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diagrams/quickStyle3.xml" ContentType="application/vnd.openxmlformats-officedocument.drawingml.diagramStyl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diagrams/data3.xml" ContentType="application/vnd.openxmlformats-officedocument.drawingml.diagramData+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diagrams/layout3.xml" ContentType="application/vnd.openxmlformats-officedocument.drawingml.diagramLayout+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72" r:id="rId4"/>
  </p:sldMasterIdLst>
  <p:notesMasterIdLst>
    <p:notesMasterId r:id="rId104"/>
  </p:notesMasterIdLst>
  <p:handoutMasterIdLst>
    <p:handoutMasterId r:id="rId105"/>
  </p:handoutMasterIdLst>
  <p:sldIdLst>
    <p:sldId id="257" r:id="rId5"/>
    <p:sldId id="281" r:id="rId6"/>
    <p:sldId id="310" r:id="rId7"/>
    <p:sldId id="371" r:id="rId8"/>
    <p:sldId id="381" r:id="rId9"/>
    <p:sldId id="336" r:id="rId10"/>
    <p:sldId id="403" r:id="rId11"/>
    <p:sldId id="404" r:id="rId12"/>
    <p:sldId id="446" r:id="rId13"/>
    <p:sldId id="440" r:id="rId14"/>
    <p:sldId id="441" r:id="rId15"/>
    <p:sldId id="442" r:id="rId16"/>
    <p:sldId id="443" r:id="rId17"/>
    <p:sldId id="445" r:id="rId18"/>
    <p:sldId id="450" r:id="rId19"/>
    <p:sldId id="451" r:id="rId20"/>
    <p:sldId id="452" r:id="rId21"/>
    <p:sldId id="453" r:id="rId22"/>
    <p:sldId id="454" r:id="rId23"/>
    <p:sldId id="364" r:id="rId24"/>
    <p:sldId id="472" r:id="rId25"/>
    <p:sldId id="341" r:id="rId26"/>
    <p:sldId id="484" r:id="rId27"/>
    <p:sldId id="410" r:id="rId28"/>
    <p:sldId id="488" r:id="rId29"/>
    <p:sldId id="489" r:id="rId30"/>
    <p:sldId id="340" r:id="rId31"/>
    <p:sldId id="342" r:id="rId32"/>
    <p:sldId id="343" r:id="rId33"/>
    <p:sldId id="485" r:id="rId34"/>
    <p:sldId id="399" r:id="rId35"/>
    <p:sldId id="345" r:id="rId36"/>
    <p:sldId id="346" r:id="rId37"/>
    <p:sldId id="477" r:id="rId38"/>
    <p:sldId id="347" r:id="rId39"/>
    <p:sldId id="486" r:id="rId40"/>
    <p:sldId id="487" r:id="rId41"/>
    <p:sldId id="478" r:id="rId42"/>
    <p:sldId id="479" r:id="rId43"/>
    <p:sldId id="480" r:id="rId44"/>
    <p:sldId id="481" r:id="rId45"/>
    <p:sldId id="483" r:id="rId46"/>
    <p:sldId id="455" r:id="rId47"/>
    <p:sldId id="417" r:id="rId48"/>
    <p:sldId id="422" r:id="rId49"/>
    <p:sldId id="423" r:id="rId50"/>
    <p:sldId id="426" r:id="rId51"/>
    <p:sldId id="428" r:id="rId52"/>
    <p:sldId id="429" r:id="rId53"/>
    <p:sldId id="431" r:id="rId54"/>
    <p:sldId id="500" r:id="rId55"/>
    <p:sldId id="434" r:id="rId56"/>
    <p:sldId id="435" r:id="rId57"/>
    <p:sldId id="458" r:id="rId58"/>
    <p:sldId id="457" r:id="rId59"/>
    <p:sldId id="324" r:id="rId60"/>
    <p:sldId id="503" r:id="rId61"/>
    <p:sldId id="459" r:id="rId62"/>
    <p:sldId id="460" r:id="rId63"/>
    <p:sldId id="473" r:id="rId64"/>
    <p:sldId id="474" r:id="rId65"/>
    <p:sldId id="470" r:id="rId66"/>
    <p:sldId id="471" r:id="rId67"/>
    <p:sldId id="350" r:id="rId68"/>
    <p:sldId id="351" r:id="rId69"/>
    <p:sldId id="363" r:id="rId70"/>
    <p:sldId id="352" r:id="rId71"/>
    <p:sldId id="353" r:id="rId72"/>
    <p:sldId id="354" r:id="rId73"/>
    <p:sldId id="355" r:id="rId74"/>
    <p:sldId id="356" r:id="rId75"/>
    <p:sldId id="370" r:id="rId76"/>
    <p:sldId id="357" r:id="rId77"/>
    <p:sldId id="358" r:id="rId78"/>
    <p:sldId id="365" r:id="rId79"/>
    <p:sldId id="366" r:id="rId80"/>
    <p:sldId id="367" r:id="rId81"/>
    <p:sldId id="401" r:id="rId82"/>
    <p:sldId id="368" r:id="rId83"/>
    <p:sldId id="369" r:id="rId84"/>
    <p:sldId id="411" r:id="rId85"/>
    <p:sldId id="438" r:id="rId86"/>
    <p:sldId id="379" r:id="rId87"/>
    <p:sldId id="359" r:id="rId88"/>
    <p:sldId id="499" r:id="rId89"/>
    <p:sldId id="427" r:id="rId90"/>
    <p:sldId id="425" r:id="rId91"/>
    <p:sldId id="430" r:id="rId92"/>
    <p:sldId id="490" r:id="rId93"/>
    <p:sldId id="501" r:id="rId94"/>
    <p:sldId id="491" r:id="rId95"/>
    <p:sldId id="492" r:id="rId96"/>
    <p:sldId id="493" r:id="rId97"/>
    <p:sldId id="494" r:id="rId98"/>
    <p:sldId id="495" r:id="rId99"/>
    <p:sldId id="496" r:id="rId100"/>
    <p:sldId id="497" r:id="rId101"/>
    <p:sldId id="498" r:id="rId102"/>
    <p:sldId id="502" r:id="rId103"/>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00"/>
    <a:srgbClr val="FF0000"/>
    <a:srgbClr val="454545"/>
    <a:srgbClr val="FFCCCC"/>
    <a:srgbClr val="AED0DF"/>
    <a:srgbClr val="FF9999"/>
    <a:srgbClr val="BEBEBE"/>
    <a:srgbClr val="8C8C8C"/>
    <a:srgbClr val="4084A4"/>
    <a:srgbClr val="4D698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8955" autoAdjust="0"/>
    <p:restoredTop sz="81645" autoAdjust="0"/>
  </p:normalViewPr>
  <p:slideViewPr>
    <p:cSldViewPr snapToGrid="0" showGuides="1">
      <p:cViewPr>
        <p:scale>
          <a:sx n="90" d="100"/>
          <a:sy n="90" d="100"/>
        </p:scale>
        <p:origin x="-1674" y="-132"/>
      </p:cViewPr>
      <p:guideLst>
        <p:guide orient="horz" pos="1137"/>
        <p:guide orient="horz" pos="3483"/>
        <p:guide orient="horz" pos="3915"/>
        <p:guide orient="horz" pos="2505"/>
        <p:guide orient="horz" pos="949"/>
        <p:guide pos="2735"/>
        <p:guide pos="297"/>
        <p:guide pos="5311"/>
        <p:guide pos="2880"/>
        <p:guide pos="103"/>
        <p:guide pos="2095"/>
        <p:guide pos="2149"/>
      </p:guideLst>
    </p:cSldViewPr>
  </p:slideViewPr>
  <p:notesTextViewPr>
    <p:cViewPr>
      <p:scale>
        <a:sx n="100" d="100"/>
        <a:sy n="100" d="100"/>
      </p:scale>
      <p:origin x="0" y="0"/>
    </p:cViewPr>
  </p:notesTextViewPr>
  <p:sorterViewPr>
    <p:cViewPr>
      <p:scale>
        <a:sx n="60" d="100"/>
        <a:sy n="60" d="100"/>
      </p:scale>
      <p:origin x="0" y="0"/>
    </p:cViewPr>
  </p:sorterViewPr>
  <p:notesViewPr>
    <p:cSldViewPr snapToGrid="0">
      <p:cViewPr>
        <p:scale>
          <a:sx n="70" d="100"/>
          <a:sy n="70" d="100"/>
        </p:scale>
        <p:origin x="-2286" y="-72"/>
      </p:cViewPr>
      <p:guideLst>
        <p:guide orient="horz" pos="2592"/>
        <p:guide orient="horz" pos="5775"/>
        <p:guide orient="horz" pos="5777"/>
        <p:guide pos="3991"/>
        <p:guide pos="316"/>
        <p:guide pos="3995"/>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viewProps" Target="viewProps.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krstewart\My%20Documents\Events\Launch\2010%20Spring%20ADX\Traffic%20Graph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krstewart\My%20Documents\Events\Launch\2010%20Spring%20ADX\Traffic%20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AU"/>
  <c:style val="5"/>
  <c:chart>
    <c:plotArea>
      <c:layout/>
      <c:lineChart>
        <c:grouping val="standard"/>
        <c:ser>
          <c:idx val="0"/>
          <c:order val="0"/>
          <c:marker>
            <c:symbol val="none"/>
          </c:marker>
          <c:val>
            <c:numRef>
              <c:f>'Hypothetical Load'!$B$6:$B$51</c:f>
              <c:numCache>
                <c:formatCode>General</c:formatCode>
                <c:ptCount val="46"/>
                <c:pt idx="0">
                  <c:v>0.5</c:v>
                </c:pt>
                <c:pt idx="1">
                  <c:v>0.75000000000000266</c:v>
                </c:pt>
                <c:pt idx="2">
                  <c:v>1</c:v>
                </c:pt>
                <c:pt idx="3">
                  <c:v>0.75000000000000266</c:v>
                </c:pt>
                <c:pt idx="4">
                  <c:v>1.5</c:v>
                </c:pt>
                <c:pt idx="5">
                  <c:v>0.75000000000000266</c:v>
                </c:pt>
                <c:pt idx="6">
                  <c:v>0.5</c:v>
                </c:pt>
                <c:pt idx="7">
                  <c:v>0.75000000000000266</c:v>
                </c:pt>
                <c:pt idx="8">
                  <c:v>1</c:v>
                </c:pt>
                <c:pt idx="9">
                  <c:v>1.25</c:v>
                </c:pt>
                <c:pt idx="10">
                  <c:v>3</c:v>
                </c:pt>
                <c:pt idx="11">
                  <c:v>4</c:v>
                </c:pt>
                <c:pt idx="12">
                  <c:v>4.75</c:v>
                </c:pt>
                <c:pt idx="13">
                  <c:v>6.25</c:v>
                </c:pt>
                <c:pt idx="14">
                  <c:v>5.5</c:v>
                </c:pt>
                <c:pt idx="15">
                  <c:v>5</c:v>
                </c:pt>
                <c:pt idx="16">
                  <c:v>5.25</c:v>
                </c:pt>
                <c:pt idx="17">
                  <c:v>7</c:v>
                </c:pt>
                <c:pt idx="18">
                  <c:v>8.75</c:v>
                </c:pt>
                <c:pt idx="19">
                  <c:v>11.25</c:v>
                </c:pt>
                <c:pt idx="20">
                  <c:v>13</c:v>
                </c:pt>
                <c:pt idx="21">
                  <c:v>14.75</c:v>
                </c:pt>
                <c:pt idx="22">
                  <c:v>16.25</c:v>
                </c:pt>
                <c:pt idx="23">
                  <c:v>16</c:v>
                </c:pt>
                <c:pt idx="24">
                  <c:v>15.75</c:v>
                </c:pt>
                <c:pt idx="25">
                  <c:v>16.25</c:v>
                </c:pt>
                <c:pt idx="26">
                  <c:v>16.75</c:v>
                </c:pt>
                <c:pt idx="27">
                  <c:v>16.5</c:v>
                </c:pt>
                <c:pt idx="28">
                  <c:v>17</c:v>
                </c:pt>
                <c:pt idx="29">
                  <c:v>15.75</c:v>
                </c:pt>
                <c:pt idx="30">
                  <c:v>11</c:v>
                </c:pt>
                <c:pt idx="31">
                  <c:v>7.75</c:v>
                </c:pt>
                <c:pt idx="32">
                  <c:v>4.75</c:v>
                </c:pt>
                <c:pt idx="33">
                  <c:v>3</c:v>
                </c:pt>
                <c:pt idx="34">
                  <c:v>2</c:v>
                </c:pt>
                <c:pt idx="35">
                  <c:v>1.25</c:v>
                </c:pt>
                <c:pt idx="36">
                  <c:v>0.5</c:v>
                </c:pt>
                <c:pt idx="37">
                  <c:v>1</c:v>
                </c:pt>
                <c:pt idx="38">
                  <c:v>1.5</c:v>
                </c:pt>
                <c:pt idx="39">
                  <c:v>0.75000000000000266</c:v>
                </c:pt>
                <c:pt idx="40">
                  <c:v>1</c:v>
                </c:pt>
                <c:pt idx="41">
                  <c:v>0.25</c:v>
                </c:pt>
                <c:pt idx="42">
                  <c:v>0.75000000000000266</c:v>
                </c:pt>
                <c:pt idx="43">
                  <c:v>1</c:v>
                </c:pt>
                <c:pt idx="44">
                  <c:v>0.25</c:v>
                </c:pt>
                <c:pt idx="45">
                  <c:v>0.5</c:v>
                </c:pt>
              </c:numCache>
            </c:numRef>
          </c:val>
        </c:ser>
        <c:marker val="1"/>
        <c:axId val="73230208"/>
        <c:axId val="73231744"/>
      </c:lineChart>
      <c:catAx>
        <c:axId val="73230208"/>
        <c:scaling>
          <c:orientation val="minMax"/>
        </c:scaling>
        <c:delete val="1"/>
        <c:axPos val="b"/>
        <c:tickLblPos val="none"/>
        <c:crossAx val="73231744"/>
        <c:crosses val="autoZero"/>
        <c:auto val="1"/>
        <c:lblAlgn val="ctr"/>
        <c:lblOffset val="100"/>
      </c:catAx>
      <c:valAx>
        <c:axId val="73231744"/>
        <c:scaling>
          <c:orientation val="minMax"/>
          <c:max val="18"/>
          <c:min val="0"/>
        </c:scaling>
        <c:axPos val="l"/>
        <c:majorGridlines/>
        <c:numFmt formatCode="General" sourceLinked="1"/>
        <c:tickLblPos val="nextTo"/>
        <c:crossAx val="73230208"/>
        <c:crosses val="autoZero"/>
        <c:crossBetween val="between"/>
        <c:majorUnit val="5"/>
      </c:valAx>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AU"/>
  <c:style val="5"/>
  <c:chart>
    <c:plotArea>
      <c:layout/>
      <c:lineChart>
        <c:grouping val="standard"/>
        <c:ser>
          <c:idx val="0"/>
          <c:order val="0"/>
          <c:marker>
            <c:symbol val="none"/>
          </c:marker>
          <c:val>
            <c:numRef>
              <c:f>'Hypothetical Load'!$B$6:$B$51</c:f>
              <c:numCache>
                <c:formatCode>General</c:formatCode>
                <c:ptCount val="46"/>
                <c:pt idx="0">
                  <c:v>0.5</c:v>
                </c:pt>
                <c:pt idx="1">
                  <c:v>0.75000000000000266</c:v>
                </c:pt>
                <c:pt idx="2">
                  <c:v>1</c:v>
                </c:pt>
                <c:pt idx="3">
                  <c:v>0.75000000000000266</c:v>
                </c:pt>
                <c:pt idx="4">
                  <c:v>1.5</c:v>
                </c:pt>
                <c:pt idx="5">
                  <c:v>0.75000000000000266</c:v>
                </c:pt>
                <c:pt idx="6">
                  <c:v>0.5</c:v>
                </c:pt>
                <c:pt idx="7">
                  <c:v>0.75000000000000266</c:v>
                </c:pt>
                <c:pt idx="8">
                  <c:v>1</c:v>
                </c:pt>
                <c:pt idx="9">
                  <c:v>1.25</c:v>
                </c:pt>
                <c:pt idx="10">
                  <c:v>3</c:v>
                </c:pt>
                <c:pt idx="11">
                  <c:v>4</c:v>
                </c:pt>
                <c:pt idx="12">
                  <c:v>4.75</c:v>
                </c:pt>
                <c:pt idx="13">
                  <c:v>6.25</c:v>
                </c:pt>
                <c:pt idx="14">
                  <c:v>5.5</c:v>
                </c:pt>
                <c:pt idx="15">
                  <c:v>5</c:v>
                </c:pt>
                <c:pt idx="16">
                  <c:v>5.25</c:v>
                </c:pt>
                <c:pt idx="17">
                  <c:v>7</c:v>
                </c:pt>
                <c:pt idx="18">
                  <c:v>8.75</c:v>
                </c:pt>
                <c:pt idx="19">
                  <c:v>11.25</c:v>
                </c:pt>
                <c:pt idx="20">
                  <c:v>13</c:v>
                </c:pt>
                <c:pt idx="21">
                  <c:v>14.75</c:v>
                </c:pt>
                <c:pt idx="22">
                  <c:v>16.25</c:v>
                </c:pt>
                <c:pt idx="23">
                  <c:v>16</c:v>
                </c:pt>
                <c:pt idx="24">
                  <c:v>15.75</c:v>
                </c:pt>
                <c:pt idx="25">
                  <c:v>16.25</c:v>
                </c:pt>
                <c:pt idx="26">
                  <c:v>16.75</c:v>
                </c:pt>
                <c:pt idx="27">
                  <c:v>16.5</c:v>
                </c:pt>
                <c:pt idx="28">
                  <c:v>17</c:v>
                </c:pt>
                <c:pt idx="29">
                  <c:v>15.75</c:v>
                </c:pt>
                <c:pt idx="30">
                  <c:v>11</c:v>
                </c:pt>
                <c:pt idx="31">
                  <c:v>7.75</c:v>
                </c:pt>
                <c:pt idx="32">
                  <c:v>4.75</c:v>
                </c:pt>
                <c:pt idx="33">
                  <c:v>3</c:v>
                </c:pt>
                <c:pt idx="34">
                  <c:v>2</c:v>
                </c:pt>
                <c:pt idx="35">
                  <c:v>1.25</c:v>
                </c:pt>
                <c:pt idx="36">
                  <c:v>0.5</c:v>
                </c:pt>
                <c:pt idx="37">
                  <c:v>1</c:v>
                </c:pt>
                <c:pt idx="38">
                  <c:v>1.5</c:v>
                </c:pt>
                <c:pt idx="39">
                  <c:v>0.75000000000000266</c:v>
                </c:pt>
                <c:pt idx="40">
                  <c:v>1</c:v>
                </c:pt>
                <c:pt idx="41">
                  <c:v>0.25</c:v>
                </c:pt>
                <c:pt idx="42">
                  <c:v>0.75000000000000266</c:v>
                </c:pt>
                <c:pt idx="43">
                  <c:v>1</c:v>
                </c:pt>
                <c:pt idx="44">
                  <c:v>0.25</c:v>
                </c:pt>
                <c:pt idx="45">
                  <c:v>0.5</c:v>
                </c:pt>
              </c:numCache>
            </c:numRef>
          </c:val>
        </c:ser>
        <c:marker val="1"/>
        <c:axId val="73493120"/>
        <c:axId val="73499008"/>
      </c:lineChart>
      <c:catAx>
        <c:axId val="73493120"/>
        <c:scaling>
          <c:orientation val="minMax"/>
        </c:scaling>
        <c:delete val="1"/>
        <c:axPos val="b"/>
        <c:tickLblPos val="none"/>
        <c:crossAx val="73499008"/>
        <c:crosses val="autoZero"/>
        <c:auto val="1"/>
        <c:lblAlgn val="ctr"/>
        <c:lblOffset val="100"/>
      </c:catAx>
      <c:valAx>
        <c:axId val="73499008"/>
        <c:scaling>
          <c:orientation val="minMax"/>
          <c:max val="18"/>
          <c:min val="0"/>
        </c:scaling>
        <c:axPos val="l"/>
        <c:majorGridlines/>
        <c:numFmt formatCode="General" sourceLinked="1"/>
        <c:tickLblPos val="nextTo"/>
        <c:crossAx val="73493120"/>
        <c:crosses val="autoZero"/>
        <c:crossBetween val="between"/>
        <c:majorUnit val="5"/>
      </c:valAx>
    </c:plotArea>
    <c:plotVisOnly val="1"/>
  </c:chart>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49E352-8700-499C-8A89-FE67D04EB904}" type="doc">
      <dgm:prSet loTypeId="urn:microsoft.com/office/officeart/2005/8/layout/process1" loCatId="process" qsTypeId="urn:microsoft.com/office/officeart/2005/8/quickstyle/simple1" qsCatId="simple" csTypeId="urn:microsoft.com/office/officeart/2005/8/colors/accent1_2" csCatId="accent1" phldr="1"/>
      <dgm:spPr/>
    </dgm:pt>
    <dgm:pt modelId="{33DE4FA2-6DCD-403F-AE0C-26AAC74483D0}">
      <dgm:prSet phldrT="[Text]" custT="1"/>
      <dgm:spPr/>
      <dgm:t>
        <a:bodyPr/>
        <a:lstStyle/>
        <a:p>
          <a:r>
            <a:rPr lang="en-US" sz="1600" dirty="0" err="1" smtClean="0">
              <a:solidFill>
                <a:schemeClr val="tx1"/>
              </a:solidFill>
            </a:rPr>
            <a:t>VToR</a:t>
          </a:r>
          <a:r>
            <a:rPr lang="en-US" sz="1600" dirty="0" smtClean="0">
              <a:solidFill>
                <a:schemeClr val="tx1"/>
              </a:solidFill>
            </a:rPr>
            <a:t> Architecture</a:t>
          </a:r>
          <a:endParaRPr lang="en-US" sz="1600" dirty="0">
            <a:solidFill>
              <a:schemeClr val="tx1"/>
            </a:solidFill>
          </a:endParaRPr>
        </a:p>
      </dgm:t>
    </dgm:pt>
    <dgm:pt modelId="{E2AAA5CF-0531-4F24-A98E-B366B9C24F38}" type="parTrans" cxnId="{88AB9736-B588-4314-A1CB-98A2EA085549}">
      <dgm:prSet/>
      <dgm:spPr/>
      <dgm:t>
        <a:bodyPr/>
        <a:lstStyle/>
        <a:p>
          <a:endParaRPr lang="en-US" sz="800"/>
        </a:p>
      </dgm:t>
    </dgm:pt>
    <dgm:pt modelId="{2E88287C-7A6D-435E-8C17-429418329AD7}" type="sibTrans" cxnId="{88AB9736-B588-4314-A1CB-98A2EA085549}">
      <dgm:prSet/>
      <dgm:spPr>
        <a:noFill/>
      </dgm:spPr>
      <dgm:t>
        <a:bodyPr/>
        <a:lstStyle/>
        <a:p>
          <a:endParaRPr lang="en-US" sz="800" dirty="0"/>
        </a:p>
      </dgm:t>
    </dgm:pt>
    <dgm:pt modelId="{9D05C365-AA1D-4B81-A20B-EF342A4DDED7}">
      <dgm:prSet phldrT="[Text]" custT="1"/>
      <dgm:spPr/>
      <dgm:t>
        <a:bodyPr/>
        <a:lstStyle/>
        <a:p>
          <a:r>
            <a:rPr lang="en-US" sz="1600" dirty="0" smtClean="0">
              <a:solidFill>
                <a:srgbClr val="000000"/>
              </a:solidFill>
            </a:rPr>
            <a:t>End of Row Architecture</a:t>
          </a:r>
          <a:endParaRPr lang="en-US" sz="1600" dirty="0">
            <a:solidFill>
              <a:srgbClr val="000000"/>
            </a:solidFill>
          </a:endParaRPr>
        </a:p>
      </dgm:t>
    </dgm:pt>
    <dgm:pt modelId="{F914D19E-B0BF-4787-8CB6-3C7BE793C99A}" type="parTrans" cxnId="{5A06DF18-A981-499D-9342-B14EBB1F4061}">
      <dgm:prSet/>
      <dgm:spPr/>
      <dgm:t>
        <a:bodyPr/>
        <a:lstStyle/>
        <a:p>
          <a:endParaRPr lang="en-US" sz="1100"/>
        </a:p>
      </dgm:t>
    </dgm:pt>
    <dgm:pt modelId="{157FC8CF-FA49-422B-9D52-73DB28F636D4}" type="sibTrans" cxnId="{5A06DF18-A981-499D-9342-B14EBB1F4061}">
      <dgm:prSet/>
      <dgm:spPr>
        <a:noFill/>
      </dgm:spPr>
      <dgm:t>
        <a:bodyPr/>
        <a:lstStyle/>
        <a:p>
          <a:endParaRPr lang="en-US" sz="1100"/>
        </a:p>
      </dgm:t>
    </dgm:pt>
    <dgm:pt modelId="{B97B3039-D1C3-4413-B0F6-F6633010E74A}">
      <dgm:prSet phldrT="[Text]" custT="1"/>
      <dgm:spPr/>
      <dgm:t>
        <a:bodyPr/>
        <a:lstStyle/>
        <a:p>
          <a:r>
            <a:rPr lang="en-US" sz="1600" dirty="0" smtClean="0">
              <a:solidFill>
                <a:srgbClr val="000000"/>
              </a:solidFill>
            </a:rPr>
            <a:t>Top of Rack Architecture</a:t>
          </a:r>
          <a:endParaRPr lang="en-US" sz="1600" dirty="0">
            <a:solidFill>
              <a:srgbClr val="000000"/>
            </a:solidFill>
          </a:endParaRPr>
        </a:p>
      </dgm:t>
    </dgm:pt>
    <dgm:pt modelId="{C45C016B-8AAA-4343-96FB-DD271966ECE4}" type="parTrans" cxnId="{C6C12F30-CD66-4A5A-85B0-B830897E7C03}">
      <dgm:prSet/>
      <dgm:spPr/>
      <dgm:t>
        <a:bodyPr/>
        <a:lstStyle/>
        <a:p>
          <a:endParaRPr lang="en-US" sz="1100"/>
        </a:p>
      </dgm:t>
    </dgm:pt>
    <dgm:pt modelId="{175A36D0-5312-453B-B070-AD8FBB4AFCD6}" type="sibTrans" cxnId="{C6C12F30-CD66-4A5A-85B0-B830897E7C03}">
      <dgm:prSet/>
      <dgm:spPr/>
      <dgm:t>
        <a:bodyPr/>
        <a:lstStyle/>
        <a:p>
          <a:endParaRPr lang="en-US" sz="1100"/>
        </a:p>
      </dgm:t>
    </dgm:pt>
    <dgm:pt modelId="{3BE6A3AF-236D-F54D-BC6C-EDEF89423CB0}" type="pres">
      <dgm:prSet presAssocID="{5249E352-8700-499C-8A89-FE67D04EB904}" presName="Name0" presStyleCnt="0">
        <dgm:presLayoutVars>
          <dgm:dir/>
          <dgm:resizeHandles val="exact"/>
        </dgm:presLayoutVars>
      </dgm:prSet>
      <dgm:spPr/>
    </dgm:pt>
    <dgm:pt modelId="{C0B4F126-E4A0-634B-BBED-E353D4810E1E}" type="pres">
      <dgm:prSet presAssocID="{33DE4FA2-6DCD-403F-AE0C-26AAC74483D0}" presName="node" presStyleLbl="node1" presStyleIdx="0" presStyleCnt="3" custScaleX="151166" custLinFactNeighborX="46727" custLinFactNeighborY="35408">
        <dgm:presLayoutVars>
          <dgm:bulletEnabled val="1"/>
        </dgm:presLayoutVars>
      </dgm:prSet>
      <dgm:spPr/>
      <dgm:t>
        <a:bodyPr/>
        <a:lstStyle/>
        <a:p>
          <a:endParaRPr lang="en-US"/>
        </a:p>
      </dgm:t>
    </dgm:pt>
    <dgm:pt modelId="{713262A2-8C67-5546-8AD2-546D96DCE798}" type="pres">
      <dgm:prSet presAssocID="{2E88287C-7A6D-435E-8C17-429418329AD7}" presName="sibTrans" presStyleLbl="sibTrans2D1" presStyleIdx="0" presStyleCnt="2"/>
      <dgm:spPr/>
      <dgm:t>
        <a:bodyPr/>
        <a:lstStyle/>
        <a:p>
          <a:endParaRPr lang="en-US"/>
        </a:p>
      </dgm:t>
    </dgm:pt>
    <dgm:pt modelId="{64BA6CB7-DE8A-1947-AADD-5A98E2FA5B74}" type="pres">
      <dgm:prSet presAssocID="{2E88287C-7A6D-435E-8C17-429418329AD7}" presName="connectorText" presStyleLbl="sibTrans2D1" presStyleIdx="0" presStyleCnt="2"/>
      <dgm:spPr/>
      <dgm:t>
        <a:bodyPr/>
        <a:lstStyle/>
        <a:p>
          <a:endParaRPr lang="en-US"/>
        </a:p>
      </dgm:t>
    </dgm:pt>
    <dgm:pt modelId="{9A949082-6EE9-AF42-83DA-DE8CF6D15DE5}" type="pres">
      <dgm:prSet presAssocID="{9D05C365-AA1D-4B81-A20B-EF342A4DDED7}" presName="node" presStyleLbl="node1" presStyleIdx="1" presStyleCnt="3" custScaleX="141014" custLinFactNeighborX="28475">
        <dgm:presLayoutVars>
          <dgm:bulletEnabled val="1"/>
        </dgm:presLayoutVars>
      </dgm:prSet>
      <dgm:spPr/>
      <dgm:t>
        <a:bodyPr/>
        <a:lstStyle/>
        <a:p>
          <a:endParaRPr lang="en-US"/>
        </a:p>
      </dgm:t>
    </dgm:pt>
    <dgm:pt modelId="{B3D41C79-D2ED-B748-91C8-9B20D79E90C5}" type="pres">
      <dgm:prSet presAssocID="{157FC8CF-FA49-422B-9D52-73DB28F636D4}" presName="sibTrans" presStyleLbl="sibTrans2D1" presStyleIdx="1" presStyleCnt="2" custFlipHor="1" custScaleX="88388"/>
      <dgm:spPr/>
      <dgm:t>
        <a:bodyPr/>
        <a:lstStyle/>
        <a:p>
          <a:endParaRPr lang="en-US"/>
        </a:p>
      </dgm:t>
    </dgm:pt>
    <dgm:pt modelId="{41181877-281E-C74F-B428-7ADC82B08AFA}" type="pres">
      <dgm:prSet presAssocID="{157FC8CF-FA49-422B-9D52-73DB28F636D4}" presName="connectorText" presStyleLbl="sibTrans2D1" presStyleIdx="1" presStyleCnt="2"/>
      <dgm:spPr/>
      <dgm:t>
        <a:bodyPr/>
        <a:lstStyle/>
        <a:p>
          <a:endParaRPr lang="en-US"/>
        </a:p>
      </dgm:t>
    </dgm:pt>
    <dgm:pt modelId="{4DD8BB20-BF87-7C4F-9920-AE61DADA50DE}" type="pres">
      <dgm:prSet presAssocID="{B97B3039-D1C3-4413-B0F6-F6633010E74A}" presName="node" presStyleLbl="node1" presStyleIdx="2" presStyleCnt="3" custScaleX="147021" custLinFactNeighborX="14497" custLinFactNeighborY="50000">
        <dgm:presLayoutVars>
          <dgm:bulletEnabled val="1"/>
        </dgm:presLayoutVars>
      </dgm:prSet>
      <dgm:spPr/>
      <dgm:t>
        <a:bodyPr/>
        <a:lstStyle/>
        <a:p>
          <a:endParaRPr lang="en-US"/>
        </a:p>
      </dgm:t>
    </dgm:pt>
  </dgm:ptLst>
  <dgm:cxnLst>
    <dgm:cxn modelId="{B3BEF67E-7447-4EA1-AF1A-7E46395D0FBD}" type="presOf" srcId="{157FC8CF-FA49-422B-9D52-73DB28F636D4}" destId="{B3D41C79-D2ED-B748-91C8-9B20D79E90C5}" srcOrd="0" destOrd="0" presId="urn:microsoft.com/office/officeart/2005/8/layout/process1"/>
    <dgm:cxn modelId="{5A06DF18-A981-499D-9342-B14EBB1F4061}" srcId="{5249E352-8700-499C-8A89-FE67D04EB904}" destId="{9D05C365-AA1D-4B81-A20B-EF342A4DDED7}" srcOrd="1" destOrd="0" parTransId="{F914D19E-B0BF-4787-8CB6-3C7BE793C99A}" sibTransId="{157FC8CF-FA49-422B-9D52-73DB28F636D4}"/>
    <dgm:cxn modelId="{C6C12F30-CD66-4A5A-85B0-B830897E7C03}" srcId="{5249E352-8700-499C-8A89-FE67D04EB904}" destId="{B97B3039-D1C3-4413-B0F6-F6633010E74A}" srcOrd="2" destOrd="0" parTransId="{C45C016B-8AAA-4343-96FB-DD271966ECE4}" sibTransId="{175A36D0-5312-453B-B070-AD8FBB4AFCD6}"/>
    <dgm:cxn modelId="{DA74715F-9DB4-4BDA-822F-C7030DB53210}" type="presOf" srcId="{2E88287C-7A6D-435E-8C17-429418329AD7}" destId="{713262A2-8C67-5546-8AD2-546D96DCE798}" srcOrd="0" destOrd="0" presId="urn:microsoft.com/office/officeart/2005/8/layout/process1"/>
    <dgm:cxn modelId="{280FC69A-0720-4DB8-8076-C55C78D7D245}" type="presOf" srcId="{5249E352-8700-499C-8A89-FE67D04EB904}" destId="{3BE6A3AF-236D-F54D-BC6C-EDEF89423CB0}" srcOrd="0" destOrd="0" presId="urn:microsoft.com/office/officeart/2005/8/layout/process1"/>
    <dgm:cxn modelId="{3AB1CCAB-F5F5-4239-840D-2ECAA12E473A}" type="presOf" srcId="{B97B3039-D1C3-4413-B0F6-F6633010E74A}" destId="{4DD8BB20-BF87-7C4F-9920-AE61DADA50DE}" srcOrd="0" destOrd="0" presId="urn:microsoft.com/office/officeart/2005/8/layout/process1"/>
    <dgm:cxn modelId="{B9347A30-43A8-4AAD-AB92-177784F063F6}" type="presOf" srcId="{33DE4FA2-6DCD-403F-AE0C-26AAC74483D0}" destId="{C0B4F126-E4A0-634B-BBED-E353D4810E1E}" srcOrd="0" destOrd="0" presId="urn:microsoft.com/office/officeart/2005/8/layout/process1"/>
    <dgm:cxn modelId="{22B56623-FD50-47B5-9405-3330EFB607FB}" type="presOf" srcId="{9D05C365-AA1D-4B81-A20B-EF342A4DDED7}" destId="{9A949082-6EE9-AF42-83DA-DE8CF6D15DE5}" srcOrd="0" destOrd="0" presId="urn:microsoft.com/office/officeart/2005/8/layout/process1"/>
    <dgm:cxn modelId="{88AB9736-B588-4314-A1CB-98A2EA085549}" srcId="{5249E352-8700-499C-8A89-FE67D04EB904}" destId="{33DE4FA2-6DCD-403F-AE0C-26AAC74483D0}" srcOrd="0" destOrd="0" parTransId="{E2AAA5CF-0531-4F24-A98E-B366B9C24F38}" sibTransId="{2E88287C-7A6D-435E-8C17-429418329AD7}"/>
    <dgm:cxn modelId="{F4F0A991-33AF-4E50-8F7C-587326959E47}" type="presOf" srcId="{2E88287C-7A6D-435E-8C17-429418329AD7}" destId="{64BA6CB7-DE8A-1947-AADD-5A98E2FA5B74}" srcOrd="1" destOrd="0" presId="urn:microsoft.com/office/officeart/2005/8/layout/process1"/>
    <dgm:cxn modelId="{BD27A981-585F-4262-8E5C-46EFF4C446A6}" type="presOf" srcId="{157FC8CF-FA49-422B-9D52-73DB28F636D4}" destId="{41181877-281E-C74F-B428-7ADC82B08AFA}" srcOrd="1" destOrd="0" presId="urn:microsoft.com/office/officeart/2005/8/layout/process1"/>
    <dgm:cxn modelId="{3A1947AD-E613-4459-95F6-4089393B9F23}" type="presParOf" srcId="{3BE6A3AF-236D-F54D-BC6C-EDEF89423CB0}" destId="{C0B4F126-E4A0-634B-BBED-E353D4810E1E}" srcOrd="0" destOrd="0" presId="urn:microsoft.com/office/officeart/2005/8/layout/process1"/>
    <dgm:cxn modelId="{54B3E36D-73AE-43C3-BE1D-7028E7B14926}" type="presParOf" srcId="{3BE6A3AF-236D-F54D-BC6C-EDEF89423CB0}" destId="{713262A2-8C67-5546-8AD2-546D96DCE798}" srcOrd="1" destOrd="0" presId="urn:microsoft.com/office/officeart/2005/8/layout/process1"/>
    <dgm:cxn modelId="{3A515184-165A-47BF-ACA2-0B19B0EA0652}" type="presParOf" srcId="{713262A2-8C67-5546-8AD2-546D96DCE798}" destId="{64BA6CB7-DE8A-1947-AADD-5A98E2FA5B74}" srcOrd="0" destOrd="0" presId="urn:microsoft.com/office/officeart/2005/8/layout/process1"/>
    <dgm:cxn modelId="{45D81F7E-416B-447B-B9EA-698ABD4C260A}" type="presParOf" srcId="{3BE6A3AF-236D-F54D-BC6C-EDEF89423CB0}" destId="{9A949082-6EE9-AF42-83DA-DE8CF6D15DE5}" srcOrd="2" destOrd="0" presId="urn:microsoft.com/office/officeart/2005/8/layout/process1"/>
    <dgm:cxn modelId="{33297F0F-8C3D-4E32-8F30-C9A835AE856E}" type="presParOf" srcId="{3BE6A3AF-236D-F54D-BC6C-EDEF89423CB0}" destId="{B3D41C79-D2ED-B748-91C8-9B20D79E90C5}" srcOrd="3" destOrd="0" presId="urn:microsoft.com/office/officeart/2005/8/layout/process1"/>
    <dgm:cxn modelId="{B18E0CB8-7A2A-4ED1-B5A1-4C5844B0AB4D}" type="presParOf" srcId="{B3D41C79-D2ED-B748-91C8-9B20D79E90C5}" destId="{41181877-281E-C74F-B428-7ADC82B08AFA}" srcOrd="0" destOrd="0" presId="urn:microsoft.com/office/officeart/2005/8/layout/process1"/>
    <dgm:cxn modelId="{426CF6F1-6494-44A5-ADE3-DC4CC80CD7CD}" type="presParOf" srcId="{3BE6A3AF-236D-F54D-BC6C-EDEF89423CB0}" destId="{4DD8BB20-BF87-7C4F-9920-AE61DADA50DE}" srcOrd="4"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276C94-4BA6-47AB-9E5A-932064FBF405}" type="doc">
      <dgm:prSet loTypeId="urn:microsoft.com/office/officeart/2005/8/layout/hProcess3" loCatId="process" qsTypeId="urn:microsoft.com/office/officeart/2005/8/quickstyle/simple4" qsCatId="simple" csTypeId="urn:microsoft.com/office/officeart/2005/8/colors/colorful4" csCatId="colorful" phldr="1"/>
      <dgm:spPr/>
    </dgm:pt>
    <dgm:pt modelId="{6841BC12-A008-421E-BB5D-5F89FC11C727}">
      <dgm:prSet phldrT="[Text]" custT="1"/>
      <dgm:spPr/>
      <dgm:t>
        <a:bodyPr/>
        <a:lstStyle/>
        <a:p>
          <a:r>
            <a:rPr lang="en-US" sz="2400" dirty="0" smtClean="0">
              <a:solidFill>
                <a:schemeClr val="bg1"/>
              </a:solidFill>
            </a:rPr>
            <a:t>Classic Model</a:t>
          </a:r>
          <a:endParaRPr lang="en-US" sz="2400" dirty="0">
            <a:solidFill>
              <a:schemeClr val="bg1"/>
            </a:solidFill>
          </a:endParaRPr>
        </a:p>
      </dgm:t>
    </dgm:pt>
    <dgm:pt modelId="{9A7BDFBC-DC25-45E2-BDA0-E64713491B61}" type="parTrans" cxnId="{24BEB1C7-FA3B-42A1-85E0-970A6B5A1009}">
      <dgm:prSet/>
      <dgm:spPr/>
      <dgm:t>
        <a:bodyPr/>
        <a:lstStyle/>
        <a:p>
          <a:endParaRPr lang="en-US" sz="1200"/>
        </a:p>
      </dgm:t>
    </dgm:pt>
    <dgm:pt modelId="{D434AE72-362F-4E82-B53B-E62083E6FF94}" type="sibTrans" cxnId="{24BEB1C7-FA3B-42A1-85E0-970A6B5A1009}">
      <dgm:prSet/>
      <dgm:spPr/>
      <dgm:t>
        <a:bodyPr/>
        <a:lstStyle/>
        <a:p>
          <a:endParaRPr lang="en-US" sz="1200"/>
        </a:p>
      </dgm:t>
    </dgm:pt>
    <dgm:pt modelId="{7D0BA373-60CA-4F21-969E-0328440243CB}">
      <dgm:prSet phldrT="[Text]" custT="1"/>
      <dgm:spPr/>
      <dgm:t>
        <a:bodyPr/>
        <a:lstStyle/>
        <a:p>
          <a:r>
            <a:rPr lang="en-US" sz="2400" dirty="0" smtClean="0">
              <a:solidFill>
                <a:schemeClr val="bg1"/>
              </a:solidFill>
            </a:rPr>
            <a:t>Ethernet Fabric Model</a:t>
          </a:r>
          <a:endParaRPr lang="en-US" sz="2400" dirty="0">
            <a:solidFill>
              <a:schemeClr val="bg1"/>
            </a:solidFill>
          </a:endParaRPr>
        </a:p>
      </dgm:t>
    </dgm:pt>
    <dgm:pt modelId="{8AD645C0-595A-4436-9041-0DF6ABDC8A33}" type="parTrans" cxnId="{21EAD5FE-0A35-4C10-BF96-D1B997EE848C}">
      <dgm:prSet/>
      <dgm:spPr/>
      <dgm:t>
        <a:bodyPr/>
        <a:lstStyle/>
        <a:p>
          <a:endParaRPr lang="en-US" sz="1200"/>
        </a:p>
      </dgm:t>
    </dgm:pt>
    <dgm:pt modelId="{16EBFB99-7DCE-47BE-B8AC-2FB8232326C5}" type="sibTrans" cxnId="{21EAD5FE-0A35-4C10-BF96-D1B997EE848C}">
      <dgm:prSet/>
      <dgm:spPr/>
      <dgm:t>
        <a:bodyPr/>
        <a:lstStyle/>
        <a:p>
          <a:endParaRPr lang="en-US" sz="1200"/>
        </a:p>
      </dgm:t>
    </dgm:pt>
    <dgm:pt modelId="{D5046A2B-0078-483E-B9E8-9D723DF9F0BB}">
      <dgm:prSet phldrT="[Text]" custT="1"/>
      <dgm:spPr/>
      <dgm:t>
        <a:bodyPr/>
        <a:lstStyle/>
        <a:p>
          <a:r>
            <a:rPr lang="en-US" sz="2400" dirty="0" smtClean="0">
              <a:solidFill>
                <a:schemeClr val="bg1"/>
              </a:solidFill>
            </a:rPr>
            <a:t> Convergence Model</a:t>
          </a:r>
          <a:endParaRPr lang="en-US" sz="2400" dirty="0">
            <a:solidFill>
              <a:schemeClr val="bg1"/>
            </a:solidFill>
          </a:endParaRPr>
        </a:p>
      </dgm:t>
    </dgm:pt>
    <dgm:pt modelId="{2AA13FF1-F36F-4B65-A96D-FEA53F1A77F0}" type="parTrans" cxnId="{1A969E59-B900-4AAB-9ECF-38FD912FA9C5}">
      <dgm:prSet/>
      <dgm:spPr/>
      <dgm:t>
        <a:bodyPr/>
        <a:lstStyle/>
        <a:p>
          <a:endParaRPr lang="en-US" sz="1200"/>
        </a:p>
      </dgm:t>
    </dgm:pt>
    <dgm:pt modelId="{37D2A6EE-BCA2-452B-B13A-54CBE4F05238}" type="sibTrans" cxnId="{1A969E59-B900-4AAB-9ECF-38FD912FA9C5}">
      <dgm:prSet/>
      <dgm:spPr/>
      <dgm:t>
        <a:bodyPr/>
        <a:lstStyle/>
        <a:p>
          <a:endParaRPr lang="en-US" sz="1200"/>
        </a:p>
      </dgm:t>
    </dgm:pt>
    <dgm:pt modelId="{C0F2BEDD-2109-4606-ADD7-6D1BD39F61BC}" type="pres">
      <dgm:prSet presAssocID="{2B276C94-4BA6-47AB-9E5A-932064FBF405}" presName="Name0" presStyleCnt="0">
        <dgm:presLayoutVars>
          <dgm:dir/>
          <dgm:animLvl val="lvl"/>
          <dgm:resizeHandles val="exact"/>
        </dgm:presLayoutVars>
      </dgm:prSet>
      <dgm:spPr/>
    </dgm:pt>
    <dgm:pt modelId="{C18E9012-1810-423B-9E31-5A8E356BCEAE}" type="pres">
      <dgm:prSet presAssocID="{2B276C94-4BA6-47AB-9E5A-932064FBF405}" presName="dummy" presStyleCnt="0"/>
      <dgm:spPr/>
    </dgm:pt>
    <dgm:pt modelId="{4AC4E51B-37D7-40AC-8B99-4E6560C472F7}" type="pres">
      <dgm:prSet presAssocID="{2B276C94-4BA6-47AB-9E5A-932064FBF405}" presName="linH" presStyleCnt="0"/>
      <dgm:spPr/>
    </dgm:pt>
    <dgm:pt modelId="{D6E262A0-49DB-4089-8EA5-5E92C09FCC2D}" type="pres">
      <dgm:prSet presAssocID="{2B276C94-4BA6-47AB-9E5A-932064FBF405}" presName="padding1" presStyleCnt="0"/>
      <dgm:spPr/>
    </dgm:pt>
    <dgm:pt modelId="{76FD492A-9EA4-4FA5-AE23-0E1BA510F9D3}" type="pres">
      <dgm:prSet presAssocID="{6841BC12-A008-421E-BB5D-5F89FC11C727}" presName="linV" presStyleCnt="0"/>
      <dgm:spPr/>
    </dgm:pt>
    <dgm:pt modelId="{30825DD3-6E23-46AA-8A9D-51746DE862F4}" type="pres">
      <dgm:prSet presAssocID="{6841BC12-A008-421E-BB5D-5F89FC11C727}" presName="spVertical1" presStyleCnt="0"/>
      <dgm:spPr/>
    </dgm:pt>
    <dgm:pt modelId="{EAEF65C4-D2F9-4515-BEF0-D41B0A06E501}" type="pres">
      <dgm:prSet presAssocID="{6841BC12-A008-421E-BB5D-5F89FC11C727}" presName="parTx" presStyleLbl="revTx" presStyleIdx="0" presStyleCnt="3" custLinFactNeighborX="-28765">
        <dgm:presLayoutVars>
          <dgm:chMax val="0"/>
          <dgm:chPref val="0"/>
          <dgm:bulletEnabled val="1"/>
        </dgm:presLayoutVars>
      </dgm:prSet>
      <dgm:spPr/>
      <dgm:t>
        <a:bodyPr/>
        <a:lstStyle/>
        <a:p>
          <a:endParaRPr lang="en-US"/>
        </a:p>
      </dgm:t>
    </dgm:pt>
    <dgm:pt modelId="{53E06E22-BD69-411F-B5F9-82C4885221BA}" type="pres">
      <dgm:prSet presAssocID="{6841BC12-A008-421E-BB5D-5F89FC11C727}" presName="spVertical2" presStyleCnt="0"/>
      <dgm:spPr/>
    </dgm:pt>
    <dgm:pt modelId="{409CD970-582B-4FEB-985D-9314F6FD42AF}" type="pres">
      <dgm:prSet presAssocID="{6841BC12-A008-421E-BB5D-5F89FC11C727}" presName="spVertical3" presStyleCnt="0"/>
      <dgm:spPr/>
    </dgm:pt>
    <dgm:pt modelId="{7EA25C49-9406-4F70-9BB0-35F82BDED7B1}" type="pres">
      <dgm:prSet presAssocID="{D434AE72-362F-4E82-B53B-E62083E6FF94}" presName="space" presStyleCnt="0"/>
      <dgm:spPr/>
    </dgm:pt>
    <dgm:pt modelId="{100B4CF0-E72F-4D91-9A06-4FA993F0B6E6}" type="pres">
      <dgm:prSet presAssocID="{7D0BA373-60CA-4F21-969E-0328440243CB}" presName="linV" presStyleCnt="0"/>
      <dgm:spPr/>
    </dgm:pt>
    <dgm:pt modelId="{A532C9D6-5B17-4439-8FC4-F82568757DD2}" type="pres">
      <dgm:prSet presAssocID="{7D0BA373-60CA-4F21-969E-0328440243CB}" presName="spVertical1" presStyleCnt="0"/>
      <dgm:spPr/>
    </dgm:pt>
    <dgm:pt modelId="{333EC47F-3BD0-488A-AC96-43EDE5FEFFEA}" type="pres">
      <dgm:prSet presAssocID="{7D0BA373-60CA-4F21-969E-0328440243CB}" presName="parTx" presStyleLbl="revTx" presStyleIdx="1" presStyleCnt="3">
        <dgm:presLayoutVars>
          <dgm:chMax val="0"/>
          <dgm:chPref val="0"/>
          <dgm:bulletEnabled val="1"/>
        </dgm:presLayoutVars>
      </dgm:prSet>
      <dgm:spPr/>
      <dgm:t>
        <a:bodyPr/>
        <a:lstStyle/>
        <a:p>
          <a:endParaRPr lang="en-US"/>
        </a:p>
      </dgm:t>
    </dgm:pt>
    <dgm:pt modelId="{59BBA696-C256-4D6A-9569-0FA3BCBD415C}" type="pres">
      <dgm:prSet presAssocID="{7D0BA373-60CA-4F21-969E-0328440243CB}" presName="spVertical2" presStyleCnt="0"/>
      <dgm:spPr/>
    </dgm:pt>
    <dgm:pt modelId="{FF39A33D-CE0C-4B00-B9B9-CC751AC4A81E}" type="pres">
      <dgm:prSet presAssocID="{7D0BA373-60CA-4F21-969E-0328440243CB}" presName="spVertical3" presStyleCnt="0"/>
      <dgm:spPr/>
    </dgm:pt>
    <dgm:pt modelId="{444FBEA0-B41C-4A2D-A0B2-66F12423C065}" type="pres">
      <dgm:prSet presAssocID="{16EBFB99-7DCE-47BE-B8AC-2FB8232326C5}" presName="space" presStyleCnt="0"/>
      <dgm:spPr/>
    </dgm:pt>
    <dgm:pt modelId="{50031572-C57B-4154-80BC-82273782EB2F}" type="pres">
      <dgm:prSet presAssocID="{D5046A2B-0078-483E-B9E8-9D723DF9F0BB}" presName="linV" presStyleCnt="0"/>
      <dgm:spPr/>
    </dgm:pt>
    <dgm:pt modelId="{A1614F27-CE3F-4F94-B249-2816F9239E65}" type="pres">
      <dgm:prSet presAssocID="{D5046A2B-0078-483E-B9E8-9D723DF9F0BB}" presName="spVertical1" presStyleCnt="0"/>
      <dgm:spPr/>
    </dgm:pt>
    <dgm:pt modelId="{51312786-575F-4E1E-BD0E-CED3EC76B034}" type="pres">
      <dgm:prSet presAssocID="{D5046A2B-0078-483E-B9E8-9D723DF9F0BB}" presName="parTx" presStyleLbl="revTx" presStyleIdx="2" presStyleCnt="3" custLinFactNeighborX="18842">
        <dgm:presLayoutVars>
          <dgm:chMax val="0"/>
          <dgm:chPref val="0"/>
          <dgm:bulletEnabled val="1"/>
        </dgm:presLayoutVars>
      </dgm:prSet>
      <dgm:spPr/>
      <dgm:t>
        <a:bodyPr/>
        <a:lstStyle/>
        <a:p>
          <a:endParaRPr lang="en-US"/>
        </a:p>
      </dgm:t>
    </dgm:pt>
    <dgm:pt modelId="{E0C9FDF5-CD8F-4887-A1FE-0BBE79123B9A}" type="pres">
      <dgm:prSet presAssocID="{D5046A2B-0078-483E-B9E8-9D723DF9F0BB}" presName="spVertical2" presStyleCnt="0"/>
      <dgm:spPr/>
    </dgm:pt>
    <dgm:pt modelId="{708C77DC-DC45-4DC1-BF58-DDC1A6E300AA}" type="pres">
      <dgm:prSet presAssocID="{D5046A2B-0078-483E-B9E8-9D723DF9F0BB}" presName="spVertical3" presStyleCnt="0"/>
      <dgm:spPr/>
    </dgm:pt>
    <dgm:pt modelId="{CCF81958-A439-4FE6-BEE9-193EEC58F07A}" type="pres">
      <dgm:prSet presAssocID="{2B276C94-4BA6-47AB-9E5A-932064FBF405}" presName="padding2" presStyleCnt="0"/>
      <dgm:spPr/>
    </dgm:pt>
    <dgm:pt modelId="{135F0B06-9067-4FC7-8340-9826FE064C89}" type="pres">
      <dgm:prSet presAssocID="{2B276C94-4BA6-47AB-9E5A-932064FBF405}" presName="negArrow" presStyleCnt="0"/>
      <dgm:spPr/>
    </dgm:pt>
    <dgm:pt modelId="{59309C12-3665-4E6B-874B-8288823DCA28}" type="pres">
      <dgm:prSet presAssocID="{2B276C94-4BA6-47AB-9E5A-932064FBF405}" presName="backgroundArrow" presStyleLbl="node1" presStyleIdx="0" presStyleCnt="1" custScaleY="486833" custLinFactNeighborY="712"/>
      <dgm:spPr/>
    </dgm:pt>
  </dgm:ptLst>
  <dgm:cxnLst>
    <dgm:cxn modelId="{D620A90E-C451-4B7E-AF3B-BC09F2E8A1A0}" type="presOf" srcId="{6841BC12-A008-421E-BB5D-5F89FC11C727}" destId="{EAEF65C4-D2F9-4515-BEF0-D41B0A06E501}" srcOrd="0" destOrd="0" presId="urn:microsoft.com/office/officeart/2005/8/layout/hProcess3"/>
    <dgm:cxn modelId="{24BEB1C7-FA3B-42A1-85E0-970A6B5A1009}" srcId="{2B276C94-4BA6-47AB-9E5A-932064FBF405}" destId="{6841BC12-A008-421E-BB5D-5F89FC11C727}" srcOrd="0" destOrd="0" parTransId="{9A7BDFBC-DC25-45E2-BDA0-E64713491B61}" sibTransId="{D434AE72-362F-4E82-B53B-E62083E6FF94}"/>
    <dgm:cxn modelId="{B89ABA6F-A742-4F5D-8521-D7C601009651}" type="presOf" srcId="{D5046A2B-0078-483E-B9E8-9D723DF9F0BB}" destId="{51312786-575F-4E1E-BD0E-CED3EC76B034}" srcOrd="0" destOrd="0" presId="urn:microsoft.com/office/officeart/2005/8/layout/hProcess3"/>
    <dgm:cxn modelId="{1A969E59-B900-4AAB-9ECF-38FD912FA9C5}" srcId="{2B276C94-4BA6-47AB-9E5A-932064FBF405}" destId="{D5046A2B-0078-483E-B9E8-9D723DF9F0BB}" srcOrd="2" destOrd="0" parTransId="{2AA13FF1-F36F-4B65-A96D-FEA53F1A77F0}" sibTransId="{37D2A6EE-BCA2-452B-B13A-54CBE4F05238}"/>
    <dgm:cxn modelId="{21EAD5FE-0A35-4C10-BF96-D1B997EE848C}" srcId="{2B276C94-4BA6-47AB-9E5A-932064FBF405}" destId="{7D0BA373-60CA-4F21-969E-0328440243CB}" srcOrd="1" destOrd="0" parTransId="{8AD645C0-595A-4436-9041-0DF6ABDC8A33}" sibTransId="{16EBFB99-7DCE-47BE-B8AC-2FB8232326C5}"/>
    <dgm:cxn modelId="{1294AA37-2A44-4F11-B971-EF401C132C58}" type="presOf" srcId="{7D0BA373-60CA-4F21-969E-0328440243CB}" destId="{333EC47F-3BD0-488A-AC96-43EDE5FEFFEA}" srcOrd="0" destOrd="0" presId="urn:microsoft.com/office/officeart/2005/8/layout/hProcess3"/>
    <dgm:cxn modelId="{7441B02D-11F3-46DC-9F92-A2D7BEDD52AF}" type="presOf" srcId="{2B276C94-4BA6-47AB-9E5A-932064FBF405}" destId="{C0F2BEDD-2109-4606-ADD7-6D1BD39F61BC}" srcOrd="0" destOrd="0" presId="urn:microsoft.com/office/officeart/2005/8/layout/hProcess3"/>
    <dgm:cxn modelId="{23669BF1-07F3-45B6-8190-92332540F8F3}" type="presParOf" srcId="{C0F2BEDD-2109-4606-ADD7-6D1BD39F61BC}" destId="{C18E9012-1810-423B-9E31-5A8E356BCEAE}" srcOrd="0" destOrd="0" presId="urn:microsoft.com/office/officeart/2005/8/layout/hProcess3"/>
    <dgm:cxn modelId="{A28300D2-B4B5-48F8-83E4-EEE092AB996D}" type="presParOf" srcId="{C0F2BEDD-2109-4606-ADD7-6D1BD39F61BC}" destId="{4AC4E51B-37D7-40AC-8B99-4E6560C472F7}" srcOrd="1" destOrd="0" presId="urn:microsoft.com/office/officeart/2005/8/layout/hProcess3"/>
    <dgm:cxn modelId="{01165C36-6958-4694-B360-7248C4411AA3}" type="presParOf" srcId="{4AC4E51B-37D7-40AC-8B99-4E6560C472F7}" destId="{D6E262A0-49DB-4089-8EA5-5E92C09FCC2D}" srcOrd="0" destOrd="0" presId="urn:microsoft.com/office/officeart/2005/8/layout/hProcess3"/>
    <dgm:cxn modelId="{DEF68F25-65A5-4DC4-B332-9626753198D8}" type="presParOf" srcId="{4AC4E51B-37D7-40AC-8B99-4E6560C472F7}" destId="{76FD492A-9EA4-4FA5-AE23-0E1BA510F9D3}" srcOrd="1" destOrd="0" presId="urn:microsoft.com/office/officeart/2005/8/layout/hProcess3"/>
    <dgm:cxn modelId="{32C5D5FC-C07F-46F3-BACE-BB5C12A1E451}" type="presParOf" srcId="{76FD492A-9EA4-4FA5-AE23-0E1BA510F9D3}" destId="{30825DD3-6E23-46AA-8A9D-51746DE862F4}" srcOrd="0" destOrd="0" presId="urn:microsoft.com/office/officeart/2005/8/layout/hProcess3"/>
    <dgm:cxn modelId="{9CB68B3D-9FA3-49C7-AC0B-538D99DCBA86}" type="presParOf" srcId="{76FD492A-9EA4-4FA5-AE23-0E1BA510F9D3}" destId="{EAEF65C4-D2F9-4515-BEF0-D41B0A06E501}" srcOrd="1" destOrd="0" presId="urn:microsoft.com/office/officeart/2005/8/layout/hProcess3"/>
    <dgm:cxn modelId="{44951DA7-B49B-4832-8550-CD74DD88E9AD}" type="presParOf" srcId="{76FD492A-9EA4-4FA5-AE23-0E1BA510F9D3}" destId="{53E06E22-BD69-411F-B5F9-82C4885221BA}" srcOrd="2" destOrd="0" presId="urn:microsoft.com/office/officeart/2005/8/layout/hProcess3"/>
    <dgm:cxn modelId="{0C199DCC-7773-4B49-9210-23F72717D295}" type="presParOf" srcId="{76FD492A-9EA4-4FA5-AE23-0E1BA510F9D3}" destId="{409CD970-582B-4FEB-985D-9314F6FD42AF}" srcOrd="3" destOrd="0" presId="urn:microsoft.com/office/officeart/2005/8/layout/hProcess3"/>
    <dgm:cxn modelId="{4CE6662D-15BD-4794-A43C-788B5368B711}" type="presParOf" srcId="{4AC4E51B-37D7-40AC-8B99-4E6560C472F7}" destId="{7EA25C49-9406-4F70-9BB0-35F82BDED7B1}" srcOrd="2" destOrd="0" presId="urn:microsoft.com/office/officeart/2005/8/layout/hProcess3"/>
    <dgm:cxn modelId="{F08966AE-64A0-4D73-AAF2-0ED947A23A15}" type="presParOf" srcId="{4AC4E51B-37D7-40AC-8B99-4E6560C472F7}" destId="{100B4CF0-E72F-4D91-9A06-4FA993F0B6E6}" srcOrd="3" destOrd="0" presId="urn:microsoft.com/office/officeart/2005/8/layout/hProcess3"/>
    <dgm:cxn modelId="{B789B237-8073-4ECB-8EFE-43C1414D3E23}" type="presParOf" srcId="{100B4CF0-E72F-4D91-9A06-4FA993F0B6E6}" destId="{A532C9D6-5B17-4439-8FC4-F82568757DD2}" srcOrd="0" destOrd="0" presId="urn:microsoft.com/office/officeart/2005/8/layout/hProcess3"/>
    <dgm:cxn modelId="{33712ADD-3CDA-4674-911F-941B44D102A1}" type="presParOf" srcId="{100B4CF0-E72F-4D91-9A06-4FA993F0B6E6}" destId="{333EC47F-3BD0-488A-AC96-43EDE5FEFFEA}" srcOrd="1" destOrd="0" presId="urn:microsoft.com/office/officeart/2005/8/layout/hProcess3"/>
    <dgm:cxn modelId="{A2E23F98-1CDE-40B0-A060-645D9E7BE7DE}" type="presParOf" srcId="{100B4CF0-E72F-4D91-9A06-4FA993F0B6E6}" destId="{59BBA696-C256-4D6A-9569-0FA3BCBD415C}" srcOrd="2" destOrd="0" presId="urn:microsoft.com/office/officeart/2005/8/layout/hProcess3"/>
    <dgm:cxn modelId="{D75F58B9-2B90-4C25-9BC1-A4ECAB6CA95A}" type="presParOf" srcId="{100B4CF0-E72F-4D91-9A06-4FA993F0B6E6}" destId="{FF39A33D-CE0C-4B00-B9B9-CC751AC4A81E}" srcOrd="3" destOrd="0" presId="urn:microsoft.com/office/officeart/2005/8/layout/hProcess3"/>
    <dgm:cxn modelId="{8A8ACD63-B3C7-4C7E-8AB7-2E52A444C11E}" type="presParOf" srcId="{4AC4E51B-37D7-40AC-8B99-4E6560C472F7}" destId="{444FBEA0-B41C-4A2D-A0B2-66F12423C065}" srcOrd="4" destOrd="0" presId="urn:microsoft.com/office/officeart/2005/8/layout/hProcess3"/>
    <dgm:cxn modelId="{F9D7088E-1482-45E9-8374-7C785601B2C7}" type="presParOf" srcId="{4AC4E51B-37D7-40AC-8B99-4E6560C472F7}" destId="{50031572-C57B-4154-80BC-82273782EB2F}" srcOrd="5" destOrd="0" presId="urn:microsoft.com/office/officeart/2005/8/layout/hProcess3"/>
    <dgm:cxn modelId="{7DC6C3FA-81D6-4C55-AE8A-AE61267BCCAD}" type="presParOf" srcId="{50031572-C57B-4154-80BC-82273782EB2F}" destId="{A1614F27-CE3F-4F94-B249-2816F9239E65}" srcOrd="0" destOrd="0" presId="urn:microsoft.com/office/officeart/2005/8/layout/hProcess3"/>
    <dgm:cxn modelId="{7C9E1DF5-C083-481E-B149-D450DC572BB5}" type="presParOf" srcId="{50031572-C57B-4154-80BC-82273782EB2F}" destId="{51312786-575F-4E1E-BD0E-CED3EC76B034}" srcOrd="1" destOrd="0" presId="urn:microsoft.com/office/officeart/2005/8/layout/hProcess3"/>
    <dgm:cxn modelId="{E00A13B2-05F2-495B-BAA7-C5A91AC828B8}" type="presParOf" srcId="{50031572-C57B-4154-80BC-82273782EB2F}" destId="{E0C9FDF5-CD8F-4887-A1FE-0BBE79123B9A}" srcOrd="2" destOrd="0" presId="urn:microsoft.com/office/officeart/2005/8/layout/hProcess3"/>
    <dgm:cxn modelId="{6B1C1B6B-2CAF-45B3-AC09-327AACD60BE6}" type="presParOf" srcId="{50031572-C57B-4154-80BC-82273782EB2F}" destId="{708C77DC-DC45-4DC1-BF58-DDC1A6E300AA}" srcOrd="3" destOrd="0" presId="urn:microsoft.com/office/officeart/2005/8/layout/hProcess3"/>
    <dgm:cxn modelId="{4DBD3012-D5B7-4030-9E9F-C6A72E6D7C01}" type="presParOf" srcId="{4AC4E51B-37D7-40AC-8B99-4E6560C472F7}" destId="{CCF81958-A439-4FE6-BEE9-193EEC58F07A}" srcOrd="6" destOrd="0" presId="urn:microsoft.com/office/officeart/2005/8/layout/hProcess3"/>
    <dgm:cxn modelId="{8EF6EFCD-FA7D-4C14-ABBC-0C3F00478B1A}" type="presParOf" srcId="{4AC4E51B-37D7-40AC-8B99-4E6560C472F7}" destId="{135F0B06-9067-4FC7-8340-9826FE064C89}" srcOrd="7" destOrd="0" presId="urn:microsoft.com/office/officeart/2005/8/layout/hProcess3"/>
    <dgm:cxn modelId="{7BC934A8-3776-41A3-B127-DA82DDF16D11}" type="presParOf" srcId="{4AC4E51B-37D7-40AC-8B99-4E6560C472F7}" destId="{59309C12-3665-4E6B-874B-8288823DCA28}" srcOrd="8" destOrd="0" presId="urn:microsoft.com/office/officeart/2005/8/layout/hProcess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6FF2A9-3C99-48B6-9C4F-EF0DB74FB0D5}"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2F2A41E3-8C5F-411D-BB77-E684C2BD352F}">
      <dgm:prSet phldrT="[Text]" custT="1"/>
      <dgm:spPr/>
      <dgm:t>
        <a:bodyPr/>
        <a:lstStyle/>
        <a:p>
          <a:pPr algn="l">
            <a:lnSpc>
              <a:spcPct val="95000"/>
            </a:lnSpc>
            <a:spcBef>
              <a:spcPts val="0"/>
            </a:spcBef>
            <a:spcAft>
              <a:spcPts val="200"/>
            </a:spcAft>
          </a:pPr>
          <a:r>
            <a:rPr lang="en-US" sz="2400" dirty="0" smtClean="0"/>
            <a:t>Automated Provisioning /      De-Provisioning </a:t>
          </a:r>
          <a:endParaRPr lang="en-US" sz="2400" dirty="0"/>
        </a:p>
      </dgm:t>
    </dgm:pt>
    <dgm:pt modelId="{806DC4FC-C4ED-474B-AF98-D76AF0E7280E}" type="parTrans" cxnId="{74DC711F-4D75-4C4A-8E0B-56D9F756644D}">
      <dgm:prSet/>
      <dgm:spPr/>
      <dgm:t>
        <a:bodyPr/>
        <a:lstStyle/>
        <a:p>
          <a:pPr algn="l">
            <a:lnSpc>
              <a:spcPct val="95000"/>
            </a:lnSpc>
            <a:spcBef>
              <a:spcPts val="0"/>
            </a:spcBef>
            <a:spcAft>
              <a:spcPts val="200"/>
            </a:spcAft>
          </a:pPr>
          <a:endParaRPr lang="en-US" sz="1600"/>
        </a:p>
      </dgm:t>
    </dgm:pt>
    <dgm:pt modelId="{9929848A-6616-4B87-8F4F-A9E0BEF5EFD3}" type="sibTrans" cxnId="{74DC711F-4D75-4C4A-8E0B-56D9F756644D}">
      <dgm:prSet/>
      <dgm:spPr/>
      <dgm:t>
        <a:bodyPr/>
        <a:lstStyle/>
        <a:p>
          <a:pPr algn="l">
            <a:lnSpc>
              <a:spcPct val="95000"/>
            </a:lnSpc>
            <a:spcBef>
              <a:spcPts val="0"/>
            </a:spcBef>
            <a:spcAft>
              <a:spcPts val="200"/>
            </a:spcAft>
          </a:pPr>
          <a:endParaRPr lang="en-US" sz="1600"/>
        </a:p>
      </dgm:t>
    </dgm:pt>
    <dgm:pt modelId="{4E402BD4-4F35-4EDF-9E28-4D6EBB878A20}">
      <dgm:prSet phldrT="[Text]" custT="1"/>
      <dgm:spPr>
        <a:ln>
          <a:noFill/>
        </a:ln>
      </dgm:spPr>
      <dgm:t>
        <a:bodyPr/>
        <a:lstStyle/>
        <a:p>
          <a:pPr algn="l">
            <a:lnSpc>
              <a:spcPct val="95000"/>
            </a:lnSpc>
            <a:spcBef>
              <a:spcPts val="0"/>
            </a:spcBef>
            <a:spcAft>
              <a:spcPts val="200"/>
            </a:spcAft>
          </a:pPr>
          <a:r>
            <a:rPr lang="en-US" sz="1400" dirty="0" smtClean="0"/>
            <a:t>Ability to power off Virtual Machine (VM) when de-provisioning</a:t>
          </a:r>
          <a:endParaRPr lang="en-US" sz="1400" dirty="0"/>
        </a:p>
      </dgm:t>
    </dgm:pt>
    <dgm:pt modelId="{31E32D43-47C2-45FA-AEAC-B428AE2B30F7}" type="parTrans" cxnId="{00603DDC-1CCC-4441-8ADB-A2974AF0BBBA}">
      <dgm:prSet/>
      <dgm:spPr/>
      <dgm:t>
        <a:bodyPr/>
        <a:lstStyle/>
        <a:p>
          <a:pPr algn="l">
            <a:lnSpc>
              <a:spcPct val="95000"/>
            </a:lnSpc>
            <a:spcBef>
              <a:spcPts val="0"/>
            </a:spcBef>
            <a:spcAft>
              <a:spcPts val="200"/>
            </a:spcAft>
          </a:pPr>
          <a:endParaRPr lang="en-US" sz="1600"/>
        </a:p>
      </dgm:t>
    </dgm:pt>
    <dgm:pt modelId="{CD2C68DB-FEE9-4282-94A2-841C81197CC4}" type="sibTrans" cxnId="{00603DDC-1CCC-4441-8ADB-A2974AF0BBBA}">
      <dgm:prSet/>
      <dgm:spPr/>
      <dgm:t>
        <a:bodyPr/>
        <a:lstStyle/>
        <a:p>
          <a:pPr algn="l">
            <a:lnSpc>
              <a:spcPct val="95000"/>
            </a:lnSpc>
            <a:spcBef>
              <a:spcPts val="0"/>
            </a:spcBef>
            <a:spcAft>
              <a:spcPts val="200"/>
            </a:spcAft>
          </a:pPr>
          <a:endParaRPr lang="en-US" sz="1600"/>
        </a:p>
      </dgm:t>
    </dgm:pt>
    <dgm:pt modelId="{87B5882A-F5BB-465E-A4C5-B41CEB094ED2}">
      <dgm:prSet phldrT="[Text]" custT="1"/>
      <dgm:spPr>
        <a:solidFill>
          <a:srgbClr val="6D9442"/>
        </a:solidFill>
      </dgm:spPr>
      <dgm:t>
        <a:bodyPr/>
        <a:lstStyle/>
        <a:p>
          <a:pPr algn="l">
            <a:lnSpc>
              <a:spcPct val="95000"/>
            </a:lnSpc>
            <a:spcBef>
              <a:spcPts val="0"/>
            </a:spcBef>
            <a:spcAft>
              <a:spcPts val="200"/>
            </a:spcAft>
          </a:pPr>
          <a:r>
            <a:rPr lang="en-US" sz="2400" dirty="0" smtClean="0"/>
            <a:t>Flexible Policy Management</a:t>
          </a:r>
          <a:endParaRPr lang="en-US" sz="2400" dirty="0"/>
        </a:p>
      </dgm:t>
    </dgm:pt>
    <dgm:pt modelId="{FF566D3F-EAA2-4AB7-B912-8B4189D1DE9A}" type="parTrans" cxnId="{0B2A26C1-F16A-4AD4-847F-4BED27E4665D}">
      <dgm:prSet/>
      <dgm:spPr/>
      <dgm:t>
        <a:bodyPr/>
        <a:lstStyle/>
        <a:p>
          <a:pPr algn="l">
            <a:lnSpc>
              <a:spcPct val="95000"/>
            </a:lnSpc>
            <a:spcBef>
              <a:spcPts val="0"/>
            </a:spcBef>
            <a:spcAft>
              <a:spcPts val="200"/>
            </a:spcAft>
          </a:pPr>
          <a:endParaRPr lang="en-US" sz="1600"/>
        </a:p>
      </dgm:t>
    </dgm:pt>
    <dgm:pt modelId="{3C8599BF-2309-43D4-855C-1686F726663A}" type="sibTrans" cxnId="{0B2A26C1-F16A-4AD4-847F-4BED27E4665D}">
      <dgm:prSet/>
      <dgm:spPr/>
      <dgm:t>
        <a:bodyPr/>
        <a:lstStyle/>
        <a:p>
          <a:pPr algn="l">
            <a:lnSpc>
              <a:spcPct val="95000"/>
            </a:lnSpc>
            <a:spcBef>
              <a:spcPts val="0"/>
            </a:spcBef>
            <a:spcAft>
              <a:spcPts val="200"/>
            </a:spcAft>
          </a:pPr>
          <a:endParaRPr lang="en-US" sz="1600"/>
        </a:p>
      </dgm:t>
    </dgm:pt>
    <dgm:pt modelId="{83D28E9F-7047-46E5-ABDC-A757543ACCF6}">
      <dgm:prSet phldrT="[Text]" custT="1"/>
      <dgm:spPr>
        <a:solidFill>
          <a:schemeClr val="accent4">
            <a:lumMod val="20000"/>
            <a:lumOff val="80000"/>
            <a:alpha val="90000"/>
          </a:schemeClr>
        </a:solidFill>
        <a:ln>
          <a:noFill/>
        </a:ln>
      </dgm:spPr>
      <dgm:t>
        <a:bodyPr/>
        <a:lstStyle/>
        <a:p>
          <a:pPr algn="l">
            <a:lnSpc>
              <a:spcPct val="95000"/>
            </a:lnSpc>
            <a:spcBef>
              <a:spcPts val="0"/>
            </a:spcBef>
            <a:spcAft>
              <a:spcPts val="200"/>
            </a:spcAft>
          </a:pPr>
          <a:r>
            <a:rPr lang="en-US" sz="1400" dirty="0" smtClean="0"/>
            <a:t>Ability to configure a min/max limit for number of VMs per Virtual IP (VIP)</a:t>
          </a:r>
          <a:endParaRPr lang="en-US" sz="1400" dirty="0"/>
        </a:p>
      </dgm:t>
    </dgm:pt>
    <dgm:pt modelId="{D58327F5-2407-4611-97E0-4B745166F22D}" type="parTrans" cxnId="{A08F4005-BD3F-4262-B0C9-E16F211C4704}">
      <dgm:prSet/>
      <dgm:spPr/>
      <dgm:t>
        <a:bodyPr/>
        <a:lstStyle/>
        <a:p>
          <a:pPr algn="l">
            <a:lnSpc>
              <a:spcPct val="95000"/>
            </a:lnSpc>
            <a:spcBef>
              <a:spcPts val="0"/>
            </a:spcBef>
            <a:spcAft>
              <a:spcPts val="200"/>
            </a:spcAft>
          </a:pPr>
          <a:endParaRPr lang="en-US" sz="1600"/>
        </a:p>
      </dgm:t>
    </dgm:pt>
    <dgm:pt modelId="{DB6345AE-3272-4D47-9EC6-68706E4BDFE7}" type="sibTrans" cxnId="{A08F4005-BD3F-4262-B0C9-E16F211C4704}">
      <dgm:prSet/>
      <dgm:spPr/>
      <dgm:t>
        <a:bodyPr/>
        <a:lstStyle/>
        <a:p>
          <a:pPr algn="l">
            <a:lnSpc>
              <a:spcPct val="95000"/>
            </a:lnSpc>
            <a:spcBef>
              <a:spcPts val="0"/>
            </a:spcBef>
            <a:spcAft>
              <a:spcPts val="200"/>
            </a:spcAft>
          </a:pPr>
          <a:endParaRPr lang="en-US" sz="1600"/>
        </a:p>
      </dgm:t>
    </dgm:pt>
    <dgm:pt modelId="{1D9A8F06-4C2A-4ADC-99B1-6E6A21538FB9}">
      <dgm:prSet phldrT="[Text]" custT="1"/>
      <dgm:spPr>
        <a:solidFill>
          <a:schemeClr val="accent6"/>
        </a:solidFill>
      </dgm:spPr>
      <dgm:t>
        <a:bodyPr/>
        <a:lstStyle/>
        <a:p>
          <a:pPr algn="l">
            <a:lnSpc>
              <a:spcPct val="95000"/>
            </a:lnSpc>
            <a:spcBef>
              <a:spcPts val="0"/>
            </a:spcBef>
            <a:spcAft>
              <a:spcPts val="200"/>
            </a:spcAft>
          </a:pPr>
          <a:r>
            <a:rPr lang="en-US" sz="2400" dirty="0" smtClean="0"/>
            <a:t>Enhanced Monitoring and Reporting</a:t>
          </a:r>
          <a:endParaRPr lang="en-US" sz="2400" dirty="0"/>
        </a:p>
      </dgm:t>
    </dgm:pt>
    <dgm:pt modelId="{294A676E-30C4-41AF-B3B9-CE084FD51FDD}" type="parTrans" cxnId="{016C80E9-0EF0-4815-9DBA-1611E74285E0}">
      <dgm:prSet/>
      <dgm:spPr/>
      <dgm:t>
        <a:bodyPr/>
        <a:lstStyle/>
        <a:p>
          <a:pPr algn="l">
            <a:lnSpc>
              <a:spcPct val="95000"/>
            </a:lnSpc>
            <a:spcBef>
              <a:spcPts val="0"/>
            </a:spcBef>
            <a:spcAft>
              <a:spcPts val="200"/>
            </a:spcAft>
          </a:pPr>
          <a:endParaRPr lang="en-US" sz="1600"/>
        </a:p>
      </dgm:t>
    </dgm:pt>
    <dgm:pt modelId="{7C1E53C4-6C87-46E8-AF64-DD1A32B49028}" type="sibTrans" cxnId="{016C80E9-0EF0-4815-9DBA-1611E74285E0}">
      <dgm:prSet/>
      <dgm:spPr/>
      <dgm:t>
        <a:bodyPr/>
        <a:lstStyle/>
        <a:p>
          <a:pPr algn="l">
            <a:lnSpc>
              <a:spcPct val="95000"/>
            </a:lnSpc>
            <a:spcBef>
              <a:spcPts val="0"/>
            </a:spcBef>
            <a:spcAft>
              <a:spcPts val="200"/>
            </a:spcAft>
          </a:pPr>
          <a:endParaRPr lang="en-US" sz="1600"/>
        </a:p>
      </dgm:t>
    </dgm:pt>
    <dgm:pt modelId="{C8E2AB79-4F2C-4A32-84EA-B31F5BAACD1B}">
      <dgm:prSet phldrT="[Text]" custT="1"/>
      <dgm:spPr>
        <a:solidFill>
          <a:schemeClr val="accent6">
            <a:lumMod val="20000"/>
            <a:lumOff val="80000"/>
            <a:alpha val="90000"/>
          </a:schemeClr>
        </a:solidFill>
        <a:ln>
          <a:noFill/>
        </a:ln>
      </dgm:spPr>
      <dgm:t>
        <a:bodyPr/>
        <a:lstStyle/>
        <a:p>
          <a:pPr algn="l">
            <a:lnSpc>
              <a:spcPct val="95000"/>
            </a:lnSpc>
            <a:spcBef>
              <a:spcPts val="0"/>
            </a:spcBef>
            <a:spcAft>
              <a:spcPts val="200"/>
            </a:spcAft>
          </a:pPr>
          <a:r>
            <a:rPr lang="en-US" sz="1400" dirty="0" smtClean="0"/>
            <a:t>Predefined reports summarizing Application, VIP and VM activities</a:t>
          </a:r>
          <a:endParaRPr lang="en-US" sz="1400" dirty="0"/>
        </a:p>
      </dgm:t>
    </dgm:pt>
    <dgm:pt modelId="{F293BD69-749E-41B5-AB67-719A00592C62}" type="parTrans" cxnId="{3F3665F9-C64D-4E3E-B6B4-3490C9034FE8}">
      <dgm:prSet/>
      <dgm:spPr/>
      <dgm:t>
        <a:bodyPr/>
        <a:lstStyle/>
        <a:p>
          <a:pPr algn="l">
            <a:lnSpc>
              <a:spcPct val="95000"/>
            </a:lnSpc>
            <a:spcBef>
              <a:spcPts val="0"/>
            </a:spcBef>
            <a:spcAft>
              <a:spcPts val="200"/>
            </a:spcAft>
          </a:pPr>
          <a:endParaRPr lang="en-US" sz="1600"/>
        </a:p>
      </dgm:t>
    </dgm:pt>
    <dgm:pt modelId="{A75E7298-A432-48F7-88D0-717CAF072346}" type="sibTrans" cxnId="{3F3665F9-C64D-4E3E-B6B4-3490C9034FE8}">
      <dgm:prSet/>
      <dgm:spPr/>
      <dgm:t>
        <a:bodyPr/>
        <a:lstStyle/>
        <a:p>
          <a:pPr algn="l">
            <a:lnSpc>
              <a:spcPct val="95000"/>
            </a:lnSpc>
            <a:spcBef>
              <a:spcPts val="0"/>
            </a:spcBef>
            <a:spcAft>
              <a:spcPts val="200"/>
            </a:spcAft>
          </a:pPr>
          <a:endParaRPr lang="en-US" sz="1600"/>
        </a:p>
      </dgm:t>
    </dgm:pt>
    <dgm:pt modelId="{68B54F04-9E0A-4458-9062-93995ECD5111}">
      <dgm:prSet custT="1"/>
      <dgm:spPr>
        <a:solidFill>
          <a:schemeClr val="accent4">
            <a:lumMod val="20000"/>
            <a:lumOff val="80000"/>
            <a:alpha val="90000"/>
          </a:schemeClr>
        </a:solidFill>
        <a:ln>
          <a:noFill/>
        </a:ln>
      </dgm:spPr>
      <dgm:t>
        <a:bodyPr/>
        <a:lstStyle/>
        <a:p>
          <a:pPr algn="l">
            <a:lnSpc>
              <a:spcPct val="95000"/>
            </a:lnSpc>
            <a:spcBef>
              <a:spcPts val="0"/>
            </a:spcBef>
            <a:spcAft>
              <a:spcPts val="200"/>
            </a:spcAft>
          </a:pPr>
          <a:r>
            <a:rPr lang="en-US" sz="1400" dirty="0" smtClean="0"/>
            <a:t>Ability to set a breach period for adding/removing VMs</a:t>
          </a:r>
          <a:endParaRPr lang="en-US" sz="1400" dirty="0"/>
        </a:p>
      </dgm:t>
    </dgm:pt>
    <dgm:pt modelId="{4467B4DD-D9A5-41FE-A0FA-8E0DCA5DC446}" type="parTrans" cxnId="{D5BC7B6C-7EBE-42E2-9803-35E1D8984371}">
      <dgm:prSet/>
      <dgm:spPr/>
      <dgm:t>
        <a:bodyPr/>
        <a:lstStyle/>
        <a:p>
          <a:pPr algn="l">
            <a:lnSpc>
              <a:spcPct val="95000"/>
            </a:lnSpc>
            <a:spcBef>
              <a:spcPts val="0"/>
            </a:spcBef>
            <a:spcAft>
              <a:spcPts val="200"/>
            </a:spcAft>
          </a:pPr>
          <a:endParaRPr lang="en-US"/>
        </a:p>
      </dgm:t>
    </dgm:pt>
    <dgm:pt modelId="{B1F680FF-3737-4CA2-8D71-CAEA4851E118}" type="sibTrans" cxnId="{D5BC7B6C-7EBE-42E2-9803-35E1D8984371}">
      <dgm:prSet/>
      <dgm:spPr/>
      <dgm:t>
        <a:bodyPr/>
        <a:lstStyle/>
        <a:p>
          <a:pPr algn="l">
            <a:lnSpc>
              <a:spcPct val="95000"/>
            </a:lnSpc>
            <a:spcBef>
              <a:spcPts val="0"/>
            </a:spcBef>
            <a:spcAft>
              <a:spcPts val="200"/>
            </a:spcAft>
          </a:pPr>
          <a:endParaRPr lang="en-US"/>
        </a:p>
      </dgm:t>
    </dgm:pt>
    <dgm:pt modelId="{2E19166F-2390-4D13-8171-4C955DB09D5A}">
      <dgm:prSet custT="1"/>
      <dgm:spPr>
        <a:solidFill>
          <a:schemeClr val="accent4">
            <a:lumMod val="20000"/>
            <a:lumOff val="80000"/>
            <a:alpha val="90000"/>
          </a:schemeClr>
        </a:solidFill>
        <a:ln>
          <a:noFill/>
        </a:ln>
      </dgm:spPr>
      <dgm:t>
        <a:bodyPr/>
        <a:lstStyle/>
        <a:p>
          <a:pPr algn="l">
            <a:lnSpc>
              <a:spcPct val="95000"/>
            </a:lnSpc>
            <a:spcBef>
              <a:spcPts val="0"/>
            </a:spcBef>
            <a:spcAft>
              <a:spcPts val="200"/>
            </a:spcAft>
          </a:pPr>
          <a:r>
            <a:rPr lang="en-US" sz="1400" dirty="0" smtClean="0"/>
            <a:t>Ability to add/remove VMs based on time of day or selected date range</a:t>
          </a:r>
          <a:endParaRPr lang="en-US" sz="1400" dirty="0"/>
        </a:p>
      </dgm:t>
    </dgm:pt>
    <dgm:pt modelId="{8F00032B-82EE-4613-AB65-AD61EBA398E4}" type="parTrans" cxnId="{7384E15B-6E6B-4A15-B04F-F0AFC969C002}">
      <dgm:prSet/>
      <dgm:spPr/>
      <dgm:t>
        <a:bodyPr/>
        <a:lstStyle/>
        <a:p>
          <a:pPr algn="l">
            <a:lnSpc>
              <a:spcPct val="95000"/>
            </a:lnSpc>
            <a:spcBef>
              <a:spcPts val="0"/>
            </a:spcBef>
            <a:spcAft>
              <a:spcPts val="200"/>
            </a:spcAft>
          </a:pPr>
          <a:endParaRPr lang="en-US"/>
        </a:p>
      </dgm:t>
    </dgm:pt>
    <dgm:pt modelId="{0BE989D2-216E-46B8-969A-77EDD2A52B0E}" type="sibTrans" cxnId="{7384E15B-6E6B-4A15-B04F-F0AFC969C002}">
      <dgm:prSet/>
      <dgm:spPr/>
      <dgm:t>
        <a:bodyPr/>
        <a:lstStyle/>
        <a:p>
          <a:pPr algn="l">
            <a:lnSpc>
              <a:spcPct val="95000"/>
            </a:lnSpc>
            <a:spcBef>
              <a:spcPts val="0"/>
            </a:spcBef>
            <a:spcAft>
              <a:spcPts val="200"/>
            </a:spcAft>
          </a:pPr>
          <a:endParaRPr lang="en-US"/>
        </a:p>
      </dgm:t>
    </dgm:pt>
    <dgm:pt modelId="{F0A53AA3-88DA-4DA2-84D6-62DE6618550A}">
      <dgm:prSet custT="1"/>
      <dgm:spPr>
        <a:solidFill>
          <a:schemeClr val="accent6">
            <a:lumMod val="20000"/>
            <a:lumOff val="80000"/>
            <a:alpha val="90000"/>
          </a:schemeClr>
        </a:solidFill>
        <a:ln>
          <a:noFill/>
        </a:ln>
      </dgm:spPr>
      <dgm:t>
        <a:bodyPr/>
        <a:lstStyle/>
        <a:p>
          <a:pPr algn="l">
            <a:lnSpc>
              <a:spcPct val="95000"/>
            </a:lnSpc>
            <a:spcBef>
              <a:spcPts val="0"/>
            </a:spcBef>
            <a:spcAft>
              <a:spcPts val="200"/>
            </a:spcAft>
          </a:pPr>
          <a:r>
            <a:rPr lang="en-US" sz="1400" dirty="0" smtClean="0"/>
            <a:t>Export of historical data in CSV/HTTP formats for use with third-party reporting tools</a:t>
          </a:r>
          <a:endParaRPr lang="en-US" sz="1400" dirty="0"/>
        </a:p>
      </dgm:t>
    </dgm:pt>
    <dgm:pt modelId="{288F80EB-D598-47EA-BF80-68D5F8F18413}" type="parTrans" cxnId="{10903EC3-4318-434C-BB75-7BCD06D5F20F}">
      <dgm:prSet/>
      <dgm:spPr/>
      <dgm:t>
        <a:bodyPr/>
        <a:lstStyle/>
        <a:p>
          <a:pPr algn="l">
            <a:lnSpc>
              <a:spcPct val="95000"/>
            </a:lnSpc>
            <a:spcBef>
              <a:spcPts val="0"/>
            </a:spcBef>
            <a:spcAft>
              <a:spcPts val="200"/>
            </a:spcAft>
          </a:pPr>
          <a:endParaRPr lang="en-US"/>
        </a:p>
      </dgm:t>
    </dgm:pt>
    <dgm:pt modelId="{F00CD449-C835-4742-A74D-DE71EC354B76}" type="sibTrans" cxnId="{10903EC3-4318-434C-BB75-7BCD06D5F20F}">
      <dgm:prSet/>
      <dgm:spPr/>
      <dgm:t>
        <a:bodyPr/>
        <a:lstStyle/>
        <a:p>
          <a:pPr algn="l">
            <a:lnSpc>
              <a:spcPct val="95000"/>
            </a:lnSpc>
            <a:spcBef>
              <a:spcPts val="0"/>
            </a:spcBef>
            <a:spcAft>
              <a:spcPts val="200"/>
            </a:spcAft>
          </a:pPr>
          <a:endParaRPr lang="en-US"/>
        </a:p>
      </dgm:t>
    </dgm:pt>
    <dgm:pt modelId="{6B2BD112-05DD-4861-B885-D9480DA513ED}">
      <dgm:prSet custT="1"/>
      <dgm:spPr>
        <a:solidFill>
          <a:schemeClr val="accent6">
            <a:lumMod val="20000"/>
            <a:lumOff val="80000"/>
            <a:alpha val="90000"/>
          </a:schemeClr>
        </a:solidFill>
        <a:ln>
          <a:noFill/>
        </a:ln>
      </dgm:spPr>
      <dgm:t>
        <a:bodyPr/>
        <a:lstStyle/>
        <a:p>
          <a:pPr algn="l">
            <a:lnSpc>
              <a:spcPct val="95000"/>
            </a:lnSpc>
            <a:spcBef>
              <a:spcPts val="0"/>
            </a:spcBef>
            <a:spcAft>
              <a:spcPts val="200"/>
            </a:spcAft>
          </a:pPr>
          <a:r>
            <a:rPr lang="en-US" sz="1400" dirty="0" smtClean="0"/>
            <a:t>View of relationships between the ServerIron ADX &gt; VIP &gt; real server </a:t>
          </a:r>
          <a:br>
            <a:rPr lang="en-US" sz="1400" dirty="0" smtClean="0"/>
          </a:br>
          <a:r>
            <a:rPr lang="en-US" sz="1400" dirty="0" smtClean="0"/>
            <a:t>/VM -&gt; Host in the ARB management console</a:t>
          </a:r>
          <a:endParaRPr lang="en-US" sz="1400" dirty="0"/>
        </a:p>
      </dgm:t>
    </dgm:pt>
    <dgm:pt modelId="{463C0793-1BE0-4B49-96B5-070B3434C0FD}" type="parTrans" cxnId="{ABE8873E-6729-481F-876E-6B167A044DE2}">
      <dgm:prSet/>
      <dgm:spPr/>
      <dgm:t>
        <a:bodyPr/>
        <a:lstStyle/>
        <a:p>
          <a:pPr algn="l">
            <a:lnSpc>
              <a:spcPct val="95000"/>
            </a:lnSpc>
            <a:spcBef>
              <a:spcPts val="0"/>
            </a:spcBef>
            <a:spcAft>
              <a:spcPts val="200"/>
            </a:spcAft>
          </a:pPr>
          <a:endParaRPr lang="en-US"/>
        </a:p>
      </dgm:t>
    </dgm:pt>
    <dgm:pt modelId="{8F203389-5404-4545-BBD7-09BACF63046D}" type="sibTrans" cxnId="{ABE8873E-6729-481F-876E-6B167A044DE2}">
      <dgm:prSet/>
      <dgm:spPr/>
      <dgm:t>
        <a:bodyPr/>
        <a:lstStyle/>
        <a:p>
          <a:pPr algn="l">
            <a:lnSpc>
              <a:spcPct val="95000"/>
            </a:lnSpc>
            <a:spcBef>
              <a:spcPts val="0"/>
            </a:spcBef>
            <a:spcAft>
              <a:spcPts val="200"/>
            </a:spcAft>
          </a:pPr>
          <a:endParaRPr lang="en-US"/>
        </a:p>
      </dgm:t>
    </dgm:pt>
    <dgm:pt modelId="{7AEE45AF-63C0-413A-A1BF-953EFAE2FDBB}">
      <dgm:prSet custT="1"/>
      <dgm:spPr>
        <a:solidFill>
          <a:schemeClr val="accent6">
            <a:lumMod val="20000"/>
            <a:lumOff val="80000"/>
            <a:alpha val="90000"/>
          </a:schemeClr>
        </a:solidFill>
        <a:ln>
          <a:noFill/>
        </a:ln>
      </dgm:spPr>
      <dgm:t>
        <a:bodyPr/>
        <a:lstStyle/>
        <a:p>
          <a:pPr algn="l">
            <a:lnSpc>
              <a:spcPct val="95000"/>
            </a:lnSpc>
            <a:spcBef>
              <a:spcPts val="0"/>
            </a:spcBef>
            <a:spcAft>
              <a:spcPts val="200"/>
            </a:spcAft>
          </a:pPr>
          <a:r>
            <a:rPr lang="en-US" sz="1400" dirty="0" smtClean="0"/>
            <a:t>Quick access to the corresponding Performance stats for each of the linked app components listed above.</a:t>
          </a:r>
          <a:endParaRPr lang="en-US" sz="1400" dirty="0"/>
        </a:p>
      </dgm:t>
    </dgm:pt>
    <dgm:pt modelId="{4F2434AE-7935-4916-AC7E-93F6CD6180F2}" type="parTrans" cxnId="{154F6090-95BF-4BEB-B9F1-03526EFDF98E}">
      <dgm:prSet/>
      <dgm:spPr/>
      <dgm:t>
        <a:bodyPr/>
        <a:lstStyle/>
        <a:p>
          <a:pPr algn="l">
            <a:lnSpc>
              <a:spcPct val="95000"/>
            </a:lnSpc>
            <a:spcBef>
              <a:spcPts val="0"/>
            </a:spcBef>
            <a:spcAft>
              <a:spcPts val="200"/>
            </a:spcAft>
          </a:pPr>
          <a:endParaRPr lang="en-US"/>
        </a:p>
      </dgm:t>
    </dgm:pt>
    <dgm:pt modelId="{077C3DA2-C40B-48B4-A1ED-E03C322C60EB}" type="sibTrans" cxnId="{154F6090-95BF-4BEB-B9F1-03526EFDF98E}">
      <dgm:prSet/>
      <dgm:spPr/>
      <dgm:t>
        <a:bodyPr/>
        <a:lstStyle/>
        <a:p>
          <a:pPr algn="l">
            <a:lnSpc>
              <a:spcPct val="95000"/>
            </a:lnSpc>
            <a:spcBef>
              <a:spcPts val="0"/>
            </a:spcBef>
            <a:spcAft>
              <a:spcPts val="200"/>
            </a:spcAft>
          </a:pPr>
          <a:endParaRPr lang="en-US"/>
        </a:p>
      </dgm:t>
    </dgm:pt>
    <dgm:pt modelId="{AC9A9852-FFB4-4535-8E0E-9B16FCCED193}">
      <dgm:prSet custT="1"/>
      <dgm:spPr>
        <a:ln>
          <a:noFill/>
        </a:ln>
      </dgm:spPr>
      <dgm:t>
        <a:bodyPr/>
        <a:lstStyle/>
        <a:p>
          <a:pPr algn="l">
            <a:lnSpc>
              <a:spcPct val="95000"/>
            </a:lnSpc>
            <a:spcBef>
              <a:spcPts val="0"/>
            </a:spcBef>
            <a:spcAft>
              <a:spcPts val="200"/>
            </a:spcAft>
          </a:pPr>
          <a:r>
            <a:rPr lang="en-US" sz="1400" dirty="0" smtClean="0"/>
            <a:t>Ability to provision a new VM with selected ports enabled, consistent </a:t>
          </a:r>
          <a:br>
            <a:rPr lang="en-US" sz="1400" dirty="0" smtClean="0"/>
          </a:br>
          <a:r>
            <a:rPr lang="en-US" sz="1400" dirty="0" smtClean="0"/>
            <a:t>with the application </a:t>
          </a:r>
          <a:endParaRPr lang="en-US" sz="1400" dirty="0"/>
        </a:p>
      </dgm:t>
    </dgm:pt>
    <dgm:pt modelId="{194DF548-F33E-4EC1-A497-A046C972D626}" type="sibTrans" cxnId="{13A45E5D-569A-44CB-9127-4FA6E55A0501}">
      <dgm:prSet/>
      <dgm:spPr/>
      <dgm:t>
        <a:bodyPr/>
        <a:lstStyle/>
        <a:p>
          <a:pPr algn="l">
            <a:lnSpc>
              <a:spcPct val="95000"/>
            </a:lnSpc>
            <a:spcBef>
              <a:spcPts val="0"/>
            </a:spcBef>
            <a:spcAft>
              <a:spcPts val="200"/>
            </a:spcAft>
          </a:pPr>
          <a:endParaRPr lang="en-US"/>
        </a:p>
      </dgm:t>
    </dgm:pt>
    <dgm:pt modelId="{19F4A536-8B64-4B91-9AE5-E53A2704F114}" type="parTrans" cxnId="{13A45E5D-569A-44CB-9127-4FA6E55A0501}">
      <dgm:prSet/>
      <dgm:spPr/>
      <dgm:t>
        <a:bodyPr/>
        <a:lstStyle/>
        <a:p>
          <a:pPr algn="l">
            <a:lnSpc>
              <a:spcPct val="95000"/>
            </a:lnSpc>
            <a:spcBef>
              <a:spcPts val="0"/>
            </a:spcBef>
            <a:spcAft>
              <a:spcPts val="200"/>
            </a:spcAft>
          </a:pPr>
          <a:endParaRPr lang="en-US"/>
        </a:p>
      </dgm:t>
    </dgm:pt>
    <dgm:pt modelId="{CF9CB8A8-3264-4080-87DB-BF1B8C3C73D6}">
      <dgm:prSet custT="1"/>
      <dgm:spPr>
        <a:ln>
          <a:noFill/>
        </a:ln>
      </dgm:spPr>
      <dgm:t>
        <a:bodyPr/>
        <a:lstStyle/>
        <a:p>
          <a:pPr algn="l">
            <a:lnSpc>
              <a:spcPct val="95000"/>
            </a:lnSpc>
            <a:spcBef>
              <a:spcPts val="0"/>
            </a:spcBef>
            <a:spcAft>
              <a:spcPts val="200"/>
            </a:spcAft>
          </a:pPr>
          <a:r>
            <a:rPr lang="en-US" sz="1400" dirty="0" smtClean="0"/>
            <a:t>Ability to select which ESX interface to use when provisioning </a:t>
          </a:r>
          <a:endParaRPr lang="en-US" sz="1400" dirty="0"/>
        </a:p>
      </dgm:t>
    </dgm:pt>
    <dgm:pt modelId="{0F366A28-7485-46A5-960C-4D8A46F5ED3B}" type="sibTrans" cxnId="{CB14BC6B-62D0-44C4-8D76-0FE3C7BE4B29}">
      <dgm:prSet/>
      <dgm:spPr/>
      <dgm:t>
        <a:bodyPr/>
        <a:lstStyle/>
        <a:p>
          <a:pPr algn="l">
            <a:lnSpc>
              <a:spcPct val="95000"/>
            </a:lnSpc>
            <a:spcBef>
              <a:spcPts val="0"/>
            </a:spcBef>
            <a:spcAft>
              <a:spcPts val="200"/>
            </a:spcAft>
          </a:pPr>
          <a:endParaRPr lang="en-US"/>
        </a:p>
      </dgm:t>
    </dgm:pt>
    <dgm:pt modelId="{35BFA8CB-E6D2-41E2-A01F-A1C374D3C59E}" type="parTrans" cxnId="{CB14BC6B-62D0-44C4-8D76-0FE3C7BE4B29}">
      <dgm:prSet/>
      <dgm:spPr/>
      <dgm:t>
        <a:bodyPr/>
        <a:lstStyle/>
        <a:p>
          <a:pPr algn="l">
            <a:lnSpc>
              <a:spcPct val="95000"/>
            </a:lnSpc>
            <a:spcBef>
              <a:spcPts val="0"/>
            </a:spcBef>
            <a:spcAft>
              <a:spcPts val="200"/>
            </a:spcAft>
          </a:pPr>
          <a:endParaRPr lang="en-US"/>
        </a:p>
      </dgm:t>
    </dgm:pt>
    <dgm:pt modelId="{7D514A2E-08CA-430D-9579-C9B834FA86F3}">
      <dgm:prSet custT="1"/>
      <dgm:spPr>
        <a:ln>
          <a:noFill/>
        </a:ln>
      </dgm:spPr>
      <dgm:t>
        <a:bodyPr/>
        <a:lstStyle/>
        <a:p>
          <a:pPr algn="l">
            <a:lnSpc>
              <a:spcPct val="95000"/>
            </a:lnSpc>
            <a:spcBef>
              <a:spcPts val="0"/>
            </a:spcBef>
            <a:spcAft>
              <a:spcPts val="200"/>
            </a:spcAft>
          </a:pPr>
          <a:r>
            <a:rPr lang="en-US" sz="1400" dirty="0" smtClean="0"/>
            <a:t>Ability to select which VM to activate when provisioning</a:t>
          </a:r>
          <a:endParaRPr lang="en-US" sz="1400" dirty="0"/>
        </a:p>
      </dgm:t>
    </dgm:pt>
    <dgm:pt modelId="{70B0DD84-E436-4A4A-B327-505E654B1E95}" type="sibTrans" cxnId="{978ADA4C-6B21-4995-A817-B3234ADDDC76}">
      <dgm:prSet/>
      <dgm:spPr/>
      <dgm:t>
        <a:bodyPr/>
        <a:lstStyle/>
        <a:p>
          <a:pPr algn="l">
            <a:lnSpc>
              <a:spcPct val="95000"/>
            </a:lnSpc>
            <a:spcBef>
              <a:spcPts val="0"/>
            </a:spcBef>
            <a:spcAft>
              <a:spcPts val="200"/>
            </a:spcAft>
          </a:pPr>
          <a:endParaRPr lang="en-US"/>
        </a:p>
      </dgm:t>
    </dgm:pt>
    <dgm:pt modelId="{93AE151B-12E3-48C7-934F-8F1FFDB5D7C0}" type="parTrans" cxnId="{978ADA4C-6B21-4995-A817-B3234ADDDC76}">
      <dgm:prSet/>
      <dgm:spPr/>
      <dgm:t>
        <a:bodyPr/>
        <a:lstStyle/>
        <a:p>
          <a:pPr algn="l">
            <a:lnSpc>
              <a:spcPct val="95000"/>
            </a:lnSpc>
            <a:spcBef>
              <a:spcPts val="0"/>
            </a:spcBef>
            <a:spcAft>
              <a:spcPts val="200"/>
            </a:spcAft>
          </a:pPr>
          <a:endParaRPr lang="en-US"/>
        </a:p>
      </dgm:t>
    </dgm:pt>
    <dgm:pt modelId="{DEFC13EB-807E-4B0E-BFF5-F9885577AF2C}" type="pres">
      <dgm:prSet presAssocID="{446FF2A9-3C99-48B6-9C4F-EF0DB74FB0D5}" presName="Name0" presStyleCnt="0">
        <dgm:presLayoutVars>
          <dgm:dir/>
          <dgm:animLvl val="lvl"/>
          <dgm:resizeHandles val="exact"/>
        </dgm:presLayoutVars>
      </dgm:prSet>
      <dgm:spPr/>
      <dgm:t>
        <a:bodyPr/>
        <a:lstStyle/>
        <a:p>
          <a:endParaRPr lang="en-US"/>
        </a:p>
      </dgm:t>
    </dgm:pt>
    <dgm:pt modelId="{BC9C1D25-1173-4A70-B5C2-52EA48EA923E}" type="pres">
      <dgm:prSet presAssocID="{2F2A41E3-8C5F-411D-BB77-E684C2BD352F}" presName="linNode" presStyleCnt="0"/>
      <dgm:spPr/>
    </dgm:pt>
    <dgm:pt modelId="{728CFF8D-4054-4BB5-A411-DA6057F29DC4}" type="pres">
      <dgm:prSet presAssocID="{2F2A41E3-8C5F-411D-BB77-E684C2BD352F}" presName="parentText" presStyleLbl="node1" presStyleIdx="0" presStyleCnt="3" custScaleX="81214" custScaleY="103570" custLinFactNeighborX="1477" custLinFactNeighborY="-2888">
        <dgm:presLayoutVars>
          <dgm:chMax val="1"/>
          <dgm:bulletEnabled val="1"/>
        </dgm:presLayoutVars>
      </dgm:prSet>
      <dgm:spPr/>
      <dgm:t>
        <a:bodyPr/>
        <a:lstStyle/>
        <a:p>
          <a:endParaRPr lang="en-US"/>
        </a:p>
      </dgm:t>
    </dgm:pt>
    <dgm:pt modelId="{544A425B-D314-4E64-B8A6-896497C299CB}" type="pres">
      <dgm:prSet presAssocID="{2F2A41E3-8C5F-411D-BB77-E684C2BD352F}" presName="descendantText" presStyleLbl="alignAccFollowNode1" presStyleIdx="0" presStyleCnt="3" custScaleX="118917" custScaleY="127271" custLinFactNeighborX="-3735" custLinFactNeighborY="-161">
        <dgm:presLayoutVars>
          <dgm:bulletEnabled val="1"/>
        </dgm:presLayoutVars>
      </dgm:prSet>
      <dgm:spPr/>
      <dgm:t>
        <a:bodyPr/>
        <a:lstStyle/>
        <a:p>
          <a:endParaRPr lang="en-US"/>
        </a:p>
      </dgm:t>
    </dgm:pt>
    <dgm:pt modelId="{D5BFF58E-9BD3-4832-8AAC-7114976D7A51}" type="pres">
      <dgm:prSet presAssocID="{9929848A-6616-4B87-8F4F-A9E0BEF5EFD3}" presName="sp" presStyleCnt="0"/>
      <dgm:spPr/>
    </dgm:pt>
    <dgm:pt modelId="{992D2C01-9310-4542-8310-0CF2FAF2FCC3}" type="pres">
      <dgm:prSet presAssocID="{87B5882A-F5BB-465E-A4C5-B41CEB094ED2}" presName="linNode" presStyleCnt="0"/>
      <dgm:spPr/>
    </dgm:pt>
    <dgm:pt modelId="{91521220-D516-4CAF-88BA-4B3622BAADE3}" type="pres">
      <dgm:prSet presAssocID="{87B5882A-F5BB-465E-A4C5-B41CEB094ED2}" presName="parentText" presStyleLbl="node1" presStyleIdx="1" presStyleCnt="3" custScaleX="81569" custScaleY="94220" custLinFactNeighborX="1523">
        <dgm:presLayoutVars>
          <dgm:chMax val="1"/>
          <dgm:bulletEnabled val="1"/>
        </dgm:presLayoutVars>
      </dgm:prSet>
      <dgm:spPr/>
      <dgm:t>
        <a:bodyPr/>
        <a:lstStyle/>
        <a:p>
          <a:endParaRPr lang="en-US"/>
        </a:p>
      </dgm:t>
    </dgm:pt>
    <dgm:pt modelId="{2F8215F1-57FA-41AE-80F6-807A6E59FDE6}" type="pres">
      <dgm:prSet presAssocID="{87B5882A-F5BB-465E-A4C5-B41CEB094ED2}" presName="descendantText" presStyleLbl="alignAccFollowNode1" presStyleIdx="1" presStyleCnt="3" custScaleX="121113" custScaleY="113708" custLinFactNeighborX="-4358">
        <dgm:presLayoutVars>
          <dgm:bulletEnabled val="1"/>
        </dgm:presLayoutVars>
      </dgm:prSet>
      <dgm:spPr/>
      <dgm:t>
        <a:bodyPr/>
        <a:lstStyle/>
        <a:p>
          <a:endParaRPr lang="en-US"/>
        </a:p>
      </dgm:t>
    </dgm:pt>
    <dgm:pt modelId="{4A12D97F-0791-4494-9876-EC0D4E4D38D6}" type="pres">
      <dgm:prSet presAssocID="{3C8599BF-2309-43D4-855C-1686F726663A}" presName="sp" presStyleCnt="0"/>
      <dgm:spPr/>
    </dgm:pt>
    <dgm:pt modelId="{0311CC3D-418B-47C7-8A6E-C22EA52F5CF2}" type="pres">
      <dgm:prSet presAssocID="{1D9A8F06-4C2A-4ADC-99B1-6E6A21538FB9}" presName="linNode" presStyleCnt="0"/>
      <dgm:spPr/>
    </dgm:pt>
    <dgm:pt modelId="{E5598554-924D-47B1-81AF-DD3BE3201737}" type="pres">
      <dgm:prSet presAssocID="{1D9A8F06-4C2A-4ADC-99B1-6E6A21538FB9}" presName="parentText" presStyleLbl="node1" presStyleIdx="2" presStyleCnt="3" custScaleX="82172" custScaleY="121845" custLinFactNeighborX="945" custLinFactNeighborY="1601">
        <dgm:presLayoutVars>
          <dgm:chMax val="1"/>
          <dgm:bulletEnabled val="1"/>
        </dgm:presLayoutVars>
      </dgm:prSet>
      <dgm:spPr/>
      <dgm:t>
        <a:bodyPr/>
        <a:lstStyle/>
        <a:p>
          <a:endParaRPr lang="en-US"/>
        </a:p>
      </dgm:t>
    </dgm:pt>
    <dgm:pt modelId="{350F43A9-BCE8-4441-A546-8321EEED259F}" type="pres">
      <dgm:prSet presAssocID="{1D9A8F06-4C2A-4ADC-99B1-6E6A21538FB9}" presName="descendantText" presStyleLbl="alignAccFollowNode1" presStyleIdx="2" presStyleCnt="3" custScaleX="120608" custScaleY="148406" custLinFactNeighborX="-4632">
        <dgm:presLayoutVars>
          <dgm:bulletEnabled val="1"/>
        </dgm:presLayoutVars>
      </dgm:prSet>
      <dgm:spPr/>
      <dgm:t>
        <a:bodyPr/>
        <a:lstStyle/>
        <a:p>
          <a:endParaRPr lang="en-US"/>
        </a:p>
      </dgm:t>
    </dgm:pt>
  </dgm:ptLst>
  <dgm:cxnLst>
    <dgm:cxn modelId="{3F3665F9-C64D-4E3E-B6B4-3490C9034FE8}" srcId="{1D9A8F06-4C2A-4ADC-99B1-6E6A21538FB9}" destId="{C8E2AB79-4F2C-4A32-84EA-B31F5BAACD1B}" srcOrd="0" destOrd="0" parTransId="{F293BD69-749E-41B5-AB67-719A00592C62}" sibTransId="{A75E7298-A432-48F7-88D0-717CAF072346}"/>
    <dgm:cxn modelId="{D51B9B33-1DF9-48A2-A3B7-87D97BA64C88}" type="presOf" srcId="{2F2A41E3-8C5F-411D-BB77-E684C2BD352F}" destId="{728CFF8D-4054-4BB5-A411-DA6057F29DC4}" srcOrd="0" destOrd="0" presId="urn:microsoft.com/office/officeart/2005/8/layout/vList5"/>
    <dgm:cxn modelId="{ABE8873E-6729-481F-876E-6B167A044DE2}" srcId="{1D9A8F06-4C2A-4ADC-99B1-6E6A21538FB9}" destId="{6B2BD112-05DD-4861-B885-D9480DA513ED}" srcOrd="2" destOrd="0" parTransId="{463C0793-1BE0-4B49-96B5-070B3434C0FD}" sibTransId="{8F203389-5404-4545-BBD7-09BACF63046D}"/>
    <dgm:cxn modelId="{F8941747-A4AB-405B-88FF-8C81E79191C8}" type="presOf" srcId="{C8E2AB79-4F2C-4A32-84EA-B31F5BAACD1B}" destId="{350F43A9-BCE8-4441-A546-8321EEED259F}" srcOrd="0" destOrd="0" presId="urn:microsoft.com/office/officeart/2005/8/layout/vList5"/>
    <dgm:cxn modelId="{C8FE983E-5F52-464C-B470-CE6F4FD6F480}" type="presOf" srcId="{CF9CB8A8-3264-4080-87DB-BF1B8C3C73D6}" destId="{544A425B-D314-4E64-B8A6-896497C299CB}" srcOrd="0" destOrd="2" presId="urn:microsoft.com/office/officeart/2005/8/layout/vList5"/>
    <dgm:cxn modelId="{74DC711F-4D75-4C4A-8E0B-56D9F756644D}" srcId="{446FF2A9-3C99-48B6-9C4F-EF0DB74FB0D5}" destId="{2F2A41E3-8C5F-411D-BB77-E684C2BD352F}" srcOrd="0" destOrd="0" parTransId="{806DC4FC-C4ED-474B-AF98-D76AF0E7280E}" sibTransId="{9929848A-6616-4B87-8F4F-A9E0BEF5EFD3}"/>
    <dgm:cxn modelId="{3B272272-D6E3-4002-B503-D32AA0DC7FE1}" type="presOf" srcId="{6B2BD112-05DD-4861-B885-D9480DA513ED}" destId="{350F43A9-BCE8-4441-A546-8321EEED259F}" srcOrd="0" destOrd="2" presId="urn:microsoft.com/office/officeart/2005/8/layout/vList5"/>
    <dgm:cxn modelId="{D5BC7B6C-7EBE-42E2-9803-35E1D8984371}" srcId="{87B5882A-F5BB-465E-A4C5-B41CEB094ED2}" destId="{68B54F04-9E0A-4458-9062-93995ECD5111}" srcOrd="1" destOrd="0" parTransId="{4467B4DD-D9A5-41FE-A0FA-8E0DCA5DC446}" sibTransId="{B1F680FF-3737-4CA2-8D71-CAEA4851E118}"/>
    <dgm:cxn modelId="{5304AB64-8055-4827-B203-F9EB6FF75F37}" type="presOf" srcId="{F0A53AA3-88DA-4DA2-84D6-62DE6618550A}" destId="{350F43A9-BCE8-4441-A546-8321EEED259F}" srcOrd="0" destOrd="1" presId="urn:microsoft.com/office/officeart/2005/8/layout/vList5"/>
    <dgm:cxn modelId="{10903EC3-4318-434C-BB75-7BCD06D5F20F}" srcId="{1D9A8F06-4C2A-4ADC-99B1-6E6A21538FB9}" destId="{F0A53AA3-88DA-4DA2-84D6-62DE6618550A}" srcOrd="1" destOrd="0" parTransId="{288F80EB-D598-47EA-BF80-68D5F8F18413}" sibTransId="{F00CD449-C835-4742-A74D-DE71EC354B76}"/>
    <dgm:cxn modelId="{CECB5A25-F307-465A-8BAF-52C7215B49AE}" type="presOf" srcId="{83D28E9F-7047-46E5-ABDC-A757543ACCF6}" destId="{2F8215F1-57FA-41AE-80F6-807A6E59FDE6}" srcOrd="0" destOrd="0" presId="urn:microsoft.com/office/officeart/2005/8/layout/vList5"/>
    <dgm:cxn modelId="{00603DDC-1CCC-4441-8ADB-A2974AF0BBBA}" srcId="{2F2A41E3-8C5F-411D-BB77-E684C2BD352F}" destId="{4E402BD4-4F35-4EDF-9E28-4D6EBB878A20}" srcOrd="0" destOrd="0" parTransId="{31E32D43-47C2-45FA-AEAC-B428AE2B30F7}" sibTransId="{CD2C68DB-FEE9-4282-94A2-841C81197CC4}"/>
    <dgm:cxn modelId="{25C9605E-55B9-44AD-9DFD-256A3319D65B}" type="presOf" srcId="{7AEE45AF-63C0-413A-A1BF-953EFAE2FDBB}" destId="{350F43A9-BCE8-4441-A546-8321EEED259F}" srcOrd="0" destOrd="3" presId="urn:microsoft.com/office/officeart/2005/8/layout/vList5"/>
    <dgm:cxn modelId="{FDA714E1-49EF-4930-AFFC-0D784730CA23}" type="presOf" srcId="{446FF2A9-3C99-48B6-9C4F-EF0DB74FB0D5}" destId="{DEFC13EB-807E-4B0E-BFF5-F9885577AF2C}" srcOrd="0" destOrd="0" presId="urn:microsoft.com/office/officeart/2005/8/layout/vList5"/>
    <dgm:cxn modelId="{450787B9-FC7F-40B2-B1FC-A3B9D4D4BE2D}" type="presOf" srcId="{4E402BD4-4F35-4EDF-9E28-4D6EBB878A20}" destId="{544A425B-D314-4E64-B8A6-896497C299CB}" srcOrd="0" destOrd="0" presId="urn:microsoft.com/office/officeart/2005/8/layout/vList5"/>
    <dgm:cxn modelId="{CB14BC6B-62D0-44C4-8D76-0FE3C7BE4B29}" srcId="{2F2A41E3-8C5F-411D-BB77-E684C2BD352F}" destId="{CF9CB8A8-3264-4080-87DB-BF1B8C3C73D6}" srcOrd="2" destOrd="0" parTransId="{35BFA8CB-E6D2-41E2-A01F-A1C374D3C59E}" sibTransId="{0F366A28-7485-46A5-960C-4D8A46F5ED3B}"/>
    <dgm:cxn modelId="{4775A679-7662-4639-AF07-957DED5ED760}" type="presOf" srcId="{1D9A8F06-4C2A-4ADC-99B1-6E6A21538FB9}" destId="{E5598554-924D-47B1-81AF-DD3BE3201737}" srcOrd="0" destOrd="0" presId="urn:microsoft.com/office/officeart/2005/8/layout/vList5"/>
    <dgm:cxn modelId="{978ADA4C-6B21-4995-A817-B3234ADDDC76}" srcId="{2F2A41E3-8C5F-411D-BB77-E684C2BD352F}" destId="{7D514A2E-08CA-430D-9579-C9B834FA86F3}" srcOrd="1" destOrd="0" parTransId="{93AE151B-12E3-48C7-934F-8F1FFDB5D7C0}" sibTransId="{70B0DD84-E436-4A4A-B327-505E654B1E95}"/>
    <dgm:cxn modelId="{D7316990-E1F4-4D78-A217-015A324BE992}" type="presOf" srcId="{2E19166F-2390-4D13-8171-4C955DB09D5A}" destId="{2F8215F1-57FA-41AE-80F6-807A6E59FDE6}" srcOrd="0" destOrd="2" presId="urn:microsoft.com/office/officeart/2005/8/layout/vList5"/>
    <dgm:cxn modelId="{13A45E5D-569A-44CB-9127-4FA6E55A0501}" srcId="{2F2A41E3-8C5F-411D-BB77-E684C2BD352F}" destId="{AC9A9852-FFB4-4535-8E0E-9B16FCCED193}" srcOrd="3" destOrd="0" parTransId="{19F4A536-8B64-4B91-9AE5-E53A2704F114}" sibTransId="{194DF548-F33E-4EC1-A497-A046C972D626}"/>
    <dgm:cxn modelId="{BD602C00-A0CC-40CC-9E12-83E397C99837}" type="presOf" srcId="{68B54F04-9E0A-4458-9062-93995ECD5111}" destId="{2F8215F1-57FA-41AE-80F6-807A6E59FDE6}" srcOrd="0" destOrd="1" presId="urn:microsoft.com/office/officeart/2005/8/layout/vList5"/>
    <dgm:cxn modelId="{016C80E9-0EF0-4815-9DBA-1611E74285E0}" srcId="{446FF2A9-3C99-48B6-9C4F-EF0DB74FB0D5}" destId="{1D9A8F06-4C2A-4ADC-99B1-6E6A21538FB9}" srcOrd="2" destOrd="0" parTransId="{294A676E-30C4-41AF-B3B9-CE084FD51FDD}" sibTransId="{7C1E53C4-6C87-46E8-AF64-DD1A32B49028}"/>
    <dgm:cxn modelId="{0B2A26C1-F16A-4AD4-847F-4BED27E4665D}" srcId="{446FF2A9-3C99-48B6-9C4F-EF0DB74FB0D5}" destId="{87B5882A-F5BB-465E-A4C5-B41CEB094ED2}" srcOrd="1" destOrd="0" parTransId="{FF566D3F-EAA2-4AB7-B912-8B4189D1DE9A}" sibTransId="{3C8599BF-2309-43D4-855C-1686F726663A}"/>
    <dgm:cxn modelId="{2A036C1C-E77A-4AE6-A1AD-47F2579981BF}" type="presOf" srcId="{AC9A9852-FFB4-4535-8E0E-9B16FCCED193}" destId="{544A425B-D314-4E64-B8A6-896497C299CB}" srcOrd="0" destOrd="3" presId="urn:microsoft.com/office/officeart/2005/8/layout/vList5"/>
    <dgm:cxn modelId="{154F6090-95BF-4BEB-B9F1-03526EFDF98E}" srcId="{1D9A8F06-4C2A-4ADC-99B1-6E6A21538FB9}" destId="{7AEE45AF-63C0-413A-A1BF-953EFAE2FDBB}" srcOrd="3" destOrd="0" parTransId="{4F2434AE-7935-4916-AC7E-93F6CD6180F2}" sibTransId="{077C3DA2-C40B-48B4-A1ED-E03C322C60EB}"/>
    <dgm:cxn modelId="{53D68621-01AD-4312-9465-B1275EB5E3AA}" type="presOf" srcId="{87B5882A-F5BB-465E-A4C5-B41CEB094ED2}" destId="{91521220-D516-4CAF-88BA-4B3622BAADE3}" srcOrd="0" destOrd="0" presId="urn:microsoft.com/office/officeart/2005/8/layout/vList5"/>
    <dgm:cxn modelId="{5D6A6F29-7856-44BB-83C7-52D70FD97B20}" type="presOf" srcId="{7D514A2E-08CA-430D-9579-C9B834FA86F3}" destId="{544A425B-D314-4E64-B8A6-896497C299CB}" srcOrd="0" destOrd="1" presId="urn:microsoft.com/office/officeart/2005/8/layout/vList5"/>
    <dgm:cxn modelId="{7384E15B-6E6B-4A15-B04F-F0AFC969C002}" srcId="{87B5882A-F5BB-465E-A4C5-B41CEB094ED2}" destId="{2E19166F-2390-4D13-8171-4C955DB09D5A}" srcOrd="2" destOrd="0" parTransId="{8F00032B-82EE-4613-AB65-AD61EBA398E4}" sibTransId="{0BE989D2-216E-46B8-969A-77EDD2A52B0E}"/>
    <dgm:cxn modelId="{A08F4005-BD3F-4262-B0C9-E16F211C4704}" srcId="{87B5882A-F5BB-465E-A4C5-B41CEB094ED2}" destId="{83D28E9F-7047-46E5-ABDC-A757543ACCF6}" srcOrd="0" destOrd="0" parTransId="{D58327F5-2407-4611-97E0-4B745166F22D}" sibTransId="{DB6345AE-3272-4D47-9EC6-68706E4BDFE7}"/>
    <dgm:cxn modelId="{0897FA2C-42D8-4DC4-97A2-FEC5E717F328}" type="presParOf" srcId="{DEFC13EB-807E-4B0E-BFF5-F9885577AF2C}" destId="{BC9C1D25-1173-4A70-B5C2-52EA48EA923E}" srcOrd="0" destOrd="0" presId="urn:microsoft.com/office/officeart/2005/8/layout/vList5"/>
    <dgm:cxn modelId="{B77EA1C1-CFDB-4860-B971-89FDAA20A542}" type="presParOf" srcId="{BC9C1D25-1173-4A70-B5C2-52EA48EA923E}" destId="{728CFF8D-4054-4BB5-A411-DA6057F29DC4}" srcOrd="0" destOrd="0" presId="urn:microsoft.com/office/officeart/2005/8/layout/vList5"/>
    <dgm:cxn modelId="{AF9C22C7-562F-4AE9-BE45-FEF60A669C9D}" type="presParOf" srcId="{BC9C1D25-1173-4A70-B5C2-52EA48EA923E}" destId="{544A425B-D314-4E64-B8A6-896497C299CB}" srcOrd="1" destOrd="0" presId="urn:microsoft.com/office/officeart/2005/8/layout/vList5"/>
    <dgm:cxn modelId="{43ACF116-A14D-4DC7-BEDF-12FED995788A}" type="presParOf" srcId="{DEFC13EB-807E-4B0E-BFF5-F9885577AF2C}" destId="{D5BFF58E-9BD3-4832-8AAC-7114976D7A51}" srcOrd="1" destOrd="0" presId="urn:microsoft.com/office/officeart/2005/8/layout/vList5"/>
    <dgm:cxn modelId="{DC5640B7-09EC-4FE5-A732-AF23C70D6AE5}" type="presParOf" srcId="{DEFC13EB-807E-4B0E-BFF5-F9885577AF2C}" destId="{992D2C01-9310-4542-8310-0CF2FAF2FCC3}" srcOrd="2" destOrd="0" presId="urn:microsoft.com/office/officeart/2005/8/layout/vList5"/>
    <dgm:cxn modelId="{747E2777-6958-43C7-9F76-F1AC6A0FA9A4}" type="presParOf" srcId="{992D2C01-9310-4542-8310-0CF2FAF2FCC3}" destId="{91521220-D516-4CAF-88BA-4B3622BAADE3}" srcOrd="0" destOrd="0" presId="urn:microsoft.com/office/officeart/2005/8/layout/vList5"/>
    <dgm:cxn modelId="{0B0742D9-D8F8-48B6-B0E8-D9C6894B1E1C}" type="presParOf" srcId="{992D2C01-9310-4542-8310-0CF2FAF2FCC3}" destId="{2F8215F1-57FA-41AE-80F6-807A6E59FDE6}" srcOrd="1" destOrd="0" presId="urn:microsoft.com/office/officeart/2005/8/layout/vList5"/>
    <dgm:cxn modelId="{E4487846-AC16-4FB3-B945-017C9E614198}" type="presParOf" srcId="{DEFC13EB-807E-4B0E-BFF5-F9885577AF2C}" destId="{4A12D97F-0791-4494-9876-EC0D4E4D38D6}" srcOrd="3" destOrd="0" presId="urn:microsoft.com/office/officeart/2005/8/layout/vList5"/>
    <dgm:cxn modelId="{ACBD2629-6263-47F5-B831-65093B466607}" type="presParOf" srcId="{DEFC13EB-807E-4B0E-BFF5-F9885577AF2C}" destId="{0311CC3D-418B-47C7-8A6E-C22EA52F5CF2}" srcOrd="4" destOrd="0" presId="urn:microsoft.com/office/officeart/2005/8/layout/vList5"/>
    <dgm:cxn modelId="{3D29F6E2-E678-4447-80FE-1F42849B375D}" type="presParOf" srcId="{0311CC3D-418B-47C7-8A6E-C22EA52F5CF2}" destId="{E5598554-924D-47B1-81AF-DD3BE3201737}" srcOrd="0" destOrd="0" presId="urn:microsoft.com/office/officeart/2005/8/layout/vList5"/>
    <dgm:cxn modelId="{BBBA5667-AAE2-4D99-ADEB-92788639E3F7}" type="presParOf" srcId="{0311CC3D-418B-47C7-8A6E-C22EA52F5CF2}" destId="{350F43A9-BCE8-4441-A546-8321EEED259F}"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0B4F126-E4A0-634B-BBED-E353D4810E1E}">
      <dsp:nvSpPr>
        <dsp:cNvPr id="0" name=""/>
        <dsp:cNvSpPr/>
      </dsp:nvSpPr>
      <dsp:spPr>
        <a:xfrm>
          <a:off x="305735" y="0"/>
          <a:ext cx="2401765" cy="4027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smtClean="0">
              <a:solidFill>
                <a:schemeClr val="tx1"/>
              </a:solidFill>
            </a:rPr>
            <a:t>VToR</a:t>
          </a:r>
          <a:r>
            <a:rPr lang="en-US" sz="1600" kern="1200" dirty="0" smtClean="0">
              <a:solidFill>
                <a:schemeClr val="tx1"/>
              </a:solidFill>
            </a:rPr>
            <a:t> Architecture</a:t>
          </a:r>
          <a:endParaRPr lang="en-US" sz="1600" kern="1200" dirty="0">
            <a:solidFill>
              <a:schemeClr val="tx1"/>
            </a:solidFill>
          </a:endParaRPr>
        </a:p>
      </dsp:txBody>
      <dsp:txXfrm>
        <a:off x="305735" y="0"/>
        <a:ext cx="2401765" cy="402795"/>
      </dsp:txXfrm>
    </dsp:sp>
    <dsp:sp modelId="{713262A2-8C67-5546-8AD2-546D96DCE798}">
      <dsp:nvSpPr>
        <dsp:cNvPr id="0" name=""/>
        <dsp:cNvSpPr/>
      </dsp:nvSpPr>
      <dsp:spPr>
        <a:xfrm>
          <a:off x="2843327" y="4383"/>
          <a:ext cx="287953" cy="39402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dirty="0"/>
        </a:p>
      </dsp:txBody>
      <dsp:txXfrm>
        <a:off x="2843327" y="4383"/>
        <a:ext cx="287953" cy="394028"/>
      </dsp:txXfrm>
    </dsp:sp>
    <dsp:sp modelId="{9A949082-6EE9-AF42-83DA-DE8CF6D15DE5}">
      <dsp:nvSpPr>
        <dsp:cNvPr id="0" name=""/>
        <dsp:cNvSpPr/>
      </dsp:nvSpPr>
      <dsp:spPr>
        <a:xfrm>
          <a:off x="3250808" y="0"/>
          <a:ext cx="2240467" cy="4027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rgbClr val="000000"/>
              </a:solidFill>
            </a:rPr>
            <a:t>End of Row Architecture</a:t>
          </a:r>
          <a:endParaRPr lang="en-US" sz="1600" kern="1200" dirty="0">
            <a:solidFill>
              <a:srgbClr val="000000"/>
            </a:solidFill>
          </a:endParaRPr>
        </a:p>
      </dsp:txBody>
      <dsp:txXfrm>
        <a:off x="3250808" y="0"/>
        <a:ext cx="2240467" cy="402795"/>
      </dsp:txXfrm>
    </dsp:sp>
    <dsp:sp modelId="{B3D41C79-D2ED-B748-91C8-9B20D79E90C5}">
      <dsp:nvSpPr>
        <dsp:cNvPr id="0" name=""/>
        <dsp:cNvSpPr/>
      </dsp:nvSpPr>
      <dsp:spPr>
        <a:xfrm flipH="1">
          <a:off x="5614692" y="4383"/>
          <a:ext cx="205914" cy="39402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flipH="1">
        <a:off x="5614692" y="4383"/>
        <a:ext cx="205914" cy="394028"/>
      </dsp:txXfrm>
    </dsp:sp>
    <dsp:sp modelId="{4DD8BB20-BF87-7C4F-9920-AE61DADA50DE}">
      <dsp:nvSpPr>
        <dsp:cNvPr id="0" name=""/>
        <dsp:cNvSpPr/>
      </dsp:nvSpPr>
      <dsp:spPr>
        <a:xfrm>
          <a:off x="5930836" y="0"/>
          <a:ext cx="2335908" cy="4027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rgbClr val="000000"/>
              </a:solidFill>
            </a:rPr>
            <a:t>Top of Rack Architecture</a:t>
          </a:r>
          <a:endParaRPr lang="en-US" sz="1600" kern="1200" dirty="0">
            <a:solidFill>
              <a:srgbClr val="000000"/>
            </a:solidFill>
          </a:endParaRPr>
        </a:p>
      </dsp:txBody>
      <dsp:txXfrm>
        <a:off x="5930836" y="0"/>
        <a:ext cx="2335908" cy="40279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9309C12-3665-4E6B-874B-8288823DCA28}">
      <dsp:nvSpPr>
        <dsp:cNvPr id="0" name=""/>
        <dsp:cNvSpPr/>
      </dsp:nvSpPr>
      <dsp:spPr>
        <a:xfrm>
          <a:off x="20795" y="0"/>
          <a:ext cx="8492809" cy="1407886"/>
        </a:xfrm>
        <a:prstGeom prst="rightArrow">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1312786-575F-4E1E-BD0E-CED3EC76B034}">
      <dsp:nvSpPr>
        <dsp:cNvPr id="0" name=""/>
        <dsp:cNvSpPr/>
      </dsp:nvSpPr>
      <dsp:spPr>
        <a:xfrm>
          <a:off x="6340700" y="351544"/>
          <a:ext cx="2193699" cy="703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rPr>
            <a:t> Convergence Model</a:t>
          </a:r>
          <a:endParaRPr lang="en-US" sz="2400" kern="1200" dirty="0">
            <a:solidFill>
              <a:schemeClr val="bg1"/>
            </a:solidFill>
          </a:endParaRPr>
        </a:p>
      </dsp:txBody>
      <dsp:txXfrm>
        <a:off x="6340700" y="351544"/>
        <a:ext cx="2193699" cy="703089"/>
      </dsp:txXfrm>
    </dsp:sp>
    <dsp:sp modelId="{333EC47F-3BD0-488A-AC96-43EDE5FEFFEA}">
      <dsp:nvSpPr>
        <dsp:cNvPr id="0" name=""/>
        <dsp:cNvSpPr/>
      </dsp:nvSpPr>
      <dsp:spPr>
        <a:xfrm>
          <a:off x="3337209" y="351544"/>
          <a:ext cx="2193699" cy="703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rPr>
            <a:t>Ethernet Fabric Model</a:t>
          </a:r>
          <a:endParaRPr lang="en-US" sz="2400" kern="1200" dirty="0">
            <a:solidFill>
              <a:schemeClr val="bg1"/>
            </a:solidFill>
          </a:endParaRPr>
        </a:p>
      </dsp:txBody>
      <dsp:txXfrm>
        <a:off x="3337209" y="351544"/>
        <a:ext cx="2193699" cy="703089"/>
      </dsp:txXfrm>
    </dsp:sp>
    <dsp:sp modelId="{EAEF65C4-D2F9-4515-BEF0-D41B0A06E501}">
      <dsp:nvSpPr>
        <dsp:cNvPr id="0" name=""/>
        <dsp:cNvSpPr/>
      </dsp:nvSpPr>
      <dsp:spPr>
        <a:xfrm>
          <a:off x="73753" y="351544"/>
          <a:ext cx="2193699" cy="703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rPr>
            <a:t>Classic Model</a:t>
          </a:r>
          <a:endParaRPr lang="en-US" sz="2400" kern="1200" dirty="0">
            <a:solidFill>
              <a:schemeClr val="bg1"/>
            </a:solidFill>
          </a:endParaRPr>
        </a:p>
      </dsp:txBody>
      <dsp:txXfrm>
        <a:off x="73753" y="351544"/>
        <a:ext cx="2193699" cy="703089"/>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44A425B-D314-4E64-B8A6-896497C299CB}">
      <dsp:nvSpPr>
        <dsp:cNvPr id="0" name=""/>
        <dsp:cNvSpPr/>
      </dsp:nvSpPr>
      <dsp:spPr>
        <a:xfrm rot="5400000">
          <a:off x="4577608" y="-2306233"/>
          <a:ext cx="1526010" cy="6163225"/>
        </a:xfrm>
        <a:prstGeom prst="round2SameRect">
          <a:avLst/>
        </a:prstGeom>
        <a:solidFill>
          <a:schemeClr val="accent3">
            <a:tint val="40000"/>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5000"/>
            </a:lnSpc>
            <a:spcBef>
              <a:spcPct val="0"/>
            </a:spcBef>
            <a:spcAft>
              <a:spcPts val="200"/>
            </a:spcAft>
            <a:buChar char="••"/>
          </a:pPr>
          <a:r>
            <a:rPr lang="en-US" sz="1400" kern="1200" dirty="0" smtClean="0"/>
            <a:t>Ability to power off Virtual Machine (VM) when de-provisioning</a:t>
          </a:r>
          <a:endParaRPr lang="en-US" sz="1400" kern="1200" dirty="0"/>
        </a:p>
        <a:p>
          <a:pPr marL="114300" lvl="1" indent="-114300" algn="l" defTabSz="622300">
            <a:lnSpc>
              <a:spcPct val="95000"/>
            </a:lnSpc>
            <a:spcBef>
              <a:spcPct val="0"/>
            </a:spcBef>
            <a:spcAft>
              <a:spcPts val="200"/>
            </a:spcAft>
            <a:buChar char="••"/>
          </a:pPr>
          <a:r>
            <a:rPr lang="en-US" sz="1400" kern="1200" dirty="0" smtClean="0"/>
            <a:t>Ability to select which VM to activate when provisioning</a:t>
          </a:r>
          <a:endParaRPr lang="en-US" sz="1400" kern="1200" dirty="0"/>
        </a:p>
        <a:p>
          <a:pPr marL="114300" lvl="1" indent="-114300" algn="l" defTabSz="622300">
            <a:lnSpc>
              <a:spcPct val="95000"/>
            </a:lnSpc>
            <a:spcBef>
              <a:spcPct val="0"/>
            </a:spcBef>
            <a:spcAft>
              <a:spcPts val="200"/>
            </a:spcAft>
            <a:buChar char="••"/>
          </a:pPr>
          <a:r>
            <a:rPr lang="en-US" sz="1400" kern="1200" dirty="0" smtClean="0"/>
            <a:t>Ability to select which ESX interface to use when provisioning </a:t>
          </a:r>
          <a:endParaRPr lang="en-US" sz="1400" kern="1200" dirty="0"/>
        </a:p>
        <a:p>
          <a:pPr marL="114300" lvl="1" indent="-114300" algn="l" defTabSz="622300">
            <a:lnSpc>
              <a:spcPct val="95000"/>
            </a:lnSpc>
            <a:spcBef>
              <a:spcPct val="0"/>
            </a:spcBef>
            <a:spcAft>
              <a:spcPts val="200"/>
            </a:spcAft>
            <a:buChar char="••"/>
          </a:pPr>
          <a:r>
            <a:rPr lang="en-US" sz="1400" kern="1200" dirty="0" smtClean="0"/>
            <a:t>Ability to provision a new VM with selected ports enabled, consistent </a:t>
          </a:r>
          <a:br>
            <a:rPr lang="en-US" sz="1400" kern="1200" dirty="0" smtClean="0"/>
          </a:br>
          <a:r>
            <a:rPr lang="en-US" sz="1400" kern="1200" dirty="0" smtClean="0"/>
            <a:t>with the application </a:t>
          </a:r>
          <a:endParaRPr lang="en-US" sz="1400" kern="1200" dirty="0"/>
        </a:p>
      </dsp:txBody>
      <dsp:txXfrm rot="5400000">
        <a:off x="4577608" y="-2306233"/>
        <a:ext cx="1526010" cy="6163225"/>
      </dsp:txXfrm>
    </dsp:sp>
    <dsp:sp modelId="{728CFF8D-4054-4BB5-A411-DA6057F29DC4}">
      <dsp:nvSpPr>
        <dsp:cNvPr id="0" name=""/>
        <dsp:cNvSpPr/>
      </dsp:nvSpPr>
      <dsp:spPr>
        <a:xfrm>
          <a:off x="76787" y="0"/>
          <a:ext cx="2367650" cy="155228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a:lnSpc>
              <a:spcPct val="95000"/>
            </a:lnSpc>
            <a:spcBef>
              <a:spcPct val="0"/>
            </a:spcBef>
            <a:spcAft>
              <a:spcPts val="200"/>
            </a:spcAft>
          </a:pPr>
          <a:r>
            <a:rPr lang="en-US" sz="2400" kern="1200" dirty="0" smtClean="0"/>
            <a:t>Automated Provisioning /      De-Provisioning </a:t>
          </a:r>
          <a:endParaRPr lang="en-US" sz="2400" kern="1200" dirty="0"/>
        </a:p>
      </dsp:txBody>
      <dsp:txXfrm>
        <a:off x="76787" y="0"/>
        <a:ext cx="2367650" cy="1552287"/>
      </dsp:txXfrm>
    </dsp:sp>
    <dsp:sp modelId="{2F8215F1-57FA-41AE-80F6-807A6E59FDE6}">
      <dsp:nvSpPr>
        <dsp:cNvPr id="0" name=""/>
        <dsp:cNvSpPr/>
      </dsp:nvSpPr>
      <dsp:spPr>
        <a:xfrm rot="5400000">
          <a:off x="4630388" y="-758846"/>
          <a:ext cx="1363387" cy="6186630"/>
        </a:xfrm>
        <a:prstGeom prst="round2SameRect">
          <a:avLst/>
        </a:prstGeom>
        <a:solidFill>
          <a:schemeClr val="accent4">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5000"/>
            </a:lnSpc>
            <a:spcBef>
              <a:spcPct val="0"/>
            </a:spcBef>
            <a:spcAft>
              <a:spcPts val="200"/>
            </a:spcAft>
            <a:buChar char="••"/>
          </a:pPr>
          <a:r>
            <a:rPr lang="en-US" sz="1400" kern="1200" dirty="0" smtClean="0"/>
            <a:t>Ability to configure a min/max limit for number of VMs per Virtual IP (VIP)</a:t>
          </a:r>
          <a:endParaRPr lang="en-US" sz="1400" kern="1200" dirty="0"/>
        </a:p>
        <a:p>
          <a:pPr marL="114300" lvl="1" indent="-114300" algn="l" defTabSz="622300">
            <a:lnSpc>
              <a:spcPct val="95000"/>
            </a:lnSpc>
            <a:spcBef>
              <a:spcPct val="0"/>
            </a:spcBef>
            <a:spcAft>
              <a:spcPts val="200"/>
            </a:spcAft>
            <a:buChar char="••"/>
          </a:pPr>
          <a:r>
            <a:rPr lang="en-US" sz="1400" kern="1200" dirty="0" smtClean="0"/>
            <a:t>Ability to set a breach period for adding/removing VMs</a:t>
          </a:r>
          <a:endParaRPr lang="en-US" sz="1400" kern="1200" dirty="0"/>
        </a:p>
        <a:p>
          <a:pPr marL="114300" lvl="1" indent="-114300" algn="l" defTabSz="622300">
            <a:lnSpc>
              <a:spcPct val="95000"/>
            </a:lnSpc>
            <a:spcBef>
              <a:spcPct val="0"/>
            </a:spcBef>
            <a:spcAft>
              <a:spcPts val="200"/>
            </a:spcAft>
            <a:buChar char="••"/>
          </a:pPr>
          <a:r>
            <a:rPr lang="en-US" sz="1400" kern="1200" dirty="0" smtClean="0"/>
            <a:t>Ability to add/remove VMs based on time of day or selected date range</a:t>
          </a:r>
          <a:endParaRPr lang="en-US" sz="1400" kern="1200" dirty="0"/>
        </a:p>
      </dsp:txBody>
      <dsp:txXfrm rot="5400000">
        <a:off x="4630388" y="-758846"/>
        <a:ext cx="1363387" cy="6186630"/>
      </dsp:txXfrm>
    </dsp:sp>
    <dsp:sp modelId="{91521220-D516-4CAF-88BA-4B3622BAADE3}">
      <dsp:nvSpPr>
        <dsp:cNvPr id="0" name=""/>
        <dsp:cNvSpPr/>
      </dsp:nvSpPr>
      <dsp:spPr>
        <a:xfrm>
          <a:off x="78034" y="1628393"/>
          <a:ext cx="2343748" cy="1412151"/>
        </a:xfrm>
        <a:prstGeom prst="roundRect">
          <a:avLst/>
        </a:prstGeom>
        <a:solidFill>
          <a:srgbClr val="6D944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a:lnSpc>
              <a:spcPct val="95000"/>
            </a:lnSpc>
            <a:spcBef>
              <a:spcPct val="0"/>
            </a:spcBef>
            <a:spcAft>
              <a:spcPts val="200"/>
            </a:spcAft>
          </a:pPr>
          <a:r>
            <a:rPr lang="en-US" sz="2400" kern="1200" dirty="0" smtClean="0"/>
            <a:t>Flexible Policy Management</a:t>
          </a:r>
          <a:endParaRPr lang="en-US" sz="2400" kern="1200" dirty="0"/>
        </a:p>
      </dsp:txBody>
      <dsp:txXfrm>
        <a:off x="78034" y="1628393"/>
        <a:ext cx="2343748" cy="1412151"/>
      </dsp:txXfrm>
    </dsp:sp>
    <dsp:sp modelId="{350F43A9-BCE8-4441-A546-8321EEED259F}">
      <dsp:nvSpPr>
        <dsp:cNvPr id="0" name=""/>
        <dsp:cNvSpPr/>
      </dsp:nvSpPr>
      <dsp:spPr>
        <a:xfrm rot="5400000">
          <a:off x="4424465" y="944946"/>
          <a:ext cx="1779424" cy="6167264"/>
        </a:xfrm>
        <a:prstGeom prst="round2SameRect">
          <a:avLst/>
        </a:prstGeom>
        <a:solidFill>
          <a:schemeClr val="accent6">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5000"/>
            </a:lnSpc>
            <a:spcBef>
              <a:spcPct val="0"/>
            </a:spcBef>
            <a:spcAft>
              <a:spcPts val="200"/>
            </a:spcAft>
            <a:buChar char="••"/>
          </a:pPr>
          <a:r>
            <a:rPr lang="en-US" sz="1400" kern="1200" dirty="0" smtClean="0"/>
            <a:t>Predefined reports summarizing Application, VIP and VM activities</a:t>
          </a:r>
          <a:endParaRPr lang="en-US" sz="1400" kern="1200" dirty="0"/>
        </a:p>
        <a:p>
          <a:pPr marL="114300" lvl="1" indent="-114300" algn="l" defTabSz="622300">
            <a:lnSpc>
              <a:spcPct val="95000"/>
            </a:lnSpc>
            <a:spcBef>
              <a:spcPct val="0"/>
            </a:spcBef>
            <a:spcAft>
              <a:spcPts val="200"/>
            </a:spcAft>
            <a:buChar char="••"/>
          </a:pPr>
          <a:r>
            <a:rPr lang="en-US" sz="1400" kern="1200" dirty="0" smtClean="0"/>
            <a:t>Export of historical data in CSV/HTTP formats for use with third-party reporting tools</a:t>
          </a:r>
          <a:endParaRPr lang="en-US" sz="1400" kern="1200" dirty="0"/>
        </a:p>
        <a:p>
          <a:pPr marL="114300" lvl="1" indent="-114300" algn="l" defTabSz="622300">
            <a:lnSpc>
              <a:spcPct val="95000"/>
            </a:lnSpc>
            <a:spcBef>
              <a:spcPct val="0"/>
            </a:spcBef>
            <a:spcAft>
              <a:spcPts val="200"/>
            </a:spcAft>
            <a:buChar char="••"/>
          </a:pPr>
          <a:r>
            <a:rPr lang="en-US" sz="1400" kern="1200" dirty="0" smtClean="0"/>
            <a:t>View of relationships between the ServerIron ADX &gt; VIP &gt; real server </a:t>
          </a:r>
          <a:br>
            <a:rPr lang="en-US" sz="1400" kern="1200" dirty="0" smtClean="0"/>
          </a:br>
          <a:r>
            <a:rPr lang="en-US" sz="1400" kern="1200" dirty="0" smtClean="0"/>
            <a:t>/VM -&gt; Host in the ARB management console</a:t>
          </a:r>
          <a:endParaRPr lang="en-US" sz="1400" kern="1200" dirty="0"/>
        </a:p>
        <a:p>
          <a:pPr marL="114300" lvl="1" indent="-114300" algn="l" defTabSz="622300">
            <a:lnSpc>
              <a:spcPct val="95000"/>
            </a:lnSpc>
            <a:spcBef>
              <a:spcPct val="0"/>
            </a:spcBef>
            <a:spcAft>
              <a:spcPts val="200"/>
            </a:spcAft>
            <a:buChar char="••"/>
          </a:pPr>
          <a:r>
            <a:rPr lang="en-US" sz="1400" kern="1200" dirty="0" smtClean="0"/>
            <a:t>Quick access to the corresponding Performance stats for each of the linked app components listed above.</a:t>
          </a:r>
          <a:endParaRPr lang="en-US" sz="1400" kern="1200" dirty="0"/>
        </a:p>
      </dsp:txBody>
      <dsp:txXfrm rot="5400000">
        <a:off x="4424465" y="944946"/>
        <a:ext cx="1779424" cy="6167264"/>
      </dsp:txXfrm>
    </dsp:sp>
    <dsp:sp modelId="{E5598554-924D-47B1-81AF-DD3BE3201737}">
      <dsp:nvSpPr>
        <dsp:cNvPr id="0" name=""/>
        <dsp:cNvSpPr/>
      </dsp:nvSpPr>
      <dsp:spPr>
        <a:xfrm>
          <a:off x="48560" y="3116650"/>
          <a:ext cx="2363539" cy="1826189"/>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a:lnSpc>
              <a:spcPct val="95000"/>
            </a:lnSpc>
            <a:spcBef>
              <a:spcPct val="0"/>
            </a:spcBef>
            <a:spcAft>
              <a:spcPts val="200"/>
            </a:spcAft>
          </a:pPr>
          <a:r>
            <a:rPr lang="en-US" sz="2400" kern="1200" dirty="0" smtClean="0"/>
            <a:t>Enhanced Monitoring and Reporting</a:t>
          </a:r>
          <a:endParaRPr lang="en-US" sz="2400" kern="1200" dirty="0"/>
        </a:p>
      </dsp:txBody>
      <dsp:txXfrm>
        <a:off x="48560" y="3116650"/>
        <a:ext cx="2363539" cy="182618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6.emf"/></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5582629" y="8707488"/>
            <a:ext cx="1158813" cy="464221"/>
          </a:xfrm>
          <a:prstGeom prst="rect">
            <a:avLst/>
          </a:prstGeom>
          <a:noFill/>
          <a:ln w="9525">
            <a:noFill/>
            <a:miter lim="800000"/>
            <a:headEnd/>
            <a:tailEnd/>
          </a:ln>
          <a:effectLst/>
        </p:spPr>
      </p:pic>
      <p:sp>
        <p:nvSpPr>
          <p:cNvPr id="5" name="Header Placeholder 1"/>
          <p:cNvSpPr>
            <a:spLocks noGrp="1"/>
          </p:cNvSpPr>
          <p:nvPr>
            <p:ph type="hdr" sz="quarter"/>
          </p:nvPr>
        </p:nvSpPr>
        <p:spPr>
          <a:xfrm>
            <a:off x="501650" y="87780"/>
            <a:ext cx="4794745" cy="137851"/>
          </a:xfrm>
          <a:prstGeom prst="rect">
            <a:avLst/>
          </a:prstGeom>
        </p:spPr>
        <p:txBody>
          <a:bodyPr vert="horz" lIns="0" tIns="0" rIns="0" bIns="0" rtlCol="0"/>
          <a:lstStyle>
            <a:lvl1pPr algn="l">
              <a:defRPr sz="800"/>
            </a:lvl1pPr>
          </a:lstStyle>
          <a:p>
            <a:r>
              <a:rPr lang="en-US" smtClean="0"/>
              <a:t>Brocade Corporate Overview</a:t>
            </a:r>
            <a:endParaRPr lang="en-US" dirty="0" smtClean="0"/>
          </a:p>
        </p:txBody>
      </p:sp>
      <p:sp>
        <p:nvSpPr>
          <p:cNvPr id="7" name="Date Placeholder 2"/>
          <p:cNvSpPr>
            <a:spLocks noGrp="1"/>
          </p:cNvSpPr>
          <p:nvPr>
            <p:ph type="dt" idx="1"/>
          </p:nvPr>
        </p:nvSpPr>
        <p:spPr>
          <a:xfrm>
            <a:off x="5455578" y="87780"/>
            <a:ext cx="880135" cy="146304"/>
          </a:xfrm>
          <a:prstGeom prst="rect">
            <a:avLst/>
          </a:prstGeom>
        </p:spPr>
        <p:txBody>
          <a:bodyPr vert="horz" lIns="0" tIns="0" rIns="0" bIns="0" rtlCol="0"/>
          <a:lstStyle>
            <a:lvl1pPr algn="r">
              <a:defRPr sz="800"/>
            </a:lvl1pPr>
          </a:lstStyle>
          <a:p>
            <a:fld id="{9535A4AE-AB74-4BDA-B84A-019528CC2B4D}" type="datetimeFigureOut">
              <a:rPr lang="en-US" smtClean="0"/>
              <a:pPr/>
              <a:t>9/22/2011</a:t>
            </a:fld>
            <a:endParaRPr lang="en-US"/>
          </a:p>
        </p:txBody>
      </p:sp>
      <p:sp>
        <p:nvSpPr>
          <p:cNvPr id="8" name="Slide Number Placeholder 6"/>
          <p:cNvSpPr>
            <a:spLocks noGrp="1"/>
          </p:cNvSpPr>
          <p:nvPr>
            <p:ph type="sldNum" sz="quarter" idx="3"/>
          </p:nvPr>
        </p:nvSpPr>
        <p:spPr>
          <a:xfrm>
            <a:off x="4516616" y="9082176"/>
            <a:ext cx="554100" cy="105317"/>
          </a:xfrm>
          <a:prstGeom prst="rect">
            <a:avLst/>
          </a:prstGeom>
        </p:spPr>
        <p:txBody>
          <a:bodyPr vert="horz" lIns="0" tIns="0" rIns="0" bIns="0" rtlCol="0" anchor="b"/>
          <a:lstStyle>
            <a:lvl1pPr marL="0" algn="l" defTabSz="914400" rtl="0" eaLnBrk="1" latinLnBrk="0" hangingPunct="1">
              <a:defRPr lang="en-US" sz="800" kern="1200" smtClean="0">
                <a:solidFill>
                  <a:schemeClr val="tx1"/>
                </a:solidFill>
                <a:latin typeface="+mn-lt"/>
                <a:ea typeface="+mn-ea"/>
                <a:cs typeface="+mn-cs"/>
              </a:defRPr>
            </a:lvl1pPr>
          </a:lstStyle>
          <a:p>
            <a:r>
              <a:rPr lang="en-US" dirty="0" smtClean="0"/>
              <a:t>Page </a:t>
            </a:r>
            <a:fld id="{111E5896-917A-4035-A860-408E1EC3CD51}" type="slidenum">
              <a:rPr lang="en-US" smtClean="0"/>
              <a:pPr/>
              <a:t>‹#›</a:t>
            </a:fld>
            <a:endParaRPr lang="en-US" dirty="0"/>
          </a:p>
        </p:txBody>
      </p:sp>
      <p:sp>
        <p:nvSpPr>
          <p:cNvPr id="9" name="Rectangle 8"/>
          <p:cNvSpPr>
            <a:spLocks noChangeArrowheads="1"/>
          </p:cNvSpPr>
          <p:nvPr/>
        </p:nvSpPr>
        <p:spPr bwMode="auto">
          <a:xfrm>
            <a:off x="1" y="-2"/>
            <a:ext cx="172720" cy="1621516"/>
          </a:xfrm>
          <a:prstGeom prst="rect">
            <a:avLst/>
          </a:prstGeom>
          <a:solidFill>
            <a:schemeClr val="bg2"/>
          </a:solidFill>
          <a:ln w="9525">
            <a:noFill/>
            <a:miter lim="800000"/>
            <a:headEnd/>
            <a:tailEnd/>
          </a:ln>
        </p:spPr>
        <p:txBody>
          <a:bodyPr vert="horz" wrap="square" lIns="95747" tIns="47873" rIns="95747" bIns="47873" numCol="1" anchor="t" anchorCtr="0" compatLnSpc="1">
            <a:prstTxWarp prst="textNoShape">
              <a:avLst/>
            </a:prstTxWarp>
          </a:bodyPr>
          <a:lstStyle/>
          <a:p>
            <a:pPr marL="0" algn="l" defTabSz="957468" rtl="0" eaLnBrk="1" latinLnBrk="0" hangingPunct="1"/>
            <a:endParaRPr lang="en-US" sz="1900" kern="1200" dirty="0">
              <a:solidFill>
                <a:schemeClr val="tx1"/>
              </a:solidFill>
              <a:latin typeface="+mn-lt"/>
              <a:ea typeface="+mn-ea"/>
              <a:cs typeface="+mn-cs"/>
            </a:endParaRPr>
          </a:p>
        </p:txBody>
      </p:sp>
      <p:sp>
        <p:nvSpPr>
          <p:cNvPr id="10" name="Rectangle 16"/>
          <p:cNvSpPr>
            <a:spLocks noChangeArrowheads="1"/>
          </p:cNvSpPr>
          <p:nvPr/>
        </p:nvSpPr>
        <p:spPr bwMode="auto">
          <a:xfrm>
            <a:off x="1220" y="1673980"/>
            <a:ext cx="171501" cy="7493833"/>
          </a:xfrm>
          <a:prstGeom prst="rect">
            <a:avLst/>
          </a:prstGeom>
          <a:solidFill>
            <a:schemeClr val="accent1"/>
          </a:solidFill>
          <a:ln w="9525">
            <a:noFill/>
            <a:miter lim="800000"/>
            <a:headEnd/>
            <a:tailEnd/>
          </a:ln>
        </p:spPr>
        <p:txBody>
          <a:bodyPr vert="horz" wrap="square" lIns="95747" tIns="47873" rIns="95747" bIns="47873" numCol="1" anchor="t" anchorCtr="0" compatLnSpc="1">
            <a:prstTxWarp prst="textNoShape">
              <a:avLst/>
            </a:prstTxWarp>
          </a:bodyPr>
          <a:lstStyle/>
          <a:p>
            <a:pPr marL="0" algn="l" defTabSz="957468" rtl="0" eaLnBrk="1" latinLnBrk="0" hangingPunct="1">
              <a:lnSpc>
                <a:spcPct val="75000"/>
              </a:lnSpc>
            </a:pPr>
            <a:endParaRPr lang="en-US" sz="1900" kern="1200" dirty="0">
              <a:solidFill>
                <a:schemeClr val="tx1"/>
              </a:solidFill>
              <a:latin typeface="+mn-lt"/>
              <a:ea typeface="+mn-ea"/>
              <a:cs typeface="+mn-cs"/>
            </a:endParaRPr>
          </a:p>
        </p:txBody>
      </p:sp>
      <p:sp>
        <p:nvSpPr>
          <p:cNvPr id="11" name="Footer Placeholder 9"/>
          <p:cNvSpPr>
            <a:spLocks noGrp="1"/>
          </p:cNvSpPr>
          <p:nvPr>
            <p:ph type="ftr" sz="quarter" idx="2"/>
          </p:nvPr>
        </p:nvSpPr>
        <p:spPr>
          <a:xfrm>
            <a:off x="501650" y="9081152"/>
            <a:ext cx="3999098" cy="103823"/>
          </a:xfrm>
          <a:prstGeom prst="rect">
            <a:avLst/>
          </a:prstGeom>
        </p:spPr>
        <p:txBody>
          <a:bodyPr vert="horz" lIns="0" tIns="0" rIns="0" bIns="0" rtlCol="0" anchor="b"/>
          <a:lstStyle>
            <a:lvl1pPr algn="l">
              <a:defRPr lang="en-US" sz="800" kern="1200" dirty="0" smtClean="0">
                <a:solidFill>
                  <a:schemeClr val="tx1"/>
                </a:solidFill>
                <a:latin typeface="+mn-lt"/>
                <a:ea typeface="+mn-ea"/>
                <a:cs typeface="+mn-cs"/>
              </a:defRPr>
            </a:lvl1pPr>
          </a:lstStyle>
          <a:p>
            <a:r>
              <a:rPr lang="en-US" smtClean="0"/>
              <a:t>© 2011 Brocade Communications Systems, Inc. Company Proprietary Information</a:t>
            </a:r>
            <a:endParaRPr lang="en-US" dirty="0"/>
          </a:p>
        </p:txBody>
      </p:sp>
    </p:spTree>
    <p:extLst>
      <p:ext uri="{BB962C8B-B14F-4D97-AF65-F5344CB8AC3E}">
        <p14:creationId xmlns:p14="http://schemas.microsoft.com/office/powerpoint/2010/main" xmlns="" val="1156636136"/>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01650" y="87780"/>
            <a:ext cx="4794745" cy="137851"/>
          </a:xfrm>
          <a:prstGeom prst="rect">
            <a:avLst/>
          </a:prstGeom>
        </p:spPr>
        <p:txBody>
          <a:bodyPr vert="horz" lIns="0" tIns="0" rIns="0" bIns="0" rtlCol="0"/>
          <a:lstStyle>
            <a:lvl1pPr algn="l">
              <a:defRPr sz="800"/>
            </a:lvl1pPr>
          </a:lstStyle>
          <a:p>
            <a:r>
              <a:rPr lang="en-US" smtClean="0"/>
              <a:t>Brocade Corporate Overview</a:t>
            </a:r>
            <a:endParaRPr lang="en-US" dirty="0" smtClean="0"/>
          </a:p>
        </p:txBody>
      </p:sp>
      <p:sp>
        <p:nvSpPr>
          <p:cNvPr id="3" name="Date Placeholder 2"/>
          <p:cNvSpPr>
            <a:spLocks noGrp="1"/>
          </p:cNvSpPr>
          <p:nvPr>
            <p:ph type="dt" idx="1"/>
          </p:nvPr>
        </p:nvSpPr>
        <p:spPr>
          <a:xfrm>
            <a:off x="5455578" y="87780"/>
            <a:ext cx="880135" cy="146304"/>
          </a:xfrm>
          <a:prstGeom prst="rect">
            <a:avLst/>
          </a:prstGeom>
        </p:spPr>
        <p:txBody>
          <a:bodyPr vert="horz" lIns="0" tIns="0" rIns="0" bIns="0" rtlCol="0"/>
          <a:lstStyle>
            <a:lvl1pPr algn="r">
              <a:defRPr sz="800"/>
            </a:lvl1pPr>
          </a:lstStyle>
          <a:p>
            <a:fld id="{9535A4AE-AB74-4BDA-B84A-019528CC2B4D}" type="datetimeFigureOut">
              <a:rPr lang="en-US" smtClean="0"/>
              <a:pPr/>
              <a:t>9/22/2011</a:t>
            </a:fld>
            <a:endParaRPr lang="en-US"/>
          </a:p>
        </p:txBody>
      </p:sp>
      <p:sp>
        <p:nvSpPr>
          <p:cNvPr id="4" name="Slide Image Placeholder 3"/>
          <p:cNvSpPr>
            <a:spLocks noGrp="1" noRot="1" noChangeAspect="1"/>
          </p:cNvSpPr>
          <p:nvPr>
            <p:ph type="sldImg" idx="2"/>
          </p:nvPr>
        </p:nvSpPr>
        <p:spPr>
          <a:xfrm>
            <a:off x="1188028" y="399934"/>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501650" y="4114801"/>
            <a:ext cx="5840413" cy="448056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pic>
        <p:nvPicPr>
          <p:cNvPr id="1027" name="Picture 3"/>
          <p:cNvPicPr>
            <a:picLocks noChangeAspect="1" noChangeArrowheads="1"/>
          </p:cNvPicPr>
          <p:nvPr/>
        </p:nvPicPr>
        <p:blipFill>
          <a:blip r:embed="rId2"/>
          <a:srcRect/>
          <a:stretch>
            <a:fillRect/>
          </a:stretch>
        </p:blipFill>
        <p:spPr bwMode="auto">
          <a:xfrm>
            <a:off x="5582629" y="8707488"/>
            <a:ext cx="1158813" cy="464221"/>
          </a:xfrm>
          <a:prstGeom prst="rect">
            <a:avLst/>
          </a:prstGeom>
          <a:noFill/>
          <a:ln w="9525">
            <a:noFill/>
            <a:miter lim="800000"/>
            <a:headEnd/>
            <a:tailEnd/>
          </a:ln>
          <a:effectLst/>
        </p:spPr>
      </p:pic>
      <p:sp>
        <p:nvSpPr>
          <p:cNvPr id="7" name="Slide Number Placeholder 6"/>
          <p:cNvSpPr>
            <a:spLocks noGrp="1"/>
          </p:cNvSpPr>
          <p:nvPr>
            <p:ph type="sldNum" sz="quarter" idx="5"/>
          </p:nvPr>
        </p:nvSpPr>
        <p:spPr>
          <a:xfrm>
            <a:off x="4516616" y="9082176"/>
            <a:ext cx="554100" cy="105317"/>
          </a:xfrm>
          <a:prstGeom prst="rect">
            <a:avLst/>
          </a:prstGeom>
        </p:spPr>
        <p:txBody>
          <a:bodyPr vert="horz" lIns="0" tIns="0" rIns="0" bIns="0" rtlCol="0" anchor="b"/>
          <a:lstStyle>
            <a:lvl1pPr marL="0" algn="l" defTabSz="914400" rtl="0" eaLnBrk="1" latinLnBrk="0" hangingPunct="1">
              <a:defRPr lang="en-US" sz="800" kern="1200" smtClean="0">
                <a:solidFill>
                  <a:schemeClr val="tx1"/>
                </a:solidFill>
                <a:latin typeface="+mn-lt"/>
                <a:ea typeface="+mn-ea"/>
                <a:cs typeface="+mn-cs"/>
              </a:defRPr>
            </a:lvl1pPr>
          </a:lstStyle>
          <a:p>
            <a:r>
              <a:rPr lang="en-US" dirty="0" smtClean="0"/>
              <a:t>Page </a:t>
            </a:r>
            <a:fld id="{111E5896-917A-4035-A860-408E1EC3CD51}" type="slidenum">
              <a:rPr lang="en-US" smtClean="0"/>
              <a:pPr/>
              <a:t>‹#›</a:t>
            </a:fld>
            <a:endParaRPr lang="en-US" dirty="0"/>
          </a:p>
        </p:txBody>
      </p:sp>
      <p:sp>
        <p:nvSpPr>
          <p:cNvPr id="8" name="Rectangle 7"/>
          <p:cNvSpPr>
            <a:spLocks noChangeArrowheads="1"/>
          </p:cNvSpPr>
          <p:nvPr/>
        </p:nvSpPr>
        <p:spPr bwMode="auto">
          <a:xfrm>
            <a:off x="1" y="-2"/>
            <a:ext cx="172720" cy="1621516"/>
          </a:xfrm>
          <a:prstGeom prst="rect">
            <a:avLst/>
          </a:prstGeom>
          <a:solidFill>
            <a:schemeClr val="bg2"/>
          </a:solidFill>
          <a:ln w="9525">
            <a:noFill/>
            <a:miter lim="800000"/>
            <a:headEnd/>
            <a:tailEnd/>
          </a:ln>
        </p:spPr>
        <p:txBody>
          <a:bodyPr vert="horz" wrap="square" lIns="95747" tIns="47873" rIns="95747" bIns="47873" numCol="1" anchor="t" anchorCtr="0" compatLnSpc="1">
            <a:prstTxWarp prst="textNoShape">
              <a:avLst/>
            </a:prstTxWarp>
          </a:bodyPr>
          <a:lstStyle/>
          <a:p>
            <a:pPr marL="0" algn="l" defTabSz="957468" rtl="0" eaLnBrk="1" latinLnBrk="0" hangingPunct="1"/>
            <a:endParaRPr lang="en-US" sz="1900" kern="1200" dirty="0">
              <a:solidFill>
                <a:schemeClr val="tx1"/>
              </a:solidFill>
              <a:latin typeface="+mn-lt"/>
              <a:ea typeface="+mn-ea"/>
              <a:cs typeface="+mn-cs"/>
            </a:endParaRPr>
          </a:p>
        </p:txBody>
      </p:sp>
      <p:sp>
        <p:nvSpPr>
          <p:cNvPr id="9" name="Rectangle 16"/>
          <p:cNvSpPr>
            <a:spLocks noChangeArrowheads="1"/>
          </p:cNvSpPr>
          <p:nvPr/>
        </p:nvSpPr>
        <p:spPr bwMode="auto">
          <a:xfrm>
            <a:off x="1220" y="1673980"/>
            <a:ext cx="171501" cy="7493833"/>
          </a:xfrm>
          <a:prstGeom prst="rect">
            <a:avLst/>
          </a:prstGeom>
          <a:solidFill>
            <a:schemeClr val="accent1"/>
          </a:solidFill>
          <a:ln w="9525">
            <a:noFill/>
            <a:miter lim="800000"/>
            <a:headEnd/>
            <a:tailEnd/>
          </a:ln>
        </p:spPr>
        <p:txBody>
          <a:bodyPr vert="horz" wrap="square" lIns="95747" tIns="47873" rIns="95747" bIns="47873" numCol="1" anchor="t" anchorCtr="0" compatLnSpc="1">
            <a:prstTxWarp prst="textNoShape">
              <a:avLst/>
            </a:prstTxWarp>
          </a:bodyPr>
          <a:lstStyle/>
          <a:p>
            <a:pPr marL="0" algn="l" defTabSz="957468" rtl="0" eaLnBrk="1" latinLnBrk="0" hangingPunct="1">
              <a:lnSpc>
                <a:spcPct val="75000"/>
              </a:lnSpc>
            </a:pPr>
            <a:endParaRPr lang="en-US" sz="1900" kern="1200" dirty="0">
              <a:solidFill>
                <a:schemeClr val="tx1"/>
              </a:solidFill>
              <a:latin typeface="+mn-lt"/>
              <a:ea typeface="+mn-ea"/>
              <a:cs typeface="+mn-cs"/>
            </a:endParaRPr>
          </a:p>
        </p:txBody>
      </p:sp>
      <p:sp>
        <p:nvSpPr>
          <p:cNvPr id="10" name="Footer Placeholder 9"/>
          <p:cNvSpPr>
            <a:spLocks noGrp="1"/>
          </p:cNvSpPr>
          <p:nvPr>
            <p:ph type="ftr" sz="quarter" idx="4"/>
          </p:nvPr>
        </p:nvSpPr>
        <p:spPr>
          <a:xfrm>
            <a:off x="501650" y="9081152"/>
            <a:ext cx="3999098" cy="103823"/>
          </a:xfrm>
          <a:prstGeom prst="rect">
            <a:avLst/>
          </a:prstGeom>
        </p:spPr>
        <p:txBody>
          <a:bodyPr vert="horz" lIns="0" tIns="0" rIns="0" bIns="0" rtlCol="0" anchor="b"/>
          <a:lstStyle>
            <a:lvl1pPr algn="l">
              <a:defRPr lang="en-US" sz="800" kern="1200" dirty="0" smtClean="0">
                <a:solidFill>
                  <a:schemeClr val="tx1"/>
                </a:solidFill>
                <a:latin typeface="+mn-lt"/>
                <a:ea typeface="+mn-ea"/>
                <a:cs typeface="+mn-cs"/>
              </a:defRPr>
            </a:lvl1pPr>
          </a:lstStyle>
          <a:p>
            <a:r>
              <a:rPr lang="en-US" smtClean="0"/>
              <a:t>© 2011 Brocade Communications Systems, Inc. Company Proprietary Information</a:t>
            </a:r>
            <a:endParaRPr lang="en-US" dirty="0"/>
          </a:p>
        </p:txBody>
      </p:sp>
    </p:spTree>
    <p:extLst>
      <p:ext uri="{BB962C8B-B14F-4D97-AF65-F5344CB8AC3E}">
        <p14:creationId xmlns:p14="http://schemas.microsoft.com/office/powerpoint/2010/main" xmlns="" val="2998819726"/>
      </p:ext>
    </p:extLst>
  </p:cSld>
  <p:clrMap bg1="lt1" tx1="dk1" bg2="lt2" tx2="dk2" accent1="accent1" accent2="accent2" accent3="accent3" accent4="accent4" accent5="accent5" accent6="accent6" hlink="hlink" folHlink="folHlink"/>
  <p:hf/>
  <p:notesStyle>
    <a:lvl1pPr marL="114300" indent="-114300" algn="l" defTabSz="914400" rtl="0" eaLnBrk="1" latinLnBrk="0" hangingPunct="1">
      <a:spcBef>
        <a:spcPts val="800"/>
      </a:spcBef>
      <a:buFont typeface="Arial" pitchFamily="34" charset="0"/>
      <a:buChar char="•"/>
      <a:defRPr sz="1200" kern="1200">
        <a:solidFill>
          <a:schemeClr val="tx1"/>
        </a:solidFill>
        <a:latin typeface="+mn-lt"/>
        <a:ea typeface="+mn-ea"/>
        <a:cs typeface="Arial" pitchFamily="34" charset="0"/>
      </a:defRPr>
    </a:lvl1pPr>
    <a:lvl2pPr marL="285750" indent="-112713" algn="l" defTabSz="914400" rtl="0" eaLnBrk="1" latinLnBrk="0" hangingPunct="1">
      <a:spcBef>
        <a:spcPts val="200"/>
      </a:spcBef>
      <a:buFont typeface="Arial" pitchFamily="34" charset="0"/>
      <a:buChar char="•"/>
      <a:defRPr sz="1100" kern="1200">
        <a:solidFill>
          <a:schemeClr val="tx1"/>
        </a:solidFill>
        <a:latin typeface="+mn-lt"/>
        <a:ea typeface="+mn-ea"/>
        <a:cs typeface="Arial" pitchFamily="34" charset="0"/>
      </a:defRPr>
    </a:lvl2pPr>
    <a:lvl3pPr marL="403225" indent="-117475" algn="l" defTabSz="914400" rtl="0" eaLnBrk="1" latinLnBrk="0" hangingPunct="1">
      <a:spcBef>
        <a:spcPts val="200"/>
      </a:spcBef>
      <a:buFont typeface="Arial" pitchFamily="34" charset="0"/>
      <a:buChar char="•"/>
      <a:defRPr sz="1050" kern="1200">
        <a:solidFill>
          <a:schemeClr val="tx1"/>
        </a:solidFill>
        <a:latin typeface="+mn-lt"/>
        <a:ea typeface="+mn-ea"/>
        <a:cs typeface="Arial" pitchFamily="34" charset="0"/>
      </a:defRPr>
    </a:lvl3pPr>
    <a:lvl4pPr marL="569913" indent="-112713" algn="l" defTabSz="914400" rtl="0" eaLnBrk="1" latinLnBrk="0" hangingPunct="1">
      <a:spcBef>
        <a:spcPts val="200"/>
      </a:spcBef>
      <a:buFont typeface="Arial" pitchFamily="34" charset="0"/>
      <a:buChar char="•"/>
      <a:defRPr sz="1050" kern="1200">
        <a:solidFill>
          <a:schemeClr val="tx1"/>
        </a:solidFill>
        <a:latin typeface="+mn-lt"/>
        <a:ea typeface="+mn-ea"/>
        <a:cs typeface="Arial" pitchFamily="34" charset="0"/>
      </a:defRPr>
    </a:lvl4pPr>
    <a:lvl5pPr marL="457200" indent="114300" algn="l" defTabSz="914400" rtl="0" eaLnBrk="1" latinLnBrk="0" hangingPunct="1">
      <a:buFont typeface="Arial" pitchFamily="34" charset="0"/>
      <a:buChar char="•"/>
      <a:defRPr sz="1050" kern="1200">
        <a:solidFill>
          <a:schemeClr val="tx1"/>
        </a:solidFill>
        <a:latin typeface="+mn-lt"/>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Rectangle 3"/>
          <p:cNvSpPr>
            <a:spLocks noGrp="1" noChangeArrowheads="1"/>
          </p:cNvSpPr>
          <p:nvPr>
            <p:ph type="body" idx="1"/>
          </p:nvPr>
        </p:nvSpPr>
        <p:spPr/>
        <p:txBody>
          <a:bodyPr>
            <a:normAutofit/>
          </a:bodyPr>
          <a:lstStyle/>
          <a:p>
            <a:pPr>
              <a:buNone/>
            </a:pPr>
            <a:r>
              <a:rPr lang="en-US" sz="1100" dirty="0" smtClean="0"/>
              <a:t>Welcome…</a:t>
            </a:r>
          </a:p>
          <a:p>
            <a:pPr>
              <a:buNone/>
            </a:pPr>
            <a:endParaRPr lang="en-US" sz="1100" dirty="0" smtClean="0"/>
          </a:p>
          <a:p>
            <a:pPr>
              <a:buNone/>
            </a:pPr>
            <a:r>
              <a:rPr lang="en-US" sz="1100" dirty="0" smtClean="0"/>
              <a:t>Introductions…</a:t>
            </a:r>
          </a:p>
          <a:p>
            <a:endParaRPr lang="en-US" sz="1100" dirty="0" smtClean="0"/>
          </a:p>
          <a:p>
            <a:r>
              <a:rPr lang="en-US" sz="1100" dirty="0" smtClean="0"/>
              <a:t>Today I would like to talk about some industry trends and how Brocade can help you build a networking infrastructure that aligns with your business requirements and provides a strategic path for continued growth.</a:t>
            </a:r>
          </a:p>
          <a:p>
            <a:endParaRPr lang="en-US" sz="1100" dirty="0" smtClean="0"/>
          </a:p>
          <a:p>
            <a:r>
              <a:rPr lang="en-US" sz="1100" dirty="0" smtClean="0"/>
              <a:t>I will also share the strategic Brocade vision and how we can help you achieve the benefits of that vision.</a:t>
            </a:r>
          </a:p>
          <a:p>
            <a:pPr>
              <a:buNone/>
            </a:pPr>
            <a:endParaRPr lang="en-US" sz="1100" dirty="0" smtClean="0"/>
          </a:p>
        </p:txBody>
      </p:sp>
      <p:sp>
        <p:nvSpPr>
          <p:cNvPr id="10" name="Slide Image Placeholder 9"/>
          <p:cNvSpPr>
            <a:spLocks noGrp="1" noRot="1" noChangeAspect="1"/>
          </p:cNvSpPr>
          <p:nvPr>
            <p:ph type="sldImg"/>
          </p:nvPr>
        </p:nvSpPr>
        <p:spPr>
          <a:xfrm>
            <a:off x="1187450" y="400050"/>
            <a:ext cx="4648200" cy="3486150"/>
          </a:xfrm>
        </p:spPr>
      </p:sp>
      <p:sp>
        <p:nvSpPr>
          <p:cNvPr id="11" name="Date Placeholder 10"/>
          <p:cNvSpPr>
            <a:spLocks noGrp="1"/>
          </p:cNvSpPr>
          <p:nvPr>
            <p:ph type="dt" idx="10"/>
          </p:nvPr>
        </p:nvSpPr>
        <p:spPr/>
        <p:txBody>
          <a:bodyPr/>
          <a:lstStyle/>
          <a:p>
            <a:fld id="{2E949720-F1FD-4EF8-9239-2905A4C3015B}" type="datetime1">
              <a:rPr lang="en-US" smtClean="0"/>
              <a:pPr/>
              <a:t>9/22/2011</a:t>
            </a:fld>
            <a:endParaRPr lang="en-US" dirty="0"/>
          </a:p>
        </p:txBody>
      </p:sp>
      <p:sp>
        <p:nvSpPr>
          <p:cNvPr id="13" name="Footer Placeholder 12"/>
          <p:cNvSpPr>
            <a:spLocks noGrp="1"/>
          </p:cNvSpPr>
          <p:nvPr>
            <p:ph type="ftr" sz="quarter" idx="15"/>
          </p:nvPr>
        </p:nvSpPr>
        <p:spPr/>
        <p:txBody>
          <a:bodyPr/>
          <a:lstStyle/>
          <a:p>
            <a:r>
              <a:rPr lang="en-US" dirty="0" smtClean="0"/>
              <a:t>© 2011 Brocade Communications Systems, Inc. Company Proprietary Information</a:t>
            </a:r>
            <a:endParaRPr lang="en-US" dirty="0"/>
          </a:p>
        </p:txBody>
      </p:sp>
      <p:sp>
        <p:nvSpPr>
          <p:cNvPr id="15" name="Slide Number Placeholder 14"/>
          <p:cNvSpPr>
            <a:spLocks noGrp="1"/>
          </p:cNvSpPr>
          <p:nvPr>
            <p:ph type="sldNum" sz="quarter" idx="16"/>
          </p:nvPr>
        </p:nvSpPr>
        <p:spPr/>
        <p:txBody>
          <a:bodyPr/>
          <a:lstStyle/>
          <a:p>
            <a:r>
              <a:rPr lang="en-US" smtClean="0"/>
              <a:t>Page </a:t>
            </a:r>
            <a:fld id="{111E5896-917A-4035-A860-408E1EC3CD51}" type="slidenum">
              <a:rPr lang="en-US" smtClean="0"/>
              <a:pPr/>
              <a:t>1</a:t>
            </a:fld>
            <a:endParaRPr lang="en-US" dirty="0"/>
          </a:p>
        </p:txBody>
      </p:sp>
      <p:sp>
        <p:nvSpPr>
          <p:cNvPr id="17" name="Header Placeholder 16"/>
          <p:cNvSpPr>
            <a:spLocks noGrp="1"/>
          </p:cNvSpPr>
          <p:nvPr>
            <p:ph type="hdr" sz="quarter" idx="17"/>
          </p:nvPr>
        </p:nvSpPr>
        <p:spPr/>
        <p:txBody>
          <a:bodyPr/>
          <a:lstStyle/>
          <a:p>
            <a:r>
              <a:rPr lang="en-US" smtClean="0"/>
              <a:t>Brocade Corporate Overview</a:t>
            </a: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p:cNvSpPr>
            <a:spLocks noGrp="1" noRot="1" noChangeAspect="1" noChangeArrowheads="1" noTextEdit="1"/>
          </p:cNvSpPr>
          <p:nvPr>
            <p:ph type="sldImg"/>
          </p:nvPr>
        </p:nvSpPr>
        <p:spPr>
          <a:xfrm>
            <a:off x="1187450" y="400050"/>
            <a:ext cx="4648200" cy="3486150"/>
          </a:xfrm>
          <a:ln/>
        </p:spPr>
      </p:sp>
      <p:sp>
        <p:nvSpPr>
          <p:cNvPr id="620547" name="Rectangle 3"/>
          <p:cNvSpPr>
            <a:spLocks noGrp="1" noChangeArrowheads="1"/>
          </p:cNvSpPr>
          <p:nvPr>
            <p:ph type="body" idx="1"/>
          </p:nvPr>
        </p:nvSpPr>
        <p:spPr>
          <a:noFill/>
          <a:ln/>
        </p:spPr>
        <p:txBody>
          <a:bodyPr/>
          <a:lstStyle/>
          <a:p>
            <a:r>
              <a:rPr lang="en-US" b="1" smtClean="0"/>
              <a:t>&lt; SLIDE HIGHLIGHT: The Data Center Network is evolving&gt;</a:t>
            </a:r>
            <a:endParaRPr lang="en-US" smtClean="0"/>
          </a:p>
          <a:p>
            <a:endParaRPr lang="en-US" smtClean="0"/>
          </a:p>
          <a:p>
            <a:r>
              <a:rPr lang="en-US" smtClean="0"/>
              <a:t>So let's shift gears a bit and talk about infrastructure and an evolution taking place in network connectivity. </a:t>
            </a:r>
          </a:p>
          <a:p>
            <a:endParaRPr lang="en-US" smtClean="0"/>
          </a:p>
          <a:p>
            <a:r>
              <a:rPr lang="en-US" smtClean="0"/>
              <a:t>Here we have a simple logical construct of the data center network today. In the center we have servers connected to clients or other servers via the Ethernet LAN and to shared storage devices via a Fibre Channel SAN. Conventional NICs (network interface cards) are used to connect to the LAN and HBAs (host bus adapters) are used to connect to the SAN.  As depicted on the left side of the diagram, we also have servers that don’t require access to shared storage and thus are connected only to the LAN.</a:t>
            </a:r>
          </a:p>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Rectangle 2"/>
          <p:cNvSpPr>
            <a:spLocks noGrp="1" noRot="1" noChangeAspect="1" noChangeArrowheads="1" noTextEdit="1"/>
          </p:cNvSpPr>
          <p:nvPr>
            <p:ph type="sldImg"/>
          </p:nvPr>
        </p:nvSpPr>
        <p:spPr>
          <a:xfrm>
            <a:off x="1187450" y="400050"/>
            <a:ext cx="4648200" cy="3486150"/>
          </a:xfrm>
          <a:ln/>
        </p:spPr>
      </p:sp>
      <p:sp>
        <p:nvSpPr>
          <p:cNvPr id="622595" name="Rectangle 3"/>
          <p:cNvSpPr>
            <a:spLocks noGrp="1" noChangeArrowheads="1"/>
          </p:cNvSpPr>
          <p:nvPr>
            <p:ph type="body" idx="1"/>
          </p:nvPr>
        </p:nvSpPr>
        <p:spPr>
          <a:noFill/>
          <a:ln/>
        </p:spPr>
        <p:txBody>
          <a:bodyPr/>
          <a:lstStyle/>
          <a:p>
            <a:pPr>
              <a:lnSpc>
                <a:spcPct val="80000"/>
              </a:lnSpc>
            </a:pPr>
            <a:r>
              <a:rPr lang="en-US" sz="800" b="1" smtClean="0"/>
              <a:t>&lt; SLIDE HIGHLIGHT: Clarity and value behind CEE/FCoE technologies - &gt;</a:t>
            </a:r>
            <a:endParaRPr lang="en-US" sz="800" smtClean="0"/>
          </a:p>
          <a:p>
            <a:pPr>
              <a:lnSpc>
                <a:spcPct val="80000"/>
              </a:lnSpc>
            </a:pPr>
            <a:endParaRPr lang="en-US" sz="800" smtClean="0"/>
          </a:p>
          <a:p>
            <a:pPr>
              <a:lnSpc>
                <a:spcPct val="80000"/>
              </a:lnSpc>
              <a:spcBef>
                <a:spcPct val="40000"/>
              </a:spcBef>
            </a:pPr>
            <a:r>
              <a:rPr lang="en-US" sz="800" smtClean="0"/>
              <a:t>So what’s changing?  Server I/O consolidation and the first 5 feet into the network. </a:t>
            </a:r>
          </a:p>
          <a:p>
            <a:pPr>
              <a:lnSpc>
                <a:spcPct val="80000"/>
              </a:lnSpc>
              <a:spcBef>
                <a:spcPct val="40000"/>
              </a:spcBef>
            </a:pPr>
            <a:endParaRPr lang="en-US" sz="800" smtClean="0"/>
          </a:p>
          <a:p>
            <a:pPr>
              <a:lnSpc>
                <a:spcPct val="80000"/>
              </a:lnSpc>
              <a:spcBef>
                <a:spcPct val="40000"/>
              </a:spcBef>
            </a:pPr>
            <a:r>
              <a:rPr lang="en-US" sz="800" smtClean="0"/>
              <a:t>Two new protocols – CEE (Converged Enhanced Ethernet) and FCoE (Fibre Channel Over Ethernet) – have been developed to enable both storage (FC) and non-storage (IP) traffic to travel over a common 10 Gbps pipe.  The </a:t>
            </a:r>
            <a:r>
              <a:rPr lang="en-US" sz="800" i="1" smtClean="0"/>
              <a:t>key </a:t>
            </a:r>
            <a:r>
              <a:rPr lang="en-US" sz="800" smtClean="0"/>
              <a:t>value today is at the server connection in the rack .</a:t>
            </a:r>
          </a:p>
          <a:p>
            <a:pPr>
              <a:lnSpc>
                <a:spcPct val="80000"/>
              </a:lnSpc>
              <a:spcBef>
                <a:spcPct val="40000"/>
              </a:spcBef>
            </a:pPr>
            <a:r>
              <a:rPr lang="en-US" sz="800" smtClean="0"/>
              <a:t>First, a CNA or Converged Network Adapter is used in place of a NIC and HBA. A common cable is used in place of both Ethernet and Fibre channel cabling. And a common switch is used at the access layer in place of separate Ethernet and Fibre Channel switches.  Thus server connections, cabling, and switch ports in the rack are reduced by half, resulting in capital and operating cost saving, as well as greater energy efficiency through improved airflow (due to less cabling). </a:t>
            </a:r>
          </a:p>
          <a:p>
            <a:pPr>
              <a:lnSpc>
                <a:spcPct val="80000"/>
              </a:lnSpc>
              <a:spcBef>
                <a:spcPct val="40000"/>
              </a:spcBef>
            </a:pPr>
            <a:endParaRPr lang="en-US" sz="800" smtClean="0"/>
          </a:p>
          <a:p>
            <a:pPr>
              <a:lnSpc>
                <a:spcPct val="80000"/>
              </a:lnSpc>
              <a:spcBef>
                <a:spcPct val="40000"/>
              </a:spcBef>
            </a:pPr>
            <a:r>
              <a:rPr lang="en-US" sz="800" smtClean="0"/>
              <a:t>A couple of things to note. CEE is a completely new form of Ethernet developed to provide a lossless, low latency, deterministic transport for storage traffic– in others words, to perform like Fibre Channel. (One important difference CEE has over conventional Ethernet is not allowing dropped frames, which would cause data corruption.  TCP addresses this need for conventional Ethernet, though with considerable overhead.) FCoE is an encapsulation protocol – Fibre Channel traffic is encapsulated to run over CEE. (Note: the Fibre Channel protocol encapsulates SCSI packets for transport over a Fibre Channel connection; FCoE is an additional encapsulation protocol).</a:t>
            </a:r>
          </a:p>
          <a:p>
            <a:pPr>
              <a:lnSpc>
                <a:spcPct val="80000"/>
              </a:lnSpc>
              <a:spcBef>
                <a:spcPct val="40000"/>
              </a:spcBef>
            </a:pPr>
            <a:endParaRPr lang="en-US" sz="800" smtClean="0"/>
          </a:p>
          <a:p>
            <a:pPr>
              <a:lnSpc>
                <a:spcPct val="80000"/>
              </a:lnSpc>
              <a:spcBef>
                <a:spcPct val="40000"/>
              </a:spcBef>
            </a:pPr>
            <a:r>
              <a:rPr lang="en-US" sz="800" smtClean="0"/>
              <a:t>When traffic arrives at a common switch – let’s call it a CEE/FCoE switch – IP traffic is forwarded to the LAN and FC traffic (after it’s de-capsulated) is forwarded to the SAN.  The CEE/FCoE switch effectively straddles both the LAN and the SAN. That's true of all CEE and FCOE technology in the industry.  It's true of our CEE/FCOE technology.  It's true of Cisco's DCE/FCOE technology.</a:t>
            </a:r>
          </a:p>
          <a:p>
            <a:pPr>
              <a:lnSpc>
                <a:spcPct val="80000"/>
              </a:lnSpc>
              <a:spcBef>
                <a:spcPct val="40000"/>
              </a:spcBef>
            </a:pPr>
            <a:endParaRPr lang="en-US" sz="800" smtClean="0"/>
          </a:p>
          <a:p>
            <a:pPr>
              <a:lnSpc>
                <a:spcPct val="80000"/>
              </a:lnSpc>
              <a:spcBef>
                <a:spcPct val="40000"/>
              </a:spcBef>
            </a:pPr>
            <a:r>
              <a:rPr lang="en-US" sz="800" smtClean="0"/>
              <a:t>Note that the benefits of CEE/FCoE are realized in “green-field” server environments with storage requirements.  It’s not cost-effective to rip out existing cabling and replace NICs and HBAs with CNAs, nor connect servers over CEE without storage requirements. </a:t>
            </a:r>
          </a:p>
          <a:p>
            <a:pPr>
              <a:lnSpc>
                <a:spcPct val="80000"/>
              </a:lnSpc>
              <a:spcBef>
                <a:spcPct val="40000"/>
              </a:spcBef>
            </a:pPr>
            <a:endParaRPr lang="en-US" sz="800" smtClean="0"/>
          </a:p>
          <a:p>
            <a:pPr>
              <a:lnSpc>
                <a:spcPct val="80000"/>
              </a:lnSpc>
              <a:spcBef>
                <a:spcPct val="40000"/>
              </a:spcBef>
            </a:pPr>
            <a:r>
              <a:rPr lang="en-US" sz="800" smtClean="0"/>
              <a:t>In 2009, we see most customers testing CEE/FCoE capabilities and functionality in labs vs. using in production environments, and limiting to tier 3 and possibly tier 2 applications.  Basically a time to get your feet wet and gain confidence in the new technology.  FCOE is at the final stage of ratification (T11 standards body) and we expect CEE to also complete ratification n 2009 (IEEE) as well.</a:t>
            </a:r>
          </a:p>
          <a:p>
            <a:pPr>
              <a:lnSpc>
                <a:spcPct val="80000"/>
              </a:lnSpc>
              <a:spcBef>
                <a:spcPct val="40000"/>
              </a:spcBef>
            </a:pPr>
            <a:endParaRPr lang="en-US" sz="800" smtClean="0"/>
          </a:p>
          <a:p>
            <a:pPr>
              <a:lnSpc>
                <a:spcPct val="80000"/>
              </a:lnSpc>
            </a:pPr>
            <a:endParaRPr lang="en-US" sz="8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2"/>
          <p:cNvSpPr>
            <a:spLocks noGrp="1" noRot="1" noChangeAspect="1" noChangeArrowheads="1" noTextEdit="1"/>
          </p:cNvSpPr>
          <p:nvPr>
            <p:ph type="sldImg"/>
          </p:nvPr>
        </p:nvSpPr>
        <p:spPr>
          <a:xfrm>
            <a:off x="1187450" y="400050"/>
            <a:ext cx="4648200" cy="3486150"/>
          </a:xfrm>
          <a:ln/>
        </p:spPr>
      </p:sp>
      <p:sp>
        <p:nvSpPr>
          <p:cNvPr id="624643" name="Rectangle 3"/>
          <p:cNvSpPr>
            <a:spLocks noGrp="1" noChangeArrowheads="1"/>
          </p:cNvSpPr>
          <p:nvPr>
            <p:ph type="body" idx="1"/>
          </p:nvPr>
        </p:nvSpPr>
        <p:spPr>
          <a:noFill/>
          <a:ln/>
        </p:spPr>
        <p:txBody>
          <a:bodyPr/>
          <a:lstStyle/>
          <a:p>
            <a:r>
              <a:rPr lang="en-US" sz="1000" b="1" smtClean="0"/>
              <a:t>&lt; SLIDE HIGHLIGHT: In 2010, CEE/FCoE begins to move from test environments to select types production environments, but conventional Ethernet remains and FC SANs </a:t>
            </a:r>
            <a:r>
              <a:rPr lang="en-US" sz="1000" b="1" i="1" smtClean="0"/>
              <a:t>grow </a:t>
            </a:r>
            <a:r>
              <a:rPr lang="en-US" sz="1000" b="1" smtClean="0"/>
              <a:t>&gt;</a:t>
            </a:r>
            <a:endParaRPr lang="en-US" sz="1000" smtClean="0"/>
          </a:p>
          <a:p>
            <a:pPr>
              <a:spcBef>
                <a:spcPct val="40000"/>
              </a:spcBef>
            </a:pPr>
            <a:endParaRPr lang="en-US" sz="1000" smtClean="0"/>
          </a:p>
          <a:p>
            <a:pPr>
              <a:spcBef>
                <a:spcPct val="40000"/>
              </a:spcBef>
            </a:pPr>
            <a:r>
              <a:rPr lang="en-US" sz="1000" smtClean="0"/>
              <a:t>As we move to 2010, we expect to see the first implementations of CEE/FCoE solutions in production environments and green-field server installations.  Note that at least through 2010, CEE and FCoE will only be supported for Windows and Linux servers – Unix, Mainframe, existing W/L servers, and Tier 1 W/L servers will have conventional Ethernet and FC connections. (we don’t expect customers will have the level of confidence to use CEE/FCoE for Tier 1 apps).  </a:t>
            </a:r>
          </a:p>
          <a:p>
            <a:pPr>
              <a:spcBef>
                <a:spcPct val="40000"/>
              </a:spcBef>
            </a:pPr>
            <a:endParaRPr lang="en-US" sz="1000" smtClean="0"/>
          </a:p>
          <a:p>
            <a:pPr>
              <a:spcBef>
                <a:spcPct val="40000"/>
              </a:spcBef>
            </a:pPr>
            <a:r>
              <a:rPr lang="en-US" sz="1000" smtClean="0"/>
              <a:t>We also see CEE/FCoE adoption causing Fibre Channel SANs to </a:t>
            </a:r>
            <a:r>
              <a:rPr lang="en-US" sz="1000" i="1" smtClean="0"/>
              <a:t>grow</a:t>
            </a:r>
            <a:r>
              <a:rPr lang="en-US" sz="1000" smtClean="0"/>
              <a:t>, and for two main reasons.  The first reason is storage access – now all servers in the rack have SAN access.  Couple that with server virtualization and the need for shared storage and SAN connectivity increases. The second reason is native performance.   Keep in mind FCoE is an encapsulation protocol that adds some amount of overhead.  Because native FC connectivity will still deliver greater performance, the value of direct CEE/FCoE connections on storage arrays is questionable at this time. NetApp has introduced CEE/FCoE connected storage, but this maps to a NAS/LAN topology.  EMC has announced future CEE/FCoE connectivity in 2010, but adoption is unclear.  </a:t>
            </a:r>
          </a:p>
          <a:p>
            <a:pPr>
              <a:spcBef>
                <a:spcPct val="40000"/>
              </a:spcBef>
            </a:pPr>
            <a:endParaRPr lang="en-US" sz="1000" smtClean="0"/>
          </a:p>
          <a:p>
            <a:pPr>
              <a:spcBef>
                <a:spcPct val="40000"/>
              </a:spcBef>
            </a:pPr>
            <a:r>
              <a:rPr lang="en-US" sz="1000" smtClean="0"/>
              <a:t>In any event, SANs based on native Fibre Channel switching will continue for many years. Note that conventional Ethernet (GigE and 10GigE) will also continue for years as conventional Ethernet will prove more-cost effective than CEE for servers that don’t need storage access (front-end web servers, front-end Exchange servers, mgmt servers, LAN-based backup, etc).</a:t>
            </a:r>
          </a:p>
          <a:p>
            <a:endParaRPr lang="en-US" sz="1000" i="1"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p:cNvSpPr>
            <a:spLocks noGrp="1" noRot="1" noChangeAspect="1" noChangeArrowheads="1" noTextEdit="1"/>
          </p:cNvSpPr>
          <p:nvPr>
            <p:ph type="sldImg"/>
          </p:nvPr>
        </p:nvSpPr>
        <p:spPr>
          <a:xfrm>
            <a:off x="1187450" y="400050"/>
            <a:ext cx="4648200" cy="3486150"/>
          </a:xfrm>
          <a:ln/>
        </p:spPr>
      </p:sp>
      <p:sp>
        <p:nvSpPr>
          <p:cNvPr id="696323" name="Rectangle 3"/>
          <p:cNvSpPr>
            <a:spLocks noGrp="1" noChangeArrowheads="1"/>
          </p:cNvSpPr>
          <p:nvPr>
            <p:ph type="body" idx="1"/>
          </p:nvPr>
        </p:nvSpPr>
        <p:spPr>
          <a:noFill/>
          <a:ln/>
        </p:spPr>
        <p:txBody>
          <a:bodyPr/>
          <a:lstStyle/>
          <a:p>
            <a:r>
              <a:rPr lang="en-US" b="1" smtClean="0"/>
              <a:t>&lt; SLIDE HIGHLIGHT: Brocade’s expertise and broad solution portfolio allows customers to select Conventional Ethernet, Fibre Channel, or CEE/FCoE connectivity to meet their specific environmental needs. </a:t>
            </a:r>
          </a:p>
          <a:p>
            <a:endParaRPr lang="en-US" smtClean="0"/>
          </a:p>
          <a:p>
            <a:r>
              <a:rPr lang="en-US" smtClean="0"/>
              <a:t>(Note re bullet 3 – only two network vendors have that level of expertise – Brocade and Cisco).</a:t>
            </a:r>
          </a:p>
        </p:txBody>
      </p:sp>
      <p:sp>
        <p:nvSpPr>
          <p:cNvPr id="696324" name="Rectangle 7"/>
          <p:cNvSpPr txBox="1">
            <a:spLocks noGrp="1" noChangeArrowheads="1"/>
          </p:cNvSpPr>
          <p:nvPr/>
        </p:nvSpPr>
        <p:spPr bwMode="auto">
          <a:xfrm>
            <a:off x="3885579" y="8832850"/>
            <a:ext cx="2972421" cy="463550"/>
          </a:xfrm>
          <a:prstGeom prst="rect">
            <a:avLst/>
          </a:prstGeom>
          <a:noFill/>
          <a:ln w="9525">
            <a:noFill/>
            <a:miter lim="800000"/>
            <a:headEnd/>
            <a:tailEnd/>
          </a:ln>
        </p:spPr>
        <p:txBody>
          <a:bodyPr lIns="93172" tIns="46586" rIns="93172" bIns="46586" anchor="b"/>
          <a:lstStyle/>
          <a:p>
            <a:pPr algn="r" defTabSz="931863">
              <a:lnSpc>
                <a:spcPct val="100000"/>
              </a:lnSpc>
              <a:spcBef>
                <a:spcPct val="0"/>
              </a:spcBef>
              <a:buFontTx/>
              <a:buNone/>
            </a:pPr>
            <a:fld id="{0B7A55EB-0B93-4D9A-BBEF-0DC6BAC6F902}" type="slidenum">
              <a:rPr lang="en-US" sz="1300"/>
              <a:pPr algn="r" defTabSz="931863">
                <a:lnSpc>
                  <a:spcPct val="100000"/>
                </a:lnSpc>
                <a:spcBef>
                  <a:spcPct val="0"/>
                </a:spcBef>
                <a:buFontTx/>
                <a:buNone/>
              </a:pPr>
              <a:t>19</a:t>
            </a:fld>
            <a:endParaRPr lang="en-US" sz="13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a:bodyPr>
          <a:lstStyle/>
          <a:p>
            <a:pPr marL="0">
              <a:buNone/>
            </a:pPr>
            <a:r>
              <a:rPr lang="en-US" sz="1200" kern="1200" dirty="0" smtClean="0">
                <a:solidFill>
                  <a:schemeClr val="tx1"/>
                </a:solidFill>
                <a:latin typeface="+mn-lt"/>
                <a:ea typeface="+mn-ea"/>
                <a:cs typeface="Arial" pitchFamily="34" charset="0"/>
              </a:rPr>
              <a:t>We</a:t>
            </a:r>
            <a:r>
              <a:rPr lang="en-US" sz="1200" kern="1200" baseline="0" dirty="0" smtClean="0">
                <a:solidFill>
                  <a:schemeClr val="tx1"/>
                </a:solidFill>
                <a:latin typeface="+mn-lt"/>
                <a:ea typeface="+mn-ea"/>
                <a:cs typeface="Arial" pitchFamily="34" charset="0"/>
              </a:rPr>
              <a:t> want to provide every system, every device the fastest easiest access to your storage. </a:t>
            </a:r>
            <a:r>
              <a:rPr lang="en-US" sz="1200" kern="1200" dirty="0" smtClean="0">
                <a:solidFill>
                  <a:schemeClr val="tx1"/>
                </a:solidFill>
                <a:latin typeface="+mn-lt"/>
                <a:ea typeface="+mn-ea"/>
                <a:cs typeface="Arial" pitchFamily="34" charset="0"/>
              </a:rPr>
              <a:t> </a:t>
            </a:r>
            <a:endParaRPr lang="en-US" sz="1200" kern="1200" dirty="0">
              <a:solidFill>
                <a:schemeClr val="tx1"/>
              </a:solidFill>
              <a:latin typeface="+mn-lt"/>
              <a:ea typeface="+mn-ea"/>
              <a:cs typeface="Arial" pitchFamily="34" charset="0"/>
            </a:endParaRPr>
          </a:p>
        </p:txBody>
      </p:sp>
      <p:sp>
        <p:nvSpPr>
          <p:cNvPr id="4" name="Header Placeholder 3"/>
          <p:cNvSpPr>
            <a:spLocks noGrp="1"/>
          </p:cNvSpPr>
          <p:nvPr>
            <p:ph type="hdr" sz="quarter" idx="10"/>
          </p:nvPr>
        </p:nvSpPr>
        <p:spPr/>
        <p:txBody>
          <a:bodyPr/>
          <a:lstStyle/>
          <a:p>
            <a:r>
              <a:rPr lang="en-US" smtClean="0">
                <a:solidFill>
                  <a:prstClr val="black"/>
                </a:solidFill>
                <a:latin typeface="Calibri"/>
              </a:rPr>
              <a:t>[Add Presentation Title: Insert tab &gt; Header &amp; Footer &gt; Notes and Handouts]</a:t>
            </a:r>
            <a:endParaRPr lang="en-US" dirty="0" smtClean="0">
              <a:solidFill>
                <a:prstClr val="black"/>
              </a:solidFill>
              <a:latin typeface="Calibri"/>
            </a:endParaRPr>
          </a:p>
        </p:txBody>
      </p:sp>
      <p:sp>
        <p:nvSpPr>
          <p:cNvPr id="5" name="Date Placeholder 4"/>
          <p:cNvSpPr>
            <a:spLocks noGrp="1"/>
          </p:cNvSpPr>
          <p:nvPr>
            <p:ph type="dt" idx="11"/>
          </p:nvPr>
        </p:nvSpPr>
        <p:spPr/>
        <p:txBody>
          <a:bodyPr/>
          <a:lstStyle/>
          <a:p>
            <a:fld id="{C309F43E-4E07-4EC9-8354-D9AEF41EDAB8}" type="datetime1">
              <a:rPr lang="en-US" smtClean="0">
                <a:solidFill>
                  <a:prstClr val="black"/>
                </a:solidFill>
                <a:latin typeface="Calibri"/>
              </a:rPr>
              <a:pPr/>
              <a:t>9/22/2011</a:t>
            </a:fld>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r>
              <a:rPr lang="en-US" smtClean="0">
                <a:solidFill>
                  <a:prstClr val="black"/>
                </a:solidFill>
                <a:latin typeface="Calibri"/>
              </a:rPr>
              <a:t>Page </a:t>
            </a:r>
            <a:fld id="{111E5896-917A-4035-A860-408E1EC3CD51}" type="slidenum">
              <a:rPr lang="en-US" smtClean="0">
                <a:solidFill>
                  <a:prstClr val="black"/>
                </a:solidFill>
                <a:latin typeface="Calibri"/>
              </a:rPr>
              <a:pPr/>
              <a:t>21</a:t>
            </a:fld>
            <a:endParaRPr lang="en-US" dirty="0">
              <a:solidFill>
                <a:prstClr val="black"/>
              </a:solidFill>
              <a:latin typeface="Calibri"/>
            </a:endParaRPr>
          </a:p>
        </p:txBody>
      </p:sp>
      <p:sp>
        <p:nvSpPr>
          <p:cNvPr id="7" name="Footer Placeholder 6"/>
          <p:cNvSpPr>
            <a:spLocks noGrp="1"/>
          </p:cNvSpPr>
          <p:nvPr>
            <p:ph type="ftr" sz="quarter" idx="13"/>
          </p:nvPr>
        </p:nvSpPr>
        <p:spPr/>
        <p:txBody>
          <a:bodyPr/>
          <a:lstStyle/>
          <a:p>
            <a:r>
              <a:rPr lang="en-US" smtClean="0">
                <a:solidFill>
                  <a:prstClr val="black"/>
                </a:solidFill>
                <a:latin typeface="Calibri"/>
              </a:rPr>
              <a:t>© 2010 Brocade Communications Systems, Inc. CONFIDENTIAL—For Internal Use Only</a:t>
            </a:r>
            <a:endParaRPr lang="en-US" dirty="0">
              <a:solidFill>
                <a:prstClr val="black"/>
              </a:solidFill>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idx="10"/>
          </p:nvPr>
        </p:nvSpPr>
        <p:spPr/>
        <p:txBody>
          <a:bodyPr/>
          <a:lstStyle/>
          <a:p>
            <a:fld id="{D36E68DA-5B09-4BEF-8046-6B3779A05B1A}" type="datetime1">
              <a:rPr lang="en-US" smtClean="0"/>
              <a:pPr/>
              <a:t>9/22/2011</a:t>
            </a:fld>
            <a:endParaRPr lang="en-US"/>
          </a:p>
        </p:txBody>
      </p:sp>
      <p:sp>
        <p:nvSpPr>
          <p:cNvPr id="9" name="Slide Number Placeholder 8"/>
          <p:cNvSpPr>
            <a:spLocks noGrp="1"/>
          </p:cNvSpPr>
          <p:nvPr>
            <p:ph type="sldNum" sz="quarter" idx="11"/>
          </p:nvPr>
        </p:nvSpPr>
        <p:spPr/>
        <p:txBody>
          <a:bodyPr/>
          <a:lstStyle/>
          <a:p>
            <a:r>
              <a:rPr lang="en-US" smtClean="0"/>
              <a:t>Page </a:t>
            </a:r>
            <a:fld id="{111E5896-917A-4035-A860-408E1EC3CD51}" type="slidenum">
              <a:rPr lang="en-US" smtClean="0"/>
              <a:pPr/>
              <a:t>22</a:t>
            </a:fld>
            <a:endParaRPr lang="en-US" dirty="0"/>
          </a:p>
        </p:txBody>
      </p:sp>
      <p:sp>
        <p:nvSpPr>
          <p:cNvPr id="10" name="Footer Placeholder 9"/>
          <p:cNvSpPr>
            <a:spLocks noGrp="1"/>
          </p:cNvSpPr>
          <p:nvPr>
            <p:ph type="ftr" sz="quarter" idx="12"/>
          </p:nvPr>
        </p:nvSpPr>
        <p:spPr/>
        <p:txBody>
          <a:bodyPr/>
          <a:lstStyle/>
          <a:p>
            <a:r>
              <a:rPr lang="en-US" smtClean="0"/>
              <a:t>© 2010 Brocade Communications Systems, Inc. CONFIDENTIAL—For Internal Use Only</a:t>
            </a:r>
            <a:endParaRPr lang="en-US" dirty="0"/>
          </a:p>
        </p:txBody>
      </p:sp>
      <p:sp>
        <p:nvSpPr>
          <p:cNvPr id="11" name="Header Placeholder 10"/>
          <p:cNvSpPr>
            <a:spLocks noGrp="1"/>
          </p:cNvSpPr>
          <p:nvPr>
            <p:ph type="hdr" sz="quarter" idx="13"/>
          </p:nvPr>
        </p:nvSpPr>
        <p:spPr/>
        <p:txBody>
          <a:bodyPr/>
          <a:lstStyle/>
          <a:p>
            <a:r>
              <a:rPr lang="en-US" smtClean="0"/>
              <a:t>[Add Presentation Title: Insert tab &gt; Header &amp; Footer &gt; Notes and Handouts]</a:t>
            </a:r>
            <a:endParaRPr lang="en-US" dirty="0" smtClean="0"/>
          </a:p>
        </p:txBody>
      </p:sp>
      <p:sp>
        <p:nvSpPr>
          <p:cNvPr id="24" name="Slide Image Placeholder 23"/>
          <p:cNvSpPr>
            <a:spLocks noGrp="1" noRot="1" noChangeAspect="1"/>
          </p:cNvSpPr>
          <p:nvPr>
            <p:ph type="sldImg"/>
          </p:nvPr>
        </p:nvSpPr>
        <p:spPr>
          <a:xfrm>
            <a:off x="1189038" y="400050"/>
            <a:ext cx="4646612" cy="3486150"/>
          </a:xfrm>
        </p:spPr>
      </p:sp>
      <p:sp>
        <p:nvSpPr>
          <p:cNvPr id="25" name="Notes Placeholder 24"/>
          <p:cNvSpPr>
            <a:spLocks noGrp="1"/>
          </p:cNvSpPr>
          <p:nvPr>
            <p:ph type="body" idx="1"/>
          </p:nvPr>
        </p:nvSpPr>
        <p:spPr/>
        <p:txBody>
          <a:bodyPr>
            <a:normAutofit/>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[Add Presentation Title: Insert tab &gt; Header &amp; Footer &gt; Notes and Handouts]</a:t>
            </a:r>
            <a:endParaRPr lang="en-US" dirty="0" smtClean="0"/>
          </a:p>
        </p:txBody>
      </p:sp>
      <p:sp>
        <p:nvSpPr>
          <p:cNvPr id="5" name="Date Placeholder 4"/>
          <p:cNvSpPr>
            <a:spLocks noGrp="1"/>
          </p:cNvSpPr>
          <p:nvPr>
            <p:ph type="dt" idx="11"/>
          </p:nvPr>
        </p:nvSpPr>
        <p:spPr/>
        <p:txBody>
          <a:bodyPr/>
          <a:lstStyle/>
          <a:p>
            <a:fld id="{9535A4AE-AB74-4BDA-B84A-019528CC2B4D}" type="datetimeFigureOut">
              <a:rPr lang="en-US" smtClean="0"/>
              <a:pPr/>
              <a:t>9/22/2011</a:t>
            </a:fld>
            <a:endParaRPr lang="en-US"/>
          </a:p>
        </p:txBody>
      </p:sp>
      <p:sp>
        <p:nvSpPr>
          <p:cNvPr id="6" name="Slide Number Placeholder 5"/>
          <p:cNvSpPr>
            <a:spLocks noGrp="1"/>
          </p:cNvSpPr>
          <p:nvPr>
            <p:ph type="sldNum" sz="quarter" idx="12"/>
          </p:nvPr>
        </p:nvSpPr>
        <p:spPr/>
        <p:txBody>
          <a:bodyPr/>
          <a:lstStyle/>
          <a:p>
            <a:r>
              <a:rPr lang="en-US" smtClean="0"/>
              <a:t>Page </a:t>
            </a:r>
            <a:fld id="{111E5896-917A-4035-A860-408E1EC3CD51}" type="slidenum">
              <a:rPr lang="en-US" smtClean="0"/>
              <a:pPr/>
              <a:t>23</a:t>
            </a:fld>
            <a:endParaRPr lang="en-US" dirty="0"/>
          </a:p>
        </p:txBody>
      </p:sp>
      <p:sp>
        <p:nvSpPr>
          <p:cNvPr id="7" name="Footer Placeholder 6"/>
          <p:cNvSpPr>
            <a:spLocks noGrp="1"/>
          </p:cNvSpPr>
          <p:nvPr>
            <p:ph type="ftr" sz="quarter" idx="13"/>
          </p:nvPr>
        </p:nvSpPr>
        <p:spPr/>
        <p:txBody>
          <a:bodyPr/>
          <a:lstStyle/>
          <a:p>
            <a:r>
              <a:rPr lang="en-US" smtClean="0"/>
              <a:t>© 2010 Brocade Communications Systems, Inc. CONFIDENTIAL—For Internal Use Only</a:t>
            </a:r>
            <a:endParaRPr lang="en-US" dirty="0"/>
          </a:p>
        </p:txBody>
      </p:sp>
    </p:spTree>
    <p:extLst>
      <p:ext uri="{BB962C8B-B14F-4D97-AF65-F5344CB8AC3E}">
        <p14:creationId xmlns="" xmlns:p14="http://schemas.microsoft.com/office/powerpoint/2010/main" xmlns:mv="urn:schemas-microsoft-com:mac:vml" xmlns:mc="http://schemas.openxmlformats.org/markup-compatibility/2006" val="556590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7"/>
          <p:cNvSpPr txBox="1">
            <a:spLocks noGrp="1" noChangeArrowheads="1"/>
          </p:cNvSpPr>
          <p:nvPr/>
        </p:nvSpPr>
        <p:spPr bwMode="auto">
          <a:xfrm>
            <a:off x="3885585" y="8832850"/>
            <a:ext cx="2972421" cy="463550"/>
          </a:xfrm>
          <a:prstGeom prst="rect">
            <a:avLst/>
          </a:prstGeom>
          <a:noFill/>
          <a:ln w="9525">
            <a:noFill/>
            <a:miter lim="800000"/>
            <a:headEnd/>
            <a:tailEnd/>
          </a:ln>
        </p:spPr>
        <p:txBody>
          <a:bodyPr lIns="93162" tIns="46582" rIns="93162" bIns="46582" anchor="b"/>
          <a:lstStyle/>
          <a:p>
            <a:pPr algn="r" defTabSz="931759">
              <a:spcBef>
                <a:spcPct val="0"/>
              </a:spcBef>
            </a:pPr>
            <a:fld id="{69879DA9-2ED8-4670-982A-464A3597B20B}" type="slidenum">
              <a:rPr lang="en-US" sz="1300">
                <a:solidFill>
                  <a:prstClr val="black"/>
                </a:solidFill>
                <a:latin typeface="Calibri"/>
              </a:rPr>
              <a:pPr algn="r" defTabSz="931759">
                <a:spcBef>
                  <a:spcPct val="0"/>
                </a:spcBef>
              </a:pPr>
              <a:t>24</a:t>
            </a:fld>
            <a:endParaRPr lang="en-US" sz="1300" dirty="0">
              <a:solidFill>
                <a:prstClr val="black"/>
              </a:solidFill>
              <a:latin typeface="Calibri"/>
            </a:endParaRPr>
          </a:p>
        </p:txBody>
      </p:sp>
      <p:sp>
        <p:nvSpPr>
          <p:cNvPr id="675843" name="Rectangle 2"/>
          <p:cNvSpPr>
            <a:spLocks noGrp="1" noRot="1" noChangeAspect="1" noChangeArrowheads="1" noTextEdit="1"/>
          </p:cNvSpPr>
          <p:nvPr>
            <p:ph type="sldImg"/>
          </p:nvPr>
        </p:nvSpPr>
        <p:spPr>
          <a:xfrm>
            <a:off x="1104900" y="696913"/>
            <a:ext cx="4648200" cy="3486150"/>
          </a:xfrm>
          <a:ln/>
        </p:spPr>
      </p:sp>
      <p:sp>
        <p:nvSpPr>
          <p:cNvPr id="675844" name="Rectangle 3"/>
          <p:cNvSpPr>
            <a:spLocks noGrp="1" noChangeArrowheads="1"/>
          </p:cNvSpPr>
          <p:nvPr>
            <p:ph type="body" idx="1"/>
          </p:nvPr>
        </p:nvSpPr>
        <p:spPr>
          <a:xfrm>
            <a:off x="686421" y="4416426"/>
            <a:ext cx="5485158" cy="4183063"/>
          </a:xfrm>
          <a:noFill/>
          <a:ln/>
        </p:spPr>
        <p:txBody>
          <a:bodyPr/>
          <a:lstStyle/>
          <a:p>
            <a:endParaRPr lang="en-US" b="1"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7"/>
          <p:cNvSpPr txBox="1">
            <a:spLocks noGrp="1" noChangeArrowheads="1"/>
          </p:cNvSpPr>
          <p:nvPr/>
        </p:nvSpPr>
        <p:spPr bwMode="auto">
          <a:xfrm>
            <a:off x="3885582" y="8832850"/>
            <a:ext cx="2972421" cy="463550"/>
          </a:xfrm>
          <a:prstGeom prst="rect">
            <a:avLst/>
          </a:prstGeom>
          <a:noFill/>
          <a:ln w="9525">
            <a:noFill/>
            <a:miter lim="800000"/>
            <a:headEnd/>
            <a:tailEnd/>
          </a:ln>
        </p:spPr>
        <p:txBody>
          <a:bodyPr lIns="93162" tIns="46582" rIns="93162" bIns="46582" anchor="b"/>
          <a:lstStyle/>
          <a:p>
            <a:pPr algn="r" defTabSz="931759">
              <a:spcBef>
                <a:spcPct val="0"/>
              </a:spcBef>
            </a:pPr>
            <a:fld id="{69879DA9-2ED8-4670-982A-464A3597B20B}" type="slidenum">
              <a:rPr lang="en-US" sz="1300"/>
              <a:pPr algn="r" defTabSz="931759">
                <a:spcBef>
                  <a:spcPct val="0"/>
                </a:spcBef>
              </a:pPr>
              <a:t>25</a:t>
            </a:fld>
            <a:endParaRPr lang="en-US" sz="1300" dirty="0"/>
          </a:p>
        </p:txBody>
      </p:sp>
      <p:sp>
        <p:nvSpPr>
          <p:cNvPr id="675843" name="Rectangle 2"/>
          <p:cNvSpPr>
            <a:spLocks noGrp="1" noRot="1" noChangeAspect="1" noChangeArrowheads="1" noTextEdit="1"/>
          </p:cNvSpPr>
          <p:nvPr>
            <p:ph type="sldImg"/>
          </p:nvPr>
        </p:nvSpPr>
        <p:spPr>
          <a:xfrm>
            <a:off x="1104900" y="696913"/>
            <a:ext cx="4648200" cy="3486150"/>
          </a:xfrm>
          <a:ln/>
        </p:spPr>
      </p:sp>
      <p:sp>
        <p:nvSpPr>
          <p:cNvPr id="675844" name="Rectangle 3"/>
          <p:cNvSpPr>
            <a:spLocks noGrp="1" noChangeArrowheads="1"/>
          </p:cNvSpPr>
          <p:nvPr>
            <p:ph type="body" idx="1"/>
          </p:nvPr>
        </p:nvSpPr>
        <p:spPr>
          <a:xfrm>
            <a:off x="686421" y="4416428"/>
            <a:ext cx="5485158" cy="4183063"/>
          </a:xfrm>
          <a:noFill/>
          <a:ln/>
        </p:spPr>
        <p:txBody>
          <a:bodyPr/>
          <a:lstStyle/>
          <a:p>
            <a:pPr>
              <a:buNone/>
            </a:pPr>
            <a:r>
              <a:rPr lang="en-US" dirty="0" smtClean="0"/>
              <a:t>Key Points</a:t>
            </a:r>
          </a:p>
          <a:p>
            <a:r>
              <a:rPr lang="en-US" sz="1200" kern="1200" dirty="0" smtClean="0">
                <a:solidFill>
                  <a:schemeClr val="tx1"/>
                </a:solidFill>
                <a:latin typeface="+mn-lt"/>
                <a:ea typeface="+mn-ea"/>
                <a:cs typeface="Arial" pitchFamily="34" charset="0"/>
              </a:rPr>
              <a:t>Highlight of</a:t>
            </a:r>
            <a:r>
              <a:rPr lang="en-US" sz="1200" kern="1200" baseline="0" dirty="0" smtClean="0">
                <a:solidFill>
                  <a:schemeClr val="tx1"/>
                </a:solidFill>
                <a:latin typeface="+mn-lt"/>
                <a:ea typeface="+mn-ea"/>
                <a:cs typeface="Arial" pitchFamily="34" charset="0"/>
              </a:rPr>
              <a:t> the VDX 6720 switches.</a:t>
            </a:r>
            <a:endParaRPr lang="en-US" b="1"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7"/>
          <p:cNvSpPr txBox="1">
            <a:spLocks noGrp="1" noChangeArrowheads="1"/>
          </p:cNvSpPr>
          <p:nvPr/>
        </p:nvSpPr>
        <p:spPr bwMode="auto">
          <a:xfrm>
            <a:off x="3885582" y="8832850"/>
            <a:ext cx="2972421" cy="463550"/>
          </a:xfrm>
          <a:prstGeom prst="rect">
            <a:avLst/>
          </a:prstGeom>
          <a:noFill/>
          <a:ln w="9525">
            <a:noFill/>
            <a:miter lim="800000"/>
            <a:headEnd/>
            <a:tailEnd/>
          </a:ln>
        </p:spPr>
        <p:txBody>
          <a:bodyPr lIns="93162" tIns="46582" rIns="93162" bIns="46582" anchor="b"/>
          <a:lstStyle/>
          <a:p>
            <a:pPr algn="r" defTabSz="931759">
              <a:spcBef>
                <a:spcPct val="0"/>
              </a:spcBef>
            </a:pPr>
            <a:fld id="{69879DA9-2ED8-4670-982A-464A3597B20B}" type="slidenum">
              <a:rPr lang="en-US" sz="1300"/>
              <a:pPr algn="r" defTabSz="931759">
                <a:spcBef>
                  <a:spcPct val="0"/>
                </a:spcBef>
              </a:pPr>
              <a:t>26</a:t>
            </a:fld>
            <a:endParaRPr lang="en-US" sz="1300" dirty="0"/>
          </a:p>
        </p:txBody>
      </p:sp>
      <p:sp>
        <p:nvSpPr>
          <p:cNvPr id="675843" name="Rectangle 2"/>
          <p:cNvSpPr>
            <a:spLocks noGrp="1" noRot="1" noChangeAspect="1" noChangeArrowheads="1" noTextEdit="1"/>
          </p:cNvSpPr>
          <p:nvPr>
            <p:ph type="sldImg"/>
          </p:nvPr>
        </p:nvSpPr>
        <p:spPr>
          <a:xfrm>
            <a:off x="1104900" y="696913"/>
            <a:ext cx="4648200" cy="3486150"/>
          </a:xfrm>
          <a:ln/>
        </p:spPr>
      </p:sp>
      <p:sp>
        <p:nvSpPr>
          <p:cNvPr id="675844" name="Rectangle 3"/>
          <p:cNvSpPr>
            <a:spLocks noGrp="1" noChangeArrowheads="1"/>
          </p:cNvSpPr>
          <p:nvPr>
            <p:ph type="body" idx="1"/>
          </p:nvPr>
        </p:nvSpPr>
        <p:spPr>
          <a:xfrm>
            <a:off x="686421" y="4416428"/>
            <a:ext cx="5485158" cy="4183063"/>
          </a:xfrm>
          <a:noFill/>
          <a:ln/>
        </p:spPr>
        <p:txBody>
          <a:bodyPr/>
          <a:lstStyle/>
          <a:p>
            <a:pPr>
              <a:buNone/>
            </a:pPr>
            <a:r>
              <a:rPr lang="en-US" dirty="0" smtClean="0"/>
              <a:t>Key Points</a:t>
            </a:r>
          </a:p>
          <a:p>
            <a:r>
              <a:rPr lang="en-US" sz="1200" kern="1200" dirty="0" smtClean="0">
                <a:solidFill>
                  <a:schemeClr val="tx1"/>
                </a:solidFill>
                <a:latin typeface="+mn-lt"/>
                <a:ea typeface="+mn-ea"/>
                <a:cs typeface="Arial" pitchFamily="34" charset="0"/>
              </a:rPr>
              <a:t>Highlight of</a:t>
            </a:r>
            <a:r>
              <a:rPr lang="en-US" sz="1200" kern="1200" baseline="0" dirty="0" smtClean="0">
                <a:solidFill>
                  <a:schemeClr val="tx1"/>
                </a:solidFill>
                <a:latin typeface="+mn-lt"/>
                <a:ea typeface="+mn-ea"/>
                <a:cs typeface="Arial" pitchFamily="34" charset="0"/>
              </a:rPr>
              <a:t> the VDX 6710 switches.</a:t>
            </a:r>
          </a:p>
          <a:p>
            <a:pPr lvl="1"/>
            <a:r>
              <a:rPr lang="en-US" sz="1100" b="1" kern="1200" dirty="0" smtClean="0">
                <a:solidFill>
                  <a:schemeClr val="tx1"/>
                </a:solidFill>
                <a:latin typeface="+mn-lt"/>
                <a:ea typeface="+mn-ea"/>
                <a:cs typeface="Arial" pitchFamily="34" charset="0"/>
              </a:rPr>
              <a:t>Cost Effective 1 </a:t>
            </a:r>
            <a:r>
              <a:rPr lang="en-US" sz="1100" b="1" kern="1200" dirty="0" err="1" smtClean="0">
                <a:solidFill>
                  <a:schemeClr val="tx1"/>
                </a:solidFill>
                <a:latin typeface="+mn-lt"/>
                <a:ea typeface="+mn-ea"/>
                <a:cs typeface="Arial" pitchFamily="34" charset="0"/>
              </a:rPr>
              <a:t>GbE</a:t>
            </a:r>
            <a:r>
              <a:rPr lang="en-US" sz="1100" b="1" kern="1200" dirty="0" smtClean="0">
                <a:solidFill>
                  <a:schemeClr val="tx1"/>
                </a:solidFill>
                <a:latin typeface="+mn-lt"/>
                <a:ea typeface="+mn-ea"/>
                <a:cs typeface="Arial" pitchFamily="34" charset="0"/>
              </a:rPr>
              <a:t> server connectivity</a:t>
            </a:r>
            <a:r>
              <a:rPr lang="en-US" sz="1100" kern="1200" dirty="0" smtClean="0">
                <a:solidFill>
                  <a:schemeClr val="tx1"/>
                </a:solidFill>
                <a:latin typeface="+mn-lt"/>
                <a:ea typeface="+mn-ea"/>
                <a:cs typeface="Arial" pitchFamily="34" charset="0"/>
              </a:rPr>
              <a:t>: Brocade VDX 6710 allows customers to extend the benefits of an Ethernet fabric to existing 1 </a:t>
            </a:r>
            <a:r>
              <a:rPr lang="en-US" sz="1100" kern="1200" dirty="0" err="1" smtClean="0">
                <a:solidFill>
                  <a:schemeClr val="tx1"/>
                </a:solidFill>
                <a:latin typeface="+mn-lt"/>
                <a:ea typeface="+mn-ea"/>
                <a:cs typeface="Arial" pitchFamily="34" charset="0"/>
              </a:rPr>
              <a:t>GbE</a:t>
            </a:r>
            <a:r>
              <a:rPr lang="en-US" sz="1100" kern="1200" dirty="0" smtClean="0">
                <a:solidFill>
                  <a:schemeClr val="tx1"/>
                </a:solidFill>
                <a:latin typeface="+mn-lt"/>
                <a:ea typeface="+mn-ea"/>
                <a:cs typeface="Arial" pitchFamily="34" charset="0"/>
              </a:rPr>
              <a:t> servers. It is a high-performance 1 </a:t>
            </a:r>
            <a:r>
              <a:rPr lang="en-US" sz="1100" kern="1200" dirty="0" err="1" smtClean="0">
                <a:solidFill>
                  <a:schemeClr val="tx1"/>
                </a:solidFill>
                <a:latin typeface="+mn-lt"/>
                <a:ea typeface="+mn-ea"/>
                <a:cs typeface="Arial" pitchFamily="34" charset="0"/>
              </a:rPr>
              <a:t>GbE</a:t>
            </a:r>
            <a:r>
              <a:rPr lang="en-US" sz="1100" kern="1200" dirty="0" smtClean="0">
                <a:solidFill>
                  <a:schemeClr val="tx1"/>
                </a:solidFill>
                <a:latin typeface="+mn-lt"/>
                <a:ea typeface="+mn-ea"/>
                <a:cs typeface="Arial" pitchFamily="34" charset="0"/>
              </a:rPr>
              <a:t> fixed port switch that provides a reliable, scalable, and flexible foundation to support demanding applications. The VDX 6710 switch has 48 1GbE Copper Interfaces and 6 10GbE SFP+ interfaces.	</a:t>
            </a:r>
          </a:p>
          <a:p>
            <a:pPr>
              <a:buNone/>
            </a:pPr>
            <a:r>
              <a:rPr lang="en-US" sz="1200" kern="1200" dirty="0" smtClean="0">
                <a:solidFill>
                  <a:schemeClr val="tx1"/>
                </a:solidFill>
                <a:latin typeface="+mn-lt"/>
                <a:ea typeface="+mn-ea"/>
                <a:cs typeface="Arial" pitchFamily="34" charset="0"/>
              </a:rPr>
              <a:t>	</a:t>
            </a:r>
          </a:p>
          <a:p>
            <a:r>
              <a:rPr lang="en-US" sz="1200" b="1" kern="1200" dirty="0" smtClean="0">
                <a:solidFill>
                  <a:schemeClr val="tx1"/>
                </a:solidFill>
                <a:latin typeface="+mn-lt"/>
                <a:ea typeface="+mn-ea"/>
                <a:cs typeface="Arial" pitchFamily="34" charset="0"/>
              </a:rPr>
              <a:t>Provide a reliable, scalable, and flexible foundation for Ethernet fabrics: </a:t>
            </a:r>
            <a:r>
              <a:rPr lang="en-US" sz="1200" kern="1200" dirty="0" smtClean="0">
                <a:solidFill>
                  <a:schemeClr val="tx1"/>
                </a:solidFill>
                <a:latin typeface="+mn-lt"/>
                <a:ea typeface="+mn-ea"/>
                <a:cs typeface="Arial" pitchFamily="34" charset="0"/>
              </a:rPr>
              <a:t>Brocade VDX 6710 supports a build as you grow model. Form an Ethernet fabric initially with two switches and scale to larger clusters for cost-effective connectivity to 1 </a:t>
            </a:r>
            <a:r>
              <a:rPr lang="en-US" sz="1200" kern="1200" dirty="0" err="1" smtClean="0">
                <a:solidFill>
                  <a:schemeClr val="tx1"/>
                </a:solidFill>
                <a:latin typeface="+mn-lt"/>
                <a:ea typeface="+mn-ea"/>
                <a:cs typeface="Arial" pitchFamily="34" charset="0"/>
              </a:rPr>
              <a:t>GbE</a:t>
            </a:r>
            <a:r>
              <a:rPr lang="en-US" sz="1200" kern="1200" dirty="0" smtClean="0">
                <a:solidFill>
                  <a:schemeClr val="tx1"/>
                </a:solidFill>
                <a:latin typeface="+mn-lt"/>
                <a:ea typeface="+mn-ea"/>
                <a:cs typeface="Arial" pitchFamily="34" charset="0"/>
              </a:rPr>
              <a:t> servers</a:t>
            </a:r>
            <a:r>
              <a:rPr lang="en-US" sz="1200" b="1" kern="1200" dirty="0" smtClean="0">
                <a:solidFill>
                  <a:schemeClr val="tx1"/>
                </a:solidFill>
                <a:latin typeface="+mn-lt"/>
                <a:ea typeface="+mn-ea"/>
                <a:cs typeface="Arial" pitchFamily="34" charset="0"/>
              </a:rPr>
              <a:t>. </a:t>
            </a:r>
            <a:endParaRPr lang="en-US" sz="1200" kern="1200" dirty="0" smtClean="0">
              <a:solidFill>
                <a:schemeClr val="tx1"/>
              </a:solidFill>
              <a:latin typeface="+mn-lt"/>
              <a:ea typeface="+mn-ea"/>
              <a:cs typeface="Arial" pitchFamily="34" charset="0"/>
            </a:endParaRPr>
          </a:p>
          <a:p>
            <a:pPr>
              <a:buNone/>
            </a:pPr>
            <a:endParaRPr lang="en-US" sz="1200" kern="1200" dirty="0" smtClean="0">
              <a:solidFill>
                <a:schemeClr val="tx1"/>
              </a:solidFill>
              <a:latin typeface="+mn-lt"/>
              <a:ea typeface="+mn-ea"/>
              <a:cs typeface="Arial" pitchFamily="34" charset="0"/>
            </a:endParaRPr>
          </a:p>
          <a:p>
            <a:r>
              <a:rPr lang="en-US" sz="1200" b="1" kern="1200" dirty="0" smtClean="0">
                <a:solidFill>
                  <a:schemeClr val="tx1"/>
                </a:solidFill>
                <a:latin typeface="+mn-lt"/>
                <a:ea typeface="+mn-ea"/>
                <a:cs typeface="Arial" pitchFamily="34" charset="0"/>
              </a:rPr>
              <a:t>Build a resilient, fast network optimized for performance-demanding environments: </a:t>
            </a:r>
            <a:endParaRPr lang="en-US" sz="1200" kern="1200" dirty="0" smtClean="0">
              <a:solidFill>
                <a:schemeClr val="tx1"/>
              </a:solidFill>
              <a:latin typeface="+mn-lt"/>
              <a:ea typeface="+mn-ea"/>
              <a:cs typeface="Arial" pitchFamily="34" charset="0"/>
            </a:endParaRPr>
          </a:p>
          <a:p>
            <a:pPr lvl="1"/>
            <a:r>
              <a:rPr lang="en-US" sz="1100" kern="1200" dirty="0" smtClean="0">
                <a:solidFill>
                  <a:schemeClr val="tx1"/>
                </a:solidFill>
                <a:latin typeface="+mn-lt"/>
                <a:ea typeface="+mn-ea"/>
                <a:cs typeface="Arial" pitchFamily="34" charset="0"/>
              </a:rPr>
              <a:t>Local switching delivers high performance for intra-rack traffic in virtualized environment providing ultra-low latency of 600 ns for same ASIC and 1.8 ns across ASICs on the same switch. This helps in designing a network with no over-subscription for deterministic network performance and improved application response time</a:t>
            </a:r>
          </a:p>
          <a:p>
            <a:r>
              <a:rPr lang="en-US" sz="1200" b="1" kern="1200" dirty="0" smtClean="0">
                <a:solidFill>
                  <a:schemeClr val="tx1"/>
                </a:solidFill>
                <a:latin typeface="+mn-lt"/>
                <a:ea typeface="+mn-ea"/>
                <a:cs typeface="Arial" pitchFamily="34" charset="0"/>
              </a:rPr>
              <a:t>VDX6710 will support multiple deployment models. </a:t>
            </a:r>
            <a:endParaRPr lang="en-US" sz="1200" kern="1200" dirty="0" smtClean="0">
              <a:solidFill>
                <a:schemeClr val="tx1"/>
              </a:solidFill>
              <a:latin typeface="+mn-lt"/>
              <a:ea typeface="+mn-ea"/>
              <a:cs typeface="Arial" pitchFamily="34" charset="0"/>
            </a:endParaRPr>
          </a:p>
          <a:p>
            <a:pPr lvl="1"/>
            <a:r>
              <a:rPr lang="en-US" sz="1100" b="1" kern="1200" dirty="0" smtClean="0">
                <a:solidFill>
                  <a:schemeClr val="tx1"/>
                </a:solidFill>
                <a:latin typeface="+mn-lt"/>
                <a:ea typeface="+mn-ea"/>
                <a:cs typeface="Arial" pitchFamily="34" charset="0"/>
              </a:rPr>
              <a:t>Classic 1 </a:t>
            </a:r>
            <a:r>
              <a:rPr lang="en-US" sz="1100" b="1" kern="1200" dirty="0" err="1" smtClean="0">
                <a:solidFill>
                  <a:schemeClr val="tx1"/>
                </a:solidFill>
                <a:latin typeface="+mn-lt"/>
                <a:ea typeface="+mn-ea"/>
                <a:cs typeface="Arial" pitchFamily="34" charset="0"/>
              </a:rPr>
              <a:t>GbE</a:t>
            </a:r>
            <a:r>
              <a:rPr lang="en-US" sz="1100" b="1" kern="1200" dirty="0" smtClean="0">
                <a:solidFill>
                  <a:schemeClr val="tx1"/>
                </a:solidFill>
                <a:latin typeface="+mn-lt"/>
                <a:ea typeface="+mn-ea"/>
                <a:cs typeface="Arial" pitchFamily="34" charset="0"/>
              </a:rPr>
              <a:t> access. </a:t>
            </a:r>
            <a:r>
              <a:rPr lang="en-US" sz="1100" kern="1200" dirty="0" smtClean="0">
                <a:solidFill>
                  <a:schemeClr val="tx1"/>
                </a:solidFill>
                <a:latin typeface="+mn-lt"/>
                <a:ea typeface="+mn-ea"/>
                <a:cs typeface="Arial" pitchFamily="34" charset="0"/>
              </a:rPr>
              <a:t> Delivers  classic 1 </a:t>
            </a:r>
            <a:r>
              <a:rPr lang="en-US" sz="1100" kern="1200" dirty="0" err="1" smtClean="0">
                <a:solidFill>
                  <a:schemeClr val="tx1"/>
                </a:solidFill>
                <a:latin typeface="+mn-lt"/>
                <a:ea typeface="+mn-ea"/>
                <a:cs typeface="Arial" pitchFamily="34" charset="0"/>
              </a:rPr>
              <a:t>GbE</a:t>
            </a:r>
            <a:r>
              <a:rPr lang="en-US" sz="1100" kern="1200" dirty="0" smtClean="0">
                <a:solidFill>
                  <a:schemeClr val="tx1"/>
                </a:solidFill>
                <a:latin typeface="+mn-lt"/>
                <a:ea typeface="+mn-ea"/>
                <a:cs typeface="Arial" pitchFamily="34" charset="0"/>
              </a:rPr>
              <a:t> </a:t>
            </a:r>
            <a:r>
              <a:rPr lang="en-US" sz="1100" kern="1200" dirty="0" err="1" smtClean="0">
                <a:solidFill>
                  <a:schemeClr val="tx1"/>
                </a:solidFill>
                <a:latin typeface="+mn-lt"/>
                <a:ea typeface="+mn-ea"/>
                <a:cs typeface="Arial" pitchFamily="34" charset="0"/>
              </a:rPr>
              <a:t>ToR</a:t>
            </a:r>
            <a:r>
              <a:rPr lang="en-US" sz="1100" kern="1200" dirty="0" smtClean="0">
                <a:solidFill>
                  <a:schemeClr val="tx1"/>
                </a:solidFill>
                <a:latin typeface="+mn-lt"/>
                <a:ea typeface="+mn-ea"/>
                <a:cs typeface="Arial" pitchFamily="34" charset="0"/>
              </a:rPr>
              <a:t> access deployments with a broad set of Layer 2 features.</a:t>
            </a:r>
          </a:p>
          <a:p>
            <a:pPr lvl="1"/>
            <a:r>
              <a:rPr lang="en-US" sz="1100" b="1" kern="1200" dirty="0" smtClean="0">
                <a:solidFill>
                  <a:schemeClr val="tx1"/>
                </a:solidFill>
                <a:latin typeface="+mn-lt"/>
                <a:ea typeface="+mn-ea"/>
                <a:cs typeface="Arial" pitchFamily="34" charset="0"/>
              </a:rPr>
              <a:t>Scale-out fabrics for virtualized data centers.</a:t>
            </a:r>
            <a:r>
              <a:rPr lang="en-US" sz="1100" kern="1200" dirty="0" smtClean="0">
                <a:solidFill>
                  <a:schemeClr val="tx1"/>
                </a:solidFill>
                <a:latin typeface="+mn-lt"/>
                <a:ea typeface="+mn-ea"/>
                <a:cs typeface="Arial" pitchFamily="34" charset="0"/>
              </a:rPr>
              <a:t>  Enables dynamic, large-scale, server virtualization deployments in private (IT customers within an organization) and public (external customers of managed service provider) clouds with proven fabric capabilities and Layer 2 Equal Cost Multipath Protocol (ECMP). </a:t>
            </a:r>
          </a:p>
          <a:p>
            <a:pPr>
              <a:buNone/>
            </a:pPr>
            <a:endParaRPr lang="en-US" b="1"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idx="10"/>
          </p:nvPr>
        </p:nvSpPr>
        <p:spPr/>
        <p:txBody>
          <a:bodyPr/>
          <a:lstStyle/>
          <a:p>
            <a:fld id="{DC7F8B60-0DFA-4F94-85B6-0314B0BBC20E}" type="datetime1">
              <a:rPr lang="en-US" smtClean="0"/>
              <a:pPr/>
              <a:t>9/22/2011</a:t>
            </a:fld>
            <a:endParaRPr lang="en-US" dirty="0"/>
          </a:p>
        </p:txBody>
      </p:sp>
      <p:sp>
        <p:nvSpPr>
          <p:cNvPr id="19" name="Slide Image Placeholder 18"/>
          <p:cNvSpPr>
            <a:spLocks noGrp="1" noRot="1" noChangeAspect="1"/>
          </p:cNvSpPr>
          <p:nvPr>
            <p:ph type="sldImg"/>
          </p:nvPr>
        </p:nvSpPr>
        <p:spPr>
          <a:xfrm>
            <a:off x="1187450" y="400050"/>
            <a:ext cx="4648200" cy="3486150"/>
          </a:xfrm>
        </p:spPr>
      </p:sp>
      <p:sp>
        <p:nvSpPr>
          <p:cNvPr id="20" name="Notes Placeholder 19"/>
          <p:cNvSpPr>
            <a:spLocks noGrp="1"/>
          </p:cNvSpPr>
          <p:nvPr>
            <p:ph type="body" idx="1"/>
          </p:nvPr>
        </p:nvSpPr>
        <p:spPr/>
        <p:txBody>
          <a:bodyPr>
            <a:normAutofit/>
          </a:bodyPr>
          <a:lstStyle/>
          <a:p>
            <a:endParaRPr lang="en-US" dirty="0"/>
          </a:p>
        </p:txBody>
      </p:sp>
      <p:sp>
        <p:nvSpPr>
          <p:cNvPr id="13" name="Footer Placeholder 12"/>
          <p:cNvSpPr>
            <a:spLocks noGrp="1"/>
          </p:cNvSpPr>
          <p:nvPr>
            <p:ph type="ftr" sz="quarter" idx="14"/>
          </p:nvPr>
        </p:nvSpPr>
        <p:spPr/>
        <p:txBody>
          <a:bodyPr/>
          <a:lstStyle/>
          <a:p>
            <a:r>
              <a:rPr lang="en-US" smtClean="0"/>
              <a:t>© 2011 Brocade Communications Systems, Inc. Company Proprietary Information</a:t>
            </a:r>
            <a:endParaRPr lang="en-US" dirty="0"/>
          </a:p>
        </p:txBody>
      </p:sp>
      <p:sp>
        <p:nvSpPr>
          <p:cNvPr id="14" name="Slide Number Placeholder 13"/>
          <p:cNvSpPr>
            <a:spLocks noGrp="1"/>
          </p:cNvSpPr>
          <p:nvPr>
            <p:ph type="sldNum" sz="quarter" idx="15"/>
          </p:nvPr>
        </p:nvSpPr>
        <p:spPr/>
        <p:txBody>
          <a:bodyPr/>
          <a:lstStyle/>
          <a:p>
            <a:r>
              <a:rPr lang="en-US" smtClean="0"/>
              <a:t>Page </a:t>
            </a:r>
            <a:fld id="{111E5896-917A-4035-A860-408E1EC3CD51}" type="slidenum">
              <a:rPr lang="en-US" smtClean="0"/>
              <a:pPr/>
              <a:t>2</a:t>
            </a:fld>
            <a:endParaRPr lang="en-US" dirty="0"/>
          </a:p>
        </p:txBody>
      </p:sp>
      <p:sp>
        <p:nvSpPr>
          <p:cNvPr id="16" name="Header Placeholder 15"/>
          <p:cNvSpPr>
            <a:spLocks noGrp="1"/>
          </p:cNvSpPr>
          <p:nvPr>
            <p:ph type="hdr" sz="quarter" idx="16"/>
          </p:nvPr>
        </p:nvSpPr>
        <p:spPr/>
        <p:txBody>
          <a:bodyPr/>
          <a:lstStyle/>
          <a:p>
            <a:r>
              <a:rPr lang="en-US" smtClean="0"/>
              <a:t>Brocade Corporate Overview</a:t>
            </a:r>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p:txBody>
          <a:bodyPr/>
          <a:lstStyle/>
          <a:p>
            <a:r>
              <a:rPr lang="en-US" smtClean="0"/>
              <a:t>© 2010 Brocade Communications Systems, Inc. CONFIDENTIAL—For Internal Use Only</a:t>
            </a:r>
            <a:endParaRPr lang="en-US" dirty="0"/>
          </a:p>
        </p:txBody>
      </p:sp>
      <p:sp>
        <p:nvSpPr>
          <p:cNvPr id="6" name="Date Placeholder 5"/>
          <p:cNvSpPr>
            <a:spLocks noGrp="1"/>
          </p:cNvSpPr>
          <p:nvPr>
            <p:ph type="dt" idx="11"/>
          </p:nvPr>
        </p:nvSpPr>
        <p:spPr/>
        <p:txBody>
          <a:bodyPr/>
          <a:lstStyle/>
          <a:p>
            <a:fld id="{4B4D89A6-22E5-4434-8CF0-FC41E45D8B83}" type="datetime1">
              <a:rPr lang="en-AU" smtClean="0"/>
              <a:pPr/>
              <a:t>22/09/2011</a:t>
            </a:fld>
            <a:endParaRPr lang="en-US"/>
          </a:p>
        </p:txBody>
      </p:sp>
      <p:sp>
        <p:nvSpPr>
          <p:cNvPr id="9" name="Header Placeholder 8"/>
          <p:cNvSpPr>
            <a:spLocks noGrp="1"/>
          </p:cNvSpPr>
          <p:nvPr>
            <p:ph type="hdr" sz="quarter" idx="12"/>
          </p:nvPr>
        </p:nvSpPr>
        <p:spPr/>
        <p:txBody>
          <a:bodyPr/>
          <a:lstStyle/>
          <a:p>
            <a:r>
              <a:rPr lang="en-US" smtClean="0"/>
              <a:t>2010 Brocade Sales Leadership Summit</a:t>
            </a:r>
            <a:endParaRPr lang="en-US" dirty="0" smtClean="0"/>
          </a:p>
        </p:txBody>
      </p:sp>
      <p:sp>
        <p:nvSpPr>
          <p:cNvPr id="14" name="Slide Image Placeholder 13"/>
          <p:cNvSpPr>
            <a:spLocks noGrp="1" noRot="1" noChangeAspect="1"/>
          </p:cNvSpPr>
          <p:nvPr>
            <p:ph type="sldImg"/>
          </p:nvPr>
        </p:nvSpPr>
        <p:spPr>
          <a:xfrm>
            <a:off x="1187450" y="400050"/>
            <a:ext cx="4648200" cy="3486150"/>
          </a:xfrm>
        </p:spPr>
      </p:sp>
      <p:sp>
        <p:nvSpPr>
          <p:cNvPr id="15" name="Notes Placeholder 14"/>
          <p:cNvSpPr>
            <a:spLocks noGrp="1"/>
          </p:cNvSpPr>
          <p:nvPr>
            <p:ph type="body" idx="1"/>
          </p:nvPr>
        </p:nvSpPr>
        <p:spPr>
          <a:xfrm>
            <a:off x="685800" y="4416428"/>
            <a:ext cx="5486400" cy="4183063"/>
          </a:xfrm>
          <a:prstGeom prst="rect">
            <a:avLst/>
          </a:prstGeom>
        </p:spPr>
        <p:txBody>
          <a:bodyPr>
            <a:normAutofit/>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idx="10"/>
          </p:nvPr>
        </p:nvSpPr>
        <p:spPr/>
        <p:txBody>
          <a:bodyPr/>
          <a:lstStyle/>
          <a:p>
            <a:fld id="{441951C7-03B4-427C-B240-14AAA065A823}" type="datetime1">
              <a:rPr lang="en-US" smtClean="0"/>
              <a:pPr/>
              <a:t>9/22/2011</a:t>
            </a:fld>
            <a:endParaRPr lang="en-US"/>
          </a:p>
        </p:txBody>
      </p:sp>
      <p:sp>
        <p:nvSpPr>
          <p:cNvPr id="9" name="Slide Number Placeholder 8"/>
          <p:cNvSpPr>
            <a:spLocks noGrp="1"/>
          </p:cNvSpPr>
          <p:nvPr>
            <p:ph type="sldNum" sz="quarter" idx="11"/>
          </p:nvPr>
        </p:nvSpPr>
        <p:spPr/>
        <p:txBody>
          <a:bodyPr/>
          <a:lstStyle/>
          <a:p>
            <a:r>
              <a:rPr lang="en-US" smtClean="0"/>
              <a:t>Page </a:t>
            </a:r>
            <a:fld id="{111E5896-917A-4035-A860-408E1EC3CD51}" type="slidenum">
              <a:rPr lang="en-US" smtClean="0"/>
              <a:pPr/>
              <a:t>29</a:t>
            </a:fld>
            <a:endParaRPr lang="en-US" dirty="0"/>
          </a:p>
        </p:txBody>
      </p:sp>
      <p:sp>
        <p:nvSpPr>
          <p:cNvPr id="10" name="Footer Placeholder 9"/>
          <p:cNvSpPr>
            <a:spLocks noGrp="1"/>
          </p:cNvSpPr>
          <p:nvPr>
            <p:ph type="ftr" sz="quarter" idx="12"/>
          </p:nvPr>
        </p:nvSpPr>
        <p:spPr/>
        <p:txBody>
          <a:bodyPr/>
          <a:lstStyle/>
          <a:p>
            <a:r>
              <a:rPr lang="en-US" smtClean="0"/>
              <a:t>© 2010 Brocade Communications Systems, Inc. CONFIDENTIAL—For Internal Use Only</a:t>
            </a:r>
            <a:endParaRPr lang="en-US" dirty="0"/>
          </a:p>
        </p:txBody>
      </p:sp>
      <p:sp>
        <p:nvSpPr>
          <p:cNvPr id="11" name="Header Placeholder 10"/>
          <p:cNvSpPr>
            <a:spLocks noGrp="1"/>
          </p:cNvSpPr>
          <p:nvPr>
            <p:ph type="hdr" sz="quarter" idx="13"/>
          </p:nvPr>
        </p:nvSpPr>
        <p:spPr/>
        <p:txBody>
          <a:bodyPr/>
          <a:lstStyle/>
          <a:p>
            <a:r>
              <a:rPr lang="en-US" smtClean="0"/>
              <a:t>[Add Presentation Title: Insert tab &gt; Header &amp; Footer &gt; Notes and Handouts]</a:t>
            </a:r>
            <a:endParaRPr lang="en-US" dirty="0" smtClean="0"/>
          </a:p>
        </p:txBody>
      </p:sp>
      <p:sp>
        <p:nvSpPr>
          <p:cNvPr id="16" name="Slide Image Placeholder 15"/>
          <p:cNvSpPr>
            <a:spLocks noGrp="1" noRot="1" noChangeAspect="1"/>
          </p:cNvSpPr>
          <p:nvPr>
            <p:ph type="sldImg"/>
          </p:nvPr>
        </p:nvSpPr>
        <p:spPr>
          <a:xfrm>
            <a:off x="1189038" y="400050"/>
            <a:ext cx="4646612" cy="3486150"/>
          </a:xfrm>
        </p:spPr>
      </p:sp>
      <p:sp>
        <p:nvSpPr>
          <p:cNvPr id="17" name="Notes Placeholder 16"/>
          <p:cNvSpPr>
            <a:spLocks noGrp="1"/>
          </p:cNvSpPr>
          <p:nvPr>
            <p:ph type="body" idx="1"/>
          </p:nvPr>
        </p:nvSpPr>
        <p:spPr/>
        <p:txBody>
          <a:bodyPr>
            <a:normAutofit/>
          </a:bodyPr>
          <a:lstStyle/>
          <a:p>
            <a:pPr>
              <a:buNone/>
            </a:pPr>
            <a:r>
              <a:rPr lang="en-US" dirty="0" smtClean="0"/>
              <a:t>Key Points</a:t>
            </a:r>
          </a:p>
          <a:p>
            <a:r>
              <a:rPr lang="en-US" sz="1200" kern="1200" dirty="0" smtClean="0">
                <a:solidFill>
                  <a:schemeClr val="tx1"/>
                </a:solidFill>
                <a:latin typeface="+mn-lt"/>
                <a:ea typeface="+mn-ea"/>
                <a:cs typeface="Arial" pitchFamily="34" charset="0"/>
              </a:rPr>
              <a:t>Brocade Virtual Cluster Switching (VCS) is a revolutionary layer 2 Ethernet technology that raises network utilization, maximizes application availability, increases scalability, and drastically simplifies the network architecture in next-generation virtualized data centers.</a:t>
            </a:r>
          </a:p>
          <a:p>
            <a:r>
              <a:rPr lang="en-US" sz="1200" kern="1200" dirty="0" smtClean="0">
                <a:solidFill>
                  <a:schemeClr val="tx1"/>
                </a:solidFill>
                <a:latin typeface="+mn-lt"/>
                <a:ea typeface="+mn-ea"/>
                <a:cs typeface="Arial" pitchFamily="34" charset="0"/>
              </a:rPr>
              <a:t>VCS is comprises of three main pillars of innovation; Ethernet Fabric, Distributed Intelligence, and Logical Chassis. </a:t>
            </a:r>
          </a:p>
          <a:p>
            <a:r>
              <a:rPr lang="en-US" sz="1200" kern="1200" dirty="0" smtClean="0">
                <a:solidFill>
                  <a:schemeClr val="tx1"/>
                </a:solidFill>
                <a:latin typeface="+mn-lt"/>
                <a:ea typeface="+mn-ea"/>
                <a:cs typeface="Arial" pitchFamily="34" charset="0"/>
              </a:rPr>
              <a:t>The VCS architecture is designed to incorporate a set of Dynamic Services for the highest level of functionality and investment protection, making it a core building block for </a:t>
            </a:r>
            <a:r>
              <a:rPr lang="en-US" sz="1200" kern="1200" dirty="0" err="1" smtClean="0">
                <a:solidFill>
                  <a:schemeClr val="tx1"/>
                </a:solidFill>
                <a:latin typeface="+mn-lt"/>
                <a:ea typeface="+mn-ea"/>
                <a:cs typeface="Arial" pitchFamily="34" charset="0"/>
              </a:rPr>
              <a:t>virtualizing</a:t>
            </a:r>
            <a:r>
              <a:rPr lang="en-US" sz="1200" kern="1200" dirty="0" smtClean="0">
                <a:solidFill>
                  <a:schemeClr val="tx1"/>
                </a:solidFill>
                <a:latin typeface="+mn-lt"/>
                <a:ea typeface="+mn-ea"/>
                <a:cs typeface="Arial" pitchFamily="34" charset="0"/>
              </a:rPr>
              <a:t> the data center network.</a:t>
            </a:r>
          </a:p>
          <a:p>
            <a:r>
              <a:rPr lang="en-US" sz="1200" kern="1200" baseline="0" dirty="0" smtClean="0">
                <a:solidFill>
                  <a:schemeClr val="tx1"/>
                </a:solidFill>
                <a:latin typeface="+mn-lt"/>
                <a:ea typeface="+mn-ea"/>
                <a:cs typeface="Arial" pitchFamily="34" charset="0"/>
              </a:rPr>
              <a:t>Ethernet Fabric</a:t>
            </a:r>
          </a:p>
          <a:p>
            <a:pPr lvl="1"/>
            <a:r>
              <a:rPr lang="en-US" sz="1100" kern="1200" dirty="0" smtClean="0">
                <a:solidFill>
                  <a:schemeClr val="tx1"/>
                </a:solidFill>
                <a:latin typeface="+mn-lt"/>
                <a:ea typeface="+mn-ea"/>
                <a:cs typeface="Arial" pitchFamily="34" charset="0"/>
              </a:rPr>
              <a:t>Brocade pioneered the development, architecture, and deployment of network fabric technology in the data center. Brocade’s SAN fabric technology is successfully proven in over 90% of the Global 1000 data centers. Now Brocade is bringing the same level of innovation to the data center LAN, combining Ethernet and Brocade fabric technology.</a:t>
            </a:r>
          </a:p>
          <a:p>
            <a:pPr lvl="1"/>
            <a:r>
              <a:rPr lang="en-US" sz="1100" kern="1200" dirty="0" smtClean="0">
                <a:solidFill>
                  <a:schemeClr val="tx1"/>
                </a:solidFill>
                <a:latin typeface="+mn-lt"/>
                <a:ea typeface="+mn-ea"/>
                <a:cs typeface="Arial" pitchFamily="34" charset="0"/>
              </a:rPr>
              <a:t>STP is not necessary because the Ethernet fabric appears as a single logical switch to connected servers, devices, and the rest of the network. </a:t>
            </a:r>
          </a:p>
          <a:p>
            <a:pPr lvl="1"/>
            <a:r>
              <a:rPr lang="en-US" sz="1100" kern="1200" dirty="0" smtClean="0">
                <a:solidFill>
                  <a:schemeClr val="tx1"/>
                </a:solidFill>
                <a:latin typeface="+mn-lt"/>
                <a:ea typeface="+mn-ea"/>
                <a:cs typeface="Arial" pitchFamily="34" charset="0"/>
              </a:rPr>
              <a:t>The Ethernet fabric is an advanced multi-path network utilizing an emerging standard called TRILL (Transparent Interconnect of Lots of Links). Unlike STP, with TRILL, all paths in the network are active and traffic is distributed across those equal cost paths automatically. In this optimized environment, traffic automatically takes the shortest path for minimum latency without any manual configuration.</a:t>
            </a:r>
            <a:endParaRPr lang="en-US" kern="1200" baseline="0" dirty="0" smtClean="0">
              <a:solidFill>
                <a:schemeClr val="tx1"/>
              </a:solidFill>
              <a:latin typeface="+mn-lt"/>
              <a:ea typeface="+mn-ea"/>
              <a:cs typeface="Arial" pitchFamily="34" charset="0"/>
            </a:endParaRPr>
          </a:p>
          <a:p>
            <a:pPr lvl="1"/>
            <a:r>
              <a:rPr lang="en-US" dirty="0" smtClean="0"/>
              <a:t>Events like added, removed, or failed links are not disruptive to the Ethernet fabric and do not require all traffic in the fabric to stop. If a single link fails, traffic is automatically rerouted to other available paths in under a second. Single component failures do not require the entire fabric topology to </a:t>
            </a:r>
            <a:r>
              <a:rPr lang="en-US" dirty="0" err="1" smtClean="0"/>
              <a:t>reconverge</a:t>
            </a:r>
            <a:r>
              <a:rPr lang="en-US" dirty="0" smtClean="0"/>
              <a:t>, ensuring all traffic is not affected by an isolated issue. </a:t>
            </a:r>
            <a:r>
              <a:rPr lang="en-US" kern="1200" baseline="0" dirty="0" smtClean="0">
                <a:solidFill>
                  <a:schemeClr val="tx1"/>
                </a:solidFill>
                <a:latin typeface="+mn-lt"/>
                <a:ea typeface="+mn-ea"/>
                <a:cs typeface="Arial" pitchFamily="34" charset="0"/>
              </a:rPr>
              <a:t>The fabric is lossless and low latency.</a:t>
            </a:r>
          </a:p>
          <a:p>
            <a:pPr lvl="1"/>
            <a:r>
              <a:rPr lang="en-US" sz="1100" kern="1200" dirty="0" smtClean="0">
                <a:solidFill>
                  <a:schemeClr val="tx1"/>
                </a:solidFill>
                <a:latin typeface="+mn-lt"/>
                <a:ea typeface="+mn-ea"/>
                <a:cs typeface="Arial" pitchFamily="34" charset="0"/>
              </a:rPr>
              <a:t>The Ethernet fabric is designed to include advanced Ethernet technology for higher utilization, greater performance, and to be network convergence ready. With Data Center Bridging (DCB) capabilities built-in, the Ethernet fabric is lossless, making it ideal for </a:t>
            </a:r>
            <a:r>
              <a:rPr lang="en-US" sz="1100" kern="1200" dirty="0" err="1" smtClean="0">
                <a:solidFill>
                  <a:schemeClr val="tx1"/>
                </a:solidFill>
                <a:latin typeface="+mn-lt"/>
                <a:ea typeface="+mn-ea"/>
                <a:cs typeface="Arial" pitchFamily="34" charset="0"/>
              </a:rPr>
              <a:t>FCoE</a:t>
            </a:r>
            <a:r>
              <a:rPr lang="en-US" sz="1100" kern="1200" dirty="0" smtClean="0">
                <a:solidFill>
                  <a:schemeClr val="tx1"/>
                </a:solidFill>
                <a:latin typeface="+mn-lt"/>
                <a:ea typeface="+mn-ea"/>
                <a:cs typeface="Arial" pitchFamily="34" charset="0"/>
              </a:rPr>
              <a:t> and </a:t>
            </a:r>
            <a:r>
              <a:rPr lang="en-US" sz="1100" kern="1200" dirty="0" err="1" smtClean="0">
                <a:solidFill>
                  <a:schemeClr val="tx1"/>
                </a:solidFill>
                <a:latin typeface="+mn-lt"/>
                <a:ea typeface="+mn-ea"/>
                <a:cs typeface="Arial" pitchFamily="34" charset="0"/>
              </a:rPr>
              <a:t>iSCSI</a:t>
            </a:r>
            <a:r>
              <a:rPr lang="en-US" sz="1100" kern="1200" dirty="0" smtClean="0">
                <a:solidFill>
                  <a:schemeClr val="tx1"/>
                </a:solidFill>
                <a:latin typeface="+mn-lt"/>
                <a:ea typeface="+mn-ea"/>
                <a:cs typeface="Arial" pitchFamily="34" charset="0"/>
              </a:rPr>
              <a:t> storage traffic and will enable LAN and SAN convergence for Tier 2 and 3 applications. </a:t>
            </a:r>
          </a:p>
          <a:p>
            <a:pPr lvl="0"/>
            <a:r>
              <a:rPr lang="en-US" kern="1200" baseline="0" dirty="0" smtClean="0">
                <a:solidFill>
                  <a:schemeClr val="tx1"/>
                </a:solidFill>
                <a:latin typeface="+mn-lt"/>
                <a:ea typeface="+mn-ea"/>
                <a:cs typeface="Arial" pitchFamily="34" charset="0"/>
              </a:rPr>
              <a:t>Distributed Intelligence</a:t>
            </a:r>
          </a:p>
          <a:p>
            <a:pPr lvl="1"/>
            <a:r>
              <a:rPr lang="en-US" sz="1100" kern="1200" dirty="0" smtClean="0">
                <a:solidFill>
                  <a:schemeClr val="tx1"/>
                </a:solidFill>
                <a:latin typeface="+mn-lt"/>
                <a:ea typeface="+mn-ea"/>
                <a:cs typeface="Arial" pitchFamily="34" charset="0"/>
              </a:rPr>
              <a:t>With VCS, all configuration and end device information is automatically distributed to each member switch in the fabric. </a:t>
            </a:r>
            <a:endParaRPr lang="en-US" kern="1200" baseline="0" dirty="0" smtClean="0">
              <a:solidFill>
                <a:schemeClr val="tx1"/>
              </a:solidFill>
              <a:latin typeface="+mn-lt"/>
              <a:ea typeface="+mn-ea"/>
              <a:cs typeface="Arial" pitchFamily="34" charset="0"/>
            </a:endParaRPr>
          </a:p>
          <a:p>
            <a:pPr lvl="1"/>
            <a:r>
              <a:rPr lang="en-US" kern="1200" baseline="0" dirty="0" smtClean="0">
                <a:solidFill>
                  <a:schemeClr val="tx1"/>
                </a:solidFill>
                <a:latin typeface="+mn-lt"/>
                <a:ea typeface="+mn-ea"/>
                <a:cs typeface="Arial" pitchFamily="34" charset="0"/>
              </a:rPr>
              <a:t>The Ethernet fabric is self forming. </a:t>
            </a:r>
            <a:r>
              <a:rPr lang="en-US" sz="1100" kern="1200" dirty="0" smtClean="0">
                <a:solidFill>
                  <a:schemeClr val="tx1"/>
                </a:solidFill>
                <a:latin typeface="+mn-lt"/>
                <a:ea typeface="+mn-ea"/>
                <a:cs typeface="Arial" pitchFamily="34" charset="0"/>
              </a:rPr>
              <a:t>When two VCS-enabled switches are connected, the fabric is automatically created and the switches learn the common fabric configuration.</a:t>
            </a:r>
          </a:p>
          <a:p>
            <a:pPr lvl="1"/>
            <a:r>
              <a:rPr lang="en-US" sz="1100" kern="1200" dirty="0" smtClean="0">
                <a:solidFill>
                  <a:schemeClr val="tx1"/>
                </a:solidFill>
                <a:latin typeface="+mn-lt"/>
                <a:ea typeface="+mn-ea"/>
                <a:cs typeface="Arial" pitchFamily="34" charset="0"/>
              </a:rPr>
              <a:t>The Ethernet fabric does not dictate any specific topology, so it does not restrict over-subscription ratios. This allows the architect to create a topology that best meets application requirements.</a:t>
            </a:r>
          </a:p>
          <a:p>
            <a:pPr lvl="1"/>
            <a:r>
              <a:rPr lang="en-US" sz="1100" kern="1200" dirty="0" smtClean="0">
                <a:solidFill>
                  <a:schemeClr val="tx1"/>
                </a:solidFill>
                <a:latin typeface="+mn-lt"/>
                <a:ea typeface="+mn-ea"/>
                <a:cs typeface="Arial" pitchFamily="34" charset="0"/>
              </a:rPr>
              <a:t>The fabric</a:t>
            </a:r>
            <a:r>
              <a:rPr lang="en-US" sz="1100" kern="1200" baseline="0" dirty="0" smtClean="0">
                <a:solidFill>
                  <a:schemeClr val="tx1"/>
                </a:solidFill>
                <a:latin typeface="+mn-lt"/>
                <a:ea typeface="+mn-ea"/>
                <a:cs typeface="Arial" pitchFamily="34" charset="0"/>
              </a:rPr>
              <a:t> is aware of all members, devices, and VMs. W</a:t>
            </a:r>
            <a:r>
              <a:rPr lang="en-US" sz="1100" kern="1200" dirty="0" smtClean="0">
                <a:solidFill>
                  <a:schemeClr val="tx1"/>
                </a:solidFill>
                <a:latin typeface="+mn-lt"/>
                <a:ea typeface="+mn-ea"/>
                <a:cs typeface="Arial" pitchFamily="34" charset="0"/>
              </a:rPr>
              <a:t>hen a server connects to the fabric for the first time, all switches in the fabric learn about that server. This allows for fabric switches to be added or removed and for physical or virtual servers to be relocated, without the fabric needing to be manually reconfigured.</a:t>
            </a:r>
          </a:p>
          <a:p>
            <a:pPr lvl="1"/>
            <a:r>
              <a:rPr lang="en-US" sz="1100" kern="1200" dirty="0" smtClean="0">
                <a:solidFill>
                  <a:schemeClr val="tx1"/>
                </a:solidFill>
                <a:latin typeface="+mn-lt"/>
                <a:ea typeface="+mn-ea"/>
                <a:cs typeface="Arial" pitchFamily="34" charset="0"/>
              </a:rPr>
              <a:t>Unlike switch stacking technologies, the Ethernet fabric is </a:t>
            </a:r>
            <a:r>
              <a:rPr lang="en-US" sz="1100" kern="1200" dirty="0" err="1" smtClean="0">
                <a:solidFill>
                  <a:schemeClr val="tx1"/>
                </a:solidFill>
                <a:latin typeface="+mn-lt"/>
                <a:ea typeface="+mn-ea"/>
                <a:cs typeface="Arial" pitchFamily="34" charset="0"/>
              </a:rPr>
              <a:t>masterless</a:t>
            </a:r>
            <a:r>
              <a:rPr lang="en-US" sz="1100" kern="1200" dirty="0" smtClean="0">
                <a:solidFill>
                  <a:schemeClr val="tx1"/>
                </a:solidFill>
                <a:latin typeface="+mn-lt"/>
                <a:ea typeface="+mn-ea"/>
                <a:cs typeface="Arial" pitchFamily="34" charset="0"/>
              </a:rPr>
              <a:t>. This means that no single switch stores configuration information or controls fabric operations.</a:t>
            </a:r>
          </a:p>
          <a:p>
            <a:pPr marL="285750" marR="0" lvl="1" indent="-112713" algn="l" defTabSz="914400" rtl="0" eaLnBrk="1" fontAlgn="auto" latinLnBrk="0" hangingPunct="1">
              <a:lnSpc>
                <a:spcPct val="100000"/>
              </a:lnSpc>
              <a:spcBef>
                <a:spcPts val="200"/>
              </a:spcBef>
              <a:spcAft>
                <a:spcPts val="0"/>
              </a:spcAft>
              <a:buClrTx/>
              <a:buSzTx/>
              <a:buFont typeface="Arial" pitchFamily="34" charset="0"/>
              <a:buChar char="•"/>
              <a:tabLst/>
              <a:defRPr/>
            </a:pPr>
            <a:r>
              <a:rPr lang="en-US" sz="1100" kern="1200" dirty="0" smtClean="0">
                <a:solidFill>
                  <a:schemeClr val="tx1"/>
                </a:solidFill>
                <a:latin typeface="+mn-lt"/>
                <a:ea typeface="+mn-ea"/>
                <a:cs typeface="Arial" pitchFamily="34" charset="0"/>
              </a:rPr>
              <a:t>Distributed Intelligence supports a more virtualized access layer. Instead of distributed software switch functionality to exist in the virtualization hypervisor, access layer switching is done in the switch hardware, improving performance, ensuring consistent and correct security policies, and simplifying network operations and management. Automatic Migration of Port Profiles (AMPP) supports VM migrations to another physical server, ensuring that the source and destination network ports will have the same configuration for the VM. This is key technology that helps enable Brocade Virtual Access Layer (VAL) capabilities.</a:t>
            </a:r>
          </a:p>
          <a:p>
            <a:pPr lvl="0"/>
            <a:r>
              <a:rPr lang="en-US" sz="1200" kern="1200" dirty="0" smtClean="0">
                <a:solidFill>
                  <a:schemeClr val="tx1"/>
                </a:solidFill>
                <a:latin typeface="+mn-lt"/>
                <a:ea typeface="+mn-ea"/>
                <a:cs typeface="Arial" pitchFamily="34" charset="0"/>
              </a:rPr>
              <a:t>Logical Chassis</a:t>
            </a:r>
          </a:p>
          <a:p>
            <a:pPr lvl="1"/>
            <a:r>
              <a:rPr lang="en-US" sz="1100" kern="1200" dirty="0" smtClean="0">
                <a:solidFill>
                  <a:schemeClr val="tx1"/>
                </a:solidFill>
                <a:latin typeface="+mn-lt"/>
                <a:ea typeface="+mn-ea"/>
                <a:cs typeface="Arial" pitchFamily="34" charset="0"/>
              </a:rPr>
              <a:t>All switches in an Ethernet fabric are managed as if they were a single Logical Chassis. The network just sees the fabric as a single switch, no matter if the fabric contains a little as 48 ports, or thousands of ports.</a:t>
            </a:r>
          </a:p>
          <a:p>
            <a:pPr lvl="1"/>
            <a:r>
              <a:rPr lang="en-US" sz="1100" kern="1200" dirty="0" smtClean="0">
                <a:solidFill>
                  <a:schemeClr val="tx1"/>
                </a:solidFill>
                <a:latin typeface="+mn-lt"/>
                <a:ea typeface="+mn-ea"/>
                <a:cs typeface="Arial" pitchFamily="34" charset="0"/>
              </a:rPr>
              <a:t>The Ethernet fabric is designed to scale over 1000 ports per Logical Chassis. Consequently, VCS removes the need for separate aggregation switches because the fabric is self-aggregating. This enables the network architecture to be flattened, dramatically reducing cost and management complexity.</a:t>
            </a:r>
          </a:p>
          <a:p>
            <a:pPr lvl="1"/>
            <a:r>
              <a:rPr lang="en-US" sz="1100" kern="1200" dirty="0" smtClean="0">
                <a:solidFill>
                  <a:schemeClr val="tx1"/>
                </a:solidFill>
                <a:latin typeface="+mn-lt"/>
                <a:ea typeface="+mn-ea"/>
                <a:cs typeface="Arial" pitchFamily="34" charset="0"/>
              </a:rPr>
              <a:t>Each physical switch in the fabric is managed as if it were a port module in a chassis. This allows for fabric scalability without manual configuration. When you add a port module to a chassis, you do not have to configure that module, and a switch can be added to the Ethernet fabric just as easily.</a:t>
            </a:r>
          </a:p>
          <a:p>
            <a:pPr lvl="1"/>
            <a:r>
              <a:rPr lang="en-US" sz="1100" kern="1200" dirty="0" smtClean="0">
                <a:solidFill>
                  <a:schemeClr val="tx1"/>
                </a:solidFill>
                <a:latin typeface="+mn-lt"/>
                <a:ea typeface="+mn-ea"/>
                <a:cs typeface="Arial" pitchFamily="34" charset="0"/>
              </a:rPr>
              <a:t>The logical chassis functionality drastically reduces management of small-form-factor edge switches. Instead of managing each top-of-rack switch or switches in blade server chassis individually, they are managed as one Logical Chassis.</a:t>
            </a:r>
          </a:p>
          <a:p>
            <a:pPr lvl="0"/>
            <a:r>
              <a:rPr lang="en-US" kern="1200" baseline="0" dirty="0" smtClean="0">
                <a:solidFill>
                  <a:schemeClr val="tx1"/>
                </a:solidFill>
                <a:latin typeface="+mn-lt"/>
                <a:ea typeface="+mn-ea"/>
                <a:cs typeface="Arial" pitchFamily="34" charset="0"/>
              </a:rPr>
              <a:t>Dynamic Services</a:t>
            </a:r>
          </a:p>
          <a:p>
            <a:pPr lvl="1"/>
            <a:r>
              <a:rPr lang="en-US" sz="1100" kern="1200" dirty="0" smtClean="0">
                <a:solidFill>
                  <a:schemeClr val="tx1"/>
                </a:solidFill>
                <a:latin typeface="+mn-lt"/>
                <a:ea typeface="+mn-ea"/>
                <a:cs typeface="Arial" pitchFamily="34" charset="0"/>
              </a:rPr>
              <a:t>Dynamic Services extends the capabilities of VCS for maximum investment protection and to incrementally incorporate new network services. A Dynamic Service behaves like a special service module in a modular chassis.</a:t>
            </a:r>
          </a:p>
          <a:p>
            <a:pPr lvl="1"/>
            <a:r>
              <a:rPr lang="en-US" sz="1100" kern="1200" dirty="0" smtClean="0">
                <a:solidFill>
                  <a:schemeClr val="tx1"/>
                </a:solidFill>
                <a:latin typeface="+mn-lt"/>
                <a:ea typeface="+mn-ea"/>
                <a:cs typeface="Arial" pitchFamily="34" charset="0"/>
              </a:rPr>
              <a:t>Examples of these services are fabric extension over distance, native </a:t>
            </a:r>
            <a:r>
              <a:rPr lang="en-US" sz="1100" kern="1200" dirty="0" err="1" smtClean="0">
                <a:solidFill>
                  <a:schemeClr val="tx1"/>
                </a:solidFill>
                <a:latin typeface="+mn-lt"/>
                <a:ea typeface="+mn-ea"/>
                <a:cs typeface="Arial" pitchFamily="34" charset="0"/>
              </a:rPr>
              <a:t>Fibre</a:t>
            </a:r>
            <a:r>
              <a:rPr lang="en-US" sz="1100" kern="1200" dirty="0" smtClean="0">
                <a:solidFill>
                  <a:schemeClr val="tx1"/>
                </a:solidFill>
                <a:latin typeface="+mn-lt"/>
                <a:ea typeface="+mn-ea"/>
                <a:cs typeface="Arial" pitchFamily="34" charset="0"/>
              </a:rPr>
              <a:t> Channel connectivity, Layer 4-7 services such as Brocade’s Application Resource Broker, and enhanced security services such as firewalls and data encryption.</a:t>
            </a:r>
          </a:p>
          <a:p>
            <a:pPr lvl="1"/>
            <a:r>
              <a:rPr lang="en-US" sz="1100" kern="1200" dirty="0" smtClean="0">
                <a:solidFill>
                  <a:schemeClr val="tx1"/>
                </a:solidFill>
                <a:latin typeface="+mn-lt"/>
                <a:ea typeface="+mn-ea"/>
                <a:cs typeface="Arial" pitchFamily="34" charset="0"/>
              </a:rPr>
              <a:t>Switches with these unique capabilities can be added to the Ethernet fabric, adding a network service layer available across the entire fabric.</a:t>
            </a:r>
            <a:endParaRPr lang="en-US" baseline="0"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lvl="0"/>
            <a:r>
              <a:rPr lang="en-US" strike="sngStrike" dirty="0" smtClean="0"/>
              <a:t>As we have talked about here today</a:t>
            </a:r>
            <a:r>
              <a:rPr lang="en-US" dirty="0" smtClean="0"/>
              <a:t>, existing IT architectures are not appropriate for this new world of high-performance, low-energy, resilient, deterministic networking  </a:t>
            </a:r>
          </a:p>
          <a:p>
            <a:pPr lvl="0"/>
            <a:endParaRPr lang="en-US" dirty="0" smtClean="0"/>
          </a:p>
          <a:p>
            <a:pPr lvl="0"/>
            <a:r>
              <a:rPr lang="en-US" dirty="0" smtClean="0"/>
              <a:t>Networks MUST move to a cloud-optimized architecture in order to achieve the performance, scale and simplicity that next-generation networking demands.</a:t>
            </a:r>
          </a:p>
          <a:p>
            <a:pPr lvl="0"/>
            <a:r>
              <a:rPr lang="en-US" dirty="0" smtClean="0"/>
              <a:t>The SINGLE MOST CRITICAL component of a cloud-optimized infrastructure is the FABRIC.  </a:t>
            </a:r>
          </a:p>
          <a:p>
            <a:pPr lvl="0"/>
            <a:endParaRPr lang="en-US" dirty="0" smtClean="0"/>
          </a:p>
          <a:p>
            <a:pPr lvl="0"/>
            <a:r>
              <a:rPr lang="en-US" dirty="0" smtClean="0"/>
              <a:t>Unlike classic hierarchical architectures, in fabric-based networks every point is physically connected to every other point, enabling better availability, scalability and utilization:</a:t>
            </a:r>
          </a:p>
          <a:p>
            <a:pPr lvl="1"/>
            <a:r>
              <a:rPr lang="en-US" dirty="0" smtClean="0"/>
              <a:t>Resilient without being redundant</a:t>
            </a:r>
          </a:p>
          <a:p>
            <a:pPr lvl="1"/>
            <a:r>
              <a:rPr lang="en-US" dirty="0" smtClean="0"/>
              <a:t>Low latency while scaling massively</a:t>
            </a:r>
          </a:p>
          <a:p>
            <a:pPr lvl="1"/>
            <a:r>
              <a:rPr lang="en-US" dirty="0" smtClean="0"/>
              <a:t>Increased bandwidth with multi-</a:t>
            </a:r>
            <a:r>
              <a:rPr lang="en-US" dirty="0" err="1" smtClean="0"/>
              <a:t>pathing</a:t>
            </a:r>
            <a:endParaRPr lang="en-US" dirty="0" smtClean="0"/>
          </a:p>
          <a:p>
            <a:pPr lvl="1"/>
            <a:r>
              <a:rPr lang="en-US" dirty="0" smtClean="0"/>
              <a:t>Inherently flat and efficient</a:t>
            </a:r>
          </a:p>
          <a:p>
            <a:endParaRPr lang="en-US" dirty="0" smtClean="0"/>
          </a:p>
          <a:p>
            <a:endParaRPr lang="en-US" dirty="0"/>
          </a:p>
        </p:txBody>
      </p:sp>
      <p:sp>
        <p:nvSpPr>
          <p:cNvPr id="4" name="Header Placeholder 3"/>
          <p:cNvSpPr>
            <a:spLocks noGrp="1"/>
          </p:cNvSpPr>
          <p:nvPr>
            <p:ph type="hdr" sz="quarter" idx="10"/>
          </p:nvPr>
        </p:nvSpPr>
        <p:spPr/>
        <p:txBody>
          <a:bodyPr/>
          <a:lstStyle/>
          <a:p>
            <a:r>
              <a:rPr lang="en-US" smtClean="0"/>
              <a:t>[Add Presentation Title: Insert tab &gt; Header &amp; Footer &gt; Notes and Handouts]</a:t>
            </a:r>
            <a:endParaRPr lang="en-US" dirty="0" smtClean="0"/>
          </a:p>
        </p:txBody>
      </p:sp>
      <p:sp>
        <p:nvSpPr>
          <p:cNvPr id="5" name="Date Placeholder 4"/>
          <p:cNvSpPr>
            <a:spLocks noGrp="1"/>
          </p:cNvSpPr>
          <p:nvPr>
            <p:ph type="dt" idx="11"/>
          </p:nvPr>
        </p:nvSpPr>
        <p:spPr/>
        <p:txBody>
          <a:bodyPr/>
          <a:lstStyle/>
          <a:p>
            <a:fld id="{9535A4AE-AB74-4BDA-B84A-019528CC2B4D}" type="datetimeFigureOut">
              <a:rPr lang="en-US" smtClean="0"/>
              <a:pPr/>
              <a:t>9/22/2011</a:t>
            </a:fld>
            <a:endParaRPr lang="en-US"/>
          </a:p>
        </p:txBody>
      </p:sp>
      <p:sp>
        <p:nvSpPr>
          <p:cNvPr id="6" name="Slide Number Placeholder 5"/>
          <p:cNvSpPr>
            <a:spLocks noGrp="1"/>
          </p:cNvSpPr>
          <p:nvPr>
            <p:ph type="sldNum" sz="quarter" idx="12"/>
          </p:nvPr>
        </p:nvSpPr>
        <p:spPr/>
        <p:txBody>
          <a:bodyPr/>
          <a:lstStyle/>
          <a:p>
            <a:r>
              <a:rPr lang="en-US" smtClean="0"/>
              <a:t>Page </a:t>
            </a:r>
            <a:fld id="{111E5896-917A-4035-A860-408E1EC3CD51}" type="slidenum">
              <a:rPr lang="en-US" smtClean="0"/>
              <a:pPr/>
              <a:t>30</a:t>
            </a:fld>
            <a:endParaRPr lang="en-US" dirty="0"/>
          </a:p>
        </p:txBody>
      </p:sp>
      <p:sp>
        <p:nvSpPr>
          <p:cNvPr id="7" name="Footer Placeholder 6"/>
          <p:cNvSpPr>
            <a:spLocks noGrp="1"/>
          </p:cNvSpPr>
          <p:nvPr>
            <p:ph type="ftr" sz="quarter" idx="13"/>
          </p:nvPr>
        </p:nvSpPr>
        <p:spPr/>
        <p:txBody>
          <a:bodyPr/>
          <a:lstStyle/>
          <a:p>
            <a:r>
              <a:rPr lang="en-US" smtClean="0"/>
              <a:t>© 2010 Brocade Communications Systems, Inc. CONFIDENTIAL—For Internal Use Only</a:t>
            </a:r>
            <a:endParaRPr lang="en-US" dirty="0"/>
          </a:p>
        </p:txBody>
      </p:sp>
    </p:spTree>
    <p:extLst>
      <p:ext uri="{BB962C8B-B14F-4D97-AF65-F5344CB8AC3E}">
        <p14:creationId xmlns:mc="http://schemas.openxmlformats.org/markup-compatibility/2006" xmlns:mv="urn:schemas-microsoft-com:mac:vml" xmlns:p14="http://schemas.microsoft.com/office/powerpoint/2010/main" xmlns="" val="145529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a:bodyPr>
          <a:lstStyle/>
          <a:p>
            <a:pPr>
              <a:buNone/>
            </a:pPr>
            <a:r>
              <a:rPr lang="en-US" dirty="0" smtClean="0"/>
              <a:t>Key Points</a:t>
            </a:r>
          </a:p>
          <a:p>
            <a:r>
              <a:rPr lang="en-US" sz="1200" kern="1200" dirty="0" smtClean="0">
                <a:solidFill>
                  <a:schemeClr val="tx1"/>
                </a:solidFill>
                <a:latin typeface="+mn-lt"/>
                <a:ea typeface="+mn-ea"/>
                <a:cs typeface="Arial" pitchFamily="34" charset="0"/>
              </a:rPr>
              <a:t>Three-tier</a:t>
            </a:r>
            <a:r>
              <a:rPr lang="en-US" sz="1200" kern="1200" baseline="0" dirty="0" smtClean="0">
                <a:solidFill>
                  <a:schemeClr val="tx1"/>
                </a:solidFill>
                <a:latin typeface="+mn-lt"/>
                <a:ea typeface="+mn-ea"/>
                <a:cs typeface="Arial" pitchFamily="34" charset="0"/>
              </a:rPr>
              <a:t> Ethernet networks have been successfully deployed in data center environments for the past few decades.</a:t>
            </a:r>
          </a:p>
          <a:p>
            <a:r>
              <a:rPr lang="en-US" sz="1200" kern="1200" baseline="0" dirty="0" smtClean="0">
                <a:solidFill>
                  <a:schemeClr val="tx1"/>
                </a:solidFill>
                <a:latin typeface="+mn-lt"/>
                <a:ea typeface="+mn-ea"/>
                <a:cs typeface="Arial" pitchFamily="34" charset="0"/>
              </a:rPr>
              <a:t>Now, a new type of data center network architecture is emerging called Ethernet Fabrics.</a:t>
            </a:r>
          </a:p>
          <a:p>
            <a:r>
              <a:rPr lang="en-US" sz="1200" kern="1200" baseline="0" dirty="0" smtClean="0">
                <a:solidFill>
                  <a:schemeClr val="tx1"/>
                </a:solidFill>
                <a:latin typeface="+mn-lt"/>
                <a:ea typeface="+mn-ea"/>
                <a:cs typeface="Arial" pitchFamily="34" charset="0"/>
              </a:rPr>
              <a:t>VCS is the leading Ethernet Fabric technology.</a:t>
            </a:r>
          </a:p>
          <a:p>
            <a:endParaRPr lang="en-US" sz="1200" kern="1200" baseline="0" dirty="0" smtClean="0">
              <a:solidFill>
                <a:schemeClr val="tx1"/>
              </a:solidFill>
              <a:latin typeface="+mn-lt"/>
              <a:ea typeface="+mn-ea"/>
              <a:cs typeface="Arial" pitchFamily="34" charset="0"/>
            </a:endParaRPr>
          </a:p>
          <a:p>
            <a:endParaRPr lang="en-US" sz="1200" kern="1200" baseline="0" dirty="0" smtClean="0">
              <a:solidFill>
                <a:schemeClr val="tx1"/>
              </a:solidFill>
              <a:latin typeface="+mn-lt"/>
              <a:ea typeface="+mn-ea"/>
              <a:cs typeface="Arial" pitchFamily="34" charset="0"/>
            </a:endParaRPr>
          </a:p>
          <a:p>
            <a:r>
              <a:rPr lang="en-US" sz="1200" kern="1200" baseline="0" dirty="0" smtClean="0">
                <a:solidFill>
                  <a:schemeClr val="tx1"/>
                </a:solidFill>
                <a:latin typeface="+mn-lt"/>
                <a:ea typeface="+mn-ea"/>
                <a:cs typeface="Arial" pitchFamily="34" charset="0"/>
              </a:rPr>
              <a:t>NO NEED TO JUMP IN THE DEEP END!</a:t>
            </a:r>
          </a:p>
          <a:p>
            <a:r>
              <a:rPr lang="en-US" sz="1200" kern="1200" baseline="0" dirty="0" smtClean="0">
                <a:solidFill>
                  <a:schemeClr val="tx1"/>
                </a:solidFill>
                <a:latin typeface="+mn-lt"/>
                <a:ea typeface="+mn-ea"/>
                <a:cs typeface="Arial" pitchFamily="34" charset="0"/>
              </a:rPr>
              <a:t>Dip your feet in the pool and enjoy </a:t>
            </a:r>
            <a:endParaRPr lang="en-US" dirty="0"/>
          </a:p>
        </p:txBody>
      </p:sp>
      <p:sp>
        <p:nvSpPr>
          <p:cNvPr id="4" name="Header Placeholder 3"/>
          <p:cNvSpPr>
            <a:spLocks noGrp="1"/>
          </p:cNvSpPr>
          <p:nvPr>
            <p:ph type="hdr" sz="quarter" idx="10"/>
          </p:nvPr>
        </p:nvSpPr>
        <p:spPr/>
        <p:txBody>
          <a:bodyPr/>
          <a:lstStyle/>
          <a:p>
            <a:r>
              <a:rPr lang="en-US" smtClean="0"/>
              <a:t>[Add Presentation Title: Insert tab &gt; Header &amp; Footer &gt; Notes and Handouts]</a:t>
            </a:r>
            <a:endParaRPr lang="en-US" dirty="0" smtClean="0"/>
          </a:p>
        </p:txBody>
      </p:sp>
      <p:sp>
        <p:nvSpPr>
          <p:cNvPr id="5" name="Date Placeholder 4"/>
          <p:cNvSpPr>
            <a:spLocks noGrp="1"/>
          </p:cNvSpPr>
          <p:nvPr>
            <p:ph type="dt" idx="11"/>
          </p:nvPr>
        </p:nvSpPr>
        <p:spPr/>
        <p:txBody>
          <a:bodyPr/>
          <a:lstStyle/>
          <a:p>
            <a:fld id="{7B3635D1-1802-4A0A-9031-E9DF5D0FABB8}" type="datetime1">
              <a:rPr lang="en-US" smtClean="0"/>
              <a:pPr/>
              <a:t>9/22/2011</a:t>
            </a:fld>
            <a:endParaRPr lang="en-US"/>
          </a:p>
        </p:txBody>
      </p:sp>
      <p:sp>
        <p:nvSpPr>
          <p:cNvPr id="6" name="Slide Number Placeholder 5"/>
          <p:cNvSpPr>
            <a:spLocks noGrp="1"/>
          </p:cNvSpPr>
          <p:nvPr>
            <p:ph type="sldNum" sz="quarter" idx="12"/>
          </p:nvPr>
        </p:nvSpPr>
        <p:spPr/>
        <p:txBody>
          <a:bodyPr/>
          <a:lstStyle/>
          <a:p>
            <a:r>
              <a:rPr lang="en-US" smtClean="0"/>
              <a:t>Page </a:t>
            </a:r>
            <a:fld id="{111E5896-917A-4035-A860-408E1EC3CD51}" type="slidenum">
              <a:rPr lang="en-US" smtClean="0"/>
              <a:pPr/>
              <a:t>31</a:t>
            </a:fld>
            <a:endParaRPr lang="en-US" dirty="0"/>
          </a:p>
        </p:txBody>
      </p:sp>
      <p:sp>
        <p:nvSpPr>
          <p:cNvPr id="7" name="Footer Placeholder 6"/>
          <p:cNvSpPr>
            <a:spLocks noGrp="1"/>
          </p:cNvSpPr>
          <p:nvPr>
            <p:ph type="ftr" sz="quarter" idx="13"/>
          </p:nvPr>
        </p:nvSpPr>
        <p:spPr/>
        <p:txBody>
          <a:bodyPr/>
          <a:lstStyle/>
          <a:p>
            <a:r>
              <a:rPr lang="en-US" smtClean="0"/>
              <a:t>© 2010 Brocade Communications Systems, Inc. CONFIDENTIAL—For Internal Use Only</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idx="10"/>
          </p:nvPr>
        </p:nvSpPr>
        <p:spPr/>
        <p:txBody>
          <a:bodyPr/>
          <a:lstStyle/>
          <a:p>
            <a:fld id="{441951C7-03B4-427C-B240-14AAA065A823}" type="datetime1">
              <a:rPr lang="en-US" smtClean="0"/>
              <a:pPr/>
              <a:t>9/22/2011</a:t>
            </a:fld>
            <a:endParaRPr lang="en-US"/>
          </a:p>
        </p:txBody>
      </p:sp>
      <p:sp>
        <p:nvSpPr>
          <p:cNvPr id="9" name="Slide Number Placeholder 8"/>
          <p:cNvSpPr>
            <a:spLocks noGrp="1"/>
          </p:cNvSpPr>
          <p:nvPr>
            <p:ph type="sldNum" sz="quarter" idx="11"/>
          </p:nvPr>
        </p:nvSpPr>
        <p:spPr/>
        <p:txBody>
          <a:bodyPr/>
          <a:lstStyle/>
          <a:p>
            <a:r>
              <a:rPr lang="en-US" smtClean="0"/>
              <a:t>Page </a:t>
            </a:r>
            <a:fld id="{111E5896-917A-4035-A860-408E1EC3CD51}" type="slidenum">
              <a:rPr lang="en-US" smtClean="0"/>
              <a:pPr/>
              <a:t>32</a:t>
            </a:fld>
            <a:endParaRPr lang="en-US" dirty="0"/>
          </a:p>
        </p:txBody>
      </p:sp>
      <p:sp>
        <p:nvSpPr>
          <p:cNvPr id="10" name="Footer Placeholder 9"/>
          <p:cNvSpPr>
            <a:spLocks noGrp="1"/>
          </p:cNvSpPr>
          <p:nvPr>
            <p:ph type="ftr" sz="quarter" idx="12"/>
          </p:nvPr>
        </p:nvSpPr>
        <p:spPr/>
        <p:txBody>
          <a:bodyPr/>
          <a:lstStyle/>
          <a:p>
            <a:r>
              <a:rPr lang="en-US" dirty="0" smtClean="0"/>
              <a:t>© 2011 Brocade Communications Systems, Inc. CONFIDENTIAL—For Internal Use Only</a:t>
            </a:r>
            <a:endParaRPr lang="en-US" dirty="0"/>
          </a:p>
        </p:txBody>
      </p:sp>
      <p:sp>
        <p:nvSpPr>
          <p:cNvPr id="11" name="Header Placeholder 10"/>
          <p:cNvSpPr>
            <a:spLocks noGrp="1"/>
          </p:cNvSpPr>
          <p:nvPr>
            <p:ph type="hdr" sz="quarter" idx="13"/>
          </p:nvPr>
        </p:nvSpPr>
        <p:spPr/>
        <p:txBody>
          <a:bodyPr/>
          <a:lstStyle/>
          <a:p>
            <a:r>
              <a:rPr lang="en-US" smtClean="0"/>
              <a:t>[Add Presentation Title: Insert tab &gt; Header &amp; Footer &gt; Notes and Handouts]</a:t>
            </a:r>
            <a:endParaRPr lang="en-US" dirty="0" smtClean="0"/>
          </a:p>
        </p:txBody>
      </p:sp>
      <p:sp>
        <p:nvSpPr>
          <p:cNvPr id="16" name="Slide Image Placeholder 15"/>
          <p:cNvSpPr>
            <a:spLocks noGrp="1" noRot="1" noChangeAspect="1"/>
          </p:cNvSpPr>
          <p:nvPr>
            <p:ph type="sldImg"/>
          </p:nvPr>
        </p:nvSpPr>
        <p:spPr>
          <a:xfrm>
            <a:off x="1189038" y="400050"/>
            <a:ext cx="4646612" cy="3486150"/>
          </a:xfrm>
        </p:spPr>
      </p:sp>
      <p:sp>
        <p:nvSpPr>
          <p:cNvPr id="17" name="Notes Placeholder 16"/>
          <p:cNvSpPr>
            <a:spLocks noGrp="1"/>
          </p:cNvSpPr>
          <p:nvPr>
            <p:ph type="body" idx="1"/>
          </p:nvPr>
        </p:nvSpPr>
        <p:spPr/>
        <p:txBody>
          <a:bodyPr>
            <a:normAutofit/>
          </a:bodyPr>
          <a:lstStyle/>
          <a:p>
            <a:pPr>
              <a:buNone/>
            </a:pPr>
            <a:r>
              <a:rPr lang="en-US" dirty="0" smtClean="0"/>
              <a:t>With Brocade VDX technology, you can bring in Ethernet fabric that accommodates your current networks and your future networks easy, whether data or storage. </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a:xfrm>
            <a:off x="685800" y="4416428"/>
            <a:ext cx="5486400" cy="4183063"/>
          </a:xfrm>
          <a:prstGeom prst="rect">
            <a:avLst/>
          </a:prstGeom>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2010 Brocade Sales Leadership Summit</a:t>
            </a:r>
            <a:endParaRPr lang="en-US" dirty="0" smtClean="0"/>
          </a:p>
        </p:txBody>
      </p:sp>
      <p:sp>
        <p:nvSpPr>
          <p:cNvPr id="5" name="Date Placeholder 4"/>
          <p:cNvSpPr>
            <a:spLocks noGrp="1"/>
          </p:cNvSpPr>
          <p:nvPr>
            <p:ph type="dt" idx="11"/>
          </p:nvPr>
        </p:nvSpPr>
        <p:spPr/>
        <p:txBody>
          <a:bodyPr/>
          <a:lstStyle/>
          <a:p>
            <a:fld id="{E241C1F6-ADB2-42C5-A24B-2AB307299C9C}" type="datetime1">
              <a:rPr lang="en-AU" smtClean="0"/>
              <a:pPr/>
              <a:t>22/09/2011</a:t>
            </a:fld>
            <a:endParaRPr lang="en-US"/>
          </a:p>
        </p:txBody>
      </p:sp>
      <p:sp>
        <p:nvSpPr>
          <p:cNvPr id="7" name="Footer Placeholder 6"/>
          <p:cNvSpPr>
            <a:spLocks noGrp="1"/>
          </p:cNvSpPr>
          <p:nvPr>
            <p:ph type="ftr" sz="quarter" idx="13"/>
          </p:nvPr>
        </p:nvSpPr>
        <p:spPr/>
        <p:txBody>
          <a:bodyPr/>
          <a:lstStyle/>
          <a:p>
            <a:r>
              <a:rPr lang="en-US" smtClean="0"/>
              <a:t>© 2010 Brocade Communications Systems, Inc. CONFIDENTIAL—For Internal Use Only</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1187450" y="400050"/>
            <a:ext cx="4648200"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One of our biggest added values in the solutions flexibility and scalability</a:t>
            </a:r>
          </a:p>
          <a:p>
            <a:pPr eaLnBrk="1" hangingPunct="1"/>
            <a:r>
              <a:rPr lang="en-US" smtClean="0"/>
              <a:t>Comparing with nCisco VCE for example where the serveres and storage are fixed here any Intel based server, and iSCSI storage will work.</a:t>
            </a:r>
          </a:p>
          <a:p>
            <a:pPr eaLnBrk="1" hangingPunct="1"/>
            <a:r>
              <a:rPr lang="en-US" smtClean="0"/>
              <a:t>We tested the building block that includes in one pod here, and the solution can expend horizontally by adding pods.</a:t>
            </a:r>
          </a:p>
          <a:p>
            <a:pPr eaLnBrk="1" hangingPunct="1"/>
            <a:r>
              <a:rPr lang="en-US" smtClean="0"/>
              <a:t>We tested dell 710 Rack server and the storage arrays are Dell equalogic</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ADC2D96A-6299-45C3-9CA0-F388B3BBAE0B}" type="slidenum">
              <a:rPr lang="en-US" smtClean="0"/>
              <a:pPr>
                <a:defRPr/>
              </a:pPr>
              <a:t>34</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idx="10"/>
          </p:nvPr>
        </p:nvSpPr>
        <p:spPr/>
        <p:txBody>
          <a:bodyPr/>
          <a:lstStyle/>
          <a:p>
            <a:fld id="{4E240278-470D-485D-AF9A-FBB01E2D379D}" type="datetime1">
              <a:rPr lang="en-AU" smtClean="0"/>
              <a:pPr/>
              <a:t>22/09/2011</a:t>
            </a:fld>
            <a:endParaRPr lang="en-US"/>
          </a:p>
        </p:txBody>
      </p:sp>
      <p:sp>
        <p:nvSpPr>
          <p:cNvPr id="10" name="Footer Placeholder 9"/>
          <p:cNvSpPr>
            <a:spLocks noGrp="1"/>
          </p:cNvSpPr>
          <p:nvPr>
            <p:ph type="ftr" sz="quarter" idx="12"/>
          </p:nvPr>
        </p:nvSpPr>
        <p:spPr/>
        <p:txBody>
          <a:bodyPr/>
          <a:lstStyle/>
          <a:p>
            <a:r>
              <a:rPr lang="en-US" smtClean="0"/>
              <a:t>© 2010 Brocade Communications Systems, Inc. CONFIDENTIAL—For Internal Use Only</a:t>
            </a:r>
            <a:endParaRPr lang="en-US" dirty="0"/>
          </a:p>
        </p:txBody>
      </p:sp>
      <p:sp>
        <p:nvSpPr>
          <p:cNvPr id="11" name="Header Placeholder 10"/>
          <p:cNvSpPr>
            <a:spLocks noGrp="1"/>
          </p:cNvSpPr>
          <p:nvPr>
            <p:ph type="hdr" sz="quarter" idx="13"/>
          </p:nvPr>
        </p:nvSpPr>
        <p:spPr/>
        <p:txBody>
          <a:bodyPr/>
          <a:lstStyle/>
          <a:p>
            <a:r>
              <a:rPr lang="en-US" smtClean="0"/>
              <a:t>[Add Presentation Title: Insert tab &gt; Header &amp; Footer &gt; Notes and Handouts]</a:t>
            </a:r>
            <a:endParaRPr lang="en-US" dirty="0" smtClean="0"/>
          </a:p>
        </p:txBody>
      </p:sp>
      <p:sp>
        <p:nvSpPr>
          <p:cNvPr id="16" name="Slide Image Placeholder 15"/>
          <p:cNvSpPr>
            <a:spLocks noGrp="1" noRot="1" noChangeAspect="1"/>
          </p:cNvSpPr>
          <p:nvPr>
            <p:ph type="sldImg"/>
          </p:nvPr>
        </p:nvSpPr>
        <p:spPr>
          <a:xfrm>
            <a:off x="1189038" y="400050"/>
            <a:ext cx="4646612" cy="3486150"/>
          </a:xfrm>
        </p:spPr>
      </p:sp>
      <p:sp>
        <p:nvSpPr>
          <p:cNvPr id="17" name="Notes Placeholder 16"/>
          <p:cNvSpPr>
            <a:spLocks noGrp="1"/>
          </p:cNvSpPr>
          <p:nvPr>
            <p:ph type="body" idx="1"/>
          </p:nvPr>
        </p:nvSpPr>
        <p:spPr/>
        <p:txBody>
          <a:bodyPr>
            <a:normAutofit/>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3"/>
          <p:cNvSpPr>
            <a:spLocks noGrp="1"/>
          </p:cNvSpPr>
          <p:nvPr>
            <p:ph type="body" idx="1"/>
          </p:nvPr>
        </p:nvSpPr>
        <p:spPr/>
        <p:txBody>
          <a:bodyPr>
            <a:normAutofit/>
          </a:bodyPr>
          <a:lstStyle/>
          <a:p>
            <a:pPr lvl="0"/>
            <a:r>
              <a:rPr lang="en-US" dirty="0" smtClean="0"/>
              <a:t>Second, it supports a fully distributed control plane.  That means that every switch is aware of the entire network topology. I can configure it in a ring, a mesh, a tree.  </a:t>
            </a:r>
          </a:p>
          <a:p>
            <a:pPr lvl="0"/>
            <a:r>
              <a:rPr lang="en-US" dirty="0" smtClean="0"/>
              <a:t>I can configure enough links to make it entirely non-blocking or I can configure the topology to be over-subscribed at whatever level I choose.  Every switch knows about every attached device and virtual machine.  When a VM is attached to the network, the network configuration is automatically bound to the VM and then distributed throughout the VCS cloud.  If the VM moves, the destination port already knows what to do and the VM is automatically reconnected to all of its old resources.  The network configuration automatically migrates with the VM.  </a:t>
            </a:r>
          </a:p>
          <a:p>
            <a:pPr lvl="0"/>
            <a:r>
              <a:rPr lang="en-US" dirty="0" smtClean="0"/>
              <a:t>The products that implement this technology will initially support a mobility sphere of 1000 10Gig ports and 10,000 VM.  The means that I can move a VM within a 10,000 VM sphere and everything happens automatically.</a:t>
            </a:r>
            <a:endParaRPr lang="en-US" dirty="0"/>
          </a:p>
        </p:txBody>
      </p:sp>
      <p:sp>
        <p:nvSpPr>
          <p:cNvPr id="10" name="Slide Image Placeholder 9"/>
          <p:cNvSpPr>
            <a:spLocks noGrp="1" noRot="1" noChangeAspect="1"/>
          </p:cNvSpPr>
          <p:nvPr>
            <p:ph type="sldImg"/>
          </p:nvPr>
        </p:nvSpPr>
        <p:spPr>
          <a:xfrm>
            <a:off x="1189038" y="400050"/>
            <a:ext cx="4646612" cy="3486150"/>
          </a:xfrm>
        </p:spPr>
      </p:sp>
      <p:sp>
        <p:nvSpPr>
          <p:cNvPr id="8" name="Date Placeholder 7"/>
          <p:cNvSpPr>
            <a:spLocks noGrp="1"/>
          </p:cNvSpPr>
          <p:nvPr>
            <p:ph type="dt" idx="10"/>
          </p:nvPr>
        </p:nvSpPr>
        <p:spPr/>
        <p:txBody>
          <a:bodyPr/>
          <a:lstStyle/>
          <a:p>
            <a:fld id="{223469D9-8567-48C5-82D5-F197B6D985AA}" type="datetime1">
              <a:rPr lang="en-US" smtClean="0">
                <a:solidFill>
                  <a:prstClr val="black"/>
                </a:solidFill>
              </a:rPr>
              <a:pPr/>
              <a:t>9/22/2011</a:t>
            </a:fld>
            <a:endParaRPr lang="en-US">
              <a:solidFill>
                <a:prstClr val="black"/>
              </a:solidFill>
            </a:endParaRPr>
          </a:p>
        </p:txBody>
      </p:sp>
      <p:sp>
        <p:nvSpPr>
          <p:cNvPr id="9" name="Slide Number Placeholder 8"/>
          <p:cNvSpPr>
            <a:spLocks noGrp="1"/>
          </p:cNvSpPr>
          <p:nvPr>
            <p:ph type="sldNum" sz="quarter" idx="11"/>
          </p:nvPr>
        </p:nvSpPr>
        <p:spPr/>
        <p:txBody>
          <a:bodyPr/>
          <a:lstStyle/>
          <a:p>
            <a:r>
              <a:rPr lang="en-US" smtClean="0">
                <a:solidFill>
                  <a:prstClr val="black"/>
                </a:solidFill>
              </a:rPr>
              <a:t>Page </a:t>
            </a:r>
            <a:fld id="{111E5896-917A-4035-A860-408E1EC3CD51}" type="slidenum">
              <a:rPr lang="en-US" smtClean="0">
                <a:solidFill>
                  <a:prstClr val="black"/>
                </a:solidFill>
              </a:rPr>
              <a:pPr/>
              <a:t>36</a:t>
            </a:fld>
            <a:endParaRPr lang="en-US" dirty="0">
              <a:solidFill>
                <a:prstClr val="black"/>
              </a:solidFill>
            </a:endParaRPr>
          </a:p>
        </p:txBody>
      </p:sp>
      <p:sp>
        <p:nvSpPr>
          <p:cNvPr id="11" name="Footer Placeholder 10"/>
          <p:cNvSpPr>
            <a:spLocks noGrp="1"/>
          </p:cNvSpPr>
          <p:nvPr>
            <p:ph type="ftr" sz="quarter" idx="12"/>
          </p:nvPr>
        </p:nvSpPr>
        <p:spPr/>
        <p:txBody>
          <a:bodyPr/>
          <a:lstStyle/>
          <a:p>
            <a:r>
              <a:rPr lang="en-US" smtClean="0">
                <a:solidFill>
                  <a:prstClr val="black"/>
                </a:solidFill>
              </a:rPr>
              <a:t>© 2010 Brocade Communications Systems, Inc. Company Proprietary Information</a:t>
            </a:r>
            <a:endParaRPr lang="en-US" dirty="0">
              <a:solidFill>
                <a:prstClr val="black"/>
              </a:solidFill>
            </a:endParaRPr>
          </a:p>
        </p:txBody>
      </p:sp>
      <p:sp>
        <p:nvSpPr>
          <p:cNvPr id="12" name="Header Placeholder 11"/>
          <p:cNvSpPr>
            <a:spLocks noGrp="1"/>
          </p:cNvSpPr>
          <p:nvPr>
            <p:ph type="hdr" sz="quarter" idx="13"/>
          </p:nvPr>
        </p:nvSpPr>
        <p:spPr/>
        <p:txBody>
          <a:bodyPr/>
          <a:lstStyle/>
          <a:p>
            <a:r>
              <a:rPr lang="en-US" smtClean="0">
                <a:solidFill>
                  <a:prstClr val="black"/>
                </a:solidFill>
              </a:rPr>
              <a:t>Building Networks, Building Connections │ Brocade User Conference 2010, EMEA</a:t>
            </a:r>
            <a:endParaRPr lang="en-US" dirty="0" smtClean="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idx="10"/>
          </p:nvPr>
        </p:nvSpPr>
        <p:spPr/>
        <p:txBody>
          <a:bodyPr/>
          <a:lstStyle/>
          <a:p>
            <a:fld id="{D36E68DA-5B09-4BEF-8046-6B3779A05B1A}" type="datetime1">
              <a:rPr lang="en-US" smtClean="0">
                <a:solidFill>
                  <a:prstClr val="black"/>
                </a:solidFill>
              </a:rPr>
              <a:pPr/>
              <a:t>9/22/2011</a:t>
            </a:fld>
            <a:endParaRPr lang="en-US">
              <a:solidFill>
                <a:prstClr val="black"/>
              </a:solidFill>
            </a:endParaRPr>
          </a:p>
        </p:txBody>
      </p:sp>
      <p:sp>
        <p:nvSpPr>
          <p:cNvPr id="9" name="Slide Number Placeholder 8"/>
          <p:cNvSpPr>
            <a:spLocks noGrp="1"/>
          </p:cNvSpPr>
          <p:nvPr>
            <p:ph type="sldNum" sz="quarter" idx="11"/>
          </p:nvPr>
        </p:nvSpPr>
        <p:spPr/>
        <p:txBody>
          <a:bodyPr/>
          <a:lstStyle/>
          <a:p>
            <a:r>
              <a:rPr lang="en-US" smtClean="0">
                <a:solidFill>
                  <a:prstClr val="black"/>
                </a:solidFill>
              </a:rPr>
              <a:t>Page </a:t>
            </a:r>
            <a:fld id="{111E5896-917A-4035-A860-408E1EC3CD51}" type="slidenum">
              <a:rPr lang="en-US" smtClean="0">
                <a:solidFill>
                  <a:prstClr val="black"/>
                </a:solidFill>
              </a:rPr>
              <a:pPr/>
              <a:t>38</a:t>
            </a:fld>
            <a:endParaRPr lang="en-US" dirty="0">
              <a:solidFill>
                <a:prstClr val="black"/>
              </a:solidFill>
            </a:endParaRPr>
          </a:p>
        </p:txBody>
      </p:sp>
      <p:sp>
        <p:nvSpPr>
          <p:cNvPr id="10" name="Footer Placeholder 9"/>
          <p:cNvSpPr>
            <a:spLocks noGrp="1"/>
          </p:cNvSpPr>
          <p:nvPr>
            <p:ph type="ftr" sz="quarter" idx="12"/>
          </p:nvPr>
        </p:nvSpPr>
        <p:spPr/>
        <p:txBody>
          <a:bodyPr/>
          <a:lstStyle/>
          <a:p>
            <a:r>
              <a:rPr lang="en-US" smtClean="0">
                <a:solidFill>
                  <a:prstClr val="black"/>
                </a:solidFill>
              </a:rPr>
              <a:t>© 2010 Brocade Communications Systems, Inc. CONFIDENTIAL—For Internal Use Only</a:t>
            </a:r>
            <a:endParaRPr lang="en-US" dirty="0">
              <a:solidFill>
                <a:prstClr val="black"/>
              </a:solidFill>
            </a:endParaRPr>
          </a:p>
        </p:txBody>
      </p:sp>
      <p:sp>
        <p:nvSpPr>
          <p:cNvPr id="11" name="Header Placeholder 10"/>
          <p:cNvSpPr>
            <a:spLocks noGrp="1"/>
          </p:cNvSpPr>
          <p:nvPr>
            <p:ph type="hdr" sz="quarter" idx="13"/>
          </p:nvPr>
        </p:nvSpPr>
        <p:spPr/>
        <p:txBody>
          <a:bodyPr/>
          <a:lstStyle/>
          <a:p>
            <a:r>
              <a:rPr lang="en-US" smtClean="0">
                <a:solidFill>
                  <a:prstClr val="black"/>
                </a:solidFill>
              </a:rPr>
              <a:t>[Add Presentation Title: Insert tab &gt; Header &amp; Footer &gt; Notes and Handouts]</a:t>
            </a:r>
            <a:endParaRPr lang="en-US" dirty="0" smtClean="0">
              <a:solidFill>
                <a:prstClr val="black"/>
              </a:solidFill>
            </a:endParaRPr>
          </a:p>
        </p:txBody>
      </p:sp>
      <p:sp>
        <p:nvSpPr>
          <p:cNvPr id="24" name="Slide Image Placeholder 23"/>
          <p:cNvSpPr>
            <a:spLocks noGrp="1" noRot="1" noChangeAspect="1"/>
          </p:cNvSpPr>
          <p:nvPr>
            <p:ph type="sldImg"/>
          </p:nvPr>
        </p:nvSpPr>
        <p:spPr>
          <a:xfrm>
            <a:off x="1189038" y="400050"/>
            <a:ext cx="4646612" cy="3486150"/>
          </a:xfrm>
        </p:spPr>
      </p:sp>
      <p:sp>
        <p:nvSpPr>
          <p:cNvPr id="25" name="Notes Placeholder 24"/>
          <p:cNvSpPr>
            <a:spLocks noGrp="1"/>
          </p:cNvSpPr>
          <p:nvPr>
            <p:ph type="body" idx="1"/>
          </p:nvPr>
        </p:nvSpPr>
        <p:spPr/>
        <p:txBody>
          <a:bodyPr>
            <a:normAutofit/>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400050"/>
            <a:ext cx="4646612" cy="3486150"/>
          </a:xfrm>
        </p:spPr>
      </p:sp>
      <p:sp>
        <p:nvSpPr>
          <p:cNvPr id="3" name="Notes Placeholder 2"/>
          <p:cNvSpPr>
            <a:spLocks noGrp="1"/>
          </p:cNvSpPr>
          <p:nvPr>
            <p:ph type="body" idx="1"/>
          </p:nvPr>
        </p:nvSpPr>
        <p:spPr/>
        <p:txBody>
          <a:bodyPr>
            <a:normAutofit/>
          </a:bodyPr>
          <a:lstStyle/>
          <a:p>
            <a:pPr marL="0" marR="0">
              <a:spcBef>
                <a:spcPts val="0"/>
              </a:spcBef>
              <a:spcAft>
                <a:spcPts val="0"/>
              </a:spcAft>
              <a:buNone/>
            </a:pPr>
            <a:r>
              <a:rPr lang="en-US" sz="1200" b="1" dirty="0" smtClean="0">
                <a:latin typeface="Calibri"/>
                <a:ea typeface="Calibri"/>
                <a:cs typeface="Times New Roman"/>
              </a:rPr>
              <a:t>Key Takeaways:</a:t>
            </a:r>
            <a:endParaRPr lang="en-US" sz="1200" dirty="0" smtClean="0">
              <a:latin typeface="Calibri"/>
              <a:ea typeface="Calibri"/>
              <a:cs typeface="Times New Roman"/>
            </a:endParaRPr>
          </a:p>
          <a:p>
            <a:pPr marL="0" marR="0" indent="0">
              <a:spcBef>
                <a:spcPts val="0"/>
              </a:spcBef>
              <a:spcAft>
                <a:spcPts val="0"/>
              </a:spcAft>
            </a:pPr>
            <a:r>
              <a:rPr lang="en-US" dirty="0" smtClean="0"/>
              <a:t> Brocade helps customers achieve</a:t>
            </a:r>
            <a:r>
              <a:rPr lang="en-US" baseline="0" dirty="0" smtClean="0"/>
              <a:t> their business objectives by delivering: </a:t>
            </a:r>
            <a:endParaRPr lang="en-US" dirty="0" smtClean="0"/>
          </a:p>
          <a:p>
            <a:pPr marL="171450" marR="0" lvl="1">
              <a:spcBef>
                <a:spcPts val="0"/>
              </a:spcBef>
              <a:spcAft>
                <a:spcPts val="0"/>
              </a:spcAft>
            </a:pPr>
            <a:r>
              <a:rPr lang="en-US" dirty="0" smtClean="0"/>
              <a:t>Data</a:t>
            </a:r>
            <a:r>
              <a:rPr lang="en-US" baseline="0" dirty="0" smtClean="0"/>
              <a:t> center-class availability (&gt; five 9”s)</a:t>
            </a:r>
          </a:p>
          <a:p>
            <a:pPr marL="171450" marR="0" lvl="1">
              <a:spcBef>
                <a:spcPts val="0"/>
              </a:spcBef>
              <a:spcAft>
                <a:spcPts val="0"/>
              </a:spcAft>
            </a:pPr>
            <a:r>
              <a:rPr lang="en-US" baseline="0" dirty="0" smtClean="0"/>
              <a:t>30% to 50% lower TCO </a:t>
            </a:r>
            <a:r>
              <a:rPr lang="en-US" baseline="0" dirty="0" err="1" smtClean="0"/>
              <a:t>vs</a:t>
            </a:r>
            <a:r>
              <a:rPr lang="en-US" baseline="0" dirty="0" smtClean="0"/>
              <a:t> competing vendor’s solutions</a:t>
            </a:r>
          </a:p>
          <a:p>
            <a:pPr marL="171450" marR="0" lvl="1">
              <a:spcBef>
                <a:spcPts val="0"/>
              </a:spcBef>
              <a:spcAft>
                <a:spcPts val="0"/>
              </a:spcAft>
            </a:pPr>
            <a:r>
              <a:rPr lang="en-US" baseline="0" dirty="0" smtClean="0"/>
              <a:t>Simplified (unified) management using an industry standard command line interface</a:t>
            </a:r>
          </a:p>
          <a:p>
            <a:pPr marL="171450" marR="0" lvl="1">
              <a:spcBef>
                <a:spcPts val="0"/>
              </a:spcBef>
              <a:spcAft>
                <a:spcPts val="0"/>
              </a:spcAft>
            </a:pPr>
            <a:r>
              <a:rPr lang="en-US" baseline="0" dirty="0" smtClean="0"/>
              <a:t>Access to an extensive partner eco-system which allows Brocade to deliver “best in class” solutions</a:t>
            </a:r>
          </a:p>
          <a:p>
            <a:pPr marL="171450" marR="0" lvl="1">
              <a:spcBef>
                <a:spcPts val="0"/>
              </a:spcBef>
              <a:spcAft>
                <a:spcPts val="0"/>
              </a:spcAft>
            </a:pPr>
            <a:r>
              <a:rPr lang="en-US" baseline="0" dirty="0" smtClean="0"/>
              <a:t>Market leading wired/wireless security</a:t>
            </a:r>
            <a:endParaRPr lang="en-US" dirty="0" smtClean="0"/>
          </a:p>
          <a:p>
            <a:pPr marL="0" marR="0">
              <a:spcBef>
                <a:spcPts val="0"/>
              </a:spcBef>
              <a:spcAft>
                <a:spcPts val="0"/>
              </a:spcAft>
              <a:buNone/>
            </a:pPr>
            <a:endParaRPr lang="en-US" sz="1200" dirty="0" smtClean="0">
              <a:latin typeface="Calibri"/>
              <a:ea typeface="Calibri"/>
              <a:cs typeface="Times New Roman"/>
            </a:endParaRPr>
          </a:p>
          <a:p>
            <a:pPr marL="0" marR="0" indent="0">
              <a:spcBef>
                <a:spcPts val="0"/>
              </a:spcBef>
              <a:spcAft>
                <a:spcPts val="0"/>
              </a:spcAft>
              <a:buNone/>
            </a:pPr>
            <a:r>
              <a:rPr lang="en-US" sz="1200" b="1" dirty="0" smtClean="0">
                <a:latin typeface="Calibri"/>
                <a:ea typeface="Calibri"/>
                <a:cs typeface="Times New Roman"/>
              </a:rPr>
              <a:t>Speaker Notes:</a:t>
            </a:r>
            <a:br>
              <a:rPr lang="en-US" sz="1200" b="1" dirty="0" smtClean="0">
                <a:latin typeface="Calibri"/>
                <a:ea typeface="Calibri"/>
                <a:cs typeface="Times New Roman"/>
              </a:rPr>
            </a:br>
            <a:r>
              <a:rPr lang="en-US" sz="1200" kern="1200" dirty="0" smtClean="0">
                <a:solidFill>
                  <a:schemeClr val="tx1"/>
                </a:solidFill>
                <a:latin typeface="+mn-lt"/>
                <a:ea typeface="+mn-ea"/>
                <a:cs typeface="Arial" pitchFamily="34" charset="0"/>
              </a:rPr>
              <a:t>Brocade is the right company to help you transition you</a:t>
            </a:r>
            <a:r>
              <a:rPr lang="en-US" sz="1200" kern="1200" baseline="0" dirty="0" smtClean="0">
                <a:solidFill>
                  <a:schemeClr val="tx1"/>
                </a:solidFill>
                <a:latin typeface="+mn-lt"/>
                <a:ea typeface="+mn-ea"/>
                <a:cs typeface="Arial" pitchFamily="34" charset="0"/>
              </a:rPr>
              <a:t>r network into a </a:t>
            </a:r>
            <a:r>
              <a:rPr lang="en-US" sz="1200" baseline="0" dirty="0" smtClean="0"/>
              <a:t>business enabler and a strategic asset for the organization and achieve you business objectives.</a:t>
            </a:r>
            <a:endParaRPr lang="en-US" sz="1200" kern="1200" dirty="0" smtClean="0">
              <a:solidFill>
                <a:schemeClr val="tx1"/>
              </a:solidFill>
              <a:latin typeface="+mn-lt"/>
              <a:ea typeface="+mn-ea"/>
              <a:cs typeface="Arial" pitchFamily="34" charset="0"/>
            </a:endParaRPr>
          </a:p>
          <a:p>
            <a:pPr marL="0" marR="0" indent="0">
              <a:spcBef>
                <a:spcPts val="0"/>
              </a:spcBef>
              <a:spcAft>
                <a:spcPts val="0"/>
              </a:spcAft>
              <a:buNone/>
            </a:pPr>
            <a:r>
              <a:rPr lang="en-US" baseline="0" dirty="0" smtClean="0"/>
              <a:t>Brocade’s heritage is in the data center and as a result data center requirements for availability and performance are in our DNA.   All of Brocade’s solutions deliver data center-class availability to </a:t>
            </a:r>
            <a:r>
              <a:rPr lang="en-US" dirty="0" smtClean="0">
                <a:solidFill>
                  <a:schemeClr val="bg1"/>
                </a:solidFill>
              </a:rPr>
              <a:t>support our customers’ increasing requirements for continuous uptime by setting the standards for;</a:t>
            </a:r>
          </a:p>
          <a:p>
            <a:pPr marL="288925" marR="0" lvl="2">
              <a:spcBef>
                <a:spcPts val="0"/>
              </a:spcBef>
              <a:spcAft>
                <a:spcPts val="0"/>
              </a:spcAft>
            </a:pPr>
            <a:r>
              <a:rPr lang="en-US" dirty="0" smtClean="0">
                <a:solidFill>
                  <a:schemeClr val="bg1"/>
                </a:solidFill>
              </a:rPr>
              <a:t>continuous operation</a:t>
            </a:r>
          </a:p>
          <a:p>
            <a:pPr marL="288925" marR="0" lvl="2">
              <a:spcBef>
                <a:spcPts val="0"/>
              </a:spcBef>
              <a:spcAft>
                <a:spcPts val="0"/>
              </a:spcAft>
            </a:pPr>
            <a:r>
              <a:rPr lang="en-US" dirty="0" smtClean="0">
                <a:solidFill>
                  <a:schemeClr val="bg1"/>
                </a:solidFill>
              </a:rPr>
              <a:t>ease-of-management, and </a:t>
            </a:r>
          </a:p>
          <a:p>
            <a:pPr marL="288925" marR="0" lvl="2">
              <a:spcBef>
                <a:spcPts val="0"/>
              </a:spcBef>
              <a:spcAft>
                <a:spcPts val="0"/>
              </a:spcAft>
            </a:pPr>
            <a:r>
              <a:rPr lang="en-US" dirty="0" smtClean="0">
                <a:solidFill>
                  <a:schemeClr val="bg1"/>
                </a:solidFill>
              </a:rPr>
              <a:t>cost effective resiliency</a:t>
            </a:r>
            <a:endParaRPr lang="en-US" baseline="0" dirty="0" smtClean="0"/>
          </a:p>
          <a:p>
            <a:pPr marL="0" marR="0" indent="0">
              <a:spcBef>
                <a:spcPts val="0"/>
              </a:spcBef>
              <a:spcAft>
                <a:spcPts val="0"/>
              </a:spcAft>
              <a:buNone/>
            </a:pPr>
            <a:r>
              <a:rPr lang="en-US" baseline="0" dirty="0" smtClean="0"/>
              <a:t>As we mentioned, our </a:t>
            </a:r>
            <a:r>
              <a:rPr lang="en-US" dirty="0" smtClean="0">
                <a:solidFill>
                  <a:schemeClr val="bg1"/>
                </a:solidFill>
              </a:rPr>
              <a:t>solutions emphasize migration, evolution and extensions to build upon your infrastructure.   Our products and solutions</a:t>
            </a:r>
            <a:r>
              <a:rPr lang="en-US" baseline="0" dirty="0" smtClean="0">
                <a:solidFill>
                  <a:schemeClr val="bg1"/>
                </a:solidFill>
              </a:rPr>
              <a:t> are built on open standards interfaces and can operate in any multi-vendor environment.   We deliver performance at a reasonable price.   These attributes allow us to deliver Brocade solutions at a 30% - 50% lower total cost of ownership than </a:t>
            </a:r>
            <a:r>
              <a:rPr lang="en-US" baseline="0" dirty="0" smtClean="0"/>
              <a:t>competing vendor’s solutions.</a:t>
            </a:r>
          </a:p>
          <a:p>
            <a:pPr marL="0" marR="0" indent="0">
              <a:spcBef>
                <a:spcPts val="0"/>
              </a:spcBef>
              <a:spcAft>
                <a:spcPts val="0"/>
              </a:spcAft>
              <a:buNone/>
            </a:pPr>
            <a:r>
              <a:rPr lang="en-US" baseline="0" dirty="0" smtClean="0"/>
              <a:t>Brocade simplifies network management with a highly scalable unified management approach.   We have a unified network management system across all wired and wireless products.   We also provide northbound trap and event support to a variety of 3</a:t>
            </a:r>
            <a:r>
              <a:rPr lang="en-US" baseline="30000" dirty="0" smtClean="0"/>
              <a:t>rd</a:t>
            </a:r>
            <a:r>
              <a:rPr lang="en-US" baseline="0" dirty="0" smtClean="0"/>
              <a:t> party network management systems in addition to </a:t>
            </a:r>
            <a:r>
              <a:rPr lang="en-US" baseline="0" dirty="0" err="1" smtClean="0"/>
              <a:t>utliziing</a:t>
            </a:r>
            <a:r>
              <a:rPr lang="en-US" baseline="0" dirty="0" smtClean="0"/>
              <a:t> an industry standard command line interface – eliminating the learning curve on Brocade products.</a:t>
            </a:r>
          </a:p>
          <a:p>
            <a:pPr marL="0" indent="0">
              <a:lnSpc>
                <a:spcPct val="80000"/>
              </a:lnSpc>
              <a:buNone/>
            </a:pPr>
            <a:r>
              <a:rPr lang="en-US" sz="1200" dirty="0" smtClean="0"/>
              <a:t>We understand that your enterprise network is not a monolithic entity and that it requires a variety of solutions to make it work.  That’s why we have a broad ecosystem of industry-leading partners that bring you best-in-class technologies, solutions, and support.</a:t>
            </a:r>
          </a:p>
          <a:p>
            <a:pPr marL="0" indent="0">
              <a:lnSpc>
                <a:spcPct val="80000"/>
              </a:lnSpc>
              <a:buNone/>
            </a:pPr>
            <a:r>
              <a:rPr lang="en-US" sz="1200" dirty="0" smtClean="0"/>
              <a:t>We believe that open standards and strong relationships with the world’s largest IT companies provide the best solution for your infrastructure needs. That means no proprietary solutions and no need to rip and replace your existing infrastructure. It means solutions that are backward and forward compatible with your current solutions.</a:t>
            </a:r>
          </a:p>
          <a:p>
            <a:pPr marL="0" indent="0">
              <a:lnSpc>
                <a:spcPct val="80000"/>
              </a:lnSpc>
              <a:buNone/>
            </a:pPr>
            <a:r>
              <a:rPr lang="en-US" sz="1200" dirty="0" smtClean="0"/>
              <a:t>The companies you see on this slide represent over 10 years of strategic partnerships with Brocade. And we have invested more than $1B in joint development and testing with these world-class technology companies.</a:t>
            </a:r>
          </a:p>
          <a:p>
            <a:pPr marL="0" indent="0">
              <a:lnSpc>
                <a:spcPct val="80000"/>
              </a:lnSpc>
              <a:buNone/>
            </a:pPr>
            <a:r>
              <a:rPr lang="en-US" sz="1200" dirty="0" smtClean="0"/>
              <a:t>The advantage to you is the greatest choice and flexibility to build networking infrastructures that are open, heterogeneous, and best in class.</a:t>
            </a:r>
          </a:p>
          <a:p>
            <a:pPr>
              <a:lnSpc>
                <a:spcPct val="80000"/>
              </a:lnSpc>
              <a:buNone/>
            </a:pPr>
            <a:endParaRPr lang="en-US" sz="1200" dirty="0" smtClean="0"/>
          </a:p>
          <a:p>
            <a:pPr marL="0" marR="0" lvl="0" indent="0">
              <a:spcBef>
                <a:spcPts val="0"/>
              </a:spcBef>
              <a:spcAft>
                <a:spcPts val="0"/>
              </a:spcAft>
              <a:buNone/>
            </a:pPr>
            <a:r>
              <a:rPr lang="en-US" baseline="0" dirty="0" smtClean="0"/>
              <a:t>Through our partner eco-system Brocade provides market leading wired/wireless security.   Our partnerships allow us to offer the  </a:t>
            </a:r>
            <a:r>
              <a:rPr lang="en-US" dirty="0" smtClean="0"/>
              <a:t>industry’s best security offerings that provide a complete and competitive Best-of-Class offering to customers.   </a:t>
            </a:r>
          </a:p>
          <a:p>
            <a:pPr marL="171450" marR="0" lvl="1" indent="0">
              <a:spcBef>
                <a:spcPts val="0"/>
              </a:spcBef>
              <a:spcAft>
                <a:spcPts val="0"/>
              </a:spcAft>
              <a:buNone/>
            </a:pPr>
            <a:endParaRPr lang="en-US" dirty="0" smtClean="0"/>
          </a:p>
          <a:p>
            <a:pPr marL="0" marR="0" lvl="0" indent="0">
              <a:spcBef>
                <a:spcPts val="0"/>
              </a:spcBef>
              <a:spcAft>
                <a:spcPts val="0"/>
              </a:spcAft>
              <a:buNone/>
            </a:pPr>
            <a:r>
              <a:rPr lang="en-US" dirty="0" smtClean="0"/>
              <a:t>We provide</a:t>
            </a:r>
            <a:r>
              <a:rPr lang="en-US" baseline="0" dirty="0" smtClean="0"/>
              <a:t> e</a:t>
            </a:r>
            <a:r>
              <a:rPr lang="en-US" sz="2100" dirty="0" smtClean="0"/>
              <a:t>nd to end networking and security solutions, from the e</a:t>
            </a:r>
            <a:r>
              <a:rPr lang="en-US" sz="1700" dirty="0" smtClean="0"/>
              <a:t>dge to core to the data center.  </a:t>
            </a:r>
            <a:r>
              <a:rPr lang="en-US" sz="2000" dirty="0" smtClean="0"/>
              <a:t>Pre-emptive security that d</a:t>
            </a:r>
            <a:r>
              <a:rPr lang="en-US" sz="1600" dirty="0" smtClean="0"/>
              <a:t>efensively protects your organization before damage can occur and improve productivity by freeing your IT resources to focus on strategic risk management initiatives.   We r</a:t>
            </a:r>
            <a:r>
              <a:rPr lang="en-US" sz="2000" dirty="0" smtClean="0"/>
              <a:t>educe business risk and improve compliance by providing for</a:t>
            </a:r>
            <a:r>
              <a:rPr lang="en-US" sz="2000" baseline="0" dirty="0" smtClean="0"/>
              <a:t> s</a:t>
            </a:r>
            <a:r>
              <a:rPr lang="en-US" sz="2000" dirty="0" smtClean="0"/>
              <a:t>upport for </a:t>
            </a:r>
            <a:r>
              <a:rPr lang="en-US" sz="1600" dirty="0" smtClean="0"/>
              <a:t>federal, state and industry security regulations.</a:t>
            </a:r>
            <a:endParaRPr lang="en-US" sz="1200" b="1" dirty="0" smtClean="0">
              <a:latin typeface="Calibri"/>
              <a:ea typeface="Calibri"/>
              <a:cs typeface="Times New Roman"/>
            </a:endParaRPr>
          </a:p>
        </p:txBody>
      </p:sp>
      <p:sp>
        <p:nvSpPr>
          <p:cNvPr id="4" name="Header Placeholder 3"/>
          <p:cNvSpPr>
            <a:spLocks noGrp="1"/>
          </p:cNvSpPr>
          <p:nvPr>
            <p:ph type="hdr" sz="quarter" idx="10"/>
          </p:nvPr>
        </p:nvSpPr>
        <p:spPr/>
        <p:txBody>
          <a:bodyPr/>
          <a:lstStyle/>
          <a:p>
            <a:r>
              <a:rPr lang="en-US" dirty="0" smtClean="0"/>
              <a:t>[Add Presentation Title: Insert tab &gt; Header &amp; Footer &gt; Notes and Handouts]</a:t>
            </a:r>
          </a:p>
        </p:txBody>
      </p:sp>
      <p:sp>
        <p:nvSpPr>
          <p:cNvPr id="5" name="Date Placeholder 4"/>
          <p:cNvSpPr>
            <a:spLocks noGrp="1"/>
          </p:cNvSpPr>
          <p:nvPr>
            <p:ph type="dt" idx="11"/>
          </p:nvPr>
        </p:nvSpPr>
        <p:spPr/>
        <p:txBody>
          <a:bodyPr/>
          <a:lstStyle/>
          <a:p>
            <a:fld id="{8F0BB2B8-3328-4757-9DA0-2410B8C66A61}" type="datetime1">
              <a:rPr lang="en-US" smtClean="0"/>
              <a:pPr/>
              <a:t>9/22/2011</a:t>
            </a:fld>
            <a:endParaRPr lang="en-US" dirty="0"/>
          </a:p>
        </p:txBody>
      </p:sp>
      <p:sp>
        <p:nvSpPr>
          <p:cNvPr id="6" name="Slide Number Placeholder 5"/>
          <p:cNvSpPr>
            <a:spLocks noGrp="1"/>
          </p:cNvSpPr>
          <p:nvPr>
            <p:ph type="sldNum" sz="quarter" idx="12"/>
          </p:nvPr>
        </p:nvSpPr>
        <p:spPr/>
        <p:txBody>
          <a:bodyPr/>
          <a:lstStyle/>
          <a:p>
            <a:r>
              <a:rPr lang="en-US" dirty="0" smtClean="0"/>
              <a:t>Page </a:t>
            </a:r>
            <a:fld id="{111E5896-917A-4035-A860-408E1EC3CD51}" type="slidenum">
              <a:rPr lang="en-US" smtClean="0"/>
              <a:pPr/>
              <a:t>4</a:t>
            </a:fld>
            <a:endParaRPr lang="en-US" dirty="0"/>
          </a:p>
        </p:txBody>
      </p:sp>
      <p:sp>
        <p:nvSpPr>
          <p:cNvPr id="7" name="Footer Placeholder 6"/>
          <p:cNvSpPr>
            <a:spLocks noGrp="1"/>
          </p:cNvSpPr>
          <p:nvPr>
            <p:ph type="ftr" sz="quarter" idx="13"/>
          </p:nvPr>
        </p:nvSpPr>
        <p:spPr/>
        <p:txBody>
          <a:bodyPr/>
          <a:lstStyle/>
          <a:p>
            <a:r>
              <a:rPr lang="en-US" smtClean="0"/>
              <a:t>© 2010 Brocade Communications Systems, Inc. Company Proprietary Information</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idx="10"/>
          </p:nvPr>
        </p:nvSpPr>
        <p:spPr/>
        <p:txBody>
          <a:bodyPr/>
          <a:lstStyle/>
          <a:p>
            <a:fld id="{441951C7-03B4-427C-B240-14AAA065A823}" type="datetime1">
              <a:rPr lang="en-US" smtClean="0">
                <a:solidFill>
                  <a:prstClr val="black"/>
                </a:solidFill>
              </a:rPr>
              <a:pPr/>
              <a:t>9/22/2011</a:t>
            </a:fld>
            <a:endParaRPr lang="en-US">
              <a:solidFill>
                <a:prstClr val="black"/>
              </a:solidFill>
            </a:endParaRPr>
          </a:p>
        </p:txBody>
      </p:sp>
      <p:sp>
        <p:nvSpPr>
          <p:cNvPr id="9" name="Slide Number Placeholder 8"/>
          <p:cNvSpPr>
            <a:spLocks noGrp="1"/>
          </p:cNvSpPr>
          <p:nvPr>
            <p:ph type="sldNum" sz="quarter" idx="11"/>
          </p:nvPr>
        </p:nvSpPr>
        <p:spPr/>
        <p:txBody>
          <a:bodyPr/>
          <a:lstStyle/>
          <a:p>
            <a:r>
              <a:rPr lang="en-US" smtClean="0">
                <a:solidFill>
                  <a:prstClr val="black"/>
                </a:solidFill>
              </a:rPr>
              <a:t>Page </a:t>
            </a:r>
            <a:fld id="{111E5896-917A-4035-A860-408E1EC3CD51}" type="slidenum">
              <a:rPr lang="en-US" smtClean="0">
                <a:solidFill>
                  <a:prstClr val="black"/>
                </a:solidFill>
              </a:rPr>
              <a:pPr/>
              <a:t>39</a:t>
            </a:fld>
            <a:endParaRPr lang="en-US" dirty="0">
              <a:solidFill>
                <a:prstClr val="black"/>
              </a:solidFill>
            </a:endParaRPr>
          </a:p>
        </p:txBody>
      </p:sp>
      <p:sp>
        <p:nvSpPr>
          <p:cNvPr id="10" name="Footer Placeholder 9"/>
          <p:cNvSpPr>
            <a:spLocks noGrp="1"/>
          </p:cNvSpPr>
          <p:nvPr>
            <p:ph type="ftr" sz="quarter" idx="12"/>
          </p:nvPr>
        </p:nvSpPr>
        <p:spPr/>
        <p:txBody>
          <a:bodyPr/>
          <a:lstStyle/>
          <a:p>
            <a:r>
              <a:rPr lang="en-US" smtClean="0">
                <a:solidFill>
                  <a:prstClr val="black"/>
                </a:solidFill>
              </a:rPr>
              <a:t>© 2010 Brocade Communications Systems, Inc. CONFIDENTIAL—For Internal Use Only</a:t>
            </a:r>
            <a:endParaRPr lang="en-US" dirty="0">
              <a:solidFill>
                <a:prstClr val="black"/>
              </a:solidFill>
            </a:endParaRPr>
          </a:p>
        </p:txBody>
      </p:sp>
      <p:sp>
        <p:nvSpPr>
          <p:cNvPr id="11" name="Header Placeholder 10"/>
          <p:cNvSpPr>
            <a:spLocks noGrp="1"/>
          </p:cNvSpPr>
          <p:nvPr>
            <p:ph type="hdr" sz="quarter" idx="13"/>
          </p:nvPr>
        </p:nvSpPr>
        <p:spPr/>
        <p:txBody>
          <a:bodyPr/>
          <a:lstStyle/>
          <a:p>
            <a:r>
              <a:rPr lang="en-US" smtClean="0">
                <a:solidFill>
                  <a:prstClr val="black"/>
                </a:solidFill>
              </a:rPr>
              <a:t>[Add Presentation Title: Insert tab &gt; Header &amp; Footer &gt; Notes and Handouts]</a:t>
            </a:r>
            <a:endParaRPr lang="en-US" dirty="0" smtClean="0">
              <a:solidFill>
                <a:prstClr val="black"/>
              </a:solidFill>
            </a:endParaRPr>
          </a:p>
        </p:txBody>
      </p:sp>
      <p:sp>
        <p:nvSpPr>
          <p:cNvPr id="16" name="Slide Image Placeholder 15"/>
          <p:cNvSpPr>
            <a:spLocks noGrp="1" noRot="1" noChangeAspect="1"/>
          </p:cNvSpPr>
          <p:nvPr>
            <p:ph type="sldImg"/>
          </p:nvPr>
        </p:nvSpPr>
        <p:spPr>
          <a:xfrm>
            <a:off x="1189038" y="400050"/>
            <a:ext cx="4646612" cy="3486150"/>
          </a:xfrm>
        </p:spPr>
      </p:sp>
      <p:sp>
        <p:nvSpPr>
          <p:cNvPr id="17" name="Notes Placeholder 16"/>
          <p:cNvSpPr>
            <a:spLocks noGrp="1"/>
          </p:cNvSpPr>
          <p:nvPr>
            <p:ph type="body" idx="1"/>
          </p:nvPr>
        </p:nvSpPr>
        <p:spPr/>
        <p:txBody>
          <a:bodyPr>
            <a:normAutofit/>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idx="10"/>
          </p:nvPr>
        </p:nvSpPr>
        <p:spPr/>
        <p:txBody>
          <a:bodyPr/>
          <a:lstStyle/>
          <a:p>
            <a:fld id="{441951C7-03B4-427C-B240-14AAA065A823}" type="datetime1">
              <a:rPr lang="en-US" smtClean="0"/>
              <a:pPr/>
              <a:t>9/22/2011</a:t>
            </a:fld>
            <a:endParaRPr lang="en-US"/>
          </a:p>
        </p:txBody>
      </p:sp>
      <p:sp>
        <p:nvSpPr>
          <p:cNvPr id="9" name="Slide Number Placeholder 8"/>
          <p:cNvSpPr>
            <a:spLocks noGrp="1"/>
          </p:cNvSpPr>
          <p:nvPr>
            <p:ph type="sldNum" sz="quarter" idx="11"/>
          </p:nvPr>
        </p:nvSpPr>
        <p:spPr/>
        <p:txBody>
          <a:bodyPr/>
          <a:lstStyle/>
          <a:p>
            <a:r>
              <a:rPr lang="en-US" smtClean="0"/>
              <a:t>Page </a:t>
            </a:r>
            <a:fld id="{111E5896-917A-4035-A860-408E1EC3CD51}" type="slidenum">
              <a:rPr lang="en-US" smtClean="0"/>
              <a:pPr/>
              <a:t>40</a:t>
            </a:fld>
            <a:endParaRPr lang="en-US" dirty="0"/>
          </a:p>
        </p:txBody>
      </p:sp>
      <p:sp>
        <p:nvSpPr>
          <p:cNvPr id="10" name="Footer Placeholder 9"/>
          <p:cNvSpPr>
            <a:spLocks noGrp="1"/>
          </p:cNvSpPr>
          <p:nvPr>
            <p:ph type="ftr" sz="quarter" idx="12"/>
          </p:nvPr>
        </p:nvSpPr>
        <p:spPr/>
        <p:txBody>
          <a:bodyPr/>
          <a:lstStyle/>
          <a:p>
            <a:r>
              <a:rPr lang="en-US" smtClean="0"/>
              <a:t>© 2010 Brocade Communications Systems, Inc. CONFIDENTIAL—For Internal Use Only</a:t>
            </a:r>
            <a:endParaRPr lang="en-US" dirty="0"/>
          </a:p>
        </p:txBody>
      </p:sp>
      <p:sp>
        <p:nvSpPr>
          <p:cNvPr id="11" name="Header Placeholder 10"/>
          <p:cNvSpPr>
            <a:spLocks noGrp="1"/>
          </p:cNvSpPr>
          <p:nvPr>
            <p:ph type="hdr" sz="quarter" idx="13"/>
          </p:nvPr>
        </p:nvSpPr>
        <p:spPr/>
        <p:txBody>
          <a:bodyPr/>
          <a:lstStyle/>
          <a:p>
            <a:r>
              <a:rPr lang="en-US" smtClean="0"/>
              <a:t>[Add Presentation Title: Insert tab &gt; Header &amp; Footer &gt; Notes and Handouts]</a:t>
            </a:r>
            <a:endParaRPr lang="en-US" dirty="0" smtClean="0"/>
          </a:p>
        </p:txBody>
      </p:sp>
      <p:sp>
        <p:nvSpPr>
          <p:cNvPr id="16" name="Slide Image Placeholder 15"/>
          <p:cNvSpPr>
            <a:spLocks noGrp="1" noRot="1" noChangeAspect="1"/>
          </p:cNvSpPr>
          <p:nvPr>
            <p:ph type="sldImg"/>
          </p:nvPr>
        </p:nvSpPr>
        <p:spPr>
          <a:xfrm>
            <a:off x="1187450" y="400050"/>
            <a:ext cx="4648200" cy="3486150"/>
          </a:xfrm>
        </p:spPr>
      </p:sp>
      <p:sp>
        <p:nvSpPr>
          <p:cNvPr id="17" name="Notes Placeholder 16"/>
          <p:cNvSpPr>
            <a:spLocks noGrp="1"/>
          </p:cNvSpPr>
          <p:nvPr>
            <p:ph type="body" idx="1"/>
          </p:nvPr>
        </p:nvSpPr>
        <p:spPr/>
        <p:txBody>
          <a:bodyPr>
            <a:normAutofit/>
          </a:bodyPr>
          <a:lstStyle/>
          <a:p>
            <a:pPr>
              <a:buNone/>
            </a:pPr>
            <a:r>
              <a:rPr lang="en-US" dirty="0" smtClean="0"/>
              <a:t>Key</a:t>
            </a:r>
            <a:r>
              <a:rPr lang="en-US" baseline="0" dirty="0" smtClean="0"/>
              <a:t> Points</a:t>
            </a:r>
          </a:p>
          <a:p>
            <a:r>
              <a:rPr lang="en-US" dirty="0" smtClean="0"/>
              <a:t>In this use case,</a:t>
            </a:r>
            <a:r>
              <a:rPr lang="en-US" baseline="0" dirty="0" smtClean="0"/>
              <a:t> VCS is used as an aggregation technology for 1 </a:t>
            </a:r>
            <a:r>
              <a:rPr lang="en-US" baseline="0" dirty="0" err="1" smtClean="0"/>
              <a:t>GbE</a:t>
            </a:r>
            <a:r>
              <a:rPr lang="en-US" baseline="0" dirty="0" smtClean="0"/>
              <a:t> server connections.</a:t>
            </a:r>
          </a:p>
          <a:p>
            <a:r>
              <a:rPr lang="en-US" baseline="0" dirty="0" smtClean="0"/>
              <a:t>This gives the architect a building-block approach to network scalability, leveraging lower-cost switches at the aggregation layer.</a:t>
            </a:r>
          </a:p>
          <a:p>
            <a:r>
              <a:rPr lang="en-US" baseline="0" dirty="0" smtClean="0"/>
              <a:t>Stackable 1 </a:t>
            </a:r>
            <a:r>
              <a:rPr lang="en-US" baseline="0" dirty="0" err="1" smtClean="0"/>
              <a:t>GbE</a:t>
            </a:r>
            <a:r>
              <a:rPr lang="en-US" baseline="0" dirty="0" smtClean="0"/>
              <a:t> switches are used at </a:t>
            </a:r>
            <a:r>
              <a:rPr lang="en-US" baseline="0" dirty="0" err="1" smtClean="0"/>
              <a:t>ToR</a:t>
            </a:r>
            <a:r>
              <a:rPr lang="en-US" baseline="0" dirty="0" smtClean="0"/>
              <a:t>, and those switches are connected into an Ethernet fabric.</a:t>
            </a:r>
          </a:p>
          <a:p>
            <a:r>
              <a:rPr lang="en-US" baseline="0" dirty="0" smtClean="0"/>
              <a:t>This provides a 1-to-1 relationship between the access layer switches and the aggregation fabric, eliminating the need for STP and making all connections active.</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idx="10"/>
          </p:nvPr>
        </p:nvSpPr>
        <p:spPr/>
        <p:txBody>
          <a:bodyPr/>
          <a:lstStyle/>
          <a:p>
            <a:fld id="{441951C7-03B4-427C-B240-14AAA065A823}" type="datetime1">
              <a:rPr lang="en-US" smtClean="0">
                <a:solidFill>
                  <a:prstClr val="black"/>
                </a:solidFill>
              </a:rPr>
              <a:pPr/>
              <a:t>9/22/2011</a:t>
            </a:fld>
            <a:endParaRPr lang="en-US">
              <a:solidFill>
                <a:prstClr val="black"/>
              </a:solidFill>
            </a:endParaRPr>
          </a:p>
        </p:txBody>
      </p:sp>
      <p:sp>
        <p:nvSpPr>
          <p:cNvPr id="9" name="Slide Number Placeholder 8"/>
          <p:cNvSpPr>
            <a:spLocks noGrp="1"/>
          </p:cNvSpPr>
          <p:nvPr>
            <p:ph type="sldNum" sz="quarter" idx="11"/>
          </p:nvPr>
        </p:nvSpPr>
        <p:spPr/>
        <p:txBody>
          <a:bodyPr/>
          <a:lstStyle/>
          <a:p>
            <a:r>
              <a:rPr lang="en-US" smtClean="0">
                <a:solidFill>
                  <a:prstClr val="black"/>
                </a:solidFill>
              </a:rPr>
              <a:t>Page </a:t>
            </a:r>
            <a:fld id="{111E5896-917A-4035-A860-408E1EC3CD51}" type="slidenum">
              <a:rPr lang="en-US" smtClean="0">
                <a:solidFill>
                  <a:prstClr val="black"/>
                </a:solidFill>
              </a:rPr>
              <a:pPr/>
              <a:t>41</a:t>
            </a:fld>
            <a:endParaRPr lang="en-US" dirty="0">
              <a:solidFill>
                <a:prstClr val="black"/>
              </a:solidFill>
            </a:endParaRPr>
          </a:p>
        </p:txBody>
      </p:sp>
      <p:sp>
        <p:nvSpPr>
          <p:cNvPr id="10" name="Footer Placeholder 9"/>
          <p:cNvSpPr>
            <a:spLocks noGrp="1"/>
          </p:cNvSpPr>
          <p:nvPr>
            <p:ph type="ftr" sz="quarter" idx="12"/>
          </p:nvPr>
        </p:nvSpPr>
        <p:spPr/>
        <p:txBody>
          <a:bodyPr/>
          <a:lstStyle/>
          <a:p>
            <a:r>
              <a:rPr lang="en-US" smtClean="0">
                <a:solidFill>
                  <a:prstClr val="black"/>
                </a:solidFill>
              </a:rPr>
              <a:t>© 2010 Brocade Communications Systems, Inc. CONFIDENTIAL—For Internal Use Only</a:t>
            </a:r>
            <a:endParaRPr lang="en-US" dirty="0">
              <a:solidFill>
                <a:prstClr val="black"/>
              </a:solidFill>
            </a:endParaRPr>
          </a:p>
        </p:txBody>
      </p:sp>
      <p:sp>
        <p:nvSpPr>
          <p:cNvPr id="11" name="Header Placeholder 10"/>
          <p:cNvSpPr>
            <a:spLocks noGrp="1"/>
          </p:cNvSpPr>
          <p:nvPr>
            <p:ph type="hdr" sz="quarter" idx="13"/>
          </p:nvPr>
        </p:nvSpPr>
        <p:spPr/>
        <p:txBody>
          <a:bodyPr/>
          <a:lstStyle/>
          <a:p>
            <a:r>
              <a:rPr lang="en-US" smtClean="0">
                <a:solidFill>
                  <a:prstClr val="black"/>
                </a:solidFill>
              </a:rPr>
              <a:t>[Add Presentation Title: Insert tab &gt; Header &amp; Footer &gt; Notes and Handouts]</a:t>
            </a:r>
            <a:endParaRPr lang="en-US" dirty="0" smtClean="0">
              <a:solidFill>
                <a:prstClr val="black"/>
              </a:solidFill>
            </a:endParaRPr>
          </a:p>
        </p:txBody>
      </p:sp>
      <p:sp>
        <p:nvSpPr>
          <p:cNvPr id="16" name="Slide Image Placeholder 15"/>
          <p:cNvSpPr>
            <a:spLocks noGrp="1" noRot="1" noChangeAspect="1"/>
          </p:cNvSpPr>
          <p:nvPr>
            <p:ph type="sldImg"/>
          </p:nvPr>
        </p:nvSpPr>
        <p:spPr>
          <a:xfrm>
            <a:off x="1189038" y="400050"/>
            <a:ext cx="4646612" cy="3486150"/>
          </a:xfrm>
        </p:spPr>
      </p:sp>
      <p:sp>
        <p:nvSpPr>
          <p:cNvPr id="17" name="Notes Placeholder 16"/>
          <p:cNvSpPr>
            <a:spLocks noGrp="1"/>
          </p:cNvSpPr>
          <p:nvPr>
            <p:ph type="body" idx="1"/>
          </p:nvPr>
        </p:nvSpPr>
        <p:spPr/>
        <p:txBody>
          <a:bodyPr>
            <a:normAutofit/>
          </a:bodyPr>
          <a:lstStyle/>
          <a:p>
            <a:pPr>
              <a:buNone/>
            </a:pPr>
            <a:r>
              <a:rPr lang="en-US" dirty="0" smtClean="0"/>
              <a:t>Key Points</a:t>
            </a:r>
          </a:p>
          <a:p>
            <a:r>
              <a:rPr lang="en-US" dirty="0" smtClean="0"/>
              <a:t>This</a:t>
            </a:r>
            <a:r>
              <a:rPr lang="en-US" baseline="0" dirty="0" smtClean="0"/>
              <a:t> is a network convergence use case.</a:t>
            </a:r>
          </a:p>
          <a:p>
            <a:r>
              <a:rPr lang="en-US" baseline="0" dirty="0" smtClean="0"/>
              <a:t>Tier 1 applications still have native FC connections to the SAN for an air-gap, and to provide the highest performance and resilient connection to block resources.</a:t>
            </a:r>
          </a:p>
          <a:p>
            <a:r>
              <a:rPr lang="en-US" baseline="0" dirty="0" smtClean="0"/>
              <a:t>Servers with CNAs can access FC and </a:t>
            </a:r>
            <a:r>
              <a:rPr lang="en-US" baseline="0" dirty="0" err="1" smtClean="0"/>
              <a:t>FCoE</a:t>
            </a:r>
            <a:r>
              <a:rPr lang="en-US" baseline="0" dirty="0" smtClean="0"/>
              <a:t> resources with a DCB connection from the Ethernet fabric into the core of the FC SAN.</a:t>
            </a:r>
          </a:p>
          <a:p>
            <a:r>
              <a:rPr lang="en-US" baseline="0" dirty="0" smtClean="0"/>
              <a:t>In the future, core LAN routers will be able to have a connection into the core of the SAN.</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[Add Presentation Title: Insert tab &gt; Header &amp; Footer &gt; Notes and Handouts]</a:t>
            </a:r>
            <a:endParaRPr lang="en-US" dirty="0" smtClean="0"/>
          </a:p>
        </p:txBody>
      </p:sp>
      <p:sp>
        <p:nvSpPr>
          <p:cNvPr id="5" name="Date Placeholder 4"/>
          <p:cNvSpPr>
            <a:spLocks noGrp="1"/>
          </p:cNvSpPr>
          <p:nvPr>
            <p:ph type="dt" idx="11"/>
          </p:nvPr>
        </p:nvSpPr>
        <p:spPr/>
        <p:txBody>
          <a:bodyPr/>
          <a:lstStyle/>
          <a:p>
            <a:fld id="{98D7C857-D814-4DCC-8897-8FFE44AECE99}" type="datetime1">
              <a:rPr lang="en-US" smtClean="0"/>
              <a:pPr/>
              <a:t>9/22/2011</a:t>
            </a:fld>
            <a:endParaRPr lang="en-US" dirty="0"/>
          </a:p>
        </p:txBody>
      </p:sp>
      <p:sp>
        <p:nvSpPr>
          <p:cNvPr id="6" name="Slide Number Placeholder 5"/>
          <p:cNvSpPr>
            <a:spLocks noGrp="1"/>
          </p:cNvSpPr>
          <p:nvPr>
            <p:ph type="sldNum" sz="quarter" idx="12"/>
          </p:nvPr>
        </p:nvSpPr>
        <p:spPr/>
        <p:txBody>
          <a:bodyPr/>
          <a:lstStyle/>
          <a:p>
            <a:r>
              <a:rPr lang="en-US" smtClean="0"/>
              <a:t>Page </a:t>
            </a:r>
            <a:fld id="{111E5896-917A-4035-A860-408E1EC3CD51}" type="slidenum">
              <a:rPr lang="en-US" smtClean="0"/>
              <a:pPr/>
              <a:t>42</a:t>
            </a:fld>
            <a:endParaRPr lang="en-US" dirty="0"/>
          </a:p>
        </p:txBody>
      </p:sp>
      <p:sp>
        <p:nvSpPr>
          <p:cNvPr id="7" name="Footer Placeholder 6"/>
          <p:cNvSpPr>
            <a:spLocks noGrp="1"/>
          </p:cNvSpPr>
          <p:nvPr>
            <p:ph type="ftr" sz="quarter" idx="13"/>
          </p:nvPr>
        </p:nvSpPr>
        <p:spPr/>
        <p:txBody>
          <a:bodyPr/>
          <a:lstStyle/>
          <a:p>
            <a:r>
              <a:rPr lang="en-US" smtClean="0"/>
              <a:t>© 2010 Brocade Communications Systems, Inc. CONFIDENTIAL—For Internal Use Only</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idx="10"/>
          </p:nvPr>
        </p:nvSpPr>
        <p:spPr/>
        <p:txBody>
          <a:bodyPr/>
          <a:lstStyle/>
          <a:p>
            <a:fld id="{E7FBB95B-D08D-4C72-895F-F0B8FECF211B}" type="datetime1">
              <a:rPr lang="en-US" smtClean="0"/>
              <a:pPr/>
              <a:t>9/22/2011</a:t>
            </a:fld>
            <a:endParaRPr lang="en-US" dirty="0"/>
          </a:p>
        </p:txBody>
      </p:sp>
      <p:sp>
        <p:nvSpPr>
          <p:cNvPr id="9" name="Slide Number Placeholder 8"/>
          <p:cNvSpPr>
            <a:spLocks noGrp="1"/>
          </p:cNvSpPr>
          <p:nvPr>
            <p:ph type="sldNum" sz="quarter" idx="11"/>
          </p:nvPr>
        </p:nvSpPr>
        <p:spPr/>
        <p:txBody>
          <a:bodyPr/>
          <a:lstStyle/>
          <a:p>
            <a:r>
              <a:rPr lang="en-US" dirty="0" smtClean="0"/>
              <a:t>Page </a:t>
            </a:r>
            <a:fld id="{111E5896-917A-4035-A860-408E1EC3CD51}" type="slidenum">
              <a:rPr lang="en-US" smtClean="0"/>
              <a:pPr/>
              <a:t>43</a:t>
            </a:fld>
            <a:endParaRPr lang="en-US" dirty="0"/>
          </a:p>
        </p:txBody>
      </p:sp>
      <p:sp>
        <p:nvSpPr>
          <p:cNvPr id="10" name="Footer Placeholder 9"/>
          <p:cNvSpPr>
            <a:spLocks noGrp="1"/>
          </p:cNvSpPr>
          <p:nvPr>
            <p:ph type="ftr" sz="quarter" idx="12"/>
          </p:nvPr>
        </p:nvSpPr>
        <p:spPr/>
        <p:txBody>
          <a:bodyPr/>
          <a:lstStyle/>
          <a:p>
            <a:r>
              <a:rPr lang="en-US" dirty="0" smtClean="0"/>
              <a:t>© 2010 Brocade Communications Systems, Inc. Company Proprietary Information</a:t>
            </a:r>
            <a:endParaRPr lang="en-US" dirty="0"/>
          </a:p>
        </p:txBody>
      </p:sp>
      <p:sp>
        <p:nvSpPr>
          <p:cNvPr id="11" name="Header Placeholder 10"/>
          <p:cNvSpPr>
            <a:spLocks noGrp="1"/>
          </p:cNvSpPr>
          <p:nvPr>
            <p:ph type="hdr" sz="quarter" idx="13"/>
          </p:nvPr>
        </p:nvSpPr>
        <p:spPr/>
        <p:txBody>
          <a:bodyPr/>
          <a:lstStyle/>
          <a:p>
            <a:r>
              <a:rPr lang="en-US" dirty="0" smtClean="0"/>
              <a:t>[Add Presentation Title: Insert tab &gt; Header &amp; Footer &gt; Notes and Handouts]</a:t>
            </a:r>
          </a:p>
        </p:txBody>
      </p:sp>
      <p:sp>
        <p:nvSpPr>
          <p:cNvPr id="16" name="Slide Image Placeholder 15"/>
          <p:cNvSpPr>
            <a:spLocks noGrp="1" noRot="1" noChangeAspect="1"/>
          </p:cNvSpPr>
          <p:nvPr>
            <p:ph type="sldImg"/>
          </p:nvPr>
        </p:nvSpPr>
        <p:spPr>
          <a:xfrm>
            <a:off x="1187450" y="400050"/>
            <a:ext cx="4648200" cy="3486150"/>
          </a:xfrm>
        </p:spPr>
      </p:sp>
      <p:sp>
        <p:nvSpPr>
          <p:cNvPr id="17" name="Notes Placeholder 16"/>
          <p:cNvSpPr>
            <a:spLocks noGrp="1"/>
          </p:cNvSpPr>
          <p:nvPr>
            <p:ph type="body" idx="1"/>
          </p:nvPr>
        </p:nvSpPr>
        <p:spPr/>
        <p:txBody>
          <a:bodyPr>
            <a:normAutofit/>
          </a:bodyPr>
          <a:lstStyle/>
          <a:p>
            <a:pPr marL="114300" marR="0" indent="-114300" algn="l" defTabSz="914400" rtl="0" eaLnBrk="1" fontAlgn="auto" latinLnBrk="0" hangingPunct="1">
              <a:lnSpc>
                <a:spcPct val="100000"/>
              </a:lnSpc>
              <a:spcBef>
                <a:spcPts val="800"/>
              </a:spcBef>
              <a:spcAft>
                <a:spcPts val="0"/>
              </a:spcAft>
              <a:buClrTx/>
              <a:buSzTx/>
              <a:buFont typeface="Arial" pitchFamily="34" charset="0"/>
              <a:buNone/>
              <a:tabLst/>
              <a:defRPr/>
            </a:pPr>
            <a:r>
              <a:rPr lang="en-US" i="1" dirty="0" smtClean="0"/>
              <a:t>[click]</a:t>
            </a:r>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7"/>
          <p:cNvSpPr txBox="1">
            <a:spLocks noGrp="1" noChangeArrowheads="1"/>
          </p:cNvSpPr>
          <p:nvPr/>
        </p:nvSpPr>
        <p:spPr bwMode="auto">
          <a:xfrm>
            <a:off x="3885580" y="8832850"/>
            <a:ext cx="2972421" cy="463550"/>
          </a:xfrm>
          <a:prstGeom prst="rect">
            <a:avLst/>
          </a:prstGeom>
          <a:noFill/>
          <a:ln w="9525">
            <a:noFill/>
            <a:miter lim="800000"/>
            <a:headEnd/>
            <a:tailEnd/>
          </a:ln>
        </p:spPr>
        <p:txBody>
          <a:bodyPr lIns="93167" tIns="46584" rIns="93167" bIns="46584" anchor="b"/>
          <a:lstStyle/>
          <a:p>
            <a:pPr algn="r" defTabSz="931811">
              <a:spcBef>
                <a:spcPct val="0"/>
              </a:spcBef>
            </a:pPr>
            <a:fld id="{8E6DFD5A-8B83-43F2-8F82-A4D0A3A2B7F7}" type="slidenum">
              <a:rPr lang="en-US" sz="1300"/>
              <a:pPr algn="r" defTabSz="931811">
                <a:spcBef>
                  <a:spcPct val="0"/>
                </a:spcBef>
              </a:pPr>
              <a:t>44</a:t>
            </a:fld>
            <a:endParaRPr lang="en-US" sz="1300" dirty="0"/>
          </a:p>
        </p:txBody>
      </p:sp>
      <p:sp>
        <p:nvSpPr>
          <p:cNvPr id="690179" name="Rectangle 2"/>
          <p:cNvSpPr>
            <a:spLocks noGrp="1" noRot="1" noChangeAspect="1" noChangeArrowheads="1" noTextEdit="1"/>
          </p:cNvSpPr>
          <p:nvPr>
            <p:ph type="sldImg"/>
          </p:nvPr>
        </p:nvSpPr>
        <p:spPr>
          <a:xfrm>
            <a:off x="1104900" y="696913"/>
            <a:ext cx="4648200" cy="3486150"/>
          </a:xfrm>
          <a:ln/>
        </p:spPr>
      </p:sp>
      <p:sp>
        <p:nvSpPr>
          <p:cNvPr id="690180" name="Rectangle 3"/>
          <p:cNvSpPr>
            <a:spLocks noGrp="1" noChangeArrowheads="1"/>
          </p:cNvSpPr>
          <p:nvPr>
            <p:ph type="body" idx="1"/>
          </p:nvPr>
        </p:nvSpPr>
        <p:spPr>
          <a:xfrm>
            <a:off x="686421" y="4416426"/>
            <a:ext cx="5485158" cy="4183063"/>
          </a:xfrm>
          <a:noFill/>
          <a:ln/>
        </p:spPr>
        <p:txBody>
          <a:bodyPr/>
          <a:lstStyle/>
          <a:p>
            <a:endParaRPr lang="en-US" b="1"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3D5675-55B1-4AA7-AA7B-B9EFAD292325}" type="slidenum">
              <a:rPr lang="en-US"/>
              <a:pPr/>
              <a:t>45</a:t>
            </a:fld>
            <a:endParaRPr lang="en-US" dirty="0"/>
          </a:p>
        </p:txBody>
      </p:sp>
      <p:sp>
        <p:nvSpPr>
          <p:cNvPr id="449538" name="Rectangle 2"/>
          <p:cNvSpPr>
            <a:spLocks noGrp="1" noRot="1" noChangeAspect="1" noChangeArrowheads="1" noTextEdit="1"/>
          </p:cNvSpPr>
          <p:nvPr>
            <p:ph type="sldImg"/>
          </p:nvPr>
        </p:nvSpPr>
        <p:spPr>
          <a:xfrm>
            <a:off x="1311275" y="698500"/>
            <a:ext cx="4011613" cy="3009900"/>
          </a:xfrm>
          <a:ln/>
        </p:spPr>
      </p:sp>
      <p:sp>
        <p:nvSpPr>
          <p:cNvPr id="449539" name="Rectangle 3"/>
          <p:cNvSpPr>
            <a:spLocks noGrp="1" noChangeArrowheads="1"/>
          </p:cNvSpPr>
          <p:nvPr>
            <p:ph type="body" idx="1"/>
          </p:nvPr>
        </p:nvSpPr>
        <p:spPr>
          <a:xfrm>
            <a:off x="912432" y="4216401"/>
            <a:ext cx="5033138" cy="4181475"/>
          </a:xfrm>
        </p:spPr>
        <p:txBody>
          <a:bodyPr/>
          <a:lstStyle/>
          <a:p>
            <a:pPr>
              <a:buNone/>
            </a:pPr>
            <a:r>
              <a:rPr lang="en-US" sz="900" b="1" dirty="0"/>
              <a:t>Message: </a:t>
            </a:r>
          </a:p>
          <a:p>
            <a:r>
              <a:rPr lang="en-US" sz="900" dirty="0"/>
              <a:t>DCX Backbones have special Inter-Chassis Links ports for connecting two backbone chassis using special ICL cables.</a:t>
            </a:r>
          </a:p>
          <a:p>
            <a:endParaRPr lang="en-US" sz="900" dirty="0"/>
          </a:p>
          <a:p>
            <a:pPr>
              <a:buNone/>
            </a:pPr>
            <a:r>
              <a:rPr lang="en-US" sz="900" b="1" dirty="0"/>
              <a:t>Coaching:</a:t>
            </a:r>
            <a:endParaRPr lang="en-US" sz="400" dirty="0"/>
          </a:p>
          <a:p>
            <a:pPr>
              <a:buFontTx/>
              <a:buChar char="•"/>
            </a:pPr>
            <a:r>
              <a:rPr lang="en-US" sz="900" dirty="0"/>
              <a:t>Use of ICLs requires an add-on license; different ICL licenses for DCX and DCX-4S models</a:t>
            </a:r>
          </a:p>
          <a:p>
            <a:pPr>
              <a:buFontTx/>
              <a:buChar char="•"/>
            </a:pPr>
            <a:r>
              <a:rPr lang="en-US" sz="900" dirty="0"/>
              <a:t>Each DCX Chassis is a separate domain</a:t>
            </a:r>
          </a:p>
          <a:p>
            <a:pPr>
              <a:buFontTx/>
              <a:buChar char="•"/>
            </a:pPr>
            <a:r>
              <a:rPr lang="en-US" sz="900" dirty="0"/>
              <a:t>ICL cables are currently 2 meters in length; considering longer lengths in the future </a:t>
            </a:r>
          </a:p>
          <a:p>
            <a:pPr>
              <a:buFontTx/>
              <a:buChar char="•"/>
            </a:pPr>
            <a:endParaRPr lang="en-US" sz="900" dirty="0"/>
          </a:p>
          <a:p>
            <a:endParaRPr lang="en-US" sz="90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8356F17B-25A9-497F-B846-3858A63BE5AA}" type="slidenum">
              <a:rPr lang="en-US" smtClean="0"/>
              <a:pPr/>
              <a:t>46</a:t>
            </a:fld>
            <a:endParaRPr lang="en-US" dirty="0" smtClean="0"/>
          </a:p>
        </p:txBody>
      </p:sp>
      <p:sp>
        <p:nvSpPr>
          <p:cNvPr id="79875" name="Rectangle 7"/>
          <p:cNvSpPr txBox="1">
            <a:spLocks noGrp="1" noChangeArrowheads="1"/>
          </p:cNvSpPr>
          <p:nvPr/>
        </p:nvSpPr>
        <p:spPr bwMode="auto">
          <a:xfrm>
            <a:off x="3885579" y="8832850"/>
            <a:ext cx="2972421" cy="463550"/>
          </a:xfrm>
          <a:prstGeom prst="rect">
            <a:avLst/>
          </a:prstGeom>
          <a:noFill/>
          <a:ln w="9525">
            <a:noFill/>
            <a:miter lim="800000"/>
            <a:headEnd/>
            <a:tailEnd/>
          </a:ln>
        </p:spPr>
        <p:txBody>
          <a:bodyPr lIns="93172" tIns="46586" rIns="93172" bIns="46586" anchor="b"/>
          <a:lstStyle/>
          <a:p>
            <a:pPr algn="r" defTabSz="931863"/>
            <a:fld id="{6EEECCC3-B8DA-4C66-B4AA-6D5DFB9C130B}" type="slidenum">
              <a:rPr lang="en-US" sz="1300"/>
              <a:pPr algn="r" defTabSz="931863"/>
              <a:t>46</a:t>
            </a:fld>
            <a:endParaRPr lang="en-US" sz="1300" dirty="0"/>
          </a:p>
        </p:txBody>
      </p:sp>
      <p:sp>
        <p:nvSpPr>
          <p:cNvPr id="79876" name="Rectangle 2"/>
          <p:cNvSpPr>
            <a:spLocks noGrp="1" noRot="1" noChangeAspect="1" noChangeArrowheads="1" noTextEdit="1"/>
          </p:cNvSpPr>
          <p:nvPr>
            <p:ph type="sldImg"/>
          </p:nvPr>
        </p:nvSpPr>
        <p:spPr>
          <a:xfrm>
            <a:off x="1187450" y="400050"/>
            <a:ext cx="4648200" cy="3486150"/>
          </a:xfrm>
          <a:ln/>
        </p:spPr>
      </p:sp>
      <p:sp>
        <p:nvSpPr>
          <p:cNvPr id="79877" name="Rectangle 3"/>
          <p:cNvSpPr>
            <a:spLocks noGrp="1" noChangeArrowheads="1"/>
          </p:cNvSpPr>
          <p:nvPr>
            <p:ph type="body" idx="1"/>
          </p:nvPr>
        </p:nvSpPr>
        <p:spPr>
          <a:xfrm>
            <a:off x="684869" y="4416426"/>
            <a:ext cx="5488264" cy="4181475"/>
          </a:xfrm>
          <a:noFill/>
          <a:ln/>
        </p:spPr>
        <p:txBody>
          <a:bodyPr/>
          <a:lstStyle/>
          <a:p>
            <a:pPr marL="287338" indent="-287338" eaLnBrk="1" hangingPunct="1">
              <a:lnSpc>
                <a:spcPct val="105000"/>
              </a:lnSpc>
              <a:spcBef>
                <a:spcPct val="35000"/>
              </a:spcBef>
              <a:buFont typeface="Wingdings 2" pitchFamily="18" charset="2"/>
              <a:buChar char=""/>
            </a:pPr>
            <a:r>
              <a:rPr lang="en-US" sz="2400" dirty="0" smtClean="0"/>
              <a:t>Connect up to </a:t>
            </a:r>
            <a:r>
              <a:rPr lang="en-US" sz="2400" i="1" dirty="0" smtClean="0"/>
              <a:t>three</a:t>
            </a:r>
            <a:r>
              <a:rPr lang="en-US" sz="2400" dirty="0" smtClean="0"/>
              <a:t> Brocade DCX Backbones with ICLs</a:t>
            </a:r>
          </a:p>
          <a:p>
            <a:pPr marL="287338" indent="-287338" eaLnBrk="1" hangingPunct="1">
              <a:lnSpc>
                <a:spcPct val="105000"/>
              </a:lnSpc>
              <a:spcBef>
                <a:spcPct val="35000"/>
              </a:spcBef>
              <a:buFont typeface="Wingdings 2" pitchFamily="18" charset="2"/>
              <a:buChar char=""/>
            </a:pPr>
            <a:r>
              <a:rPr lang="en-US" sz="2400" dirty="0" smtClean="0"/>
              <a:t>Achieve greater fabric consolidation and build more powerful core using Brocade DCX Backbones</a:t>
            </a:r>
          </a:p>
          <a:p>
            <a:pPr marL="287338" indent="-287338" eaLnBrk="1" hangingPunct="1">
              <a:lnSpc>
                <a:spcPct val="105000"/>
              </a:lnSpc>
              <a:spcBef>
                <a:spcPct val="35000"/>
              </a:spcBef>
              <a:buFont typeface="Wingdings 2" pitchFamily="18" charset="2"/>
              <a:buChar char=""/>
            </a:pPr>
            <a:r>
              <a:rPr lang="en-US" sz="2400" dirty="0" smtClean="0"/>
              <a:t>3-way connection requires FOS 6.3 on all chassis available 9/14</a:t>
            </a:r>
          </a:p>
          <a:p>
            <a:pPr marL="287338" indent="-287338" eaLnBrk="1" hangingPunct="1">
              <a:lnSpc>
                <a:spcPct val="105000"/>
              </a:lnSpc>
              <a:spcBef>
                <a:spcPct val="35000"/>
              </a:spcBef>
              <a:buFont typeface="Wingdings 2" pitchFamily="18" charset="2"/>
              <a:buChar char=""/>
            </a:pPr>
            <a:r>
              <a:rPr lang="en-US" sz="2400" dirty="0" smtClean="0"/>
              <a:t>Rules for 3-way DCX Backbone</a:t>
            </a:r>
          </a:p>
          <a:p>
            <a:pPr marL="633413" lvl="1" indent="-231775" eaLnBrk="1" hangingPunct="1">
              <a:lnSpc>
                <a:spcPct val="105000"/>
              </a:lnSpc>
              <a:spcBef>
                <a:spcPct val="35000"/>
              </a:spcBef>
              <a:buFontTx/>
              <a:buChar char="–"/>
            </a:pPr>
            <a:r>
              <a:rPr lang="en-US" sz="2000" dirty="0" smtClean="0"/>
              <a:t>All backbones must be connected to each other (single hop) in “triangular” topology</a:t>
            </a:r>
          </a:p>
          <a:p>
            <a:pPr marL="633413" lvl="1" indent="-231775" eaLnBrk="1" hangingPunct="1">
              <a:lnSpc>
                <a:spcPct val="105000"/>
              </a:lnSpc>
              <a:spcBef>
                <a:spcPct val="35000"/>
              </a:spcBef>
              <a:buFontTx/>
              <a:buChar char="–"/>
            </a:pPr>
            <a:r>
              <a:rPr lang="en-US" sz="2000" dirty="0" smtClean="0"/>
              <a:t>Each backbone must be connected to another using two ICL cables</a:t>
            </a:r>
          </a:p>
          <a:p>
            <a:pPr marL="287338" indent="-287338" eaLnBrk="1" hangingPunct="1">
              <a:lnSpc>
                <a:spcPct val="105000"/>
              </a:lnSpc>
              <a:spcBef>
                <a:spcPct val="35000"/>
              </a:spcBef>
              <a:buFont typeface="Wingdings 2" pitchFamily="18" charset="2"/>
              <a:buChar char=""/>
            </a:pPr>
            <a:r>
              <a:rPr lang="en-US" sz="2400" dirty="0" smtClean="0"/>
              <a:t>Choice of license depends on mix of Backbone models</a:t>
            </a:r>
          </a:p>
          <a:p>
            <a:pPr marL="287338" indent="-287338" eaLnBrk="1" hangingPunct="1">
              <a:lnSpc>
                <a:spcPct val="105000"/>
              </a:lnSpc>
              <a:spcBef>
                <a:spcPct val="35000"/>
              </a:spcBef>
              <a:buFont typeface="Wingdings 2" pitchFamily="18" charset="2"/>
              <a:buChar char=""/>
            </a:pPr>
            <a:r>
              <a:rPr lang="en-US" sz="2400" dirty="0" smtClean="0"/>
              <a:t>Supports FC, Virtual Fabrics; FICON support is TBD</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Rectangle 7"/>
          <p:cNvSpPr txBox="1">
            <a:spLocks noGrp="1" noChangeArrowheads="1"/>
          </p:cNvSpPr>
          <p:nvPr/>
        </p:nvSpPr>
        <p:spPr bwMode="auto">
          <a:xfrm>
            <a:off x="3885579" y="8832850"/>
            <a:ext cx="2972421" cy="463550"/>
          </a:xfrm>
          <a:prstGeom prst="rect">
            <a:avLst/>
          </a:prstGeom>
          <a:noFill/>
          <a:ln w="9525">
            <a:noFill/>
            <a:miter lim="800000"/>
            <a:headEnd/>
            <a:tailEnd/>
          </a:ln>
        </p:spPr>
        <p:txBody>
          <a:bodyPr lIns="93172" tIns="46586" rIns="93172" bIns="46586" anchor="b"/>
          <a:lstStyle/>
          <a:p>
            <a:pPr algn="r" defTabSz="931863">
              <a:lnSpc>
                <a:spcPct val="100000"/>
              </a:lnSpc>
              <a:spcBef>
                <a:spcPct val="0"/>
              </a:spcBef>
              <a:buFontTx/>
              <a:buNone/>
            </a:pPr>
            <a:fld id="{FD5768FF-3146-4966-9983-C2983DE63588}" type="slidenum">
              <a:rPr lang="en-US" sz="1300"/>
              <a:pPr algn="r" defTabSz="931863">
                <a:lnSpc>
                  <a:spcPct val="100000"/>
                </a:lnSpc>
                <a:spcBef>
                  <a:spcPct val="0"/>
                </a:spcBef>
                <a:buFontTx/>
                <a:buNone/>
              </a:pPr>
              <a:t>47</a:t>
            </a:fld>
            <a:endParaRPr lang="en-US" sz="1300"/>
          </a:p>
        </p:txBody>
      </p:sp>
      <p:sp>
        <p:nvSpPr>
          <p:cNvPr id="716803" name="Rectangle 2"/>
          <p:cNvSpPr>
            <a:spLocks noGrp="1" noRot="1" noChangeAspect="1" noChangeArrowheads="1" noTextEdit="1"/>
          </p:cNvSpPr>
          <p:nvPr>
            <p:ph type="sldImg"/>
          </p:nvPr>
        </p:nvSpPr>
        <p:spPr>
          <a:xfrm>
            <a:off x="1104900" y="696913"/>
            <a:ext cx="4648200" cy="3486150"/>
          </a:xfrm>
          <a:ln/>
        </p:spPr>
      </p:sp>
      <p:sp>
        <p:nvSpPr>
          <p:cNvPr id="716804" name="Rectangle 3"/>
          <p:cNvSpPr>
            <a:spLocks noGrp="1" noChangeArrowheads="1"/>
          </p:cNvSpPr>
          <p:nvPr>
            <p:ph type="body" idx="1"/>
          </p:nvPr>
        </p:nvSpPr>
        <p:spPr>
          <a:xfrm>
            <a:off x="686421" y="4416426"/>
            <a:ext cx="5485158" cy="4183063"/>
          </a:xfrm>
          <a:noFill/>
          <a:ln/>
        </p:spPr>
        <p:txBody>
          <a:bodyPr/>
          <a:lstStyle/>
          <a:p>
            <a:endParaRPr lang="en-US" b="1"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DE3369-9A0F-428F-B32A-95EE511F68B1}" type="slidenum">
              <a:rPr lang="en-US"/>
              <a:pPr/>
              <a:t>48</a:t>
            </a:fld>
            <a:endParaRPr lang="en-US" dirty="0"/>
          </a:p>
        </p:txBody>
      </p:sp>
      <p:sp>
        <p:nvSpPr>
          <p:cNvPr id="467970" name="Rectangle 2"/>
          <p:cNvSpPr>
            <a:spLocks noGrp="1" noRot="1" noChangeAspect="1" noChangeArrowheads="1" noTextEdit="1"/>
          </p:cNvSpPr>
          <p:nvPr>
            <p:ph type="sldImg"/>
          </p:nvPr>
        </p:nvSpPr>
        <p:spPr>
          <a:xfrm>
            <a:off x="1211263" y="700088"/>
            <a:ext cx="4249737" cy="3187700"/>
          </a:xfrm>
          <a:ln/>
        </p:spPr>
      </p:sp>
      <p:sp>
        <p:nvSpPr>
          <p:cNvPr id="467971" name="Rectangle 3"/>
          <p:cNvSpPr>
            <a:spLocks noGrp="1" noChangeArrowheads="1"/>
          </p:cNvSpPr>
          <p:nvPr>
            <p:ph type="body" idx="1"/>
          </p:nvPr>
        </p:nvSpPr>
        <p:spPr>
          <a:xfrm>
            <a:off x="685490" y="4244976"/>
            <a:ext cx="5561633" cy="4638675"/>
          </a:xfrm>
        </p:spPr>
        <p:txBody>
          <a:bodyPr/>
          <a:lstStyle/>
          <a:p>
            <a:pPr>
              <a:spcBef>
                <a:spcPct val="0"/>
              </a:spcBef>
              <a:buNone/>
            </a:pPr>
            <a:r>
              <a:rPr lang="en-US" sz="900" b="1" dirty="0"/>
              <a:t>Message:</a:t>
            </a:r>
          </a:p>
          <a:p>
            <a:pPr>
              <a:spcBef>
                <a:spcPct val="0"/>
              </a:spcBef>
            </a:pPr>
            <a:r>
              <a:rPr lang="en-US" sz="900" dirty="0"/>
              <a:t>Brocade Switches have the lowest power consumption, cooling requirements, and carbon footprint among all competitive products</a:t>
            </a:r>
          </a:p>
          <a:p>
            <a:pPr>
              <a:spcBef>
                <a:spcPct val="0"/>
              </a:spcBef>
            </a:pPr>
            <a:endParaRPr lang="en-US" sz="900" b="1" dirty="0"/>
          </a:p>
          <a:p>
            <a:pPr>
              <a:spcBef>
                <a:spcPct val="0"/>
              </a:spcBef>
              <a:buNone/>
            </a:pPr>
            <a:r>
              <a:rPr lang="en-US" sz="900" b="1" dirty="0"/>
              <a:t>Coaching:</a:t>
            </a:r>
            <a:endParaRPr lang="en-US" sz="900" dirty="0"/>
          </a:p>
          <a:p>
            <a:pPr>
              <a:buFontTx/>
              <a:buChar char="•"/>
            </a:pPr>
            <a:r>
              <a:rPr lang="en-US" sz="900" dirty="0"/>
              <a:t>1 slide build</a:t>
            </a:r>
          </a:p>
          <a:p>
            <a:pPr>
              <a:buFontTx/>
              <a:buChar char="•"/>
            </a:pPr>
            <a:r>
              <a:rPr lang="en-US" sz="900" dirty="0"/>
              <a:t>This slide expand discussion on energy efficiency to include cooling requirements and carbon emissions</a:t>
            </a:r>
          </a:p>
          <a:p>
            <a:pPr>
              <a:buFontTx/>
              <a:buChar char="•"/>
            </a:pPr>
            <a:r>
              <a:rPr lang="en-US" sz="900" dirty="0"/>
              <a:t>While 48000 can deliver 8G performance, Watts/Gbps is based on 4G as most customer who would want full 8 Gbps capabilities across all ports would move up to DCX Backbone</a:t>
            </a:r>
          </a:p>
          <a:p>
            <a:pPr>
              <a:buFontTx/>
              <a:buChar char="•"/>
            </a:pPr>
            <a:r>
              <a:rPr lang="en-US" sz="900" dirty="0"/>
              <a:t>Brocade’s New 8G switches are equally as energy efficient. </a:t>
            </a:r>
          </a:p>
          <a:p>
            <a:pPr>
              <a:buFontTx/>
              <a:buChar char="•"/>
            </a:pPr>
            <a:r>
              <a:rPr lang="en-US" sz="900" dirty="0"/>
              <a:t>Cisco 9513 and 9509 #s based on new 8 Gbps blades.</a:t>
            </a:r>
          </a:p>
          <a:p>
            <a:pPr>
              <a:buFontTx/>
              <a:buChar char="•"/>
            </a:pPr>
            <a:endParaRPr lang="en-US" sz="900" dirty="0"/>
          </a:p>
          <a:p>
            <a:pPr>
              <a:buNone/>
            </a:pPr>
            <a:r>
              <a:rPr lang="en-US" sz="900" b="1" dirty="0"/>
              <a:t>Talk Track</a:t>
            </a:r>
          </a:p>
          <a:p>
            <a:pPr>
              <a:buFontTx/>
              <a:buChar char="•"/>
            </a:pPr>
            <a:r>
              <a:rPr lang="en-US" sz="900" dirty="0"/>
              <a:t>This table fully outlines power consumption, cooling needs, and CO2 emissions for our DCX Backbones and 48000 director, as well as a competitive comparison.  </a:t>
            </a:r>
          </a:p>
          <a:p>
            <a:pPr>
              <a:buFontTx/>
              <a:buChar char="•"/>
            </a:pPr>
            <a:r>
              <a:rPr lang="en-US" sz="900" dirty="0"/>
              <a:t>Looking across our switch, director, and new backbone-class devices, Brocade consistently has the lowest…read green box.</a:t>
            </a:r>
          </a:p>
          <a:p>
            <a:pPr>
              <a:buFontTx/>
              <a:buChar char="•"/>
            </a:pPr>
            <a:r>
              <a:rPr lang="en-US" sz="900" dirty="0"/>
              <a:t>You can prove this to yourself. We’ve created a power consumption calculator at the web address shown. You simply select a device – whether Brocade or from a competitor – populate it with desired blades using drag and drop, and in a couple of minutes you can compare detailed information on energy consumption and carbon emissions in an objective manner. It’s a great tool.</a:t>
            </a:r>
          </a:p>
          <a:p>
            <a:pPr>
              <a:buFontTx/>
              <a:buChar char="•"/>
            </a:pPr>
            <a:endParaRPr lang="en-US" sz="900" dirty="0"/>
          </a:p>
          <a:p>
            <a:pPr>
              <a:buFontTx/>
              <a:buChar char="•"/>
            </a:pPr>
            <a:endParaRPr lang="en-US" sz="900" dirty="0"/>
          </a:p>
          <a:p>
            <a:pPr>
              <a:buFontTx/>
              <a:buChar char="•"/>
            </a:pPr>
            <a:endParaRPr lang="en-US" sz="9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a:bodyPr>
          <a:lstStyle/>
          <a:p>
            <a:r>
              <a:rPr lang="en-US" sz="1200" dirty="0" smtClean="0"/>
              <a:t>Brocade is not alone in helping you make this transition. </a:t>
            </a:r>
          </a:p>
          <a:p>
            <a:r>
              <a:rPr lang="en-US" sz="1200" dirty="0" smtClean="0"/>
              <a:t>We understanding the reality of </a:t>
            </a:r>
            <a:r>
              <a:rPr lang="en-US" sz="1200" baseline="0" dirty="0" smtClean="0"/>
              <a:t>complex environments and your desire to work with the best vendors in the industry.</a:t>
            </a:r>
          </a:p>
          <a:p>
            <a:r>
              <a:rPr lang="en-US" sz="1200" baseline="0" dirty="0" smtClean="0"/>
              <a:t>Brocade has always been a</a:t>
            </a:r>
            <a:r>
              <a:rPr lang="en-US" sz="1200" dirty="0" smtClean="0"/>
              <a:t> partner-focused company. We work with the world’s leading IT companies to validate and deliver truly best-in-class solutions.</a:t>
            </a:r>
          </a:p>
          <a:p>
            <a:r>
              <a:rPr lang="en-US" sz="1200" dirty="0" smtClean="0"/>
              <a:t>As a result, you have the flexibility and choice to use whatever products you want.</a:t>
            </a:r>
          </a:p>
          <a:p>
            <a:r>
              <a:rPr lang="en-US" sz="1200" baseline="0" dirty="0" smtClean="0"/>
              <a:t>Where other vendors deliver solutions notable by their limitations…Brocade enables </a:t>
            </a:r>
            <a:r>
              <a:rPr lang="en-US" sz="1200" u="sng" baseline="0" dirty="0" smtClean="0"/>
              <a:t>choice</a:t>
            </a:r>
            <a:r>
              <a:rPr lang="en-US" sz="1200" baseline="0" dirty="0" smtClean="0"/>
              <a:t> by drawing on innovation and the</a:t>
            </a:r>
            <a:r>
              <a:rPr lang="en-US" sz="1200" dirty="0" smtClean="0"/>
              <a:t> industry’s largest ecosystem of</a:t>
            </a:r>
            <a:r>
              <a:rPr lang="en-US" sz="1200" baseline="0" dirty="0" smtClean="0"/>
              <a:t> strategic partnerships.</a:t>
            </a:r>
          </a:p>
          <a:p>
            <a:endParaRPr lang="en-US" baseline="0" dirty="0" smtClean="0"/>
          </a:p>
          <a:p>
            <a:pPr lvl="0"/>
            <a:r>
              <a:rPr lang="en-US" dirty="0" smtClean="0"/>
              <a:t>Seamless migration to a common management interface</a:t>
            </a:r>
          </a:p>
          <a:p>
            <a:pPr lvl="0"/>
            <a:r>
              <a:rPr lang="en-US" dirty="0" smtClean="0"/>
              <a:t>Comprehensive interoperability lab</a:t>
            </a:r>
          </a:p>
          <a:p>
            <a:pPr lvl="0"/>
            <a:r>
              <a:rPr lang="en-US" dirty="0" smtClean="0"/>
              <a:t>Leading converged network offering</a:t>
            </a:r>
          </a:p>
          <a:p>
            <a:pPr lvl="0"/>
            <a:r>
              <a:rPr lang="en-US" dirty="0" smtClean="0"/>
              <a:t>More robust partner ecosystem</a:t>
            </a:r>
          </a:p>
          <a:p>
            <a:pPr lvl="0"/>
            <a:endParaRPr lang="en-US" baseline="0" dirty="0" smtClean="0"/>
          </a:p>
          <a:p>
            <a:pPr>
              <a:spcBef>
                <a:spcPts val="1600"/>
              </a:spcBef>
            </a:pPr>
            <a:r>
              <a:rPr lang="en-US" sz="1200" dirty="0" smtClean="0">
                <a:latin typeface="Franklin Gothic Medium" pitchFamily="34" charset="0"/>
              </a:rPr>
              <a:t>November 2010: </a:t>
            </a:r>
            <a:r>
              <a:rPr lang="en-US" sz="1200" dirty="0" smtClean="0"/>
              <a:t>Extended strategic partnership with </a:t>
            </a:r>
            <a:r>
              <a:rPr lang="en-US" sz="1200" dirty="0" smtClean="0">
                <a:latin typeface="Franklin Gothic Medium" pitchFamily="34" charset="0"/>
              </a:rPr>
              <a:t>VMware </a:t>
            </a:r>
          </a:p>
          <a:p>
            <a:pPr>
              <a:spcBef>
                <a:spcPts val="1600"/>
              </a:spcBef>
            </a:pPr>
            <a:r>
              <a:rPr lang="en-US" sz="1200" dirty="0" smtClean="0">
                <a:latin typeface="Franklin Gothic Medium" pitchFamily="34" charset="0"/>
              </a:rPr>
              <a:t>February 2010: </a:t>
            </a:r>
            <a:r>
              <a:rPr lang="en-US" sz="1200" dirty="0" smtClean="0"/>
              <a:t>Formed strategic partnership with </a:t>
            </a:r>
            <a:r>
              <a:rPr lang="en-US" sz="1200" dirty="0" smtClean="0">
                <a:latin typeface="Franklin Gothic Medium" pitchFamily="34" charset="0"/>
              </a:rPr>
              <a:t>McAfee</a:t>
            </a:r>
          </a:p>
          <a:p>
            <a:pPr>
              <a:spcBef>
                <a:spcPts val="1600"/>
              </a:spcBef>
            </a:pPr>
            <a:r>
              <a:rPr lang="en-US" sz="1200" dirty="0" smtClean="0">
                <a:latin typeface="Franklin Gothic Medium" pitchFamily="34" charset="0"/>
              </a:rPr>
              <a:t>September 2009: </a:t>
            </a:r>
            <a:r>
              <a:rPr lang="en-US" sz="1200" dirty="0" smtClean="0"/>
              <a:t>Extended OEM agreement with </a:t>
            </a:r>
            <a:r>
              <a:rPr lang="en-US" sz="1200" dirty="0" smtClean="0">
                <a:latin typeface="Franklin Gothic Medium" pitchFamily="34" charset="0"/>
              </a:rPr>
              <a:t>Dell</a:t>
            </a:r>
            <a:r>
              <a:rPr lang="en-US" sz="1200" dirty="0" smtClean="0"/>
              <a:t> to include Ethernet solutions</a:t>
            </a:r>
          </a:p>
          <a:p>
            <a:pPr>
              <a:spcBef>
                <a:spcPts val="1600"/>
              </a:spcBef>
            </a:pPr>
            <a:r>
              <a:rPr lang="en-US" sz="1200" dirty="0" smtClean="0">
                <a:latin typeface="Franklin Gothic Medium" pitchFamily="34" charset="0"/>
              </a:rPr>
              <a:t>April 2009: </a:t>
            </a:r>
            <a:r>
              <a:rPr lang="en-US" sz="1200" dirty="0" smtClean="0"/>
              <a:t>Extended OEM agreement with </a:t>
            </a:r>
            <a:r>
              <a:rPr lang="en-US" sz="1200" dirty="0" smtClean="0">
                <a:latin typeface="Franklin Gothic Medium" pitchFamily="34" charset="0"/>
              </a:rPr>
              <a:t>IBM</a:t>
            </a:r>
            <a:r>
              <a:rPr lang="en-US" sz="1200" dirty="0" smtClean="0"/>
              <a:t> to include Ethernet solutions</a:t>
            </a:r>
          </a:p>
          <a:p>
            <a:pPr>
              <a:spcBef>
                <a:spcPts val="1600"/>
              </a:spcBef>
            </a:pPr>
            <a:r>
              <a:rPr lang="en-US" sz="1200" dirty="0" smtClean="0">
                <a:latin typeface="Franklin Gothic Medium" pitchFamily="34" charset="0"/>
              </a:rPr>
              <a:t>April 2000: </a:t>
            </a:r>
            <a:r>
              <a:rPr lang="en-US" sz="1200" dirty="0" smtClean="0"/>
              <a:t>Formed storage OEM agreement with </a:t>
            </a:r>
            <a:r>
              <a:rPr lang="en-US" sz="1200" dirty="0" smtClean="0">
                <a:latin typeface="Franklin Gothic Medium" pitchFamily="34" charset="0"/>
              </a:rPr>
              <a:t>EMC</a:t>
            </a:r>
          </a:p>
          <a:p>
            <a:pPr>
              <a:spcBef>
                <a:spcPts val="1600"/>
              </a:spcBef>
            </a:pPr>
            <a:r>
              <a:rPr lang="en-US" sz="1200" dirty="0" smtClean="0">
                <a:latin typeface="Franklin Gothic Medium" pitchFamily="34" charset="0"/>
              </a:rPr>
              <a:t>March 2000: </a:t>
            </a:r>
            <a:r>
              <a:rPr lang="en-US" sz="1200" dirty="0" smtClean="0"/>
              <a:t>Formed storage OEM agreement with </a:t>
            </a:r>
            <a:r>
              <a:rPr lang="en-US" sz="1200" dirty="0" smtClean="0">
                <a:latin typeface="Franklin Gothic Medium" pitchFamily="34" charset="0"/>
              </a:rPr>
              <a:t>IBM</a:t>
            </a:r>
          </a:p>
          <a:p>
            <a:pPr>
              <a:spcBef>
                <a:spcPts val="1600"/>
              </a:spcBef>
            </a:pPr>
            <a:r>
              <a:rPr lang="en-US" sz="1200" dirty="0" smtClean="0">
                <a:latin typeface="Franklin Gothic Medium" pitchFamily="34" charset="0"/>
              </a:rPr>
              <a:t>February 2000</a:t>
            </a:r>
            <a:r>
              <a:rPr lang="en-US" sz="1200" dirty="0" smtClean="0"/>
              <a:t>: Formed storage OEM agreement with </a:t>
            </a:r>
            <a:r>
              <a:rPr lang="en-US" sz="1200" dirty="0" smtClean="0">
                <a:latin typeface="Franklin Gothic Medium" pitchFamily="34" charset="0"/>
              </a:rPr>
              <a:t>HP</a:t>
            </a:r>
          </a:p>
          <a:p>
            <a:pPr lvl="0"/>
            <a:endParaRPr lang="en-US" baseline="0" dirty="0" smtClean="0"/>
          </a:p>
          <a:p>
            <a:endParaRPr lang="en-US" dirty="0"/>
          </a:p>
        </p:txBody>
      </p:sp>
      <p:sp>
        <p:nvSpPr>
          <p:cNvPr id="4" name="Header Placeholder 3"/>
          <p:cNvSpPr>
            <a:spLocks noGrp="1"/>
          </p:cNvSpPr>
          <p:nvPr>
            <p:ph type="hdr" sz="quarter" idx="10"/>
          </p:nvPr>
        </p:nvSpPr>
        <p:spPr/>
        <p:txBody>
          <a:bodyPr/>
          <a:lstStyle/>
          <a:p>
            <a:r>
              <a:rPr lang="en-US" smtClean="0"/>
              <a:t>[Add Presentation Title: Insert tab &gt; Header &amp; Footer &gt; Notes and Handouts]</a:t>
            </a:r>
            <a:endParaRPr lang="en-US" dirty="0" smtClean="0"/>
          </a:p>
        </p:txBody>
      </p:sp>
      <p:sp>
        <p:nvSpPr>
          <p:cNvPr id="5" name="Date Placeholder 4"/>
          <p:cNvSpPr>
            <a:spLocks noGrp="1"/>
          </p:cNvSpPr>
          <p:nvPr>
            <p:ph type="dt" idx="11"/>
          </p:nvPr>
        </p:nvSpPr>
        <p:spPr/>
        <p:txBody>
          <a:bodyPr/>
          <a:lstStyle/>
          <a:p>
            <a:fld id="{303ED97D-DCFA-44D3-9784-D29416A7FE78}" type="datetime1">
              <a:rPr lang="en-US" smtClean="0"/>
              <a:pPr/>
              <a:t>9/22/2011</a:t>
            </a:fld>
            <a:endParaRPr lang="en-US"/>
          </a:p>
        </p:txBody>
      </p:sp>
      <p:sp>
        <p:nvSpPr>
          <p:cNvPr id="6" name="Slide Number Placeholder 5"/>
          <p:cNvSpPr>
            <a:spLocks noGrp="1"/>
          </p:cNvSpPr>
          <p:nvPr>
            <p:ph type="sldNum" sz="quarter" idx="12"/>
          </p:nvPr>
        </p:nvSpPr>
        <p:spPr/>
        <p:txBody>
          <a:bodyPr/>
          <a:lstStyle/>
          <a:p>
            <a:r>
              <a:rPr lang="en-US" smtClean="0"/>
              <a:t>Page </a:t>
            </a:r>
            <a:fld id="{111E5896-917A-4035-A860-408E1EC3CD51}" type="slidenum">
              <a:rPr lang="en-US" smtClean="0"/>
              <a:pPr/>
              <a:t>6</a:t>
            </a:fld>
            <a:endParaRPr lang="en-US" dirty="0"/>
          </a:p>
        </p:txBody>
      </p:sp>
      <p:sp>
        <p:nvSpPr>
          <p:cNvPr id="7" name="Footer Placeholder 6"/>
          <p:cNvSpPr>
            <a:spLocks noGrp="1"/>
          </p:cNvSpPr>
          <p:nvPr>
            <p:ph type="ftr" sz="quarter" idx="13"/>
          </p:nvPr>
        </p:nvSpPr>
        <p:spPr/>
        <p:txBody>
          <a:bodyPr/>
          <a:lstStyle/>
          <a:p>
            <a:r>
              <a:rPr lang="en-US" smtClean="0"/>
              <a:t>© 2010 Brocade Communications Systems, Inc. CONFIDENTIAL—For Internal Use Only</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idx="10"/>
          </p:nvPr>
        </p:nvSpPr>
        <p:spPr/>
        <p:txBody>
          <a:bodyPr/>
          <a:lstStyle/>
          <a:p>
            <a:fld id="{D36E68DA-5B09-4BEF-8046-6B3779A05B1A}" type="datetime1">
              <a:rPr lang="en-US" smtClean="0"/>
              <a:pPr/>
              <a:t>9/22/2011</a:t>
            </a:fld>
            <a:endParaRPr lang="en-US"/>
          </a:p>
        </p:txBody>
      </p:sp>
      <p:sp>
        <p:nvSpPr>
          <p:cNvPr id="9" name="Slide Number Placeholder 8"/>
          <p:cNvSpPr>
            <a:spLocks noGrp="1"/>
          </p:cNvSpPr>
          <p:nvPr>
            <p:ph type="sldNum" sz="quarter" idx="11"/>
          </p:nvPr>
        </p:nvSpPr>
        <p:spPr/>
        <p:txBody>
          <a:bodyPr/>
          <a:lstStyle/>
          <a:p>
            <a:r>
              <a:rPr lang="en-US" smtClean="0"/>
              <a:t>Page </a:t>
            </a:r>
            <a:fld id="{111E5896-917A-4035-A860-408E1EC3CD51}" type="slidenum">
              <a:rPr lang="en-US" smtClean="0"/>
              <a:pPr/>
              <a:t>50</a:t>
            </a:fld>
            <a:endParaRPr lang="en-US" dirty="0"/>
          </a:p>
        </p:txBody>
      </p:sp>
      <p:sp>
        <p:nvSpPr>
          <p:cNvPr id="10" name="Footer Placeholder 9"/>
          <p:cNvSpPr>
            <a:spLocks noGrp="1"/>
          </p:cNvSpPr>
          <p:nvPr>
            <p:ph type="ftr" sz="quarter" idx="12"/>
          </p:nvPr>
        </p:nvSpPr>
        <p:spPr/>
        <p:txBody>
          <a:bodyPr/>
          <a:lstStyle/>
          <a:p>
            <a:r>
              <a:rPr lang="en-US" smtClean="0"/>
              <a:t>© 2010 Brocade Communications Systems, Inc. CONFIDENTIAL—For Internal Use Only</a:t>
            </a:r>
            <a:endParaRPr lang="en-US" dirty="0"/>
          </a:p>
        </p:txBody>
      </p:sp>
      <p:sp>
        <p:nvSpPr>
          <p:cNvPr id="11" name="Header Placeholder 10"/>
          <p:cNvSpPr>
            <a:spLocks noGrp="1"/>
          </p:cNvSpPr>
          <p:nvPr>
            <p:ph type="hdr" sz="quarter" idx="13"/>
          </p:nvPr>
        </p:nvSpPr>
        <p:spPr/>
        <p:txBody>
          <a:bodyPr/>
          <a:lstStyle/>
          <a:p>
            <a:r>
              <a:rPr lang="en-US" smtClean="0"/>
              <a:t>[Add Presentation Title: Insert tab &gt; Header &amp; Footer &gt; Notes and Handouts]</a:t>
            </a:r>
            <a:endParaRPr lang="en-US" dirty="0" smtClean="0"/>
          </a:p>
        </p:txBody>
      </p:sp>
      <p:sp>
        <p:nvSpPr>
          <p:cNvPr id="24" name="Slide Image Placeholder 23"/>
          <p:cNvSpPr>
            <a:spLocks noGrp="1" noRot="1" noChangeAspect="1"/>
          </p:cNvSpPr>
          <p:nvPr>
            <p:ph type="sldImg"/>
          </p:nvPr>
        </p:nvSpPr>
        <p:spPr>
          <a:xfrm>
            <a:off x="1187450" y="400050"/>
            <a:ext cx="4648200" cy="3486150"/>
          </a:xfrm>
        </p:spPr>
      </p:sp>
      <p:sp>
        <p:nvSpPr>
          <p:cNvPr id="25" name="Notes Placeholder 24"/>
          <p:cNvSpPr>
            <a:spLocks noGrp="1"/>
          </p:cNvSpPr>
          <p:nvPr>
            <p:ph type="body" idx="1"/>
          </p:nvPr>
        </p:nvSpPr>
        <p:spPr/>
        <p:txBody>
          <a:bodyPr>
            <a:normAutofit/>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bwMode="auto">
          <a:xfrm>
            <a:off x="1106488" y="695325"/>
            <a:ext cx="4646612" cy="3486150"/>
          </a:xfrm>
          <a:noFill/>
          <a:ln>
            <a:solidFill>
              <a:srgbClr val="000000"/>
            </a:solidFill>
            <a:miter lim="800000"/>
            <a:headEnd/>
            <a:tailEnd/>
          </a:ln>
        </p:spPr>
      </p:sp>
      <p:sp>
        <p:nvSpPr>
          <p:cNvPr id="41986" name="Rectangle 3"/>
          <p:cNvSpPr>
            <a:spLocks noGrp="1" noChangeArrowheads="1"/>
          </p:cNvSpPr>
          <p:nvPr>
            <p:ph type="body" idx="1"/>
          </p:nvPr>
        </p:nvSpPr>
        <p:spPr bwMode="auto">
          <a:xfrm>
            <a:off x="914400" y="4416425"/>
            <a:ext cx="5029200" cy="4184650"/>
          </a:xfrm>
          <a:noFill/>
        </p:spPr>
        <p:txBody>
          <a:bodyPr wrap="square" lIns="93160" tIns="46580" rIns="93160" bIns="46580" numCol="1" anchor="t" anchorCtr="0" compatLnSpc="1">
            <a:prstTxWarp prst="textNoShape">
              <a:avLst/>
            </a:prstTxWarp>
          </a:bodyPr>
          <a:lstStyle/>
          <a:p>
            <a:pPr marL="0" indent="0"/>
            <a:endParaRPr lang="en-US" dirty="0" smtClean="0">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3D5675-55B1-4AA7-AA7B-B9EFAD292325}" type="slidenum">
              <a:rPr lang="en-US"/>
              <a:pPr/>
              <a:t>52</a:t>
            </a:fld>
            <a:endParaRPr lang="en-US" dirty="0"/>
          </a:p>
        </p:txBody>
      </p:sp>
      <p:sp>
        <p:nvSpPr>
          <p:cNvPr id="449538" name="Rectangle 2"/>
          <p:cNvSpPr>
            <a:spLocks noGrp="1" noRot="1" noChangeAspect="1" noChangeArrowheads="1" noTextEdit="1"/>
          </p:cNvSpPr>
          <p:nvPr>
            <p:ph type="sldImg"/>
          </p:nvPr>
        </p:nvSpPr>
        <p:spPr>
          <a:xfrm>
            <a:off x="1311275" y="698500"/>
            <a:ext cx="4011613" cy="3009900"/>
          </a:xfrm>
          <a:ln/>
        </p:spPr>
      </p:sp>
      <p:sp>
        <p:nvSpPr>
          <p:cNvPr id="449539" name="Rectangle 3"/>
          <p:cNvSpPr>
            <a:spLocks noGrp="1" noChangeArrowheads="1"/>
          </p:cNvSpPr>
          <p:nvPr>
            <p:ph type="body" idx="1"/>
          </p:nvPr>
        </p:nvSpPr>
        <p:spPr>
          <a:xfrm>
            <a:off x="912432" y="4216401"/>
            <a:ext cx="5033138" cy="4181475"/>
          </a:xfrm>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E05E55-6AE3-48FE-ABAA-5CC1CCCC43B6}" type="slidenum">
              <a:rPr lang="en-US"/>
              <a:pPr/>
              <a:t>53</a:t>
            </a:fld>
            <a:endParaRPr lang="en-US" dirty="0"/>
          </a:p>
        </p:txBody>
      </p:sp>
      <p:sp>
        <p:nvSpPr>
          <p:cNvPr id="433154" name="Rectangle 2"/>
          <p:cNvSpPr>
            <a:spLocks noGrp="1" noRot="1" noChangeAspect="1" noChangeArrowheads="1" noTextEdit="1"/>
          </p:cNvSpPr>
          <p:nvPr>
            <p:ph type="sldImg"/>
          </p:nvPr>
        </p:nvSpPr>
        <p:spPr>
          <a:xfrm>
            <a:off x="1106488" y="696913"/>
            <a:ext cx="4648200" cy="3486150"/>
          </a:xfrm>
          <a:ln/>
        </p:spPr>
      </p:sp>
      <p:sp>
        <p:nvSpPr>
          <p:cNvPr id="433155" name="Rectangle 3"/>
          <p:cNvSpPr>
            <a:spLocks noGrp="1" noChangeArrowheads="1"/>
          </p:cNvSpPr>
          <p:nvPr>
            <p:ph type="body" idx="1"/>
          </p:nvPr>
        </p:nvSpPr>
        <p:spPr>
          <a:xfrm>
            <a:off x="505180" y="4340228"/>
            <a:ext cx="5801010" cy="4183063"/>
          </a:xfrm>
        </p:spPr>
        <p:txBody>
          <a:bodyPr/>
          <a:lstStyle/>
          <a:p>
            <a:pPr>
              <a:buNone/>
            </a:pPr>
            <a:endParaRPr lang="en-US" sz="900" b="1"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187450" y="400050"/>
            <a:ext cx="4648200" cy="3486150"/>
          </a:xfrm>
          <a:ln/>
        </p:spPr>
      </p:sp>
      <p:sp>
        <p:nvSpPr>
          <p:cNvPr id="23555"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23556" name="Slide Number Placeholder 3"/>
          <p:cNvSpPr>
            <a:spLocks noGrp="1"/>
          </p:cNvSpPr>
          <p:nvPr>
            <p:ph type="sldNum" sz="quarter" idx="5"/>
          </p:nvPr>
        </p:nvSpPr>
        <p:spPr>
          <a:noFill/>
        </p:spPr>
        <p:txBody>
          <a:bodyPr/>
          <a:lstStyle/>
          <a:p>
            <a:fld id="{2D8BEBBD-1567-477E-AB4D-8C908666F1B5}" type="slidenum">
              <a:rPr lang="en-US"/>
              <a:pPr/>
              <a:t>54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1187450" y="400050"/>
            <a:ext cx="4648200" cy="3486150"/>
          </a:xfrm>
          <a:ln/>
        </p:spPr>
      </p:sp>
      <p:sp>
        <p:nvSpPr>
          <p:cNvPr id="25603" name="Notes Placeholder 2"/>
          <p:cNvSpPr>
            <a:spLocks noGrp="1"/>
          </p:cNvSpPr>
          <p:nvPr>
            <p:ph type="body" idx="1"/>
          </p:nvPr>
        </p:nvSpPr>
        <p:spPr>
          <a:noFill/>
          <a:ln/>
        </p:spPr>
        <p:txBody>
          <a:bodyPr/>
          <a:lstStyle/>
          <a:p>
            <a:pPr eaLnBrk="1" hangingPunct="1"/>
            <a:r>
              <a:rPr lang="en-US" sz="1000" b="1" dirty="0" smtClean="0">
                <a:ea typeface="ＭＳ Ｐゴシック" pitchFamily="34" charset="-128"/>
              </a:rPr>
              <a:t>&lt; SLIDE HIGHLIGHT: Introduce the three major market segments that Brocade is focused on: Data Center, Campus Networks, and Service Providers &gt;</a:t>
            </a:r>
            <a:endParaRPr lang="en-US" sz="1000" dirty="0" smtClean="0">
              <a:ea typeface="ＭＳ Ｐゴシック" pitchFamily="34" charset="-128"/>
            </a:endParaRPr>
          </a:p>
          <a:p>
            <a:pPr eaLnBrk="1" hangingPunct="1"/>
            <a:endParaRPr lang="en-US" sz="1000" dirty="0" smtClean="0">
              <a:ea typeface="ＭＳ Ｐゴシック" pitchFamily="34" charset="-128"/>
            </a:endParaRPr>
          </a:p>
          <a:p>
            <a:pPr eaLnBrk="1" hangingPunct="1"/>
            <a:r>
              <a:rPr lang="en-US" sz="1000" dirty="0" smtClean="0">
                <a:ea typeface="ＭＳ Ｐゴシック" pitchFamily="34" charset="-128"/>
              </a:rPr>
              <a:t>The extraordinary network is designed to provide a broad set of characteristics that enable flexibility.</a:t>
            </a:r>
          </a:p>
          <a:p>
            <a:pPr eaLnBrk="1" hangingPunct="1"/>
            <a:endParaRPr lang="en-US" sz="1000" dirty="0" smtClean="0">
              <a:ea typeface="ＭＳ Ｐゴシック" pitchFamily="34" charset="-128"/>
            </a:endParaRPr>
          </a:p>
          <a:p>
            <a:pPr eaLnBrk="1" hangingPunct="1"/>
            <a:r>
              <a:rPr lang="en-US" sz="1000" dirty="0" smtClean="0">
                <a:ea typeface="ＭＳ Ｐゴシック" pitchFamily="34" charset="-128"/>
              </a:rPr>
              <a:t>Because the requirements vary greatly in different parts of the network, we would not build the same type of solutions for a service provider network that we would build for a data center or campus network.</a:t>
            </a:r>
          </a:p>
          <a:p>
            <a:pPr eaLnBrk="1" hangingPunct="1"/>
            <a:endParaRPr lang="en-US" sz="1000" dirty="0" smtClean="0">
              <a:ea typeface="ＭＳ Ｐゴシック" pitchFamily="34" charset="-128"/>
            </a:endParaRPr>
          </a:p>
          <a:p>
            <a:pPr eaLnBrk="1" hangingPunct="1"/>
            <a:r>
              <a:rPr lang="en-US" sz="1000" dirty="0" smtClean="0">
                <a:ea typeface="ＭＳ Ｐゴシック" pitchFamily="34" charset="-128"/>
              </a:rPr>
              <a:t>As a result, we have aligned the company to concentrate on three core market segments: the data center, campus networks, and service provider segments.</a:t>
            </a:r>
          </a:p>
          <a:p>
            <a:pPr eaLnBrk="1" hangingPunct="1"/>
            <a:endParaRPr lang="en-US" sz="1000" dirty="0" smtClean="0">
              <a:ea typeface="ＭＳ Ｐゴシック" pitchFamily="34" charset="-128"/>
            </a:endParaRPr>
          </a:p>
          <a:p>
            <a:pPr eaLnBrk="1" hangingPunct="1"/>
            <a:r>
              <a:rPr lang="en-US" sz="1000" dirty="0" smtClean="0">
                <a:ea typeface="ＭＳ Ｐゴシック" pitchFamily="34" charset="-128"/>
              </a:rPr>
              <a:t>And, going forward, we will explain the technology drivers in those markets as well as the different types of products and solutions that fit into those segments.</a:t>
            </a:r>
          </a:p>
        </p:txBody>
      </p:sp>
      <p:sp>
        <p:nvSpPr>
          <p:cNvPr id="25604" name="Slide Number Placeholder 3"/>
          <p:cNvSpPr>
            <a:spLocks noGrp="1"/>
          </p:cNvSpPr>
          <p:nvPr>
            <p:ph type="sldNum" sz="quarter" idx="5"/>
          </p:nvPr>
        </p:nvSpPr>
        <p:spPr>
          <a:noFill/>
        </p:spPr>
        <p:txBody>
          <a:bodyPr/>
          <a:lstStyle/>
          <a:p>
            <a:fld id="{8040AD02-00D3-4CC6-A1AF-D65022CBD949}" type="slidenum">
              <a:rPr lang="en-US"/>
              <a:pPr/>
              <a:t>55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54837966-5532-4BCF-BFEC-C77EE07AA6C0}" type="slidenum">
              <a:rPr lang="en-US" smtClean="0"/>
              <a:pPr>
                <a:defRPr/>
              </a:pPr>
              <a:t>56</a:t>
            </a:fld>
            <a:endParaRPr lang="en-US"/>
          </a:p>
        </p:txBody>
      </p:sp>
    </p:spTree>
    <p:extLst>
      <p:ext uri="{BB962C8B-B14F-4D97-AF65-F5344CB8AC3E}">
        <p14:creationId xmlns="" xmlns:p14="http://schemas.microsoft.com/office/powerpoint/2010/main" val="38729587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1E38E43C-E8BB-4D84-9BD0-EB1929FF8920}" type="slidenum">
              <a:rPr lang="en-US"/>
              <a:pPr/>
              <a:t>58</a:t>
            </a:fld>
            <a:endParaRPr lang="en-US"/>
          </a:p>
        </p:txBody>
      </p:sp>
      <p:sp>
        <p:nvSpPr>
          <p:cNvPr id="35843" name="Rectangle 2"/>
          <p:cNvSpPr>
            <a:spLocks noGrp="1" noRot="1" noChangeAspect="1" noChangeArrowheads="1" noTextEdit="1"/>
          </p:cNvSpPr>
          <p:nvPr>
            <p:ph type="sldImg"/>
          </p:nvPr>
        </p:nvSpPr>
        <p:spPr>
          <a:xfrm>
            <a:off x="1187450" y="400050"/>
            <a:ext cx="4648200" cy="3486150"/>
          </a:xfrm>
          <a:ln/>
        </p:spPr>
      </p:sp>
      <p:sp>
        <p:nvSpPr>
          <p:cNvPr id="35844"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796B4DB8-3804-4E74-B4D6-E9A7FF17C89D}" type="slidenum">
              <a:rPr lang="en-US"/>
              <a:pPr/>
              <a:t>59</a:t>
            </a:fld>
            <a:endParaRPr lang="en-US"/>
          </a:p>
        </p:txBody>
      </p:sp>
      <p:sp>
        <p:nvSpPr>
          <p:cNvPr id="78851" name="Slide Image Placeholder 1"/>
          <p:cNvSpPr>
            <a:spLocks noGrp="1" noRot="1" noChangeAspect="1" noTextEdit="1"/>
          </p:cNvSpPr>
          <p:nvPr>
            <p:ph type="sldImg"/>
          </p:nvPr>
        </p:nvSpPr>
        <p:spPr>
          <a:xfrm>
            <a:off x="1187450" y="400050"/>
            <a:ext cx="4648200" cy="3486150"/>
          </a:xfrm>
          <a:ln/>
        </p:spPr>
      </p:sp>
      <p:sp>
        <p:nvSpPr>
          <p:cNvPr id="78852" name="Notes Placeholder 2"/>
          <p:cNvSpPr>
            <a:spLocks noGrp="1"/>
          </p:cNvSpPr>
          <p:nvPr>
            <p:ph type="body" idx="1"/>
          </p:nvPr>
        </p:nvSpPr>
        <p:spPr>
          <a:noFill/>
          <a:ln/>
        </p:spPr>
        <p:txBody>
          <a:bodyPr lIns="92279" tIns="46141" rIns="92279" bIns="46141"/>
          <a:lstStyle/>
          <a:p>
            <a:r>
              <a:rPr lang="en-US" smtClean="0">
                <a:ea typeface="ＭＳ Ｐゴシック" pitchFamily="34" charset="-128"/>
              </a:rPr>
              <a:t>To put these in context for you, down to core predominately would be the BigIron product family.</a:t>
            </a:r>
          </a:p>
          <a:p>
            <a:r>
              <a:rPr lang="en-US" smtClean="0">
                <a:ea typeface="ＭＳ Ｐゴシック" pitchFamily="34" charset="-128"/>
              </a:rPr>
              <a:t>Aggregation will be the FastIron product family.</a:t>
            </a:r>
          </a:p>
          <a:p>
            <a:r>
              <a:rPr lang="en-US" smtClean="0">
                <a:ea typeface="ＭＳ Ｐゴシック" pitchFamily="34" charset="-128"/>
              </a:rPr>
              <a:t>And the edge will be a combination of wireless and wired access technologies. </a:t>
            </a:r>
          </a:p>
          <a:p>
            <a:endParaRPr lang="en-US" smtClean="0">
              <a:ea typeface="ＭＳ Ｐゴシック" pitchFamily="34" charset="-128"/>
            </a:endParaRPr>
          </a:p>
          <a:p>
            <a:r>
              <a:rPr lang="en-US" b="1" smtClean="0">
                <a:ea typeface="ＭＳ Ｐゴシック" pitchFamily="34" charset="-128"/>
              </a:rPr>
              <a:t>&lt; MOUSE CLICK &gt;</a:t>
            </a:r>
          </a:p>
        </p:txBody>
      </p:sp>
      <p:sp>
        <p:nvSpPr>
          <p:cNvPr id="78853" name="Slide Number Placeholder 3"/>
          <p:cNvSpPr txBox="1">
            <a:spLocks noGrp="1"/>
          </p:cNvSpPr>
          <p:nvPr/>
        </p:nvSpPr>
        <p:spPr bwMode="auto">
          <a:xfrm>
            <a:off x="3885903" y="8832195"/>
            <a:ext cx="2972097" cy="464205"/>
          </a:xfrm>
          <a:prstGeom prst="rect">
            <a:avLst/>
          </a:prstGeom>
          <a:noFill/>
          <a:ln w="9525">
            <a:noFill/>
            <a:miter lim="800000"/>
            <a:headEnd/>
            <a:tailEnd/>
          </a:ln>
        </p:spPr>
        <p:txBody>
          <a:bodyPr lIns="92279" tIns="46141" rIns="92279" bIns="46141" anchor="b"/>
          <a:lstStyle/>
          <a:p>
            <a:pPr algn="r"/>
            <a:fld id="{73859D8A-1FE1-4369-9244-D91215FA9008}" type="slidenum">
              <a:rPr lang="en-US" sz="1200"/>
              <a:pPr algn="r"/>
              <a:t>59</a:t>
            </a:fld>
            <a:endParaRPr lang="en-US" sz="1200"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C831F76-A895-4A58-91AF-5472325BE367}" type="slidenum">
              <a:rPr lang="en-US"/>
              <a:pPr/>
              <a:t>60</a:t>
            </a:fld>
            <a:endParaRPr lang="en-US"/>
          </a:p>
        </p:txBody>
      </p:sp>
      <p:sp>
        <p:nvSpPr>
          <p:cNvPr id="285698" name="Rectangle 7"/>
          <p:cNvSpPr txBox="1">
            <a:spLocks noGrp="1" noChangeArrowheads="1"/>
          </p:cNvSpPr>
          <p:nvPr/>
        </p:nvSpPr>
        <p:spPr bwMode="auto">
          <a:xfrm>
            <a:off x="3885579" y="8832850"/>
            <a:ext cx="2972421" cy="463550"/>
          </a:xfrm>
          <a:prstGeom prst="rect">
            <a:avLst/>
          </a:prstGeom>
          <a:noFill/>
          <a:ln w="9525">
            <a:noFill/>
            <a:miter lim="800000"/>
            <a:headEnd/>
            <a:tailEnd/>
          </a:ln>
        </p:spPr>
        <p:txBody>
          <a:bodyPr lIns="93158" tIns="46580" rIns="93158" bIns="46580" anchor="b"/>
          <a:lstStyle/>
          <a:p>
            <a:pPr algn="r" defTabSz="931863"/>
            <a:fld id="{37E523C2-F4E8-4B47-A2DA-7EC8DAAF0B9E}" type="slidenum">
              <a:rPr lang="en-US" sz="1300"/>
              <a:pPr algn="r" defTabSz="931863"/>
              <a:t>60</a:t>
            </a:fld>
            <a:endParaRPr lang="en-US" sz="1300"/>
          </a:p>
        </p:txBody>
      </p:sp>
      <p:sp>
        <p:nvSpPr>
          <p:cNvPr id="285699" name="Rectangle 2"/>
          <p:cNvSpPr>
            <a:spLocks noGrp="1" noRot="1" noChangeAspect="1" noChangeArrowheads="1" noTextEdit="1"/>
          </p:cNvSpPr>
          <p:nvPr>
            <p:ph type="sldImg"/>
          </p:nvPr>
        </p:nvSpPr>
        <p:spPr>
          <a:xfrm>
            <a:off x="1187450" y="400050"/>
            <a:ext cx="4648200" cy="3486150"/>
          </a:xfrm>
          <a:ln/>
        </p:spPr>
      </p:sp>
      <p:sp>
        <p:nvSpPr>
          <p:cNvPr id="285700" name="Rectangle 3"/>
          <p:cNvSpPr>
            <a:spLocks noGrp="1" noChangeArrowheads="1"/>
          </p:cNvSpPr>
          <p:nvPr>
            <p:ph type="body" idx="1"/>
          </p:nvPr>
        </p:nvSpPr>
        <p:spPr/>
        <p:txBody>
          <a:bodyPr lIns="93158" tIns="46580" rIns="93158" bIns="46580"/>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[Add Presentation Title: Insert tab &gt; Header &amp; Footer &gt; Notes and Handouts]</a:t>
            </a:r>
            <a:endParaRPr lang="en-US" dirty="0" smtClean="0">
              <a:solidFill>
                <a:prstClr val="black"/>
              </a:solidFill>
            </a:endParaRPr>
          </a:p>
        </p:txBody>
      </p:sp>
      <p:sp>
        <p:nvSpPr>
          <p:cNvPr id="5" name="Date Placeholder 4"/>
          <p:cNvSpPr>
            <a:spLocks noGrp="1"/>
          </p:cNvSpPr>
          <p:nvPr>
            <p:ph type="dt" idx="11"/>
          </p:nvPr>
        </p:nvSpPr>
        <p:spPr/>
        <p:txBody>
          <a:bodyPr/>
          <a:lstStyle/>
          <a:p>
            <a:fld id="{E2479577-6963-4D5B-89CA-B5BF3F8ED6A8}" type="datetime1">
              <a:rPr lang="en-US" smtClean="0">
                <a:solidFill>
                  <a:prstClr val="black"/>
                </a:solidFill>
              </a:rPr>
              <a:pPr/>
              <a:t>9/22/2011</a:t>
            </a:fld>
            <a:endParaRPr lang="en-US">
              <a:solidFill>
                <a:prstClr val="black"/>
              </a:solidFill>
            </a:endParaRPr>
          </a:p>
        </p:txBody>
      </p:sp>
      <p:sp>
        <p:nvSpPr>
          <p:cNvPr id="6" name="Slide Number Placeholder 5"/>
          <p:cNvSpPr>
            <a:spLocks noGrp="1"/>
          </p:cNvSpPr>
          <p:nvPr>
            <p:ph type="sldNum" sz="quarter" idx="12"/>
          </p:nvPr>
        </p:nvSpPr>
        <p:spPr/>
        <p:txBody>
          <a:bodyPr/>
          <a:lstStyle/>
          <a:p>
            <a:r>
              <a:rPr lang="en-US" smtClean="0">
                <a:solidFill>
                  <a:prstClr val="black"/>
                </a:solidFill>
              </a:rPr>
              <a:t>Page </a:t>
            </a:r>
            <a:fld id="{111E5896-917A-4035-A860-408E1EC3CD51}" type="slidenum">
              <a:rPr lang="en-US" smtClean="0">
                <a:solidFill>
                  <a:prstClr val="black"/>
                </a:solidFill>
              </a:rPr>
              <a:pPr/>
              <a:t>7</a:t>
            </a:fld>
            <a:endParaRPr lang="en-US" dirty="0">
              <a:solidFill>
                <a:prstClr val="black"/>
              </a:solidFill>
            </a:endParaRPr>
          </a:p>
        </p:txBody>
      </p:sp>
      <p:sp>
        <p:nvSpPr>
          <p:cNvPr id="7" name="Footer Placeholder 6"/>
          <p:cNvSpPr>
            <a:spLocks noGrp="1"/>
          </p:cNvSpPr>
          <p:nvPr>
            <p:ph type="ftr" sz="quarter" idx="13"/>
          </p:nvPr>
        </p:nvSpPr>
        <p:spPr/>
        <p:txBody>
          <a:bodyPr/>
          <a:lstStyle/>
          <a:p>
            <a:r>
              <a:rPr lang="en-US" smtClean="0">
                <a:solidFill>
                  <a:prstClr val="black"/>
                </a:solidFill>
              </a:rPr>
              <a:t>© 2010 Brocade Communications Systems, Inc. CONFIDENTIAL—For Internal Use Only</a:t>
            </a:r>
            <a:endParaRPr lang="en-US" dirty="0">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BC6CA14-1B65-4F3B-B46D-A75B6AE42C2A}" type="slidenum">
              <a:rPr lang="en-US"/>
              <a:pPr/>
              <a:t>61</a:t>
            </a:fld>
            <a:endParaRPr lang="en-US"/>
          </a:p>
        </p:txBody>
      </p:sp>
      <p:sp>
        <p:nvSpPr>
          <p:cNvPr id="398338" name="Rectangle 7"/>
          <p:cNvSpPr txBox="1">
            <a:spLocks noGrp="1" noChangeArrowheads="1"/>
          </p:cNvSpPr>
          <p:nvPr/>
        </p:nvSpPr>
        <p:spPr bwMode="auto">
          <a:xfrm>
            <a:off x="3885579" y="8832850"/>
            <a:ext cx="2972421" cy="463550"/>
          </a:xfrm>
          <a:prstGeom prst="rect">
            <a:avLst/>
          </a:prstGeom>
          <a:noFill/>
          <a:ln w="9525">
            <a:noFill/>
            <a:miter lim="800000"/>
            <a:headEnd/>
            <a:tailEnd/>
          </a:ln>
        </p:spPr>
        <p:txBody>
          <a:bodyPr lIns="93162" tIns="46582" rIns="93162" bIns="46582" anchor="b"/>
          <a:lstStyle/>
          <a:p>
            <a:pPr algn="r" defTabSz="931863"/>
            <a:fld id="{BB1A8EB8-8BB1-4462-96B4-8B18FE069949}" type="slidenum">
              <a:rPr lang="en-US" sz="1300"/>
              <a:pPr algn="r" defTabSz="931863"/>
              <a:t>61</a:t>
            </a:fld>
            <a:endParaRPr lang="en-US" sz="1300"/>
          </a:p>
        </p:txBody>
      </p:sp>
      <p:sp>
        <p:nvSpPr>
          <p:cNvPr id="398339" name="Rectangle 2"/>
          <p:cNvSpPr>
            <a:spLocks noGrp="1" noRot="1" noChangeAspect="1" noChangeArrowheads="1" noTextEdit="1"/>
          </p:cNvSpPr>
          <p:nvPr>
            <p:ph type="sldImg"/>
          </p:nvPr>
        </p:nvSpPr>
        <p:spPr>
          <a:xfrm>
            <a:off x="1104900" y="696913"/>
            <a:ext cx="4648200" cy="3486150"/>
          </a:xfrm>
          <a:ln/>
        </p:spPr>
      </p:sp>
      <p:sp>
        <p:nvSpPr>
          <p:cNvPr id="398340" name="Rectangle 3"/>
          <p:cNvSpPr>
            <a:spLocks noGrp="1" noChangeArrowheads="1"/>
          </p:cNvSpPr>
          <p:nvPr>
            <p:ph type="body" idx="1"/>
          </p:nvPr>
        </p:nvSpPr>
        <p:spPr>
          <a:xfrm>
            <a:off x="686421" y="4416426"/>
            <a:ext cx="5485158" cy="4183063"/>
          </a:xfrm>
        </p:spPr>
        <p:txBody>
          <a:bodyPr lIns="93162" tIns="46582" rIns="93162" bIns="46582"/>
          <a:lstStyle/>
          <a:p>
            <a:endParaRPr lang="en-US"/>
          </a:p>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t>[Add Presentation Title: Insert tab &gt; Header &amp; Footer &gt; Notes and Handouts]</a:t>
            </a:r>
          </a:p>
        </p:txBody>
      </p:sp>
      <p:sp>
        <p:nvSpPr>
          <p:cNvPr id="5" name="Date Placeholder 4"/>
          <p:cNvSpPr>
            <a:spLocks noGrp="1"/>
          </p:cNvSpPr>
          <p:nvPr>
            <p:ph type="dt" idx="11"/>
          </p:nvPr>
        </p:nvSpPr>
        <p:spPr/>
        <p:txBody>
          <a:bodyPr/>
          <a:lstStyle/>
          <a:p>
            <a:fld id="{44BE744E-0559-45C1-9CA5-65C424C0F126}" type="datetime1">
              <a:rPr lang="en-US" smtClean="0"/>
              <a:pPr/>
              <a:t>9/22/2011</a:t>
            </a:fld>
            <a:endParaRPr lang="en-US" dirty="0"/>
          </a:p>
        </p:txBody>
      </p:sp>
      <p:sp>
        <p:nvSpPr>
          <p:cNvPr id="6" name="Slide Number Placeholder 5"/>
          <p:cNvSpPr>
            <a:spLocks noGrp="1"/>
          </p:cNvSpPr>
          <p:nvPr>
            <p:ph type="sldNum" sz="quarter" idx="12"/>
          </p:nvPr>
        </p:nvSpPr>
        <p:spPr/>
        <p:txBody>
          <a:bodyPr/>
          <a:lstStyle/>
          <a:p>
            <a:r>
              <a:rPr lang="en-US" dirty="0" smtClean="0"/>
              <a:t>Page </a:t>
            </a:r>
            <a:fld id="{111E5896-917A-4035-A860-408E1EC3CD51}" type="slidenum">
              <a:rPr lang="en-US" smtClean="0"/>
              <a:pPr/>
              <a:t>62</a:t>
            </a:fld>
            <a:endParaRPr lang="en-US" dirty="0"/>
          </a:p>
        </p:txBody>
      </p:sp>
      <p:sp>
        <p:nvSpPr>
          <p:cNvPr id="7" name="Footer Placeholder 6"/>
          <p:cNvSpPr>
            <a:spLocks noGrp="1"/>
          </p:cNvSpPr>
          <p:nvPr>
            <p:ph type="ftr" sz="quarter" idx="13"/>
          </p:nvPr>
        </p:nvSpPr>
        <p:spPr/>
        <p:txBody>
          <a:bodyPr/>
          <a:lstStyle/>
          <a:p>
            <a:r>
              <a:rPr lang="en-US" dirty="0" smtClean="0"/>
              <a:t>© 2010 Brocade Communications Systems, Inc.  - Public</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t>[Add Presentation Title: Insert tab &gt; Header &amp; Footer &gt; Notes and Handouts]</a:t>
            </a:r>
          </a:p>
        </p:txBody>
      </p:sp>
      <p:sp>
        <p:nvSpPr>
          <p:cNvPr id="5" name="Date Placeholder 4"/>
          <p:cNvSpPr>
            <a:spLocks noGrp="1"/>
          </p:cNvSpPr>
          <p:nvPr>
            <p:ph type="dt" idx="11"/>
          </p:nvPr>
        </p:nvSpPr>
        <p:spPr/>
        <p:txBody>
          <a:bodyPr/>
          <a:lstStyle/>
          <a:p>
            <a:fld id="{99E14672-AE21-4B7A-9D43-391B1130FBA2}" type="datetime1">
              <a:rPr lang="en-US" smtClean="0"/>
              <a:pPr/>
              <a:t>9/22/2011</a:t>
            </a:fld>
            <a:endParaRPr lang="en-US" dirty="0"/>
          </a:p>
        </p:txBody>
      </p:sp>
      <p:sp>
        <p:nvSpPr>
          <p:cNvPr id="6" name="Slide Number Placeholder 5"/>
          <p:cNvSpPr>
            <a:spLocks noGrp="1"/>
          </p:cNvSpPr>
          <p:nvPr>
            <p:ph type="sldNum" sz="quarter" idx="12"/>
          </p:nvPr>
        </p:nvSpPr>
        <p:spPr/>
        <p:txBody>
          <a:bodyPr/>
          <a:lstStyle/>
          <a:p>
            <a:r>
              <a:rPr lang="en-US" dirty="0" smtClean="0"/>
              <a:t>Page </a:t>
            </a:r>
            <a:fld id="{111E5896-917A-4035-A860-408E1EC3CD51}" type="slidenum">
              <a:rPr lang="en-US" smtClean="0"/>
              <a:pPr/>
              <a:t>63</a:t>
            </a:fld>
            <a:endParaRPr lang="en-US" dirty="0"/>
          </a:p>
        </p:txBody>
      </p:sp>
      <p:sp>
        <p:nvSpPr>
          <p:cNvPr id="7" name="Footer Placeholder 6"/>
          <p:cNvSpPr>
            <a:spLocks noGrp="1"/>
          </p:cNvSpPr>
          <p:nvPr>
            <p:ph type="ftr" sz="quarter" idx="13"/>
          </p:nvPr>
        </p:nvSpPr>
        <p:spPr/>
        <p:txBody>
          <a:bodyPr/>
          <a:lstStyle/>
          <a:p>
            <a:r>
              <a:rPr lang="en-US" dirty="0" smtClean="0"/>
              <a:t>© 2011 Brocade Communications Systems, Inc. CONFIDENTIAL—For Internal Use Only</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[Add Presentation Title: Insert tab &gt; Header &amp; Footer &gt; Notes and Handouts]</a:t>
            </a:r>
            <a:endParaRPr lang="en-US" dirty="0" smtClean="0"/>
          </a:p>
        </p:txBody>
      </p:sp>
      <p:sp>
        <p:nvSpPr>
          <p:cNvPr id="5" name="Date Placeholder 4"/>
          <p:cNvSpPr>
            <a:spLocks noGrp="1"/>
          </p:cNvSpPr>
          <p:nvPr>
            <p:ph type="dt" idx="11"/>
          </p:nvPr>
        </p:nvSpPr>
        <p:spPr/>
        <p:txBody>
          <a:bodyPr/>
          <a:lstStyle/>
          <a:p>
            <a:fld id="{0786012F-9474-4392-B90E-68245A506AA7}" type="datetime1">
              <a:rPr lang="en-US" smtClean="0"/>
              <a:pPr/>
              <a:t>9/22/2011</a:t>
            </a:fld>
            <a:endParaRPr lang="en-US"/>
          </a:p>
        </p:txBody>
      </p:sp>
      <p:sp>
        <p:nvSpPr>
          <p:cNvPr id="6" name="Slide Number Placeholder 5"/>
          <p:cNvSpPr>
            <a:spLocks noGrp="1"/>
          </p:cNvSpPr>
          <p:nvPr>
            <p:ph type="sldNum" sz="quarter" idx="12"/>
          </p:nvPr>
        </p:nvSpPr>
        <p:spPr/>
        <p:txBody>
          <a:bodyPr/>
          <a:lstStyle/>
          <a:p>
            <a:r>
              <a:rPr lang="en-US" smtClean="0"/>
              <a:t>Page </a:t>
            </a:r>
            <a:fld id="{111E5896-917A-4035-A860-408E1EC3CD51}" type="slidenum">
              <a:rPr lang="en-US" smtClean="0"/>
              <a:pPr/>
              <a:t>64</a:t>
            </a:fld>
            <a:endParaRPr lang="en-US" dirty="0"/>
          </a:p>
        </p:txBody>
      </p:sp>
      <p:sp>
        <p:nvSpPr>
          <p:cNvPr id="7" name="Footer Placeholder 6"/>
          <p:cNvSpPr>
            <a:spLocks noGrp="1"/>
          </p:cNvSpPr>
          <p:nvPr>
            <p:ph type="ftr" sz="quarter" idx="13"/>
          </p:nvPr>
        </p:nvSpPr>
        <p:spPr/>
        <p:txBody>
          <a:bodyPr/>
          <a:lstStyle/>
          <a:p>
            <a:r>
              <a:rPr lang="en-US" smtClean="0"/>
              <a:t>© 2010 Brocade Communications Systems, Inc. CONFIDENTIAL—For Internal Use Only</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[Add Presentation Title: Insert tab &gt; Header &amp; Footer &gt; Notes and Handouts]</a:t>
            </a:r>
            <a:endParaRPr lang="en-US" dirty="0" smtClean="0"/>
          </a:p>
        </p:txBody>
      </p:sp>
      <p:sp>
        <p:nvSpPr>
          <p:cNvPr id="5" name="Date Placeholder 4"/>
          <p:cNvSpPr>
            <a:spLocks noGrp="1"/>
          </p:cNvSpPr>
          <p:nvPr>
            <p:ph type="dt" idx="11"/>
          </p:nvPr>
        </p:nvSpPr>
        <p:spPr/>
        <p:txBody>
          <a:bodyPr/>
          <a:lstStyle/>
          <a:p>
            <a:fld id="{9821C0A0-59D2-4FEB-B7E9-9D4AC62D989D}" type="datetime1">
              <a:rPr lang="en-US" smtClean="0"/>
              <a:pPr/>
              <a:t>9/22/2011</a:t>
            </a:fld>
            <a:endParaRPr lang="en-US"/>
          </a:p>
        </p:txBody>
      </p:sp>
      <p:sp>
        <p:nvSpPr>
          <p:cNvPr id="6" name="Slide Number Placeholder 5"/>
          <p:cNvSpPr>
            <a:spLocks noGrp="1"/>
          </p:cNvSpPr>
          <p:nvPr>
            <p:ph type="sldNum" sz="quarter" idx="12"/>
          </p:nvPr>
        </p:nvSpPr>
        <p:spPr/>
        <p:txBody>
          <a:bodyPr/>
          <a:lstStyle/>
          <a:p>
            <a:r>
              <a:rPr lang="en-US" smtClean="0"/>
              <a:t>Page </a:t>
            </a:r>
            <a:fld id="{111E5896-917A-4035-A860-408E1EC3CD51}" type="slidenum">
              <a:rPr lang="en-US" smtClean="0"/>
              <a:pPr/>
              <a:t>65</a:t>
            </a:fld>
            <a:endParaRPr lang="en-US" dirty="0"/>
          </a:p>
        </p:txBody>
      </p:sp>
      <p:sp>
        <p:nvSpPr>
          <p:cNvPr id="7" name="Footer Placeholder 6"/>
          <p:cNvSpPr>
            <a:spLocks noGrp="1"/>
          </p:cNvSpPr>
          <p:nvPr>
            <p:ph type="ftr" sz="quarter" idx="13"/>
          </p:nvPr>
        </p:nvSpPr>
        <p:spPr/>
        <p:txBody>
          <a:bodyPr/>
          <a:lstStyle/>
          <a:p>
            <a:r>
              <a:rPr lang="en-US" smtClean="0"/>
              <a:t>© 2010 Brocade Communications Systems, Inc. CONFIDENTIAL—For Internal Use Only</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28D7F91-FFE1-47D3-833C-797D377AFA8A}" type="slidenum">
              <a:rPr lang="en-US"/>
              <a:pPr/>
              <a:t>66</a:t>
            </a:fld>
            <a:endParaRPr lang="en-US" dirty="0"/>
          </a:p>
        </p:txBody>
      </p:sp>
      <p:sp>
        <p:nvSpPr>
          <p:cNvPr id="61443" name="Slide Image Placeholder 1"/>
          <p:cNvSpPr>
            <a:spLocks noGrp="1" noRot="1" noChangeAspect="1" noTextEdit="1"/>
          </p:cNvSpPr>
          <p:nvPr>
            <p:ph type="sldImg"/>
          </p:nvPr>
        </p:nvSpPr>
        <p:spPr>
          <a:xfrm>
            <a:off x="860425" y="496888"/>
            <a:ext cx="5138738" cy="3856037"/>
          </a:xfrm>
          <a:ln/>
        </p:spPr>
      </p:sp>
      <p:sp>
        <p:nvSpPr>
          <p:cNvPr id="61444" name="Notes Placeholder 2"/>
          <p:cNvSpPr>
            <a:spLocks noGrp="1"/>
          </p:cNvSpPr>
          <p:nvPr>
            <p:ph type="body" idx="1"/>
          </p:nvPr>
        </p:nvSpPr>
        <p:spPr>
          <a:xfrm>
            <a:off x="913159" y="4389438"/>
            <a:ext cx="5031685" cy="4233862"/>
          </a:xfrm>
          <a:noFill/>
          <a:ln/>
        </p:spPr>
        <p:txBody>
          <a:bodyPr lIns="92665" tIns="46337" rIns="92665" bIns="46337"/>
          <a:lstStyle/>
          <a:p>
            <a:pPr marL="114300" indent="-114300" eaLnBrk="1" hangingPunct="1"/>
            <a:endParaRPr lang="en-US" dirty="0" smtClean="0"/>
          </a:p>
        </p:txBody>
      </p:sp>
      <p:sp>
        <p:nvSpPr>
          <p:cNvPr id="61445" name="Slide Number Placeholder 3"/>
          <p:cNvSpPr txBox="1">
            <a:spLocks noGrp="1"/>
          </p:cNvSpPr>
          <p:nvPr/>
        </p:nvSpPr>
        <p:spPr bwMode="auto">
          <a:xfrm>
            <a:off x="3887133" y="8855077"/>
            <a:ext cx="2970868" cy="461963"/>
          </a:xfrm>
          <a:prstGeom prst="rect">
            <a:avLst/>
          </a:prstGeom>
          <a:noFill/>
          <a:ln w="9525">
            <a:noFill/>
            <a:miter lim="800000"/>
            <a:headEnd/>
            <a:tailEnd/>
          </a:ln>
        </p:spPr>
        <p:txBody>
          <a:bodyPr lIns="92665" tIns="46337" rIns="92665" bIns="46337" anchor="b"/>
          <a:lstStyle/>
          <a:p>
            <a:pPr algn="r" defTabSz="928688"/>
            <a:fld id="{C1FEBCD2-EA72-441F-8B91-FCCEE5361454}" type="slidenum">
              <a:rPr lang="en-US" sz="1100">
                <a:latin typeface="Franklin Gothic Book" pitchFamily="34" charset="0"/>
              </a:rPr>
              <a:pPr algn="r" defTabSz="928688"/>
              <a:t>66</a:t>
            </a:fld>
            <a:endParaRPr lang="en-US" sz="1100" dirty="0">
              <a:latin typeface="Franklin Gothic Book"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idx="10"/>
          </p:nvPr>
        </p:nvSpPr>
        <p:spPr/>
        <p:txBody>
          <a:bodyPr/>
          <a:lstStyle/>
          <a:p>
            <a:fld id="{E7FBB95B-D08D-4C72-895F-F0B8FECF211B}" type="datetime1">
              <a:rPr lang="en-US" smtClean="0"/>
              <a:pPr/>
              <a:t>9/22/2011</a:t>
            </a:fld>
            <a:endParaRPr lang="en-US"/>
          </a:p>
        </p:txBody>
      </p:sp>
      <p:sp>
        <p:nvSpPr>
          <p:cNvPr id="9" name="Slide Number Placeholder 8"/>
          <p:cNvSpPr>
            <a:spLocks noGrp="1"/>
          </p:cNvSpPr>
          <p:nvPr>
            <p:ph type="sldNum" sz="quarter" idx="11"/>
          </p:nvPr>
        </p:nvSpPr>
        <p:spPr/>
        <p:txBody>
          <a:bodyPr/>
          <a:lstStyle/>
          <a:p>
            <a:r>
              <a:rPr lang="en-US" smtClean="0"/>
              <a:t>Page </a:t>
            </a:r>
            <a:fld id="{111E5896-917A-4035-A860-408E1EC3CD51}" type="slidenum">
              <a:rPr lang="en-US" smtClean="0"/>
              <a:pPr/>
              <a:t>67</a:t>
            </a:fld>
            <a:endParaRPr lang="en-US" dirty="0"/>
          </a:p>
        </p:txBody>
      </p:sp>
      <p:sp>
        <p:nvSpPr>
          <p:cNvPr id="10" name="Footer Placeholder 9"/>
          <p:cNvSpPr>
            <a:spLocks noGrp="1"/>
          </p:cNvSpPr>
          <p:nvPr>
            <p:ph type="ftr" sz="quarter" idx="12"/>
          </p:nvPr>
        </p:nvSpPr>
        <p:spPr/>
        <p:txBody>
          <a:bodyPr/>
          <a:lstStyle/>
          <a:p>
            <a:r>
              <a:rPr lang="en-US" smtClean="0"/>
              <a:t>© 2010 Brocade Communications Systems, Inc. Company Proprietary Information</a:t>
            </a:r>
            <a:endParaRPr lang="en-US" dirty="0"/>
          </a:p>
        </p:txBody>
      </p:sp>
      <p:sp>
        <p:nvSpPr>
          <p:cNvPr id="11" name="Header Placeholder 10"/>
          <p:cNvSpPr>
            <a:spLocks noGrp="1"/>
          </p:cNvSpPr>
          <p:nvPr>
            <p:ph type="hdr" sz="quarter" idx="13"/>
          </p:nvPr>
        </p:nvSpPr>
        <p:spPr/>
        <p:txBody>
          <a:bodyPr/>
          <a:lstStyle/>
          <a:p>
            <a:r>
              <a:rPr lang="en-US" smtClean="0"/>
              <a:t>[Add Presentation Title: Insert tab &gt; Header &amp; Footer &gt; Notes and Handouts]</a:t>
            </a:r>
            <a:endParaRPr lang="en-US" dirty="0" smtClean="0"/>
          </a:p>
        </p:txBody>
      </p:sp>
      <p:sp>
        <p:nvSpPr>
          <p:cNvPr id="16" name="Slide Image Placeholder 15"/>
          <p:cNvSpPr>
            <a:spLocks noGrp="1" noRot="1" noChangeAspect="1"/>
          </p:cNvSpPr>
          <p:nvPr>
            <p:ph type="sldImg"/>
          </p:nvPr>
        </p:nvSpPr>
        <p:spPr>
          <a:xfrm>
            <a:off x="1187450" y="400050"/>
            <a:ext cx="4648200" cy="3486150"/>
          </a:xfrm>
        </p:spPr>
      </p:sp>
      <p:sp>
        <p:nvSpPr>
          <p:cNvPr id="17" name="Notes Placeholder 16"/>
          <p:cNvSpPr>
            <a:spLocks noGrp="1"/>
          </p:cNvSpPr>
          <p:nvPr>
            <p:ph type="body" idx="1"/>
          </p:nvPr>
        </p:nvSpPr>
        <p:spPr/>
        <p:txBody>
          <a:bodyPr>
            <a:normAutofit/>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t>[Add Presentation Title: Insert tab &gt; Header &amp; Footer &gt; Notes and Handouts]</a:t>
            </a:r>
          </a:p>
        </p:txBody>
      </p:sp>
      <p:sp>
        <p:nvSpPr>
          <p:cNvPr id="5" name="Date Placeholder 4"/>
          <p:cNvSpPr>
            <a:spLocks noGrp="1"/>
          </p:cNvSpPr>
          <p:nvPr>
            <p:ph type="dt" idx="11"/>
          </p:nvPr>
        </p:nvSpPr>
        <p:spPr/>
        <p:txBody>
          <a:bodyPr/>
          <a:lstStyle/>
          <a:p>
            <a:fld id="{5B9975BE-5493-46AF-A72C-CAC3BA1EE8BE}" type="datetime1">
              <a:rPr lang="en-US" smtClean="0"/>
              <a:pPr/>
              <a:t>9/22/2011</a:t>
            </a:fld>
            <a:endParaRPr lang="en-US" dirty="0"/>
          </a:p>
        </p:txBody>
      </p:sp>
      <p:sp>
        <p:nvSpPr>
          <p:cNvPr id="6" name="Slide Number Placeholder 5"/>
          <p:cNvSpPr>
            <a:spLocks noGrp="1"/>
          </p:cNvSpPr>
          <p:nvPr>
            <p:ph type="sldNum" sz="quarter" idx="12"/>
          </p:nvPr>
        </p:nvSpPr>
        <p:spPr/>
        <p:txBody>
          <a:bodyPr/>
          <a:lstStyle/>
          <a:p>
            <a:r>
              <a:rPr lang="en-US" dirty="0" smtClean="0"/>
              <a:t>Page </a:t>
            </a:r>
            <a:fld id="{111E5896-917A-4035-A860-408E1EC3CD51}" type="slidenum">
              <a:rPr lang="en-US" smtClean="0"/>
              <a:pPr/>
              <a:t>68</a:t>
            </a:fld>
            <a:endParaRPr lang="en-US" dirty="0"/>
          </a:p>
        </p:txBody>
      </p:sp>
      <p:sp>
        <p:nvSpPr>
          <p:cNvPr id="7" name="Footer Placeholder 6"/>
          <p:cNvSpPr>
            <a:spLocks noGrp="1"/>
          </p:cNvSpPr>
          <p:nvPr>
            <p:ph type="ftr" sz="quarter" idx="13"/>
          </p:nvPr>
        </p:nvSpPr>
        <p:spPr/>
        <p:txBody>
          <a:bodyPr/>
          <a:lstStyle/>
          <a:p>
            <a:r>
              <a:rPr lang="en-US" dirty="0" smtClean="0"/>
              <a:t>© 2010 Brocade Communications Systems, Inc. Company Proprietary Information</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p>
            <a:fld id="{2E584B6F-7D65-4FE3-9780-E4CAD4E2E72B}" type="slidenum">
              <a:rPr lang="en-US" smtClean="0"/>
              <a:pPr/>
              <a:t>69</a:t>
            </a:fld>
            <a:endParaRPr lang="en-US" smtClean="0"/>
          </a:p>
        </p:txBody>
      </p:sp>
      <p:sp>
        <p:nvSpPr>
          <p:cNvPr id="32770" name="Rectangle 7"/>
          <p:cNvSpPr txBox="1">
            <a:spLocks noGrp="1" noChangeArrowheads="1"/>
          </p:cNvSpPr>
          <p:nvPr/>
        </p:nvSpPr>
        <p:spPr bwMode="auto">
          <a:xfrm>
            <a:off x="3884613" y="8828966"/>
            <a:ext cx="2971800" cy="465850"/>
          </a:xfrm>
          <a:prstGeom prst="rect">
            <a:avLst/>
          </a:prstGeom>
          <a:noFill/>
          <a:ln w="9525">
            <a:noFill/>
            <a:miter lim="800000"/>
            <a:headEnd/>
            <a:tailEnd/>
          </a:ln>
        </p:spPr>
        <p:txBody>
          <a:bodyPr lIns="92391" tIns="46196" rIns="92391" bIns="46196" anchor="b"/>
          <a:lstStyle/>
          <a:p>
            <a:pPr algn="r" defTabSz="923925"/>
            <a:fld id="{C3E5540D-F9B1-4C89-A693-1AA47A6ADA8C}" type="slidenum">
              <a:rPr lang="en-US" sz="1100">
                <a:solidFill>
                  <a:srgbClr val="000000"/>
                </a:solidFill>
              </a:rPr>
              <a:pPr algn="r" defTabSz="923925"/>
              <a:t>69</a:t>
            </a:fld>
            <a:endParaRPr lang="en-US" sz="1100">
              <a:solidFill>
                <a:srgbClr val="000000"/>
              </a:solidFill>
            </a:endParaRPr>
          </a:p>
        </p:txBody>
      </p:sp>
      <p:sp>
        <p:nvSpPr>
          <p:cNvPr id="32771" name="Rectangle 2"/>
          <p:cNvSpPr>
            <a:spLocks noGrp="1" noRot="1" noChangeAspect="1" noChangeArrowheads="1" noTextEdit="1"/>
          </p:cNvSpPr>
          <p:nvPr>
            <p:ph type="sldImg"/>
          </p:nvPr>
        </p:nvSpPr>
        <p:spPr>
          <a:xfrm>
            <a:off x="1104900" y="695325"/>
            <a:ext cx="4649788" cy="3487738"/>
          </a:xfrm>
          <a:ln/>
        </p:spPr>
      </p:sp>
      <p:sp>
        <p:nvSpPr>
          <p:cNvPr id="32772" name="Rectangle 3"/>
          <p:cNvSpPr>
            <a:spLocks noGrp="1" noChangeArrowheads="1"/>
          </p:cNvSpPr>
          <p:nvPr>
            <p:ph type="body" idx="1"/>
          </p:nvPr>
        </p:nvSpPr>
        <p:spPr>
          <a:xfrm>
            <a:off x="685800" y="4416068"/>
            <a:ext cx="5486400" cy="4184726"/>
          </a:xfrm>
          <a:noFill/>
          <a:ln/>
        </p:spPr>
        <p:txBody>
          <a:bodyPr lIns="92391" tIns="46196" rIns="92391" bIns="46196"/>
          <a:lstStyle/>
          <a:p>
            <a:pPr eaLnBrk="1" hangingPunct="1">
              <a:lnSpc>
                <a:spcPct val="90000"/>
              </a:lnSpc>
              <a:spcBef>
                <a:spcPct val="0"/>
              </a:spcBef>
            </a:pPr>
            <a:r>
              <a:rPr lang="en-US" b="1" smtClean="0">
                <a:latin typeface="Times New Roman" pitchFamily="18" charset="0"/>
              </a:rPr>
              <a:t>Version</a:t>
            </a:r>
          </a:p>
          <a:p>
            <a:pPr eaLnBrk="1" hangingPunct="1">
              <a:lnSpc>
                <a:spcPct val="90000"/>
              </a:lnSpc>
              <a:spcBef>
                <a:spcPct val="0"/>
              </a:spcBef>
              <a:buFontTx/>
              <a:buChar char="•"/>
            </a:pPr>
            <a:r>
              <a:rPr lang="en-US" smtClean="0">
                <a:latin typeface="Times New Roman" pitchFamily="18" charset="0"/>
              </a:rPr>
              <a:t>1.0 dated 20080421</a:t>
            </a:r>
          </a:p>
          <a:p>
            <a:pPr eaLnBrk="1" hangingPunct="1">
              <a:lnSpc>
                <a:spcPct val="90000"/>
              </a:lnSpc>
              <a:spcBef>
                <a:spcPct val="0"/>
              </a:spcBef>
            </a:pPr>
            <a:endParaRPr lang="en-US" b="1" smtClean="0">
              <a:latin typeface="Times New Roman" pitchFamily="18" charset="0"/>
            </a:endParaRPr>
          </a:p>
          <a:p>
            <a:pPr eaLnBrk="1" hangingPunct="1">
              <a:lnSpc>
                <a:spcPct val="90000"/>
              </a:lnSpc>
              <a:spcBef>
                <a:spcPct val="0"/>
              </a:spcBef>
            </a:pPr>
            <a:r>
              <a:rPr lang="en-US" u="sng" smtClean="0">
                <a:latin typeface="Times New Roman" pitchFamily="18" charset="0"/>
              </a:rPr>
              <a:t>Main Message</a:t>
            </a:r>
            <a:r>
              <a:rPr lang="en-US" smtClean="0">
                <a:latin typeface="Times New Roman" pitchFamily="18" charset="0"/>
              </a:rPr>
              <a:t> = This slide provides the high level value-proposition for HCM, and provides a preview of some of the features it enables (the next slide has more details). The key point to reinforce is that this HCM is the HBA “element” manager for basic HBA configuration and management.  All the “End-to-End” features will be managed and configured through EFCM/DCFM.  HCM allows storage admins to install the HBA, configure different HBA and port settings, and upgrade drivers and firmware.  The HCM GUI can be installed on all the supported OSes and server platforms.  In addition, the HCM GUI can be launched from EFCM/DCM as well as other 3</a:t>
            </a:r>
            <a:r>
              <a:rPr lang="en-US" baseline="30000" smtClean="0">
                <a:latin typeface="Times New Roman" pitchFamily="18" charset="0"/>
              </a:rPr>
              <a:t>rd</a:t>
            </a:r>
            <a:r>
              <a:rPr lang="en-US" smtClean="0">
                <a:latin typeface="Times New Roman" pitchFamily="18" charset="0"/>
              </a:rPr>
              <a:t> party management applications.  With a single user interface to manage all HBAs, storage and server admins can manage local HBAs (HBAs installed on same machine as GUI) as well as remote HBAs (HBA installed on distributed servers).  </a:t>
            </a:r>
          </a:p>
          <a:p>
            <a:pPr eaLnBrk="1" hangingPunct="1">
              <a:lnSpc>
                <a:spcPct val="90000"/>
              </a:lnSpc>
              <a:spcBef>
                <a:spcPct val="0"/>
              </a:spcBef>
            </a:pPr>
            <a:endParaRPr lang="en-US" b="1" smtClean="0">
              <a:latin typeface="Times New Roman" pitchFamily="18" charset="0"/>
            </a:endParaRPr>
          </a:p>
          <a:p>
            <a:pPr eaLnBrk="1" hangingPunct="1">
              <a:lnSpc>
                <a:spcPct val="90000"/>
              </a:lnSpc>
              <a:spcBef>
                <a:spcPct val="0"/>
              </a:spcBef>
            </a:pPr>
            <a:r>
              <a:rPr lang="en-US" b="1" smtClean="0">
                <a:latin typeface="Times New Roman" pitchFamily="18" charset="0"/>
              </a:rPr>
              <a:t>Questions?</a:t>
            </a:r>
          </a:p>
          <a:p>
            <a:pPr eaLnBrk="1" hangingPunct="1">
              <a:lnSpc>
                <a:spcPct val="90000"/>
              </a:lnSpc>
              <a:spcBef>
                <a:spcPct val="0"/>
              </a:spcBef>
            </a:pPr>
            <a:r>
              <a:rPr lang="en-US" smtClean="0">
                <a:latin typeface="Times New Roman" pitchFamily="18" charset="0"/>
              </a:rPr>
              <a:t>Please send questions regarding this presentation to:</a:t>
            </a:r>
          </a:p>
          <a:p>
            <a:pPr eaLnBrk="1" hangingPunct="1">
              <a:lnSpc>
                <a:spcPct val="90000"/>
              </a:lnSpc>
              <a:spcBef>
                <a:spcPct val="0"/>
              </a:spcBef>
            </a:pPr>
            <a:r>
              <a:rPr lang="it-IT" smtClean="0">
                <a:latin typeface="Times New Roman" pitchFamily="18" charset="0"/>
              </a:rPr>
              <a:t>Tony Hampel (thampel@brocade.com) </a:t>
            </a:r>
            <a:r>
              <a:rPr lang="en-US" smtClean="0">
                <a:latin typeface="Times New Roman" pitchFamily="18" charset="0"/>
              </a:rPr>
              <a:t>or </a:t>
            </a:r>
            <a:r>
              <a:rPr lang="it-IT" smtClean="0">
                <a:latin typeface="Times New Roman" pitchFamily="18" charset="0"/>
              </a:rPr>
              <a:t>Randy Narcisco (rnarciso@brocade.com)</a:t>
            </a:r>
          </a:p>
          <a:p>
            <a:pPr eaLnBrk="1" hangingPunct="1">
              <a:lnSpc>
                <a:spcPct val="90000"/>
              </a:lnSpc>
              <a:spcBef>
                <a:spcPct val="0"/>
              </a:spcBef>
            </a:pPr>
            <a:endParaRPr lang="en-US" smtClean="0">
              <a:latin typeface="Times New Roman" pitchFamily="18" charset="0"/>
            </a:endParaRPr>
          </a:p>
          <a:p>
            <a:pPr eaLnBrk="1" hangingPunct="1">
              <a:lnSpc>
                <a:spcPct val="90000"/>
              </a:lnSpc>
              <a:spcBef>
                <a:spcPct val="0"/>
              </a:spcBef>
            </a:pPr>
            <a:r>
              <a:rPr lang="en-US" b="1" smtClean="0">
                <a:latin typeface="Times New Roman" pitchFamily="18" charset="0"/>
              </a:rPr>
              <a:t>Support</a:t>
            </a:r>
          </a:p>
          <a:p>
            <a:pPr eaLnBrk="1" hangingPunct="1">
              <a:lnSpc>
                <a:spcPct val="90000"/>
              </a:lnSpc>
              <a:spcBef>
                <a:spcPct val="0"/>
              </a:spcBef>
            </a:pPr>
            <a:r>
              <a:rPr lang="en-US" smtClean="0">
                <a:latin typeface="Times New Roman" pitchFamily="18" charset="0"/>
              </a:rPr>
              <a:t>For any pre-sales support questions, or for help locating any resources cited in this presentation, contact the Wingman Helpdesk</a:t>
            </a:r>
          </a:p>
          <a:p>
            <a:pPr eaLnBrk="1" hangingPunct="1">
              <a:lnSpc>
                <a:spcPct val="90000"/>
              </a:lnSpc>
              <a:spcBef>
                <a:spcPct val="0"/>
              </a:spcBef>
              <a:buFontTx/>
              <a:buChar char="•"/>
            </a:pPr>
            <a:r>
              <a:rPr lang="en-US" smtClean="0">
                <a:latin typeface="Times New Roman" pitchFamily="18" charset="0"/>
              </a:rPr>
              <a:t>Live by phone 6AM-6PM M-F San Jose time, +1 408 333 5959</a:t>
            </a:r>
          </a:p>
          <a:p>
            <a:pPr eaLnBrk="1" hangingPunct="1">
              <a:lnSpc>
                <a:spcPct val="90000"/>
              </a:lnSpc>
              <a:spcBef>
                <a:spcPct val="0"/>
              </a:spcBef>
              <a:buFontTx/>
              <a:buChar char="•"/>
            </a:pPr>
            <a:r>
              <a:rPr lang="en-US" smtClean="0">
                <a:latin typeface="Times New Roman" pitchFamily="18" charset="0"/>
              </a:rPr>
              <a:t>By e-mail anytime @ wingman@brocade.com</a:t>
            </a:r>
          </a:p>
          <a:p>
            <a:pPr eaLnBrk="1" hangingPunct="1">
              <a:lnSpc>
                <a:spcPct val="90000"/>
              </a:lnSpc>
              <a:spcBef>
                <a:spcPct val="0"/>
              </a:spcBef>
            </a:pPr>
            <a:endParaRPr lang="en-US" smtClean="0">
              <a:latin typeface="Times New Roman" pitchFamily="18" charset="0"/>
            </a:endParaRPr>
          </a:p>
          <a:p>
            <a:pPr eaLnBrk="1" hangingPunct="1">
              <a:lnSpc>
                <a:spcPct val="90000"/>
              </a:lnSpc>
              <a:spcBef>
                <a:spcPct val="0"/>
              </a:spcBef>
            </a:pPr>
            <a:endParaRPr lang="en-US" smtClean="0">
              <a:latin typeface="Times New Roman" pitchFamily="18" charset="0"/>
            </a:endParaRPr>
          </a:p>
          <a:p>
            <a:pPr eaLnBrk="1" hangingPunct="1">
              <a:lnSpc>
                <a:spcPct val="90000"/>
              </a:lnSpc>
              <a:spcBef>
                <a:spcPct val="0"/>
              </a:spcBef>
            </a:pPr>
            <a:endParaRPr lang="en-US" smtClean="0">
              <a:latin typeface="Times New Roman" pitchFamily="18"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t>[Add Presentation Title: Insert tab &gt; Header &amp; Footer &gt; Notes and Handouts]</a:t>
            </a:r>
          </a:p>
        </p:txBody>
      </p:sp>
      <p:sp>
        <p:nvSpPr>
          <p:cNvPr id="5" name="Date Placeholder 4"/>
          <p:cNvSpPr>
            <a:spLocks noGrp="1"/>
          </p:cNvSpPr>
          <p:nvPr>
            <p:ph type="dt" idx="11"/>
          </p:nvPr>
        </p:nvSpPr>
        <p:spPr/>
        <p:txBody>
          <a:bodyPr/>
          <a:lstStyle/>
          <a:p>
            <a:fld id="{59607040-316B-48FE-B4CA-542A3994EB79}" type="datetime1">
              <a:rPr lang="en-US" smtClean="0"/>
              <a:pPr/>
              <a:t>9/22/2011</a:t>
            </a:fld>
            <a:endParaRPr lang="en-US" dirty="0"/>
          </a:p>
        </p:txBody>
      </p:sp>
      <p:sp>
        <p:nvSpPr>
          <p:cNvPr id="6" name="Slide Number Placeholder 5"/>
          <p:cNvSpPr>
            <a:spLocks noGrp="1"/>
          </p:cNvSpPr>
          <p:nvPr>
            <p:ph type="sldNum" sz="quarter" idx="12"/>
          </p:nvPr>
        </p:nvSpPr>
        <p:spPr/>
        <p:txBody>
          <a:bodyPr/>
          <a:lstStyle/>
          <a:p>
            <a:r>
              <a:rPr lang="en-US" dirty="0" smtClean="0"/>
              <a:t>Page </a:t>
            </a:r>
            <a:fld id="{111E5896-917A-4035-A860-408E1EC3CD51}" type="slidenum">
              <a:rPr lang="en-US" smtClean="0"/>
              <a:pPr/>
              <a:t>71</a:t>
            </a:fld>
            <a:endParaRPr lang="en-US" dirty="0"/>
          </a:p>
        </p:txBody>
      </p:sp>
      <p:sp>
        <p:nvSpPr>
          <p:cNvPr id="7" name="Footer Placeholder 6"/>
          <p:cNvSpPr>
            <a:spLocks noGrp="1"/>
          </p:cNvSpPr>
          <p:nvPr>
            <p:ph type="ftr" sz="quarter" idx="13"/>
          </p:nvPr>
        </p:nvSpPr>
        <p:spPr/>
        <p:txBody>
          <a:bodyPr/>
          <a:lstStyle/>
          <a:p>
            <a:r>
              <a:rPr lang="en-US" dirty="0" smtClean="0"/>
              <a:t>© 2010 Brocade Communications Systems, Inc. Company Proprietary Information</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1489B86A-81B1-4715-826E-9520274921E8}" type="slidenum">
              <a:rPr lang="en-US" smtClean="0">
                <a:solidFill>
                  <a:prstClr val="black"/>
                </a:solidFill>
              </a:rPr>
              <a:pPr/>
              <a:t>8</a:t>
            </a:fld>
            <a:endParaRPr lang="en-US" smtClean="0">
              <a:solidFill>
                <a:prstClr val="black"/>
              </a:solidFill>
            </a:endParaRPr>
          </a:p>
        </p:txBody>
      </p:sp>
      <p:sp>
        <p:nvSpPr>
          <p:cNvPr id="142339" name="Rectangle 2"/>
          <p:cNvSpPr>
            <a:spLocks noGrp="1" noRot="1" noChangeAspect="1" noTextEdit="1"/>
          </p:cNvSpPr>
          <p:nvPr>
            <p:ph type="sldImg"/>
          </p:nvPr>
        </p:nvSpPr>
        <p:spPr>
          <a:xfrm>
            <a:off x="1189038" y="400050"/>
            <a:ext cx="4648200" cy="3486150"/>
          </a:xfrm>
          <a:ln/>
        </p:spPr>
      </p:sp>
      <p:sp>
        <p:nvSpPr>
          <p:cNvPr id="142340" name="Rectangle 3"/>
          <p:cNvSpPr>
            <a:spLocks noGrp="1"/>
          </p:cNvSpPr>
          <p:nvPr>
            <p:ph type="body" idx="1"/>
          </p:nvPr>
        </p:nvSpPr>
        <p:spPr>
          <a:noFill/>
          <a:ln/>
        </p:spPr>
        <p:txBody>
          <a:bodyPr lIns="93166" tIns="46583" rIns="93166" bIns="46583"/>
          <a:lstStyle/>
          <a:p>
            <a:pPr eaLnBrk="1" hangingPunct="1">
              <a:buNone/>
            </a:pPr>
            <a:r>
              <a:rPr lang="en-US" dirty="0" smtClean="0"/>
              <a:t>Use this slide to show</a:t>
            </a:r>
            <a:r>
              <a:rPr lang="en-US" baseline="0" dirty="0" smtClean="0"/>
              <a:t> existing LAN and Brocade One are part of an evolutionary architecture preserving investment and scaling virtualized data center for the future.</a:t>
            </a:r>
          </a:p>
          <a:p>
            <a:pPr eaLnBrk="1" hangingPunct="1">
              <a:buNone/>
            </a:pPr>
            <a:r>
              <a:rPr lang="en-US" baseline="0" dirty="0" smtClean="0"/>
              <a:t>VCS gives frictionless Layer 2 scaling for VM while ADC will support automated scaling of application resources for the virtual infrastructure.  Can lead to ADX preso</a:t>
            </a:r>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bwMode="auto">
          <a:xfrm>
            <a:off x="1104900" y="698500"/>
            <a:ext cx="4648200" cy="3486150"/>
          </a:xfrm>
          <a:noFill/>
          <a:ln>
            <a:solidFill>
              <a:srgbClr val="000000"/>
            </a:solidFill>
            <a:miter lim="800000"/>
            <a:headEnd/>
            <a:tailEnd/>
          </a:ln>
        </p:spPr>
      </p:sp>
      <p:sp>
        <p:nvSpPr>
          <p:cNvPr id="83971" name="Rectangle 3"/>
          <p:cNvSpPr>
            <a:spLocks noGrp="1" noChangeArrowheads="1"/>
          </p:cNvSpPr>
          <p:nvPr>
            <p:ph type="body" idx="1"/>
          </p:nvPr>
        </p:nvSpPr>
        <p:spPr bwMode="auto">
          <a:xfrm>
            <a:off x="913158" y="4416428"/>
            <a:ext cx="5031685" cy="4181475"/>
          </a:xfrm>
          <a:noFill/>
        </p:spPr>
        <p:txBody>
          <a:bodyPr wrap="square" lIns="93167" tIns="46584" rIns="93167" bIns="46584" numCol="1" anchor="t" anchorCtr="0" compatLnSpc="1">
            <a:prstTxWarp prst="textNoShape">
              <a:avLst/>
            </a:prstTxWarp>
          </a:bodyPr>
          <a:lstStyle/>
          <a:p>
            <a:pPr marL="0" indent="0" eaLnBrk="1" hangingPunct="1"/>
            <a:endParaRPr lang="en-US" dirty="0" smtClean="0">
              <a:cs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txBox="1">
            <a:spLocks noGrp="1" noChangeArrowheads="1"/>
          </p:cNvSpPr>
          <p:nvPr/>
        </p:nvSpPr>
        <p:spPr bwMode="auto">
          <a:xfrm>
            <a:off x="3886200" y="8832850"/>
            <a:ext cx="2971800" cy="463550"/>
          </a:xfrm>
          <a:prstGeom prst="rect">
            <a:avLst/>
          </a:prstGeom>
          <a:noFill/>
          <a:ln w="9525">
            <a:noFill/>
            <a:miter lim="800000"/>
            <a:headEnd/>
            <a:tailEnd/>
          </a:ln>
        </p:spPr>
        <p:txBody>
          <a:bodyPr lIns="93172" tIns="46586" rIns="93172" bIns="46586" anchor="b"/>
          <a:lstStyle/>
          <a:p>
            <a:pPr algn="r" defTabSz="931863"/>
            <a:fld id="{000CE668-BF79-444D-A7F7-11E463EB883D}" type="slidenum">
              <a:rPr lang="en-US" sz="1300"/>
              <a:pPr algn="r" defTabSz="931863"/>
              <a:t>73</a:t>
            </a:fld>
            <a:endParaRPr lang="en-US" sz="1300" dirty="0"/>
          </a:p>
        </p:txBody>
      </p:sp>
      <p:sp>
        <p:nvSpPr>
          <p:cNvPr id="196610" name="Slide Image Placeholder 1"/>
          <p:cNvSpPr>
            <a:spLocks noGrp="1" noRot="1" noChangeAspect="1" noTextEdit="1"/>
          </p:cNvSpPr>
          <p:nvPr>
            <p:ph type="sldImg"/>
          </p:nvPr>
        </p:nvSpPr>
        <p:spPr bwMode="auto">
          <a:xfrm>
            <a:off x="1104900" y="698500"/>
            <a:ext cx="4648200" cy="3486150"/>
          </a:xfrm>
          <a:noFill/>
          <a:ln>
            <a:solidFill>
              <a:srgbClr val="000000"/>
            </a:solidFill>
            <a:miter lim="800000"/>
            <a:headEnd/>
            <a:tailEnd/>
          </a:ln>
        </p:spPr>
      </p:sp>
      <p:sp>
        <p:nvSpPr>
          <p:cNvPr id="196611" name="Notes Placeholder 2"/>
          <p:cNvSpPr>
            <a:spLocks noGrp="1"/>
          </p:cNvSpPr>
          <p:nvPr>
            <p:ph type="body" idx="1"/>
          </p:nvPr>
        </p:nvSpPr>
        <p:spPr bwMode="auto">
          <a:xfrm>
            <a:off x="912813" y="4416425"/>
            <a:ext cx="5032375" cy="4181475"/>
          </a:xfrm>
          <a:noFill/>
        </p:spPr>
        <p:txBody>
          <a:bodyPr wrap="square" lIns="93172" tIns="46586" rIns="93172" bIns="46586" numCol="1" anchor="t" anchorCtr="0" compatLnSpc="1">
            <a:prstTxWarp prst="textNoShape">
              <a:avLst/>
            </a:prstTxWarp>
          </a:bodyPr>
          <a:lstStyle/>
          <a:p>
            <a:pPr marL="233363" indent="-233363" eaLnBrk="1" hangingPunct="1">
              <a:spcBef>
                <a:spcPct val="20000"/>
              </a:spcBef>
              <a:buFont typeface="Wingdings 2" pitchFamily="18" charset="2"/>
              <a:buChar char=""/>
              <a:tabLst>
                <a:tab pos="288925" algn="l"/>
              </a:tabLst>
            </a:pPr>
            <a:r>
              <a:rPr lang="en-US" sz="1500" dirty="0" smtClean="0">
                <a:cs typeface="Arial" charset="0"/>
              </a:rPr>
              <a:t>Bridging the visibility and operational gaps between server/VM and storage admins by providing VM to LUN visibility into vCenter and allowing VM placement decisions that take the storage network path and its health into account</a:t>
            </a:r>
            <a:endParaRPr lang="en-US" sz="1500" dirty="0" smtClean="0">
              <a:solidFill>
                <a:srgbClr val="000000"/>
              </a:solidFill>
              <a:cs typeface="Arial" charset="0"/>
            </a:endParaRPr>
          </a:p>
          <a:p>
            <a:pPr marL="800100" lvl="1" indent="-342900" eaLnBrk="1" hangingPunct="1">
              <a:lnSpc>
                <a:spcPct val="90000"/>
              </a:lnSpc>
              <a:spcAft>
                <a:spcPct val="35000"/>
              </a:spcAft>
              <a:buFontTx/>
              <a:buAutoNum type="arabicPeriod"/>
              <a:tabLst>
                <a:tab pos="288925" algn="l"/>
              </a:tabLst>
            </a:pPr>
            <a:r>
              <a:rPr lang="en-US" sz="1400" dirty="0" smtClean="0">
                <a:solidFill>
                  <a:srgbClr val="000000"/>
                </a:solidFill>
                <a:ea typeface="ＭＳ Ｐゴシック"/>
                <a:cs typeface="ＭＳ Ｐゴシック"/>
              </a:rPr>
              <a:t>An oversubscribed link is reported in DCFM</a:t>
            </a:r>
          </a:p>
          <a:p>
            <a:pPr marL="800100" lvl="1" indent="-342900" eaLnBrk="1" hangingPunct="1">
              <a:lnSpc>
                <a:spcPct val="90000"/>
              </a:lnSpc>
              <a:spcAft>
                <a:spcPct val="35000"/>
              </a:spcAft>
              <a:buFontTx/>
              <a:buAutoNum type="arabicPeriod"/>
              <a:tabLst>
                <a:tab pos="288925" algn="l"/>
              </a:tabLst>
            </a:pPr>
            <a:r>
              <a:rPr lang="en-US" sz="1400" dirty="0" smtClean="0">
                <a:solidFill>
                  <a:srgbClr val="000000"/>
                </a:solidFill>
                <a:ea typeface="ＭＳ Ｐゴシック"/>
                <a:cs typeface="ＭＳ Ｐゴシック"/>
              </a:rPr>
              <a:t>DCFM tells VMware vCenter to migrate VM to new host</a:t>
            </a:r>
          </a:p>
          <a:p>
            <a:pPr marL="233363" indent="-233363" eaLnBrk="1" hangingPunct="1">
              <a:spcBef>
                <a:spcPct val="20000"/>
              </a:spcBef>
              <a:buFont typeface="Wingdings 2" pitchFamily="18" charset="2"/>
              <a:buChar char=""/>
              <a:tabLst>
                <a:tab pos="288925" algn="l"/>
              </a:tabLst>
            </a:pPr>
            <a:r>
              <a:rPr lang="en-US" sz="1500" dirty="0" smtClean="0">
                <a:solidFill>
                  <a:srgbClr val="000000"/>
                </a:solidFill>
                <a:cs typeface="Arial" charset="0"/>
              </a:rPr>
              <a:t>Benefits</a:t>
            </a:r>
          </a:p>
          <a:p>
            <a:pPr marL="800100" lvl="1" indent="-342900" eaLnBrk="1" hangingPunct="1">
              <a:spcBef>
                <a:spcPct val="20000"/>
              </a:spcBef>
              <a:buFont typeface="Wingdings 2" pitchFamily="18" charset="2"/>
              <a:buChar char=""/>
              <a:tabLst>
                <a:tab pos="288925" algn="l"/>
              </a:tabLst>
            </a:pPr>
            <a:r>
              <a:rPr lang="en-US" sz="1400" dirty="0" smtClean="0">
                <a:solidFill>
                  <a:srgbClr val="000000"/>
                </a:solidFill>
                <a:cs typeface="Arial" charset="0"/>
              </a:rPr>
              <a:t>Fabric, network statistics sent to vCenter</a:t>
            </a:r>
          </a:p>
          <a:p>
            <a:pPr marL="800100" lvl="1" indent="-342900" eaLnBrk="1" hangingPunct="1">
              <a:spcBef>
                <a:spcPct val="20000"/>
              </a:spcBef>
              <a:buFont typeface="Wingdings 2" pitchFamily="18" charset="2"/>
              <a:buChar char=""/>
              <a:tabLst>
                <a:tab pos="288925" algn="l"/>
              </a:tabLst>
            </a:pPr>
            <a:r>
              <a:rPr lang="en-US" sz="1400" dirty="0" smtClean="0">
                <a:solidFill>
                  <a:srgbClr val="000000"/>
                </a:solidFill>
                <a:cs typeface="Arial" charset="0"/>
              </a:rPr>
              <a:t>Policy-based management</a:t>
            </a:r>
          </a:p>
          <a:p>
            <a:pPr marL="800100" lvl="1" indent="-342900" eaLnBrk="1" hangingPunct="1">
              <a:spcBef>
                <a:spcPct val="20000"/>
              </a:spcBef>
              <a:buFont typeface="Wingdings 2" pitchFamily="18" charset="2"/>
              <a:buChar char=""/>
              <a:tabLst>
                <a:tab pos="288925" algn="l"/>
              </a:tabLst>
            </a:pPr>
            <a:r>
              <a:rPr lang="en-US" sz="1400" dirty="0" smtClean="0">
                <a:solidFill>
                  <a:srgbClr val="000000"/>
                </a:solidFill>
                <a:cs typeface="Arial" charset="0"/>
              </a:rPr>
              <a:t>Storage and network bottleneck identification</a:t>
            </a:r>
          </a:p>
          <a:p>
            <a:pPr marL="800100" lvl="1" indent="-342900" eaLnBrk="1" hangingPunct="1">
              <a:spcBef>
                <a:spcPct val="20000"/>
              </a:spcBef>
              <a:buFont typeface="Wingdings 2" pitchFamily="18" charset="2"/>
              <a:buChar char=""/>
              <a:tabLst>
                <a:tab pos="288925" algn="l"/>
              </a:tabLst>
            </a:pPr>
            <a:r>
              <a:rPr lang="en-US" sz="1400" dirty="0" smtClean="0">
                <a:solidFill>
                  <a:srgbClr val="000000"/>
                </a:solidFill>
                <a:cs typeface="Arial" charset="0"/>
              </a:rPr>
              <a:t>SAN and IP problem isolation</a:t>
            </a:r>
          </a:p>
          <a:p>
            <a:pPr marL="800100" lvl="1" indent="-342900" eaLnBrk="1" hangingPunct="1">
              <a:spcBef>
                <a:spcPct val="20000"/>
              </a:spcBef>
              <a:buFont typeface="Wingdings 2" pitchFamily="18" charset="2"/>
              <a:buChar char=""/>
              <a:tabLst>
                <a:tab pos="288925" algn="l"/>
              </a:tabLst>
            </a:pPr>
            <a:r>
              <a:rPr lang="en-US" sz="1400" dirty="0" smtClean="0">
                <a:solidFill>
                  <a:srgbClr val="000000"/>
                </a:solidFill>
                <a:cs typeface="Arial" charset="0"/>
              </a:rPr>
              <a:t>Physical path by VM identification</a:t>
            </a:r>
          </a:p>
          <a:p>
            <a:pPr marL="800100" lvl="1" indent="-342900" eaLnBrk="1" hangingPunct="1">
              <a:spcBef>
                <a:spcPct val="20000"/>
              </a:spcBef>
              <a:buFont typeface="Wingdings 2" pitchFamily="18" charset="2"/>
              <a:buChar char=""/>
              <a:tabLst>
                <a:tab pos="288925" algn="l"/>
              </a:tabLst>
            </a:pPr>
            <a:r>
              <a:rPr lang="en-US" sz="1400" dirty="0" smtClean="0">
                <a:solidFill>
                  <a:srgbClr val="000000"/>
                </a:solidFill>
                <a:cs typeface="Arial" charset="0"/>
              </a:rPr>
              <a:t>Automatic, or user intervention </a:t>
            </a:r>
          </a:p>
          <a:p>
            <a:pPr marL="233363" indent="-233363" eaLnBrk="1" hangingPunct="1">
              <a:tabLst>
                <a:tab pos="288925" algn="l"/>
              </a:tabLst>
            </a:pPr>
            <a:endParaRPr lang="en-US" dirty="0" smtClean="0">
              <a:cs typeface="Arial" charset="0"/>
            </a:endParaRPr>
          </a:p>
        </p:txBody>
      </p:sp>
      <p:sp>
        <p:nvSpPr>
          <p:cNvPr id="196612" name="Slide Number Placeholder 3"/>
          <p:cNvSpPr txBox="1">
            <a:spLocks noGrp="1"/>
          </p:cNvSpPr>
          <p:nvPr/>
        </p:nvSpPr>
        <p:spPr bwMode="auto">
          <a:xfrm>
            <a:off x="3886200" y="8832850"/>
            <a:ext cx="2971800" cy="463550"/>
          </a:xfrm>
          <a:prstGeom prst="rect">
            <a:avLst/>
          </a:prstGeom>
          <a:noFill/>
          <a:ln w="9525">
            <a:noFill/>
            <a:miter lim="800000"/>
            <a:headEnd/>
            <a:tailEnd/>
          </a:ln>
        </p:spPr>
        <p:txBody>
          <a:bodyPr lIns="93172" tIns="46586" rIns="93172" bIns="46586" anchor="b"/>
          <a:lstStyle/>
          <a:p>
            <a:pPr algn="r" defTabSz="931863"/>
            <a:fld id="{44758378-C241-4C8F-8373-ABC6FDB983E1}" type="slidenum">
              <a:rPr lang="en-US" sz="1300"/>
              <a:pPr algn="r" defTabSz="931863"/>
              <a:t>73</a:t>
            </a:fld>
            <a:endParaRPr lang="en-US" sz="1300"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4498" name="Rectangle 2"/>
          <p:cNvSpPr>
            <a:spLocks noGrp="1" noRot="1" noChangeAspect="1" noTextEdit="1"/>
          </p:cNvSpPr>
          <p:nvPr>
            <p:ph type="sldImg"/>
          </p:nvPr>
        </p:nvSpPr>
        <p:spPr bwMode="auto">
          <a:xfrm>
            <a:off x="1109663" y="700088"/>
            <a:ext cx="4641850" cy="3481387"/>
          </a:xfrm>
          <a:solidFill>
            <a:srgbClr val="FFFFFF"/>
          </a:solidFill>
          <a:ln cap="flat">
            <a:solidFill>
              <a:srgbClr val="000000"/>
            </a:solidFill>
            <a:miter lim="800000"/>
            <a:headEnd/>
            <a:tailEnd/>
          </a:ln>
        </p:spPr>
      </p:sp>
      <p:sp>
        <p:nvSpPr>
          <p:cNvPr id="2154499" name="Rectangle 3"/>
          <p:cNvSpPr>
            <a:spLocks noGrp="1"/>
          </p:cNvSpPr>
          <p:nvPr>
            <p:ph type="body" idx="1"/>
          </p:nvPr>
        </p:nvSpPr>
        <p:spPr bwMode="auto">
          <a:xfrm>
            <a:off x="684213" y="4414838"/>
            <a:ext cx="5489575" cy="4183062"/>
          </a:xfrm>
          <a:noFill/>
        </p:spPr>
        <p:txBody>
          <a:bodyPr lIns="93938" tIns="46969" rIns="93938" bIns="46969"/>
          <a:lstStyle/>
          <a:p>
            <a:endParaRPr lang="en-AU"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9778" name="Rectangle 7"/>
          <p:cNvSpPr txBox="1">
            <a:spLocks noGrp="1" noChangeArrowheads="1"/>
          </p:cNvSpPr>
          <p:nvPr/>
        </p:nvSpPr>
        <p:spPr bwMode="auto">
          <a:xfrm>
            <a:off x="3887788" y="8836025"/>
            <a:ext cx="2970212" cy="460375"/>
          </a:xfrm>
          <a:prstGeom prst="rect">
            <a:avLst/>
          </a:prstGeom>
          <a:noFill/>
          <a:ln w="9525">
            <a:noFill/>
            <a:miter lim="800000"/>
            <a:headEnd/>
            <a:tailEnd/>
          </a:ln>
        </p:spPr>
        <p:txBody>
          <a:bodyPr lIns="107023" tIns="53512" rIns="107023" bIns="53512" anchor="b"/>
          <a:lstStyle/>
          <a:p>
            <a:pPr algn="r" defTabSz="1069975"/>
            <a:fld id="{834A26A8-B600-4B5A-B59C-08198DF9499C}" type="slidenum">
              <a:rPr lang="en-US" sz="1600">
                <a:latin typeface="Arial Unicode MS" pitchFamily="34" charset="-128"/>
              </a:rPr>
              <a:pPr algn="r" defTabSz="1069975"/>
              <a:t>76</a:t>
            </a:fld>
            <a:endParaRPr lang="en-US" sz="1600">
              <a:latin typeface="Arial Unicode MS" pitchFamily="34" charset="-128"/>
            </a:endParaRPr>
          </a:p>
        </p:txBody>
      </p:sp>
      <p:sp>
        <p:nvSpPr>
          <p:cNvPr id="2379779" name="Rectangle 3"/>
          <p:cNvSpPr>
            <a:spLocks noGrp="1" noRot="1" noChangeAspect="1" noChangeArrowheads="1" noTextEdit="1"/>
          </p:cNvSpPr>
          <p:nvPr>
            <p:ph type="sldImg"/>
          </p:nvPr>
        </p:nvSpPr>
        <p:spPr bwMode="auto">
          <a:xfrm>
            <a:off x="1106488" y="701675"/>
            <a:ext cx="4648200" cy="3486150"/>
          </a:xfrm>
          <a:noFill/>
          <a:ln>
            <a:solidFill>
              <a:srgbClr val="000000"/>
            </a:solidFill>
            <a:miter lim="800000"/>
            <a:headEnd/>
            <a:tailEnd/>
          </a:ln>
        </p:spPr>
      </p:sp>
      <p:sp>
        <p:nvSpPr>
          <p:cNvPr id="2379780" name="Rectangle 4"/>
          <p:cNvSpPr>
            <a:spLocks noGrp="1" noChangeArrowheads="1"/>
          </p:cNvSpPr>
          <p:nvPr>
            <p:ph type="body" idx="1"/>
          </p:nvPr>
        </p:nvSpPr>
        <p:spPr bwMode="auto">
          <a:xfrm>
            <a:off x="912813" y="4416425"/>
            <a:ext cx="5032375" cy="4178300"/>
          </a:xfrm>
          <a:noFill/>
        </p:spPr>
        <p:txBody>
          <a:bodyPr lIns="107023" tIns="53512" rIns="107023" bIns="53512"/>
          <a:lstStyle/>
          <a:p>
            <a:pPr defTabSz="914400"/>
            <a:r>
              <a:rPr lang="en-US" smtClean="0"/>
              <a:t>By extending its expertise from the fabric to the server interconnection, Brocade is able to execute a much more holistic approach to fulfilling virtualized next-generation data center requirements. </a:t>
            </a:r>
          </a:p>
          <a:p>
            <a:pPr defTabSz="914400"/>
            <a:r>
              <a:rPr lang="en-US" smtClean="0"/>
              <a:t>Vendors who only supply HBA products are not positioned to provide end-to-end management of the storage network and have control only over their own point-product functionality.  For advanced DCF services such as data migration, virtualization, Quality of Service, adaptive networking, security and data encryption, Brocade</a:t>
            </a:r>
            <a:r>
              <a:rPr lang="en-US" smtClean="0">
                <a:latin typeface="Arial"/>
              </a:rPr>
              <a:t>’</a:t>
            </a:r>
            <a:r>
              <a:rPr lang="en-US" smtClean="0"/>
              <a:t>s comprehensive management of both fabric and HBA elements enables a much higher degree of stability, unified management and support.</a:t>
            </a:r>
          </a:p>
          <a:p>
            <a:pPr defTabSz="914400"/>
            <a:r>
              <a:rPr lang="en-US" smtClean="0"/>
              <a:t>At the same time, technical innovation of new storage services and capabilities is facilitated when both fabric and server components are brought under the same architectural umbrella.  By introducing server connectivity solutions, Brocade can thus accelerate the development of new functionality that extends from the server interconnect to the storage port and optimizes our customers</a:t>
            </a:r>
            <a:r>
              <a:rPr lang="en-US" smtClean="0">
                <a:latin typeface="Arial"/>
              </a:rPr>
              <a:t>’</a:t>
            </a:r>
            <a:r>
              <a:rPr lang="en-US" smtClean="0"/>
              <a:t> applications and storage environments. </a:t>
            </a:r>
          </a:p>
          <a:p>
            <a:pPr defTabSz="914400"/>
            <a:r>
              <a:rPr lang="en-US" smtClean="0">
                <a:latin typeface="Arial"/>
              </a:rPr>
              <a:t>…</a:t>
            </a:r>
            <a:r>
              <a:rPr lang="en-US" smtClean="0"/>
              <a:t> check out the HBA business case on the SRC [click]</a:t>
            </a:r>
          </a:p>
          <a:p>
            <a:pPr defTabSz="914400"/>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0018" name="Rectangle 2"/>
          <p:cNvSpPr>
            <a:spLocks noGrp="1" noRot="1" noChangeAspect="1" noTextEdit="1"/>
          </p:cNvSpPr>
          <p:nvPr>
            <p:ph type="sldImg"/>
          </p:nvPr>
        </p:nvSpPr>
        <p:spPr bwMode="auto">
          <a:xfrm>
            <a:off x="1187450" y="400050"/>
            <a:ext cx="4648200" cy="3486150"/>
          </a:xfrm>
          <a:noFill/>
          <a:ln>
            <a:solidFill>
              <a:srgbClr val="000000"/>
            </a:solidFill>
            <a:miter lim="800000"/>
            <a:headEnd/>
            <a:tailEnd/>
          </a:ln>
        </p:spPr>
      </p:sp>
      <p:sp>
        <p:nvSpPr>
          <p:cNvPr id="2390019" name="Rectangle 3"/>
          <p:cNvSpPr>
            <a:spLocks noGrp="1"/>
          </p:cNvSpPr>
          <p:nvPr>
            <p:ph type="body" idx="1"/>
          </p:nvPr>
        </p:nvSpPr>
        <p:spPr bwMode="auto">
          <a:noFill/>
        </p:spPr>
        <p:txBody>
          <a:bodyPr/>
          <a:lstStyle/>
          <a:p>
            <a:pPr>
              <a:lnSpc>
                <a:spcPct val="80000"/>
              </a:lnSpc>
            </a:pPr>
            <a:r>
              <a:rPr lang="en-US" sz="800" b="1" smtClean="0"/>
              <a:t>The benfits of NPIV in the virtualized data center</a:t>
            </a:r>
          </a:p>
          <a:p>
            <a:pPr>
              <a:lnSpc>
                <a:spcPct val="80000"/>
              </a:lnSpc>
            </a:pPr>
            <a:endParaRPr lang="en-US" sz="800" b="1" smtClean="0"/>
          </a:p>
          <a:p>
            <a:pPr>
              <a:lnSpc>
                <a:spcPct val="80000"/>
              </a:lnSpc>
            </a:pPr>
            <a:r>
              <a:rPr lang="en-US" sz="800" b="1" smtClean="0"/>
              <a:t>Quality of Service (QoS) to the VM</a:t>
            </a:r>
            <a:br>
              <a:rPr lang="en-US" sz="800" b="1" smtClean="0"/>
            </a:br>
            <a:r>
              <a:rPr lang="en-US" sz="800" b="1" smtClean="0"/>
              <a:t>Easy Workload mobility</a:t>
            </a:r>
            <a:br>
              <a:rPr lang="en-US" sz="800" b="1" smtClean="0"/>
            </a:br>
            <a:r>
              <a:rPr lang="en-US" sz="800" b="1" smtClean="0"/>
              <a:t>Granular security</a:t>
            </a:r>
            <a:br>
              <a:rPr lang="en-US" sz="800" b="1" smtClean="0"/>
            </a:br>
            <a:r>
              <a:rPr lang="en-US" sz="800" b="1" smtClean="0"/>
              <a:t>Applications identified in the SAN</a:t>
            </a:r>
            <a:br>
              <a:rPr lang="en-US" sz="800" b="1" smtClean="0"/>
            </a:br>
            <a:r>
              <a:rPr lang="en-US" sz="800" b="1" smtClean="0"/>
              <a:t>Better accounting</a:t>
            </a:r>
            <a:br>
              <a:rPr lang="en-US" sz="800" b="1" smtClean="0"/>
            </a:br>
            <a:r>
              <a:rPr lang="en-US" sz="800" b="1" smtClean="0"/>
              <a:t>Flexible provisioning and upgrade</a:t>
            </a:r>
            <a:br>
              <a:rPr lang="en-US" sz="800" b="1" smtClean="0"/>
            </a:br>
            <a:endParaRPr lang="en-US" sz="800" b="1" smtClean="0"/>
          </a:p>
          <a:p>
            <a:pPr>
              <a:lnSpc>
                <a:spcPct val="80000"/>
              </a:lnSpc>
            </a:pPr>
            <a:endParaRPr lang="en-US" sz="800" b="1" smtClean="0"/>
          </a:p>
          <a:p>
            <a:pPr>
              <a:lnSpc>
                <a:spcPct val="80000"/>
              </a:lnSpc>
            </a:pPr>
            <a:endParaRPr lang="en-US" sz="800" b="1" smtClean="0"/>
          </a:p>
          <a:p>
            <a:pPr>
              <a:lnSpc>
                <a:spcPct val="80000"/>
              </a:lnSpc>
            </a:pPr>
            <a:r>
              <a:rPr lang="en-US" sz="800" b="1" smtClean="0"/>
              <a:t>Better accounting</a:t>
            </a:r>
            <a:br>
              <a:rPr lang="en-US" sz="800" b="1" smtClean="0"/>
            </a:br>
            <a:r>
              <a:rPr lang="en-US" sz="800" smtClean="0"/>
              <a:t>Since every I/O can be tied back to an individual VM, it is easier for the storage administrator to charge back the line of business owner of the Virtual Machine.</a:t>
            </a:r>
          </a:p>
          <a:p>
            <a:pPr>
              <a:lnSpc>
                <a:spcPct val="80000"/>
              </a:lnSpc>
            </a:pPr>
            <a:r>
              <a:rPr lang="en-US" sz="800" b="1" smtClean="0"/>
              <a:t>Quality of Service (QoS) to the VM</a:t>
            </a:r>
            <a:br>
              <a:rPr lang="en-US" sz="800" b="1" smtClean="0"/>
            </a:br>
            <a:r>
              <a:rPr lang="en-US" sz="800" smtClean="0"/>
              <a:t>Since I/O requests originating from each VM can be identified on the fabric, they can be prioritized differently by the fabric switches allowing different QoS levels to be assigned to individual VMs.</a:t>
            </a:r>
          </a:p>
          <a:p>
            <a:pPr>
              <a:lnSpc>
                <a:spcPct val="80000"/>
              </a:lnSpc>
            </a:pPr>
            <a:r>
              <a:rPr lang="en-US" sz="800" b="1" smtClean="0"/>
              <a:t>Easier monitoring and troubleshooting</a:t>
            </a:r>
            <a:br>
              <a:rPr lang="en-US" sz="800" b="1" smtClean="0"/>
            </a:br>
            <a:r>
              <a:rPr lang="en-US" sz="800" smtClean="0"/>
              <a:t>The</a:t>
            </a:r>
            <a:r>
              <a:rPr lang="en-US" sz="800" b="1" smtClean="0"/>
              <a:t> </a:t>
            </a:r>
            <a:r>
              <a:rPr lang="en-US" sz="800" smtClean="0"/>
              <a:t> same monitoring and troubleshooting tools used with physical servers can now be used with VMs, since the WWN and the fabric address that these tools rely on to track frames are now uniquely associated to a VM.</a:t>
            </a:r>
          </a:p>
          <a:p>
            <a:pPr>
              <a:lnSpc>
                <a:spcPct val="80000"/>
              </a:lnSpc>
            </a:pPr>
            <a:r>
              <a:rPr lang="en-US" sz="800" b="1" smtClean="0"/>
              <a:t>Flexible provisioning and upgrade</a:t>
            </a:r>
            <a:br>
              <a:rPr lang="en-US" sz="800" b="1" smtClean="0"/>
            </a:br>
            <a:r>
              <a:rPr lang="en-US" sz="800" smtClean="0"/>
              <a:t>Zoning and other services are no longer tied to the physical WWN (hard-wired to the HBA), so it is easier to replace an HBA. You do not have to reconfigure the SAN.storage, because the new server can be pre-provisioned independently of the physical HBA WWN.</a:t>
            </a:r>
          </a:p>
          <a:p>
            <a:pPr>
              <a:lnSpc>
                <a:spcPct val="80000"/>
              </a:lnSpc>
            </a:pPr>
            <a:r>
              <a:rPr lang="en-US" sz="800" b="1" smtClean="0"/>
              <a:t>Workload mobility</a:t>
            </a:r>
            <a:br>
              <a:rPr lang="en-US" sz="800" b="1" smtClean="0"/>
            </a:br>
            <a:r>
              <a:rPr lang="en-US" sz="800" smtClean="0"/>
              <a:t>The virtual WWPNs associated with each VM follow the VM when it is migrated across physical servers, No SAN reconfiguration is necessary when the workload is relocated to a new server.</a:t>
            </a:r>
          </a:p>
          <a:p>
            <a:pPr>
              <a:lnSpc>
                <a:spcPct val="80000"/>
              </a:lnSpc>
            </a:pPr>
            <a:r>
              <a:rPr lang="en-US" sz="800" b="1" smtClean="0"/>
              <a:t>Granular security</a:t>
            </a:r>
            <a:br>
              <a:rPr lang="en-US" sz="800" b="1" smtClean="0"/>
            </a:br>
            <a:r>
              <a:rPr lang="en-US" sz="800" smtClean="0"/>
              <a:t>Access to specific storage LUNs can be restricted to specific VMs using the VM virtual port WWN for zoning, in the same way that they can be restricted to specific physical servers. (Note that ESX 3.5 still requires the physical HBA WWPN to be zoned with the storage WWPN.)</a:t>
            </a:r>
          </a:p>
          <a:p>
            <a:pPr>
              <a:lnSpc>
                <a:spcPct val="80000"/>
              </a:lnSpc>
            </a:pPr>
            <a:r>
              <a:rPr lang="en-US" sz="800" b="1" smtClean="0"/>
              <a:t>Applications identified in the SAN</a:t>
            </a:r>
            <a:br>
              <a:rPr lang="en-US" sz="800" b="1" smtClean="0"/>
            </a:br>
            <a:r>
              <a:rPr lang="en-US" sz="800" smtClean="0"/>
              <a:t>Virtualized applications tend to be run on a dedicated VM, so the WWN of the VM now identifies the application to the SAN.</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9788" cy="34861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t>[Add Presentation Title: Insert tab &gt; Header &amp; Footer &gt; Notes and Handouts]</a:t>
            </a:r>
          </a:p>
        </p:txBody>
      </p:sp>
      <p:sp>
        <p:nvSpPr>
          <p:cNvPr id="5" name="Date Placeholder 4"/>
          <p:cNvSpPr>
            <a:spLocks noGrp="1"/>
          </p:cNvSpPr>
          <p:nvPr>
            <p:ph type="dt" idx="11"/>
          </p:nvPr>
        </p:nvSpPr>
        <p:spPr/>
        <p:txBody>
          <a:bodyPr/>
          <a:lstStyle/>
          <a:p>
            <a:fld id="{8F9ED069-1D45-41B8-A684-45E810CB442B}" type="datetime1">
              <a:rPr lang="en-US" smtClean="0"/>
              <a:pPr/>
              <a:t>9/22/2011</a:t>
            </a:fld>
            <a:endParaRPr lang="en-US" dirty="0"/>
          </a:p>
        </p:txBody>
      </p:sp>
      <p:sp>
        <p:nvSpPr>
          <p:cNvPr id="6" name="Slide Number Placeholder 5"/>
          <p:cNvSpPr>
            <a:spLocks noGrp="1"/>
          </p:cNvSpPr>
          <p:nvPr>
            <p:ph type="sldNum" sz="quarter" idx="12"/>
          </p:nvPr>
        </p:nvSpPr>
        <p:spPr/>
        <p:txBody>
          <a:bodyPr/>
          <a:lstStyle/>
          <a:p>
            <a:r>
              <a:rPr lang="en-US" dirty="0" smtClean="0"/>
              <a:t>Page </a:t>
            </a:r>
            <a:fld id="{111E5896-917A-4035-A860-408E1EC3CD51}" type="slidenum">
              <a:rPr lang="en-US" smtClean="0"/>
              <a:pPr/>
              <a:t>78</a:t>
            </a:fld>
            <a:endParaRPr lang="en-US" dirty="0"/>
          </a:p>
        </p:txBody>
      </p:sp>
      <p:sp>
        <p:nvSpPr>
          <p:cNvPr id="7" name="Footer Placeholder 6"/>
          <p:cNvSpPr>
            <a:spLocks noGrp="1"/>
          </p:cNvSpPr>
          <p:nvPr>
            <p:ph type="ftr" sz="quarter" idx="13"/>
          </p:nvPr>
        </p:nvSpPr>
        <p:spPr/>
        <p:txBody>
          <a:bodyPr/>
          <a:lstStyle/>
          <a:p>
            <a:r>
              <a:rPr lang="en-US" dirty="0" smtClean="0"/>
              <a:t>© 2010 Brocade Communications Systems, Inc. Company Proprietary Information</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3090" name="Rectangle 2"/>
          <p:cNvSpPr>
            <a:spLocks noGrp="1" noRot="1" noChangeAspect="1" noChangeArrowheads="1" noTextEdit="1"/>
          </p:cNvSpPr>
          <p:nvPr>
            <p:ph type="sldImg"/>
          </p:nvPr>
        </p:nvSpPr>
        <p:spPr bwMode="auto">
          <a:xfrm>
            <a:off x="1106488" y="700088"/>
            <a:ext cx="4648200" cy="3486150"/>
          </a:xfrm>
          <a:noFill/>
          <a:ln>
            <a:solidFill>
              <a:srgbClr val="000000"/>
            </a:solidFill>
            <a:miter lim="800000"/>
            <a:headEnd/>
            <a:tailEnd/>
          </a:ln>
        </p:spPr>
      </p:sp>
      <p:sp>
        <p:nvSpPr>
          <p:cNvPr id="2393091" name="Rectangle 3"/>
          <p:cNvSpPr>
            <a:spLocks noGrp="1" noChangeArrowheads="1"/>
          </p:cNvSpPr>
          <p:nvPr>
            <p:ph type="body" idx="1"/>
          </p:nvPr>
        </p:nvSpPr>
        <p:spPr bwMode="auto">
          <a:xfrm>
            <a:off x="915988" y="4416425"/>
            <a:ext cx="5026025" cy="4179888"/>
          </a:xfrm>
          <a:noFill/>
        </p:spPr>
        <p:txBody>
          <a:bodyPr lIns="102191" tIns="51096" rIns="102191" bIns="51096"/>
          <a:lstStyle/>
          <a:p>
            <a:pPr defTabSz="914400">
              <a:lnSpc>
                <a:spcPct val="80000"/>
              </a:lnSpc>
              <a:spcBef>
                <a:spcPct val="0"/>
              </a:spcBef>
            </a:pPr>
            <a:r>
              <a:rPr lang="en-US" sz="900" b="1" smtClean="0"/>
              <a:t>Main Message:</a:t>
            </a:r>
          </a:p>
          <a:p>
            <a:pPr defTabSz="914400">
              <a:lnSpc>
                <a:spcPct val="80000"/>
              </a:lnSpc>
              <a:spcBef>
                <a:spcPct val="0"/>
              </a:spcBef>
            </a:pPr>
            <a:r>
              <a:rPr lang="en-US" sz="900" smtClean="0"/>
              <a:t>List some of the features of HCM.</a:t>
            </a:r>
          </a:p>
          <a:p>
            <a:pPr defTabSz="914400">
              <a:lnSpc>
                <a:spcPct val="80000"/>
              </a:lnSpc>
              <a:spcBef>
                <a:spcPct val="0"/>
              </a:spcBef>
            </a:pPr>
            <a:endParaRPr lang="en-US" sz="900" b="1" smtClean="0"/>
          </a:p>
          <a:p>
            <a:pPr defTabSz="914400">
              <a:lnSpc>
                <a:spcPct val="80000"/>
              </a:lnSpc>
              <a:spcBef>
                <a:spcPct val="0"/>
              </a:spcBef>
            </a:pPr>
            <a:r>
              <a:rPr lang="en-US" sz="900" b="1" smtClean="0"/>
              <a:t>Summary:</a:t>
            </a:r>
          </a:p>
          <a:p>
            <a:pPr defTabSz="914400">
              <a:lnSpc>
                <a:spcPct val="80000"/>
              </a:lnSpc>
              <a:spcBef>
                <a:spcPct val="0"/>
              </a:spcBef>
            </a:pPr>
            <a:r>
              <a:rPr lang="en-US" sz="900" smtClean="0"/>
              <a:t>Brocade’s HCM enables server administrators to quickly configure Brocade HBAs, locally or remotely and to perform common monitoring and management tasks. </a:t>
            </a:r>
          </a:p>
          <a:p>
            <a:pPr defTabSz="914400">
              <a:lnSpc>
                <a:spcPct val="80000"/>
              </a:lnSpc>
              <a:spcBef>
                <a:spcPct val="0"/>
              </a:spcBef>
            </a:pPr>
            <a:endParaRPr lang="en-US" sz="900" b="1" smtClean="0"/>
          </a:p>
          <a:p>
            <a:pPr defTabSz="914400">
              <a:lnSpc>
                <a:spcPct val="80000"/>
              </a:lnSpc>
              <a:spcBef>
                <a:spcPct val="0"/>
              </a:spcBef>
            </a:pPr>
            <a:r>
              <a:rPr lang="en-US" sz="900" b="1" smtClean="0"/>
              <a:t>Key Points:</a:t>
            </a:r>
          </a:p>
          <a:p>
            <a:pPr defTabSz="914400">
              <a:lnSpc>
                <a:spcPct val="80000"/>
              </a:lnSpc>
              <a:spcBef>
                <a:spcPct val="0"/>
              </a:spcBef>
              <a:buFontTx/>
              <a:buChar char="•"/>
            </a:pPr>
            <a:r>
              <a:rPr lang="en-US" sz="900" smtClean="0"/>
              <a:t>Brocade HCM offers both an easy to use graphical interface and a powerful command line interface for scripting and task automation.</a:t>
            </a:r>
          </a:p>
          <a:p>
            <a:pPr marL="742950" lvl="1" indent="-285750" defTabSz="914400">
              <a:lnSpc>
                <a:spcPct val="80000"/>
              </a:lnSpc>
              <a:spcBef>
                <a:spcPct val="0"/>
              </a:spcBef>
              <a:buFontTx/>
              <a:buChar char="•"/>
            </a:pPr>
            <a:r>
              <a:rPr lang="en-US" sz="900" smtClean="0"/>
              <a:t>SAN resources discovery: HCM automatically scans the SAN to discover visible storage resources and enumerate target LUNs.</a:t>
            </a:r>
          </a:p>
          <a:p>
            <a:pPr marL="742950" lvl="1" indent="-285750" defTabSz="914400">
              <a:lnSpc>
                <a:spcPct val="80000"/>
              </a:lnSpc>
              <a:spcBef>
                <a:spcPct val="0"/>
              </a:spcBef>
              <a:buFontTx/>
              <a:buChar char="•"/>
            </a:pPr>
            <a:r>
              <a:rPr lang="en-US" sz="900" smtClean="0"/>
              <a:t>Tree view: A navigation tree in the left pane provides quick access to the managed host HBAs, ports and target storage resources.</a:t>
            </a:r>
          </a:p>
          <a:p>
            <a:pPr marL="742950" lvl="1" indent="-285750" defTabSz="914400">
              <a:lnSpc>
                <a:spcPct val="80000"/>
              </a:lnSpc>
              <a:spcBef>
                <a:spcPct val="0"/>
              </a:spcBef>
              <a:buFontTx/>
              <a:buChar char="•"/>
            </a:pPr>
            <a:r>
              <a:rPr lang="en-US" sz="900" smtClean="0"/>
              <a:t>Easy access to HBA parameters: One single pane offers quick access to all HBA parameters at a glance.</a:t>
            </a:r>
          </a:p>
          <a:p>
            <a:pPr marL="742950" lvl="1" indent="-285750" defTabSz="914400">
              <a:lnSpc>
                <a:spcPct val="80000"/>
              </a:lnSpc>
              <a:spcBef>
                <a:spcPct val="0"/>
              </a:spcBef>
              <a:buFontTx/>
              <a:buChar char="•"/>
            </a:pPr>
            <a:r>
              <a:rPr lang="en-US" sz="900" smtClean="0"/>
              <a:t>Monitoring: HCM port statistics functions monitors HBA performance and traffic between the HBA and the attached LUNs to help isolate and troubleshoot areas that impact application performance.</a:t>
            </a:r>
          </a:p>
          <a:p>
            <a:pPr marL="742950" lvl="1" indent="-285750" defTabSz="914400">
              <a:lnSpc>
                <a:spcPct val="80000"/>
              </a:lnSpc>
              <a:spcBef>
                <a:spcPct val="0"/>
              </a:spcBef>
              <a:buFontTx/>
              <a:buChar char="•"/>
            </a:pPr>
            <a:r>
              <a:rPr lang="en-US" sz="900" smtClean="0"/>
              <a:t>Diagnostics: A battery of tests are available from the GUI and the command line to check the health of the HBA card, the optics and the physical link to the fabric.</a:t>
            </a:r>
          </a:p>
          <a:p>
            <a:pPr marL="742950" lvl="1" indent="-285750" defTabSz="914400">
              <a:lnSpc>
                <a:spcPct val="80000"/>
              </a:lnSpc>
              <a:spcBef>
                <a:spcPct val="0"/>
              </a:spcBef>
              <a:buFontTx/>
              <a:buChar char="•"/>
            </a:pPr>
            <a:r>
              <a:rPr lang="en-US" sz="900" smtClean="0"/>
              <a:t>Beaconing: Port beaconing for easy identification of HBA ports and link beaconing to identify the switch ports connected to the HBA. </a:t>
            </a:r>
          </a:p>
          <a:p>
            <a:pPr marL="742950" lvl="1" indent="-285750" defTabSz="914400">
              <a:lnSpc>
                <a:spcPct val="80000"/>
              </a:lnSpc>
              <a:spcBef>
                <a:spcPct val="0"/>
              </a:spcBef>
              <a:buFontTx/>
              <a:buChar char="•"/>
            </a:pPr>
            <a:r>
              <a:rPr lang="en-US" sz="900" smtClean="0"/>
              <a:t>Supportability built in:  A single click save the current HBA and host configuration state into a file to help Brocade support troubleshoot problems remotely.</a:t>
            </a:r>
          </a:p>
          <a:p>
            <a:pPr marL="742950" lvl="1" indent="-285750" defTabSz="914400">
              <a:lnSpc>
                <a:spcPct val="80000"/>
              </a:lnSpc>
              <a:spcBef>
                <a:spcPct val="0"/>
              </a:spcBef>
              <a:buFontTx/>
              <a:buChar char="•"/>
            </a:pPr>
            <a:r>
              <a:rPr lang="en-US" sz="900" smtClean="0"/>
              <a:t>Scripting and automation: Brocade HBAs and Brocade switches share the same scripting engine enabling administrators to write powerful scripts to automate SAN configuration tasks end to end and to verify and enforce compliance with enterprise policies. All operations performed with the GUI can be scripted through the command line interface.</a:t>
            </a:r>
          </a:p>
          <a:p>
            <a:pPr marL="742950" lvl="1" indent="-285750" defTabSz="914400">
              <a:lnSpc>
                <a:spcPct val="80000"/>
              </a:lnSpc>
              <a:spcBef>
                <a:spcPct val="0"/>
              </a:spcBef>
              <a:buFontTx/>
              <a:buChar char="•"/>
            </a:pPr>
            <a:r>
              <a:rPr lang="en-US" sz="900" smtClean="0"/>
              <a:t>Logging and Audit trail: Operations are saved into a log and all events are displayed in the tool bottom pane.</a:t>
            </a:r>
          </a:p>
          <a:p>
            <a:pPr marL="742950" lvl="1" indent="-285750" defTabSz="914400">
              <a:lnSpc>
                <a:spcPct val="80000"/>
              </a:lnSpc>
              <a:spcBef>
                <a:spcPct val="0"/>
              </a:spcBef>
              <a:buFontTx/>
              <a:buChar char="•"/>
            </a:pPr>
            <a:r>
              <a:rPr lang="en-US" sz="900" smtClean="0"/>
              <a:t>Virtualization: Management of NPIV VPort from the GUI for use by virtual machine and applications. VPorts are represented in the left pane tree view for easy access and configuration.</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7730" name="Rectangle 2"/>
          <p:cNvSpPr>
            <a:spLocks noGrp="1" noRot="1" noChangeAspect="1" noTextEdit="1"/>
          </p:cNvSpPr>
          <p:nvPr>
            <p:ph type="sldImg"/>
          </p:nvPr>
        </p:nvSpPr>
        <p:spPr bwMode="auto">
          <a:xfrm>
            <a:off x="1104900" y="698500"/>
            <a:ext cx="4648200" cy="3486150"/>
          </a:xfrm>
          <a:noFill/>
          <a:ln>
            <a:solidFill>
              <a:srgbClr val="000000"/>
            </a:solidFill>
            <a:miter lim="800000"/>
            <a:headEnd/>
            <a:tailEnd/>
          </a:ln>
        </p:spPr>
      </p:sp>
      <p:sp>
        <p:nvSpPr>
          <p:cNvPr id="2377731" name="Rectangle 3"/>
          <p:cNvSpPr>
            <a:spLocks noGrp="1"/>
          </p:cNvSpPr>
          <p:nvPr>
            <p:ph type="body" idx="1"/>
          </p:nvPr>
        </p:nvSpPr>
        <p:spPr bwMode="auto">
          <a:xfrm>
            <a:off x="684213" y="4416425"/>
            <a:ext cx="5489575" cy="4181475"/>
          </a:xfrm>
          <a:noFill/>
        </p:spPr>
        <p:txBody>
          <a:bodyPr/>
          <a:lstStyle/>
          <a:p>
            <a:r>
              <a:rPr lang="en-US" b="1" u="sng" smtClean="0"/>
              <a:t>Main Message</a:t>
            </a:r>
            <a:r>
              <a:rPr lang="en-US" smtClean="0"/>
              <a:t> </a:t>
            </a:r>
          </a:p>
          <a:p>
            <a:r>
              <a:rPr lang="en-US" smtClean="0"/>
              <a:t>The Brocade 10Gb CEE adapter preserves the host software and manageability model by providing separate independent PCI functions on a single card. </a:t>
            </a:r>
          </a:p>
          <a:p>
            <a:endParaRPr lang="en-US" smtClean="0"/>
          </a:p>
          <a:p>
            <a:r>
              <a:rPr lang="en-US" b="1" u="sng" smtClean="0"/>
              <a:t>Summary</a:t>
            </a:r>
            <a:r>
              <a:rPr lang="en-US" smtClean="0"/>
              <a:t> </a:t>
            </a:r>
          </a:p>
          <a:p>
            <a:r>
              <a:rPr lang="en-US" smtClean="0"/>
              <a:t>To the host Tomcat essentially looks like an independent NIC, storage adapter, and high performance computing adapter.  This provides true physical I/O consolidation while maintaining the same manageability and usage model as adapters.</a:t>
            </a:r>
          </a:p>
          <a:p>
            <a:endParaRPr lang="en-US" smtClean="0"/>
          </a:p>
          <a:p>
            <a:r>
              <a:rPr lang="en-US" smtClean="0"/>
              <a:t>End users can enjoy the cost benefits of I/O consolidation without introducing complexity. The adapters support all the enhanced features for FC, Ethernet NIC server data networking, and low latency connectivity sharing one or two 10GbE ports.</a:t>
            </a:r>
          </a:p>
          <a:p>
            <a:endParaRPr lang="en-US" smtClean="0"/>
          </a:p>
          <a:p>
            <a:r>
              <a:rPr lang="en-US" smtClean="0"/>
              <a:t>CEE features on Ethernet adapters provide enhanced Ethernet features allowing high end data center applications (FCoE and HPC) to deliver acceptable data center and enterprise performance.</a:t>
            </a:r>
          </a:p>
          <a:p>
            <a:endParaRPr lang="en-US" smtClean="0"/>
          </a:p>
          <a:p>
            <a:r>
              <a:rPr lang="en-US" b="1" u="sng" smtClean="0"/>
              <a:t>KEY POINTS</a:t>
            </a:r>
          </a:p>
          <a:p>
            <a:pPr>
              <a:buFontTx/>
              <a:buChar char="•"/>
            </a:pPr>
            <a:r>
              <a:rPr lang="en-US" smtClean="0"/>
              <a:t>As a new entrant to this market, we took a clean sheet design approach</a:t>
            </a:r>
          </a:p>
          <a:p>
            <a:pPr>
              <a:buFontTx/>
              <a:buChar char="•"/>
            </a:pPr>
            <a:r>
              <a:rPr lang="en-US" smtClean="0"/>
              <a:t>Our product was designed to minimize components (increasing RAS) and reducing manufacturing cost</a:t>
            </a:r>
          </a:p>
          <a:p>
            <a:pPr>
              <a:buFontTx/>
              <a:buChar char="•"/>
            </a:pPr>
            <a:r>
              <a:rPr lang="en-US" smtClean="0"/>
              <a:t>We provide features tailored to high performance IO (FCoE), HPC (low latency messaging) as well as communications (TCP/IP).</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400050"/>
            <a:ext cx="4646612" cy="3486150"/>
          </a:xfrm>
        </p:spPr>
      </p:sp>
      <p:sp>
        <p:nvSpPr>
          <p:cNvPr id="3" name="Notes Placeholder 2"/>
          <p:cNvSpPr>
            <a:spLocks noGrp="1"/>
          </p:cNvSpPr>
          <p:nvPr>
            <p:ph type="body" idx="1"/>
          </p:nvPr>
        </p:nvSpPr>
        <p:spPr/>
        <p:txBody>
          <a:bodyPr>
            <a:normAutofit/>
          </a:bodyPr>
          <a:lstStyle/>
          <a:p>
            <a:pPr>
              <a:buNone/>
            </a:pPr>
            <a:endParaRPr lang="en-US" dirty="0"/>
          </a:p>
        </p:txBody>
      </p:sp>
      <p:sp>
        <p:nvSpPr>
          <p:cNvPr id="4" name="Header Placeholder 3"/>
          <p:cNvSpPr>
            <a:spLocks noGrp="1"/>
          </p:cNvSpPr>
          <p:nvPr>
            <p:ph type="hdr" sz="quarter" idx="10"/>
          </p:nvPr>
        </p:nvSpPr>
        <p:spPr/>
        <p:txBody>
          <a:bodyPr/>
          <a:lstStyle/>
          <a:p>
            <a:r>
              <a:rPr lang="en-US" smtClean="0"/>
              <a:t>[Add Presentation Title: Insert tab &gt; Header &amp; Footer &gt; Notes and Handouts]</a:t>
            </a:r>
            <a:endParaRPr lang="en-US" dirty="0" smtClean="0"/>
          </a:p>
        </p:txBody>
      </p:sp>
      <p:sp>
        <p:nvSpPr>
          <p:cNvPr id="5" name="Date Placeholder 4"/>
          <p:cNvSpPr>
            <a:spLocks noGrp="1"/>
          </p:cNvSpPr>
          <p:nvPr>
            <p:ph type="dt" idx="11"/>
          </p:nvPr>
        </p:nvSpPr>
        <p:spPr/>
        <p:txBody>
          <a:bodyPr/>
          <a:lstStyle/>
          <a:p>
            <a:fld id="{AE57EB35-14CC-4DFA-8E9C-780220A1F41B}" type="datetime1">
              <a:rPr lang="en-US" smtClean="0"/>
              <a:pPr/>
              <a:t>9/22/2011</a:t>
            </a:fld>
            <a:endParaRPr lang="en-US"/>
          </a:p>
        </p:txBody>
      </p:sp>
      <p:sp>
        <p:nvSpPr>
          <p:cNvPr id="6" name="Slide Number Placeholder 5"/>
          <p:cNvSpPr>
            <a:spLocks noGrp="1"/>
          </p:cNvSpPr>
          <p:nvPr>
            <p:ph type="sldNum" sz="quarter" idx="12"/>
          </p:nvPr>
        </p:nvSpPr>
        <p:spPr/>
        <p:txBody>
          <a:bodyPr/>
          <a:lstStyle/>
          <a:p>
            <a:r>
              <a:rPr lang="en-US" smtClean="0"/>
              <a:t>Page </a:t>
            </a:r>
            <a:fld id="{111E5896-917A-4035-A860-408E1EC3CD51}" type="slidenum">
              <a:rPr lang="en-US" smtClean="0"/>
              <a:pPr/>
              <a:t>81</a:t>
            </a:fld>
            <a:endParaRPr lang="en-US" dirty="0"/>
          </a:p>
        </p:txBody>
      </p:sp>
      <p:sp>
        <p:nvSpPr>
          <p:cNvPr id="7" name="Footer Placeholder 6"/>
          <p:cNvSpPr>
            <a:spLocks noGrp="1"/>
          </p:cNvSpPr>
          <p:nvPr>
            <p:ph type="ftr" sz="quarter" idx="13"/>
          </p:nvPr>
        </p:nvSpPr>
        <p:spPr/>
        <p:txBody>
          <a:bodyPr/>
          <a:lstStyle/>
          <a:p>
            <a:r>
              <a:rPr lang="en-US" smtClean="0"/>
              <a:t>© 2010 Brocade Communications Systems, Inc. CONFIDENTIAL—For Internal Use Only</a:t>
            </a:r>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solidFill>
                  <a:prstClr val="black"/>
                </a:solidFill>
              </a:rPr>
              <a:t>Brocade Internal Use Only</a:t>
            </a:r>
          </a:p>
        </p:txBody>
      </p:sp>
      <p:sp>
        <p:nvSpPr>
          <p:cNvPr id="623618" name="Rectangle 2"/>
          <p:cNvSpPr>
            <a:spLocks noGrp="1" noRot="1" noChangeAspect="1" noChangeArrowheads="1" noTextEdit="1"/>
          </p:cNvSpPr>
          <p:nvPr>
            <p:ph type="sldImg"/>
          </p:nvPr>
        </p:nvSpPr>
        <p:spPr>
          <a:xfrm>
            <a:off x="1106488" y="696913"/>
            <a:ext cx="4646612" cy="3486150"/>
          </a:xfrm>
          <a:ln/>
        </p:spPr>
      </p:sp>
      <p:sp>
        <p:nvSpPr>
          <p:cNvPr id="623619" name="Rectangle 3"/>
          <p:cNvSpPr>
            <a:spLocks noGrp="1" noChangeArrowheads="1"/>
          </p:cNvSpPr>
          <p:nvPr>
            <p:ph type="body" idx="1"/>
          </p:nvPr>
        </p:nvSpPr>
        <p:spPr>
          <a:xfrm>
            <a:off x="913806" y="4416101"/>
            <a:ext cx="5030391" cy="4182457"/>
          </a:xfrm>
        </p:spPr>
        <p:txBody>
          <a:bodyPr lIns="93136" tIns="46568" rIns="93136" bIns="46568"/>
          <a:lstStyle/>
          <a:p>
            <a:pPr eaLnBrk="1" hangingPunct="1"/>
            <a:endParaRPr 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433388"/>
            <a:ext cx="4648200" cy="3486150"/>
          </a:xfrm>
        </p:spPr>
      </p:sp>
      <p:sp>
        <p:nvSpPr>
          <p:cNvPr id="3" name="Notes Placeholder 2"/>
          <p:cNvSpPr>
            <a:spLocks noGrp="1"/>
          </p:cNvSpPr>
          <p:nvPr>
            <p:ph type="body" idx="1"/>
          </p:nvPr>
        </p:nvSpPr>
        <p:spPr/>
        <p:txBody>
          <a:bodyPr>
            <a:normAutofit/>
          </a:bodyPr>
          <a:lstStyle/>
          <a:p>
            <a:r>
              <a:rPr lang="en-US" dirty="0" smtClean="0"/>
              <a:t>Getting</a:t>
            </a:r>
            <a:r>
              <a:rPr lang="en-US" baseline="0" dirty="0" smtClean="0"/>
              <a:t> to this vision of the virtual enterprise is a fundamentally heterogeneous problem – no one vendor is big enough to build everything from end to end.  Nor is it necessary or in customers best interest.  </a:t>
            </a:r>
          </a:p>
          <a:p>
            <a:r>
              <a:rPr lang="en-US" baseline="0" dirty="0" smtClean="0"/>
              <a:t>So the active drive to open systems and standards is one of the fundamental tenants of </a:t>
            </a:r>
            <a:r>
              <a:rPr lang="en-US" baseline="0" dirty="0" err="1" smtClean="0"/>
              <a:t>CloudPlex</a:t>
            </a:r>
            <a:r>
              <a:rPr lang="en-US" baseline="0" dirty="0" smtClean="0"/>
              <a:t>. </a:t>
            </a:r>
          </a:p>
          <a:p>
            <a:r>
              <a:rPr lang="en-US" baseline="0" dirty="0" smtClean="0"/>
              <a:t>Open standards will enable the construction of these multi-vendor solutions.  Enable customers to choose best of breed technologies.  Allow use of the installed base of assets.  And ultimately, speed innovation because every vendor that doesn’t innovate gets replaced by a higher value partner.  </a:t>
            </a:r>
            <a:endParaRPr lang="en-US" dirty="0" smtClean="0"/>
          </a:p>
          <a:p>
            <a:endParaRPr lang="en-US" dirty="0" smtClean="0"/>
          </a:p>
        </p:txBody>
      </p:sp>
      <p:sp>
        <p:nvSpPr>
          <p:cNvPr id="12" name="Date Placeholder 11"/>
          <p:cNvSpPr>
            <a:spLocks noGrp="1"/>
          </p:cNvSpPr>
          <p:nvPr>
            <p:ph type="dt" idx="10"/>
          </p:nvPr>
        </p:nvSpPr>
        <p:spPr/>
        <p:txBody>
          <a:bodyPr/>
          <a:lstStyle/>
          <a:p>
            <a:fld id="{1E823743-F20E-4CCC-BD50-FABFB6813EDB}" type="datetime1">
              <a:rPr lang="en-US" smtClean="0">
                <a:solidFill>
                  <a:srgbClr val="000000"/>
                </a:solidFill>
              </a:rPr>
              <a:pPr/>
              <a:t>9/22/2011</a:t>
            </a:fld>
            <a:endParaRPr lang="en-US">
              <a:solidFill>
                <a:srgbClr val="000000"/>
              </a:solidFill>
            </a:endParaRPr>
          </a:p>
        </p:txBody>
      </p:sp>
      <p:sp>
        <p:nvSpPr>
          <p:cNvPr id="14" name="Footer Placeholder 13"/>
          <p:cNvSpPr>
            <a:spLocks noGrp="1"/>
          </p:cNvSpPr>
          <p:nvPr>
            <p:ph type="ftr" sz="quarter" idx="12"/>
          </p:nvPr>
        </p:nvSpPr>
        <p:spPr/>
        <p:txBody>
          <a:bodyPr/>
          <a:lstStyle/>
          <a:p>
            <a:r>
              <a:rPr lang="en-US" smtClean="0">
                <a:solidFill>
                  <a:srgbClr val="000000"/>
                </a:solidFill>
              </a:rPr>
              <a:t>© 2011 Brocade Communications Systems, Inc. Proprietary Information</a:t>
            </a:r>
            <a:endParaRPr lang="en-US" dirty="0">
              <a:solidFill>
                <a:srgbClr val="000000"/>
              </a:solidFill>
            </a:endParaRPr>
          </a:p>
        </p:txBody>
      </p:sp>
      <p:sp>
        <p:nvSpPr>
          <p:cNvPr id="15" name="Header Placeholder 14"/>
          <p:cNvSpPr>
            <a:spLocks noGrp="1"/>
          </p:cNvSpPr>
          <p:nvPr>
            <p:ph type="hdr" sz="quarter" idx="13"/>
          </p:nvPr>
        </p:nvSpPr>
        <p:spPr/>
        <p:txBody>
          <a:bodyPr/>
          <a:lstStyle/>
          <a:p>
            <a:r>
              <a:rPr lang="en-US" smtClean="0">
                <a:solidFill>
                  <a:srgbClr val="000000"/>
                </a:solidFill>
              </a:rPr>
              <a:t>Brocade Technology Day—2011</a:t>
            </a:r>
            <a:endParaRPr lang="en-US">
              <a:solidFill>
                <a:srgbClr val="000000"/>
              </a:solidFill>
            </a:endParaRPr>
          </a:p>
        </p:txBody>
      </p:sp>
      <p:sp>
        <p:nvSpPr>
          <p:cNvPr id="8" name="Slide Number Placeholder 7"/>
          <p:cNvSpPr>
            <a:spLocks noGrp="1"/>
          </p:cNvSpPr>
          <p:nvPr>
            <p:ph type="sldNum" sz="quarter" idx="14"/>
          </p:nvPr>
        </p:nvSpPr>
        <p:spPr/>
        <p:txBody>
          <a:bodyPr/>
          <a:lstStyle/>
          <a:p>
            <a:fld id="{896E0605-5A07-41FC-970D-0301630541A7}" type="slidenum">
              <a:rPr lang="en-US" smtClean="0">
                <a:solidFill>
                  <a:srgbClr val="000000"/>
                </a:solidFill>
              </a:rPr>
              <a:pPr/>
              <a:t>9</a:t>
            </a:fld>
            <a:endParaRPr lang="en-US" dirty="0">
              <a:solidFill>
                <a:srgbClr val="000000"/>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5" name="Slide Image Placeholder 1"/>
          <p:cNvSpPr>
            <a:spLocks noGrp="1" noRot="1" noChangeAspect="1" noTextEdit="1"/>
          </p:cNvSpPr>
          <p:nvPr>
            <p:ph type="sldImg"/>
          </p:nvPr>
        </p:nvSpPr>
        <p:spPr>
          <a:xfrm>
            <a:off x="1104900" y="696913"/>
            <a:ext cx="4648200" cy="3486150"/>
          </a:xfrm>
          <a:ln/>
        </p:spPr>
      </p:sp>
      <p:sp>
        <p:nvSpPr>
          <p:cNvPr id="520196" name="Notes Placeholder 2"/>
          <p:cNvSpPr>
            <a:spLocks noGrp="1"/>
          </p:cNvSpPr>
          <p:nvPr>
            <p:ph type="body" idx="1"/>
          </p:nvPr>
        </p:nvSpPr>
        <p:spPr>
          <a:xfrm>
            <a:off x="686421" y="4416426"/>
            <a:ext cx="5485158" cy="4183063"/>
          </a:xfrm>
          <a:noFill/>
          <a:ln/>
        </p:spPr>
        <p:txBody>
          <a:bodyPr lIns="93177" tIns="46589" rIns="93177" bIns="46589"/>
          <a:lstStyle/>
          <a:p>
            <a:pPr defTabSz="457200">
              <a:lnSpc>
                <a:spcPct val="90000"/>
              </a:lnSpc>
              <a:buNone/>
            </a:pPr>
            <a:endParaRPr lang="en-US" dirty="0" smtClean="0"/>
          </a:p>
          <a:p>
            <a:pPr marL="0" marR="0">
              <a:spcBef>
                <a:spcPts val="0"/>
              </a:spcBef>
              <a:spcAft>
                <a:spcPts val="0"/>
              </a:spcAft>
              <a:buNone/>
            </a:pPr>
            <a:r>
              <a:rPr lang="en-US" sz="1200" b="1" dirty="0" smtClean="0">
                <a:latin typeface="Calibri"/>
                <a:ea typeface="Calibri"/>
                <a:cs typeface="Times New Roman"/>
              </a:rPr>
              <a:t>Key Takeaways:</a:t>
            </a:r>
          </a:p>
          <a:p>
            <a:pPr marL="182880" marR="0" indent="-18288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accent2"/>
                </a:solidFill>
                <a:latin typeface="+mn-lt"/>
                <a:ea typeface="+mn-ea"/>
                <a:cs typeface="Arial" pitchFamily="34" charset="0"/>
              </a:rPr>
              <a:t>Brocade is the best choice for customers based on real areas of value</a:t>
            </a:r>
          </a:p>
          <a:p>
            <a:pPr marL="182880" marR="0" indent="-18288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smtClean="0">
              <a:ea typeface="Calibri" pitchFamily="34" charset="0"/>
              <a:cs typeface="Times New Roman" pitchFamily="18" charset="0"/>
            </a:endParaRPr>
          </a:p>
          <a:p>
            <a:pPr marL="114300" marR="0" indent="-114300" algn="l" defTabSz="457200" rtl="0" eaLnBrk="1" fontAlgn="auto" latinLnBrk="0" hangingPunct="1">
              <a:lnSpc>
                <a:spcPct val="90000"/>
              </a:lnSpc>
              <a:spcBef>
                <a:spcPts val="800"/>
              </a:spcBef>
              <a:spcAft>
                <a:spcPts val="0"/>
              </a:spcAft>
              <a:buClrTx/>
              <a:buSzTx/>
              <a:buFont typeface="Arial" pitchFamily="34" charset="0"/>
              <a:buNone/>
              <a:tabLst/>
              <a:defRPr/>
            </a:pPr>
            <a:r>
              <a:rPr lang="en-US" sz="1200" b="1" dirty="0" smtClean="0">
                <a:latin typeface="Calibri"/>
                <a:ea typeface="Calibri"/>
                <a:cs typeface="Times New Roman"/>
              </a:rPr>
              <a:t>Speaker</a:t>
            </a:r>
            <a:r>
              <a:rPr lang="en-US" sz="1200" b="1" baseline="0" dirty="0" smtClean="0">
                <a:latin typeface="Calibri"/>
                <a:ea typeface="Calibri"/>
                <a:cs typeface="Times New Roman"/>
              </a:rPr>
              <a:t> Notes:</a:t>
            </a:r>
            <a:endParaRPr lang="en-US" dirty="0" smtClean="0"/>
          </a:p>
          <a:p>
            <a:pPr marL="0" indent="0" defTabSz="457200" eaLnBrk="1" hangingPunct="1">
              <a:lnSpc>
                <a:spcPct val="90000"/>
              </a:lnSpc>
              <a:buNone/>
            </a:pPr>
            <a:r>
              <a:rPr lang="en-US" dirty="0" smtClean="0"/>
              <a:t>Why do customers choose Brocade?</a:t>
            </a:r>
          </a:p>
          <a:p>
            <a:pPr marL="0" indent="0" defTabSz="457200" eaLnBrk="1" hangingPunct="1">
              <a:lnSpc>
                <a:spcPct val="90000"/>
              </a:lnSpc>
              <a:buNone/>
            </a:pPr>
            <a:r>
              <a:rPr lang="en-US" dirty="0" smtClean="0"/>
              <a:t>First, cost is a big element today in IT budgets.  Whether your budget's up or down, you have your budget, and you‘re looking for value.  And when customers get that value, customers want to make sure that you have an innovation in technology that's going to give you investment protection. </a:t>
            </a:r>
          </a:p>
          <a:p>
            <a:pPr marL="0" indent="0" defTabSz="457200" eaLnBrk="1" hangingPunct="1">
              <a:lnSpc>
                <a:spcPct val="90000"/>
              </a:lnSpc>
              <a:buNone/>
            </a:pPr>
            <a:r>
              <a:rPr lang="en-US" dirty="0" smtClean="0"/>
              <a:t>Secondly, customers want to choose what vendors are in your network.  You want to choose the solutions that you want.  Customers want to make the decisions.  They don't want vendors making the decisions for them.</a:t>
            </a:r>
          </a:p>
          <a:p>
            <a:pPr marL="0" indent="0" defTabSz="457200" eaLnBrk="1" hangingPunct="1">
              <a:lnSpc>
                <a:spcPct val="90000"/>
              </a:lnSpc>
              <a:buNone/>
            </a:pPr>
            <a:r>
              <a:rPr lang="en-US" dirty="0" smtClean="0"/>
              <a:t>Third, customers choose Brocade on total cost of ownership.  Brocade provides the best solutions in the market today, and we give customers a choice.  </a:t>
            </a:r>
          </a:p>
        </p:txBody>
      </p:sp>
      <p:sp>
        <p:nvSpPr>
          <p:cNvPr id="520198" name="Rectangle 7"/>
          <p:cNvSpPr txBox="1">
            <a:spLocks noGrp="1" noChangeArrowheads="1"/>
          </p:cNvSpPr>
          <p:nvPr/>
        </p:nvSpPr>
        <p:spPr bwMode="auto">
          <a:xfrm>
            <a:off x="3885579" y="8832850"/>
            <a:ext cx="2972421" cy="463550"/>
          </a:xfrm>
          <a:prstGeom prst="rect">
            <a:avLst/>
          </a:prstGeom>
          <a:noFill/>
          <a:ln w="9525">
            <a:noFill/>
            <a:miter lim="800000"/>
            <a:headEnd/>
            <a:tailEnd/>
          </a:ln>
        </p:spPr>
        <p:txBody>
          <a:bodyPr lIns="93172" tIns="46586" rIns="93172" bIns="46586" anchor="b"/>
          <a:lstStyle/>
          <a:p>
            <a:pPr algn="r" defTabSz="931863"/>
            <a:fld id="{3BBB54B6-F598-482B-A900-26051DDBEB63}" type="slidenum">
              <a:rPr lang="en-US" sz="1300" b="0"/>
              <a:pPr algn="r" defTabSz="931863"/>
              <a:t>83</a:t>
            </a:fld>
            <a:endParaRPr lang="en-US" sz="1300" b="0"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idx="10"/>
          </p:nvPr>
        </p:nvSpPr>
        <p:spPr/>
        <p:txBody>
          <a:bodyPr/>
          <a:lstStyle/>
          <a:p>
            <a:fld id="{B4E11D00-E4A4-4329-9EA9-B786741F932D}" type="datetime1">
              <a:rPr lang="en-US" smtClean="0"/>
              <a:pPr/>
              <a:t>9/22/2011</a:t>
            </a:fld>
            <a:endParaRPr lang="en-US"/>
          </a:p>
        </p:txBody>
      </p:sp>
      <p:sp>
        <p:nvSpPr>
          <p:cNvPr id="9" name="Slide Number Placeholder 8"/>
          <p:cNvSpPr>
            <a:spLocks noGrp="1"/>
          </p:cNvSpPr>
          <p:nvPr>
            <p:ph type="sldNum" sz="quarter" idx="11"/>
          </p:nvPr>
        </p:nvSpPr>
        <p:spPr/>
        <p:txBody>
          <a:bodyPr/>
          <a:lstStyle/>
          <a:p>
            <a:r>
              <a:rPr lang="en-US" smtClean="0"/>
              <a:t>Page </a:t>
            </a:r>
            <a:fld id="{111E5896-917A-4035-A860-408E1EC3CD51}" type="slidenum">
              <a:rPr lang="en-US" smtClean="0"/>
              <a:pPr/>
              <a:t>84</a:t>
            </a:fld>
            <a:endParaRPr lang="en-US" dirty="0"/>
          </a:p>
        </p:txBody>
      </p:sp>
      <p:sp>
        <p:nvSpPr>
          <p:cNvPr id="10" name="Footer Placeholder 9"/>
          <p:cNvSpPr>
            <a:spLocks noGrp="1"/>
          </p:cNvSpPr>
          <p:nvPr>
            <p:ph type="ftr" sz="quarter" idx="12"/>
          </p:nvPr>
        </p:nvSpPr>
        <p:spPr/>
        <p:txBody>
          <a:bodyPr/>
          <a:lstStyle/>
          <a:p>
            <a:r>
              <a:rPr lang="en-US" smtClean="0"/>
              <a:t>© 2010 Brocade Communications Systems, Inc. Company Proprietary Information</a:t>
            </a:r>
            <a:endParaRPr lang="en-US" dirty="0"/>
          </a:p>
        </p:txBody>
      </p:sp>
      <p:sp>
        <p:nvSpPr>
          <p:cNvPr id="14" name="Header Placeholder 13"/>
          <p:cNvSpPr>
            <a:spLocks noGrp="1"/>
          </p:cNvSpPr>
          <p:nvPr>
            <p:ph type="hdr" sz="quarter" idx="13"/>
          </p:nvPr>
        </p:nvSpPr>
        <p:spPr/>
        <p:txBody>
          <a:bodyPr/>
          <a:lstStyle/>
          <a:p>
            <a:r>
              <a:rPr lang="en-US" smtClean="0"/>
              <a:t>[Add Presentation Title: Insert tab &gt; Header &amp; Footer &gt; Notes and Handouts]</a:t>
            </a:r>
            <a:endParaRPr lang="en-US" dirty="0" smtClean="0"/>
          </a:p>
        </p:txBody>
      </p:sp>
      <p:sp>
        <p:nvSpPr>
          <p:cNvPr id="19" name="Slide Image Placeholder 18"/>
          <p:cNvSpPr>
            <a:spLocks noGrp="1" noRot="1" noChangeAspect="1"/>
          </p:cNvSpPr>
          <p:nvPr>
            <p:ph type="sldImg"/>
          </p:nvPr>
        </p:nvSpPr>
        <p:spPr>
          <a:xfrm>
            <a:off x="1187450" y="400050"/>
            <a:ext cx="4648200" cy="3486150"/>
          </a:xfrm>
        </p:spPr>
      </p:sp>
      <p:sp>
        <p:nvSpPr>
          <p:cNvPr id="20" name="Notes Placeholder 19"/>
          <p:cNvSpPr>
            <a:spLocks noGrp="1"/>
          </p:cNvSpPr>
          <p:nvPr>
            <p:ph type="body" idx="1"/>
          </p:nvPr>
        </p:nvSpPr>
        <p:spPr/>
        <p:txBody>
          <a:bodyPr>
            <a:normAutofit/>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A56408D-36AF-4CA9-A201-36C6B8CABAEA}" type="slidenum">
              <a:rPr lang="en-US"/>
              <a:pPr/>
              <a:t>85</a:t>
            </a:fld>
            <a:endParaRPr lang="en-US" dirty="0"/>
          </a:p>
        </p:txBody>
      </p:sp>
      <p:sp>
        <p:nvSpPr>
          <p:cNvPr id="680962" name="Rectangle 7"/>
          <p:cNvSpPr txBox="1">
            <a:spLocks noGrp="1" noChangeArrowheads="1"/>
          </p:cNvSpPr>
          <p:nvPr/>
        </p:nvSpPr>
        <p:spPr bwMode="auto">
          <a:xfrm>
            <a:off x="3885993" y="8832850"/>
            <a:ext cx="2972007" cy="463550"/>
          </a:xfrm>
          <a:prstGeom prst="rect">
            <a:avLst/>
          </a:prstGeom>
          <a:noFill/>
          <a:ln w="9525">
            <a:noFill/>
            <a:miter lim="800000"/>
            <a:headEnd/>
            <a:tailEnd/>
          </a:ln>
        </p:spPr>
        <p:txBody>
          <a:bodyPr lIns="93172" tIns="46586" rIns="93172" bIns="46586" anchor="b"/>
          <a:lstStyle/>
          <a:p>
            <a:pPr algn="r" defTabSz="931863"/>
            <a:fld id="{F2861DD0-FAE2-4FBA-937D-AD9F6D58CBC7}" type="slidenum">
              <a:rPr lang="en-US" sz="1300"/>
              <a:pPr algn="r" defTabSz="931863"/>
              <a:t>85</a:t>
            </a:fld>
            <a:endParaRPr lang="en-US" sz="1300" dirty="0"/>
          </a:p>
        </p:txBody>
      </p:sp>
      <p:sp>
        <p:nvSpPr>
          <p:cNvPr id="680963" name="Rectangle 2"/>
          <p:cNvSpPr>
            <a:spLocks noGrp="1" noRot="1" noChangeAspect="1" noChangeArrowheads="1" noTextEdit="1"/>
          </p:cNvSpPr>
          <p:nvPr>
            <p:ph type="sldImg"/>
          </p:nvPr>
        </p:nvSpPr>
        <p:spPr>
          <a:xfrm>
            <a:off x="1373188" y="381000"/>
            <a:ext cx="3028950" cy="2273300"/>
          </a:xfrm>
          <a:ln/>
        </p:spPr>
      </p:sp>
      <p:sp>
        <p:nvSpPr>
          <p:cNvPr id="680964" name="Rectangle 3"/>
          <p:cNvSpPr>
            <a:spLocks noGrp="1" noChangeArrowheads="1"/>
          </p:cNvSpPr>
          <p:nvPr>
            <p:ph type="body" idx="1"/>
          </p:nvPr>
        </p:nvSpPr>
        <p:spPr>
          <a:xfrm>
            <a:off x="447667" y="2895600"/>
            <a:ext cx="6111889" cy="4181475"/>
          </a:xfrm>
        </p:spPr>
        <p:txBody>
          <a:bodyPr/>
          <a:lstStyle/>
          <a:p>
            <a:pPr>
              <a:lnSpc>
                <a:spcPct val="90000"/>
              </a:lnSpc>
              <a:buNone/>
            </a:pPr>
            <a:r>
              <a:rPr lang="en-US" sz="1400" b="1" dirty="0"/>
              <a:t>Message:</a:t>
            </a:r>
          </a:p>
          <a:p>
            <a:pPr>
              <a:lnSpc>
                <a:spcPct val="90000"/>
              </a:lnSpc>
            </a:pPr>
            <a:r>
              <a:rPr lang="en-US" sz="1400" dirty="0"/>
              <a:t>Modular architecture offers flexible – and common – blade options</a:t>
            </a:r>
          </a:p>
          <a:p>
            <a:pPr>
              <a:lnSpc>
                <a:spcPct val="90000"/>
              </a:lnSpc>
            </a:pPr>
            <a:endParaRPr lang="en-US" sz="1400" b="1" dirty="0"/>
          </a:p>
          <a:p>
            <a:pPr>
              <a:lnSpc>
                <a:spcPct val="90000"/>
              </a:lnSpc>
              <a:buNone/>
            </a:pPr>
            <a:r>
              <a:rPr lang="en-US" sz="1400" b="1" dirty="0"/>
              <a:t>Coaching:</a:t>
            </a:r>
          </a:p>
          <a:p>
            <a:pPr>
              <a:lnSpc>
                <a:spcPct val="90000"/>
              </a:lnSpc>
            </a:pPr>
            <a:r>
              <a:rPr lang="en-US" sz="1000" dirty="0"/>
              <a:t>Customer Requirements addressed by FC8-64</a:t>
            </a:r>
          </a:p>
          <a:p>
            <a:pPr>
              <a:lnSpc>
                <a:spcPct val="90000"/>
              </a:lnSpc>
              <a:buFontTx/>
              <a:buChar char="•"/>
            </a:pPr>
            <a:r>
              <a:rPr lang="en-US" sz="1000" dirty="0"/>
              <a:t>Need for Backbone-class availability</a:t>
            </a:r>
          </a:p>
          <a:p>
            <a:pPr>
              <a:lnSpc>
                <a:spcPct val="90000"/>
              </a:lnSpc>
              <a:buFontTx/>
              <a:buChar char="•"/>
            </a:pPr>
            <a:r>
              <a:rPr lang="en-US" sz="1000" dirty="0"/>
              <a:t>Reduced footprint</a:t>
            </a:r>
          </a:p>
          <a:p>
            <a:pPr>
              <a:lnSpc>
                <a:spcPct val="90000"/>
              </a:lnSpc>
              <a:buFontTx/>
              <a:buChar char="•"/>
            </a:pPr>
            <a:r>
              <a:rPr lang="en-US" sz="1000" dirty="0"/>
              <a:t>Need for cost effective server fan-in, with 8 Gbps performance and high port density per chassis</a:t>
            </a:r>
          </a:p>
          <a:p>
            <a:pPr>
              <a:lnSpc>
                <a:spcPct val="90000"/>
              </a:lnSpc>
              <a:buFontTx/>
              <a:buChar char="•"/>
            </a:pPr>
            <a:r>
              <a:rPr lang="en-US" sz="1000" dirty="0"/>
              <a:t>Slots available for intelligent/special purpose blades</a:t>
            </a:r>
          </a:p>
          <a:p>
            <a:pPr>
              <a:lnSpc>
                <a:spcPct val="90000"/>
              </a:lnSpc>
              <a:buFontTx/>
              <a:buChar char="•"/>
            </a:pPr>
            <a:r>
              <a:rPr lang="en-US" sz="1000" dirty="0"/>
              <a:t>Up to a 2:1 oversubscription is acceptable with a high port count (all ports 1:1 with local switching)</a:t>
            </a:r>
          </a:p>
          <a:p>
            <a:pPr>
              <a:lnSpc>
                <a:spcPct val="90000"/>
              </a:lnSpc>
              <a:buFontTx/>
              <a:buChar char="•"/>
            </a:pPr>
            <a:endParaRPr lang="en-US" sz="1400" dirty="0"/>
          </a:p>
          <a:p>
            <a:pPr>
              <a:lnSpc>
                <a:spcPct val="90000"/>
              </a:lnSpc>
              <a:buFontTx/>
              <a:buChar char="•"/>
            </a:pPr>
            <a:r>
              <a:rPr lang="en-US" sz="1400" dirty="0"/>
              <a:t>Both DCX and DCX-4S models use same blades; 48000 Director uses same FC port blades with exception of FC8-64 blade (not supported)</a:t>
            </a:r>
          </a:p>
          <a:p>
            <a:pPr>
              <a:lnSpc>
                <a:spcPct val="90000"/>
              </a:lnSpc>
              <a:buFontTx/>
              <a:buChar char="•"/>
            </a:pPr>
            <a:r>
              <a:rPr lang="en-US" sz="1400" dirty="0"/>
              <a:t>FC8-64 only supports FC ports using SWL mSFPs </a:t>
            </a:r>
          </a:p>
          <a:p>
            <a:pPr>
              <a:lnSpc>
                <a:spcPct val="90000"/>
              </a:lnSpc>
              <a:buFontTx/>
              <a:buChar char="•"/>
            </a:pPr>
            <a:r>
              <a:rPr lang="en-US" sz="1400" dirty="0"/>
              <a:t>F (FC node), FL, E (for ISL connection), M (Mirror port for out of band testing/traffic analysis), EX (integrated FC routing)</a:t>
            </a:r>
          </a:p>
          <a:p>
            <a:pPr>
              <a:lnSpc>
                <a:spcPct val="90000"/>
              </a:lnSpc>
              <a:buFontTx/>
              <a:buChar char="•"/>
            </a:pPr>
            <a:r>
              <a:rPr lang="en-US" sz="1400" dirty="0"/>
              <a:t>Integrated FC Routing - both models support up 128 EX_ ports; add-on license required</a:t>
            </a:r>
          </a:p>
          <a:p>
            <a:pPr>
              <a:lnSpc>
                <a:spcPct val="90000"/>
              </a:lnSpc>
            </a:pPr>
            <a:endParaRPr lang="en-US" sz="1000" dirty="0"/>
          </a:p>
          <a:p>
            <a:pPr>
              <a:lnSpc>
                <a:spcPct val="90000"/>
              </a:lnSpc>
              <a:spcBef>
                <a:spcPct val="35000"/>
              </a:spcBef>
              <a:buFontTx/>
              <a:buChar char="•"/>
            </a:pPr>
            <a:endParaRPr lang="en-US" dirty="0"/>
          </a:p>
          <a:p>
            <a:pPr marL="742950" lvl="1" indent="-285750">
              <a:lnSpc>
                <a:spcPct val="90000"/>
              </a:lnSpc>
              <a:spcBef>
                <a:spcPct val="35000"/>
              </a:spcBef>
            </a:pPr>
            <a:endParaRPr lang="en-US" dirty="0"/>
          </a:p>
          <a:p>
            <a:pPr>
              <a:lnSpc>
                <a:spcPct val="90000"/>
              </a:lnSpc>
              <a:buFontTx/>
              <a:buChar char="•"/>
            </a:pPr>
            <a:endParaRPr lang="en-US" sz="1400"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B129EBE-5E38-491E-95F6-BBCFDA067837}" type="slidenum">
              <a:rPr lang="en-US"/>
              <a:pPr/>
              <a:t>86</a:t>
            </a:fld>
            <a:endParaRPr lang="en-US" dirty="0"/>
          </a:p>
        </p:txBody>
      </p:sp>
      <p:sp>
        <p:nvSpPr>
          <p:cNvPr id="665602" name="Rectangle 7"/>
          <p:cNvSpPr txBox="1">
            <a:spLocks noGrp="1" noChangeArrowheads="1"/>
          </p:cNvSpPr>
          <p:nvPr/>
        </p:nvSpPr>
        <p:spPr bwMode="auto">
          <a:xfrm>
            <a:off x="3885993" y="8832850"/>
            <a:ext cx="2972007" cy="463550"/>
          </a:xfrm>
          <a:prstGeom prst="rect">
            <a:avLst/>
          </a:prstGeom>
          <a:noFill/>
          <a:ln w="9525">
            <a:noFill/>
            <a:miter lim="800000"/>
            <a:headEnd/>
            <a:tailEnd/>
          </a:ln>
        </p:spPr>
        <p:txBody>
          <a:bodyPr lIns="93172" tIns="46586" rIns="93172" bIns="46586" anchor="b"/>
          <a:lstStyle/>
          <a:p>
            <a:pPr algn="r" defTabSz="931863"/>
            <a:fld id="{5CBB0FD5-B789-4EA1-82D3-A8E30C89028C}" type="slidenum">
              <a:rPr lang="en-US" sz="1300">
                <a:solidFill>
                  <a:srgbClr val="000000"/>
                </a:solidFill>
              </a:rPr>
              <a:pPr algn="r" defTabSz="931863"/>
              <a:t>86</a:t>
            </a:fld>
            <a:endParaRPr lang="en-US" sz="1300" dirty="0">
              <a:solidFill>
                <a:srgbClr val="000000"/>
              </a:solidFill>
            </a:endParaRPr>
          </a:p>
        </p:txBody>
      </p:sp>
      <p:sp>
        <p:nvSpPr>
          <p:cNvPr id="665603" name="Rectangle 2"/>
          <p:cNvSpPr>
            <a:spLocks noGrp="1" noRot="1" noChangeAspect="1" noChangeArrowheads="1" noTextEdit="1"/>
          </p:cNvSpPr>
          <p:nvPr>
            <p:ph type="sldImg"/>
          </p:nvPr>
        </p:nvSpPr>
        <p:spPr>
          <a:xfrm>
            <a:off x="1104900" y="696913"/>
            <a:ext cx="4648200" cy="3486150"/>
          </a:xfrm>
          <a:ln/>
        </p:spPr>
      </p:sp>
      <p:sp>
        <p:nvSpPr>
          <p:cNvPr id="665604" name="Rectangle 3"/>
          <p:cNvSpPr>
            <a:spLocks noGrp="1" noChangeArrowheads="1"/>
          </p:cNvSpPr>
          <p:nvPr>
            <p:ph type="body" idx="1"/>
          </p:nvPr>
        </p:nvSpPr>
        <p:spPr>
          <a:xfrm>
            <a:off x="687044" y="4416426"/>
            <a:ext cx="5483913" cy="4183063"/>
          </a:xfrm>
          <a:noFill/>
        </p:spPr>
        <p:txBody>
          <a:bodyPr/>
          <a:lstStyle/>
          <a:p>
            <a:pPr>
              <a:lnSpc>
                <a:spcPct val="80000"/>
              </a:lnSpc>
              <a:buNone/>
            </a:pPr>
            <a:r>
              <a:rPr lang="en-US" sz="800" b="1" dirty="0"/>
              <a:t>Main Message:</a:t>
            </a:r>
            <a:r>
              <a:rPr lang="en-US" sz="800" dirty="0"/>
              <a:t> </a:t>
            </a:r>
          </a:p>
          <a:p>
            <a:pPr>
              <a:lnSpc>
                <a:spcPct val="90000"/>
              </a:lnSpc>
              <a:spcBef>
                <a:spcPct val="20000"/>
              </a:spcBef>
              <a:buFont typeface="Wingdings 2" pitchFamily="18" charset="2"/>
              <a:buChar char=""/>
            </a:pPr>
            <a:r>
              <a:rPr lang="en-US" sz="800" dirty="0"/>
              <a:t>DCX delivers the fastest, most reliable, and most cost-effective network infrastructure for remote data replication, backup, and migration</a:t>
            </a:r>
          </a:p>
          <a:p>
            <a:pPr>
              <a:lnSpc>
                <a:spcPct val="90000"/>
              </a:lnSpc>
              <a:spcBef>
                <a:spcPct val="20000"/>
              </a:spcBef>
              <a:buFont typeface="Wingdings 2" pitchFamily="18" charset="2"/>
              <a:buNone/>
            </a:pPr>
            <a:endParaRPr lang="en-US" sz="800" b="1" dirty="0"/>
          </a:p>
          <a:p>
            <a:pPr>
              <a:lnSpc>
                <a:spcPct val="90000"/>
              </a:lnSpc>
              <a:spcBef>
                <a:spcPct val="20000"/>
              </a:spcBef>
              <a:buFont typeface="Wingdings 2" pitchFamily="18" charset="2"/>
              <a:buNone/>
            </a:pPr>
            <a:r>
              <a:rPr lang="en-US" sz="800" b="1" dirty="0"/>
              <a:t>Coaching:</a:t>
            </a:r>
          </a:p>
          <a:p>
            <a:pPr>
              <a:lnSpc>
                <a:spcPct val="80000"/>
              </a:lnSpc>
            </a:pPr>
            <a:endParaRPr lang="en-US" sz="800" b="1" dirty="0"/>
          </a:p>
          <a:p>
            <a:pPr>
              <a:lnSpc>
                <a:spcPct val="80000"/>
              </a:lnSpc>
              <a:spcBef>
                <a:spcPct val="50000"/>
              </a:spcBef>
              <a:buFontTx/>
              <a:buChar char="•"/>
            </a:pPr>
            <a:r>
              <a:rPr lang="en-US" sz="800" dirty="0"/>
              <a:t>A pioneer and leader in extending SAN fabrics over long distance </a:t>
            </a:r>
          </a:p>
          <a:p>
            <a:pPr marL="742950" lvl="1" indent="-285750">
              <a:lnSpc>
                <a:spcPct val="80000"/>
              </a:lnSpc>
            </a:pPr>
            <a:r>
              <a:rPr lang="en-US" sz="800" dirty="0"/>
              <a:t>20,000+ extension systems deployed</a:t>
            </a:r>
          </a:p>
          <a:p>
            <a:pPr marL="742950" lvl="1" indent="-285750">
              <a:lnSpc>
                <a:spcPct val="80000"/>
              </a:lnSpc>
            </a:pPr>
            <a:r>
              <a:rPr lang="en-US" sz="800" dirty="0"/>
              <a:t>25+ years of trusted leadership in mainframe environments</a:t>
            </a:r>
          </a:p>
          <a:p>
            <a:pPr marL="742950" lvl="1" indent="-285750">
              <a:lnSpc>
                <a:spcPct val="80000"/>
              </a:lnSpc>
            </a:pPr>
            <a:endParaRPr lang="en-US" sz="800" dirty="0"/>
          </a:p>
          <a:p>
            <a:pPr>
              <a:lnSpc>
                <a:spcPct val="80000"/>
              </a:lnSpc>
              <a:spcBef>
                <a:spcPct val="50000"/>
              </a:spcBef>
              <a:buFontTx/>
              <a:buChar char="•"/>
            </a:pPr>
            <a:r>
              <a:rPr lang="en-US" sz="800" dirty="0"/>
              <a:t>Most flexible network infrastructure </a:t>
            </a:r>
          </a:p>
          <a:p>
            <a:pPr marL="742950" lvl="1" indent="-285750">
              <a:lnSpc>
                <a:spcPct val="80000"/>
              </a:lnSpc>
            </a:pPr>
            <a:r>
              <a:rPr lang="en-US" sz="800" dirty="0"/>
              <a:t>Replication, backup, and migration solutions</a:t>
            </a:r>
          </a:p>
          <a:p>
            <a:pPr marL="742950" lvl="1" indent="-285750">
              <a:lnSpc>
                <a:spcPct val="80000"/>
              </a:lnSpc>
            </a:pPr>
            <a:r>
              <a:rPr lang="en-US" sz="800" dirty="0"/>
              <a:t>Entry-level to enterprise, point-to-point to multisite</a:t>
            </a:r>
          </a:p>
          <a:p>
            <a:pPr marL="742950" lvl="1" indent="-285750">
              <a:lnSpc>
                <a:spcPct val="80000"/>
              </a:lnSpc>
            </a:pPr>
            <a:r>
              <a:rPr lang="en-US" sz="800" dirty="0"/>
              <a:t>Open systems and FICON, disk and tape storage</a:t>
            </a:r>
          </a:p>
          <a:p>
            <a:pPr marL="742950" lvl="1" indent="-285750">
              <a:lnSpc>
                <a:spcPct val="80000"/>
              </a:lnSpc>
            </a:pPr>
            <a:r>
              <a:rPr lang="en-US" sz="800" dirty="0"/>
              <a:t>Port expansion and optional advanced functionality </a:t>
            </a:r>
          </a:p>
          <a:p>
            <a:pPr marL="742950" lvl="1" indent="-285750">
              <a:lnSpc>
                <a:spcPct val="80000"/>
              </a:lnSpc>
            </a:pPr>
            <a:endParaRPr lang="en-US" sz="800" dirty="0"/>
          </a:p>
          <a:p>
            <a:pPr>
              <a:lnSpc>
                <a:spcPct val="80000"/>
              </a:lnSpc>
              <a:spcBef>
                <a:spcPct val="50000"/>
              </a:spcBef>
              <a:buFontTx/>
              <a:buChar char="•"/>
            </a:pPr>
            <a:r>
              <a:rPr lang="en-US" sz="800" dirty="0"/>
              <a:t>Best-in-class performance and bandwidth over distance</a:t>
            </a:r>
          </a:p>
          <a:p>
            <a:pPr marL="742950" lvl="1" indent="-285750">
              <a:lnSpc>
                <a:spcPct val="80000"/>
              </a:lnSpc>
            </a:pPr>
            <a:r>
              <a:rPr lang="en-US" sz="800" dirty="0"/>
              <a:t>The industry’s first and only 10 GbE FCIP SAN extension solution</a:t>
            </a:r>
          </a:p>
          <a:p>
            <a:pPr marL="742950" lvl="1" indent="-285750">
              <a:lnSpc>
                <a:spcPct val="80000"/>
              </a:lnSpc>
            </a:pPr>
            <a:r>
              <a:rPr lang="en-US" sz="800" dirty="0"/>
              <a:t>Highest aggregate FC and FCIP bandwidth for blades</a:t>
            </a:r>
          </a:p>
          <a:p>
            <a:pPr marL="742950" lvl="1" indent="-285750">
              <a:lnSpc>
                <a:spcPct val="80000"/>
              </a:lnSpc>
            </a:pPr>
            <a:r>
              <a:rPr lang="en-US" sz="800" dirty="0"/>
              <a:t>10x FCIP tunnel bandwidth (10 Gbps ports) vs. competition (1 Gbps)</a:t>
            </a:r>
          </a:p>
          <a:p>
            <a:pPr marL="742950" lvl="1" indent="-285750">
              <a:lnSpc>
                <a:spcPct val="80000"/>
              </a:lnSpc>
            </a:pPr>
            <a:r>
              <a:rPr lang="en-US" sz="800" dirty="0"/>
              <a:t>4x FCIP tunnel bandwidth (4 Gbps ports) vs. competition (1 Gbps)</a:t>
            </a:r>
          </a:p>
          <a:p>
            <a:pPr marL="742950" lvl="1" indent="-285750">
              <a:lnSpc>
                <a:spcPct val="80000"/>
              </a:lnSpc>
            </a:pPr>
            <a:r>
              <a:rPr lang="en-US" sz="800" dirty="0"/>
              <a:t>Up to 17,500 kilometers (nearly 11,000 miles) distance support</a:t>
            </a:r>
          </a:p>
          <a:p>
            <a:pPr marL="742950" lvl="1" indent="-285750">
              <a:lnSpc>
                <a:spcPct val="80000"/>
              </a:lnSpc>
            </a:pPr>
            <a:endParaRPr lang="en-US" sz="800" dirty="0"/>
          </a:p>
          <a:p>
            <a:pPr>
              <a:lnSpc>
                <a:spcPct val="80000"/>
              </a:lnSpc>
              <a:spcBef>
                <a:spcPct val="50000"/>
              </a:spcBef>
              <a:buFontTx/>
              <a:buChar char="•"/>
            </a:pPr>
            <a:r>
              <a:rPr lang="en-US" sz="800" dirty="0"/>
              <a:t>Highest availability and reliability</a:t>
            </a:r>
          </a:p>
          <a:p>
            <a:pPr marL="742950" lvl="1" indent="-285750">
              <a:lnSpc>
                <a:spcPct val="80000"/>
              </a:lnSpc>
            </a:pPr>
            <a:r>
              <a:rPr lang="en-US" sz="800" dirty="0">
                <a:cs typeface="Times New Roman" pitchFamily="18" charset="0"/>
              </a:rPr>
              <a:t>Redundant paths and lossless failover within an FCIP tunnel</a:t>
            </a:r>
            <a:endParaRPr lang="en-US" sz="800" dirty="0"/>
          </a:p>
          <a:p>
            <a:pPr marL="742950" lvl="1" indent="-285750">
              <a:lnSpc>
                <a:spcPct val="80000"/>
              </a:lnSpc>
            </a:pPr>
            <a:r>
              <a:rPr lang="en-US" sz="800" dirty="0"/>
              <a:t>Redundant, hot-swappable power and cooling</a:t>
            </a:r>
          </a:p>
          <a:p>
            <a:pPr marL="742950" lvl="1" indent="-285750">
              <a:lnSpc>
                <a:spcPct val="80000"/>
              </a:lnSpc>
            </a:pPr>
            <a:r>
              <a:rPr lang="en-US" sz="800" dirty="0"/>
              <a:t>Industry-leading hardware reliability</a:t>
            </a:r>
          </a:p>
          <a:p>
            <a:pPr>
              <a:lnSpc>
                <a:spcPct val="80000"/>
              </a:lnSpc>
            </a:pPr>
            <a:endParaRPr lang="en-US" sz="800" b="1"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7"/>
          <p:cNvSpPr txBox="1">
            <a:spLocks noGrp="1" noChangeArrowheads="1"/>
          </p:cNvSpPr>
          <p:nvPr/>
        </p:nvSpPr>
        <p:spPr bwMode="auto">
          <a:xfrm>
            <a:off x="3885580" y="8832850"/>
            <a:ext cx="2972421" cy="463550"/>
          </a:xfrm>
          <a:prstGeom prst="rect">
            <a:avLst/>
          </a:prstGeom>
          <a:noFill/>
          <a:ln w="9525">
            <a:noFill/>
            <a:miter lim="800000"/>
            <a:headEnd/>
            <a:tailEnd/>
          </a:ln>
        </p:spPr>
        <p:txBody>
          <a:bodyPr lIns="93167" tIns="46584" rIns="93167" bIns="46584" anchor="b"/>
          <a:lstStyle/>
          <a:p>
            <a:pPr algn="r" defTabSz="931811">
              <a:spcBef>
                <a:spcPct val="0"/>
              </a:spcBef>
            </a:pPr>
            <a:fld id="{40D64FAC-BE1E-4001-A1CE-C340B157B1D2}" type="slidenum">
              <a:rPr lang="en-US" sz="1300"/>
              <a:pPr algn="r" defTabSz="931811">
                <a:spcBef>
                  <a:spcPct val="0"/>
                </a:spcBef>
              </a:pPr>
              <a:t>87</a:t>
            </a:fld>
            <a:endParaRPr lang="en-US" sz="1300" dirty="0"/>
          </a:p>
        </p:txBody>
      </p:sp>
      <p:sp>
        <p:nvSpPr>
          <p:cNvPr id="718851" name="Rectangle 2"/>
          <p:cNvSpPr>
            <a:spLocks noGrp="1" noRot="1" noChangeAspect="1" noChangeArrowheads="1" noTextEdit="1"/>
          </p:cNvSpPr>
          <p:nvPr>
            <p:ph type="sldImg"/>
          </p:nvPr>
        </p:nvSpPr>
        <p:spPr>
          <a:xfrm>
            <a:off x="1104900" y="696913"/>
            <a:ext cx="4648200" cy="3486150"/>
          </a:xfrm>
          <a:ln/>
        </p:spPr>
      </p:sp>
      <p:sp>
        <p:nvSpPr>
          <p:cNvPr id="718852" name="Rectangle 3"/>
          <p:cNvSpPr>
            <a:spLocks noGrp="1" noChangeArrowheads="1"/>
          </p:cNvSpPr>
          <p:nvPr>
            <p:ph type="body" idx="1"/>
          </p:nvPr>
        </p:nvSpPr>
        <p:spPr>
          <a:xfrm>
            <a:off x="686421" y="4416426"/>
            <a:ext cx="5485158" cy="4183063"/>
          </a:xfrm>
          <a:noFill/>
          <a:ln/>
        </p:spPr>
        <p:txBody>
          <a:bodyPr/>
          <a:lstStyle/>
          <a:p>
            <a:endParaRPr lang="en-US" b="1"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7"/>
          <p:cNvSpPr txBox="1">
            <a:spLocks noGrp="1" noChangeArrowheads="1"/>
          </p:cNvSpPr>
          <p:nvPr/>
        </p:nvSpPr>
        <p:spPr bwMode="auto">
          <a:xfrm>
            <a:off x="3885580" y="8832850"/>
            <a:ext cx="2972421" cy="463550"/>
          </a:xfrm>
          <a:prstGeom prst="rect">
            <a:avLst/>
          </a:prstGeom>
          <a:noFill/>
          <a:ln w="9525">
            <a:noFill/>
            <a:miter lim="800000"/>
            <a:headEnd/>
            <a:tailEnd/>
          </a:ln>
        </p:spPr>
        <p:txBody>
          <a:bodyPr lIns="93167" tIns="46584" rIns="93167" bIns="46584" anchor="b"/>
          <a:lstStyle/>
          <a:p>
            <a:pPr algn="r" defTabSz="931811">
              <a:spcBef>
                <a:spcPct val="0"/>
              </a:spcBef>
            </a:pPr>
            <a:fld id="{4F384323-D210-4B72-9D68-1AF1B4149653}" type="slidenum">
              <a:rPr lang="en-US" sz="1300"/>
              <a:pPr algn="r" defTabSz="931811">
                <a:spcBef>
                  <a:spcPct val="0"/>
                </a:spcBef>
              </a:pPr>
              <a:t>88</a:t>
            </a:fld>
            <a:endParaRPr lang="en-US" sz="1300" dirty="0"/>
          </a:p>
        </p:txBody>
      </p:sp>
      <p:sp>
        <p:nvSpPr>
          <p:cNvPr id="686083" name="Rectangle 2"/>
          <p:cNvSpPr>
            <a:spLocks noGrp="1" noRot="1" noChangeAspect="1" noChangeArrowheads="1" noTextEdit="1"/>
          </p:cNvSpPr>
          <p:nvPr>
            <p:ph type="sldImg"/>
          </p:nvPr>
        </p:nvSpPr>
        <p:spPr>
          <a:xfrm>
            <a:off x="1104900" y="696913"/>
            <a:ext cx="4648200" cy="3486150"/>
          </a:xfrm>
          <a:ln/>
        </p:spPr>
      </p:sp>
      <p:sp>
        <p:nvSpPr>
          <p:cNvPr id="686084" name="Rectangle 3"/>
          <p:cNvSpPr>
            <a:spLocks noGrp="1" noChangeArrowheads="1"/>
          </p:cNvSpPr>
          <p:nvPr>
            <p:ph type="body" idx="1"/>
          </p:nvPr>
        </p:nvSpPr>
        <p:spPr>
          <a:xfrm>
            <a:off x="686421" y="4416426"/>
            <a:ext cx="5485158" cy="4183063"/>
          </a:xfrm>
          <a:noFill/>
          <a:ln/>
        </p:spPr>
        <p:txBody>
          <a:bodyPr/>
          <a:lstStyle/>
          <a:p>
            <a:endParaRPr lang="en-US" b="1"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7"/>
          <p:cNvSpPr txBox="1">
            <a:spLocks noGrp="1" noChangeArrowheads="1"/>
          </p:cNvSpPr>
          <p:nvPr/>
        </p:nvSpPr>
        <p:spPr bwMode="auto">
          <a:xfrm>
            <a:off x="3885580" y="8832850"/>
            <a:ext cx="2972421" cy="463550"/>
          </a:xfrm>
          <a:prstGeom prst="rect">
            <a:avLst/>
          </a:prstGeom>
          <a:noFill/>
          <a:ln w="9525">
            <a:noFill/>
            <a:miter lim="800000"/>
            <a:headEnd/>
            <a:tailEnd/>
          </a:ln>
        </p:spPr>
        <p:txBody>
          <a:bodyPr lIns="93167" tIns="46584" rIns="93167" bIns="46584" anchor="b"/>
          <a:lstStyle/>
          <a:p>
            <a:pPr algn="r" defTabSz="931811">
              <a:spcBef>
                <a:spcPct val="0"/>
              </a:spcBef>
            </a:pPr>
            <a:fld id="{91C97ABA-FC76-474F-895C-EBEB5FFBEAB4}" type="slidenum">
              <a:rPr lang="en-US" sz="1300">
                <a:solidFill>
                  <a:prstClr val="black"/>
                </a:solidFill>
              </a:rPr>
              <a:pPr algn="r" defTabSz="931811">
                <a:spcBef>
                  <a:spcPct val="0"/>
                </a:spcBef>
              </a:pPr>
              <a:t>89</a:t>
            </a:fld>
            <a:endParaRPr lang="en-US" sz="1300" dirty="0">
              <a:solidFill>
                <a:prstClr val="black"/>
              </a:solidFill>
            </a:endParaRPr>
          </a:p>
        </p:txBody>
      </p:sp>
      <p:sp>
        <p:nvSpPr>
          <p:cNvPr id="661507" name="Rectangle 2"/>
          <p:cNvSpPr>
            <a:spLocks noGrp="1" noRot="1" noChangeAspect="1" noChangeArrowheads="1" noTextEdit="1"/>
          </p:cNvSpPr>
          <p:nvPr>
            <p:ph type="sldImg"/>
          </p:nvPr>
        </p:nvSpPr>
        <p:spPr>
          <a:xfrm>
            <a:off x="1104900" y="696913"/>
            <a:ext cx="4648200" cy="3486150"/>
          </a:xfrm>
          <a:ln/>
        </p:spPr>
      </p:sp>
      <p:sp>
        <p:nvSpPr>
          <p:cNvPr id="661508" name="Rectangle 3"/>
          <p:cNvSpPr>
            <a:spLocks noGrp="1" noChangeArrowheads="1"/>
          </p:cNvSpPr>
          <p:nvPr>
            <p:ph type="body" idx="1"/>
          </p:nvPr>
        </p:nvSpPr>
        <p:spPr>
          <a:xfrm>
            <a:off x="686421" y="4416426"/>
            <a:ext cx="5485158" cy="4183063"/>
          </a:xfrm>
          <a:noFill/>
          <a:ln/>
        </p:spPr>
        <p:txBody>
          <a:bodyPr/>
          <a:lstStyle/>
          <a:p>
            <a:r>
              <a:rPr lang="en-US" b="1" smtClean="0"/>
              <a:t>Tbps is full duplex.</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Notes Placeholder 2"/>
          <p:cNvSpPr>
            <a:spLocks noGrp="1"/>
          </p:cNvSpPr>
          <p:nvPr>
            <p:ph type="body" idx="1"/>
          </p:nvPr>
        </p:nvSpPr>
        <p:spPr/>
        <p:txBody>
          <a:bodyPr>
            <a:normAutofit/>
          </a:bodyPr>
          <a:lstStyle/>
          <a:p>
            <a:pPr defTabSz="873161">
              <a:defRPr/>
            </a:pPr>
            <a:r>
              <a:rPr lang="en-US" sz="1700" kern="0" dirty="0" smtClean="0">
                <a:solidFill>
                  <a:srgbClr val="000000"/>
                </a:solidFill>
                <a:latin typeface="Arial"/>
              </a:rPr>
              <a:t>Next-generation advanced core router for SP and DC networks</a:t>
            </a:r>
          </a:p>
          <a:p>
            <a:pPr lvl="0"/>
            <a:endParaRPr lang="en-US" sz="1700" dirty="0" smtClean="0"/>
          </a:p>
          <a:p>
            <a:pPr lvl="0"/>
            <a:endParaRPr lang="en-US" sz="1700" dirty="0" smtClean="0"/>
          </a:p>
          <a:p>
            <a:pPr lvl="0"/>
            <a:endParaRPr lang="en-US" sz="1700" dirty="0" smtClean="0"/>
          </a:p>
        </p:txBody>
      </p:sp>
      <p:sp>
        <p:nvSpPr>
          <p:cNvPr id="33796" name="Slide Number Placeholder 3"/>
          <p:cNvSpPr>
            <a:spLocks noGrp="1"/>
          </p:cNvSpPr>
          <p:nvPr>
            <p:ph type="sldNum" sz="quarter" idx="5"/>
          </p:nvPr>
        </p:nvSpPr>
        <p:spPr/>
        <p:txBody>
          <a:bodyPr/>
          <a:lstStyle/>
          <a:p>
            <a:fld id="{D854CD71-9035-448F-A6AD-B4614A008F19}" type="slidenum">
              <a:rPr lang="en-US" smtClean="0"/>
              <a:pPr/>
              <a:t>90</a:t>
            </a:fld>
            <a:endParaRPr lang="en-US" dirty="0" smtClean="0"/>
          </a:p>
        </p:txBody>
      </p:sp>
      <p:sp>
        <p:nvSpPr>
          <p:cNvPr id="7" name="Slide Image Placeholder 6"/>
          <p:cNvSpPr>
            <a:spLocks noGrp="1" noRot="1" noChangeAspect="1"/>
          </p:cNvSpPr>
          <p:nvPr>
            <p:ph type="sldImg"/>
          </p:nvPr>
        </p:nvSpPr>
        <p:spPr>
          <a:xfrm>
            <a:off x="1187450" y="400050"/>
            <a:ext cx="4648200" cy="3486150"/>
          </a:xfrm>
        </p:spPr>
      </p:sp>
      <p:sp>
        <p:nvSpPr>
          <p:cNvPr id="8" name="Footer Placeholder 7"/>
          <p:cNvSpPr>
            <a:spLocks noGrp="1"/>
          </p:cNvSpPr>
          <p:nvPr>
            <p:ph type="ftr" sz="quarter" idx="10"/>
          </p:nvPr>
        </p:nvSpPr>
        <p:spPr/>
        <p:txBody>
          <a:bodyPr/>
          <a:lstStyle/>
          <a:p>
            <a:r>
              <a:rPr lang="en-US" dirty="0" smtClean="0"/>
              <a:t>© 2011 Brocade Communications Systems, Inc. CONFIDENTIAL—For Internal Use Only</a:t>
            </a:r>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7"/>
          <p:cNvSpPr txBox="1">
            <a:spLocks noGrp="1" noChangeArrowheads="1"/>
          </p:cNvSpPr>
          <p:nvPr/>
        </p:nvSpPr>
        <p:spPr bwMode="auto">
          <a:xfrm>
            <a:off x="3885579" y="8832850"/>
            <a:ext cx="2972421" cy="463550"/>
          </a:xfrm>
          <a:prstGeom prst="rect">
            <a:avLst/>
          </a:prstGeom>
          <a:noFill/>
          <a:ln w="9525">
            <a:noFill/>
            <a:miter lim="800000"/>
            <a:headEnd/>
            <a:tailEnd/>
          </a:ln>
        </p:spPr>
        <p:txBody>
          <a:bodyPr lIns="93172" tIns="46586" rIns="93172" bIns="46586" anchor="b"/>
          <a:lstStyle/>
          <a:p>
            <a:pPr algn="r" defTabSz="931863">
              <a:lnSpc>
                <a:spcPct val="100000"/>
              </a:lnSpc>
              <a:spcBef>
                <a:spcPct val="0"/>
              </a:spcBef>
              <a:buFontTx/>
              <a:buNone/>
            </a:pPr>
            <a:fld id="{2FA43D06-0989-47F7-8B29-5CE425AD1402}" type="slidenum">
              <a:rPr lang="en-US" sz="1300"/>
              <a:pPr algn="r" defTabSz="931863">
                <a:lnSpc>
                  <a:spcPct val="100000"/>
                </a:lnSpc>
                <a:spcBef>
                  <a:spcPct val="0"/>
                </a:spcBef>
                <a:buFontTx/>
                <a:buNone/>
              </a:pPr>
              <a:t>91</a:t>
            </a:fld>
            <a:endParaRPr lang="en-US" sz="1300"/>
          </a:p>
        </p:txBody>
      </p:sp>
      <p:sp>
        <p:nvSpPr>
          <p:cNvPr id="665603" name="Rectangle 2"/>
          <p:cNvSpPr>
            <a:spLocks noGrp="1" noRot="1" noChangeAspect="1" noChangeArrowheads="1" noTextEdit="1"/>
          </p:cNvSpPr>
          <p:nvPr>
            <p:ph type="sldImg"/>
          </p:nvPr>
        </p:nvSpPr>
        <p:spPr>
          <a:xfrm>
            <a:off x="1104900" y="696913"/>
            <a:ext cx="4648200" cy="3486150"/>
          </a:xfrm>
          <a:ln/>
        </p:spPr>
      </p:sp>
      <p:sp>
        <p:nvSpPr>
          <p:cNvPr id="665604" name="Rectangle 3"/>
          <p:cNvSpPr>
            <a:spLocks noGrp="1" noChangeArrowheads="1"/>
          </p:cNvSpPr>
          <p:nvPr>
            <p:ph type="body" idx="1"/>
          </p:nvPr>
        </p:nvSpPr>
        <p:spPr>
          <a:xfrm>
            <a:off x="686421" y="4416426"/>
            <a:ext cx="5485158" cy="4183063"/>
          </a:xfrm>
          <a:noFill/>
          <a:ln/>
        </p:spPr>
        <p:txBody>
          <a:bodyPr/>
          <a:lstStyle/>
          <a:p>
            <a:endParaRPr lang="en-US" b="1"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7"/>
          <p:cNvSpPr txBox="1">
            <a:spLocks noGrp="1" noChangeArrowheads="1"/>
          </p:cNvSpPr>
          <p:nvPr/>
        </p:nvSpPr>
        <p:spPr bwMode="auto">
          <a:xfrm>
            <a:off x="3885579" y="8832850"/>
            <a:ext cx="2972421" cy="463550"/>
          </a:xfrm>
          <a:prstGeom prst="rect">
            <a:avLst/>
          </a:prstGeom>
          <a:noFill/>
          <a:ln w="9525">
            <a:noFill/>
            <a:miter lim="800000"/>
            <a:headEnd/>
            <a:tailEnd/>
          </a:ln>
        </p:spPr>
        <p:txBody>
          <a:bodyPr lIns="93172" tIns="46586" rIns="93172" bIns="46586" anchor="b"/>
          <a:lstStyle/>
          <a:p>
            <a:pPr algn="r" defTabSz="931863">
              <a:lnSpc>
                <a:spcPct val="100000"/>
              </a:lnSpc>
              <a:spcBef>
                <a:spcPct val="0"/>
              </a:spcBef>
              <a:buFontTx/>
              <a:buNone/>
            </a:pPr>
            <a:fld id="{2FF34A1F-EF9C-4F47-BC4A-8A7D98ED4FC5}" type="slidenum">
              <a:rPr lang="en-US" sz="1300"/>
              <a:pPr algn="r" defTabSz="931863">
                <a:lnSpc>
                  <a:spcPct val="100000"/>
                </a:lnSpc>
                <a:spcBef>
                  <a:spcPct val="0"/>
                </a:spcBef>
                <a:buFontTx/>
                <a:buNone/>
              </a:pPr>
              <a:t>92</a:t>
            </a:fld>
            <a:endParaRPr lang="en-US" sz="1300"/>
          </a:p>
        </p:txBody>
      </p:sp>
      <p:sp>
        <p:nvSpPr>
          <p:cNvPr id="669699" name="Rectangle 2"/>
          <p:cNvSpPr>
            <a:spLocks noGrp="1" noRot="1" noChangeAspect="1" noChangeArrowheads="1" noTextEdit="1"/>
          </p:cNvSpPr>
          <p:nvPr>
            <p:ph type="sldImg"/>
          </p:nvPr>
        </p:nvSpPr>
        <p:spPr>
          <a:xfrm>
            <a:off x="1104900" y="696913"/>
            <a:ext cx="4648200" cy="3486150"/>
          </a:xfrm>
          <a:ln/>
        </p:spPr>
      </p:sp>
      <p:sp>
        <p:nvSpPr>
          <p:cNvPr id="669700" name="Rectangle 3"/>
          <p:cNvSpPr>
            <a:spLocks noGrp="1" noChangeArrowheads="1"/>
          </p:cNvSpPr>
          <p:nvPr>
            <p:ph type="body" idx="1"/>
          </p:nvPr>
        </p:nvSpPr>
        <p:spPr>
          <a:xfrm>
            <a:off x="686421" y="4416426"/>
            <a:ext cx="5485158" cy="4183063"/>
          </a:xfrm>
          <a:noFill/>
          <a:ln/>
        </p:spPr>
        <p:txBody>
          <a:bodyPr/>
          <a:lstStyle/>
          <a:p>
            <a:r>
              <a:rPr lang="en-US" smtClean="0"/>
              <a:t>Brocade has large footprint with over 30% of modular L4-7 ports worldwide, and 10% of total L4-7 (2008 Del Oro). 3,500 plus customers and 50K+ units shipped since 1998.</a:t>
            </a:r>
          </a:p>
          <a:p>
            <a:r>
              <a:rPr lang="en-US" smtClean="0"/>
              <a:t>ADX’s closes competitor is F5’s Viprion  - kind of mini-rack with a power supply containing 4 stackable L4-7 switches. Cisco only offers a weak “ACE” module for Catalyst switches (well short in features/performance).  Citrix doesn’t offer anything resembling a chassis. </a:t>
            </a:r>
          </a:p>
          <a:p>
            <a:endParaRPr lang="en-US" smtClean="0"/>
          </a:p>
          <a:p>
            <a:r>
              <a:rPr lang="en-US" smtClean="0"/>
              <a:t>In comparison to Viprion, Brocade ADX has:</a:t>
            </a:r>
          </a:p>
          <a:p>
            <a:r>
              <a:rPr lang="en-US" smtClean="0"/>
              <a:t> 2x 10Gig density</a:t>
            </a:r>
          </a:p>
          <a:p>
            <a:r>
              <a:rPr lang="en-US" smtClean="0"/>
              <a:t> 2x Application core density</a:t>
            </a:r>
          </a:p>
          <a:p>
            <a:r>
              <a:rPr lang="en-US" smtClean="0"/>
              <a:t> 60% greater L4 connections rate</a:t>
            </a:r>
          </a:p>
          <a:p>
            <a:r>
              <a:rPr lang="en-US" smtClean="0"/>
              <a:t> 4x the L4 transaction rate</a:t>
            </a:r>
          </a:p>
          <a:p>
            <a:r>
              <a:rPr lang="en-US" smtClean="0"/>
              <a:t> 5x the DoS and SYN attack protection rate</a:t>
            </a:r>
          </a:p>
          <a:p>
            <a:r>
              <a:rPr lang="en-US" smtClean="0"/>
              <a:t> 4x the concurrent session capacity</a:t>
            </a:r>
          </a:p>
          <a:p>
            <a:r>
              <a:rPr lang="en-US" smtClean="0"/>
              <a:t> 3x the DNS queries/sec</a:t>
            </a:r>
          </a:p>
          <a:p>
            <a:r>
              <a:rPr lang="en-US" smtClean="0"/>
              <a:t> Lowest cost/transaction</a:t>
            </a:r>
          </a:p>
          <a:p>
            <a:r>
              <a:rPr lang="en-US" smtClean="0"/>
              <a:t> Lowest cost/Gbps throughput</a:t>
            </a:r>
          </a:p>
          <a:p>
            <a:endParaRPr lang="en-US" smtClean="0"/>
          </a:p>
          <a:p>
            <a:endParaRPr lang="en-US" b="1"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a:xfrm>
            <a:off x="501650" y="4130567"/>
            <a:ext cx="5840413" cy="4480560"/>
          </a:xfrm>
        </p:spPr>
        <p:txBody>
          <a:bodyPr/>
          <a:lstStyle/>
          <a:p>
            <a:r>
              <a:rPr lang="en-US" dirty="0" smtClean="0"/>
              <a:t>How</a:t>
            </a:r>
            <a:r>
              <a:rPr lang="en-US" baseline="0" dirty="0" smtClean="0"/>
              <a:t> do they scale?  Simply by adding a second rack and then connecting the fabric elements together.</a:t>
            </a:r>
          </a:p>
          <a:p>
            <a:r>
              <a:rPr lang="en-US" baseline="0" dirty="0" smtClean="0"/>
              <a:t>What you get is a single logical, flat, high-speed network and a mobility domain for VMs that extends automatically and seamlessly across both racks.</a:t>
            </a:r>
          </a:p>
          <a:p>
            <a:endParaRPr lang="en-US" baseline="0" dirty="0" smtClean="0"/>
          </a:p>
          <a:p>
            <a:r>
              <a:rPr lang="en-US" baseline="0" dirty="0" smtClean="0"/>
              <a:t>And I can continue this process, one rack at a time, incorporating other servers, other storage, I can mix iSCSI, FCoE, NAS, and native FC – all by simply interconnecting fabric elements.</a:t>
            </a:r>
          </a:p>
          <a:p>
            <a:endParaRPr lang="en-US" dirty="0"/>
          </a:p>
        </p:txBody>
      </p:sp>
      <p:sp>
        <p:nvSpPr>
          <p:cNvPr id="10" name="Date Placeholder 9"/>
          <p:cNvSpPr>
            <a:spLocks noGrp="1"/>
          </p:cNvSpPr>
          <p:nvPr>
            <p:ph type="dt" idx="10"/>
          </p:nvPr>
        </p:nvSpPr>
        <p:spPr/>
        <p:txBody>
          <a:bodyPr/>
          <a:lstStyle/>
          <a:p>
            <a:fld id="{B78A10EA-F62D-4814-95EF-0416D484B6BA}" type="datetime1">
              <a:rPr lang="en-US" smtClean="0"/>
              <a:pPr/>
              <a:t>9/22/2011</a:t>
            </a:fld>
            <a:endParaRPr lang="en-US"/>
          </a:p>
        </p:txBody>
      </p:sp>
      <p:sp>
        <p:nvSpPr>
          <p:cNvPr id="11" name="Slide Number Placeholder 10"/>
          <p:cNvSpPr>
            <a:spLocks noGrp="1"/>
          </p:cNvSpPr>
          <p:nvPr>
            <p:ph type="sldNum" sz="quarter" idx="11"/>
          </p:nvPr>
        </p:nvSpPr>
        <p:spPr/>
        <p:txBody>
          <a:bodyPr/>
          <a:lstStyle/>
          <a:p>
            <a:r>
              <a:rPr lang="en-US" smtClean="0"/>
              <a:t>Page </a:t>
            </a:r>
            <a:fld id="{111E5896-917A-4035-A860-408E1EC3CD51}" type="slidenum">
              <a:rPr lang="en-US" smtClean="0"/>
              <a:pPr/>
              <a:t>14</a:t>
            </a:fld>
            <a:endParaRPr lang="en-US" dirty="0"/>
          </a:p>
        </p:txBody>
      </p:sp>
      <p:sp>
        <p:nvSpPr>
          <p:cNvPr id="12" name="Footer Placeholder 11"/>
          <p:cNvSpPr>
            <a:spLocks noGrp="1"/>
          </p:cNvSpPr>
          <p:nvPr>
            <p:ph type="ftr" sz="quarter" idx="12"/>
          </p:nvPr>
        </p:nvSpPr>
        <p:spPr/>
        <p:txBody>
          <a:bodyPr/>
          <a:lstStyle/>
          <a:p>
            <a:r>
              <a:rPr lang="en-US" smtClean="0"/>
              <a:t>© 2011 Brocade Communications Systems, Inc. CONFIDENTIAL—For Internal Use Only</a:t>
            </a:r>
            <a:endParaRPr lang="en-US" dirty="0"/>
          </a:p>
        </p:txBody>
      </p:sp>
      <p:sp>
        <p:nvSpPr>
          <p:cNvPr id="13" name="Header Placeholder 12"/>
          <p:cNvSpPr>
            <a:spLocks noGrp="1"/>
          </p:cNvSpPr>
          <p:nvPr>
            <p:ph type="hdr" sz="quarter" idx="13"/>
          </p:nvPr>
        </p:nvSpPr>
        <p:spPr/>
        <p:txBody>
          <a:bodyPr/>
          <a:lstStyle/>
          <a:p>
            <a:r>
              <a:rPr lang="en-US" smtClean="0"/>
              <a:t>Brocade Cloud Workshop</a:t>
            </a:r>
            <a:endParaRPr lang="en-US" dirty="0" smtClean="0"/>
          </a:p>
        </p:txBody>
      </p:sp>
    </p:spTree>
    <p:extLst>
      <p:ext uri="{BB962C8B-B14F-4D97-AF65-F5344CB8AC3E}">
        <p14:creationId xmlns="" xmlns:p14="http://schemas.microsoft.com/office/powerpoint/2010/main" val="26757769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7"/>
          <p:cNvSpPr txBox="1">
            <a:spLocks noGrp="1" noChangeArrowheads="1"/>
          </p:cNvSpPr>
          <p:nvPr/>
        </p:nvSpPr>
        <p:spPr bwMode="auto">
          <a:xfrm>
            <a:off x="3885579" y="8832850"/>
            <a:ext cx="2972421" cy="463550"/>
          </a:xfrm>
          <a:prstGeom prst="rect">
            <a:avLst/>
          </a:prstGeom>
          <a:noFill/>
          <a:ln w="9525">
            <a:noFill/>
            <a:miter lim="800000"/>
            <a:headEnd/>
            <a:tailEnd/>
          </a:ln>
        </p:spPr>
        <p:txBody>
          <a:bodyPr lIns="93172" tIns="46586" rIns="93172" bIns="46586" anchor="b"/>
          <a:lstStyle/>
          <a:p>
            <a:pPr algn="r" defTabSz="931863">
              <a:lnSpc>
                <a:spcPct val="100000"/>
              </a:lnSpc>
              <a:spcBef>
                <a:spcPct val="0"/>
              </a:spcBef>
              <a:buFontTx/>
              <a:buNone/>
            </a:pPr>
            <a:fld id="{284E34EC-9063-420B-87DB-57695A5C79A4}" type="slidenum">
              <a:rPr lang="en-US" sz="1300"/>
              <a:pPr algn="r" defTabSz="931863">
                <a:lnSpc>
                  <a:spcPct val="100000"/>
                </a:lnSpc>
                <a:spcBef>
                  <a:spcPct val="0"/>
                </a:spcBef>
                <a:buFontTx/>
                <a:buNone/>
              </a:pPr>
              <a:t>93</a:t>
            </a:fld>
            <a:endParaRPr lang="en-US" sz="1300"/>
          </a:p>
        </p:txBody>
      </p:sp>
      <p:sp>
        <p:nvSpPr>
          <p:cNvPr id="677891" name="Rectangle 2"/>
          <p:cNvSpPr>
            <a:spLocks noGrp="1" noRot="1" noChangeAspect="1" noChangeArrowheads="1" noTextEdit="1"/>
          </p:cNvSpPr>
          <p:nvPr>
            <p:ph type="sldImg"/>
          </p:nvPr>
        </p:nvSpPr>
        <p:spPr>
          <a:xfrm>
            <a:off x="1104900" y="696913"/>
            <a:ext cx="4648200" cy="3486150"/>
          </a:xfrm>
          <a:ln/>
        </p:spPr>
      </p:sp>
      <p:sp>
        <p:nvSpPr>
          <p:cNvPr id="677892" name="Rectangle 3"/>
          <p:cNvSpPr>
            <a:spLocks noGrp="1" noChangeArrowheads="1"/>
          </p:cNvSpPr>
          <p:nvPr>
            <p:ph type="body" idx="1"/>
          </p:nvPr>
        </p:nvSpPr>
        <p:spPr>
          <a:xfrm>
            <a:off x="686421" y="4416426"/>
            <a:ext cx="5485158" cy="4183063"/>
          </a:xfrm>
          <a:noFill/>
          <a:ln/>
        </p:spPr>
        <p:txBody>
          <a:bodyPr/>
          <a:lstStyle/>
          <a:p>
            <a:endParaRPr lang="en-US" b="1"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pPr defTabSz="930275"/>
            <a:fld id="{5F112804-6E75-4548-AE6C-DD7F9038B207}" type="slidenum">
              <a:rPr lang="en-US">
                <a:latin typeface="Arial" pitchFamily="31" charset="0"/>
              </a:rPr>
              <a:pPr defTabSz="930275"/>
              <a:t>94</a:t>
            </a:fld>
            <a:endParaRPr lang="en-US">
              <a:latin typeface="Arial" pitchFamily="31" charset="0"/>
            </a:endParaRPr>
          </a:p>
        </p:txBody>
      </p:sp>
      <p:sp>
        <p:nvSpPr>
          <p:cNvPr id="94211" name="Rectangle 2"/>
          <p:cNvSpPr>
            <a:spLocks noGrp="1" noRot="1" noChangeAspect="1" noChangeArrowheads="1" noTextEdit="1"/>
          </p:cNvSpPr>
          <p:nvPr>
            <p:ph type="sldImg"/>
          </p:nvPr>
        </p:nvSpPr>
        <p:spPr>
          <a:xfrm>
            <a:off x="1104900" y="696913"/>
            <a:ext cx="4648200" cy="3486150"/>
          </a:xfrm>
          <a:ln/>
        </p:spPr>
      </p:sp>
      <p:sp>
        <p:nvSpPr>
          <p:cNvPr id="94212" name="Rectangle 3"/>
          <p:cNvSpPr>
            <a:spLocks noGrp="1" noChangeArrowheads="1"/>
          </p:cNvSpPr>
          <p:nvPr>
            <p:ph type="body" idx="1"/>
          </p:nvPr>
        </p:nvSpPr>
        <p:spPr>
          <a:xfrm>
            <a:off x="686421" y="4416426"/>
            <a:ext cx="5485158" cy="4183063"/>
          </a:xfrm>
          <a:noFill/>
          <a:ln/>
        </p:spPr>
        <p:txBody>
          <a:bodyPr/>
          <a:lstStyle/>
          <a:p>
            <a:pPr eaLnBrk="1" hangingPunct="1"/>
            <a:endParaRPr lang="en-US" b="1" smtClean="0">
              <a:latin typeface="Times New Roman" pitchFamily="31" charset="0"/>
              <a:ea typeface="ＭＳ Ｐゴシック" pitchFamily="31" charset="-128"/>
              <a:cs typeface="ＭＳ Ｐゴシック" pitchFamily="31"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3CA5B5-7CA8-4D95-A6E3-EC3C71B2D45C}" type="slidenum">
              <a:rPr lang="en-US">
                <a:solidFill>
                  <a:prstClr val="black"/>
                </a:solidFill>
              </a:rPr>
              <a:pPr/>
              <a:t>95</a:t>
            </a:fld>
            <a:endParaRPr lang="en-US">
              <a:solidFill>
                <a:prstClr val="black"/>
              </a:solidFill>
            </a:endParaRPr>
          </a:p>
        </p:txBody>
      </p:sp>
      <p:sp>
        <p:nvSpPr>
          <p:cNvPr id="750594" name="Rectangle 2"/>
          <p:cNvSpPr>
            <a:spLocks noGrp="1" noRot="1" noChangeAspect="1" noChangeArrowheads="1" noTextEdit="1"/>
          </p:cNvSpPr>
          <p:nvPr>
            <p:ph type="sldImg"/>
          </p:nvPr>
        </p:nvSpPr>
        <p:spPr>
          <a:xfrm>
            <a:off x="1187450" y="400050"/>
            <a:ext cx="4648200" cy="3486150"/>
          </a:xfrm>
          <a:ln/>
        </p:spPr>
      </p:sp>
      <p:sp>
        <p:nvSpPr>
          <p:cNvPr id="750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pPr defTabSz="930275"/>
            <a:fld id="{8023578C-294A-934D-82BF-20DD0FF7F06C}" type="slidenum">
              <a:rPr lang="en-US">
                <a:latin typeface="Arial" pitchFamily="31" charset="0"/>
              </a:rPr>
              <a:pPr defTabSz="930275"/>
              <a:t>96</a:t>
            </a:fld>
            <a:endParaRPr lang="en-US">
              <a:latin typeface="Arial" pitchFamily="31" charset="0"/>
            </a:endParaRPr>
          </a:p>
        </p:txBody>
      </p:sp>
      <p:sp>
        <p:nvSpPr>
          <p:cNvPr id="92163" name="Rectangle 2"/>
          <p:cNvSpPr>
            <a:spLocks noGrp="1" noRot="1" noChangeAspect="1" noChangeArrowheads="1" noTextEdit="1"/>
          </p:cNvSpPr>
          <p:nvPr>
            <p:ph type="sldImg"/>
          </p:nvPr>
        </p:nvSpPr>
        <p:spPr>
          <a:xfrm>
            <a:off x="1104900" y="696913"/>
            <a:ext cx="4648200" cy="3486150"/>
          </a:xfrm>
          <a:ln/>
        </p:spPr>
      </p:sp>
      <p:sp>
        <p:nvSpPr>
          <p:cNvPr id="92164" name="Rectangle 3"/>
          <p:cNvSpPr>
            <a:spLocks noGrp="1" noChangeArrowheads="1"/>
          </p:cNvSpPr>
          <p:nvPr>
            <p:ph type="body" idx="1"/>
          </p:nvPr>
        </p:nvSpPr>
        <p:spPr>
          <a:xfrm>
            <a:off x="686421" y="4416426"/>
            <a:ext cx="5485158" cy="4183063"/>
          </a:xfrm>
          <a:noFill/>
          <a:ln/>
        </p:spPr>
        <p:txBody>
          <a:bodyPr/>
          <a:lstStyle/>
          <a:p>
            <a:pPr eaLnBrk="1" hangingPunct="1"/>
            <a:endParaRPr lang="en-US" b="1" smtClean="0">
              <a:latin typeface="Times New Roman" pitchFamily="31" charset="0"/>
              <a:ea typeface="ＭＳ Ｐゴシック" pitchFamily="31" charset="-128"/>
              <a:cs typeface="ＭＳ Ｐゴシック" pitchFamily="31"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pPr defTabSz="930275"/>
            <a:fld id="{7BA19FE9-BA28-6142-8BCA-6F01342452E1}" type="slidenum">
              <a:rPr lang="en-US">
                <a:latin typeface="Arial" pitchFamily="31" charset="0"/>
              </a:rPr>
              <a:pPr defTabSz="930275"/>
              <a:t>97</a:t>
            </a:fld>
            <a:endParaRPr lang="en-US">
              <a:latin typeface="Arial" pitchFamily="31" charset="0"/>
            </a:endParaRPr>
          </a:p>
        </p:txBody>
      </p:sp>
      <p:sp>
        <p:nvSpPr>
          <p:cNvPr id="100355" name="Rectangle 2"/>
          <p:cNvSpPr>
            <a:spLocks noGrp="1" noRot="1" noChangeAspect="1" noChangeArrowheads="1" noTextEdit="1"/>
          </p:cNvSpPr>
          <p:nvPr>
            <p:ph type="sldImg"/>
          </p:nvPr>
        </p:nvSpPr>
        <p:spPr>
          <a:xfrm>
            <a:off x="1104900" y="696913"/>
            <a:ext cx="4648200" cy="3486150"/>
          </a:xfrm>
          <a:ln/>
        </p:spPr>
      </p:sp>
      <p:sp>
        <p:nvSpPr>
          <p:cNvPr id="100356" name="Rectangle 3"/>
          <p:cNvSpPr>
            <a:spLocks noGrp="1" noChangeArrowheads="1"/>
          </p:cNvSpPr>
          <p:nvPr>
            <p:ph type="body" idx="1"/>
          </p:nvPr>
        </p:nvSpPr>
        <p:spPr>
          <a:xfrm>
            <a:off x="686421" y="4416426"/>
            <a:ext cx="5485158" cy="4183063"/>
          </a:xfrm>
          <a:noFill/>
          <a:ln/>
        </p:spPr>
        <p:txBody>
          <a:bodyPr/>
          <a:lstStyle/>
          <a:p>
            <a:pPr eaLnBrk="1" hangingPunct="1"/>
            <a:endParaRPr lang="en-US" b="1" smtClean="0">
              <a:latin typeface="Times New Roman" pitchFamily="31" charset="0"/>
              <a:ea typeface="ＭＳ Ｐゴシック" pitchFamily="31" charset="-128"/>
              <a:cs typeface="ＭＳ Ｐゴシック" pitchFamily="31"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Grp="1" noChangeArrowheads="1"/>
          </p:cNvSpPr>
          <p:nvPr>
            <p:ph type="sldNum" sz="quarter" idx="5"/>
          </p:nvPr>
        </p:nvSpPr>
        <p:spPr>
          <a:ln/>
        </p:spPr>
        <p:txBody>
          <a:bodyPr/>
          <a:lstStyle/>
          <a:p>
            <a:fld id="{2B00024D-4523-481D-BAD9-D404AC238CA2}" type="slidenum">
              <a:rPr lang="en-US"/>
              <a:pPr/>
              <a:t>98</a:t>
            </a:fld>
            <a:endParaRPr lang="en-US"/>
          </a:p>
        </p:txBody>
      </p:sp>
      <p:sp>
        <p:nvSpPr>
          <p:cNvPr id="402434" name="Rectangle 7"/>
          <p:cNvSpPr txBox="1">
            <a:spLocks noGrp="1" noChangeArrowheads="1"/>
          </p:cNvSpPr>
          <p:nvPr/>
        </p:nvSpPr>
        <p:spPr bwMode="auto">
          <a:xfrm>
            <a:off x="3885579" y="8832850"/>
            <a:ext cx="2972421" cy="463550"/>
          </a:xfrm>
          <a:prstGeom prst="rect">
            <a:avLst/>
          </a:prstGeom>
          <a:noFill/>
          <a:ln w="9525">
            <a:noFill/>
            <a:miter lim="800000"/>
            <a:headEnd/>
            <a:tailEnd/>
          </a:ln>
        </p:spPr>
        <p:txBody>
          <a:bodyPr lIns="93162" tIns="46582" rIns="93162" bIns="46582" anchor="b"/>
          <a:lstStyle/>
          <a:p>
            <a:pPr algn="r" defTabSz="931863"/>
            <a:fld id="{D87B239E-1600-4054-9A87-448C70A2DDE5}" type="slidenum">
              <a:rPr lang="en-US" sz="1300"/>
              <a:pPr algn="r" defTabSz="931863"/>
              <a:t>98</a:t>
            </a:fld>
            <a:endParaRPr lang="en-US" sz="1300"/>
          </a:p>
        </p:txBody>
      </p:sp>
      <p:sp>
        <p:nvSpPr>
          <p:cNvPr id="402435" name="Rectangle 7"/>
          <p:cNvSpPr txBox="1">
            <a:spLocks noGrp="1" noChangeArrowheads="1"/>
          </p:cNvSpPr>
          <p:nvPr/>
        </p:nvSpPr>
        <p:spPr bwMode="auto">
          <a:xfrm>
            <a:off x="3885579" y="8832850"/>
            <a:ext cx="2972421" cy="463550"/>
          </a:xfrm>
          <a:prstGeom prst="rect">
            <a:avLst/>
          </a:prstGeom>
          <a:noFill/>
          <a:ln w="9525">
            <a:noFill/>
            <a:miter lim="800000"/>
            <a:headEnd/>
            <a:tailEnd/>
          </a:ln>
        </p:spPr>
        <p:txBody>
          <a:bodyPr lIns="93162" tIns="46582" rIns="93162" bIns="46582" anchor="b"/>
          <a:lstStyle/>
          <a:p>
            <a:pPr algn="r" defTabSz="931863"/>
            <a:fld id="{A7AD8E63-97AB-430E-A3B0-3E6C1FB492A1}" type="slidenum">
              <a:rPr lang="en-US" sz="1300"/>
              <a:pPr algn="r" defTabSz="931863"/>
              <a:t>98</a:t>
            </a:fld>
            <a:endParaRPr lang="en-US" sz="1300"/>
          </a:p>
        </p:txBody>
      </p:sp>
      <p:sp>
        <p:nvSpPr>
          <p:cNvPr id="402436" name="Rectangle 7"/>
          <p:cNvSpPr txBox="1">
            <a:spLocks noGrp="1" noChangeArrowheads="1"/>
          </p:cNvSpPr>
          <p:nvPr/>
        </p:nvSpPr>
        <p:spPr bwMode="auto">
          <a:xfrm>
            <a:off x="3885579" y="8832850"/>
            <a:ext cx="2972421" cy="463550"/>
          </a:xfrm>
          <a:prstGeom prst="rect">
            <a:avLst/>
          </a:prstGeom>
          <a:noFill/>
          <a:ln w="9525">
            <a:noFill/>
            <a:miter lim="800000"/>
            <a:headEnd/>
            <a:tailEnd/>
          </a:ln>
        </p:spPr>
        <p:txBody>
          <a:bodyPr lIns="93157" tIns="46580" rIns="93157" bIns="46580" anchor="b"/>
          <a:lstStyle/>
          <a:p>
            <a:pPr algn="r" defTabSz="931863"/>
            <a:fld id="{574495F0-56B7-401B-9E97-A786BDB88F79}" type="slidenum">
              <a:rPr lang="en-US" sz="1300"/>
              <a:pPr algn="r" defTabSz="931863"/>
              <a:t>98</a:t>
            </a:fld>
            <a:endParaRPr lang="en-US" sz="1300"/>
          </a:p>
        </p:txBody>
      </p:sp>
      <p:sp>
        <p:nvSpPr>
          <p:cNvPr id="402437" name="Rectangle 2"/>
          <p:cNvSpPr>
            <a:spLocks noGrp="1" noRot="1" noChangeAspect="1" noChangeArrowheads="1" noTextEdit="1"/>
          </p:cNvSpPr>
          <p:nvPr>
            <p:ph type="sldImg"/>
          </p:nvPr>
        </p:nvSpPr>
        <p:spPr>
          <a:xfrm>
            <a:off x="1104900" y="696913"/>
            <a:ext cx="4648200" cy="3486150"/>
          </a:xfrm>
          <a:ln/>
        </p:spPr>
      </p:sp>
      <p:sp>
        <p:nvSpPr>
          <p:cNvPr id="402438" name="Rectangle 3"/>
          <p:cNvSpPr>
            <a:spLocks noGrp="1" noChangeArrowheads="1"/>
          </p:cNvSpPr>
          <p:nvPr>
            <p:ph type="body" idx="1"/>
          </p:nvPr>
        </p:nvSpPr>
        <p:spPr>
          <a:xfrm>
            <a:off x="686421" y="4416426"/>
            <a:ext cx="5485158" cy="4183063"/>
          </a:xfrm>
        </p:spPr>
        <p:txBody>
          <a:bodyPr lIns="93157" tIns="46580" rIns="93157" bIns="46580"/>
          <a:lstStyle/>
          <a:p>
            <a:r>
              <a:rPr lang="en-US"/>
              <a:t>ADX outperforms the best of the competition, shown in these highlights.</a:t>
            </a:r>
          </a:p>
          <a:p>
            <a:endParaRPr lang="en-US"/>
          </a:p>
          <a:p>
            <a:r>
              <a:rPr lang="en-US"/>
              <a:t>ServerIron ADX provides the industry’s highest-density L4-7 switching in a fixed or modular design, and they support a complete line of L4-7 advanced application delivery features.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lvl="0"/>
            <a:r>
              <a:rPr lang="en-US" dirty="0" smtClean="0"/>
              <a:t>Brocade’s strategy to help customers innovate in their data centers is to </a:t>
            </a:r>
            <a:r>
              <a:rPr lang="en-US" b="1" dirty="0" smtClean="0"/>
              <a:t>deliver fabric technology for both storage and Ethernet networking</a:t>
            </a:r>
            <a:r>
              <a:rPr lang="en-US" dirty="0" smtClean="0"/>
              <a:t>.  </a:t>
            </a:r>
          </a:p>
          <a:p>
            <a:pPr lvl="0"/>
            <a:r>
              <a:rPr lang="en-US" dirty="0" smtClean="0"/>
              <a:t>Fundamental belief is that in order for data centers to accommodate the rigorous requirements of virtualization and cloud architectures, they </a:t>
            </a:r>
            <a:r>
              <a:rPr lang="en-US" b="1" dirty="0" smtClean="0"/>
              <a:t>must realize the benefits of fabric-based solutions</a:t>
            </a:r>
            <a:r>
              <a:rPr lang="en-US" dirty="0" smtClean="0"/>
              <a:t>.  </a:t>
            </a:r>
          </a:p>
          <a:p>
            <a:pPr lvl="0"/>
            <a:r>
              <a:rPr lang="en-US" dirty="0" smtClean="0"/>
              <a:t>The remainder of my presentation on </a:t>
            </a:r>
            <a:r>
              <a:rPr lang="en-US" b="1" dirty="0" err="1" smtClean="0"/>
              <a:t>fibre</a:t>
            </a:r>
            <a:r>
              <a:rPr lang="en-US" b="1" dirty="0" smtClean="0"/>
              <a:t> channel storage fabrics</a:t>
            </a:r>
            <a:r>
              <a:rPr lang="en-US" dirty="0" smtClean="0"/>
              <a:t> and then will ask Doug Ingraham to provide you with an update on our vision, progress to-date and strategy for our continued leadership in </a:t>
            </a:r>
            <a:r>
              <a:rPr lang="en-US" b="1" dirty="0" smtClean="0"/>
              <a:t>Ethernet fabrics</a:t>
            </a:r>
            <a:r>
              <a:rPr lang="en-US" dirty="0" smtClean="0"/>
              <a:t>. </a:t>
            </a:r>
          </a:p>
          <a:p>
            <a:endParaRPr lang="en-US" dirty="0" smtClean="0"/>
          </a:p>
          <a:p>
            <a:endParaRPr lang="en-US" dirty="0"/>
          </a:p>
        </p:txBody>
      </p:sp>
      <p:sp>
        <p:nvSpPr>
          <p:cNvPr id="5" name="Date Placeholder 4"/>
          <p:cNvSpPr>
            <a:spLocks noGrp="1"/>
          </p:cNvSpPr>
          <p:nvPr>
            <p:ph type="dt" idx="11"/>
          </p:nvPr>
        </p:nvSpPr>
        <p:spPr/>
        <p:txBody>
          <a:bodyPr/>
          <a:lstStyle/>
          <a:p>
            <a:fld id="{9535A4AE-AB74-4BDA-B84A-019528CC2B4D}" type="datetimeFigureOut">
              <a:rPr lang="en-US" smtClean="0"/>
              <a:pPr/>
              <a:t>9/22/2011</a:t>
            </a:fld>
            <a:endParaRPr lang="en-US"/>
          </a:p>
        </p:txBody>
      </p:sp>
      <p:sp>
        <p:nvSpPr>
          <p:cNvPr id="6" name="Slide Number Placeholder 5"/>
          <p:cNvSpPr>
            <a:spLocks noGrp="1"/>
          </p:cNvSpPr>
          <p:nvPr>
            <p:ph type="sldNum" sz="quarter" idx="12"/>
          </p:nvPr>
        </p:nvSpPr>
        <p:spPr/>
        <p:txBody>
          <a:bodyPr/>
          <a:lstStyle/>
          <a:p>
            <a:r>
              <a:rPr lang="en-US" smtClean="0"/>
              <a:t>Page </a:t>
            </a:r>
            <a:fld id="{111E5896-917A-4035-A860-408E1EC3CD51}" type="slidenum">
              <a:rPr lang="en-US" smtClean="0"/>
              <a:pPr/>
              <a:t>15</a:t>
            </a:fld>
            <a:endParaRPr lang="en-US" dirty="0"/>
          </a:p>
        </p:txBody>
      </p:sp>
      <p:sp>
        <p:nvSpPr>
          <p:cNvPr id="8" name="Header Placeholder 7"/>
          <p:cNvSpPr>
            <a:spLocks noGrp="1"/>
          </p:cNvSpPr>
          <p:nvPr>
            <p:ph type="hdr" sz="quarter" idx="14"/>
          </p:nvPr>
        </p:nvSpPr>
        <p:spPr/>
        <p:txBody>
          <a:bodyPr/>
          <a:lstStyle/>
          <a:p>
            <a:r>
              <a:rPr lang="en-US" smtClean="0"/>
              <a:t>Brocade Technology Day—2011</a:t>
            </a:r>
            <a:endParaRPr lang="en-US" dirty="0" smtClean="0"/>
          </a:p>
        </p:txBody>
      </p:sp>
      <p:sp>
        <p:nvSpPr>
          <p:cNvPr id="9" name="Footer Placeholder 8"/>
          <p:cNvSpPr>
            <a:spLocks noGrp="1"/>
          </p:cNvSpPr>
          <p:nvPr>
            <p:ph type="ftr" sz="quarter" idx="15"/>
          </p:nvPr>
        </p:nvSpPr>
        <p:spPr/>
        <p:txBody>
          <a:bodyPr/>
          <a:lstStyle/>
          <a:p>
            <a:r>
              <a:rPr lang="en-US" smtClean="0"/>
              <a:t>© 2010 Brocade Communications Systems, Inc. CONFIDENTIAL—For Internal Use Only</a:t>
            </a:r>
            <a:endParaRPr lang="en-US" dirty="0"/>
          </a:p>
        </p:txBody>
      </p:sp>
    </p:spTree>
    <p:extLst>
      <p:ext uri="{BB962C8B-B14F-4D97-AF65-F5344CB8AC3E}">
        <p14:creationId xmlns:mc="http://schemas.openxmlformats.org/markup-compatibility/2006" xmlns:mv="urn:schemas-microsoft-com:mac:vml" xmlns:p14="http://schemas.microsoft.com/office/powerpoint/2010/main" xmlns="" val="19851737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 name="Picture 19" descr="B17060x17A_300ucr_mr_title.jpg"/>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0" y="4198991"/>
            <a:ext cx="3048000" cy="2572512"/>
          </a:xfrm>
          <a:prstGeom prst="rect">
            <a:avLst/>
          </a:prstGeom>
        </p:spPr>
      </p:pic>
      <p:sp>
        <p:nvSpPr>
          <p:cNvPr id="35" name="Title 34"/>
          <p:cNvSpPr>
            <a:spLocks noGrp="1"/>
          </p:cNvSpPr>
          <p:nvPr>
            <p:ph type="title" hasCustomPrompt="1"/>
          </p:nvPr>
        </p:nvSpPr>
        <p:spPr>
          <a:xfrm>
            <a:off x="3200399" y="3721369"/>
            <a:ext cx="5230813" cy="535531"/>
          </a:xfrm>
        </p:spPr>
        <p:txBody>
          <a:bodyPr vert="horz" wrap="square" lIns="91440" tIns="45720" rIns="91440" bIns="45720" rtlCol="0" anchor="b">
            <a:spAutoFit/>
          </a:bodyPr>
          <a:lstStyle>
            <a:lvl1pPr>
              <a:lnSpc>
                <a:spcPct val="95000"/>
              </a:lnSpc>
              <a:defRPr kumimoji="0" lang="en-US" sz="3200" b="0" i="0" u="none" strike="noStrike" kern="1200" cap="all" spc="0" normalizeH="0" baseline="0" noProof="0" dirty="0">
                <a:ln>
                  <a:noFill/>
                </a:ln>
                <a:solidFill>
                  <a:schemeClr val="bg2"/>
                </a:solidFill>
                <a:effectLst/>
                <a:uLnTx/>
                <a:uFillTx/>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HEAD</a:t>
            </a:r>
            <a:endParaRPr lang="en-US" dirty="0"/>
          </a:p>
        </p:txBody>
      </p:sp>
      <p:sp>
        <p:nvSpPr>
          <p:cNvPr id="38" name="Text Placeholder 2"/>
          <p:cNvSpPr>
            <a:spLocks noGrp="1"/>
          </p:cNvSpPr>
          <p:nvPr>
            <p:ph type="body" idx="1" hasCustomPrompt="1"/>
          </p:nvPr>
        </p:nvSpPr>
        <p:spPr>
          <a:xfrm>
            <a:off x="3200399" y="4331406"/>
            <a:ext cx="5230813" cy="1197857"/>
          </a:xfrm>
        </p:spPr>
        <p:txBody>
          <a:bodyPr anchor="t" anchorCtr="0"/>
          <a:lstStyle>
            <a:lvl1pPr marL="0" indent="0" algn="l" defTabSz="914400" rtl="0" eaLnBrk="1" latinLnBrk="0" hangingPunct="1">
              <a:lnSpc>
                <a:spcPct val="95000"/>
              </a:lnSpc>
              <a:spcBef>
                <a:spcPts val="1200"/>
              </a:spcBef>
              <a:buFont typeface="Arial" pitchFamily="34" charset="0"/>
              <a:buNone/>
              <a:defRPr sz="220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Subhead</a:t>
            </a:r>
          </a:p>
        </p:txBody>
      </p:sp>
      <p:sp>
        <p:nvSpPr>
          <p:cNvPr id="17" name="Rectangle 20"/>
          <p:cNvSpPr>
            <a:spLocks noChangeArrowheads="1"/>
          </p:cNvSpPr>
          <p:nvPr userDrawn="1"/>
        </p:nvSpPr>
        <p:spPr bwMode="gray">
          <a:xfrm>
            <a:off x="3" y="0"/>
            <a:ext cx="3046413" cy="4119563"/>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89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pPr marL="0" algn="l" defTabSz="914400" rtl="0" eaLnBrk="1" latinLnBrk="0" hangingPunct="1"/>
            <a:endParaRPr lang="en-US" sz="1800" kern="1200">
              <a:solidFill>
                <a:schemeClr val="tx1"/>
              </a:solidFill>
              <a:latin typeface="+mn-lt"/>
              <a:ea typeface="+mn-ea"/>
              <a:cs typeface="+mn-cs"/>
            </a:endParaRPr>
          </a:p>
        </p:txBody>
      </p:sp>
      <p:sp>
        <p:nvSpPr>
          <p:cNvPr id="77" name="Footer Placeholder 5"/>
          <p:cNvSpPr>
            <a:spLocks noGrp="1"/>
          </p:cNvSpPr>
          <p:nvPr>
            <p:ph type="ftr" sz="quarter" idx="3"/>
          </p:nvPr>
        </p:nvSpPr>
        <p:spPr>
          <a:xfrm>
            <a:off x="3304331" y="6648373"/>
            <a:ext cx="4754880" cy="137980"/>
          </a:xfrm>
          <a:prstGeom prst="rect">
            <a:avLst/>
          </a:prstGeom>
        </p:spPr>
        <p:txBody>
          <a:bodyPr vert="horz" wrap="square" lIns="0" tIns="0" rIns="0" bIns="0" rtlCol="0" anchor="b" anchorCtr="0"/>
          <a:lstStyle>
            <a:lvl1pPr algn="l">
              <a:defRPr sz="800">
                <a:solidFill>
                  <a:schemeClr val="tx1">
                    <a:tint val="75000"/>
                  </a:schemeClr>
                </a:solidFill>
                <a:latin typeface="+mn-lt"/>
              </a:defRPr>
            </a:lvl1pPr>
          </a:lstStyle>
          <a:p>
            <a:r>
              <a:rPr lang="en-US" smtClean="0"/>
              <a:t>© 2011 Brocade Communications Systems, Inc. - COMPANY PROPRIETARY INFORMATION</a:t>
            </a:r>
            <a:endParaRPr lang="en-US" dirty="0"/>
          </a:p>
        </p:txBody>
      </p:sp>
      <p:sp>
        <p:nvSpPr>
          <p:cNvPr id="88" name="Slide Number Placeholder 6"/>
          <p:cNvSpPr>
            <a:spLocks noGrp="1"/>
          </p:cNvSpPr>
          <p:nvPr>
            <p:ph type="sldNum" sz="quarter" idx="4"/>
          </p:nvPr>
        </p:nvSpPr>
        <p:spPr>
          <a:xfrm>
            <a:off x="8110728" y="6639295"/>
            <a:ext cx="246061" cy="155233"/>
          </a:xfrm>
          <a:prstGeom prst="rect">
            <a:avLst/>
          </a:prstGeom>
        </p:spPr>
        <p:txBody>
          <a:bodyPr vert="horz" wrap="square" lIns="0" tIns="0" rIns="0" bIns="0" rtlCol="0" anchor="b" anchorCtr="0"/>
          <a:lstStyle>
            <a:lvl1pPr algn="r">
              <a:defRPr sz="900">
                <a:solidFill>
                  <a:schemeClr val="tx1">
                    <a:tint val="75000"/>
                  </a:schemeClr>
                </a:solidFill>
                <a:latin typeface="+mn-lt"/>
              </a:defRPr>
            </a:lvl1pPr>
          </a:lstStyle>
          <a:p>
            <a:fld id="{7BCC8D0D-EAEC-449D-9161-023DFF90F2E2}" type="slidenum">
              <a:rPr lang="en-US" smtClean="0"/>
              <a:pPr/>
              <a:t>‹#›</a:t>
            </a:fld>
            <a:endParaRPr lang="en-US" dirty="0"/>
          </a:p>
        </p:txBody>
      </p:sp>
      <p:grpSp>
        <p:nvGrpSpPr>
          <p:cNvPr id="89" name="Group 43"/>
          <p:cNvGrpSpPr/>
          <p:nvPr userDrawn="1"/>
        </p:nvGrpSpPr>
        <p:grpSpPr bwMode="white">
          <a:xfrm>
            <a:off x="676425" y="339726"/>
            <a:ext cx="1749425" cy="679451"/>
            <a:chOff x="674688" y="339726"/>
            <a:chExt cx="1749425" cy="679450"/>
          </a:xfrm>
        </p:grpSpPr>
        <p:sp>
          <p:nvSpPr>
            <p:cNvPr id="90" name="Freeform 5"/>
            <p:cNvSpPr>
              <a:spLocks/>
            </p:cNvSpPr>
            <p:nvPr userDrawn="1"/>
          </p:nvSpPr>
          <p:spPr bwMode="white">
            <a:xfrm>
              <a:off x="1182688" y="838201"/>
              <a:ext cx="138113" cy="180975"/>
            </a:xfrm>
            <a:custGeom>
              <a:avLst/>
              <a:gdLst/>
              <a:ahLst/>
              <a:cxnLst>
                <a:cxn ang="0">
                  <a:pos x="61" y="82"/>
                </a:cxn>
                <a:cxn ang="0">
                  <a:pos x="36" y="92"/>
                </a:cxn>
                <a:cxn ang="0">
                  <a:pos x="11" y="81"/>
                </a:cxn>
                <a:cxn ang="0">
                  <a:pos x="0" y="46"/>
                </a:cxn>
                <a:cxn ang="0">
                  <a:pos x="36" y="0"/>
                </a:cxn>
                <a:cxn ang="0">
                  <a:pos x="70" y="32"/>
                </a:cxn>
                <a:cxn ang="0">
                  <a:pos x="55" y="33"/>
                </a:cxn>
                <a:cxn ang="0">
                  <a:pos x="49" y="19"/>
                </a:cxn>
                <a:cxn ang="0">
                  <a:pos x="37" y="13"/>
                </a:cxn>
                <a:cxn ang="0">
                  <a:pos x="18" y="46"/>
                </a:cxn>
                <a:cxn ang="0">
                  <a:pos x="37" y="79"/>
                </a:cxn>
                <a:cxn ang="0">
                  <a:pos x="55" y="60"/>
                </a:cxn>
                <a:cxn ang="0">
                  <a:pos x="70" y="61"/>
                </a:cxn>
                <a:cxn ang="0">
                  <a:pos x="61" y="82"/>
                </a:cxn>
              </a:cxnLst>
              <a:rect l="0" t="0" r="r" b="b"/>
              <a:pathLst>
                <a:path w="70" h="92">
                  <a:moveTo>
                    <a:pt x="61" y="82"/>
                  </a:moveTo>
                  <a:cubicBezTo>
                    <a:pt x="54" y="89"/>
                    <a:pt x="47" y="92"/>
                    <a:pt x="36" y="92"/>
                  </a:cubicBezTo>
                  <a:cubicBezTo>
                    <a:pt x="25" y="92"/>
                    <a:pt x="17" y="89"/>
                    <a:pt x="11" y="81"/>
                  </a:cubicBezTo>
                  <a:cubicBezTo>
                    <a:pt x="4" y="72"/>
                    <a:pt x="0" y="60"/>
                    <a:pt x="0" y="46"/>
                  </a:cubicBezTo>
                  <a:cubicBezTo>
                    <a:pt x="0" y="18"/>
                    <a:pt x="14" y="0"/>
                    <a:pt x="36" y="0"/>
                  </a:cubicBezTo>
                  <a:cubicBezTo>
                    <a:pt x="55" y="0"/>
                    <a:pt x="66" y="11"/>
                    <a:pt x="70" y="32"/>
                  </a:cubicBezTo>
                  <a:cubicBezTo>
                    <a:pt x="55" y="33"/>
                    <a:pt x="55" y="33"/>
                    <a:pt x="55" y="33"/>
                  </a:cubicBezTo>
                  <a:cubicBezTo>
                    <a:pt x="53" y="25"/>
                    <a:pt x="52" y="23"/>
                    <a:pt x="49" y="19"/>
                  </a:cubicBezTo>
                  <a:cubicBezTo>
                    <a:pt x="47" y="16"/>
                    <a:pt x="42" y="13"/>
                    <a:pt x="37" y="13"/>
                  </a:cubicBezTo>
                  <a:cubicBezTo>
                    <a:pt x="24" y="13"/>
                    <a:pt x="18" y="25"/>
                    <a:pt x="18" y="46"/>
                  </a:cubicBezTo>
                  <a:cubicBezTo>
                    <a:pt x="18" y="67"/>
                    <a:pt x="25" y="79"/>
                    <a:pt x="37" y="79"/>
                  </a:cubicBezTo>
                  <a:cubicBezTo>
                    <a:pt x="46" y="79"/>
                    <a:pt x="53" y="71"/>
                    <a:pt x="55" y="60"/>
                  </a:cubicBezTo>
                  <a:cubicBezTo>
                    <a:pt x="70" y="61"/>
                    <a:pt x="70" y="61"/>
                    <a:pt x="70" y="61"/>
                  </a:cubicBezTo>
                  <a:cubicBezTo>
                    <a:pt x="68" y="72"/>
                    <a:pt x="67" y="76"/>
                    <a:pt x="61" y="8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6"/>
            <p:cNvSpPr>
              <a:spLocks noEditPoints="1"/>
            </p:cNvSpPr>
            <p:nvPr userDrawn="1"/>
          </p:nvSpPr>
          <p:spPr bwMode="white">
            <a:xfrm>
              <a:off x="1333500" y="839788"/>
              <a:ext cx="157163" cy="177800"/>
            </a:xfrm>
            <a:custGeom>
              <a:avLst/>
              <a:gdLst/>
              <a:ahLst/>
              <a:cxnLst>
                <a:cxn ang="0">
                  <a:pos x="78" y="112"/>
                </a:cxn>
                <a:cxn ang="0">
                  <a:pos x="69" y="86"/>
                </a:cxn>
                <a:cxn ang="0">
                  <a:pos x="27" y="86"/>
                </a:cxn>
                <a:cxn ang="0">
                  <a:pos x="18" y="112"/>
                </a:cxn>
                <a:cxn ang="0">
                  <a:pos x="0" y="112"/>
                </a:cxn>
                <a:cxn ang="0">
                  <a:pos x="37" y="0"/>
                </a:cxn>
                <a:cxn ang="0">
                  <a:pos x="62" y="0"/>
                </a:cxn>
                <a:cxn ang="0">
                  <a:pos x="99" y="112"/>
                </a:cxn>
                <a:cxn ang="0">
                  <a:pos x="78" y="112"/>
                </a:cxn>
                <a:cxn ang="0">
                  <a:pos x="48" y="21"/>
                </a:cxn>
                <a:cxn ang="0">
                  <a:pos x="32" y="70"/>
                </a:cxn>
                <a:cxn ang="0">
                  <a:pos x="63" y="70"/>
                </a:cxn>
                <a:cxn ang="0">
                  <a:pos x="48" y="21"/>
                </a:cxn>
              </a:cxnLst>
              <a:rect l="0" t="0" r="r" b="b"/>
              <a:pathLst>
                <a:path w="99" h="112">
                  <a:moveTo>
                    <a:pt x="78" y="112"/>
                  </a:moveTo>
                  <a:lnTo>
                    <a:pt x="69" y="86"/>
                  </a:lnTo>
                  <a:lnTo>
                    <a:pt x="27" y="86"/>
                  </a:lnTo>
                  <a:lnTo>
                    <a:pt x="18" y="112"/>
                  </a:lnTo>
                  <a:lnTo>
                    <a:pt x="0" y="112"/>
                  </a:lnTo>
                  <a:lnTo>
                    <a:pt x="37" y="0"/>
                  </a:lnTo>
                  <a:lnTo>
                    <a:pt x="62" y="0"/>
                  </a:lnTo>
                  <a:lnTo>
                    <a:pt x="99" y="112"/>
                  </a:lnTo>
                  <a:lnTo>
                    <a:pt x="78" y="112"/>
                  </a:lnTo>
                  <a:close/>
                  <a:moveTo>
                    <a:pt x="48" y="21"/>
                  </a:moveTo>
                  <a:lnTo>
                    <a:pt x="32" y="70"/>
                  </a:lnTo>
                  <a:lnTo>
                    <a:pt x="63" y="70"/>
                  </a:lnTo>
                  <a:lnTo>
                    <a:pt x="48" y="2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7"/>
            <p:cNvSpPr>
              <a:spLocks noEditPoints="1"/>
            </p:cNvSpPr>
            <p:nvPr userDrawn="1"/>
          </p:nvSpPr>
          <p:spPr bwMode="white">
            <a:xfrm>
              <a:off x="1516063" y="839788"/>
              <a:ext cx="144463" cy="177800"/>
            </a:xfrm>
            <a:custGeom>
              <a:avLst/>
              <a:gdLst/>
              <a:ahLst/>
              <a:cxnLst>
                <a:cxn ang="0">
                  <a:pos x="29" y="90"/>
                </a:cxn>
                <a:cxn ang="0">
                  <a:pos x="0" y="90"/>
                </a:cxn>
                <a:cxn ang="0">
                  <a:pos x="0" y="0"/>
                </a:cxn>
                <a:cxn ang="0">
                  <a:pos x="33" y="0"/>
                </a:cxn>
                <a:cxn ang="0">
                  <a:pos x="73" y="45"/>
                </a:cxn>
                <a:cxn ang="0">
                  <a:pos x="29" y="90"/>
                </a:cxn>
                <a:cxn ang="0">
                  <a:pos x="32" y="13"/>
                </a:cxn>
                <a:cxn ang="0">
                  <a:pos x="16" y="13"/>
                </a:cxn>
                <a:cxn ang="0">
                  <a:pos x="16" y="77"/>
                </a:cxn>
                <a:cxn ang="0">
                  <a:pos x="30" y="77"/>
                </a:cxn>
                <a:cxn ang="0">
                  <a:pos x="56" y="45"/>
                </a:cxn>
                <a:cxn ang="0">
                  <a:pos x="32" y="13"/>
                </a:cxn>
              </a:cxnLst>
              <a:rect l="0" t="0" r="r" b="b"/>
              <a:pathLst>
                <a:path w="73" h="90">
                  <a:moveTo>
                    <a:pt x="29" y="90"/>
                  </a:moveTo>
                  <a:cubicBezTo>
                    <a:pt x="0" y="90"/>
                    <a:pt x="0" y="90"/>
                    <a:pt x="0" y="90"/>
                  </a:cubicBezTo>
                  <a:cubicBezTo>
                    <a:pt x="0" y="0"/>
                    <a:pt x="0" y="0"/>
                    <a:pt x="0" y="0"/>
                  </a:cubicBezTo>
                  <a:cubicBezTo>
                    <a:pt x="33" y="0"/>
                    <a:pt x="33" y="0"/>
                    <a:pt x="33" y="0"/>
                  </a:cubicBezTo>
                  <a:cubicBezTo>
                    <a:pt x="56" y="0"/>
                    <a:pt x="73" y="19"/>
                    <a:pt x="73" y="45"/>
                  </a:cubicBezTo>
                  <a:cubicBezTo>
                    <a:pt x="73" y="72"/>
                    <a:pt x="56" y="90"/>
                    <a:pt x="29" y="90"/>
                  </a:cubicBezTo>
                  <a:close/>
                  <a:moveTo>
                    <a:pt x="32" y="13"/>
                  </a:moveTo>
                  <a:cubicBezTo>
                    <a:pt x="16" y="13"/>
                    <a:pt x="16" y="13"/>
                    <a:pt x="16" y="13"/>
                  </a:cubicBezTo>
                  <a:cubicBezTo>
                    <a:pt x="16" y="77"/>
                    <a:pt x="16" y="77"/>
                    <a:pt x="16" y="77"/>
                  </a:cubicBezTo>
                  <a:cubicBezTo>
                    <a:pt x="30" y="77"/>
                    <a:pt x="30" y="77"/>
                    <a:pt x="30" y="77"/>
                  </a:cubicBezTo>
                  <a:cubicBezTo>
                    <a:pt x="45" y="77"/>
                    <a:pt x="56" y="64"/>
                    <a:pt x="56" y="45"/>
                  </a:cubicBezTo>
                  <a:cubicBezTo>
                    <a:pt x="56" y="26"/>
                    <a:pt x="46" y="13"/>
                    <a:pt x="32" y="13"/>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8"/>
            <p:cNvSpPr>
              <a:spLocks/>
            </p:cNvSpPr>
            <p:nvPr userDrawn="1"/>
          </p:nvSpPr>
          <p:spPr bwMode="white">
            <a:xfrm>
              <a:off x="1693863" y="839788"/>
              <a:ext cx="115888" cy="177800"/>
            </a:xfrm>
            <a:custGeom>
              <a:avLst/>
              <a:gdLst/>
              <a:ahLst/>
              <a:cxnLst>
                <a:cxn ang="0">
                  <a:pos x="0" y="112"/>
                </a:cxn>
                <a:cxn ang="0">
                  <a:pos x="0" y="0"/>
                </a:cxn>
                <a:cxn ang="0">
                  <a:pos x="72" y="0"/>
                </a:cxn>
                <a:cxn ang="0">
                  <a:pos x="72" y="18"/>
                </a:cxn>
                <a:cxn ang="0">
                  <a:pos x="21" y="18"/>
                </a:cxn>
                <a:cxn ang="0">
                  <a:pos x="21" y="47"/>
                </a:cxn>
                <a:cxn ang="0">
                  <a:pos x="62" y="47"/>
                </a:cxn>
                <a:cxn ang="0">
                  <a:pos x="62" y="64"/>
                </a:cxn>
                <a:cxn ang="0">
                  <a:pos x="21" y="64"/>
                </a:cxn>
                <a:cxn ang="0">
                  <a:pos x="21" y="95"/>
                </a:cxn>
                <a:cxn ang="0">
                  <a:pos x="73" y="95"/>
                </a:cxn>
                <a:cxn ang="0">
                  <a:pos x="73" y="112"/>
                </a:cxn>
                <a:cxn ang="0">
                  <a:pos x="0" y="112"/>
                </a:cxn>
              </a:cxnLst>
              <a:rect l="0" t="0" r="r" b="b"/>
              <a:pathLst>
                <a:path w="73" h="112">
                  <a:moveTo>
                    <a:pt x="0" y="112"/>
                  </a:moveTo>
                  <a:lnTo>
                    <a:pt x="0" y="0"/>
                  </a:lnTo>
                  <a:lnTo>
                    <a:pt x="72" y="0"/>
                  </a:lnTo>
                  <a:lnTo>
                    <a:pt x="72" y="18"/>
                  </a:lnTo>
                  <a:lnTo>
                    <a:pt x="21" y="18"/>
                  </a:lnTo>
                  <a:lnTo>
                    <a:pt x="21" y="47"/>
                  </a:lnTo>
                  <a:lnTo>
                    <a:pt x="62" y="47"/>
                  </a:lnTo>
                  <a:lnTo>
                    <a:pt x="62" y="64"/>
                  </a:lnTo>
                  <a:lnTo>
                    <a:pt x="21" y="64"/>
                  </a:lnTo>
                  <a:lnTo>
                    <a:pt x="21" y="95"/>
                  </a:lnTo>
                  <a:lnTo>
                    <a:pt x="73" y="95"/>
                  </a:lnTo>
                  <a:lnTo>
                    <a:pt x="73" y="112"/>
                  </a:lnTo>
                  <a:lnTo>
                    <a:pt x="0" y="11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9"/>
            <p:cNvSpPr>
              <a:spLocks noEditPoints="1"/>
            </p:cNvSpPr>
            <p:nvPr userDrawn="1"/>
          </p:nvSpPr>
          <p:spPr bwMode="white">
            <a:xfrm>
              <a:off x="674688" y="839788"/>
              <a:ext cx="131763" cy="177800"/>
            </a:xfrm>
            <a:custGeom>
              <a:avLst/>
              <a:gdLst/>
              <a:ahLst/>
              <a:cxnLst>
                <a:cxn ang="0">
                  <a:pos x="39" y="90"/>
                </a:cxn>
                <a:cxn ang="0">
                  <a:pos x="0" y="90"/>
                </a:cxn>
                <a:cxn ang="0">
                  <a:pos x="0" y="0"/>
                </a:cxn>
                <a:cxn ang="0">
                  <a:pos x="35" y="0"/>
                </a:cxn>
                <a:cxn ang="0">
                  <a:pos x="55" y="5"/>
                </a:cxn>
                <a:cxn ang="0">
                  <a:pos x="62" y="14"/>
                </a:cxn>
                <a:cxn ang="0">
                  <a:pos x="64" y="24"/>
                </a:cxn>
                <a:cxn ang="0">
                  <a:pos x="48" y="44"/>
                </a:cxn>
                <a:cxn ang="0">
                  <a:pos x="59" y="48"/>
                </a:cxn>
                <a:cxn ang="0">
                  <a:pos x="67" y="66"/>
                </a:cxn>
                <a:cxn ang="0">
                  <a:pos x="39" y="90"/>
                </a:cxn>
                <a:cxn ang="0">
                  <a:pos x="35" y="13"/>
                </a:cxn>
                <a:cxn ang="0">
                  <a:pos x="15" y="13"/>
                </a:cxn>
                <a:cxn ang="0">
                  <a:pos x="15" y="38"/>
                </a:cxn>
                <a:cxn ang="0">
                  <a:pos x="35" y="38"/>
                </a:cxn>
                <a:cxn ang="0">
                  <a:pos x="48" y="25"/>
                </a:cxn>
                <a:cxn ang="0">
                  <a:pos x="35" y="13"/>
                </a:cxn>
                <a:cxn ang="0">
                  <a:pos x="36" y="51"/>
                </a:cxn>
                <a:cxn ang="0">
                  <a:pos x="15" y="51"/>
                </a:cxn>
                <a:cxn ang="0">
                  <a:pos x="15" y="76"/>
                </a:cxn>
                <a:cxn ang="0">
                  <a:pos x="36" y="76"/>
                </a:cxn>
                <a:cxn ang="0">
                  <a:pos x="51" y="64"/>
                </a:cxn>
                <a:cxn ang="0">
                  <a:pos x="36" y="51"/>
                </a:cxn>
              </a:cxnLst>
              <a:rect l="0" t="0" r="r" b="b"/>
              <a:pathLst>
                <a:path w="67" h="90">
                  <a:moveTo>
                    <a:pt x="39" y="90"/>
                  </a:moveTo>
                  <a:cubicBezTo>
                    <a:pt x="0" y="90"/>
                    <a:pt x="0" y="90"/>
                    <a:pt x="0" y="90"/>
                  </a:cubicBezTo>
                  <a:cubicBezTo>
                    <a:pt x="0" y="0"/>
                    <a:pt x="0" y="0"/>
                    <a:pt x="0" y="0"/>
                  </a:cubicBezTo>
                  <a:cubicBezTo>
                    <a:pt x="35" y="0"/>
                    <a:pt x="35" y="0"/>
                    <a:pt x="35" y="0"/>
                  </a:cubicBezTo>
                  <a:cubicBezTo>
                    <a:pt x="45" y="0"/>
                    <a:pt x="50" y="1"/>
                    <a:pt x="55" y="5"/>
                  </a:cubicBezTo>
                  <a:cubicBezTo>
                    <a:pt x="58" y="7"/>
                    <a:pt x="61" y="10"/>
                    <a:pt x="62" y="14"/>
                  </a:cubicBezTo>
                  <a:cubicBezTo>
                    <a:pt x="63" y="17"/>
                    <a:pt x="64" y="20"/>
                    <a:pt x="64" y="24"/>
                  </a:cubicBezTo>
                  <a:cubicBezTo>
                    <a:pt x="64" y="34"/>
                    <a:pt x="58" y="41"/>
                    <a:pt x="48" y="44"/>
                  </a:cubicBezTo>
                  <a:cubicBezTo>
                    <a:pt x="53" y="45"/>
                    <a:pt x="55" y="45"/>
                    <a:pt x="59" y="48"/>
                  </a:cubicBezTo>
                  <a:cubicBezTo>
                    <a:pt x="64" y="52"/>
                    <a:pt x="67" y="58"/>
                    <a:pt x="67" y="66"/>
                  </a:cubicBezTo>
                  <a:cubicBezTo>
                    <a:pt x="67" y="81"/>
                    <a:pt x="57" y="90"/>
                    <a:pt x="39" y="90"/>
                  </a:cubicBezTo>
                  <a:close/>
                  <a:moveTo>
                    <a:pt x="35" y="13"/>
                  </a:moveTo>
                  <a:cubicBezTo>
                    <a:pt x="15" y="13"/>
                    <a:pt x="15" y="13"/>
                    <a:pt x="15" y="13"/>
                  </a:cubicBezTo>
                  <a:cubicBezTo>
                    <a:pt x="15" y="38"/>
                    <a:pt x="15" y="38"/>
                    <a:pt x="15" y="38"/>
                  </a:cubicBezTo>
                  <a:cubicBezTo>
                    <a:pt x="35" y="38"/>
                    <a:pt x="35" y="38"/>
                    <a:pt x="35" y="38"/>
                  </a:cubicBezTo>
                  <a:cubicBezTo>
                    <a:pt x="43" y="38"/>
                    <a:pt x="48" y="33"/>
                    <a:pt x="48" y="25"/>
                  </a:cubicBezTo>
                  <a:cubicBezTo>
                    <a:pt x="48" y="18"/>
                    <a:pt x="43" y="13"/>
                    <a:pt x="35" y="13"/>
                  </a:cubicBezTo>
                  <a:close/>
                  <a:moveTo>
                    <a:pt x="36" y="51"/>
                  </a:moveTo>
                  <a:cubicBezTo>
                    <a:pt x="15" y="51"/>
                    <a:pt x="15" y="51"/>
                    <a:pt x="15" y="51"/>
                  </a:cubicBezTo>
                  <a:cubicBezTo>
                    <a:pt x="15" y="76"/>
                    <a:pt x="15" y="76"/>
                    <a:pt x="15" y="76"/>
                  </a:cubicBezTo>
                  <a:cubicBezTo>
                    <a:pt x="36" y="76"/>
                    <a:pt x="36" y="76"/>
                    <a:pt x="36" y="76"/>
                  </a:cubicBezTo>
                  <a:cubicBezTo>
                    <a:pt x="45" y="76"/>
                    <a:pt x="51" y="72"/>
                    <a:pt x="51" y="64"/>
                  </a:cubicBezTo>
                  <a:cubicBezTo>
                    <a:pt x="51" y="56"/>
                    <a:pt x="45" y="51"/>
                    <a:pt x="36" y="51"/>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10"/>
            <p:cNvSpPr>
              <a:spLocks noEditPoints="1"/>
            </p:cNvSpPr>
            <p:nvPr userDrawn="1"/>
          </p:nvSpPr>
          <p:spPr bwMode="white">
            <a:xfrm>
              <a:off x="842963" y="839788"/>
              <a:ext cx="138113" cy="177800"/>
            </a:xfrm>
            <a:custGeom>
              <a:avLst/>
              <a:gdLst/>
              <a:ahLst/>
              <a:cxnLst>
                <a:cxn ang="0">
                  <a:pos x="54" y="50"/>
                </a:cxn>
                <a:cxn ang="0">
                  <a:pos x="70" y="90"/>
                </a:cxn>
                <a:cxn ang="0">
                  <a:pos x="53" y="90"/>
                </a:cxn>
                <a:cxn ang="0">
                  <a:pos x="39" y="53"/>
                </a:cxn>
                <a:cxn ang="0">
                  <a:pos x="16" y="53"/>
                </a:cxn>
                <a:cxn ang="0">
                  <a:pos x="16" y="90"/>
                </a:cxn>
                <a:cxn ang="0">
                  <a:pos x="0" y="90"/>
                </a:cxn>
                <a:cxn ang="0">
                  <a:pos x="0" y="0"/>
                </a:cxn>
                <a:cxn ang="0">
                  <a:pos x="39" y="0"/>
                </a:cxn>
                <a:cxn ang="0">
                  <a:pos x="70" y="27"/>
                </a:cxn>
                <a:cxn ang="0">
                  <a:pos x="54" y="50"/>
                </a:cxn>
                <a:cxn ang="0">
                  <a:pos x="38" y="13"/>
                </a:cxn>
                <a:cxn ang="0">
                  <a:pos x="16" y="13"/>
                </a:cxn>
                <a:cxn ang="0">
                  <a:pos x="16" y="40"/>
                </a:cxn>
                <a:cxn ang="0">
                  <a:pos x="36" y="40"/>
                </a:cxn>
                <a:cxn ang="0">
                  <a:pos x="54" y="26"/>
                </a:cxn>
                <a:cxn ang="0">
                  <a:pos x="38" y="13"/>
                </a:cxn>
              </a:cxnLst>
              <a:rect l="0" t="0" r="r" b="b"/>
              <a:pathLst>
                <a:path w="70" h="90">
                  <a:moveTo>
                    <a:pt x="54" y="50"/>
                  </a:moveTo>
                  <a:cubicBezTo>
                    <a:pt x="70" y="90"/>
                    <a:pt x="70" y="90"/>
                    <a:pt x="70" y="90"/>
                  </a:cubicBezTo>
                  <a:cubicBezTo>
                    <a:pt x="53" y="90"/>
                    <a:pt x="53" y="90"/>
                    <a:pt x="53" y="90"/>
                  </a:cubicBezTo>
                  <a:cubicBezTo>
                    <a:pt x="39" y="53"/>
                    <a:pt x="39" y="53"/>
                    <a:pt x="39" y="53"/>
                  </a:cubicBezTo>
                  <a:cubicBezTo>
                    <a:pt x="16" y="53"/>
                    <a:pt x="16" y="53"/>
                    <a:pt x="16" y="53"/>
                  </a:cubicBezTo>
                  <a:cubicBezTo>
                    <a:pt x="16" y="90"/>
                    <a:pt x="16" y="90"/>
                    <a:pt x="16" y="90"/>
                  </a:cubicBezTo>
                  <a:cubicBezTo>
                    <a:pt x="0" y="90"/>
                    <a:pt x="0" y="90"/>
                    <a:pt x="0" y="90"/>
                  </a:cubicBezTo>
                  <a:cubicBezTo>
                    <a:pt x="0" y="0"/>
                    <a:pt x="0" y="0"/>
                    <a:pt x="0" y="0"/>
                  </a:cubicBezTo>
                  <a:cubicBezTo>
                    <a:pt x="39" y="0"/>
                    <a:pt x="39" y="0"/>
                    <a:pt x="39" y="0"/>
                  </a:cubicBezTo>
                  <a:cubicBezTo>
                    <a:pt x="59" y="0"/>
                    <a:pt x="70" y="10"/>
                    <a:pt x="70" y="27"/>
                  </a:cubicBezTo>
                  <a:cubicBezTo>
                    <a:pt x="70" y="38"/>
                    <a:pt x="65" y="46"/>
                    <a:pt x="54" y="50"/>
                  </a:cubicBezTo>
                  <a:close/>
                  <a:moveTo>
                    <a:pt x="38" y="13"/>
                  </a:moveTo>
                  <a:cubicBezTo>
                    <a:pt x="16" y="13"/>
                    <a:pt x="16" y="13"/>
                    <a:pt x="16" y="13"/>
                  </a:cubicBezTo>
                  <a:cubicBezTo>
                    <a:pt x="16" y="40"/>
                    <a:pt x="16" y="40"/>
                    <a:pt x="16" y="40"/>
                  </a:cubicBezTo>
                  <a:cubicBezTo>
                    <a:pt x="36" y="40"/>
                    <a:pt x="36" y="40"/>
                    <a:pt x="36" y="40"/>
                  </a:cubicBezTo>
                  <a:cubicBezTo>
                    <a:pt x="47" y="40"/>
                    <a:pt x="54" y="35"/>
                    <a:pt x="54" y="26"/>
                  </a:cubicBezTo>
                  <a:cubicBezTo>
                    <a:pt x="54" y="18"/>
                    <a:pt x="47" y="13"/>
                    <a:pt x="38" y="13"/>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11"/>
            <p:cNvSpPr>
              <a:spLocks noEditPoints="1"/>
            </p:cNvSpPr>
            <p:nvPr userDrawn="1"/>
          </p:nvSpPr>
          <p:spPr bwMode="white">
            <a:xfrm>
              <a:off x="1006475" y="838201"/>
              <a:ext cx="150813" cy="180975"/>
            </a:xfrm>
            <a:custGeom>
              <a:avLst/>
              <a:gdLst/>
              <a:ahLst/>
              <a:cxnLst>
                <a:cxn ang="0">
                  <a:pos x="38" y="92"/>
                </a:cxn>
                <a:cxn ang="0">
                  <a:pos x="0" y="46"/>
                </a:cxn>
                <a:cxn ang="0">
                  <a:pos x="39" y="0"/>
                </a:cxn>
                <a:cxn ang="0">
                  <a:pos x="77" y="46"/>
                </a:cxn>
                <a:cxn ang="0">
                  <a:pos x="38" y="92"/>
                </a:cxn>
                <a:cxn ang="0">
                  <a:pos x="39" y="13"/>
                </a:cxn>
                <a:cxn ang="0">
                  <a:pos x="18" y="46"/>
                </a:cxn>
                <a:cxn ang="0">
                  <a:pos x="38" y="79"/>
                </a:cxn>
                <a:cxn ang="0">
                  <a:pos x="55" y="69"/>
                </a:cxn>
                <a:cxn ang="0">
                  <a:pos x="59" y="47"/>
                </a:cxn>
                <a:cxn ang="0">
                  <a:pos x="39" y="13"/>
                </a:cxn>
              </a:cxnLst>
              <a:rect l="0" t="0" r="r" b="b"/>
              <a:pathLst>
                <a:path w="77" h="92">
                  <a:moveTo>
                    <a:pt x="38" y="92"/>
                  </a:moveTo>
                  <a:cubicBezTo>
                    <a:pt x="15" y="92"/>
                    <a:pt x="0" y="74"/>
                    <a:pt x="0" y="46"/>
                  </a:cubicBezTo>
                  <a:cubicBezTo>
                    <a:pt x="0" y="19"/>
                    <a:pt x="16" y="0"/>
                    <a:pt x="39" y="0"/>
                  </a:cubicBezTo>
                  <a:cubicBezTo>
                    <a:pt x="61" y="0"/>
                    <a:pt x="77" y="18"/>
                    <a:pt x="77" y="46"/>
                  </a:cubicBezTo>
                  <a:cubicBezTo>
                    <a:pt x="77" y="74"/>
                    <a:pt x="61" y="92"/>
                    <a:pt x="38" y="92"/>
                  </a:cubicBezTo>
                  <a:close/>
                  <a:moveTo>
                    <a:pt x="39" y="13"/>
                  </a:moveTo>
                  <a:cubicBezTo>
                    <a:pt x="25" y="13"/>
                    <a:pt x="18" y="24"/>
                    <a:pt x="18" y="46"/>
                  </a:cubicBezTo>
                  <a:cubicBezTo>
                    <a:pt x="18" y="68"/>
                    <a:pt x="25" y="79"/>
                    <a:pt x="38" y="79"/>
                  </a:cubicBezTo>
                  <a:cubicBezTo>
                    <a:pt x="46" y="79"/>
                    <a:pt x="52" y="75"/>
                    <a:pt x="55" y="69"/>
                  </a:cubicBezTo>
                  <a:cubicBezTo>
                    <a:pt x="58" y="63"/>
                    <a:pt x="59" y="56"/>
                    <a:pt x="59" y="47"/>
                  </a:cubicBezTo>
                  <a:cubicBezTo>
                    <a:pt x="59" y="25"/>
                    <a:pt x="52" y="13"/>
                    <a:pt x="39" y="13"/>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12"/>
            <p:cNvSpPr>
              <a:spLocks noEditPoints="1"/>
            </p:cNvSpPr>
            <p:nvPr userDrawn="1"/>
          </p:nvSpPr>
          <p:spPr bwMode="white">
            <a:xfrm>
              <a:off x="1808163" y="339726"/>
              <a:ext cx="566738" cy="411163"/>
            </a:xfrm>
            <a:custGeom>
              <a:avLst/>
              <a:gdLst/>
              <a:ahLst/>
              <a:cxnLst>
                <a:cxn ang="0">
                  <a:pos x="229" y="0"/>
                </a:cxn>
                <a:cxn ang="0">
                  <a:pos x="288" y="59"/>
                </a:cxn>
                <a:cxn ang="0">
                  <a:pos x="267" y="105"/>
                </a:cxn>
                <a:cxn ang="0">
                  <a:pos x="288" y="150"/>
                </a:cxn>
                <a:cxn ang="0">
                  <a:pos x="229" y="209"/>
                </a:cxn>
                <a:cxn ang="0">
                  <a:pos x="0" y="209"/>
                </a:cxn>
                <a:cxn ang="0">
                  <a:pos x="159" y="105"/>
                </a:cxn>
                <a:cxn ang="0">
                  <a:pos x="0" y="0"/>
                </a:cxn>
                <a:cxn ang="0">
                  <a:pos x="229" y="0"/>
                </a:cxn>
                <a:cxn ang="0">
                  <a:pos x="226" y="30"/>
                </a:cxn>
                <a:cxn ang="0">
                  <a:pos x="82" y="30"/>
                </a:cxn>
                <a:cxn ang="0">
                  <a:pos x="226" y="89"/>
                </a:cxn>
                <a:cxn ang="0">
                  <a:pos x="256" y="59"/>
                </a:cxn>
                <a:cxn ang="0">
                  <a:pos x="226" y="30"/>
                </a:cxn>
                <a:cxn ang="0">
                  <a:pos x="226" y="121"/>
                </a:cxn>
                <a:cxn ang="0">
                  <a:pos x="82" y="180"/>
                </a:cxn>
                <a:cxn ang="0">
                  <a:pos x="226" y="180"/>
                </a:cxn>
                <a:cxn ang="0">
                  <a:pos x="256" y="150"/>
                </a:cxn>
                <a:cxn ang="0">
                  <a:pos x="226" y="121"/>
                </a:cxn>
              </a:cxnLst>
              <a:rect l="0" t="0" r="r" b="b"/>
              <a:pathLst>
                <a:path w="288" h="209">
                  <a:moveTo>
                    <a:pt x="229" y="0"/>
                  </a:moveTo>
                  <a:cubicBezTo>
                    <a:pt x="262" y="0"/>
                    <a:pt x="288" y="27"/>
                    <a:pt x="288" y="59"/>
                  </a:cubicBezTo>
                  <a:cubicBezTo>
                    <a:pt x="288" y="78"/>
                    <a:pt x="280" y="94"/>
                    <a:pt x="267" y="105"/>
                  </a:cubicBezTo>
                  <a:cubicBezTo>
                    <a:pt x="280" y="116"/>
                    <a:pt x="288" y="132"/>
                    <a:pt x="288" y="150"/>
                  </a:cubicBezTo>
                  <a:cubicBezTo>
                    <a:pt x="288" y="183"/>
                    <a:pt x="262" y="209"/>
                    <a:pt x="229" y="209"/>
                  </a:cubicBezTo>
                  <a:cubicBezTo>
                    <a:pt x="0" y="209"/>
                    <a:pt x="0" y="209"/>
                    <a:pt x="0" y="209"/>
                  </a:cubicBezTo>
                  <a:cubicBezTo>
                    <a:pt x="59" y="150"/>
                    <a:pt x="115" y="120"/>
                    <a:pt x="159" y="105"/>
                  </a:cubicBezTo>
                  <a:cubicBezTo>
                    <a:pt x="115" y="90"/>
                    <a:pt x="59" y="59"/>
                    <a:pt x="0" y="0"/>
                  </a:cubicBezTo>
                  <a:lnTo>
                    <a:pt x="229" y="0"/>
                  </a:lnTo>
                  <a:close/>
                  <a:moveTo>
                    <a:pt x="226" y="30"/>
                  </a:moveTo>
                  <a:cubicBezTo>
                    <a:pt x="82" y="30"/>
                    <a:pt x="82" y="30"/>
                    <a:pt x="82" y="30"/>
                  </a:cubicBezTo>
                  <a:cubicBezTo>
                    <a:pt x="149" y="78"/>
                    <a:pt x="195" y="89"/>
                    <a:pt x="226" y="89"/>
                  </a:cubicBezTo>
                  <a:cubicBezTo>
                    <a:pt x="243" y="89"/>
                    <a:pt x="256" y="76"/>
                    <a:pt x="256" y="59"/>
                  </a:cubicBezTo>
                  <a:cubicBezTo>
                    <a:pt x="256" y="43"/>
                    <a:pt x="243" y="30"/>
                    <a:pt x="226" y="30"/>
                  </a:cubicBezTo>
                  <a:close/>
                  <a:moveTo>
                    <a:pt x="226" y="121"/>
                  </a:moveTo>
                  <a:cubicBezTo>
                    <a:pt x="195" y="121"/>
                    <a:pt x="149" y="132"/>
                    <a:pt x="82" y="180"/>
                  </a:cubicBezTo>
                  <a:cubicBezTo>
                    <a:pt x="226" y="180"/>
                    <a:pt x="226" y="180"/>
                    <a:pt x="226" y="180"/>
                  </a:cubicBezTo>
                  <a:cubicBezTo>
                    <a:pt x="243" y="180"/>
                    <a:pt x="256" y="167"/>
                    <a:pt x="256" y="150"/>
                  </a:cubicBezTo>
                  <a:cubicBezTo>
                    <a:pt x="256" y="134"/>
                    <a:pt x="243" y="121"/>
                    <a:pt x="226" y="121"/>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13"/>
            <p:cNvSpPr>
              <a:spLocks noEditPoints="1"/>
            </p:cNvSpPr>
            <p:nvPr userDrawn="1"/>
          </p:nvSpPr>
          <p:spPr bwMode="white">
            <a:xfrm>
              <a:off x="2374900" y="339726"/>
              <a:ext cx="49213" cy="47625"/>
            </a:xfrm>
            <a:custGeom>
              <a:avLst/>
              <a:gdLst/>
              <a:ahLst/>
              <a:cxnLst>
                <a:cxn ang="0">
                  <a:pos x="25" y="12"/>
                </a:cxn>
                <a:cxn ang="0">
                  <a:pos x="21" y="21"/>
                </a:cxn>
                <a:cxn ang="0">
                  <a:pos x="13" y="24"/>
                </a:cxn>
                <a:cxn ang="0">
                  <a:pos x="4" y="21"/>
                </a:cxn>
                <a:cxn ang="0">
                  <a:pos x="0" y="12"/>
                </a:cxn>
                <a:cxn ang="0">
                  <a:pos x="4" y="4"/>
                </a:cxn>
                <a:cxn ang="0">
                  <a:pos x="13" y="0"/>
                </a:cxn>
                <a:cxn ang="0">
                  <a:pos x="21" y="4"/>
                </a:cxn>
                <a:cxn ang="0">
                  <a:pos x="25" y="12"/>
                </a:cxn>
                <a:cxn ang="0">
                  <a:pos x="23" y="12"/>
                </a:cxn>
                <a:cxn ang="0">
                  <a:pos x="20" y="5"/>
                </a:cxn>
                <a:cxn ang="0">
                  <a:pos x="13" y="2"/>
                </a:cxn>
                <a:cxn ang="0">
                  <a:pos x="5" y="5"/>
                </a:cxn>
                <a:cxn ang="0">
                  <a:pos x="2" y="12"/>
                </a:cxn>
                <a:cxn ang="0">
                  <a:pos x="5" y="19"/>
                </a:cxn>
                <a:cxn ang="0">
                  <a:pos x="13" y="22"/>
                </a:cxn>
                <a:cxn ang="0">
                  <a:pos x="20" y="19"/>
                </a:cxn>
                <a:cxn ang="0">
                  <a:pos x="23" y="12"/>
                </a:cxn>
                <a:cxn ang="0">
                  <a:pos x="18" y="19"/>
                </a:cxn>
                <a:cxn ang="0">
                  <a:pos x="16" y="19"/>
                </a:cxn>
                <a:cxn ang="0">
                  <a:pos x="13" y="13"/>
                </a:cxn>
                <a:cxn ang="0">
                  <a:pos x="9" y="13"/>
                </a:cxn>
                <a:cxn ang="0">
                  <a:pos x="9" y="19"/>
                </a:cxn>
                <a:cxn ang="0">
                  <a:pos x="7" y="19"/>
                </a:cxn>
                <a:cxn ang="0">
                  <a:pos x="7" y="5"/>
                </a:cxn>
                <a:cxn ang="0">
                  <a:pos x="13" y="5"/>
                </a:cxn>
                <a:cxn ang="0">
                  <a:pos x="17" y="6"/>
                </a:cxn>
                <a:cxn ang="0">
                  <a:pos x="18" y="9"/>
                </a:cxn>
                <a:cxn ang="0">
                  <a:pos x="17" y="11"/>
                </a:cxn>
                <a:cxn ang="0">
                  <a:pos x="15" y="13"/>
                </a:cxn>
                <a:cxn ang="0">
                  <a:pos x="18" y="19"/>
                </a:cxn>
                <a:cxn ang="0">
                  <a:pos x="9" y="12"/>
                </a:cxn>
                <a:cxn ang="0">
                  <a:pos x="13" y="12"/>
                </a:cxn>
                <a:cxn ang="0">
                  <a:pos x="15" y="11"/>
                </a:cxn>
                <a:cxn ang="0">
                  <a:pos x="16" y="9"/>
                </a:cxn>
                <a:cxn ang="0">
                  <a:pos x="15" y="7"/>
                </a:cxn>
                <a:cxn ang="0">
                  <a:pos x="13" y="7"/>
                </a:cxn>
                <a:cxn ang="0">
                  <a:pos x="9" y="7"/>
                </a:cxn>
                <a:cxn ang="0">
                  <a:pos x="9" y="12"/>
                </a:cxn>
              </a:cxnLst>
              <a:rect l="0" t="0" r="r" b="b"/>
              <a:pathLst>
                <a:path w="25" h="24">
                  <a:moveTo>
                    <a:pt x="25" y="12"/>
                  </a:moveTo>
                  <a:cubicBezTo>
                    <a:pt x="25" y="15"/>
                    <a:pt x="23" y="18"/>
                    <a:pt x="21" y="21"/>
                  </a:cubicBezTo>
                  <a:cubicBezTo>
                    <a:pt x="19" y="23"/>
                    <a:pt x="16" y="24"/>
                    <a:pt x="13" y="24"/>
                  </a:cubicBezTo>
                  <a:cubicBezTo>
                    <a:pt x="9" y="24"/>
                    <a:pt x="6" y="23"/>
                    <a:pt x="4" y="21"/>
                  </a:cubicBezTo>
                  <a:cubicBezTo>
                    <a:pt x="2" y="18"/>
                    <a:pt x="0" y="15"/>
                    <a:pt x="0" y="12"/>
                  </a:cubicBezTo>
                  <a:cubicBezTo>
                    <a:pt x="0" y="9"/>
                    <a:pt x="2" y="6"/>
                    <a:pt x="4" y="4"/>
                  </a:cubicBezTo>
                  <a:cubicBezTo>
                    <a:pt x="6" y="1"/>
                    <a:pt x="9" y="0"/>
                    <a:pt x="13" y="0"/>
                  </a:cubicBezTo>
                  <a:cubicBezTo>
                    <a:pt x="16" y="0"/>
                    <a:pt x="19" y="1"/>
                    <a:pt x="21" y="4"/>
                  </a:cubicBezTo>
                  <a:cubicBezTo>
                    <a:pt x="23" y="6"/>
                    <a:pt x="25" y="9"/>
                    <a:pt x="25" y="12"/>
                  </a:cubicBezTo>
                  <a:close/>
                  <a:moveTo>
                    <a:pt x="23" y="12"/>
                  </a:moveTo>
                  <a:cubicBezTo>
                    <a:pt x="23" y="9"/>
                    <a:pt x="22" y="7"/>
                    <a:pt x="20" y="5"/>
                  </a:cubicBezTo>
                  <a:cubicBezTo>
                    <a:pt x="18" y="3"/>
                    <a:pt x="15" y="2"/>
                    <a:pt x="13" y="2"/>
                  </a:cubicBezTo>
                  <a:cubicBezTo>
                    <a:pt x="10" y="2"/>
                    <a:pt x="7" y="3"/>
                    <a:pt x="5" y="5"/>
                  </a:cubicBezTo>
                  <a:cubicBezTo>
                    <a:pt x="3" y="7"/>
                    <a:pt x="2" y="9"/>
                    <a:pt x="2" y="12"/>
                  </a:cubicBezTo>
                  <a:cubicBezTo>
                    <a:pt x="2" y="15"/>
                    <a:pt x="3" y="17"/>
                    <a:pt x="5" y="19"/>
                  </a:cubicBezTo>
                  <a:cubicBezTo>
                    <a:pt x="7" y="21"/>
                    <a:pt x="10" y="22"/>
                    <a:pt x="13" y="22"/>
                  </a:cubicBezTo>
                  <a:cubicBezTo>
                    <a:pt x="15" y="22"/>
                    <a:pt x="18" y="21"/>
                    <a:pt x="20" y="19"/>
                  </a:cubicBezTo>
                  <a:cubicBezTo>
                    <a:pt x="22" y="17"/>
                    <a:pt x="23" y="15"/>
                    <a:pt x="23" y="12"/>
                  </a:cubicBezTo>
                  <a:close/>
                  <a:moveTo>
                    <a:pt x="18" y="19"/>
                  </a:moveTo>
                  <a:cubicBezTo>
                    <a:pt x="16" y="19"/>
                    <a:pt x="16" y="19"/>
                    <a:pt x="16" y="19"/>
                  </a:cubicBezTo>
                  <a:cubicBezTo>
                    <a:pt x="13" y="13"/>
                    <a:pt x="13" y="13"/>
                    <a:pt x="13" y="13"/>
                  </a:cubicBezTo>
                  <a:cubicBezTo>
                    <a:pt x="9" y="13"/>
                    <a:pt x="9" y="13"/>
                    <a:pt x="9" y="13"/>
                  </a:cubicBezTo>
                  <a:cubicBezTo>
                    <a:pt x="9" y="19"/>
                    <a:pt x="9" y="19"/>
                    <a:pt x="9" y="19"/>
                  </a:cubicBezTo>
                  <a:cubicBezTo>
                    <a:pt x="7" y="19"/>
                    <a:pt x="7" y="19"/>
                    <a:pt x="7" y="19"/>
                  </a:cubicBezTo>
                  <a:cubicBezTo>
                    <a:pt x="7" y="5"/>
                    <a:pt x="7" y="5"/>
                    <a:pt x="7" y="5"/>
                  </a:cubicBezTo>
                  <a:cubicBezTo>
                    <a:pt x="13" y="5"/>
                    <a:pt x="13" y="5"/>
                    <a:pt x="13" y="5"/>
                  </a:cubicBezTo>
                  <a:cubicBezTo>
                    <a:pt x="15" y="5"/>
                    <a:pt x="16" y="6"/>
                    <a:pt x="17" y="6"/>
                  </a:cubicBezTo>
                  <a:cubicBezTo>
                    <a:pt x="18" y="7"/>
                    <a:pt x="18" y="8"/>
                    <a:pt x="18" y="9"/>
                  </a:cubicBezTo>
                  <a:cubicBezTo>
                    <a:pt x="18" y="10"/>
                    <a:pt x="18" y="11"/>
                    <a:pt x="17" y="11"/>
                  </a:cubicBezTo>
                  <a:cubicBezTo>
                    <a:pt x="17" y="12"/>
                    <a:pt x="16" y="12"/>
                    <a:pt x="15" y="13"/>
                  </a:cubicBezTo>
                  <a:lnTo>
                    <a:pt x="18" y="19"/>
                  </a:lnTo>
                  <a:close/>
                  <a:moveTo>
                    <a:pt x="9" y="12"/>
                  </a:moveTo>
                  <a:cubicBezTo>
                    <a:pt x="13" y="12"/>
                    <a:pt x="13" y="12"/>
                    <a:pt x="13" y="12"/>
                  </a:cubicBezTo>
                  <a:cubicBezTo>
                    <a:pt x="14" y="12"/>
                    <a:pt x="15" y="11"/>
                    <a:pt x="15" y="11"/>
                  </a:cubicBezTo>
                  <a:cubicBezTo>
                    <a:pt x="16" y="10"/>
                    <a:pt x="16" y="10"/>
                    <a:pt x="16" y="9"/>
                  </a:cubicBezTo>
                  <a:cubicBezTo>
                    <a:pt x="16" y="8"/>
                    <a:pt x="16" y="8"/>
                    <a:pt x="15" y="7"/>
                  </a:cubicBezTo>
                  <a:cubicBezTo>
                    <a:pt x="15" y="7"/>
                    <a:pt x="14" y="7"/>
                    <a:pt x="13" y="7"/>
                  </a:cubicBezTo>
                  <a:cubicBezTo>
                    <a:pt x="9" y="7"/>
                    <a:pt x="9" y="7"/>
                    <a:pt x="9" y="7"/>
                  </a:cubicBezTo>
                  <a:lnTo>
                    <a:pt x="9" y="1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12" name="Rectangle 20"/>
          <p:cNvSpPr>
            <a:spLocks noChangeArrowheads="1"/>
          </p:cNvSpPr>
          <p:nvPr/>
        </p:nvSpPr>
        <p:spPr bwMode="gray">
          <a:xfrm>
            <a:off x="3" y="0"/>
            <a:ext cx="3046413" cy="4119563"/>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89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pPr marL="0" algn="l" defTabSz="914400" rtl="0" eaLnBrk="1" latinLnBrk="0" hangingPunct="1"/>
            <a:endParaRPr lang="en-US" sz="1800" kern="1200">
              <a:solidFill>
                <a:schemeClr val="tx1"/>
              </a:solidFill>
              <a:latin typeface="+mn-lt"/>
              <a:ea typeface="+mn-ea"/>
              <a:cs typeface="+mn-cs"/>
            </a:endParaRPr>
          </a:p>
        </p:txBody>
      </p:sp>
      <p:sp>
        <p:nvSpPr>
          <p:cNvPr id="10" name="Title 34"/>
          <p:cNvSpPr>
            <a:spLocks noGrp="1"/>
          </p:cNvSpPr>
          <p:nvPr>
            <p:ph type="title" hasCustomPrompt="1"/>
          </p:nvPr>
        </p:nvSpPr>
        <p:spPr>
          <a:xfrm>
            <a:off x="3200399" y="3719137"/>
            <a:ext cx="5230813" cy="535531"/>
          </a:xfrm>
        </p:spPr>
        <p:txBody>
          <a:bodyPr vert="horz" wrap="square" lIns="91440" tIns="45720" rIns="91440" bIns="45720" rtlCol="0" anchor="b">
            <a:spAutoFit/>
          </a:bodyPr>
          <a:lstStyle>
            <a:lvl1pPr>
              <a:lnSpc>
                <a:spcPct val="95000"/>
              </a:lnSpc>
              <a:defRPr kumimoji="0" lang="en-US" sz="3200" b="0" i="0" u="none" strike="noStrike" kern="1200" cap="none" spc="0" normalizeH="0" baseline="0" noProof="0" dirty="0">
                <a:ln>
                  <a:noFill/>
                </a:ln>
                <a:solidFill>
                  <a:srgbClr val="FF0000"/>
                </a:solidFill>
                <a:effectLst/>
                <a:uLnTx/>
                <a:uFillTx/>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Head</a:t>
            </a:r>
            <a:endParaRPr lang="en-US" dirty="0"/>
          </a:p>
        </p:txBody>
      </p:sp>
      <p:sp>
        <p:nvSpPr>
          <p:cNvPr id="11" name="Text Placeholder 2"/>
          <p:cNvSpPr>
            <a:spLocks noGrp="1"/>
          </p:cNvSpPr>
          <p:nvPr>
            <p:ph type="body" idx="1" hasCustomPrompt="1"/>
          </p:nvPr>
        </p:nvSpPr>
        <p:spPr>
          <a:xfrm>
            <a:off x="3200399" y="4330726"/>
            <a:ext cx="5230813" cy="1198537"/>
          </a:xfrm>
        </p:spPr>
        <p:txBody>
          <a:bodyPr anchor="t" anchorCtr="0"/>
          <a:lstStyle>
            <a:lvl1pPr marL="0" indent="0" algn="l" defTabSz="914400" rtl="0" eaLnBrk="1" latinLnBrk="0" hangingPunct="1">
              <a:lnSpc>
                <a:spcPct val="95000"/>
              </a:lnSpc>
              <a:spcBef>
                <a:spcPts val="1200"/>
              </a:spcBef>
              <a:buFont typeface="Arial" pitchFamily="34" charset="0"/>
              <a:buNone/>
              <a:defRPr sz="220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Subhead</a:t>
            </a:r>
          </a:p>
        </p:txBody>
      </p:sp>
      <p:sp>
        <p:nvSpPr>
          <p:cNvPr id="9" name="Picture Placeholder 7"/>
          <p:cNvSpPr>
            <a:spLocks noGrp="1"/>
          </p:cNvSpPr>
          <p:nvPr>
            <p:ph type="pic" sz="quarter" idx="10" hasCustomPrompt="1"/>
          </p:nvPr>
        </p:nvSpPr>
        <p:spPr bwMode="gray">
          <a:xfrm>
            <a:off x="3" y="4198146"/>
            <a:ext cx="3046413" cy="2570954"/>
          </a:xfrm>
          <a:solidFill>
            <a:schemeClr val="tx2">
              <a:lumMod val="20000"/>
              <a:lumOff val="80000"/>
            </a:schemeClr>
          </a:solidFill>
        </p:spPr>
        <p:txBody>
          <a:bodyPr/>
          <a:lstStyle>
            <a:lvl1pPr>
              <a:defRPr baseline="0"/>
            </a:lvl1pPr>
          </a:lstStyle>
          <a:p>
            <a:r>
              <a:rPr lang="en-US" dirty="0" smtClean="0"/>
              <a:t>Click icon to add photo</a:t>
            </a:r>
            <a:endParaRPr lang="en-US" dirty="0"/>
          </a:p>
        </p:txBody>
      </p:sp>
      <p:sp>
        <p:nvSpPr>
          <p:cNvPr id="60" name="Footer Placeholder 5"/>
          <p:cNvSpPr>
            <a:spLocks noGrp="1"/>
          </p:cNvSpPr>
          <p:nvPr>
            <p:ph type="ftr" sz="quarter" idx="3"/>
          </p:nvPr>
        </p:nvSpPr>
        <p:spPr>
          <a:xfrm>
            <a:off x="3304331" y="6648373"/>
            <a:ext cx="4754880" cy="137980"/>
          </a:xfrm>
          <a:prstGeom prst="rect">
            <a:avLst/>
          </a:prstGeom>
        </p:spPr>
        <p:txBody>
          <a:bodyPr vert="horz" wrap="square" lIns="0" tIns="0" rIns="0" bIns="0" rtlCol="0" anchor="b" anchorCtr="0"/>
          <a:lstStyle>
            <a:lvl1pPr algn="l">
              <a:defRPr sz="800">
                <a:solidFill>
                  <a:schemeClr val="tx1">
                    <a:tint val="75000"/>
                  </a:schemeClr>
                </a:solidFill>
                <a:latin typeface="+mn-lt"/>
              </a:defRPr>
            </a:lvl1pPr>
          </a:lstStyle>
          <a:p>
            <a:r>
              <a:rPr lang="en-US" smtClean="0"/>
              <a:t>© 2011 Brocade Communications Systems, Inc. - COMPANY PROPRIETARY INFORMATION</a:t>
            </a:r>
            <a:endParaRPr lang="en-US" dirty="0"/>
          </a:p>
        </p:txBody>
      </p:sp>
      <p:sp>
        <p:nvSpPr>
          <p:cNvPr id="91" name="Slide Number Placeholder 6"/>
          <p:cNvSpPr>
            <a:spLocks noGrp="1"/>
          </p:cNvSpPr>
          <p:nvPr>
            <p:ph type="sldNum" sz="quarter" idx="4"/>
          </p:nvPr>
        </p:nvSpPr>
        <p:spPr>
          <a:xfrm>
            <a:off x="8137890" y="6639295"/>
            <a:ext cx="246061" cy="155233"/>
          </a:xfrm>
          <a:prstGeom prst="rect">
            <a:avLst/>
          </a:prstGeom>
        </p:spPr>
        <p:txBody>
          <a:bodyPr vert="horz" wrap="square" lIns="0" tIns="0" rIns="0" bIns="0" rtlCol="0" anchor="b" anchorCtr="0"/>
          <a:lstStyle>
            <a:lvl1pPr algn="r">
              <a:defRPr sz="900">
                <a:solidFill>
                  <a:schemeClr val="tx1">
                    <a:tint val="75000"/>
                  </a:schemeClr>
                </a:solidFill>
                <a:latin typeface="+mn-lt"/>
              </a:defRPr>
            </a:lvl1pPr>
          </a:lstStyle>
          <a:p>
            <a:fld id="{7BCC8D0D-EAEC-449D-9161-023DFF90F2E2}" type="slidenum">
              <a:rPr lang="en-US" smtClean="0"/>
              <a:pPr/>
              <a:t>‹#›</a:t>
            </a:fld>
            <a:endParaRPr lang="en-US" dirty="0"/>
          </a:p>
        </p:txBody>
      </p:sp>
      <p:grpSp>
        <p:nvGrpSpPr>
          <p:cNvPr id="92" name="Group 43"/>
          <p:cNvGrpSpPr/>
          <p:nvPr userDrawn="1"/>
        </p:nvGrpSpPr>
        <p:grpSpPr bwMode="white">
          <a:xfrm>
            <a:off x="676425" y="339726"/>
            <a:ext cx="1749425" cy="679451"/>
            <a:chOff x="674688" y="339726"/>
            <a:chExt cx="1749425" cy="679450"/>
          </a:xfrm>
        </p:grpSpPr>
        <p:sp>
          <p:nvSpPr>
            <p:cNvPr id="93" name="Freeform 5"/>
            <p:cNvSpPr>
              <a:spLocks/>
            </p:cNvSpPr>
            <p:nvPr userDrawn="1"/>
          </p:nvSpPr>
          <p:spPr bwMode="white">
            <a:xfrm>
              <a:off x="1182688" y="838201"/>
              <a:ext cx="138113" cy="180975"/>
            </a:xfrm>
            <a:custGeom>
              <a:avLst/>
              <a:gdLst/>
              <a:ahLst/>
              <a:cxnLst>
                <a:cxn ang="0">
                  <a:pos x="61" y="82"/>
                </a:cxn>
                <a:cxn ang="0">
                  <a:pos x="36" y="92"/>
                </a:cxn>
                <a:cxn ang="0">
                  <a:pos x="11" y="81"/>
                </a:cxn>
                <a:cxn ang="0">
                  <a:pos x="0" y="46"/>
                </a:cxn>
                <a:cxn ang="0">
                  <a:pos x="36" y="0"/>
                </a:cxn>
                <a:cxn ang="0">
                  <a:pos x="70" y="32"/>
                </a:cxn>
                <a:cxn ang="0">
                  <a:pos x="55" y="33"/>
                </a:cxn>
                <a:cxn ang="0">
                  <a:pos x="49" y="19"/>
                </a:cxn>
                <a:cxn ang="0">
                  <a:pos x="37" y="13"/>
                </a:cxn>
                <a:cxn ang="0">
                  <a:pos x="18" y="46"/>
                </a:cxn>
                <a:cxn ang="0">
                  <a:pos x="37" y="79"/>
                </a:cxn>
                <a:cxn ang="0">
                  <a:pos x="55" y="60"/>
                </a:cxn>
                <a:cxn ang="0">
                  <a:pos x="70" y="61"/>
                </a:cxn>
                <a:cxn ang="0">
                  <a:pos x="61" y="82"/>
                </a:cxn>
              </a:cxnLst>
              <a:rect l="0" t="0" r="r" b="b"/>
              <a:pathLst>
                <a:path w="70" h="92">
                  <a:moveTo>
                    <a:pt x="61" y="82"/>
                  </a:moveTo>
                  <a:cubicBezTo>
                    <a:pt x="54" y="89"/>
                    <a:pt x="47" y="92"/>
                    <a:pt x="36" y="92"/>
                  </a:cubicBezTo>
                  <a:cubicBezTo>
                    <a:pt x="25" y="92"/>
                    <a:pt x="17" y="89"/>
                    <a:pt x="11" y="81"/>
                  </a:cubicBezTo>
                  <a:cubicBezTo>
                    <a:pt x="4" y="72"/>
                    <a:pt x="0" y="60"/>
                    <a:pt x="0" y="46"/>
                  </a:cubicBezTo>
                  <a:cubicBezTo>
                    <a:pt x="0" y="18"/>
                    <a:pt x="14" y="0"/>
                    <a:pt x="36" y="0"/>
                  </a:cubicBezTo>
                  <a:cubicBezTo>
                    <a:pt x="55" y="0"/>
                    <a:pt x="66" y="11"/>
                    <a:pt x="70" y="32"/>
                  </a:cubicBezTo>
                  <a:cubicBezTo>
                    <a:pt x="55" y="33"/>
                    <a:pt x="55" y="33"/>
                    <a:pt x="55" y="33"/>
                  </a:cubicBezTo>
                  <a:cubicBezTo>
                    <a:pt x="53" y="25"/>
                    <a:pt x="52" y="23"/>
                    <a:pt x="49" y="19"/>
                  </a:cubicBezTo>
                  <a:cubicBezTo>
                    <a:pt x="47" y="16"/>
                    <a:pt x="42" y="13"/>
                    <a:pt x="37" y="13"/>
                  </a:cubicBezTo>
                  <a:cubicBezTo>
                    <a:pt x="24" y="13"/>
                    <a:pt x="18" y="25"/>
                    <a:pt x="18" y="46"/>
                  </a:cubicBezTo>
                  <a:cubicBezTo>
                    <a:pt x="18" y="67"/>
                    <a:pt x="25" y="79"/>
                    <a:pt x="37" y="79"/>
                  </a:cubicBezTo>
                  <a:cubicBezTo>
                    <a:pt x="46" y="79"/>
                    <a:pt x="53" y="71"/>
                    <a:pt x="55" y="60"/>
                  </a:cubicBezTo>
                  <a:cubicBezTo>
                    <a:pt x="70" y="61"/>
                    <a:pt x="70" y="61"/>
                    <a:pt x="70" y="61"/>
                  </a:cubicBezTo>
                  <a:cubicBezTo>
                    <a:pt x="68" y="72"/>
                    <a:pt x="67" y="76"/>
                    <a:pt x="61" y="8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6"/>
            <p:cNvSpPr>
              <a:spLocks noEditPoints="1"/>
            </p:cNvSpPr>
            <p:nvPr userDrawn="1"/>
          </p:nvSpPr>
          <p:spPr bwMode="white">
            <a:xfrm>
              <a:off x="1333500" y="839788"/>
              <a:ext cx="157163" cy="177800"/>
            </a:xfrm>
            <a:custGeom>
              <a:avLst/>
              <a:gdLst/>
              <a:ahLst/>
              <a:cxnLst>
                <a:cxn ang="0">
                  <a:pos x="78" y="112"/>
                </a:cxn>
                <a:cxn ang="0">
                  <a:pos x="69" y="86"/>
                </a:cxn>
                <a:cxn ang="0">
                  <a:pos x="27" y="86"/>
                </a:cxn>
                <a:cxn ang="0">
                  <a:pos x="18" y="112"/>
                </a:cxn>
                <a:cxn ang="0">
                  <a:pos x="0" y="112"/>
                </a:cxn>
                <a:cxn ang="0">
                  <a:pos x="37" y="0"/>
                </a:cxn>
                <a:cxn ang="0">
                  <a:pos x="62" y="0"/>
                </a:cxn>
                <a:cxn ang="0">
                  <a:pos x="99" y="112"/>
                </a:cxn>
                <a:cxn ang="0">
                  <a:pos x="78" y="112"/>
                </a:cxn>
                <a:cxn ang="0">
                  <a:pos x="48" y="21"/>
                </a:cxn>
                <a:cxn ang="0">
                  <a:pos x="32" y="70"/>
                </a:cxn>
                <a:cxn ang="0">
                  <a:pos x="63" y="70"/>
                </a:cxn>
                <a:cxn ang="0">
                  <a:pos x="48" y="21"/>
                </a:cxn>
              </a:cxnLst>
              <a:rect l="0" t="0" r="r" b="b"/>
              <a:pathLst>
                <a:path w="99" h="112">
                  <a:moveTo>
                    <a:pt x="78" y="112"/>
                  </a:moveTo>
                  <a:lnTo>
                    <a:pt x="69" y="86"/>
                  </a:lnTo>
                  <a:lnTo>
                    <a:pt x="27" y="86"/>
                  </a:lnTo>
                  <a:lnTo>
                    <a:pt x="18" y="112"/>
                  </a:lnTo>
                  <a:lnTo>
                    <a:pt x="0" y="112"/>
                  </a:lnTo>
                  <a:lnTo>
                    <a:pt x="37" y="0"/>
                  </a:lnTo>
                  <a:lnTo>
                    <a:pt x="62" y="0"/>
                  </a:lnTo>
                  <a:lnTo>
                    <a:pt x="99" y="112"/>
                  </a:lnTo>
                  <a:lnTo>
                    <a:pt x="78" y="112"/>
                  </a:lnTo>
                  <a:close/>
                  <a:moveTo>
                    <a:pt x="48" y="21"/>
                  </a:moveTo>
                  <a:lnTo>
                    <a:pt x="32" y="70"/>
                  </a:lnTo>
                  <a:lnTo>
                    <a:pt x="63" y="70"/>
                  </a:lnTo>
                  <a:lnTo>
                    <a:pt x="48" y="2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7"/>
            <p:cNvSpPr>
              <a:spLocks noEditPoints="1"/>
            </p:cNvSpPr>
            <p:nvPr userDrawn="1"/>
          </p:nvSpPr>
          <p:spPr bwMode="white">
            <a:xfrm>
              <a:off x="1516063" y="839788"/>
              <a:ext cx="144463" cy="177800"/>
            </a:xfrm>
            <a:custGeom>
              <a:avLst/>
              <a:gdLst/>
              <a:ahLst/>
              <a:cxnLst>
                <a:cxn ang="0">
                  <a:pos x="29" y="90"/>
                </a:cxn>
                <a:cxn ang="0">
                  <a:pos x="0" y="90"/>
                </a:cxn>
                <a:cxn ang="0">
                  <a:pos x="0" y="0"/>
                </a:cxn>
                <a:cxn ang="0">
                  <a:pos x="33" y="0"/>
                </a:cxn>
                <a:cxn ang="0">
                  <a:pos x="73" y="45"/>
                </a:cxn>
                <a:cxn ang="0">
                  <a:pos x="29" y="90"/>
                </a:cxn>
                <a:cxn ang="0">
                  <a:pos x="32" y="13"/>
                </a:cxn>
                <a:cxn ang="0">
                  <a:pos x="16" y="13"/>
                </a:cxn>
                <a:cxn ang="0">
                  <a:pos x="16" y="77"/>
                </a:cxn>
                <a:cxn ang="0">
                  <a:pos x="30" y="77"/>
                </a:cxn>
                <a:cxn ang="0">
                  <a:pos x="56" y="45"/>
                </a:cxn>
                <a:cxn ang="0">
                  <a:pos x="32" y="13"/>
                </a:cxn>
              </a:cxnLst>
              <a:rect l="0" t="0" r="r" b="b"/>
              <a:pathLst>
                <a:path w="73" h="90">
                  <a:moveTo>
                    <a:pt x="29" y="90"/>
                  </a:moveTo>
                  <a:cubicBezTo>
                    <a:pt x="0" y="90"/>
                    <a:pt x="0" y="90"/>
                    <a:pt x="0" y="90"/>
                  </a:cubicBezTo>
                  <a:cubicBezTo>
                    <a:pt x="0" y="0"/>
                    <a:pt x="0" y="0"/>
                    <a:pt x="0" y="0"/>
                  </a:cubicBezTo>
                  <a:cubicBezTo>
                    <a:pt x="33" y="0"/>
                    <a:pt x="33" y="0"/>
                    <a:pt x="33" y="0"/>
                  </a:cubicBezTo>
                  <a:cubicBezTo>
                    <a:pt x="56" y="0"/>
                    <a:pt x="73" y="19"/>
                    <a:pt x="73" y="45"/>
                  </a:cubicBezTo>
                  <a:cubicBezTo>
                    <a:pt x="73" y="72"/>
                    <a:pt x="56" y="90"/>
                    <a:pt x="29" y="90"/>
                  </a:cubicBezTo>
                  <a:close/>
                  <a:moveTo>
                    <a:pt x="32" y="13"/>
                  </a:moveTo>
                  <a:cubicBezTo>
                    <a:pt x="16" y="13"/>
                    <a:pt x="16" y="13"/>
                    <a:pt x="16" y="13"/>
                  </a:cubicBezTo>
                  <a:cubicBezTo>
                    <a:pt x="16" y="77"/>
                    <a:pt x="16" y="77"/>
                    <a:pt x="16" y="77"/>
                  </a:cubicBezTo>
                  <a:cubicBezTo>
                    <a:pt x="30" y="77"/>
                    <a:pt x="30" y="77"/>
                    <a:pt x="30" y="77"/>
                  </a:cubicBezTo>
                  <a:cubicBezTo>
                    <a:pt x="45" y="77"/>
                    <a:pt x="56" y="64"/>
                    <a:pt x="56" y="45"/>
                  </a:cubicBezTo>
                  <a:cubicBezTo>
                    <a:pt x="56" y="26"/>
                    <a:pt x="46" y="13"/>
                    <a:pt x="32" y="13"/>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8"/>
            <p:cNvSpPr>
              <a:spLocks/>
            </p:cNvSpPr>
            <p:nvPr userDrawn="1"/>
          </p:nvSpPr>
          <p:spPr bwMode="white">
            <a:xfrm>
              <a:off x="1693863" y="839788"/>
              <a:ext cx="115888" cy="177800"/>
            </a:xfrm>
            <a:custGeom>
              <a:avLst/>
              <a:gdLst/>
              <a:ahLst/>
              <a:cxnLst>
                <a:cxn ang="0">
                  <a:pos x="0" y="112"/>
                </a:cxn>
                <a:cxn ang="0">
                  <a:pos x="0" y="0"/>
                </a:cxn>
                <a:cxn ang="0">
                  <a:pos x="72" y="0"/>
                </a:cxn>
                <a:cxn ang="0">
                  <a:pos x="72" y="18"/>
                </a:cxn>
                <a:cxn ang="0">
                  <a:pos x="21" y="18"/>
                </a:cxn>
                <a:cxn ang="0">
                  <a:pos x="21" y="47"/>
                </a:cxn>
                <a:cxn ang="0">
                  <a:pos x="62" y="47"/>
                </a:cxn>
                <a:cxn ang="0">
                  <a:pos x="62" y="64"/>
                </a:cxn>
                <a:cxn ang="0">
                  <a:pos x="21" y="64"/>
                </a:cxn>
                <a:cxn ang="0">
                  <a:pos x="21" y="95"/>
                </a:cxn>
                <a:cxn ang="0">
                  <a:pos x="73" y="95"/>
                </a:cxn>
                <a:cxn ang="0">
                  <a:pos x="73" y="112"/>
                </a:cxn>
                <a:cxn ang="0">
                  <a:pos x="0" y="112"/>
                </a:cxn>
              </a:cxnLst>
              <a:rect l="0" t="0" r="r" b="b"/>
              <a:pathLst>
                <a:path w="73" h="112">
                  <a:moveTo>
                    <a:pt x="0" y="112"/>
                  </a:moveTo>
                  <a:lnTo>
                    <a:pt x="0" y="0"/>
                  </a:lnTo>
                  <a:lnTo>
                    <a:pt x="72" y="0"/>
                  </a:lnTo>
                  <a:lnTo>
                    <a:pt x="72" y="18"/>
                  </a:lnTo>
                  <a:lnTo>
                    <a:pt x="21" y="18"/>
                  </a:lnTo>
                  <a:lnTo>
                    <a:pt x="21" y="47"/>
                  </a:lnTo>
                  <a:lnTo>
                    <a:pt x="62" y="47"/>
                  </a:lnTo>
                  <a:lnTo>
                    <a:pt x="62" y="64"/>
                  </a:lnTo>
                  <a:lnTo>
                    <a:pt x="21" y="64"/>
                  </a:lnTo>
                  <a:lnTo>
                    <a:pt x="21" y="95"/>
                  </a:lnTo>
                  <a:lnTo>
                    <a:pt x="73" y="95"/>
                  </a:lnTo>
                  <a:lnTo>
                    <a:pt x="73" y="112"/>
                  </a:lnTo>
                  <a:lnTo>
                    <a:pt x="0" y="11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9"/>
            <p:cNvSpPr>
              <a:spLocks noEditPoints="1"/>
            </p:cNvSpPr>
            <p:nvPr userDrawn="1"/>
          </p:nvSpPr>
          <p:spPr bwMode="white">
            <a:xfrm>
              <a:off x="674688" y="839788"/>
              <a:ext cx="131763" cy="177800"/>
            </a:xfrm>
            <a:custGeom>
              <a:avLst/>
              <a:gdLst/>
              <a:ahLst/>
              <a:cxnLst>
                <a:cxn ang="0">
                  <a:pos x="39" y="90"/>
                </a:cxn>
                <a:cxn ang="0">
                  <a:pos x="0" y="90"/>
                </a:cxn>
                <a:cxn ang="0">
                  <a:pos x="0" y="0"/>
                </a:cxn>
                <a:cxn ang="0">
                  <a:pos x="35" y="0"/>
                </a:cxn>
                <a:cxn ang="0">
                  <a:pos x="55" y="5"/>
                </a:cxn>
                <a:cxn ang="0">
                  <a:pos x="62" y="14"/>
                </a:cxn>
                <a:cxn ang="0">
                  <a:pos x="64" y="24"/>
                </a:cxn>
                <a:cxn ang="0">
                  <a:pos x="48" y="44"/>
                </a:cxn>
                <a:cxn ang="0">
                  <a:pos x="59" y="48"/>
                </a:cxn>
                <a:cxn ang="0">
                  <a:pos x="67" y="66"/>
                </a:cxn>
                <a:cxn ang="0">
                  <a:pos x="39" y="90"/>
                </a:cxn>
                <a:cxn ang="0">
                  <a:pos x="35" y="13"/>
                </a:cxn>
                <a:cxn ang="0">
                  <a:pos x="15" y="13"/>
                </a:cxn>
                <a:cxn ang="0">
                  <a:pos x="15" y="38"/>
                </a:cxn>
                <a:cxn ang="0">
                  <a:pos x="35" y="38"/>
                </a:cxn>
                <a:cxn ang="0">
                  <a:pos x="48" y="25"/>
                </a:cxn>
                <a:cxn ang="0">
                  <a:pos x="35" y="13"/>
                </a:cxn>
                <a:cxn ang="0">
                  <a:pos x="36" y="51"/>
                </a:cxn>
                <a:cxn ang="0">
                  <a:pos x="15" y="51"/>
                </a:cxn>
                <a:cxn ang="0">
                  <a:pos x="15" y="76"/>
                </a:cxn>
                <a:cxn ang="0">
                  <a:pos x="36" y="76"/>
                </a:cxn>
                <a:cxn ang="0">
                  <a:pos x="51" y="64"/>
                </a:cxn>
                <a:cxn ang="0">
                  <a:pos x="36" y="51"/>
                </a:cxn>
              </a:cxnLst>
              <a:rect l="0" t="0" r="r" b="b"/>
              <a:pathLst>
                <a:path w="67" h="90">
                  <a:moveTo>
                    <a:pt x="39" y="90"/>
                  </a:moveTo>
                  <a:cubicBezTo>
                    <a:pt x="0" y="90"/>
                    <a:pt x="0" y="90"/>
                    <a:pt x="0" y="90"/>
                  </a:cubicBezTo>
                  <a:cubicBezTo>
                    <a:pt x="0" y="0"/>
                    <a:pt x="0" y="0"/>
                    <a:pt x="0" y="0"/>
                  </a:cubicBezTo>
                  <a:cubicBezTo>
                    <a:pt x="35" y="0"/>
                    <a:pt x="35" y="0"/>
                    <a:pt x="35" y="0"/>
                  </a:cubicBezTo>
                  <a:cubicBezTo>
                    <a:pt x="45" y="0"/>
                    <a:pt x="50" y="1"/>
                    <a:pt x="55" y="5"/>
                  </a:cubicBezTo>
                  <a:cubicBezTo>
                    <a:pt x="58" y="7"/>
                    <a:pt x="61" y="10"/>
                    <a:pt x="62" y="14"/>
                  </a:cubicBezTo>
                  <a:cubicBezTo>
                    <a:pt x="63" y="17"/>
                    <a:pt x="64" y="20"/>
                    <a:pt x="64" y="24"/>
                  </a:cubicBezTo>
                  <a:cubicBezTo>
                    <a:pt x="64" y="34"/>
                    <a:pt x="58" y="41"/>
                    <a:pt x="48" y="44"/>
                  </a:cubicBezTo>
                  <a:cubicBezTo>
                    <a:pt x="53" y="45"/>
                    <a:pt x="55" y="45"/>
                    <a:pt x="59" y="48"/>
                  </a:cubicBezTo>
                  <a:cubicBezTo>
                    <a:pt x="64" y="52"/>
                    <a:pt x="67" y="58"/>
                    <a:pt x="67" y="66"/>
                  </a:cubicBezTo>
                  <a:cubicBezTo>
                    <a:pt x="67" y="81"/>
                    <a:pt x="57" y="90"/>
                    <a:pt x="39" y="90"/>
                  </a:cubicBezTo>
                  <a:close/>
                  <a:moveTo>
                    <a:pt x="35" y="13"/>
                  </a:moveTo>
                  <a:cubicBezTo>
                    <a:pt x="15" y="13"/>
                    <a:pt x="15" y="13"/>
                    <a:pt x="15" y="13"/>
                  </a:cubicBezTo>
                  <a:cubicBezTo>
                    <a:pt x="15" y="38"/>
                    <a:pt x="15" y="38"/>
                    <a:pt x="15" y="38"/>
                  </a:cubicBezTo>
                  <a:cubicBezTo>
                    <a:pt x="35" y="38"/>
                    <a:pt x="35" y="38"/>
                    <a:pt x="35" y="38"/>
                  </a:cubicBezTo>
                  <a:cubicBezTo>
                    <a:pt x="43" y="38"/>
                    <a:pt x="48" y="33"/>
                    <a:pt x="48" y="25"/>
                  </a:cubicBezTo>
                  <a:cubicBezTo>
                    <a:pt x="48" y="18"/>
                    <a:pt x="43" y="13"/>
                    <a:pt x="35" y="13"/>
                  </a:cubicBezTo>
                  <a:close/>
                  <a:moveTo>
                    <a:pt x="36" y="51"/>
                  </a:moveTo>
                  <a:cubicBezTo>
                    <a:pt x="15" y="51"/>
                    <a:pt x="15" y="51"/>
                    <a:pt x="15" y="51"/>
                  </a:cubicBezTo>
                  <a:cubicBezTo>
                    <a:pt x="15" y="76"/>
                    <a:pt x="15" y="76"/>
                    <a:pt x="15" y="76"/>
                  </a:cubicBezTo>
                  <a:cubicBezTo>
                    <a:pt x="36" y="76"/>
                    <a:pt x="36" y="76"/>
                    <a:pt x="36" y="76"/>
                  </a:cubicBezTo>
                  <a:cubicBezTo>
                    <a:pt x="45" y="76"/>
                    <a:pt x="51" y="72"/>
                    <a:pt x="51" y="64"/>
                  </a:cubicBezTo>
                  <a:cubicBezTo>
                    <a:pt x="51" y="56"/>
                    <a:pt x="45" y="51"/>
                    <a:pt x="36" y="51"/>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10"/>
            <p:cNvSpPr>
              <a:spLocks noEditPoints="1"/>
            </p:cNvSpPr>
            <p:nvPr userDrawn="1"/>
          </p:nvSpPr>
          <p:spPr bwMode="white">
            <a:xfrm>
              <a:off x="842963" y="839788"/>
              <a:ext cx="138113" cy="177800"/>
            </a:xfrm>
            <a:custGeom>
              <a:avLst/>
              <a:gdLst/>
              <a:ahLst/>
              <a:cxnLst>
                <a:cxn ang="0">
                  <a:pos x="54" y="50"/>
                </a:cxn>
                <a:cxn ang="0">
                  <a:pos x="70" y="90"/>
                </a:cxn>
                <a:cxn ang="0">
                  <a:pos x="53" y="90"/>
                </a:cxn>
                <a:cxn ang="0">
                  <a:pos x="39" y="53"/>
                </a:cxn>
                <a:cxn ang="0">
                  <a:pos x="16" y="53"/>
                </a:cxn>
                <a:cxn ang="0">
                  <a:pos x="16" y="90"/>
                </a:cxn>
                <a:cxn ang="0">
                  <a:pos x="0" y="90"/>
                </a:cxn>
                <a:cxn ang="0">
                  <a:pos x="0" y="0"/>
                </a:cxn>
                <a:cxn ang="0">
                  <a:pos x="39" y="0"/>
                </a:cxn>
                <a:cxn ang="0">
                  <a:pos x="70" y="27"/>
                </a:cxn>
                <a:cxn ang="0">
                  <a:pos x="54" y="50"/>
                </a:cxn>
                <a:cxn ang="0">
                  <a:pos x="38" y="13"/>
                </a:cxn>
                <a:cxn ang="0">
                  <a:pos x="16" y="13"/>
                </a:cxn>
                <a:cxn ang="0">
                  <a:pos x="16" y="40"/>
                </a:cxn>
                <a:cxn ang="0">
                  <a:pos x="36" y="40"/>
                </a:cxn>
                <a:cxn ang="0">
                  <a:pos x="54" y="26"/>
                </a:cxn>
                <a:cxn ang="0">
                  <a:pos x="38" y="13"/>
                </a:cxn>
              </a:cxnLst>
              <a:rect l="0" t="0" r="r" b="b"/>
              <a:pathLst>
                <a:path w="70" h="90">
                  <a:moveTo>
                    <a:pt x="54" y="50"/>
                  </a:moveTo>
                  <a:cubicBezTo>
                    <a:pt x="70" y="90"/>
                    <a:pt x="70" y="90"/>
                    <a:pt x="70" y="90"/>
                  </a:cubicBezTo>
                  <a:cubicBezTo>
                    <a:pt x="53" y="90"/>
                    <a:pt x="53" y="90"/>
                    <a:pt x="53" y="90"/>
                  </a:cubicBezTo>
                  <a:cubicBezTo>
                    <a:pt x="39" y="53"/>
                    <a:pt x="39" y="53"/>
                    <a:pt x="39" y="53"/>
                  </a:cubicBezTo>
                  <a:cubicBezTo>
                    <a:pt x="16" y="53"/>
                    <a:pt x="16" y="53"/>
                    <a:pt x="16" y="53"/>
                  </a:cubicBezTo>
                  <a:cubicBezTo>
                    <a:pt x="16" y="90"/>
                    <a:pt x="16" y="90"/>
                    <a:pt x="16" y="90"/>
                  </a:cubicBezTo>
                  <a:cubicBezTo>
                    <a:pt x="0" y="90"/>
                    <a:pt x="0" y="90"/>
                    <a:pt x="0" y="90"/>
                  </a:cubicBezTo>
                  <a:cubicBezTo>
                    <a:pt x="0" y="0"/>
                    <a:pt x="0" y="0"/>
                    <a:pt x="0" y="0"/>
                  </a:cubicBezTo>
                  <a:cubicBezTo>
                    <a:pt x="39" y="0"/>
                    <a:pt x="39" y="0"/>
                    <a:pt x="39" y="0"/>
                  </a:cubicBezTo>
                  <a:cubicBezTo>
                    <a:pt x="59" y="0"/>
                    <a:pt x="70" y="10"/>
                    <a:pt x="70" y="27"/>
                  </a:cubicBezTo>
                  <a:cubicBezTo>
                    <a:pt x="70" y="38"/>
                    <a:pt x="65" y="46"/>
                    <a:pt x="54" y="50"/>
                  </a:cubicBezTo>
                  <a:close/>
                  <a:moveTo>
                    <a:pt x="38" y="13"/>
                  </a:moveTo>
                  <a:cubicBezTo>
                    <a:pt x="16" y="13"/>
                    <a:pt x="16" y="13"/>
                    <a:pt x="16" y="13"/>
                  </a:cubicBezTo>
                  <a:cubicBezTo>
                    <a:pt x="16" y="40"/>
                    <a:pt x="16" y="40"/>
                    <a:pt x="16" y="40"/>
                  </a:cubicBezTo>
                  <a:cubicBezTo>
                    <a:pt x="36" y="40"/>
                    <a:pt x="36" y="40"/>
                    <a:pt x="36" y="40"/>
                  </a:cubicBezTo>
                  <a:cubicBezTo>
                    <a:pt x="47" y="40"/>
                    <a:pt x="54" y="35"/>
                    <a:pt x="54" y="26"/>
                  </a:cubicBezTo>
                  <a:cubicBezTo>
                    <a:pt x="54" y="18"/>
                    <a:pt x="47" y="13"/>
                    <a:pt x="38" y="13"/>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11"/>
            <p:cNvSpPr>
              <a:spLocks noEditPoints="1"/>
            </p:cNvSpPr>
            <p:nvPr userDrawn="1"/>
          </p:nvSpPr>
          <p:spPr bwMode="white">
            <a:xfrm>
              <a:off x="1006475" y="838201"/>
              <a:ext cx="150813" cy="180975"/>
            </a:xfrm>
            <a:custGeom>
              <a:avLst/>
              <a:gdLst/>
              <a:ahLst/>
              <a:cxnLst>
                <a:cxn ang="0">
                  <a:pos x="38" y="92"/>
                </a:cxn>
                <a:cxn ang="0">
                  <a:pos x="0" y="46"/>
                </a:cxn>
                <a:cxn ang="0">
                  <a:pos x="39" y="0"/>
                </a:cxn>
                <a:cxn ang="0">
                  <a:pos x="77" y="46"/>
                </a:cxn>
                <a:cxn ang="0">
                  <a:pos x="38" y="92"/>
                </a:cxn>
                <a:cxn ang="0">
                  <a:pos x="39" y="13"/>
                </a:cxn>
                <a:cxn ang="0">
                  <a:pos x="18" y="46"/>
                </a:cxn>
                <a:cxn ang="0">
                  <a:pos x="38" y="79"/>
                </a:cxn>
                <a:cxn ang="0">
                  <a:pos x="55" y="69"/>
                </a:cxn>
                <a:cxn ang="0">
                  <a:pos x="59" y="47"/>
                </a:cxn>
                <a:cxn ang="0">
                  <a:pos x="39" y="13"/>
                </a:cxn>
              </a:cxnLst>
              <a:rect l="0" t="0" r="r" b="b"/>
              <a:pathLst>
                <a:path w="77" h="92">
                  <a:moveTo>
                    <a:pt x="38" y="92"/>
                  </a:moveTo>
                  <a:cubicBezTo>
                    <a:pt x="15" y="92"/>
                    <a:pt x="0" y="74"/>
                    <a:pt x="0" y="46"/>
                  </a:cubicBezTo>
                  <a:cubicBezTo>
                    <a:pt x="0" y="19"/>
                    <a:pt x="16" y="0"/>
                    <a:pt x="39" y="0"/>
                  </a:cubicBezTo>
                  <a:cubicBezTo>
                    <a:pt x="61" y="0"/>
                    <a:pt x="77" y="18"/>
                    <a:pt x="77" y="46"/>
                  </a:cubicBezTo>
                  <a:cubicBezTo>
                    <a:pt x="77" y="74"/>
                    <a:pt x="61" y="92"/>
                    <a:pt x="38" y="92"/>
                  </a:cubicBezTo>
                  <a:close/>
                  <a:moveTo>
                    <a:pt x="39" y="13"/>
                  </a:moveTo>
                  <a:cubicBezTo>
                    <a:pt x="25" y="13"/>
                    <a:pt x="18" y="24"/>
                    <a:pt x="18" y="46"/>
                  </a:cubicBezTo>
                  <a:cubicBezTo>
                    <a:pt x="18" y="68"/>
                    <a:pt x="25" y="79"/>
                    <a:pt x="38" y="79"/>
                  </a:cubicBezTo>
                  <a:cubicBezTo>
                    <a:pt x="46" y="79"/>
                    <a:pt x="52" y="75"/>
                    <a:pt x="55" y="69"/>
                  </a:cubicBezTo>
                  <a:cubicBezTo>
                    <a:pt x="58" y="63"/>
                    <a:pt x="59" y="56"/>
                    <a:pt x="59" y="47"/>
                  </a:cubicBezTo>
                  <a:cubicBezTo>
                    <a:pt x="59" y="25"/>
                    <a:pt x="52" y="13"/>
                    <a:pt x="39" y="13"/>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12"/>
            <p:cNvSpPr>
              <a:spLocks noEditPoints="1"/>
            </p:cNvSpPr>
            <p:nvPr userDrawn="1"/>
          </p:nvSpPr>
          <p:spPr bwMode="white">
            <a:xfrm>
              <a:off x="1808163" y="339726"/>
              <a:ext cx="566738" cy="411163"/>
            </a:xfrm>
            <a:custGeom>
              <a:avLst/>
              <a:gdLst/>
              <a:ahLst/>
              <a:cxnLst>
                <a:cxn ang="0">
                  <a:pos x="229" y="0"/>
                </a:cxn>
                <a:cxn ang="0">
                  <a:pos x="288" y="59"/>
                </a:cxn>
                <a:cxn ang="0">
                  <a:pos x="267" y="105"/>
                </a:cxn>
                <a:cxn ang="0">
                  <a:pos x="288" y="150"/>
                </a:cxn>
                <a:cxn ang="0">
                  <a:pos x="229" y="209"/>
                </a:cxn>
                <a:cxn ang="0">
                  <a:pos x="0" y="209"/>
                </a:cxn>
                <a:cxn ang="0">
                  <a:pos x="159" y="105"/>
                </a:cxn>
                <a:cxn ang="0">
                  <a:pos x="0" y="0"/>
                </a:cxn>
                <a:cxn ang="0">
                  <a:pos x="229" y="0"/>
                </a:cxn>
                <a:cxn ang="0">
                  <a:pos x="226" y="30"/>
                </a:cxn>
                <a:cxn ang="0">
                  <a:pos x="82" y="30"/>
                </a:cxn>
                <a:cxn ang="0">
                  <a:pos x="226" y="89"/>
                </a:cxn>
                <a:cxn ang="0">
                  <a:pos x="256" y="59"/>
                </a:cxn>
                <a:cxn ang="0">
                  <a:pos x="226" y="30"/>
                </a:cxn>
                <a:cxn ang="0">
                  <a:pos x="226" y="121"/>
                </a:cxn>
                <a:cxn ang="0">
                  <a:pos x="82" y="180"/>
                </a:cxn>
                <a:cxn ang="0">
                  <a:pos x="226" y="180"/>
                </a:cxn>
                <a:cxn ang="0">
                  <a:pos x="256" y="150"/>
                </a:cxn>
                <a:cxn ang="0">
                  <a:pos x="226" y="121"/>
                </a:cxn>
              </a:cxnLst>
              <a:rect l="0" t="0" r="r" b="b"/>
              <a:pathLst>
                <a:path w="288" h="209">
                  <a:moveTo>
                    <a:pt x="229" y="0"/>
                  </a:moveTo>
                  <a:cubicBezTo>
                    <a:pt x="262" y="0"/>
                    <a:pt x="288" y="27"/>
                    <a:pt x="288" y="59"/>
                  </a:cubicBezTo>
                  <a:cubicBezTo>
                    <a:pt x="288" y="78"/>
                    <a:pt x="280" y="94"/>
                    <a:pt x="267" y="105"/>
                  </a:cubicBezTo>
                  <a:cubicBezTo>
                    <a:pt x="280" y="116"/>
                    <a:pt x="288" y="132"/>
                    <a:pt x="288" y="150"/>
                  </a:cubicBezTo>
                  <a:cubicBezTo>
                    <a:pt x="288" y="183"/>
                    <a:pt x="262" y="209"/>
                    <a:pt x="229" y="209"/>
                  </a:cubicBezTo>
                  <a:cubicBezTo>
                    <a:pt x="0" y="209"/>
                    <a:pt x="0" y="209"/>
                    <a:pt x="0" y="209"/>
                  </a:cubicBezTo>
                  <a:cubicBezTo>
                    <a:pt x="59" y="150"/>
                    <a:pt x="115" y="120"/>
                    <a:pt x="159" y="105"/>
                  </a:cubicBezTo>
                  <a:cubicBezTo>
                    <a:pt x="115" y="90"/>
                    <a:pt x="59" y="59"/>
                    <a:pt x="0" y="0"/>
                  </a:cubicBezTo>
                  <a:lnTo>
                    <a:pt x="229" y="0"/>
                  </a:lnTo>
                  <a:close/>
                  <a:moveTo>
                    <a:pt x="226" y="30"/>
                  </a:moveTo>
                  <a:cubicBezTo>
                    <a:pt x="82" y="30"/>
                    <a:pt x="82" y="30"/>
                    <a:pt x="82" y="30"/>
                  </a:cubicBezTo>
                  <a:cubicBezTo>
                    <a:pt x="149" y="78"/>
                    <a:pt x="195" y="89"/>
                    <a:pt x="226" y="89"/>
                  </a:cubicBezTo>
                  <a:cubicBezTo>
                    <a:pt x="243" y="89"/>
                    <a:pt x="256" y="76"/>
                    <a:pt x="256" y="59"/>
                  </a:cubicBezTo>
                  <a:cubicBezTo>
                    <a:pt x="256" y="43"/>
                    <a:pt x="243" y="30"/>
                    <a:pt x="226" y="30"/>
                  </a:cubicBezTo>
                  <a:close/>
                  <a:moveTo>
                    <a:pt x="226" y="121"/>
                  </a:moveTo>
                  <a:cubicBezTo>
                    <a:pt x="195" y="121"/>
                    <a:pt x="149" y="132"/>
                    <a:pt x="82" y="180"/>
                  </a:cubicBezTo>
                  <a:cubicBezTo>
                    <a:pt x="226" y="180"/>
                    <a:pt x="226" y="180"/>
                    <a:pt x="226" y="180"/>
                  </a:cubicBezTo>
                  <a:cubicBezTo>
                    <a:pt x="243" y="180"/>
                    <a:pt x="256" y="167"/>
                    <a:pt x="256" y="150"/>
                  </a:cubicBezTo>
                  <a:cubicBezTo>
                    <a:pt x="256" y="134"/>
                    <a:pt x="243" y="121"/>
                    <a:pt x="226" y="121"/>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13"/>
            <p:cNvSpPr>
              <a:spLocks noEditPoints="1"/>
            </p:cNvSpPr>
            <p:nvPr userDrawn="1"/>
          </p:nvSpPr>
          <p:spPr bwMode="white">
            <a:xfrm>
              <a:off x="2374900" y="339726"/>
              <a:ext cx="49213" cy="47625"/>
            </a:xfrm>
            <a:custGeom>
              <a:avLst/>
              <a:gdLst/>
              <a:ahLst/>
              <a:cxnLst>
                <a:cxn ang="0">
                  <a:pos x="25" y="12"/>
                </a:cxn>
                <a:cxn ang="0">
                  <a:pos x="21" y="21"/>
                </a:cxn>
                <a:cxn ang="0">
                  <a:pos x="13" y="24"/>
                </a:cxn>
                <a:cxn ang="0">
                  <a:pos x="4" y="21"/>
                </a:cxn>
                <a:cxn ang="0">
                  <a:pos x="0" y="12"/>
                </a:cxn>
                <a:cxn ang="0">
                  <a:pos x="4" y="4"/>
                </a:cxn>
                <a:cxn ang="0">
                  <a:pos x="13" y="0"/>
                </a:cxn>
                <a:cxn ang="0">
                  <a:pos x="21" y="4"/>
                </a:cxn>
                <a:cxn ang="0">
                  <a:pos x="25" y="12"/>
                </a:cxn>
                <a:cxn ang="0">
                  <a:pos x="23" y="12"/>
                </a:cxn>
                <a:cxn ang="0">
                  <a:pos x="20" y="5"/>
                </a:cxn>
                <a:cxn ang="0">
                  <a:pos x="13" y="2"/>
                </a:cxn>
                <a:cxn ang="0">
                  <a:pos x="5" y="5"/>
                </a:cxn>
                <a:cxn ang="0">
                  <a:pos x="2" y="12"/>
                </a:cxn>
                <a:cxn ang="0">
                  <a:pos x="5" y="19"/>
                </a:cxn>
                <a:cxn ang="0">
                  <a:pos x="13" y="22"/>
                </a:cxn>
                <a:cxn ang="0">
                  <a:pos x="20" y="19"/>
                </a:cxn>
                <a:cxn ang="0">
                  <a:pos x="23" y="12"/>
                </a:cxn>
                <a:cxn ang="0">
                  <a:pos x="18" y="19"/>
                </a:cxn>
                <a:cxn ang="0">
                  <a:pos x="16" y="19"/>
                </a:cxn>
                <a:cxn ang="0">
                  <a:pos x="13" y="13"/>
                </a:cxn>
                <a:cxn ang="0">
                  <a:pos x="9" y="13"/>
                </a:cxn>
                <a:cxn ang="0">
                  <a:pos x="9" y="19"/>
                </a:cxn>
                <a:cxn ang="0">
                  <a:pos x="7" y="19"/>
                </a:cxn>
                <a:cxn ang="0">
                  <a:pos x="7" y="5"/>
                </a:cxn>
                <a:cxn ang="0">
                  <a:pos x="13" y="5"/>
                </a:cxn>
                <a:cxn ang="0">
                  <a:pos x="17" y="6"/>
                </a:cxn>
                <a:cxn ang="0">
                  <a:pos x="18" y="9"/>
                </a:cxn>
                <a:cxn ang="0">
                  <a:pos x="17" y="11"/>
                </a:cxn>
                <a:cxn ang="0">
                  <a:pos x="15" y="13"/>
                </a:cxn>
                <a:cxn ang="0">
                  <a:pos x="18" y="19"/>
                </a:cxn>
                <a:cxn ang="0">
                  <a:pos x="9" y="12"/>
                </a:cxn>
                <a:cxn ang="0">
                  <a:pos x="13" y="12"/>
                </a:cxn>
                <a:cxn ang="0">
                  <a:pos x="15" y="11"/>
                </a:cxn>
                <a:cxn ang="0">
                  <a:pos x="16" y="9"/>
                </a:cxn>
                <a:cxn ang="0">
                  <a:pos x="15" y="7"/>
                </a:cxn>
                <a:cxn ang="0">
                  <a:pos x="13" y="7"/>
                </a:cxn>
                <a:cxn ang="0">
                  <a:pos x="9" y="7"/>
                </a:cxn>
                <a:cxn ang="0">
                  <a:pos x="9" y="12"/>
                </a:cxn>
              </a:cxnLst>
              <a:rect l="0" t="0" r="r" b="b"/>
              <a:pathLst>
                <a:path w="25" h="24">
                  <a:moveTo>
                    <a:pt x="25" y="12"/>
                  </a:moveTo>
                  <a:cubicBezTo>
                    <a:pt x="25" y="15"/>
                    <a:pt x="23" y="18"/>
                    <a:pt x="21" y="21"/>
                  </a:cubicBezTo>
                  <a:cubicBezTo>
                    <a:pt x="19" y="23"/>
                    <a:pt x="16" y="24"/>
                    <a:pt x="13" y="24"/>
                  </a:cubicBezTo>
                  <a:cubicBezTo>
                    <a:pt x="9" y="24"/>
                    <a:pt x="6" y="23"/>
                    <a:pt x="4" y="21"/>
                  </a:cubicBezTo>
                  <a:cubicBezTo>
                    <a:pt x="2" y="18"/>
                    <a:pt x="0" y="15"/>
                    <a:pt x="0" y="12"/>
                  </a:cubicBezTo>
                  <a:cubicBezTo>
                    <a:pt x="0" y="9"/>
                    <a:pt x="2" y="6"/>
                    <a:pt x="4" y="4"/>
                  </a:cubicBezTo>
                  <a:cubicBezTo>
                    <a:pt x="6" y="1"/>
                    <a:pt x="9" y="0"/>
                    <a:pt x="13" y="0"/>
                  </a:cubicBezTo>
                  <a:cubicBezTo>
                    <a:pt x="16" y="0"/>
                    <a:pt x="19" y="1"/>
                    <a:pt x="21" y="4"/>
                  </a:cubicBezTo>
                  <a:cubicBezTo>
                    <a:pt x="23" y="6"/>
                    <a:pt x="25" y="9"/>
                    <a:pt x="25" y="12"/>
                  </a:cubicBezTo>
                  <a:close/>
                  <a:moveTo>
                    <a:pt x="23" y="12"/>
                  </a:moveTo>
                  <a:cubicBezTo>
                    <a:pt x="23" y="9"/>
                    <a:pt x="22" y="7"/>
                    <a:pt x="20" y="5"/>
                  </a:cubicBezTo>
                  <a:cubicBezTo>
                    <a:pt x="18" y="3"/>
                    <a:pt x="15" y="2"/>
                    <a:pt x="13" y="2"/>
                  </a:cubicBezTo>
                  <a:cubicBezTo>
                    <a:pt x="10" y="2"/>
                    <a:pt x="7" y="3"/>
                    <a:pt x="5" y="5"/>
                  </a:cubicBezTo>
                  <a:cubicBezTo>
                    <a:pt x="3" y="7"/>
                    <a:pt x="2" y="9"/>
                    <a:pt x="2" y="12"/>
                  </a:cubicBezTo>
                  <a:cubicBezTo>
                    <a:pt x="2" y="15"/>
                    <a:pt x="3" y="17"/>
                    <a:pt x="5" y="19"/>
                  </a:cubicBezTo>
                  <a:cubicBezTo>
                    <a:pt x="7" y="21"/>
                    <a:pt x="10" y="22"/>
                    <a:pt x="13" y="22"/>
                  </a:cubicBezTo>
                  <a:cubicBezTo>
                    <a:pt x="15" y="22"/>
                    <a:pt x="18" y="21"/>
                    <a:pt x="20" y="19"/>
                  </a:cubicBezTo>
                  <a:cubicBezTo>
                    <a:pt x="22" y="17"/>
                    <a:pt x="23" y="15"/>
                    <a:pt x="23" y="12"/>
                  </a:cubicBezTo>
                  <a:close/>
                  <a:moveTo>
                    <a:pt x="18" y="19"/>
                  </a:moveTo>
                  <a:cubicBezTo>
                    <a:pt x="16" y="19"/>
                    <a:pt x="16" y="19"/>
                    <a:pt x="16" y="19"/>
                  </a:cubicBezTo>
                  <a:cubicBezTo>
                    <a:pt x="13" y="13"/>
                    <a:pt x="13" y="13"/>
                    <a:pt x="13" y="13"/>
                  </a:cubicBezTo>
                  <a:cubicBezTo>
                    <a:pt x="9" y="13"/>
                    <a:pt x="9" y="13"/>
                    <a:pt x="9" y="13"/>
                  </a:cubicBezTo>
                  <a:cubicBezTo>
                    <a:pt x="9" y="19"/>
                    <a:pt x="9" y="19"/>
                    <a:pt x="9" y="19"/>
                  </a:cubicBezTo>
                  <a:cubicBezTo>
                    <a:pt x="7" y="19"/>
                    <a:pt x="7" y="19"/>
                    <a:pt x="7" y="19"/>
                  </a:cubicBezTo>
                  <a:cubicBezTo>
                    <a:pt x="7" y="5"/>
                    <a:pt x="7" y="5"/>
                    <a:pt x="7" y="5"/>
                  </a:cubicBezTo>
                  <a:cubicBezTo>
                    <a:pt x="13" y="5"/>
                    <a:pt x="13" y="5"/>
                    <a:pt x="13" y="5"/>
                  </a:cubicBezTo>
                  <a:cubicBezTo>
                    <a:pt x="15" y="5"/>
                    <a:pt x="16" y="6"/>
                    <a:pt x="17" y="6"/>
                  </a:cubicBezTo>
                  <a:cubicBezTo>
                    <a:pt x="18" y="7"/>
                    <a:pt x="18" y="8"/>
                    <a:pt x="18" y="9"/>
                  </a:cubicBezTo>
                  <a:cubicBezTo>
                    <a:pt x="18" y="10"/>
                    <a:pt x="18" y="11"/>
                    <a:pt x="17" y="11"/>
                  </a:cubicBezTo>
                  <a:cubicBezTo>
                    <a:pt x="17" y="12"/>
                    <a:pt x="16" y="12"/>
                    <a:pt x="15" y="13"/>
                  </a:cubicBezTo>
                  <a:lnTo>
                    <a:pt x="18" y="19"/>
                  </a:lnTo>
                  <a:close/>
                  <a:moveTo>
                    <a:pt x="9" y="12"/>
                  </a:moveTo>
                  <a:cubicBezTo>
                    <a:pt x="13" y="12"/>
                    <a:pt x="13" y="12"/>
                    <a:pt x="13" y="12"/>
                  </a:cubicBezTo>
                  <a:cubicBezTo>
                    <a:pt x="14" y="12"/>
                    <a:pt x="15" y="11"/>
                    <a:pt x="15" y="11"/>
                  </a:cubicBezTo>
                  <a:cubicBezTo>
                    <a:pt x="16" y="10"/>
                    <a:pt x="16" y="10"/>
                    <a:pt x="16" y="9"/>
                  </a:cubicBezTo>
                  <a:cubicBezTo>
                    <a:pt x="16" y="8"/>
                    <a:pt x="16" y="8"/>
                    <a:pt x="15" y="7"/>
                  </a:cubicBezTo>
                  <a:cubicBezTo>
                    <a:pt x="15" y="7"/>
                    <a:pt x="14" y="7"/>
                    <a:pt x="13" y="7"/>
                  </a:cubicBezTo>
                  <a:cubicBezTo>
                    <a:pt x="9" y="7"/>
                    <a:pt x="9" y="7"/>
                    <a:pt x="9" y="7"/>
                  </a:cubicBezTo>
                  <a:lnTo>
                    <a:pt x="9" y="1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1_Title Slide">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1016835" name="Rectangle 3"/>
            <p:cNvSpPr>
              <a:spLocks noChangeArrowheads="1"/>
            </p:cNvSpPr>
            <p:nvPr userDrawn="1"/>
          </p:nvSpPr>
          <p:spPr bwMode="hidden">
            <a:xfrm>
              <a:off x="0" y="0"/>
              <a:ext cx="5760" cy="4320"/>
            </a:xfrm>
            <a:prstGeom prst="rect">
              <a:avLst/>
            </a:prstGeom>
            <a:noFill/>
            <a:ln w="12700" algn="ctr">
              <a:noFill/>
              <a:miter lim="800000"/>
              <a:headEnd/>
              <a:tailEnd/>
            </a:ln>
            <a:effectLst/>
          </p:spPr>
          <p:txBody>
            <a:bodyPr wrap="none" anchor="ctr"/>
            <a:lstStyle/>
            <a:p>
              <a:endParaRPr lang="en-AU"/>
            </a:p>
          </p:txBody>
        </p:sp>
        <p:grpSp>
          <p:nvGrpSpPr>
            <p:cNvPr id="3" name="Group 4"/>
            <p:cNvGrpSpPr>
              <a:grpSpLocks/>
            </p:cNvGrpSpPr>
            <p:nvPr userDrawn="1"/>
          </p:nvGrpSpPr>
          <p:grpSpPr bwMode="auto">
            <a:xfrm>
              <a:off x="4376" y="192"/>
              <a:ext cx="1213" cy="856"/>
              <a:chOff x="-10119" y="-7013"/>
              <a:chExt cx="25996" cy="18345"/>
            </a:xfrm>
          </p:grpSpPr>
          <p:sp>
            <p:nvSpPr>
              <p:cNvPr id="1016837" name="Freeform 5"/>
              <p:cNvSpPr>
                <a:spLocks noEditPoints="1"/>
              </p:cNvSpPr>
              <p:nvPr userDrawn="1"/>
            </p:nvSpPr>
            <p:spPr bwMode="white">
              <a:xfrm>
                <a:off x="-10119" y="-7008"/>
                <a:ext cx="25233" cy="18340"/>
              </a:xfrm>
              <a:custGeom>
                <a:avLst/>
                <a:gdLst/>
                <a:ahLst/>
                <a:cxnLst>
                  <a:cxn ang="0">
                    <a:pos x="8490" y="0"/>
                  </a:cxn>
                  <a:cxn ang="0">
                    <a:pos x="10682" y="2192"/>
                  </a:cxn>
                  <a:cxn ang="0">
                    <a:pos x="9884" y="3882"/>
                  </a:cxn>
                  <a:cxn ang="0">
                    <a:pos x="10682" y="5573"/>
                  </a:cxn>
                  <a:cxn ang="0">
                    <a:pos x="8490" y="7764"/>
                  </a:cxn>
                  <a:cxn ang="0">
                    <a:pos x="0" y="7764"/>
                  </a:cxn>
                  <a:cxn ang="0">
                    <a:pos x="5862" y="3882"/>
                  </a:cxn>
                  <a:cxn ang="0">
                    <a:pos x="0" y="0"/>
                  </a:cxn>
                  <a:cxn ang="0">
                    <a:pos x="8490" y="0"/>
                  </a:cxn>
                  <a:cxn ang="0">
                    <a:pos x="8381" y="1096"/>
                  </a:cxn>
                  <a:cxn ang="0">
                    <a:pos x="3016" y="1096"/>
                  </a:cxn>
                  <a:cxn ang="0">
                    <a:pos x="8381" y="3287"/>
                  </a:cxn>
                  <a:cxn ang="0">
                    <a:pos x="9476" y="2192"/>
                  </a:cxn>
                  <a:cxn ang="0">
                    <a:pos x="8381" y="1096"/>
                  </a:cxn>
                  <a:cxn ang="0">
                    <a:pos x="8381" y="4477"/>
                  </a:cxn>
                  <a:cxn ang="0">
                    <a:pos x="3015" y="6668"/>
                  </a:cxn>
                  <a:cxn ang="0">
                    <a:pos x="8381" y="6668"/>
                  </a:cxn>
                  <a:cxn ang="0">
                    <a:pos x="9476" y="5573"/>
                  </a:cxn>
                  <a:cxn ang="0">
                    <a:pos x="8381" y="4477"/>
                  </a:cxn>
                </a:cxnLst>
                <a:rect l="0" t="0" r="r" b="b"/>
                <a:pathLst>
                  <a:path w="10682" h="7764">
                    <a:moveTo>
                      <a:pt x="8490" y="0"/>
                    </a:moveTo>
                    <a:cubicBezTo>
                      <a:pt x="9701" y="0"/>
                      <a:pt x="10682" y="981"/>
                      <a:pt x="10682" y="2192"/>
                    </a:cubicBezTo>
                    <a:cubicBezTo>
                      <a:pt x="10682" y="2872"/>
                      <a:pt x="10371" y="3480"/>
                      <a:pt x="9884" y="3882"/>
                    </a:cubicBezTo>
                    <a:cubicBezTo>
                      <a:pt x="10371" y="4284"/>
                      <a:pt x="10682" y="4892"/>
                      <a:pt x="10682" y="5573"/>
                    </a:cubicBezTo>
                    <a:cubicBezTo>
                      <a:pt x="10682" y="6783"/>
                      <a:pt x="9701" y="7764"/>
                      <a:pt x="8490" y="7764"/>
                    </a:cubicBezTo>
                    <a:cubicBezTo>
                      <a:pt x="0" y="7764"/>
                      <a:pt x="0" y="7764"/>
                      <a:pt x="0" y="7764"/>
                    </a:cubicBezTo>
                    <a:cubicBezTo>
                      <a:pt x="2172" y="5567"/>
                      <a:pt x="4241" y="4439"/>
                      <a:pt x="5862" y="3882"/>
                    </a:cubicBezTo>
                    <a:cubicBezTo>
                      <a:pt x="4241" y="3325"/>
                      <a:pt x="2172" y="2197"/>
                      <a:pt x="0" y="0"/>
                    </a:cubicBezTo>
                    <a:lnTo>
                      <a:pt x="8490" y="0"/>
                    </a:lnTo>
                    <a:close/>
                    <a:moveTo>
                      <a:pt x="8381" y="1096"/>
                    </a:moveTo>
                    <a:cubicBezTo>
                      <a:pt x="3016" y="1096"/>
                      <a:pt x="3016" y="1096"/>
                      <a:pt x="3016" y="1096"/>
                    </a:cubicBezTo>
                    <a:cubicBezTo>
                      <a:pt x="5509" y="2888"/>
                      <a:pt x="7212" y="3287"/>
                      <a:pt x="8381" y="3287"/>
                    </a:cubicBezTo>
                    <a:cubicBezTo>
                      <a:pt x="8986" y="3287"/>
                      <a:pt x="9476" y="2797"/>
                      <a:pt x="9476" y="2192"/>
                    </a:cubicBezTo>
                    <a:cubicBezTo>
                      <a:pt x="9476" y="1587"/>
                      <a:pt x="8986" y="1096"/>
                      <a:pt x="8381" y="1096"/>
                    </a:cubicBezTo>
                    <a:close/>
                    <a:moveTo>
                      <a:pt x="8381" y="4477"/>
                    </a:moveTo>
                    <a:cubicBezTo>
                      <a:pt x="7212" y="4477"/>
                      <a:pt x="5509" y="4877"/>
                      <a:pt x="3015" y="6668"/>
                    </a:cubicBezTo>
                    <a:cubicBezTo>
                      <a:pt x="8381" y="6668"/>
                      <a:pt x="8381" y="6668"/>
                      <a:pt x="8381" y="6668"/>
                    </a:cubicBezTo>
                    <a:cubicBezTo>
                      <a:pt x="8986" y="6668"/>
                      <a:pt x="9476" y="6178"/>
                      <a:pt x="9476" y="5573"/>
                    </a:cubicBezTo>
                    <a:cubicBezTo>
                      <a:pt x="9476" y="4968"/>
                      <a:pt x="8986" y="4477"/>
                      <a:pt x="8381" y="4477"/>
                    </a:cubicBezTo>
                    <a:close/>
                  </a:path>
                </a:pathLst>
              </a:custGeom>
              <a:solidFill>
                <a:srgbClr val="FF0000"/>
              </a:solidFill>
              <a:ln w="9525">
                <a:noFill/>
                <a:round/>
                <a:headEnd/>
                <a:tailEnd/>
              </a:ln>
            </p:spPr>
            <p:txBody>
              <a:bodyPr/>
              <a:lstStyle/>
              <a:p>
                <a:endParaRPr lang="en-AU"/>
              </a:p>
            </p:txBody>
          </p:sp>
          <p:sp>
            <p:nvSpPr>
              <p:cNvPr id="1016838" name="Freeform 6"/>
              <p:cNvSpPr>
                <a:spLocks/>
              </p:cNvSpPr>
              <p:nvPr userDrawn="1"/>
            </p:nvSpPr>
            <p:spPr bwMode="white">
              <a:xfrm>
                <a:off x="14457" y="-7013"/>
                <a:ext cx="551" cy="789"/>
              </a:xfrm>
              <a:custGeom>
                <a:avLst/>
                <a:gdLst/>
                <a:ahLst/>
                <a:cxnLst>
                  <a:cxn ang="0">
                    <a:pos x="326" y="87"/>
                  </a:cxn>
                  <a:cxn ang="0">
                    <a:pos x="326" y="789"/>
                  </a:cxn>
                  <a:cxn ang="0">
                    <a:pos x="225" y="789"/>
                  </a:cxn>
                  <a:cxn ang="0">
                    <a:pos x="225" y="87"/>
                  </a:cxn>
                  <a:cxn ang="0">
                    <a:pos x="0" y="87"/>
                  </a:cxn>
                  <a:cxn ang="0">
                    <a:pos x="0" y="0"/>
                  </a:cxn>
                  <a:cxn ang="0">
                    <a:pos x="551" y="0"/>
                  </a:cxn>
                  <a:cxn ang="0">
                    <a:pos x="551" y="87"/>
                  </a:cxn>
                  <a:cxn ang="0">
                    <a:pos x="326" y="87"/>
                  </a:cxn>
                </a:cxnLst>
                <a:rect l="0" t="0" r="r" b="b"/>
                <a:pathLst>
                  <a:path w="551" h="789">
                    <a:moveTo>
                      <a:pt x="326" y="87"/>
                    </a:moveTo>
                    <a:lnTo>
                      <a:pt x="326" y="789"/>
                    </a:lnTo>
                    <a:lnTo>
                      <a:pt x="225" y="789"/>
                    </a:lnTo>
                    <a:lnTo>
                      <a:pt x="225" y="87"/>
                    </a:lnTo>
                    <a:lnTo>
                      <a:pt x="0" y="87"/>
                    </a:lnTo>
                    <a:lnTo>
                      <a:pt x="0" y="0"/>
                    </a:lnTo>
                    <a:lnTo>
                      <a:pt x="551" y="0"/>
                    </a:lnTo>
                    <a:lnTo>
                      <a:pt x="551" y="87"/>
                    </a:lnTo>
                    <a:lnTo>
                      <a:pt x="326" y="87"/>
                    </a:lnTo>
                    <a:close/>
                  </a:path>
                </a:pathLst>
              </a:custGeom>
              <a:solidFill>
                <a:srgbClr val="FF0000"/>
              </a:solidFill>
              <a:ln w="9525">
                <a:noFill/>
                <a:round/>
                <a:headEnd/>
                <a:tailEnd/>
              </a:ln>
            </p:spPr>
            <p:txBody>
              <a:bodyPr/>
              <a:lstStyle/>
              <a:p>
                <a:endParaRPr lang="en-AU"/>
              </a:p>
            </p:txBody>
          </p:sp>
          <p:sp>
            <p:nvSpPr>
              <p:cNvPr id="1016839" name="Freeform 7"/>
              <p:cNvSpPr>
                <a:spLocks/>
              </p:cNvSpPr>
              <p:nvPr userDrawn="1"/>
            </p:nvSpPr>
            <p:spPr bwMode="white">
              <a:xfrm>
                <a:off x="15116" y="-7013"/>
                <a:ext cx="761" cy="789"/>
              </a:xfrm>
              <a:custGeom>
                <a:avLst/>
                <a:gdLst/>
                <a:ahLst/>
                <a:cxnLst>
                  <a:cxn ang="0">
                    <a:pos x="664" y="789"/>
                  </a:cxn>
                  <a:cxn ang="0">
                    <a:pos x="664" y="102"/>
                  </a:cxn>
                  <a:cxn ang="0">
                    <a:pos x="409" y="789"/>
                  </a:cxn>
                  <a:cxn ang="0">
                    <a:pos x="341" y="789"/>
                  </a:cxn>
                  <a:cxn ang="0">
                    <a:pos x="83" y="102"/>
                  </a:cxn>
                  <a:cxn ang="0">
                    <a:pos x="83" y="789"/>
                  </a:cxn>
                  <a:cxn ang="0">
                    <a:pos x="0" y="789"/>
                  </a:cxn>
                  <a:cxn ang="0">
                    <a:pos x="0" y="0"/>
                  </a:cxn>
                  <a:cxn ang="0">
                    <a:pos x="147" y="0"/>
                  </a:cxn>
                  <a:cxn ang="0">
                    <a:pos x="383" y="631"/>
                  </a:cxn>
                  <a:cxn ang="0">
                    <a:pos x="617" y="0"/>
                  </a:cxn>
                  <a:cxn ang="0">
                    <a:pos x="761" y="0"/>
                  </a:cxn>
                  <a:cxn ang="0">
                    <a:pos x="761" y="789"/>
                  </a:cxn>
                  <a:cxn ang="0">
                    <a:pos x="664" y="789"/>
                  </a:cxn>
                </a:cxnLst>
                <a:rect l="0" t="0" r="r" b="b"/>
                <a:pathLst>
                  <a:path w="761" h="789">
                    <a:moveTo>
                      <a:pt x="664" y="789"/>
                    </a:moveTo>
                    <a:lnTo>
                      <a:pt x="664" y="102"/>
                    </a:lnTo>
                    <a:lnTo>
                      <a:pt x="409" y="789"/>
                    </a:lnTo>
                    <a:lnTo>
                      <a:pt x="341" y="789"/>
                    </a:lnTo>
                    <a:lnTo>
                      <a:pt x="83" y="102"/>
                    </a:lnTo>
                    <a:lnTo>
                      <a:pt x="83" y="789"/>
                    </a:lnTo>
                    <a:lnTo>
                      <a:pt x="0" y="789"/>
                    </a:lnTo>
                    <a:lnTo>
                      <a:pt x="0" y="0"/>
                    </a:lnTo>
                    <a:lnTo>
                      <a:pt x="147" y="0"/>
                    </a:lnTo>
                    <a:lnTo>
                      <a:pt x="383" y="631"/>
                    </a:lnTo>
                    <a:lnTo>
                      <a:pt x="617" y="0"/>
                    </a:lnTo>
                    <a:lnTo>
                      <a:pt x="761" y="0"/>
                    </a:lnTo>
                    <a:lnTo>
                      <a:pt x="761" y="789"/>
                    </a:lnTo>
                    <a:lnTo>
                      <a:pt x="664" y="789"/>
                    </a:lnTo>
                    <a:close/>
                  </a:path>
                </a:pathLst>
              </a:custGeom>
              <a:solidFill>
                <a:srgbClr val="FF0000"/>
              </a:solidFill>
              <a:ln w="9525">
                <a:noFill/>
                <a:round/>
                <a:headEnd/>
                <a:tailEnd/>
              </a:ln>
            </p:spPr>
            <p:txBody>
              <a:bodyPr/>
              <a:lstStyle/>
              <a:p>
                <a:endParaRPr lang="en-AU"/>
              </a:p>
            </p:txBody>
          </p:sp>
        </p:grpSp>
        <p:pic>
          <p:nvPicPr>
            <p:cNvPr id="1016840" name="Picture 11" descr="Brocade logo_type_wht.png"/>
            <p:cNvPicPr>
              <a:picLocks noChangeAspect="1"/>
            </p:cNvPicPr>
            <p:nvPr userDrawn="1"/>
          </p:nvPicPr>
          <p:blipFill>
            <a:blip r:embed="rId3"/>
            <a:srcRect/>
            <a:stretch>
              <a:fillRect/>
            </a:stretch>
          </p:blipFill>
          <p:spPr bwMode="auto">
            <a:xfrm>
              <a:off x="143" y="190"/>
              <a:ext cx="1177" cy="189"/>
            </a:xfrm>
            <a:prstGeom prst="rect">
              <a:avLst/>
            </a:prstGeom>
            <a:noFill/>
            <a:ln w="9525">
              <a:noFill/>
              <a:miter lim="800000"/>
              <a:headEnd/>
              <a:tailEnd/>
            </a:ln>
          </p:spPr>
        </p:pic>
      </p:grpSp>
      <p:sp>
        <p:nvSpPr>
          <p:cNvPr id="1016841" name="Rectangle 9"/>
          <p:cNvSpPr>
            <a:spLocks noGrp="1" noChangeArrowheads="1"/>
          </p:cNvSpPr>
          <p:nvPr>
            <p:ph type="ctrTitle"/>
          </p:nvPr>
        </p:nvSpPr>
        <p:spPr bwMode="gray">
          <a:xfrm>
            <a:off x="684213" y="3429000"/>
            <a:ext cx="8153400" cy="1600200"/>
          </a:xfrm>
        </p:spPr>
        <p:txBody>
          <a:bodyPr lIns="0" tIns="0" rIns="0" bIns="0"/>
          <a:lstStyle>
            <a:lvl1pPr>
              <a:spcAft>
                <a:spcPct val="100000"/>
              </a:spcAft>
              <a:defRPr sz="3200"/>
            </a:lvl1pPr>
          </a:lstStyle>
          <a:p>
            <a:r>
              <a:rPr lang="en-US"/>
              <a:t>Click to edit Master title style</a:t>
            </a:r>
          </a:p>
        </p:txBody>
      </p:sp>
      <p:sp>
        <p:nvSpPr>
          <p:cNvPr id="1016842" name="Rectangle 10"/>
          <p:cNvSpPr>
            <a:spLocks noGrp="1" noChangeArrowheads="1"/>
          </p:cNvSpPr>
          <p:nvPr>
            <p:ph type="subTitle" idx="1"/>
          </p:nvPr>
        </p:nvSpPr>
        <p:spPr bwMode="gray">
          <a:xfrm>
            <a:off x="684213" y="5181600"/>
            <a:ext cx="8153400" cy="1295400"/>
          </a:xfrm>
        </p:spPr>
        <p:txBody>
          <a:bodyPr lIns="0" tIns="0" rIns="0" bIns="0"/>
          <a:lstStyle>
            <a:lvl1pPr marL="0" indent="0">
              <a:buFont typeface="Wingdings 2" pitchFamily="18" charset="2"/>
              <a:buNone/>
              <a:defRPr sz="1800"/>
            </a:lvl1pPr>
          </a:lstStyle>
          <a:p>
            <a:r>
              <a:rPr lang="en-US"/>
              <a:t>Click to edit Master subtitle style</a:t>
            </a:r>
          </a:p>
        </p:txBody>
      </p:sp>
    </p:spTree>
  </p:cSld>
  <p:clrMapOvr>
    <a:masterClrMapping/>
  </p:clrMapOvr>
  <p:transition>
    <p:wipe dir="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0839" y="321956"/>
            <a:ext cx="8089900" cy="560153"/>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4" name="Group 5"/>
          <p:cNvGrpSpPr/>
          <p:nvPr userDrawn="1"/>
        </p:nvGrpSpPr>
        <p:grpSpPr bwMode="black">
          <a:xfrm>
            <a:off x="8567550" y="6463648"/>
            <a:ext cx="456609" cy="306316"/>
            <a:chOff x="3210911" y="2165350"/>
            <a:chExt cx="1137252" cy="762927"/>
          </a:xfrm>
        </p:grpSpPr>
        <p:sp>
          <p:nvSpPr>
            <p:cNvPr id="7" name="Freeform 67"/>
            <p:cNvSpPr>
              <a:spLocks noEditPoints="1"/>
            </p:cNvSpPr>
            <p:nvPr/>
          </p:nvSpPr>
          <p:spPr bwMode="black">
            <a:xfrm>
              <a:off x="3210911" y="2165817"/>
              <a:ext cx="1049411" cy="762460"/>
            </a:xfrm>
            <a:custGeom>
              <a:avLst/>
              <a:gdLst/>
              <a:ahLst/>
              <a:cxnLst>
                <a:cxn ang="0">
                  <a:pos x="1511" y="0"/>
                </a:cxn>
                <a:cxn ang="0">
                  <a:pos x="1902" y="390"/>
                </a:cxn>
                <a:cxn ang="0">
                  <a:pos x="1760" y="691"/>
                </a:cxn>
                <a:cxn ang="0">
                  <a:pos x="1902" y="992"/>
                </a:cxn>
                <a:cxn ang="0">
                  <a:pos x="1511" y="1382"/>
                </a:cxn>
                <a:cxn ang="0">
                  <a:pos x="0" y="1382"/>
                </a:cxn>
                <a:cxn ang="0">
                  <a:pos x="1044" y="691"/>
                </a:cxn>
                <a:cxn ang="0">
                  <a:pos x="0" y="0"/>
                </a:cxn>
                <a:cxn ang="0">
                  <a:pos x="1511" y="0"/>
                </a:cxn>
                <a:cxn ang="0">
                  <a:pos x="1492" y="195"/>
                </a:cxn>
                <a:cxn ang="0">
                  <a:pos x="537" y="195"/>
                </a:cxn>
                <a:cxn ang="0">
                  <a:pos x="1492" y="585"/>
                </a:cxn>
                <a:cxn ang="0">
                  <a:pos x="1687" y="390"/>
                </a:cxn>
                <a:cxn ang="0">
                  <a:pos x="1492" y="195"/>
                </a:cxn>
                <a:cxn ang="0">
                  <a:pos x="1492" y="797"/>
                </a:cxn>
                <a:cxn ang="0">
                  <a:pos x="537" y="1187"/>
                </a:cxn>
                <a:cxn ang="0">
                  <a:pos x="1492" y="1187"/>
                </a:cxn>
                <a:cxn ang="0">
                  <a:pos x="1687" y="992"/>
                </a:cxn>
                <a:cxn ang="0">
                  <a:pos x="1492" y="797"/>
                </a:cxn>
              </a:cxnLst>
              <a:rect l="0" t="0" r="r" b="b"/>
              <a:pathLst>
                <a:path w="1902" h="1382">
                  <a:moveTo>
                    <a:pt x="1511" y="0"/>
                  </a:moveTo>
                  <a:cubicBezTo>
                    <a:pt x="1727" y="0"/>
                    <a:pt x="1902" y="174"/>
                    <a:pt x="1902" y="390"/>
                  </a:cubicBezTo>
                  <a:cubicBezTo>
                    <a:pt x="1902" y="511"/>
                    <a:pt x="1846" y="619"/>
                    <a:pt x="1760" y="691"/>
                  </a:cubicBezTo>
                  <a:cubicBezTo>
                    <a:pt x="1846" y="762"/>
                    <a:pt x="1902" y="870"/>
                    <a:pt x="1902" y="992"/>
                  </a:cubicBezTo>
                  <a:cubicBezTo>
                    <a:pt x="1902" y="1207"/>
                    <a:pt x="1727" y="1382"/>
                    <a:pt x="1511" y="1382"/>
                  </a:cubicBezTo>
                  <a:cubicBezTo>
                    <a:pt x="0" y="1382"/>
                    <a:pt x="0" y="1382"/>
                    <a:pt x="0" y="1382"/>
                  </a:cubicBezTo>
                  <a:cubicBezTo>
                    <a:pt x="387" y="991"/>
                    <a:pt x="755" y="790"/>
                    <a:pt x="1044" y="691"/>
                  </a:cubicBezTo>
                  <a:cubicBezTo>
                    <a:pt x="755" y="592"/>
                    <a:pt x="387" y="391"/>
                    <a:pt x="0" y="0"/>
                  </a:cubicBezTo>
                  <a:lnTo>
                    <a:pt x="1511" y="0"/>
                  </a:lnTo>
                  <a:close/>
                  <a:moveTo>
                    <a:pt x="1492" y="195"/>
                  </a:moveTo>
                  <a:cubicBezTo>
                    <a:pt x="537" y="195"/>
                    <a:pt x="537" y="195"/>
                    <a:pt x="537" y="195"/>
                  </a:cubicBezTo>
                  <a:cubicBezTo>
                    <a:pt x="981" y="514"/>
                    <a:pt x="1284" y="585"/>
                    <a:pt x="1492" y="585"/>
                  </a:cubicBezTo>
                  <a:cubicBezTo>
                    <a:pt x="1600" y="585"/>
                    <a:pt x="1687" y="497"/>
                    <a:pt x="1687" y="390"/>
                  </a:cubicBezTo>
                  <a:cubicBezTo>
                    <a:pt x="1687" y="282"/>
                    <a:pt x="1600" y="195"/>
                    <a:pt x="1492" y="195"/>
                  </a:cubicBezTo>
                  <a:close/>
                  <a:moveTo>
                    <a:pt x="1492" y="797"/>
                  </a:moveTo>
                  <a:cubicBezTo>
                    <a:pt x="1284" y="797"/>
                    <a:pt x="981" y="868"/>
                    <a:pt x="537" y="1187"/>
                  </a:cubicBezTo>
                  <a:cubicBezTo>
                    <a:pt x="1492" y="1187"/>
                    <a:pt x="1492" y="1187"/>
                    <a:pt x="1492" y="1187"/>
                  </a:cubicBezTo>
                  <a:cubicBezTo>
                    <a:pt x="1600" y="1187"/>
                    <a:pt x="1687" y="1099"/>
                    <a:pt x="1687" y="992"/>
                  </a:cubicBezTo>
                  <a:cubicBezTo>
                    <a:pt x="1687" y="884"/>
                    <a:pt x="1600" y="797"/>
                    <a:pt x="1492" y="797"/>
                  </a:cubicBezTo>
                  <a:close/>
                </a:path>
              </a:pathLst>
            </a:custGeom>
            <a:solidFill>
              <a:srgbClr val="FF0000"/>
            </a:solidFill>
            <a:ln w="9525">
              <a:noFill/>
              <a:round/>
              <a:headEnd/>
              <a:tailEnd/>
            </a:ln>
          </p:spPr>
          <p:txBody>
            <a:bodyPr/>
            <a:lstStyle/>
            <a:p>
              <a:endParaRPr lang="en-US"/>
            </a:p>
          </p:txBody>
        </p:sp>
        <p:sp>
          <p:nvSpPr>
            <p:cNvPr id="8" name="Freeform 68"/>
            <p:cNvSpPr>
              <a:spLocks noEditPoints="1"/>
            </p:cNvSpPr>
            <p:nvPr/>
          </p:nvSpPr>
          <p:spPr bwMode="black">
            <a:xfrm>
              <a:off x="4260323" y="2165350"/>
              <a:ext cx="87840" cy="87805"/>
            </a:xfrm>
            <a:custGeom>
              <a:avLst/>
              <a:gdLst/>
              <a:ahLst/>
              <a:cxnLst>
                <a:cxn ang="0">
                  <a:pos x="159" y="80"/>
                </a:cxn>
                <a:cxn ang="0">
                  <a:pos x="135" y="136"/>
                </a:cxn>
                <a:cxn ang="0">
                  <a:pos x="79" y="159"/>
                </a:cxn>
                <a:cxn ang="0">
                  <a:pos x="23" y="136"/>
                </a:cxn>
                <a:cxn ang="0">
                  <a:pos x="0" y="80"/>
                </a:cxn>
                <a:cxn ang="0">
                  <a:pos x="23" y="24"/>
                </a:cxn>
                <a:cxn ang="0">
                  <a:pos x="79" y="0"/>
                </a:cxn>
                <a:cxn ang="0">
                  <a:pos x="135" y="24"/>
                </a:cxn>
                <a:cxn ang="0">
                  <a:pos x="159" y="80"/>
                </a:cxn>
                <a:cxn ang="0">
                  <a:pos x="147" y="80"/>
                </a:cxn>
                <a:cxn ang="0">
                  <a:pos x="127" y="32"/>
                </a:cxn>
                <a:cxn ang="0">
                  <a:pos x="79" y="12"/>
                </a:cxn>
                <a:cxn ang="0">
                  <a:pos x="31" y="32"/>
                </a:cxn>
                <a:cxn ang="0">
                  <a:pos x="11" y="80"/>
                </a:cxn>
                <a:cxn ang="0">
                  <a:pos x="31" y="128"/>
                </a:cxn>
                <a:cxn ang="0">
                  <a:pos x="79" y="148"/>
                </a:cxn>
                <a:cxn ang="0">
                  <a:pos x="127" y="128"/>
                </a:cxn>
                <a:cxn ang="0">
                  <a:pos x="147" y="80"/>
                </a:cxn>
                <a:cxn ang="0">
                  <a:pos x="117" y="126"/>
                </a:cxn>
                <a:cxn ang="0">
                  <a:pos x="102" y="126"/>
                </a:cxn>
                <a:cxn ang="0">
                  <a:pos x="84" y="87"/>
                </a:cxn>
                <a:cxn ang="0">
                  <a:pos x="58" y="87"/>
                </a:cxn>
                <a:cxn ang="0">
                  <a:pos x="58" y="126"/>
                </a:cxn>
                <a:cxn ang="0">
                  <a:pos x="45" y="126"/>
                </a:cxn>
                <a:cxn ang="0">
                  <a:pos x="45" y="34"/>
                </a:cxn>
                <a:cxn ang="0">
                  <a:pos x="84" y="34"/>
                </a:cxn>
                <a:cxn ang="0">
                  <a:pos x="108" y="42"/>
                </a:cxn>
                <a:cxn ang="0">
                  <a:pos x="115" y="60"/>
                </a:cxn>
                <a:cxn ang="0">
                  <a:pos x="111" y="74"/>
                </a:cxn>
                <a:cxn ang="0">
                  <a:pos x="98" y="84"/>
                </a:cxn>
                <a:cxn ang="0">
                  <a:pos x="117" y="126"/>
                </a:cxn>
                <a:cxn ang="0">
                  <a:pos x="58" y="76"/>
                </a:cxn>
                <a:cxn ang="0">
                  <a:pos x="82" y="76"/>
                </a:cxn>
                <a:cxn ang="0">
                  <a:pos x="96" y="71"/>
                </a:cxn>
                <a:cxn ang="0">
                  <a:pos x="101" y="60"/>
                </a:cxn>
                <a:cxn ang="0">
                  <a:pos x="96" y="49"/>
                </a:cxn>
                <a:cxn ang="0">
                  <a:pos x="84" y="45"/>
                </a:cxn>
                <a:cxn ang="0">
                  <a:pos x="58" y="45"/>
                </a:cxn>
                <a:cxn ang="0">
                  <a:pos x="58" y="76"/>
                </a:cxn>
              </a:cxnLst>
              <a:rect l="0" t="0" r="r" b="b"/>
              <a:pathLst>
                <a:path w="159" h="159">
                  <a:moveTo>
                    <a:pt x="159" y="80"/>
                  </a:moveTo>
                  <a:cubicBezTo>
                    <a:pt x="159" y="102"/>
                    <a:pt x="151" y="120"/>
                    <a:pt x="135" y="136"/>
                  </a:cubicBezTo>
                  <a:cubicBezTo>
                    <a:pt x="120" y="152"/>
                    <a:pt x="101" y="159"/>
                    <a:pt x="79" y="159"/>
                  </a:cubicBezTo>
                  <a:cubicBezTo>
                    <a:pt x="57" y="159"/>
                    <a:pt x="39" y="152"/>
                    <a:pt x="23" y="136"/>
                  </a:cubicBezTo>
                  <a:cubicBezTo>
                    <a:pt x="8" y="120"/>
                    <a:pt x="0" y="102"/>
                    <a:pt x="0" y="80"/>
                  </a:cubicBezTo>
                  <a:cubicBezTo>
                    <a:pt x="0" y="58"/>
                    <a:pt x="8" y="39"/>
                    <a:pt x="23" y="24"/>
                  </a:cubicBezTo>
                  <a:cubicBezTo>
                    <a:pt x="39" y="8"/>
                    <a:pt x="57" y="0"/>
                    <a:pt x="79" y="0"/>
                  </a:cubicBezTo>
                  <a:cubicBezTo>
                    <a:pt x="101" y="0"/>
                    <a:pt x="120" y="8"/>
                    <a:pt x="135" y="24"/>
                  </a:cubicBezTo>
                  <a:cubicBezTo>
                    <a:pt x="151" y="39"/>
                    <a:pt x="159" y="58"/>
                    <a:pt x="159" y="80"/>
                  </a:cubicBezTo>
                  <a:close/>
                  <a:moveTo>
                    <a:pt x="147" y="80"/>
                  </a:moveTo>
                  <a:cubicBezTo>
                    <a:pt x="147" y="61"/>
                    <a:pt x="141" y="45"/>
                    <a:pt x="127" y="32"/>
                  </a:cubicBezTo>
                  <a:cubicBezTo>
                    <a:pt x="114" y="18"/>
                    <a:pt x="98" y="12"/>
                    <a:pt x="79" y="12"/>
                  </a:cubicBezTo>
                  <a:cubicBezTo>
                    <a:pt x="61" y="12"/>
                    <a:pt x="44" y="18"/>
                    <a:pt x="31" y="32"/>
                  </a:cubicBezTo>
                  <a:cubicBezTo>
                    <a:pt x="18" y="45"/>
                    <a:pt x="11" y="61"/>
                    <a:pt x="11" y="80"/>
                  </a:cubicBezTo>
                  <a:cubicBezTo>
                    <a:pt x="11" y="99"/>
                    <a:pt x="18" y="115"/>
                    <a:pt x="31" y="128"/>
                  </a:cubicBezTo>
                  <a:cubicBezTo>
                    <a:pt x="44" y="141"/>
                    <a:pt x="60" y="148"/>
                    <a:pt x="79" y="148"/>
                  </a:cubicBezTo>
                  <a:cubicBezTo>
                    <a:pt x="98" y="148"/>
                    <a:pt x="114" y="141"/>
                    <a:pt x="127" y="128"/>
                  </a:cubicBezTo>
                  <a:cubicBezTo>
                    <a:pt x="141" y="115"/>
                    <a:pt x="147" y="99"/>
                    <a:pt x="147" y="80"/>
                  </a:cubicBezTo>
                  <a:close/>
                  <a:moveTo>
                    <a:pt x="117" y="126"/>
                  </a:moveTo>
                  <a:cubicBezTo>
                    <a:pt x="102" y="126"/>
                    <a:pt x="102" y="126"/>
                    <a:pt x="102" y="126"/>
                  </a:cubicBezTo>
                  <a:cubicBezTo>
                    <a:pt x="84" y="87"/>
                    <a:pt x="84" y="87"/>
                    <a:pt x="84" y="87"/>
                  </a:cubicBezTo>
                  <a:cubicBezTo>
                    <a:pt x="58" y="87"/>
                    <a:pt x="58" y="87"/>
                    <a:pt x="58" y="87"/>
                  </a:cubicBezTo>
                  <a:cubicBezTo>
                    <a:pt x="58" y="126"/>
                    <a:pt x="58" y="126"/>
                    <a:pt x="58" y="126"/>
                  </a:cubicBezTo>
                  <a:cubicBezTo>
                    <a:pt x="45" y="126"/>
                    <a:pt x="45" y="126"/>
                    <a:pt x="45" y="126"/>
                  </a:cubicBezTo>
                  <a:cubicBezTo>
                    <a:pt x="45" y="34"/>
                    <a:pt x="45" y="34"/>
                    <a:pt x="45" y="34"/>
                  </a:cubicBezTo>
                  <a:cubicBezTo>
                    <a:pt x="84" y="34"/>
                    <a:pt x="84" y="34"/>
                    <a:pt x="84" y="34"/>
                  </a:cubicBezTo>
                  <a:cubicBezTo>
                    <a:pt x="94" y="34"/>
                    <a:pt x="102" y="36"/>
                    <a:pt x="108" y="42"/>
                  </a:cubicBezTo>
                  <a:cubicBezTo>
                    <a:pt x="113" y="47"/>
                    <a:pt x="115" y="53"/>
                    <a:pt x="115" y="60"/>
                  </a:cubicBezTo>
                  <a:cubicBezTo>
                    <a:pt x="115" y="65"/>
                    <a:pt x="114" y="69"/>
                    <a:pt x="111" y="74"/>
                  </a:cubicBezTo>
                  <a:cubicBezTo>
                    <a:pt x="108" y="78"/>
                    <a:pt x="104" y="82"/>
                    <a:pt x="98" y="84"/>
                  </a:cubicBezTo>
                  <a:lnTo>
                    <a:pt x="117" y="126"/>
                  </a:lnTo>
                  <a:close/>
                  <a:moveTo>
                    <a:pt x="58" y="76"/>
                  </a:moveTo>
                  <a:cubicBezTo>
                    <a:pt x="82" y="76"/>
                    <a:pt x="82" y="76"/>
                    <a:pt x="82" y="76"/>
                  </a:cubicBezTo>
                  <a:cubicBezTo>
                    <a:pt x="89" y="76"/>
                    <a:pt x="93" y="74"/>
                    <a:pt x="96" y="71"/>
                  </a:cubicBezTo>
                  <a:cubicBezTo>
                    <a:pt x="99" y="68"/>
                    <a:pt x="101" y="64"/>
                    <a:pt x="101" y="60"/>
                  </a:cubicBezTo>
                  <a:cubicBezTo>
                    <a:pt x="101" y="55"/>
                    <a:pt x="99" y="51"/>
                    <a:pt x="96" y="49"/>
                  </a:cubicBezTo>
                  <a:cubicBezTo>
                    <a:pt x="93" y="46"/>
                    <a:pt x="89" y="45"/>
                    <a:pt x="84" y="45"/>
                  </a:cubicBezTo>
                  <a:cubicBezTo>
                    <a:pt x="58" y="45"/>
                    <a:pt x="58" y="45"/>
                    <a:pt x="58" y="45"/>
                  </a:cubicBezTo>
                  <a:lnTo>
                    <a:pt x="58" y="76"/>
                  </a:lnTo>
                  <a:close/>
                </a:path>
              </a:pathLst>
            </a:custGeom>
            <a:solidFill>
              <a:srgbClr val="FF0000"/>
            </a:solidFill>
            <a:ln w="9525">
              <a:noFill/>
              <a:round/>
              <a:headEnd/>
              <a:tailEnd/>
            </a:ln>
          </p:spPr>
          <p:txBody>
            <a:bodyPr/>
            <a:lstStyle/>
            <a:p>
              <a:endParaRPr lang="en-US"/>
            </a:p>
          </p:txBody>
        </p:sp>
      </p:grpSp>
    </p:spTree>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r>
              <a:rPr lang="en-US" smtClean="0"/>
              <a:t>© 2011 Brocade Communications Systems, Inc. - COMPANY PROPRIETARY INFORMATION</a:t>
            </a:r>
            <a:endParaRPr lang="en-US" dirty="0"/>
          </a:p>
        </p:txBody>
      </p:sp>
      <p:sp>
        <p:nvSpPr>
          <p:cNvPr id="4" name="Rectangle 5"/>
          <p:cNvSpPr>
            <a:spLocks noGrp="1" noChangeArrowheads="1"/>
          </p:cNvSpPr>
          <p:nvPr>
            <p:ph type="dt" sz="half" idx="11"/>
          </p:nvPr>
        </p:nvSpPr>
        <p:spPr>
          <a:ln/>
        </p:spPr>
        <p:txBody>
          <a:bodyPr/>
          <a:lstStyle>
            <a:lvl1pPr>
              <a:defRPr/>
            </a:lvl1pPr>
          </a:lstStyle>
          <a:p>
            <a:pPr>
              <a:defRPr/>
            </a:pPr>
            <a:fld id="{30AE5FB3-798F-4D2C-BF0F-684557F89159}" type="datetime3">
              <a:rPr lang="en-AU" smtClean="0"/>
              <a:pPr>
                <a:defRPr/>
              </a:pPr>
              <a:t>22 September, 2011</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Head and Content w/ Portrait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0840" y="775325"/>
            <a:ext cx="8080375" cy="443198"/>
          </a:xfrm>
        </p:spPr>
        <p:txBody>
          <a:bodyPr/>
          <a:lstStyle>
            <a:lvl1pPr>
              <a:lnSpc>
                <a:spcPct val="95000"/>
              </a:lnSpc>
              <a:defRPr sz="2400" cap="none" baseline="0">
                <a:solidFill>
                  <a:schemeClr val="bg2"/>
                </a:solidFill>
              </a:defRPr>
            </a:lvl1pPr>
          </a:lstStyle>
          <a:p>
            <a:r>
              <a:rPr lang="en-US" dirty="0" smtClean="0"/>
              <a:t>Head</a:t>
            </a:r>
            <a:endParaRPr lang="en-US" dirty="0"/>
          </a:p>
        </p:txBody>
      </p:sp>
      <p:sp>
        <p:nvSpPr>
          <p:cNvPr id="3" name="Content Placeholder 2"/>
          <p:cNvSpPr>
            <a:spLocks noGrp="1"/>
          </p:cNvSpPr>
          <p:nvPr>
            <p:ph idx="1" hasCustomPrompt="1"/>
          </p:nvPr>
        </p:nvSpPr>
        <p:spPr>
          <a:xfrm>
            <a:off x="350840" y="1672808"/>
            <a:ext cx="5621791" cy="4542255"/>
          </a:xfrm>
        </p:spPr>
        <p:txBody>
          <a:bodyPr/>
          <a:lstStyle>
            <a:lvl1pPr>
              <a:lnSpc>
                <a:spcPct val="95000"/>
              </a:lnSpc>
              <a:defRPr>
                <a:latin typeface="+mn-lt"/>
              </a:defRPr>
            </a:lvl1pPr>
            <a:lvl2pPr>
              <a:lnSpc>
                <a:spcPct val="95000"/>
              </a:lnSpc>
              <a:buClr>
                <a:schemeClr val="tx2"/>
              </a:buClr>
              <a:defRPr sz="2200" b="0">
                <a:solidFill>
                  <a:schemeClr val="tx2"/>
                </a:solidFill>
                <a:latin typeface="+mn-lt"/>
              </a:defRPr>
            </a:lvl2pPr>
            <a:lvl3pPr>
              <a:lnSpc>
                <a:spcPct val="95000"/>
              </a:lnSpc>
              <a:buClr>
                <a:schemeClr val="tx2"/>
              </a:buClr>
              <a:defRPr sz="1800" b="0">
                <a:solidFill>
                  <a:schemeClr val="tx2"/>
                </a:solidFill>
                <a:latin typeface="+mn-lt"/>
              </a:defRPr>
            </a:lvl3pPr>
            <a:lvl4pPr>
              <a:lnSpc>
                <a:spcPct val="95000"/>
              </a:lnSpc>
              <a:buClr>
                <a:schemeClr val="tx2"/>
              </a:buClr>
              <a:defRPr sz="1800" b="0">
                <a:solidFill>
                  <a:schemeClr val="tx2"/>
                </a:solidFill>
                <a:latin typeface="+mn-lt"/>
              </a:defRPr>
            </a:lvl4pPr>
            <a:lvl5pPr>
              <a:lnSpc>
                <a:spcPct val="95000"/>
              </a:lnSpc>
              <a:buClr>
                <a:schemeClr val="tx2"/>
              </a:buClr>
              <a:defRPr sz="1800" b="0">
                <a:solidFill>
                  <a:schemeClr val="tx2"/>
                </a:solidFill>
                <a:latin typeface="+mn-lt"/>
              </a:defRPr>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353569" y="1124716"/>
            <a:ext cx="8077645" cy="355482"/>
          </a:xfrm>
        </p:spPr>
        <p:txBody>
          <a:bodyPr anchor="t"/>
          <a:lstStyle>
            <a:lvl1pPr marL="0" indent="0">
              <a:buNone/>
              <a:defRPr sz="1800">
                <a:solidFill>
                  <a:schemeClr val="accent6"/>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sp>
        <p:nvSpPr>
          <p:cNvPr id="14" name="Rectangle 35"/>
          <p:cNvSpPr>
            <a:spLocks noChangeArrowheads="1"/>
          </p:cNvSpPr>
          <p:nvPr/>
        </p:nvSpPr>
        <p:spPr bwMode="gray">
          <a:xfrm>
            <a:off x="6118225" y="5602287"/>
            <a:ext cx="2242003" cy="612775"/>
          </a:xfrm>
          <a:prstGeom prst="rect">
            <a:avLst/>
          </a:prstGeom>
          <a:solidFill>
            <a:schemeClr val="accent1"/>
          </a:solidFill>
          <a:ln w="9525">
            <a:noFill/>
            <a:miter lim="800000"/>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en-US" dirty="0">
              <a:solidFill>
                <a:prstClr val="black"/>
              </a:solidFill>
              <a:latin typeface="Franklin Gothic Book"/>
            </a:endParaRPr>
          </a:p>
        </p:txBody>
      </p:sp>
      <p:sp>
        <p:nvSpPr>
          <p:cNvPr id="15" name="Rectangle 35"/>
          <p:cNvSpPr>
            <a:spLocks noChangeArrowheads="1"/>
          </p:cNvSpPr>
          <p:nvPr/>
        </p:nvSpPr>
        <p:spPr bwMode="gray">
          <a:xfrm>
            <a:off x="8431213" y="5602287"/>
            <a:ext cx="712789" cy="612775"/>
          </a:xfrm>
          <a:prstGeom prst="rect">
            <a:avLst/>
          </a:prstGeom>
          <a:solidFill>
            <a:schemeClr val="bg2"/>
          </a:solidFill>
          <a:ln w="9525">
            <a:noFill/>
            <a:miter lim="800000"/>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en-US" dirty="0">
              <a:solidFill>
                <a:prstClr val="black"/>
              </a:solidFill>
              <a:latin typeface="Franklin Gothic Book"/>
            </a:endParaRPr>
          </a:p>
        </p:txBody>
      </p:sp>
      <p:sp>
        <p:nvSpPr>
          <p:cNvPr id="16" name="Rectangle 7"/>
          <p:cNvSpPr>
            <a:spLocks noChangeArrowheads="1"/>
          </p:cNvSpPr>
          <p:nvPr userDrawn="1"/>
        </p:nvSpPr>
        <p:spPr bwMode="gray">
          <a:xfrm>
            <a:off x="1" y="-2"/>
            <a:ext cx="161925" cy="1426371"/>
          </a:xfrm>
          <a:prstGeom prst="rect">
            <a:avLst/>
          </a:prstGeom>
          <a:solidFill>
            <a:schemeClr val="bg2"/>
          </a:solidFill>
          <a:ln w="9525">
            <a:noFill/>
            <a:miter lim="800000"/>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en-US" dirty="0">
              <a:solidFill>
                <a:prstClr val="black"/>
              </a:solidFill>
              <a:latin typeface="Franklin Gothic Book"/>
            </a:endParaRPr>
          </a:p>
        </p:txBody>
      </p:sp>
      <p:sp>
        <p:nvSpPr>
          <p:cNvPr id="21" name="Footer Placeholder 5"/>
          <p:cNvSpPr>
            <a:spLocks noGrp="1"/>
          </p:cNvSpPr>
          <p:nvPr>
            <p:ph type="ftr" sz="quarter" idx="3"/>
          </p:nvPr>
        </p:nvSpPr>
        <p:spPr>
          <a:xfrm>
            <a:off x="2670048" y="6631120"/>
            <a:ext cx="4033191" cy="155235"/>
          </a:xfrm>
          <a:prstGeom prst="rect">
            <a:avLst/>
          </a:prstGeom>
        </p:spPr>
        <p:txBody>
          <a:bodyPr vert="horz" wrap="square" lIns="0" tIns="0" rIns="0" bIns="0" rtlCol="0" anchor="b" anchorCtr="0"/>
          <a:lstStyle>
            <a:lvl1pPr algn="l">
              <a:defRPr sz="800">
                <a:solidFill>
                  <a:schemeClr val="tx1">
                    <a:tint val="75000"/>
                  </a:schemeClr>
                </a:solidFill>
                <a:latin typeface="+mn-lt"/>
              </a:defRPr>
            </a:lvl1pPr>
          </a:lstStyle>
          <a:p>
            <a:r>
              <a:rPr lang="en-US" smtClean="0">
                <a:solidFill>
                  <a:prstClr val="black">
                    <a:tint val="75000"/>
                  </a:prstClr>
                </a:solidFill>
              </a:rPr>
              <a:t>© 2011 Brocade Communications Systems, Inc. - COMPANY PROPRIETARY INFORMATION</a:t>
            </a:r>
            <a:endParaRPr lang="en-US" dirty="0">
              <a:solidFill>
                <a:prstClr val="black">
                  <a:tint val="75000"/>
                </a:prstClr>
              </a:solidFill>
            </a:endParaRPr>
          </a:p>
        </p:txBody>
      </p:sp>
      <p:sp>
        <p:nvSpPr>
          <p:cNvPr id="27" name="Rectangle 16"/>
          <p:cNvSpPr>
            <a:spLocks noChangeArrowheads="1"/>
          </p:cNvSpPr>
          <p:nvPr userDrawn="1"/>
        </p:nvSpPr>
        <p:spPr bwMode="gray">
          <a:xfrm>
            <a:off x="1145" y="1507333"/>
            <a:ext cx="160783" cy="52617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75000"/>
              </a:lnSpc>
              <a:spcBef>
                <a:spcPts val="0"/>
              </a:spcBef>
              <a:spcAft>
                <a:spcPts val="0"/>
              </a:spcAft>
            </a:pPr>
            <a:endParaRPr lang="en-US" dirty="0">
              <a:solidFill>
                <a:prstClr val="white"/>
              </a:solidFill>
            </a:endParaRPr>
          </a:p>
        </p:txBody>
      </p:sp>
      <p:sp>
        <p:nvSpPr>
          <p:cNvPr id="17" name="Slide Number Placeholder 6"/>
          <p:cNvSpPr>
            <a:spLocks noGrp="1"/>
          </p:cNvSpPr>
          <p:nvPr>
            <p:ph type="sldNum" sz="quarter" idx="4"/>
          </p:nvPr>
        </p:nvSpPr>
        <p:spPr>
          <a:xfrm>
            <a:off x="8110728" y="6639295"/>
            <a:ext cx="246061" cy="155233"/>
          </a:xfrm>
          <a:prstGeom prst="rect">
            <a:avLst/>
          </a:prstGeom>
        </p:spPr>
        <p:txBody>
          <a:bodyPr vert="horz" wrap="square" lIns="0" tIns="0" rIns="0" bIns="0" rtlCol="0" anchor="b" anchorCtr="0"/>
          <a:lstStyle>
            <a:lvl1pPr algn="r">
              <a:defRPr sz="900">
                <a:solidFill>
                  <a:schemeClr val="tx1">
                    <a:tint val="75000"/>
                  </a:schemeClr>
                </a:solidFill>
                <a:latin typeface="+mn-lt"/>
              </a:defRPr>
            </a:lvl1pPr>
          </a:lstStyle>
          <a:p>
            <a:fld id="{7BCC8D0D-EAEC-449D-9161-023DFF90F2E2}" type="slidenum">
              <a:rPr lang="en-US" smtClean="0">
                <a:solidFill>
                  <a:prstClr val="black">
                    <a:tint val="75000"/>
                  </a:prstClr>
                </a:solidFill>
              </a:rPr>
              <a:pPr/>
              <a:t>‹#›</a:t>
            </a:fld>
            <a:endParaRPr lang="en-US" dirty="0">
              <a:solidFill>
                <a:prstClr val="black">
                  <a:tint val="75000"/>
                </a:prstClr>
              </a:solidFill>
            </a:endParaRPr>
          </a:p>
        </p:txBody>
      </p:sp>
      <p:grpSp>
        <p:nvGrpSpPr>
          <p:cNvPr id="4" name="Group 17"/>
          <p:cNvGrpSpPr/>
          <p:nvPr userDrawn="1"/>
        </p:nvGrpSpPr>
        <p:grpSpPr bwMode="black">
          <a:xfrm>
            <a:off x="8567550" y="6463648"/>
            <a:ext cx="456609" cy="306316"/>
            <a:chOff x="3210911" y="2165350"/>
            <a:chExt cx="1137252" cy="762927"/>
          </a:xfrm>
        </p:grpSpPr>
        <p:sp>
          <p:nvSpPr>
            <p:cNvPr id="22" name="Freeform 67"/>
            <p:cNvSpPr>
              <a:spLocks noEditPoints="1"/>
            </p:cNvSpPr>
            <p:nvPr/>
          </p:nvSpPr>
          <p:spPr bwMode="black">
            <a:xfrm>
              <a:off x="3210911" y="2165817"/>
              <a:ext cx="1049411" cy="762460"/>
            </a:xfrm>
            <a:custGeom>
              <a:avLst/>
              <a:gdLst/>
              <a:ahLst/>
              <a:cxnLst>
                <a:cxn ang="0">
                  <a:pos x="1511" y="0"/>
                </a:cxn>
                <a:cxn ang="0">
                  <a:pos x="1902" y="390"/>
                </a:cxn>
                <a:cxn ang="0">
                  <a:pos x="1760" y="691"/>
                </a:cxn>
                <a:cxn ang="0">
                  <a:pos x="1902" y="992"/>
                </a:cxn>
                <a:cxn ang="0">
                  <a:pos x="1511" y="1382"/>
                </a:cxn>
                <a:cxn ang="0">
                  <a:pos x="0" y="1382"/>
                </a:cxn>
                <a:cxn ang="0">
                  <a:pos x="1044" y="691"/>
                </a:cxn>
                <a:cxn ang="0">
                  <a:pos x="0" y="0"/>
                </a:cxn>
                <a:cxn ang="0">
                  <a:pos x="1511" y="0"/>
                </a:cxn>
                <a:cxn ang="0">
                  <a:pos x="1492" y="195"/>
                </a:cxn>
                <a:cxn ang="0">
                  <a:pos x="537" y="195"/>
                </a:cxn>
                <a:cxn ang="0">
                  <a:pos x="1492" y="585"/>
                </a:cxn>
                <a:cxn ang="0">
                  <a:pos x="1687" y="390"/>
                </a:cxn>
                <a:cxn ang="0">
                  <a:pos x="1492" y="195"/>
                </a:cxn>
                <a:cxn ang="0">
                  <a:pos x="1492" y="797"/>
                </a:cxn>
                <a:cxn ang="0">
                  <a:pos x="537" y="1187"/>
                </a:cxn>
                <a:cxn ang="0">
                  <a:pos x="1492" y="1187"/>
                </a:cxn>
                <a:cxn ang="0">
                  <a:pos x="1687" y="992"/>
                </a:cxn>
                <a:cxn ang="0">
                  <a:pos x="1492" y="797"/>
                </a:cxn>
              </a:cxnLst>
              <a:rect l="0" t="0" r="r" b="b"/>
              <a:pathLst>
                <a:path w="1902" h="1382">
                  <a:moveTo>
                    <a:pt x="1511" y="0"/>
                  </a:moveTo>
                  <a:cubicBezTo>
                    <a:pt x="1727" y="0"/>
                    <a:pt x="1902" y="174"/>
                    <a:pt x="1902" y="390"/>
                  </a:cubicBezTo>
                  <a:cubicBezTo>
                    <a:pt x="1902" y="511"/>
                    <a:pt x="1846" y="619"/>
                    <a:pt x="1760" y="691"/>
                  </a:cubicBezTo>
                  <a:cubicBezTo>
                    <a:pt x="1846" y="762"/>
                    <a:pt x="1902" y="870"/>
                    <a:pt x="1902" y="992"/>
                  </a:cubicBezTo>
                  <a:cubicBezTo>
                    <a:pt x="1902" y="1207"/>
                    <a:pt x="1727" y="1382"/>
                    <a:pt x="1511" y="1382"/>
                  </a:cubicBezTo>
                  <a:cubicBezTo>
                    <a:pt x="0" y="1382"/>
                    <a:pt x="0" y="1382"/>
                    <a:pt x="0" y="1382"/>
                  </a:cubicBezTo>
                  <a:cubicBezTo>
                    <a:pt x="387" y="991"/>
                    <a:pt x="755" y="790"/>
                    <a:pt x="1044" y="691"/>
                  </a:cubicBezTo>
                  <a:cubicBezTo>
                    <a:pt x="755" y="592"/>
                    <a:pt x="387" y="391"/>
                    <a:pt x="0" y="0"/>
                  </a:cubicBezTo>
                  <a:lnTo>
                    <a:pt x="1511" y="0"/>
                  </a:lnTo>
                  <a:close/>
                  <a:moveTo>
                    <a:pt x="1492" y="195"/>
                  </a:moveTo>
                  <a:cubicBezTo>
                    <a:pt x="537" y="195"/>
                    <a:pt x="537" y="195"/>
                    <a:pt x="537" y="195"/>
                  </a:cubicBezTo>
                  <a:cubicBezTo>
                    <a:pt x="981" y="514"/>
                    <a:pt x="1284" y="585"/>
                    <a:pt x="1492" y="585"/>
                  </a:cubicBezTo>
                  <a:cubicBezTo>
                    <a:pt x="1600" y="585"/>
                    <a:pt x="1687" y="497"/>
                    <a:pt x="1687" y="390"/>
                  </a:cubicBezTo>
                  <a:cubicBezTo>
                    <a:pt x="1687" y="282"/>
                    <a:pt x="1600" y="195"/>
                    <a:pt x="1492" y="195"/>
                  </a:cubicBezTo>
                  <a:close/>
                  <a:moveTo>
                    <a:pt x="1492" y="797"/>
                  </a:moveTo>
                  <a:cubicBezTo>
                    <a:pt x="1284" y="797"/>
                    <a:pt x="981" y="868"/>
                    <a:pt x="537" y="1187"/>
                  </a:cubicBezTo>
                  <a:cubicBezTo>
                    <a:pt x="1492" y="1187"/>
                    <a:pt x="1492" y="1187"/>
                    <a:pt x="1492" y="1187"/>
                  </a:cubicBezTo>
                  <a:cubicBezTo>
                    <a:pt x="1600" y="1187"/>
                    <a:pt x="1687" y="1099"/>
                    <a:pt x="1687" y="992"/>
                  </a:cubicBezTo>
                  <a:cubicBezTo>
                    <a:pt x="1687" y="884"/>
                    <a:pt x="1600" y="797"/>
                    <a:pt x="1492" y="797"/>
                  </a:cubicBezTo>
                  <a:close/>
                </a:path>
              </a:pathLst>
            </a:custGeom>
            <a:solidFill>
              <a:srgbClr val="FF0000"/>
            </a:solidFill>
            <a:ln w="9525">
              <a:noFill/>
              <a:round/>
              <a:headEnd/>
              <a:tailEnd/>
            </a:ln>
          </p:spPr>
          <p:txBody>
            <a:bodyPr/>
            <a:lstStyle/>
            <a:p>
              <a:pPr algn="l" fontAlgn="auto">
                <a:spcBef>
                  <a:spcPts val="0"/>
                </a:spcBef>
                <a:spcAft>
                  <a:spcPts val="0"/>
                </a:spcAft>
              </a:pPr>
              <a:endParaRPr lang="en-US" dirty="0">
                <a:solidFill>
                  <a:prstClr val="black"/>
                </a:solidFill>
                <a:latin typeface="Franklin Gothic Book"/>
              </a:endParaRPr>
            </a:p>
          </p:txBody>
        </p:sp>
        <p:sp>
          <p:nvSpPr>
            <p:cNvPr id="26" name="Freeform 68"/>
            <p:cNvSpPr>
              <a:spLocks noEditPoints="1"/>
            </p:cNvSpPr>
            <p:nvPr/>
          </p:nvSpPr>
          <p:spPr bwMode="black">
            <a:xfrm>
              <a:off x="4260323" y="2165350"/>
              <a:ext cx="87840" cy="87805"/>
            </a:xfrm>
            <a:custGeom>
              <a:avLst/>
              <a:gdLst/>
              <a:ahLst/>
              <a:cxnLst>
                <a:cxn ang="0">
                  <a:pos x="159" y="80"/>
                </a:cxn>
                <a:cxn ang="0">
                  <a:pos x="135" y="136"/>
                </a:cxn>
                <a:cxn ang="0">
                  <a:pos x="79" y="159"/>
                </a:cxn>
                <a:cxn ang="0">
                  <a:pos x="23" y="136"/>
                </a:cxn>
                <a:cxn ang="0">
                  <a:pos x="0" y="80"/>
                </a:cxn>
                <a:cxn ang="0">
                  <a:pos x="23" y="24"/>
                </a:cxn>
                <a:cxn ang="0">
                  <a:pos x="79" y="0"/>
                </a:cxn>
                <a:cxn ang="0">
                  <a:pos x="135" y="24"/>
                </a:cxn>
                <a:cxn ang="0">
                  <a:pos x="159" y="80"/>
                </a:cxn>
                <a:cxn ang="0">
                  <a:pos x="147" y="80"/>
                </a:cxn>
                <a:cxn ang="0">
                  <a:pos x="127" y="32"/>
                </a:cxn>
                <a:cxn ang="0">
                  <a:pos x="79" y="12"/>
                </a:cxn>
                <a:cxn ang="0">
                  <a:pos x="31" y="32"/>
                </a:cxn>
                <a:cxn ang="0">
                  <a:pos x="11" y="80"/>
                </a:cxn>
                <a:cxn ang="0">
                  <a:pos x="31" y="128"/>
                </a:cxn>
                <a:cxn ang="0">
                  <a:pos x="79" y="148"/>
                </a:cxn>
                <a:cxn ang="0">
                  <a:pos x="127" y="128"/>
                </a:cxn>
                <a:cxn ang="0">
                  <a:pos x="147" y="80"/>
                </a:cxn>
                <a:cxn ang="0">
                  <a:pos x="117" y="126"/>
                </a:cxn>
                <a:cxn ang="0">
                  <a:pos x="102" y="126"/>
                </a:cxn>
                <a:cxn ang="0">
                  <a:pos x="84" y="87"/>
                </a:cxn>
                <a:cxn ang="0">
                  <a:pos x="58" y="87"/>
                </a:cxn>
                <a:cxn ang="0">
                  <a:pos x="58" y="126"/>
                </a:cxn>
                <a:cxn ang="0">
                  <a:pos x="45" y="126"/>
                </a:cxn>
                <a:cxn ang="0">
                  <a:pos x="45" y="34"/>
                </a:cxn>
                <a:cxn ang="0">
                  <a:pos x="84" y="34"/>
                </a:cxn>
                <a:cxn ang="0">
                  <a:pos x="108" y="42"/>
                </a:cxn>
                <a:cxn ang="0">
                  <a:pos x="115" y="60"/>
                </a:cxn>
                <a:cxn ang="0">
                  <a:pos x="111" y="74"/>
                </a:cxn>
                <a:cxn ang="0">
                  <a:pos x="98" y="84"/>
                </a:cxn>
                <a:cxn ang="0">
                  <a:pos x="117" y="126"/>
                </a:cxn>
                <a:cxn ang="0">
                  <a:pos x="58" y="76"/>
                </a:cxn>
                <a:cxn ang="0">
                  <a:pos x="82" y="76"/>
                </a:cxn>
                <a:cxn ang="0">
                  <a:pos x="96" y="71"/>
                </a:cxn>
                <a:cxn ang="0">
                  <a:pos x="101" y="60"/>
                </a:cxn>
                <a:cxn ang="0">
                  <a:pos x="96" y="49"/>
                </a:cxn>
                <a:cxn ang="0">
                  <a:pos x="84" y="45"/>
                </a:cxn>
                <a:cxn ang="0">
                  <a:pos x="58" y="45"/>
                </a:cxn>
                <a:cxn ang="0">
                  <a:pos x="58" y="76"/>
                </a:cxn>
              </a:cxnLst>
              <a:rect l="0" t="0" r="r" b="b"/>
              <a:pathLst>
                <a:path w="159" h="159">
                  <a:moveTo>
                    <a:pt x="159" y="80"/>
                  </a:moveTo>
                  <a:cubicBezTo>
                    <a:pt x="159" y="102"/>
                    <a:pt x="151" y="120"/>
                    <a:pt x="135" y="136"/>
                  </a:cubicBezTo>
                  <a:cubicBezTo>
                    <a:pt x="120" y="152"/>
                    <a:pt x="101" y="159"/>
                    <a:pt x="79" y="159"/>
                  </a:cubicBezTo>
                  <a:cubicBezTo>
                    <a:pt x="57" y="159"/>
                    <a:pt x="39" y="152"/>
                    <a:pt x="23" y="136"/>
                  </a:cubicBezTo>
                  <a:cubicBezTo>
                    <a:pt x="8" y="120"/>
                    <a:pt x="0" y="102"/>
                    <a:pt x="0" y="80"/>
                  </a:cubicBezTo>
                  <a:cubicBezTo>
                    <a:pt x="0" y="58"/>
                    <a:pt x="8" y="39"/>
                    <a:pt x="23" y="24"/>
                  </a:cubicBezTo>
                  <a:cubicBezTo>
                    <a:pt x="39" y="8"/>
                    <a:pt x="57" y="0"/>
                    <a:pt x="79" y="0"/>
                  </a:cubicBezTo>
                  <a:cubicBezTo>
                    <a:pt x="101" y="0"/>
                    <a:pt x="120" y="8"/>
                    <a:pt x="135" y="24"/>
                  </a:cubicBezTo>
                  <a:cubicBezTo>
                    <a:pt x="151" y="39"/>
                    <a:pt x="159" y="58"/>
                    <a:pt x="159" y="80"/>
                  </a:cubicBezTo>
                  <a:close/>
                  <a:moveTo>
                    <a:pt x="147" y="80"/>
                  </a:moveTo>
                  <a:cubicBezTo>
                    <a:pt x="147" y="61"/>
                    <a:pt x="141" y="45"/>
                    <a:pt x="127" y="32"/>
                  </a:cubicBezTo>
                  <a:cubicBezTo>
                    <a:pt x="114" y="18"/>
                    <a:pt x="98" y="12"/>
                    <a:pt x="79" y="12"/>
                  </a:cubicBezTo>
                  <a:cubicBezTo>
                    <a:pt x="61" y="12"/>
                    <a:pt x="44" y="18"/>
                    <a:pt x="31" y="32"/>
                  </a:cubicBezTo>
                  <a:cubicBezTo>
                    <a:pt x="18" y="45"/>
                    <a:pt x="11" y="61"/>
                    <a:pt x="11" y="80"/>
                  </a:cubicBezTo>
                  <a:cubicBezTo>
                    <a:pt x="11" y="99"/>
                    <a:pt x="18" y="115"/>
                    <a:pt x="31" y="128"/>
                  </a:cubicBezTo>
                  <a:cubicBezTo>
                    <a:pt x="44" y="141"/>
                    <a:pt x="60" y="148"/>
                    <a:pt x="79" y="148"/>
                  </a:cubicBezTo>
                  <a:cubicBezTo>
                    <a:pt x="98" y="148"/>
                    <a:pt x="114" y="141"/>
                    <a:pt x="127" y="128"/>
                  </a:cubicBezTo>
                  <a:cubicBezTo>
                    <a:pt x="141" y="115"/>
                    <a:pt x="147" y="99"/>
                    <a:pt x="147" y="80"/>
                  </a:cubicBezTo>
                  <a:close/>
                  <a:moveTo>
                    <a:pt x="117" y="126"/>
                  </a:moveTo>
                  <a:cubicBezTo>
                    <a:pt x="102" y="126"/>
                    <a:pt x="102" y="126"/>
                    <a:pt x="102" y="126"/>
                  </a:cubicBezTo>
                  <a:cubicBezTo>
                    <a:pt x="84" y="87"/>
                    <a:pt x="84" y="87"/>
                    <a:pt x="84" y="87"/>
                  </a:cubicBezTo>
                  <a:cubicBezTo>
                    <a:pt x="58" y="87"/>
                    <a:pt x="58" y="87"/>
                    <a:pt x="58" y="87"/>
                  </a:cubicBezTo>
                  <a:cubicBezTo>
                    <a:pt x="58" y="126"/>
                    <a:pt x="58" y="126"/>
                    <a:pt x="58" y="126"/>
                  </a:cubicBezTo>
                  <a:cubicBezTo>
                    <a:pt x="45" y="126"/>
                    <a:pt x="45" y="126"/>
                    <a:pt x="45" y="126"/>
                  </a:cubicBezTo>
                  <a:cubicBezTo>
                    <a:pt x="45" y="34"/>
                    <a:pt x="45" y="34"/>
                    <a:pt x="45" y="34"/>
                  </a:cubicBezTo>
                  <a:cubicBezTo>
                    <a:pt x="84" y="34"/>
                    <a:pt x="84" y="34"/>
                    <a:pt x="84" y="34"/>
                  </a:cubicBezTo>
                  <a:cubicBezTo>
                    <a:pt x="94" y="34"/>
                    <a:pt x="102" y="36"/>
                    <a:pt x="108" y="42"/>
                  </a:cubicBezTo>
                  <a:cubicBezTo>
                    <a:pt x="113" y="47"/>
                    <a:pt x="115" y="53"/>
                    <a:pt x="115" y="60"/>
                  </a:cubicBezTo>
                  <a:cubicBezTo>
                    <a:pt x="115" y="65"/>
                    <a:pt x="114" y="69"/>
                    <a:pt x="111" y="74"/>
                  </a:cubicBezTo>
                  <a:cubicBezTo>
                    <a:pt x="108" y="78"/>
                    <a:pt x="104" y="82"/>
                    <a:pt x="98" y="84"/>
                  </a:cubicBezTo>
                  <a:lnTo>
                    <a:pt x="117" y="126"/>
                  </a:lnTo>
                  <a:close/>
                  <a:moveTo>
                    <a:pt x="58" y="76"/>
                  </a:moveTo>
                  <a:cubicBezTo>
                    <a:pt x="82" y="76"/>
                    <a:pt x="82" y="76"/>
                    <a:pt x="82" y="76"/>
                  </a:cubicBezTo>
                  <a:cubicBezTo>
                    <a:pt x="89" y="76"/>
                    <a:pt x="93" y="74"/>
                    <a:pt x="96" y="71"/>
                  </a:cubicBezTo>
                  <a:cubicBezTo>
                    <a:pt x="99" y="68"/>
                    <a:pt x="101" y="64"/>
                    <a:pt x="101" y="60"/>
                  </a:cubicBezTo>
                  <a:cubicBezTo>
                    <a:pt x="101" y="55"/>
                    <a:pt x="99" y="51"/>
                    <a:pt x="96" y="49"/>
                  </a:cubicBezTo>
                  <a:cubicBezTo>
                    <a:pt x="93" y="46"/>
                    <a:pt x="89" y="45"/>
                    <a:pt x="84" y="45"/>
                  </a:cubicBezTo>
                  <a:cubicBezTo>
                    <a:pt x="58" y="45"/>
                    <a:pt x="58" y="45"/>
                    <a:pt x="58" y="45"/>
                  </a:cubicBezTo>
                  <a:lnTo>
                    <a:pt x="58" y="76"/>
                  </a:lnTo>
                  <a:close/>
                </a:path>
              </a:pathLst>
            </a:custGeom>
            <a:solidFill>
              <a:srgbClr val="FF0000"/>
            </a:solidFill>
            <a:ln w="9525">
              <a:noFill/>
              <a:round/>
              <a:headEnd/>
              <a:tailEnd/>
            </a:ln>
          </p:spPr>
          <p:txBody>
            <a:bodyPr/>
            <a:lstStyle/>
            <a:p>
              <a:pPr algn="l" fontAlgn="auto">
                <a:spcBef>
                  <a:spcPts val="0"/>
                </a:spcBef>
                <a:spcAft>
                  <a:spcPts val="0"/>
                </a:spcAft>
              </a:pPr>
              <a:endParaRPr lang="en-US" dirty="0">
                <a:solidFill>
                  <a:prstClr val="black"/>
                </a:solidFill>
                <a:latin typeface="Franklin Gothic Book"/>
              </a:endParaRPr>
            </a:p>
          </p:txBody>
        </p:sp>
      </p:grpSp>
      <p:pic>
        <p:nvPicPr>
          <p:cNvPr id="19" name="Picture Placeholder 14" descr="Vertical_09_bridge wires.jpg"/>
          <p:cNvPicPr>
            <a:picLocks noChangeAspect="1"/>
          </p:cNvPicPr>
          <p:nvPr userDrawn="1"/>
        </p:nvPicPr>
        <p:blipFill>
          <a:blip r:embed="rId2" cstate="screen"/>
          <a:srcRect t="59" b="59"/>
          <a:stretch>
            <a:fillRect/>
          </a:stretch>
        </p:blipFill>
        <p:spPr>
          <a:xfrm>
            <a:off x="6118229" y="1800227"/>
            <a:ext cx="3025775" cy="3729036"/>
          </a:xfrm>
          <a:prstGeom prst="rect">
            <a:avLst/>
          </a:prstGeom>
        </p:spPr>
      </p:pic>
      <p:sp>
        <p:nvSpPr>
          <p:cNvPr id="23" name="Rectangle 35"/>
          <p:cNvSpPr>
            <a:spLocks noChangeArrowheads="1"/>
          </p:cNvSpPr>
          <p:nvPr userDrawn="1"/>
        </p:nvSpPr>
        <p:spPr bwMode="auto">
          <a:xfrm>
            <a:off x="6118225" y="4140200"/>
            <a:ext cx="3025775" cy="1389063"/>
          </a:xfrm>
          <a:prstGeom prst="rect">
            <a:avLst/>
          </a:prstGeom>
          <a:solidFill>
            <a:schemeClr val="tx1">
              <a:alpha val="50000"/>
            </a:schemeClr>
          </a:solidFill>
          <a:ln w="9525">
            <a:noFill/>
            <a:miter lim="800000"/>
            <a:headEnd/>
            <a:tailEnd/>
          </a:ln>
          <a:effectLst>
            <a:innerShdw blurRad="114300">
              <a:prstClr val="black"/>
            </a:innerShdw>
          </a:effectLst>
        </p:spPr>
        <p:txBody>
          <a:bodyPr vert="horz" wrap="square" lIns="91440" tIns="45720" rIns="91440" bIns="45720" numCol="1" anchor="ctr" anchorCtr="0" compatLnSpc="1">
            <a:prstTxWarp prst="textNoShape">
              <a:avLst/>
            </a:prstTxWarp>
          </a:bodyPr>
          <a:lstStyle/>
          <a:p>
            <a:pPr algn="ctr" fontAlgn="auto">
              <a:spcBef>
                <a:spcPts val="0"/>
              </a:spcBef>
              <a:spcAft>
                <a:spcPts val="0"/>
              </a:spcAft>
            </a:pPr>
            <a:endParaRPr lang="en-US" dirty="0">
              <a:solidFill>
                <a:prstClr val="white"/>
              </a:solidFill>
              <a:latin typeface="Franklin Gothic Book"/>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lank_No Bars">
    <p:spTree>
      <p:nvGrpSpPr>
        <p:cNvPr id="1" name=""/>
        <p:cNvGrpSpPr/>
        <p:nvPr/>
      </p:nvGrpSpPr>
      <p:grpSpPr>
        <a:xfrm>
          <a:off x="0" y="0"/>
          <a:ext cx="0" cy="0"/>
          <a:chOff x="0" y="0"/>
          <a:chExt cx="0" cy="0"/>
        </a:xfrm>
      </p:grpSpPr>
      <p:sp>
        <p:nvSpPr>
          <p:cNvPr id="11" name="Date Placeholder 4"/>
          <p:cNvSpPr>
            <a:spLocks noGrp="1"/>
          </p:cNvSpPr>
          <p:nvPr>
            <p:ph type="dt" sz="half" idx="2"/>
          </p:nvPr>
        </p:nvSpPr>
        <p:spPr>
          <a:xfrm>
            <a:off x="4572000" y="6631121"/>
            <a:ext cx="2133600" cy="155235"/>
          </a:xfrm>
          <a:prstGeom prst="rect">
            <a:avLst/>
          </a:prstGeom>
        </p:spPr>
        <p:txBody>
          <a:bodyPr vert="horz" wrap="square" lIns="0" tIns="0" rIns="0" bIns="0" rtlCol="0" anchor="b" anchorCtr="0"/>
          <a:lstStyle>
            <a:lvl1pPr algn="l">
              <a:defRPr sz="800">
                <a:solidFill>
                  <a:schemeClr val="tx1">
                    <a:tint val="75000"/>
                  </a:schemeClr>
                </a:solidFill>
                <a:latin typeface="+mn-lt"/>
              </a:defRPr>
            </a:lvl1pPr>
          </a:lstStyle>
          <a:p>
            <a:fld id="{D9A12845-EF33-405B-A67F-C9E459FA8805}" type="datetime3">
              <a:rPr lang="en-AU" smtClean="0"/>
              <a:pPr/>
              <a:t>22 September, 2011</a:t>
            </a:fld>
            <a:endParaRPr lang="en-US" dirty="0"/>
          </a:p>
        </p:txBody>
      </p:sp>
      <p:sp>
        <p:nvSpPr>
          <p:cNvPr id="13" name="Footer Placeholder 5"/>
          <p:cNvSpPr>
            <a:spLocks noGrp="1"/>
          </p:cNvSpPr>
          <p:nvPr>
            <p:ph type="ftr" sz="quarter" idx="3"/>
          </p:nvPr>
        </p:nvSpPr>
        <p:spPr>
          <a:xfrm>
            <a:off x="465881" y="6631121"/>
            <a:ext cx="4010752" cy="155235"/>
          </a:xfrm>
          <a:prstGeom prst="rect">
            <a:avLst/>
          </a:prstGeom>
        </p:spPr>
        <p:txBody>
          <a:bodyPr vert="horz" wrap="square" lIns="0" tIns="0" rIns="0" bIns="0" rtlCol="0" anchor="b" anchorCtr="0"/>
          <a:lstStyle>
            <a:lvl1pPr algn="l">
              <a:defRPr sz="800">
                <a:solidFill>
                  <a:schemeClr val="tx1">
                    <a:tint val="75000"/>
                  </a:schemeClr>
                </a:solidFill>
                <a:latin typeface="+mn-lt"/>
              </a:defRPr>
            </a:lvl1pPr>
          </a:lstStyle>
          <a:p>
            <a:r>
              <a:rPr lang="en-US" smtClean="0"/>
              <a:t>© 2011 Brocade Communications Systems, Inc. - COMPANY PROPRIETARY INFORMATION</a:t>
            </a:r>
            <a:endParaRPr lang="en-US" dirty="0"/>
          </a:p>
        </p:txBody>
      </p:sp>
      <p:grpSp>
        <p:nvGrpSpPr>
          <p:cNvPr id="2" name="Group 19"/>
          <p:cNvGrpSpPr/>
          <p:nvPr userDrawn="1"/>
        </p:nvGrpSpPr>
        <p:grpSpPr bwMode="black">
          <a:xfrm>
            <a:off x="8567552" y="6463649"/>
            <a:ext cx="456609" cy="306316"/>
            <a:chOff x="3210911" y="2165350"/>
            <a:chExt cx="1137252" cy="762927"/>
          </a:xfrm>
        </p:grpSpPr>
        <p:sp>
          <p:nvSpPr>
            <p:cNvPr id="21" name="Freeform 67"/>
            <p:cNvSpPr>
              <a:spLocks noEditPoints="1"/>
            </p:cNvSpPr>
            <p:nvPr/>
          </p:nvSpPr>
          <p:spPr bwMode="black">
            <a:xfrm>
              <a:off x="3210911" y="2165817"/>
              <a:ext cx="1049411" cy="762460"/>
            </a:xfrm>
            <a:custGeom>
              <a:avLst/>
              <a:gdLst/>
              <a:ahLst/>
              <a:cxnLst>
                <a:cxn ang="0">
                  <a:pos x="1511" y="0"/>
                </a:cxn>
                <a:cxn ang="0">
                  <a:pos x="1902" y="390"/>
                </a:cxn>
                <a:cxn ang="0">
                  <a:pos x="1760" y="691"/>
                </a:cxn>
                <a:cxn ang="0">
                  <a:pos x="1902" y="992"/>
                </a:cxn>
                <a:cxn ang="0">
                  <a:pos x="1511" y="1382"/>
                </a:cxn>
                <a:cxn ang="0">
                  <a:pos x="0" y="1382"/>
                </a:cxn>
                <a:cxn ang="0">
                  <a:pos x="1044" y="691"/>
                </a:cxn>
                <a:cxn ang="0">
                  <a:pos x="0" y="0"/>
                </a:cxn>
                <a:cxn ang="0">
                  <a:pos x="1511" y="0"/>
                </a:cxn>
                <a:cxn ang="0">
                  <a:pos x="1492" y="195"/>
                </a:cxn>
                <a:cxn ang="0">
                  <a:pos x="537" y="195"/>
                </a:cxn>
                <a:cxn ang="0">
                  <a:pos x="1492" y="585"/>
                </a:cxn>
                <a:cxn ang="0">
                  <a:pos x="1687" y="390"/>
                </a:cxn>
                <a:cxn ang="0">
                  <a:pos x="1492" y="195"/>
                </a:cxn>
                <a:cxn ang="0">
                  <a:pos x="1492" y="797"/>
                </a:cxn>
                <a:cxn ang="0">
                  <a:pos x="537" y="1187"/>
                </a:cxn>
                <a:cxn ang="0">
                  <a:pos x="1492" y="1187"/>
                </a:cxn>
                <a:cxn ang="0">
                  <a:pos x="1687" y="992"/>
                </a:cxn>
                <a:cxn ang="0">
                  <a:pos x="1492" y="797"/>
                </a:cxn>
              </a:cxnLst>
              <a:rect l="0" t="0" r="r" b="b"/>
              <a:pathLst>
                <a:path w="1902" h="1382">
                  <a:moveTo>
                    <a:pt x="1511" y="0"/>
                  </a:moveTo>
                  <a:cubicBezTo>
                    <a:pt x="1727" y="0"/>
                    <a:pt x="1902" y="174"/>
                    <a:pt x="1902" y="390"/>
                  </a:cubicBezTo>
                  <a:cubicBezTo>
                    <a:pt x="1902" y="511"/>
                    <a:pt x="1846" y="619"/>
                    <a:pt x="1760" y="691"/>
                  </a:cubicBezTo>
                  <a:cubicBezTo>
                    <a:pt x="1846" y="762"/>
                    <a:pt x="1902" y="870"/>
                    <a:pt x="1902" y="992"/>
                  </a:cubicBezTo>
                  <a:cubicBezTo>
                    <a:pt x="1902" y="1207"/>
                    <a:pt x="1727" y="1382"/>
                    <a:pt x="1511" y="1382"/>
                  </a:cubicBezTo>
                  <a:cubicBezTo>
                    <a:pt x="0" y="1382"/>
                    <a:pt x="0" y="1382"/>
                    <a:pt x="0" y="1382"/>
                  </a:cubicBezTo>
                  <a:cubicBezTo>
                    <a:pt x="387" y="991"/>
                    <a:pt x="755" y="790"/>
                    <a:pt x="1044" y="691"/>
                  </a:cubicBezTo>
                  <a:cubicBezTo>
                    <a:pt x="755" y="592"/>
                    <a:pt x="387" y="391"/>
                    <a:pt x="0" y="0"/>
                  </a:cubicBezTo>
                  <a:lnTo>
                    <a:pt x="1511" y="0"/>
                  </a:lnTo>
                  <a:close/>
                  <a:moveTo>
                    <a:pt x="1492" y="195"/>
                  </a:moveTo>
                  <a:cubicBezTo>
                    <a:pt x="537" y="195"/>
                    <a:pt x="537" y="195"/>
                    <a:pt x="537" y="195"/>
                  </a:cubicBezTo>
                  <a:cubicBezTo>
                    <a:pt x="981" y="514"/>
                    <a:pt x="1284" y="585"/>
                    <a:pt x="1492" y="585"/>
                  </a:cubicBezTo>
                  <a:cubicBezTo>
                    <a:pt x="1600" y="585"/>
                    <a:pt x="1687" y="497"/>
                    <a:pt x="1687" y="390"/>
                  </a:cubicBezTo>
                  <a:cubicBezTo>
                    <a:pt x="1687" y="282"/>
                    <a:pt x="1600" y="195"/>
                    <a:pt x="1492" y="195"/>
                  </a:cubicBezTo>
                  <a:close/>
                  <a:moveTo>
                    <a:pt x="1492" y="797"/>
                  </a:moveTo>
                  <a:cubicBezTo>
                    <a:pt x="1284" y="797"/>
                    <a:pt x="981" y="868"/>
                    <a:pt x="537" y="1187"/>
                  </a:cubicBezTo>
                  <a:cubicBezTo>
                    <a:pt x="1492" y="1187"/>
                    <a:pt x="1492" y="1187"/>
                    <a:pt x="1492" y="1187"/>
                  </a:cubicBezTo>
                  <a:cubicBezTo>
                    <a:pt x="1600" y="1187"/>
                    <a:pt x="1687" y="1099"/>
                    <a:pt x="1687" y="992"/>
                  </a:cubicBezTo>
                  <a:cubicBezTo>
                    <a:pt x="1687" y="884"/>
                    <a:pt x="1600" y="797"/>
                    <a:pt x="1492" y="797"/>
                  </a:cubicBezTo>
                  <a:close/>
                </a:path>
              </a:pathLst>
            </a:custGeom>
            <a:solidFill>
              <a:srgbClr val="FF0000"/>
            </a:solidFill>
            <a:ln w="9525">
              <a:noFill/>
              <a:round/>
              <a:headEnd/>
              <a:tailEnd/>
            </a:ln>
          </p:spPr>
          <p:txBody>
            <a:bodyPr/>
            <a:lstStyle/>
            <a:p>
              <a:endParaRPr lang="en-US"/>
            </a:p>
          </p:txBody>
        </p:sp>
        <p:sp>
          <p:nvSpPr>
            <p:cNvPr id="22" name="Freeform 68"/>
            <p:cNvSpPr>
              <a:spLocks noEditPoints="1"/>
            </p:cNvSpPr>
            <p:nvPr/>
          </p:nvSpPr>
          <p:spPr bwMode="black">
            <a:xfrm>
              <a:off x="4260323" y="2165350"/>
              <a:ext cx="87840" cy="87805"/>
            </a:xfrm>
            <a:custGeom>
              <a:avLst/>
              <a:gdLst/>
              <a:ahLst/>
              <a:cxnLst>
                <a:cxn ang="0">
                  <a:pos x="159" y="80"/>
                </a:cxn>
                <a:cxn ang="0">
                  <a:pos x="135" y="136"/>
                </a:cxn>
                <a:cxn ang="0">
                  <a:pos x="79" y="159"/>
                </a:cxn>
                <a:cxn ang="0">
                  <a:pos x="23" y="136"/>
                </a:cxn>
                <a:cxn ang="0">
                  <a:pos x="0" y="80"/>
                </a:cxn>
                <a:cxn ang="0">
                  <a:pos x="23" y="24"/>
                </a:cxn>
                <a:cxn ang="0">
                  <a:pos x="79" y="0"/>
                </a:cxn>
                <a:cxn ang="0">
                  <a:pos x="135" y="24"/>
                </a:cxn>
                <a:cxn ang="0">
                  <a:pos x="159" y="80"/>
                </a:cxn>
                <a:cxn ang="0">
                  <a:pos x="147" y="80"/>
                </a:cxn>
                <a:cxn ang="0">
                  <a:pos x="127" y="32"/>
                </a:cxn>
                <a:cxn ang="0">
                  <a:pos x="79" y="12"/>
                </a:cxn>
                <a:cxn ang="0">
                  <a:pos x="31" y="32"/>
                </a:cxn>
                <a:cxn ang="0">
                  <a:pos x="11" y="80"/>
                </a:cxn>
                <a:cxn ang="0">
                  <a:pos x="31" y="128"/>
                </a:cxn>
                <a:cxn ang="0">
                  <a:pos x="79" y="148"/>
                </a:cxn>
                <a:cxn ang="0">
                  <a:pos x="127" y="128"/>
                </a:cxn>
                <a:cxn ang="0">
                  <a:pos x="147" y="80"/>
                </a:cxn>
                <a:cxn ang="0">
                  <a:pos x="117" y="126"/>
                </a:cxn>
                <a:cxn ang="0">
                  <a:pos x="102" y="126"/>
                </a:cxn>
                <a:cxn ang="0">
                  <a:pos x="84" y="87"/>
                </a:cxn>
                <a:cxn ang="0">
                  <a:pos x="58" y="87"/>
                </a:cxn>
                <a:cxn ang="0">
                  <a:pos x="58" y="126"/>
                </a:cxn>
                <a:cxn ang="0">
                  <a:pos x="45" y="126"/>
                </a:cxn>
                <a:cxn ang="0">
                  <a:pos x="45" y="34"/>
                </a:cxn>
                <a:cxn ang="0">
                  <a:pos x="84" y="34"/>
                </a:cxn>
                <a:cxn ang="0">
                  <a:pos x="108" y="42"/>
                </a:cxn>
                <a:cxn ang="0">
                  <a:pos x="115" y="60"/>
                </a:cxn>
                <a:cxn ang="0">
                  <a:pos x="111" y="74"/>
                </a:cxn>
                <a:cxn ang="0">
                  <a:pos x="98" y="84"/>
                </a:cxn>
                <a:cxn ang="0">
                  <a:pos x="117" y="126"/>
                </a:cxn>
                <a:cxn ang="0">
                  <a:pos x="58" y="76"/>
                </a:cxn>
                <a:cxn ang="0">
                  <a:pos x="82" y="76"/>
                </a:cxn>
                <a:cxn ang="0">
                  <a:pos x="96" y="71"/>
                </a:cxn>
                <a:cxn ang="0">
                  <a:pos x="101" y="60"/>
                </a:cxn>
                <a:cxn ang="0">
                  <a:pos x="96" y="49"/>
                </a:cxn>
                <a:cxn ang="0">
                  <a:pos x="84" y="45"/>
                </a:cxn>
                <a:cxn ang="0">
                  <a:pos x="58" y="45"/>
                </a:cxn>
                <a:cxn ang="0">
                  <a:pos x="58" y="76"/>
                </a:cxn>
              </a:cxnLst>
              <a:rect l="0" t="0" r="r" b="b"/>
              <a:pathLst>
                <a:path w="159" h="159">
                  <a:moveTo>
                    <a:pt x="159" y="80"/>
                  </a:moveTo>
                  <a:cubicBezTo>
                    <a:pt x="159" y="102"/>
                    <a:pt x="151" y="120"/>
                    <a:pt x="135" y="136"/>
                  </a:cubicBezTo>
                  <a:cubicBezTo>
                    <a:pt x="120" y="152"/>
                    <a:pt x="101" y="159"/>
                    <a:pt x="79" y="159"/>
                  </a:cubicBezTo>
                  <a:cubicBezTo>
                    <a:pt x="57" y="159"/>
                    <a:pt x="39" y="152"/>
                    <a:pt x="23" y="136"/>
                  </a:cubicBezTo>
                  <a:cubicBezTo>
                    <a:pt x="8" y="120"/>
                    <a:pt x="0" y="102"/>
                    <a:pt x="0" y="80"/>
                  </a:cubicBezTo>
                  <a:cubicBezTo>
                    <a:pt x="0" y="58"/>
                    <a:pt x="8" y="39"/>
                    <a:pt x="23" y="24"/>
                  </a:cubicBezTo>
                  <a:cubicBezTo>
                    <a:pt x="39" y="8"/>
                    <a:pt x="57" y="0"/>
                    <a:pt x="79" y="0"/>
                  </a:cubicBezTo>
                  <a:cubicBezTo>
                    <a:pt x="101" y="0"/>
                    <a:pt x="120" y="8"/>
                    <a:pt x="135" y="24"/>
                  </a:cubicBezTo>
                  <a:cubicBezTo>
                    <a:pt x="151" y="39"/>
                    <a:pt x="159" y="58"/>
                    <a:pt x="159" y="80"/>
                  </a:cubicBezTo>
                  <a:close/>
                  <a:moveTo>
                    <a:pt x="147" y="80"/>
                  </a:moveTo>
                  <a:cubicBezTo>
                    <a:pt x="147" y="61"/>
                    <a:pt x="141" y="45"/>
                    <a:pt x="127" y="32"/>
                  </a:cubicBezTo>
                  <a:cubicBezTo>
                    <a:pt x="114" y="18"/>
                    <a:pt x="98" y="12"/>
                    <a:pt x="79" y="12"/>
                  </a:cubicBezTo>
                  <a:cubicBezTo>
                    <a:pt x="61" y="12"/>
                    <a:pt x="44" y="18"/>
                    <a:pt x="31" y="32"/>
                  </a:cubicBezTo>
                  <a:cubicBezTo>
                    <a:pt x="18" y="45"/>
                    <a:pt x="11" y="61"/>
                    <a:pt x="11" y="80"/>
                  </a:cubicBezTo>
                  <a:cubicBezTo>
                    <a:pt x="11" y="99"/>
                    <a:pt x="18" y="115"/>
                    <a:pt x="31" y="128"/>
                  </a:cubicBezTo>
                  <a:cubicBezTo>
                    <a:pt x="44" y="141"/>
                    <a:pt x="60" y="148"/>
                    <a:pt x="79" y="148"/>
                  </a:cubicBezTo>
                  <a:cubicBezTo>
                    <a:pt x="98" y="148"/>
                    <a:pt x="114" y="141"/>
                    <a:pt x="127" y="128"/>
                  </a:cubicBezTo>
                  <a:cubicBezTo>
                    <a:pt x="141" y="115"/>
                    <a:pt x="147" y="99"/>
                    <a:pt x="147" y="80"/>
                  </a:cubicBezTo>
                  <a:close/>
                  <a:moveTo>
                    <a:pt x="117" y="126"/>
                  </a:moveTo>
                  <a:cubicBezTo>
                    <a:pt x="102" y="126"/>
                    <a:pt x="102" y="126"/>
                    <a:pt x="102" y="126"/>
                  </a:cubicBezTo>
                  <a:cubicBezTo>
                    <a:pt x="84" y="87"/>
                    <a:pt x="84" y="87"/>
                    <a:pt x="84" y="87"/>
                  </a:cubicBezTo>
                  <a:cubicBezTo>
                    <a:pt x="58" y="87"/>
                    <a:pt x="58" y="87"/>
                    <a:pt x="58" y="87"/>
                  </a:cubicBezTo>
                  <a:cubicBezTo>
                    <a:pt x="58" y="126"/>
                    <a:pt x="58" y="126"/>
                    <a:pt x="58" y="126"/>
                  </a:cubicBezTo>
                  <a:cubicBezTo>
                    <a:pt x="45" y="126"/>
                    <a:pt x="45" y="126"/>
                    <a:pt x="45" y="126"/>
                  </a:cubicBezTo>
                  <a:cubicBezTo>
                    <a:pt x="45" y="34"/>
                    <a:pt x="45" y="34"/>
                    <a:pt x="45" y="34"/>
                  </a:cubicBezTo>
                  <a:cubicBezTo>
                    <a:pt x="84" y="34"/>
                    <a:pt x="84" y="34"/>
                    <a:pt x="84" y="34"/>
                  </a:cubicBezTo>
                  <a:cubicBezTo>
                    <a:pt x="94" y="34"/>
                    <a:pt x="102" y="36"/>
                    <a:pt x="108" y="42"/>
                  </a:cubicBezTo>
                  <a:cubicBezTo>
                    <a:pt x="113" y="47"/>
                    <a:pt x="115" y="53"/>
                    <a:pt x="115" y="60"/>
                  </a:cubicBezTo>
                  <a:cubicBezTo>
                    <a:pt x="115" y="65"/>
                    <a:pt x="114" y="69"/>
                    <a:pt x="111" y="74"/>
                  </a:cubicBezTo>
                  <a:cubicBezTo>
                    <a:pt x="108" y="78"/>
                    <a:pt x="104" y="82"/>
                    <a:pt x="98" y="84"/>
                  </a:cubicBezTo>
                  <a:lnTo>
                    <a:pt x="117" y="126"/>
                  </a:lnTo>
                  <a:close/>
                  <a:moveTo>
                    <a:pt x="58" y="76"/>
                  </a:moveTo>
                  <a:cubicBezTo>
                    <a:pt x="82" y="76"/>
                    <a:pt x="82" y="76"/>
                    <a:pt x="82" y="76"/>
                  </a:cubicBezTo>
                  <a:cubicBezTo>
                    <a:pt x="89" y="76"/>
                    <a:pt x="93" y="74"/>
                    <a:pt x="96" y="71"/>
                  </a:cubicBezTo>
                  <a:cubicBezTo>
                    <a:pt x="99" y="68"/>
                    <a:pt x="101" y="64"/>
                    <a:pt x="101" y="60"/>
                  </a:cubicBezTo>
                  <a:cubicBezTo>
                    <a:pt x="101" y="55"/>
                    <a:pt x="99" y="51"/>
                    <a:pt x="96" y="49"/>
                  </a:cubicBezTo>
                  <a:cubicBezTo>
                    <a:pt x="93" y="46"/>
                    <a:pt x="89" y="45"/>
                    <a:pt x="84" y="45"/>
                  </a:cubicBezTo>
                  <a:cubicBezTo>
                    <a:pt x="58" y="45"/>
                    <a:pt x="58" y="45"/>
                    <a:pt x="58" y="45"/>
                  </a:cubicBezTo>
                  <a:lnTo>
                    <a:pt x="58" y="76"/>
                  </a:lnTo>
                  <a:close/>
                </a:path>
              </a:pathLst>
            </a:custGeom>
            <a:solidFill>
              <a:srgbClr val="FF0000"/>
            </a:solidFill>
            <a:ln w="9525">
              <a:noFill/>
              <a:round/>
              <a:headEnd/>
              <a:tailEnd/>
            </a:ln>
          </p:spPr>
          <p:txBody>
            <a:bodyPr/>
            <a:lstStyle/>
            <a:p>
              <a:endParaRPr lang="en-US"/>
            </a:p>
          </p:txBody>
        </p:sp>
      </p:grpSp>
      <p:sp>
        <p:nvSpPr>
          <p:cNvPr id="14" name="Slide Number Placeholder 6"/>
          <p:cNvSpPr>
            <a:spLocks noGrp="1"/>
          </p:cNvSpPr>
          <p:nvPr>
            <p:ph type="sldNum" sz="quarter" idx="4"/>
          </p:nvPr>
        </p:nvSpPr>
        <p:spPr>
          <a:xfrm>
            <a:off x="8137892" y="6639297"/>
            <a:ext cx="246061" cy="155233"/>
          </a:xfrm>
          <a:prstGeom prst="rect">
            <a:avLst/>
          </a:prstGeom>
        </p:spPr>
        <p:txBody>
          <a:bodyPr vert="horz" wrap="square" lIns="0" tIns="0" rIns="0" bIns="0" rtlCol="0" anchor="b" anchorCtr="0"/>
          <a:lstStyle>
            <a:lvl1pPr algn="r">
              <a:defRPr sz="900">
                <a:solidFill>
                  <a:schemeClr val="tx1">
                    <a:tint val="75000"/>
                  </a:schemeClr>
                </a:solidFill>
                <a:latin typeface="+mn-lt"/>
              </a:defRPr>
            </a:lvl1pPr>
          </a:lstStyle>
          <a:p>
            <a:fld id="{7BCC8D0D-EAEC-449D-9161-023DFF90F2E2}" type="slidenum">
              <a:rPr lang="en-US" smtClean="0"/>
              <a:pPr/>
              <a:t>‹#›</a:t>
            </a:fld>
            <a:endParaRPr lang="en-US" dirty="0"/>
          </a:p>
        </p:txBody>
      </p:sp>
      <p:sp>
        <p:nvSpPr>
          <p:cNvPr id="8" name="Oval 7"/>
          <p:cNvSpPr/>
          <p:nvPr userDrawn="1"/>
        </p:nvSpPr>
        <p:spPr bwMode="auto">
          <a:xfrm>
            <a:off x="8970435" y="6434668"/>
            <a:ext cx="80433" cy="80433"/>
          </a:xfrm>
          <a:prstGeom prst="ellipse">
            <a:avLst/>
          </a:prstGeom>
          <a:solidFill>
            <a:schemeClr val="bg1"/>
          </a:solidFill>
          <a:ln w="19050" algn="ctr">
            <a:noFill/>
            <a:miter lim="800000"/>
            <a:headEnd/>
            <a:tailEnd/>
          </a:ln>
        </p:spPr>
        <p:txBody>
          <a:bodyPr wrap="none" rtlCol="0" anchor="ctr"/>
          <a:lstStyle/>
          <a:p>
            <a:pPr algn="ctr"/>
            <a:endParaRPr lang="en-US" dirty="0"/>
          </a:p>
        </p:txBody>
      </p:sp>
    </p:spTree>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228600" y="1295400"/>
            <a:ext cx="43053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86300" y="1295400"/>
            <a:ext cx="43053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Footer Placeholder 4"/>
          <p:cNvSpPr>
            <a:spLocks noGrp="1"/>
          </p:cNvSpPr>
          <p:nvPr>
            <p:ph type="ftr" sz="quarter" idx="10"/>
          </p:nvPr>
        </p:nvSpPr>
        <p:spPr>
          <a:xfrm>
            <a:off x="1695450" y="6338888"/>
            <a:ext cx="2178050" cy="255587"/>
          </a:xfrm>
        </p:spPr>
        <p:txBody>
          <a:bodyPr/>
          <a:lstStyle>
            <a:lvl1pPr>
              <a:defRPr/>
            </a:lvl1pPr>
          </a:lstStyle>
          <a:p>
            <a:r>
              <a:rPr lang="en-US" smtClean="0"/>
              <a:t>© 2011 Brocade Communications Systems, Inc. - COMPANY PROPRIETARY INFORMATION</a:t>
            </a:r>
            <a:endParaRPr lang="en-US"/>
          </a:p>
        </p:txBody>
      </p:sp>
      <p:sp>
        <p:nvSpPr>
          <p:cNvPr id="6" name="Date Placeholder 5"/>
          <p:cNvSpPr>
            <a:spLocks noGrp="1"/>
          </p:cNvSpPr>
          <p:nvPr>
            <p:ph type="dt" sz="half" idx="11"/>
          </p:nvPr>
        </p:nvSpPr>
        <p:spPr>
          <a:xfrm>
            <a:off x="307975" y="6338888"/>
            <a:ext cx="1119188" cy="257175"/>
          </a:xfrm>
        </p:spPr>
        <p:txBody>
          <a:bodyPr/>
          <a:lstStyle>
            <a:lvl1pPr>
              <a:defRPr/>
            </a:lvl1pPr>
          </a:lstStyle>
          <a:p>
            <a:fld id="{27583B39-CA19-48AD-B3E9-F1C2F8B78F1D}" type="datetime3">
              <a:rPr lang="en-AU" smtClean="0"/>
              <a:pPr/>
              <a:t>22 September, 2011</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hapter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50955" y="2314113"/>
            <a:ext cx="8089784" cy="560153"/>
          </a:xfrm>
        </p:spPr>
        <p:txBody>
          <a:bodyPr/>
          <a:lstStyle>
            <a:lvl1pPr>
              <a:lnSpc>
                <a:spcPct val="95000"/>
              </a:lnSpc>
              <a:defRPr sz="3200">
                <a:solidFill>
                  <a:schemeClr val="bg2"/>
                </a:solidFill>
              </a:defRPr>
            </a:lvl1pPr>
          </a:lstStyle>
          <a:p>
            <a:r>
              <a:rPr lang="en-US" dirty="0" smtClean="0"/>
              <a:t>Chapter Slide Head</a:t>
            </a:r>
            <a:endParaRPr lang="en-US" dirty="0"/>
          </a:p>
        </p:txBody>
      </p:sp>
      <p:sp>
        <p:nvSpPr>
          <p:cNvPr id="6" name="Rectangle 35"/>
          <p:cNvSpPr>
            <a:spLocks noChangeArrowheads="1"/>
          </p:cNvSpPr>
          <p:nvPr userDrawn="1"/>
        </p:nvSpPr>
        <p:spPr bwMode="gray">
          <a:xfrm>
            <a:off x="8431213" y="3426620"/>
            <a:ext cx="712789" cy="2786858"/>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35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pPr marL="0" algn="l" defTabSz="914400" rtl="0" eaLnBrk="1" latinLnBrk="0" hangingPunct="1"/>
            <a:endParaRPr lang="en-US" sz="1800" kern="1200">
              <a:solidFill>
                <a:schemeClr val="tx1"/>
              </a:solidFill>
              <a:latin typeface="+mn-lt"/>
              <a:ea typeface="+mn-ea"/>
              <a:cs typeface="+mn-cs"/>
            </a:endParaRPr>
          </a:p>
        </p:txBody>
      </p:sp>
      <p:sp>
        <p:nvSpPr>
          <p:cNvPr id="10" name="Picture Placeholder 9"/>
          <p:cNvSpPr>
            <a:spLocks noGrp="1"/>
          </p:cNvSpPr>
          <p:nvPr>
            <p:ph type="pic" sz="quarter" idx="10"/>
          </p:nvPr>
        </p:nvSpPr>
        <p:spPr bwMode="gray">
          <a:xfrm>
            <a:off x="1" y="3427544"/>
            <a:ext cx="8355276" cy="2787519"/>
          </a:xfrm>
          <a:solidFill>
            <a:schemeClr val="tx2">
              <a:lumMod val="20000"/>
              <a:lumOff val="80000"/>
            </a:schemeClr>
          </a:solidFill>
        </p:spPr>
        <p:txBody>
          <a:bodyPr/>
          <a:lstStyle>
            <a:lvl1pPr>
              <a:defRPr/>
            </a:lvl1pPr>
          </a:lstStyle>
          <a:p>
            <a:r>
              <a:rPr lang="en-US" smtClean="0"/>
              <a:t>Click icon to add picture</a:t>
            </a:r>
            <a:endParaRPr lang="en-US" dirty="0"/>
          </a:p>
        </p:txBody>
      </p:sp>
      <p:sp>
        <p:nvSpPr>
          <p:cNvPr id="12" name="Text Placeholder 2"/>
          <p:cNvSpPr>
            <a:spLocks noGrp="1"/>
          </p:cNvSpPr>
          <p:nvPr>
            <p:ph type="body" idx="11" hasCustomPrompt="1"/>
          </p:nvPr>
        </p:nvSpPr>
        <p:spPr>
          <a:xfrm>
            <a:off x="353568" y="2813884"/>
            <a:ext cx="8087171" cy="413959"/>
          </a:xfrm>
        </p:spPr>
        <p:txBody>
          <a:bodyPr anchor="t"/>
          <a:lstStyle>
            <a:lvl1pPr marL="0" indent="0">
              <a:lnSpc>
                <a:spcPct val="95000"/>
              </a:lnSpc>
              <a:buNone/>
              <a:defRPr sz="2200">
                <a:solidFill>
                  <a:schemeClr val="accent6"/>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sp>
        <p:nvSpPr>
          <p:cNvPr id="9" name="Date Placeholder 4"/>
          <p:cNvSpPr>
            <a:spLocks noGrp="1"/>
          </p:cNvSpPr>
          <p:nvPr>
            <p:ph type="dt" sz="half" idx="2"/>
          </p:nvPr>
        </p:nvSpPr>
        <p:spPr>
          <a:xfrm>
            <a:off x="4572000" y="6631120"/>
            <a:ext cx="2133600" cy="155235"/>
          </a:xfrm>
          <a:prstGeom prst="rect">
            <a:avLst/>
          </a:prstGeom>
        </p:spPr>
        <p:txBody>
          <a:bodyPr vert="horz" wrap="square" lIns="0" tIns="0" rIns="0" bIns="0" rtlCol="0" anchor="b" anchorCtr="0"/>
          <a:lstStyle>
            <a:lvl1pPr algn="l">
              <a:defRPr sz="800">
                <a:solidFill>
                  <a:schemeClr val="tx1">
                    <a:tint val="75000"/>
                  </a:schemeClr>
                </a:solidFill>
                <a:latin typeface="+mn-lt"/>
              </a:defRPr>
            </a:lvl1pPr>
          </a:lstStyle>
          <a:p>
            <a:fld id="{BB239844-B16E-4F70-80B9-D2D297833924}" type="datetime3">
              <a:rPr lang="en-AU" smtClean="0"/>
              <a:pPr/>
              <a:t>22 September, 2011</a:t>
            </a:fld>
            <a:endParaRPr lang="en-US" dirty="0"/>
          </a:p>
        </p:txBody>
      </p:sp>
      <p:sp>
        <p:nvSpPr>
          <p:cNvPr id="13" name="Footer Placeholder 5"/>
          <p:cNvSpPr>
            <a:spLocks noGrp="1"/>
          </p:cNvSpPr>
          <p:nvPr>
            <p:ph type="ftr" sz="quarter" idx="3"/>
          </p:nvPr>
        </p:nvSpPr>
        <p:spPr>
          <a:xfrm>
            <a:off x="465881" y="6631120"/>
            <a:ext cx="4034867" cy="155235"/>
          </a:xfrm>
          <a:prstGeom prst="rect">
            <a:avLst/>
          </a:prstGeom>
        </p:spPr>
        <p:txBody>
          <a:bodyPr vert="horz" wrap="square" lIns="0" tIns="0" rIns="0" bIns="0" rtlCol="0" anchor="b" anchorCtr="0"/>
          <a:lstStyle>
            <a:lvl1pPr algn="l">
              <a:defRPr sz="800">
                <a:solidFill>
                  <a:schemeClr val="tx1">
                    <a:tint val="75000"/>
                  </a:schemeClr>
                </a:solidFill>
                <a:latin typeface="+mn-lt"/>
              </a:defRPr>
            </a:lvl1pPr>
          </a:lstStyle>
          <a:p>
            <a:r>
              <a:rPr lang="en-US" smtClean="0"/>
              <a:t>© 2011 Brocade Communications Systems, Inc. - COMPANY PROPRIETARY INFORMATION</a:t>
            </a:r>
            <a:endParaRPr lang="en-US" dirty="0"/>
          </a:p>
        </p:txBody>
      </p:sp>
      <p:sp>
        <p:nvSpPr>
          <p:cNvPr id="15" name="Slide Number Placeholder 6"/>
          <p:cNvSpPr>
            <a:spLocks noGrp="1"/>
          </p:cNvSpPr>
          <p:nvPr>
            <p:ph type="sldNum" sz="quarter" idx="4"/>
          </p:nvPr>
        </p:nvSpPr>
        <p:spPr>
          <a:xfrm>
            <a:off x="8137890" y="6639295"/>
            <a:ext cx="246061" cy="155233"/>
          </a:xfrm>
          <a:prstGeom prst="rect">
            <a:avLst/>
          </a:prstGeom>
        </p:spPr>
        <p:txBody>
          <a:bodyPr vert="horz" wrap="square" lIns="0" tIns="0" rIns="0" bIns="0" rtlCol="0" anchor="b" anchorCtr="0"/>
          <a:lstStyle>
            <a:lvl1pPr algn="r">
              <a:defRPr sz="900">
                <a:solidFill>
                  <a:schemeClr val="tx1">
                    <a:tint val="75000"/>
                  </a:schemeClr>
                </a:solidFill>
                <a:latin typeface="+mn-lt"/>
              </a:defRPr>
            </a:lvl1pPr>
          </a:lstStyle>
          <a:p>
            <a:fld id="{7BCC8D0D-EAEC-449D-9161-023DFF90F2E2}" type="slidenum">
              <a:rPr lang="en-US" smtClean="0"/>
              <a:pPr/>
              <a:t>‹#›</a:t>
            </a:fld>
            <a:endParaRPr lang="en-US" dirty="0"/>
          </a:p>
        </p:txBody>
      </p:sp>
      <p:grpSp>
        <p:nvGrpSpPr>
          <p:cNvPr id="16" name="Group 15"/>
          <p:cNvGrpSpPr/>
          <p:nvPr userDrawn="1"/>
        </p:nvGrpSpPr>
        <p:grpSpPr bwMode="black">
          <a:xfrm>
            <a:off x="8567550" y="6463648"/>
            <a:ext cx="456609" cy="306316"/>
            <a:chOff x="3210911" y="2165350"/>
            <a:chExt cx="1137252" cy="762927"/>
          </a:xfrm>
        </p:grpSpPr>
        <p:sp>
          <p:nvSpPr>
            <p:cNvPr id="20" name="Freeform 67"/>
            <p:cNvSpPr>
              <a:spLocks noEditPoints="1"/>
            </p:cNvSpPr>
            <p:nvPr/>
          </p:nvSpPr>
          <p:spPr bwMode="black">
            <a:xfrm>
              <a:off x="3210911" y="2165817"/>
              <a:ext cx="1049411" cy="762460"/>
            </a:xfrm>
            <a:custGeom>
              <a:avLst/>
              <a:gdLst/>
              <a:ahLst/>
              <a:cxnLst>
                <a:cxn ang="0">
                  <a:pos x="1511" y="0"/>
                </a:cxn>
                <a:cxn ang="0">
                  <a:pos x="1902" y="390"/>
                </a:cxn>
                <a:cxn ang="0">
                  <a:pos x="1760" y="691"/>
                </a:cxn>
                <a:cxn ang="0">
                  <a:pos x="1902" y="992"/>
                </a:cxn>
                <a:cxn ang="0">
                  <a:pos x="1511" y="1382"/>
                </a:cxn>
                <a:cxn ang="0">
                  <a:pos x="0" y="1382"/>
                </a:cxn>
                <a:cxn ang="0">
                  <a:pos x="1044" y="691"/>
                </a:cxn>
                <a:cxn ang="0">
                  <a:pos x="0" y="0"/>
                </a:cxn>
                <a:cxn ang="0">
                  <a:pos x="1511" y="0"/>
                </a:cxn>
                <a:cxn ang="0">
                  <a:pos x="1492" y="195"/>
                </a:cxn>
                <a:cxn ang="0">
                  <a:pos x="537" y="195"/>
                </a:cxn>
                <a:cxn ang="0">
                  <a:pos x="1492" y="585"/>
                </a:cxn>
                <a:cxn ang="0">
                  <a:pos x="1687" y="390"/>
                </a:cxn>
                <a:cxn ang="0">
                  <a:pos x="1492" y="195"/>
                </a:cxn>
                <a:cxn ang="0">
                  <a:pos x="1492" y="797"/>
                </a:cxn>
                <a:cxn ang="0">
                  <a:pos x="537" y="1187"/>
                </a:cxn>
                <a:cxn ang="0">
                  <a:pos x="1492" y="1187"/>
                </a:cxn>
                <a:cxn ang="0">
                  <a:pos x="1687" y="992"/>
                </a:cxn>
                <a:cxn ang="0">
                  <a:pos x="1492" y="797"/>
                </a:cxn>
              </a:cxnLst>
              <a:rect l="0" t="0" r="r" b="b"/>
              <a:pathLst>
                <a:path w="1902" h="1382">
                  <a:moveTo>
                    <a:pt x="1511" y="0"/>
                  </a:moveTo>
                  <a:cubicBezTo>
                    <a:pt x="1727" y="0"/>
                    <a:pt x="1902" y="174"/>
                    <a:pt x="1902" y="390"/>
                  </a:cubicBezTo>
                  <a:cubicBezTo>
                    <a:pt x="1902" y="511"/>
                    <a:pt x="1846" y="619"/>
                    <a:pt x="1760" y="691"/>
                  </a:cubicBezTo>
                  <a:cubicBezTo>
                    <a:pt x="1846" y="762"/>
                    <a:pt x="1902" y="870"/>
                    <a:pt x="1902" y="992"/>
                  </a:cubicBezTo>
                  <a:cubicBezTo>
                    <a:pt x="1902" y="1207"/>
                    <a:pt x="1727" y="1382"/>
                    <a:pt x="1511" y="1382"/>
                  </a:cubicBezTo>
                  <a:cubicBezTo>
                    <a:pt x="0" y="1382"/>
                    <a:pt x="0" y="1382"/>
                    <a:pt x="0" y="1382"/>
                  </a:cubicBezTo>
                  <a:cubicBezTo>
                    <a:pt x="387" y="991"/>
                    <a:pt x="755" y="790"/>
                    <a:pt x="1044" y="691"/>
                  </a:cubicBezTo>
                  <a:cubicBezTo>
                    <a:pt x="755" y="592"/>
                    <a:pt x="387" y="391"/>
                    <a:pt x="0" y="0"/>
                  </a:cubicBezTo>
                  <a:lnTo>
                    <a:pt x="1511" y="0"/>
                  </a:lnTo>
                  <a:close/>
                  <a:moveTo>
                    <a:pt x="1492" y="195"/>
                  </a:moveTo>
                  <a:cubicBezTo>
                    <a:pt x="537" y="195"/>
                    <a:pt x="537" y="195"/>
                    <a:pt x="537" y="195"/>
                  </a:cubicBezTo>
                  <a:cubicBezTo>
                    <a:pt x="981" y="514"/>
                    <a:pt x="1284" y="585"/>
                    <a:pt x="1492" y="585"/>
                  </a:cubicBezTo>
                  <a:cubicBezTo>
                    <a:pt x="1600" y="585"/>
                    <a:pt x="1687" y="497"/>
                    <a:pt x="1687" y="390"/>
                  </a:cubicBezTo>
                  <a:cubicBezTo>
                    <a:pt x="1687" y="282"/>
                    <a:pt x="1600" y="195"/>
                    <a:pt x="1492" y="195"/>
                  </a:cubicBezTo>
                  <a:close/>
                  <a:moveTo>
                    <a:pt x="1492" y="797"/>
                  </a:moveTo>
                  <a:cubicBezTo>
                    <a:pt x="1284" y="797"/>
                    <a:pt x="981" y="868"/>
                    <a:pt x="537" y="1187"/>
                  </a:cubicBezTo>
                  <a:cubicBezTo>
                    <a:pt x="1492" y="1187"/>
                    <a:pt x="1492" y="1187"/>
                    <a:pt x="1492" y="1187"/>
                  </a:cubicBezTo>
                  <a:cubicBezTo>
                    <a:pt x="1600" y="1187"/>
                    <a:pt x="1687" y="1099"/>
                    <a:pt x="1687" y="992"/>
                  </a:cubicBezTo>
                  <a:cubicBezTo>
                    <a:pt x="1687" y="884"/>
                    <a:pt x="1600" y="797"/>
                    <a:pt x="1492" y="797"/>
                  </a:cubicBezTo>
                  <a:close/>
                </a:path>
              </a:pathLst>
            </a:custGeom>
            <a:solidFill>
              <a:srgbClr val="FF0000"/>
            </a:solidFill>
            <a:ln w="9525">
              <a:noFill/>
              <a:round/>
              <a:headEnd/>
              <a:tailEnd/>
            </a:ln>
          </p:spPr>
          <p:txBody>
            <a:bodyPr/>
            <a:lstStyle/>
            <a:p>
              <a:endParaRPr lang="en-US"/>
            </a:p>
          </p:txBody>
        </p:sp>
        <p:sp>
          <p:nvSpPr>
            <p:cNvPr id="21" name="Freeform 68"/>
            <p:cNvSpPr>
              <a:spLocks noEditPoints="1"/>
            </p:cNvSpPr>
            <p:nvPr/>
          </p:nvSpPr>
          <p:spPr bwMode="black">
            <a:xfrm>
              <a:off x="4260323" y="2165350"/>
              <a:ext cx="87840" cy="87805"/>
            </a:xfrm>
            <a:custGeom>
              <a:avLst/>
              <a:gdLst/>
              <a:ahLst/>
              <a:cxnLst>
                <a:cxn ang="0">
                  <a:pos x="159" y="80"/>
                </a:cxn>
                <a:cxn ang="0">
                  <a:pos x="135" y="136"/>
                </a:cxn>
                <a:cxn ang="0">
                  <a:pos x="79" y="159"/>
                </a:cxn>
                <a:cxn ang="0">
                  <a:pos x="23" y="136"/>
                </a:cxn>
                <a:cxn ang="0">
                  <a:pos x="0" y="80"/>
                </a:cxn>
                <a:cxn ang="0">
                  <a:pos x="23" y="24"/>
                </a:cxn>
                <a:cxn ang="0">
                  <a:pos x="79" y="0"/>
                </a:cxn>
                <a:cxn ang="0">
                  <a:pos x="135" y="24"/>
                </a:cxn>
                <a:cxn ang="0">
                  <a:pos x="159" y="80"/>
                </a:cxn>
                <a:cxn ang="0">
                  <a:pos x="147" y="80"/>
                </a:cxn>
                <a:cxn ang="0">
                  <a:pos x="127" y="32"/>
                </a:cxn>
                <a:cxn ang="0">
                  <a:pos x="79" y="12"/>
                </a:cxn>
                <a:cxn ang="0">
                  <a:pos x="31" y="32"/>
                </a:cxn>
                <a:cxn ang="0">
                  <a:pos x="11" y="80"/>
                </a:cxn>
                <a:cxn ang="0">
                  <a:pos x="31" y="128"/>
                </a:cxn>
                <a:cxn ang="0">
                  <a:pos x="79" y="148"/>
                </a:cxn>
                <a:cxn ang="0">
                  <a:pos x="127" y="128"/>
                </a:cxn>
                <a:cxn ang="0">
                  <a:pos x="147" y="80"/>
                </a:cxn>
                <a:cxn ang="0">
                  <a:pos x="117" y="126"/>
                </a:cxn>
                <a:cxn ang="0">
                  <a:pos x="102" y="126"/>
                </a:cxn>
                <a:cxn ang="0">
                  <a:pos x="84" y="87"/>
                </a:cxn>
                <a:cxn ang="0">
                  <a:pos x="58" y="87"/>
                </a:cxn>
                <a:cxn ang="0">
                  <a:pos x="58" y="126"/>
                </a:cxn>
                <a:cxn ang="0">
                  <a:pos x="45" y="126"/>
                </a:cxn>
                <a:cxn ang="0">
                  <a:pos x="45" y="34"/>
                </a:cxn>
                <a:cxn ang="0">
                  <a:pos x="84" y="34"/>
                </a:cxn>
                <a:cxn ang="0">
                  <a:pos x="108" y="42"/>
                </a:cxn>
                <a:cxn ang="0">
                  <a:pos x="115" y="60"/>
                </a:cxn>
                <a:cxn ang="0">
                  <a:pos x="111" y="74"/>
                </a:cxn>
                <a:cxn ang="0">
                  <a:pos x="98" y="84"/>
                </a:cxn>
                <a:cxn ang="0">
                  <a:pos x="117" y="126"/>
                </a:cxn>
                <a:cxn ang="0">
                  <a:pos x="58" y="76"/>
                </a:cxn>
                <a:cxn ang="0">
                  <a:pos x="82" y="76"/>
                </a:cxn>
                <a:cxn ang="0">
                  <a:pos x="96" y="71"/>
                </a:cxn>
                <a:cxn ang="0">
                  <a:pos x="101" y="60"/>
                </a:cxn>
                <a:cxn ang="0">
                  <a:pos x="96" y="49"/>
                </a:cxn>
                <a:cxn ang="0">
                  <a:pos x="84" y="45"/>
                </a:cxn>
                <a:cxn ang="0">
                  <a:pos x="58" y="45"/>
                </a:cxn>
                <a:cxn ang="0">
                  <a:pos x="58" y="76"/>
                </a:cxn>
              </a:cxnLst>
              <a:rect l="0" t="0" r="r" b="b"/>
              <a:pathLst>
                <a:path w="159" h="159">
                  <a:moveTo>
                    <a:pt x="159" y="80"/>
                  </a:moveTo>
                  <a:cubicBezTo>
                    <a:pt x="159" y="102"/>
                    <a:pt x="151" y="120"/>
                    <a:pt x="135" y="136"/>
                  </a:cubicBezTo>
                  <a:cubicBezTo>
                    <a:pt x="120" y="152"/>
                    <a:pt x="101" y="159"/>
                    <a:pt x="79" y="159"/>
                  </a:cubicBezTo>
                  <a:cubicBezTo>
                    <a:pt x="57" y="159"/>
                    <a:pt x="39" y="152"/>
                    <a:pt x="23" y="136"/>
                  </a:cubicBezTo>
                  <a:cubicBezTo>
                    <a:pt x="8" y="120"/>
                    <a:pt x="0" y="102"/>
                    <a:pt x="0" y="80"/>
                  </a:cubicBezTo>
                  <a:cubicBezTo>
                    <a:pt x="0" y="58"/>
                    <a:pt x="8" y="39"/>
                    <a:pt x="23" y="24"/>
                  </a:cubicBezTo>
                  <a:cubicBezTo>
                    <a:pt x="39" y="8"/>
                    <a:pt x="57" y="0"/>
                    <a:pt x="79" y="0"/>
                  </a:cubicBezTo>
                  <a:cubicBezTo>
                    <a:pt x="101" y="0"/>
                    <a:pt x="120" y="8"/>
                    <a:pt x="135" y="24"/>
                  </a:cubicBezTo>
                  <a:cubicBezTo>
                    <a:pt x="151" y="39"/>
                    <a:pt x="159" y="58"/>
                    <a:pt x="159" y="80"/>
                  </a:cubicBezTo>
                  <a:close/>
                  <a:moveTo>
                    <a:pt x="147" y="80"/>
                  </a:moveTo>
                  <a:cubicBezTo>
                    <a:pt x="147" y="61"/>
                    <a:pt x="141" y="45"/>
                    <a:pt x="127" y="32"/>
                  </a:cubicBezTo>
                  <a:cubicBezTo>
                    <a:pt x="114" y="18"/>
                    <a:pt x="98" y="12"/>
                    <a:pt x="79" y="12"/>
                  </a:cubicBezTo>
                  <a:cubicBezTo>
                    <a:pt x="61" y="12"/>
                    <a:pt x="44" y="18"/>
                    <a:pt x="31" y="32"/>
                  </a:cubicBezTo>
                  <a:cubicBezTo>
                    <a:pt x="18" y="45"/>
                    <a:pt x="11" y="61"/>
                    <a:pt x="11" y="80"/>
                  </a:cubicBezTo>
                  <a:cubicBezTo>
                    <a:pt x="11" y="99"/>
                    <a:pt x="18" y="115"/>
                    <a:pt x="31" y="128"/>
                  </a:cubicBezTo>
                  <a:cubicBezTo>
                    <a:pt x="44" y="141"/>
                    <a:pt x="60" y="148"/>
                    <a:pt x="79" y="148"/>
                  </a:cubicBezTo>
                  <a:cubicBezTo>
                    <a:pt x="98" y="148"/>
                    <a:pt x="114" y="141"/>
                    <a:pt x="127" y="128"/>
                  </a:cubicBezTo>
                  <a:cubicBezTo>
                    <a:pt x="141" y="115"/>
                    <a:pt x="147" y="99"/>
                    <a:pt x="147" y="80"/>
                  </a:cubicBezTo>
                  <a:close/>
                  <a:moveTo>
                    <a:pt x="117" y="126"/>
                  </a:moveTo>
                  <a:cubicBezTo>
                    <a:pt x="102" y="126"/>
                    <a:pt x="102" y="126"/>
                    <a:pt x="102" y="126"/>
                  </a:cubicBezTo>
                  <a:cubicBezTo>
                    <a:pt x="84" y="87"/>
                    <a:pt x="84" y="87"/>
                    <a:pt x="84" y="87"/>
                  </a:cubicBezTo>
                  <a:cubicBezTo>
                    <a:pt x="58" y="87"/>
                    <a:pt x="58" y="87"/>
                    <a:pt x="58" y="87"/>
                  </a:cubicBezTo>
                  <a:cubicBezTo>
                    <a:pt x="58" y="126"/>
                    <a:pt x="58" y="126"/>
                    <a:pt x="58" y="126"/>
                  </a:cubicBezTo>
                  <a:cubicBezTo>
                    <a:pt x="45" y="126"/>
                    <a:pt x="45" y="126"/>
                    <a:pt x="45" y="126"/>
                  </a:cubicBezTo>
                  <a:cubicBezTo>
                    <a:pt x="45" y="34"/>
                    <a:pt x="45" y="34"/>
                    <a:pt x="45" y="34"/>
                  </a:cubicBezTo>
                  <a:cubicBezTo>
                    <a:pt x="84" y="34"/>
                    <a:pt x="84" y="34"/>
                    <a:pt x="84" y="34"/>
                  </a:cubicBezTo>
                  <a:cubicBezTo>
                    <a:pt x="94" y="34"/>
                    <a:pt x="102" y="36"/>
                    <a:pt x="108" y="42"/>
                  </a:cubicBezTo>
                  <a:cubicBezTo>
                    <a:pt x="113" y="47"/>
                    <a:pt x="115" y="53"/>
                    <a:pt x="115" y="60"/>
                  </a:cubicBezTo>
                  <a:cubicBezTo>
                    <a:pt x="115" y="65"/>
                    <a:pt x="114" y="69"/>
                    <a:pt x="111" y="74"/>
                  </a:cubicBezTo>
                  <a:cubicBezTo>
                    <a:pt x="108" y="78"/>
                    <a:pt x="104" y="82"/>
                    <a:pt x="98" y="84"/>
                  </a:cubicBezTo>
                  <a:lnTo>
                    <a:pt x="117" y="126"/>
                  </a:lnTo>
                  <a:close/>
                  <a:moveTo>
                    <a:pt x="58" y="76"/>
                  </a:moveTo>
                  <a:cubicBezTo>
                    <a:pt x="82" y="76"/>
                    <a:pt x="82" y="76"/>
                    <a:pt x="82" y="76"/>
                  </a:cubicBezTo>
                  <a:cubicBezTo>
                    <a:pt x="89" y="76"/>
                    <a:pt x="93" y="74"/>
                    <a:pt x="96" y="71"/>
                  </a:cubicBezTo>
                  <a:cubicBezTo>
                    <a:pt x="99" y="68"/>
                    <a:pt x="101" y="64"/>
                    <a:pt x="101" y="60"/>
                  </a:cubicBezTo>
                  <a:cubicBezTo>
                    <a:pt x="101" y="55"/>
                    <a:pt x="99" y="51"/>
                    <a:pt x="96" y="49"/>
                  </a:cubicBezTo>
                  <a:cubicBezTo>
                    <a:pt x="93" y="46"/>
                    <a:pt x="89" y="45"/>
                    <a:pt x="84" y="45"/>
                  </a:cubicBezTo>
                  <a:cubicBezTo>
                    <a:pt x="58" y="45"/>
                    <a:pt x="58" y="45"/>
                    <a:pt x="58" y="45"/>
                  </a:cubicBezTo>
                  <a:lnTo>
                    <a:pt x="58" y="76"/>
                  </a:lnTo>
                  <a:close/>
                </a:path>
              </a:pathLst>
            </a:custGeom>
            <a:solidFill>
              <a:srgbClr val="FF0000"/>
            </a:solidFill>
            <a:ln w="9525">
              <a:noFill/>
              <a:round/>
              <a:headEnd/>
              <a:tailEnd/>
            </a:ln>
          </p:spPr>
          <p:txBody>
            <a:bodyPr/>
            <a:lstStyle/>
            <a:p>
              <a:endParaRPr lang="en-US"/>
            </a:p>
          </p:txBody>
        </p:sp>
      </p:grpSp>
    </p:spTree>
  </p:cSld>
  <p:clrMapOvr>
    <a:masterClrMapping/>
  </p:clrMapOvr>
  <p:transition advClick="0" advTm="3000">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0839" y="658370"/>
            <a:ext cx="8089901" cy="560153"/>
          </a:xfrm>
        </p:spPr>
        <p:txBody>
          <a:bodyPr/>
          <a:lstStyle>
            <a:lvl1pPr>
              <a:lnSpc>
                <a:spcPct val="95000"/>
              </a:lnSpc>
              <a:defRPr sz="3200" cap="none" baseline="0">
                <a:solidFill>
                  <a:schemeClr val="bg2"/>
                </a:solidFill>
              </a:defRPr>
            </a:lvl1pPr>
          </a:lstStyle>
          <a:p>
            <a:r>
              <a:rPr lang="en-US" dirty="0" smtClean="0"/>
              <a:t>Head</a:t>
            </a:r>
            <a:endParaRPr lang="en-US" dirty="0"/>
          </a:p>
        </p:txBody>
      </p:sp>
      <p:sp>
        <p:nvSpPr>
          <p:cNvPr id="3" name="Content Placeholder 2"/>
          <p:cNvSpPr>
            <a:spLocks noGrp="1"/>
          </p:cNvSpPr>
          <p:nvPr>
            <p:ph idx="1" hasCustomPrompt="1"/>
          </p:nvPr>
        </p:nvSpPr>
        <p:spPr>
          <a:xfrm>
            <a:off x="350839" y="1672808"/>
            <a:ext cx="8089900" cy="4542255"/>
          </a:xfrm>
        </p:spPr>
        <p:txBody>
          <a:bodyPr/>
          <a:lstStyle>
            <a:lvl1pPr>
              <a:lnSpc>
                <a:spcPct val="95000"/>
              </a:lnSpc>
              <a:defRPr>
                <a:solidFill>
                  <a:schemeClr val="tx1"/>
                </a:solidFill>
                <a:latin typeface="+mn-lt"/>
              </a:defRPr>
            </a:lvl1pPr>
            <a:lvl2pPr marL="457200" indent="-225425">
              <a:lnSpc>
                <a:spcPct val="95000"/>
              </a:lnSpc>
              <a:buClr>
                <a:schemeClr val="tx2"/>
              </a:buClr>
              <a:defRPr sz="2200" b="0">
                <a:solidFill>
                  <a:schemeClr val="tx1"/>
                </a:solidFill>
                <a:latin typeface="+mn-lt"/>
              </a:defRPr>
            </a:lvl2pPr>
            <a:lvl3pPr marL="688975" indent="-231775">
              <a:lnSpc>
                <a:spcPct val="95000"/>
              </a:lnSpc>
              <a:buClr>
                <a:schemeClr val="tx2"/>
              </a:buClr>
              <a:defRPr sz="1800" b="0">
                <a:solidFill>
                  <a:schemeClr val="tx1"/>
                </a:solidFill>
                <a:latin typeface="+mn-lt"/>
              </a:defRPr>
            </a:lvl3pPr>
            <a:lvl4pPr marL="914400" indent="-225425">
              <a:lnSpc>
                <a:spcPct val="95000"/>
              </a:lnSpc>
              <a:buClr>
                <a:schemeClr val="tx2"/>
              </a:buClr>
              <a:defRPr sz="1800" b="0">
                <a:solidFill>
                  <a:schemeClr val="tx1"/>
                </a:solidFill>
                <a:latin typeface="+mn-lt"/>
              </a:defRPr>
            </a:lvl4pPr>
            <a:lvl5pPr marL="1146175" indent="-231775">
              <a:lnSpc>
                <a:spcPct val="95000"/>
              </a:lnSpc>
              <a:buClr>
                <a:schemeClr val="tx2"/>
              </a:buClr>
              <a:defRPr sz="1800" b="0">
                <a:solidFill>
                  <a:schemeClr val="tx1"/>
                </a:solidFill>
                <a:latin typeface="+mn-lt"/>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353568" y="1124716"/>
            <a:ext cx="8087171" cy="413959"/>
          </a:xfrm>
        </p:spPr>
        <p:txBody>
          <a:bodyPr anchor="t"/>
          <a:lstStyle>
            <a:lvl1pPr marL="0" indent="0">
              <a:buNone/>
              <a:defRPr sz="2200">
                <a:solidFill>
                  <a:schemeClr val="accent6"/>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sp>
        <p:nvSpPr>
          <p:cNvPr id="10" name="Date Placeholder 4"/>
          <p:cNvSpPr>
            <a:spLocks noGrp="1"/>
          </p:cNvSpPr>
          <p:nvPr>
            <p:ph type="dt" sz="half" idx="2"/>
          </p:nvPr>
        </p:nvSpPr>
        <p:spPr>
          <a:xfrm>
            <a:off x="4572000" y="6631120"/>
            <a:ext cx="2133600" cy="155235"/>
          </a:xfrm>
          <a:prstGeom prst="rect">
            <a:avLst/>
          </a:prstGeom>
        </p:spPr>
        <p:txBody>
          <a:bodyPr vert="horz" wrap="square" lIns="0" tIns="0" rIns="0" bIns="0" rtlCol="0" anchor="b" anchorCtr="0"/>
          <a:lstStyle>
            <a:lvl1pPr algn="l">
              <a:defRPr sz="800">
                <a:solidFill>
                  <a:schemeClr val="tx1">
                    <a:tint val="75000"/>
                  </a:schemeClr>
                </a:solidFill>
                <a:latin typeface="+mn-lt"/>
              </a:defRPr>
            </a:lvl1pPr>
          </a:lstStyle>
          <a:p>
            <a:fld id="{24DA3E45-54CC-4185-A405-1DC4496176AC}" type="datetime3">
              <a:rPr lang="en-AU" smtClean="0"/>
              <a:pPr/>
              <a:t>22 September, 2011</a:t>
            </a:fld>
            <a:endParaRPr lang="en-US" dirty="0"/>
          </a:p>
        </p:txBody>
      </p:sp>
      <p:sp>
        <p:nvSpPr>
          <p:cNvPr id="11" name="Footer Placeholder 5"/>
          <p:cNvSpPr>
            <a:spLocks noGrp="1"/>
          </p:cNvSpPr>
          <p:nvPr>
            <p:ph type="ftr" sz="quarter" idx="3"/>
          </p:nvPr>
        </p:nvSpPr>
        <p:spPr>
          <a:xfrm>
            <a:off x="465881" y="6631120"/>
            <a:ext cx="4027582" cy="155235"/>
          </a:xfrm>
          <a:prstGeom prst="rect">
            <a:avLst/>
          </a:prstGeom>
        </p:spPr>
        <p:txBody>
          <a:bodyPr vert="horz" wrap="square" lIns="0" tIns="0" rIns="0" bIns="0" rtlCol="0" anchor="b" anchorCtr="0"/>
          <a:lstStyle>
            <a:lvl1pPr algn="l">
              <a:defRPr sz="800">
                <a:solidFill>
                  <a:schemeClr val="tx1">
                    <a:tint val="75000"/>
                  </a:schemeClr>
                </a:solidFill>
                <a:latin typeface="+mn-lt"/>
              </a:defRPr>
            </a:lvl1pPr>
          </a:lstStyle>
          <a:p>
            <a:r>
              <a:rPr lang="en-US" smtClean="0"/>
              <a:t>© 2011 Brocade Communications Systems, Inc. - COMPANY PROPRIETARY INFORMATION</a:t>
            </a:r>
            <a:endParaRPr lang="en-US" dirty="0"/>
          </a:p>
        </p:txBody>
      </p:sp>
      <p:grpSp>
        <p:nvGrpSpPr>
          <p:cNvPr id="15" name="Group 14"/>
          <p:cNvGrpSpPr/>
          <p:nvPr userDrawn="1"/>
        </p:nvGrpSpPr>
        <p:grpSpPr>
          <a:xfrm>
            <a:off x="1" y="-2"/>
            <a:ext cx="161927" cy="6769103"/>
            <a:chOff x="1" y="-2"/>
            <a:chExt cx="161927" cy="6769103"/>
          </a:xfrm>
        </p:grpSpPr>
        <p:sp>
          <p:nvSpPr>
            <p:cNvPr id="4" name="Rectangle 7"/>
            <p:cNvSpPr>
              <a:spLocks noChangeArrowheads="1"/>
            </p:cNvSpPr>
            <p:nvPr userDrawn="1"/>
          </p:nvSpPr>
          <p:spPr bwMode="gray">
            <a:xfrm>
              <a:off x="1" y="-2"/>
              <a:ext cx="161925" cy="1426371"/>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89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pPr marL="0" algn="l" defTabSz="914400" rtl="0" eaLnBrk="1" latinLnBrk="0" hangingPunct="1"/>
              <a:endParaRPr lang="en-US" sz="1800" kern="1200">
                <a:solidFill>
                  <a:schemeClr val="tx1"/>
                </a:solidFill>
                <a:latin typeface="+mn-lt"/>
                <a:ea typeface="+mn-ea"/>
                <a:cs typeface="+mn-cs"/>
              </a:endParaRPr>
            </a:p>
          </p:txBody>
        </p:sp>
        <p:sp>
          <p:nvSpPr>
            <p:cNvPr id="16" name="Rectangle 16"/>
            <p:cNvSpPr>
              <a:spLocks noChangeArrowheads="1"/>
            </p:cNvSpPr>
            <p:nvPr userDrawn="1"/>
          </p:nvSpPr>
          <p:spPr bwMode="gray">
            <a:xfrm>
              <a:off x="1145" y="1507333"/>
              <a:ext cx="160783" cy="526176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75000"/>
                </a:lnSpc>
              </a:pPr>
              <a:endParaRPr lang="en-US" sz="1800" kern="1200">
                <a:solidFill>
                  <a:schemeClr val="bg1"/>
                </a:solidFill>
                <a:latin typeface="+mn-lt"/>
                <a:ea typeface="+mn-ea"/>
                <a:cs typeface="+mn-cs"/>
              </a:endParaRPr>
            </a:p>
          </p:txBody>
        </p:sp>
      </p:grpSp>
      <p:grpSp>
        <p:nvGrpSpPr>
          <p:cNvPr id="19" name="Group 18"/>
          <p:cNvGrpSpPr/>
          <p:nvPr userDrawn="1"/>
        </p:nvGrpSpPr>
        <p:grpSpPr bwMode="black">
          <a:xfrm>
            <a:off x="8567550" y="6463648"/>
            <a:ext cx="456609" cy="306316"/>
            <a:chOff x="3210911" y="2165350"/>
            <a:chExt cx="1137252" cy="762927"/>
          </a:xfrm>
        </p:grpSpPr>
        <p:sp>
          <p:nvSpPr>
            <p:cNvPr id="23" name="Freeform 67"/>
            <p:cNvSpPr>
              <a:spLocks noEditPoints="1"/>
            </p:cNvSpPr>
            <p:nvPr/>
          </p:nvSpPr>
          <p:spPr bwMode="black">
            <a:xfrm>
              <a:off x="3210911" y="2165817"/>
              <a:ext cx="1049411" cy="762460"/>
            </a:xfrm>
            <a:custGeom>
              <a:avLst/>
              <a:gdLst/>
              <a:ahLst/>
              <a:cxnLst>
                <a:cxn ang="0">
                  <a:pos x="1511" y="0"/>
                </a:cxn>
                <a:cxn ang="0">
                  <a:pos x="1902" y="390"/>
                </a:cxn>
                <a:cxn ang="0">
                  <a:pos x="1760" y="691"/>
                </a:cxn>
                <a:cxn ang="0">
                  <a:pos x="1902" y="992"/>
                </a:cxn>
                <a:cxn ang="0">
                  <a:pos x="1511" y="1382"/>
                </a:cxn>
                <a:cxn ang="0">
                  <a:pos x="0" y="1382"/>
                </a:cxn>
                <a:cxn ang="0">
                  <a:pos x="1044" y="691"/>
                </a:cxn>
                <a:cxn ang="0">
                  <a:pos x="0" y="0"/>
                </a:cxn>
                <a:cxn ang="0">
                  <a:pos x="1511" y="0"/>
                </a:cxn>
                <a:cxn ang="0">
                  <a:pos x="1492" y="195"/>
                </a:cxn>
                <a:cxn ang="0">
                  <a:pos x="537" y="195"/>
                </a:cxn>
                <a:cxn ang="0">
                  <a:pos x="1492" y="585"/>
                </a:cxn>
                <a:cxn ang="0">
                  <a:pos x="1687" y="390"/>
                </a:cxn>
                <a:cxn ang="0">
                  <a:pos x="1492" y="195"/>
                </a:cxn>
                <a:cxn ang="0">
                  <a:pos x="1492" y="797"/>
                </a:cxn>
                <a:cxn ang="0">
                  <a:pos x="537" y="1187"/>
                </a:cxn>
                <a:cxn ang="0">
                  <a:pos x="1492" y="1187"/>
                </a:cxn>
                <a:cxn ang="0">
                  <a:pos x="1687" y="992"/>
                </a:cxn>
                <a:cxn ang="0">
                  <a:pos x="1492" y="797"/>
                </a:cxn>
              </a:cxnLst>
              <a:rect l="0" t="0" r="r" b="b"/>
              <a:pathLst>
                <a:path w="1902" h="1382">
                  <a:moveTo>
                    <a:pt x="1511" y="0"/>
                  </a:moveTo>
                  <a:cubicBezTo>
                    <a:pt x="1727" y="0"/>
                    <a:pt x="1902" y="174"/>
                    <a:pt x="1902" y="390"/>
                  </a:cubicBezTo>
                  <a:cubicBezTo>
                    <a:pt x="1902" y="511"/>
                    <a:pt x="1846" y="619"/>
                    <a:pt x="1760" y="691"/>
                  </a:cubicBezTo>
                  <a:cubicBezTo>
                    <a:pt x="1846" y="762"/>
                    <a:pt x="1902" y="870"/>
                    <a:pt x="1902" y="992"/>
                  </a:cubicBezTo>
                  <a:cubicBezTo>
                    <a:pt x="1902" y="1207"/>
                    <a:pt x="1727" y="1382"/>
                    <a:pt x="1511" y="1382"/>
                  </a:cubicBezTo>
                  <a:cubicBezTo>
                    <a:pt x="0" y="1382"/>
                    <a:pt x="0" y="1382"/>
                    <a:pt x="0" y="1382"/>
                  </a:cubicBezTo>
                  <a:cubicBezTo>
                    <a:pt x="387" y="991"/>
                    <a:pt x="755" y="790"/>
                    <a:pt x="1044" y="691"/>
                  </a:cubicBezTo>
                  <a:cubicBezTo>
                    <a:pt x="755" y="592"/>
                    <a:pt x="387" y="391"/>
                    <a:pt x="0" y="0"/>
                  </a:cubicBezTo>
                  <a:lnTo>
                    <a:pt x="1511" y="0"/>
                  </a:lnTo>
                  <a:close/>
                  <a:moveTo>
                    <a:pt x="1492" y="195"/>
                  </a:moveTo>
                  <a:cubicBezTo>
                    <a:pt x="537" y="195"/>
                    <a:pt x="537" y="195"/>
                    <a:pt x="537" y="195"/>
                  </a:cubicBezTo>
                  <a:cubicBezTo>
                    <a:pt x="981" y="514"/>
                    <a:pt x="1284" y="585"/>
                    <a:pt x="1492" y="585"/>
                  </a:cubicBezTo>
                  <a:cubicBezTo>
                    <a:pt x="1600" y="585"/>
                    <a:pt x="1687" y="497"/>
                    <a:pt x="1687" y="390"/>
                  </a:cubicBezTo>
                  <a:cubicBezTo>
                    <a:pt x="1687" y="282"/>
                    <a:pt x="1600" y="195"/>
                    <a:pt x="1492" y="195"/>
                  </a:cubicBezTo>
                  <a:close/>
                  <a:moveTo>
                    <a:pt x="1492" y="797"/>
                  </a:moveTo>
                  <a:cubicBezTo>
                    <a:pt x="1284" y="797"/>
                    <a:pt x="981" y="868"/>
                    <a:pt x="537" y="1187"/>
                  </a:cubicBezTo>
                  <a:cubicBezTo>
                    <a:pt x="1492" y="1187"/>
                    <a:pt x="1492" y="1187"/>
                    <a:pt x="1492" y="1187"/>
                  </a:cubicBezTo>
                  <a:cubicBezTo>
                    <a:pt x="1600" y="1187"/>
                    <a:pt x="1687" y="1099"/>
                    <a:pt x="1687" y="992"/>
                  </a:cubicBezTo>
                  <a:cubicBezTo>
                    <a:pt x="1687" y="884"/>
                    <a:pt x="1600" y="797"/>
                    <a:pt x="1492" y="797"/>
                  </a:cubicBezTo>
                  <a:close/>
                </a:path>
              </a:pathLst>
            </a:custGeom>
            <a:solidFill>
              <a:srgbClr val="FF0000"/>
            </a:solidFill>
            <a:ln w="9525">
              <a:noFill/>
              <a:round/>
              <a:headEnd/>
              <a:tailEnd/>
            </a:ln>
          </p:spPr>
          <p:txBody>
            <a:bodyPr/>
            <a:lstStyle/>
            <a:p>
              <a:endParaRPr lang="en-US"/>
            </a:p>
          </p:txBody>
        </p:sp>
        <p:sp>
          <p:nvSpPr>
            <p:cNvPr id="24" name="Freeform 68"/>
            <p:cNvSpPr>
              <a:spLocks noEditPoints="1"/>
            </p:cNvSpPr>
            <p:nvPr/>
          </p:nvSpPr>
          <p:spPr bwMode="black">
            <a:xfrm>
              <a:off x="4260323" y="2165350"/>
              <a:ext cx="87840" cy="87805"/>
            </a:xfrm>
            <a:custGeom>
              <a:avLst/>
              <a:gdLst/>
              <a:ahLst/>
              <a:cxnLst>
                <a:cxn ang="0">
                  <a:pos x="159" y="80"/>
                </a:cxn>
                <a:cxn ang="0">
                  <a:pos x="135" y="136"/>
                </a:cxn>
                <a:cxn ang="0">
                  <a:pos x="79" y="159"/>
                </a:cxn>
                <a:cxn ang="0">
                  <a:pos x="23" y="136"/>
                </a:cxn>
                <a:cxn ang="0">
                  <a:pos x="0" y="80"/>
                </a:cxn>
                <a:cxn ang="0">
                  <a:pos x="23" y="24"/>
                </a:cxn>
                <a:cxn ang="0">
                  <a:pos x="79" y="0"/>
                </a:cxn>
                <a:cxn ang="0">
                  <a:pos x="135" y="24"/>
                </a:cxn>
                <a:cxn ang="0">
                  <a:pos x="159" y="80"/>
                </a:cxn>
                <a:cxn ang="0">
                  <a:pos x="147" y="80"/>
                </a:cxn>
                <a:cxn ang="0">
                  <a:pos x="127" y="32"/>
                </a:cxn>
                <a:cxn ang="0">
                  <a:pos x="79" y="12"/>
                </a:cxn>
                <a:cxn ang="0">
                  <a:pos x="31" y="32"/>
                </a:cxn>
                <a:cxn ang="0">
                  <a:pos x="11" y="80"/>
                </a:cxn>
                <a:cxn ang="0">
                  <a:pos x="31" y="128"/>
                </a:cxn>
                <a:cxn ang="0">
                  <a:pos x="79" y="148"/>
                </a:cxn>
                <a:cxn ang="0">
                  <a:pos x="127" y="128"/>
                </a:cxn>
                <a:cxn ang="0">
                  <a:pos x="147" y="80"/>
                </a:cxn>
                <a:cxn ang="0">
                  <a:pos x="117" y="126"/>
                </a:cxn>
                <a:cxn ang="0">
                  <a:pos x="102" y="126"/>
                </a:cxn>
                <a:cxn ang="0">
                  <a:pos x="84" y="87"/>
                </a:cxn>
                <a:cxn ang="0">
                  <a:pos x="58" y="87"/>
                </a:cxn>
                <a:cxn ang="0">
                  <a:pos x="58" y="126"/>
                </a:cxn>
                <a:cxn ang="0">
                  <a:pos x="45" y="126"/>
                </a:cxn>
                <a:cxn ang="0">
                  <a:pos x="45" y="34"/>
                </a:cxn>
                <a:cxn ang="0">
                  <a:pos x="84" y="34"/>
                </a:cxn>
                <a:cxn ang="0">
                  <a:pos x="108" y="42"/>
                </a:cxn>
                <a:cxn ang="0">
                  <a:pos x="115" y="60"/>
                </a:cxn>
                <a:cxn ang="0">
                  <a:pos x="111" y="74"/>
                </a:cxn>
                <a:cxn ang="0">
                  <a:pos x="98" y="84"/>
                </a:cxn>
                <a:cxn ang="0">
                  <a:pos x="117" y="126"/>
                </a:cxn>
                <a:cxn ang="0">
                  <a:pos x="58" y="76"/>
                </a:cxn>
                <a:cxn ang="0">
                  <a:pos x="82" y="76"/>
                </a:cxn>
                <a:cxn ang="0">
                  <a:pos x="96" y="71"/>
                </a:cxn>
                <a:cxn ang="0">
                  <a:pos x="101" y="60"/>
                </a:cxn>
                <a:cxn ang="0">
                  <a:pos x="96" y="49"/>
                </a:cxn>
                <a:cxn ang="0">
                  <a:pos x="84" y="45"/>
                </a:cxn>
                <a:cxn ang="0">
                  <a:pos x="58" y="45"/>
                </a:cxn>
                <a:cxn ang="0">
                  <a:pos x="58" y="76"/>
                </a:cxn>
              </a:cxnLst>
              <a:rect l="0" t="0" r="r" b="b"/>
              <a:pathLst>
                <a:path w="159" h="159">
                  <a:moveTo>
                    <a:pt x="159" y="80"/>
                  </a:moveTo>
                  <a:cubicBezTo>
                    <a:pt x="159" y="102"/>
                    <a:pt x="151" y="120"/>
                    <a:pt x="135" y="136"/>
                  </a:cubicBezTo>
                  <a:cubicBezTo>
                    <a:pt x="120" y="152"/>
                    <a:pt x="101" y="159"/>
                    <a:pt x="79" y="159"/>
                  </a:cubicBezTo>
                  <a:cubicBezTo>
                    <a:pt x="57" y="159"/>
                    <a:pt x="39" y="152"/>
                    <a:pt x="23" y="136"/>
                  </a:cubicBezTo>
                  <a:cubicBezTo>
                    <a:pt x="8" y="120"/>
                    <a:pt x="0" y="102"/>
                    <a:pt x="0" y="80"/>
                  </a:cubicBezTo>
                  <a:cubicBezTo>
                    <a:pt x="0" y="58"/>
                    <a:pt x="8" y="39"/>
                    <a:pt x="23" y="24"/>
                  </a:cubicBezTo>
                  <a:cubicBezTo>
                    <a:pt x="39" y="8"/>
                    <a:pt x="57" y="0"/>
                    <a:pt x="79" y="0"/>
                  </a:cubicBezTo>
                  <a:cubicBezTo>
                    <a:pt x="101" y="0"/>
                    <a:pt x="120" y="8"/>
                    <a:pt x="135" y="24"/>
                  </a:cubicBezTo>
                  <a:cubicBezTo>
                    <a:pt x="151" y="39"/>
                    <a:pt x="159" y="58"/>
                    <a:pt x="159" y="80"/>
                  </a:cubicBezTo>
                  <a:close/>
                  <a:moveTo>
                    <a:pt x="147" y="80"/>
                  </a:moveTo>
                  <a:cubicBezTo>
                    <a:pt x="147" y="61"/>
                    <a:pt x="141" y="45"/>
                    <a:pt x="127" y="32"/>
                  </a:cubicBezTo>
                  <a:cubicBezTo>
                    <a:pt x="114" y="18"/>
                    <a:pt x="98" y="12"/>
                    <a:pt x="79" y="12"/>
                  </a:cubicBezTo>
                  <a:cubicBezTo>
                    <a:pt x="61" y="12"/>
                    <a:pt x="44" y="18"/>
                    <a:pt x="31" y="32"/>
                  </a:cubicBezTo>
                  <a:cubicBezTo>
                    <a:pt x="18" y="45"/>
                    <a:pt x="11" y="61"/>
                    <a:pt x="11" y="80"/>
                  </a:cubicBezTo>
                  <a:cubicBezTo>
                    <a:pt x="11" y="99"/>
                    <a:pt x="18" y="115"/>
                    <a:pt x="31" y="128"/>
                  </a:cubicBezTo>
                  <a:cubicBezTo>
                    <a:pt x="44" y="141"/>
                    <a:pt x="60" y="148"/>
                    <a:pt x="79" y="148"/>
                  </a:cubicBezTo>
                  <a:cubicBezTo>
                    <a:pt x="98" y="148"/>
                    <a:pt x="114" y="141"/>
                    <a:pt x="127" y="128"/>
                  </a:cubicBezTo>
                  <a:cubicBezTo>
                    <a:pt x="141" y="115"/>
                    <a:pt x="147" y="99"/>
                    <a:pt x="147" y="80"/>
                  </a:cubicBezTo>
                  <a:close/>
                  <a:moveTo>
                    <a:pt x="117" y="126"/>
                  </a:moveTo>
                  <a:cubicBezTo>
                    <a:pt x="102" y="126"/>
                    <a:pt x="102" y="126"/>
                    <a:pt x="102" y="126"/>
                  </a:cubicBezTo>
                  <a:cubicBezTo>
                    <a:pt x="84" y="87"/>
                    <a:pt x="84" y="87"/>
                    <a:pt x="84" y="87"/>
                  </a:cubicBezTo>
                  <a:cubicBezTo>
                    <a:pt x="58" y="87"/>
                    <a:pt x="58" y="87"/>
                    <a:pt x="58" y="87"/>
                  </a:cubicBezTo>
                  <a:cubicBezTo>
                    <a:pt x="58" y="126"/>
                    <a:pt x="58" y="126"/>
                    <a:pt x="58" y="126"/>
                  </a:cubicBezTo>
                  <a:cubicBezTo>
                    <a:pt x="45" y="126"/>
                    <a:pt x="45" y="126"/>
                    <a:pt x="45" y="126"/>
                  </a:cubicBezTo>
                  <a:cubicBezTo>
                    <a:pt x="45" y="34"/>
                    <a:pt x="45" y="34"/>
                    <a:pt x="45" y="34"/>
                  </a:cubicBezTo>
                  <a:cubicBezTo>
                    <a:pt x="84" y="34"/>
                    <a:pt x="84" y="34"/>
                    <a:pt x="84" y="34"/>
                  </a:cubicBezTo>
                  <a:cubicBezTo>
                    <a:pt x="94" y="34"/>
                    <a:pt x="102" y="36"/>
                    <a:pt x="108" y="42"/>
                  </a:cubicBezTo>
                  <a:cubicBezTo>
                    <a:pt x="113" y="47"/>
                    <a:pt x="115" y="53"/>
                    <a:pt x="115" y="60"/>
                  </a:cubicBezTo>
                  <a:cubicBezTo>
                    <a:pt x="115" y="65"/>
                    <a:pt x="114" y="69"/>
                    <a:pt x="111" y="74"/>
                  </a:cubicBezTo>
                  <a:cubicBezTo>
                    <a:pt x="108" y="78"/>
                    <a:pt x="104" y="82"/>
                    <a:pt x="98" y="84"/>
                  </a:cubicBezTo>
                  <a:lnTo>
                    <a:pt x="117" y="126"/>
                  </a:lnTo>
                  <a:close/>
                  <a:moveTo>
                    <a:pt x="58" y="76"/>
                  </a:moveTo>
                  <a:cubicBezTo>
                    <a:pt x="82" y="76"/>
                    <a:pt x="82" y="76"/>
                    <a:pt x="82" y="76"/>
                  </a:cubicBezTo>
                  <a:cubicBezTo>
                    <a:pt x="89" y="76"/>
                    <a:pt x="93" y="74"/>
                    <a:pt x="96" y="71"/>
                  </a:cubicBezTo>
                  <a:cubicBezTo>
                    <a:pt x="99" y="68"/>
                    <a:pt x="101" y="64"/>
                    <a:pt x="101" y="60"/>
                  </a:cubicBezTo>
                  <a:cubicBezTo>
                    <a:pt x="101" y="55"/>
                    <a:pt x="99" y="51"/>
                    <a:pt x="96" y="49"/>
                  </a:cubicBezTo>
                  <a:cubicBezTo>
                    <a:pt x="93" y="46"/>
                    <a:pt x="89" y="45"/>
                    <a:pt x="84" y="45"/>
                  </a:cubicBezTo>
                  <a:cubicBezTo>
                    <a:pt x="58" y="45"/>
                    <a:pt x="58" y="45"/>
                    <a:pt x="58" y="45"/>
                  </a:cubicBezTo>
                  <a:lnTo>
                    <a:pt x="58" y="76"/>
                  </a:lnTo>
                  <a:close/>
                </a:path>
              </a:pathLst>
            </a:custGeom>
            <a:solidFill>
              <a:srgbClr val="FF0000"/>
            </a:solidFill>
            <a:ln w="9525">
              <a:noFill/>
              <a:round/>
              <a:headEnd/>
              <a:tailEnd/>
            </a:ln>
          </p:spPr>
          <p:txBody>
            <a:bodyPr/>
            <a:lstStyle/>
            <a:p>
              <a:endParaRPr lang="en-US"/>
            </a:p>
          </p:txBody>
        </p:sp>
      </p:grpSp>
      <p:sp>
        <p:nvSpPr>
          <p:cNvPr id="25" name="Slide Number Placeholder 6"/>
          <p:cNvSpPr>
            <a:spLocks noGrp="1"/>
          </p:cNvSpPr>
          <p:nvPr>
            <p:ph type="sldNum" sz="quarter" idx="4"/>
          </p:nvPr>
        </p:nvSpPr>
        <p:spPr>
          <a:xfrm>
            <a:off x="8137890" y="6639295"/>
            <a:ext cx="246061" cy="155233"/>
          </a:xfrm>
          <a:prstGeom prst="rect">
            <a:avLst/>
          </a:prstGeom>
        </p:spPr>
        <p:txBody>
          <a:bodyPr vert="horz" wrap="square" lIns="0" tIns="0" rIns="0" bIns="0" rtlCol="0" anchor="b" anchorCtr="0"/>
          <a:lstStyle>
            <a:lvl1pPr algn="r">
              <a:defRPr sz="900">
                <a:solidFill>
                  <a:schemeClr val="tx1">
                    <a:tint val="75000"/>
                  </a:schemeClr>
                </a:solidFill>
                <a:latin typeface="+mn-lt"/>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0840" y="658370"/>
            <a:ext cx="8080375" cy="560153"/>
          </a:xfrm>
        </p:spPr>
        <p:txBody>
          <a:bodyPr/>
          <a:lstStyle>
            <a:lvl1pPr>
              <a:lnSpc>
                <a:spcPct val="95000"/>
              </a:lnSpc>
              <a:defRPr sz="3200" cap="none" baseline="0">
                <a:solidFill>
                  <a:schemeClr val="bg2"/>
                </a:solidFill>
              </a:defRPr>
            </a:lvl1pPr>
          </a:lstStyle>
          <a:p>
            <a:r>
              <a:rPr lang="en-US" dirty="0" smtClean="0"/>
              <a:t>Head</a:t>
            </a:r>
            <a:endParaRPr lang="en-US" dirty="0"/>
          </a:p>
        </p:txBody>
      </p:sp>
      <p:sp>
        <p:nvSpPr>
          <p:cNvPr id="3" name="Content Placeholder 2"/>
          <p:cNvSpPr>
            <a:spLocks noGrp="1"/>
          </p:cNvSpPr>
          <p:nvPr>
            <p:ph idx="1" hasCustomPrompt="1"/>
          </p:nvPr>
        </p:nvSpPr>
        <p:spPr>
          <a:xfrm>
            <a:off x="350840" y="1672807"/>
            <a:ext cx="3989387" cy="4542256"/>
          </a:xfrm>
        </p:spPr>
        <p:txBody>
          <a:bodyPr/>
          <a:lstStyle>
            <a:lvl1pPr>
              <a:lnSpc>
                <a:spcPct val="95000"/>
              </a:lnSpc>
              <a:defRPr>
                <a:solidFill>
                  <a:schemeClr val="tx1"/>
                </a:solidFill>
                <a:latin typeface="+mn-lt"/>
              </a:defRPr>
            </a:lvl1pPr>
            <a:lvl2pPr marL="457200" indent="-225425">
              <a:lnSpc>
                <a:spcPct val="95000"/>
              </a:lnSpc>
              <a:buClr>
                <a:schemeClr val="tx2"/>
              </a:buClr>
              <a:defRPr sz="2200" b="0">
                <a:solidFill>
                  <a:schemeClr val="tx1"/>
                </a:solidFill>
                <a:latin typeface="+mn-lt"/>
              </a:defRPr>
            </a:lvl2pPr>
            <a:lvl3pPr marL="688975" indent="-231775">
              <a:lnSpc>
                <a:spcPct val="95000"/>
              </a:lnSpc>
              <a:buClr>
                <a:schemeClr val="tx2"/>
              </a:buClr>
              <a:defRPr sz="1800" b="0">
                <a:solidFill>
                  <a:schemeClr val="tx1"/>
                </a:solidFill>
                <a:latin typeface="+mn-lt"/>
              </a:defRPr>
            </a:lvl3pPr>
            <a:lvl4pPr marL="914400" indent="-225425">
              <a:lnSpc>
                <a:spcPct val="95000"/>
              </a:lnSpc>
              <a:buClr>
                <a:schemeClr val="tx2"/>
              </a:buClr>
              <a:defRPr sz="1800" b="0">
                <a:solidFill>
                  <a:schemeClr val="tx1"/>
                </a:solidFill>
                <a:latin typeface="+mn-lt"/>
              </a:defRPr>
            </a:lvl4pPr>
            <a:lvl5pPr marL="1146175" indent="-231775">
              <a:lnSpc>
                <a:spcPct val="95000"/>
              </a:lnSpc>
              <a:buClr>
                <a:schemeClr val="tx2"/>
              </a:buClr>
              <a:defRPr sz="1800" b="0">
                <a:solidFill>
                  <a:schemeClr val="tx1"/>
                </a:solidFill>
                <a:latin typeface="+mn-lt"/>
              </a:defRPr>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353569" y="1124716"/>
            <a:ext cx="8077645" cy="413959"/>
          </a:xfrm>
        </p:spPr>
        <p:txBody>
          <a:bodyPr anchor="t"/>
          <a:lstStyle>
            <a:lvl1pPr marL="0" indent="0">
              <a:buNone/>
              <a:defRPr sz="2200">
                <a:solidFill>
                  <a:schemeClr val="accent6"/>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sp>
        <p:nvSpPr>
          <p:cNvPr id="9" name="Content Placeholder 2"/>
          <p:cNvSpPr>
            <a:spLocks noGrp="1"/>
          </p:cNvSpPr>
          <p:nvPr>
            <p:ph idx="11" hasCustomPrompt="1"/>
          </p:nvPr>
        </p:nvSpPr>
        <p:spPr>
          <a:xfrm>
            <a:off x="4572003" y="1666876"/>
            <a:ext cx="4013199" cy="4542256"/>
          </a:xfrm>
        </p:spPr>
        <p:txBody>
          <a:bodyPr/>
          <a:lstStyle>
            <a:lvl1pPr>
              <a:lnSpc>
                <a:spcPct val="95000"/>
              </a:lnSpc>
              <a:defRPr>
                <a:solidFill>
                  <a:schemeClr val="tx1"/>
                </a:solidFill>
                <a:latin typeface="+mn-lt"/>
              </a:defRPr>
            </a:lvl1pPr>
            <a:lvl2pPr marL="457200" indent="-225425">
              <a:lnSpc>
                <a:spcPct val="95000"/>
              </a:lnSpc>
              <a:buClr>
                <a:schemeClr val="tx2"/>
              </a:buClr>
              <a:defRPr sz="2200" b="0">
                <a:solidFill>
                  <a:schemeClr val="tx1"/>
                </a:solidFill>
                <a:latin typeface="+mn-lt"/>
              </a:defRPr>
            </a:lvl2pPr>
            <a:lvl3pPr marL="688975" indent="-231775">
              <a:lnSpc>
                <a:spcPct val="95000"/>
              </a:lnSpc>
              <a:buClr>
                <a:schemeClr val="tx2"/>
              </a:buClr>
              <a:defRPr sz="1800" b="0">
                <a:solidFill>
                  <a:schemeClr val="tx1"/>
                </a:solidFill>
                <a:latin typeface="+mn-lt"/>
              </a:defRPr>
            </a:lvl3pPr>
            <a:lvl4pPr marL="914400" indent="-225425">
              <a:lnSpc>
                <a:spcPct val="95000"/>
              </a:lnSpc>
              <a:buClr>
                <a:schemeClr val="tx2"/>
              </a:buClr>
              <a:defRPr sz="1800" b="0">
                <a:solidFill>
                  <a:schemeClr val="tx1"/>
                </a:solidFill>
                <a:latin typeface="+mn-lt"/>
              </a:defRPr>
            </a:lvl4pPr>
            <a:lvl5pPr marL="1146175" indent="-231775">
              <a:lnSpc>
                <a:spcPct val="95000"/>
              </a:lnSpc>
              <a:buClr>
                <a:schemeClr val="tx2"/>
              </a:buClr>
              <a:defRPr sz="1800" b="0">
                <a:solidFill>
                  <a:schemeClr val="tx1"/>
                </a:solidFill>
                <a:latin typeface="+mn-lt"/>
              </a:defRPr>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Date Placeholder 4"/>
          <p:cNvSpPr>
            <a:spLocks noGrp="1"/>
          </p:cNvSpPr>
          <p:nvPr>
            <p:ph type="dt" sz="half" idx="2"/>
          </p:nvPr>
        </p:nvSpPr>
        <p:spPr>
          <a:xfrm>
            <a:off x="4572000" y="6631120"/>
            <a:ext cx="2133600" cy="155235"/>
          </a:xfrm>
          <a:prstGeom prst="rect">
            <a:avLst/>
          </a:prstGeom>
        </p:spPr>
        <p:txBody>
          <a:bodyPr vert="horz" wrap="square" lIns="0" tIns="0" rIns="0" bIns="0" rtlCol="0" anchor="b" anchorCtr="0"/>
          <a:lstStyle>
            <a:lvl1pPr algn="l">
              <a:defRPr sz="800">
                <a:solidFill>
                  <a:schemeClr val="tx1">
                    <a:tint val="75000"/>
                  </a:schemeClr>
                </a:solidFill>
                <a:latin typeface="+mn-lt"/>
              </a:defRPr>
            </a:lvl1pPr>
          </a:lstStyle>
          <a:p>
            <a:fld id="{E5EEEBBE-F400-4608-8CBB-B9C8C024F9E1}" type="datetime3">
              <a:rPr lang="en-AU" smtClean="0"/>
              <a:pPr/>
              <a:t>22 September, 2011</a:t>
            </a:fld>
            <a:endParaRPr lang="en-US" dirty="0"/>
          </a:p>
        </p:txBody>
      </p:sp>
      <p:sp>
        <p:nvSpPr>
          <p:cNvPr id="18" name="Footer Placeholder 5"/>
          <p:cNvSpPr>
            <a:spLocks noGrp="1"/>
          </p:cNvSpPr>
          <p:nvPr>
            <p:ph type="ftr" sz="quarter" idx="3"/>
          </p:nvPr>
        </p:nvSpPr>
        <p:spPr>
          <a:xfrm>
            <a:off x="465881" y="6631120"/>
            <a:ext cx="4021972" cy="155235"/>
          </a:xfrm>
          <a:prstGeom prst="rect">
            <a:avLst/>
          </a:prstGeom>
        </p:spPr>
        <p:txBody>
          <a:bodyPr vert="horz" wrap="square" lIns="0" tIns="0" rIns="0" bIns="0" rtlCol="0" anchor="b" anchorCtr="0"/>
          <a:lstStyle>
            <a:lvl1pPr algn="l">
              <a:defRPr sz="800">
                <a:solidFill>
                  <a:schemeClr val="tx1">
                    <a:tint val="75000"/>
                  </a:schemeClr>
                </a:solidFill>
                <a:latin typeface="+mn-lt"/>
              </a:defRPr>
            </a:lvl1pPr>
          </a:lstStyle>
          <a:p>
            <a:r>
              <a:rPr lang="en-US" smtClean="0"/>
              <a:t>© 2011 Brocade Communications Systems, Inc. - COMPANY PROPRIETARY INFORMATION</a:t>
            </a:r>
            <a:endParaRPr lang="en-US" dirty="0"/>
          </a:p>
        </p:txBody>
      </p:sp>
      <p:grpSp>
        <p:nvGrpSpPr>
          <p:cNvPr id="25" name="Group 24"/>
          <p:cNvGrpSpPr/>
          <p:nvPr userDrawn="1"/>
        </p:nvGrpSpPr>
        <p:grpSpPr bwMode="black">
          <a:xfrm>
            <a:off x="8567550" y="6463648"/>
            <a:ext cx="456609" cy="306316"/>
            <a:chOff x="3210911" y="2165350"/>
            <a:chExt cx="1137252" cy="762927"/>
          </a:xfrm>
        </p:grpSpPr>
        <p:sp>
          <p:nvSpPr>
            <p:cNvPr id="26" name="Freeform 67"/>
            <p:cNvSpPr>
              <a:spLocks noEditPoints="1"/>
            </p:cNvSpPr>
            <p:nvPr/>
          </p:nvSpPr>
          <p:spPr bwMode="black">
            <a:xfrm>
              <a:off x="3210911" y="2165817"/>
              <a:ext cx="1049411" cy="762460"/>
            </a:xfrm>
            <a:custGeom>
              <a:avLst/>
              <a:gdLst/>
              <a:ahLst/>
              <a:cxnLst>
                <a:cxn ang="0">
                  <a:pos x="1511" y="0"/>
                </a:cxn>
                <a:cxn ang="0">
                  <a:pos x="1902" y="390"/>
                </a:cxn>
                <a:cxn ang="0">
                  <a:pos x="1760" y="691"/>
                </a:cxn>
                <a:cxn ang="0">
                  <a:pos x="1902" y="992"/>
                </a:cxn>
                <a:cxn ang="0">
                  <a:pos x="1511" y="1382"/>
                </a:cxn>
                <a:cxn ang="0">
                  <a:pos x="0" y="1382"/>
                </a:cxn>
                <a:cxn ang="0">
                  <a:pos x="1044" y="691"/>
                </a:cxn>
                <a:cxn ang="0">
                  <a:pos x="0" y="0"/>
                </a:cxn>
                <a:cxn ang="0">
                  <a:pos x="1511" y="0"/>
                </a:cxn>
                <a:cxn ang="0">
                  <a:pos x="1492" y="195"/>
                </a:cxn>
                <a:cxn ang="0">
                  <a:pos x="537" y="195"/>
                </a:cxn>
                <a:cxn ang="0">
                  <a:pos x="1492" y="585"/>
                </a:cxn>
                <a:cxn ang="0">
                  <a:pos x="1687" y="390"/>
                </a:cxn>
                <a:cxn ang="0">
                  <a:pos x="1492" y="195"/>
                </a:cxn>
                <a:cxn ang="0">
                  <a:pos x="1492" y="797"/>
                </a:cxn>
                <a:cxn ang="0">
                  <a:pos x="537" y="1187"/>
                </a:cxn>
                <a:cxn ang="0">
                  <a:pos x="1492" y="1187"/>
                </a:cxn>
                <a:cxn ang="0">
                  <a:pos x="1687" y="992"/>
                </a:cxn>
                <a:cxn ang="0">
                  <a:pos x="1492" y="797"/>
                </a:cxn>
              </a:cxnLst>
              <a:rect l="0" t="0" r="r" b="b"/>
              <a:pathLst>
                <a:path w="1902" h="1382">
                  <a:moveTo>
                    <a:pt x="1511" y="0"/>
                  </a:moveTo>
                  <a:cubicBezTo>
                    <a:pt x="1727" y="0"/>
                    <a:pt x="1902" y="174"/>
                    <a:pt x="1902" y="390"/>
                  </a:cubicBezTo>
                  <a:cubicBezTo>
                    <a:pt x="1902" y="511"/>
                    <a:pt x="1846" y="619"/>
                    <a:pt x="1760" y="691"/>
                  </a:cubicBezTo>
                  <a:cubicBezTo>
                    <a:pt x="1846" y="762"/>
                    <a:pt x="1902" y="870"/>
                    <a:pt x="1902" y="992"/>
                  </a:cubicBezTo>
                  <a:cubicBezTo>
                    <a:pt x="1902" y="1207"/>
                    <a:pt x="1727" y="1382"/>
                    <a:pt x="1511" y="1382"/>
                  </a:cubicBezTo>
                  <a:cubicBezTo>
                    <a:pt x="0" y="1382"/>
                    <a:pt x="0" y="1382"/>
                    <a:pt x="0" y="1382"/>
                  </a:cubicBezTo>
                  <a:cubicBezTo>
                    <a:pt x="387" y="991"/>
                    <a:pt x="755" y="790"/>
                    <a:pt x="1044" y="691"/>
                  </a:cubicBezTo>
                  <a:cubicBezTo>
                    <a:pt x="755" y="592"/>
                    <a:pt x="387" y="391"/>
                    <a:pt x="0" y="0"/>
                  </a:cubicBezTo>
                  <a:lnTo>
                    <a:pt x="1511" y="0"/>
                  </a:lnTo>
                  <a:close/>
                  <a:moveTo>
                    <a:pt x="1492" y="195"/>
                  </a:moveTo>
                  <a:cubicBezTo>
                    <a:pt x="537" y="195"/>
                    <a:pt x="537" y="195"/>
                    <a:pt x="537" y="195"/>
                  </a:cubicBezTo>
                  <a:cubicBezTo>
                    <a:pt x="981" y="514"/>
                    <a:pt x="1284" y="585"/>
                    <a:pt x="1492" y="585"/>
                  </a:cubicBezTo>
                  <a:cubicBezTo>
                    <a:pt x="1600" y="585"/>
                    <a:pt x="1687" y="497"/>
                    <a:pt x="1687" y="390"/>
                  </a:cubicBezTo>
                  <a:cubicBezTo>
                    <a:pt x="1687" y="282"/>
                    <a:pt x="1600" y="195"/>
                    <a:pt x="1492" y="195"/>
                  </a:cubicBezTo>
                  <a:close/>
                  <a:moveTo>
                    <a:pt x="1492" y="797"/>
                  </a:moveTo>
                  <a:cubicBezTo>
                    <a:pt x="1284" y="797"/>
                    <a:pt x="981" y="868"/>
                    <a:pt x="537" y="1187"/>
                  </a:cubicBezTo>
                  <a:cubicBezTo>
                    <a:pt x="1492" y="1187"/>
                    <a:pt x="1492" y="1187"/>
                    <a:pt x="1492" y="1187"/>
                  </a:cubicBezTo>
                  <a:cubicBezTo>
                    <a:pt x="1600" y="1187"/>
                    <a:pt x="1687" y="1099"/>
                    <a:pt x="1687" y="992"/>
                  </a:cubicBezTo>
                  <a:cubicBezTo>
                    <a:pt x="1687" y="884"/>
                    <a:pt x="1600" y="797"/>
                    <a:pt x="1492" y="797"/>
                  </a:cubicBezTo>
                  <a:close/>
                </a:path>
              </a:pathLst>
            </a:custGeom>
            <a:solidFill>
              <a:srgbClr val="FF0000"/>
            </a:solidFill>
            <a:ln w="9525">
              <a:noFill/>
              <a:round/>
              <a:headEnd/>
              <a:tailEnd/>
            </a:ln>
          </p:spPr>
          <p:txBody>
            <a:bodyPr/>
            <a:lstStyle/>
            <a:p>
              <a:endParaRPr lang="en-US"/>
            </a:p>
          </p:txBody>
        </p:sp>
        <p:sp>
          <p:nvSpPr>
            <p:cNvPr id="27" name="Freeform 68"/>
            <p:cNvSpPr>
              <a:spLocks noEditPoints="1"/>
            </p:cNvSpPr>
            <p:nvPr/>
          </p:nvSpPr>
          <p:spPr bwMode="black">
            <a:xfrm>
              <a:off x="4260323" y="2165350"/>
              <a:ext cx="87840" cy="87805"/>
            </a:xfrm>
            <a:custGeom>
              <a:avLst/>
              <a:gdLst/>
              <a:ahLst/>
              <a:cxnLst>
                <a:cxn ang="0">
                  <a:pos x="159" y="80"/>
                </a:cxn>
                <a:cxn ang="0">
                  <a:pos x="135" y="136"/>
                </a:cxn>
                <a:cxn ang="0">
                  <a:pos x="79" y="159"/>
                </a:cxn>
                <a:cxn ang="0">
                  <a:pos x="23" y="136"/>
                </a:cxn>
                <a:cxn ang="0">
                  <a:pos x="0" y="80"/>
                </a:cxn>
                <a:cxn ang="0">
                  <a:pos x="23" y="24"/>
                </a:cxn>
                <a:cxn ang="0">
                  <a:pos x="79" y="0"/>
                </a:cxn>
                <a:cxn ang="0">
                  <a:pos x="135" y="24"/>
                </a:cxn>
                <a:cxn ang="0">
                  <a:pos x="159" y="80"/>
                </a:cxn>
                <a:cxn ang="0">
                  <a:pos x="147" y="80"/>
                </a:cxn>
                <a:cxn ang="0">
                  <a:pos x="127" y="32"/>
                </a:cxn>
                <a:cxn ang="0">
                  <a:pos x="79" y="12"/>
                </a:cxn>
                <a:cxn ang="0">
                  <a:pos x="31" y="32"/>
                </a:cxn>
                <a:cxn ang="0">
                  <a:pos x="11" y="80"/>
                </a:cxn>
                <a:cxn ang="0">
                  <a:pos x="31" y="128"/>
                </a:cxn>
                <a:cxn ang="0">
                  <a:pos x="79" y="148"/>
                </a:cxn>
                <a:cxn ang="0">
                  <a:pos x="127" y="128"/>
                </a:cxn>
                <a:cxn ang="0">
                  <a:pos x="147" y="80"/>
                </a:cxn>
                <a:cxn ang="0">
                  <a:pos x="117" y="126"/>
                </a:cxn>
                <a:cxn ang="0">
                  <a:pos x="102" y="126"/>
                </a:cxn>
                <a:cxn ang="0">
                  <a:pos x="84" y="87"/>
                </a:cxn>
                <a:cxn ang="0">
                  <a:pos x="58" y="87"/>
                </a:cxn>
                <a:cxn ang="0">
                  <a:pos x="58" y="126"/>
                </a:cxn>
                <a:cxn ang="0">
                  <a:pos x="45" y="126"/>
                </a:cxn>
                <a:cxn ang="0">
                  <a:pos x="45" y="34"/>
                </a:cxn>
                <a:cxn ang="0">
                  <a:pos x="84" y="34"/>
                </a:cxn>
                <a:cxn ang="0">
                  <a:pos x="108" y="42"/>
                </a:cxn>
                <a:cxn ang="0">
                  <a:pos x="115" y="60"/>
                </a:cxn>
                <a:cxn ang="0">
                  <a:pos x="111" y="74"/>
                </a:cxn>
                <a:cxn ang="0">
                  <a:pos x="98" y="84"/>
                </a:cxn>
                <a:cxn ang="0">
                  <a:pos x="117" y="126"/>
                </a:cxn>
                <a:cxn ang="0">
                  <a:pos x="58" y="76"/>
                </a:cxn>
                <a:cxn ang="0">
                  <a:pos x="82" y="76"/>
                </a:cxn>
                <a:cxn ang="0">
                  <a:pos x="96" y="71"/>
                </a:cxn>
                <a:cxn ang="0">
                  <a:pos x="101" y="60"/>
                </a:cxn>
                <a:cxn ang="0">
                  <a:pos x="96" y="49"/>
                </a:cxn>
                <a:cxn ang="0">
                  <a:pos x="84" y="45"/>
                </a:cxn>
                <a:cxn ang="0">
                  <a:pos x="58" y="45"/>
                </a:cxn>
                <a:cxn ang="0">
                  <a:pos x="58" y="76"/>
                </a:cxn>
              </a:cxnLst>
              <a:rect l="0" t="0" r="r" b="b"/>
              <a:pathLst>
                <a:path w="159" h="159">
                  <a:moveTo>
                    <a:pt x="159" y="80"/>
                  </a:moveTo>
                  <a:cubicBezTo>
                    <a:pt x="159" y="102"/>
                    <a:pt x="151" y="120"/>
                    <a:pt x="135" y="136"/>
                  </a:cubicBezTo>
                  <a:cubicBezTo>
                    <a:pt x="120" y="152"/>
                    <a:pt x="101" y="159"/>
                    <a:pt x="79" y="159"/>
                  </a:cubicBezTo>
                  <a:cubicBezTo>
                    <a:pt x="57" y="159"/>
                    <a:pt x="39" y="152"/>
                    <a:pt x="23" y="136"/>
                  </a:cubicBezTo>
                  <a:cubicBezTo>
                    <a:pt x="8" y="120"/>
                    <a:pt x="0" y="102"/>
                    <a:pt x="0" y="80"/>
                  </a:cubicBezTo>
                  <a:cubicBezTo>
                    <a:pt x="0" y="58"/>
                    <a:pt x="8" y="39"/>
                    <a:pt x="23" y="24"/>
                  </a:cubicBezTo>
                  <a:cubicBezTo>
                    <a:pt x="39" y="8"/>
                    <a:pt x="57" y="0"/>
                    <a:pt x="79" y="0"/>
                  </a:cubicBezTo>
                  <a:cubicBezTo>
                    <a:pt x="101" y="0"/>
                    <a:pt x="120" y="8"/>
                    <a:pt x="135" y="24"/>
                  </a:cubicBezTo>
                  <a:cubicBezTo>
                    <a:pt x="151" y="39"/>
                    <a:pt x="159" y="58"/>
                    <a:pt x="159" y="80"/>
                  </a:cubicBezTo>
                  <a:close/>
                  <a:moveTo>
                    <a:pt x="147" y="80"/>
                  </a:moveTo>
                  <a:cubicBezTo>
                    <a:pt x="147" y="61"/>
                    <a:pt x="141" y="45"/>
                    <a:pt x="127" y="32"/>
                  </a:cubicBezTo>
                  <a:cubicBezTo>
                    <a:pt x="114" y="18"/>
                    <a:pt x="98" y="12"/>
                    <a:pt x="79" y="12"/>
                  </a:cubicBezTo>
                  <a:cubicBezTo>
                    <a:pt x="61" y="12"/>
                    <a:pt x="44" y="18"/>
                    <a:pt x="31" y="32"/>
                  </a:cubicBezTo>
                  <a:cubicBezTo>
                    <a:pt x="18" y="45"/>
                    <a:pt x="11" y="61"/>
                    <a:pt x="11" y="80"/>
                  </a:cubicBezTo>
                  <a:cubicBezTo>
                    <a:pt x="11" y="99"/>
                    <a:pt x="18" y="115"/>
                    <a:pt x="31" y="128"/>
                  </a:cubicBezTo>
                  <a:cubicBezTo>
                    <a:pt x="44" y="141"/>
                    <a:pt x="60" y="148"/>
                    <a:pt x="79" y="148"/>
                  </a:cubicBezTo>
                  <a:cubicBezTo>
                    <a:pt x="98" y="148"/>
                    <a:pt x="114" y="141"/>
                    <a:pt x="127" y="128"/>
                  </a:cubicBezTo>
                  <a:cubicBezTo>
                    <a:pt x="141" y="115"/>
                    <a:pt x="147" y="99"/>
                    <a:pt x="147" y="80"/>
                  </a:cubicBezTo>
                  <a:close/>
                  <a:moveTo>
                    <a:pt x="117" y="126"/>
                  </a:moveTo>
                  <a:cubicBezTo>
                    <a:pt x="102" y="126"/>
                    <a:pt x="102" y="126"/>
                    <a:pt x="102" y="126"/>
                  </a:cubicBezTo>
                  <a:cubicBezTo>
                    <a:pt x="84" y="87"/>
                    <a:pt x="84" y="87"/>
                    <a:pt x="84" y="87"/>
                  </a:cubicBezTo>
                  <a:cubicBezTo>
                    <a:pt x="58" y="87"/>
                    <a:pt x="58" y="87"/>
                    <a:pt x="58" y="87"/>
                  </a:cubicBezTo>
                  <a:cubicBezTo>
                    <a:pt x="58" y="126"/>
                    <a:pt x="58" y="126"/>
                    <a:pt x="58" y="126"/>
                  </a:cubicBezTo>
                  <a:cubicBezTo>
                    <a:pt x="45" y="126"/>
                    <a:pt x="45" y="126"/>
                    <a:pt x="45" y="126"/>
                  </a:cubicBezTo>
                  <a:cubicBezTo>
                    <a:pt x="45" y="34"/>
                    <a:pt x="45" y="34"/>
                    <a:pt x="45" y="34"/>
                  </a:cubicBezTo>
                  <a:cubicBezTo>
                    <a:pt x="84" y="34"/>
                    <a:pt x="84" y="34"/>
                    <a:pt x="84" y="34"/>
                  </a:cubicBezTo>
                  <a:cubicBezTo>
                    <a:pt x="94" y="34"/>
                    <a:pt x="102" y="36"/>
                    <a:pt x="108" y="42"/>
                  </a:cubicBezTo>
                  <a:cubicBezTo>
                    <a:pt x="113" y="47"/>
                    <a:pt x="115" y="53"/>
                    <a:pt x="115" y="60"/>
                  </a:cubicBezTo>
                  <a:cubicBezTo>
                    <a:pt x="115" y="65"/>
                    <a:pt x="114" y="69"/>
                    <a:pt x="111" y="74"/>
                  </a:cubicBezTo>
                  <a:cubicBezTo>
                    <a:pt x="108" y="78"/>
                    <a:pt x="104" y="82"/>
                    <a:pt x="98" y="84"/>
                  </a:cubicBezTo>
                  <a:lnTo>
                    <a:pt x="117" y="126"/>
                  </a:lnTo>
                  <a:close/>
                  <a:moveTo>
                    <a:pt x="58" y="76"/>
                  </a:moveTo>
                  <a:cubicBezTo>
                    <a:pt x="82" y="76"/>
                    <a:pt x="82" y="76"/>
                    <a:pt x="82" y="76"/>
                  </a:cubicBezTo>
                  <a:cubicBezTo>
                    <a:pt x="89" y="76"/>
                    <a:pt x="93" y="74"/>
                    <a:pt x="96" y="71"/>
                  </a:cubicBezTo>
                  <a:cubicBezTo>
                    <a:pt x="99" y="68"/>
                    <a:pt x="101" y="64"/>
                    <a:pt x="101" y="60"/>
                  </a:cubicBezTo>
                  <a:cubicBezTo>
                    <a:pt x="101" y="55"/>
                    <a:pt x="99" y="51"/>
                    <a:pt x="96" y="49"/>
                  </a:cubicBezTo>
                  <a:cubicBezTo>
                    <a:pt x="93" y="46"/>
                    <a:pt x="89" y="45"/>
                    <a:pt x="84" y="45"/>
                  </a:cubicBezTo>
                  <a:cubicBezTo>
                    <a:pt x="58" y="45"/>
                    <a:pt x="58" y="45"/>
                    <a:pt x="58" y="45"/>
                  </a:cubicBezTo>
                  <a:lnTo>
                    <a:pt x="58" y="76"/>
                  </a:lnTo>
                  <a:close/>
                </a:path>
              </a:pathLst>
            </a:custGeom>
            <a:solidFill>
              <a:srgbClr val="FF0000"/>
            </a:solidFill>
            <a:ln w="9525">
              <a:noFill/>
              <a:round/>
              <a:headEnd/>
              <a:tailEnd/>
            </a:ln>
          </p:spPr>
          <p:txBody>
            <a:bodyPr/>
            <a:lstStyle/>
            <a:p>
              <a:endParaRPr lang="en-US"/>
            </a:p>
          </p:txBody>
        </p:sp>
      </p:grpSp>
      <p:sp>
        <p:nvSpPr>
          <p:cNvPr id="28" name="Slide Number Placeholder 6"/>
          <p:cNvSpPr>
            <a:spLocks noGrp="1"/>
          </p:cNvSpPr>
          <p:nvPr>
            <p:ph type="sldNum" sz="quarter" idx="4"/>
          </p:nvPr>
        </p:nvSpPr>
        <p:spPr>
          <a:xfrm>
            <a:off x="8137890" y="6639295"/>
            <a:ext cx="246061" cy="155233"/>
          </a:xfrm>
          <a:prstGeom prst="rect">
            <a:avLst/>
          </a:prstGeom>
        </p:spPr>
        <p:txBody>
          <a:bodyPr vert="horz" wrap="square" lIns="0" tIns="0" rIns="0" bIns="0" rtlCol="0" anchor="b" anchorCtr="0"/>
          <a:lstStyle>
            <a:lvl1pPr algn="r">
              <a:defRPr sz="900">
                <a:solidFill>
                  <a:schemeClr val="tx1">
                    <a:tint val="75000"/>
                  </a:schemeClr>
                </a:solidFill>
                <a:latin typeface="+mn-lt"/>
              </a:defRPr>
            </a:lvl1pPr>
          </a:lstStyle>
          <a:p>
            <a:fld id="{7BCC8D0D-EAEC-449D-9161-023DFF90F2E2}" type="slidenum">
              <a:rPr lang="en-US" smtClean="0"/>
              <a:pPr/>
              <a:t>‹#›</a:t>
            </a:fld>
            <a:endParaRPr lang="en-US" dirty="0"/>
          </a:p>
        </p:txBody>
      </p:sp>
      <p:grpSp>
        <p:nvGrpSpPr>
          <p:cNvPr id="14" name="Group 13"/>
          <p:cNvGrpSpPr/>
          <p:nvPr userDrawn="1"/>
        </p:nvGrpSpPr>
        <p:grpSpPr>
          <a:xfrm>
            <a:off x="1" y="-2"/>
            <a:ext cx="161927" cy="6769103"/>
            <a:chOff x="1" y="-2"/>
            <a:chExt cx="161927" cy="6769103"/>
          </a:xfrm>
        </p:grpSpPr>
        <p:sp>
          <p:nvSpPr>
            <p:cNvPr id="15" name="Rectangle 7"/>
            <p:cNvSpPr>
              <a:spLocks noChangeArrowheads="1"/>
            </p:cNvSpPr>
            <p:nvPr userDrawn="1"/>
          </p:nvSpPr>
          <p:spPr bwMode="gray">
            <a:xfrm>
              <a:off x="1" y="-2"/>
              <a:ext cx="161925" cy="1426371"/>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89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pPr marL="0" algn="l" defTabSz="914400" rtl="0" eaLnBrk="1" latinLnBrk="0" hangingPunct="1"/>
              <a:endParaRPr lang="en-US" sz="1800" kern="1200">
                <a:solidFill>
                  <a:schemeClr val="tx1"/>
                </a:solidFill>
                <a:latin typeface="+mn-lt"/>
                <a:ea typeface="+mn-ea"/>
                <a:cs typeface="+mn-cs"/>
              </a:endParaRPr>
            </a:p>
          </p:txBody>
        </p:sp>
        <p:sp>
          <p:nvSpPr>
            <p:cNvPr id="17" name="Rectangle 16"/>
            <p:cNvSpPr>
              <a:spLocks noChangeArrowheads="1"/>
            </p:cNvSpPr>
            <p:nvPr userDrawn="1"/>
          </p:nvSpPr>
          <p:spPr bwMode="gray">
            <a:xfrm>
              <a:off x="1145" y="1507333"/>
              <a:ext cx="160783" cy="526176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75000"/>
                </a:lnSpc>
              </a:pPr>
              <a:endParaRPr lang="en-US" sz="1800" kern="1200">
                <a:solidFill>
                  <a:schemeClr val="bg1"/>
                </a:solidFill>
                <a:latin typeface="+mn-lt"/>
                <a:ea typeface="+mn-ea"/>
                <a:cs typeface="+mn-cs"/>
              </a:endParaRPr>
            </a:p>
          </p:txBody>
        </p:sp>
      </p:gr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ead and Content w/ Portrait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0840" y="658370"/>
            <a:ext cx="8080375" cy="560153"/>
          </a:xfrm>
        </p:spPr>
        <p:txBody>
          <a:bodyPr/>
          <a:lstStyle>
            <a:lvl1pPr>
              <a:lnSpc>
                <a:spcPct val="95000"/>
              </a:lnSpc>
              <a:defRPr sz="3200" cap="none" baseline="0">
                <a:solidFill>
                  <a:schemeClr val="bg2"/>
                </a:solidFill>
              </a:defRPr>
            </a:lvl1pPr>
          </a:lstStyle>
          <a:p>
            <a:r>
              <a:rPr lang="en-US" dirty="0" smtClean="0"/>
              <a:t>Head</a:t>
            </a:r>
            <a:endParaRPr lang="en-US" dirty="0"/>
          </a:p>
        </p:txBody>
      </p:sp>
      <p:sp>
        <p:nvSpPr>
          <p:cNvPr id="3" name="Content Placeholder 2"/>
          <p:cNvSpPr>
            <a:spLocks noGrp="1"/>
          </p:cNvSpPr>
          <p:nvPr>
            <p:ph idx="1" hasCustomPrompt="1"/>
          </p:nvPr>
        </p:nvSpPr>
        <p:spPr>
          <a:xfrm>
            <a:off x="350840" y="1672808"/>
            <a:ext cx="5621791" cy="4542255"/>
          </a:xfrm>
        </p:spPr>
        <p:txBody>
          <a:bodyPr/>
          <a:lstStyle>
            <a:lvl1pPr>
              <a:lnSpc>
                <a:spcPct val="95000"/>
              </a:lnSpc>
              <a:defRPr>
                <a:solidFill>
                  <a:schemeClr val="tx1"/>
                </a:solidFill>
                <a:latin typeface="+mn-lt"/>
              </a:defRPr>
            </a:lvl1pPr>
            <a:lvl2pPr>
              <a:lnSpc>
                <a:spcPct val="95000"/>
              </a:lnSpc>
              <a:buClr>
                <a:schemeClr val="tx2"/>
              </a:buClr>
              <a:defRPr sz="2200" b="0">
                <a:solidFill>
                  <a:schemeClr val="tx1"/>
                </a:solidFill>
                <a:latin typeface="+mn-lt"/>
              </a:defRPr>
            </a:lvl2pPr>
            <a:lvl3pPr>
              <a:lnSpc>
                <a:spcPct val="95000"/>
              </a:lnSpc>
              <a:buClr>
                <a:schemeClr val="tx2"/>
              </a:buClr>
              <a:defRPr sz="1800" b="0">
                <a:solidFill>
                  <a:schemeClr val="tx1"/>
                </a:solidFill>
                <a:latin typeface="+mn-lt"/>
              </a:defRPr>
            </a:lvl3pPr>
            <a:lvl4pPr>
              <a:lnSpc>
                <a:spcPct val="95000"/>
              </a:lnSpc>
              <a:buClr>
                <a:schemeClr val="tx2"/>
              </a:buClr>
              <a:defRPr sz="1800" b="0">
                <a:solidFill>
                  <a:schemeClr val="tx1"/>
                </a:solidFill>
                <a:latin typeface="+mn-lt"/>
              </a:defRPr>
            </a:lvl4pPr>
            <a:lvl5pPr>
              <a:lnSpc>
                <a:spcPct val="95000"/>
              </a:lnSpc>
              <a:buClr>
                <a:schemeClr val="tx2"/>
              </a:buClr>
              <a:defRPr sz="1800" b="0">
                <a:solidFill>
                  <a:schemeClr val="tx1"/>
                </a:solidFill>
                <a:latin typeface="+mn-lt"/>
              </a:defRPr>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353569" y="1124716"/>
            <a:ext cx="8077645" cy="413959"/>
          </a:xfrm>
        </p:spPr>
        <p:txBody>
          <a:bodyPr anchor="t"/>
          <a:lstStyle>
            <a:lvl1pPr marL="0" indent="0">
              <a:buNone/>
              <a:defRPr sz="2200">
                <a:solidFill>
                  <a:schemeClr val="accent6"/>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sp>
        <p:nvSpPr>
          <p:cNvPr id="13" name="Picture Placeholder 12"/>
          <p:cNvSpPr>
            <a:spLocks noGrp="1"/>
          </p:cNvSpPr>
          <p:nvPr>
            <p:ph type="pic" sz="quarter" idx="11" hasCustomPrompt="1"/>
          </p:nvPr>
        </p:nvSpPr>
        <p:spPr bwMode="gray">
          <a:xfrm>
            <a:off x="6118229" y="1800227"/>
            <a:ext cx="3025775" cy="3729036"/>
          </a:xfrm>
          <a:solidFill>
            <a:schemeClr val="tx2">
              <a:lumMod val="20000"/>
              <a:lumOff val="80000"/>
            </a:schemeClr>
          </a:solidFill>
        </p:spPr>
        <p:txBody>
          <a:bodyPr/>
          <a:lstStyle>
            <a:lvl1pPr>
              <a:defRPr/>
            </a:lvl1pPr>
          </a:lstStyle>
          <a:p>
            <a:r>
              <a:rPr lang="en-US" dirty="0" smtClean="0"/>
              <a:t>Click icon to add photo</a:t>
            </a:r>
            <a:endParaRPr lang="en-US" dirty="0"/>
          </a:p>
        </p:txBody>
      </p:sp>
      <p:sp>
        <p:nvSpPr>
          <p:cNvPr id="14" name="Rectangle 35"/>
          <p:cNvSpPr>
            <a:spLocks noChangeArrowheads="1"/>
          </p:cNvSpPr>
          <p:nvPr/>
        </p:nvSpPr>
        <p:spPr bwMode="gray">
          <a:xfrm>
            <a:off x="6118225" y="5602287"/>
            <a:ext cx="2242003" cy="61277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 name="Rectangle 35"/>
          <p:cNvSpPr>
            <a:spLocks noChangeArrowheads="1"/>
          </p:cNvSpPr>
          <p:nvPr/>
        </p:nvSpPr>
        <p:spPr bwMode="gray">
          <a:xfrm>
            <a:off x="8431213" y="5602287"/>
            <a:ext cx="712789" cy="612775"/>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35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 name="Date Placeholder 4"/>
          <p:cNvSpPr>
            <a:spLocks noGrp="1"/>
          </p:cNvSpPr>
          <p:nvPr>
            <p:ph type="dt" sz="half" idx="2"/>
          </p:nvPr>
        </p:nvSpPr>
        <p:spPr>
          <a:xfrm>
            <a:off x="4572000" y="6631120"/>
            <a:ext cx="2133600" cy="155235"/>
          </a:xfrm>
          <a:prstGeom prst="rect">
            <a:avLst/>
          </a:prstGeom>
        </p:spPr>
        <p:txBody>
          <a:bodyPr vert="horz" wrap="square" lIns="0" tIns="0" rIns="0" bIns="0" rtlCol="0" anchor="b" anchorCtr="0"/>
          <a:lstStyle>
            <a:lvl1pPr algn="l">
              <a:defRPr sz="800">
                <a:solidFill>
                  <a:schemeClr val="tx1">
                    <a:tint val="75000"/>
                  </a:schemeClr>
                </a:solidFill>
                <a:latin typeface="+mn-lt"/>
              </a:defRPr>
            </a:lvl1pPr>
          </a:lstStyle>
          <a:p>
            <a:fld id="{EE96C13D-C4CF-40B5-857C-2C23728D603B}" type="datetime3">
              <a:rPr lang="en-AU" smtClean="0"/>
              <a:pPr/>
              <a:t>22 September, 2011</a:t>
            </a:fld>
            <a:endParaRPr lang="en-US" dirty="0"/>
          </a:p>
        </p:txBody>
      </p:sp>
      <p:sp>
        <p:nvSpPr>
          <p:cNvPr id="21" name="Footer Placeholder 5"/>
          <p:cNvSpPr>
            <a:spLocks noGrp="1"/>
          </p:cNvSpPr>
          <p:nvPr>
            <p:ph type="ftr" sz="quarter" idx="3"/>
          </p:nvPr>
        </p:nvSpPr>
        <p:spPr>
          <a:xfrm>
            <a:off x="465881" y="6631120"/>
            <a:ext cx="4033191" cy="155235"/>
          </a:xfrm>
          <a:prstGeom prst="rect">
            <a:avLst/>
          </a:prstGeom>
        </p:spPr>
        <p:txBody>
          <a:bodyPr vert="horz" wrap="square" lIns="0" tIns="0" rIns="0" bIns="0" rtlCol="0" anchor="b" anchorCtr="0"/>
          <a:lstStyle>
            <a:lvl1pPr algn="l">
              <a:defRPr sz="800">
                <a:solidFill>
                  <a:schemeClr val="tx1">
                    <a:tint val="75000"/>
                  </a:schemeClr>
                </a:solidFill>
                <a:latin typeface="+mn-lt"/>
              </a:defRPr>
            </a:lvl1pPr>
          </a:lstStyle>
          <a:p>
            <a:r>
              <a:rPr lang="en-US" smtClean="0"/>
              <a:t>© 2011 Brocade Communications Systems, Inc. - COMPANY PROPRIETARY INFORMATION</a:t>
            </a:r>
            <a:endParaRPr lang="en-US" dirty="0"/>
          </a:p>
        </p:txBody>
      </p:sp>
      <p:grpSp>
        <p:nvGrpSpPr>
          <p:cNvPr id="28" name="Group 27"/>
          <p:cNvGrpSpPr/>
          <p:nvPr userDrawn="1"/>
        </p:nvGrpSpPr>
        <p:grpSpPr bwMode="black">
          <a:xfrm>
            <a:off x="8567550" y="6463648"/>
            <a:ext cx="456609" cy="306316"/>
            <a:chOff x="3210911" y="2165350"/>
            <a:chExt cx="1137252" cy="762927"/>
          </a:xfrm>
        </p:grpSpPr>
        <p:sp>
          <p:nvSpPr>
            <p:cNvPr id="29" name="Freeform 67"/>
            <p:cNvSpPr>
              <a:spLocks noEditPoints="1"/>
            </p:cNvSpPr>
            <p:nvPr/>
          </p:nvSpPr>
          <p:spPr bwMode="black">
            <a:xfrm>
              <a:off x="3210911" y="2165817"/>
              <a:ext cx="1049411" cy="762460"/>
            </a:xfrm>
            <a:custGeom>
              <a:avLst/>
              <a:gdLst/>
              <a:ahLst/>
              <a:cxnLst>
                <a:cxn ang="0">
                  <a:pos x="1511" y="0"/>
                </a:cxn>
                <a:cxn ang="0">
                  <a:pos x="1902" y="390"/>
                </a:cxn>
                <a:cxn ang="0">
                  <a:pos x="1760" y="691"/>
                </a:cxn>
                <a:cxn ang="0">
                  <a:pos x="1902" y="992"/>
                </a:cxn>
                <a:cxn ang="0">
                  <a:pos x="1511" y="1382"/>
                </a:cxn>
                <a:cxn ang="0">
                  <a:pos x="0" y="1382"/>
                </a:cxn>
                <a:cxn ang="0">
                  <a:pos x="1044" y="691"/>
                </a:cxn>
                <a:cxn ang="0">
                  <a:pos x="0" y="0"/>
                </a:cxn>
                <a:cxn ang="0">
                  <a:pos x="1511" y="0"/>
                </a:cxn>
                <a:cxn ang="0">
                  <a:pos x="1492" y="195"/>
                </a:cxn>
                <a:cxn ang="0">
                  <a:pos x="537" y="195"/>
                </a:cxn>
                <a:cxn ang="0">
                  <a:pos x="1492" y="585"/>
                </a:cxn>
                <a:cxn ang="0">
                  <a:pos x="1687" y="390"/>
                </a:cxn>
                <a:cxn ang="0">
                  <a:pos x="1492" y="195"/>
                </a:cxn>
                <a:cxn ang="0">
                  <a:pos x="1492" y="797"/>
                </a:cxn>
                <a:cxn ang="0">
                  <a:pos x="537" y="1187"/>
                </a:cxn>
                <a:cxn ang="0">
                  <a:pos x="1492" y="1187"/>
                </a:cxn>
                <a:cxn ang="0">
                  <a:pos x="1687" y="992"/>
                </a:cxn>
                <a:cxn ang="0">
                  <a:pos x="1492" y="797"/>
                </a:cxn>
              </a:cxnLst>
              <a:rect l="0" t="0" r="r" b="b"/>
              <a:pathLst>
                <a:path w="1902" h="1382">
                  <a:moveTo>
                    <a:pt x="1511" y="0"/>
                  </a:moveTo>
                  <a:cubicBezTo>
                    <a:pt x="1727" y="0"/>
                    <a:pt x="1902" y="174"/>
                    <a:pt x="1902" y="390"/>
                  </a:cubicBezTo>
                  <a:cubicBezTo>
                    <a:pt x="1902" y="511"/>
                    <a:pt x="1846" y="619"/>
                    <a:pt x="1760" y="691"/>
                  </a:cubicBezTo>
                  <a:cubicBezTo>
                    <a:pt x="1846" y="762"/>
                    <a:pt x="1902" y="870"/>
                    <a:pt x="1902" y="992"/>
                  </a:cubicBezTo>
                  <a:cubicBezTo>
                    <a:pt x="1902" y="1207"/>
                    <a:pt x="1727" y="1382"/>
                    <a:pt x="1511" y="1382"/>
                  </a:cubicBezTo>
                  <a:cubicBezTo>
                    <a:pt x="0" y="1382"/>
                    <a:pt x="0" y="1382"/>
                    <a:pt x="0" y="1382"/>
                  </a:cubicBezTo>
                  <a:cubicBezTo>
                    <a:pt x="387" y="991"/>
                    <a:pt x="755" y="790"/>
                    <a:pt x="1044" y="691"/>
                  </a:cubicBezTo>
                  <a:cubicBezTo>
                    <a:pt x="755" y="592"/>
                    <a:pt x="387" y="391"/>
                    <a:pt x="0" y="0"/>
                  </a:cubicBezTo>
                  <a:lnTo>
                    <a:pt x="1511" y="0"/>
                  </a:lnTo>
                  <a:close/>
                  <a:moveTo>
                    <a:pt x="1492" y="195"/>
                  </a:moveTo>
                  <a:cubicBezTo>
                    <a:pt x="537" y="195"/>
                    <a:pt x="537" y="195"/>
                    <a:pt x="537" y="195"/>
                  </a:cubicBezTo>
                  <a:cubicBezTo>
                    <a:pt x="981" y="514"/>
                    <a:pt x="1284" y="585"/>
                    <a:pt x="1492" y="585"/>
                  </a:cubicBezTo>
                  <a:cubicBezTo>
                    <a:pt x="1600" y="585"/>
                    <a:pt x="1687" y="497"/>
                    <a:pt x="1687" y="390"/>
                  </a:cubicBezTo>
                  <a:cubicBezTo>
                    <a:pt x="1687" y="282"/>
                    <a:pt x="1600" y="195"/>
                    <a:pt x="1492" y="195"/>
                  </a:cubicBezTo>
                  <a:close/>
                  <a:moveTo>
                    <a:pt x="1492" y="797"/>
                  </a:moveTo>
                  <a:cubicBezTo>
                    <a:pt x="1284" y="797"/>
                    <a:pt x="981" y="868"/>
                    <a:pt x="537" y="1187"/>
                  </a:cubicBezTo>
                  <a:cubicBezTo>
                    <a:pt x="1492" y="1187"/>
                    <a:pt x="1492" y="1187"/>
                    <a:pt x="1492" y="1187"/>
                  </a:cubicBezTo>
                  <a:cubicBezTo>
                    <a:pt x="1600" y="1187"/>
                    <a:pt x="1687" y="1099"/>
                    <a:pt x="1687" y="992"/>
                  </a:cubicBezTo>
                  <a:cubicBezTo>
                    <a:pt x="1687" y="884"/>
                    <a:pt x="1600" y="797"/>
                    <a:pt x="1492" y="797"/>
                  </a:cubicBezTo>
                  <a:close/>
                </a:path>
              </a:pathLst>
            </a:custGeom>
            <a:solidFill>
              <a:srgbClr val="FF0000"/>
            </a:solidFill>
            <a:ln w="9525">
              <a:noFill/>
              <a:round/>
              <a:headEnd/>
              <a:tailEnd/>
            </a:ln>
          </p:spPr>
          <p:txBody>
            <a:bodyPr/>
            <a:lstStyle/>
            <a:p>
              <a:endParaRPr lang="en-US"/>
            </a:p>
          </p:txBody>
        </p:sp>
        <p:sp>
          <p:nvSpPr>
            <p:cNvPr id="30" name="Freeform 68"/>
            <p:cNvSpPr>
              <a:spLocks noEditPoints="1"/>
            </p:cNvSpPr>
            <p:nvPr/>
          </p:nvSpPr>
          <p:spPr bwMode="black">
            <a:xfrm>
              <a:off x="4260323" y="2165350"/>
              <a:ext cx="87840" cy="87805"/>
            </a:xfrm>
            <a:custGeom>
              <a:avLst/>
              <a:gdLst/>
              <a:ahLst/>
              <a:cxnLst>
                <a:cxn ang="0">
                  <a:pos x="159" y="80"/>
                </a:cxn>
                <a:cxn ang="0">
                  <a:pos x="135" y="136"/>
                </a:cxn>
                <a:cxn ang="0">
                  <a:pos x="79" y="159"/>
                </a:cxn>
                <a:cxn ang="0">
                  <a:pos x="23" y="136"/>
                </a:cxn>
                <a:cxn ang="0">
                  <a:pos x="0" y="80"/>
                </a:cxn>
                <a:cxn ang="0">
                  <a:pos x="23" y="24"/>
                </a:cxn>
                <a:cxn ang="0">
                  <a:pos x="79" y="0"/>
                </a:cxn>
                <a:cxn ang="0">
                  <a:pos x="135" y="24"/>
                </a:cxn>
                <a:cxn ang="0">
                  <a:pos x="159" y="80"/>
                </a:cxn>
                <a:cxn ang="0">
                  <a:pos x="147" y="80"/>
                </a:cxn>
                <a:cxn ang="0">
                  <a:pos x="127" y="32"/>
                </a:cxn>
                <a:cxn ang="0">
                  <a:pos x="79" y="12"/>
                </a:cxn>
                <a:cxn ang="0">
                  <a:pos x="31" y="32"/>
                </a:cxn>
                <a:cxn ang="0">
                  <a:pos x="11" y="80"/>
                </a:cxn>
                <a:cxn ang="0">
                  <a:pos x="31" y="128"/>
                </a:cxn>
                <a:cxn ang="0">
                  <a:pos x="79" y="148"/>
                </a:cxn>
                <a:cxn ang="0">
                  <a:pos x="127" y="128"/>
                </a:cxn>
                <a:cxn ang="0">
                  <a:pos x="147" y="80"/>
                </a:cxn>
                <a:cxn ang="0">
                  <a:pos x="117" y="126"/>
                </a:cxn>
                <a:cxn ang="0">
                  <a:pos x="102" y="126"/>
                </a:cxn>
                <a:cxn ang="0">
                  <a:pos x="84" y="87"/>
                </a:cxn>
                <a:cxn ang="0">
                  <a:pos x="58" y="87"/>
                </a:cxn>
                <a:cxn ang="0">
                  <a:pos x="58" y="126"/>
                </a:cxn>
                <a:cxn ang="0">
                  <a:pos x="45" y="126"/>
                </a:cxn>
                <a:cxn ang="0">
                  <a:pos x="45" y="34"/>
                </a:cxn>
                <a:cxn ang="0">
                  <a:pos x="84" y="34"/>
                </a:cxn>
                <a:cxn ang="0">
                  <a:pos x="108" y="42"/>
                </a:cxn>
                <a:cxn ang="0">
                  <a:pos x="115" y="60"/>
                </a:cxn>
                <a:cxn ang="0">
                  <a:pos x="111" y="74"/>
                </a:cxn>
                <a:cxn ang="0">
                  <a:pos x="98" y="84"/>
                </a:cxn>
                <a:cxn ang="0">
                  <a:pos x="117" y="126"/>
                </a:cxn>
                <a:cxn ang="0">
                  <a:pos x="58" y="76"/>
                </a:cxn>
                <a:cxn ang="0">
                  <a:pos x="82" y="76"/>
                </a:cxn>
                <a:cxn ang="0">
                  <a:pos x="96" y="71"/>
                </a:cxn>
                <a:cxn ang="0">
                  <a:pos x="101" y="60"/>
                </a:cxn>
                <a:cxn ang="0">
                  <a:pos x="96" y="49"/>
                </a:cxn>
                <a:cxn ang="0">
                  <a:pos x="84" y="45"/>
                </a:cxn>
                <a:cxn ang="0">
                  <a:pos x="58" y="45"/>
                </a:cxn>
                <a:cxn ang="0">
                  <a:pos x="58" y="76"/>
                </a:cxn>
              </a:cxnLst>
              <a:rect l="0" t="0" r="r" b="b"/>
              <a:pathLst>
                <a:path w="159" h="159">
                  <a:moveTo>
                    <a:pt x="159" y="80"/>
                  </a:moveTo>
                  <a:cubicBezTo>
                    <a:pt x="159" y="102"/>
                    <a:pt x="151" y="120"/>
                    <a:pt x="135" y="136"/>
                  </a:cubicBezTo>
                  <a:cubicBezTo>
                    <a:pt x="120" y="152"/>
                    <a:pt x="101" y="159"/>
                    <a:pt x="79" y="159"/>
                  </a:cubicBezTo>
                  <a:cubicBezTo>
                    <a:pt x="57" y="159"/>
                    <a:pt x="39" y="152"/>
                    <a:pt x="23" y="136"/>
                  </a:cubicBezTo>
                  <a:cubicBezTo>
                    <a:pt x="8" y="120"/>
                    <a:pt x="0" y="102"/>
                    <a:pt x="0" y="80"/>
                  </a:cubicBezTo>
                  <a:cubicBezTo>
                    <a:pt x="0" y="58"/>
                    <a:pt x="8" y="39"/>
                    <a:pt x="23" y="24"/>
                  </a:cubicBezTo>
                  <a:cubicBezTo>
                    <a:pt x="39" y="8"/>
                    <a:pt x="57" y="0"/>
                    <a:pt x="79" y="0"/>
                  </a:cubicBezTo>
                  <a:cubicBezTo>
                    <a:pt x="101" y="0"/>
                    <a:pt x="120" y="8"/>
                    <a:pt x="135" y="24"/>
                  </a:cubicBezTo>
                  <a:cubicBezTo>
                    <a:pt x="151" y="39"/>
                    <a:pt x="159" y="58"/>
                    <a:pt x="159" y="80"/>
                  </a:cubicBezTo>
                  <a:close/>
                  <a:moveTo>
                    <a:pt x="147" y="80"/>
                  </a:moveTo>
                  <a:cubicBezTo>
                    <a:pt x="147" y="61"/>
                    <a:pt x="141" y="45"/>
                    <a:pt x="127" y="32"/>
                  </a:cubicBezTo>
                  <a:cubicBezTo>
                    <a:pt x="114" y="18"/>
                    <a:pt x="98" y="12"/>
                    <a:pt x="79" y="12"/>
                  </a:cubicBezTo>
                  <a:cubicBezTo>
                    <a:pt x="61" y="12"/>
                    <a:pt x="44" y="18"/>
                    <a:pt x="31" y="32"/>
                  </a:cubicBezTo>
                  <a:cubicBezTo>
                    <a:pt x="18" y="45"/>
                    <a:pt x="11" y="61"/>
                    <a:pt x="11" y="80"/>
                  </a:cubicBezTo>
                  <a:cubicBezTo>
                    <a:pt x="11" y="99"/>
                    <a:pt x="18" y="115"/>
                    <a:pt x="31" y="128"/>
                  </a:cubicBezTo>
                  <a:cubicBezTo>
                    <a:pt x="44" y="141"/>
                    <a:pt x="60" y="148"/>
                    <a:pt x="79" y="148"/>
                  </a:cubicBezTo>
                  <a:cubicBezTo>
                    <a:pt x="98" y="148"/>
                    <a:pt x="114" y="141"/>
                    <a:pt x="127" y="128"/>
                  </a:cubicBezTo>
                  <a:cubicBezTo>
                    <a:pt x="141" y="115"/>
                    <a:pt x="147" y="99"/>
                    <a:pt x="147" y="80"/>
                  </a:cubicBezTo>
                  <a:close/>
                  <a:moveTo>
                    <a:pt x="117" y="126"/>
                  </a:moveTo>
                  <a:cubicBezTo>
                    <a:pt x="102" y="126"/>
                    <a:pt x="102" y="126"/>
                    <a:pt x="102" y="126"/>
                  </a:cubicBezTo>
                  <a:cubicBezTo>
                    <a:pt x="84" y="87"/>
                    <a:pt x="84" y="87"/>
                    <a:pt x="84" y="87"/>
                  </a:cubicBezTo>
                  <a:cubicBezTo>
                    <a:pt x="58" y="87"/>
                    <a:pt x="58" y="87"/>
                    <a:pt x="58" y="87"/>
                  </a:cubicBezTo>
                  <a:cubicBezTo>
                    <a:pt x="58" y="126"/>
                    <a:pt x="58" y="126"/>
                    <a:pt x="58" y="126"/>
                  </a:cubicBezTo>
                  <a:cubicBezTo>
                    <a:pt x="45" y="126"/>
                    <a:pt x="45" y="126"/>
                    <a:pt x="45" y="126"/>
                  </a:cubicBezTo>
                  <a:cubicBezTo>
                    <a:pt x="45" y="34"/>
                    <a:pt x="45" y="34"/>
                    <a:pt x="45" y="34"/>
                  </a:cubicBezTo>
                  <a:cubicBezTo>
                    <a:pt x="84" y="34"/>
                    <a:pt x="84" y="34"/>
                    <a:pt x="84" y="34"/>
                  </a:cubicBezTo>
                  <a:cubicBezTo>
                    <a:pt x="94" y="34"/>
                    <a:pt x="102" y="36"/>
                    <a:pt x="108" y="42"/>
                  </a:cubicBezTo>
                  <a:cubicBezTo>
                    <a:pt x="113" y="47"/>
                    <a:pt x="115" y="53"/>
                    <a:pt x="115" y="60"/>
                  </a:cubicBezTo>
                  <a:cubicBezTo>
                    <a:pt x="115" y="65"/>
                    <a:pt x="114" y="69"/>
                    <a:pt x="111" y="74"/>
                  </a:cubicBezTo>
                  <a:cubicBezTo>
                    <a:pt x="108" y="78"/>
                    <a:pt x="104" y="82"/>
                    <a:pt x="98" y="84"/>
                  </a:cubicBezTo>
                  <a:lnTo>
                    <a:pt x="117" y="126"/>
                  </a:lnTo>
                  <a:close/>
                  <a:moveTo>
                    <a:pt x="58" y="76"/>
                  </a:moveTo>
                  <a:cubicBezTo>
                    <a:pt x="82" y="76"/>
                    <a:pt x="82" y="76"/>
                    <a:pt x="82" y="76"/>
                  </a:cubicBezTo>
                  <a:cubicBezTo>
                    <a:pt x="89" y="76"/>
                    <a:pt x="93" y="74"/>
                    <a:pt x="96" y="71"/>
                  </a:cubicBezTo>
                  <a:cubicBezTo>
                    <a:pt x="99" y="68"/>
                    <a:pt x="101" y="64"/>
                    <a:pt x="101" y="60"/>
                  </a:cubicBezTo>
                  <a:cubicBezTo>
                    <a:pt x="101" y="55"/>
                    <a:pt x="99" y="51"/>
                    <a:pt x="96" y="49"/>
                  </a:cubicBezTo>
                  <a:cubicBezTo>
                    <a:pt x="93" y="46"/>
                    <a:pt x="89" y="45"/>
                    <a:pt x="84" y="45"/>
                  </a:cubicBezTo>
                  <a:cubicBezTo>
                    <a:pt x="58" y="45"/>
                    <a:pt x="58" y="45"/>
                    <a:pt x="58" y="45"/>
                  </a:cubicBezTo>
                  <a:lnTo>
                    <a:pt x="58" y="76"/>
                  </a:lnTo>
                  <a:close/>
                </a:path>
              </a:pathLst>
            </a:custGeom>
            <a:solidFill>
              <a:srgbClr val="FF0000"/>
            </a:solidFill>
            <a:ln w="9525">
              <a:noFill/>
              <a:round/>
              <a:headEnd/>
              <a:tailEnd/>
            </a:ln>
          </p:spPr>
          <p:txBody>
            <a:bodyPr/>
            <a:lstStyle/>
            <a:p>
              <a:endParaRPr lang="en-US"/>
            </a:p>
          </p:txBody>
        </p:sp>
      </p:grpSp>
      <p:sp>
        <p:nvSpPr>
          <p:cNvPr id="31" name="Slide Number Placeholder 6"/>
          <p:cNvSpPr>
            <a:spLocks noGrp="1"/>
          </p:cNvSpPr>
          <p:nvPr>
            <p:ph type="sldNum" sz="quarter" idx="4"/>
          </p:nvPr>
        </p:nvSpPr>
        <p:spPr>
          <a:xfrm>
            <a:off x="8137890" y="6639295"/>
            <a:ext cx="246061" cy="155233"/>
          </a:xfrm>
          <a:prstGeom prst="rect">
            <a:avLst/>
          </a:prstGeom>
        </p:spPr>
        <p:txBody>
          <a:bodyPr vert="horz" wrap="square" lIns="0" tIns="0" rIns="0" bIns="0" rtlCol="0" anchor="b" anchorCtr="0"/>
          <a:lstStyle>
            <a:lvl1pPr algn="r">
              <a:defRPr sz="900">
                <a:solidFill>
                  <a:schemeClr val="tx1">
                    <a:tint val="75000"/>
                  </a:schemeClr>
                </a:solidFill>
                <a:latin typeface="+mn-lt"/>
              </a:defRPr>
            </a:lvl1pPr>
          </a:lstStyle>
          <a:p>
            <a:fld id="{7BCC8D0D-EAEC-449D-9161-023DFF90F2E2}" type="slidenum">
              <a:rPr lang="en-US" smtClean="0"/>
              <a:pPr/>
              <a:t>‹#›</a:t>
            </a:fld>
            <a:endParaRPr lang="en-US" dirty="0"/>
          </a:p>
        </p:txBody>
      </p:sp>
      <p:grpSp>
        <p:nvGrpSpPr>
          <p:cNvPr id="17" name="Group 16"/>
          <p:cNvGrpSpPr/>
          <p:nvPr userDrawn="1"/>
        </p:nvGrpSpPr>
        <p:grpSpPr>
          <a:xfrm>
            <a:off x="1" y="-2"/>
            <a:ext cx="161927" cy="6769103"/>
            <a:chOff x="1" y="-2"/>
            <a:chExt cx="161927" cy="6769103"/>
          </a:xfrm>
        </p:grpSpPr>
        <p:sp>
          <p:nvSpPr>
            <p:cNvPr id="18" name="Rectangle 7"/>
            <p:cNvSpPr>
              <a:spLocks noChangeArrowheads="1"/>
            </p:cNvSpPr>
            <p:nvPr userDrawn="1"/>
          </p:nvSpPr>
          <p:spPr bwMode="gray">
            <a:xfrm>
              <a:off x="1" y="-2"/>
              <a:ext cx="161925" cy="1426371"/>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89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pPr marL="0" algn="l" defTabSz="914400" rtl="0" eaLnBrk="1" latinLnBrk="0" hangingPunct="1"/>
              <a:endParaRPr lang="en-US" sz="1800" kern="1200">
                <a:solidFill>
                  <a:schemeClr val="tx1"/>
                </a:solidFill>
                <a:latin typeface="+mn-lt"/>
                <a:ea typeface="+mn-ea"/>
                <a:cs typeface="+mn-cs"/>
              </a:endParaRPr>
            </a:p>
          </p:txBody>
        </p:sp>
        <p:sp>
          <p:nvSpPr>
            <p:cNvPr id="19" name="Rectangle 16"/>
            <p:cNvSpPr>
              <a:spLocks noChangeArrowheads="1"/>
            </p:cNvSpPr>
            <p:nvPr userDrawn="1"/>
          </p:nvSpPr>
          <p:spPr bwMode="gray">
            <a:xfrm>
              <a:off x="1145" y="1507333"/>
              <a:ext cx="160783" cy="526176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75000"/>
                </a:lnSpc>
              </a:pPr>
              <a:endParaRPr lang="en-US" sz="1800" kern="1200">
                <a:solidFill>
                  <a:schemeClr val="bg1"/>
                </a:solidFill>
                <a:latin typeface="+mn-lt"/>
                <a:ea typeface="+mn-ea"/>
                <a:cs typeface="+mn-cs"/>
              </a:endParaRPr>
            </a:p>
          </p:txBody>
        </p:sp>
      </p:gr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Head and Content w/ Landscape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0838" y="658370"/>
            <a:ext cx="8080375" cy="560153"/>
          </a:xfrm>
        </p:spPr>
        <p:txBody>
          <a:bodyPr/>
          <a:lstStyle>
            <a:lvl1pPr>
              <a:lnSpc>
                <a:spcPct val="95000"/>
              </a:lnSpc>
              <a:defRPr sz="3200" cap="none" baseline="0">
                <a:solidFill>
                  <a:schemeClr val="bg2"/>
                </a:solidFill>
              </a:defRPr>
            </a:lvl1pPr>
          </a:lstStyle>
          <a:p>
            <a:r>
              <a:rPr lang="en-US" dirty="0" smtClean="0"/>
              <a:t>Head</a:t>
            </a:r>
            <a:endParaRPr lang="en-US" dirty="0"/>
          </a:p>
        </p:txBody>
      </p:sp>
      <p:sp>
        <p:nvSpPr>
          <p:cNvPr id="3" name="Content Placeholder 2"/>
          <p:cNvSpPr>
            <a:spLocks noGrp="1"/>
          </p:cNvSpPr>
          <p:nvPr>
            <p:ph idx="1" hasCustomPrompt="1"/>
          </p:nvPr>
        </p:nvSpPr>
        <p:spPr>
          <a:xfrm>
            <a:off x="350839" y="1672807"/>
            <a:ext cx="4078224" cy="4542256"/>
          </a:xfrm>
        </p:spPr>
        <p:txBody>
          <a:bodyPr/>
          <a:lstStyle>
            <a:lvl1pPr>
              <a:lnSpc>
                <a:spcPct val="95000"/>
              </a:lnSpc>
              <a:defRPr>
                <a:solidFill>
                  <a:schemeClr val="tx1"/>
                </a:solidFill>
                <a:latin typeface="+mn-lt"/>
              </a:defRPr>
            </a:lvl1pPr>
            <a:lvl2pPr>
              <a:lnSpc>
                <a:spcPct val="95000"/>
              </a:lnSpc>
              <a:defRPr sz="2200" b="0">
                <a:solidFill>
                  <a:schemeClr val="tx1"/>
                </a:solidFill>
                <a:latin typeface="+mn-lt"/>
              </a:defRPr>
            </a:lvl2pPr>
            <a:lvl3pPr>
              <a:lnSpc>
                <a:spcPct val="95000"/>
              </a:lnSpc>
              <a:defRPr sz="1800" b="0">
                <a:solidFill>
                  <a:schemeClr val="tx1"/>
                </a:solidFill>
                <a:latin typeface="+mn-lt"/>
              </a:defRPr>
            </a:lvl3pPr>
            <a:lvl4pPr>
              <a:lnSpc>
                <a:spcPct val="95000"/>
              </a:lnSpc>
              <a:defRPr sz="1800" b="0">
                <a:solidFill>
                  <a:schemeClr val="tx1"/>
                </a:solidFill>
                <a:latin typeface="+mn-lt"/>
              </a:defRPr>
            </a:lvl4pPr>
            <a:lvl5pPr>
              <a:lnSpc>
                <a:spcPct val="95000"/>
              </a:lnSpc>
              <a:defRPr sz="1800" b="0">
                <a:solidFill>
                  <a:schemeClr val="tx1"/>
                </a:solidFill>
                <a:latin typeface="+mn-lt"/>
              </a:defRPr>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353568" y="1124716"/>
            <a:ext cx="8077645" cy="413959"/>
          </a:xfrm>
        </p:spPr>
        <p:txBody>
          <a:bodyPr anchor="t"/>
          <a:lstStyle>
            <a:lvl1pPr marL="0" indent="0">
              <a:buNone/>
              <a:defRPr sz="2200">
                <a:solidFill>
                  <a:schemeClr val="accent6"/>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sp>
        <p:nvSpPr>
          <p:cNvPr id="14" name="Picture Placeholder 13"/>
          <p:cNvSpPr>
            <a:spLocks noGrp="1"/>
          </p:cNvSpPr>
          <p:nvPr>
            <p:ph type="pic" sz="quarter" idx="11" hasCustomPrompt="1"/>
          </p:nvPr>
        </p:nvSpPr>
        <p:spPr bwMode="gray">
          <a:xfrm>
            <a:off x="4572000" y="1800227"/>
            <a:ext cx="4572000" cy="3729036"/>
          </a:xfrm>
          <a:solidFill>
            <a:schemeClr val="tx2">
              <a:lumMod val="20000"/>
              <a:lumOff val="80000"/>
            </a:schemeClr>
          </a:solidFill>
        </p:spPr>
        <p:txBody>
          <a:bodyPr/>
          <a:lstStyle>
            <a:lvl1pPr>
              <a:defRPr/>
            </a:lvl1pPr>
          </a:lstStyle>
          <a:p>
            <a:r>
              <a:rPr lang="en-US" dirty="0" smtClean="0"/>
              <a:t>Click icon to add photo</a:t>
            </a:r>
            <a:endParaRPr lang="en-US" dirty="0"/>
          </a:p>
        </p:txBody>
      </p:sp>
      <p:sp>
        <p:nvSpPr>
          <p:cNvPr id="20" name="Date Placeholder 4"/>
          <p:cNvSpPr>
            <a:spLocks noGrp="1"/>
          </p:cNvSpPr>
          <p:nvPr>
            <p:ph type="dt" sz="half" idx="2"/>
          </p:nvPr>
        </p:nvSpPr>
        <p:spPr>
          <a:xfrm>
            <a:off x="4572000" y="6631120"/>
            <a:ext cx="2133600" cy="155235"/>
          </a:xfrm>
          <a:prstGeom prst="rect">
            <a:avLst/>
          </a:prstGeom>
        </p:spPr>
        <p:txBody>
          <a:bodyPr vert="horz" wrap="square" lIns="0" tIns="0" rIns="0" bIns="0" rtlCol="0" anchor="b" anchorCtr="0"/>
          <a:lstStyle>
            <a:lvl1pPr algn="l">
              <a:defRPr sz="800">
                <a:solidFill>
                  <a:schemeClr val="tx1">
                    <a:tint val="75000"/>
                  </a:schemeClr>
                </a:solidFill>
                <a:latin typeface="+mn-lt"/>
              </a:defRPr>
            </a:lvl1pPr>
          </a:lstStyle>
          <a:p>
            <a:fld id="{1B1688BE-598B-415F-B4DC-06F482A181C2}" type="datetime3">
              <a:rPr lang="en-AU" smtClean="0"/>
              <a:pPr/>
              <a:t>22 September, 2011</a:t>
            </a:fld>
            <a:endParaRPr lang="en-US" dirty="0"/>
          </a:p>
        </p:txBody>
      </p:sp>
      <p:sp>
        <p:nvSpPr>
          <p:cNvPr id="21" name="Footer Placeholder 5"/>
          <p:cNvSpPr>
            <a:spLocks noGrp="1"/>
          </p:cNvSpPr>
          <p:nvPr>
            <p:ph type="ftr" sz="quarter" idx="3"/>
          </p:nvPr>
        </p:nvSpPr>
        <p:spPr>
          <a:xfrm>
            <a:off x="465881" y="6631120"/>
            <a:ext cx="4027582" cy="155235"/>
          </a:xfrm>
          <a:prstGeom prst="rect">
            <a:avLst/>
          </a:prstGeom>
        </p:spPr>
        <p:txBody>
          <a:bodyPr vert="horz" wrap="square" lIns="0" tIns="0" rIns="0" bIns="0" rtlCol="0" anchor="b" anchorCtr="0"/>
          <a:lstStyle>
            <a:lvl1pPr algn="l">
              <a:defRPr sz="800">
                <a:solidFill>
                  <a:schemeClr val="tx1">
                    <a:tint val="75000"/>
                  </a:schemeClr>
                </a:solidFill>
                <a:latin typeface="+mn-lt"/>
              </a:defRPr>
            </a:lvl1pPr>
          </a:lstStyle>
          <a:p>
            <a:r>
              <a:rPr lang="en-US" smtClean="0"/>
              <a:t>© 2011 Brocade Communications Systems, Inc. - COMPANY PROPRIETARY INFORMATION</a:t>
            </a:r>
            <a:endParaRPr lang="en-US" dirty="0"/>
          </a:p>
        </p:txBody>
      </p:sp>
      <p:sp>
        <p:nvSpPr>
          <p:cNvPr id="25" name="Rectangle 35"/>
          <p:cNvSpPr>
            <a:spLocks noChangeArrowheads="1"/>
          </p:cNvSpPr>
          <p:nvPr/>
        </p:nvSpPr>
        <p:spPr bwMode="gray">
          <a:xfrm>
            <a:off x="4572001" y="5602287"/>
            <a:ext cx="3788228" cy="61277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35"/>
          <p:cNvSpPr>
            <a:spLocks noChangeArrowheads="1"/>
          </p:cNvSpPr>
          <p:nvPr/>
        </p:nvSpPr>
        <p:spPr bwMode="gray">
          <a:xfrm>
            <a:off x="8431213" y="5602287"/>
            <a:ext cx="712789" cy="612775"/>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62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30" name="Group 29"/>
          <p:cNvGrpSpPr/>
          <p:nvPr userDrawn="1"/>
        </p:nvGrpSpPr>
        <p:grpSpPr bwMode="black">
          <a:xfrm>
            <a:off x="8567550" y="6463648"/>
            <a:ext cx="456609" cy="306316"/>
            <a:chOff x="3210911" y="2165350"/>
            <a:chExt cx="1137252" cy="762927"/>
          </a:xfrm>
        </p:grpSpPr>
        <p:sp>
          <p:nvSpPr>
            <p:cNvPr id="31" name="Freeform 67"/>
            <p:cNvSpPr>
              <a:spLocks noEditPoints="1"/>
            </p:cNvSpPr>
            <p:nvPr/>
          </p:nvSpPr>
          <p:spPr bwMode="black">
            <a:xfrm>
              <a:off x="3210911" y="2165817"/>
              <a:ext cx="1049411" cy="762460"/>
            </a:xfrm>
            <a:custGeom>
              <a:avLst/>
              <a:gdLst/>
              <a:ahLst/>
              <a:cxnLst>
                <a:cxn ang="0">
                  <a:pos x="1511" y="0"/>
                </a:cxn>
                <a:cxn ang="0">
                  <a:pos x="1902" y="390"/>
                </a:cxn>
                <a:cxn ang="0">
                  <a:pos x="1760" y="691"/>
                </a:cxn>
                <a:cxn ang="0">
                  <a:pos x="1902" y="992"/>
                </a:cxn>
                <a:cxn ang="0">
                  <a:pos x="1511" y="1382"/>
                </a:cxn>
                <a:cxn ang="0">
                  <a:pos x="0" y="1382"/>
                </a:cxn>
                <a:cxn ang="0">
                  <a:pos x="1044" y="691"/>
                </a:cxn>
                <a:cxn ang="0">
                  <a:pos x="0" y="0"/>
                </a:cxn>
                <a:cxn ang="0">
                  <a:pos x="1511" y="0"/>
                </a:cxn>
                <a:cxn ang="0">
                  <a:pos x="1492" y="195"/>
                </a:cxn>
                <a:cxn ang="0">
                  <a:pos x="537" y="195"/>
                </a:cxn>
                <a:cxn ang="0">
                  <a:pos x="1492" y="585"/>
                </a:cxn>
                <a:cxn ang="0">
                  <a:pos x="1687" y="390"/>
                </a:cxn>
                <a:cxn ang="0">
                  <a:pos x="1492" y="195"/>
                </a:cxn>
                <a:cxn ang="0">
                  <a:pos x="1492" y="797"/>
                </a:cxn>
                <a:cxn ang="0">
                  <a:pos x="537" y="1187"/>
                </a:cxn>
                <a:cxn ang="0">
                  <a:pos x="1492" y="1187"/>
                </a:cxn>
                <a:cxn ang="0">
                  <a:pos x="1687" y="992"/>
                </a:cxn>
                <a:cxn ang="0">
                  <a:pos x="1492" y="797"/>
                </a:cxn>
              </a:cxnLst>
              <a:rect l="0" t="0" r="r" b="b"/>
              <a:pathLst>
                <a:path w="1902" h="1382">
                  <a:moveTo>
                    <a:pt x="1511" y="0"/>
                  </a:moveTo>
                  <a:cubicBezTo>
                    <a:pt x="1727" y="0"/>
                    <a:pt x="1902" y="174"/>
                    <a:pt x="1902" y="390"/>
                  </a:cubicBezTo>
                  <a:cubicBezTo>
                    <a:pt x="1902" y="511"/>
                    <a:pt x="1846" y="619"/>
                    <a:pt x="1760" y="691"/>
                  </a:cubicBezTo>
                  <a:cubicBezTo>
                    <a:pt x="1846" y="762"/>
                    <a:pt x="1902" y="870"/>
                    <a:pt x="1902" y="992"/>
                  </a:cubicBezTo>
                  <a:cubicBezTo>
                    <a:pt x="1902" y="1207"/>
                    <a:pt x="1727" y="1382"/>
                    <a:pt x="1511" y="1382"/>
                  </a:cubicBezTo>
                  <a:cubicBezTo>
                    <a:pt x="0" y="1382"/>
                    <a:pt x="0" y="1382"/>
                    <a:pt x="0" y="1382"/>
                  </a:cubicBezTo>
                  <a:cubicBezTo>
                    <a:pt x="387" y="991"/>
                    <a:pt x="755" y="790"/>
                    <a:pt x="1044" y="691"/>
                  </a:cubicBezTo>
                  <a:cubicBezTo>
                    <a:pt x="755" y="592"/>
                    <a:pt x="387" y="391"/>
                    <a:pt x="0" y="0"/>
                  </a:cubicBezTo>
                  <a:lnTo>
                    <a:pt x="1511" y="0"/>
                  </a:lnTo>
                  <a:close/>
                  <a:moveTo>
                    <a:pt x="1492" y="195"/>
                  </a:moveTo>
                  <a:cubicBezTo>
                    <a:pt x="537" y="195"/>
                    <a:pt x="537" y="195"/>
                    <a:pt x="537" y="195"/>
                  </a:cubicBezTo>
                  <a:cubicBezTo>
                    <a:pt x="981" y="514"/>
                    <a:pt x="1284" y="585"/>
                    <a:pt x="1492" y="585"/>
                  </a:cubicBezTo>
                  <a:cubicBezTo>
                    <a:pt x="1600" y="585"/>
                    <a:pt x="1687" y="497"/>
                    <a:pt x="1687" y="390"/>
                  </a:cubicBezTo>
                  <a:cubicBezTo>
                    <a:pt x="1687" y="282"/>
                    <a:pt x="1600" y="195"/>
                    <a:pt x="1492" y="195"/>
                  </a:cubicBezTo>
                  <a:close/>
                  <a:moveTo>
                    <a:pt x="1492" y="797"/>
                  </a:moveTo>
                  <a:cubicBezTo>
                    <a:pt x="1284" y="797"/>
                    <a:pt x="981" y="868"/>
                    <a:pt x="537" y="1187"/>
                  </a:cubicBezTo>
                  <a:cubicBezTo>
                    <a:pt x="1492" y="1187"/>
                    <a:pt x="1492" y="1187"/>
                    <a:pt x="1492" y="1187"/>
                  </a:cubicBezTo>
                  <a:cubicBezTo>
                    <a:pt x="1600" y="1187"/>
                    <a:pt x="1687" y="1099"/>
                    <a:pt x="1687" y="992"/>
                  </a:cubicBezTo>
                  <a:cubicBezTo>
                    <a:pt x="1687" y="884"/>
                    <a:pt x="1600" y="797"/>
                    <a:pt x="1492" y="797"/>
                  </a:cubicBezTo>
                  <a:close/>
                </a:path>
              </a:pathLst>
            </a:custGeom>
            <a:solidFill>
              <a:srgbClr val="FF0000"/>
            </a:solidFill>
            <a:ln w="9525">
              <a:noFill/>
              <a:round/>
              <a:headEnd/>
              <a:tailEnd/>
            </a:ln>
          </p:spPr>
          <p:txBody>
            <a:bodyPr/>
            <a:lstStyle/>
            <a:p>
              <a:endParaRPr lang="en-US"/>
            </a:p>
          </p:txBody>
        </p:sp>
        <p:sp>
          <p:nvSpPr>
            <p:cNvPr id="32" name="Freeform 68"/>
            <p:cNvSpPr>
              <a:spLocks noEditPoints="1"/>
            </p:cNvSpPr>
            <p:nvPr/>
          </p:nvSpPr>
          <p:spPr bwMode="black">
            <a:xfrm>
              <a:off x="4260323" y="2165350"/>
              <a:ext cx="87840" cy="87805"/>
            </a:xfrm>
            <a:custGeom>
              <a:avLst/>
              <a:gdLst/>
              <a:ahLst/>
              <a:cxnLst>
                <a:cxn ang="0">
                  <a:pos x="159" y="80"/>
                </a:cxn>
                <a:cxn ang="0">
                  <a:pos x="135" y="136"/>
                </a:cxn>
                <a:cxn ang="0">
                  <a:pos x="79" y="159"/>
                </a:cxn>
                <a:cxn ang="0">
                  <a:pos x="23" y="136"/>
                </a:cxn>
                <a:cxn ang="0">
                  <a:pos x="0" y="80"/>
                </a:cxn>
                <a:cxn ang="0">
                  <a:pos x="23" y="24"/>
                </a:cxn>
                <a:cxn ang="0">
                  <a:pos x="79" y="0"/>
                </a:cxn>
                <a:cxn ang="0">
                  <a:pos x="135" y="24"/>
                </a:cxn>
                <a:cxn ang="0">
                  <a:pos x="159" y="80"/>
                </a:cxn>
                <a:cxn ang="0">
                  <a:pos x="147" y="80"/>
                </a:cxn>
                <a:cxn ang="0">
                  <a:pos x="127" y="32"/>
                </a:cxn>
                <a:cxn ang="0">
                  <a:pos x="79" y="12"/>
                </a:cxn>
                <a:cxn ang="0">
                  <a:pos x="31" y="32"/>
                </a:cxn>
                <a:cxn ang="0">
                  <a:pos x="11" y="80"/>
                </a:cxn>
                <a:cxn ang="0">
                  <a:pos x="31" y="128"/>
                </a:cxn>
                <a:cxn ang="0">
                  <a:pos x="79" y="148"/>
                </a:cxn>
                <a:cxn ang="0">
                  <a:pos x="127" y="128"/>
                </a:cxn>
                <a:cxn ang="0">
                  <a:pos x="147" y="80"/>
                </a:cxn>
                <a:cxn ang="0">
                  <a:pos x="117" y="126"/>
                </a:cxn>
                <a:cxn ang="0">
                  <a:pos x="102" y="126"/>
                </a:cxn>
                <a:cxn ang="0">
                  <a:pos x="84" y="87"/>
                </a:cxn>
                <a:cxn ang="0">
                  <a:pos x="58" y="87"/>
                </a:cxn>
                <a:cxn ang="0">
                  <a:pos x="58" y="126"/>
                </a:cxn>
                <a:cxn ang="0">
                  <a:pos x="45" y="126"/>
                </a:cxn>
                <a:cxn ang="0">
                  <a:pos x="45" y="34"/>
                </a:cxn>
                <a:cxn ang="0">
                  <a:pos x="84" y="34"/>
                </a:cxn>
                <a:cxn ang="0">
                  <a:pos x="108" y="42"/>
                </a:cxn>
                <a:cxn ang="0">
                  <a:pos x="115" y="60"/>
                </a:cxn>
                <a:cxn ang="0">
                  <a:pos x="111" y="74"/>
                </a:cxn>
                <a:cxn ang="0">
                  <a:pos x="98" y="84"/>
                </a:cxn>
                <a:cxn ang="0">
                  <a:pos x="117" y="126"/>
                </a:cxn>
                <a:cxn ang="0">
                  <a:pos x="58" y="76"/>
                </a:cxn>
                <a:cxn ang="0">
                  <a:pos x="82" y="76"/>
                </a:cxn>
                <a:cxn ang="0">
                  <a:pos x="96" y="71"/>
                </a:cxn>
                <a:cxn ang="0">
                  <a:pos x="101" y="60"/>
                </a:cxn>
                <a:cxn ang="0">
                  <a:pos x="96" y="49"/>
                </a:cxn>
                <a:cxn ang="0">
                  <a:pos x="84" y="45"/>
                </a:cxn>
                <a:cxn ang="0">
                  <a:pos x="58" y="45"/>
                </a:cxn>
                <a:cxn ang="0">
                  <a:pos x="58" y="76"/>
                </a:cxn>
              </a:cxnLst>
              <a:rect l="0" t="0" r="r" b="b"/>
              <a:pathLst>
                <a:path w="159" h="159">
                  <a:moveTo>
                    <a:pt x="159" y="80"/>
                  </a:moveTo>
                  <a:cubicBezTo>
                    <a:pt x="159" y="102"/>
                    <a:pt x="151" y="120"/>
                    <a:pt x="135" y="136"/>
                  </a:cubicBezTo>
                  <a:cubicBezTo>
                    <a:pt x="120" y="152"/>
                    <a:pt x="101" y="159"/>
                    <a:pt x="79" y="159"/>
                  </a:cubicBezTo>
                  <a:cubicBezTo>
                    <a:pt x="57" y="159"/>
                    <a:pt x="39" y="152"/>
                    <a:pt x="23" y="136"/>
                  </a:cubicBezTo>
                  <a:cubicBezTo>
                    <a:pt x="8" y="120"/>
                    <a:pt x="0" y="102"/>
                    <a:pt x="0" y="80"/>
                  </a:cubicBezTo>
                  <a:cubicBezTo>
                    <a:pt x="0" y="58"/>
                    <a:pt x="8" y="39"/>
                    <a:pt x="23" y="24"/>
                  </a:cubicBezTo>
                  <a:cubicBezTo>
                    <a:pt x="39" y="8"/>
                    <a:pt x="57" y="0"/>
                    <a:pt x="79" y="0"/>
                  </a:cubicBezTo>
                  <a:cubicBezTo>
                    <a:pt x="101" y="0"/>
                    <a:pt x="120" y="8"/>
                    <a:pt x="135" y="24"/>
                  </a:cubicBezTo>
                  <a:cubicBezTo>
                    <a:pt x="151" y="39"/>
                    <a:pt x="159" y="58"/>
                    <a:pt x="159" y="80"/>
                  </a:cubicBezTo>
                  <a:close/>
                  <a:moveTo>
                    <a:pt x="147" y="80"/>
                  </a:moveTo>
                  <a:cubicBezTo>
                    <a:pt x="147" y="61"/>
                    <a:pt x="141" y="45"/>
                    <a:pt x="127" y="32"/>
                  </a:cubicBezTo>
                  <a:cubicBezTo>
                    <a:pt x="114" y="18"/>
                    <a:pt x="98" y="12"/>
                    <a:pt x="79" y="12"/>
                  </a:cubicBezTo>
                  <a:cubicBezTo>
                    <a:pt x="61" y="12"/>
                    <a:pt x="44" y="18"/>
                    <a:pt x="31" y="32"/>
                  </a:cubicBezTo>
                  <a:cubicBezTo>
                    <a:pt x="18" y="45"/>
                    <a:pt x="11" y="61"/>
                    <a:pt x="11" y="80"/>
                  </a:cubicBezTo>
                  <a:cubicBezTo>
                    <a:pt x="11" y="99"/>
                    <a:pt x="18" y="115"/>
                    <a:pt x="31" y="128"/>
                  </a:cubicBezTo>
                  <a:cubicBezTo>
                    <a:pt x="44" y="141"/>
                    <a:pt x="60" y="148"/>
                    <a:pt x="79" y="148"/>
                  </a:cubicBezTo>
                  <a:cubicBezTo>
                    <a:pt x="98" y="148"/>
                    <a:pt x="114" y="141"/>
                    <a:pt x="127" y="128"/>
                  </a:cubicBezTo>
                  <a:cubicBezTo>
                    <a:pt x="141" y="115"/>
                    <a:pt x="147" y="99"/>
                    <a:pt x="147" y="80"/>
                  </a:cubicBezTo>
                  <a:close/>
                  <a:moveTo>
                    <a:pt x="117" y="126"/>
                  </a:moveTo>
                  <a:cubicBezTo>
                    <a:pt x="102" y="126"/>
                    <a:pt x="102" y="126"/>
                    <a:pt x="102" y="126"/>
                  </a:cubicBezTo>
                  <a:cubicBezTo>
                    <a:pt x="84" y="87"/>
                    <a:pt x="84" y="87"/>
                    <a:pt x="84" y="87"/>
                  </a:cubicBezTo>
                  <a:cubicBezTo>
                    <a:pt x="58" y="87"/>
                    <a:pt x="58" y="87"/>
                    <a:pt x="58" y="87"/>
                  </a:cubicBezTo>
                  <a:cubicBezTo>
                    <a:pt x="58" y="126"/>
                    <a:pt x="58" y="126"/>
                    <a:pt x="58" y="126"/>
                  </a:cubicBezTo>
                  <a:cubicBezTo>
                    <a:pt x="45" y="126"/>
                    <a:pt x="45" y="126"/>
                    <a:pt x="45" y="126"/>
                  </a:cubicBezTo>
                  <a:cubicBezTo>
                    <a:pt x="45" y="34"/>
                    <a:pt x="45" y="34"/>
                    <a:pt x="45" y="34"/>
                  </a:cubicBezTo>
                  <a:cubicBezTo>
                    <a:pt x="84" y="34"/>
                    <a:pt x="84" y="34"/>
                    <a:pt x="84" y="34"/>
                  </a:cubicBezTo>
                  <a:cubicBezTo>
                    <a:pt x="94" y="34"/>
                    <a:pt x="102" y="36"/>
                    <a:pt x="108" y="42"/>
                  </a:cubicBezTo>
                  <a:cubicBezTo>
                    <a:pt x="113" y="47"/>
                    <a:pt x="115" y="53"/>
                    <a:pt x="115" y="60"/>
                  </a:cubicBezTo>
                  <a:cubicBezTo>
                    <a:pt x="115" y="65"/>
                    <a:pt x="114" y="69"/>
                    <a:pt x="111" y="74"/>
                  </a:cubicBezTo>
                  <a:cubicBezTo>
                    <a:pt x="108" y="78"/>
                    <a:pt x="104" y="82"/>
                    <a:pt x="98" y="84"/>
                  </a:cubicBezTo>
                  <a:lnTo>
                    <a:pt x="117" y="126"/>
                  </a:lnTo>
                  <a:close/>
                  <a:moveTo>
                    <a:pt x="58" y="76"/>
                  </a:moveTo>
                  <a:cubicBezTo>
                    <a:pt x="82" y="76"/>
                    <a:pt x="82" y="76"/>
                    <a:pt x="82" y="76"/>
                  </a:cubicBezTo>
                  <a:cubicBezTo>
                    <a:pt x="89" y="76"/>
                    <a:pt x="93" y="74"/>
                    <a:pt x="96" y="71"/>
                  </a:cubicBezTo>
                  <a:cubicBezTo>
                    <a:pt x="99" y="68"/>
                    <a:pt x="101" y="64"/>
                    <a:pt x="101" y="60"/>
                  </a:cubicBezTo>
                  <a:cubicBezTo>
                    <a:pt x="101" y="55"/>
                    <a:pt x="99" y="51"/>
                    <a:pt x="96" y="49"/>
                  </a:cubicBezTo>
                  <a:cubicBezTo>
                    <a:pt x="93" y="46"/>
                    <a:pt x="89" y="45"/>
                    <a:pt x="84" y="45"/>
                  </a:cubicBezTo>
                  <a:cubicBezTo>
                    <a:pt x="58" y="45"/>
                    <a:pt x="58" y="45"/>
                    <a:pt x="58" y="45"/>
                  </a:cubicBezTo>
                  <a:lnTo>
                    <a:pt x="58" y="76"/>
                  </a:lnTo>
                  <a:close/>
                </a:path>
              </a:pathLst>
            </a:custGeom>
            <a:solidFill>
              <a:srgbClr val="FF0000"/>
            </a:solidFill>
            <a:ln w="9525">
              <a:noFill/>
              <a:round/>
              <a:headEnd/>
              <a:tailEnd/>
            </a:ln>
          </p:spPr>
          <p:txBody>
            <a:bodyPr/>
            <a:lstStyle/>
            <a:p>
              <a:endParaRPr lang="en-US"/>
            </a:p>
          </p:txBody>
        </p:sp>
      </p:grpSp>
      <p:sp>
        <p:nvSpPr>
          <p:cNvPr id="24" name="Slide Number Placeholder 6"/>
          <p:cNvSpPr>
            <a:spLocks noGrp="1"/>
          </p:cNvSpPr>
          <p:nvPr>
            <p:ph type="sldNum" sz="quarter" idx="4"/>
          </p:nvPr>
        </p:nvSpPr>
        <p:spPr>
          <a:xfrm>
            <a:off x="8137890" y="6639295"/>
            <a:ext cx="246061" cy="155233"/>
          </a:xfrm>
          <a:prstGeom prst="rect">
            <a:avLst/>
          </a:prstGeom>
        </p:spPr>
        <p:txBody>
          <a:bodyPr vert="horz" wrap="square" lIns="0" tIns="0" rIns="0" bIns="0" rtlCol="0" anchor="b" anchorCtr="0"/>
          <a:lstStyle>
            <a:lvl1pPr algn="r">
              <a:defRPr sz="900">
                <a:solidFill>
                  <a:schemeClr val="tx1">
                    <a:tint val="75000"/>
                  </a:schemeClr>
                </a:solidFill>
                <a:latin typeface="+mn-lt"/>
              </a:defRPr>
            </a:lvl1pPr>
          </a:lstStyle>
          <a:p>
            <a:fld id="{7BCC8D0D-EAEC-449D-9161-023DFF90F2E2}" type="slidenum">
              <a:rPr lang="en-US" smtClean="0"/>
              <a:pPr/>
              <a:t>‹#›</a:t>
            </a:fld>
            <a:endParaRPr lang="en-US" dirty="0"/>
          </a:p>
        </p:txBody>
      </p:sp>
      <p:grpSp>
        <p:nvGrpSpPr>
          <p:cNvPr id="16" name="Group 15"/>
          <p:cNvGrpSpPr/>
          <p:nvPr userDrawn="1"/>
        </p:nvGrpSpPr>
        <p:grpSpPr>
          <a:xfrm>
            <a:off x="1" y="-2"/>
            <a:ext cx="161927" cy="6769103"/>
            <a:chOff x="1" y="-2"/>
            <a:chExt cx="161927" cy="6769103"/>
          </a:xfrm>
        </p:grpSpPr>
        <p:sp>
          <p:nvSpPr>
            <p:cNvPr id="17" name="Rectangle 7"/>
            <p:cNvSpPr>
              <a:spLocks noChangeArrowheads="1"/>
            </p:cNvSpPr>
            <p:nvPr userDrawn="1"/>
          </p:nvSpPr>
          <p:spPr bwMode="gray">
            <a:xfrm>
              <a:off x="1" y="-2"/>
              <a:ext cx="161925" cy="1426371"/>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89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pPr marL="0" algn="l" defTabSz="914400" rtl="0" eaLnBrk="1" latinLnBrk="0" hangingPunct="1"/>
              <a:endParaRPr lang="en-US" sz="1800" kern="1200">
                <a:solidFill>
                  <a:schemeClr val="tx1"/>
                </a:solidFill>
                <a:latin typeface="+mn-lt"/>
                <a:ea typeface="+mn-ea"/>
                <a:cs typeface="+mn-cs"/>
              </a:endParaRPr>
            </a:p>
          </p:txBody>
        </p:sp>
        <p:sp>
          <p:nvSpPr>
            <p:cNvPr id="18" name="Rectangle 16"/>
            <p:cNvSpPr>
              <a:spLocks noChangeArrowheads="1"/>
            </p:cNvSpPr>
            <p:nvPr userDrawn="1"/>
          </p:nvSpPr>
          <p:spPr bwMode="gray">
            <a:xfrm>
              <a:off x="1145" y="1507333"/>
              <a:ext cx="160783" cy="526176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75000"/>
                </a:lnSpc>
              </a:pPr>
              <a:endParaRPr lang="en-US" sz="1800" kern="1200">
                <a:solidFill>
                  <a:schemeClr val="bg1"/>
                </a:solidFill>
                <a:latin typeface="+mn-lt"/>
                <a:ea typeface="+mn-ea"/>
                <a:cs typeface="+mn-cs"/>
              </a:endParaRPr>
            </a:p>
          </p:txBody>
        </p:sp>
      </p:gr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0838" y="658370"/>
            <a:ext cx="8080375" cy="560153"/>
          </a:xfrm>
        </p:spPr>
        <p:txBody>
          <a:bodyPr/>
          <a:lstStyle>
            <a:lvl1pPr>
              <a:lnSpc>
                <a:spcPct val="95000"/>
              </a:lnSpc>
              <a:defRPr sz="3200">
                <a:solidFill>
                  <a:schemeClr val="bg2"/>
                </a:solidFill>
              </a:defRPr>
            </a:lvl1pPr>
          </a:lstStyle>
          <a:p>
            <a:r>
              <a:rPr lang="en-US" dirty="0" smtClean="0"/>
              <a:t>Head</a:t>
            </a:r>
            <a:endParaRPr lang="en-US" dirty="0"/>
          </a:p>
        </p:txBody>
      </p:sp>
      <p:sp>
        <p:nvSpPr>
          <p:cNvPr id="3" name="Text Placeholder 2"/>
          <p:cNvSpPr>
            <a:spLocks noGrp="1"/>
          </p:cNvSpPr>
          <p:nvPr>
            <p:ph type="body" idx="10" hasCustomPrompt="1"/>
          </p:nvPr>
        </p:nvSpPr>
        <p:spPr>
          <a:xfrm>
            <a:off x="353568" y="1124716"/>
            <a:ext cx="8077645" cy="413959"/>
          </a:xfrm>
        </p:spPr>
        <p:txBody>
          <a:bodyPr anchor="t"/>
          <a:lstStyle>
            <a:lvl1pPr marL="0" indent="0">
              <a:buNone/>
              <a:defRPr sz="2200">
                <a:solidFill>
                  <a:schemeClr val="accent6"/>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sp>
        <p:nvSpPr>
          <p:cNvPr id="11" name="Date Placeholder 4"/>
          <p:cNvSpPr>
            <a:spLocks noGrp="1"/>
          </p:cNvSpPr>
          <p:nvPr>
            <p:ph type="dt" sz="half" idx="2"/>
          </p:nvPr>
        </p:nvSpPr>
        <p:spPr>
          <a:xfrm>
            <a:off x="4572000" y="6631120"/>
            <a:ext cx="2133600" cy="155235"/>
          </a:xfrm>
          <a:prstGeom prst="rect">
            <a:avLst/>
          </a:prstGeom>
        </p:spPr>
        <p:txBody>
          <a:bodyPr vert="horz" wrap="square" lIns="0" tIns="0" rIns="0" bIns="0" rtlCol="0" anchor="b" anchorCtr="0"/>
          <a:lstStyle>
            <a:lvl1pPr algn="l">
              <a:defRPr sz="800">
                <a:solidFill>
                  <a:schemeClr val="tx1">
                    <a:tint val="75000"/>
                  </a:schemeClr>
                </a:solidFill>
                <a:latin typeface="+mn-lt"/>
              </a:defRPr>
            </a:lvl1pPr>
          </a:lstStyle>
          <a:p>
            <a:fld id="{ADD1042E-F273-4477-A02A-0E112DA1AC2E}" type="datetime3">
              <a:rPr lang="en-AU" smtClean="0"/>
              <a:pPr/>
              <a:t>22 September, 2011</a:t>
            </a:fld>
            <a:endParaRPr lang="en-US" dirty="0"/>
          </a:p>
        </p:txBody>
      </p:sp>
      <p:sp>
        <p:nvSpPr>
          <p:cNvPr id="13" name="Footer Placeholder 5"/>
          <p:cNvSpPr>
            <a:spLocks noGrp="1"/>
          </p:cNvSpPr>
          <p:nvPr>
            <p:ph type="ftr" sz="quarter" idx="3"/>
          </p:nvPr>
        </p:nvSpPr>
        <p:spPr>
          <a:xfrm>
            <a:off x="465881" y="6631120"/>
            <a:ext cx="4010752" cy="155235"/>
          </a:xfrm>
          <a:prstGeom prst="rect">
            <a:avLst/>
          </a:prstGeom>
        </p:spPr>
        <p:txBody>
          <a:bodyPr vert="horz" wrap="square" lIns="0" tIns="0" rIns="0" bIns="0" rtlCol="0" anchor="b" anchorCtr="0"/>
          <a:lstStyle>
            <a:lvl1pPr algn="l">
              <a:defRPr sz="800">
                <a:solidFill>
                  <a:schemeClr val="tx1">
                    <a:tint val="75000"/>
                  </a:schemeClr>
                </a:solidFill>
                <a:latin typeface="+mn-lt"/>
              </a:defRPr>
            </a:lvl1pPr>
          </a:lstStyle>
          <a:p>
            <a:r>
              <a:rPr lang="en-US" smtClean="0"/>
              <a:t>© 2011 Brocade Communications Systems, Inc. - COMPANY PROPRIETARY INFORMATION</a:t>
            </a:r>
            <a:endParaRPr lang="en-US" dirty="0"/>
          </a:p>
        </p:txBody>
      </p:sp>
      <p:grpSp>
        <p:nvGrpSpPr>
          <p:cNvPr id="20" name="Group 19"/>
          <p:cNvGrpSpPr/>
          <p:nvPr userDrawn="1"/>
        </p:nvGrpSpPr>
        <p:grpSpPr bwMode="black">
          <a:xfrm>
            <a:off x="8567550" y="6463648"/>
            <a:ext cx="456609" cy="306316"/>
            <a:chOff x="3210911" y="2165350"/>
            <a:chExt cx="1137252" cy="762927"/>
          </a:xfrm>
        </p:grpSpPr>
        <p:sp>
          <p:nvSpPr>
            <p:cNvPr id="21" name="Freeform 67"/>
            <p:cNvSpPr>
              <a:spLocks noEditPoints="1"/>
            </p:cNvSpPr>
            <p:nvPr/>
          </p:nvSpPr>
          <p:spPr bwMode="black">
            <a:xfrm>
              <a:off x="3210911" y="2165818"/>
              <a:ext cx="1049412" cy="762459"/>
            </a:xfrm>
            <a:custGeom>
              <a:avLst/>
              <a:gdLst/>
              <a:ahLst/>
              <a:cxnLst>
                <a:cxn ang="0">
                  <a:pos x="1511" y="0"/>
                </a:cxn>
                <a:cxn ang="0">
                  <a:pos x="1902" y="390"/>
                </a:cxn>
                <a:cxn ang="0">
                  <a:pos x="1760" y="691"/>
                </a:cxn>
                <a:cxn ang="0">
                  <a:pos x="1902" y="992"/>
                </a:cxn>
                <a:cxn ang="0">
                  <a:pos x="1511" y="1382"/>
                </a:cxn>
                <a:cxn ang="0">
                  <a:pos x="0" y="1382"/>
                </a:cxn>
                <a:cxn ang="0">
                  <a:pos x="1044" y="691"/>
                </a:cxn>
                <a:cxn ang="0">
                  <a:pos x="0" y="0"/>
                </a:cxn>
                <a:cxn ang="0">
                  <a:pos x="1511" y="0"/>
                </a:cxn>
                <a:cxn ang="0">
                  <a:pos x="1492" y="195"/>
                </a:cxn>
                <a:cxn ang="0">
                  <a:pos x="537" y="195"/>
                </a:cxn>
                <a:cxn ang="0">
                  <a:pos x="1492" y="585"/>
                </a:cxn>
                <a:cxn ang="0">
                  <a:pos x="1687" y="390"/>
                </a:cxn>
                <a:cxn ang="0">
                  <a:pos x="1492" y="195"/>
                </a:cxn>
                <a:cxn ang="0">
                  <a:pos x="1492" y="797"/>
                </a:cxn>
                <a:cxn ang="0">
                  <a:pos x="537" y="1187"/>
                </a:cxn>
                <a:cxn ang="0">
                  <a:pos x="1492" y="1187"/>
                </a:cxn>
                <a:cxn ang="0">
                  <a:pos x="1687" y="992"/>
                </a:cxn>
                <a:cxn ang="0">
                  <a:pos x="1492" y="797"/>
                </a:cxn>
              </a:cxnLst>
              <a:rect l="0" t="0" r="r" b="b"/>
              <a:pathLst>
                <a:path w="1902" h="1382">
                  <a:moveTo>
                    <a:pt x="1511" y="0"/>
                  </a:moveTo>
                  <a:cubicBezTo>
                    <a:pt x="1727" y="0"/>
                    <a:pt x="1902" y="174"/>
                    <a:pt x="1902" y="390"/>
                  </a:cubicBezTo>
                  <a:cubicBezTo>
                    <a:pt x="1902" y="511"/>
                    <a:pt x="1846" y="619"/>
                    <a:pt x="1760" y="691"/>
                  </a:cubicBezTo>
                  <a:cubicBezTo>
                    <a:pt x="1846" y="762"/>
                    <a:pt x="1902" y="870"/>
                    <a:pt x="1902" y="992"/>
                  </a:cubicBezTo>
                  <a:cubicBezTo>
                    <a:pt x="1902" y="1207"/>
                    <a:pt x="1727" y="1382"/>
                    <a:pt x="1511" y="1382"/>
                  </a:cubicBezTo>
                  <a:cubicBezTo>
                    <a:pt x="0" y="1382"/>
                    <a:pt x="0" y="1382"/>
                    <a:pt x="0" y="1382"/>
                  </a:cubicBezTo>
                  <a:cubicBezTo>
                    <a:pt x="387" y="991"/>
                    <a:pt x="755" y="790"/>
                    <a:pt x="1044" y="691"/>
                  </a:cubicBezTo>
                  <a:cubicBezTo>
                    <a:pt x="755" y="592"/>
                    <a:pt x="387" y="391"/>
                    <a:pt x="0" y="0"/>
                  </a:cubicBezTo>
                  <a:lnTo>
                    <a:pt x="1511" y="0"/>
                  </a:lnTo>
                  <a:close/>
                  <a:moveTo>
                    <a:pt x="1492" y="195"/>
                  </a:moveTo>
                  <a:cubicBezTo>
                    <a:pt x="537" y="195"/>
                    <a:pt x="537" y="195"/>
                    <a:pt x="537" y="195"/>
                  </a:cubicBezTo>
                  <a:cubicBezTo>
                    <a:pt x="981" y="514"/>
                    <a:pt x="1284" y="585"/>
                    <a:pt x="1492" y="585"/>
                  </a:cubicBezTo>
                  <a:cubicBezTo>
                    <a:pt x="1600" y="585"/>
                    <a:pt x="1687" y="497"/>
                    <a:pt x="1687" y="390"/>
                  </a:cubicBezTo>
                  <a:cubicBezTo>
                    <a:pt x="1687" y="282"/>
                    <a:pt x="1600" y="195"/>
                    <a:pt x="1492" y="195"/>
                  </a:cubicBezTo>
                  <a:close/>
                  <a:moveTo>
                    <a:pt x="1492" y="797"/>
                  </a:moveTo>
                  <a:cubicBezTo>
                    <a:pt x="1284" y="797"/>
                    <a:pt x="981" y="868"/>
                    <a:pt x="537" y="1187"/>
                  </a:cubicBezTo>
                  <a:cubicBezTo>
                    <a:pt x="1492" y="1187"/>
                    <a:pt x="1492" y="1187"/>
                    <a:pt x="1492" y="1187"/>
                  </a:cubicBezTo>
                  <a:cubicBezTo>
                    <a:pt x="1600" y="1187"/>
                    <a:pt x="1687" y="1099"/>
                    <a:pt x="1687" y="992"/>
                  </a:cubicBezTo>
                  <a:cubicBezTo>
                    <a:pt x="1687" y="884"/>
                    <a:pt x="1600" y="797"/>
                    <a:pt x="1492" y="797"/>
                  </a:cubicBezTo>
                  <a:close/>
                </a:path>
              </a:pathLst>
            </a:custGeom>
            <a:solidFill>
              <a:srgbClr val="FF0000"/>
            </a:solidFill>
            <a:ln w="9525">
              <a:noFill/>
              <a:round/>
              <a:headEnd/>
              <a:tailEnd/>
            </a:ln>
          </p:spPr>
          <p:txBody>
            <a:bodyPr/>
            <a:lstStyle/>
            <a:p>
              <a:endParaRPr lang="en-US"/>
            </a:p>
          </p:txBody>
        </p:sp>
        <p:sp>
          <p:nvSpPr>
            <p:cNvPr id="22" name="Freeform 68"/>
            <p:cNvSpPr>
              <a:spLocks noEditPoints="1"/>
            </p:cNvSpPr>
            <p:nvPr/>
          </p:nvSpPr>
          <p:spPr bwMode="black">
            <a:xfrm>
              <a:off x="4260323" y="2165350"/>
              <a:ext cx="87840" cy="87805"/>
            </a:xfrm>
            <a:custGeom>
              <a:avLst/>
              <a:gdLst/>
              <a:ahLst/>
              <a:cxnLst>
                <a:cxn ang="0">
                  <a:pos x="159" y="80"/>
                </a:cxn>
                <a:cxn ang="0">
                  <a:pos x="135" y="136"/>
                </a:cxn>
                <a:cxn ang="0">
                  <a:pos x="79" y="159"/>
                </a:cxn>
                <a:cxn ang="0">
                  <a:pos x="23" y="136"/>
                </a:cxn>
                <a:cxn ang="0">
                  <a:pos x="0" y="80"/>
                </a:cxn>
                <a:cxn ang="0">
                  <a:pos x="23" y="24"/>
                </a:cxn>
                <a:cxn ang="0">
                  <a:pos x="79" y="0"/>
                </a:cxn>
                <a:cxn ang="0">
                  <a:pos x="135" y="24"/>
                </a:cxn>
                <a:cxn ang="0">
                  <a:pos x="159" y="80"/>
                </a:cxn>
                <a:cxn ang="0">
                  <a:pos x="147" y="80"/>
                </a:cxn>
                <a:cxn ang="0">
                  <a:pos x="127" y="32"/>
                </a:cxn>
                <a:cxn ang="0">
                  <a:pos x="79" y="12"/>
                </a:cxn>
                <a:cxn ang="0">
                  <a:pos x="31" y="32"/>
                </a:cxn>
                <a:cxn ang="0">
                  <a:pos x="11" y="80"/>
                </a:cxn>
                <a:cxn ang="0">
                  <a:pos x="31" y="128"/>
                </a:cxn>
                <a:cxn ang="0">
                  <a:pos x="79" y="148"/>
                </a:cxn>
                <a:cxn ang="0">
                  <a:pos x="127" y="128"/>
                </a:cxn>
                <a:cxn ang="0">
                  <a:pos x="147" y="80"/>
                </a:cxn>
                <a:cxn ang="0">
                  <a:pos x="117" y="126"/>
                </a:cxn>
                <a:cxn ang="0">
                  <a:pos x="102" y="126"/>
                </a:cxn>
                <a:cxn ang="0">
                  <a:pos x="84" y="87"/>
                </a:cxn>
                <a:cxn ang="0">
                  <a:pos x="58" y="87"/>
                </a:cxn>
                <a:cxn ang="0">
                  <a:pos x="58" y="126"/>
                </a:cxn>
                <a:cxn ang="0">
                  <a:pos x="45" y="126"/>
                </a:cxn>
                <a:cxn ang="0">
                  <a:pos x="45" y="34"/>
                </a:cxn>
                <a:cxn ang="0">
                  <a:pos x="84" y="34"/>
                </a:cxn>
                <a:cxn ang="0">
                  <a:pos x="108" y="42"/>
                </a:cxn>
                <a:cxn ang="0">
                  <a:pos x="115" y="60"/>
                </a:cxn>
                <a:cxn ang="0">
                  <a:pos x="111" y="74"/>
                </a:cxn>
                <a:cxn ang="0">
                  <a:pos x="98" y="84"/>
                </a:cxn>
                <a:cxn ang="0">
                  <a:pos x="117" y="126"/>
                </a:cxn>
                <a:cxn ang="0">
                  <a:pos x="58" y="76"/>
                </a:cxn>
                <a:cxn ang="0">
                  <a:pos x="82" y="76"/>
                </a:cxn>
                <a:cxn ang="0">
                  <a:pos x="96" y="71"/>
                </a:cxn>
                <a:cxn ang="0">
                  <a:pos x="101" y="60"/>
                </a:cxn>
                <a:cxn ang="0">
                  <a:pos x="96" y="49"/>
                </a:cxn>
                <a:cxn ang="0">
                  <a:pos x="84" y="45"/>
                </a:cxn>
                <a:cxn ang="0">
                  <a:pos x="58" y="45"/>
                </a:cxn>
                <a:cxn ang="0">
                  <a:pos x="58" y="76"/>
                </a:cxn>
              </a:cxnLst>
              <a:rect l="0" t="0" r="r" b="b"/>
              <a:pathLst>
                <a:path w="159" h="159">
                  <a:moveTo>
                    <a:pt x="159" y="80"/>
                  </a:moveTo>
                  <a:cubicBezTo>
                    <a:pt x="159" y="102"/>
                    <a:pt x="151" y="120"/>
                    <a:pt x="135" y="136"/>
                  </a:cubicBezTo>
                  <a:cubicBezTo>
                    <a:pt x="120" y="152"/>
                    <a:pt x="101" y="159"/>
                    <a:pt x="79" y="159"/>
                  </a:cubicBezTo>
                  <a:cubicBezTo>
                    <a:pt x="57" y="159"/>
                    <a:pt x="39" y="152"/>
                    <a:pt x="23" y="136"/>
                  </a:cubicBezTo>
                  <a:cubicBezTo>
                    <a:pt x="8" y="120"/>
                    <a:pt x="0" y="102"/>
                    <a:pt x="0" y="80"/>
                  </a:cubicBezTo>
                  <a:cubicBezTo>
                    <a:pt x="0" y="58"/>
                    <a:pt x="8" y="39"/>
                    <a:pt x="23" y="24"/>
                  </a:cubicBezTo>
                  <a:cubicBezTo>
                    <a:pt x="39" y="8"/>
                    <a:pt x="57" y="0"/>
                    <a:pt x="79" y="0"/>
                  </a:cubicBezTo>
                  <a:cubicBezTo>
                    <a:pt x="101" y="0"/>
                    <a:pt x="120" y="8"/>
                    <a:pt x="135" y="24"/>
                  </a:cubicBezTo>
                  <a:cubicBezTo>
                    <a:pt x="151" y="39"/>
                    <a:pt x="159" y="58"/>
                    <a:pt x="159" y="80"/>
                  </a:cubicBezTo>
                  <a:close/>
                  <a:moveTo>
                    <a:pt x="147" y="80"/>
                  </a:moveTo>
                  <a:cubicBezTo>
                    <a:pt x="147" y="61"/>
                    <a:pt x="141" y="45"/>
                    <a:pt x="127" y="32"/>
                  </a:cubicBezTo>
                  <a:cubicBezTo>
                    <a:pt x="114" y="18"/>
                    <a:pt x="98" y="12"/>
                    <a:pt x="79" y="12"/>
                  </a:cubicBezTo>
                  <a:cubicBezTo>
                    <a:pt x="61" y="12"/>
                    <a:pt x="44" y="18"/>
                    <a:pt x="31" y="32"/>
                  </a:cubicBezTo>
                  <a:cubicBezTo>
                    <a:pt x="18" y="45"/>
                    <a:pt x="11" y="61"/>
                    <a:pt x="11" y="80"/>
                  </a:cubicBezTo>
                  <a:cubicBezTo>
                    <a:pt x="11" y="99"/>
                    <a:pt x="18" y="115"/>
                    <a:pt x="31" y="128"/>
                  </a:cubicBezTo>
                  <a:cubicBezTo>
                    <a:pt x="44" y="141"/>
                    <a:pt x="60" y="148"/>
                    <a:pt x="79" y="148"/>
                  </a:cubicBezTo>
                  <a:cubicBezTo>
                    <a:pt x="98" y="148"/>
                    <a:pt x="114" y="141"/>
                    <a:pt x="127" y="128"/>
                  </a:cubicBezTo>
                  <a:cubicBezTo>
                    <a:pt x="141" y="115"/>
                    <a:pt x="147" y="99"/>
                    <a:pt x="147" y="80"/>
                  </a:cubicBezTo>
                  <a:close/>
                  <a:moveTo>
                    <a:pt x="117" y="126"/>
                  </a:moveTo>
                  <a:cubicBezTo>
                    <a:pt x="102" y="126"/>
                    <a:pt x="102" y="126"/>
                    <a:pt x="102" y="126"/>
                  </a:cubicBezTo>
                  <a:cubicBezTo>
                    <a:pt x="84" y="87"/>
                    <a:pt x="84" y="87"/>
                    <a:pt x="84" y="87"/>
                  </a:cubicBezTo>
                  <a:cubicBezTo>
                    <a:pt x="58" y="87"/>
                    <a:pt x="58" y="87"/>
                    <a:pt x="58" y="87"/>
                  </a:cubicBezTo>
                  <a:cubicBezTo>
                    <a:pt x="58" y="126"/>
                    <a:pt x="58" y="126"/>
                    <a:pt x="58" y="126"/>
                  </a:cubicBezTo>
                  <a:cubicBezTo>
                    <a:pt x="45" y="126"/>
                    <a:pt x="45" y="126"/>
                    <a:pt x="45" y="126"/>
                  </a:cubicBezTo>
                  <a:cubicBezTo>
                    <a:pt x="45" y="34"/>
                    <a:pt x="45" y="34"/>
                    <a:pt x="45" y="34"/>
                  </a:cubicBezTo>
                  <a:cubicBezTo>
                    <a:pt x="84" y="34"/>
                    <a:pt x="84" y="34"/>
                    <a:pt x="84" y="34"/>
                  </a:cubicBezTo>
                  <a:cubicBezTo>
                    <a:pt x="94" y="34"/>
                    <a:pt x="102" y="36"/>
                    <a:pt x="108" y="42"/>
                  </a:cubicBezTo>
                  <a:cubicBezTo>
                    <a:pt x="113" y="47"/>
                    <a:pt x="115" y="53"/>
                    <a:pt x="115" y="60"/>
                  </a:cubicBezTo>
                  <a:cubicBezTo>
                    <a:pt x="115" y="65"/>
                    <a:pt x="114" y="69"/>
                    <a:pt x="111" y="74"/>
                  </a:cubicBezTo>
                  <a:cubicBezTo>
                    <a:pt x="108" y="78"/>
                    <a:pt x="104" y="82"/>
                    <a:pt x="98" y="84"/>
                  </a:cubicBezTo>
                  <a:lnTo>
                    <a:pt x="117" y="126"/>
                  </a:lnTo>
                  <a:close/>
                  <a:moveTo>
                    <a:pt x="58" y="76"/>
                  </a:moveTo>
                  <a:cubicBezTo>
                    <a:pt x="82" y="76"/>
                    <a:pt x="82" y="76"/>
                    <a:pt x="82" y="76"/>
                  </a:cubicBezTo>
                  <a:cubicBezTo>
                    <a:pt x="89" y="76"/>
                    <a:pt x="93" y="74"/>
                    <a:pt x="96" y="71"/>
                  </a:cubicBezTo>
                  <a:cubicBezTo>
                    <a:pt x="99" y="68"/>
                    <a:pt x="101" y="64"/>
                    <a:pt x="101" y="60"/>
                  </a:cubicBezTo>
                  <a:cubicBezTo>
                    <a:pt x="101" y="55"/>
                    <a:pt x="99" y="51"/>
                    <a:pt x="96" y="49"/>
                  </a:cubicBezTo>
                  <a:cubicBezTo>
                    <a:pt x="93" y="46"/>
                    <a:pt x="89" y="45"/>
                    <a:pt x="84" y="45"/>
                  </a:cubicBezTo>
                  <a:cubicBezTo>
                    <a:pt x="58" y="45"/>
                    <a:pt x="58" y="45"/>
                    <a:pt x="58" y="45"/>
                  </a:cubicBezTo>
                  <a:lnTo>
                    <a:pt x="58" y="76"/>
                  </a:lnTo>
                  <a:close/>
                </a:path>
              </a:pathLst>
            </a:custGeom>
            <a:solidFill>
              <a:srgbClr val="FF0000"/>
            </a:solidFill>
            <a:ln w="9525">
              <a:noFill/>
              <a:round/>
              <a:headEnd/>
              <a:tailEnd/>
            </a:ln>
          </p:spPr>
          <p:txBody>
            <a:bodyPr/>
            <a:lstStyle/>
            <a:p>
              <a:endParaRPr lang="en-US"/>
            </a:p>
          </p:txBody>
        </p:sp>
      </p:grpSp>
      <p:sp>
        <p:nvSpPr>
          <p:cNvPr id="15" name="Slide Number Placeholder 6"/>
          <p:cNvSpPr>
            <a:spLocks noGrp="1"/>
          </p:cNvSpPr>
          <p:nvPr>
            <p:ph type="sldNum" sz="quarter" idx="4"/>
          </p:nvPr>
        </p:nvSpPr>
        <p:spPr>
          <a:xfrm>
            <a:off x="8137890" y="6639295"/>
            <a:ext cx="246061" cy="155233"/>
          </a:xfrm>
          <a:prstGeom prst="rect">
            <a:avLst/>
          </a:prstGeom>
        </p:spPr>
        <p:txBody>
          <a:bodyPr vert="horz" wrap="square" lIns="0" tIns="0" rIns="0" bIns="0" rtlCol="0" anchor="b" anchorCtr="0"/>
          <a:lstStyle>
            <a:lvl1pPr algn="r">
              <a:defRPr sz="900">
                <a:solidFill>
                  <a:schemeClr val="tx1">
                    <a:tint val="75000"/>
                  </a:schemeClr>
                </a:solidFill>
                <a:latin typeface="+mn-lt"/>
              </a:defRPr>
            </a:lvl1pPr>
          </a:lstStyle>
          <a:p>
            <a:fld id="{7BCC8D0D-EAEC-449D-9161-023DFF90F2E2}" type="slidenum">
              <a:rPr lang="en-US" smtClean="0"/>
              <a:pPr/>
              <a:t>‹#›</a:t>
            </a:fld>
            <a:endParaRPr lang="en-US" dirty="0"/>
          </a:p>
        </p:txBody>
      </p:sp>
      <p:grpSp>
        <p:nvGrpSpPr>
          <p:cNvPr id="14" name="Group 13"/>
          <p:cNvGrpSpPr/>
          <p:nvPr userDrawn="1"/>
        </p:nvGrpSpPr>
        <p:grpSpPr>
          <a:xfrm>
            <a:off x="1" y="-2"/>
            <a:ext cx="161927" cy="6769103"/>
            <a:chOff x="1" y="-2"/>
            <a:chExt cx="161927" cy="6769103"/>
          </a:xfrm>
        </p:grpSpPr>
        <p:sp>
          <p:nvSpPr>
            <p:cNvPr id="16" name="Rectangle 7"/>
            <p:cNvSpPr>
              <a:spLocks noChangeArrowheads="1"/>
            </p:cNvSpPr>
            <p:nvPr userDrawn="1"/>
          </p:nvSpPr>
          <p:spPr bwMode="gray">
            <a:xfrm>
              <a:off x="1" y="-2"/>
              <a:ext cx="161925" cy="1426371"/>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89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pPr marL="0" algn="l" defTabSz="914400" rtl="0" eaLnBrk="1" latinLnBrk="0" hangingPunct="1"/>
              <a:endParaRPr lang="en-US" sz="1800" kern="1200">
                <a:solidFill>
                  <a:schemeClr val="tx1"/>
                </a:solidFill>
                <a:latin typeface="+mn-lt"/>
                <a:ea typeface="+mn-ea"/>
                <a:cs typeface="+mn-cs"/>
              </a:endParaRPr>
            </a:p>
          </p:txBody>
        </p:sp>
        <p:sp>
          <p:nvSpPr>
            <p:cNvPr id="17" name="Rectangle 16"/>
            <p:cNvSpPr>
              <a:spLocks noChangeArrowheads="1"/>
            </p:cNvSpPr>
            <p:nvPr userDrawn="1"/>
          </p:nvSpPr>
          <p:spPr bwMode="gray">
            <a:xfrm>
              <a:off x="1145" y="1507333"/>
              <a:ext cx="160783" cy="526176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75000"/>
                </a:lnSpc>
              </a:pPr>
              <a:endParaRPr lang="en-US" sz="1800" kern="1200">
                <a:solidFill>
                  <a:schemeClr val="bg1"/>
                </a:solidFill>
                <a:latin typeface="+mn-lt"/>
                <a:ea typeface="+mn-ea"/>
                <a:cs typeface="+mn-cs"/>
              </a:endParaRPr>
            </a:p>
          </p:txBody>
        </p:sp>
      </p:gr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1" name="Date Placeholder 4"/>
          <p:cNvSpPr>
            <a:spLocks noGrp="1"/>
          </p:cNvSpPr>
          <p:nvPr>
            <p:ph type="dt" sz="half" idx="2"/>
          </p:nvPr>
        </p:nvSpPr>
        <p:spPr>
          <a:xfrm>
            <a:off x="4572000" y="6631120"/>
            <a:ext cx="2133600" cy="155235"/>
          </a:xfrm>
          <a:prstGeom prst="rect">
            <a:avLst/>
          </a:prstGeom>
        </p:spPr>
        <p:txBody>
          <a:bodyPr vert="horz" wrap="square" lIns="0" tIns="0" rIns="0" bIns="0" rtlCol="0" anchor="b" anchorCtr="0"/>
          <a:lstStyle>
            <a:lvl1pPr algn="l">
              <a:defRPr sz="800">
                <a:solidFill>
                  <a:schemeClr val="tx1">
                    <a:tint val="75000"/>
                  </a:schemeClr>
                </a:solidFill>
                <a:latin typeface="+mn-lt"/>
              </a:defRPr>
            </a:lvl1pPr>
          </a:lstStyle>
          <a:p>
            <a:fld id="{161EE7E4-F1DF-4C6E-9573-661319054516}" type="datetime3">
              <a:rPr lang="en-AU" smtClean="0"/>
              <a:pPr/>
              <a:t>22 September, 2011</a:t>
            </a:fld>
            <a:endParaRPr lang="en-US" dirty="0"/>
          </a:p>
        </p:txBody>
      </p:sp>
      <p:sp>
        <p:nvSpPr>
          <p:cNvPr id="13" name="Footer Placeholder 5"/>
          <p:cNvSpPr>
            <a:spLocks noGrp="1"/>
          </p:cNvSpPr>
          <p:nvPr>
            <p:ph type="ftr" sz="quarter" idx="3"/>
          </p:nvPr>
        </p:nvSpPr>
        <p:spPr>
          <a:xfrm>
            <a:off x="465881" y="6631120"/>
            <a:ext cx="4010752" cy="155235"/>
          </a:xfrm>
          <a:prstGeom prst="rect">
            <a:avLst/>
          </a:prstGeom>
        </p:spPr>
        <p:txBody>
          <a:bodyPr vert="horz" wrap="square" lIns="0" tIns="0" rIns="0" bIns="0" rtlCol="0" anchor="b" anchorCtr="0"/>
          <a:lstStyle>
            <a:lvl1pPr algn="l">
              <a:defRPr sz="800">
                <a:solidFill>
                  <a:schemeClr val="tx1">
                    <a:tint val="75000"/>
                  </a:schemeClr>
                </a:solidFill>
                <a:latin typeface="+mn-lt"/>
              </a:defRPr>
            </a:lvl1pPr>
          </a:lstStyle>
          <a:p>
            <a:r>
              <a:rPr lang="en-US" smtClean="0"/>
              <a:t>© 2011 Brocade Communications Systems, Inc. - COMPANY PROPRIETARY INFORMATION</a:t>
            </a:r>
            <a:endParaRPr lang="en-US" dirty="0"/>
          </a:p>
        </p:txBody>
      </p:sp>
      <p:grpSp>
        <p:nvGrpSpPr>
          <p:cNvPr id="20" name="Group 19"/>
          <p:cNvGrpSpPr/>
          <p:nvPr userDrawn="1"/>
        </p:nvGrpSpPr>
        <p:grpSpPr bwMode="black">
          <a:xfrm>
            <a:off x="8567550" y="6463648"/>
            <a:ext cx="456609" cy="306316"/>
            <a:chOff x="3210911" y="2165350"/>
            <a:chExt cx="1137252" cy="762927"/>
          </a:xfrm>
        </p:grpSpPr>
        <p:sp>
          <p:nvSpPr>
            <p:cNvPr id="21" name="Freeform 67"/>
            <p:cNvSpPr>
              <a:spLocks noEditPoints="1"/>
            </p:cNvSpPr>
            <p:nvPr/>
          </p:nvSpPr>
          <p:spPr bwMode="black">
            <a:xfrm>
              <a:off x="3210911" y="2165817"/>
              <a:ext cx="1049411" cy="762460"/>
            </a:xfrm>
            <a:custGeom>
              <a:avLst/>
              <a:gdLst/>
              <a:ahLst/>
              <a:cxnLst>
                <a:cxn ang="0">
                  <a:pos x="1511" y="0"/>
                </a:cxn>
                <a:cxn ang="0">
                  <a:pos x="1902" y="390"/>
                </a:cxn>
                <a:cxn ang="0">
                  <a:pos x="1760" y="691"/>
                </a:cxn>
                <a:cxn ang="0">
                  <a:pos x="1902" y="992"/>
                </a:cxn>
                <a:cxn ang="0">
                  <a:pos x="1511" y="1382"/>
                </a:cxn>
                <a:cxn ang="0">
                  <a:pos x="0" y="1382"/>
                </a:cxn>
                <a:cxn ang="0">
                  <a:pos x="1044" y="691"/>
                </a:cxn>
                <a:cxn ang="0">
                  <a:pos x="0" y="0"/>
                </a:cxn>
                <a:cxn ang="0">
                  <a:pos x="1511" y="0"/>
                </a:cxn>
                <a:cxn ang="0">
                  <a:pos x="1492" y="195"/>
                </a:cxn>
                <a:cxn ang="0">
                  <a:pos x="537" y="195"/>
                </a:cxn>
                <a:cxn ang="0">
                  <a:pos x="1492" y="585"/>
                </a:cxn>
                <a:cxn ang="0">
                  <a:pos x="1687" y="390"/>
                </a:cxn>
                <a:cxn ang="0">
                  <a:pos x="1492" y="195"/>
                </a:cxn>
                <a:cxn ang="0">
                  <a:pos x="1492" y="797"/>
                </a:cxn>
                <a:cxn ang="0">
                  <a:pos x="537" y="1187"/>
                </a:cxn>
                <a:cxn ang="0">
                  <a:pos x="1492" y="1187"/>
                </a:cxn>
                <a:cxn ang="0">
                  <a:pos x="1687" y="992"/>
                </a:cxn>
                <a:cxn ang="0">
                  <a:pos x="1492" y="797"/>
                </a:cxn>
              </a:cxnLst>
              <a:rect l="0" t="0" r="r" b="b"/>
              <a:pathLst>
                <a:path w="1902" h="1382">
                  <a:moveTo>
                    <a:pt x="1511" y="0"/>
                  </a:moveTo>
                  <a:cubicBezTo>
                    <a:pt x="1727" y="0"/>
                    <a:pt x="1902" y="174"/>
                    <a:pt x="1902" y="390"/>
                  </a:cubicBezTo>
                  <a:cubicBezTo>
                    <a:pt x="1902" y="511"/>
                    <a:pt x="1846" y="619"/>
                    <a:pt x="1760" y="691"/>
                  </a:cubicBezTo>
                  <a:cubicBezTo>
                    <a:pt x="1846" y="762"/>
                    <a:pt x="1902" y="870"/>
                    <a:pt x="1902" y="992"/>
                  </a:cubicBezTo>
                  <a:cubicBezTo>
                    <a:pt x="1902" y="1207"/>
                    <a:pt x="1727" y="1382"/>
                    <a:pt x="1511" y="1382"/>
                  </a:cubicBezTo>
                  <a:cubicBezTo>
                    <a:pt x="0" y="1382"/>
                    <a:pt x="0" y="1382"/>
                    <a:pt x="0" y="1382"/>
                  </a:cubicBezTo>
                  <a:cubicBezTo>
                    <a:pt x="387" y="991"/>
                    <a:pt x="755" y="790"/>
                    <a:pt x="1044" y="691"/>
                  </a:cubicBezTo>
                  <a:cubicBezTo>
                    <a:pt x="755" y="592"/>
                    <a:pt x="387" y="391"/>
                    <a:pt x="0" y="0"/>
                  </a:cubicBezTo>
                  <a:lnTo>
                    <a:pt x="1511" y="0"/>
                  </a:lnTo>
                  <a:close/>
                  <a:moveTo>
                    <a:pt x="1492" y="195"/>
                  </a:moveTo>
                  <a:cubicBezTo>
                    <a:pt x="537" y="195"/>
                    <a:pt x="537" y="195"/>
                    <a:pt x="537" y="195"/>
                  </a:cubicBezTo>
                  <a:cubicBezTo>
                    <a:pt x="981" y="514"/>
                    <a:pt x="1284" y="585"/>
                    <a:pt x="1492" y="585"/>
                  </a:cubicBezTo>
                  <a:cubicBezTo>
                    <a:pt x="1600" y="585"/>
                    <a:pt x="1687" y="497"/>
                    <a:pt x="1687" y="390"/>
                  </a:cubicBezTo>
                  <a:cubicBezTo>
                    <a:pt x="1687" y="282"/>
                    <a:pt x="1600" y="195"/>
                    <a:pt x="1492" y="195"/>
                  </a:cubicBezTo>
                  <a:close/>
                  <a:moveTo>
                    <a:pt x="1492" y="797"/>
                  </a:moveTo>
                  <a:cubicBezTo>
                    <a:pt x="1284" y="797"/>
                    <a:pt x="981" y="868"/>
                    <a:pt x="537" y="1187"/>
                  </a:cubicBezTo>
                  <a:cubicBezTo>
                    <a:pt x="1492" y="1187"/>
                    <a:pt x="1492" y="1187"/>
                    <a:pt x="1492" y="1187"/>
                  </a:cubicBezTo>
                  <a:cubicBezTo>
                    <a:pt x="1600" y="1187"/>
                    <a:pt x="1687" y="1099"/>
                    <a:pt x="1687" y="992"/>
                  </a:cubicBezTo>
                  <a:cubicBezTo>
                    <a:pt x="1687" y="884"/>
                    <a:pt x="1600" y="797"/>
                    <a:pt x="1492" y="797"/>
                  </a:cubicBezTo>
                  <a:close/>
                </a:path>
              </a:pathLst>
            </a:custGeom>
            <a:solidFill>
              <a:srgbClr val="FF0000"/>
            </a:solidFill>
            <a:ln w="9525">
              <a:noFill/>
              <a:round/>
              <a:headEnd/>
              <a:tailEnd/>
            </a:ln>
          </p:spPr>
          <p:txBody>
            <a:bodyPr/>
            <a:lstStyle/>
            <a:p>
              <a:endParaRPr lang="en-US"/>
            </a:p>
          </p:txBody>
        </p:sp>
        <p:sp>
          <p:nvSpPr>
            <p:cNvPr id="22" name="Freeform 68"/>
            <p:cNvSpPr>
              <a:spLocks noEditPoints="1"/>
            </p:cNvSpPr>
            <p:nvPr/>
          </p:nvSpPr>
          <p:spPr bwMode="black">
            <a:xfrm>
              <a:off x="4260323" y="2165350"/>
              <a:ext cx="87840" cy="87805"/>
            </a:xfrm>
            <a:custGeom>
              <a:avLst/>
              <a:gdLst/>
              <a:ahLst/>
              <a:cxnLst>
                <a:cxn ang="0">
                  <a:pos x="159" y="80"/>
                </a:cxn>
                <a:cxn ang="0">
                  <a:pos x="135" y="136"/>
                </a:cxn>
                <a:cxn ang="0">
                  <a:pos x="79" y="159"/>
                </a:cxn>
                <a:cxn ang="0">
                  <a:pos x="23" y="136"/>
                </a:cxn>
                <a:cxn ang="0">
                  <a:pos x="0" y="80"/>
                </a:cxn>
                <a:cxn ang="0">
                  <a:pos x="23" y="24"/>
                </a:cxn>
                <a:cxn ang="0">
                  <a:pos x="79" y="0"/>
                </a:cxn>
                <a:cxn ang="0">
                  <a:pos x="135" y="24"/>
                </a:cxn>
                <a:cxn ang="0">
                  <a:pos x="159" y="80"/>
                </a:cxn>
                <a:cxn ang="0">
                  <a:pos x="147" y="80"/>
                </a:cxn>
                <a:cxn ang="0">
                  <a:pos x="127" y="32"/>
                </a:cxn>
                <a:cxn ang="0">
                  <a:pos x="79" y="12"/>
                </a:cxn>
                <a:cxn ang="0">
                  <a:pos x="31" y="32"/>
                </a:cxn>
                <a:cxn ang="0">
                  <a:pos x="11" y="80"/>
                </a:cxn>
                <a:cxn ang="0">
                  <a:pos x="31" y="128"/>
                </a:cxn>
                <a:cxn ang="0">
                  <a:pos x="79" y="148"/>
                </a:cxn>
                <a:cxn ang="0">
                  <a:pos x="127" y="128"/>
                </a:cxn>
                <a:cxn ang="0">
                  <a:pos x="147" y="80"/>
                </a:cxn>
                <a:cxn ang="0">
                  <a:pos x="117" y="126"/>
                </a:cxn>
                <a:cxn ang="0">
                  <a:pos x="102" y="126"/>
                </a:cxn>
                <a:cxn ang="0">
                  <a:pos x="84" y="87"/>
                </a:cxn>
                <a:cxn ang="0">
                  <a:pos x="58" y="87"/>
                </a:cxn>
                <a:cxn ang="0">
                  <a:pos x="58" y="126"/>
                </a:cxn>
                <a:cxn ang="0">
                  <a:pos x="45" y="126"/>
                </a:cxn>
                <a:cxn ang="0">
                  <a:pos x="45" y="34"/>
                </a:cxn>
                <a:cxn ang="0">
                  <a:pos x="84" y="34"/>
                </a:cxn>
                <a:cxn ang="0">
                  <a:pos x="108" y="42"/>
                </a:cxn>
                <a:cxn ang="0">
                  <a:pos x="115" y="60"/>
                </a:cxn>
                <a:cxn ang="0">
                  <a:pos x="111" y="74"/>
                </a:cxn>
                <a:cxn ang="0">
                  <a:pos x="98" y="84"/>
                </a:cxn>
                <a:cxn ang="0">
                  <a:pos x="117" y="126"/>
                </a:cxn>
                <a:cxn ang="0">
                  <a:pos x="58" y="76"/>
                </a:cxn>
                <a:cxn ang="0">
                  <a:pos x="82" y="76"/>
                </a:cxn>
                <a:cxn ang="0">
                  <a:pos x="96" y="71"/>
                </a:cxn>
                <a:cxn ang="0">
                  <a:pos x="101" y="60"/>
                </a:cxn>
                <a:cxn ang="0">
                  <a:pos x="96" y="49"/>
                </a:cxn>
                <a:cxn ang="0">
                  <a:pos x="84" y="45"/>
                </a:cxn>
                <a:cxn ang="0">
                  <a:pos x="58" y="45"/>
                </a:cxn>
                <a:cxn ang="0">
                  <a:pos x="58" y="76"/>
                </a:cxn>
              </a:cxnLst>
              <a:rect l="0" t="0" r="r" b="b"/>
              <a:pathLst>
                <a:path w="159" h="159">
                  <a:moveTo>
                    <a:pt x="159" y="80"/>
                  </a:moveTo>
                  <a:cubicBezTo>
                    <a:pt x="159" y="102"/>
                    <a:pt x="151" y="120"/>
                    <a:pt x="135" y="136"/>
                  </a:cubicBezTo>
                  <a:cubicBezTo>
                    <a:pt x="120" y="152"/>
                    <a:pt x="101" y="159"/>
                    <a:pt x="79" y="159"/>
                  </a:cubicBezTo>
                  <a:cubicBezTo>
                    <a:pt x="57" y="159"/>
                    <a:pt x="39" y="152"/>
                    <a:pt x="23" y="136"/>
                  </a:cubicBezTo>
                  <a:cubicBezTo>
                    <a:pt x="8" y="120"/>
                    <a:pt x="0" y="102"/>
                    <a:pt x="0" y="80"/>
                  </a:cubicBezTo>
                  <a:cubicBezTo>
                    <a:pt x="0" y="58"/>
                    <a:pt x="8" y="39"/>
                    <a:pt x="23" y="24"/>
                  </a:cubicBezTo>
                  <a:cubicBezTo>
                    <a:pt x="39" y="8"/>
                    <a:pt x="57" y="0"/>
                    <a:pt x="79" y="0"/>
                  </a:cubicBezTo>
                  <a:cubicBezTo>
                    <a:pt x="101" y="0"/>
                    <a:pt x="120" y="8"/>
                    <a:pt x="135" y="24"/>
                  </a:cubicBezTo>
                  <a:cubicBezTo>
                    <a:pt x="151" y="39"/>
                    <a:pt x="159" y="58"/>
                    <a:pt x="159" y="80"/>
                  </a:cubicBezTo>
                  <a:close/>
                  <a:moveTo>
                    <a:pt x="147" y="80"/>
                  </a:moveTo>
                  <a:cubicBezTo>
                    <a:pt x="147" y="61"/>
                    <a:pt x="141" y="45"/>
                    <a:pt x="127" y="32"/>
                  </a:cubicBezTo>
                  <a:cubicBezTo>
                    <a:pt x="114" y="18"/>
                    <a:pt x="98" y="12"/>
                    <a:pt x="79" y="12"/>
                  </a:cubicBezTo>
                  <a:cubicBezTo>
                    <a:pt x="61" y="12"/>
                    <a:pt x="44" y="18"/>
                    <a:pt x="31" y="32"/>
                  </a:cubicBezTo>
                  <a:cubicBezTo>
                    <a:pt x="18" y="45"/>
                    <a:pt x="11" y="61"/>
                    <a:pt x="11" y="80"/>
                  </a:cubicBezTo>
                  <a:cubicBezTo>
                    <a:pt x="11" y="99"/>
                    <a:pt x="18" y="115"/>
                    <a:pt x="31" y="128"/>
                  </a:cubicBezTo>
                  <a:cubicBezTo>
                    <a:pt x="44" y="141"/>
                    <a:pt x="60" y="148"/>
                    <a:pt x="79" y="148"/>
                  </a:cubicBezTo>
                  <a:cubicBezTo>
                    <a:pt x="98" y="148"/>
                    <a:pt x="114" y="141"/>
                    <a:pt x="127" y="128"/>
                  </a:cubicBezTo>
                  <a:cubicBezTo>
                    <a:pt x="141" y="115"/>
                    <a:pt x="147" y="99"/>
                    <a:pt x="147" y="80"/>
                  </a:cubicBezTo>
                  <a:close/>
                  <a:moveTo>
                    <a:pt x="117" y="126"/>
                  </a:moveTo>
                  <a:cubicBezTo>
                    <a:pt x="102" y="126"/>
                    <a:pt x="102" y="126"/>
                    <a:pt x="102" y="126"/>
                  </a:cubicBezTo>
                  <a:cubicBezTo>
                    <a:pt x="84" y="87"/>
                    <a:pt x="84" y="87"/>
                    <a:pt x="84" y="87"/>
                  </a:cubicBezTo>
                  <a:cubicBezTo>
                    <a:pt x="58" y="87"/>
                    <a:pt x="58" y="87"/>
                    <a:pt x="58" y="87"/>
                  </a:cubicBezTo>
                  <a:cubicBezTo>
                    <a:pt x="58" y="126"/>
                    <a:pt x="58" y="126"/>
                    <a:pt x="58" y="126"/>
                  </a:cubicBezTo>
                  <a:cubicBezTo>
                    <a:pt x="45" y="126"/>
                    <a:pt x="45" y="126"/>
                    <a:pt x="45" y="126"/>
                  </a:cubicBezTo>
                  <a:cubicBezTo>
                    <a:pt x="45" y="34"/>
                    <a:pt x="45" y="34"/>
                    <a:pt x="45" y="34"/>
                  </a:cubicBezTo>
                  <a:cubicBezTo>
                    <a:pt x="84" y="34"/>
                    <a:pt x="84" y="34"/>
                    <a:pt x="84" y="34"/>
                  </a:cubicBezTo>
                  <a:cubicBezTo>
                    <a:pt x="94" y="34"/>
                    <a:pt x="102" y="36"/>
                    <a:pt x="108" y="42"/>
                  </a:cubicBezTo>
                  <a:cubicBezTo>
                    <a:pt x="113" y="47"/>
                    <a:pt x="115" y="53"/>
                    <a:pt x="115" y="60"/>
                  </a:cubicBezTo>
                  <a:cubicBezTo>
                    <a:pt x="115" y="65"/>
                    <a:pt x="114" y="69"/>
                    <a:pt x="111" y="74"/>
                  </a:cubicBezTo>
                  <a:cubicBezTo>
                    <a:pt x="108" y="78"/>
                    <a:pt x="104" y="82"/>
                    <a:pt x="98" y="84"/>
                  </a:cubicBezTo>
                  <a:lnTo>
                    <a:pt x="117" y="126"/>
                  </a:lnTo>
                  <a:close/>
                  <a:moveTo>
                    <a:pt x="58" y="76"/>
                  </a:moveTo>
                  <a:cubicBezTo>
                    <a:pt x="82" y="76"/>
                    <a:pt x="82" y="76"/>
                    <a:pt x="82" y="76"/>
                  </a:cubicBezTo>
                  <a:cubicBezTo>
                    <a:pt x="89" y="76"/>
                    <a:pt x="93" y="74"/>
                    <a:pt x="96" y="71"/>
                  </a:cubicBezTo>
                  <a:cubicBezTo>
                    <a:pt x="99" y="68"/>
                    <a:pt x="101" y="64"/>
                    <a:pt x="101" y="60"/>
                  </a:cubicBezTo>
                  <a:cubicBezTo>
                    <a:pt x="101" y="55"/>
                    <a:pt x="99" y="51"/>
                    <a:pt x="96" y="49"/>
                  </a:cubicBezTo>
                  <a:cubicBezTo>
                    <a:pt x="93" y="46"/>
                    <a:pt x="89" y="45"/>
                    <a:pt x="84" y="45"/>
                  </a:cubicBezTo>
                  <a:cubicBezTo>
                    <a:pt x="58" y="45"/>
                    <a:pt x="58" y="45"/>
                    <a:pt x="58" y="45"/>
                  </a:cubicBezTo>
                  <a:lnTo>
                    <a:pt x="58" y="76"/>
                  </a:lnTo>
                  <a:close/>
                </a:path>
              </a:pathLst>
            </a:custGeom>
            <a:solidFill>
              <a:srgbClr val="FF0000"/>
            </a:solidFill>
            <a:ln w="9525">
              <a:noFill/>
              <a:round/>
              <a:headEnd/>
              <a:tailEnd/>
            </a:ln>
          </p:spPr>
          <p:txBody>
            <a:bodyPr/>
            <a:lstStyle/>
            <a:p>
              <a:endParaRPr lang="en-US"/>
            </a:p>
          </p:txBody>
        </p:sp>
      </p:grpSp>
      <p:sp>
        <p:nvSpPr>
          <p:cNvPr id="14" name="Slide Number Placeholder 6"/>
          <p:cNvSpPr>
            <a:spLocks noGrp="1"/>
          </p:cNvSpPr>
          <p:nvPr>
            <p:ph type="sldNum" sz="quarter" idx="4"/>
          </p:nvPr>
        </p:nvSpPr>
        <p:spPr>
          <a:xfrm>
            <a:off x="8137890" y="6639295"/>
            <a:ext cx="246061" cy="155233"/>
          </a:xfrm>
          <a:prstGeom prst="rect">
            <a:avLst/>
          </a:prstGeom>
        </p:spPr>
        <p:txBody>
          <a:bodyPr vert="horz" wrap="square" lIns="0" tIns="0" rIns="0" bIns="0" rtlCol="0" anchor="b" anchorCtr="0"/>
          <a:lstStyle>
            <a:lvl1pPr algn="r">
              <a:defRPr sz="900">
                <a:solidFill>
                  <a:schemeClr val="tx1">
                    <a:tint val="75000"/>
                  </a:schemeClr>
                </a:solidFill>
                <a:latin typeface="+mn-lt"/>
              </a:defRPr>
            </a:lvl1pPr>
          </a:lstStyle>
          <a:p>
            <a:fld id="{7BCC8D0D-EAEC-449D-9161-023DFF90F2E2}" type="slidenum">
              <a:rPr lang="en-US" smtClean="0"/>
              <a:pPr/>
              <a:t>‹#›</a:t>
            </a:fld>
            <a:endParaRPr lang="en-US" dirty="0"/>
          </a:p>
        </p:txBody>
      </p:sp>
      <p:grpSp>
        <p:nvGrpSpPr>
          <p:cNvPr id="10" name="Group 9"/>
          <p:cNvGrpSpPr/>
          <p:nvPr userDrawn="1"/>
        </p:nvGrpSpPr>
        <p:grpSpPr>
          <a:xfrm>
            <a:off x="1" y="-2"/>
            <a:ext cx="161927" cy="6769103"/>
            <a:chOff x="1" y="-2"/>
            <a:chExt cx="161927" cy="6769103"/>
          </a:xfrm>
        </p:grpSpPr>
        <p:sp>
          <p:nvSpPr>
            <p:cNvPr id="15" name="Rectangle 7"/>
            <p:cNvSpPr>
              <a:spLocks noChangeArrowheads="1"/>
            </p:cNvSpPr>
            <p:nvPr userDrawn="1"/>
          </p:nvSpPr>
          <p:spPr bwMode="gray">
            <a:xfrm>
              <a:off x="1" y="-2"/>
              <a:ext cx="161925" cy="1426371"/>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89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pPr marL="0" algn="l" defTabSz="914400" rtl="0" eaLnBrk="1" latinLnBrk="0" hangingPunct="1"/>
              <a:endParaRPr lang="en-US" sz="1800" kern="1200">
                <a:solidFill>
                  <a:schemeClr val="tx1"/>
                </a:solidFill>
                <a:latin typeface="+mn-lt"/>
                <a:ea typeface="+mn-ea"/>
                <a:cs typeface="+mn-cs"/>
              </a:endParaRPr>
            </a:p>
          </p:txBody>
        </p:sp>
        <p:sp>
          <p:nvSpPr>
            <p:cNvPr id="16" name="Rectangle 16"/>
            <p:cNvSpPr>
              <a:spLocks noChangeArrowheads="1"/>
            </p:cNvSpPr>
            <p:nvPr userDrawn="1"/>
          </p:nvSpPr>
          <p:spPr bwMode="gray">
            <a:xfrm>
              <a:off x="1145" y="1507333"/>
              <a:ext cx="160783" cy="526176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75000"/>
                </a:lnSpc>
              </a:pPr>
              <a:endParaRPr lang="en-US" sz="1800" kern="1200">
                <a:solidFill>
                  <a:schemeClr val="bg1"/>
                </a:solidFill>
                <a:latin typeface="+mn-lt"/>
                <a:ea typeface="+mn-ea"/>
                <a:cs typeface="+mn-cs"/>
              </a:endParaRPr>
            </a:p>
          </p:txBody>
        </p:sp>
      </p:gr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ig Idea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71488" y="2115605"/>
            <a:ext cx="8197024" cy="1200329"/>
          </a:xfrm>
        </p:spPr>
        <p:txBody>
          <a:bodyPr anchor="ctr"/>
          <a:lstStyle>
            <a:lvl1pPr algn="ctr">
              <a:lnSpc>
                <a:spcPct val="90000"/>
              </a:lnSpc>
              <a:defRPr sz="8000" b="0">
                <a:solidFill>
                  <a:schemeClr val="bg2"/>
                </a:solidFill>
              </a:defRPr>
            </a:lvl1pPr>
          </a:lstStyle>
          <a:p>
            <a:r>
              <a:rPr lang="en-US" dirty="0" smtClean="0"/>
              <a:t>CLICK TO EDIT</a:t>
            </a:r>
            <a:endParaRPr lang="en-US" dirty="0"/>
          </a:p>
        </p:txBody>
      </p:sp>
      <p:sp>
        <p:nvSpPr>
          <p:cNvPr id="12" name="Text Placeholder 2"/>
          <p:cNvSpPr>
            <a:spLocks noGrp="1"/>
          </p:cNvSpPr>
          <p:nvPr>
            <p:ph type="body" idx="10" hasCustomPrompt="1"/>
          </p:nvPr>
        </p:nvSpPr>
        <p:spPr>
          <a:xfrm>
            <a:off x="914400" y="3493008"/>
            <a:ext cx="7324344" cy="443198"/>
          </a:xfrm>
        </p:spPr>
        <p:txBody>
          <a:bodyPr anchor="t"/>
          <a:lstStyle>
            <a:lvl1pPr marL="0" indent="0" algn="ctr">
              <a:buNone/>
              <a:defRPr sz="2400">
                <a:solidFill>
                  <a:schemeClr val="accent6"/>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sp>
        <p:nvSpPr>
          <p:cNvPr id="23" name="Date Placeholder 4"/>
          <p:cNvSpPr>
            <a:spLocks noGrp="1"/>
          </p:cNvSpPr>
          <p:nvPr>
            <p:ph type="dt" sz="half" idx="2"/>
          </p:nvPr>
        </p:nvSpPr>
        <p:spPr>
          <a:xfrm>
            <a:off x="4572000" y="6631120"/>
            <a:ext cx="2133600" cy="155235"/>
          </a:xfrm>
          <a:prstGeom prst="rect">
            <a:avLst/>
          </a:prstGeom>
        </p:spPr>
        <p:txBody>
          <a:bodyPr vert="horz" wrap="square" lIns="0" tIns="0" rIns="0" bIns="0" rtlCol="0" anchor="b" anchorCtr="0"/>
          <a:lstStyle>
            <a:lvl1pPr algn="l">
              <a:defRPr sz="800">
                <a:solidFill>
                  <a:schemeClr val="tx1">
                    <a:tint val="75000"/>
                  </a:schemeClr>
                </a:solidFill>
                <a:latin typeface="+mn-lt"/>
              </a:defRPr>
            </a:lvl1pPr>
          </a:lstStyle>
          <a:p>
            <a:fld id="{21F22B61-800D-41CF-85C7-8F6F27B9BBC7}" type="datetime3">
              <a:rPr lang="en-AU" smtClean="0"/>
              <a:pPr/>
              <a:t>22 September, 2011</a:t>
            </a:fld>
            <a:endParaRPr lang="en-US" dirty="0"/>
          </a:p>
        </p:txBody>
      </p:sp>
      <p:sp>
        <p:nvSpPr>
          <p:cNvPr id="26" name="Footer Placeholder 5"/>
          <p:cNvSpPr>
            <a:spLocks noGrp="1"/>
          </p:cNvSpPr>
          <p:nvPr>
            <p:ph type="ftr" sz="quarter" idx="3"/>
          </p:nvPr>
        </p:nvSpPr>
        <p:spPr>
          <a:xfrm>
            <a:off x="465881" y="6631120"/>
            <a:ext cx="4038801" cy="155235"/>
          </a:xfrm>
          <a:prstGeom prst="rect">
            <a:avLst/>
          </a:prstGeom>
        </p:spPr>
        <p:txBody>
          <a:bodyPr vert="horz" wrap="square" lIns="0" tIns="0" rIns="0" bIns="0" rtlCol="0" anchor="b" anchorCtr="0"/>
          <a:lstStyle>
            <a:lvl1pPr algn="l">
              <a:defRPr sz="800">
                <a:solidFill>
                  <a:schemeClr val="tx1">
                    <a:tint val="75000"/>
                  </a:schemeClr>
                </a:solidFill>
                <a:latin typeface="+mn-lt"/>
              </a:defRPr>
            </a:lvl1pPr>
          </a:lstStyle>
          <a:p>
            <a:r>
              <a:rPr lang="en-US" smtClean="0"/>
              <a:t>© 2011 Brocade Communications Systems, Inc. - COMPANY PROPRIETARY INFORMATION</a:t>
            </a:r>
            <a:endParaRPr lang="en-US" dirty="0"/>
          </a:p>
        </p:txBody>
      </p:sp>
      <p:grpSp>
        <p:nvGrpSpPr>
          <p:cNvPr id="33" name="Group 32"/>
          <p:cNvGrpSpPr/>
          <p:nvPr userDrawn="1"/>
        </p:nvGrpSpPr>
        <p:grpSpPr bwMode="black">
          <a:xfrm>
            <a:off x="8567550" y="6463648"/>
            <a:ext cx="456609" cy="306316"/>
            <a:chOff x="3210911" y="2165350"/>
            <a:chExt cx="1137252" cy="762927"/>
          </a:xfrm>
        </p:grpSpPr>
        <p:sp>
          <p:nvSpPr>
            <p:cNvPr id="34" name="Freeform 67"/>
            <p:cNvSpPr>
              <a:spLocks noEditPoints="1"/>
            </p:cNvSpPr>
            <p:nvPr/>
          </p:nvSpPr>
          <p:spPr bwMode="black">
            <a:xfrm>
              <a:off x="3210911" y="2165817"/>
              <a:ext cx="1049411" cy="762460"/>
            </a:xfrm>
            <a:custGeom>
              <a:avLst/>
              <a:gdLst/>
              <a:ahLst/>
              <a:cxnLst>
                <a:cxn ang="0">
                  <a:pos x="1511" y="0"/>
                </a:cxn>
                <a:cxn ang="0">
                  <a:pos x="1902" y="390"/>
                </a:cxn>
                <a:cxn ang="0">
                  <a:pos x="1760" y="691"/>
                </a:cxn>
                <a:cxn ang="0">
                  <a:pos x="1902" y="992"/>
                </a:cxn>
                <a:cxn ang="0">
                  <a:pos x="1511" y="1382"/>
                </a:cxn>
                <a:cxn ang="0">
                  <a:pos x="0" y="1382"/>
                </a:cxn>
                <a:cxn ang="0">
                  <a:pos x="1044" y="691"/>
                </a:cxn>
                <a:cxn ang="0">
                  <a:pos x="0" y="0"/>
                </a:cxn>
                <a:cxn ang="0">
                  <a:pos x="1511" y="0"/>
                </a:cxn>
                <a:cxn ang="0">
                  <a:pos x="1492" y="195"/>
                </a:cxn>
                <a:cxn ang="0">
                  <a:pos x="537" y="195"/>
                </a:cxn>
                <a:cxn ang="0">
                  <a:pos x="1492" y="585"/>
                </a:cxn>
                <a:cxn ang="0">
                  <a:pos x="1687" y="390"/>
                </a:cxn>
                <a:cxn ang="0">
                  <a:pos x="1492" y="195"/>
                </a:cxn>
                <a:cxn ang="0">
                  <a:pos x="1492" y="797"/>
                </a:cxn>
                <a:cxn ang="0">
                  <a:pos x="537" y="1187"/>
                </a:cxn>
                <a:cxn ang="0">
                  <a:pos x="1492" y="1187"/>
                </a:cxn>
                <a:cxn ang="0">
                  <a:pos x="1687" y="992"/>
                </a:cxn>
                <a:cxn ang="0">
                  <a:pos x="1492" y="797"/>
                </a:cxn>
              </a:cxnLst>
              <a:rect l="0" t="0" r="r" b="b"/>
              <a:pathLst>
                <a:path w="1902" h="1382">
                  <a:moveTo>
                    <a:pt x="1511" y="0"/>
                  </a:moveTo>
                  <a:cubicBezTo>
                    <a:pt x="1727" y="0"/>
                    <a:pt x="1902" y="174"/>
                    <a:pt x="1902" y="390"/>
                  </a:cubicBezTo>
                  <a:cubicBezTo>
                    <a:pt x="1902" y="511"/>
                    <a:pt x="1846" y="619"/>
                    <a:pt x="1760" y="691"/>
                  </a:cubicBezTo>
                  <a:cubicBezTo>
                    <a:pt x="1846" y="762"/>
                    <a:pt x="1902" y="870"/>
                    <a:pt x="1902" y="992"/>
                  </a:cubicBezTo>
                  <a:cubicBezTo>
                    <a:pt x="1902" y="1207"/>
                    <a:pt x="1727" y="1382"/>
                    <a:pt x="1511" y="1382"/>
                  </a:cubicBezTo>
                  <a:cubicBezTo>
                    <a:pt x="0" y="1382"/>
                    <a:pt x="0" y="1382"/>
                    <a:pt x="0" y="1382"/>
                  </a:cubicBezTo>
                  <a:cubicBezTo>
                    <a:pt x="387" y="991"/>
                    <a:pt x="755" y="790"/>
                    <a:pt x="1044" y="691"/>
                  </a:cubicBezTo>
                  <a:cubicBezTo>
                    <a:pt x="755" y="592"/>
                    <a:pt x="387" y="391"/>
                    <a:pt x="0" y="0"/>
                  </a:cubicBezTo>
                  <a:lnTo>
                    <a:pt x="1511" y="0"/>
                  </a:lnTo>
                  <a:close/>
                  <a:moveTo>
                    <a:pt x="1492" y="195"/>
                  </a:moveTo>
                  <a:cubicBezTo>
                    <a:pt x="537" y="195"/>
                    <a:pt x="537" y="195"/>
                    <a:pt x="537" y="195"/>
                  </a:cubicBezTo>
                  <a:cubicBezTo>
                    <a:pt x="981" y="514"/>
                    <a:pt x="1284" y="585"/>
                    <a:pt x="1492" y="585"/>
                  </a:cubicBezTo>
                  <a:cubicBezTo>
                    <a:pt x="1600" y="585"/>
                    <a:pt x="1687" y="497"/>
                    <a:pt x="1687" y="390"/>
                  </a:cubicBezTo>
                  <a:cubicBezTo>
                    <a:pt x="1687" y="282"/>
                    <a:pt x="1600" y="195"/>
                    <a:pt x="1492" y="195"/>
                  </a:cubicBezTo>
                  <a:close/>
                  <a:moveTo>
                    <a:pt x="1492" y="797"/>
                  </a:moveTo>
                  <a:cubicBezTo>
                    <a:pt x="1284" y="797"/>
                    <a:pt x="981" y="868"/>
                    <a:pt x="537" y="1187"/>
                  </a:cubicBezTo>
                  <a:cubicBezTo>
                    <a:pt x="1492" y="1187"/>
                    <a:pt x="1492" y="1187"/>
                    <a:pt x="1492" y="1187"/>
                  </a:cubicBezTo>
                  <a:cubicBezTo>
                    <a:pt x="1600" y="1187"/>
                    <a:pt x="1687" y="1099"/>
                    <a:pt x="1687" y="992"/>
                  </a:cubicBezTo>
                  <a:cubicBezTo>
                    <a:pt x="1687" y="884"/>
                    <a:pt x="1600" y="797"/>
                    <a:pt x="1492" y="797"/>
                  </a:cubicBezTo>
                  <a:close/>
                </a:path>
              </a:pathLst>
            </a:custGeom>
            <a:solidFill>
              <a:srgbClr val="FF0000"/>
            </a:solidFill>
            <a:ln w="9525">
              <a:noFill/>
              <a:round/>
              <a:headEnd/>
              <a:tailEnd/>
            </a:ln>
          </p:spPr>
          <p:txBody>
            <a:bodyPr/>
            <a:lstStyle/>
            <a:p>
              <a:endParaRPr lang="en-US"/>
            </a:p>
          </p:txBody>
        </p:sp>
        <p:sp>
          <p:nvSpPr>
            <p:cNvPr id="35" name="Freeform 68"/>
            <p:cNvSpPr>
              <a:spLocks noEditPoints="1"/>
            </p:cNvSpPr>
            <p:nvPr/>
          </p:nvSpPr>
          <p:spPr bwMode="black">
            <a:xfrm>
              <a:off x="4260323" y="2165350"/>
              <a:ext cx="87840" cy="87805"/>
            </a:xfrm>
            <a:custGeom>
              <a:avLst/>
              <a:gdLst/>
              <a:ahLst/>
              <a:cxnLst>
                <a:cxn ang="0">
                  <a:pos x="159" y="80"/>
                </a:cxn>
                <a:cxn ang="0">
                  <a:pos x="135" y="136"/>
                </a:cxn>
                <a:cxn ang="0">
                  <a:pos x="79" y="159"/>
                </a:cxn>
                <a:cxn ang="0">
                  <a:pos x="23" y="136"/>
                </a:cxn>
                <a:cxn ang="0">
                  <a:pos x="0" y="80"/>
                </a:cxn>
                <a:cxn ang="0">
                  <a:pos x="23" y="24"/>
                </a:cxn>
                <a:cxn ang="0">
                  <a:pos x="79" y="0"/>
                </a:cxn>
                <a:cxn ang="0">
                  <a:pos x="135" y="24"/>
                </a:cxn>
                <a:cxn ang="0">
                  <a:pos x="159" y="80"/>
                </a:cxn>
                <a:cxn ang="0">
                  <a:pos x="147" y="80"/>
                </a:cxn>
                <a:cxn ang="0">
                  <a:pos x="127" y="32"/>
                </a:cxn>
                <a:cxn ang="0">
                  <a:pos x="79" y="12"/>
                </a:cxn>
                <a:cxn ang="0">
                  <a:pos x="31" y="32"/>
                </a:cxn>
                <a:cxn ang="0">
                  <a:pos x="11" y="80"/>
                </a:cxn>
                <a:cxn ang="0">
                  <a:pos x="31" y="128"/>
                </a:cxn>
                <a:cxn ang="0">
                  <a:pos x="79" y="148"/>
                </a:cxn>
                <a:cxn ang="0">
                  <a:pos x="127" y="128"/>
                </a:cxn>
                <a:cxn ang="0">
                  <a:pos x="147" y="80"/>
                </a:cxn>
                <a:cxn ang="0">
                  <a:pos x="117" y="126"/>
                </a:cxn>
                <a:cxn ang="0">
                  <a:pos x="102" y="126"/>
                </a:cxn>
                <a:cxn ang="0">
                  <a:pos x="84" y="87"/>
                </a:cxn>
                <a:cxn ang="0">
                  <a:pos x="58" y="87"/>
                </a:cxn>
                <a:cxn ang="0">
                  <a:pos x="58" y="126"/>
                </a:cxn>
                <a:cxn ang="0">
                  <a:pos x="45" y="126"/>
                </a:cxn>
                <a:cxn ang="0">
                  <a:pos x="45" y="34"/>
                </a:cxn>
                <a:cxn ang="0">
                  <a:pos x="84" y="34"/>
                </a:cxn>
                <a:cxn ang="0">
                  <a:pos x="108" y="42"/>
                </a:cxn>
                <a:cxn ang="0">
                  <a:pos x="115" y="60"/>
                </a:cxn>
                <a:cxn ang="0">
                  <a:pos x="111" y="74"/>
                </a:cxn>
                <a:cxn ang="0">
                  <a:pos x="98" y="84"/>
                </a:cxn>
                <a:cxn ang="0">
                  <a:pos x="117" y="126"/>
                </a:cxn>
                <a:cxn ang="0">
                  <a:pos x="58" y="76"/>
                </a:cxn>
                <a:cxn ang="0">
                  <a:pos x="82" y="76"/>
                </a:cxn>
                <a:cxn ang="0">
                  <a:pos x="96" y="71"/>
                </a:cxn>
                <a:cxn ang="0">
                  <a:pos x="101" y="60"/>
                </a:cxn>
                <a:cxn ang="0">
                  <a:pos x="96" y="49"/>
                </a:cxn>
                <a:cxn ang="0">
                  <a:pos x="84" y="45"/>
                </a:cxn>
                <a:cxn ang="0">
                  <a:pos x="58" y="45"/>
                </a:cxn>
                <a:cxn ang="0">
                  <a:pos x="58" y="76"/>
                </a:cxn>
              </a:cxnLst>
              <a:rect l="0" t="0" r="r" b="b"/>
              <a:pathLst>
                <a:path w="159" h="159">
                  <a:moveTo>
                    <a:pt x="159" y="80"/>
                  </a:moveTo>
                  <a:cubicBezTo>
                    <a:pt x="159" y="102"/>
                    <a:pt x="151" y="120"/>
                    <a:pt x="135" y="136"/>
                  </a:cubicBezTo>
                  <a:cubicBezTo>
                    <a:pt x="120" y="152"/>
                    <a:pt x="101" y="159"/>
                    <a:pt x="79" y="159"/>
                  </a:cubicBezTo>
                  <a:cubicBezTo>
                    <a:pt x="57" y="159"/>
                    <a:pt x="39" y="152"/>
                    <a:pt x="23" y="136"/>
                  </a:cubicBezTo>
                  <a:cubicBezTo>
                    <a:pt x="8" y="120"/>
                    <a:pt x="0" y="102"/>
                    <a:pt x="0" y="80"/>
                  </a:cubicBezTo>
                  <a:cubicBezTo>
                    <a:pt x="0" y="58"/>
                    <a:pt x="8" y="39"/>
                    <a:pt x="23" y="24"/>
                  </a:cubicBezTo>
                  <a:cubicBezTo>
                    <a:pt x="39" y="8"/>
                    <a:pt x="57" y="0"/>
                    <a:pt x="79" y="0"/>
                  </a:cubicBezTo>
                  <a:cubicBezTo>
                    <a:pt x="101" y="0"/>
                    <a:pt x="120" y="8"/>
                    <a:pt x="135" y="24"/>
                  </a:cubicBezTo>
                  <a:cubicBezTo>
                    <a:pt x="151" y="39"/>
                    <a:pt x="159" y="58"/>
                    <a:pt x="159" y="80"/>
                  </a:cubicBezTo>
                  <a:close/>
                  <a:moveTo>
                    <a:pt x="147" y="80"/>
                  </a:moveTo>
                  <a:cubicBezTo>
                    <a:pt x="147" y="61"/>
                    <a:pt x="141" y="45"/>
                    <a:pt x="127" y="32"/>
                  </a:cubicBezTo>
                  <a:cubicBezTo>
                    <a:pt x="114" y="18"/>
                    <a:pt x="98" y="12"/>
                    <a:pt x="79" y="12"/>
                  </a:cubicBezTo>
                  <a:cubicBezTo>
                    <a:pt x="61" y="12"/>
                    <a:pt x="44" y="18"/>
                    <a:pt x="31" y="32"/>
                  </a:cubicBezTo>
                  <a:cubicBezTo>
                    <a:pt x="18" y="45"/>
                    <a:pt x="11" y="61"/>
                    <a:pt x="11" y="80"/>
                  </a:cubicBezTo>
                  <a:cubicBezTo>
                    <a:pt x="11" y="99"/>
                    <a:pt x="18" y="115"/>
                    <a:pt x="31" y="128"/>
                  </a:cubicBezTo>
                  <a:cubicBezTo>
                    <a:pt x="44" y="141"/>
                    <a:pt x="60" y="148"/>
                    <a:pt x="79" y="148"/>
                  </a:cubicBezTo>
                  <a:cubicBezTo>
                    <a:pt x="98" y="148"/>
                    <a:pt x="114" y="141"/>
                    <a:pt x="127" y="128"/>
                  </a:cubicBezTo>
                  <a:cubicBezTo>
                    <a:pt x="141" y="115"/>
                    <a:pt x="147" y="99"/>
                    <a:pt x="147" y="80"/>
                  </a:cubicBezTo>
                  <a:close/>
                  <a:moveTo>
                    <a:pt x="117" y="126"/>
                  </a:moveTo>
                  <a:cubicBezTo>
                    <a:pt x="102" y="126"/>
                    <a:pt x="102" y="126"/>
                    <a:pt x="102" y="126"/>
                  </a:cubicBezTo>
                  <a:cubicBezTo>
                    <a:pt x="84" y="87"/>
                    <a:pt x="84" y="87"/>
                    <a:pt x="84" y="87"/>
                  </a:cubicBezTo>
                  <a:cubicBezTo>
                    <a:pt x="58" y="87"/>
                    <a:pt x="58" y="87"/>
                    <a:pt x="58" y="87"/>
                  </a:cubicBezTo>
                  <a:cubicBezTo>
                    <a:pt x="58" y="126"/>
                    <a:pt x="58" y="126"/>
                    <a:pt x="58" y="126"/>
                  </a:cubicBezTo>
                  <a:cubicBezTo>
                    <a:pt x="45" y="126"/>
                    <a:pt x="45" y="126"/>
                    <a:pt x="45" y="126"/>
                  </a:cubicBezTo>
                  <a:cubicBezTo>
                    <a:pt x="45" y="34"/>
                    <a:pt x="45" y="34"/>
                    <a:pt x="45" y="34"/>
                  </a:cubicBezTo>
                  <a:cubicBezTo>
                    <a:pt x="84" y="34"/>
                    <a:pt x="84" y="34"/>
                    <a:pt x="84" y="34"/>
                  </a:cubicBezTo>
                  <a:cubicBezTo>
                    <a:pt x="94" y="34"/>
                    <a:pt x="102" y="36"/>
                    <a:pt x="108" y="42"/>
                  </a:cubicBezTo>
                  <a:cubicBezTo>
                    <a:pt x="113" y="47"/>
                    <a:pt x="115" y="53"/>
                    <a:pt x="115" y="60"/>
                  </a:cubicBezTo>
                  <a:cubicBezTo>
                    <a:pt x="115" y="65"/>
                    <a:pt x="114" y="69"/>
                    <a:pt x="111" y="74"/>
                  </a:cubicBezTo>
                  <a:cubicBezTo>
                    <a:pt x="108" y="78"/>
                    <a:pt x="104" y="82"/>
                    <a:pt x="98" y="84"/>
                  </a:cubicBezTo>
                  <a:lnTo>
                    <a:pt x="117" y="126"/>
                  </a:lnTo>
                  <a:close/>
                  <a:moveTo>
                    <a:pt x="58" y="76"/>
                  </a:moveTo>
                  <a:cubicBezTo>
                    <a:pt x="82" y="76"/>
                    <a:pt x="82" y="76"/>
                    <a:pt x="82" y="76"/>
                  </a:cubicBezTo>
                  <a:cubicBezTo>
                    <a:pt x="89" y="76"/>
                    <a:pt x="93" y="74"/>
                    <a:pt x="96" y="71"/>
                  </a:cubicBezTo>
                  <a:cubicBezTo>
                    <a:pt x="99" y="68"/>
                    <a:pt x="101" y="64"/>
                    <a:pt x="101" y="60"/>
                  </a:cubicBezTo>
                  <a:cubicBezTo>
                    <a:pt x="101" y="55"/>
                    <a:pt x="99" y="51"/>
                    <a:pt x="96" y="49"/>
                  </a:cubicBezTo>
                  <a:cubicBezTo>
                    <a:pt x="93" y="46"/>
                    <a:pt x="89" y="45"/>
                    <a:pt x="84" y="45"/>
                  </a:cubicBezTo>
                  <a:cubicBezTo>
                    <a:pt x="58" y="45"/>
                    <a:pt x="58" y="45"/>
                    <a:pt x="58" y="45"/>
                  </a:cubicBezTo>
                  <a:lnTo>
                    <a:pt x="58" y="76"/>
                  </a:lnTo>
                  <a:close/>
                </a:path>
              </a:pathLst>
            </a:custGeom>
            <a:solidFill>
              <a:srgbClr val="FF0000"/>
            </a:solidFill>
            <a:ln w="9525">
              <a:noFill/>
              <a:round/>
              <a:headEnd/>
              <a:tailEnd/>
            </a:ln>
          </p:spPr>
          <p:txBody>
            <a:bodyPr/>
            <a:lstStyle/>
            <a:p>
              <a:endParaRPr lang="en-US"/>
            </a:p>
          </p:txBody>
        </p:sp>
      </p:grpSp>
      <p:sp>
        <p:nvSpPr>
          <p:cNvPr id="14" name="Slide Number Placeholder 6"/>
          <p:cNvSpPr>
            <a:spLocks noGrp="1"/>
          </p:cNvSpPr>
          <p:nvPr>
            <p:ph type="sldNum" sz="quarter" idx="4"/>
          </p:nvPr>
        </p:nvSpPr>
        <p:spPr>
          <a:xfrm>
            <a:off x="8137890" y="6639295"/>
            <a:ext cx="246061" cy="155233"/>
          </a:xfrm>
          <a:prstGeom prst="rect">
            <a:avLst/>
          </a:prstGeom>
        </p:spPr>
        <p:txBody>
          <a:bodyPr vert="horz" wrap="square" lIns="0" tIns="0" rIns="0" bIns="0" rtlCol="0" anchor="b" anchorCtr="0"/>
          <a:lstStyle>
            <a:lvl1pPr algn="r">
              <a:defRPr sz="900">
                <a:solidFill>
                  <a:schemeClr val="tx1">
                    <a:tint val="75000"/>
                  </a:schemeClr>
                </a:solidFill>
                <a:latin typeface="+mn-lt"/>
              </a:defRPr>
            </a:lvl1pPr>
          </a:lstStyle>
          <a:p>
            <a:fld id="{7BCC8D0D-EAEC-449D-9161-023DFF90F2E2}" type="slidenum">
              <a:rPr lang="en-US" smtClean="0"/>
              <a:pPr/>
              <a:t>‹#›</a:t>
            </a:fld>
            <a:endParaRPr lang="en-US" dirty="0"/>
          </a:p>
        </p:txBody>
      </p:sp>
      <p:grpSp>
        <p:nvGrpSpPr>
          <p:cNvPr id="13" name="Group 12"/>
          <p:cNvGrpSpPr/>
          <p:nvPr userDrawn="1"/>
        </p:nvGrpSpPr>
        <p:grpSpPr>
          <a:xfrm>
            <a:off x="1" y="-2"/>
            <a:ext cx="161927" cy="6769103"/>
            <a:chOff x="1" y="-2"/>
            <a:chExt cx="161927" cy="6769103"/>
          </a:xfrm>
        </p:grpSpPr>
        <p:sp>
          <p:nvSpPr>
            <p:cNvPr id="15" name="Rectangle 7"/>
            <p:cNvSpPr>
              <a:spLocks noChangeArrowheads="1"/>
            </p:cNvSpPr>
            <p:nvPr userDrawn="1"/>
          </p:nvSpPr>
          <p:spPr bwMode="gray">
            <a:xfrm>
              <a:off x="1" y="-2"/>
              <a:ext cx="161925" cy="1426371"/>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89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pPr marL="0" algn="l" defTabSz="914400" rtl="0" eaLnBrk="1" latinLnBrk="0" hangingPunct="1"/>
              <a:endParaRPr lang="en-US" sz="1800" kern="1200">
                <a:solidFill>
                  <a:schemeClr val="tx1"/>
                </a:solidFill>
                <a:latin typeface="+mn-lt"/>
                <a:ea typeface="+mn-ea"/>
                <a:cs typeface="+mn-cs"/>
              </a:endParaRPr>
            </a:p>
          </p:txBody>
        </p:sp>
        <p:sp>
          <p:nvSpPr>
            <p:cNvPr id="16" name="Rectangle 16"/>
            <p:cNvSpPr>
              <a:spLocks noChangeArrowheads="1"/>
            </p:cNvSpPr>
            <p:nvPr userDrawn="1"/>
          </p:nvSpPr>
          <p:spPr bwMode="gray">
            <a:xfrm>
              <a:off x="1145" y="1507333"/>
              <a:ext cx="160783" cy="526176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75000"/>
                </a:lnSpc>
              </a:pPr>
              <a:endParaRPr lang="en-US" sz="1800" kern="1200">
                <a:solidFill>
                  <a:schemeClr val="bg1"/>
                </a:solidFill>
                <a:latin typeface="+mn-lt"/>
                <a:ea typeface="+mn-ea"/>
                <a:cs typeface="+mn-cs"/>
              </a:endParaRPr>
            </a:p>
          </p:txBody>
        </p:sp>
      </p:gr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0839" y="658370"/>
            <a:ext cx="8089900" cy="560153"/>
          </a:xfrm>
          <a:prstGeom prst="rect">
            <a:avLst/>
          </a:prstGeom>
        </p:spPr>
        <p:txBody>
          <a:bodyPr vert="horz" wrap="square" lIns="91440" tIns="45720" rIns="91440" bIns="45720" rtlCol="0" anchor="b">
            <a:spAutoFit/>
          </a:bodyPr>
          <a:lstStyle/>
          <a:p>
            <a:r>
              <a:rPr lang="en-US" dirty="0" smtClean="0"/>
              <a:t>Head</a:t>
            </a:r>
            <a:endParaRPr lang="en-US" dirty="0"/>
          </a:p>
        </p:txBody>
      </p:sp>
      <p:sp>
        <p:nvSpPr>
          <p:cNvPr id="3" name="Text Placeholder 2"/>
          <p:cNvSpPr>
            <a:spLocks noGrp="1"/>
          </p:cNvSpPr>
          <p:nvPr>
            <p:ph type="body" idx="1"/>
          </p:nvPr>
        </p:nvSpPr>
        <p:spPr>
          <a:xfrm>
            <a:off x="350839" y="1673355"/>
            <a:ext cx="8089901" cy="1942583"/>
          </a:xfrm>
          <a:prstGeom prst="rect">
            <a:avLst/>
          </a:prstGeom>
        </p:spPr>
        <p:txBody>
          <a:bodyPr vert="horz" wrap="square" lIns="91440" tIns="45720" rIns="91440" bIns="45720" rtlCol="0">
            <a:spAutoFit/>
          </a:body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4"/>
          <p:cNvSpPr>
            <a:spLocks noGrp="1"/>
          </p:cNvSpPr>
          <p:nvPr>
            <p:ph type="dt" sz="half" idx="2"/>
          </p:nvPr>
        </p:nvSpPr>
        <p:spPr>
          <a:xfrm>
            <a:off x="4572000" y="6631120"/>
            <a:ext cx="2133600" cy="155235"/>
          </a:xfrm>
          <a:prstGeom prst="rect">
            <a:avLst/>
          </a:prstGeom>
        </p:spPr>
        <p:txBody>
          <a:bodyPr vert="horz" wrap="square" lIns="0" tIns="0" rIns="0" bIns="0" rtlCol="0" anchor="b" anchorCtr="0"/>
          <a:lstStyle>
            <a:lvl1pPr algn="l">
              <a:defRPr sz="800">
                <a:solidFill>
                  <a:schemeClr val="tx1">
                    <a:tint val="75000"/>
                  </a:schemeClr>
                </a:solidFill>
                <a:latin typeface="+mn-lt"/>
              </a:defRPr>
            </a:lvl1pPr>
          </a:lstStyle>
          <a:p>
            <a:fld id="{4F113E13-5B51-4660-BC82-752D2D64FED6}" type="datetime3">
              <a:rPr lang="en-AU" smtClean="0"/>
              <a:pPr/>
              <a:t>22 September, 2011</a:t>
            </a:fld>
            <a:endParaRPr lang="en-US" dirty="0"/>
          </a:p>
        </p:txBody>
      </p:sp>
      <p:sp>
        <p:nvSpPr>
          <p:cNvPr id="11" name="Footer Placeholder 5"/>
          <p:cNvSpPr>
            <a:spLocks noGrp="1"/>
          </p:cNvSpPr>
          <p:nvPr>
            <p:ph type="ftr" sz="quarter" idx="3"/>
          </p:nvPr>
        </p:nvSpPr>
        <p:spPr>
          <a:xfrm>
            <a:off x="465881" y="6650380"/>
            <a:ext cx="4033191" cy="137980"/>
          </a:xfrm>
          <a:prstGeom prst="rect">
            <a:avLst/>
          </a:prstGeom>
        </p:spPr>
        <p:txBody>
          <a:bodyPr vert="horz" wrap="square" lIns="0" tIns="0" rIns="0" bIns="0" rtlCol="0" anchor="b" anchorCtr="0"/>
          <a:lstStyle>
            <a:lvl1pPr algn="l">
              <a:defRPr sz="800">
                <a:solidFill>
                  <a:schemeClr val="tx1">
                    <a:tint val="75000"/>
                  </a:schemeClr>
                </a:solidFill>
                <a:latin typeface="+mn-lt"/>
              </a:defRPr>
            </a:lvl1pPr>
          </a:lstStyle>
          <a:p>
            <a:r>
              <a:rPr lang="en-US" smtClean="0"/>
              <a:t>© 2011 Brocade Communications Systems, Inc. - COMPANY PROPRIETARY INFORMATION</a:t>
            </a:r>
            <a:endParaRPr lang="en-US" dirty="0"/>
          </a:p>
        </p:txBody>
      </p:sp>
      <p:sp>
        <p:nvSpPr>
          <p:cNvPr id="12" name="Slide Number Placeholder 6"/>
          <p:cNvSpPr>
            <a:spLocks noGrp="1"/>
          </p:cNvSpPr>
          <p:nvPr>
            <p:ph type="sldNum" sz="quarter" idx="4"/>
          </p:nvPr>
        </p:nvSpPr>
        <p:spPr>
          <a:xfrm>
            <a:off x="8110728" y="6639295"/>
            <a:ext cx="246061" cy="155233"/>
          </a:xfrm>
          <a:prstGeom prst="rect">
            <a:avLst/>
          </a:prstGeom>
        </p:spPr>
        <p:txBody>
          <a:bodyPr vert="horz" wrap="square" lIns="0" tIns="0" rIns="0" bIns="0" rtlCol="0" anchor="b" anchorCtr="0"/>
          <a:lstStyle>
            <a:lvl1pPr algn="r">
              <a:defRPr sz="900">
                <a:solidFill>
                  <a:schemeClr val="tx1">
                    <a:tint val="75000"/>
                  </a:schemeClr>
                </a:solidFill>
                <a:latin typeface="+mn-lt"/>
              </a:defRPr>
            </a:lvl1pPr>
          </a:lstStyle>
          <a:p>
            <a:fld id="{7BCC8D0D-EAEC-449D-9161-023DFF90F2E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4" r:id="rId11"/>
    <p:sldLayoutId id="2147483885" r:id="rId12"/>
    <p:sldLayoutId id="2147483886" r:id="rId13"/>
    <p:sldLayoutId id="2147483888" r:id="rId14"/>
    <p:sldLayoutId id="2147483889" r:id="rId15"/>
    <p:sldLayoutId id="2147483890" r:id="rId16"/>
  </p:sldLayoutIdLst>
  <p:transition>
    <p:fade/>
  </p:transition>
  <p:timing>
    <p:tnLst>
      <p:par>
        <p:cTn id="1" dur="indefinite" restart="never" nodeType="tmRoot"/>
      </p:par>
    </p:tnLst>
  </p:timing>
  <p:hf hdr="0"/>
  <p:txStyles>
    <p:titleStyle>
      <a:lvl1pPr algn="l" defTabSz="914400" rtl="0" eaLnBrk="1" latinLnBrk="0" hangingPunct="1">
        <a:lnSpc>
          <a:spcPct val="95000"/>
        </a:lnSpc>
        <a:spcBef>
          <a:spcPct val="0"/>
        </a:spcBef>
        <a:buNone/>
        <a:defRPr lang="en-US" sz="3200" b="0" kern="1200" cap="none" baseline="0" dirty="0" smtClean="0">
          <a:solidFill>
            <a:schemeClr val="bg2"/>
          </a:solidFill>
          <a:latin typeface="+mj-lt"/>
          <a:ea typeface="+mj-ea"/>
          <a:cs typeface="+mj-cs"/>
        </a:defRPr>
      </a:lvl1pPr>
    </p:titleStyle>
    <p:bodyStyle>
      <a:lvl1pPr marL="228600" indent="-228600" algn="l" defTabSz="914400" rtl="0" eaLnBrk="1" latinLnBrk="0" hangingPunct="1">
        <a:lnSpc>
          <a:spcPct val="95000"/>
        </a:lnSpc>
        <a:spcBef>
          <a:spcPts val="1400"/>
        </a:spcBef>
        <a:buFont typeface="Arial" pitchFamily="34" charset="0"/>
        <a:buChar char="•"/>
        <a:defRPr lang="en-US" sz="2600" b="0" kern="1200" dirty="0" smtClean="0">
          <a:solidFill>
            <a:schemeClr val="tx1"/>
          </a:solidFill>
          <a:latin typeface="+mn-lt"/>
          <a:ea typeface="+mn-ea"/>
          <a:cs typeface="+mn-cs"/>
        </a:defRPr>
      </a:lvl1pPr>
      <a:lvl2pPr marL="457200" indent="-225425" algn="l" defTabSz="914400" rtl="0" eaLnBrk="1" latinLnBrk="0" hangingPunct="1">
        <a:lnSpc>
          <a:spcPct val="95000"/>
        </a:lnSpc>
        <a:spcBef>
          <a:spcPts val="700"/>
        </a:spcBef>
        <a:buClr>
          <a:schemeClr val="tx2"/>
        </a:buClr>
        <a:buFont typeface="Arial" pitchFamily="34" charset="0"/>
        <a:buChar char="•"/>
        <a:defRPr lang="en-US" sz="2200" b="0" kern="1200" dirty="0" smtClean="0">
          <a:solidFill>
            <a:schemeClr val="tx1"/>
          </a:solidFill>
          <a:latin typeface="+mn-lt"/>
          <a:ea typeface="+mn-ea"/>
          <a:cs typeface="+mn-cs"/>
        </a:defRPr>
      </a:lvl2pPr>
      <a:lvl3pPr marL="688975" indent="-231775" algn="l" defTabSz="914400" rtl="0" eaLnBrk="1" latinLnBrk="0" hangingPunct="1">
        <a:lnSpc>
          <a:spcPct val="95000"/>
        </a:lnSpc>
        <a:spcBef>
          <a:spcPts val="700"/>
        </a:spcBef>
        <a:buClr>
          <a:schemeClr val="tx2"/>
        </a:buClr>
        <a:buFont typeface="Arial" pitchFamily="34" charset="0"/>
        <a:buChar char="•"/>
        <a:defRPr lang="en-US" sz="1800" b="0" kern="1200" dirty="0" smtClean="0">
          <a:solidFill>
            <a:schemeClr val="tx1"/>
          </a:solidFill>
          <a:latin typeface="+mn-lt"/>
          <a:ea typeface="+mn-ea"/>
          <a:cs typeface="+mn-cs"/>
        </a:defRPr>
      </a:lvl3pPr>
      <a:lvl4pPr marL="915988" indent="-227013" algn="l" defTabSz="914400" rtl="0" eaLnBrk="1" latinLnBrk="0" hangingPunct="1">
        <a:lnSpc>
          <a:spcPct val="95000"/>
        </a:lnSpc>
        <a:spcBef>
          <a:spcPts val="700"/>
        </a:spcBef>
        <a:buClr>
          <a:schemeClr val="tx2"/>
        </a:buClr>
        <a:buFont typeface="Arial" pitchFamily="34" charset="0"/>
        <a:buChar char="•"/>
        <a:defRPr lang="en-US" sz="1800" b="0" kern="1200" dirty="0" smtClean="0">
          <a:solidFill>
            <a:schemeClr val="tx1"/>
          </a:solidFill>
          <a:latin typeface="+mn-lt"/>
          <a:ea typeface="+mn-ea"/>
          <a:cs typeface="+mn-cs"/>
        </a:defRPr>
      </a:lvl4pPr>
      <a:lvl5pPr marL="1146175" indent="-231775" algn="l" defTabSz="914400" rtl="0" eaLnBrk="1" latinLnBrk="0" hangingPunct="1">
        <a:lnSpc>
          <a:spcPct val="95000"/>
        </a:lnSpc>
        <a:spcBef>
          <a:spcPts val="700"/>
        </a:spcBef>
        <a:buClr>
          <a:schemeClr val="tx2"/>
        </a:buClr>
        <a:buFont typeface="Arial" pitchFamily="34" charset="0"/>
        <a:buChar char="•"/>
        <a:defRPr lang="en-US" sz="1800" b="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coates@brocade.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rdehaan@brocade.com" TargetMode="External"/></Relationships>
</file>

<file path=ppt/slides/_rels/slide10.xml.rels><?xml version="1.0" encoding="UTF-8" standalone="yes"?>
<Relationships xmlns="http://schemas.openxmlformats.org/package/2006/relationships"><Relationship Id="rId2" Type="http://schemas.openxmlformats.org/officeDocument/2006/relationships/hyperlink" Target="http://ctt.marketwire.com/?release=750962&amp;id=290500&amp;type=1&amp;url=http://newsroom.brocade.com/easyir/home.do?easyirid=74A6E71C169DEDA9" TargetMode="Externa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8.xml"/><Relationship Id="rId5" Type="http://schemas.openxmlformats.org/officeDocument/2006/relationships/image" Target="../media/image110.png"/><Relationship Id="rId4" Type="http://schemas.openxmlformats.org/officeDocument/2006/relationships/image" Target="../media/image109.png"/></Relationships>
</file>

<file path=ppt/slides/_rels/slide14.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emf"/><Relationship Id="rId3" Type="http://schemas.openxmlformats.org/officeDocument/2006/relationships/image" Target="../media/image111.png"/><Relationship Id="rId7" Type="http://schemas.openxmlformats.org/officeDocument/2006/relationships/image" Target="../media/image115.png"/><Relationship Id="rId12" Type="http://schemas.openxmlformats.org/officeDocument/2006/relationships/image" Target="../media/image120.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119.emf"/><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 Id="rId14" Type="http://schemas.openxmlformats.org/officeDocument/2006/relationships/image" Target="../media/image122.png"/></Relationships>
</file>

<file path=ppt/slides/_rels/slide1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24.png"/></Relationships>
</file>

<file path=ppt/slides/_rels/slide1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1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25.png"/></Relationships>
</file>

<file path=ppt/slides/_rels/slide1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29.tif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www.ctoedge.com/content/2010-ten-most-important-enterprise-it-product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23.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40.png"/></Relationships>
</file>

<file path=ppt/slides/_rels/slide2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32.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45.png"/><Relationship Id="rId5" Type="http://schemas.openxmlformats.org/officeDocument/2006/relationships/image" Target="../media/image149.png"/><Relationship Id="rId4" Type="http://schemas.openxmlformats.org/officeDocument/2006/relationships/image" Target="../media/image146.png"/></Relationships>
</file>

<file path=ppt/slides/_rels/slide3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34.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jpe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156.png"/><Relationship Id="rId5" Type="http://schemas.openxmlformats.org/officeDocument/2006/relationships/image" Target="../media/image155.jpeg"/><Relationship Id="rId4" Type="http://schemas.openxmlformats.org/officeDocument/2006/relationships/image" Target="../media/image154.png"/></Relationships>
</file>

<file path=ppt/slides/_rels/slide3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46.png"/><Relationship Id="rId4" Type="http://schemas.openxmlformats.org/officeDocument/2006/relationships/image" Target="../media/image14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47.png"/><Relationship Id="rId4" Type="http://schemas.openxmlformats.org/officeDocument/2006/relationships/image" Target="../media/image162.png"/></Relationships>
</file>

<file path=ppt/slides/_rels/slide41.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6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3.png"/><Relationship Id="rId4" Type="http://schemas.openxmlformats.org/officeDocument/2006/relationships/image" Target="../media/image146.png"/></Relationships>
</file>

<file path=ppt/slides/_rels/slide42.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66.png"/><Relationship Id="rId5" Type="http://schemas.openxmlformats.org/officeDocument/2006/relationships/image" Target="../media/image146.png"/><Relationship Id="rId4" Type="http://schemas.openxmlformats.org/officeDocument/2006/relationships/image" Target="../media/image165.png"/></Relationships>
</file>

<file path=ppt/slides/_rels/slide4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169.png"/></Relationships>
</file>

<file path=ppt/slides/_rels/slide4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72.jpeg"/></Relationships>
</file>

<file path=ppt/slides/_rels/slide4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174.png"/></Relationships>
</file>

<file path=ppt/slides/_rels/slide48.xml.rels><?xml version="1.0" encoding="UTF-8" standalone="yes"?>
<Relationships xmlns="http://schemas.openxmlformats.org/package/2006/relationships"><Relationship Id="rId3" Type="http://schemas.openxmlformats.org/officeDocument/2006/relationships/hyperlink" Target="http://images.google.com/imgres?imgurl=http://www.westernmasscoaches.com/images/wooded%20path.jpg&amp;imgrefurl=http://www.westernmasscoaches.com/&amp;h=112&amp;w=150&amp;sz=5&amp;hl=en&amp;start=11&amp;tbnid=_vqq747GhIBfUM:&amp;tbnh=72&amp;tbnw=96&amp;prev=/images?q=wooded+path&amp;gbv=2&amp;ndsp=20&amp;hl=en&amp;sa=N"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75.jpeg"/></Relationships>
</file>

<file path=ppt/slides/_rels/slide4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8.xml"/><Relationship Id="rId5" Type="http://schemas.openxmlformats.org/officeDocument/2006/relationships/image" Target="../media/image179.png"/><Relationship Id="rId4" Type="http://schemas.openxmlformats.org/officeDocument/2006/relationships/image" Target="../media/image178.png"/></Relationships>
</file>

<file path=ppt/slides/_rels/slide5.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9" Type="http://schemas.openxmlformats.org/officeDocument/2006/relationships/image" Target="../media/image44.png"/><Relationship Id="rId21" Type="http://schemas.openxmlformats.org/officeDocument/2006/relationships/image" Target="../media/image26.png"/><Relationship Id="rId34" Type="http://schemas.openxmlformats.org/officeDocument/2006/relationships/image" Target="../media/image39.png"/><Relationship Id="rId42" Type="http://schemas.openxmlformats.org/officeDocument/2006/relationships/image" Target="../media/image47.png"/><Relationship Id="rId47" Type="http://schemas.openxmlformats.org/officeDocument/2006/relationships/image" Target="../media/image52.png"/><Relationship Id="rId50" Type="http://schemas.openxmlformats.org/officeDocument/2006/relationships/image" Target="../media/image55.png"/><Relationship Id="rId55" Type="http://schemas.openxmlformats.org/officeDocument/2006/relationships/image" Target="../media/image60.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33" Type="http://schemas.openxmlformats.org/officeDocument/2006/relationships/image" Target="../media/image38.png"/><Relationship Id="rId38" Type="http://schemas.openxmlformats.org/officeDocument/2006/relationships/image" Target="../media/image43.png"/><Relationship Id="rId46" Type="http://schemas.openxmlformats.org/officeDocument/2006/relationships/image" Target="../media/image51.png"/><Relationship Id="rId59" Type="http://schemas.openxmlformats.org/officeDocument/2006/relationships/image" Target="../media/image64.pn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41" Type="http://schemas.openxmlformats.org/officeDocument/2006/relationships/image" Target="../media/image46.png"/><Relationship Id="rId54" Type="http://schemas.openxmlformats.org/officeDocument/2006/relationships/image" Target="../media/image59.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png"/><Relationship Id="rId37" Type="http://schemas.openxmlformats.org/officeDocument/2006/relationships/image" Target="../media/image42.png"/><Relationship Id="rId40" Type="http://schemas.openxmlformats.org/officeDocument/2006/relationships/image" Target="../media/image45.png"/><Relationship Id="rId45" Type="http://schemas.openxmlformats.org/officeDocument/2006/relationships/image" Target="../media/image50.png"/><Relationship Id="rId53" Type="http://schemas.openxmlformats.org/officeDocument/2006/relationships/image" Target="../media/image58.png"/><Relationship Id="rId58" Type="http://schemas.openxmlformats.org/officeDocument/2006/relationships/image" Target="../media/image63.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36" Type="http://schemas.openxmlformats.org/officeDocument/2006/relationships/image" Target="../media/image41.png"/><Relationship Id="rId49" Type="http://schemas.openxmlformats.org/officeDocument/2006/relationships/image" Target="../media/image54.jpeg"/><Relationship Id="rId57" Type="http://schemas.openxmlformats.org/officeDocument/2006/relationships/image" Target="../media/image62.png"/><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6.png"/><Relationship Id="rId44" Type="http://schemas.openxmlformats.org/officeDocument/2006/relationships/image" Target="../media/image49.png"/><Relationship Id="rId52" Type="http://schemas.openxmlformats.org/officeDocument/2006/relationships/image" Target="../media/image57.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jpe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 Id="rId35" Type="http://schemas.openxmlformats.org/officeDocument/2006/relationships/image" Target="../media/image40.png"/><Relationship Id="rId43" Type="http://schemas.openxmlformats.org/officeDocument/2006/relationships/image" Target="../media/image48.png"/><Relationship Id="rId48" Type="http://schemas.openxmlformats.org/officeDocument/2006/relationships/image" Target="../media/image53.png"/><Relationship Id="rId56" Type="http://schemas.openxmlformats.org/officeDocument/2006/relationships/image" Target="../media/image61.png"/><Relationship Id="rId8" Type="http://schemas.openxmlformats.org/officeDocument/2006/relationships/image" Target="../media/image13.png"/><Relationship Id="rId51" Type="http://schemas.openxmlformats.org/officeDocument/2006/relationships/image" Target="../media/image56.png"/><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181.png"/><Relationship Id="rId4" Type="http://schemas.openxmlformats.org/officeDocument/2006/relationships/image" Target="../media/image169.png"/></Relationships>
</file>

<file path=ppt/slides/_rels/slide52.xml.rels><?xml version="1.0" encoding="UTF-8" standalone="yes"?>
<Relationships xmlns="http://schemas.openxmlformats.org/package/2006/relationships"><Relationship Id="rId3" Type="http://schemas.openxmlformats.org/officeDocument/2006/relationships/image" Target="../media/image182.png"/><Relationship Id="rId7" Type="http://schemas.openxmlformats.org/officeDocument/2006/relationships/image" Target="../media/image186.jpe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88.png"/><Relationship Id="rId7" Type="http://schemas.openxmlformats.org/officeDocument/2006/relationships/image" Target="../media/image192.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56.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95.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196.png"/></Relationships>
</file>

<file path=ppt/slides/_rels/slide58.xml.rels><?xml version="1.0" encoding="UTF-8" standalone="yes"?>
<Relationships xmlns="http://schemas.openxmlformats.org/package/2006/relationships"><Relationship Id="rId8" Type="http://schemas.openxmlformats.org/officeDocument/2006/relationships/image" Target="../media/image198.png"/><Relationship Id="rId13" Type="http://schemas.openxmlformats.org/officeDocument/2006/relationships/image" Target="../media/image95.png"/><Relationship Id="rId18" Type="http://schemas.openxmlformats.org/officeDocument/2006/relationships/image" Target="../media/image96.png"/><Relationship Id="rId3" Type="http://schemas.openxmlformats.org/officeDocument/2006/relationships/image" Target="../media/image89.png"/><Relationship Id="rId21" Type="http://schemas.openxmlformats.org/officeDocument/2006/relationships/image" Target="../media/image99.png"/><Relationship Id="rId7" Type="http://schemas.openxmlformats.org/officeDocument/2006/relationships/image" Target="../media/image146.png"/><Relationship Id="rId12" Type="http://schemas.openxmlformats.org/officeDocument/2006/relationships/image" Target="../media/image147.png"/><Relationship Id="rId17" Type="http://schemas.openxmlformats.org/officeDocument/2006/relationships/image" Target="../media/image94.png"/><Relationship Id="rId2" Type="http://schemas.openxmlformats.org/officeDocument/2006/relationships/notesSlide" Target="../notesSlides/notesSlide47.xml"/><Relationship Id="rId16" Type="http://schemas.openxmlformats.org/officeDocument/2006/relationships/image" Target="../media/image200.jpeg"/><Relationship Id="rId20" Type="http://schemas.openxmlformats.org/officeDocument/2006/relationships/image" Target="../media/image201.png"/><Relationship Id="rId1" Type="http://schemas.openxmlformats.org/officeDocument/2006/relationships/slideLayout" Target="../slideLayouts/slideLayout7.xml"/><Relationship Id="rId6" Type="http://schemas.openxmlformats.org/officeDocument/2006/relationships/image" Target="../media/image144.png"/><Relationship Id="rId11" Type="http://schemas.openxmlformats.org/officeDocument/2006/relationships/image" Target="../media/image199.png"/><Relationship Id="rId5" Type="http://schemas.openxmlformats.org/officeDocument/2006/relationships/image" Target="../media/image145.png"/><Relationship Id="rId15" Type="http://schemas.openxmlformats.org/officeDocument/2006/relationships/hyperlink" Target="http://images.google.com/imgres?imgurl=http://clairegiordano.org/blog/wp-content/uploads/2009/02/netapp-logo-new-small.jpg&amp;imgrefurl=http://clairegiordano.org/blog/?m=200902&amp;usg=__RmvQj9oUjnDN_7UNT50rPfoZ9nc=&amp;h=198&amp;w=175&amp;sz=7&amp;hl=en&amp;start=2&amp;um=1&amp;tbnid=0H6svFvmDxcpMM:&amp;tbnh=104&amp;tbnw=92&amp;prev=/images?q=netapp+logo&amp;hl=en&amp;rlz=1Q1GGLD_enUS319US319&amp;sa=X&amp;um=1" TargetMode="External"/><Relationship Id="rId10" Type="http://schemas.openxmlformats.org/officeDocument/2006/relationships/image" Target="../media/image163.png"/><Relationship Id="rId19" Type="http://schemas.openxmlformats.org/officeDocument/2006/relationships/image" Target="../media/image97.png"/><Relationship Id="rId4" Type="http://schemas.openxmlformats.org/officeDocument/2006/relationships/image" Target="../media/image197.png"/><Relationship Id="rId9" Type="http://schemas.openxmlformats.org/officeDocument/2006/relationships/image" Target="../media/image162.png"/><Relationship Id="rId14" Type="http://schemas.openxmlformats.org/officeDocument/2006/relationships/image" Target="../media/image92.png"/><Relationship Id="rId22" Type="http://schemas.openxmlformats.org/officeDocument/2006/relationships/image" Target="../media/image202.png"/></Relationships>
</file>

<file path=ppt/slides/_rels/slide59.xml.rels><?xml version="1.0" encoding="UTF-8" standalone="yes"?>
<Relationships xmlns="http://schemas.openxmlformats.org/package/2006/relationships"><Relationship Id="rId8" Type="http://schemas.openxmlformats.org/officeDocument/2006/relationships/image" Target="../media/image206.png"/><Relationship Id="rId13" Type="http://schemas.openxmlformats.org/officeDocument/2006/relationships/image" Target="../media/image211.png"/><Relationship Id="rId18" Type="http://schemas.openxmlformats.org/officeDocument/2006/relationships/image" Target="../media/image215.png"/><Relationship Id="rId3" Type="http://schemas.openxmlformats.org/officeDocument/2006/relationships/image" Target="../media/image144.png"/><Relationship Id="rId7" Type="http://schemas.openxmlformats.org/officeDocument/2006/relationships/image" Target="../media/image205.png"/><Relationship Id="rId12" Type="http://schemas.openxmlformats.org/officeDocument/2006/relationships/image" Target="../media/image210.png"/><Relationship Id="rId17" Type="http://schemas.openxmlformats.org/officeDocument/2006/relationships/image" Target="../media/image197.png"/><Relationship Id="rId2" Type="http://schemas.openxmlformats.org/officeDocument/2006/relationships/notesSlide" Target="../notesSlides/notesSlide48.xml"/><Relationship Id="rId16" Type="http://schemas.openxmlformats.org/officeDocument/2006/relationships/image" Target="../media/image214.png"/><Relationship Id="rId20" Type="http://schemas.openxmlformats.org/officeDocument/2006/relationships/image" Target="../media/image217.png"/><Relationship Id="rId1" Type="http://schemas.openxmlformats.org/officeDocument/2006/relationships/slideLayout" Target="../slideLayouts/slideLayout7.xml"/><Relationship Id="rId6" Type="http://schemas.openxmlformats.org/officeDocument/2006/relationships/image" Target="../media/image204.png"/><Relationship Id="rId11" Type="http://schemas.openxmlformats.org/officeDocument/2006/relationships/image" Target="../media/image209.png"/><Relationship Id="rId5" Type="http://schemas.openxmlformats.org/officeDocument/2006/relationships/image" Target="../media/image147.png"/><Relationship Id="rId15" Type="http://schemas.openxmlformats.org/officeDocument/2006/relationships/image" Target="../media/image213.png"/><Relationship Id="rId10" Type="http://schemas.openxmlformats.org/officeDocument/2006/relationships/image" Target="../media/image208.png"/><Relationship Id="rId19" Type="http://schemas.openxmlformats.org/officeDocument/2006/relationships/image" Target="../media/image216.png"/><Relationship Id="rId4" Type="http://schemas.openxmlformats.org/officeDocument/2006/relationships/image" Target="../media/image203.emf"/><Relationship Id="rId9" Type="http://schemas.openxmlformats.org/officeDocument/2006/relationships/image" Target="../media/image207.png"/><Relationship Id="rId14" Type="http://schemas.openxmlformats.org/officeDocument/2006/relationships/image" Target="../media/image212.png"/></Relationships>
</file>

<file path=ppt/slides/_rels/slide6.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5.jpe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jpeg"/><Relationship Id="rId2" Type="http://schemas.openxmlformats.org/officeDocument/2006/relationships/notesSlide" Target="../notesSlides/notesSlide4.xml"/><Relationship Id="rId16"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68.jpeg"/><Relationship Id="rId11" Type="http://schemas.openxmlformats.org/officeDocument/2006/relationships/image" Target="../media/image73.png"/><Relationship Id="rId5" Type="http://schemas.openxmlformats.org/officeDocument/2006/relationships/image" Target="../media/image67.jpeg"/><Relationship Id="rId15" Type="http://schemas.openxmlformats.org/officeDocument/2006/relationships/image" Target="../media/image77.png"/><Relationship Id="rId10" Type="http://schemas.openxmlformats.org/officeDocument/2006/relationships/image" Target="../media/image72.jpeg"/><Relationship Id="rId4" Type="http://schemas.openxmlformats.org/officeDocument/2006/relationships/image" Target="../media/image66.png"/><Relationship Id="rId9" Type="http://schemas.openxmlformats.org/officeDocument/2006/relationships/image" Target="../media/image71.emf"/><Relationship Id="rId14" Type="http://schemas.openxmlformats.org/officeDocument/2006/relationships/image" Target="../media/image76.png"/></Relationships>
</file>

<file path=ppt/slides/_rels/slide60.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219.jpeg"/></Relationships>
</file>

<file path=ppt/slides/_rels/slide61.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223.png"/></Relationships>
</file>

<file path=ppt/slides/_rels/slide66.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82.png"/><Relationship Id="rId2" Type="http://schemas.openxmlformats.org/officeDocument/2006/relationships/notesSlide" Target="../notesSlides/notesSlide5.xml"/><Relationship Id="rId16"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81.png"/><Relationship Id="rId5" Type="http://schemas.openxmlformats.org/officeDocument/2006/relationships/diagramQuickStyle" Target="../diagrams/quickStyle1.xml"/><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diagramLayout" Target="../diagrams/layout1.xml"/><Relationship Id="rId9" Type="http://schemas.openxmlformats.org/officeDocument/2006/relationships/image" Target="../media/image54.jpeg"/><Relationship Id="rId14" Type="http://schemas.openxmlformats.org/officeDocument/2006/relationships/image" Target="../media/image8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228.png"/></Relationships>
</file>

<file path=ppt/slides/_rels/slide72.xml.rels><?xml version="1.0" encoding="UTF-8" standalone="yes"?>
<Relationships xmlns="http://schemas.openxmlformats.org/package/2006/relationships"><Relationship Id="rId3" Type="http://schemas.openxmlformats.org/officeDocument/2006/relationships/image" Target="../media/image229.jpeg"/><Relationship Id="rId7" Type="http://schemas.openxmlformats.org/officeDocument/2006/relationships/image" Target="../media/image233.pn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png"/></Relationships>
</file>

<file path=ppt/slides/_rels/slide73.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image" Target="../media/image234.png"/><Relationship Id="rId7" Type="http://schemas.openxmlformats.org/officeDocument/2006/relationships/image" Target="../media/image238.png"/><Relationship Id="rId12" Type="http://schemas.openxmlformats.org/officeDocument/2006/relationships/image" Target="../media/image243.jpe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237.png"/><Relationship Id="rId11" Type="http://schemas.openxmlformats.org/officeDocument/2006/relationships/image" Target="../media/image242.png"/><Relationship Id="rId5" Type="http://schemas.openxmlformats.org/officeDocument/2006/relationships/image" Target="../media/image236.png"/><Relationship Id="rId10" Type="http://schemas.openxmlformats.org/officeDocument/2006/relationships/image" Target="../media/image241.png"/><Relationship Id="rId4" Type="http://schemas.openxmlformats.org/officeDocument/2006/relationships/image" Target="../media/image235.png"/><Relationship Id="rId9" Type="http://schemas.openxmlformats.org/officeDocument/2006/relationships/image" Target="../media/image240.png"/></Relationships>
</file>

<file path=ppt/slides/_rels/slide74.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63.xml"/><Relationship Id="rId1" Type="http://schemas.openxmlformats.org/officeDocument/2006/relationships/slideLayout" Target="../slideLayouts/slideLayout8.xml"/><Relationship Id="rId4" Type="http://schemas.openxmlformats.org/officeDocument/2006/relationships/image" Target="../media/image247.png"/></Relationships>
</file>

<file path=ppt/slides/_rels/slide77.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64.xml"/><Relationship Id="rId1" Type="http://schemas.openxmlformats.org/officeDocument/2006/relationships/slideLayout" Target="../slideLayouts/slideLayout12.xml"/><Relationship Id="rId4" Type="http://schemas.openxmlformats.org/officeDocument/2006/relationships/image" Target="../media/image249.png"/></Relationships>
</file>

<file path=ppt/slides/_rels/slide78.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251.png"/></Relationships>
</file>

<file path=ppt/slides/_rels/slide79.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66.xml"/><Relationship Id="rId1" Type="http://schemas.openxmlformats.org/officeDocument/2006/relationships/slideLayout" Target="../slideLayouts/slideLayout8.xml"/><Relationship Id="rId4" Type="http://schemas.openxmlformats.org/officeDocument/2006/relationships/image" Target="../media/image252.png"/></Relationships>
</file>

<file path=ppt/slides/_rels/slide8.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6.png"/><Relationship Id="rId18" Type="http://schemas.openxmlformats.org/officeDocument/2006/relationships/image" Target="../media/image101.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notesSlide" Target="../notesSlides/notesSlide6.xml"/><Relationship Id="rId16" Type="http://schemas.openxmlformats.org/officeDocument/2006/relationships/image" Target="../media/image99.png"/><Relationship Id="rId20"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4.png"/><Relationship Id="rId5" Type="http://schemas.openxmlformats.org/officeDocument/2006/relationships/image" Target="../media/image89.png"/><Relationship Id="rId15" Type="http://schemas.openxmlformats.org/officeDocument/2006/relationships/image" Target="../media/image98.png"/><Relationship Id="rId10" Type="http://schemas.openxmlformats.org/officeDocument/2006/relationships/image" Target="../media/image93.jpeg"/><Relationship Id="rId19" Type="http://schemas.openxmlformats.org/officeDocument/2006/relationships/image" Target="../media/image102.png"/><Relationship Id="rId4" Type="http://schemas.openxmlformats.org/officeDocument/2006/relationships/image" Target="../media/image88.png"/><Relationship Id="rId9" Type="http://schemas.openxmlformats.org/officeDocument/2006/relationships/hyperlink" Target="http://images.google.com/imgres?imgurl=http://clairegiordano.org/blog/wp-content/uploads/2009/02/netapp-logo-new-small.jpg&amp;imgrefurl=http://clairegiordano.org/blog/?m=200902&amp;usg=__RmvQj9oUjnDN_7UNT50rPfoZ9nc=&amp;h=198&amp;w=175&amp;sz=7&amp;hl=en&amp;start=2&amp;um=1&amp;tbnid=0H6svFvmDxcpMM:&amp;tbnh=104&amp;tbnw=92&amp;prev=/images?q=netapp+logo&amp;hl=en&amp;rlz=1Q1GGLD_enUS319US319&amp;sa=X&amp;um=1" TargetMode="External"/><Relationship Id="rId14" Type="http://schemas.openxmlformats.org/officeDocument/2006/relationships/image" Target="../media/image97.png"/></Relationships>
</file>

<file path=ppt/slides/_rels/slide80.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254.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256.jpeg"/><Relationship Id="rId7" Type="http://schemas.openxmlformats.org/officeDocument/2006/relationships/image" Target="../media/image260.png"/><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image" Target="../media/image259.png"/><Relationship Id="rId5" Type="http://schemas.openxmlformats.org/officeDocument/2006/relationships/image" Target="../media/image258.jpeg"/><Relationship Id="rId4" Type="http://schemas.openxmlformats.org/officeDocument/2006/relationships/image" Target="../media/image257.png"/></Relationships>
</file>

<file path=ppt/slides/_rels/slide86.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74.xml"/><Relationship Id="rId1" Type="http://schemas.openxmlformats.org/officeDocument/2006/relationships/slideLayout" Target="../slideLayouts/slideLayout5.xml"/><Relationship Id="rId4" Type="http://schemas.openxmlformats.org/officeDocument/2006/relationships/image" Target="../media/image262.png"/></Relationships>
</file>

<file path=ppt/slides/_rels/slide88.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75.xml"/><Relationship Id="rId1" Type="http://schemas.openxmlformats.org/officeDocument/2006/relationships/slideLayout" Target="../slideLayouts/slideLayout5.xml"/><Relationship Id="rId5" Type="http://schemas.openxmlformats.org/officeDocument/2006/relationships/image" Target="../media/image265.png"/><Relationship Id="rId4" Type="http://schemas.openxmlformats.org/officeDocument/2006/relationships/image" Target="../media/image181.png"/></Relationships>
</file>

<file path=ppt/slides/_rels/slide89.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76.xml"/><Relationship Id="rId1" Type="http://schemas.openxmlformats.org/officeDocument/2006/relationships/slideLayout" Target="../slideLayouts/slideLayout5.xml"/><Relationship Id="rId6" Type="http://schemas.openxmlformats.org/officeDocument/2006/relationships/image" Target="../media/image269.png"/><Relationship Id="rId5" Type="http://schemas.openxmlformats.org/officeDocument/2006/relationships/image" Target="../media/image268.png"/><Relationship Id="rId4" Type="http://schemas.openxmlformats.org/officeDocument/2006/relationships/image" Target="../media/image267.png"/></Relationships>
</file>

<file path=ppt/slides/_rels/slide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271.png"/></Relationships>
</file>

<file path=ppt/slides/_rels/slide9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8.xml"/><Relationship Id="rId1" Type="http://schemas.openxmlformats.org/officeDocument/2006/relationships/slideLayout" Target="../slideLayouts/slideLayout5.xml"/><Relationship Id="rId5" Type="http://schemas.openxmlformats.org/officeDocument/2006/relationships/image" Target="../media/image273.png"/><Relationship Id="rId4" Type="http://schemas.openxmlformats.org/officeDocument/2006/relationships/image" Target="../media/image272.png"/></Relationships>
</file>

<file path=ppt/slides/_rels/slide92.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79.xml"/><Relationship Id="rId1" Type="http://schemas.openxmlformats.org/officeDocument/2006/relationships/slideLayout" Target="../slideLayouts/slideLayout5.xml"/><Relationship Id="rId5" Type="http://schemas.openxmlformats.org/officeDocument/2006/relationships/image" Target="../media/image276.png"/><Relationship Id="rId4" Type="http://schemas.openxmlformats.org/officeDocument/2006/relationships/image" Target="../media/image275.png"/></Relationships>
</file>

<file path=ppt/slides/_rels/slide93.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80.xml"/><Relationship Id="rId1" Type="http://schemas.openxmlformats.org/officeDocument/2006/relationships/slideLayout" Target="../slideLayouts/slideLayout5.xml"/><Relationship Id="rId6" Type="http://schemas.openxmlformats.org/officeDocument/2006/relationships/image" Target="../media/image280.png"/><Relationship Id="rId5" Type="http://schemas.openxmlformats.org/officeDocument/2006/relationships/image" Target="../media/image279.png"/><Relationship Id="rId4" Type="http://schemas.openxmlformats.org/officeDocument/2006/relationships/image" Target="../media/image278.png"/></Relationships>
</file>

<file path=ppt/slides/_rels/slide94.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81.xml"/><Relationship Id="rId1" Type="http://schemas.openxmlformats.org/officeDocument/2006/relationships/slideLayout" Target="../slideLayouts/slideLayout12.xml"/><Relationship Id="rId6" Type="http://schemas.openxmlformats.org/officeDocument/2006/relationships/image" Target="../media/image284.jpeg"/><Relationship Id="rId5" Type="http://schemas.openxmlformats.org/officeDocument/2006/relationships/image" Target="../media/image283.jpeg"/><Relationship Id="rId4" Type="http://schemas.openxmlformats.org/officeDocument/2006/relationships/image" Target="../media/image282.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2.xml"/><Relationship Id="rId7" Type="http://schemas.openxmlformats.org/officeDocument/2006/relationships/image" Target="../media/image287.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86.png"/><Relationship Id="rId5" Type="http://schemas.openxmlformats.org/officeDocument/2006/relationships/image" Target="../media/image285.jpeg"/><Relationship Id="rId4" Type="http://schemas.openxmlformats.org/officeDocument/2006/relationships/oleObject" Target="../embeddings/oleObject2.bin"/></Relationships>
</file>

<file path=ppt/slides/_rels/slide96.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83.xml"/><Relationship Id="rId1" Type="http://schemas.openxmlformats.org/officeDocument/2006/relationships/slideLayout" Target="../slideLayouts/slideLayout12.xml"/><Relationship Id="rId5" Type="http://schemas.openxmlformats.org/officeDocument/2006/relationships/image" Target="../media/image283.jpeg"/><Relationship Id="rId4" Type="http://schemas.openxmlformats.org/officeDocument/2006/relationships/image" Target="../media/image289.png"/></Relationships>
</file>

<file path=ppt/slides/_rels/slide97.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84.xml"/><Relationship Id="rId1" Type="http://schemas.openxmlformats.org/officeDocument/2006/relationships/slideLayout" Target="../slideLayouts/slideLayout12.xml"/><Relationship Id="rId5" Type="http://schemas.openxmlformats.org/officeDocument/2006/relationships/image" Target="../media/image292.png"/><Relationship Id="rId4" Type="http://schemas.openxmlformats.org/officeDocument/2006/relationships/image" Target="../media/image291.png"/></Relationships>
</file>

<file path=ppt/slides/_rels/slide98.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85.xml"/><Relationship Id="rId1" Type="http://schemas.openxmlformats.org/officeDocument/2006/relationships/slideLayout" Target="../slideLayouts/slideLayout8.xml"/><Relationship Id="rId5" Type="http://schemas.openxmlformats.org/officeDocument/2006/relationships/image" Target="../media/image295.png"/><Relationship Id="rId4" Type="http://schemas.openxmlformats.org/officeDocument/2006/relationships/image" Target="../media/image294.png"/></Relationships>
</file>

<file path=ppt/slides/_rels/slide99.xml.rels><?xml version="1.0" encoding="UTF-8" standalone="yes"?>
<Relationships xmlns="http://schemas.openxmlformats.org/package/2006/relationships"><Relationship Id="rId8" Type="http://schemas.openxmlformats.org/officeDocument/2006/relationships/image" Target="../media/image302.png"/><Relationship Id="rId13" Type="http://schemas.openxmlformats.org/officeDocument/2006/relationships/image" Target="../media/image307.png"/><Relationship Id="rId3" Type="http://schemas.openxmlformats.org/officeDocument/2006/relationships/image" Target="../media/image297.jpeg"/><Relationship Id="rId7" Type="http://schemas.openxmlformats.org/officeDocument/2006/relationships/image" Target="../media/image301.png"/><Relationship Id="rId12" Type="http://schemas.openxmlformats.org/officeDocument/2006/relationships/image" Target="../media/image306.jpeg"/><Relationship Id="rId2" Type="http://schemas.openxmlformats.org/officeDocument/2006/relationships/image" Target="../media/image296.png"/><Relationship Id="rId16" Type="http://schemas.openxmlformats.org/officeDocument/2006/relationships/image" Target="../media/image310.png"/><Relationship Id="rId1" Type="http://schemas.openxmlformats.org/officeDocument/2006/relationships/slideLayout" Target="../slideLayouts/slideLayout7.xml"/><Relationship Id="rId6" Type="http://schemas.openxmlformats.org/officeDocument/2006/relationships/image" Target="../media/image300.png"/><Relationship Id="rId11" Type="http://schemas.openxmlformats.org/officeDocument/2006/relationships/image" Target="../media/image305.png"/><Relationship Id="rId5" Type="http://schemas.openxmlformats.org/officeDocument/2006/relationships/image" Target="../media/image299.jpeg"/><Relationship Id="rId15" Type="http://schemas.openxmlformats.org/officeDocument/2006/relationships/image" Target="../media/image309.png"/><Relationship Id="rId10" Type="http://schemas.openxmlformats.org/officeDocument/2006/relationships/image" Target="../media/image304.png"/><Relationship Id="rId4" Type="http://schemas.openxmlformats.org/officeDocument/2006/relationships/image" Target="../media/image298.jpeg"/><Relationship Id="rId9" Type="http://schemas.openxmlformats.org/officeDocument/2006/relationships/image" Target="../media/image303.png"/><Relationship Id="rId14" Type="http://schemas.openxmlformats.org/officeDocument/2006/relationships/image" Target="../media/image30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264194" y="3037528"/>
            <a:ext cx="5230813" cy="560153"/>
          </a:xfrm>
        </p:spPr>
        <p:txBody>
          <a:bodyPr/>
          <a:lstStyle/>
          <a:p>
            <a:r>
              <a:rPr lang="en-US" dirty="0" smtClean="0"/>
              <a:t>Brocade </a:t>
            </a:r>
          </a:p>
        </p:txBody>
      </p:sp>
      <p:sp>
        <p:nvSpPr>
          <p:cNvPr id="8" name="Text Placeholder 7"/>
          <p:cNvSpPr>
            <a:spLocks noGrp="1"/>
          </p:cNvSpPr>
          <p:nvPr>
            <p:ph type="body" idx="1"/>
          </p:nvPr>
        </p:nvSpPr>
        <p:spPr>
          <a:xfrm>
            <a:off x="3200399" y="4331406"/>
            <a:ext cx="5230813" cy="1840504"/>
          </a:xfrm>
        </p:spPr>
        <p:txBody>
          <a:bodyPr/>
          <a:lstStyle/>
          <a:p>
            <a:r>
              <a:rPr lang="en-US" dirty="0" smtClean="0"/>
              <a:t>Phillip Coates</a:t>
            </a:r>
          </a:p>
          <a:p>
            <a:r>
              <a:rPr lang="en-US" dirty="0" smtClean="0">
                <a:hlinkClick r:id="rId3"/>
              </a:rPr>
              <a:t>pcoates@brocade.com</a:t>
            </a:r>
            <a:endParaRPr lang="en-US" dirty="0" smtClean="0"/>
          </a:p>
          <a:p>
            <a:r>
              <a:rPr lang="en-US" dirty="0" smtClean="0"/>
              <a:t>Bob </a:t>
            </a:r>
            <a:r>
              <a:rPr lang="en-US" dirty="0" err="1" smtClean="0"/>
              <a:t>DeHaan</a:t>
            </a:r>
            <a:endParaRPr lang="en-US" dirty="0" smtClean="0"/>
          </a:p>
          <a:p>
            <a:r>
              <a:rPr lang="en-US" dirty="0" smtClean="0">
                <a:hlinkClick r:id="rId4"/>
              </a:rPr>
              <a:t>rdehaan@brocade.com</a:t>
            </a:r>
            <a:endParaRPr lang="en-US" dirty="0" smtClean="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0842" y="599894"/>
            <a:ext cx="8080375" cy="618631"/>
          </a:xfrm>
        </p:spPr>
        <p:txBody>
          <a:bodyPr/>
          <a:lstStyle/>
          <a:p>
            <a:r>
              <a:rPr lang="en-US" sz="3600" dirty="0" smtClean="0"/>
              <a:t>What is </a:t>
            </a:r>
            <a:r>
              <a:rPr lang="en-US" sz="3600" dirty="0" err="1" smtClean="0"/>
              <a:t>CloudPlex</a:t>
            </a:r>
            <a:r>
              <a:rPr lang="en-US" sz="3600" dirty="0" smtClean="0"/>
              <a:t>?</a:t>
            </a:r>
            <a:endParaRPr lang="en-US" sz="3600" dirty="0"/>
          </a:p>
        </p:txBody>
      </p:sp>
      <p:sp>
        <p:nvSpPr>
          <p:cNvPr id="6" name="Content Placeholder 5"/>
          <p:cNvSpPr>
            <a:spLocks noGrp="1"/>
          </p:cNvSpPr>
          <p:nvPr>
            <p:ph idx="1"/>
          </p:nvPr>
        </p:nvSpPr>
        <p:spPr>
          <a:xfrm>
            <a:off x="350842" y="1600200"/>
            <a:ext cx="5621791" cy="4365298"/>
          </a:xfrm>
        </p:spPr>
        <p:txBody>
          <a:bodyPr/>
          <a:lstStyle/>
          <a:p>
            <a:pPr algn="ctr">
              <a:buNone/>
            </a:pPr>
            <a:r>
              <a:rPr lang="en-US" sz="2000" dirty="0" smtClean="0"/>
              <a:t>SAN JOSE, CA -- (</a:t>
            </a:r>
            <a:r>
              <a:rPr lang="en-US" sz="2000" dirty="0" err="1" smtClean="0"/>
              <a:t>Marketwire</a:t>
            </a:r>
            <a:r>
              <a:rPr lang="en-US" sz="2000" dirty="0" smtClean="0"/>
              <a:t>) -05/03/2011 --</a:t>
            </a:r>
            <a:r>
              <a:rPr lang="en-US" dirty="0" smtClean="0"/>
              <a:t> </a:t>
            </a:r>
            <a:r>
              <a:rPr lang="en-US" u="sng" dirty="0" smtClean="0">
                <a:hlinkClick r:id="rId2"/>
              </a:rPr>
              <a:t>Brocade</a:t>
            </a:r>
            <a:r>
              <a:rPr lang="en-US" dirty="0" smtClean="0"/>
              <a:t> (NASDAQ: BRCD) today introduced </a:t>
            </a:r>
            <a:r>
              <a:rPr lang="en-US" dirty="0" smtClean="0">
                <a:solidFill>
                  <a:srgbClr val="FF0000"/>
                </a:solidFill>
              </a:rPr>
              <a:t>a new technology architecture that outlines the company's vision and the technology investments it will make </a:t>
            </a:r>
            <a:r>
              <a:rPr lang="en-US" dirty="0" smtClean="0"/>
              <a:t>to help its customers evolve their data centers and IT resources and migrate them to the "Virtual Enterprise.“</a:t>
            </a:r>
          </a:p>
          <a:p>
            <a:pPr algn="ctr">
              <a:buNone/>
            </a:pPr>
            <a:r>
              <a:rPr lang="en-US" dirty="0" smtClean="0">
                <a:solidFill>
                  <a:schemeClr val="bg2"/>
                </a:solidFill>
              </a:rPr>
              <a:t>  An architecture for merging public, private and hybrid clouds over time.</a:t>
            </a:r>
          </a:p>
        </p:txBody>
      </p:sp>
      <p:sp>
        <p:nvSpPr>
          <p:cNvPr id="11" name="Rectangle 35"/>
          <p:cNvSpPr>
            <a:spLocks noChangeArrowheads="1"/>
          </p:cNvSpPr>
          <p:nvPr/>
        </p:nvSpPr>
        <p:spPr bwMode="auto">
          <a:xfrm>
            <a:off x="6118227" y="4114802"/>
            <a:ext cx="3025775" cy="1389063"/>
          </a:xfrm>
          <a:prstGeom prst="rect">
            <a:avLst/>
          </a:prstGeom>
          <a:solidFill>
            <a:schemeClr val="tx1">
              <a:alpha val="50000"/>
            </a:schemeClr>
          </a:solidFill>
          <a:ln w="9525">
            <a:noFill/>
            <a:miter lim="800000"/>
            <a:headEnd/>
            <a:tailEnd/>
          </a:ln>
          <a:effectLst>
            <a:innerShdw blurRad="114300">
              <a:prstClr val="black"/>
            </a:innerShdw>
          </a:effectLst>
        </p:spPr>
        <p:txBody>
          <a:bodyPr vert="horz" wrap="square" lIns="91440" tIns="45720" rIns="91440" bIns="45720" numCol="1" anchor="ctr" anchorCtr="0" compatLnSpc="1">
            <a:prstTxWarp prst="textNoShape">
              <a:avLst/>
            </a:prstTxWarp>
          </a:bodyPr>
          <a:lstStyle/>
          <a:p>
            <a:pPr algn="ctr" fontAlgn="auto">
              <a:spcBef>
                <a:spcPts val="0"/>
              </a:spcBef>
              <a:spcAft>
                <a:spcPts val="0"/>
              </a:spcAft>
            </a:pPr>
            <a:r>
              <a:rPr lang="en-US" dirty="0" smtClean="0">
                <a:solidFill>
                  <a:prstClr val="white"/>
                </a:solidFill>
                <a:latin typeface="Franklin Gothic Book"/>
              </a:rPr>
              <a:t>Not a PRODUCT but a NEW CLOUD TECHNOLOGY</a:t>
            </a:r>
          </a:p>
          <a:p>
            <a:pPr algn="ctr" fontAlgn="auto">
              <a:spcBef>
                <a:spcPts val="0"/>
              </a:spcBef>
              <a:spcAft>
                <a:spcPts val="0"/>
              </a:spcAft>
            </a:pPr>
            <a:r>
              <a:rPr lang="en-US" dirty="0" smtClean="0">
                <a:solidFill>
                  <a:prstClr val="white"/>
                </a:solidFill>
                <a:latin typeface="Franklin Gothic Book"/>
              </a:rPr>
              <a:t>ARCHITECTURE</a:t>
            </a:r>
            <a:endParaRPr lang="en-US" dirty="0">
              <a:solidFill>
                <a:prstClr val="white"/>
              </a:solidFill>
              <a:latin typeface="Franklin Gothic Book"/>
            </a:endParaRPr>
          </a:p>
        </p:txBody>
      </p:sp>
      <p:sp>
        <p:nvSpPr>
          <p:cNvPr id="8" name="TextBox 7"/>
          <p:cNvSpPr txBox="1"/>
          <p:nvPr/>
        </p:nvSpPr>
        <p:spPr bwMode="auto">
          <a:xfrm rot="21341177">
            <a:off x="445518" y="6162706"/>
            <a:ext cx="4504439" cy="246221"/>
          </a:xfrm>
          <a:prstGeom prst="rect">
            <a:avLst/>
          </a:prstGeom>
          <a:noFill/>
          <a:ln w="19050" algn="ctr">
            <a:noFill/>
            <a:miter lim="800000"/>
            <a:headEnd/>
            <a:tailEnd/>
          </a:ln>
        </p:spPr>
        <p:txBody>
          <a:bodyPr wrap="none" lIns="0" tIns="0" rIns="0" bIns="0" rtlCol="0">
            <a:spAutoFit/>
          </a:bodyPr>
          <a:lstStyle/>
          <a:p>
            <a:r>
              <a:rPr lang="en-US" sz="1600" dirty="0" smtClean="0"/>
              <a:t>Note: Following slides are not for distribution (yet)</a:t>
            </a:r>
          </a:p>
        </p:txBody>
      </p:sp>
      <p:sp>
        <p:nvSpPr>
          <p:cNvPr id="10" name="Footer Placeholder 6"/>
          <p:cNvSpPr>
            <a:spLocks noGrp="1"/>
          </p:cNvSpPr>
          <p:nvPr>
            <p:ph type="ftr" sz="quarter" idx="3"/>
          </p:nvPr>
        </p:nvSpPr>
        <p:spPr>
          <a:xfrm>
            <a:off x="465880" y="6629400"/>
            <a:ext cx="4258519" cy="156955"/>
          </a:xfrm>
        </p:spPr>
        <p:txBody>
          <a:bodyPr/>
          <a:lstStyle/>
          <a:p>
            <a:r>
              <a:rPr lang="en-US" smtClean="0"/>
              <a:t>© 2011 Brocade Communications Systems, Inc. - COMPANY PROPRIETARY INFORMATION</a:t>
            </a:r>
            <a:endParaRPr lang="en-US" dirty="0"/>
          </a:p>
        </p:txBody>
      </p:sp>
      <p:sp>
        <p:nvSpPr>
          <p:cNvPr id="12" name="Slide Number Placeholder 7"/>
          <p:cNvSpPr>
            <a:spLocks noGrp="1"/>
          </p:cNvSpPr>
          <p:nvPr>
            <p:ph type="sldNum" sz="quarter" idx="4"/>
          </p:nvPr>
        </p:nvSpPr>
        <p:spPr>
          <a:xfrm>
            <a:off x="8137890" y="6639295"/>
            <a:ext cx="246061" cy="155233"/>
          </a:xfrm>
        </p:spPr>
        <p:txBody>
          <a:bodyPr/>
          <a:lstStyle/>
          <a:p>
            <a:fld id="{33853D5F-D8FF-4E88-A093-25708357A3CA}" type="slidenum">
              <a:rPr lang="en-US" smtClean="0"/>
              <a:pPr/>
              <a:t>10</a:t>
            </a:fld>
            <a:endParaRPr lang="en-US"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0842" y="599894"/>
            <a:ext cx="8080375" cy="618631"/>
          </a:xfrm>
        </p:spPr>
        <p:txBody>
          <a:bodyPr/>
          <a:lstStyle/>
          <a:p>
            <a:r>
              <a:rPr lang="en-US" sz="3600" dirty="0" smtClean="0"/>
              <a:t>What makes CLOUDPLEX UNIQUE?</a:t>
            </a:r>
            <a:endParaRPr lang="en-US" sz="3600" dirty="0"/>
          </a:p>
        </p:txBody>
      </p:sp>
      <p:sp>
        <p:nvSpPr>
          <p:cNvPr id="8" name="Content Placeholder 7"/>
          <p:cNvSpPr>
            <a:spLocks noGrp="1"/>
          </p:cNvSpPr>
          <p:nvPr>
            <p:ph idx="1"/>
          </p:nvPr>
        </p:nvSpPr>
        <p:spPr>
          <a:xfrm>
            <a:off x="304800" y="1828800"/>
            <a:ext cx="5621791" cy="3513269"/>
          </a:xfrm>
        </p:spPr>
        <p:txBody>
          <a:bodyPr/>
          <a:lstStyle/>
          <a:p>
            <a:pPr algn="ctr">
              <a:buNone/>
            </a:pPr>
            <a:r>
              <a:rPr lang="en-US" b="1" dirty="0" smtClean="0"/>
              <a:t>What is unique about the Brocade CLOUDPLEX architecture is the </a:t>
            </a:r>
            <a:r>
              <a:rPr lang="en-US" b="1" dirty="0" smtClean="0">
                <a:solidFill>
                  <a:schemeClr val="bg2"/>
                </a:solidFill>
              </a:rPr>
              <a:t>multi-vendor, standards- and fabric-based architecture </a:t>
            </a:r>
            <a:r>
              <a:rPr lang="en-US" b="1" dirty="0" smtClean="0"/>
              <a:t>which drives             </a:t>
            </a:r>
            <a:r>
              <a:rPr lang="en-US" b="1" dirty="0" smtClean="0">
                <a:solidFill>
                  <a:schemeClr val="bg2"/>
                </a:solidFill>
              </a:rPr>
              <a:t>CONSTANT COST REDUCTION </a:t>
            </a:r>
            <a:br>
              <a:rPr lang="en-US" b="1" dirty="0" smtClean="0">
                <a:solidFill>
                  <a:schemeClr val="bg2"/>
                </a:solidFill>
              </a:rPr>
            </a:br>
            <a:r>
              <a:rPr lang="en-US" b="1" dirty="0" smtClean="0">
                <a:solidFill>
                  <a:schemeClr val="bg2"/>
                </a:solidFill>
              </a:rPr>
              <a:t>by DESIGN</a:t>
            </a:r>
            <a:br>
              <a:rPr lang="en-US" b="1" dirty="0" smtClean="0">
                <a:solidFill>
                  <a:schemeClr val="bg2"/>
                </a:solidFill>
              </a:rPr>
            </a:br>
            <a:r>
              <a:rPr lang="en-US" b="1" dirty="0" smtClean="0">
                <a:solidFill>
                  <a:schemeClr val="bg2"/>
                </a:solidFill>
              </a:rPr>
              <a:t>while – over time - delivering the same BUSINESS AGILITY as single vendor architectures</a:t>
            </a:r>
          </a:p>
        </p:txBody>
      </p:sp>
      <p:sp>
        <p:nvSpPr>
          <p:cNvPr id="6" name="Rectangle 35"/>
          <p:cNvSpPr>
            <a:spLocks noChangeArrowheads="1"/>
          </p:cNvSpPr>
          <p:nvPr/>
        </p:nvSpPr>
        <p:spPr bwMode="auto">
          <a:xfrm>
            <a:off x="6118227" y="4114802"/>
            <a:ext cx="3025775" cy="1389063"/>
          </a:xfrm>
          <a:prstGeom prst="rect">
            <a:avLst/>
          </a:prstGeom>
          <a:solidFill>
            <a:schemeClr val="tx1">
              <a:alpha val="50000"/>
            </a:schemeClr>
          </a:solidFill>
          <a:ln w="9525">
            <a:noFill/>
            <a:miter lim="800000"/>
            <a:headEnd/>
            <a:tailEnd/>
          </a:ln>
          <a:effectLst>
            <a:innerShdw blurRad="114300">
              <a:prstClr val="black"/>
            </a:innerShdw>
          </a:effectLst>
        </p:spPr>
        <p:txBody>
          <a:bodyPr vert="horz" wrap="square" lIns="91440" tIns="45720" rIns="91440" bIns="45720" numCol="1" anchor="ctr" anchorCtr="0" compatLnSpc="1">
            <a:prstTxWarp prst="textNoShape">
              <a:avLst/>
            </a:prstTxWarp>
          </a:bodyPr>
          <a:lstStyle/>
          <a:p>
            <a:pPr algn="ctr" fontAlgn="auto">
              <a:spcBef>
                <a:spcPts val="0"/>
              </a:spcBef>
              <a:spcAft>
                <a:spcPts val="0"/>
              </a:spcAft>
            </a:pPr>
            <a:r>
              <a:rPr lang="en-US" dirty="0" smtClean="0">
                <a:solidFill>
                  <a:prstClr val="white"/>
                </a:solidFill>
                <a:latin typeface="Franklin Gothic Book"/>
              </a:rPr>
              <a:t>Multi-vendor</a:t>
            </a:r>
          </a:p>
          <a:p>
            <a:pPr algn="ctr" fontAlgn="auto">
              <a:spcBef>
                <a:spcPts val="0"/>
              </a:spcBef>
              <a:spcAft>
                <a:spcPts val="0"/>
              </a:spcAft>
            </a:pPr>
            <a:r>
              <a:rPr lang="en-US" dirty="0" smtClean="0">
                <a:solidFill>
                  <a:prstClr val="white"/>
                </a:solidFill>
                <a:latin typeface="Franklin Gothic Book"/>
              </a:rPr>
              <a:t> Standards- based</a:t>
            </a:r>
          </a:p>
          <a:p>
            <a:pPr algn="ctr" fontAlgn="auto">
              <a:spcBef>
                <a:spcPts val="0"/>
              </a:spcBef>
              <a:spcAft>
                <a:spcPts val="0"/>
              </a:spcAft>
            </a:pPr>
            <a:r>
              <a:rPr lang="en-US" dirty="0" smtClean="0">
                <a:solidFill>
                  <a:prstClr val="white"/>
                </a:solidFill>
                <a:latin typeface="Franklin Gothic Book"/>
              </a:rPr>
              <a:t>Fabric-based</a:t>
            </a:r>
          </a:p>
        </p:txBody>
      </p:sp>
      <p:sp>
        <p:nvSpPr>
          <p:cNvPr id="10" name="Footer Placeholder 6"/>
          <p:cNvSpPr>
            <a:spLocks noGrp="1"/>
          </p:cNvSpPr>
          <p:nvPr>
            <p:ph type="ftr" sz="quarter" idx="3"/>
          </p:nvPr>
        </p:nvSpPr>
        <p:spPr>
          <a:xfrm>
            <a:off x="465880" y="6629400"/>
            <a:ext cx="4258519" cy="156955"/>
          </a:xfrm>
        </p:spPr>
        <p:txBody>
          <a:bodyPr/>
          <a:lstStyle/>
          <a:p>
            <a:r>
              <a:rPr lang="en-US" smtClean="0"/>
              <a:t>© 2011 Brocade Communications Systems, Inc. - COMPANY PROPRIETARY INFORMATION</a:t>
            </a:r>
            <a:endParaRPr lang="en-US" dirty="0"/>
          </a:p>
        </p:txBody>
      </p:sp>
      <p:sp>
        <p:nvSpPr>
          <p:cNvPr id="11" name="Slide Number Placeholder 7"/>
          <p:cNvSpPr>
            <a:spLocks noGrp="1"/>
          </p:cNvSpPr>
          <p:nvPr>
            <p:ph type="sldNum" sz="quarter" idx="4"/>
          </p:nvPr>
        </p:nvSpPr>
        <p:spPr>
          <a:xfrm>
            <a:off x="8137890" y="6639295"/>
            <a:ext cx="246061" cy="155233"/>
          </a:xfrm>
        </p:spPr>
        <p:txBody>
          <a:bodyPr/>
          <a:lstStyle/>
          <a:p>
            <a:fld id="{33853D5F-D8FF-4E88-A093-25708357A3CA}" type="slidenum">
              <a:rPr lang="en-US" smtClean="0"/>
              <a:pPr/>
              <a:t>11</a:t>
            </a:fld>
            <a:endParaRPr lang="en-US"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0840" y="430447"/>
            <a:ext cx="8793160" cy="560153"/>
          </a:xfrm>
        </p:spPr>
        <p:txBody>
          <a:bodyPr/>
          <a:lstStyle/>
          <a:p>
            <a:r>
              <a:rPr lang="en-US" dirty="0" smtClean="0"/>
              <a:t>What are Virtual Compute Blocks?</a:t>
            </a:r>
            <a:endParaRPr lang="en-US" dirty="0"/>
          </a:p>
        </p:txBody>
      </p:sp>
      <p:sp>
        <p:nvSpPr>
          <p:cNvPr id="8" name="Content Placeholder 7"/>
          <p:cNvSpPr>
            <a:spLocks noGrp="1"/>
          </p:cNvSpPr>
          <p:nvPr>
            <p:ph idx="1"/>
          </p:nvPr>
        </p:nvSpPr>
        <p:spPr>
          <a:xfrm>
            <a:off x="275767" y="1066800"/>
            <a:ext cx="5820233" cy="3017108"/>
          </a:xfrm>
        </p:spPr>
        <p:txBody>
          <a:bodyPr/>
          <a:lstStyle/>
          <a:p>
            <a:pPr algn="ctr">
              <a:buNone/>
            </a:pPr>
            <a:r>
              <a:rPr lang="en-US" sz="2200" b="1" dirty="0" smtClean="0">
                <a:solidFill>
                  <a:schemeClr val="bg2"/>
                </a:solidFill>
              </a:rPr>
              <a:t>Integrated, tested and validated solution bundles of </a:t>
            </a:r>
            <a:r>
              <a:rPr lang="en-US" sz="2200" b="1" u="sng" dirty="0" smtClean="0">
                <a:solidFill>
                  <a:schemeClr val="bg2"/>
                </a:solidFill>
              </a:rPr>
              <a:t>server, virtualization, networking and storage </a:t>
            </a:r>
            <a:r>
              <a:rPr lang="en-US" sz="2200" b="1" dirty="0" smtClean="0">
                <a:solidFill>
                  <a:schemeClr val="bg2"/>
                </a:solidFill>
              </a:rPr>
              <a:t>resources called Brocade Virtual Compute Blocks </a:t>
            </a:r>
            <a:r>
              <a:rPr lang="en-US" sz="2200" b="1" dirty="0" smtClean="0"/>
              <a:t>delivered by Brocade’s </a:t>
            </a:r>
            <a:r>
              <a:rPr lang="en-US" sz="2200" b="1" u="sng" dirty="0" smtClean="0">
                <a:solidFill>
                  <a:srgbClr val="FF0000"/>
                </a:solidFill>
              </a:rPr>
              <a:t>systems partners and integrators</a:t>
            </a:r>
            <a:r>
              <a:rPr lang="en-US" sz="2200" b="1" u="sng" dirty="0" smtClean="0"/>
              <a:t> </a:t>
            </a:r>
            <a:r>
              <a:rPr lang="en-US" sz="2200" b="1" dirty="0" smtClean="0"/>
              <a:t>in pre-bundled, pre-racked configurations </a:t>
            </a:r>
            <a:r>
              <a:rPr lang="en-US" sz="2200" b="1" u="sng" dirty="0" smtClean="0">
                <a:solidFill>
                  <a:srgbClr val="FF0000"/>
                </a:solidFill>
              </a:rPr>
              <a:t>with unified support.</a:t>
            </a:r>
          </a:p>
          <a:p>
            <a:pPr algn="ctr">
              <a:buNone/>
            </a:pPr>
            <a:r>
              <a:rPr lang="en-US" sz="1050" dirty="0" smtClean="0"/>
              <a:t>Brocade Press Release: Brocade Unveils Vision for the Virtual Enterprise, May 3 2011</a:t>
            </a:r>
          </a:p>
          <a:p>
            <a:pPr algn="ctr">
              <a:buNone/>
            </a:pPr>
            <a:endParaRPr lang="en-US" sz="1050" b="1" dirty="0" smtClean="0"/>
          </a:p>
        </p:txBody>
      </p:sp>
      <p:pic>
        <p:nvPicPr>
          <p:cNvPr id="3074" name="Picture 2"/>
          <p:cNvPicPr>
            <a:picLocks noChangeAspect="1" noChangeArrowheads="1"/>
          </p:cNvPicPr>
          <p:nvPr/>
        </p:nvPicPr>
        <p:blipFill>
          <a:blip r:embed="rId2" cstate="print"/>
          <a:srcRect l="23426" t="26042" r="26794" b="19792"/>
          <a:stretch>
            <a:fillRect/>
          </a:stretch>
        </p:blipFill>
        <p:spPr bwMode="auto">
          <a:xfrm>
            <a:off x="905608" y="3733800"/>
            <a:ext cx="4733192" cy="2895600"/>
          </a:xfrm>
          <a:prstGeom prst="rect">
            <a:avLst/>
          </a:prstGeom>
          <a:noFill/>
          <a:ln w="9525">
            <a:noFill/>
            <a:miter lim="800000"/>
            <a:headEnd/>
            <a:tailEnd/>
          </a:ln>
        </p:spPr>
      </p:pic>
      <p:sp>
        <p:nvSpPr>
          <p:cNvPr id="10" name="Picture Placeholder 9"/>
          <p:cNvSpPr>
            <a:spLocks noGrp="1"/>
          </p:cNvSpPr>
          <p:nvPr>
            <p:ph type="pic" sz="quarter" idx="11"/>
          </p:nvPr>
        </p:nvSpPr>
        <p:spPr/>
      </p:sp>
      <p:pic>
        <p:nvPicPr>
          <p:cNvPr id="14" name="Picture Placeholder 9" descr="figure_point_cliff_1600_clr (1).PNG"/>
          <p:cNvPicPr>
            <a:picLocks noGrp="1" noChangeAspect="1"/>
          </p:cNvPicPr>
          <p:nvPr>
            <p:ph type="pic" sz="quarter" idx="11"/>
          </p:nvPr>
        </p:nvPicPr>
        <p:blipFill>
          <a:blip r:embed="rId3" cstate="print"/>
          <a:srcRect t="3784" b="3784"/>
          <a:stretch>
            <a:fillRect/>
          </a:stretch>
        </p:blipFill>
        <p:spPr>
          <a:xfrm>
            <a:off x="6179419" y="1752600"/>
            <a:ext cx="2964582" cy="3810000"/>
          </a:xfrm>
        </p:spPr>
      </p:pic>
      <p:sp>
        <p:nvSpPr>
          <p:cNvPr id="11" name="Footer Placeholder 6"/>
          <p:cNvSpPr>
            <a:spLocks noGrp="1"/>
          </p:cNvSpPr>
          <p:nvPr>
            <p:ph type="ftr" sz="quarter" idx="3"/>
          </p:nvPr>
        </p:nvSpPr>
        <p:spPr>
          <a:xfrm>
            <a:off x="465880" y="6629400"/>
            <a:ext cx="4258519" cy="156955"/>
          </a:xfrm>
        </p:spPr>
        <p:txBody>
          <a:bodyPr/>
          <a:lstStyle/>
          <a:p>
            <a:r>
              <a:rPr lang="en-US" smtClean="0"/>
              <a:t>© 2011 Brocade Communications Systems, Inc. - COMPANY PROPRIETARY INFORMATION</a:t>
            </a:r>
            <a:endParaRPr lang="en-US" dirty="0"/>
          </a:p>
        </p:txBody>
      </p:sp>
      <p:sp>
        <p:nvSpPr>
          <p:cNvPr id="12" name="Slide Number Placeholder 7"/>
          <p:cNvSpPr>
            <a:spLocks noGrp="1"/>
          </p:cNvSpPr>
          <p:nvPr>
            <p:ph type="sldNum" sz="quarter" idx="4"/>
          </p:nvPr>
        </p:nvSpPr>
        <p:spPr>
          <a:xfrm>
            <a:off x="8137890" y="6639295"/>
            <a:ext cx="246061" cy="155233"/>
          </a:xfrm>
        </p:spPr>
        <p:txBody>
          <a:bodyPr/>
          <a:lstStyle/>
          <a:p>
            <a:fld id="{33853D5F-D8FF-4E88-A093-25708357A3CA}" type="slidenum">
              <a:rPr lang="en-US" smtClean="0"/>
              <a:pPr/>
              <a:t>12</a:t>
            </a:fld>
            <a:endParaRPr lang="en-US" dirty="0"/>
          </a:p>
        </p:txBody>
      </p:sp>
      <p:sp>
        <p:nvSpPr>
          <p:cNvPr id="9" name="Date Placeholder 8"/>
          <p:cNvSpPr>
            <a:spLocks noGrp="1"/>
          </p:cNvSpPr>
          <p:nvPr>
            <p:ph type="dt" sz="half" idx="2"/>
          </p:nvPr>
        </p:nvSpPr>
        <p:spPr/>
        <p:txBody>
          <a:bodyPr/>
          <a:lstStyle/>
          <a:p>
            <a:fld id="{94222E83-941A-4E68-BCD0-8DFF06292239}" type="datetime3">
              <a:rPr lang="en-AU" smtClean="0"/>
              <a:pPr/>
              <a:t>22 September, 2011</a:t>
            </a:fld>
            <a:endParaRPr lang="en-US" dirty="0"/>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8"/>
          <p:cNvSpPr txBox="1">
            <a:spLocks/>
          </p:cNvSpPr>
          <p:nvPr/>
        </p:nvSpPr>
        <p:spPr>
          <a:xfrm>
            <a:off x="427040" y="76200"/>
            <a:ext cx="8564560" cy="1027974"/>
          </a:xfrm>
          <a:prstGeom prst="rect">
            <a:avLst/>
          </a:prstGeom>
        </p:spPr>
        <p:txBody>
          <a:bodyPr/>
          <a:lstStyle/>
          <a:p>
            <a:pPr marL="0" marR="0" lvl="0" indent="0" algn="l" defTabSz="914400" rtl="0" eaLnBrk="1" fontAlgn="auto" latinLnBrk="0" hangingPunct="1">
              <a:lnSpc>
                <a:spcPct val="95000"/>
              </a:lnSpc>
              <a:spcBef>
                <a:spcPct val="0"/>
              </a:spcBef>
              <a:spcAft>
                <a:spcPts val="0"/>
              </a:spcAft>
              <a:buClrTx/>
              <a:buSzTx/>
              <a:buFontTx/>
              <a:buNone/>
              <a:tabLst/>
              <a:defRPr/>
            </a:pPr>
            <a:r>
              <a:rPr lang="en-US" sz="2800" noProof="0" dirty="0" err="1" smtClean="0">
                <a:solidFill>
                  <a:schemeClr val="bg2"/>
                </a:solidFill>
                <a:latin typeface="+mj-lt"/>
                <a:ea typeface="+mj-ea"/>
                <a:cs typeface="+mj-cs"/>
              </a:rPr>
              <a:t>Ther</a:t>
            </a:r>
            <a:r>
              <a:rPr lang="en-US" sz="2800" dirty="0" smtClean="0">
                <a:solidFill>
                  <a:schemeClr val="bg2"/>
                </a:solidFill>
                <a:latin typeface="+mj-lt"/>
                <a:ea typeface="+mj-ea"/>
                <a:cs typeface="+mj-cs"/>
              </a:rPr>
              <a:t>e is a market for both versions of Virtual Compute Blocks</a:t>
            </a:r>
            <a:endParaRPr kumimoji="0" lang="en-US" sz="2800" b="0" i="0" u="none" strike="noStrike" kern="1200" cap="none" spc="0" normalizeH="0" baseline="0" noProof="0" dirty="0">
              <a:ln>
                <a:noFill/>
              </a:ln>
              <a:solidFill>
                <a:schemeClr val="bg2"/>
              </a:solidFill>
              <a:effectLst/>
              <a:uLnTx/>
              <a:uFillTx/>
              <a:latin typeface="+mj-lt"/>
              <a:ea typeface="+mj-ea"/>
              <a:cs typeface="+mj-cs"/>
            </a:endParaRPr>
          </a:p>
        </p:txBody>
      </p:sp>
      <p:pic>
        <p:nvPicPr>
          <p:cNvPr id="24" name="Picture 4"/>
          <p:cNvPicPr>
            <a:picLocks noChangeAspect="1" noChangeArrowheads="1"/>
          </p:cNvPicPr>
          <p:nvPr/>
        </p:nvPicPr>
        <p:blipFill>
          <a:blip r:embed="rId2" cstate="print"/>
          <a:srcRect/>
          <a:stretch>
            <a:fillRect/>
          </a:stretch>
        </p:blipFill>
        <p:spPr bwMode="auto">
          <a:xfrm>
            <a:off x="457200" y="1759948"/>
            <a:ext cx="2590800" cy="2087880"/>
          </a:xfrm>
          <a:prstGeom prst="rect">
            <a:avLst/>
          </a:prstGeom>
          <a:noFill/>
          <a:ln w="9525">
            <a:noFill/>
            <a:miter lim="800000"/>
            <a:headEnd/>
            <a:tailEnd/>
          </a:ln>
        </p:spPr>
      </p:pic>
      <p:pic>
        <p:nvPicPr>
          <p:cNvPr id="41986" name="Picture 2"/>
          <p:cNvPicPr>
            <a:picLocks noChangeAspect="1" noChangeArrowheads="1"/>
          </p:cNvPicPr>
          <p:nvPr/>
        </p:nvPicPr>
        <p:blipFill>
          <a:blip r:embed="rId3" cstate="print"/>
          <a:srcRect/>
          <a:stretch>
            <a:fillRect/>
          </a:stretch>
        </p:blipFill>
        <p:spPr bwMode="auto">
          <a:xfrm>
            <a:off x="5867401" y="1752600"/>
            <a:ext cx="2667000" cy="2320841"/>
          </a:xfrm>
          <a:prstGeom prst="rect">
            <a:avLst/>
          </a:prstGeom>
          <a:noFill/>
          <a:ln w="9525">
            <a:noFill/>
            <a:miter lim="800000"/>
            <a:headEnd/>
            <a:tailEnd/>
          </a:ln>
        </p:spPr>
      </p:pic>
      <p:sp>
        <p:nvSpPr>
          <p:cNvPr id="25" name="TextBox 24"/>
          <p:cNvSpPr txBox="1"/>
          <p:nvPr/>
        </p:nvSpPr>
        <p:spPr bwMode="auto">
          <a:xfrm>
            <a:off x="457200" y="1295400"/>
            <a:ext cx="2807115" cy="307777"/>
          </a:xfrm>
          <a:prstGeom prst="rect">
            <a:avLst/>
          </a:prstGeom>
          <a:noFill/>
          <a:ln w="19050" algn="ctr">
            <a:noFill/>
            <a:miter lim="800000"/>
            <a:headEnd/>
            <a:tailEnd/>
          </a:ln>
        </p:spPr>
        <p:txBody>
          <a:bodyPr wrap="none" lIns="0" tIns="0" rIns="0" bIns="0" rtlCol="0">
            <a:spAutoFit/>
          </a:bodyPr>
          <a:lstStyle/>
          <a:p>
            <a:r>
              <a:rPr lang="en-US" sz="2000" b="1" dirty="0" smtClean="0">
                <a:solidFill>
                  <a:schemeClr val="tx1"/>
                </a:solidFill>
              </a:rPr>
              <a:t>“Single”-Vendor Stack </a:t>
            </a:r>
          </a:p>
        </p:txBody>
      </p:sp>
      <p:sp>
        <p:nvSpPr>
          <p:cNvPr id="26" name="TextBox 25"/>
          <p:cNvSpPr txBox="1"/>
          <p:nvPr/>
        </p:nvSpPr>
        <p:spPr bwMode="auto">
          <a:xfrm>
            <a:off x="5832595" y="1066800"/>
            <a:ext cx="2778005" cy="615553"/>
          </a:xfrm>
          <a:prstGeom prst="rect">
            <a:avLst/>
          </a:prstGeom>
          <a:noFill/>
          <a:ln w="19050" algn="ctr">
            <a:noFill/>
            <a:miter lim="800000"/>
            <a:headEnd/>
            <a:tailEnd/>
          </a:ln>
        </p:spPr>
        <p:txBody>
          <a:bodyPr wrap="none" lIns="0" tIns="0" rIns="0" bIns="0" rtlCol="0">
            <a:spAutoFit/>
          </a:bodyPr>
          <a:lstStyle/>
          <a:p>
            <a:r>
              <a:rPr lang="en-US" sz="2000" b="1" dirty="0" smtClean="0">
                <a:solidFill>
                  <a:schemeClr val="tx1"/>
                </a:solidFill>
              </a:rPr>
              <a:t>“Best-of-Breed” Stack </a:t>
            </a:r>
            <a:br>
              <a:rPr lang="en-US" sz="2000" b="1" dirty="0" smtClean="0">
                <a:solidFill>
                  <a:schemeClr val="tx1"/>
                </a:solidFill>
              </a:rPr>
            </a:br>
            <a:r>
              <a:rPr lang="en-US" sz="2000" b="1" dirty="0" smtClean="0">
                <a:solidFill>
                  <a:schemeClr val="tx1"/>
                </a:solidFill>
              </a:rPr>
              <a:t>on every layer</a:t>
            </a:r>
          </a:p>
        </p:txBody>
      </p:sp>
      <p:sp>
        <p:nvSpPr>
          <p:cNvPr id="27" name="TextBox 26"/>
          <p:cNvSpPr txBox="1"/>
          <p:nvPr/>
        </p:nvSpPr>
        <p:spPr bwMode="auto">
          <a:xfrm>
            <a:off x="2819400" y="3733800"/>
            <a:ext cx="799899" cy="246221"/>
          </a:xfrm>
          <a:prstGeom prst="rect">
            <a:avLst/>
          </a:prstGeom>
          <a:noFill/>
          <a:ln w="19050" algn="ctr">
            <a:noFill/>
            <a:miter lim="800000"/>
            <a:headEnd/>
            <a:tailEnd/>
          </a:ln>
        </p:spPr>
        <p:txBody>
          <a:bodyPr wrap="none" lIns="0" tIns="0" rIns="0" bIns="0" rtlCol="0">
            <a:spAutoFit/>
          </a:bodyPr>
          <a:lstStyle/>
          <a:p>
            <a:r>
              <a:rPr lang="en-US" sz="1600" b="1" dirty="0" smtClean="0">
                <a:solidFill>
                  <a:schemeClr val="tx1"/>
                </a:solidFill>
              </a:rPr>
              <a:t>...others</a:t>
            </a:r>
          </a:p>
        </p:txBody>
      </p:sp>
      <p:sp>
        <p:nvSpPr>
          <p:cNvPr id="28" name="TextBox 27"/>
          <p:cNvSpPr txBox="1"/>
          <p:nvPr/>
        </p:nvSpPr>
        <p:spPr bwMode="auto">
          <a:xfrm>
            <a:off x="8153400" y="3810000"/>
            <a:ext cx="799899" cy="246221"/>
          </a:xfrm>
          <a:prstGeom prst="rect">
            <a:avLst/>
          </a:prstGeom>
          <a:noFill/>
          <a:ln w="19050" algn="ctr">
            <a:noFill/>
            <a:miter lim="800000"/>
            <a:headEnd/>
            <a:tailEnd/>
          </a:ln>
        </p:spPr>
        <p:txBody>
          <a:bodyPr wrap="none" lIns="0" tIns="0" rIns="0" bIns="0" rtlCol="0">
            <a:spAutoFit/>
          </a:bodyPr>
          <a:lstStyle/>
          <a:p>
            <a:r>
              <a:rPr lang="en-US" sz="1600" b="1" dirty="0" smtClean="0">
                <a:solidFill>
                  <a:schemeClr val="tx1"/>
                </a:solidFill>
              </a:rPr>
              <a:t>...others</a:t>
            </a:r>
          </a:p>
        </p:txBody>
      </p:sp>
      <p:sp>
        <p:nvSpPr>
          <p:cNvPr id="19" name="Left-Right Arrow 18"/>
          <p:cNvSpPr/>
          <p:nvPr/>
        </p:nvSpPr>
        <p:spPr bwMode="auto">
          <a:xfrm>
            <a:off x="685800" y="4419600"/>
            <a:ext cx="7543800" cy="152400"/>
          </a:xfrm>
          <a:prstGeom prst="leftRightArrow">
            <a:avLst/>
          </a:prstGeom>
          <a:solidFill>
            <a:schemeClr val="tx2"/>
          </a:solidFill>
          <a:ln w="19050" algn="ctr">
            <a:noFill/>
            <a:miter lim="800000"/>
            <a:headEnd/>
            <a:tailEnd/>
          </a:ln>
        </p:spPr>
        <p:txBody>
          <a:bodyPr wrap="none" rtlCol="0" anchor="ctr"/>
          <a:lstStyle/>
          <a:p>
            <a:pPr algn="ctr"/>
            <a:endParaRPr lang="en-US" dirty="0"/>
          </a:p>
        </p:txBody>
      </p:sp>
      <p:sp>
        <p:nvSpPr>
          <p:cNvPr id="20" name="TextBox 19"/>
          <p:cNvSpPr txBox="1"/>
          <p:nvPr/>
        </p:nvSpPr>
        <p:spPr bwMode="auto">
          <a:xfrm>
            <a:off x="5181600" y="4648200"/>
            <a:ext cx="3694921" cy="492443"/>
          </a:xfrm>
          <a:prstGeom prst="rect">
            <a:avLst/>
          </a:prstGeom>
          <a:noFill/>
          <a:ln w="19050" algn="ctr">
            <a:noFill/>
            <a:miter lim="800000"/>
            <a:headEnd/>
            <a:tailEnd/>
          </a:ln>
        </p:spPr>
        <p:txBody>
          <a:bodyPr wrap="none" lIns="0" tIns="0" rIns="0" bIns="0" rtlCol="0">
            <a:spAutoFit/>
          </a:bodyPr>
          <a:lstStyle/>
          <a:p>
            <a:r>
              <a:rPr lang="en-US" sz="1600" b="1" dirty="0" smtClean="0">
                <a:solidFill>
                  <a:schemeClr val="tx1"/>
                </a:solidFill>
              </a:rPr>
              <a:t>Always enforces dual vendor strategy</a:t>
            </a:r>
          </a:p>
          <a:p>
            <a:r>
              <a:rPr lang="en-US" sz="1600" b="1" dirty="0" smtClean="0">
                <a:solidFill>
                  <a:schemeClr val="tx1"/>
                </a:solidFill>
              </a:rPr>
              <a:t>Has been “burned” by vendor lock in</a:t>
            </a:r>
          </a:p>
        </p:txBody>
      </p:sp>
      <p:sp>
        <p:nvSpPr>
          <p:cNvPr id="21" name="TextBox 20"/>
          <p:cNvSpPr txBox="1"/>
          <p:nvPr/>
        </p:nvSpPr>
        <p:spPr bwMode="auto">
          <a:xfrm>
            <a:off x="304800" y="4648200"/>
            <a:ext cx="3002424" cy="492443"/>
          </a:xfrm>
          <a:prstGeom prst="rect">
            <a:avLst/>
          </a:prstGeom>
          <a:noFill/>
          <a:ln w="19050" algn="ctr">
            <a:noFill/>
            <a:miter lim="800000"/>
            <a:headEnd/>
            <a:tailEnd/>
          </a:ln>
        </p:spPr>
        <p:txBody>
          <a:bodyPr wrap="none" lIns="0" tIns="0" rIns="0" bIns="0" rtlCol="0">
            <a:spAutoFit/>
          </a:bodyPr>
          <a:lstStyle/>
          <a:p>
            <a:r>
              <a:rPr lang="en-US" sz="1600" b="1" dirty="0" smtClean="0">
                <a:solidFill>
                  <a:schemeClr val="tx1"/>
                </a:solidFill>
              </a:rPr>
              <a:t>Comfortable to “put all eggs in</a:t>
            </a:r>
            <a:br>
              <a:rPr lang="en-US" sz="1600" b="1" dirty="0" smtClean="0">
                <a:solidFill>
                  <a:schemeClr val="tx1"/>
                </a:solidFill>
              </a:rPr>
            </a:br>
            <a:r>
              <a:rPr lang="en-US" sz="1600" b="1" dirty="0" smtClean="0">
                <a:solidFill>
                  <a:schemeClr val="tx1"/>
                </a:solidFill>
              </a:rPr>
              <a:t>one basket”</a:t>
            </a:r>
          </a:p>
        </p:txBody>
      </p:sp>
      <p:pic>
        <p:nvPicPr>
          <p:cNvPr id="18" name="Picture 17" descr="two_way_puzzle_people_800_clr.PNG"/>
          <p:cNvPicPr>
            <a:picLocks noChangeAspect="1"/>
          </p:cNvPicPr>
          <p:nvPr/>
        </p:nvPicPr>
        <p:blipFill>
          <a:blip r:embed="rId4" cstate="print"/>
          <a:stretch>
            <a:fillRect/>
          </a:stretch>
        </p:blipFill>
        <p:spPr>
          <a:xfrm>
            <a:off x="990600" y="5257800"/>
            <a:ext cx="1600200" cy="1200150"/>
          </a:xfrm>
          <a:prstGeom prst="rect">
            <a:avLst/>
          </a:prstGeom>
        </p:spPr>
      </p:pic>
      <p:pic>
        <p:nvPicPr>
          <p:cNvPr id="22" name="Picture 21" descr="three_way_puzzle_people_800_clr.PNG"/>
          <p:cNvPicPr>
            <a:picLocks noChangeAspect="1"/>
          </p:cNvPicPr>
          <p:nvPr/>
        </p:nvPicPr>
        <p:blipFill>
          <a:blip r:embed="rId5" cstate="print"/>
          <a:stretch>
            <a:fillRect/>
          </a:stretch>
        </p:blipFill>
        <p:spPr>
          <a:xfrm>
            <a:off x="6019800" y="5181600"/>
            <a:ext cx="2072640" cy="1295400"/>
          </a:xfrm>
          <a:prstGeom prst="rect">
            <a:avLst/>
          </a:prstGeom>
        </p:spPr>
      </p:pic>
      <p:sp>
        <p:nvSpPr>
          <p:cNvPr id="14" name="Date Placeholder 13"/>
          <p:cNvSpPr>
            <a:spLocks noGrp="1"/>
          </p:cNvSpPr>
          <p:nvPr>
            <p:ph type="dt" sz="half" idx="2"/>
          </p:nvPr>
        </p:nvSpPr>
        <p:spPr/>
        <p:txBody>
          <a:bodyPr/>
          <a:lstStyle/>
          <a:p>
            <a:fld id="{473DE096-E03D-45D3-AA78-8F370B58546E}" type="datetime3">
              <a:rPr lang="en-AU" smtClean="0"/>
              <a:pPr/>
              <a:t>22 September, 2011</a:t>
            </a:fld>
            <a:endParaRPr lang="en-US" dirty="0"/>
          </a:p>
        </p:txBody>
      </p:sp>
      <p:sp>
        <p:nvSpPr>
          <p:cNvPr id="15" name="Slide Number Placeholder 14"/>
          <p:cNvSpPr>
            <a:spLocks noGrp="1"/>
          </p:cNvSpPr>
          <p:nvPr>
            <p:ph type="sldNum" sz="quarter" idx="4"/>
          </p:nvPr>
        </p:nvSpPr>
        <p:spPr/>
        <p:txBody>
          <a:bodyPr/>
          <a:lstStyle/>
          <a:p>
            <a:fld id="{7BCC8D0D-EAEC-449D-9161-023DFF90F2E2}" type="slidenum">
              <a:rPr lang="en-US" smtClean="0"/>
              <a:pPr/>
              <a:t>13</a:t>
            </a:fld>
            <a:endParaRPr lang="en-US" dirty="0"/>
          </a:p>
        </p:txBody>
      </p:sp>
      <p:sp>
        <p:nvSpPr>
          <p:cNvPr id="16" name="Footer Placeholder 15"/>
          <p:cNvSpPr>
            <a:spLocks noGrp="1"/>
          </p:cNvSpPr>
          <p:nvPr>
            <p:ph type="ftr" sz="quarter" idx="3"/>
          </p:nvPr>
        </p:nvSpPr>
        <p:spPr/>
        <p:txBody>
          <a:bodyPr/>
          <a:lstStyle/>
          <a:p>
            <a:r>
              <a:rPr lang="en-US" smtClean="0"/>
              <a:t>© 2011 Brocade Communications Systems, Inc. - COMPANY PROPRIETARY INFORMATION</a:t>
            </a:r>
            <a:endParaRPr lang="en-US" dirty="0"/>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Rectangle 161"/>
          <p:cNvSpPr/>
          <p:nvPr/>
        </p:nvSpPr>
        <p:spPr>
          <a:xfrm>
            <a:off x="137136" y="1600200"/>
            <a:ext cx="9006865" cy="46333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dirty="0">
              <a:solidFill>
                <a:srgbClr val="000000"/>
              </a:solidFill>
            </a:endParaRPr>
          </a:p>
        </p:txBody>
      </p:sp>
      <p:grpSp>
        <p:nvGrpSpPr>
          <p:cNvPr id="2" name="Group 198"/>
          <p:cNvGrpSpPr/>
          <p:nvPr/>
        </p:nvGrpSpPr>
        <p:grpSpPr>
          <a:xfrm>
            <a:off x="2512043" y="-377842"/>
            <a:ext cx="6835990" cy="6514031"/>
            <a:chOff x="2512043" y="-283382"/>
            <a:chExt cx="6835990" cy="4885523"/>
          </a:xfrm>
        </p:grpSpPr>
        <p:pic>
          <p:nvPicPr>
            <p:cNvPr id="164" name="Picture 163" descr="Scaling_Open_Stack_2.png"/>
            <p:cNvPicPr>
              <a:picLocks noChangeAspect="1"/>
            </p:cNvPicPr>
            <p:nvPr/>
          </p:nvPicPr>
          <p:blipFill>
            <a:blip r:embed="rId3" cstate="print"/>
            <a:stretch>
              <a:fillRect/>
            </a:stretch>
          </p:blipFill>
          <p:spPr>
            <a:xfrm>
              <a:off x="5721303" y="-283382"/>
              <a:ext cx="1056519" cy="2445645"/>
            </a:xfrm>
            <a:prstGeom prst="rect">
              <a:avLst/>
            </a:prstGeom>
          </p:spPr>
        </p:pic>
        <p:pic>
          <p:nvPicPr>
            <p:cNvPr id="165" name="Picture 164" descr="Scaling_Open_Stack_2.png"/>
            <p:cNvPicPr>
              <a:picLocks noChangeAspect="1"/>
            </p:cNvPicPr>
            <p:nvPr/>
          </p:nvPicPr>
          <p:blipFill>
            <a:blip r:embed="rId3" cstate="print"/>
            <a:stretch>
              <a:fillRect/>
            </a:stretch>
          </p:blipFill>
          <p:spPr>
            <a:xfrm>
              <a:off x="6229572" y="29363"/>
              <a:ext cx="1056519" cy="2445645"/>
            </a:xfrm>
            <a:prstGeom prst="rect">
              <a:avLst/>
            </a:prstGeom>
          </p:spPr>
        </p:pic>
        <p:pic>
          <p:nvPicPr>
            <p:cNvPr id="166" name="Picture 165" descr="Scaling_Open_Stack_2.png"/>
            <p:cNvPicPr>
              <a:picLocks noChangeAspect="1"/>
            </p:cNvPicPr>
            <p:nvPr/>
          </p:nvPicPr>
          <p:blipFill>
            <a:blip r:embed="rId3" cstate="print"/>
            <a:stretch>
              <a:fillRect/>
            </a:stretch>
          </p:blipFill>
          <p:spPr>
            <a:xfrm>
              <a:off x="6761660" y="332662"/>
              <a:ext cx="1056519" cy="2445645"/>
            </a:xfrm>
            <a:prstGeom prst="rect">
              <a:avLst/>
            </a:prstGeom>
          </p:spPr>
        </p:pic>
        <p:pic>
          <p:nvPicPr>
            <p:cNvPr id="167" name="Picture 166" descr="Scaling_Open_Stack_2.png"/>
            <p:cNvPicPr>
              <a:picLocks noChangeAspect="1"/>
            </p:cNvPicPr>
            <p:nvPr/>
          </p:nvPicPr>
          <p:blipFill>
            <a:blip r:embed="rId3" cstate="print"/>
            <a:stretch>
              <a:fillRect/>
            </a:stretch>
          </p:blipFill>
          <p:spPr>
            <a:xfrm>
              <a:off x="7276588" y="644549"/>
              <a:ext cx="1056519" cy="2445645"/>
            </a:xfrm>
            <a:prstGeom prst="rect">
              <a:avLst/>
            </a:prstGeom>
          </p:spPr>
        </p:pic>
        <p:pic>
          <p:nvPicPr>
            <p:cNvPr id="168" name="Picture 167" descr="Scaling_Open_Stack_2.png"/>
            <p:cNvPicPr>
              <a:picLocks noChangeAspect="1"/>
            </p:cNvPicPr>
            <p:nvPr/>
          </p:nvPicPr>
          <p:blipFill>
            <a:blip r:embed="rId3" cstate="print"/>
            <a:stretch>
              <a:fillRect/>
            </a:stretch>
          </p:blipFill>
          <p:spPr>
            <a:xfrm>
              <a:off x="7795631" y="950167"/>
              <a:ext cx="1056519" cy="2445645"/>
            </a:xfrm>
            <a:prstGeom prst="rect">
              <a:avLst/>
            </a:prstGeom>
          </p:spPr>
        </p:pic>
        <p:pic>
          <p:nvPicPr>
            <p:cNvPr id="169" name="Picture 168" descr="Scaling_Open_Stack_2.png"/>
            <p:cNvPicPr>
              <a:picLocks noChangeAspect="1"/>
            </p:cNvPicPr>
            <p:nvPr/>
          </p:nvPicPr>
          <p:blipFill>
            <a:blip r:embed="rId3" cstate="print"/>
            <a:stretch>
              <a:fillRect/>
            </a:stretch>
          </p:blipFill>
          <p:spPr>
            <a:xfrm>
              <a:off x="5189643" y="19402"/>
              <a:ext cx="1056519" cy="2445645"/>
            </a:xfrm>
            <a:prstGeom prst="rect">
              <a:avLst/>
            </a:prstGeom>
          </p:spPr>
        </p:pic>
        <p:pic>
          <p:nvPicPr>
            <p:cNvPr id="170" name="Picture 169" descr="Scaling_Open_Stack_2.png"/>
            <p:cNvPicPr>
              <a:picLocks noChangeAspect="1"/>
            </p:cNvPicPr>
            <p:nvPr/>
          </p:nvPicPr>
          <p:blipFill>
            <a:blip r:embed="rId3" cstate="print"/>
            <a:stretch>
              <a:fillRect/>
            </a:stretch>
          </p:blipFill>
          <p:spPr>
            <a:xfrm>
              <a:off x="5699928" y="332105"/>
              <a:ext cx="1056519" cy="2445645"/>
            </a:xfrm>
            <a:prstGeom prst="rect">
              <a:avLst/>
            </a:prstGeom>
          </p:spPr>
        </p:pic>
        <p:pic>
          <p:nvPicPr>
            <p:cNvPr id="171" name="Picture 170" descr="Scaling_Open_Stack_2.png"/>
            <p:cNvPicPr>
              <a:picLocks noChangeAspect="1"/>
            </p:cNvPicPr>
            <p:nvPr/>
          </p:nvPicPr>
          <p:blipFill>
            <a:blip r:embed="rId3" cstate="print"/>
            <a:stretch>
              <a:fillRect/>
            </a:stretch>
          </p:blipFill>
          <p:spPr>
            <a:xfrm>
              <a:off x="6232016" y="635404"/>
              <a:ext cx="1056519" cy="2445645"/>
            </a:xfrm>
            <a:prstGeom prst="rect">
              <a:avLst/>
            </a:prstGeom>
          </p:spPr>
        </p:pic>
        <p:pic>
          <p:nvPicPr>
            <p:cNvPr id="172" name="Picture 171" descr="Scaling_Open_Stack_2.png"/>
            <p:cNvPicPr>
              <a:picLocks noChangeAspect="1"/>
            </p:cNvPicPr>
            <p:nvPr/>
          </p:nvPicPr>
          <p:blipFill>
            <a:blip r:embed="rId3" cstate="print"/>
            <a:stretch>
              <a:fillRect/>
            </a:stretch>
          </p:blipFill>
          <p:spPr>
            <a:xfrm>
              <a:off x="6738578" y="953641"/>
              <a:ext cx="1056519" cy="2445645"/>
            </a:xfrm>
            <a:prstGeom prst="rect">
              <a:avLst/>
            </a:prstGeom>
          </p:spPr>
        </p:pic>
        <p:pic>
          <p:nvPicPr>
            <p:cNvPr id="173" name="Picture 172" descr="Scaling_Open_Stack_2.png"/>
            <p:cNvPicPr>
              <a:picLocks noChangeAspect="1"/>
            </p:cNvPicPr>
            <p:nvPr/>
          </p:nvPicPr>
          <p:blipFill>
            <a:blip r:embed="rId3" cstate="print"/>
            <a:stretch>
              <a:fillRect/>
            </a:stretch>
          </p:blipFill>
          <p:spPr>
            <a:xfrm>
              <a:off x="7257579" y="1259301"/>
              <a:ext cx="1056519" cy="2445645"/>
            </a:xfrm>
            <a:prstGeom prst="rect">
              <a:avLst/>
            </a:prstGeom>
          </p:spPr>
        </p:pic>
        <p:pic>
          <p:nvPicPr>
            <p:cNvPr id="174" name="Picture 173" descr="Scaling_Open_Stack_2.png"/>
            <p:cNvPicPr>
              <a:picLocks noChangeAspect="1"/>
            </p:cNvPicPr>
            <p:nvPr/>
          </p:nvPicPr>
          <p:blipFill>
            <a:blip r:embed="rId3" cstate="print"/>
            <a:stretch>
              <a:fillRect/>
            </a:stretch>
          </p:blipFill>
          <p:spPr>
            <a:xfrm>
              <a:off x="4657681" y="319868"/>
              <a:ext cx="1056519" cy="2445645"/>
            </a:xfrm>
            <a:prstGeom prst="rect">
              <a:avLst/>
            </a:prstGeom>
          </p:spPr>
        </p:pic>
        <p:pic>
          <p:nvPicPr>
            <p:cNvPr id="175" name="Picture 174" descr="Scaling_Open_Stack_2.png"/>
            <p:cNvPicPr>
              <a:picLocks noChangeAspect="1"/>
            </p:cNvPicPr>
            <p:nvPr/>
          </p:nvPicPr>
          <p:blipFill>
            <a:blip r:embed="rId3" cstate="print"/>
            <a:stretch>
              <a:fillRect/>
            </a:stretch>
          </p:blipFill>
          <p:spPr>
            <a:xfrm>
              <a:off x="5167966" y="636947"/>
              <a:ext cx="1056519" cy="2445645"/>
            </a:xfrm>
            <a:prstGeom prst="rect">
              <a:avLst/>
            </a:prstGeom>
          </p:spPr>
        </p:pic>
        <p:pic>
          <p:nvPicPr>
            <p:cNvPr id="176" name="Picture 175" descr="Scaling_Open_Stack_2.png"/>
            <p:cNvPicPr>
              <a:picLocks noChangeAspect="1"/>
            </p:cNvPicPr>
            <p:nvPr/>
          </p:nvPicPr>
          <p:blipFill>
            <a:blip r:embed="rId3" cstate="print"/>
            <a:stretch>
              <a:fillRect/>
            </a:stretch>
          </p:blipFill>
          <p:spPr>
            <a:xfrm>
              <a:off x="5700054" y="940246"/>
              <a:ext cx="1056519" cy="2445645"/>
            </a:xfrm>
            <a:prstGeom prst="rect">
              <a:avLst/>
            </a:prstGeom>
          </p:spPr>
        </p:pic>
        <p:pic>
          <p:nvPicPr>
            <p:cNvPr id="177" name="Picture 176" descr="Scaling_Open_Stack_2.png"/>
            <p:cNvPicPr>
              <a:picLocks noChangeAspect="1"/>
            </p:cNvPicPr>
            <p:nvPr/>
          </p:nvPicPr>
          <p:blipFill>
            <a:blip r:embed="rId3" cstate="print"/>
            <a:stretch>
              <a:fillRect/>
            </a:stretch>
          </p:blipFill>
          <p:spPr>
            <a:xfrm>
              <a:off x="6206616" y="1258483"/>
              <a:ext cx="1056519" cy="2445645"/>
            </a:xfrm>
            <a:prstGeom prst="rect">
              <a:avLst/>
            </a:prstGeom>
          </p:spPr>
        </p:pic>
        <p:pic>
          <p:nvPicPr>
            <p:cNvPr id="178" name="Picture 177" descr="Scaling_Open_Stack_2.png"/>
            <p:cNvPicPr>
              <a:picLocks noChangeAspect="1"/>
            </p:cNvPicPr>
            <p:nvPr/>
          </p:nvPicPr>
          <p:blipFill>
            <a:blip r:embed="rId3" cstate="print"/>
            <a:stretch>
              <a:fillRect/>
            </a:stretch>
          </p:blipFill>
          <p:spPr>
            <a:xfrm>
              <a:off x="6734025" y="1564143"/>
              <a:ext cx="1056519" cy="2445645"/>
            </a:xfrm>
            <a:prstGeom prst="rect">
              <a:avLst/>
            </a:prstGeom>
          </p:spPr>
        </p:pic>
        <p:pic>
          <p:nvPicPr>
            <p:cNvPr id="179" name="Picture 178" descr="Scaling_Open_Stack_2.png"/>
            <p:cNvPicPr>
              <a:picLocks noChangeAspect="1"/>
            </p:cNvPicPr>
            <p:nvPr/>
          </p:nvPicPr>
          <p:blipFill>
            <a:blip r:embed="rId3" cstate="print"/>
            <a:stretch>
              <a:fillRect/>
            </a:stretch>
          </p:blipFill>
          <p:spPr>
            <a:xfrm>
              <a:off x="4125719" y="624668"/>
              <a:ext cx="1056519" cy="2445645"/>
            </a:xfrm>
            <a:prstGeom prst="rect">
              <a:avLst/>
            </a:prstGeom>
          </p:spPr>
        </p:pic>
        <p:pic>
          <p:nvPicPr>
            <p:cNvPr id="180" name="Picture 179" descr="Scaling_Open_Stack_2.png"/>
            <p:cNvPicPr>
              <a:picLocks noChangeAspect="1"/>
            </p:cNvPicPr>
            <p:nvPr/>
          </p:nvPicPr>
          <p:blipFill>
            <a:blip r:embed="rId3" cstate="print"/>
            <a:stretch>
              <a:fillRect/>
            </a:stretch>
          </p:blipFill>
          <p:spPr>
            <a:xfrm>
              <a:off x="4631670" y="941747"/>
              <a:ext cx="1056519" cy="2445645"/>
            </a:xfrm>
            <a:prstGeom prst="rect">
              <a:avLst/>
            </a:prstGeom>
          </p:spPr>
        </p:pic>
        <p:pic>
          <p:nvPicPr>
            <p:cNvPr id="181" name="Picture 180" descr="Scaling_Open_Stack_2.png"/>
            <p:cNvPicPr>
              <a:picLocks noChangeAspect="1"/>
            </p:cNvPicPr>
            <p:nvPr/>
          </p:nvPicPr>
          <p:blipFill>
            <a:blip r:embed="rId3" cstate="print"/>
            <a:stretch>
              <a:fillRect/>
            </a:stretch>
          </p:blipFill>
          <p:spPr>
            <a:xfrm>
              <a:off x="5163758" y="1245046"/>
              <a:ext cx="1056519" cy="2445645"/>
            </a:xfrm>
            <a:prstGeom prst="rect">
              <a:avLst/>
            </a:prstGeom>
          </p:spPr>
        </p:pic>
        <p:pic>
          <p:nvPicPr>
            <p:cNvPr id="182" name="Picture 181" descr="Scaling_Open_Stack_2.png"/>
            <p:cNvPicPr>
              <a:picLocks noChangeAspect="1"/>
            </p:cNvPicPr>
            <p:nvPr/>
          </p:nvPicPr>
          <p:blipFill>
            <a:blip r:embed="rId3" cstate="print"/>
            <a:stretch>
              <a:fillRect/>
            </a:stretch>
          </p:blipFill>
          <p:spPr>
            <a:xfrm>
              <a:off x="5665550" y="1563501"/>
              <a:ext cx="1056519" cy="2445645"/>
            </a:xfrm>
            <a:prstGeom prst="rect">
              <a:avLst/>
            </a:prstGeom>
          </p:spPr>
        </p:pic>
        <p:pic>
          <p:nvPicPr>
            <p:cNvPr id="183" name="Picture 182" descr="Scaling_Open_Stack_2.png"/>
            <p:cNvPicPr>
              <a:picLocks noChangeAspect="1"/>
            </p:cNvPicPr>
            <p:nvPr/>
          </p:nvPicPr>
          <p:blipFill>
            <a:blip r:embed="rId3" cstate="print"/>
            <a:stretch>
              <a:fillRect/>
            </a:stretch>
          </p:blipFill>
          <p:spPr>
            <a:xfrm>
              <a:off x="3574707" y="935818"/>
              <a:ext cx="1056519" cy="2445645"/>
            </a:xfrm>
            <a:prstGeom prst="rect">
              <a:avLst/>
            </a:prstGeom>
          </p:spPr>
        </p:pic>
        <p:pic>
          <p:nvPicPr>
            <p:cNvPr id="184" name="Picture 183" descr="Scaling_Open_Stack_2.png"/>
            <p:cNvPicPr>
              <a:picLocks noChangeAspect="1"/>
            </p:cNvPicPr>
            <p:nvPr/>
          </p:nvPicPr>
          <p:blipFill>
            <a:blip r:embed="rId3" cstate="print"/>
            <a:stretch>
              <a:fillRect/>
            </a:stretch>
          </p:blipFill>
          <p:spPr>
            <a:xfrm>
              <a:off x="4110392" y="1229471"/>
              <a:ext cx="1056519" cy="2445645"/>
            </a:xfrm>
            <a:prstGeom prst="rect">
              <a:avLst/>
            </a:prstGeom>
          </p:spPr>
        </p:pic>
        <p:pic>
          <p:nvPicPr>
            <p:cNvPr id="185" name="Picture 184" descr="Scaling_Open_Stack_2.png"/>
            <p:cNvPicPr>
              <a:picLocks noChangeAspect="1"/>
            </p:cNvPicPr>
            <p:nvPr/>
          </p:nvPicPr>
          <p:blipFill>
            <a:blip r:embed="rId3" cstate="print"/>
            <a:stretch>
              <a:fillRect/>
            </a:stretch>
          </p:blipFill>
          <p:spPr>
            <a:xfrm>
              <a:off x="4623430" y="1551820"/>
              <a:ext cx="1056519" cy="2445645"/>
            </a:xfrm>
            <a:prstGeom prst="rect">
              <a:avLst/>
            </a:prstGeom>
          </p:spPr>
        </p:pic>
        <p:pic>
          <p:nvPicPr>
            <p:cNvPr id="186" name="Picture 185" descr="Scaling_Open_Stack_2.png"/>
            <p:cNvPicPr>
              <a:picLocks noChangeAspect="1"/>
            </p:cNvPicPr>
            <p:nvPr/>
          </p:nvPicPr>
          <p:blipFill>
            <a:blip r:embed="rId3" cstate="print"/>
            <a:stretch>
              <a:fillRect/>
            </a:stretch>
          </p:blipFill>
          <p:spPr>
            <a:xfrm>
              <a:off x="3035791" y="1236284"/>
              <a:ext cx="1056519" cy="2445645"/>
            </a:xfrm>
            <a:prstGeom prst="rect">
              <a:avLst/>
            </a:prstGeom>
          </p:spPr>
        </p:pic>
        <p:pic>
          <p:nvPicPr>
            <p:cNvPr id="187" name="Picture 186" descr="Scaling_Open_Stack_2.png"/>
            <p:cNvPicPr>
              <a:picLocks noChangeAspect="1"/>
            </p:cNvPicPr>
            <p:nvPr/>
          </p:nvPicPr>
          <p:blipFill>
            <a:blip r:embed="rId3" cstate="print"/>
            <a:stretch>
              <a:fillRect/>
            </a:stretch>
          </p:blipFill>
          <p:spPr>
            <a:xfrm>
              <a:off x="3569762" y="1538345"/>
              <a:ext cx="1056519" cy="2445645"/>
            </a:xfrm>
            <a:prstGeom prst="rect">
              <a:avLst/>
            </a:prstGeom>
          </p:spPr>
        </p:pic>
        <p:pic>
          <p:nvPicPr>
            <p:cNvPr id="188" name="Picture 187" descr="Scaling_Open_Stack_2.png"/>
            <p:cNvPicPr>
              <a:picLocks noChangeAspect="1"/>
            </p:cNvPicPr>
            <p:nvPr/>
          </p:nvPicPr>
          <p:blipFill>
            <a:blip r:embed="rId3" cstate="print"/>
            <a:stretch>
              <a:fillRect/>
            </a:stretch>
          </p:blipFill>
          <p:spPr>
            <a:xfrm>
              <a:off x="2512043" y="1539068"/>
              <a:ext cx="1056519" cy="2445645"/>
            </a:xfrm>
            <a:prstGeom prst="rect">
              <a:avLst/>
            </a:prstGeom>
          </p:spPr>
        </p:pic>
        <p:pic>
          <p:nvPicPr>
            <p:cNvPr id="189" name="Picture 12" descr="C:\Documents and Settings\ccolgan\Desktop\BROCADE PROJECTS\Tech Day\Tech Day 2011\06_Stevens misc\Block pieces\orange_block.png"/>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3166987" y="3639577"/>
              <a:ext cx="792207" cy="659772"/>
            </a:xfrm>
            <a:prstGeom prst="rect">
              <a:avLst/>
            </a:prstGeom>
            <a:noFill/>
          </p:spPr>
        </p:pic>
        <p:grpSp>
          <p:nvGrpSpPr>
            <p:cNvPr id="6" name="Group 84"/>
            <p:cNvGrpSpPr/>
            <p:nvPr/>
          </p:nvGrpSpPr>
          <p:grpSpPr>
            <a:xfrm>
              <a:off x="3042202" y="1845165"/>
              <a:ext cx="1057308" cy="2250383"/>
              <a:chOff x="3582461" y="2150665"/>
              <a:chExt cx="1057308" cy="2250383"/>
            </a:xfrm>
          </p:grpSpPr>
          <p:pic>
            <p:nvPicPr>
              <p:cNvPr id="254" name="Picture 2" descr="C:\Documents and Settings\ccolgan\Desktop\BROCADE PROJECTS\Tech Day\Tech Day 2011\06_Stevens misc\Block pieces\two_red_blocks_fabric.png"/>
              <p:cNvPicPr>
                <a:picLocks noChangeAspect="1" noChangeArrowheads="1"/>
              </p:cNvPicPr>
              <p:nvPr/>
            </p:nvPicPr>
            <p:blipFill>
              <a:blip r:embed="rId5" cstate="print"/>
              <a:srcRect/>
              <a:stretch>
                <a:fillRect/>
              </a:stretch>
            </p:blipFill>
            <p:spPr bwMode="auto">
              <a:xfrm>
                <a:off x="3601953" y="3341561"/>
                <a:ext cx="1037816" cy="1059487"/>
              </a:xfrm>
              <a:prstGeom prst="rect">
                <a:avLst/>
              </a:prstGeom>
              <a:noFill/>
            </p:spPr>
          </p:pic>
          <p:pic>
            <p:nvPicPr>
              <p:cNvPr id="255" name="Picture 3" descr="C:\Documents and Settings\ccolgan\Desktop\BROCADE PROJECTS\Tech Day\Tech Day 2011\06_Stevens misc\Block pieces\blue_block.png"/>
              <p:cNvPicPr>
                <a:picLocks noChangeAspect="1" noChangeArrowheads="1"/>
              </p:cNvPicPr>
              <p:nvPr/>
            </p:nvPicPr>
            <p:blipFill>
              <a:blip r:embed="rId6" cstate="print"/>
              <a:srcRect/>
              <a:stretch>
                <a:fillRect/>
              </a:stretch>
            </p:blipFill>
            <p:spPr bwMode="auto">
              <a:xfrm>
                <a:off x="3706470" y="3162170"/>
                <a:ext cx="792207" cy="659772"/>
              </a:xfrm>
              <a:prstGeom prst="rect">
                <a:avLst/>
              </a:prstGeom>
              <a:noFill/>
            </p:spPr>
          </p:pic>
          <p:pic>
            <p:nvPicPr>
              <p:cNvPr id="256" name="Picture 3" descr="C:\Documents and Settings\ccolgan\Desktop\BROCADE PROJECTS\Tech Day\Tech Day 2011\06_Stevens misc\Block pieces\blue_block.png"/>
              <p:cNvPicPr>
                <a:picLocks noChangeAspect="1" noChangeArrowheads="1"/>
              </p:cNvPicPr>
              <p:nvPr/>
            </p:nvPicPr>
            <p:blipFill>
              <a:blip r:embed="rId6" cstate="print"/>
              <a:srcRect/>
              <a:stretch>
                <a:fillRect/>
              </a:stretch>
            </p:blipFill>
            <p:spPr bwMode="auto">
              <a:xfrm>
                <a:off x="3706470" y="2634456"/>
                <a:ext cx="792207" cy="659772"/>
              </a:xfrm>
              <a:prstGeom prst="rect">
                <a:avLst/>
              </a:prstGeom>
              <a:noFill/>
            </p:spPr>
          </p:pic>
          <p:pic>
            <p:nvPicPr>
              <p:cNvPr id="257" name="Picture 7" descr="C:\Documents and Settings\ccolgan\Desktop\BROCADE PROJECTS\Tech Day\Tech Day 2011\06_Stevens misc\Block pieces\gold_block_fabric.png"/>
              <p:cNvPicPr>
                <a:picLocks noChangeAspect="1" noChangeArrowheads="1"/>
              </p:cNvPicPr>
              <p:nvPr/>
            </p:nvPicPr>
            <p:blipFill>
              <a:blip r:embed="rId7" cstate="print"/>
              <a:srcRect/>
              <a:stretch>
                <a:fillRect/>
              </a:stretch>
            </p:blipFill>
            <p:spPr bwMode="auto">
              <a:xfrm>
                <a:off x="3582461" y="2150665"/>
                <a:ext cx="1040224" cy="859629"/>
              </a:xfrm>
              <a:prstGeom prst="rect">
                <a:avLst/>
              </a:prstGeom>
              <a:noFill/>
            </p:spPr>
          </p:pic>
        </p:grpSp>
        <p:grpSp>
          <p:nvGrpSpPr>
            <p:cNvPr id="7" name="Group 101"/>
            <p:cNvGrpSpPr/>
            <p:nvPr/>
          </p:nvGrpSpPr>
          <p:grpSpPr>
            <a:xfrm>
              <a:off x="4090034" y="1854444"/>
              <a:ext cx="1040224" cy="2446925"/>
              <a:chOff x="3582461" y="2150665"/>
              <a:chExt cx="1040224" cy="2446925"/>
            </a:xfrm>
          </p:grpSpPr>
          <p:pic>
            <p:nvPicPr>
              <p:cNvPr id="250" name="Picture 3" descr="C:\Documents and Settings\ccolgan\Desktop\BROCADE PROJECTS\Tech Day\Tech Day 2011\06_Stevens misc\Block pieces\blue_block.png"/>
              <p:cNvPicPr>
                <a:picLocks noChangeAspect="1" noChangeArrowheads="1"/>
              </p:cNvPicPr>
              <p:nvPr/>
            </p:nvPicPr>
            <p:blipFill>
              <a:blip r:embed="rId6" cstate="print"/>
              <a:srcRect/>
              <a:stretch>
                <a:fillRect/>
              </a:stretch>
            </p:blipFill>
            <p:spPr bwMode="auto">
              <a:xfrm>
                <a:off x="3706470" y="3937818"/>
                <a:ext cx="792207" cy="659772"/>
              </a:xfrm>
              <a:prstGeom prst="rect">
                <a:avLst/>
              </a:prstGeom>
              <a:noFill/>
            </p:spPr>
          </p:pic>
          <p:pic>
            <p:nvPicPr>
              <p:cNvPr id="251" name="Picture 2" descr="C:\Documents and Settings\ccolgan\Desktop\BROCADE PROJECTS\Tech Day\Tech Day 2011\06_Stevens misc\Block pieces\two_red_blocks_fabric.png"/>
              <p:cNvPicPr>
                <a:picLocks noChangeAspect="1" noChangeArrowheads="1"/>
              </p:cNvPicPr>
              <p:nvPr/>
            </p:nvPicPr>
            <p:blipFill>
              <a:blip r:embed="rId5" cstate="print"/>
              <a:srcRect/>
              <a:stretch>
                <a:fillRect/>
              </a:stretch>
            </p:blipFill>
            <p:spPr bwMode="auto">
              <a:xfrm>
                <a:off x="3583665" y="3332417"/>
                <a:ext cx="1037816" cy="1059487"/>
              </a:xfrm>
              <a:prstGeom prst="rect">
                <a:avLst/>
              </a:prstGeom>
              <a:noFill/>
            </p:spPr>
          </p:pic>
          <p:pic>
            <p:nvPicPr>
              <p:cNvPr id="252" name="Picture 3" descr="C:\Documents and Settings\ccolgan\Desktop\BROCADE PROJECTS\Tech Day\Tech Day 2011\06_Stevens misc\Block pieces\blue_block.png"/>
              <p:cNvPicPr>
                <a:picLocks noChangeAspect="1" noChangeArrowheads="1"/>
              </p:cNvPicPr>
              <p:nvPr/>
            </p:nvPicPr>
            <p:blipFill>
              <a:blip r:embed="rId6" cstate="print"/>
              <a:srcRect/>
              <a:stretch>
                <a:fillRect/>
              </a:stretch>
            </p:blipFill>
            <p:spPr bwMode="auto">
              <a:xfrm>
                <a:off x="3706470" y="3162170"/>
                <a:ext cx="792207" cy="659772"/>
              </a:xfrm>
              <a:prstGeom prst="rect">
                <a:avLst/>
              </a:prstGeom>
              <a:noFill/>
            </p:spPr>
          </p:pic>
          <p:pic>
            <p:nvPicPr>
              <p:cNvPr id="253" name="Picture 7" descr="C:\Documents and Settings\ccolgan\Desktop\BROCADE PROJECTS\Tech Day\Tech Day 2011\06_Stevens misc\Block pieces\gold_block_fabric.png"/>
              <p:cNvPicPr>
                <a:picLocks noChangeAspect="1" noChangeArrowheads="1"/>
              </p:cNvPicPr>
              <p:nvPr/>
            </p:nvPicPr>
            <p:blipFill>
              <a:blip r:embed="rId7" cstate="print"/>
              <a:srcRect/>
              <a:stretch>
                <a:fillRect/>
              </a:stretch>
            </p:blipFill>
            <p:spPr bwMode="auto">
              <a:xfrm>
                <a:off x="3582461" y="2150665"/>
                <a:ext cx="1040224" cy="859629"/>
              </a:xfrm>
              <a:prstGeom prst="rect">
                <a:avLst/>
              </a:prstGeom>
              <a:noFill/>
            </p:spPr>
          </p:pic>
        </p:grpSp>
        <p:pic>
          <p:nvPicPr>
            <p:cNvPr id="192" name="Picture 9" descr="C:\Documents and Settings\ccolgan\Desktop\BROCADE PROJECTS\Tech Day\Tech Day 2011\06_Stevens misc\Block pieces\green_block.png"/>
            <p:cNvPicPr>
              <a:picLocks noChangeAspect="1" noChangeArrowheads="1"/>
            </p:cNvPicPr>
            <p:nvPr/>
          </p:nvPicPr>
          <p:blipFill>
            <a:blip r:embed="rId8" cstate="print">
              <a:lum bright="-10000"/>
            </a:blip>
            <a:srcRect/>
            <a:stretch>
              <a:fillRect/>
            </a:stretch>
          </p:blipFill>
          <p:spPr bwMode="auto">
            <a:xfrm>
              <a:off x="4237557" y="2603095"/>
              <a:ext cx="792207" cy="659772"/>
            </a:xfrm>
            <a:prstGeom prst="rect">
              <a:avLst/>
            </a:prstGeom>
            <a:noFill/>
          </p:spPr>
        </p:pic>
        <p:grpSp>
          <p:nvGrpSpPr>
            <p:cNvPr id="8" name="Group 112"/>
            <p:cNvGrpSpPr/>
            <p:nvPr/>
          </p:nvGrpSpPr>
          <p:grpSpPr>
            <a:xfrm>
              <a:off x="3563571" y="2147254"/>
              <a:ext cx="1045844" cy="2446422"/>
              <a:chOff x="3554084" y="2143839"/>
              <a:chExt cx="1045844" cy="2446422"/>
            </a:xfrm>
          </p:grpSpPr>
          <p:pic>
            <p:nvPicPr>
              <p:cNvPr id="244" name="Picture 9" descr="C:\Documents and Settings\ccolgan\Desktop\BROCADE PROJECTS\Tech Day\Tech Day 2011\06_Stevens misc\Block pieces\green_block.png"/>
              <p:cNvPicPr>
                <a:picLocks noChangeAspect="1" noChangeArrowheads="1"/>
              </p:cNvPicPr>
              <p:nvPr/>
            </p:nvPicPr>
            <p:blipFill>
              <a:blip r:embed="rId8" cstate="print">
                <a:lum bright="-10000"/>
              </a:blip>
              <a:srcRect/>
              <a:stretch>
                <a:fillRect/>
              </a:stretch>
            </p:blipFill>
            <p:spPr bwMode="auto">
              <a:xfrm>
                <a:off x="3677914" y="3930489"/>
                <a:ext cx="792207" cy="659772"/>
              </a:xfrm>
              <a:prstGeom prst="rect">
                <a:avLst/>
              </a:prstGeom>
              <a:noFill/>
            </p:spPr>
          </p:pic>
          <p:pic>
            <p:nvPicPr>
              <p:cNvPr id="245" name="Picture 2" descr="C:\Documents and Settings\ccolgan\Desktop\BROCADE PROJECTS\Tech Day\Tech Day 2011\06_Stevens misc\Block pieces\two_red_blocks_fabric.png"/>
              <p:cNvPicPr>
                <a:picLocks noChangeAspect="1" noChangeArrowheads="1"/>
              </p:cNvPicPr>
              <p:nvPr/>
            </p:nvPicPr>
            <p:blipFill>
              <a:blip r:embed="rId5" cstate="print"/>
              <a:srcRect/>
              <a:stretch>
                <a:fillRect/>
              </a:stretch>
            </p:blipFill>
            <p:spPr bwMode="auto">
              <a:xfrm>
                <a:off x="3562112" y="3333001"/>
                <a:ext cx="1037816" cy="1059487"/>
              </a:xfrm>
              <a:prstGeom prst="rect">
                <a:avLst/>
              </a:prstGeom>
              <a:noFill/>
            </p:spPr>
          </p:pic>
          <p:pic>
            <p:nvPicPr>
              <p:cNvPr id="246" name="Picture 9" descr="C:\Documents and Settings\ccolgan\Desktop\BROCADE PROJECTS\Tech Day\Tech Day 2011\06_Stevens misc\Block pieces\green_block.png"/>
              <p:cNvPicPr>
                <a:picLocks noChangeAspect="1" noChangeArrowheads="1"/>
              </p:cNvPicPr>
              <p:nvPr/>
            </p:nvPicPr>
            <p:blipFill>
              <a:blip r:embed="rId8" cstate="print">
                <a:lum bright="-10000"/>
              </a:blip>
              <a:srcRect/>
              <a:stretch>
                <a:fillRect/>
              </a:stretch>
            </p:blipFill>
            <p:spPr bwMode="auto">
              <a:xfrm>
                <a:off x="3671090" y="3146559"/>
                <a:ext cx="792207" cy="659772"/>
              </a:xfrm>
              <a:prstGeom prst="rect">
                <a:avLst/>
              </a:prstGeom>
              <a:noFill/>
            </p:spPr>
          </p:pic>
          <p:pic>
            <p:nvPicPr>
              <p:cNvPr id="247" name="Picture 9" descr="C:\Documents and Settings\ccolgan\Desktop\BROCADE PROJECTS\Tech Day\Tech Day 2011\06_Stevens misc\Block pieces\green_block.png"/>
              <p:cNvPicPr>
                <a:picLocks noChangeAspect="1" noChangeArrowheads="1"/>
              </p:cNvPicPr>
              <p:nvPr/>
            </p:nvPicPr>
            <p:blipFill>
              <a:blip r:embed="rId8" cstate="print">
                <a:lum bright="-10000"/>
              </a:blip>
              <a:srcRect/>
              <a:stretch>
                <a:fillRect/>
              </a:stretch>
            </p:blipFill>
            <p:spPr bwMode="auto">
              <a:xfrm>
                <a:off x="3671090" y="2890642"/>
                <a:ext cx="792207" cy="659772"/>
              </a:xfrm>
              <a:prstGeom prst="rect">
                <a:avLst/>
              </a:prstGeom>
              <a:noFill/>
            </p:spPr>
          </p:pic>
          <p:pic>
            <p:nvPicPr>
              <p:cNvPr id="248" name="Picture 9" descr="C:\Documents and Settings\ccolgan\Desktop\BROCADE PROJECTS\Tech Day\Tech Day 2011\06_Stevens misc\Block pieces\green_block.png"/>
              <p:cNvPicPr>
                <a:picLocks noChangeAspect="1" noChangeArrowheads="1"/>
              </p:cNvPicPr>
              <p:nvPr/>
            </p:nvPicPr>
            <p:blipFill>
              <a:blip r:embed="rId8" cstate="print">
                <a:lum bright="-10000"/>
              </a:blip>
              <a:srcRect/>
              <a:stretch>
                <a:fillRect/>
              </a:stretch>
            </p:blipFill>
            <p:spPr bwMode="auto">
              <a:xfrm>
                <a:off x="3671090" y="2634725"/>
                <a:ext cx="792207" cy="659772"/>
              </a:xfrm>
              <a:prstGeom prst="rect">
                <a:avLst/>
              </a:prstGeom>
              <a:noFill/>
            </p:spPr>
          </p:pic>
          <p:pic>
            <p:nvPicPr>
              <p:cNvPr id="249" name="Picture 7" descr="C:\Documents and Settings\ccolgan\Desktop\BROCADE PROJECTS\Tech Day\Tech Day 2011\06_Stevens misc\Block pieces\gold_block_fabric.png"/>
              <p:cNvPicPr>
                <a:picLocks noChangeAspect="1" noChangeArrowheads="1"/>
              </p:cNvPicPr>
              <p:nvPr/>
            </p:nvPicPr>
            <p:blipFill>
              <a:blip r:embed="rId7" cstate="print"/>
              <a:srcRect/>
              <a:stretch>
                <a:fillRect/>
              </a:stretch>
            </p:blipFill>
            <p:spPr bwMode="auto">
              <a:xfrm>
                <a:off x="3554084" y="2143839"/>
                <a:ext cx="1040224" cy="859629"/>
              </a:xfrm>
              <a:prstGeom prst="rect">
                <a:avLst/>
              </a:prstGeom>
              <a:noFill/>
            </p:spPr>
          </p:pic>
        </p:grpSp>
        <p:grpSp>
          <p:nvGrpSpPr>
            <p:cNvPr id="9" name="Group 164"/>
            <p:cNvGrpSpPr/>
            <p:nvPr/>
          </p:nvGrpSpPr>
          <p:grpSpPr>
            <a:xfrm>
              <a:off x="5146787" y="1860731"/>
              <a:ext cx="1040224" cy="2451288"/>
              <a:chOff x="-2616025" y="2352932"/>
              <a:chExt cx="1040224" cy="2451288"/>
            </a:xfrm>
          </p:grpSpPr>
          <p:pic>
            <p:nvPicPr>
              <p:cNvPr id="238" name="Picture 11" descr="C:\Documents and Settings\ccolgan\Desktop\BROCADE PROJECTS\Tech Day\Tech Day 2011\06_Stevens misc\Block pieces\mint_block.png"/>
              <p:cNvPicPr>
                <a:picLocks noChangeAspect="1" noChangeArrowheads="1"/>
              </p:cNvPicPr>
              <p:nvPr/>
            </p:nvPicPr>
            <p:blipFill>
              <a:blip r:embed="rId9" cstate="print">
                <a:duotone>
                  <a:prstClr val="black"/>
                  <a:schemeClr val="accent5">
                    <a:tint val="45000"/>
                    <a:satMod val="400000"/>
                  </a:schemeClr>
                </a:duotone>
                <a:lum bright="-10000"/>
              </a:blip>
              <a:srcRect/>
              <a:stretch>
                <a:fillRect/>
              </a:stretch>
            </p:blipFill>
            <p:spPr bwMode="auto">
              <a:xfrm>
                <a:off x="-2492996" y="4144448"/>
                <a:ext cx="792207" cy="659772"/>
              </a:xfrm>
              <a:prstGeom prst="rect">
                <a:avLst/>
              </a:prstGeom>
              <a:noFill/>
            </p:spPr>
          </p:pic>
          <p:pic>
            <p:nvPicPr>
              <p:cNvPr id="239" name="Picture 2" descr="C:\Documents and Settings\ccolgan\Desktop\BROCADE PROJECTS\Tech Day\Tech Day 2011\06_Stevens misc\Block pieces\two_red_blocks_fabric.png"/>
              <p:cNvPicPr>
                <a:picLocks noChangeAspect="1" noChangeArrowheads="1"/>
              </p:cNvPicPr>
              <p:nvPr/>
            </p:nvPicPr>
            <p:blipFill>
              <a:blip r:embed="rId5" cstate="print"/>
              <a:srcRect/>
              <a:stretch>
                <a:fillRect/>
              </a:stretch>
            </p:blipFill>
            <p:spPr bwMode="auto">
              <a:xfrm>
                <a:off x="-2614821" y="3557544"/>
                <a:ext cx="1037816" cy="1059487"/>
              </a:xfrm>
              <a:prstGeom prst="rect">
                <a:avLst/>
              </a:prstGeom>
              <a:noFill/>
            </p:spPr>
          </p:pic>
          <p:pic>
            <p:nvPicPr>
              <p:cNvPr id="240" name="Picture 3" descr="C:\Documents and Settings\ccolgan\Desktop\BROCADE PROJECTS\Tech Day\Tech Day 2011\06_Stevens misc\Block pieces\blue_block.png"/>
              <p:cNvPicPr>
                <a:picLocks noChangeAspect="1" noChangeArrowheads="1"/>
              </p:cNvPicPr>
              <p:nvPr/>
            </p:nvPicPr>
            <p:blipFill>
              <a:blip r:embed="rId6" cstate="print"/>
              <a:srcRect/>
              <a:stretch>
                <a:fillRect/>
              </a:stretch>
            </p:blipFill>
            <p:spPr bwMode="auto">
              <a:xfrm>
                <a:off x="-2492016" y="3091387"/>
                <a:ext cx="792207" cy="659772"/>
              </a:xfrm>
              <a:prstGeom prst="rect">
                <a:avLst/>
              </a:prstGeom>
              <a:noFill/>
            </p:spPr>
          </p:pic>
          <p:pic>
            <p:nvPicPr>
              <p:cNvPr id="241" name="Picture 9" descr="C:\Documents and Settings\ccolgan\Desktop\BROCADE PROJECTS\Tech Day\Tech Day 2011\06_Stevens misc\Block pieces\green_block.png"/>
              <p:cNvPicPr>
                <a:picLocks noChangeAspect="1" noChangeArrowheads="1"/>
              </p:cNvPicPr>
              <p:nvPr/>
            </p:nvPicPr>
            <p:blipFill>
              <a:blip r:embed="rId8" cstate="print">
                <a:lum bright="-10000"/>
              </a:blip>
              <a:srcRect/>
              <a:stretch>
                <a:fillRect/>
              </a:stretch>
            </p:blipFill>
            <p:spPr bwMode="auto">
              <a:xfrm>
                <a:off x="-2494353" y="3355350"/>
                <a:ext cx="792207" cy="659772"/>
              </a:xfrm>
              <a:prstGeom prst="rect">
                <a:avLst/>
              </a:prstGeom>
              <a:noFill/>
            </p:spPr>
          </p:pic>
          <p:pic>
            <p:nvPicPr>
              <p:cNvPr id="242" name="Picture 3" descr="C:\Documents and Settings\ccolgan\Desktop\BROCADE PROJECTS\Tech Day\Tech Day 2011\06_Stevens misc\Block pieces\blue_block.png"/>
              <p:cNvPicPr>
                <a:picLocks noChangeAspect="1" noChangeArrowheads="1"/>
              </p:cNvPicPr>
              <p:nvPr/>
            </p:nvPicPr>
            <p:blipFill>
              <a:blip r:embed="rId6" cstate="print"/>
              <a:srcRect/>
              <a:stretch>
                <a:fillRect/>
              </a:stretch>
            </p:blipFill>
            <p:spPr bwMode="auto">
              <a:xfrm>
                <a:off x="-2492016" y="3094230"/>
                <a:ext cx="792207" cy="659772"/>
              </a:xfrm>
              <a:prstGeom prst="rect">
                <a:avLst/>
              </a:prstGeom>
              <a:noFill/>
            </p:spPr>
          </p:pic>
          <p:pic>
            <p:nvPicPr>
              <p:cNvPr id="243" name="Picture 7" descr="C:\Documents and Settings\ccolgan\Desktop\BROCADE PROJECTS\Tech Day\Tech Day 2011\06_Stevens misc\Block pieces\gold_block_fabric.png"/>
              <p:cNvPicPr>
                <a:picLocks noChangeAspect="1" noChangeArrowheads="1"/>
              </p:cNvPicPr>
              <p:nvPr/>
            </p:nvPicPr>
            <p:blipFill>
              <a:blip r:embed="rId7" cstate="print"/>
              <a:srcRect/>
              <a:stretch>
                <a:fillRect/>
              </a:stretch>
            </p:blipFill>
            <p:spPr bwMode="auto">
              <a:xfrm>
                <a:off x="-2616025" y="2352932"/>
                <a:ext cx="1040224" cy="859629"/>
              </a:xfrm>
              <a:prstGeom prst="rect">
                <a:avLst/>
              </a:prstGeom>
              <a:noFill/>
            </p:spPr>
          </p:pic>
        </p:grpSp>
        <p:grpSp>
          <p:nvGrpSpPr>
            <p:cNvPr id="10" name="Group 128"/>
            <p:cNvGrpSpPr/>
            <p:nvPr/>
          </p:nvGrpSpPr>
          <p:grpSpPr>
            <a:xfrm>
              <a:off x="4591641" y="2154034"/>
              <a:ext cx="1061293" cy="2445356"/>
              <a:chOff x="4606487" y="2154508"/>
              <a:chExt cx="1061293" cy="2445356"/>
            </a:xfrm>
          </p:grpSpPr>
          <p:pic>
            <p:nvPicPr>
              <p:cNvPr id="234" name="Picture 12" descr="C:\Documents and Settings\ccolgan\Desktop\BROCADE PROJECTS\Tech Day\Tech Day 2011\06_Stevens misc\Block pieces\orange_block.png"/>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4751565" y="2648104"/>
                <a:ext cx="792207" cy="659772"/>
              </a:xfrm>
              <a:prstGeom prst="rect">
                <a:avLst/>
              </a:prstGeom>
              <a:noFill/>
            </p:spPr>
          </p:pic>
          <p:pic>
            <p:nvPicPr>
              <p:cNvPr id="235" name="Picture 7" descr="C:\Documents and Settings\ccolgan\Desktop\BROCADE PROJECTS\Tech Day\Tech Day 2011\06_Stevens misc\Block pieces\gold_block_fabric.png"/>
              <p:cNvPicPr>
                <a:picLocks noChangeAspect="1" noChangeArrowheads="1"/>
              </p:cNvPicPr>
              <p:nvPr/>
            </p:nvPicPr>
            <p:blipFill>
              <a:blip r:embed="rId7" cstate="print"/>
              <a:srcRect/>
              <a:stretch>
                <a:fillRect/>
              </a:stretch>
            </p:blipFill>
            <p:spPr bwMode="auto">
              <a:xfrm>
                <a:off x="4627556" y="2154508"/>
                <a:ext cx="1040224" cy="859629"/>
              </a:xfrm>
              <a:prstGeom prst="rect">
                <a:avLst/>
              </a:prstGeom>
              <a:noFill/>
            </p:spPr>
          </p:pic>
          <p:pic>
            <p:nvPicPr>
              <p:cNvPr id="236" name="Picture 12" descr="C:\Documents and Settings\ccolgan\Desktop\BROCADE PROJECTS\Tech Day\Tech Day 2011\06_Stevens misc\Block pieces\orange_block.png"/>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4727709" y="3940092"/>
                <a:ext cx="792207" cy="659772"/>
              </a:xfrm>
              <a:prstGeom prst="rect">
                <a:avLst/>
              </a:prstGeom>
              <a:noFill/>
            </p:spPr>
          </p:pic>
          <p:pic>
            <p:nvPicPr>
              <p:cNvPr id="237" name="Picture 2" descr="C:\Documents and Settings\ccolgan\Desktop\BROCADE PROJECTS\Tech Day\Tech Day 2011\06_Stevens misc\Block pieces\two_red_blocks_fabric.png"/>
              <p:cNvPicPr>
                <a:picLocks noChangeAspect="1" noChangeArrowheads="1"/>
              </p:cNvPicPr>
              <p:nvPr/>
            </p:nvPicPr>
            <p:blipFill>
              <a:blip r:embed="rId5" cstate="print"/>
              <a:srcRect/>
              <a:stretch>
                <a:fillRect/>
              </a:stretch>
            </p:blipFill>
            <p:spPr bwMode="auto">
              <a:xfrm>
                <a:off x="4606487" y="3346197"/>
                <a:ext cx="1037816" cy="1059487"/>
              </a:xfrm>
              <a:prstGeom prst="rect">
                <a:avLst/>
              </a:prstGeom>
              <a:noFill/>
            </p:spPr>
          </p:pic>
        </p:grpSp>
        <p:grpSp>
          <p:nvGrpSpPr>
            <p:cNvPr id="11" name="Group 197"/>
            <p:cNvGrpSpPr/>
            <p:nvPr/>
          </p:nvGrpSpPr>
          <p:grpSpPr>
            <a:xfrm>
              <a:off x="6196009" y="1869719"/>
              <a:ext cx="1040224" cy="2440001"/>
              <a:chOff x="-3749427" y="2340064"/>
              <a:chExt cx="1040224" cy="2440001"/>
            </a:xfrm>
          </p:grpSpPr>
          <p:pic>
            <p:nvPicPr>
              <p:cNvPr id="229" name="Picture 3" descr="C:\Documents and Settings\ccolgan\Desktop\BROCADE PROJECTS\Tech Day\Tech Day 2011\06_Stevens misc\Block pieces\blue_block.png"/>
              <p:cNvPicPr>
                <a:picLocks noChangeAspect="1" noChangeArrowheads="1"/>
              </p:cNvPicPr>
              <p:nvPr/>
            </p:nvPicPr>
            <p:blipFill>
              <a:blip r:embed="rId6" cstate="print"/>
              <a:srcRect/>
              <a:stretch>
                <a:fillRect/>
              </a:stretch>
            </p:blipFill>
            <p:spPr bwMode="auto">
              <a:xfrm>
                <a:off x="-3625418" y="4120293"/>
                <a:ext cx="792207" cy="659772"/>
              </a:xfrm>
              <a:prstGeom prst="rect">
                <a:avLst/>
              </a:prstGeom>
              <a:noFill/>
            </p:spPr>
          </p:pic>
          <p:pic>
            <p:nvPicPr>
              <p:cNvPr id="230" name="Picture 2" descr="C:\Documents and Settings\ccolgan\Desktop\BROCADE PROJECTS\Tech Day\Tech Day 2011\06_Stevens misc\Block pieces\two_red_blocks_fabric.png"/>
              <p:cNvPicPr>
                <a:picLocks noChangeAspect="1" noChangeArrowheads="1"/>
              </p:cNvPicPr>
              <p:nvPr/>
            </p:nvPicPr>
            <p:blipFill>
              <a:blip r:embed="rId5" cstate="print"/>
              <a:srcRect/>
              <a:stretch>
                <a:fillRect/>
              </a:stretch>
            </p:blipFill>
            <p:spPr bwMode="auto">
              <a:xfrm>
                <a:off x="-3748223" y="3531028"/>
                <a:ext cx="1037816" cy="1059487"/>
              </a:xfrm>
              <a:prstGeom prst="rect">
                <a:avLst/>
              </a:prstGeom>
              <a:noFill/>
            </p:spPr>
          </p:pic>
          <p:pic>
            <p:nvPicPr>
              <p:cNvPr id="231" name="Picture 11" descr="C:\Documents and Settings\ccolgan\Desktop\BROCADE PROJECTS\Tech Day\Tech Day 2011\06_Stevens misc\Block pieces\mint_block.png"/>
              <p:cNvPicPr>
                <a:picLocks noChangeAspect="1" noChangeArrowheads="1"/>
              </p:cNvPicPr>
              <p:nvPr/>
            </p:nvPicPr>
            <p:blipFill>
              <a:blip r:embed="rId9" cstate="print">
                <a:duotone>
                  <a:prstClr val="black"/>
                  <a:schemeClr val="accent5">
                    <a:tint val="45000"/>
                    <a:satMod val="400000"/>
                  </a:schemeClr>
                </a:duotone>
                <a:lum bright="-10000"/>
              </a:blip>
              <a:srcRect/>
              <a:stretch>
                <a:fillRect/>
              </a:stretch>
            </p:blipFill>
            <p:spPr bwMode="auto">
              <a:xfrm>
                <a:off x="-3625418" y="3085921"/>
                <a:ext cx="792207" cy="659772"/>
              </a:xfrm>
              <a:prstGeom prst="rect">
                <a:avLst/>
              </a:prstGeom>
              <a:noFill/>
            </p:spPr>
          </p:pic>
          <p:pic>
            <p:nvPicPr>
              <p:cNvPr id="232" name="Picture 12" descr="C:\Documents and Settings\ccolgan\Desktop\BROCADE PROJECTS\Tech Day\Tech Day 2011\06_Stevens misc\Block pieces\orange_block.png"/>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3625418" y="2826362"/>
                <a:ext cx="792207" cy="659772"/>
              </a:xfrm>
              <a:prstGeom prst="rect">
                <a:avLst/>
              </a:prstGeom>
              <a:noFill/>
            </p:spPr>
          </p:pic>
          <p:pic>
            <p:nvPicPr>
              <p:cNvPr id="233" name="Picture 7" descr="C:\Documents and Settings\ccolgan\Desktop\BROCADE PROJECTS\Tech Day\Tech Day 2011\06_Stevens misc\Block pieces\gold_block_fabric.png"/>
              <p:cNvPicPr>
                <a:picLocks noChangeAspect="1" noChangeArrowheads="1"/>
              </p:cNvPicPr>
              <p:nvPr/>
            </p:nvPicPr>
            <p:blipFill>
              <a:blip r:embed="rId7" cstate="print"/>
              <a:srcRect/>
              <a:stretch>
                <a:fillRect/>
              </a:stretch>
            </p:blipFill>
            <p:spPr bwMode="auto">
              <a:xfrm>
                <a:off x="-3749427" y="2340064"/>
                <a:ext cx="1040224" cy="859629"/>
              </a:xfrm>
              <a:prstGeom prst="rect">
                <a:avLst/>
              </a:prstGeom>
              <a:noFill/>
            </p:spPr>
          </p:pic>
        </p:grpSp>
        <p:grpSp>
          <p:nvGrpSpPr>
            <p:cNvPr id="12" name="Group 187"/>
            <p:cNvGrpSpPr/>
            <p:nvPr/>
          </p:nvGrpSpPr>
          <p:grpSpPr>
            <a:xfrm>
              <a:off x="8307809" y="1271134"/>
              <a:ext cx="1040224" cy="2451288"/>
              <a:chOff x="-2616025" y="2352932"/>
              <a:chExt cx="1040224" cy="2451288"/>
            </a:xfrm>
          </p:grpSpPr>
          <p:pic>
            <p:nvPicPr>
              <p:cNvPr id="223" name="Picture 11" descr="C:\Documents and Settings\ccolgan\Desktop\BROCADE PROJECTS\Tech Day\Tech Day 2011\06_Stevens misc\Block pieces\mint_block.png"/>
              <p:cNvPicPr>
                <a:picLocks noChangeAspect="1" noChangeArrowheads="1"/>
              </p:cNvPicPr>
              <p:nvPr/>
            </p:nvPicPr>
            <p:blipFill>
              <a:blip r:embed="rId9" cstate="print">
                <a:duotone>
                  <a:prstClr val="black"/>
                  <a:schemeClr val="accent5">
                    <a:tint val="45000"/>
                    <a:satMod val="400000"/>
                  </a:schemeClr>
                </a:duotone>
                <a:lum bright="-10000"/>
              </a:blip>
              <a:srcRect/>
              <a:stretch>
                <a:fillRect/>
              </a:stretch>
            </p:blipFill>
            <p:spPr bwMode="auto">
              <a:xfrm>
                <a:off x="-2492996" y="4144448"/>
                <a:ext cx="792207" cy="659772"/>
              </a:xfrm>
              <a:prstGeom prst="rect">
                <a:avLst/>
              </a:prstGeom>
              <a:noFill/>
            </p:spPr>
          </p:pic>
          <p:pic>
            <p:nvPicPr>
              <p:cNvPr id="224" name="Picture 2" descr="C:\Documents and Settings\ccolgan\Desktop\BROCADE PROJECTS\Tech Day\Tech Day 2011\06_Stevens misc\Block pieces\two_red_blocks_fabric.png"/>
              <p:cNvPicPr>
                <a:picLocks noChangeAspect="1" noChangeArrowheads="1"/>
              </p:cNvPicPr>
              <p:nvPr/>
            </p:nvPicPr>
            <p:blipFill>
              <a:blip r:embed="rId5" cstate="print"/>
              <a:srcRect/>
              <a:stretch>
                <a:fillRect/>
              </a:stretch>
            </p:blipFill>
            <p:spPr bwMode="auto">
              <a:xfrm>
                <a:off x="-2614821" y="3557544"/>
                <a:ext cx="1037816" cy="1059487"/>
              </a:xfrm>
              <a:prstGeom prst="rect">
                <a:avLst/>
              </a:prstGeom>
              <a:noFill/>
            </p:spPr>
          </p:pic>
          <p:pic>
            <p:nvPicPr>
              <p:cNvPr id="225" name="Picture 3" descr="C:\Documents and Settings\ccolgan\Desktop\BROCADE PROJECTS\Tech Day\Tech Day 2011\06_Stevens misc\Block pieces\blue_block.png"/>
              <p:cNvPicPr>
                <a:picLocks noChangeAspect="1" noChangeArrowheads="1"/>
              </p:cNvPicPr>
              <p:nvPr/>
            </p:nvPicPr>
            <p:blipFill>
              <a:blip r:embed="rId6" cstate="print"/>
              <a:srcRect/>
              <a:stretch>
                <a:fillRect/>
              </a:stretch>
            </p:blipFill>
            <p:spPr bwMode="auto">
              <a:xfrm>
                <a:off x="-2492016" y="3091387"/>
                <a:ext cx="792207" cy="659772"/>
              </a:xfrm>
              <a:prstGeom prst="rect">
                <a:avLst/>
              </a:prstGeom>
              <a:noFill/>
            </p:spPr>
          </p:pic>
          <p:pic>
            <p:nvPicPr>
              <p:cNvPr id="226" name="Picture 9" descr="C:\Documents and Settings\ccolgan\Desktop\BROCADE PROJECTS\Tech Day\Tech Day 2011\06_Stevens misc\Block pieces\green_block.png"/>
              <p:cNvPicPr>
                <a:picLocks noChangeAspect="1" noChangeArrowheads="1"/>
              </p:cNvPicPr>
              <p:nvPr/>
            </p:nvPicPr>
            <p:blipFill>
              <a:blip r:embed="rId8" cstate="print">
                <a:lum bright="-10000"/>
              </a:blip>
              <a:srcRect/>
              <a:stretch>
                <a:fillRect/>
              </a:stretch>
            </p:blipFill>
            <p:spPr bwMode="auto">
              <a:xfrm>
                <a:off x="-2494353" y="3355350"/>
                <a:ext cx="792207" cy="659772"/>
              </a:xfrm>
              <a:prstGeom prst="rect">
                <a:avLst/>
              </a:prstGeom>
              <a:noFill/>
            </p:spPr>
          </p:pic>
          <p:pic>
            <p:nvPicPr>
              <p:cNvPr id="227" name="Picture 3" descr="C:\Documents and Settings\ccolgan\Desktop\BROCADE PROJECTS\Tech Day\Tech Day 2011\06_Stevens misc\Block pieces\blue_block.png"/>
              <p:cNvPicPr>
                <a:picLocks noChangeAspect="1" noChangeArrowheads="1"/>
              </p:cNvPicPr>
              <p:nvPr/>
            </p:nvPicPr>
            <p:blipFill>
              <a:blip r:embed="rId6" cstate="print"/>
              <a:srcRect/>
              <a:stretch>
                <a:fillRect/>
              </a:stretch>
            </p:blipFill>
            <p:spPr bwMode="auto">
              <a:xfrm>
                <a:off x="-2492016" y="3094230"/>
                <a:ext cx="792207" cy="659772"/>
              </a:xfrm>
              <a:prstGeom prst="rect">
                <a:avLst/>
              </a:prstGeom>
              <a:noFill/>
            </p:spPr>
          </p:pic>
          <p:pic>
            <p:nvPicPr>
              <p:cNvPr id="228" name="Picture 7" descr="C:\Documents and Settings\ccolgan\Desktop\BROCADE PROJECTS\Tech Day\Tech Day 2011\06_Stevens misc\Block pieces\gold_block_fabric.png"/>
              <p:cNvPicPr>
                <a:picLocks noChangeAspect="1" noChangeArrowheads="1"/>
              </p:cNvPicPr>
              <p:nvPr/>
            </p:nvPicPr>
            <p:blipFill>
              <a:blip r:embed="rId7" cstate="print"/>
              <a:srcRect/>
              <a:stretch>
                <a:fillRect/>
              </a:stretch>
            </p:blipFill>
            <p:spPr bwMode="auto">
              <a:xfrm>
                <a:off x="-2616025" y="2352932"/>
                <a:ext cx="1040224" cy="859629"/>
              </a:xfrm>
              <a:prstGeom prst="rect">
                <a:avLst/>
              </a:prstGeom>
              <a:noFill/>
            </p:spPr>
          </p:pic>
        </p:grpSp>
        <p:grpSp>
          <p:nvGrpSpPr>
            <p:cNvPr id="13" name="Group 195"/>
            <p:cNvGrpSpPr/>
            <p:nvPr/>
          </p:nvGrpSpPr>
          <p:grpSpPr>
            <a:xfrm>
              <a:off x="7771492" y="1570974"/>
              <a:ext cx="1040224" cy="2264099"/>
              <a:chOff x="9369147" y="2113446"/>
              <a:chExt cx="1040224" cy="2264099"/>
            </a:xfrm>
          </p:grpSpPr>
          <p:pic>
            <p:nvPicPr>
              <p:cNvPr id="217" name="Picture 2" descr="C:\Documents and Settings\ccolgan\Desktop\BROCADE PROJECTS\Tech Day\Tech Day 2011\06_Stevens misc\Block pieces\two_red_blocks_fabric.png"/>
              <p:cNvPicPr>
                <a:picLocks noChangeAspect="1" noChangeArrowheads="1"/>
              </p:cNvPicPr>
              <p:nvPr/>
            </p:nvPicPr>
            <p:blipFill>
              <a:blip r:embed="rId5" cstate="print"/>
              <a:srcRect/>
              <a:stretch>
                <a:fillRect/>
              </a:stretch>
            </p:blipFill>
            <p:spPr bwMode="auto">
              <a:xfrm>
                <a:off x="9370351" y="3318058"/>
                <a:ext cx="1037816" cy="1059487"/>
              </a:xfrm>
              <a:prstGeom prst="rect">
                <a:avLst/>
              </a:prstGeom>
              <a:noFill/>
            </p:spPr>
          </p:pic>
          <p:pic>
            <p:nvPicPr>
              <p:cNvPr id="218" name="Picture 12" descr="C:\Documents and Settings\ccolgan\Desktop\BROCADE PROJECTS\Tech Day\Tech Day 2011\06_Stevens misc\Block pieces\orange_block.png"/>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9493156" y="3131770"/>
                <a:ext cx="792207" cy="659772"/>
              </a:xfrm>
              <a:prstGeom prst="rect">
                <a:avLst/>
              </a:prstGeom>
              <a:noFill/>
            </p:spPr>
          </p:pic>
          <p:pic>
            <p:nvPicPr>
              <p:cNvPr id="219" name="Picture 9" descr="C:\Documents and Settings\ccolgan\Desktop\BROCADE PROJECTS\Tech Day\Tech Day 2011\06_Stevens misc\Block pieces\green_block.png"/>
              <p:cNvPicPr>
                <a:picLocks noChangeAspect="1" noChangeArrowheads="1"/>
              </p:cNvPicPr>
              <p:nvPr/>
            </p:nvPicPr>
            <p:blipFill>
              <a:blip r:embed="rId8" cstate="print">
                <a:lum bright="-10000"/>
              </a:blip>
              <a:srcRect/>
              <a:stretch>
                <a:fillRect/>
              </a:stretch>
            </p:blipFill>
            <p:spPr bwMode="auto">
              <a:xfrm>
                <a:off x="9493156" y="2864713"/>
                <a:ext cx="792207" cy="659772"/>
              </a:xfrm>
              <a:prstGeom prst="rect">
                <a:avLst/>
              </a:prstGeom>
              <a:noFill/>
            </p:spPr>
          </p:pic>
          <p:pic>
            <p:nvPicPr>
              <p:cNvPr id="220" name="Picture 3" descr="C:\Documents and Settings\ccolgan\Desktop\BROCADE PROJECTS\Tech Day\Tech Day 2011\06_Stevens misc\Block pieces\blue_block.png"/>
              <p:cNvPicPr>
                <a:picLocks noChangeAspect="1" noChangeArrowheads="1"/>
              </p:cNvPicPr>
              <p:nvPr/>
            </p:nvPicPr>
            <p:blipFill>
              <a:blip r:embed="rId6" cstate="print"/>
              <a:srcRect/>
              <a:stretch>
                <a:fillRect/>
              </a:stretch>
            </p:blipFill>
            <p:spPr bwMode="auto">
              <a:xfrm>
                <a:off x="9493156" y="2861094"/>
                <a:ext cx="792207" cy="659772"/>
              </a:xfrm>
              <a:prstGeom prst="rect">
                <a:avLst/>
              </a:prstGeom>
              <a:noFill/>
            </p:spPr>
          </p:pic>
          <p:pic>
            <p:nvPicPr>
              <p:cNvPr id="221" name="Picture 11" descr="C:\Documents and Settings\ccolgan\Desktop\BROCADE PROJECTS\Tech Day\Tech Day 2011\06_Stevens misc\Block pieces\mint_block.png"/>
              <p:cNvPicPr>
                <a:picLocks noChangeAspect="1" noChangeArrowheads="1"/>
              </p:cNvPicPr>
              <p:nvPr/>
            </p:nvPicPr>
            <p:blipFill>
              <a:blip r:embed="rId9" cstate="print">
                <a:duotone>
                  <a:prstClr val="black"/>
                  <a:schemeClr val="accent5">
                    <a:tint val="45000"/>
                    <a:satMod val="400000"/>
                  </a:schemeClr>
                </a:duotone>
                <a:lum bright="-10000"/>
              </a:blip>
              <a:srcRect/>
              <a:stretch>
                <a:fillRect/>
              </a:stretch>
            </p:blipFill>
            <p:spPr bwMode="auto">
              <a:xfrm>
                <a:off x="9493156" y="2598676"/>
                <a:ext cx="792207" cy="659772"/>
              </a:xfrm>
              <a:prstGeom prst="rect">
                <a:avLst/>
              </a:prstGeom>
              <a:noFill/>
            </p:spPr>
          </p:pic>
          <p:pic>
            <p:nvPicPr>
              <p:cNvPr id="222" name="Picture 7" descr="C:\Documents and Settings\ccolgan\Desktop\BROCADE PROJECTS\Tech Day\Tech Day 2011\06_Stevens misc\Block pieces\gold_block_fabric.png"/>
              <p:cNvPicPr>
                <a:picLocks noChangeAspect="1" noChangeArrowheads="1"/>
              </p:cNvPicPr>
              <p:nvPr/>
            </p:nvPicPr>
            <p:blipFill>
              <a:blip r:embed="rId7" cstate="print"/>
              <a:srcRect/>
              <a:stretch>
                <a:fillRect/>
              </a:stretch>
            </p:blipFill>
            <p:spPr bwMode="auto">
              <a:xfrm>
                <a:off x="9369147" y="2113446"/>
                <a:ext cx="1040224" cy="859629"/>
              </a:xfrm>
              <a:prstGeom prst="rect">
                <a:avLst/>
              </a:prstGeom>
              <a:noFill/>
            </p:spPr>
          </p:pic>
        </p:grpSp>
        <p:grpSp>
          <p:nvGrpSpPr>
            <p:cNvPr id="14" name="Group 179"/>
            <p:cNvGrpSpPr/>
            <p:nvPr/>
          </p:nvGrpSpPr>
          <p:grpSpPr>
            <a:xfrm>
              <a:off x="7255155" y="1873337"/>
              <a:ext cx="1040224" cy="2451288"/>
              <a:chOff x="-2616025" y="2352932"/>
              <a:chExt cx="1040224" cy="2451288"/>
            </a:xfrm>
          </p:grpSpPr>
          <p:pic>
            <p:nvPicPr>
              <p:cNvPr id="210" name="Picture 11" descr="C:\Documents and Settings\ccolgan\Desktop\BROCADE PROJECTS\Tech Day\Tech Day 2011\06_Stevens misc\Block pieces\mint_block.png"/>
              <p:cNvPicPr>
                <a:picLocks noChangeAspect="1" noChangeArrowheads="1"/>
              </p:cNvPicPr>
              <p:nvPr/>
            </p:nvPicPr>
            <p:blipFill>
              <a:blip r:embed="rId9" cstate="print">
                <a:duotone>
                  <a:prstClr val="black"/>
                  <a:schemeClr val="accent5">
                    <a:tint val="45000"/>
                    <a:satMod val="400000"/>
                  </a:schemeClr>
                </a:duotone>
                <a:lum bright="-10000"/>
              </a:blip>
              <a:srcRect/>
              <a:stretch>
                <a:fillRect/>
              </a:stretch>
            </p:blipFill>
            <p:spPr bwMode="auto">
              <a:xfrm>
                <a:off x="-2492016" y="4144448"/>
                <a:ext cx="792207" cy="659772"/>
              </a:xfrm>
              <a:prstGeom prst="rect">
                <a:avLst/>
              </a:prstGeom>
              <a:noFill/>
            </p:spPr>
          </p:pic>
          <p:pic>
            <p:nvPicPr>
              <p:cNvPr id="211" name="Picture 2" descr="C:\Documents and Settings\ccolgan\Desktop\BROCADE PROJECTS\Tech Day\Tech Day 2011\06_Stevens misc\Block pieces\two_red_blocks_fabric.png"/>
              <p:cNvPicPr>
                <a:picLocks noChangeAspect="1" noChangeArrowheads="1"/>
              </p:cNvPicPr>
              <p:nvPr/>
            </p:nvPicPr>
            <p:blipFill>
              <a:blip r:embed="rId5" cstate="print"/>
              <a:srcRect/>
              <a:stretch>
                <a:fillRect/>
              </a:stretch>
            </p:blipFill>
            <p:spPr bwMode="auto">
              <a:xfrm>
                <a:off x="-2614821" y="3557544"/>
                <a:ext cx="1037816" cy="1059487"/>
              </a:xfrm>
              <a:prstGeom prst="rect">
                <a:avLst/>
              </a:prstGeom>
              <a:noFill/>
            </p:spPr>
          </p:pic>
          <p:pic>
            <p:nvPicPr>
              <p:cNvPr id="212" name="Picture 3" descr="C:\Documents and Settings\ccolgan\Desktop\BROCADE PROJECTS\Tech Day\Tech Day 2011\06_Stevens misc\Block pieces\blue_block.png"/>
              <p:cNvPicPr>
                <a:picLocks noChangeAspect="1" noChangeArrowheads="1"/>
              </p:cNvPicPr>
              <p:nvPr/>
            </p:nvPicPr>
            <p:blipFill>
              <a:blip r:embed="rId6" cstate="print"/>
              <a:srcRect/>
              <a:stretch>
                <a:fillRect/>
              </a:stretch>
            </p:blipFill>
            <p:spPr bwMode="auto">
              <a:xfrm>
                <a:off x="-2492016" y="3364437"/>
                <a:ext cx="792207" cy="659772"/>
              </a:xfrm>
              <a:prstGeom prst="rect">
                <a:avLst/>
              </a:prstGeom>
              <a:noFill/>
            </p:spPr>
          </p:pic>
          <p:pic>
            <p:nvPicPr>
              <p:cNvPr id="213" name="Picture 3" descr="C:\Documents and Settings\ccolgan\Desktop\BROCADE PROJECTS\Tech Day\Tech Day 2011\06_Stevens misc\Block pieces\blue_block.png"/>
              <p:cNvPicPr>
                <a:picLocks noChangeAspect="1" noChangeArrowheads="1"/>
              </p:cNvPicPr>
              <p:nvPr/>
            </p:nvPicPr>
            <p:blipFill>
              <a:blip r:embed="rId6" cstate="print"/>
              <a:srcRect/>
              <a:stretch>
                <a:fillRect/>
              </a:stretch>
            </p:blipFill>
            <p:spPr bwMode="auto">
              <a:xfrm>
                <a:off x="-2492016" y="3100580"/>
                <a:ext cx="792207" cy="659772"/>
              </a:xfrm>
              <a:prstGeom prst="rect">
                <a:avLst/>
              </a:prstGeom>
              <a:noFill/>
            </p:spPr>
          </p:pic>
          <p:pic>
            <p:nvPicPr>
              <p:cNvPr id="214" name="Picture 9" descr="C:\Documents and Settings\ccolgan\Desktop\BROCADE PROJECTS\Tech Day\Tech Day 2011\06_Stevens misc\Block pieces\green_block.png"/>
              <p:cNvPicPr>
                <a:picLocks noChangeAspect="1" noChangeArrowheads="1"/>
              </p:cNvPicPr>
              <p:nvPr/>
            </p:nvPicPr>
            <p:blipFill>
              <a:blip r:embed="rId8" cstate="print">
                <a:lum bright="-10000"/>
              </a:blip>
              <a:srcRect/>
              <a:stretch>
                <a:fillRect/>
              </a:stretch>
            </p:blipFill>
            <p:spPr bwMode="auto">
              <a:xfrm>
                <a:off x="-2492016" y="3104199"/>
                <a:ext cx="792207" cy="659772"/>
              </a:xfrm>
              <a:prstGeom prst="rect">
                <a:avLst/>
              </a:prstGeom>
              <a:noFill/>
            </p:spPr>
          </p:pic>
          <p:pic>
            <p:nvPicPr>
              <p:cNvPr id="215" name="Picture 12" descr="C:\Documents and Settings\ccolgan\Desktop\BROCADE PROJECTS\Tech Day\Tech Day 2011\06_Stevens misc\Block pieces\orange_block.png"/>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2492016" y="2848741"/>
                <a:ext cx="792207" cy="659772"/>
              </a:xfrm>
              <a:prstGeom prst="rect">
                <a:avLst/>
              </a:prstGeom>
              <a:noFill/>
            </p:spPr>
          </p:pic>
          <p:pic>
            <p:nvPicPr>
              <p:cNvPr id="216" name="Picture 7" descr="C:\Documents and Settings\ccolgan\Desktop\BROCADE PROJECTS\Tech Day\Tech Day 2011\06_Stevens misc\Block pieces\gold_block_fabric.png"/>
              <p:cNvPicPr>
                <a:picLocks noChangeAspect="1" noChangeArrowheads="1"/>
              </p:cNvPicPr>
              <p:nvPr/>
            </p:nvPicPr>
            <p:blipFill>
              <a:blip r:embed="rId7" cstate="print"/>
              <a:srcRect/>
              <a:stretch>
                <a:fillRect/>
              </a:stretch>
            </p:blipFill>
            <p:spPr bwMode="auto">
              <a:xfrm>
                <a:off x="-2616025" y="2352932"/>
                <a:ext cx="1040224" cy="859629"/>
              </a:xfrm>
              <a:prstGeom prst="rect">
                <a:avLst/>
              </a:prstGeom>
              <a:noFill/>
            </p:spPr>
          </p:pic>
        </p:grpSp>
        <p:grpSp>
          <p:nvGrpSpPr>
            <p:cNvPr id="15" name="Group 153"/>
            <p:cNvGrpSpPr/>
            <p:nvPr/>
          </p:nvGrpSpPr>
          <p:grpSpPr>
            <a:xfrm>
              <a:off x="6724130" y="2163143"/>
              <a:ext cx="1051720" cy="2431457"/>
              <a:chOff x="6755880" y="2157758"/>
              <a:chExt cx="1051720" cy="2431457"/>
            </a:xfrm>
          </p:grpSpPr>
          <p:pic>
            <p:nvPicPr>
              <p:cNvPr id="207" name="Picture 9" descr="C:\Documents and Settings\ccolgan\Desktop\BROCADE PROJECTS\Tech Day\Tech Day 2011\06_Stevens misc\Block pieces\green_block.png"/>
              <p:cNvPicPr>
                <a:picLocks noChangeAspect="1" noChangeArrowheads="1"/>
              </p:cNvPicPr>
              <p:nvPr/>
            </p:nvPicPr>
            <p:blipFill>
              <a:blip r:embed="rId8" cstate="print">
                <a:lum bright="-10000"/>
              </a:blip>
              <a:srcRect/>
              <a:stretch>
                <a:fillRect/>
              </a:stretch>
            </p:blipFill>
            <p:spPr bwMode="auto">
              <a:xfrm>
                <a:off x="6879889" y="3929443"/>
                <a:ext cx="792207" cy="659772"/>
              </a:xfrm>
              <a:prstGeom prst="rect">
                <a:avLst/>
              </a:prstGeom>
              <a:noFill/>
            </p:spPr>
          </p:pic>
          <p:pic>
            <p:nvPicPr>
              <p:cNvPr id="208" name="Picture 2" descr="C:\Documents and Settings\ccolgan\Desktop\BROCADE PROJECTS\Tech Day\Tech Day 2011\06_Stevens misc\Block pieces\two_red_blocks_fabric.png"/>
              <p:cNvPicPr>
                <a:picLocks noChangeAspect="1" noChangeArrowheads="1"/>
              </p:cNvPicPr>
              <p:nvPr/>
            </p:nvPicPr>
            <p:blipFill>
              <a:blip r:embed="rId5" cstate="print"/>
              <a:srcRect/>
              <a:stretch>
                <a:fillRect/>
              </a:stretch>
            </p:blipFill>
            <p:spPr bwMode="auto">
              <a:xfrm>
                <a:off x="6769784" y="3342842"/>
                <a:ext cx="1037816" cy="1059487"/>
              </a:xfrm>
              <a:prstGeom prst="rect">
                <a:avLst/>
              </a:prstGeom>
              <a:noFill/>
            </p:spPr>
          </p:pic>
          <p:pic>
            <p:nvPicPr>
              <p:cNvPr id="209" name="Picture 7" descr="C:\Documents and Settings\ccolgan\Desktop\BROCADE PROJECTS\Tech Day\Tech Day 2011\06_Stevens misc\Block pieces\gold_block_fabric.png"/>
              <p:cNvPicPr>
                <a:picLocks noChangeAspect="1" noChangeArrowheads="1"/>
              </p:cNvPicPr>
              <p:nvPr/>
            </p:nvPicPr>
            <p:blipFill>
              <a:blip r:embed="rId7" cstate="print"/>
              <a:srcRect/>
              <a:stretch>
                <a:fillRect/>
              </a:stretch>
            </p:blipFill>
            <p:spPr bwMode="auto">
              <a:xfrm>
                <a:off x="6755880" y="2157758"/>
                <a:ext cx="1040224" cy="859629"/>
              </a:xfrm>
              <a:prstGeom prst="rect">
                <a:avLst/>
              </a:prstGeom>
              <a:noFill/>
            </p:spPr>
          </p:pic>
        </p:grpSp>
        <p:grpSp>
          <p:nvGrpSpPr>
            <p:cNvPr id="16" name="Group 137"/>
            <p:cNvGrpSpPr/>
            <p:nvPr/>
          </p:nvGrpSpPr>
          <p:grpSpPr>
            <a:xfrm>
              <a:off x="5665347" y="2160466"/>
              <a:ext cx="1048321" cy="2441675"/>
              <a:chOff x="6738025" y="2155914"/>
              <a:chExt cx="1048321" cy="2441675"/>
            </a:xfrm>
          </p:grpSpPr>
          <p:pic>
            <p:nvPicPr>
              <p:cNvPr id="202" name="Picture 11" descr="C:\Documents and Settings\ccolgan\Desktop\BROCADE PROJECTS\Tech Day\Tech Day 2011\06_Stevens misc\Block pieces\mint_block.png"/>
              <p:cNvPicPr>
                <a:picLocks noChangeAspect="1" noChangeArrowheads="1"/>
              </p:cNvPicPr>
              <p:nvPr/>
            </p:nvPicPr>
            <p:blipFill>
              <a:blip r:embed="rId9" cstate="print">
                <a:duotone>
                  <a:prstClr val="black"/>
                  <a:schemeClr val="accent5">
                    <a:tint val="45000"/>
                    <a:satMod val="400000"/>
                  </a:schemeClr>
                </a:duotone>
                <a:lum bright="-10000"/>
              </a:blip>
              <a:srcRect/>
              <a:stretch>
                <a:fillRect/>
              </a:stretch>
            </p:blipFill>
            <p:spPr bwMode="auto">
              <a:xfrm>
                <a:off x="6874734" y="3937817"/>
                <a:ext cx="792207" cy="659772"/>
              </a:xfrm>
              <a:prstGeom prst="rect">
                <a:avLst/>
              </a:prstGeom>
              <a:noFill/>
            </p:spPr>
          </p:pic>
          <p:pic>
            <p:nvPicPr>
              <p:cNvPr id="203" name="Picture 2" descr="C:\Documents and Settings\ccolgan\Desktop\BROCADE PROJECTS\Tech Day\Tech Day 2011\06_Stevens misc\Block pieces\two_red_blocks_fabric.png"/>
              <p:cNvPicPr>
                <a:picLocks noChangeAspect="1" noChangeArrowheads="1"/>
              </p:cNvPicPr>
              <p:nvPr/>
            </p:nvPicPr>
            <p:blipFill>
              <a:blip r:embed="rId5" cstate="print"/>
              <a:srcRect/>
              <a:stretch>
                <a:fillRect/>
              </a:stretch>
            </p:blipFill>
            <p:spPr bwMode="auto">
              <a:xfrm>
                <a:off x="6748530" y="3356179"/>
                <a:ext cx="1037816" cy="1059487"/>
              </a:xfrm>
              <a:prstGeom prst="rect">
                <a:avLst/>
              </a:prstGeom>
              <a:noFill/>
            </p:spPr>
          </p:pic>
          <p:pic>
            <p:nvPicPr>
              <p:cNvPr id="204" name="Picture 12" descr="C:\Documents and Settings\ccolgan\Desktop\BROCADE PROJECTS\Tech Day\Tech Day 2011\06_Stevens misc\Block pieces\orange_block.png"/>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6874734" y="2902716"/>
                <a:ext cx="792207" cy="659772"/>
              </a:xfrm>
              <a:prstGeom prst="rect">
                <a:avLst/>
              </a:prstGeom>
              <a:noFill/>
            </p:spPr>
          </p:pic>
          <p:pic>
            <p:nvPicPr>
              <p:cNvPr id="205" name="Picture 12" descr="C:\Documents and Settings\ccolgan\Desktop\BROCADE PROJECTS\Tech Day\Tech Day 2011\06_Stevens misc\Block pieces\orange_block.png"/>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6874734" y="2642212"/>
                <a:ext cx="792207" cy="659772"/>
              </a:xfrm>
              <a:prstGeom prst="rect">
                <a:avLst/>
              </a:prstGeom>
              <a:noFill/>
            </p:spPr>
          </p:pic>
          <p:pic>
            <p:nvPicPr>
              <p:cNvPr id="206" name="Picture 7" descr="C:\Documents and Settings\ccolgan\Desktop\BROCADE PROJECTS\Tech Day\Tech Day 2011\06_Stevens misc\Block pieces\gold_block_fabric.png"/>
              <p:cNvPicPr>
                <a:picLocks noChangeAspect="1" noChangeArrowheads="1"/>
              </p:cNvPicPr>
              <p:nvPr/>
            </p:nvPicPr>
            <p:blipFill>
              <a:blip r:embed="rId7" cstate="print"/>
              <a:srcRect/>
              <a:stretch>
                <a:fillRect/>
              </a:stretch>
            </p:blipFill>
            <p:spPr bwMode="auto">
              <a:xfrm>
                <a:off x="6738025" y="2155914"/>
                <a:ext cx="1040224" cy="859629"/>
              </a:xfrm>
              <a:prstGeom prst="rect">
                <a:avLst/>
              </a:prstGeom>
              <a:noFill/>
            </p:spPr>
          </p:pic>
        </p:grpSp>
      </p:grpSp>
      <p:pic>
        <p:nvPicPr>
          <p:cNvPr id="258" name="Picture 257" descr="Scaling_Open_Stack_1.png"/>
          <p:cNvPicPr>
            <a:picLocks noChangeAspect="1"/>
          </p:cNvPicPr>
          <p:nvPr/>
        </p:nvPicPr>
        <p:blipFill>
          <a:blip r:embed="rId10" cstate="print"/>
          <a:stretch>
            <a:fillRect/>
          </a:stretch>
        </p:blipFill>
        <p:spPr>
          <a:xfrm>
            <a:off x="2106325" y="2579537"/>
            <a:ext cx="804617" cy="3143468"/>
          </a:xfrm>
          <a:prstGeom prst="rect">
            <a:avLst/>
          </a:prstGeom>
        </p:spPr>
      </p:pic>
      <p:pic>
        <p:nvPicPr>
          <p:cNvPr id="259" name="Picture 258" descr="Scaling_Open_Stack_2.png"/>
          <p:cNvPicPr>
            <a:picLocks noChangeAspect="1"/>
          </p:cNvPicPr>
          <p:nvPr/>
        </p:nvPicPr>
        <p:blipFill>
          <a:blip r:embed="rId3" cstate="print"/>
          <a:stretch>
            <a:fillRect/>
          </a:stretch>
        </p:blipFill>
        <p:spPr>
          <a:xfrm>
            <a:off x="1976040" y="2454950"/>
            <a:ext cx="1056519" cy="3260860"/>
          </a:xfrm>
          <a:prstGeom prst="rect">
            <a:avLst/>
          </a:prstGeom>
        </p:spPr>
      </p:pic>
      <p:pic>
        <p:nvPicPr>
          <p:cNvPr id="260" name="Picture 259" descr="Scaling_Open_Stack_2.png"/>
          <p:cNvPicPr>
            <a:picLocks noChangeAspect="1"/>
          </p:cNvPicPr>
          <p:nvPr/>
        </p:nvPicPr>
        <p:blipFill>
          <a:blip r:embed="rId3" cstate="print"/>
          <a:stretch>
            <a:fillRect/>
          </a:stretch>
        </p:blipFill>
        <p:spPr>
          <a:xfrm>
            <a:off x="2508933" y="2859305"/>
            <a:ext cx="1056519" cy="3260860"/>
          </a:xfrm>
          <a:prstGeom prst="rect">
            <a:avLst/>
          </a:prstGeom>
        </p:spPr>
      </p:pic>
      <p:grpSp>
        <p:nvGrpSpPr>
          <p:cNvPr id="17" name="Group 37"/>
          <p:cNvGrpSpPr>
            <a:grpSpLocks/>
          </p:cNvGrpSpPr>
          <p:nvPr/>
        </p:nvGrpSpPr>
        <p:grpSpPr bwMode="auto">
          <a:xfrm>
            <a:off x="651983" y="4872155"/>
            <a:ext cx="600589" cy="280083"/>
            <a:chOff x="10320" y="1598"/>
            <a:chExt cx="6600" cy="2313"/>
          </a:xfrm>
        </p:grpSpPr>
        <p:sp>
          <p:nvSpPr>
            <p:cNvPr id="262" name="Freeform 32"/>
            <p:cNvSpPr>
              <a:spLocks noEditPoints="1"/>
            </p:cNvSpPr>
            <p:nvPr/>
          </p:nvSpPr>
          <p:spPr bwMode="auto">
            <a:xfrm>
              <a:off x="10320" y="1598"/>
              <a:ext cx="6600" cy="2313"/>
            </a:xfrm>
            <a:custGeom>
              <a:avLst/>
              <a:gdLst>
                <a:gd name="T0" fmla="*/ 2525 w 2794"/>
                <a:gd name="T1" fmla="*/ 89 h 979"/>
                <a:gd name="T2" fmla="*/ 2577 w 2794"/>
                <a:gd name="T3" fmla="*/ 241 h 979"/>
                <a:gd name="T4" fmla="*/ 2737 w 2794"/>
                <a:gd name="T5" fmla="*/ 333 h 979"/>
                <a:gd name="T6" fmla="*/ 2601 w 2794"/>
                <a:gd name="T7" fmla="*/ 273 h 979"/>
                <a:gd name="T8" fmla="*/ 1870 w 2794"/>
                <a:gd name="T9" fmla="*/ 565 h 979"/>
                <a:gd name="T10" fmla="*/ 2481 w 2794"/>
                <a:gd name="T11" fmla="*/ 669 h 979"/>
                <a:gd name="T12" fmla="*/ 2246 w 2794"/>
                <a:gd name="T13" fmla="*/ 833 h 979"/>
                <a:gd name="T14" fmla="*/ 2373 w 2794"/>
                <a:gd name="T15" fmla="*/ 225 h 979"/>
                <a:gd name="T16" fmla="*/ 2473 w 2794"/>
                <a:gd name="T17" fmla="*/ 165 h 979"/>
                <a:gd name="T18" fmla="*/ 779 w 2794"/>
                <a:gd name="T19" fmla="*/ 173 h 979"/>
                <a:gd name="T20" fmla="*/ 887 w 2794"/>
                <a:gd name="T21" fmla="*/ 397 h 979"/>
                <a:gd name="T22" fmla="*/ 831 w 2794"/>
                <a:gd name="T23" fmla="*/ 813 h 979"/>
                <a:gd name="T24" fmla="*/ 1055 w 2794"/>
                <a:gd name="T25" fmla="*/ 881 h 979"/>
                <a:gd name="T26" fmla="*/ 943 w 2794"/>
                <a:gd name="T27" fmla="*/ 693 h 979"/>
                <a:gd name="T28" fmla="*/ 1230 w 2794"/>
                <a:gd name="T29" fmla="*/ 889 h 979"/>
                <a:gd name="T30" fmla="*/ 1554 w 2794"/>
                <a:gd name="T31" fmla="*/ 333 h 979"/>
                <a:gd name="T32" fmla="*/ 1470 w 2794"/>
                <a:gd name="T33" fmla="*/ 881 h 979"/>
                <a:gd name="T34" fmla="*/ 1766 w 2794"/>
                <a:gd name="T35" fmla="*/ 809 h 979"/>
                <a:gd name="T36" fmla="*/ 1826 w 2794"/>
                <a:gd name="T37" fmla="*/ 177 h 979"/>
                <a:gd name="T38" fmla="*/ 1302 w 2794"/>
                <a:gd name="T39" fmla="*/ 629 h 979"/>
                <a:gd name="T40" fmla="*/ 779 w 2794"/>
                <a:gd name="T41" fmla="*/ 173 h 979"/>
                <a:gd name="T42" fmla="*/ 100 w 2794"/>
                <a:gd name="T43" fmla="*/ 237 h 979"/>
                <a:gd name="T44" fmla="*/ 116 w 2794"/>
                <a:gd name="T45" fmla="*/ 677 h 979"/>
                <a:gd name="T46" fmla="*/ 0 w 2794"/>
                <a:gd name="T47" fmla="*/ 881 h 979"/>
                <a:gd name="T48" fmla="*/ 655 w 2794"/>
                <a:gd name="T49" fmla="*/ 773 h 979"/>
                <a:gd name="T50" fmla="*/ 571 w 2794"/>
                <a:gd name="T51" fmla="*/ 805 h 979"/>
                <a:gd name="T52" fmla="*/ 295 w 2794"/>
                <a:gd name="T53" fmla="*/ 545 h 979"/>
                <a:gd name="T54" fmla="*/ 579 w 2794"/>
                <a:gd name="T55" fmla="*/ 653 h 979"/>
                <a:gd name="T56" fmla="*/ 503 w 2794"/>
                <a:gd name="T57" fmla="*/ 473 h 979"/>
                <a:gd name="T58" fmla="*/ 291 w 2794"/>
                <a:gd name="T59" fmla="*/ 249 h 979"/>
                <a:gd name="T60" fmla="*/ 631 w 2794"/>
                <a:gd name="T61" fmla="*/ 365 h 979"/>
                <a:gd name="T62" fmla="*/ 4 w 2794"/>
                <a:gd name="T63" fmla="*/ 177 h 9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94"/>
                <a:gd name="T97" fmla="*/ 0 h 979"/>
                <a:gd name="T98" fmla="*/ 2794 w 2794"/>
                <a:gd name="T99" fmla="*/ 979 h 97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94" h="979">
                  <a:moveTo>
                    <a:pt x="2713" y="49"/>
                  </a:moveTo>
                  <a:cubicBezTo>
                    <a:pt x="2669" y="0"/>
                    <a:pt x="2536" y="22"/>
                    <a:pt x="2525" y="89"/>
                  </a:cubicBezTo>
                  <a:cubicBezTo>
                    <a:pt x="2559" y="98"/>
                    <a:pt x="2588" y="54"/>
                    <a:pt x="2633" y="73"/>
                  </a:cubicBezTo>
                  <a:cubicBezTo>
                    <a:pt x="2686" y="134"/>
                    <a:pt x="2614" y="204"/>
                    <a:pt x="2577" y="241"/>
                  </a:cubicBezTo>
                  <a:cubicBezTo>
                    <a:pt x="2552" y="267"/>
                    <a:pt x="2508" y="287"/>
                    <a:pt x="2517" y="329"/>
                  </a:cubicBezTo>
                  <a:cubicBezTo>
                    <a:pt x="2590" y="331"/>
                    <a:pt x="2671" y="324"/>
                    <a:pt x="2737" y="333"/>
                  </a:cubicBezTo>
                  <a:cubicBezTo>
                    <a:pt x="2734" y="297"/>
                    <a:pt x="2742" y="251"/>
                    <a:pt x="2733" y="221"/>
                  </a:cubicBezTo>
                  <a:cubicBezTo>
                    <a:pt x="2721" y="270"/>
                    <a:pt x="2670" y="281"/>
                    <a:pt x="2601" y="273"/>
                  </a:cubicBezTo>
                  <a:cubicBezTo>
                    <a:pt x="2646" y="230"/>
                    <a:pt x="2794" y="139"/>
                    <a:pt x="2713" y="49"/>
                  </a:cubicBezTo>
                  <a:close/>
                  <a:moveTo>
                    <a:pt x="1870" y="565"/>
                  </a:moveTo>
                  <a:cubicBezTo>
                    <a:pt x="1874" y="867"/>
                    <a:pt x="2196" y="979"/>
                    <a:pt x="2489" y="861"/>
                  </a:cubicBezTo>
                  <a:cubicBezTo>
                    <a:pt x="2484" y="799"/>
                    <a:pt x="2500" y="717"/>
                    <a:pt x="2481" y="669"/>
                  </a:cubicBezTo>
                  <a:cubicBezTo>
                    <a:pt x="2442" y="719"/>
                    <a:pt x="2451" y="785"/>
                    <a:pt x="2405" y="817"/>
                  </a:cubicBezTo>
                  <a:cubicBezTo>
                    <a:pt x="2357" y="850"/>
                    <a:pt x="2278" y="841"/>
                    <a:pt x="2246" y="833"/>
                  </a:cubicBezTo>
                  <a:cubicBezTo>
                    <a:pt x="2055" y="786"/>
                    <a:pt x="2026" y="446"/>
                    <a:pt x="2142" y="293"/>
                  </a:cubicBezTo>
                  <a:cubicBezTo>
                    <a:pt x="2179" y="244"/>
                    <a:pt x="2277" y="181"/>
                    <a:pt x="2373" y="225"/>
                  </a:cubicBezTo>
                  <a:cubicBezTo>
                    <a:pt x="2425" y="249"/>
                    <a:pt x="2424" y="320"/>
                    <a:pt x="2461" y="365"/>
                  </a:cubicBezTo>
                  <a:cubicBezTo>
                    <a:pt x="2476" y="310"/>
                    <a:pt x="2471" y="234"/>
                    <a:pt x="2473" y="165"/>
                  </a:cubicBezTo>
                  <a:cubicBezTo>
                    <a:pt x="2134" y="108"/>
                    <a:pt x="1866" y="270"/>
                    <a:pt x="1870" y="565"/>
                  </a:cubicBezTo>
                  <a:close/>
                  <a:moveTo>
                    <a:pt x="779" y="173"/>
                  </a:moveTo>
                  <a:cubicBezTo>
                    <a:pt x="793" y="211"/>
                    <a:pt x="890" y="199"/>
                    <a:pt x="903" y="257"/>
                  </a:cubicBezTo>
                  <a:cubicBezTo>
                    <a:pt x="910" y="291"/>
                    <a:pt x="893" y="347"/>
                    <a:pt x="887" y="397"/>
                  </a:cubicBezTo>
                  <a:cubicBezTo>
                    <a:pt x="881" y="444"/>
                    <a:pt x="877" y="489"/>
                    <a:pt x="871" y="537"/>
                  </a:cubicBezTo>
                  <a:cubicBezTo>
                    <a:pt x="859" y="636"/>
                    <a:pt x="864" y="749"/>
                    <a:pt x="831" y="813"/>
                  </a:cubicBezTo>
                  <a:cubicBezTo>
                    <a:pt x="809" y="855"/>
                    <a:pt x="747" y="849"/>
                    <a:pt x="719" y="877"/>
                  </a:cubicBezTo>
                  <a:cubicBezTo>
                    <a:pt x="812" y="892"/>
                    <a:pt x="957" y="875"/>
                    <a:pt x="1055" y="881"/>
                  </a:cubicBezTo>
                  <a:cubicBezTo>
                    <a:pt x="1026" y="840"/>
                    <a:pt x="949" y="859"/>
                    <a:pt x="935" y="809"/>
                  </a:cubicBezTo>
                  <a:cubicBezTo>
                    <a:pt x="927" y="783"/>
                    <a:pt x="939" y="733"/>
                    <a:pt x="943" y="693"/>
                  </a:cubicBezTo>
                  <a:cubicBezTo>
                    <a:pt x="953" y="580"/>
                    <a:pt x="968" y="441"/>
                    <a:pt x="979" y="345"/>
                  </a:cubicBezTo>
                  <a:cubicBezTo>
                    <a:pt x="1064" y="525"/>
                    <a:pt x="1147" y="707"/>
                    <a:pt x="1230" y="889"/>
                  </a:cubicBezTo>
                  <a:cubicBezTo>
                    <a:pt x="1245" y="889"/>
                    <a:pt x="1260" y="889"/>
                    <a:pt x="1274" y="889"/>
                  </a:cubicBezTo>
                  <a:cubicBezTo>
                    <a:pt x="1370" y="706"/>
                    <a:pt x="1457" y="514"/>
                    <a:pt x="1554" y="333"/>
                  </a:cubicBezTo>
                  <a:cubicBezTo>
                    <a:pt x="1568" y="493"/>
                    <a:pt x="1580" y="654"/>
                    <a:pt x="1594" y="813"/>
                  </a:cubicBezTo>
                  <a:cubicBezTo>
                    <a:pt x="1568" y="851"/>
                    <a:pt x="1507" y="853"/>
                    <a:pt x="1470" y="881"/>
                  </a:cubicBezTo>
                  <a:cubicBezTo>
                    <a:pt x="1590" y="891"/>
                    <a:pt x="1772" y="882"/>
                    <a:pt x="1898" y="885"/>
                  </a:cubicBezTo>
                  <a:cubicBezTo>
                    <a:pt x="1862" y="851"/>
                    <a:pt x="1797" y="847"/>
                    <a:pt x="1766" y="809"/>
                  </a:cubicBezTo>
                  <a:cubicBezTo>
                    <a:pt x="1749" y="621"/>
                    <a:pt x="1725" y="439"/>
                    <a:pt x="1710" y="249"/>
                  </a:cubicBezTo>
                  <a:cubicBezTo>
                    <a:pt x="1741" y="220"/>
                    <a:pt x="1815" y="213"/>
                    <a:pt x="1826" y="177"/>
                  </a:cubicBezTo>
                  <a:cubicBezTo>
                    <a:pt x="1756" y="173"/>
                    <a:pt x="1629" y="180"/>
                    <a:pt x="1534" y="177"/>
                  </a:cubicBezTo>
                  <a:cubicBezTo>
                    <a:pt x="1457" y="328"/>
                    <a:pt x="1381" y="480"/>
                    <a:pt x="1302" y="629"/>
                  </a:cubicBezTo>
                  <a:cubicBezTo>
                    <a:pt x="1229" y="477"/>
                    <a:pt x="1152" y="329"/>
                    <a:pt x="1083" y="173"/>
                  </a:cubicBezTo>
                  <a:cubicBezTo>
                    <a:pt x="985" y="175"/>
                    <a:pt x="861" y="161"/>
                    <a:pt x="779" y="173"/>
                  </a:cubicBezTo>
                  <a:close/>
                  <a:moveTo>
                    <a:pt x="4" y="177"/>
                  </a:moveTo>
                  <a:cubicBezTo>
                    <a:pt x="9" y="206"/>
                    <a:pt x="74" y="203"/>
                    <a:pt x="100" y="237"/>
                  </a:cubicBezTo>
                  <a:cubicBezTo>
                    <a:pt x="135" y="285"/>
                    <a:pt x="116" y="438"/>
                    <a:pt x="116" y="537"/>
                  </a:cubicBezTo>
                  <a:cubicBezTo>
                    <a:pt x="116" y="587"/>
                    <a:pt x="116" y="629"/>
                    <a:pt x="116" y="677"/>
                  </a:cubicBezTo>
                  <a:cubicBezTo>
                    <a:pt x="116" y="721"/>
                    <a:pt x="123" y="785"/>
                    <a:pt x="108" y="813"/>
                  </a:cubicBezTo>
                  <a:cubicBezTo>
                    <a:pt x="86" y="852"/>
                    <a:pt x="19" y="840"/>
                    <a:pt x="0" y="881"/>
                  </a:cubicBezTo>
                  <a:cubicBezTo>
                    <a:pt x="196" y="885"/>
                    <a:pt x="439" y="882"/>
                    <a:pt x="655" y="889"/>
                  </a:cubicBezTo>
                  <a:cubicBezTo>
                    <a:pt x="655" y="855"/>
                    <a:pt x="655" y="811"/>
                    <a:pt x="655" y="773"/>
                  </a:cubicBezTo>
                  <a:cubicBezTo>
                    <a:pt x="655" y="734"/>
                    <a:pt x="665" y="690"/>
                    <a:pt x="643" y="669"/>
                  </a:cubicBezTo>
                  <a:cubicBezTo>
                    <a:pt x="617" y="712"/>
                    <a:pt x="607" y="771"/>
                    <a:pt x="571" y="805"/>
                  </a:cubicBezTo>
                  <a:cubicBezTo>
                    <a:pt x="479" y="802"/>
                    <a:pt x="377" y="810"/>
                    <a:pt x="291" y="801"/>
                  </a:cubicBezTo>
                  <a:cubicBezTo>
                    <a:pt x="294" y="717"/>
                    <a:pt x="286" y="622"/>
                    <a:pt x="295" y="545"/>
                  </a:cubicBezTo>
                  <a:cubicBezTo>
                    <a:pt x="366" y="545"/>
                    <a:pt x="437" y="545"/>
                    <a:pt x="507" y="545"/>
                  </a:cubicBezTo>
                  <a:cubicBezTo>
                    <a:pt x="543" y="569"/>
                    <a:pt x="549" y="623"/>
                    <a:pt x="579" y="653"/>
                  </a:cubicBezTo>
                  <a:cubicBezTo>
                    <a:pt x="588" y="568"/>
                    <a:pt x="581" y="447"/>
                    <a:pt x="583" y="369"/>
                  </a:cubicBezTo>
                  <a:cubicBezTo>
                    <a:pt x="540" y="392"/>
                    <a:pt x="553" y="458"/>
                    <a:pt x="503" y="473"/>
                  </a:cubicBezTo>
                  <a:cubicBezTo>
                    <a:pt x="440" y="491"/>
                    <a:pt x="370" y="460"/>
                    <a:pt x="291" y="473"/>
                  </a:cubicBezTo>
                  <a:cubicBezTo>
                    <a:pt x="291" y="398"/>
                    <a:pt x="291" y="324"/>
                    <a:pt x="291" y="249"/>
                  </a:cubicBezTo>
                  <a:cubicBezTo>
                    <a:pt x="378" y="249"/>
                    <a:pt x="465" y="249"/>
                    <a:pt x="551" y="249"/>
                  </a:cubicBezTo>
                  <a:cubicBezTo>
                    <a:pt x="588" y="277"/>
                    <a:pt x="601" y="330"/>
                    <a:pt x="631" y="365"/>
                  </a:cubicBezTo>
                  <a:cubicBezTo>
                    <a:pt x="640" y="309"/>
                    <a:pt x="632" y="236"/>
                    <a:pt x="635" y="173"/>
                  </a:cubicBezTo>
                  <a:cubicBezTo>
                    <a:pt x="427" y="178"/>
                    <a:pt x="192" y="166"/>
                    <a:pt x="4" y="177"/>
                  </a:cubicBezTo>
                  <a:close/>
                </a:path>
              </a:pathLst>
            </a:custGeom>
            <a:solidFill>
              <a:srgbClr val="FFFFFF"/>
            </a:solidFill>
            <a:ln w="9525">
              <a:noFill/>
              <a:round/>
              <a:headEnd/>
              <a:tailEnd/>
            </a:ln>
          </p:spPr>
          <p:txBody>
            <a:bodyPr/>
            <a:lstStyle/>
            <a:p>
              <a:pPr algn="l"/>
              <a:endParaRPr lang="en-US" sz="4500" dirty="0">
                <a:solidFill>
                  <a:schemeClr val="bg1"/>
                </a:solidFill>
              </a:endParaRPr>
            </a:p>
          </p:txBody>
        </p:sp>
        <p:sp>
          <p:nvSpPr>
            <p:cNvPr id="263" name="Freeform 33"/>
            <p:cNvSpPr>
              <a:spLocks/>
            </p:cNvSpPr>
            <p:nvPr/>
          </p:nvSpPr>
          <p:spPr bwMode="auto">
            <a:xfrm>
              <a:off x="16245" y="1598"/>
              <a:ext cx="675" cy="787"/>
            </a:xfrm>
            <a:custGeom>
              <a:avLst/>
              <a:gdLst>
                <a:gd name="T0" fmla="*/ 93 w 286"/>
                <a:gd name="T1" fmla="*/ 273 h 333"/>
                <a:gd name="T2" fmla="*/ 225 w 286"/>
                <a:gd name="T3" fmla="*/ 221 h 333"/>
                <a:gd name="T4" fmla="*/ 229 w 286"/>
                <a:gd name="T5" fmla="*/ 333 h 333"/>
                <a:gd name="T6" fmla="*/ 9 w 286"/>
                <a:gd name="T7" fmla="*/ 329 h 333"/>
                <a:gd name="T8" fmla="*/ 69 w 286"/>
                <a:gd name="T9" fmla="*/ 241 h 333"/>
                <a:gd name="T10" fmla="*/ 125 w 286"/>
                <a:gd name="T11" fmla="*/ 73 h 333"/>
                <a:gd name="T12" fmla="*/ 17 w 286"/>
                <a:gd name="T13" fmla="*/ 89 h 333"/>
                <a:gd name="T14" fmla="*/ 205 w 286"/>
                <a:gd name="T15" fmla="*/ 49 h 333"/>
                <a:gd name="T16" fmla="*/ 93 w 286"/>
                <a:gd name="T17" fmla="*/ 273 h 3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6"/>
                <a:gd name="T28" fmla="*/ 0 h 333"/>
                <a:gd name="T29" fmla="*/ 286 w 286"/>
                <a:gd name="T30" fmla="*/ 333 h 3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6" h="333">
                  <a:moveTo>
                    <a:pt x="93" y="273"/>
                  </a:moveTo>
                  <a:cubicBezTo>
                    <a:pt x="162" y="281"/>
                    <a:pt x="213" y="270"/>
                    <a:pt x="225" y="221"/>
                  </a:cubicBezTo>
                  <a:cubicBezTo>
                    <a:pt x="234" y="251"/>
                    <a:pt x="226" y="297"/>
                    <a:pt x="229" y="333"/>
                  </a:cubicBezTo>
                  <a:cubicBezTo>
                    <a:pt x="163" y="324"/>
                    <a:pt x="82" y="331"/>
                    <a:pt x="9" y="329"/>
                  </a:cubicBezTo>
                  <a:cubicBezTo>
                    <a:pt x="0" y="287"/>
                    <a:pt x="44" y="267"/>
                    <a:pt x="69" y="241"/>
                  </a:cubicBezTo>
                  <a:cubicBezTo>
                    <a:pt x="106" y="204"/>
                    <a:pt x="178" y="134"/>
                    <a:pt x="125" y="73"/>
                  </a:cubicBezTo>
                  <a:cubicBezTo>
                    <a:pt x="80" y="54"/>
                    <a:pt x="51" y="98"/>
                    <a:pt x="17" y="89"/>
                  </a:cubicBezTo>
                  <a:cubicBezTo>
                    <a:pt x="28" y="22"/>
                    <a:pt x="161" y="0"/>
                    <a:pt x="205" y="49"/>
                  </a:cubicBezTo>
                  <a:cubicBezTo>
                    <a:pt x="286" y="139"/>
                    <a:pt x="138" y="230"/>
                    <a:pt x="93" y="273"/>
                  </a:cubicBezTo>
                  <a:close/>
                </a:path>
              </a:pathLst>
            </a:custGeom>
            <a:solidFill>
              <a:srgbClr val="FFFFFF"/>
            </a:solidFill>
            <a:ln w="9525">
              <a:noFill/>
              <a:round/>
              <a:headEnd/>
              <a:tailEnd/>
            </a:ln>
          </p:spPr>
          <p:txBody>
            <a:bodyPr/>
            <a:lstStyle/>
            <a:p>
              <a:pPr algn="l"/>
              <a:endParaRPr lang="en-US" sz="4500" dirty="0">
                <a:solidFill>
                  <a:schemeClr val="bg1"/>
                </a:solidFill>
              </a:endParaRPr>
            </a:p>
          </p:txBody>
        </p:sp>
        <p:sp>
          <p:nvSpPr>
            <p:cNvPr id="264" name="Freeform 34"/>
            <p:cNvSpPr>
              <a:spLocks/>
            </p:cNvSpPr>
            <p:nvPr/>
          </p:nvSpPr>
          <p:spPr bwMode="auto">
            <a:xfrm>
              <a:off x="14728" y="1853"/>
              <a:ext cx="1498" cy="2058"/>
            </a:xfrm>
            <a:custGeom>
              <a:avLst/>
              <a:gdLst>
                <a:gd name="T0" fmla="*/ 607 w 634"/>
                <a:gd name="T1" fmla="*/ 57 h 871"/>
                <a:gd name="T2" fmla="*/ 595 w 634"/>
                <a:gd name="T3" fmla="*/ 257 h 871"/>
                <a:gd name="T4" fmla="*/ 507 w 634"/>
                <a:gd name="T5" fmla="*/ 117 h 871"/>
                <a:gd name="T6" fmla="*/ 276 w 634"/>
                <a:gd name="T7" fmla="*/ 185 h 871"/>
                <a:gd name="T8" fmla="*/ 380 w 634"/>
                <a:gd name="T9" fmla="*/ 725 h 871"/>
                <a:gd name="T10" fmla="*/ 539 w 634"/>
                <a:gd name="T11" fmla="*/ 709 h 871"/>
                <a:gd name="T12" fmla="*/ 615 w 634"/>
                <a:gd name="T13" fmla="*/ 561 h 871"/>
                <a:gd name="T14" fmla="*/ 623 w 634"/>
                <a:gd name="T15" fmla="*/ 753 h 871"/>
                <a:gd name="T16" fmla="*/ 4 w 634"/>
                <a:gd name="T17" fmla="*/ 457 h 871"/>
                <a:gd name="T18" fmla="*/ 607 w 634"/>
                <a:gd name="T19" fmla="*/ 57 h 8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4"/>
                <a:gd name="T31" fmla="*/ 0 h 871"/>
                <a:gd name="T32" fmla="*/ 634 w 634"/>
                <a:gd name="T33" fmla="*/ 871 h 8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4" h="871">
                  <a:moveTo>
                    <a:pt x="607" y="57"/>
                  </a:moveTo>
                  <a:cubicBezTo>
                    <a:pt x="605" y="126"/>
                    <a:pt x="610" y="202"/>
                    <a:pt x="595" y="257"/>
                  </a:cubicBezTo>
                  <a:cubicBezTo>
                    <a:pt x="558" y="212"/>
                    <a:pt x="559" y="141"/>
                    <a:pt x="507" y="117"/>
                  </a:cubicBezTo>
                  <a:cubicBezTo>
                    <a:pt x="411" y="73"/>
                    <a:pt x="313" y="136"/>
                    <a:pt x="276" y="185"/>
                  </a:cubicBezTo>
                  <a:cubicBezTo>
                    <a:pt x="160" y="338"/>
                    <a:pt x="189" y="678"/>
                    <a:pt x="380" y="725"/>
                  </a:cubicBezTo>
                  <a:cubicBezTo>
                    <a:pt x="412" y="733"/>
                    <a:pt x="491" y="742"/>
                    <a:pt x="539" y="709"/>
                  </a:cubicBezTo>
                  <a:cubicBezTo>
                    <a:pt x="585" y="677"/>
                    <a:pt x="576" y="611"/>
                    <a:pt x="615" y="561"/>
                  </a:cubicBezTo>
                  <a:cubicBezTo>
                    <a:pt x="634" y="609"/>
                    <a:pt x="618" y="691"/>
                    <a:pt x="623" y="753"/>
                  </a:cubicBezTo>
                  <a:cubicBezTo>
                    <a:pt x="330" y="871"/>
                    <a:pt x="8" y="759"/>
                    <a:pt x="4" y="457"/>
                  </a:cubicBezTo>
                  <a:cubicBezTo>
                    <a:pt x="0" y="162"/>
                    <a:pt x="268" y="0"/>
                    <a:pt x="607" y="57"/>
                  </a:cubicBezTo>
                  <a:close/>
                </a:path>
              </a:pathLst>
            </a:custGeom>
            <a:solidFill>
              <a:srgbClr val="FFFFFF"/>
            </a:solidFill>
            <a:ln w="9525">
              <a:noFill/>
              <a:round/>
              <a:headEnd/>
              <a:tailEnd/>
            </a:ln>
          </p:spPr>
          <p:txBody>
            <a:bodyPr/>
            <a:lstStyle/>
            <a:p>
              <a:pPr algn="l"/>
              <a:endParaRPr lang="en-US" sz="4500" dirty="0">
                <a:solidFill>
                  <a:schemeClr val="bg1"/>
                </a:solidFill>
              </a:endParaRPr>
            </a:p>
          </p:txBody>
        </p:sp>
        <p:sp>
          <p:nvSpPr>
            <p:cNvPr id="265" name="Freeform 35"/>
            <p:cNvSpPr>
              <a:spLocks/>
            </p:cNvSpPr>
            <p:nvPr/>
          </p:nvSpPr>
          <p:spPr bwMode="auto">
            <a:xfrm>
              <a:off x="12019" y="1979"/>
              <a:ext cx="2785" cy="1726"/>
            </a:xfrm>
            <a:custGeom>
              <a:avLst/>
              <a:gdLst>
                <a:gd name="T0" fmla="*/ 364 w 1179"/>
                <a:gd name="T1" fmla="*/ 12 h 731"/>
                <a:gd name="T2" fmla="*/ 583 w 1179"/>
                <a:gd name="T3" fmla="*/ 468 h 731"/>
                <a:gd name="T4" fmla="*/ 815 w 1179"/>
                <a:gd name="T5" fmla="*/ 16 h 731"/>
                <a:gd name="T6" fmla="*/ 1107 w 1179"/>
                <a:gd name="T7" fmla="*/ 16 h 731"/>
                <a:gd name="T8" fmla="*/ 991 w 1179"/>
                <a:gd name="T9" fmla="*/ 88 h 731"/>
                <a:gd name="T10" fmla="*/ 1047 w 1179"/>
                <a:gd name="T11" fmla="*/ 648 h 731"/>
                <a:gd name="T12" fmla="*/ 1179 w 1179"/>
                <a:gd name="T13" fmla="*/ 724 h 731"/>
                <a:gd name="T14" fmla="*/ 751 w 1179"/>
                <a:gd name="T15" fmla="*/ 720 h 731"/>
                <a:gd name="T16" fmla="*/ 875 w 1179"/>
                <a:gd name="T17" fmla="*/ 652 h 731"/>
                <a:gd name="T18" fmla="*/ 835 w 1179"/>
                <a:gd name="T19" fmla="*/ 172 h 731"/>
                <a:gd name="T20" fmla="*/ 555 w 1179"/>
                <a:gd name="T21" fmla="*/ 728 h 731"/>
                <a:gd name="T22" fmla="*/ 511 w 1179"/>
                <a:gd name="T23" fmla="*/ 728 h 731"/>
                <a:gd name="T24" fmla="*/ 260 w 1179"/>
                <a:gd name="T25" fmla="*/ 184 h 731"/>
                <a:gd name="T26" fmla="*/ 224 w 1179"/>
                <a:gd name="T27" fmla="*/ 532 h 731"/>
                <a:gd name="T28" fmla="*/ 216 w 1179"/>
                <a:gd name="T29" fmla="*/ 648 h 731"/>
                <a:gd name="T30" fmla="*/ 336 w 1179"/>
                <a:gd name="T31" fmla="*/ 720 h 731"/>
                <a:gd name="T32" fmla="*/ 0 w 1179"/>
                <a:gd name="T33" fmla="*/ 716 h 731"/>
                <a:gd name="T34" fmla="*/ 112 w 1179"/>
                <a:gd name="T35" fmla="*/ 652 h 731"/>
                <a:gd name="T36" fmla="*/ 152 w 1179"/>
                <a:gd name="T37" fmla="*/ 376 h 731"/>
                <a:gd name="T38" fmla="*/ 168 w 1179"/>
                <a:gd name="T39" fmla="*/ 236 h 731"/>
                <a:gd name="T40" fmla="*/ 184 w 1179"/>
                <a:gd name="T41" fmla="*/ 96 h 731"/>
                <a:gd name="T42" fmla="*/ 60 w 1179"/>
                <a:gd name="T43" fmla="*/ 12 h 731"/>
                <a:gd name="T44" fmla="*/ 364 w 1179"/>
                <a:gd name="T45" fmla="*/ 12 h 7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79"/>
                <a:gd name="T70" fmla="*/ 0 h 731"/>
                <a:gd name="T71" fmla="*/ 1179 w 1179"/>
                <a:gd name="T72" fmla="*/ 731 h 7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79" h="731">
                  <a:moveTo>
                    <a:pt x="364" y="12"/>
                  </a:moveTo>
                  <a:cubicBezTo>
                    <a:pt x="433" y="168"/>
                    <a:pt x="510" y="316"/>
                    <a:pt x="583" y="468"/>
                  </a:cubicBezTo>
                  <a:cubicBezTo>
                    <a:pt x="662" y="319"/>
                    <a:pt x="738" y="167"/>
                    <a:pt x="815" y="16"/>
                  </a:cubicBezTo>
                  <a:cubicBezTo>
                    <a:pt x="910" y="19"/>
                    <a:pt x="1037" y="12"/>
                    <a:pt x="1107" y="16"/>
                  </a:cubicBezTo>
                  <a:cubicBezTo>
                    <a:pt x="1096" y="52"/>
                    <a:pt x="1022" y="59"/>
                    <a:pt x="991" y="88"/>
                  </a:cubicBezTo>
                  <a:cubicBezTo>
                    <a:pt x="1006" y="278"/>
                    <a:pt x="1030" y="460"/>
                    <a:pt x="1047" y="648"/>
                  </a:cubicBezTo>
                  <a:cubicBezTo>
                    <a:pt x="1078" y="686"/>
                    <a:pt x="1143" y="690"/>
                    <a:pt x="1179" y="724"/>
                  </a:cubicBezTo>
                  <a:cubicBezTo>
                    <a:pt x="1053" y="721"/>
                    <a:pt x="871" y="730"/>
                    <a:pt x="751" y="720"/>
                  </a:cubicBezTo>
                  <a:cubicBezTo>
                    <a:pt x="788" y="692"/>
                    <a:pt x="849" y="690"/>
                    <a:pt x="875" y="652"/>
                  </a:cubicBezTo>
                  <a:cubicBezTo>
                    <a:pt x="861" y="493"/>
                    <a:pt x="849" y="332"/>
                    <a:pt x="835" y="172"/>
                  </a:cubicBezTo>
                  <a:cubicBezTo>
                    <a:pt x="738" y="353"/>
                    <a:pt x="651" y="545"/>
                    <a:pt x="555" y="728"/>
                  </a:cubicBezTo>
                  <a:cubicBezTo>
                    <a:pt x="541" y="728"/>
                    <a:pt x="526" y="728"/>
                    <a:pt x="511" y="728"/>
                  </a:cubicBezTo>
                  <a:cubicBezTo>
                    <a:pt x="428" y="546"/>
                    <a:pt x="345" y="364"/>
                    <a:pt x="260" y="184"/>
                  </a:cubicBezTo>
                  <a:cubicBezTo>
                    <a:pt x="249" y="280"/>
                    <a:pt x="234" y="419"/>
                    <a:pt x="224" y="532"/>
                  </a:cubicBezTo>
                  <a:cubicBezTo>
                    <a:pt x="220" y="572"/>
                    <a:pt x="208" y="622"/>
                    <a:pt x="216" y="648"/>
                  </a:cubicBezTo>
                  <a:cubicBezTo>
                    <a:pt x="230" y="698"/>
                    <a:pt x="307" y="679"/>
                    <a:pt x="336" y="720"/>
                  </a:cubicBezTo>
                  <a:cubicBezTo>
                    <a:pt x="238" y="714"/>
                    <a:pt x="93" y="731"/>
                    <a:pt x="0" y="716"/>
                  </a:cubicBezTo>
                  <a:cubicBezTo>
                    <a:pt x="28" y="688"/>
                    <a:pt x="90" y="694"/>
                    <a:pt x="112" y="652"/>
                  </a:cubicBezTo>
                  <a:cubicBezTo>
                    <a:pt x="145" y="588"/>
                    <a:pt x="140" y="475"/>
                    <a:pt x="152" y="376"/>
                  </a:cubicBezTo>
                  <a:cubicBezTo>
                    <a:pt x="158" y="328"/>
                    <a:pt x="162" y="283"/>
                    <a:pt x="168" y="236"/>
                  </a:cubicBezTo>
                  <a:cubicBezTo>
                    <a:pt x="174" y="186"/>
                    <a:pt x="191" y="130"/>
                    <a:pt x="184" y="96"/>
                  </a:cubicBezTo>
                  <a:cubicBezTo>
                    <a:pt x="171" y="38"/>
                    <a:pt x="74" y="50"/>
                    <a:pt x="60" y="12"/>
                  </a:cubicBezTo>
                  <a:cubicBezTo>
                    <a:pt x="142" y="0"/>
                    <a:pt x="266" y="14"/>
                    <a:pt x="364" y="12"/>
                  </a:cubicBezTo>
                  <a:close/>
                </a:path>
              </a:pathLst>
            </a:custGeom>
            <a:solidFill>
              <a:srgbClr val="FFFFFF"/>
            </a:solidFill>
            <a:ln w="9525">
              <a:noFill/>
              <a:round/>
              <a:headEnd/>
              <a:tailEnd/>
            </a:ln>
          </p:spPr>
          <p:txBody>
            <a:bodyPr/>
            <a:lstStyle/>
            <a:p>
              <a:pPr algn="l"/>
              <a:endParaRPr lang="en-US" sz="4500" dirty="0">
                <a:solidFill>
                  <a:schemeClr val="bg1"/>
                </a:solidFill>
              </a:endParaRPr>
            </a:p>
          </p:txBody>
        </p:sp>
        <p:sp>
          <p:nvSpPr>
            <p:cNvPr id="266" name="Freeform 36"/>
            <p:cNvSpPr>
              <a:spLocks/>
            </p:cNvSpPr>
            <p:nvPr/>
          </p:nvSpPr>
          <p:spPr bwMode="auto">
            <a:xfrm>
              <a:off x="10320" y="1990"/>
              <a:ext cx="1571" cy="1708"/>
            </a:xfrm>
            <a:custGeom>
              <a:avLst/>
              <a:gdLst>
                <a:gd name="T0" fmla="*/ 635 w 665"/>
                <a:gd name="T1" fmla="*/ 7 h 723"/>
                <a:gd name="T2" fmla="*/ 631 w 665"/>
                <a:gd name="T3" fmla="*/ 199 h 723"/>
                <a:gd name="T4" fmla="*/ 551 w 665"/>
                <a:gd name="T5" fmla="*/ 83 h 723"/>
                <a:gd name="T6" fmla="*/ 291 w 665"/>
                <a:gd name="T7" fmla="*/ 83 h 723"/>
                <a:gd name="T8" fmla="*/ 291 w 665"/>
                <a:gd name="T9" fmla="*/ 307 h 723"/>
                <a:gd name="T10" fmla="*/ 503 w 665"/>
                <a:gd name="T11" fmla="*/ 307 h 723"/>
                <a:gd name="T12" fmla="*/ 583 w 665"/>
                <a:gd name="T13" fmla="*/ 203 h 723"/>
                <a:gd name="T14" fmla="*/ 579 w 665"/>
                <a:gd name="T15" fmla="*/ 487 h 723"/>
                <a:gd name="T16" fmla="*/ 507 w 665"/>
                <a:gd name="T17" fmla="*/ 379 h 723"/>
                <a:gd name="T18" fmla="*/ 295 w 665"/>
                <a:gd name="T19" fmla="*/ 379 h 723"/>
                <a:gd name="T20" fmla="*/ 291 w 665"/>
                <a:gd name="T21" fmla="*/ 635 h 723"/>
                <a:gd name="T22" fmla="*/ 571 w 665"/>
                <a:gd name="T23" fmla="*/ 639 h 723"/>
                <a:gd name="T24" fmla="*/ 643 w 665"/>
                <a:gd name="T25" fmla="*/ 503 h 723"/>
                <a:gd name="T26" fmla="*/ 655 w 665"/>
                <a:gd name="T27" fmla="*/ 607 h 723"/>
                <a:gd name="T28" fmla="*/ 655 w 665"/>
                <a:gd name="T29" fmla="*/ 723 h 723"/>
                <a:gd name="T30" fmla="*/ 0 w 665"/>
                <a:gd name="T31" fmla="*/ 715 h 723"/>
                <a:gd name="T32" fmla="*/ 108 w 665"/>
                <a:gd name="T33" fmla="*/ 647 h 723"/>
                <a:gd name="T34" fmla="*/ 116 w 665"/>
                <a:gd name="T35" fmla="*/ 511 h 723"/>
                <a:gd name="T36" fmla="*/ 116 w 665"/>
                <a:gd name="T37" fmla="*/ 371 h 723"/>
                <a:gd name="T38" fmla="*/ 100 w 665"/>
                <a:gd name="T39" fmla="*/ 71 h 723"/>
                <a:gd name="T40" fmla="*/ 4 w 665"/>
                <a:gd name="T41" fmla="*/ 11 h 723"/>
                <a:gd name="T42" fmla="*/ 635 w 665"/>
                <a:gd name="T43" fmla="*/ 7 h 7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5"/>
                <a:gd name="T67" fmla="*/ 0 h 723"/>
                <a:gd name="T68" fmla="*/ 665 w 665"/>
                <a:gd name="T69" fmla="*/ 723 h 7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5" h="723">
                  <a:moveTo>
                    <a:pt x="635" y="7"/>
                  </a:moveTo>
                  <a:cubicBezTo>
                    <a:pt x="632" y="70"/>
                    <a:pt x="640" y="143"/>
                    <a:pt x="631" y="199"/>
                  </a:cubicBezTo>
                  <a:cubicBezTo>
                    <a:pt x="601" y="164"/>
                    <a:pt x="588" y="111"/>
                    <a:pt x="551" y="83"/>
                  </a:cubicBezTo>
                  <a:cubicBezTo>
                    <a:pt x="465" y="83"/>
                    <a:pt x="378" y="83"/>
                    <a:pt x="291" y="83"/>
                  </a:cubicBezTo>
                  <a:cubicBezTo>
                    <a:pt x="291" y="158"/>
                    <a:pt x="291" y="232"/>
                    <a:pt x="291" y="307"/>
                  </a:cubicBezTo>
                  <a:cubicBezTo>
                    <a:pt x="370" y="294"/>
                    <a:pt x="440" y="325"/>
                    <a:pt x="503" y="307"/>
                  </a:cubicBezTo>
                  <a:cubicBezTo>
                    <a:pt x="553" y="292"/>
                    <a:pt x="540" y="226"/>
                    <a:pt x="583" y="203"/>
                  </a:cubicBezTo>
                  <a:cubicBezTo>
                    <a:pt x="581" y="281"/>
                    <a:pt x="588" y="402"/>
                    <a:pt x="579" y="487"/>
                  </a:cubicBezTo>
                  <a:cubicBezTo>
                    <a:pt x="549" y="457"/>
                    <a:pt x="543" y="403"/>
                    <a:pt x="507" y="379"/>
                  </a:cubicBezTo>
                  <a:cubicBezTo>
                    <a:pt x="437" y="379"/>
                    <a:pt x="366" y="379"/>
                    <a:pt x="295" y="379"/>
                  </a:cubicBezTo>
                  <a:cubicBezTo>
                    <a:pt x="286" y="456"/>
                    <a:pt x="294" y="551"/>
                    <a:pt x="291" y="635"/>
                  </a:cubicBezTo>
                  <a:cubicBezTo>
                    <a:pt x="377" y="644"/>
                    <a:pt x="479" y="636"/>
                    <a:pt x="571" y="639"/>
                  </a:cubicBezTo>
                  <a:cubicBezTo>
                    <a:pt x="607" y="605"/>
                    <a:pt x="617" y="546"/>
                    <a:pt x="643" y="503"/>
                  </a:cubicBezTo>
                  <a:cubicBezTo>
                    <a:pt x="665" y="524"/>
                    <a:pt x="655" y="568"/>
                    <a:pt x="655" y="607"/>
                  </a:cubicBezTo>
                  <a:cubicBezTo>
                    <a:pt x="655" y="645"/>
                    <a:pt x="655" y="689"/>
                    <a:pt x="655" y="723"/>
                  </a:cubicBezTo>
                  <a:cubicBezTo>
                    <a:pt x="439" y="716"/>
                    <a:pt x="196" y="719"/>
                    <a:pt x="0" y="715"/>
                  </a:cubicBezTo>
                  <a:cubicBezTo>
                    <a:pt x="19" y="674"/>
                    <a:pt x="86" y="686"/>
                    <a:pt x="108" y="647"/>
                  </a:cubicBezTo>
                  <a:cubicBezTo>
                    <a:pt x="123" y="619"/>
                    <a:pt x="116" y="555"/>
                    <a:pt x="116" y="511"/>
                  </a:cubicBezTo>
                  <a:cubicBezTo>
                    <a:pt x="116" y="463"/>
                    <a:pt x="116" y="421"/>
                    <a:pt x="116" y="371"/>
                  </a:cubicBezTo>
                  <a:cubicBezTo>
                    <a:pt x="116" y="272"/>
                    <a:pt x="135" y="119"/>
                    <a:pt x="100" y="71"/>
                  </a:cubicBezTo>
                  <a:cubicBezTo>
                    <a:pt x="74" y="37"/>
                    <a:pt x="9" y="40"/>
                    <a:pt x="4" y="11"/>
                  </a:cubicBezTo>
                  <a:cubicBezTo>
                    <a:pt x="192" y="0"/>
                    <a:pt x="427" y="12"/>
                    <a:pt x="635" y="7"/>
                  </a:cubicBezTo>
                  <a:close/>
                </a:path>
              </a:pathLst>
            </a:custGeom>
            <a:solidFill>
              <a:srgbClr val="FFFFFF"/>
            </a:solidFill>
            <a:ln w="9525">
              <a:noFill/>
              <a:round/>
              <a:headEnd/>
              <a:tailEnd/>
            </a:ln>
          </p:spPr>
          <p:txBody>
            <a:bodyPr/>
            <a:lstStyle/>
            <a:p>
              <a:pPr algn="l"/>
              <a:endParaRPr lang="en-US" sz="4500" dirty="0">
                <a:solidFill>
                  <a:schemeClr val="bg1"/>
                </a:solidFill>
              </a:endParaRPr>
            </a:p>
          </p:txBody>
        </p:sp>
      </p:grpSp>
      <p:pic>
        <p:nvPicPr>
          <p:cNvPr id="267" name="Picture 11" descr="Down:  Picture frame 4"/>
          <p:cNvPicPr>
            <a:picLocks noChangeAspect="1" noChangeArrowheads="1"/>
          </p:cNvPicPr>
          <p:nvPr/>
        </p:nvPicPr>
        <p:blipFill>
          <a:blip r:embed="rId11" cstate="print"/>
          <a:srcRect/>
          <a:stretch>
            <a:fillRect/>
          </a:stretch>
        </p:blipFill>
        <p:spPr bwMode="auto">
          <a:xfrm>
            <a:off x="641351" y="3934157"/>
            <a:ext cx="405560" cy="540123"/>
          </a:xfrm>
          <a:prstGeom prst="rect">
            <a:avLst/>
          </a:prstGeom>
          <a:noFill/>
          <a:ln w="9525">
            <a:noFill/>
            <a:miter lim="800000"/>
            <a:headEnd/>
            <a:tailEnd/>
          </a:ln>
        </p:spPr>
      </p:pic>
      <p:pic>
        <p:nvPicPr>
          <p:cNvPr id="268" name="Picture 4"/>
          <p:cNvPicPr>
            <a:picLocks noChangeAspect="1" noChangeArrowheads="1"/>
          </p:cNvPicPr>
          <p:nvPr/>
        </p:nvPicPr>
        <p:blipFill>
          <a:blip r:embed="rId12" cstate="print"/>
          <a:srcRect/>
          <a:stretch>
            <a:fillRect/>
          </a:stretch>
        </p:blipFill>
        <p:spPr bwMode="auto">
          <a:xfrm>
            <a:off x="641350" y="2657021"/>
            <a:ext cx="751888" cy="161611"/>
          </a:xfrm>
          <a:prstGeom prst="rect">
            <a:avLst/>
          </a:prstGeom>
          <a:noFill/>
          <a:ln w="9525">
            <a:noFill/>
            <a:miter lim="800000"/>
            <a:headEnd/>
            <a:tailEnd/>
          </a:ln>
          <a:effectLst/>
        </p:spPr>
      </p:pic>
      <p:pic>
        <p:nvPicPr>
          <p:cNvPr id="269" name="Picture 9"/>
          <p:cNvPicPr>
            <a:picLocks noChangeAspect="1" noChangeArrowheads="1"/>
          </p:cNvPicPr>
          <p:nvPr/>
        </p:nvPicPr>
        <p:blipFill>
          <a:blip r:embed="rId13" cstate="print"/>
          <a:srcRect/>
          <a:stretch>
            <a:fillRect/>
          </a:stretch>
        </p:blipFill>
        <p:spPr bwMode="auto">
          <a:xfrm>
            <a:off x="641352" y="5631541"/>
            <a:ext cx="882393" cy="190080"/>
          </a:xfrm>
          <a:prstGeom prst="rect">
            <a:avLst/>
          </a:prstGeom>
          <a:noFill/>
          <a:ln w="9525">
            <a:noFill/>
            <a:miter lim="800000"/>
            <a:headEnd/>
            <a:tailEnd/>
          </a:ln>
          <a:effectLst/>
        </p:spPr>
      </p:pic>
      <p:pic>
        <p:nvPicPr>
          <p:cNvPr id="270" name="Picture 269" descr="vmware.png"/>
          <p:cNvPicPr>
            <a:picLocks noChangeAspect="1"/>
          </p:cNvPicPr>
          <p:nvPr/>
        </p:nvPicPr>
        <p:blipFill>
          <a:blip r:embed="rId14" cstate="print">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628957" y="2033158"/>
            <a:ext cx="795807" cy="161284"/>
          </a:xfrm>
          <a:prstGeom prst="rect">
            <a:avLst/>
          </a:prstGeom>
        </p:spPr>
      </p:pic>
      <p:sp>
        <p:nvSpPr>
          <p:cNvPr id="271" name="TextBox 270"/>
          <p:cNvSpPr txBox="1"/>
          <p:nvPr/>
        </p:nvSpPr>
        <p:spPr bwMode="auto">
          <a:xfrm>
            <a:off x="10253133" y="2991557"/>
            <a:ext cx="65" cy="276999"/>
          </a:xfrm>
          <a:prstGeom prst="rect">
            <a:avLst/>
          </a:prstGeom>
          <a:noFill/>
          <a:ln w="19050" algn="ctr">
            <a:noFill/>
            <a:miter lim="800000"/>
            <a:headEnd/>
            <a:tailEnd/>
          </a:ln>
        </p:spPr>
        <p:txBody>
          <a:bodyPr wrap="none" lIns="0" tIns="0" rIns="0" bIns="0" rtlCol="0">
            <a:spAutoFit/>
          </a:bodyPr>
          <a:lstStyle/>
          <a:p>
            <a:endParaRPr lang="en-US" dirty="0" err="1" smtClean="0"/>
          </a:p>
        </p:txBody>
      </p:sp>
      <p:grpSp>
        <p:nvGrpSpPr>
          <p:cNvPr id="18" name="Group 19"/>
          <p:cNvGrpSpPr>
            <a:grpSpLocks/>
          </p:cNvGrpSpPr>
          <p:nvPr/>
        </p:nvGrpSpPr>
        <p:grpSpPr bwMode="auto">
          <a:xfrm>
            <a:off x="641351" y="3190256"/>
            <a:ext cx="598067" cy="382763"/>
            <a:chOff x="6348" y="1655"/>
            <a:chExt cx="6208" cy="2983"/>
          </a:xfrm>
        </p:grpSpPr>
        <p:sp>
          <p:nvSpPr>
            <p:cNvPr id="273" name="Freeform 11"/>
            <p:cNvSpPr>
              <a:spLocks/>
            </p:cNvSpPr>
            <p:nvPr/>
          </p:nvSpPr>
          <p:spPr bwMode="auto">
            <a:xfrm>
              <a:off x="6348" y="2715"/>
              <a:ext cx="848" cy="1380"/>
            </a:xfrm>
            <a:custGeom>
              <a:avLst/>
              <a:gdLst>
                <a:gd name="T0" fmla="*/ 35 w 359"/>
                <a:gd name="T1" fmla="*/ 531 h 584"/>
                <a:gd name="T2" fmla="*/ 5 w 359"/>
                <a:gd name="T3" fmla="*/ 584 h 584"/>
                <a:gd name="T4" fmla="*/ 172 w 359"/>
                <a:gd name="T5" fmla="*/ 584 h 584"/>
                <a:gd name="T6" fmla="*/ 134 w 359"/>
                <a:gd name="T7" fmla="*/ 530 h 584"/>
                <a:gd name="T8" fmla="*/ 134 w 359"/>
                <a:gd name="T9" fmla="*/ 293 h 584"/>
                <a:gd name="T10" fmla="*/ 273 w 359"/>
                <a:gd name="T11" fmla="*/ 293 h 584"/>
                <a:gd name="T12" fmla="*/ 315 w 359"/>
                <a:gd name="T13" fmla="*/ 318 h 584"/>
                <a:gd name="T14" fmla="*/ 315 w 359"/>
                <a:gd name="T15" fmla="*/ 231 h 584"/>
                <a:gd name="T16" fmla="*/ 134 w 359"/>
                <a:gd name="T17" fmla="*/ 231 h 584"/>
                <a:gd name="T18" fmla="*/ 134 w 359"/>
                <a:gd name="T19" fmla="*/ 60 h 584"/>
                <a:gd name="T20" fmla="*/ 310 w 359"/>
                <a:gd name="T21" fmla="*/ 60 h 584"/>
                <a:gd name="T22" fmla="*/ 358 w 359"/>
                <a:gd name="T23" fmla="*/ 97 h 584"/>
                <a:gd name="T24" fmla="*/ 358 w 359"/>
                <a:gd name="T25" fmla="*/ 0 h 584"/>
                <a:gd name="T26" fmla="*/ 0 w 359"/>
                <a:gd name="T27" fmla="*/ 0 h 584"/>
                <a:gd name="T28" fmla="*/ 35 w 359"/>
                <a:gd name="T29" fmla="*/ 53 h 584"/>
                <a:gd name="T30" fmla="*/ 35 w 359"/>
                <a:gd name="T31" fmla="*/ 531 h 5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9"/>
                <a:gd name="T49" fmla="*/ 0 h 584"/>
                <a:gd name="T50" fmla="*/ 359 w 359"/>
                <a:gd name="T51" fmla="*/ 584 h 5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9" h="584">
                  <a:moveTo>
                    <a:pt x="35" y="531"/>
                  </a:moveTo>
                  <a:cubicBezTo>
                    <a:pt x="35" y="566"/>
                    <a:pt x="5" y="584"/>
                    <a:pt x="5" y="584"/>
                  </a:cubicBezTo>
                  <a:cubicBezTo>
                    <a:pt x="172" y="584"/>
                    <a:pt x="172" y="584"/>
                    <a:pt x="172" y="584"/>
                  </a:cubicBezTo>
                  <a:cubicBezTo>
                    <a:pt x="166" y="584"/>
                    <a:pt x="134" y="554"/>
                    <a:pt x="134" y="530"/>
                  </a:cubicBezTo>
                  <a:cubicBezTo>
                    <a:pt x="134" y="511"/>
                    <a:pt x="134" y="293"/>
                    <a:pt x="134" y="293"/>
                  </a:cubicBezTo>
                  <a:cubicBezTo>
                    <a:pt x="273" y="293"/>
                    <a:pt x="273" y="293"/>
                    <a:pt x="273" y="293"/>
                  </a:cubicBezTo>
                  <a:cubicBezTo>
                    <a:pt x="273" y="293"/>
                    <a:pt x="315" y="299"/>
                    <a:pt x="315" y="318"/>
                  </a:cubicBezTo>
                  <a:cubicBezTo>
                    <a:pt x="315" y="337"/>
                    <a:pt x="315" y="231"/>
                    <a:pt x="315" y="231"/>
                  </a:cubicBezTo>
                  <a:cubicBezTo>
                    <a:pt x="134" y="231"/>
                    <a:pt x="134" y="231"/>
                    <a:pt x="134" y="231"/>
                  </a:cubicBezTo>
                  <a:cubicBezTo>
                    <a:pt x="134" y="60"/>
                    <a:pt x="134" y="60"/>
                    <a:pt x="134" y="60"/>
                  </a:cubicBezTo>
                  <a:cubicBezTo>
                    <a:pt x="134" y="60"/>
                    <a:pt x="300" y="60"/>
                    <a:pt x="310" y="60"/>
                  </a:cubicBezTo>
                  <a:cubicBezTo>
                    <a:pt x="320" y="60"/>
                    <a:pt x="356" y="77"/>
                    <a:pt x="358" y="97"/>
                  </a:cubicBezTo>
                  <a:cubicBezTo>
                    <a:pt x="359" y="118"/>
                    <a:pt x="358" y="0"/>
                    <a:pt x="358" y="0"/>
                  </a:cubicBezTo>
                  <a:cubicBezTo>
                    <a:pt x="0" y="0"/>
                    <a:pt x="0" y="0"/>
                    <a:pt x="0" y="0"/>
                  </a:cubicBezTo>
                  <a:cubicBezTo>
                    <a:pt x="0" y="0"/>
                    <a:pt x="33" y="20"/>
                    <a:pt x="35" y="53"/>
                  </a:cubicBezTo>
                  <a:cubicBezTo>
                    <a:pt x="36" y="86"/>
                    <a:pt x="35" y="497"/>
                    <a:pt x="35" y="531"/>
                  </a:cubicBezTo>
                  <a:close/>
                </a:path>
              </a:pathLst>
            </a:custGeom>
            <a:solidFill>
              <a:srgbClr val="FFFFFF"/>
            </a:solidFill>
            <a:ln w="9525">
              <a:noFill/>
              <a:round/>
              <a:headEnd/>
              <a:tailEnd/>
            </a:ln>
          </p:spPr>
          <p:txBody>
            <a:bodyPr/>
            <a:lstStyle/>
            <a:p>
              <a:pPr algn="l"/>
              <a:endParaRPr lang="en-US" sz="4500" dirty="0">
                <a:solidFill>
                  <a:schemeClr val="bg1"/>
                </a:solidFill>
              </a:endParaRPr>
            </a:p>
          </p:txBody>
        </p:sp>
        <p:sp>
          <p:nvSpPr>
            <p:cNvPr id="274" name="Freeform 12"/>
            <p:cNvSpPr>
              <a:spLocks/>
            </p:cNvSpPr>
            <p:nvPr/>
          </p:nvSpPr>
          <p:spPr bwMode="auto">
            <a:xfrm>
              <a:off x="8399" y="2715"/>
              <a:ext cx="548" cy="1923"/>
            </a:xfrm>
            <a:custGeom>
              <a:avLst/>
              <a:gdLst>
                <a:gd name="T0" fmla="*/ 58 w 232"/>
                <a:gd name="T1" fmla="*/ 0 h 814"/>
                <a:gd name="T2" fmla="*/ 94 w 232"/>
                <a:gd name="T3" fmla="*/ 53 h 814"/>
                <a:gd name="T4" fmla="*/ 94 w 232"/>
                <a:gd name="T5" fmla="*/ 622 h 814"/>
                <a:gd name="T6" fmla="*/ 1 w 232"/>
                <a:gd name="T7" fmla="*/ 813 h 814"/>
                <a:gd name="T8" fmla="*/ 136 w 232"/>
                <a:gd name="T9" fmla="*/ 747 h 814"/>
                <a:gd name="T10" fmla="*/ 195 w 232"/>
                <a:gd name="T11" fmla="*/ 583 h 814"/>
                <a:gd name="T12" fmla="*/ 193 w 232"/>
                <a:gd name="T13" fmla="*/ 52 h 814"/>
                <a:gd name="T14" fmla="*/ 232 w 232"/>
                <a:gd name="T15" fmla="*/ 0 h 814"/>
                <a:gd name="T16" fmla="*/ 58 w 232"/>
                <a:gd name="T17" fmla="*/ 0 h 8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2"/>
                <a:gd name="T28" fmla="*/ 0 h 814"/>
                <a:gd name="T29" fmla="*/ 232 w 232"/>
                <a:gd name="T30" fmla="*/ 814 h 8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2" h="814">
                  <a:moveTo>
                    <a:pt x="58" y="0"/>
                  </a:moveTo>
                  <a:cubicBezTo>
                    <a:pt x="64" y="0"/>
                    <a:pt x="95" y="23"/>
                    <a:pt x="94" y="53"/>
                  </a:cubicBezTo>
                  <a:cubicBezTo>
                    <a:pt x="94" y="75"/>
                    <a:pt x="94" y="609"/>
                    <a:pt x="94" y="622"/>
                  </a:cubicBezTo>
                  <a:cubicBezTo>
                    <a:pt x="94" y="634"/>
                    <a:pt x="77" y="761"/>
                    <a:pt x="1" y="813"/>
                  </a:cubicBezTo>
                  <a:cubicBezTo>
                    <a:pt x="0" y="814"/>
                    <a:pt x="81" y="802"/>
                    <a:pt x="136" y="747"/>
                  </a:cubicBezTo>
                  <a:cubicBezTo>
                    <a:pt x="144" y="738"/>
                    <a:pt x="195" y="704"/>
                    <a:pt x="195" y="583"/>
                  </a:cubicBezTo>
                  <a:cubicBezTo>
                    <a:pt x="195" y="453"/>
                    <a:pt x="193" y="87"/>
                    <a:pt x="193" y="52"/>
                  </a:cubicBezTo>
                  <a:cubicBezTo>
                    <a:pt x="193" y="13"/>
                    <a:pt x="232" y="0"/>
                    <a:pt x="232" y="0"/>
                  </a:cubicBezTo>
                  <a:cubicBezTo>
                    <a:pt x="58" y="0"/>
                    <a:pt x="58" y="0"/>
                    <a:pt x="58" y="0"/>
                  </a:cubicBezTo>
                  <a:close/>
                </a:path>
              </a:pathLst>
            </a:custGeom>
            <a:solidFill>
              <a:srgbClr val="FFFFFF"/>
            </a:solidFill>
            <a:ln w="9525">
              <a:noFill/>
              <a:round/>
              <a:headEnd/>
              <a:tailEnd/>
            </a:ln>
          </p:spPr>
          <p:txBody>
            <a:bodyPr/>
            <a:lstStyle/>
            <a:p>
              <a:pPr algn="l"/>
              <a:endParaRPr lang="en-US" sz="4500" dirty="0">
                <a:solidFill>
                  <a:schemeClr val="bg1"/>
                </a:solidFill>
              </a:endParaRPr>
            </a:p>
          </p:txBody>
        </p:sp>
        <p:sp>
          <p:nvSpPr>
            <p:cNvPr id="275" name="Freeform 13"/>
            <p:cNvSpPr>
              <a:spLocks/>
            </p:cNvSpPr>
            <p:nvPr/>
          </p:nvSpPr>
          <p:spPr bwMode="auto">
            <a:xfrm>
              <a:off x="7203" y="2715"/>
              <a:ext cx="1226" cy="1403"/>
            </a:xfrm>
            <a:custGeom>
              <a:avLst/>
              <a:gdLst>
                <a:gd name="T0" fmla="*/ 64 w 519"/>
                <a:gd name="T1" fmla="*/ 53 h 594"/>
                <a:gd name="T2" fmla="*/ 30 w 519"/>
                <a:gd name="T3" fmla="*/ 0 h 594"/>
                <a:gd name="T4" fmla="*/ 205 w 519"/>
                <a:gd name="T5" fmla="*/ 0 h 594"/>
                <a:gd name="T6" fmla="*/ 168 w 519"/>
                <a:gd name="T7" fmla="*/ 52 h 594"/>
                <a:gd name="T8" fmla="*/ 169 w 519"/>
                <a:gd name="T9" fmla="*/ 409 h 594"/>
                <a:gd name="T10" fmla="*/ 282 w 519"/>
                <a:gd name="T11" fmla="*/ 531 h 594"/>
                <a:gd name="T12" fmla="*/ 379 w 519"/>
                <a:gd name="T13" fmla="*/ 409 h 594"/>
                <a:gd name="T14" fmla="*/ 378 w 519"/>
                <a:gd name="T15" fmla="*/ 54 h 594"/>
                <a:gd name="T16" fmla="*/ 345 w 519"/>
                <a:gd name="T17" fmla="*/ 0 h 594"/>
                <a:gd name="T18" fmla="*/ 519 w 519"/>
                <a:gd name="T19" fmla="*/ 0 h 594"/>
                <a:gd name="T20" fmla="*/ 482 w 519"/>
                <a:gd name="T21" fmla="*/ 49 h 594"/>
                <a:gd name="T22" fmla="*/ 482 w 519"/>
                <a:gd name="T23" fmla="*/ 413 h 594"/>
                <a:gd name="T24" fmla="*/ 444 w 519"/>
                <a:gd name="T25" fmla="*/ 521 h 594"/>
                <a:gd name="T26" fmla="*/ 284 w 519"/>
                <a:gd name="T27" fmla="*/ 593 h 594"/>
                <a:gd name="T28" fmla="*/ 104 w 519"/>
                <a:gd name="T29" fmla="*/ 520 h 594"/>
                <a:gd name="T30" fmla="*/ 65 w 519"/>
                <a:gd name="T31" fmla="*/ 408 h 594"/>
                <a:gd name="T32" fmla="*/ 64 w 519"/>
                <a:gd name="T33" fmla="*/ 53 h 59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9"/>
                <a:gd name="T52" fmla="*/ 0 h 594"/>
                <a:gd name="T53" fmla="*/ 519 w 519"/>
                <a:gd name="T54" fmla="*/ 594 h 59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9" h="594">
                  <a:moveTo>
                    <a:pt x="64" y="53"/>
                  </a:moveTo>
                  <a:cubicBezTo>
                    <a:pt x="65" y="23"/>
                    <a:pt x="36" y="0"/>
                    <a:pt x="30" y="0"/>
                  </a:cubicBezTo>
                  <a:cubicBezTo>
                    <a:pt x="0" y="0"/>
                    <a:pt x="205" y="0"/>
                    <a:pt x="205" y="0"/>
                  </a:cubicBezTo>
                  <a:cubicBezTo>
                    <a:pt x="205" y="0"/>
                    <a:pt x="168" y="21"/>
                    <a:pt x="168" y="52"/>
                  </a:cubicBezTo>
                  <a:cubicBezTo>
                    <a:pt x="168" y="71"/>
                    <a:pt x="169" y="359"/>
                    <a:pt x="169" y="409"/>
                  </a:cubicBezTo>
                  <a:cubicBezTo>
                    <a:pt x="169" y="460"/>
                    <a:pt x="198" y="531"/>
                    <a:pt x="282" y="531"/>
                  </a:cubicBezTo>
                  <a:cubicBezTo>
                    <a:pt x="349" y="531"/>
                    <a:pt x="379" y="460"/>
                    <a:pt x="379" y="409"/>
                  </a:cubicBezTo>
                  <a:cubicBezTo>
                    <a:pt x="379" y="366"/>
                    <a:pt x="378" y="85"/>
                    <a:pt x="378" y="54"/>
                  </a:cubicBezTo>
                  <a:cubicBezTo>
                    <a:pt x="380" y="24"/>
                    <a:pt x="350" y="0"/>
                    <a:pt x="345" y="0"/>
                  </a:cubicBezTo>
                  <a:cubicBezTo>
                    <a:pt x="314" y="0"/>
                    <a:pt x="519" y="0"/>
                    <a:pt x="519" y="0"/>
                  </a:cubicBezTo>
                  <a:cubicBezTo>
                    <a:pt x="519" y="0"/>
                    <a:pt x="482" y="19"/>
                    <a:pt x="482" y="49"/>
                  </a:cubicBezTo>
                  <a:cubicBezTo>
                    <a:pt x="482" y="69"/>
                    <a:pt x="482" y="413"/>
                    <a:pt x="482" y="413"/>
                  </a:cubicBezTo>
                  <a:cubicBezTo>
                    <a:pt x="482" y="413"/>
                    <a:pt x="481" y="478"/>
                    <a:pt x="444" y="521"/>
                  </a:cubicBezTo>
                  <a:cubicBezTo>
                    <a:pt x="415" y="554"/>
                    <a:pt x="367" y="591"/>
                    <a:pt x="284" y="593"/>
                  </a:cubicBezTo>
                  <a:cubicBezTo>
                    <a:pt x="189" y="594"/>
                    <a:pt x="146" y="561"/>
                    <a:pt x="104" y="520"/>
                  </a:cubicBezTo>
                  <a:cubicBezTo>
                    <a:pt x="74" y="491"/>
                    <a:pt x="66" y="432"/>
                    <a:pt x="65" y="408"/>
                  </a:cubicBezTo>
                  <a:cubicBezTo>
                    <a:pt x="64" y="360"/>
                    <a:pt x="64" y="72"/>
                    <a:pt x="64" y="53"/>
                  </a:cubicBezTo>
                  <a:close/>
                </a:path>
              </a:pathLst>
            </a:custGeom>
            <a:solidFill>
              <a:srgbClr val="FFFFFF"/>
            </a:solidFill>
            <a:ln w="9525">
              <a:noFill/>
              <a:round/>
              <a:headEnd/>
              <a:tailEnd/>
            </a:ln>
          </p:spPr>
          <p:txBody>
            <a:bodyPr/>
            <a:lstStyle/>
            <a:p>
              <a:pPr algn="l"/>
              <a:endParaRPr lang="en-US" sz="4500" dirty="0">
                <a:solidFill>
                  <a:schemeClr val="bg1"/>
                </a:solidFill>
              </a:endParaRPr>
            </a:p>
          </p:txBody>
        </p:sp>
        <p:sp>
          <p:nvSpPr>
            <p:cNvPr id="276" name="Freeform 14"/>
            <p:cNvSpPr>
              <a:spLocks/>
            </p:cNvSpPr>
            <p:nvPr/>
          </p:nvSpPr>
          <p:spPr bwMode="auto">
            <a:xfrm>
              <a:off x="11330" y="2715"/>
              <a:ext cx="1226" cy="1403"/>
            </a:xfrm>
            <a:custGeom>
              <a:avLst/>
              <a:gdLst>
                <a:gd name="T0" fmla="*/ 64 w 519"/>
                <a:gd name="T1" fmla="*/ 53 h 594"/>
                <a:gd name="T2" fmla="*/ 30 w 519"/>
                <a:gd name="T3" fmla="*/ 0 h 594"/>
                <a:gd name="T4" fmla="*/ 205 w 519"/>
                <a:gd name="T5" fmla="*/ 0 h 594"/>
                <a:gd name="T6" fmla="*/ 168 w 519"/>
                <a:gd name="T7" fmla="*/ 52 h 594"/>
                <a:gd name="T8" fmla="*/ 169 w 519"/>
                <a:gd name="T9" fmla="*/ 409 h 594"/>
                <a:gd name="T10" fmla="*/ 283 w 519"/>
                <a:gd name="T11" fmla="*/ 531 h 594"/>
                <a:gd name="T12" fmla="*/ 379 w 519"/>
                <a:gd name="T13" fmla="*/ 409 h 594"/>
                <a:gd name="T14" fmla="*/ 378 w 519"/>
                <a:gd name="T15" fmla="*/ 54 h 594"/>
                <a:gd name="T16" fmla="*/ 345 w 519"/>
                <a:gd name="T17" fmla="*/ 0 h 594"/>
                <a:gd name="T18" fmla="*/ 519 w 519"/>
                <a:gd name="T19" fmla="*/ 0 h 594"/>
                <a:gd name="T20" fmla="*/ 483 w 519"/>
                <a:gd name="T21" fmla="*/ 49 h 594"/>
                <a:gd name="T22" fmla="*/ 482 w 519"/>
                <a:gd name="T23" fmla="*/ 413 h 594"/>
                <a:gd name="T24" fmla="*/ 444 w 519"/>
                <a:gd name="T25" fmla="*/ 521 h 594"/>
                <a:gd name="T26" fmla="*/ 284 w 519"/>
                <a:gd name="T27" fmla="*/ 593 h 594"/>
                <a:gd name="T28" fmla="*/ 104 w 519"/>
                <a:gd name="T29" fmla="*/ 520 h 594"/>
                <a:gd name="T30" fmla="*/ 65 w 519"/>
                <a:gd name="T31" fmla="*/ 408 h 594"/>
                <a:gd name="T32" fmla="*/ 64 w 519"/>
                <a:gd name="T33" fmla="*/ 53 h 59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9"/>
                <a:gd name="T52" fmla="*/ 0 h 594"/>
                <a:gd name="T53" fmla="*/ 519 w 519"/>
                <a:gd name="T54" fmla="*/ 594 h 59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9" h="594">
                  <a:moveTo>
                    <a:pt x="64" y="53"/>
                  </a:moveTo>
                  <a:cubicBezTo>
                    <a:pt x="65" y="23"/>
                    <a:pt x="36" y="0"/>
                    <a:pt x="30" y="0"/>
                  </a:cubicBezTo>
                  <a:cubicBezTo>
                    <a:pt x="0" y="0"/>
                    <a:pt x="205" y="0"/>
                    <a:pt x="205" y="0"/>
                  </a:cubicBezTo>
                  <a:cubicBezTo>
                    <a:pt x="205" y="0"/>
                    <a:pt x="168" y="21"/>
                    <a:pt x="168" y="52"/>
                  </a:cubicBezTo>
                  <a:cubicBezTo>
                    <a:pt x="168" y="71"/>
                    <a:pt x="169" y="359"/>
                    <a:pt x="169" y="409"/>
                  </a:cubicBezTo>
                  <a:cubicBezTo>
                    <a:pt x="169" y="460"/>
                    <a:pt x="198" y="531"/>
                    <a:pt x="283" y="531"/>
                  </a:cubicBezTo>
                  <a:cubicBezTo>
                    <a:pt x="349" y="531"/>
                    <a:pt x="379" y="460"/>
                    <a:pt x="379" y="409"/>
                  </a:cubicBezTo>
                  <a:cubicBezTo>
                    <a:pt x="379" y="366"/>
                    <a:pt x="378" y="85"/>
                    <a:pt x="378" y="54"/>
                  </a:cubicBezTo>
                  <a:cubicBezTo>
                    <a:pt x="380" y="24"/>
                    <a:pt x="350" y="0"/>
                    <a:pt x="345" y="0"/>
                  </a:cubicBezTo>
                  <a:cubicBezTo>
                    <a:pt x="314" y="0"/>
                    <a:pt x="519" y="0"/>
                    <a:pt x="519" y="0"/>
                  </a:cubicBezTo>
                  <a:cubicBezTo>
                    <a:pt x="519" y="0"/>
                    <a:pt x="483" y="19"/>
                    <a:pt x="483" y="49"/>
                  </a:cubicBezTo>
                  <a:cubicBezTo>
                    <a:pt x="483" y="69"/>
                    <a:pt x="482" y="413"/>
                    <a:pt x="482" y="413"/>
                  </a:cubicBezTo>
                  <a:cubicBezTo>
                    <a:pt x="482" y="413"/>
                    <a:pt x="481" y="478"/>
                    <a:pt x="444" y="521"/>
                  </a:cubicBezTo>
                  <a:cubicBezTo>
                    <a:pt x="415" y="554"/>
                    <a:pt x="367" y="591"/>
                    <a:pt x="284" y="593"/>
                  </a:cubicBezTo>
                  <a:cubicBezTo>
                    <a:pt x="189" y="594"/>
                    <a:pt x="146" y="561"/>
                    <a:pt x="104" y="520"/>
                  </a:cubicBezTo>
                  <a:cubicBezTo>
                    <a:pt x="74" y="491"/>
                    <a:pt x="66" y="432"/>
                    <a:pt x="65" y="408"/>
                  </a:cubicBezTo>
                  <a:cubicBezTo>
                    <a:pt x="64" y="360"/>
                    <a:pt x="64" y="72"/>
                    <a:pt x="64" y="53"/>
                  </a:cubicBezTo>
                  <a:close/>
                </a:path>
              </a:pathLst>
            </a:custGeom>
            <a:solidFill>
              <a:srgbClr val="FFFFFF"/>
            </a:solidFill>
            <a:ln w="9525">
              <a:noFill/>
              <a:round/>
              <a:headEnd/>
              <a:tailEnd/>
            </a:ln>
          </p:spPr>
          <p:txBody>
            <a:bodyPr/>
            <a:lstStyle/>
            <a:p>
              <a:pPr algn="l"/>
              <a:endParaRPr lang="en-US" sz="4500" dirty="0">
                <a:solidFill>
                  <a:schemeClr val="bg1"/>
                </a:solidFill>
              </a:endParaRPr>
            </a:p>
          </p:txBody>
        </p:sp>
        <p:sp>
          <p:nvSpPr>
            <p:cNvPr id="277" name="Freeform 15"/>
            <p:cNvSpPr>
              <a:spLocks/>
            </p:cNvSpPr>
            <p:nvPr/>
          </p:nvSpPr>
          <p:spPr bwMode="auto">
            <a:xfrm>
              <a:off x="8968" y="2715"/>
              <a:ext cx="553" cy="1380"/>
            </a:xfrm>
            <a:custGeom>
              <a:avLst/>
              <a:gdLst>
                <a:gd name="T0" fmla="*/ 166 w 234"/>
                <a:gd name="T1" fmla="*/ 530 h 584"/>
                <a:gd name="T2" fmla="*/ 204 w 234"/>
                <a:gd name="T3" fmla="*/ 584 h 584"/>
                <a:gd name="T4" fmla="*/ 30 w 234"/>
                <a:gd name="T5" fmla="*/ 584 h 584"/>
                <a:gd name="T6" fmla="*/ 66 w 234"/>
                <a:gd name="T7" fmla="*/ 531 h 584"/>
                <a:gd name="T8" fmla="*/ 66 w 234"/>
                <a:gd name="T9" fmla="*/ 53 h 584"/>
                <a:gd name="T10" fmla="*/ 30 w 234"/>
                <a:gd name="T11" fmla="*/ 0 h 584"/>
                <a:gd name="T12" fmla="*/ 204 w 234"/>
                <a:gd name="T13" fmla="*/ 0 h 584"/>
                <a:gd name="T14" fmla="*/ 166 w 234"/>
                <a:gd name="T15" fmla="*/ 52 h 584"/>
                <a:gd name="T16" fmla="*/ 166 w 234"/>
                <a:gd name="T17" fmla="*/ 53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4"/>
                <a:gd name="T28" fmla="*/ 0 h 584"/>
                <a:gd name="T29" fmla="*/ 234 w 234"/>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4" h="584">
                  <a:moveTo>
                    <a:pt x="166" y="530"/>
                  </a:moveTo>
                  <a:cubicBezTo>
                    <a:pt x="166" y="561"/>
                    <a:pt x="203" y="584"/>
                    <a:pt x="204" y="584"/>
                  </a:cubicBezTo>
                  <a:cubicBezTo>
                    <a:pt x="234" y="584"/>
                    <a:pt x="30" y="584"/>
                    <a:pt x="30" y="584"/>
                  </a:cubicBezTo>
                  <a:cubicBezTo>
                    <a:pt x="30" y="584"/>
                    <a:pt x="66" y="561"/>
                    <a:pt x="66" y="531"/>
                  </a:cubicBezTo>
                  <a:cubicBezTo>
                    <a:pt x="66" y="512"/>
                    <a:pt x="66" y="72"/>
                    <a:pt x="66" y="53"/>
                  </a:cubicBezTo>
                  <a:cubicBezTo>
                    <a:pt x="67" y="23"/>
                    <a:pt x="36" y="0"/>
                    <a:pt x="30" y="0"/>
                  </a:cubicBezTo>
                  <a:cubicBezTo>
                    <a:pt x="0" y="0"/>
                    <a:pt x="204" y="0"/>
                    <a:pt x="204" y="0"/>
                  </a:cubicBezTo>
                  <a:cubicBezTo>
                    <a:pt x="204" y="0"/>
                    <a:pt x="166" y="22"/>
                    <a:pt x="166" y="52"/>
                  </a:cubicBezTo>
                  <a:cubicBezTo>
                    <a:pt x="166" y="71"/>
                    <a:pt x="166" y="511"/>
                    <a:pt x="166" y="530"/>
                  </a:cubicBezTo>
                  <a:close/>
                </a:path>
              </a:pathLst>
            </a:custGeom>
            <a:solidFill>
              <a:srgbClr val="FFFFFF"/>
            </a:solidFill>
            <a:ln w="9525">
              <a:noFill/>
              <a:round/>
              <a:headEnd/>
              <a:tailEnd/>
            </a:ln>
          </p:spPr>
          <p:txBody>
            <a:bodyPr/>
            <a:lstStyle/>
            <a:p>
              <a:pPr algn="l"/>
              <a:endParaRPr lang="en-US" sz="4500" dirty="0">
                <a:solidFill>
                  <a:schemeClr val="bg1"/>
                </a:solidFill>
              </a:endParaRPr>
            </a:p>
          </p:txBody>
        </p:sp>
        <p:sp>
          <p:nvSpPr>
            <p:cNvPr id="278" name="Freeform 16"/>
            <p:cNvSpPr>
              <a:spLocks/>
            </p:cNvSpPr>
            <p:nvPr/>
          </p:nvSpPr>
          <p:spPr bwMode="auto">
            <a:xfrm>
              <a:off x="9457" y="2715"/>
              <a:ext cx="1039" cy="1380"/>
            </a:xfrm>
            <a:custGeom>
              <a:avLst/>
              <a:gdLst>
                <a:gd name="T0" fmla="*/ 170 w 440"/>
                <a:gd name="T1" fmla="*/ 63 h 584"/>
                <a:gd name="T2" fmla="*/ 170 w 440"/>
                <a:gd name="T3" fmla="*/ 533 h 584"/>
                <a:gd name="T4" fmla="*/ 133 w 440"/>
                <a:gd name="T5" fmla="*/ 584 h 584"/>
                <a:gd name="T6" fmla="*/ 308 w 440"/>
                <a:gd name="T7" fmla="*/ 584 h 584"/>
                <a:gd name="T8" fmla="*/ 272 w 440"/>
                <a:gd name="T9" fmla="*/ 530 h 584"/>
                <a:gd name="T10" fmla="*/ 274 w 440"/>
                <a:gd name="T11" fmla="*/ 64 h 584"/>
                <a:gd name="T12" fmla="*/ 359 w 440"/>
                <a:gd name="T13" fmla="*/ 62 h 584"/>
                <a:gd name="T14" fmla="*/ 404 w 440"/>
                <a:gd name="T15" fmla="*/ 103 h 584"/>
                <a:gd name="T16" fmla="*/ 440 w 440"/>
                <a:gd name="T17" fmla="*/ 0 h 584"/>
                <a:gd name="T18" fmla="*/ 35 w 440"/>
                <a:gd name="T19" fmla="*/ 0 h 584"/>
                <a:gd name="T20" fmla="*/ 0 w 440"/>
                <a:gd name="T21" fmla="*/ 113 h 584"/>
                <a:gd name="T22" fmla="*/ 61 w 440"/>
                <a:gd name="T23" fmla="*/ 63 h 584"/>
                <a:gd name="T24" fmla="*/ 170 w 440"/>
                <a:gd name="T25" fmla="*/ 63 h 5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0"/>
                <a:gd name="T40" fmla="*/ 0 h 584"/>
                <a:gd name="T41" fmla="*/ 440 w 440"/>
                <a:gd name="T42" fmla="*/ 584 h 5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0" h="584">
                  <a:moveTo>
                    <a:pt x="170" y="63"/>
                  </a:moveTo>
                  <a:cubicBezTo>
                    <a:pt x="170" y="82"/>
                    <a:pt x="170" y="514"/>
                    <a:pt x="170" y="533"/>
                  </a:cubicBezTo>
                  <a:cubicBezTo>
                    <a:pt x="170" y="563"/>
                    <a:pt x="133" y="584"/>
                    <a:pt x="133" y="584"/>
                  </a:cubicBezTo>
                  <a:cubicBezTo>
                    <a:pt x="133" y="584"/>
                    <a:pt x="338" y="584"/>
                    <a:pt x="308" y="584"/>
                  </a:cubicBezTo>
                  <a:cubicBezTo>
                    <a:pt x="306" y="584"/>
                    <a:pt x="272" y="561"/>
                    <a:pt x="272" y="530"/>
                  </a:cubicBezTo>
                  <a:cubicBezTo>
                    <a:pt x="272" y="511"/>
                    <a:pt x="274" y="64"/>
                    <a:pt x="274" y="64"/>
                  </a:cubicBezTo>
                  <a:cubicBezTo>
                    <a:pt x="274" y="60"/>
                    <a:pt x="340" y="61"/>
                    <a:pt x="359" y="62"/>
                  </a:cubicBezTo>
                  <a:cubicBezTo>
                    <a:pt x="372" y="62"/>
                    <a:pt x="399" y="70"/>
                    <a:pt x="404" y="103"/>
                  </a:cubicBezTo>
                  <a:cubicBezTo>
                    <a:pt x="406" y="113"/>
                    <a:pt x="440" y="0"/>
                    <a:pt x="440" y="0"/>
                  </a:cubicBezTo>
                  <a:cubicBezTo>
                    <a:pt x="35" y="0"/>
                    <a:pt x="35" y="0"/>
                    <a:pt x="35" y="0"/>
                  </a:cubicBezTo>
                  <a:cubicBezTo>
                    <a:pt x="0" y="113"/>
                    <a:pt x="0" y="113"/>
                    <a:pt x="0" y="113"/>
                  </a:cubicBezTo>
                  <a:cubicBezTo>
                    <a:pt x="0" y="113"/>
                    <a:pt x="42" y="63"/>
                    <a:pt x="61" y="63"/>
                  </a:cubicBezTo>
                  <a:cubicBezTo>
                    <a:pt x="87" y="63"/>
                    <a:pt x="170" y="63"/>
                    <a:pt x="170" y="63"/>
                  </a:cubicBezTo>
                  <a:close/>
                </a:path>
              </a:pathLst>
            </a:custGeom>
            <a:solidFill>
              <a:srgbClr val="FFFFFF"/>
            </a:solidFill>
            <a:ln w="9525">
              <a:noFill/>
              <a:round/>
              <a:headEnd/>
              <a:tailEnd/>
            </a:ln>
          </p:spPr>
          <p:txBody>
            <a:bodyPr/>
            <a:lstStyle/>
            <a:p>
              <a:pPr algn="l"/>
              <a:endParaRPr lang="en-US" sz="4500" dirty="0">
                <a:solidFill>
                  <a:schemeClr val="bg1"/>
                </a:solidFill>
              </a:endParaRPr>
            </a:p>
          </p:txBody>
        </p:sp>
        <p:sp>
          <p:nvSpPr>
            <p:cNvPr id="279" name="Freeform 17"/>
            <p:cNvSpPr>
              <a:spLocks/>
            </p:cNvSpPr>
            <p:nvPr/>
          </p:nvSpPr>
          <p:spPr bwMode="auto">
            <a:xfrm>
              <a:off x="10459" y="2692"/>
              <a:ext cx="980" cy="1434"/>
            </a:xfrm>
            <a:custGeom>
              <a:avLst/>
              <a:gdLst>
                <a:gd name="T0" fmla="*/ 38 w 415"/>
                <a:gd name="T1" fmla="*/ 593 h 607"/>
                <a:gd name="T2" fmla="*/ 6 w 415"/>
                <a:gd name="T3" fmla="*/ 482 h 607"/>
                <a:gd name="T4" fmla="*/ 141 w 415"/>
                <a:gd name="T5" fmla="*/ 544 h 607"/>
                <a:gd name="T6" fmla="*/ 263 w 415"/>
                <a:gd name="T7" fmla="*/ 498 h 607"/>
                <a:gd name="T8" fmla="*/ 247 w 415"/>
                <a:gd name="T9" fmla="*/ 387 h 607"/>
                <a:gd name="T10" fmla="*/ 73 w 415"/>
                <a:gd name="T11" fmla="*/ 289 h 607"/>
                <a:gd name="T12" fmla="*/ 17 w 415"/>
                <a:gd name="T13" fmla="*/ 126 h 607"/>
                <a:gd name="T14" fmla="*/ 158 w 415"/>
                <a:gd name="T15" fmla="*/ 5 h 607"/>
                <a:gd name="T16" fmla="*/ 329 w 415"/>
                <a:gd name="T17" fmla="*/ 15 h 607"/>
                <a:gd name="T18" fmla="*/ 329 w 415"/>
                <a:gd name="T19" fmla="*/ 105 h 607"/>
                <a:gd name="T20" fmla="*/ 225 w 415"/>
                <a:gd name="T21" fmla="*/ 61 h 607"/>
                <a:gd name="T22" fmla="*/ 120 w 415"/>
                <a:gd name="T23" fmla="*/ 125 h 607"/>
                <a:gd name="T24" fmla="*/ 164 w 415"/>
                <a:gd name="T25" fmla="*/ 228 h 607"/>
                <a:gd name="T26" fmla="*/ 356 w 415"/>
                <a:gd name="T27" fmla="*/ 351 h 607"/>
                <a:gd name="T28" fmla="*/ 347 w 415"/>
                <a:gd name="T29" fmla="*/ 538 h 607"/>
                <a:gd name="T30" fmla="*/ 175 w 415"/>
                <a:gd name="T31" fmla="*/ 607 h 607"/>
                <a:gd name="T32" fmla="*/ 38 w 415"/>
                <a:gd name="T33" fmla="*/ 593 h 6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5"/>
                <a:gd name="T52" fmla="*/ 0 h 607"/>
                <a:gd name="T53" fmla="*/ 415 w 415"/>
                <a:gd name="T54" fmla="*/ 607 h 60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5" h="607">
                  <a:moveTo>
                    <a:pt x="38" y="593"/>
                  </a:moveTo>
                  <a:cubicBezTo>
                    <a:pt x="6" y="482"/>
                    <a:pt x="6" y="482"/>
                    <a:pt x="6" y="482"/>
                  </a:cubicBezTo>
                  <a:cubicBezTo>
                    <a:pt x="6" y="482"/>
                    <a:pt x="55" y="540"/>
                    <a:pt x="141" y="544"/>
                  </a:cubicBezTo>
                  <a:cubicBezTo>
                    <a:pt x="228" y="548"/>
                    <a:pt x="254" y="507"/>
                    <a:pt x="263" y="498"/>
                  </a:cubicBezTo>
                  <a:cubicBezTo>
                    <a:pt x="271" y="489"/>
                    <a:pt x="317" y="430"/>
                    <a:pt x="247" y="387"/>
                  </a:cubicBezTo>
                  <a:cubicBezTo>
                    <a:pt x="171" y="341"/>
                    <a:pt x="104" y="315"/>
                    <a:pt x="73" y="289"/>
                  </a:cubicBezTo>
                  <a:cubicBezTo>
                    <a:pt x="43" y="263"/>
                    <a:pt x="0" y="207"/>
                    <a:pt x="17" y="126"/>
                  </a:cubicBezTo>
                  <a:cubicBezTo>
                    <a:pt x="35" y="46"/>
                    <a:pt x="123" y="11"/>
                    <a:pt x="158" y="5"/>
                  </a:cubicBezTo>
                  <a:cubicBezTo>
                    <a:pt x="195" y="0"/>
                    <a:pt x="292" y="1"/>
                    <a:pt x="329" y="15"/>
                  </a:cubicBezTo>
                  <a:cubicBezTo>
                    <a:pt x="332" y="20"/>
                    <a:pt x="329" y="105"/>
                    <a:pt x="329" y="105"/>
                  </a:cubicBezTo>
                  <a:cubicBezTo>
                    <a:pt x="327" y="110"/>
                    <a:pt x="315" y="63"/>
                    <a:pt x="225" y="61"/>
                  </a:cubicBezTo>
                  <a:cubicBezTo>
                    <a:pt x="136" y="60"/>
                    <a:pt x="121" y="120"/>
                    <a:pt x="120" y="125"/>
                  </a:cubicBezTo>
                  <a:cubicBezTo>
                    <a:pt x="118" y="129"/>
                    <a:pt x="94" y="193"/>
                    <a:pt x="164" y="228"/>
                  </a:cubicBezTo>
                  <a:cubicBezTo>
                    <a:pt x="235" y="265"/>
                    <a:pt x="305" y="287"/>
                    <a:pt x="356" y="351"/>
                  </a:cubicBezTo>
                  <a:cubicBezTo>
                    <a:pt x="415" y="424"/>
                    <a:pt x="363" y="520"/>
                    <a:pt x="347" y="538"/>
                  </a:cubicBezTo>
                  <a:cubicBezTo>
                    <a:pt x="322" y="566"/>
                    <a:pt x="251" y="607"/>
                    <a:pt x="175" y="607"/>
                  </a:cubicBezTo>
                  <a:cubicBezTo>
                    <a:pt x="71" y="607"/>
                    <a:pt x="39" y="595"/>
                    <a:pt x="38" y="593"/>
                  </a:cubicBezTo>
                  <a:close/>
                </a:path>
              </a:pathLst>
            </a:custGeom>
            <a:solidFill>
              <a:srgbClr val="FFFFFF"/>
            </a:solidFill>
            <a:ln w="9525">
              <a:noFill/>
              <a:round/>
              <a:headEnd/>
              <a:tailEnd/>
            </a:ln>
          </p:spPr>
          <p:txBody>
            <a:bodyPr/>
            <a:lstStyle/>
            <a:p>
              <a:pPr algn="l"/>
              <a:endParaRPr lang="en-US" sz="4500" dirty="0">
                <a:solidFill>
                  <a:schemeClr val="bg1"/>
                </a:solidFill>
              </a:endParaRPr>
            </a:p>
          </p:txBody>
        </p:sp>
        <p:sp>
          <p:nvSpPr>
            <p:cNvPr id="280" name="Freeform 18"/>
            <p:cNvSpPr>
              <a:spLocks/>
            </p:cNvSpPr>
            <p:nvPr/>
          </p:nvSpPr>
          <p:spPr bwMode="auto">
            <a:xfrm>
              <a:off x="8385" y="1655"/>
              <a:ext cx="1242" cy="964"/>
            </a:xfrm>
            <a:custGeom>
              <a:avLst/>
              <a:gdLst>
                <a:gd name="T0" fmla="*/ 524 w 526"/>
                <a:gd name="T1" fmla="*/ 163 h 408"/>
                <a:gd name="T2" fmla="*/ 362 w 526"/>
                <a:gd name="T3" fmla="*/ 329 h 408"/>
                <a:gd name="T4" fmla="*/ 219 w 526"/>
                <a:gd name="T5" fmla="*/ 250 h 408"/>
                <a:gd name="T6" fmla="*/ 133 w 526"/>
                <a:gd name="T7" fmla="*/ 194 h 408"/>
                <a:gd name="T8" fmla="*/ 52 w 526"/>
                <a:gd name="T9" fmla="*/ 268 h 408"/>
                <a:gd name="T10" fmla="*/ 134 w 526"/>
                <a:gd name="T11" fmla="*/ 359 h 408"/>
                <a:gd name="T12" fmla="*/ 233 w 526"/>
                <a:gd name="T13" fmla="*/ 290 h 408"/>
                <a:gd name="T14" fmla="*/ 233 w 526"/>
                <a:gd name="T15" fmla="*/ 364 h 408"/>
                <a:gd name="T16" fmla="*/ 136 w 526"/>
                <a:gd name="T17" fmla="*/ 407 h 408"/>
                <a:gd name="T18" fmla="*/ 3 w 526"/>
                <a:gd name="T19" fmla="*/ 265 h 408"/>
                <a:gd name="T20" fmla="*/ 139 w 526"/>
                <a:gd name="T21" fmla="*/ 144 h 408"/>
                <a:gd name="T22" fmla="*/ 248 w 526"/>
                <a:gd name="T23" fmla="*/ 209 h 408"/>
                <a:gd name="T24" fmla="*/ 382 w 526"/>
                <a:gd name="T25" fmla="*/ 276 h 408"/>
                <a:gd name="T26" fmla="*/ 474 w 526"/>
                <a:gd name="T27" fmla="*/ 160 h 408"/>
                <a:gd name="T28" fmla="*/ 361 w 526"/>
                <a:gd name="T29" fmla="*/ 52 h 408"/>
                <a:gd name="T30" fmla="*/ 280 w 526"/>
                <a:gd name="T31" fmla="*/ 88 h 408"/>
                <a:gd name="T32" fmla="*/ 234 w 526"/>
                <a:gd name="T33" fmla="*/ 165 h 408"/>
                <a:gd name="T34" fmla="*/ 234 w 526"/>
                <a:gd name="T35" fmla="*/ 68 h 408"/>
                <a:gd name="T36" fmla="*/ 356 w 526"/>
                <a:gd name="T37" fmla="*/ 2 h 408"/>
                <a:gd name="T38" fmla="*/ 524 w 526"/>
                <a:gd name="T39" fmla="*/ 163 h 4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6"/>
                <a:gd name="T61" fmla="*/ 0 h 408"/>
                <a:gd name="T62" fmla="*/ 526 w 526"/>
                <a:gd name="T63" fmla="*/ 408 h 4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6" h="408">
                  <a:moveTo>
                    <a:pt x="524" y="163"/>
                  </a:moveTo>
                  <a:cubicBezTo>
                    <a:pt x="526" y="231"/>
                    <a:pt x="482" y="327"/>
                    <a:pt x="362" y="329"/>
                  </a:cubicBezTo>
                  <a:cubicBezTo>
                    <a:pt x="273" y="330"/>
                    <a:pt x="230" y="261"/>
                    <a:pt x="219" y="250"/>
                  </a:cubicBezTo>
                  <a:cubicBezTo>
                    <a:pt x="210" y="238"/>
                    <a:pt x="188" y="195"/>
                    <a:pt x="133" y="194"/>
                  </a:cubicBezTo>
                  <a:cubicBezTo>
                    <a:pt x="78" y="192"/>
                    <a:pt x="54" y="242"/>
                    <a:pt x="52" y="268"/>
                  </a:cubicBezTo>
                  <a:cubicBezTo>
                    <a:pt x="51" y="295"/>
                    <a:pt x="62" y="358"/>
                    <a:pt x="134" y="359"/>
                  </a:cubicBezTo>
                  <a:cubicBezTo>
                    <a:pt x="200" y="361"/>
                    <a:pt x="233" y="290"/>
                    <a:pt x="233" y="290"/>
                  </a:cubicBezTo>
                  <a:cubicBezTo>
                    <a:pt x="233" y="364"/>
                    <a:pt x="233" y="364"/>
                    <a:pt x="233" y="364"/>
                  </a:cubicBezTo>
                  <a:cubicBezTo>
                    <a:pt x="233" y="364"/>
                    <a:pt x="198" y="405"/>
                    <a:pt x="136" y="407"/>
                  </a:cubicBezTo>
                  <a:cubicBezTo>
                    <a:pt x="74" y="408"/>
                    <a:pt x="0" y="356"/>
                    <a:pt x="3" y="265"/>
                  </a:cubicBezTo>
                  <a:cubicBezTo>
                    <a:pt x="6" y="175"/>
                    <a:pt x="97" y="143"/>
                    <a:pt x="139" y="144"/>
                  </a:cubicBezTo>
                  <a:cubicBezTo>
                    <a:pt x="181" y="146"/>
                    <a:pt x="217" y="166"/>
                    <a:pt x="248" y="209"/>
                  </a:cubicBezTo>
                  <a:cubicBezTo>
                    <a:pt x="280" y="253"/>
                    <a:pt x="322" y="287"/>
                    <a:pt x="382" y="276"/>
                  </a:cubicBezTo>
                  <a:cubicBezTo>
                    <a:pt x="419" y="268"/>
                    <a:pt x="474" y="240"/>
                    <a:pt x="474" y="160"/>
                  </a:cubicBezTo>
                  <a:cubicBezTo>
                    <a:pt x="474" y="81"/>
                    <a:pt x="393" y="52"/>
                    <a:pt x="361" y="52"/>
                  </a:cubicBezTo>
                  <a:cubicBezTo>
                    <a:pt x="340" y="52"/>
                    <a:pt x="312" y="58"/>
                    <a:pt x="280" y="88"/>
                  </a:cubicBezTo>
                  <a:cubicBezTo>
                    <a:pt x="248" y="119"/>
                    <a:pt x="234" y="165"/>
                    <a:pt x="234" y="165"/>
                  </a:cubicBezTo>
                  <a:cubicBezTo>
                    <a:pt x="234" y="68"/>
                    <a:pt x="234" y="68"/>
                    <a:pt x="234" y="68"/>
                  </a:cubicBezTo>
                  <a:cubicBezTo>
                    <a:pt x="234" y="68"/>
                    <a:pt x="283" y="3"/>
                    <a:pt x="356" y="2"/>
                  </a:cubicBezTo>
                  <a:cubicBezTo>
                    <a:pt x="430" y="0"/>
                    <a:pt x="520" y="60"/>
                    <a:pt x="524" y="163"/>
                  </a:cubicBezTo>
                  <a:close/>
                </a:path>
              </a:pathLst>
            </a:custGeom>
            <a:solidFill>
              <a:srgbClr val="FFFFFF"/>
            </a:solidFill>
            <a:ln w="9525">
              <a:noFill/>
              <a:round/>
              <a:headEnd/>
              <a:tailEnd/>
            </a:ln>
          </p:spPr>
          <p:txBody>
            <a:bodyPr/>
            <a:lstStyle/>
            <a:p>
              <a:pPr algn="l"/>
              <a:endParaRPr lang="en-US" sz="4500" dirty="0">
                <a:solidFill>
                  <a:schemeClr val="bg1"/>
                </a:solidFill>
              </a:endParaRPr>
            </a:p>
          </p:txBody>
        </p:sp>
      </p:grpSp>
      <p:sp>
        <p:nvSpPr>
          <p:cNvPr id="281" name="Rectangle 280"/>
          <p:cNvSpPr/>
          <p:nvPr/>
        </p:nvSpPr>
        <p:spPr>
          <a:xfrm>
            <a:off x="3321170" y="-977659"/>
            <a:ext cx="5822830" cy="2645433"/>
          </a:xfrm>
          <a:prstGeom prst="rect">
            <a:avLst/>
          </a:prstGeom>
          <a:gradFill flip="none" rotWithShape="1">
            <a:gsLst>
              <a:gs pos="66000">
                <a:schemeClr val="bg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3"/>
          </p:nvPr>
        </p:nvSpPr>
        <p:spPr/>
        <p:txBody>
          <a:bodyPr/>
          <a:lstStyle/>
          <a:p>
            <a:r>
              <a:rPr lang="en-US" smtClean="0"/>
              <a:t>© 2011 Brocade Communications Systems, Inc. - COMPANY PROPRIETARY INFORMATION</a:t>
            </a:r>
            <a:endParaRPr lang="en-US" dirty="0"/>
          </a:p>
        </p:txBody>
      </p:sp>
      <p:sp>
        <p:nvSpPr>
          <p:cNvPr id="4" name="Slide Number Placeholder 3"/>
          <p:cNvSpPr>
            <a:spLocks noGrp="1"/>
          </p:cNvSpPr>
          <p:nvPr>
            <p:ph type="sldNum" sz="quarter" idx="4"/>
          </p:nvPr>
        </p:nvSpPr>
        <p:spPr/>
        <p:txBody>
          <a:bodyPr/>
          <a:lstStyle/>
          <a:p>
            <a:fld id="{7BCC8D0D-EAEC-449D-9161-023DFF90F2E2}" type="slidenum">
              <a:rPr lang="en-US" smtClean="0"/>
              <a:pPr/>
              <a:t>14</a:t>
            </a:fld>
            <a:endParaRPr lang="en-US" dirty="0"/>
          </a:p>
        </p:txBody>
      </p:sp>
      <p:sp>
        <p:nvSpPr>
          <p:cNvPr id="5" name="Title 4"/>
          <p:cNvSpPr>
            <a:spLocks noGrp="1"/>
          </p:cNvSpPr>
          <p:nvPr>
            <p:ph type="title"/>
          </p:nvPr>
        </p:nvSpPr>
        <p:spPr/>
        <p:txBody>
          <a:bodyPr/>
          <a:lstStyle/>
          <a:p>
            <a:r>
              <a:rPr lang="en-US" smtClean="0"/>
              <a:t>Scaling Virtual Compute Blocks</a:t>
            </a:r>
            <a:endParaRPr lang="en-US" dirty="0"/>
          </a:p>
        </p:txBody>
      </p:sp>
      <p:sp>
        <p:nvSpPr>
          <p:cNvPr id="282" name="Date Placeholder 4"/>
          <p:cNvSpPr>
            <a:spLocks noGrp="1"/>
          </p:cNvSpPr>
          <p:nvPr>
            <p:ph type="dt" sz="half" idx="2"/>
          </p:nvPr>
        </p:nvSpPr>
        <p:spPr>
          <a:xfrm>
            <a:off x="4479925" y="6631121"/>
            <a:ext cx="1089323" cy="155235"/>
          </a:xfrm>
          <a:prstGeom prst="rect">
            <a:avLst/>
          </a:prstGeom>
        </p:spPr>
        <p:txBody>
          <a:bodyPr vert="horz" wrap="square" lIns="0" tIns="0" rIns="0" bIns="0" rtlCol="0" anchor="b" anchorCtr="0"/>
          <a:lstStyle>
            <a:lvl1pPr algn="l">
              <a:defRPr sz="700">
                <a:solidFill>
                  <a:schemeClr val="tx1">
                    <a:tint val="75000"/>
                  </a:schemeClr>
                </a:solidFill>
                <a:latin typeface="+mn-lt"/>
              </a:defRPr>
            </a:lvl1pPr>
          </a:lstStyle>
          <a:p>
            <a:fld id="{59732EFC-FC3A-4AAD-B9E6-431B81E7A324}" type="datetime3">
              <a:rPr lang="en-AU" smtClean="0"/>
              <a:pPr/>
              <a:t>22 September, 2011</a:t>
            </a:fld>
            <a:endParaRPr lang="en-US" dirty="0"/>
          </a:p>
        </p:txBody>
      </p:sp>
    </p:spTree>
    <p:extLst>
      <p:ext uri="{BB962C8B-B14F-4D97-AF65-F5344CB8AC3E}">
        <p14:creationId xmlns="" xmlns:p14="http://schemas.microsoft.com/office/powerpoint/2010/main" val="348932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animEffect transition="in" filter="fade">
                                      <p:cBhvr>
                                        <p:cTn id="7" dur="1000"/>
                                        <p:tgtEl>
                                          <p:spTgt spid="26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59"/>
                                        </p:tgtEl>
                                        <p:attrNameLst>
                                          <p:attrName>style.visibility</p:attrName>
                                        </p:attrNameLst>
                                      </p:cBhvr>
                                      <p:to>
                                        <p:strVal val="visible"/>
                                      </p:to>
                                    </p:set>
                                    <p:animEffect transition="in" filter="fade">
                                      <p:cBhvr>
                                        <p:cTn id="11" dur="1000"/>
                                        <p:tgtEl>
                                          <p:spTgt spid="25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70"/>
                                        </p:tgtEl>
                                        <p:attrNameLst>
                                          <p:attrName>style.visibility</p:attrName>
                                        </p:attrNameLst>
                                      </p:cBhvr>
                                      <p:to>
                                        <p:strVal val="visible"/>
                                      </p:to>
                                    </p:set>
                                    <p:animEffect transition="in" filter="fade">
                                      <p:cBhvr>
                                        <p:cTn id="20" dur="500"/>
                                        <p:tgtEl>
                                          <p:spTgt spid="270"/>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68"/>
                                        </p:tgtEl>
                                        <p:attrNameLst>
                                          <p:attrName>style.visibility</p:attrName>
                                        </p:attrNameLst>
                                      </p:cBhvr>
                                      <p:to>
                                        <p:strVal val="visible"/>
                                      </p:to>
                                    </p:set>
                                    <p:animEffect transition="in" filter="fade">
                                      <p:cBhvr>
                                        <p:cTn id="24" dur="500"/>
                                        <p:tgtEl>
                                          <p:spTgt spid="268"/>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267"/>
                                        </p:tgtEl>
                                        <p:attrNameLst>
                                          <p:attrName>style.visibility</p:attrName>
                                        </p:attrNameLst>
                                      </p:cBhvr>
                                      <p:to>
                                        <p:strVal val="visible"/>
                                      </p:to>
                                    </p:set>
                                    <p:animEffect transition="in" filter="fade">
                                      <p:cBhvr>
                                        <p:cTn id="32" dur="500"/>
                                        <p:tgtEl>
                                          <p:spTgt spid="267"/>
                                        </p:tgtEl>
                                      </p:cBhvr>
                                    </p:animEffect>
                                  </p:childTnLst>
                                </p:cTn>
                              </p:par>
                            </p:childTnLst>
                          </p:cTn>
                        </p:par>
                        <p:par>
                          <p:cTn id="33" fill="hold">
                            <p:stCondLst>
                              <p:cond delay="3000"/>
                            </p:stCondLst>
                            <p:childTnLst>
                              <p:par>
                                <p:cTn id="34" presetID="10"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par>
                          <p:cTn id="37" fill="hold">
                            <p:stCondLst>
                              <p:cond delay="3500"/>
                            </p:stCondLst>
                            <p:childTnLst>
                              <p:par>
                                <p:cTn id="38" presetID="10" presetClass="entr" presetSubtype="0" fill="hold" nodeType="afterEffect">
                                  <p:stCondLst>
                                    <p:cond delay="0"/>
                                  </p:stCondLst>
                                  <p:childTnLst>
                                    <p:set>
                                      <p:cBhvr>
                                        <p:cTn id="39" dur="1" fill="hold">
                                          <p:stCondLst>
                                            <p:cond delay="0"/>
                                          </p:stCondLst>
                                        </p:cTn>
                                        <p:tgtEl>
                                          <p:spTgt spid="269"/>
                                        </p:tgtEl>
                                        <p:attrNameLst>
                                          <p:attrName>style.visibility</p:attrName>
                                        </p:attrNameLst>
                                      </p:cBhvr>
                                      <p:to>
                                        <p:strVal val="visible"/>
                                      </p:to>
                                    </p:set>
                                    <p:animEffect transition="in" filter="fade">
                                      <p:cBhvr>
                                        <p:cTn id="40" dur="500"/>
                                        <p:tgtEl>
                                          <p:spTgt spid="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7736A568-8A43-44F0-92D8-AA41ECE91D5E}" type="datetime3">
              <a:rPr lang="en-AU" smtClean="0"/>
              <a:pPr/>
              <a:t>22 September, 2011</a:t>
            </a:fld>
            <a:endParaRPr lang="en-US" dirty="0"/>
          </a:p>
        </p:txBody>
      </p:sp>
      <p:sp>
        <p:nvSpPr>
          <p:cNvPr id="5" name="Footer Placeholder 4"/>
          <p:cNvSpPr>
            <a:spLocks noGrp="1"/>
          </p:cNvSpPr>
          <p:nvPr>
            <p:ph type="ftr" sz="quarter" idx="3"/>
          </p:nvPr>
        </p:nvSpPr>
        <p:spPr/>
        <p:txBody>
          <a:bodyPr/>
          <a:lstStyle/>
          <a:p>
            <a:r>
              <a:rPr lang="en-US" smtClean="0"/>
              <a:t>© 2011 Brocade Communications Systems, Inc. - COMPANY PROPRIETARY INFORMATION</a:t>
            </a:r>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15</a:t>
            </a:fld>
            <a:endParaRPr lang="en-US" dirty="0"/>
          </a:p>
        </p:txBody>
      </p:sp>
      <p:pic>
        <p:nvPicPr>
          <p:cNvPr id="7" name="Picture 6" descr="FAN2022661_mr_crop.jpg"/>
          <p:cNvPicPr>
            <a:picLocks noChangeAspect="1"/>
          </p:cNvPicPr>
          <p:nvPr/>
        </p:nvPicPr>
        <p:blipFill rotWithShape="1">
          <a:blip r:embed="rId3" cstate="print"/>
          <a:srcRect l="13959" t="4442" r="15483" b="25000"/>
          <a:stretch/>
        </p:blipFill>
        <p:spPr>
          <a:xfrm flipH="1">
            <a:off x="0" y="0"/>
            <a:ext cx="9144000" cy="6858000"/>
          </a:xfrm>
          <a:prstGeom prst="rect">
            <a:avLst/>
          </a:prstGeom>
          <a:noFill/>
          <a:ln>
            <a:noFill/>
          </a:ln>
        </p:spPr>
      </p:pic>
      <p:pic>
        <p:nvPicPr>
          <p:cNvPr id="8" name="Picture 3"/>
          <p:cNvPicPr>
            <a:picLocks noChangeAspect="1" noChangeArrowheads="1"/>
          </p:cNvPicPr>
          <p:nvPr/>
        </p:nvPicPr>
        <p:blipFill>
          <a:blip r:embed="rId4" cstate="print"/>
          <a:srcRect/>
          <a:stretch>
            <a:fillRect/>
          </a:stretch>
        </p:blipFill>
        <p:spPr bwMode="auto">
          <a:xfrm>
            <a:off x="-114300" y="-12699"/>
            <a:ext cx="9269413" cy="7037564"/>
          </a:xfrm>
          <a:prstGeom prst="rect">
            <a:avLst/>
          </a:prstGeom>
          <a:noFill/>
          <a:ln w="9525">
            <a:noFill/>
            <a:miter lim="800000"/>
            <a:headEnd/>
            <a:tailEnd/>
          </a:ln>
          <a:effectLst/>
        </p:spPr>
      </p:pic>
      <p:sp>
        <p:nvSpPr>
          <p:cNvPr id="9" name="Trapezoid 8"/>
          <p:cNvSpPr/>
          <p:nvPr/>
        </p:nvSpPr>
        <p:spPr>
          <a:xfrm>
            <a:off x="-25400" y="2183641"/>
            <a:ext cx="9169400" cy="1258059"/>
          </a:xfrm>
          <a:prstGeom prst="trapezoid">
            <a:avLst>
              <a:gd name="adj" fmla="val 0"/>
            </a:avLst>
          </a:prstGeom>
          <a:solidFill>
            <a:schemeClr val="bg2">
              <a:lumMod val="75000"/>
              <a:alpha val="80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0" name="Title 1"/>
          <p:cNvSpPr txBox="1">
            <a:spLocks/>
          </p:cNvSpPr>
          <p:nvPr/>
        </p:nvSpPr>
        <p:spPr>
          <a:xfrm>
            <a:off x="292101" y="2385205"/>
            <a:ext cx="8526463" cy="923330"/>
          </a:xfrm>
          <a:prstGeom prst="rect">
            <a:avLst/>
          </a:prstGeom>
        </p:spPr>
        <p:txBody>
          <a:bodyPr vert="horz" wrap="square" lIns="91440" tIns="45720" rIns="91440" bIns="45720" rtlCol="0" anchor="b">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10" normalizeH="0" baseline="0" noProof="0" dirty="0" smtClean="0">
                <a:ln>
                  <a:noFill/>
                </a:ln>
                <a:solidFill>
                  <a:schemeClr val="bg1"/>
                </a:solidFill>
                <a:effectLst>
                  <a:outerShdw blurRad="38100" dist="38100" dir="2700000" algn="tl">
                    <a:srgbClr val="000000">
                      <a:alpha val="43137"/>
                    </a:srgbClr>
                  </a:outerShdw>
                </a:effectLst>
                <a:uLnTx/>
                <a:uFillTx/>
                <a:latin typeface="Franklin Gothic Demi Cond" pitchFamily="34" charset="0"/>
                <a:ea typeface="+mn-ea"/>
                <a:cs typeface="+mn-cs"/>
              </a:rPr>
              <a:t>DATA CENTER FABRICS</a:t>
            </a:r>
            <a:endParaRPr kumimoji="0" lang="en-US" sz="3600" b="0" i="0" u="none" strike="noStrike" kern="1200" cap="none" spc="-10" normalizeH="0" baseline="0" noProof="0" dirty="0" smtClean="0">
              <a:ln>
                <a:noFill/>
              </a:ln>
              <a:solidFill>
                <a:schemeClr val="bg1"/>
              </a:solidFill>
              <a:effectLst>
                <a:outerShdw blurRad="38100" dist="38100" dir="2700000" algn="tl">
                  <a:srgbClr val="000000">
                    <a:alpha val="43137"/>
                  </a:srgbClr>
                </a:outerShdw>
              </a:effectLst>
              <a:uLnTx/>
              <a:uFillTx/>
              <a:latin typeface="Franklin Gothic Medium Cond" pitchFamily="34" charset="0"/>
              <a:ea typeface="+mn-ea"/>
              <a:cs typeface="+mn-cs"/>
            </a:endParaRPr>
          </a:p>
        </p:txBody>
      </p:sp>
      <p:grpSp>
        <p:nvGrpSpPr>
          <p:cNvPr id="2" name="Group 23"/>
          <p:cNvGrpSpPr/>
          <p:nvPr/>
        </p:nvGrpSpPr>
        <p:grpSpPr>
          <a:xfrm>
            <a:off x="4940302" y="3442575"/>
            <a:ext cx="3927475" cy="1880312"/>
            <a:chOff x="559462" y="2811439"/>
            <a:chExt cx="3927475" cy="1643085"/>
          </a:xfrm>
        </p:grpSpPr>
        <p:sp>
          <p:nvSpPr>
            <p:cNvPr id="12" name="Trapezoid 11"/>
            <p:cNvSpPr/>
            <p:nvPr/>
          </p:nvSpPr>
          <p:spPr>
            <a:xfrm>
              <a:off x="641350" y="2811439"/>
              <a:ext cx="3775655" cy="1643085"/>
            </a:xfrm>
            <a:prstGeom prst="trapezoid">
              <a:avLst>
                <a:gd name="adj" fmla="val 0"/>
              </a:avLst>
            </a:prstGeom>
            <a:solidFill>
              <a:schemeClr val="tx1">
                <a:alpha val="80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3" name="Title 1"/>
            <p:cNvSpPr txBox="1">
              <a:spLocks/>
            </p:cNvSpPr>
            <p:nvPr/>
          </p:nvSpPr>
          <p:spPr>
            <a:xfrm>
              <a:off x="559462" y="3156132"/>
              <a:ext cx="3927475" cy="1048891"/>
            </a:xfrm>
            <a:prstGeom prst="rect">
              <a:avLst/>
            </a:prstGeom>
          </p:spPr>
          <p:txBody>
            <a:bodyPr vert="horz" wrap="square" lIns="91440" tIns="45720" rIns="91440" bIns="45720" rtlCol="0" anchor="b">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10" normalizeH="0" baseline="0" noProof="0" dirty="0" smtClean="0">
                  <a:ln>
                    <a:noFill/>
                  </a:ln>
                  <a:solidFill>
                    <a:schemeClr val="bg1"/>
                  </a:solidFill>
                  <a:effectLst>
                    <a:outerShdw blurRad="38100" dist="38100" dir="2700000" algn="tl">
                      <a:srgbClr val="000000">
                        <a:alpha val="43137"/>
                      </a:srgbClr>
                    </a:outerShdw>
                  </a:effectLst>
                  <a:uLnTx/>
                  <a:uFillTx/>
                  <a:latin typeface="Franklin Gothic Medium Cond" pitchFamily="34" charset="0"/>
                  <a:ea typeface="+mn-ea"/>
                  <a:cs typeface="+mn-cs"/>
                </a:rPr>
                <a:t>Ethernet </a:t>
              </a:r>
              <a:br>
                <a:rPr kumimoji="0" lang="en-US" sz="4000" b="0" i="0" u="none" strike="noStrike" kern="1200" cap="none" spc="-10" normalizeH="0" baseline="0" noProof="0" dirty="0" smtClean="0">
                  <a:ln>
                    <a:noFill/>
                  </a:ln>
                  <a:solidFill>
                    <a:schemeClr val="bg1"/>
                  </a:solidFill>
                  <a:effectLst>
                    <a:outerShdw blurRad="38100" dist="38100" dir="2700000" algn="tl">
                      <a:srgbClr val="000000">
                        <a:alpha val="43137"/>
                      </a:srgbClr>
                    </a:outerShdw>
                  </a:effectLst>
                  <a:uLnTx/>
                  <a:uFillTx/>
                  <a:latin typeface="Franklin Gothic Medium Cond" pitchFamily="34" charset="0"/>
                  <a:ea typeface="+mn-ea"/>
                  <a:cs typeface="+mn-cs"/>
                </a:rPr>
              </a:br>
              <a:r>
                <a:rPr kumimoji="0" lang="en-US" sz="4000" b="0" i="0" u="none" strike="noStrike" kern="1200" cap="none" spc="-10" normalizeH="0" baseline="0" noProof="0" dirty="0" smtClean="0">
                  <a:ln>
                    <a:noFill/>
                  </a:ln>
                  <a:solidFill>
                    <a:schemeClr val="bg1"/>
                  </a:solidFill>
                  <a:effectLst>
                    <a:outerShdw blurRad="38100" dist="38100" dir="2700000" algn="tl">
                      <a:srgbClr val="000000">
                        <a:alpha val="43137"/>
                      </a:srgbClr>
                    </a:outerShdw>
                  </a:effectLst>
                  <a:uLnTx/>
                  <a:uFillTx/>
                  <a:latin typeface="Franklin Gothic Medium Cond" pitchFamily="34" charset="0"/>
                  <a:ea typeface="+mn-ea"/>
                  <a:cs typeface="+mn-cs"/>
                </a:rPr>
                <a:t>Fabrics</a:t>
              </a:r>
            </a:p>
          </p:txBody>
        </p:sp>
      </p:grpSp>
      <p:grpSp>
        <p:nvGrpSpPr>
          <p:cNvPr id="3" name="Group 26"/>
          <p:cNvGrpSpPr/>
          <p:nvPr/>
        </p:nvGrpSpPr>
        <p:grpSpPr>
          <a:xfrm>
            <a:off x="315913" y="3442575"/>
            <a:ext cx="3810358" cy="1880312"/>
            <a:chOff x="4689118" y="2811439"/>
            <a:chExt cx="3810358" cy="1643085"/>
          </a:xfrm>
        </p:grpSpPr>
        <p:sp>
          <p:nvSpPr>
            <p:cNvPr id="15" name="Trapezoid 14"/>
            <p:cNvSpPr/>
            <p:nvPr/>
          </p:nvSpPr>
          <p:spPr>
            <a:xfrm>
              <a:off x="4699592" y="2811439"/>
              <a:ext cx="3799884" cy="1643085"/>
            </a:xfrm>
            <a:prstGeom prst="trapezoid">
              <a:avLst>
                <a:gd name="adj" fmla="val 0"/>
              </a:avLst>
            </a:prstGeom>
            <a:solidFill>
              <a:schemeClr val="tx1">
                <a:alpha val="80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6" name="Title 1"/>
            <p:cNvSpPr txBox="1">
              <a:spLocks/>
            </p:cNvSpPr>
            <p:nvPr/>
          </p:nvSpPr>
          <p:spPr>
            <a:xfrm>
              <a:off x="4689118" y="3156132"/>
              <a:ext cx="3810358" cy="1048891"/>
            </a:xfrm>
            <a:prstGeom prst="rect">
              <a:avLst/>
            </a:prstGeom>
          </p:spPr>
          <p:txBody>
            <a:bodyPr vert="horz" wrap="square" lIns="91440" tIns="45720" rIns="91440" bIns="45720" rtlCol="0" anchor="b">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spc="-10" dirty="0" err="1" smtClean="0">
                  <a:solidFill>
                    <a:schemeClr val="bg1"/>
                  </a:solidFill>
                  <a:effectLst>
                    <a:outerShdw blurRad="38100" dist="38100" dir="2700000" algn="tl">
                      <a:srgbClr val="000000">
                        <a:alpha val="43137"/>
                      </a:srgbClr>
                    </a:outerShdw>
                  </a:effectLst>
                  <a:latin typeface="Franklin Gothic Medium Cond" pitchFamily="34" charset="0"/>
                </a:rPr>
                <a:t>Fibre</a:t>
              </a:r>
              <a:r>
                <a:rPr lang="en-US" sz="4000" spc="-10" dirty="0" smtClean="0">
                  <a:solidFill>
                    <a:schemeClr val="bg1"/>
                  </a:solidFill>
                  <a:effectLst>
                    <a:outerShdw blurRad="38100" dist="38100" dir="2700000" algn="tl">
                      <a:srgbClr val="000000">
                        <a:alpha val="43137"/>
                      </a:srgbClr>
                    </a:outerShdw>
                  </a:effectLst>
                  <a:latin typeface="Franklin Gothic Medium Cond" pitchFamily="34" charset="0"/>
                </a:rPr>
                <a:t> Channel</a:t>
              </a:r>
              <a:r>
                <a:rPr kumimoji="0" lang="en-US" sz="4000" b="0" i="0" u="none" strike="noStrike" kern="1200" cap="none" spc="-10" normalizeH="0" baseline="0" noProof="0" dirty="0" smtClean="0">
                  <a:ln>
                    <a:noFill/>
                  </a:ln>
                  <a:solidFill>
                    <a:schemeClr val="bg1"/>
                  </a:solidFill>
                  <a:effectLst>
                    <a:outerShdw blurRad="38100" dist="38100" dir="2700000" algn="tl">
                      <a:srgbClr val="000000">
                        <a:alpha val="43137"/>
                      </a:srgbClr>
                    </a:outerShdw>
                  </a:effectLst>
                  <a:uLnTx/>
                  <a:uFillTx/>
                  <a:latin typeface="Franklin Gothic Medium Cond" pitchFamily="34" charset="0"/>
                  <a:ea typeface="+mn-ea"/>
                  <a:cs typeface="+mn-cs"/>
                </a:rPr>
                <a:t> </a:t>
              </a:r>
              <a:br>
                <a:rPr kumimoji="0" lang="en-US" sz="4000" b="0" i="0" u="none" strike="noStrike" kern="1200" cap="none" spc="-10" normalizeH="0" baseline="0" noProof="0" dirty="0" smtClean="0">
                  <a:ln>
                    <a:noFill/>
                  </a:ln>
                  <a:solidFill>
                    <a:schemeClr val="bg1"/>
                  </a:solidFill>
                  <a:effectLst>
                    <a:outerShdw blurRad="38100" dist="38100" dir="2700000" algn="tl">
                      <a:srgbClr val="000000">
                        <a:alpha val="43137"/>
                      </a:srgbClr>
                    </a:outerShdw>
                  </a:effectLst>
                  <a:uLnTx/>
                  <a:uFillTx/>
                  <a:latin typeface="Franklin Gothic Medium Cond" pitchFamily="34" charset="0"/>
                  <a:ea typeface="+mn-ea"/>
                  <a:cs typeface="+mn-cs"/>
                </a:rPr>
              </a:br>
              <a:r>
                <a:rPr kumimoji="0" lang="en-US" sz="4000" b="0" i="0" u="none" strike="noStrike" kern="1200" cap="none" spc="-10" normalizeH="0" baseline="0" noProof="0" dirty="0" smtClean="0">
                  <a:ln>
                    <a:noFill/>
                  </a:ln>
                  <a:solidFill>
                    <a:schemeClr val="bg1"/>
                  </a:solidFill>
                  <a:effectLst>
                    <a:outerShdw blurRad="38100" dist="38100" dir="2700000" algn="tl">
                      <a:srgbClr val="000000">
                        <a:alpha val="43137"/>
                      </a:srgbClr>
                    </a:outerShdw>
                  </a:effectLst>
                  <a:uLnTx/>
                  <a:uFillTx/>
                  <a:latin typeface="Franklin Gothic Medium Cond" pitchFamily="34" charset="0"/>
                  <a:ea typeface="+mn-ea"/>
                  <a:cs typeface="+mn-cs"/>
                </a:rPr>
                <a:t>Fabrics</a:t>
              </a:r>
            </a:p>
          </p:txBody>
        </p:sp>
      </p:grpSp>
      <p:sp>
        <p:nvSpPr>
          <p:cNvPr id="17" name="Date Placeholder 4"/>
          <p:cNvSpPr txBox="1">
            <a:spLocks/>
          </p:cNvSpPr>
          <p:nvPr/>
        </p:nvSpPr>
        <p:spPr>
          <a:xfrm>
            <a:off x="4572000" y="6631121"/>
            <a:ext cx="2133600" cy="155235"/>
          </a:xfrm>
          <a:prstGeom prst="rect">
            <a:avLst/>
          </a:prstGeom>
        </p:spPr>
        <p:txBody>
          <a:bodyPr vert="horz" wrap="square" lIns="0" tIns="0" rIns="0" bIns="0" rtlCol="0" anchor="b" anchorCtr="0"/>
          <a:lstStyle>
            <a:lvl1pPr algn="l">
              <a:defRPr sz="8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5096396-1E1B-324D-B64B-3BB6D235D212}" type="datetime1">
              <a:rPr kumimoji="0" lang="en-US" sz="8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9/22/2011</a:t>
            </a:fld>
            <a:endParaRPr kumimoji="0" lang="en-US" sz="8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8" name="Footer Placeholder 5"/>
          <p:cNvSpPr txBox="1">
            <a:spLocks/>
          </p:cNvSpPr>
          <p:nvPr/>
        </p:nvSpPr>
        <p:spPr>
          <a:xfrm>
            <a:off x="465881" y="6631121"/>
            <a:ext cx="4010752" cy="155235"/>
          </a:xfrm>
          <a:prstGeom prst="rect">
            <a:avLst/>
          </a:prstGeom>
        </p:spPr>
        <p:txBody>
          <a:bodyPr vert="horz" wrap="square" lIns="0" tIns="0" rIns="0" bIns="0" rtlCol="0" anchor="b" anchorCtr="0"/>
          <a:lstStyle>
            <a:lvl1pPr algn="l">
              <a:defRPr sz="8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schemeClr val="tx1">
                    <a:tint val="75000"/>
                  </a:schemeClr>
                </a:solidFill>
                <a:effectLst/>
                <a:uLnTx/>
                <a:uFillTx/>
                <a:latin typeface="+mn-lt"/>
                <a:ea typeface="+mn-ea"/>
                <a:cs typeface="+mn-cs"/>
              </a:rPr>
              <a:t>© 2011 Brocade Communications Systems, Inc. Proprietary Information</a:t>
            </a:r>
            <a:endParaRPr kumimoji="0" lang="en-US" sz="8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20" name="Freeform 67"/>
          <p:cNvSpPr>
            <a:spLocks noEditPoints="1"/>
          </p:cNvSpPr>
          <p:nvPr/>
        </p:nvSpPr>
        <p:spPr bwMode="black">
          <a:xfrm>
            <a:off x="8567552" y="6463836"/>
            <a:ext cx="421341" cy="306128"/>
          </a:xfrm>
          <a:custGeom>
            <a:avLst/>
            <a:gdLst/>
            <a:ahLst/>
            <a:cxnLst>
              <a:cxn ang="0">
                <a:pos x="1511" y="0"/>
              </a:cxn>
              <a:cxn ang="0">
                <a:pos x="1902" y="390"/>
              </a:cxn>
              <a:cxn ang="0">
                <a:pos x="1760" y="691"/>
              </a:cxn>
              <a:cxn ang="0">
                <a:pos x="1902" y="992"/>
              </a:cxn>
              <a:cxn ang="0">
                <a:pos x="1511" y="1382"/>
              </a:cxn>
              <a:cxn ang="0">
                <a:pos x="0" y="1382"/>
              </a:cxn>
              <a:cxn ang="0">
                <a:pos x="1044" y="691"/>
              </a:cxn>
              <a:cxn ang="0">
                <a:pos x="0" y="0"/>
              </a:cxn>
              <a:cxn ang="0">
                <a:pos x="1511" y="0"/>
              </a:cxn>
              <a:cxn ang="0">
                <a:pos x="1492" y="195"/>
              </a:cxn>
              <a:cxn ang="0">
                <a:pos x="537" y="195"/>
              </a:cxn>
              <a:cxn ang="0">
                <a:pos x="1492" y="585"/>
              </a:cxn>
              <a:cxn ang="0">
                <a:pos x="1687" y="390"/>
              </a:cxn>
              <a:cxn ang="0">
                <a:pos x="1492" y="195"/>
              </a:cxn>
              <a:cxn ang="0">
                <a:pos x="1492" y="797"/>
              </a:cxn>
              <a:cxn ang="0">
                <a:pos x="537" y="1187"/>
              </a:cxn>
              <a:cxn ang="0">
                <a:pos x="1492" y="1187"/>
              </a:cxn>
              <a:cxn ang="0">
                <a:pos x="1687" y="992"/>
              </a:cxn>
              <a:cxn ang="0">
                <a:pos x="1492" y="797"/>
              </a:cxn>
            </a:cxnLst>
            <a:rect l="0" t="0" r="r" b="b"/>
            <a:pathLst>
              <a:path w="1902" h="1382">
                <a:moveTo>
                  <a:pt x="1511" y="0"/>
                </a:moveTo>
                <a:cubicBezTo>
                  <a:pt x="1727" y="0"/>
                  <a:pt x="1902" y="174"/>
                  <a:pt x="1902" y="390"/>
                </a:cubicBezTo>
                <a:cubicBezTo>
                  <a:pt x="1902" y="511"/>
                  <a:pt x="1846" y="619"/>
                  <a:pt x="1760" y="691"/>
                </a:cubicBezTo>
                <a:cubicBezTo>
                  <a:pt x="1846" y="762"/>
                  <a:pt x="1902" y="870"/>
                  <a:pt x="1902" y="992"/>
                </a:cubicBezTo>
                <a:cubicBezTo>
                  <a:pt x="1902" y="1207"/>
                  <a:pt x="1727" y="1382"/>
                  <a:pt x="1511" y="1382"/>
                </a:cubicBezTo>
                <a:cubicBezTo>
                  <a:pt x="0" y="1382"/>
                  <a:pt x="0" y="1382"/>
                  <a:pt x="0" y="1382"/>
                </a:cubicBezTo>
                <a:cubicBezTo>
                  <a:pt x="387" y="991"/>
                  <a:pt x="755" y="790"/>
                  <a:pt x="1044" y="691"/>
                </a:cubicBezTo>
                <a:cubicBezTo>
                  <a:pt x="755" y="592"/>
                  <a:pt x="387" y="391"/>
                  <a:pt x="0" y="0"/>
                </a:cubicBezTo>
                <a:lnTo>
                  <a:pt x="1511" y="0"/>
                </a:lnTo>
                <a:close/>
                <a:moveTo>
                  <a:pt x="1492" y="195"/>
                </a:moveTo>
                <a:cubicBezTo>
                  <a:pt x="537" y="195"/>
                  <a:pt x="537" y="195"/>
                  <a:pt x="537" y="195"/>
                </a:cubicBezTo>
                <a:cubicBezTo>
                  <a:pt x="981" y="514"/>
                  <a:pt x="1284" y="585"/>
                  <a:pt x="1492" y="585"/>
                </a:cubicBezTo>
                <a:cubicBezTo>
                  <a:pt x="1600" y="585"/>
                  <a:pt x="1687" y="497"/>
                  <a:pt x="1687" y="390"/>
                </a:cubicBezTo>
                <a:cubicBezTo>
                  <a:pt x="1687" y="282"/>
                  <a:pt x="1600" y="195"/>
                  <a:pt x="1492" y="195"/>
                </a:cubicBezTo>
                <a:close/>
                <a:moveTo>
                  <a:pt x="1492" y="797"/>
                </a:moveTo>
                <a:cubicBezTo>
                  <a:pt x="1284" y="797"/>
                  <a:pt x="981" y="868"/>
                  <a:pt x="537" y="1187"/>
                </a:cubicBezTo>
                <a:cubicBezTo>
                  <a:pt x="1492" y="1187"/>
                  <a:pt x="1492" y="1187"/>
                  <a:pt x="1492" y="1187"/>
                </a:cubicBezTo>
                <a:cubicBezTo>
                  <a:pt x="1600" y="1187"/>
                  <a:pt x="1687" y="1099"/>
                  <a:pt x="1687" y="992"/>
                </a:cubicBezTo>
                <a:cubicBezTo>
                  <a:pt x="1687" y="884"/>
                  <a:pt x="1600" y="797"/>
                  <a:pt x="1492" y="797"/>
                </a:cubicBezTo>
                <a:close/>
              </a:path>
            </a:pathLst>
          </a:custGeom>
          <a:solidFill>
            <a:srgbClr val="FF0000"/>
          </a:solidFill>
          <a:ln w="9525">
            <a:noFill/>
            <a:round/>
            <a:headEnd/>
            <a:tailEnd/>
          </a:ln>
        </p:spPr>
        <p:txBody>
          <a:bodyPr/>
          <a:lstStyle/>
          <a:p>
            <a:endParaRPr lang="en-US"/>
          </a:p>
        </p:txBody>
      </p:sp>
      <p:sp>
        <p:nvSpPr>
          <p:cNvPr id="22" name="Slide Number Placeholder 6"/>
          <p:cNvSpPr txBox="1">
            <a:spLocks/>
          </p:cNvSpPr>
          <p:nvPr/>
        </p:nvSpPr>
        <p:spPr>
          <a:xfrm>
            <a:off x="8137892" y="6639297"/>
            <a:ext cx="246061" cy="155233"/>
          </a:xfrm>
          <a:prstGeom prst="rect">
            <a:avLst/>
          </a:prstGeom>
        </p:spPr>
        <p:txBody>
          <a:bodyPr vert="horz" wrap="square" lIns="0" tIns="0" rIns="0" bIns="0" rtlCol="0" anchor="b" anchorCtr="0"/>
          <a:lstStyle>
            <a:lvl1pPr algn="r">
              <a:defRPr sz="9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9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mc="http://schemas.openxmlformats.org/markup-compatibility/2006" xmlns:mv="urn:schemas-microsoft-com:mac:vml" xmlns:p14="http://schemas.microsoft.com/office/powerpoint/2010/main" xmlns="" val="781558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Top)">
                                      <p:cBhvr>
                                        <p:cTn id="7" dur="1000"/>
                                        <p:tgtEl>
                                          <p:spTgt spid="3"/>
                                        </p:tgtEl>
                                      </p:cBhvr>
                                    </p:animEffect>
                                  </p:childTnLst>
                                </p:cTn>
                              </p:par>
                            </p:childTnLst>
                          </p:cTn>
                        </p:par>
                        <p:par>
                          <p:cTn id="8" fill="hold">
                            <p:stCondLst>
                              <p:cond delay="1000"/>
                            </p:stCondLst>
                            <p:childTnLst>
                              <p:par>
                                <p:cTn id="9" presetID="1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slide(fromTop)">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6" name="Rectangle 6"/>
          <p:cNvSpPr>
            <a:spLocks noGrp="1" noChangeArrowheads="1"/>
          </p:cNvSpPr>
          <p:nvPr>
            <p:ph type="title"/>
          </p:nvPr>
        </p:nvSpPr>
        <p:spPr/>
        <p:txBody>
          <a:bodyPr/>
          <a:lstStyle/>
          <a:p>
            <a:r>
              <a:rPr lang="en-US" dirty="0"/>
              <a:t>Data Center Network Evolution</a:t>
            </a:r>
          </a:p>
        </p:txBody>
      </p:sp>
      <p:sp>
        <p:nvSpPr>
          <p:cNvPr id="203" name="Date Placeholder 202"/>
          <p:cNvSpPr>
            <a:spLocks noGrp="1"/>
          </p:cNvSpPr>
          <p:nvPr>
            <p:ph type="dt" sz="half" idx="2"/>
          </p:nvPr>
        </p:nvSpPr>
        <p:spPr/>
        <p:txBody>
          <a:bodyPr/>
          <a:lstStyle/>
          <a:p>
            <a:fld id="{E459ECDB-E2C1-4F7B-ADA4-2D0E57AA0DF5}" type="datetime3">
              <a:rPr lang="en-AU" smtClean="0"/>
              <a:pPr/>
              <a:t>22 September, 2011</a:t>
            </a:fld>
            <a:endParaRPr lang="en-US"/>
          </a:p>
        </p:txBody>
      </p:sp>
      <p:sp>
        <p:nvSpPr>
          <p:cNvPr id="205" name="Footer Placeholder 204"/>
          <p:cNvSpPr>
            <a:spLocks noGrp="1"/>
          </p:cNvSpPr>
          <p:nvPr>
            <p:ph type="ftr" sz="quarter" idx="3"/>
          </p:nvPr>
        </p:nvSpPr>
        <p:spPr/>
        <p:txBody>
          <a:bodyPr/>
          <a:lstStyle/>
          <a:p>
            <a:r>
              <a:rPr lang="en-US" smtClean="0"/>
              <a:t>© 2011 Brocade Communications Systems, Inc. - COMPANY PROPRIETARY INFORMATION</a:t>
            </a:r>
            <a:endParaRPr lang="en-US"/>
          </a:p>
        </p:txBody>
      </p:sp>
      <p:sp>
        <p:nvSpPr>
          <p:cNvPr id="204" name="Slide Number Placeholder 203"/>
          <p:cNvSpPr>
            <a:spLocks noGrp="1"/>
          </p:cNvSpPr>
          <p:nvPr>
            <p:ph type="sldNum" sz="quarter" idx="4"/>
          </p:nvPr>
        </p:nvSpPr>
        <p:spPr/>
        <p:txBody>
          <a:bodyPr/>
          <a:lstStyle/>
          <a:p>
            <a:fld id="{7BCC8D0D-EAEC-449D-9161-023DFF90F2E2}" type="slidenum">
              <a:rPr lang="en-US" smtClean="0"/>
              <a:pPr/>
              <a:t>16</a:t>
            </a:fld>
            <a:endParaRPr lang="en-US" dirty="0"/>
          </a:p>
        </p:txBody>
      </p:sp>
      <p:sp>
        <p:nvSpPr>
          <p:cNvPr id="604" name="Line 9"/>
          <p:cNvSpPr>
            <a:spLocks noChangeShapeType="1"/>
          </p:cNvSpPr>
          <p:nvPr/>
        </p:nvSpPr>
        <p:spPr bwMode="gray">
          <a:xfrm>
            <a:off x="1644650" y="2895600"/>
            <a:ext cx="641350" cy="371475"/>
          </a:xfrm>
          <a:prstGeom prst="line">
            <a:avLst/>
          </a:prstGeom>
          <a:noFill/>
          <a:ln w="28575">
            <a:solidFill>
              <a:srgbClr val="00AFF0"/>
            </a:solidFill>
            <a:round/>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05" name="Line 10"/>
          <p:cNvSpPr>
            <a:spLocks noChangeShapeType="1"/>
          </p:cNvSpPr>
          <p:nvPr/>
        </p:nvSpPr>
        <p:spPr bwMode="gray">
          <a:xfrm flipV="1">
            <a:off x="1641475" y="3724275"/>
            <a:ext cx="644525" cy="419100"/>
          </a:xfrm>
          <a:prstGeom prst="line">
            <a:avLst/>
          </a:prstGeom>
          <a:noFill/>
          <a:ln w="28575">
            <a:solidFill>
              <a:srgbClr val="00AFF0"/>
            </a:solidFill>
            <a:round/>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06" name="Line 11"/>
          <p:cNvSpPr>
            <a:spLocks noChangeShapeType="1"/>
          </p:cNvSpPr>
          <p:nvPr/>
        </p:nvSpPr>
        <p:spPr bwMode="gray">
          <a:xfrm flipV="1">
            <a:off x="1638300" y="3489325"/>
            <a:ext cx="500063" cy="1588"/>
          </a:xfrm>
          <a:prstGeom prst="line">
            <a:avLst/>
          </a:prstGeom>
          <a:noFill/>
          <a:ln w="28575">
            <a:solidFill>
              <a:srgbClr val="00AFF0"/>
            </a:solidFill>
            <a:round/>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07" name="Line 7"/>
          <p:cNvSpPr>
            <a:spLocks noChangeShapeType="1"/>
          </p:cNvSpPr>
          <p:nvPr/>
        </p:nvSpPr>
        <p:spPr bwMode="gray">
          <a:xfrm flipV="1">
            <a:off x="4584700" y="3660775"/>
            <a:ext cx="1054100" cy="0"/>
          </a:xfrm>
          <a:prstGeom prst="line">
            <a:avLst/>
          </a:prstGeom>
          <a:noFill/>
          <a:ln w="38100">
            <a:solidFill>
              <a:srgbClr val="FF9600"/>
            </a:solidFill>
            <a:round/>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08" name="Line 2"/>
          <p:cNvSpPr>
            <a:spLocks noChangeShapeType="1"/>
          </p:cNvSpPr>
          <p:nvPr/>
        </p:nvSpPr>
        <p:spPr bwMode="gray">
          <a:xfrm flipH="1">
            <a:off x="6858000" y="3111500"/>
            <a:ext cx="552450" cy="384175"/>
          </a:xfrm>
          <a:prstGeom prst="line">
            <a:avLst/>
          </a:prstGeom>
          <a:noFill/>
          <a:ln w="28575">
            <a:solidFill>
              <a:srgbClr val="FF9600"/>
            </a:solidFill>
            <a:round/>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09" name="Line 3"/>
          <p:cNvSpPr>
            <a:spLocks noChangeShapeType="1"/>
          </p:cNvSpPr>
          <p:nvPr/>
        </p:nvSpPr>
        <p:spPr bwMode="gray">
          <a:xfrm flipH="1" flipV="1">
            <a:off x="6934200" y="3951288"/>
            <a:ext cx="496888" cy="322262"/>
          </a:xfrm>
          <a:prstGeom prst="line">
            <a:avLst/>
          </a:prstGeom>
          <a:noFill/>
          <a:ln w="28575">
            <a:solidFill>
              <a:srgbClr val="FF9600"/>
            </a:solidFill>
            <a:round/>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10" name="Line 4"/>
          <p:cNvSpPr>
            <a:spLocks noChangeShapeType="1"/>
          </p:cNvSpPr>
          <p:nvPr/>
        </p:nvSpPr>
        <p:spPr bwMode="gray">
          <a:xfrm flipH="1" flipV="1">
            <a:off x="7070725" y="3663950"/>
            <a:ext cx="339725" cy="9525"/>
          </a:xfrm>
          <a:prstGeom prst="line">
            <a:avLst/>
          </a:prstGeom>
          <a:noFill/>
          <a:ln w="28575">
            <a:solidFill>
              <a:srgbClr val="FF9600"/>
            </a:solidFill>
            <a:round/>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11" name="Line 5"/>
          <p:cNvSpPr>
            <a:spLocks noChangeShapeType="1"/>
          </p:cNvSpPr>
          <p:nvPr/>
        </p:nvSpPr>
        <p:spPr bwMode="gray">
          <a:xfrm>
            <a:off x="4495800" y="2825750"/>
            <a:ext cx="1143000" cy="458788"/>
          </a:xfrm>
          <a:prstGeom prst="line">
            <a:avLst/>
          </a:prstGeom>
          <a:noFill/>
          <a:ln w="38100">
            <a:solidFill>
              <a:srgbClr val="FF9600"/>
            </a:solidFill>
            <a:round/>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12" name="Line 6"/>
          <p:cNvSpPr>
            <a:spLocks noChangeShapeType="1"/>
          </p:cNvSpPr>
          <p:nvPr/>
        </p:nvSpPr>
        <p:spPr bwMode="gray">
          <a:xfrm flipV="1">
            <a:off x="4572000" y="3810000"/>
            <a:ext cx="1066800" cy="523875"/>
          </a:xfrm>
          <a:prstGeom prst="line">
            <a:avLst/>
          </a:prstGeom>
          <a:noFill/>
          <a:ln w="38100">
            <a:solidFill>
              <a:srgbClr val="FF9600"/>
            </a:solidFill>
            <a:round/>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13" name="Line 7"/>
          <p:cNvSpPr>
            <a:spLocks noChangeShapeType="1"/>
          </p:cNvSpPr>
          <p:nvPr/>
        </p:nvSpPr>
        <p:spPr bwMode="gray">
          <a:xfrm flipV="1">
            <a:off x="3581400" y="3663950"/>
            <a:ext cx="838200" cy="0"/>
          </a:xfrm>
          <a:prstGeom prst="line">
            <a:avLst/>
          </a:prstGeom>
          <a:noFill/>
          <a:ln w="38100">
            <a:solidFill>
              <a:srgbClr val="00AFF0"/>
            </a:solidFill>
            <a:round/>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14" name="Line 9"/>
          <p:cNvSpPr>
            <a:spLocks noChangeShapeType="1"/>
          </p:cNvSpPr>
          <p:nvPr/>
        </p:nvSpPr>
        <p:spPr bwMode="gray">
          <a:xfrm flipV="1">
            <a:off x="3352800" y="2901950"/>
            <a:ext cx="930275" cy="381000"/>
          </a:xfrm>
          <a:prstGeom prst="line">
            <a:avLst/>
          </a:prstGeom>
          <a:noFill/>
          <a:ln w="28575">
            <a:solidFill>
              <a:srgbClr val="00AFF0"/>
            </a:solidFill>
            <a:round/>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15" name="Line 11"/>
          <p:cNvSpPr>
            <a:spLocks noChangeShapeType="1"/>
          </p:cNvSpPr>
          <p:nvPr/>
        </p:nvSpPr>
        <p:spPr bwMode="gray">
          <a:xfrm>
            <a:off x="3505200" y="4046538"/>
            <a:ext cx="838200" cy="363537"/>
          </a:xfrm>
          <a:prstGeom prst="line">
            <a:avLst/>
          </a:prstGeom>
          <a:noFill/>
          <a:ln w="28575">
            <a:solidFill>
              <a:srgbClr val="00AFF0"/>
            </a:solidFill>
            <a:round/>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nvGrpSpPr>
          <p:cNvPr id="2" name="Group 42"/>
          <p:cNvGrpSpPr>
            <a:grpSpLocks/>
          </p:cNvGrpSpPr>
          <p:nvPr/>
        </p:nvGrpSpPr>
        <p:grpSpPr bwMode="auto">
          <a:xfrm>
            <a:off x="7321550" y="3987800"/>
            <a:ext cx="374650" cy="650875"/>
            <a:chOff x="3769" y="1208"/>
            <a:chExt cx="1415" cy="2293"/>
          </a:xfrm>
        </p:grpSpPr>
        <p:sp>
          <p:nvSpPr>
            <p:cNvPr id="617" name="Freeform 43"/>
            <p:cNvSpPr>
              <a:spLocks/>
            </p:cNvSpPr>
            <p:nvPr/>
          </p:nvSpPr>
          <p:spPr bwMode="gray">
            <a:xfrm>
              <a:off x="3772" y="1507"/>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18" name="Freeform 44"/>
            <p:cNvSpPr>
              <a:spLocks/>
            </p:cNvSpPr>
            <p:nvPr/>
          </p:nvSpPr>
          <p:spPr bwMode="gray">
            <a:xfrm>
              <a:off x="3769" y="1804"/>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71" y="554"/>
                  </a:lnTo>
                  <a:lnTo>
                    <a:pt x="2086" y="918"/>
                  </a:lnTo>
                  <a:lnTo>
                    <a:pt x="2232" y="814"/>
                  </a:lnTo>
                  <a:lnTo>
                    <a:pt x="1080" y="0"/>
                  </a:lnTo>
                  <a:lnTo>
                    <a:pt x="0" y="766"/>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19" name="Freeform 45"/>
            <p:cNvSpPr>
              <a:spLocks/>
            </p:cNvSpPr>
            <p:nvPr/>
          </p:nvSpPr>
          <p:spPr bwMode="gray">
            <a:xfrm>
              <a:off x="3769" y="2103"/>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20" name="Freeform 46"/>
            <p:cNvSpPr>
              <a:spLocks/>
            </p:cNvSpPr>
            <p:nvPr/>
          </p:nvSpPr>
          <p:spPr bwMode="gray">
            <a:xfrm>
              <a:off x="4165" y="1848"/>
              <a:ext cx="924" cy="654"/>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21" name="Freeform 47"/>
            <p:cNvSpPr>
              <a:spLocks/>
            </p:cNvSpPr>
            <p:nvPr/>
          </p:nvSpPr>
          <p:spPr bwMode="gray">
            <a:xfrm>
              <a:off x="4165" y="2146"/>
              <a:ext cx="924" cy="654"/>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22" name="Freeform 48"/>
            <p:cNvSpPr>
              <a:spLocks/>
            </p:cNvSpPr>
            <p:nvPr/>
          </p:nvSpPr>
          <p:spPr bwMode="gray">
            <a:xfrm>
              <a:off x="4100" y="2567"/>
              <a:ext cx="1078" cy="766"/>
            </a:xfrm>
            <a:custGeom>
              <a:avLst/>
              <a:gdLst>
                <a:gd name="T0" fmla="*/ 0 w 1707"/>
                <a:gd name="T1" fmla="*/ 1 h 1212"/>
                <a:gd name="T2" fmla="*/ 1 w 1707"/>
                <a:gd name="T3" fmla="*/ 1 h 1212"/>
                <a:gd name="T4" fmla="*/ 1 w 1707"/>
                <a:gd name="T5" fmla="*/ 1 h 1212"/>
                <a:gd name="T6" fmla="*/ 1 w 1707"/>
                <a:gd name="T7" fmla="*/ 0 h 1212"/>
                <a:gd name="T8" fmla="*/ 0 w 1707"/>
                <a:gd name="T9" fmla="*/ 1 h 1212"/>
                <a:gd name="T10" fmla="*/ 0 60000 65536"/>
                <a:gd name="T11" fmla="*/ 0 60000 65536"/>
                <a:gd name="T12" fmla="*/ 0 60000 65536"/>
                <a:gd name="T13" fmla="*/ 0 60000 65536"/>
                <a:gd name="T14" fmla="*/ 0 60000 65536"/>
                <a:gd name="T15" fmla="*/ 0 w 1707"/>
                <a:gd name="T16" fmla="*/ 0 h 1212"/>
                <a:gd name="T17" fmla="*/ 1707 w 1707"/>
                <a:gd name="T18" fmla="*/ 1212 h 1212"/>
              </a:gdLst>
              <a:ahLst/>
              <a:cxnLst>
                <a:cxn ang="T10">
                  <a:pos x="T0" y="T1"/>
                </a:cxn>
                <a:cxn ang="T11">
                  <a:pos x="T2" y="T3"/>
                </a:cxn>
                <a:cxn ang="T12">
                  <a:pos x="T4" y="T5"/>
                </a:cxn>
                <a:cxn ang="T13">
                  <a:pos x="T6" y="T7"/>
                </a:cxn>
                <a:cxn ang="T14">
                  <a:pos x="T8" y="T9"/>
                </a:cxn>
              </a:cxnLst>
              <a:rect l="T15" t="T16" r="T17" b="T18"/>
              <a:pathLst>
                <a:path w="1707" h="1212">
                  <a:moveTo>
                    <a:pt x="0" y="766"/>
                  </a:moveTo>
                  <a:lnTo>
                    <a:pt x="628" y="1212"/>
                  </a:lnTo>
                  <a:lnTo>
                    <a:pt x="1707" y="448"/>
                  </a:lnTo>
                  <a:lnTo>
                    <a:pt x="1080" y="0"/>
                  </a:lnTo>
                  <a:lnTo>
                    <a:pt x="0" y="766"/>
                  </a:ln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23" name="Freeform 49"/>
            <p:cNvSpPr>
              <a:spLocks/>
            </p:cNvSpPr>
            <p:nvPr/>
          </p:nvSpPr>
          <p:spPr bwMode="gray">
            <a:xfrm>
              <a:off x="4167" y="2444"/>
              <a:ext cx="923" cy="653"/>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747"/>
                  </a:lnTo>
                  <a:lnTo>
                    <a:pt x="927" y="375"/>
                  </a:lnTo>
                  <a:lnTo>
                    <a:pt x="0" y="1034"/>
                  </a:lnTo>
                  <a:close/>
                </a:path>
              </a:pathLst>
            </a:custGeom>
            <a:solidFill>
              <a:srgbClr val="333333"/>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24" name="Freeform 50"/>
            <p:cNvSpPr>
              <a:spLocks/>
            </p:cNvSpPr>
            <p:nvPr/>
          </p:nvSpPr>
          <p:spPr bwMode="gray">
            <a:xfrm>
              <a:off x="3771" y="1989"/>
              <a:ext cx="394" cy="513"/>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25" name="Freeform 51"/>
            <p:cNvSpPr>
              <a:spLocks/>
            </p:cNvSpPr>
            <p:nvPr/>
          </p:nvSpPr>
          <p:spPr bwMode="gray">
            <a:xfrm>
              <a:off x="3771" y="2287"/>
              <a:ext cx="394" cy="513"/>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26" name="Freeform 52"/>
            <p:cNvSpPr>
              <a:spLocks/>
            </p:cNvSpPr>
            <p:nvPr/>
          </p:nvSpPr>
          <p:spPr bwMode="gray">
            <a:xfrm>
              <a:off x="3853" y="2870"/>
              <a:ext cx="643" cy="629"/>
            </a:xfrm>
            <a:custGeom>
              <a:avLst/>
              <a:gdLst>
                <a:gd name="T0" fmla="*/ 0 w 1018"/>
                <a:gd name="T1" fmla="*/ 0 h 995"/>
                <a:gd name="T2" fmla="*/ 1 w 1018"/>
                <a:gd name="T3" fmla="*/ 1 h 995"/>
                <a:gd name="T4" fmla="*/ 1 w 1018"/>
                <a:gd name="T5" fmla="*/ 1 h 995"/>
                <a:gd name="T6" fmla="*/ 1 w 1018"/>
                <a:gd name="T7" fmla="*/ 1 h 995"/>
                <a:gd name="T8" fmla="*/ 0 w 1018"/>
                <a:gd name="T9" fmla="*/ 0 h 995"/>
                <a:gd name="T10" fmla="*/ 0 60000 65536"/>
                <a:gd name="T11" fmla="*/ 0 60000 65536"/>
                <a:gd name="T12" fmla="*/ 0 60000 65536"/>
                <a:gd name="T13" fmla="*/ 0 60000 65536"/>
                <a:gd name="T14" fmla="*/ 0 60000 65536"/>
                <a:gd name="T15" fmla="*/ 0 w 1018"/>
                <a:gd name="T16" fmla="*/ 0 h 995"/>
                <a:gd name="T17" fmla="*/ 1018 w 1018"/>
                <a:gd name="T18" fmla="*/ 995 h 995"/>
              </a:gdLst>
              <a:ahLst/>
              <a:cxnLst>
                <a:cxn ang="T10">
                  <a:pos x="T0" y="T1"/>
                </a:cxn>
                <a:cxn ang="T11">
                  <a:pos x="T2" y="T3"/>
                </a:cxn>
                <a:cxn ang="T12">
                  <a:pos x="T4" y="T5"/>
                </a:cxn>
                <a:cxn ang="T13">
                  <a:pos x="T6" y="T7"/>
                </a:cxn>
                <a:cxn ang="T14">
                  <a:pos x="T8" y="T9"/>
                </a:cxn>
              </a:cxnLst>
              <a:rect l="T15" t="T16" r="T17" b="T18"/>
              <a:pathLst>
                <a:path w="1018" h="995">
                  <a:moveTo>
                    <a:pt x="0" y="0"/>
                  </a:moveTo>
                  <a:lnTo>
                    <a:pt x="1" y="271"/>
                  </a:lnTo>
                  <a:lnTo>
                    <a:pt x="1018" y="995"/>
                  </a:lnTo>
                  <a:lnTo>
                    <a:pt x="1018" y="721"/>
                  </a:lnTo>
                  <a:lnTo>
                    <a:pt x="0" y="0"/>
                  </a:ln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27" name="Freeform 53"/>
            <p:cNvSpPr>
              <a:spLocks/>
            </p:cNvSpPr>
            <p:nvPr/>
          </p:nvSpPr>
          <p:spPr bwMode="gray">
            <a:xfrm>
              <a:off x="3771" y="2584"/>
              <a:ext cx="394" cy="514"/>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28" name="Freeform 54"/>
            <p:cNvSpPr>
              <a:spLocks/>
            </p:cNvSpPr>
            <p:nvPr/>
          </p:nvSpPr>
          <p:spPr bwMode="gray">
            <a:xfrm>
              <a:off x="3772" y="1208"/>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29" name="Freeform 55"/>
            <p:cNvSpPr>
              <a:spLocks/>
            </p:cNvSpPr>
            <p:nvPr/>
          </p:nvSpPr>
          <p:spPr bwMode="gray">
            <a:xfrm>
              <a:off x="4165" y="1551"/>
              <a:ext cx="924" cy="654"/>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30" name="Freeform 56"/>
            <p:cNvSpPr>
              <a:spLocks/>
            </p:cNvSpPr>
            <p:nvPr/>
          </p:nvSpPr>
          <p:spPr bwMode="gray">
            <a:xfrm>
              <a:off x="3771" y="1691"/>
              <a:ext cx="394" cy="514"/>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31" name="Freeform 57"/>
            <p:cNvSpPr>
              <a:spLocks/>
            </p:cNvSpPr>
            <p:nvPr/>
          </p:nvSpPr>
          <p:spPr bwMode="gray">
            <a:xfrm>
              <a:off x="4496" y="1719"/>
              <a:ext cx="688" cy="1782"/>
            </a:xfrm>
            <a:custGeom>
              <a:avLst/>
              <a:gdLst>
                <a:gd name="T0" fmla="*/ 0 w 1088"/>
                <a:gd name="T1" fmla="*/ 1 h 2820"/>
                <a:gd name="T2" fmla="*/ 1 w 1088"/>
                <a:gd name="T3" fmla="*/ 1 h 2820"/>
                <a:gd name="T4" fmla="*/ 1 w 1088"/>
                <a:gd name="T5" fmla="*/ 1 h 2820"/>
                <a:gd name="T6" fmla="*/ 1 w 1088"/>
                <a:gd name="T7" fmla="*/ 0 h 2820"/>
                <a:gd name="T8" fmla="*/ 1 w 1088"/>
                <a:gd name="T9" fmla="*/ 1 h 2820"/>
                <a:gd name="T10" fmla="*/ 0 w 1088"/>
                <a:gd name="T11" fmla="*/ 1 h 2820"/>
                <a:gd name="T12" fmla="*/ 0 w 1088"/>
                <a:gd name="T13" fmla="*/ 1 h 2820"/>
                <a:gd name="T14" fmla="*/ 0 60000 65536"/>
                <a:gd name="T15" fmla="*/ 0 60000 65536"/>
                <a:gd name="T16" fmla="*/ 0 60000 65536"/>
                <a:gd name="T17" fmla="*/ 0 60000 65536"/>
                <a:gd name="T18" fmla="*/ 0 60000 65536"/>
                <a:gd name="T19" fmla="*/ 0 60000 65536"/>
                <a:gd name="T20" fmla="*/ 0 60000 65536"/>
                <a:gd name="T21" fmla="*/ 0 w 1088"/>
                <a:gd name="T22" fmla="*/ 0 h 2820"/>
                <a:gd name="T23" fmla="*/ 1088 w 1088"/>
                <a:gd name="T24" fmla="*/ 2820 h 28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8" h="2820">
                  <a:moveTo>
                    <a:pt x="0" y="2554"/>
                  </a:moveTo>
                  <a:lnTo>
                    <a:pt x="938" y="1890"/>
                  </a:lnTo>
                  <a:lnTo>
                    <a:pt x="938" y="102"/>
                  </a:lnTo>
                  <a:lnTo>
                    <a:pt x="1088" y="0"/>
                  </a:lnTo>
                  <a:lnTo>
                    <a:pt x="1088" y="2046"/>
                  </a:lnTo>
                  <a:lnTo>
                    <a:pt x="0" y="2820"/>
                  </a:lnTo>
                  <a:lnTo>
                    <a:pt x="0" y="2554"/>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32" name="Freeform 58"/>
            <p:cNvSpPr>
              <a:spLocks/>
            </p:cNvSpPr>
            <p:nvPr/>
          </p:nvSpPr>
          <p:spPr bwMode="gray">
            <a:xfrm>
              <a:off x="4220" y="2665"/>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33" name="Freeform 59"/>
            <p:cNvSpPr>
              <a:spLocks/>
            </p:cNvSpPr>
            <p:nvPr/>
          </p:nvSpPr>
          <p:spPr bwMode="gray">
            <a:xfrm>
              <a:off x="4220" y="2473"/>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34" name="Freeform 60"/>
            <p:cNvSpPr>
              <a:spLocks/>
            </p:cNvSpPr>
            <p:nvPr/>
          </p:nvSpPr>
          <p:spPr bwMode="gray">
            <a:xfrm>
              <a:off x="4220" y="2369"/>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35" name="Freeform 61"/>
            <p:cNvSpPr>
              <a:spLocks/>
            </p:cNvSpPr>
            <p:nvPr/>
          </p:nvSpPr>
          <p:spPr bwMode="gray">
            <a:xfrm>
              <a:off x="4220" y="2177"/>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36" name="Freeform 62"/>
            <p:cNvSpPr>
              <a:spLocks/>
            </p:cNvSpPr>
            <p:nvPr/>
          </p:nvSpPr>
          <p:spPr bwMode="gray">
            <a:xfrm>
              <a:off x="4220" y="2073"/>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37" name="Freeform 63"/>
            <p:cNvSpPr>
              <a:spLocks/>
            </p:cNvSpPr>
            <p:nvPr/>
          </p:nvSpPr>
          <p:spPr bwMode="gray">
            <a:xfrm>
              <a:off x="4220" y="1881"/>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38" name="Freeform 64"/>
            <p:cNvSpPr>
              <a:spLocks/>
            </p:cNvSpPr>
            <p:nvPr/>
          </p:nvSpPr>
          <p:spPr bwMode="gray">
            <a:xfrm>
              <a:off x="4220" y="1777"/>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39" name="Freeform 65"/>
            <p:cNvSpPr>
              <a:spLocks/>
            </p:cNvSpPr>
            <p:nvPr/>
          </p:nvSpPr>
          <p:spPr bwMode="gray">
            <a:xfrm>
              <a:off x="4220" y="1585"/>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grpSp>
      <p:grpSp>
        <p:nvGrpSpPr>
          <p:cNvPr id="3" name="Group 66"/>
          <p:cNvGrpSpPr>
            <a:grpSpLocks/>
          </p:cNvGrpSpPr>
          <p:nvPr/>
        </p:nvGrpSpPr>
        <p:grpSpPr bwMode="auto">
          <a:xfrm>
            <a:off x="4319588" y="3232150"/>
            <a:ext cx="350837" cy="668338"/>
            <a:chOff x="4272" y="1872"/>
            <a:chExt cx="925" cy="1717"/>
          </a:xfrm>
        </p:grpSpPr>
        <p:sp>
          <p:nvSpPr>
            <p:cNvPr id="641" name="Freeform 67"/>
            <p:cNvSpPr>
              <a:spLocks/>
            </p:cNvSpPr>
            <p:nvPr/>
          </p:nvSpPr>
          <p:spPr bwMode="gray">
            <a:xfrm>
              <a:off x="4536" y="3062"/>
              <a:ext cx="637" cy="527"/>
            </a:xfrm>
            <a:custGeom>
              <a:avLst/>
              <a:gdLst>
                <a:gd name="T0" fmla="*/ 0 w 5799"/>
                <a:gd name="T1" fmla="*/ 0 h 4798"/>
                <a:gd name="T2" fmla="*/ 0 w 5799"/>
                <a:gd name="T3" fmla="*/ 0 h 4798"/>
                <a:gd name="T4" fmla="*/ 0 w 5799"/>
                <a:gd name="T5" fmla="*/ 0 h 4798"/>
                <a:gd name="T6" fmla="*/ 0 w 5799"/>
                <a:gd name="T7" fmla="*/ 0 h 4798"/>
                <a:gd name="T8" fmla="*/ 0 w 5799"/>
                <a:gd name="T9" fmla="*/ 0 h 4798"/>
                <a:gd name="T10" fmla="*/ 0 60000 65536"/>
                <a:gd name="T11" fmla="*/ 0 60000 65536"/>
                <a:gd name="T12" fmla="*/ 0 60000 65536"/>
                <a:gd name="T13" fmla="*/ 0 60000 65536"/>
                <a:gd name="T14" fmla="*/ 0 60000 65536"/>
                <a:gd name="T15" fmla="*/ 0 w 5799"/>
                <a:gd name="T16" fmla="*/ 0 h 4798"/>
                <a:gd name="T17" fmla="*/ 5799 w 5799"/>
                <a:gd name="T18" fmla="*/ 4798 h 4798"/>
              </a:gdLst>
              <a:ahLst/>
              <a:cxnLst>
                <a:cxn ang="T10">
                  <a:pos x="T0" y="T1"/>
                </a:cxn>
                <a:cxn ang="T11">
                  <a:pos x="T2" y="T3"/>
                </a:cxn>
                <a:cxn ang="T12">
                  <a:pos x="T4" y="T5"/>
                </a:cxn>
                <a:cxn ang="T13">
                  <a:pos x="T6" y="T7"/>
                </a:cxn>
                <a:cxn ang="T14">
                  <a:pos x="T8" y="T9"/>
                </a:cxn>
              </a:cxnLst>
              <a:rect l="T15" t="T16" r="T17" b="T18"/>
              <a:pathLst>
                <a:path w="5799" h="4798">
                  <a:moveTo>
                    <a:pt x="5799" y="0"/>
                  </a:moveTo>
                  <a:lnTo>
                    <a:pt x="0" y="4101"/>
                  </a:lnTo>
                  <a:lnTo>
                    <a:pt x="0" y="4798"/>
                  </a:lnTo>
                  <a:lnTo>
                    <a:pt x="5799" y="697"/>
                  </a:lnTo>
                  <a:lnTo>
                    <a:pt x="5799" y="0"/>
                  </a:lnTo>
                  <a:close/>
                </a:path>
              </a:pathLst>
            </a:custGeom>
            <a:solidFill>
              <a:srgbClr val="5F5F5F"/>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42" name="Freeform 68"/>
            <p:cNvSpPr>
              <a:spLocks/>
            </p:cNvSpPr>
            <p:nvPr/>
          </p:nvSpPr>
          <p:spPr bwMode="gray">
            <a:xfrm>
              <a:off x="4296" y="3342"/>
              <a:ext cx="240" cy="247"/>
            </a:xfrm>
            <a:custGeom>
              <a:avLst/>
              <a:gdLst>
                <a:gd name="T0" fmla="*/ 0 w 2190"/>
                <a:gd name="T1" fmla="*/ 0 h 2247"/>
                <a:gd name="T2" fmla="*/ 0 w 2190"/>
                <a:gd name="T3" fmla="*/ 0 h 2247"/>
                <a:gd name="T4" fmla="*/ 0 w 2190"/>
                <a:gd name="T5" fmla="*/ 0 h 2247"/>
                <a:gd name="T6" fmla="*/ 0 w 2190"/>
                <a:gd name="T7" fmla="*/ 0 h 2247"/>
                <a:gd name="T8" fmla="*/ 0 w 2190"/>
                <a:gd name="T9" fmla="*/ 0 h 2247"/>
                <a:gd name="T10" fmla="*/ 0 60000 65536"/>
                <a:gd name="T11" fmla="*/ 0 60000 65536"/>
                <a:gd name="T12" fmla="*/ 0 60000 65536"/>
                <a:gd name="T13" fmla="*/ 0 60000 65536"/>
                <a:gd name="T14" fmla="*/ 0 60000 65536"/>
                <a:gd name="T15" fmla="*/ 0 w 2190"/>
                <a:gd name="T16" fmla="*/ 0 h 2247"/>
                <a:gd name="T17" fmla="*/ 2190 w 2190"/>
                <a:gd name="T18" fmla="*/ 2247 h 2247"/>
              </a:gdLst>
              <a:ahLst/>
              <a:cxnLst>
                <a:cxn ang="T10">
                  <a:pos x="T0" y="T1"/>
                </a:cxn>
                <a:cxn ang="T11">
                  <a:pos x="T2" y="T3"/>
                </a:cxn>
                <a:cxn ang="T12">
                  <a:pos x="T4" y="T5"/>
                </a:cxn>
                <a:cxn ang="T13">
                  <a:pos x="T6" y="T7"/>
                </a:cxn>
                <a:cxn ang="T14">
                  <a:pos x="T8" y="T9"/>
                </a:cxn>
              </a:cxnLst>
              <a:rect l="T15" t="T16" r="T17" b="T18"/>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43" name="Freeform 69"/>
            <p:cNvSpPr>
              <a:spLocks/>
            </p:cNvSpPr>
            <p:nvPr/>
          </p:nvSpPr>
          <p:spPr bwMode="gray">
            <a:xfrm>
              <a:off x="4525" y="2051"/>
              <a:ext cx="672" cy="1487"/>
            </a:xfrm>
            <a:custGeom>
              <a:avLst/>
              <a:gdLst>
                <a:gd name="T0" fmla="*/ 0 w 6116"/>
                <a:gd name="T1" fmla="*/ 0 h 13550"/>
                <a:gd name="T2" fmla="*/ 0 w 6116"/>
                <a:gd name="T3" fmla="*/ 0 h 13550"/>
                <a:gd name="T4" fmla="*/ 0 w 6116"/>
                <a:gd name="T5" fmla="*/ 0 h 13550"/>
                <a:gd name="T6" fmla="*/ 0 w 6116"/>
                <a:gd name="T7" fmla="*/ 0 h 13550"/>
                <a:gd name="T8" fmla="*/ 0 w 6116"/>
                <a:gd name="T9" fmla="*/ 0 h 13550"/>
                <a:gd name="T10" fmla="*/ 0 60000 65536"/>
                <a:gd name="T11" fmla="*/ 0 60000 65536"/>
                <a:gd name="T12" fmla="*/ 0 60000 65536"/>
                <a:gd name="T13" fmla="*/ 0 60000 65536"/>
                <a:gd name="T14" fmla="*/ 0 60000 65536"/>
                <a:gd name="T15" fmla="*/ 0 w 6116"/>
                <a:gd name="T16" fmla="*/ 0 h 13550"/>
                <a:gd name="T17" fmla="*/ 6116 w 6116"/>
                <a:gd name="T18" fmla="*/ 13550 h 13550"/>
              </a:gdLst>
              <a:ahLst/>
              <a:cxnLst>
                <a:cxn ang="T10">
                  <a:pos x="T0" y="T1"/>
                </a:cxn>
                <a:cxn ang="T11">
                  <a:pos x="T2" y="T3"/>
                </a:cxn>
                <a:cxn ang="T12">
                  <a:pos x="T4" y="T5"/>
                </a:cxn>
                <a:cxn ang="T13">
                  <a:pos x="T6" y="T7"/>
                </a:cxn>
                <a:cxn ang="T14">
                  <a:pos x="T8" y="T9"/>
                </a:cxn>
              </a:cxnLst>
              <a:rect l="T15" t="T16" r="T17" b="T18"/>
              <a:pathLst>
                <a:path w="6116" h="13550">
                  <a:moveTo>
                    <a:pt x="6116" y="0"/>
                  </a:moveTo>
                  <a:lnTo>
                    <a:pt x="0" y="4325"/>
                  </a:lnTo>
                  <a:lnTo>
                    <a:pt x="0" y="13550"/>
                  </a:lnTo>
                  <a:lnTo>
                    <a:pt x="6116" y="9225"/>
                  </a:lnTo>
                  <a:lnTo>
                    <a:pt x="6116" y="0"/>
                  </a:lnTo>
                  <a:close/>
                </a:path>
              </a:pathLst>
            </a:custGeom>
            <a:solidFill>
              <a:srgbClr val="808080"/>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44" name="Freeform 70"/>
            <p:cNvSpPr>
              <a:spLocks/>
            </p:cNvSpPr>
            <p:nvPr/>
          </p:nvSpPr>
          <p:spPr bwMode="gray">
            <a:xfrm>
              <a:off x="4272" y="2347"/>
              <a:ext cx="253" cy="1191"/>
            </a:xfrm>
            <a:custGeom>
              <a:avLst/>
              <a:gdLst>
                <a:gd name="T0" fmla="*/ 0 w 2308"/>
                <a:gd name="T1" fmla="*/ 0 h 10857"/>
                <a:gd name="T2" fmla="*/ 0 w 2308"/>
                <a:gd name="T3" fmla="*/ 0 h 10857"/>
                <a:gd name="T4" fmla="*/ 0 w 2308"/>
                <a:gd name="T5" fmla="*/ 0 h 10857"/>
                <a:gd name="T6" fmla="*/ 0 w 2308"/>
                <a:gd name="T7" fmla="*/ 0 h 10857"/>
                <a:gd name="T8" fmla="*/ 0 w 2308"/>
                <a:gd name="T9" fmla="*/ 0 h 10857"/>
                <a:gd name="T10" fmla="*/ 0 60000 65536"/>
                <a:gd name="T11" fmla="*/ 0 60000 65536"/>
                <a:gd name="T12" fmla="*/ 0 60000 65536"/>
                <a:gd name="T13" fmla="*/ 0 60000 65536"/>
                <a:gd name="T14" fmla="*/ 0 60000 65536"/>
                <a:gd name="T15" fmla="*/ 0 w 2308"/>
                <a:gd name="T16" fmla="*/ 0 h 10857"/>
                <a:gd name="T17" fmla="*/ 2308 w 2308"/>
                <a:gd name="T18" fmla="*/ 10857 h 10857"/>
              </a:gdLst>
              <a:ahLst/>
              <a:cxnLst>
                <a:cxn ang="T10">
                  <a:pos x="T0" y="T1"/>
                </a:cxn>
                <a:cxn ang="T11">
                  <a:pos x="T2" y="T3"/>
                </a:cxn>
                <a:cxn ang="T12">
                  <a:pos x="T4" y="T5"/>
                </a:cxn>
                <a:cxn ang="T13">
                  <a:pos x="T6" y="T7"/>
                </a:cxn>
                <a:cxn ang="T14">
                  <a:pos x="T8" y="T9"/>
                </a:cxn>
              </a:cxnLst>
              <a:rect l="T15" t="T16" r="T17" b="T18"/>
              <a:pathLst>
                <a:path w="2308" h="10857">
                  <a:moveTo>
                    <a:pt x="2308" y="1632"/>
                  </a:moveTo>
                  <a:lnTo>
                    <a:pt x="0" y="0"/>
                  </a:lnTo>
                  <a:lnTo>
                    <a:pt x="0" y="9224"/>
                  </a:lnTo>
                  <a:lnTo>
                    <a:pt x="2308" y="10857"/>
                  </a:lnTo>
                  <a:lnTo>
                    <a:pt x="2308" y="1632"/>
                  </a:lnTo>
                  <a:close/>
                </a:path>
              </a:pathLst>
            </a:custGeom>
            <a:solidFill>
              <a:srgbClr val="777777"/>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45" name="Freeform 71"/>
            <p:cNvSpPr>
              <a:spLocks/>
            </p:cNvSpPr>
            <p:nvPr/>
          </p:nvSpPr>
          <p:spPr bwMode="gray">
            <a:xfrm>
              <a:off x="4272" y="1872"/>
              <a:ext cx="925" cy="654"/>
            </a:xfrm>
            <a:custGeom>
              <a:avLst/>
              <a:gdLst>
                <a:gd name="T0" fmla="*/ 0 w 8424"/>
                <a:gd name="T1" fmla="*/ 0 h 5957"/>
                <a:gd name="T2" fmla="*/ 0 w 8424"/>
                <a:gd name="T3" fmla="*/ 0 h 5957"/>
                <a:gd name="T4" fmla="*/ 0 w 8424"/>
                <a:gd name="T5" fmla="*/ 0 h 5957"/>
                <a:gd name="T6" fmla="*/ 0 w 8424"/>
                <a:gd name="T7" fmla="*/ 0 h 5957"/>
                <a:gd name="T8" fmla="*/ 0 w 8424"/>
                <a:gd name="T9" fmla="*/ 0 h 5957"/>
                <a:gd name="T10" fmla="*/ 0 60000 65536"/>
                <a:gd name="T11" fmla="*/ 0 60000 65536"/>
                <a:gd name="T12" fmla="*/ 0 60000 65536"/>
                <a:gd name="T13" fmla="*/ 0 60000 65536"/>
                <a:gd name="T14" fmla="*/ 0 60000 65536"/>
                <a:gd name="T15" fmla="*/ 0 w 8424"/>
                <a:gd name="T16" fmla="*/ 0 h 5957"/>
                <a:gd name="T17" fmla="*/ 8424 w 8424"/>
                <a:gd name="T18" fmla="*/ 5957 h 5957"/>
              </a:gdLst>
              <a:ahLst/>
              <a:cxnLst>
                <a:cxn ang="T10">
                  <a:pos x="T0" y="T1"/>
                </a:cxn>
                <a:cxn ang="T11">
                  <a:pos x="T2" y="T3"/>
                </a:cxn>
                <a:cxn ang="T12">
                  <a:pos x="T4" y="T5"/>
                </a:cxn>
                <a:cxn ang="T13">
                  <a:pos x="T6" y="T7"/>
                </a:cxn>
                <a:cxn ang="T14">
                  <a:pos x="T8" y="T9"/>
                </a:cxn>
              </a:cxnLst>
              <a:rect l="T15" t="T16" r="T17" b="T18"/>
              <a:pathLst>
                <a:path w="8424" h="5957">
                  <a:moveTo>
                    <a:pt x="8424" y="1632"/>
                  </a:moveTo>
                  <a:lnTo>
                    <a:pt x="2308" y="5957"/>
                  </a:lnTo>
                  <a:lnTo>
                    <a:pt x="0" y="4325"/>
                  </a:lnTo>
                  <a:lnTo>
                    <a:pt x="6116" y="0"/>
                  </a:lnTo>
                  <a:lnTo>
                    <a:pt x="8424" y="163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46" name="Freeform 72"/>
            <p:cNvSpPr>
              <a:spLocks noEditPoints="1"/>
            </p:cNvSpPr>
            <p:nvPr/>
          </p:nvSpPr>
          <p:spPr bwMode="gray">
            <a:xfrm>
              <a:off x="4297" y="2421"/>
              <a:ext cx="196" cy="1038"/>
            </a:xfrm>
            <a:custGeom>
              <a:avLst/>
              <a:gdLst>
                <a:gd name="T0" fmla="*/ 0 w 1785"/>
                <a:gd name="T1" fmla="*/ 0 h 9456"/>
                <a:gd name="T2" fmla="*/ 0 w 1785"/>
                <a:gd name="T3" fmla="*/ 0 h 9456"/>
                <a:gd name="T4" fmla="*/ 0 w 1785"/>
                <a:gd name="T5" fmla="*/ 0 h 9456"/>
                <a:gd name="T6" fmla="*/ 0 w 1785"/>
                <a:gd name="T7" fmla="*/ 0 h 9456"/>
                <a:gd name="T8" fmla="*/ 0 w 1785"/>
                <a:gd name="T9" fmla="*/ 0 h 9456"/>
                <a:gd name="T10" fmla="*/ 0 w 1785"/>
                <a:gd name="T11" fmla="*/ 0 h 9456"/>
                <a:gd name="T12" fmla="*/ 0 w 1785"/>
                <a:gd name="T13" fmla="*/ 0 h 9456"/>
                <a:gd name="T14" fmla="*/ 0 w 1785"/>
                <a:gd name="T15" fmla="*/ 0 h 9456"/>
                <a:gd name="T16" fmla="*/ 0 w 1785"/>
                <a:gd name="T17" fmla="*/ 0 h 9456"/>
                <a:gd name="T18" fmla="*/ 0 w 1785"/>
                <a:gd name="T19" fmla="*/ 0 h 9456"/>
                <a:gd name="T20" fmla="*/ 0 w 1785"/>
                <a:gd name="T21" fmla="*/ 0 h 9456"/>
                <a:gd name="T22" fmla="*/ 0 w 1785"/>
                <a:gd name="T23" fmla="*/ 0 h 9456"/>
                <a:gd name="T24" fmla="*/ 0 w 1785"/>
                <a:gd name="T25" fmla="*/ 0 h 9456"/>
                <a:gd name="T26" fmla="*/ 0 w 1785"/>
                <a:gd name="T27" fmla="*/ 0 h 9456"/>
                <a:gd name="T28" fmla="*/ 0 w 1785"/>
                <a:gd name="T29" fmla="*/ 0 h 9456"/>
                <a:gd name="T30" fmla="*/ 0 w 1785"/>
                <a:gd name="T31" fmla="*/ 0 h 9456"/>
                <a:gd name="T32" fmla="*/ 0 w 1785"/>
                <a:gd name="T33" fmla="*/ 0 h 9456"/>
                <a:gd name="T34" fmla="*/ 0 w 1785"/>
                <a:gd name="T35" fmla="*/ 0 h 9456"/>
                <a:gd name="T36" fmla="*/ 0 w 1785"/>
                <a:gd name="T37" fmla="*/ 0 h 9456"/>
                <a:gd name="T38" fmla="*/ 0 w 1785"/>
                <a:gd name="T39" fmla="*/ 0 h 9456"/>
                <a:gd name="T40" fmla="*/ 0 w 1785"/>
                <a:gd name="T41" fmla="*/ 0 h 9456"/>
                <a:gd name="T42" fmla="*/ 0 w 1785"/>
                <a:gd name="T43" fmla="*/ 0 h 9456"/>
                <a:gd name="T44" fmla="*/ 0 w 1785"/>
                <a:gd name="T45" fmla="*/ 0 h 9456"/>
                <a:gd name="T46" fmla="*/ 0 w 1785"/>
                <a:gd name="T47" fmla="*/ 0 h 9456"/>
                <a:gd name="T48" fmla="*/ 0 w 1785"/>
                <a:gd name="T49" fmla="*/ 0 h 9456"/>
                <a:gd name="T50" fmla="*/ 0 w 1785"/>
                <a:gd name="T51" fmla="*/ 0 h 9456"/>
                <a:gd name="T52" fmla="*/ 0 w 1785"/>
                <a:gd name="T53" fmla="*/ 0 h 9456"/>
                <a:gd name="T54" fmla="*/ 0 w 1785"/>
                <a:gd name="T55" fmla="*/ 0 h 9456"/>
                <a:gd name="T56" fmla="*/ 0 w 1785"/>
                <a:gd name="T57" fmla="*/ 0 h 9456"/>
                <a:gd name="T58" fmla="*/ 0 w 1785"/>
                <a:gd name="T59" fmla="*/ 0 h 94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85"/>
                <a:gd name="T91" fmla="*/ 0 h 9456"/>
                <a:gd name="T92" fmla="*/ 1785 w 1785"/>
                <a:gd name="T93" fmla="*/ 9456 h 94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47" name="Freeform 73"/>
            <p:cNvSpPr>
              <a:spLocks/>
            </p:cNvSpPr>
            <p:nvPr/>
          </p:nvSpPr>
          <p:spPr bwMode="gray">
            <a:xfrm>
              <a:off x="4451" y="2765"/>
              <a:ext cx="23" cy="35"/>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48" name="Freeform 74"/>
            <p:cNvSpPr>
              <a:spLocks/>
            </p:cNvSpPr>
            <p:nvPr/>
          </p:nvSpPr>
          <p:spPr bwMode="gray">
            <a:xfrm>
              <a:off x="4451" y="2824"/>
              <a:ext cx="23" cy="34"/>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49" name="Freeform 75"/>
            <p:cNvSpPr>
              <a:spLocks/>
            </p:cNvSpPr>
            <p:nvPr/>
          </p:nvSpPr>
          <p:spPr bwMode="gray">
            <a:xfrm>
              <a:off x="4451" y="2882"/>
              <a:ext cx="23" cy="34"/>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grpSp>
      <p:grpSp>
        <p:nvGrpSpPr>
          <p:cNvPr id="4" name="Group 76"/>
          <p:cNvGrpSpPr>
            <a:grpSpLocks/>
          </p:cNvGrpSpPr>
          <p:nvPr/>
        </p:nvGrpSpPr>
        <p:grpSpPr bwMode="auto">
          <a:xfrm>
            <a:off x="7321550" y="3267075"/>
            <a:ext cx="374650" cy="650875"/>
            <a:chOff x="3769" y="1208"/>
            <a:chExt cx="1415" cy="2293"/>
          </a:xfrm>
        </p:grpSpPr>
        <p:sp>
          <p:nvSpPr>
            <p:cNvPr id="651" name="Freeform 77"/>
            <p:cNvSpPr>
              <a:spLocks/>
            </p:cNvSpPr>
            <p:nvPr/>
          </p:nvSpPr>
          <p:spPr bwMode="gray">
            <a:xfrm>
              <a:off x="3772" y="1507"/>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52" name="Freeform 78"/>
            <p:cNvSpPr>
              <a:spLocks/>
            </p:cNvSpPr>
            <p:nvPr/>
          </p:nvSpPr>
          <p:spPr bwMode="gray">
            <a:xfrm>
              <a:off x="3769" y="1804"/>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71" y="554"/>
                  </a:lnTo>
                  <a:lnTo>
                    <a:pt x="2086" y="918"/>
                  </a:lnTo>
                  <a:lnTo>
                    <a:pt x="2232" y="814"/>
                  </a:lnTo>
                  <a:lnTo>
                    <a:pt x="1080" y="0"/>
                  </a:lnTo>
                  <a:lnTo>
                    <a:pt x="0" y="766"/>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53" name="Freeform 79"/>
            <p:cNvSpPr>
              <a:spLocks/>
            </p:cNvSpPr>
            <p:nvPr/>
          </p:nvSpPr>
          <p:spPr bwMode="gray">
            <a:xfrm>
              <a:off x="3769" y="2103"/>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54" name="Freeform 80"/>
            <p:cNvSpPr>
              <a:spLocks/>
            </p:cNvSpPr>
            <p:nvPr/>
          </p:nvSpPr>
          <p:spPr bwMode="gray">
            <a:xfrm>
              <a:off x="4165" y="1848"/>
              <a:ext cx="924" cy="654"/>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55" name="Freeform 81"/>
            <p:cNvSpPr>
              <a:spLocks/>
            </p:cNvSpPr>
            <p:nvPr/>
          </p:nvSpPr>
          <p:spPr bwMode="gray">
            <a:xfrm>
              <a:off x="4165" y="2146"/>
              <a:ext cx="924" cy="654"/>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56" name="Freeform 82"/>
            <p:cNvSpPr>
              <a:spLocks/>
            </p:cNvSpPr>
            <p:nvPr/>
          </p:nvSpPr>
          <p:spPr bwMode="gray">
            <a:xfrm>
              <a:off x="4100" y="2567"/>
              <a:ext cx="1078" cy="766"/>
            </a:xfrm>
            <a:custGeom>
              <a:avLst/>
              <a:gdLst>
                <a:gd name="T0" fmla="*/ 0 w 1707"/>
                <a:gd name="T1" fmla="*/ 1 h 1212"/>
                <a:gd name="T2" fmla="*/ 1 w 1707"/>
                <a:gd name="T3" fmla="*/ 1 h 1212"/>
                <a:gd name="T4" fmla="*/ 1 w 1707"/>
                <a:gd name="T5" fmla="*/ 1 h 1212"/>
                <a:gd name="T6" fmla="*/ 1 w 1707"/>
                <a:gd name="T7" fmla="*/ 0 h 1212"/>
                <a:gd name="T8" fmla="*/ 0 w 1707"/>
                <a:gd name="T9" fmla="*/ 1 h 1212"/>
                <a:gd name="T10" fmla="*/ 0 60000 65536"/>
                <a:gd name="T11" fmla="*/ 0 60000 65536"/>
                <a:gd name="T12" fmla="*/ 0 60000 65536"/>
                <a:gd name="T13" fmla="*/ 0 60000 65536"/>
                <a:gd name="T14" fmla="*/ 0 60000 65536"/>
                <a:gd name="T15" fmla="*/ 0 w 1707"/>
                <a:gd name="T16" fmla="*/ 0 h 1212"/>
                <a:gd name="T17" fmla="*/ 1707 w 1707"/>
                <a:gd name="T18" fmla="*/ 1212 h 1212"/>
              </a:gdLst>
              <a:ahLst/>
              <a:cxnLst>
                <a:cxn ang="T10">
                  <a:pos x="T0" y="T1"/>
                </a:cxn>
                <a:cxn ang="T11">
                  <a:pos x="T2" y="T3"/>
                </a:cxn>
                <a:cxn ang="T12">
                  <a:pos x="T4" y="T5"/>
                </a:cxn>
                <a:cxn ang="T13">
                  <a:pos x="T6" y="T7"/>
                </a:cxn>
                <a:cxn ang="T14">
                  <a:pos x="T8" y="T9"/>
                </a:cxn>
              </a:cxnLst>
              <a:rect l="T15" t="T16" r="T17" b="T18"/>
              <a:pathLst>
                <a:path w="1707" h="1212">
                  <a:moveTo>
                    <a:pt x="0" y="766"/>
                  </a:moveTo>
                  <a:lnTo>
                    <a:pt x="628" y="1212"/>
                  </a:lnTo>
                  <a:lnTo>
                    <a:pt x="1707" y="448"/>
                  </a:lnTo>
                  <a:lnTo>
                    <a:pt x="1080" y="0"/>
                  </a:lnTo>
                  <a:lnTo>
                    <a:pt x="0" y="766"/>
                  </a:ln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57" name="Freeform 83"/>
            <p:cNvSpPr>
              <a:spLocks/>
            </p:cNvSpPr>
            <p:nvPr/>
          </p:nvSpPr>
          <p:spPr bwMode="gray">
            <a:xfrm>
              <a:off x="4167" y="2444"/>
              <a:ext cx="923" cy="653"/>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747"/>
                  </a:lnTo>
                  <a:lnTo>
                    <a:pt x="927" y="375"/>
                  </a:lnTo>
                  <a:lnTo>
                    <a:pt x="0" y="1034"/>
                  </a:lnTo>
                  <a:close/>
                </a:path>
              </a:pathLst>
            </a:custGeom>
            <a:solidFill>
              <a:srgbClr val="333333"/>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58" name="Freeform 84"/>
            <p:cNvSpPr>
              <a:spLocks/>
            </p:cNvSpPr>
            <p:nvPr/>
          </p:nvSpPr>
          <p:spPr bwMode="gray">
            <a:xfrm>
              <a:off x="3771" y="1989"/>
              <a:ext cx="394" cy="513"/>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59" name="Freeform 85"/>
            <p:cNvSpPr>
              <a:spLocks/>
            </p:cNvSpPr>
            <p:nvPr/>
          </p:nvSpPr>
          <p:spPr bwMode="gray">
            <a:xfrm>
              <a:off x="3771" y="2287"/>
              <a:ext cx="394" cy="513"/>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60" name="Freeform 86"/>
            <p:cNvSpPr>
              <a:spLocks/>
            </p:cNvSpPr>
            <p:nvPr/>
          </p:nvSpPr>
          <p:spPr bwMode="gray">
            <a:xfrm>
              <a:off x="3853" y="2870"/>
              <a:ext cx="643" cy="629"/>
            </a:xfrm>
            <a:custGeom>
              <a:avLst/>
              <a:gdLst>
                <a:gd name="T0" fmla="*/ 0 w 1018"/>
                <a:gd name="T1" fmla="*/ 0 h 995"/>
                <a:gd name="T2" fmla="*/ 1 w 1018"/>
                <a:gd name="T3" fmla="*/ 1 h 995"/>
                <a:gd name="T4" fmla="*/ 1 w 1018"/>
                <a:gd name="T5" fmla="*/ 1 h 995"/>
                <a:gd name="T6" fmla="*/ 1 w 1018"/>
                <a:gd name="T7" fmla="*/ 1 h 995"/>
                <a:gd name="T8" fmla="*/ 0 w 1018"/>
                <a:gd name="T9" fmla="*/ 0 h 995"/>
                <a:gd name="T10" fmla="*/ 0 60000 65536"/>
                <a:gd name="T11" fmla="*/ 0 60000 65536"/>
                <a:gd name="T12" fmla="*/ 0 60000 65536"/>
                <a:gd name="T13" fmla="*/ 0 60000 65536"/>
                <a:gd name="T14" fmla="*/ 0 60000 65536"/>
                <a:gd name="T15" fmla="*/ 0 w 1018"/>
                <a:gd name="T16" fmla="*/ 0 h 995"/>
                <a:gd name="T17" fmla="*/ 1018 w 1018"/>
                <a:gd name="T18" fmla="*/ 995 h 995"/>
              </a:gdLst>
              <a:ahLst/>
              <a:cxnLst>
                <a:cxn ang="T10">
                  <a:pos x="T0" y="T1"/>
                </a:cxn>
                <a:cxn ang="T11">
                  <a:pos x="T2" y="T3"/>
                </a:cxn>
                <a:cxn ang="T12">
                  <a:pos x="T4" y="T5"/>
                </a:cxn>
                <a:cxn ang="T13">
                  <a:pos x="T6" y="T7"/>
                </a:cxn>
                <a:cxn ang="T14">
                  <a:pos x="T8" y="T9"/>
                </a:cxn>
              </a:cxnLst>
              <a:rect l="T15" t="T16" r="T17" b="T18"/>
              <a:pathLst>
                <a:path w="1018" h="995">
                  <a:moveTo>
                    <a:pt x="0" y="0"/>
                  </a:moveTo>
                  <a:lnTo>
                    <a:pt x="1" y="271"/>
                  </a:lnTo>
                  <a:lnTo>
                    <a:pt x="1018" y="995"/>
                  </a:lnTo>
                  <a:lnTo>
                    <a:pt x="1018" y="721"/>
                  </a:lnTo>
                  <a:lnTo>
                    <a:pt x="0" y="0"/>
                  </a:ln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61" name="Freeform 87"/>
            <p:cNvSpPr>
              <a:spLocks/>
            </p:cNvSpPr>
            <p:nvPr/>
          </p:nvSpPr>
          <p:spPr bwMode="gray">
            <a:xfrm>
              <a:off x="3771" y="2584"/>
              <a:ext cx="394" cy="514"/>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62" name="Freeform 88"/>
            <p:cNvSpPr>
              <a:spLocks/>
            </p:cNvSpPr>
            <p:nvPr/>
          </p:nvSpPr>
          <p:spPr bwMode="gray">
            <a:xfrm>
              <a:off x="3772" y="1208"/>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63" name="Freeform 89"/>
            <p:cNvSpPr>
              <a:spLocks/>
            </p:cNvSpPr>
            <p:nvPr/>
          </p:nvSpPr>
          <p:spPr bwMode="gray">
            <a:xfrm>
              <a:off x="4165" y="1551"/>
              <a:ext cx="924" cy="654"/>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64" name="Freeform 90"/>
            <p:cNvSpPr>
              <a:spLocks/>
            </p:cNvSpPr>
            <p:nvPr/>
          </p:nvSpPr>
          <p:spPr bwMode="gray">
            <a:xfrm>
              <a:off x="3771" y="1691"/>
              <a:ext cx="394" cy="514"/>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65" name="Freeform 91"/>
            <p:cNvSpPr>
              <a:spLocks/>
            </p:cNvSpPr>
            <p:nvPr/>
          </p:nvSpPr>
          <p:spPr bwMode="gray">
            <a:xfrm>
              <a:off x="4496" y="1719"/>
              <a:ext cx="688" cy="1782"/>
            </a:xfrm>
            <a:custGeom>
              <a:avLst/>
              <a:gdLst>
                <a:gd name="T0" fmla="*/ 0 w 1088"/>
                <a:gd name="T1" fmla="*/ 1 h 2820"/>
                <a:gd name="T2" fmla="*/ 1 w 1088"/>
                <a:gd name="T3" fmla="*/ 1 h 2820"/>
                <a:gd name="T4" fmla="*/ 1 w 1088"/>
                <a:gd name="T5" fmla="*/ 1 h 2820"/>
                <a:gd name="T6" fmla="*/ 1 w 1088"/>
                <a:gd name="T7" fmla="*/ 0 h 2820"/>
                <a:gd name="T8" fmla="*/ 1 w 1088"/>
                <a:gd name="T9" fmla="*/ 1 h 2820"/>
                <a:gd name="T10" fmla="*/ 0 w 1088"/>
                <a:gd name="T11" fmla="*/ 1 h 2820"/>
                <a:gd name="T12" fmla="*/ 0 w 1088"/>
                <a:gd name="T13" fmla="*/ 1 h 2820"/>
                <a:gd name="T14" fmla="*/ 0 60000 65536"/>
                <a:gd name="T15" fmla="*/ 0 60000 65536"/>
                <a:gd name="T16" fmla="*/ 0 60000 65536"/>
                <a:gd name="T17" fmla="*/ 0 60000 65536"/>
                <a:gd name="T18" fmla="*/ 0 60000 65536"/>
                <a:gd name="T19" fmla="*/ 0 60000 65536"/>
                <a:gd name="T20" fmla="*/ 0 60000 65536"/>
                <a:gd name="T21" fmla="*/ 0 w 1088"/>
                <a:gd name="T22" fmla="*/ 0 h 2820"/>
                <a:gd name="T23" fmla="*/ 1088 w 1088"/>
                <a:gd name="T24" fmla="*/ 2820 h 28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8" h="2820">
                  <a:moveTo>
                    <a:pt x="0" y="2554"/>
                  </a:moveTo>
                  <a:lnTo>
                    <a:pt x="938" y="1890"/>
                  </a:lnTo>
                  <a:lnTo>
                    <a:pt x="938" y="102"/>
                  </a:lnTo>
                  <a:lnTo>
                    <a:pt x="1088" y="0"/>
                  </a:lnTo>
                  <a:lnTo>
                    <a:pt x="1088" y="2046"/>
                  </a:lnTo>
                  <a:lnTo>
                    <a:pt x="0" y="2820"/>
                  </a:lnTo>
                  <a:lnTo>
                    <a:pt x="0" y="2554"/>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66" name="Freeform 92"/>
            <p:cNvSpPr>
              <a:spLocks/>
            </p:cNvSpPr>
            <p:nvPr/>
          </p:nvSpPr>
          <p:spPr bwMode="gray">
            <a:xfrm>
              <a:off x="4220" y="2665"/>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67" name="Freeform 93"/>
            <p:cNvSpPr>
              <a:spLocks/>
            </p:cNvSpPr>
            <p:nvPr/>
          </p:nvSpPr>
          <p:spPr bwMode="gray">
            <a:xfrm>
              <a:off x="4220" y="2473"/>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68" name="Freeform 94"/>
            <p:cNvSpPr>
              <a:spLocks/>
            </p:cNvSpPr>
            <p:nvPr/>
          </p:nvSpPr>
          <p:spPr bwMode="gray">
            <a:xfrm>
              <a:off x="4220" y="2369"/>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69" name="Freeform 95"/>
            <p:cNvSpPr>
              <a:spLocks/>
            </p:cNvSpPr>
            <p:nvPr/>
          </p:nvSpPr>
          <p:spPr bwMode="gray">
            <a:xfrm>
              <a:off x="4220" y="2177"/>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70" name="Freeform 96"/>
            <p:cNvSpPr>
              <a:spLocks/>
            </p:cNvSpPr>
            <p:nvPr/>
          </p:nvSpPr>
          <p:spPr bwMode="gray">
            <a:xfrm>
              <a:off x="4220" y="2073"/>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71" name="Freeform 97"/>
            <p:cNvSpPr>
              <a:spLocks/>
            </p:cNvSpPr>
            <p:nvPr/>
          </p:nvSpPr>
          <p:spPr bwMode="gray">
            <a:xfrm>
              <a:off x="4220" y="1881"/>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72" name="Freeform 98"/>
            <p:cNvSpPr>
              <a:spLocks/>
            </p:cNvSpPr>
            <p:nvPr/>
          </p:nvSpPr>
          <p:spPr bwMode="gray">
            <a:xfrm>
              <a:off x="4220" y="1777"/>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73" name="Freeform 99"/>
            <p:cNvSpPr>
              <a:spLocks/>
            </p:cNvSpPr>
            <p:nvPr/>
          </p:nvSpPr>
          <p:spPr bwMode="gray">
            <a:xfrm>
              <a:off x="4220" y="1585"/>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grpSp>
      <p:grpSp>
        <p:nvGrpSpPr>
          <p:cNvPr id="5" name="Group 100"/>
          <p:cNvGrpSpPr>
            <a:grpSpLocks/>
          </p:cNvGrpSpPr>
          <p:nvPr/>
        </p:nvGrpSpPr>
        <p:grpSpPr bwMode="auto">
          <a:xfrm>
            <a:off x="4297363" y="3968750"/>
            <a:ext cx="350837" cy="668338"/>
            <a:chOff x="4272" y="1872"/>
            <a:chExt cx="925" cy="1717"/>
          </a:xfrm>
        </p:grpSpPr>
        <p:sp>
          <p:nvSpPr>
            <p:cNvPr id="675" name="Freeform 101"/>
            <p:cNvSpPr>
              <a:spLocks/>
            </p:cNvSpPr>
            <p:nvPr/>
          </p:nvSpPr>
          <p:spPr bwMode="gray">
            <a:xfrm>
              <a:off x="4536" y="3062"/>
              <a:ext cx="637" cy="527"/>
            </a:xfrm>
            <a:custGeom>
              <a:avLst/>
              <a:gdLst>
                <a:gd name="T0" fmla="*/ 0 w 5799"/>
                <a:gd name="T1" fmla="*/ 0 h 4798"/>
                <a:gd name="T2" fmla="*/ 0 w 5799"/>
                <a:gd name="T3" fmla="*/ 0 h 4798"/>
                <a:gd name="T4" fmla="*/ 0 w 5799"/>
                <a:gd name="T5" fmla="*/ 0 h 4798"/>
                <a:gd name="T6" fmla="*/ 0 w 5799"/>
                <a:gd name="T7" fmla="*/ 0 h 4798"/>
                <a:gd name="T8" fmla="*/ 0 w 5799"/>
                <a:gd name="T9" fmla="*/ 0 h 4798"/>
                <a:gd name="T10" fmla="*/ 0 60000 65536"/>
                <a:gd name="T11" fmla="*/ 0 60000 65536"/>
                <a:gd name="T12" fmla="*/ 0 60000 65536"/>
                <a:gd name="T13" fmla="*/ 0 60000 65536"/>
                <a:gd name="T14" fmla="*/ 0 60000 65536"/>
                <a:gd name="T15" fmla="*/ 0 w 5799"/>
                <a:gd name="T16" fmla="*/ 0 h 4798"/>
                <a:gd name="T17" fmla="*/ 5799 w 5799"/>
                <a:gd name="T18" fmla="*/ 4798 h 4798"/>
              </a:gdLst>
              <a:ahLst/>
              <a:cxnLst>
                <a:cxn ang="T10">
                  <a:pos x="T0" y="T1"/>
                </a:cxn>
                <a:cxn ang="T11">
                  <a:pos x="T2" y="T3"/>
                </a:cxn>
                <a:cxn ang="T12">
                  <a:pos x="T4" y="T5"/>
                </a:cxn>
                <a:cxn ang="T13">
                  <a:pos x="T6" y="T7"/>
                </a:cxn>
                <a:cxn ang="T14">
                  <a:pos x="T8" y="T9"/>
                </a:cxn>
              </a:cxnLst>
              <a:rect l="T15" t="T16" r="T17" b="T18"/>
              <a:pathLst>
                <a:path w="5799" h="4798">
                  <a:moveTo>
                    <a:pt x="5799" y="0"/>
                  </a:moveTo>
                  <a:lnTo>
                    <a:pt x="0" y="4101"/>
                  </a:lnTo>
                  <a:lnTo>
                    <a:pt x="0" y="4798"/>
                  </a:lnTo>
                  <a:lnTo>
                    <a:pt x="5799" y="697"/>
                  </a:lnTo>
                  <a:lnTo>
                    <a:pt x="5799" y="0"/>
                  </a:lnTo>
                  <a:close/>
                </a:path>
              </a:pathLst>
            </a:custGeom>
            <a:solidFill>
              <a:srgbClr val="5F5F5F"/>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76" name="Freeform 102"/>
            <p:cNvSpPr>
              <a:spLocks/>
            </p:cNvSpPr>
            <p:nvPr/>
          </p:nvSpPr>
          <p:spPr bwMode="gray">
            <a:xfrm>
              <a:off x="4296" y="3342"/>
              <a:ext cx="240" cy="247"/>
            </a:xfrm>
            <a:custGeom>
              <a:avLst/>
              <a:gdLst>
                <a:gd name="T0" fmla="*/ 0 w 2190"/>
                <a:gd name="T1" fmla="*/ 0 h 2247"/>
                <a:gd name="T2" fmla="*/ 0 w 2190"/>
                <a:gd name="T3" fmla="*/ 0 h 2247"/>
                <a:gd name="T4" fmla="*/ 0 w 2190"/>
                <a:gd name="T5" fmla="*/ 0 h 2247"/>
                <a:gd name="T6" fmla="*/ 0 w 2190"/>
                <a:gd name="T7" fmla="*/ 0 h 2247"/>
                <a:gd name="T8" fmla="*/ 0 w 2190"/>
                <a:gd name="T9" fmla="*/ 0 h 2247"/>
                <a:gd name="T10" fmla="*/ 0 60000 65536"/>
                <a:gd name="T11" fmla="*/ 0 60000 65536"/>
                <a:gd name="T12" fmla="*/ 0 60000 65536"/>
                <a:gd name="T13" fmla="*/ 0 60000 65536"/>
                <a:gd name="T14" fmla="*/ 0 60000 65536"/>
                <a:gd name="T15" fmla="*/ 0 w 2190"/>
                <a:gd name="T16" fmla="*/ 0 h 2247"/>
                <a:gd name="T17" fmla="*/ 2190 w 2190"/>
                <a:gd name="T18" fmla="*/ 2247 h 2247"/>
              </a:gdLst>
              <a:ahLst/>
              <a:cxnLst>
                <a:cxn ang="T10">
                  <a:pos x="T0" y="T1"/>
                </a:cxn>
                <a:cxn ang="T11">
                  <a:pos x="T2" y="T3"/>
                </a:cxn>
                <a:cxn ang="T12">
                  <a:pos x="T4" y="T5"/>
                </a:cxn>
                <a:cxn ang="T13">
                  <a:pos x="T6" y="T7"/>
                </a:cxn>
                <a:cxn ang="T14">
                  <a:pos x="T8" y="T9"/>
                </a:cxn>
              </a:cxnLst>
              <a:rect l="T15" t="T16" r="T17" b="T18"/>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77" name="Freeform 103"/>
            <p:cNvSpPr>
              <a:spLocks/>
            </p:cNvSpPr>
            <p:nvPr/>
          </p:nvSpPr>
          <p:spPr bwMode="gray">
            <a:xfrm>
              <a:off x="4525" y="2051"/>
              <a:ext cx="672" cy="1487"/>
            </a:xfrm>
            <a:custGeom>
              <a:avLst/>
              <a:gdLst>
                <a:gd name="T0" fmla="*/ 0 w 6116"/>
                <a:gd name="T1" fmla="*/ 0 h 13550"/>
                <a:gd name="T2" fmla="*/ 0 w 6116"/>
                <a:gd name="T3" fmla="*/ 0 h 13550"/>
                <a:gd name="T4" fmla="*/ 0 w 6116"/>
                <a:gd name="T5" fmla="*/ 0 h 13550"/>
                <a:gd name="T6" fmla="*/ 0 w 6116"/>
                <a:gd name="T7" fmla="*/ 0 h 13550"/>
                <a:gd name="T8" fmla="*/ 0 w 6116"/>
                <a:gd name="T9" fmla="*/ 0 h 13550"/>
                <a:gd name="T10" fmla="*/ 0 60000 65536"/>
                <a:gd name="T11" fmla="*/ 0 60000 65536"/>
                <a:gd name="T12" fmla="*/ 0 60000 65536"/>
                <a:gd name="T13" fmla="*/ 0 60000 65536"/>
                <a:gd name="T14" fmla="*/ 0 60000 65536"/>
                <a:gd name="T15" fmla="*/ 0 w 6116"/>
                <a:gd name="T16" fmla="*/ 0 h 13550"/>
                <a:gd name="T17" fmla="*/ 6116 w 6116"/>
                <a:gd name="T18" fmla="*/ 13550 h 13550"/>
              </a:gdLst>
              <a:ahLst/>
              <a:cxnLst>
                <a:cxn ang="T10">
                  <a:pos x="T0" y="T1"/>
                </a:cxn>
                <a:cxn ang="T11">
                  <a:pos x="T2" y="T3"/>
                </a:cxn>
                <a:cxn ang="T12">
                  <a:pos x="T4" y="T5"/>
                </a:cxn>
                <a:cxn ang="T13">
                  <a:pos x="T6" y="T7"/>
                </a:cxn>
                <a:cxn ang="T14">
                  <a:pos x="T8" y="T9"/>
                </a:cxn>
              </a:cxnLst>
              <a:rect l="T15" t="T16" r="T17" b="T18"/>
              <a:pathLst>
                <a:path w="6116" h="13550">
                  <a:moveTo>
                    <a:pt x="6116" y="0"/>
                  </a:moveTo>
                  <a:lnTo>
                    <a:pt x="0" y="4325"/>
                  </a:lnTo>
                  <a:lnTo>
                    <a:pt x="0" y="13550"/>
                  </a:lnTo>
                  <a:lnTo>
                    <a:pt x="6116" y="9225"/>
                  </a:lnTo>
                  <a:lnTo>
                    <a:pt x="6116" y="0"/>
                  </a:lnTo>
                  <a:close/>
                </a:path>
              </a:pathLst>
            </a:custGeom>
            <a:solidFill>
              <a:srgbClr val="808080"/>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78" name="Freeform 104"/>
            <p:cNvSpPr>
              <a:spLocks/>
            </p:cNvSpPr>
            <p:nvPr/>
          </p:nvSpPr>
          <p:spPr bwMode="gray">
            <a:xfrm>
              <a:off x="4272" y="2347"/>
              <a:ext cx="253" cy="1191"/>
            </a:xfrm>
            <a:custGeom>
              <a:avLst/>
              <a:gdLst>
                <a:gd name="T0" fmla="*/ 0 w 2308"/>
                <a:gd name="T1" fmla="*/ 0 h 10857"/>
                <a:gd name="T2" fmla="*/ 0 w 2308"/>
                <a:gd name="T3" fmla="*/ 0 h 10857"/>
                <a:gd name="T4" fmla="*/ 0 w 2308"/>
                <a:gd name="T5" fmla="*/ 0 h 10857"/>
                <a:gd name="T6" fmla="*/ 0 w 2308"/>
                <a:gd name="T7" fmla="*/ 0 h 10857"/>
                <a:gd name="T8" fmla="*/ 0 w 2308"/>
                <a:gd name="T9" fmla="*/ 0 h 10857"/>
                <a:gd name="T10" fmla="*/ 0 60000 65536"/>
                <a:gd name="T11" fmla="*/ 0 60000 65536"/>
                <a:gd name="T12" fmla="*/ 0 60000 65536"/>
                <a:gd name="T13" fmla="*/ 0 60000 65536"/>
                <a:gd name="T14" fmla="*/ 0 60000 65536"/>
                <a:gd name="T15" fmla="*/ 0 w 2308"/>
                <a:gd name="T16" fmla="*/ 0 h 10857"/>
                <a:gd name="T17" fmla="*/ 2308 w 2308"/>
                <a:gd name="T18" fmla="*/ 10857 h 10857"/>
              </a:gdLst>
              <a:ahLst/>
              <a:cxnLst>
                <a:cxn ang="T10">
                  <a:pos x="T0" y="T1"/>
                </a:cxn>
                <a:cxn ang="T11">
                  <a:pos x="T2" y="T3"/>
                </a:cxn>
                <a:cxn ang="T12">
                  <a:pos x="T4" y="T5"/>
                </a:cxn>
                <a:cxn ang="T13">
                  <a:pos x="T6" y="T7"/>
                </a:cxn>
                <a:cxn ang="T14">
                  <a:pos x="T8" y="T9"/>
                </a:cxn>
              </a:cxnLst>
              <a:rect l="T15" t="T16" r="T17" b="T18"/>
              <a:pathLst>
                <a:path w="2308" h="10857">
                  <a:moveTo>
                    <a:pt x="2308" y="1632"/>
                  </a:moveTo>
                  <a:lnTo>
                    <a:pt x="0" y="0"/>
                  </a:lnTo>
                  <a:lnTo>
                    <a:pt x="0" y="9224"/>
                  </a:lnTo>
                  <a:lnTo>
                    <a:pt x="2308" y="10857"/>
                  </a:lnTo>
                  <a:lnTo>
                    <a:pt x="2308" y="1632"/>
                  </a:lnTo>
                  <a:close/>
                </a:path>
              </a:pathLst>
            </a:custGeom>
            <a:solidFill>
              <a:srgbClr val="777777"/>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79" name="Freeform 105"/>
            <p:cNvSpPr>
              <a:spLocks/>
            </p:cNvSpPr>
            <p:nvPr/>
          </p:nvSpPr>
          <p:spPr bwMode="gray">
            <a:xfrm>
              <a:off x="4272" y="1872"/>
              <a:ext cx="925" cy="654"/>
            </a:xfrm>
            <a:custGeom>
              <a:avLst/>
              <a:gdLst>
                <a:gd name="T0" fmla="*/ 0 w 8424"/>
                <a:gd name="T1" fmla="*/ 0 h 5957"/>
                <a:gd name="T2" fmla="*/ 0 w 8424"/>
                <a:gd name="T3" fmla="*/ 0 h 5957"/>
                <a:gd name="T4" fmla="*/ 0 w 8424"/>
                <a:gd name="T5" fmla="*/ 0 h 5957"/>
                <a:gd name="T6" fmla="*/ 0 w 8424"/>
                <a:gd name="T7" fmla="*/ 0 h 5957"/>
                <a:gd name="T8" fmla="*/ 0 w 8424"/>
                <a:gd name="T9" fmla="*/ 0 h 5957"/>
                <a:gd name="T10" fmla="*/ 0 60000 65536"/>
                <a:gd name="T11" fmla="*/ 0 60000 65536"/>
                <a:gd name="T12" fmla="*/ 0 60000 65536"/>
                <a:gd name="T13" fmla="*/ 0 60000 65536"/>
                <a:gd name="T14" fmla="*/ 0 60000 65536"/>
                <a:gd name="T15" fmla="*/ 0 w 8424"/>
                <a:gd name="T16" fmla="*/ 0 h 5957"/>
                <a:gd name="T17" fmla="*/ 8424 w 8424"/>
                <a:gd name="T18" fmla="*/ 5957 h 5957"/>
              </a:gdLst>
              <a:ahLst/>
              <a:cxnLst>
                <a:cxn ang="T10">
                  <a:pos x="T0" y="T1"/>
                </a:cxn>
                <a:cxn ang="T11">
                  <a:pos x="T2" y="T3"/>
                </a:cxn>
                <a:cxn ang="T12">
                  <a:pos x="T4" y="T5"/>
                </a:cxn>
                <a:cxn ang="T13">
                  <a:pos x="T6" y="T7"/>
                </a:cxn>
                <a:cxn ang="T14">
                  <a:pos x="T8" y="T9"/>
                </a:cxn>
              </a:cxnLst>
              <a:rect l="T15" t="T16" r="T17" b="T18"/>
              <a:pathLst>
                <a:path w="8424" h="5957">
                  <a:moveTo>
                    <a:pt x="8424" y="1632"/>
                  </a:moveTo>
                  <a:lnTo>
                    <a:pt x="2308" y="5957"/>
                  </a:lnTo>
                  <a:lnTo>
                    <a:pt x="0" y="4325"/>
                  </a:lnTo>
                  <a:lnTo>
                    <a:pt x="6116" y="0"/>
                  </a:lnTo>
                  <a:lnTo>
                    <a:pt x="8424" y="163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80" name="Freeform 106"/>
            <p:cNvSpPr>
              <a:spLocks noEditPoints="1"/>
            </p:cNvSpPr>
            <p:nvPr/>
          </p:nvSpPr>
          <p:spPr bwMode="gray">
            <a:xfrm>
              <a:off x="4297" y="2421"/>
              <a:ext cx="196" cy="1038"/>
            </a:xfrm>
            <a:custGeom>
              <a:avLst/>
              <a:gdLst>
                <a:gd name="T0" fmla="*/ 0 w 1785"/>
                <a:gd name="T1" fmla="*/ 0 h 9456"/>
                <a:gd name="T2" fmla="*/ 0 w 1785"/>
                <a:gd name="T3" fmla="*/ 0 h 9456"/>
                <a:gd name="T4" fmla="*/ 0 w 1785"/>
                <a:gd name="T5" fmla="*/ 0 h 9456"/>
                <a:gd name="T6" fmla="*/ 0 w 1785"/>
                <a:gd name="T7" fmla="*/ 0 h 9456"/>
                <a:gd name="T8" fmla="*/ 0 w 1785"/>
                <a:gd name="T9" fmla="*/ 0 h 9456"/>
                <a:gd name="T10" fmla="*/ 0 w 1785"/>
                <a:gd name="T11" fmla="*/ 0 h 9456"/>
                <a:gd name="T12" fmla="*/ 0 w 1785"/>
                <a:gd name="T13" fmla="*/ 0 h 9456"/>
                <a:gd name="T14" fmla="*/ 0 w 1785"/>
                <a:gd name="T15" fmla="*/ 0 h 9456"/>
                <a:gd name="T16" fmla="*/ 0 w 1785"/>
                <a:gd name="T17" fmla="*/ 0 h 9456"/>
                <a:gd name="T18" fmla="*/ 0 w 1785"/>
                <a:gd name="T19" fmla="*/ 0 h 9456"/>
                <a:gd name="T20" fmla="*/ 0 w 1785"/>
                <a:gd name="T21" fmla="*/ 0 h 9456"/>
                <a:gd name="T22" fmla="*/ 0 w 1785"/>
                <a:gd name="T23" fmla="*/ 0 h 9456"/>
                <a:gd name="T24" fmla="*/ 0 w 1785"/>
                <a:gd name="T25" fmla="*/ 0 h 9456"/>
                <a:gd name="T26" fmla="*/ 0 w 1785"/>
                <a:gd name="T27" fmla="*/ 0 h 9456"/>
                <a:gd name="T28" fmla="*/ 0 w 1785"/>
                <a:gd name="T29" fmla="*/ 0 h 9456"/>
                <a:gd name="T30" fmla="*/ 0 w 1785"/>
                <a:gd name="T31" fmla="*/ 0 h 9456"/>
                <a:gd name="T32" fmla="*/ 0 w 1785"/>
                <a:gd name="T33" fmla="*/ 0 h 9456"/>
                <a:gd name="T34" fmla="*/ 0 w 1785"/>
                <a:gd name="T35" fmla="*/ 0 h 9456"/>
                <a:gd name="T36" fmla="*/ 0 w 1785"/>
                <a:gd name="T37" fmla="*/ 0 h 9456"/>
                <a:gd name="T38" fmla="*/ 0 w 1785"/>
                <a:gd name="T39" fmla="*/ 0 h 9456"/>
                <a:gd name="T40" fmla="*/ 0 w 1785"/>
                <a:gd name="T41" fmla="*/ 0 h 9456"/>
                <a:gd name="T42" fmla="*/ 0 w 1785"/>
                <a:gd name="T43" fmla="*/ 0 h 9456"/>
                <a:gd name="T44" fmla="*/ 0 w 1785"/>
                <a:gd name="T45" fmla="*/ 0 h 9456"/>
                <a:gd name="T46" fmla="*/ 0 w 1785"/>
                <a:gd name="T47" fmla="*/ 0 h 9456"/>
                <a:gd name="T48" fmla="*/ 0 w 1785"/>
                <a:gd name="T49" fmla="*/ 0 h 9456"/>
                <a:gd name="T50" fmla="*/ 0 w 1785"/>
                <a:gd name="T51" fmla="*/ 0 h 9456"/>
                <a:gd name="T52" fmla="*/ 0 w 1785"/>
                <a:gd name="T53" fmla="*/ 0 h 9456"/>
                <a:gd name="T54" fmla="*/ 0 w 1785"/>
                <a:gd name="T55" fmla="*/ 0 h 9456"/>
                <a:gd name="T56" fmla="*/ 0 w 1785"/>
                <a:gd name="T57" fmla="*/ 0 h 9456"/>
                <a:gd name="T58" fmla="*/ 0 w 1785"/>
                <a:gd name="T59" fmla="*/ 0 h 94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85"/>
                <a:gd name="T91" fmla="*/ 0 h 9456"/>
                <a:gd name="T92" fmla="*/ 1785 w 1785"/>
                <a:gd name="T93" fmla="*/ 9456 h 94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81" name="Freeform 107"/>
            <p:cNvSpPr>
              <a:spLocks/>
            </p:cNvSpPr>
            <p:nvPr/>
          </p:nvSpPr>
          <p:spPr bwMode="gray">
            <a:xfrm>
              <a:off x="4451" y="2765"/>
              <a:ext cx="23" cy="35"/>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82" name="Freeform 108"/>
            <p:cNvSpPr>
              <a:spLocks/>
            </p:cNvSpPr>
            <p:nvPr/>
          </p:nvSpPr>
          <p:spPr bwMode="gray">
            <a:xfrm>
              <a:off x="4451" y="2824"/>
              <a:ext cx="23" cy="34"/>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683" name="Freeform 109"/>
            <p:cNvSpPr>
              <a:spLocks/>
            </p:cNvSpPr>
            <p:nvPr/>
          </p:nvSpPr>
          <p:spPr bwMode="gray">
            <a:xfrm>
              <a:off x="4451" y="2882"/>
              <a:ext cx="23" cy="34"/>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grpSp>
      <p:grpSp>
        <p:nvGrpSpPr>
          <p:cNvPr id="6" name="Group 125"/>
          <p:cNvGrpSpPr>
            <a:grpSpLocks/>
          </p:cNvGrpSpPr>
          <p:nvPr/>
        </p:nvGrpSpPr>
        <p:grpSpPr bwMode="auto">
          <a:xfrm>
            <a:off x="7321550" y="2540000"/>
            <a:ext cx="374650" cy="650875"/>
            <a:chOff x="3769" y="1208"/>
            <a:chExt cx="1415" cy="2293"/>
          </a:xfrm>
        </p:grpSpPr>
        <p:sp>
          <p:nvSpPr>
            <p:cNvPr id="685" name="Freeform 126"/>
            <p:cNvSpPr>
              <a:spLocks/>
            </p:cNvSpPr>
            <p:nvPr/>
          </p:nvSpPr>
          <p:spPr bwMode="gray">
            <a:xfrm>
              <a:off x="3772" y="1507"/>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86" name="Freeform 127"/>
            <p:cNvSpPr>
              <a:spLocks/>
            </p:cNvSpPr>
            <p:nvPr/>
          </p:nvSpPr>
          <p:spPr bwMode="gray">
            <a:xfrm>
              <a:off x="3769" y="1804"/>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71" y="554"/>
                  </a:lnTo>
                  <a:lnTo>
                    <a:pt x="2086" y="918"/>
                  </a:lnTo>
                  <a:lnTo>
                    <a:pt x="2232" y="814"/>
                  </a:lnTo>
                  <a:lnTo>
                    <a:pt x="1080" y="0"/>
                  </a:lnTo>
                  <a:lnTo>
                    <a:pt x="0" y="766"/>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87" name="Freeform 128"/>
            <p:cNvSpPr>
              <a:spLocks/>
            </p:cNvSpPr>
            <p:nvPr/>
          </p:nvSpPr>
          <p:spPr bwMode="gray">
            <a:xfrm>
              <a:off x="3769" y="2103"/>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88" name="Freeform 129"/>
            <p:cNvSpPr>
              <a:spLocks/>
            </p:cNvSpPr>
            <p:nvPr/>
          </p:nvSpPr>
          <p:spPr bwMode="gray">
            <a:xfrm>
              <a:off x="4165" y="1848"/>
              <a:ext cx="924" cy="654"/>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89" name="Freeform 130"/>
            <p:cNvSpPr>
              <a:spLocks/>
            </p:cNvSpPr>
            <p:nvPr/>
          </p:nvSpPr>
          <p:spPr bwMode="gray">
            <a:xfrm>
              <a:off x="4165" y="2146"/>
              <a:ext cx="924" cy="654"/>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90" name="Freeform 131"/>
            <p:cNvSpPr>
              <a:spLocks/>
            </p:cNvSpPr>
            <p:nvPr/>
          </p:nvSpPr>
          <p:spPr bwMode="gray">
            <a:xfrm>
              <a:off x="4100" y="2567"/>
              <a:ext cx="1078" cy="766"/>
            </a:xfrm>
            <a:custGeom>
              <a:avLst/>
              <a:gdLst>
                <a:gd name="T0" fmla="*/ 0 w 1707"/>
                <a:gd name="T1" fmla="*/ 1 h 1212"/>
                <a:gd name="T2" fmla="*/ 1 w 1707"/>
                <a:gd name="T3" fmla="*/ 1 h 1212"/>
                <a:gd name="T4" fmla="*/ 1 w 1707"/>
                <a:gd name="T5" fmla="*/ 1 h 1212"/>
                <a:gd name="T6" fmla="*/ 1 w 1707"/>
                <a:gd name="T7" fmla="*/ 0 h 1212"/>
                <a:gd name="T8" fmla="*/ 0 w 1707"/>
                <a:gd name="T9" fmla="*/ 1 h 1212"/>
                <a:gd name="T10" fmla="*/ 0 60000 65536"/>
                <a:gd name="T11" fmla="*/ 0 60000 65536"/>
                <a:gd name="T12" fmla="*/ 0 60000 65536"/>
                <a:gd name="T13" fmla="*/ 0 60000 65536"/>
                <a:gd name="T14" fmla="*/ 0 60000 65536"/>
                <a:gd name="T15" fmla="*/ 0 w 1707"/>
                <a:gd name="T16" fmla="*/ 0 h 1212"/>
                <a:gd name="T17" fmla="*/ 1707 w 1707"/>
                <a:gd name="T18" fmla="*/ 1212 h 1212"/>
              </a:gdLst>
              <a:ahLst/>
              <a:cxnLst>
                <a:cxn ang="T10">
                  <a:pos x="T0" y="T1"/>
                </a:cxn>
                <a:cxn ang="T11">
                  <a:pos x="T2" y="T3"/>
                </a:cxn>
                <a:cxn ang="T12">
                  <a:pos x="T4" y="T5"/>
                </a:cxn>
                <a:cxn ang="T13">
                  <a:pos x="T6" y="T7"/>
                </a:cxn>
                <a:cxn ang="T14">
                  <a:pos x="T8" y="T9"/>
                </a:cxn>
              </a:cxnLst>
              <a:rect l="T15" t="T16" r="T17" b="T18"/>
              <a:pathLst>
                <a:path w="1707" h="1212">
                  <a:moveTo>
                    <a:pt x="0" y="766"/>
                  </a:moveTo>
                  <a:lnTo>
                    <a:pt x="628" y="1212"/>
                  </a:lnTo>
                  <a:lnTo>
                    <a:pt x="1707" y="448"/>
                  </a:lnTo>
                  <a:lnTo>
                    <a:pt x="1080" y="0"/>
                  </a:lnTo>
                  <a:lnTo>
                    <a:pt x="0" y="766"/>
                  </a:ln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91" name="Freeform 132"/>
            <p:cNvSpPr>
              <a:spLocks/>
            </p:cNvSpPr>
            <p:nvPr/>
          </p:nvSpPr>
          <p:spPr bwMode="gray">
            <a:xfrm>
              <a:off x="4167" y="2444"/>
              <a:ext cx="923" cy="653"/>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747"/>
                  </a:lnTo>
                  <a:lnTo>
                    <a:pt x="927" y="375"/>
                  </a:lnTo>
                  <a:lnTo>
                    <a:pt x="0" y="1034"/>
                  </a:lnTo>
                  <a:close/>
                </a:path>
              </a:pathLst>
            </a:custGeom>
            <a:solidFill>
              <a:srgbClr val="333333"/>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92" name="Freeform 133"/>
            <p:cNvSpPr>
              <a:spLocks/>
            </p:cNvSpPr>
            <p:nvPr/>
          </p:nvSpPr>
          <p:spPr bwMode="gray">
            <a:xfrm>
              <a:off x="3771" y="1989"/>
              <a:ext cx="394" cy="513"/>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93" name="Freeform 134"/>
            <p:cNvSpPr>
              <a:spLocks/>
            </p:cNvSpPr>
            <p:nvPr/>
          </p:nvSpPr>
          <p:spPr bwMode="gray">
            <a:xfrm>
              <a:off x="3771" y="2287"/>
              <a:ext cx="394" cy="513"/>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94" name="Freeform 135"/>
            <p:cNvSpPr>
              <a:spLocks/>
            </p:cNvSpPr>
            <p:nvPr/>
          </p:nvSpPr>
          <p:spPr bwMode="gray">
            <a:xfrm>
              <a:off x="3853" y="2870"/>
              <a:ext cx="643" cy="629"/>
            </a:xfrm>
            <a:custGeom>
              <a:avLst/>
              <a:gdLst>
                <a:gd name="T0" fmla="*/ 0 w 1018"/>
                <a:gd name="T1" fmla="*/ 0 h 995"/>
                <a:gd name="T2" fmla="*/ 1 w 1018"/>
                <a:gd name="T3" fmla="*/ 1 h 995"/>
                <a:gd name="T4" fmla="*/ 1 w 1018"/>
                <a:gd name="T5" fmla="*/ 1 h 995"/>
                <a:gd name="T6" fmla="*/ 1 w 1018"/>
                <a:gd name="T7" fmla="*/ 1 h 995"/>
                <a:gd name="T8" fmla="*/ 0 w 1018"/>
                <a:gd name="T9" fmla="*/ 0 h 995"/>
                <a:gd name="T10" fmla="*/ 0 60000 65536"/>
                <a:gd name="T11" fmla="*/ 0 60000 65536"/>
                <a:gd name="T12" fmla="*/ 0 60000 65536"/>
                <a:gd name="T13" fmla="*/ 0 60000 65536"/>
                <a:gd name="T14" fmla="*/ 0 60000 65536"/>
                <a:gd name="T15" fmla="*/ 0 w 1018"/>
                <a:gd name="T16" fmla="*/ 0 h 995"/>
                <a:gd name="T17" fmla="*/ 1018 w 1018"/>
                <a:gd name="T18" fmla="*/ 995 h 995"/>
              </a:gdLst>
              <a:ahLst/>
              <a:cxnLst>
                <a:cxn ang="T10">
                  <a:pos x="T0" y="T1"/>
                </a:cxn>
                <a:cxn ang="T11">
                  <a:pos x="T2" y="T3"/>
                </a:cxn>
                <a:cxn ang="T12">
                  <a:pos x="T4" y="T5"/>
                </a:cxn>
                <a:cxn ang="T13">
                  <a:pos x="T6" y="T7"/>
                </a:cxn>
                <a:cxn ang="T14">
                  <a:pos x="T8" y="T9"/>
                </a:cxn>
              </a:cxnLst>
              <a:rect l="T15" t="T16" r="T17" b="T18"/>
              <a:pathLst>
                <a:path w="1018" h="995">
                  <a:moveTo>
                    <a:pt x="0" y="0"/>
                  </a:moveTo>
                  <a:lnTo>
                    <a:pt x="1" y="271"/>
                  </a:lnTo>
                  <a:lnTo>
                    <a:pt x="1018" y="995"/>
                  </a:lnTo>
                  <a:lnTo>
                    <a:pt x="1018" y="721"/>
                  </a:lnTo>
                  <a:lnTo>
                    <a:pt x="0" y="0"/>
                  </a:ln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95" name="Freeform 136"/>
            <p:cNvSpPr>
              <a:spLocks/>
            </p:cNvSpPr>
            <p:nvPr/>
          </p:nvSpPr>
          <p:spPr bwMode="gray">
            <a:xfrm>
              <a:off x="3771" y="2584"/>
              <a:ext cx="394" cy="514"/>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96" name="Freeform 137"/>
            <p:cNvSpPr>
              <a:spLocks/>
            </p:cNvSpPr>
            <p:nvPr/>
          </p:nvSpPr>
          <p:spPr bwMode="gray">
            <a:xfrm>
              <a:off x="3772" y="1208"/>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97" name="Freeform 138"/>
            <p:cNvSpPr>
              <a:spLocks/>
            </p:cNvSpPr>
            <p:nvPr/>
          </p:nvSpPr>
          <p:spPr bwMode="gray">
            <a:xfrm>
              <a:off x="4165" y="1551"/>
              <a:ext cx="924" cy="654"/>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98" name="Freeform 139"/>
            <p:cNvSpPr>
              <a:spLocks/>
            </p:cNvSpPr>
            <p:nvPr/>
          </p:nvSpPr>
          <p:spPr bwMode="gray">
            <a:xfrm>
              <a:off x="3771" y="1691"/>
              <a:ext cx="394" cy="514"/>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99" name="Freeform 140"/>
            <p:cNvSpPr>
              <a:spLocks/>
            </p:cNvSpPr>
            <p:nvPr/>
          </p:nvSpPr>
          <p:spPr bwMode="gray">
            <a:xfrm>
              <a:off x="4496" y="1719"/>
              <a:ext cx="688" cy="1782"/>
            </a:xfrm>
            <a:custGeom>
              <a:avLst/>
              <a:gdLst>
                <a:gd name="T0" fmla="*/ 0 w 1088"/>
                <a:gd name="T1" fmla="*/ 1 h 2820"/>
                <a:gd name="T2" fmla="*/ 1 w 1088"/>
                <a:gd name="T3" fmla="*/ 1 h 2820"/>
                <a:gd name="T4" fmla="*/ 1 w 1088"/>
                <a:gd name="T5" fmla="*/ 1 h 2820"/>
                <a:gd name="T6" fmla="*/ 1 w 1088"/>
                <a:gd name="T7" fmla="*/ 0 h 2820"/>
                <a:gd name="T8" fmla="*/ 1 w 1088"/>
                <a:gd name="T9" fmla="*/ 1 h 2820"/>
                <a:gd name="T10" fmla="*/ 0 w 1088"/>
                <a:gd name="T11" fmla="*/ 1 h 2820"/>
                <a:gd name="T12" fmla="*/ 0 w 1088"/>
                <a:gd name="T13" fmla="*/ 1 h 2820"/>
                <a:gd name="T14" fmla="*/ 0 60000 65536"/>
                <a:gd name="T15" fmla="*/ 0 60000 65536"/>
                <a:gd name="T16" fmla="*/ 0 60000 65536"/>
                <a:gd name="T17" fmla="*/ 0 60000 65536"/>
                <a:gd name="T18" fmla="*/ 0 60000 65536"/>
                <a:gd name="T19" fmla="*/ 0 60000 65536"/>
                <a:gd name="T20" fmla="*/ 0 60000 65536"/>
                <a:gd name="T21" fmla="*/ 0 w 1088"/>
                <a:gd name="T22" fmla="*/ 0 h 2820"/>
                <a:gd name="T23" fmla="*/ 1088 w 1088"/>
                <a:gd name="T24" fmla="*/ 2820 h 28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8" h="2820">
                  <a:moveTo>
                    <a:pt x="0" y="2554"/>
                  </a:moveTo>
                  <a:lnTo>
                    <a:pt x="938" y="1890"/>
                  </a:lnTo>
                  <a:lnTo>
                    <a:pt x="938" y="102"/>
                  </a:lnTo>
                  <a:lnTo>
                    <a:pt x="1088" y="0"/>
                  </a:lnTo>
                  <a:lnTo>
                    <a:pt x="1088" y="2046"/>
                  </a:lnTo>
                  <a:lnTo>
                    <a:pt x="0" y="2820"/>
                  </a:lnTo>
                  <a:lnTo>
                    <a:pt x="0" y="2554"/>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00" name="Freeform 141"/>
            <p:cNvSpPr>
              <a:spLocks/>
            </p:cNvSpPr>
            <p:nvPr/>
          </p:nvSpPr>
          <p:spPr bwMode="gray">
            <a:xfrm>
              <a:off x="4220" y="2665"/>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01" name="Freeform 142"/>
            <p:cNvSpPr>
              <a:spLocks/>
            </p:cNvSpPr>
            <p:nvPr/>
          </p:nvSpPr>
          <p:spPr bwMode="gray">
            <a:xfrm>
              <a:off x="4220" y="2473"/>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02" name="Freeform 143"/>
            <p:cNvSpPr>
              <a:spLocks/>
            </p:cNvSpPr>
            <p:nvPr/>
          </p:nvSpPr>
          <p:spPr bwMode="gray">
            <a:xfrm>
              <a:off x="4220" y="2369"/>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03" name="Freeform 144"/>
            <p:cNvSpPr>
              <a:spLocks/>
            </p:cNvSpPr>
            <p:nvPr/>
          </p:nvSpPr>
          <p:spPr bwMode="gray">
            <a:xfrm>
              <a:off x="4220" y="2177"/>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04" name="Freeform 145"/>
            <p:cNvSpPr>
              <a:spLocks/>
            </p:cNvSpPr>
            <p:nvPr/>
          </p:nvSpPr>
          <p:spPr bwMode="gray">
            <a:xfrm>
              <a:off x="4220" y="2073"/>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05" name="Freeform 146"/>
            <p:cNvSpPr>
              <a:spLocks/>
            </p:cNvSpPr>
            <p:nvPr/>
          </p:nvSpPr>
          <p:spPr bwMode="gray">
            <a:xfrm>
              <a:off x="4220" y="1881"/>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06" name="Freeform 147"/>
            <p:cNvSpPr>
              <a:spLocks/>
            </p:cNvSpPr>
            <p:nvPr/>
          </p:nvSpPr>
          <p:spPr bwMode="gray">
            <a:xfrm>
              <a:off x="4220" y="1777"/>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07" name="Freeform 148"/>
            <p:cNvSpPr>
              <a:spLocks/>
            </p:cNvSpPr>
            <p:nvPr/>
          </p:nvSpPr>
          <p:spPr bwMode="gray">
            <a:xfrm>
              <a:off x="4220" y="1585"/>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grpSp>
      <p:sp>
        <p:nvSpPr>
          <p:cNvPr id="708" name="Text Box 298"/>
          <p:cNvSpPr txBox="1">
            <a:spLocks noChangeArrowheads="1"/>
          </p:cNvSpPr>
          <p:nvPr/>
        </p:nvSpPr>
        <p:spPr bwMode="gray">
          <a:xfrm>
            <a:off x="7162800" y="4699000"/>
            <a:ext cx="838200" cy="244475"/>
          </a:xfrm>
          <a:prstGeom prst="rect">
            <a:avLst/>
          </a:prstGeom>
          <a:noFill/>
          <a:ln w="12700">
            <a:noFill/>
            <a:miter lim="800000"/>
            <a:headEnd/>
            <a:tailEnd/>
          </a:ln>
        </p:spPr>
        <p:txBody>
          <a:bodyPr lIns="0" tIns="0" rIns="0" bIns="0">
            <a:spAutoFit/>
          </a:bodyPr>
          <a:lstStyle/>
          <a:p>
            <a:pPr algn="l">
              <a:lnSpc>
                <a:spcPct val="100000"/>
              </a:lnSpc>
              <a:spcBef>
                <a:spcPct val="0"/>
              </a:spcBef>
              <a:buFontTx/>
              <a:buNone/>
            </a:pPr>
            <a:r>
              <a:rPr lang="en-US" sz="1600">
                <a:latin typeface="+mn-lt"/>
                <a:ea typeface="MS PGothic" pitchFamily="34" charset="-128"/>
              </a:rPr>
              <a:t>Storage</a:t>
            </a:r>
          </a:p>
        </p:txBody>
      </p:sp>
      <p:sp>
        <p:nvSpPr>
          <p:cNvPr id="709" name="Text Box 300"/>
          <p:cNvSpPr txBox="1">
            <a:spLocks noChangeArrowheads="1"/>
          </p:cNvSpPr>
          <p:nvPr/>
        </p:nvSpPr>
        <p:spPr bwMode="gray">
          <a:xfrm>
            <a:off x="4038600" y="4699000"/>
            <a:ext cx="838200" cy="244475"/>
          </a:xfrm>
          <a:prstGeom prst="rect">
            <a:avLst/>
          </a:prstGeom>
          <a:noFill/>
          <a:ln w="12700">
            <a:noFill/>
            <a:miter lim="800000"/>
            <a:headEnd/>
            <a:tailEnd/>
          </a:ln>
        </p:spPr>
        <p:txBody>
          <a:bodyPr lIns="0" tIns="0" rIns="0" bIns="0">
            <a:spAutoFit/>
          </a:bodyPr>
          <a:lstStyle/>
          <a:p>
            <a:pPr>
              <a:lnSpc>
                <a:spcPct val="100000"/>
              </a:lnSpc>
              <a:spcBef>
                <a:spcPct val="0"/>
              </a:spcBef>
              <a:buFontTx/>
              <a:buNone/>
            </a:pPr>
            <a:r>
              <a:rPr lang="en-US" sz="1600">
                <a:latin typeface="+mn-lt"/>
                <a:ea typeface="MS PGothic" pitchFamily="34" charset="-128"/>
              </a:rPr>
              <a:t>Servers</a:t>
            </a:r>
          </a:p>
        </p:txBody>
      </p:sp>
      <p:grpSp>
        <p:nvGrpSpPr>
          <p:cNvPr id="7" name="Group 658"/>
          <p:cNvGrpSpPr>
            <a:grpSpLocks/>
          </p:cNvGrpSpPr>
          <p:nvPr/>
        </p:nvGrpSpPr>
        <p:grpSpPr bwMode="auto">
          <a:xfrm>
            <a:off x="4227513" y="2317750"/>
            <a:ext cx="573087" cy="835025"/>
            <a:chOff x="6624" y="748"/>
            <a:chExt cx="321" cy="455"/>
          </a:xfrm>
        </p:grpSpPr>
        <p:grpSp>
          <p:nvGrpSpPr>
            <p:cNvPr id="8" name="Group 586"/>
            <p:cNvGrpSpPr>
              <a:grpSpLocks/>
            </p:cNvGrpSpPr>
            <p:nvPr/>
          </p:nvGrpSpPr>
          <p:grpSpPr bwMode="auto">
            <a:xfrm>
              <a:off x="6624" y="917"/>
              <a:ext cx="321" cy="286"/>
              <a:chOff x="7" y="1299"/>
              <a:chExt cx="1899" cy="1688"/>
            </a:xfrm>
          </p:grpSpPr>
          <p:sp>
            <p:nvSpPr>
              <p:cNvPr id="740" name="Freeform 587"/>
              <p:cNvSpPr>
                <a:spLocks/>
              </p:cNvSpPr>
              <p:nvPr/>
            </p:nvSpPr>
            <p:spPr bwMode="gray">
              <a:xfrm>
                <a:off x="931" y="1950"/>
                <a:ext cx="975" cy="1037"/>
              </a:xfrm>
              <a:custGeom>
                <a:avLst/>
                <a:gdLst>
                  <a:gd name="T0" fmla="*/ 0 w 975"/>
                  <a:gd name="T1" fmla="*/ 1037 h 1037"/>
                  <a:gd name="T2" fmla="*/ 0 w 975"/>
                  <a:gd name="T3" fmla="*/ 693 h 1037"/>
                  <a:gd name="T4" fmla="*/ 975 w 975"/>
                  <a:gd name="T5" fmla="*/ 0 h 1037"/>
                  <a:gd name="T6" fmla="*/ 975 w 975"/>
                  <a:gd name="T7" fmla="*/ 348 h 1037"/>
                  <a:gd name="T8" fmla="*/ 0 w 975"/>
                  <a:gd name="T9" fmla="*/ 1037 h 1037"/>
                  <a:gd name="T10" fmla="*/ 0 60000 65536"/>
                  <a:gd name="T11" fmla="*/ 0 60000 65536"/>
                  <a:gd name="T12" fmla="*/ 0 60000 65536"/>
                  <a:gd name="T13" fmla="*/ 0 60000 65536"/>
                  <a:gd name="T14" fmla="*/ 0 60000 65536"/>
                  <a:gd name="T15" fmla="*/ 0 w 975"/>
                  <a:gd name="T16" fmla="*/ 0 h 1037"/>
                  <a:gd name="T17" fmla="*/ 975 w 975"/>
                  <a:gd name="T18" fmla="*/ 1037 h 1037"/>
                </a:gdLst>
                <a:ahLst/>
                <a:cxnLst>
                  <a:cxn ang="T10">
                    <a:pos x="T0" y="T1"/>
                  </a:cxn>
                  <a:cxn ang="T11">
                    <a:pos x="T2" y="T3"/>
                  </a:cxn>
                  <a:cxn ang="T12">
                    <a:pos x="T4" y="T5"/>
                  </a:cxn>
                  <a:cxn ang="T13">
                    <a:pos x="T6" y="T7"/>
                  </a:cxn>
                  <a:cxn ang="T14">
                    <a:pos x="T8" y="T9"/>
                  </a:cxn>
                </a:cxnLst>
                <a:rect l="T15" t="T16" r="T17" b="T18"/>
                <a:pathLst>
                  <a:path w="975" h="1037">
                    <a:moveTo>
                      <a:pt x="0" y="1037"/>
                    </a:moveTo>
                    <a:lnTo>
                      <a:pt x="0" y="693"/>
                    </a:lnTo>
                    <a:lnTo>
                      <a:pt x="975" y="0"/>
                    </a:lnTo>
                    <a:lnTo>
                      <a:pt x="975" y="348"/>
                    </a:lnTo>
                    <a:lnTo>
                      <a:pt x="0" y="1037"/>
                    </a:lnTo>
                    <a:close/>
                  </a:path>
                </a:pathLst>
              </a:custGeom>
              <a:solidFill>
                <a:srgbClr val="808080"/>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41" name="Freeform 588"/>
              <p:cNvSpPr>
                <a:spLocks/>
              </p:cNvSpPr>
              <p:nvPr/>
            </p:nvSpPr>
            <p:spPr bwMode="gray">
              <a:xfrm>
                <a:off x="7" y="1299"/>
                <a:ext cx="1899" cy="1344"/>
              </a:xfrm>
              <a:custGeom>
                <a:avLst/>
                <a:gdLst>
                  <a:gd name="T0" fmla="*/ 924 w 1899"/>
                  <a:gd name="T1" fmla="*/ 1344 h 1344"/>
                  <a:gd name="T2" fmla="*/ 0 w 1899"/>
                  <a:gd name="T3" fmla="*/ 689 h 1344"/>
                  <a:gd name="T4" fmla="*/ 976 w 1899"/>
                  <a:gd name="T5" fmla="*/ 0 h 1344"/>
                  <a:gd name="T6" fmla="*/ 1899 w 1899"/>
                  <a:gd name="T7" fmla="*/ 651 h 1344"/>
                  <a:gd name="T8" fmla="*/ 924 w 1899"/>
                  <a:gd name="T9" fmla="*/ 1344 h 1344"/>
                  <a:gd name="T10" fmla="*/ 0 60000 65536"/>
                  <a:gd name="T11" fmla="*/ 0 60000 65536"/>
                  <a:gd name="T12" fmla="*/ 0 60000 65536"/>
                  <a:gd name="T13" fmla="*/ 0 60000 65536"/>
                  <a:gd name="T14" fmla="*/ 0 60000 65536"/>
                  <a:gd name="T15" fmla="*/ 0 w 1899"/>
                  <a:gd name="T16" fmla="*/ 0 h 1344"/>
                  <a:gd name="T17" fmla="*/ 1899 w 1899"/>
                  <a:gd name="T18" fmla="*/ 1344 h 1344"/>
                </a:gdLst>
                <a:ahLst/>
                <a:cxnLst>
                  <a:cxn ang="T10">
                    <a:pos x="T0" y="T1"/>
                  </a:cxn>
                  <a:cxn ang="T11">
                    <a:pos x="T2" y="T3"/>
                  </a:cxn>
                  <a:cxn ang="T12">
                    <a:pos x="T4" y="T5"/>
                  </a:cxn>
                  <a:cxn ang="T13">
                    <a:pos x="T6" y="T7"/>
                  </a:cxn>
                  <a:cxn ang="T14">
                    <a:pos x="T8" y="T9"/>
                  </a:cxn>
                </a:cxnLst>
                <a:rect l="T15" t="T16" r="T17" b="T18"/>
                <a:pathLst>
                  <a:path w="1899" h="1344">
                    <a:moveTo>
                      <a:pt x="924" y="1344"/>
                    </a:moveTo>
                    <a:lnTo>
                      <a:pt x="0" y="689"/>
                    </a:lnTo>
                    <a:lnTo>
                      <a:pt x="976" y="0"/>
                    </a:lnTo>
                    <a:lnTo>
                      <a:pt x="1899" y="651"/>
                    </a:lnTo>
                    <a:lnTo>
                      <a:pt x="924" y="1344"/>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42" name="Freeform 589"/>
              <p:cNvSpPr>
                <a:spLocks/>
              </p:cNvSpPr>
              <p:nvPr/>
            </p:nvSpPr>
            <p:spPr bwMode="gray">
              <a:xfrm>
                <a:off x="7" y="1988"/>
                <a:ext cx="924" cy="999"/>
              </a:xfrm>
              <a:custGeom>
                <a:avLst/>
                <a:gdLst>
                  <a:gd name="T0" fmla="*/ 0 w 924"/>
                  <a:gd name="T1" fmla="*/ 0 h 999"/>
                  <a:gd name="T2" fmla="*/ 0 w 924"/>
                  <a:gd name="T3" fmla="*/ 347 h 999"/>
                  <a:gd name="T4" fmla="*/ 0 w 924"/>
                  <a:gd name="T5" fmla="*/ 347 h 999"/>
                  <a:gd name="T6" fmla="*/ 924 w 924"/>
                  <a:gd name="T7" fmla="*/ 999 h 999"/>
                  <a:gd name="T8" fmla="*/ 924 w 924"/>
                  <a:gd name="T9" fmla="*/ 999 h 999"/>
                  <a:gd name="T10" fmla="*/ 924 w 924"/>
                  <a:gd name="T11" fmla="*/ 655 h 999"/>
                  <a:gd name="T12" fmla="*/ 924 w 924"/>
                  <a:gd name="T13" fmla="*/ 655 h 999"/>
                  <a:gd name="T14" fmla="*/ 0 w 924"/>
                  <a:gd name="T15" fmla="*/ 0 h 999"/>
                  <a:gd name="T16" fmla="*/ 0 60000 65536"/>
                  <a:gd name="T17" fmla="*/ 0 60000 65536"/>
                  <a:gd name="T18" fmla="*/ 0 60000 65536"/>
                  <a:gd name="T19" fmla="*/ 0 60000 65536"/>
                  <a:gd name="T20" fmla="*/ 0 60000 65536"/>
                  <a:gd name="T21" fmla="*/ 0 60000 65536"/>
                  <a:gd name="T22" fmla="*/ 0 60000 65536"/>
                  <a:gd name="T23" fmla="*/ 0 60000 65536"/>
                  <a:gd name="T24" fmla="*/ 0 w 924"/>
                  <a:gd name="T25" fmla="*/ 0 h 999"/>
                  <a:gd name="T26" fmla="*/ 924 w 924"/>
                  <a:gd name="T27" fmla="*/ 999 h 99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4" h="999">
                    <a:moveTo>
                      <a:pt x="0" y="0"/>
                    </a:moveTo>
                    <a:lnTo>
                      <a:pt x="0" y="347"/>
                    </a:lnTo>
                    <a:lnTo>
                      <a:pt x="924" y="999"/>
                    </a:lnTo>
                    <a:lnTo>
                      <a:pt x="924" y="655"/>
                    </a:lnTo>
                    <a:lnTo>
                      <a:pt x="0" y="0"/>
                    </a:lnTo>
                    <a:close/>
                  </a:path>
                </a:pathLst>
              </a:custGeom>
              <a:solidFill>
                <a:srgbClr val="565656"/>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43" name="Freeform 590"/>
              <p:cNvSpPr>
                <a:spLocks/>
              </p:cNvSpPr>
              <p:nvPr/>
            </p:nvSpPr>
            <p:spPr bwMode="gray">
              <a:xfrm>
                <a:off x="824" y="2619"/>
                <a:ext cx="62" cy="300"/>
              </a:xfrm>
              <a:custGeom>
                <a:avLst/>
                <a:gdLst>
                  <a:gd name="T0" fmla="*/ 62 w 62"/>
                  <a:gd name="T1" fmla="*/ 300 h 300"/>
                  <a:gd name="T2" fmla="*/ 0 w 62"/>
                  <a:gd name="T3" fmla="*/ 257 h 300"/>
                  <a:gd name="T4" fmla="*/ 0 w 62"/>
                  <a:gd name="T5" fmla="*/ 0 h 300"/>
                  <a:gd name="T6" fmla="*/ 0 w 62"/>
                  <a:gd name="T7" fmla="*/ 0 h 300"/>
                  <a:gd name="T8" fmla="*/ 62 w 62"/>
                  <a:gd name="T9" fmla="*/ 42 h 300"/>
                  <a:gd name="T10" fmla="*/ 62 w 62"/>
                  <a:gd name="T11" fmla="*/ 42 h 300"/>
                  <a:gd name="T12" fmla="*/ 62 w 62"/>
                  <a:gd name="T13" fmla="*/ 300 h 300"/>
                  <a:gd name="T14" fmla="*/ 0 60000 65536"/>
                  <a:gd name="T15" fmla="*/ 0 60000 65536"/>
                  <a:gd name="T16" fmla="*/ 0 60000 65536"/>
                  <a:gd name="T17" fmla="*/ 0 60000 65536"/>
                  <a:gd name="T18" fmla="*/ 0 60000 65536"/>
                  <a:gd name="T19" fmla="*/ 0 60000 65536"/>
                  <a:gd name="T20" fmla="*/ 0 60000 65536"/>
                  <a:gd name="T21" fmla="*/ 0 w 62"/>
                  <a:gd name="T22" fmla="*/ 0 h 300"/>
                  <a:gd name="T23" fmla="*/ 62 w 62"/>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300">
                    <a:moveTo>
                      <a:pt x="62" y="300"/>
                    </a:moveTo>
                    <a:lnTo>
                      <a:pt x="0" y="257"/>
                    </a:lnTo>
                    <a:lnTo>
                      <a:pt x="0" y="0"/>
                    </a:lnTo>
                    <a:lnTo>
                      <a:pt x="62" y="42"/>
                    </a:lnTo>
                    <a:lnTo>
                      <a:pt x="62" y="300"/>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44" name="Freeform 591"/>
              <p:cNvSpPr>
                <a:spLocks/>
              </p:cNvSpPr>
              <p:nvPr/>
            </p:nvSpPr>
            <p:spPr bwMode="gray">
              <a:xfrm>
                <a:off x="737" y="2555"/>
                <a:ext cx="59" cy="300"/>
              </a:xfrm>
              <a:custGeom>
                <a:avLst/>
                <a:gdLst>
                  <a:gd name="T0" fmla="*/ 59 w 59"/>
                  <a:gd name="T1" fmla="*/ 300 h 300"/>
                  <a:gd name="T2" fmla="*/ 0 w 59"/>
                  <a:gd name="T3" fmla="*/ 258 h 300"/>
                  <a:gd name="T4" fmla="*/ 0 w 59"/>
                  <a:gd name="T5" fmla="*/ 0 h 300"/>
                  <a:gd name="T6" fmla="*/ 0 w 59"/>
                  <a:gd name="T7" fmla="*/ 0 h 300"/>
                  <a:gd name="T8" fmla="*/ 59 w 59"/>
                  <a:gd name="T9" fmla="*/ 43 h 300"/>
                  <a:gd name="T10" fmla="*/ 59 w 59"/>
                  <a:gd name="T11" fmla="*/ 43 h 300"/>
                  <a:gd name="T12" fmla="*/ 59 w 59"/>
                  <a:gd name="T13" fmla="*/ 300 h 300"/>
                  <a:gd name="T14" fmla="*/ 0 60000 65536"/>
                  <a:gd name="T15" fmla="*/ 0 60000 65536"/>
                  <a:gd name="T16" fmla="*/ 0 60000 65536"/>
                  <a:gd name="T17" fmla="*/ 0 60000 65536"/>
                  <a:gd name="T18" fmla="*/ 0 60000 65536"/>
                  <a:gd name="T19" fmla="*/ 0 60000 65536"/>
                  <a:gd name="T20" fmla="*/ 0 60000 65536"/>
                  <a:gd name="T21" fmla="*/ 0 w 59"/>
                  <a:gd name="T22" fmla="*/ 0 h 300"/>
                  <a:gd name="T23" fmla="*/ 59 w 59"/>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300">
                    <a:moveTo>
                      <a:pt x="59" y="300"/>
                    </a:moveTo>
                    <a:lnTo>
                      <a:pt x="0" y="258"/>
                    </a:lnTo>
                    <a:lnTo>
                      <a:pt x="0" y="0"/>
                    </a:lnTo>
                    <a:lnTo>
                      <a:pt x="59" y="43"/>
                    </a:lnTo>
                    <a:lnTo>
                      <a:pt x="59" y="300"/>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45" name="Freeform 592"/>
              <p:cNvSpPr>
                <a:spLocks/>
              </p:cNvSpPr>
              <p:nvPr/>
            </p:nvSpPr>
            <p:spPr bwMode="gray">
              <a:xfrm>
                <a:off x="647" y="2491"/>
                <a:ext cx="62" cy="303"/>
              </a:xfrm>
              <a:custGeom>
                <a:avLst/>
                <a:gdLst>
                  <a:gd name="T0" fmla="*/ 62 w 62"/>
                  <a:gd name="T1" fmla="*/ 303 h 303"/>
                  <a:gd name="T2" fmla="*/ 0 w 62"/>
                  <a:gd name="T3" fmla="*/ 260 h 303"/>
                  <a:gd name="T4" fmla="*/ 0 w 62"/>
                  <a:gd name="T5" fmla="*/ 0 h 303"/>
                  <a:gd name="T6" fmla="*/ 0 w 62"/>
                  <a:gd name="T7" fmla="*/ 0 h 303"/>
                  <a:gd name="T8" fmla="*/ 62 w 62"/>
                  <a:gd name="T9" fmla="*/ 43 h 303"/>
                  <a:gd name="T10" fmla="*/ 62 w 62"/>
                  <a:gd name="T11" fmla="*/ 43 h 303"/>
                  <a:gd name="T12" fmla="*/ 62 w 62"/>
                  <a:gd name="T13" fmla="*/ 303 h 303"/>
                  <a:gd name="T14" fmla="*/ 0 60000 65536"/>
                  <a:gd name="T15" fmla="*/ 0 60000 65536"/>
                  <a:gd name="T16" fmla="*/ 0 60000 65536"/>
                  <a:gd name="T17" fmla="*/ 0 60000 65536"/>
                  <a:gd name="T18" fmla="*/ 0 60000 65536"/>
                  <a:gd name="T19" fmla="*/ 0 60000 65536"/>
                  <a:gd name="T20" fmla="*/ 0 60000 65536"/>
                  <a:gd name="T21" fmla="*/ 0 w 62"/>
                  <a:gd name="T22" fmla="*/ 0 h 303"/>
                  <a:gd name="T23" fmla="*/ 62 w 62"/>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303">
                    <a:moveTo>
                      <a:pt x="62" y="303"/>
                    </a:moveTo>
                    <a:lnTo>
                      <a:pt x="0" y="260"/>
                    </a:lnTo>
                    <a:lnTo>
                      <a:pt x="0" y="0"/>
                    </a:lnTo>
                    <a:lnTo>
                      <a:pt x="62" y="43"/>
                    </a:lnTo>
                    <a:lnTo>
                      <a:pt x="62" y="303"/>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46" name="Freeform 593"/>
              <p:cNvSpPr>
                <a:spLocks/>
              </p:cNvSpPr>
              <p:nvPr/>
            </p:nvSpPr>
            <p:spPr bwMode="gray">
              <a:xfrm>
                <a:off x="560" y="2428"/>
                <a:ext cx="61" cy="302"/>
              </a:xfrm>
              <a:custGeom>
                <a:avLst/>
                <a:gdLst>
                  <a:gd name="T0" fmla="*/ 61 w 61"/>
                  <a:gd name="T1" fmla="*/ 302 h 302"/>
                  <a:gd name="T2" fmla="*/ 0 w 61"/>
                  <a:gd name="T3" fmla="*/ 259 h 302"/>
                  <a:gd name="T4" fmla="*/ 0 w 61"/>
                  <a:gd name="T5" fmla="*/ 0 h 302"/>
                  <a:gd name="T6" fmla="*/ 0 w 61"/>
                  <a:gd name="T7" fmla="*/ 0 h 302"/>
                  <a:gd name="T8" fmla="*/ 61 w 61"/>
                  <a:gd name="T9" fmla="*/ 42 h 302"/>
                  <a:gd name="T10" fmla="*/ 61 w 61"/>
                  <a:gd name="T11" fmla="*/ 42 h 302"/>
                  <a:gd name="T12" fmla="*/ 61 w 61"/>
                  <a:gd name="T13" fmla="*/ 302 h 302"/>
                  <a:gd name="T14" fmla="*/ 0 60000 65536"/>
                  <a:gd name="T15" fmla="*/ 0 60000 65536"/>
                  <a:gd name="T16" fmla="*/ 0 60000 65536"/>
                  <a:gd name="T17" fmla="*/ 0 60000 65536"/>
                  <a:gd name="T18" fmla="*/ 0 60000 65536"/>
                  <a:gd name="T19" fmla="*/ 0 60000 65536"/>
                  <a:gd name="T20" fmla="*/ 0 60000 65536"/>
                  <a:gd name="T21" fmla="*/ 0 w 61"/>
                  <a:gd name="T22" fmla="*/ 0 h 302"/>
                  <a:gd name="T23" fmla="*/ 61 w 61"/>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2">
                    <a:moveTo>
                      <a:pt x="61" y="302"/>
                    </a:moveTo>
                    <a:lnTo>
                      <a:pt x="0" y="259"/>
                    </a:lnTo>
                    <a:lnTo>
                      <a:pt x="0" y="0"/>
                    </a:lnTo>
                    <a:lnTo>
                      <a:pt x="61" y="42"/>
                    </a:lnTo>
                    <a:lnTo>
                      <a:pt x="61" y="30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47" name="Freeform 594"/>
              <p:cNvSpPr>
                <a:spLocks/>
              </p:cNvSpPr>
              <p:nvPr/>
            </p:nvSpPr>
            <p:spPr bwMode="gray">
              <a:xfrm>
                <a:off x="472" y="2364"/>
                <a:ext cx="59" cy="302"/>
              </a:xfrm>
              <a:custGeom>
                <a:avLst/>
                <a:gdLst>
                  <a:gd name="T0" fmla="*/ 59 w 59"/>
                  <a:gd name="T1" fmla="*/ 302 h 302"/>
                  <a:gd name="T2" fmla="*/ 0 w 59"/>
                  <a:gd name="T3" fmla="*/ 260 h 302"/>
                  <a:gd name="T4" fmla="*/ 0 w 59"/>
                  <a:gd name="T5" fmla="*/ 0 h 302"/>
                  <a:gd name="T6" fmla="*/ 0 w 59"/>
                  <a:gd name="T7" fmla="*/ 0 h 302"/>
                  <a:gd name="T8" fmla="*/ 59 w 59"/>
                  <a:gd name="T9" fmla="*/ 42 h 302"/>
                  <a:gd name="T10" fmla="*/ 59 w 59"/>
                  <a:gd name="T11" fmla="*/ 42 h 302"/>
                  <a:gd name="T12" fmla="*/ 59 w 59"/>
                  <a:gd name="T13" fmla="*/ 302 h 302"/>
                  <a:gd name="T14" fmla="*/ 0 60000 65536"/>
                  <a:gd name="T15" fmla="*/ 0 60000 65536"/>
                  <a:gd name="T16" fmla="*/ 0 60000 65536"/>
                  <a:gd name="T17" fmla="*/ 0 60000 65536"/>
                  <a:gd name="T18" fmla="*/ 0 60000 65536"/>
                  <a:gd name="T19" fmla="*/ 0 60000 65536"/>
                  <a:gd name="T20" fmla="*/ 0 60000 65536"/>
                  <a:gd name="T21" fmla="*/ 0 w 59"/>
                  <a:gd name="T22" fmla="*/ 0 h 302"/>
                  <a:gd name="T23" fmla="*/ 59 w 59"/>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302">
                    <a:moveTo>
                      <a:pt x="59" y="302"/>
                    </a:moveTo>
                    <a:lnTo>
                      <a:pt x="0" y="260"/>
                    </a:lnTo>
                    <a:lnTo>
                      <a:pt x="0" y="0"/>
                    </a:lnTo>
                    <a:lnTo>
                      <a:pt x="59" y="42"/>
                    </a:lnTo>
                    <a:lnTo>
                      <a:pt x="59" y="30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48" name="Freeform 595"/>
              <p:cNvSpPr>
                <a:spLocks/>
              </p:cNvSpPr>
              <p:nvPr/>
            </p:nvSpPr>
            <p:spPr bwMode="gray">
              <a:xfrm>
                <a:off x="383" y="2302"/>
                <a:ext cx="61" cy="300"/>
              </a:xfrm>
              <a:custGeom>
                <a:avLst/>
                <a:gdLst>
                  <a:gd name="T0" fmla="*/ 61 w 61"/>
                  <a:gd name="T1" fmla="*/ 300 h 300"/>
                  <a:gd name="T2" fmla="*/ 0 w 61"/>
                  <a:gd name="T3" fmla="*/ 258 h 300"/>
                  <a:gd name="T4" fmla="*/ 0 w 61"/>
                  <a:gd name="T5" fmla="*/ 0 h 300"/>
                  <a:gd name="T6" fmla="*/ 0 w 61"/>
                  <a:gd name="T7" fmla="*/ 0 h 300"/>
                  <a:gd name="T8" fmla="*/ 61 w 61"/>
                  <a:gd name="T9" fmla="*/ 43 h 300"/>
                  <a:gd name="T10" fmla="*/ 61 w 61"/>
                  <a:gd name="T11" fmla="*/ 43 h 300"/>
                  <a:gd name="T12" fmla="*/ 61 w 61"/>
                  <a:gd name="T13" fmla="*/ 300 h 300"/>
                  <a:gd name="T14" fmla="*/ 0 60000 65536"/>
                  <a:gd name="T15" fmla="*/ 0 60000 65536"/>
                  <a:gd name="T16" fmla="*/ 0 60000 65536"/>
                  <a:gd name="T17" fmla="*/ 0 60000 65536"/>
                  <a:gd name="T18" fmla="*/ 0 60000 65536"/>
                  <a:gd name="T19" fmla="*/ 0 60000 65536"/>
                  <a:gd name="T20" fmla="*/ 0 60000 65536"/>
                  <a:gd name="T21" fmla="*/ 0 w 61"/>
                  <a:gd name="T22" fmla="*/ 0 h 300"/>
                  <a:gd name="T23" fmla="*/ 61 w 61"/>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0">
                    <a:moveTo>
                      <a:pt x="61" y="300"/>
                    </a:moveTo>
                    <a:lnTo>
                      <a:pt x="0" y="258"/>
                    </a:lnTo>
                    <a:lnTo>
                      <a:pt x="0" y="0"/>
                    </a:lnTo>
                    <a:lnTo>
                      <a:pt x="61" y="43"/>
                    </a:lnTo>
                    <a:lnTo>
                      <a:pt x="61" y="300"/>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49" name="Freeform 596"/>
              <p:cNvSpPr>
                <a:spLocks/>
              </p:cNvSpPr>
              <p:nvPr/>
            </p:nvSpPr>
            <p:spPr bwMode="gray">
              <a:xfrm>
                <a:off x="295" y="2239"/>
                <a:ext cx="62" cy="302"/>
              </a:xfrm>
              <a:custGeom>
                <a:avLst/>
                <a:gdLst>
                  <a:gd name="T0" fmla="*/ 62 w 62"/>
                  <a:gd name="T1" fmla="*/ 302 h 302"/>
                  <a:gd name="T2" fmla="*/ 0 w 62"/>
                  <a:gd name="T3" fmla="*/ 257 h 302"/>
                  <a:gd name="T4" fmla="*/ 0 w 62"/>
                  <a:gd name="T5" fmla="*/ 0 h 302"/>
                  <a:gd name="T6" fmla="*/ 0 w 62"/>
                  <a:gd name="T7" fmla="*/ 0 h 302"/>
                  <a:gd name="T8" fmla="*/ 62 w 62"/>
                  <a:gd name="T9" fmla="*/ 42 h 302"/>
                  <a:gd name="T10" fmla="*/ 62 w 62"/>
                  <a:gd name="T11" fmla="*/ 42 h 302"/>
                  <a:gd name="T12" fmla="*/ 62 w 62"/>
                  <a:gd name="T13" fmla="*/ 302 h 302"/>
                  <a:gd name="T14" fmla="*/ 0 60000 65536"/>
                  <a:gd name="T15" fmla="*/ 0 60000 65536"/>
                  <a:gd name="T16" fmla="*/ 0 60000 65536"/>
                  <a:gd name="T17" fmla="*/ 0 60000 65536"/>
                  <a:gd name="T18" fmla="*/ 0 60000 65536"/>
                  <a:gd name="T19" fmla="*/ 0 60000 65536"/>
                  <a:gd name="T20" fmla="*/ 0 60000 65536"/>
                  <a:gd name="T21" fmla="*/ 0 w 62"/>
                  <a:gd name="T22" fmla="*/ 0 h 302"/>
                  <a:gd name="T23" fmla="*/ 62 w 62"/>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302">
                    <a:moveTo>
                      <a:pt x="62" y="302"/>
                    </a:moveTo>
                    <a:lnTo>
                      <a:pt x="0" y="257"/>
                    </a:lnTo>
                    <a:lnTo>
                      <a:pt x="0" y="0"/>
                    </a:lnTo>
                    <a:lnTo>
                      <a:pt x="62" y="42"/>
                    </a:lnTo>
                    <a:lnTo>
                      <a:pt x="62" y="30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50" name="Freeform 597"/>
              <p:cNvSpPr>
                <a:spLocks/>
              </p:cNvSpPr>
              <p:nvPr/>
            </p:nvSpPr>
            <p:spPr bwMode="gray">
              <a:xfrm>
                <a:off x="208" y="2175"/>
                <a:ext cx="59" cy="302"/>
              </a:xfrm>
              <a:custGeom>
                <a:avLst/>
                <a:gdLst>
                  <a:gd name="T0" fmla="*/ 59 w 59"/>
                  <a:gd name="T1" fmla="*/ 302 h 302"/>
                  <a:gd name="T2" fmla="*/ 0 w 59"/>
                  <a:gd name="T3" fmla="*/ 260 h 302"/>
                  <a:gd name="T4" fmla="*/ 0 w 59"/>
                  <a:gd name="T5" fmla="*/ 0 h 302"/>
                  <a:gd name="T6" fmla="*/ 0 w 59"/>
                  <a:gd name="T7" fmla="*/ 0 h 302"/>
                  <a:gd name="T8" fmla="*/ 59 w 59"/>
                  <a:gd name="T9" fmla="*/ 42 h 302"/>
                  <a:gd name="T10" fmla="*/ 59 w 59"/>
                  <a:gd name="T11" fmla="*/ 42 h 302"/>
                  <a:gd name="T12" fmla="*/ 59 w 59"/>
                  <a:gd name="T13" fmla="*/ 302 h 302"/>
                  <a:gd name="T14" fmla="*/ 0 60000 65536"/>
                  <a:gd name="T15" fmla="*/ 0 60000 65536"/>
                  <a:gd name="T16" fmla="*/ 0 60000 65536"/>
                  <a:gd name="T17" fmla="*/ 0 60000 65536"/>
                  <a:gd name="T18" fmla="*/ 0 60000 65536"/>
                  <a:gd name="T19" fmla="*/ 0 60000 65536"/>
                  <a:gd name="T20" fmla="*/ 0 60000 65536"/>
                  <a:gd name="T21" fmla="*/ 0 w 59"/>
                  <a:gd name="T22" fmla="*/ 0 h 302"/>
                  <a:gd name="T23" fmla="*/ 59 w 59"/>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302">
                    <a:moveTo>
                      <a:pt x="59" y="302"/>
                    </a:moveTo>
                    <a:lnTo>
                      <a:pt x="0" y="260"/>
                    </a:lnTo>
                    <a:lnTo>
                      <a:pt x="0" y="0"/>
                    </a:lnTo>
                    <a:lnTo>
                      <a:pt x="59" y="42"/>
                    </a:lnTo>
                    <a:lnTo>
                      <a:pt x="59" y="30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51" name="Freeform 598"/>
              <p:cNvSpPr>
                <a:spLocks/>
              </p:cNvSpPr>
              <p:nvPr/>
            </p:nvSpPr>
            <p:spPr bwMode="gray">
              <a:xfrm>
                <a:off x="118" y="2111"/>
                <a:ext cx="61" cy="302"/>
              </a:xfrm>
              <a:custGeom>
                <a:avLst/>
                <a:gdLst>
                  <a:gd name="T0" fmla="*/ 61 w 61"/>
                  <a:gd name="T1" fmla="*/ 302 h 302"/>
                  <a:gd name="T2" fmla="*/ 0 w 61"/>
                  <a:gd name="T3" fmla="*/ 260 h 302"/>
                  <a:gd name="T4" fmla="*/ 0 w 61"/>
                  <a:gd name="T5" fmla="*/ 0 h 302"/>
                  <a:gd name="T6" fmla="*/ 0 w 61"/>
                  <a:gd name="T7" fmla="*/ 0 h 302"/>
                  <a:gd name="T8" fmla="*/ 61 w 61"/>
                  <a:gd name="T9" fmla="*/ 43 h 302"/>
                  <a:gd name="T10" fmla="*/ 61 w 61"/>
                  <a:gd name="T11" fmla="*/ 43 h 302"/>
                  <a:gd name="T12" fmla="*/ 61 w 61"/>
                  <a:gd name="T13" fmla="*/ 302 h 302"/>
                  <a:gd name="T14" fmla="*/ 0 60000 65536"/>
                  <a:gd name="T15" fmla="*/ 0 60000 65536"/>
                  <a:gd name="T16" fmla="*/ 0 60000 65536"/>
                  <a:gd name="T17" fmla="*/ 0 60000 65536"/>
                  <a:gd name="T18" fmla="*/ 0 60000 65536"/>
                  <a:gd name="T19" fmla="*/ 0 60000 65536"/>
                  <a:gd name="T20" fmla="*/ 0 60000 65536"/>
                  <a:gd name="T21" fmla="*/ 0 w 61"/>
                  <a:gd name="T22" fmla="*/ 0 h 302"/>
                  <a:gd name="T23" fmla="*/ 61 w 61"/>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2">
                    <a:moveTo>
                      <a:pt x="61" y="302"/>
                    </a:moveTo>
                    <a:lnTo>
                      <a:pt x="0" y="260"/>
                    </a:lnTo>
                    <a:lnTo>
                      <a:pt x="0" y="0"/>
                    </a:lnTo>
                    <a:lnTo>
                      <a:pt x="61" y="43"/>
                    </a:lnTo>
                    <a:lnTo>
                      <a:pt x="61" y="30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52" name="Freeform 599"/>
              <p:cNvSpPr>
                <a:spLocks/>
              </p:cNvSpPr>
              <p:nvPr/>
            </p:nvSpPr>
            <p:spPr bwMode="gray">
              <a:xfrm>
                <a:off x="31" y="2047"/>
                <a:ext cx="61" cy="303"/>
              </a:xfrm>
              <a:custGeom>
                <a:avLst/>
                <a:gdLst>
                  <a:gd name="T0" fmla="*/ 61 w 61"/>
                  <a:gd name="T1" fmla="*/ 303 h 303"/>
                  <a:gd name="T2" fmla="*/ 0 w 61"/>
                  <a:gd name="T3" fmla="*/ 260 h 303"/>
                  <a:gd name="T4" fmla="*/ 0 w 61"/>
                  <a:gd name="T5" fmla="*/ 0 h 303"/>
                  <a:gd name="T6" fmla="*/ 0 w 61"/>
                  <a:gd name="T7" fmla="*/ 0 h 303"/>
                  <a:gd name="T8" fmla="*/ 61 w 61"/>
                  <a:gd name="T9" fmla="*/ 43 h 303"/>
                  <a:gd name="T10" fmla="*/ 61 w 61"/>
                  <a:gd name="T11" fmla="*/ 43 h 303"/>
                  <a:gd name="T12" fmla="*/ 61 w 61"/>
                  <a:gd name="T13" fmla="*/ 303 h 303"/>
                  <a:gd name="T14" fmla="*/ 0 60000 65536"/>
                  <a:gd name="T15" fmla="*/ 0 60000 65536"/>
                  <a:gd name="T16" fmla="*/ 0 60000 65536"/>
                  <a:gd name="T17" fmla="*/ 0 60000 65536"/>
                  <a:gd name="T18" fmla="*/ 0 60000 65536"/>
                  <a:gd name="T19" fmla="*/ 0 60000 65536"/>
                  <a:gd name="T20" fmla="*/ 0 60000 65536"/>
                  <a:gd name="T21" fmla="*/ 0 w 61"/>
                  <a:gd name="T22" fmla="*/ 0 h 303"/>
                  <a:gd name="T23" fmla="*/ 61 w 61"/>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3">
                    <a:moveTo>
                      <a:pt x="61" y="303"/>
                    </a:moveTo>
                    <a:lnTo>
                      <a:pt x="0" y="260"/>
                    </a:lnTo>
                    <a:lnTo>
                      <a:pt x="0" y="0"/>
                    </a:lnTo>
                    <a:lnTo>
                      <a:pt x="61" y="43"/>
                    </a:lnTo>
                    <a:lnTo>
                      <a:pt x="61" y="303"/>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grpSp>
        <p:grpSp>
          <p:nvGrpSpPr>
            <p:cNvPr id="9" name="Group 600"/>
            <p:cNvGrpSpPr>
              <a:grpSpLocks/>
            </p:cNvGrpSpPr>
            <p:nvPr/>
          </p:nvGrpSpPr>
          <p:grpSpPr bwMode="auto">
            <a:xfrm>
              <a:off x="6624" y="833"/>
              <a:ext cx="321" cy="286"/>
              <a:chOff x="7" y="1299"/>
              <a:chExt cx="1899" cy="1688"/>
            </a:xfrm>
          </p:grpSpPr>
          <p:sp>
            <p:nvSpPr>
              <p:cNvPr id="727" name="Freeform 601"/>
              <p:cNvSpPr>
                <a:spLocks/>
              </p:cNvSpPr>
              <p:nvPr/>
            </p:nvSpPr>
            <p:spPr bwMode="gray">
              <a:xfrm>
                <a:off x="931" y="1950"/>
                <a:ext cx="975" cy="1037"/>
              </a:xfrm>
              <a:custGeom>
                <a:avLst/>
                <a:gdLst>
                  <a:gd name="T0" fmla="*/ 0 w 975"/>
                  <a:gd name="T1" fmla="*/ 1037 h 1037"/>
                  <a:gd name="T2" fmla="*/ 0 w 975"/>
                  <a:gd name="T3" fmla="*/ 693 h 1037"/>
                  <a:gd name="T4" fmla="*/ 975 w 975"/>
                  <a:gd name="T5" fmla="*/ 0 h 1037"/>
                  <a:gd name="T6" fmla="*/ 975 w 975"/>
                  <a:gd name="T7" fmla="*/ 348 h 1037"/>
                  <a:gd name="T8" fmla="*/ 0 w 975"/>
                  <a:gd name="T9" fmla="*/ 1037 h 1037"/>
                  <a:gd name="T10" fmla="*/ 0 60000 65536"/>
                  <a:gd name="T11" fmla="*/ 0 60000 65536"/>
                  <a:gd name="T12" fmla="*/ 0 60000 65536"/>
                  <a:gd name="T13" fmla="*/ 0 60000 65536"/>
                  <a:gd name="T14" fmla="*/ 0 60000 65536"/>
                  <a:gd name="T15" fmla="*/ 0 w 975"/>
                  <a:gd name="T16" fmla="*/ 0 h 1037"/>
                  <a:gd name="T17" fmla="*/ 975 w 975"/>
                  <a:gd name="T18" fmla="*/ 1037 h 1037"/>
                </a:gdLst>
                <a:ahLst/>
                <a:cxnLst>
                  <a:cxn ang="T10">
                    <a:pos x="T0" y="T1"/>
                  </a:cxn>
                  <a:cxn ang="T11">
                    <a:pos x="T2" y="T3"/>
                  </a:cxn>
                  <a:cxn ang="T12">
                    <a:pos x="T4" y="T5"/>
                  </a:cxn>
                  <a:cxn ang="T13">
                    <a:pos x="T6" y="T7"/>
                  </a:cxn>
                  <a:cxn ang="T14">
                    <a:pos x="T8" y="T9"/>
                  </a:cxn>
                </a:cxnLst>
                <a:rect l="T15" t="T16" r="T17" b="T18"/>
                <a:pathLst>
                  <a:path w="975" h="1037">
                    <a:moveTo>
                      <a:pt x="0" y="1037"/>
                    </a:moveTo>
                    <a:lnTo>
                      <a:pt x="0" y="693"/>
                    </a:lnTo>
                    <a:lnTo>
                      <a:pt x="975" y="0"/>
                    </a:lnTo>
                    <a:lnTo>
                      <a:pt x="975" y="348"/>
                    </a:lnTo>
                    <a:lnTo>
                      <a:pt x="0" y="1037"/>
                    </a:lnTo>
                    <a:close/>
                  </a:path>
                </a:pathLst>
              </a:custGeom>
              <a:solidFill>
                <a:srgbClr val="808080"/>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28" name="Freeform 602"/>
              <p:cNvSpPr>
                <a:spLocks/>
              </p:cNvSpPr>
              <p:nvPr/>
            </p:nvSpPr>
            <p:spPr bwMode="gray">
              <a:xfrm>
                <a:off x="7" y="1299"/>
                <a:ext cx="1899" cy="1344"/>
              </a:xfrm>
              <a:custGeom>
                <a:avLst/>
                <a:gdLst>
                  <a:gd name="T0" fmla="*/ 924 w 1899"/>
                  <a:gd name="T1" fmla="*/ 1344 h 1344"/>
                  <a:gd name="T2" fmla="*/ 0 w 1899"/>
                  <a:gd name="T3" fmla="*/ 689 h 1344"/>
                  <a:gd name="T4" fmla="*/ 976 w 1899"/>
                  <a:gd name="T5" fmla="*/ 0 h 1344"/>
                  <a:gd name="T6" fmla="*/ 1899 w 1899"/>
                  <a:gd name="T7" fmla="*/ 651 h 1344"/>
                  <a:gd name="T8" fmla="*/ 924 w 1899"/>
                  <a:gd name="T9" fmla="*/ 1344 h 1344"/>
                  <a:gd name="T10" fmla="*/ 0 60000 65536"/>
                  <a:gd name="T11" fmla="*/ 0 60000 65536"/>
                  <a:gd name="T12" fmla="*/ 0 60000 65536"/>
                  <a:gd name="T13" fmla="*/ 0 60000 65536"/>
                  <a:gd name="T14" fmla="*/ 0 60000 65536"/>
                  <a:gd name="T15" fmla="*/ 0 w 1899"/>
                  <a:gd name="T16" fmla="*/ 0 h 1344"/>
                  <a:gd name="T17" fmla="*/ 1899 w 1899"/>
                  <a:gd name="T18" fmla="*/ 1344 h 1344"/>
                </a:gdLst>
                <a:ahLst/>
                <a:cxnLst>
                  <a:cxn ang="T10">
                    <a:pos x="T0" y="T1"/>
                  </a:cxn>
                  <a:cxn ang="T11">
                    <a:pos x="T2" y="T3"/>
                  </a:cxn>
                  <a:cxn ang="T12">
                    <a:pos x="T4" y="T5"/>
                  </a:cxn>
                  <a:cxn ang="T13">
                    <a:pos x="T6" y="T7"/>
                  </a:cxn>
                  <a:cxn ang="T14">
                    <a:pos x="T8" y="T9"/>
                  </a:cxn>
                </a:cxnLst>
                <a:rect l="T15" t="T16" r="T17" b="T18"/>
                <a:pathLst>
                  <a:path w="1899" h="1344">
                    <a:moveTo>
                      <a:pt x="924" y="1344"/>
                    </a:moveTo>
                    <a:lnTo>
                      <a:pt x="0" y="689"/>
                    </a:lnTo>
                    <a:lnTo>
                      <a:pt x="976" y="0"/>
                    </a:lnTo>
                    <a:lnTo>
                      <a:pt x="1899" y="651"/>
                    </a:lnTo>
                    <a:lnTo>
                      <a:pt x="924" y="1344"/>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29" name="Freeform 603"/>
              <p:cNvSpPr>
                <a:spLocks/>
              </p:cNvSpPr>
              <p:nvPr/>
            </p:nvSpPr>
            <p:spPr bwMode="gray">
              <a:xfrm>
                <a:off x="7" y="1988"/>
                <a:ext cx="924" cy="999"/>
              </a:xfrm>
              <a:custGeom>
                <a:avLst/>
                <a:gdLst>
                  <a:gd name="T0" fmla="*/ 0 w 924"/>
                  <a:gd name="T1" fmla="*/ 0 h 999"/>
                  <a:gd name="T2" fmla="*/ 0 w 924"/>
                  <a:gd name="T3" fmla="*/ 347 h 999"/>
                  <a:gd name="T4" fmla="*/ 0 w 924"/>
                  <a:gd name="T5" fmla="*/ 347 h 999"/>
                  <a:gd name="T6" fmla="*/ 924 w 924"/>
                  <a:gd name="T7" fmla="*/ 999 h 999"/>
                  <a:gd name="T8" fmla="*/ 924 w 924"/>
                  <a:gd name="T9" fmla="*/ 999 h 999"/>
                  <a:gd name="T10" fmla="*/ 924 w 924"/>
                  <a:gd name="T11" fmla="*/ 655 h 999"/>
                  <a:gd name="T12" fmla="*/ 924 w 924"/>
                  <a:gd name="T13" fmla="*/ 655 h 999"/>
                  <a:gd name="T14" fmla="*/ 0 w 924"/>
                  <a:gd name="T15" fmla="*/ 0 h 999"/>
                  <a:gd name="T16" fmla="*/ 0 60000 65536"/>
                  <a:gd name="T17" fmla="*/ 0 60000 65536"/>
                  <a:gd name="T18" fmla="*/ 0 60000 65536"/>
                  <a:gd name="T19" fmla="*/ 0 60000 65536"/>
                  <a:gd name="T20" fmla="*/ 0 60000 65536"/>
                  <a:gd name="T21" fmla="*/ 0 60000 65536"/>
                  <a:gd name="T22" fmla="*/ 0 60000 65536"/>
                  <a:gd name="T23" fmla="*/ 0 60000 65536"/>
                  <a:gd name="T24" fmla="*/ 0 w 924"/>
                  <a:gd name="T25" fmla="*/ 0 h 999"/>
                  <a:gd name="T26" fmla="*/ 924 w 924"/>
                  <a:gd name="T27" fmla="*/ 999 h 99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4" h="999">
                    <a:moveTo>
                      <a:pt x="0" y="0"/>
                    </a:moveTo>
                    <a:lnTo>
                      <a:pt x="0" y="347"/>
                    </a:lnTo>
                    <a:lnTo>
                      <a:pt x="924" y="999"/>
                    </a:lnTo>
                    <a:lnTo>
                      <a:pt x="924" y="655"/>
                    </a:lnTo>
                    <a:lnTo>
                      <a:pt x="0" y="0"/>
                    </a:lnTo>
                    <a:close/>
                  </a:path>
                </a:pathLst>
              </a:custGeom>
              <a:solidFill>
                <a:srgbClr val="565656"/>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30" name="Freeform 604"/>
              <p:cNvSpPr>
                <a:spLocks/>
              </p:cNvSpPr>
              <p:nvPr/>
            </p:nvSpPr>
            <p:spPr bwMode="gray">
              <a:xfrm>
                <a:off x="824" y="2619"/>
                <a:ext cx="62" cy="300"/>
              </a:xfrm>
              <a:custGeom>
                <a:avLst/>
                <a:gdLst>
                  <a:gd name="T0" fmla="*/ 62 w 62"/>
                  <a:gd name="T1" fmla="*/ 300 h 300"/>
                  <a:gd name="T2" fmla="*/ 0 w 62"/>
                  <a:gd name="T3" fmla="*/ 257 h 300"/>
                  <a:gd name="T4" fmla="*/ 0 w 62"/>
                  <a:gd name="T5" fmla="*/ 0 h 300"/>
                  <a:gd name="T6" fmla="*/ 0 w 62"/>
                  <a:gd name="T7" fmla="*/ 0 h 300"/>
                  <a:gd name="T8" fmla="*/ 62 w 62"/>
                  <a:gd name="T9" fmla="*/ 42 h 300"/>
                  <a:gd name="T10" fmla="*/ 62 w 62"/>
                  <a:gd name="T11" fmla="*/ 42 h 300"/>
                  <a:gd name="T12" fmla="*/ 62 w 62"/>
                  <a:gd name="T13" fmla="*/ 300 h 300"/>
                  <a:gd name="T14" fmla="*/ 0 60000 65536"/>
                  <a:gd name="T15" fmla="*/ 0 60000 65536"/>
                  <a:gd name="T16" fmla="*/ 0 60000 65536"/>
                  <a:gd name="T17" fmla="*/ 0 60000 65536"/>
                  <a:gd name="T18" fmla="*/ 0 60000 65536"/>
                  <a:gd name="T19" fmla="*/ 0 60000 65536"/>
                  <a:gd name="T20" fmla="*/ 0 60000 65536"/>
                  <a:gd name="T21" fmla="*/ 0 w 62"/>
                  <a:gd name="T22" fmla="*/ 0 h 300"/>
                  <a:gd name="T23" fmla="*/ 62 w 62"/>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300">
                    <a:moveTo>
                      <a:pt x="62" y="300"/>
                    </a:moveTo>
                    <a:lnTo>
                      <a:pt x="0" y="257"/>
                    </a:lnTo>
                    <a:lnTo>
                      <a:pt x="0" y="0"/>
                    </a:lnTo>
                    <a:lnTo>
                      <a:pt x="62" y="42"/>
                    </a:lnTo>
                    <a:lnTo>
                      <a:pt x="62" y="300"/>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31" name="Freeform 605"/>
              <p:cNvSpPr>
                <a:spLocks/>
              </p:cNvSpPr>
              <p:nvPr/>
            </p:nvSpPr>
            <p:spPr bwMode="gray">
              <a:xfrm>
                <a:off x="737" y="2555"/>
                <a:ext cx="59" cy="300"/>
              </a:xfrm>
              <a:custGeom>
                <a:avLst/>
                <a:gdLst>
                  <a:gd name="T0" fmla="*/ 59 w 59"/>
                  <a:gd name="T1" fmla="*/ 300 h 300"/>
                  <a:gd name="T2" fmla="*/ 0 w 59"/>
                  <a:gd name="T3" fmla="*/ 258 h 300"/>
                  <a:gd name="T4" fmla="*/ 0 w 59"/>
                  <a:gd name="T5" fmla="*/ 0 h 300"/>
                  <a:gd name="T6" fmla="*/ 0 w 59"/>
                  <a:gd name="T7" fmla="*/ 0 h 300"/>
                  <a:gd name="T8" fmla="*/ 59 w 59"/>
                  <a:gd name="T9" fmla="*/ 43 h 300"/>
                  <a:gd name="T10" fmla="*/ 59 w 59"/>
                  <a:gd name="T11" fmla="*/ 43 h 300"/>
                  <a:gd name="T12" fmla="*/ 59 w 59"/>
                  <a:gd name="T13" fmla="*/ 300 h 300"/>
                  <a:gd name="T14" fmla="*/ 0 60000 65536"/>
                  <a:gd name="T15" fmla="*/ 0 60000 65536"/>
                  <a:gd name="T16" fmla="*/ 0 60000 65536"/>
                  <a:gd name="T17" fmla="*/ 0 60000 65536"/>
                  <a:gd name="T18" fmla="*/ 0 60000 65536"/>
                  <a:gd name="T19" fmla="*/ 0 60000 65536"/>
                  <a:gd name="T20" fmla="*/ 0 60000 65536"/>
                  <a:gd name="T21" fmla="*/ 0 w 59"/>
                  <a:gd name="T22" fmla="*/ 0 h 300"/>
                  <a:gd name="T23" fmla="*/ 59 w 59"/>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300">
                    <a:moveTo>
                      <a:pt x="59" y="300"/>
                    </a:moveTo>
                    <a:lnTo>
                      <a:pt x="0" y="258"/>
                    </a:lnTo>
                    <a:lnTo>
                      <a:pt x="0" y="0"/>
                    </a:lnTo>
                    <a:lnTo>
                      <a:pt x="59" y="43"/>
                    </a:lnTo>
                    <a:lnTo>
                      <a:pt x="59" y="300"/>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32" name="Freeform 606"/>
              <p:cNvSpPr>
                <a:spLocks/>
              </p:cNvSpPr>
              <p:nvPr/>
            </p:nvSpPr>
            <p:spPr bwMode="gray">
              <a:xfrm>
                <a:off x="647" y="2491"/>
                <a:ext cx="62" cy="303"/>
              </a:xfrm>
              <a:custGeom>
                <a:avLst/>
                <a:gdLst>
                  <a:gd name="T0" fmla="*/ 62 w 62"/>
                  <a:gd name="T1" fmla="*/ 303 h 303"/>
                  <a:gd name="T2" fmla="*/ 0 w 62"/>
                  <a:gd name="T3" fmla="*/ 260 h 303"/>
                  <a:gd name="T4" fmla="*/ 0 w 62"/>
                  <a:gd name="T5" fmla="*/ 0 h 303"/>
                  <a:gd name="T6" fmla="*/ 0 w 62"/>
                  <a:gd name="T7" fmla="*/ 0 h 303"/>
                  <a:gd name="T8" fmla="*/ 62 w 62"/>
                  <a:gd name="T9" fmla="*/ 43 h 303"/>
                  <a:gd name="T10" fmla="*/ 62 w 62"/>
                  <a:gd name="T11" fmla="*/ 43 h 303"/>
                  <a:gd name="T12" fmla="*/ 62 w 62"/>
                  <a:gd name="T13" fmla="*/ 303 h 303"/>
                  <a:gd name="T14" fmla="*/ 0 60000 65536"/>
                  <a:gd name="T15" fmla="*/ 0 60000 65536"/>
                  <a:gd name="T16" fmla="*/ 0 60000 65536"/>
                  <a:gd name="T17" fmla="*/ 0 60000 65536"/>
                  <a:gd name="T18" fmla="*/ 0 60000 65536"/>
                  <a:gd name="T19" fmla="*/ 0 60000 65536"/>
                  <a:gd name="T20" fmla="*/ 0 60000 65536"/>
                  <a:gd name="T21" fmla="*/ 0 w 62"/>
                  <a:gd name="T22" fmla="*/ 0 h 303"/>
                  <a:gd name="T23" fmla="*/ 62 w 62"/>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303">
                    <a:moveTo>
                      <a:pt x="62" y="303"/>
                    </a:moveTo>
                    <a:lnTo>
                      <a:pt x="0" y="260"/>
                    </a:lnTo>
                    <a:lnTo>
                      <a:pt x="0" y="0"/>
                    </a:lnTo>
                    <a:lnTo>
                      <a:pt x="62" y="43"/>
                    </a:lnTo>
                    <a:lnTo>
                      <a:pt x="62" y="303"/>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33" name="Freeform 607"/>
              <p:cNvSpPr>
                <a:spLocks/>
              </p:cNvSpPr>
              <p:nvPr/>
            </p:nvSpPr>
            <p:spPr bwMode="gray">
              <a:xfrm>
                <a:off x="560" y="2428"/>
                <a:ext cx="61" cy="302"/>
              </a:xfrm>
              <a:custGeom>
                <a:avLst/>
                <a:gdLst>
                  <a:gd name="T0" fmla="*/ 61 w 61"/>
                  <a:gd name="T1" fmla="*/ 302 h 302"/>
                  <a:gd name="T2" fmla="*/ 0 w 61"/>
                  <a:gd name="T3" fmla="*/ 259 h 302"/>
                  <a:gd name="T4" fmla="*/ 0 w 61"/>
                  <a:gd name="T5" fmla="*/ 0 h 302"/>
                  <a:gd name="T6" fmla="*/ 0 w 61"/>
                  <a:gd name="T7" fmla="*/ 0 h 302"/>
                  <a:gd name="T8" fmla="*/ 61 w 61"/>
                  <a:gd name="T9" fmla="*/ 42 h 302"/>
                  <a:gd name="T10" fmla="*/ 61 w 61"/>
                  <a:gd name="T11" fmla="*/ 42 h 302"/>
                  <a:gd name="T12" fmla="*/ 61 w 61"/>
                  <a:gd name="T13" fmla="*/ 302 h 302"/>
                  <a:gd name="T14" fmla="*/ 0 60000 65536"/>
                  <a:gd name="T15" fmla="*/ 0 60000 65536"/>
                  <a:gd name="T16" fmla="*/ 0 60000 65536"/>
                  <a:gd name="T17" fmla="*/ 0 60000 65536"/>
                  <a:gd name="T18" fmla="*/ 0 60000 65536"/>
                  <a:gd name="T19" fmla="*/ 0 60000 65536"/>
                  <a:gd name="T20" fmla="*/ 0 60000 65536"/>
                  <a:gd name="T21" fmla="*/ 0 w 61"/>
                  <a:gd name="T22" fmla="*/ 0 h 302"/>
                  <a:gd name="T23" fmla="*/ 61 w 61"/>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2">
                    <a:moveTo>
                      <a:pt x="61" y="302"/>
                    </a:moveTo>
                    <a:lnTo>
                      <a:pt x="0" y="259"/>
                    </a:lnTo>
                    <a:lnTo>
                      <a:pt x="0" y="0"/>
                    </a:lnTo>
                    <a:lnTo>
                      <a:pt x="61" y="42"/>
                    </a:lnTo>
                    <a:lnTo>
                      <a:pt x="61" y="30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34" name="Freeform 608"/>
              <p:cNvSpPr>
                <a:spLocks/>
              </p:cNvSpPr>
              <p:nvPr/>
            </p:nvSpPr>
            <p:spPr bwMode="gray">
              <a:xfrm>
                <a:off x="472" y="2364"/>
                <a:ext cx="59" cy="302"/>
              </a:xfrm>
              <a:custGeom>
                <a:avLst/>
                <a:gdLst>
                  <a:gd name="T0" fmla="*/ 59 w 59"/>
                  <a:gd name="T1" fmla="*/ 302 h 302"/>
                  <a:gd name="T2" fmla="*/ 0 w 59"/>
                  <a:gd name="T3" fmla="*/ 260 h 302"/>
                  <a:gd name="T4" fmla="*/ 0 w 59"/>
                  <a:gd name="T5" fmla="*/ 0 h 302"/>
                  <a:gd name="T6" fmla="*/ 0 w 59"/>
                  <a:gd name="T7" fmla="*/ 0 h 302"/>
                  <a:gd name="T8" fmla="*/ 59 w 59"/>
                  <a:gd name="T9" fmla="*/ 42 h 302"/>
                  <a:gd name="T10" fmla="*/ 59 w 59"/>
                  <a:gd name="T11" fmla="*/ 42 h 302"/>
                  <a:gd name="T12" fmla="*/ 59 w 59"/>
                  <a:gd name="T13" fmla="*/ 302 h 302"/>
                  <a:gd name="T14" fmla="*/ 0 60000 65536"/>
                  <a:gd name="T15" fmla="*/ 0 60000 65536"/>
                  <a:gd name="T16" fmla="*/ 0 60000 65536"/>
                  <a:gd name="T17" fmla="*/ 0 60000 65536"/>
                  <a:gd name="T18" fmla="*/ 0 60000 65536"/>
                  <a:gd name="T19" fmla="*/ 0 60000 65536"/>
                  <a:gd name="T20" fmla="*/ 0 60000 65536"/>
                  <a:gd name="T21" fmla="*/ 0 w 59"/>
                  <a:gd name="T22" fmla="*/ 0 h 302"/>
                  <a:gd name="T23" fmla="*/ 59 w 59"/>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302">
                    <a:moveTo>
                      <a:pt x="59" y="302"/>
                    </a:moveTo>
                    <a:lnTo>
                      <a:pt x="0" y="260"/>
                    </a:lnTo>
                    <a:lnTo>
                      <a:pt x="0" y="0"/>
                    </a:lnTo>
                    <a:lnTo>
                      <a:pt x="59" y="42"/>
                    </a:lnTo>
                    <a:lnTo>
                      <a:pt x="59" y="30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35" name="Freeform 609"/>
              <p:cNvSpPr>
                <a:spLocks/>
              </p:cNvSpPr>
              <p:nvPr/>
            </p:nvSpPr>
            <p:spPr bwMode="gray">
              <a:xfrm>
                <a:off x="383" y="2302"/>
                <a:ext cx="61" cy="300"/>
              </a:xfrm>
              <a:custGeom>
                <a:avLst/>
                <a:gdLst>
                  <a:gd name="T0" fmla="*/ 61 w 61"/>
                  <a:gd name="T1" fmla="*/ 300 h 300"/>
                  <a:gd name="T2" fmla="*/ 0 w 61"/>
                  <a:gd name="T3" fmla="*/ 258 h 300"/>
                  <a:gd name="T4" fmla="*/ 0 w 61"/>
                  <a:gd name="T5" fmla="*/ 0 h 300"/>
                  <a:gd name="T6" fmla="*/ 0 w 61"/>
                  <a:gd name="T7" fmla="*/ 0 h 300"/>
                  <a:gd name="T8" fmla="*/ 61 w 61"/>
                  <a:gd name="T9" fmla="*/ 43 h 300"/>
                  <a:gd name="T10" fmla="*/ 61 w 61"/>
                  <a:gd name="T11" fmla="*/ 43 h 300"/>
                  <a:gd name="T12" fmla="*/ 61 w 61"/>
                  <a:gd name="T13" fmla="*/ 300 h 300"/>
                  <a:gd name="T14" fmla="*/ 0 60000 65536"/>
                  <a:gd name="T15" fmla="*/ 0 60000 65536"/>
                  <a:gd name="T16" fmla="*/ 0 60000 65536"/>
                  <a:gd name="T17" fmla="*/ 0 60000 65536"/>
                  <a:gd name="T18" fmla="*/ 0 60000 65536"/>
                  <a:gd name="T19" fmla="*/ 0 60000 65536"/>
                  <a:gd name="T20" fmla="*/ 0 60000 65536"/>
                  <a:gd name="T21" fmla="*/ 0 w 61"/>
                  <a:gd name="T22" fmla="*/ 0 h 300"/>
                  <a:gd name="T23" fmla="*/ 61 w 61"/>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0">
                    <a:moveTo>
                      <a:pt x="61" y="300"/>
                    </a:moveTo>
                    <a:lnTo>
                      <a:pt x="0" y="258"/>
                    </a:lnTo>
                    <a:lnTo>
                      <a:pt x="0" y="0"/>
                    </a:lnTo>
                    <a:lnTo>
                      <a:pt x="61" y="43"/>
                    </a:lnTo>
                    <a:lnTo>
                      <a:pt x="61" y="300"/>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36" name="Freeform 610"/>
              <p:cNvSpPr>
                <a:spLocks/>
              </p:cNvSpPr>
              <p:nvPr/>
            </p:nvSpPr>
            <p:spPr bwMode="gray">
              <a:xfrm>
                <a:off x="295" y="2239"/>
                <a:ext cx="62" cy="302"/>
              </a:xfrm>
              <a:custGeom>
                <a:avLst/>
                <a:gdLst>
                  <a:gd name="T0" fmla="*/ 62 w 62"/>
                  <a:gd name="T1" fmla="*/ 302 h 302"/>
                  <a:gd name="T2" fmla="*/ 0 w 62"/>
                  <a:gd name="T3" fmla="*/ 257 h 302"/>
                  <a:gd name="T4" fmla="*/ 0 w 62"/>
                  <a:gd name="T5" fmla="*/ 0 h 302"/>
                  <a:gd name="T6" fmla="*/ 0 w 62"/>
                  <a:gd name="T7" fmla="*/ 0 h 302"/>
                  <a:gd name="T8" fmla="*/ 62 w 62"/>
                  <a:gd name="T9" fmla="*/ 42 h 302"/>
                  <a:gd name="T10" fmla="*/ 62 w 62"/>
                  <a:gd name="T11" fmla="*/ 42 h 302"/>
                  <a:gd name="T12" fmla="*/ 62 w 62"/>
                  <a:gd name="T13" fmla="*/ 302 h 302"/>
                  <a:gd name="T14" fmla="*/ 0 60000 65536"/>
                  <a:gd name="T15" fmla="*/ 0 60000 65536"/>
                  <a:gd name="T16" fmla="*/ 0 60000 65536"/>
                  <a:gd name="T17" fmla="*/ 0 60000 65536"/>
                  <a:gd name="T18" fmla="*/ 0 60000 65536"/>
                  <a:gd name="T19" fmla="*/ 0 60000 65536"/>
                  <a:gd name="T20" fmla="*/ 0 60000 65536"/>
                  <a:gd name="T21" fmla="*/ 0 w 62"/>
                  <a:gd name="T22" fmla="*/ 0 h 302"/>
                  <a:gd name="T23" fmla="*/ 62 w 62"/>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302">
                    <a:moveTo>
                      <a:pt x="62" y="302"/>
                    </a:moveTo>
                    <a:lnTo>
                      <a:pt x="0" y="257"/>
                    </a:lnTo>
                    <a:lnTo>
                      <a:pt x="0" y="0"/>
                    </a:lnTo>
                    <a:lnTo>
                      <a:pt x="62" y="42"/>
                    </a:lnTo>
                    <a:lnTo>
                      <a:pt x="62" y="30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37" name="Freeform 611"/>
              <p:cNvSpPr>
                <a:spLocks/>
              </p:cNvSpPr>
              <p:nvPr/>
            </p:nvSpPr>
            <p:spPr bwMode="gray">
              <a:xfrm>
                <a:off x="208" y="2175"/>
                <a:ext cx="59" cy="302"/>
              </a:xfrm>
              <a:custGeom>
                <a:avLst/>
                <a:gdLst>
                  <a:gd name="T0" fmla="*/ 59 w 59"/>
                  <a:gd name="T1" fmla="*/ 302 h 302"/>
                  <a:gd name="T2" fmla="*/ 0 w 59"/>
                  <a:gd name="T3" fmla="*/ 260 h 302"/>
                  <a:gd name="T4" fmla="*/ 0 w 59"/>
                  <a:gd name="T5" fmla="*/ 0 h 302"/>
                  <a:gd name="T6" fmla="*/ 0 w 59"/>
                  <a:gd name="T7" fmla="*/ 0 h 302"/>
                  <a:gd name="T8" fmla="*/ 59 w 59"/>
                  <a:gd name="T9" fmla="*/ 42 h 302"/>
                  <a:gd name="T10" fmla="*/ 59 w 59"/>
                  <a:gd name="T11" fmla="*/ 42 h 302"/>
                  <a:gd name="T12" fmla="*/ 59 w 59"/>
                  <a:gd name="T13" fmla="*/ 302 h 302"/>
                  <a:gd name="T14" fmla="*/ 0 60000 65536"/>
                  <a:gd name="T15" fmla="*/ 0 60000 65536"/>
                  <a:gd name="T16" fmla="*/ 0 60000 65536"/>
                  <a:gd name="T17" fmla="*/ 0 60000 65536"/>
                  <a:gd name="T18" fmla="*/ 0 60000 65536"/>
                  <a:gd name="T19" fmla="*/ 0 60000 65536"/>
                  <a:gd name="T20" fmla="*/ 0 60000 65536"/>
                  <a:gd name="T21" fmla="*/ 0 w 59"/>
                  <a:gd name="T22" fmla="*/ 0 h 302"/>
                  <a:gd name="T23" fmla="*/ 59 w 59"/>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302">
                    <a:moveTo>
                      <a:pt x="59" y="302"/>
                    </a:moveTo>
                    <a:lnTo>
                      <a:pt x="0" y="260"/>
                    </a:lnTo>
                    <a:lnTo>
                      <a:pt x="0" y="0"/>
                    </a:lnTo>
                    <a:lnTo>
                      <a:pt x="59" y="42"/>
                    </a:lnTo>
                    <a:lnTo>
                      <a:pt x="59" y="30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38" name="Freeform 612"/>
              <p:cNvSpPr>
                <a:spLocks/>
              </p:cNvSpPr>
              <p:nvPr/>
            </p:nvSpPr>
            <p:spPr bwMode="gray">
              <a:xfrm>
                <a:off x="118" y="2111"/>
                <a:ext cx="61" cy="302"/>
              </a:xfrm>
              <a:custGeom>
                <a:avLst/>
                <a:gdLst>
                  <a:gd name="T0" fmla="*/ 61 w 61"/>
                  <a:gd name="T1" fmla="*/ 302 h 302"/>
                  <a:gd name="T2" fmla="*/ 0 w 61"/>
                  <a:gd name="T3" fmla="*/ 260 h 302"/>
                  <a:gd name="T4" fmla="*/ 0 w 61"/>
                  <a:gd name="T5" fmla="*/ 0 h 302"/>
                  <a:gd name="T6" fmla="*/ 0 w 61"/>
                  <a:gd name="T7" fmla="*/ 0 h 302"/>
                  <a:gd name="T8" fmla="*/ 61 w 61"/>
                  <a:gd name="T9" fmla="*/ 43 h 302"/>
                  <a:gd name="T10" fmla="*/ 61 w 61"/>
                  <a:gd name="T11" fmla="*/ 43 h 302"/>
                  <a:gd name="T12" fmla="*/ 61 w 61"/>
                  <a:gd name="T13" fmla="*/ 302 h 302"/>
                  <a:gd name="T14" fmla="*/ 0 60000 65536"/>
                  <a:gd name="T15" fmla="*/ 0 60000 65536"/>
                  <a:gd name="T16" fmla="*/ 0 60000 65536"/>
                  <a:gd name="T17" fmla="*/ 0 60000 65536"/>
                  <a:gd name="T18" fmla="*/ 0 60000 65536"/>
                  <a:gd name="T19" fmla="*/ 0 60000 65536"/>
                  <a:gd name="T20" fmla="*/ 0 60000 65536"/>
                  <a:gd name="T21" fmla="*/ 0 w 61"/>
                  <a:gd name="T22" fmla="*/ 0 h 302"/>
                  <a:gd name="T23" fmla="*/ 61 w 61"/>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2">
                    <a:moveTo>
                      <a:pt x="61" y="302"/>
                    </a:moveTo>
                    <a:lnTo>
                      <a:pt x="0" y="260"/>
                    </a:lnTo>
                    <a:lnTo>
                      <a:pt x="0" y="0"/>
                    </a:lnTo>
                    <a:lnTo>
                      <a:pt x="61" y="43"/>
                    </a:lnTo>
                    <a:lnTo>
                      <a:pt x="61" y="30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39" name="Freeform 613"/>
              <p:cNvSpPr>
                <a:spLocks/>
              </p:cNvSpPr>
              <p:nvPr/>
            </p:nvSpPr>
            <p:spPr bwMode="gray">
              <a:xfrm>
                <a:off x="31" y="2047"/>
                <a:ext cx="61" cy="303"/>
              </a:xfrm>
              <a:custGeom>
                <a:avLst/>
                <a:gdLst>
                  <a:gd name="T0" fmla="*/ 61 w 61"/>
                  <a:gd name="T1" fmla="*/ 303 h 303"/>
                  <a:gd name="T2" fmla="*/ 0 w 61"/>
                  <a:gd name="T3" fmla="*/ 260 h 303"/>
                  <a:gd name="T4" fmla="*/ 0 w 61"/>
                  <a:gd name="T5" fmla="*/ 0 h 303"/>
                  <a:gd name="T6" fmla="*/ 0 w 61"/>
                  <a:gd name="T7" fmla="*/ 0 h 303"/>
                  <a:gd name="T8" fmla="*/ 61 w 61"/>
                  <a:gd name="T9" fmla="*/ 43 h 303"/>
                  <a:gd name="T10" fmla="*/ 61 w 61"/>
                  <a:gd name="T11" fmla="*/ 43 h 303"/>
                  <a:gd name="T12" fmla="*/ 61 w 61"/>
                  <a:gd name="T13" fmla="*/ 303 h 303"/>
                  <a:gd name="T14" fmla="*/ 0 60000 65536"/>
                  <a:gd name="T15" fmla="*/ 0 60000 65536"/>
                  <a:gd name="T16" fmla="*/ 0 60000 65536"/>
                  <a:gd name="T17" fmla="*/ 0 60000 65536"/>
                  <a:gd name="T18" fmla="*/ 0 60000 65536"/>
                  <a:gd name="T19" fmla="*/ 0 60000 65536"/>
                  <a:gd name="T20" fmla="*/ 0 60000 65536"/>
                  <a:gd name="T21" fmla="*/ 0 w 61"/>
                  <a:gd name="T22" fmla="*/ 0 h 303"/>
                  <a:gd name="T23" fmla="*/ 61 w 61"/>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3">
                    <a:moveTo>
                      <a:pt x="61" y="303"/>
                    </a:moveTo>
                    <a:lnTo>
                      <a:pt x="0" y="260"/>
                    </a:lnTo>
                    <a:lnTo>
                      <a:pt x="0" y="0"/>
                    </a:lnTo>
                    <a:lnTo>
                      <a:pt x="61" y="43"/>
                    </a:lnTo>
                    <a:lnTo>
                      <a:pt x="61" y="303"/>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grpSp>
        <p:grpSp>
          <p:nvGrpSpPr>
            <p:cNvPr id="10" name="Group 614"/>
            <p:cNvGrpSpPr>
              <a:grpSpLocks/>
            </p:cNvGrpSpPr>
            <p:nvPr/>
          </p:nvGrpSpPr>
          <p:grpSpPr bwMode="auto">
            <a:xfrm>
              <a:off x="6624" y="748"/>
              <a:ext cx="321" cy="286"/>
              <a:chOff x="7" y="1299"/>
              <a:chExt cx="1899" cy="1688"/>
            </a:xfrm>
          </p:grpSpPr>
          <p:sp>
            <p:nvSpPr>
              <p:cNvPr id="714" name="Freeform 615"/>
              <p:cNvSpPr>
                <a:spLocks/>
              </p:cNvSpPr>
              <p:nvPr/>
            </p:nvSpPr>
            <p:spPr bwMode="gray">
              <a:xfrm>
                <a:off x="931" y="1950"/>
                <a:ext cx="975" cy="1037"/>
              </a:xfrm>
              <a:custGeom>
                <a:avLst/>
                <a:gdLst>
                  <a:gd name="T0" fmla="*/ 0 w 975"/>
                  <a:gd name="T1" fmla="*/ 1037 h 1037"/>
                  <a:gd name="T2" fmla="*/ 0 w 975"/>
                  <a:gd name="T3" fmla="*/ 693 h 1037"/>
                  <a:gd name="T4" fmla="*/ 975 w 975"/>
                  <a:gd name="T5" fmla="*/ 0 h 1037"/>
                  <a:gd name="T6" fmla="*/ 975 w 975"/>
                  <a:gd name="T7" fmla="*/ 348 h 1037"/>
                  <a:gd name="T8" fmla="*/ 0 w 975"/>
                  <a:gd name="T9" fmla="*/ 1037 h 1037"/>
                  <a:gd name="T10" fmla="*/ 0 60000 65536"/>
                  <a:gd name="T11" fmla="*/ 0 60000 65536"/>
                  <a:gd name="T12" fmla="*/ 0 60000 65536"/>
                  <a:gd name="T13" fmla="*/ 0 60000 65536"/>
                  <a:gd name="T14" fmla="*/ 0 60000 65536"/>
                  <a:gd name="T15" fmla="*/ 0 w 975"/>
                  <a:gd name="T16" fmla="*/ 0 h 1037"/>
                  <a:gd name="T17" fmla="*/ 975 w 975"/>
                  <a:gd name="T18" fmla="*/ 1037 h 1037"/>
                </a:gdLst>
                <a:ahLst/>
                <a:cxnLst>
                  <a:cxn ang="T10">
                    <a:pos x="T0" y="T1"/>
                  </a:cxn>
                  <a:cxn ang="T11">
                    <a:pos x="T2" y="T3"/>
                  </a:cxn>
                  <a:cxn ang="T12">
                    <a:pos x="T4" y="T5"/>
                  </a:cxn>
                  <a:cxn ang="T13">
                    <a:pos x="T6" y="T7"/>
                  </a:cxn>
                  <a:cxn ang="T14">
                    <a:pos x="T8" y="T9"/>
                  </a:cxn>
                </a:cxnLst>
                <a:rect l="T15" t="T16" r="T17" b="T18"/>
                <a:pathLst>
                  <a:path w="975" h="1037">
                    <a:moveTo>
                      <a:pt x="0" y="1037"/>
                    </a:moveTo>
                    <a:lnTo>
                      <a:pt x="0" y="693"/>
                    </a:lnTo>
                    <a:lnTo>
                      <a:pt x="975" y="0"/>
                    </a:lnTo>
                    <a:lnTo>
                      <a:pt x="975" y="348"/>
                    </a:lnTo>
                    <a:lnTo>
                      <a:pt x="0" y="1037"/>
                    </a:lnTo>
                    <a:close/>
                  </a:path>
                </a:pathLst>
              </a:custGeom>
              <a:solidFill>
                <a:srgbClr val="808080"/>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15" name="Freeform 616"/>
              <p:cNvSpPr>
                <a:spLocks/>
              </p:cNvSpPr>
              <p:nvPr/>
            </p:nvSpPr>
            <p:spPr bwMode="gray">
              <a:xfrm>
                <a:off x="7" y="1299"/>
                <a:ext cx="1899" cy="1344"/>
              </a:xfrm>
              <a:custGeom>
                <a:avLst/>
                <a:gdLst>
                  <a:gd name="T0" fmla="*/ 924 w 1899"/>
                  <a:gd name="T1" fmla="*/ 1344 h 1344"/>
                  <a:gd name="T2" fmla="*/ 0 w 1899"/>
                  <a:gd name="T3" fmla="*/ 689 h 1344"/>
                  <a:gd name="T4" fmla="*/ 976 w 1899"/>
                  <a:gd name="T5" fmla="*/ 0 h 1344"/>
                  <a:gd name="T6" fmla="*/ 1899 w 1899"/>
                  <a:gd name="T7" fmla="*/ 651 h 1344"/>
                  <a:gd name="T8" fmla="*/ 924 w 1899"/>
                  <a:gd name="T9" fmla="*/ 1344 h 1344"/>
                  <a:gd name="T10" fmla="*/ 0 60000 65536"/>
                  <a:gd name="T11" fmla="*/ 0 60000 65536"/>
                  <a:gd name="T12" fmla="*/ 0 60000 65536"/>
                  <a:gd name="T13" fmla="*/ 0 60000 65536"/>
                  <a:gd name="T14" fmla="*/ 0 60000 65536"/>
                  <a:gd name="T15" fmla="*/ 0 w 1899"/>
                  <a:gd name="T16" fmla="*/ 0 h 1344"/>
                  <a:gd name="T17" fmla="*/ 1899 w 1899"/>
                  <a:gd name="T18" fmla="*/ 1344 h 1344"/>
                </a:gdLst>
                <a:ahLst/>
                <a:cxnLst>
                  <a:cxn ang="T10">
                    <a:pos x="T0" y="T1"/>
                  </a:cxn>
                  <a:cxn ang="T11">
                    <a:pos x="T2" y="T3"/>
                  </a:cxn>
                  <a:cxn ang="T12">
                    <a:pos x="T4" y="T5"/>
                  </a:cxn>
                  <a:cxn ang="T13">
                    <a:pos x="T6" y="T7"/>
                  </a:cxn>
                  <a:cxn ang="T14">
                    <a:pos x="T8" y="T9"/>
                  </a:cxn>
                </a:cxnLst>
                <a:rect l="T15" t="T16" r="T17" b="T18"/>
                <a:pathLst>
                  <a:path w="1899" h="1344">
                    <a:moveTo>
                      <a:pt x="924" y="1344"/>
                    </a:moveTo>
                    <a:lnTo>
                      <a:pt x="0" y="689"/>
                    </a:lnTo>
                    <a:lnTo>
                      <a:pt x="976" y="0"/>
                    </a:lnTo>
                    <a:lnTo>
                      <a:pt x="1899" y="651"/>
                    </a:lnTo>
                    <a:lnTo>
                      <a:pt x="924" y="1344"/>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16" name="Freeform 617"/>
              <p:cNvSpPr>
                <a:spLocks/>
              </p:cNvSpPr>
              <p:nvPr/>
            </p:nvSpPr>
            <p:spPr bwMode="gray">
              <a:xfrm>
                <a:off x="7" y="1988"/>
                <a:ext cx="924" cy="999"/>
              </a:xfrm>
              <a:custGeom>
                <a:avLst/>
                <a:gdLst>
                  <a:gd name="T0" fmla="*/ 0 w 924"/>
                  <a:gd name="T1" fmla="*/ 0 h 999"/>
                  <a:gd name="T2" fmla="*/ 0 w 924"/>
                  <a:gd name="T3" fmla="*/ 347 h 999"/>
                  <a:gd name="T4" fmla="*/ 0 w 924"/>
                  <a:gd name="T5" fmla="*/ 347 h 999"/>
                  <a:gd name="T6" fmla="*/ 924 w 924"/>
                  <a:gd name="T7" fmla="*/ 999 h 999"/>
                  <a:gd name="T8" fmla="*/ 924 w 924"/>
                  <a:gd name="T9" fmla="*/ 999 h 999"/>
                  <a:gd name="T10" fmla="*/ 924 w 924"/>
                  <a:gd name="T11" fmla="*/ 655 h 999"/>
                  <a:gd name="T12" fmla="*/ 924 w 924"/>
                  <a:gd name="T13" fmla="*/ 655 h 999"/>
                  <a:gd name="T14" fmla="*/ 0 w 924"/>
                  <a:gd name="T15" fmla="*/ 0 h 999"/>
                  <a:gd name="T16" fmla="*/ 0 60000 65536"/>
                  <a:gd name="T17" fmla="*/ 0 60000 65536"/>
                  <a:gd name="T18" fmla="*/ 0 60000 65536"/>
                  <a:gd name="T19" fmla="*/ 0 60000 65536"/>
                  <a:gd name="T20" fmla="*/ 0 60000 65536"/>
                  <a:gd name="T21" fmla="*/ 0 60000 65536"/>
                  <a:gd name="T22" fmla="*/ 0 60000 65536"/>
                  <a:gd name="T23" fmla="*/ 0 60000 65536"/>
                  <a:gd name="T24" fmla="*/ 0 w 924"/>
                  <a:gd name="T25" fmla="*/ 0 h 999"/>
                  <a:gd name="T26" fmla="*/ 924 w 924"/>
                  <a:gd name="T27" fmla="*/ 999 h 99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4" h="999">
                    <a:moveTo>
                      <a:pt x="0" y="0"/>
                    </a:moveTo>
                    <a:lnTo>
                      <a:pt x="0" y="347"/>
                    </a:lnTo>
                    <a:lnTo>
                      <a:pt x="924" y="999"/>
                    </a:lnTo>
                    <a:lnTo>
                      <a:pt x="924" y="655"/>
                    </a:lnTo>
                    <a:lnTo>
                      <a:pt x="0" y="0"/>
                    </a:lnTo>
                    <a:close/>
                  </a:path>
                </a:pathLst>
              </a:custGeom>
              <a:solidFill>
                <a:srgbClr val="565656"/>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17" name="Freeform 618"/>
              <p:cNvSpPr>
                <a:spLocks/>
              </p:cNvSpPr>
              <p:nvPr/>
            </p:nvSpPr>
            <p:spPr bwMode="gray">
              <a:xfrm>
                <a:off x="824" y="2619"/>
                <a:ext cx="62" cy="300"/>
              </a:xfrm>
              <a:custGeom>
                <a:avLst/>
                <a:gdLst>
                  <a:gd name="T0" fmla="*/ 62 w 62"/>
                  <a:gd name="T1" fmla="*/ 300 h 300"/>
                  <a:gd name="T2" fmla="*/ 0 w 62"/>
                  <a:gd name="T3" fmla="*/ 257 h 300"/>
                  <a:gd name="T4" fmla="*/ 0 w 62"/>
                  <a:gd name="T5" fmla="*/ 0 h 300"/>
                  <a:gd name="T6" fmla="*/ 0 w 62"/>
                  <a:gd name="T7" fmla="*/ 0 h 300"/>
                  <a:gd name="T8" fmla="*/ 62 w 62"/>
                  <a:gd name="T9" fmla="*/ 42 h 300"/>
                  <a:gd name="T10" fmla="*/ 62 w 62"/>
                  <a:gd name="T11" fmla="*/ 42 h 300"/>
                  <a:gd name="T12" fmla="*/ 62 w 62"/>
                  <a:gd name="T13" fmla="*/ 300 h 300"/>
                  <a:gd name="T14" fmla="*/ 0 60000 65536"/>
                  <a:gd name="T15" fmla="*/ 0 60000 65536"/>
                  <a:gd name="T16" fmla="*/ 0 60000 65536"/>
                  <a:gd name="T17" fmla="*/ 0 60000 65536"/>
                  <a:gd name="T18" fmla="*/ 0 60000 65536"/>
                  <a:gd name="T19" fmla="*/ 0 60000 65536"/>
                  <a:gd name="T20" fmla="*/ 0 60000 65536"/>
                  <a:gd name="T21" fmla="*/ 0 w 62"/>
                  <a:gd name="T22" fmla="*/ 0 h 300"/>
                  <a:gd name="T23" fmla="*/ 62 w 62"/>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300">
                    <a:moveTo>
                      <a:pt x="62" y="300"/>
                    </a:moveTo>
                    <a:lnTo>
                      <a:pt x="0" y="257"/>
                    </a:lnTo>
                    <a:lnTo>
                      <a:pt x="0" y="0"/>
                    </a:lnTo>
                    <a:lnTo>
                      <a:pt x="62" y="42"/>
                    </a:lnTo>
                    <a:lnTo>
                      <a:pt x="62" y="300"/>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18" name="Freeform 619"/>
              <p:cNvSpPr>
                <a:spLocks/>
              </p:cNvSpPr>
              <p:nvPr/>
            </p:nvSpPr>
            <p:spPr bwMode="gray">
              <a:xfrm>
                <a:off x="737" y="2555"/>
                <a:ext cx="59" cy="300"/>
              </a:xfrm>
              <a:custGeom>
                <a:avLst/>
                <a:gdLst>
                  <a:gd name="T0" fmla="*/ 59 w 59"/>
                  <a:gd name="T1" fmla="*/ 300 h 300"/>
                  <a:gd name="T2" fmla="*/ 0 w 59"/>
                  <a:gd name="T3" fmla="*/ 258 h 300"/>
                  <a:gd name="T4" fmla="*/ 0 w 59"/>
                  <a:gd name="T5" fmla="*/ 0 h 300"/>
                  <a:gd name="T6" fmla="*/ 0 w 59"/>
                  <a:gd name="T7" fmla="*/ 0 h 300"/>
                  <a:gd name="T8" fmla="*/ 59 w 59"/>
                  <a:gd name="T9" fmla="*/ 43 h 300"/>
                  <a:gd name="T10" fmla="*/ 59 w 59"/>
                  <a:gd name="T11" fmla="*/ 43 h 300"/>
                  <a:gd name="T12" fmla="*/ 59 w 59"/>
                  <a:gd name="T13" fmla="*/ 300 h 300"/>
                  <a:gd name="T14" fmla="*/ 0 60000 65536"/>
                  <a:gd name="T15" fmla="*/ 0 60000 65536"/>
                  <a:gd name="T16" fmla="*/ 0 60000 65536"/>
                  <a:gd name="T17" fmla="*/ 0 60000 65536"/>
                  <a:gd name="T18" fmla="*/ 0 60000 65536"/>
                  <a:gd name="T19" fmla="*/ 0 60000 65536"/>
                  <a:gd name="T20" fmla="*/ 0 60000 65536"/>
                  <a:gd name="T21" fmla="*/ 0 w 59"/>
                  <a:gd name="T22" fmla="*/ 0 h 300"/>
                  <a:gd name="T23" fmla="*/ 59 w 59"/>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300">
                    <a:moveTo>
                      <a:pt x="59" y="300"/>
                    </a:moveTo>
                    <a:lnTo>
                      <a:pt x="0" y="258"/>
                    </a:lnTo>
                    <a:lnTo>
                      <a:pt x="0" y="0"/>
                    </a:lnTo>
                    <a:lnTo>
                      <a:pt x="59" y="43"/>
                    </a:lnTo>
                    <a:lnTo>
                      <a:pt x="59" y="300"/>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19" name="Freeform 620"/>
              <p:cNvSpPr>
                <a:spLocks/>
              </p:cNvSpPr>
              <p:nvPr/>
            </p:nvSpPr>
            <p:spPr bwMode="gray">
              <a:xfrm>
                <a:off x="647" y="2491"/>
                <a:ext cx="62" cy="303"/>
              </a:xfrm>
              <a:custGeom>
                <a:avLst/>
                <a:gdLst>
                  <a:gd name="T0" fmla="*/ 62 w 62"/>
                  <a:gd name="T1" fmla="*/ 303 h 303"/>
                  <a:gd name="T2" fmla="*/ 0 w 62"/>
                  <a:gd name="T3" fmla="*/ 260 h 303"/>
                  <a:gd name="T4" fmla="*/ 0 w 62"/>
                  <a:gd name="T5" fmla="*/ 0 h 303"/>
                  <a:gd name="T6" fmla="*/ 0 w 62"/>
                  <a:gd name="T7" fmla="*/ 0 h 303"/>
                  <a:gd name="T8" fmla="*/ 62 w 62"/>
                  <a:gd name="T9" fmla="*/ 43 h 303"/>
                  <a:gd name="T10" fmla="*/ 62 w 62"/>
                  <a:gd name="T11" fmla="*/ 43 h 303"/>
                  <a:gd name="T12" fmla="*/ 62 w 62"/>
                  <a:gd name="T13" fmla="*/ 303 h 303"/>
                  <a:gd name="T14" fmla="*/ 0 60000 65536"/>
                  <a:gd name="T15" fmla="*/ 0 60000 65536"/>
                  <a:gd name="T16" fmla="*/ 0 60000 65536"/>
                  <a:gd name="T17" fmla="*/ 0 60000 65536"/>
                  <a:gd name="T18" fmla="*/ 0 60000 65536"/>
                  <a:gd name="T19" fmla="*/ 0 60000 65536"/>
                  <a:gd name="T20" fmla="*/ 0 60000 65536"/>
                  <a:gd name="T21" fmla="*/ 0 w 62"/>
                  <a:gd name="T22" fmla="*/ 0 h 303"/>
                  <a:gd name="T23" fmla="*/ 62 w 62"/>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303">
                    <a:moveTo>
                      <a:pt x="62" y="303"/>
                    </a:moveTo>
                    <a:lnTo>
                      <a:pt x="0" y="260"/>
                    </a:lnTo>
                    <a:lnTo>
                      <a:pt x="0" y="0"/>
                    </a:lnTo>
                    <a:lnTo>
                      <a:pt x="62" y="43"/>
                    </a:lnTo>
                    <a:lnTo>
                      <a:pt x="62" y="303"/>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20" name="Freeform 621"/>
              <p:cNvSpPr>
                <a:spLocks/>
              </p:cNvSpPr>
              <p:nvPr/>
            </p:nvSpPr>
            <p:spPr bwMode="gray">
              <a:xfrm>
                <a:off x="560" y="2428"/>
                <a:ext cx="61" cy="302"/>
              </a:xfrm>
              <a:custGeom>
                <a:avLst/>
                <a:gdLst>
                  <a:gd name="T0" fmla="*/ 61 w 61"/>
                  <a:gd name="T1" fmla="*/ 302 h 302"/>
                  <a:gd name="T2" fmla="*/ 0 w 61"/>
                  <a:gd name="T3" fmla="*/ 259 h 302"/>
                  <a:gd name="T4" fmla="*/ 0 w 61"/>
                  <a:gd name="T5" fmla="*/ 0 h 302"/>
                  <a:gd name="T6" fmla="*/ 0 w 61"/>
                  <a:gd name="T7" fmla="*/ 0 h 302"/>
                  <a:gd name="T8" fmla="*/ 61 w 61"/>
                  <a:gd name="T9" fmla="*/ 42 h 302"/>
                  <a:gd name="T10" fmla="*/ 61 w 61"/>
                  <a:gd name="T11" fmla="*/ 42 h 302"/>
                  <a:gd name="T12" fmla="*/ 61 w 61"/>
                  <a:gd name="T13" fmla="*/ 302 h 302"/>
                  <a:gd name="T14" fmla="*/ 0 60000 65536"/>
                  <a:gd name="T15" fmla="*/ 0 60000 65536"/>
                  <a:gd name="T16" fmla="*/ 0 60000 65536"/>
                  <a:gd name="T17" fmla="*/ 0 60000 65536"/>
                  <a:gd name="T18" fmla="*/ 0 60000 65536"/>
                  <a:gd name="T19" fmla="*/ 0 60000 65536"/>
                  <a:gd name="T20" fmla="*/ 0 60000 65536"/>
                  <a:gd name="T21" fmla="*/ 0 w 61"/>
                  <a:gd name="T22" fmla="*/ 0 h 302"/>
                  <a:gd name="T23" fmla="*/ 61 w 61"/>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2">
                    <a:moveTo>
                      <a:pt x="61" y="302"/>
                    </a:moveTo>
                    <a:lnTo>
                      <a:pt x="0" y="259"/>
                    </a:lnTo>
                    <a:lnTo>
                      <a:pt x="0" y="0"/>
                    </a:lnTo>
                    <a:lnTo>
                      <a:pt x="61" y="42"/>
                    </a:lnTo>
                    <a:lnTo>
                      <a:pt x="61" y="30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21" name="Freeform 622"/>
              <p:cNvSpPr>
                <a:spLocks/>
              </p:cNvSpPr>
              <p:nvPr/>
            </p:nvSpPr>
            <p:spPr bwMode="gray">
              <a:xfrm>
                <a:off x="472" y="2364"/>
                <a:ext cx="59" cy="302"/>
              </a:xfrm>
              <a:custGeom>
                <a:avLst/>
                <a:gdLst>
                  <a:gd name="T0" fmla="*/ 59 w 59"/>
                  <a:gd name="T1" fmla="*/ 302 h 302"/>
                  <a:gd name="T2" fmla="*/ 0 w 59"/>
                  <a:gd name="T3" fmla="*/ 260 h 302"/>
                  <a:gd name="T4" fmla="*/ 0 w 59"/>
                  <a:gd name="T5" fmla="*/ 0 h 302"/>
                  <a:gd name="T6" fmla="*/ 0 w 59"/>
                  <a:gd name="T7" fmla="*/ 0 h 302"/>
                  <a:gd name="T8" fmla="*/ 59 w 59"/>
                  <a:gd name="T9" fmla="*/ 42 h 302"/>
                  <a:gd name="T10" fmla="*/ 59 w 59"/>
                  <a:gd name="T11" fmla="*/ 42 h 302"/>
                  <a:gd name="T12" fmla="*/ 59 w 59"/>
                  <a:gd name="T13" fmla="*/ 302 h 302"/>
                  <a:gd name="T14" fmla="*/ 0 60000 65536"/>
                  <a:gd name="T15" fmla="*/ 0 60000 65536"/>
                  <a:gd name="T16" fmla="*/ 0 60000 65536"/>
                  <a:gd name="T17" fmla="*/ 0 60000 65536"/>
                  <a:gd name="T18" fmla="*/ 0 60000 65536"/>
                  <a:gd name="T19" fmla="*/ 0 60000 65536"/>
                  <a:gd name="T20" fmla="*/ 0 60000 65536"/>
                  <a:gd name="T21" fmla="*/ 0 w 59"/>
                  <a:gd name="T22" fmla="*/ 0 h 302"/>
                  <a:gd name="T23" fmla="*/ 59 w 59"/>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302">
                    <a:moveTo>
                      <a:pt x="59" y="302"/>
                    </a:moveTo>
                    <a:lnTo>
                      <a:pt x="0" y="260"/>
                    </a:lnTo>
                    <a:lnTo>
                      <a:pt x="0" y="0"/>
                    </a:lnTo>
                    <a:lnTo>
                      <a:pt x="59" y="42"/>
                    </a:lnTo>
                    <a:lnTo>
                      <a:pt x="59" y="30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22" name="Freeform 623"/>
              <p:cNvSpPr>
                <a:spLocks/>
              </p:cNvSpPr>
              <p:nvPr/>
            </p:nvSpPr>
            <p:spPr bwMode="gray">
              <a:xfrm>
                <a:off x="383" y="2302"/>
                <a:ext cx="61" cy="300"/>
              </a:xfrm>
              <a:custGeom>
                <a:avLst/>
                <a:gdLst>
                  <a:gd name="T0" fmla="*/ 61 w 61"/>
                  <a:gd name="T1" fmla="*/ 300 h 300"/>
                  <a:gd name="T2" fmla="*/ 0 w 61"/>
                  <a:gd name="T3" fmla="*/ 258 h 300"/>
                  <a:gd name="T4" fmla="*/ 0 w 61"/>
                  <a:gd name="T5" fmla="*/ 0 h 300"/>
                  <a:gd name="T6" fmla="*/ 0 w 61"/>
                  <a:gd name="T7" fmla="*/ 0 h 300"/>
                  <a:gd name="T8" fmla="*/ 61 w 61"/>
                  <a:gd name="T9" fmla="*/ 43 h 300"/>
                  <a:gd name="T10" fmla="*/ 61 w 61"/>
                  <a:gd name="T11" fmla="*/ 43 h 300"/>
                  <a:gd name="T12" fmla="*/ 61 w 61"/>
                  <a:gd name="T13" fmla="*/ 300 h 300"/>
                  <a:gd name="T14" fmla="*/ 0 60000 65536"/>
                  <a:gd name="T15" fmla="*/ 0 60000 65536"/>
                  <a:gd name="T16" fmla="*/ 0 60000 65536"/>
                  <a:gd name="T17" fmla="*/ 0 60000 65536"/>
                  <a:gd name="T18" fmla="*/ 0 60000 65536"/>
                  <a:gd name="T19" fmla="*/ 0 60000 65536"/>
                  <a:gd name="T20" fmla="*/ 0 60000 65536"/>
                  <a:gd name="T21" fmla="*/ 0 w 61"/>
                  <a:gd name="T22" fmla="*/ 0 h 300"/>
                  <a:gd name="T23" fmla="*/ 61 w 61"/>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0">
                    <a:moveTo>
                      <a:pt x="61" y="300"/>
                    </a:moveTo>
                    <a:lnTo>
                      <a:pt x="0" y="258"/>
                    </a:lnTo>
                    <a:lnTo>
                      <a:pt x="0" y="0"/>
                    </a:lnTo>
                    <a:lnTo>
                      <a:pt x="61" y="43"/>
                    </a:lnTo>
                    <a:lnTo>
                      <a:pt x="61" y="300"/>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23" name="Freeform 624"/>
              <p:cNvSpPr>
                <a:spLocks/>
              </p:cNvSpPr>
              <p:nvPr/>
            </p:nvSpPr>
            <p:spPr bwMode="gray">
              <a:xfrm>
                <a:off x="295" y="2239"/>
                <a:ext cx="62" cy="302"/>
              </a:xfrm>
              <a:custGeom>
                <a:avLst/>
                <a:gdLst>
                  <a:gd name="T0" fmla="*/ 62 w 62"/>
                  <a:gd name="T1" fmla="*/ 302 h 302"/>
                  <a:gd name="T2" fmla="*/ 0 w 62"/>
                  <a:gd name="T3" fmla="*/ 257 h 302"/>
                  <a:gd name="T4" fmla="*/ 0 w 62"/>
                  <a:gd name="T5" fmla="*/ 0 h 302"/>
                  <a:gd name="T6" fmla="*/ 0 w 62"/>
                  <a:gd name="T7" fmla="*/ 0 h 302"/>
                  <a:gd name="T8" fmla="*/ 62 w 62"/>
                  <a:gd name="T9" fmla="*/ 42 h 302"/>
                  <a:gd name="T10" fmla="*/ 62 w 62"/>
                  <a:gd name="T11" fmla="*/ 42 h 302"/>
                  <a:gd name="T12" fmla="*/ 62 w 62"/>
                  <a:gd name="T13" fmla="*/ 302 h 302"/>
                  <a:gd name="T14" fmla="*/ 0 60000 65536"/>
                  <a:gd name="T15" fmla="*/ 0 60000 65536"/>
                  <a:gd name="T16" fmla="*/ 0 60000 65536"/>
                  <a:gd name="T17" fmla="*/ 0 60000 65536"/>
                  <a:gd name="T18" fmla="*/ 0 60000 65536"/>
                  <a:gd name="T19" fmla="*/ 0 60000 65536"/>
                  <a:gd name="T20" fmla="*/ 0 60000 65536"/>
                  <a:gd name="T21" fmla="*/ 0 w 62"/>
                  <a:gd name="T22" fmla="*/ 0 h 302"/>
                  <a:gd name="T23" fmla="*/ 62 w 62"/>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302">
                    <a:moveTo>
                      <a:pt x="62" y="302"/>
                    </a:moveTo>
                    <a:lnTo>
                      <a:pt x="0" y="257"/>
                    </a:lnTo>
                    <a:lnTo>
                      <a:pt x="0" y="0"/>
                    </a:lnTo>
                    <a:lnTo>
                      <a:pt x="62" y="42"/>
                    </a:lnTo>
                    <a:lnTo>
                      <a:pt x="62" y="30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24" name="Freeform 625"/>
              <p:cNvSpPr>
                <a:spLocks/>
              </p:cNvSpPr>
              <p:nvPr/>
            </p:nvSpPr>
            <p:spPr bwMode="gray">
              <a:xfrm>
                <a:off x="208" y="2175"/>
                <a:ext cx="59" cy="302"/>
              </a:xfrm>
              <a:custGeom>
                <a:avLst/>
                <a:gdLst>
                  <a:gd name="T0" fmla="*/ 59 w 59"/>
                  <a:gd name="T1" fmla="*/ 302 h 302"/>
                  <a:gd name="T2" fmla="*/ 0 w 59"/>
                  <a:gd name="T3" fmla="*/ 260 h 302"/>
                  <a:gd name="T4" fmla="*/ 0 w 59"/>
                  <a:gd name="T5" fmla="*/ 0 h 302"/>
                  <a:gd name="T6" fmla="*/ 0 w 59"/>
                  <a:gd name="T7" fmla="*/ 0 h 302"/>
                  <a:gd name="T8" fmla="*/ 59 w 59"/>
                  <a:gd name="T9" fmla="*/ 42 h 302"/>
                  <a:gd name="T10" fmla="*/ 59 w 59"/>
                  <a:gd name="T11" fmla="*/ 42 h 302"/>
                  <a:gd name="T12" fmla="*/ 59 w 59"/>
                  <a:gd name="T13" fmla="*/ 302 h 302"/>
                  <a:gd name="T14" fmla="*/ 0 60000 65536"/>
                  <a:gd name="T15" fmla="*/ 0 60000 65536"/>
                  <a:gd name="T16" fmla="*/ 0 60000 65536"/>
                  <a:gd name="T17" fmla="*/ 0 60000 65536"/>
                  <a:gd name="T18" fmla="*/ 0 60000 65536"/>
                  <a:gd name="T19" fmla="*/ 0 60000 65536"/>
                  <a:gd name="T20" fmla="*/ 0 60000 65536"/>
                  <a:gd name="T21" fmla="*/ 0 w 59"/>
                  <a:gd name="T22" fmla="*/ 0 h 302"/>
                  <a:gd name="T23" fmla="*/ 59 w 59"/>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302">
                    <a:moveTo>
                      <a:pt x="59" y="302"/>
                    </a:moveTo>
                    <a:lnTo>
                      <a:pt x="0" y="260"/>
                    </a:lnTo>
                    <a:lnTo>
                      <a:pt x="0" y="0"/>
                    </a:lnTo>
                    <a:lnTo>
                      <a:pt x="59" y="42"/>
                    </a:lnTo>
                    <a:lnTo>
                      <a:pt x="59" y="30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25" name="Freeform 626"/>
              <p:cNvSpPr>
                <a:spLocks/>
              </p:cNvSpPr>
              <p:nvPr/>
            </p:nvSpPr>
            <p:spPr bwMode="gray">
              <a:xfrm>
                <a:off x="118" y="2111"/>
                <a:ext cx="61" cy="302"/>
              </a:xfrm>
              <a:custGeom>
                <a:avLst/>
                <a:gdLst>
                  <a:gd name="T0" fmla="*/ 61 w 61"/>
                  <a:gd name="T1" fmla="*/ 302 h 302"/>
                  <a:gd name="T2" fmla="*/ 0 w 61"/>
                  <a:gd name="T3" fmla="*/ 260 h 302"/>
                  <a:gd name="T4" fmla="*/ 0 w 61"/>
                  <a:gd name="T5" fmla="*/ 0 h 302"/>
                  <a:gd name="T6" fmla="*/ 0 w 61"/>
                  <a:gd name="T7" fmla="*/ 0 h 302"/>
                  <a:gd name="T8" fmla="*/ 61 w 61"/>
                  <a:gd name="T9" fmla="*/ 43 h 302"/>
                  <a:gd name="T10" fmla="*/ 61 w 61"/>
                  <a:gd name="T11" fmla="*/ 43 h 302"/>
                  <a:gd name="T12" fmla="*/ 61 w 61"/>
                  <a:gd name="T13" fmla="*/ 302 h 302"/>
                  <a:gd name="T14" fmla="*/ 0 60000 65536"/>
                  <a:gd name="T15" fmla="*/ 0 60000 65536"/>
                  <a:gd name="T16" fmla="*/ 0 60000 65536"/>
                  <a:gd name="T17" fmla="*/ 0 60000 65536"/>
                  <a:gd name="T18" fmla="*/ 0 60000 65536"/>
                  <a:gd name="T19" fmla="*/ 0 60000 65536"/>
                  <a:gd name="T20" fmla="*/ 0 60000 65536"/>
                  <a:gd name="T21" fmla="*/ 0 w 61"/>
                  <a:gd name="T22" fmla="*/ 0 h 302"/>
                  <a:gd name="T23" fmla="*/ 61 w 61"/>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2">
                    <a:moveTo>
                      <a:pt x="61" y="302"/>
                    </a:moveTo>
                    <a:lnTo>
                      <a:pt x="0" y="260"/>
                    </a:lnTo>
                    <a:lnTo>
                      <a:pt x="0" y="0"/>
                    </a:lnTo>
                    <a:lnTo>
                      <a:pt x="61" y="43"/>
                    </a:lnTo>
                    <a:lnTo>
                      <a:pt x="61" y="30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sp>
            <p:nvSpPr>
              <p:cNvPr id="726" name="Freeform 627"/>
              <p:cNvSpPr>
                <a:spLocks/>
              </p:cNvSpPr>
              <p:nvPr/>
            </p:nvSpPr>
            <p:spPr bwMode="gray">
              <a:xfrm>
                <a:off x="31" y="2047"/>
                <a:ext cx="61" cy="303"/>
              </a:xfrm>
              <a:custGeom>
                <a:avLst/>
                <a:gdLst>
                  <a:gd name="T0" fmla="*/ 61 w 61"/>
                  <a:gd name="T1" fmla="*/ 303 h 303"/>
                  <a:gd name="T2" fmla="*/ 0 w 61"/>
                  <a:gd name="T3" fmla="*/ 260 h 303"/>
                  <a:gd name="T4" fmla="*/ 0 w 61"/>
                  <a:gd name="T5" fmla="*/ 0 h 303"/>
                  <a:gd name="T6" fmla="*/ 0 w 61"/>
                  <a:gd name="T7" fmla="*/ 0 h 303"/>
                  <a:gd name="T8" fmla="*/ 61 w 61"/>
                  <a:gd name="T9" fmla="*/ 43 h 303"/>
                  <a:gd name="T10" fmla="*/ 61 w 61"/>
                  <a:gd name="T11" fmla="*/ 43 h 303"/>
                  <a:gd name="T12" fmla="*/ 61 w 61"/>
                  <a:gd name="T13" fmla="*/ 303 h 303"/>
                  <a:gd name="T14" fmla="*/ 0 60000 65536"/>
                  <a:gd name="T15" fmla="*/ 0 60000 65536"/>
                  <a:gd name="T16" fmla="*/ 0 60000 65536"/>
                  <a:gd name="T17" fmla="*/ 0 60000 65536"/>
                  <a:gd name="T18" fmla="*/ 0 60000 65536"/>
                  <a:gd name="T19" fmla="*/ 0 60000 65536"/>
                  <a:gd name="T20" fmla="*/ 0 60000 65536"/>
                  <a:gd name="T21" fmla="*/ 0 w 61"/>
                  <a:gd name="T22" fmla="*/ 0 h 303"/>
                  <a:gd name="T23" fmla="*/ 61 w 61"/>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3">
                    <a:moveTo>
                      <a:pt x="61" y="303"/>
                    </a:moveTo>
                    <a:lnTo>
                      <a:pt x="0" y="260"/>
                    </a:lnTo>
                    <a:lnTo>
                      <a:pt x="0" y="0"/>
                    </a:lnTo>
                    <a:lnTo>
                      <a:pt x="61" y="43"/>
                    </a:lnTo>
                    <a:lnTo>
                      <a:pt x="61" y="303"/>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ea typeface="MS PGothic" pitchFamily="34" charset="-128"/>
                </a:endParaRPr>
              </a:p>
            </p:txBody>
          </p:sp>
        </p:grpSp>
      </p:grpSp>
      <p:grpSp>
        <p:nvGrpSpPr>
          <p:cNvPr id="11" name="Group 152"/>
          <p:cNvGrpSpPr>
            <a:grpSpLocks/>
          </p:cNvGrpSpPr>
          <p:nvPr/>
        </p:nvGrpSpPr>
        <p:grpSpPr bwMode="auto">
          <a:xfrm>
            <a:off x="5410200" y="3000375"/>
            <a:ext cx="1752600" cy="1196975"/>
            <a:chOff x="2784" y="1646"/>
            <a:chExt cx="1104" cy="754"/>
          </a:xfrm>
        </p:grpSpPr>
        <p:pic>
          <p:nvPicPr>
            <p:cNvPr id="754" name="Picture 172" descr="BRCD_FabricCloud_red"/>
            <p:cNvPicPr>
              <a:picLocks noChangeAspect="1" noChangeArrowheads="1"/>
            </p:cNvPicPr>
            <p:nvPr/>
          </p:nvPicPr>
          <p:blipFill>
            <a:blip r:embed="rId3" cstate="print"/>
            <a:srcRect/>
            <a:stretch>
              <a:fillRect/>
            </a:stretch>
          </p:blipFill>
          <p:spPr bwMode="gray">
            <a:xfrm>
              <a:off x="2784" y="1646"/>
              <a:ext cx="1104" cy="754"/>
            </a:xfrm>
            <a:prstGeom prst="rect">
              <a:avLst/>
            </a:prstGeom>
            <a:noFill/>
            <a:ln w="9525">
              <a:noFill/>
              <a:miter lim="800000"/>
              <a:headEnd/>
              <a:tailEnd/>
            </a:ln>
          </p:spPr>
        </p:pic>
        <p:sp>
          <p:nvSpPr>
            <p:cNvPr id="755" name="Text Box 173"/>
            <p:cNvSpPr txBox="1">
              <a:spLocks noChangeArrowheads="1"/>
            </p:cNvSpPr>
            <p:nvPr/>
          </p:nvSpPr>
          <p:spPr bwMode="gray">
            <a:xfrm>
              <a:off x="3092" y="1886"/>
              <a:ext cx="420" cy="231"/>
            </a:xfrm>
            <a:prstGeom prst="rect">
              <a:avLst/>
            </a:prstGeom>
            <a:noFill/>
            <a:ln w="12700" algn="ctr">
              <a:noFill/>
              <a:miter lim="800000"/>
              <a:headEnd/>
              <a:tailEnd/>
            </a:ln>
          </p:spPr>
          <p:txBody>
            <a:bodyPr wrap="none">
              <a:spAutoFit/>
            </a:bodyPr>
            <a:lstStyle/>
            <a:p>
              <a:pPr defTabSz="457200">
                <a:lnSpc>
                  <a:spcPct val="100000"/>
                </a:lnSpc>
                <a:spcBef>
                  <a:spcPct val="0"/>
                </a:spcBef>
                <a:buFontTx/>
                <a:buNone/>
              </a:pPr>
              <a:r>
                <a:rPr lang="en-US" sz="1800" b="1">
                  <a:solidFill>
                    <a:srgbClr val="000000"/>
                  </a:solidFill>
                  <a:latin typeface="+mj-lt"/>
                  <a:ea typeface="MS PGothic" pitchFamily="34" charset="-128"/>
                </a:rPr>
                <a:t>SAN</a:t>
              </a:r>
              <a:endParaRPr lang="en-US" sz="1600" b="1">
                <a:solidFill>
                  <a:srgbClr val="000000"/>
                </a:solidFill>
                <a:latin typeface="+mj-lt"/>
                <a:ea typeface="MS PGothic" pitchFamily="34" charset="-128"/>
              </a:endParaRPr>
            </a:p>
          </p:txBody>
        </p:sp>
      </p:grpSp>
      <p:grpSp>
        <p:nvGrpSpPr>
          <p:cNvPr id="12" name="Group 155"/>
          <p:cNvGrpSpPr>
            <a:grpSpLocks/>
          </p:cNvGrpSpPr>
          <p:nvPr/>
        </p:nvGrpSpPr>
        <p:grpSpPr bwMode="auto">
          <a:xfrm>
            <a:off x="2057400" y="2978150"/>
            <a:ext cx="1752600" cy="1196975"/>
            <a:chOff x="2784" y="1646"/>
            <a:chExt cx="1104" cy="754"/>
          </a:xfrm>
        </p:grpSpPr>
        <p:pic>
          <p:nvPicPr>
            <p:cNvPr id="757" name="Picture 172" descr="BRCD_FabricCloud_red"/>
            <p:cNvPicPr>
              <a:picLocks noChangeAspect="1" noChangeArrowheads="1"/>
            </p:cNvPicPr>
            <p:nvPr/>
          </p:nvPicPr>
          <p:blipFill>
            <a:blip r:embed="rId3" cstate="print"/>
            <a:srcRect/>
            <a:stretch>
              <a:fillRect/>
            </a:stretch>
          </p:blipFill>
          <p:spPr bwMode="gray">
            <a:xfrm>
              <a:off x="2784" y="1646"/>
              <a:ext cx="1104" cy="754"/>
            </a:xfrm>
            <a:prstGeom prst="rect">
              <a:avLst/>
            </a:prstGeom>
            <a:noFill/>
            <a:ln w="9525">
              <a:noFill/>
              <a:miter lim="800000"/>
              <a:headEnd/>
              <a:tailEnd/>
            </a:ln>
          </p:spPr>
        </p:pic>
        <p:sp>
          <p:nvSpPr>
            <p:cNvPr id="758" name="Text Box 173"/>
            <p:cNvSpPr txBox="1">
              <a:spLocks noChangeArrowheads="1"/>
            </p:cNvSpPr>
            <p:nvPr/>
          </p:nvSpPr>
          <p:spPr bwMode="gray">
            <a:xfrm>
              <a:off x="3096" y="1886"/>
              <a:ext cx="412" cy="231"/>
            </a:xfrm>
            <a:prstGeom prst="rect">
              <a:avLst/>
            </a:prstGeom>
            <a:noFill/>
            <a:ln w="12700" algn="ctr">
              <a:noFill/>
              <a:miter lim="800000"/>
              <a:headEnd/>
              <a:tailEnd/>
            </a:ln>
          </p:spPr>
          <p:txBody>
            <a:bodyPr wrap="none">
              <a:spAutoFit/>
            </a:bodyPr>
            <a:lstStyle/>
            <a:p>
              <a:pPr defTabSz="457200">
                <a:lnSpc>
                  <a:spcPct val="100000"/>
                </a:lnSpc>
                <a:spcBef>
                  <a:spcPct val="0"/>
                </a:spcBef>
                <a:buFontTx/>
                <a:buNone/>
              </a:pPr>
              <a:r>
                <a:rPr lang="en-US" sz="1800" b="1" dirty="0">
                  <a:solidFill>
                    <a:srgbClr val="000000"/>
                  </a:solidFill>
                  <a:latin typeface="+mj-lt"/>
                  <a:ea typeface="MS PGothic" pitchFamily="34" charset="-128"/>
                </a:rPr>
                <a:t>LAN</a:t>
              </a:r>
              <a:endParaRPr lang="en-US" sz="1600" b="1" dirty="0">
                <a:solidFill>
                  <a:srgbClr val="000000"/>
                </a:solidFill>
                <a:latin typeface="+mj-lt"/>
                <a:ea typeface="MS PGothic" pitchFamily="34" charset="-128"/>
              </a:endParaRPr>
            </a:p>
          </p:txBody>
        </p:sp>
      </p:grpSp>
      <p:grpSp>
        <p:nvGrpSpPr>
          <p:cNvPr id="13" name="Group 149"/>
          <p:cNvGrpSpPr>
            <a:grpSpLocks/>
          </p:cNvGrpSpPr>
          <p:nvPr/>
        </p:nvGrpSpPr>
        <p:grpSpPr bwMode="auto">
          <a:xfrm>
            <a:off x="1371600" y="3235325"/>
            <a:ext cx="358775" cy="628650"/>
            <a:chOff x="4272" y="1872"/>
            <a:chExt cx="925" cy="1717"/>
          </a:xfrm>
        </p:grpSpPr>
        <p:sp>
          <p:nvSpPr>
            <p:cNvPr id="760" name="Freeform 150"/>
            <p:cNvSpPr>
              <a:spLocks/>
            </p:cNvSpPr>
            <p:nvPr/>
          </p:nvSpPr>
          <p:spPr bwMode="gray">
            <a:xfrm>
              <a:off x="4536" y="3062"/>
              <a:ext cx="637" cy="527"/>
            </a:xfrm>
            <a:custGeom>
              <a:avLst/>
              <a:gdLst>
                <a:gd name="T0" fmla="*/ 0 w 5799"/>
                <a:gd name="T1" fmla="*/ 0 h 4798"/>
                <a:gd name="T2" fmla="*/ 0 w 5799"/>
                <a:gd name="T3" fmla="*/ 0 h 4798"/>
                <a:gd name="T4" fmla="*/ 0 w 5799"/>
                <a:gd name="T5" fmla="*/ 0 h 4798"/>
                <a:gd name="T6" fmla="*/ 0 w 5799"/>
                <a:gd name="T7" fmla="*/ 0 h 4798"/>
                <a:gd name="T8" fmla="*/ 0 w 5799"/>
                <a:gd name="T9" fmla="*/ 0 h 4798"/>
                <a:gd name="T10" fmla="*/ 0 60000 65536"/>
                <a:gd name="T11" fmla="*/ 0 60000 65536"/>
                <a:gd name="T12" fmla="*/ 0 60000 65536"/>
                <a:gd name="T13" fmla="*/ 0 60000 65536"/>
                <a:gd name="T14" fmla="*/ 0 60000 65536"/>
                <a:gd name="T15" fmla="*/ 0 w 5799"/>
                <a:gd name="T16" fmla="*/ 0 h 4798"/>
                <a:gd name="T17" fmla="*/ 5799 w 5799"/>
                <a:gd name="T18" fmla="*/ 4798 h 4798"/>
              </a:gdLst>
              <a:ahLst/>
              <a:cxnLst>
                <a:cxn ang="T10">
                  <a:pos x="T0" y="T1"/>
                </a:cxn>
                <a:cxn ang="T11">
                  <a:pos x="T2" y="T3"/>
                </a:cxn>
                <a:cxn ang="T12">
                  <a:pos x="T4" y="T5"/>
                </a:cxn>
                <a:cxn ang="T13">
                  <a:pos x="T6" y="T7"/>
                </a:cxn>
                <a:cxn ang="T14">
                  <a:pos x="T8" y="T9"/>
                </a:cxn>
              </a:cxnLst>
              <a:rect l="T15" t="T16" r="T17" b="T18"/>
              <a:pathLst>
                <a:path w="5799" h="4798">
                  <a:moveTo>
                    <a:pt x="5799" y="0"/>
                  </a:moveTo>
                  <a:lnTo>
                    <a:pt x="0" y="4101"/>
                  </a:lnTo>
                  <a:lnTo>
                    <a:pt x="0" y="4798"/>
                  </a:lnTo>
                  <a:lnTo>
                    <a:pt x="5799" y="697"/>
                  </a:lnTo>
                  <a:lnTo>
                    <a:pt x="5799" y="0"/>
                  </a:lnTo>
                  <a:close/>
                </a:path>
              </a:pathLst>
            </a:custGeom>
            <a:solidFill>
              <a:srgbClr val="5F5F5F"/>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761" name="Freeform 151"/>
            <p:cNvSpPr>
              <a:spLocks/>
            </p:cNvSpPr>
            <p:nvPr/>
          </p:nvSpPr>
          <p:spPr bwMode="gray">
            <a:xfrm>
              <a:off x="4296" y="3342"/>
              <a:ext cx="240" cy="247"/>
            </a:xfrm>
            <a:custGeom>
              <a:avLst/>
              <a:gdLst>
                <a:gd name="T0" fmla="*/ 0 w 2190"/>
                <a:gd name="T1" fmla="*/ 0 h 2247"/>
                <a:gd name="T2" fmla="*/ 0 w 2190"/>
                <a:gd name="T3" fmla="*/ 0 h 2247"/>
                <a:gd name="T4" fmla="*/ 0 w 2190"/>
                <a:gd name="T5" fmla="*/ 0 h 2247"/>
                <a:gd name="T6" fmla="*/ 0 w 2190"/>
                <a:gd name="T7" fmla="*/ 0 h 2247"/>
                <a:gd name="T8" fmla="*/ 0 w 2190"/>
                <a:gd name="T9" fmla="*/ 0 h 2247"/>
                <a:gd name="T10" fmla="*/ 0 60000 65536"/>
                <a:gd name="T11" fmla="*/ 0 60000 65536"/>
                <a:gd name="T12" fmla="*/ 0 60000 65536"/>
                <a:gd name="T13" fmla="*/ 0 60000 65536"/>
                <a:gd name="T14" fmla="*/ 0 60000 65536"/>
                <a:gd name="T15" fmla="*/ 0 w 2190"/>
                <a:gd name="T16" fmla="*/ 0 h 2247"/>
                <a:gd name="T17" fmla="*/ 2190 w 2190"/>
                <a:gd name="T18" fmla="*/ 2247 h 2247"/>
              </a:gdLst>
              <a:ahLst/>
              <a:cxnLst>
                <a:cxn ang="T10">
                  <a:pos x="T0" y="T1"/>
                </a:cxn>
                <a:cxn ang="T11">
                  <a:pos x="T2" y="T3"/>
                </a:cxn>
                <a:cxn ang="T12">
                  <a:pos x="T4" y="T5"/>
                </a:cxn>
                <a:cxn ang="T13">
                  <a:pos x="T6" y="T7"/>
                </a:cxn>
                <a:cxn ang="T14">
                  <a:pos x="T8" y="T9"/>
                </a:cxn>
              </a:cxnLst>
              <a:rect l="T15" t="T16" r="T17" b="T18"/>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762" name="Freeform 152"/>
            <p:cNvSpPr>
              <a:spLocks/>
            </p:cNvSpPr>
            <p:nvPr/>
          </p:nvSpPr>
          <p:spPr bwMode="gray">
            <a:xfrm>
              <a:off x="4525" y="2051"/>
              <a:ext cx="672" cy="1487"/>
            </a:xfrm>
            <a:custGeom>
              <a:avLst/>
              <a:gdLst>
                <a:gd name="T0" fmla="*/ 0 w 6116"/>
                <a:gd name="T1" fmla="*/ 0 h 13550"/>
                <a:gd name="T2" fmla="*/ 0 w 6116"/>
                <a:gd name="T3" fmla="*/ 0 h 13550"/>
                <a:gd name="T4" fmla="*/ 0 w 6116"/>
                <a:gd name="T5" fmla="*/ 0 h 13550"/>
                <a:gd name="T6" fmla="*/ 0 w 6116"/>
                <a:gd name="T7" fmla="*/ 0 h 13550"/>
                <a:gd name="T8" fmla="*/ 0 w 6116"/>
                <a:gd name="T9" fmla="*/ 0 h 13550"/>
                <a:gd name="T10" fmla="*/ 0 60000 65536"/>
                <a:gd name="T11" fmla="*/ 0 60000 65536"/>
                <a:gd name="T12" fmla="*/ 0 60000 65536"/>
                <a:gd name="T13" fmla="*/ 0 60000 65536"/>
                <a:gd name="T14" fmla="*/ 0 60000 65536"/>
                <a:gd name="T15" fmla="*/ 0 w 6116"/>
                <a:gd name="T16" fmla="*/ 0 h 13550"/>
                <a:gd name="T17" fmla="*/ 6116 w 6116"/>
                <a:gd name="T18" fmla="*/ 13550 h 13550"/>
              </a:gdLst>
              <a:ahLst/>
              <a:cxnLst>
                <a:cxn ang="T10">
                  <a:pos x="T0" y="T1"/>
                </a:cxn>
                <a:cxn ang="T11">
                  <a:pos x="T2" y="T3"/>
                </a:cxn>
                <a:cxn ang="T12">
                  <a:pos x="T4" y="T5"/>
                </a:cxn>
                <a:cxn ang="T13">
                  <a:pos x="T6" y="T7"/>
                </a:cxn>
                <a:cxn ang="T14">
                  <a:pos x="T8" y="T9"/>
                </a:cxn>
              </a:cxnLst>
              <a:rect l="T15" t="T16" r="T17" b="T18"/>
              <a:pathLst>
                <a:path w="6116" h="13550">
                  <a:moveTo>
                    <a:pt x="6116" y="0"/>
                  </a:moveTo>
                  <a:lnTo>
                    <a:pt x="0" y="4325"/>
                  </a:lnTo>
                  <a:lnTo>
                    <a:pt x="0" y="13550"/>
                  </a:lnTo>
                  <a:lnTo>
                    <a:pt x="6116" y="9225"/>
                  </a:lnTo>
                  <a:lnTo>
                    <a:pt x="6116" y="0"/>
                  </a:lnTo>
                  <a:close/>
                </a:path>
              </a:pathLst>
            </a:custGeom>
            <a:solidFill>
              <a:srgbClr val="808080"/>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763" name="Freeform 153"/>
            <p:cNvSpPr>
              <a:spLocks/>
            </p:cNvSpPr>
            <p:nvPr/>
          </p:nvSpPr>
          <p:spPr bwMode="gray">
            <a:xfrm>
              <a:off x="4272" y="2347"/>
              <a:ext cx="253" cy="1191"/>
            </a:xfrm>
            <a:custGeom>
              <a:avLst/>
              <a:gdLst>
                <a:gd name="T0" fmla="*/ 0 w 2308"/>
                <a:gd name="T1" fmla="*/ 0 h 10857"/>
                <a:gd name="T2" fmla="*/ 0 w 2308"/>
                <a:gd name="T3" fmla="*/ 0 h 10857"/>
                <a:gd name="T4" fmla="*/ 0 w 2308"/>
                <a:gd name="T5" fmla="*/ 0 h 10857"/>
                <a:gd name="T6" fmla="*/ 0 w 2308"/>
                <a:gd name="T7" fmla="*/ 0 h 10857"/>
                <a:gd name="T8" fmla="*/ 0 w 2308"/>
                <a:gd name="T9" fmla="*/ 0 h 10857"/>
                <a:gd name="T10" fmla="*/ 0 60000 65536"/>
                <a:gd name="T11" fmla="*/ 0 60000 65536"/>
                <a:gd name="T12" fmla="*/ 0 60000 65536"/>
                <a:gd name="T13" fmla="*/ 0 60000 65536"/>
                <a:gd name="T14" fmla="*/ 0 60000 65536"/>
                <a:gd name="T15" fmla="*/ 0 w 2308"/>
                <a:gd name="T16" fmla="*/ 0 h 10857"/>
                <a:gd name="T17" fmla="*/ 2308 w 2308"/>
                <a:gd name="T18" fmla="*/ 10857 h 10857"/>
              </a:gdLst>
              <a:ahLst/>
              <a:cxnLst>
                <a:cxn ang="T10">
                  <a:pos x="T0" y="T1"/>
                </a:cxn>
                <a:cxn ang="T11">
                  <a:pos x="T2" y="T3"/>
                </a:cxn>
                <a:cxn ang="T12">
                  <a:pos x="T4" y="T5"/>
                </a:cxn>
                <a:cxn ang="T13">
                  <a:pos x="T6" y="T7"/>
                </a:cxn>
                <a:cxn ang="T14">
                  <a:pos x="T8" y="T9"/>
                </a:cxn>
              </a:cxnLst>
              <a:rect l="T15" t="T16" r="T17" b="T18"/>
              <a:pathLst>
                <a:path w="2308" h="10857">
                  <a:moveTo>
                    <a:pt x="2308" y="1632"/>
                  </a:moveTo>
                  <a:lnTo>
                    <a:pt x="0" y="0"/>
                  </a:lnTo>
                  <a:lnTo>
                    <a:pt x="0" y="9224"/>
                  </a:lnTo>
                  <a:lnTo>
                    <a:pt x="2308" y="10857"/>
                  </a:lnTo>
                  <a:lnTo>
                    <a:pt x="2308" y="1632"/>
                  </a:lnTo>
                  <a:close/>
                </a:path>
              </a:pathLst>
            </a:custGeom>
            <a:solidFill>
              <a:srgbClr val="777777"/>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764" name="Freeform 154"/>
            <p:cNvSpPr>
              <a:spLocks/>
            </p:cNvSpPr>
            <p:nvPr/>
          </p:nvSpPr>
          <p:spPr bwMode="gray">
            <a:xfrm>
              <a:off x="4272" y="1872"/>
              <a:ext cx="925" cy="654"/>
            </a:xfrm>
            <a:custGeom>
              <a:avLst/>
              <a:gdLst>
                <a:gd name="T0" fmla="*/ 0 w 8424"/>
                <a:gd name="T1" fmla="*/ 0 h 5957"/>
                <a:gd name="T2" fmla="*/ 0 w 8424"/>
                <a:gd name="T3" fmla="*/ 0 h 5957"/>
                <a:gd name="T4" fmla="*/ 0 w 8424"/>
                <a:gd name="T5" fmla="*/ 0 h 5957"/>
                <a:gd name="T6" fmla="*/ 0 w 8424"/>
                <a:gd name="T7" fmla="*/ 0 h 5957"/>
                <a:gd name="T8" fmla="*/ 0 w 8424"/>
                <a:gd name="T9" fmla="*/ 0 h 5957"/>
                <a:gd name="T10" fmla="*/ 0 60000 65536"/>
                <a:gd name="T11" fmla="*/ 0 60000 65536"/>
                <a:gd name="T12" fmla="*/ 0 60000 65536"/>
                <a:gd name="T13" fmla="*/ 0 60000 65536"/>
                <a:gd name="T14" fmla="*/ 0 60000 65536"/>
                <a:gd name="T15" fmla="*/ 0 w 8424"/>
                <a:gd name="T16" fmla="*/ 0 h 5957"/>
                <a:gd name="T17" fmla="*/ 8424 w 8424"/>
                <a:gd name="T18" fmla="*/ 5957 h 5957"/>
              </a:gdLst>
              <a:ahLst/>
              <a:cxnLst>
                <a:cxn ang="T10">
                  <a:pos x="T0" y="T1"/>
                </a:cxn>
                <a:cxn ang="T11">
                  <a:pos x="T2" y="T3"/>
                </a:cxn>
                <a:cxn ang="T12">
                  <a:pos x="T4" y="T5"/>
                </a:cxn>
                <a:cxn ang="T13">
                  <a:pos x="T6" y="T7"/>
                </a:cxn>
                <a:cxn ang="T14">
                  <a:pos x="T8" y="T9"/>
                </a:cxn>
              </a:cxnLst>
              <a:rect l="T15" t="T16" r="T17" b="T18"/>
              <a:pathLst>
                <a:path w="8424" h="5957">
                  <a:moveTo>
                    <a:pt x="8424" y="1632"/>
                  </a:moveTo>
                  <a:lnTo>
                    <a:pt x="2308" y="5957"/>
                  </a:lnTo>
                  <a:lnTo>
                    <a:pt x="0" y="4325"/>
                  </a:lnTo>
                  <a:lnTo>
                    <a:pt x="6116" y="0"/>
                  </a:lnTo>
                  <a:lnTo>
                    <a:pt x="8424" y="163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765" name="Freeform 155"/>
            <p:cNvSpPr>
              <a:spLocks noEditPoints="1"/>
            </p:cNvSpPr>
            <p:nvPr/>
          </p:nvSpPr>
          <p:spPr bwMode="gray">
            <a:xfrm>
              <a:off x="4297" y="2421"/>
              <a:ext cx="196" cy="1038"/>
            </a:xfrm>
            <a:custGeom>
              <a:avLst/>
              <a:gdLst>
                <a:gd name="T0" fmla="*/ 0 w 1785"/>
                <a:gd name="T1" fmla="*/ 0 h 9456"/>
                <a:gd name="T2" fmla="*/ 0 w 1785"/>
                <a:gd name="T3" fmla="*/ 0 h 9456"/>
                <a:gd name="T4" fmla="*/ 0 w 1785"/>
                <a:gd name="T5" fmla="*/ 0 h 9456"/>
                <a:gd name="T6" fmla="*/ 0 w 1785"/>
                <a:gd name="T7" fmla="*/ 0 h 9456"/>
                <a:gd name="T8" fmla="*/ 0 w 1785"/>
                <a:gd name="T9" fmla="*/ 0 h 9456"/>
                <a:gd name="T10" fmla="*/ 0 w 1785"/>
                <a:gd name="T11" fmla="*/ 0 h 9456"/>
                <a:gd name="T12" fmla="*/ 0 w 1785"/>
                <a:gd name="T13" fmla="*/ 0 h 9456"/>
                <a:gd name="T14" fmla="*/ 0 w 1785"/>
                <a:gd name="T15" fmla="*/ 0 h 9456"/>
                <a:gd name="T16" fmla="*/ 0 w 1785"/>
                <a:gd name="T17" fmla="*/ 0 h 9456"/>
                <a:gd name="T18" fmla="*/ 0 w 1785"/>
                <a:gd name="T19" fmla="*/ 0 h 9456"/>
                <a:gd name="T20" fmla="*/ 0 w 1785"/>
                <a:gd name="T21" fmla="*/ 0 h 9456"/>
                <a:gd name="T22" fmla="*/ 0 w 1785"/>
                <a:gd name="T23" fmla="*/ 0 h 9456"/>
                <a:gd name="T24" fmla="*/ 0 w 1785"/>
                <a:gd name="T25" fmla="*/ 0 h 9456"/>
                <a:gd name="T26" fmla="*/ 0 w 1785"/>
                <a:gd name="T27" fmla="*/ 0 h 9456"/>
                <a:gd name="T28" fmla="*/ 0 w 1785"/>
                <a:gd name="T29" fmla="*/ 0 h 9456"/>
                <a:gd name="T30" fmla="*/ 0 w 1785"/>
                <a:gd name="T31" fmla="*/ 0 h 9456"/>
                <a:gd name="T32" fmla="*/ 0 w 1785"/>
                <a:gd name="T33" fmla="*/ 0 h 9456"/>
                <a:gd name="T34" fmla="*/ 0 w 1785"/>
                <a:gd name="T35" fmla="*/ 0 h 9456"/>
                <a:gd name="T36" fmla="*/ 0 w 1785"/>
                <a:gd name="T37" fmla="*/ 0 h 9456"/>
                <a:gd name="T38" fmla="*/ 0 w 1785"/>
                <a:gd name="T39" fmla="*/ 0 h 9456"/>
                <a:gd name="T40" fmla="*/ 0 w 1785"/>
                <a:gd name="T41" fmla="*/ 0 h 9456"/>
                <a:gd name="T42" fmla="*/ 0 w 1785"/>
                <a:gd name="T43" fmla="*/ 0 h 9456"/>
                <a:gd name="T44" fmla="*/ 0 w 1785"/>
                <a:gd name="T45" fmla="*/ 0 h 9456"/>
                <a:gd name="T46" fmla="*/ 0 w 1785"/>
                <a:gd name="T47" fmla="*/ 0 h 9456"/>
                <a:gd name="T48" fmla="*/ 0 w 1785"/>
                <a:gd name="T49" fmla="*/ 0 h 9456"/>
                <a:gd name="T50" fmla="*/ 0 w 1785"/>
                <a:gd name="T51" fmla="*/ 0 h 9456"/>
                <a:gd name="T52" fmla="*/ 0 w 1785"/>
                <a:gd name="T53" fmla="*/ 0 h 9456"/>
                <a:gd name="T54" fmla="*/ 0 w 1785"/>
                <a:gd name="T55" fmla="*/ 0 h 9456"/>
                <a:gd name="T56" fmla="*/ 0 w 1785"/>
                <a:gd name="T57" fmla="*/ 0 h 9456"/>
                <a:gd name="T58" fmla="*/ 0 w 1785"/>
                <a:gd name="T59" fmla="*/ 0 h 94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85"/>
                <a:gd name="T91" fmla="*/ 0 h 9456"/>
                <a:gd name="T92" fmla="*/ 1785 w 1785"/>
                <a:gd name="T93" fmla="*/ 9456 h 94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766" name="Freeform 156"/>
            <p:cNvSpPr>
              <a:spLocks/>
            </p:cNvSpPr>
            <p:nvPr/>
          </p:nvSpPr>
          <p:spPr bwMode="gray">
            <a:xfrm>
              <a:off x="4451" y="2765"/>
              <a:ext cx="23" cy="35"/>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767" name="Freeform 157"/>
            <p:cNvSpPr>
              <a:spLocks/>
            </p:cNvSpPr>
            <p:nvPr/>
          </p:nvSpPr>
          <p:spPr bwMode="gray">
            <a:xfrm>
              <a:off x="4451" y="2824"/>
              <a:ext cx="23" cy="34"/>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768" name="Freeform 158"/>
            <p:cNvSpPr>
              <a:spLocks/>
            </p:cNvSpPr>
            <p:nvPr/>
          </p:nvSpPr>
          <p:spPr bwMode="gray">
            <a:xfrm>
              <a:off x="4451" y="2882"/>
              <a:ext cx="23" cy="34"/>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grpSp>
      <p:grpSp>
        <p:nvGrpSpPr>
          <p:cNvPr id="14" name="Group 159"/>
          <p:cNvGrpSpPr>
            <a:grpSpLocks/>
          </p:cNvGrpSpPr>
          <p:nvPr/>
        </p:nvGrpSpPr>
        <p:grpSpPr bwMode="auto">
          <a:xfrm>
            <a:off x="1371600" y="3933825"/>
            <a:ext cx="358775" cy="628650"/>
            <a:chOff x="4272" y="1872"/>
            <a:chExt cx="925" cy="1717"/>
          </a:xfrm>
        </p:grpSpPr>
        <p:sp>
          <p:nvSpPr>
            <p:cNvPr id="770" name="Freeform 160"/>
            <p:cNvSpPr>
              <a:spLocks/>
            </p:cNvSpPr>
            <p:nvPr/>
          </p:nvSpPr>
          <p:spPr bwMode="gray">
            <a:xfrm>
              <a:off x="4536" y="3062"/>
              <a:ext cx="637" cy="527"/>
            </a:xfrm>
            <a:custGeom>
              <a:avLst/>
              <a:gdLst>
                <a:gd name="T0" fmla="*/ 0 w 5799"/>
                <a:gd name="T1" fmla="*/ 0 h 4798"/>
                <a:gd name="T2" fmla="*/ 0 w 5799"/>
                <a:gd name="T3" fmla="*/ 0 h 4798"/>
                <a:gd name="T4" fmla="*/ 0 w 5799"/>
                <a:gd name="T5" fmla="*/ 0 h 4798"/>
                <a:gd name="T6" fmla="*/ 0 w 5799"/>
                <a:gd name="T7" fmla="*/ 0 h 4798"/>
                <a:gd name="T8" fmla="*/ 0 w 5799"/>
                <a:gd name="T9" fmla="*/ 0 h 4798"/>
                <a:gd name="T10" fmla="*/ 0 60000 65536"/>
                <a:gd name="T11" fmla="*/ 0 60000 65536"/>
                <a:gd name="T12" fmla="*/ 0 60000 65536"/>
                <a:gd name="T13" fmla="*/ 0 60000 65536"/>
                <a:gd name="T14" fmla="*/ 0 60000 65536"/>
                <a:gd name="T15" fmla="*/ 0 w 5799"/>
                <a:gd name="T16" fmla="*/ 0 h 4798"/>
                <a:gd name="T17" fmla="*/ 5799 w 5799"/>
                <a:gd name="T18" fmla="*/ 4798 h 4798"/>
              </a:gdLst>
              <a:ahLst/>
              <a:cxnLst>
                <a:cxn ang="T10">
                  <a:pos x="T0" y="T1"/>
                </a:cxn>
                <a:cxn ang="T11">
                  <a:pos x="T2" y="T3"/>
                </a:cxn>
                <a:cxn ang="T12">
                  <a:pos x="T4" y="T5"/>
                </a:cxn>
                <a:cxn ang="T13">
                  <a:pos x="T6" y="T7"/>
                </a:cxn>
                <a:cxn ang="T14">
                  <a:pos x="T8" y="T9"/>
                </a:cxn>
              </a:cxnLst>
              <a:rect l="T15" t="T16" r="T17" b="T18"/>
              <a:pathLst>
                <a:path w="5799" h="4798">
                  <a:moveTo>
                    <a:pt x="5799" y="0"/>
                  </a:moveTo>
                  <a:lnTo>
                    <a:pt x="0" y="4101"/>
                  </a:lnTo>
                  <a:lnTo>
                    <a:pt x="0" y="4798"/>
                  </a:lnTo>
                  <a:lnTo>
                    <a:pt x="5799" y="697"/>
                  </a:lnTo>
                  <a:lnTo>
                    <a:pt x="5799" y="0"/>
                  </a:lnTo>
                  <a:close/>
                </a:path>
              </a:pathLst>
            </a:custGeom>
            <a:solidFill>
              <a:srgbClr val="5F5F5F"/>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771" name="Freeform 161"/>
            <p:cNvSpPr>
              <a:spLocks/>
            </p:cNvSpPr>
            <p:nvPr/>
          </p:nvSpPr>
          <p:spPr bwMode="gray">
            <a:xfrm>
              <a:off x="4296" y="3342"/>
              <a:ext cx="240" cy="247"/>
            </a:xfrm>
            <a:custGeom>
              <a:avLst/>
              <a:gdLst>
                <a:gd name="T0" fmla="*/ 0 w 2190"/>
                <a:gd name="T1" fmla="*/ 0 h 2247"/>
                <a:gd name="T2" fmla="*/ 0 w 2190"/>
                <a:gd name="T3" fmla="*/ 0 h 2247"/>
                <a:gd name="T4" fmla="*/ 0 w 2190"/>
                <a:gd name="T5" fmla="*/ 0 h 2247"/>
                <a:gd name="T6" fmla="*/ 0 w 2190"/>
                <a:gd name="T7" fmla="*/ 0 h 2247"/>
                <a:gd name="T8" fmla="*/ 0 w 2190"/>
                <a:gd name="T9" fmla="*/ 0 h 2247"/>
                <a:gd name="T10" fmla="*/ 0 60000 65536"/>
                <a:gd name="T11" fmla="*/ 0 60000 65536"/>
                <a:gd name="T12" fmla="*/ 0 60000 65536"/>
                <a:gd name="T13" fmla="*/ 0 60000 65536"/>
                <a:gd name="T14" fmla="*/ 0 60000 65536"/>
                <a:gd name="T15" fmla="*/ 0 w 2190"/>
                <a:gd name="T16" fmla="*/ 0 h 2247"/>
                <a:gd name="T17" fmla="*/ 2190 w 2190"/>
                <a:gd name="T18" fmla="*/ 2247 h 2247"/>
              </a:gdLst>
              <a:ahLst/>
              <a:cxnLst>
                <a:cxn ang="T10">
                  <a:pos x="T0" y="T1"/>
                </a:cxn>
                <a:cxn ang="T11">
                  <a:pos x="T2" y="T3"/>
                </a:cxn>
                <a:cxn ang="T12">
                  <a:pos x="T4" y="T5"/>
                </a:cxn>
                <a:cxn ang="T13">
                  <a:pos x="T6" y="T7"/>
                </a:cxn>
                <a:cxn ang="T14">
                  <a:pos x="T8" y="T9"/>
                </a:cxn>
              </a:cxnLst>
              <a:rect l="T15" t="T16" r="T17" b="T18"/>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772" name="Freeform 162"/>
            <p:cNvSpPr>
              <a:spLocks/>
            </p:cNvSpPr>
            <p:nvPr/>
          </p:nvSpPr>
          <p:spPr bwMode="gray">
            <a:xfrm>
              <a:off x="4525" y="2051"/>
              <a:ext cx="672" cy="1487"/>
            </a:xfrm>
            <a:custGeom>
              <a:avLst/>
              <a:gdLst>
                <a:gd name="T0" fmla="*/ 0 w 6116"/>
                <a:gd name="T1" fmla="*/ 0 h 13550"/>
                <a:gd name="T2" fmla="*/ 0 w 6116"/>
                <a:gd name="T3" fmla="*/ 0 h 13550"/>
                <a:gd name="T4" fmla="*/ 0 w 6116"/>
                <a:gd name="T5" fmla="*/ 0 h 13550"/>
                <a:gd name="T6" fmla="*/ 0 w 6116"/>
                <a:gd name="T7" fmla="*/ 0 h 13550"/>
                <a:gd name="T8" fmla="*/ 0 w 6116"/>
                <a:gd name="T9" fmla="*/ 0 h 13550"/>
                <a:gd name="T10" fmla="*/ 0 60000 65536"/>
                <a:gd name="T11" fmla="*/ 0 60000 65536"/>
                <a:gd name="T12" fmla="*/ 0 60000 65536"/>
                <a:gd name="T13" fmla="*/ 0 60000 65536"/>
                <a:gd name="T14" fmla="*/ 0 60000 65536"/>
                <a:gd name="T15" fmla="*/ 0 w 6116"/>
                <a:gd name="T16" fmla="*/ 0 h 13550"/>
                <a:gd name="T17" fmla="*/ 6116 w 6116"/>
                <a:gd name="T18" fmla="*/ 13550 h 13550"/>
              </a:gdLst>
              <a:ahLst/>
              <a:cxnLst>
                <a:cxn ang="T10">
                  <a:pos x="T0" y="T1"/>
                </a:cxn>
                <a:cxn ang="T11">
                  <a:pos x="T2" y="T3"/>
                </a:cxn>
                <a:cxn ang="T12">
                  <a:pos x="T4" y="T5"/>
                </a:cxn>
                <a:cxn ang="T13">
                  <a:pos x="T6" y="T7"/>
                </a:cxn>
                <a:cxn ang="T14">
                  <a:pos x="T8" y="T9"/>
                </a:cxn>
              </a:cxnLst>
              <a:rect l="T15" t="T16" r="T17" b="T18"/>
              <a:pathLst>
                <a:path w="6116" h="13550">
                  <a:moveTo>
                    <a:pt x="6116" y="0"/>
                  </a:moveTo>
                  <a:lnTo>
                    <a:pt x="0" y="4325"/>
                  </a:lnTo>
                  <a:lnTo>
                    <a:pt x="0" y="13550"/>
                  </a:lnTo>
                  <a:lnTo>
                    <a:pt x="6116" y="9225"/>
                  </a:lnTo>
                  <a:lnTo>
                    <a:pt x="6116" y="0"/>
                  </a:lnTo>
                  <a:close/>
                </a:path>
              </a:pathLst>
            </a:custGeom>
            <a:solidFill>
              <a:srgbClr val="808080"/>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773" name="Freeform 163"/>
            <p:cNvSpPr>
              <a:spLocks/>
            </p:cNvSpPr>
            <p:nvPr/>
          </p:nvSpPr>
          <p:spPr bwMode="gray">
            <a:xfrm>
              <a:off x="4272" y="2347"/>
              <a:ext cx="253" cy="1191"/>
            </a:xfrm>
            <a:custGeom>
              <a:avLst/>
              <a:gdLst>
                <a:gd name="T0" fmla="*/ 0 w 2308"/>
                <a:gd name="T1" fmla="*/ 0 h 10857"/>
                <a:gd name="T2" fmla="*/ 0 w 2308"/>
                <a:gd name="T3" fmla="*/ 0 h 10857"/>
                <a:gd name="T4" fmla="*/ 0 w 2308"/>
                <a:gd name="T5" fmla="*/ 0 h 10857"/>
                <a:gd name="T6" fmla="*/ 0 w 2308"/>
                <a:gd name="T7" fmla="*/ 0 h 10857"/>
                <a:gd name="T8" fmla="*/ 0 w 2308"/>
                <a:gd name="T9" fmla="*/ 0 h 10857"/>
                <a:gd name="T10" fmla="*/ 0 60000 65536"/>
                <a:gd name="T11" fmla="*/ 0 60000 65536"/>
                <a:gd name="T12" fmla="*/ 0 60000 65536"/>
                <a:gd name="T13" fmla="*/ 0 60000 65536"/>
                <a:gd name="T14" fmla="*/ 0 60000 65536"/>
                <a:gd name="T15" fmla="*/ 0 w 2308"/>
                <a:gd name="T16" fmla="*/ 0 h 10857"/>
                <a:gd name="T17" fmla="*/ 2308 w 2308"/>
                <a:gd name="T18" fmla="*/ 10857 h 10857"/>
              </a:gdLst>
              <a:ahLst/>
              <a:cxnLst>
                <a:cxn ang="T10">
                  <a:pos x="T0" y="T1"/>
                </a:cxn>
                <a:cxn ang="T11">
                  <a:pos x="T2" y="T3"/>
                </a:cxn>
                <a:cxn ang="T12">
                  <a:pos x="T4" y="T5"/>
                </a:cxn>
                <a:cxn ang="T13">
                  <a:pos x="T6" y="T7"/>
                </a:cxn>
                <a:cxn ang="T14">
                  <a:pos x="T8" y="T9"/>
                </a:cxn>
              </a:cxnLst>
              <a:rect l="T15" t="T16" r="T17" b="T18"/>
              <a:pathLst>
                <a:path w="2308" h="10857">
                  <a:moveTo>
                    <a:pt x="2308" y="1632"/>
                  </a:moveTo>
                  <a:lnTo>
                    <a:pt x="0" y="0"/>
                  </a:lnTo>
                  <a:lnTo>
                    <a:pt x="0" y="9224"/>
                  </a:lnTo>
                  <a:lnTo>
                    <a:pt x="2308" y="10857"/>
                  </a:lnTo>
                  <a:lnTo>
                    <a:pt x="2308" y="1632"/>
                  </a:lnTo>
                  <a:close/>
                </a:path>
              </a:pathLst>
            </a:custGeom>
            <a:solidFill>
              <a:srgbClr val="777777"/>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774" name="Freeform 164"/>
            <p:cNvSpPr>
              <a:spLocks/>
            </p:cNvSpPr>
            <p:nvPr/>
          </p:nvSpPr>
          <p:spPr bwMode="gray">
            <a:xfrm>
              <a:off x="4272" y="1872"/>
              <a:ext cx="925" cy="654"/>
            </a:xfrm>
            <a:custGeom>
              <a:avLst/>
              <a:gdLst>
                <a:gd name="T0" fmla="*/ 0 w 8424"/>
                <a:gd name="T1" fmla="*/ 0 h 5957"/>
                <a:gd name="T2" fmla="*/ 0 w 8424"/>
                <a:gd name="T3" fmla="*/ 0 h 5957"/>
                <a:gd name="T4" fmla="*/ 0 w 8424"/>
                <a:gd name="T5" fmla="*/ 0 h 5957"/>
                <a:gd name="T6" fmla="*/ 0 w 8424"/>
                <a:gd name="T7" fmla="*/ 0 h 5957"/>
                <a:gd name="T8" fmla="*/ 0 w 8424"/>
                <a:gd name="T9" fmla="*/ 0 h 5957"/>
                <a:gd name="T10" fmla="*/ 0 60000 65536"/>
                <a:gd name="T11" fmla="*/ 0 60000 65536"/>
                <a:gd name="T12" fmla="*/ 0 60000 65536"/>
                <a:gd name="T13" fmla="*/ 0 60000 65536"/>
                <a:gd name="T14" fmla="*/ 0 60000 65536"/>
                <a:gd name="T15" fmla="*/ 0 w 8424"/>
                <a:gd name="T16" fmla="*/ 0 h 5957"/>
                <a:gd name="T17" fmla="*/ 8424 w 8424"/>
                <a:gd name="T18" fmla="*/ 5957 h 5957"/>
              </a:gdLst>
              <a:ahLst/>
              <a:cxnLst>
                <a:cxn ang="T10">
                  <a:pos x="T0" y="T1"/>
                </a:cxn>
                <a:cxn ang="T11">
                  <a:pos x="T2" y="T3"/>
                </a:cxn>
                <a:cxn ang="T12">
                  <a:pos x="T4" y="T5"/>
                </a:cxn>
                <a:cxn ang="T13">
                  <a:pos x="T6" y="T7"/>
                </a:cxn>
                <a:cxn ang="T14">
                  <a:pos x="T8" y="T9"/>
                </a:cxn>
              </a:cxnLst>
              <a:rect l="T15" t="T16" r="T17" b="T18"/>
              <a:pathLst>
                <a:path w="8424" h="5957">
                  <a:moveTo>
                    <a:pt x="8424" y="1632"/>
                  </a:moveTo>
                  <a:lnTo>
                    <a:pt x="2308" y="5957"/>
                  </a:lnTo>
                  <a:lnTo>
                    <a:pt x="0" y="4325"/>
                  </a:lnTo>
                  <a:lnTo>
                    <a:pt x="6116" y="0"/>
                  </a:lnTo>
                  <a:lnTo>
                    <a:pt x="8424" y="163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775" name="Freeform 165"/>
            <p:cNvSpPr>
              <a:spLocks noEditPoints="1"/>
            </p:cNvSpPr>
            <p:nvPr/>
          </p:nvSpPr>
          <p:spPr bwMode="gray">
            <a:xfrm>
              <a:off x="4297" y="2421"/>
              <a:ext cx="196" cy="1038"/>
            </a:xfrm>
            <a:custGeom>
              <a:avLst/>
              <a:gdLst>
                <a:gd name="T0" fmla="*/ 0 w 1785"/>
                <a:gd name="T1" fmla="*/ 0 h 9456"/>
                <a:gd name="T2" fmla="*/ 0 w 1785"/>
                <a:gd name="T3" fmla="*/ 0 h 9456"/>
                <a:gd name="T4" fmla="*/ 0 w 1785"/>
                <a:gd name="T5" fmla="*/ 0 h 9456"/>
                <a:gd name="T6" fmla="*/ 0 w 1785"/>
                <a:gd name="T7" fmla="*/ 0 h 9456"/>
                <a:gd name="T8" fmla="*/ 0 w 1785"/>
                <a:gd name="T9" fmla="*/ 0 h 9456"/>
                <a:gd name="T10" fmla="*/ 0 w 1785"/>
                <a:gd name="T11" fmla="*/ 0 h 9456"/>
                <a:gd name="T12" fmla="*/ 0 w 1785"/>
                <a:gd name="T13" fmla="*/ 0 h 9456"/>
                <a:gd name="T14" fmla="*/ 0 w 1785"/>
                <a:gd name="T15" fmla="*/ 0 h 9456"/>
                <a:gd name="T16" fmla="*/ 0 w 1785"/>
                <a:gd name="T17" fmla="*/ 0 h 9456"/>
                <a:gd name="T18" fmla="*/ 0 w 1785"/>
                <a:gd name="T19" fmla="*/ 0 h 9456"/>
                <a:gd name="T20" fmla="*/ 0 w 1785"/>
                <a:gd name="T21" fmla="*/ 0 h 9456"/>
                <a:gd name="T22" fmla="*/ 0 w 1785"/>
                <a:gd name="T23" fmla="*/ 0 h 9456"/>
                <a:gd name="T24" fmla="*/ 0 w 1785"/>
                <a:gd name="T25" fmla="*/ 0 h 9456"/>
                <a:gd name="T26" fmla="*/ 0 w 1785"/>
                <a:gd name="T27" fmla="*/ 0 h 9456"/>
                <a:gd name="T28" fmla="*/ 0 w 1785"/>
                <a:gd name="T29" fmla="*/ 0 h 9456"/>
                <a:gd name="T30" fmla="*/ 0 w 1785"/>
                <a:gd name="T31" fmla="*/ 0 h 9456"/>
                <a:gd name="T32" fmla="*/ 0 w 1785"/>
                <a:gd name="T33" fmla="*/ 0 h 9456"/>
                <a:gd name="T34" fmla="*/ 0 w 1785"/>
                <a:gd name="T35" fmla="*/ 0 h 9456"/>
                <a:gd name="T36" fmla="*/ 0 w 1785"/>
                <a:gd name="T37" fmla="*/ 0 h 9456"/>
                <a:gd name="T38" fmla="*/ 0 w 1785"/>
                <a:gd name="T39" fmla="*/ 0 h 9456"/>
                <a:gd name="T40" fmla="*/ 0 w 1785"/>
                <a:gd name="T41" fmla="*/ 0 h 9456"/>
                <a:gd name="T42" fmla="*/ 0 w 1785"/>
                <a:gd name="T43" fmla="*/ 0 h 9456"/>
                <a:gd name="T44" fmla="*/ 0 w 1785"/>
                <a:gd name="T45" fmla="*/ 0 h 9456"/>
                <a:gd name="T46" fmla="*/ 0 w 1785"/>
                <a:gd name="T47" fmla="*/ 0 h 9456"/>
                <a:gd name="T48" fmla="*/ 0 w 1785"/>
                <a:gd name="T49" fmla="*/ 0 h 9456"/>
                <a:gd name="T50" fmla="*/ 0 w 1785"/>
                <a:gd name="T51" fmla="*/ 0 h 9456"/>
                <a:gd name="T52" fmla="*/ 0 w 1785"/>
                <a:gd name="T53" fmla="*/ 0 h 9456"/>
                <a:gd name="T54" fmla="*/ 0 w 1785"/>
                <a:gd name="T55" fmla="*/ 0 h 9456"/>
                <a:gd name="T56" fmla="*/ 0 w 1785"/>
                <a:gd name="T57" fmla="*/ 0 h 9456"/>
                <a:gd name="T58" fmla="*/ 0 w 1785"/>
                <a:gd name="T59" fmla="*/ 0 h 94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85"/>
                <a:gd name="T91" fmla="*/ 0 h 9456"/>
                <a:gd name="T92" fmla="*/ 1785 w 1785"/>
                <a:gd name="T93" fmla="*/ 9456 h 94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776" name="Freeform 166"/>
            <p:cNvSpPr>
              <a:spLocks/>
            </p:cNvSpPr>
            <p:nvPr/>
          </p:nvSpPr>
          <p:spPr bwMode="gray">
            <a:xfrm>
              <a:off x="4451" y="2765"/>
              <a:ext cx="23" cy="35"/>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777" name="Freeform 167"/>
            <p:cNvSpPr>
              <a:spLocks/>
            </p:cNvSpPr>
            <p:nvPr/>
          </p:nvSpPr>
          <p:spPr bwMode="gray">
            <a:xfrm>
              <a:off x="4451" y="2824"/>
              <a:ext cx="23" cy="34"/>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778" name="Freeform 168"/>
            <p:cNvSpPr>
              <a:spLocks/>
            </p:cNvSpPr>
            <p:nvPr/>
          </p:nvSpPr>
          <p:spPr bwMode="gray">
            <a:xfrm>
              <a:off x="4451" y="2882"/>
              <a:ext cx="23" cy="34"/>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grpSp>
      <p:grpSp>
        <p:nvGrpSpPr>
          <p:cNvPr id="15" name="Group 169"/>
          <p:cNvGrpSpPr>
            <a:grpSpLocks/>
          </p:cNvGrpSpPr>
          <p:nvPr/>
        </p:nvGrpSpPr>
        <p:grpSpPr bwMode="auto">
          <a:xfrm>
            <a:off x="1371600" y="2562225"/>
            <a:ext cx="358775" cy="628650"/>
            <a:chOff x="4272" y="1872"/>
            <a:chExt cx="925" cy="1717"/>
          </a:xfrm>
        </p:grpSpPr>
        <p:sp>
          <p:nvSpPr>
            <p:cNvPr id="780" name="Freeform 170"/>
            <p:cNvSpPr>
              <a:spLocks/>
            </p:cNvSpPr>
            <p:nvPr/>
          </p:nvSpPr>
          <p:spPr bwMode="gray">
            <a:xfrm>
              <a:off x="4536" y="3062"/>
              <a:ext cx="637" cy="527"/>
            </a:xfrm>
            <a:custGeom>
              <a:avLst/>
              <a:gdLst>
                <a:gd name="T0" fmla="*/ 0 w 5799"/>
                <a:gd name="T1" fmla="*/ 0 h 4798"/>
                <a:gd name="T2" fmla="*/ 0 w 5799"/>
                <a:gd name="T3" fmla="*/ 0 h 4798"/>
                <a:gd name="T4" fmla="*/ 0 w 5799"/>
                <a:gd name="T5" fmla="*/ 0 h 4798"/>
                <a:gd name="T6" fmla="*/ 0 w 5799"/>
                <a:gd name="T7" fmla="*/ 0 h 4798"/>
                <a:gd name="T8" fmla="*/ 0 w 5799"/>
                <a:gd name="T9" fmla="*/ 0 h 4798"/>
                <a:gd name="T10" fmla="*/ 0 60000 65536"/>
                <a:gd name="T11" fmla="*/ 0 60000 65536"/>
                <a:gd name="T12" fmla="*/ 0 60000 65536"/>
                <a:gd name="T13" fmla="*/ 0 60000 65536"/>
                <a:gd name="T14" fmla="*/ 0 60000 65536"/>
                <a:gd name="T15" fmla="*/ 0 w 5799"/>
                <a:gd name="T16" fmla="*/ 0 h 4798"/>
                <a:gd name="T17" fmla="*/ 5799 w 5799"/>
                <a:gd name="T18" fmla="*/ 4798 h 4798"/>
              </a:gdLst>
              <a:ahLst/>
              <a:cxnLst>
                <a:cxn ang="T10">
                  <a:pos x="T0" y="T1"/>
                </a:cxn>
                <a:cxn ang="T11">
                  <a:pos x="T2" y="T3"/>
                </a:cxn>
                <a:cxn ang="T12">
                  <a:pos x="T4" y="T5"/>
                </a:cxn>
                <a:cxn ang="T13">
                  <a:pos x="T6" y="T7"/>
                </a:cxn>
                <a:cxn ang="T14">
                  <a:pos x="T8" y="T9"/>
                </a:cxn>
              </a:cxnLst>
              <a:rect l="T15" t="T16" r="T17" b="T18"/>
              <a:pathLst>
                <a:path w="5799" h="4798">
                  <a:moveTo>
                    <a:pt x="5799" y="0"/>
                  </a:moveTo>
                  <a:lnTo>
                    <a:pt x="0" y="4101"/>
                  </a:lnTo>
                  <a:lnTo>
                    <a:pt x="0" y="4798"/>
                  </a:lnTo>
                  <a:lnTo>
                    <a:pt x="5799" y="697"/>
                  </a:lnTo>
                  <a:lnTo>
                    <a:pt x="5799" y="0"/>
                  </a:lnTo>
                  <a:close/>
                </a:path>
              </a:pathLst>
            </a:custGeom>
            <a:solidFill>
              <a:srgbClr val="5F5F5F"/>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781" name="Freeform 171"/>
            <p:cNvSpPr>
              <a:spLocks/>
            </p:cNvSpPr>
            <p:nvPr/>
          </p:nvSpPr>
          <p:spPr bwMode="gray">
            <a:xfrm>
              <a:off x="4296" y="3342"/>
              <a:ext cx="240" cy="247"/>
            </a:xfrm>
            <a:custGeom>
              <a:avLst/>
              <a:gdLst>
                <a:gd name="T0" fmla="*/ 0 w 2190"/>
                <a:gd name="T1" fmla="*/ 0 h 2247"/>
                <a:gd name="T2" fmla="*/ 0 w 2190"/>
                <a:gd name="T3" fmla="*/ 0 h 2247"/>
                <a:gd name="T4" fmla="*/ 0 w 2190"/>
                <a:gd name="T5" fmla="*/ 0 h 2247"/>
                <a:gd name="T6" fmla="*/ 0 w 2190"/>
                <a:gd name="T7" fmla="*/ 0 h 2247"/>
                <a:gd name="T8" fmla="*/ 0 w 2190"/>
                <a:gd name="T9" fmla="*/ 0 h 2247"/>
                <a:gd name="T10" fmla="*/ 0 60000 65536"/>
                <a:gd name="T11" fmla="*/ 0 60000 65536"/>
                <a:gd name="T12" fmla="*/ 0 60000 65536"/>
                <a:gd name="T13" fmla="*/ 0 60000 65536"/>
                <a:gd name="T14" fmla="*/ 0 60000 65536"/>
                <a:gd name="T15" fmla="*/ 0 w 2190"/>
                <a:gd name="T16" fmla="*/ 0 h 2247"/>
                <a:gd name="T17" fmla="*/ 2190 w 2190"/>
                <a:gd name="T18" fmla="*/ 2247 h 2247"/>
              </a:gdLst>
              <a:ahLst/>
              <a:cxnLst>
                <a:cxn ang="T10">
                  <a:pos x="T0" y="T1"/>
                </a:cxn>
                <a:cxn ang="T11">
                  <a:pos x="T2" y="T3"/>
                </a:cxn>
                <a:cxn ang="T12">
                  <a:pos x="T4" y="T5"/>
                </a:cxn>
                <a:cxn ang="T13">
                  <a:pos x="T6" y="T7"/>
                </a:cxn>
                <a:cxn ang="T14">
                  <a:pos x="T8" y="T9"/>
                </a:cxn>
              </a:cxnLst>
              <a:rect l="T15" t="T16" r="T17" b="T18"/>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782" name="Freeform 172"/>
            <p:cNvSpPr>
              <a:spLocks/>
            </p:cNvSpPr>
            <p:nvPr/>
          </p:nvSpPr>
          <p:spPr bwMode="gray">
            <a:xfrm>
              <a:off x="4525" y="2051"/>
              <a:ext cx="672" cy="1487"/>
            </a:xfrm>
            <a:custGeom>
              <a:avLst/>
              <a:gdLst>
                <a:gd name="T0" fmla="*/ 0 w 6116"/>
                <a:gd name="T1" fmla="*/ 0 h 13550"/>
                <a:gd name="T2" fmla="*/ 0 w 6116"/>
                <a:gd name="T3" fmla="*/ 0 h 13550"/>
                <a:gd name="T4" fmla="*/ 0 w 6116"/>
                <a:gd name="T5" fmla="*/ 0 h 13550"/>
                <a:gd name="T6" fmla="*/ 0 w 6116"/>
                <a:gd name="T7" fmla="*/ 0 h 13550"/>
                <a:gd name="T8" fmla="*/ 0 w 6116"/>
                <a:gd name="T9" fmla="*/ 0 h 13550"/>
                <a:gd name="T10" fmla="*/ 0 60000 65536"/>
                <a:gd name="T11" fmla="*/ 0 60000 65536"/>
                <a:gd name="T12" fmla="*/ 0 60000 65536"/>
                <a:gd name="T13" fmla="*/ 0 60000 65536"/>
                <a:gd name="T14" fmla="*/ 0 60000 65536"/>
                <a:gd name="T15" fmla="*/ 0 w 6116"/>
                <a:gd name="T16" fmla="*/ 0 h 13550"/>
                <a:gd name="T17" fmla="*/ 6116 w 6116"/>
                <a:gd name="T18" fmla="*/ 13550 h 13550"/>
              </a:gdLst>
              <a:ahLst/>
              <a:cxnLst>
                <a:cxn ang="T10">
                  <a:pos x="T0" y="T1"/>
                </a:cxn>
                <a:cxn ang="T11">
                  <a:pos x="T2" y="T3"/>
                </a:cxn>
                <a:cxn ang="T12">
                  <a:pos x="T4" y="T5"/>
                </a:cxn>
                <a:cxn ang="T13">
                  <a:pos x="T6" y="T7"/>
                </a:cxn>
                <a:cxn ang="T14">
                  <a:pos x="T8" y="T9"/>
                </a:cxn>
              </a:cxnLst>
              <a:rect l="T15" t="T16" r="T17" b="T18"/>
              <a:pathLst>
                <a:path w="6116" h="13550">
                  <a:moveTo>
                    <a:pt x="6116" y="0"/>
                  </a:moveTo>
                  <a:lnTo>
                    <a:pt x="0" y="4325"/>
                  </a:lnTo>
                  <a:lnTo>
                    <a:pt x="0" y="13550"/>
                  </a:lnTo>
                  <a:lnTo>
                    <a:pt x="6116" y="9225"/>
                  </a:lnTo>
                  <a:lnTo>
                    <a:pt x="6116" y="0"/>
                  </a:lnTo>
                  <a:close/>
                </a:path>
              </a:pathLst>
            </a:custGeom>
            <a:solidFill>
              <a:srgbClr val="808080"/>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783" name="Freeform 173"/>
            <p:cNvSpPr>
              <a:spLocks/>
            </p:cNvSpPr>
            <p:nvPr/>
          </p:nvSpPr>
          <p:spPr bwMode="gray">
            <a:xfrm>
              <a:off x="4272" y="2347"/>
              <a:ext cx="253" cy="1191"/>
            </a:xfrm>
            <a:custGeom>
              <a:avLst/>
              <a:gdLst>
                <a:gd name="T0" fmla="*/ 0 w 2308"/>
                <a:gd name="T1" fmla="*/ 0 h 10857"/>
                <a:gd name="T2" fmla="*/ 0 w 2308"/>
                <a:gd name="T3" fmla="*/ 0 h 10857"/>
                <a:gd name="T4" fmla="*/ 0 w 2308"/>
                <a:gd name="T5" fmla="*/ 0 h 10857"/>
                <a:gd name="T6" fmla="*/ 0 w 2308"/>
                <a:gd name="T7" fmla="*/ 0 h 10857"/>
                <a:gd name="T8" fmla="*/ 0 w 2308"/>
                <a:gd name="T9" fmla="*/ 0 h 10857"/>
                <a:gd name="T10" fmla="*/ 0 60000 65536"/>
                <a:gd name="T11" fmla="*/ 0 60000 65536"/>
                <a:gd name="T12" fmla="*/ 0 60000 65536"/>
                <a:gd name="T13" fmla="*/ 0 60000 65536"/>
                <a:gd name="T14" fmla="*/ 0 60000 65536"/>
                <a:gd name="T15" fmla="*/ 0 w 2308"/>
                <a:gd name="T16" fmla="*/ 0 h 10857"/>
                <a:gd name="T17" fmla="*/ 2308 w 2308"/>
                <a:gd name="T18" fmla="*/ 10857 h 10857"/>
              </a:gdLst>
              <a:ahLst/>
              <a:cxnLst>
                <a:cxn ang="T10">
                  <a:pos x="T0" y="T1"/>
                </a:cxn>
                <a:cxn ang="T11">
                  <a:pos x="T2" y="T3"/>
                </a:cxn>
                <a:cxn ang="T12">
                  <a:pos x="T4" y="T5"/>
                </a:cxn>
                <a:cxn ang="T13">
                  <a:pos x="T6" y="T7"/>
                </a:cxn>
                <a:cxn ang="T14">
                  <a:pos x="T8" y="T9"/>
                </a:cxn>
              </a:cxnLst>
              <a:rect l="T15" t="T16" r="T17" b="T18"/>
              <a:pathLst>
                <a:path w="2308" h="10857">
                  <a:moveTo>
                    <a:pt x="2308" y="1632"/>
                  </a:moveTo>
                  <a:lnTo>
                    <a:pt x="0" y="0"/>
                  </a:lnTo>
                  <a:lnTo>
                    <a:pt x="0" y="9224"/>
                  </a:lnTo>
                  <a:lnTo>
                    <a:pt x="2308" y="10857"/>
                  </a:lnTo>
                  <a:lnTo>
                    <a:pt x="2308" y="1632"/>
                  </a:lnTo>
                  <a:close/>
                </a:path>
              </a:pathLst>
            </a:custGeom>
            <a:solidFill>
              <a:srgbClr val="777777"/>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784" name="Freeform 174"/>
            <p:cNvSpPr>
              <a:spLocks/>
            </p:cNvSpPr>
            <p:nvPr/>
          </p:nvSpPr>
          <p:spPr bwMode="gray">
            <a:xfrm>
              <a:off x="4272" y="1872"/>
              <a:ext cx="925" cy="654"/>
            </a:xfrm>
            <a:custGeom>
              <a:avLst/>
              <a:gdLst>
                <a:gd name="T0" fmla="*/ 0 w 8424"/>
                <a:gd name="T1" fmla="*/ 0 h 5957"/>
                <a:gd name="T2" fmla="*/ 0 w 8424"/>
                <a:gd name="T3" fmla="*/ 0 h 5957"/>
                <a:gd name="T4" fmla="*/ 0 w 8424"/>
                <a:gd name="T5" fmla="*/ 0 h 5957"/>
                <a:gd name="T6" fmla="*/ 0 w 8424"/>
                <a:gd name="T7" fmla="*/ 0 h 5957"/>
                <a:gd name="T8" fmla="*/ 0 w 8424"/>
                <a:gd name="T9" fmla="*/ 0 h 5957"/>
                <a:gd name="T10" fmla="*/ 0 60000 65536"/>
                <a:gd name="T11" fmla="*/ 0 60000 65536"/>
                <a:gd name="T12" fmla="*/ 0 60000 65536"/>
                <a:gd name="T13" fmla="*/ 0 60000 65536"/>
                <a:gd name="T14" fmla="*/ 0 60000 65536"/>
                <a:gd name="T15" fmla="*/ 0 w 8424"/>
                <a:gd name="T16" fmla="*/ 0 h 5957"/>
                <a:gd name="T17" fmla="*/ 8424 w 8424"/>
                <a:gd name="T18" fmla="*/ 5957 h 5957"/>
              </a:gdLst>
              <a:ahLst/>
              <a:cxnLst>
                <a:cxn ang="T10">
                  <a:pos x="T0" y="T1"/>
                </a:cxn>
                <a:cxn ang="T11">
                  <a:pos x="T2" y="T3"/>
                </a:cxn>
                <a:cxn ang="T12">
                  <a:pos x="T4" y="T5"/>
                </a:cxn>
                <a:cxn ang="T13">
                  <a:pos x="T6" y="T7"/>
                </a:cxn>
                <a:cxn ang="T14">
                  <a:pos x="T8" y="T9"/>
                </a:cxn>
              </a:cxnLst>
              <a:rect l="T15" t="T16" r="T17" b="T18"/>
              <a:pathLst>
                <a:path w="8424" h="5957">
                  <a:moveTo>
                    <a:pt x="8424" y="1632"/>
                  </a:moveTo>
                  <a:lnTo>
                    <a:pt x="2308" y="5957"/>
                  </a:lnTo>
                  <a:lnTo>
                    <a:pt x="0" y="4325"/>
                  </a:lnTo>
                  <a:lnTo>
                    <a:pt x="6116" y="0"/>
                  </a:lnTo>
                  <a:lnTo>
                    <a:pt x="8424" y="163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785" name="Freeform 175"/>
            <p:cNvSpPr>
              <a:spLocks noEditPoints="1"/>
            </p:cNvSpPr>
            <p:nvPr/>
          </p:nvSpPr>
          <p:spPr bwMode="gray">
            <a:xfrm>
              <a:off x="4297" y="2421"/>
              <a:ext cx="196" cy="1038"/>
            </a:xfrm>
            <a:custGeom>
              <a:avLst/>
              <a:gdLst>
                <a:gd name="T0" fmla="*/ 0 w 1785"/>
                <a:gd name="T1" fmla="*/ 0 h 9456"/>
                <a:gd name="T2" fmla="*/ 0 w 1785"/>
                <a:gd name="T3" fmla="*/ 0 h 9456"/>
                <a:gd name="T4" fmla="*/ 0 w 1785"/>
                <a:gd name="T5" fmla="*/ 0 h 9456"/>
                <a:gd name="T6" fmla="*/ 0 w 1785"/>
                <a:gd name="T7" fmla="*/ 0 h 9456"/>
                <a:gd name="T8" fmla="*/ 0 w 1785"/>
                <a:gd name="T9" fmla="*/ 0 h 9456"/>
                <a:gd name="T10" fmla="*/ 0 w 1785"/>
                <a:gd name="T11" fmla="*/ 0 h 9456"/>
                <a:gd name="T12" fmla="*/ 0 w 1785"/>
                <a:gd name="T13" fmla="*/ 0 h 9456"/>
                <a:gd name="T14" fmla="*/ 0 w 1785"/>
                <a:gd name="T15" fmla="*/ 0 h 9456"/>
                <a:gd name="T16" fmla="*/ 0 w 1785"/>
                <a:gd name="T17" fmla="*/ 0 h 9456"/>
                <a:gd name="T18" fmla="*/ 0 w 1785"/>
                <a:gd name="T19" fmla="*/ 0 h 9456"/>
                <a:gd name="T20" fmla="*/ 0 w 1785"/>
                <a:gd name="T21" fmla="*/ 0 h 9456"/>
                <a:gd name="T22" fmla="*/ 0 w 1785"/>
                <a:gd name="T23" fmla="*/ 0 h 9456"/>
                <a:gd name="T24" fmla="*/ 0 w 1785"/>
                <a:gd name="T25" fmla="*/ 0 h 9456"/>
                <a:gd name="T26" fmla="*/ 0 w 1785"/>
                <a:gd name="T27" fmla="*/ 0 h 9456"/>
                <a:gd name="T28" fmla="*/ 0 w 1785"/>
                <a:gd name="T29" fmla="*/ 0 h 9456"/>
                <a:gd name="T30" fmla="*/ 0 w 1785"/>
                <a:gd name="T31" fmla="*/ 0 h 9456"/>
                <a:gd name="T32" fmla="*/ 0 w 1785"/>
                <a:gd name="T33" fmla="*/ 0 h 9456"/>
                <a:gd name="T34" fmla="*/ 0 w 1785"/>
                <a:gd name="T35" fmla="*/ 0 h 9456"/>
                <a:gd name="T36" fmla="*/ 0 w 1785"/>
                <a:gd name="T37" fmla="*/ 0 h 9456"/>
                <a:gd name="T38" fmla="*/ 0 w 1785"/>
                <a:gd name="T39" fmla="*/ 0 h 9456"/>
                <a:gd name="T40" fmla="*/ 0 w 1785"/>
                <a:gd name="T41" fmla="*/ 0 h 9456"/>
                <a:gd name="T42" fmla="*/ 0 w 1785"/>
                <a:gd name="T43" fmla="*/ 0 h 9456"/>
                <a:gd name="T44" fmla="*/ 0 w 1785"/>
                <a:gd name="T45" fmla="*/ 0 h 9456"/>
                <a:gd name="T46" fmla="*/ 0 w 1785"/>
                <a:gd name="T47" fmla="*/ 0 h 9456"/>
                <a:gd name="T48" fmla="*/ 0 w 1785"/>
                <a:gd name="T49" fmla="*/ 0 h 9456"/>
                <a:gd name="T50" fmla="*/ 0 w 1785"/>
                <a:gd name="T51" fmla="*/ 0 h 9456"/>
                <a:gd name="T52" fmla="*/ 0 w 1785"/>
                <a:gd name="T53" fmla="*/ 0 h 9456"/>
                <a:gd name="T54" fmla="*/ 0 w 1785"/>
                <a:gd name="T55" fmla="*/ 0 h 9456"/>
                <a:gd name="T56" fmla="*/ 0 w 1785"/>
                <a:gd name="T57" fmla="*/ 0 h 9456"/>
                <a:gd name="T58" fmla="*/ 0 w 1785"/>
                <a:gd name="T59" fmla="*/ 0 h 94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85"/>
                <a:gd name="T91" fmla="*/ 0 h 9456"/>
                <a:gd name="T92" fmla="*/ 1785 w 1785"/>
                <a:gd name="T93" fmla="*/ 9456 h 94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786" name="Freeform 176"/>
            <p:cNvSpPr>
              <a:spLocks/>
            </p:cNvSpPr>
            <p:nvPr/>
          </p:nvSpPr>
          <p:spPr bwMode="gray">
            <a:xfrm>
              <a:off x="4451" y="2765"/>
              <a:ext cx="23" cy="35"/>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787" name="Freeform 177"/>
            <p:cNvSpPr>
              <a:spLocks/>
            </p:cNvSpPr>
            <p:nvPr/>
          </p:nvSpPr>
          <p:spPr bwMode="gray">
            <a:xfrm>
              <a:off x="4451" y="2824"/>
              <a:ext cx="23" cy="34"/>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sp>
          <p:nvSpPr>
            <p:cNvPr id="788" name="Freeform 178"/>
            <p:cNvSpPr>
              <a:spLocks/>
            </p:cNvSpPr>
            <p:nvPr/>
          </p:nvSpPr>
          <p:spPr bwMode="gray">
            <a:xfrm>
              <a:off x="4451" y="2882"/>
              <a:ext cx="23" cy="34"/>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pPr algn="l" defTabSz="457200">
                <a:lnSpc>
                  <a:spcPct val="100000"/>
                </a:lnSpc>
                <a:spcBef>
                  <a:spcPct val="0"/>
                </a:spcBef>
                <a:buFontTx/>
                <a:buNone/>
              </a:pPr>
              <a:endParaRPr lang="en-US" sz="1800">
                <a:latin typeface="Calibri" pitchFamily="34" charset="0"/>
                <a:ea typeface="MS PGothic" pitchFamily="34" charset="-128"/>
              </a:endParaRPr>
            </a:p>
          </p:txBody>
        </p:sp>
      </p:grpSp>
      <p:sp>
        <p:nvSpPr>
          <p:cNvPr id="789" name="Text Box 299"/>
          <p:cNvSpPr txBox="1">
            <a:spLocks noChangeArrowheads="1"/>
          </p:cNvSpPr>
          <p:nvPr/>
        </p:nvSpPr>
        <p:spPr bwMode="gray">
          <a:xfrm>
            <a:off x="1185863" y="4699000"/>
            <a:ext cx="727075" cy="244475"/>
          </a:xfrm>
          <a:prstGeom prst="rect">
            <a:avLst/>
          </a:prstGeom>
          <a:noFill/>
          <a:ln w="12700">
            <a:noFill/>
            <a:miter lim="800000"/>
            <a:headEnd/>
            <a:tailEnd/>
          </a:ln>
        </p:spPr>
        <p:txBody>
          <a:bodyPr lIns="0" tIns="0" rIns="0" bIns="0">
            <a:spAutoFit/>
          </a:bodyPr>
          <a:lstStyle/>
          <a:p>
            <a:pPr algn="l">
              <a:lnSpc>
                <a:spcPct val="100000"/>
              </a:lnSpc>
              <a:spcBef>
                <a:spcPct val="0"/>
              </a:spcBef>
              <a:buFontTx/>
              <a:buNone/>
            </a:pPr>
            <a:r>
              <a:rPr lang="en-US" sz="1600" dirty="0">
                <a:latin typeface="+mn-lt"/>
                <a:ea typeface="MS PGothic" pitchFamily="34" charset="-128"/>
              </a:rPr>
              <a:t>Servers</a:t>
            </a:r>
          </a:p>
        </p:txBody>
      </p:sp>
      <p:sp>
        <p:nvSpPr>
          <p:cNvPr id="790" name="AutoShape 189"/>
          <p:cNvSpPr>
            <a:spLocks noChangeArrowheads="1"/>
          </p:cNvSpPr>
          <p:nvPr/>
        </p:nvSpPr>
        <p:spPr bwMode="auto">
          <a:xfrm>
            <a:off x="4572000" y="3603625"/>
            <a:ext cx="166688" cy="146050"/>
          </a:xfrm>
          <a:prstGeom prst="diamond">
            <a:avLst/>
          </a:prstGeom>
          <a:solidFill>
            <a:srgbClr val="FF9966"/>
          </a:solidFill>
          <a:ln w="12700" algn="ctr">
            <a:noFill/>
            <a:miter lim="800000"/>
            <a:headEnd/>
            <a:tailEnd/>
          </a:ln>
          <a:effectLst>
            <a:prstShdw prst="shdw17" dist="17961" dir="2700000">
              <a:srgbClr val="FF9966">
                <a:gamma/>
                <a:shade val="60000"/>
                <a:invGamma/>
              </a:srgbClr>
            </a:prst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91" name="Text Box 190"/>
          <p:cNvSpPr txBox="1">
            <a:spLocks noChangeArrowheads="1"/>
          </p:cNvSpPr>
          <p:nvPr/>
        </p:nvSpPr>
        <p:spPr bwMode="auto">
          <a:xfrm>
            <a:off x="4784725" y="2749550"/>
            <a:ext cx="473075" cy="244475"/>
          </a:xfrm>
          <a:prstGeom prst="rect">
            <a:avLst/>
          </a:prstGeom>
          <a:noFill/>
          <a:ln w="12700" algn="ctr">
            <a:noFill/>
            <a:miter lim="800000"/>
            <a:headEnd/>
            <a:tailEnd/>
          </a:ln>
          <a:effectLst>
            <a:prstShdw prst="shdw17" dist="17961" dir="2700000">
              <a:srgbClr val="FF0000">
                <a:gamma/>
                <a:shade val="60000"/>
                <a:invGamma/>
              </a:srgbClr>
            </a:prstShdw>
          </a:effectLst>
        </p:spPr>
        <p:txBody>
          <a:bodyPr>
            <a:spAutoFit/>
          </a:bodyPr>
          <a:lstStyle/>
          <a:p>
            <a:pPr>
              <a:lnSpc>
                <a:spcPct val="100000"/>
              </a:lnSpc>
              <a:spcBef>
                <a:spcPct val="50000"/>
              </a:spcBef>
              <a:buFontTx/>
              <a:buNone/>
            </a:pPr>
            <a:r>
              <a:rPr lang="en-US" sz="1000" b="1">
                <a:latin typeface="+mn-lt"/>
                <a:ea typeface="MS PGothic" pitchFamily="34" charset="-128"/>
              </a:rPr>
              <a:t>HBA</a:t>
            </a:r>
          </a:p>
        </p:txBody>
      </p:sp>
      <p:sp>
        <p:nvSpPr>
          <p:cNvPr id="792" name="Text Box 191"/>
          <p:cNvSpPr txBox="1">
            <a:spLocks noChangeArrowheads="1"/>
          </p:cNvSpPr>
          <p:nvPr/>
        </p:nvSpPr>
        <p:spPr bwMode="auto">
          <a:xfrm>
            <a:off x="3771900" y="2749550"/>
            <a:ext cx="495300" cy="244475"/>
          </a:xfrm>
          <a:prstGeom prst="rect">
            <a:avLst/>
          </a:prstGeom>
          <a:noFill/>
          <a:ln w="12700" algn="ctr">
            <a:noFill/>
            <a:miter lim="800000"/>
            <a:headEnd/>
            <a:tailEnd/>
          </a:ln>
          <a:effectLst>
            <a:prstShdw prst="shdw17" dist="17961" dir="2700000">
              <a:srgbClr val="FF0000">
                <a:gamma/>
                <a:shade val="60000"/>
                <a:invGamma/>
              </a:srgbClr>
            </a:prstShdw>
          </a:effectLst>
        </p:spPr>
        <p:txBody>
          <a:bodyPr>
            <a:spAutoFit/>
          </a:bodyPr>
          <a:lstStyle/>
          <a:p>
            <a:pPr>
              <a:lnSpc>
                <a:spcPct val="100000"/>
              </a:lnSpc>
              <a:spcBef>
                <a:spcPct val="50000"/>
              </a:spcBef>
              <a:buFontTx/>
              <a:buNone/>
            </a:pPr>
            <a:r>
              <a:rPr lang="en-US" sz="1000" b="1">
                <a:latin typeface="+mn-lt"/>
                <a:ea typeface="MS PGothic" pitchFamily="34" charset="-128"/>
              </a:rPr>
              <a:t>NIC</a:t>
            </a:r>
          </a:p>
        </p:txBody>
      </p:sp>
      <p:sp>
        <p:nvSpPr>
          <p:cNvPr id="793" name="AutoShape 192"/>
          <p:cNvSpPr>
            <a:spLocks noChangeArrowheads="1"/>
          </p:cNvSpPr>
          <p:nvPr/>
        </p:nvSpPr>
        <p:spPr bwMode="auto">
          <a:xfrm>
            <a:off x="4711700" y="2860675"/>
            <a:ext cx="166688" cy="146050"/>
          </a:xfrm>
          <a:prstGeom prst="diamond">
            <a:avLst/>
          </a:prstGeom>
          <a:solidFill>
            <a:srgbClr val="FF9966"/>
          </a:solidFill>
          <a:ln w="12700" algn="ctr">
            <a:noFill/>
            <a:miter lim="800000"/>
            <a:headEnd/>
            <a:tailEnd/>
          </a:ln>
          <a:effectLst>
            <a:prstShdw prst="shdw17" dist="17961" dir="2700000">
              <a:srgbClr val="FF9966">
                <a:gamma/>
                <a:shade val="60000"/>
                <a:invGamma/>
              </a:srgbClr>
            </a:prst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794" name="AutoShape 193"/>
          <p:cNvSpPr>
            <a:spLocks noChangeArrowheads="1"/>
          </p:cNvSpPr>
          <p:nvPr/>
        </p:nvSpPr>
        <p:spPr bwMode="auto">
          <a:xfrm>
            <a:off x="4191000" y="2860675"/>
            <a:ext cx="166688" cy="146050"/>
          </a:xfrm>
          <a:prstGeom prst="diamond">
            <a:avLst/>
          </a:prstGeom>
          <a:solidFill>
            <a:srgbClr val="00AFF0"/>
          </a:solidFill>
          <a:ln w="12700" algn="ctr">
            <a:noFill/>
            <a:miter lim="800000"/>
            <a:headEnd/>
            <a:tailEnd/>
          </a:ln>
          <a:effectLst>
            <a:prstShdw prst="shdw17" dist="17961" dir="2700000">
              <a:srgbClr val="00AFF0">
                <a:gamma/>
                <a:shade val="60000"/>
                <a:invGamma/>
              </a:srgbClr>
            </a:prst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795" name="AutoShape 194"/>
          <p:cNvSpPr>
            <a:spLocks noChangeArrowheads="1"/>
          </p:cNvSpPr>
          <p:nvPr/>
        </p:nvSpPr>
        <p:spPr bwMode="auto">
          <a:xfrm>
            <a:off x="4216400" y="3603625"/>
            <a:ext cx="166688" cy="146050"/>
          </a:xfrm>
          <a:prstGeom prst="diamond">
            <a:avLst/>
          </a:prstGeom>
          <a:solidFill>
            <a:srgbClr val="00AFF0"/>
          </a:solidFill>
          <a:ln w="12700" algn="ctr">
            <a:noFill/>
            <a:miter lim="800000"/>
            <a:headEnd/>
            <a:tailEnd/>
          </a:ln>
          <a:effectLst>
            <a:prstShdw prst="shdw17" dist="17961" dir="2700000">
              <a:srgbClr val="00AFF0">
                <a:gamma/>
                <a:shade val="60000"/>
                <a:invGamma/>
              </a:srgbClr>
            </a:prst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96" name="AutoShape 195"/>
          <p:cNvSpPr>
            <a:spLocks noChangeArrowheads="1"/>
          </p:cNvSpPr>
          <p:nvPr/>
        </p:nvSpPr>
        <p:spPr bwMode="auto">
          <a:xfrm>
            <a:off x="4203700" y="4302125"/>
            <a:ext cx="166688" cy="146050"/>
          </a:xfrm>
          <a:prstGeom prst="diamond">
            <a:avLst/>
          </a:prstGeom>
          <a:solidFill>
            <a:srgbClr val="00AFF0"/>
          </a:solidFill>
          <a:ln w="12700" algn="ctr">
            <a:noFill/>
            <a:miter lim="800000"/>
            <a:headEnd/>
            <a:tailEnd/>
          </a:ln>
          <a:effectLst>
            <a:prstShdw prst="shdw17" dist="17961" dir="2700000">
              <a:srgbClr val="00AFF0">
                <a:gamma/>
                <a:shade val="60000"/>
                <a:invGamma/>
              </a:srgbClr>
            </a:prst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97" name="AutoShape 196"/>
          <p:cNvSpPr>
            <a:spLocks noChangeArrowheads="1"/>
          </p:cNvSpPr>
          <p:nvPr/>
        </p:nvSpPr>
        <p:spPr bwMode="auto">
          <a:xfrm>
            <a:off x="4533900" y="4276725"/>
            <a:ext cx="166688" cy="146050"/>
          </a:xfrm>
          <a:prstGeom prst="diamond">
            <a:avLst/>
          </a:prstGeom>
          <a:solidFill>
            <a:srgbClr val="FF9966"/>
          </a:solidFill>
          <a:ln w="12700" algn="ctr">
            <a:noFill/>
            <a:miter lim="800000"/>
            <a:headEnd/>
            <a:tailEnd/>
          </a:ln>
          <a:effectLst>
            <a:prstShdw prst="shdw17" dist="17961" dir="2700000">
              <a:srgbClr val="FF9966">
                <a:gamma/>
                <a:shade val="60000"/>
                <a:invGamma/>
              </a:srgbClr>
            </a:prst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98" name="AutoShape 197"/>
          <p:cNvSpPr>
            <a:spLocks noChangeArrowheads="1"/>
          </p:cNvSpPr>
          <p:nvPr/>
        </p:nvSpPr>
        <p:spPr bwMode="auto">
          <a:xfrm>
            <a:off x="4711700" y="2860675"/>
            <a:ext cx="166688" cy="146050"/>
          </a:xfrm>
          <a:prstGeom prst="diamond">
            <a:avLst/>
          </a:prstGeom>
          <a:solidFill>
            <a:srgbClr val="FF9966"/>
          </a:solidFill>
          <a:ln w="12700" algn="ctr">
            <a:noFill/>
            <a:miter lim="800000"/>
            <a:headEnd/>
            <a:tailEnd/>
          </a:ln>
          <a:effectLst>
            <a:prstShdw prst="shdw17" dist="17961" dir="2700000">
              <a:srgbClr val="FF9966">
                <a:gamma/>
                <a:shade val="60000"/>
                <a:invGamma/>
              </a:srgbClr>
            </a:prst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pic>
        <p:nvPicPr>
          <p:cNvPr id="799" name="Picture 46"/>
          <p:cNvPicPr>
            <a:picLocks noChangeAspect="1" noChangeArrowheads="1"/>
          </p:cNvPicPr>
          <p:nvPr/>
        </p:nvPicPr>
        <p:blipFill>
          <a:blip r:embed="rId4" cstate="print"/>
          <a:srcRect/>
          <a:stretch>
            <a:fillRect/>
          </a:stretch>
        </p:blipFill>
        <p:spPr bwMode="auto">
          <a:xfrm>
            <a:off x="5105400" y="2584450"/>
            <a:ext cx="228600" cy="177800"/>
          </a:xfrm>
          <a:prstGeom prst="rect">
            <a:avLst/>
          </a:prstGeom>
          <a:noFill/>
          <a:ln w="12700">
            <a:solidFill>
              <a:srgbClr val="FF0000">
                <a:alpha val="56078"/>
              </a:srgbClr>
            </a:solidFill>
            <a:round/>
            <a:headEnd/>
            <a:tailEnd/>
          </a:ln>
        </p:spPr>
      </p:pic>
      <p:sp>
        <p:nvSpPr>
          <p:cNvPr id="800" name="AutoShape 14"/>
          <p:cNvSpPr>
            <a:spLocks noChangeArrowheads="1"/>
          </p:cNvSpPr>
          <p:nvPr/>
        </p:nvSpPr>
        <p:spPr bwMode="auto">
          <a:xfrm>
            <a:off x="457200" y="1350334"/>
            <a:ext cx="2514600" cy="656153"/>
          </a:xfrm>
          <a:prstGeom prst="rightArrow">
            <a:avLst>
              <a:gd name="adj1" fmla="val 51269"/>
              <a:gd name="adj2" fmla="val 43559"/>
            </a:avLst>
          </a:prstGeom>
          <a:solidFill>
            <a:srgbClr val="FF0000"/>
          </a:solidFill>
          <a:ln w="12700" algn="ctr">
            <a:noFill/>
            <a:miter lim="800000"/>
            <a:headEnd/>
            <a:tailEnd/>
          </a:ln>
        </p:spPr>
        <p:txBody>
          <a:bodyPr anchor="ctr">
            <a:spAutoFit/>
          </a:bodyPr>
          <a:lstStyle/>
          <a:p>
            <a:pPr marL="0" marR="0" lvl="0" indent="0" algn="l" defTabSz="457200" eaLnBrk="1" fontAlgn="auto" latinLnBrk="0" hangingPunct="1">
              <a:lnSpc>
                <a:spcPct val="100000"/>
              </a:lnSpc>
              <a:spcBef>
                <a:spcPct val="0"/>
              </a:spcBef>
              <a:spcAft>
                <a:spcPts val="0"/>
              </a:spcAft>
              <a:buClrTx/>
              <a:buSzTx/>
              <a:buFontTx/>
              <a:buNone/>
              <a:tabLst/>
              <a:defRPr/>
            </a:pPr>
            <a:r>
              <a:rPr kumimoji="0" lang="en-US" sz="1600" b="1" u="none" strike="noStrike" kern="0" cap="none" spc="0" normalizeH="0" baseline="0" noProof="0" dirty="0" smtClean="0">
                <a:ln>
                  <a:noFill/>
                </a:ln>
                <a:solidFill>
                  <a:schemeClr val="bg1"/>
                </a:solidFill>
                <a:effectLst/>
                <a:uLnTx/>
                <a:uFillTx/>
                <a:latin typeface="+mj-lt"/>
                <a:ea typeface="MS PGothic" pitchFamily="34" charset="-128"/>
              </a:rPr>
              <a:t>Today</a:t>
            </a:r>
            <a:endParaRPr kumimoji="0" lang="en-US" sz="1800" b="1" u="none" strike="noStrike" kern="0" cap="none" spc="0" normalizeH="0" baseline="0" noProof="0" dirty="0" smtClean="0">
              <a:ln>
                <a:noFill/>
              </a:ln>
              <a:solidFill>
                <a:schemeClr val="bg1"/>
              </a:solidFill>
              <a:effectLst/>
              <a:uLnTx/>
              <a:uFillTx/>
              <a:latin typeface="+mj-lt"/>
              <a:ea typeface="MS PGothic" pitchFamily="34" charset="-128"/>
              <a:sym typeface="Wingdings" pitchFamily="2" charset="2"/>
            </a:endParaRPr>
          </a:p>
        </p:txBody>
      </p:sp>
      <p:grpSp>
        <p:nvGrpSpPr>
          <p:cNvPr id="16" name="Group 804"/>
          <p:cNvGrpSpPr/>
          <p:nvPr/>
        </p:nvGrpSpPr>
        <p:grpSpPr>
          <a:xfrm>
            <a:off x="1295400" y="5562600"/>
            <a:ext cx="7620000" cy="1143000"/>
            <a:chOff x="1219200" y="5562600"/>
            <a:chExt cx="7620000" cy="1143000"/>
          </a:xfrm>
        </p:grpSpPr>
        <p:sp>
          <p:nvSpPr>
            <p:cNvPr id="801" name="Line 201"/>
            <p:cNvSpPr>
              <a:spLocks noChangeShapeType="1"/>
            </p:cNvSpPr>
            <p:nvPr/>
          </p:nvSpPr>
          <p:spPr bwMode="auto">
            <a:xfrm>
              <a:off x="1219200" y="5943600"/>
              <a:ext cx="0" cy="266700"/>
            </a:xfrm>
            <a:prstGeom prst="line">
              <a:avLst/>
            </a:prstGeom>
            <a:noFill/>
            <a:ln w="28575">
              <a:solidFill>
                <a:srgbClr val="FF96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02" name="Line 202"/>
            <p:cNvSpPr>
              <a:spLocks noChangeShapeType="1"/>
            </p:cNvSpPr>
            <p:nvPr/>
          </p:nvSpPr>
          <p:spPr bwMode="auto">
            <a:xfrm>
              <a:off x="1219200" y="5600700"/>
              <a:ext cx="0" cy="266700"/>
            </a:xfrm>
            <a:prstGeom prst="line">
              <a:avLst/>
            </a:prstGeom>
            <a:noFill/>
            <a:ln w="28575">
              <a:solidFill>
                <a:srgbClr val="00AFF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03" name="Rectangle 200"/>
            <p:cNvSpPr txBox="1">
              <a:spLocks noChangeArrowheads="1"/>
            </p:cNvSpPr>
            <p:nvPr/>
          </p:nvSpPr>
          <p:spPr>
            <a:xfrm>
              <a:off x="1219200" y="5562600"/>
              <a:ext cx="7620000" cy="1143000"/>
            </a:xfrm>
            <a:prstGeom prst="rect">
              <a:avLst/>
            </a:prstGeom>
            <a:noFill/>
            <a:ln/>
          </p:spPr>
          <p:txBody>
            <a:bodyPr/>
            <a:lstStyle/>
            <a:p>
              <a:pPr marL="228600" marR="0" lvl="0" indent="-228600" algn="l" defTabSz="914400" rtl="0" eaLnBrk="1" fontAlgn="auto" latinLnBrk="0" hangingPunct="1">
                <a:lnSpc>
                  <a:spcPct val="105000"/>
                </a:lnSpc>
                <a:spcBef>
                  <a:spcPct val="15000"/>
                </a:spcBef>
                <a:spcAft>
                  <a:spcPts val="0"/>
                </a:spcAft>
                <a:buClrTx/>
                <a:buSzTx/>
                <a:buNone/>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Ethernet LAN for non-storage (IP) traffic</a:t>
              </a:r>
            </a:p>
            <a:p>
              <a:pPr marL="228600" marR="0" lvl="0" indent="-228600" algn="l" defTabSz="914400" rtl="0" eaLnBrk="1" fontAlgn="auto" latinLnBrk="0" hangingPunct="1">
                <a:lnSpc>
                  <a:spcPct val="105000"/>
                </a:lnSpc>
                <a:spcBef>
                  <a:spcPct val="15000"/>
                </a:spcBef>
                <a:spcAft>
                  <a:spcPts val="0"/>
                </a:spcAft>
                <a:buClrTx/>
                <a:buSzTx/>
                <a:buNone/>
                <a:tabLst/>
                <a:defRPr/>
              </a:pPr>
              <a:r>
                <a:rPr kumimoji="0" lang="en-US" sz="1800" b="0" i="0" u="none" strike="noStrike" kern="1200" cap="none" spc="0" normalizeH="0" baseline="0" noProof="0" dirty="0" err="1" smtClean="0">
                  <a:ln>
                    <a:noFill/>
                  </a:ln>
                  <a:solidFill>
                    <a:schemeClr val="tx1"/>
                  </a:solidFill>
                  <a:effectLst/>
                  <a:uLnTx/>
                  <a:uFillTx/>
                  <a:latin typeface="+mn-lt"/>
                  <a:ea typeface="+mn-ea"/>
                  <a:cs typeface="+mn-cs"/>
                </a:rPr>
                <a:t>Fibre</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Channel SAN for storage (FC) traffic</a:t>
              </a:r>
            </a:p>
          </p:txBody>
        </p:sp>
      </p:gr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96" name="Rectangle 28"/>
          <p:cNvSpPr>
            <a:spLocks noGrp="1" noChangeArrowheads="1"/>
          </p:cNvSpPr>
          <p:nvPr>
            <p:ph type="title"/>
          </p:nvPr>
        </p:nvSpPr>
        <p:spPr/>
        <p:txBody>
          <a:bodyPr/>
          <a:lstStyle/>
          <a:p>
            <a:r>
              <a:rPr lang="en-US" dirty="0"/>
              <a:t>Data Center Network Evolution</a:t>
            </a:r>
            <a:endParaRPr lang="en-US" sz="2600" i="1" dirty="0"/>
          </a:p>
        </p:txBody>
      </p:sp>
      <p:sp>
        <p:nvSpPr>
          <p:cNvPr id="283" name="Date Placeholder 282"/>
          <p:cNvSpPr>
            <a:spLocks noGrp="1"/>
          </p:cNvSpPr>
          <p:nvPr>
            <p:ph type="dt" sz="half" idx="2"/>
          </p:nvPr>
        </p:nvSpPr>
        <p:spPr/>
        <p:txBody>
          <a:bodyPr/>
          <a:lstStyle/>
          <a:p>
            <a:fld id="{FE336F1E-74E4-4478-B880-71D974370A35}" type="datetime3">
              <a:rPr lang="en-AU" smtClean="0"/>
              <a:pPr/>
              <a:t>22 September, 2011</a:t>
            </a:fld>
            <a:endParaRPr lang="en-US"/>
          </a:p>
        </p:txBody>
      </p:sp>
      <p:sp>
        <p:nvSpPr>
          <p:cNvPr id="285" name="Footer Placeholder 284"/>
          <p:cNvSpPr>
            <a:spLocks noGrp="1"/>
          </p:cNvSpPr>
          <p:nvPr>
            <p:ph type="ftr" sz="quarter" idx="3"/>
          </p:nvPr>
        </p:nvSpPr>
        <p:spPr/>
        <p:txBody>
          <a:bodyPr/>
          <a:lstStyle/>
          <a:p>
            <a:r>
              <a:rPr lang="en-US" smtClean="0"/>
              <a:t>© 2011 Brocade Communications Systems, Inc. - COMPANY PROPRIETARY INFORMATION</a:t>
            </a:r>
            <a:endParaRPr lang="en-US"/>
          </a:p>
        </p:txBody>
      </p:sp>
      <p:sp>
        <p:nvSpPr>
          <p:cNvPr id="284" name="Slide Number Placeholder 283"/>
          <p:cNvSpPr>
            <a:spLocks noGrp="1"/>
          </p:cNvSpPr>
          <p:nvPr>
            <p:ph type="sldNum" sz="quarter" idx="4"/>
          </p:nvPr>
        </p:nvSpPr>
        <p:spPr/>
        <p:txBody>
          <a:bodyPr/>
          <a:lstStyle/>
          <a:p>
            <a:fld id="{7BCC8D0D-EAEC-449D-9161-023DFF90F2E2}" type="slidenum">
              <a:rPr lang="en-US" smtClean="0"/>
              <a:pPr/>
              <a:t>17</a:t>
            </a:fld>
            <a:endParaRPr lang="en-US" dirty="0"/>
          </a:p>
        </p:txBody>
      </p:sp>
      <p:grpSp>
        <p:nvGrpSpPr>
          <p:cNvPr id="2" name="Group 66"/>
          <p:cNvGrpSpPr>
            <a:grpSpLocks/>
          </p:cNvGrpSpPr>
          <p:nvPr/>
        </p:nvGrpSpPr>
        <p:grpSpPr bwMode="auto">
          <a:xfrm>
            <a:off x="4999037" y="1698625"/>
            <a:ext cx="350838" cy="668338"/>
            <a:chOff x="4272" y="1872"/>
            <a:chExt cx="925" cy="1717"/>
          </a:xfrm>
        </p:grpSpPr>
        <p:sp>
          <p:nvSpPr>
            <p:cNvPr id="567" name="Freeform 67"/>
            <p:cNvSpPr>
              <a:spLocks/>
            </p:cNvSpPr>
            <p:nvPr/>
          </p:nvSpPr>
          <p:spPr bwMode="gray">
            <a:xfrm>
              <a:off x="4536" y="3062"/>
              <a:ext cx="637" cy="527"/>
            </a:xfrm>
            <a:custGeom>
              <a:avLst/>
              <a:gdLst>
                <a:gd name="T0" fmla="*/ 0 w 5799"/>
                <a:gd name="T1" fmla="*/ 0 h 4798"/>
                <a:gd name="T2" fmla="*/ 0 w 5799"/>
                <a:gd name="T3" fmla="*/ 0 h 4798"/>
                <a:gd name="T4" fmla="*/ 0 w 5799"/>
                <a:gd name="T5" fmla="*/ 0 h 4798"/>
                <a:gd name="T6" fmla="*/ 0 w 5799"/>
                <a:gd name="T7" fmla="*/ 0 h 4798"/>
                <a:gd name="T8" fmla="*/ 0 w 5799"/>
                <a:gd name="T9" fmla="*/ 0 h 4798"/>
                <a:gd name="T10" fmla="*/ 0 60000 65536"/>
                <a:gd name="T11" fmla="*/ 0 60000 65536"/>
                <a:gd name="T12" fmla="*/ 0 60000 65536"/>
                <a:gd name="T13" fmla="*/ 0 60000 65536"/>
                <a:gd name="T14" fmla="*/ 0 60000 65536"/>
                <a:gd name="T15" fmla="*/ 0 w 5799"/>
                <a:gd name="T16" fmla="*/ 0 h 4798"/>
                <a:gd name="T17" fmla="*/ 5799 w 5799"/>
                <a:gd name="T18" fmla="*/ 4798 h 4798"/>
              </a:gdLst>
              <a:ahLst/>
              <a:cxnLst>
                <a:cxn ang="T10">
                  <a:pos x="T0" y="T1"/>
                </a:cxn>
                <a:cxn ang="T11">
                  <a:pos x="T2" y="T3"/>
                </a:cxn>
                <a:cxn ang="T12">
                  <a:pos x="T4" y="T5"/>
                </a:cxn>
                <a:cxn ang="T13">
                  <a:pos x="T6" y="T7"/>
                </a:cxn>
                <a:cxn ang="T14">
                  <a:pos x="T8" y="T9"/>
                </a:cxn>
              </a:cxnLst>
              <a:rect l="T15" t="T16" r="T17" b="T18"/>
              <a:pathLst>
                <a:path w="5799" h="4798">
                  <a:moveTo>
                    <a:pt x="5799" y="0"/>
                  </a:moveTo>
                  <a:lnTo>
                    <a:pt x="0" y="4101"/>
                  </a:lnTo>
                  <a:lnTo>
                    <a:pt x="0" y="4798"/>
                  </a:lnTo>
                  <a:lnTo>
                    <a:pt x="5799" y="697"/>
                  </a:lnTo>
                  <a:lnTo>
                    <a:pt x="5799" y="0"/>
                  </a:lnTo>
                  <a:close/>
                </a:path>
              </a:pathLst>
            </a:custGeom>
            <a:solidFill>
              <a:srgbClr val="5F5F5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568" name="Freeform 68"/>
            <p:cNvSpPr>
              <a:spLocks/>
            </p:cNvSpPr>
            <p:nvPr/>
          </p:nvSpPr>
          <p:spPr bwMode="gray">
            <a:xfrm>
              <a:off x="4296" y="3342"/>
              <a:ext cx="240" cy="247"/>
            </a:xfrm>
            <a:custGeom>
              <a:avLst/>
              <a:gdLst>
                <a:gd name="T0" fmla="*/ 0 w 2190"/>
                <a:gd name="T1" fmla="*/ 0 h 2247"/>
                <a:gd name="T2" fmla="*/ 0 w 2190"/>
                <a:gd name="T3" fmla="*/ 0 h 2247"/>
                <a:gd name="T4" fmla="*/ 0 w 2190"/>
                <a:gd name="T5" fmla="*/ 0 h 2247"/>
                <a:gd name="T6" fmla="*/ 0 w 2190"/>
                <a:gd name="T7" fmla="*/ 0 h 2247"/>
                <a:gd name="T8" fmla="*/ 0 w 2190"/>
                <a:gd name="T9" fmla="*/ 0 h 2247"/>
                <a:gd name="T10" fmla="*/ 0 60000 65536"/>
                <a:gd name="T11" fmla="*/ 0 60000 65536"/>
                <a:gd name="T12" fmla="*/ 0 60000 65536"/>
                <a:gd name="T13" fmla="*/ 0 60000 65536"/>
                <a:gd name="T14" fmla="*/ 0 60000 65536"/>
                <a:gd name="T15" fmla="*/ 0 w 2190"/>
                <a:gd name="T16" fmla="*/ 0 h 2247"/>
                <a:gd name="T17" fmla="*/ 2190 w 2190"/>
                <a:gd name="T18" fmla="*/ 2247 h 2247"/>
              </a:gdLst>
              <a:ahLst/>
              <a:cxnLst>
                <a:cxn ang="T10">
                  <a:pos x="T0" y="T1"/>
                </a:cxn>
                <a:cxn ang="T11">
                  <a:pos x="T2" y="T3"/>
                </a:cxn>
                <a:cxn ang="T12">
                  <a:pos x="T4" y="T5"/>
                </a:cxn>
                <a:cxn ang="T13">
                  <a:pos x="T6" y="T7"/>
                </a:cxn>
                <a:cxn ang="T14">
                  <a:pos x="T8" y="T9"/>
                </a:cxn>
              </a:cxnLst>
              <a:rect l="T15" t="T16" r="T17" b="T18"/>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569" name="Freeform 69"/>
            <p:cNvSpPr>
              <a:spLocks/>
            </p:cNvSpPr>
            <p:nvPr/>
          </p:nvSpPr>
          <p:spPr bwMode="gray">
            <a:xfrm>
              <a:off x="4525" y="2051"/>
              <a:ext cx="672" cy="1487"/>
            </a:xfrm>
            <a:custGeom>
              <a:avLst/>
              <a:gdLst>
                <a:gd name="T0" fmla="*/ 0 w 6116"/>
                <a:gd name="T1" fmla="*/ 0 h 13550"/>
                <a:gd name="T2" fmla="*/ 0 w 6116"/>
                <a:gd name="T3" fmla="*/ 0 h 13550"/>
                <a:gd name="T4" fmla="*/ 0 w 6116"/>
                <a:gd name="T5" fmla="*/ 0 h 13550"/>
                <a:gd name="T6" fmla="*/ 0 w 6116"/>
                <a:gd name="T7" fmla="*/ 0 h 13550"/>
                <a:gd name="T8" fmla="*/ 0 w 6116"/>
                <a:gd name="T9" fmla="*/ 0 h 13550"/>
                <a:gd name="T10" fmla="*/ 0 60000 65536"/>
                <a:gd name="T11" fmla="*/ 0 60000 65536"/>
                <a:gd name="T12" fmla="*/ 0 60000 65536"/>
                <a:gd name="T13" fmla="*/ 0 60000 65536"/>
                <a:gd name="T14" fmla="*/ 0 60000 65536"/>
                <a:gd name="T15" fmla="*/ 0 w 6116"/>
                <a:gd name="T16" fmla="*/ 0 h 13550"/>
                <a:gd name="T17" fmla="*/ 6116 w 6116"/>
                <a:gd name="T18" fmla="*/ 13550 h 13550"/>
              </a:gdLst>
              <a:ahLst/>
              <a:cxnLst>
                <a:cxn ang="T10">
                  <a:pos x="T0" y="T1"/>
                </a:cxn>
                <a:cxn ang="T11">
                  <a:pos x="T2" y="T3"/>
                </a:cxn>
                <a:cxn ang="T12">
                  <a:pos x="T4" y="T5"/>
                </a:cxn>
                <a:cxn ang="T13">
                  <a:pos x="T6" y="T7"/>
                </a:cxn>
                <a:cxn ang="T14">
                  <a:pos x="T8" y="T9"/>
                </a:cxn>
              </a:cxnLst>
              <a:rect l="T15" t="T16" r="T17" b="T18"/>
              <a:pathLst>
                <a:path w="6116" h="13550">
                  <a:moveTo>
                    <a:pt x="6116" y="0"/>
                  </a:moveTo>
                  <a:lnTo>
                    <a:pt x="0" y="4325"/>
                  </a:lnTo>
                  <a:lnTo>
                    <a:pt x="0" y="13550"/>
                  </a:lnTo>
                  <a:lnTo>
                    <a:pt x="6116" y="9225"/>
                  </a:lnTo>
                  <a:lnTo>
                    <a:pt x="6116" y="0"/>
                  </a:lnTo>
                  <a:close/>
                </a:path>
              </a:pathLst>
            </a:custGeom>
            <a:solidFill>
              <a:srgbClr val="808080"/>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570" name="Freeform 70"/>
            <p:cNvSpPr>
              <a:spLocks/>
            </p:cNvSpPr>
            <p:nvPr/>
          </p:nvSpPr>
          <p:spPr bwMode="gray">
            <a:xfrm>
              <a:off x="4272" y="2347"/>
              <a:ext cx="253" cy="1191"/>
            </a:xfrm>
            <a:custGeom>
              <a:avLst/>
              <a:gdLst>
                <a:gd name="T0" fmla="*/ 0 w 2308"/>
                <a:gd name="T1" fmla="*/ 0 h 10857"/>
                <a:gd name="T2" fmla="*/ 0 w 2308"/>
                <a:gd name="T3" fmla="*/ 0 h 10857"/>
                <a:gd name="T4" fmla="*/ 0 w 2308"/>
                <a:gd name="T5" fmla="*/ 0 h 10857"/>
                <a:gd name="T6" fmla="*/ 0 w 2308"/>
                <a:gd name="T7" fmla="*/ 0 h 10857"/>
                <a:gd name="T8" fmla="*/ 0 w 2308"/>
                <a:gd name="T9" fmla="*/ 0 h 10857"/>
                <a:gd name="T10" fmla="*/ 0 60000 65536"/>
                <a:gd name="T11" fmla="*/ 0 60000 65536"/>
                <a:gd name="T12" fmla="*/ 0 60000 65536"/>
                <a:gd name="T13" fmla="*/ 0 60000 65536"/>
                <a:gd name="T14" fmla="*/ 0 60000 65536"/>
                <a:gd name="T15" fmla="*/ 0 w 2308"/>
                <a:gd name="T16" fmla="*/ 0 h 10857"/>
                <a:gd name="T17" fmla="*/ 2308 w 2308"/>
                <a:gd name="T18" fmla="*/ 10857 h 10857"/>
              </a:gdLst>
              <a:ahLst/>
              <a:cxnLst>
                <a:cxn ang="T10">
                  <a:pos x="T0" y="T1"/>
                </a:cxn>
                <a:cxn ang="T11">
                  <a:pos x="T2" y="T3"/>
                </a:cxn>
                <a:cxn ang="T12">
                  <a:pos x="T4" y="T5"/>
                </a:cxn>
                <a:cxn ang="T13">
                  <a:pos x="T6" y="T7"/>
                </a:cxn>
                <a:cxn ang="T14">
                  <a:pos x="T8" y="T9"/>
                </a:cxn>
              </a:cxnLst>
              <a:rect l="T15" t="T16" r="T17" b="T18"/>
              <a:pathLst>
                <a:path w="2308" h="10857">
                  <a:moveTo>
                    <a:pt x="2308" y="1632"/>
                  </a:moveTo>
                  <a:lnTo>
                    <a:pt x="0" y="0"/>
                  </a:lnTo>
                  <a:lnTo>
                    <a:pt x="0" y="9224"/>
                  </a:lnTo>
                  <a:lnTo>
                    <a:pt x="2308" y="10857"/>
                  </a:lnTo>
                  <a:lnTo>
                    <a:pt x="2308" y="1632"/>
                  </a:lnTo>
                  <a:close/>
                </a:path>
              </a:pathLst>
            </a:custGeom>
            <a:solidFill>
              <a:srgbClr val="777777"/>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571" name="Freeform 71"/>
            <p:cNvSpPr>
              <a:spLocks/>
            </p:cNvSpPr>
            <p:nvPr/>
          </p:nvSpPr>
          <p:spPr bwMode="gray">
            <a:xfrm>
              <a:off x="4272" y="1872"/>
              <a:ext cx="925" cy="654"/>
            </a:xfrm>
            <a:custGeom>
              <a:avLst/>
              <a:gdLst>
                <a:gd name="T0" fmla="*/ 0 w 8424"/>
                <a:gd name="T1" fmla="*/ 0 h 5957"/>
                <a:gd name="T2" fmla="*/ 0 w 8424"/>
                <a:gd name="T3" fmla="*/ 0 h 5957"/>
                <a:gd name="T4" fmla="*/ 0 w 8424"/>
                <a:gd name="T5" fmla="*/ 0 h 5957"/>
                <a:gd name="T6" fmla="*/ 0 w 8424"/>
                <a:gd name="T7" fmla="*/ 0 h 5957"/>
                <a:gd name="T8" fmla="*/ 0 w 8424"/>
                <a:gd name="T9" fmla="*/ 0 h 5957"/>
                <a:gd name="T10" fmla="*/ 0 60000 65536"/>
                <a:gd name="T11" fmla="*/ 0 60000 65536"/>
                <a:gd name="T12" fmla="*/ 0 60000 65536"/>
                <a:gd name="T13" fmla="*/ 0 60000 65536"/>
                <a:gd name="T14" fmla="*/ 0 60000 65536"/>
                <a:gd name="T15" fmla="*/ 0 w 8424"/>
                <a:gd name="T16" fmla="*/ 0 h 5957"/>
                <a:gd name="T17" fmla="*/ 8424 w 8424"/>
                <a:gd name="T18" fmla="*/ 5957 h 5957"/>
              </a:gdLst>
              <a:ahLst/>
              <a:cxnLst>
                <a:cxn ang="T10">
                  <a:pos x="T0" y="T1"/>
                </a:cxn>
                <a:cxn ang="T11">
                  <a:pos x="T2" y="T3"/>
                </a:cxn>
                <a:cxn ang="T12">
                  <a:pos x="T4" y="T5"/>
                </a:cxn>
                <a:cxn ang="T13">
                  <a:pos x="T6" y="T7"/>
                </a:cxn>
                <a:cxn ang="T14">
                  <a:pos x="T8" y="T9"/>
                </a:cxn>
              </a:cxnLst>
              <a:rect l="T15" t="T16" r="T17" b="T18"/>
              <a:pathLst>
                <a:path w="8424" h="5957">
                  <a:moveTo>
                    <a:pt x="8424" y="1632"/>
                  </a:moveTo>
                  <a:lnTo>
                    <a:pt x="2308" y="5957"/>
                  </a:lnTo>
                  <a:lnTo>
                    <a:pt x="0" y="4325"/>
                  </a:lnTo>
                  <a:lnTo>
                    <a:pt x="6116" y="0"/>
                  </a:lnTo>
                  <a:lnTo>
                    <a:pt x="8424" y="163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572" name="Freeform 72"/>
            <p:cNvSpPr>
              <a:spLocks noEditPoints="1"/>
            </p:cNvSpPr>
            <p:nvPr/>
          </p:nvSpPr>
          <p:spPr bwMode="gray">
            <a:xfrm>
              <a:off x="4297" y="2421"/>
              <a:ext cx="196" cy="1038"/>
            </a:xfrm>
            <a:custGeom>
              <a:avLst/>
              <a:gdLst>
                <a:gd name="T0" fmla="*/ 0 w 1785"/>
                <a:gd name="T1" fmla="*/ 0 h 9456"/>
                <a:gd name="T2" fmla="*/ 0 w 1785"/>
                <a:gd name="T3" fmla="*/ 0 h 9456"/>
                <a:gd name="T4" fmla="*/ 0 w 1785"/>
                <a:gd name="T5" fmla="*/ 0 h 9456"/>
                <a:gd name="T6" fmla="*/ 0 w 1785"/>
                <a:gd name="T7" fmla="*/ 0 h 9456"/>
                <a:gd name="T8" fmla="*/ 0 w 1785"/>
                <a:gd name="T9" fmla="*/ 0 h 9456"/>
                <a:gd name="T10" fmla="*/ 0 w 1785"/>
                <a:gd name="T11" fmla="*/ 0 h 9456"/>
                <a:gd name="T12" fmla="*/ 0 w 1785"/>
                <a:gd name="T13" fmla="*/ 0 h 9456"/>
                <a:gd name="T14" fmla="*/ 0 w 1785"/>
                <a:gd name="T15" fmla="*/ 0 h 9456"/>
                <a:gd name="T16" fmla="*/ 0 w 1785"/>
                <a:gd name="T17" fmla="*/ 0 h 9456"/>
                <a:gd name="T18" fmla="*/ 0 w 1785"/>
                <a:gd name="T19" fmla="*/ 0 h 9456"/>
                <a:gd name="T20" fmla="*/ 0 w 1785"/>
                <a:gd name="T21" fmla="*/ 0 h 9456"/>
                <a:gd name="T22" fmla="*/ 0 w 1785"/>
                <a:gd name="T23" fmla="*/ 0 h 9456"/>
                <a:gd name="T24" fmla="*/ 0 w 1785"/>
                <a:gd name="T25" fmla="*/ 0 h 9456"/>
                <a:gd name="T26" fmla="*/ 0 w 1785"/>
                <a:gd name="T27" fmla="*/ 0 h 9456"/>
                <a:gd name="T28" fmla="*/ 0 w 1785"/>
                <a:gd name="T29" fmla="*/ 0 h 9456"/>
                <a:gd name="T30" fmla="*/ 0 w 1785"/>
                <a:gd name="T31" fmla="*/ 0 h 9456"/>
                <a:gd name="T32" fmla="*/ 0 w 1785"/>
                <a:gd name="T33" fmla="*/ 0 h 9456"/>
                <a:gd name="T34" fmla="*/ 0 w 1785"/>
                <a:gd name="T35" fmla="*/ 0 h 9456"/>
                <a:gd name="T36" fmla="*/ 0 w 1785"/>
                <a:gd name="T37" fmla="*/ 0 h 9456"/>
                <a:gd name="T38" fmla="*/ 0 w 1785"/>
                <a:gd name="T39" fmla="*/ 0 h 9456"/>
                <a:gd name="T40" fmla="*/ 0 w 1785"/>
                <a:gd name="T41" fmla="*/ 0 h 9456"/>
                <a:gd name="T42" fmla="*/ 0 w 1785"/>
                <a:gd name="T43" fmla="*/ 0 h 9456"/>
                <a:gd name="T44" fmla="*/ 0 w 1785"/>
                <a:gd name="T45" fmla="*/ 0 h 9456"/>
                <a:gd name="T46" fmla="*/ 0 w 1785"/>
                <a:gd name="T47" fmla="*/ 0 h 9456"/>
                <a:gd name="T48" fmla="*/ 0 w 1785"/>
                <a:gd name="T49" fmla="*/ 0 h 9456"/>
                <a:gd name="T50" fmla="*/ 0 w 1785"/>
                <a:gd name="T51" fmla="*/ 0 h 9456"/>
                <a:gd name="T52" fmla="*/ 0 w 1785"/>
                <a:gd name="T53" fmla="*/ 0 h 9456"/>
                <a:gd name="T54" fmla="*/ 0 w 1785"/>
                <a:gd name="T55" fmla="*/ 0 h 9456"/>
                <a:gd name="T56" fmla="*/ 0 w 1785"/>
                <a:gd name="T57" fmla="*/ 0 h 9456"/>
                <a:gd name="T58" fmla="*/ 0 w 1785"/>
                <a:gd name="T59" fmla="*/ 0 h 94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85"/>
                <a:gd name="T91" fmla="*/ 0 h 9456"/>
                <a:gd name="T92" fmla="*/ 1785 w 1785"/>
                <a:gd name="T93" fmla="*/ 9456 h 94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573" name="Freeform 73"/>
            <p:cNvSpPr>
              <a:spLocks/>
            </p:cNvSpPr>
            <p:nvPr/>
          </p:nvSpPr>
          <p:spPr bwMode="gray">
            <a:xfrm>
              <a:off x="4451" y="2765"/>
              <a:ext cx="23" cy="35"/>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574" name="Freeform 74"/>
            <p:cNvSpPr>
              <a:spLocks/>
            </p:cNvSpPr>
            <p:nvPr/>
          </p:nvSpPr>
          <p:spPr bwMode="gray">
            <a:xfrm>
              <a:off x="4451" y="2824"/>
              <a:ext cx="23" cy="34"/>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575" name="Freeform 75"/>
            <p:cNvSpPr>
              <a:spLocks/>
            </p:cNvSpPr>
            <p:nvPr/>
          </p:nvSpPr>
          <p:spPr bwMode="gray">
            <a:xfrm>
              <a:off x="4451" y="2882"/>
              <a:ext cx="23" cy="34"/>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grpSp>
      <p:sp>
        <p:nvSpPr>
          <p:cNvPr id="576" name="Line 7"/>
          <p:cNvSpPr>
            <a:spLocks noChangeShapeType="1"/>
          </p:cNvSpPr>
          <p:nvPr/>
        </p:nvSpPr>
        <p:spPr bwMode="gray">
          <a:xfrm>
            <a:off x="4038600" y="4343400"/>
            <a:ext cx="850900" cy="449263"/>
          </a:xfrm>
          <a:prstGeom prst="line">
            <a:avLst/>
          </a:prstGeom>
          <a:noFill/>
          <a:ln w="38100">
            <a:solidFill>
              <a:srgbClr val="00AFF0"/>
            </a:solidFill>
            <a:round/>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grpSp>
        <p:nvGrpSpPr>
          <p:cNvPr id="3" name="Group 100"/>
          <p:cNvGrpSpPr>
            <a:grpSpLocks/>
          </p:cNvGrpSpPr>
          <p:nvPr/>
        </p:nvGrpSpPr>
        <p:grpSpPr bwMode="auto">
          <a:xfrm>
            <a:off x="4986337" y="4264025"/>
            <a:ext cx="350838" cy="668338"/>
            <a:chOff x="4272" y="1872"/>
            <a:chExt cx="925" cy="1717"/>
          </a:xfrm>
        </p:grpSpPr>
        <p:sp>
          <p:nvSpPr>
            <p:cNvPr id="578" name="Freeform 101"/>
            <p:cNvSpPr>
              <a:spLocks/>
            </p:cNvSpPr>
            <p:nvPr/>
          </p:nvSpPr>
          <p:spPr bwMode="gray">
            <a:xfrm>
              <a:off x="4536" y="3062"/>
              <a:ext cx="637" cy="527"/>
            </a:xfrm>
            <a:custGeom>
              <a:avLst/>
              <a:gdLst>
                <a:gd name="T0" fmla="*/ 0 w 5799"/>
                <a:gd name="T1" fmla="*/ 0 h 4798"/>
                <a:gd name="T2" fmla="*/ 0 w 5799"/>
                <a:gd name="T3" fmla="*/ 0 h 4798"/>
                <a:gd name="T4" fmla="*/ 0 w 5799"/>
                <a:gd name="T5" fmla="*/ 0 h 4798"/>
                <a:gd name="T6" fmla="*/ 0 w 5799"/>
                <a:gd name="T7" fmla="*/ 0 h 4798"/>
                <a:gd name="T8" fmla="*/ 0 w 5799"/>
                <a:gd name="T9" fmla="*/ 0 h 4798"/>
                <a:gd name="T10" fmla="*/ 0 60000 65536"/>
                <a:gd name="T11" fmla="*/ 0 60000 65536"/>
                <a:gd name="T12" fmla="*/ 0 60000 65536"/>
                <a:gd name="T13" fmla="*/ 0 60000 65536"/>
                <a:gd name="T14" fmla="*/ 0 60000 65536"/>
                <a:gd name="T15" fmla="*/ 0 w 5799"/>
                <a:gd name="T16" fmla="*/ 0 h 4798"/>
                <a:gd name="T17" fmla="*/ 5799 w 5799"/>
                <a:gd name="T18" fmla="*/ 4798 h 4798"/>
              </a:gdLst>
              <a:ahLst/>
              <a:cxnLst>
                <a:cxn ang="T10">
                  <a:pos x="T0" y="T1"/>
                </a:cxn>
                <a:cxn ang="T11">
                  <a:pos x="T2" y="T3"/>
                </a:cxn>
                <a:cxn ang="T12">
                  <a:pos x="T4" y="T5"/>
                </a:cxn>
                <a:cxn ang="T13">
                  <a:pos x="T6" y="T7"/>
                </a:cxn>
                <a:cxn ang="T14">
                  <a:pos x="T8" y="T9"/>
                </a:cxn>
              </a:cxnLst>
              <a:rect l="T15" t="T16" r="T17" b="T18"/>
              <a:pathLst>
                <a:path w="5799" h="4798">
                  <a:moveTo>
                    <a:pt x="5799" y="0"/>
                  </a:moveTo>
                  <a:lnTo>
                    <a:pt x="0" y="4101"/>
                  </a:lnTo>
                  <a:lnTo>
                    <a:pt x="0" y="4798"/>
                  </a:lnTo>
                  <a:lnTo>
                    <a:pt x="5799" y="697"/>
                  </a:lnTo>
                  <a:lnTo>
                    <a:pt x="5799" y="0"/>
                  </a:lnTo>
                  <a:close/>
                </a:path>
              </a:pathLst>
            </a:custGeom>
            <a:solidFill>
              <a:srgbClr val="5F5F5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579" name="Freeform 102"/>
            <p:cNvSpPr>
              <a:spLocks/>
            </p:cNvSpPr>
            <p:nvPr/>
          </p:nvSpPr>
          <p:spPr bwMode="gray">
            <a:xfrm>
              <a:off x="4296" y="3342"/>
              <a:ext cx="240" cy="247"/>
            </a:xfrm>
            <a:custGeom>
              <a:avLst/>
              <a:gdLst>
                <a:gd name="T0" fmla="*/ 0 w 2190"/>
                <a:gd name="T1" fmla="*/ 0 h 2247"/>
                <a:gd name="T2" fmla="*/ 0 w 2190"/>
                <a:gd name="T3" fmla="*/ 0 h 2247"/>
                <a:gd name="T4" fmla="*/ 0 w 2190"/>
                <a:gd name="T5" fmla="*/ 0 h 2247"/>
                <a:gd name="T6" fmla="*/ 0 w 2190"/>
                <a:gd name="T7" fmla="*/ 0 h 2247"/>
                <a:gd name="T8" fmla="*/ 0 w 2190"/>
                <a:gd name="T9" fmla="*/ 0 h 2247"/>
                <a:gd name="T10" fmla="*/ 0 60000 65536"/>
                <a:gd name="T11" fmla="*/ 0 60000 65536"/>
                <a:gd name="T12" fmla="*/ 0 60000 65536"/>
                <a:gd name="T13" fmla="*/ 0 60000 65536"/>
                <a:gd name="T14" fmla="*/ 0 60000 65536"/>
                <a:gd name="T15" fmla="*/ 0 w 2190"/>
                <a:gd name="T16" fmla="*/ 0 h 2247"/>
                <a:gd name="T17" fmla="*/ 2190 w 2190"/>
                <a:gd name="T18" fmla="*/ 2247 h 2247"/>
              </a:gdLst>
              <a:ahLst/>
              <a:cxnLst>
                <a:cxn ang="T10">
                  <a:pos x="T0" y="T1"/>
                </a:cxn>
                <a:cxn ang="T11">
                  <a:pos x="T2" y="T3"/>
                </a:cxn>
                <a:cxn ang="T12">
                  <a:pos x="T4" y="T5"/>
                </a:cxn>
                <a:cxn ang="T13">
                  <a:pos x="T6" y="T7"/>
                </a:cxn>
                <a:cxn ang="T14">
                  <a:pos x="T8" y="T9"/>
                </a:cxn>
              </a:cxnLst>
              <a:rect l="T15" t="T16" r="T17" b="T18"/>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580" name="Freeform 103"/>
            <p:cNvSpPr>
              <a:spLocks/>
            </p:cNvSpPr>
            <p:nvPr/>
          </p:nvSpPr>
          <p:spPr bwMode="gray">
            <a:xfrm>
              <a:off x="4525" y="2051"/>
              <a:ext cx="672" cy="1487"/>
            </a:xfrm>
            <a:custGeom>
              <a:avLst/>
              <a:gdLst>
                <a:gd name="T0" fmla="*/ 0 w 6116"/>
                <a:gd name="T1" fmla="*/ 0 h 13550"/>
                <a:gd name="T2" fmla="*/ 0 w 6116"/>
                <a:gd name="T3" fmla="*/ 0 h 13550"/>
                <a:gd name="T4" fmla="*/ 0 w 6116"/>
                <a:gd name="T5" fmla="*/ 0 h 13550"/>
                <a:gd name="T6" fmla="*/ 0 w 6116"/>
                <a:gd name="T7" fmla="*/ 0 h 13550"/>
                <a:gd name="T8" fmla="*/ 0 w 6116"/>
                <a:gd name="T9" fmla="*/ 0 h 13550"/>
                <a:gd name="T10" fmla="*/ 0 60000 65536"/>
                <a:gd name="T11" fmla="*/ 0 60000 65536"/>
                <a:gd name="T12" fmla="*/ 0 60000 65536"/>
                <a:gd name="T13" fmla="*/ 0 60000 65536"/>
                <a:gd name="T14" fmla="*/ 0 60000 65536"/>
                <a:gd name="T15" fmla="*/ 0 w 6116"/>
                <a:gd name="T16" fmla="*/ 0 h 13550"/>
                <a:gd name="T17" fmla="*/ 6116 w 6116"/>
                <a:gd name="T18" fmla="*/ 13550 h 13550"/>
              </a:gdLst>
              <a:ahLst/>
              <a:cxnLst>
                <a:cxn ang="T10">
                  <a:pos x="T0" y="T1"/>
                </a:cxn>
                <a:cxn ang="T11">
                  <a:pos x="T2" y="T3"/>
                </a:cxn>
                <a:cxn ang="T12">
                  <a:pos x="T4" y="T5"/>
                </a:cxn>
                <a:cxn ang="T13">
                  <a:pos x="T6" y="T7"/>
                </a:cxn>
                <a:cxn ang="T14">
                  <a:pos x="T8" y="T9"/>
                </a:cxn>
              </a:cxnLst>
              <a:rect l="T15" t="T16" r="T17" b="T18"/>
              <a:pathLst>
                <a:path w="6116" h="13550">
                  <a:moveTo>
                    <a:pt x="6116" y="0"/>
                  </a:moveTo>
                  <a:lnTo>
                    <a:pt x="0" y="4325"/>
                  </a:lnTo>
                  <a:lnTo>
                    <a:pt x="0" y="13550"/>
                  </a:lnTo>
                  <a:lnTo>
                    <a:pt x="6116" y="9225"/>
                  </a:lnTo>
                  <a:lnTo>
                    <a:pt x="6116" y="0"/>
                  </a:lnTo>
                  <a:close/>
                </a:path>
              </a:pathLst>
            </a:custGeom>
            <a:solidFill>
              <a:srgbClr val="808080"/>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581" name="Freeform 104"/>
            <p:cNvSpPr>
              <a:spLocks/>
            </p:cNvSpPr>
            <p:nvPr/>
          </p:nvSpPr>
          <p:spPr bwMode="gray">
            <a:xfrm>
              <a:off x="4272" y="2347"/>
              <a:ext cx="253" cy="1191"/>
            </a:xfrm>
            <a:custGeom>
              <a:avLst/>
              <a:gdLst>
                <a:gd name="T0" fmla="*/ 0 w 2308"/>
                <a:gd name="T1" fmla="*/ 0 h 10857"/>
                <a:gd name="T2" fmla="*/ 0 w 2308"/>
                <a:gd name="T3" fmla="*/ 0 h 10857"/>
                <a:gd name="T4" fmla="*/ 0 w 2308"/>
                <a:gd name="T5" fmla="*/ 0 h 10857"/>
                <a:gd name="T6" fmla="*/ 0 w 2308"/>
                <a:gd name="T7" fmla="*/ 0 h 10857"/>
                <a:gd name="T8" fmla="*/ 0 w 2308"/>
                <a:gd name="T9" fmla="*/ 0 h 10857"/>
                <a:gd name="T10" fmla="*/ 0 60000 65536"/>
                <a:gd name="T11" fmla="*/ 0 60000 65536"/>
                <a:gd name="T12" fmla="*/ 0 60000 65536"/>
                <a:gd name="T13" fmla="*/ 0 60000 65536"/>
                <a:gd name="T14" fmla="*/ 0 60000 65536"/>
                <a:gd name="T15" fmla="*/ 0 w 2308"/>
                <a:gd name="T16" fmla="*/ 0 h 10857"/>
                <a:gd name="T17" fmla="*/ 2308 w 2308"/>
                <a:gd name="T18" fmla="*/ 10857 h 10857"/>
              </a:gdLst>
              <a:ahLst/>
              <a:cxnLst>
                <a:cxn ang="T10">
                  <a:pos x="T0" y="T1"/>
                </a:cxn>
                <a:cxn ang="T11">
                  <a:pos x="T2" y="T3"/>
                </a:cxn>
                <a:cxn ang="T12">
                  <a:pos x="T4" y="T5"/>
                </a:cxn>
                <a:cxn ang="T13">
                  <a:pos x="T6" y="T7"/>
                </a:cxn>
                <a:cxn ang="T14">
                  <a:pos x="T8" y="T9"/>
                </a:cxn>
              </a:cxnLst>
              <a:rect l="T15" t="T16" r="T17" b="T18"/>
              <a:pathLst>
                <a:path w="2308" h="10857">
                  <a:moveTo>
                    <a:pt x="2308" y="1632"/>
                  </a:moveTo>
                  <a:lnTo>
                    <a:pt x="0" y="0"/>
                  </a:lnTo>
                  <a:lnTo>
                    <a:pt x="0" y="9224"/>
                  </a:lnTo>
                  <a:lnTo>
                    <a:pt x="2308" y="10857"/>
                  </a:lnTo>
                  <a:lnTo>
                    <a:pt x="2308" y="1632"/>
                  </a:lnTo>
                  <a:close/>
                </a:path>
              </a:pathLst>
            </a:custGeom>
            <a:solidFill>
              <a:srgbClr val="777777"/>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582" name="Freeform 105"/>
            <p:cNvSpPr>
              <a:spLocks/>
            </p:cNvSpPr>
            <p:nvPr/>
          </p:nvSpPr>
          <p:spPr bwMode="gray">
            <a:xfrm>
              <a:off x="4272" y="1872"/>
              <a:ext cx="925" cy="654"/>
            </a:xfrm>
            <a:custGeom>
              <a:avLst/>
              <a:gdLst>
                <a:gd name="T0" fmla="*/ 0 w 8424"/>
                <a:gd name="T1" fmla="*/ 0 h 5957"/>
                <a:gd name="T2" fmla="*/ 0 w 8424"/>
                <a:gd name="T3" fmla="*/ 0 h 5957"/>
                <a:gd name="T4" fmla="*/ 0 w 8424"/>
                <a:gd name="T5" fmla="*/ 0 h 5957"/>
                <a:gd name="T6" fmla="*/ 0 w 8424"/>
                <a:gd name="T7" fmla="*/ 0 h 5957"/>
                <a:gd name="T8" fmla="*/ 0 w 8424"/>
                <a:gd name="T9" fmla="*/ 0 h 5957"/>
                <a:gd name="T10" fmla="*/ 0 60000 65536"/>
                <a:gd name="T11" fmla="*/ 0 60000 65536"/>
                <a:gd name="T12" fmla="*/ 0 60000 65536"/>
                <a:gd name="T13" fmla="*/ 0 60000 65536"/>
                <a:gd name="T14" fmla="*/ 0 60000 65536"/>
                <a:gd name="T15" fmla="*/ 0 w 8424"/>
                <a:gd name="T16" fmla="*/ 0 h 5957"/>
                <a:gd name="T17" fmla="*/ 8424 w 8424"/>
                <a:gd name="T18" fmla="*/ 5957 h 5957"/>
              </a:gdLst>
              <a:ahLst/>
              <a:cxnLst>
                <a:cxn ang="T10">
                  <a:pos x="T0" y="T1"/>
                </a:cxn>
                <a:cxn ang="T11">
                  <a:pos x="T2" y="T3"/>
                </a:cxn>
                <a:cxn ang="T12">
                  <a:pos x="T4" y="T5"/>
                </a:cxn>
                <a:cxn ang="T13">
                  <a:pos x="T6" y="T7"/>
                </a:cxn>
                <a:cxn ang="T14">
                  <a:pos x="T8" y="T9"/>
                </a:cxn>
              </a:cxnLst>
              <a:rect l="T15" t="T16" r="T17" b="T18"/>
              <a:pathLst>
                <a:path w="8424" h="5957">
                  <a:moveTo>
                    <a:pt x="8424" y="1632"/>
                  </a:moveTo>
                  <a:lnTo>
                    <a:pt x="2308" y="5957"/>
                  </a:lnTo>
                  <a:lnTo>
                    <a:pt x="0" y="4325"/>
                  </a:lnTo>
                  <a:lnTo>
                    <a:pt x="6116" y="0"/>
                  </a:lnTo>
                  <a:lnTo>
                    <a:pt x="8424" y="163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583" name="Freeform 106"/>
            <p:cNvSpPr>
              <a:spLocks noEditPoints="1"/>
            </p:cNvSpPr>
            <p:nvPr/>
          </p:nvSpPr>
          <p:spPr bwMode="gray">
            <a:xfrm>
              <a:off x="4297" y="2421"/>
              <a:ext cx="196" cy="1038"/>
            </a:xfrm>
            <a:custGeom>
              <a:avLst/>
              <a:gdLst>
                <a:gd name="T0" fmla="*/ 0 w 1785"/>
                <a:gd name="T1" fmla="*/ 0 h 9456"/>
                <a:gd name="T2" fmla="*/ 0 w 1785"/>
                <a:gd name="T3" fmla="*/ 0 h 9456"/>
                <a:gd name="T4" fmla="*/ 0 w 1785"/>
                <a:gd name="T5" fmla="*/ 0 h 9456"/>
                <a:gd name="T6" fmla="*/ 0 w 1785"/>
                <a:gd name="T7" fmla="*/ 0 h 9456"/>
                <a:gd name="T8" fmla="*/ 0 w 1785"/>
                <a:gd name="T9" fmla="*/ 0 h 9456"/>
                <a:gd name="T10" fmla="*/ 0 w 1785"/>
                <a:gd name="T11" fmla="*/ 0 h 9456"/>
                <a:gd name="T12" fmla="*/ 0 w 1785"/>
                <a:gd name="T13" fmla="*/ 0 h 9456"/>
                <a:gd name="T14" fmla="*/ 0 w 1785"/>
                <a:gd name="T15" fmla="*/ 0 h 9456"/>
                <a:gd name="T16" fmla="*/ 0 w 1785"/>
                <a:gd name="T17" fmla="*/ 0 h 9456"/>
                <a:gd name="T18" fmla="*/ 0 w 1785"/>
                <a:gd name="T19" fmla="*/ 0 h 9456"/>
                <a:gd name="T20" fmla="*/ 0 w 1785"/>
                <a:gd name="T21" fmla="*/ 0 h 9456"/>
                <a:gd name="T22" fmla="*/ 0 w 1785"/>
                <a:gd name="T23" fmla="*/ 0 h 9456"/>
                <a:gd name="T24" fmla="*/ 0 w 1785"/>
                <a:gd name="T25" fmla="*/ 0 h 9456"/>
                <a:gd name="T26" fmla="*/ 0 w 1785"/>
                <a:gd name="T27" fmla="*/ 0 h 9456"/>
                <a:gd name="T28" fmla="*/ 0 w 1785"/>
                <a:gd name="T29" fmla="*/ 0 h 9456"/>
                <a:gd name="T30" fmla="*/ 0 w 1785"/>
                <a:gd name="T31" fmla="*/ 0 h 9456"/>
                <a:gd name="T32" fmla="*/ 0 w 1785"/>
                <a:gd name="T33" fmla="*/ 0 h 9456"/>
                <a:gd name="T34" fmla="*/ 0 w 1785"/>
                <a:gd name="T35" fmla="*/ 0 h 9456"/>
                <a:gd name="T36" fmla="*/ 0 w 1785"/>
                <a:gd name="T37" fmla="*/ 0 h 9456"/>
                <a:gd name="T38" fmla="*/ 0 w 1785"/>
                <a:gd name="T39" fmla="*/ 0 h 9456"/>
                <a:gd name="T40" fmla="*/ 0 w 1785"/>
                <a:gd name="T41" fmla="*/ 0 h 9456"/>
                <a:gd name="T42" fmla="*/ 0 w 1785"/>
                <a:gd name="T43" fmla="*/ 0 h 9456"/>
                <a:gd name="T44" fmla="*/ 0 w 1785"/>
                <a:gd name="T45" fmla="*/ 0 h 9456"/>
                <a:gd name="T46" fmla="*/ 0 w 1785"/>
                <a:gd name="T47" fmla="*/ 0 h 9456"/>
                <a:gd name="T48" fmla="*/ 0 w 1785"/>
                <a:gd name="T49" fmla="*/ 0 h 9456"/>
                <a:gd name="T50" fmla="*/ 0 w 1785"/>
                <a:gd name="T51" fmla="*/ 0 h 9456"/>
                <a:gd name="T52" fmla="*/ 0 w 1785"/>
                <a:gd name="T53" fmla="*/ 0 h 9456"/>
                <a:gd name="T54" fmla="*/ 0 w 1785"/>
                <a:gd name="T55" fmla="*/ 0 h 9456"/>
                <a:gd name="T56" fmla="*/ 0 w 1785"/>
                <a:gd name="T57" fmla="*/ 0 h 9456"/>
                <a:gd name="T58" fmla="*/ 0 w 1785"/>
                <a:gd name="T59" fmla="*/ 0 h 94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85"/>
                <a:gd name="T91" fmla="*/ 0 h 9456"/>
                <a:gd name="T92" fmla="*/ 1785 w 1785"/>
                <a:gd name="T93" fmla="*/ 9456 h 94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584" name="Freeform 107"/>
            <p:cNvSpPr>
              <a:spLocks/>
            </p:cNvSpPr>
            <p:nvPr/>
          </p:nvSpPr>
          <p:spPr bwMode="gray">
            <a:xfrm>
              <a:off x="4451" y="2765"/>
              <a:ext cx="23" cy="35"/>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585" name="Freeform 108"/>
            <p:cNvSpPr>
              <a:spLocks/>
            </p:cNvSpPr>
            <p:nvPr/>
          </p:nvSpPr>
          <p:spPr bwMode="gray">
            <a:xfrm>
              <a:off x="4451" y="2824"/>
              <a:ext cx="23" cy="34"/>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586" name="Freeform 109"/>
            <p:cNvSpPr>
              <a:spLocks/>
            </p:cNvSpPr>
            <p:nvPr/>
          </p:nvSpPr>
          <p:spPr bwMode="gray">
            <a:xfrm>
              <a:off x="4451" y="2882"/>
              <a:ext cx="23" cy="34"/>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grpSp>
      <p:sp>
        <p:nvSpPr>
          <p:cNvPr id="587" name="Line 9"/>
          <p:cNvSpPr>
            <a:spLocks noChangeShapeType="1"/>
          </p:cNvSpPr>
          <p:nvPr/>
        </p:nvSpPr>
        <p:spPr bwMode="gray">
          <a:xfrm>
            <a:off x="1754187" y="2844800"/>
            <a:ext cx="641350" cy="371475"/>
          </a:xfrm>
          <a:prstGeom prst="line">
            <a:avLst/>
          </a:prstGeom>
          <a:noFill/>
          <a:ln w="28575">
            <a:solidFill>
              <a:srgbClr val="00AFF0"/>
            </a:solidFill>
            <a:round/>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588" name="Line 10"/>
          <p:cNvSpPr>
            <a:spLocks noChangeShapeType="1"/>
          </p:cNvSpPr>
          <p:nvPr/>
        </p:nvSpPr>
        <p:spPr bwMode="gray">
          <a:xfrm flipV="1">
            <a:off x="1751012" y="3654425"/>
            <a:ext cx="644525" cy="419100"/>
          </a:xfrm>
          <a:prstGeom prst="line">
            <a:avLst/>
          </a:prstGeom>
          <a:noFill/>
          <a:ln w="28575">
            <a:solidFill>
              <a:srgbClr val="00AFF0"/>
            </a:solidFill>
            <a:round/>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589" name="Line 11"/>
          <p:cNvSpPr>
            <a:spLocks noChangeShapeType="1"/>
          </p:cNvSpPr>
          <p:nvPr/>
        </p:nvSpPr>
        <p:spPr bwMode="gray">
          <a:xfrm flipV="1">
            <a:off x="1671637" y="3343275"/>
            <a:ext cx="500063" cy="1588"/>
          </a:xfrm>
          <a:prstGeom prst="line">
            <a:avLst/>
          </a:prstGeom>
          <a:noFill/>
          <a:ln w="28575">
            <a:solidFill>
              <a:srgbClr val="00AFF0"/>
            </a:solidFill>
            <a:round/>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590" name="Line 26"/>
          <p:cNvSpPr>
            <a:spLocks noChangeShapeType="1"/>
          </p:cNvSpPr>
          <p:nvPr/>
        </p:nvSpPr>
        <p:spPr bwMode="auto">
          <a:xfrm flipH="1">
            <a:off x="5308600" y="3730625"/>
            <a:ext cx="973137" cy="1044575"/>
          </a:xfrm>
          <a:prstGeom prst="line">
            <a:avLst/>
          </a:prstGeom>
          <a:noFill/>
          <a:ln w="38100">
            <a:solidFill>
              <a:srgbClr val="FF96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591" name="AutoShape 27"/>
          <p:cNvSpPr>
            <a:spLocks noChangeArrowheads="1"/>
          </p:cNvSpPr>
          <p:nvPr/>
        </p:nvSpPr>
        <p:spPr bwMode="auto">
          <a:xfrm>
            <a:off x="5214937" y="4733925"/>
            <a:ext cx="160338" cy="160338"/>
          </a:xfrm>
          <a:prstGeom prst="diamond">
            <a:avLst/>
          </a:prstGeom>
          <a:solidFill>
            <a:srgbClr val="FF9600"/>
          </a:solidFill>
          <a:ln w="12700" algn="ctr">
            <a:solidFill>
              <a:srgbClr val="FF9600"/>
            </a:solidFill>
            <a:miter lim="800000"/>
            <a:headEnd/>
            <a:tailEnd/>
          </a:ln>
          <a:effectLst>
            <a:prstShdw prst="shdw17" dist="17961" dir="2700000">
              <a:srgbClr val="FF9600">
                <a:gamma/>
                <a:shade val="60000"/>
                <a:invGamma/>
              </a:srgbClr>
            </a:prstShdw>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smtClean="0">
              <a:ln>
                <a:noFill/>
              </a:ln>
              <a:effectLst/>
              <a:uLnTx/>
              <a:uFillTx/>
              <a:latin typeface="+mn-lt"/>
            </a:endParaRPr>
          </a:p>
        </p:txBody>
      </p:sp>
      <p:sp>
        <p:nvSpPr>
          <p:cNvPr id="592" name="Line 7"/>
          <p:cNvSpPr>
            <a:spLocks noChangeShapeType="1"/>
          </p:cNvSpPr>
          <p:nvPr/>
        </p:nvSpPr>
        <p:spPr bwMode="gray">
          <a:xfrm flipV="1">
            <a:off x="3843337" y="3806825"/>
            <a:ext cx="1130300" cy="0"/>
          </a:xfrm>
          <a:prstGeom prst="line">
            <a:avLst/>
          </a:prstGeom>
          <a:noFill/>
          <a:ln w="57150">
            <a:solidFill>
              <a:srgbClr val="00AFF0"/>
            </a:solidFill>
            <a:round/>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grpSp>
        <p:nvGrpSpPr>
          <p:cNvPr id="4" name="Group 658"/>
          <p:cNvGrpSpPr>
            <a:grpSpLocks/>
          </p:cNvGrpSpPr>
          <p:nvPr/>
        </p:nvGrpSpPr>
        <p:grpSpPr bwMode="auto">
          <a:xfrm>
            <a:off x="4160837" y="1635125"/>
            <a:ext cx="573088" cy="835025"/>
            <a:chOff x="6624" y="748"/>
            <a:chExt cx="321" cy="455"/>
          </a:xfrm>
        </p:grpSpPr>
        <p:grpSp>
          <p:nvGrpSpPr>
            <p:cNvPr id="5" name="Group 586"/>
            <p:cNvGrpSpPr>
              <a:grpSpLocks/>
            </p:cNvGrpSpPr>
            <p:nvPr/>
          </p:nvGrpSpPr>
          <p:grpSpPr bwMode="auto">
            <a:xfrm>
              <a:off x="6624" y="917"/>
              <a:ext cx="321" cy="286"/>
              <a:chOff x="7" y="1299"/>
              <a:chExt cx="1899" cy="1688"/>
            </a:xfrm>
          </p:grpSpPr>
          <p:sp>
            <p:nvSpPr>
              <p:cNvPr id="623" name="Freeform 587"/>
              <p:cNvSpPr>
                <a:spLocks/>
              </p:cNvSpPr>
              <p:nvPr/>
            </p:nvSpPr>
            <p:spPr bwMode="gray">
              <a:xfrm>
                <a:off x="931" y="1950"/>
                <a:ext cx="975" cy="1037"/>
              </a:xfrm>
              <a:custGeom>
                <a:avLst/>
                <a:gdLst>
                  <a:gd name="T0" fmla="*/ 0 w 975"/>
                  <a:gd name="T1" fmla="*/ 1037 h 1037"/>
                  <a:gd name="T2" fmla="*/ 0 w 975"/>
                  <a:gd name="T3" fmla="*/ 693 h 1037"/>
                  <a:gd name="T4" fmla="*/ 975 w 975"/>
                  <a:gd name="T5" fmla="*/ 0 h 1037"/>
                  <a:gd name="T6" fmla="*/ 975 w 975"/>
                  <a:gd name="T7" fmla="*/ 348 h 1037"/>
                  <a:gd name="T8" fmla="*/ 0 w 975"/>
                  <a:gd name="T9" fmla="*/ 1037 h 1037"/>
                  <a:gd name="T10" fmla="*/ 0 60000 65536"/>
                  <a:gd name="T11" fmla="*/ 0 60000 65536"/>
                  <a:gd name="T12" fmla="*/ 0 60000 65536"/>
                  <a:gd name="T13" fmla="*/ 0 60000 65536"/>
                  <a:gd name="T14" fmla="*/ 0 60000 65536"/>
                  <a:gd name="T15" fmla="*/ 0 w 975"/>
                  <a:gd name="T16" fmla="*/ 0 h 1037"/>
                  <a:gd name="T17" fmla="*/ 975 w 975"/>
                  <a:gd name="T18" fmla="*/ 1037 h 1037"/>
                </a:gdLst>
                <a:ahLst/>
                <a:cxnLst>
                  <a:cxn ang="T10">
                    <a:pos x="T0" y="T1"/>
                  </a:cxn>
                  <a:cxn ang="T11">
                    <a:pos x="T2" y="T3"/>
                  </a:cxn>
                  <a:cxn ang="T12">
                    <a:pos x="T4" y="T5"/>
                  </a:cxn>
                  <a:cxn ang="T13">
                    <a:pos x="T6" y="T7"/>
                  </a:cxn>
                  <a:cxn ang="T14">
                    <a:pos x="T8" y="T9"/>
                  </a:cxn>
                </a:cxnLst>
                <a:rect l="T15" t="T16" r="T17" b="T18"/>
                <a:pathLst>
                  <a:path w="975" h="1037">
                    <a:moveTo>
                      <a:pt x="0" y="1037"/>
                    </a:moveTo>
                    <a:lnTo>
                      <a:pt x="0" y="693"/>
                    </a:lnTo>
                    <a:lnTo>
                      <a:pt x="975" y="0"/>
                    </a:lnTo>
                    <a:lnTo>
                      <a:pt x="975" y="348"/>
                    </a:lnTo>
                    <a:lnTo>
                      <a:pt x="0" y="1037"/>
                    </a:lnTo>
                    <a:close/>
                  </a:path>
                </a:pathLst>
              </a:custGeom>
              <a:solidFill>
                <a:srgbClr val="808080"/>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24" name="Freeform 588"/>
              <p:cNvSpPr>
                <a:spLocks/>
              </p:cNvSpPr>
              <p:nvPr/>
            </p:nvSpPr>
            <p:spPr bwMode="gray">
              <a:xfrm>
                <a:off x="7" y="1299"/>
                <a:ext cx="1899" cy="1344"/>
              </a:xfrm>
              <a:custGeom>
                <a:avLst/>
                <a:gdLst>
                  <a:gd name="T0" fmla="*/ 924 w 1899"/>
                  <a:gd name="T1" fmla="*/ 1344 h 1344"/>
                  <a:gd name="T2" fmla="*/ 0 w 1899"/>
                  <a:gd name="T3" fmla="*/ 689 h 1344"/>
                  <a:gd name="T4" fmla="*/ 976 w 1899"/>
                  <a:gd name="T5" fmla="*/ 0 h 1344"/>
                  <a:gd name="T6" fmla="*/ 1899 w 1899"/>
                  <a:gd name="T7" fmla="*/ 651 h 1344"/>
                  <a:gd name="T8" fmla="*/ 924 w 1899"/>
                  <a:gd name="T9" fmla="*/ 1344 h 1344"/>
                  <a:gd name="T10" fmla="*/ 0 60000 65536"/>
                  <a:gd name="T11" fmla="*/ 0 60000 65536"/>
                  <a:gd name="T12" fmla="*/ 0 60000 65536"/>
                  <a:gd name="T13" fmla="*/ 0 60000 65536"/>
                  <a:gd name="T14" fmla="*/ 0 60000 65536"/>
                  <a:gd name="T15" fmla="*/ 0 w 1899"/>
                  <a:gd name="T16" fmla="*/ 0 h 1344"/>
                  <a:gd name="T17" fmla="*/ 1899 w 1899"/>
                  <a:gd name="T18" fmla="*/ 1344 h 1344"/>
                </a:gdLst>
                <a:ahLst/>
                <a:cxnLst>
                  <a:cxn ang="T10">
                    <a:pos x="T0" y="T1"/>
                  </a:cxn>
                  <a:cxn ang="T11">
                    <a:pos x="T2" y="T3"/>
                  </a:cxn>
                  <a:cxn ang="T12">
                    <a:pos x="T4" y="T5"/>
                  </a:cxn>
                  <a:cxn ang="T13">
                    <a:pos x="T6" y="T7"/>
                  </a:cxn>
                  <a:cxn ang="T14">
                    <a:pos x="T8" y="T9"/>
                  </a:cxn>
                </a:cxnLst>
                <a:rect l="T15" t="T16" r="T17" b="T18"/>
                <a:pathLst>
                  <a:path w="1899" h="1344">
                    <a:moveTo>
                      <a:pt x="924" y="1344"/>
                    </a:moveTo>
                    <a:lnTo>
                      <a:pt x="0" y="689"/>
                    </a:lnTo>
                    <a:lnTo>
                      <a:pt x="976" y="0"/>
                    </a:lnTo>
                    <a:lnTo>
                      <a:pt x="1899" y="651"/>
                    </a:lnTo>
                    <a:lnTo>
                      <a:pt x="924" y="1344"/>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25" name="Freeform 589"/>
              <p:cNvSpPr>
                <a:spLocks/>
              </p:cNvSpPr>
              <p:nvPr/>
            </p:nvSpPr>
            <p:spPr bwMode="gray">
              <a:xfrm>
                <a:off x="7" y="1988"/>
                <a:ext cx="924" cy="999"/>
              </a:xfrm>
              <a:custGeom>
                <a:avLst/>
                <a:gdLst>
                  <a:gd name="T0" fmla="*/ 0 w 924"/>
                  <a:gd name="T1" fmla="*/ 0 h 999"/>
                  <a:gd name="T2" fmla="*/ 0 w 924"/>
                  <a:gd name="T3" fmla="*/ 347 h 999"/>
                  <a:gd name="T4" fmla="*/ 0 w 924"/>
                  <a:gd name="T5" fmla="*/ 347 h 999"/>
                  <a:gd name="T6" fmla="*/ 924 w 924"/>
                  <a:gd name="T7" fmla="*/ 999 h 999"/>
                  <a:gd name="T8" fmla="*/ 924 w 924"/>
                  <a:gd name="T9" fmla="*/ 999 h 999"/>
                  <a:gd name="T10" fmla="*/ 924 w 924"/>
                  <a:gd name="T11" fmla="*/ 655 h 999"/>
                  <a:gd name="T12" fmla="*/ 924 w 924"/>
                  <a:gd name="T13" fmla="*/ 655 h 999"/>
                  <a:gd name="T14" fmla="*/ 0 w 924"/>
                  <a:gd name="T15" fmla="*/ 0 h 999"/>
                  <a:gd name="T16" fmla="*/ 0 60000 65536"/>
                  <a:gd name="T17" fmla="*/ 0 60000 65536"/>
                  <a:gd name="T18" fmla="*/ 0 60000 65536"/>
                  <a:gd name="T19" fmla="*/ 0 60000 65536"/>
                  <a:gd name="T20" fmla="*/ 0 60000 65536"/>
                  <a:gd name="T21" fmla="*/ 0 60000 65536"/>
                  <a:gd name="T22" fmla="*/ 0 60000 65536"/>
                  <a:gd name="T23" fmla="*/ 0 60000 65536"/>
                  <a:gd name="T24" fmla="*/ 0 w 924"/>
                  <a:gd name="T25" fmla="*/ 0 h 999"/>
                  <a:gd name="T26" fmla="*/ 924 w 924"/>
                  <a:gd name="T27" fmla="*/ 999 h 99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4" h="999">
                    <a:moveTo>
                      <a:pt x="0" y="0"/>
                    </a:moveTo>
                    <a:lnTo>
                      <a:pt x="0" y="347"/>
                    </a:lnTo>
                    <a:lnTo>
                      <a:pt x="924" y="999"/>
                    </a:lnTo>
                    <a:lnTo>
                      <a:pt x="924" y="655"/>
                    </a:lnTo>
                    <a:lnTo>
                      <a:pt x="0" y="0"/>
                    </a:lnTo>
                    <a:close/>
                  </a:path>
                </a:pathLst>
              </a:custGeom>
              <a:solidFill>
                <a:srgbClr val="565656"/>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26" name="Freeform 590"/>
              <p:cNvSpPr>
                <a:spLocks/>
              </p:cNvSpPr>
              <p:nvPr/>
            </p:nvSpPr>
            <p:spPr bwMode="gray">
              <a:xfrm>
                <a:off x="824" y="2619"/>
                <a:ext cx="62" cy="300"/>
              </a:xfrm>
              <a:custGeom>
                <a:avLst/>
                <a:gdLst>
                  <a:gd name="T0" fmla="*/ 62 w 62"/>
                  <a:gd name="T1" fmla="*/ 300 h 300"/>
                  <a:gd name="T2" fmla="*/ 0 w 62"/>
                  <a:gd name="T3" fmla="*/ 257 h 300"/>
                  <a:gd name="T4" fmla="*/ 0 w 62"/>
                  <a:gd name="T5" fmla="*/ 0 h 300"/>
                  <a:gd name="T6" fmla="*/ 0 w 62"/>
                  <a:gd name="T7" fmla="*/ 0 h 300"/>
                  <a:gd name="T8" fmla="*/ 62 w 62"/>
                  <a:gd name="T9" fmla="*/ 42 h 300"/>
                  <a:gd name="T10" fmla="*/ 62 w 62"/>
                  <a:gd name="T11" fmla="*/ 42 h 300"/>
                  <a:gd name="T12" fmla="*/ 62 w 62"/>
                  <a:gd name="T13" fmla="*/ 300 h 300"/>
                  <a:gd name="T14" fmla="*/ 0 60000 65536"/>
                  <a:gd name="T15" fmla="*/ 0 60000 65536"/>
                  <a:gd name="T16" fmla="*/ 0 60000 65536"/>
                  <a:gd name="T17" fmla="*/ 0 60000 65536"/>
                  <a:gd name="T18" fmla="*/ 0 60000 65536"/>
                  <a:gd name="T19" fmla="*/ 0 60000 65536"/>
                  <a:gd name="T20" fmla="*/ 0 60000 65536"/>
                  <a:gd name="T21" fmla="*/ 0 w 62"/>
                  <a:gd name="T22" fmla="*/ 0 h 300"/>
                  <a:gd name="T23" fmla="*/ 62 w 62"/>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300">
                    <a:moveTo>
                      <a:pt x="62" y="300"/>
                    </a:moveTo>
                    <a:lnTo>
                      <a:pt x="0" y="257"/>
                    </a:lnTo>
                    <a:lnTo>
                      <a:pt x="0" y="0"/>
                    </a:lnTo>
                    <a:lnTo>
                      <a:pt x="62" y="42"/>
                    </a:lnTo>
                    <a:lnTo>
                      <a:pt x="62" y="300"/>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27" name="Freeform 591"/>
              <p:cNvSpPr>
                <a:spLocks/>
              </p:cNvSpPr>
              <p:nvPr/>
            </p:nvSpPr>
            <p:spPr bwMode="gray">
              <a:xfrm>
                <a:off x="737" y="2555"/>
                <a:ext cx="59" cy="300"/>
              </a:xfrm>
              <a:custGeom>
                <a:avLst/>
                <a:gdLst>
                  <a:gd name="T0" fmla="*/ 59 w 59"/>
                  <a:gd name="T1" fmla="*/ 300 h 300"/>
                  <a:gd name="T2" fmla="*/ 0 w 59"/>
                  <a:gd name="T3" fmla="*/ 258 h 300"/>
                  <a:gd name="T4" fmla="*/ 0 w 59"/>
                  <a:gd name="T5" fmla="*/ 0 h 300"/>
                  <a:gd name="T6" fmla="*/ 0 w 59"/>
                  <a:gd name="T7" fmla="*/ 0 h 300"/>
                  <a:gd name="T8" fmla="*/ 59 w 59"/>
                  <a:gd name="T9" fmla="*/ 43 h 300"/>
                  <a:gd name="T10" fmla="*/ 59 w 59"/>
                  <a:gd name="T11" fmla="*/ 43 h 300"/>
                  <a:gd name="T12" fmla="*/ 59 w 59"/>
                  <a:gd name="T13" fmla="*/ 300 h 300"/>
                  <a:gd name="T14" fmla="*/ 0 60000 65536"/>
                  <a:gd name="T15" fmla="*/ 0 60000 65536"/>
                  <a:gd name="T16" fmla="*/ 0 60000 65536"/>
                  <a:gd name="T17" fmla="*/ 0 60000 65536"/>
                  <a:gd name="T18" fmla="*/ 0 60000 65536"/>
                  <a:gd name="T19" fmla="*/ 0 60000 65536"/>
                  <a:gd name="T20" fmla="*/ 0 60000 65536"/>
                  <a:gd name="T21" fmla="*/ 0 w 59"/>
                  <a:gd name="T22" fmla="*/ 0 h 300"/>
                  <a:gd name="T23" fmla="*/ 59 w 59"/>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300">
                    <a:moveTo>
                      <a:pt x="59" y="300"/>
                    </a:moveTo>
                    <a:lnTo>
                      <a:pt x="0" y="258"/>
                    </a:lnTo>
                    <a:lnTo>
                      <a:pt x="0" y="0"/>
                    </a:lnTo>
                    <a:lnTo>
                      <a:pt x="59" y="43"/>
                    </a:lnTo>
                    <a:lnTo>
                      <a:pt x="59" y="300"/>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28" name="Freeform 592"/>
              <p:cNvSpPr>
                <a:spLocks/>
              </p:cNvSpPr>
              <p:nvPr/>
            </p:nvSpPr>
            <p:spPr bwMode="gray">
              <a:xfrm>
                <a:off x="647" y="2491"/>
                <a:ext cx="62" cy="303"/>
              </a:xfrm>
              <a:custGeom>
                <a:avLst/>
                <a:gdLst>
                  <a:gd name="T0" fmla="*/ 62 w 62"/>
                  <a:gd name="T1" fmla="*/ 303 h 303"/>
                  <a:gd name="T2" fmla="*/ 0 w 62"/>
                  <a:gd name="T3" fmla="*/ 260 h 303"/>
                  <a:gd name="T4" fmla="*/ 0 w 62"/>
                  <a:gd name="T5" fmla="*/ 0 h 303"/>
                  <a:gd name="T6" fmla="*/ 0 w 62"/>
                  <a:gd name="T7" fmla="*/ 0 h 303"/>
                  <a:gd name="T8" fmla="*/ 62 w 62"/>
                  <a:gd name="T9" fmla="*/ 43 h 303"/>
                  <a:gd name="T10" fmla="*/ 62 w 62"/>
                  <a:gd name="T11" fmla="*/ 43 h 303"/>
                  <a:gd name="T12" fmla="*/ 62 w 62"/>
                  <a:gd name="T13" fmla="*/ 303 h 303"/>
                  <a:gd name="T14" fmla="*/ 0 60000 65536"/>
                  <a:gd name="T15" fmla="*/ 0 60000 65536"/>
                  <a:gd name="T16" fmla="*/ 0 60000 65536"/>
                  <a:gd name="T17" fmla="*/ 0 60000 65536"/>
                  <a:gd name="T18" fmla="*/ 0 60000 65536"/>
                  <a:gd name="T19" fmla="*/ 0 60000 65536"/>
                  <a:gd name="T20" fmla="*/ 0 60000 65536"/>
                  <a:gd name="T21" fmla="*/ 0 w 62"/>
                  <a:gd name="T22" fmla="*/ 0 h 303"/>
                  <a:gd name="T23" fmla="*/ 62 w 62"/>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303">
                    <a:moveTo>
                      <a:pt x="62" y="303"/>
                    </a:moveTo>
                    <a:lnTo>
                      <a:pt x="0" y="260"/>
                    </a:lnTo>
                    <a:lnTo>
                      <a:pt x="0" y="0"/>
                    </a:lnTo>
                    <a:lnTo>
                      <a:pt x="62" y="43"/>
                    </a:lnTo>
                    <a:lnTo>
                      <a:pt x="62" y="303"/>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29" name="Freeform 593"/>
              <p:cNvSpPr>
                <a:spLocks/>
              </p:cNvSpPr>
              <p:nvPr/>
            </p:nvSpPr>
            <p:spPr bwMode="gray">
              <a:xfrm>
                <a:off x="560" y="2428"/>
                <a:ext cx="61" cy="302"/>
              </a:xfrm>
              <a:custGeom>
                <a:avLst/>
                <a:gdLst>
                  <a:gd name="T0" fmla="*/ 61 w 61"/>
                  <a:gd name="T1" fmla="*/ 302 h 302"/>
                  <a:gd name="T2" fmla="*/ 0 w 61"/>
                  <a:gd name="T3" fmla="*/ 259 h 302"/>
                  <a:gd name="T4" fmla="*/ 0 w 61"/>
                  <a:gd name="T5" fmla="*/ 0 h 302"/>
                  <a:gd name="T6" fmla="*/ 0 w 61"/>
                  <a:gd name="T7" fmla="*/ 0 h 302"/>
                  <a:gd name="T8" fmla="*/ 61 w 61"/>
                  <a:gd name="T9" fmla="*/ 42 h 302"/>
                  <a:gd name="T10" fmla="*/ 61 w 61"/>
                  <a:gd name="T11" fmla="*/ 42 h 302"/>
                  <a:gd name="T12" fmla="*/ 61 w 61"/>
                  <a:gd name="T13" fmla="*/ 302 h 302"/>
                  <a:gd name="T14" fmla="*/ 0 60000 65536"/>
                  <a:gd name="T15" fmla="*/ 0 60000 65536"/>
                  <a:gd name="T16" fmla="*/ 0 60000 65536"/>
                  <a:gd name="T17" fmla="*/ 0 60000 65536"/>
                  <a:gd name="T18" fmla="*/ 0 60000 65536"/>
                  <a:gd name="T19" fmla="*/ 0 60000 65536"/>
                  <a:gd name="T20" fmla="*/ 0 60000 65536"/>
                  <a:gd name="T21" fmla="*/ 0 w 61"/>
                  <a:gd name="T22" fmla="*/ 0 h 302"/>
                  <a:gd name="T23" fmla="*/ 61 w 61"/>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2">
                    <a:moveTo>
                      <a:pt x="61" y="302"/>
                    </a:moveTo>
                    <a:lnTo>
                      <a:pt x="0" y="259"/>
                    </a:lnTo>
                    <a:lnTo>
                      <a:pt x="0" y="0"/>
                    </a:lnTo>
                    <a:lnTo>
                      <a:pt x="61" y="42"/>
                    </a:lnTo>
                    <a:lnTo>
                      <a:pt x="61" y="30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30" name="Freeform 594"/>
              <p:cNvSpPr>
                <a:spLocks/>
              </p:cNvSpPr>
              <p:nvPr/>
            </p:nvSpPr>
            <p:spPr bwMode="gray">
              <a:xfrm>
                <a:off x="472" y="2364"/>
                <a:ext cx="59" cy="302"/>
              </a:xfrm>
              <a:custGeom>
                <a:avLst/>
                <a:gdLst>
                  <a:gd name="T0" fmla="*/ 59 w 59"/>
                  <a:gd name="T1" fmla="*/ 302 h 302"/>
                  <a:gd name="T2" fmla="*/ 0 w 59"/>
                  <a:gd name="T3" fmla="*/ 260 h 302"/>
                  <a:gd name="T4" fmla="*/ 0 w 59"/>
                  <a:gd name="T5" fmla="*/ 0 h 302"/>
                  <a:gd name="T6" fmla="*/ 0 w 59"/>
                  <a:gd name="T7" fmla="*/ 0 h 302"/>
                  <a:gd name="T8" fmla="*/ 59 w 59"/>
                  <a:gd name="T9" fmla="*/ 42 h 302"/>
                  <a:gd name="T10" fmla="*/ 59 w 59"/>
                  <a:gd name="T11" fmla="*/ 42 h 302"/>
                  <a:gd name="T12" fmla="*/ 59 w 59"/>
                  <a:gd name="T13" fmla="*/ 302 h 302"/>
                  <a:gd name="T14" fmla="*/ 0 60000 65536"/>
                  <a:gd name="T15" fmla="*/ 0 60000 65536"/>
                  <a:gd name="T16" fmla="*/ 0 60000 65536"/>
                  <a:gd name="T17" fmla="*/ 0 60000 65536"/>
                  <a:gd name="T18" fmla="*/ 0 60000 65536"/>
                  <a:gd name="T19" fmla="*/ 0 60000 65536"/>
                  <a:gd name="T20" fmla="*/ 0 60000 65536"/>
                  <a:gd name="T21" fmla="*/ 0 w 59"/>
                  <a:gd name="T22" fmla="*/ 0 h 302"/>
                  <a:gd name="T23" fmla="*/ 59 w 59"/>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302">
                    <a:moveTo>
                      <a:pt x="59" y="302"/>
                    </a:moveTo>
                    <a:lnTo>
                      <a:pt x="0" y="260"/>
                    </a:lnTo>
                    <a:lnTo>
                      <a:pt x="0" y="0"/>
                    </a:lnTo>
                    <a:lnTo>
                      <a:pt x="59" y="42"/>
                    </a:lnTo>
                    <a:lnTo>
                      <a:pt x="59" y="30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31" name="Freeform 595"/>
              <p:cNvSpPr>
                <a:spLocks/>
              </p:cNvSpPr>
              <p:nvPr/>
            </p:nvSpPr>
            <p:spPr bwMode="gray">
              <a:xfrm>
                <a:off x="383" y="2302"/>
                <a:ext cx="61" cy="300"/>
              </a:xfrm>
              <a:custGeom>
                <a:avLst/>
                <a:gdLst>
                  <a:gd name="T0" fmla="*/ 61 w 61"/>
                  <a:gd name="T1" fmla="*/ 300 h 300"/>
                  <a:gd name="T2" fmla="*/ 0 w 61"/>
                  <a:gd name="T3" fmla="*/ 258 h 300"/>
                  <a:gd name="T4" fmla="*/ 0 w 61"/>
                  <a:gd name="T5" fmla="*/ 0 h 300"/>
                  <a:gd name="T6" fmla="*/ 0 w 61"/>
                  <a:gd name="T7" fmla="*/ 0 h 300"/>
                  <a:gd name="T8" fmla="*/ 61 w 61"/>
                  <a:gd name="T9" fmla="*/ 43 h 300"/>
                  <a:gd name="T10" fmla="*/ 61 w 61"/>
                  <a:gd name="T11" fmla="*/ 43 h 300"/>
                  <a:gd name="T12" fmla="*/ 61 w 61"/>
                  <a:gd name="T13" fmla="*/ 300 h 300"/>
                  <a:gd name="T14" fmla="*/ 0 60000 65536"/>
                  <a:gd name="T15" fmla="*/ 0 60000 65536"/>
                  <a:gd name="T16" fmla="*/ 0 60000 65536"/>
                  <a:gd name="T17" fmla="*/ 0 60000 65536"/>
                  <a:gd name="T18" fmla="*/ 0 60000 65536"/>
                  <a:gd name="T19" fmla="*/ 0 60000 65536"/>
                  <a:gd name="T20" fmla="*/ 0 60000 65536"/>
                  <a:gd name="T21" fmla="*/ 0 w 61"/>
                  <a:gd name="T22" fmla="*/ 0 h 300"/>
                  <a:gd name="T23" fmla="*/ 61 w 61"/>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0">
                    <a:moveTo>
                      <a:pt x="61" y="300"/>
                    </a:moveTo>
                    <a:lnTo>
                      <a:pt x="0" y="258"/>
                    </a:lnTo>
                    <a:lnTo>
                      <a:pt x="0" y="0"/>
                    </a:lnTo>
                    <a:lnTo>
                      <a:pt x="61" y="43"/>
                    </a:lnTo>
                    <a:lnTo>
                      <a:pt x="61" y="300"/>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32" name="Freeform 596"/>
              <p:cNvSpPr>
                <a:spLocks/>
              </p:cNvSpPr>
              <p:nvPr/>
            </p:nvSpPr>
            <p:spPr bwMode="gray">
              <a:xfrm>
                <a:off x="295" y="2239"/>
                <a:ext cx="62" cy="302"/>
              </a:xfrm>
              <a:custGeom>
                <a:avLst/>
                <a:gdLst>
                  <a:gd name="T0" fmla="*/ 62 w 62"/>
                  <a:gd name="T1" fmla="*/ 302 h 302"/>
                  <a:gd name="T2" fmla="*/ 0 w 62"/>
                  <a:gd name="T3" fmla="*/ 257 h 302"/>
                  <a:gd name="T4" fmla="*/ 0 w 62"/>
                  <a:gd name="T5" fmla="*/ 0 h 302"/>
                  <a:gd name="T6" fmla="*/ 0 w 62"/>
                  <a:gd name="T7" fmla="*/ 0 h 302"/>
                  <a:gd name="T8" fmla="*/ 62 w 62"/>
                  <a:gd name="T9" fmla="*/ 42 h 302"/>
                  <a:gd name="T10" fmla="*/ 62 w 62"/>
                  <a:gd name="T11" fmla="*/ 42 h 302"/>
                  <a:gd name="T12" fmla="*/ 62 w 62"/>
                  <a:gd name="T13" fmla="*/ 302 h 302"/>
                  <a:gd name="T14" fmla="*/ 0 60000 65536"/>
                  <a:gd name="T15" fmla="*/ 0 60000 65536"/>
                  <a:gd name="T16" fmla="*/ 0 60000 65536"/>
                  <a:gd name="T17" fmla="*/ 0 60000 65536"/>
                  <a:gd name="T18" fmla="*/ 0 60000 65536"/>
                  <a:gd name="T19" fmla="*/ 0 60000 65536"/>
                  <a:gd name="T20" fmla="*/ 0 60000 65536"/>
                  <a:gd name="T21" fmla="*/ 0 w 62"/>
                  <a:gd name="T22" fmla="*/ 0 h 302"/>
                  <a:gd name="T23" fmla="*/ 62 w 62"/>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302">
                    <a:moveTo>
                      <a:pt x="62" y="302"/>
                    </a:moveTo>
                    <a:lnTo>
                      <a:pt x="0" y="257"/>
                    </a:lnTo>
                    <a:lnTo>
                      <a:pt x="0" y="0"/>
                    </a:lnTo>
                    <a:lnTo>
                      <a:pt x="62" y="42"/>
                    </a:lnTo>
                    <a:lnTo>
                      <a:pt x="62" y="30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33" name="Freeform 597"/>
              <p:cNvSpPr>
                <a:spLocks/>
              </p:cNvSpPr>
              <p:nvPr/>
            </p:nvSpPr>
            <p:spPr bwMode="gray">
              <a:xfrm>
                <a:off x="208" y="2175"/>
                <a:ext cx="59" cy="302"/>
              </a:xfrm>
              <a:custGeom>
                <a:avLst/>
                <a:gdLst>
                  <a:gd name="T0" fmla="*/ 59 w 59"/>
                  <a:gd name="T1" fmla="*/ 302 h 302"/>
                  <a:gd name="T2" fmla="*/ 0 w 59"/>
                  <a:gd name="T3" fmla="*/ 260 h 302"/>
                  <a:gd name="T4" fmla="*/ 0 w 59"/>
                  <a:gd name="T5" fmla="*/ 0 h 302"/>
                  <a:gd name="T6" fmla="*/ 0 w 59"/>
                  <a:gd name="T7" fmla="*/ 0 h 302"/>
                  <a:gd name="T8" fmla="*/ 59 w 59"/>
                  <a:gd name="T9" fmla="*/ 42 h 302"/>
                  <a:gd name="T10" fmla="*/ 59 w 59"/>
                  <a:gd name="T11" fmla="*/ 42 h 302"/>
                  <a:gd name="T12" fmla="*/ 59 w 59"/>
                  <a:gd name="T13" fmla="*/ 302 h 302"/>
                  <a:gd name="T14" fmla="*/ 0 60000 65536"/>
                  <a:gd name="T15" fmla="*/ 0 60000 65536"/>
                  <a:gd name="T16" fmla="*/ 0 60000 65536"/>
                  <a:gd name="T17" fmla="*/ 0 60000 65536"/>
                  <a:gd name="T18" fmla="*/ 0 60000 65536"/>
                  <a:gd name="T19" fmla="*/ 0 60000 65536"/>
                  <a:gd name="T20" fmla="*/ 0 60000 65536"/>
                  <a:gd name="T21" fmla="*/ 0 w 59"/>
                  <a:gd name="T22" fmla="*/ 0 h 302"/>
                  <a:gd name="T23" fmla="*/ 59 w 59"/>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302">
                    <a:moveTo>
                      <a:pt x="59" y="302"/>
                    </a:moveTo>
                    <a:lnTo>
                      <a:pt x="0" y="260"/>
                    </a:lnTo>
                    <a:lnTo>
                      <a:pt x="0" y="0"/>
                    </a:lnTo>
                    <a:lnTo>
                      <a:pt x="59" y="42"/>
                    </a:lnTo>
                    <a:lnTo>
                      <a:pt x="59" y="30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34" name="Freeform 598"/>
              <p:cNvSpPr>
                <a:spLocks/>
              </p:cNvSpPr>
              <p:nvPr/>
            </p:nvSpPr>
            <p:spPr bwMode="gray">
              <a:xfrm>
                <a:off x="118" y="2111"/>
                <a:ext cx="61" cy="302"/>
              </a:xfrm>
              <a:custGeom>
                <a:avLst/>
                <a:gdLst>
                  <a:gd name="T0" fmla="*/ 61 w 61"/>
                  <a:gd name="T1" fmla="*/ 302 h 302"/>
                  <a:gd name="T2" fmla="*/ 0 w 61"/>
                  <a:gd name="T3" fmla="*/ 260 h 302"/>
                  <a:gd name="T4" fmla="*/ 0 w 61"/>
                  <a:gd name="T5" fmla="*/ 0 h 302"/>
                  <a:gd name="T6" fmla="*/ 0 w 61"/>
                  <a:gd name="T7" fmla="*/ 0 h 302"/>
                  <a:gd name="T8" fmla="*/ 61 w 61"/>
                  <a:gd name="T9" fmla="*/ 43 h 302"/>
                  <a:gd name="T10" fmla="*/ 61 w 61"/>
                  <a:gd name="T11" fmla="*/ 43 h 302"/>
                  <a:gd name="T12" fmla="*/ 61 w 61"/>
                  <a:gd name="T13" fmla="*/ 302 h 302"/>
                  <a:gd name="T14" fmla="*/ 0 60000 65536"/>
                  <a:gd name="T15" fmla="*/ 0 60000 65536"/>
                  <a:gd name="T16" fmla="*/ 0 60000 65536"/>
                  <a:gd name="T17" fmla="*/ 0 60000 65536"/>
                  <a:gd name="T18" fmla="*/ 0 60000 65536"/>
                  <a:gd name="T19" fmla="*/ 0 60000 65536"/>
                  <a:gd name="T20" fmla="*/ 0 60000 65536"/>
                  <a:gd name="T21" fmla="*/ 0 w 61"/>
                  <a:gd name="T22" fmla="*/ 0 h 302"/>
                  <a:gd name="T23" fmla="*/ 61 w 61"/>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2">
                    <a:moveTo>
                      <a:pt x="61" y="302"/>
                    </a:moveTo>
                    <a:lnTo>
                      <a:pt x="0" y="260"/>
                    </a:lnTo>
                    <a:lnTo>
                      <a:pt x="0" y="0"/>
                    </a:lnTo>
                    <a:lnTo>
                      <a:pt x="61" y="43"/>
                    </a:lnTo>
                    <a:lnTo>
                      <a:pt x="61" y="30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35" name="Freeform 599"/>
              <p:cNvSpPr>
                <a:spLocks/>
              </p:cNvSpPr>
              <p:nvPr/>
            </p:nvSpPr>
            <p:spPr bwMode="gray">
              <a:xfrm>
                <a:off x="31" y="2047"/>
                <a:ext cx="61" cy="303"/>
              </a:xfrm>
              <a:custGeom>
                <a:avLst/>
                <a:gdLst>
                  <a:gd name="T0" fmla="*/ 61 w 61"/>
                  <a:gd name="T1" fmla="*/ 303 h 303"/>
                  <a:gd name="T2" fmla="*/ 0 w 61"/>
                  <a:gd name="T3" fmla="*/ 260 h 303"/>
                  <a:gd name="T4" fmla="*/ 0 w 61"/>
                  <a:gd name="T5" fmla="*/ 0 h 303"/>
                  <a:gd name="T6" fmla="*/ 0 w 61"/>
                  <a:gd name="T7" fmla="*/ 0 h 303"/>
                  <a:gd name="T8" fmla="*/ 61 w 61"/>
                  <a:gd name="T9" fmla="*/ 43 h 303"/>
                  <a:gd name="T10" fmla="*/ 61 w 61"/>
                  <a:gd name="T11" fmla="*/ 43 h 303"/>
                  <a:gd name="T12" fmla="*/ 61 w 61"/>
                  <a:gd name="T13" fmla="*/ 303 h 303"/>
                  <a:gd name="T14" fmla="*/ 0 60000 65536"/>
                  <a:gd name="T15" fmla="*/ 0 60000 65536"/>
                  <a:gd name="T16" fmla="*/ 0 60000 65536"/>
                  <a:gd name="T17" fmla="*/ 0 60000 65536"/>
                  <a:gd name="T18" fmla="*/ 0 60000 65536"/>
                  <a:gd name="T19" fmla="*/ 0 60000 65536"/>
                  <a:gd name="T20" fmla="*/ 0 60000 65536"/>
                  <a:gd name="T21" fmla="*/ 0 w 61"/>
                  <a:gd name="T22" fmla="*/ 0 h 303"/>
                  <a:gd name="T23" fmla="*/ 61 w 61"/>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3">
                    <a:moveTo>
                      <a:pt x="61" y="303"/>
                    </a:moveTo>
                    <a:lnTo>
                      <a:pt x="0" y="260"/>
                    </a:lnTo>
                    <a:lnTo>
                      <a:pt x="0" y="0"/>
                    </a:lnTo>
                    <a:lnTo>
                      <a:pt x="61" y="43"/>
                    </a:lnTo>
                    <a:lnTo>
                      <a:pt x="61" y="303"/>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grpSp>
        <p:grpSp>
          <p:nvGrpSpPr>
            <p:cNvPr id="6" name="Group 600"/>
            <p:cNvGrpSpPr>
              <a:grpSpLocks/>
            </p:cNvGrpSpPr>
            <p:nvPr/>
          </p:nvGrpSpPr>
          <p:grpSpPr bwMode="auto">
            <a:xfrm>
              <a:off x="6624" y="833"/>
              <a:ext cx="321" cy="286"/>
              <a:chOff x="7" y="1299"/>
              <a:chExt cx="1899" cy="1688"/>
            </a:xfrm>
          </p:grpSpPr>
          <p:sp>
            <p:nvSpPr>
              <p:cNvPr id="610" name="Freeform 601"/>
              <p:cNvSpPr>
                <a:spLocks/>
              </p:cNvSpPr>
              <p:nvPr/>
            </p:nvSpPr>
            <p:spPr bwMode="gray">
              <a:xfrm>
                <a:off x="931" y="1950"/>
                <a:ext cx="975" cy="1037"/>
              </a:xfrm>
              <a:custGeom>
                <a:avLst/>
                <a:gdLst>
                  <a:gd name="T0" fmla="*/ 0 w 975"/>
                  <a:gd name="T1" fmla="*/ 1037 h 1037"/>
                  <a:gd name="T2" fmla="*/ 0 w 975"/>
                  <a:gd name="T3" fmla="*/ 693 h 1037"/>
                  <a:gd name="T4" fmla="*/ 975 w 975"/>
                  <a:gd name="T5" fmla="*/ 0 h 1037"/>
                  <a:gd name="T6" fmla="*/ 975 w 975"/>
                  <a:gd name="T7" fmla="*/ 348 h 1037"/>
                  <a:gd name="T8" fmla="*/ 0 w 975"/>
                  <a:gd name="T9" fmla="*/ 1037 h 1037"/>
                  <a:gd name="T10" fmla="*/ 0 60000 65536"/>
                  <a:gd name="T11" fmla="*/ 0 60000 65536"/>
                  <a:gd name="T12" fmla="*/ 0 60000 65536"/>
                  <a:gd name="T13" fmla="*/ 0 60000 65536"/>
                  <a:gd name="T14" fmla="*/ 0 60000 65536"/>
                  <a:gd name="T15" fmla="*/ 0 w 975"/>
                  <a:gd name="T16" fmla="*/ 0 h 1037"/>
                  <a:gd name="T17" fmla="*/ 975 w 975"/>
                  <a:gd name="T18" fmla="*/ 1037 h 1037"/>
                </a:gdLst>
                <a:ahLst/>
                <a:cxnLst>
                  <a:cxn ang="T10">
                    <a:pos x="T0" y="T1"/>
                  </a:cxn>
                  <a:cxn ang="T11">
                    <a:pos x="T2" y="T3"/>
                  </a:cxn>
                  <a:cxn ang="T12">
                    <a:pos x="T4" y="T5"/>
                  </a:cxn>
                  <a:cxn ang="T13">
                    <a:pos x="T6" y="T7"/>
                  </a:cxn>
                  <a:cxn ang="T14">
                    <a:pos x="T8" y="T9"/>
                  </a:cxn>
                </a:cxnLst>
                <a:rect l="T15" t="T16" r="T17" b="T18"/>
                <a:pathLst>
                  <a:path w="975" h="1037">
                    <a:moveTo>
                      <a:pt x="0" y="1037"/>
                    </a:moveTo>
                    <a:lnTo>
                      <a:pt x="0" y="693"/>
                    </a:lnTo>
                    <a:lnTo>
                      <a:pt x="975" y="0"/>
                    </a:lnTo>
                    <a:lnTo>
                      <a:pt x="975" y="348"/>
                    </a:lnTo>
                    <a:lnTo>
                      <a:pt x="0" y="1037"/>
                    </a:lnTo>
                    <a:close/>
                  </a:path>
                </a:pathLst>
              </a:custGeom>
              <a:solidFill>
                <a:srgbClr val="808080"/>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11" name="Freeform 602"/>
              <p:cNvSpPr>
                <a:spLocks/>
              </p:cNvSpPr>
              <p:nvPr/>
            </p:nvSpPr>
            <p:spPr bwMode="gray">
              <a:xfrm>
                <a:off x="7" y="1299"/>
                <a:ext cx="1899" cy="1344"/>
              </a:xfrm>
              <a:custGeom>
                <a:avLst/>
                <a:gdLst>
                  <a:gd name="T0" fmla="*/ 924 w 1899"/>
                  <a:gd name="T1" fmla="*/ 1344 h 1344"/>
                  <a:gd name="T2" fmla="*/ 0 w 1899"/>
                  <a:gd name="T3" fmla="*/ 689 h 1344"/>
                  <a:gd name="T4" fmla="*/ 976 w 1899"/>
                  <a:gd name="T5" fmla="*/ 0 h 1344"/>
                  <a:gd name="T6" fmla="*/ 1899 w 1899"/>
                  <a:gd name="T7" fmla="*/ 651 h 1344"/>
                  <a:gd name="T8" fmla="*/ 924 w 1899"/>
                  <a:gd name="T9" fmla="*/ 1344 h 1344"/>
                  <a:gd name="T10" fmla="*/ 0 60000 65536"/>
                  <a:gd name="T11" fmla="*/ 0 60000 65536"/>
                  <a:gd name="T12" fmla="*/ 0 60000 65536"/>
                  <a:gd name="T13" fmla="*/ 0 60000 65536"/>
                  <a:gd name="T14" fmla="*/ 0 60000 65536"/>
                  <a:gd name="T15" fmla="*/ 0 w 1899"/>
                  <a:gd name="T16" fmla="*/ 0 h 1344"/>
                  <a:gd name="T17" fmla="*/ 1899 w 1899"/>
                  <a:gd name="T18" fmla="*/ 1344 h 1344"/>
                </a:gdLst>
                <a:ahLst/>
                <a:cxnLst>
                  <a:cxn ang="T10">
                    <a:pos x="T0" y="T1"/>
                  </a:cxn>
                  <a:cxn ang="T11">
                    <a:pos x="T2" y="T3"/>
                  </a:cxn>
                  <a:cxn ang="T12">
                    <a:pos x="T4" y="T5"/>
                  </a:cxn>
                  <a:cxn ang="T13">
                    <a:pos x="T6" y="T7"/>
                  </a:cxn>
                  <a:cxn ang="T14">
                    <a:pos x="T8" y="T9"/>
                  </a:cxn>
                </a:cxnLst>
                <a:rect l="T15" t="T16" r="T17" b="T18"/>
                <a:pathLst>
                  <a:path w="1899" h="1344">
                    <a:moveTo>
                      <a:pt x="924" y="1344"/>
                    </a:moveTo>
                    <a:lnTo>
                      <a:pt x="0" y="689"/>
                    </a:lnTo>
                    <a:lnTo>
                      <a:pt x="976" y="0"/>
                    </a:lnTo>
                    <a:lnTo>
                      <a:pt x="1899" y="651"/>
                    </a:lnTo>
                    <a:lnTo>
                      <a:pt x="924" y="1344"/>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12" name="Freeform 603"/>
              <p:cNvSpPr>
                <a:spLocks/>
              </p:cNvSpPr>
              <p:nvPr/>
            </p:nvSpPr>
            <p:spPr bwMode="gray">
              <a:xfrm>
                <a:off x="7" y="1988"/>
                <a:ext cx="924" cy="999"/>
              </a:xfrm>
              <a:custGeom>
                <a:avLst/>
                <a:gdLst>
                  <a:gd name="T0" fmla="*/ 0 w 924"/>
                  <a:gd name="T1" fmla="*/ 0 h 999"/>
                  <a:gd name="T2" fmla="*/ 0 w 924"/>
                  <a:gd name="T3" fmla="*/ 347 h 999"/>
                  <a:gd name="T4" fmla="*/ 0 w 924"/>
                  <a:gd name="T5" fmla="*/ 347 h 999"/>
                  <a:gd name="T6" fmla="*/ 924 w 924"/>
                  <a:gd name="T7" fmla="*/ 999 h 999"/>
                  <a:gd name="T8" fmla="*/ 924 w 924"/>
                  <a:gd name="T9" fmla="*/ 999 h 999"/>
                  <a:gd name="T10" fmla="*/ 924 w 924"/>
                  <a:gd name="T11" fmla="*/ 655 h 999"/>
                  <a:gd name="T12" fmla="*/ 924 w 924"/>
                  <a:gd name="T13" fmla="*/ 655 h 999"/>
                  <a:gd name="T14" fmla="*/ 0 w 924"/>
                  <a:gd name="T15" fmla="*/ 0 h 999"/>
                  <a:gd name="T16" fmla="*/ 0 60000 65536"/>
                  <a:gd name="T17" fmla="*/ 0 60000 65536"/>
                  <a:gd name="T18" fmla="*/ 0 60000 65536"/>
                  <a:gd name="T19" fmla="*/ 0 60000 65536"/>
                  <a:gd name="T20" fmla="*/ 0 60000 65536"/>
                  <a:gd name="T21" fmla="*/ 0 60000 65536"/>
                  <a:gd name="T22" fmla="*/ 0 60000 65536"/>
                  <a:gd name="T23" fmla="*/ 0 60000 65536"/>
                  <a:gd name="T24" fmla="*/ 0 w 924"/>
                  <a:gd name="T25" fmla="*/ 0 h 999"/>
                  <a:gd name="T26" fmla="*/ 924 w 924"/>
                  <a:gd name="T27" fmla="*/ 999 h 99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4" h="999">
                    <a:moveTo>
                      <a:pt x="0" y="0"/>
                    </a:moveTo>
                    <a:lnTo>
                      <a:pt x="0" y="347"/>
                    </a:lnTo>
                    <a:lnTo>
                      <a:pt x="924" y="999"/>
                    </a:lnTo>
                    <a:lnTo>
                      <a:pt x="924" y="655"/>
                    </a:lnTo>
                    <a:lnTo>
                      <a:pt x="0" y="0"/>
                    </a:lnTo>
                    <a:close/>
                  </a:path>
                </a:pathLst>
              </a:custGeom>
              <a:solidFill>
                <a:srgbClr val="565656"/>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13" name="Freeform 604"/>
              <p:cNvSpPr>
                <a:spLocks/>
              </p:cNvSpPr>
              <p:nvPr/>
            </p:nvSpPr>
            <p:spPr bwMode="gray">
              <a:xfrm>
                <a:off x="824" y="2619"/>
                <a:ext cx="62" cy="300"/>
              </a:xfrm>
              <a:custGeom>
                <a:avLst/>
                <a:gdLst>
                  <a:gd name="T0" fmla="*/ 62 w 62"/>
                  <a:gd name="T1" fmla="*/ 300 h 300"/>
                  <a:gd name="T2" fmla="*/ 0 w 62"/>
                  <a:gd name="T3" fmla="*/ 257 h 300"/>
                  <a:gd name="T4" fmla="*/ 0 w 62"/>
                  <a:gd name="T5" fmla="*/ 0 h 300"/>
                  <a:gd name="T6" fmla="*/ 0 w 62"/>
                  <a:gd name="T7" fmla="*/ 0 h 300"/>
                  <a:gd name="T8" fmla="*/ 62 w 62"/>
                  <a:gd name="T9" fmla="*/ 42 h 300"/>
                  <a:gd name="T10" fmla="*/ 62 w 62"/>
                  <a:gd name="T11" fmla="*/ 42 h 300"/>
                  <a:gd name="T12" fmla="*/ 62 w 62"/>
                  <a:gd name="T13" fmla="*/ 300 h 300"/>
                  <a:gd name="T14" fmla="*/ 0 60000 65536"/>
                  <a:gd name="T15" fmla="*/ 0 60000 65536"/>
                  <a:gd name="T16" fmla="*/ 0 60000 65536"/>
                  <a:gd name="T17" fmla="*/ 0 60000 65536"/>
                  <a:gd name="T18" fmla="*/ 0 60000 65536"/>
                  <a:gd name="T19" fmla="*/ 0 60000 65536"/>
                  <a:gd name="T20" fmla="*/ 0 60000 65536"/>
                  <a:gd name="T21" fmla="*/ 0 w 62"/>
                  <a:gd name="T22" fmla="*/ 0 h 300"/>
                  <a:gd name="T23" fmla="*/ 62 w 62"/>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300">
                    <a:moveTo>
                      <a:pt x="62" y="300"/>
                    </a:moveTo>
                    <a:lnTo>
                      <a:pt x="0" y="257"/>
                    </a:lnTo>
                    <a:lnTo>
                      <a:pt x="0" y="0"/>
                    </a:lnTo>
                    <a:lnTo>
                      <a:pt x="62" y="42"/>
                    </a:lnTo>
                    <a:lnTo>
                      <a:pt x="62" y="300"/>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14" name="Freeform 605"/>
              <p:cNvSpPr>
                <a:spLocks/>
              </p:cNvSpPr>
              <p:nvPr/>
            </p:nvSpPr>
            <p:spPr bwMode="gray">
              <a:xfrm>
                <a:off x="737" y="2555"/>
                <a:ext cx="59" cy="300"/>
              </a:xfrm>
              <a:custGeom>
                <a:avLst/>
                <a:gdLst>
                  <a:gd name="T0" fmla="*/ 59 w 59"/>
                  <a:gd name="T1" fmla="*/ 300 h 300"/>
                  <a:gd name="T2" fmla="*/ 0 w 59"/>
                  <a:gd name="T3" fmla="*/ 258 h 300"/>
                  <a:gd name="T4" fmla="*/ 0 w 59"/>
                  <a:gd name="T5" fmla="*/ 0 h 300"/>
                  <a:gd name="T6" fmla="*/ 0 w 59"/>
                  <a:gd name="T7" fmla="*/ 0 h 300"/>
                  <a:gd name="T8" fmla="*/ 59 w 59"/>
                  <a:gd name="T9" fmla="*/ 43 h 300"/>
                  <a:gd name="T10" fmla="*/ 59 w 59"/>
                  <a:gd name="T11" fmla="*/ 43 h 300"/>
                  <a:gd name="T12" fmla="*/ 59 w 59"/>
                  <a:gd name="T13" fmla="*/ 300 h 300"/>
                  <a:gd name="T14" fmla="*/ 0 60000 65536"/>
                  <a:gd name="T15" fmla="*/ 0 60000 65536"/>
                  <a:gd name="T16" fmla="*/ 0 60000 65536"/>
                  <a:gd name="T17" fmla="*/ 0 60000 65536"/>
                  <a:gd name="T18" fmla="*/ 0 60000 65536"/>
                  <a:gd name="T19" fmla="*/ 0 60000 65536"/>
                  <a:gd name="T20" fmla="*/ 0 60000 65536"/>
                  <a:gd name="T21" fmla="*/ 0 w 59"/>
                  <a:gd name="T22" fmla="*/ 0 h 300"/>
                  <a:gd name="T23" fmla="*/ 59 w 59"/>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300">
                    <a:moveTo>
                      <a:pt x="59" y="300"/>
                    </a:moveTo>
                    <a:lnTo>
                      <a:pt x="0" y="258"/>
                    </a:lnTo>
                    <a:lnTo>
                      <a:pt x="0" y="0"/>
                    </a:lnTo>
                    <a:lnTo>
                      <a:pt x="59" y="43"/>
                    </a:lnTo>
                    <a:lnTo>
                      <a:pt x="59" y="300"/>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15" name="Freeform 606"/>
              <p:cNvSpPr>
                <a:spLocks/>
              </p:cNvSpPr>
              <p:nvPr/>
            </p:nvSpPr>
            <p:spPr bwMode="gray">
              <a:xfrm>
                <a:off x="647" y="2491"/>
                <a:ext cx="62" cy="303"/>
              </a:xfrm>
              <a:custGeom>
                <a:avLst/>
                <a:gdLst>
                  <a:gd name="T0" fmla="*/ 62 w 62"/>
                  <a:gd name="T1" fmla="*/ 303 h 303"/>
                  <a:gd name="T2" fmla="*/ 0 w 62"/>
                  <a:gd name="T3" fmla="*/ 260 h 303"/>
                  <a:gd name="T4" fmla="*/ 0 w 62"/>
                  <a:gd name="T5" fmla="*/ 0 h 303"/>
                  <a:gd name="T6" fmla="*/ 0 w 62"/>
                  <a:gd name="T7" fmla="*/ 0 h 303"/>
                  <a:gd name="T8" fmla="*/ 62 w 62"/>
                  <a:gd name="T9" fmla="*/ 43 h 303"/>
                  <a:gd name="T10" fmla="*/ 62 w 62"/>
                  <a:gd name="T11" fmla="*/ 43 h 303"/>
                  <a:gd name="T12" fmla="*/ 62 w 62"/>
                  <a:gd name="T13" fmla="*/ 303 h 303"/>
                  <a:gd name="T14" fmla="*/ 0 60000 65536"/>
                  <a:gd name="T15" fmla="*/ 0 60000 65536"/>
                  <a:gd name="T16" fmla="*/ 0 60000 65536"/>
                  <a:gd name="T17" fmla="*/ 0 60000 65536"/>
                  <a:gd name="T18" fmla="*/ 0 60000 65536"/>
                  <a:gd name="T19" fmla="*/ 0 60000 65536"/>
                  <a:gd name="T20" fmla="*/ 0 60000 65536"/>
                  <a:gd name="T21" fmla="*/ 0 w 62"/>
                  <a:gd name="T22" fmla="*/ 0 h 303"/>
                  <a:gd name="T23" fmla="*/ 62 w 62"/>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303">
                    <a:moveTo>
                      <a:pt x="62" y="303"/>
                    </a:moveTo>
                    <a:lnTo>
                      <a:pt x="0" y="260"/>
                    </a:lnTo>
                    <a:lnTo>
                      <a:pt x="0" y="0"/>
                    </a:lnTo>
                    <a:lnTo>
                      <a:pt x="62" y="43"/>
                    </a:lnTo>
                    <a:lnTo>
                      <a:pt x="62" y="303"/>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16" name="Freeform 607"/>
              <p:cNvSpPr>
                <a:spLocks/>
              </p:cNvSpPr>
              <p:nvPr/>
            </p:nvSpPr>
            <p:spPr bwMode="gray">
              <a:xfrm>
                <a:off x="560" y="2428"/>
                <a:ext cx="61" cy="302"/>
              </a:xfrm>
              <a:custGeom>
                <a:avLst/>
                <a:gdLst>
                  <a:gd name="T0" fmla="*/ 61 w 61"/>
                  <a:gd name="T1" fmla="*/ 302 h 302"/>
                  <a:gd name="T2" fmla="*/ 0 w 61"/>
                  <a:gd name="T3" fmla="*/ 259 h 302"/>
                  <a:gd name="T4" fmla="*/ 0 w 61"/>
                  <a:gd name="T5" fmla="*/ 0 h 302"/>
                  <a:gd name="T6" fmla="*/ 0 w 61"/>
                  <a:gd name="T7" fmla="*/ 0 h 302"/>
                  <a:gd name="T8" fmla="*/ 61 w 61"/>
                  <a:gd name="T9" fmla="*/ 42 h 302"/>
                  <a:gd name="T10" fmla="*/ 61 w 61"/>
                  <a:gd name="T11" fmla="*/ 42 h 302"/>
                  <a:gd name="T12" fmla="*/ 61 w 61"/>
                  <a:gd name="T13" fmla="*/ 302 h 302"/>
                  <a:gd name="T14" fmla="*/ 0 60000 65536"/>
                  <a:gd name="T15" fmla="*/ 0 60000 65536"/>
                  <a:gd name="T16" fmla="*/ 0 60000 65536"/>
                  <a:gd name="T17" fmla="*/ 0 60000 65536"/>
                  <a:gd name="T18" fmla="*/ 0 60000 65536"/>
                  <a:gd name="T19" fmla="*/ 0 60000 65536"/>
                  <a:gd name="T20" fmla="*/ 0 60000 65536"/>
                  <a:gd name="T21" fmla="*/ 0 w 61"/>
                  <a:gd name="T22" fmla="*/ 0 h 302"/>
                  <a:gd name="T23" fmla="*/ 61 w 61"/>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2">
                    <a:moveTo>
                      <a:pt x="61" y="302"/>
                    </a:moveTo>
                    <a:lnTo>
                      <a:pt x="0" y="259"/>
                    </a:lnTo>
                    <a:lnTo>
                      <a:pt x="0" y="0"/>
                    </a:lnTo>
                    <a:lnTo>
                      <a:pt x="61" y="42"/>
                    </a:lnTo>
                    <a:lnTo>
                      <a:pt x="61" y="30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17" name="Freeform 608"/>
              <p:cNvSpPr>
                <a:spLocks/>
              </p:cNvSpPr>
              <p:nvPr/>
            </p:nvSpPr>
            <p:spPr bwMode="gray">
              <a:xfrm>
                <a:off x="472" y="2364"/>
                <a:ext cx="59" cy="302"/>
              </a:xfrm>
              <a:custGeom>
                <a:avLst/>
                <a:gdLst>
                  <a:gd name="T0" fmla="*/ 59 w 59"/>
                  <a:gd name="T1" fmla="*/ 302 h 302"/>
                  <a:gd name="T2" fmla="*/ 0 w 59"/>
                  <a:gd name="T3" fmla="*/ 260 h 302"/>
                  <a:gd name="T4" fmla="*/ 0 w 59"/>
                  <a:gd name="T5" fmla="*/ 0 h 302"/>
                  <a:gd name="T6" fmla="*/ 0 w 59"/>
                  <a:gd name="T7" fmla="*/ 0 h 302"/>
                  <a:gd name="T8" fmla="*/ 59 w 59"/>
                  <a:gd name="T9" fmla="*/ 42 h 302"/>
                  <a:gd name="T10" fmla="*/ 59 w 59"/>
                  <a:gd name="T11" fmla="*/ 42 h 302"/>
                  <a:gd name="T12" fmla="*/ 59 w 59"/>
                  <a:gd name="T13" fmla="*/ 302 h 302"/>
                  <a:gd name="T14" fmla="*/ 0 60000 65536"/>
                  <a:gd name="T15" fmla="*/ 0 60000 65536"/>
                  <a:gd name="T16" fmla="*/ 0 60000 65536"/>
                  <a:gd name="T17" fmla="*/ 0 60000 65536"/>
                  <a:gd name="T18" fmla="*/ 0 60000 65536"/>
                  <a:gd name="T19" fmla="*/ 0 60000 65536"/>
                  <a:gd name="T20" fmla="*/ 0 60000 65536"/>
                  <a:gd name="T21" fmla="*/ 0 w 59"/>
                  <a:gd name="T22" fmla="*/ 0 h 302"/>
                  <a:gd name="T23" fmla="*/ 59 w 59"/>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302">
                    <a:moveTo>
                      <a:pt x="59" y="302"/>
                    </a:moveTo>
                    <a:lnTo>
                      <a:pt x="0" y="260"/>
                    </a:lnTo>
                    <a:lnTo>
                      <a:pt x="0" y="0"/>
                    </a:lnTo>
                    <a:lnTo>
                      <a:pt x="59" y="42"/>
                    </a:lnTo>
                    <a:lnTo>
                      <a:pt x="59" y="30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18" name="Freeform 609"/>
              <p:cNvSpPr>
                <a:spLocks/>
              </p:cNvSpPr>
              <p:nvPr/>
            </p:nvSpPr>
            <p:spPr bwMode="gray">
              <a:xfrm>
                <a:off x="383" y="2302"/>
                <a:ext cx="61" cy="300"/>
              </a:xfrm>
              <a:custGeom>
                <a:avLst/>
                <a:gdLst>
                  <a:gd name="T0" fmla="*/ 61 w 61"/>
                  <a:gd name="T1" fmla="*/ 300 h 300"/>
                  <a:gd name="T2" fmla="*/ 0 w 61"/>
                  <a:gd name="T3" fmla="*/ 258 h 300"/>
                  <a:gd name="T4" fmla="*/ 0 w 61"/>
                  <a:gd name="T5" fmla="*/ 0 h 300"/>
                  <a:gd name="T6" fmla="*/ 0 w 61"/>
                  <a:gd name="T7" fmla="*/ 0 h 300"/>
                  <a:gd name="T8" fmla="*/ 61 w 61"/>
                  <a:gd name="T9" fmla="*/ 43 h 300"/>
                  <a:gd name="T10" fmla="*/ 61 w 61"/>
                  <a:gd name="T11" fmla="*/ 43 h 300"/>
                  <a:gd name="T12" fmla="*/ 61 w 61"/>
                  <a:gd name="T13" fmla="*/ 300 h 300"/>
                  <a:gd name="T14" fmla="*/ 0 60000 65536"/>
                  <a:gd name="T15" fmla="*/ 0 60000 65536"/>
                  <a:gd name="T16" fmla="*/ 0 60000 65536"/>
                  <a:gd name="T17" fmla="*/ 0 60000 65536"/>
                  <a:gd name="T18" fmla="*/ 0 60000 65536"/>
                  <a:gd name="T19" fmla="*/ 0 60000 65536"/>
                  <a:gd name="T20" fmla="*/ 0 60000 65536"/>
                  <a:gd name="T21" fmla="*/ 0 w 61"/>
                  <a:gd name="T22" fmla="*/ 0 h 300"/>
                  <a:gd name="T23" fmla="*/ 61 w 61"/>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0">
                    <a:moveTo>
                      <a:pt x="61" y="300"/>
                    </a:moveTo>
                    <a:lnTo>
                      <a:pt x="0" y="258"/>
                    </a:lnTo>
                    <a:lnTo>
                      <a:pt x="0" y="0"/>
                    </a:lnTo>
                    <a:lnTo>
                      <a:pt x="61" y="43"/>
                    </a:lnTo>
                    <a:lnTo>
                      <a:pt x="61" y="300"/>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19" name="Freeform 610"/>
              <p:cNvSpPr>
                <a:spLocks/>
              </p:cNvSpPr>
              <p:nvPr/>
            </p:nvSpPr>
            <p:spPr bwMode="gray">
              <a:xfrm>
                <a:off x="295" y="2239"/>
                <a:ext cx="62" cy="302"/>
              </a:xfrm>
              <a:custGeom>
                <a:avLst/>
                <a:gdLst>
                  <a:gd name="T0" fmla="*/ 62 w 62"/>
                  <a:gd name="T1" fmla="*/ 302 h 302"/>
                  <a:gd name="T2" fmla="*/ 0 w 62"/>
                  <a:gd name="T3" fmla="*/ 257 h 302"/>
                  <a:gd name="T4" fmla="*/ 0 w 62"/>
                  <a:gd name="T5" fmla="*/ 0 h 302"/>
                  <a:gd name="T6" fmla="*/ 0 w 62"/>
                  <a:gd name="T7" fmla="*/ 0 h 302"/>
                  <a:gd name="T8" fmla="*/ 62 w 62"/>
                  <a:gd name="T9" fmla="*/ 42 h 302"/>
                  <a:gd name="T10" fmla="*/ 62 w 62"/>
                  <a:gd name="T11" fmla="*/ 42 h 302"/>
                  <a:gd name="T12" fmla="*/ 62 w 62"/>
                  <a:gd name="T13" fmla="*/ 302 h 302"/>
                  <a:gd name="T14" fmla="*/ 0 60000 65536"/>
                  <a:gd name="T15" fmla="*/ 0 60000 65536"/>
                  <a:gd name="T16" fmla="*/ 0 60000 65536"/>
                  <a:gd name="T17" fmla="*/ 0 60000 65536"/>
                  <a:gd name="T18" fmla="*/ 0 60000 65536"/>
                  <a:gd name="T19" fmla="*/ 0 60000 65536"/>
                  <a:gd name="T20" fmla="*/ 0 60000 65536"/>
                  <a:gd name="T21" fmla="*/ 0 w 62"/>
                  <a:gd name="T22" fmla="*/ 0 h 302"/>
                  <a:gd name="T23" fmla="*/ 62 w 62"/>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302">
                    <a:moveTo>
                      <a:pt x="62" y="302"/>
                    </a:moveTo>
                    <a:lnTo>
                      <a:pt x="0" y="257"/>
                    </a:lnTo>
                    <a:lnTo>
                      <a:pt x="0" y="0"/>
                    </a:lnTo>
                    <a:lnTo>
                      <a:pt x="62" y="42"/>
                    </a:lnTo>
                    <a:lnTo>
                      <a:pt x="62" y="30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20" name="Freeform 611"/>
              <p:cNvSpPr>
                <a:spLocks/>
              </p:cNvSpPr>
              <p:nvPr/>
            </p:nvSpPr>
            <p:spPr bwMode="gray">
              <a:xfrm>
                <a:off x="208" y="2175"/>
                <a:ext cx="59" cy="302"/>
              </a:xfrm>
              <a:custGeom>
                <a:avLst/>
                <a:gdLst>
                  <a:gd name="T0" fmla="*/ 59 w 59"/>
                  <a:gd name="T1" fmla="*/ 302 h 302"/>
                  <a:gd name="T2" fmla="*/ 0 w 59"/>
                  <a:gd name="T3" fmla="*/ 260 h 302"/>
                  <a:gd name="T4" fmla="*/ 0 w 59"/>
                  <a:gd name="T5" fmla="*/ 0 h 302"/>
                  <a:gd name="T6" fmla="*/ 0 w 59"/>
                  <a:gd name="T7" fmla="*/ 0 h 302"/>
                  <a:gd name="T8" fmla="*/ 59 w 59"/>
                  <a:gd name="T9" fmla="*/ 42 h 302"/>
                  <a:gd name="T10" fmla="*/ 59 w 59"/>
                  <a:gd name="T11" fmla="*/ 42 h 302"/>
                  <a:gd name="T12" fmla="*/ 59 w 59"/>
                  <a:gd name="T13" fmla="*/ 302 h 302"/>
                  <a:gd name="T14" fmla="*/ 0 60000 65536"/>
                  <a:gd name="T15" fmla="*/ 0 60000 65536"/>
                  <a:gd name="T16" fmla="*/ 0 60000 65536"/>
                  <a:gd name="T17" fmla="*/ 0 60000 65536"/>
                  <a:gd name="T18" fmla="*/ 0 60000 65536"/>
                  <a:gd name="T19" fmla="*/ 0 60000 65536"/>
                  <a:gd name="T20" fmla="*/ 0 60000 65536"/>
                  <a:gd name="T21" fmla="*/ 0 w 59"/>
                  <a:gd name="T22" fmla="*/ 0 h 302"/>
                  <a:gd name="T23" fmla="*/ 59 w 59"/>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302">
                    <a:moveTo>
                      <a:pt x="59" y="302"/>
                    </a:moveTo>
                    <a:lnTo>
                      <a:pt x="0" y="260"/>
                    </a:lnTo>
                    <a:lnTo>
                      <a:pt x="0" y="0"/>
                    </a:lnTo>
                    <a:lnTo>
                      <a:pt x="59" y="42"/>
                    </a:lnTo>
                    <a:lnTo>
                      <a:pt x="59" y="30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21" name="Freeform 612"/>
              <p:cNvSpPr>
                <a:spLocks/>
              </p:cNvSpPr>
              <p:nvPr/>
            </p:nvSpPr>
            <p:spPr bwMode="gray">
              <a:xfrm>
                <a:off x="118" y="2111"/>
                <a:ext cx="61" cy="302"/>
              </a:xfrm>
              <a:custGeom>
                <a:avLst/>
                <a:gdLst>
                  <a:gd name="T0" fmla="*/ 61 w 61"/>
                  <a:gd name="T1" fmla="*/ 302 h 302"/>
                  <a:gd name="T2" fmla="*/ 0 w 61"/>
                  <a:gd name="T3" fmla="*/ 260 h 302"/>
                  <a:gd name="T4" fmla="*/ 0 w 61"/>
                  <a:gd name="T5" fmla="*/ 0 h 302"/>
                  <a:gd name="T6" fmla="*/ 0 w 61"/>
                  <a:gd name="T7" fmla="*/ 0 h 302"/>
                  <a:gd name="T8" fmla="*/ 61 w 61"/>
                  <a:gd name="T9" fmla="*/ 43 h 302"/>
                  <a:gd name="T10" fmla="*/ 61 w 61"/>
                  <a:gd name="T11" fmla="*/ 43 h 302"/>
                  <a:gd name="T12" fmla="*/ 61 w 61"/>
                  <a:gd name="T13" fmla="*/ 302 h 302"/>
                  <a:gd name="T14" fmla="*/ 0 60000 65536"/>
                  <a:gd name="T15" fmla="*/ 0 60000 65536"/>
                  <a:gd name="T16" fmla="*/ 0 60000 65536"/>
                  <a:gd name="T17" fmla="*/ 0 60000 65536"/>
                  <a:gd name="T18" fmla="*/ 0 60000 65536"/>
                  <a:gd name="T19" fmla="*/ 0 60000 65536"/>
                  <a:gd name="T20" fmla="*/ 0 60000 65536"/>
                  <a:gd name="T21" fmla="*/ 0 w 61"/>
                  <a:gd name="T22" fmla="*/ 0 h 302"/>
                  <a:gd name="T23" fmla="*/ 61 w 61"/>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2">
                    <a:moveTo>
                      <a:pt x="61" y="302"/>
                    </a:moveTo>
                    <a:lnTo>
                      <a:pt x="0" y="260"/>
                    </a:lnTo>
                    <a:lnTo>
                      <a:pt x="0" y="0"/>
                    </a:lnTo>
                    <a:lnTo>
                      <a:pt x="61" y="43"/>
                    </a:lnTo>
                    <a:lnTo>
                      <a:pt x="61" y="30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22" name="Freeform 613"/>
              <p:cNvSpPr>
                <a:spLocks/>
              </p:cNvSpPr>
              <p:nvPr/>
            </p:nvSpPr>
            <p:spPr bwMode="gray">
              <a:xfrm>
                <a:off x="31" y="2047"/>
                <a:ext cx="61" cy="303"/>
              </a:xfrm>
              <a:custGeom>
                <a:avLst/>
                <a:gdLst>
                  <a:gd name="T0" fmla="*/ 61 w 61"/>
                  <a:gd name="T1" fmla="*/ 303 h 303"/>
                  <a:gd name="T2" fmla="*/ 0 w 61"/>
                  <a:gd name="T3" fmla="*/ 260 h 303"/>
                  <a:gd name="T4" fmla="*/ 0 w 61"/>
                  <a:gd name="T5" fmla="*/ 0 h 303"/>
                  <a:gd name="T6" fmla="*/ 0 w 61"/>
                  <a:gd name="T7" fmla="*/ 0 h 303"/>
                  <a:gd name="T8" fmla="*/ 61 w 61"/>
                  <a:gd name="T9" fmla="*/ 43 h 303"/>
                  <a:gd name="T10" fmla="*/ 61 w 61"/>
                  <a:gd name="T11" fmla="*/ 43 h 303"/>
                  <a:gd name="T12" fmla="*/ 61 w 61"/>
                  <a:gd name="T13" fmla="*/ 303 h 303"/>
                  <a:gd name="T14" fmla="*/ 0 60000 65536"/>
                  <a:gd name="T15" fmla="*/ 0 60000 65536"/>
                  <a:gd name="T16" fmla="*/ 0 60000 65536"/>
                  <a:gd name="T17" fmla="*/ 0 60000 65536"/>
                  <a:gd name="T18" fmla="*/ 0 60000 65536"/>
                  <a:gd name="T19" fmla="*/ 0 60000 65536"/>
                  <a:gd name="T20" fmla="*/ 0 60000 65536"/>
                  <a:gd name="T21" fmla="*/ 0 w 61"/>
                  <a:gd name="T22" fmla="*/ 0 h 303"/>
                  <a:gd name="T23" fmla="*/ 61 w 61"/>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3">
                    <a:moveTo>
                      <a:pt x="61" y="303"/>
                    </a:moveTo>
                    <a:lnTo>
                      <a:pt x="0" y="260"/>
                    </a:lnTo>
                    <a:lnTo>
                      <a:pt x="0" y="0"/>
                    </a:lnTo>
                    <a:lnTo>
                      <a:pt x="61" y="43"/>
                    </a:lnTo>
                    <a:lnTo>
                      <a:pt x="61" y="303"/>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grpSp>
        <p:grpSp>
          <p:nvGrpSpPr>
            <p:cNvPr id="7" name="Group 614"/>
            <p:cNvGrpSpPr>
              <a:grpSpLocks/>
            </p:cNvGrpSpPr>
            <p:nvPr/>
          </p:nvGrpSpPr>
          <p:grpSpPr bwMode="auto">
            <a:xfrm>
              <a:off x="6624" y="748"/>
              <a:ext cx="321" cy="286"/>
              <a:chOff x="7" y="1299"/>
              <a:chExt cx="1899" cy="1688"/>
            </a:xfrm>
          </p:grpSpPr>
          <p:sp>
            <p:nvSpPr>
              <p:cNvPr id="597" name="Freeform 615"/>
              <p:cNvSpPr>
                <a:spLocks/>
              </p:cNvSpPr>
              <p:nvPr/>
            </p:nvSpPr>
            <p:spPr bwMode="gray">
              <a:xfrm>
                <a:off x="931" y="1950"/>
                <a:ext cx="975" cy="1037"/>
              </a:xfrm>
              <a:custGeom>
                <a:avLst/>
                <a:gdLst>
                  <a:gd name="T0" fmla="*/ 0 w 975"/>
                  <a:gd name="T1" fmla="*/ 1037 h 1037"/>
                  <a:gd name="T2" fmla="*/ 0 w 975"/>
                  <a:gd name="T3" fmla="*/ 693 h 1037"/>
                  <a:gd name="T4" fmla="*/ 975 w 975"/>
                  <a:gd name="T5" fmla="*/ 0 h 1037"/>
                  <a:gd name="T6" fmla="*/ 975 w 975"/>
                  <a:gd name="T7" fmla="*/ 348 h 1037"/>
                  <a:gd name="T8" fmla="*/ 0 w 975"/>
                  <a:gd name="T9" fmla="*/ 1037 h 1037"/>
                  <a:gd name="T10" fmla="*/ 0 60000 65536"/>
                  <a:gd name="T11" fmla="*/ 0 60000 65536"/>
                  <a:gd name="T12" fmla="*/ 0 60000 65536"/>
                  <a:gd name="T13" fmla="*/ 0 60000 65536"/>
                  <a:gd name="T14" fmla="*/ 0 60000 65536"/>
                  <a:gd name="T15" fmla="*/ 0 w 975"/>
                  <a:gd name="T16" fmla="*/ 0 h 1037"/>
                  <a:gd name="T17" fmla="*/ 975 w 975"/>
                  <a:gd name="T18" fmla="*/ 1037 h 1037"/>
                </a:gdLst>
                <a:ahLst/>
                <a:cxnLst>
                  <a:cxn ang="T10">
                    <a:pos x="T0" y="T1"/>
                  </a:cxn>
                  <a:cxn ang="T11">
                    <a:pos x="T2" y="T3"/>
                  </a:cxn>
                  <a:cxn ang="T12">
                    <a:pos x="T4" y="T5"/>
                  </a:cxn>
                  <a:cxn ang="T13">
                    <a:pos x="T6" y="T7"/>
                  </a:cxn>
                  <a:cxn ang="T14">
                    <a:pos x="T8" y="T9"/>
                  </a:cxn>
                </a:cxnLst>
                <a:rect l="T15" t="T16" r="T17" b="T18"/>
                <a:pathLst>
                  <a:path w="975" h="1037">
                    <a:moveTo>
                      <a:pt x="0" y="1037"/>
                    </a:moveTo>
                    <a:lnTo>
                      <a:pt x="0" y="693"/>
                    </a:lnTo>
                    <a:lnTo>
                      <a:pt x="975" y="0"/>
                    </a:lnTo>
                    <a:lnTo>
                      <a:pt x="975" y="348"/>
                    </a:lnTo>
                    <a:lnTo>
                      <a:pt x="0" y="1037"/>
                    </a:lnTo>
                    <a:close/>
                  </a:path>
                </a:pathLst>
              </a:custGeom>
              <a:solidFill>
                <a:srgbClr val="808080"/>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598" name="Freeform 616"/>
              <p:cNvSpPr>
                <a:spLocks/>
              </p:cNvSpPr>
              <p:nvPr/>
            </p:nvSpPr>
            <p:spPr bwMode="gray">
              <a:xfrm>
                <a:off x="7" y="1299"/>
                <a:ext cx="1899" cy="1344"/>
              </a:xfrm>
              <a:custGeom>
                <a:avLst/>
                <a:gdLst>
                  <a:gd name="T0" fmla="*/ 924 w 1899"/>
                  <a:gd name="T1" fmla="*/ 1344 h 1344"/>
                  <a:gd name="T2" fmla="*/ 0 w 1899"/>
                  <a:gd name="T3" fmla="*/ 689 h 1344"/>
                  <a:gd name="T4" fmla="*/ 976 w 1899"/>
                  <a:gd name="T5" fmla="*/ 0 h 1344"/>
                  <a:gd name="T6" fmla="*/ 1899 w 1899"/>
                  <a:gd name="T7" fmla="*/ 651 h 1344"/>
                  <a:gd name="T8" fmla="*/ 924 w 1899"/>
                  <a:gd name="T9" fmla="*/ 1344 h 1344"/>
                  <a:gd name="T10" fmla="*/ 0 60000 65536"/>
                  <a:gd name="T11" fmla="*/ 0 60000 65536"/>
                  <a:gd name="T12" fmla="*/ 0 60000 65536"/>
                  <a:gd name="T13" fmla="*/ 0 60000 65536"/>
                  <a:gd name="T14" fmla="*/ 0 60000 65536"/>
                  <a:gd name="T15" fmla="*/ 0 w 1899"/>
                  <a:gd name="T16" fmla="*/ 0 h 1344"/>
                  <a:gd name="T17" fmla="*/ 1899 w 1899"/>
                  <a:gd name="T18" fmla="*/ 1344 h 1344"/>
                </a:gdLst>
                <a:ahLst/>
                <a:cxnLst>
                  <a:cxn ang="T10">
                    <a:pos x="T0" y="T1"/>
                  </a:cxn>
                  <a:cxn ang="T11">
                    <a:pos x="T2" y="T3"/>
                  </a:cxn>
                  <a:cxn ang="T12">
                    <a:pos x="T4" y="T5"/>
                  </a:cxn>
                  <a:cxn ang="T13">
                    <a:pos x="T6" y="T7"/>
                  </a:cxn>
                  <a:cxn ang="T14">
                    <a:pos x="T8" y="T9"/>
                  </a:cxn>
                </a:cxnLst>
                <a:rect l="T15" t="T16" r="T17" b="T18"/>
                <a:pathLst>
                  <a:path w="1899" h="1344">
                    <a:moveTo>
                      <a:pt x="924" y="1344"/>
                    </a:moveTo>
                    <a:lnTo>
                      <a:pt x="0" y="689"/>
                    </a:lnTo>
                    <a:lnTo>
                      <a:pt x="976" y="0"/>
                    </a:lnTo>
                    <a:lnTo>
                      <a:pt x="1899" y="651"/>
                    </a:lnTo>
                    <a:lnTo>
                      <a:pt x="924" y="1344"/>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599" name="Freeform 617"/>
              <p:cNvSpPr>
                <a:spLocks/>
              </p:cNvSpPr>
              <p:nvPr/>
            </p:nvSpPr>
            <p:spPr bwMode="gray">
              <a:xfrm>
                <a:off x="7" y="1988"/>
                <a:ext cx="924" cy="999"/>
              </a:xfrm>
              <a:custGeom>
                <a:avLst/>
                <a:gdLst>
                  <a:gd name="T0" fmla="*/ 0 w 924"/>
                  <a:gd name="T1" fmla="*/ 0 h 999"/>
                  <a:gd name="T2" fmla="*/ 0 w 924"/>
                  <a:gd name="T3" fmla="*/ 347 h 999"/>
                  <a:gd name="T4" fmla="*/ 0 w 924"/>
                  <a:gd name="T5" fmla="*/ 347 h 999"/>
                  <a:gd name="T6" fmla="*/ 924 w 924"/>
                  <a:gd name="T7" fmla="*/ 999 h 999"/>
                  <a:gd name="T8" fmla="*/ 924 w 924"/>
                  <a:gd name="T9" fmla="*/ 999 h 999"/>
                  <a:gd name="T10" fmla="*/ 924 w 924"/>
                  <a:gd name="T11" fmla="*/ 655 h 999"/>
                  <a:gd name="T12" fmla="*/ 924 w 924"/>
                  <a:gd name="T13" fmla="*/ 655 h 999"/>
                  <a:gd name="T14" fmla="*/ 0 w 924"/>
                  <a:gd name="T15" fmla="*/ 0 h 999"/>
                  <a:gd name="T16" fmla="*/ 0 60000 65536"/>
                  <a:gd name="T17" fmla="*/ 0 60000 65536"/>
                  <a:gd name="T18" fmla="*/ 0 60000 65536"/>
                  <a:gd name="T19" fmla="*/ 0 60000 65536"/>
                  <a:gd name="T20" fmla="*/ 0 60000 65536"/>
                  <a:gd name="T21" fmla="*/ 0 60000 65536"/>
                  <a:gd name="T22" fmla="*/ 0 60000 65536"/>
                  <a:gd name="T23" fmla="*/ 0 60000 65536"/>
                  <a:gd name="T24" fmla="*/ 0 w 924"/>
                  <a:gd name="T25" fmla="*/ 0 h 999"/>
                  <a:gd name="T26" fmla="*/ 924 w 924"/>
                  <a:gd name="T27" fmla="*/ 999 h 99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4" h="999">
                    <a:moveTo>
                      <a:pt x="0" y="0"/>
                    </a:moveTo>
                    <a:lnTo>
                      <a:pt x="0" y="347"/>
                    </a:lnTo>
                    <a:lnTo>
                      <a:pt x="924" y="999"/>
                    </a:lnTo>
                    <a:lnTo>
                      <a:pt x="924" y="655"/>
                    </a:lnTo>
                    <a:lnTo>
                      <a:pt x="0" y="0"/>
                    </a:lnTo>
                    <a:close/>
                  </a:path>
                </a:pathLst>
              </a:custGeom>
              <a:solidFill>
                <a:srgbClr val="565656"/>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00" name="Freeform 618"/>
              <p:cNvSpPr>
                <a:spLocks/>
              </p:cNvSpPr>
              <p:nvPr/>
            </p:nvSpPr>
            <p:spPr bwMode="gray">
              <a:xfrm>
                <a:off x="824" y="2619"/>
                <a:ext cx="62" cy="300"/>
              </a:xfrm>
              <a:custGeom>
                <a:avLst/>
                <a:gdLst>
                  <a:gd name="T0" fmla="*/ 62 w 62"/>
                  <a:gd name="T1" fmla="*/ 300 h 300"/>
                  <a:gd name="T2" fmla="*/ 0 w 62"/>
                  <a:gd name="T3" fmla="*/ 257 h 300"/>
                  <a:gd name="T4" fmla="*/ 0 w 62"/>
                  <a:gd name="T5" fmla="*/ 0 h 300"/>
                  <a:gd name="T6" fmla="*/ 0 w 62"/>
                  <a:gd name="T7" fmla="*/ 0 h 300"/>
                  <a:gd name="T8" fmla="*/ 62 w 62"/>
                  <a:gd name="T9" fmla="*/ 42 h 300"/>
                  <a:gd name="T10" fmla="*/ 62 w 62"/>
                  <a:gd name="T11" fmla="*/ 42 h 300"/>
                  <a:gd name="T12" fmla="*/ 62 w 62"/>
                  <a:gd name="T13" fmla="*/ 300 h 300"/>
                  <a:gd name="T14" fmla="*/ 0 60000 65536"/>
                  <a:gd name="T15" fmla="*/ 0 60000 65536"/>
                  <a:gd name="T16" fmla="*/ 0 60000 65536"/>
                  <a:gd name="T17" fmla="*/ 0 60000 65536"/>
                  <a:gd name="T18" fmla="*/ 0 60000 65536"/>
                  <a:gd name="T19" fmla="*/ 0 60000 65536"/>
                  <a:gd name="T20" fmla="*/ 0 60000 65536"/>
                  <a:gd name="T21" fmla="*/ 0 w 62"/>
                  <a:gd name="T22" fmla="*/ 0 h 300"/>
                  <a:gd name="T23" fmla="*/ 62 w 62"/>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300">
                    <a:moveTo>
                      <a:pt x="62" y="300"/>
                    </a:moveTo>
                    <a:lnTo>
                      <a:pt x="0" y="257"/>
                    </a:lnTo>
                    <a:lnTo>
                      <a:pt x="0" y="0"/>
                    </a:lnTo>
                    <a:lnTo>
                      <a:pt x="62" y="42"/>
                    </a:lnTo>
                    <a:lnTo>
                      <a:pt x="62" y="300"/>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01" name="Freeform 619"/>
              <p:cNvSpPr>
                <a:spLocks/>
              </p:cNvSpPr>
              <p:nvPr/>
            </p:nvSpPr>
            <p:spPr bwMode="gray">
              <a:xfrm>
                <a:off x="737" y="2555"/>
                <a:ext cx="59" cy="300"/>
              </a:xfrm>
              <a:custGeom>
                <a:avLst/>
                <a:gdLst>
                  <a:gd name="T0" fmla="*/ 59 w 59"/>
                  <a:gd name="T1" fmla="*/ 300 h 300"/>
                  <a:gd name="T2" fmla="*/ 0 w 59"/>
                  <a:gd name="T3" fmla="*/ 258 h 300"/>
                  <a:gd name="T4" fmla="*/ 0 w 59"/>
                  <a:gd name="T5" fmla="*/ 0 h 300"/>
                  <a:gd name="T6" fmla="*/ 0 w 59"/>
                  <a:gd name="T7" fmla="*/ 0 h 300"/>
                  <a:gd name="T8" fmla="*/ 59 w 59"/>
                  <a:gd name="T9" fmla="*/ 43 h 300"/>
                  <a:gd name="T10" fmla="*/ 59 w 59"/>
                  <a:gd name="T11" fmla="*/ 43 h 300"/>
                  <a:gd name="T12" fmla="*/ 59 w 59"/>
                  <a:gd name="T13" fmla="*/ 300 h 300"/>
                  <a:gd name="T14" fmla="*/ 0 60000 65536"/>
                  <a:gd name="T15" fmla="*/ 0 60000 65536"/>
                  <a:gd name="T16" fmla="*/ 0 60000 65536"/>
                  <a:gd name="T17" fmla="*/ 0 60000 65536"/>
                  <a:gd name="T18" fmla="*/ 0 60000 65536"/>
                  <a:gd name="T19" fmla="*/ 0 60000 65536"/>
                  <a:gd name="T20" fmla="*/ 0 60000 65536"/>
                  <a:gd name="T21" fmla="*/ 0 w 59"/>
                  <a:gd name="T22" fmla="*/ 0 h 300"/>
                  <a:gd name="T23" fmla="*/ 59 w 59"/>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300">
                    <a:moveTo>
                      <a:pt x="59" y="300"/>
                    </a:moveTo>
                    <a:lnTo>
                      <a:pt x="0" y="258"/>
                    </a:lnTo>
                    <a:lnTo>
                      <a:pt x="0" y="0"/>
                    </a:lnTo>
                    <a:lnTo>
                      <a:pt x="59" y="43"/>
                    </a:lnTo>
                    <a:lnTo>
                      <a:pt x="59" y="300"/>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02" name="Freeform 620"/>
              <p:cNvSpPr>
                <a:spLocks/>
              </p:cNvSpPr>
              <p:nvPr/>
            </p:nvSpPr>
            <p:spPr bwMode="gray">
              <a:xfrm>
                <a:off x="647" y="2491"/>
                <a:ext cx="62" cy="303"/>
              </a:xfrm>
              <a:custGeom>
                <a:avLst/>
                <a:gdLst>
                  <a:gd name="T0" fmla="*/ 62 w 62"/>
                  <a:gd name="T1" fmla="*/ 303 h 303"/>
                  <a:gd name="T2" fmla="*/ 0 w 62"/>
                  <a:gd name="T3" fmla="*/ 260 h 303"/>
                  <a:gd name="T4" fmla="*/ 0 w 62"/>
                  <a:gd name="T5" fmla="*/ 0 h 303"/>
                  <a:gd name="T6" fmla="*/ 0 w 62"/>
                  <a:gd name="T7" fmla="*/ 0 h 303"/>
                  <a:gd name="T8" fmla="*/ 62 w 62"/>
                  <a:gd name="T9" fmla="*/ 43 h 303"/>
                  <a:gd name="T10" fmla="*/ 62 w 62"/>
                  <a:gd name="T11" fmla="*/ 43 h 303"/>
                  <a:gd name="T12" fmla="*/ 62 w 62"/>
                  <a:gd name="T13" fmla="*/ 303 h 303"/>
                  <a:gd name="T14" fmla="*/ 0 60000 65536"/>
                  <a:gd name="T15" fmla="*/ 0 60000 65536"/>
                  <a:gd name="T16" fmla="*/ 0 60000 65536"/>
                  <a:gd name="T17" fmla="*/ 0 60000 65536"/>
                  <a:gd name="T18" fmla="*/ 0 60000 65536"/>
                  <a:gd name="T19" fmla="*/ 0 60000 65536"/>
                  <a:gd name="T20" fmla="*/ 0 60000 65536"/>
                  <a:gd name="T21" fmla="*/ 0 w 62"/>
                  <a:gd name="T22" fmla="*/ 0 h 303"/>
                  <a:gd name="T23" fmla="*/ 62 w 62"/>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303">
                    <a:moveTo>
                      <a:pt x="62" y="303"/>
                    </a:moveTo>
                    <a:lnTo>
                      <a:pt x="0" y="260"/>
                    </a:lnTo>
                    <a:lnTo>
                      <a:pt x="0" y="0"/>
                    </a:lnTo>
                    <a:lnTo>
                      <a:pt x="62" y="43"/>
                    </a:lnTo>
                    <a:lnTo>
                      <a:pt x="62" y="303"/>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03" name="Freeform 621"/>
              <p:cNvSpPr>
                <a:spLocks/>
              </p:cNvSpPr>
              <p:nvPr/>
            </p:nvSpPr>
            <p:spPr bwMode="gray">
              <a:xfrm>
                <a:off x="560" y="2428"/>
                <a:ext cx="61" cy="302"/>
              </a:xfrm>
              <a:custGeom>
                <a:avLst/>
                <a:gdLst>
                  <a:gd name="T0" fmla="*/ 61 w 61"/>
                  <a:gd name="T1" fmla="*/ 302 h 302"/>
                  <a:gd name="T2" fmla="*/ 0 w 61"/>
                  <a:gd name="T3" fmla="*/ 259 h 302"/>
                  <a:gd name="T4" fmla="*/ 0 w 61"/>
                  <a:gd name="T5" fmla="*/ 0 h 302"/>
                  <a:gd name="T6" fmla="*/ 0 w 61"/>
                  <a:gd name="T7" fmla="*/ 0 h 302"/>
                  <a:gd name="T8" fmla="*/ 61 w 61"/>
                  <a:gd name="T9" fmla="*/ 42 h 302"/>
                  <a:gd name="T10" fmla="*/ 61 w 61"/>
                  <a:gd name="T11" fmla="*/ 42 h 302"/>
                  <a:gd name="T12" fmla="*/ 61 w 61"/>
                  <a:gd name="T13" fmla="*/ 302 h 302"/>
                  <a:gd name="T14" fmla="*/ 0 60000 65536"/>
                  <a:gd name="T15" fmla="*/ 0 60000 65536"/>
                  <a:gd name="T16" fmla="*/ 0 60000 65536"/>
                  <a:gd name="T17" fmla="*/ 0 60000 65536"/>
                  <a:gd name="T18" fmla="*/ 0 60000 65536"/>
                  <a:gd name="T19" fmla="*/ 0 60000 65536"/>
                  <a:gd name="T20" fmla="*/ 0 60000 65536"/>
                  <a:gd name="T21" fmla="*/ 0 w 61"/>
                  <a:gd name="T22" fmla="*/ 0 h 302"/>
                  <a:gd name="T23" fmla="*/ 61 w 61"/>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2">
                    <a:moveTo>
                      <a:pt x="61" y="302"/>
                    </a:moveTo>
                    <a:lnTo>
                      <a:pt x="0" y="259"/>
                    </a:lnTo>
                    <a:lnTo>
                      <a:pt x="0" y="0"/>
                    </a:lnTo>
                    <a:lnTo>
                      <a:pt x="61" y="42"/>
                    </a:lnTo>
                    <a:lnTo>
                      <a:pt x="61" y="30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04" name="Freeform 622"/>
              <p:cNvSpPr>
                <a:spLocks/>
              </p:cNvSpPr>
              <p:nvPr/>
            </p:nvSpPr>
            <p:spPr bwMode="gray">
              <a:xfrm>
                <a:off x="472" y="2364"/>
                <a:ext cx="59" cy="302"/>
              </a:xfrm>
              <a:custGeom>
                <a:avLst/>
                <a:gdLst>
                  <a:gd name="T0" fmla="*/ 59 w 59"/>
                  <a:gd name="T1" fmla="*/ 302 h 302"/>
                  <a:gd name="T2" fmla="*/ 0 w 59"/>
                  <a:gd name="T3" fmla="*/ 260 h 302"/>
                  <a:gd name="T4" fmla="*/ 0 w 59"/>
                  <a:gd name="T5" fmla="*/ 0 h 302"/>
                  <a:gd name="T6" fmla="*/ 0 w 59"/>
                  <a:gd name="T7" fmla="*/ 0 h 302"/>
                  <a:gd name="T8" fmla="*/ 59 w 59"/>
                  <a:gd name="T9" fmla="*/ 42 h 302"/>
                  <a:gd name="T10" fmla="*/ 59 w 59"/>
                  <a:gd name="T11" fmla="*/ 42 h 302"/>
                  <a:gd name="T12" fmla="*/ 59 w 59"/>
                  <a:gd name="T13" fmla="*/ 302 h 302"/>
                  <a:gd name="T14" fmla="*/ 0 60000 65536"/>
                  <a:gd name="T15" fmla="*/ 0 60000 65536"/>
                  <a:gd name="T16" fmla="*/ 0 60000 65536"/>
                  <a:gd name="T17" fmla="*/ 0 60000 65536"/>
                  <a:gd name="T18" fmla="*/ 0 60000 65536"/>
                  <a:gd name="T19" fmla="*/ 0 60000 65536"/>
                  <a:gd name="T20" fmla="*/ 0 60000 65536"/>
                  <a:gd name="T21" fmla="*/ 0 w 59"/>
                  <a:gd name="T22" fmla="*/ 0 h 302"/>
                  <a:gd name="T23" fmla="*/ 59 w 59"/>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302">
                    <a:moveTo>
                      <a:pt x="59" y="302"/>
                    </a:moveTo>
                    <a:lnTo>
                      <a:pt x="0" y="260"/>
                    </a:lnTo>
                    <a:lnTo>
                      <a:pt x="0" y="0"/>
                    </a:lnTo>
                    <a:lnTo>
                      <a:pt x="59" y="42"/>
                    </a:lnTo>
                    <a:lnTo>
                      <a:pt x="59" y="30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05" name="Freeform 623"/>
              <p:cNvSpPr>
                <a:spLocks/>
              </p:cNvSpPr>
              <p:nvPr/>
            </p:nvSpPr>
            <p:spPr bwMode="gray">
              <a:xfrm>
                <a:off x="383" y="2302"/>
                <a:ext cx="61" cy="300"/>
              </a:xfrm>
              <a:custGeom>
                <a:avLst/>
                <a:gdLst>
                  <a:gd name="T0" fmla="*/ 61 w 61"/>
                  <a:gd name="T1" fmla="*/ 300 h 300"/>
                  <a:gd name="T2" fmla="*/ 0 w 61"/>
                  <a:gd name="T3" fmla="*/ 258 h 300"/>
                  <a:gd name="T4" fmla="*/ 0 w 61"/>
                  <a:gd name="T5" fmla="*/ 0 h 300"/>
                  <a:gd name="T6" fmla="*/ 0 w 61"/>
                  <a:gd name="T7" fmla="*/ 0 h 300"/>
                  <a:gd name="T8" fmla="*/ 61 w 61"/>
                  <a:gd name="T9" fmla="*/ 43 h 300"/>
                  <a:gd name="T10" fmla="*/ 61 w 61"/>
                  <a:gd name="T11" fmla="*/ 43 h 300"/>
                  <a:gd name="T12" fmla="*/ 61 w 61"/>
                  <a:gd name="T13" fmla="*/ 300 h 300"/>
                  <a:gd name="T14" fmla="*/ 0 60000 65536"/>
                  <a:gd name="T15" fmla="*/ 0 60000 65536"/>
                  <a:gd name="T16" fmla="*/ 0 60000 65536"/>
                  <a:gd name="T17" fmla="*/ 0 60000 65536"/>
                  <a:gd name="T18" fmla="*/ 0 60000 65536"/>
                  <a:gd name="T19" fmla="*/ 0 60000 65536"/>
                  <a:gd name="T20" fmla="*/ 0 60000 65536"/>
                  <a:gd name="T21" fmla="*/ 0 w 61"/>
                  <a:gd name="T22" fmla="*/ 0 h 300"/>
                  <a:gd name="T23" fmla="*/ 61 w 61"/>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0">
                    <a:moveTo>
                      <a:pt x="61" y="300"/>
                    </a:moveTo>
                    <a:lnTo>
                      <a:pt x="0" y="258"/>
                    </a:lnTo>
                    <a:lnTo>
                      <a:pt x="0" y="0"/>
                    </a:lnTo>
                    <a:lnTo>
                      <a:pt x="61" y="43"/>
                    </a:lnTo>
                    <a:lnTo>
                      <a:pt x="61" y="300"/>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06" name="Freeform 624"/>
              <p:cNvSpPr>
                <a:spLocks/>
              </p:cNvSpPr>
              <p:nvPr/>
            </p:nvSpPr>
            <p:spPr bwMode="gray">
              <a:xfrm>
                <a:off x="295" y="2239"/>
                <a:ext cx="62" cy="302"/>
              </a:xfrm>
              <a:custGeom>
                <a:avLst/>
                <a:gdLst>
                  <a:gd name="T0" fmla="*/ 62 w 62"/>
                  <a:gd name="T1" fmla="*/ 302 h 302"/>
                  <a:gd name="T2" fmla="*/ 0 w 62"/>
                  <a:gd name="T3" fmla="*/ 257 h 302"/>
                  <a:gd name="T4" fmla="*/ 0 w 62"/>
                  <a:gd name="T5" fmla="*/ 0 h 302"/>
                  <a:gd name="T6" fmla="*/ 0 w 62"/>
                  <a:gd name="T7" fmla="*/ 0 h 302"/>
                  <a:gd name="T8" fmla="*/ 62 w 62"/>
                  <a:gd name="T9" fmla="*/ 42 h 302"/>
                  <a:gd name="T10" fmla="*/ 62 w 62"/>
                  <a:gd name="T11" fmla="*/ 42 h 302"/>
                  <a:gd name="T12" fmla="*/ 62 w 62"/>
                  <a:gd name="T13" fmla="*/ 302 h 302"/>
                  <a:gd name="T14" fmla="*/ 0 60000 65536"/>
                  <a:gd name="T15" fmla="*/ 0 60000 65536"/>
                  <a:gd name="T16" fmla="*/ 0 60000 65536"/>
                  <a:gd name="T17" fmla="*/ 0 60000 65536"/>
                  <a:gd name="T18" fmla="*/ 0 60000 65536"/>
                  <a:gd name="T19" fmla="*/ 0 60000 65536"/>
                  <a:gd name="T20" fmla="*/ 0 60000 65536"/>
                  <a:gd name="T21" fmla="*/ 0 w 62"/>
                  <a:gd name="T22" fmla="*/ 0 h 302"/>
                  <a:gd name="T23" fmla="*/ 62 w 62"/>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302">
                    <a:moveTo>
                      <a:pt x="62" y="302"/>
                    </a:moveTo>
                    <a:lnTo>
                      <a:pt x="0" y="257"/>
                    </a:lnTo>
                    <a:lnTo>
                      <a:pt x="0" y="0"/>
                    </a:lnTo>
                    <a:lnTo>
                      <a:pt x="62" y="42"/>
                    </a:lnTo>
                    <a:lnTo>
                      <a:pt x="62" y="30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07" name="Freeform 625"/>
              <p:cNvSpPr>
                <a:spLocks/>
              </p:cNvSpPr>
              <p:nvPr/>
            </p:nvSpPr>
            <p:spPr bwMode="gray">
              <a:xfrm>
                <a:off x="208" y="2175"/>
                <a:ext cx="59" cy="302"/>
              </a:xfrm>
              <a:custGeom>
                <a:avLst/>
                <a:gdLst>
                  <a:gd name="T0" fmla="*/ 59 w 59"/>
                  <a:gd name="T1" fmla="*/ 302 h 302"/>
                  <a:gd name="T2" fmla="*/ 0 w 59"/>
                  <a:gd name="T3" fmla="*/ 260 h 302"/>
                  <a:gd name="T4" fmla="*/ 0 w 59"/>
                  <a:gd name="T5" fmla="*/ 0 h 302"/>
                  <a:gd name="T6" fmla="*/ 0 w 59"/>
                  <a:gd name="T7" fmla="*/ 0 h 302"/>
                  <a:gd name="T8" fmla="*/ 59 w 59"/>
                  <a:gd name="T9" fmla="*/ 42 h 302"/>
                  <a:gd name="T10" fmla="*/ 59 w 59"/>
                  <a:gd name="T11" fmla="*/ 42 h 302"/>
                  <a:gd name="T12" fmla="*/ 59 w 59"/>
                  <a:gd name="T13" fmla="*/ 302 h 302"/>
                  <a:gd name="T14" fmla="*/ 0 60000 65536"/>
                  <a:gd name="T15" fmla="*/ 0 60000 65536"/>
                  <a:gd name="T16" fmla="*/ 0 60000 65536"/>
                  <a:gd name="T17" fmla="*/ 0 60000 65536"/>
                  <a:gd name="T18" fmla="*/ 0 60000 65536"/>
                  <a:gd name="T19" fmla="*/ 0 60000 65536"/>
                  <a:gd name="T20" fmla="*/ 0 60000 65536"/>
                  <a:gd name="T21" fmla="*/ 0 w 59"/>
                  <a:gd name="T22" fmla="*/ 0 h 302"/>
                  <a:gd name="T23" fmla="*/ 59 w 59"/>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302">
                    <a:moveTo>
                      <a:pt x="59" y="302"/>
                    </a:moveTo>
                    <a:lnTo>
                      <a:pt x="0" y="260"/>
                    </a:lnTo>
                    <a:lnTo>
                      <a:pt x="0" y="0"/>
                    </a:lnTo>
                    <a:lnTo>
                      <a:pt x="59" y="42"/>
                    </a:lnTo>
                    <a:lnTo>
                      <a:pt x="59" y="30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08" name="Freeform 626"/>
              <p:cNvSpPr>
                <a:spLocks/>
              </p:cNvSpPr>
              <p:nvPr/>
            </p:nvSpPr>
            <p:spPr bwMode="gray">
              <a:xfrm>
                <a:off x="118" y="2111"/>
                <a:ext cx="61" cy="302"/>
              </a:xfrm>
              <a:custGeom>
                <a:avLst/>
                <a:gdLst>
                  <a:gd name="T0" fmla="*/ 61 w 61"/>
                  <a:gd name="T1" fmla="*/ 302 h 302"/>
                  <a:gd name="T2" fmla="*/ 0 w 61"/>
                  <a:gd name="T3" fmla="*/ 260 h 302"/>
                  <a:gd name="T4" fmla="*/ 0 w 61"/>
                  <a:gd name="T5" fmla="*/ 0 h 302"/>
                  <a:gd name="T6" fmla="*/ 0 w 61"/>
                  <a:gd name="T7" fmla="*/ 0 h 302"/>
                  <a:gd name="T8" fmla="*/ 61 w 61"/>
                  <a:gd name="T9" fmla="*/ 43 h 302"/>
                  <a:gd name="T10" fmla="*/ 61 w 61"/>
                  <a:gd name="T11" fmla="*/ 43 h 302"/>
                  <a:gd name="T12" fmla="*/ 61 w 61"/>
                  <a:gd name="T13" fmla="*/ 302 h 302"/>
                  <a:gd name="T14" fmla="*/ 0 60000 65536"/>
                  <a:gd name="T15" fmla="*/ 0 60000 65536"/>
                  <a:gd name="T16" fmla="*/ 0 60000 65536"/>
                  <a:gd name="T17" fmla="*/ 0 60000 65536"/>
                  <a:gd name="T18" fmla="*/ 0 60000 65536"/>
                  <a:gd name="T19" fmla="*/ 0 60000 65536"/>
                  <a:gd name="T20" fmla="*/ 0 60000 65536"/>
                  <a:gd name="T21" fmla="*/ 0 w 61"/>
                  <a:gd name="T22" fmla="*/ 0 h 302"/>
                  <a:gd name="T23" fmla="*/ 61 w 61"/>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2">
                    <a:moveTo>
                      <a:pt x="61" y="302"/>
                    </a:moveTo>
                    <a:lnTo>
                      <a:pt x="0" y="260"/>
                    </a:lnTo>
                    <a:lnTo>
                      <a:pt x="0" y="0"/>
                    </a:lnTo>
                    <a:lnTo>
                      <a:pt x="61" y="43"/>
                    </a:lnTo>
                    <a:lnTo>
                      <a:pt x="61" y="30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09" name="Freeform 627"/>
              <p:cNvSpPr>
                <a:spLocks/>
              </p:cNvSpPr>
              <p:nvPr/>
            </p:nvSpPr>
            <p:spPr bwMode="gray">
              <a:xfrm>
                <a:off x="31" y="2047"/>
                <a:ext cx="61" cy="303"/>
              </a:xfrm>
              <a:custGeom>
                <a:avLst/>
                <a:gdLst>
                  <a:gd name="T0" fmla="*/ 61 w 61"/>
                  <a:gd name="T1" fmla="*/ 303 h 303"/>
                  <a:gd name="T2" fmla="*/ 0 w 61"/>
                  <a:gd name="T3" fmla="*/ 260 h 303"/>
                  <a:gd name="T4" fmla="*/ 0 w 61"/>
                  <a:gd name="T5" fmla="*/ 0 h 303"/>
                  <a:gd name="T6" fmla="*/ 0 w 61"/>
                  <a:gd name="T7" fmla="*/ 0 h 303"/>
                  <a:gd name="T8" fmla="*/ 61 w 61"/>
                  <a:gd name="T9" fmla="*/ 43 h 303"/>
                  <a:gd name="T10" fmla="*/ 61 w 61"/>
                  <a:gd name="T11" fmla="*/ 43 h 303"/>
                  <a:gd name="T12" fmla="*/ 61 w 61"/>
                  <a:gd name="T13" fmla="*/ 303 h 303"/>
                  <a:gd name="T14" fmla="*/ 0 60000 65536"/>
                  <a:gd name="T15" fmla="*/ 0 60000 65536"/>
                  <a:gd name="T16" fmla="*/ 0 60000 65536"/>
                  <a:gd name="T17" fmla="*/ 0 60000 65536"/>
                  <a:gd name="T18" fmla="*/ 0 60000 65536"/>
                  <a:gd name="T19" fmla="*/ 0 60000 65536"/>
                  <a:gd name="T20" fmla="*/ 0 60000 65536"/>
                  <a:gd name="T21" fmla="*/ 0 w 61"/>
                  <a:gd name="T22" fmla="*/ 0 h 303"/>
                  <a:gd name="T23" fmla="*/ 61 w 61"/>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3">
                    <a:moveTo>
                      <a:pt x="61" y="303"/>
                    </a:moveTo>
                    <a:lnTo>
                      <a:pt x="0" y="260"/>
                    </a:lnTo>
                    <a:lnTo>
                      <a:pt x="0" y="0"/>
                    </a:lnTo>
                    <a:lnTo>
                      <a:pt x="61" y="43"/>
                    </a:lnTo>
                    <a:lnTo>
                      <a:pt x="61" y="303"/>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grpSp>
      </p:grpSp>
      <p:grpSp>
        <p:nvGrpSpPr>
          <p:cNvPr id="8" name="Group 149"/>
          <p:cNvGrpSpPr>
            <a:grpSpLocks/>
          </p:cNvGrpSpPr>
          <p:nvPr/>
        </p:nvGrpSpPr>
        <p:grpSpPr bwMode="auto">
          <a:xfrm>
            <a:off x="1481137" y="3114675"/>
            <a:ext cx="358775" cy="628650"/>
            <a:chOff x="4272" y="1872"/>
            <a:chExt cx="925" cy="1717"/>
          </a:xfrm>
        </p:grpSpPr>
        <p:sp>
          <p:nvSpPr>
            <p:cNvPr id="637" name="Freeform 150"/>
            <p:cNvSpPr>
              <a:spLocks/>
            </p:cNvSpPr>
            <p:nvPr/>
          </p:nvSpPr>
          <p:spPr bwMode="gray">
            <a:xfrm>
              <a:off x="4536" y="3062"/>
              <a:ext cx="637" cy="527"/>
            </a:xfrm>
            <a:custGeom>
              <a:avLst/>
              <a:gdLst>
                <a:gd name="T0" fmla="*/ 0 w 5799"/>
                <a:gd name="T1" fmla="*/ 0 h 4798"/>
                <a:gd name="T2" fmla="*/ 0 w 5799"/>
                <a:gd name="T3" fmla="*/ 0 h 4798"/>
                <a:gd name="T4" fmla="*/ 0 w 5799"/>
                <a:gd name="T5" fmla="*/ 0 h 4798"/>
                <a:gd name="T6" fmla="*/ 0 w 5799"/>
                <a:gd name="T7" fmla="*/ 0 h 4798"/>
                <a:gd name="T8" fmla="*/ 0 w 5799"/>
                <a:gd name="T9" fmla="*/ 0 h 4798"/>
                <a:gd name="T10" fmla="*/ 0 60000 65536"/>
                <a:gd name="T11" fmla="*/ 0 60000 65536"/>
                <a:gd name="T12" fmla="*/ 0 60000 65536"/>
                <a:gd name="T13" fmla="*/ 0 60000 65536"/>
                <a:gd name="T14" fmla="*/ 0 60000 65536"/>
                <a:gd name="T15" fmla="*/ 0 w 5799"/>
                <a:gd name="T16" fmla="*/ 0 h 4798"/>
                <a:gd name="T17" fmla="*/ 5799 w 5799"/>
                <a:gd name="T18" fmla="*/ 4798 h 4798"/>
              </a:gdLst>
              <a:ahLst/>
              <a:cxnLst>
                <a:cxn ang="T10">
                  <a:pos x="T0" y="T1"/>
                </a:cxn>
                <a:cxn ang="T11">
                  <a:pos x="T2" y="T3"/>
                </a:cxn>
                <a:cxn ang="T12">
                  <a:pos x="T4" y="T5"/>
                </a:cxn>
                <a:cxn ang="T13">
                  <a:pos x="T6" y="T7"/>
                </a:cxn>
                <a:cxn ang="T14">
                  <a:pos x="T8" y="T9"/>
                </a:cxn>
              </a:cxnLst>
              <a:rect l="T15" t="T16" r="T17" b="T18"/>
              <a:pathLst>
                <a:path w="5799" h="4798">
                  <a:moveTo>
                    <a:pt x="5799" y="0"/>
                  </a:moveTo>
                  <a:lnTo>
                    <a:pt x="0" y="4101"/>
                  </a:lnTo>
                  <a:lnTo>
                    <a:pt x="0" y="4798"/>
                  </a:lnTo>
                  <a:lnTo>
                    <a:pt x="5799" y="697"/>
                  </a:lnTo>
                  <a:lnTo>
                    <a:pt x="5799" y="0"/>
                  </a:lnTo>
                  <a:close/>
                </a:path>
              </a:pathLst>
            </a:custGeom>
            <a:solidFill>
              <a:srgbClr val="5F5F5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38" name="Freeform 151"/>
            <p:cNvSpPr>
              <a:spLocks/>
            </p:cNvSpPr>
            <p:nvPr/>
          </p:nvSpPr>
          <p:spPr bwMode="gray">
            <a:xfrm>
              <a:off x="4296" y="3342"/>
              <a:ext cx="240" cy="247"/>
            </a:xfrm>
            <a:custGeom>
              <a:avLst/>
              <a:gdLst>
                <a:gd name="T0" fmla="*/ 0 w 2190"/>
                <a:gd name="T1" fmla="*/ 0 h 2247"/>
                <a:gd name="T2" fmla="*/ 0 w 2190"/>
                <a:gd name="T3" fmla="*/ 0 h 2247"/>
                <a:gd name="T4" fmla="*/ 0 w 2190"/>
                <a:gd name="T5" fmla="*/ 0 h 2247"/>
                <a:gd name="T6" fmla="*/ 0 w 2190"/>
                <a:gd name="T7" fmla="*/ 0 h 2247"/>
                <a:gd name="T8" fmla="*/ 0 w 2190"/>
                <a:gd name="T9" fmla="*/ 0 h 2247"/>
                <a:gd name="T10" fmla="*/ 0 60000 65536"/>
                <a:gd name="T11" fmla="*/ 0 60000 65536"/>
                <a:gd name="T12" fmla="*/ 0 60000 65536"/>
                <a:gd name="T13" fmla="*/ 0 60000 65536"/>
                <a:gd name="T14" fmla="*/ 0 60000 65536"/>
                <a:gd name="T15" fmla="*/ 0 w 2190"/>
                <a:gd name="T16" fmla="*/ 0 h 2247"/>
                <a:gd name="T17" fmla="*/ 2190 w 2190"/>
                <a:gd name="T18" fmla="*/ 2247 h 2247"/>
              </a:gdLst>
              <a:ahLst/>
              <a:cxnLst>
                <a:cxn ang="T10">
                  <a:pos x="T0" y="T1"/>
                </a:cxn>
                <a:cxn ang="T11">
                  <a:pos x="T2" y="T3"/>
                </a:cxn>
                <a:cxn ang="T12">
                  <a:pos x="T4" y="T5"/>
                </a:cxn>
                <a:cxn ang="T13">
                  <a:pos x="T6" y="T7"/>
                </a:cxn>
                <a:cxn ang="T14">
                  <a:pos x="T8" y="T9"/>
                </a:cxn>
              </a:cxnLst>
              <a:rect l="T15" t="T16" r="T17" b="T18"/>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39" name="Freeform 152"/>
            <p:cNvSpPr>
              <a:spLocks/>
            </p:cNvSpPr>
            <p:nvPr/>
          </p:nvSpPr>
          <p:spPr bwMode="gray">
            <a:xfrm>
              <a:off x="4525" y="2051"/>
              <a:ext cx="672" cy="1487"/>
            </a:xfrm>
            <a:custGeom>
              <a:avLst/>
              <a:gdLst>
                <a:gd name="T0" fmla="*/ 0 w 6116"/>
                <a:gd name="T1" fmla="*/ 0 h 13550"/>
                <a:gd name="T2" fmla="*/ 0 w 6116"/>
                <a:gd name="T3" fmla="*/ 0 h 13550"/>
                <a:gd name="T4" fmla="*/ 0 w 6116"/>
                <a:gd name="T5" fmla="*/ 0 h 13550"/>
                <a:gd name="T6" fmla="*/ 0 w 6116"/>
                <a:gd name="T7" fmla="*/ 0 h 13550"/>
                <a:gd name="T8" fmla="*/ 0 w 6116"/>
                <a:gd name="T9" fmla="*/ 0 h 13550"/>
                <a:gd name="T10" fmla="*/ 0 60000 65536"/>
                <a:gd name="T11" fmla="*/ 0 60000 65536"/>
                <a:gd name="T12" fmla="*/ 0 60000 65536"/>
                <a:gd name="T13" fmla="*/ 0 60000 65536"/>
                <a:gd name="T14" fmla="*/ 0 60000 65536"/>
                <a:gd name="T15" fmla="*/ 0 w 6116"/>
                <a:gd name="T16" fmla="*/ 0 h 13550"/>
                <a:gd name="T17" fmla="*/ 6116 w 6116"/>
                <a:gd name="T18" fmla="*/ 13550 h 13550"/>
              </a:gdLst>
              <a:ahLst/>
              <a:cxnLst>
                <a:cxn ang="T10">
                  <a:pos x="T0" y="T1"/>
                </a:cxn>
                <a:cxn ang="T11">
                  <a:pos x="T2" y="T3"/>
                </a:cxn>
                <a:cxn ang="T12">
                  <a:pos x="T4" y="T5"/>
                </a:cxn>
                <a:cxn ang="T13">
                  <a:pos x="T6" y="T7"/>
                </a:cxn>
                <a:cxn ang="T14">
                  <a:pos x="T8" y="T9"/>
                </a:cxn>
              </a:cxnLst>
              <a:rect l="T15" t="T16" r="T17" b="T18"/>
              <a:pathLst>
                <a:path w="6116" h="13550">
                  <a:moveTo>
                    <a:pt x="6116" y="0"/>
                  </a:moveTo>
                  <a:lnTo>
                    <a:pt x="0" y="4325"/>
                  </a:lnTo>
                  <a:lnTo>
                    <a:pt x="0" y="13550"/>
                  </a:lnTo>
                  <a:lnTo>
                    <a:pt x="6116" y="9225"/>
                  </a:lnTo>
                  <a:lnTo>
                    <a:pt x="6116" y="0"/>
                  </a:lnTo>
                  <a:close/>
                </a:path>
              </a:pathLst>
            </a:custGeom>
            <a:solidFill>
              <a:srgbClr val="808080"/>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40" name="Freeform 153"/>
            <p:cNvSpPr>
              <a:spLocks/>
            </p:cNvSpPr>
            <p:nvPr/>
          </p:nvSpPr>
          <p:spPr bwMode="gray">
            <a:xfrm>
              <a:off x="4272" y="2347"/>
              <a:ext cx="253" cy="1191"/>
            </a:xfrm>
            <a:custGeom>
              <a:avLst/>
              <a:gdLst>
                <a:gd name="T0" fmla="*/ 0 w 2308"/>
                <a:gd name="T1" fmla="*/ 0 h 10857"/>
                <a:gd name="T2" fmla="*/ 0 w 2308"/>
                <a:gd name="T3" fmla="*/ 0 h 10857"/>
                <a:gd name="T4" fmla="*/ 0 w 2308"/>
                <a:gd name="T5" fmla="*/ 0 h 10857"/>
                <a:gd name="T6" fmla="*/ 0 w 2308"/>
                <a:gd name="T7" fmla="*/ 0 h 10857"/>
                <a:gd name="T8" fmla="*/ 0 w 2308"/>
                <a:gd name="T9" fmla="*/ 0 h 10857"/>
                <a:gd name="T10" fmla="*/ 0 60000 65536"/>
                <a:gd name="T11" fmla="*/ 0 60000 65536"/>
                <a:gd name="T12" fmla="*/ 0 60000 65536"/>
                <a:gd name="T13" fmla="*/ 0 60000 65536"/>
                <a:gd name="T14" fmla="*/ 0 60000 65536"/>
                <a:gd name="T15" fmla="*/ 0 w 2308"/>
                <a:gd name="T16" fmla="*/ 0 h 10857"/>
                <a:gd name="T17" fmla="*/ 2308 w 2308"/>
                <a:gd name="T18" fmla="*/ 10857 h 10857"/>
              </a:gdLst>
              <a:ahLst/>
              <a:cxnLst>
                <a:cxn ang="T10">
                  <a:pos x="T0" y="T1"/>
                </a:cxn>
                <a:cxn ang="T11">
                  <a:pos x="T2" y="T3"/>
                </a:cxn>
                <a:cxn ang="T12">
                  <a:pos x="T4" y="T5"/>
                </a:cxn>
                <a:cxn ang="T13">
                  <a:pos x="T6" y="T7"/>
                </a:cxn>
                <a:cxn ang="T14">
                  <a:pos x="T8" y="T9"/>
                </a:cxn>
              </a:cxnLst>
              <a:rect l="T15" t="T16" r="T17" b="T18"/>
              <a:pathLst>
                <a:path w="2308" h="10857">
                  <a:moveTo>
                    <a:pt x="2308" y="1632"/>
                  </a:moveTo>
                  <a:lnTo>
                    <a:pt x="0" y="0"/>
                  </a:lnTo>
                  <a:lnTo>
                    <a:pt x="0" y="9224"/>
                  </a:lnTo>
                  <a:lnTo>
                    <a:pt x="2308" y="10857"/>
                  </a:lnTo>
                  <a:lnTo>
                    <a:pt x="2308" y="1632"/>
                  </a:lnTo>
                  <a:close/>
                </a:path>
              </a:pathLst>
            </a:custGeom>
            <a:solidFill>
              <a:srgbClr val="777777"/>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41" name="Freeform 154"/>
            <p:cNvSpPr>
              <a:spLocks/>
            </p:cNvSpPr>
            <p:nvPr/>
          </p:nvSpPr>
          <p:spPr bwMode="gray">
            <a:xfrm>
              <a:off x="4272" y="1872"/>
              <a:ext cx="925" cy="654"/>
            </a:xfrm>
            <a:custGeom>
              <a:avLst/>
              <a:gdLst>
                <a:gd name="T0" fmla="*/ 0 w 8424"/>
                <a:gd name="T1" fmla="*/ 0 h 5957"/>
                <a:gd name="T2" fmla="*/ 0 w 8424"/>
                <a:gd name="T3" fmla="*/ 0 h 5957"/>
                <a:gd name="T4" fmla="*/ 0 w 8424"/>
                <a:gd name="T5" fmla="*/ 0 h 5957"/>
                <a:gd name="T6" fmla="*/ 0 w 8424"/>
                <a:gd name="T7" fmla="*/ 0 h 5957"/>
                <a:gd name="T8" fmla="*/ 0 w 8424"/>
                <a:gd name="T9" fmla="*/ 0 h 5957"/>
                <a:gd name="T10" fmla="*/ 0 60000 65536"/>
                <a:gd name="T11" fmla="*/ 0 60000 65536"/>
                <a:gd name="T12" fmla="*/ 0 60000 65536"/>
                <a:gd name="T13" fmla="*/ 0 60000 65536"/>
                <a:gd name="T14" fmla="*/ 0 60000 65536"/>
                <a:gd name="T15" fmla="*/ 0 w 8424"/>
                <a:gd name="T16" fmla="*/ 0 h 5957"/>
                <a:gd name="T17" fmla="*/ 8424 w 8424"/>
                <a:gd name="T18" fmla="*/ 5957 h 5957"/>
              </a:gdLst>
              <a:ahLst/>
              <a:cxnLst>
                <a:cxn ang="T10">
                  <a:pos x="T0" y="T1"/>
                </a:cxn>
                <a:cxn ang="T11">
                  <a:pos x="T2" y="T3"/>
                </a:cxn>
                <a:cxn ang="T12">
                  <a:pos x="T4" y="T5"/>
                </a:cxn>
                <a:cxn ang="T13">
                  <a:pos x="T6" y="T7"/>
                </a:cxn>
                <a:cxn ang="T14">
                  <a:pos x="T8" y="T9"/>
                </a:cxn>
              </a:cxnLst>
              <a:rect l="T15" t="T16" r="T17" b="T18"/>
              <a:pathLst>
                <a:path w="8424" h="5957">
                  <a:moveTo>
                    <a:pt x="8424" y="1632"/>
                  </a:moveTo>
                  <a:lnTo>
                    <a:pt x="2308" y="5957"/>
                  </a:lnTo>
                  <a:lnTo>
                    <a:pt x="0" y="4325"/>
                  </a:lnTo>
                  <a:lnTo>
                    <a:pt x="6116" y="0"/>
                  </a:lnTo>
                  <a:lnTo>
                    <a:pt x="8424" y="163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42" name="Freeform 155"/>
            <p:cNvSpPr>
              <a:spLocks noEditPoints="1"/>
            </p:cNvSpPr>
            <p:nvPr/>
          </p:nvSpPr>
          <p:spPr bwMode="gray">
            <a:xfrm>
              <a:off x="4297" y="2421"/>
              <a:ext cx="196" cy="1038"/>
            </a:xfrm>
            <a:custGeom>
              <a:avLst/>
              <a:gdLst>
                <a:gd name="T0" fmla="*/ 0 w 1785"/>
                <a:gd name="T1" fmla="*/ 0 h 9456"/>
                <a:gd name="T2" fmla="*/ 0 w 1785"/>
                <a:gd name="T3" fmla="*/ 0 h 9456"/>
                <a:gd name="T4" fmla="*/ 0 w 1785"/>
                <a:gd name="T5" fmla="*/ 0 h 9456"/>
                <a:gd name="T6" fmla="*/ 0 w 1785"/>
                <a:gd name="T7" fmla="*/ 0 h 9456"/>
                <a:gd name="T8" fmla="*/ 0 w 1785"/>
                <a:gd name="T9" fmla="*/ 0 h 9456"/>
                <a:gd name="T10" fmla="*/ 0 w 1785"/>
                <a:gd name="T11" fmla="*/ 0 h 9456"/>
                <a:gd name="T12" fmla="*/ 0 w 1785"/>
                <a:gd name="T13" fmla="*/ 0 h 9456"/>
                <a:gd name="T14" fmla="*/ 0 w 1785"/>
                <a:gd name="T15" fmla="*/ 0 h 9456"/>
                <a:gd name="T16" fmla="*/ 0 w 1785"/>
                <a:gd name="T17" fmla="*/ 0 h 9456"/>
                <a:gd name="T18" fmla="*/ 0 w 1785"/>
                <a:gd name="T19" fmla="*/ 0 h 9456"/>
                <a:gd name="T20" fmla="*/ 0 w 1785"/>
                <a:gd name="T21" fmla="*/ 0 h 9456"/>
                <a:gd name="T22" fmla="*/ 0 w 1785"/>
                <a:gd name="T23" fmla="*/ 0 h 9456"/>
                <a:gd name="T24" fmla="*/ 0 w 1785"/>
                <a:gd name="T25" fmla="*/ 0 h 9456"/>
                <a:gd name="T26" fmla="*/ 0 w 1785"/>
                <a:gd name="T27" fmla="*/ 0 h 9456"/>
                <a:gd name="T28" fmla="*/ 0 w 1785"/>
                <a:gd name="T29" fmla="*/ 0 h 9456"/>
                <a:gd name="T30" fmla="*/ 0 w 1785"/>
                <a:gd name="T31" fmla="*/ 0 h 9456"/>
                <a:gd name="T32" fmla="*/ 0 w 1785"/>
                <a:gd name="T33" fmla="*/ 0 h 9456"/>
                <a:gd name="T34" fmla="*/ 0 w 1785"/>
                <a:gd name="T35" fmla="*/ 0 h 9456"/>
                <a:gd name="T36" fmla="*/ 0 w 1785"/>
                <a:gd name="T37" fmla="*/ 0 h 9456"/>
                <a:gd name="T38" fmla="*/ 0 w 1785"/>
                <a:gd name="T39" fmla="*/ 0 h 9456"/>
                <a:gd name="T40" fmla="*/ 0 w 1785"/>
                <a:gd name="T41" fmla="*/ 0 h 9456"/>
                <a:gd name="T42" fmla="*/ 0 w 1785"/>
                <a:gd name="T43" fmla="*/ 0 h 9456"/>
                <a:gd name="T44" fmla="*/ 0 w 1785"/>
                <a:gd name="T45" fmla="*/ 0 h 9456"/>
                <a:gd name="T46" fmla="*/ 0 w 1785"/>
                <a:gd name="T47" fmla="*/ 0 h 9456"/>
                <a:gd name="T48" fmla="*/ 0 w 1785"/>
                <a:gd name="T49" fmla="*/ 0 h 9456"/>
                <a:gd name="T50" fmla="*/ 0 w 1785"/>
                <a:gd name="T51" fmla="*/ 0 h 9456"/>
                <a:gd name="T52" fmla="*/ 0 w 1785"/>
                <a:gd name="T53" fmla="*/ 0 h 9456"/>
                <a:gd name="T54" fmla="*/ 0 w 1785"/>
                <a:gd name="T55" fmla="*/ 0 h 9456"/>
                <a:gd name="T56" fmla="*/ 0 w 1785"/>
                <a:gd name="T57" fmla="*/ 0 h 9456"/>
                <a:gd name="T58" fmla="*/ 0 w 1785"/>
                <a:gd name="T59" fmla="*/ 0 h 94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85"/>
                <a:gd name="T91" fmla="*/ 0 h 9456"/>
                <a:gd name="T92" fmla="*/ 1785 w 1785"/>
                <a:gd name="T93" fmla="*/ 9456 h 94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43" name="Freeform 156"/>
            <p:cNvSpPr>
              <a:spLocks/>
            </p:cNvSpPr>
            <p:nvPr/>
          </p:nvSpPr>
          <p:spPr bwMode="gray">
            <a:xfrm>
              <a:off x="4451" y="2765"/>
              <a:ext cx="23" cy="35"/>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44" name="Freeform 157"/>
            <p:cNvSpPr>
              <a:spLocks/>
            </p:cNvSpPr>
            <p:nvPr/>
          </p:nvSpPr>
          <p:spPr bwMode="gray">
            <a:xfrm>
              <a:off x="4451" y="2824"/>
              <a:ext cx="23" cy="34"/>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45" name="Freeform 158"/>
            <p:cNvSpPr>
              <a:spLocks/>
            </p:cNvSpPr>
            <p:nvPr/>
          </p:nvSpPr>
          <p:spPr bwMode="gray">
            <a:xfrm>
              <a:off x="4451" y="2882"/>
              <a:ext cx="23" cy="34"/>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grpSp>
      <p:grpSp>
        <p:nvGrpSpPr>
          <p:cNvPr id="9" name="Group 159"/>
          <p:cNvGrpSpPr>
            <a:grpSpLocks/>
          </p:cNvGrpSpPr>
          <p:nvPr/>
        </p:nvGrpSpPr>
        <p:grpSpPr bwMode="auto">
          <a:xfrm>
            <a:off x="1481137" y="3787775"/>
            <a:ext cx="358775" cy="628650"/>
            <a:chOff x="4272" y="1872"/>
            <a:chExt cx="925" cy="1717"/>
          </a:xfrm>
        </p:grpSpPr>
        <p:sp>
          <p:nvSpPr>
            <p:cNvPr id="647" name="Freeform 160"/>
            <p:cNvSpPr>
              <a:spLocks/>
            </p:cNvSpPr>
            <p:nvPr/>
          </p:nvSpPr>
          <p:spPr bwMode="gray">
            <a:xfrm>
              <a:off x="4536" y="3062"/>
              <a:ext cx="637" cy="527"/>
            </a:xfrm>
            <a:custGeom>
              <a:avLst/>
              <a:gdLst>
                <a:gd name="T0" fmla="*/ 0 w 5799"/>
                <a:gd name="T1" fmla="*/ 0 h 4798"/>
                <a:gd name="T2" fmla="*/ 0 w 5799"/>
                <a:gd name="T3" fmla="*/ 0 h 4798"/>
                <a:gd name="T4" fmla="*/ 0 w 5799"/>
                <a:gd name="T5" fmla="*/ 0 h 4798"/>
                <a:gd name="T6" fmla="*/ 0 w 5799"/>
                <a:gd name="T7" fmla="*/ 0 h 4798"/>
                <a:gd name="T8" fmla="*/ 0 w 5799"/>
                <a:gd name="T9" fmla="*/ 0 h 4798"/>
                <a:gd name="T10" fmla="*/ 0 60000 65536"/>
                <a:gd name="T11" fmla="*/ 0 60000 65536"/>
                <a:gd name="T12" fmla="*/ 0 60000 65536"/>
                <a:gd name="T13" fmla="*/ 0 60000 65536"/>
                <a:gd name="T14" fmla="*/ 0 60000 65536"/>
                <a:gd name="T15" fmla="*/ 0 w 5799"/>
                <a:gd name="T16" fmla="*/ 0 h 4798"/>
                <a:gd name="T17" fmla="*/ 5799 w 5799"/>
                <a:gd name="T18" fmla="*/ 4798 h 4798"/>
              </a:gdLst>
              <a:ahLst/>
              <a:cxnLst>
                <a:cxn ang="T10">
                  <a:pos x="T0" y="T1"/>
                </a:cxn>
                <a:cxn ang="T11">
                  <a:pos x="T2" y="T3"/>
                </a:cxn>
                <a:cxn ang="T12">
                  <a:pos x="T4" y="T5"/>
                </a:cxn>
                <a:cxn ang="T13">
                  <a:pos x="T6" y="T7"/>
                </a:cxn>
                <a:cxn ang="T14">
                  <a:pos x="T8" y="T9"/>
                </a:cxn>
              </a:cxnLst>
              <a:rect l="T15" t="T16" r="T17" b="T18"/>
              <a:pathLst>
                <a:path w="5799" h="4798">
                  <a:moveTo>
                    <a:pt x="5799" y="0"/>
                  </a:moveTo>
                  <a:lnTo>
                    <a:pt x="0" y="4101"/>
                  </a:lnTo>
                  <a:lnTo>
                    <a:pt x="0" y="4798"/>
                  </a:lnTo>
                  <a:lnTo>
                    <a:pt x="5799" y="697"/>
                  </a:lnTo>
                  <a:lnTo>
                    <a:pt x="5799" y="0"/>
                  </a:lnTo>
                  <a:close/>
                </a:path>
              </a:pathLst>
            </a:custGeom>
            <a:solidFill>
              <a:srgbClr val="5F5F5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48" name="Freeform 161"/>
            <p:cNvSpPr>
              <a:spLocks/>
            </p:cNvSpPr>
            <p:nvPr/>
          </p:nvSpPr>
          <p:spPr bwMode="gray">
            <a:xfrm>
              <a:off x="4296" y="3342"/>
              <a:ext cx="240" cy="247"/>
            </a:xfrm>
            <a:custGeom>
              <a:avLst/>
              <a:gdLst>
                <a:gd name="T0" fmla="*/ 0 w 2190"/>
                <a:gd name="T1" fmla="*/ 0 h 2247"/>
                <a:gd name="T2" fmla="*/ 0 w 2190"/>
                <a:gd name="T3" fmla="*/ 0 h 2247"/>
                <a:gd name="T4" fmla="*/ 0 w 2190"/>
                <a:gd name="T5" fmla="*/ 0 h 2247"/>
                <a:gd name="T6" fmla="*/ 0 w 2190"/>
                <a:gd name="T7" fmla="*/ 0 h 2247"/>
                <a:gd name="T8" fmla="*/ 0 w 2190"/>
                <a:gd name="T9" fmla="*/ 0 h 2247"/>
                <a:gd name="T10" fmla="*/ 0 60000 65536"/>
                <a:gd name="T11" fmla="*/ 0 60000 65536"/>
                <a:gd name="T12" fmla="*/ 0 60000 65536"/>
                <a:gd name="T13" fmla="*/ 0 60000 65536"/>
                <a:gd name="T14" fmla="*/ 0 60000 65536"/>
                <a:gd name="T15" fmla="*/ 0 w 2190"/>
                <a:gd name="T16" fmla="*/ 0 h 2247"/>
                <a:gd name="T17" fmla="*/ 2190 w 2190"/>
                <a:gd name="T18" fmla="*/ 2247 h 2247"/>
              </a:gdLst>
              <a:ahLst/>
              <a:cxnLst>
                <a:cxn ang="T10">
                  <a:pos x="T0" y="T1"/>
                </a:cxn>
                <a:cxn ang="T11">
                  <a:pos x="T2" y="T3"/>
                </a:cxn>
                <a:cxn ang="T12">
                  <a:pos x="T4" y="T5"/>
                </a:cxn>
                <a:cxn ang="T13">
                  <a:pos x="T6" y="T7"/>
                </a:cxn>
                <a:cxn ang="T14">
                  <a:pos x="T8" y="T9"/>
                </a:cxn>
              </a:cxnLst>
              <a:rect l="T15" t="T16" r="T17" b="T18"/>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49" name="Freeform 162"/>
            <p:cNvSpPr>
              <a:spLocks/>
            </p:cNvSpPr>
            <p:nvPr/>
          </p:nvSpPr>
          <p:spPr bwMode="gray">
            <a:xfrm>
              <a:off x="4525" y="2051"/>
              <a:ext cx="672" cy="1487"/>
            </a:xfrm>
            <a:custGeom>
              <a:avLst/>
              <a:gdLst>
                <a:gd name="T0" fmla="*/ 0 w 6116"/>
                <a:gd name="T1" fmla="*/ 0 h 13550"/>
                <a:gd name="T2" fmla="*/ 0 w 6116"/>
                <a:gd name="T3" fmla="*/ 0 h 13550"/>
                <a:gd name="T4" fmla="*/ 0 w 6116"/>
                <a:gd name="T5" fmla="*/ 0 h 13550"/>
                <a:gd name="T6" fmla="*/ 0 w 6116"/>
                <a:gd name="T7" fmla="*/ 0 h 13550"/>
                <a:gd name="T8" fmla="*/ 0 w 6116"/>
                <a:gd name="T9" fmla="*/ 0 h 13550"/>
                <a:gd name="T10" fmla="*/ 0 60000 65536"/>
                <a:gd name="T11" fmla="*/ 0 60000 65536"/>
                <a:gd name="T12" fmla="*/ 0 60000 65536"/>
                <a:gd name="T13" fmla="*/ 0 60000 65536"/>
                <a:gd name="T14" fmla="*/ 0 60000 65536"/>
                <a:gd name="T15" fmla="*/ 0 w 6116"/>
                <a:gd name="T16" fmla="*/ 0 h 13550"/>
                <a:gd name="T17" fmla="*/ 6116 w 6116"/>
                <a:gd name="T18" fmla="*/ 13550 h 13550"/>
              </a:gdLst>
              <a:ahLst/>
              <a:cxnLst>
                <a:cxn ang="T10">
                  <a:pos x="T0" y="T1"/>
                </a:cxn>
                <a:cxn ang="T11">
                  <a:pos x="T2" y="T3"/>
                </a:cxn>
                <a:cxn ang="T12">
                  <a:pos x="T4" y="T5"/>
                </a:cxn>
                <a:cxn ang="T13">
                  <a:pos x="T6" y="T7"/>
                </a:cxn>
                <a:cxn ang="T14">
                  <a:pos x="T8" y="T9"/>
                </a:cxn>
              </a:cxnLst>
              <a:rect l="T15" t="T16" r="T17" b="T18"/>
              <a:pathLst>
                <a:path w="6116" h="13550">
                  <a:moveTo>
                    <a:pt x="6116" y="0"/>
                  </a:moveTo>
                  <a:lnTo>
                    <a:pt x="0" y="4325"/>
                  </a:lnTo>
                  <a:lnTo>
                    <a:pt x="0" y="13550"/>
                  </a:lnTo>
                  <a:lnTo>
                    <a:pt x="6116" y="9225"/>
                  </a:lnTo>
                  <a:lnTo>
                    <a:pt x="6116" y="0"/>
                  </a:lnTo>
                  <a:close/>
                </a:path>
              </a:pathLst>
            </a:custGeom>
            <a:solidFill>
              <a:srgbClr val="808080"/>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50" name="Freeform 163"/>
            <p:cNvSpPr>
              <a:spLocks/>
            </p:cNvSpPr>
            <p:nvPr/>
          </p:nvSpPr>
          <p:spPr bwMode="gray">
            <a:xfrm>
              <a:off x="4272" y="2347"/>
              <a:ext cx="253" cy="1191"/>
            </a:xfrm>
            <a:custGeom>
              <a:avLst/>
              <a:gdLst>
                <a:gd name="T0" fmla="*/ 0 w 2308"/>
                <a:gd name="T1" fmla="*/ 0 h 10857"/>
                <a:gd name="T2" fmla="*/ 0 w 2308"/>
                <a:gd name="T3" fmla="*/ 0 h 10857"/>
                <a:gd name="T4" fmla="*/ 0 w 2308"/>
                <a:gd name="T5" fmla="*/ 0 h 10857"/>
                <a:gd name="T6" fmla="*/ 0 w 2308"/>
                <a:gd name="T7" fmla="*/ 0 h 10857"/>
                <a:gd name="T8" fmla="*/ 0 w 2308"/>
                <a:gd name="T9" fmla="*/ 0 h 10857"/>
                <a:gd name="T10" fmla="*/ 0 60000 65536"/>
                <a:gd name="T11" fmla="*/ 0 60000 65536"/>
                <a:gd name="T12" fmla="*/ 0 60000 65536"/>
                <a:gd name="T13" fmla="*/ 0 60000 65536"/>
                <a:gd name="T14" fmla="*/ 0 60000 65536"/>
                <a:gd name="T15" fmla="*/ 0 w 2308"/>
                <a:gd name="T16" fmla="*/ 0 h 10857"/>
                <a:gd name="T17" fmla="*/ 2308 w 2308"/>
                <a:gd name="T18" fmla="*/ 10857 h 10857"/>
              </a:gdLst>
              <a:ahLst/>
              <a:cxnLst>
                <a:cxn ang="T10">
                  <a:pos x="T0" y="T1"/>
                </a:cxn>
                <a:cxn ang="T11">
                  <a:pos x="T2" y="T3"/>
                </a:cxn>
                <a:cxn ang="T12">
                  <a:pos x="T4" y="T5"/>
                </a:cxn>
                <a:cxn ang="T13">
                  <a:pos x="T6" y="T7"/>
                </a:cxn>
                <a:cxn ang="T14">
                  <a:pos x="T8" y="T9"/>
                </a:cxn>
              </a:cxnLst>
              <a:rect l="T15" t="T16" r="T17" b="T18"/>
              <a:pathLst>
                <a:path w="2308" h="10857">
                  <a:moveTo>
                    <a:pt x="2308" y="1632"/>
                  </a:moveTo>
                  <a:lnTo>
                    <a:pt x="0" y="0"/>
                  </a:lnTo>
                  <a:lnTo>
                    <a:pt x="0" y="9224"/>
                  </a:lnTo>
                  <a:lnTo>
                    <a:pt x="2308" y="10857"/>
                  </a:lnTo>
                  <a:lnTo>
                    <a:pt x="2308" y="1632"/>
                  </a:lnTo>
                  <a:close/>
                </a:path>
              </a:pathLst>
            </a:custGeom>
            <a:solidFill>
              <a:srgbClr val="777777"/>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51" name="Freeform 164"/>
            <p:cNvSpPr>
              <a:spLocks/>
            </p:cNvSpPr>
            <p:nvPr/>
          </p:nvSpPr>
          <p:spPr bwMode="gray">
            <a:xfrm>
              <a:off x="4272" y="1872"/>
              <a:ext cx="925" cy="654"/>
            </a:xfrm>
            <a:custGeom>
              <a:avLst/>
              <a:gdLst>
                <a:gd name="T0" fmla="*/ 0 w 8424"/>
                <a:gd name="T1" fmla="*/ 0 h 5957"/>
                <a:gd name="T2" fmla="*/ 0 w 8424"/>
                <a:gd name="T3" fmla="*/ 0 h 5957"/>
                <a:gd name="T4" fmla="*/ 0 w 8424"/>
                <a:gd name="T5" fmla="*/ 0 h 5957"/>
                <a:gd name="T6" fmla="*/ 0 w 8424"/>
                <a:gd name="T7" fmla="*/ 0 h 5957"/>
                <a:gd name="T8" fmla="*/ 0 w 8424"/>
                <a:gd name="T9" fmla="*/ 0 h 5957"/>
                <a:gd name="T10" fmla="*/ 0 60000 65536"/>
                <a:gd name="T11" fmla="*/ 0 60000 65536"/>
                <a:gd name="T12" fmla="*/ 0 60000 65536"/>
                <a:gd name="T13" fmla="*/ 0 60000 65536"/>
                <a:gd name="T14" fmla="*/ 0 60000 65536"/>
                <a:gd name="T15" fmla="*/ 0 w 8424"/>
                <a:gd name="T16" fmla="*/ 0 h 5957"/>
                <a:gd name="T17" fmla="*/ 8424 w 8424"/>
                <a:gd name="T18" fmla="*/ 5957 h 5957"/>
              </a:gdLst>
              <a:ahLst/>
              <a:cxnLst>
                <a:cxn ang="T10">
                  <a:pos x="T0" y="T1"/>
                </a:cxn>
                <a:cxn ang="T11">
                  <a:pos x="T2" y="T3"/>
                </a:cxn>
                <a:cxn ang="T12">
                  <a:pos x="T4" y="T5"/>
                </a:cxn>
                <a:cxn ang="T13">
                  <a:pos x="T6" y="T7"/>
                </a:cxn>
                <a:cxn ang="T14">
                  <a:pos x="T8" y="T9"/>
                </a:cxn>
              </a:cxnLst>
              <a:rect l="T15" t="T16" r="T17" b="T18"/>
              <a:pathLst>
                <a:path w="8424" h="5957">
                  <a:moveTo>
                    <a:pt x="8424" y="1632"/>
                  </a:moveTo>
                  <a:lnTo>
                    <a:pt x="2308" y="5957"/>
                  </a:lnTo>
                  <a:lnTo>
                    <a:pt x="0" y="4325"/>
                  </a:lnTo>
                  <a:lnTo>
                    <a:pt x="6116" y="0"/>
                  </a:lnTo>
                  <a:lnTo>
                    <a:pt x="8424" y="163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52" name="Freeform 165"/>
            <p:cNvSpPr>
              <a:spLocks noEditPoints="1"/>
            </p:cNvSpPr>
            <p:nvPr/>
          </p:nvSpPr>
          <p:spPr bwMode="gray">
            <a:xfrm>
              <a:off x="4297" y="2421"/>
              <a:ext cx="196" cy="1038"/>
            </a:xfrm>
            <a:custGeom>
              <a:avLst/>
              <a:gdLst>
                <a:gd name="T0" fmla="*/ 0 w 1785"/>
                <a:gd name="T1" fmla="*/ 0 h 9456"/>
                <a:gd name="T2" fmla="*/ 0 w 1785"/>
                <a:gd name="T3" fmla="*/ 0 h 9456"/>
                <a:gd name="T4" fmla="*/ 0 w 1785"/>
                <a:gd name="T5" fmla="*/ 0 h 9456"/>
                <a:gd name="T6" fmla="*/ 0 w 1785"/>
                <a:gd name="T7" fmla="*/ 0 h 9456"/>
                <a:gd name="T8" fmla="*/ 0 w 1785"/>
                <a:gd name="T9" fmla="*/ 0 h 9456"/>
                <a:gd name="T10" fmla="*/ 0 w 1785"/>
                <a:gd name="T11" fmla="*/ 0 h 9456"/>
                <a:gd name="T12" fmla="*/ 0 w 1785"/>
                <a:gd name="T13" fmla="*/ 0 h 9456"/>
                <a:gd name="T14" fmla="*/ 0 w 1785"/>
                <a:gd name="T15" fmla="*/ 0 h 9456"/>
                <a:gd name="T16" fmla="*/ 0 w 1785"/>
                <a:gd name="T17" fmla="*/ 0 h 9456"/>
                <a:gd name="T18" fmla="*/ 0 w 1785"/>
                <a:gd name="T19" fmla="*/ 0 h 9456"/>
                <a:gd name="T20" fmla="*/ 0 w 1785"/>
                <a:gd name="T21" fmla="*/ 0 h 9456"/>
                <a:gd name="T22" fmla="*/ 0 w 1785"/>
                <a:gd name="T23" fmla="*/ 0 h 9456"/>
                <a:gd name="T24" fmla="*/ 0 w 1785"/>
                <a:gd name="T25" fmla="*/ 0 h 9456"/>
                <a:gd name="T26" fmla="*/ 0 w 1785"/>
                <a:gd name="T27" fmla="*/ 0 h 9456"/>
                <a:gd name="T28" fmla="*/ 0 w 1785"/>
                <a:gd name="T29" fmla="*/ 0 h 9456"/>
                <a:gd name="T30" fmla="*/ 0 w 1785"/>
                <a:gd name="T31" fmla="*/ 0 h 9456"/>
                <a:gd name="T32" fmla="*/ 0 w 1785"/>
                <a:gd name="T33" fmla="*/ 0 h 9456"/>
                <a:gd name="T34" fmla="*/ 0 w 1785"/>
                <a:gd name="T35" fmla="*/ 0 h 9456"/>
                <a:gd name="T36" fmla="*/ 0 w 1785"/>
                <a:gd name="T37" fmla="*/ 0 h 9456"/>
                <a:gd name="T38" fmla="*/ 0 w 1785"/>
                <a:gd name="T39" fmla="*/ 0 h 9456"/>
                <a:gd name="T40" fmla="*/ 0 w 1785"/>
                <a:gd name="T41" fmla="*/ 0 h 9456"/>
                <a:gd name="T42" fmla="*/ 0 w 1785"/>
                <a:gd name="T43" fmla="*/ 0 h 9456"/>
                <a:gd name="T44" fmla="*/ 0 w 1785"/>
                <a:gd name="T45" fmla="*/ 0 h 9456"/>
                <a:gd name="T46" fmla="*/ 0 w 1785"/>
                <a:gd name="T47" fmla="*/ 0 h 9456"/>
                <a:gd name="T48" fmla="*/ 0 w 1785"/>
                <a:gd name="T49" fmla="*/ 0 h 9456"/>
                <a:gd name="T50" fmla="*/ 0 w 1785"/>
                <a:gd name="T51" fmla="*/ 0 h 9456"/>
                <a:gd name="T52" fmla="*/ 0 w 1785"/>
                <a:gd name="T53" fmla="*/ 0 h 9456"/>
                <a:gd name="T54" fmla="*/ 0 w 1785"/>
                <a:gd name="T55" fmla="*/ 0 h 9456"/>
                <a:gd name="T56" fmla="*/ 0 w 1785"/>
                <a:gd name="T57" fmla="*/ 0 h 9456"/>
                <a:gd name="T58" fmla="*/ 0 w 1785"/>
                <a:gd name="T59" fmla="*/ 0 h 94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85"/>
                <a:gd name="T91" fmla="*/ 0 h 9456"/>
                <a:gd name="T92" fmla="*/ 1785 w 1785"/>
                <a:gd name="T93" fmla="*/ 9456 h 94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53" name="Freeform 166"/>
            <p:cNvSpPr>
              <a:spLocks/>
            </p:cNvSpPr>
            <p:nvPr/>
          </p:nvSpPr>
          <p:spPr bwMode="gray">
            <a:xfrm>
              <a:off x="4451" y="2765"/>
              <a:ext cx="23" cy="35"/>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54" name="Freeform 167"/>
            <p:cNvSpPr>
              <a:spLocks/>
            </p:cNvSpPr>
            <p:nvPr/>
          </p:nvSpPr>
          <p:spPr bwMode="gray">
            <a:xfrm>
              <a:off x="4451" y="2824"/>
              <a:ext cx="23" cy="34"/>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55" name="Freeform 168"/>
            <p:cNvSpPr>
              <a:spLocks/>
            </p:cNvSpPr>
            <p:nvPr/>
          </p:nvSpPr>
          <p:spPr bwMode="gray">
            <a:xfrm>
              <a:off x="4451" y="2882"/>
              <a:ext cx="23" cy="34"/>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grpSp>
      <p:grpSp>
        <p:nvGrpSpPr>
          <p:cNvPr id="10" name="Group 169"/>
          <p:cNvGrpSpPr>
            <a:grpSpLocks/>
          </p:cNvGrpSpPr>
          <p:nvPr/>
        </p:nvGrpSpPr>
        <p:grpSpPr bwMode="auto">
          <a:xfrm>
            <a:off x="1481137" y="2435225"/>
            <a:ext cx="358775" cy="628650"/>
            <a:chOff x="4272" y="1872"/>
            <a:chExt cx="925" cy="1717"/>
          </a:xfrm>
        </p:grpSpPr>
        <p:sp>
          <p:nvSpPr>
            <p:cNvPr id="657" name="Freeform 170"/>
            <p:cNvSpPr>
              <a:spLocks/>
            </p:cNvSpPr>
            <p:nvPr/>
          </p:nvSpPr>
          <p:spPr bwMode="gray">
            <a:xfrm>
              <a:off x="4536" y="3062"/>
              <a:ext cx="637" cy="527"/>
            </a:xfrm>
            <a:custGeom>
              <a:avLst/>
              <a:gdLst>
                <a:gd name="T0" fmla="*/ 0 w 5799"/>
                <a:gd name="T1" fmla="*/ 0 h 4798"/>
                <a:gd name="T2" fmla="*/ 0 w 5799"/>
                <a:gd name="T3" fmla="*/ 0 h 4798"/>
                <a:gd name="T4" fmla="*/ 0 w 5799"/>
                <a:gd name="T5" fmla="*/ 0 h 4798"/>
                <a:gd name="T6" fmla="*/ 0 w 5799"/>
                <a:gd name="T7" fmla="*/ 0 h 4798"/>
                <a:gd name="T8" fmla="*/ 0 w 5799"/>
                <a:gd name="T9" fmla="*/ 0 h 4798"/>
                <a:gd name="T10" fmla="*/ 0 60000 65536"/>
                <a:gd name="T11" fmla="*/ 0 60000 65536"/>
                <a:gd name="T12" fmla="*/ 0 60000 65536"/>
                <a:gd name="T13" fmla="*/ 0 60000 65536"/>
                <a:gd name="T14" fmla="*/ 0 60000 65536"/>
                <a:gd name="T15" fmla="*/ 0 w 5799"/>
                <a:gd name="T16" fmla="*/ 0 h 4798"/>
                <a:gd name="T17" fmla="*/ 5799 w 5799"/>
                <a:gd name="T18" fmla="*/ 4798 h 4798"/>
              </a:gdLst>
              <a:ahLst/>
              <a:cxnLst>
                <a:cxn ang="T10">
                  <a:pos x="T0" y="T1"/>
                </a:cxn>
                <a:cxn ang="T11">
                  <a:pos x="T2" y="T3"/>
                </a:cxn>
                <a:cxn ang="T12">
                  <a:pos x="T4" y="T5"/>
                </a:cxn>
                <a:cxn ang="T13">
                  <a:pos x="T6" y="T7"/>
                </a:cxn>
                <a:cxn ang="T14">
                  <a:pos x="T8" y="T9"/>
                </a:cxn>
              </a:cxnLst>
              <a:rect l="T15" t="T16" r="T17" b="T18"/>
              <a:pathLst>
                <a:path w="5799" h="4798">
                  <a:moveTo>
                    <a:pt x="5799" y="0"/>
                  </a:moveTo>
                  <a:lnTo>
                    <a:pt x="0" y="4101"/>
                  </a:lnTo>
                  <a:lnTo>
                    <a:pt x="0" y="4798"/>
                  </a:lnTo>
                  <a:lnTo>
                    <a:pt x="5799" y="697"/>
                  </a:lnTo>
                  <a:lnTo>
                    <a:pt x="5799" y="0"/>
                  </a:lnTo>
                  <a:close/>
                </a:path>
              </a:pathLst>
            </a:custGeom>
            <a:solidFill>
              <a:srgbClr val="5F5F5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58" name="Freeform 171"/>
            <p:cNvSpPr>
              <a:spLocks/>
            </p:cNvSpPr>
            <p:nvPr/>
          </p:nvSpPr>
          <p:spPr bwMode="gray">
            <a:xfrm>
              <a:off x="4296" y="3342"/>
              <a:ext cx="240" cy="247"/>
            </a:xfrm>
            <a:custGeom>
              <a:avLst/>
              <a:gdLst>
                <a:gd name="T0" fmla="*/ 0 w 2190"/>
                <a:gd name="T1" fmla="*/ 0 h 2247"/>
                <a:gd name="T2" fmla="*/ 0 w 2190"/>
                <a:gd name="T3" fmla="*/ 0 h 2247"/>
                <a:gd name="T4" fmla="*/ 0 w 2190"/>
                <a:gd name="T5" fmla="*/ 0 h 2247"/>
                <a:gd name="T6" fmla="*/ 0 w 2190"/>
                <a:gd name="T7" fmla="*/ 0 h 2247"/>
                <a:gd name="T8" fmla="*/ 0 w 2190"/>
                <a:gd name="T9" fmla="*/ 0 h 2247"/>
                <a:gd name="T10" fmla="*/ 0 60000 65536"/>
                <a:gd name="T11" fmla="*/ 0 60000 65536"/>
                <a:gd name="T12" fmla="*/ 0 60000 65536"/>
                <a:gd name="T13" fmla="*/ 0 60000 65536"/>
                <a:gd name="T14" fmla="*/ 0 60000 65536"/>
                <a:gd name="T15" fmla="*/ 0 w 2190"/>
                <a:gd name="T16" fmla="*/ 0 h 2247"/>
                <a:gd name="T17" fmla="*/ 2190 w 2190"/>
                <a:gd name="T18" fmla="*/ 2247 h 2247"/>
              </a:gdLst>
              <a:ahLst/>
              <a:cxnLst>
                <a:cxn ang="T10">
                  <a:pos x="T0" y="T1"/>
                </a:cxn>
                <a:cxn ang="T11">
                  <a:pos x="T2" y="T3"/>
                </a:cxn>
                <a:cxn ang="T12">
                  <a:pos x="T4" y="T5"/>
                </a:cxn>
                <a:cxn ang="T13">
                  <a:pos x="T6" y="T7"/>
                </a:cxn>
                <a:cxn ang="T14">
                  <a:pos x="T8" y="T9"/>
                </a:cxn>
              </a:cxnLst>
              <a:rect l="T15" t="T16" r="T17" b="T18"/>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59" name="Freeform 172"/>
            <p:cNvSpPr>
              <a:spLocks/>
            </p:cNvSpPr>
            <p:nvPr/>
          </p:nvSpPr>
          <p:spPr bwMode="gray">
            <a:xfrm>
              <a:off x="4525" y="2051"/>
              <a:ext cx="672" cy="1487"/>
            </a:xfrm>
            <a:custGeom>
              <a:avLst/>
              <a:gdLst>
                <a:gd name="T0" fmla="*/ 0 w 6116"/>
                <a:gd name="T1" fmla="*/ 0 h 13550"/>
                <a:gd name="T2" fmla="*/ 0 w 6116"/>
                <a:gd name="T3" fmla="*/ 0 h 13550"/>
                <a:gd name="T4" fmla="*/ 0 w 6116"/>
                <a:gd name="T5" fmla="*/ 0 h 13550"/>
                <a:gd name="T6" fmla="*/ 0 w 6116"/>
                <a:gd name="T7" fmla="*/ 0 h 13550"/>
                <a:gd name="T8" fmla="*/ 0 w 6116"/>
                <a:gd name="T9" fmla="*/ 0 h 13550"/>
                <a:gd name="T10" fmla="*/ 0 60000 65536"/>
                <a:gd name="T11" fmla="*/ 0 60000 65536"/>
                <a:gd name="T12" fmla="*/ 0 60000 65536"/>
                <a:gd name="T13" fmla="*/ 0 60000 65536"/>
                <a:gd name="T14" fmla="*/ 0 60000 65536"/>
                <a:gd name="T15" fmla="*/ 0 w 6116"/>
                <a:gd name="T16" fmla="*/ 0 h 13550"/>
                <a:gd name="T17" fmla="*/ 6116 w 6116"/>
                <a:gd name="T18" fmla="*/ 13550 h 13550"/>
              </a:gdLst>
              <a:ahLst/>
              <a:cxnLst>
                <a:cxn ang="T10">
                  <a:pos x="T0" y="T1"/>
                </a:cxn>
                <a:cxn ang="T11">
                  <a:pos x="T2" y="T3"/>
                </a:cxn>
                <a:cxn ang="T12">
                  <a:pos x="T4" y="T5"/>
                </a:cxn>
                <a:cxn ang="T13">
                  <a:pos x="T6" y="T7"/>
                </a:cxn>
                <a:cxn ang="T14">
                  <a:pos x="T8" y="T9"/>
                </a:cxn>
              </a:cxnLst>
              <a:rect l="T15" t="T16" r="T17" b="T18"/>
              <a:pathLst>
                <a:path w="6116" h="13550">
                  <a:moveTo>
                    <a:pt x="6116" y="0"/>
                  </a:moveTo>
                  <a:lnTo>
                    <a:pt x="0" y="4325"/>
                  </a:lnTo>
                  <a:lnTo>
                    <a:pt x="0" y="13550"/>
                  </a:lnTo>
                  <a:lnTo>
                    <a:pt x="6116" y="9225"/>
                  </a:lnTo>
                  <a:lnTo>
                    <a:pt x="6116" y="0"/>
                  </a:lnTo>
                  <a:close/>
                </a:path>
              </a:pathLst>
            </a:custGeom>
            <a:solidFill>
              <a:srgbClr val="808080"/>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60" name="Freeform 173"/>
            <p:cNvSpPr>
              <a:spLocks/>
            </p:cNvSpPr>
            <p:nvPr/>
          </p:nvSpPr>
          <p:spPr bwMode="gray">
            <a:xfrm>
              <a:off x="4272" y="2347"/>
              <a:ext cx="253" cy="1191"/>
            </a:xfrm>
            <a:custGeom>
              <a:avLst/>
              <a:gdLst>
                <a:gd name="T0" fmla="*/ 0 w 2308"/>
                <a:gd name="T1" fmla="*/ 0 h 10857"/>
                <a:gd name="T2" fmla="*/ 0 w 2308"/>
                <a:gd name="T3" fmla="*/ 0 h 10857"/>
                <a:gd name="T4" fmla="*/ 0 w 2308"/>
                <a:gd name="T5" fmla="*/ 0 h 10857"/>
                <a:gd name="T6" fmla="*/ 0 w 2308"/>
                <a:gd name="T7" fmla="*/ 0 h 10857"/>
                <a:gd name="T8" fmla="*/ 0 w 2308"/>
                <a:gd name="T9" fmla="*/ 0 h 10857"/>
                <a:gd name="T10" fmla="*/ 0 60000 65536"/>
                <a:gd name="T11" fmla="*/ 0 60000 65536"/>
                <a:gd name="T12" fmla="*/ 0 60000 65536"/>
                <a:gd name="T13" fmla="*/ 0 60000 65536"/>
                <a:gd name="T14" fmla="*/ 0 60000 65536"/>
                <a:gd name="T15" fmla="*/ 0 w 2308"/>
                <a:gd name="T16" fmla="*/ 0 h 10857"/>
                <a:gd name="T17" fmla="*/ 2308 w 2308"/>
                <a:gd name="T18" fmla="*/ 10857 h 10857"/>
              </a:gdLst>
              <a:ahLst/>
              <a:cxnLst>
                <a:cxn ang="T10">
                  <a:pos x="T0" y="T1"/>
                </a:cxn>
                <a:cxn ang="T11">
                  <a:pos x="T2" y="T3"/>
                </a:cxn>
                <a:cxn ang="T12">
                  <a:pos x="T4" y="T5"/>
                </a:cxn>
                <a:cxn ang="T13">
                  <a:pos x="T6" y="T7"/>
                </a:cxn>
                <a:cxn ang="T14">
                  <a:pos x="T8" y="T9"/>
                </a:cxn>
              </a:cxnLst>
              <a:rect l="T15" t="T16" r="T17" b="T18"/>
              <a:pathLst>
                <a:path w="2308" h="10857">
                  <a:moveTo>
                    <a:pt x="2308" y="1632"/>
                  </a:moveTo>
                  <a:lnTo>
                    <a:pt x="0" y="0"/>
                  </a:lnTo>
                  <a:lnTo>
                    <a:pt x="0" y="9224"/>
                  </a:lnTo>
                  <a:lnTo>
                    <a:pt x="2308" y="10857"/>
                  </a:lnTo>
                  <a:lnTo>
                    <a:pt x="2308" y="1632"/>
                  </a:lnTo>
                  <a:close/>
                </a:path>
              </a:pathLst>
            </a:custGeom>
            <a:solidFill>
              <a:srgbClr val="777777"/>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61" name="Freeform 174"/>
            <p:cNvSpPr>
              <a:spLocks/>
            </p:cNvSpPr>
            <p:nvPr/>
          </p:nvSpPr>
          <p:spPr bwMode="gray">
            <a:xfrm>
              <a:off x="4272" y="1872"/>
              <a:ext cx="925" cy="654"/>
            </a:xfrm>
            <a:custGeom>
              <a:avLst/>
              <a:gdLst>
                <a:gd name="T0" fmla="*/ 0 w 8424"/>
                <a:gd name="T1" fmla="*/ 0 h 5957"/>
                <a:gd name="T2" fmla="*/ 0 w 8424"/>
                <a:gd name="T3" fmla="*/ 0 h 5957"/>
                <a:gd name="T4" fmla="*/ 0 w 8424"/>
                <a:gd name="T5" fmla="*/ 0 h 5957"/>
                <a:gd name="T6" fmla="*/ 0 w 8424"/>
                <a:gd name="T7" fmla="*/ 0 h 5957"/>
                <a:gd name="T8" fmla="*/ 0 w 8424"/>
                <a:gd name="T9" fmla="*/ 0 h 5957"/>
                <a:gd name="T10" fmla="*/ 0 60000 65536"/>
                <a:gd name="T11" fmla="*/ 0 60000 65536"/>
                <a:gd name="T12" fmla="*/ 0 60000 65536"/>
                <a:gd name="T13" fmla="*/ 0 60000 65536"/>
                <a:gd name="T14" fmla="*/ 0 60000 65536"/>
                <a:gd name="T15" fmla="*/ 0 w 8424"/>
                <a:gd name="T16" fmla="*/ 0 h 5957"/>
                <a:gd name="T17" fmla="*/ 8424 w 8424"/>
                <a:gd name="T18" fmla="*/ 5957 h 5957"/>
              </a:gdLst>
              <a:ahLst/>
              <a:cxnLst>
                <a:cxn ang="T10">
                  <a:pos x="T0" y="T1"/>
                </a:cxn>
                <a:cxn ang="T11">
                  <a:pos x="T2" y="T3"/>
                </a:cxn>
                <a:cxn ang="T12">
                  <a:pos x="T4" y="T5"/>
                </a:cxn>
                <a:cxn ang="T13">
                  <a:pos x="T6" y="T7"/>
                </a:cxn>
                <a:cxn ang="T14">
                  <a:pos x="T8" y="T9"/>
                </a:cxn>
              </a:cxnLst>
              <a:rect l="T15" t="T16" r="T17" b="T18"/>
              <a:pathLst>
                <a:path w="8424" h="5957">
                  <a:moveTo>
                    <a:pt x="8424" y="1632"/>
                  </a:moveTo>
                  <a:lnTo>
                    <a:pt x="2308" y="5957"/>
                  </a:lnTo>
                  <a:lnTo>
                    <a:pt x="0" y="4325"/>
                  </a:lnTo>
                  <a:lnTo>
                    <a:pt x="6116" y="0"/>
                  </a:lnTo>
                  <a:lnTo>
                    <a:pt x="8424" y="1632"/>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62" name="Freeform 175"/>
            <p:cNvSpPr>
              <a:spLocks noEditPoints="1"/>
            </p:cNvSpPr>
            <p:nvPr/>
          </p:nvSpPr>
          <p:spPr bwMode="gray">
            <a:xfrm>
              <a:off x="4297" y="2421"/>
              <a:ext cx="196" cy="1038"/>
            </a:xfrm>
            <a:custGeom>
              <a:avLst/>
              <a:gdLst>
                <a:gd name="T0" fmla="*/ 0 w 1785"/>
                <a:gd name="T1" fmla="*/ 0 h 9456"/>
                <a:gd name="T2" fmla="*/ 0 w 1785"/>
                <a:gd name="T3" fmla="*/ 0 h 9456"/>
                <a:gd name="T4" fmla="*/ 0 w 1785"/>
                <a:gd name="T5" fmla="*/ 0 h 9456"/>
                <a:gd name="T6" fmla="*/ 0 w 1785"/>
                <a:gd name="T7" fmla="*/ 0 h 9456"/>
                <a:gd name="T8" fmla="*/ 0 w 1785"/>
                <a:gd name="T9" fmla="*/ 0 h 9456"/>
                <a:gd name="T10" fmla="*/ 0 w 1785"/>
                <a:gd name="T11" fmla="*/ 0 h 9456"/>
                <a:gd name="T12" fmla="*/ 0 w 1785"/>
                <a:gd name="T13" fmla="*/ 0 h 9456"/>
                <a:gd name="T14" fmla="*/ 0 w 1785"/>
                <a:gd name="T15" fmla="*/ 0 h 9456"/>
                <a:gd name="T16" fmla="*/ 0 w 1785"/>
                <a:gd name="T17" fmla="*/ 0 h 9456"/>
                <a:gd name="T18" fmla="*/ 0 w 1785"/>
                <a:gd name="T19" fmla="*/ 0 h 9456"/>
                <a:gd name="T20" fmla="*/ 0 w 1785"/>
                <a:gd name="T21" fmla="*/ 0 h 9456"/>
                <a:gd name="T22" fmla="*/ 0 w 1785"/>
                <a:gd name="T23" fmla="*/ 0 h 9456"/>
                <a:gd name="T24" fmla="*/ 0 w 1785"/>
                <a:gd name="T25" fmla="*/ 0 h 9456"/>
                <a:gd name="T26" fmla="*/ 0 w 1785"/>
                <a:gd name="T27" fmla="*/ 0 h 9456"/>
                <a:gd name="T28" fmla="*/ 0 w 1785"/>
                <a:gd name="T29" fmla="*/ 0 h 9456"/>
                <a:gd name="T30" fmla="*/ 0 w 1785"/>
                <a:gd name="T31" fmla="*/ 0 h 9456"/>
                <a:gd name="T32" fmla="*/ 0 w 1785"/>
                <a:gd name="T33" fmla="*/ 0 h 9456"/>
                <a:gd name="T34" fmla="*/ 0 w 1785"/>
                <a:gd name="T35" fmla="*/ 0 h 9456"/>
                <a:gd name="T36" fmla="*/ 0 w 1785"/>
                <a:gd name="T37" fmla="*/ 0 h 9456"/>
                <a:gd name="T38" fmla="*/ 0 w 1785"/>
                <a:gd name="T39" fmla="*/ 0 h 9456"/>
                <a:gd name="T40" fmla="*/ 0 w 1785"/>
                <a:gd name="T41" fmla="*/ 0 h 9456"/>
                <a:gd name="T42" fmla="*/ 0 w 1785"/>
                <a:gd name="T43" fmla="*/ 0 h 9456"/>
                <a:gd name="T44" fmla="*/ 0 w 1785"/>
                <a:gd name="T45" fmla="*/ 0 h 9456"/>
                <a:gd name="T46" fmla="*/ 0 w 1785"/>
                <a:gd name="T47" fmla="*/ 0 h 9456"/>
                <a:gd name="T48" fmla="*/ 0 w 1785"/>
                <a:gd name="T49" fmla="*/ 0 h 9456"/>
                <a:gd name="T50" fmla="*/ 0 w 1785"/>
                <a:gd name="T51" fmla="*/ 0 h 9456"/>
                <a:gd name="T52" fmla="*/ 0 w 1785"/>
                <a:gd name="T53" fmla="*/ 0 h 9456"/>
                <a:gd name="T54" fmla="*/ 0 w 1785"/>
                <a:gd name="T55" fmla="*/ 0 h 9456"/>
                <a:gd name="T56" fmla="*/ 0 w 1785"/>
                <a:gd name="T57" fmla="*/ 0 h 9456"/>
                <a:gd name="T58" fmla="*/ 0 w 1785"/>
                <a:gd name="T59" fmla="*/ 0 h 94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85"/>
                <a:gd name="T91" fmla="*/ 0 h 9456"/>
                <a:gd name="T92" fmla="*/ 1785 w 1785"/>
                <a:gd name="T93" fmla="*/ 9456 h 94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63" name="Freeform 176"/>
            <p:cNvSpPr>
              <a:spLocks/>
            </p:cNvSpPr>
            <p:nvPr/>
          </p:nvSpPr>
          <p:spPr bwMode="gray">
            <a:xfrm>
              <a:off x="4451" y="2765"/>
              <a:ext cx="23" cy="35"/>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64" name="Freeform 177"/>
            <p:cNvSpPr>
              <a:spLocks/>
            </p:cNvSpPr>
            <p:nvPr/>
          </p:nvSpPr>
          <p:spPr bwMode="gray">
            <a:xfrm>
              <a:off x="4451" y="2824"/>
              <a:ext cx="23" cy="34"/>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665" name="Freeform 178"/>
            <p:cNvSpPr>
              <a:spLocks/>
            </p:cNvSpPr>
            <p:nvPr/>
          </p:nvSpPr>
          <p:spPr bwMode="gray">
            <a:xfrm>
              <a:off x="4451" y="2882"/>
              <a:ext cx="23" cy="34"/>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grpSp>
      <p:grpSp>
        <p:nvGrpSpPr>
          <p:cNvPr id="11" name="Group 103"/>
          <p:cNvGrpSpPr>
            <a:grpSpLocks/>
          </p:cNvGrpSpPr>
          <p:nvPr/>
        </p:nvGrpSpPr>
        <p:grpSpPr bwMode="auto">
          <a:xfrm>
            <a:off x="1722437" y="2451100"/>
            <a:ext cx="3810000" cy="2044700"/>
            <a:chOff x="1056" y="1366"/>
            <a:chExt cx="2400" cy="1288"/>
          </a:xfrm>
        </p:grpSpPr>
        <p:sp>
          <p:nvSpPr>
            <p:cNvPr id="667" name="Freeform 104"/>
            <p:cNvSpPr>
              <a:spLocks noChangeAspect="1"/>
            </p:cNvSpPr>
            <p:nvPr/>
          </p:nvSpPr>
          <p:spPr bwMode="gray">
            <a:xfrm>
              <a:off x="1056" y="1403"/>
              <a:ext cx="2400" cy="1251"/>
            </a:xfrm>
            <a:custGeom>
              <a:avLst/>
              <a:gdLst/>
              <a:ahLst/>
              <a:cxnLst>
                <a:cxn ang="0">
                  <a:pos x="614" y="732"/>
                </a:cxn>
                <a:cxn ang="0">
                  <a:pos x="1960" y="554"/>
                </a:cxn>
                <a:cxn ang="0">
                  <a:pos x="3144" y="1195"/>
                </a:cxn>
                <a:cxn ang="0">
                  <a:pos x="3225" y="1975"/>
                </a:cxn>
                <a:cxn ang="0">
                  <a:pos x="1529" y="1943"/>
                </a:cxn>
                <a:cxn ang="0">
                  <a:pos x="738" y="1378"/>
                </a:cxn>
                <a:cxn ang="0">
                  <a:pos x="614" y="732"/>
                </a:cxn>
              </a:cxnLst>
              <a:rect l="0" t="0" r="r" b="b"/>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B2B2B2"/>
            </a:solidFill>
            <a:ln w="9525">
              <a:solidFill>
                <a:srgbClr val="B2B2B2"/>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68" name="Freeform 105"/>
            <p:cNvSpPr>
              <a:spLocks noChangeAspect="1"/>
            </p:cNvSpPr>
            <p:nvPr/>
          </p:nvSpPr>
          <p:spPr bwMode="gray">
            <a:xfrm>
              <a:off x="1056" y="1366"/>
              <a:ext cx="2397" cy="1251"/>
            </a:xfrm>
            <a:custGeom>
              <a:avLst/>
              <a:gdLst/>
              <a:ahLst/>
              <a:cxnLst>
                <a:cxn ang="0">
                  <a:pos x="614" y="732"/>
                </a:cxn>
                <a:cxn ang="0">
                  <a:pos x="1960" y="554"/>
                </a:cxn>
                <a:cxn ang="0">
                  <a:pos x="3144" y="1195"/>
                </a:cxn>
                <a:cxn ang="0">
                  <a:pos x="3225" y="1975"/>
                </a:cxn>
                <a:cxn ang="0">
                  <a:pos x="1529" y="1943"/>
                </a:cxn>
                <a:cxn ang="0">
                  <a:pos x="738" y="1378"/>
                </a:cxn>
                <a:cxn ang="0">
                  <a:pos x="614" y="732"/>
                </a:cxn>
              </a:cxnLst>
              <a:rect l="0" t="0" r="r" b="b"/>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rgbClr val="B2B2B2"/>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69" name="Freeform 106"/>
            <p:cNvSpPr>
              <a:spLocks noChangeAspect="1"/>
            </p:cNvSpPr>
            <p:nvPr/>
          </p:nvSpPr>
          <p:spPr bwMode="gray">
            <a:xfrm>
              <a:off x="2311" y="1621"/>
              <a:ext cx="950" cy="539"/>
            </a:xfrm>
            <a:custGeom>
              <a:avLst/>
              <a:gdLst/>
              <a:ahLst/>
              <a:cxnLst>
                <a:cxn ang="0">
                  <a:pos x="36" y="1"/>
                </a:cxn>
                <a:cxn ang="0">
                  <a:pos x="1258" y="867"/>
                </a:cxn>
                <a:cxn ang="0">
                  <a:pos x="1255" y="889"/>
                </a:cxn>
                <a:cxn ang="0">
                  <a:pos x="0" y="0"/>
                </a:cxn>
                <a:cxn ang="0">
                  <a:pos x="36" y="1"/>
                </a:cxn>
              </a:cxnLst>
              <a:rect l="0" t="0" r="r" b="b"/>
              <a:pathLst>
                <a:path w="1258" h="889">
                  <a:moveTo>
                    <a:pt x="36" y="1"/>
                  </a:moveTo>
                  <a:lnTo>
                    <a:pt x="1258" y="867"/>
                  </a:lnTo>
                  <a:lnTo>
                    <a:pt x="1255" y="889"/>
                  </a:lnTo>
                  <a:lnTo>
                    <a:pt x="0" y="0"/>
                  </a:lnTo>
                  <a:lnTo>
                    <a:pt x="36" y="1"/>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70" name="Freeform 107"/>
            <p:cNvSpPr>
              <a:spLocks noChangeAspect="1"/>
            </p:cNvSpPr>
            <p:nvPr/>
          </p:nvSpPr>
          <p:spPr bwMode="gray">
            <a:xfrm>
              <a:off x="1498" y="1510"/>
              <a:ext cx="1486" cy="846"/>
            </a:xfrm>
            <a:custGeom>
              <a:avLst/>
              <a:gdLst/>
              <a:ahLst/>
              <a:cxnLst>
                <a:cxn ang="0">
                  <a:pos x="48" y="0"/>
                </a:cxn>
                <a:cxn ang="0">
                  <a:pos x="4245" y="2965"/>
                </a:cxn>
                <a:cxn ang="0">
                  <a:pos x="4245" y="3019"/>
                </a:cxn>
                <a:cxn ang="0">
                  <a:pos x="0" y="24"/>
                </a:cxn>
                <a:cxn ang="0">
                  <a:pos x="48" y="0"/>
                </a:cxn>
              </a:cxnLst>
              <a:rect l="0" t="0" r="r" b="b"/>
              <a:pathLst>
                <a:path w="4245" h="3019">
                  <a:moveTo>
                    <a:pt x="48" y="0"/>
                  </a:moveTo>
                  <a:lnTo>
                    <a:pt x="4245" y="2965"/>
                  </a:lnTo>
                  <a:lnTo>
                    <a:pt x="4245" y="3019"/>
                  </a:lnTo>
                  <a:lnTo>
                    <a:pt x="0" y="24"/>
                  </a:lnTo>
                  <a:lnTo>
                    <a:pt x="48" y="0"/>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71" name="Freeform 108"/>
            <p:cNvSpPr>
              <a:spLocks noChangeAspect="1"/>
            </p:cNvSpPr>
            <p:nvPr/>
          </p:nvSpPr>
          <p:spPr bwMode="gray">
            <a:xfrm>
              <a:off x="1416" y="1576"/>
              <a:ext cx="1527" cy="872"/>
            </a:xfrm>
            <a:custGeom>
              <a:avLst/>
              <a:gdLst/>
              <a:ahLst/>
              <a:cxnLst>
                <a:cxn ang="0">
                  <a:pos x="21" y="0"/>
                </a:cxn>
                <a:cxn ang="0">
                  <a:pos x="4362" y="3071"/>
                </a:cxn>
                <a:cxn ang="0">
                  <a:pos x="4335" y="3109"/>
                </a:cxn>
                <a:cxn ang="0">
                  <a:pos x="0" y="40"/>
                </a:cxn>
                <a:cxn ang="0">
                  <a:pos x="21" y="0"/>
                </a:cxn>
              </a:cxnLst>
              <a:rect l="0" t="0" r="r" b="b"/>
              <a:pathLst>
                <a:path w="4362" h="3109">
                  <a:moveTo>
                    <a:pt x="21" y="0"/>
                  </a:moveTo>
                  <a:lnTo>
                    <a:pt x="4362" y="3071"/>
                  </a:lnTo>
                  <a:lnTo>
                    <a:pt x="4335" y="3109"/>
                  </a:lnTo>
                  <a:lnTo>
                    <a:pt x="0" y="40"/>
                  </a:lnTo>
                  <a:lnTo>
                    <a:pt x="21" y="0"/>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72" name="Freeform 109"/>
            <p:cNvSpPr>
              <a:spLocks noChangeAspect="1"/>
            </p:cNvSpPr>
            <p:nvPr/>
          </p:nvSpPr>
          <p:spPr bwMode="gray">
            <a:xfrm>
              <a:off x="1409" y="1687"/>
              <a:ext cx="1425" cy="813"/>
            </a:xfrm>
            <a:custGeom>
              <a:avLst/>
              <a:gdLst/>
              <a:ahLst/>
              <a:cxnLst>
                <a:cxn ang="0">
                  <a:pos x="0" y="0"/>
                </a:cxn>
                <a:cxn ang="0">
                  <a:pos x="4076" y="2887"/>
                </a:cxn>
                <a:cxn ang="0">
                  <a:pos x="4029" y="2904"/>
                </a:cxn>
                <a:cxn ang="0">
                  <a:pos x="34" y="86"/>
                </a:cxn>
                <a:cxn ang="0">
                  <a:pos x="0" y="0"/>
                </a:cxn>
              </a:cxnLst>
              <a:rect l="0" t="0" r="r" b="b"/>
              <a:pathLst>
                <a:path w="4076" h="2904">
                  <a:moveTo>
                    <a:pt x="0" y="0"/>
                  </a:moveTo>
                  <a:lnTo>
                    <a:pt x="4076" y="2887"/>
                  </a:lnTo>
                  <a:lnTo>
                    <a:pt x="4029" y="2904"/>
                  </a:lnTo>
                  <a:lnTo>
                    <a:pt x="34" y="86"/>
                  </a:lnTo>
                  <a:lnTo>
                    <a:pt x="0" y="0"/>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73" name="Freeform 110"/>
            <p:cNvSpPr>
              <a:spLocks noChangeAspect="1"/>
            </p:cNvSpPr>
            <p:nvPr/>
          </p:nvSpPr>
          <p:spPr bwMode="gray">
            <a:xfrm>
              <a:off x="1306" y="1749"/>
              <a:ext cx="1373" cy="779"/>
            </a:xfrm>
            <a:custGeom>
              <a:avLst/>
              <a:gdLst/>
              <a:ahLst/>
              <a:cxnLst>
                <a:cxn ang="0">
                  <a:pos x="40" y="0"/>
                </a:cxn>
                <a:cxn ang="0">
                  <a:pos x="3924" y="2766"/>
                </a:cxn>
                <a:cxn ang="0">
                  <a:pos x="3864" y="2777"/>
                </a:cxn>
                <a:cxn ang="0">
                  <a:pos x="0" y="28"/>
                </a:cxn>
                <a:cxn ang="0">
                  <a:pos x="40" y="0"/>
                </a:cxn>
              </a:cxnLst>
              <a:rect l="0" t="0" r="r" b="b"/>
              <a:pathLst>
                <a:path w="3924" h="2777">
                  <a:moveTo>
                    <a:pt x="40" y="0"/>
                  </a:moveTo>
                  <a:lnTo>
                    <a:pt x="3924" y="2766"/>
                  </a:lnTo>
                  <a:lnTo>
                    <a:pt x="3864" y="2777"/>
                  </a:lnTo>
                  <a:lnTo>
                    <a:pt x="0" y="28"/>
                  </a:lnTo>
                  <a:lnTo>
                    <a:pt x="40" y="0"/>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74" name="Freeform 111"/>
            <p:cNvSpPr>
              <a:spLocks noChangeAspect="1"/>
            </p:cNvSpPr>
            <p:nvPr/>
          </p:nvSpPr>
          <p:spPr bwMode="gray">
            <a:xfrm>
              <a:off x="1256" y="1835"/>
              <a:ext cx="1215" cy="689"/>
            </a:xfrm>
            <a:custGeom>
              <a:avLst/>
              <a:gdLst/>
              <a:ahLst/>
              <a:cxnLst>
                <a:cxn ang="0">
                  <a:pos x="0" y="0"/>
                </a:cxn>
                <a:cxn ang="0">
                  <a:pos x="3471" y="2457"/>
                </a:cxn>
                <a:cxn ang="0">
                  <a:pos x="3377" y="2442"/>
                </a:cxn>
                <a:cxn ang="0">
                  <a:pos x="3" y="56"/>
                </a:cxn>
                <a:cxn ang="0">
                  <a:pos x="0" y="0"/>
                </a:cxn>
              </a:cxnLst>
              <a:rect l="0" t="0" r="r" b="b"/>
              <a:pathLst>
                <a:path w="3471" h="2457">
                  <a:moveTo>
                    <a:pt x="0" y="0"/>
                  </a:moveTo>
                  <a:lnTo>
                    <a:pt x="3471" y="2457"/>
                  </a:lnTo>
                  <a:lnTo>
                    <a:pt x="3377" y="2442"/>
                  </a:lnTo>
                  <a:lnTo>
                    <a:pt x="3" y="56"/>
                  </a:lnTo>
                  <a:lnTo>
                    <a:pt x="0" y="0"/>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75" name="Freeform 112"/>
            <p:cNvSpPr>
              <a:spLocks noChangeAspect="1"/>
            </p:cNvSpPr>
            <p:nvPr/>
          </p:nvSpPr>
          <p:spPr bwMode="gray">
            <a:xfrm>
              <a:off x="1456" y="2066"/>
              <a:ext cx="402" cy="226"/>
            </a:xfrm>
            <a:custGeom>
              <a:avLst/>
              <a:gdLst/>
              <a:ahLst/>
              <a:cxnLst>
                <a:cxn ang="0">
                  <a:pos x="6" y="0"/>
                </a:cxn>
                <a:cxn ang="0">
                  <a:pos x="1147" y="806"/>
                </a:cxn>
                <a:cxn ang="0">
                  <a:pos x="1058" y="798"/>
                </a:cxn>
                <a:cxn ang="0">
                  <a:pos x="0" y="49"/>
                </a:cxn>
                <a:cxn ang="0">
                  <a:pos x="6" y="0"/>
                </a:cxn>
              </a:cxnLst>
              <a:rect l="0" t="0" r="r" b="b"/>
              <a:pathLst>
                <a:path w="1147" h="806">
                  <a:moveTo>
                    <a:pt x="6" y="0"/>
                  </a:moveTo>
                  <a:lnTo>
                    <a:pt x="1147" y="806"/>
                  </a:lnTo>
                  <a:lnTo>
                    <a:pt x="1058" y="798"/>
                  </a:lnTo>
                  <a:lnTo>
                    <a:pt x="0" y="49"/>
                  </a:lnTo>
                  <a:lnTo>
                    <a:pt x="6" y="0"/>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76" name="Freeform 113"/>
            <p:cNvSpPr>
              <a:spLocks noChangeAspect="1"/>
            </p:cNvSpPr>
            <p:nvPr/>
          </p:nvSpPr>
          <p:spPr bwMode="gray">
            <a:xfrm>
              <a:off x="1846" y="1474"/>
              <a:ext cx="1367" cy="770"/>
            </a:xfrm>
            <a:custGeom>
              <a:avLst/>
              <a:gdLst/>
              <a:ahLst/>
              <a:cxnLst>
                <a:cxn ang="0">
                  <a:pos x="97" y="16"/>
                </a:cxn>
                <a:cxn ang="0">
                  <a:pos x="3903" y="2707"/>
                </a:cxn>
                <a:cxn ang="0">
                  <a:pos x="3870" y="2743"/>
                </a:cxn>
                <a:cxn ang="0">
                  <a:pos x="0" y="0"/>
                </a:cxn>
                <a:cxn ang="0">
                  <a:pos x="97" y="16"/>
                </a:cxn>
              </a:cxnLst>
              <a:rect l="0" t="0" r="r" b="b"/>
              <a:pathLst>
                <a:path w="3903" h="2743">
                  <a:moveTo>
                    <a:pt x="97" y="16"/>
                  </a:moveTo>
                  <a:lnTo>
                    <a:pt x="3903" y="2707"/>
                  </a:lnTo>
                  <a:lnTo>
                    <a:pt x="3870" y="2743"/>
                  </a:lnTo>
                  <a:lnTo>
                    <a:pt x="0" y="0"/>
                  </a:lnTo>
                  <a:lnTo>
                    <a:pt x="97" y="16"/>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77" name="Freeform 114"/>
            <p:cNvSpPr>
              <a:spLocks noChangeAspect="1"/>
            </p:cNvSpPr>
            <p:nvPr/>
          </p:nvSpPr>
          <p:spPr bwMode="gray">
            <a:xfrm>
              <a:off x="1636" y="1473"/>
              <a:ext cx="1465" cy="820"/>
            </a:xfrm>
            <a:custGeom>
              <a:avLst/>
              <a:gdLst/>
              <a:ahLst/>
              <a:cxnLst>
                <a:cxn ang="0">
                  <a:pos x="63" y="0"/>
                </a:cxn>
                <a:cxn ang="0">
                  <a:pos x="4187" y="2913"/>
                </a:cxn>
                <a:cxn ang="0">
                  <a:pos x="4133" y="2929"/>
                </a:cxn>
                <a:cxn ang="0">
                  <a:pos x="0" y="12"/>
                </a:cxn>
                <a:cxn ang="0">
                  <a:pos x="63" y="0"/>
                </a:cxn>
              </a:cxnLst>
              <a:rect l="0" t="0" r="r" b="b"/>
              <a:pathLst>
                <a:path w="4187" h="2929">
                  <a:moveTo>
                    <a:pt x="63" y="0"/>
                  </a:moveTo>
                  <a:lnTo>
                    <a:pt x="4187" y="2913"/>
                  </a:lnTo>
                  <a:lnTo>
                    <a:pt x="4133" y="2929"/>
                  </a:lnTo>
                  <a:lnTo>
                    <a:pt x="0" y="12"/>
                  </a:lnTo>
                  <a:lnTo>
                    <a:pt x="63" y="0"/>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78" name="Freeform 115"/>
            <p:cNvSpPr>
              <a:spLocks noChangeAspect="1"/>
            </p:cNvSpPr>
            <p:nvPr/>
          </p:nvSpPr>
          <p:spPr bwMode="gray">
            <a:xfrm>
              <a:off x="1401" y="1469"/>
              <a:ext cx="350" cy="196"/>
            </a:xfrm>
            <a:custGeom>
              <a:avLst/>
              <a:gdLst/>
              <a:ahLst/>
              <a:cxnLst>
                <a:cxn ang="0">
                  <a:pos x="0" y="653"/>
                </a:cxn>
                <a:cxn ang="0">
                  <a:pos x="926" y="5"/>
                </a:cxn>
                <a:cxn ang="0">
                  <a:pos x="1000" y="0"/>
                </a:cxn>
                <a:cxn ang="0">
                  <a:pos x="6" y="704"/>
                </a:cxn>
                <a:cxn ang="0">
                  <a:pos x="0" y="653"/>
                </a:cxn>
              </a:cxnLst>
              <a:rect l="0" t="0" r="r" b="b"/>
              <a:pathLst>
                <a:path w="1000" h="704">
                  <a:moveTo>
                    <a:pt x="0" y="653"/>
                  </a:moveTo>
                  <a:lnTo>
                    <a:pt x="926" y="5"/>
                  </a:lnTo>
                  <a:lnTo>
                    <a:pt x="1000" y="0"/>
                  </a:lnTo>
                  <a:lnTo>
                    <a:pt x="6" y="704"/>
                  </a:lnTo>
                  <a:lnTo>
                    <a:pt x="0" y="653"/>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79" name="Freeform 116"/>
            <p:cNvSpPr>
              <a:spLocks noChangeAspect="1"/>
            </p:cNvSpPr>
            <p:nvPr/>
          </p:nvSpPr>
          <p:spPr bwMode="gray">
            <a:xfrm>
              <a:off x="1258" y="1484"/>
              <a:ext cx="668" cy="379"/>
            </a:xfrm>
            <a:custGeom>
              <a:avLst/>
              <a:gdLst/>
              <a:ahLst/>
              <a:cxnLst>
                <a:cxn ang="0">
                  <a:pos x="0" y="1306"/>
                </a:cxn>
                <a:cxn ang="0">
                  <a:pos x="1857" y="0"/>
                </a:cxn>
                <a:cxn ang="0">
                  <a:pos x="1910" y="12"/>
                </a:cxn>
                <a:cxn ang="0">
                  <a:pos x="14" y="1353"/>
                </a:cxn>
                <a:cxn ang="0">
                  <a:pos x="0" y="1306"/>
                </a:cxn>
              </a:cxnLst>
              <a:rect l="0" t="0" r="r" b="b"/>
              <a:pathLst>
                <a:path w="1910" h="1353">
                  <a:moveTo>
                    <a:pt x="0" y="1306"/>
                  </a:moveTo>
                  <a:lnTo>
                    <a:pt x="1857" y="0"/>
                  </a:lnTo>
                  <a:lnTo>
                    <a:pt x="1910" y="12"/>
                  </a:lnTo>
                  <a:lnTo>
                    <a:pt x="14" y="1353"/>
                  </a:lnTo>
                  <a:lnTo>
                    <a:pt x="0" y="1306"/>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80" name="Freeform 117"/>
            <p:cNvSpPr>
              <a:spLocks noChangeAspect="1"/>
            </p:cNvSpPr>
            <p:nvPr/>
          </p:nvSpPr>
          <p:spPr bwMode="gray">
            <a:xfrm>
              <a:off x="1318" y="1522"/>
              <a:ext cx="740" cy="417"/>
            </a:xfrm>
            <a:custGeom>
              <a:avLst/>
              <a:gdLst/>
              <a:ahLst/>
              <a:cxnLst>
                <a:cxn ang="0">
                  <a:pos x="0" y="1457"/>
                </a:cxn>
                <a:cxn ang="0">
                  <a:pos x="2070" y="0"/>
                </a:cxn>
                <a:cxn ang="0">
                  <a:pos x="2113" y="20"/>
                </a:cxn>
                <a:cxn ang="0">
                  <a:pos x="31" y="1490"/>
                </a:cxn>
                <a:cxn ang="0">
                  <a:pos x="0" y="1457"/>
                </a:cxn>
              </a:cxnLst>
              <a:rect l="0" t="0" r="r" b="b"/>
              <a:pathLst>
                <a:path w="2113" h="1490">
                  <a:moveTo>
                    <a:pt x="0" y="1457"/>
                  </a:moveTo>
                  <a:lnTo>
                    <a:pt x="2070" y="0"/>
                  </a:lnTo>
                  <a:lnTo>
                    <a:pt x="2113" y="20"/>
                  </a:lnTo>
                  <a:lnTo>
                    <a:pt x="31" y="1490"/>
                  </a:lnTo>
                  <a:lnTo>
                    <a:pt x="0" y="1457"/>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81" name="Freeform 118"/>
            <p:cNvSpPr>
              <a:spLocks noChangeAspect="1"/>
            </p:cNvSpPr>
            <p:nvPr/>
          </p:nvSpPr>
          <p:spPr bwMode="gray">
            <a:xfrm>
              <a:off x="1414" y="1577"/>
              <a:ext cx="752" cy="424"/>
            </a:xfrm>
            <a:custGeom>
              <a:avLst/>
              <a:gdLst/>
              <a:ahLst/>
              <a:cxnLst>
                <a:cxn ang="0">
                  <a:pos x="0" y="1484"/>
                </a:cxn>
                <a:cxn ang="0">
                  <a:pos x="2112" y="0"/>
                </a:cxn>
                <a:cxn ang="0">
                  <a:pos x="2144" y="25"/>
                </a:cxn>
                <a:cxn ang="0">
                  <a:pos x="42" y="1510"/>
                </a:cxn>
                <a:cxn ang="0">
                  <a:pos x="0" y="1484"/>
                </a:cxn>
              </a:cxnLst>
              <a:rect l="0" t="0" r="r" b="b"/>
              <a:pathLst>
                <a:path w="2144" h="1510">
                  <a:moveTo>
                    <a:pt x="0" y="1484"/>
                  </a:moveTo>
                  <a:lnTo>
                    <a:pt x="2112" y="0"/>
                  </a:lnTo>
                  <a:lnTo>
                    <a:pt x="2144" y="25"/>
                  </a:lnTo>
                  <a:lnTo>
                    <a:pt x="42" y="1510"/>
                  </a:lnTo>
                  <a:lnTo>
                    <a:pt x="0" y="1484"/>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82" name="Freeform 119"/>
            <p:cNvSpPr>
              <a:spLocks noChangeAspect="1"/>
            </p:cNvSpPr>
            <p:nvPr/>
          </p:nvSpPr>
          <p:spPr bwMode="gray">
            <a:xfrm>
              <a:off x="1458" y="1623"/>
              <a:ext cx="850" cy="482"/>
            </a:xfrm>
            <a:custGeom>
              <a:avLst/>
              <a:gdLst/>
              <a:ahLst/>
              <a:cxnLst>
                <a:cxn ang="0">
                  <a:pos x="0" y="1667"/>
                </a:cxn>
                <a:cxn ang="0">
                  <a:pos x="2359" y="3"/>
                </a:cxn>
                <a:cxn ang="0">
                  <a:pos x="2430" y="0"/>
                </a:cxn>
                <a:cxn ang="0">
                  <a:pos x="2" y="1720"/>
                </a:cxn>
                <a:cxn ang="0">
                  <a:pos x="0" y="1667"/>
                </a:cxn>
              </a:cxnLst>
              <a:rect l="0" t="0" r="r" b="b"/>
              <a:pathLst>
                <a:path w="2430" h="1720">
                  <a:moveTo>
                    <a:pt x="0" y="1667"/>
                  </a:moveTo>
                  <a:lnTo>
                    <a:pt x="2359" y="3"/>
                  </a:lnTo>
                  <a:lnTo>
                    <a:pt x="2430" y="0"/>
                  </a:lnTo>
                  <a:lnTo>
                    <a:pt x="2" y="1720"/>
                  </a:lnTo>
                  <a:lnTo>
                    <a:pt x="0" y="1667"/>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83" name="Freeform 120"/>
            <p:cNvSpPr>
              <a:spLocks noChangeAspect="1"/>
            </p:cNvSpPr>
            <p:nvPr/>
          </p:nvSpPr>
          <p:spPr bwMode="gray">
            <a:xfrm>
              <a:off x="1506" y="1636"/>
              <a:ext cx="983" cy="553"/>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84" name="Freeform 121"/>
            <p:cNvSpPr>
              <a:spLocks noChangeAspect="1"/>
            </p:cNvSpPr>
            <p:nvPr/>
          </p:nvSpPr>
          <p:spPr bwMode="gray">
            <a:xfrm>
              <a:off x="1604" y="1671"/>
              <a:ext cx="1025" cy="577"/>
            </a:xfrm>
            <a:custGeom>
              <a:avLst/>
              <a:gdLst/>
              <a:ahLst/>
              <a:cxnLst>
                <a:cxn ang="0">
                  <a:pos x="0" y="2033"/>
                </a:cxn>
                <a:cxn ang="0">
                  <a:pos x="2889" y="0"/>
                </a:cxn>
                <a:cxn ang="0">
                  <a:pos x="2932" y="18"/>
                </a:cxn>
                <a:cxn ang="0">
                  <a:pos x="43" y="2058"/>
                </a:cxn>
                <a:cxn ang="0">
                  <a:pos x="0" y="2033"/>
                </a:cxn>
              </a:cxnLst>
              <a:rect l="0" t="0" r="r" b="b"/>
              <a:pathLst>
                <a:path w="2932" h="2058">
                  <a:moveTo>
                    <a:pt x="0" y="2033"/>
                  </a:moveTo>
                  <a:lnTo>
                    <a:pt x="2889" y="0"/>
                  </a:lnTo>
                  <a:lnTo>
                    <a:pt x="2932" y="18"/>
                  </a:lnTo>
                  <a:lnTo>
                    <a:pt x="43" y="2058"/>
                  </a:lnTo>
                  <a:lnTo>
                    <a:pt x="0" y="2033"/>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85" name="Freeform 122"/>
            <p:cNvSpPr>
              <a:spLocks noChangeAspect="1"/>
            </p:cNvSpPr>
            <p:nvPr/>
          </p:nvSpPr>
          <p:spPr bwMode="gray">
            <a:xfrm>
              <a:off x="1739" y="1720"/>
              <a:ext cx="1005" cy="563"/>
            </a:xfrm>
            <a:custGeom>
              <a:avLst/>
              <a:gdLst/>
              <a:ahLst/>
              <a:cxnLst>
                <a:cxn ang="0">
                  <a:pos x="0" y="1999"/>
                </a:cxn>
                <a:cxn ang="0">
                  <a:pos x="2840" y="0"/>
                </a:cxn>
                <a:cxn ang="0">
                  <a:pos x="2874" y="24"/>
                </a:cxn>
                <a:cxn ang="0">
                  <a:pos x="65" y="2011"/>
                </a:cxn>
                <a:cxn ang="0">
                  <a:pos x="0" y="1999"/>
                </a:cxn>
              </a:cxnLst>
              <a:rect l="0" t="0" r="r" b="b"/>
              <a:pathLst>
                <a:path w="2874" h="2011">
                  <a:moveTo>
                    <a:pt x="0" y="1999"/>
                  </a:moveTo>
                  <a:lnTo>
                    <a:pt x="2840" y="0"/>
                  </a:lnTo>
                  <a:lnTo>
                    <a:pt x="2874" y="24"/>
                  </a:lnTo>
                  <a:lnTo>
                    <a:pt x="65" y="2011"/>
                  </a:lnTo>
                  <a:lnTo>
                    <a:pt x="0" y="1999"/>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86" name="Freeform 123"/>
            <p:cNvSpPr>
              <a:spLocks noChangeAspect="1"/>
            </p:cNvSpPr>
            <p:nvPr/>
          </p:nvSpPr>
          <p:spPr bwMode="gray">
            <a:xfrm>
              <a:off x="1931" y="1783"/>
              <a:ext cx="910" cy="510"/>
            </a:xfrm>
            <a:custGeom>
              <a:avLst/>
              <a:gdLst/>
              <a:ahLst/>
              <a:cxnLst>
                <a:cxn ang="0">
                  <a:pos x="0" y="1820"/>
                </a:cxn>
                <a:cxn ang="0">
                  <a:pos x="2577" y="0"/>
                </a:cxn>
                <a:cxn ang="0">
                  <a:pos x="2604" y="30"/>
                </a:cxn>
                <a:cxn ang="0">
                  <a:pos x="78" y="1819"/>
                </a:cxn>
                <a:cxn ang="0">
                  <a:pos x="0" y="1820"/>
                </a:cxn>
              </a:cxnLst>
              <a:rect l="0" t="0" r="r" b="b"/>
              <a:pathLst>
                <a:path w="2604" h="1820">
                  <a:moveTo>
                    <a:pt x="0" y="1820"/>
                  </a:moveTo>
                  <a:lnTo>
                    <a:pt x="2577" y="0"/>
                  </a:lnTo>
                  <a:lnTo>
                    <a:pt x="2604" y="30"/>
                  </a:lnTo>
                  <a:lnTo>
                    <a:pt x="78" y="1819"/>
                  </a:lnTo>
                  <a:lnTo>
                    <a:pt x="0" y="1820"/>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87" name="Freeform 124"/>
            <p:cNvSpPr>
              <a:spLocks noChangeAspect="1"/>
            </p:cNvSpPr>
            <p:nvPr/>
          </p:nvSpPr>
          <p:spPr bwMode="gray">
            <a:xfrm>
              <a:off x="2021" y="1863"/>
              <a:ext cx="885" cy="508"/>
            </a:xfrm>
            <a:custGeom>
              <a:avLst/>
              <a:gdLst/>
              <a:ahLst/>
              <a:cxnLst>
                <a:cxn ang="0">
                  <a:pos x="0" y="1773"/>
                </a:cxn>
                <a:cxn ang="0">
                  <a:pos x="2519" y="0"/>
                </a:cxn>
                <a:cxn ang="0">
                  <a:pos x="2535" y="38"/>
                </a:cxn>
                <a:cxn ang="0">
                  <a:pos x="33" y="1808"/>
                </a:cxn>
                <a:cxn ang="0">
                  <a:pos x="0" y="1773"/>
                </a:cxn>
              </a:cxnLst>
              <a:rect l="0" t="0" r="r" b="b"/>
              <a:pathLst>
                <a:path w="2535" h="1808">
                  <a:moveTo>
                    <a:pt x="0" y="1773"/>
                  </a:moveTo>
                  <a:lnTo>
                    <a:pt x="2519" y="0"/>
                  </a:lnTo>
                  <a:lnTo>
                    <a:pt x="2535" y="38"/>
                  </a:lnTo>
                  <a:lnTo>
                    <a:pt x="33" y="1808"/>
                  </a:lnTo>
                  <a:lnTo>
                    <a:pt x="0" y="1773"/>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88" name="Freeform 125"/>
            <p:cNvSpPr>
              <a:spLocks noChangeAspect="1"/>
            </p:cNvSpPr>
            <p:nvPr/>
          </p:nvSpPr>
          <p:spPr bwMode="gray">
            <a:xfrm>
              <a:off x="2113" y="1946"/>
              <a:ext cx="870" cy="489"/>
            </a:xfrm>
            <a:custGeom>
              <a:avLst/>
              <a:gdLst/>
              <a:ahLst/>
              <a:cxnLst>
                <a:cxn ang="0">
                  <a:pos x="0" y="1715"/>
                </a:cxn>
                <a:cxn ang="0">
                  <a:pos x="2438" y="0"/>
                </a:cxn>
                <a:cxn ang="0">
                  <a:pos x="2483" y="18"/>
                </a:cxn>
                <a:cxn ang="0">
                  <a:pos x="41" y="1745"/>
                </a:cxn>
                <a:cxn ang="0">
                  <a:pos x="0" y="1715"/>
                </a:cxn>
              </a:cxnLst>
              <a:rect l="0" t="0" r="r" b="b"/>
              <a:pathLst>
                <a:path w="2483" h="1745">
                  <a:moveTo>
                    <a:pt x="0" y="1715"/>
                  </a:moveTo>
                  <a:lnTo>
                    <a:pt x="2438" y="0"/>
                  </a:lnTo>
                  <a:lnTo>
                    <a:pt x="2483" y="18"/>
                  </a:lnTo>
                  <a:lnTo>
                    <a:pt x="41" y="1745"/>
                  </a:lnTo>
                  <a:lnTo>
                    <a:pt x="0" y="1715"/>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89" name="Freeform 126"/>
            <p:cNvSpPr>
              <a:spLocks noChangeAspect="1"/>
            </p:cNvSpPr>
            <p:nvPr/>
          </p:nvSpPr>
          <p:spPr bwMode="gray">
            <a:xfrm>
              <a:off x="2208" y="1986"/>
              <a:ext cx="880" cy="494"/>
            </a:xfrm>
            <a:custGeom>
              <a:avLst/>
              <a:gdLst/>
              <a:ahLst/>
              <a:cxnLst>
                <a:cxn ang="0">
                  <a:pos x="0" y="1742"/>
                </a:cxn>
                <a:cxn ang="0">
                  <a:pos x="2476" y="0"/>
                </a:cxn>
                <a:cxn ang="0">
                  <a:pos x="2514" y="22"/>
                </a:cxn>
                <a:cxn ang="0">
                  <a:pos x="51" y="1762"/>
                </a:cxn>
                <a:cxn ang="0">
                  <a:pos x="0" y="1742"/>
                </a:cxn>
              </a:cxnLst>
              <a:rect l="0" t="0" r="r" b="b"/>
              <a:pathLst>
                <a:path w="2514" h="1762">
                  <a:moveTo>
                    <a:pt x="0" y="1742"/>
                  </a:moveTo>
                  <a:lnTo>
                    <a:pt x="2476" y="0"/>
                  </a:lnTo>
                  <a:lnTo>
                    <a:pt x="2514" y="22"/>
                  </a:lnTo>
                  <a:lnTo>
                    <a:pt x="51" y="1762"/>
                  </a:lnTo>
                  <a:lnTo>
                    <a:pt x="0" y="1742"/>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90" name="Freeform 127"/>
            <p:cNvSpPr>
              <a:spLocks noChangeAspect="1"/>
            </p:cNvSpPr>
            <p:nvPr/>
          </p:nvSpPr>
          <p:spPr bwMode="gray">
            <a:xfrm>
              <a:off x="2376" y="2045"/>
              <a:ext cx="837" cy="470"/>
            </a:xfrm>
            <a:custGeom>
              <a:avLst/>
              <a:gdLst/>
              <a:ahLst/>
              <a:cxnLst>
                <a:cxn ang="0">
                  <a:pos x="0" y="1661"/>
                </a:cxn>
                <a:cxn ang="0">
                  <a:pos x="2357" y="0"/>
                </a:cxn>
                <a:cxn ang="0">
                  <a:pos x="2387" y="30"/>
                </a:cxn>
                <a:cxn ang="0">
                  <a:pos x="59" y="1676"/>
                </a:cxn>
                <a:cxn ang="0">
                  <a:pos x="0" y="1661"/>
                </a:cxn>
              </a:cxnLst>
              <a:rect l="0" t="0" r="r" b="b"/>
              <a:pathLst>
                <a:path w="2387" h="1676">
                  <a:moveTo>
                    <a:pt x="0" y="1661"/>
                  </a:moveTo>
                  <a:lnTo>
                    <a:pt x="2357" y="0"/>
                  </a:lnTo>
                  <a:lnTo>
                    <a:pt x="2387" y="30"/>
                  </a:lnTo>
                  <a:lnTo>
                    <a:pt x="59" y="1676"/>
                  </a:lnTo>
                  <a:lnTo>
                    <a:pt x="0" y="1661"/>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91" name="Freeform 128"/>
            <p:cNvSpPr>
              <a:spLocks noChangeAspect="1"/>
            </p:cNvSpPr>
            <p:nvPr/>
          </p:nvSpPr>
          <p:spPr bwMode="gray">
            <a:xfrm>
              <a:off x="2553" y="2130"/>
              <a:ext cx="710" cy="400"/>
            </a:xfrm>
            <a:custGeom>
              <a:avLst/>
              <a:gdLst/>
              <a:ahLst/>
              <a:cxnLst>
                <a:cxn ang="0">
                  <a:pos x="0" y="1424"/>
                </a:cxn>
                <a:cxn ang="0">
                  <a:pos x="2024" y="0"/>
                </a:cxn>
                <a:cxn ang="0">
                  <a:pos x="2029" y="48"/>
                </a:cxn>
                <a:cxn ang="0">
                  <a:pos x="74" y="1429"/>
                </a:cxn>
                <a:cxn ang="0">
                  <a:pos x="0" y="1424"/>
                </a:cxn>
              </a:cxnLst>
              <a:rect l="0" t="0" r="r" b="b"/>
              <a:pathLst>
                <a:path w="2029" h="1429">
                  <a:moveTo>
                    <a:pt x="0" y="1424"/>
                  </a:moveTo>
                  <a:lnTo>
                    <a:pt x="2024" y="0"/>
                  </a:lnTo>
                  <a:lnTo>
                    <a:pt x="2029" y="48"/>
                  </a:lnTo>
                  <a:lnTo>
                    <a:pt x="74" y="1429"/>
                  </a:lnTo>
                  <a:lnTo>
                    <a:pt x="0" y="1424"/>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grpSp>
      <p:sp>
        <p:nvSpPr>
          <p:cNvPr id="692" name="Freeform 129"/>
          <p:cNvSpPr>
            <a:spLocks noEditPoints="1"/>
          </p:cNvSpPr>
          <p:nvPr/>
        </p:nvSpPr>
        <p:spPr bwMode="gray">
          <a:xfrm>
            <a:off x="2751137" y="2743200"/>
            <a:ext cx="254000" cy="185738"/>
          </a:xfrm>
          <a:custGeom>
            <a:avLst/>
            <a:gdLst/>
            <a:ahLst/>
            <a:cxnLst>
              <a:cxn ang="0">
                <a:pos x="8490" y="0"/>
              </a:cxn>
              <a:cxn ang="0">
                <a:pos x="10682" y="2192"/>
              </a:cxn>
              <a:cxn ang="0">
                <a:pos x="9884" y="3882"/>
              </a:cxn>
              <a:cxn ang="0">
                <a:pos x="10682" y="5573"/>
              </a:cxn>
              <a:cxn ang="0">
                <a:pos x="8490" y="7764"/>
              </a:cxn>
              <a:cxn ang="0">
                <a:pos x="0" y="7764"/>
              </a:cxn>
              <a:cxn ang="0">
                <a:pos x="5862" y="3882"/>
              </a:cxn>
              <a:cxn ang="0">
                <a:pos x="0" y="0"/>
              </a:cxn>
              <a:cxn ang="0">
                <a:pos x="8490" y="0"/>
              </a:cxn>
              <a:cxn ang="0">
                <a:pos x="8381" y="1096"/>
              </a:cxn>
              <a:cxn ang="0">
                <a:pos x="3016" y="1096"/>
              </a:cxn>
              <a:cxn ang="0">
                <a:pos x="8381" y="3287"/>
              </a:cxn>
              <a:cxn ang="0">
                <a:pos x="9476" y="2192"/>
              </a:cxn>
              <a:cxn ang="0">
                <a:pos x="8381" y="1096"/>
              </a:cxn>
              <a:cxn ang="0">
                <a:pos x="8381" y="4477"/>
              </a:cxn>
              <a:cxn ang="0">
                <a:pos x="3015" y="6668"/>
              </a:cxn>
              <a:cxn ang="0">
                <a:pos x="8381" y="6668"/>
              </a:cxn>
              <a:cxn ang="0">
                <a:pos x="9476" y="5573"/>
              </a:cxn>
              <a:cxn ang="0">
                <a:pos x="8381" y="4477"/>
              </a:cxn>
            </a:cxnLst>
            <a:rect l="0" t="0" r="r" b="b"/>
            <a:pathLst>
              <a:path w="10682" h="7764">
                <a:moveTo>
                  <a:pt x="8490" y="0"/>
                </a:moveTo>
                <a:cubicBezTo>
                  <a:pt x="9701" y="0"/>
                  <a:pt x="10682" y="981"/>
                  <a:pt x="10682" y="2192"/>
                </a:cubicBezTo>
                <a:cubicBezTo>
                  <a:pt x="10682" y="2872"/>
                  <a:pt x="10371" y="3480"/>
                  <a:pt x="9884" y="3882"/>
                </a:cubicBezTo>
                <a:cubicBezTo>
                  <a:pt x="10371" y="4284"/>
                  <a:pt x="10682" y="4892"/>
                  <a:pt x="10682" y="5573"/>
                </a:cubicBezTo>
                <a:cubicBezTo>
                  <a:pt x="10682" y="6783"/>
                  <a:pt x="9701" y="7764"/>
                  <a:pt x="8490" y="7764"/>
                </a:cubicBezTo>
                <a:cubicBezTo>
                  <a:pt x="0" y="7764"/>
                  <a:pt x="0" y="7764"/>
                  <a:pt x="0" y="7764"/>
                </a:cubicBezTo>
                <a:cubicBezTo>
                  <a:pt x="2172" y="5567"/>
                  <a:pt x="4241" y="4439"/>
                  <a:pt x="5862" y="3882"/>
                </a:cubicBezTo>
                <a:cubicBezTo>
                  <a:pt x="4241" y="3325"/>
                  <a:pt x="2172" y="2197"/>
                  <a:pt x="0" y="0"/>
                </a:cubicBezTo>
                <a:lnTo>
                  <a:pt x="8490" y="0"/>
                </a:lnTo>
                <a:close/>
                <a:moveTo>
                  <a:pt x="8381" y="1096"/>
                </a:moveTo>
                <a:cubicBezTo>
                  <a:pt x="3016" y="1096"/>
                  <a:pt x="3016" y="1096"/>
                  <a:pt x="3016" y="1096"/>
                </a:cubicBezTo>
                <a:cubicBezTo>
                  <a:pt x="5509" y="2888"/>
                  <a:pt x="7212" y="3287"/>
                  <a:pt x="8381" y="3287"/>
                </a:cubicBezTo>
                <a:cubicBezTo>
                  <a:pt x="8986" y="3287"/>
                  <a:pt x="9476" y="2797"/>
                  <a:pt x="9476" y="2192"/>
                </a:cubicBezTo>
                <a:cubicBezTo>
                  <a:pt x="9476" y="1587"/>
                  <a:pt x="8986" y="1096"/>
                  <a:pt x="8381" y="1096"/>
                </a:cubicBezTo>
                <a:close/>
                <a:moveTo>
                  <a:pt x="8381" y="4477"/>
                </a:moveTo>
                <a:cubicBezTo>
                  <a:pt x="7212" y="4477"/>
                  <a:pt x="5509" y="4877"/>
                  <a:pt x="3015" y="6668"/>
                </a:cubicBezTo>
                <a:cubicBezTo>
                  <a:pt x="8381" y="6668"/>
                  <a:pt x="8381" y="6668"/>
                  <a:pt x="8381" y="6668"/>
                </a:cubicBezTo>
                <a:cubicBezTo>
                  <a:pt x="8986" y="6668"/>
                  <a:pt x="9476" y="6178"/>
                  <a:pt x="9476" y="5573"/>
                </a:cubicBezTo>
                <a:cubicBezTo>
                  <a:pt x="9476" y="4968"/>
                  <a:pt x="8986" y="4477"/>
                  <a:pt x="8381" y="4477"/>
                </a:cubicBezTo>
                <a:close/>
              </a:path>
            </a:pathLst>
          </a:custGeom>
          <a:solidFill>
            <a:srgbClr val="FF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93" name="Freeform 130"/>
          <p:cNvSpPr>
            <a:spLocks/>
          </p:cNvSpPr>
          <p:nvPr/>
        </p:nvSpPr>
        <p:spPr bwMode="gray">
          <a:xfrm rot="201474">
            <a:off x="2503487" y="2894013"/>
            <a:ext cx="1036638" cy="695325"/>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94" name="Freeform 131"/>
          <p:cNvSpPr>
            <a:spLocks/>
          </p:cNvSpPr>
          <p:nvPr/>
        </p:nvSpPr>
        <p:spPr bwMode="gray">
          <a:xfrm rot="201474">
            <a:off x="2514600" y="2897188"/>
            <a:ext cx="1373187" cy="866775"/>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95" name="Freeform 132"/>
          <p:cNvSpPr>
            <a:spLocks/>
          </p:cNvSpPr>
          <p:nvPr/>
        </p:nvSpPr>
        <p:spPr bwMode="gray">
          <a:xfrm rot="201474">
            <a:off x="2082800" y="2878138"/>
            <a:ext cx="609600" cy="355600"/>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96" name="Freeform 133"/>
          <p:cNvSpPr>
            <a:spLocks/>
          </p:cNvSpPr>
          <p:nvPr/>
        </p:nvSpPr>
        <p:spPr bwMode="gray">
          <a:xfrm rot="201474">
            <a:off x="2171700" y="3030538"/>
            <a:ext cx="609600" cy="355600"/>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97" name="Freeform 134"/>
          <p:cNvSpPr>
            <a:spLocks/>
          </p:cNvSpPr>
          <p:nvPr/>
        </p:nvSpPr>
        <p:spPr bwMode="gray">
          <a:xfrm rot="201474">
            <a:off x="2624137" y="3502025"/>
            <a:ext cx="609600" cy="355600"/>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98" name="Freeform 135"/>
          <p:cNvSpPr>
            <a:spLocks/>
          </p:cNvSpPr>
          <p:nvPr/>
        </p:nvSpPr>
        <p:spPr bwMode="gray">
          <a:xfrm rot="201474">
            <a:off x="3395662" y="3700463"/>
            <a:ext cx="425450" cy="290512"/>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99" name="Freeform 136"/>
          <p:cNvSpPr>
            <a:spLocks/>
          </p:cNvSpPr>
          <p:nvPr/>
        </p:nvSpPr>
        <p:spPr bwMode="gray">
          <a:xfrm rot="201474">
            <a:off x="3543300" y="3589338"/>
            <a:ext cx="881062" cy="530225"/>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700" name="Freeform 137"/>
          <p:cNvSpPr>
            <a:spLocks/>
          </p:cNvSpPr>
          <p:nvPr/>
        </p:nvSpPr>
        <p:spPr bwMode="gray">
          <a:xfrm rot="201474">
            <a:off x="3744912" y="3646488"/>
            <a:ext cx="881063" cy="509587"/>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701" name="Freeform 138"/>
          <p:cNvSpPr>
            <a:spLocks/>
          </p:cNvSpPr>
          <p:nvPr/>
        </p:nvSpPr>
        <p:spPr bwMode="gray">
          <a:xfrm rot="201474">
            <a:off x="3908425" y="3822700"/>
            <a:ext cx="766762" cy="431800"/>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702" name="Freeform 139"/>
          <p:cNvSpPr>
            <a:spLocks/>
          </p:cNvSpPr>
          <p:nvPr/>
        </p:nvSpPr>
        <p:spPr bwMode="gray">
          <a:xfrm rot="3431754">
            <a:off x="2335212" y="3254375"/>
            <a:ext cx="1568450" cy="819150"/>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703" name="Freeform 140"/>
          <p:cNvSpPr>
            <a:spLocks/>
          </p:cNvSpPr>
          <p:nvPr/>
        </p:nvSpPr>
        <p:spPr bwMode="gray">
          <a:xfrm rot="3511687">
            <a:off x="2194719" y="3315494"/>
            <a:ext cx="1570037" cy="873125"/>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704" name="Freeform 141"/>
          <p:cNvSpPr>
            <a:spLocks/>
          </p:cNvSpPr>
          <p:nvPr/>
        </p:nvSpPr>
        <p:spPr bwMode="gray">
          <a:xfrm rot="201474">
            <a:off x="2381250" y="3124200"/>
            <a:ext cx="515937" cy="322263"/>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705" name="Freeform 142"/>
          <p:cNvSpPr>
            <a:spLocks/>
          </p:cNvSpPr>
          <p:nvPr/>
        </p:nvSpPr>
        <p:spPr bwMode="gray">
          <a:xfrm rot="3467859">
            <a:off x="2277269" y="2823369"/>
            <a:ext cx="1042987" cy="561975"/>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706" name="Freeform 143"/>
          <p:cNvSpPr>
            <a:spLocks/>
          </p:cNvSpPr>
          <p:nvPr/>
        </p:nvSpPr>
        <p:spPr bwMode="gray">
          <a:xfrm rot="3467859">
            <a:off x="3843337" y="3697288"/>
            <a:ext cx="685800" cy="381000"/>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707" name="Freeform 144"/>
          <p:cNvSpPr>
            <a:spLocks/>
          </p:cNvSpPr>
          <p:nvPr/>
        </p:nvSpPr>
        <p:spPr bwMode="gray">
          <a:xfrm rot="3548971">
            <a:off x="2361406" y="3077369"/>
            <a:ext cx="1908175" cy="1081087"/>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pic>
        <p:nvPicPr>
          <p:cNvPr id="708" name="Picture 46"/>
          <p:cNvPicPr>
            <a:picLocks noChangeAspect="1" noChangeArrowheads="1"/>
          </p:cNvPicPr>
          <p:nvPr/>
        </p:nvPicPr>
        <p:blipFill>
          <a:blip r:embed="rId3" cstate="print"/>
          <a:srcRect/>
          <a:stretch>
            <a:fillRect/>
          </a:stretch>
        </p:blipFill>
        <p:spPr bwMode="auto">
          <a:xfrm>
            <a:off x="5722937" y="4556125"/>
            <a:ext cx="228600" cy="177800"/>
          </a:xfrm>
          <a:prstGeom prst="rect">
            <a:avLst/>
          </a:prstGeom>
          <a:noFill/>
          <a:ln w="12700">
            <a:solidFill>
              <a:srgbClr val="FF0000">
                <a:alpha val="56078"/>
              </a:srgbClr>
            </a:solidFill>
            <a:round/>
            <a:headEnd/>
            <a:tailEnd/>
          </a:ln>
        </p:spPr>
      </p:pic>
      <p:grpSp>
        <p:nvGrpSpPr>
          <p:cNvPr id="12" name="Group 146"/>
          <p:cNvGrpSpPr>
            <a:grpSpLocks/>
          </p:cNvGrpSpPr>
          <p:nvPr/>
        </p:nvGrpSpPr>
        <p:grpSpPr bwMode="auto">
          <a:xfrm>
            <a:off x="4557712" y="2155825"/>
            <a:ext cx="1220788" cy="396875"/>
            <a:chOff x="2639" y="1200"/>
            <a:chExt cx="769" cy="250"/>
          </a:xfrm>
        </p:grpSpPr>
        <p:sp>
          <p:nvSpPr>
            <p:cNvPr id="710" name="Text Box 147"/>
            <p:cNvSpPr txBox="1">
              <a:spLocks noChangeArrowheads="1"/>
            </p:cNvSpPr>
            <p:nvPr/>
          </p:nvSpPr>
          <p:spPr bwMode="auto">
            <a:xfrm>
              <a:off x="2976" y="1296"/>
              <a:ext cx="432" cy="154"/>
            </a:xfrm>
            <a:prstGeom prst="rect">
              <a:avLst/>
            </a:prstGeom>
            <a:noFill/>
            <a:ln w="12700" algn="ctr">
              <a:noFill/>
              <a:miter lim="800000"/>
              <a:headEnd/>
              <a:tailEnd/>
            </a:ln>
            <a:effectLst>
              <a:prstShdw prst="shdw17" dist="17961" dir="2700000">
                <a:srgbClr val="FF0000">
                  <a:gamma/>
                  <a:shade val="60000"/>
                  <a:invGamma/>
                </a:srgbClr>
              </a:prstShdw>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000" b="1" i="0" u="none" strike="noStrike" kern="0" cap="none" spc="0" normalizeH="0" baseline="0" noProof="0" smtClean="0">
                  <a:ln>
                    <a:noFill/>
                  </a:ln>
                  <a:effectLst/>
                  <a:uLnTx/>
                  <a:uFillTx/>
                  <a:latin typeface="+mn-lt"/>
                  <a:ea typeface="MS PGothic" pitchFamily="34" charset="-128"/>
                </a:rPr>
                <a:t>CNA</a:t>
              </a:r>
            </a:p>
          </p:txBody>
        </p:sp>
        <p:sp>
          <p:nvSpPr>
            <p:cNvPr id="711" name="AutoShape 148"/>
            <p:cNvSpPr>
              <a:spLocks noChangeArrowheads="1"/>
            </p:cNvSpPr>
            <p:nvPr/>
          </p:nvSpPr>
          <p:spPr bwMode="auto">
            <a:xfrm>
              <a:off x="2639" y="1283"/>
              <a:ext cx="105" cy="109"/>
            </a:xfrm>
            <a:prstGeom prst="diamond">
              <a:avLst/>
            </a:prstGeom>
            <a:solidFill>
              <a:srgbClr val="FF0066"/>
            </a:solidFill>
            <a:ln w="12700" algn="ctr">
              <a:noFill/>
              <a:miter lim="800000"/>
              <a:headEnd/>
              <a:tailEnd/>
            </a:ln>
            <a:effectLst>
              <a:prstShdw prst="shdw17" dist="17961" dir="2700000">
                <a:srgbClr val="FF0066">
                  <a:gamma/>
                  <a:shade val="60000"/>
                  <a:invGamma/>
                </a:srgbClr>
              </a:prstShdw>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smtClean="0">
                <a:ln>
                  <a:noFill/>
                </a:ln>
                <a:effectLst/>
                <a:uLnTx/>
                <a:uFillTx/>
                <a:latin typeface="+mn-lt"/>
              </a:endParaRPr>
            </a:p>
          </p:txBody>
        </p:sp>
        <p:sp>
          <p:nvSpPr>
            <p:cNvPr id="712" name="AutoShape 149"/>
            <p:cNvSpPr>
              <a:spLocks noChangeArrowheads="1"/>
            </p:cNvSpPr>
            <p:nvPr/>
          </p:nvSpPr>
          <p:spPr bwMode="auto">
            <a:xfrm>
              <a:off x="2975" y="1288"/>
              <a:ext cx="105" cy="109"/>
            </a:xfrm>
            <a:prstGeom prst="diamond">
              <a:avLst/>
            </a:prstGeom>
            <a:solidFill>
              <a:srgbClr val="FF0066"/>
            </a:solidFill>
            <a:ln w="12700" algn="ctr">
              <a:noFill/>
              <a:miter lim="800000"/>
              <a:headEnd/>
              <a:tailEnd/>
            </a:ln>
            <a:effectLst>
              <a:prstShdw prst="shdw17" dist="17961" dir="2700000">
                <a:srgbClr val="FF0066">
                  <a:gamma/>
                  <a:shade val="60000"/>
                  <a:invGamma/>
                </a:srgbClr>
              </a:prstShdw>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smtClean="0">
                <a:ln>
                  <a:noFill/>
                </a:ln>
                <a:effectLst/>
                <a:uLnTx/>
                <a:uFillTx/>
                <a:latin typeface="+mn-lt"/>
              </a:endParaRPr>
            </a:p>
          </p:txBody>
        </p:sp>
        <p:pic>
          <p:nvPicPr>
            <p:cNvPr id="713" name="Picture 46"/>
            <p:cNvPicPr>
              <a:picLocks noChangeAspect="1" noChangeArrowheads="1"/>
            </p:cNvPicPr>
            <p:nvPr/>
          </p:nvPicPr>
          <p:blipFill>
            <a:blip r:embed="rId3" cstate="print"/>
            <a:srcRect/>
            <a:stretch>
              <a:fillRect/>
            </a:stretch>
          </p:blipFill>
          <p:spPr bwMode="auto">
            <a:xfrm>
              <a:off x="3264" y="1200"/>
              <a:ext cx="144" cy="112"/>
            </a:xfrm>
            <a:prstGeom prst="rect">
              <a:avLst/>
            </a:prstGeom>
            <a:noFill/>
            <a:ln w="12700">
              <a:solidFill>
                <a:srgbClr val="FF0000">
                  <a:alpha val="56078"/>
                </a:srgbClr>
              </a:solidFill>
              <a:round/>
              <a:headEnd/>
              <a:tailEnd/>
            </a:ln>
          </p:spPr>
        </p:pic>
      </p:grpSp>
      <p:sp>
        <p:nvSpPr>
          <p:cNvPr id="714" name="Text Box 151"/>
          <p:cNvSpPr txBox="1">
            <a:spLocks noChangeArrowheads="1"/>
          </p:cNvSpPr>
          <p:nvPr/>
        </p:nvSpPr>
        <p:spPr bwMode="auto">
          <a:xfrm>
            <a:off x="5316537" y="4695825"/>
            <a:ext cx="520700" cy="244475"/>
          </a:xfrm>
          <a:prstGeom prst="rect">
            <a:avLst/>
          </a:prstGeom>
          <a:noFill/>
          <a:ln w="12700" algn="ctr">
            <a:noFill/>
            <a:miter lim="800000"/>
            <a:headEnd/>
            <a:tailEnd/>
          </a:ln>
          <a:effectLst>
            <a:prstShdw prst="shdw17" dist="17961" dir="2700000">
              <a:srgbClr val="FF0000">
                <a:gamma/>
                <a:shade val="60000"/>
                <a:invGamma/>
              </a:srgbClr>
            </a:prstShdw>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000" b="1" i="0" u="none" strike="noStrike" kern="0" cap="none" spc="0" normalizeH="0" baseline="0" noProof="0" smtClean="0">
                <a:ln>
                  <a:noFill/>
                </a:ln>
                <a:effectLst/>
                <a:uLnTx/>
                <a:uFillTx/>
                <a:latin typeface="+mn-lt"/>
                <a:ea typeface="MS PGothic" pitchFamily="34" charset="-128"/>
              </a:rPr>
              <a:t>HBA</a:t>
            </a:r>
          </a:p>
        </p:txBody>
      </p:sp>
      <p:sp>
        <p:nvSpPr>
          <p:cNvPr id="715" name="AutoShape 152"/>
          <p:cNvSpPr>
            <a:spLocks noChangeArrowheads="1"/>
          </p:cNvSpPr>
          <p:nvPr/>
        </p:nvSpPr>
        <p:spPr bwMode="auto">
          <a:xfrm>
            <a:off x="4859337" y="4746625"/>
            <a:ext cx="166688" cy="146050"/>
          </a:xfrm>
          <a:prstGeom prst="diamond">
            <a:avLst/>
          </a:prstGeom>
          <a:solidFill>
            <a:srgbClr val="00AFF0"/>
          </a:solidFill>
          <a:ln w="12700" algn="ctr">
            <a:noFill/>
            <a:miter lim="800000"/>
            <a:headEnd/>
            <a:tailEnd/>
          </a:ln>
          <a:effectLst>
            <a:prstShdw prst="shdw17" dist="17961" dir="2700000">
              <a:srgbClr val="00AFF0">
                <a:gamma/>
                <a:shade val="60000"/>
                <a:invGamma/>
              </a:srgbClr>
            </a:prst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716" name="Text Box 153"/>
          <p:cNvSpPr txBox="1">
            <a:spLocks noChangeArrowheads="1"/>
          </p:cNvSpPr>
          <p:nvPr/>
        </p:nvSpPr>
        <p:spPr bwMode="auto">
          <a:xfrm>
            <a:off x="4414837" y="4708525"/>
            <a:ext cx="495300" cy="244475"/>
          </a:xfrm>
          <a:prstGeom prst="rect">
            <a:avLst/>
          </a:prstGeom>
          <a:noFill/>
          <a:ln w="12700" algn="ctr">
            <a:noFill/>
            <a:miter lim="800000"/>
            <a:headEnd/>
            <a:tailEnd/>
          </a:ln>
          <a:effectLst>
            <a:prstShdw prst="shdw17" dist="17961" dir="2700000">
              <a:srgbClr val="FF0000">
                <a:gamma/>
                <a:shade val="60000"/>
                <a:invGamma/>
              </a:srgbClr>
            </a:prstShdw>
          </a:effectLst>
        </p:spPr>
        <p:txBody>
          <a:bodyPr>
            <a:spAutoFit/>
          </a:bodyPr>
          <a:lstStyle/>
          <a:p>
            <a:pPr>
              <a:lnSpc>
                <a:spcPct val="100000"/>
              </a:lnSpc>
              <a:spcBef>
                <a:spcPct val="50000"/>
              </a:spcBef>
              <a:buFontTx/>
              <a:buNone/>
            </a:pPr>
            <a:r>
              <a:rPr lang="en-US" sz="1000" b="1">
                <a:latin typeface="+mn-lt"/>
                <a:ea typeface="MS PGothic" pitchFamily="34" charset="-128"/>
              </a:rPr>
              <a:t>NIC</a:t>
            </a:r>
          </a:p>
        </p:txBody>
      </p:sp>
      <p:sp>
        <p:nvSpPr>
          <p:cNvPr id="718" name="Oval 155"/>
          <p:cNvSpPr>
            <a:spLocks noChangeArrowheads="1"/>
          </p:cNvSpPr>
          <p:nvPr/>
        </p:nvSpPr>
        <p:spPr bwMode="auto">
          <a:xfrm>
            <a:off x="2451100" y="3579813"/>
            <a:ext cx="838200" cy="228600"/>
          </a:xfrm>
          <a:prstGeom prst="ellipse">
            <a:avLst/>
          </a:prstGeom>
          <a:solidFill>
            <a:srgbClr val="FFFFFF"/>
          </a:solidFill>
          <a:ln w="12700" algn="ctr">
            <a:noFill/>
            <a:round/>
            <a:headEnd/>
            <a:tailEnd/>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dirty="0" smtClean="0">
                <a:ln>
                  <a:noFill/>
                </a:ln>
                <a:effectLst/>
                <a:uLnTx/>
                <a:uFillTx/>
                <a:latin typeface="+mn-lt"/>
              </a:rPr>
              <a:t>Ethernet</a:t>
            </a:r>
          </a:p>
        </p:txBody>
      </p:sp>
      <p:sp>
        <p:nvSpPr>
          <p:cNvPr id="719" name="Text Box 299"/>
          <p:cNvSpPr txBox="1">
            <a:spLocks noChangeArrowheads="1"/>
          </p:cNvSpPr>
          <p:nvPr/>
        </p:nvSpPr>
        <p:spPr bwMode="gray">
          <a:xfrm>
            <a:off x="3886200" y="5013325"/>
            <a:ext cx="3352800" cy="215444"/>
          </a:xfrm>
          <a:prstGeom prst="rect">
            <a:avLst/>
          </a:prstGeom>
          <a:noFill/>
          <a:ln w="12700">
            <a:noFill/>
            <a:miter lim="800000"/>
            <a:headEnd/>
            <a:tailEnd/>
          </a:ln>
        </p:spPr>
        <p:txBody>
          <a:bodyPr lIns="0" tIns="0" rIns="0" bIns="0">
            <a:spAutoFit/>
          </a:bodyPr>
          <a:lstStyle/>
          <a:p>
            <a:pPr algn="l">
              <a:lnSpc>
                <a:spcPct val="100000"/>
              </a:lnSpc>
              <a:spcBef>
                <a:spcPct val="0"/>
              </a:spcBef>
              <a:buFontTx/>
              <a:buNone/>
            </a:pPr>
            <a:r>
              <a:rPr lang="en-US" sz="1400" b="1" dirty="0">
                <a:latin typeface="+mn-lt"/>
                <a:ea typeface="MS PGothic" pitchFamily="34" charset="-128"/>
              </a:rPr>
              <a:t>Existing W/L; Unix, Mainframe</a:t>
            </a:r>
          </a:p>
        </p:txBody>
      </p:sp>
      <p:sp>
        <p:nvSpPr>
          <p:cNvPr id="720" name="Rectangle 157"/>
          <p:cNvSpPr txBox="1">
            <a:spLocks noChangeArrowheads="1"/>
          </p:cNvSpPr>
          <p:nvPr/>
        </p:nvSpPr>
        <p:spPr bwMode="gray">
          <a:xfrm>
            <a:off x="1143000" y="5486400"/>
            <a:ext cx="76962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287338" marR="0" lvl="0" indent="-287338" algn="l" defTabSz="914400" rtl="0" eaLnBrk="1" fontAlgn="base" latinLnBrk="0" hangingPunct="1">
              <a:lnSpc>
                <a:spcPct val="105000"/>
              </a:lnSpc>
              <a:spcBef>
                <a:spcPct val="15000"/>
              </a:spcBef>
              <a:spcAft>
                <a:spcPct val="0"/>
              </a:spcAft>
              <a:buClrTx/>
              <a:buSzTx/>
              <a:buNone/>
              <a:tabLst/>
              <a:defRPr/>
            </a:pPr>
            <a:r>
              <a:rPr kumimoji="0" lang="en-US" sz="1600" b="0" i="0" u="none" strike="noStrike" kern="0" cap="none" spc="0" normalizeH="0" baseline="0" noProof="0" dirty="0" err="1" smtClean="0">
                <a:ln>
                  <a:noFill/>
                </a:ln>
                <a:effectLst/>
                <a:uLnTx/>
                <a:uFillTx/>
                <a:latin typeface="+mn-lt"/>
                <a:ea typeface="+mn-ea"/>
                <a:cs typeface="+mn-cs"/>
              </a:rPr>
              <a:t>Dat</a:t>
            </a:r>
            <a:r>
              <a:rPr lang="en-US" sz="1600" kern="0" dirty="0" smtClean="0">
                <a:latin typeface="+mn-lt"/>
              </a:rPr>
              <a:t>a Center Bridging</a:t>
            </a:r>
            <a:r>
              <a:rPr kumimoji="0" lang="en-US" sz="1600" b="0" i="0" u="none" strike="noStrike" kern="0" cap="none" spc="0" normalizeH="0" baseline="0" noProof="0" dirty="0" smtClean="0">
                <a:ln>
                  <a:noFill/>
                </a:ln>
                <a:effectLst/>
                <a:uLnTx/>
                <a:uFillTx/>
                <a:latin typeface="+mn-lt"/>
                <a:ea typeface="+mn-ea"/>
                <a:cs typeface="+mn-cs"/>
              </a:rPr>
              <a:t> (DCB) for IP and storage (FCoE) traffic</a:t>
            </a:r>
          </a:p>
          <a:p>
            <a:pPr marL="287338" marR="0" lvl="0" indent="-287338" algn="l" defTabSz="914400" rtl="0" eaLnBrk="1" fontAlgn="base" latinLnBrk="0" hangingPunct="1">
              <a:lnSpc>
                <a:spcPct val="105000"/>
              </a:lnSpc>
              <a:spcBef>
                <a:spcPct val="15000"/>
              </a:spcBef>
              <a:spcAft>
                <a:spcPct val="0"/>
              </a:spcAft>
              <a:buClrTx/>
              <a:buSzTx/>
              <a:buNone/>
              <a:tabLst/>
              <a:defRPr/>
            </a:pPr>
            <a:r>
              <a:rPr kumimoji="0" lang="en-US" sz="1600" b="0" i="0" u="none" strike="noStrike" kern="0" cap="none" spc="0" normalizeH="0" baseline="0" noProof="0" dirty="0" smtClean="0">
                <a:ln>
                  <a:noFill/>
                </a:ln>
                <a:effectLst/>
                <a:uLnTx/>
                <a:uFillTx/>
                <a:latin typeface="+mn-lt"/>
                <a:ea typeface="+mn-ea"/>
                <a:cs typeface="+mn-cs"/>
              </a:rPr>
              <a:t>Ethernet LAN for IP-only traffic</a:t>
            </a:r>
          </a:p>
          <a:p>
            <a:pPr marL="287338" marR="0" lvl="0" indent="-287338" algn="l" defTabSz="914400" rtl="0" eaLnBrk="1" fontAlgn="base" latinLnBrk="0" hangingPunct="1">
              <a:lnSpc>
                <a:spcPct val="105000"/>
              </a:lnSpc>
              <a:spcBef>
                <a:spcPct val="15000"/>
              </a:spcBef>
              <a:spcAft>
                <a:spcPct val="0"/>
              </a:spcAft>
              <a:buClrTx/>
              <a:buSzTx/>
              <a:buNone/>
              <a:tabLst/>
              <a:defRPr/>
            </a:pPr>
            <a:r>
              <a:rPr kumimoji="0" lang="en-US" sz="1600" b="0" i="0" u="none" strike="noStrike" kern="0" cap="none" spc="0" normalizeH="0" baseline="0" noProof="0" dirty="0" err="1" smtClean="0">
                <a:ln>
                  <a:noFill/>
                </a:ln>
                <a:effectLst/>
                <a:uLnTx/>
                <a:uFillTx/>
                <a:latin typeface="+mn-lt"/>
                <a:ea typeface="+mn-ea"/>
                <a:cs typeface="+mn-cs"/>
              </a:rPr>
              <a:t>Fibre</a:t>
            </a:r>
            <a:r>
              <a:rPr kumimoji="0" lang="en-US" sz="1600" b="0" i="0" u="none" strike="noStrike" kern="0" cap="none" spc="0" normalizeH="0" baseline="0" noProof="0" dirty="0" smtClean="0">
                <a:ln>
                  <a:noFill/>
                </a:ln>
                <a:effectLst/>
                <a:uLnTx/>
                <a:uFillTx/>
                <a:latin typeface="+mn-lt"/>
                <a:ea typeface="+mn-ea"/>
                <a:cs typeface="+mn-cs"/>
              </a:rPr>
              <a:t> Channel SAN for storage-only (FC) traffic</a:t>
            </a:r>
          </a:p>
        </p:txBody>
      </p:sp>
      <p:sp>
        <p:nvSpPr>
          <p:cNvPr id="721" name="Line 158"/>
          <p:cNvSpPr>
            <a:spLocks noChangeShapeType="1"/>
          </p:cNvSpPr>
          <p:nvPr/>
        </p:nvSpPr>
        <p:spPr bwMode="auto">
          <a:xfrm>
            <a:off x="990600" y="5867400"/>
            <a:ext cx="0" cy="190500"/>
          </a:xfrm>
          <a:prstGeom prst="line">
            <a:avLst/>
          </a:prstGeom>
          <a:noFill/>
          <a:ln w="28575">
            <a:solidFill>
              <a:srgbClr val="00AFF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722" name="Line 159"/>
          <p:cNvSpPr>
            <a:spLocks noChangeShapeType="1"/>
          </p:cNvSpPr>
          <p:nvPr/>
        </p:nvSpPr>
        <p:spPr bwMode="auto">
          <a:xfrm>
            <a:off x="990600" y="6159500"/>
            <a:ext cx="0" cy="190500"/>
          </a:xfrm>
          <a:prstGeom prst="line">
            <a:avLst/>
          </a:prstGeom>
          <a:noFill/>
          <a:ln w="28575">
            <a:solidFill>
              <a:srgbClr val="FF96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723" name="Line 160"/>
          <p:cNvSpPr>
            <a:spLocks noChangeShapeType="1"/>
          </p:cNvSpPr>
          <p:nvPr/>
        </p:nvSpPr>
        <p:spPr bwMode="auto">
          <a:xfrm>
            <a:off x="990600" y="5575300"/>
            <a:ext cx="0" cy="190500"/>
          </a:xfrm>
          <a:prstGeom prst="line">
            <a:avLst/>
          </a:prstGeom>
          <a:noFill/>
          <a:ln w="28575">
            <a:solidFill>
              <a:srgbClr val="FF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724" name="AutoShape 161"/>
          <p:cNvSpPr>
            <a:spLocks noChangeArrowheads="1"/>
          </p:cNvSpPr>
          <p:nvPr/>
        </p:nvSpPr>
        <p:spPr bwMode="auto">
          <a:xfrm>
            <a:off x="838200" y="4343400"/>
            <a:ext cx="1905000" cy="787400"/>
          </a:xfrm>
          <a:prstGeom prst="roundRect">
            <a:avLst>
              <a:gd name="adj" fmla="val 16667"/>
            </a:avLst>
          </a:prstGeom>
          <a:noFill/>
          <a:ln w="12700" algn="ctr">
            <a:noFill/>
            <a:round/>
            <a:headEnd/>
            <a:tailEnd/>
          </a:ln>
          <a:effectLst/>
        </p:spPr>
        <p:txBody>
          <a:bodyPr wrap="none" anchor="ct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en-US" sz="1400" b="1" i="0" u="none" strike="noStrike" kern="0" cap="none" spc="0" normalizeH="0" baseline="0" noProof="0" dirty="0" smtClean="0">
                <a:ln>
                  <a:noFill/>
                </a:ln>
                <a:effectLst/>
                <a:uLnTx/>
                <a:uFillTx/>
                <a:latin typeface="+mn-lt"/>
              </a:rPr>
              <a:t>Existing servers </a:t>
            </a:r>
          </a:p>
          <a:p>
            <a:pPr marL="0" marR="0" lvl="0" indent="0" algn="l" defTabSz="914400" eaLnBrk="1" fontAlgn="auto" latinLnBrk="0" hangingPunct="1">
              <a:lnSpc>
                <a:spcPct val="100000"/>
              </a:lnSpc>
              <a:spcBef>
                <a:spcPct val="0"/>
              </a:spcBef>
              <a:spcAft>
                <a:spcPts val="0"/>
              </a:spcAft>
              <a:buClrTx/>
              <a:buSzTx/>
              <a:buFontTx/>
              <a:buNone/>
              <a:tabLst/>
              <a:defRPr/>
            </a:pPr>
            <a:r>
              <a:rPr kumimoji="0" lang="en-US" sz="1400" b="1" i="0" u="none" strike="noStrike" kern="0" cap="none" spc="0" normalizeH="0" baseline="0" noProof="0" dirty="0" smtClean="0">
                <a:ln>
                  <a:noFill/>
                </a:ln>
                <a:effectLst/>
                <a:uLnTx/>
                <a:uFillTx/>
                <a:latin typeface="+mn-lt"/>
              </a:rPr>
              <a:t>with only non-storage </a:t>
            </a:r>
          </a:p>
          <a:p>
            <a:pPr marL="0" marR="0" lvl="0" indent="0" algn="l" defTabSz="914400" eaLnBrk="1" fontAlgn="auto" latinLnBrk="0" hangingPunct="1">
              <a:lnSpc>
                <a:spcPct val="100000"/>
              </a:lnSpc>
              <a:spcBef>
                <a:spcPct val="0"/>
              </a:spcBef>
              <a:spcAft>
                <a:spcPts val="0"/>
              </a:spcAft>
              <a:buClrTx/>
              <a:buSzTx/>
              <a:buFontTx/>
              <a:buNone/>
              <a:tabLst/>
              <a:defRPr/>
            </a:pPr>
            <a:r>
              <a:rPr kumimoji="0" lang="en-US" sz="1400" b="1" i="0" u="none" strike="noStrike" kern="0" cap="none" spc="0" normalizeH="0" baseline="0" noProof="0" dirty="0" smtClean="0">
                <a:ln>
                  <a:noFill/>
                </a:ln>
                <a:effectLst/>
                <a:uLnTx/>
                <a:uFillTx/>
                <a:latin typeface="+mn-lt"/>
              </a:rPr>
              <a:t>traffic </a:t>
            </a:r>
          </a:p>
        </p:txBody>
      </p:sp>
      <p:sp>
        <p:nvSpPr>
          <p:cNvPr id="725" name="Text Box 300"/>
          <p:cNvSpPr txBox="1">
            <a:spLocks noChangeArrowheads="1"/>
          </p:cNvSpPr>
          <p:nvPr/>
        </p:nvSpPr>
        <p:spPr bwMode="gray">
          <a:xfrm>
            <a:off x="5410200" y="1524000"/>
            <a:ext cx="1828800" cy="646331"/>
          </a:xfrm>
          <a:prstGeom prst="rect">
            <a:avLst/>
          </a:prstGeom>
          <a:noFill/>
          <a:ln w="12700">
            <a:noFill/>
            <a:miter lim="800000"/>
            <a:headEnd/>
            <a:tailEnd/>
          </a:ln>
        </p:spPr>
        <p:txBody>
          <a:bodyPr lIns="0" tIns="0" rIns="0" bIns="0">
            <a:spAutoFit/>
          </a:bodyPr>
          <a:lstStyle/>
          <a:p>
            <a:pPr>
              <a:lnSpc>
                <a:spcPct val="100000"/>
              </a:lnSpc>
              <a:spcBef>
                <a:spcPct val="0"/>
              </a:spcBef>
              <a:buFontTx/>
              <a:buNone/>
            </a:pPr>
            <a:r>
              <a:rPr lang="en-US" sz="1400" b="1" dirty="0">
                <a:latin typeface="+mn-lt"/>
                <a:ea typeface="MS PGothic" pitchFamily="34" charset="-128"/>
              </a:rPr>
              <a:t>New Tier 2, 3 Windows and Linux Servers</a:t>
            </a:r>
          </a:p>
        </p:txBody>
      </p:sp>
      <p:sp>
        <p:nvSpPr>
          <p:cNvPr id="726" name="Text Box 163"/>
          <p:cNvSpPr txBox="1">
            <a:spLocks noChangeArrowheads="1"/>
          </p:cNvSpPr>
          <p:nvPr/>
        </p:nvSpPr>
        <p:spPr bwMode="auto">
          <a:xfrm>
            <a:off x="342900" y="1974221"/>
            <a:ext cx="3187700" cy="366713"/>
          </a:xfrm>
          <a:prstGeom prst="rect">
            <a:avLst/>
          </a:prstGeom>
          <a:noFill/>
          <a:ln w="12700" algn="ctr">
            <a:noFill/>
            <a:miter lim="800000"/>
            <a:headEnd/>
            <a:tailEnd/>
          </a:ln>
          <a:effectLst/>
        </p:spPr>
        <p:txBody>
          <a:bodyPr>
            <a:spAutoFit/>
          </a:body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dirty="0" smtClean="0">
                <a:ln>
                  <a:noFill/>
                </a:ln>
                <a:effectLst/>
                <a:uLnTx/>
                <a:uFillTx/>
                <a:latin typeface="+mn-lt"/>
              </a:rPr>
              <a:t>DCB/FCoE at Access Layer</a:t>
            </a:r>
          </a:p>
        </p:txBody>
      </p:sp>
      <p:sp>
        <p:nvSpPr>
          <p:cNvPr id="727" name="Freeform 164"/>
          <p:cNvSpPr>
            <a:spLocks/>
          </p:cNvSpPr>
          <p:nvPr/>
        </p:nvSpPr>
        <p:spPr bwMode="gray">
          <a:xfrm rot="3511687">
            <a:off x="3220244" y="2951956"/>
            <a:ext cx="1265238" cy="695325"/>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728" name="Freeform 165"/>
          <p:cNvSpPr>
            <a:spLocks/>
          </p:cNvSpPr>
          <p:nvPr/>
        </p:nvSpPr>
        <p:spPr bwMode="gray">
          <a:xfrm rot="201474">
            <a:off x="3657600" y="2940050"/>
            <a:ext cx="517525" cy="323850"/>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729" name="Text Box 166"/>
          <p:cNvSpPr txBox="1">
            <a:spLocks noChangeArrowheads="1"/>
          </p:cNvSpPr>
          <p:nvPr/>
        </p:nvSpPr>
        <p:spPr bwMode="auto">
          <a:xfrm>
            <a:off x="3309937" y="3324225"/>
            <a:ext cx="762000" cy="366713"/>
          </a:xfrm>
          <a:prstGeom prst="rect">
            <a:avLst/>
          </a:prstGeom>
          <a:solidFill>
            <a:srgbClr val="FFFFFF">
              <a:alpha val="80000"/>
            </a:srgbClr>
          </a:solidFill>
          <a:ln w="12700" algn="ctr">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smtClean="0">
                <a:ln>
                  <a:noFill/>
                </a:ln>
                <a:effectLst>
                  <a:outerShdw blurRad="38100" dist="38100" dir="2700000" algn="tl">
                    <a:srgbClr val="C0C0C0"/>
                  </a:outerShdw>
                </a:effectLst>
                <a:uLnTx/>
                <a:uFillTx/>
                <a:latin typeface="+mn-lt"/>
              </a:rPr>
              <a:t>LAN </a:t>
            </a:r>
          </a:p>
        </p:txBody>
      </p:sp>
      <p:sp>
        <p:nvSpPr>
          <p:cNvPr id="730" name="Line 2"/>
          <p:cNvSpPr>
            <a:spLocks noChangeShapeType="1"/>
          </p:cNvSpPr>
          <p:nvPr/>
        </p:nvSpPr>
        <p:spPr bwMode="gray">
          <a:xfrm flipH="1">
            <a:off x="6662737" y="3044825"/>
            <a:ext cx="552450" cy="384175"/>
          </a:xfrm>
          <a:prstGeom prst="line">
            <a:avLst/>
          </a:prstGeom>
          <a:noFill/>
          <a:ln w="28575">
            <a:solidFill>
              <a:srgbClr val="FF9600"/>
            </a:solidFill>
            <a:round/>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731" name="Line 3"/>
          <p:cNvSpPr>
            <a:spLocks noChangeShapeType="1"/>
          </p:cNvSpPr>
          <p:nvPr/>
        </p:nvSpPr>
        <p:spPr bwMode="gray">
          <a:xfrm flipH="1" flipV="1">
            <a:off x="6738937" y="3884613"/>
            <a:ext cx="496888" cy="322262"/>
          </a:xfrm>
          <a:prstGeom prst="line">
            <a:avLst/>
          </a:prstGeom>
          <a:noFill/>
          <a:ln w="28575">
            <a:solidFill>
              <a:srgbClr val="FF9600"/>
            </a:solidFill>
            <a:round/>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732" name="Line 4"/>
          <p:cNvSpPr>
            <a:spLocks noChangeShapeType="1"/>
          </p:cNvSpPr>
          <p:nvPr/>
        </p:nvSpPr>
        <p:spPr bwMode="gray">
          <a:xfrm flipH="1" flipV="1">
            <a:off x="6875462" y="3597275"/>
            <a:ext cx="339725" cy="9525"/>
          </a:xfrm>
          <a:prstGeom prst="line">
            <a:avLst/>
          </a:prstGeom>
          <a:noFill/>
          <a:ln w="28575">
            <a:solidFill>
              <a:srgbClr val="FF9600"/>
            </a:solidFill>
            <a:round/>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grpSp>
        <p:nvGrpSpPr>
          <p:cNvPr id="13" name="Group 42"/>
          <p:cNvGrpSpPr>
            <a:grpSpLocks/>
          </p:cNvGrpSpPr>
          <p:nvPr/>
        </p:nvGrpSpPr>
        <p:grpSpPr bwMode="auto">
          <a:xfrm>
            <a:off x="7092950" y="3921125"/>
            <a:ext cx="374650" cy="650875"/>
            <a:chOff x="3769" y="1208"/>
            <a:chExt cx="1415" cy="2293"/>
          </a:xfrm>
        </p:grpSpPr>
        <p:sp>
          <p:nvSpPr>
            <p:cNvPr id="734" name="Freeform 43"/>
            <p:cNvSpPr>
              <a:spLocks/>
            </p:cNvSpPr>
            <p:nvPr/>
          </p:nvSpPr>
          <p:spPr bwMode="gray">
            <a:xfrm>
              <a:off x="3772" y="1507"/>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35" name="Freeform 44"/>
            <p:cNvSpPr>
              <a:spLocks/>
            </p:cNvSpPr>
            <p:nvPr/>
          </p:nvSpPr>
          <p:spPr bwMode="gray">
            <a:xfrm>
              <a:off x="3769" y="1804"/>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71" y="554"/>
                  </a:lnTo>
                  <a:lnTo>
                    <a:pt x="2086" y="918"/>
                  </a:lnTo>
                  <a:lnTo>
                    <a:pt x="2232" y="814"/>
                  </a:lnTo>
                  <a:lnTo>
                    <a:pt x="1080" y="0"/>
                  </a:lnTo>
                  <a:lnTo>
                    <a:pt x="0" y="766"/>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36" name="Freeform 45"/>
            <p:cNvSpPr>
              <a:spLocks/>
            </p:cNvSpPr>
            <p:nvPr/>
          </p:nvSpPr>
          <p:spPr bwMode="gray">
            <a:xfrm>
              <a:off x="3769" y="2103"/>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37" name="Freeform 46"/>
            <p:cNvSpPr>
              <a:spLocks/>
            </p:cNvSpPr>
            <p:nvPr/>
          </p:nvSpPr>
          <p:spPr bwMode="gray">
            <a:xfrm>
              <a:off x="4165" y="1848"/>
              <a:ext cx="924" cy="654"/>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38" name="Freeform 47"/>
            <p:cNvSpPr>
              <a:spLocks/>
            </p:cNvSpPr>
            <p:nvPr/>
          </p:nvSpPr>
          <p:spPr bwMode="gray">
            <a:xfrm>
              <a:off x="4165" y="2146"/>
              <a:ext cx="924" cy="654"/>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39" name="Freeform 48"/>
            <p:cNvSpPr>
              <a:spLocks/>
            </p:cNvSpPr>
            <p:nvPr/>
          </p:nvSpPr>
          <p:spPr bwMode="gray">
            <a:xfrm>
              <a:off x="4100" y="2567"/>
              <a:ext cx="1078" cy="766"/>
            </a:xfrm>
            <a:custGeom>
              <a:avLst/>
              <a:gdLst>
                <a:gd name="T0" fmla="*/ 0 w 1707"/>
                <a:gd name="T1" fmla="*/ 1 h 1212"/>
                <a:gd name="T2" fmla="*/ 1 w 1707"/>
                <a:gd name="T3" fmla="*/ 1 h 1212"/>
                <a:gd name="T4" fmla="*/ 1 w 1707"/>
                <a:gd name="T5" fmla="*/ 1 h 1212"/>
                <a:gd name="T6" fmla="*/ 1 w 1707"/>
                <a:gd name="T7" fmla="*/ 0 h 1212"/>
                <a:gd name="T8" fmla="*/ 0 w 1707"/>
                <a:gd name="T9" fmla="*/ 1 h 1212"/>
                <a:gd name="T10" fmla="*/ 0 60000 65536"/>
                <a:gd name="T11" fmla="*/ 0 60000 65536"/>
                <a:gd name="T12" fmla="*/ 0 60000 65536"/>
                <a:gd name="T13" fmla="*/ 0 60000 65536"/>
                <a:gd name="T14" fmla="*/ 0 60000 65536"/>
                <a:gd name="T15" fmla="*/ 0 w 1707"/>
                <a:gd name="T16" fmla="*/ 0 h 1212"/>
                <a:gd name="T17" fmla="*/ 1707 w 1707"/>
                <a:gd name="T18" fmla="*/ 1212 h 1212"/>
              </a:gdLst>
              <a:ahLst/>
              <a:cxnLst>
                <a:cxn ang="T10">
                  <a:pos x="T0" y="T1"/>
                </a:cxn>
                <a:cxn ang="T11">
                  <a:pos x="T2" y="T3"/>
                </a:cxn>
                <a:cxn ang="T12">
                  <a:pos x="T4" y="T5"/>
                </a:cxn>
                <a:cxn ang="T13">
                  <a:pos x="T6" y="T7"/>
                </a:cxn>
                <a:cxn ang="T14">
                  <a:pos x="T8" y="T9"/>
                </a:cxn>
              </a:cxnLst>
              <a:rect l="T15" t="T16" r="T17" b="T18"/>
              <a:pathLst>
                <a:path w="1707" h="1212">
                  <a:moveTo>
                    <a:pt x="0" y="766"/>
                  </a:moveTo>
                  <a:lnTo>
                    <a:pt x="628" y="1212"/>
                  </a:lnTo>
                  <a:lnTo>
                    <a:pt x="1707" y="448"/>
                  </a:lnTo>
                  <a:lnTo>
                    <a:pt x="1080" y="0"/>
                  </a:lnTo>
                  <a:lnTo>
                    <a:pt x="0" y="766"/>
                  </a:ln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40" name="Freeform 49"/>
            <p:cNvSpPr>
              <a:spLocks/>
            </p:cNvSpPr>
            <p:nvPr/>
          </p:nvSpPr>
          <p:spPr bwMode="gray">
            <a:xfrm>
              <a:off x="4167" y="2444"/>
              <a:ext cx="923" cy="653"/>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747"/>
                  </a:lnTo>
                  <a:lnTo>
                    <a:pt x="927" y="375"/>
                  </a:lnTo>
                  <a:lnTo>
                    <a:pt x="0" y="1034"/>
                  </a:lnTo>
                  <a:close/>
                </a:path>
              </a:pathLst>
            </a:custGeom>
            <a:solidFill>
              <a:srgbClr val="333333"/>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41" name="Freeform 50"/>
            <p:cNvSpPr>
              <a:spLocks/>
            </p:cNvSpPr>
            <p:nvPr/>
          </p:nvSpPr>
          <p:spPr bwMode="gray">
            <a:xfrm>
              <a:off x="3771" y="1989"/>
              <a:ext cx="394" cy="513"/>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42" name="Freeform 51"/>
            <p:cNvSpPr>
              <a:spLocks/>
            </p:cNvSpPr>
            <p:nvPr/>
          </p:nvSpPr>
          <p:spPr bwMode="gray">
            <a:xfrm>
              <a:off x="3771" y="2287"/>
              <a:ext cx="394" cy="513"/>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43" name="Freeform 52"/>
            <p:cNvSpPr>
              <a:spLocks/>
            </p:cNvSpPr>
            <p:nvPr/>
          </p:nvSpPr>
          <p:spPr bwMode="gray">
            <a:xfrm>
              <a:off x="3853" y="2870"/>
              <a:ext cx="643" cy="629"/>
            </a:xfrm>
            <a:custGeom>
              <a:avLst/>
              <a:gdLst>
                <a:gd name="T0" fmla="*/ 0 w 1018"/>
                <a:gd name="T1" fmla="*/ 0 h 995"/>
                <a:gd name="T2" fmla="*/ 1 w 1018"/>
                <a:gd name="T3" fmla="*/ 1 h 995"/>
                <a:gd name="T4" fmla="*/ 1 w 1018"/>
                <a:gd name="T5" fmla="*/ 1 h 995"/>
                <a:gd name="T6" fmla="*/ 1 w 1018"/>
                <a:gd name="T7" fmla="*/ 1 h 995"/>
                <a:gd name="T8" fmla="*/ 0 w 1018"/>
                <a:gd name="T9" fmla="*/ 0 h 995"/>
                <a:gd name="T10" fmla="*/ 0 60000 65536"/>
                <a:gd name="T11" fmla="*/ 0 60000 65536"/>
                <a:gd name="T12" fmla="*/ 0 60000 65536"/>
                <a:gd name="T13" fmla="*/ 0 60000 65536"/>
                <a:gd name="T14" fmla="*/ 0 60000 65536"/>
                <a:gd name="T15" fmla="*/ 0 w 1018"/>
                <a:gd name="T16" fmla="*/ 0 h 995"/>
                <a:gd name="T17" fmla="*/ 1018 w 1018"/>
                <a:gd name="T18" fmla="*/ 995 h 995"/>
              </a:gdLst>
              <a:ahLst/>
              <a:cxnLst>
                <a:cxn ang="T10">
                  <a:pos x="T0" y="T1"/>
                </a:cxn>
                <a:cxn ang="T11">
                  <a:pos x="T2" y="T3"/>
                </a:cxn>
                <a:cxn ang="T12">
                  <a:pos x="T4" y="T5"/>
                </a:cxn>
                <a:cxn ang="T13">
                  <a:pos x="T6" y="T7"/>
                </a:cxn>
                <a:cxn ang="T14">
                  <a:pos x="T8" y="T9"/>
                </a:cxn>
              </a:cxnLst>
              <a:rect l="T15" t="T16" r="T17" b="T18"/>
              <a:pathLst>
                <a:path w="1018" h="995">
                  <a:moveTo>
                    <a:pt x="0" y="0"/>
                  </a:moveTo>
                  <a:lnTo>
                    <a:pt x="1" y="271"/>
                  </a:lnTo>
                  <a:lnTo>
                    <a:pt x="1018" y="995"/>
                  </a:lnTo>
                  <a:lnTo>
                    <a:pt x="1018" y="721"/>
                  </a:lnTo>
                  <a:lnTo>
                    <a:pt x="0" y="0"/>
                  </a:ln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44" name="Freeform 53"/>
            <p:cNvSpPr>
              <a:spLocks/>
            </p:cNvSpPr>
            <p:nvPr/>
          </p:nvSpPr>
          <p:spPr bwMode="gray">
            <a:xfrm>
              <a:off x="3771" y="2584"/>
              <a:ext cx="394" cy="514"/>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45" name="Freeform 54"/>
            <p:cNvSpPr>
              <a:spLocks/>
            </p:cNvSpPr>
            <p:nvPr/>
          </p:nvSpPr>
          <p:spPr bwMode="gray">
            <a:xfrm>
              <a:off x="3772" y="1208"/>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46" name="Freeform 55"/>
            <p:cNvSpPr>
              <a:spLocks/>
            </p:cNvSpPr>
            <p:nvPr/>
          </p:nvSpPr>
          <p:spPr bwMode="gray">
            <a:xfrm>
              <a:off x="4165" y="1551"/>
              <a:ext cx="924" cy="654"/>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47" name="Freeform 56"/>
            <p:cNvSpPr>
              <a:spLocks/>
            </p:cNvSpPr>
            <p:nvPr/>
          </p:nvSpPr>
          <p:spPr bwMode="gray">
            <a:xfrm>
              <a:off x="3771" y="1691"/>
              <a:ext cx="394" cy="514"/>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48" name="Freeform 57"/>
            <p:cNvSpPr>
              <a:spLocks/>
            </p:cNvSpPr>
            <p:nvPr/>
          </p:nvSpPr>
          <p:spPr bwMode="gray">
            <a:xfrm>
              <a:off x="4496" y="1719"/>
              <a:ext cx="688" cy="1782"/>
            </a:xfrm>
            <a:custGeom>
              <a:avLst/>
              <a:gdLst>
                <a:gd name="T0" fmla="*/ 0 w 1088"/>
                <a:gd name="T1" fmla="*/ 1 h 2820"/>
                <a:gd name="T2" fmla="*/ 1 w 1088"/>
                <a:gd name="T3" fmla="*/ 1 h 2820"/>
                <a:gd name="T4" fmla="*/ 1 w 1088"/>
                <a:gd name="T5" fmla="*/ 1 h 2820"/>
                <a:gd name="T6" fmla="*/ 1 w 1088"/>
                <a:gd name="T7" fmla="*/ 0 h 2820"/>
                <a:gd name="T8" fmla="*/ 1 w 1088"/>
                <a:gd name="T9" fmla="*/ 1 h 2820"/>
                <a:gd name="T10" fmla="*/ 0 w 1088"/>
                <a:gd name="T11" fmla="*/ 1 h 2820"/>
                <a:gd name="T12" fmla="*/ 0 w 1088"/>
                <a:gd name="T13" fmla="*/ 1 h 2820"/>
                <a:gd name="T14" fmla="*/ 0 60000 65536"/>
                <a:gd name="T15" fmla="*/ 0 60000 65536"/>
                <a:gd name="T16" fmla="*/ 0 60000 65536"/>
                <a:gd name="T17" fmla="*/ 0 60000 65536"/>
                <a:gd name="T18" fmla="*/ 0 60000 65536"/>
                <a:gd name="T19" fmla="*/ 0 60000 65536"/>
                <a:gd name="T20" fmla="*/ 0 60000 65536"/>
                <a:gd name="T21" fmla="*/ 0 w 1088"/>
                <a:gd name="T22" fmla="*/ 0 h 2820"/>
                <a:gd name="T23" fmla="*/ 1088 w 1088"/>
                <a:gd name="T24" fmla="*/ 2820 h 28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8" h="2820">
                  <a:moveTo>
                    <a:pt x="0" y="2554"/>
                  </a:moveTo>
                  <a:lnTo>
                    <a:pt x="938" y="1890"/>
                  </a:lnTo>
                  <a:lnTo>
                    <a:pt x="938" y="102"/>
                  </a:lnTo>
                  <a:lnTo>
                    <a:pt x="1088" y="0"/>
                  </a:lnTo>
                  <a:lnTo>
                    <a:pt x="1088" y="2046"/>
                  </a:lnTo>
                  <a:lnTo>
                    <a:pt x="0" y="2820"/>
                  </a:lnTo>
                  <a:lnTo>
                    <a:pt x="0" y="2554"/>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49" name="Freeform 58"/>
            <p:cNvSpPr>
              <a:spLocks/>
            </p:cNvSpPr>
            <p:nvPr/>
          </p:nvSpPr>
          <p:spPr bwMode="gray">
            <a:xfrm>
              <a:off x="4220" y="2665"/>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50" name="Freeform 59"/>
            <p:cNvSpPr>
              <a:spLocks/>
            </p:cNvSpPr>
            <p:nvPr/>
          </p:nvSpPr>
          <p:spPr bwMode="gray">
            <a:xfrm>
              <a:off x="4220" y="2473"/>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51" name="Freeform 60"/>
            <p:cNvSpPr>
              <a:spLocks/>
            </p:cNvSpPr>
            <p:nvPr/>
          </p:nvSpPr>
          <p:spPr bwMode="gray">
            <a:xfrm>
              <a:off x="4220" y="2369"/>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52" name="Freeform 61"/>
            <p:cNvSpPr>
              <a:spLocks/>
            </p:cNvSpPr>
            <p:nvPr/>
          </p:nvSpPr>
          <p:spPr bwMode="gray">
            <a:xfrm>
              <a:off x="4220" y="2177"/>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53" name="Freeform 62"/>
            <p:cNvSpPr>
              <a:spLocks/>
            </p:cNvSpPr>
            <p:nvPr/>
          </p:nvSpPr>
          <p:spPr bwMode="gray">
            <a:xfrm>
              <a:off x="4220" y="2073"/>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54" name="Freeform 63"/>
            <p:cNvSpPr>
              <a:spLocks/>
            </p:cNvSpPr>
            <p:nvPr/>
          </p:nvSpPr>
          <p:spPr bwMode="gray">
            <a:xfrm>
              <a:off x="4220" y="1881"/>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55" name="Freeform 64"/>
            <p:cNvSpPr>
              <a:spLocks/>
            </p:cNvSpPr>
            <p:nvPr/>
          </p:nvSpPr>
          <p:spPr bwMode="gray">
            <a:xfrm>
              <a:off x="4220" y="1777"/>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56" name="Freeform 65"/>
            <p:cNvSpPr>
              <a:spLocks/>
            </p:cNvSpPr>
            <p:nvPr/>
          </p:nvSpPr>
          <p:spPr bwMode="gray">
            <a:xfrm>
              <a:off x="4220" y="1585"/>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grpSp>
      <p:grpSp>
        <p:nvGrpSpPr>
          <p:cNvPr id="14" name="Group 76"/>
          <p:cNvGrpSpPr>
            <a:grpSpLocks/>
          </p:cNvGrpSpPr>
          <p:nvPr/>
        </p:nvGrpSpPr>
        <p:grpSpPr bwMode="auto">
          <a:xfrm>
            <a:off x="7126287" y="3200400"/>
            <a:ext cx="374650" cy="650875"/>
            <a:chOff x="3769" y="1208"/>
            <a:chExt cx="1415" cy="2293"/>
          </a:xfrm>
        </p:grpSpPr>
        <p:sp>
          <p:nvSpPr>
            <p:cNvPr id="758" name="Freeform 77"/>
            <p:cNvSpPr>
              <a:spLocks/>
            </p:cNvSpPr>
            <p:nvPr/>
          </p:nvSpPr>
          <p:spPr bwMode="gray">
            <a:xfrm>
              <a:off x="3772" y="1507"/>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59" name="Freeform 78"/>
            <p:cNvSpPr>
              <a:spLocks/>
            </p:cNvSpPr>
            <p:nvPr/>
          </p:nvSpPr>
          <p:spPr bwMode="gray">
            <a:xfrm>
              <a:off x="3769" y="1804"/>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71" y="554"/>
                  </a:lnTo>
                  <a:lnTo>
                    <a:pt x="2086" y="918"/>
                  </a:lnTo>
                  <a:lnTo>
                    <a:pt x="2232" y="814"/>
                  </a:lnTo>
                  <a:lnTo>
                    <a:pt x="1080" y="0"/>
                  </a:lnTo>
                  <a:lnTo>
                    <a:pt x="0" y="766"/>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60" name="Freeform 79"/>
            <p:cNvSpPr>
              <a:spLocks/>
            </p:cNvSpPr>
            <p:nvPr/>
          </p:nvSpPr>
          <p:spPr bwMode="gray">
            <a:xfrm>
              <a:off x="3769" y="2103"/>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61" name="Freeform 80"/>
            <p:cNvSpPr>
              <a:spLocks/>
            </p:cNvSpPr>
            <p:nvPr/>
          </p:nvSpPr>
          <p:spPr bwMode="gray">
            <a:xfrm>
              <a:off x="4165" y="1848"/>
              <a:ext cx="924" cy="654"/>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62" name="Freeform 81"/>
            <p:cNvSpPr>
              <a:spLocks/>
            </p:cNvSpPr>
            <p:nvPr/>
          </p:nvSpPr>
          <p:spPr bwMode="gray">
            <a:xfrm>
              <a:off x="4165" y="2146"/>
              <a:ext cx="924" cy="654"/>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63" name="Freeform 82"/>
            <p:cNvSpPr>
              <a:spLocks/>
            </p:cNvSpPr>
            <p:nvPr/>
          </p:nvSpPr>
          <p:spPr bwMode="gray">
            <a:xfrm>
              <a:off x="4100" y="2567"/>
              <a:ext cx="1078" cy="766"/>
            </a:xfrm>
            <a:custGeom>
              <a:avLst/>
              <a:gdLst>
                <a:gd name="T0" fmla="*/ 0 w 1707"/>
                <a:gd name="T1" fmla="*/ 1 h 1212"/>
                <a:gd name="T2" fmla="*/ 1 w 1707"/>
                <a:gd name="T3" fmla="*/ 1 h 1212"/>
                <a:gd name="T4" fmla="*/ 1 w 1707"/>
                <a:gd name="T5" fmla="*/ 1 h 1212"/>
                <a:gd name="T6" fmla="*/ 1 w 1707"/>
                <a:gd name="T7" fmla="*/ 0 h 1212"/>
                <a:gd name="T8" fmla="*/ 0 w 1707"/>
                <a:gd name="T9" fmla="*/ 1 h 1212"/>
                <a:gd name="T10" fmla="*/ 0 60000 65536"/>
                <a:gd name="T11" fmla="*/ 0 60000 65536"/>
                <a:gd name="T12" fmla="*/ 0 60000 65536"/>
                <a:gd name="T13" fmla="*/ 0 60000 65536"/>
                <a:gd name="T14" fmla="*/ 0 60000 65536"/>
                <a:gd name="T15" fmla="*/ 0 w 1707"/>
                <a:gd name="T16" fmla="*/ 0 h 1212"/>
                <a:gd name="T17" fmla="*/ 1707 w 1707"/>
                <a:gd name="T18" fmla="*/ 1212 h 1212"/>
              </a:gdLst>
              <a:ahLst/>
              <a:cxnLst>
                <a:cxn ang="T10">
                  <a:pos x="T0" y="T1"/>
                </a:cxn>
                <a:cxn ang="T11">
                  <a:pos x="T2" y="T3"/>
                </a:cxn>
                <a:cxn ang="T12">
                  <a:pos x="T4" y="T5"/>
                </a:cxn>
                <a:cxn ang="T13">
                  <a:pos x="T6" y="T7"/>
                </a:cxn>
                <a:cxn ang="T14">
                  <a:pos x="T8" y="T9"/>
                </a:cxn>
              </a:cxnLst>
              <a:rect l="T15" t="T16" r="T17" b="T18"/>
              <a:pathLst>
                <a:path w="1707" h="1212">
                  <a:moveTo>
                    <a:pt x="0" y="766"/>
                  </a:moveTo>
                  <a:lnTo>
                    <a:pt x="628" y="1212"/>
                  </a:lnTo>
                  <a:lnTo>
                    <a:pt x="1707" y="448"/>
                  </a:lnTo>
                  <a:lnTo>
                    <a:pt x="1080" y="0"/>
                  </a:lnTo>
                  <a:lnTo>
                    <a:pt x="0" y="766"/>
                  </a:ln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64" name="Freeform 83"/>
            <p:cNvSpPr>
              <a:spLocks/>
            </p:cNvSpPr>
            <p:nvPr/>
          </p:nvSpPr>
          <p:spPr bwMode="gray">
            <a:xfrm>
              <a:off x="4167" y="2444"/>
              <a:ext cx="923" cy="653"/>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747"/>
                  </a:lnTo>
                  <a:lnTo>
                    <a:pt x="927" y="375"/>
                  </a:lnTo>
                  <a:lnTo>
                    <a:pt x="0" y="1034"/>
                  </a:lnTo>
                  <a:close/>
                </a:path>
              </a:pathLst>
            </a:custGeom>
            <a:solidFill>
              <a:srgbClr val="333333"/>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65" name="Freeform 84"/>
            <p:cNvSpPr>
              <a:spLocks/>
            </p:cNvSpPr>
            <p:nvPr/>
          </p:nvSpPr>
          <p:spPr bwMode="gray">
            <a:xfrm>
              <a:off x="3771" y="1989"/>
              <a:ext cx="394" cy="513"/>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66" name="Freeform 85"/>
            <p:cNvSpPr>
              <a:spLocks/>
            </p:cNvSpPr>
            <p:nvPr/>
          </p:nvSpPr>
          <p:spPr bwMode="gray">
            <a:xfrm>
              <a:off x="3771" y="2287"/>
              <a:ext cx="394" cy="513"/>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67" name="Freeform 86"/>
            <p:cNvSpPr>
              <a:spLocks/>
            </p:cNvSpPr>
            <p:nvPr/>
          </p:nvSpPr>
          <p:spPr bwMode="gray">
            <a:xfrm>
              <a:off x="3853" y="2870"/>
              <a:ext cx="643" cy="629"/>
            </a:xfrm>
            <a:custGeom>
              <a:avLst/>
              <a:gdLst>
                <a:gd name="T0" fmla="*/ 0 w 1018"/>
                <a:gd name="T1" fmla="*/ 0 h 995"/>
                <a:gd name="T2" fmla="*/ 1 w 1018"/>
                <a:gd name="T3" fmla="*/ 1 h 995"/>
                <a:gd name="T4" fmla="*/ 1 w 1018"/>
                <a:gd name="T5" fmla="*/ 1 h 995"/>
                <a:gd name="T6" fmla="*/ 1 w 1018"/>
                <a:gd name="T7" fmla="*/ 1 h 995"/>
                <a:gd name="T8" fmla="*/ 0 w 1018"/>
                <a:gd name="T9" fmla="*/ 0 h 995"/>
                <a:gd name="T10" fmla="*/ 0 60000 65536"/>
                <a:gd name="T11" fmla="*/ 0 60000 65536"/>
                <a:gd name="T12" fmla="*/ 0 60000 65536"/>
                <a:gd name="T13" fmla="*/ 0 60000 65536"/>
                <a:gd name="T14" fmla="*/ 0 60000 65536"/>
                <a:gd name="T15" fmla="*/ 0 w 1018"/>
                <a:gd name="T16" fmla="*/ 0 h 995"/>
                <a:gd name="T17" fmla="*/ 1018 w 1018"/>
                <a:gd name="T18" fmla="*/ 995 h 995"/>
              </a:gdLst>
              <a:ahLst/>
              <a:cxnLst>
                <a:cxn ang="T10">
                  <a:pos x="T0" y="T1"/>
                </a:cxn>
                <a:cxn ang="T11">
                  <a:pos x="T2" y="T3"/>
                </a:cxn>
                <a:cxn ang="T12">
                  <a:pos x="T4" y="T5"/>
                </a:cxn>
                <a:cxn ang="T13">
                  <a:pos x="T6" y="T7"/>
                </a:cxn>
                <a:cxn ang="T14">
                  <a:pos x="T8" y="T9"/>
                </a:cxn>
              </a:cxnLst>
              <a:rect l="T15" t="T16" r="T17" b="T18"/>
              <a:pathLst>
                <a:path w="1018" h="995">
                  <a:moveTo>
                    <a:pt x="0" y="0"/>
                  </a:moveTo>
                  <a:lnTo>
                    <a:pt x="1" y="271"/>
                  </a:lnTo>
                  <a:lnTo>
                    <a:pt x="1018" y="995"/>
                  </a:lnTo>
                  <a:lnTo>
                    <a:pt x="1018" y="721"/>
                  </a:lnTo>
                  <a:lnTo>
                    <a:pt x="0" y="0"/>
                  </a:ln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68" name="Freeform 87"/>
            <p:cNvSpPr>
              <a:spLocks/>
            </p:cNvSpPr>
            <p:nvPr/>
          </p:nvSpPr>
          <p:spPr bwMode="gray">
            <a:xfrm>
              <a:off x="3771" y="2584"/>
              <a:ext cx="394" cy="514"/>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69" name="Freeform 88"/>
            <p:cNvSpPr>
              <a:spLocks/>
            </p:cNvSpPr>
            <p:nvPr/>
          </p:nvSpPr>
          <p:spPr bwMode="gray">
            <a:xfrm>
              <a:off x="3772" y="1208"/>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70" name="Freeform 89"/>
            <p:cNvSpPr>
              <a:spLocks/>
            </p:cNvSpPr>
            <p:nvPr/>
          </p:nvSpPr>
          <p:spPr bwMode="gray">
            <a:xfrm>
              <a:off x="4165" y="1551"/>
              <a:ext cx="924" cy="654"/>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71" name="Freeform 90"/>
            <p:cNvSpPr>
              <a:spLocks/>
            </p:cNvSpPr>
            <p:nvPr/>
          </p:nvSpPr>
          <p:spPr bwMode="gray">
            <a:xfrm>
              <a:off x="3771" y="1691"/>
              <a:ext cx="394" cy="514"/>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72" name="Freeform 91"/>
            <p:cNvSpPr>
              <a:spLocks/>
            </p:cNvSpPr>
            <p:nvPr/>
          </p:nvSpPr>
          <p:spPr bwMode="gray">
            <a:xfrm>
              <a:off x="4496" y="1719"/>
              <a:ext cx="688" cy="1782"/>
            </a:xfrm>
            <a:custGeom>
              <a:avLst/>
              <a:gdLst>
                <a:gd name="T0" fmla="*/ 0 w 1088"/>
                <a:gd name="T1" fmla="*/ 1 h 2820"/>
                <a:gd name="T2" fmla="*/ 1 w 1088"/>
                <a:gd name="T3" fmla="*/ 1 h 2820"/>
                <a:gd name="T4" fmla="*/ 1 w 1088"/>
                <a:gd name="T5" fmla="*/ 1 h 2820"/>
                <a:gd name="T6" fmla="*/ 1 w 1088"/>
                <a:gd name="T7" fmla="*/ 0 h 2820"/>
                <a:gd name="T8" fmla="*/ 1 w 1088"/>
                <a:gd name="T9" fmla="*/ 1 h 2820"/>
                <a:gd name="T10" fmla="*/ 0 w 1088"/>
                <a:gd name="T11" fmla="*/ 1 h 2820"/>
                <a:gd name="T12" fmla="*/ 0 w 1088"/>
                <a:gd name="T13" fmla="*/ 1 h 2820"/>
                <a:gd name="T14" fmla="*/ 0 60000 65536"/>
                <a:gd name="T15" fmla="*/ 0 60000 65536"/>
                <a:gd name="T16" fmla="*/ 0 60000 65536"/>
                <a:gd name="T17" fmla="*/ 0 60000 65536"/>
                <a:gd name="T18" fmla="*/ 0 60000 65536"/>
                <a:gd name="T19" fmla="*/ 0 60000 65536"/>
                <a:gd name="T20" fmla="*/ 0 60000 65536"/>
                <a:gd name="T21" fmla="*/ 0 w 1088"/>
                <a:gd name="T22" fmla="*/ 0 h 2820"/>
                <a:gd name="T23" fmla="*/ 1088 w 1088"/>
                <a:gd name="T24" fmla="*/ 2820 h 28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8" h="2820">
                  <a:moveTo>
                    <a:pt x="0" y="2554"/>
                  </a:moveTo>
                  <a:lnTo>
                    <a:pt x="938" y="1890"/>
                  </a:lnTo>
                  <a:lnTo>
                    <a:pt x="938" y="102"/>
                  </a:lnTo>
                  <a:lnTo>
                    <a:pt x="1088" y="0"/>
                  </a:lnTo>
                  <a:lnTo>
                    <a:pt x="1088" y="2046"/>
                  </a:lnTo>
                  <a:lnTo>
                    <a:pt x="0" y="2820"/>
                  </a:lnTo>
                  <a:lnTo>
                    <a:pt x="0" y="2554"/>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73" name="Freeform 92"/>
            <p:cNvSpPr>
              <a:spLocks/>
            </p:cNvSpPr>
            <p:nvPr/>
          </p:nvSpPr>
          <p:spPr bwMode="gray">
            <a:xfrm>
              <a:off x="4220" y="2665"/>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74" name="Freeform 93"/>
            <p:cNvSpPr>
              <a:spLocks/>
            </p:cNvSpPr>
            <p:nvPr/>
          </p:nvSpPr>
          <p:spPr bwMode="gray">
            <a:xfrm>
              <a:off x="4220" y="2473"/>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75" name="Freeform 94"/>
            <p:cNvSpPr>
              <a:spLocks/>
            </p:cNvSpPr>
            <p:nvPr/>
          </p:nvSpPr>
          <p:spPr bwMode="gray">
            <a:xfrm>
              <a:off x="4220" y="2369"/>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76" name="Freeform 95"/>
            <p:cNvSpPr>
              <a:spLocks/>
            </p:cNvSpPr>
            <p:nvPr/>
          </p:nvSpPr>
          <p:spPr bwMode="gray">
            <a:xfrm>
              <a:off x="4220" y="2177"/>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77" name="Freeform 96"/>
            <p:cNvSpPr>
              <a:spLocks/>
            </p:cNvSpPr>
            <p:nvPr/>
          </p:nvSpPr>
          <p:spPr bwMode="gray">
            <a:xfrm>
              <a:off x="4220" y="2073"/>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78" name="Freeform 97"/>
            <p:cNvSpPr>
              <a:spLocks/>
            </p:cNvSpPr>
            <p:nvPr/>
          </p:nvSpPr>
          <p:spPr bwMode="gray">
            <a:xfrm>
              <a:off x="4220" y="1881"/>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79" name="Freeform 98"/>
            <p:cNvSpPr>
              <a:spLocks/>
            </p:cNvSpPr>
            <p:nvPr/>
          </p:nvSpPr>
          <p:spPr bwMode="gray">
            <a:xfrm>
              <a:off x="4220" y="1777"/>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80" name="Freeform 99"/>
            <p:cNvSpPr>
              <a:spLocks/>
            </p:cNvSpPr>
            <p:nvPr/>
          </p:nvSpPr>
          <p:spPr bwMode="gray">
            <a:xfrm>
              <a:off x="4220" y="1585"/>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grpSp>
      <p:grpSp>
        <p:nvGrpSpPr>
          <p:cNvPr id="15" name="Group 125"/>
          <p:cNvGrpSpPr>
            <a:grpSpLocks/>
          </p:cNvGrpSpPr>
          <p:nvPr/>
        </p:nvGrpSpPr>
        <p:grpSpPr bwMode="auto">
          <a:xfrm>
            <a:off x="7126287" y="2473325"/>
            <a:ext cx="374650" cy="650875"/>
            <a:chOff x="3769" y="1208"/>
            <a:chExt cx="1415" cy="2293"/>
          </a:xfrm>
        </p:grpSpPr>
        <p:sp>
          <p:nvSpPr>
            <p:cNvPr id="782" name="Freeform 126"/>
            <p:cNvSpPr>
              <a:spLocks/>
            </p:cNvSpPr>
            <p:nvPr/>
          </p:nvSpPr>
          <p:spPr bwMode="gray">
            <a:xfrm>
              <a:off x="3772" y="1507"/>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83" name="Freeform 127"/>
            <p:cNvSpPr>
              <a:spLocks/>
            </p:cNvSpPr>
            <p:nvPr/>
          </p:nvSpPr>
          <p:spPr bwMode="gray">
            <a:xfrm>
              <a:off x="3769" y="1804"/>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71" y="554"/>
                  </a:lnTo>
                  <a:lnTo>
                    <a:pt x="2086" y="918"/>
                  </a:lnTo>
                  <a:lnTo>
                    <a:pt x="2232" y="814"/>
                  </a:lnTo>
                  <a:lnTo>
                    <a:pt x="1080" y="0"/>
                  </a:lnTo>
                  <a:lnTo>
                    <a:pt x="0" y="766"/>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84" name="Freeform 128"/>
            <p:cNvSpPr>
              <a:spLocks/>
            </p:cNvSpPr>
            <p:nvPr/>
          </p:nvSpPr>
          <p:spPr bwMode="gray">
            <a:xfrm>
              <a:off x="3769" y="2103"/>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85" name="Freeform 129"/>
            <p:cNvSpPr>
              <a:spLocks/>
            </p:cNvSpPr>
            <p:nvPr/>
          </p:nvSpPr>
          <p:spPr bwMode="gray">
            <a:xfrm>
              <a:off x="4165" y="1848"/>
              <a:ext cx="924" cy="654"/>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86" name="Freeform 130"/>
            <p:cNvSpPr>
              <a:spLocks/>
            </p:cNvSpPr>
            <p:nvPr/>
          </p:nvSpPr>
          <p:spPr bwMode="gray">
            <a:xfrm>
              <a:off x="4165" y="2146"/>
              <a:ext cx="924" cy="654"/>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87" name="Freeform 131"/>
            <p:cNvSpPr>
              <a:spLocks/>
            </p:cNvSpPr>
            <p:nvPr/>
          </p:nvSpPr>
          <p:spPr bwMode="gray">
            <a:xfrm>
              <a:off x="4100" y="2567"/>
              <a:ext cx="1078" cy="766"/>
            </a:xfrm>
            <a:custGeom>
              <a:avLst/>
              <a:gdLst>
                <a:gd name="T0" fmla="*/ 0 w 1707"/>
                <a:gd name="T1" fmla="*/ 1 h 1212"/>
                <a:gd name="T2" fmla="*/ 1 w 1707"/>
                <a:gd name="T3" fmla="*/ 1 h 1212"/>
                <a:gd name="T4" fmla="*/ 1 w 1707"/>
                <a:gd name="T5" fmla="*/ 1 h 1212"/>
                <a:gd name="T6" fmla="*/ 1 w 1707"/>
                <a:gd name="T7" fmla="*/ 0 h 1212"/>
                <a:gd name="T8" fmla="*/ 0 w 1707"/>
                <a:gd name="T9" fmla="*/ 1 h 1212"/>
                <a:gd name="T10" fmla="*/ 0 60000 65536"/>
                <a:gd name="T11" fmla="*/ 0 60000 65536"/>
                <a:gd name="T12" fmla="*/ 0 60000 65536"/>
                <a:gd name="T13" fmla="*/ 0 60000 65536"/>
                <a:gd name="T14" fmla="*/ 0 60000 65536"/>
                <a:gd name="T15" fmla="*/ 0 w 1707"/>
                <a:gd name="T16" fmla="*/ 0 h 1212"/>
                <a:gd name="T17" fmla="*/ 1707 w 1707"/>
                <a:gd name="T18" fmla="*/ 1212 h 1212"/>
              </a:gdLst>
              <a:ahLst/>
              <a:cxnLst>
                <a:cxn ang="T10">
                  <a:pos x="T0" y="T1"/>
                </a:cxn>
                <a:cxn ang="T11">
                  <a:pos x="T2" y="T3"/>
                </a:cxn>
                <a:cxn ang="T12">
                  <a:pos x="T4" y="T5"/>
                </a:cxn>
                <a:cxn ang="T13">
                  <a:pos x="T6" y="T7"/>
                </a:cxn>
                <a:cxn ang="T14">
                  <a:pos x="T8" y="T9"/>
                </a:cxn>
              </a:cxnLst>
              <a:rect l="T15" t="T16" r="T17" b="T18"/>
              <a:pathLst>
                <a:path w="1707" h="1212">
                  <a:moveTo>
                    <a:pt x="0" y="766"/>
                  </a:moveTo>
                  <a:lnTo>
                    <a:pt x="628" y="1212"/>
                  </a:lnTo>
                  <a:lnTo>
                    <a:pt x="1707" y="448"/>
                  </a:lnTo>
                  <a:lnTo>
                    <a:pt x="1080" y="0"/>
                  </a:lnTo>
                  <a:lnTo>
                    <a:pt x="0" y="766"/>
                  </a:ln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88" name="Freeform 132"/>
            <p:cNvSpPr>
              <a:spLocks/>
            </p:cNvSpPr>
            <p:nvPr/>
          </p:nvSpPr>
          <p:spPr bwMode="gray">
            <a:xfrm>
              <a:off x="4167" y="2444"/>
              <a:ext cx="923" cy="653"/>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747"/>
                  </a:lnTo>
                  <a:lnTo>
                    <a:pt x="927" y="375"/>
                  </a:lnTo>
                  <a:lnTo>
                    <a:pt x="0" y="1034"/>
                  </a:lnTo>
                  <a:close/>
                </a:path>
              </a:pathLst>
            </a:custGeom>
            <a:solidFill>
              <a:srgbClr val="333333"/>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89" name="Freeform 133"/>
            <p:cNvSpPr>
              <a:spLocks/>
            </p:cNvSpPr>
            <p:nvPr/>
          </p:nvSpPr>
          <p:spPr bwMode="gray">
            <a:xfrm>
              <a:off x="3771" y="1989"/>
              <a:ext cx="394" cy="513"/>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90" name="Freeform 134"/>
            <p:cNvSpPr>
              <a:spLocks/>
            </p:cNvSpPr>
            <p:nvPr/>
          </p:nvSpPr>
          <p:spPr bwMode="gray">
            <a:xfrm>
              <a:off x="3771" y="2287"/>
              <a:ext cx="394" cy="513"/>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91" name="Freeform 135"/>
            <p:cNvSpPr>
              <a:spLocks/>
            </p:cNvSpPr>
            <p:nvPr/>
          </p:nvSpPr>
          <p:spPr bwMode="gray">
            <a:xfrm>
              <a:off x="3853" y="2870"/>
              <a:ext cx="643" cy="629"/>
            </a:xfrm>
            <a:custGeom>
              <a:avLst/>
              <a:gdLst>
                <a:gd name="T0" fmla="*/ 0 w 1018"/>
                <a:gd name="T1" fmla="*/ 0 h 995"/>
                <a:gd name="T2" fmla="*/ 1 w 1018"/>
                <a:gd name="T3" fmla="*/ 1 h 995"/>
                <a:gd name="T4" fmla="*/ 1 w 1018"/>
                <a:gd name="T5" fmla="*/ 1 h 995"/>
                <a:gd name="T6" fmla="*/ 1 w 1018"/>
                <a:gd name="T7" fmla="*/ 1 h 995"/>
                <a:gd name="T8" fmla="*/ 0 w 1018"/>
                <a:gd name="T9" fmla="*/ 0 h 995"/>
                <a:gd name="T10" fmla="*/ 0 60000 65536"/>
                <a:gd name="T11" fmla="*/ 0 60000 65536"/>
                <a:gd name="T12" fmla="*/ 0 60000 65536"/>
                <a:gd name="T13" fmla="*/ 0 60000 65536"/>
                <a:gd name="T14" fmla="*/ 0 60000 65536"/>
                <a:gd name="T15" fmla="*/ 0 w 1018"/>
                <a:gd name="T16" fmla="*/ 0 h 995"/>
                <a:gd name="T17" fmla="*/ 1018 w 1018"/>
                <a:gd name="T18" fmla="*/ 995 h 995"/>
              </a:gdLst>
              <a:ahLst/>
              <a:cxnLst>
                <a:cxn ang="T10">
                  <a:pos x="T0" y="T1"/>
                </a:cxn>
                <a:cxn ang="T11">
                  <a:pos x="T2" y="T3"/>
                </a:cxn>
                <a:cxn ang="T12">
                  <a:pos x="T4" y="T5"/>
                </a:cxn>
                <a:cxn ang="T13">
                  <a:pos x="T6" y="T7"/>
                </a:cxn>
                <a:cxn ang="T14">
                  <a:pos x="T8" y="T9"/>
                </a:cxn>
              </a:cxnLst>
              <a:rect l="T15" t="T16" r="T17" b="T18"/>
              <a:pathLst>
                <a:path w="1018" h="995">
                  <a:moveTo>
                    <a:pt x="0" y="0"/>
                  </a:moveTo>
                  <a:lnTo>
                    <a:pt x="1" y="271"/>
                  </a:lnTo>
                  <a:lnTo>
                    <a:pt x="1018" y="995"/>
                  </a:lnTo>
                  <a:lnTo>
                    <a:pt x="1018" y="721"/>
                  </a:lnTo>
                  <a:lnTo>
                    <a:pt x="0" y="0"/>
                  </a:ln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92" name="Freeform 136"/>
            <p:cNvSpPr>
              <a:spLocks/>
            </p:cNvSpPr>
            <p:nvPr/>
          </p:nvSpPr>
          <p:spPr bwMode="gray">
            <a:xfrm>
              <a:off x="3771" y="2584"/>
              <a:ext cx="394" cy="514"/>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93" name="Freeform 137"/>
            <p:cNvSpPr>
              <a:spLocks/>
            </p:cNvSpPr>
            <p:nvPr/>
          </p:nvSpPr>
          <p:spPr bwMode="gray">
            <a:xfrm>
              <a:off x="3772" y="1208"/>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94" name="Freeform 138"/>
            <p:cNvSpPr>
              <a:spLocks/>
            </p:cNvSpPr>
            <p:nvPr/>
          </p:nvSpPr>
          <p:spPr bwMode="gray">
            <a:xfrm>
              <a:off x="4165" y="1551"/>
              <a:ext cx="924" cy="654"/>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95" name="Freeform 139"/>
            <p:cNvSpPr>
              <a:spLocks/>
            </p:cNvSpPr>
            <p:nvPr/>
          </p:nvSpPr>
          <p:spPr bwMode="gray">
            <a:xfrm>
              <a:off x="3771" y="1691"/>
              <a:ext cx="394" cy="514"/>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96" name="Freeform 140"/>
            <p:cNvSpPr>
              <a:spLocks/>
            </p:cNvSpPr>
            <p:nvPr/>
          </p:nvSpPr>
          <p:spPr bwMode="gray">
            <a:xfrm>
              <a:off x="4496" y="1719"/>
              <a:ext cx="688" cy="1782"/>
            </a:xfrm>
            <a:custGeom>
              <a:avLst/>
              <a:gdLst>
                <a:gd name="T0" fmla="*/ 0 w 1088"/>
                <a:gd name="T1" fmla="*/ 1 h 2820"/>
                <a:gd name="T2" fmla="*/ 1 w 1088"/>
                <a:gd name="T3" fmla="*/ 1 h 2820"/>
                <a:gd name="T4" fmla="*/ 1 w 1088"/>
                <a:gd name="T5" fmla="*/ 1 h 2820"/>
                <a:gd name="T6" fmla="*/ 1 w 1088"/>
                <a:gd name="T7" fmla="*/ 0 h 2820"/>
                <a:gd name="T8" fmla="*/ 1 w 1088"/>
                <a:gd name="T9" fmla="*/ 1 h 2820"/>
                <a:gd name="T10" fmla="*/ 0 w 1088"/>
                <a:gd name="T11" fmla="*/ 1 h 2820"/>
                <a:gd name="T12" fmla="*/ 0 w 1088"/>
                <a:gd name="T13" fmla="*/ 1 h 2820"/>
                <a:gd name="T14" fmla="*/ 0 60000 65536"/>
                <a:gd name="T15" fmla="*/ 0 60000 65536"/>
                <a:gd name="T16" fmla="*/ 0 60000 65536"/>
                <a:gd name="T17" fmla="*/ 0 60000 65536"/>
                <a:gd name="T18" fmla="*/ 0 60000 65536"/>
                <a:gd name="T19" fmla="*/ 0 60000 65536"/>
                <a:gd name="T20" fmla="*/ 0 60000 65536"/>
                <a:gd name="T21" fmla="*/ 0 w 1088"/>
                <a:gd name="T22" fmla="*/ 0 h 2820"/>
                <a:gd name="T23" fmla="*/ 1088 w 1088"/>
                <a:gd name="T24" fmla="*/ 2820 h 28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8" h="2820">
                  <a:moveTo>
                    <a:pt x="0" y="2554"/>
                  </a:moveTo>
                  <a:lnTo>
                    <a:pt x="938" y="1890"/>
                  </a:lnTo>
                  <a:lnTo>
                    <a:pt x="938" y="102"/>
                  </a:lnTo>
                  <a:lnTo>
                    <a:pt x="1088" y="0"/>
                  </a:lnTo>
                  <a:lnTo>
                    <a:pt x="1088" y="2046"/>
                  </a:lnTo>
                  <a:lnTo>
                    <a:pt x="0" y="2820"/>
                  </a:lnTo>
                  <a:lnTo>
                    <a:pt x="0" y="2554"/>
                  </a:lnTo>
                  <a:close/>
                </a:path>
              </a:pathLst>
            </a:custGeom>
            <a:solidFill>
              <a:srgbClr val="B2B2B2"/>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97" name="Freeform 141"/>
            <p:cNvSpPr>
              <a:spLocks/>
            </p:cNvSpPr>
            <p:nvPr/>
          </p:nvSpPr>
          <p:spPr bwMode="gray">
            <a:xfrm>
              <a:off x="4220" y="2665"/>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98" name="Freeform 142"/>
            <p:cNvSpPr>
              <a:spLocks/>
            </p:cNvSpPr>
            <p:nvPr/>
          </p:nvSpPr>
          <p:spPr bwMode="gray">
            <a:xfrm>
              <a:off x="4220" y="2473"/>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799" name="Freeform 143"/>
            <p:cNvSpPr>
              <a:spLocks/>
            </p:cNvSpPr>
            <p:nvPr/>
          </p:nvSpPr>
          <p:spPr bwMode="gray">
            <a:xfrm>
              <a:off x="4220" y="2369"/>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800" name="Freeform 144"/>
            <p:cNvSpPr>
              <a:spLocks/>
            </p:cNvSpPr>
            <p:nvPr/>
          </p:nvSpPr>
          <p:spPr bwMode="gray">
            <a:xfrm>
              <a:off x="4220" y="2177"/>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801" name="Freeform 145"/>
            <p:cNvSpPr>
              <a:spLocks/>
            </p:cNvSpPr>
            <p:nvPr/>
          </p:nvSpPr>
          <p:spPr bwMode="gray">
            <a:xfrm>
              <a:off x="4220" y="2073"/>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802" name="Freeform 146"/>
            <p:cNvSpPr>
              <a:spLocks/>
            </p:cNvSpPr>
            <p:nvPr/>
          </p:nvSpPr>
          <p:spPr bwMode="gray">
            <a:xfrm>
              <a:off x="4220" y="1881"/>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803" name="Freeform 147"/>
            <p:cNvSpPr>
              <a:spLocks/>
            </p:cNvSpPr>
            <p:nvPr/>
          </p:nvSpPr>
          <p:spPr bwMode="gray">
            <a:xfrm>
              <a:off x="4220" y="1777"/>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sp>
          <p:nvSpPr>
            <p:cNvPr id="804" name="Freeform 148"/>
            <p:cNvSpPr>
              <a:spLocks/>
            </p:cNvSpPr>
            <p:nvPr/>
          </p:nvSpPr>
          <p:spPr bwMode="gray">
            <a:xfrm>
              <a:off x="4220" y="1585"/>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lgn="l" defTabSz="457200">
                <a:lnSpc>
                  <a:spcPct val="100000"/>
                </a:lnSpc>
                <a:spcBef>
                  <a:spcPct val="0"/>
                </a:spcBef>
                <a:buFontTx/>
                <a:buNone/>
              </a:pPr>
              <a:endParaRPr lang="en-US" sz="1800">
                <a:latin typeface="+mn-lt"/>
                <a:ea typeface="MS PGothic" pitchFamily="34" charset="-128"/>
              </a:endParaRPr>
            </a:p>
          </p:txBody>
        </p:sp>
      </p:grpSp>
      <p:sp>
        <p:nvSpPr>
          <p:cNvPr id="805" name="Text Box 298"/>
          <p:cNvSpPr txBox="1">
            <a:spLocks noChangeArrowheads="1"/>
          </p:cNvSpPr>
          <p:nvPr/>
        </p:nvSpPr>
        <p:spPr bwMode="gray">
          <a:xfrm>
            <a:off x="7500937" y="4552950"/>
            <a:ext cx="838200" cy="215444"/>
          </a:xfrm>
          <a:prstGeom prst="rect">
            <a:avLst/>
          </a:prstGeom>
          <a:noFill/>
          <a:ln w="12700">
            <a:noFill/>
            <a:miter lim="800000"/>
            <a:headEnd/>
            <a:tailEnd/>
          </a:ln>
        </p:spPr>
        <p:txBody>
          <a:bodyPr lIns="0" tIns="0" rIns="0" bIns="0">
            <a:spAutoFit/>
          </a:bodyPr>
          <a:lstStyle/>
          <a:p>
            <a:pPr algn="l">
              <a:lnSpc>
                <a:spcPct val="100000"/>
              </a:lnSpc>
              <a:spcBef>
                <a:spcPct val="0"/>
              </a:spcBef>
              <a:buFontTx/>
              <a:buNone/>
            </a:pPr>
            <a:r>
              <a:rPr lang="en-US" sz="1400">
                <a:latin typeface="+mn-lt"/>
                <a:ea typeface="MS PGothic" pitchFamily="34" charset="-128"/>
              </a:rPr>
              <a:t>Storage</a:t>
            </a:r>
          </a:p>
        </p:txBody>
      </p:sp>
      <p:pic>
        <p:nvPicPr>
          <p:cNvPr id="806" name="Picture 46"/>
          <p:cNvPicPr>
            <a:picLocks noChangeAspect="1" noChangeArrowheads="1"/>
          </p:cNvPicPr>
          <p:nvPr/>
        </p:nvPicPr>
        <p:blipFill>
          <a:blip r:embed="rId3" cstate="print"/>
          <a:srcRect/>
          <a:stretch>
            <a:fillRect/>
          </a:stretch>
        </p:blipFill>
        <p:spPr bwMode="auto">
          <a:xfrm>
            <a:off x="5722937" y="4556125"/>
            <a:ext cx="228600" cy="177800"/>
          </a:xfrm>
          <a:prstGeom prst="rect">
            <a:avLst/>
          </a:prstGeom>
          <a:noFill/>
          <a:ln w="12700">
            <a:solidFill>
              <a:srgbClr val="FF0000">
                <a:alpha val="56078"/>
              </a:srgbClr>
            </a:solidFill>
            <a:round/>
            <a:headEnd/>
            <a:tailEnd/>
          </a:ln>
        </p:spPr>
      </p:pic>
      <p:pic>
        <p:nvPicPr>
          <p:cNvPr id="807" name="Picture 172" descr="BRCD_FabricCloud_red"/>
          <p:cNvPicPr>
            <a:picLocks noChangeAspect="1" noChangeArrowheads="1"/>
          </p:cNvPicPr>
          <p:nvPr/>
        </p:nvPicPr>
        <p:blipFill>
          <a:blip r:embed="rId4" cstate="print"/>
          <a:srcRect/>
          <a:stretch>
            <a:fillRect/>
          </a:stretch>
        </p:blipFill>
        <p:spPr bwMode="gray">
          <a:xfrm>
            <a:off x="5291137" y="2971800"/>
            <a:ext cx="1752600" cy="1196975"/>
          </a:xfrm>
          <a:prstGeom prst="rect">
            <a:avLst/>
          </a:prstGeom>
          <a:noFill/>
          <a:ln w="9525">
            <a:noFill/>
            <a:miter lim="800000"/>
            <a:headEnd/>
            <a:tailEnd/>
          </a:ln>
        </p:spPr>
      </p:pic>
      <p:sp>
        <p:nvSpPr>
          <p:cNvPr id="808" name="Line 245"/>
          <p:cNvSpPr>
            <a:spLocks noChangeShapeType="1"/>
          </p:cNvSpPr>
          <p:nvPr/>
        </p:nvSpPr>
        <p:spPr bwMode="auto">
          <a:xfrm flipV="1">
            <a:off x="6148387" y="3605213"/>
            <a:ext cx="552450" cy="438150"/>
          </a:xfrm>
          <a:prstGeom prst="line">
            <a:avLst/>
          </a:prstGeom>
          <a:noFill/>
          <a:ln w="19050">
            <a:solidFill>
              <a:srgbClr val="FF96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809" name="Line 246"/>
          <p:cNvSpPr>
            <a:spLocks noChangeShapeType="1"/>
          </p:cNvSpPr>
          <p:nvPr/>
        </p:nvSpPr>
        <p:spPr bwMode="auto">
          <a:xfrm flipV="1">
            <a:off x="6265862" y="3611563"/>
            <a:ext cx="627063" cy="465137"/>
          </a:xfrm>
          <a:prstGeom prst="line">
            <a:avLst/>
          </a:prstGeom>
          <a:noFill/>
          <a:ln w="19050">
            <a:solidFill>
              <a:srgbClr val="FF96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810" name="Line 247"/>
          <p:cNvSpPr>
            <a:spLocks noChangeShapeType="1"/>
          </p:cNvSpPr>
          <p:nvPr/>
        </p:nvSpPr>
        <p:spPr bwMode="auto">
          <a:xfrm flipV="1">
            <a:off x="6430962" y="3662363"/>
            <a:ext cx="555625" cy="414337"/>
          </a:xfrm>
          <a:prstGeom prst="line">
            <a:avLst/>
          </a:prstGeom>
          <a:noFill/>
          <a:ln w="19050">
            <a:solidFill>
              <a:srgbClr val="FF96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811" name="Line 248"/>
          <p:cNvSpPr>
            <a:spLocks noChangeShapeType="1"/>
          </p:cNvSpPr>
          <p:nvPr/>
        </p:nvSpPr>
        <p:spPr bwMode="auto">
          <a:xfrm>
            <a:off x="6270625" y="3711575"/>
            <a:ext cx="457200" cy="319088"/>
          </a:xfrm>
          <a:prstGeom prst="line">
            <a:avLst/>
          </a:prstGeom>
          <a:noFill/>
          <a:ln w="19050">
            <a:solidFill>
              <a:srgbClr val="FF96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812" name="Line 249"/>
          <p:cNvSpPr>
            <a:spLocks noChangeShapeType="1"/>
          </p:cNvSpPr>
          <p:nvPr/>
        </p:nvSpPr>
        <p:spPr bwMode="auto">
          <a:xfrm>
            <a:off x="6223000" y="3186113"/>
            <a:ext cx="763587" cy="525462"/>
          </a:xfrm>
          <a:prstGeom prst="line">
            <a:avLst/>
          </a:prstGeom>
          <a:noFill/>
          <a:ln w="19050">
            <a:solidFill>
              <a:srgbClr val="FF96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813" name="Line 250"/>
          <p:cNvSpPr>
            <a:spLocks noChangeShapeType="1"/>
          </p:cNvSpPr>
          <p:nvPr/>
        </p:nvSpPr>
        <p:spPr bwMode="auto">
          <a:xfrm>
            <a:off x="6365875" y="3624263"/>
            <a:ext cx="446087" cy="338137"/>
          </a:xfrm>
          <a:prstGeom prst="line">
            <a:avLst/>
          </a:prstGeom>
          <a:noFill/>
          <a:ln w="19050">
            <a:solidFill>
              <a:srgbClr val="FF96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814" name="Line 251"/>
          <p:cNvSpPr>
            <a:spLocks noChangeShapeType="1"/>
          </p:cNvSpPr>
          <p:nvPr/>
        </p:nvSpPr>
        <p:spPr bwMode="auto">
          <a:xfrm>
            <a:off x="6372225" y="3186113"/>
            <a:ext cx="328612" cy="225425"/>
          </a:xfrm>
          <a:prstGeom prst="line">
            <a:avLst/>
          </a:prstGeom>
          <a:noFill/>
          <a:ln w="19050">
            <a:solidFill>
              <a:srgbClr val="FF96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815" name="Line 252"/>
          <p:cNvSpPr>
            <a:spLocks noChangeShapeType="1"/>
          </p:cNvSpPr>
          <p:nvPr/>
        </p:nvSpPr>
        <p:spPr bwMode="auto">
          <a:xfrm flipV="1">
            <a:off x="6375400" y="3279775"/>
            <a:ext cx="196850" cy="131763"/>
          </a:xfrm>
          <a:prstGeom prst="line">
            <a:avLst/>
          </a:prstGeom>
          <a:noFill/>
          <a:ln w="19050">
            <a:solidFill>
              <a:srgbClr val="FF96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816" name="Line 253"/>
          <p:cNvSpPr>
            <a:spLocks noChangeShapeType="1"/>
          </p:cNvSpPr>
          <p:nvPr/>
        </p:nvSpPr>
        <p:spPr bwMode="auto">
          <a:xfrm flipV="1">
            <a:off x="6072187" y="3467100"/>
            <a:ext cx="619125" cy="442913"/>
          </a:xfrm>
          <a:prstGeom prst="line">
            <a:avLst/>
          </a:prstGeom>
          <a:noFill/>
          <a:ln w="19050">
            <a:solidFill>
              <a:srgbClr val="FF96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817" name="Line 254"/>
          <p:cNvSpPr>
            <a:spLocks noChangeShapeType="1"/>
          </p:cNvSpPr>
          <p:nvPr/>
        </p:nvSpPr>
        <p:spPr bwMode="auto">
          <a:xfrm flipV="1">
            <a:off x="6365875" y="3336925"/>
            <a:ext cx="315912" cy="187325"/>
          </a:xfrm>
          <a:prstGeom prst="line">
            <a:avLst/>
          </a:prstGeom>
          <a:noFill/>
          <a:ln w="19050">
            <a:solidFill>
              <a:srgbClr val="FF96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818" name="Line 255"/>
          <p:cNvSpPr>
            <a:spLocks noChangeShapeType="1"/>
          </p:cNvSpPr>
          <p:nvPr/>
        </p:nvSpPr>
        <p:spPr bwMode="auto">
          <a:xfrm flipV="1">
            <a:off x="5581650" y="3605213"/>
            <a:ext cx="185737" cy="131762"/>
          </a:xfrm>
          <a:prstGeom prst="line">
            <a:avLst/>
          </a:prstGeom>
          <a:noFill/>
          <a:ln w="19050">
            <a:solidFill>
              <a:srgbClr val="FF96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819" name="Line 256"/>
          <p:cNvSpPr>
            <a:spLocks noChangeShapeType="1"/>
          </p:cNvSpPr>
          <p:nvPr/>
        </p:nvSpPr>
        <p:spPr bwMode="auto">
          <a:xfrm flipV="1">
            <a:off x="6265862" y="3230563"/>
            <a:ext cx="212725" cy="150812"/>
          </a:xfrm>
          <a:prstGeom prst="line">
            <a:avLst/>
          </a:prstGeom>
          <a:noFill/>
          <a:ln w="19050">
            <a:solidFill>
              <a:srgbClr val="FF96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820" name="Line 257"/>
          <p:cNvSpPr>
            <a:spLocks noChangeShapeType="1"/>
          </p:cNvSpPr>
          <p:nvPr/>
        </p:nvSpPr>
        <p:spPr bwMode="auto">
          <a:xfrm>
            <a:off x="5976937" y="3124200"/>
            <a:ext cx="906463" cy="625475"/>
          </a:xfrm>
          <a:prstGeom prst="line">
            <a:avLst/>
          </a:prstGeom>
          <a:noFill/>
          <a:ln w="19050">
            <a:solidFill>
              <a:srgbClr val="FF96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821" name="Line 258"/>
          <p:cNvSpPr>
            <a:spLocks noChangeShapeType="1"/>
          </p:cNvSpPr>
          <p:nvPr/>
        </p:nvSpPr>
        <p:spPr bwMode="auto">
          <a:xfrm>
            <a:off x="5684837" y="3567113"/>
            <a:ext cx="738188" cy="495300"/>
          </a:xfrm>
          <a:prstGeom prst="line">
            <a:avLst/>
          </a:prstGeom>
          <a:noFill/>
          <a:ln w="19050">
            <a:solidFill>
              <a:srgbClr val="FF96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822" name="Line 259"/>
          <p:cNvSpPr>
            <a:spLocks noChangeShapeType="1"/>
          </p:cNvSpPr>
          <p:nvPr/>
        </p:nvSpPr>
        <p:spPr bwMode="auto">
          <a:xfrm>
            <a:off x="5678487" y="3649663"/>
            <a:ext cx="622300" cy="412750"/>
          </a:xfrm>
          <a:prstGeom prst="line">
            <a:avLst/>
          </a:prstGeom>
          <a:noFill/>
          <a:ln w="19050">
            <a:solidFill>
              <a:srgbClr val="FF96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823" name="Text Box 173"/>
          <p:cNvSpPr txBox="1">
            <a:spLocks noChangeArrowheads="1"/>
          </p:cNvSpPr>
          <p:nvPr/>
        </p:nvSpPr>
        <p:spPr bwMode="gray">
          <a:xfrm>
            <a:off x="5741987" y="3325813"/>
            <a:ext cx="666750" cy="366712"/>
          </a:xfrm>
          <a:prstGeom prst="rect">
            <a:avLst/>
          </a:prstGeom>
          <a:solidFill>
            <a:srgbClr val="FFFFFF">
              <a:alpha val="28000"/>
            </a:srgbClr>
          </a:solidFill>
          <a:ln w="12700" algn="ctr">
            <a:noFill/>
            <a:miter lim="800000"/>
            <a:headEnd/>
            <a:tailEnd/>
          </a:ln>
        </p:spPr>
        <p:txBody>
          <a:bodyPr wrap="none">
            <a:spAutoFit/>
          </a:bodyPr>
          <a:lstStyle/>
          <a:p>
            <a:pPr defTabSz="457200">
              <a:lnSpc>
                <a:spcPct val="100000"/>
              </a:lnSpc>
              <a:spcBef>
                <a:spcPct val="0"/>
              </a:spcBef>
              <a:buFontTx/>
              <a:buNone/>
            </a:pPr>
            <a:r>
              <a:rPr lang="en-US" sz="1800" b="1" dirty="0">
                <a:latin typeface="+mn-lt"/>
                <a:ea typeface="MS PGothic" pitchFamily="34" charset="-128"/>
              </a:rPr>
              <a:t>SAN</a:t>
            </a:r>
            <a:endParaRPr lang="en-US" sz="1600" b="1" dirty="0">
              <a:latin typeface="+mn-lt"/>
              <a:ea typeface="MS PGothic" pitchFamily="34" charset="-128"/>
            </a:endParaRPr>
          </a:p>
        </p:txBody>
      </p:sp>
      <p:sp>
        <p:nvSpPr>
          <p:cNvPr id="824" name="Line 261"/>
          <p:cNvSpPr>
            <a:spLocks noChangeShapeType="1"/>
          </p:cNvSpPr>
          <p:nvPr/>
        </p:nvSpPr>
        <p:spPr bwMode="auto">
          <a:xfrm flipV="1">
            <a:off x="6129337" y="3198813"/>
            <a:ext cx="212725" cy="150812"/>
          </a:xfrm>
          <a:prstGeom prst="line">
            <a:avLst/>
          </a:prstGeom>
          <a:noFill/>
          <a:ln w="19050">
            <a:solidFill>
              <a:srgbClr val="FF96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825" name="Line 262"/>
          <p:cNvSpPr>
            <a:spLocks noChangeShapeType="1"/>
          </p:cNvSpPr>
          <p:nvPr/>
        </p:nvSpPr>
        <p:spPr bwMode="auto">
          <a:xfrm flipV="1">
            <a:off x="5691187" y="3656013"/>
            <a:ext cx="185738" cy="131762"/>
          </a:xfrm>
          <a:prstGeom prst="line">
            <a:avLst/>
          </a:prstGeom>
          <a:noFill/>
          <a:ln w="19050">
            <a:solidFill>
              <a:srgbClr val="FF96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826" name="Line 263"/>
          <p:cNvSpPr>
            <a:spLocks noChangeShapeType="1"/>
          </p:cNvSpPr>
          <p:nvPr/>
        </p:nvSpPr>
        <p:spPr bwMode="auto">
          <a:xfrm flipV="1">
            <a:off x="5803900" y="3695700"/>
            <a:ext cx="185737" cy="131763"/>
          </a:xfrm>
          <a:prstGeom prst="line">
            <a:avLst/>
          </a:prstGeom>
          <a:noFill/>
          <a:ln w="19050">
            <a:solidFill>
              <a:srgbClr val="FF96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827" name="Line 264"/>
          <p:cNvSpPr>
            <a:spLocks noChangeShapeType="1"/>
          </p:cNvSpPr>
          <p:nvPr/>
        </p:nvSpPr>
        <p:spPr bwMode="auto">
          <a:xfrm flipV="1">
            <a:off x="5956300" y="3713163"/>
            <a:ext cx="185737" cy="131762"/>
          </a:xfrm>
          <a:prstGeom prst="line">
            <a:avLst/>
          </a:prstGeom>
          <a:noFill/>
          <a:ln w="19050">
            <a:solidFill>
              <a:srgbClr val="FF96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828" name="Line 265"/>
          <p:cNvSpPr>
            <a:spLocks noChangeShapeType="1"/>
          </p:cNvSpPr>
          <p:nvPr/>
        </p:nvSpPr>
        <p:spPr bwMode="auto">
          <a:xfrm>
            <a:off x="5875337" y="3179763"/>
            <a:ext cx="296863" cy="193675"/>
          </a:xfrm>
          <a:prstGeom prst="line">
            <a:avLst/>
          </a:prstGeom>
          <a:noFill/>
          <a:ln w="19050">
            <a:solidFill>
              <a:srgbClr val="FF96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829" name="Line 266"/>
          <p:cNvSpPr>
            <a:spLocks noChangeShapeType="1"/>
          </p:cNvSpPr>
          <p:nvPr/>
        </p:nvSpPr>
        <p:spPr bwMode="auto">
          <a:xfrm flipV="1">
            <a:off x="5843587" y="3154363"/>
            <a:ext cx="212725" cy="150812"/>
          </a:xfrm>
          <a:prstGeom prst="line">
            <a:avLst/>
          </a:prstGeom>
          <a:noFill/>
          <a:ln w="19050">
            <a:solidFill>
              <a:srgbClr val="FF96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830" name="Freeform 267"/>
          <p:cNvSpPr>
            <a:spLocks/>
          </p:cNvSpPr>
          <p:nvPr/>
        </p:nvSpPr>
        <p:spPr bwMode="gray">
          <a:xfrm rot="201474">
            <a:off x="3852862" y="3025775"/>
            <a:ext cx="519113" cy="312738"/>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831" name="Freeform 268"/>
          <p:cNvSpPr>
            <a:spLocks/>
          </p:cNvSpPr>
          <p:nvPr/>
        </p:nvSpPr>
        <p:spPr bwMode="gray">
          <a:xfrm rot="201474">
            <a:off x="4005262" y="3124200"/>
            <a:ext cx="519113" cy="312738"/>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832" name="Freeform 269"/>
          <p:cNvSpPr>
            <a:spLocks/>
          </p:cNvSpPr>
          <p:nvPr/>
        </p:nvSpPr>
        <p:spPr bwMode="gray">
          <a:xfrm rot="3431754">
            <a:off x="3090862" y="2728913"/>
            <a:ext cx="1447800" cy="762000"/>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grpSp>
        <p:nvGrpSpPr>
          <p:cNvPr id="16" name="Group 270"/>
          <p:cNvGrpSpPr>
            <a:grpSpLocks/>
          </p:cNvGrpSpPr>
          <p:nvPr/>
        </p:nvGrpSpPr>
        <p:grpSpPr bwMode="auto">
          <a:xfrm>
            <a:off x="4605337" y="2362200"/>
            <a:ext cx="609600" cy="1066800"/>
            <a:chOff x="2971" y="1152"/>
            <a:chExt cx="389" cy="720"/>
          </a:xfrm>
        </p:grpSpPr>
        <p:sp>
          <p:nvSpPr>
            <p:cNvPr id="834" name="Line 271"/>
            <p:cNvSpPr>
              <a:spLocks noChangeShapeType="1"/>
            </p:cNvSpPr>
            <p:nvPr/>
          </p:nvSpPr>
          <p:spPr bwMode="auto">
            <a:xfrm>
              <a:off x="2971" y="1152"/>
              <a:ext cx="293" cy="720"/>
            </a:xfrm>
            <a:prstGeom prst="line">
              <a:avLst/>
            </a:prstGeom>
            <a:noFill/>
            <a:ln w="38100">
              <a:solidFill>
                <a:srgbClr val="FF0066"/>
              </a:solidFill>
              <a:round/>
              <a:headEnd/>
              <a:tailEnd type="oval"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835" name="Line 272"/>
            <p:cNvSpPr>
              <a:spLocks noChangeShapeType="1"/>
            </p:cNvSpPr>
            <p:nvPr/>
          </p:nvSpPr>
          <p:spPr bwMode="auto">
            <a:xfrm>
              <a:off x="3337" y="1206"/>
              <a:ext cx="23" cy="618"/>
            </a:xfrm>
            <a:prstGeom prst="line">
              <a:avLst/>
            </a:prstGeom>
            <a:noFill/>
            <a:ln w="38100">
              <a:solidFill>
                <a:srgbClr val="FF0066"/>
              </a:solidFill>
              <a:round/>
              <a:headEnd/>
              <a:tailEnd type="oval"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grpSp>
      <p:sp>
        <p:nvSpPr>
          <p:cNvPr id="836" name="Text Box 300"/>
          <p:cNvSpPr txBox="1">
            <a:spLocks noChangeArrowheads="1"/>
          </p:cNvSpPr>
          <p:nvPr/>
        </p:nvSpPr>
        <p:spPr bwMode="gray">
          <a:xfrm>
            <a:off x="4102100" y="2611438"/>
            <a:ext cx="1993900" cy="184666"/>
          </a:xfrm>
          <a:prstGeom prst="rect">
            <a:avLst/>
          </a:prstGeom>
          <a:solidFill>
            <a:schemeClr val="bg1"/>
          </a:solidFill>
          <a:ln w="12700">
            <a:noFill/>
            <a:miter lim="800000"/>
            <a:headEnd/>
            <a:tailEnd/>
          </a:ln>
        </p:spPr>
        <p:txBody>
          <a:bodyPr lIns="0" tIns="0" rIns="0" bIns="0">
            <a:spAutoFit/>
          </a:bodyPr>
          <a:lstStyle/>
          <a:p>
            <a:pPr algn="l">
              <a:lnSpc>
                <a:spcPct val="100000"/>
              </a:lnSpc>
              <a:spcBef>
                <a:spcPct val="0"/>
              </a:spcBef>
              <a:buFontTx/>
              <a:buNone/>
            </a:pPr>
            <a:r>
              <a:rPr lang="en-US" sz="1200" b="1" i="1" dirty="0">
                <a:latin typeface="+mn-lt"/>
                <a:ea typeface="MS PGothic" pitchFamily="34" charset="-128"/>
              </a:rPr>
              <a:t>Server I/O Consolidation</a:t>
            </a:r>
          </a:p>
        </p:txBody>
      </p:sp>
      <p:grpSp>
        <p:nvGrpSpPr>
          <p:cNvPr id="17" name="Group 274"/>
          <p:cNvGrpSpPr>
            <a:grpSpLocks/>
          </p:cNvGrpSpPr>
          <p:nvPr/>
        </p:nvGrpSpPr>
        <p:grpSpPr bwMode="auto">
          <a:xfrm>
            <a:off x="4795837" y="3276600"/>
            <a:ext cx="800100" cy="466725"/>
            <a:chOff x="3075" y="1782"/>
            <a:chExt cx="504" cy="294"/>
          </a:xfrm>
        </p:grpSpPr>
        <p:sp>
          <p:nvSpPr>
            <p:cNvPr id="838" name="Line 275"/>
            <p:cNvSpPr>
              <a:spLocks noChangeShapeType="1"/>
            </p:cNvSpPr>
            <p:nvPr/>
          </p:nvSpPr>
          <p:spPr bwMode="auto">
            <a:xfrm flipV="1">
              <a:off x="3147" y="1824"/>
              <a:ext cx="384" cy="192"/>
            </a:xfrm>
            <a:prstGeom prst="line">
              <a:avLst/>
            </a:prstGeom>
            <a:noFill/>
            <a:ln w="19050">
              <a:solidFill>
                <a:srgbClr val="FF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839" name="Line 276"/>
            <p:cNvSpPr>
              <a:spLocks noChangeShapeType="1"/>
            </p:cNvSpPr>
            <p:nvPr/>
          </p:nvSpPr>
          <p:spPr bwMode="auto">
            <a:xfrm flipV="1">
              <a:off x="3195" y="1884"/>
              <a:ext cx="384" cy="192"/>
            </a:xfrm>
            <a:prstGeom prst="line">
              <a:avLst/>
            </a:prstGeom>
            <a:noFill/>
            <a:ln w="19050">
              <a:solidFill>
                <a:srgbClr val="FF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840" name="Line 277"/>
            <p:cNvSpPr>
              <a:spLocks noChangeShapeType="1"/>
            </p:cNvSpPr>
            <p:nvPr/>
          </p:nvSpPr>
          <p:spPr bwMode="auto">
            <a:xfrm flipV="1">
              <a:off x="3075" y="1782"/>
              <a:ext cx="384" cy="192"/>
            </a:xfrm>
            <a:prstGeom prst="line">
              <a:avLst/>
            </a:prstGeom>
            <a:noFill/>
            <a:ln w="19050">
              <a:solidFill>
                <a:srgbClr val="FF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841" name="Line 278"/>
            <p:cNvSpPr>
              <a:spLocks noChangeShapeType="1"/>
            </p:cNvSpPr>
            <p:nvPr/>
          </p:nvSpPr>
          <p:spPr bwMode="auto">
            <a:xfrm>
              <a:off x="3083" y="1884"/>
              <a:ext cx="294" cy="168"/>
            </a:xfrm>
            <a:prstGeom prst="line">
              <a:avLst/>
            </a:prstGeom>
            <a:noFill/>
            <a:ln w="19050">
              <a:solidFill>
                <a:srgbClr val="FF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842" name="Line 279"/>
            <p:cNvSpPr>
              <a:spLocks noChangeShapeType="1"/>
            </p:cNvSpPr>
            <p:nvPr/>
          </p:nvSpPr>
          <p:spPr bwMode="auto">
            <a:xfrm>
              <a:off x="3315" y="1820"/>
              <a:ext cx="216" cy="148"/>
            </a:xfrm>
            <a:prstGeom prst="line">
              <a:avLst/>
            </a:prstGeom>
            <a:noFill/>
            <a:ln w="19050">
              <a:solidFill>
                <a:srgbClr val="FF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843" name="Line 280"/>
            <p:cNvSpPr>
              <a:spLocks noChangeShapeType="1"/>
            </p:cNvSpPr>
            <p:nvPr/>
          </p:nvSpPr>
          <p:spPr bwMode="auto">
            <a:xfrm>
              <a:off x="3211" y="1856"/>
              <a:ext cx="252" cy="156"/>
            </a:xfrm>
            <a:prstGeom prst="line">
              <a:avLst/>
            </a:prstGeom>
            <a:noFill/>
            <a:ln w="19050">
              <a:solidFill>
                <a:srgbClr val="FF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grpSp>
      <p:sp>
        <p:nvSpPr>
          <p:cNvPr id="844" name="Oval 281"/>
          <p:cNvSpPr>
            <a:spLocks noChangeArrowheads="1"/>
          </p:cNvSpPr>
          <p:nvPr/>
        </p:nvSpPr>
        <p:spPr bwMode="auto">
          <a:xfrm>
            <a:off x="6405562" y="3600450"/>
            <a:ext cx="422275" cy="188913"/>
          </a:xfrm>
          <a:prstGeom prst="ellipse">
            <a:avLst/>
          </a:prstGeom>
          <a:solidFill>
            <a:srgbClr val="FFFFFF"/>
          </a:solidFill>
          <a:ln w="19050" algn="ctr">
            <a:solidFill>
              <a:srgbClr val="FFFFFF"/>
            </a:solidFill>
            <a:round/>
            <a:headEnd/>
            <a:tailEnd/>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smtClean="0">
                <a:ln>
                  <a:noFill/>
                </a:ln>
                <a:effectLst/>
                <a:uLnTx/>
                <a:uFillTx/>
                <a:latin typeface="+mn-lt"/>
              </a:rPr>
              <a:t>FC</a:t>
            </a:r>
          </a:p>
        </p:txBody>
      </p:sp>
      <p:sp>
        <p:nvSpPr>
          <p:cNvPr id="1124" name="AutoShape 14"/>
          <p:cNvSpPr>
            <a:spLocks noChangeArrowheads="1"/>
          </p:cNvSpPr>
          <p:nvPr/>
        </p:nvSpPr>
        <p:spPr bwMode="auto">
          <a:xfrm>
            <a:off x="457200" y="1350334"/>
            <a:ext cx="2514600" cy="656153"/>
          </a:xfrm>
          <a:prstGeom prst="rightArrow">
            <a:avLst>
              <a:gd name="adj1" fmla="val 51269"/>
              <a:gd name="adj2" fmla="val 43559"/>
            </a:avLst>
          </a:prstGeom>
          <a:solidFill>
            <a:srgbClr val="FF0000"/>
          </a:solidFill>
          <a:ln w="12700" algn="ctr">
            <a:noFill/>
            <a:miter lim="800000"/>
            <a:headEnd/>
            <a:tailEnd/>
          </a:ln>
        </p:spPr>
        <p:txBody>
          <a:bodyPr anchor="ctr">
            <a:spAutoFit/>
          </a:bodyPr>
          <a:lstStyle/>
          <a:p>
            <a:pPr marL="0" marR="0" lvl="0" indent="0" algn="l" defTabSz="457200" eaLnBrk="1" fontAlgn="auto" latinLnBrk="0" hangingPunct="1">
              <a:lnSpc>
                <a:spcPct val="100000"/>
              </a:lnSpc>
              <a:spcBef>
                <a:spcPct val="0"/>
              </a:spcBef>
              <a:spcAft>
                <a:spcPts val="0"/>
              </a:spcAft>
              <a:buClrTx/>
              <a:buSzTx/>
              <a:buFontTx/>
              <a:buNone/>
              <a:tabLst/>
              <a:defRPr/>
            </a:pPr>
            <a:r>
              <a:rPr kumimoji="0" lang="en-US" sz="1600" b="1" u="none" strike="noStrike" kern="0" cap="none" spc="0" normalizeH="0" baseline="0" noProof="0" dirty="0" smtClean="0">
                <a:ln>
                  <a:noFill/>
                </a:ln>
                <a:solidFill>
                  <a:schemeClr val="bg1"/>
                </a:solidFill>
                <a:effectLst/>
                <a:uLnTx/>
                <a:uFillTx/>
                <a:latin typeface="+mj-lt"/>
                <a:ea typeface="MS PGothic" pitchFamily="34" charset="-128"/>
              </a:rPr>
              <a:t>2009</a:t>
            </a:r>
            <a:endParaRPr kumimoji="0" lang="en-US" sz="1800" b="1" u="none" strike="noStrike" kern="0" cap="none" spc="0" normalizeH="0" baseline="0" noProof="0" dirty="0" smtClean="0">
              <a:ln>
                <a:noFill/>
              </a:ln>
              <a:solidFill>
                <a:schemeClr val="bg1"/>
              </a:solidFill>
              <a:effectLst/>
              <a:uLnTx/>
              <a:uFillTx/>
              <a:latin typeface="+mj-lt"/>
              <a:ea typeface="MS PGothic" pitchFamily="34" charset="-128"/>
              <a:sym typeface="Wingdings" pitchFamily="2" charset="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6"/>
                                        </p:tgtEl>
                                        <p:attrNameLst>
                                          <p:attrName>style.visibility</p:attrName>
                                        </p:attrNameLst>
                                      </p:cBhvr>
                                      <p:to>
                                        <p:strVal val="visible"/>
                                      </p:to>
                                    </p:set>
                                    <p:animEffect transition="in" filter="fade">
                                      <p:cBhvr>
                                        <p:cTn id="10" dur="1000"/>
                                        <p:tgtEl>
                                          <p:spTgt spid="7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36"/>
                                        </p:tgtEl>
                                        <p:attrNameLst>
                                          <p:attrName>style.visibility</p:attrName>
                                        </p:attrNameLst>
                                      </p:cBhvr>
                                      <p:to>
                                        <p:strVal val="visible"/>
                                      </p:to>
                                    </p:set>
                                    <p:animEffect transition="in" filter="fade">
                                      <p:cBhvr>
                                        <p:cTn id="13" dur="1000"/>
                                        <p:tgtEl>
                                          <p:spTgt spid="83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6" grpId="0"/>
      <p:bldP spid="8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 name="Line 4"/>
          <p:cNvSpPr>
            <a:spLocks noChangeShapeType="1"/>
          </p:cNvSpPr>
          <p:nvPr/>
        </p:nvSpPr>
        <p:spPr bwMode="gray">
          <a:xfrm flipH="1">
            <a:off x="7239000" y="3733800"/>
            <a:ext cx="323850" cy="50800"/>
          </a:xfrm>
          <a:prstGeom prst="line">
            <a:avLst/>
          </a:prstGeom>
          <a:noFill/>
          <a:ln w="28575">
            <a:solidFill>
              <a:srgbClr val="FF9600"/>
            </a:solidFill>
            <a:round/>
            <a:headEnd/>
            <a:tailEnd/>
          </a:ln>
        </p:spPr>
        <p:txBody>
          <a:bodyPr anchor="ctr">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992" name="Line 3"/>
          <p:cNvSpPr>
            <a:spLocks noChangeShapeType="1"/>
          </p:cNvSpPr>
          <p:nvPr/>
        </p:nvSpPr>
        <p:spPr bwMode="gray">
          <a:xfrm flipH="1" flipV="1">
            <a:off x="7086600" y="4011613"/>
            <a:ext cx="496888" cy="322262"/>
          </a:xfrm>
          <a:prstGeom prst="line">
            <a:avLst/>
          </a:prstGeom>
          <a:noFill/>
          <a:ln w="28575">
            <a:solidFill>
              <a:srgbClr val="FF9600"/>
            </a:solidFill>
            <a:round/>
            <a:headEnd/>
            <a:tailEnd/>
          </a:ln>
        </p:spPr>
        <p:txBody>
          <a:bodyPr anchor="ctr">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993" name="Line 4"/>
          <p:cNvSpPr>
            <a:spLocks noChangeShapeType="1"/>
          </p:cNvSpPr>
          <p:nvPr/>
        </p:nvSpPr>
        <p:spPr bwMode="auto">
          <a:xfrm flipH="1">
            <a:off x="5199063" y="3857625"/>
            <a:ext cx="973137" cy="1044575"/>
          </a:xfrm>
          <a:prstGeom prst="line">
            <a:avLst/>
          </a:prstGeom>
          <a:noFill/>
          <a:ln w="38100">
            <a:solidFill>
              <a:srgbClr val="FF9600"/>
            </a:solidFill>
            <a:roun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grpSp>
        <p:nvGrpSpPr>
          <p:cNvPr id="2" name="Group 5"/>
          <p:cNvGrpSpPr>
            <a:grpSpLocks/>
          </p:cNvGrpSpPr>
          <p:nvPr/>
        </p:nvGrpSpPr>
        <p:grpSpPr bwMode="auto">
          <a:xfrm>
            <a:off x="4953000" y="2889250"/>
            <a:ext cx="2667000" cy="1724025"/>
            <a:chOff x="1056" y="1366"/>
            <a:chExt cx="2400" cy="1288"/>
          </a:xfrm>
        </p:grpSpPr>
        <p:sp>
          <p:nvSpPr>
            <p:cNvPr id="995" name="Freeform 6"/>
            <p:cNvSpPr>
              <a:spLocks noChangeAspect="1"/>
            </p:cNvSpPr>
            <p:nvPr/>
          </p:nvSpPr>
          <p:spPr bwMode="gray">
            <a:xfrm>
              <a:off x="1056" y="1403"/>
              <a:ext cx="2400" cy="1251"/>
            </a:xfrm>
            <a:custGeom>
              <a:avLst/>
              <a:gdLst/>
              <a:ahLst/>
              <a:cxnLst>
                <a:cxn ang="0">
                  <a:pos x="614" y="732"/>
                </a:cxn>
                <a:cxn ang="0">
                  <a:pos x="1960" y="554"/>
                </a:cxn>
                <a:cxn ang="0">
                  <a:pos x="3144" y="1195"/>
                </a:cxn>
                <a:cxn ang="0">
                  <a:pos x="3225" y="1975"/>
                </a:cxn>
                <a:cxn ang="0">
                  <a:pos x="1529" y="1943"/>
                </a:cxn>
                <a:cxn ang="0">
                  <a:pos x="738" y="1378"/>
                </a:cxn>
                <a:cxn ang="0">
                  <a:pos x="614" y="732"/>
                </a:cxn>
              </a:cxnLst>
              <a:rect l="0" t="0" r="r" b="b"/>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B2B2B2"/>
            </a:solidFill>
            <a:ln w="9525">
              <a:solidFill>
                <a:srgbClr val="B2B2B2"/>
              </a:solidFill>
              <a:round/>
              <a:headEnd/>
              <a:tailEn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996" name="Freeform 7"/>
            <p:cNvSpPr>
              <a:spLocks noChangeAspect="1"/>
            </p:cNvSpPr>
            <p:nvPr/>
          </p:nvSpPr>
          <p:spPr bwMode="gray">
            <a:xfrm>
              <a:off x="1056" y="1366"/>
              <a:ext cx="2397" cy="1251"/>
            </a:xfrm>
            <a:custGeom>
              <a:avLst/>
              <a:gdLst/>
              <a:ahLst/>
              <a:cxnLst>
                <a:cxn ang="0">
                  <a:pos x="614" y="732"/>
                </a:cxn>
                <a:cxn ang="0">
                  <a:pos x="1960" y="554"/>
                </a:cxn>
                <a:cxn ang="0">
                  <a:pos x="3144" y="1195"/>
                </a:cxn>
                <a:cxn ang="0">
                  <a:pos x="3225" y="1975"/>
                </a:cxn>
                <a:cxn ang="0">
                  <a:pos x="1529" y="1943"/>
                </a:cxn>
                <a:cxn ang="0">
                  <a:pos x="738" y="1378"/>
                </a:cxn>
                <a:cxn ang="0">
                  <a:pos x="614" y="732"/>
                </a:cxn>
              </a:cxnLst>
              <a:rect l="0" t="0" r="r" b="b"/>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rgbClr val="B2B2B2"/>
              </a:solidFill>
              <a:round/>
              <a:headEnd/>
              <a:tailEn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997" name="Freeform 8"/>
            <p:cNvSpPr>
              <a:spLocks noChangeAspect="1"/>
            </p:cNvSpPr>
            <p:nvPr/>
          </p:nvSpPr>
          <p:spPr bwMode="gray">
            <a:xfrm>
              <a:off x="2311" y="1621"/>
              <a:ext cx="950" cy="539"/>
            </a:xfrm>
            <a:custGeom>
              <a:avLst/>
              <a:gdLst/>
              <a:ahLst/>
              <a:cxnLst>
                <a:cxn ang="0">
                  <a:pos x="36" y="1"/>
                </a:cxn>
                <a:cxn ang="0">
                  <a:pos x="1258" y="867"/>
                </a:cxn>
                <a:cxn ang="0">
                  <a:pos x="1255" y="889"/>
                </a:cxn>
                <a:cxn ang="0">
                  <a:pos x="0" y="0"/>
                </a:cxn>
                <a:cxn ang="0">
                  <a:pos x="36" y="1"/>
                </a:cxn>
              </a:cxnLst>
              <a:rect l="0" t="0" r="r" b="b"/>
              <a:pathLst>
                <a:path w="1258" h="889">
                  <a:moveTo>
                    <a:pt x="36" y="1"/>
                  </a:moveTo>
                  <a:lnTo>
                    <a:pt x="1258" y="867"/>
                  </a:lnTo>
                  <a:lnTo>
                    <a:pt x="1255" y="889"/>
                  </a:lnTo>
                  <a:lnTo>
                    <a:pt x="0" y="0"/>
                  </a:lnTo>
                  <a:lnTo>
                    <a:pt x="36" y="1"/>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998" name="Freeform 9"/>
            <p:cNvSpPr>
              <a:spLocks noChangeAspect="1"/>
            </p:cNvSpPr>
            <p:nvPr/>
          </p:nvSpPr>
          <p:spPr bwMode="gray">
            <a:xfrm>
              <a:off x="1498" y="1510"/>
              <a:ext cx="1486" cy="846"/>
            </a:xfrm>
            <a:custGeom>
              <a:avLst/>
              <a:gdLst/>
              <a:ahLst/>
              <a:cxnLst>
                <a:cxn ang="0">
                  <a:pos x="48" y="0"/>
                </a:cxn>
                <a:cxn ang="0">
                  <a:pos x="4245" y="2965"/>
                </a:cxn>
                <a:cxn ang="0">
                  <a:pos x="4245" y="3019"/>
                </a:cxn>
                <a:cxn ang="0">
                  <a:pos x="0" y="24"/>
                </a:cxn>
                <a:cxn ang="0">
                  <a:pos x="48" y="0"/>
                </a:cxn>
              </a:cxnLst>
              <a:rect l="0" t="0" r="r" b="b"/>
              <a:pathLst>
                <a:path w="4245" h="3019">
                  <a:moveTo>
                    <a:pt x="48" y="0"/>
                  </a:moveTo>
                  <a:lnTo>
                    <a:pt x="4245" y="2965"/>
                  </a:lnTo>
                  <a:lnTo>
                    <a:pt x="4245" y="3019"/>
                  </a:lnTo>
                  <a:lnTo>
                    <a:pt x="0" y="24"/>
                  </a:lnTo>
                  <a:lnTo>
                    <a:pt x="48" y="0"/>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999" name="Freeform 10"/>
            <p:cNvSpPr>
              <a:spLocks noChangeAspect="1"/>
            </p:cNvSpPr>
            <p:nvPr/>
          </p:nvSpPr>
          <p:spPr bwMode="gray">
            <a:xfrm>
              <a:off x="1416" y="1576"/>
              <a:ext cx="1527" cy="872"/>
            </a:xfrm>
            <a:custGeom>
              <a:avLst/>
              <a:gdLst/>
              <a:ahLst/>
              <a:cxnLst>
                <a:cxn ang="0">
                  <a:pos x="21" y="0"/>
                </a:cxn>
                <a:cxn ang="0">
                  <a:pos x="4362" y="3071"/>
                </a:cxn>
                <a:cxn ang="0">
                  <a:pos x="4335" y="3109"/>
                </a:cxn>
                <a:cxn ang="0">
                  <a:pos x="0" y="40"/>
                </a:cxn>
                <a:cxn ang="0">
                  <a:pos x="21" y="0"/>
                </a:cxn>
              </a:cxnLst>
              <a:rect l="0" t="0" r="r" b="b"/>
              <a:pathLst>
                <a:path w="4362" h="3109">
                  <a:moveTo>
                    <a:pt x="21" y="0"/>
                  </a:moveTo>
                  <a:lnTo>
                    <a:pt x="4362" y="3071"/>
                  </a:lnTo>
                  <a:lnTo>
                    <a:pt x="4335" y="3109"/>
                  </a:lnTo>
                  <a:lnTo>
                    <a:pt x="0" y="40"/>
                  </a:lnTo>
                  <a:lnTo>
                    <a:pt x="21" y="0"/>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000" name="Freeform 11"/>
            <p:cNvSpPr>
              <a:spLocks noChangeAspect="1"/>
            </p:cNvSpPr>
            <p:nvPr/>
          </p:nvSpPr>
          <p:spPr bwMode="gray">
            <a:xfrm>
              <a:off x="1409" y="1687"/>
              <a:ext cx="1425" cy="813"/>
            </a:xfrm>
            <a:custGeom>
              <a:avLst/>
              <a:gdLst/>
              <a:ahLst/>
              <a:cxnLst>
                <a:cxn ang="0">
                  <a:pos x="0" y="0"/>
                </a:cxn>
                <a:cxn ang="0">
                  <a:pos x="4076" y="2887"/>
                </a:cxn>
                <a:cxn ang="0">
                  <a:pos x="4029" y="2904"/>
                </a:cxn>
                <a:cxn ang="0">
                  <a:pos x="34" y="86"/>
                </a:cxn>
                <a:cxn ang="0">
                  <a:pos x="0" y="0"/>
                </a:cxn>
              </a:cxnLst>
              <a:rect l="0" t="0" r="r" b="b"/>
              <a:pathLst>
                <a:path w="4076" h="2904">
                  <a:moveTo>
                    <a:pt x="0" y="0"/>
                  </a:moveTo>
                  <a:lnTo>
                    <a:pt x="4076" y="2887"/>
                  </a:lnTo>
                  <a:lnTo>
                    <a:pt x="4029" y="2904"/>
                  </a:lnTo>
                  <a:lnTo>
                    <a:pt x="34" y="86"/>
                  </a:lnTo>
                  <a:lnTo>
                    <a:pt x="0" y="0"/>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001" name="Freeform 12"/>
            <p:cNvSpPr>
              <a:spLocks noChangeAspect="1"/>
            </p:cNvSpPr>
            <p:nvPr/>
          </p:nvSpPr>
          <p:spPr bwMode="gray">
            <a:xfrm>
              <a:off x="1306" y="1749"/>
              <a:ext cx="1373" cy="779"/>
            </a:xfrm>
            <a:custGeom>
              <a:avLst/>
              <a:gdLst/>
              <a:ahLst/>
              <a:cxnLst>
                <a:cxn ang="0">
                  <a:pos x="40" y="0"/>
                </a:cxn>
                <a:cxn ang="0">
                  <a:pos x="3924" y="2766"/>
                </a:cxn>
                <a:cxn ang="0">
                  <a:pos x="3864" y="2777"/>
                </a:cxn>
                <a:cxn ang="0">
                  <a:pos x="0" y="28"/>
                </a:cxn>
                <a:cxn ang="0">
                  <a:pos x="40" y="0"/>
                </a:cxn>
              </a:cxnLst>
              <a:rect l="0" t="0" r="r" b="b"/>
              <a:pathLst>
                <a:path w="3924" h="2777">
                  <a:moveTo>
                    <a:pt x="40" y="0"/>
                  </a:moveTo>
                  <a:lnTo>
                    <a:pt x="3924" y="2766"/>
                  </a:lnTo>
                  <a:lnTo>
                    <a:pt x="3864" y="2777"/>
                  </a:lnTo>
                  <a:lnTo>
                    <a:pt x="0" y="28"/>
                  </a:lnTo>
                  <a:lnTo>
                    <a:pt x="40" y="0"/>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002" name="Freeform 13"/>
            <p:cNvSpPr>
              <a:spLocks noChangeAspect="1"/>
            </p:cNvSpPr>
            <p:nvPr/>
          </p:nvSpPr>
          <p:spPr bwMode="gray">
            <a:xfrm>
              <a:off x="1256" y="1835"/>
              <a:ext cx="1215" cy="689"/>
            </a:xfrm>
            <a:custGeom>
              <a:avLst/>
              <a:gdLst/>
              <a:ahLst/>
              <a:cxnLst>
                <a:cxn ang="0">
                  <a:pos x="0" y="0"/>
                </a:cxn>
                <a:cxn ang="0">
                  <a:pos x="3471" y="2457"/>
                </a:cxn>
                <a:cxn ang="0">
                  <a:pos x="3377" y="2442"/>
                </a:cxn>
                <a:cxn ang="0">
                  <a:pos x="3" y="56"/>
                </a:cxn>
                <a:cxn ang="0">
                  <a:pos x="0" y="0"/>
                </a:cxn>
              </a:cxnLst>
              <a:rect l="0" t="0" r="r" b="b"/>
              <a:pathLst>
                <a:path w="3471" h="2457">
                  <a:moveTo>
                    <a:pt x="0" y="0"/>
                  </a:moveTo>
                  <a:lnTo>
                    <a:pt x="3471" y="2457"/>
                  </a:lnTo>
                  <a:lnTo>
                    <a:pt x="3377" y="2442"/>
                  </a:lnTo>
                  <a:lnTo>
                    <a:pt x="3" y="56"/>
                  </a:lnTo>
                  <a:lnTo>
                    <a:pt x="0" y="0"/>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003" name="Freeform 14"/>
            <p:cNvSpPr>
              <a:spLocks noChangeAspect="1"/>
            </p:cNvSpPr>
            <p:nvPr/>
          </p:nvSpPr>
          <p:spPr bwMode="gray">
            <a:xfrm>
              <a:off x="1456" y="2066"/>
              <a:ext cx="402" cy="226"/>
            </a:xfrm>
            <a:custGeom>
              <a:avLst/>
              <a:gdLst/>
              <a:ahLst/>
              <a:cxnLst>
                <a:cxn ang="0">
                  <a:pos x="6" y="0"/>
                </a:cxn>
                <a:cxn ang="0">
                  <a:pos x="1147" y="806"/>
                </a:cxn>
                <a:cxn ang="0">
                  <a:pos x="1058" y="798"/>
                </a:cxn>
                <a:cxn ang="0">
                  <a:pos x="0" y="49"/>
                </a:cxn>
                <a:cxn ang="0">
                  <a:pos x="6" y="0"/>
                </a:cxn>
              </a:cxnLst>
              <a:rect l="0" t="0" r="r" b="b"/>
              <a:pathLst>
                <a:path w="1147" h="806">
                  <a:moveTo>
                    <a:pt x="6" y="0"/>
                  </a:moveTo>
                  <a:lnTo>
                    <a:pt x="1147" y="806"/>
                  </a:lnTo>
                  <a:lnTo>
                    <a:pt x="1058" y="798"/>
                  </a:lnTo>
                  <a:lnTo>
                    <a:pt x="0" y="49"/>
                  </a:lnTo>
                  <a:lnTo>
                    <a:pt x="6" y="0"/>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004" name="Freeform 15"/>
            <p:cNvSpPr>
              <a:spLocks noChangeAspect="1"/>
            </p:cNvSpPr>
            <p:nvPr/>
          </p:nvSpPr>
          <p:spPr bwMode="gray">
            <a:xfrm>
              <a:off x="1846" y="1474"/>
              <a:ext cx="1367" cy="770"/>
            </a:xfrm>
            <a:custGeom>
              <a:avLst/>
              <a:gdLst/>
              <a:ahLst/>
              <a:cxnLst>
                <a:cxn ang="0">
                  <a:pos x="97" y="16"/>
                </a:cxn>
                <a:cxn ang="0">
                  <a:pos x="3903" y="2707"/>
                </a:cxn>
                <a:cxn ang="0">
                  <a:pos x="3870" y="2743"/>
                </a:cxn>
                <a:cxn ang="0">
                  <a:pos x="0" y="0"/>
                </a:cxn>
                <a:cxn ang="0">
                  <a:pos x="97" y="16"/>
                </a:cxn>
              </a:cxnLst>
              <a:rect l="0" t="0" r="r" b="b"/>
              <a:pathLst>
                <a:path w="3903" h="2743">
                  <a:moveTo>
                    <a:pt x="97" y="16"/>
                  </a:moveTo>
                  <a:lnTo>
                    <a:pt x="3903" y="2707"/>
                  </a:lnTo>
                  <a:lnTo>
                    <a:pt x="3870" y="2743"/>
                  </a:lnTo>
                  <a:lnTo>
                    <a:pt x="0" y="0"/>
                  </a:lnTo>
                  <a:lnTo>
                    <a:pt x="97" y="16"/>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005" name="Freeform 16"/>
            <p:cNvSpPr>
              <a:spLocks noChangeAspect="1"/>
            </p:cNvSpPr>
            <p:nvPr/>
          </p:nvSpPr>
          <p:spPr bwMode="gray">
            <a:xfrm>
              <a:off x="1636" y="1473"/>
              <a:ext cx="1465" cy="820"/>
            </a:xfrm>
            <a:custGeom>
              <a:avLst/>
              <a:gdLst/>
              <a:ahLst/>
              <a:cxnLst>
                <a:cxn ang="0">
                  <a:pos x="63" y="0"/>
                </a:cxn>
                <a:cxn ang="0">
                  <a:pos x="4187" y="2913"/>
                </a:cxn>
                <a:cxn ang="0">
                  <a:pos x="4133" y="2929"/>
                </a:cxn>
                <a:cxn ang="0">
                  <a:pos x="0" y="12"/>
                </a:cxn>
                <a:cxn ang="0">
                  <a:pos x="63" y="0"/>
                </a:cxn>
              </a:cxnLst>
              <a:rect l="0" t="0" r="r" b="b"/>
              <a:pathLst>
                <a:path w="4187" h="2929">
                  <a:moveTo>
                    <a:pt x="63" y="0"/>
                  </a:moveTo>
                  <a:lnTo>
                    <a:pt x="4187" y="2913"/>
                  </a:lnTo>
                  <a:lnTo>
                    <a:pt x="4133" y="2929"/>
                  </a:lnTo>
                  <a:lnTo>
                    <a:pt x="0" y="12"/>
                  </a:lnTo>
                  <a:lnTo>
                    <a:pt x="63" y="0"/>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006" name="Freeform 17"/>
            <p:cNvSpPr>
              <a:spLocks noChangeAspect="1"/>
            </p:cNvSpPr>
            <p:nvPr/>
          </p:nvSpPr>
          <p:spPr bwMode="gray">
            <a:xfrm>
              <a:off x="1401" y="1469"/>
              <a:ext cx="350" cy="196"/>
            </a:xfrm>
            <a:custGeom>
              <a:avLst/>
              <a:gdLst/>
              <a:ahLst/>
              <a:cxnLst>
                <a:cxn ang="0">
                  <a:pos x="0" y="653"/>
                </a:cxn>
                <a:cxn ang="0">
                  <a:pos x="926" y="5"/>
                </a:cxn>
                <a:cxn ang="0">
                  <a:pos x="1000" y="0"/>
                </a:cxn>
                <a:cxn ang="0">
                  <a:pos x="6" y="704"/>
                </a:cxn>
                <a:cxn ang="0">
                  <a:pos x="0" y="653"/>
                </a:cxn>
              </a:cxnLst>
              <a:rect l="0" t="0" r="r" b="b"/>
              <a:pathLst>
                <a:path w="1000" h="704">
                  <a:moveTo>
                    <a:pt x="0" y="653"/>
                  </a:moveTo>
                  <a:lnTo>
                    <a:pt x="926" y="5"/>
                  </a:lnTo>
                  <a:lnTo>
                    <a:pt x="1000" y="0"/>
                  </a:lnTo>
                  <a:lnTo>
                    <a:pt x="6" y="704"/>
                  </a:lnTo>
                  <a:lnTo>
                    <a:pt x="0" y="653"/>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007" name="Freeform 18"/>
            <p:cNvSpPr>
              <a:spLocks noChangeAspect="1"/>
            </p:cNvSpPr>
            <p:nvPr/>
          </p:nvSpPr>
          <p:spPr bwMode="gray">
            <a:xfrm>
              <a:off x="1258" y="1484"/>
              <a:ext cx="668" cy="379"/>
            </a:xfrm>
            <a:custGeom>
              <a:avLst/>
              <a:gdLst/>
              <a:ahLst/>
              <a:cxnLst>
                <a:cxn ang="0">
                  <a:pos x="0" y="1306"/>
                </a:cxn>
                <a:cxn ang="0">
                  <a:pos x="1857" y="0"/>
                </a:cxn>
                <a:cxn ang="0">
                  <a:pos x="1910" y="12"/>
                </a:cxn>
                <a:cxn ang="0">
                  <a:pos x="14" y="1353"/>
                </a:cxn>
                <a:cxn ang="0">
                  <a:pos x="0" y="1306"/>
                </a:cxn>
              </a:cxnLst>
              <a:rect l="0" t="0" r="r" b="b"/>
              <a:pathLst>
                <a:path w="1910" h="1353">
                  <a:moveTo>
                    <a:pt x="0" y="1306"/>
                  </a:moveTo>
                  <a:lnTo>
                    <a:pt x="1857" y="0"/>
                  </a:lnTo>
                  <a:lnTo>
                    <a:pt x="1910" y="12"/>
                  </a:lnTo>
                  <a:lnTo>
                    <a:pt x="14" y="1353"/>
                  </a:lnTo>
                  <a:lnTo>
                    <a:pt x="0" y="1306"/>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008" name="Freeform 19"/>
            <p:cNvSpPr>
              <a:spLocks noChangeAspect="1"/>
            </p:cNvSpPr>
            <p:nvPr/>
          </p:nvSpPr>
          <p:spPr bwMode="gray">
            <a:xfrm>
              <a:off x="1318" y="1522"/>
              <a:ext cx="740" cy="417"/>
            </a:xfrm>
            <a:custGeom>
              <a:avLst/>
              <a:gdLst/>
              <a:ahLst/>
              <a:cxnLst>
                <a:cxn ang="0">
                  <a:pos x="0" y="1457"/>
                </a:cxn>
                <a:cxn ang="0">
                  <a:pos x="2070" y="0"/>
                </a:cxn>
                <a:cxn ang="0">
                  <a:pos x="2113" y="20"/>
                </a:cxn>
                <a:cxn ang="0">
                  <a:pos x="31" y="1490"/>
                </a:cxn>
                <a:cxn ang="0">
                  <a:pos x="0" y="1457"/>
                </a:cxn>
              </a:cxnLst>
              <a:rect l="0" t="0" r="r" b="b"/>
              <a:pathLst>
                <a:path w="2113" h="1490">
                  <a:moveTo>
                    <a:pt x="0" y="1457"/>
                  </a:moveTo>
                  <a:lnTo>
                    <a:pt x="2070" y="0"/>
                  </a:lnTo>
                  <a:lnTo>
                    <a:pt x="2113" y="20"/>
                  </a:lnTo>
                  <a:lnTo>
                    <a:pt x="31" y="1490"/>
                  </a:lnTo>
                  <a:lnTo>
                    <a:pt x="0" y="1457"/>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009" name="Freeform 20"/>
            <p:cNvSpPr>
              <a:spLocks noChangeAspect="1"/>
            </p:cNvSpPr>
            <p:nvPr/>
          </p:nvSpPr>
          <p:spPr bwMode="gray">
            <a:xfrm>
              <a:off x="1414" y="1577"/>
              <a:ext cx="752" cy="424"/>
            </a:xfrm>
            <a:custGeom>
              <a:avLst/>
              <a:gdLst/>
              <a:ahLst/>
              <a:cxnLst>
                <a:cxn ang="0">
                  <a:pos x="0" y="1484"/>
                </a:cxn>
                <a:cxn ang="0">
                  <a:pos x="2112" y="0"/>
                </a:cxn>
                <a:cxn ang="0">
                  <a:pos x="2144" y="25"/>
                </a:cxn>
                <a:cxn ang="0">
                  <a:pos x="42" y="1510"/>
                </a:cxn>
                <a:cxn ang="0">
                  <a:pos x="0" y="1484"/>
                </a:cxn>
              </a:cxnLst>
              <a:rect l="0" t="0" r="r" b="b"/>
              <a:pathLst>
                <a:path w="2144" h="1510">
                  <a:moveTo>
                    <a:pt x="0" y="1484"/>
                  </a:moveTo>
                  <a:lnTo>
                    <a:pt x="2112" y="0"/>
                  </a:lnTo>
                  <a:lnTo>
                    <a:pt x="2144" y="25"/>
                  </a:lnTo>
                  <a:lnTo>
                    <a:pt x="42" y="1510"/>
                  </a:lnTo>
                  <a:lnTo>
                    <a:pt x="0" y="1484"/>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010" name="Freeform 21"/>
            <p:cNvSpPr>
              <a:spLocks noChangeAspect="1"/>
            </p:cNvSpPr>
            <p:nvPr/>
          </p:nvSpPr>
          <p:spPr bwMode="gray">
            <a:xfrm>
              <a:off x="1458" y="1623"/>
              <a:ext cx="850" cy="482"/>
            </a:xfrm>
            <a:custGeom>
              <a:avLst/>
              <a:gdLst/>
              <a:ahLst/>
              <a:cxnLst>
                <a:cxn ang="0">
                  <a:pos x="0" y="1667"/>
                </a:cxn>
                <a:cxn ang="0">
                  <a:pos x="2359" y="3"/>
                </a:cxn>
                <a:cxn ang="0">
                  <a:pos x="2430" y="0"/>
                </a:cxn>
                <a:cxn ang="0">
                  <a:pos x="2" y="1720"/>
                </a:cxn>
                <a:cxn ang="0">
                  <a:pos x="0" y="1667"/>
                </a:cxn>
              </a:cxnLst>
              <a:rect l="0" t="0" r="r" b="b"/>
              <a:pathLst>
                <a:path w="2430" h="1720">
                  <a:moveTo>
                    <a:pt x="0" y="1667"/>
                  </a:moveTo>
                  <a:lnTo>
                    <a:pt x="2359" y="3"/>
                  </a:lnTo>
                  <a:lnTo>
                    <a:pt x="2430" y="0"/>
                  </a:lnTo>
                  <a:lnTo>
                    <a:pt x="2" y="1720"/>
                  </a:lnTo>
                  <a:lnTo>
                    <a:pt x="0" y="1667"/>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011" name="Freeform 22"/>
            <p:cNvSpPr>
              <a:spLocks noChangeAspect="1"/>
            </p:cNvSpPr>
            <p:nvPr/>
          </p:nvSpPr>
          <p:spPr bwMode="gray">
            <a:xfrm>
              <a:off x="1506" y="1636"/>
              <a:ext cx="983" cy="553"/>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012" name="Freeform 23"/>
            <p:cNvSpPr>
              <a:spLocks noChangeAspect="1"/>
            </p:cNvSpPr>
            <p:nvPr/>
          </p:nvSpPr>
          <p:spPr bwMode="gray">
            <a:xfrm>
              <a:off x="1604" y="1671"/>
              <a:ext cx="1025" cy="577"/>
            </a:xfrm>
            <a:custGeom>
              <a:avLst/>
              <a:gdLst/>
              <a:ahLst/>
              <a:cxnLst>
                <a:cxn ang="0">
                  <a:pos x="0" y="2033"/>
                </a:cxn>
                <a:cxn ang="0">
                  <a:pos x="2889" y="0"/>
                </a:cxn>
                <a:cxn ang="0">
                  <a:pos x="2932" y="18"/>
                </a:cxn>
                <a:cxn ang="0">
                  <a:pos x="43" y="2058"/>
                </a:cxn>
                <a:cxn ang="0">
                  <a:pos x="0" y="2033"/>
                </a:cxn>
              </a:cxnLst>
              <a:rect l="0" t="0" r="r" b="b"/>
              <a:pathLst>
                <a:path w="2932" h="2058">
                  <a:moveTo>
                    <a:pt x="0" y="2033"/>
                  </a:moveTo>
                  <a:lnTo>
                    <a:pt x="2889" y="0"/>
                  </a:lnTo>
                  <a:lnTo>
                    <a:pt x="2932" y="18"/>
                  </a:lnTo>
                  <a:lnTo>
                    <a:pt x="43" y="2058"/>
                  </a:lnTo>
                  <a:lnTo>
                    <a:pt x="0" y="2033"/>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013" name="Freeform 24"/>
            <p:cNvSpPr>
              <a:spLocks noChangeAspect="1"/>
            </p:cNvSpPr>
            <p:nvPr/>
          </p:nvSpPr>
          <p:spPr bwMode="gray">
            <a:xfrm>
              <a:off x="1739" y="1720"/>
              <a:ext cx="1005" cy="563"/>
            </a:xfrm>
            <a:custGeom>
              <a:avLst/>
              <a:gdLst/>
              <a:ahLst/>
              <a:cxnLst>
                <a:cxn ang="0">
                  <a:pos x="0" y="1999"/>
                </a:cxn>
                <a:cxn ang="0">
                  <a:pos x="2840" y="0"/>
                </a:cxn>
                <a:cxn ang="0">
                  <a:pos x="2874" y="24"/>
                </a:cxn>
                <a:cxn ang="0">
                  <a:pos x="65" y="2011"/>
                </a:cxn>
                <a:cxn ang="0">
                  <a:pos x="0" y="1999"/>
                </a:cxn>
              </a:cxnLst>
              <a:rect l="0" t="0" r="r" b="b"/>
              <a:pathLst>
                <a:path w="2874" h="2011">
                  <a:moveTo>
                    <a:pt x="0" y="1999"/>
                  </a:moveTo>
                  <a:lnTo>
                    <a:pt x="2840" y="0"/>
                  </a:lnTo>
                  <a:lnTo>
                    <a:pt x="2874" y="24"/>
                  </a:lnTo>
                  <a:lnTo>
                    <a:pt x="65" y="2011"/>
                  </a:lnTo>
                  <a:lnTo>
                    <a:pt x="0" y="1999"/>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014" name="Freeform 25"/>
            <p:cNvSpPr>
              <a:spLocks noChangeAspect="1"/>
            </p:cNvSpPr>
            <p:nvPr/>
          </p:nvSpPr>
          <p:spPr bwMode="gray">
            <a:xfrm>
              <a:off x="1931" y="1783"/>
              <a:ext cx="910" cy="510"/>
            </a:xfrm>
            <a:custGeom>
              <a:avLst/>
              <a:gdLst/>
              <a:ahLst/>
              <a:cxnLst>
                <a:cxn ang="0">
                  <a:pos x="0" y="1820"/>
                </a:cxn>
                <a:cxn ang="0">
                  <a:pos x="2577" y="0"/>
                </a:cxn>
                <a:cxn ang="0">
                  <a:pos x="2604" y="30"/>
                </a:cxn>
                <a:cxn ang="0">
                  <a:pos x="78" y="1819"/>
                </a:cxn>
                <a:cxn ang="0">
                  <a:pos x="0" y="1820"/>
                </a:cxn>
              </a:cxnLst>
              <a:rect l="0" t="0" r="r" b="b"/>
              <a:pathLst>
                <a:path w="2604" h="1820">
                  <a:moveTo>
                    <a:pt x="0" y="1820"/>
                  </a:moveTo>
                  <a:lnTo>
                    <a:pt x="2577" y="0"/>
                  </a:lnTo>
                  <a:lnTo>
                    <a:pt x="2604" y="30"/>
                  </a:lnTo>
                  <a:lnTo>
                    <a:pt x="78" y="1819"/>
                  </a:lnTo>
                  <a:lnTo>
                    <a:pt x="0" y="1820"/>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015" name="Freeform 26"/>
            <p:cNvSpPr>
              <a:spLocks noChangeAspect="1"/>
            </p:cNvSpPr>
            <p:nvPr/>
          </p:nvSpPr>
          <p:spPr bwMode="gray">
            <a:xfrm>
              <a:off x="2021" y="1863"/>
              <a:ext cx="885" cy="508"/>
            </a:xfrm>
            <a:custGeom>
              <a:avLst/>
              <a:gdLst/>
              <a:ahLst/>
              <a:cxnLst>
                <a:cxn ang="0">
                  <a:pos x="0" y="1773"/>
                </a:cxn>
                <a:cxn ang="0">
                  <a:pos x="2519" y="0"/>
                </a:cxn>
                <a:cxn ang="0">
                  <a:pos x="2535" y="38"/>
                </a:cxn>
                <a:cxn ang="0">
                  <a:pos x="33" y="1808"/>
                </a:cxn>
                <a:cxn ang="0">
                  <a:pos x="0" y="1773"/>
                </a:cxn>
              </a:cxnLst>
              <a:rect l="0" t="0" r="r" b="b"/>
              <a:pathLst>
                <a:path w="2535" h="1808">
                  <a:moveTo>
                    <a:pt x="0" y="1773"/>
                  </a:moveTo>
                  <a:lnTo>
                    <a:pt x="2519" y="0"/>
                  </a:lnTo>
                  <a:lnTo>
                    <a:pt x="2535" y="38"/>
                  </a:lnTo>
                  <a:lnTo>
                    <a:pt x="33" y="1808"/>
                  </a:lnTo>
                  <a:lnTo>
                    <a:pt x="0" y="1773"/>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016" name="Freeform 27"/>
            <p:cNvSpPr>
              <a:spLocks noChangeAspect="1"/>
            </p:cNvSpPr>
            <p:nvPr/>
          </p:nvSpPr>
          <p:spPr bwMode="gray">
            <a:xfrm>
              <a:off x="2113" y="1946"/>
              <a:ext cx="870" cy="489"/>
            </a:xfrm>
            <a:custGeom>
              <a:avLst/>
              <a:gdLst/>
              <a:ahLst/>
              <a:cxnLst>
                <a:cxn ang="0">
                  <a:pos x="0" y="1715"/>
                </a:cxn>
                <a:cxn ang="0">
                  <a:pos x="2438" y="0"/>
                </a:cxn>
                <a:cxn ang="0">
                  <a:pos x="2483" y="18"/>
                </a:cxn>
                <a:cxn ang="0">
                  <a:pos x="41" y="1745"/>
                </a:cxn>
                <a:cxn ang="0">
                  <a:pos x="0" y="1715"/>
                </a:cxn>
              </a:cxnLst>
              <a:rect l="0" t="0" r="r" b="b"/>
              <a:pathLst>
                <a:path w="2483" h="1745">
                  <a:moveTo>
                    <a:pt x="0" y="1715"/>
                  </a:moveTo>
                  <a:lnTo>
                    <a:pt x="2438" y="0"/>
                  </a:lnTo>
                  <a:lnTo>
                    <a:pt x="2483" y="18"/>
                  </a:lnTo>
                  <a:lnTo>
                    <a:pt x="41" y="1745"/>
                  </a:lnTo>
                  <a:lnTo>
                    <a:pt x="0" y="1715"/>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017" name="Freeform 28"/>
            <p:cNvSpPr>
              <a:spLocks noChangeAspect="1"/>
            </p:cNvSpPr>
            <p:nvPr/>
          </p:nvSpPr>
          <p:spPr bwMode="gray">
            <a:xfrm>
              <a:off x="2208" y="1986"/>
              <a:ext cx="880" cy="494"/>
            </a:xfrm>
            <a:custGeom>
              <a:avLst/>
              <a:gdLst/>
              <a:ahLst/>
              <a:cxnLst>
                <a:cxn ang="0">
                  <a:pos x="0" y="1742"/>
                </a:cxn>
                <a:cxn ang="0">
                  <a:pos x="2476" y="0"/>
                </a:cxn>
                <a:cxn ang="0">
                  <a:pos x="2514" y="22"/>
                </a:cxn>
                <a:cxn ang="0">
                  <a:pos x="51" y="1762"/>
                </a:cxn>
                <a:cxn ang="0">
                  <a:pos x="0" y="1742"/>
                </a:cxn>
              </a:cxnLst>
              <a:rect l="0" t="0" r="r" b="b"/>
              <a:pathLst>
                <a:path w="2514" h="1762">
                  <a:moveTo>
                    <a:pt x="0" y="1742"/>
                  </a:moveTo>
                  <a:lnTo>
                    <a:pt x="2476" y="0"/>
                  </a:lnTo>
                  <a:lnTo>
                    <a:pt x="2514" y="22"/>
                  </a:lnTo>
                  <a:lnTo>
                    <a:pt x="51" y="1762"/>
                  </a:lnTo>
                  <a:lnTo>
                    <a:pt x="0" y="1742"/>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018" name="Freeform 29"/>
            <p:cNvSpPr>
              <a:spLocks noChangeAspect="1"/>
            </p:cNvSpPr>
            <p:nvPr/>
          </p:nvSpPr>
          <p:spPr bwMode="gray">
            <a:xfrm>
              <a:off x="2376" y="2045"/>
              <a:ext cx="837" cy="470"/>
            </a:xfrm>
            <a:custGeom>
              <a:avLst/>
              <a:gdLst/>
              <a:ahLst/>
              <a:cxnLst>
                <a:cxn ang="0">
                  <a:pos x="0" y="1661"/>
                </a:cxn>
                <a:cxn ang="0">
                  <a:pos x="2357" y="0"/>
                </a:cxn>
                <a:cxn ang="0">
                  <a:pos x="2387" y="30"/>
                </a:cxn>
                <a:cxn ang="0">
                  <a:pos x="59" y="1676"/>
                </a:cxn>
                <a:cxn ang="0">
                  <a:pos x="0" y="1661"/>
                </a:cxn>
              </a:cxnLst>
              <a:rect l="0" t="0" r="r" b="b"/>
              <a:pathLst>
                <a:path w="2387" h="1676">
                  <a:moveTo>
                    <a:pt x="0" y="1661"/>
                  </a:moveTo>
                  <a:lnTo>
                    <a:pt x="2357" y="0"/>
                  </a:lnTo>
                  <a:lnTo>
                    <a:pt x="2387" y="30"/>
                  </a:lnTo>
                  <a:lnTo>
                    <a:pt x="59" y="1676"/>
                  </a:lnTo>
                  <a:lnTo>
                    <a:pt x="0" y="1661"/>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019" name="Freeform 30"/>
            <p:cNvSpPr>
              <a:spLocks noChangeAspect="1"/>
            </p:cNvSpPr>
            <p:nvPr/>
          </p:nvSpPr>
          <p:spPr bwMode="gray">
            <a:xfrm>
              <a:off x="2553" y="2130"/>
              <a:ext cx="710" cy="400"/>
            </a:xfrm>
            <a:custGeom>
              <a:avLst/>
              <a:gdLst/>
              <a:ahLst/>
              <a:cxnLst>
                <a:cxn ang="0">
                  <a:pos x="0" y="1424"/>
                </a:cxn>
                <a:cxn ang="0">
                  <a:pos x="2024" y="0"/>
                </a:cxn>
                <a:cxn ang="0">
                  <a:pos x="2029" y="48"/>
                </a:cxn>
                <a:cxn ang="0">
                  <a:pos x="74" y="1429"/>
                </a:cxn>
                <a:cxn ang="0">
                  <a:pos x="0" y="1424"/>
                </a:cxn>
              </a:cxnLst>
              <a:rect l="0" t="0" r="r" b="b"/>
              <a:pathLst>
                <a:path w="2029" h="1429">
                  <a:moveTo>
                    <a:pt x="0" y="1424"/>
                  </a:moveTo>
                  <a:lnTo>
                    <a:pt x="2024" y="0"/>
                  </a:lnTo>
                  <a:lnTo>
                    <a:pt x="2029" y="48"/>
                  </a:lnTo>
                  <a:lnTo>
                    <a:pt x="74" y="1429"/>
                  </a:lnTo>
                  <a:lnTo>
                    <a:pt x="0" y="1424"/>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grpSp>
      <p:grpSp>
        <p:nvGrpSpPr>
          <p:cNvPr id="3" name="Group 66"/>
          <p:cNvGrpSpPr>
            <a:grpSpLocks/>
          </p:cNvGrpSpPr>
          <p:nvPr/>
        </p:nvGrpSpPr>
        <p:grpSpPr bwMode="auto">
          <a:xfrm>
            <a:off x="4889500" y="1825625"/>
            <a:ext cx="350838" cy="668338"/>
            <a:chOff x="4272" y="1872"/>
            <a:chExt cx="925" cy="1717"/>
          </a:xfrm>
        </p:grpSpPr>
        <p:sp>
          <p:nvSpPr>
            <p:cNvPr id="1021" name="Freeform 67"/>
            <p:cNvSpPr>
              <a:spLocks/>
            </p:cNvSpPr>
            <p:nvPr/>
          </p:nvSpPr>
          <p:spPr bwMode="gray">
            <a:xfrm>
              <a:off x="4536" y="3062"/>
              <a:ext cx="637" cy="527"/>
            </a:xfrm>
            <a:custGeom>
              <a:avLst/>
              <a:gdLst>
                <a:gd name="T0" fmla="*/ 0 w 5799"/>
                <a:gd name="T1" fmla="*/ 0 h 4798"/>
                <a:gd name="T2" fmla="*/ 0 w 5799"/>
                <a:gd name="T3" fmla="*/ 0 h 4798"/>
                <a:gd name="T4" fmla="*/ 0 w 5799"/>
                <a:gd name="T5" fmla="*/ 0 h 4798"/>
                <a:gd name="T6" fmla="*/ 0 w 5799"/>
                <a:gd name="T7" fmla="*/ 0 h 4798"/>
                <a:gd name="T8" fmla="*/ 0 w 5799"/>
                <a:gd name="T9" fmla="*/ 0 h 4798"/>
                <a:gd name="T10" fmla="*/ 0 60000 65536"/>
                <a:gd name="T11" fmla="*/ 0 60000 65536"/>
                <a:gd name="T12" fmla="*/ 0 60000 65536"/>
                <a:gd name="T13" fmla="*/ 0 60000 65536"/>
                <a:gd name="T14" fmla="*/ 0 60000 65536"/>
                <a:gd name="T15" fmla="*/ 0 w 5799"/>
                <a:gd name="T16" fmla="*/ 0 h 4798"/>
                <a:gd name="T17" fmla="*/ 5799 w 5799"/>
                <a:gd name="T18" fmla="*/ 4798 h 4798"/>
              </a:gdLst>
              <a:ahLst/>
              <a:cxnLst>
                <a:cxn ang="T10">
                  <a:pos x="T0" y="T1"/>
                </a:cxn>
                <a:cxn ang="T11">
                  <a:pos x="T2" y="T3"/>
                </a:cxn>
                <a:cxn ang="T12">
                  <a:pos x="T4" y="T5"/>
                </a:cxn>
                <a:cxn ang="T13">
                  <a:pos x="T6" y="T7"/>
                </a:cxn>
                <a:cxn ang="T14">
                  <a:pos x="T8" y="T9"/>
                </a:cxn>
              </a:cxnLst>
              <a:rect l="T15" t="T16" r="T17" b="T18"/>
              <a:pathLst>
                <a:path w="5799" h="4798">
                  <a:moveTo>
                    <a:pt x="5799" y="0"/>
                  </a:moveTo>
                  <a:lnTo>
                    <a:pt x="0" y="4101"/>
                  </a:lnTo>
                  <a:lnTo>
                    <a:pt x="0" y="4798"/>
                  </a:lnTo>
                  <a:lnTo>
                    <a:pt x="5799" y="697"/>
                  </a:lnTo>
                  <a:lnTo>
                    <a:pt x="5799" y="0"/>
                  </a:lnTo>
                  <a:close/>
                </a:path>
              </a:pathLst>
            </a:custGeom>
            <a:solidFill>
              <a:srgbClr val="5F5F5F"/>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22" name="Freeform 68"/>
            <p:cNvSpPr>
              <a:spLocks/>
            </p:cNvSpPr>
            <p:nvPr/>
          </p:nvSpPr>
          <p:spPr bwMode="gray">
            <a:xfrm>
              <a:off x="4296" y="3342"/>
              <a:ext cx="240" cy="247"/>
            </a:xfrm>
            <a:custGeom>
              <a:avLst/>
              <a:gdLst>
                <a:gd name="T0" fmla="*/ 0 w 2190"/>
                <a:gd name="T1" fmla="*/ 0 h 2247"/>
                <a:gd name="T2" fmla="*/ 0 w 2190"/>
                <a:gd name="T3" fmla="*/ 0 h 2247"/>
                <a:gd name="T4" fmla="*/ 0 w 2190"/>
                <a:gd name="T5" fmla="*/ 0 h 2247"/>
                <a:gd name="T6" fmla="*/ 0 w 2190"/>
                <a:gd name="T7" fmla="*/ 0 h 2247"/>
                <a:gd name="T8" fmla="*/ 0 w 2190"/>
                <a:gd name="T9" fmla="*/ 0 h 2247"/>
                <a:gd name="T10" fmla="*/ 0 60000 65536"/>
                <a:gd name="T11" fmla="*/ 0 60000 65536"/>
                <a:gd name="T12" fmla="*/ 0 60000 65536"/>
                <a:gd name="T13" fmla="*/ 0 60000 65536"/>
                <a:gd name="T14" fmla="*/ 0 60000 65536"/>
                <a:gd name="T15" fmla="*/ 0 w 2190"/>
                <a:gd name="T16" fmla="*/ 0 h 2247"/>
                <a:gd name="T17" fmla="*/ 2190 w 2190"/>
                <a:gd name="T18" fmla="*/ 2247 h 2247"/>
              </a:gdLst>
              <a:ahLst/>
              <a:cxnLst>
                <a:cxn ang="T10">
                  <a:pos x="T0" y="T1"/>
                </a:cxn>
                <a:cxn ang="T11">
                  <a:pos x="T2" y="T3"/>
                </a:cxn>
                <a:cxn ang="T12">
                  <a:pos x="T4" y="T5"/>
                </a:cxn>
                <a:cxn ang="T13">
                  <a:pos x="T6" y="T7"/>
                </a:cxn>
                <a:cxn ang="T14">
                  <a:pos x="T8" y="T9"/>
                </a:cxn>
              </a:cxnLst>
              <a:rect l="T15" t="T16" r="T17" b="T18"/>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23" name="Freeform 69"/>
            <p:cNvSpPr>
              <a:spLocks/>
            </p:cNvSpPr>
            <p:nvPr/>
          </p:nvSpPr>
          <p:spPr bwMode="gray">
            <a:xfrm>
              <a:off x="4525" y="2051"/>
              <a:ext cx="672" cy="1487"/>
            </a:xfrm>
            <a:custGeom>
              <a:avLst/>
              <a:gdLst>
                <a:gd name="T0" fmla="*/ 0 w 6116"/>
                <a:gd name="T1" fmla="*/ 0 h 13550"/>
                <a:gd name="T2" fmla="*/ 0 w 6116"/>
                <a:gd name="T3" fmla="*/ 0 h 13550"/>
                <a:gd name="T4" fmla="*/ 0 w 6116"/>
                <a:gd name="T5" fmla="*/ 0 h 13550"/>
                <a:gd name="T6" fmla="*/ 0 w 6116"/>
                <a:gd name="T7" fmla="*/ 0 h 13550"/>
                <a:gd name="T8" fmla="*/ 0 w 6116"/>
                <a:gd name="T9" fmla="*/ 0 h 13550"/>
                <a:gd name="T10" fmla="*/ 0 60000 65536"/>
                <a:gd name="T11" fmla="*/ 0 60000 65536"/>
                <a:gd name="T12" fmla="*/ 0 60000 65536"/>
                <a:gd name="T13" fmla="*/ 0 60000 65536"/>
                <a:gd name="T14" fmla="*/ 0 60000 65536"/>
                <a:gd name="T15" fmla="*/ 0 w 6116"/>
                <a:gd name="T16" fmla="*/ 0 h 13550"/>
                <a:gd name="T17" fmla="*/ 6116 w 6116"/>
                <a:gd name="T18" fmla="*/ 13550 h 13550"/>
              </a:gdLst>
              <a:ahLst/>
              <a:cxnLst>
                <a:cxn ang="T10">
                  <a:pos x="T0" y="T1"/>
                </a:cxn>
                <a:cxn ang="T11">
                  <a:pos x="T2" y="T3"/>
                </a:cxn>
                <a:cxn ang="T12">
                  <a:pos x="T4" y="T5"/>
                </a:cxn>
                <a:cxn ang="T13">
                  <a:pos x="T6" y="T7"/>
                </a:cxn>
                <a:cxn ang="T14">
                  <a:pos x="T8" y="T9"/>
                </a:cxn>
              </a:cxnLst>
              <a:rect l="T15" t="T16" r="T17" b="T18"/>
              <a:pathLst>
                <a:path w="6116" h="13550">
                  <a:moveTo>
                    <a:pt x="6116" y="0"/>
                  </a:moveTo>
                  <a:lnTo>
                    <a:pt x="0" y="4325"/>
                  </a:lnTo>
                  <a:lnTo>
                    <a:pt x="0" y="13550"/>
                  </a:lnTo>
                  <a:lnTo>
                    <a:pt x="6116" y="9225"/>
                  </a:lnTo>
                  <a:lnTo>
                    <a:pt x="6116" y="0"/>
                  </a:lnTo>
                  <a:close/>
                </a:path>
              </a:pathLst>
            </a:custGeom>
            <a:solidFill>
              <a:srgbClr val="808080"/>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24" name="Freeform 70"/>
            <p:cNvSpPr>
              <a:spLocks/>
            </p:cNvSpPr>
            <p:nvPr/>
          </p:nvSpPr>
          <p:spPr bwMode="gray">
            <a:xfrm>
              <a:off x="4272" y="2347"/>
              <a:ext cx="253" cy="1191"/>
            </a:xfrm>
            <a:custGeom>
              <a:avLst/>
              <a:gdLst>
                <a:gd name="T0" fmla="*/ 0 w 2308"/>
                <a:gd name="T1" fmla="*/ 0 h 10857"/>
                <a:gd name="T2" fmla="*/ 0 w 2308"/>
                <a:gd name="T3" fmla="*/ 0 h 10857"/>
                <a:gd name="T4" fmla="*/ 0 w 2308"/>
                <a:gd name="T5" fmla="*/ 0 h 10857"/>
                <a:gd name="T6" fmla="*/ 0 w 2308"/>
                <a:gd name="T7" fmla="*/ 0 h 10857"/>
                <a:gd name="T8" fmla="*/ 0 w 2308"/>
                <a:gd name="T9" fmla="*/ 0 h 10857"/>
                <a:gd name="T10" fmla="*/ 0 60000 65536"/>
                <a:gd name="T11" fmla="*/ 0 60000 65536"/>
                <a:gd name="T12" fmla="*/ 0 60000 65536"/>
                <a:gd name="T13" fmla="*/ 0 60000 65536"/>
                <a:gd name="T14" fmla="*/ 0 60000 65536"/>
                <a:gd name="T15" fmla="*/ 0 w 2308"/>
                <a:gd name="T16" fmla="*/ 0 h 10857"/>
                <a:gd name="T17" fmla="*/ 2308 w 2308"/>
                <a:gd name="T18" fmla="*/ 10857 h 10857"/>
              </a:gdLst>
              <a:ahLst/>
              <a:cxnLst>
                <a:cxn ang="T10">
                  <a:pos x="T0" y="T1"/>
                </a:cxn>
                <a:cxn ang="T11">
                  <a:pos x="T2" y="T3"/>
                </a:cxn>
                <a:cxn ang="T12">
                  <a:pos x="T4" y="T5"/>
                </a:cxn>
                <a:cxn ang="T13">
                  <a:pos x="T6" y="T7"/>
                </a:cxn>
                <a:cxn ang="T14">
                  <a:pos x="T8" y="T9"/>
                </a:cxn>
              </a:cxnLst>
              <a:rect l="T15" t="T16" r="T17" b="T18"/>
              <a:pathLst>
                <a:path w="2308" h="10857">
                  <a:moveTo>
                    <a:pt x="2308" y="1632"/>
                  </a:moveTo>
                  <a:lnTo>
                    <a:pt x="0" y="0"/>
                  </a:lnTo>
                  <a:lnTo>
                    <a:pt x="0" y="9224"/>
                  </a:lnTo>
                  <a:lnTo>
                    <a:pt x="2308" y="10857"/>
                  </a:lnTo>
                  <a:lnTo>
                    <a:pt x="2308" y="1632"/>
                  </a:lnTo>
                  <a:close/>
                </a:path>
              </a:pathLst>
            </a:custGeom>
            <a:solidFill>
              <a:srgbClr val="777777"/>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25" name="Freeform 71"/>
            <p:cNvSpPr>
              <a:spLocks/>
            </p:cNvSpPr>
            <p:nvPr/>
          </p:nvSpPr>
          <p:spPr bwMode="gray">
            <a:xfrm>
              <a:off x="4272" y="1872"/>
              <a:ext cx="925" cy="654"/>
            </a:xfrm>
            <a:custGeom>
              <a:avLst/>
              <a:gdLst>
                <a:gd name="T0" fmla="*/ 0 w 8424"/>
                <a:gd name="T1" fmla="*/ 0 h 5957"/>
                <a:gd name="T2" fmla="*/ 0 w 8424"/>
                <a:gd name="T3" fmla="*/ 0 h 5957"/>
                <a:gd name="T4" fmla="*/ 0 w 8424"/>
                <a:gd name="T5" fmla="*/ 0 h 5957"/>
                <a:gd name="T6" fmla="*/ 0 w 8424"/>
                <a:gd name="T7" fmla="*/ 0 h 5957"/>
                <a:gd name="T8" fmla="*/ 0 w 8424"/>
                <a:gd name="T9" fmla="*/ 0 h 5957"/>
                <a:gd name="T10" fmla="*/ 0 60000 65536"/>
                <a:gd name="T11" fmla="*/ 0 60000 65536"/>
                <a:gd name="T12" fmla="*/ 0 60000 65536"/>
                <a:gd name="T13" fmla="*/ 0 60000 65536"/>
                <a:gd name="T14" fmla="*/ 0 60000 65536"/>
                <a:gd name="T15" fmla="*/ 0 w 8424"/>
                <a:gd name="T16" fmla="*/ 0 h 5957"/>
                <a:gd name="T17" fmla="*/ 8424 w 8424"/>
                <a:gd name="T18" fmla="*/ 5957 h 5957"/>
              </a:gdLst>
              <a:ahLst/>
              <a:cxnLst>
                <a:cxn ang="T10">
                  <a:pos x="T0" y="T1"/>
                </a:cxn>
                <a:cxn ang="T11">
                  <a:pos x="T2" y="T3"/>
                </a:cxn>
                <a:cxn ang="T12">
                  <a:pos x="T4" y="T5"/>
                </a:cxn>
                <a:cxn ang="T13">
                  <a:pos x="T6" y="T7"/>
                </a:cxn>
                <a:cxn ang="T14">
                  <a:pos x="T8" y="T9"/>
                </a:cxn>
              </a:cxnLst>
              <a:rect l="T15" t="T16" r="T17" b="T18"/>
              <a:pathLst>
                <a:path w="8424" h="5957">
                  <a:moveTo>
                    <a:pt x="8424" y="1632"/>
                  </a:moveTo>
                  <a:lnTo>
                    <a:pt x="2308" y="5957"/>
                  </a:lnTo>
                  <a:lnTo>
                    <a:pt x="0" y="4325"/>
                  </a:lnTo>
                  <a:lnTo>
                    <a:pt x="6116" y="0"/>
                  </a:lnTo>
                  <a:lnTo>
                    <a:pt x="8424" y="1632"/>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26" name="Freeform 72"/>
            <p:cNvSpPr>
              <a:spLocks noEditPoints="1"/>
            </p:cNvSpPr>
            <p:nvPr/>
          </p:nvSpPr>
          <p:spPr bwMode="gray">
            <a:xfrm>
              <a:off x="4297" y="2421"/>
              <a:ext cx="196" cy="1038"/>
            </a:xfrm>
            <a:custGeom>
              <a:avLst/>
              <a:gdLst>
                <a:gd name="T0" fmla="*/ 0 w 1785"/>
                <a:gd name="T1" fmla="*/ 0 h 9456"/>
                <a:gd name="T2" fmla="*/ 0 w 1785"/>
                <a:gd name="T3" fmla="*/ 0 h 9456"/>
                <a:gd name="T4" fmla="*/ 0 w 1785"/>
                <a:gd name="T5" fmla="*/ 0 h 9456"/>
                <a:gd name="T6" fmla="*/ 0 w 1785"/>
                <a:gd name="T7" fmla="*/ 0 h 9456"/>
                <a:gd name="T8" fmla="*/ 0 w 1785"/>
                <a:gd name="T9" fmla="*/ 0 h 9456"/>
                <a:gd name="T10" fmla="*/ 0 w 1785"/>
                <a:gd name="T11" fmla="*/ 0 h 9456"/>
                <a:gd name="T12" fmla="*/ 0 w 1785"/>
                <a:gd name="T13" fmla="*/ 0 h 9456"/>
                <a:gd name="T14" fmla="*/ 0 w 1785"/>
                <a:gd name="T15" fmla="*/ 0 h 9456"/>
                <a:gd name="T16" fmla="*/ 0 w 1785"/>
                <a:gd name="T17" fmla="*/ 0 h 9456"/>
                <a:gd name="T18" fmla="*/ 0 w 1785"/>
                <a:gd name="T19" fmla="*/ 0 h 9456"/>
                <a:gd name="T20" fmla="*/ 0 w 1785"/>
                <a:gd name="T21" fmla="*/ 0 h 9456"/>
                <a:gd name="T22" fmla="*/ 0 w 1785"/>
                <a:gd name="T23" fmla="*/ 0 h 9456"/>
                <a:gd name="T24" fmla="*/ 0 w 1785"/>
                <a:gd name="T25" fmla="*/ 0 h 9456"/>
                <a:gd name="T26" fmla="*/ 0 w 1785"/>
                <a:gd name="T27" fmla="*/ 0 h 9456"/>
                <a:gd name="T28" fmla="*/ 0 w 1785"/>
                <a:gd name="T29" fmla="*/ 0 h 9456"/>
                <a:gd name="T30" fmla="*/ 0 w 1785"/>
                <a:gd name="T31" fmla="*/ 0 h 9456"/>
                <a:gd name="T32" fmla="*/ 0 w 1785"/>
                <a:gd name="T33" fmla="*/ 0 h 9456"/>
                <a:gd name="T34" fmla="*/ 0 w 1785"/>
                <a:gd name="T35" fmla="*/ 0 h 9456"/>
                <a:gd name="T36" fmla="*/ 0 w 1785"/>
                <a:gd name="T37" fmla="*/ 0 h 9456"/>
                <a:gd name="T38" fmla="*/ 0 w 1785"/>
                <a:gd name="T39" fmla="*/ 0 h 9456"/>
                <a:gd name="T40" fmla="*/ 0 w 1785"/>
                <a:gd name="T41" fmla="*/ 0 h 9456"/>
                <a:gd name="T42" fmla="*/ 0 w 1785"/>
                <a:gd name="T43" fmla="*/ 0 h 9456"/>
                <a:gd name="T44" fmla="*/ 0 w 1785"/>
                <a:gd name="T45" fmla="*/ 0 h 9456"/>
                <a:gd name="T46" fmla="*/ 0 w 1785"/>
                <a:gd name="T47" fmla="*/ 0 h 9456"/>
                <a:gd name="T48" fmla="*/ 0 w 1785"/>
                <a:gd name="T49" fmla="*/ 0 h 9456"/>
                <a:gd name="T50" fmla="*/ 0 w 1785"/>
                <a:gd name="T51" fmla="*/ 0 h 9456"/>
                <a:gd name="T52" fmla="*/ 0 w 1785"/>
                <a:gd name="T53" fmla="*/ 0 h 9456"/>
                <a:gd name="T54" fmla="*/ 0 w 1785"/>
                <a:gd name="T55" fmla="*/ 0 h 9456"/>
                <a:gd name="T56" fmla="*/ 0 w 1785"/>
                <a:gd name="T57" fmla="*/ 0 h 9456"/>
                <a:gd name="T58" fmla="*/ 0 w 1785"/>
                <a:gd name="T59" fmla="*/ 0 h 94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85"/>
                <a:gd name="T91" fmla="*/ 0 h 9456"/>
                <a:gd name="T92" fmla="*/ 1785 w 1785"/>
                <a:gd name="T93" fmla="*/ 9456 h 94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27" name="Freeform 73"/>
            <p:cNvSpPr>
              <a:spLocks/>
            </p:cNvSpPr>
            <p:nvPr/>
          </p:nvSpPr>
          <p:spPr bwMode="gray">
            <a:xfrm>
              <a:off x="4451" y="2765"/>
              <a:ext cx="23" cy="35"/>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28" name="Freeform 74"/>
            <p:cNvSpPr>
              <a:spLocks/>
            </p:cNvSpPr>
            <p:nvPr/>
          </p:nvSpPr>
          <p:spPr bwMode="gray">
            <a:xfrm>
              <a:off x="4451" y="2824"/>
              <a:ext cx="23" cy="34"/>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29" name="Freeform 75"/>
            <p:cNvSpPr>
              <a:spLocks/>
            </p:cNvSpPr>
            <p:nvPr/>
          </p:nvSpPr>
          <p:spPr bwMode="gray">
            <a:xfrm>
              <a:off x="4451" y="2882"/>
              <a:ext cx="23" cy="34"/>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grpSp>
      <p:sp>
        <p:nvSpPr>
          <p:cNvPr id="1030" name="Line 7"/>
          <p:cNvSpPr>
            <a:spLocks noChangeShapeType="1"/>
          </p:cNvSpPr>
          <p:nvPr/>
        </p:nvSpPr>
        <p:spPr bwMode="gray">
          <a:xfrm>
            <a:off x="3929063" y="4470400"/>
            <a:ext cx="850900" cy="449263"/>
          </a:xfrm>
          <a:prstGeom prst="line">
            <a:avLst/>
          </a:prstGeom>
          <a:noFill/>
          <a:ln w="38100">
            <a:solidFill>
              <a:srgbClr val="00AFF0"/>
            </a:solidFill>
            <a:round/>
            <a:headEnd/>
            <a:tailEnd/>
          </a:ln>
        </p:spPr>
        <p:txBody>
          <a:bodyPr anchor="ctr">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grpSp>
        <p:nvGrpSpPr>
          <p:cNvPr id="4" name="Group 100"/>
          <p:cNvGrpSpPr>
            <a:grpSpLocks/>
          </p:cNvGrpSpPr>
          <p:nvPr/>
        </p:nvGrpSpPr>
        <p:grpSpPr bwMode="auto">
          <a:xfrm>
            <a:off x="4876800" y="4391025"/>
            <a:ext cx="350838" cy="668338"/>
            <a:chOff x="4272" y="1872"/>
            <a:chExt cx="925" cy="1717"/>
          </a:xfrm>
        </p:grpSpPr>
        <p:sp>
          <p:nvSpPr>
            <p:cNvPr id="1032" name="Freeform 101"/>
            <p:cNvSpPr>
              <a:spLocks/>
            </p:cNvSpPr>
            <p:nvPr/>
          </p:nvSpPr>
          <p:spPr bwMode="gray">
            <a:xfrm>
              <a:off x="4536" y="3062"/>
              <a:ext cx="637" cy="527"/>
            </a:xfrm>
            <a:custGeom>
              <a:avLst/>
              <a:gdLst>
                <a:gd name="T0" fmla="*/ 0 w 5799"/>
                <a:gd name="T1" fmla="*/ 0 h 4798"/>
                <a:gd name="T2" fmla="*/ 0 w 5799"/>
                <a:gd name="T3" fmla="*/ 0 h 4798"/>
                <a:gd name="T4" fmla="*/ 0 w 5799"/>
                <a:gd name="T5" fmla="*/ 0 h 4798"/>
                <a:gd name="T6" fmla="*/ 0 w 5799"/>
                <a:gd name="T7" fmla="*/ 0 h 4798"/>
                <a:gd name="T8" fmla="*/ 0 w 5799"/>
                <a:gd name="T9" fmla="*/ 0 h 4798"/>
                <a:gd name="T10" fmla="*/ 0 60000 65536"/>
                <a:gd name="T11" fmla="*/ 0 60000 65536"/>
                <a:gd name="T12" fmla="*/ 0 60000 65536"/>
                <a:gd name="T13" fmla="*/ 0 60000 65536"/>
                <a:gd name="T14" fmla="*/ 0 60000 65536"/>
                <a:gd name="T15" fmla="*/ 0 w 5799"/>
                <a:gd name="T16" fmla="*/ 0 h 4798"/>
                <a:gd name="T17" fmla="*/ 5799 w 5799"/>
                <a:gd name="T18" fmla="*/ 4798 h 4798"/>
              </a:gdLst>
              <a:ahLst/>
              <a:cxnLst>
                <a:cxn ang="T10">
                  <a:pos x="T0" y="T1"/>
                </a:cxn>
                <a:cxn ang="T11">
                  <a:pos x="T2" y="T3"/>
                </a:cxn>
                <a:cxn ang="T12">
                  <a:pos x="T4" y="T5"/>
                </a:cxn>
                <a:cxn ang="T13">
                  <a:pos x="T6" y="T7"/>
                </a:cxn>
                <a:cxn ang="T14">
                  <a:pos x="T8" y="T9"/>
                </a:cxn>
              </a:cxnLst>
              <a:rect l="T15" t="T16" r="T17" b="T18"/>
              <a:pathLst>
                <a:path w="5799" h="4798">
                  <a:moveTo>
                    <a:pt x="5799" y="0"/>
                  </a:moveTo>
                  <a:lnTo>
                    <a:pt x="0" y="4101"/>
                  </a:lnTo>
                  <a:lnTo>
                    <a:pt x="0" y="4798"/>
                  </a:lnTo>
                  <a:lnTo>
                    <a:pt x="5799" y="697"/>
                  </a:lnTo>
                  <a:lnTo>
                    <a:pt x="5799" y="0"/>
                  </a:lnTo>
                  <a:close/>
                </a:path>
              </a:pathLst>
            </a:custGeom>
            <a:solidFill>
              <a:srgbClr val="5F5F5F"/>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33" name="Freeform 102"/>
            <p:cNvSpPr>
              <a:spLocks/>
            </p:cNvSpPr>
            <p:nvPr/>
          </p:nvSpPr>
          <p:spPr bwMode="gray">
            <a:xfrm>
              <a:off x="4296" y="3342"/>
              <a:ext cx="240" cy="247"/>
            </a:xfrm>
            <a:custGeom>
              <a:avLst/>
              <a:gdLst>
                <a:gd name="T0" fmla="*/ 0 w 2190"/>
                <a:gd name="T1" fmla="*/ 0 h 2247"/>
                <a:gd name="T2" fmla="*/ 0 w 2190"/>
                <a:gd name="T3" fmla="*/ 0 h 2247"/>
                <a:gd name="T4" fmla="*/ 0 w 2190"/>
                <a:gd name="T5" fmla="*/ 0 h 2247"/>
                <a:gd name="T6" fmla="*/ 0 w 2190"/>
                <a:gd name="T7" fmla="*/ 0 h 2247"/>
                <a:gd name="T8" fmla="*/ 0 w 2190"/>
                <a:gd name="T9" fmla="*/ 0 h 2247"/>
                <a:gd name="T10" fmla="*/ 0 60000 65536"/>
                <a:gd name="T11" fmla="*/ 0 60000 65536"/>
                <a:gd name="T12" fmla="*/ 0 60000 65536"/>
                <a:gd name="T13" fmla="*/ 0 60000 65536"/>
                <a:gd name="T14" fmla="*/ 0 60000 65536"/>
                <a:gd name="T15" fmla="*/ 0 w 2190"/>
                <a:gd name="T16" fmla="*/ 0 h 2247"/>
                <a:gd name="T17" fmla="*/ 2190 w 2190"/>
                <a:gd name="T18" fmla="*/ 2247 h 2247"/>
              </a:gdLst>
              <a:ahLst/>
              <a:cxnLst>
                <a:cxn ang="T10">
                  <a:pos x="T0" y="T1"/>
                </a:cxn>
                <a:cxn ang="T11">
                  <a:pos x="T2" y="T3"/>
                </a:cxn>
                <a:cxn ang="T12">
                  <a:pos x="T4" y="T5"/>
                </a:cxn>
                <a:cxn ang="T13">
                  <a:pos x="T6" y="T7"/>
                </a:cxn>
                <a:cxn ang="T14">
                  <a:pos x="T8" y="T9"/>
                </a:cxn>
              </a:cxnLst>
              <a:rect l="T15" t="T16" r="T17" b="T18"/>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34" name="Freeform 103"/>
            <p:cNvSpPr>
              <a:spLocks/>
            </p:cNvSpPr>
            <p:nvPr/>
          </p:nvSpPr>
          <p:spPr bwMode="gray">
            <a:xfrm>
              <a:off x="4525" y="2051"/>
              <a:ext cx="672" cy="1487"/>
            </a:xfrm>
            <a:custGeom>
              <a:avLst/>
              <a:gdLst>
                <a:gd name="T0" fmla="*/ 0 w 6116"/>
                <a:gd name="T1" fmla="*/ 0 h 13550"/>
                <a:gd name="T2" fmla="*/ 0 w 6116"/>
                <a:gd name="T3" fmla="*/ 0 h 13550"/>
                <a:gd name="T4" fmla="*/ 0 w 6116"/>
                <a:gd name="T5" fmla="*/ 0 h 13550"/>
                <a:gd name="T6" fmla="*/ 0 w 6116"/>
                <a:gd name="T7" fmla="*/ 0 h 13550"/>
                <a:gd name="T8" fmla="*/ 0 w 6116"/>
                <a:gd name="T9" fmla="*/ 0 h 13550"/>
                <a:gd name="T10" fmla="*/ 0 60000 65536"/>
                <a:gd name="T11" fmla="*/ 0 60000 65536"/>
                <a:gd name="T12" fmla="*/ 0 60000 65536"/>
                <a:gd name="T13" fmla="*/ 0 60000 65536"/>
                <a:gd name="T14" fmla="*/ 0 60000 65536"/>
                <a:gd name="T15" fmla="*/ 0 w 6116"/>
                <a:gd name="T16" fmla="*/ 0 h 13550"/>
                <a:gd name="T17" fmla="*/ 6116 w 6116"/>
                <a:gd name="T18" fmla="*/ 13550 h 13550"/>
              </a:gdLst>
              <a:ahLst/>
              <a:cxnLst>
                <a:cxn ang="T10">
                  <a:pos x="T0" y="T1"/>
                </a:cxn>
                <a:cxn ang="T11">
                  <a:pos x="T2" y="T3"/>
                </a:cxn>
                <a:cxn ang="T12">
                  <a:pos x="T4" y="T5"/>
                </a:cxn>
                <a:cxn ang="T13">
                  <a:pos x="T6" y="T7"/>
                </a:cxn>
                <a:cxn ang="T14">
                  <a:pos x="T8" y="T9"/>
                </a:cxn>
              </a:cxnLst>
              <a:rect l="T15" t="T16" r="T17" b="T18"/>
              <a:pathLst>
                <a:path w="6116" h="13550">
                  <a:moveTo>
                    <a:pt x="6116" y="0"/>
                  </a:moveTo>
                  <a:lnTo>
                    <a:pt x="0" y="4325"/>
                  </a:lnTo>
                  <a:lnTo>
                    <a:pt x="0" y="13550"/>
                  </a:lnTo>
                  <a:lnTo>
                    <a:pt x="6116" y="9225"/>
                  </a:lnTo>
                  <a:lnTo>
                    <a:pt x="6116" y="0"/>
                  </a:lnTo>
                  <a:close/>
                </a:path>
              </a:pathLst>
            </a:custGeom>
            <a:solidFill>
              <a:srgbClr val="808080"/>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35" name="Freeform 104"/>
            <p:cNvSpPr>
              <a:spLocks/>
            </p:cNvSpPr>
            <p:nvPr/>
          </p:nvSpPr>
          <p:spPr bwMode="gray">
            <a:xfrm>
              <a:off x="4272" y="2347"/>
              <a:ext cx="253" cy="1191"/>
            </a:xfrm>
            <a:custGeom>
              <a:avLst/>
              <a:gdLst>
                <a:gd name="T0" fmla="*/ 0 w 2308"/>
                <a:gd name="T1" fmla="*/ 0 h 10857"/>
                <a:gd name="T2" fmla="*/ 0 w 2308"/>
                <a:gd name="T3" fmla="*/ 0 h 10857"/>
                <a:gd name="T4" fmla="*/ 0 w 2308"/>
                <a:gd name="T5" fmla="*/ 0 h 10857"/>
                <a:gd name="T6" fmla="*/ 0 w 2308"/>
                <a:gd name="T7" fmla="*/ 0 h 10857"/>
                <a:gd name="T8" fmla="*/ 0 w 2308"/>
                <a:gd name="T9" fmla="*/ 0 h 10857"/>
                <a:gd name="T10" fmla="*/ 0 60000 65536"/>
                <a:gd name="T11" fmla="*/ 0 60000 65536"/>
                <a:gd name="T12" fmla="*/ 0 60000 65536"/>
                <a:gd name="T13" fmla="*/ 0 60000 65536"/>
                <a:gd name="T14" fmla="*/ 0 60000 65536"/>
                <a:gd name="T15" fmla="*/ 0 w 2308"/>
                <a:gd name="T16" fmla="*/ 0 h 10857"/>
                <a:gd name="T17" fmla="*/ 2308 w 2308"/>
                <a:gd name="T18" fmla="*/ 10857 h 10857"/>
              </a:gdLst>
              <a:ahLst/>
              <a:cxnLst>
                <a:cxn ang="T10">
                  <a:pos x="T0" y="T1"/>
                </a:cxn>
                <a:cxn ang="T11">
                  <a:pos x="T2" y="T3"/>
                </a:cxn>
                <a:cxn ang="T12">
                  <a:pos x="T4" y="T5"/>
                </a:cxn>
                <a:cxn ang="T13">
                  <a:pos x="T6" y="T7"/>
                </a:cxn>
                <a:cxn ang="T14">
                  <a:pos x="T8" y="T9"/>
                </a:cxn>
              </a:cxnLst>
              <a:rect l="T15" t="T16" r="T17" b="T18"/>
              <a:pathLst>
                <a:path w="2308" h="10857">
                  <a:moveTo>
                    <a:pt x="2308" y="1632"/>
                  </a:moveTo>
                  <a:lnTo>
                    <a:pt x="0" y="0"/>
                  </a:lnTo>
                  <a:lnTo>
                    <a:pt x="0" y="9224"/>
                  </a:lnTo>
                  <a:lnTo>
                    <a:pt x="2308" y="10857"/>
                  </a:lnTo>
                  <a:lnTo>
                    <a:pt x="2308" y="1632"/>
                  </a:lnTo>
                  <a:close/>
                </a:path>
              </a:pathLst>
            </a:custGeom>
            <a:solidFill>
              <a:srgbClr val="777777"/>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36" name="Freeform 105"/>
            <p:cNvSpPr>
              <a:spLocks/>
            </p:cNvSpPr>
            <p:nvPr/>
          </p:nvSpPr>
          <p:spPr bwMode="gray">
            <a:xfrm>
              <a:off x="4272" y="1872"/>
              <a:ext cx="925" cy="654"/>
            </a:xfrm>
            <a:custGeom>
              <a:avLst/>
              <a:gdLst>
                <a:gd name="T0" fmla="*/ 0 w 8424"/>
                <a:gd name="T1" fmla="*/ 0 h 5957"/>
                <a:gd name="T2" fmla="*/ 0 w 8424"/>
                <a:gd name="T3" fmla="*/ 0 h 5957"/>
                <a:gd name="T4" fmla="*/ 0 w 8424"/>
                <a:gd name="T5" fmla="*/ 0 h 5957"/>
                <a:gd name="T6" fmla="*/ 0 w 8424"/>
                <a:gd name="T7" fmla="*/ 0 h 5957"/>
                <a:gd name="T8" fmla="*/ 0 w 8424"/>
                <a:gd name="T9" fmla="*/ 0 h 5957"/>
                <a:gd name="T10" fmla="*/ 0 60000 65536"/>
                <a:gd name="T11" fmla="*/ 0 60000 65536"/>
                <a:gd name="T12" fmla="*/ 0 60000 65536"/>
                <a:gd name="T13" fmla="*/ 0 60000 65536"/>
                <a:gd name="T14" fmla="*/ 0 60000 65536"/>
                <a:gd name="T15" fmla="*/ 0 w 8424"/>
                <a:gd name="T16" fmla="*/ 0 h 5957"/>
                <a:gd name="T17" fmla="*/ 8424 w 8424"/>
                <a:gd name="T18" fmla="*/ 5957 h 5957"/>
              </a:gdLst>
              <a:ahLst/>
              <a:cxnLst>
                <a:cxn ang="T10">
                  <a:pos x="T0" y="T1"/>
                </a:cxn>
                <a:cxn ang="T11">
                  <a:pos x="T2" y="T3"/>
                </a:cxn>
                <a:cxn ang="T12">
                  <a:pos x="T4" y="T5"/>
                </a:cxn>
                <a:cxn ang="T13">
                  <a:pos x="T6" y="T7"/>
                </a:cxn>
                <a:cxn ang="T14">
                  <a:pos x="T8" y="T9"/>
                </a:cxn>
              </a:cxnLst>
              <a:rect l="T15" t="T16" r="T17" b="T18"/>
              <a:pathLst>
                <a:path w="8424" h="5957">
                  <a:moveTo>
                    <a:pt x="8424" y="1632"/>
                  </a:moveTo>
                  <a:lnTo>
                    <a:pt x="2308" y="5957"/>
                  </a:lnTo>
                  <a:lnTo>
                    <a:pt x="0" y="4325"/>
                  </a:lnTo>
                  <a:lnTo>
                    <a:pt x="6116" y="0"/>
                  </a:lnTo>
                  <a:lnTo>
                    <a:pt x="8424" y="1632"/>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37" name="Freeform 106"/>
            <p:cNvSpPr>
              <a:spLocks noEditPoints="1"/>
            </p:cNvSpPr>
            <p:nvPr/>
          </p:nvSpPr>
          <p:spPr bwMode="gray">
            <a:xfrm>
              <a:off x="4297" y="2421"/>
              <a:ext cx="196" cy="1038"/>
            </a:xfrm>
            <a:custGeom>
              <a:avLst/>
              <a:gdLst>
                <a:gd name="T0" fmla="*/ 0 w 1785"/>
                <a:gd name="T1" fmla="*/ 0 h 9456"/>
                <a:gd name="T2" fmla="*/ 0 w 1785"/>
                <a:gd name="T3" fmla="*/ 0 h 9456"/>
                <a:gd name="T4" fmla="*/ 0 w 1785"/>
                <a:gd name="T5" fmla="*/ 0 h 9456"/>
                <a:gd name="T6" fmla="*/ 0 w 1785"/>
                <a:gd name="T7" fmla="*/ 0 h 9456"/>
                <a:gd name="T8" fmla="*/ 0 w 1785"/>
                <a:gd name="T9" fmla="*/ 0 h 9456"/>
                <a:gd name="T10" fmla="*/ 0 w 1785"/>
                <a:gd name="T11" fmla="*/ 0 h 9456"/>
                <a:gd name="T12" fmla="*/ 0 w 1785"/>
                <a:gd name="T13" fmla="*/ 0 h 9456"/>
                <a:gd name="T14" fmla="*/ 0 w 1785"/>
                <a:gd name="T15" fmla="*/ 0 h 9456"/>
                <a:gd name="T16" fmla="*/ 0 w 1785"/>
                <a:gd name="T17" fmla="*/ 0 h 9456"/>
                <a:gd name="T18" fmla="*/ 0 w 1785"/>
                <a:gd name="T19" fmla="*/ 0 h 9456"/>
                <a:gd name="T20" fmla="*/ 0 w 1785"/>
                <a:gd name="T21" fmla="*/ 0 h 9456"/>
                <a:gd name="T22" fmla="*/ 0 w 1785"/>
                <a:gd name="T23" fmla="*/ 0 h 9456"/>
                <a:gd name="T24" fmla="*/ 0 w 1785"/>
                <a:gd name="T25" fmla="*/ 0 h 9456"/>
                <a:gd name="T26" fmla="*/ 0 w 1785"/>
                <a:gd name="T27" fmla="*/ 0 h 9456"/>
                <a:gd name="T28" fmla="*/ 0 w 1785"/>
                <a:gd name="T29" fmla="*/ 0 h 9456"/>
                <a:gd name="T30" fmla="*/ 0 w 1785"/>
                <a:gd name="T31" fmla="*/ 0 h 9456"/>
                <a:gd name="T32" fmla="*/ 0 w 1785"/>
                <a:gd name="T33" fmla="*/ 0 h 9456"/>
                <a:gd name="T34" fmla="*/ 0 w 1785"/>
                <a:gd name="T35" fmla="*/ 0 h 9456"/>
                <a:gd name="T36" fmla="*/ 0 w 1785"/>
                <a:gd name="T37" fmla="*/ 0 h 9456"/>
                <a:gd name="T38" fmla="*/ 0 w 1785"/>
                <a:gd name="T39" fmla="*/ 0 h 9456"/>
                <a:gd name="T40" fmla="*/ 0 w 1785"/>
                <a:gd name="T41" fmla="*/ 0 h 9456"/>
                <a:gd name="T42" fmla="*/ 0 w 1785"/>
                <a:gd name="T43" fmla="*/ 0 h 9456"/>
                <a:gd name="T44" fmla="*/ 0 w 1785"/>
                <a:gd name="T45" fmla="*/ 0 h 9456"/>
                <a:gd name="T46" fmla="*/ 0 w 1785"/>
                <a:gd name="T47" fmla="*/ 0 h 9456"/>
                <a:gd name="T48" fmla="*/ 0 w 1785"/>
                <a:gd name="T49" fmla="*/ 0 h 9456"/>
                <a:gd name="T50" fmla="*/ 0 w 1785"/>
                <a:gd name="T51" fmla="*/ 0 h 9456"/>
                <a:gd name="T52" fmla="*/ 0 w 1785"/>
                <a:gd name="T53" fmla="*/ 0 h 9456"/>
                <a:gd name="T54" fmla="*/ 0 w 1785"/>
                <a:gd name="T55" fmla="*/ 0 h 9456"/>
                <a:gd name="T56" fmla="*/ 0 w 1785"/>
                <a:gd name="T57" fmla="*/ 0 h 9456"/>
                <a:gd name="T58" fmla="*/ 0 w 1785"/>
                <a:gd name="T59" fmla="*/ 0 h 94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85"/>
                <a:gd name="T91" fmla="*/ 0 h 9456"/>
                <a:gd name="T92" fmla="*/ 1785 w 1785"/>
                <a:gd name="T93" fmla="*/ 9456 h 94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38" name="Freeform 107"/>
            <p:cNvSpPr>
              <a:spLocks/>
            </p:cNvSpPr>
            <p:nvPr/>
          </p:nvSpPr>
          <p:spPr bwMode="gray">
            <a:xfrm>
              <a:off x="4451" y="2765"/>
              <a:ext cx="23" cy="35"/>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39" name="Freeform 108"/>
            <p:cNvSpPr>
              <a:spLocks/>
            </p:cNvSpPr>
            <p:nvPr/>
          </p:nvSpPr>
          <p:spPr bwMode="gray">
            <a:xfrm>
              <a:off x="4451" y="2824"/>
              <a:ext cx="23" cy="34"/>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40" name="Freeform 109"/>
            <p:cNvSpPr>
              <a:spLocks/>
            </p:cNvSpPr>
            <p:nvPr/>
          </p:nvSpPr>
          <p:spPr bwMode="gray">
            <a:xfrm>
              <a:off x="4451" y="2882"/>
              <a:ext cx="23" cy="34"/>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grpSp>
      <p:sp>
        <p:nvSpPr>
          <p:cNvPr id="1041" name="Line 9"/>
          <p:cNvSpPr>
            <a:spLocks noChangeShapeType="1"/>
          </p:cNvSpPr>
          <p:nvPr/>
        </p:nvSpPr>
        <p:spPr bwMode="gray">
          <a:xfrm>
            <a:off x="1644650" y="2971800"/>
            <a:ext cx="641350" cy="371475"/>
          </a:xfrm>
          <a:prstGeom prst="line">
            <a:avLst/>
          </a:prstGeom>
          <a:noFill/>
          <a:ln w="28575">
            <a:solidFill>
              <a:srgbClr val="00AFF0"/>
            </a:solidFill>
            <a:round/>
            <a:headEnd/>
            <a:tailEnd/>
          </a:ln>
        </p:spPr>
        <p:txBody>
          <a:bodyPr anchor="ctr">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042" name="Line 10"/>
          <p:cNvSpPr>
            <a:spLocks noChangeShapeType="1"/>
          </p:cNvSpPr>
          <p:nvPr/>
        </p:nvSpPr>
        <p:spPr bwMode="gray">
          <a:xfrm flipV="1">
            <a:off x="1641475" y="3781425"/>
            <a:ext cx="644525" cy="419100"/>
          </a:xfrm>
          <a:prstGeom prst="line">
            <a:avLst/>
          </a:prstGeom>
          <a:noFill/>
          <a:ln w="28575">
            <a:solidFill>
              <a:srgbClr val="00AFF0"/>
            </a:solidFill>
            <a:round/>
            <a:headEnd/>
            <a:tailEnd/>
          </a:ln>
        </p:spPr>
        <p:txBody>
          <a:bodyPr anchor="ctr">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043" name="Line 11"/>
          <p:cNvSpPr>
            <a:spLocks noChangeShapeType="1"/>
          </p:cNvSpPr>
          <p:nvPr/>
        </p:nvSpPr>
        <p:spPr bwMode="gray">
          <a:xfrm flipV="1">
            <a:off x="1562100" y="3470275"/>
            <a:ext cx="500063" cy="1588"/>
          </a:xfrm>
          <a:prstGeom prst="line">
            <a:avLst/>
          </a:prstGeom>
          <a:noFill/>
          <a:ln w="28575">
            <a:solidFill>
              <a:srgbClr val="00AFF0"/>
            </a:solidFill>
            <a:round/>
            <a:headEnd/>
            <a:tailEnd/>
          </a:ln>
        </p:spPr>
        <p:txBody>
          <a:bodyPr anchor="ctr">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044" name="AutoShape 55"/>
          <p:cNvSpPr>
            <a:spLocks noChangeArrowheads="1"/>
          </p:cNvSpPr>
          <p:nvPr/>
        </p:nvSpPr>
        <p:spPr bwMode="auto">
          <a:xfrm>
            <a:off x="5105400" y="4860925"/>
            <a:ext cx="160338" cy="160338"/>
          </a:xfrm>
          <a:prstGeom prst="diamond">
            <a:avLst/>
          </a:prstGeom>
          <a:solidFill>
            <a:srgbClr val="FF9600"/>
          </a:solidFill>
          <a:ln w="12700">
            <a:solidFill>
              <a:srgbClr val="FF9600"/>
            </a:solidFill>
            <a:miter lim="800000"/>
            <a:headEnd/>
            <a:tailEnd/>
          </a:ln>
          <a:effectLst>
            <a:prstShdw prst="shdw17" dist="17961" dir="2700000">
              <a:srgbClr val="FF9600">
                <a:gamma/>
                <a:shade val="60000"/>
                <a:invGamma/>
                <a:alpha val="74998"/>
              </a:srgbClr>
            </a:prstShdw>
          </a:effectLst>
        </p:spPr>
        <p:txBody>
          <a:bodyPr wrap="none" anchor="ctr">
            <a:prstTxWarp prst="textNoShape">
              <a:avLst/>
            </a:prstTxWarp>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a:ln>
                <a:noFill/>
              </a:ln>
              <a:effectLst/>
              <a:uLnTx/>
              <a:uFillTx/>
              <a:latin typeface="+mn-lt"/>
            </a:endParaRPr>
          </a:p>
        </p:txBody>
      </p:sp>
      <p:sp>
        <p:nvSpPr>
          <p:cNvPr id="1045" name="Line 7"/>
          <p:cNvSpPr>
            <a:spLocks noChangeShapeType="1"/>
          </p:cNvSpPr>
          <p:nvPr/>
        </p:nvSpPr>
        <p:spPr bwMode="gray">
          <a:xfrm flipV="1">
            <a:off x="3733800" y="3933825"/>
            <a:ext cx="1130300" cy="0"/>
          </a:xfrm>
          <a:prstGeom prst="line">
            <a:avLst/>
          </a:prstGeom>
          <a:noFill/>
          <a:ln w="57150">
            <a:solidFill>
              <a:srgbClr val="00AFF0"/>
            </a:solidFill>
            <a:round/>
            <a:headEnd/>
            <a:tailEnd/>
          </a:ln>
        </p:spPr>
        <p:txBody>
          <a:bodyPr anchor="ctr">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grpSp>
        <p:nvGrpSpPr>
          <p:cNvPr id="5" name="Group 658"/>
          <p:cNvGrpSpPr>
            <a:grpSpLocks/>
          </p:cNvGrpSpPr>
          <p:nvPr/>
        </p:nvGrpSpPr>
        <p:grpSpPr bwMode="auto">
          <a:xfrm>
            <a:off x="4051300" y="1762125"/>
            <a:ext cx="573088" cy="835025"/>
            <a:chOff x="6624" y="748"/>
            <a:chExt cx="321" cy="455"/>
          </a:xfrm>
        </p:grpSpPr>
        <p:grpSp>
          <p:nvGrpSpPr>
            <p:cNvPr id="6" name="Group 586"/>
            <p:cNvGrpSpPr>
              <a:grpSpLocks/>
            </p:cNvGrpSpPr>
            <p:nvPr/>
          </p:nvGrpSpPr>
          <p:grpSpPr bwMode="auto">
            <a:xfrm>
              <a:off x="6624" y="917"/>
              <a:ext cx="321" cy="286"/>
              <a:chOff x="7" y="1299"/>
              <a:chExt cx="1899" cy="1688"/>
            </a:xfrm>
          </p:grpSpPr>
          <p:sp>
            <p:nvSpPr>
              <p:cNvPr id="1076" name="Freeform 587"/>
              <p:cNvSpPr>
                <a:spLocks/>
              </p:cNvSpPr>
              <p:nvPr/>
            </p:nvSpPr>
            <p:spPr bwMode="gray">
              <a:xfrm>
                <a:off x="931" y="1950"/>
                <a:ext cx="975" cy="1037"/>
              </a:xfrm>
              <a:custGeom>
                <a:avLst/>
                <a:gdLst>
                  <a:gd name="T0" fmla="*/ 0 w 975"/>
                  <a:gd name="T1" fmla="*/ 1037 h 1037"/>
                  <a:gd name="T2" fmla="*/ 0 w 975"/>
                  <a:gd name="T3" fmla="*/ 693 h 1037"/>
                  <a:gd name="T4" fmla="*/ 975 w 975"/>
                  <a:gd name="T5" fmla="*/ 0 h 1037"/>
                  <a:gd name="T6" fmla="*/ 975 w 975"/>
                  <a:gd name="T7" fmla="*/ 348 h 1037"/>
                  <a:gd name="T8" fmla="*/ 0 w 975"/>
                  <a:gd name="T9" fmla="*/ 1037 h 1037"/>
                  <a:gd name="T10" fmla="*/ 0 60000 65536"/>
                  <a:gd name="T11" fmla="*/ 0 60000 65536"/>
                  <a:gd name="T12" fmla="*/ 0 60000 65536"/>
                  <a:gd name="T13" fmla="*/ 0 60000 65536"/>
                  <a:gd name="T14" fmla="*/ 0 60000 65536"/>
                  <a:gd name="T15" fmla="*/ 0 w 975"/>
                  <a:gd name="T16" fmla="*/ 0 h 1037"/>
                  <a:gd name="T17" fmla="*/ 975 w 975"/>
                  <a:gd name="T18" fmla="*/ 1037 h 1037"/>
                </a:gdLst>
                <a:ahLst/>
                <a:cxnLst>
                  <a:cxn ang="T10">
                    <a:pos x="T0" y="T1"/>
                  </a:cxn>
                  <a:cxn ang="T11">
                    <a:pos x="T2" y="T3"/>
                  </a:cxn>
                  <a:cxn ang="T12">
                    <a:pos x="T4" y="T5"/>
                  </a:cxn>
                  <a:cxn ang="T13">
                    <a:pos x="T6" y="T7"/>
                  </a:cxn>
                  <a:cxn ang="T14">
                    <a:pos x="T8" y="T9"/>
                  </a:cxn>
                </a:cxnLst>
                <a:rect l="T15" t="T16" r="T17" b="T18"/>
                <a:pathLst>
                  <a:path w="975" h="1037">
                    <a:moveTo>
                      <a:pt x="0" y="1037"/>
                    </a:moveTo>
                    <a:lnTo>
                      <a:pt x="0" y="693"/>
                    </a:lnTo>
                    <a:lnTo>
                      <a:pt x="975" y="0"/>
                    </a:lnTo>
                    <a:lnTo>
                      <a:pt x="975" y="348"/>
                    </a:lnTo>
                    <a:lnTo>
                      <a:pt x="0" y="1037"/>
                    </a:lnTo>
                    <a:close/>
                  </a:path>
                </a:pathLst>
              </a:custGeom>
              <a:solidFill>
                <a:srgbClr val="808080"/>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77" name="Freeform 588"/>
              <p:cNvSpPr>
                <a:spLocks/>
              </p:cNvSpPr>
              <p:nvPr/>
            </p:nvSpPr>
            <p:spPr bwMode="gray">
              <a:xfrm>
                <a:off x="7" y="1299"/>
                <a:ext cx="1899" cy="1344"/>
              </a:xfrm>
              <a:custGeom>
                <a:avLst/>
                <a:gdLst>
                  <a:gd name="T0" fmla="*/ 924 w 1899"/>
                  <a:gd name="T1" fmla="*/ 1344 h 1344"/>
                  <a:gd name="T2" fmla="*/ 0 w 1899"/>
                  <a:gd name="T3" fmla="*/ 689 h 1344"/>
                  <a:gd name="T4" fmla="*/ 976 w 1899"/>
                  <a:gd name="T5" fmla="*/ 0 h 1344"/>
                  <a:gd name="T6" fmla="*/ 1899 w 1899"/>
                  <a:gd name="T7" fmla="*/ 651 h 1344"/>
                  <a:gd name="T8" fmla="*/ 924 w 1899"/>
                  <a:gd name="T9" fmla="*/ 1344 h 1344"/>
                  <a:gd name="T10" fmla="*/ 0 60000 65536"/>
                  <a:gd name="T11" fmla="*/ 0 60000 65536"/>
                  <a:gd name="T12" fmla="*/ 0 60000 65536"/>
                  <a:gd name="T13" fmla="*/ 0 60000 65536"/>
                  <a:gd name="T14" fmla="*/ 0 60000 65536"/>
                  <a:gd name="T15" fmla="*/ 0 w 1899"/>
                  <a:gd name="T16" fmla="*/ 0 h 1344"/>
                  <a:gd name="T17" fmla="*/ 1899 w 1899"/>
                  <a:gd name="T18" fmla="*/ 1344 h 1344"/>
                </a:gdLst>
                <a:ahLst/>
                <a:cxnLst>
                  <a:cxn ang="T10">
                    <a:pos x="T0" y="T1"/>
                  </a:cxn>
                  <a:cxn ang="T11">
                    <a:pos x="T2" y="T3"/>
                  </a:cxn>
                  <a:cxn ang="T12">
                    <a:pos x="T4" y="T5"/>
                  </a:cxn>
                  <a:cxn ang="T13">
                    <a:pos x="T6" y="T7"/>
                  </a:cxn>
                  <a:cxn ang="T14">
                    <a:pos x="T8" y="T9"/>
                  </a:cxn>
                </a:cxnLst>
                <a:rect l="T15" t="T16" r="T17" b="T18"/>
                <a:pathLst>
                  <a:path w="1899" h="1344">
                    <a:moveTo>
                      <a:pt x="924" y="1344"/>
                    </a:moveTo>
                    <a:lnTo>
                      <a:pt x="0" y="689"/>
                    </a:lnTo>
                    <a:lnTo>
                      <a:pt x="976" y="0"/>
                    </a:lnTo>
                    <a:lnTo>
                      <a:pt x="1899" y="651"/>
                    </a:lnTo>
                    <a:lnTo>
                      <a:pt x="924" y="1344"/>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78" name="Freeform 589"/>
              <p:cNvSpPr>
                <a:spLocks/>
              </p:cNvSpPr>
              <p:nvPr/>
            </p:nvSpPr>
            <p:spPr bwMode="gray">
              <a:xfrm>
                <a:off x="7" y="1988"/>
                <a:ext cx="924" cy="999"/>
              </a:xfrm>
              <a:custGeom>
                <a:avLst/>
                <a:gdLst>
                  <a:gd name="T0" fmla="*/ 0 w 924"/>
                  <a:gd name="T1" fmla="*/ 0 h 999"/>
                  <a:gd name="T2" fmla="*/ 0 w 924"/>
                  <a:gd name="T3" fmla="*/ 347 h 999"/>
                  <a:gd name="T4" fmla="*/ 0 w 924"/>
                  <a:gd name="T5" fmla="*/ 347 h 999"/>
                  <a:gd name="T6" fmla="*/ 924 w 924"/>
                  <a:gd name="T7" fmla="*/ 999 h 999"/>
                  <a:gd name="T8" fmla="*/ 924 w 924"/>
                  <a:gd name="T9" fmla="*/ 999 h 999"/>
                  <a:gd name="T10" fmla="*/ 924 w 924"/>
                  <a:gd name="T11" fmla="*/ 655 h 999"/>
                  <a:gd name="T12" fmla="*/ 924 w 924"/>
                  <a:gd name="T13" fmla="*/ 655 h 999"/>
                  <a:gd name="T14" fmla="*/ 0 w 924"/>
                  <a:gd name="T15" fmla="*/ 0 h 999"/>
                  <a:gd name="T16" fmla="*/ 0 60000 65536"/>
                  <a:gd name="T17" fmla="*/ 0 60000 65536"/>
                  <a:gd name="T18" fmla="*/ 0 60000 65536"/>
                  <a:gd name="T19" fmla="*/ 0 60000 65536"/>
                  <a:gd name="T20" fmla="*/ 0 60000 65536"/>
                  <a:gd name="T21" fmla="*/ 0 60000 65536"/>
                  <a:gd name="T22" fmla="*/ 0 60000 65536"/>
                  <a:gd name="T23" fmla="*/ 0 60000 65536"/>
                  <a:gd name="T24" fmla="*/ 0 w 924"/>
                  <a:gd name="T25" fmla="*/ 0 h 999"/>
                  <a:gd name="T26" fmla="*/ 924 w 924"/>
                  <a:gd name="T27" fmla="*/ 999 h 99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4" h="999">
                    <a:moveTo>
                      <a:pt x="0" y="0"/>
                    </a:moveTo>
                    <a:lnTo>
                      <a:pt x="0" y="347"/>
                    </a:lnTo>
                    <a:lnTo>
                      <a:pt x="924" y="999"/>
                    </a:lnTo>
                    <a:lnTo>
                      <a:pt x="924" y="655"/>
                    </a:lnTo>
                    <a:lnTo>
                      <a:pt x="0" y="0"/>
                    </a:lnTo>
                    <a:close/>
                  </a:path>
                </a:pathLst>
              </a:custGeom>
              <a:solidFill>
                <a:srgbClr val="565656"/>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79" name="Freeform 590"/>
              <p:cNvSpPr>
                <a:spLocks/>
              </p:cNvSpPr>
              <p:nvPr/>
            </p:nvSpPr>
            <p:spPr bwMode="gray">
              <a:xfrm>
                <a:off x="824" y="2619"/>
                <a:ext cx="62" cy="300"/>
              </a:xfrm>
              <a:custGeom>
                <a:avLst/>
                <a:gdLst>
                  <a:gd name="T0" fmla="*/ 62 w 62"/>
                  <a:gd name="T1" fmla="*/ 300 h 300"/>
                  <a:gd name="T2" fmla="*/ 0 w 62"/>
                  <a:gd name="T3" fmla="*/ 257 h 300"/>
                  <a:gd name="T4" fmla="*/ 0 w 62"/>
                  <a:gd name="T5" fmla="*/ 0 h 300"/>
                  <a:gd name="T6" fmla="*/ 0 w 62"/>
                  <a:gd name="T7" fmla="*/ 0 h 300"/>
                  <a:gd name="T8" fmla="*/ 62 w 62"/>
                  <a:gd name="T9" fmla="*/ 42 h 300"/>
                  <a:gd name="T10" fmla="*/ 62 w 62"/>
                  <a:gd name="T11" fmla="*/ 42 h 300"/>
                  <a:gd name="T12" fmla="*/ 62 w 62"/>
                  <a:gd name="T13" fmla="*/ 300 h 300"/>
                  <a:gd name="T14" fmla="*/ 0 60000 65536"/>
                  <a:gd name="T15" fmla="*/ 0 60000 65536"/>
                  <a:gd name="T16" fmla="*/ 0 60000 65536"/>
                  <a:gd name="T17" fmla="*/ 0 60000 65536"/>
                  <a:gd name="T18" fmla="*/ 0 60000 65536"/>
                  <a:gd name="T19" fmla="*/ 0 60000 65536"/>
                  <a:gd name="T20" fmla="*/ 0 60000 65536"/>
                  <a:gd name="T21" fmla="*/ 0 w 62"/>
                  <a:gd name="T22" fmla="*/ 0 h 300"/>
                  <a:gd name="T23" fmla="*/ 62 w 62"/>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300">
                    <a:moveTo>
                      <a:pt x="62" y="300"/>
                    </a:moveTo>
                    <a:lnTo>
                      <a:pt x="0" y="257"/>
                    </a:lnTo>
                    <a:lnTo>
                      <a:pt x="0" y="0"/>
                    </a:lnTo>
                    <a:lnTo>
                      <a:pt x="62" y="42"/>
                    </a:lnTo>
                    <a:lnTo>
                      <a:pt x="62" y="300"/>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80" name="Freeform 591"/>
              <p:cNvSpPr>
                <a:spLocks/>
              </p:cNvSpPr>
              <p:nvPr/>
            </p:nvSpPr>
            <p:spPr bwMode="gray">
              <a:xfrm>
                <a:off x="737" y="2555"/>
                <a:ext cx="59" cy="300"/>
              </a:xfrm>
              <a:custGeom>
                <a:avLst/>
                <a:gdLst>
                  <a:gd name="T0" fmla="*/ 59 w 59"/>
                  <a:gd name="T1" fmla="*/ 300 h 300"/>
                  <a:gd name="T2" fmla="*/ 0 w 59"/>
                  <a:gd name="T3" fmla="*/ 258 h 300"/>
                  <a:gd name="T4" fmla="*/ 0 w 59"/>
                  <a:gd name="T5" fmla="*/ 0 h 300"/>
                  <a:gd name="T6" fmla="*/ 0 w 59"/>
                  <a:gd name="T7" fmla="*/ 0 h 300"/>
                  <a:gd name="T8" fmla="*/ 59 w 59"/>
                  <a:gd name="T9" fmla="*/ 43 h 300"/>
                  <a:gd name="T10" fmla="*/ 59 w 59"/>
                  <a:gd name="T11" fmla="*/ 43 h 300"/>
                  <a:gd name="T12" fmla="*/ 59 w 59"/>
                  <a:gd name="T13" fmla="*/ 300 h 300"/>
                  <a:gd name="T14" fmla="*/ 0 60000 65536"/>
                  <a:gd name="T15" fmla="*/ 0 60000 65536"/>
                  <a:gd name="T16" fmla="*/ 0 60000 65536"/>
                  <a:gd name="T17" fmla="*/ 0 60000 65536"/>
                  <a:gd name="T18" fmla="*/ 0 60000 65536"/>
                  <a:gd name="T19" fmla="*/ 0 60000 65536"/>
                  <a:gd name="T20" fmla="*/ 0 60000 65536"/>
                  <a:gd name="T21" fmla="*/ 0 w 59"/>
                  <a:gd name="T22" fmla="*/ 0 h 300"/>
                  <a:gd name="T23" fmla="*/ 59 w 59"/>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300">
                    <a:moveTo>
                      <a:pt x="59" y="300"/>
                    </a:moveTo>
                    <a:lnTo>
                      <a:pt x="0" y="258"/>
                    </a:lnTo>
                    <a:lnTo>
                      <a:pt x="0" y="0"/>
                    </a:lnTo>
                    <a:lnTo>
                      <a:pt x="59" y="43"/>
                    </a:lnTo>
                    <a:lnTo>
                      <a:pt x="59" y="300"/>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81" name="Freeform 592"/>
              <p:cNvSpPr>
                <a:spLocks/>
              </p:cNvSpPr>
              <p:nvPr/>
            </p:nvSpPr>
            <p:spPr bwMode="gray">
              <a:xfrm>
                <a:off x="647" y="2491"/>
                <a:ext cx="62" cy="303"/>
              </a:xfrm>
              <a:custGeom>
                <a:avLst/>
                <a:gdLst>
                  <a:gd name="T0" fmla="*/ 62 w 62"/>
                  <a:gd name="T1" fmla="*/ 303 h 303"/>
                  <a:gd name="T2" fmla="*/ 0 w 62"/>
                  <a:gd name="T3" fmla="*/ 260 h 303"/>
                  <a:gd name="T4" fmla="*/ 0 w 62"/>
                  <a:gd name="T5" fmla="*/ 0 h 303"/>
                  <a:gd name="T6" fmla="*/ 0 w 62"/>
                  <a:gd name="T7" fmla="*/ 0 h 303"/>
                  <a:gd name="T8" fmla="*/ 62 w 62"/>
                  <a:gd name="T9" fmla="*/ 43 h 303"/>
                  <a:gd name="T10" fmla="*/ 62 w 62"/>
                  <a:gd name="T11" fmla="*/ 43 h 303"/>
                  <a:gd name="T12" fmla="*/ 62 w 62"/>
                  <a:gd name="T13" fmla="*/ 303 h 303"/>
                  <a:gd name="T14" fmla="*/ 0 60000 65536"/>
                  <a:gd name="T15" fmla="*/ 0 60000 65536"/>
                  <a:gd name="T16" fmla="*/ 0 60000 65536"/>
                  <a:gd name="T17" fmla="*/ 0 60000 65536"/>
                  <a:gd name="T18" fmla="*/ 0 60000 65536"/>
                  <a:gd name="T19" fmla="*/ 0 60000 65536"/>
                  <a:gd name="T20" fmla="*/ 0 60000 65536"/>
                  <a:gd name="T21" fmla="*/ 0 w 62"/>
                  <a:gd name="T22" fmla="*/ 0 h 303"/>
                  <a:gd name="T23" fmla="*/ 62 w 62"/>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303">
                    <a:moveTo>
                      <a:pt x="62" y="303"/>
                    </a:moveTo>
                    <a:lnTo>
                      <a:pt x="0" y="260"/>
                    </a:lnTo>
                    <a:lnTo>
                      <a:pt x="0" y="0"/>
                    </a:lnTo>
                    <a:lnTo>
                      <a:pt x="62" y="43"/>
                    </a:lnTo>
                    <a:lnTo>
                      <a:pt x="62" y="303"/>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82" name="Freeform 593"/>
              <p:cNvSpPr>
                <a:spLocks/>
              </p:cNvSpPr>
              <p:nvPr/>
            </p:nvSpPr>
            <p:spPr bwMode="gray">
              <a:xfrm>
                <a:off x="560" y="2428"/>
                <a:ext cx="61" cy="302"/>
              </a:xfrm>
              <a:custGeom>
                <a:avLst/>
                <a:gdLst>
                  <a:gd name="T0" fmla="*/ 61 w 61"/>
                  <a:gd name="T1" fmla="*/ 302 h 302"/>
                  <a:gd name="T2" fmla="*/ 0 w 61"/>
                  <a:gd name="T3" fmla="*/ 259 h 302"/>
                  <a:gd name="T4" fmla="*/ 0 w 61"/>
                  <a:gd name="T5" fmla="*/ 0 h 302"/>
                  <a:gd name="T6" fmla="*/ 0 w 61"/>
                  <a:gd name="T7" fmla="*/ 0 h 302"/>
                  <a:gd name="T8" fmla="*/ 61 w 61"/>
                  <a:gd name="T9" fmla="*/ 42 h 302"/>
                  <a:gd name="T10" fmla="*/ 61 w 61"/>
                  <a:gd name="T11" fmla="*/ 42 h 302"/>
                  <a:gd name="T12" fmla="*/ 61 w 61"/>
                  <a:gd name="T13" fmla="*/ 302 h 302"/>
                  <a:gd name="T14" fmla="*/ 0 60000 65536"/>
                  <a:gd name="T15" fmla="*/ 0 60000 65536"/>
                  <a:gd name="T16" fmla="*/ 0 60000 65536"/>
                  <a:gd name="T17" fmla="*/ 0 60000 65536"/>
                  <a:gd name="T18" fmla="*/ 0 60000 65536"/>
                  <a:gd name="T19" fmla="*/ 0 60000 65536"/>
                  <a:gd name="T20" fmla="*/ 0 60000 65536"/>
                  <a:gd name="T21" fmla="*/ 0 w 61"/>
                  <a:gd name="T22" fmla="*/ 0 h 302"/>
                  <a:gd name="T23" fmla="*/ 61 w 61"/>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2">
                    <a:moveTo>
                      <a:pt x="61" y="302"/>
                    </a:moveTo>
                    <a:lnTo>
                      <a:pt x="0" y="259"/>
                    </a:lnTo>
                    <a:lnTo>
                      <a:pt x="0" y="0"/>
                    </a:lnTo>
                    <a:lnTo>
                      <a:pt x="61" y="42"/>
                    </a:lnTo>
                    <a:lnTo>
                      <a:pt x="61" y="302"/>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83" name="Freeform 594"/>
              <p:cNvSpPr>
                <a:spLocks/>
              </p:cNvSpPr>
              <p:nvPr/>
            </p:nvSpPr>
            <p:spPr bwMode="gray">
              <a:xfrm>
                <a:off x="472" y="2364"/>
                <a:ext cx="59" cy="302"/>
              </a:xfrm>
              <a:custGeom>
                <a:avLst/>
                <a:gdLst>
                  <a:gd name="T0" fmla="*/ 59 w 59"/>
                  <a:gd name="T1" fmla="*/ 302 h 302"/>
                  <a:gd name="T2" fmla="*/ 0 w 59"/>
                  <a:gd name="T3" fmla="*/ 260 h 302"/>
                  <a:gd name="T4" fmla="*/ 0 w 59"/>
                  <a:gd name="T5" fmla="*/ 0 h 302"/>
                  <a:gd name="T6" fmla="*/ 0 w 59"/>
                  <a:gd name="T7" fmla="*/ 0 h 302"/>
                  <a:gd name="T8" fmla="*/ 59 w 59"/>
                  <a:gd name="T9" fmla="*/ 42 h 302"/>
                  <a:gd name="T10" fmla="*/ 59 w 59"/>
                  <a:gd name="T11" fmla="*/ 42 h 302"/>
                  <a:gd name="T12" fmla="*/ 59 w 59"/>
                  <a:gd name="T13" fmla="*/ 302 h 302"/>
                  <a:gd name="T14" fmla="*/ 0 60000 65536"/>
                  <a:gd name="T15" fmla="*/ 0 60000 65536"/>
                  <a:gd name="T16" fmla="*/ 0 60000 65536"/>
                  <a:gd name="T17" fmla="*/ 0 60000 65536"/>
                  <a:gd name="T18" fmla="*/ 0 60000 65536"/>
                  <a:gd name="T19" fmla="*/ 0 60000 65536"/>
                  <a:gd name="T20" fmla="*/ 0 60000 65536"/>
                  <a:gd name="T21" fmla="*/ 0 w 59"/>
                  <a:gd name="T22" fmla="*/ 0 h 302"/>
                  <a:gd name="T23" fmla="*/ 59 w 59"/>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302">
                    <a:moveTo>
                      <a:pt x="59" y="302"/>
                    </a:moveTo>
                    <a:lnTo>
                      <a:pt x="0" y="260"/>
                    </a:lnTo>
                    <a:lnTo>
                      <a:pt x="0" y="0"/>
                    </a:lnTo>
                    <a:lnTo>
                      <a:pt x="59" y="42"/>
                    </a:lnTo>
                    <a:lnTo>
                      <a:pt x="59" y="302"/>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84" name="Freeform 595"/>
              <p:cNvSpPr>
                <a:spLocks/>
              </p:cNvSpPr>
              <p:nvPr/>
            </p:nvSpPr>
            <p:spPr bwMode="gray">
              <a:xfrm>
                <a:off x="383" y="2302"/>
                <a:ext cx="61" cy="300"/>
              </a:xfrm>
              <a:custGeom>
                <a:avLst/>
                <a:gdLst>
                  <a:gd name="T0" fmla="*/ 61 w 61"/>
                  <a:gd name="T1" fmla="*/ 300 h 300"/>
                  <a:gd name="T2" fmla="*/ 0 w 61"/>
                  <a:gd name="T3" fmla="*/ 258 h 300"/>
                  <a:gd name="T4" fmla="*/ 0 w 61"/>
                  <a:gd name="T5" fmla="*/ 0 h 300"/>
                  <a:gd name="T6" fmla="*/ 0 w 61"/>
                  <a:gd name="T7" fmla="*/ 0 h 300"/>
                  <a:gd name="T8" fmla="*/ 61 w 61"/>
                  <a:gd name="T9" fmla="*/ 43 h 300"/>
                  <a:gd name="T10" fmla="*/ 61 w 61"/>
                  <a:gd name="T11" fmla="*/ 43 h 300"/>
                  <a:gd name="T12" fmla="*/ 61 w 61"/>
                  <a:gd name="T13" fmla="*/ 300 h 300"/>
                  <a:gd name="T14" fmla="*/ 0 60000 65536"/>
                  <a:gd name="T15" fmla="*/ 0 60000 65536"/>
                  <a:gd name="T16" fmla="*/ 0 60000 65536"/>
                  <a:gd name="T17" fmla="*/ 0 60000 65536"/>
                  <a:gd name="T18" fmla="*/ 0 60000 65536"/>
                  <a:gd name="T19" fmla="*/ 0 60000 65536"/>
                  <a:gd name="T20" fmla="*/ 0 60000 65536"/>
                  <a:gd name="T21" fmla="*/ 0 w 61"/>
                  <a:gd name="T22" fmla="*/ 0 h 300"/>
                  <a:gd name="T23" fmla="*/ 61 w 61"/>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0">
                    <a:moveTo>
                      <a:pt x="61" y="300"/>
                    </a:moveTo>
                    <a:lnTo>
                      <a:pt x="0" y="258"/>
                    </a:lnTo>
                    <a:lnTo>
                      <a:pt x="0" y="0"/>
                    </a:lnTo>
                    <a:lnTo>
                      <a:pt x="61" y="43"/>
                    </a:lnTo>
                    <a:lnTo>
                      <a:pt x="61" y="300"/>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85" name="Freeform 596"/>
              <p:cNvSpPr>
                <a:spLocks/>
              </p:cNvSpPr>
              <p:nvPr/>
            </p:nvSpPr>
            <p:spPr bwMode="gray">
              <a:xfrm>
                <a:off x="295" y="2239"/>
                <a:ext cx="62" cy="302"/>
              </a:xfrm>
              <a:custGeom>
                <a:avLst/>
                <a:gdLst>
                  <a:gd name="T0" fmla="*/ 62 w 62"/>
                  <a:gd name="T1" fmla="*/ 302 h 302"/>
                  <a:gd name="T2" fmla="*/ 0 w 62"/>
                  <a:gd name="T3" fmla="*/ 257 h 302"/>
                  <a:gd name="T4" fmla="*/ 0 w 62"/>
                  <a:gd name="T5" fmla="*/ 0 h 302"/>
                  <a:gd name="T6" fmla="*/ 0 w 62"/>
                  <a:gd name="T7" fmla="*/ 0 h 302"/>
                  <a:gd name="T8" fmla="*/ 62 w 62"/>
                  <a:gd name="T9" fmla="*/ 42 h 302"/>
                  <a:gd name="T10" fmla="*/ 62 w 62"/>
                  <a:gd name="T11" fmla="*/ 42 h 302"/>
                  <a:gd name="T12" fmla="*/ 62 w 62"/>
                  <a:gd name="T13" fmla="*/ 302 h 302"/>
                  <a:gd name="T14" fmla="*/ 0 60000 65536"/>
                  <a:gd name="T15" fmla="*/ 0 60000 65536"/>
                  <a:gd name="T16" fmla="*/ 0 60000 65536"/>
                  <a:gd name="T17" fmla="*/ 0 60000 65536"/>
                  <a:gd name="T18" fmla="*/ 0 60000 65536"/>
                  <a:gd name="T19" fmla="*/ 0 60000 65536"/>
                  <a:gd name="T20" fmla="*/ 0 60000 65536"/>
                  <a:gd name="T21" fmla="*/ 0 w 62"/>
                  <a:gd name="T22" fmla="*/ 0 h 302"/>
                  <a:gd name="T23" fmla="*/ 62 w 62"/>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302">
                    <a:moveTo>
                      <a:pt x="62" y="302"/>
                    </a:moveTo>
                    <a:lnTo>
                      <a:pt x="0" y="257"/>
                    </a:lnTo>
                    <a:lnTo>
                      <a:pt x="0" y="0"/>
                    </a:lnTo>
                    <a:lnTo>
                      <a:pt x="62" y="42"/>
                    </a:lnTo>
                    <a:lnTo>
                      <a:pt x="62" y="302"/>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86" name="Freeform 597"/>
              <p:cNvSpPr>
                <a:spLocks/>
              </p:cNvSpPr>
              <p:nvPr/>
            </p:nvSpPr>
            <p:spPr bwMode="gray">
              <a:xfrm>
                <a:off x="208" y="2175"/>
                <a:ext cx="59" cy="302"/>
              </a:xfrm>
              <a:custGeom>
                <a:avLst/>
                <a:gdLst>
                  <a:gd name="T0" fmla="*/ 59 w 59"/>
                  <a:gd name="T1" fmla="*/ 302 h 302"/>
                  <a:gd name="T2" fmla="*/ 0 w 59"/>
                  <a:gd name="T3" fmla="*/ 260 h 302"/>
                  <a:gd name="T4" fmla="*/ 0 w 59"/>
                  <a:gd name="T5" fmla="*/ 0 h 302"/>
                  <a:gd name="T6" fmla="*/ 0 w 59"/>
                  <a:gd name="T7" fmla="*/ 0 h 302"/>
                  <a:gd name="T8" fmla="*/ 59 w 59"/>
                  <a:gd name="T9" fmla="*/ 42 h 302"/>
                  <a:gd name="T10" fmla="*/ 59 w 59"/>
                  <a:gd name="T11" fmla="*/ 42 h 302"/>
                  <a:gd name="T12" fmla="*/ 59 w 59"/>
                  <a:gd name="T13" fmla="*/ 302 h 302"/>
                  <a:gd name="T14" fmla="*/ 0 60000 65536"/>
                  <a:gd name="T15" fmla="*/ 0 60000 65536"/>
                  <a:gd name="T16" fmla="*/ 0 60000 65536"/>
                  <a:gd name="T17" fmla="*/ 0 60000 65536"/>
                  <a:gd name="T18" fmla="*/ 0 60000 65536"/>
                  <a:gd name="T19" fmla="*/ 0 60000 65536"/>
                  <a:gd name="T20" fmla="*/ 0 60000 65536"/>
                  <a:gd name="T21" fmla="*/ 0 w 59"/>
                  <a:gd name="T22" fmla="*/ 0 h 302"/>
                  <a:gd name="T23" fmla="*/ 59 w 59"/>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302">
                    <a:moveTo>
                      <a:pt x="59" y="302"/>
                    </a:moveTo>
                    <a:lnTo>
                      <a:pt x="0" y="260"/>
                    </a:lnTo>
                    <a:lnTo>
                      <a:pt x="0" y="0"/>
                    </a:lnTo>
                    <a:lnTo>
                      <a:pt x="59" y="42"/>
                    </a:lnTo>
                    <a:lnTo>
                      <a:pt x="59" y="302"/>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87" name="Freeform 598"/>
              <p:cNvSpPr>
                <a:spLocks/>
              </p:cNvSpPr>
              <p:nvPr/>
            </p:nvSpPr>
            <p:spPr bwMode="gray">
              <a:xfrm>
                <a:off x="118" y="2111"/>
                <a:ext cx="61" cy="302"/>
              </a:xfrm>
              <a:custGeom>
                <a:avLst/>
                <a:gdLst>
                  <a:gd name="T0" fmla="*/ 61 w 61"/>
                  <a:gd name="T1" fmla="*/ 302 h 302"/>
                  <a:gd name="T2" fmla="*/ 0 w 61"/>
                  <a:gd name="T3" fmla="*/ 260 h 302"/>
                  <a:gd name="T4" fmla="*/ 0 w 61"/>
                  <a:gd name="T5" fmla="*/ 0 h 302"/>
                  <a:gd name="T6" fmla="*/ 0 w 61"/>
                  <a:gd name="T7" fmla="*/ 0 h 302"/>
                  <a:gd name="T8" fmla="*/ 61 w 61"/>
                  <a:gd name="T9" fmla="*/ 43 h 302"/>
                  <a:gd name="T10" fmla="*/ 61 w 61"/>
                  <a:gd name="T11" fmla="*/ 43 h 302"/>
                  <a:gd name="T12" fmla="*/ 61 w 61"/>
                  <a:gd name="T13" fmla="*/ 302 h 302"/>
                  <a:gd name="T14" fmla="*/ 0 60000 65536"/>
                  <a:gd name="T15" fmla="*/ 0 60000 65536"/>
                  <a:gd name="T16" fmla="*/ 0 60000 65536"/>
                  <a:gd name="T17" fmla="*/ 0 60000 65536"/>
                  <a:gd name="T18" fmla="*/ 0 60000 65536"/>
                  <a:gd name="T19" fmla="*/ 0 60000 65536"/>
                  <a:gd name="T20" fmla="*/ 0 60000 65536"/>
                  <a:gd name="T21" fmla="*/ 0 w 61"/>
                  <a:gd name="T22" fmla="*/ 0 h 302"/>
                  <a:gd name="T23" fmla="*/ 61 w 61"/>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2">
                    <a:moveTo>
                      <a:pt x="61" y="302"/>
                    </a:moveTo>
                    <a:lnTo>
                      <a:pt x="0" y="260"/>
                    </a:lnTo>
                    <a:lnTo>
                      <a:pt x="0" y="0"/>
                    </a:lnTo>
                    <a:lnTo>
                      <a:pt x="61" y="43"/>
                    </a:lnTo>
                    <a:lnTo>
                      <a:pt x="61" y="302"/>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88" name="Freeform 599"/>
              <p:cNvSpPr>
                <a:spLocks/>
              </p:cNvSpPr>
              <p:nvPr/>
            </p:nvSpPr>
            <p:spPr bwMode="gray">
              <a:xfrm>
                <a:off x="31" y="2047"/>
                <a:ext cx="61" cy="303"/>
              </a:xfrm>
              <a:custGeom>
                <a:avLst/>
                <a:gdLst>
                  <a:gd name="T0" fmla="*/ 61 w 61"/>
                  <a:gd name="T1" fmla="*/ 303 h 303"/>
                  <a:gd name="T2" fmla="*/ 0 w 61"/>
                  <a:gd name="T3" fmla="*/ 260 h 303"/>
                  <a:gd name="T4" fmla="*/ 0 w 61"/>
                  <a:gd name="T5" fmla="*/ 0 h 303"/>
                  <a:gd name="T6" fmla="*/ 0 w 61"/>
                  <a:gd name="T7" fmla="*/ 0 h 303"/>
                  <a:gd name="T8" fmla="*/ 61 w 61"/>
                  <a:gd name="T9" fmla="*/ 43 h 303"/>
                  <a:gd name="T10" fmla="*/ 61 w 61"/>
                  <a:gd name="T11" fmla="*/ 43 h 303"/>
                  <a:gd name="T12" fmla="*/ 61 w 61"/>
                  <a:gd name="T13" fmla="*/ 303 h 303"/>
                  <a:gd name="T14" fmla="*/ 0 60000 65536"/>
                  <a:gd name="T15" fmla="*/ 0 60000 65536"/>
                  <a:gd name="T16" fmla="*/ 0 60000 65536"/>
                  <a:gd name="T17" fmla="*/ 0 60000 65536"/>
                  <a:gd name="T18" fmla="*/ 0 60000 65536"/>
                  <a:gd name="T19" fmla="*/ 0 60000 65536"/>
                  <a:gd name="T20" fmla="*/ 0 60000 65536"/>
                  <a:gd name="T21" fmla="*/ 0 w 61"/>
                  <a:gd name="T22" fmla="*/ 0 h 303"/>
                  <a:gd name="T23" fmla="*/ 61 w 61"/>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3">
                    <a:moveTo>
                      <a:pt x="61" y="303"/>
                    </a:moveTo>
                    <a:lnTo>
                      <a:pt x="0" y="260"/>
                    </a:lnTo>
                    <a:lnTo>
                      <a:pt x="0" y="0"/>
                    </a:lnTo>
                    <a:lnTo>
                      <a:pt x="61" y="43"/>
                    </a:lnTo>
                    <a:lnTo>
                      <a:pt x="61" y="303"/>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grpSp>
        <p:grpSp>
          <p:nvGrpSpPr>
            <p:cNvPr id="7" name="Group 600"/>
            <p:cNvGrpSpPr>
              <a:grpSpLocks/>
            </p:cNvGrpSpPr>
            <p:nvPr/>
          </p:nvGrpSpPr>
          <p:grpSpPr bwMode="auto">
            <a:xfrm>
              <a:off x="6624" y="833"/>
              <a:ext cx="321" cy="286"/>
              <a:chOff x="7" y="1299"/>
              <a:chExt cx="1899" cy="1688"/>
            </a:xfrm>
          </p:grpSpPr>
          <p:sp>
            <p:nvSpPr>
              <p:cNvPr id="1063" name="Freeform 601"/>
              <p:cNvSpPr>
                <a:spLocks/>
              </p:cNvSpPr>
              <p:nvPr/>
            </p:nvSpPr>
            <p:spPr bwMode="gray">
              <a:xfrm>
                <a:off x="931" y="1950"/>
                <a:ext cx="975" cy="1037"/>
              </a:xfrm>
              <a:custGeom>
                <a:avLst/>
                <a:gdLst>
                  <a:gd name="T0" fmla="*/ 0 w 975"/>
                  <a:gd name="T1" fmla="*/ 1037 h 1037"/>
                  <a:gd name="T2" fmla="*/ 0 w 975"/>
                  <a:gd name="T3" fmla="*/ 693 h 1037"/>
                  <a:gd name="T4" fmla="*/ 975 w 975"/>
                  <a:gd name="T5" fmla="*/ 0 h 1037"/>
                  <a:gd name="T6" fmla="*/ 975 w 975"/>
                  <a:gd name="T7" fmla="*/ 348 h 1037"/>
                  <a:gd name="T8" fmla="*/ 0 w 975"/>
                  <a:gd name="T9" fmla="*/ 1037 h 1037"/>
                  <a:gd name="T10" fmla="*/ 0 60000 65536"/>
                  <a:gd name="T11" fmla="*/ 0 60000 65536"/>
                  <a:gd name="T12" fmla="*/ 0 60000 65536"/>
                  <a:gd name="T13" fmla="*/ 0 60000 65536"/>
                  <a:gd name="T14" fmla="*/ 0 60000 65536"/>
                  <a:gd name="T15" fmla="*/ 0 w 975"/>
                  <a:gd name="T16" fmla="*/ 0 h 1037"/>
                  <a:gd name="T17" fmla="*/ 975 w 975"/>
                  <a:gd name="T18" fmla="*/ 1037 h 1037"/>
                </a:gdLst>
                <a:ahLst/>
                <a:cxnLst>
                  <a:cxn ang="T10">
                    <a:pos x="T0" y="T1"/>
                  </a:cxn>
                  <a:cxn ang="T11">
                    <a:pos x="T2" y="T3"/>
                  </a:cxn>
                  <a:cxn ang="T12">
                    <a:pos x="T4" y="T5"/>
                  </a:cxn>
                  <a:cxn ang="T13">
                    <a:pos x="T6" y="T7"/>
                  </a:cxn>
                  <a:cxn ang="T14">
                    <a:pos x="T8" y="T9"/>
                  </a:cxn>
                </a:cxnLst>
                <a:rect l="T15" t="T16" r="T17" b="T18"/>
                <a:pathLst>
                  <a:path w="975" h="1037">
                    <a:moveTo>
                      <a:pt x="0" y="1037"/>
                    </a:moveTo>
                    <a:lnTo>
                      <a:pt x="0" y="693"/>
                    </a:lnTo>
                    <a:lnTo>
                      <a:pt x="975" y="0"/>
                    </a:lnTo>
                    <a:lnTo>
                      <a:pt x="975" y="348"/>
                    </a:lnTo>
                    <a:lnTo>
                      <a:pt x="0" y="1037"/>
                    </a:lnTo>
                    <a:close/>
                  </a:path>
                </a:pathLst>
              </a:custGeom>
              <a:solidFill>
                <a:srgbClr val="808080"/>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64" name="Freeform 602"/>
              <p:cNvSpPr>
                <a:spLocks/>
              </p:cNvSpPr>
              <p:nvPr/>
            </p:nvSpPr>
            <p:spPr bwMode="gray">
              <a:xfrm>
                <a:off x="7" y="1299"/>
                <a:ext cx="1899" cy="1344"/>
              </a:xfrm>
              <a:custGeom>
                <a:avLst/>
                <a:gdLst>
                  <a:gd name="T0" fmla="*/ 924 w 1899"/>
                  <a:gd name="T1" fmla="*/ 1344 h 1344"/>
                  <a:gd name="T2" fmla="*/ 0 w 1899"/>
                  <a:gd name="T3" fmla="*/ 689 h 1344"/>
                  <a:gd name="T4" fmla="*/ 976 w 1899"/>
                  <a:gd name="T5" fmla="*/ 0 h 1344"/>
                  <a:gd name="T6" fmla="*/ 1899 w 1899"/>
                  <a:gd name="T7" fmla="*/ 651 h 1344"/>
                  <a:gd name="T8" fmla="*/ 924 w 1899"/>
                  <a:gd name="T9" fmla="*/ 1344 h 1344"/>
                  <a:gd name="T10" fmla="*/ 0 60000 65536"/>
                  <a:gd name="T11" fmla="*/ 0 60000 65536"/>
                  <a:gd name="T12" fmla="*/ 0 60000 65536"/>
                  <a:gd name="T13" fmla="*/ 0 60000 65536"/>
                  <a:gd name="T14" fmla="*/ 0 60000 65536"/>
                  <a:gd name="T15" fmla="*/ 0 w 1899"/>
                  <a:gd name="T16" fmla="*/ 0 h 1344"/>
                  <a:gd name="T17" fmla="*/ 1899 w 1899"/>
                  <a:gd name="T18" fmla="*/ 1344 h 1344"/>
                </a:gdLst>
                <a:ahLst/>
                <a:cxnLst>
                  <a:cxn ang="T10">
                    <a:pos x="T0" y="T1"/>
                  </a:cxn>
                  <a:cxn ang="T11">
                    <a:pos x="T2" y="T3"/>
                  </a:cxn>
                  <a:cxn ang="T12">
                    <a:pos x="T4" y="T5"/>
                  </a:cxn>
                  <a:cxn ang="T13">
                    <a:pos x="T6" y="T7"/>
                  </a:cxn>
                  <a:cxn ang="T14">
                    <a:pos x="T8" y="T9"/>
                  </a:cxn>
                </a:cxnLst>
                <a:rect l="T15" t="T16" r="T17" b="T18"/>
                <a:pathLst>
                  <a:path w="1899" h="1344">
                    <a:moveTo>
                      <a:pt x="924" y="1344"/>
                    </a:moveTo>
                    <a:lnTo>
                      <a:pt x="0" y="689"/>
                    </a:lnTo>
                    <a:lnTo>
                      <a:pt x="976" y="0"/>
                    </a:lnTo>
                    <a:lnTo>
                      <a:pt x="1899" y="651"/>
                    </a:lnTo>
                    <a:lnTo>
                      <a:pt x="924" y="1344"/>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65" name="Freeform 603"/>
              <p:cNvSpPr>
                <a:spLocks/>
              </p:cNvSpPr>
              <p:nvPr/>
            </p:nvSpPr>
            <p:spPr bwMode="gray">
              <a:xfrm>
                <a:off x="7" y="1988"/>
                <a:ext cx="924" cy="999"/>
              </a:xfrm>
              <a:custGeom>
                <a:avLst/>
                <a:gdLst>
                  <a:gd name="T0" fmla="*/ 0 w 924"/>
                  <a:gd name="T1" fmla="*/ 0 h 999"/>
                  <a:gd name="T2" fmla="*/ 0 w 924"/>
                  <a:gd name="T3" fmla="*/ 347 h 999"/>
                  <a:gd name="T4" fmla="*/ 0 w 924"/>
                  <a:gd name="T5" fmla="*/ 347 h 999"/>
                  <a:gd name="T6" fmla="*/ 924 w 924"/>
                  <a:gd name="T7" fmla="*/ 999 h 999"/>
                  <a:gd name="T8" fmla="*/ 924 w 924"/>
                  <a:gd name="T9" fmla="*/ 999 h 999"/>
                  <a:gd name="T10" fmla="*/ 924 w 924"/>
                  <a:gd name="T11" fmla="*/ 655 h 999"/>
                  <a:gd name="T12" fmla="*/ 924 w 924"/>
                  <a:gd name="T13" fmla="*/ 655 h 999"/>
                  <a:gd name="T14" fmla="*/ 0 w 924"/>
                  <a:gd name="T15" fmla="*/ 0 h 999"/>
                  <a:gd name="T16" fmla="*/ 0 60000 65536"/>
                  <a:gd name="T17" fmla="*/ 0 60000 65536"/>
                  <a:gd name="T18" fmla="*/ 0 60000 65536"/>
                  <a:gd name="T19" fmla="*/ 0 60000 65536"/>
                  <a:gd name="T20" fmla="*/ 0 60000 65536"/>
                  <a:gd name="T21" fmla="*/ 0 60000 65536"/>
                  <a:gd name="T22" fmla="*/ 0 60000 65536"/>
                  <a:gd name="T23" fmla="*/ 0 60000 65536"/>
                  <a:gd name="T24" fmla="*/ 0 w 924"/>
                  <a:gd name="T25" fmla="*/ 0 h 999"/>
                  <a:gd name="T26" fmla="*/ 924 w 924"/>
                  <a:gd name="T27" fmla="*/ 999 h 99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4" h="999">
                    <a:moveTo>
                      <a:pt x="0" y="0"/>
                    </a:moveTo>
                    <a:lnTo>
                      <a:pt x="0" y="347"/>
                    </a:lnTo>
                    <a:lnTo>
                      <a:pt x="924" y="999"/>
                    </a:lnTo>
                    <a:lnTo>
                      <a:pt x="924" y="655"/>
                    </a:lnTo>
                    <a:lnTo>
                      <a:pt x="0" y="0"/>
                    </a:lnTo>
                    <a:close/>
                  </a:path>
                </a:pathLst>
              </a:custGeom>
              <a:solidFill>
                <a:srgbClr val="565656"/>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66" name="Freeform 604"/>
              <p:cNvSpPr>
                <a:spLocks/>
              </p:cNvSpPr>
              <p:nvPr/>
            </p:nvSpPr>
            <p:spPr bwMode="gray">
              <a:xfrm>
                <a:off x="824" y="2619"/>
                <a:ext cx="62" cy="300"/>
              </a:xfrm>
              <a:custGeom>
                <a:avLst/>
                <a:gdLst>
                  <a:gd name="T0" fmla="*/ 62 w 62"/>
                  <a:gd name="T1" fmla="*/ 300 h 300"/>
                  <a:gd name="T2" fmla="*/ 0 w 62"/>
                  <a:gd name="T3" fmla="*/ 257 h 300"/>
                  <a:gd name="T4" fmla="*/ 0 w 62"/>
                  <a:gd name="T5" fmla="*/ 0 h 300"/>
                  <a:gd name="T6" fmla="*/ 0 w 62"/>
                  <a:gd name="T7" fmla="*/ 0 h 300"/>
                  <a:gd name="T8" fmla="*/ 62 w 62"/>
                  <a:gd name="T9" fmla="*/ 42 h 300"/>
                  <a:gd name="T10" fmla="*/ 62 w 62"/>
                  <a:gd name="T11" fmla="*/ 42 h 300"/>
                  <a:gd name="T12" fmla="*/ 62 w 62"/>
                  <a:gd name="T13" fmla="*/ 300 h 300"/>
                  <a:gd name="T14" fmla="*/ 0 60000 65536"/>
                  <a:gd name="T15" fmla="*/ 0 60000 65536"/>
                  <a:gd name="T16" fmla="*/ 0 60000 65536"/>
                  <a:gd name="T17" fmla="*/ 0 60000 65536"/>
                  <a:gd name="T18" fmla="*/ 0 60000 65536"/>
                  <a:gd name="T19" fmla="*/ 0 60000 65536"/>
                  <a:gd name="T20" fmla="*/ 0 60000 65536"/>
                  <a:gd name="T21" fmla="*/ 0 w 62"/>
                  <a:gd name="T22" fmla="*/ 0 h 300"/>
                  <a:gd name="T23" fmla="*/ 62 w 62"/>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300">
                    <a:moveTo>
                      <a:pt x="62" y="300"/>
                    </a:moveTo>
                    <a:lnTo>
                      <a:pt x="0" y="257"/>
                    </a:lnTo>
                    <a:lnTo>
                      <a:pt x="0" y="0"/>
                    </a:lnTo>
                    <a:lnTo>
                      <a:pt x="62" y="42"/>
                    </a:lnTo>
                    <a:lnTo>
                      <a:pt x="62" y="300"/>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67" name="Freeform 605"/>
              <p:cNvSpPr>
                <a:spLocks/>
              </p:cNvSpPr>
              <p:nvPr/>
            </p:nvSpPr>
            <p:spPr bwMode="gray">
              <a:xfrm>
                <a:off x="737" y="2555"/>
                <a:ext cx="59" cy="300"/>
              </a:xfrm>
              <a:custGeom>
                <a:avLst/>
                <a:gdLst>
                  <a:gd name="T0" fmla="*/ 59 w 59"/>
                  <a:gd name="T1" fmla="*/ 300 h 300"/>
                  <a:gd name="T2" fmla="*/ 0 w 59"/>
                  <a:gd name="T3" fmla="*/ 258 h 300"/>
                  <a:gd name="T4" fmla="*/ 0 w 59"/>
                  <a:gd name="T5" fmla="*/ 0 h 300"/>
                  <a:gd name="T6" fmla="*/ 0 w 59"/>
                  <a:gd name="T7" fmla="*/ 0 h 300"/>
                  <a:gd name="T8" fmla="*/ 59 w 59"/>
                  <a:gd name="T9" fmla="*/ 43 h 300"/>
                  <a:gd name="T10" fmla="*/ 59 w 59"/>
                  <a:gd name="T11" fmla="*/ 43 h 300"/>
                  <a:gd name="T12" fmla="*/ 59 w 59"/>
                  <a:gd name="T13" fmla="*/ 300 h 300"/>
                  <a:gd name="T14" fmla="*/ 0 60000 65536"/>
                  <a:gd name="T15" fmla="*/ 0 60000 65536"/>
                  <a:gd name="T16" fmla="*/ 0 60000 65536"/>
                  <a:gd name="T17" fmla="*/ 0 60000 65536"/>
                  <a:gd name="T18" fmla="*/ 0 60000 65536"/>
                  <a:gd name="T19" fmla="*/ 0 60000 65536"/>
                  <a:gd name="T20" fmla="*/ 0 60000 65536"/>
                  <a:gd name="T21" fmla="*/ 0 w 59"/>
                  <a:gd name="T22" fmla="*/ 0 h 300"/>
                  <a:gd name="T23" fmla="*/ 59 w 59"/>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300">
                    <a:moveTo>
                      <a:pt x="59" y="300"/>
                    </a:moveTo>
                    <a:lnTo>
                      <a:pt x="0" y="258"/>
                    </a:lnTo>
                    <a:lnTo>
                      <a:pt x="0" y="0"/>
                    </a:lnTo>
                    <a:lnTo>
                      <a:pt x="59" y="43"/>
                    </a:lnTo>
                    <a:lnTo>
                      <a:pt x="59" y="300"/>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68" name="Freeform 606"/>
              <p:cNvSpPr>
                <a:spLocks/>
              </p:cNvSpPr>
              <p:nvPr/>
            </p:nvSpPr>
            <p:spPr bwMode="gray">
              <a:xfrm>
                <a:off x="647" y="2491"/>
                <a:ext cx="62" cy="303"/>
              </a:xfrm>
              <a:custGeom>
                <a:avLst/>
                <a:gdLst>
                  <a:gd name="T0" fmla="*/ 62 w 62"/>
                  <a:gd name="T1" fmla="*/ 303 h 303"/>
                  <a:gd name="T2" fmla="*/ 0 w 62"/>
                  <a:gd name="T3" fmla="*/ 260 h 303"/>
                  <a:gd name="T4" fmla="*/ 0 w 62"/>
                  <a:gd name="T5" fmla="*/ 0 h 303"/>
                  <a:gd name="T6" fmla="*/ 0 w 62"/>
                  <a:gd name="T7" fmla="*/ 0 h 303"/>
                  <a:gd name="T8" fmla="*/ 62 w 62"/>
                  <a:gd name="T9" fmla="*/ 43 h 303"/>
                  <a:gd name="T10" fmla="*/ 62 w 62"/>
                  <a:gd name="T11" fmla="*/ 43 h 303"/>
                  <a:gd name="T12" fmla="*/ 62 w 62"/>
                  <a:gd name="T13" fmla="*/ 303 h 303"/>
                  <a:gd name="T14" fmla="*/ 0 60000 65536"/>
                  <a:gd name="T15" fmla="*/ 0 60000 65536"/>
                  <a:gd name="T16" fmla="*/ 0 60000 65536"/>
                  <a:gd name="T17" fmla="*/ 0 60000 65536"/>
                  <a:gd name="T18" fmla="*/ 0 60000 65536"/>
                  <a:gd name="T19" fmla="*/ 0 60000 65536"/>
                  <a:gd name="T20" fmla="*/ 0 60000 65536"/>
                  <a:gd name="T21" fmla="*/ 0 w 62"/>
                  <a:gd name="T22" fmla="*/ 0 h 303"/>
                  <a:gd name="T23" fmla="*/ 62 w 62"/>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303">
                    <a:moveTo>
                      <a:pt x="62" y="303"/>
                    </a:moveTo>
                    <a:lnTo>
                      <a:pt x="0" y="260"/>
                    </a:lnTo>
                    <a:lnTo>
                      <a:pt x="0" y="0"/>
                    </a:lnTo>
                    <a:lnTo>
                      <a:pt x="62" y="43"/>
                    </a:lnTo>
                    <a:lnTo>
                      <a:pt x="62" y="303"/>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69" name="Freeform 607"/>
              <p:cNvSpPr>
                <a:spLocks/>
              </p:cNvSpPr>
              <p:nvPr/>
            </p:nvSpPr>
            <p:spPr bwMode="gray">
              <a:xfrm>
                <a:off x="560" y="2428"/>
                <a:ext cx="61" cy="302"/>
              </a:xfrm>
              <a:custGeom>
                <a:avLst/>
                <a:gdLst>
                  <a:gd name="T0" fmla="*/ 61 w 61"/>
                  <a:gd name="T1" fmla="*/ 302 h 302"/>
                  <a:gd name="T2" fmla="*/ 0 w 61"/>
                  <a:gd name="T3" fmla="*/ 259 h 302"/>
                  <a:gd name="T4" fmla="*/ 0 w 61"/>
                  <a:gd name="T5" fmla="*/ 0 h 302"/>
                  <a:gd name="T6" fmla="*/ 0 w 61"/>
                  <a:gd name="T7" fmla="*/ 0 h 302"/>
                  <a:gd name="T8" fmla="*/ 61 w 61"/>
                  <a:gd name="T9" fmla="*/ 42 h 302"/>
                  <a:gd name="T10" fmla="*/ 61 w 61"/>
                  <a:gd name="T11" fmla="*/ 42 h 302"/>
                  <a:gd name="T12" fmla="*/ 61 w 61"/>
                  <a:gd name="T13" fmla="*/ 302 h 302"/>
                  <a:gd name="T14" fmla="*/ 0 60000 65536"/>
                  <a:gd name="T15" fmla="*/ 0 60000 65536"/>
                  <a:gd name="T16" fmla="*/ 0 60000 65536"/>
                  <a:gd name="T17" fmla="*/ 0 60000 65536"/>
                  <a:gd name="T18" fmla="*/ 0 60000 65536"/>
                  <a:gd name="T19" fmla="*/ 0 60000 65536"/>
                  <a:gd name="T20" fmla="*/ 0 60000 65536"/>
                  <a:gd name="T21" fmla="*/ 0 w 61"/>
                  <a:gd name="T22" fmla="*/ 0 h 302"/>
                  <a:gd name="T23" fmla="*/ 61 w 61"/>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2">
                    <a:moveTo>
                      <a:pt x="61" y="302"/>
                    </a:moveTo>
                    <a:lnTo>
                      <a:pt x="0" y="259"/>
                    </a:lnTo>
                    <a:lnTo>
                      <a:pt x="0" y="0"/>
                    </a:lnTo>
                    <a:lnTo>
                      <a:pt x="61" y="42"/>
                    </a:lnTo>
                    <a:lnTo>
                      <a:pt x="61" y="302"/>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70" name="Freeform 608"/>
              <p:cNvSpPr>
                <a:spLocks/>
              </p:cNvSpPr>
              <p:nvPr/>
            </p:nvSpPr>
            <p:spPr bwMode="gray">
              <a:xfrm>
                <a:off x="472" y="2364"/>
                <a:ext cx="59" cy="302"/>
              </a:xfrm>
              <a:custGeom>
                <a:avLst/>
                <a:gdLst>
                  <a:gd name="T0" fmla="*/ 59 w 59"/>
                  <a:gd name="T1" fmla="*/ 302 h 302"/>
                  <a:gd name="T2" fmla="*/ 0 w 59"/>
                  <a:gd name="T3" fmla="*/ 260 h 302"/>
                  <a:gd name="T4" fmla="*/ 0 w 59"/>
                  <a:gd name="T5" fmla="*/ 0 h 302"/>
                  <a:gd name="T6" fmla="*/ 0 w 59"/>
                  <a:gd name="T7" fmla="*/ 0 h 302"/>
                  <a:gd name="T8" fmla="*/ 59 w 59"/>
                  <a:gd name="T9" fmla="*/ 42 h 302"/>
                  <a:gd name="T10" fmla="*/ 59 w 59"/>
                  <a:gd name="T11" fmla="*/ 42 h 302"/>
                  <a:gd name="T12" fmla="*/ 59 w 59"/>
                  <a:gd name="T13" fmla="*/ 302 h 302"/>
                  <a:gd name="T14" fmla="*/ 0 60000 65536"/>
                  <a:gd name="T15" fmla="*/ 0 60000 65536"/>
                  <a:gd name="T16" fmla="*/ 0 60000 65536"/>
                  <a:gd name="T17" fmla="*/ 0 60000 65536"/>
                  <a:gd name="T18" fmla="*/ 0 60000 65536"/>
                  <a:gd name="T19" fmla="*/ 0 60000 65536"/>
                  <a:gd name="T20" fmla="*/ 0 60000 65536"/>
                  <a:gd name="T21" fmla="*/ 0 w 59"/>
                  <a:gd name="T22" fmla="*/ 0 h 302"/>
                  <a:gd name="T23" fmla="*/ 59 w 59"/>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302">
                    <a:moveTo>
                      <a:pt x="59" y="302"/>
                    </a:moveTo>
                    <a:lnTo>
                      <a:pt x="0" y="260"/>
                    </a:lnTo>
                    <a:lnTo>
                      <a:pt x="0" y="0"/>
                    </a:lnTo>
                    <a:lnTo>
                      <a:pt x="59" y="42"/>
                    </a:lnTo>
                    <a:lnTo>
                      <a:pt x="59" y="302"/>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71" name="Freeform 609"/>
              <p:cNvSpPr>
                <a:spLocks/>
              </p:cNvSpPr>
              <p:nvPr/>
            </p:nvSpPr>
            <p:spPr bwMode="gray">
              <a:xfrm>
                <a:off x="383" y="2302"/>
                <a:ext cx="61" cy="300"/>
              </a:xfrm>
              <a:custGeom>
                <a:avLst/>
                <a:gdLst>
                  <a:gd name="T0" fmla="*/ 61 w 61"/>
                  <a:gd name="T1" fmla="*/ 300 h 300"/>
                  <a:gd name="T2" fmla="*/ 0 w 61"/>
                  <a:gd name="T3" fmla="*/ 258 h 300"/>
                  <a:gd name="T4" fmla="*/ 0 w 61"/>
                  <a:gd name="T5" fmla="*/ 0 h 300"/>
                  <a:gd name="T6" fmla="*/ 0 w 61"/>
                  <a:gd name="T7" fmla="*/ 0 h 300"/>
                  <a:gd name="T8" fmla="*/ 61 w 61"/>
                  <a:gd name="T9" fmla="*/ 43 h 300"/>
                  <a:gd name="T10" fmla="*/ 61 w 61"/>
                  <a:gd name="T11" fmla="*/ 43 h 300"/>
                  <a:gd name="T12" fmla="*/ 61 w 61"/>
                  <a:gd name="T13" fmla="*/ 300 h 300"/>
                  <a:gd name="T14" fmla="*/ 0 60000 65536"/>
                  <a:gd name="T15" fmla="*/ 0 60000 65536"/>
                  <a:gd name="T16" fmla="*/ 0 60000 65536"/>
                  <a:gd name="T17" fmla="*/ 0 60000 65536"/>
                  <a:gd name="T18" fmla="*/ 0 60000 65536"/>
                  <a:gd name="T19" fmla="*/ 0 60000 65536"/>
                  <a:gd name="T20" fmla="*/ 0 60000 65536"/>
                  <a:gd name="T21" fmla="*/ 0 w 61"/>
                  <a:gd name="T22" fmla="*/ 0 h 300"/>
                  <a:gd name="T23" fmla="*/ 61 w 61"/>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0">
                    <a:moveTo>
                      <a:pt x="61" y="300"/>
                    </a:moveTo>
                    <a:lnTo>
                      <a:pt x="0" y="258"/>
                    </a:lnTo>
                    <a:lnTo>
                      <a:pt x="0" y="0"/>
                    </a:lnTo>
                    <a:lnTo>
                      <a:pt x="61" y="43"/>
                    </a:lnTo>
                    <a:lnTo>
                      <a:pt x="61" y="300"/>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72" name="Freeform 610"/>
              <p:cNvSpPr>
                <a:spLocks/>
              </p:cNvSpPr>
              <p:nvPr/>
            </p:nvSpPr>
            <p:spPr bwMode="gray">
              <a:xfrm>
                <a:off x="295" y="2239"/>
                <a:ext cx="62" cy="302"/>
              </a:xfrm>
              <a:custGeom>
                <a:avLst/>
                <a:gdLst>
                  <a:gd name="T0" fmla="*/ 62 w 62"/>
                  <a:gd name="T1" fmla="*/ 302 h 302"/>
                  <a:gd name="T2" fmla="*/ 0 w 62"/>
                  <a:gd name="T3" fmla="*/ 257 h 302"/>
                  <a:gd name="T4" fmla="*/ 0 w 62"/>
                  <a:gd name="T5" fmla="*/ 0 h 302"/>
                  <a:gd name="T6" fmla="*/ 0 w 62"/>
                  <a:gd name="T7" fmla="*/ 0 h 302"/>
                  <a:gd name="T8" fmla="*/ 62 w 62"/>
                  <a:gd name="T9" fmla="*/ 42 h 302"/>
                  <a:gd name="T10" fmla="*/ 62 w 62"/>
                  <a:gd name="T11" fmla="*/ 42 h 302"/>
                  <a:gd name="T12" fmla="*/ 62 w 62"/>
                  <a:gd name="T13" fmla="*/ 302 h 302"/>
                  <a:gd name="T14" fmla="*/ 0 60000 65536"/>
                  <a:gd name="T15" fmla="*/ 0 60000 65536"/>
                  <a:gd name="T16" fmla="*/ 0 60000 65536"/>
                  <a:gd name="T17" fmla="*/ 0 60000 65536"/>
                  <a:gd name="T18" fmla="*/ 0 60000 65536"/>
                  <a:gd name="T19" fmla="*/ 0 60000 65536"/>
                  <a:gd name="T20" fmla="*/ 0 60000 65536"/>
                  <a:gd name="T21" fmla="*/ 0 w 62"/>
                  <a:gd name="T22" fmla="*/ 0 h 302"/>
                  <a:gd name="T23" fmla="*/ 62 w 62"/>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302">
                    <a:moveTo>
                      <a:pt x="62" y="302"/>
                    </a:moveTo>
                    <a:lnTo>
                      <a:pt x="0" y="257"/>
                    </a:lnTo>
                    <a:lnTo>
                      <a:pt x="0" y="0"/>
                    </a:lnTo>
                    <a:lnTo>
                      <a:pt x="62" y="42"/>
                    </a:lnTo>
                    <a:lnTo>
                      <a:pt x="62" y="302"/>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73" name="Freeform 611"/>
              <p:cNvSpPr>
                <a:spLocks/>
              </p:cNvSpPr>
              <p:nvPr/>
            </p:nvSpPr>
            <p:spPr bwMode="gray">
              <a:xfrm>
                <a:off x="208" y="2175"/>
                <a:ext cx="59" cy="302"/>
              </a:xfrm>
              <a:custGeom>
                <a:avLst/>
                <a:gdLst>
                  <a:gd name="T0" fmla="*/ 59 w 59"/>
                  <a:gd name="T1" fmla="*/ 302 h 302"/>
                  <a:gd name="T2" fmla="*/ 0 w 59"/>
                  <a:gd name="T3" fmla="*/ 260 h 302"/>
                  <a:gd name="T4" fmla="*/ 0 w 59"/>
                  <a:gd name="T5" fmla="*/ 0 h 302"/>
                  <a:gd name="T6" fmla="*/ 0 w 59"/>
                  <a:gd name="T7" fmla="*/ 0 h 302"/>
                  <a:gd name="T8" fmla="*/ 59 w 59"/>
                  <a:gd name="T9" fmla="*/ 42 h 302"/>
                  <a:gd name="T10" fmla="*/ 59 w 59"/>
                  <a:gd name="T11" fmla="*/ 42 h 302"/>
                  <a:gd name="T12" fmla="*/ 59 w 59"/>
                  <a:gd name="T13" fmla="*/ 302 h 302"/>
                  <a:gd name="T14" fmla="*/ 0 60000 65536"/>
                  <a:gd name="T15" fmla="*/ 0 60000 65536"/>
                  <a:gd name="T16" fmla="*/ 0 60000 65536"/>
                  <a:gd name="T17" fmla="*/ 0 60000 65536"/>
                  <a:gd name="T18" fmla="*/ 0 60000 65536"/>
                  <a:gd name="T19" fmla="*/ 0 60000 65536"/>
                  <a:gd name="T20" fmla="*/ 0 60000 65536"/>
                  <a:gd name="T21" fmla="*/ 0 w 59"/>
                  <a:gd name="T22" fmla="*/ 0 h 302"/>
                  <a:gd name="T23" fmla="*/ 59 w 59"/>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302">
                    <a:moveTo>
                      <a:pt x="59" y="302"/>
                    </a:moveTo>
                    <a:lnTo>
                      <a:pt x="0" y="260"/>
                    </a:lnTo>
                    <a:lnTo>
                      <a:pt x="0" y="0"/>
                    </a:lnTo>
                    <a:lnTo>
                      <a:pt x="59" y="42"/>
                    </a:lnTo>
                    <a:lnTo>
                      <a:pt x="59" y="302"/>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74" name="Freeform 612"/>
              <p:cNvSpPr>
                <a:spLocks/>
              </p:cNvSpPr>
              <p:nvPr/>
            </p:nvSpPr>
            <p:spPr bwMode="gray">
              <a:xfrm>
                <a:off x="118" y="2111"/>
                <a:ext cx="61" cy="302"/>
              </a:xfrm>
              <a:custGeom>
                <a:avLst/>
                <a:gdLst>
                  <a:gd name="T0" fmla="*/ 61 w 61"/>
                  <a:gd name="T1" fmla="*/ 302 h 302"/>
                  <a:gd name="T2" fmla="*/ 0 w 61"/>
                  <a:gd name="T3" fmla="*/ 260 h 302"/>
                  <a:gd name="T4" fmla="*/ 0 w 61"/>
                  <a:gd name="T5" fmla="*/ 0 h 302"/>
                  <a:gd name="T6" fmla="*/ 0 w 61"/>
                  <a:gd name="T7" fmla="*/ 0 h 302"/>
                  <a:gd name="T8" fmla="*/ 61 w 61"/>
                  <a:gd name="T9" fmla="*/ 43 h 302"/>
                  <a:gd name="T10" fmla="*/ 61 w 61"/>
                  <a:gd name="T11" fmla="*/ 43 h 302"/>
                  <a:gd name="T12" fmla="*/ 61 w 61"/>
                  <a:gd name="T13" fmla="*/ 302 h 302"/>
                  <a:gd name="T14" fmla="*/ 0 60000 65536"/>
                  <a:gd name="T15" fmla="*/ 0 60000 65536"/>
                  <a:gd name="T16" fmla="*/ 0 60000 65536"/>
                  <a:gd name="T17" fmla="*/ 0 60000 65536"/>
                  <a:gd name="T18" fmla="*/ 0 60000 65536"/>
                  <a:gd name="T19" fmla="*/ 0 60000 65536"/>
                  <a:gd name="T20" fmla="*/ 0 60000 65536"/>
                  <a:gd name="T21" fmla="*/ 0 w 61"/>
                  <a:gd name="T22" fmla="*/ 0 h 302"/>
                  <a:gd name="T23" fmla="*/ 61 w 61"/>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2">
                    <a:moveTo>
                      <a:pt x="61" y="302"/>
                    </a:moveTo>
                    <a:lnTo>
                      <a:pt x="0" y="260"/>
                    </a:lnTo>
                    <a:lnTo>
                      <a:pt x="0" y="0"/>
                    </a:lnTo>
                    <a:lnTo>
                      <a:pt x="61" y="43"/>
                    </a:lnTo>
                    <a:lnTo>
                      <a:pt x="61" y="302"/>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75" name="Freeform 613"/>
              <p:cNvSpPr>
                <a:spLocks/>
              </p:cNvSpPr>
              <p:nvPr/>
            </p:nvSpPr>
            <p:spPr bwMode="gray">
              <a:xfrm>
                <a:off x="31" y="2047"/>
                <a:ext cx="61" cy="303"/>
              </a:xfrm>
              <a:custGeom>
                <a:avLst/>
                <a:gdLst>
                  <a:gd name="T0" fmla="*/ 61 w 61"/>
                  <a:gd name="T1" fmla="*/ 303 h 303"/>
                  <a:gd name="T2" fmla="*/ 0 w 61"/>
                  <a:gd name="T3" fmla="*/ 260 h 303"/>
                  <a:gd name="T4" fmla="*/ 0 w 61"/>
                  <a:gd name="T5" fmla="*/ 0 h 303"/>
                  <a:gd name="T6" fmla="*/ 0 w 61"/>
                  <a:gd name="T7" fmla="*/ 0 h 303"/>
                  <a:gd name="T8" fmla="*/ 61 w 61"/>
                  <a:gd name="T9" fmla="*/ 43 h 303"/>
                  <a:gd name="T10" fmla="*/ 61 w 61"/>
                  <a:gd name="T11" fmla="*/ 43 h 303"/>
                  <a:gd name="T12" fmla="*/ 61 w 61"/>
                  <a:gd name="T13" fmla="*/ 303 h 303"/>
                  <a:gd name="T14" fmla="*/ 0 60000 65536"/>
                  <a:gd name="T15" fmla="*/ 0 60000 65536"/>
                  <a:gd name="T16" fmla="*/ 0 60000 65536"/>
                  <a:gd name="T17" fmla="*/ 0 60000 65536"/>
                  <a:gd name="T18" fmla="*/ 0 60000 65536"/>
                  <a:gd name="T19" fmla="*/ 0 60000 65536"/>
                  <a:gd name="T20" fmla="*/ 0 60000 65536"/>
                  <a:gd name="T21" fmla="*/ 0 w 61"/>
                  <a:gd name="T22" fmla="*/ 0 h 303"/>
                  <a:gd name="T23" fmla="*/ 61 w 61"/>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3">
                    <a:moveTo>
                      <a:pt x="61" y="303"/>
                    </a:moveTo>
                    <a:lnTo>
                      <a:pt x="0" y="260"/>
                    </a:lnTo>
                    <a:lnTo>
                      <a:pt x="0" y="0"/>
                    </a:lnTo>
                    <a:lnTo>
                      <a:pt x="61" y="43"/>
                    </a:lnTo>
                    <a:lnTo>
                      <a:pt x="61" y="303"/>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grpSp>
        <p:grpSp>
          <p:nvGrpSpPr>
            <p:cNvPr id="8" name="Group 614"/>
            <p:cNvGrpSpPr>
              <a:grpSpLocks/>
            </p:cNvGrpSpPr>
            <p:nvPr/>
          </p:nvGrpSpPr>
          <p:grpSpPr bwMode="auto">
            <a:xfrm>
              <a:off x="6624" y="748"/>
              <a:ext cx="321" cy="286"/>
              <a:chOff x="7" y="1299"/>
              <a:chExt cx="1899" cy="1688"/>
            </a:xfrm>
          </p:grpSpPr>
          <p:sp>
            <p:nvSpPr>
              <p:cNvPr id="1050" name="Freeform 615"/>
              <p:cNvSpPr>
                <a:spLocks/>
              </p:cNvSpPr>
              <p:nvPr/>
            </p:nvSpPr>
            <p:spPr bwMode="gray">
              <a:xfrm>
                <a:off x="931" y="1950"/>
                <a:ext cx="975" cy="1037"/>
              </a:xfrm>
              <a:custGeom>
                <a:avLst/>
                <a:gdLst>
                  <a:gd name="T0" fmla="*/ 0 w 975"/>
                  <a:gd name="T1" fmla="*/ 1037 h 1037"/>
                  <a:gd name="T2" fmla="*/ 0 w 975"/>
                  <a:gd name="T3" fmla="*/ 693 h 1037"/>
                  <a:gd name="T4" fmla="*/ 975 w 975"/>
                  <a:gd name="T5" fmla="*/ 0 h 1037"/>
                  <a:gd name="T6" fmla="*/ 975 w 975"/>
                  <a:gd name="T7" fmla="*/ 348 h 1037"/>
                  <a:gd name="T8" fmla="*/ 0 w 975"/>
                  <a:gd name="T9" fmla="*/ 1037 h 1037"/>
                  <a:gd name="T10" fmla="*/ 0 60000 65536"/>
                  <a:gd name="T11" fmla="*/ 0 60000 65536"/>
                  <a:gd name="T12" fmla="*/ 0 60000 65536"/>
                  <a:gd name="T13" fmla="*/ 0 60000 65536"/>
                  <a:gd name="T14" fmla="*/ 0 60000 65536"/>
                  <a:gd name="T15" fmla="*/ 0 w 975"/>
                  <a:gd name="T16" fmla="*/ 0 h 1037"/>
                  <a:gd name="T17" fmla="*/ 975 w 975"/>
                  <a:gd name="T18" fmla="*/ 1037 h 1037"/>
                </a:gdLst>
                <a:ahLst/>
                <a:cxnLst>
                  <a:cxn ang="T10">
                    <a:pos x="T0" y="T1"/>
                  </a:cxn>
                  <a:cxn ang="T11">
                    <a:pos x="T2" y="T3"/>
                  </a:cxn>
                  <a:cxn ang="T12">
                    <a:pos x="T4" y="T5"/>
                  </a:cxn>
                  <a:cxn ang="T13">
                    <a:pos x="T6" y="T7"/>
                  </a:cxn>
                  <a:cxn ang="T14">
                    <a:pos x="T8" y="T9"/>
                  </a:cxn>
                </a:cxnLst>
                <a:rect l="T15" t="T16" r="T17" b="T18"/>
                <a:pathLst>
                  <a:path w="975" h="1037">
                    <a:moveTo>
                      <a:pt x="0" y="1037"/>
                    </a:moveTo>
                    <a:lnTo>
                      <a:pt x="0" y="693"/>
                    </a:lnTo>
                    <a:lnTo>
                      <a:pt x="975" y="0"/>
                    </a:lnTo>
                    <a:lnTo>
                      <a:pt x="975" y="348"/>
                    </a:lnTo>
                    <a:lnTo>
                      <a:pt x="0" y="1037"/>
                    </a:lnTo>
                    <a:close/>
                  </a:path>
                </a:pathLst>
              </a:custGeom>
              <a:solidFill>
                <a:srgbClr val="808080"/>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51" name="Freeform 616"/>
              <p:cNvSpPr>
                <a:spLocks/>
              </p:cNvSpPr>
              <p:nvPr/>
            </p:nvSpPr>
            <p:spPr bwMode="gray">
              <a:xfrm>
                <a:off x="7" y="1299"/>
                <a:ext cx="1899" cy="1344"/>
              </a:xfrm>
              <a:custGeom>
                <a:avLst/>
                <a:gdLst>
                  <a:gd name="T0" fmla="*/ 924 w 1899"/>
                  <a:gd name="T1" fmla="*/ 1344 h 1344"/>
                  <a:gd name="T2" fmla="*/ 0 w 1899"/>
                  <a:gd name="T3" fmla="*/ 689 h 1344"/>
                  <a:gd name="T4" fmla="*/ 976 w 1899"/>
                  <a:gd name="T5" fmla="*/ 0 h 1344"/>
                  <a:gd name="T6" fmla="*/ 1899 w 1899"/>
                  <a:gd name="T7" fmla="*/ 651 h 1344"/>
                  <a:gd name="T8" fmla="*/ 924 w 1899"/>
                  <a:gd name="T9" fmla="*/ 1344 h 1344"/>
                  <a:gd name="T10" fmla="*/ 0 60000 65536"/>
                  <a:gd name="T11" fmla="*/ 0 60000 65536"/>
                  <a:gd name="T12" fmla="*/ 0 60000 65536"/>
                  <a:gd name="T13" fmla="*/ 0 60000 65536"/>
                  <a:gd name="T14" fmla="*/ 0 60000 65536"/>
                  <a:gd name="T15" fmla="*/ 0 w 1899"/>
                  <a:gd name="T16" fmla="*/ 0 h 1344"/>
                  <a:gd name="T17" fmla="*/ 1899 w 1899"/>
                  <a:gd name="T18" fmla="*/ 1344 h 1344"/>
                </a:gdLst>
                <a:ahLst/>
                <a:cxnLst>
                  <a:cxn ang="T10">
                    <a:pos x="T0" y="T1"/>
                  </a:cxn>
                  <a:cxn ang="T11">
                    <a:pos x="T2" y="T3"/>
                  </a:cxn>
                  <a:cxn ang="T12">
                    <a:pos x="T4" y="T5"/>
                  </a:cxn>
                  <a:cxn ang="T13">
                    <a:pos x="T6" y="T7"/>
                  </a:cxn>
                  <a:cxn ang="T14">
                    <a:pos x="T8" y="T9"/>
                  </a:cxn>
                </a:cxnLst>
                <a:rect l="T15" t="T16" r="T17" b="T18"/>
                <a:pathLst>
                  <a:path w="1899" h="1344">
                    <a:moveTo>
                      <a:pt x="924" y="1344"/>
                    </a:moveTo>
                    <a:lnTo>
                      <a:pt x="0" y="689"/>
                    </a:lnTo>
                    <a:lnTo>
                      <a:pt x="976" y="0"/>
                    </a:lnTo>
                    <a:lnTo>
                      <a:pt x="1899" y="651"/>
                    </a:lnTo>
                    <a:lnTo>
                      <a:pt x="924" y="1344"/>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52" name="Freeform 617"/>
              <p:cNvSpPr>
                <a:spLocks/>
              </p:cNvSpPr>
              <p:nvPr/>
            </p:nvSpPr>
            <p:spPr bwMode="gray">
              <a:xfrm>
                <a:off x="7" y="1988"/>
                <a:ext cx="924" cy="999"/>
              </a:xfrm>
              <a:custGeom>
                <a:avLst/>
                <a:gdLst>
                  <a:gd name="T0" fmla="*/ 0 w 924"/>
                  <a:gd name="T1" fmla="*/ 0 h 999"/>
                  <a:gd name="T2" fmla="*/ 0 w 924"/>
                  <a:gd name="T3" fmla="*/ 347 h 999"/>
                  <a:gd name="T4" fmla="*/ 0 w 924"/>
                  <a:gd name="T5" fmla="*/ 347 h 999"/>
                  <a:gd name="T6" fmla="*/ 924 w 924"/>
                  <a:gd name="T7" fmla="*/ 999 h 999"/>
                  <a:gd name="T8" fmla="*/ 924 w 924"/>
                  <a:gd name="T9" fmla="*/ 999 h 999"/>
                  <a:gd name="T10" fmla="*/ 924 w 924"/>
                  <a:gd name="T11" fmla="*/ 655 h 999"/>
                  <a:gd name="T12" fmla="*/ 924 w 924"/>
                  <a:gd name="T13" fmla="*/ 655 h 999"/>
                  <a:gd name="T14" fmla="*/ 0 w 924"/>
                  <a:gd name="T15" fmla="*/ 0 h 999"/>
                  <a:gd name="T16" fmla="*/ 0 60000 65536"/>
                  <a:gd name="T17" fmla="*/ 0 60000 65536"/>
                  <a:gd name="T18" fmla="*/ 0 60000 65536"/>
                  <a:gd name="T19" fmla="*/ 0 60000 65536"/>
                  <a:gd name="T20" fmla="*/ 0 60000 65536"/>
                  <a:gd name="T21" fmla="*/ 0 60000 65536"/>
                  <a:gd name="T22" fmla="*/ 0 60000 65536"/>
                  <a:gd name="T23" fmla="*/ 0 60000 65536"/>
                  <a:gd name="T24" fmla="*/ 0 w 924"/>
                  <a:gd name="T25" fmla="*/ 0 h 999"/>
                  <a:gd name="T26" fmla="*/ 924 w 924"/>
                  <a:gd name="T27" fmla="*/ 999 h 99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4" h="999">
                    <a:moveTo>
                      <a:pt x="0" y="0"/>
                    </a:moveTo>
                    <a:lnTo>
                      <a:pt x="0" y="347"/>
                    </a:lnTo>
                    <a:lnTo>
                      <a:pt x="924" y="999"/>
                    </a:lnTo>
                    <a:lnTo>
                      <a:pt x="924" y="655"/>
                    </a:lnTo>
                    <a:lnTo>
                      <a:pt x="0" y="0"/>
                    </a:lnTo>
                    <a:close/>
                  </a:path>
                </a:pathLst>
              </a:custGeom>
              <a:solidFill>
                <a:srgbClr val="565656"/>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53" name="Freeform 618"/>
              <p:cNvSpPr>
                <a:spLocks/>
              </p:cNvSpPr>
              <p:nvPr/>
            </p:nvSpPr>
            <p:spPr bwMode="gray">
              <a:xfrm>
                <a:off x="824" y="2619"/>
                <a:ext cx="62" cy="300"/>
              </a:xfrm>
              <a:custGeom>
                <a:avLst/>
                <a:gdLst>
                  <a:gd name="T0" fmla="*/ 62 w 62"/>
                  <a:gd name="T1" fmla="*/ 300 h 300"/>
                  <a:gd name="T2" fmla="*/ 0 w 62"/>
                  <a:gd name="T3" fmla="*/ 257 h 300"/>
                  <a:gd name="T4" fmla="*/ 0 w 62"/>
                  <a:gd name="T5" fmla="*/ 0 h 300"/>
                  <a:gd name="T6" fmla="*/ 0 w 62"/>
                  <a:gd name="T7" fmla="*/ 0 h 300"/>
                  <a:gd name="T8" fmla="*/ 62 w 62"/>
                  <a:gd name="T9" fmla="*/ 42 h 300"/>
                  <a:gd name="T10" fmla="*/ 62 w 62"/>
                  <a:gd name="T11" fmla="*/ 42 h 300"/>
                  <a:gd name="T12" fmla="*/ 62 w 62"/>
                  <a:gd name="T13" fmla="*/ 300 h 300"/>
                  <a:gd name="T14" fmla="*/ 0 60000 65536"/>
                  <a:gd name="T15" fmla="*/ 0 60000 65536"/>
                  <a:gd name="T16" fmla="*/ 0 60000 65536"/>
                  <a:gd name="T17" fmla="*/ 0 60000 65536"/>
                  <a:gd name="T18" fmla="*/ 0 60000 65536"/>
                  <a:gd name="T19" fmla="*/ 0 60000 65536"/>
                  <a:gd name="T20" fmla="*/ 0 60000 65536"/>
                  <a:gd name="T21" fmla="*/ 0 w 62"/>
                  <a:gd name="T22" fmla="*/ 0 h 300"/>
                  <a:gd name="T23" fmla="*/ 62 w 62"/>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300">
                    <a:moveTo>
                      <a:pt x="62" y="300"/>
                    </a:moveTo>
                    <a:lnTo>
                      <a:pt x="0" y="257"/>
                    </a:lnTo>
                    <a:lnTo>
                      <a:pt x="0" y="0"/>
                    </a:lnTo>
                    <a:lnTo>
                      <a:pt x="62" y="42"/>
                    </a:lnTo>
                    <a:lnTo>
                      <a:pt x="62" y="300"/>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54" name="Freeform 619"/>
              <p:cNvSpPr>
                <a:spLocks/>
              </p:cNvSpPr>
              <p:nvPr/>
            </p:nvSpPr>
            <p:spPr bwMode="gray">
              <a:xfrm>
                <a:off x="737" y="2555"/>
                <a:ext cx="59" cy="300"/>
              </a:xfrm>
              <a:custGeom>
                <a:avLst/>
                <a:gdLst>
                  <a:gd name="T0" fmla="*/ 59 w 59"/>
                  <a:gd name="T1" fmla="*/ 300 h 300"/>
                  <a:gd name="T2" fmla="*/ 0 w 59"/>
                  <a:gd name="T3" fmla="*/ 258 h 300"/>
                  <a:gd name="T4" fmla="*/ 0 w 59"/>
                  <a:gd name="T5" fmla="*/ 0 h 300"/>
                  <a:gd name="T6" fmla="*/ 0 w 59"/>
                  <a:gd name="T7" fmla="*/ 0 h 300"/>
                  <a:gd name="T8" fmla="*/ 59 w 59"/>
                  <a:gd name="T9" fmla="*/ 43 h 300"/>
                  <a:gd name="T10" fmla="*/ 59 w 59"/>
                  <a:gd name="T11" fmla="*/ 43 h 300"/>
                  <a:gd name="T12" fmla="*/ 59 w 59"/>
                  <a:gd name="T13" fmla="*/ 300 h 300"/>
                  <a:gd name="T14" fmla="*/ 0 60000 65536"/>
                  <a:gd name="T15" fmla="*/ 0 60000 65536"/>
                  <a:gd name="T16" fmla="*/ 0 60000 65536"/>
                  <a:gd name="T17" fmla="*/ 0 60000 65536"/>
                  <a:gd name="T18" fmla="*/ 0 60000 65536"/>
                  <a:gd name="T19" fmla="*/ 0 60000 65536"/>
                  <a:gd name="T20" fmla="*/ 0 60000 65536"/>
                  <a:gd name="T21" fmla="*/ 0 w 59"/>
                  <a:gd name="T22" fmla="*/ 0 h 300"/>
                  <a:gd name="T23" fmla="*/ 59 w 59"/>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300">
                    <a:moveTo>
                      <a:pt x="59" y="300"/>
                    </a:moveTo>
                    <a:lnTo>
                      <a:pt x="0" y="258"/>
                    </a:lnTo>
                    <a:lnTo>
                      <a:pt x="0" y="0"/>
                    </a:lnTo>
                    <a:lnTo>
                      <a:pt x="59" y="43"/>
                    </a:lnTo>
                    <a:lnTo>
                      <a:pt x="59" y="300"/>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55" name="Freeform 620"/>
              <p:cNvSpPr>
                <a:spLocks/>
              </p:cNvSpPr>
              <p:nvPr/>
            </p:nvSpPr>
            <p:spPr bwMode="gray">
              <a:xfrm>
                <a:off x="647" y="2491"/>
                <a:ext cx="62" cy="303"/>
              </a:xfrm>
              <a:custGeom>
                <a:avLst/>
                <a:gdLst>
                  <a:gd name="T0" fmla="*/ 62 w 62"/>
                  <a:gd name="T1" fmla="*/ 303 h 303"/>
                  <a:gd name="T2" fmla="*/ 0 w 62"/>
                  <a:gd name="T3" fmla="*/ 260 h 303"/>
                  <a:gd name="T4" fmla="*/ 0 w 62"/>
                  <a:gd name="T5" fmla="*/ 0 h 303"/>
                  <a:gd name="T6" fmla="*/ 0 w 62"/>
                  <a:gd name="T7" fmla="*/ 0 h 303"/>
                  <a:gd name="T8" fmla="*/ 62 w 62"/>
                  <a:gd name="T9" fmla="*/ 43 h 303"/>
                  <a:gd name="T10" fmla="*/ 62 w 62"/>
                  <a:gd name="T11" fmla="*/ 43 h 303"/>
                  <a:gd name="T12" fmla="*/ 62 w 62"/>
                  <a:gd name="T13" fmla="*/ 303 h 303"/>
                  <a:gd name="T14" fmla="*/ 0 60000 65536"/>
                  <a:gd name="T15" fmla="*/ 0 60000 65536"/>
                  <a:gd name="T16" fmla="*/ 0 60000 65536"/>
                  <a:gd name="T17" fmla="*/ 0 60000 65536"/>
                  <a:gd name="T18" fmla="*/ 0 60000 65536"/>
                  <a:gd name="T19" fmla="*/ 0 60000 65536"/>
                  <a:gd name="T20" fmla="*/ 0 60000 65536"/>
                  <a:gd name="T21" fmla="*/ 0 w 62"/>
                  <a:gd name="T22" fmla="*/ 0 h 303"/>
                  <a:gd name="T23" fmla="*/ 62 w 62"/>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303">
                    <a:moveTo>
                      <a:pt x="62" y="303"/>
                    </a:moveTo>
                    <a:lnTo>
                      <a:pt x="0" y="260"/>
                    </a:lnTo>
                    <a:lnTo>
                      <a:pt x="0" y="0"/>
                    </a:lnTo>
                    <a:lnTo>
                      <a:pt x="62" y="43"/>
                    </a:lnTo>
                    <a:lnTo>
                      <a:pt x="62" y="303"/>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56" name="Freeform 621"/>
              <p:cNvSpPr>
                <a:spLocks/>
              </p:cNvSpPr>
              <p:nvPr/>
            </p:nvSpPr>
            <p:spPr bwMode="gray">
              <a:xfrm>
                <a:off x="560" y="2428"/>
                <a:ext cx="61" cy="302"/>
              </a:xfrm>
              <a:custGeom>
                <a:avLst/>
                <a:gdLst>
                  <a:gd name="T0" fmla="*/ 61 w 61"/>
                  <a:gd name="T1" fmla="*/ 302 h 302"/>
                  <a:gd name="T2" fmla="*/ 0 w 61"/>
                  <a:gd name="T3" fmla="*/ 259 h 302"/>
                  <a:gd name="T4" fmla="*/ 0 w 61"/>
                  <a:gd name="T5" fmla="*/ 0 h 302"/>
                  <a:gd name="T6" fmla="*/ 0 w 61"/>
                  <a:gd name="T7" fmla="*/ 0 h 302"/>
                  <a:gd name="T8" fmla="*/ 61 w 61"/>
                  <a:gd name="T9" fmla="*/ 42 h 302"/>
                  <a:gd name="T10" fmla="*/ 61 w 61"/>
                  <a:gd name="T11" fmla="*/ 42 h 302"/>
                  <a:gd name="T12" fmla="*/ 61 w 61"/>
                  <a:gd name="T13" fmla="*/ 302 h 302"/>
                  <a:gd name="T14" fmla="*/ 0 60000 65536"/>
                  <a:gd name="T15" fmla="*/ 0 60000 65536"/>
                  <a:gd name="T16" fmla="*/ 0 60000 65536"/>
                  <a:gd name="T17" fmla="*/ 0 60000 65536"/>
                  <a:gd name="T18" fmla="*/ 0 60000 65536"/>
                  <a:gd name="T19" fmla="*/ 0 60000 65536"/>
                  <a:gd name="T20" fmla="*/ 0 60000 65536"/>
                  <a:gd name="T21" fmla="*/ 0 w 61"/>
                  <a:gd name="T22" fmla="*/ 0 h 302"/>
                  <a:gd name="T23" fmla="*/ 61 w 61"/>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2">
                    <a:moveTo>
                      <a:pt x="61" y="302"/>
                    </a:moveTo>
                    <a:lnTo>
                      <a:pt x="0" y="259"/>
                    </a:lnTo>
                    <a:lnTo>
                      <a:pt x="0" y="0"/>
                    </a:lnTo>
                    <a:lnTo>
                      <a:pt x="61" y="42"/>
                    </a:lnTo>
                    <a:lnTo>
                      <a:pt x="61" y="302"/>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57" name="Freeform 622"/>
              <p:cNvSpPr>
                <a:spLocks/>
              </p:cNvSpPr>
              <p:nvPr/>
            </p:nvSpPr>
            <p:spPr bwMode="gray">
              <a:xfrm>
                <a:off x="472" y="2364"/>
                <a:ext cx="59" cy="302"/>
              </a:xfrm>
              <a:custGeom>
                <a:avLst/>
                <a:gdLst>
                  <a:gd name="T0" fmla="*/ 59 w 59"/>
                  <a:gd name="T1" fmla="*/ 302 h 302"/>
                  <a:gd name="T2" fmla="*/ 0 w 59"/>
                  <a:gd name="T3" fmla="*/ 260 h 302"/>
                  <a:gd name="T4" fmla="*/ 0 w 59"/>
                  <a:gd name="T5" fmla="*/ 0 h 302"/>
                  <a:gd name="T6" fmla="*/ 0 w 59"/>
                  <a:gd name="T7" fmla="*/ 0 h 302"/>
                  <a:gd name="T8" fmla="*/ 59 w 59"/>
                  <a:gd name="T9" fmla="*/ 42 h 302"/>
                  <a:gd name="T10" fmla="*/ 59 w 59"/>
                  <a:gd name="T11" fmla="*/ 42 h 302"/>
                  <a:gd name="T12" fmla="*/ 59 w 59"/>
                  <a:gd name="T13" fmla="*/ 302 h 302"/>
                  <a:gd name="T14" fmla="*/ 0 60000 65536"/>
                  <a:gd name="T15" fmla="*/ 0 60000 65536"/>
                  <a:gd name="T16" fmla="*/ 0 60000 65536"/>
                  <a:gd name="T17" fmla="*/ 0 60000 65536"/>
                  <a:gd name="T18" fmla="*/ 0 60000 65536"/>
                  <a:gd name="T19" fmla="*/ 0 60000 65536"/>
                  <a:gd name="T20" fmla="*/ 0 60000 65536"/>
                  <a:gd name="T21" fmla="*/ 0 w 59"/>
                  <a:gd name="T22" fmla="*/ 0 h 302"/>
                  <a:gd name="T23" fmla="*/ 59 w 59"/>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302">
                    <a:moveTo>
                      <a:pt x="59" y="302"/>
                    </a:moveTo>
                    <a:lnTo>
                      <a:pt x="0" y="260"/>
                    </a:lnTo>
                    <a:lnTo>
                      <a:pt x="0" y="0"/>
                    </a:lnTo>
                    <a:lnTo>
                      <a:pt x="59" y="42"/>
                    </a:lnTo>
                    <a:lnTo>
                      <a:pt x="59" y="302"/>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58" name="Freeform 623"/>
              <p:cNvSpPr>
                <a:spLocks/>
              </p:cNvSpPr>
              <p:nvPr/>
            </p:nvSpPr>
            <p:spPr bwMode="gray">
              <a:xfrm>
                <a:off x="383" y="2302"/>
                <a:ext cx="61" cy="300"/>
              </a:xfrm>
              <a:custGeom>
                <a:avLst/>
                <a:gdLst>
                  <a:gd name="T0" fmla="*/ 61 w 61"/>
                  <a:gd name="T1" fmla="*/ 300 h 300"/>
                  <a:gd name="T2" fmla="*/ 0 w 61"/>
                  <a:gd name="T3" fmla="*/ 258 h 300"/>
                  <a:gd name="T4" fmla="*/ 0 w 61"/>
                  <a:gd name="T5" fmla="*/ 0 h 300"/>
                  <a:gd name="T6" fmla="*/ 0 w 61"/>
                  <a:gd name="T7" fmla="*/ 0 h 300"/>
                  <a:gd name="T8" fmla="*/ 61 w 61"/>
                  <a:gd name="T9" fmla="*/ 43 h 300"/>
                  <a:gd name="T10" fmla="*/ 61 w 61"/>
                  <a:gd name="T11" fmla="*/ 43 h 300"/>
                  <a:gd name="T12" fmla="*/ 61 w 61"/>
                  <a:gd name="T13" fmla="*/ 300 h 300"/>
                  <a:gd name="T14" fmla="*/ 0 60000 65536"/>
                  <a:gd name="T15" fmla="*/ 0 60000 65536"/>
                  <a:gd name="T16" fmla="*/ 0 60000 65536"/>
                  <a:gd name="T17" fmla="*/ 0 60000 65536"/>
                  <a:gd name="T18" fmla="*/ 0 60000 65536"/>
                  <a:gd name="T19" fmla="*/ 0 60000 65536"/>
                  <a:gd name="T20" fmla="*/ 0 60000 65536"/>
                  <a:gd name="T21" fmla="*/ 0 w 61"/>
                  <a:gd name="T22" fmla="*/ 0 h 300"/>
                  <a:gd name="T23" fmla="*/ 61 w 61"/>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0">
                    <a:moveTo>
                      <a:pt x="61" y="300"/>
                    </a:moveTo>
                    <a:lnTo>
                      <a:pt x="0" y="258"/>
                    </a:lnTo>
                    <a:lnTo>
                      <a:pt x="0" y="0"/>
                    </a:lnTo>
                    <a:lnTo>
                      <a:pt x="61" y="43"/>
                    </a:lnTo>
                    <a:lnTo>
                      <a:pt x="61" y="300"/>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59" name="Freeform 624"/>
              <p:cNvSpPr>
                <a:spLocks/>
              </p:cNvSpPr>
              <p:nvPr/>
            </p:nvSpPr>
            <p:spPr bwMode="gray">
              <a:xfrm>
                <a:off x="295" y="2239"/>
                <a:ext cx="62" cy="302"/>
              </a:xfrm>
              <a:custGeom>
                <a:avLst/>
                <a:gdLst>
                  <a:gd name="T0" fmla="*/ 62 w 62"/>
                  <a:gd name="T1" fmla="*/ 302 h 302"/>
                  <a:gd name="T2" fmla="*/ 0 w 62"/>
                  <a:gd name="T3" fmla="*/ 257 h 302"/>
                  <a:gd name="T4" fmla="*/ 0 w 62"/>
                  <a:gd name="T5" fmla="*/ 0 h 302"/>
                  <a:gd name="T6" fmla="*/ 0 w 62"/>
                  <a:gd name="T7" fmla="*/ 0 h 302"/>
                  <a:gd name="T8" fmla="*/ 62 w 62"/>
                  <a:gd name="T9" fmla="*/ 42 h 302"/>
                  <a:gd name="T10" fmla="*/ 62 w 62"/>
                  <a:gd name="T11" fmla="*/ 42 h 302"/>
                  <a:gd name="T12" fmla="*/ 62 w 62"/>
                  <a:gd name="T13" fmla="*/ 302 h 302"/>
                  <a:gd name="T14" fmla="*/ 0 60000 65536"/>
                  <a:gd name="T15" fmla="*/ 0 60000 65536"/>
                  <a:gd name="T16" fmla="*/ 0 60000 65536"/>
                  <a:gd name="T17" fmla="*/ 0 60000 65536"/>
                  <a:gd name="T18" fmla="*/ 0 60000 65536"/>
                  <a:gd name="T19" fmla="*/ 0 60000 65536"/>
                  <a:gd name="T20" fmla="*/ 0 60000 65536"/>
                  <a:gd name="T21" fmla="*/ 0 w 62"/>
                  <a:gd name="T22" fmla="*/ 0 h 302"/>
                  <a:gd name="T23" fmla="*/ 62 w 62"/>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302">
                    <a:moveTo>
                      <a:pt x="62" y="302"/>
                    </a:moveTo>
                    <a:lnTo>
                      <a:pt x="0" y="257"/>
                    </a:lnTo>
                    <a:lnTo>
                      <a:pt x="0" y="0"/>
                    </a:lnTo>
                    <a:lnTo>
                      <a:pt x="62" y="42"/>
                    </a:lnTo>
                    <a:lnTo>
                      <a:pt x="62" y="302"/>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60" name="Freeform 625"/>
              <p:cNvSpPr>
                <a:spLocks/>
              </p:cNvSpPr>
              <p:nvPr/>
            </p:nvSpPr>
            <p:spPr bwMode="gray">
              <a:xfrm>
                <a:off x="208" y="2175"/>
                <a:ext cx="59" cy="302"/>
              </a:xfrm>
              <a:custGeom>
                <a:avLst/>
                <a:gdLst>
                  <a:gd name="T0" fmla="*/ 59 w 59"/>
                  <a:gd name="T1" fmla="*/ 302 h 302"/>
                  <a:gd name="T2" fmla="*/ 0 w 59"/>
                  <a:gd name="T3" fmla="*/ 260 h 302"/>
                  <a:gd name="T4" fmla="*/ 0 w 59"/>
                  <a:gd name="T5" fmla="*/ 0 h 302"/>
                  <a:gd name="T6" fmla="*/ 0 w 59"/>
                  <a:gd name="T7" fmla="*/ 0 h 302"/>
                  <a:gd name="T8" fmla="*/ 59 w 59"/>
                  <a:gd name="T9" fmla="*/ 42 h 302"/>
                  <a:gd name="T10" fmla="*/ 59 w 59"/>
                  <a:gd name="T11" fmla="*/ 42 h 302"/>
                  <a:gd name="T12" fmla="*/ 59 w 59"/>
                  <a:gd name="T13" fmla="*/ 302 h 302"/>
                  <a:gd name="T14" fmla="*/ 0 60000 65536"/>
                  <a:gd name="T15" fmla="*/ 0 60000 65536"/>
                  <a:gd name="T16" fmla="*/ 0 60000 65536"/>
                  <a:gd name="T17" fmla="*/ 0 60000 65536"/>
                  <a:gd name="T18" fmla="*/ 0 60000 65536"/>
                  <a:gd name="T19" fmla="*/ 0 60000 65536"/>
                  <a:gd name="T20" fmla="*/ 0 60000 65536"/>
                  <a:gd name="T21" fmla="*/ 0 w 59"/>
                  <a:gd name="T22" fmla="*/ 0 h 302"/>
                  <a:gd name="T23" fmla="*/ 59 w 59"/>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302">
                    <a:moveTo>
                      <a:pt x="59" y="302"/>
                    </a:moveTo>
                    <a:lnTo>
                      <a:pt x="0" y="260"/>
                    </a:lnTo>
                    <a:lnTo>
                      <a:pt x="0" y="0"/>
                    </a:lnTo>
                    <a:lnTo>
                      <a:pt x="59" y="42"/>
                    </a:lnTo>
                    <a:lnTo>
                      <a:pt x="59" y="302"/>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61" name="Freeform 626"/>
              <p:cNvSpPr>
                <a:spLocks/>
              </p:cNvSpPr>
              <p:nvPr/>
            </p:nvSpPr>
            <p:spPr bwMode="gray">
              <a:xfrm>
                <a:off x="118" y="2111"/>
                <a:ext cx="61" cy="302"/>
              </a:xfrm>
              <a:custGeom>
                <a:avLst/>
                <a:gdLst>
                  <a:gd name="T0" fmla="*/ 61 w 61"/>
                  <a:gd name="T1" fmla="*/ 302 h 302"/>
                  <a:gd name="T2" fmla="*/ 0 w 61"/>
                  <a:gd name="T3" fmla="*/ 260 h 302"/>
                  <a:gd name="T4" fmla="*/ 0 w 61"/>
                  <a:gd name="T5" fmla="*/ 0 h 302"/>
                  <a:gd name="T6" fmla="*/ 0 w 61"/>
                  <a:gd name="T7" fmla="*/ 0 h 302"/>
                  <a:gd name="T8" fmla="*/ 61 w 61"/>
                  <a:gd name="T9" fmla="*/ 43 h 302"/>
                  <a:gd name="T10" fmla="*/ 61 w 61"/>
                  <a:gd name="T11" fmla="*/ 43 h 302"/>
                  <a:gd name="T12" fmla="*/ 61 w 61"/>
                  <a:gd name="T13" fmla="*/ 302 h 302"/>
                  <a:gd name="T14" fmla="*/ 0 60000 65536"/>
                  <a:gd name="T15" fmla="*/ 0 60000 65536"/>
                  <a:gd name="T16" fmla="*/ 0 60000 65536"/>
                  <a:gd name="T17" fmla="*/ 0 60000 65536"/>
                  <a:gd name="T18" fmla="*/ 0 60000 65536"/>
                  <a:gd name="T19" fmla="*/ 0 60000 65536"/>
                  <a:gd name="T20" fmla="*/ 0 60000 65536"/>
                  <a:gd name="T21" fmla="*/ 0 w 61"/>
                  <a:gd name="T22" fmla="*/ 0 h 302"/>
                  <a:gd name="T23" fmla="*/ 61 w 61"/>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2">
                    <a:moveTo>
                      <a:pt x="61" y="302"/>
                    </a:moveTo>
                    <a:lnTo>
                      <a:pt x="0" y="260"/>
                    </a:lnTo>
                    <a:lnTo>
                      <a:pt x="0" y="0"/>
                    </a:lnTo>
                    <a:lnTo>
                      <a:pt x="61" y="43"/>
                    </a:lnTo>
                    <a:lnTo>
                      <a:pt x="61" y="302"/>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62" name="Freeform 627"/>
              <p:cNvSpPr>
                <a:spLocks/>
              </p:cNvSpPr>
              <p:nvPr/>
            </p:nvSpPr>
            <p:spPr bwMode="gray">
              <a:xfrm>
                <a:off x="31" y="2047"/>
                <a:ext cx="61" cy="303"/>
              </a:xfrm>
              <a:custGeom>
                <a:avLst/>
                <a:gdLst>
                  <a:gd name="T0" fmla="*/ 61 w 61"/>
                  <a:gd name="T1" fmla="*/ 303 h 303"/>
                  <a:gd name="T2" fmla="*/ 0 w 61"/>
                  <a:gd name="T3" fmla="*/ 260 h 303"/>
                  <a:gd name="T4" fmla="*/ 0 w 61"/>
                  <a:gd name="T5" fmla="*/ 0 h 303"/>
                  <a:gd name="T6" fmla="*/ 0 w 61"/>
                  <a:gd name="T7" fmla="*/ 0 h 303"/>
                  <a:gd name="T8" fmla="*/ 61 w 61"/>
                  <a:gd name="T9" fmla="*/ 43 h 303"/>
                  <a:gd name="T10" fmla="*/ 61 w 61"/>
                  <a:gd name="T11" fmla="*/ 43 h 303"/>
                  <a:gd name="T12" fmla="*/ 61 w 61"/>
                  <a:gd name="T13" fmla="*/ 303 h 303"/>
                  <a:gd name="T14" fmla="*/ 0 60000 65536"/>
                  <a:gd name="T15" fmla="*/ 0 60000 65536"/>
                  <a:gd name="T16" fmla="*/ 0 60000 65536"/>
                  <a:gd name="T17" fmla="*/ 0 60000 65536"/>
                  <a:gd name="T18" fmla="*/ 0 60000 65536"/>
                  <a:gd name="T19" fmla="*/ 0 60000 65536"/>
                  <a:gd name="T20" fmla="*/ 0 60000 65536"/>
                  <a:gd name="T21" fmla="*/ 0 w 61"/>
                  <a:gd name="T22" fmla="*/ 0 h 303"/>
                  <a:gd name="T23" fmla="*/ 61 w 61"/>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3">
                    <a:moveTo>
                      <a:pt x="61" y="303"/>
                    </a:moveTo>
                    <a:lnTo>
                      <a:pt x="0" y="260"/>
                    </a:lnTo>
                    <a:lnTo>
                      <a:pt x="0" y="0"/>
                    </a:lnTo>
                    <a:lnTo>
                      <a:pt x="61" y="43"/>
                    </a:lnTo>
                    <a:lnTo>
                      <a:pt x="61" y="303"/>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grpSp>
      </p:grpSp>
      <p:grpSp>
        <p:nvGrpSpPr>
          <p:cNvPr id="9" name="Group 149"/>
          <p:cNvGrpSpPr>
            <a:grpSpLocks/>
          </p:cNvGrpSpPr>
          <p:nvPr/>
        </p:nvGrpSpPr>
        <p:grpSpPr bwMode="auto">
          <a:xfrm>
            <a:off x="1371600" y="3241675"/>
            <a:ext cx="358775" cy="628650"/>
            <a:chOff x="4272" y="1872"/>
            <a:chExt cx="925" cy="1717"/>
          </a:xfrm>
        </p:grpSpPr>
        <p:sp>
          <p:nvSpPr>
            <p:cNvPr id="1090" name="Freeform 150"/>
            <p:cNvSpPr>
              <a:spLocks/>
            </p:cNvSpPr>
            <p:nvPr/>
          </p:nvSpPr>
          <p:spPr bwMode="gray">
            <a:xfrm>
              <a:off x="4536" y="3062"/>
              <a:ext cx="637" cy="527"/>
            </a:xfrm>
            <a:custGeom>
              <a:avLst/>
              <a:gdLst>
                <a:gd name="T0" fmla="*/ 0 w 5799"/>
                <a:gd name="T1" fmla="*/ 0 h 4798"/>
                <a:gd name="T2" fmla="*/ 0 w 5799"/>
                <a:gd name="T3" fmla="*/ 0 h 4798"/>
                <a:gd name="T4" fmla="*/ 0 w 5799"/>
                <a:gd name="T5" fmla="*/ 0 h 4798"/>
                <a:gd name="T6" fmla="*/ 0 w 5799"/>
                <a:gd name="T7" fmla="*/ 0 h 4798"/>
                <a:gd name="T8" fmla="*/ 0 w 5799"/>
                <a:gd name="T9" fmla="*/ 0 h 4798"/>
                <a:gd name="T10" fmla="*/ 0 60000 65536"/>
                <a:gd name="T11" fmla="*/ 0 60000 65536"/>
                <a:gd name="T12" fmla="*/ 0 60000 65536"/>
                <a:gd name="T13" fmla="*/ 0 60000 65536"/>
                <a:gd name="T14" fmla="*/ 0 60000 65536"/>
                <a:gd name="T15" fmla="*/ 0 w 5799"/>
                <a:gd name="T16" fmla="*/ 0 h 4798"/>
                <a:gd name="T17" fmla="*/ 5799 w 5799"/>
                <a:gd name="T18" fmla="*/ 4798 h 4798"/>
              </a:gdLst>
              <a:ahLst/>
              <a:cxnLst>
                <a:cxn ang="T10">
                  <a:pos x="T0" y="T1"/>
                </a:cxn>
                <a:cxn ang="T11">
                  <a:pos x="T2" y="T3"/>
                </a:cxn>
                <a:cxn ang="T12">
                  <a:pos x="T4" y="T5"/>
                </a:cxn>
                <a:cxn ang="T13">
                  <a:pos x="T6" y="T7"/>
                </a:cxn>
                <a:cxn ang="T14">
                  <a:pos x="T8" y="T9"/>
                </a:cxn>
              </a:cxnLst>
              <a:rect l="T15" t="T16" r="T17" b="T18"/>
              <a:pathLst>
                <a:path w="5799" h="4798">
                  <a:moveTo>
                    <a:pt x="5799" y="0"/>
                  </a:moveTo>
                  <a:lnTo>
                    <a:pt x="0" y="4101"/>
                  </a:lnTo>
                  <a:lnTo>
                    <a:pt x="0" y="4798"/>
                  </a:lnTo>
                  <a:lnTo>
                    <a:pt x="5799" y="697"/>
                  </a:lnTo>
                  <a:lnTo>
                    <a:pt x="5799" y="0"/>
                  </a:lnTo>
                  <a:close/>
                </a:path>
              </a:pathLst>
            </a:custGeom>
            <a:solidFill>
              <a:srgbClr val="5F5F5F"/>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91" name="Freeform 151"/>
            <p:cNvSpPr>
              <a:spLocks/>
            </p:cNvSpPr>
            <p:nvPr/>
          </p:nvSpPr>
          <p:spPr bwMode="gray">
            <a:xfrm>
              <a:off x="4296" y="3342"/>
              <a:ext cx="240" cy="247"/>
            </a:xfrm>
            <a:custGeom>
              <a:avLst/>
              <a:gdLst>
                <a:gd name="T0" fmla="*/ 0 w 2190"/>
                <a:gd name="T1" fmla="*/ 0 h 2247"/>
                <a:gd name="T2" fmla="*/ 0 w 2190"/>
                <a:gd name="T3" fmla="*/ 0 h 2247"/>
                <a:gd name="T4" fmla="*/ 0 w 2190"/>
                <a:gd name="T5" fmla="*/ 0 h 2247"/>
                <a:gd name="T6" fmla="*/ 0 w 2190"/>
                <a:gd name="T7" fmla="*/ 0 h 2247"/>
                <a:gd name="T8" fmla="*/ 0 w 2190"/>
                <a:gd name="T9" fmla="*/ 0 h 2247"/>
                <a:gd name="T10" fmla="*/ 0 60000 65536"/>
                <a:gd name="T11" fmla="*/ 0 60000 65536"/>
                <a:gd name="T12" fmla="*/ 0 60000 65536"/>
                <a:gd name="T13" fmla="*/ 0 60000 65536"/>
                <a:gd name="T14" fmla="*/ 0 60000 65536"/>
                <a:gd name="T15" fmla="*/ 0 w 2190"/>
                <a:gd name="T16" fmla="*/ 0 h 2247"/>
                <a:gd name="T17" fmla="*/ 2190 w 2190"/>
                <a:gd name="T18" fmla="*/ 2247 h 2247"/>
              </a:gdLst>
              <a:ahLst/>
              <a:cxnLst>
                <a:cxn ang="T10">
                  <a:pos x="T0" y="T1"/>
                </a:cxn>
                <a:cxn ang="T11">
                  <a:pos x="T2" y="T3"/>
                </a:cxn>
                <a:cxn ang="T12">
                  <a:pos x="T4" y="T5"/>
                </a:cxn>
                <a:cxn ang="T13">
                  <a:pos x="T6" y="T7"/>
                </a:cxn>
                <a:cxn ang="T14">
                  <a:pos x="T8" y="T9"/>
                </a:cxn>
              </a:cxnLst>
              <a:rect l="T15" t="T16" r="T17" b="T18"/>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92" name="Freeform 152"/>
            <p:cNvSpPr>
              <a:spLocks/>
            </p:cNvSpPr>
            <p:nvPr/>
          </p:nvSpPr>
          <p:spPr bwMode="gray">
            <a:xfrm>
              <a:off x="4525" y="2051"/>
              <a:ext cx="672" cy="1487"/>
            </a:xfrm>
            <a:custGeom>
              <a:avLst/>
              <a:gdLst>
                <a:gd name="T0" fmla="*/ 0 w 6116"/>
                <a:gd name="T1" fmla="*/ 0 h 13550"/>
                <a:gd name="T2" fmla="*/ 0 w 6116"/>
                <a:gd name="T3" fmla="*/ 0 h 13550"/>
                <a:gd name="T4" fmla="*/ 0 w 6116"/>
                <a:gd name="T5" fmla="*/ 0 h 13550"/>
                <a:gd name="T6" fmla="*/ 0 w 6116"/>
                <a:gd name="T7" fmla="*/ 0 h 13550"/>
                <a:gd name="T8" fmla="*/ 0 w 6116"/>
                <a:gd name="T9" fmla="*/ 0 h 13550"/>
                <a:gd name="T10" fmla="*/ 0 60000 65536"/>
                <a:gd name="T11" fmla="*/ 0 60000 65536"/>
                <a:gd name="T12" fmla="*/ 0 60000 65536"/>
                <a:gd name="T13" fmla="*/ 0 60000 65536"/>
                <a:gd name="T14" fmla="*/ 0 60000 65536"/>
                <a:gd name="T15" fmla="*/ 0 w 6116"/>
                <a:gd name="T16" fmla="*/ 0 h 13550"/>
                <a:gd name="T17" fmla="*/ 6116 w 6116"/>
                <a:gd name="T18" fmla="*/ 13550 h 13550"/>
              </a:gdLst>
              <a:ahLst/>
              <a:cxnLst>
                <a:cxn ang="T10">
                  <a:pos x="T0" y="T1"/>
                </a:cxn>
                <a:cxn ang="T11">
                  <a:pos x="T2" y="T3"/>
                </a:cxn>
                <a:cxn ang="T12">
                  <a:pos x="T4" y="T5"/>
                </a:cxn>
                <a:cxn ang="T13">
                  <a:pos x="T6" y="T7"/>
                </a:cxn>
                <a:cxn ang="T14">
                  <a:pos x="T8" y="T9"/>
                </a:cxn>
              </a:cxnLst>
              <a:rect l="T15" t="T16" r="T17" b="T18"/>
              <a:pathLst>
                <a:path w="6116" h="13550">
                  <a:moveTo>
                    <a:pt x="6116" y="0"/>
                  </a:moveTo>
                  <a:lnTo>
                    <a:pt x="0" y="4325"/>
                  </a:lnTo>
                  <a:lnTo>
                    <a:pt x="0" y="13550"/>
                  </a:lnTo>
                  <a:lnTo>
                    <a:pt x="6116" y="9225"/>
                  </a:lnTo>
                  <a:lnTo>
                    <a:pt x="6116" y="0"/>
                  </a:lnTo>
                  <a:close/>
                </a:path>
              </a:pathLst>
            </a:custGeom>
            <a:solidFill>
              <a:srgbClr val="808080"/>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93" name="Freeform 153"/>
            <p:cNvSpPr>
              <a:spLocks/>
            </p:cNvSpPr>
            <p:nvPr/>
          </p:nvSpPr>
          <p:spPr bwMode="gray">
            <a:xfrm>
              <a:off x="4272" y="2347"/>
              <a:ext cx="253" cy="1191"/>
            </a:xfrm>
            <a:custGeom>
              <a:avLst/>
              <a:gdLst>
                <a:gd name="T0" fmla="*/ 0 w 2308"/>
                <a:gd name="T1" fmla="*/ 0 h 10857"/>
                <a:gd name="T2" fmla="*/ 0 w 2308"/>
                <a:gd name="T3" fmla="*/ 0 h 10857"/>
                <a:gd name="T4" fmla="*/ 0 w 2308"/>
                <a:gd name="T5" fmla="*/ 0 h 10857"/>
                <a:gd name="T6" fmla="*/ 0 w 2308"/>
                <a:gd name="T7" fmla="*/ 0 h 10857"/>
                <a:gd name="T8" fmla="*/ 0 w 2308"/>
                <a:gd name="T9" fmla="*/ 0 h 10857"/>
                <a:gd name="T10" fmla="*/ 0 60000 65536"/>
                <a:gd name="T11" fmla="*/ 0 60000 65536"/>
                <a:gd name="T12" fmla="*/ 0 60000 65536"/>
                <a:gd name="T13" fmla="*/ 0 60000 65536"/>
                <a:gd name="T14" fmla="*/ 0 60000 65536"/>
                <a:gd name="T15" fmla="*/ 0 w 2308"/>
                <a:gd name="T16" fmla="*/ 0 h 10857"/>
                <a:gd name="T17" fmla="*/ 2308 w 2308"/>
                <a:gd name="T18" fmla="*/ 10857 h 10857"/>
              </a:gdLst>
              <a:ahLst/>
              <a:cxnLst>
                <a:cxn ang="T10">
                  <a:pos x="T0" y="T1"/>
                </a:cxn>
                <a:cxn ang="T11">
                  <a:pos x="T2" y="T3"/>
                </a:cxn>
                <a:cxn ang="T12">
                  <a:pos x="T4" y="T5"/>
                </a:cxn>
                <a:cxn ang="T13">
                  <a:pos x="T6" y="T7"/>
                </a:cxn>
                <a:cxn ang="T14">
                  <a:pos x="T8" y="T9"/>
                </a:cxn>
              </a:cxnLst>
              <a:rect l="T15" t="T16" r="T17" b="T18"/>
              <a:pathLst>
                <a:path w="2308" h="10857">
                  <a:moveTo>
                    <a:pt x="2308" y="1632"/>
                  </a:moveTo>
                  <a:lnTo>
                    <a:pt x="0" y="0"/>
                  </a:lnTo>
                  <a:lnTo>
                    <a:pt x="0" y="9224"/>
                  </a:lnTo>
                  <a:lnTo>
                    <a:pt x="2308" y="10857"/>
                  </a:lnTo>
                  <a:lnTo>
                    <a:pt x="2308" y="1632"/>
                  </a:lnTo>
                  <a:close/>
                </a:path>
              </a:pathLst>
            </a:custGeom>
            <a:solidFill>
              <a:srgbClr val="777777"/>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94" name="Freeform 154"/>
            <p:cNvSpPr>
              <a:spLocks/>
            </p:cNvSpPr>
            <p:nvPr/>
          </p:nvSpPr>
          <p:spPr bwMode="gray">
            <a:xfrm>
              <a:off x="4272" y="1872"/>
              <a:ext cx="925" cy="654"/>
            </a:xfrm>
            <a:custGeom>
              <a:avLst/>
              <a:gdLst>
                <a:gd name="T0" fmla="*/ 0 w 8424"/>
                <a:gd name="T1" fmla="*/ 0 h 5957"/>
                <a:gd name="T2" fmla="*/ 0 w 8424"/>
                <a:gd name="T3" fmla="*/ 0 h 5957"/>
                <a:gd name="T4" fmla="*/ 0 w 8424"/>
                <a:gd name="T5" fmla="*/ 0 h 5957"/>
                <a:gd name="T6" fmla="*/ 0 w 8424"/>
                <a:gd name="T7" fmla="*/ 0 h 5957"/>
                <a:gd name="T8" fmla="*/ 0 w 8424"/>
                <a:gd name="T9" fmla="*/ 0 h 5957"/>
                <a:gd name="T10" fmla="*/ 0 60000 65536"/>
                <a:gd name="T11" fmla="*/ 0 60000 65536"/>
                <a:gd name="T12" fmla="*/ 0 60000 65536"/>
                <a:gd name="T13" fmla="*/ 0 60000 65536"/>
                <a:gd name="T14" fmla="*/ 0 60000 65536"/>
                <a:gd name="T15" fmla="*/ 0 w 8424"/>
                <a:gd name="T16" fmla="*/ 0 h 5957"/>
                <a:gd name="T17" fmla="*/ 8424 w 8424"/>
                <a:gd name="T18" fmla="*/ 5957 h 5957"/>
              </a:gdLst>
              <a:ahLst/>
              <a:cxnLst>
                <a:cxn ang="T10">
                  <a:pos x="T0" y="T1"/>
                </a:cxn>
                <a:cxn ang="T11">
                  <a:pos x="T2" y="T3"/>
                </a:cxn>
                <a:cxn ang="T12">
                  <a:pos x="T4" y="T5"/>
                </a:cxn>
                <a:cxn ang="T13">
                  <a:pos x="T6" y="T7"/>
                </a:cxn>
                <a:cxn ang="T14">
                  <a:pos x="T8" y="T9"/>
                </a:cxn>
              </a:cxnLst>
              <a:rect l="T15" t="T16" r="T17" b="T18"/>
              <a:pathLst>
                <a:path w="8424" h="5957">
                  <a:moveTo>
                    <a:pt x="8424" y="1632"/>
                  </a:moveTo>
                  <a:lnTo>
                    <a:pt x="2308" y="5957"/>
                  </a:lnTo>
                  <a:lnTo>
                    <a:pt x="0" y="4325"/>
                  </a:lnTo>
                  <a:lnTo>
                    <a:pt x="6116" y="0"/>
                  </a:lnTo>
                  <a:lnTo>
                    <a:pt x="8424" y="1632"/>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95" name="Freeform 155"/>
            <p:cNvSpPr>
              <a:spLocks noEditPoints="1"/>
            </p:cNvSpPr>
            <p:nvPr/>
          </p:nvSpPr>
          <p:spPr bwMode="gray">
            <a:xfrm>
              <a:off x="4297" y="2421"/>
              <a:ext cx="196" cy="1038"/>
            </a:xfrm>
            <a:custGeom>
              <a:avLst/>
              <a:gdLst>
                <a:gd name="T0" fmla="*/ 0 w 1785"/>
                <a:gd name="T1" fmla="*/ 0 h 9456"/>
                <a:gd name="T2" fmla="*/ 0 w 1785"/>
                <a:gd name="T3" fmla="*/ 0 h 9456"/>
                <a:gd name="T4" fmla="*/ 0 w 1785"/>
                <a:gd name="T5" fmla="*/ 0 h 9456"/>
                <a:gd name="T6" fmla="*/ 0 w 1785"/>
                <a:gd name="T7" fmla="*/ 0 h 9456"/>
                <a:gd name="T8" fmla="*/ 0 w 1785"/>
                <a:gd name="T9" fmla="*/ 0 h 9456"/>
                <a:gd name="T10" fmla="*/ 0 w 1785"/>
                <a:gd name="T11" fmla="*/ 0 h 9456"/>
                <a:gd name="T12" fmla="*/ 0 w 1785"/>
                <a:gd name="T13" fmla="*/ 0 h 9456"/>
                <a:gd name="T14" fmla="*/ 0 w 1785"/>
                <a:gd name="T15" fmla="*/ 0 h 9456"/>
                <a:gd name="T16" fmla="*/ 0 w 1785"/>
                <a:gd name="T17" fmla="*/ 0 h 9456"/>
                <a:gd name="T18" fmla="*/ 0 w 1785"/>
                <a:gd name="T19" fmla="*/ 0 h 9456"/>
                <a:gd name="T20" fmla="*/ 0 w 1785"/>
                <a:gd name="T21" fmla="*/ 0 h 9456"/>
                <a:gd name="T22" fmla="*/ 0 w 1785"/>
                <a:gd name="T23" fmla="*/ 0 h 9456"/>
                <a:gd name="T24" fmla="*/ 0 w 1785"/>
                <a:gd name="T25" fmla="*/ 0 h 9456"/>
                <a:gd name="T26" fmla="*/ 0 w 1785"/>
                <a:gd name="T27" fmla="*/ 0 h 9456"/>
                <a:gd name="T28" fmla="*/ 0 w 1785"/>
                <a:gd name="T29" fmla="*/ 0 h 9456"/>
                <a:gd name="T30" fmla="*/ 0 w 1785"/>
                <a:gd name="T31" fmla="*/ 0 h 9456"/>
                <a:gd name="T32" fmla="*/ 0 w 1785"/>
                <a:gd name="T33" fmla="*/ 0 h 9456"/>
                <a:gd name="T34" fmla="*/ 0 w 1785"/>
                <a:gd name="T35" fmla="*/ 0 h 9456"/>
                <a:gd name="T36" fmla="*/ 0 w 1785"/>
                <a:gd name="T37" fmla="*/ 0 h 9456"/>
                <a:gd name="T38" fmla="*/ 0 w 1785"/>
                <a:gd name="T39" fmla="*/ 0 h 9456"/>
                <a:gd name="T40" fmla="*/ 0 w 1785"/>
                <a:gd name="T41" fmla="*/ 0 h 9456"/>
                <a:gd name="T42" fmla="*/ 0 w 1785"/>
                <a:gd name="T43" fmla="*/ 0 h 9456"/>
                <a:gd name="T44" fmla="*/ 0 w 1785"/>
                <a:gd name="T45" fmla="*/ 0 h 9456"/>
                <a:gd name="T46" fmla="*/ 0 w 1785"/>
                <a:gd name="T47" fmla="*/ 0 h 9456"/>
                <a:gd name="T48" fmla="*/ 0 w 1785"/>
                <a:gd name="T49" fmla="*/ 0 h 9456"/>
                <a:gd name="T50" fmla="*/ 0 w 1785"/>
                <a:gd name="T51" fmla="*/ 0 h 9456"/>
                <a:gd name="T52" fmla="*/ 0 w 1785"/>
                <a:gd name="T53" fmla="*/ 0 h 9456"/>
                <a:gd name="T54" fmla="*/ 0 w 1785"/>
                <a:gd name="T55" fmla="*/ 0 h 9456"/>
                <a:gd name="T56" fmla="*/ 0 w 1785"/>
                <a:gd name="T57" fmla="*/ 0 h 9456"/>
                <a:gd name="T58" fmla="*/ 0 w 1785"/>
                <a:gd name="T59" fmla="*/ 0 h 94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85"/>
                <a:gd name="T91" fmla="*/ 0 h 9456"/>
                <a:gd name="T92" fmla="*/ 1785 w 1785"/>
                <a:gd name="T93" fmla="*/ 9456 h 94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96" name="Freeform 156"/>
            <p:cNvSpPr>
              <a:spLocks/>
            </p:cNvSpPr>
            <p:nvPr/>
          </p:nvSpPr>
          <p:spPr bwMode="gray">
            <a:xfrm>
              <a:off x="4451" y="2765"/>
              <a:ext cx="23" cy="35"/>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97" name="Freeform 157"/>
            <p:cNvSpPr>
              <a:spLocks/>
            </p:cNvSpPr>
            <p:nvPr/>
          </p:nvSpPr>
          <p:spPr bwMode="gray">
            <a:xfrm>
              <a:off x="4451" y="2824"/>
              <a:ext cx="23" cy="34"/>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098" name="Freeform 158"/>
            <p:cNvSpPr>
              <a:spLocks/>
            </p:cNvSpPr>
            <p:nvPr/>
          </p:nvSpPr>
          <p:spPr bwMode="gray">
            <a:xfrm>
              <a:off x="4451" y="2882"/>
              <a:ext cx="23" cy="34"/>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grpSp>
      <p:grpSp>
        <p:nvGrpSpPr>
          <p:cNvPr id="10" name="Group 159"/>
          <p:cNvGrpSpPr>
            <a:grpSpLocks/>
          </p:cNvGrpSpPr>
          <p:nvPr/>
        </p:nvGrpSpPr>
        <p:grpSpPr bwMode="auto">
          <a:xfrm>
            <a:off x="1371600" y="3914775"/>
            <a:ext cx="358775" cy="628650"/>
            <a:chOff x="4272" y="1872"/>
            <a:chExt cx="925" cy="1717"/>
          </a:xfrm>
        </p:grpSpPr>
        <p:sp>
          <p:nvSpPr>
            <p:cNvPr id="1100" name="Freeform 160"/>
            <p:cNvSpPr>
              <a:spLocks/>
            </p:cNvSpPr>
            <p:nvPr/>
          </p:nvSpPr>
          <p:spPr bwMode="gray">
            <a:xfrm>
              <a:off x="4536" y="3062"/>
              <a:ext cx="637" cy="527"/>
            </a:xfrm>
            <a:custGeom>
              <a:avLst/>
              <a:gdLst>
                <a:gd name="T0" fmla="*/ 0 w 5799"/>
                <a:gd name="T1" fmla="*/ 0 h 4798"/>
                <a:gd name="T2" fmla="*/ 0 w 5799"/>
                <a:gd name="T3" fmla="*/ 0 h 4798"/>
                <a:gd name="T4" fmla="*/ 0 w 5799"/>
                <a:gd name="T5" fmla="*/ 0 h 4798"/>
                <a:gd name="T6" fmla="*/ 0 w 5799"/>
                <a:gd name="T7" fmla="*/ 0 h 4798"/>
                <a:gd name="T8" fmla="*/ 0 w 5799"/>
                <a:gd name="T9" fmla="*/ 0 h 4798"/>
                <a:gd name="T10" fmla="*/ 0 60000 65536"/>
                <a:gd name="T11" fmla="*/ 0 60000 65536"/>
                <a:gd name="T12" fmla="*/ 0 60000 65536"/>
                <a:gd name="T13" fmla="*/ 0 60000 65536"/>
                <a:gd name="T14" fmla="*/ 0 60000 65536"/>
                <a:gd name="T15" fmla="*/ 0 w 5799"/>
                <a:gd name="T16" fmla="*/ 0 h 4798"/>
                <a:gd name="T17" fmla="*/ 5799 w 5799"/>
                <a:gd name="T18" fmla="*/ 4798 h 4798"/>
              </a:gdLst>
              <a:ahLst/>
              <a:cxnLst>
                <a:cxn ang="T10">
                  <a:pos x="T0" y="T1"/>
                </a:cxn>
                <a:cxn ang="T11">
                  <a:pos x="T2" y="T3"/>
                </a:cxn>
                <a:cxn ang="T12">
                  <a:pos x="T4" y="T5"/>
                </a:cxn>
                <a:cxn ang="T13">
                  <a:pos x="T6" y="T7"/>
                </a:cxn>
                <a:cxn ang="T14">
                  <a:pos x="T8" y="T9"/>
                </a:cxn>
              </a:cxnLst>
              <a:rect l="T15" t="T16" r="T17" b="T18"/>
              <a:pathLst>
                <a:path w="5799" h="4798">
                  <a:moveTo>
                    <a:pt x="5799" y="0"/>
                  </a:moveTo>
                  <a:lnTo>
                    <a:pt x="0" y="4101"/>
                  </a:lnTo>
                  <a:lnTo>
                    <a:pt x="0" y="4798"/>
                  </a:lnTo>
                  <a:lnTo>
                    <a:pt x="5799" y="697"/>
                  </a:lnTo>
                  <a:lnTo>
                    <a:pt x="5799" y="0"/>
                  </a:lnTo>
                  <a:close/>
                </a:path>
              </a:pathLst>
            </a:custGeom>
            <a:solidFill>
              <a:srgbClr val="5F5F5F"/>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01" name="Freeform 161"/>
            <p:cNvSpPr>
              <a:spLocks/>
            </p:cNvSpPr>
            <p:nvPr/>
          </p:nvSpPr>
          <p:spPr bwMode="gray">
            <a:xfrm>
              <a:off x="4296" y="3342"/>
              <a:ext cx="240" cy="247"/>
            </a:xfrm>
            <a:custGeom>
              <a:avLst/>
              <a:gdLst>
                <a:gd name="T0" fmla="*/ 0 w 2190"/>
                <a:gd name="T1" fmla="*/ 0 h 2247"/>
                <a:gd name="T2" fmla="*/ 0 w 2190"/>
                <a:gd name="T3" fmla="*/ 0 h 2247"/>
                <a:gd name="T4" fmla="*/ 0 w 2190"/>
                <a:gd name="T5" fmla="*/ 0 h 2247"/>
                <a:gd name="T6" fmla="*/ 0 w 2190"/>
                <a:gd name="T7" fmla="*/ 0 h 2247"/>
                <a:gd name="T8" fmla="*/ 0 w 2190"/>
                <a:gd name="T9" fmla="*/ 0 h 2247"/>
                <a:gd name="T10" fmla="*/ 0 60000 65536"/>
                <a:gd name="T11" fmla="*/ 0 60000 65536"/>
                <a:gd name="T12" fmla="*/ 0 60000 65536"/>
                <a:gd name="T13" fmla="*/ 0 60000 65536"/>
                <a:gd name="T14" fmla="*/ 0 60000 65536"/>
                <a:gd name="T15" fmla="*/ 0 w 2190"/>
                <a:gd name="T16" fmla="*/ 0 h 2247"/>
                <a:gd name="T17" fmla="*/ 2190 w 2190"/>
                <a:gd name="T18" fmla="*/ 2247 h 2247"/>
              </a:gdLst>
              <a:ahLst/>
              <a:cxnLst>
                <a:cxn ang="T10">
                  <a:pos x="T0" y="T1"/>
                </a:cxn>
                <a:cxn ang="T11">
                  <a:pos x="T2" y="T3"/>
                </a:cxn>
                <a:cxn ang="T12">
                  <a:pos x="T4" y="T5"/>
                </a:cxn>
                <a:cxn ang="T13">
                  <a:pos x="T6" y="T7"/>
                </a:cxn>
                <a:cxn ang="T14">
                  <a:pos x="T8" y="T9"/>
                </a:cxn>
              </a:cxnLst>
              <a:rect l="T15" t="T16" r="T17" b="T18"/>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02" name="Freeform 162"/>
            <p:cNvSpPr>
              <a:spLocks/>
            </p:cNvSpPr>
            <p:nvPr/>
          </p:nvSpPr>
          <p:spPr bwMode="gray">
            <a:xfrm>
              <a:off x="4525" y="2051"/>
              <a:ext cx="672" cy="1487"/>
            </a:xfrm>
            <a:custGeom>
              <a:avLst/>
              <a:gdLst>
                <a:gd name="T0" fmla="*/ 0 w 6116"/>
                <a:gd name="T1" fmla="*/ 0 h 13550"/>
                <a:gd name="T2" fmla="*/ 0 w 6116"/>
                <a:gd name="T3" fmla="*/ 0 h 13550"/>
                <a:gd name="T4" fmla="*/ 0 w 6116"/>
                <a:gd name="T5" fmla="*/ 0 h 13550"/>
                <a:gd name="T6" fmla="*/ 0 w 6116"/>
                <a:gd name="T7" fmla="*/ 0 h 13550"/>
                <a:gd name="T8" fmla="*/ 0 w 6116"/>
                <a:gd name="T9" fmla="*/ 0 h 13550"/>
                <a:gd name="T10" fmla="*/ 0 60000 65536"/>
                <a:gd name="T11" fmla="*/ 0 60000 65536"/>
                <a:gd name="T12" fmla="*/ 0 60000 65536"/>
                <a:gd name="T13" fmla="*/ 0 60000 65536"/>
                <a:gd name="T14" fmla="*/ 0 60000 65536"/>
                <a:gd name="T15" fmla="*/ 0 w 6116"/>
                <a:gd name="T16" fmla="*/ 0 h 13550"/>
                <a:gd name="T17" fmla="*/ 6116 w 6116"/>
                <a:gd name="T18" fmla="*/ 13550 h 13550"/>
              </a:gdLst>
              <a:ahLst/>
              <a:cxnLst>
                <a:cxn ang="T10">
                  <a:pos x="T0" y="T1"/>
                </a:cxn>
                <a:cxn ang="T11">
                  <a:pos x="T2" y="T3"/>
                </a:cxn>
                <a:cxn ang="T12">
                  <a:pos x="T4" y="T5"/>
                </a:cxn>
                <a:cxn ang="T13">
                  <a:pos x="T6" y="T7"/>
                </a:cxn>
                <a:cxn ang="T14">
                  <a:pos x="T8" y="T9"/>
                </a:cxn>
              </a:cxnLst>
              <a:rect l="T15" t="T16" r="T17" b="T18"/>
              <a:pathLst>
                <a:path w="6116" h="13550">
                  <a:moveTo>
                    <a:pt x="6116" y="0"/>
                  </a:moveTo>
                  <a:lnTo>
                    <a:pt x="0" y="4325"/>
                  </a:lnTo>
                  <a:lnTo>
                    <a:pt x="0" y="13550"/>
                  </a:lnTo>
                  <a:lnTo>
                    <a:pt x="6116" y="9225"/>
                  </a:lnTo>
                  <a:lnTo>
                    <a:pt x="6116" y="0"/>
                  </a:lnTo>
                  <a:close/>
                </a:path>
              </a:pathLst>
            </a:custGeom>
            <a:solidFill>
              <a:srgbClr val="808080"/>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03" name="Freeform 163"/>
            <p:cNvSpPr>
              <a:spLocks/>
            </p:cNvSpPr>
            <p:nvPr/>
          </p:nvSpPr>
          <p:spPr bwMode="gray">
            <a:xfrm>
              <a:off x="4272" y="2347"/>
              <a:ext cx="253" cy="1191"/>
            </a:xfrm>
            <a:custGeom>
              <a:avLst/>
              <a:gdLst>
                <a:gd name="T0" fmla="*/ 0 w 2308"/>
                <a:gd name="T1" fmla="*/ 0 h 10857"/>
                <a:gd name="T2" fmla="*/ 0 w 2308"/>
                <a:gd name="T3" fmla="*/ 0 h 10857"/>
                <a:gd name="T4" fmla="*/ 0 w 2308"/>
                <a:gd name="T5" fmla="*/ 0 h 10857"/>
                <a:gd name="T6" fmla="*/ 0 w 2308"/>
                <a:gd name="T7" fmla="*/ 0 h 10857"/>
                <a:gd name="T8" fmla="*/ 0 w 2308"/>
                <a:gd name="T9" fmla="*/ 0 h 10857"/>
                <a:gd name="T10" fmla="*/ 0 60000 65536"/>
                <a:gd name="T11" fmla="*/ 0 60000 65536"/>
                <a:gd name="T12" fmla="*/ 0 60000 65536"/>
                <a:gd name="T13" fmla="*/ 0 60000 65536"/>
                <a:gd name="T14" fmla="*/ 0 60000 65536"/>
                <a:gd name="T15" fmla="*/ 0 w 2308"/>
                <a:gd name="T16" fmla="*/ 0 h 10857"/>
                <a:gd name="T17" fmla="*/ 2308 w 2308"/>
                <a:gd name="T18" fmla="*/ 10857 h 10857"/>
              </a:gdLst>
              <a:ahLst/>
              <a:cxnLst>
                <a:cxn ang="T10">
                  <a:pos x="T0" y="T1"/>
                </a:cxn>
                <a:cxn ang="T11">
                  <a:pos x="T2" y="T3"/>
                </a:cxn>
                <a:cxn ang="T12">
                  <a:pos x="T4" y="T5"/>
                </a:cxn>
                <a:cxn ang="T13">
                  <a:pos x="T6" y="T7"/>
                </a:cxn>
                <a:cxn ang="T14">
                  <a:pos x="T8" y="T9"/>
                </a:cxn>
              </a:cxnLst>
              <a:rect l="T15" t="T16" r="T17" b="T18"/>
              <a:pathLst>
                <a:path w="2308" h="10857">
                  <a:moveTo>
                    <a:pt x="2308" y="1632"/>
                  </a:moveTo>
                  <a:lnTo>
                    <a:pt x="0" y="0"/>
                  </a:lnTo>
                  <a:lnTo>
                    <a:pt x="0" y="9224"/>
                  </a:lnTo>
                  <a:lnTo>
                    <a:pt x="2308" y="10857"/>
                  </a:lnTo>
                  <a:lnTo>
                    <a:pt x="2308" y="1632"/>
                  </a:lnTo>
                  <a:close/>
                </a:path>
              </a:pathLst>
            </a:custGeom>
            <a:solidFill>
              <a:srgbClr val="777777"/>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04" name="Freeform 164"/>
            <p:cNvSpPr>
              <a:spLocks/>
            </p:cNvSpPr>
            <p:nvPr/>
          </p:nvSpPr>
          <p:spPr bwMode="gray">
            <a:xfrm>
              <a:off x="4272" y="1872"/>
              <a:ext cx="925" cy="654"/>
            </a:xfrm>
            <a:custGeom>
              <a:avLst/>
              <a:gdLst>
                <a:gd name="T0" fmla="*/ 0 w 8424"/>
                <a:gd name="T1" fmla="*/ 0 h 5957"/>
                <a:gd name="T2" fmla="*/ 0 w 8424"/>
                <a:gd name="T3" fmla="*/ 0 h 5957"/>
                <a:gd name="T4" fmla="*/ 0 w 8424"/>
                <a:gd name="T5" fmla="*/ 0 h 5957"/>
                <a:gd name="T6" fmla="*/ 0 w 8424"/>
                <a:gd name="T7" fmla="*/ 0 h 5957"/>
                <a:gd name="T8" fmla="*/ 0 w 8424"/>
                <a:gd name="T9" fmla="*/ 0 h 5957"/>
                <a:gd name="T10" fmla="*/ 0 60000 65536"/>
                <a:gd name="T11" fmla="*/ 0 60000 65536"/>
                <a:gd name="T12" fmla="*/ 0 60000 65536"/>
                <a:gd name="T13" fmla="*/ 0 60000 65536"/>
                <a:gd name="T14" fmla="*/ 0 60000 65536"/>
                <a:gd name="T15" fmla="*/ 0 w 8424"/>
                <a:gd name="T16" fmla="*/ 0 h 5957"/>
                <a:gd name="T17" fmla="*/ 8424 w 8424"/>
                <a:gd name="T18" fmla="*/ 5957 h 5957"/>
              </a:gdLst>
              <a:ahLst/>
              <a:cxnLst>
                <a:cxn ang="T10">
                  <a:pos x="T0" y="T1"/>
                </a:cxn>
                <a:cxn ang="T11">
                  <a:pos x="T2" y="T3"/>
                </a:cxn>
                <a:cxn ang="T12">
                  <a:pos x="T4" y="T5"/>
                </a:cxn>
                <a:cxn ang="T13">
                  <a:pos x="T6" y="T7"/>
                </a:cxn>
                <a:cxn ang="T14">
                  <a:pos x="T8" y="T9"/>
                </a:cxn>
              </a:cxnLst>
              <a:rect l="T15" t="T16" r="T17" b="T18"/>
              <a:pathLst>
                <a:path w="8424" h="5957">
                  <a:moveTo>
                    <a:pt x="8424" y="1632"/>
                  </a:moveTo>
                  <a:lnTo>
                    <a:pt x="2308" y="5957"/>
                  </a:lnTo>
                  <a:lnTo>
                    <a:pt x="0" y="4325"/>
                  </a:lnTo>
                  <a:lnTo>
                    <a:pt x="6116" y="0"/>
                  </a:lnTo>
                  <a:lnTo>
                    <a:pt x="8424" y="1632"/>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05" name="Freeform 165"/>
            <p:cNvSpPr>
              <a:spLocks noEditPoints="1"/>
            </p:cNvSpPr>
            <p:nvPr/>
          </p:nvSpPr>
          <p:spPr bwMode="gray">
            <a:xfrm>
              <a:off x="4297" y="2421"/>
              <a:ext cx="196" cy="1038"/>
            </a:xfrm>
            <a:custGeom>
              <a:avLst/>
              <a:gdLst>
                <a:gd name="T0" fmla="*/ 0 w 1785"/>
                <a:gd name="T1" fmla="*/ 0 h 9456"/>
                <a:gd name="T2" fmla="*/ 0 w 1785"/>
                <a:gd name="T3" fmla="*/ 0 h 9456"/>
                <a:gd name="T4" fmla="*/ 0 w 1785"/>
                <a:gd name="T5" fmla="*/ 0 h 9456"/>
                <a:gd name="T6" fmla="*/ 0 w 1785"/>
                <a:gd name="T7" fmla="*/ 0 h 9456"/>
                <a:gd name="T8" fmla="*/ 0 w 1785"/>
                <a:gd name="T9" fmla="*/ 0 h 9456"/>
                <a:gd name="T10" fmla="*/ 0 w 1785"/>
                <a:gd name="T11" fmla="*/ 0 h 9456"/>
                <a:gd name="T12" fmla="*/ 0 w 1785"/>
                <a:gd name="T13" fmla="*/ 0 h 9456"/>
                <a:gd name="T14" fmla="*/ 0 w 1785"/>
                <a:gd name="T15" fmla="*/ 0 h 9456"/>
                <a:gd name="T16" fmla="*/ 0 w 1785"/>
                <a:gd name="T17" fmla="*/ 0 h 9456"/>
                <a:gd name="T18" fmla="*/ 0 w 1785"/>
                <a:gd name="T19" fmla="*/ 0 h 9456"/>
                <a:gd name="T20" fmla="*/ 0 w 1785"/>
                <a:gd name="T21" fmla="*/ 0 h 9456"/>
                <a:gd name="T22" fmla="*/ 0 w 1785"/>
                <a:gd name="T23" fmla="*/ 0 h 9456"/>
                <a:gd name="T24" fmla="*/ 0 w 1785"/>
                <a:gd name="T25" fmla="*/ 0 h 9456"/>
                <a:gd name="T26" fmla="*/ 0 w 1785"/>
                <a:gd name="T27" fmla="*/ 0 h 9456"/>
                <a:gd name="T28" fmla="*/ 0 w 1785"/>
                <a:gd name="T29" fmla="*/ 0 h 9456"/>
                <a:gd name="T30" fmla="*/ 0 w 1785"/>
                <a:gd name="T31" fmla="*/ 0 h 9456"/>
                <a:gd name="T32" fmla="*/ 0 w 1785"/>
                <a:gd name="T33" fmla="*/ 0 h 9456"/>
                <a:gd name="T34" fmla="*/ 0 w 1785"/>
                <a:gd name="T35" fmla="*/ 0 h 9456"/>
                <a:gd name="T36" fmla="*/ 0 w 1785"/>
                <a:gd name="T37" fmla="*/ 0 h 9456"/>
                <a:gd name="T38" fmla="*/ 0 w 1785"/>
                <a:gd name="T39" fmla="*/ 0 h 9456"/>
                <a:gd name="T40" fmla="*/ 0 w 1785"/>
                <a:gd name="T41" fmla="*/ 0 h 9456"/>
                <a:gd name="T42" fmla="*/ 0 w 1785"/>
                <a:gd name="T43" fmla="*/ 0 h 9456"/>
                <a:gd name="T44" fmla="*/ 0 w 1785"/>
                <a:gd name="T45" fmla="*/ 0 h 9456"/>
                <a:gd name="T46" fmla="*/ 0 w 1785"/>
                <a:gd name="T47" fmla="*/ 0 h 9456"/>
                <a:gd name="T48" fmla="*/ 0 w 1785"/>
                <a:gd name="T49" fmla="*/ 0 h 9456"/>
                <a:gd name="T50" fmla="*/ 0 w 1785"/>
                <a:gd name="T51" fmla="*/ 0 h 9456"/>
                <a:gd name="T52" fmla="*/ 0 w 1785"/>
                <a:gd name="T53" fmla="*/ 0 h 9456"/>
                <a:gd name="T54" fmla="*/ 0 w 1785"/>
                <a:gd name="T55" fmla="*/ 0 h 9456"/>
                <a:gd name="T56" fmla="*/ 0 w 1785"/>
                <a:gd name="T57" fmla="*/ 0 h 9456"/>
                <a:gd name="T58" fmla="*/ 0 w 1785"/>
                <a:gd name="T59" fmla="*/ 0 h 94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85"/>
                <a:gd name="T91" fmla="*/ 0 h 9456"/>
                <a:gd name="T92" fmla="*/ 1785 w 1785"/>
                <a:gd name="T93" fmla="*/ 9456 h 94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06" name="Freeform 166"/>
            <p:cNvSpPr>
              <a:spLocks/>
            </p:cNvSpPr>
            <p:nvPr/>
          </p:nvSpPr>
          <p:spPr bwMode="gray">
            <a:xfrm>
              <a:off x="4451" y="2765"/>
              <a:ext cx="23" cy="35"/>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07" name="Freeform 167"/>
            <p:cNvSpPr>
              <a:spLocks/>
            </p:cNvSpPr>
            <p:nvPr/>
          </p:nvSpPr>
          <p:spPr bwMode="gray">
            <a:xfrm>
              <a:off x="4451" y="2824"/>
              <a:ext cx="23" cy="34"/>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08" name="Freeform 168"/>
            <p:cNvSpPr>
              <a:spLocks/>
            </p:cNvSpPr>
            <p:nvPr/>
          </p:nvSpPr>
          <p:spPr bwMode="gray">
            <a:xfrm>
              <a:off x="4451" y="2882"/>
              <a:ext cx="23" cy="34"/>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grpSp>
      <p:grpSp>
        <p:nvGrpSpPr>
          <p:cNvPr id="11" name="Group 169"/>
          <p:cNvGrpSpPr>
            <a:grpSpLocks/>
          </p:cNvGrpSpPr>
          <p:nvPr/>
        </p:nvGrpSpPr>
        <p:grpSpPr bwMode="auto">
          <a:xfrm>
            <a:off x="1371600" y="2562225"/>
            <a:ext cx="358775" cy="628650"/>
            <a:chOff x="4272" y="1872"/>
            <a:chExt cx="925" cy="1717"/>
          </a:xfrm>
        </p:grpSpPr>
        <p:sp>
          <p:nvSpPr>
            <p:cNvPr id="1110" name="Freeform 170"/>
            <p:cNvSpPr>
              <a:spLocks/>
            </p:cNvSpPr>
            <p:nvPr/>
          </p:nvSpPr>
          <p:spPr bwMode="gray">
            <a:xfrm>
              <a:off x="4536" y="3062"/>
              <a:ext cx="637" cy="527"/>
            </a:xfrm>
            <a:custGeom>
              <a:avLst/>
              <a:gdLst>
                <a:gd name="T0" fmla="*/ 0 w 5799"/>
                <a:gd name="T1" fmla="*/ 0 h 4798"/>
                <a:gd name="T2" fmla="*/ 0 w 5799"/>
                <a:gd name="T3" fmla="*/ 0 h 4798"/>
                <a:gd name="T4" fmla="*/ 0 w 5799"/>
                <a:gd name="T5" fmla="*/ 0 h 4798"/>
                <a:gd name="T6" fmla="*/ 0 w 5799"/>
                <a:gd name="T7" fmla="*/ 0 h 4798"/>
                <a:gd name="T8" fmla="*/ 0 w 5799"/>
                <a:gd name="T9" fmla="*/ 0 h 4798"/>
                <a:gd name="T10" fmla="*/ 0 60000 65536"/>
                <a:gd name="T11" fmla="*/ 0 60000 65536"/>
                <a:gd name="T12" fmla="*/ 0 60000 65536"/>
                <a:gd name="T13" fmla="*/ 0 60000 65536"/>
                <a:gd name="T14" fmla="*/ 0 60000 65536"/>
                <a:gd name="T15" fmla="*/ 0 w 5799"/>
                <a:gd name="T16" fmla="*/ 0 h 4798"/>
                <a:gd name="T17" fmla="*/ 5799 w 5799"/>
                <a:gd name="T18" fmla="*/ 4798 h 4798"/>
              </a:gdLst>
              <a:ahLst/>
              <a:cxnLst>
                <a:cxn ang="T10">
                  <a:pos x="T0" y="T1"/>
                </a:cxn>
                <a:cxn ang="T11">
                  <a:pos x="T2" y="T3"/>
                </a:cxn>
                <a:cxn ang="T12">
                  <a:pos x="T4" y="T5"/>
                </a:cxn>
                <a:cxn ang="T13">
                  <a:pos x="T6" y="T7"/>
                </a:cxn>
                <a:cxn ang="T14">
                  <a:pos x="T8" y="T9"/>
                </a:cxn>
              </a:cxnLst>
              <a:rect l="T15" t="T16" r="T17" b="T18"/>
              <a:pathLst>
                <a:path w="5799" h="4798">
                  <a:moveTo>
                    <a:pt x="5799" y="0"/>
                  </a:moveTo>
                  <a:lnTo>
                    <a:pt x="0" y="4101"/>
                  </a:lnTo>
                  <a:lnTo>
                    <a:pt x="0" y="4798"/>
                  </a:lnTo>
                  <a:lnTo>
                    <a:pt x="5799" y="697"/>
                  </a:lnTo>
                  <a:lnTo>
                    <a:pt x="5799" y="0"/>
                  </a:lnTo>
                  <a:close/>
                </a:path>
              </a:pathLst>
            </a:custGeom>
            <a:solidFill>
              <a:srgbClr val="5F5F5F"/>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11" name="Freeform 171"/>
            <p:cNvSpPr>
              <a:spLocks/>
            </p:cNvSpPr>
            <p:nvPr/>
          </p:nvSpPr>
          <p:spPr bwMode="gray">
            <a:xfrm>
              <a:off x="4296" y="3342"/>
              <a:ext cx="240" cy="247"/>
            </a:xfrm>
            <a:custGeom>
              <a:avLst/>
              <a:gdLst>
                <a:gd name="T0" fmla="*/ 0 w 2190"/>
                <a:gd name="T1" fmla="*/ 0 h 2247"/>
                <a:gd name="T2" fmla="*/ 0 w 2190"/>
                <a:gd name="T3" fmla="*/ 0 h 2247"/>
                <a:gd name="T4" fmla="*/ 0 w 2190"/>
                <a:gd name="T5" fmla="*/ 0 h 2247"/>
                <a:gd name="T6" fmla="*/ 0 w 2190"/>
                <a:gd name="T7" fmla="*/ 0 h 2247"/>
                <a:gd name="T8" fmla="*/ 0 w 2190"/>
                <a:gd name="T9" fmla="*/ 0 h 2247"/>
                <a:gd name="T10" fmla="*/ 0 60000 65536"/>
                <a:gd name="T11" fmla="*/ 0 60000 65536"/>
                <a:gd name="T12" fmla="*/ 0 60000 65536"/>
                <a:gd name="T13" fmla="*/ 0 60000 65536"/>
                <a:gd name="T14" fmla="*/ 0 60000 65536"/>
                <a:gd name="T15" fmla="*/ 0 w 2190"/>
                <a:gd name="T16" fmla="*/ 0 h 2247"/>
                <a:gd name="T17" fmla="*/ 2190 w 2190"/>
                <a:gd name="T18" fmla="*/ 2247 h 2247"/>
              </a:gdLst>
              <a:ahLst/>
              <a:cxnLst>
                <a:cxn ang="T10">
                  <a:pos x="T0" y="T1"/>
                </a:cxn>
                <a:cxn ang="T11">
                  <a:pos x="T2" y="T3"/>
                </a:cxn>
                <a:cxn ang="T12">
                  <a:pos x="T4" y="T5"/>
                </a:cxn>
                <a:cxn ang="T13">
                  <a:pos x="T6" y="T7"/>
                </a:cxn>
                <a:cxn ang="T14">
                  <a:pos x="T8" y="T9"/>
                </a:cxn>
              </a:cxnLst>
              <a:rect l="T15" t="T16" r="T17" b="T18"/>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12" name="Freeform 172"/>
            <p:cNvSpPr>
              <a:spLocks/>
            </p:cNvSpPr>
            <p:nvPr/>
          </p:nvSpPr>
          <p:spPr bwMode="gray">
            <a:xfrm>
              <a:off x="4525" y="2051"/>
              <a:ext cx="672" cy="1487"/>
            </a:xfrm>
            <a:custGeom>
              <a:avLst/>
              <a:gdLst>
                <a:gd name="T0" fmla="*/ 0 w 6116"/>
                <a:gd name="T1" fmla="*/ 0 h 13550"/>
                <a:gd name="T2" fmla="*/ 0 w 6116"/>
                <a:gd name="T3" fmla="*/ 0 h 13550"/>
                <a:gd name="T4" fmla="*/ 0 w 6116"/>
                <a:gd name="T5" fmla="*/ 0 h 13550"/>
                <a:gd name="T6" fmla="*/ 0 w 6116"/>
                <a:gd name="T7" fmla="*/ 0 h 13550"/>
                <a:gd name="T8" fmla="*/ 0 w 6116"/>
                <a:gd name="T9" fmla="*/ 0 h 13550"/>
                <a:gd name="T10" fmla="*/ 0 60000 65536"/>
                <a:gd name="T11" fmla="*/ 0 60000 65536"/>
                <a:gd name="T12" fmla="*/ 0 60000 65536"/>
                <a:gd name="T13" fmla="*/ 0 60000 65536"/>
                <a:gd name="T14" fmla="*/ 0 60000 65536"/>
                <a:gd name="T15" fmla="*/ 0 w 6116"/>
                <a:gd name="T16" fmla="*/ 0 h 13550"/>
                <a:gd name="T17" fmla="*/ 6116 w 6116"/>
                <a:gd name="T18" fmla="*/ 13550 h 13550"/>
              </a:gdLst>
              <a:ahLst/>
              <a:cxnLst>
                <a:cxn ang="T10">
                  <a:pos x="T0" y="T1"/>
                </a:cxn>
                <a:cxn ang="T11">
                  <a:pos x="T2" y="T3"/>
                </a:cxn>
                <a:cxn ang="T12">
                  <a:pos x="T4" y="T5"/>
                </a:cxn>
                <a:cxn ang="T13">
                  <a:pos x="T6" y="T7"/>
                </a:cxn>
                <a:cxn ang="T14">
                  <a:pos x="T8" y="T9"/>
                </a:cxn>
              </a:cxnLst>
              <a:rect l="T15" t="T16" r="T17" b="T18"/>
              <a:pathLst>
                <a:path w="6116" h="13550">
                  <a:moveTo>
                    <a:pt x="6116" y="0"/>
                  </a:moveTo>
                  <a:lnTo>
                    <a:pt x="0" y="4325"/>
                  </a:lnTo>
                  <a:lnTo>
                    <a:pt x="0" y="13550"/>
                  </a:lnTo>
                  <a:lnTo>
                    <a:pt x="6116" y="9225"/>
                  </a:lnTo>
                  <a:lnTo>
                    <a:pt x="6116" y="0"/>
                  </a:lnTo>
                  <a:close/>
                </a:path>
              </a:pathLst>
            </a:custGeom>
            <a:solidFill>
              <a:srgbClr val="808080"/>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13" name="Freeform 173"/>
            <p:cNvSpPr>
              <a:spLocks/>
            </p:cNvSpPr>
            <p:nvPr/>
          </p:nvSpPr>
          <p:spPr bwMode="gray">
            <a:xfrm>
              <a:off x="4272" y="2347"/>
              <a:ext cx="253" cy="1191"/>
            </a:xfrm>
            <a:custGeom>
              <a:avLst/>
              <a:gdLst>
                <a:gd name="T0" fmla="*/ 0 w 2308"/>
                <a:gd name="T1" fmla="*/ 0 h 10857"/>
                <a:gd name="T2" fmla="*/ 0 w 2308"/>
                <a:gd name="T3" fmla="*/ 0 h 10857"/>
                <a:gd name="T4" fmla="*/ 0 w 2308"/>
                <a:gd name="T5" fmla="*/ 0 h 10857"/>
                <a:gd name="T6" fmla="*/ 0 w 2308"/>
                <a:gd name="T7" fmla="*/ 0 h 10857"/>
                <a:gd name="T8" fmla="*/ 0 w 2308"/>
                <a:gd name="T9" fmla="*/ 0 h 10857"/>
                <a:gd name="T10" fmla="*/ 0 60000 65536"/>
                <a:gd name="T11" fmla="*/ 0 60000 65536"/>
                <a:gd name="T12" fmla="*/ 0 60000 65536"/>
                <a:gd name="T13" fmla="*/ 0 60000 65536"/>
                <a:gd name="T14" fmla="*/ 0 60000 65536"/>
                <a:gd name="T15" fmla="*/ 0 w 2308"/>
                <a:gd name="T16" fmla="*/ 0 h 10857"/>
                <a:gd name="T17" fmla="*/ 2308 w 2308"/>
                <a:gd name="T18" fmla="*/ 10857 h 10857"/>
              </a:gdLst>
              <a:ahLst/>
              <a:cxnLst>
                <a:cxn ang="T10">
                  <a:pos x="T0" y="T1"/>
                </a:cxn>
                <a:cxn ang="T11">
                  <a:pos x="T2" y="T3"/>
                </a:cxn>
                <a:cxn ang="T12">
                  <a:pos x="T4" y="T5"/>
                </a:cxn>
                <a:cxn ang="T13">
                  <a:pos x="T6" y="T7"/>
                </a:cxn>
                <a:cxn ang="T14">
                  <a:pos x="T8" y="T9"/>
                </a:cxn>
              </a:cxnLst>
              <a:rect l="T15" t="T16" r="T17" b="T18"/>
              <a:pathLst>
                <a:path w="2308" h="10857">
                  <a:moveTo>
                    <a:pt x="2308" y="1632"/>
                  </a:moveTo>
                  <a:lnTo>
                    <a:pt x="0" y="0"/>
                  </a:lnTo>
                  <a:lnTo>
                    <a:pt x="0" y="9224"/>
                  </a:lnTo>
                  <a:lnTo>
                    <a:pt x="2308" y="10857"/>
                  </a:lnTo>
                  <a:lnTo>
                    <a:pt x="2308" y="1632"/>
                  </a:lnTo>
                  <a:close/>
                </a:path>
              </a:pathLst>
            </a:custGeom>
            <a:solidFill>
              <a:srgbClr val="777777"/>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14" name="Freeform 174"/>
            <p:cNvSpPr>
              <a:spLocks/>
            </p:cNvSpPr>
            <p:nvPr/>
          </p:nvSpPr>
          <p:spPr bwMode="gray">
            <a:xfrm>
              <a:off x="4272" y="1872"/>
              <a:ext cx="925" cy="654"/>
            </a:xfrm>
            <a:custGeom>
              <a:avLst/>
              <a:gdLst>
                <a:gd name="T0" fmla="*/ 0 w 8424"/>
                <a:gd name="T1" fmla="*/ 0 h 5957"/>
                <a:gd name="T2" fmla="*/ 0 w 8424"/>
                <a:gd name="T3" fmla="*/ 0 h 5957"/>
                <a:gd name="T4" fmla="*/ 0 w 8424"/>
                <a:gd name="T5" fmla="*/ 0 h 5957"/>
                <a:gd name="T6" fmla="*/ 0 w 8424"/>
                <a:gd name="T7" fmla="*/ 0 h 5957"/>
                <a:gd name="T8" fmla="*/ 0 w 8424"/>
                <a:gd name="T9" fmla="*/ 0 h 5957"/>
                <a:gd name="T10" fmla="*/ 0 60000 65536"/>
                <a:gd name="T11" fmla="*/ 0 60000 65536"/>
                <a:gd name="T12" fmla="*/ 0 60000 65536"/>
                <a:gd name="T13" fmla="*/ 0 60000 65536"/>
                <a:gd name="T14" fmla="*/ 0 60000 65536"/>
                <a:gd name="T15" fmla="*/ 0 w 8424"/>
                <a:gd name="T16" fmla="*/ 0 h 5957"/>
                <a:gd name="T17" fmla="*/ 8424 w 8424"/>
                <a:gd name="T18" fmla="*/ 5957 h 5957"/>
              </a:gdLst>
              <a:ahLst/>
              <a:cxnLst>
                <a:cxn ang="T10">
                  <a:pos x="T0" y="T1"/>
                </a:cxn>
                <a:cxn ang="T11">
                  <a:pos x="T2" y="T3"/>
                </a:cxn>
                <a:cxn ang="T12">
                  <a:pos x="T4" y="T5"/>
                </a:cxn>
                <a:cxn ang="T13">
                  <a:pos x="T6" y="T7"/>
                </a:cxn>
                <a:cxn ang="T14">
                  <a:pos x="T8" y="T9"/>
                </a:cxn>
              </a:cxnLst>
              <a:rect l="T15" t="T16" r="T17" b="T18"/>
              <a:pathLst>
                <a:path w="8424" h="5957">
                  <a:moveTo>
                    <a:pt x="8424" y="1632"/>
                  </a:moveTo>
                  <a:lnTo>
                    <a:pt x="2308" y="5957"/>
                  </a:lnTo>
                  <a:lnTo>
                    <a:pt x="0" y="4325"/>
                  </a:lnTo>
                  <a:lnTo>
                    <a:pt x="6116" y="0"/>
                  </a:lnTo>
                  <a:lnTo>
                    <a:pt x="8424" y="1632"/>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15" name="Freeform 175"/>
            <p:cNvSpPr>
              <a:spLocks noEditPoints="1"/>
            </p:cNvSpPr>
            <p:nvPr/>
          </p:nvSpPr>
          <p:spPr bwMode="gray">
            <a:xfrm>
              <a:off x="4297" y="2421"/>
              <a:ext cx="196" cy="1038"/>
            </a:xfrm>
            <a:custGeom>
              <a:avLst/>
              <a:gdLst>
                <a:gd name="T0" fmla="*/ 0 w 1785"/>
                <a:gd name="T1" fmla="*/ 0 h 9456"/>
                <a:gd name="T2" fmla="*/ 0 w 1785"/>
                <a:gd name="T3" fmla="*/ 0 h 9456"/>
                <a:gd name="T4" fmla="*/ 0 w 1785"/>
                <a:gd name="T5" fmla="*/ 0 h 9456"/>
                <a:gd name="T6" fmla="*/ 0 w 1785"/>
                <a:gd name="T7" fmla="*/ 0 h 9456"/>
                <a:gd name="T8" fmla="*/ 0 w 1785"/>
                <a:gd name="T9" fmla="*/ 0 h 9456"/>
                <a:gd name="T10" fmla="*/ 0 w 1785"/>
                <a:gd name="T11" fmla="*/ 0 h 9456"/>
                <a:gd name="T12" fmla="*/ 0 w 1785"/>
                <a:gd name="T13" fmla="*/ 0 h 9456"/>
                <a:gd name="T14" fmla="*/ 0 w 1785"/>
                <a:gd name="T15" fmla="*/ 0 h 9456"/>
                <a:gd name="T16" fmla="*/ 0 w 1785"/>
                <a:gd name="T17" fmla="*/ 0 h 9456"/>
                <a:gd name="T18" fmla="*/ 0 w 1785"/>
                <a:gd name="T19" fmla="*/ 0 h 9456"/>
                <a:gd name="T20" fmla="*/ 0 w 1785"/>
                <a:gd name="T21" fmla="*/ 0 h 9456"/>
                <a:gd name="T22" fmla="*/ 0 w 1785"/>
                <a:gd name="T23" fmla="*/ 0 h 9456"/>
                <a:gd name="T24" fmla="*/ 0 w 1785"/>
                <a:gd name="T25" fmla="*/ 0 h 9456"/>
                <a:gd name="T26" fmla="*/ 0 w 1785"/>
                <a:gd name="T27" fmla="*/ 0 h 9456"/>
                <a:gd name="T28" fmla="*/ 0 w 1785"/>
                <a:gd name="T29" fmla="*/ 0 h 9456"/>
                <a:gd name="T30" fmla="*/ 0 w 1785"/>
                <a:gd name="T31" fmla="*/ 0 h 9456"/>
                <a:gd name="T32" fmla="*/ 0 w 1785"/>
                <a:gd name="T33" fmla="*/ 0 h 9456"/>
                <a:gd name="T34" fmla="*/ 0 w 1785"/>
                <a:gd name="T35" fmla="*/ 0 h 9456"/>
                <a:gd name="T36" fmla="*/ 0 w 1785"/>
                <a:gd name="T37" fmla="*/ 0 h 9456"/>
                <a:gd name="T38" fmla="*/ 0 w 1785"/>
                <a:gd name="T39" fmla="*/ 0 h 9456"/>
                <a:gd name="T40" fmla="*/ 0 w 1785"/>
                <a:gd name="T41" fmla="*/ 0 h 9456"/>
                <a:gd name="T42" fmla="*/ 0 w 1785"/>
                <a:gd name="T43" fmla="*/ 0 h 9456"/>
                <a:gd name="T44" fmla="*/ 0 w 1785"/>
                <a:gd name="T45" fmla="*/ 0 h 9456"/>
                <a:gd name="T46" fmla="*/ 0 w 1785"/>
                <a:gd name="T47" fmla="*/ 0 h 9456"/>
                <a:gd name="T48" fmla="*/ 0 w 1785"/>
                <a:gd name="T49" fmla="*/ 0 h 9456"/>
                <a:gd name="T50" fmla="*/ 0 w 1785"/>
                <a:gd name="T51" fmla="*/ 0 h 9456"/>
                <a:gd name="T52" fmla="*/ 0 w 1785"/>
                <a:gd name="T53" fmla="*/ 0 h 9456"/>
                <a:gd name="T54" fmla="*/ 0 w 1785"/>
                <a:gd name="T55" fmla="*/ 0 h 9456"/>
                <a:gd name="T56" fmla="*/ 0 w 1785"/>
                <a:gd name="T57" fmla="*/ 0 h 9456"/>
                <a:gd name="T58" fmla="*/ 0 w 1785"/>
                <a:gd name="T59" fmla="*/ 0 h 94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85"/>
                <a:gd name="T91" fmla="*/ 0 h 9456"/>
                <a:gd name="T92" fmla="*/ 1785 w 1785"/>
                <a:gd name="T93" fmla="*/ 9456 h 94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16" name="Freeform 176"/>
            <p:cNvSpPr>
              <a:spLocks/>
            </p:cNvSpPr>
            <p:nvPr/>
          </p:nvSpPr>
          <p:spPr bwMode="gray">
            <a:xfrm>
              <a:off x="4451" y="2765"/>
              <a:ext cx="23" cy="35"/>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17" name="Freeform 177"/>
            <p:cNvSpPr>
              <a:spLocks/>
            </p:cNvSpPr>
            <p:nvPr/>
          </p:nvSpPr>
          <p:spPr bwMode="gray">
            <a:xfrm>
              <a:off x="4451" y="2824"/>
              <a:ext cx="23" cy="34"/>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18" name="Freeform 178"/>
            <p:cNvSpPr>
              <a:spLocks/>
            </p:cNvSpPr>
            <p:nvPr/>
          </p:nvSpPr>
          <p:spPr bwMode="gray">
            <a:xfrm>
              <a:off x="4451" y="2882"/>
              <a:ext cx="23" cy="34"/>
            </a:xfrm>
            <a:custGeom>
              <a:avLst/>
              <a:gdLst>
                <a:gd name="T0" fmla="*/ 0 w 89"/>
                <a:gd name="T1" fmla="*/ 0 h 133"/>
                <a:gd name="T2" fmla="*/ 0 w 89"/>
                <a:gd name="T3" fmla="*/ 0 h 133"/>
                <a:gd name="T4" fmla="*/ 0 w 89"/>
                <a:gd name="T5" fmla="*/ 0 h 133"/>
                <a:gd name="T6" fmla="*/ 0 w 89"/>
                <a:gd name="T7" fmla="*/ 0 h 133"/>
                <a:gd name="T8" fmla="*/ 0 w 89"/>
                <a:gd name="T9" fmla="*/ 0 h 133"/>
                <a:gd name="T10" fmla="*/ 0 60000 65536"/>
                <a:gd name="T11" fmla="*/ 0 60000 65536"/>
                <a:gd name="T12" fmla="*/ 0 60000 65536"/>
                <a:gd name="T13" fmla="*/ 0 60000 65536"/>
                <a:gd name="T14" fmla="*/ 0 60000 65536"/>
                <a:gd name="T15" fmla="*/ 0 w 89"/>
                <a:gd name="T16" fmla="*/ 0 h 133"/>
                <a:gd name="T17" fmla="*/ 89 w 89"/>
                <a:gd name="T18" fmla="*/ 133 h 133"/>
              </a:gdLst>
              <a:ahLst/>
              <a:cxnLst>
                <a:cxn ang="T10">
                  <a:pos x="T0" y="T1"/>
                </a:cxn>
                <a:cxn ang="T11">
                  <a:pos x="T2" y="T3"/>
                </a:cxn>
                <a:cxn ang="T12">
                  <a:pos x="T4" y="T5"/>
                </a:cxn>
                <a:cxn ang="T13">
                  <a:pos x="T6" y="T7"/>
                </a:cxn>
                <a:cxn ang="T14">
                  <a:pos x="T8" y="T9"/>
                </a:cxn>
              </a:cxnLst>
              <a:rect l="T15" t="T16" r="T17" b="T18"/>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grpSp>
      <p:grpSp>
        <p:nvGrpSpPr>
          <p:cNvPr id="12" name="Group 131"/>
          <p:cNvGrpSpPr>
            <a:grpSpLocks/>
          </p:cNvGrpSpPr>
          <p:nvPr/>
        </p:nvGrpSpPr>
        <p:grpSpPr bwMode="auto">
          <a:xfrm>
            <a:off x="1612900" y="2578100"/>
            <a:ext cx="3810000" cy="2044700"/>
            <a:chOff x="1056" y="1366"/>
            <a:chExt cx="2400" cy="1288"/>
          </a:xfrm>
        </p:grpSpPr>
        <p:sp>
          <p:nvSpPr>
            <p:cNvPr id="1120" name="Freeform 132"/>
            <p:cNvSpPr>
              <a:spLocks noChangeAspect="1"/>
            </p:cNvSpPr>
            <p:nvPr/>
          </p:nvSpPr>
          <p:spPr bwMode="gray">
            <a:xfrm>
              <a:off x="1056" y="1403"/>
              <a:ext cx="2400" cy="1251"/>
            </a:xfrm>
            <a:custGeom>
              <a:avLst/>
              <a:gdLst/>
              <a:ahLst/>
              <a:cxnLst>
                <a:cxn ang="0">
                  <a:pos x="614" y="732"/>
                </a:cxn>
                <a:cxn ang="0">
                  <a:pos x="1960" y="554"/>
                </a:cxn>
                <a:cxn ang="0">
                  <a:pos x="3144" y="1195"/>
                </a:cxn>
                <a:cxn ang="0">
                  <a:pos x="3225" y="1975"/>
                </a:cxn>
                <a:cxn ang="0">
                  <a:pos x="1529" y="1943"/>
                </a:cxn>
                <a:cxn ang="0">
                  <a:pos x="738" y="1378"/>
                </a:cxn>
                <a:cxn ang="0">
                  <a:pos x="614" y="732"/>
                </a:cxn>
              </a:cxnLst>
              <a:rect l="0" t="0" r="r" b="b"/>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B2B2B2"/>
            </a:solidFill>
            <a:ln w="9525">
              <a:solidFill>
                <a:srgbClr val="B2B2B2"/>
              </a:solidFill>
              <a:round/>
              <a:headEnd/>
              <a:tailEn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121" name="Freeform 133"/>
            <p:cNvSpPr>
              <a:spLocks noChangeAspect="1"/>
            </p:cNvSpPr>
            <p:nvPr/>
          </p:nvSpPr>
          <p:spPr bwMode="gray">
            <a:xfrm>
              <a:off x="1056" y="1366"/>
              <a:ext cx="2397" cy="1251"/>
            </a:xfrm>
            <a:custGeom>
              <a:avLst/>
              <a:gdLst/>
              <a:ahLst/>
              <a:cxnLst>
                <a:cxn ang="0">
                  <a:pos x="614" y="732"/>
                </a:cxn>
                <a:cxn ang="0">
                  <a:pos x="1960" y="554"/>
                </a:cxn>
                <a:cxn ang="0">
                  <a:pos x="3144" y="1195"/>
                </a:cxn>
                <a:cxn ang="0">
                  <a:pos x="3225" y="1975"/>
                </a:cxn>
                <a:cxn ang="0">
                  <a:pos x="1529" y="1943"/>
                </a:cxn>
                <a:cxn ang="0">
                  <a:pos x="738" y="1378"/>
                </a:cxn>
                <a:cxn ang="0">
                  <a:pos x="614" y="732"/>
                </a:cxn>
              </a:cxnLst>
              <a:rect l="0" t="0" r="r" b="b"/>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rgbClr val="B2B2B2"/>
              </a:solidFill>
              <a:round/>
              <a:headEnd/>
              <a:tailEn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122" name="Freeform 134"/>
            <p:cNvSpPr>
              <a:spLocks noChangeAspect="1"/>
            </p:cNvSpPr>
            <p:nvPr/>
          </p:nvSpPr>
          <p:spPr bwMode="gray">
            <a:xfrm>
              <a:off x="2311" y="1621"/>
              <a:ext cx="950" cy="539"/>
            </a:xfrm>
            <a:custGeom>
              <a:avLst/>
              <a:gdLst/>
              <a:ahLst/>
              <a:cxnLst>
                <a:cxn ang="0">
                  <a:pos x="36" y="1"/>
                </a:cxn>
                <a:cxn ang="0">
                  <a:pos x="1258" y="867"/>
                </a:cxn>
                <a:cxn ang="0">
                  <a:pos x="1255" y="889"/>
                </a:cxn>
                <a:cxn ang="0">
                  <a:pos x="0" y="0"/>
                </a:cxn>
                <a:cxn ang="0">
                  <a:pos x="36" y="1"/>
                </a:cxn>
              </a:cxnLst>
              <a:rect l="0" t="0" r="r" b="b"/>
              <a:pathLst>
                <a:path w="1258" h="889">
                  <a:moveTo>
                    <a:pt x="36" y="1"/>
                  </a:moveTo>
                  <a:lnTo>
                    <a:pt x="1258" y="867"/>
                  </a:lnTo>
                  <a:lnTo>
                    <a:pt x="1255" y="889"/>
                  </a:lnTo>
                  <a:lnTo>
                    <a:pt x="0" y="0"/>
                  </a:lnTo>
                  <a:lnTo>
                    <a:pt x="36" y="1"/>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123" name="Freeform 135"/>
            <p:cNvSpPr>
              <a:spLocks noChangeAspect="1"/>
            </p:cNvSpPr>
            <p:nvPr/>
          </p:nvSpPr>
          <p:spPr bwMode="gray">
            <a:xfrm>
              <a:off x="1498" y="1510"/>
              <a:ext cx="1486" cy="846"/>
            </a:xfrm>
            <a:custGeom>
              <a:avLst/>
              <a:gdLst/>
              <a:ahLst/>
              <a:cxnLst>
                <a:cxn ang="0">
                  <a:pos x="48" y="0"/>
                </a:cxn>
                <a:cxn ang="0">
                  <a:pos x="4245" y="2965"/>
                </a:cxn>
                <a:cxn ang="0">
                  <a:pos x="4245" y="3019"/>
                </a:cxn>
                <a:cxn ang="0">
                  <a:pos x="0" y="24"/>
                </a:cxn>
                <a:cxn ang="0">
                  <a:pos x="48" y="0"/>
                </a:cxn>
              </a:cxnLst>
              <a:rect l="0" t="0" r="r" b="b"/>
              <a:pathLst>
                <a:path w="4245" h="3019">
                  <a:moveTo>
                    <a:pt x="48" y="0"/>
                  </a:moveTo>
                  <a:lnTo>
                    <a:pt x="4245" y="2965"/>
                  </a:lnTo>
                  <a:lnTo>
                    <a:pt x="4245" y="3019"/>
                  </a:lnTo>
                  <a:lnTo>
                    <a:pt x="0" y="24"/>
                  </a:lnTo>
                  <a:lnTo>
                    <a:pt x="48" y="0"/>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124" name="Freeform 136"/>
            <p:cNvSpPr>
              <a:spLocks noChangeAspect="1"/>
            </p:cNvSpPr>
            <p:nvPr/>
          </p:nvSpPr>
          <p:spPr bwMode="gray">
            <a:xfrm>
              <a:off x="1416" y="1576"/>
              <a:ext cx="1527" cy="872"/>
            </a:xfrm>
            <a:custGeom>
              <a:avLst/>
              <a:gdLst/>
              <a:ahLst/>
              <a:cxnLst>
                <a:cxn ang="0">
                  <a:pos x="21" y="0"/>
                </a:cxn>
                <a:cxn ang="0">
                  <a:pos x="4362" y="3071"/>
                </a:cxn>
                <a:cxn ang="0">
                  <a:pos x="4335" y="3109"/>
                </a:cxn>
                <a:cxn ang="0">
                  <a:pos x="0" y="40"/>
                </a:cxn>
                <a:cxn ang="0">
                  <a:pos x="21" y="0"/>
                </a:cxn>
              </a:cxnLst>
              <a:rect l="0" t="0" r="r" b="b"/>
              <a:pathLst>
                <a:path w="4362" h="3109">
                  <a:moveTo>
                    <a:pt x="21" y="0"/>
                  </a:moveTo>
                  <a:lnTo>
                    <a:pt x="4362" y="3071"/>
                  </a:lnTo>
                  <a:lnTo>
                    <a:pt x="4335" y="3109"/>
                  </a:lnTo>
                  <a:lnTo>
                    <a:pt x="0" y="40"/>
                  </a:lnTo>
                  <a:lnTo>
                    <a:pt x="21" y="0"/>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125" name="Freeform 137"/>
            <p:cNvSpPr>
              <a:spLocks noChangeAspect="1"/>
            </p:cNvSpPr>
            <p:nvPr/>
          </p:nvSpPr>
          <p:spPr bwMode="gray">
            <a:xfrm>
              <a:off x="1409" y="1687"/>
              <a:ext cx="1425" cy="813"/>
            </a:xfrm>
            <a:custGeom>
              <a:avLst/>
              <a:gdLst/>
              <a:ahLst/>
              <a:cxnLst>
                <a:cxn ang="0">
                  <a:pos x="0" y="0"/>
                </a:cxn>
                <a:cxn ang="0">
                  <a:pos x="4076" y="2887"/>
                </a:cxn>
                <a:cxn ang="0">
                  <a:pos x="4029" y="2904"/>
                </a:cxn>
                <a:cxn ang="0">
                  <a:pos x="34" y="86"/>
                </a:cxn>
                <a:cxn ang="0">
                  <a:pos x="0" y="0"/>
                </a:cxn>
              </a:cxnLst>
              <a:rect l="0" t="0" r="r" b="b"/>
              <a:pathLst>
                <a:path w="4076" h="2904">
                  <a:moveTo>
                    <a:pt x="0" y="0"/>
                  </a:moveTo>
                  <a:lnTo>
                    <a:pt x="4076" y="2887"/>
                  </a:lnTo>
                  <a:lnTo>
                    <a:pt x="4029" y="2904"/>
                  </a:lnTo>
                  <a:lnTo>
                    <a:pt x="34" y="86"/>
                  </a:lnTo>
                  <a:lnTo>
                    <a:pt x="0" y="0"/>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126" name="Freeform 138"/>
            <p:cNvSpPr>
              <a:spLocks noChangeAspect="1"/>
            </p:cNvSpPr>
            <p:nvPr/>
          </p:nvSpPr>
          <p:spPr bwMode="gray">
            <a:xfrm>
              <a:off x="1306" y="1749"/>
              <a:ext cx="1373" cy="779"/>
            </a:xfrm>
            <a:custGeom>
              <a:avLst/>
              <a:gdLst/>
              <a:ahLst/>
              <a:cxnLst>
                <a:cxn ang="0">
                  <a:pos x="40" y="0"/>
                </a:cxn>
                <a:cxn ang="0">
                  <a:pos x="3924" y="2766"/>
                </a:cxn>
                <a:cxn ang="0">
                  <a:pos x="3864" y="2777"/>
                </a:cxn>
                <a:cxn ang="0">
                  <a:pos x="0" y="28"/>
                </a:cxn>
                <a:cxn ang="0">
                  <a:pos x="40" y="0"/>
                </a:cxn>
              </a:cxnLst>
              <a:rect l="0" t="0" r="r" b="b"/>
              <a:pathLst>
                <a:path w="3924" h="2777">
                  <a:moveTo>
                    <a:pt x="40" y="0"/>
                  </a:moveTo>
                  <a:lnTo>
                    <a:pt x="3924" y="2766"/>
                  </a:lnTo>
                  <a:lnTo>
                    <a:pt x="3864" y="2777"/>
                  </a:lnTo>
                  <a:lnTo>
                    <a:pt x="0" y="28"/>
                  </a:lnTo>
                  <a:lnTo>
                    <a:pt x="40" y="0"/>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127" name="Freeform 139"/>
            <p:cNvSpPr>
              <a:spLocks noChangeAspect="1"/>
            </p:cNvSpPr>
            <p:nvPr/>
          </p:nvSpPr>
          <p:spPr bwMode="gray">
            <a:xfrm>
              <a:off x="1256" y="1835"/>
              <a:ext cx="1215" cy="689"/>
            </a:xfrm>
            <a:custGeom>
              <a:avLst/>
              <a:gdLst/>
              <a:ahLst/>
              <a:cxnLst>
                <a:cxn ang="0">
                  <a:pos x="0" y="0"/>
                </a:cxn>
                <a:cxn ang="0">
                  <a:pos x="3471" y="2457"/>
                </a:cxn>
                <a:cxn ang="0">
                  <a:pos x="3377" y="2442"/>
                </a:cxn>
                <a:cxn ang="0">
                  <a:pos x="3" y="56"/>
                </a:cxn>
                <a:cxn ang="0">
                  <a:pos x="0" y="0"/>
                </a:cxn>
              </a:cxnLst>
              <a:rect l="0" t="0" r="r" b="b"/>
              <a:pathLst>
                <a:path w="3471" h="2457">
                  <a:moveTo>
                    <a:pt x="0" y="0"/>
                  </a:moveTo>
                  <a:lnTo>
                    <a:pt x="3471" y="2457"/>
                  </a:lnTo>
                  <a:lnTo>
                    <a:pt x="3377" y="2442"/>
                  </a:lnTo>
                  <a:lnTo>
                    <a:pt x="3" y="56"/>
                  </a:lnTo>
                  <a:lnTo>
                    <a:pt x="0" y="0"/>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128" name="Freeform 140"/>
            <p:cNvSpPr>
              <a:spLocks noChangeAspect="1"/>
            </p:cNvSpPr>
            <p:nvPr/>
          </p:nvSpPr>
          <p:spPr bwMode="gray">
            <a:xfrm>
              <a:off x="1456" y="2066"/>
              <a:ext cx="402" cy="226"/>
            </a:xfrm>
            <a:custGeom>
              <a:avLst/>
              <a:gdLst/>
              <a:ahLst/>
              <a:cxnLst>
                <a:cxn ang="0">
                  <a:pos x="6" y="0"/>
                </a:cxn>
                <a:cxn ang="0">
                  <a:pos x="1147" y="806"/>
                </a:cxn>
                <a:cxn ang="0">
                  <a:pos x="1058" y="798"/>
                </a:cxn>
                <a:cxn ang="0">
                  <a:pos x="0" y="49"/>
                </a:cxn>
                <a:cxn ang="0">
                  <a:pos x="6" y="0"/>
                </a:cxn>
              </a:cxnLst>
              <a:rect l="0" t="0" r="r" b="b"/>
              <a:pathLst>
                <a:path w="1147" h="806">
                  <a:moveTo>
                    <a:pt x="6" y="0"/>
                  </a:moveTo>
                  <a:lnTo>
                    <a:pt x="1147" y="806"/>
                  </a:lnTo>
                  <a:lnTo>
                    <a:pt x="1058" y="798"/>
                  </a:lnTo>
                  <a:lnTo>
                    <a:pt x="0" y="49"/>
                  </a:lnTo>
                  <a:lnTo>
                    <a:pt x="6" y="0"/>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129" name="Freeform 141"/>
            <p:cNvSpPr>
              <a:spLocks noChangeAspect="1"/>
            </p:cNvSpPr>
            <p:nvPr/>
          </p:nvSpPr>
          <p:spPr bwMode="gray">
            <a:xfrm>
              <a:off x="1846" y="1474"/>
              <a:ext cx="1367" cy="770"/>
            </a:xfrm>
            <a:custGeom>
              <a:avLst/>
              <a:gdLst/>
              <a:ahLst/>
              <a:cxnLst>
                <a:cxn ang="0">
                  <a:pos x="97" y="16"/>
                </a:cxn>
                <a:cxn ang="0">
                  <a:pos x="3903" y="2707"/>
                </a:cxn>
                <a:cxn ang="0">
                  <a:pos x="3870" y="2743"/>
                </a:cxn>
                <a:cxn ang="0">
                  <a:pos x="0" y="0"/>
                </a:cxn>
                <a:cxn ang="0">
                  <a:pos x="97" y="16"/>
                </a:cxn>
              </a:cxnLst>
              <a:rect l="0" t="0" r="r" b="b"/>
              <a:pathLst>
                <a:path w="3903" h="2743">
                  <a:moveTo>
                    <a:pt x="97" y="16"/>
                  </a:moveTo>
                  <a:lnTo>
                    <a:pt x="3903" y="2707"/>
                  </a:lnTo>
                  <a:lnTo>
                    <a:pt x="3870" y="2743"/>
                  </a:lnTo>
                  <a:lnTo>
                    <a:pt x="0" y="0"/>
                  </a:lnTo>
                  <a:lnTo>
                    <a:pt x="97" y="16"/>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130" name="Freeform 142"/>
            <p:cNvSpPr>
              <a:spLocks noChangeAspect="1"/>
            </p:cNvSpPr>
            <p:nvPr/>
          </p:nvSpPr>
          <p:spPr bwMode="gray">
            <a:xfrm>
              <a:off x="1636" y="1473"/>
              <a:ext cx="1465" cy="820"/>
            </a:xfrm>
            <a:custGeom>
              <a:avLst/>
              <a:gdLst/>
              <a:ahLst/>
              <a:cxnLst>
                <a:cxn ang="0">
                  <a:pos x="63" y="0"/>
                </a:cxn>
                <a:cxn ang="0">
                  <a:pos x="4187" y="2913"/>
                </a:cxn>
                <a:cxn ang="0">
                  <a:pos x="4133" y="2929"/>
                </a:cxn>
                <a:cxn ang="0">
                  <a:pos x="0" y="12"/>
                </a:cxn>
                <a:cxn ang="0">
                  <a:pos x="63" y="0"/>
                </a:cxn>
              </a:cxnLst>
              <a:rect l="0" t="0" r="r" b="b"/>
              <a:pathLst>
                <a:path w="4187" h="2929">
                  <a:moveTo>
                    <a:pt x="63" y="0"/>
                  </a:moveTo>
                  <a:lnTo>
                    <a:pt x="4187" y="2913"/>
                  </a:lnTo>
                  <a:lnTo>
                    <a:pt x="4133" y="2929"/>
                  </a:lnTo>
                  <a:lnTo>
                    <a:pt x="0" y="12"/>
                  </a:lnTo>
                  <a:lnTo>
                    <a:pt x="63" y="0"/>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131" name="Freeform 143"/>
            <p:cNvSpPr>
              <a:spLocks noChangeAspect="1"/>
            </p:cNvSpPr>
            <p:nvPr/>
          </p:nvSpPr>
          <p:spPr bwMode="gray">
            <a:xfrm>
              <a:off x="1401" y="1469"/>
              <a:ext cx="350" cy="196"/>
            </a:xfrm>
            <a:custGeom>
              <a:avLst/>
              <a:gdLst/>
              <a:ahLst/>
              <a:cxnLst>
                <a:cxn ang="0">
                  <a:pos x="0" y="653"/>
                </a:cxn>
                <a:cxn ang="0">
                  <a:pos x="926" y="5"/>
                </a:cxn>
                <a:cxn ang="0">
                  <a:pos x="1000" y="0"/>
                </a:cxn>
                <a:cxn ang="0">
                  <a:pos x="6" y="704"/>
                </a:cxn>
                <a:cxn ang="0">
                  <a:pos x="0" y="653"/>
                </a:cxn>
              </a:cxnLst>
              <a:rect l="0" t="0" r="r" b="b"/>
              <a:pathLst>
                <a:path w="1000" h="704">
                  <a:moveTo>
                    <a:pt x="0" y="653"/>
                  </a:moveTo>
                  <a:lnTo>
                    <a:pt x="926" y="5"/>
                  </a:lnTo>
                  <a:lnTo>
                    <a:pt x="1000" y="0"/>
                  </a:lnTo>
                  <a:lnTo>
                    <a:pt x="6" y="704"/>
                  </a:lnTo>
                  <a:lnTo>
                    <a:pt x="0" y="653"/>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132" name="Freeform 144"/>
            <p:cNvSpPr>
              <a:spLocks noChangeAspect="1"/>
            </p:cNvSpPr>
            <p:nvPr/>
          </p:nvSpPr>
          <p:spPr bwMode="gray">
            <a:xfrm>
              <a:off x="1258" y="1484"/>
              <a:ext cx="668" cy="379"/>
            </a:xfrm>
            <a:custGeom>
              <a:avLst/>
              <a:gdLst/>
              <a:ahLst/>
              <a:cxnLst>
                <a:cxn ang="0">
                  <a:pos x="0" y="1306"/>
                </a:cxn>
                <a:cxn ang="0">
                  <a:pos x="1857" y="0"/>
                </a:cxn>
                <a:cxn ang="0">
                  <a:pos x="1910" y="12"/>
                </a:cxn>
                <a:cxn ang="0">
                  <a:pos x="14" y="1353"/>
                </a:cxn>
                <a:cxn ang="0">
                  <a:pos x="0" y="1306"/>
                </a:cxn>
              </a:cxnLst>
              <a:rect l="0" t="0" r="r" b="b"/>
              <a:pathLst>
                <a:path w="1910" h="1353">
                  <a:moveTo>
                    <a:pt x="0" y="1306"/>
                  </a:moveTo>
                  <a:lnTo>
                    <a:pt x="1857" y="0"/>
                  </a:lnTo>
                  <a:lnTo>
                    <a:pt x="1910" y="12"/>
                  </a:lnTo>
                  <a:lnTo>
                    <a:pt x="14" y="1353"/>
                  </a:lnTo>
                  <a:lnTo>
                    <a:pt x="0" y="1306"/>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133" name="Freeform 145"/>
            <p:cNvSpPr>
              <a:spLocks noChangeAspect="1"/>
            </p:cNvSpPr>
            <p:nvPr/>
          </p:nvSpPr>
          <p:spPr bwMode="gray">
            <a:xfrm>
              <a:off x="1318" y="1522"/>
              <a:ext cx="740" cy="417"/>
            </a:xfrm>
            <a:custGeom>
              <a:avLst/>
              <a:gdLst/>
              <a:ahLst/>
              <a:cxnLst>
                <a:cxn ang="0">
                  <a:pos x="0" y="1457"/>
                </a:cxn>
                <a:cxn ang="0">
                  <a:pos x="2070" y="0"/>
                </a:cxn>
                <a:cxn ang="0">
                  <a:pos x="2113" y="20"/>
                </a:cxn>
                <a:cxn ang="0">
                  <a:pos x="31" y="1490"/>
                </a:cxn>
                <a:cxn ang="0">
                  <a:pos x="0" y="1457"/>
                </a:cxn>
              </a:cxnLst>
              <a:rect l="0" t="0" r="r" b="b"/>
              <a:pathLst>
                <a:path w="2113" h="1490">
                  <a:moveTo>
                    <a:pt x="0" y="1457"/>
                  </a:moveTo>
                  <a:lnTo>
                    <a:pt x="2070" y="0"/>
                  </a:lnTo>
                  <a:lnTo>
                    <a:pt x="2113" y="20"/>
                  </a:lnTo>
                  <a:lnTo>
                    <a:pt x="31" y="1490"/>
                  </a:lnTo>
                  <a:lnTo>
                    <a:pt x="0" y="1457"/>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134" name="Freeform 146"/>
            <p:cNvSpPr>
              <a:spLocks noChangeAspect="1"/>
            </p:cNvSpPr>
            <p:nvPr/>
          </p:nvSpPr>
          <p:spPr bwMode="gray">
            <a:xfrm>
              <a:off x="1414" y="1577"/>
              <a:ext cx="752" cy="424"/>
            </a:xfrm>
            <a:custGeom>
              <a:avLst/>
              <a:gdLst/>
              <a:ahLst/>
              <a:cxnLst>
                <a:cxn ang="0">
                  <a:pos x="0" y="1484"/>
                </a:cxn>
                <a:cxn ang="0">
                  <a:pos x="2112" y="0"/>
                </a:cxn>
                <a:cxn ang="0">
                  <a:pos x="2144" y="25"/>
                </a:cxn>
                <a:cxn ang="0">
                  <a:pos x="42" y="1510"/>
                </a:cxn>
                <a:cxn ang="0">
                  <a:pos x="0" y="1484"/>
                </a:cxn>
              </a:cxnLst>
              <a:rect l="0" t="0" r="r" b="b"/>
              <a:pathLst>
                <a:path w="2144" h="1510">
                  <a:moveTo>
                    <a:pt x="0" y="1484"/>
                  </a:moveTo>
                  <a:lnTo>
                    <a:pt x="2112" y="0"/>
                  </a:lnTo>
                  <a:lnTo>
                    <a:pt x="2144" y="25"/>
                  </a:lnTo>
                  <a:lnTo>
                    <a:pt x="42" y="1510"/>
                  </a:lnTo>
                  <a:lnTo>
                    <a:pt x="0" y="1484"/>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135" name="Freeform 147"/>
            <p:cNvSpPr>
              <a:spLocks noChangeAspect="1"/>
            </p:cNvSpPr>
            <p:nvPr/>
          </p:nvSpPr>
          <p:spPr bwMode="gray">
            <a:xfrm>
              <a:off x="1458" y="1623"/>
              <a:ext cx="850" cy="482"/>
            </a:xfrm>
            <a:custGeom>
              <a:avLst/>
              <a:gdLst/>
              <a:ahLst/>
              <a:cxnLst>
                <a:cxn ang="0">
                  <a:pos x="0" y="1667"/>
                </a:cxn>
                <a:cxn ang="0">
                  <a:pos x="2359" y="3"/>
                </a:cxn>
                <a:cxn ang="0">
                  <a:pos x="2430" y="0"/>
                </a:cxn>
                <a:cxn ang="0">
                  <a:pos x="2" y="1720"/>
                </a:cxn>
                <a:cxn ang="0">
                  <a:pos x="0" y="1667"/>
                </a:cxn>
              </a:cxnLst>
              <a:rect l="0" t="0" r="r" b="b"/>
              <a:pathLst>
                <a:path w="2430" h="1720">
                  <a:moveTo>
                    <a:pt x="0" y="1667"/>
                  </a:moveTo>
                  <a:lnTo>
                    <a:pt x="2359" y="3"/>
                  </a:lnTo>
                  <a:lnTo>
                    <a:pt x="2430" y="0"/>
                  </a:lnTo>
                  <a:lnTo>
                    <a:pt x="2" y="1720"/>
                  </a:lnTo>
                  <a:lnTo>
                    <a:pt x="0" y="1667"/>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136" name="Freeform 148"/>
            <p:cNvSpPr>
              <a:spLocks noChangeAspect="1"/>
            </p:cNvSpPr>
            <p:nvPr/>
          </p:nvSpPr>
          <p:spPr bwMode="gray">
            <a:xfrm>
              <a:off x="1506" y="1636"/>
              <a:ext cx="983" cy="553"/>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137" name="Freeform 149"/>
            <p:cNvSpPr>
              <a:spLocks noChangeAspect="1"/>
            </p:cNvSpPr>
            <p:nvPr/>
          </p:nvSpPr>
          <p:spPr bwMode="gray">
            <a:xfrm>
              <a:off x="1604" y="1671"/>
              <a:ext cx="1025" cy="577"/>
            </a:xfrm>
            <a:custGeom>
              <a:avLst/>
              <a:gdLst/>
              <a:ahLst/>
              <a:cxnLst>
                <a:cxn ang="0">
                  <a:pos x="0" y="2033"/>
                </a:cxn>
                <a:cxn ang="0">
                  <a:pos x="2889" y="0"/>
                </a:cxn>
                <a:cxn ang="0">
                  <a:pos x="2932" y="18"/>
                </a:cxn>
                <a:cxn ang="0">
                  <a:pos x="43" y="2058"/>
                </a:cxn>
                <a:cxn ang="0">
                  <a:pos x="0" y="2033"/>
                </a:cxn>
              </a:cxnLst>
              <a:rect l="0" t="0" r="r" b="b"/>
              <a:pathLst>
                <a:path w="2932" h="2058">
                  <a:moveTo>
                    <a:pt x="0" y="2033"/>
                  </a:moveTo>
                  <a:lnTo>
                    <a:pt x="2889" y="0"/>
                  </a:lnTo>
                  <a:lnTo>
                    <a:pt x="2932" y="18"/>
                  </a:lnTo>
                  <a:lnTo>
                    <a:pt x="43" y="2058"/>
                  </a:lnTo>
                  <a:lnTo>
                    <a:pt x="0" y="2033"/>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138" name="Freeform 150"/>
            <p:cNvSpPr>
              <a:spLocks noChangeAspect="1"/>
            </p:cNvSpPr>
            <p:nvPr/>
          </p:nvSpPr>
          <p:spPr bwMode="gray">
            <a:xfrm>
              <a:off x="1739" y="1720"/>
              <a:ext cx="1005" cy="563"/>
            </a:xfrm>
            <a:custGeom>
              <a:avLst/>
              <a:gdLst/>
              <a:ahLst/>
              <a:cxnLst>
                <a:cxn ang="0">
                  <a:pos x="0" y="1999"/>
                </a:cxn>
                <a:cxn ang="0">
                  <a:pos x="2840" y="0"/>
                </a:cxn>
                <a:cxn ang="0">
                  <a:pos x="2874" y="24"/>
                </a:cxn>
                <a:cxn ang="0">
                  <a:pos x="65" y="2011"/>
                </a:cxn>
                <a:cxn ang="0">
                  <a:pos x="0" y="1999"/>
                </a:cxn>
              </a:cxnLst>
              <a:rect l="0" t="0" r="r" b="b"/>
              <a:pathLst>
                <a:path w="2874" h="2011">
                  <a:moveTo>
                    <a:pt x="0" y="1999"/>
                  </a:moveTo>
                  <a:lnTo>
                    <a:pt x="2840" y="0"/>
                  </a:lnTo>
                  <a:lnTo>
                    <a:pt x="2874" y="24"/>
                  </a:lnTo>
                  <a:lnTo>
                    <a:pt x="65" y="2011"/>
                  </a:lnTo>
                  <a:lnTo>
                    <a:pt x="0" y="1999"/>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139" name="Freeform 151"/>
            <p:cNvSpPr>
              <a:spLocks noChangeAspect="1"/>
            </p:cNvSpPr>
            <p:nvPr/>
          </p:nvSpPr>
          <p:spPr bwMode="gray">
            <a:xfrm>
              <a:off x="1931" y="1783"/>
              <a:ext cx="910" cy="510"/>
            </a:xfrm>
            <a:custGeom>
              <a:avLst/>
              <a:gdLst/>
              <a:ahLst/>
              <a:cxnLst>
                <a:cxn ang="0">
                  <a:pos x="0" y="1820"/>
                </a:cxn>
                <a:cxn ang="0">
                  <a:pos x="2577" y="0"/>
                </a:cxn>
                <a:cxn ang="0">
                  <a:pos x="2604" y="30"/>
                </a:cxn>
                <a:cxn ang="0">
                  <a:pos x="78" y="1819"/>
                </a:cxn>
                <a:cxn ang="0">
                  <a:pos x="0" y="1820"/>
                </a:cxn>
              </a:cxnLst>
              <a:rect l="0" t="0" r="r" b="b"/>
              <a:pathLst>
                <a:path w="2604" h="1820">
                  <a:moveTo>
                    <a:pt x="0" y="1820"/>
                  </a:moveTo>
                  <a:lnTo>
                    <a:pt x="2577" y="0"/>
                  </a:lnTo>
                  <a:lnTo>
                    <a:pt x="2604" y="30"/>
                  </a:lnTo>
                  <a:lnTo>
                    <a:pt x="78" y="1819"/>
                  </a:lnTo>
                  <a:lnTo>
                    <a:pt x="0" y="1820"/>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140" name="Freeform 152"/>
            <p:cNvSpPr>
              <a:spLocks noChangeAspect="1"/>
            </p:cNvSpPr>
            <p:nvPr/>
          </p:nvSpPr>
          <p:spPr bwMode="gray">
            <a:xfrm>
              <a:off x="2021" y="1863"/>
              <a:ext cx="885" cy="508"/>
            </a:xfrm>
            <a:custGeom>
              <a:avLst/>
              <a:gdLst/>
              <a:ahLst/>
              <a:cxnLst>
                <a:cxn ang="0">
                  <a:pos x="0" y="1773"/>
                </a:cxn>
                <a:cxn ang="0">
                  <a:pos x="2519" y="0"/>
                </a:cxn>
                <a:cxn ang="0">
                  <a:pos x="2535" y="38"/>
                </a:cxn>
                <a:cxn ang="0">
                  <a:pos x="33" y="1808"/>
                </a:cxn>
                <a:cxn ang="0">
                  <a:pos x="0" y="1773"/>
                </a:cxn>
              </a:cxnLst>
              <a:rect l="0" t="0" r="r" b="b"/>
              <a:pathLst>
                <a:path w="2535" h="1808">
                  <a:moveTo>
                    <a:pt x="0" y="1773"/>
                  </a:moveTo>
                  <a:lnTo>
                    <a:pt x="2519" y="0"/>
                  </a:lnTo>
                  <a:lnTo>
                    <a:pt x="2535" y="38"/>
                  </a:lnTo>
                  <a:lnTo>
                    <a:pt x="33" y="1808"/>
                  </a:lnTo>
                  <a:lnTo>
                    <a:pt x="0" y="1773"/>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141" name="Freeform 153"/>
            <p:cNvSpPr>
              <a:spLocks noChangeAspect="1"/>
            </p:cNvSpPr>
            <p:nvPr/>
          </p:nvSpPr>
          <p:spPr bwMode="gray">
            <a:xfrm>
              <a:off x="2113" y="1946"/>
              <a:ext cx="870" cy="489"/>
            </a:xfrm>
            <a:custGeom>
              <a:avLst/>
              <a:gdLst/>
              <a:ahLst/>
              <a:cxnLst>
                <a:cxn ang="0">
                  <a:pos x="0" y="1715"/>
                </a:cxn>
                <a:cxn ang="0">
                  <a:pos x="2438" y="0"/>
                </a:cxn>
                <a:cxn ang="0">
                  <a:pos x="2483" y="18"/>
                </a:cxn>
                <a:cxn ang="0">
                  <a:pos x="41" y="1745"/>
                </a:cxn>
                <a:cxn ang="0">
                  <a:pos x="0" y="1715"/>
                </a:cxn>
              </a:cxnLst>
              <a:rect l="0" t="0" r="r" b="b"/>
              <a:pathLst>
                <a:path w="2483" h="1745">
                  <a:moveTo>
                    <a:pt x="0" y="1715"/>
                  </a:moveTo>
                  <a:lnTo>
                    <a:pt x="2438" y="0"/>
                  </a:lnTo>
                  <a:lnTo>
                    <a:pt x="2483" y="18"/>
                  </a:lnTo>
                  <a:lnTo>
                    <a:pt x="41" y="1745"/>
                  </a:lnTo>
                  <a:lnTo>
                    <a:pt x="0" y="1715"/>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142" name="Freeform 154"/>
            <p:cNvSpPr>
              <a:spLocks noChangeAspect="1"/>
            </p:cNvSpPr>
            <p:nvPr/>
          </p:nvSpPr>
          <p:spPr bwMode="gray">
            <a:xfrm>
              <a:off x="2208" y="1986"/>
              <a:ext cx="880" cy="494"/>
            </a:xfrm>
            <a:custGeom>
              <a:avLst/>
              <a:gdLst/>
              <a:ahLst/>
              <a:cxnLst>
                <a:cxn ang="0">
                  <a:pos x="0" y="1742"/>
                </a:cxn>
                <a:cxn ang="0">
                  <a:pos x="2476" y="0"/>
                </a:cxn>
                <a:cxn ang="0">
                  <a:pos x="2514" y="22"/>
                </a:cxn>
                <a:cxn ang="0">
                  <a:pos x="51" y="1762"/>
                </a:cxn>
                <a:cxn ang="0">
                  <a:pos x="0" y="1742"/>
                </a:cxn>
              </a:cxnLst>
              <a:rect l="0" t="0" r="r" b="b"/>
              <a:pathLst>
                <a:path w="2514" h="1762">
                  <a:moveTo>
                    <a:pt x="0" y="1742"/>
                  </a:moveTo>
                  <a:lnTo>
                    <a:pt x="2476" y="0"/>
                  </a:lnTo>
                  <a:lnTo>
                    <a:pt x="2514" y="22"/>
                  </a:lnTo>
                  <a:lnTo>
                    <a:pt x="51" y="1762"/>
                  </a:lnTo>
                  <a:lnTo>
                    <a:pt x="0" y="1742"/>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143" name="Freeform 155"/>
            <p:cNvSpPr>
              <a:spLocks noChangeAspect="1"/>
            </p:cNvSpPr>
            <p:nvPr/>
          </p:nvSpPr>
          <p:spPr bwMode="gray">
            <a:xfrm>
              <a:off x="2376" y="2045"/>
              <a:ext cx="837" cy="470"/>
            </a:xfrm>
            <a:custGeom>
              <a:avLst/>
              <a:gdLst/>
              <a:ahLst/>
              <a:cxnLst>
                <a:cxn ang="0">
                  <a:pos x="0" y="1661"/>
                </a:cxn>
                <a:cxn ang="0">
                  <a:pos x="2357" y="0"/>
                </a:cxn>
                <a:cxn ang="0">
                  <a:pos x="2387" y="30"/>
                </a:cxn>
                <a:cxn ang="0">
                  <a:pos x="59" y="1676"/>
                </a:cxn>
                <a:cxn ang="0">
                  <a:pos x="0" y="1661"/>
                </a:cxn>
              </a:cxnLst>
              <a:rect l="0" t="0" r="r" b="b"/>
              <a:pathLst>
                <a:path w="2387" h="1676">
                  <a:moveTo>
                    <a:pt x="0" y="1661"/>
                  </a:moveTo>
                  <a:lnTo>
                    <a:pt x="2357" y="0"/>
                  </a:lnTo>
                  <a:lnTo>
                    <a:pt x="2387" y="30"/>
                  </a:lnTo>
                  <a:lnTo>
                    <a:pt x="59" y="1676"/>
                  </a:lnTo>
                  <a:lnTo>
                    <a:pt x="0" y="1661"/>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144" name="Freeform 156"/>
            <p:cNvSpPr>
              <a:spLocks noChangeAspect="1"/>
            </p:cNvSpPr>
            <p:nvPr/>
          </p:nvSpPr>
          <p:spPr bwMode="gray">
            <a:xfrm>
              <a:off x="2553" y="2130"/>
              <a:ext cx="710" cy="400"/>
            </a:xfrm>
            <a:custGeom>
              <a:avLst/>
              <a:gdLst/>
              <a:ahLst/>
              <a:cxnLst>
                <a:cxn ang="0">
                  <a:pos x="0" y="1424"/>
                </a:cxn>
                <a:cxn ang="0">
                  <a:pos x="2024" y="0"/>
                </a:cxn>
                <a:cxn ang="0">
                  <a:pos x="2029" y="48"/>
                </a:cxn>
                <a:cxn ang="0">
                  <a:pos x="74" y="1429"/>
                </a:cxn>
                <a:cxn ang="0">
                  <a:pos x="0" y="1424"/>
                </a:cxn>
              </a:cxnLst>
              <a:rect l="0" t="0" r="r" b="b"/>
              <a:pathLst>
                <a:path w="2029" h="1429">
                  <a:moveTo>
                    <a:pt x="0" y="1424"/>
                  </a:moveTo>
                  <a:lnTo>
                    <a:pt x="2024" y="0"/>
                  </a:lnTo>
                  <a:lnTo>
                    <a:pt x="2029" y="48"/>
                  </a:lnTo>
                  <a:lnTo>
                    <a:pt x="74" y="1429"/>
                  </a:lnTo>
                  <a:lnTo>
                    <a:pt x="0" y="1424"/>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grpSp>
      <p:pic>
        <p:nvPicPr>
          <p:cNvPr id="1145" name="Picture 46"/>
          <p:cNvPicPr>
            <a:picLocks noChangeAspect="1" noChangeArrowheads="1"/>
          </p:cNvPicPr>
          <p:nvPr/>
        </p:nvPicPr>
        <p:blipFill>
          <a:blip r:embed="rId3" cstate="print"/>
          <a:srcRect/>
          <a:stretch>
            <a:fillRect/>
          </a:stretch>
        </p:blipFill>
        <p:spPr bwMode="auto">
          <a:xfrm>
            <a:off x="5613400" y="4683125"/>
            <a:ext cx="228600" cy="177800"/>
          </a:xfrm>
          <a:prstGeom prst="rect">
            <a:avLst/>
          </a:prstGeom>
          <a:noFill/>
          <a:ln w="12700">
            <a:solidFill>
              <a:srgbClr val="FF0000">
                <a:alpha val="56078"/>
              </a:srgbClr>
            </a:solidFill>
            <a:round/>
            <a:headEnd/>
            <a:tailEnd/>
          </a:ln>
        </p:spPr>
      </p:pic>
      <p:sp>
        <p:nvSpPr>
          <p:cNvPr id="1146" name="Text Box 163"/>
          <p:cNvSpPr txBox="1">
            <a:spLocks noChangeArrowheads="1"/>
          </p:cNvSpPr>
          <p:nvPr/>
        </p:nvSpPr>
        <p:spPr bwMode="auto">
          <a:xfrm>
            <a:off x="5207000" y="4822825"/>
            <a:ext cx="520700" cy="244475"/>
          </a:xfrm>
          <a:prstGeom prst="rect">
            <a:avLst/>
          </a:prstGeom>
          <a:noFill/>
          <a:ln w="12700">
            <a:noFill/>
            <a:miter lim="800000"/>
            <a:headEnd/>
            <a:tailEnd/>
          </a:ln>
          <a:effectLst>
            <a:prstShdw prst="shdw17" dist="17961" dir="2700000">
              <a:srgbClr val="FF0000">
                <a:gamma/>
                <a:shade val="60000"/>
                <a:invGamma/>
                <a:alpha val="74998"/>
              </a:srgbClr>
            </a:prstShdw>
          </a:effectLst>
        </p:spPr>
        <p:txBody>
          <a:bodyPr>
            <a:prstTxWarp prst="textNoShape">
              <a:avLst/>
            </a:prstTxWarp>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000" b="1" i="0" u="none" strike="noStrike" kern="0" cap="none" spc="0" normalizeH="0" baseline="0" noProof="0">
                <a:ln>
                  <a:noFill/>
                </a:ln>
                <a:effectLst/>
                <a:uLnTx/>
                <a:uFillTx/>
                <a:latin typeface="+mn-lt"/>
                <a:ea typeface="MS PGothic" pitchFamily="34" charset="-128"/>
                <a:cs typeface="MS PGothic" pitchFamily="34" charset="-128"/>
              </a:rPr>
              <a:t>HBA</a:t>
            </a:r>
          </a:p>
        </p:txBody>
      </p:sp>
      <p:sp>
        <p:nvSpPr>
          <p:cNvPr id="1147" name="AutoShape 164"/>
          <p:cNvSpPr>
            <a:spLocks noChangeArrowheads="1"/>
          </p:cNvSpPr>
          <p:nvPr/>
        </p:nvSpPr>
        <p:spPr bwMode="auto">
          <a:xfrm>
            <a:off x="4749800" y="4873625"/>
            <a:ext cx="166688" cy="146050"/>
          </a:xfrm>
          <a:prstGeom prst="diamond">
            <a:avLst/>
          </a:prstGeom>
          <a:solidFill>
            <a:srgbClr val="00AFF0"/>
          </a:solidFill>
          <a:ln w="12700">
            <a:noFill/>
            <a:miter lim="800000"/>
            <a:headEnd/>
            <a:tailEnd/>
          </a:ln>
          <a:effectLst>
            <a:prstShdw prst="shdw17" dist="17961" dir="2700000">
              <a:srgbClr val="00AFF0">
                <a:gamma/>
                <a:shade val="60000"/>
                <a:invGamma/>
                <a:alpha val="74998"/>
              </a:srgbClr>
            </a:prstShdw>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148" name="Text Box 165"/>
          <p:cNvSpPr txBox="1">
            <a:spLocks noChangeArrowheads="1"/>
          </p:cNvSpPr>
          <p:nvPr/>
        </p:nvSpPr>
        <p:spPr bwMode="auto">
          <a:xfrm>
            <a:off x="4305300" y="4835525"/>
            <a:ext cx="495300" cy="244475"/>
          </a:xfrm>
          <a:prstGeom prst="rect">
            <a:avLst/>
          </a:prstGeom>
          <a:noFill/>
          <a:ln w="12700">
            <a:noFill/>
            <a:miter lim="800000"/>
            <a:headEnd/>
            <a:tailEnd/>
          </a:ln>
          <a:effectLst>
            <a:prstShdw prst="shdw17" dist="17961" dir="2700000">
              <a:srgbClr val="FF0000">
                <a:gamma/>
                <a:shade val="60000"/>
                <a:invGamma/>
                <a:alpha val="74998"/>
              </a:srgbClr>
            </a:prstShdw>
          </a:effectLst>
        </p:spPr>
        <p:txBody>
          <a:bodyPr>
            <a:prstTxWarp prst="textNoShape">
              <a:avLst/>
            </a:prstTxWarp>
            <a:spAutoFit/>
          </a:bodyPr>
          <a:lstStyle/>
          <a:p>
            <a:pPr>
              <a:lnSpc>
                <a:spcPct val="100000"/>
              </a:lnSpc>
              <a:spcBef>
                <a:spcPct val="50000"/>
              </a:spcBef>
              <a:buFontTx/>
              <a:buNone/>
            </a:pPr>
            <a:r>
              <a:rPr lang="en-US" sz="1000" b="1">
                <a:latin typeface="+mn-lt"/>
                <a:ea typeface="MS PGothic" pitchFamily="34" charset="-128"/>
                <a:cs typeface="MS PGothic" pitchFamily="34" charset="-128"/>
              </a:rPr>
              <a:t>NIC</a:t>
            </a:r>
          </a:p>
        </p:txBody>
      </p:sp>
      <p:sp>
        <p:nvSpPr>
          <p:cNvPr id="1149" name="Text Box 299"/>
          <p:cNvSpPr txBox="1">
            <a:spLocks noChangeArrowheads="1"/>
          </p:cNvSpPr>
          <p:nvPr/>
        </p:nvSpPr>
        <p:spPr bwMode="gray">
          <a:xfrm>
            <a:off x="3429000" y="5140325"/>
            <a:ext cx="3352800" cy="215444"/>
          </a:xfrm>
          <a:prstGeom prst="rect">
            <a:avLst/>
          </a:prstGeom>
          <a:noFill/>
          <a:ln w="12700">
            <a:noFill/>
            <a:miter lim="800000"/>
            <a:headEnd/>
            <a:tailEnd/>
          </a:ln>
        </p:spPr>
        <p:txBody>
          <a:bodyPr lIns="0" tIns="0" rIns="0" bIns="0">
            <a:prstTxWarp prst="textNoShape">
              <a:avLst/>
            </a:prstTxWarp>
            <a:spAutoFit/>
          </a:bodyPr>
          <a:lstStyle/>
          <a:p>
            <a:pPr algn="l">
              <a:lnSpc>
                <a:spcPct val="100000"/>
              </a:lnSpc>
              <a:spcBef>
                <a:spcPct val="0"/>
              </a:spcBef>
              <a:buFontTx/>
              <a:buNone/>
            </a:pPr>
            <a:r>
              <a:rPr lang="en-US" sz="1400" b="1">
                <a:latin typeface="+mn-lt"/>
                <a:ea typeface="MS PGothic" pitchFamily="34" charset="-128"/>
                <a:cs typeface="MS PGothic" pitchFamily="34" charset="-128"/>
              </a:rPr>
              <a:t>Existing, Tier 1 W/L; Unix, Mainframe</a:t>
            </a:r>
          </a:p>
        </p:txBody>
      </p:sp>
      <p:sp>
        <p:nvSpPr>
          <p:cNvPr id="1150" name="Text Box 300"/>
          <p:cNvSpPr txBox="1">
            <a:spLocks noChangeArrowheads="1"/>
          </p:cNvSpPr>
          <p:nvPr/>
        </p:nvSpPr>
        <p:spPr bwMode="gray">
          <a:xfrm>
            <a:off x="5300663" y="1651000"/>
            <a:ext cx="1828800" cy="430887"/>
          </a:xfrm>
          <a:prstGeom prst="rect">
            <a:avLst/>
          </a:prstGeom>
          <a:noFill/>
          <a:ln w="12700">
            <a:noFill/>
            <a:miter lim="800000"/>
            <a:headEnd/>
            <a:tailEnd/>
          </a:ln>
        </p:spPr>
        <p:txBody>
          <a:bodyPr lIns="0" tIns="0" rIns="0" bIns="0">
            <a:prstTxWarp prst="textNoShape">
              <a:avLst/>
            </a:prstTxWarp>
            <a:spAutoFit/>
          </a:bodyPr>
          <a:lstStyle/>
          <a:p>
            <a:pPr>
              <a:lnSpc>
                <a:spcPct val="100000"/>
              </a:lnSpc>
              <a:spcBef>
                <a:spcPct val="0"/>
              </a:spcBef>
              <a:buFontTx/>
              <a:buNone/>
            </a:pPr>
            <a:r>
              <a:rPr lang="en-US" sz="1400" b="1">
                <a:latin typeface="+mn-lt"/>
                <a:ea typeface="MS PGothic" pitchFamily="34" charset="-128"/>
                <a:cs typeface="MS PGothic" pitchFamily="34" charset="-128"/>
              </a:rPr>
              <a:t>New Tier 2, 3 Windows and Linux Servers</a:t>
            </a:r>
          </a:p>
        </p:txBody>
      </p:sp>
      <p:sp>
        <p:nvSpPr>
          <p:cNvPr id="1151" name="Line 2"/>
          <p:cNvSpPr>
            <a:spLocks noChangeShapeType="1"/>
          </p:cNvSpPr>
          <p:nvPr/>
        </p:nvSpPr>
        <p:spPr bwMode="gray">
          <a:xfrm flipH="1">
            <a:off x="7010400" y="3171825"/>
            <a:ext cx="552450" cy="384175"/>
          </a:xfrm>
          <a:prstGeom prst="line">
            <a:avLst/>
          </a:prstGeom>
          <a:noFill/>
          <a:ln w="28575">
            <a:solidFill>
              <a:srgbClr val="FF9600"/>
            </a:solidFill>
            <a:round/>
            <a:headEnd/>
            <a:tailEnd/>
          </a:ln>
        </p:spPr>
        <p:txBody>
          <a:bodyPr anchor="ctr">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grpSp>
        <p:nvGrpSpPr>
          <p:cNvPr id="13" name="Group 42"/>
          <p:cNvGrpSpPr>
            <a:grpSpLocks/>
          </p:cNvGrpSpPr>
          <p:nvPr/>
        </p:nvGrpSpPr>
        <p:grpSpPr bwMode="auto">
          <a:xfrm>
            <a:off x="7440613" y="4048125"/>
            <a:ext cx="374650" cy="650875"/>
            <a:chOff x="3769" y="1208"/>
            <a:chExt cx="1415" cy="2293"/>
          </a:xfrm>
        </p:grpSpPr>
        <p:sp>
          <p:nvSpPr>
            <p:cNvPr id="1153" name="Freeform 43"/>
            <p:cNvSpPr>
              <a:spLocks/>
            </p:cNvSpPr>
            <p:nvPr/>
          </p:nvSpPr>
          <p:spPr bwMode="gray">
            <a:xfrm>
              <a:off x="3772" y="1507"/>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54" name="Freeform 44"/>
            <p:cNvSpPr>
              <a:spLocks/>
            </p:cNvSpPr>
            <p:nvPr/>
          </p:nvSpPr>
          <p:spPr bwMode="gray">
            <a:xfrm>
              <a:off x="3769" y="1804"/>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71" y="554"/>
                  </a:lnTo>
                  <a:lnTo>
                    <a:pt x="2086" y="918"/>
                  </a:lnTo>
                  <a:lnTo>
                    <a:pt x="2232" y="814"/>
                  </a:lnTo>
                  <a:lnTo>
                    <a:pt x="1080" y="0"/>
                  </a:lnTo>
                  <a:lnTo>
                    <a:pt x="0" y="766"/>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55" name="Freeform 45"/>
            <p:cNvSpPr>
              <a:spLocks/>
            </p:cNvSpPr>
            <p:nvPr/>
          </p:nvSpPr>
          <p:spPr bwMode="gray">
            <a:xfrm>
              <a:off x="3769" y="2103"/>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56" name="Freeform 46"/>
            <p:cNvSpPr>
              <a:spLocks/>
            </p:cNvSpPr>
            <p:nvPr/>
          </p:nvSpPr>
          <p:spPr bwMode="gray">
            <a:xfrm>
              <a:off x="4165" y="1848"/>
              <a:ext cx="924" cy="654"/>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57" name="Freeform 47"/>
            <p:cNvSpPr>
              <a:spLocks/>
            </p:cNvSpPr>
            <p:nvPr/>
          </p:nvSpPr>
          <p:spPr bwMode="gray">
            <a:xfrm>
              <a:off x="4165" y="2146"/>
              <a:ext cx="924" cy="654"/>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58" name="Freeform 48"/>
            <p:cNvSpPr>
              <a:spLocks/>
            </p:cNvSpPr>
            <p:nvPr/>
          </p:nvSpPr>
          <p:spPr bwMode="gray">
            <a:xfrm>
              <a:off x="4100" y="2567"/>
              <a:ext cx="1078" cy="766"/>
            </a:xfrm>
            <a:custGeom>
              <a:avLst/>
              <a:gdLst>
                <a:gd name="T0" fmla="*/ 0 w 1707"/>
                <a:gd name="T1" fmla="*/ 1 h 1212"/>
                <a:gd name="T2" fmla="*/ 1 w 1707"/>
                <a:gd name="T3" fmla="*/ 1 h 1212"/>
                <a:gd name="T4" fmla="*/ 1 w 1707"/>
                <a:gd name="T5" fmla="*/ 1 h 1212"/>
                <a:gd name="T6" fmla="*/ 1 w 1707"/>
                <a:gd name="T7" fmla="*/ 0 h 1212"/>
                <a:gd name="T8" fmla="*/ 0 w 1707"/>
                <a:gd name="T9" fmla="*/ 1 h 1212"/>
                <a:gd name="T10" fmla="*/ 0 60000 65536"/>
                <a:gd name="T11" fmla="*/ 0 60000 65536"/>
                <a:gd name="T12" fmla="*/ 0 60000 65536"/>
                <a:gd name="T13" fmla="*/ 0 60000 65536"/>
                <a:gd name="T14" fmla="*/ 0 60000 65536"/>
                <a:gd name="T15" fmla="*/ 0 w 1707"/>
                <a:gd name="T16" fmla="*/ 0 h 1212"/>
                <a:gd name="T17" fmla="*/ 1707 w 1707"/>
                <a:gd name="T18" fmla="*/ 1212 h 1212"/>
              </a:gdLst>
              <a:ahLst/>
              <a:cxnLst>
                <a:cxn ang="T10">
                  <a:pos x="T0" y="T1"/>
                </a:cxn>
                <a:cxn ang="T11">
                  <a:pos x="T2" y="T3"/>
                </a:cxn>
                <a:cxn ang="T12">
                  <a:pos x="T4" y="T5"/>
                </a:cxn>
                <a:cxn ang="T13">
                  <a:pos x="T6" y="T7"/>
                </a:cxn>
                <a:cxn ang="T14">
                  <a:pos x="T8" y="T9"/>
                </a:cxn>
              </a:cxnLst>
              <a:rect l="T15" t="T16" r="T17" b="T18"/>
              <a:pathLst>
                <a:path w="1707" h="1212">
                  <a:moveTo>
                    <a:pt x="0" y="766"/>
                  </a:moveTo>
                  <a:lnTo>
                    <a:pt x="628" y="1212"/>
                  </a:lnTo>
                  <a:lnTo>
                    <a:pt x="1707" y="448"/>
                  </a:lnTo>
                  <a:lnTo>
                    <a:pt x="1080" y="0"/>
                  </a:lnTo>
                  <a:lnTo>
                    <a:pt x="0" y="766"/>
                  </a:lnTo>
                  <a:close/>
                </a:path>
              </a:pathLst>
            </a:custGeom>
            <a:solidFill>
              <a:srgbClr val="EAEAEA"/>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59" name="Freeform 49"/>
            <p:cNvSpPr>
              <a:spLocks/>
            </p:cNvSpPr>
            <p:nvPr/>
          </p:nvSpPr>
          <p:spPr bwMode="gray">
            <a:xfrm>
              <a:off x="4167" y="2444"/>
              <a:ext cx="923" cy="653"/>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747"/>
                  </a:lnTo>
                  <a:lnTo>
                    <a:pt x="927" y="375"/>
                  </a:lnTo>
                  <a:lnTo>
                    <a:pt x="0" y="1034"/>
                  </a:lnTo>
                  <a:close/>
                </a:path>
              </a:pathLst>
            </a:custGeom>
            <a:solidFill>
              <a:srgbClr val="333333"/>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60" name="Freeform 50"/>
            <p:cNvSpPr>
              <a:spLocks/>
            </p:cNvSpPr>
            <p:nvPr/>
          </p:nvSpPr>
          <p:spPr bwMode="gray">
            <a:xfrm>
              <a:off x="3771" y="1989"/>
              <a:ext cx="394" cy="513"/>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61" name="Freeform 51"/>
            <p:cNvSpPr>
              <a:spLocks/>
            </p:cNvSpPr>
            <p:nvPr/>
          </p:nvSpPr>
          <p:spPr bwMode="gray">
            <a:xfrm>
              <a:off x="3771" y="2287"/>
              <a:ext cx="394" cy="513"/>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62" name="Freeform 52"/>
            <p:cNvSpPr>
              <a:spLocks/>
            </p:cNvSpPr>
            <p:nvPr/>
          </p:nvSpPr>
          <p:spPr bwMode="gray">
            <a:xfrm>
              <a:off x="3853" y="2870"/>
              <a:ext cx="643" cy="629"/>
            </a:xfrm>
            <a:custGeom>
              <a:avLst/>
              <a:gdLst>
                <a:gd name="T0" fmla="*/ 0 w 1018"/>
                <a:gd name="T1" fmla="*/ 0 h 995"/>
                <a:gd name="T2" fmla="*/ 1 w 1018"/>
                <a:gd name="T3" fmla="*/ 1 h 995"/>
                <a:gd name="T4" fmla="*/ 1 w 1018"/>
                <a:gd name="T5" fmla="*/ 1 h 995"/>
                <a:gd name="T6" fmla="*/ 1 w 1018"/>
                <a:gd name="T7" fmla="*/ 1 h 995"/>
                <a:gd name="T8" fmla="*/ 0 w 1018"/>
                <a:gd name="T9" fmla="*/ 0 h 995"/>
                <a:gd name="T10" fmla="*/ 0 60000 65536"/>
                <a:gd name="T11" fmla="*/ 0 60000 65536"/>
                <a:gd name="T12" fmla="*/ 0 60000 65536"/>
                <a:gd name="T13" fmla="*/ 0 60000 65536"/>
                <a:gd name="T14" fmla="*/ 0 60000 65536"/>
                <a:gd name="T15" fmla="*/ 0 w 1018"/>
                <a:gd name="T16" fmla="*/ 0 h 995"/>
                <a:gd name="T17" fmla="*/ 1018 w 1018"/>
                <a:gd name="T18" fmla="*/ 995 h 995"/>
              </a:gdLst>
              <a:ahLst/>
              <a:cxnLst>
                <a:cxn ang="T10">
                  <a:pos x="T0" y="T1"/>
                </a:cxn>
                <a:cxn ang="T11">
                  <a:pos x="T2" y="T3"/>
                </a:cxn>
                <a:cxn ang="T12">
                  <a:pos x="T4" y="T5"/>
                </a:cxn>
                <a:cxn ang="T13">
                  <a:pos x="T6" y="T7"/>
                </a:cxn>
                <a:cxn ang="T14">
                  <a:pos x="T8" y="T9"/>
                </a:cxn>
              </a:cxnLst>
              <a:rect l="T15" t="T16" r="T17" b="T18"/>
              <a:pathLst>
                <a:path w="1018" h="995">
                  <a:moveTo>
                    <a:pt x="0" y="0"/>
                  </a:moveTo>
                  <a:lnTo>
                    <a:pt x="1" y="271"/>
                  </a:lnTo>
                  <a:lnTo>
                    <a:pt x="1018" y="995"/>
                  </a:lnTo>
                  <a:lnTo>
                    <a:pt x="1018" y="721"/>
                  </a:lnTo>
                  <a:lnTo>
                    <a:pt x="0" y="0"/>
                  </a:lnTo>
                  <a:close/>
                </a:path>
              </a:pathLst>
            </a:custGeom>
            <a:solidFill>
              <a:srgbClr val="8F8F8F"/>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63" name="Freeform 53"/>
            <p:cNvSpPr>
              <a:spLocks/>
            </p:cNvSpPr>
            <p:nvPr/>
          </p:nvSpPr>
          <p:spPr bwMode="gray">
            <a:xfrm>
              <a:off x="3771" y="2584"/>
              <a:ext cx="394" cy="514"/>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64" name="Freeform 54"/>
            <p:cNvSpPr>
              <a:spLocks/>
            </p:cNvSpPr>
            <p:nvPr/>
          </p:nvSpPr>
          <p:spPr bwMode="gray">
            <a:xfrm>
              <a:off x="3772" y="1208"/>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EAEAEA"/>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65" name="Freeform 55"/>
            <p:cNvSpPr>
              <a:spLocks/>
            </p:cNvSpPr>
            <p:nvPr/>
          </p:nvSpPr>
          <p:spPr bwMode="gray">
            <a:xfrm>
              <a:off x="4165" y="1551"/>
              <a:ext cx="924" cy="654"/>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66" name="Freeform 56"/>
            <p:cNvSpPr>
              <a:spLocks/>
            </p:cNvSpPr>
            <p:nvPr/>
          </p:nvSpPr>
          <p:spPr bwMode="gray">
            <a:xfrm>
              <a:off x="3771" y="1691"/>
              <a:ext cx="394" cy="514"/>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67" name="Freeform 57"/>
            <p:cNvSpPr>
              <a:spLocks/>
            </p:cNvSpPr>
            <p:nvPr/>
          </p:nvSpPr>
          <p:spPr bwMode="gray">
            <a:xfrm>
              <a:off x="4496" y="1719"/>
              <a:ext cx="688" cy="1782"/>
            </a:xfrm>
            <a:custGeom>
              <a:avLst/>
              <a:gdLst>
                <a:gd name="T0" fmla="*/ 0 w 1088"/>
                <a:gd name="T1" fmla="*/ 1 h 2820"/>
                <a:gd name="T2" fmla="*/ 1 w 1088"/>
                <a:gd name="T3" fmla="*/ 1 h 2820"/>
                <a:gd name="T4" fmla="*/ 1 w 1088"/>
                <a:gd name="T5" fmla="*/ 1 h 2820"/>
                <a:gd name="T6" fmla="*/ 1 w 1088"/>
                <a:gd name="T7" fmla="*/ 0 h 2820"/>
                <a:gd name="T8" fmla="*/ 1 w 1088"/>
                <a:gd name="T9" fmla="*/ 1 h 2820"/>
                <a:gd name="T10" fmla="*/ 0 w 1088"/>
                <a:gd name="T11" fmla="*/ 1 h 2820"/>
                <a:gd name="T12" fmla="*/ 0 w 1088"/>
                <a:gd name="T13" fmla="*/ 1 h 2820"/>
                <a:gd name="T14" fmla="*/ 0 60000 65536"/>
                <a:gd name="T15" fmla="*/ 0 60000 65536"/>
                <a:gd name="T16" fmla="*/ 0 60000 65536"/>
                <a:gd name="T17" fmla="*/ 0 60000 65536"/>
                <a:gd name="T18" fmla="*/ 0 60000 65536"/>
                <a:gd name="T19" fmla="*/ 0 60000 65536"/>
                <a:gd name="T20" fmla="*/ 0 60000 65536"/>
                <a:gd name="T21" fmla="*/ 0 w 1088"/>
                <a:gd name="T22" fmla="*/ 0 h 2820"/>
                <a:gd name="T23" fmla="*/ 1088 w 1088"/>
                <a:gd name="T24" fmla="*/ 2820 h 28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8" h="2820">
                  <a:moveTo>
                    <a:pt x="0" y="2554"/>
                  </a:moveTo>
                  <a:lnTo>
                    <a:pt x="938" y="1890"/>
                  </a:lnTo>
                  <a:lnTo>
                    <a:pt x="938" y="102"/>
                  </a:lnTo>
                  <a:lnTo>
                    <a:pt x="1088" y="0"/>
                  </a:lnTo>
                  <a:lnTo>
                    <a:pt x="1088" y="2046"/>
                  </a:lnTo>
                  <a:lnTo>
                    <a:pt x="0" y="2820"/>
                  </a:lnTo>
                  <a:lnTo>
                    <a:pt x="0" y="2554"/>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68" name="Freeform 58"/>
            <p:cNvSpPr>
              <a:spLocks/>
            </p:cNvSpPr>
            <p:nvPr/>
          </p:nvSpPr>
          <p:spPr bwMode="gray">
            <a:xfrm>
              <a:off x="4220" y="2665"/>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69" name="Freeform 59"/>
            <p:cNvSpPr>
              <a:spLocks/>
            </p:cNvSpPr>
            <p:nvPr/>
          </p:nvSpPr>
          <p:spPr bwMode="gray">
            <a:xfrm>
              <a:off x="4220" y="2473"/>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70" name="Freeform 60"/>
            <p:cNvSpPr>
              <a:spLocks/>
            </p:cNvSpPr>
            <p:nvPr/>
          </p:nvSpPr>
          <p:spPr bwMode="gray">
            <a:xfrm>
              <a:off x="4220" y="2369"/>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71" name="Freeform 61"/>
            <p:cNvSpPr>
              <a:spLocks/>
            </p:cNvSpPr>
            <p:nvPr/>
          </p:nvSpPr>
          <p:spPr bwMode="gray">
            <a:xfrm>
              <a:off x="4220" y="2177"/>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72" name="Freeform 62"/>
            <p:cNvSpPr>
              <a:spLocks/>
            </p:cNvSpPr>
            <p:nvPr/>
          </p:nvSpPr>
          <p:spPr bwMode="gray">
            <a:xfrm>
              <a:off x="4220" y="2073"/>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73" name="Freeform 63"/>
            <p:cNvSpPr>
              <a:spLocks/>
            </p:cNvSpPr>
            <p:nvPr/>
          </p:nvSpPr>
          <p:spPr bwMode="gray">
            <a:xfrm>
              <a:off x="4220" y="1881"/>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74" name="Freeform 64"/>
            <p:cNvSpPr>
              <a:spLocks/>
            </p:cNvSpPr>
            <p:nvPr/>
          </p:nvSpPr>
          <p:spPr bwMode="gray">
            <a:xfrm>
              <a:off x="4220" y="1777"/>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75" name="Freeform 65"/>
            <p:cNvSpPr>
              <a:spLocks/>
            </p:cNvSpPr>
            <p:nvPr/>
          </p:nvSpPr>
          <p:spPr bwMode="gray">
            <a:xfrm>
              <a:off x="4220" y="1585"/>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grpSp>
      <p:grpSp>
        <p:nvGrpSpPr>
          <p:cNvPr id="14" name="Group 76"/>
          <p:cNvGrpSpPr>
            <a:grpSpLocks/>
          </p:cNvGrpSpPr>
          <p:nvPr/>
        </p:nvGrpSpPr>
        <p:grpSpPr bwMode="auto">
          <a:xfrm>
            <a:off x="7473950" y="3327400"/>
            <a:ext cx="374650" cy="650875"/>
            <a:chOff x="3769" y="1208"/>
            <a:chExt cx="1415" cy="2293"/>
          </a:xfrm>
        </p:grpSpPr>
        <p:sp>
          <p:nvSpPr>
            <p:cNvPr id="1177" name="Freeform 77"/>
            <p:cNvSpPr>
              <a:spLocks/>
            </p:cNvSpPr>
            <p:nvPr/>
          </p:nvSpPr>
          <p:spPr bwMode="gray">
            <a:xfrm>
              <a:off x="3772" y="1507"/>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78" name="Freeform 78"/>
            <p:cNvSpPr>
              <a:spLocks/>
            </p:cNvSpPr>
            <p:nvPr/>
          </p:nvSpPr>
          <p:spPr bwMode="gray">
            <a:xfrm>
              <a:off x="3769" y="1804"/>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71" y="554"/>
                  </a:lnTo>
                  <a:lnTo>
                    <a:pt x="2086" y="918"/>
                  </a:lnTo>
                  <a:lnTo>
                    <a:pt x="2232" y="814"/>
                  </a:lnTo>
                  <a:lnTo>
                    <a:pt x="1080" y="0"/>
                  </a:lnTo>
                  <a:lnTo>
                    <a:pt x="0" y="766"/>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79" name="Freeform 79"/>
            <p:cNvSpPr>
              <a:spLocks/>
            </p:cNvSpPr>
            <p:nvPr/>
          </p:nvSpPr>
          <p:spPr bwMode="gray">
            <a:xfrm>
              <a:off x="3769" y="2103"/>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80" name="Freeform 80"/>
            <p:cNvSpPr>
              <a:spLocks/>
            </p:cNvSpPr>
            <p:nvPr/>
          </p:nvSpPr>
          <p:spPr bwMode="gray">
            <a:xfrm>
              <a:off x="4165" y="1848"/>
              <a:ext cx="924" cy="654"/>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81" name="Freeform 81"/>
            <p:cNvSpPr>
              <a:spLocks/>
            </p:cNvSpPr>
            <p:nvPr/>
          </p:nvSpPr>
          <p:spPr bwMode="gray">
            <a:xfrm>
              <a:off x="4165" y="2146"/>
              <a:ext cx="924" cy="654"/>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82" name="Freeform 82"/>
            <p:cNvSpPr>
              <a:spLocks/>
            </p:cNvSpPr>
            <p:nvPr/>
          </p:nvSpPr>
          <p:spPr bwMode="gray">
            <a:xfrm>
              <a:off x="4100" y="2567"/>
              <a:ext cx="1078" cy="766"/>
            </a:xfrm>
            <a:custGeom>
              <a:avLst/>
              <a:gdLst>
                <a:gd name="T0" fmla="*/ 0 w 1707"/>
                <a:gd name="T1" fmla="*/ 1 h 1212"/>
                <a:gd name="T2" fmla="*/ 1 w 1707"/>
                <a:gd name="T3" fmla="*/ 1 h 1212"/>
                <a:gd name="T4" fmla="*/ 1 w 1707"/>
                <a:gd name="T5" fmla="*/ 1 h 1212"/>
                <a:gd name="T6" fmla="*/ 1 w 1707"/>
                <a:gd name="T7" fmla="*/ 0 h 1212"/>
                <a:gd name="T8" fmla="*/ 0 w 1707"/>
                <a:gd name="T9" fmla="*/ 1 h 1212"/>
                <a:gd name="T10" fmla="*/ 0 60000 65536"/>
                <a:gd name="T11" fmla="*/ 0 60000 65536"/>
                <a:gd name="T12" fmla="*/ 0 60000 65536"/>
                <a:gd name="T13" fmla="*/ 0 60000 65536"/>
                <a:gd name="T14" fmla="*/ 0 60000 65536"/>
                <a:gd name="T15" fmla="*/ 0 w 1707"/>
                <a:gd name="T16" fmla="*/ 0 h 1212"/>
                <a:gd name="T17" fmla="*/ 1707 w 1707"/>
                <a:gd name="T18" fmla="*/ 1212 h 1212"/>
              </a:gdLst>
              <a:ahLst/>
              <a:cxnLst>
                <a:cxn ang="T10">
                  <a:pos x="T0" y="T1"/>
                </a:cxn>
                <a:cxn ang="T11">
                  <a:pos x="T2" y="T3"/>
                </a:cxn>
                <a:cxn ang="T12">
                  <a:pos x="T4" y="T5"/>
                </a:cxn>
                <a:cxn ang="T13">
                  <a:pos x="T6" y="T7"/>
                </a:cxn>
                <a:cxn ang="T14">
                  <a:pos x="T8" y="T9"/>
                </a:cxn>
              </a:cxnLst>
              <a:rect l="T15" t="T16" r="T17" b="T18"/>
              <a:pathLst>
                <a:path w="1707" h="1212">
                  <a:moveTo>
                    <a:pt x="0" y="766"/>
                  </a:moveTo>
                  <a:lnTo>
                    <a:pt x="628" y="1212"/>
                  </a:lnTo>
                  <a:lnTo>
                    <a:pt x="1707" y="448"/>
                  </a:lnTo>
                  <a:lnTo>
                    <a:pt x="1080" y="0"/>
                  </a:lnTo>
                  <a:lnTo>
                    <a:pt x="0" y="766"/>
                  </a:lnTo>
                  <a:close/>
                </a:path>
              </a:pathLst>
            </a:custGeom>
            <a:solidFill>
              <a:srgbClr val="EAEAEA"/>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83" name="Freeform 83"/>
            <p:cNvSpPr>
              <a:spLocks/>
            </p:cNvSpPr>
            <p:nvPr/>
          </p:nvSpPr>
          <p:spPr bwMode="gray">
            <a:xfrm>
              <a:off x="4167" y="2444"/>
              <a:ext cx="923" cy="653"/>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747"/>
                  </a:lnTo>
                  <a:lnTo>
                    <a:pt x="927" y="375"/>
                  </a:lnTo>
                  <a:lnTo>
                    <a:pt x="0" y="1034"/>
                  </a:lnTo>
                  <a:close/>
                </a:path>
              </a:pathLst>
            </a:custGeom>
            <a:solidFill>
              <a:srgbClr val="333333"/>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84" name="Freeform 84"/>
            <p:cNvSpPr>
              <a:spLocks/>
            </p:cNvSpPr>
            <p:nvPr/>
          </p:nvSpPr>
          <p:spPr bwMode="gray">
            <a:xfrm>
              <a:off x="3771" y="1989"/>
              <a:ext cx="394" cy="513"/>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85" name="Freeform 85"/>
            <p:cNvSpPr>
              <a:spLocks/>
            </p:cNvSpPr>
            <p:nvPr/>
          </p:nvSpPr>
          <p:spPr bwMode="gray">
            <a:xfrm>
              <a:off x="3771" y="2287"/>
              <a:ext cx="394" cy="513"/>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86" name="Freeform 86"/>
            <p:cNvSpPr>
              <a:spLocks/>
            </p:cNvSpPr>
            <p:nvPr/>
          </p:nvSpPr>
          <p:spPr bwMode="gray">
            <a:xfrm>
              <a:off x="3853" y="2870"/>
              <a:ext cx="643" cy="629"/>
            </a:xfrm>
            <a:custGeom>
              <a:avLst/>
              <a:gdLst>
                <a:gd name="T0" fmla="*/ 0 w 1018"/>
                <a:gd name="T1" fmla="*/ 0 h 995"/>
                <a:gd name="T2" fmla="*/ 1 w 1018"/>
                <a:gd name="T3" fmla="*/ 1 h 995"/>
                <a:gd name="T4" fmla="*/ 1 w 1018"/>
                <a:gd name="T5" fmla="*/ 1 h 995"/>
                <a:gd name="T6" fmla="*/ 1 w 1018"/>
                <a:gd name="T7" fmla="*/ 1 h 995"/>
                <a:gd name="T8" fmla="*/ 0 w 1018"/>
                <a:gd name="T9" fmla="*/ 0 h 995"/>
                <a:gd name="T10" fmla="*/ 0 60000 65536"/>
                <a:gd name="T11" fmla="*/ 0 60000 65536"/>
                <a:gd name="T12" fmla="*/ 0 60000 65536"/>
                <a:gd name="T13" fmla="*/ 0 60000 65536"/>
                <a:gd name="T14" fmla="*/ 0 60000 65536"/>
                <a:gd name="T15" fmla="*/ 0 w 1018"/>
                <a:gd name="T16" fmla="*/ 0 h 995"/>
                <a:gd name="T17" fmla="*/ 1018 w 1018"/>
                <a:gd name="T18" fmla="*/ 995 h 995"/>
              </a:gdLst>
              <a:ahLst/>
              <a:cxnLst>
                <a:cxn ang="T10">
                  <a:pos x="T0" y="T1"/>
                </a:cxn>
                <a:cxn ang="T11">
                  <a:pos x="T2" y="T3"/>
                </a:cxn>
                <a:cxn ang="T12">
                  <a:pos x="T4" y="T5"/>
                </a:cxn>
                <a:cxn ang="T13">
                  <a:pos x="T6" y="T7"/>
                </a:cxn>
                <a:cxn ang="T14">
                  <a:pos x="T8" y="T9"/>
                </a:cxn>
              </a:cxnLst>
              <a:rect l="T15" t="T16" r="T17" b="T18"/>
              <a:pathLst>
                <a:path w="1018" h="995">
                  <a:moveTo>
                    <a:pt x="0" y="0"/>
                  </a:moveTo>
                  <a:lnTo>
                    <a:pt x="1" y="271"/>
                  </a:lnTo>
                  <a:lnTo>
                    <a:pt x="1018" y="995"/>
                  </a:lnTo>
                  <a:lnTo>
                    <a:pt x="1018" y="721"/>
                  </a:lnTo>
                  <a:lnTo>
                    <a:pt x="0" y="0"/>
                  </a:lnTo>
                  <a:close/>
                </a:path>
              </a:pathLst>
            </a:custGeom>
            <a:solidFill>
              <a:srgbClr val="8F8F8F"/>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87" name="Freeform 87"/>
            <p:cNvSpPr>
              <a:spLocks/>
            </p:cNvSpPr>
            <p:nvPr/>
          </p:nvSpPr>
          <p:spPr bwMode="gray">
            <a:xfrm>
              <a:off x="3771" y="2584"/>
              <a:ext cx="394" cy="514"/>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88" name="Freeform 88"/>
            <p:cNvSpPr>
              <a:spLocks/>
            </p:cNvSpPr>
            <p:nvPr/>
          </p:nvSpPr>
          <p:spPr bwMode="gray">
            <a:xfrm>
              <a:off x="3772" y="1208"/>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EAEAEA"/>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89" name="Freeform 89"/>
            <p:cNvSpPr>
              <a:spLocks/>
            </p:cNvSpPr>
            <p:nvPr/>
          </p:nvSpPr>
          <p:spPr bwMode="gray">
            <a:xfrm>
              <a:off x="4165" y="1551"/>
              <a:ext cx="924" cy="654"/>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90" name="Freeform 90"/>
            <p:cNvSpPr>
              <a:spLocks/>
            </p:cNvSpPr>
            <p:nvPr/>
          </p:nvSpPr>
          <p:spPr bwMode="gray">
            <a:xfrm>
              <a:off x="3771" y="1691"/>
              <a:ext cx="394" cy="514"/>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91" name="Freeform 91"/>
            <p:cNvSpPr>
              <a:spLocks/>
            </p:cNvSpPr>
            <p:nvPr/>
          </p:nvSpPr>
          <p:spPr bwMode="gray">
            <a:xfrm>
              <a:off x="4496" y="1719"/>
              <a:ext cx="688" cy="1782"/>
            </a:xfrm>
            <a:custGeom>
              <a:avLst/>
              <a:gdLst>
                <a:gd name="T0" fmla="*/ 0 w 1088"/>
                <a:gd name="T1" fmla="*/ 1 h 2820"/>
                <a:gd name="T2" fmla="*/ 1 w 1088"/>
                <a:gd name="T3" fmla="*/ 1 h 2820"/>
                <a:gd name="T4" fmla="*/ 1 w 1088"/>
                <a:gd name="T5" fmla="*/ 1 h 2820"/>
                <a:gd name="T6" fmla="*/ 1 w 1088"/>
                <a:gd name="T7" fmla="*/ 0 h 2820"/>
                <a:gd name="T8" fmla="*/ 1 w 1088"/>
                <a:gd name="T9" fmla="*/ 1 h 2820"/>
                <a:gd name="T10" fmla="*/ 0 w 1088"/>
                <a:gd name="T11" fmla="*/ 1 h 2820"/>
                <a:gd name="T12" fmla="*/ 0 w 1088"/>
                <a:gd name="T13" fmla="*/ 1 h 2820"/>
                <a:gd name="T14" fmla="*/ 0 60000 65536"/>
                <a:gd name="T15" fmla="*/ 0 60000 65536"/>
                <a:gd name="T16" fmla="*/ 0 60000 65536"/>
                <a:gd name="T17" fmla="*/ 0 60000 65536"/>
                <a:gd name="T18" fmla="*/ 0 60000 65536"/>
                <a:gd name="T19" fmla="*/ 0 60000 65536"/>
                <a:gd name="T20" fmla="*/ 0 60000 65536"/>
                <a:gd name="T21" fmla="*/ 0 w 1088"/>
                <a:gd name="T22" fmla="*/ 0 h 2820"/>
                <a:gd name="T23" fmla="*/ 1088 w 1088"/>
                <a:gd name="T24" fmla="*/ 2820 h 28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8" h="2820">
                  <a:moveTo>
                    <a:pt x="0" y="2554"/>
                  </a:moveTo>
                  <a:lnTo>
                    <a:pt x="938" y="1890"/>
                  </a:lnTo>
                  <a:lnTo>
                    <a:pt x="938" y="102"/>
                  </a:lnTo>
                  <a:lnTo>
                    <a:pt x="1088" y="0"/>
                  </a:lnTo>
                  <a:lnTo>
                    <a:pt x="1088" y="2046"/>
                  </a:lnTo>
                  <a:lnTo>
                    <a:pt x="0" y="2820"/>
                  </a:lnTo>
                  <a:lnTo>
                    <a:pt x="0" y="2554"/>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92" name="Freeform 92"/>
            <p:cNvSpPr>
              <a:spLocks/>
            </p:cNvSpPr>
            <p:nvPr/>
          </p:nvSpPr>
          <p:spPr bwMode="gray">
            <a:xfrm>
              <a:off x="4220" y="2665"/>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93" name="Freeform 93"/>
            <p:cNvSpPr>
              <a:spLocks/>
            </p:cNvSpPr>
            <p:nvPr/>
          </p:nvSpPr>
          <p:spPr bwMode="gray">
            <a:xfrm>
              <a:off x="4220" y="2473"/>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94" name="Freeform 94"/>
            <p:cNvSpPr>
              <a:spLocks/>
            </p:cNvSpPr>
            <p:nvPr/>
          </p:nvSpPr>
          <p:spPr bwMode="gray">
            <a:xfrm>
              <a:off x="4220" y="2369"/>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95" name="Freeform 95"/>
            <p:cNvSpPr>
              <a:spLocks/>
            </p:cNvSpPr>
            <p:nvPr/>
          </p:nvSpPr>
          <p:spPr bwMode="gray">
            <a:xfrm>
              <a:off x="4220" y="2177"/>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96" name="Freeform 96"/>
            <p:cNvSpPr>
              <a:spLocks/>
            </p:cNvSpPr>
            <p:nvPr/>
          </p:nvSpPr>
          <p:spPr bwMode="gray">
            <a:xfrm>
              <a:off x="4220" y="2073"/>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97" name="Freeform 97"/>
            <p:cNvSpPr>
              <a:spLocks/>
            </p:cNvSpPr>
            <p:nvPr/>
          </p:nvSpPr>
          <p:spPr bwMode="gray">
            <a:xfrm>
              <a:off x="4220" y="1881"/>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98" name="Freeform 98"/>
            <p:cNvSpPr>
              <a:spLocks/>
            </p:cNvSpPr>
            <p:nvPr/>
          </p:nvSpPr>
          <p:spPr bwMode="gray">
            <a:xfrm>
              <a:off x="4220" y="1777"/>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199" name="Freeform 99"/>
            <p:cNvSpPr>
              <a:spLocks/>
            </p:cNvSpPr>
            <p:nvPr/>
          </p:nvSpPr>
          <p:spPr bwMode="gray">
            <a:xfrm>
              <a:off x="4220" y="1585"/>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grpSp>
      <p:grpSp>
        <p:nvGrpSpPr>
          <p:cNvPr id="15" name="Group 125"/>
          <p:cNvGrpSpPr>
            <a:grpSpLocks/>
          </p:cNvGrpSpPr>
          <p:nvPr/>
        </p:nvGrpSpPr>
        <p:grpSpPr bwMode="auto">
          <a:xfrm>
            <a:off x="7473950" y="2600325"/>
            <a:ext cx="374650" cy="650875"/>
            <a:chOff x="3769" y="1208"/>
            <a:chExt cx="1415" cy="2293"/>
          </a:xfrm>
        </p:grpSpPr>
        <p:sp>
          <p:nvSpPr>
            <p:cNvPr id="1201" name="Freeform 126"/>
            <p:cNvSpPr>
              <a:spLocks/>
            </p:cNvSpPr>
            <p:nvPr/>
          </p:nvSpPr>
          <p:spPr bwMode="gray">
            <a:xfrm>
              <a:off x="3772" y="1507"/>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202" name="Freeform 127"/>
            <p:cNvSpPr>
              <a:spLocks/>
            </p:cNvSpPr>
            <p:nvPr/>
          </p:nvSpPr>
          <p:spPr bwMode="gray">
            <a:xfrm>
              <a:off x="3769" y="1804"/>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71" y="554"/>
                  </a:lnTo>
                  <a:lnTo>
                    <a:pt x="2086" y="918"/>
                  </a:lnTo>
                  <a:lnTo>
                    <a:pt x="2232" y="814"/>
                  </a:lnTo>
                  <a:lnTo>
                    <a:pt x="1080" y="0"/>
                  </a:lnTo>
                  <a:lnTo>
                    <a:pt x="0" y="766"/>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203" name="Freeform 128"/>
            <p:cNvSpPr>
              <a:spLocks/>
            </p:cNvSpPr>
            <p:nvPr/>
          </p:nvSpPr>
          <p:spPr bwMode="gray">
            <a:xfrm>
              <a:off x="3769" y="2103"/>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204" name="Freeform 129"/>
            <p:cNvSpPr>
              <a:spLocks/>
            </p:cNvSpPr>
            <p:nvPr/>
          </p:nvSpPr>
          <p:spPr bwMode="gray">
            <a:xfrm>
              <a:off x="4165" y="1848"/>
              <a:ext cx="924" cy="654"/>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205" name="Freeform 130"/>
            <p:cNvSpPr>
              <a:spLocks/>
            </p:cNvSpPr>
            <p:nvPr/>
          </p:nvSpPr>
          <p:spPr bwMode="gray">
            <a:xfrm>
              <a:off x="4165" y="2146"/>
              <a:ext cx="924" cy="654"/>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206" name="Freeform 131"/>
            <p:cNvSpPr>
              <a:spLocks/>
            </p:cNvSpPr>
            <p:nvPr/>
          </p:nvSpPr>
          <p:spPr bwMode="gray">
            <a:xfrm>
              <a:off x="4100" y="2567"/>
              <a:ext cx="1078" cy="766"/>
            </a:xfrm>
            <a:custGeom>
              <a:avLst/>
              <a:gdLst>
                <a:gd name="T0" fmla="*/ 0 w 1707"/>
                <a:gd name="T1" fmla="*/ 1 h 1212"/>
                <a:gd name="T2" fmla="*/ 1 w 1707"/>
                <a:gd name="T3" fmla="*/ 1 h 1212"/>
                <a:gd name="T4" fmla="*/ 1 w 1707"/>
                <a:gd name="T5" fmla="*/ 1 h 1212"/>
                <a:gd name="T6" fmla="*/ 1 w 1707"/>
                <a:gd name="T7" fmla="*/ 0 h 1212"/>
                <a:gd name="T8" fmla="*/ 0 w 1707"/>
                <a:gd name="T9" fmla="*/ 1 h 1212"/>
                <a:gd name="T10" fmla="*/ 0 60000 65536"/>
                <a:gd name="T11" fmla="*/ 0 60000 65536"/>
                <a:gd name="T12" fmla="*/ 0 60000 65536"/>
                <a:gd name="T13" fmla="*/ 0 60000 65536"/>
                <a:gd name="T14" fmla="*/ 0 60000 65536"/>
                <a:gd name="T15" fmla="*/ 0 w 1707"/>
                <a:gd name="T16" fmla="*/ 0 h 1212"/>
                <a:gd name="T17" fmla="*/ 1707 w 1707"/>
                <a:gd name="T18" fmla="*/ 1212 h 1212"/>
              </a:gdLst>
              <a:ahLst/>
              <a:cxnLst>
                <a:cxn ang="T10">
                  <a:pos x="T0" y="T1"/>
                </a:cxn>
                <a:cxn ang="T11">
                  <a:pos x="T2" y="T3"/>
                </a:cxn>
                <a:cxn ang="T12">
                  <a:pos x="T4" y="T5"/>
                </a:cxn>
                <a:cxn ang="T13">
                  <a:pos x="T6" y="T7"/>
                </a:cxn>
                <a:cxn ang="T14">
                  <a:pos x="T8" y="T9"/>
                </a:cxn>
              </a:cxnLst>
              <a:rect l="T15" t="T16" r="T17" b="T18"/>
              <a:pathLst>
                <a:path w="1707" h="1212">
                  <a:moveTo>
                    <a:pt x="0" y="766"/>
                  </a:moveTo>
                  <a:lnTo>
                    <a:pt x="628" y="1212"/>
                  </a:lnTo>
                  <a:lnTo>
                    <a:pt x="1707" y="448"/>
                  </a:lnTo>
                  <a:lnTo>
                    <a:pt x="1080" y="0"/>
                  </a:lnTo>
                  <a:lnTo>
                    <a:pt x="0" y="766"/>
                  </a:lnTo>
                  <a:close/>
                </a:path>
              </a:pathLst>
            </a:custGeom>
            <a:solidFill>
              <a:srgbClr val="EAEAEA"/>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207" name="Freeform 132"/>
            <p:cNvSpPr>
              <a:spLocks/>
            </p:cNvSpPr>
            <p:nvPr/>
          </p:nvSpPr>
          <p:spPr bwMode="gray">
            <a:xfrm>
              <a:off x="4167" y="2444"/>
              <a:ext cx="923" cy="653"/>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747"/>
                  </a:lnTo>
                  <a:lnTo>
                    <a:pt x="927" y="375"/>
                  </a:lnTo>
                  <a:lnTo>
                    <a:pt x="0" y="1034"/>
                  </a:lnTo>
                  <a:close/>
                </a:path>
              </a:pathLst>
            </a:custGeom>
            <a:solidFill>
              <a:srgbClr val="333333"/>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208" name="Freeform 133"/>
            <p:cNvSpPr>
              <a:spLocks/>
            </p:cNvSpPr>
            <p:nvPr/>
          </p:nvSpPr>
          <p:spPr bwMode="gray">
            <a:xfrm>
              <a:off x="3771" y="1989"/>
              <a:ext cx="394" cy="513"/>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209" name="Freeform 134"/>
            <p:cNvSpPr>
              <a:spLocks/>
            </p:cNvSpPr>
            <p:nvPr/>
          </p:nvSpPr>
          <p:spPr bwMode="gray">
            <a:xfrm>
              <a:off x="3771" y="2287"/>
              <a:ext cx="394" cy="513"/>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210" name="Freeform 135"/>
            <p:cNvSpPr>
              <a:spLocks/>
            </p:cNvSpPr>
            <p:nvPr/>
          </p:nvSpPr>
          <p:spPr bwMode="gray">
            <a:xfrm>
              <a:off x="3853" y="2870"/>
              <a:ext cx="643" cy="629"/>
            </a:xfrm>
            <a:custGeom>
              <a:avLst/>
              <a:gdLst>
                <a:gd name="T0" fmla="*/ 0 w 1018"/>
                <a:gd name="T1" fmla="*/ 0 h 995"/>
                <a:gd name="T2" fmla="*/ 1 w 1018"/>
                <a:gd name="T3" fmla="*/ 1 h 995"/>
                <a:gd name="T4" fmla="*/ 1 w 1018"/>
                <a:gd name="T5" fmla="*/ 1 h 995"/>
                <a:gd name="T6" fmla="*/ 1 w 1018"/>
                <a:gd name="T7" fmla="*/ 1 h 995"/>
                <a:gd name="T8" fmla="*/ 0 w 1018"/>
                <a:gd name="T9" fmla="*/ 0 h 995"/>
                <a:gd name="T10" fmla="*/ 0 60000 65536"/>
                <a:gd name="T11" fmla="*/ 0 60000 65536"/>
                <a:gd name="T12" fmla="*/ 0 60000 65536"/>
                <a:gd name="T13" fmla="*/ 0 60000 65536"/>
                <a:gd name="T14" fmla="*/ 0 60000 65536"/>
                <a:gd name="T15" fmla="*/ 0 w 1018"/>
                <a:gd name="T16" fmla="*/ 0 h 995"/>
                <a:gd name="T17" fmla="*/ 1018 w 1018"/>
                <a:gd name="T18" fmla="*/ 995 h 995"/>
              </a:gdLst>
              <a:ahLst/>
              <a:cxnLst>
                <a:cxn ang="T10">
                  <a:pos x="T0" y="T1"/>
                </a:cxn>
                <a:cxn ang="T11">
                  <a:pos x="T2" y="T3"/>
                </a:cxn>
                <a:cxn ang="T12">
                  <a:pos x="T4" y="T5"/>
                </a:cxn>
                <a:cxn ang="T13">
                  <a:pos x="T6" y="T7"/>
                </a:cxn>
                <a:cxn ang="T14">
                  <a:pos x="T8" y="T9"/>
                </a:cxn>
              </a:cxnLst>
              <a:rect l="T15" t="T16" r="T17" b="T18"/>
              <a:pathLst>
                <a:path w="1018" h="995">
                  <a:moveTo>
                    <a:pt x="0" y="0"/>
                  </a:moveTo>
                  <a:lnTo>
                    <a:pt x="1" y="271"/>
                  </a:lnTo>
                  <a:lnTo>
                    <a:pt x="1018" y="995"/>
                  </a:lnTo>
                  <a:lnTo>
                    <a:pt x="1018" y="721"/>
                  </a:lnTo>
                  <a:lnTo>
                    <a:pt x="0" y="0"/>
                  </a:lnTo>
                  <a:close/>
                </a:path>
              </a:pathLst>
            </a:custGeom>
            <a:solidFill>
              <a:srgbClr val="8F8F8F"/>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211" name="Freeform 136"/>
            <p:cNvSpPr>
              <a:spLocks/>
            </p:cNvSpPr>
            <p:nvPr/>
          </p:nvSpPr>
          <p:spPr bwMode="gray">
            <a:xfrm>
              <a:off x="3771" y="2584"/>
              <a:ext cx="394" cy="514"/>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212" name="Freeform 137"/>
            <p:cNvSpPr>
              <a:spLocks/>
            </p:cNvSpPr>
            <p:nvPr/>
          </p:nvSpPr>
          <p:spPr bwMode="gray">
            <a:xfrm>
              <a:off x="3772" y="1208"/>
              <a:ext cx="1411" cy="766"/>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EAEAEA"/>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213" name="Freeform 138"/>
            <p:cNvSpPr>
              <a:spLocks/>
            </p:cNvSpPr>
            <p:nvPr/>
          </p:nvSpPr>
          <p:spPr bwMode="gray">
            <a:xfrm>
              <a:off x="4165" y="1551"/>
              <a:ext cx="924" cy="654"/>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214" name="Freeform 139"/>
            <p:cNvSpPr>
              <a:spLocks/>
            </p:cNvSpPr>
            <p:nvPr/>
          </p:nvSpPr>
          <p:spPr bwMode="gray">
            <a:xfrm>
              <a:off x="3771" y="1691"/>
              <a:ext cx="394" cy="514"/>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215" name="Freeform 140"/>
            <p:cNvSpPr>
              <a:spLocks/>
            </p:cNvSpPr>
            <p:nvPr/>
          </p:nvSpPr>
          <p:spPr bwMode="gray">
            <a:xfrm>
              <a:off x="4496" y="1719"/>
              <a:ext cx="688" cy="1782"/>
            </a:xfrm>
            <a:custGeom>
              <a:avLst/>
              <a:gdLst>
                <a:gd name="T0" fmla="*/ 0 w 1088"/>
                <a:gd name="T1" fmla="*/ 1 h 2820"/>
                <a:gd name="T2" fmla="*/ 1 w 1088"/>
                <a:gd name="T3" fmla="*/ 1 h 2820"/>
                <a:gd name="T4" fmla="*/ 1 w 1088"/>
                <a:gd name="T5" fmla="*/ 1 h 2820"/>
                <a:gd name="T6" fmla="*/ 1 w 1088"/>
                <a:gd name="T7" fmla="*/ 0 h 2820"/>
                <a:gd name="T8" fmla="*/ 1 w 1088"/>
                <a:gd name="T9" fmla="*/ 1 h 2820"/>
                <a:gd name="T10" fmla="*/ 0 w 1088"/>
                <a:gd name="T11" fmla="*/ 1 h 2820"/>
                <a:gd name="T12" fmla="*/ 0 w 1088"/>
                <a:gd name="T13" fmla="*/ 1 h 2820"/>
                <a:gd name="T14" fmla="*/ 0 60000 65536"/>
                <a:gd name="T15" fmla="*/ 0 60000 65536"/>
                <a:gd name="T16" fmla="*/ 0 60000 65536"/>
                <a:gd name="T17" fmla="*/ 0 60000 65536"/>
                <a:gd name="T18" fmla="*/ 0 60000 65536"/>
                <a:gd name="T19" fmla="*/ 0 60000 65536"/>
                <a:gd name="T20" fmla="*/ 0 60000 65536"/>
                <a:gd name="T21" fmla="*/ 0 w 1088"/>
                <a:gd name="T22" fmla="*/ 0 h 2820"/>
                <a:gd name="T23" fmla="*/ 1088 w 1088"/>
                <a:gd name="T24" fmla="*/ 2820 h 28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8" h="2820">
                  <a:moveTo>
                    <a:pt x="0" y="2554"/>
                  </a:moveTo>
                  <a:lnTo>
                    <a:pt x="938" y="1890"/>
                  </a:lnTo>
                  <a:lnTo>
                    <a:pt x="938" y="102"/>
                  </a:lnTo>
                  <a:lnTo>
                    <a:pt x="1088" y="0"/>
                  </a:lnTo>
                  <a:lnTo>
                    <a:pt x="1088" y="2046"/>
                  </a:lnTo>
                  <a:lnTo>
                    <a:pt x="0" y="2820"/>
                  </a:lnTo>
                  <a:lnTo>
                    <a:pt x="0" y="2554"/>
                  </a:lnTo>
                  <a:close/>
                </a:path>
              </a:pathLst>
            </a:custGeom>
            <a:solidFill>
              <a:srgbClr val="B2B2B2"/>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216" name="Freeform 141"/>
            <p:cNvSpPr>
              <a:spLocks/>
            </p:cNvSpPr>
            <p:nvPr/>
          </p:nvSpPr>
          <p:spPr bwMode="gray">
            <a:xfrm>
              <a:off x="4220" y="2665"/>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217" name="Freeform 142"/>
            <p:cNvSpPr>
              <a:spLocks/>
            </p:cNvSpPr>
            <p:nvPr/>
          </p:nvSpPr>
          <p:spPr bwMode="gray">
            <a:xfrm>
              <a:off x="4220" y="2473"/>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218" name="Freeform 143"/>
            <p:cNvSpPr>
              <a:spLocks/>
            </p:cNvSpPr>
            <p:nvPr/>
          </p:nvSpPr>
          <p:spPr bwMode="gray">
            <a:xfrm>
              <a:off x="4220" y="2369"/>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219" name="Freeform 144"/>
            <p:cNvSpPr>
              <a:spLocks/>
            </p:cNvSpPr>
            <p:nvPr/>
          </p:nvSpPr>
          <p:spPr bwMode="gray">
            <a:xfrm>
              <a:off x="4220" y="2177"/>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220" name="Freeform 145"/>
            <p:cNvSpPr>
              <a:spLocks/>
            </p:cNvSpPr>
            <p:nvPr/>
          </p:nvSpPr>
          <p:spPr bwMode="gray">
            <a:xfrm>
              <a:off x="4220" y="2073"/>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221" name="Freeform 146"/>
            <p:cNvSpPr>
              <a:spLocks/>
            </p:cNvSpPr>
            <p:nvPr/>
          </p:nvSpPr>
          <p:spPr bwMode="gray">
            <a:xfrm>
              <a:off x="4220" y="1881"/>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222" name="Freeform 147"/>
            <p:cNvSpPr>
              <a:spLocks/>
            </p:cNvSpPr>
            <p:nvPr/>
          </p:nvSpPr>
          <p:spPr bwMode="gray">
            <a:xfrm>
              <a:off x="4220" y="1777"/>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sp>
          <p:nvSpPr>
            <p:cNvPr id="1223" name="Freeform 148"/>
            <p:cNvSpPr>
              <a:spLocks/>
            </p:cNvSpPr>
            <p:nvPr/>
          </p:nvSpPr>
          <p:spPr bwMode="gray">
            <a:xfrm>
              <a:off x="4220" y="1585"/>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prstTxWarp prst="textNoShape">
                <a:avLst/>
              </a:prstTxWarp>
            </a:bodyPr>
            <a:lstStyle/>
            <a:p>
              <a:pPr algn="l" defTabSz="457200">
                <a:lnSpc>
                  <a:spcPct val="100000"/>
                </a:lnSpc>
                <a:spcBef>
                  <a:spcPct val="0"/>
                </a:spcBef>
                <a:buFontTx/>
                <a:buNone/>
              </a:pPr>
              <a:endParaRPr lang="en-US" sz="1800">
                <a:latin typeface="+mn-lt"/>
                <a:ea typeface="MS PGothic" pitchFamily="34" charset="-128"/>
                <a:cs typeface="MS PGothic" pitchFamily="34" charset="-128"/>
              </a:endParaRPr>
            </a:p>
          </p:txBody>
        </p:sp>
      </p:grpSp>
      <p:sp>
        <p:nvSpPr>
          <p:cNvPr id="1224" name="Text Box 298"/>
          <p:cNvSpPr txBox="1">
            <a:spLocks noChangeArrowheads="1"/>
          </p:cNvSpPr>
          <p:nvPr/>
        </p:nvSpPr>
        <p:spPr bwMode="gray">
          <a:xfrm>
            <a:off x="7772400" y="4679950"/>
            <a:ext cx="838200" cy="215444"/>
          </a:xfrm>
          <a:prstGeom prst="rect">
            <a:avLst/>
          </a:prstGeom>
          <a:noFill/>
          <a:ln w="12700">
            <a:noFill/>
            <a:miter lim="800000"/>
            <a:headEnd/>
            <a:tailEnd/>
          </a:ln>
        </p:spPr>
        <p:txBody>
          <a:bodyPr lIns="0" tIns="0" rIns="0" bIns="0">
            <a:prstTxWarp prst="textNoShape">
              <a:avLst/>
            </a:prstTxWarp>
            <a:spAutoFit/>
          </a:bodyPr>
          <a:lstStyle/>
          <a:p>
            <a:pPr algn="l">
              <a:lnSpc>
                <a:spcPct val="100000"/>
              </a:lnSpc>
              <a:spcBef>
                <a:spcPct val="0"/>
              </a:spcBef>
              <a:buFontTx/>
              <a:buNone/>
            </a:pPr>
            <a:r>
              <a:rPr lang="en-US" sz="1400">
                <a:latin typeface="+mn-lt"/>
                <a:ea typeface="MS PGothic" pitchFamily="34" charset="-128"/>
                <a:cs typeface="MS PGothic" pitchFamily="34" charset="-128"/>
              </a:rPr>
              <a:t>Storage</a:t>
            </a:r>
          </a:p>
        </p:txBody>
      </p:sp>
      <p:pic>
        <p:nvPicPr>
          <p:cNvPr id="1225" name="Picture 46"/>
          <p:cNvPicPr>
            <a:picLocks noChangeAspect="1" noChangeArrowheads="1"/>
          </p:cNvPicPr>
          <p:nvPr/>
        </p:nvPicPr>
        <p:blipFill>
          <a:blip r:embed="rId3" cstate="print"/>
          <a:srcRect/>
          <a:stretch>
            <a:fillRect/>
          </a:stretch>
        </p:blipFill>
        <p:spPr bwMode="auto">
          <a:xfrm>
            <a:off x="5613400" y="4683125"/>
            <a:ext cx="228600" cy="177800"/>
          </a:xfrm>
          <a:prstGeom prst="rect">
            <a:avLst/>
          </a:prstGeom>
          <a:noFill/>
          <a:ln w="12700">
            <a:noFill/>
            <a:round/>
            <a:headEnd/>
            <a:tailEnd/>
          </a:ln>
        </p:spPr>
      </p:pic>
      <p:sp>
        <p:nvSpPr>
          <p:cNvPr id="1226" name="Text Box 173"/>
          <p:cNvSpPr txBox="1">
            <a:spLocks noChangeArrowheads="1"/>
          </p:cNvSpPr>
          <p:nvPr/>
        </p:nvSpPr>
        <p:spPr bwMode="gray">
          <a:xfrm>
            <a:off x="5752655" y="3479800"/>
            <a:ext cx="591440" cy="369332"/>
          </a:xfrm>
          <a:prstGeom prst="rect">
            <a:avLst/>
          </a:prstGeom>
          <a:solidFill>
            <a:srgbClr val="FFFFFF">
              <a:alpha val="28000"/>
            </a:srgbClr>
          </a:solidFill>
          <a:ln w="12700">
            <a:noFill/>
            <a:miter lim="800000"/>
            <a:headEnd/>
            <a:tailEnd/>
          </a:ln>
        </p:spPr>
        <p:txBody>
          <a:bodyPr wrap="none">
            <a:prstTxWarp prst="textNoShape">
              <a:avLst/>
            </a:prstTxWarp>
            <a:spAutoFit/>
          </a:bodyPr>
          <a:lstStyle/>
          <a:p>
            <a:pPr defTabSz="457200">
              <a:lnSpc>
                <a:spcPct val="100000"/>
              </a:lnSpc>
              <a:spcBef>
                <a:spcPct val="0"/>
              </a:spcBef>
              <a:buFontTx/>
              <a:buNone/>
            </a:pPr>
            <a:r>
              <a:rPr lang="en-US" sz="1800" b="1">
                <a:latin typeface="+mn-lt"/>
                <a:ea typeface="MS PGothic" pitchFamily="34" charset="-128"/>
                <a:cs typeface="MS PGothic" pitchFamily="34" charset="-128"/>
              </a:rPr>
              <a:t>SAN</a:t>
            </a:r>
            <a:endParaRPr lang="en-US" sz="1600" b="1">
              <a:latin typeface="+mn-lt"/>
              <a:ea typeface="MS PGothic" pitchFamily="34" charset="-128"/>
              <a:cs typeface="MS PGothic" pitchFamily="34" charset="-128"/>
            </a:endParaRPr>
          </a:p>
        </p:txBody>
      </p:sp>
      <p:grpSp>
        <p:nvGrpSpPr>
          <p:cNvPr id="16" name="Group 248"/>
          <p:cNvGrpSpPr>
            <a:grpSpLocks/>
          </p:cNvGrpSpPr>
          <p:nvPr/>
        </p:nvGrpSpPr>
        <p:grpSpPr bwMode="auto">
          <a:xfrm>
            <a:off x="5486400" y="3175000"/>
            <a:ext cx="1843088" cy="1219200"/>
            <a:chOff x="3591" y="1680"/>
            <a:chExt cx="885" cy="600"/>
          </a:xfrm>
        </p:grpSpPr>
        <p:sp>
          <p:nvSpPr>
            <p:cNvPr id="1228" name="Line 249"/>
            <p:cNvSpPr>
              <a:spLocks noChangeShapeType="1"/>
            </p:cNvSpPr>
            <p:nvPr/>
          </p:nvSpPr>
          <p:spPr bwMode="auto">
            <a:xfrm flipV="1">
              <a:off x="3948" y="1983"/>
              <a:ext cx="348" cy="276"/>
            </a:xfrm>
            <a:prstGeom prst="line">
              <a:avLst/>
            </a:prstGeom>
            <a:noFill/>
            <a:ln w="19050">
              <a:solidFill>
                <a:srgbClr val="FF9600"/>
              </a:solidFill>
              <a:roun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29" name="Line 250"/>
            <p:cNvSpPr>
              <a:spLocks noChangeShapeType="1"/>
            </p:cNvSpPr>
            <p:nvPr/>
          </p:nvSpPr>
          <p:spPr bwMode="auto">
            <a:xfrm flipV="1">
              <a:off x="4022" y="1987"/>
              <a:ext cx="395" cy="293"/>
            </a:xfrm>
            <a:prstGeom prst="line">
              <a:avLst/>
            </a:prstGeom>
            <a:noFill/>
            <a:ln w="19050">
              <a:solidFill>
                <a:srgbClr val="FF9600"/>
              </a:solidFill>
              <a:roun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30" name="Line 251"/>
            <p:cNvSpPr>
              <a:spLocks noChangeShapeType="1"/>
            </p:cNvSpPr>
            <p:nvPr/>
          </p:nvSpPr>
          <p:spPr bwMode="auto">
            <a:xfrm flipV="1">
              <a:off x="4126" y="2019"/>
              <a:ext cx="350" cy="261"/>
            </a:xfrm>
            <a:prstGeom prst="line">
              <a:avLst/>
            </a:prstGeom>
            <a:noFill/>
            <a:ln w="19050">
              <a:solidFill>
                <a:srgbClr val="FF9600"/>
              </a:solidFill>
              <a:roun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31" name="Line 252"/>
            <p:cNvSpPr>
              <a:spLocks noChangeShapeType="1"/>
            </p:cNvSpPr>
            <p:nvPr/>
          </p:nvSpPr>
          <p:spPr bwMode="auto">
            <a:xfrm>
              <a:off x="4025" y="2050"/>
              <a:ext cx="288" cy="201"/>
            </a:xfrm>
            <a:prstGeom prst="line">
              <a:avLst/>
            </a:prstGeom>
            <a:noFill/>
            <a:ln w="19050">
              <a:solidFill>
                <a:srgbClr val="FF9600"/>
              </a:solidFill>
              <a:roun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32" name="Line 253"/>
            <p:cNvSpPr>
              <a:spLocks noChangeShapeType="1"/>
            </p:cNvSpPr>
            <p:nvPr/>
          </p:nvSpPr>
          <p:spPr bwMode="auto">
            <a:xfrm>
              <a:off x="3995" y="1719"/>
              <a:ext cx="481" cy="331"/>
            </a:xfrm>
            <a:prstGeom prst="line">
              <a:avLst/>
            </a:prstGeom>
            <a:noFill/>
            <a:ln w="19050">
              <a:solidFill>
                <a:srgbClr val="FF9600"/>
              </a:solidFill>
              <a:roun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33" name="Line 254"/>
            <p:cNvSpPr>
              <a:spLocks noChangeShapeType="1"/>
            </p:cNvSpPr>
            <p:nvPr/>
          </p:nvSpPr>
          <p:spPr bwMode="auto">
            <a:xfrm>
              <a:off x="4085" y="1995"/>
              <a:ext cx="281" cy="213"/>
            </a:xfrm>
            <a:prstGeom prst="line">
              <a:avLst/>
            </a:prstGeom>
            <a:noFill/>
            <a:ln w="19050">
              <a:solidFill>
                <a:srgbClr val="FF9600"/>
              </a:solidFill>
              <a:roun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34" name="Line 255"/>
            <p:cNvSpPr>
              <a:spLocks noChangeShapeType="1"/>
            </p:cNvSpPr>
            <p:nvPr/>
          </p:nvSpPr>
          <p:spPr bwMode="auto">
            <a:xfrm>
              <a:off x="4089" y="1719"/>
              <a:ext cx="207" cy="142"/>
            </a:xfrm>
            <a:prstGeom prst="line">
              <a:avLst/>
            </a:prstGeom>
            <a:noFill/>
            <a:ln w="19050">
              <a:solidFill>
                <a:srgbClr val="FF9600"/>
              </a:solidFill>
              <a:roun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35" name="Line 256"/>
            <p:cNvSpPr>
              <a:spLocks noChangeShapeType="1"/>
            </p:cNvSpPr>
            <p:nvPr/>
          </p:nvSpPr>
          <p:spPr bwMode="auto">
            <a:xfrm flipV="1">
              <a:off x="4091" y="1778"/>
              <a:ext cx="124" cy="83"/>
            </a:xfrm>
            <a:prstGeom prst="line">
              <a:avLst/>
            </a:prstGeom>
            <a:noFill/>
            <a:ln w="19050">
              <a:solidFill>
                <a:srgbClr val="FF9600"/>
              </a:solidFill>
              <a:roun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36" name="Line 257"/>
            <p:cNvSpPr>
              <a:spLocks noChangeShapeType="1"/>
            </p:cNvSpPr>
            <p:nvPr/>
          </p:nvSpPr>
          <p:spPr bwMode="auto">
            <a:xfrm flipV="1">
              <a:off x="3900" y="1896"/>
              <a:ext cx="390" cy="279"/>
            </a:xfrm>
            <a:prstGeom prst="line">
              <a:avLst/>
            </a:prstGeom>
            <a:noFill/>
            <a:ln w="19050">
              <a:solidFill>
                <a:srgbClr val="FF9600"/>
              </a:solidFill>
              <a:roun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37" name="Line 258"/>
            <p:cNvSpPr>
              <a:spLocks noChangeShapeType="1"/>
            </p:cNvSpPr>
            <p:nvPr/>
          </p:nvSpPr>
          <p:spPr bwMode="auto">
            <a:xfrm flipV="1">
              <a:off x="4085" y="1814"/>
              <a:ext cx="199" cy="118"/>
            </a:xfrm>
            <a:prstGeom prst="line">
              <a:avLst/>
            </a:prstGeom>
            <a:noFill/>
            <a:ln w="19050">
              <a:solidFill>
                <a:srgbClr val="FF9600"/>
              </a:solidFill>
              <a:roun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38" name="Line 259"/>
            <p:cNvSpPr>
              <a:spLocks noChangeShapeType="1"/>
            </p:cNvSpPr>
            <p:nvPr/>
          </p:nvSpPr>
          <p:spPr bwMode="auto">
            <a:xfrm flipV="1">
              <a:off x="3591" y="1983"/>
              <a:ext cx="117" cy="83"/>
            </a:xfrm>
            <a:prstGeom prst="line">
              <a:avLst/>
            </a:prstGeom>
            <a:noFill/>
            <a:ln w="19050">
              <a:solidFill>
                <a:srgbClr val="FF9600"/>
              </a:solidFill>
              <a:roun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39" name="Line 260"/>
            <p:cNvSpPr>
              <a:spLocks noChangeShapeType="1"/>
            </p:cNvSpPr>
            <p:nvPr/>
          </p:nvSpPr>
          <p:spPr bwMode="auto">
            <a:xfrm flipV="1">
              <a:off x="4022" y="1747"/>
              <a:ext cx="134" cy="95"/>
            </a:xfrm>
            <a:prstGeom prst="line">
              <a:avLst/>
            </a:prstGeom>
            <a:noFill/>
            <a:ln w="19050">
              <a:solidFill>
                <a:srgbClr val="FF9600"/>
              </a:solidFill>
              <a:roun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40" name="Line 261"/>
            <p:cNvSpPr>
              <a:spLocks noChangeShapeType="1"/>
            </p:cNvSpPr>
            <p:nvPr/>
          </p:nvSpPr>
          <p:spPr bwMode="auto">
            <a:xfrm>
              <a:off x="3840" y="1680"/>
              <a:ext cx="571" cy="394"/>
            </a:xfrm>
            <a:prstGeom prst="line">
              <a:avLst/>
            </a:prstGeom>
            <a:noFill/>
            <a:ln w="19050">
              <a:solidFill>
                <a:srgbClr val="FF9600"/>
              </a:solidFill>
              <a:roun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41" name="Line 262"/>
            <p:cNvSpPr>
              <a:spLocks noChangeShapeType="1"/>
            </p:cNvSpPr>
            <p:nvPr/>
          </p:nvSpPr>
          <p:spPr bwMode="auto">
            <a:xfrm>
              <a:off x="3656" y="1959"/>
              <a:ext cx="465" cy="312"/>
            </a:xfrm>
            <a:prstGeom prst="line">
              <a:avLst/>
            </a:prstGeom>
            <a:noFill/>
            <a:ln w="19050">
              <a:solidFill>
                <a:srgbClr val="FF9600"/>
              </a:solidFill>
              <a:roun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42" name="Line 263"/>
            <p:cNvSpPr>
              <a:spLocks noChangeShapeType="1"/>
            </p:cNvSpPr>
            <p:nvPr/>
          </p:nvSpPr>
          <p:spPr bwMode="auto">
            <a:xfrm>
              <a:off x="3652" y="2011"/>
              <a:ext cx="392" cy="260"/>
            </a:xfrm>
            <a:prstGeom prst="line">
              <a:avLst/>
            </a:prstGeom>
            <a:noFill/>
            <a:ln w="19050">
              <a:solidFill>
                <a:srgbClr val="FF9600"/>
              </a:solidFill>
              <a:roun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43" name="Line 264"/>
            <p:cNvSpPr>
              <a:spLocks noChangeShapeType="1"/>
            </p:cNvSpPr>
            <p:nvPr/>
          </p:nvSpPr>
          <p:spPr bwMode="auto">
            <a:xfrm flipV="1">
              <a:off x="3936" y="1727"/>
              <a:ext cx="134" cy="95"/>
            </a:xfrm>
            <a:prstGeom prst="line">
              <a:avLst/>
            </a:prstGeom>
            <a:noFill/>
            <a:ln w="19050">
              <a:solidFill>
                <a:srgbClr val="FF9600"/>
              </a:solidFill>
              <a:roun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44" name="Line 265"/>
            <p:cNvSpPr>
              <a:spLocks noChangeShapeType="1"/>
            </p:cNvSpPr>
            <p:nvPr/>
          </p:nvSpPr>
          <p:spPr bwMode="auto">
            <a:xfrm flipV="1">
              <a:off x="3660" y="2015"/>
              <a:ext cx="117" cy="83"/>
            </a:xfrm>
            <a:prstGeom prst="line">
              <a:avLst/>
            </a:prstGeom>
            <a:noFill/>
            <a:ln w="19050">
              <a:solidFill>
                <a:srgbClr val="FF9600"/>
              </a:solidFill>
              <a:roun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45" name="Line 266"/>
            <p:cNvSpPr>
              <a:spLocks noChangeShapeType="1"/>
            </p:cNvSpPr>
            <p:nvPr/>
          </p:nvSpPr>
          <p:spPr bwMode="auto">
            <a:xfrm flipV="1">
              <a:off x="3731" y="2040"/>
              <a:ext cx="117" cy="83"/>
            </a:xfrm>
            <a:prstGeom prst="line">
              <a:avLst/>
            </a:prstGeom>
            <a:noFill/>
            <a:ln w="19050">
              <a:solidFill>
                <a:srgbClr val="FF9600"/>
              </a:solidFill>
              <a:roun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46" name="Line 267"/>
            <p:cNvSpPr>
              <a:spLocks noChangeShapeType="1"/>
            </p:cNvSpPr>
            <p:nvPr/>
          </p:nvSpPr>
          <p:spPr bwMode="auto">
            <a:xfrm flipV="1">
              <a:off x="3827" y="2051"/>
              <a:ext cx="117" cy="83"/>
            </a:xfrm>
            <a:prstGeom prst="line">
              <a:avLst/>
            </a:prstGeom>
            <a:noFill/>
            <a:ln w="19050">
              <a:solidFill>
                <a:srgbClr val="FF9600"/>
              </a:solidFill>
              <a:roun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47" name="Line 268"/>
            <p:cNvSpPr>
              <a:spLocks noChangeShapeType="1"/>
            </p:cNvSpPr>
            <p:nvPr/>
          </p:nvSpPr>
          <p:spPr bwMode="auto">
            <a:xfrm>
              <a:off x="3776" y="1715"/>
              <a:ext cx="187" cy="122"/>
            </a:xfrm>
            <a:prstGeom prst="line">
              <a:avLst/>
            </a:prstGeom>
            <a:noFill/>
            <a:ln w="19050">
              <a:solidFill>
                <a:srgbClr val="FF9600"/>
              </a:solidFill>
              <a:roun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48" name="Line 269"/>
            <p:cNvSpPr>
              <a:spLocks noChangeShapeType="1"/>
            </p:cNvSpPr>
            <p:nvPr/>
          </p:nvSpPr>
          <p:spPr bwMode="auto">
            <a:xfrm flipV="1">
              <a:off x="3756" y="1699"/>
              <a:ext cx="134" cy="95"/>
            </a:xfrm>
            <a:prstGeom prst="line">
              <a:avLst/>
            </a:prstGeom>
            <a:noFill/>
            <a:ln w="19050">
              <a:solidFill>
                <a:srgbClr val="FF9600"/>
              </a:solidFill>
              <a:roun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grpSp>
      <p:grpSp>
        <p:nvGrpSpPr>
          <p:cNvPr id="17" name="Group 270"/>
          <p:cNvGrpSpPr>
            <a:grpSpLocks/>
          </p:cNvGrpSpPr>
          <p:nvPr/>
        </p:nvGrpSpPr>
        <p:grpSpPr bwMode="auto">
          <a:xfrm>
            <a:off x="4495800" y="2489200"/>
            <a:ext cx="609600" cy="1066800"/>
            <a:chOff x="2971" y="1152"/>
            <a:chExt cx="389" cy="720"/>
          </a:xfrm>
        </p:grpSpPr>
        <p:sp>
          <p:nvSpPr>
            <p:cNvPr id="1250" name="Line 271"/>
            <p:cNvSpPr>
              <a:spLocks noChangeShapeType="1"/>
            </p:cNvSpPr>
            <p:nvPr/>
          </p:nvSpPr>
          <p:spPr bwMode="auto">
            <a:xfrm>
              <a:off x="2971" y="1152"/>
              <a:ext cx="293" cy="720"/>
            </a:xfrm>
            <a:prstGeom prst="line">
              <a:avLst/>
            </a:prstGeom>
            <a:noFill/>
            <a:ln w="38100">
              <a:solidFill>
                <a:srgbClr val="FF0066"/>
              </a:solidFill>
              <a:round/>
              <a:headEnd/>
              <a:tailEnd type="oval" w="med" len="me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51" name="Line 272"/>
            <p:cNvSpPr>
              <a:spLocks noChangeShapeType="1"/>
            </p:cNvSpPr>
            <p:nvPr/>
          </p:nvSpPr>
          <p:spPr bwMode="auto">
            <a:xfrm>
              <a:off x="3337" y="1206"/>
              <a:ext cx="23" cy="618"/>
            </a:xfrm>
            <a:prstGeom prst="line">
              <a:avLst/>
            </a:prstGeom>
            <a:noFill/>
            <a:ln w="38100">
              <a:solidFill>
                <a:srgbClr val="FF0066"/>
              </a:solidFill>
              <a:round/>
              <a:headEnd/>
              <a:tailEnd type="oval" w="med" len="me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grpSp>
      <p:sp>
        <p:nvSpPr>
          <p:cNvPr id="1252" name="Text Box 300"/>
          <p:cNvSpPr txBox="1">
            <a:spLocks noChangeArrowheads="1"/>
          </p:cNvSpPr>
          <p:nvPr/>
        </p:nvSpPr>
        <p:spPr bwMode="gray">
          <a:xfrm>
            <a:off x="3992563" y="2738438"/>
            <a:ext cx="1993900" cy="184666"/>
          </a:xfrm>
          <a:prstGeom prst="rect">
            <a:avLst/>
          </a:prstGeom>
          <a:solidFill>
            <a:srgbClr val="FFFFFF"/>
          </a:solidFill>
          <a:ln w="12700">
            <a:noFill/>
            <a:miter lim="800000"/>
            <a:headEnd/>
            <a:tailEnd/>
          </a:ln>
        </p:spPr>
        <p:txBody>
          <a:bodyPr lIns="0" tIns="0" rIns="0" bIns="0">
            <a:prstTxWarp prst="textNoShape">
              <a:avLst/>
            </a:prstTxWarp>
            <a:spAutoFit/>
          </a:bodyPr>
          <a:lstStyle/>
          <a:p>
            <a:pPr algn="l">
              <a:lnSpc>
                <a:spcPct val="100000"/>
              </a:lnSpc>
              <a:spcBef>
                <a:spcPct val="0"/>
              </a:spcBef>
              <a:buFontTx/>
              <a:buNone/>
            </a:pPr>
            <a:r>
              <a:rPr lang="en-US" sz="1200" b="1" i="1" dirty="0">
                <a:latin typeface="+mn-lt"/>
                <a:ea typeface="MS PGothic" pitchFamily="34" charset="-128"/>
                <a:cs typeface="MS PGothic" pitchFamily="34" charset="-128"/>
              </a:rPr>
              <a:t>Server I/O </a:t>
            </a:r>
            <a:r>
              <a:rPr lang="en-US" sz="1200" b="1" i="1" dirty="0">
                <a:noFill/>
                <a:latin typeface="+mn-lt"/>
                <a:ea typeface="MS PGothic" pitchFamily="34" charset="-128"/>
                <a:cs typeface="MS PGothic" pitchFamily="34" charset="-128"/>
              </a:rPr>
              <a:t>Consolidation</a:t>
            </a:r>
          </a:p>
        </p:txBody>
      </p:sp>
      <p:grpSp>
        <p:nvGrpSpPr>
          <p:cNvPr id="18" name="Group 274"/>
          <p:cNvGrpSpPr>
            <a:grpSpLocks/>
          </p:cNvGrpSpPr>
          <p:nvPr/>
        </p:nvGrpSpPr>
        <p:grpSpPr bwMode="auto">
          <a:xfrm>
            <a:off x="4667250" y="3394075"/>
            <a:ext cx="800100" cy="466725"/>
            <a:chOff x="3075" y="1782"/>
            <a:chExt cx="504" cy="294"/>
          </a:xfrm>
        </p:grpSpPr>
        <p:sp>
          <p:nvSpPr>
            <p:cNvPr id="1254" name="Line 275"/>
            <p:cNvSpPr>
              <a:spLocks noChangeShapeType="1"/>
            </p:cNvSpPr>
            <p:nvPr/>
          </p:nvSpPr>
          <p:spPr bwMode="auto">
            <a:xfrm flipV="1">
              <a:off x="3147" y="1824"/>
              <a:ext cx="384" cy="192"/>
            </a:xfrm>
            <a:prstGeom prst="line">
              <a:avLst/>
            </a:prstGeom>
            <a:noFill/>
            <a:ln w="19050">
              <a:solidFill>
                <a:srgbClr val="FF0000"/>
              </a:solidFill>
              <a:roun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55" name="Line 276"/>
            <p:cNvSpPr>
              <a:spLocks noChangeShapeType="1"/>
            </p:cNvSpPr>
            <p:nvPr/>
          </p:nvSpPr>
          <p:spPr bwMode="auto">
            <a:xfrm flipV="1">
              <a:off x="3195" y="1884"/>
              <a:ext cx="384" cy="192"/>
            </a:xfrm>
            <a:prstGeom prst="line">
              <a:avLst/>
            </a:prstGeom>
            <a:noFill/>
            <a:ln w="19050">
              <a:solidFill>
                <a:srgbClr val="FF0000"/>
              </a:solidFill>
              <a:roun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56" name="Line 277"/>
            <p:cNvSpPr>
              <a:spLocks noChangeShapeType="1"/>
            </p:cNvSpPr>
            <p:nvPr/>
          </p:nvSpPr>
          <p:spPr bwMode="auto">
            <a:xfrm flipV="1">
              <a:off x="3075" y="1782"/>
              <a:ext cx="384" cy="192"/>
            </a:xfrm>
            <a:prstGeom prst="line">
              <a:avLst/>
            </a:prstGeom>
            <a:noFill/>
            <a:ln w="19050">
              <a:solidFill>
                <a:srgbClr val="FF0000"/>
              </a:solidFill>
              <a:roun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57" name="Line 278"/>
            <p:cNvSpPr>
              <a:spLocks noChangeShapeType="1"/>
            </p:cNvSpPr>
            <p:nvPr/>
          </p:nvSpPr>
          <p:spPr bwMode="auto">
            <a:xfrm>
              <a:off x="3083" y="1884"/>
              <a:ext cx="294" cy="168"/>
            </a:xfrm>
            <a:prstGeom prst="line">
              <a:avLst/>
            </a:prstGeom>
            <a:noFill/>
            <a:ln w="19050">
              <a:solidFill>
                <a:srgbClr val="FF0000"/>
              </a:solidFill>
              <a:roun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58" name="Line 279"/>
            <p:cNvSpPr>
              <a:spLocks noChangeShapeType="1"/>
            </p:cNvSpPr>
            <p:nvPr/>
          </p:nvSpPr>
          <p:spPr bwMode="auto">
            <a:xfrm>
              <a:off x="3315" y="1820"/>
              <a:ext cx="216" cy="148"/>
            </a:xfrm>
            <a:prstGeom prst="line">
              <a:avLst/>
            </a:prstGeom>
            <a:noFill/>
            <a:ln w="19050">
              <a:solidFill>
                <a:srgbClr val="FF0000"/>
              </a:solidFill>
              <a:roun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59" name="Line 280"/>
            <p:cNvSpPr>
              <a:spLocks noChangeShapeType="1"/>
            </p:cNvSpPr>
            <p:nvPr/>
          </p:nvSpPr>
          <p:spPr bwMode="auto">
            <a:xfrm>
              <a:off x="3211" y="1856"/>
              <a:ext cx="252" cy="156"/>
            </a:xfrm>
            <a:prstGeom prst="line">
              <a:avLst/>
            </a:prstGeom>
            <a:noFill/>
            <a:ln w="19050">
              <a:solidFill>
                <a:srgbClr val="FF0000"/>
              </a:solidFill>
              <a:roun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grpSp>
      <p:sp>
        <p:nvSpPr>
          <p:cNvPr id="1260" name="Oval 281"/>
          <p:cNvSpPr>
            <a:spLocks noChangeArrowheads="1"/>
          </p:cNvSpPr>
          <p:nvPr/>
        </p:nvSpPr>
        <p:spPr bwMode="auto">
          <a:xfrm>
            <a:off x="6753225" y="3841750"/>
            <a:ext cx="422275" cy="188913"/>
          </a:xfrm>
          <a:prstGeom prst="ellipse">
            <a:avLst/>
          </a:prstGeom>
          <a:solidFill>
            <a:srgbClr val="FFFFFF"/>
          </a:solidFill>
          <a:ln w="19050">
            <a:solidFill>
              <a:srgbClr val="FFFFFF"/>
            </a:solidFill>
            <a:roun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a:ln>
                  <a:noFill/>
                </a:ln>
                <a:effectLst/>
                <a:uLnTx/>
                <a:uFillTx/>
                <a:latin typeface="+mn-lt"/>
              </a:rPr>
              <a:t>FC</a:t>
            </a:r>
          </a:p>
        </p:txBody>
      </p:sp>
      <p:grpSp>
        <p:nvGrpSpPr>
          <p:cNvPr id="19" name="Group 282"/>
          <p:cNvGrpSpPr>
            <a:grpSpLocks/>
          </p:cNvGrpSpPr>
          <p:nvPr/>
        </p:nvGrpSpPr>
        <p:grpSpPr bwMode="auto">
          <a:xfrm>
            <a:off x="2667000" y="2833688"/>
            <a:ext cx="2360613" cy="1627187"/>
            <a:chOff x="1824" y="1417"/>
            <a:chExt cx="1487" cy="1025"/>
          </a:xfrm>
        </p:grpSpPr>
        <p:grpSp>
          <p:nvGrpSpPr>
            <p:cNvPr id="20" name="Group 283"/>
            <p:cNvGrpSpPr>
              <a:grpSpLocks/>
            </p:cNvGrpSpPr>
            <p:nvPr/>
          </p:nvGrpSpPr>
          <p:grpSpPr bwMode="auto">
            <a:xfrm>
              <a:off x="1931" y="1417"/>
              <a:ext cx="1380" cy="1025"/>
              <a:chOff x="1931" y="1417"/>
              <a:chExt cx="1380" cy="1025"/>
            </a:xfrm>
          </p:grpSpPr>
          <p:sp>
            <p:nvSpPr>
              <p:cNvPr id="1264" name="Freeform 284"/>
              <p:cNvSpPr>
                <a:spLocks noChangeAspect="1"/>
              </p:cNvSpPr>
              <p:nvPr/>
            </p:nvSpPr>
            <p:spPr bwMode="gray">
              <a:xfrm>
                <a:off x="2359" y="1533"/>
                <a:ext cx="950" cy="539"/>
              </a:xfrm>
              <a:custGeom>
                <a:avLst/>
                <a:gdLst/>
                <a:ahLst/>
                <a:cxnLst>
                  <a:cxn ang="0">
                    <a:pos x="36" y="1"/>
                  </a:cxn>
                  <a:cxn ang="0">
                    <a:pos x="1258" y="867"/>
                  </a:cxn>
                  <a:cxn ang="0">
                    <a:pos x="1255" y="889"/>
                  </a:cxn>
                  <a:cxn ang="0">
                    <a:pos x="0" y="0"/>
                  </a:cxn>
                  <a:cxn ang="0">
                    <a:pos x="36" y="1"/>
                  </a:cxn>
                </a:cxnLst>
                <a:rect l="0" t="0" r="r" b="b"/>
                <a:pathLst>
                  <a:path w="1258" h="889">
                    <a:moveTo>
                      <a:pt x="36" y="1"/>
                    </a:moveTo>
                    <a:lnTo>
                      <a:pt x="1258" y="867"/>
                    </a:lnTo>
                    <a:lnTo>
                      <a:pt x="1255" y="889"/>
                    </a:lnTo>
                    <a:lnTo>
                      <a:pt x="0" y="0"/>
                    </a:lnTo>
                    <a:lnTo>
                      <a:pt x="36" y="1"/>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65" name="Freeform 285"/>
              <p:cNvSpPr>
                <a:spLocks noChangeAspect="1"/>
              </p:cNvSpPr>
              <p:nvPr/>
            </p:nvSpPr>
            <p:spPr bwMode="gray">
              <a:xfrm>
                <a:off x="1979" y="1695"/>
                <a:ext cx="910" cy="510"/>
              </a:xfrm>
              <a:custGeom>
                <a:avLst/>
                <a:gdLst/>
                <a:ahLst/>
                <a:cxnLst>
                  <a:cxn ang="0">
                    <a:pos x="0" y="1820"/>
                  </a:cxn>
                  <a:cxn ang="0">
                    <a:pos x="2577" y="0"/>
                  </a:cxn>
                  <a:cxn ang="0">
                    <a:pos x="2604" y="30"/>
                  </a:cxn>
                  <a:cxn ang="0">
                    <a:pos x="78" y="1819"/>
                  </a:cxn>
                  <a:cxn ang="0">
                    <a:pos x="0" y="1820"/>
                  </a:cxn>
                </a:cxnLst>
                <a:rect l="0" t="0" r="r" b="b"/>
                <a:pathLst>
                  <a:path w="2604" h="1820">
                    <a:moveTo>
                      <a:pt x="0" y="1820"/>
                    </a:moveTo>
                    <a:lnTo>
                      <a:pt x="2577" y="0"/>
                    </a:lnTo>
                    <a:lnTo>
                      <a:pt x="2604" y="30"/>
                    </a:lnTo>
                    <a:lnTo>
                      <a:pt x="78" y="1819"/>
                    </a:lnTo>
                    <a:lnTo>
                      <a:pt x="0" y="1820"/>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66" name="Freeform 286"/>
              <p:cNvSpPr>
                <a:spLocks noChangeAspect="1"/>
              </p:cNvSpPr>
              <p:nvPr/>
            </p:nvSpPr>
            <p:spPr bwMode="gray">
              <a:xfrm>
                <a:off x="2069" y="1775"/>
                <a:ext cx="885" cy="508"/>
              </a:xfrm>
              <a:custGeom>
                <a:avLst/>
                <a:gdLst/>
                <a:ahLst/>
                <a:cxnLst>
                  <a:cxn ang="0">
                    <a:pos x="0" y="1773"/>
                  </a:cxn>
                  <a:cxn ang="0">
                    <a:pos x="2519" y="0"/>
                  </a:cxn>
                  <a:cxn ang="0">
                    <a:pos x="2535" y="38"/>
                  </a:cxn>
                  <a:cxn ang="0">
                    <a:pos x="33" y="1808"/>
                  </a:cxn>
                  <a:cxn ang="0">
                    <a:pos x="0" y="1773"/>
                  </a:cxn>
                </a:cxnLst>
                <a:rect l="0" t="0" r="r" b="b"/>
                <a:pathLst>
                  <a:path w="2535" h="1808">
                    <a:moveTo>
                      <a:pt x="0" y="1773"/>
                    </a:moveTo>
                    <a:lnTo>
                      <a:pt x="2519" y="0"/>
                    </a:lnTo>
                    <a:lnTo>
                      <a:pt x="2535" y="38"/>
                    </a:lnTo>
                    <a:lnTo>
                      <a:pt x="33" y="1808"/>
                    </a:lnTo>
                    <a:lnTo>
                      <a:pt x="0" y="1773"/>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67" name="Freeform 287"/>
              <p:cNvSpPr>
                <a:spLocks noChangeAspect="1"/>
              </p:cNvSpPr>
              <p:nvPr/>
            </p:nvSpPr>
            <p:spPr bwMode="gray">
              <a:xfrm>
                <a:off x="2161" y="1858"/>
                <a:ext cx="870" cy="489"/>
              </a:xfrm>
              <a:custGeom>
                <a:avLst/>
                <a:gdLst/>
                <a:ahLst/>
                <a:cxnLst>
                  <a:cxn ang="0">
                    <a:pos x="0" y="1715"/>
                  </a:cxn>
                  <a:cxn ang="0">
                    <a:pos x="2438" y="0"/>
                  </a:cxn>
                  <a:cxn ang="0">
                    <a:pos x="2483" y="18"/>
                  </a:cxn>
                  <a:cxn ang="0">
                    <a:pos x="41" y="1745"/>
                  </a:cxn>
                  <a:cxn ang="0">
                    <a:pos x="0" y="1715"/>
                  </a:cxn>
                </a:cxnLst>
                <a:rect l="0" t="0" r="r" b="b"/>
                <a:pathLst>
                  <a:path w="2483" h="1745">
                    <a:moveTo>
                      <a:pt x="0" y="1715"/>
                    </a:moveTo>
                    <a:lnTo>
                      <a:pt x="2438" y="0"/>
                    </a:lnTo>
                    <a:lnTo>
                      <a:pt x="2483" y="18"/>
                    </a:lnTo>
                    <a:lnTo>
                      <a:pt x="41" y="1745"/>
                    </a:lnTo>
                    <a:lnTo>
                      <a:pt x="0" y="1715"/>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68" name="Freeform 288"/>
              <p:cNvSpPr>
                <a:spLocks noChangeAspect="1"/>
              </p:cNvSpPr>
              <p:nvPr/>
            </p:nvSpPr>
            <p:spPr bwMode="gray">
              <a:xfrm>
                <a:off x="2256" y="1898"/>
                <a:ext cx="880" cy="494"/>
              </a:xfrm>
              <a:custGeom>
                <a:avLst/>
                <a:gdLst/>
                <a:ahLst/>
                <a:cxnLst>
                  <a:cxn ang="0">
                    <a:pos x="0" y="1742"/>
                  </a:cxn>
                  <a:cxn ang="0">
                    <a:pos x="2476" y="0"/>
                  </a:cxn>
                  <a:cxn ang="0">
                    <a:pos x="2514" y="22"/>
                  </a:cxn>
                  <a:cxn ang="0">
                    <a:pos x="51" y="1762"/>
                  </a:cxn>
                  <a:cxn ang="0">
                    <a:pos x="0" y="1742"/>
                  </a:cxn>
                </a:cxnLst>
                <a:rect l="0" t="0" r="r" b="b"/>
                <a:pathLst>
                  <a:path w="2514" h="1762">
                    <a:moveTo>
                      <a:pt x="0" y="1742"/>
                    </a:moveTo>
                    <a:lnTo>
                      <a:pt x="2476" y="0"/>
                    </a:lnTo>
                    <a:lnTo>
                      <a:pt x="2514" y="22"/>
                    </a:lnTo>
                    <a:lnTo>
                      <a:pt x="51" y="1762"/>
                    </a:lnTo>
                    <a:lnTo>
                      <a:pt x="0" y="1742"/>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69" name="Freeform 289"/>
              <p:cNvSpPr>
                <a:spLocks noChangeAspect="1"/>
              </p:cNvSpPr>
              <p:nvPr/>
            </p:nvSpPr>
            <p:spPr bwMode="gray">
              <a:xfrm>
                <a:off x="2424" y="1957"/>
                <a:ext cx="837" cy="470"/>
              </a:xfrm>
              <a:custGeom>
                <a:avLst/>
                <a:gdLst/>
                <a:ahLst/>
                <a:cxnLst>
                  <a:cxn ang="0">
                    <a:pos x="0" y="1661"/>
                  </a:cxn>
                  <a:cxn ang="0">
                    <a:pos x="2357" y="0"/>
                  </a:cxn>
                  <a:cxn ang="0">
                    <a:pos x="2387" y="30"/>
                  </a:cxn>
                  <a:cxn ang="0">
                    <a:pos x="59" y="1676"/>
                  </a:cxn>
                  <a:cxn ang="0">
                    <a:pos x="0" y="1661"/>
                  </a:cxn>
                </a:cxnLst>
                <a:rect l="0" t="0" r="r" b="b"/>
                <a:pathLst>
                  <a:path w="2387" h="1676">
                    <a:moveTo>
                      <a:pt x="0" y="1661"/>
                    </a:moveTo>
                    <a:lnTo>
                      <a:pt x="2357" y="0"/>
                    </a:lnTo>
                    <a:lnTo>
                      <a:pt x="2387" y="30"/>
                    </a:lnTo>
                    <a:lnTo>
                      <a:pt x="59" y="1676"/>
                    </a:lnTo>
                    <a:lnTo>
                      <a:pt x="0" y="1661"/>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70" name="Freeform 290"/>
              <p:cNvSpPr>
                <a:spLocks noChangeAspect="1"/>
              </p:cNvSpPr>
              <p:nvPr/>
            </p:nvSpPr>
            <p:spPr bwMode="gray">
              <a:xfrm>
                <a:off x="2601" y="2042"/>
                <a:ext cx="710" cy="400"/>
              </a:xfrm>
              <a:custGeom>
                <a:avLst/>
                <a:gdLst/>
                <a:ahLst/>
                <a:cxnLst>
                  <a:cxn ang="0">
                    <a:pos x="0" y="1424"/>
                  </a:cxn>
                  <a:cxn ang="0">
                    <a:pos x="2024" y="0"/>
                  </a:cxn>
                  <a:cxn ang="0">
                    <a:pos x="2029" y="48"/>
                  </a:cxn>
                  <a:cxn ang="0">
                    <a:pos x="74" y="1429"/>
                  </a:cxn>
                  <a:cxn ang="0">
                    <a:pos x="0" y="1424"/>
                  </a:cxn>
                </a:cxnLst>
                <a:rect l="0" t="0" r="r" b="b"/>
                <a:pathLst>
                  <a:path w="2029" h="1429">
                    <a:moveTo>
                      <a:pt x="0" y="1424"/>
                    </a:moveTo>
                    <a:lnTo>
                      <a:pt x="2024" y="0"/>
                    </a:lnTo>
                    <a:lnTo>
                      <a:pt x="2029" y="48"/>
                    </a:lnTo>
                    <a:lnTo>
                      <a:pt x="74" y="1429"/>
                    </a:lnTo>
                    <a:lnTo>
                      <a:pt x="0" y="1424"/>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71" name="Freeform 291"/>
              <p:cNvSpPr>
                <a:spLocks/>
              </p:cNvSpPr>
              <p:nvPr/>
            </p:nvSpPr>
            <p:spPr bwMode="gray">
              <a:xfrm>
                <a:off x="2388" y="1614"/>
                <a:ext cx="429" cy="249"/>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FF0000"/>
                </a:solid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72" name="Freeform 292"/>
              <p:cNvSpPr>
                <a:spLocks/>
              </p:cNvSpPr>
              <p:nvPr/>
            </p:nvSpPr>
            <p:spPr bwMode="gray">
              <a:xfrm rot="4119352">
                <a:off x="2432" y="1482"/>
                <a:ext cx="732" cy="601"/>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FF0000"/>
                </a:solid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73" name="Freeform 293"/>
              <p:cNvSpPr>
                <a:spLocks/>
              </p:cNvSpPr>
              <p:nvPr/>
            </p:nvSpPr>
            <p:spPr bwMode="gray">
              <a:xfrm flipV="1">
                <a:off x="2072" y="1480"/>
                <a:ext cx="1160" cy="639"/>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FF0000"/>
                </a:solid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74" name="Freeform 294"/>
              <p:cNvSpPr>
                <a:spLocks/>
              </p:cNvSpPr>
              <p:nvPr/>
            </p:nvSpPr>
            <p:spPr bwMode="gray">
              <a:xfrm>
                <a:off x="2600" y="1777"/>
                <a:ext cx="360" cy="181"/>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FF0000"/>
                </a:solid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75" name="Freeform 295"/>
              <p:cNvSpPr>
                <a:spLocks/>
              </p:cNvSpPr>
              <p:nvPr/>
            </p:nvSpPr>
            <p:spPr bwMode="gray">
              <a:xfrm>
                <a:off x="2464" y="1871"/>
                <a:ext cx="536" cy="297"/>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FF0000"/>
                </a:solid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76" name="Freeform 296"/>
              <p:cNvSpPr>
                <a:spLocks/>
              </p:cNvSpPr>
              <p:nvPr/>
            </p:nvSpPr>
            <p:spPr bwMode="gray">
              <a:xfrm>
                <a:off x="2568" y="1968"/>
                <a:ext cx="504" cy="257"/>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FF0000"/>
                </a:solid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77" name="Freeform 297"/>
              <p:cNvSpPr>
                <a:spLocks/>
              </p:cNvSpPr>
              <p:nvPr/>
            </p:nvSpPr>
            <p:spPr bwMode="gray">
              <a:xfrm>
                <a:off x="2627" y="1703"/>
                <a:ext cx="249" cy="133"/>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FF0000"/>
                </a:solid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78" name="Freeform 298"/>
              <p:cNvSpPr>
                <a:spLocks/>
              </p:cNvSpPr>
              <p:nvPr/>
            </p:nvSpPr>
            <p:spPr bwMode="gray">
              <a:xfrm>
                <a:off x="2664" y="2023"/>
                <a:ext cx="496" cy="257"/>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FF0000"/>
                </a:solid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79" name="Freeform 299"/>
              <p:cNvSpPr>
                <a:spLocks/>
              </p:cNvSpPr>
              <p:nvPr/>
            </p:nvSpPr>
            <p:spPr bwMode="gray">
              <a:xfrm rot="-298065">
                <a:off x="2145" y="2151"/>
                <a:ext cx="190" cy="81"/>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80" name="Freeform 300"/>
              <p:cNvSpPr>
                <a:spLocks/>
              </p:cNvSpPr>
              <p:nvPr/>
            </p:nvSpPr>
            <p:spPr bwMode="gray">
              <a:xfrm>
                <a:off x="1984" y="2072"/>
                <a:ext cx="240" cy="144"/>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81" name="Freeform 301"/>
              <p:cNvSpPr>
                <a:spLocks/>
              </p:cNvSpPr>
              <p:nvPr/>
            </p:nvSpPr>
            <p:spPr bwMode="gray">
              <a:xfrm flipV="1">
                <a:off x="2363" y="1993"/>
                <a:ext cx="485" cy="271"/>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FF0000"/>
                </a:solid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82" name="Freeform 302"/>
              <p:cNvSpPr>
                <a:spLocks/>
              </p:cNvSpPr>
              <p:nvPr/>
            </p:nvSpPr>
            <p:spPr bwMode="gray">
              <a:xfrm flipV="1">
                <a:off x="1931" y="1625"/>
                <a:ext cx="1013" cy="559"/>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FF0000"/>
                </a:solid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83" name="Freeform 303"/>
              <p:cNvSpPr>
                <a:spLocks/>
              </p:cNvSpPr>
              <p:nvPr/>
            </p:nvSpPr>
            <p:spPr bwMode="gray">
              <a:xfrm flipV="1">
                <a:off x="1979" y="1561"/>
                <a:ext cx="1045" cy="576"/>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FF0000"/>
                </a:solid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84" name="Freeform 304"/>
              <p:cNvSpPr>
                <a:spLocks/>
              </p:cNvSpPr>
              <p:nvPr/>
            </p:nvSpPr>
            <p:spPr bwMode="gray">
              <a:xfrm>
                <a:off x="2267" y="1609"/>
                <a:ext cx="336" cy="192"/>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FF0000"/>
                </a:solid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85" name="Freeform 305"/>
              <p:cNvSpPr>
                <a:spLocks/>
              </p:cNvSpPr>
              <p:nvPr/>
            </p:nvSpPr>
            <p:spPr bwMode="gray">
              <a:xfrm>
                <a:off x="2075" y="1568"/>
                <a:ext cx="429" cy="233"/>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FF0000"/>
                </a:solid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86" name="Freeform 306"/>
              <p:cNvSpPr>
                <a:spLocks/>
              </p:cNvSpPr>
              <p:nvPr/>
            </p:nvSpPr>
            <p:spPr bwMode="gray">
              <a:xfrm>
                <a:off x="2027" y="1536"/>
                <a:ext cx="341" cy="169"/>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FF0000"/>
                </a:solid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87" name="Freeform 307"/>
              <p:cNvSpPr>
                <a:spLocks/>
              </p:cNvSpPr>
              <p:nvPr/>
            </p:nvSpPr>
            <p:spPr bwMode="gray">
              <a:xfrm>
                <a:off x="3024" y="2103"/>
                <a:ext cx="184" cy="87"/>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FF0000"/>
                </a:solid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grpSp>
        <p:sp>
          <p:nvSpPr>
            <p:cNvPr id="1263" name="Freeform 308"/>
            <p:cNvSpPr>
              <a:spLocks/>
            </p:cNvSpPr>
            <p:nvPr/>
          </p:nvSpPr>
          <p:spPr bwMode="gray">
            <a:xfrm>
              <a:off x="1824" y="1530"/>
              <a:ext cx="341" cy="169"/>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FF0000"/>
              </a:solid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grpSp>
      <p:grpSp>
        <p:nvGrpSpPr>
          <p:cNvPr id="21" name="Group 309"/>
          <p:cNvGrpSpPr>
            <a:grpSpLocks/>
          </p:cNvGrpSpPr>
          <p:nvPr/>
        </p:nvGrpSpPr>
        <p:grpSpPr bwMode="auto">
          <a:xfrm>
            <a:off x="1952625" y="2774950"/>
            <a:ext cx="2028825" cy="1971675"/>
            <a:chOff x="1138" y="1368"/>
            <a:chExt cx="1278" cy="1242"/>
          </a:xfrm>
        </p:grpSpPr>
        <p:sp>
          <p:nvSpPr>
            <p:cNvPr id="1289" name="Freeform 310"/>
            <p:cNvSpPr>
              <a:spLocks noChangeAspect="1"/>
            </p:cNvSpPr>
            <p:nvPr/>
          </p:nvSpPr>
          <p:spPr bwMode="gray">
            <a:xfrm>
              <a:off x="1138" y="1710"/>
              <a:ext cx="1215" cy="689"/>
            </a:xfrm>
            <a:custGeom>
              <a:avLst/>
              <a:gdLst/>
              <a:ahLst/>
              <a:cxnLst>
                <a:cxn ang="0">
                  <a:pos x="0" y="0"/>
                </a:cxn>
                <a:cxn ang="0">
                  <a:pos x="3471" y="2457"/>
                </a:cxn>
                <a:cxn ang="0">
                  <a:pos x="3377" y="2442"/>
                </a:cxn>
                <a:cxn ang="0">
                  <a:pos x="3" y="56"/>
                </a:cxn>
                <a:cxn ang="0">
                  <a:pos x="0" y="0"/>
                </a:cxn>
              </a:cxnLst>
              <a:rect l="0" t="0" r="r" b="b"/>
              <a:pathLst>
                <a:path w="3471" h="2457">
                  <a:moveTo>
                    <a:pt x="0" y="0"/>
                  </a:moveTo>
                  <a:lnTo>
                    <a:pt x="3471" y="2457"/>
                  </a:lnTo>
                  <a:lnTo>
                    <a:pt x="3377" y="2442"/>
                  </a:lnTo>
                  <a:lnTo>
                    <a:pt x="3" y="56"/>
                  </a:lnTo>
                  <a:lnTo>
                    <a:pt x="0" y="0"/>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90" name="Freeform 311"/>
            <p:cNvSpPr>
              <a:spLocks noChangeAspect="1"/>
            </p:cNvSpPr>
            <p:nvPr/>
          </p:nvSpPr>
          <p:spPr bwMode="gray">
            <a:xfrm>
              <a:off x="1338" y="1941"/>
              <a:ext cx="402" cy="226"/>
            </a:xfrm>
            <a:custGeom>
              <a:avLst/>
              <a:gdLst/>
              <a:ahLst/>
              <a:cxnLst>
                <a:cxn ang="0">
                  <a:pos x="6" y="0"/>
                </a:cxn>
                <a:cxn ang="0">
                  <a:pos x="1147" y="806"/>
                </a:cxn>
                <a:cxn ang="0">
                  <a:pos x="1058" y="798"/>
                </a:cxn>
                <a:cxn ang="0">
                  <a:pos x="0" y="49"/>
                </a:cxn>
                <a:cxn ang="0">
                  <a:pos x="6" y="0"/>
                </a:cxn>
              </a:cxnLst>
              <a:rect l="0" t="0" r="r" b="b"/>
              <a:pathLst>
                <a:path w="1147" h="806">
                  <a:moveTo>
                    <a:pt x="6" y="0"/>
                  </a:moveTo>
                  <a:lnTo>
                    <a:pt x="1147" y="806"/>
                  </a:lnTo>
                  <a:lnTo>
                    <a:pt x="1058" y="798"/>
                  </a:lnTo>
                  <a:lnTo>
                    <a:pt x="0" y="49"/>
                  </a:lnTo>
                  <a:lnTo>
                    <a:pt x="6" y="0"/>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91" name="Freeform 312"/>
            <p:cNvSpPr>
              <a:spLocks noChangeAspect="1"/>
            </p:cNvSpPr>
            <p:nvPr/>
          </p:nvSpPr>
          <p:spPr bwMode="gray">
            <a:xfrm>
              <a:off x="1200" y="1397"/>
              <a:ext cx="740" cy="417"/>
            </a:xfrm>
            <a:custGeom>
              <a:avLst/>
              <a:gdLst/>
              <a:ahLst/>
              <a:cxnLst>
                <a:cxn ang="0">
                  <a:pos x="0" y="1457"/>
                </a:cxn>
                <a:cxn ang="0">
                  <a:pos x="2070" y="0"/>
                </a:cxn>
                <a:cxn ang="0">
                  <a:pos x="2113" y="20"/>
                </a:cxn>
                <a:cxn ang="0">
                  <a:pos x="31" y="1490"/>
                </a:cxn>
                <a:cxn ang="0">
                  <a:pos x="0" y="1457"/>
                </a:cxn>
              </a:cxnLst>
              <a:rect l="0" t="0" r="r" b="b"/>
              <a:pathLst>
                <a:path w="2113" h="1490">
                  <a:moveTo>
                    <a:pt x="0" y="1457"/>
                  </a:moveTo>
                  <a:lnTo>
                    <a:pt x="2070" y="0"/>
                  </a:lnTo>
                  <a:lnTo>
                    <a:pt x="2113" y="20"/>
                  </a:lnTo>
                  <a:lnTo>
                    <a:pt x="31" y="1490"/>
                  </a:lnTo>
                  <a:lnTo>
                    <a:pt x="0" y="1457"/>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92" name="Freeform 313"/>
            <p:cNvSpPr>
              <a:spLocks noChangeAspect="1"/>
            </p:cNvSpPr>
            <p:nvPr/>
          </p:nvSpPr>
          <p:spPr bwMode="gray">
            <a:xfrm>
              <a:off x="1296" y="1452"/>
              <a:ext cx="752" cy="424"/>
            </a:xfrm>
            <a:custGeom>
              <a:avLst/>
              <a:gdLst/>
              <a:ahLst/>
              <a:cxnLst>
                <a:cxn ang="0">
                  <a:pos x="0" y="1484"/>
                </a:cxn>
                <a:cxn ang="0">
                  <a:pos x="2112" y="0"/>
                </a:cxn>
                <a:cxn ang="0">
                  <a:pos x="2144" y="25"/>
                </a:cxn>
                <a:cxn ang="0">
                  <a:pos x="42" y="1510"/>
                </a:cxn>
                <a:cxn ang="0">
                  <a:pos x="0" y="1484"/>
                </a:cxn>
              </a:cxnLst>
              <a:rect l="0" t="0" r="r" b="b"/>
              <a:pathLst>
                <a:path w="2144" h="1510">
                  <a:moveTo>
                    <a:pt x="0" y="1484"/>
                  </a:moveTo>
                  <a:lnTo>
                    <a:pt x="2112" y="0"/>
                  </a:lnTo>
                  <a:lnTo>
                    <a:pt x="2144" y="25"/>
                  </a:lnTo>
                  <a:lnTo>
                    <a:pt x="42" y="1510"/>
                  </a:lnTo>
                  <a:lnTo>
                    <a:pt x="0" y="1484"/>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93" name="Freeform 314"/>
            <p:cNvSpPr>
              <a:spLocks noChangeAspect="1"/>
            </p:cNvSpPr>
            <p:nvPr/>
          </p:nvSpPr>
          <p:spPr bwMode="gray">
            <a:xfrm>
              <a:off x="1340" y="1498"/>
              <a:ext cx="850" cy="482"/>
            </a:xfrm>
            <a:custGeom>
              <a:avLst/>
              <a:gdLst/>
              <a:ahLst/>
              <a:cxnLst>
                <a:cxn ang="0">
                  <a:pos x="0" y="1667"/>
                </a:cxn>
                <a:cxn ang="0">
                  <a:pos x="2359" y="3"/>
                </a:cxn>
                <a:cxn ang="0">
                  <a:pos x="2430" y="0"/>
                </a:cxn>
                <a:cxn ang="0">
                  <a:pos x="2" y="1720"/>
                </a:cxn>
                <a:cxn ang="0">
                  <a:pos x="0" y="1667"/>
                </a:cxn>
              </a:cxnLst>
              <a:rect l="0" t="0" r="r" b="b"/>
              <a:pathLst>
                <a:path w="2430" h="1720">
                  <a:moveTo>
                    <a:pt x="0" y="1667"/>
                  </a:moveTo>
                  <a:lnTo>
                    <a:pt x="2359" y="3"/>
                  </a:lnTo>
                  <a:lnTo>
                    <a:pt x="2430" y="0"/>
                  </a:lnTo>
                  <a:lnTo>
                    <a:pt x="2" y="1720"/>
                  </a:lnTo>
                  <a:lnTo>
                    <a:pt x="0" y="1667"/>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94" name="Freeform 315"/>
            <p:cNvSpPr>
              <a:spLocks noChangeAspect="1"/>
            </p:cNvSpPr>
            <p:nvPr/>
          </p:nvSpPr>
          <p:spPr bwMode="gray">
            <a:xfrm>
              <a:off x="1388" y="1511"/>
              <a:ext cx="983" cy="553"/>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95" name="Freeform 316"/>
            <p:cNvSpPr>
              <a:spLocks noEditPoints="1"/>
            </p:cNvSpPr>
            <p:nvPr/>
          </p:nvSpPr>
          <p:spPr bwMode="gray">
            <a:xfrm>
              <a:off x="1440" y="1419"/>
              <a:ext cx="160" cy="117"/>
            </a:xfrm>
            <a:custGeom>
              <a:avLst/>
              <a:gdLst/>
              <a:ahLst/>
              <a:cxnLst>
                <a:cxn ang="0">
                  <a:pos x="8490" y="0"/>
                </a:cxn>
                <a:cxn ang="0">
                  <a:pos x="10682" y="2192"/>
                </a:cxn>
                <a:cxn ang="0">
                  <a:pos x="9884" y="3882"/>
                </a:cxn>
                <a:cxn ang="0">
                  <a:pos x="10682" y="5573"/>
                </a:cxn>
                <a:cxn ang="0">
                  <a:pos x="8490" y="7764"/>
                </a:cxn>
                <a:cxn ang="0">
                  <a:pos x="0" y="7764"/>
                </a:cxn>
                <a:cxn ang="0">
                  <a:pos x="5862" y="3882"/>
                </a:cxn>
                <a:cxn ang="0">
                  <a:pos x="0" y="0"/>
                </a:cxn>
                <a:cxn ang="0">
                  <a:pos x="8490" y="0"/>
                </a:cxn>
                <a:cxn ang="0">
                  <a:pos x="8381" y="1096"/>
                </a:cxn>
                <a:cxn ang="0">
                  <a:pos x="3016" y="1096"/>
                </a:cxn>
                <a:cxn ang="0">
                  <a:pos x="8381" y="3287"/>
                </a:cxn>
                <a:cxn ang="0">
                  <a:pos x="9476" y="2192"/>
                </a:cxn>
                <a:cxn ang="0">
                  <a:pos x="8381" y="1096"/>
                </a:cxn>
                <a:cxn ang="0">
                  <a:pos x="8381" y="4477"/>
                </a:cxn>
                <a:cxn ang="0">
                  <a:pos x="3015" y="6668"/>
                </a:cxn>
                <a:cxn ang="0">
                  <a:pos x="8381" y="6668"/>
                </a:cxn>
                <a:cxn ang="0">
                  <a:pos x="9476" y="5573"/>
                </a:cxn>
                <a:cxn ang="0">
                  <a:pos x="8381" y="4477"/>
                </a:cxn>
              </a:cxnLst>
              <a:rect l="0" t="0" r="r" b="b"/>
              <a:pathLst>
                <a:path w="10682" h="7764">
                  <a:moveTo>
                    <a:pt x="8490" y="0"/>
                  </a:moveTo>
                  <a:cubicBezTo>
                    <a:pt x="9701" y="0"/>
                    <a:pt x="10682" y="981"/>
                    <a:pt x="10682" y="2192"/>
                  </a:cubicBezTo>
                  <a:cubicBezTo>
                    <a:pt x="10682" y="2872"/>
                    <a:pt x="10371" y="3480"/>
                    <a:pt x="9884" y="3882"/>
                  </a:cubicBezTo>
                  <a:cubicBezTo>
                    <a:pt x="10371" y="4284"/>
                    <a:pt x="10682" y="4892"/>
                    <a:pt x="10682" y="5573"/>
                  </a:cubicBezTo>
                  <a:cubicBezTo>
                    <a:pt x="10682" y="6783"/>
                    <a:pt x="9701" y="7764"/>
                    <a:pt x="8490" y="7764"/>
                  </a:cubicBezTo>
                  <a:cubicBezTo>
                    <a:pt x="0" y="7764"/>
                    <a:pt x="0" y="7764"/>
                    <a:pt x="0" y="7764"/>
                  </a:cubicBezTo>
                  <a:cubicBezTo>
                    <a:pt x="2172" y="5567"/>
                    <a:pt x="4241" y="4439"/>
                    <a:pt x="5862" y="3882"/>
                  </a:cubicBezTo>
                  <a:cubicBezTo>
                    <a:pt x="4241" y="3325"/>
                    <a:pt x="2172" y="2197"/>
                    <a:pt x="0" y="0"/>
                  </a:cubicBezTo>
                  <a:lnTo>
                    <a:pt x="8490" y="0"/>
                  </a:lnTo>
                  <a:close/>
                  <a:moveTo>
                    <a:pt x="8381" y="1096"/>
                  </a:moveTo>
                  <a:cubicBezTo>
                    <a:pt x="3016" y="1096"/>
                    <a:pt x="3016" y="1096"/>
                    <a:pt x="3016" y="1096"/>
                  </a:cubicBezTo>
                  <a:cubicBezTo>
                    <a:pt x="5509" y="2888"/>
                    <a:pt x="7212" y="3287"/>
                    <a:pt x="8381" y="3287"/>
                  </a:cubicBezTo>
                  <a:cubicBezTo>
                    <a:pt x="8986" y="3287"/>
                    <a:pt x="9476" y="2797"/>
                    <a:pt x="9476" y="2192"/>
                  </a:cubicBezTo>
                  <a:cubicBezTo>
                    <a:pt x="9476" y="1587"/>
                    <a:pt x="8986" y="1096"/>
                    <a:pt x="8381" y="1096"/>
                  </a:cubicBezTo>
                  <a:close/>
                  <a:moveTo>
                    <a:pt x="8381" y="4477"/>
                  </a:moveTo>
                  <a:cubicBezTo>
                    <a:pt x="7212" y="4477"/>
                    <a:pt x="5509" y="4877"/>
                    <a:pt x="3015" y="6668"/>
                  </a:cubicBezTo>
                  <a:cubicBezTo>
                    <a:pt x="8381" y="6668"/>
                    <a:pt x="8381" y="6668"/>
                    <a:pt x="8381" y="6668"/>
                  </a:cubicBezTo>
                  <a:cubicBezTo>
                    <a:pt x="8986" y="6668"/>
                    <a:pt x="9476" y="6178"/>
                    <a:pt x="9476" y="5573"/>
                  </a:cubicBezTo>
                  <a:cubicBezTo>
                    <a:pt x="9476" y="4968"/>
                    <a:pt x="8986" y="4477"/>
                    <a:pt x="8381" y="4477"/>
                  </a:cubicBezTo>
                  <a:close/>
                </a:path>
              </a:pathLst>
            </a:custGeom>
            <a:solidFill>
              <a:srgbClr val="FF0000"/>
            </a:solidFill>
            <a:ln w="9525">
              <a:no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96" name="Freeform 317"/>
            <p:cNvSpPr>
              <a:spLocks/>
            </p:cNvSpPr>
            <p:nvPr/>
          </p:nvSpPr>
          <p:spPr bwMode="gray">
            <a:xfrm rot="201474">
              <a:off x="1426" y="1800"/>
              <a:ext cx="237" cy="132"/>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97" name="Freeform 318"/>
            <p:cNvSpPr>
              <a:spLocks/>
            </p:cNvSpPr>
            <p:nvPr/>
          </p:nvSpPr>
          <p:spPr bwMode="gray">
            <a:xfrm rot="201474">
              <a:off x="1450" y="1872"/>
              <a:ext cx="286" cy="151"/>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98" name="Freeform 319"/>
            <p:cNvSpPr>
              <a:spLocks/>
            </p:cNvSpPr>
            <p:nvPr/>
          </p:nvSpPr>
          <p:spPr bwMode="gray">
            <a:xfrm rot="201474">
              <a:off x="1171" y="1552"/>
              <a:ext cx="309" cy="167"/>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299" name="Freeform 320"/>
            <p:cNvSpPr>
              <a:spLocks/>
            </p:cNvSpPr>
            <p:nvPr/>
          </p:nvSpPr>
          <p:spPr bwMode="gray">
            <a:xfrm rot="201474">
              <a:off x="1227" y="1648"/>
              <a:ext cx="301" cy="167"/>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300" name="Freeform 321"/>
            <p:cNvSpPr>
              <a:spLocks/>
            </p:cNvSpPr>
            <p:nvPr/>
          </p:nvSpPr>
          <p:spPr bwMode="gray">
            <a:xfrm rot="201474">
              <a:off x="1520" y="1937"/>
              <a:ext cx="282" cy="173"/>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301" name="Freeform 322"/>
            <p:cNvSpPr>
              <a:spLocks/>
            </p:cNvSpPr>
            <p:nvPr/>
          </p:nvSpPr>
          <p:spPr bwMode="gray">
            <a:xfrm rot="3333158">
              <a:off x="1210" y="1683"/>
              <a:ext cx="1242" cy="611"/>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302" name="Freeform 323"/>
            <p:cNvSpPr>
              <a:spLocks/>
            </p:cNvSpPr>
            <p:nvPr/>
          </p:nvSpPr>
          <p:spPr bwMode="gray">
            <a:xfrm rot="3511687">
              <a:off x="1230" y="1761"/>
              <a:ext cx="1029" cy="586"/>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303" name="Freeform 324"/>
            <p:cNvSpPr>
              <a:spLocks/>
            </p:cNvSpPr>
            <p:nvPr/>
          </p:nvSpPr>
          <p:spPr bwMode="gray">
            <a:xfrm rot="201474">
              <a:off x="1358" y="1730"/>
              <a:ext cx="227" cy="123"/>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304" name="Freeform 325"/>
            <p:cNvSpPr>
              <a:spLocks/>
            </p:cNvSpPr>
            <p:nvPr/>
          </p:nvSpPr>
          <p:spPr bwMode="gray">
            <a:xfrm>
              <a:off x="1682" y="1987"/>
              <a:ext cx="240" cy="144"/>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305" name="Freeform 326"/>
            <p:cNvSpPr>
              <a:spLocks/>
            </p:cNvSpPr>
            <p:nvPr/>
          </p:nvSpPr>
          <p:spPr bwMode="gray">
            <a:xfrm rot="-298065">
              <a:off x="2074" y="2186"/>
              <a:ext cx="190" cy="81"/>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306" name="Freeform 327"/>
            <p:cNvSpPr>
              <a:spLocks/>
            </p:cNvSpPr>
            <p:nvPr/>
          </p:nvSpPr>
          <p:spPr bwMode="gray">
            <a:xfrm rot="-298065">
              <a:off x="2226" y="2258"/>
              <a:ext cx="190" cy="81"/>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307" name="Freeform 328"/>
            <p:cNvSpPr>
              <a:spLocks/>
            </p:cNvSpPr>
            <p:nvPr/>
          </p:nvSpPr>
          <p:spPr bwMode="gray">
            <a:xfrm rot="-298065">
              <a:off x="2146" y="2242"/>
              <a:ext cx="190" cy="81"/>
            </a:xfrm>
            <a:custGeom>
              <a:avLst/>
              <a:gdLst/>
              <a:ahLst/>
              <a:cxnLst>
                <a:cxn ang="0">
                  <a:pos x="0" y="1941"/>
                </a:cxn>
                <a:cxn ang="0">
                  <a:pos x="2759" y="0"/>
                </a:cxn>
                <a:cxn ang="0">
                  <a:pos x="2811" y="10"/>
                </a:cxn>
                <a:cxn ang="0">
                  <a:pos x="30" y="1977"/>
                </a:cxn>
                <a:cxn ang="0">
                  <a:pos x="0" y="1941"/>
                </a:cxn>
              </a:cxnLst>
              <a:rect l="0" t="0" r="r" b="b"/>
              <a:pathLst>
                <a:path w="2811" h="1977">
                  <a:moveTo>
                    <a:pt x="0" y="1941"/>
                  </a:moveTo>
                  <a:lnTo>
                    <a:pt x="2759" y="0"/>
                  </a:lnTo>
                  <a:lnTo>
                    <a:pt x="2811" y="10"/>
                  </a:lnTo>
                  <a:lnTo>
                    <a:pt x="30" y="1977"/>
                  </a:lnTo>
                  <a:lnTo>
                    <a:pt x="0" y="1941"/>
                  </a:lnTo>
                  <a:close/>
                </a:path>
              </a:pathLst>
            </a:custGeom>
            <a:gradFill rotWithShape="0">
              <a:gsLst>
                <a:gs pos="0">
                  <a:srgbClr val="B2B2B2"/>
                </a:gs>
                <a:gs pos="50000">
                  <a:srgbClr val="B2B2B2">
                    <a:gamma/>
                    <a:tint val="392"/>
                    <a:invGamma/>
                  </a:srgbClr>
                </a:gs>
                <a:gs pos="100000">
                  <a:srgbClr val="B2B2B2"/>
                </a:gs>
              </a:gsLst>
              <a:lin ang="0" scaled="1"/>
            </a:gradFill>
            <a:ln w="9525" cap="flat" cmpd="sng">
              <a:solidFill>
                <a:srgbClr val="00AFF0"/>
              </a:solid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grpSp>
      <p:sp>
        <p:nvSpPr>
          <p:cNvPr id="1308" name="Oval 329"/>
          <p:cNvSpPr>
            <a:spLocks noChangeArrowheads="1"/>
          </p:cNvSpPr>
          <p:nvPr/>
        </p:nvSpPr>
        <p:spPr bwMode="auto">
          <a:xfrm>
            <a:off x="2341563" y="3736975"/>
            <a:ext cx="838200" cy="228600"/>
          </a:xfrm>
          <a:prstGeom prst="ellipse">
            <a:avLst/>
          </a:prstGeom>
          <a:solidFill>
            <a:srgbClr val="FFFFFF"/>
          </a:solidFill>
          <a:ln w="12700">
            <a:noFill/>
            <a:roun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a:ln>
                  <a:noFill/>
                </a:ln>
                <a:effectLst/>
                <a:uLnTx/>
                <a:uFillTx/>
                <a:latin typeface="+mn-lt"/>
              </a:rPr>
              <a:t>Ethernet</a:t>
            </a:r>
          </a:p>
        </p:txBody>
      </p:sp>
      <p:sp>
        <p:nvSpPr>
          <p:cNvPr id="1309" name="Text Box 330"/>
          <p:cNvSpPr txBox="1">
            <a:spLocks noChangeArrowheads="1"/>
          </p:cNvSpPr>
          <p:nvPr/>
        </p:nvSpPr>
        <p:spPr bwMode="auto">
          <a:xfrm>
            <a:off x="3124200" y="3451225"/>
            <a:ext cx="762000" cy="366713"/>
          </a:xfrm>
          <a:prstGeom prst="rect">
            <a:avLst/>
          </a:prstGeom>
          <a:solidFill>
            <a:srgbClr val="FFFFFF">
              <a:alpha val="89999"/>
            </a:srgbClr>
          </a:solidFill>
          <a:ln w="12700">
            <a:noFill/>
            <a:miter lim="800000"/>
            <a:headEnd/>
            <a:tailEnd/>
          </a:ln>
          <a:effectLst/>
        </p:spPr>
        <p:txBody>
          <a:bodyPr>
            <a:prstTxWarp prst="textNoShape">
              <a:avLst/>
            </a:prstTxWarp>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a:ln>
                  <a:noFill/>
                </a:ln>
                <a:effectLst>
                  <a:outerShdw blurRad="38100" dist="38100" dir="2700000" algn="tl">
                    <a:srgbClr val="DDDDDD"/>
                  </a:outerShdw>
                </a:effectLst>
                <a:uLnTx/>
                <a:uFillTx/>
                <a:latin typeface="+mn-lt"/>
              </a:rPr>
              <a:t>LAN </a:t>
            </a:r>
          </a:p>
        </p:txBody>
      </p:sp>
      <p:sp>
        <p:nvSpPr>
          <p:cNvPr id="1310" name="Freeform 331"/>
          <p:cNvSpPr>
            <a:spLocks noEditPoints="1"/>
          </p:cNvSpPr>
          <p:nvPr/>
        </p:nvSpPr>
        <p:spPr bwMode="gray">
          <a:xfrm>
            <a:off x="5461000" y="3141663"/>
            <a:ext cx="254000" cy="185737"/>
          </a:xfrm>
          <a:custGeom>
            <a:avLst/>
            <a:gdLst/>
            <a:ahLst/>
            <a:cxnLst>
              <a:cxn ang="0">
                <a:pos x="8490" y="0"/>
              </a:cxn>
              <a:cxn ang="0">
                <a:pos x="10682" y="2192"/>
              </a:cxn>
              <a:cxn ang="0">
                <a:pos x="9884" y="3882"/>
              </a:cxn>
              <a:cxn ang="0">
                <a:pos x="10682" y="5573"/>
              </a:cxn>
              <a:cxn ang="0">
                <a:pos x="8490" y="7764"/>
              </a:cxn>
              <a:cxn ang="0">
                <a:pos x="0" y="7764"/>
              </a:cxn>
              <a:cxn ang="0">
                <a:pos x="5862" y="3882"/>
              </a:cxn>
              <a:cxn ang="0">
                <a:pos x="0" y="0"/>
              </a:cxn>
              <a:cxn ang="0">
                <a:pos x="8490" y="0"/>
              </a:cxn>
              <a:cxn ang="0">
                <a:pos x="8381" y="1096"/>
              </a:cxn>
              <a:cxn ang="0">
                <a:pos x="3016" y="1096"/>
              </a:cxn>
              <a:cxn ang="0">
                <a:pos x="8381" y="3287"/>
              </a:cxn>
              <a:cxn ang="0">
                <a:pos x="9476" y="2192"/>
              </a:cxn>
              <a:cxn ang="0">
                <a:pos x="8381" y="1096"/>
              </a:cxn>
              <a:cxn ang="0">
                <a:pos x="8381" y="4477"/>
              </a:cxn>
              <a:cxn ang="0">
                <a:pos x="3015" y="6668"/>
              </a:cxn>
              <a:cxn ang="0">
                <a:pos x="8381" y="6668"/>
              </a:cxn>
              <a:cxn ang="0">
                <a:pos x="9476" y="5573"/>
              </a:cxn>
              <a:cxn ang="0">
                <a:pos x="8381" y="4477"/>
              </a:cxn>
            </a:cxnLst>
            <a:rect l="0" t="0" r="r" b="b"/>
            <a:pathLst>
              <a:path w="10682" h="7764">
                <a:moveTo>
                  <a:pt x="8490" y="0"/>
                </a:moveTo>
                <a:cubicBezTo>
                  <a:pt x="9701" y="0"/>
                  <a:pt x="10682" y="981"/>
                  <a:pt x="10682" y="2192"/>
                </a:cubicBezTo>
                <a:cubicBezTo>
                  <a:pt x="10682" y="2872"/>
                  <a:pt x="10371" y="3480"/>
                  <a:pt x="9884" y="3882"/>
                </a:cubicBezTo>
                <a:cubicBezTo>
                  <a:pt x="10371" y="4284"/>
                  <a:pt x="10682" y="4892"/>
                  <a:pt x="10682" y="5573"/>
                </a:cubicBezTo>
                <a:cubicBezTo>
                  <a:pt x="10682" y="6783"/>
                  <a:pt x="9701" y="7764"/>
                  <a:pt x="8490" y="7764"/>
                </a:cubicBezTo>
                <a:cubicBezTo>
                  <a:pt x="0" y="7764"/>
                  <a:pt x="0" y="7764"/>
                  <a:pt x="0" y="7764"/>
                </a:cubicBezTo>
                <a:cubicBezTo>
                  <a:pt x="2172" y="5567"/>
                  <a:pt x="4241" y="4439"/>
                  <a:pt x="5862" y="3882"/>
                </a:cubicBezTo>
                <a:cubicBezTo>
                  <a:pt x="4241" y="3325"/>
                  <a:pt x="2172" y="2197"/>
                  <a:pt x="0" y="0"/>
                </a:cubicBezTo>
                <a:lnTo>
                  <a:pt x="8490" y="0"/>
                </a:lnTo>
                <a:close/>
                <a:moveTo>
                  <a:pt x="8381" y="1096"/>
                </a:moveTo>
                <a:cubicBezTo>
                  <a:pt x="3016" y="1096"/>
                  <a:pt x="3016" y="1096"/>
                  <a:pt x="3016" y="1096"/>
                </a:cubicBezTo>
                <a:cubicBezTo>
                  <a:pt x="5509" y="2888"/>
                  <a:pt x="7212" y="3287"/>
                  <a:pt x="8381" y="3287"/>
                </a:cubicBezTo>
                <a:cubicBezTo>
                  <a:pt x="8986" y="3287"/>
                  <a:pt x="9476" y="2797"/>
                  <a:pt x="9476" y="2192"/>
                </a:cubicBezTo>
                <a:cubicBezTo>
                  <a:pt x="9476" y="1587"/>
                  <a:pt x="8986" y="1096"/>
                  <a:pt x="8381" y="1096"/>
                </a:cubicBezTo>
                <a:close/>
                <a:moveTo>
                  <a:pt x="8381" y="4477"/>
                </a:moveTo>
                <a:cubicBezTo>
                  <a:pt x="7212" y="4477"/>
                  <a:pt x="5509" y="4877"/>
                  <a:pt x="3015" y="6668"/>
                </a:cubicBezTo>
                <a:cubicBezTo>
                  <a:pt x="8381" y="6668"/>
                  <a:pt x="8381" y="6668"/>
                  <a:pt x="8381" y="6668"/>
                </a:cubicBezTo>
                <a:cubicBezTo>
                  <a:pt x="8986" y="6668"/>
                  <a:pt x="9476" y="6178"/>
                  <a:pt x="9476" y="5573"/>
                </a:cubicBezTo>
                <a:cubicBezTo>
                  <a:pt x="9476" y="4968"/>
                  <a:pt x="8986" y="4477"/>
                  <a:pt x="8381" y="4477"/>
                </a:cubicBezTo>
                <a:close/>
              </a:path>
            </a:pathLst>
          </a:custGeom>
          <a:solidFill>
            <a:srgbClr val="FF0000"/>
          </a:solidFill>
          <a:ln w="9525">
            <a:no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623672" name="Rectangle 56"/>
          <p:cNvSpPr>
            <a:spLocks noGrp="1" noChangeArrowheads="1"/>
          </p:cNvSpPr>
          <p:nvPr>
            <p:ph type="title"/>
          </p:nvPr>
        </p:nvSpPr>
        <p:spPr/>
        <p:txBody>
          <a:bodyPr/>
          <a:lstStyle/>
          <a:p>
            <a:r>
              <a:rPr lang="en-US" dirty="0"/>
              <a:t>Data Center Network Evolution</a:t>
            </a:r>
            <a:endParaRPr lang="en-US" sz="2600" i="1" dirty="0"/>
          </a:p>
        </p:txBody>
      </p:sp>
      <p:sp>
        <p:nvSpPr>
          <p:cNvPr id="505" name="Rectangle 167"/>
          <p:cNvSpPr>
            <a:spLocks noGrp="1" noChangeArrowheads="1"/>
          </p:cNvSpPr>
          <p:nvPr>
            <p:ph type="body" idx="10"/>
          </p:nvPr>
        </p:nvSpPr>
        <p:spPr>
          <a:xfrm>
            <a:off x="838200" y="5638800"/>
            <a:ext cx="8001000" cy="941796"/>
          </a:xfrm>
          <a:prstGeom prst="rect">
            <a:avLst/>
          </a:prstGeom>
          <a:noFill/>
          <a:ln/>
        </p:spPr>
        <p:txBody>
          <a:bodyPr/>
          <a:lstStyle/>
          <a:p>
            <a:pPr>
              <a:lnSpc>
                <a:spcPct val="105000"/>
              </a:lnSpc>
              <a:spcBef>
                <a:spcPct val="15000"/>
              </a:spcBef>
              <a:buNone/>
            </a:pPr>
            <a:r>
              <a:rPr lang="en-US" sz="1600" dirty="0" smtClean="0">
                <a:solidFill>
                  <a:schemeClr val="tx1"/>
                </a:solidFill>
              </a:rPr>
              <a:t>Data Center Bridging (DCB) for </a:t>
            </a:r>
            <a:r>
              <a:rPr lang="en-US" sz="1600" dirty="0">
                <a:solidFill>
                  <a:schemeClr val="tx1"/>
                </a:solidFill>
              </a:rPr>
              <a:t>IP and storage (FCoE) traffic</a:t>
            </a:r>
          </a:p>
          <a:p>
            <a:pPr>
              <a:lnSpc>
                <a:spcPct val="105000"/>
              </a:lnSpc>
              <a:spcBef>
                <a:spcPct val="15000"/>
              </a:spcBef>
              <a:buNone/>
            </a:pPr>
            <a:r>
              <a:rPr lang="en-US" sz="1600" dirty="0">
                <a:solidFill>
                  <a:schemeClr val="tx1"/>
                </a:solidFill>
              </a:rPr>
              <a:t>Ethernet LAN for IP-only traffic</a:t>
            </a:r>
          </a:p>
          <a:p>
            <a:pPr>
              <a:lnSpc>
                <a:spcPct val="105000"/>
              </a:lnSpc>
              <a:spcBef>
                <a:spcPct val="15000"/>
              </a:spcBef>
              <a:buNone/>
            </a:pPr>
            <a:r>
              <a:rPr lang="en-US" sz="1600" dirty="0" err="1">
                <a:solidFill>
                  <a:schemeClr val="tx1"/>
                </a:solidFill>
              </a:rPr>
              <a:t>Fibre</a:t>
            </a:r>
            <a:r>
              <a:rPr lang="en-US" sz="1600" dirty="0">
                <a:solidFill>
                  <a:schemeClr val="tx1"/>
                </a:solidFill>
              </a:rPr>
              <a:t> Channel SAN for storage-only (FC) traffic</a:t>
            </a:r>
          </a:p>
        </p:txBody>
      </p:sp>
      <p:sp>
        <p:nvSpPr>
          <p:cNvPr id="336" name="Date Placeholder 335"/>
          <p:cNvSpPr>
            <a:spLocks noGrp="1"/>
          </p:cNvSpPr>
          <p:nvPr>
            <p:ph type="dt" sz="half" idx="2"/>
          </p:nvPr>
        </p:nvSpPr>
        <p:spPr/>
        <p:txBody>
          <a:bodyPr/>
          <a:lstStyle/>
          <a:p>
            <a:fld id="{93A42436-4A2A-4784-BD0D-714CEEA30B77}" type="datetime3">
              <a:rPr lang="en-AU" smtClean="0"/>
              <a:pPr/>
              <a:t>22 September, 2011</a:t>
            </a:fld>
            <a:endParaRPr lang="en-US"/>
          </a:p>
        </p:txBody>
      </p:sp>
      <p:sp>
        <p:nvSpPr>
          <p:cNvPr id="338" name="Footer Placeholder 337"/>
          <p:cNvSpPr>
            <a:spLocks noGrp="1"/>
          </p:cNvSpPr>
          <p:nvPr>
            <p:ph type="ftr" sz="quarter" idx="3"/>
          </p:nvPr>
        </p:nvSpPr>
        <p:spPr/>
        <p:txBody>
          <a:bodyPr/>
          <a:lstStyle/>
          <a:p>
            <a:r>
              <a:rPr lang="en-US" smtClean="0"/>
              <a:t>© 2011 Brocade Communications Systems, Inc. - COMPANY PROPRIETARY INFORMATION</a:t>
            </a:r>
            <a:endParaRPr lang="en-US"/>
          </a:p>
        </p:txBody>
      </p:sp>
      <p:sp>
        <p:nvSpPr>
          <p:cNvPr id="337" name="Slide Number Placeholder 336"/>
          <p:cNvSpPr>
            <a:spLocks noGrp="1"/>
          </p:cNvSpPr>
          <p:nvPr>
            <p:ph type="sldNum" sz="quarter" idx="4"/>
          </p:nvPr>
        </p:nvSpPr>
        <p:spPr/>
        <p:txBody>
          <a:bodyPr/>
          <a:lstStyle/>
          <a:p>
            <a:fld id="{7BCC8D0D-EAEC-449D-9161-023DFF90F2E2}" type="slidenum">
              <a:rPr lang="en-US" smtClean="0"/>
              <a:pPr/>
              <a:t>18</a:t>
            </a:fld>
            <a:endParaRPr lang="en-US" dirty="0"/>
          </a:p>
        </p:txBody>
      </p:sp>
      <p:sp>
        <p:nvSpPr>
          <p:cNvPr id="671" name="Text Box 333"/>
          <p:cNvSpPr txBox="1">
            <a:spLocks noChangeArrowheads="1"/>
          </p:cNvSpPr>
          <p:nvPr/>
        </p:nvSpPr>
        <p:spPr bwMode="auto">
          <a:xfrm>
            <a:off x="351168" y="1995487"/>
            <a:ext cx="3187700" cy="366713"/>
          </a:xfrm>
          <a:prstGeom prst="rect">
            <a:avLst/>
          </a:prstGeom>
          <a:noFill/>
          <a:ln w="12700" algn="ctr">
            <a:noFill/>
            <a:miter lim="800000"/>
            <a:headEnd/>
            <a:tailEnd/>
          </a:ln>
          <a:effectLst/>
        </p:spPr>
        <p:txBody>
          <a:bodyPr>
            <a:spAutoFit/>
          </a:bodyPr>
          <a:lstStyle/>
          <a:p>
            <a:pPr algn="l">
              <a:lnSpc>
                <a:spcPct val="100000"/>
              </a:lnSpc>
              <a:spcBef>
                <a:spcPct val="50000"/>
              </a:spcBef>
              <a:buFontTx/>
              <a:buNone/>
            </a:pPr>
            <a:r>
              <a:rPr lang="en-US" sz="1800" b="1" dirty="0" smtClean="0">
                <a:latin typeface="+mn-lt"/>
              </a:rPr>
              <a:t>DCB </a:t>
            </a:r>
            <a:r>
              <a:rPr lang="en-US" sz="1800" b="1" dirty="0">
                <a:latin typeface="+mn-lt"/>
              </a:rPr>
              <a:t>Expands to LAN Core</a:t>
            </a:r>
          </a:p>
        </p:txBody>
      </p:sp>
      <p:sp>
        <p:nvSpPr>
          <p:cNvPr id="672" name="AutoShape 334"/>
          <p:cNvSpPr>
            <a:spLocks noChangeArrowheads="1"/>
          </p:cNvSpPr>
          <p:nvPr/>
        </p:nvSpPr>
        <p:spPr bwMode="auto">
          <a:xfrm>
            <a:off x="590550" y="4029075"/>
            <a:ext cx="2133600" cy="1473200"/>
          </a:xfrm>
          <a:prstGeom prst="roundRect">
            <a:avLst>
              <a:gd name="adj" fmla="val 16667"/>
            </a:avLst>
          </a:prstGeom>
          <a:solidFill>
            <a:schemeClr val="accent2">
              <a:alpha val="80000"/>
            </a:schemeClr>
          </a:solidFill>
          <a:ln w="12700" algn="ctr">
            <a:noFill/>
            <a:round/>
            <a:headEnd/>
            <a:tailEnd/>
          </a:ln>
          <a:effectLst/>
        </p:spPr>
        <p:txBody>
          <a:bodyPr wrap="none" anchor="ctr"/>
          <a:lstStyle/>
          <a:p>
            <a:pPr algn="l">
              <a:lnSpc>
                <a:spcPct val="100000"/>
              </a:lnSpc>
              <a:spcBef>
                <a:spcPct val="0"/>
              </a:spcBef>
              <a:buFontTx/>
              <a:buNone/>
            </a:pPr>
            <a:r>
              <a:rPr lang="en-US" sz="1400" u="sng" dirty="0">
                <a:solidFill>
                  <a:schemeClr val="bg1"/>
                </a:solidFill>
                <a:latin typeface="+mn-lt"/>
              </a:rPr>
              <a:t>Ethernet $ &lt; CEE $</a:t>
            </a:r>
            <a:r>
              <a:rPr lang="en-US" sz="1400" dirty="0">
                <a:solidFill>
                  <a:schemeClr val="bg1"/>
                </a:solidFill>
                <a:latin typeface="+mn-lt"/>
              </a:rPr>
              <a:t> </a:t>
            </a:r>
          </a:p>
          <a:p>
            <a:pPr algn="l">
              <a:lnSpc>
                <a:spcPct val="100000"/>
              </a:lnSpc>
              <a:spcBef>
                <a:spcPct val="0"/>
              </a:spcBef>
              <a:buFontTx/>
              <a:buChar char="•"/>
            </a:pPr>
            <a:r>
              <a:rPr lang="en-US" sz="1400" dirty="0">
                <a:solidFill>
                  <a:schemeClr val="bg1"/>
                </a:solidFill>
                <a:latin typeface="+mn-lt"/>
              </a:rPr>
              <a:t> Front-end app servers</a:t>
            </a:r>
          </a:p>
          <a:p>
            <a:pPr algn="l">
              <a:lnSpc>
                <a:spcPct val="100000"/>
              </a:lnSpc>
              <a:spcBef>
                <a:spcPct val="0"/>
              </a:spcBef>
              <a:buFontTx/>
              <a:buChar char="•"/>
            </a:pPr>
            <a:r>
              <a:rPr lang="en-US" sz="1400" dirty="0">
                <a:solidFill>
                  <a:schemeClr val="bg1"/>
                </a:solidFill>
                <a:latin typeface="+mn-lt"/>
              </a:rPr>
              <a:t> Mgmt servers</a:t>
            </a:r>
          </a:p>
          <a:p>
            <a:pPr algn="l">
              <a:lnSpc>
                <a:spcPct val="100000"/>
              </a:lnSpc>
              <a:spcBef>
                <a:spcPct val="0"/>
              </a:spcBef>
              <a:buFontTx/>
              <a:buChar char="•"/>
            </a:pPr>
            <a:r>
              <a:rPr lang="en-US" sz="1400" dirty="0">
                <a:solidFill>
                  <a:schemeClr val="bg1"/>
                </a:solidFill>
                <a:latin typeface="+mn-lt"/>
              </a:rPr>
              <a:t> LAN-based backup</a:t>
            </a:r>
          </a:p>
          <a:p>
            <a:pPr algn="l">
              <a:lnSpc>
                <a:spcPct val="100000"/>
              </a:lnSpc>
              <a:spcBef>
                <a:spcPct val="0"/>
              </a:spcBef>
              <a:buFontTx/>
              <a:buChar char="•"/>
            </a:pPr>
            <a:r>
              <a:rPr lang="en-US" sz="1400" dirty="0">
                <a:solidFill>
                  <a:schemeClr val="bg1"/>
                </a:solidFill>
                <a:latin typeface="+mn-lt"/>
              </a:rPr>
              <a:t> Campus LAN access</a:t>
            </a:r>
          </a:p>
          <a:p>
            <a:pPr algn="l">
              <a:lnSpc>
                <a:spcPct val="100000"/>
              </a:lnSpc>
              <a:spcBef>
                <a:spcPct val="0"/>
              </a:spcBef>
              <a:buFontTx/>
              <a:buChar char="•"/>
            </a:pPr>
            <a:r>
              <a:rPr lang="en-US" sz="1400" dirty="0">
                <a:solidFill>
                  <a:schemeClr val="bg1"/>
                </a:solidFill>
                <a:latin typeface="+mn-lt"/>
              </a:rPr>
              <a:t> (non-storage traffic)</a:t>
            </a:r>
          </a:p>
        </p:txBody>
      </p:sp>
      <p:sp>
        <p:nvSpPr>
          <p:cNvPr id="673" name="AutoShape 14"/>
          <p:cNvSpPr>
            <a:spLocks noChangeArrowheads="1"/>
          </p:cNvSpPr>
          <p:nvPr/>
        </p:nvSpPr>
        <p:spPr bwMode="auto">
          <a:xfrm>
            <a:off x="457200" y="1350334"/>
            <a:ext cx="2514600" cy="656153"/>
          </a:xfrm>
          <a:prstGeom prst="rightArrow">
            <a:avLst>
              <a:gd name="adj1" fmla="val 51269"/>
              <a:gd name="adj2" fmla="val 43559"/>
            </a:avLst>
          </a:prstGeom>
          <a:solidFill>
            <a:srgbClr val="FF0000"/>
          </a:solidFill>
          <a:ln w="12700" algn="ctr">
            <a:noFill/>
            <a:miter lim="800000"/>
            <a:headEnd/>
            <a:tailEnd/>
          </a:ln>
        </p:spPr>
        <p:txBody>
          <a:bodyPr anchor="ctr">
            <a:spAutoFit/>
          </a:bodyPr>
          <a:lstStyle/>
          <a:p>
            <a:pPr marL="0" marR="0" lvl="0" indent="0" algn="l" defTabSz="457200" eaLnBrk="1" fontAlgn="auto" latinLnBrk="0" hangingPunct="1">
              <a:lnSpc>
                <a:spcPct val="100000"/>
              </a:lnSpc>
              <a:spcBef>
                <a:spcPct val="0"/>
              </a:spcBef>
              <a:spcAft>
                <a:spcPts val="0"/>
              </a:spcAft>
              <a:buClrTx/>
              <a:buSzTx/>
              <a:buFontTx/>
              <a:buNone/>
              <a:tabLst/>
              <a:defRPr/>
            </a:pPr>
            <a:r>
              <a:rPr kumimoji="0" lang="en-US" sz="1600" b="1" u="none" strike="noStrike" kern="0" cap="none" spc="0" normalizeH="0" baseline="0" noProof="0" dirty="0" smtClean="0">
                <a:ln>
                  <a:noFill/>
                </a:ln>
                <a:solidFill>
                  <a:schemeClr val="bg1"/>
                </a:solidFill>
                <a:effectLst/>
                <a:uLnTx/>
                <a:uFillTx/>
                <a:latin typeface="+mj-lt"/>
                <a:ea typeface="MS PGothic" pitchFamily="34" charset="-128"/>
              </a:rPr>
              <a:t>2010</a:t>
            </a:r>
            <a:endParaRPr kumimoji="0" lang="en-US" sz="1800" b="1" u="none" strike="noStrike" kern="0" cap="none" spc="0" normalizeH="0" baseline="0" noProof="0" dirty="0" smtClean="0">
              <a:ln>
                <a:noFill/>
              </a:ln>
              <a:solidFill>
                <a:schemeClr val="bg1"/>
              </a:solidFill>
              <a:effectLst/>
              <a:uLnTx/>
              <a:uFillTx/>
              <a:latin typeface="+mj-lt"/>
              <a:ea typeface="MS PGothic" pitchFamily="34" charset="-128"/>
              <a:sym typeface="Wingdings" pitchFamily="2" charset="2"/>
            </a:endParaRPr>
          </a:p>
        </p:txBody>
      </p:sp>
      <p:sp>
        <p:nvSpPr>
          <p:cNvPr id="1313" name="Text Box 159"/>
          <p:cNvSpPr txBox="1">
            <a:spLocks noChangeArrowheads="1"/>
          </p:cNvSpPr>
          <p:nvPr/>
        </p:nvSpPr>
        <p:spPr bwMode="auto">
          <a:xfrm>
            <a:off x="4983163" y="2422525"/>
            <a:ext cx="685800" cy="244475"/>
          </a:xfrm>
          <a:prstGeom prst="rect">
            <a:avLst/>
          </a:prstGeom>
          <a:noFill/>
          <a:ln w="12700">
            <a:noFill/>
            <a:miter lim="800000"/>
            <a:headEnd/>
            <a:tailEnd/>
          </a:ln>
          <a:effectLst>
            <a:prstShdw prst="shdw17" dist="17961" dir="2700000">
              <a:srgbClr val="FF0000">
                <a:gamma/>
                <a:shade val="60000"/>
                <a:invGamma/>
                <a:alpha val="74998"/>
              </a:srgbClr>
            </a:prstShdw>
          </a:effectLst>
        </p:spPr>
        <p:txBody>
          <a:bodyPr>
            <a:prstTxWarp prst="textNoShape">
              <a:avLst/>
            </a:prstTxWarp>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mn-lt"/>
                <a:ea typeface="MS PGothic" pitchFamily="34" charset="-128"/>
                <a:cs typeface="MS PGothic" pitchFamily="34" charset="-128"/>
              </a:rPr>
              <a:t>CNA</a:t>
            </a:r>
          </a:p>
        </p:txBody>
      </p:sp>
      <p:pic>
        <p:nvPicPr>
          <p:cNvPr id="1314" name="Picture 46"/>
          <p:cNvPicPr>
            <a:picLocks noChangeAspect="1" noChangeArrowheads="1"/>
          </p:cNvPicPr>
          <p:nvPr/>
        </p:nvPicPr>
        <p:blipFill>
          <a:blip r:embed="rId3" cstate="print"/>
          <a:srcRect/>
          <a:stretch>
            <a:fillRect/>
          </a:stretch>
        </p:blipFill>
        <p:spPr bwMode="auto">
          <a:xfrm>
            <a:off x="5440363" y="2270125"/>
            <a:ext cx="228600" cy="177800"/>
          </a:xfrm>
          <a:prstGeom prst="rect">
            <a:avLst/>
          </a:prstGeom>
          <a:noFill/>
          <a:ln w="12700">
            <a:noFill/>
            <a:round/>
            <a:headEnd/>
            <a:tailEnd/>
          </a:ln>
        </p:spPr>
      </p:pic>
      <p:sp>
        <p:nvSpPr>
          <p:cNvPr id="1315" name="Line 158"/>
          <p:cNvSpPr>
            <a:spLocks noChangeShapeType="1"/>
          </p:cNvSpPr>
          <p:nvPr/>
        </p:nvSpPr>
        <p:spPr bwMode="auto">
          <a:xfrm>
            <a:off x="762000" y="6045200"/>
            <a:ext cx="0" cy="190500"/>
          </a:xfrm>
          <a:prstGeom prst="line">
            <a:avLst/>
          </a:prstGeom>
          <a:noFill/>
          <a:ln w="28575">
            <a:solidFill>
              <a:srgbClr val="00AFF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316" name="Line 159"/>
          <p:cNvSpPr>
            <a:spLocks noChangeShapeType="1"/>
          </p:cNvSpPr>
          <p:nvPr/>
        </p:nvSpPr>
        <p:spPr bwMode="auto">
          <a:xfrm>
            <a:off x="762000" y="6337300"/>
            <a:ext cx="0" cy="190500"/>
          </a:xfrm>
          <a:prstGeom prst="line">
            <a:avLst/>
          </a:prstGeom>
          <a:noFill/>
          <a:ln w="28575">
            <a:solidFill>
              <a:srgbClr val="FF96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
        <p:nvSpPr>
          <p:cNvPr id="1317" name="Line 160"/>
          <p:cNvSpPr>
            <a:spLocks noChangeShapeType="1"/>
          </p:cNvSpPr>
          <p:nvPr/>
        </p:nvSpPr>
        <p:spPr bwMode="auto">
          <a:xfrm>
            <a:off x="762000" y="5753100"/>
            <a:ext cx="0" cy="190500"/>
          </a:xfrm>
          <a:prstGeom prst="line">
            <a:avLst/>
          </a:prstGeom>
          <a:noFill/>
          <a:ln w="28575">
            <a:solidFill>
              <a:srgbClr val="FF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72"/>
                                        </p:tgtEl>
                                        <p:attrNameLst>
                                          <p:attrName>style.visibility</p:attrName>
                                        </p:attrNameLst>
                                      </p:cBhvr>
                                      <p:to>
                                        <p:strVal val="visible"/>
                                      </p:to>
                                    </p:set>
                                    <p:animEffect transition="in" filter="fade">
                                      <p:cBhvr>
                                        <p:cTn id="7" dur="2000"/>
                                        <p:tgtEl>
                                          <p:spTgt spid="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2"/>
          <p:cNvSpPr>
            <a:spLocks noGrp="1" noChangeArrowheads="1"/>
          </p:cNvSpPr>
          <p:nvPr>
            <p:ph type="title"/>
          </p:nvPr>
        </p:nvSpPr>
        <p:spPr/>
        <p:txBody>
          <a:bodyPr/>
          <a:lstStyle/>
          <a:p>
            <a:r>
              <a:rPr lang="en-US"/>
              <a:t>Data Center Network Evolution</a:t>
            </a:r>
          </a:p>
        </p:txBody>
      </p:sp>
      <p:sp>
        <p:nvSpPr>
          <p:cNvPr id="695300" name="Rectangle 4"/>
          <p:cNvSpPr>
            <a:spLocks noGrp="1" noChangeArrowheads="1"/>
          </p:cNvSpPr>
          <p:nvPr>
            <p:ph idx="1"/>
          </p:nvPr>
        </p:nvSpPr>
        <p:spPr>
          <a:xfrm>
            <a:off x="457200" y="2057400"/>
            <a:ext cx="8089900" cy="3856455"/>
          </a:xfrm>
          <a:noFill/>
          <a:ln/>
        </p:spPr>
        <p:txBody>
          <a:bodyPr>
            <a:normAutofit lnSpcReduction="10000"/>
          </a:bodyPr>
          <a:lstStyle/>
          <a:p>
            <a:pPr>
              <a:lnSpc>
                <a:spcPct val="115000"/>
              </a:lnSpc>
              <a:spcBef>
                <a:spcPct val="50000"/>
              </a:spcBef>
            </a:pPr>
            <a:r>
              <a:rPr lang="en-US" dirty="0" smtClean="0"/>
              <a:t>DCB </a:t>
            </a:r>
            <a:r>
              <a:rPr lang="en-US" dirty="0"/>
              <a:t>and FCoE can deliver </a:t>
            </a:r>
            <a:r>
              <a:rPr lang="en-US" dirty="0" err="1"/>
              <a:t>CapEx</a:t>
            </a:r>
            <a:r>
              <a:rPr lang="en-US" dirty="0"/>
              <a:t> and </a:t>
            </a:r>
            <a:r>
              <a:rPr lang="en-US" dirty="0" err="1"/>
              <a:t>OpEx</a:t>
            </a:r>
            <a:r>
              <a:rPr lang="en-US" dirty="0"/>
              <a:t> savings through consolidation of Windows/Linux server I/O</a:t>
            </a:r>
          </a:p>
          <a:p>
            <a:pPr>
              <a:lnSpc>
                <a:spcPct val="115000"/>
              </a:lnSpc>
              <a:spcBef>
                <a:spcPct val="50000"/>
              </a:spcBef>
            </a:pPr>
            <a:r>
              <a:rPr lang="en-US" dirty="0" smtClean="0"/>
              <a:t>DCB/FCoE </a:t>
            </a:r>
            <a:r>
              <a:rPr lang="en-US" dirty="0"/>
              <a:t>requires deep expertise from network vendors in both IP and Fibre Channel</a:t>
            </a:r>
          </a:p>
          <a:p>
            <a:pPr>
              <a:lnSpc>
                <a:spcPct val="115000"/>
              </a:lnSpc>
              <a:spcBef>
                <a:spcPct val="50000"/>
              </a:spcBef>
            </a:pPr>
            <a:r>
              <a:rPr lang="en-US" dirty="0"/>
              <a:t>Brocade offers the flexibility of industry-leading connectivity solutions</a:t>
            </a:r>
          </a:p>
          <a:p>
            <a:pPr lvl="1">
              <a:lnSpc>
                <a:spcPct val="115000"/>
              </a:lnSpc>
              <a:spcBef>
                <a:spcPct val="50000"/>
              </a:spcBef>
            </a:pPr>
            <a:r>
              <a:rPr lang="en-US" dirty="0"/>
              <a:t>Ethernet, Fibre Channel, and </a:t>
            </a:r>
            <a:r>
              <a:rPr lang="en-US" dirty="0" smtClean="0"/>
              <a:t>DCB/FCoE </a:t>
            </a:r>
            <a:r>
              <a:rPr lang="en-US" dirty="0"/>
              <a:t>will co-exist to meet differing customer </a:t>
            </a:r>
            <a:r>
              <a:rPr lang="en-US" dirty="0" smtClean="0"/>
              <a:t>needs</a:t>
            </a:r>
            <a:endParaRPr lang="en-US" dirty="0"/>
          </a:p>
        </p:txBody>
      </p:sp>
      <p:sp>
        <p:nvSpPr>
          <p:cNvPr id="9" name="Date Placeholder 8"/>
          <p:cNvSpPr>
            <a:spLocks noGrp="1"/>
          </p:cNvSpPr>
          <p:nvPr>
            <p:ph type="dt" sz="half" idx="2"/>
          </p:nvPr>
        </p:nvSpPr>
        <p:spPr/>
        <p:txBody>
          <a:bodyPr/>
          <a:lstStyle/>
          <a:p>
            <a:fld id="{6F684049-C90B-4D3B-8D9F-4C72B7CA4DF2}" type="datetime3">
              <a:rPr lang="en-AU" smtClean="0"/>
              <a:pPr/>
              <a:t>22 September, 2011</a:t>
            </a:fld>
            <a:endParaRPr lang="en-US"/>
          </a:p>
        </p:txBody>
      </p:sp>
      <p:sp>
        <p:nvSpPr>
          <p:cNvPr id="11" name="Footer Placeholder 10"/>
          <p:cNvSpPr>
            <a:spLocks noGrp="1"/>
          </p:cNvSpPr>
          <p:nvPr>
            <p:ph type="ftr" sz="quarter" idx="3"/>
          </p:nvPr>
        </p:nvSpPr>
        <p:spPr/>
        <p:txBody>
          <a:bodyPr/>
          <a:lstStyle/>
          <a:p>
            <a:r>
              <a:rPr lang="en-US" smtClean="0"/>
              <a:t>© 2011 Brocade Communications Systems, Inc. - COMPANY PROPRIETARY INFORMATION</a:t>
            </a:r>
            <a:endParaRPr lang="en-US"/>
          </a:p>
        </p:txBody>
      </p:sp>
      <p:sp>
        <p:nvSpPr>
          <p:cNvPr id="10" name="Slide Number Placeholder 9"/>
          <p:cNvSpPr>
            <a:spLocks noGrp="1"/>
          </p:cNvSpPr>
          <p:nvPr>
            <p:ph type="sldNum" sz="quarter" idx="4"/>
          </p:nvPr>
        </p:nvSpPr>
        <p:spPr/>
        <p:txBody>
          <a:bodyPr/>
          <a:lstStyle/>
          <a:p>
            <a:fld id="{7BCC8D0D-EAEC-449D-9161-023DFF90F2E2}" type="slidenum">
              <a:rPr lang="en-US" smtClean="0"/>
              <a:pPr/>
              <a:t>19</a:t>
            </a:fld>
            <a:endParaRPr lang="en-US" dirty="0"/>
          </a:p>
        </p:txBody>
      </p:sp>
      <p:grpSp>
        <p:nvGrpSpPr>
          <p:cNvPr id="2" name="Group 5"/>
          <p:cNvGrpSpPr>
            <a:grpSpLocks/>
          </p:cNvGrpSpPr>
          <p:nvPr/>
        </p:nvGrpSpPr>
        <p:grpSpPr bwMode="auto">
          <a:xfrm>
            <a:off x="7545388" y="457200"/>
            <a:ext cx="1217612" cy="871538"/>
            <a:chOff x="1644" y="6266"/>
            <a:chExt cx="4116" cy="2944"/>
          </a:xfrm>
        </p:grpSpPr>
        <p:sp>
          <p:nvSpPr>
            <p:cNvPr id="695302" name="Freeform 6"/>
            <p:cNvSpPr>
              <a:spLocks noEditPoints="1"/>
            </p:cNvSpPr>
            <p:nvPr/>
          </p:nvSpPr>
          <p:spPr bwMode="gray">
            <a:xfrm>
              <a:off x="1644" y="6273"/>
              <a:ext cx="4039" cy="2937"/>
            </a:xfrm>
            <a:custGeom>
              <a:avLst/>
              <a:gdLst/>
              <a:ahLst/>
              <a:cxnLst>
                <a:cxn ang="0">
                  <a:pos x="3584" y="0"/>
                </a:cxn>
                <a:cxn ang="0">
                  <a:pos x="4509" y="925"/>
                </a:cxn>
                <a:cxn ang="0">
                  <a:pos x="4173" y="1639"/>
                </a:cxn>
                <a:cxn ang="0">
                  <a:pos x="4509" y="2353"/>
                </a:cxn>
                <a:cxn ang="0">
                  <a:pos x="3584" y="3278"/>
                </a:cxn>
                <a:cxn ang="0">
                  <a:pos x="0" y="3278"/>
                </a:cxn>
                <a:cxn ang="0">
                  <a:pos x="2475" y="1639"/>
                </a:cxn>
                <a:cxn ang="0">
                  <a:pos x="0" y="0"/>
                </a:cxn>
                <a:cxn ang="0">
                  <a:pos x="3584" y="0"/>
                </a:cxn>
                <a:cxn ang="0">
                  <a:pos x="3538" y="463"/>
                </a:cxn>
                <a:cxn ang="0">
                  <a:pos x="1273" y="463"/>
                </a:cxn>
                <a:cxn ang="0">
                  <a:pos x="3538" y="1388"/>
                </a:cxn>
                <a:cxn ang="0">
                  <a:pos x="4000" y="925"/>
                </a:cxn>
                <a:cxn ang="0">
                  <a:pos x="3538" y="463"/>
                </a:cxn>
                <a:cxn ang="0">
                  <a:pos x="3538" y="1890"/>
                </a:cxn>
                <a:cxn ang="0">
                  <a:pos x="1273" y="2815"/>
                </a:cxn>
                <a:cxn ang="0">
                  <a:pos x="3538" y="2815"/>
                </a:cxn>
                <a:cxn ang="0">
                  <a:pos x="4000" y="2353"/>
                </a:cxn>
                <a:cxn ang="0">
                  <a:pos x="3538" y="1890"/>
                </a:cxn>
              </a:cxnLst>
              <a:rect l="0" t="0" r="r" b="b"/>
              <a:pathLst>
                <a:path w="4509" h="3278">
                  <a:moveTo>
                    <a:pt x="3584" y="0"/>
                  </a:moveTo>
                  <a:cubicBezTo>
                    <a:pt x="4095" y="0"/>
                    <a:pt x="4509" y="414"/>
                    <a:pt x="4509" y="925"/>
                  </a:cubicBezTo>
                  <a:cubicBezTo>
                    <a:pt x="4509" y="1213"/>
                    <a:pt x="4378" y="1469"/>
                    <a:pt x="4173" y="1639"/>
                  </a:cubicBezTo>
                  <a:cubicBezTo>
                    <a:pt x="4378" y="1809"/>
                    <a:pt x="4509" y="2066"/>
                    <a:pt x="4509" y="2353"/>
                  </a:cubicBezTo>
                  <a:cubicBezTo>
                    <a:pt x="4509" y="2864"/>
                    <a:pt x="4095" y="3278"/>
                    <a:pt x="3584" y="3278"/>
                  </a:cubicBezTo>
                  <a:cubicBezTo>
                    <a:pt x="0" y="3278"/>
                    <a:pt x="0" y="3278"/>
                    <a:pt x="0" y="3278"/>
                  </a:cubicBezTo>
                  <a:cubicBezTo>
                    <a:pt x="917" y="2350"/>
                    <a:pt x="1790" y="1874"/>
                    <a:pt x="2475" y="1639"/>
                  </a:cubicBezTo>
                  <a:cubicBezTo>
                    <a:pt x="1790" y="1404"/>
                    <a:pt x="917" y="928"/>
                    <a:pt x="0" y="0"/>
                  </a:cubicBezTo>
                  <a:lnTo>
                    <a:pt x="3584" y="0"/>
                  </a:lnTo>
                  <a:close/>
                  <a:moveTo>
                    <a:pt x="3538" y="463"/>
                  </a:moveTo>
                  <a:cubicBezTo>
                    <a:pt x="1273" y="463"/>
                    <a:pt x="1273" y="463"/>
                    <a:pt x="1273" y="463"/>
                  </a:cubicBezTo>
                  <a:cubicBezTo>
                    <a:pt x="2326" y="1219"/>
                    <a:pt x="3044" y="1388"/>
                    <a:pt x="3538" y="1388"/>
                  </a:cubicBezTo>
                  <a:cubicBezTo>
                    <a:pt x="3793" y="1388"/>
                    <a:pt x="4000" y="1181"/>
                    <a:pt x="4000" y="925"/>
                  </a:cubicBezTo>
                  <a:cubicBezTo>
                    <a:pt x="4000" y="670"/>
                    <a:pt x="3793" y="463"/>
                    <a:pt x="3538" y="463"/>
                  </a:cubicBezTo>
                  <a:close/>
                  <a:moveTo>
                    <a:pt x="3538" y="1890"/>
                  </a:moveTo>
                  <a:cubicBezTo>
                    <a:pt x="3044" y="1890"/>
                    <a:pt x="2326" y="2059"/>
                    <a:pt x="1273" y="2815"/>
                  </a:cubicBezTo>
                  <a:cubicBezTo>
                    <a:pt x="3538" y="2815"/>
                    <a:pt x="3538" y="2815"/>
                    <a:pt x="3538" y="2815"/>
                  </a:cubicBezTo>
                  <a:cubicBezTo>
                    <a:pt x="3793" y="2815"/>
                    <a:pt x="4000" y="2608"/>
                    <a:pt x="4000" y="2353"/>
                  </a:cubicBezTo>
                  <a:cubicBezTo>
                    <a:pt x="4000" y="2097"/>
                    <a:pt x="3793" y="1890"/>
                    <a:pt x="3538" y="1890"/>
                  </a:cubicBezTo>
                  <a:close/>
                </a:path>
              </a:pathLst>
            </a:custGeom>
            <a:solidFill>
              <a:srgbClr val="FF0000"/>
            </a:solidFill>
            <a:ln w="9525">
              <a:noFill/>
              <a:round/>
              <a:headEnd/>
              <a:tailEnd/>
            </a:ln>
          </p:spPr>
          <p:txBody>
            <a:bodyPr/>
            <a:lstStyle/>
            <a:p>
              <a:endParaRPr lang="en-US"/>
            </a:p>
          </p:txBody>
        </p:sp>
        <p:sp>
          <p:nvSpPr>
            <p:cNvPr id="695303" name="Freeform 7"/>
            <p:cNvSpPr>
              <a:spLocks noEditPoints="1"/>
            </p:cNvSpPr>
            <p:nvPr/>
          </p:nvSpPr>
          <p:spPr bwMode="gray">
            <a:xfrm>
              <a:off x="5591" y="6266"/>
              <a:ext cx="169" cy="169"/>
            </a:xfrm>
            <a:custGeom>
              <a:avLst/>
              <a:gdLst/>
              <a:ahLst/>
              <a:cxnLst>
                <a:cxn ang="0">
                  <a:pos x="189" y="95"/>
                </a:cxn>
                <a:cxn ang="0">
                  <a:pos x="161" y="161"/>
                </a:cxn>
                <a:cxn ang="0">
                  <a:pos x="94" y="189"/>
                </a:cxn>
                <a:cxn ang="0">
                  <a:pos x="28" y="161"/>
                </a:cxn>
                <a:cxn ang="0">
                  <a:pos x="0" y="95"/>
                </a:cxn>
                <a:cxn ang="0">
                  <a:pos x="28" y="28"/>
                </a:cxn>
                <a:cxn ang="0">
                  <a:pos x="94" y="0"/>
                </a:cxn>
                <a:cxn ang="0">
                  <a:pos x="161" y="28"/>
                </a:cxn>
                <a:cxn ang="0">
                  <a:pos x="189" y="95"/>
                </a:cxn>
                <a:cxn ang="0">
                  <a:pos x="175" y="95"/>
                </a:cxn>
                <a:cxn ang="0">
                  <a:pos x="151" y="38"/>
                </a:cxn>
                <a:cxn ang="0">
                  <a:pos x="94" y="14"/>
                </a:cxn>
                <a:cxn ang="0">
                  <a:pos x="37" y="38"/>
                </a:cxn>
                <a:cxn ang="0">
                  <a:pos x="13" y="95"/>
                </a:cxn>
                <a:cxn ang="0">
                  <a:pos x="37" y="152"/>
                </a:cxn>
                <a:cxn ang="0">
                  <a:pos x="94" y="176"/>
                </a:cxn>
                <a:cxn ang="0">
                  <a:pos x="151" y="152"/>
                </a:cxn>
                <a:cxn ang="0">
                  <a:pos x="175" y="95"/>
                </a:cxn>
                <a:cxn ang="0">
                  <a:pos x="139" y="150"/>
                </a:cxn>
                <a:cxn ang="0">
                  <a:pos x="121" y="150"/>
                </a:cxn>
                <a:cxn ang="0">
                  <a:pos x="100" y="103"/>
                </a:cxn>
                <a:cxn ang="0">
                  <a:pos x="70" y="103"/>
                </a:cxn>
                <a:cxn ang="0">
                  <a:pos x="70" y="150"/>
                </a:cxn>
                <a:cxn ang="0">
                  <a:pos x="53" y="150"/>
                </a:cxn>
                <a:cxn ang="0">
                  <a:pos x="53" y="40"/>
                </a:cxn>
                <a:cxn ang="0">
                  <a:pos x="100" y="40"/>
                </a:cxn>
                <a:cxn ang="0">
                  <a:pos x="128" y="50"/>
                </a:cxn>
                <a:cxn ang="0">
                  <a:pos x="137" y="71"/>
                </a:cxn>
                <a:cxn ang="0">
                  <a:pos x="132" y="88"/>
                </a:cxn>
                <a:cxn ang="0">
                  <a:pos x="116" y="99"/>
                </a:cxn>
                <a:cxn ang="0">
                  <a:pos x="139" y="150"/>
                </a:cxn>
                <a:cxn ang="0">
                  <a:pos x="70" y="90"/>
                </a:cxn>
                <a:cxn ang="0">
                  <a:pos x="98" y="90"/>
                </a:cxn>
                <a:cxn ang="0">
                  <a:pos x="115" y="84"/>
                </a:cxn>
                <a:cxn ang="0">
                  <a:pos x="120" y="71"/>
                </a:cxn>
                <a:cxn ang="0">
                  <a:pos x="114" y="58"/>
                </a:cxn>
                <a:cxn ang="0">
                  <a:pos x="100" y="54"/>
                </a:cxn>
                <a:cxn ang="0">
                  <a:pos x="70" y="54"/>
                </a:cxn>
                <a:cxn ang="0">
                  <a:pos x="70" y="90"/>
                </a:cxn>
              </a:cxnLst>
              <a:rect l="0" t="0" r="r" b="b"/>
              <a:pathLst>
                <a:path w="189" h="189">
                  <a:moveTo>
                    <a:pt x="189" y="95"/>
                  </a:moveTo>
                  <a:cubicBezTo>
                    <a:pt x="189" y="121"/>
                    <a:pt x="179" y="143"/>
                    <a:pt x="161" y="161"/>
                  </a:cubicBezTo>
                  <a:cubicBezTo>
                    <a:pt x="142" y="180"/>
                    <a:pt x="120" y="189"/>
                    <a:pt x="94" y="189"/>
                  </a:cubicBezTo>
                  <a:cubicBezTo>
                    <a:pt x="68" y="189"/>
                    <a:pt x="46" y="180"/>
                    <a:pt x="28" y="161"/>
                  </a:cubicBezTo>
                  <a:cubicBezTo>
                    <a:pt x="9" y="143"/>
                    <a:pt x="0" y="121"/>
                    <a:pt x="0" y="95"/>
                  </a:cubicBezTo>
                  <a:cubicBezTo>
                    <a:pt x="0" y="69"/>
                    <a:pt x="9" y="47"/>
                    <a:pt x="28" y="28"/>
                  </a:cubicBezTo>
                  <a:cubicBezTo>
                    <a:pt x="46" y="10"/>
                    <a:pt x="68" y="0"/>
                    <a:pt x="94" y="0"/>
                  </a:cubicBezTo>
                  <a:cubicBezTo>
                    <a:pt x="120" y="0"/>
                    <a:pt x="142" y="10"/>
                    <a:pt x="161" y="28"/>
                  </a:cubicBezTo>
                  <a:cubicBezTo>
                    <a:pt x="179" y="47"/>
                    <a:pt x="189" y="69"/>
                    <a:pt x="189" y="95"/>
                  </a:cubicBezTo>
                  <a:close/>
                  <a:moveTo>
                    <a:pt x="175" y="95"/>
                  </a:moveTo>
                  <a:cubicBezTo>
                    <a:pt x="175" y="72"/>
                    <a:pt x="167" y="53"/>
                    <a:pt x="151" y="38"/>
                  </a:cubicBezTo>
                  <a:cubicBezTo>
                    <a:pt x="136" y="22"/>
                    <a:pt x="117" y="14"/>
                    <a:pt x="94" y="14"/>
                  </a:cubicBezTo>
                  <a:cubicBezTo>
                    <a:pt x="72" y="14"/>
                    <a:pt x="53" y="22"/>
                    <a:pt x="37" y="38"/>
                  </a:cubicBezTo>
                  <a:cubicBezTo>
                    <a:pt x="21" y="53"/>
                    <a:pt x="13" y="73"/>
                    <a:pt x="13" y="95"/>
                  </a:cubicBezTo>
                  <a:cubicBezTo>
                    <a:pt x="13" y="117"/>
                    <a:pt x="21" y="136"/>
                    <a:pt x="37" y="152"/>
                  </a:cubicBezTo>
                  <a:cubicBezTo>
                    <a:pt x="53" y="168"/>
                    <a:pt x="72" y="176"/>
                    <a:pt x="94" y="176"/>
                  </a:cubicBezTo>
                  <a:cubicBezTo>
                    <a:pt x="117" y="176"/>
                    <a:pt x="136" y="168"/>
                    <a:pt x="151" y="152"/>
                  </a:cubicBezTo>
                  <a:cubicBezTo>
                    <a:pt x="167" y="136"/>
                    <a:pt x="175" y="117"/>
                    <a:pt x="175" y="95"/>
                  </a:cubicBezTo>
                  <a:close/>
                  <a:moveTo>
                    <a:pt x="139" y="150"/>
                  </a:moveTo>
                  <a:cubicBezTo>
                    <a:pt x="121" y="150"/>
                    <a:pt x="121" y="150"/>
                    <a:pt x="121" y="150"/>
                  </a:cubicBezTo>
                  <a:cubicBezTo>
                    <a:pt x="100" y="103"/>
                    <a:pt x="100" y="103"/>
                    <a:pt x="100" y="103"/>
                  </a:cubicBezTo>
                  <a:cubicBezTo>
                    <a:pt x="70" y="103"/>
                    <a:pt x="70" y="103"/>
                    <a:pt x="70" y="103"/>
                  </a:cubicBezTo>
                  <a:cubicBezTo>
                    <a:pt x="70" y="150"/>
                    <a:pt x="70" y="150"/>
                    <a:pt x="70" y="150"/>
                  </a:cubicBezTo>
                  <a:cubicBezTo>
                    <a:pt x="53" y="150"/>
                    <a:pt x="53" y="150"/>
                    <a:pt x="53" y="150"/>
                  </a:cubicBezTo>
                  <a:cubicBezTo>
                    <a:pt x="53" y="40"/>
                    <a:pt x="53" y="40"/>
                    <a:pt x="53" y="40"/>
                  </a:cubicBezTo>
                  <a:cubicBezTo>
                    <a:pt x="100" y="40"/>
                    <a:pt x="100" y="40"/>
                    <a:pt x="100" y="40"/>
                  </a:cubicBezTo>
                  <a:cubicBezTo>
                    <a:pt x="112" y="40"/>
                    <a:pt x="122" y="43"/>
                    <a:pt x="128" y="50"/>
                  </a:cubicBezTo>
                  <a:cubicBezTo>
                    <a:pt x="134" y="56"/>
                    <a:pt x="137" y="63"/>
                    <a:pt x="137" y="71"/>
                  </a:cubicBezTo>
                  <a:cubicBezTo>
                    <a:pt x="137" y="77"/>
                    <a:pt x="135" y="82"/>
                    <a:pt x="132" y="88"/>
                  </a:cubicBezTo>
                  <a:cubicBezTo>
                    <a:pt x="129" y="93"/>
                    <a:pt x="123" y="97"/>
                    <a:pt x="116" y="99"/>
                  </a:cubicBezTo>
                  <a:lnTo>
                    <a:pt x="139" y="150"/>
                  </a:lnTo>
                  <a:close/>
                  <a:moveTo>
                    <a:pt x="70" y="90"/>
                  </a:moveTo>
                  <a:cubicBezTo>
                    <a:pt x="98" y="90"/>
                    <a:pt x="98" y="90"/>
                    <a:pt x="98" y="90"/>
                  </a:cubicBezTo>
                  <a:cubicBezTo>
                    <a:pt x="105" y="90"/>
                    <a:pt x="111" y="88"/>
                    <a:pt x="115" y="84"/>
                  </a:cubicBezTo>
                  <a:cubicBezTo>
                    <a:pt x="118" y="81"/>
                    <a:pt x="120" y="76"/>
                    <a:pt x="120" y="71"/>
                  </a:cubicBezTo>
                  <a:cubicBezTo>
                    <a:pt x="120" y="65"/>
                    <a:pt x="118" y="61"/>
                    <a:pt x="114" y="58"/>
                  </a:cubicBezTo>
                  <a:cubicBezTo>
                    <a:pt x="110" y="55"/>
                    <a:pt x="106" y="54"/>
                    <a:pt x="100" y="54"/>
                  </a:cubicBezTo>
                  <a:cubicBezTo>
                    <a:pt x="70" y="54"/>
                    <a:pt x="70" y="54"/>
                    <a:pt x="70" y="54"/>
                  </a:cubicBezTo>
                  <a:lnTo>
                    <a:pt x="70" y="90"/>
                  </a:lnTo>
                  <a:close/>
                </a:path>
              </a:pathLst>
            </a:custGeom>
            <a:solidFill>
              <a:srgbClr val="FF0000"/>
            </a:solidFill>
            <a:ln w="9525">
              <a:noFill/>
              <a:round/>
              <a:headEnd/>
              <a:tailEnd/>
            </a:ln>
          </p:spPr>
          <p:txBody>
            <a:bodyPr/>
            <a:lstStyle/>
            <a:p>
              <a:endParaRPr lang="en-US"/>
            </a:p>
          </p:txBody>
        </p:sp>
      </p:grpSp>
      <p:sp>
        <p:nvSpPr>
          <p:cNvPr id="13" name="AutoShape 14"/>
          <p:cNvSpPr>
            <a:spLocks noChangeArrowheads="1"/>
          </p:cNvSpPr>
          <p:nvPr/>
        </p:nvSpPr>
        <p:spPr bwMode="auto">
          <a:xfrm>
            <a:off x="457200" y="1371600"/>
            <a:ext cx="2514600" cy="656153"/>
          </a:xfrm>
          <a:prstGeom prst="rightArrow">
            <a:avLst>
              <a:gd name="adj1" fmla="val 51269"/>
              <a:gd name="adj2" fmla="val 43559"/>
            </a:avLst>
          </a:prstGeom>
          <a:solidFill>
            <a:srgbClr val="FF0000"/>
          </a:solidFill>
          <a:ln w="12700" algn="ctr">
            <a:noFill/>
            <a:miter lim="800000"/>
            <a:headEnd/>
            <a:tailEnd/>
          </a:ln>
        </p:spPr>
        <p:txBody>
          <a:bodyPr anchor="ctr">
            <a:spAutoFit/>
          </a:bodyPr>
          <a:lstStyle/>
          <a:p>
            <a:pPr marL="0" marR="0" lvl="0" indent="0" algn="l" defTabSz="457200" eaLnBrk="1" fontAlgn="auto" latinLnBrk="0" hangingPunct="1">
              <a:lnSpc>
                <a:spcPct val="100000"/>
              </a:lnSpc>
              <a:spcBef>
                <a:spcPct val="0"/>
              </a:spcBef>
              <a:spcAft>
                <a:spcPts val="0"/>
              </a:spcAft>
              <a:buClrTx/>
              <a:buSzTx/>
              <a:buFontTx/>
              <a:buNone/>
              <a:tabLst/>
              <a:defRPr/>
            </a:pPr>
            <a:r>
              <a:rPr kumimoji="0" lang="en-US" sz="1600" b="1" u="none" strike="noStrike" kern="0" cap="none" spc="0" normalizeH="0" baseline="0" noProof="0" dirty="0" smtClean="0">
                <a:ln>
                  <a:noFill/>
                </a:ln>
                <a:solidFill>
                  <a:schemeClr val="bg1"/>
                </a:solidFill>
                <a:effectLst/>
                <a:uLnTx/>
                <a:uFillTx/>
                <a:latin typeface="+mj-lt"/>
                <a:ea typeface="MS PGothic" pitchFamily="34" charset="-128"/>
              </a:rPr>
              <a:t>Today</a:t>
            </a:r>
            <a:r>
              <a:rPr kumimoji="0" lang="en-US" sz="1600" b="1" u="none" strike="noStrike" kern="0" cap="none" spc="0" normalizeH="0" noProof="0" dirty="0" smtClean="0">
                <a:ln>
                  <a:noFill/>
                </a:ln>
                <a:solidFill>
                  <a:schemeClr val="bg1"/>
                </a:solidFill>
                <a:effectLst/>
                <a:uLnTx/>
                <a:uFillTx/>
                <a:latin typeface="+mj-lt"/>
                <a:ea typeface="MS PGothic" pitchFamily="34" charset="-128"/>
              </a:rPr>
              <a:t>    </a:t>
            </a:r>
            <a:r>
              <a:rPr kumimoji="0" lang="en-US" sz="1600" b="1" u="none" strike="noStrike" kern="0" cap="none" spc="0" normalizeH="0" baseline="0" noProof="0" dirty="0" smtClean="0">
                <a:ln>
                  <a:noFill/>
                </a:ln>
                <a:solidFill>
                  <a:schemeClr val="bg1"/>
                </a:solidFill>
                <a:effectLst/>
                <a:uLnTx/>
                <a:uFillTx/>
                <a:latin typeface="+mj-lt"/>
                <a:ea typeface="MS PGothic" pitchFamily="34" charset="-128"/>
              </a:rPr>
              <a:t>2010    …</a:t>
            </a:r>
            <a:endParaRPr kumimoji="0" lang="en-US" sz="1800" b="1" u="none" strike="noStrike" kern="0" cap="none" spc="0" normalizeH="0" baseline="0" noProof="0" dirty="0" smtClean="0">
              <a:ln>
                <a:noFill/>
              </a:ln>
              <a:solidFill>
                <a:schemeClr val="bg1"/>
              </a:solidFill>
              <a:effectLst/>
              <a:uLnTx/>
              <a:uFillTx/>
              <a:latin typeface="+mj-lt"/>
              <a:ea typeface="MS PGothic" pitchFamily="34" charset="-128"/>
              <a:sym typeface="Wingdings" pitchFamily="2" charset="2"/>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5"/>
          <p:cNvSpPr>
            <a:spLocks noGrp="1" noChangeArrowheads="1"/>
          </p:cNvSpPr>
          <p:nvPr>
            <p:ph type="title"/>
          </p:nvPr>
        </p:nvSpPr>
        <p:spPr/>
        <p:txBody>
          <a:bodyPr/>
          <a:lstStyle/>
          <a:p>
            <a:r>
              <a:rPr lang="en-US" dirty="0" smtClean="0"/>
              <a:t>Legal Disclaimer</a:t>
            </a:r>
          </a:p>
        </p:txBody>
      </p:sp>
      <p:sp>
        <p:nvSpPr>
          <p:cNvPr id="14" name="Footer Placeholder 13"/>
          <p:cNvSpPr>
            <a:spLocks noGrp="1"/>
          </p:cNvSpPr>
          <p:nvPr>
            <p:ph type="ftr" sz="quarter" idx="3"/>
          </p:nvPr>
        </p:nvSpPr>
        <p:spPr/>
        <p:txBody>
          <a:bodyPr/>
          <a:lstStyle/>
          <a:p>
            <a:r>
              <a:rPr lang="en-US" smtClean="0"/>
              <a:t>© 2011 Brocade Communications Systems, Inc. - COMPANY PROPRIETARY INFORMATION</a:t>
            </a:r>
            <a:endParaRPr lang="en-US" dirty="0"/>
          </a:p>
        </p:txBody>
      </p:sp>
      <p:sp>
        <p:nvSpPr>
          <p:cNvPr id="12" name="Content Placeholder 6"/>
          <p:cNvSpPr>
            <a:spLocks noGrp="1"/>
          </p:cNvSpPr>
          <p:nvPr>
            <p:ph idx="1"/>
          </p:nvPr>
        </p:nvSpPr>
        <p:spPr>
          <a:xfrm>
            <a:off x="350843" y="1424766"/>
            <a:ext cx="8572440" cy="4610493"/>
          </a:xfrm>
        </p:spPr>
        <p:txBody>
          <a:bodyPr/>
          <a:lstStyle/>
          <a:p>
            <a:pPr marL="0" indent="0">
              <a:buNone/>
            </a:pPr>
            <a:r>
              <a:rPr lang="en-US" sz="1800" dirty="0" smtClean="0"/>
              <a:t>All or some of the products detailed in this presentation may still be under development and certain specifications, including but not limited to, release dates, prices, and product features, may change. The products may not function as intended and a production version of the products may never be released. Even if a production version is released, it may be materially different from the pre-release version discussed in this presentation. </a:t>
            </a:r>
          </a:p>
          <a:p>
            <a:pPr marL="0" indent="0">
              <a:spcBef>
                <a:spcPts val="1200"/>
              </a:spcBef>
              <a:buNone/>
            </a:pPr>
            <a:r>
              <a:rPr lang="en-US" sz="1800" dirty="0" smtClean="0"/>
              <a:t>Nothing in this presentation shall be deemed to create a warranty of any kind, either express or implied, statutory or otherwise, including but not limited to, any implied warranties of merchantability, fitness for a particular purpose, or </a:t>
            </a:r>
            <a:r>
              <a:rPr lang="en-US" sz="1800" dirty="0" err="1" smtClean="0"/>
              <a:t>noninfringement</a:t>
            </a:r>
            <a:r>
              <a:rPr lang="en-US" sz="1800" dirty="0" smtClean="0"/>
              <a:t> of third-party rights with respect to any products and services referenced herein. </a:t>
            </a:r>
          </a:p>
          <a:p>
            <a:pPr marL="0" indent="0">
              <a:spcBef>
                <a:spcPts val="1200"/>
              </a:spcBef>
              <a:buNone/>
            </a:pPr>
            <a:r>
              <a:rPr lang="en-US" sz="1800" dirty="0" smtClean="0"/>
              <a:t>Brocade, the B-wing symbol, DCX, Fabric OS, and SAN Health are registered trademarks, and Brocade Assurance, Brocade NET Health, Brocade One, </a:t>
            </a:r>
            <a:r>
              <a:rPr lang="en-US" sz="1800" dirty="0" err="1" smtClean="0"/>
              <a:t>CloudPlex</a:t>
            </a:r>
            <a:r>
              <a:rPr lang="en-US" sz="1800" dirty="0" smtClean="0"/>
              <a:t>, MLX, VCS, VDX, and When the Mission Is Critical, the Network Is Brocade are trademarks of Brocade Communications Systems, Inc., in the United States and/or in other countries. Other brands, products, or service names mentioned are or may be trademarks or service marks of their respective owners.</a:t>
            </a:r>
          </a:p>
        </p:txBody>
      </p:sp>
      <p:sp>
        <p:nvSpPr>
          <p:cNvPr id="6" name="Date Placeholder 5"/>
          <p:cNvSpPr>
            <a:spLocks noGrp="1"/>
          </p:cNvSpPr>
          <p:nvPr>
            <p:ph type="dt" sz="half" idx="2"/>
          </p:nvPr>
        </p:nvSpPr>
        <p:spPr/>
        <p:txBody>
          <a:bodyPr/>
          <a:lstStyle/>
          <a:p>
            <a:fld id="{D305159C-E78D-445B-937E-C6B000A3EA0F}" type="datetime3">
              <a:rPr lang="en-AU" smtClean="0"/>
              <a:pPr/>
              <a:t>22 September, 2011</a:t>
            </a:fld>
            <a:endParaRPr lang="en-US" dirty="0"/>
          </a:p>
        </p:txBody>
      </p:sp>
      <p:sp>
        <p:nvSpPr>
          <p:cNvPr id="2" name="Rectangle 1"/>
          <p:cNvSpPr/>
          <p:nvPr/>
        </p:nvSpPr>
        <p:spPr>
          <a:xfrm>
            <a:off x="7613746" y="6334668"/>
            <a:ext cx="830952" cy="369332"/>
          </a:xfrm>
          <a:prstGeom prst="rect">
            <a:avLst/>
          </a:prstGeom>
        </p:spPr>
        <p:txBody>
          <a:bodyPr wrap="none">
            <a:spAutoFit/>
          </a:bodyPr>
          <a:lstStyle/>
          <a:p>
            <a:r>
              <a:rPr lang="en-US" dirty="0" smtClean="0"/>
              <a:t>2/</a:t>
            </a:r>
            <a:r>
              <a:rPr lang="en-US" dirty="0"/>
              <a:t>325</a:t>
            </a:r>
          </a:p>
        </p:txBody>
      </p:sp>
      <p:sp>
        <p:nvSpPr>
          <p:cNvPr id="7" name="Slide Number Placeholder 6"/>
          <p:cNvSpPr>
            <a:spLocks noGrp="1"/>
          </p:cNvSpPr>
          <p:nvPr>
            <p:ph type="sldNum" sz="quarter" idx="4"/>
          </p:nvPr>
        </p:nvSpPr>
        <p:spPr/>
        <p:txBody>
          <a:bodyPr/>
          <a:lstStyle/>
          <a:p>
            <a:fld id="{7BCC8D0D-EAEC-449D-9161-023DFF90F2E2}" type="slidenum">
              <a:rPr lang="en-US" smtClean="0"/>
              <a:pPr/>
              <a:t>2</a:t>
            </a:fld>
            <a:endParaRPr lang="en-US" dirty="0"/>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7BCC8D0D-EAEC-449D-9161-023DFF90F2E2}" type="slidenum">
              <a:rPr lang="en-US" smtClean="0"/>
              <a:pPr/>
              <a:t>20</a:t>
            </a:fld>
            <a:endParaRPr lang="en-US" dirty="0"/>
          </a:p>
        </p:txBody>
      </p:sp>
      <p:pic>
        <p:nvPicPr>
          <p:cNvPr id="6" name="Picture 2" descr="image006"/>
          <p:cNvPicPr>
            <a:picLocks noChangeAspect="1" noChangeArrowheads="1"/>
          </p:cNvPicPr>
          <p:nvPr/>
        </p:nvPicPr>
        <p:blipFill>
          <a:blip r:embed="rId2"/>
          <a:srcRect/>
          <a:stretch>
            <a:fillRect/>
          </a:stretch>
        </p:blipFill>
        <p:spPr bwMode="auto">
          <a:xfrm>
            <a:off x="145852" y="1070512"/>
            <a:ext cx="4519083" cy="4114792"/>
          </a:xfrm>
          <a:prstGeom prst="rect">
            <a:avLst/>
          </a:prstGeom>
          <a:noFill/>
          <a:ln w="9525">
            <a:noFill/>
            <a:miter lim="800000"/>
            <a:headEnd/>
            <a:tailEnd/>
          </a:ln>
        </p:spPr>
      </p:pic>
      <p:cxnSp>
        <p:nvCxnSpPr>
          <p:cNvPr id="7" name="Straight Arrow Connector 6"/>
          <p:cNvCxnSpPr/>
          <p:nvPr/>
        </p:nvCxnSpPr>
        <p:spPr>
          <a:xfrm rot="5400000">
            <a:off x="5222646" y="2732037"/>
            <a:ext cx="732035" cy="32544"/>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939800" y="4816370"/>
            <a:ext cx="1978008" cy="21256"/>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pic>
        <p:nvPicPr>
          <p:cNvPr id="129026" name="Picture 3" descr="image009"/>
          <p:cNvPicPr>
            <a:picLocks noChangeAspect="1" noChangeArrowheads="1"/>
          </p:cNvPicPr>
          <p:nvPr/>
        </p:nvPicPr>
        <p:blipFill>
          <a:blip r:embed="rId3"/>
          <a:srcRect/>
          <a:stretch>
            <a:fillRect/>
          </a:stretch>
        </p:blipFill>
        <p:spPr bwMode="auto">
          <a:xfrm>
            <a:off x="4684469" y="1041991"/>
            <a:ext cx="4443139" cy="4167962"/>
          </a:xfrm>
          <a:prstGeom prst="rect">
            <a:avLst/>
          </a:prstGeom>
          <a:noFill/>
          <a:ln w="9525">
            <a:noFill/>
            <a:miter lim="800000"/>
            <a:headEnd/>
            <a:tailEnd/>
          </a:ln>
        </p:spPr>
      </p:pic>
      <p:cxnSp>
        <p:nvCxnSpPr>
          <p:cNvPr id="13" name="Straight Arrow Connector 12"/>
          <p:cNvCxnSpPr/>
          <p:nvPr/>
        </p:nvCxnSpPr>
        <p:spPr>
          <a:xfrm rot="5400000">
            <a:off x="3200405" y="1616156"/>
            <a:ext cx="1254634" cy="1190847"/>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22" idx="0"/>
          </p:cNvCxnSpPr>
          <p:nvPr/>
        </p:nvCxnSpPr>
        <p:spPr>
          <a:xfrm rot="5400000" flipH="1" flipV="1">
            <a:off x="1468484" y="3400071"/>
            <a:ext cx="613149" cy="1255799"/>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flipH="1" flipV="1">
            <a:off x="4758071" y="3705456"/>
            <a:ext cx="946297" cy="531628"/>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236534" y="5441300"/>
            <a:ext cx="3886200" cy="553998"/>
          </a:xfrm>
          <a:prstGeom prst="rect">
            <a:avLst/>
          </a:prstGeom>
        </p:spPr>
        <p:txBody>
          <a:bodyPr wrap="square">
            <a:spAutoFit/>
          </a:bodyPr>
          <a:lstStyle/>
          <a:p>
            <a:r>
              <a:rPr lang="en-US" sz="1000" dirty="0" smtClean="0"/>
              <a:t>Gartner’s IT Market Clock for Enterprise Networking that various networking technologies in their technology lifecycles [September 2010]</a:t>
            </a:r>
            <a:endParaRPr lang="en-AU" sz="1000" dirty="0"/>
          </a:p>
        </p:txBody>
      </p:sp>
      <p:sp>
        <p:nvSpPr>
          <p:cNvPr id="129027" name="Rectangle 3"/>
          <p:cNvSpPr>
            <a:spLocks noChangeArrowheads="1"/>
          </p:cNvSpPr>
          <p:nvPr/>
        </p:nvSpPr>
        <p:spPr bwMode="auto">
          <a:xfrm>
            <a:off x="454962" y="5458706"/>
            <a:ext cx="4108571"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i="0" u="none" strike="noStrike" cap="none" normalizeH="0" baseline="0" dirty="0" smtClean="0">
                <a:ln>
                  <a:noFill/>
                </a:ln>
                <a:solidFill>
                  <a:schemeClr val="tx1"/>
                </a:solidFill>
                <a:effectLst/>
                <a:ea typeface="Calibri" pitchFamily="34" charset="0"/>
                <a:cs typeface="Times New Roman" pitchFamily="18" charset="0"/>
              </a:rPr>
              <a:t>Gartner’s IT Market Clock for storage technologies. This series of reports highlights the progress of IT products and services from the time they first become viable to deploy and use, to the time when they must be retired. In this report, Gartner says </a:t>
            </a:r>
            <a:r>
              <a:rPr kumimoji="0" lang="en-US" sz="1000" i="0" u="none" strike="noStrike" cap="none" normalizeH="0" baseline="0" dirty="0" err="1" smtClean="0">
                <a:ln>
                  <a:noFill/>
                </a:ln>
                <a:solidFill>
                  <a:schemeClr val="tx1"/>
                </a:solidFill>
                <a:effectLst/>
                <a:ea typeface="Calibri" pitchFamily="34" charset="0"/>
                <a:cs typeface="Times New Roman" pitchFamily="18" charset="0"/>
              </a:rPr>
              <a:t>Fibre</a:t>
            </a:r>
            <a:r>
              <a:rPr kumimoji="0" lang="en-US" sz="1000" i="0" u="none" strike="noStrike" cap="none" normalizeH="0" baseline="0" dirty="0" smtClean="0">
                <a:ln>
                  <a:noFill/>
                </a:ln>
                <a:solidFill>
                  <a:schemeClr val="tx1"/>
                </a:solidFill>
                <a:effectLst/>
                <a:ea typeface="Calibri" pitchFamily="34" charset="0"/>
                <a:cs typeface="Times New Roman" pitchFamily="18" charset="0"/>
              </a:rPr>
              <a:t> Channel has just reached the “Zenith of Industrialization” with a time horizon of </a:t>
            </a:r>
            <a:r>
              <a:rPr kumimoji="0" lang="en-US" sz="1000" i="0" u="sng" strike="noStrike" cap="none" normalizeH="0" baseline="0" dirty="0" smtClean="0">
                <a:ln>
                  <a:noFill/>
                </a:ln>
                <a:solidFill>
                  <a:schemeClr val="tx1"/>
                </a:solidFill>
                <a:effectLst/>
                <a:ea typeface="Calibri" pitchFamily="34" charset="0"/>
                <a:cs typeface="Times New Roman" pitchFamily="18" charset="0"/>
              </a:rPr>
              <a:t>five to 10 years</a:t>
            </a:r>
            <a:r>
              <a:rPr kumimoji="0" lang="en-US" sz="1000" i="0" u="none" strike="noStrike" cap="none" normalizeH="0" baseline="0" dirty="0" smtClean="0">
                <a:ln>
                  <a:noFill/>
                </a:ln>
                <a:solidFill>
                  <a:schemeClr val="tx1"/>
                </a:solidFill>
                <a:effectLst/>
                <a:ea typeface="Calibri" pitchFamily="34" charset="0"/>
                <a:cs typeface="Times New Roman" pitchFamily="18" charset="0"/>
              </a:rPr>
              <a:t> before it reaches the next phase of the lifecycle. [September 2011]</a:t>
            </a:r>
            <a:endParaRPr kumimoji="0" lang="en-US" sz="1800" i="0" u="none" strike="noStrike" cap="none" normalizeH="0" baseline="0" dirty="0" smtClean="0">
              <a:ln>
                <a:noFill/>
              </a:ln>
              <a:solidFill>
                <a:schemeClr val="tx1"/>
              </a:solidFill>
              <a:effectLst/>
            </a:endParaRPr>
          </a:p>
        </p:txBody>
      </p:sp>
      <p:sp>
        <p:nvSpPr>
          <p:cNvPr id="12" name="TextBox 11"/>
          <p:cNvSpPr txBox="1"/>
          <p:nvPr/>
        </p:nvSpPr>
        <p:spPr bwMode="auto">
          <a:xfrm>
            <a:off x="244549" y="350874"/>
            <a:ext cx="7792582" cy="369332"/>
          </a:xfrm>
          <a:prstGeom prst="rect">
            <a:avLst/>
          </a:prstGeom>
          <a:noFill/>
          <a:ln w="19050" algn="ctr">
            <a:noFill/>
            <a:miter lim="800000"/>
            <a:headEnd/>
            <a:tailEnd/>
          </a:ln>
        </p:spPr>
        <p:txBody>
          <a:bodyPr wrap="none" lIns="0" tIns="0" rIns="0" bIns="0" rtlCol="0">
            <a:spAutoFit/>
          </a:bodyPr>
          <a:lstStyle/>
          <a:p>
            <a:r>
              <a:rPr lang="en-US" sz="2400" dirty="0" smtClean="0">
                <a:solidFill>
                  <a:srgbClr val="C00000"/>
                </a:solidFill>
              </a:rPr>
              <a:t>Traditional Ethernet, </a:t>
            </a:r>
            <a:r>
              <a:rPr lang="en-US" sz="2400" dirty="0" err="1" smtClean="0">
                <a:solidFill>
                  <a:srgbClr val="C00000"/>
                </a:solidFill>
              </a:rPr>
              <a:t>Fibre</a:t>
            </a:r>
            <a:r>
              <a:rPr lang="en-US" sz="2400" dirty="0" smtClean="0">
                <a:solidFill>
                  <a:srgbClr val="C00000"/>
                </a:solidFill>
              </a:rPr>
              <a:t> Channel and </a:t>
            </a:r>
            <a:r>
              <a:rPr lang="en-US" sz="2400" dirty="0" err="1" smtClean="0">
                <a:solidFill>
                  <a:srgbClr val="C00000"/>
                </a:solidFill>
              </a:rPr>
              <a:t>FCoE</a:t>
            </a:r>
            <a:r>
              <a:rPr lang="en-US" sz="2400" dirty="0" smtClean="0">
                <a:solidFill>
                  <a:srgbClr val="C00000"/>
                </a:solidFill>
              </a:rPr>
              <a:t> – what future?</a:t>
            </a:r>
            <a:endParaRPr lang="en-AU" sz="2400" dirty="0" smtClean="0">
              <a:solidFill>
                <a:srgbClr val="C00000"/>
              </a:solidFill>
            </a:endParaRPr>
          </a:p>
        </p:txBody>
      </p:sp>
      <p:sp>
        <p:nvSpPr>
          <p:cNvPr id="16" name="TextBox 15"/>
          <p:cNvSpPr txBox="1"/>
          <p:nvPr/>
        </p:nvSpPr>
        <p:spPr bwMode="auto">
          <a:xfrm>
            <a:off x="4167941" y="4423147"/>
            <a:ext cx="1824217" cy="323165"/>
          </a:xfrm>
          <a:prstGeom prst="rect">
            <a:avLst/>
          </a:prstGeom>
          <a:noFill/>
          <a:ln w="19050" algn="ctr">
            <a:noFill/>
            <a:miter lim="800000"/>
            <a:headEnd/>
            <a:tailEnd/>
          </a:ln>
        </p:spPr>
        <p:txBody>
          <a:bodyPr wrap="none" lIns="0" tIns="0" rIns="0" bIns="0" rtlCol="0">
            <a:spAutoFit/>
          </a:bodyPr>
          <a:lstStyle/>
          <a:p>
            <a:r>
              <a:rPr lang="en-US" sz="1050" dirty="0" smtClean="0">
                <a:solidFill>
                  <a:srgbClr val="C00000"/>
                </a:solidFill>
              </a:rPr>
              <a:t>Traditional Ethernet </a:t>
            </a:r>
          </a:p>
          <a:p>
            <a:r>
              <a:rPr lang="en-US" sz="1050" dirty="0" smtClean="0">
                <a:solidFill>
                  <a:srgbClr val="C00000"/>
                </a:solidFill>
              </a:rPr>
              <a:t>- near the Dusk of obsolescence</a:t>
            </a:r>
            <a:endParaRPr lang="en-AU" sz="1050" dirty="0" smtClean="0">
              <a:solidFill>
                <a:srgbClr val="C00000"/>
              </a:solidFill>
            </a:endParaRPr>
          </a:p>
        </p:txBody>
      </p:sp>
      <p:sp>
        <p:nvSpPr>
          <p:cNvPr id="19" name="TextBox 18"/>
          <p:cNvSpPr txBox="1"/>
          <p:nvPr/>
        </p:nvSpPr>
        <p:spPr bwMode="auto">
          <a:xfrm>
            <a:off x="3746184" y="1226292"/>
            <a:ext cx="1954061" cy="323165"/>
          </a:xfrm>
          <a:prstGeom prst="rect">
            <a:avLst/>
          </a:prstGeom>
          <a:noFill/>
          <a:ln w="19050" algn="ctr">
            <a:noFill/>
            <a:miter lim="800000"/>
            <a:headEnd/>
            <a:tailEnd/>
          </a:ln>
        </p:spPr>
        <p:txBody>
          <a:bodyPr wrap="none" lIns="0" tIns="0" rIns="0" bIns="0" rtlCol="0">
            <a:spAutoFit/>
          </a:bodyPr>
          <a:lstStyle/>
          <a:p>
            <a:r>
              <a:rPr lang="en-US" sz="1050" dirty="0" err="1" smtClean="0">
                <a:solidFill>
                  <a:srgbClr val="C00000"/>
                </a:solidFill>
              </a:rPr>
              <a:t>Fibre</a:t>
            </a:r>
            <a:r>
              <a:rPr lang="en-US" sz="1050" dirty="0" smtClean="0">
                <a:solidFill>
                  <a:srgbClr val="C00000"/>
                </a:solidFill>
              </a:rPr>
              <a:t> Channel over Ethernet (DCB)</a:t>
            </a:r>
          </a:p>
          <a:p>
            <a:r>
              <a:rPr lang="en-US" sz="1050" dirty="0" smtClean="0">
                <a:solidFill>
                  <a:srgbClr val="C00000"/>
                </a:solidFill>
              </a:rPr>
              <a:t>- The Dawn of Standards</a:t>
            </a:r>
            <a:endParaRPr lang="en-AU" sz="1050" dirty="0" smtClean="0">
              <a:solidFill>
                <a:srgbClr val="C00000"/>
              </a:solidFill>
            </a:endParaRPr>
          </a:p>
        </p:txBody>
      </p:sp>
      <p:sp>
        <p:nvSpPr>
          <p:cNvPr id="22" name="TextBox 21"/>
          <p:cNvSpPr txBox="1"/>
          <p:nvPr/>
        </p:nvSpPr>
        <p:spPr bwMode="auto">
          <a:xfrm>
            <a:off x="170128" y="4334544"/>
            <a:ext cx="1954061" cy="323165"/>
          </a:xfrm>
          <a:prstGeom prst="rect">
            <a:avLst/>
          </a:prstGeom>
          <a:noFill/>
          <a:ln w="19050" algn="ctr">
            <a:noFill/>
            <a:miter lim="800000"/>
            <a:headEnd/>
            <a:tailEnd/>
          </a:ln>
        </p:spPr>
        <p:txBody>
          <a:bodyPr wrap="none" lIns="0" tIns="0" rIns="0" bIns="0" rtlCol="0">
            <a:spAutoFit/>
          </a:bodyPr>
          <a:lstStyle/>
          <a:p>
            <a:r>
              <a:rPr lang="en-US" sz="1050" dirty="0" err="1" smtClean="0">
                <a:solidFill>
                  <a:srgbClr val="C00000"/>
                </a:solidFill>
              </a:rPr>
              <a:t>Fibre</a:t>
            </a:r>
            <a:r>
              <a:rPr lang="en-US" sz="1050" dirty="0" smtClean="0">
                <a:solidFill>
                  <a:srgbClr val="C00000"/>
                </a:solidFill>
              </a:rPr>
              <a:t> Channel over Ethernet (DCB)</a:t>
            </a:r>
          </a:p>
          <a:p>
            <a:r>
              <a:rPr lang="en-US" sz="1050" dirty="0" smtClean="0">
                <a:solidFill>
                  <a:srgbClr val="C00000"/>
                </a:solidFill>
              </a:rPr>
              <a:t>- The Dawn of Standards</a:t>
            </a:r>
            <a:endParaRPr lang="en-AU" sz="1050" dirty="0" smtClean="0">
              <a:solidFill>
                <a:srgbClr val="C00000"/>
              </a:solidFill>
            </a:endParaRPr>
          </a:p>
        </p:txBody>
      </p:sp>
      <p:sp>
        <p:nvSpPr>
          <p:cNvPr id="20" name="Date Placeholder 19"/>
          <p:cNvSpPr>
            <a:spLocks noGrp="1"/>
          </p:cNvSpPr>
          <p:nvPr>
            <p:ph type="dt" sz="half" idx="2"/>
          </p:nvPr>
        </p:nvSpPr>
        <p:spPr/>
        <p:txBody>
          <a:bodyPr/>
          <a:lstStyle/>
          <a:p>
            <a:fld id="{5AD3ECB5-F5D6-4FD9-8709-1CF905A11112}" type="datetime3">
              <a:rPr lang="en-AU" smtClean="0"/>
              <a:pPr/>
              <a:t>22 September, 2011</a:t>
            </a:fld>
            <a:endParaRPr lang="en-US" dirty="0"/>
          </a:p>
        </p:txBody>
      </p:sp>
      <p:sp>
        <p:nvSpPr>
          <p:cNvPr id="21" name="Footer Placeholder 20"/>
          <p:cNvSpPr>
            <a:spLocks noGrp="1"/>
          </p:cNvSpPr>
          <p:nvPr>
            <p:ph type="ftr" sz="quarter" idx="3"/>
          </p:nvPr>
        </p:nvSpPr>
        <p:spPr/>
        <p:txBody>
          <a:bodyPr/>
          <a:lstStyle/>
          <a:p>
            <a:r>
              <a:rPr lang="en-US" smtClean="0"/>
              <a:t>© 2011 Brocade Communications Systems, Inc. - COMPANY PROPRIETARY INFORMATION</a:t>
            </a:r>
            <a:endParaRPr lang="en-US" dirty="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itle 37"/>
          <p:cNvSpPr>
            <a:spLocks noGrp="1"/>
          </p:cNvSpPr>
          <p:nvPr>
            <p:ph type="title"/>
          </p:nvPr>
        </p:nvSpPr>
        <p:spPr>
          <a:xfrm>
            <a:off x="382595" y="884891"/>
            <a:ext cx="9131822" cy="560153"/>
          </a:xfrm>
        </p:spPr>
        <p:txBody>
          <a:bodyPr/>
          <a:lstStyle/>
          <a:p>
            <a:r>
              <a:rPr lang="en-US" dirty="0" smtClean="0"/>
              <a:t>        Open Standards &amp; Customer Choice</a:t>
            </a:r>
            <a:endParaRPr lang="en-US" dirty="0"/>
          </a:p>
        </p:txBody>
      </p:sp>
      <p:sp>
        <p:nvSpPr>
          <p:cNvPr id="105" name="Content Placeholder 5"/>
          <p:cNvSpPr>
            <a:spLocks noGrp="1"/>
          </p:cNvSpPr>
          <p:nvPr>
            <p:ph idx="1"/>
          </p:nvPr>
        </p:nvSpPr>
        <p:spPr>
          <a:xfrm>
            <a:off x="300039" y="2484974"/>
            <a:ext cx="8496828" cy="2151358"/>
          </a:xfrm>
        </p:spPr>
        <p:txBody>
          <a:bodyPr/>
          <a:lstStyle/>
          <a:p>
            <a:pPr lvl="0"/>
            <a:r>
              <a:rPr lang="en-US" dirty="0" smtClean="0"/>
              <a:t>FC, FCoE, </a:t>
            </a:r>
            <a:r>
              <a:rPr lang="en-US" dirty="0" err="1" smtClean="0"/>
              <a:t>iSCSI</a:t>
            </a:r>
            <a:r>
              <a:rPr lang="en-US" dirty="0" smtClean="0"/>
              <a:t>, or NAS? This is Your Business Decision</a:t>
            </a:r>
          </a:p>
          <a:p>
            <a:pPr lvl="0"/>
            <a:r>
              <a:rPr lang="en-US" dirty="0" smtClean="0"/>
              <a:t>We are Protocol &amp; Hypervisor Agnostic</a:t>
            </a:r>
          </a:p>
          <a:p>
            <a:pPr lvl="0"/>
            <a:r>
              <a:rPr lang="en-US" dirty="0" smtClean="0"/>
              <a:t>Which Servers &amp; Storage you use is YOUR choice</a:t>
            </a:r>
            <a:endParaRPr lang="en-US" sz="2400" i="1" dirty="0" smtClean="0">
              <a:latin typeface="Handwriting - Dakota"/>
              <a:cs typeface="Handwriting - Dakota"/>
            </a:endParaRPr>
          </a:p>
          <a:p>
            <a:pPr lvl="0"/>
            <a:r>
              <a:rPr lang="en-US" dirty="0" smtClean="0"/>
              <a:t>Simpler, Better &amp; </a:t>
            </a:r>
            <a:r>
              <a:rPr lang="en-US" i="1" dirty="0" smtClean="0"/>
              <a:t>Quicker</a:t>
            </a:r>
            <a:r>
              <a:rPr lang="en-US" dirty="0" smtClean="0"/>
              <a:t> </a:t>
            </a:r>
          </a:p>
        </p:txBody>
      </p:sp>
      <p:sp>
        <p:nvSpPr>
          <p:cNvPr id="4" name="Footer Placeholder 3"/>
          <p:cNvSpPr>
            <a:spLocks noGrp="1"/>
          </p:cNvSpPr>
          <p:nvPr>
            <p:ph type="ftr" sz="quarter" idx="3"/>
          </p:nvPr>
        </p:nvSpPr>
        <p:spPr/>
        <p:txBody>
          <a:bodyPr/>
          <a:lstStyle/>
          <a:p>
            <a:r>
              <a:rPr lang="en-US" smtClean="0"/>
              <a:t>© 2011 Brocade Communications Systems, Inc. - COMPANY PROPRIETARY INFORMATION</a:t>
            </a:r>
            <a:endParaRPr lang="en-US" dirty="0"/>
          </a:p>
        </p:txBody>
      </p:sp>
      <p:sp>
        <p:nvSpPr>
          <p:cNvPr id="5" name="Slide Number Placeholder 4"/>
          <p:cNvSpPr>
            <a:spLocks noGrp="1"/>
          </p:cNvSpPr>
          <p:nvPr>
            <p:ph type="sldNum" sz="quarter" idx="4"/>
          </p:nvPr>
        </p:nvSpPr>
        <p:spPr/>
        <p:txBody>
          <a:bodyPr/>
          <a:lstStyle/>
          <a:p>
            <a:fld id="{7BCC8D0D-EAEC-449D-9161-023DFF90F2E2}" type="slidenum">
              <a:rPr lang="en-US" smtClean="0"/>
              <a:pPr/>
              <a:t>21</a:t>
            </a:fld>
            <a:endParaRPr lang="en-US" dirty="0"/>
          </a:p>
        </p:txBody>
      </p:sp>
      <p:sp>
        <p:nvSpPr>
          <p:cNvPr id="6" name="Text Placeholder 9"/>
          <p:cNvSpPr>
            <a:spLocks noGrp="1"/>
          </p:cNvSpPr>
          <p:nvPr>
            <p:ph type="body" idx="10"/>
          </p:nvPr>
        </p:nvSpPr>
        <p:spPr>
          <a:xfrm>
            <a:off x="442499" y="1412607"/>
            <a:ext cx="8302358" cy="413959"/>
          </a:xfrm>
        </p:spPr>
        <p:txBody>
          <a:bodyPr/>
          <a:lstStyle/>
          <a:p>
            <a:r>
              <a:rPr lang="en-US" dirty="0" smtClean="0"/>
              <a:t>We make FAST chips that ship FAST bits &amp; the Tools to manage them</a:t>
            </a:r>
            <a:endParaRPr lang="en-US" dirty="0"/>
          </a:p>
        </p:txBody>
      </p:sp>
      <p:pic>
        <p:nvPicPr>
          <p:cNvPr id="7" name="Picture 6" descr="wings.tiff"/>
          <p:cNvPicPr>
            <a:picLocks noChangeAspect="1"/>
          </p:cNvPicPr>
          <p:nvPr/>
        </p:nvPicPr>
        <p:blipFill>
          <a:blip r:embed="rId3"/>
          <a:stretch>
            <a:fillRect/>
          </a:stretch>
        </p:blipFill>
        <p:spPr>
          <a:xfrm>
            <a:off x="548242" y="694268"/>
            <a:ext cx="662517" cy="602925"/>
          </a:xfrm>
          <a:prstGeom prst="rect">
            <a:avLst/>
          </a:prstGeom>
        </p:spPr>
      </p:pic>
      <p:sp>
        <p:nvSpPr>
          <p:cNvPr id="8" name="Date Placeholder 7"/>
          <p:cNvSpPr>
            <a:spLocks noGrp="1"/>
          </p:cNvSpPr>
          <p:nvPr>
            <p:ph type="dt" sz="half" idx="2"/>
          </p:nvPr>
        </p:nvSpPr>
        <p:spPr/>
        <p:txBody>
          <a:bodyPr/>
          <a:lstStyle/>
          <a:p>
            <a:fld id="{CB8113A0-B725-4F1D-8E2A-DEC30548B5EA}" type="datetime3">
              <a:rPr lang="en-AU" smtClean="0"/>
              <a:pPr/>
              <a:t>22 September, 2011</a:t>
            </a:fld>
            <a:endParaRPr lang="en-US" dirty="0"/>
          </a:p>
        </p:txBody>
      </p:sp>
    </p:spTree>
    <p:extLst>
      <p:ext uri="{BB962C8B-B14F-4D97-AF65-F5344CB8AC3E}">
        <p14:creationId xmlns:p14="http://schemas.microsoft.com/office/powerpoint/2010/main" xmlns="" val="1054977606"/>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29"/>
          <p:cNvSpPr>
            <a:spLocks noGrp="1"/>
          </p:cNvSpPr>
          <p:nvPr>
            <p:ph type="title"/>
          </p:nvPr>
        </p:nvSpPr>
        <p:spPr>
          <a:xfrm>
            <a:off x="372218" y="1070103"/>
            <a:ext cx="8089784" cy="560153"/>
          </a:xfrm>
        </p:spPr>
        <p:txBody>
          <a:bodyPr/>
          <a:lstStyle/>
          <a:p>
            <a:r>
              <a:rPr lang="en-US" dirty="0" smtClean="0"/>
              <a:t>Virtual Cluster Switching (VCS) Details</a:t>
            </a:r>
            <a:endParaRPr lang="en-US" dirty="0"/>
          </a:p>
        </p:txBody>
      </p:sp>
      <p:sp>
        <p:nvSpPr>
          <p:cNvPr id="32" name="Text Placeholder 31"/>
          <p:cNvSpPr>
            <a:spLocks noGrp="1"/>
          </p:cNvSpPr>
          <p:nvPr>
            <p:ph type="body" idx="11"/>
          </p:nvPr>
        </p:nvSpPr>
        <p:spPr>
          <a:xfrm>
            <a:off x="374833" y="1931382"/>
            <a:ext cx="8087171" cy="1477969"/>
          </a:xfrm>
        </p:spPr>
        <p:txBody>
          <a:bodyPr/>
          <a:lstStyle/>
          <a:p>
            <a:r>
              <a:rPr lang="en-AU" sz="2400" b="1" dirty="0" smtClean="0">
                <a:solidFill>
                  <a:srgbClr val="0070C0"/>
                </a:solidFill>
              </a:rPr>
              <a:t>CTO Edge’s 2010 Enterprise product of the year! </a:t>
            </a:r>
            <a:r>
              <a:rPr lang="en-AU" sz="1050" b="1" dirty="0" smtClean="0">
                <a:solidFill>
                  <a:srgbClr val="0070C0"/>
                </a:solidFill>
                <a:hlinkClick r:id="rId3"/>
              </a:rPr>
              <a:t>http://www.ctoedge.com/content/2010-ten-most-important-enterprise-it-products</a:t>
            </a:r>
            <a:endParaRPr lang="en-AU" sz="1050" b="1" dirty="0" smtClean="0">
              <a:solidFill>
                <a:srgbClr val="0070C0"/>
              </a:solidFill>
            </a:endParaRPr>
          </a:p>
          <a:p>
            <a:r>
              <a:rPr lang="en-US" sz="2400" i="1" dirty="0" smtClean="0">
                <a:solidFill>
                  <a:srgbClr val="0070C0"/>
                </a:solidFill>
              </a:rPr>
              <a:t>The VDX ‘heralds a change in the way we think about managing data centers for years to come’.</a:t>
            </a:r>
            <a:endParaRPr lang="en-US" i="1" dirty="0">
              <a:solidFill>
                <a:srgbClr val="0070C0"/>
              </a:solidFill>
            </a:endParaRPr>
          </a:p>
        </p:txBody>
      </p:sp>
      <p:sp>
        <p:nvSpPr>
          <p:cNvPr id="13" name="Footer Placeholder 12"/>
          <p:cNvSpPr>
            <a:spLocks noGrp="1"/>
          </p:cNvSpPr>
          <p:nvPr>
            <p:ph type="ftr" sz="quarter" idx="3"/>
          </p:nvPr>
        </p:nvSpPr>
        <p:spPr/>
        <p:txBody>
          <a:bodyPr/>
          <a:lstStyle/>
          <a:p>
            <a:r>
              <a:rPr lang="en-US" smtClean="0"/>
              <a:t>© 2011 Brocade Communications Systems, Inc. - COMPANY PROPRIETARY INFORMATION</a:t>
            </a:r>
            <a:endParaRPr lang="en-US" dirty="0"/>
          </a:p>
        </p:txBody>
      </p:sp>
      <p:sp>
        <p:nvSpPr>
          <p:cNvPr id="10" name="Slide Number Placeholder 9"/>
          <p:cNvSpPr>
            <a:spLocks noGrp="1"/>
          </p:cNvSpPr>
          <p:nvPr>
            <p:ph type="sldNum" sz="quarter" idx="4"/>
          </p:nvPr>
        </p:nvSpPr>
        <p:spPr/>
        <p:txBody>
          <a:bodyPr/>
          <a:lstStyle/>
          <a:p>
            <a:fld id="{7BCC8D0D-EAEC-449D-9161-023DFF90F2E2}" type="slidenum">
              <a:rPr lang="en-US" smtClean="0"/>
              <a:pPr/>
              <a:t>22</a:t>
            </a:fld>
            <a:endParaRPr lang="en-US" dirty="0"/>
          </a:p>
        </p:txBody>
      </p:sp>
      <p:pic>
        <p:nvPicPr>
          <p:cNvPr id="12" name="Picture Placeholder 4" descr="FAN2022678_mr_crop_chapter.jpg"/>
          <p:cNvPicPr>
            <a:picLocks noGrp="1" noChangeAspect="1"/>
          </p:cNvPicPr>
          <p:nvPr>
            <p:ph type="pic" sz="quarter" idx="10"/>
          </p:nvPr>
        </p:nvPicPr>
        <p:blipFill>
          <a:blip r:embed="rId4"/>
          <a:srcRect t="62" b="62"/>
          <a:stretch>
            <a:fillRect/>
          </a:stretch>
        </p:blipFill>
        <p:spPr/>
      </p:pic>
      <p:sp>
        <p:nvSpPr>
          <p:cNvPr id="7" name="Date Placeholder 6"/>
          <p:cNvSpPr>
            <a:spLocks noGrp="1"/>
          </p:cNvSpPr>
          <p:nvPr>
            <p:ph type="dt" sz="half" idx="2"/>
          </p:nvPr>
        </p:nvSpPr>
        <p:spPr/>
        <p:txBody>
          <a:bodyPr/>
          <a:lstStyle/>
          <a:p>
            <a:fld id="{2B0C99DE-AF48-4C0C-B495-6F516C910BD2}" type="datetime3">
              <a:rPr lang="en-AU" smtClean="0"/>
              <a:pPr/>
              <a:t>22 September, 2011</a:t>
            </a:fld>
            <a:endParaRPr lang="en-US" dirty="0"/>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rapezoid 14"/>
          <p:cNvSpPr/>
          <p:nvPr/>
        </p:nvSpPr>
        <p:spPr>
          <a:xfrm>
            <a:off x="0" y="1590675"/>
            <a:ext cx="3910013" cy="4533900"/>
          </a:xfrm>
          <a:prstGeom prst="trapezoid">
            <a:avLst>
              <a:gd name="adj" fmla="val 0"/>
            </a:avLst>
          </a:prstGeom>
          <a:solidFill>
            <a:srgbClr val="BF0000">
              <a:alpha val="85098"/>
            </a:srgbClr>
          </a:solidFill>
          <a:ln w="9525">
            <a:noFill/>
            <a:miter lim="800000"/>
            <a:headEnd/>
            <a:tailEnd/>
          </a:ln>
        </p:spPr>
        <p:txBody>
          <a:bodyPr vert="horz" wrap="square" lIns="91440" tIns="45720" rIns="91440" bIns="45720" numCol="1" anchor="t" anchorCtr="0" compatLnSpc="1">
            <a:prstTxWarp prst="textNoShape">
              <a:avLst/>
            </a:prstTxWarp>
          </a:bodyPr>
          <a:lstStyle/>
          <a:p>
            <a:pPr>
              <a:defRPr/>
            </a:pPr>
            <a:endParaRPr lang="en-US" dirty="0">
              <a:solidFill>
                <a:schemeClr val="tx1"/>
              </a:solidFill>
            </a:endParaRPr>
          </a:p>
        </p:txBody>
      </p:sp>
      <p:sp>
        <p:nvSpPr>
          <p:cNvPr id="14" name="Trapezoid 13"/>
          <p:cNvSpPr/>
          <p:nvPr/>
        </p:nvSpPr>
        <p:spPr bwMode="ltGray">
          <a:xfrm>
            <a:off x="3957310" y="1590674"/>
            <a:ext cx="5186690" cy="4543425"/>
          </a:xfrm>
          <a:prstGeom prst="trapezoid">
            <a:avLst>
              <a:gd name="adj" fmla="val 0"/>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7" name="Trapezoid 26"/>
          <p:cNvSpPr/>
          <p:nvPr/>
        </p:nvSpPr>
        <p:spPr>
          <a:xfrm rot="5400000" flipH="1">
            <a:off x="755499" y="2979585"/>
            <a:ext cx="2399017" cy="3910017"/>
          </a:xfrm>
          <a:prstGeom prst="trapezoid">
            <a:avLst>
              <a:gd name="adj" fmla="val 0"/>
            </a:avLst>
          </a:prstGeom>
          <a:gradFill flip="none" rotWithShape="1">
            <a:gsLst>
              <a:gs pos="0">
                <a:srgbClr val="000000">
                  <a:alpha val="10000"/>
                </a:srgbClr>
              </a:gs>
              <a:gs pos="100000">
                <a:schemeClr val="tx1">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dirty="0">
              <a:solidFill>
                <a:srgbClr val="000000"/>
              </a:solidFill>
            </a:endParaRPr>
          </a:p>
        </p:txBody>
      </p:sp>
      <p:sp>
        <p:nvSpPr>
          <p:cNvPr id="2" name="Title 1"/>
          <p:cNvSpPr>
            <a:spLocks noGrp="1"/>
          </p:cNvSpPr>
          <p:nvPr>
            <p:ph type="title"/>
          </p:nvPr>
        </p:nvSpPr>
        <p:spPr/>
        <p:txBody>
          <a:bodyPr/>
          <a:lstStyle/>
          <a:p>
            <a:r>
              <a:rPr lang="en-US" smtClean="0"/>
              <a:t>Brocade VDX product family</a:t>
            </a:r>
            <a:endParaRPr lang="en-US" dirty="0"/>
          </a:p>
        </p:txBody>
      </p:sp>
      <p:sp>
        <p:nvSpPr>
          <p:cNvPr id="3" name="Text Placeholder 2"/>
          <p:cNvSpPr>
            <a:spLocks noGrp="1"/>
          </p:cNvSpPr>
          <p:nvPr>
            <p:ph type="body" idx="10"/>
          </p:nvPr>
        </p:nvSpPr>
        <p:spPr/>
        <p:txBody>
          <a:bodyPr/>
          <a:lstStyle/>
          <a:p>
            <a:r>
              <a:rPr lang="en-US" smtClean="0"/>
              <a:t>The Flexible Choice for the Evolving Data Center</a:t>
            </a:r>
            <a:endParaRPr lang="en-US" dirty="0" smtClean="0"/>
          </a:p>
        </p:txBody>
      </p:sp>
      <p:sp>
        <p:nvSpPr>
          <p:cNvPr id="4" name="Date Placeholder 3"/>
          <p:cNvSpPr>
            <a:spLocks noGrp="1"/>
          </p:cNvSpPr>
          <p:nvPr>
            <p:ph type="dt" sz="half" idx="2"/>
          </p:nvPr>
        </p:nvSpPr>
        <p:spPr/>
        <p:txBody>
          <a:bodyPr/>
          <a:lstStyle/>
          <a:p>
            <a:fld id="{18C51FA6-3E1F-4677-B147-86480CDAB0A4}" type="datetime3">
              <a:rPr lang="en-AU" smtClean="0"/>
              <a:pPr/>
              <a:t>22 September, 2011</a:t>
            </a:fld>
            <a:endParaRPr lang="en-US" dirty="0"/>
          </a:p>
        </p:txBody>
      </p:sp>
      <p:sp>
        <p:nvSpPr>
          <p:cNvPr id="24" name="Footer Placeholder 23"/>
          <p:cNvSpPr>
            <a:spLocks noGrp="1"/>
          </p:cNvSpPr>
          <p:nvPr>
            <p:ph type="ftr" sz="quarter" idx="3"/>
          </p:nvPr>
        </p:nvSpPr>
        <p:spPr/>
        <p:txBody>
          <a:bodyPr/>
          <a:lstStyle/>
          <a:p>
            <a:r>
              <a:rPr lang="en-US" smtClean="0"/>
              <a:t>© 2011 Brocade Communications Systems, Inc. - COMPANY PROPRIETARY INFORMATION</a:t>
            </a:r>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23</a:t>
            </a:fld>
            <a:endParaRPr lang="en-US" dirty="0"/>
          </a:p>
        </p:txBody>
      </p:sp>
      <p:sp>
        <p:nvSpPr>
          <p:cNvPr id="7" name="TextBox 6"/>
          <p:cNvSpPr txBox="1"/>
          <p:nvPr/>
        </p:nvSpPr>
        <p:spPr bwMode="auto">
          <a:xfrm>
            <a:off x="1049867" y="5847446"/>
            <a:ext cx="0" cy="307777"/>
          </a:xfrm>
          <a:prstGeom prst="rect">
            <a:avLst/>
          </a:prstGeom>
          <a:noFill/>
          <a:ln w="19050" algn="ctr">
            <a:noFill/>
            <a:miter lim="800000"/>
            <a:headEnd/>
            <a:tailEnd/>
          </a:ln>
        </p:spPr>
        <p:txBody>
          <a:bodyPr wrap="none" lIns="0" tIns="0" rIns="0" bIns="0" rtlCol="0">
            <a:spAutoFit/>
          </a:bodyPr>
          <a:lstStyle/>
          <a:p>
            <a:endParaRPr lang="en-US" sz="2000" dirty="0" smtClean="0"/>
          </a:p>
        </p:txBody>
      </p:sp>
      <p:sp>
        <p:nvSpPr>
          <p:cNvPr id="23" name="Content Placeholder 21"/>
          <p:cNvSpPr txBox="1">
            <a:spLocks/>
          </p:cNvSpPr>
          <p:nvPr/>
        </p:nvSpPr>
        <p:spPr bwMode="auto">
          <a:xfrm>
            <a:off x="4191280" y="2117642"/>
            <a:ext cx="4952720" cy="3387807"/>
          </a:xfrm>
          <a:prstGeom prst="rect">
            <a:avLst/>
          </a:prstGeom>
        </p:spPr>
        <p:txBody>
          <a:bodyPr/>
          <a:lstStyle/>
          <a:p>
            <a:pPr marL="228600" indent="-228600">
              <a:lnSpc>
                <a:spcPct val="95000"/>
              </a:lnSpc>
              <a:spcBef>
                <a:spcPts val="1400"/>
              </a:spcBef>
              <a:spcAft>
                <a:spcPts val="300"/>
              </a:spcAft>
              <a:buClr>
                <a:schemeClr val="bg2"/>
              </a:buClr>
              <a:buFont typeface="Wingdings" pitchFamily="2" charset="2"/>
              <a:buChar char="§"/>
              <a:defRPr/>
            </a:pPr>
            <a:r>
              <a:rPr lang="en-US" sz="2400" spc="-10" dirty="0" smtClean="0">
                <a:solidFill>
                  <a:schemeClr val="bg1"/>
                </a:solidFill>
                <a:latin typeface="+mn-lt"/>
              </a:rPr>
              <a:t>Ideal for every stage of network evolution</a:t>
            </a:r>
          </a:p>
          <a:p>
            <a:pPr marL="228600" indent="-228600">
              <a:lnSpc>
                <a:spcPct val="95000"/>
              </a:lnSpc>
              <a:spcBef>
                <a:spcPts val="1400"/>
              </a:spcBef>
              <a:spcAft>
                <a:spcPts val="300"/>
              </a:spcAft>
              <a:buClr>
                <a:schemeClr val="bg2"/>
              </a:buClr>
              <a:buFont typeface="Wingdings" pitchFamily="2" charset="2"/>
              <a:buChar char="§"/>
              <a:defRPr/>
            </a:pPr>
            <a:r>
              <a:rPr lang="en-US" sz="2400" spc="-10" dirty="0" smtClean="0">
                <a:solidFill>
                  <a:schemeClr val="bg1"/>
                </a:solidFill>
                <a:latin typeface="+mn-lt"/>
              </a:rPr>
              <a:t>Ultra-low latency for unmatched performance</a:t>
            </a:r>
          </a:p>
          <a:p>
            <a:pPr marL="228600" indent="-228600">
              <a:lnSpc>
                <a:spcPct val="95000"/>
              </a:lnSpc>
              <a:spcBef>
                <a:spcPts val="1400"/>
              </a:spcBef>
              <a:spcAft>
                <a:spcPts val="300"/>
              </a:spcAft>
              <a:buClr>
                <a:schemeClr val="bg2"/>
              </a:buClr>
              <a:buFont typeface="Wingdings" pitchFamily="2" charset="2"/>
              <a:buChar char="§"/>
              <a:defRPr/>
            </a:pPr>
            <a:r>
              <a:rPr lang="en-US" sz="2400" spc="-10" dirty="0" smtClean="0">
                <a:solidFill>
                  <a:schemeClr val="bg1"/>
                </a:solidFill>
                <a:latin typeface="+mn-lt"/>
              </a:rPr>
              <a:t>Superior size and power efficiency critical for today’s data center</a:t>
            </a:r>
          </a:p>
          <a:p>
            <a:pPr marL="228600" lvl="3" indent="-228600" fontAlgn="auto">
              <a:lnSpc>
                <a:spcPct val="95000"/>
              </a:lnSpc>
              <a:spcBef>
                <a:spcPts val="1400"/>
              </a:spcBef>
              <a:spcAft>
                <a:spcPts val="300"/>
              </a:spcAft>
              <a:buClr>
                <a:schemeClr val="bg2"/>
              </a:buClr>
              <a:buFont typeface="Wingdings" pitchFamily="2" charset="2"/>
              <a:buChar char="§"/>
              <a:defRPr/>
            </a:pPr>
            <a:r>
              <a:rPr lang="en-US" sz="2400" spc="-10" dirty="0" smtClean="0">
                <a:solidFill>
                  <a:schemeClr val="bg1"/>
                </a:solidFill>
                <a:latin typeface="+mn-lt"/>
              </a:rPr>
              <a:t>Flexible storage connectivity for </a:t>
            </a:r>
            <a:r>
              <a:rPr lang="en-US" sz="2400" spc="-10" dirty="0" err="1" smtClean="0">
                <a:solidFill>
                  <a:schemeClr val="bg1"/>
                </a:solidFill>
                <a:latin typeface="+mn-lt"/>
              </a:rPr>
              <a:t>FCoE</a:t>
            </a:r>
            <a:r>
              <a:rPr lang="en-US" sz="2400" spc="-10" dirty="0" smtClean="0">
                <a:solidFill>
                  <a:schemeClr val="bg1"/>
                </a:solidFill>
                <a:latin typeface="+mn-lt"/>
              </a:rPr>
              <a:t>, </a:t>
            </a:r>
            <a:r>
              <a:rPr lang="en-US" sz="2400" spc="-10" dirty="0" err="1" smtClean="0">
                <a:solidFill>
                  <a:schemeClr val="bg1"/>
                </a:solidFill>
                <a:latin typeface="+mn-lt"/>
              </a:rPr>
              <a:t>iSCSI</a:t>
            </a:r>
            <a:r>
              <a:rPr lang="en-US" sz="2400" spc="-10" dirty="0" smtClean="0">
                <a:solidFill>
                  <a:schemeClr val="bg1"/>
                </a:solidFill>
                <a:latin typeface="+mn-lt"/>
              </a:rPr>
              <a:t>, and NAS</a:t>
            </a:r>
          </a:p>
          <a:p>
            <a:pPr marL="228600" lvl="3" indent="-228600" fontAlgn="auto">
              <a:lnSpc>
                <a:spcPct val="95000"/>
              </a:lnSpc>
              <a:spcBef>
                <a:spcPts val="1400"/>
              </a:spcBef>
              <a:spcAft>
                <a:spcPts val="300"/>
              </a:spcAft>
              <a:buClr>
                <a:schemeClr val="bg2"/>
              </a:buClr>
              <a:buFont typeface="Wingdings" pitchFamily="2" charset="2"/>
              <a:buChar char="§"/>
              <a:defRPr/>
            </a:pPr>
            <a:endParaRPr lang="en-US" sz="2400" spc="-10" dirty="0" smtClean="0">
              <a:solidFill>
                <a:schemeClr val="bg1"/>
              </a:solidFill>
              <a:latin typeface="+mn-lt"/>
            </a:endParaRPr>
          </a:p>
        </p:txBody>
      </p:sp>
      <p:pic>
        <p:nvPicPr>
          <p:cNvPr id="12" name="Picture 11" descr="VDX6720-60_angle2_sm.png"/>
          <p:cNvPicPr>
            <a:picLocks noChangeAspect="1"/>
          </p:cNvPicPr>
          <p:nvPr/>
        </p:nvPicPr>
        <p:blipFill>
          <a:blip r:embed="rId3" cstate="print"/>
          <a:stretch>
            <a:fillRect/>
          </a:stretch>
        </p:blipFill>
        <p:spPr>
          <a:xfrm>
            <a:off x="1780913" y="3367502"/>
            <a:ext cx="1834099" cy="573156"/>
          </a:xfrm>
          <a:prstGeom prst="rect">
            <a:avLst/>
          </a:prstGeom>
          <a:effectLst>
            <a:outerShdw blurRad="50800" dist="38100" dir="2700000" algn="tl" rotWithShape="0">
              <a:prstClr val="black">
                <a:alpha val="40000"/>
              </a:prstClr>
            </a:outerShdw>
          </a:effectLst>
        </p:spPr>
      </p:pic>
      <p:pic>
        <p:nvPicPr>
          <p:cNvPr id="13" name="Picture 12" descr="VDX6720-24_angle2_sm.png"/>
          <p:cNvPicPr>
            <a:picLocks noChangeAspect="1"/>
          </p:cNvPicPr>
          <p:nvPr/>
        </p:nvPicPr>
        <p:blipFill>
          <a:blip r:embed="rId4" cstate="print"/>
          <a:stretch>
            <a:fillRect/>
          </a:stretch>
        </p:blipFill>
        <p:spPr>
          <a:xfrm>
            <a:off x="1780684" y="3055545"/>
            <a:ext cx="1834099" cy="420315"/>
          </a:xfrm>
          <a:prstGeom prst="rect">
            <a:avLst/>
          </a:prstGeom>
          <a:effectLst>
            <a:outerShdw blurRad="50800" dist="38100" dir="2700000" algn="tl" rotWithShape="0">
              <a:prstClr val="black">
                <a:alpha val="40000"/>
              </a:prstClr>
            </a:outerShdw>
          </a:effectLst>
        </p:spPr>
      </p:pic>
      <p:grpSp>
        <p:nvGrpSpPr>
          <p:cNvPr id="5" name="Group 21"/>
          <p:cNvGrpSpPr/>
          <p:nvPr/>
        </p:nvGrpSpPr>
        <p:grpSpPr>
          <a:xfrm>
            <a:off x="224956" y="4492144"/>
            <a:ext cx="2455793" cy="1070806"/>
            <a:chOff x="-3175" y="1726533"/>
            <a:chExt cx="9147175" cy="3988467"/>
          </a:xfrm>
          <a:effectLst>
            <a:outerShdw blurRad="50800" dist="38100" dir="2700000" algn="tl" rotWithShape="0">
              <a:prstClr val="black">
                <a:alpha val="40000"/>
              </a:prstClr>
            </a:outerShdw>
          </a:effectLst>
        </p:grpSpPr>
        <p:pic>
          <p:nvPicPr>
            <p:cNvPr id="25" name="Picture 24" descr="VDX6730-60_angle1.png"/>
            <p:cNvPicPr>
              <a:picLocks noChangeAspect="1"/>
            </p:cNvPicPr>
            <p:nvPr/>
          </p:nvPicPr>
          <p:blipFill>
            <a:blip r:embed="rId5" cstate="print"/>
            <a:stretch>
              <a:fillRect/>
            </a:stretch>
          </p:blipFill>
          <p:spPr>
            <a:xfrm>
              <a:off x="-3175" y="2947988"/>
              <a:ext cx="9144000" cy="2767012"/>
            </a:xfrm>
            <a:prstGeom prst="rect">
              <a:avLst/>
            </a:prstGeom>
          </p:spPr>
        </p:pic>
        <p:pic>
          <p:nvPicPr>
            <p:cNvPr id="26" name="Picture 25" descr="VDX6730-24_angle1.png"/>
            <p:cNvPicPr>
              <a:picLocks noChangeAspect="1"/>
            </p:cNvPicPr>
            <p:nvPr/>
          </p:nvPicPr>
          <p:blipFill>
            <a:blip r:embed="rId6" cstate="print"/>
            <a:stretch>
              <a:fillRect/>
            </a:stretch>
          </p:blipFill>
          <p:spPr>
            <a:xfrm>
              <a:off x="-1" y="1726533"/>
              <a:ext cx="9144001" cy="1959768"/>
            </a:xfrm>
            <a:prstGeom prst="rect">
              <a:avLst/>
            </a:prstGeom>
          </p:spPr>
        </p:pic>
      </p:grpSp>
      <p:pic>
        <p:nvPicPr>
          <p:cNvPr id="28" name="Picture 27" descr="VDX6710_angle1.png"/>
          <p:cNvPicPr>
            <a:picLocks noChangeAspect="1"/>
          </p:cNvPicPr>
          <p:nvPr/>
        </p:nvPicPr>
        <p:blipFill>
          <a:blip r:embed="rId7" cstate="print"/>
          <a:stretch>
            <a:fillRect/>
          </a:stretch>
        </p:blipFill>
        <p:spPr>
          <a:xfrm>
            <a:off x="189239" y="2106462"/>
            <a:ext cx="2482709" cy="584471"/>
          </a:xfrm>
          <a:prstGeom prst="rect">
            <a:avLst/>
          </a:prstGeom>
          <a:effectLst>
            <a:outerShdw blurRad="50800" dist="38100" dir="2700000" algn="tl" rotWithShape="0">
              <a:prstClr val="black">
                <a:alpha val="40000"/>
              </a:prstClr>
            </a:outerShdw>
          </a:effectLst>
        </p:spPr>
      </p:pic>
      <p:sp>
        <p:nvSpPr>
          <p:cNvPr id="29" name="TextBox 28"/>
          <p:cNvSpPr txBox="1"/>
          <p:nvPr/>
        </p:nvSpPr>
        <p:spPr bwMode="gray">
          <a:xfrm>
            <a:off x="2639132" y="2033787"/>
            <a:ext cx="1193785" cy="584775"/>
          </a:xfrm>
          <a:prstGeom prst="rect">
            <a:avLst/>
          </a:prstGeom>
          <a:noFill/>
        </p:spPr>
        <p:txBody>
          <a:bodyPr wrap="square" rtlCol="0">
            <a:spAutoFit/>
          </a:bodyPr>
          <a:lstStyle/>
          <a:p>
            <a:r>
              <a:rPr lang="en-US" sz="1600" dirty="0" smtClean="0">
                <a:solidFill>
                  <a:schemeClr val="bg1"/>
                </a:solidFill>
                <a:latin typeface="Franklin Gothic Medium Cond" pitchFamily="34" charset="0"/>
              </a:rPr>
              <a:t>Brocade VDX 6710 Switch </a:t>
            </a:r>
          </a:p>
        </p:txBody>
      </p:sp>
      <p:sp>
        <p:nvSpPr>
          <p:cNvPr id="30" name="TextBox 29"/>
          <p:cNvSpPr txBox="1"/>
          <p:nvPr/>
        </p:nvSpPr>
        <p:spPr bwMode="gray">
          <a:xfrm>
            <a:off x="535216" y="3198050"/>
            <a:ext cx="1193785" cy="584775"/>
          </a:xfrm>
          <a:prstGeom prst="rect">
            <a:avLst/>
          </a:prstGeom>
          <a:noFill/>
        </p:spPr>
        <p:txBody>
          <a:bodyPr wrap="square" rtlCol="0">
            <a:spAutoFit/>
          </a:bodyPr>
          <a:lstStyle/>
          <a:p>
            <a:r>
              <a:rPr lang="en-US" sz="1600" dirty="0" smtClean="0">
                <a:solidFill>
                  <a:schemeClr val="bg1"/>
                </a:solidFill>
                <a:latin typeface="Franklin Gothic Medium Cond" pitchFamily="34" charset="0"/>
              </a:rPr>
              <a:t>Brocade VDX 6720 Switch </a:t>
            </a:r>
          </a:p>
        </p:txBody>
      </p:sp>
      <p:sp>
        <p:nvSpPr>
          <p:cNvPr id="31" name="TextBox 30"/>
          <p:cNvSpPr txBox="1"/>
          <p:nvPr/>
        </p:nvSpPr>
        <p:spPr bwMode="gray">
          <a:xfrm>
            <a:off x="2662882" y="4942922"/>
            <a:ext cx="1193785" cy="584775"/>
          </a:xfrm>
          <a:prstGeom prst="rect">
            <a:avLst/>
          </a:prstGeom>
          <a:noFill/>
        </p:spPr>
        <p:txBody>
          <a:bodyPr wrap="square" rtlCol="0">
            <a:spAutoFit/>
          </a:bodyPr>
          <a:lstStyle/>
          <a:p>
            <a:r>
              <a:rPr lang="en-US" sz="1600" dirty="0" smtClean="0">
                <a:solidFill>
                  <a:schemeClr val="bg1"/>
                </a:solidFill>
                <a:latin typeface="Franklin Gothic Medium Cond" pitchFamily="34" charset="0"/>
              </a:rPr>
              <a:t>Brocade VDX 6730 Switch </a:t>
            </a:r>
          </a:p>
        </p:txBody>
      </p:sp>
      <p:sp>
        <p:nvSpPr>
          <p:cNvPr id="21" name="Explosion 1 20"/>
          <p:cNvSpPr/>
          <p:nvPr/>
        </p:nvSpPr>
        <p:spPr bwMode="auto">
          <a:xfrm>
            <a:off x="0" y="4189081"/>
            <a:ext cx="1139252" cy="866678"/>
          </a:xfrm>
          <a:prstGeom prst="irregularSeal1">
            <a:avLst/>
          </a:prstGeom>
          <a:solidFill>
            <a:srgbClr val="FFC000"/>
          </a:solidFill>
          <a:ln w="19050" algn="ctr">
            <a:noFill/>
            <a:miter lim="800000"/>
            <a:headEnd/>
            <a:tailEnd/>
          </a:ln>
          <a:effectLst>
            <a:outerShdw blurRad="50800" dist="38100" dir="18900000" algn="bl" rotWithShape="0">
              <a:prstClr val="black">
                <a:alpha val="40000"/>
              </a:prstClr>
            </a:outerShdw>
          </a:effectLst>
        </p:spPr>
        <p:txBody>
          <a:bodyPr wrap="none" rtlCol="0" anchor="ctr"/>
          <a:lstStyle/>
          <a:p>
            <a:pPr algn="ctr"/>
            <a:r>
              <a:rPr lang="en-US" b="1" dirty="0" smtClean="0"/>
              <a:t>NEW!</a:t>
            </a:r>
            <a:endParaRPr lang="en-US" b="1" dirty="0"/>
          </a:p>
        </p:txBody>
      </p:sp>
      <p:sp>
        <p:nvSpPr>
          <p:cNvPr id="22" name="Explosion 1 21"/>
          <p:cNvSpPr/>
          <p:nvPr/>
        </p:nvSpPr>
        <p:spPr bwMode="auto">
          <a:xfrm>
            <a:off x="0" y="1751418"/>
            <a:ext cx="1139252" cy="866678"/>
          </a:xfrm>
          <a:prstGeom prst="irregularSeal1">
            <a:avLst/>
          </a:prstGeom>
          <a:solidFill>
            <a:srgbClr val="FFC000"/>
          </a:solidFill>
          <a:ln w="19050" algn="ctr">
            <a:noFill/>
            <a:miter lim="800000"/>
            <a:headEnd/>
            <a:tailEnd/>
          </a:ln>
          <a:effectLst>
            <a:outerShdw blurRad="50800" dist="38100" dir="18900000" algn="bl" rotWithShape="0">
              <a:prstClr val="black">
                <a:alpha val="40000"/>
              </a:prstClr>
            </a:outerShdw>
          </a:effectLst>
        </p:spPr>
        <p:txBody>
          <a:bodyPr wrap="none" rtlCol="0" anchor="ctr"/>
          <a:lstStyle/>
          <a:p>
            <a:pPr algn="ctr"/>
            <a:r>
              <a:rPr lang="en-US" b="1" dirty="0" smtClean="0"/>
              <a:t>NEW!</a:t>
            </a:r>
            <a:endParaRPr lang="en-US" b="1" dirty="0"/>
          </a:p>
        </p:txBody>
      </p:sp>
    </p:spTree>
    <p:extLst>
      <p:ext uri="{BB962C8B-B14F-4D97-AF65-F5344CB8AC3E}">
        <p14:creationId xmlns="" xmlns:p14="http://schemas.microsoft.com/office/powerpoint/2010/main" xmlns:mv="urn:schemas-microsoft-com:mac:vml" xmlns:mc="http://schemas.openxmlformats.org/markup-compatibility/2006" val="3183629926"/>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5080327" y="2840462"/>
          <a:ext cx="4073198" cy="1357732"/>
        </p:xfrm>
        <a:graphic>
          <a:graphicData uri="http://schemas.openxmlformats.org/presentationml/2006/ole">
            <p:oleObj spid="_x0000_s2050" name="Acrobat Document" r:id="rId4" imgW="14613840" imgH="4871160" progId="AcroExch.Document.7">
              <p:embed/>
            </p:oleObj>
          </a:graphicData>
        </a:graphic>
      </p:graphicFrame>
      <p:sp>
        <p:nvSpPr>
          <p:cNvPr id="236546" name="Rectangle 2"/>
          <p:cNvSpPr>
            <a:spLocks noGrp="1" noChangeArrowheads="1"/>
          </p:cNvSpPr>
          <p:nvPr>
            <p:ph type="title"/>
          </p:nvPr>
        </p:nvSpPr>
        <p:spPr/>
        <p:txBody>
          <a:bodyPr/>
          <a:lstStyle/>
          <a:p>
            <a:r>
              <a:rPr lang="en-US" dirty="0" smtClean="0"/>
              <a:t>Brocade VDX 6720 Data Center Switches</a:t>
            </a:r>
            <a:endParaRPr lang="en-US" dirty="0"/>
          </a:p>
        </p:txBody>
      </p:sp>
      <p:sp>
        <p:nvSpPr>
          <p:cNvPr id="7" name="Content Placeholder 6"/>
          <p:cNvSpPr>
            <a:spLocks noGrp="1"/>
          </p:cNvSpPr>
          <p:nvPr>
            <p:ph idx="1"/>
          </p:nvPr>
        </p:nvSpPr>
        <p:spPr/>
        <p:txBody>
          <a:bodyPr>
            <a:noAutofit/>
          </a:bodyPr>
          <a:lstStyle/>
          <a:p>
            <a:pPr>
              <a:lnSpc>
                <a:spcPct val="80000"/>
              </a:lnSpc>
            </a:pPr>
            <a:r>
              <a:rPr lang="en-US" sz="1400" b="1" dirty="0" smtClean="0"/>
              <a:t>Built for the Virtual Data Center</a:t>
            </a:r>
          </a:p>
          <a:p>
            <a:pPr lvl="1">
              <a:lnSpc>
                <a:spcPct val="80000"/>
              </a:lnSpc>
              <a:spcBef>
                <a:spcPts val="500"/>
              </a:spcBef>
            </a:pPr>
            <a:r>
              <a:rPr lang="en-US" sz="1200" dirty="0" smtClean="0"/>
              <a:t>Uses Brocade fabric switching ASICs</a:t>
            </a:r>
          </a:p>
          <a:p>
            <a:pPr lvl="1">
              <a:lnSpc>
                <a:spcPct val="80000"/>
              </a:lnSpc>
              <a:spcBef>
                <a:spcPts val="500"/>
              </a:spcBef>
            </a:pPr>
            <a:r>
              <a:rPr lang="en-US" sz="1200" dirty="0" smtClean="0"/>
              <a:t>First switches to run new Brocade Network Operating System</a:t>
            </a:r>
          </a:p>
          <a:p>
            <a:pPr lvl="1">
              <a:lnSpc>
                <a:spcPct val="80000"/>
              </a:lnSpc>
              <a:spcBef>
                <a:spcPts val="500"/>
              </a:spcBef>
            </a:pPr>
            <a:r>
              <a:rPr lang="en-US" sz="1200" dirty="0" smtClean="0"/>
              <a:t>Virtual Cluster Switching (VCS) fabric technology</a:t>
            </a:r>
          </a:p>
          <a:p>
            <a:pPr lvl="1">
              <a:lnSpc>
                <a:spcPct val="80000"/>
              </a:lnSpc>
              <a:spcBef>
                <a:spcPts val="500"/>
              </a:spcBef>
            </a:pPr>
            <a:r>
              <a:rPr lang="en-US" sz="1200" dirty="0" smtClean="0"/>
              <a:t>Automatic Migration of Port Profiles (AMPP)</a:t>
            </a:r>
          </a:p>
          <a:p>
            <a:pPr>
              <a:lnSpc>
                <a:spcPct val="80000"/>
              </a:lnSpc>
            </a:pPr>
            <a:r>
              <a:rPr lang="en-US" sz="1400" b="1" dirty="0" smtClean="0"/>
              <a:t>Best-In-Class Performance and Density</a:t>
            </a:r>
          </a:p>
          <a:p>
            <a:pPr lvl="1">
              <a:lnSpc>
                <a:spcPct val="80000"/>
              </a:lnSpc>
              <a:spcBef>
                <a:spcPts val="500"/>
              </a:spcBef>
            </a:pPr>
            <a:r>
              <a:rPr lang="en-US" sz="1200" dirty="0" smtClean="0"/>
              <a:t>24- and 60-port models </a:t>
            </a:r>
          </a:p>
          <a:p>
            <a:pPr lvl="1">
              <a:lnSpc>
                <a:spcPct val="80000"/>
              </a:lnSpc>
              <a:spcBef>
                <a:spcPts val="500"/>
              </a:spcBef>
            </a:pPr>
            <a:r>
              <a:rPr lang="en-US" sz="1200" dirty="0" smtClean="0"/>
              <a:t>Non-blocking, cut-through architecture, wire-speed</a:t>
            </a:r>
          </a:p>
          <a:p>
            <a:pPr lvl="1">
              <a:lnSpc>
                <a:spcPct val="80000"/>
              </a:lnSpc>
              <a:spcBef>
                <a:spcPts val="500"/>
              </a:spcBef>
            </a:pPr>
            <a:r>
              <a:rPr lang="en-US" sz="1200" dirty="0" smtClean="0"/>
              <a:t>600 ns port-to-port latency; 1.8 us across port groups</a:t>
            </a:r>
          </a:p>
          <a:p>
            <a:pPr>
              <a:lnSpc>
                <a:spcPct val="80000"/>
              </a:lnSpc>
            </a:pPr>
            <a:r>
              <a:rPr lang="en-US" sz="1400" b="1" dirty="0" smtClean="0"/>
              <a:t>Environmental Flexibility</a:t>
            </a:r>
          </a:p>
          <a:p>
            <a:pPr lvl="1">
              <a:lnSpc>
                <a:spcPct val="80000"/>
              </a:lnSpc>
              <a:spcBef>
                <a:spcPts val="500"/>
              </a:spcBef>
            </a:pPr>
            <a:r>
              <a:rPr lang="en-US" sz="1200" dirty="0" smtClean="0"/>
              <a:t>10 </a:t>
            </a:r>
            <a:r>
              <a:rPr lang="en-US" sz="1200" dirty="0" err="1" smtClean="0"/>
              <a:t>GbE</a:t>
            </a:r>
            <a:r>
              <a:rPr lang="en-US" sz="1200" dirty="0" smtClean="0"/>
              <a:t> and 1 </a:t>
            </a:r>
            <a:r>
              <a:rPr lang="en-US" sz="1200" dirty="0" err="1" smtClean="0"/>
              <a:t>GbE</a:t>
            </a:r>
            <a:r>
              <a:rPr lang="en-US" sz="1200" dirty="0" smtClean="0"/>
              <a:t> supported on every port</a:t>
            </a:r>
          </a:p>
          <a:p>
            <a:pPr lvl="1">
              <a:lnSpc>
                <a:spcPct val="80000"/>
              </a:lnSpc>
              <a:spcBef>
                <a:spcPts val="500"/>
              </a:spcBef>
            </a:pPr>
            <a:r>
              <a:rPr lang="en-US" sz="1200" dirty="0" err="1" smtClean="0"/>
              <a:t>Twinax</a:t>
            </a:r>
            <a:r>
              <a:rPr lang="en-US" sz="1200" dirty="0" smtClean="0"/>
              <a:t>, direct-attached optical, and SFP optical connectivity options</a:t>
            </a:r>
          </a:p>
          <a:p>
            <a:pPr lvl="1">
              <a:lnSpc>
                <a:spcPct val="80000"/>
              </a:lnSpc>
              <a:spcBef>
                <a:spcPts val="500"/>
              </a:spcBef>
            </a:pPr>
            <a:r>
              <a:rPr lang="en-US" sz="1200" dirty="0" smtClean="0"/>
              <a:t>Less than 17” switch depth and reversible front-to-back airflow</a:t>
            </a:r>
          </a:p>
          <a:p>
            <a:pPr>
              <a:lnSpc>
                <a:spcPct val="80000"/>
              </a:lnSpc>
            </a:pPr>
            <a:r>
              <a:rPr lang="en-US" sz="1400" b="1" dirty="0" smtClean="0"/>
              <a:t>Enables Network Convergence</a:t>
            </a:r>
          </a:p>
          <a:p>
            <a:pPr lvl="1">
              <a:lnSpc>
                <a:spcPct val="80000"/>
              </a:lnSpc>
              <a:spcBef>
                <a:spcPts val="500"/>
              </a:spcBef>
            </a:pPr>
            <a:r>
              <a:rPr lang="en-US" sz="1200" dirty="0" smtClean="0"/>
              <a:t>Complete </a:t>
            </a:r>
            <a:r>
              <a:rPr lang="en-US" sz="1200" dirty="0" err="1" smtClean="0"/>
              <a:t>FCoE</a:t>
            </a:r>
            <a:r>
              <a:rPr lang="en-US" sz="1200" dirty="0" smtClean="0"/>
              <a:t> support, multi-hop</a:t>
            </a:r>
          </a:p>
          <a:p>
            <a:pPr lvl="1">
              <a:lnSpc>
                <a:spcPct val="80000"/>
              </a:lnSpc>
              <a:spcBef>
                <a:spcPts val="500"/>
              </a:spcBef>
            </a:pPr>
            <a:r>
              <a:rPr lang="en-US" sz="1200" dirty="0" err="1" smtClean="0"/>
              <a:t>iSCSI</a:t>
            </a:r>
            <a:r>
              <a:rPr lang="en-US" sz="1200" dirty="0" smtClean="0"/>
              <a:t> DCB support</a:t>
            </a:r>
          </a:p>
          <a:p>
            <a:pPr>
              <a:lnSpc>
                <a:spcPct val="80000"/>
              </a:lnSpc>
            </a:pPr>
            <a:r>
              <a:rPr lang="en-US" sz="1400" b="1" dirty="0" smtClean="0"/>
              <a:t>Highly Resilient and Efficient Design</a:t>
            </a:r>
          </a:p>
          <a:p>
            <a:pPr lvl="1">
              <a:lnSpc>
                <a:spcPct val="80000"/>
              </a:lnSpc>
              <a:spcBef>
                <a:spcPts val="500"/>
              </a:spcBef>
            </a:pPr>
            <a:r>
              <a:rPr lang="en-US" sz="1200" dirty="0" smtClean="0"/>
              <a:t>Hot code load and activation</a:t>
            </a:r>
          </a:p>
          <a:p>
            <a:pPr lvl="1">
              <a:lnSpc>
                <a:spcPct val="80000"/>
              </a:lnSpc>
              <a:spcBef>
                <a:spcPts val="500"/>
              </a:spcBef>
            </a:pPr>
            <a:r>
              <a:rPr lang="en-US" sz="1200" dirty="0" smtClean="0"/>
              <a:t>Remote Lights Out Management</a:t>
            </a:r>
          </a:p>
          <a:p>
            <a:pPr lvl="1">
              <a:lnSpc>
                <a:spcPct val="80000"/>
              </a:lnSpc>
              <a:spcBef>
                <a:spcPts val="500"/>
              </a:spcBef>
            </a:pPr>
            <a:r>
              <a:rPr lang="en-US" sz="1200" dirty="0" smtClean="0"/>
              <a:t>Simplistic design, optimal power efficiency</a:t>
            </a:r>
          </a:p>
        </p:txBody>
      </p:sp>
      <p:sp>
        <p:nvSpPr>
          <p:cNvPr id="20" name="Text Placeholder 19"/>
          <p:cNvSpPr>
            <a:spLocks noGrp="1"/>
          </p:cNvSpPr>
          <p:nvPr>
            <p:ph type="body" idx="10"/>
          </p:nvPr>
        </p:nvSpPr>
        <p:spPr/>
        <p:txBody>
          <a:bodyPr/>
          <a:lstStyle/>
          <a:p>
            <a:r>
              <a:rPr lang="en-US" dirty="0" smtClean="0"/>
              <a:t>Product highlights</a:t>
            </a:r>
            <a:endParaRPr lang="en-US" dirty="0"/>
          </a:p>
        </p:txBody>
      </p:sp>
      <p:sp>
        <p:nvSpPr>
          <p:cNvPr id="15" name="Slide Number Placeholder 14"/>
          <p:cNvSpPr>
            <a:spLocks noGrp="1"/>
          </p:cNvSpPr>
          <p:nvPr>
            <p:ph type="sldNum" sz="quarter" idx="4"/>
          </p:nvPr>
        </p:nvSpPr>
        <p:spPr/>
        <p:txBody>
          <a:bodyPr/>
          <a:lstStyle/>
          <a:p>
            <a:fld id="{7BCC8D0D-EAEC-449D-9161-023DFF90F2E2}" type="slidenum">
              <a:rPr lang="en-US" smtClean="0">
                <a:solidFill>
                  <a:prstClr val="black">
                    <a:tint val="75000"/>
                  </a:prstClr>
                </a:solidFill>
              </a:rPr>
              <a:pPr/>
              <a:t>24</a:t>
            </a:fld>
            <a:endParaRPr lang="en-US">
              <a:solidFill>
                <a:prstClr val="black">
                  <a:tint val="75000"/>
                </a:prstClr>
              </a:solidFill>
            </a:endParaRPr>
          </a:p>
        </p:txBody>
      </p:sp>
      <p:pic>
        <p:nvPicPr>
          <p:cNvPr id="1027" name="Picture 3" descr="C:\Documents and Settings\epounds\My Documents\My Pictures\Callisto\Brocade VDX 6720_angle2.jpg"/>
          <p:cNvPicPr>
            <a:picLocks noChangeAspect="1" noChangeArrowheads="1"/>
          </p:cNvPicPr>
          <p:nvPr/>
        </p:nvPicPr>
        <p:blipFill>
          <a:blip r:embed="rId5" cstate="print"/>
          <a:srcRect l="1380" t="7987" r="1740" b="6253"/>
          <a:stretch>
            <a:fillRect/>
          </a:stretch>
        </p:blipFill>
        <p:spPr bwMode="auto">
          <a:xfrm>
            <a:off x="5200795" y="2244587"/>
            <a:ext cx="3674361" cy="717977"/>
          </a:xfrm>
          <a:prstGeom prst="rect">
            <a:avLst/>
          </a:prstGeom>
          <a:noFill/>
        </p:spPr>
      </p:pic>
      <p:pic>
        <p:nvPicPr>
          <p:cNvPr id="1028" name="Picture 4" descr="3365422008_5184059"/>
          <p:cNvPicPr>
            <a:picLocks noChangeAspect="1" noChangeArrowheads="1"/>
          </p:cNvPicPr>
          <p:nvPr/>
        </p:nvPicPr>
        <p:blipFill>
          <a:blip r:embed="rId6"/>
          <a:srcRect/>
          <a:stretch>
            <a:fillRect/>
          </a:stretch>
        </p:blipFill>
        <p:spPr bwMode="auto">
          <a:xfrm>
            <a:off x="7972425" y="1828800"/>
            <a:ext cx="904875" cy="910713"/>
          </a:xfrm>
          <a:prstGeom prst="rect">
            <a:avLst/>
          </a:prstGeom>
          <a:noFill/>
          <a:ln w="9525">
            <a:noFill/>
            <a:miter lim="800000"/>
            <a:headEnd/>
            <a:tailEnd/>
          </a:ln>
        </p:spPr>
      </p:pic>
      <p:sp>
        <p:nvSpPr>
          <p:cNvPr id="42" name="Date Placeholder 41"/>
          <p:cNvSpPr>
            <a:spLocks noGrp="1"/>
          </p:cNvSpPr>
          <p:nvPr>
            <p:ph type="dt" sz="half" idx="2"/>
          </p:nvPr>
        </p:nvSpPr>
        <p:spPr/>
        <p:txBody>
          <a:bodyPr/>
          <a:lstStyle/>
          <a:p>
            <a:fld id="{0E91211E-A602-4D1E-8FB9-BC5376FC05F5}" type="datetime3">
              <a:rPr lang="en-AU" smtClean="0"/>
              <a:pPr/>
              <a:t>22 September, 2011</a:t>
            </a:fld>
            <a:endParaRPr lang="en-US" dirty="0"/>
          </a:p>
        </p:txBody>
      </p:sp>
      <p:sp>
        <p:nvSpPr>
          <p:cNvPr id="43" name="Footer Placeholder 42"/>
          <p:cNvSpPr>
            <a:spLocks noGrp="1"/>
          </p:cNvSpPr>
          <p:nvPr>
            <p:ph type="ftr" sz="quarter" idx="3"/>
          </p:nvPr>
        </p:nvSpPr>
        <p:spPr/>
        <p:txBody>
          <a:bodyPr/>
          <a:lstStyle/>
          <a:p>
            <a:r>
              <a:rPr lang="en-US" smtClean="0"/>
              <a:t>© 2011 Brocade Communications Systems, Inc. - COMPANY PROPRIETARY INFORMATION</a:t>
            </a:r>
            <a:endParaRPr lang="en-US" dirty="0"/>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13"/>
          <p:cNvSpPr>
            <a:spLocks noGrp="1"/>
          </p:cNvSpPr>
          <p:nvPr>
            <p:ph type="dt" sz="half" idx="4294967295"/>
          </p:nvPr>
        </p:nvSpPr>
        <p:spPr>
          <a:xfrm>
            <a:off x="4572000" y="6630988"/>
            <a:ext cx="2133600" cy="155575"/>
          </a:xfrm>
          <a:prstGeom prst="rect">
            <a:avLst/>
          </a:prstGeom>
        </p:spPr>
        <p:txBody>
          <a:bodyPr/>
          <a:lstStyle/>
          <a:p>
            <a:fld id="{7E36085E-3EAC-48F4-97B3-0ECEE5EA9FC6}" type="datetime3">
              <a:rPr lang="en-AU" sz="800" smtClean="0"/>
              <a:pPr/>
              <a:t>22 September, 2011</a:t>
            </a:fld>
            <a:endParaRPr lang="en-US" sz="800" dirty="0"/>
          </a:p>
        </p:txBody>
      </p:sp>
      <p:sp>
        <p:nvSpPr>
          <p:cNvPr id="15" name="Slide Number Placeholder 14"/>
          <p:cNvSpPr>
            <a:spLocks noGrp="1"/>
          </p:cNvSpPr>
          <p:nvPr>
            <p:ph type="sldNum" sz="quarter" idx="4294967295"/>
          </p:nvPr>
        </p:nvSpPr>
        <p:spPr>
          <a:xfrm>
            <a:off x="8110538" y="6638925"/>
            <a:ext cx="246062" cy="155575"/>
          </a:xfrm>
          <a:prstGeom prst="rect">
            <a:avLst/>
          </a:prstGeom>
        </p:spPr>
        <p:txBody>
          <a:bodyPr/>
          <a:lstStyle/>
          <a:p>
            <a:fld id="{7BCC8D0D-EAEC-449D-9161-023DFF90F2E2}" type="slidenum">
              <a:rPr lang="en-US" sz="800" smtClean="0"/>
              <a:pPr/>
              <a:t>25</a:t>
            </a:fld>
            <a:endParaRPr lang="en-US" sz="800" dirty="0"/>
          </a:p>
        </p:txBody>
      </p:sp>
      <p:cxnSp>
        <p:nvCxnSpPr>
          <p:cNvPr id="17" name="Straight Connector 16"/>
          <p:cNvCxnSpPr/>
          <p:nvPr/>
        </p:nvCxnSpPr>
        <p:spPr>
          <a:xfrm rot="16200000" flipH="1">
            <a:off x="2659225" y="3872208"/>
            <a:ext cx="4814596" cy="1866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Content Placeholder 6"/>
          <p:cNvSpPr>
            <a:spLocks noGrp="1"/>
          </p:cNvSpPr>
          <p:nvPr>
            <p:ph idx="1"/>
          </p:nvPr>
        </p:nvSpPr>
        <p:spPr>
          <a:xfrm>
            <a:off x="287045" y="1522844"/>
            <a:ext cx="4699625" cy="5077982"/>
          </a:xfrm>
        </p:spPr>
        <p:txBody>
          <a:bodyPr>
            <a:noAutofit/>
          </a:bodyPr>
          <a:lstStyle/>
          <a:p>
            <a:pPr>
              <a:lnSpc>
                <a:spcPct val="80000"/>
              </a:lnSpc>
            </a:pPr>
            <a:r>
              <a:rPr lang="en-US" sz="1400" b="1" dirty="0" smtClean="0"/>
              <a:t>Leading Performance and Density</a:t>
            </a:r>
          </a:p>
          <a:p>
            <a:pPr lvl="1">
              <a:lnSpc>
                <a:spcPct val="80000"/>
              </a:lnSpc>
              <a:spcBef>
                <a:spcPts val="500"/>
              </a:spcBef>
            </a:pPr>
            <a:r>
              <a:rPr lang="en-US" sz="1200" dirty="0" smtClean="0"/>
              <a:t>32- and 76-port models with Ports on Demand (</a:t>
            </a:r>
            <a:r>
              <a:rPr lang="en-US" sz="1200" dirty="0" err="1" smtClean="0"/>
              <a:t>PoD</a:t>
            </a:r>
            <a:r>
              <a:rPr lang="en-US" sz="1200" dirty="0" smtClean="0"/>
              <a:t>)</a:t>
            </a:r>
          </a:p>
          <a:p>
            <a:pPr lvl="1">
              <a:lnSpc>
                <a:spcPct val="80000"/>
              </a:lnSpc>
              <a:spcBef>
                <a:spcPts val="500"/>
              </a:spcBef>
            </a:pPr>
            <a:r>
              <a:rPr lang="en-US" sz="1200" dirty="0" smtClean="0"/>
              <a:t>Brocade VDX 6730-32 </a:t>
            </a:r>
          </a:p>
          <a:p>
            <a:pPr lvl="2">
              <a:lnSpc>
                <a:spcPct val="80000"/>
              </a:lnSpc>
              <a:spcBef>
                <a:spcPts val="500"/>
              </a:spcBef>
            </a:pPr>
            <a:r>
              <a:rPr lang="en-US" sz="1200" dirty="0" smtClean="0"/>
              <a:t>Compact 1U form factor; 24  1/10 </a:t>
            </a:r>
            <a:r>
              <a:rPr lang="en-US" sz="1200" dirty="0" err="1" smtClean="0"/>
              <a:t>Gbps</a:t>
            </a:r>
            <a:r>
              <a:rPr lang="en-US" sz="1200" dirty="0" smtClean="0"/>
              <a:t> SFP+ ports; </a:t>
            </a:r>
            <a:br>
              <a:rPr lang="en-US" sz="1200" dirty="0" smtClean="0"/>
            </a:br>
            <a:r>
              <a:rPr lang="en-US" sz="1200" dirty="0" smtClean="0"/>
              <a:t>8  2/4/8 </a:t>
            </a:r>
            <a:r>
              <a:rPr lang="en-US" sz="1200" dirty="0" err="1" smtClean="0"/>
              <a:t>Gbps</a:t>
            </a:r>
            <a:r>
              <a:rPr lang="en-US" sz="1200" dirty="0" smtClean="0"/>
              <a:t> </a:t>
            </a:r>
            <a:r>
              <a:rPr lang="en-US" sz="1200" dirty="0" err="1" smtClean="0"/>
              <a:t>Fibre</a:t>
            </a:r>
            <a:r>
              <a:rPr lang="en-US" sz="1200" dirty="0" smtClean="0"/>
              <a:t> Channel ports</a:t>
            </a:r>
          </a:p>
          <a:p>
            <a:pPr lvl="1">
              <a:lnSpc>
                <a:spcPct val="80000"/>
              </a:lnSpc>
            </a:pPr>
            <a:r>
              <a:rPr lang="en-US" sz="1200" dirty="0" smtClean="0"/>
              <a:t>Brocade VDX 6730-76</a:t>
            </a:r>
          </a:p>
          <a:p>
            <a:pPr lvl="2">
              <a:lnSpc>
                <a:spcPct val="80000"/>
              </a:lnSpc>
              <a:spcBef>
                <a:spcPts val="500"/>
              </a:spcBef>
            </a:pPr>
            <a:r>
              <a:rPr lang="en-US" sz="1200" dirty="0" smtClean="0"/>
              <a:t>2U form factor; 60 1/10 </a:t>
            </a:r>
            <a:r>
              <a:rPr lang="en-US" sz="1200" dirty="0" err="1" smtClean="0"/>
              <a:t>Gbps</a:t>
            </a:r>
            <a:r>
              <a:rPr lang="en-US" sz="1200" dirty="0" smtClean="0"/>
              <a:t> SFP+ ports; 16  2/4/8 </a:t>
            </a:r>
            <a:r>
              <a:rPr lang="en-US" sz="1200" dirty="0" err="1" smtClean="0"/>
              <a:t>Gbps</a:t>
            </a:r>
            <a:r>
              <a:rPr lang="en-US" sz="1200" dirty="0" smtClean="0"/>
              <a:t> </a:t>
            </a:r>
            <a:r>
              <a:rPr lang="en-US" sz="1200" dirty="0" err="1" smtClean="0"/>
              <a:t>Fibre</a:t>
            </a:r>
            <a:r>
              <a:rPr lang="en-US" sz="1200" dirty="0" smtClean="0"/>
              <a:t> Channel ports</a:t>
            </a:r>
          </a:p>
          <a:p>
            <a:pPr lvl="1">
              <a:lnSpc>
                <a:spcPct val="80000"/>
              </a:lnSpc>
              <a:spcBef>
                <a:spcPts val="500"/>
              </a:spcBef>
            </a:pPr>
            <a:r>
              <a:rPr lang="en-US" sz="1200" dirty="0" smtClean="0"/>
              <a:t>Non-blocking, cut-through architecture, wire-speed</a:t>
            </a:r>
          </a:p>
          <a:p>
            <a:pPr lvl="1">
              <a:lnSpc>
                <a:spcPct val="80000"/>
              </a:lnSpc>
              <a:spcBef>
                <a:spcPts val="500"/>
              </a:spcBef>
            </a:pPr>
            <a:r>
              <a:rPr lang="en-US" sz="1200" dirty="0" smtClean="0"/>
              <a:t>600 ns port-to-port latency; 1.8 </a:t>
            </a:r>
            <a:r>
              <a:rPr lang="el-GR" sz="1200" dirty="0" smtClean="0"/>
              <a:t>μ</a:t>
            </a:r>
            <a:r>
              <a:rPr lang="en-US" sz="1200" dirty="0" smtClean="0"/>
              <a:t>s across port groups</a:t>
            </a:r>
            <a:endParaRPr lang="en-US" sz="1400" b="1" dirty="0" smtClean="0"/>
          </a:p>
          <a:p>
            <a:pPr>
              <a:lnSpc>
                <a:spcPct val="80000"/>
              </a:lnSpc>
            </a:pPr>
            <a:r>
              <a:rPr lang="en-US" sz="1400" b="1" dirty="0" smtClean="0"/>
              <a:t>Unified Storage Connectivity</a:t>
            </a:r>
          </a:p>
          <a:p>
            <a:pPr lvl="1">
              <a:lnSpc>
                <a:spcPct val="80000"/>
              </a:lnSpc>
              <a:spcBef>
                <a:spcPts val="500"/>
              </a:spcBef>
            </a:pPr>
            <a:r>
              <a:rPr lang="en-US" sz="1200" dirty="0" smtClean="0"/>
              <a:t>Ethernet storage connectivity for </a:t>
            </a:r>
            <a:r>
              <a:rPr lang="en-US" sz="1200" dirty="0" err="1" smtClean="0"/>
              <a:t>FCoE</a:t>
            </a:r>
            <a:r>
              <a:rPr lang="en-US" sz="1200" dirty="0" smtClean="0"/>
              <a:t>, </a:t>
            </a:r>
            <a:r>
              <a:rPr lang="en-US" sz="1200" dirty="0" err="1" smtClean="0"/>
              <a:t>iSCSI</a:t>
            </a:r>
            <a:r>
              <a:rPr lang="en-US" sz="1200" dirty="0" smtClean="0"/>
              <a:t>, and NAS storage</a:t>
            </a:r>
          </a:p>
          <a:p>
            <a:pPr lvl="1">
              <a:lnSpc>
                <a:spcPct val="80000"/>
              </a:lnSpc>
              <a:spcBef>
                <a:spcPts val="500"/>
              </a:spcBef>
            </a:pPr>
            <a:r>
              <a:rPr lang="en-US" sz="1200" dirty="0" err="1" smtClean="0"/>
              <a:t>Multihop</a:t>
            </a:r>
            <a:r>
              <a:rPr lang="en-US" sz="1200" dirty="0" smtClean="0"/>
              <a:t> </a:t>
            </a:r>
            <a:r>
              <a:rPr lang="en-US" sz="1200" dirty="0" err="1" smtClean="0"/>
              <a:t>FCoE</a:t>
            </a:r>
            <a:r>
              <a:rPr lang="en-US" sz="1200" dirty="0" smtClean="0"/>
              <a:t> and </a:t>
            </a:r>
            <a:r>
              <a:rPr lang="en-US" sz="1200" dirty="0" err="1" smtClean="0"/>
              <a:t>iSCSI</a:t>
            </a:r>
            <a:r>
              <a:rPr lang="en-US" sz="1200" dirty="0" smtClean="0"/>
              <a:t> Data Center Bridging (DCB) support</a:t>
            </a:r>
            <a:endParaRPr lang="en-US" sz="1400" b="1" dirty="0" smtClean="0"/>
          </a:p>
          <a:p>
            <a:pPr>
              <a:lnSpc>
                <a:spcPct val="80000"/>
              </a:lnSpc>
            </a:pPr>
            <a:r>
              <a:rPr lang="en-US" sz="1400" b="1" dirty="0" smtClean="0"/>
              <a:t>Environmental Flexibility</a:t>
            </a:r>
          </a:p>
          <a:p>
            <a:pPr lvl="1">
              <a:lnSpc>
                <a:spcPct val="80000"/>
              </a:lnSpc>
              <a:spcBef>
                <a:spcPts val="500"/>
              </a:spcBef>
            </a:pPr>
            <a:r>
              <a:rPr lang="en-US" sz="1200" dirty="0" smtClean="0"/>
              <a:t>10 </a:t>
            </a:r>
            <a:r>
              <a:rPr lang="en-US" sz="1200" dirty="0" err="1" smtClean="0"/>
              <a:t>Gbps</a:t>
            </a:r>
            <a:r>
              <a:rPr lang="en-US" sz="1200" dirty="0" smtClean="0"/>
              <a:t> and 1 </a:t>
            </a:r>
            <a:r>
              <a:rPr lang="en-US" sz="1200" dirty="0" err="1" smtClean="0"/>
              <a:t>Gbps</a:t>
            </a:r>
            <a:r>
              <a:rPr lang="en-US" sz="1200" dirty="0" smtClean="0"/>
              <a:t> supported on every LAN port; 2,4, and 8 </a:t>
            </a:r>
            <a:r>
              <a:rPr lang="en-US" sz="1200" dirty="0" err="1" smtClean="0"/>
              <a:t>Gbps</a:t>
            </a:r>
            <a:r>
              <a:rPr lang="en-US" sz="1200" dirty="0" smtClean="0"/>
              <a:t> on SAN port</a:t>
            </a:r>
          </a:p>
          <a:p>
            <a:pPr lvl="1">
              <a:lnSpc>
                <a:spcPct val="80000"/>
              </a:lnSpc>
              <a:spcBef>
                <a:spcPts val="500"/>
              </a:spcBef>
            </a:pPr>
            <a:r>
              <a:rPr lang="en-US" sz="1200" dirty="0" smtClean="0"/>
              <a:t>Direct-attached copper and SFP optical connectivity options</a:t>
            </a:r>
          </a:p>
          <a:p>
            <a:pPr lvl="1">
              <a:lnSpc>
                <a:spcPct val="80000"/>
              </a:lnSpc>
              <a:spcBef>
                <a:spcPts val="500"/>
              </a:spcBef>
            </a:pPr>
            <a:r>
              <a:rPr lang="en-US" sz="1200" dirty="0" smtClean="0"/>
              <a:t>Switch depth less than 17 inches; reversible front-to-back airflow</a:t>
            </a:r>
          </a:p>
          <a:p>
            <a:pPr>
              <a:lnSpc>
                <a:spcPct val="80000"/>
              </a:lnSpc>
            </a:pPr>
            <a:r>
              <a:rPr lang="en-US" sz="1400" b="1" dirty="0" smtClean="0"/>
              <a:t>Highly Resilient and Efficient Design</a:t>
            </a:r>
          </a:p>
          <a:p>
            <a:pPr lvl="1">
              <a:lnSpc>
                <a:spcPct val="80000"/>
              </a:lnSpc>
              <a:spcBef>
                <a:spcPts val="500"/>
              </a:spcBef>
            </a:pPr>
            <a:r>
              <a:rPr lang="en-US" sz="1200" dirty="0" smtClean="0"/>
              <a:t>Brocade Fabric Watch provides proactive monitoring and notification of critical switch component failure</a:t>
            </a:r>
          </a:p>
          <a:p>
            <a:pPr lvl="1">
              <a:lnSpc>
                <a:spcPct val="80000"/>
              </a:lnSpc>
              <a:spcBef>
                <a:spcPts val="500"/>
              </a:spcBef>
            </a:pPr>
            <a:r>
              <a:rPr lang="en-US" sz="1200" dirty="0" smtClean="0"/>
              <a:t>Simplistic design for better MTBF and optimal power efficiency</a:t>
            </a:r>
          </a:p>
          <a:p>
            <a:pPr lvl="1"/>
            <a:endParaRPr lang="en-US" sz="1100" dirty="0" smtClean="0"/>
          </a:p>
          <a:p>
            <a:pPr lvl="1"/>
            <a:endParaRPr lang="en-US" sz="1100" dirty="0"/>
          </a:p>
        </p:txBody>
      </p:sp>
      <p:sp>
        <p:nvSpPr>
          <p:cNvPr id="28" name="TextBox 27"/>
          <p:cNvSpPr txBox="1"/>
          <p:nvPr/>
        </p:nvSpPr>
        <p:spPr bwMode="auto">
          <a:xfrm>
            <a:off x="5994052" y="3427853"/>
            <a:ext cx="2020863" cy="246221"/>
          </a:xfrm>
          <a:prstGeom prst="rect">
            <a:avLst/>
          </a:prstGeom>
          <a:noFill/>
          <a:ln w="19050" algn="ctr">
            <a:noFill/>
            <a:miter lim="800000"/>
            <a:headEnd/>
            <a:tailEnd/>
          </a:ln>
        </p:spPr>
        <p:txBody>
          <a:bodyPr wrap="square" lIns="0" tIns="0" rIns="0" bIns="0" rtlCol="0">
            <a:spAutoFit/>
          </a:bodyPr>
          <a:lstStyle/>
          <a:p>
            <a:r>
              <a:rPr lang="en-US" sz="1600" dirty="0" smtClean="0"/>
              <a:t>Brocade VDX 6730-32</a:t>
            </a:r>
          </a:p>
        </p:txBody>
      </p:sp>
      <p:sp>
        <p:nvSpPr>
          <p:cNvPr id="30" name="TextBox 29"/>
          <p:cNvSpPr txBox="1"/>
          <p:nvPr/>
        </p:nvSpPr>
        <p:spPr bwMode="auto">
          <a:xfrm>
            <a:off x="6014901" y="4935803"/>
            <a:ext cx="2063624" cy="246221"/>
          </a:xfrm>
          <a:prstGeom prst="rect">
            <a:avLst/>
          </a:prstGeom>
          <a:noFill/>
          <a:ln w="19050" algn="ctr">
            <a:noFill/>
            <a:miter lim="800000"/>
            <a:headEnd/>
            <a:tailEnd/>
          </a:ln>
        </p:spPr>
        <p:txBody>
          <a:bodyPr wrap="square" lIns="0" tIns="0" rIns="0" bIns="0" rtlCol="0">
            <a:spAutoFit/>
          </a:bodyPr>
          <a:lstStyle/>
          <a:p>
            <a:r>
              <a:rPr lang="en-US" sz="1600" dirty="0" smtClean="0"/>
              <a:t>Brocade VDX 6730-76</a:t>
            </a:r>
          </a:p>
        </p:txBody>
      </p:sp>
      <p:sp>
        <p:nvSpPr>
          <p:cNvPr id="13" name="Footer Placeholder 12"/>
          <p:cNvSpPr>
            <a:spLocks noGrp="1"/>
          </p:cNvSpPr>
          <p:nvPr>
            <p:ph type="ftr" sz="quarter" idx="3"/>
          </p:nvPr>
        </p:nvSpPr>
        <p:spPr/>
        <p:txBody>
          <a:bodyPr/>
          <a:lstStyle/>
          <a:p>
            <a:r>
              <a:rPr lang="en-US" smtClean="0"/>
              <a:t>© 2011 Brocade Communications Systems, Inc. - COMPANY PROPRIETARY INFORMATION</a:t>
            </a:r>
            <a:endParaRPr lang="en-US" dirty="0"/>
          </a:p>
        </p:txBody>
      </p:sp>
      <p:sp>
        <p:nvSpPr>
          <p:cNvPr id="16" name="Title 15"/>
          <p:cNvSpPr>
            <a:spLocks noGrp="1"/>
          </p:cNvSpPr>
          <p:nvPr>
            <p:ph type="title"/>
          </p:nvPr>
        </p:nvSpPr>
        <p:spPr>
          <a:xfrm>
            <a:off x="350840" y="658370"/>
            <a:ext cx="8080375" cy="560153"/>
          </a:xfrm>
        </p:spPr>
        <p:txBody>
          <a:bodyPr/>
          <a:lstStyle/>
          <a:p>
            <a:pPr lvl="0"/>
            <a:r>
              <a:rPr lang="en-US" dirty="0" smtClean="0"/>
              <a:t>Brocade VDX 6730 Data Center Switches</a:t>
            </a:r>
            <a:endParaRPr lang="en-US" dirty="0"/>
          </a:p>
        </p:txBody>
      </p:sp>
      <p:sp>
        <p:nvSpPr>
          <p:cNvPr id="21" name="Text Placeholder 20"/>
          <p:cNvSpPr>
            <a:spLocks noGrp="1"/>
          </p:cNvSpPr>
          <p:nvPr>
            <p:ph type="body" idx="10"/>
          </p:nvPr>
        </p:nvSpPr>
        <p:spPr>
          <a:xfrm>
            <a:off x="353569" y="1124716"/>
            <a:ext cx="8077645" cy="413959"/>
          </a:xfrm>
        </p:spPr>
        <p:txBody>
          <a:bodyPr/>
          <a:lstStyle/>
          <a:p>
            <a:pPr lvl="0"/>
            <a:r>
              <a:rPr lang="en-US" dirty="0" smtClean="0"/>
              <a:t>Product details</a:t>
            </a:r>
            <a:endParaRPr lang="en-US" dirty="0"/>
          </a:p>
        </p:txBody>
      </p:sp>
      <p:pic>
        <p:nvPicPr>
          <p:cNvPr id="24" name="Picture 7" descr="C:\Documents and Settings\jheuser\Desktop\KentPhotos\VDX6730-24_angle2_large.png"/>
          <p:cNvPicPr>
            <a:picLocks noChangeAspect="1" noChangeArrowheads="1"/>
          </p:cNvPicPr>
          <p:nvPr/>
        </p:nvPicPr>
        <p:blipFill>
          <a:blip r:embed="rId3"/>
          <a:srcRect/>
          <a:stretch>
            <a:fillRect/>
          </a:stretch>
        </p:blipFill>
        <p:spPr bwMode="auto">
          <a:xfrm>
            <a:off x="5212308" y="2671393"/>
            <a:ext cx="3636417" cy="737699"/>
          </a:xfrm>
          <a:prstGeom prst="rect">
            <a:avLst/>
          </a:prstGeom>
          <a:noFill/>
        </p:spPr>
      </p:pic>
      <p:pic>
        <p:nvPicPr>
          <p:cNvPr id="25" name="Picture 13" descr="C:\Documents and Settings\jheuser\Desktop\KentPhotos\VDX6730-60_angle2_med.png"/>
          <p:cNvPicPr>
            <a:picLocks noChangeAspect="1" noChangeArrowheads="1"/>
          </p:cNvPicPr>
          <p:nvPr/>
        </p:nvPicPr>
        <p:blipFill>
          <a:blip r:embed="rId4"/>
          <a:srcRect/>
          <a:stretch>
            <a:fillRect/>
          </a:stretch>
        </p:blipFill>
        <p:spPr bwMode="auto">
          <a:xfrm>
            <a:off x="5214939" y="3824710"/>
            <a:ext cx="3652176" cy="1052089"/>
          </a:xfrm>
          <a:prstGeom prst="rect">
            <a:avLst/>
          </a:prstGeom>
          <a:noFill/>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p:txBody>
          <a:bodyPr/>
          <a:lstStyle/>
          <a:p>
            <a:r>
              <a:rPr lang="en-US" smtClean="0"/>
              <a:t>Brocade VDX 6710 Data Center Switches</a:t>
            </a:r>
            <a:endParaRPr lang="en-US" dirty="0"/>
          </a:p>
        </p:txBody>
      </p:sp>
      <p:sp>
        <p:nvSpPr>
          <p:cNvPr id="20" name="Text Placeholder 19"/>
          <p:cNvSpPr>
            <a:spLocks noGrp="1"/>
          </p:cNvSpPr>
          <p:nvPr>
            <p:ph type="body" idx="10"/>
          </p:nvPr>
        </p:nvSpPr>
        <p:spPr/>
        <p:txBody>
          <a:bodyPr/>
          <a:lstStyle/>
          <a:p>
            <a:r>
              <a:rPr lang="en-US" smtClean="0"/>
              <a:t>Product details</a:t>
            </a:r>
            <a:endParaRPr lang="en-US" dirty="0"/>
          </a:p>
        </p:txBody>
      </p:sp>
      <p:sp>
        <p:nvSpPr>
          <p:cNvPr id="14" name="Date Placeholder 13"/>
          <p:cNvSpPr>
            <a:spLocks noGrp="1"/>
          </p:cNvSpPr>
          <p:nvPr>
            <p:ph type="dt" sz="half" idx="2"/>
          </p:nvPr>
        </p:nvSpPr>
        <p:spPr/>
        <p:txBody>
          <a:bodyPr/>
          <a:lstStyle/>
          <a:p>
            <a:fld id="{4AE2DB58-2D3F-4364-AF58-78ACE09548BE}" type="datetime3">
              <a:rPr lang="en-AU" smtClean="0"/>
              <a:pPr/>
              <a:t>22 September, 2011</a:t>
            </a:fld>
            <a:endParaRPr lang="en-US" dirty="0"/>
          </a:p>
        </p:txBody>
      </p:sp>
      <p:sp>
        <p:nvSpPr>
          <p:cNvPr id="10" name="Footer Placeholder 9"/>
          <p:cNvSpPr>
            <a:spLocks noGrp="1"/>
          </p:cNvSpPr>
          <p:nvPr>
            <p:ph type="ftr" sz="quarter" idx="3"/>
          </p:nvPr>
        </p:nvSpPr>
        <p:spPr/>
        <p:txBody>
          <a:bodyPr/>
          <a:lstStyle/>
          <a:p>
            <a:r>
              <a:rPr lang="en-US" smtClean="0"/>
              <a:t>© 2011 Brocade Communications Systems, Inc. - COMPANY PROPRIETARY INFORMATION</a:t>
            </a:r>
            <a:endParaRPr lang="en-US" dirty="0"/>
          </a:p>
        </p:txBody>
      </p:sp>
      <p:sp>
        <p:nvSpPr>
          <p:cNvPr id="15" name="Slide Number Placeholder 14"/>
          <p:cNvSpPr>
            <a:spLocks noGrp="1"/>
          </p:cNvSpPr>
          <p:nvPr>
            <p:ph type="sldNum" sz="quarter" idx="4"/>
          </p:nvPr>
        </p:nvSpPr>
        <p:spPr/>
        <p:txBody>
          <a:bodyPr/>
          <a:lstStyle/>
          <a:p>
            <a:fld id="{7BCC8D0D-EAEC-449D-9161-023DFF90F2E2}" type="slidenum">
              <a:rPr lang="en-US" smtClean="0"/>
              <a:pPr/>
              <a:t>26</a:t>
            </a:fld>
            <a:endParaRPr lang="en-US" dirty="0"/>
          </a:p>
        </p:txBody>
      </p:sp>
      <p:cxnSp>
        <p:nvCxnSpPr>
          <p:cNvPr id="11" name="Straight Connector 10"/>
          <p:cNvCxnSpPr/>
          <p:nvPr/>
        </p:nvCxnSpPr>
        <p:spPr>
          <a:xfrm rot="5400000">
            <a:off x="3068867" y="4038601"/>
            <a:ext cx="4724404"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bwMode="auto">
          <a:xfrm>
            <a:off x="6602819" y="4014105"/>
            <a:ext cx="1913028" cy="246221"/>
          </a:xfrm>
          <a:prstGeom prst="rect">
            <a:avLst/>
          </a:prstGeom>
          <a:noFill/>
          <a:ln w="19050" algn="ctr">
            <a:noFill/>
            <a:miter lim="800000"/>
            <a:headEnd/>
            <a:tailEnd/>
          </a:ln>
        </p:spPr>
        <p:txBody>
          <a:bodyPr wrap="square" lIns="0" tIns="0" rIns="0" bIns="0" rtlCol="0">
            <a:spAutoFit/>
          </a:bodyPr>
          <a:lstStyle/>
          <a:p>
            <a:r>
              <a:rPr lang="en-US" sz="1600" dirty="0" smtClean="0"/>
              <a:t>Brocade VDX 6710-54</a:t>
            </a:r>
          </a:p>
        </p:txBody>
      </p:sp>
      <p:sp>
        <p:nvSpPr>
          <p:cNvPr id="22" name="Content Placeholder 6"/>
          <p:cNvSpPr txBox="1">
            <a:spLocks/>
          </p:cNvSpPr>
          <p:nvPr/>
        </p:nvSpPr>
        <p:spPr bwMode="auto">
          <a:xfrm>
            <a:off x="414637" y="1685875"/>
            <a:ext cx="4947938" cy="469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marL="228600" marR="0" lvl="0" indent="-228600" algn="l" defTabSz="914400" rtl="0" eaLnBrk="1" fontAlgn="base" latinLnBrk="0" hangingPunct="1">
              <a:lnSpc>
                <a:spcPct val="80000"/>
              </a:lnSpc>
              <a:spcBef>
                <a:spcPts val="1400"/>
              </a:spcBef>
              <a:spcAft>
                <a:spcPct val="0"/>
              </a:spcAft>
              <a:buClrTx/>
              <a:buSzTx/>
              <a:buFont typeface="Arial" pitchFamily="34" charset="0"/>
              <a:buChar char="•"/>
              <a:tabLst/>
              <a:defRPr/>
            </a:pPr>
            <a:r>
              <a:rPr kumimoji="0" lang="en-US" b="1" i="0" u="none" strike="noStrike" kern="1200" cap="none" spc="0" normalizeH="0" baseline="0" noProof="0" dirty="0" smtClean="0">
                <a:ln>
                  <a:noFill/>
                </a:ln>
                <a:solidFill>
                  <a:schemeClr val="tx1"/>
                </a:solidFill>
                <a:effectLst/>
                <a:uLnTx/>
                <a:uFillTx/>
                <a:latin typeface="+mn-lt"/>
                <a:ea typeface="+mn-ea"/>
                <a:cs typeface="+mn-cs"/>
              </a:rPr>
              <a:t>Leading Performance and Density</a:t>
            </a:r>
          </a:p>
          <a:p>
            <a:pPr marL="457200" marR="0" lvl="1" indent="-225425" algn="l" defTabSz="914400" rtl="0" eaLnBrk="1" fontAlgn="base" latinLnBrk="0" hangingPunct="1">
              <a:lnSpc>
                <a:spcPct val="80000"/>
              </a:lnSpc>
              <a:spcBef>
                <a:spcPts val="500"/>
              </a:spcBef>
              <a:spcAft>
                <a:spcPct val="0"/>
              </a:spcAft>
              <a:buClr>
                <a:schemeClr val="tx2"/>
              </a:buClr>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Brocade VDX 6710-54 </a:t>
            </a:r>
          </a:p>
          <a:p>
            <a:pPr marL="688975" marR="0" lvl="2" indent="-231775" algn="l" defTabSz="914400" rtl="0" eaLnBrk="1" fontAlgn="base" latinLnBrk="0" hangingPunct="1">
              <a:lnSpc>
                <a:spcPct val="80000"/>
              </a:lnSpc>
              <a:spcBef>
                <a:spcPts val="500"/>
              </a:spcBef>
              <a:spcAft>
                <a:spcPct val="0"/>
              </a:spcAft>
              <a:buClr>
                <a:schemeClr val="tx2"/>
              </a:buClr>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Compact 1U form factor; 6  1/10 </a:t>
            </a:r>
            <a:r>
              <a:rPr kumimoji="0" lang="en-US" sz="1200" b="0" i="0" u="none" strike="noStrike" kern="1200" cap="none" spc="0" normalizeH="0" baseline="0" noProof="0" dirty="0" err="1" smtClean="0">
                <a:ln>
                  <a:noFill/>
                </a:ln>
                <a:solidFill>
                  <a:schemeClr val="tx1"/>
                </a:solidFill>
                <a:effectLst/>
                <a:uLnTx/>
                <a:uFillTx/>
                <a:latin typeface="+mn-lt"/>
                <a:ea typeface="+mn-ea"/>
                <a:cs typeface="+mn-cs"/>
              </a:rPr>
              <a:t>Gbps</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 SFP+ ports; </a:t>
            </a:r>
            <a:br>
              <a:rPr kumimoji="0" lang="en-US" sz="1200" b="0" i="0" u="none" strike="noStrike" kern="1200" cap="none" spc="0" normalizeH="0" baseline="0" noProof="0" dirty="0" smtClean="0">
                <a:ln>
                  <a:noFill/>
                </a:ln>
                <a:solidFill>
                  <a:schemeClr val="tx1"/>
                </a:solidFill>
                <a:effectLst/>
                <a:uLnTx/>
                <a:uFillTx/>
                <a:latin typeface="+mn-lt"/>
                <a:ea typeface="+mn-ea"/>
                <a:cs typeface="+mn-cs"/>
              </a:rPr>
            </a:br>
            <a:r>
              <a:rPr kumimoji="0" lang="en-US" sz="1200" b="0" i="0" u="none" strike="noStrike" kern="1200" cap="none" spc="0" normalizeH="0" baseline="0" noProof="0" dirty="0" smtClean="0">
                <a:ln>
                  <a:noFill/>
                </a:ln>
                <a:solidFill>
                  <a:schemeClr val="tx1"/>
                </a:solidFill>
                <a:effectLst/>
                <a:uLnTx/>
                <a:uFillTx/>
                <a:latin typeface="+mn-lt"/>
                <a:ea typeface="+mn-ea"/>
                <a:cs typeface="+mn-cs"/>
              </a:rPr>
              <a:t>48  1 </a:t>
            </a:r>
            <a:r>
              <a:rPr kumimoji="0" lang="en-US" sz="1200" b="0" i="0" u="none" strike="noStrike" kern="1200" cap="none" spc="0" normalizeH="0" baseline="0" noProof="0" dirty="0" err="1" smtClean="0">
                <a:ln>
                  <a:noFill/>
                </a:ln>
                <a:solidFill>
                  <a:schemeClr val="tx1"/>
                </a:solidFill>
                <a:effectLst/>
                <a:uLnTx/>
                <a:uFillTx/>
                <a:latin typeface="+mn-lt"/>
                <a:ea typeface="+mn-ea"/>
                <a:cs typeface="+mn-cs"/>
              </a:rPr>
              <a:t>Gbps</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 RJ45 copper ports</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457200" marR="0" lvl="1" indent="-225425" algn="l" defTabSz="914400" rtl="0" eaLnBrk="1" fontAlgn="base" latinLnBrk="0" hangingPunct="1">
              <a:lnSpc>
                <a:spcPct val="80000"/>
              </a:lnSpc>
              <a:spcBef>
                <a:spcPts val="500"/>
              </a:spcBef>
              <a:spcAft>
                <a:spcPct val="0"/>
              </a:spcAft>
              <a:buClr>
                <a:schemeClr val="tx2"/>
              </a:buClr>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Non-blocking, cut-through architecture, wire-speed</a:t>
            </a:r>
          </a:p>
          <a:p>
            <a:pPr marL="457200" marR="0" lvl="1" indent="-225425" algn="l" defTabSz="914400" rtl="0" eaLnBrk="1" fontAlgn="base" latinLnBrk="0" hangingPunct="1">
              <a:lnSpc>
                <a:spcPct val="80000"/>
              </a:lnSpc>
              <a:spcBef>
                <a:spcPts val="500"/>
              </a:spcBef>
              <a:spcAft>
                <a:spcPct val="0"/>
              </a:spcAft>
              <a:buClr>
                <a:schemeClr val="tx2"/>
              </a:buClr>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600 ns port-to-port latency; 1.8 </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μ</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s across port groups</a:t>
            </a: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80000"/>
              </a:lnSpc>
              <a:spcBef>
                <a:spcPts val="1400"/>
              </a:spcBef>
              <a:spcAft>
                <a:spcPct val="0"/>
              </a:spcAft>
              <a:buClrTx/>
              <a:buSzTx/>
              <a:buFont typeface="Arial" pitchFamily="34" charset="0"/>
              <a:buChar char="•"/>
              <a:tabLst/>
              <a:defRPr/>
            </a:pPr>
            <a:r>
              <a:rPr kumimoji="0" lang="en-US" b="1" i="0" u="none" strike="noStrike" kern="1200" cap="none" spc="0" normalizeH="0" baseline="0" noProof="0" dirty="0" smtClean="0">
                <a:ln>
                  <a:noFill/>
                </a:ln>
                <a:solidFill>
                  <a:schemeClr val="tx1"/>
                </a:solidFill>
                <a:effectLst/>
                <a:uLnTx/>
                <a:uFillTx/>
                <a:latin typeface="+mn-lt"/>
                <a:ea typeface="+mn-ea"/>
                <a:cs typeface="+mn-cs"/>
              </a:rPr>
              <a:t>Environmental Flexibility</a:t>
            </a:r>
          </a:p>
          <a:p>
            <a:pPr marL="457200" marR="0" lvl="1" indent="-225425" algn="l" defTabSz="914400" rtl="0" eaLnBrk="1" fontAlgn="base" latinLnBrk="0" hangingPunct="1">
              <a:lnSpc>
                <a:spcPct val="80000"/>
              </a:lnSpc>
              <a:spcBef>
                <a:spcPts val="500"/>
              </a:spcBef>
              <a:spcAft>
                <a:spcPct val="0"/>
              </a:spcAft>
              <a:buClr>
                <a:schemeClr val="tx2"/>
              </a:buClr>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Switch depth less than 17 inches; reversible front-to-back airflow</a:t>
            </a:r>
          </a:p>
          <a:p>
            <a:pPr lvl="1" indent="-225425">
              <a:lnSpc>
                <a:spcPct val="80000"/>
              </a:lnSpc>
              <a:spcBef>
                <a:spcPts val="500"/>
              </a:spcBef>
              <a:buClr>
                <a:schemeClr val="tx2"/>
              </a:buClr>
              <a:buFont typeface="Arial" pitchFamily="34" charset="0"/>
              <a:buChar char="•"/>
            </a:pPr>
            <a:r>
              <a:rPr lang="en-US" sz="1600" dirty="0" smtClean="0">
                <a:ea typeface="Times"/>
                <a:cs typeface="Arial"/>
              </a:rPr>
              <a:t>Two internal, redundant, field-replaceable, load-sharing AC power supplies</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80000"/>
              </a:lnSpc>
              <a:spcBef>
                <a:spcPts val="1400"/>
              </a:spcBef>
              <a:spcAft>
                <a:spcPct val="0"/>
              </a:spcAft>
              <a:buClrTx/>
              <a:buSzTx/>
              <a:buFont typeface="Arial" pitchFamily="34" charset="0"/>
              <a:buChar char="•"/>
              <a:tabLst/>
              <a:defRPr/>
            </a:pPr>
            <a:r>
              <a:rPr kumimoji="0" lang="en-US" b="1" i="0" u="none" strike="noStrike" kern="1200" cap="none" spc="0" normalizeH="0" baseline="0" noProof="0" dirty="0" smtClean="0">
                <a:ln>
                  <a:noFill/>
                </a:ln>
                <a:solidFill>
                  <a:schemeClr val="tx1"/>
                </a:solidFill>
                <a:effectLst/>
                <a:uLnTx/>
                <a:uFillTx/>
                <a:latin typeface="+mn-lt"/>
                <a:ea typeface="+mn-ea"/>
                <a:cs typeface="+mn-cs"/>
              </a:rPr>
              <a:t>Highly Resilient and Efficient Design</a:t>
            </a:r>
          </a:p>
          <a:p>
            <a:pPr marL="457200" marR="0" lvl="1" indent="-225425" algn="l" defTabSz="914400" rtl="0" eaLnBrk="1" fontAlgn="base" latinLnBrk="0" hangingPunct="1">
              <a:lnSpc>
                <a:spcPct val="80000"/>
              </a:lnSpc>
              <a:spcBef>
                <a:spcPts val="500"/>
              </a:spcBef>
              <a:spcAft>
                <a:spcPct val="0"/>
              </a:spcAft>
              <a:buClr>
                <a:schemeClr val="tx2"/>
              </a:buClr>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Brocade Fabric Watch provides proactive monitoring and notification of critical switch component failure</a:t>
            </a:r>
          </a:p>
          <a:p>
            <a:pPr marL="457200" marR="0" lvl="1" indent="-225425" algn="l" defTabSz="914400" rtl="0" eaLnBrk="1" fontAlgn="base" latinLnBrk="0" hangingPunct="1">
              <a:lnSpc>
                <a:spcPct val="80000"/>
              </a:lnSpc>
              <a:spcBef>
                <a:spcPts val="500"/>
              </a:spcBef>
              <a:spcAft>
                <a:spcPct val="0"/>
              </a:spcAft>
              <a:buClr>
                <a:schemeClr val="tx2"/>
              </a:buClr>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Simplistic design for better MTBF and optimal power efficiency</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pic>
        <p:nvPicPr>
          <p:cNvPr id="24" name="Picture 5" descr="C:\Documents and Settings\jheuser\Desktop\KentPhotos\VDX6710_angle1_large.png"/>
          <p:cNvPicPr>
            <a:picLocks noChangeAspect="1" noChangeArrowheads="1"/>
          </p:cNvPicPr>
          <p:nvPr/>
        </p:nvPicPr>
        <p:blipFill>
          <a:blip r:embed="rId3"/>
          <a:srcRect/>
          <a:stretch>
            <a:fillRect/>
          </a:stretch>
        </p:blipFill>
        <p:spPr bwMode="auto">
          <a:xfrm>
            <a:off x="5551489" y="3253528"/>
            <a:ext cx="3421062" cy="619177"/>
          </a:xfrm>
          <a:prstGeom prst="rect">
            <a:avLst/>
          </a:prstGeom>
          <a:noFill/>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838" y="397113"/>
            <a:ext cx="8080375" cy="560153"/>
          </a:xfrm>
        </p:spPr>
        <p:txBody>
          <a:bodyPr/>
          <a:lstStyle/>
          <a:p>
            <a:r>
              <a:rPr lang="en-US" dirty="0" smtClean="0"/>
              <a:t>3 VCS / VDX Use Models</a:t>
            </a:r>
            <a:endParaRPr lang="en-US" dirty="0"/>
          </a:p>
        </p:txBody>
      </p:sp>
      <p:sp>
        <p:nvSpPr>
          <p:cNvPr id="3" name="Text Placeholder 2"/>
          <p:cNvSpPr>
            <a:spLocks noGrp="1"/>
          </p:cNvSpPr>
          <p:nvPr>
            <p:ph type="body" idx="10"/>
          </p:nvPr>
        </p:nvSpPr>
        <p:spPr>
          <a:xfrm>
            <a:off x="353568" y="863459"/>
            <a:ext cx="8077645" cy="413959"/>
          </a:xfrm>
        </p:spPr>
        <p:txBody>
          <a:bodyPr/>
          <a:lstStyle/>
          <a:p>
            <a:r>
              <a:rPr lang="en-US" dirty="0" smtClean="0"/>
              <a:t>Tailored adoption strategies for our customers</a:t>
            </a:r>
          </a:p>
        </p:txBody>
      </p:sp>
      <p:graphicFrame>
        <p:nvGraphicFramePr>
          <p:cNvPr id="6" name="Table 5"/>
          <p:cNvGraphicFramePr>
            <a:graphicFrameLocks noGrp="1"/>
          </p:cNvGraphicFramePr>
          <p:nvPr/>
        </p:nvGraphicFramePr>
        <p:xfrm>
          <a:off x="381000" y="2151746"/>
          <a:ext cx="2438400" cy="2819397"/>
        </p:xfrm>
        <a:graphic>
          <a:graphicData uri="http://schemas.openxmlformats.org/drawingml/2006/table">
            <a:tbl>
              <a:tblPr firstRow="1" bandRow="1">
                <a:tableStyleId>{93296810-A885-4BE3-A3E7-6D5BEEA58F35}</a:tableStyleId>
              </a:tblPr>
              <a:tblGrid>
                <a:gridCol w="2438400"/>
              </a:tblGrid>
              <a:tr h="1219197">
                <a:tc>
                  <a:txBody>
                    <a:bodyPr/>
                    <a:lstStyle/>
                    <a:p>
                      <a:pPr algn="ctr"/>
                      <a:r>
                        <a:rPr lang="en-US" sz="2400" dirty="0" smtClean="0"/>
                        <a:t>Classic Ethernet</a:t>
                      </a:r>
                      <a:endParaRPr lang="en-US" sz="2400" dirty="0"/>
                    </a:p>
                  </a:txBody>
                  <a:tcPr anchor="ctr"/>
                </a:tc>
              </a:tr>
              <a:tr h="1600200">
                <a:tc>
                  <a:txBody>
                    <a:bodyPr/>
                    <a:lstStyle/>
                    <a:p>
                      <a:pPr algn="ctr"/>
                      <a:r>
                        <a:rPr lang="en-US" sz="2000" dirty="0" smtClean="0"/>
                        <a:t>Switc</a:t>
                      </a:r>
                      <a:r>
                        <a:rPr lang="en-US" sz="2000" baseline="0" dirty="0" smtClean="0"/>
                        <a:t>h pair at the Top of each Server Rack</a:t>
                      </a:r>
                    </a:p>
                  </a:txBody>
                  <a:tcPr anchor="ctr"/>
                </a:tc>
              </a:tr>
            </a:tbl>
          </a:graphicData>
        </a:graphic>
      </p:graphicFrame>
      <p:graphicFrame>
        <p:nvGraphicFramePr>
          <p:cNvPr id="7" name="Table 6"/>
          <p:cNvGraphicFramePr>
            <a:graphicFrameLocks noGrp="1"/>
          </p:cNvGraphicFramePr>
          <p:nvPr/>
        </p:nvGraphicFramePr>
        <p:xfrm>
          <a:off x="3429000" y="2151743"/>
          <a:ext cx="2438400" cy="2855685"/>
        </p:xfrm>
        <a:graphic>
          <a:graphicData uri="http://schemas.openxmlformats.org/drawingml/2006/table">
            <a:tbl>
              <a:tblPr firstRow="1" bandRow="1">
                <a:tableStyleId>{93296810-A885-4BE3-A3E7-6D5BEEA58F35}</a:tableStyleId>
              </a:tblPr>
              <a:tblGrid>
                <a:gridCol w="2438400"/>
              </a:tblGrid>
              <a:tr h="1269686">
                <a:tc>
                  <a:txBody>
                    <a:bodyPr/>
                    <a:lstStyle/>
                    <a:p>
                      <a:pPr algn="ctr"/>
                      <a:r>
                        <a:rPr lang="en-US" sz="2400" dirty="0" smtClean="0"/>
                        <a:t>Large Scale Server Virtualization</a:t>
                      </a:r>
                      <a:endParaRPr lang="en-US" sz="2400" dirty="0"/>
                    </a:p>
                  </a:txBody>
                  <a:tcPr anchor="ctr"/>
                </a:tc>
              </a:tr>
              <a:tr h="1585999">
                <a:tc>
                  <a:txBody>
                    <a:bodyPr/>
                    <a:lstStyle/>
                    <a:p>
                      <a:pPr marL="0" lvl="1" algn="ctr" defTabSz="914400" rtl="0" eaLnBrk="1" latinLnBrk="0" hangingPunct="1"/>
                      <a:r>
                        <a:rPr lang="en-US" sz="2000" kern="1200" dirty="0" smtClean="0">
                          <a:solidFill>
                            <a:schemeClr val="dk1"/>
                          </a:solidFill>
                          <a:latin typeface="+mn-lt"/>
                          <a:ea typeface="+mn-ea"/>
                          <a:cs typeface="+mn-cs"/>
                        </a:rPr>
                        <a:t>Collapsed, Flat L2 networks enabling Virtual Machine Mobility</a:t>
                      </a:r>
                    </a:p>
                  </a:txBody>
                  <a:tcPr anchor="ctr"/>
                </a:tc>
              </a:tr>
            </a:tbl>
          </a:graphicData>
        </a:graphic>
      </p:graphicFrame>
      <p:graphicFrame>
        <p:nvGraphicFramePr>
          <p:cNvPr id="8" name="Table 7"/>
          <p:cNvGraphicFramePr>
            <a:graphicFrameLocks noGrp="1"/>
          </p:cNvGraphicFramePr>
          <p:nvPr/>
        </p:nvGraphicFramePr>
        <p:xfrm>
          <a:off x="6400800" y="2151744"/>
          <a:ext cx="2438400" cy="2819399"/>
        </p:xfrm>
        <a:graphic>
          <a:graphicData uri="http://schemas.openxmlformats.org/drawingml/2006/table">
            <a:tbl>
              <a:tblPr firstRow="1" bandRow="1">
                <a:tableStyleId>{93296810-A885-4BE3-A3E7-6D5BEEA58F35}</a:tableStyleId>
              </a:tblPr>
              <a:tblGrid>
                <a:gridCol w="2438400"/>
              </a:tblGrid>
              <a:tr h="1219199">
                <a:tc>
                  <a:txBody>
                    <a:bodyPr/>
                    <a:lstStyle/>
                    <a:p>
                      <a:pPr algn="ctr"/>
                      <a:r>
                        <a:rPr lang="en-US" sz="2400" dirty="0" smtClean="0"/>
                        <a:t>Convergence</a:t>
                      </a:r>
                      <a:endParaRPr lang="en-US" sz="2400" dirty="0"/>
                    </a:p>
                  </a:txBody>
                  <a:tcPr anchor="ctr"/>
                </a:tc>
              </a:tr>
              <a:tr h="1600200">
                <a:tc>
                  <a:txBody>
                    <a:bodyPr/>
                    <a:lstStyle/>
                    <a:p>
                      <a:pPr marL="0" lvl="1" algn="ctr" defTabSz="914400" rtl="0" eaLnBrk="1" latinLnBrk="0" hangingPunct="1"/>
                      <a:r>
                        <a:rPr lang="en-US" sz="2000" kern="1200" dirty="0" smtClean="0">
                          <a:solidFill>
                            <a:schemeClr val="dk1"/>
                          </a:solidFill>
                          <a:latin typeface="+mn-lt"/>
                          <a:ea typeface="+mn-ea"/>
                          <a:cs typeface="+mn-cs"/>
                        </a:rPr>
                        <a:t>Shared</a:t>
                      </a:r>
                      <a:r>
                        <a:rPr lang="en-US" sz="2000" kern="1200" baseline="0" dirty="0" smtClean="0">
                          <a:solidFill>
                            <a:schemeClr val="dk1"/>
                          </a:solidFill>
                          <a:latin typeface="+mn-lt"/>
                          <a:ea typeface="+mn-ea"/>
                          <a:cs typeface="+mn-cs"/>
                        </a:rPr>
                        <a:t> storage access, </a:t>
                      </a:r>
                      <a:r>
                        <a:rPr lang="en-US" sz="2000" kern="1200" dirty="0" smtClean="0">
                          <a:solidFill>
                            <a:schemeClr val="dk1"/>
                          </a:solidFill>
                          <a:latin typeface="+mn-lt"/>
                          <a:ea typeface="+mn-ea"/>
                          <a:cs typeface="+mn-cs"/>
                        </a:rPr>
                        <a:t>End to End </a:t>
                      </a:r>
                      <a:r>
                        <a:rPr lang="en-US" sz="2000" kern="1200" dirty="0" err="1" smtClean="0">
                          <a:solidFill>
                            <a:schemeClr val="dk1"/>
                          </a:solidFill>
                          <a:latin typeface="+mn-lt"/>
                          <a:ea typeface="+mn-ea"/>
                          <a:cs typeface="+mn-cs"/>
                        </a:rPr>
                        <a:t>FCoE</a:t>
                      </a:r>
                      <a:endParaRPr lang="en-US" sz="2000" kern="1200" dirty="0" smtClean="0">
                        <a:solidFill>
                          <a:schemeClr val="dk1"/>
                        </a:solidFill>
                        <a:latin typeface="+mn-lt"/>
                        <a:ea typeface="+mn-ea"/>
                        <a:cs typeface="+mn-cs"/>
                      </a:endParaRPr>
                    </a:p>
                    <a:p>
                      <a:pPr marL="0" lvl="1" algn="ctr" defTabSz="914400" rtl="0" eaLnBrk="1" latinLnBrk="0" hangingPunct="1"/>
                      <a:endParaRPr lang="en-US" sz="2000" kern="1200" dirty="0" smtClean="0">
                        <a:solidFill>
                          <a:schemeClr val="dk1"/>
                        </a:solidFill>
                        <a:latin typeface="+mn-lt"/>
                        <a:ea typeface="+mn-ea"/>
                        <a:cs typeface="+mn-cs"/>
                      </a:endParaRPr>
                    </a:p>
                  </a:txBody>
                  <a:tcPr anchor="ctr"/>
                </a:tc>
              </a:tr>
            </a:tbl>
          </a:graphicData>
        </a:graphic>
      </p:graphicFrame>
      <p:graphicFrame>
        <p:nvGraphicFramePr>
          <p:cNvPr id="9" name="Diagram 8"/>
          <p:cNvGraphicFramePr/>
          <p:nvPr/>
        </p:nvGraphicFramePr>
        <p:xfrm>
          <a:off x="457200" y="5239657"/>
          <a:ext cx="8534400" cy="14078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Date Placeholder 9"/>
          <p:cNvSpPr>
            <a:spLocks noGrp="1"/>
          </p:cNvSpPr>
          <p:nvPr>
            <p:ph type="dt" sz="half" idx="2"/>
          </p:nvPr>
        </p:nvSpPr>
        <p:spPr/>
        <p:txBody>
          <a:bodyPr/>
          <a:lstStyle/>
          <a:p>
            <a:fld id="{F6C4F28F-1A5F-4AB4-8F40-EEFD185360F7}" type="datetime3">
              <a:rPr lang="en-AU" smtClean="0"/>
              <a:pPr/>
              <a:t>22 September, 2011</a:t>
            </a:fld>
            <a:endParaRPr lang="en-US" dirty="0"/>
          </a:p>
        </p:txBody>
      </p:sp>
      <p:sp>
        <p:nvSpPr>
          <p:cNvPr id="11" name="Slide Number Placeholder 10"/>
          <p:cNvSpPr>
            <a:spLocks noGrp="1"/>
          </p:cNvSpPr>
          <p:nvPr>
            <p:ph type="sldNum" sz="quarter" idx="4"/>
          </p:nvPr>
        </p:nvSpPr>
        <p:spPr/>
        <p:txBody>
          <a:bodyPr/>
          <a:lstStyle/>
          <a:p>
            <a:fld id="{7BCC8D0D-EAEC-449D-9161-023DFF90F2E2}" type="slidenum">
              <a:rPr lang="en-US" smtClean="0"/>
              <a:pPr/>
              <a:t>27</a:t>
            </a:fld>
            <a:endParaRPr lang="en-US" dirty="0"/>
          </a:p>
        </p:txBody>
      </p:sp>
      <p:sp>
        <p:nvSpPr>
          <p:cNvPr id="12" name="Footer Placeholder 11"/>
          <p:cNvSpPr>
            <a:spLocks noGrp="1"/>
          </p:cNvSpPr>
          <p:nvPr>
            <p:ph type="ftr" sz="quarter" idx="3"/>
          </p:nvPr>
        </p:nvSpPr>
        <p:spPr/>
        <p:txBody>
          <a:bodyPr/>
          <a:lstStyle/>
          <a:p>
            <a:r>
              <a:rPr lang="en-US" smtClean="0"/>
              <a:t>© 2011 Brocade Communications Systems, Inc. - COMPANY PROPRIETARY INFORMATION</a:t>
            </a:r>
            <a:endParaRPr lang="en-US" dirty="0"/>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p:cNvCxnSpPr/>
          <p:nvPr/>
        </p:nvCxnSpPr>
        <p:spPr>
          <a:xfrm rot="5400000">
            <a:off x="2124118" y="3686176"/>
            <a:ext cx="232410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403600" y="2487491"/>
            <a:ext cx="5240068" cy="2431435"/>
          </a:xfrm>
          <a:prstGeom prst="rect">
            <a:avLst/>
          </a:prstGeom>
        </p:spPr>
        <p:txBody>
          <a:bodyPr wrap="square" anchor="ctr">
            <a:spAutoFit/>
          </a:bodyPr>
          <a:lstStyle/>
          <a:p>
            <a:pPr fontAlgn="auto">
              <a:lnSpc>
                <a:spcPct val="85000"/>
              </a:lnSpc>
              <a:spcBef>
                <a:spcPts val="3000"/>
              </a:spcBef>
              <a:spcAft>
                <a:spcPts val="0"/>
              </a:spcAft>
            </a:pPr>
            <a:r>
              <a:rPr lang="en-US" sz="2400" dirty="0" smtClean="0"/>
              <a:t>Revolutionizes Layer 2 connectivity</a:t>
            </a:r>
          </a:p>
          <a:p>
            <a:pPr fontAlgn="auto">
              <a:lnSpc>
                <a:spcPct val="85000"/>
              </a:lnSpc>
              <a:spcBef>
                <a:spcPts val="3000"/>
              </a:spcBef>
              <a:spcAft>
                <a:spcPts val="0"/>
              </a:spcAft>
            </a:pPr>
            <a:r>
              <a:rPr lang="en-US" sz="2400" dirty="0" smtClean="0"/>
              <a:t>Increases scalability of virtual server environments and sphere of mobility</a:t>
            </a:r>
          </a:p>
          <a:p>
            <a:pPr fontAlgn="auto">
              <a:lnSpc>
                <a:spcPct val="85000"/>
              </a:lnSpc>
              <a:spcBef>
                <a:spcPts val="3000"/>
              </a:spcBef>
              <a:spcAft>
                <a:spcPts val="0"/>
              </a:spcAft>
            </a:pPr>
            <a:r>
              <a:rPr lang="en-US" sz="2400" dirty="0" smtClean="0"/>
              <a:t>Maximizes network performance—reduces network complexity</a:t>
            </a:r>
          </a:p>
        </p:txBody>
      </p:sp>
      <p:sp>
        <p:nvSpPr>
          <p:cNvPr id="30" name="Rectangle 2"/>
          <p:cNvSpPr>
            <a:spLocks noGrp="1" noChangeArrowheads="1"/>
          </p:cNvSpPr>
          <p:nvPr>
            <p:ph type="title"/>
          </p:nvPr>
        </p:nvSpPr>
        <p:spPr>
          <a:xfrm>
            <a:off x="350838" y="658370"/>
            <a:ext cx="8080375" cy="560153"/>
          </a:xfrm>
        </p:spPr>
        <p:txBody>
          <a:bodyPr/>
          <a:lstStyle/>
          <a:p>
            <a:r>
              <a:rPr lang="en-US" smtClean="0"/>
              <a:t/>
            </a:r>
            <a:br>
              <a:rPr lang="en-US" smtClean="0"/>
            </a:br>
            <a:r>
              <a:rPr lang="en-US" smtClean="0"/>
              <a:t>Brocade Virtual Cluster Switching (VCS)</a:t>
            </a:r>
            <a:endParaRPr lang="en-US" dirty="0" smtClean="0"/>
          </a:p>
        </p:txBody>
      </p:sp>
      <p:sp>
        <p:nvSpPr>
          <p:cNvPr id="19" name="Text Placeholder 18"/>
          <p:cNvSpPr>
            <a:spLocks noGrp="1"/>
          </p:cNvSpPr>
          <p:nvPr>
            <p:ph type="body" idx="10"/>
          </p:nvPr>
        </p:nvSpPr>
        <p:spPr/>
        <p:txBody>
          <a:bodyPr/>
          <a:lstStyle/>
          <a:p>
            <a:endParaRPr lang="en-US"/>
          </a:p>
        </p:txBody>
      </p:sp>
      <p:sp>
        <p:nvSpPr>
          <p:cNvPr id="11" name="TextBox 10"/>
          <p:cNvSpPr txBox="1"/>
          <p:nvPr/>
        </p:nvSpPr>
        <p:spPr bwMode="auto">
          <a:xfrm>
            <a:off x="953622" y="2950811"/>
            <a:ext cx="1974964" cy="1354217"/>
          </a:xfrm>
          <a:prstGeom prst="rect">
            <a:avLst/>
          </a:prstGeom>
          <a:noFill/>
          <a:ln w="19050" algn="ctr">
            <a:noFill/>
            <a:miter lim="800000"/>
            <a:headEnd/>
            <a:tailEnd/>
          </a:ln>
        </p:spPr>
        <p:txBody>
          <a:bodyPr wrap="none" lIns="0" tIns="0" rIns="0" bIns="0" rtlCol="0" anchor="ctr">
            <a:spAutoFit/>
          </a:bodyPr>
          <a:lstStyle/>
          <a:p>
            <a:pPr fontAlgn="auto">
              <a:spcBef>
                <a:spcPts val="0"/>
              </a:spcBef>
              <a:spcAft>
                <a:spcPts val="0"/>
              </a:spcAft>
            </a:pPr>
            <a:r>
              <a:rPr lang="en-US" sz="8800" dirty="0" smtClean="0">
                <a:solidFill>
                  <a:srgbClr val="FF0000"/>
                </a:solidFill>
                <a:latin typeface="Franklin Gothic Demi"/>
              </a:rPr>
              <a:t>VCS</a:t>
            </a:r>
          </a:p>
        </p:txBody>
      </p:sp>
      <p:sp>
        <p:nvSpPr>
          <p:cNvPr id="7" name="Date Placeholder 6"/>
          <p:cNvSpPr>
            <a:spLocks noGrp="1"/>
          </p:cNvSpPr>
          <p:nvPr>
            <p:ph type="dt" sz="half" idx="2"/>
          </p:nvPr>
        </p:nvSpPr>
        <p:spPr/>
        <p:txBody>
          <a:bodyPr/>
          <a:lstStyle/>
          <a:p>
            <a:fld id="{CE9C9F94-40CF-4D23-A835-2C9A8775A2F6}" type="datetime3">
              <a:rPr lang="en-AU" smtClean="0"/>
              <a:pPr/>
              <a:t>22 September, 2011</a:t>
            </a:fld>
            <a:endParaRPr lang="en-US" dirty="0"/>
          </a:p>
        </p:txBody>
      </p:sp>
      <p:sp>
        <p:nvSpPr>
          <p:cNvPr id="8" name="Slide Number Placeholder 7"/>
          <p:cNvSpPr>
            <a:spLocks noGrp="1"/>
          </p:cNvSpPr>
          <p:nvPr>
            <p:ph type="sldNum" sz="quarter" idx="4"/>
          </p:nvPr>
        </p:nvSpPr>
        <p:spPr/>
        <p:txBody>
          <a:bodyPr/>
          <a:lstStyle/>
          <a:p>
            <a:fld id="{7BCC8D0D-EAEC-449D-9161-023DFF90F2E2}" type="slidenum">
              <a:rPr lang="en-US" smtClean="0"/>
              <a:pPr/>
              <a:t>28</a:t>
            </a:fld>
            <a:endParaRPr lang="en-US" dirty="0"/>
          </a:p>
        </p:txBody>
      </p:sp>
      <p:sp>
        <p:nvSpPr>
          <p:cNvPr id="9" name="Footer Placeholder 8"/>
          <p:cNvSpPr>
            <a:spLocks noGrp="1"/>
          </p:cNvSpPr>
          <p:nvPr>
            <p:ph type="ftr" sz="quarter" idx="3"/>
          </p:nvPr>
        </p:nvSpPr>
        <p:spPr/>
        <p:txBody>
          <a:bodyPr/>
          <a:lstStyle/>
          <a:p>
            <a:r>
              <a:rPr lang="en-US" smtClean="0"/>
              <a:t>© 2011 Brocade Communications Systems, Inc. - COMPANY PROPRIETARY INFORMATION</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anim calcmode="lin" valueType="num">
                                      <p:cBhvr>
                                        <p:cTn id="8"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500"/>
                                        <p:tgtEl>
                                          <p:spTgt spid="10">
                                            <p:txEl>
                                              <p:pRg st="1" end="1"/>
                                            </p:txEl>
                                          </p:spTgt>
                                        </p:tgtEl>
                                      </p:cBhvr>
                                    </p:animEffect>
                                    <p:anim calcmode="lin" valueType="num">
                                      <p:cBhvr>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500"/>
                                        <p:tgtEl>
                                          <p:spTgt spid="10">
                                            <p:txEl>
                                              <p:pRg st="2" end="2"/>
                                            </p:txEl>
                                          </p:spTgt>
                                        </p:tgtEl>
                                      </p:cBhvr>
                                    </p:animEffect>
                                    <p:anim calcmode="lin" valueType="num">
                                      <p:cBhvr>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p:cNvSpPr>
            <a:spLocks noGrp="1"/>
          </p:cNvSpPr>
          <p:nvPr>
            <p:ph type="title"/>
          </p:nvPr>
        </p:nvSpPr>
        <p:spPr/>
        <p:txBody>
          <a:bodyPr/>
          <a:lstStyle/>
          <a:p>
            <a:r>
              <a:rPr lang="en-US" dirty="0" smtClean="0"/>
              <a:t>Virtual Cluster Switching (VCS)</a:t>
            </a:r>
            <a:endParaRPr lang="en-US" dirty="0"/>
          </a:p>
        </p:txBody>
      </p:sp>
      <p:sp>
        <p:nvSpPr>
          <p:cNvPr id="17" name="Footer Placeholder 16"/>
          <p:cNvSpPr>
            <a:spLocks noGrp="1"/>
          </p:cNvSpPr>
          <p:nvPr>
            <p:ph type="ftr" sz="quarter" idx="3"/>
          </p:nvPr>
        </p:nvSpPr>
        <p:spPr/>
        <p:txBody>
          <a:bodyPr/>
          <a:lstStyle/>
          <a:p>
            <a:r>
              <a:rPr lang="en-US" smtClean="0"/>
              <a:t>© 2011 Brocade Communications Systems, Inc. - COMPANY PROPRIETARY INFORMATION</a:t>
            </a:r>
            <a:endParaRPr lang="en-US" dirty="0"/>
          </a:p>
        </p:txBody>
      </p:sp>
      <p:sp>
        <p:nvSpPr>
          <p:cNvPr id="9" name="Slide Number Placeholder 8"/>
          <p:cNvSpPr>
            <a:spLocks noGrp="1"/>
          </p:cNvSpPr>
          <p:nvPr>
            <p:ph type="sldNum" sz="quarter" idx="4"/>
          </p:nvPr>
        </p:nvSpPr>
        <p:spPr/>
        <p:txBody>
          <a:bodyPr/>
          <a:lstStyle/>
          <a:p>
            <a:fld id="{7BCC8D0D-EAEC-449D-9161-023DFF90F2E2}" type="slidenum">
              <a:rPr lang="en-US" smtClean="0"/>
              <a:pPr/>
              <a:t>29</a:t>
            </a:fld>
            <a:endParaRPr lang="en-US" dirty="0"/>
          </a:p>
        </p:txBody>
      </p:sp>
      <p:sp>
        <p:nvSpPr>
          <p:cNvPr id="171" name="Rounded Rectangle 170"/>
          <p:cNvSpPr/>
          <p:nvPr/>
        </p:nvSpPr>
        <p:spPr bwMode="auto">
          <a:xfrm>
            <a:off x="5852782" y="1790856"/>
            <a:ext cx="2624468" cy="4035029"/>
          </a:xfrm>
          <a:prstGeom prst="roundRect">
            <a:avLst>
              <a:gd name="adj" fmla="val 8834"/>
            </a:avLst>
          </a:prstGeom>
          <a:gradFill flip="none" rotWithShape="1">
            <a:gsLst>
              <a:gs pos="0">
                <a:schemeClr val="tx1">
                  <a:lumMod val="65000"/>
                  <a:lumOff val="35000"/>
                </a:schemeClr>
              </a:gs>
              <a:gs pos="56000">
                <a:schemeClr val="tx2">
                  <a:alpha val="61000"/>
                </a:schemeClr>
              </a:gs>
              <a:gs pos="100000">
                <a:schemeClr val="bg1"/>
              </a:gs>
            </a:gsLst>
            <a:lin ang="16200000" scaled="1"/>
            <a:tileRect/>
          </a:gradFill>
          <a:ln w="9525" cap="flat" cmpd="sng" algn="ctr">
            <a:noFill/>
            <a:prstDash val="solid"/>
            <a:round/>
            <a:headEnd type="none" w="med" len="med"/>
            <a:tailEnd type="none" w="med" len="med"/>
          </a:ln>
          <a:effectLst/>
        </p:spPr>
        <p:txBody>
          <a:bodyPr vert="horz" wrap="square" lIns="182880" tIns="45720" rIns="91440" bIns="91440" numCol="1" rtlCol="0" anchor="b" anchorCtr="0" compatLnSpc="1">
            <a:prstTxWarp prst="textNoShape">
              <a:avLst/>
            </a:prstTxWarp>
          </a:bodyPr>
          <a:lstStyle/>
          <a:p>
            <a:pPr marR="0" lvl="0" defTabSz="914400" eaLnBrk="1" fontAlgn="base" latinLnBrk="0" hangingPunct="1">
              <a:lnSpc>
                <a:spcPct val="100000"/>
              </a:lnSpc>
              <a:spcBef>
                <a:spcPts val="800"/>
              </a:spcBef>
              <a:spcAft>
                <a:spcPts val="600"/>
              </a:spcAft>
              <a:buClrTx/>
              <a:buSzTx/>
              <a:tabLst/>
              <a:defRPr/>
            </a:pPr>
            <a:endParaRPr kumimoji="0" lang="en-US" sz="1500" i="0" u="none" strike="noStrike" kern="0" cap="none" spc="0" normalizeH="0" baseline="0" noProof="0" dirty="0" smtClean="0">
              <a:ln>
                <a:noFill/>
              </a:ln>
              <a:solidFill>
                <a:schemeClr val="bg1"/>
              </a:solidFill>
              <a:effectLst/>
              <a:uLnTx/>
              <a:uFillTx/>
              <a:latin typeface="Arial" pitchFamily="34" charset="0"/>
            </a:endParaRPr>
          </a:p>
          <a:p>
            <a:pPr marR="0" lvl="0" defTabSz="914400" eaLnBrk="1" fontAlgn="auto" latinLnBrk="0" hangingPunct="1">
              <a:lnSpc>
                <a:spcPct val="85000"/>
              </a:lnSpc>
              <a:spcBef>
                <a:spcPts val="800"/>
              </a:spcBef>
              <a:spcAft>
                <a:spcPts val="0"/>
              </a:spcAft>
              <a:buClrTx/>
              <a:buSzTx/>
              <a:tabLst/>
              <a:defRPr/>
            </a:pPr>
            <a:r>
              <a:rPr kumimoji="0" lang="en-US" sz="1500" i="0" u="none" strike="noStrike" kern="0" cap="none" spc="0" normalizeH="0" baseline="0" noProof="0" dirty="0" smtClean="0">
                <a:ln>
                  <a:noFill/>
                </a:ln>
                <a:solidFill>
                  <a:schemeClr val="bg1"/>
                </a:solidFill>
                <a:effectLst/>
                <a:uLnTx/>
                <a:uFillTx/>
                <a:ea typeface="Calibri" pitchFamily="34" charset="0"/>
                <a:cs typeface="Times New Roman" pitchFamily="18" charset="0"/>
              </a:rPr>
              <a:t>Logically flattens and collapses network layers</a:t>
            </a:r>
          </a:p>
          <a:p>
            <a:pPr marR="0" lvl="0" defTabSz="914400" eaLnBrk="1" fontAlgn="auto" latinLnBrk="0" hangingPunct="1">
              <a:lnSpc>
                <a:spcPct val="85000"/>
              </a:lnSpc>
              <a:spcBef>
                <a:spcPts val="800"/>
              </a:spcBef>
              <a:spcAft>
                <a:spcPts val="0"/>
              </a:spcAft>
              <a:buClrTx/>
              <a:buSzTx/>
              <a:tabLst/>
              <a:defRPr/>
            </a:pPr>
            <a:r>
              <a:rPr kumimoji="0" lang="en-US" sz="1500" i="0" u="none" strike="noStrike" kern="0" cap="none" spc="0" normalizeH="0" baseline="0" noProof="0" dirty="0" smtClean="0">
                <a:ln>
                  <a:noFill/>
                </a:ln>
                <a:solidFill>
                  <a:schemeClr val="bg1"/>
                </a:solidFill>
                <a:effectLst/>
                <a:uLnTx/>
                <a:uFillTx/>
                <a:ea typeface="Calibri" pitchFamily="34" charset="0"/>
                <a:cs typeface="Times New Roman" pitchFamily="18" charset="0"/>
              </a:rPr>
              <a:t>Scale edge and manage as if single switch</a:t>
            </a:r>
          </a:p>
          <a:p>
            <a:pPr marR="0" lvl="0" defTabSz="914400" eaLnBrk="1" fontAlgn="auto" latinLnBrk="0" hangingPunct="1">
              <a:lnSpc>
                <a:spcPct val="85000"/>
              </a:lnSpc>
              <a:spcBef>
                <a:spcPts val="800"/>
              </a:spcBef>
              <a:spcAft>
                <a:spcPts val="0"/>
              </a:spcAft>
              <a:buClrTx/>
              <a:buSzTx/>
              <a:tabLst/>
              <a:defRPr/>
            </a:pPr>
            <a:r>
              <a:rPr kumimoji="0" lang="en-US" sz="1500" i="0" u="none" strike="noStrike" kern="0" cap="none" spc="0" normalizeH="0" baseline="0" noProof="0" dirty="0" smtClean="0">
                <a:ln>
                  <a:noFill/>
                </a:ln>
                <a:solidFill>
                  <a:schemeClr val="bg1"/>
                </a:solidFill>
                <a:effectLst/>
                <a:uLnTx/>
                <a:uFillTx/>
                <a:ea typeface="Calibri" pitchFamily="34" charset="0"/>
                <a:cs typeface="Times New Roman" pitchFamily="18" charset="0"/>
              </a:rPr>
              <a:t>Auto-configuration </a:t>
            </a:r>
          </a:p>
          <a:p>
            <a:pPr marR="0" lvl="0" defTabSz="914400" eaLnBrk="1" fontAlgn="auto" latinLnBrk="0" hangingPunct="1">
              <a:lnSpc>
                <a:spcPct val="85000"/>
              </a:lnSpc>
              <a:spcBef>
                <a:spcPts val="800"/>
              </a:spcBef>
              <a:spcAft>
                <a:spcPts val="0"/>
              </a:spcAft>
              <a:buClrTx/>
              <a:buSzTx/>
              <a:tabLst/>
              <a:defRPr/>
            </a:pPr>
            <a:r>
              <a:rPr kumimoji="0" lang="en-US" sz="1500" i="0" u="none" strike="noStrike" kern="0" cap="none" spc="0" normalizeH="0" baseline="0" noProof="0" dirty="0" smtClean="0">
                <a:ln>
                  <a:noFill/>
                </a:ln>
                <a:solidFill>
                  <a:schemeClr val="bg1"/>
                </a:solidFill>
                <a:effectLst/>
                <a:uLnTx/>
                <a:uFillTx/>
                <a:ea typeface="Calibri" pitchFamily="34" charset="0"/>
                <a:cs typeface="Times New Roman" pitchFamily="18" charset="0"/>
              </a:rPr>
              <a:t>Centralized or distributed mgmt</a:t>
            </a:r>
          </a:p>
        </p:txBody>
      </p:sp>
      <p:sp>
        <p:nvSpPr>
          <p:cNvPr id="172" name="Rounded Rectangle 171"/>
          <p:cNvSpPr/>
          <p:nvPr/>
        </p:nvSpPr>
        <p:spPr bwMode="auto">
          <a:xfrm>
            <a:off x="3219450" y="2159161"/>
            <a:ext cx="2552699" cy="3666724"/>
          </a:xfrm>
          <a:prstGeom prst="roundRect">
            <a:avLst>
              <a:gd name="adj" fmla="val 8834"/>
            </a:avLst>
          </a:prstGeom>
          <a:gradFill flip="none" rotWithShape="1">
            <a:gsLst>
              <a:gs pos="0">
                <a:schemeClr val="tx1">
                  <a:lumMod val="65000"/>
                  <a:lumOff val="35000"/>
                </a:schemeClr>
              </a:gs>
              <a:gs pos="56000">
                <a:schemeClr val="tx2">
                  <a:alpha val="61000"/>
                </a:schemeClr>
              </a:gs>
              <a:gs pos="100000">
                <a:schemeClr val="bg1"/>
              </a:gs>
            </a:gsLst>
            <a:lin ang="16200000" scaled="1"/>
            <a:tileRect/>
          </a:gradFill>
          <a:ln w="9525" cap="flat" cmpd="sng" algn="ctr">
            <a:noFill/>
            <a:prstDash val="solid"/>
            <a:round/>
            <a:headEnd type="none" w="med" len="med"/>
            <a:tailEnd type="none" w="med" len="med"/>
          </a:ln>
          <a:effectLst/>
        </p:spPr>
        <p:txBody>
          <a:bodyPr vert="horz" wrap="square" lIns="182880" tIns="45720" rIns="91440" bIns="91440" numCol="1" rtlCol="0" anchor="b" anchorCtr="0" compatLnSpc="1">
            <a:prstTxWarp prst="textNoShape">
              <a:avLst/>
            </a:prstTxWarp>
          </a:bodyPr>
          <a:lstStyle/>
          <a:p>
            <a:pPr marR="0" lvl="0" defTabSz="914400" eaLnBrk="1" fontAlgn="auto" latinLnBrk="0" hangingPunct="1">
              <a:lnSpc>
                <a:spcPct val="85000"/>
              </a:lnSpc>
              <a:spcBef>
                <a:spcPts val="600"/>
              </a:spcBef>
              <a:spcAft>
                <a:spcPts val="0"/>
              </a:spcAft>
              <a:buClrTx/>
              <a:buSzTx/>
              <a:tabLst/>
              <a:defRPr/>
            </a:pPr>
            <a:r>
              <a:rPr kumimoji="0" lang="en-US" sz="1500" i="0" u="none" strike="noStrike" kern="0" cap="none" spc="0" normalizeH="0" baseline="0" noProof="0" dirty="0" smtClean="0">
                <a:ln>
                  <a:noFill/>
                </a:ln>
                <a:solidFill>
                  <a:schemeClr val="bg1"/>
                </a:solidFill>
                <a:effectLst/>
                <a:uLnTx/>
                <a:uFillTx/>
                <a:ea typeface="Calibri" pitchFamily="34" charset="0"/>
                <a:cs typeface="Times New Roman" pitchFamily="18" charset="0"/>
              </a:rPr>
              <a:t>Self-forming</a:t>
            </a:r>
          </a:p>
          <a:p>
            <a:pPr marR="0" lvl="0" defTabSz="914400" eaLnBrk="1" fontAlgn="auto" latinLnBrk="0" hangingPunct="1">
              <a:lnSpc>
                <a:spcPct val="85000"/>
              </a:lnSpc>
              <a:spcBef>
                <a:spcPts val="600"/>
              </a:spcBef>
              <a:spcAft>
                <a:spcPts val="0"/>
              </a:spcAft>
              <a:buClrTx/>
              <a:buSzTx/>
              <a:tabLst/>
              <a:defRPr/>
            </a:pPr>
            <a:r>
              <a:rPr kumimoji="0" lang="en-US" sz="1500" i="0" u="none" strike="noStrike" kern="0" cap="none" spc="0" normalizeH="0" baseline="0" noProof="0" dirty="0" smtClean="0">
                <a:ln>
                  <a:noFill/>
                </a:ln>
                <a:solidFill>
                  <a:schemeClr val="bg1"/>
                </a:solidFill>
                <a:effectLst/>
                <a:uLnTx/>
                <a:uFillTx/>
                <a:ea typeface="Calibri" pitchFamily="34" charset="0"/>
                <a:cs typeface="Times New Roman" pitchFamily="18" charset="0"/>
              </a:rPr>
              <a:t>Arbitrary topology</a:t>
            </a:r>
          </a:p>
          <a:p>
            <a:pPr marR="0" lvl="0" defTabSz="914400" eaLnBrk="1" fontAlgn="auto" latinLnBrk="0" hangingPunct="1">
              <a:lnSpc>
                <a:spcPct val="85000"/>
              </a:lnSpc>
              <a:spcBef>
                <a:spcPts val="600"/>
              </a:spcBef>
              <a:spcAft>
                <a:spcPts val="0"/>
              </a:spcAft>
              <a:buClrTx/>
              <a:buSzTx/>
              <a:tabLst/>
              <a:defRPr/>
            </a:pPr>
            <a:r>
              <a:rPr kumimoji="0" lang="en-US" sz="1500" i="0" u="none" strike="noStrike" kern="0" cap="none" spc="0" normalizeH="0" baseline="0" noProof="0" dirty="0" smtClean="0">
                <a:ln>
                  <a:noFill/>
                </a:ln>
                <a:solidFill>
                  <a:schemeClr val="bg1"/>
                </a:solidFill>
                <a:effectLst/>
                <a:uLnTx/>
                <a:uFillTx/>
                <a:ea typeface="Calibri" pitchFamily="34" charset="0"/>
                <a:cs typeface="Times New Roman" pitchFamily="18" charset="0"/>
              </a:rPr>
              <a:t>Fabric is aware of all members, devices, VMs</a:t>
            </a:r>
          </a:p>
          <a:p>
            <a:pPr marR="0" lvl="0" defTabSz="914400" eaLnBrk="1" fontAlgn="auto" latinLnBrk="0" hangingPunct="1">
              <a:lnSpc>
                <a:spcPct val="85000"/>
              </a:lnSpc>
              <a:spcBef>
                <a:spcPts val="600"/>
              </a:spcBef>
              <a:spcAft>
                <a:spcPts val="0"/>
              </a:spcAft>
              <a:buClrTx/>
              <a:buSzTx/>
              <a:tabLst/>
              <a:defRPr/>
            </a:pPr>
            <a:r>
              <a:rPr kumimoji="0" lang="en-US" sz="1500" i="0" u="none" strike="noStrike" kern="0" cap="none" spc="0" normalizeH="0" baseline="0" noProof="0" dirty="0" err="1" smtClean="0">
                <a:ln>
                  <a:noFill/>
                </a:ln>
                <a:solidFill>
                  <a:schemeClr val="bg1"/>
                </a:solidFill>
                <a:effectLst/>
                <a:uLnTx/>
                <a:uFillTx/>
                <a:ea typeface="Calibri" pitchFamily="34" charset="0"/>
                <a:cs typeface="Times New Roman" pitchFamily="18" charset="0"/>
              </a:rPr>
              <a:t>Masterless</a:t>
            </a:r>
            <a:r>
              <a:rPr kumimoji="0" lang="en-US" sz="1500" i="0" u="none" strike="noStrike" kern="0" cap="none" spc="0" normalizeH="0" baseline="0" noProof="0" dirty="0" smtClean="0">
                <a:ln>
                  <a:noFill/>
                </a:ln>
                <a:solidFill>
                  <a:schemeClr val="bg1"/>
                </a:solidFill>
                <a:effectLst/>
                <a:uLnTx/>
                <a:uFillTx/>
                <a:ea typeface="Calibri" pitchFamily="34" charset="0"/>
                <a:cs typeface="Times New Roman" pitchFamily="18" charset="0"/>
              </a:rPr>
              <a:t> control, no reconfiguration</a:t>
            </a:r>
          </a:p>
        </p:txBody>
      </p:sp>
      <p:sp>
        <p:nvSpPr>
          <p:cNvPr id="173" name="Rounded Rectangle 172"/>
          <p:cNvSpPr/>
          <p:nvPr/>
        </p:nvSpPr>
        <p:spPr bwMode="auto">
          <a:xfrm>
            <a:off x="590551" y="2237176"/>
            <a:ext cx="2552699" cy="3588709"/>
          </a:xfrm>
          <a:prstGeom prst="roundRect">
            <a:avLst>
              <a:gd name="adj" fmla="val 8834"/>
            </a:avLst>
          </a:prstGeom>
          <a:gradFill flip="none" rotWithShape="1">
            <a:gsLst>
              <a:gs pos="0">
                <a:schemeClr val="tx1">
                  <a:lumMod val="65000"/>
                  <a:lumOff val="35000"/>
                </a:schemeClr>
              </a:gs>
              <a:gs pos="56000">
                <a:schemeClr val="tx2">
                  <a:alpha val="61000"/>
                </a:schemeClr>
              </a:gs>
              <a:gs pos="100000">
                <a:schemeClr val="bg1"/>
              </a:gs>
            </a:gsLst>
            <a:lin ang="16200000" scaled="1"/>
            <a:tileRect/>
          </a:gradFill>
          <a:ln w="9525" cap="flat" cmpd="sng" algn="ctr">
            <a:noFill/>
            <a:prstDash val="solid"/>
            <a:round/>
            <a:headEnd type="none" w="med" len="med"/>
            <a:tailEnd type="none" w="med" len="med"/>
          </a:ln>
          <a:effectLst/>
        </p:spPr>
        <p:txBody>
          <a:bodyPr vert="horz" wrap="square" lIns="182880" tIns="45720" rIns="91440" bIns="91440" numCol="1" rtlCol="0" anchor="b" anchorCtr="0" compatLnSpc="1">
            <a:prstTxWarp prst="textNoShape">
              <a:avLst/>
            </a:prstTxWarp>
          </a:bodyPr>
          <a:lstStyle/>
          <a:p>
            <a:pPr marR="0" lvl="0" defTabSz="914400" eaLnBrk="1" fontAlgn="auto" latinLnBrk="0" hangingPunct="1">
              <a:lnSpc>
                <a:spcPct val="85000"/>
              </a:lnSpc>
              <a:spcBef>
                <a:spcPts val="800"/>
              </a:spcBef>
              <a:spcAft>
                <a:spcPts val="0"/>
              </a:spcAft>
              <a:buClrTx/>
              <a:buSzTx/>
              <a:tabLst/>
              <a:defRPr/>
            </a:pPr>
            <a:r>
              <a:rPr kumimoji="0" lang="en-US" sz="1500" i="0" u="none" strike="noStrike" kern="0" cap="none" spc="0" normalizeH="0" baseline="0" noProof="0" dirty="0" smtClean="0">
                <a:ln>
                  <a:noFill/>
                </a:ln>
                <a:solidFill>
                  <a:schemeClr val="bg1"/>
                </a:solidFill>
                <a:effectLst/>
                <a:uLnTx/>
                <a:uFillTx/>
                <a:ea typeface="Calibri" pitchFamily="34" charset="0"/>
                <a:cs typeface="Times New Roman" pitchFamily="18" charset="0"/>
              </a:rPr>
              <a:t>No Spanning Tree Protocol</a:t>
            </a:r>
          </a:p>
          <a:p>
            <a:pPr marR="0" lvl="0" defTabSz="914400" eaLnBrk="1" fontAlgn="auto" latinLnBrk="0" hangingPunct="1">
              <a:lnSpc>
                <a:spcPct val="85000"/>
              </a:lnSpc>
              <a:spcBef>
                <a:spcPts val="800"/>
              </a:spcBef>
              <a:spcAft>
                <a:spcPts val="0"/>
              </a:spcAft>
              <a:buClrTx/>
              <a:buSzTx/>
              <a:tabLst/>
              <a:defRPr/>
            </a:pPr>
            <a:r>
              <a:rPr kumimoji="0" lang="en-US" sz="1500" i="0" u="none" strike="noStrike" kern="0" cap="none" spc="0" normalizeH="0" baseline="0" noProof="0" dirty="0" smtClean="0">
                <a:ln>
                  <a:noFill/>
                </a:ln>
                <a:solidFill>
                  <a:schemeClr val="bg1"/>
                </a:solidFill>
                <a:effectLst/>
                <a:uLnTx/>
                <a:uFillTx/>
                <a:ea typeface="Calibri" pitchFamily="34" charset="0"/>
                <a:cs typeface="Times New Roman" pitchFamily="18" charset="0"/>
              </a:rPr>
              <a:t>Multi-path, deterministic</a:t>
            </a:r>
          </a:p>
          <a:p>
            <a:pPr marR="0" lvl="0" defTabSz="914400" eaLnBrk="1" fontAlgn="auto" latinLnBrk="0" hangingPunct="1">
              <a:lnSpc>
                <a:spcPct val="85000"/>
              </a:lnSpc>
              <a:spcBef>
                <a:spcPts val="800"/>
              </a:spcBef>
              <a:spcAft>
                <a:spcPts val="0"/>
              </a:spcAft>
              <a:buClrTx/>
              <a:buSzTx/>
              <a:tabLst/>
              <a:defRPr/>
            </a:pPr>
            <a:r>
              <a:rPr kumimoji="0" lang="en-US" sz="1500" i="0" u="none" strike="noStrike" kern="0" cap="none" spc="0" normalizeH="0" baseline="0" noProof="0" dirty="0" smtClean="0">
                <a:ln>
                  <a:noFill/>
                </a:ln>
                <a:solidFill>
                  <a:schemeClr val="bg1"/>
                </a:solidFill>
                <a:effectLst/>
                <a:uLnTx/>
                <a:uFillTx/>
                <a:ea typeface="Calibri" pitchFamily="34" charset="0"/>
                <a:cs typeface="Times New Roman" pitchFamily="18" charset="0"/>
              </a:rPr>
              <a:t>Auto-healing, non-disruptive</a:t>
            </a:r>
          </a:p>
          <a:p>
            <a:pPr marR="0" lvl="0" defTabSz="914400" eaLnBrk="1" fontAlgn="auto" latinLnBrk="0" hangingPunct="1">
              <a:lnSpc>
                <a:spcPct val="85000"/>
              </a:lnSpc>
              <a:spcBef>
                <a:spcPts val="800"/>
              </a:spcBef>
              <a:spcAft>
                <a:spcPts val="0"/>
              </a:spcAft>
              <a:buClrTx/>
              <a:buSzTx/>
              <a:tabLst/>
              <a:defRPr/>
            </a:pPr>
            <a:r>
              <a:rPr kumimoji="0" lang="en-US" sz="1500" i="0" u="none" strike="noStrike" kern="0" cap="none" spc="0" normalizeH="0" baseline="0" noProof="0" dirty="0" smtClean="0">
                <a:ln>
                  <a:noFill/>
                </a:ln>
                <a:solidFill>
                  <a:schemeClr val="bg1"/>
                </a:solidFill>
                <a:effectLst/>
                <a:uLnTx/>
                <a:uFillTx/>
                <a:ea typeface="Calibri" pitchFamily="34" charset="0"/>
                <a:cs typeface="Times New Roman" pitchFamily="18" charset="0"/>
              </a:rPr>
              <a:t>Lossless, low latency</a:t>
            </a:r>
          </a:p>
          <a:p>
            <a:pPr marR="0" lvl="0" defTabSz="914400" eaLnBrk="1" fontAlgn="auto" latinLnBrk="0" hangingPunct="1">
              <a:lnSpc>
                <a:spcPct val="85000"/>
              </a:lnSpc>
              <a:spcBef>
                <a:spcPts val="800"/>
              </a:spcBef>
              <a:spcAft>
                <a:spcPts val="0"/>
              </a:spcAft>
              <a:buClrTx/>
              <a:buSzTx/>
              <a:tabLst/>
              <a:defRPr/>
            </a:pPr>
            <a:r>
              <a:rPr kumimoji="0" lang="en-US" sz="1500" i="0" u="none" strike="noStrike" kern="0" cap="none" spc="0" normalizeH="0" baseline="0" noProof="0" dirty="0" smtClean="0">
                <a:ln>
                  <a:noFill/>
                </a:ln>
                <a:solidFill>
                  <a:schemeClr val="bg1"/>
                </a:solidFill>
                <a:effectLst/>
                <a:uLnTx/>
                <a:uFillTx/>
                <a:ea typeface="Calibri" pitchFamily="34" charset="0"/>
                <a:cs typeface="Times New Roman" pitchFamily="18" charset="0"/>
              </a:rPr>
              <a:t>Convergence-ready </a:t>
            </a:r>
          </a:p>
        </p:txBody>
      </p:sp>
      <p:sp>
        <p:nvSpPr>
          <p:cNvPr id="174" name="Cloud 173"/>
          <p:cNvSpPr/>
          <p:nvPr/>
        </p:nvSpPr>
        <p:spPr bwMode="auto">
          <a:xfrm>
            <a:off x="476250" y="1292484"/>
            <a:ext cx="8229600" cy="2627674"/>
          </a:xfrm>
          <a:prstGeom prst="cloud">
            <a:avLst/>
          </a:prstGeom>
          <a:solidFill>
            <a:schemeClr val="accent1">
              <a:lumMod val="40000"/>
              <a:lumOff val="60000"/>
            </a:schemeClr>
          </a:solidFill>
          <a:ln w="9525" cap="flat" cmpd="sng" algn="ctr">
            <a:solidFill>
              <a:srgbClr val="FFFFFF">
                <a:lumMod val="50000"/>
              </a:srgbClr>
            </a:solidFill>
            <a:prstDash val="solid"/>
            <a:round/>
            <a:headEnd type="none" w="med" len="med"/>
            <a:tailEnd type="none" w="med" len="med"/>
          </a:ln>
          <a:effectLst>
            <a:glow rad="101600">
              <a:srgbClr val="000000">
                <a:satMod val="175000"/>
                <a:alpha val="40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175" name="Oval 174"/>
          <p:cNvSpPr>
            <a:spLocks noChangeAspect="1"/>
          </p:cNvSpPr>
          <p:nvPr/>
        </p:nvSpPr>
        <p:spPr bwMode="auto">
          <a:xfrm>
            <a:off x="1390650" y="2039655"/>
            <a:ext cx="1528856" cy="1528856"/>
          </a:xfrm>
          <a:prstGeom prst="ellipse">
            <a:avLst/>
          </a:prstGeom>
          <a:solidFill>
            <a:schemeClr val="accent2"/>
          </a:solidFill>
          <a:ln w="9525" cap="flat" cmpd="sng" algn="ctr">
            <a:noFill/>
            <a:prstDash val="solid"/>
            <a:round/>
            <a:headEnd type="none" w="med" len="med"/>
            <a:tailEnd type="none" w="med" len="med"/>
          </a:ln>
          <a:effectLst/>
          <a:scene3d>
            <a:camera prst="orthographicFront"/>
            <a:lightRig rig="threePt" dir="t">
              <a:rot lat="0" lon="0" rev="0"/>
            </a:lightRig>
          </a:scene3d>
          <a:sp3d prstMaterial="dkEdge">
            <a:bevelT w="184150" h="82550"/>
            <a:bevelB/>
            <a:extrusionClr>
              <a:srgbClr val="0000CC"/>
            </a:extrusionClr>
            <a:contourClr>
              <a:srgbClr val="0066FF"/>
            </a:contourClr>
          </a:sp3d>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Arial" pitchFamily="34" charset="0"/>
              </a:rPr>
              <a:t>Ethernet Fabric</a:t>
            </a:r>
          </a:p>
        </p:txBody>
      </p:sp>
      <p:sp>
        <p:nvSpPr>
          <p:cNvPr id="176" name="Oval 175"/>
          <p:cNvSpPr>
            <a:spLocks noChangeAspect="1"/>
          </p:cNvSpPr>
          <p:nvPr/>
        </p:nvSpPr>
        <p:spPr bwMode="auto">
          <a:xfrm>
            <a:off x="3790747" y="2039655"/>
            <a:ext cx="1528856" cy="1528856"/>
          </a:xfrm>
          <a:prstGeom prst="ellipse">
            <a:avLst/>
          </a:prstGeom>
          <a:solidFill>
            <a:schemeClr val="bg2"/>
          </a:solidFill>
          <a:ln w="9525" cap="flat" cmpd="sng" algn="ctr">
            <a:noFill/>
            <a:prstDash val="solid"/>
            <a:round/>
            <a:headEnd type="none" w="med" len="med"/>
            <a:tailEnd type="none" w="med" len="med"/>
          </a:ln>
          <a:effectLst/>
          <a:scene3d>
            <a:camera prst="orthographicFront"/>
            <a:lightRig rig="threePt" dir="t"/>
          </a:scene3d>
          <a:sp3d prstMaterial="softEdge">
            <a:bevelT w="177800" h="82550"/>
          </a:sp3d>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FFFFFF"/>
                </a:solidFill>
                <a:effectLst/>
                <a:uLnTx/>
                <a:uFillTx/>
                <a:latin typeface="Arial" pitchFamily="34" charset="0"/>
              </a:rPr>
              <a:t>Distributed Intelligence</a:t>
            </a:r>
          </a:p>
        </p:txBody>
      </p:sp>
      <p:sp>
        <p:nvSpPr>
          <p:cNvPr id="177" name="Oval 176"/>
          <p:cNvSpPr>
            <a:spLocks noChangeAspect="1"/>
          </p:cNvSpPr>
          <p:nvPr/>
        </p:nvSpPr>
        <p:spPr bwMode="auto">
          <a:xfrm>
            <a:off x="6191250" y="2039655"/>
            <a:ext cx="1528856" cy="1528856"/>
          </a:xfrm>
          <a:prstGeom prst="ellipse">
            <a:avLst/>
          </a:prstGeom>
          <a:solidFill>
            <a:schemeClr val="accent5"/>
          </a:solidFill>
          <a:ln w="9525" cap="flat" cmpd="sng" algn="ctr">
            <a:noFill/>
            <a:prstDash val="solid"/>
            <a:round/>
            <a:headEnd type="none" w="med" len="med"/>
            <a:tailEnd type="none" w="med" len="med"/>
          </a:ln>
          <a:effectLst>
            <a:outerShdw blurRad="266700" sx="58000" sy="58000" rotWithShape="0">
              <a:prstClr val="black">
                <a:alpha val="15000"/>
              </a:prstClr>
            </a:outerShdw>
          </a:effectLst>
          <a:scene3d>
            <a:camera prst="orthographicFront"/>
            <a:lightRig rig="threePt" dir="t"/>
          </a:scene3d>
          <a:sp3d prstMaterial="softEdge">
            <a:bevelT w="177800" h="82550"/>
          </a:sp3d>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Arial" pitchFamily="34" charset="0"/>
              </a:rPr>
              <a:t>Logical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Arial" pitchFamily="34" charset="0"/>
              </a:rPr>
              <a:t>Chassis</a:t>
            </a:r>
          </a:p>
        </p:txBody>
      </p:sp>
      <p:sp>
        <p:nvSpPr>
          <p:cNvPr id="179" name="Freeform 29"/>
          <p:cNvSpPr>
            <a:spLocks noEditPoints="1"/>
          </p:cNvSpPr>
          <p:nvPr/>
        </p:nvSpPr>
        <p:spPr bwMode="gray">
          <a:xfrm>
            <a:off x="6686550" y="1378208"/>
            <a:ext cx="638175" cy="465473"/>
          </a:xfrm>
          <a:custGeom>
            <a:avLst/>
            <a:gdLst/>
            <a:ahLst/>
            <a:cxnLst>
              <a:cxn ang="0">
                <a:pos x="8490" y="0"/>
              </a:cxn>
              <a:cxn ang="0">
                <a:pos x="10682" y="2192"/>
              </a:cxn>
              <a:cxn ang="0">
                <a:pos x="9884" y="3882"/>
              </a:cxn>
              <a:cxn ang="0">
                <a:pos x="10682" y="5573"/>
              </a:cxn>
              <a:cxn ang="0">
                <a:pos x="8490" y="7764"/>
              </a:cxn>
              <a:cxn ang="0">
                <a:pos x="0" y="7764"/>
              </a:cxn>
              <a:cxn ang="0">
                <a:pos x="5862" y="3882"/>
              </a:cxn>
              <a:cxn ang="0">
                <a:pos x="0" y="0"/>
              </a:cxn>
              <a:cxn ang="0">
                <a:pos x="8490" y="0"/>
              </a:cxn>
              <a:cxn ang="0">
                <a:pos x="8381" y="1096"/>
              </a:cxn>
              <a:cxn ang="0">
                <a:pos x="3016" y="1096"/>
              </a:cxn>
              <a:cxn ang="0">
                <a:pos x="8381" y="3287"/>
              </a:cxn>
              <a:cxn ang="0">
                <a:pos x="9476" y="2192"/>
              </a:cxn>
              <a:cxn ang="0">
                <a:pos x="8381" y="1096"/>
              </a:cxn>
              <a:cxn ang="0">
                <a:pos x="8381" y="4477"/>
              </a:cxn>
              <a:cxn ang="0">
                <a:pos x="3015" y="6668"/>
              </a:cxn>
              <a:cxn ang="0">
                <a:pos x="8381" y="6668"/>
              </a:cxn>
              <a:cxn ang="0">
                <a:pos x="9476" y="5573"/>
              </a:cxn>
              <a:cxn ang="0">
                <a:pos x="8381" y="4477"/>
              </a:cxn>
            </a:cxnLst>
            <a:rect l="0" t="0" r="r" b="b"/>
            <a:pathLst>
              <a:path w="10682" h="7764">
                <a:moveTo>
                  <a:pt x="8490" y="0"/>
                </a:moveTo>
                <a:cubicBezTo>
                  <a:pt x="9701" y="0"/>
                  <a:pt x="10682" y="981"/>
                  <a:pt x="10682" y="2192"/>
                </a:cubicBezTo>
                <a:cubicBezTo>
                  <a:pt x="10682" y="2872"/>
                  <a:pt x="10371" y="3480"/>
                  <a:pt x="9884" y="3882"/>
                </a:cubicBezTo>
                <a:cubicBezTo>
                  <a:pt x="10371" y="4284"/>
                  <a:pt x="10682" y="4892"/>
                  <a:pt x="10682" y="5573"/>
                </a:cubicBezTo>
                <a:cubicBezTo>
                  <a:pt x="10682" y="6783"/>
                  <a:pt x="9701" y="7764"/>
                  <a:pt x="8490" y="7764"/>
                </a:cubicBezTo>
                <a:cubicBezTo>
                  <a:pt x="0" y="7764"/>
                  <a:pt x="0" y="7764"/>
                  <a:pt x="0" y="7764"/>
                </a:cubicBezTo>
                <a:cubicBezTo>
                  <a:pt x="2172" y="5567"/>
                  <a:pt x="4241" y="4439"/>
                  <a:pt x="5862" y="3882"/>
                </a:cubicBezTo>
                <a:cubicBezTo>
                  <a:pt x="4241" y="3325"/>
                  <a:pt x="2172" y="2197"/>
                  <a:pt x="0" y="0"/>
                </a:cubicBezTo>
                <a:lnTo>
                  <a:pt x="8490" y="0"/>
                </a:lnTo>
                <a:close/>
                <a:moveTo>
                  <a:pt x="8381" y="1096"/>
                </a:moveTo>
                <a:cubicBezTo>
                  <a:pt x="3016" y="1096"/>
                  <a:pt x="3016" y="1096"/>
                  <a:pt x="3016" y="1096"/>
                </a:cubicBezTo>
                <a:cubicBezTo>
                  <a:pt x="5509" y="2888"/>
                  <a:pt x="7212" y="3287"/>
                  <a:pt x="8381" y="3287"/>
                </a:cubicBezTo>
                <a:cubicBezTo>
                  <a:pt x="8986" y="3287"/>
                  <a:pt x="9476" y="2797"/>
                  <a:pt x="9476" y="2192"/>
                </a:cubicBezTo>
                <a:cubicBezTo>
                  <a:pt x="9476" y="1587"/>
                  <a:pt x="8986" y="1096"/>
                  <a:pt x="8381" y="1096"/>
                </a:cubicBezTo>
                <a:close/>
                <a:moveTo>
                  <a:pt x="8381" y="4477"/>
                </a:moveTo>
                <a:cubicBezTo>
                  <a:pt x="7212" y="4477"/>
                  <a:pt x="5509" y="4877"/>
                  <a:pt x="3015" y="6668"/>
                </a:cubicBezTo>
                <a:cubicBezTo>
                  <a:pt x="8381" y="6668"/>
                  <a:pt x="8381" y="6668"/>
                  <a:pt x="8381" y="6668"/>
                </a:cubicBezTo>
                <a:cubicBezTo>
                  <a:pt x="8986" y="6668"/>
                  <a:pt x="9476" y="6178"/>
                  <a:pt x="9476" y="5573"/>
                </a:cubicBezTo>
                <a:cubicBezTo>
                  <a:pt x="9476" y="4968"/>
                  <a:pt x="8986" y="4477"/>
                  <a:pt x="8381" y="4477"/>
                </a:cubicBezTo>
                <a:close/>
              </a:path>
            </a:pathLst>
          </a:custGeom>
          <a:solidFill>
            <a:srgbClr val="FF0000"/>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 name="Rounded Rectangle 14"/>
          <p:cNvSpPr/>
          <p:nvPr/>
        </p:nvSpPr>
        <p:spPr bwMode="gray">
          <a:xfrm>
            <a:off x="586596" y="5876127"/>
            <a:ext cx="7893170" cy="516048"/>
          </a:xfrm>
          <a:prstGeom prst="roundRect">
            <a:avLst>
              <a:gd name="adj" fmla="val 20010"/>
            </a:avLst>
          </a:prstGeom>
          <a:solidFill>
            <a:schemeClr val="accent4">
              <a:lumMod val="75000"/>
            </a:schemeClr>
          </a:solidFill>
          <a:ln w="19050" algn="ctr">
            <a:noFill/>
            <a:miter lim="800000"/>
            <a:headEnd/>
            <a:tailEnd/>
          </a:ln>
          <a:scene3d>
            <a:camera prst="orthographicFront"/>
            <a:lightRig rig="threePt" dir="t"/>
          </a:scene3d>
          <a:sp3d prstMaterial="softEdge">
            <a:bevelT/>
          </a:sp3d>
        </p:spPr>
        <p:txBody>
          <a:bodyPr wrap="none" rtlCol="0" anchor="ctr"/>
          <a:lstStyle/>
          <a:p>
            <a:pPr algn="ctr"/>
            <a:endParaRPr lang="en-US" dirty="0">
              <a:solidFill>
                <a:schemeClr val="bg1"/>
              </a:solidFill>
            </a:endParaRPr>
          </a:p>
        </p:txBody>
      </p:sp>
      <p:sp>
        <p:nvSpPr>
          <p:cNvPr id="16" name="TextBox 15"/>
          <p:cNvSpPr txBox="1"/>
          <p:nvPr/>
        </p:nvSpPr>
        <p:spPr bwMode="gray">
          <a:xfrm>
            <a:off x="4468483" y="5917716"/>
            <a:ext cx="3692120" cy="430887"/>
          </a:xfrm>
          <a:prstGeom prst="rect">
            <a:avLst/>
          </a:prstGeom>
          <a:noFill/>
          <a:ln w="19050" algn="ctr">
            <a:noFill/>
            <a:miter lim="800000"/>
            <a:headEnd/>
            <a:tailEnd/>
          </a:ln>
        </p:spPr>
        <p:txBody>
          <a:bodyPr wrap="square" lIns="0" tIns="0" rIns="0" bIns="0" rtlCol="0">
            <a:spAutoFit/>
          </a:bodyPr>
          <a:lstStyle/>
          <a:p>
            <a:pPr algn="ctr"/>
            <a:r>
              <a:rPr lang="en-US" sz="1400" dirty="0" smtClean="0">
                <a:solidFill>
                  <a:schemeClr val="bg1"/>
                </a:solidFill>
              </a:rPr>
              <a:t>Connectivity over Distance, Native </a:t>
            </a:r>
            <a:r>
              <a:rPr lang="en-US" sz="1400" dirty="0" err="1" smtClean="0">
                <a:solidFill>
                  <a:schemeClr val="bg1"/>
                </a:solidFill>
              </a:rPr>
              <a:t>Fibre</a:t>
            </a:r>
            <a:r>
              <a:rPr lang="en-US" sz="1400" dirty="0" smtClean="0">
                <a:solidFill>
                  <a:schemeClr val="bg1"/>
                </a:solidFill>
              </a:rPr>
              <a:t> Channel,</a:t>
            </a:r>
          </a:p>
          <a:p>
            <a:pPr algn="ctr"/>
            <a:r>
              <a:rPr lang="en-US" sz="1400" dirty="0" smtClean="0">
                <a:solidFill>
                  <a:schemeClr val="bg1"/>
                </a:solidFill>
              </a:rPr>
              <a:t> Security Services, Layer 4-7, etc.</a:t>
            </a:r>
          </a:p>
        </p:txBody>
      </p:sp>
      <p:sp>
        <p:nvSpPr>
          <p:cNvPr id="18" name="TextBox 17"/>
          <p:cNvSpPr txBox="1"/>
          <p:nvPr/>
        </p:nvSpPr>
        <p:spPr bwMode="gray">
          <a:xfrm>
            <a:off x="1104204" y="5995363"/>
            <a:ext cx="2941588" cy="276999"/>
          </a:xfrm>
          <a:prstGeom prst="rect">
            <a:avLst/>
          </a:prstGeom>
          <a:noFill/>
          <a:ln w="19050" algn="ctr">
            <a:noFill/>
            <a:miter lim="800000"/>
            <a:headEnd/>
            <a:tailEnd/>
          </a:ln>
        </p:spPr>
        <p:txBody>
          <a:bodyPr wrap="square" lIns="0" tIns="0" rIns="0" bIns="0" rtlCol="0">
            <a:spAutoFit/>
          </a:bodyPr>
          <a:lstStyle/>
          <a:p>
            <a:pPr algn="ctr"/>
            <a:r>
              <a:rPr lang="en-US" dirty="0" smtClean="0">
                <a:solidFill>
                  <a:schemeClr val="bg1"/>
                </a:solidFill>
                <a:latin typeface="+mj-lt"/>
              </a:rPr>
              <a:t>Dynamic Services</a:t>
            </a:r>
            <a:endParaRPr lang="en-US" dirty="0" smtClean="0">
              <a:latin typeface="+mj-lt"/>
            </a:endParaRPr>
          </a:p>
        </p:txBody>
      </p:sp>
      <p:sp>
        <p:nvSpPr>
          <p:cNvPr id="19" name="Rectangle 18"/>
          <p:cNvSpPr/>
          <p:nvPr/>
        </p:nvSpPr>
        <p:spPr>
          <a:xfrm>
            <a:off x="3691355" y="1325899"/>
            <a:ext cx="1757472" cy="830997"/>
          </a:xfrm>
          <a:prstGeom prst="rect">
            <a:avLst/>
          </a:prstGeom>
          <a:noFill/>
          <a:ln>
            <a:noFill/>
          </a:ln>
          <a:effectLst>
            <a:outerShdw blurRad="50800" dist="38100" dir="5400000" algn="t" rotWithShape="0">
              <a:prstClr val="black">
                <a:alpha val="40000"/>
              </a:prstClr>
            </a:outerShdw>
          </a:effectLst>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i="0" u="none" strike="noStrike" kern="0" cap="none" spc="0" normalizeH="0" baseline="0" noProof="0" dirty="0" smtClean="0">
                <a:ln w="19050">
                  <a:noFill/>
                  <a:prstDash val="solid"/>
                </a:ln>
                <a:solidFill>
                  <a:srgbClr val="FF0000"/>
                </a:solidFill>
                <a:effectLst/>
                <a:uLnTx/>
                <a:uFillTx/>
                <a:latin typeface="+mj-lt"/>
              </a:rPr>
              <a:t>VCS</a:t>
            </a:r>
            <a:endParaRPr kumimoji="0" lang="en-US" sz="4800" i="0" u="none" strike="noStrike" kern="0" cap="none" spc="0" normalizeH="0" baseline="0" noProof="0" dirty="0">
              <a:ln w="19050">
                <a:noFill/>
                <a:prstDash val="solid"/>
              </a:ln>
              <a:solidFill>
                <a:srgbClr val="FF0000"/>
              </a:solidFill>
              <a:effectLst/>
              <a:uLnTx/>
              <a:uFillTx/>
              <a:latin typeface="+mj-lt"/>
            </a:endParaRPr>
          </a:p>
        </p:txBody>
      </p:sp>
      <p:sp>
        <p:nvSpPr>
          <p:cNvPr id="20" name="Date Placeholder 19"/>
          <p:cNvSpPr>
            <a:spLocks noGrp="1"/>
          </p:cNvSpPr>
          <p:nvPr>
            <p:ph type="dt" sz="half" idx="2"/>
          </p:nvPr>
        </p:nvSpPr>
        <p:spPr/>
        <p:txBody>
          <a:bodyPr/>
          <a:lstStyle/>
          <a:p>
            <a:fld id="{FCB506C1-FCEA-45FB-AAB5-6FEE1650F324}" type="datetime3">
              <a:rPr lang="en-AU" smtClean="0"/>
              <a:pPr/>
              <a:t>22 September, 2011</a:t>
            </a:fld>
            <a:endParaRPr lang="en-US" dirty="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350839" y="1672808"/>
            <a:ext cx="8089900" cy="4949560"/>
          </a:xfrm>
        </p:spPr>
        <p:txBody>
          <a:bodyPr/>
          <a:lstStyle/>
          <a:p>
            <a:r>
              <a:rPr lang="en-US" dirty="0" smtClean="0"/>
              <a:t>Brocade Overview</a:t>
            </a:r>
          </a:p>
          <a:p>
            <a:r>
              <a:rPr lang="en-US" dirty="0" smtClean="0"/>
              <a:t>To (network) converge or not</a:t>
            </a:r>
          </a:p>
          <a:p>
            <a:r>
              <a:rPr lang="en-US" dirty="0" smtClean="0"/>
              <a:t>Ethernet fabrics – converged or not</a:t>
            </a:r>
          </a:p>
          <a:p>
            <a:r>
              <a:rPr lang="en-US" dirty="0" err="1" smtClean="0"/>
              <a:t>Fibre</a:t>
            </a:r>
            <a:r>
              <a:rPr lang="en-US" dirty="0" smtClean="0"/>
              <a:t> Channel</a:t>
            </a:r>
          </a:p>
          <a:p>
            <a:r>
              <a:rPr lang="en-US" dirty="0" smtClean="0"/>
              <a:t>Ethernet</a:t>
            </a:r>
          </a:p>
          <a:p>
            <a:r>
              <a:rPr lang="en-US" dirty="0" smtClean="0"/>
              <a:t>Application delivery – L4-7</a:t>
            </a:r>
          </a:p>
          <a:p>
            <a:r>
              <a:rPr lang="en-US" dirty="0" smtClean="0"/>
              <a:t>Management + 3</a:t>
            </a:r>
            <a:r>
              <a:rPr lang="en-US" baseline="30000" dirty="0" smtClean="0"/>
              <a:t>rd</a:t>
            </a:r>
            <a:r>
              <a:rPr lang="en-US" dirty="0" smtClean="0"/>
              <a:t> party integration</a:t>
            </a:r>
          </a:p>
          <a:p>
            <a:r>
              <a:rPr lang="en-US" dirty="0" smtClean="0"/>
              <a:t>Server connections</a:t>
            </a:r>
          </a:p>
          <a:p>
            <a:endParaRPr lang="en-US" dirty="0"/>
          </a:p>
        </p:txBody>
      </p:sp>
      <p:sp>
        <p:nvSpPr>
          <p:cNvPr id="5" name="Date Placeholder 4"/>
          <p:cNvSpPr>
            <a:spLocks noGrp="1"/>
          </p:cNvSpPr>
          <p:nvPr>
            <p:ph type="dt" sz="half" idx="2"/>
          </p:nvPr>
        </p:nvSpPr>
        <p:spPr/>
        <p:txBody>
          <a:bodyPr/>
          <a:lstStyle/>
          <a:p>
            <a:fld id="{E49B26FB-4E4E-4264-903F-FA8645299A5B}" type="datetime3">
              <a:rPr lang="en-AU" smtClean="0"/>
              <a:pPr/>
              <a:t>22 September, 2011</a:t>
            </a:fld>
            <a:endParaRPr lang="en-US" dirty="0"/>
          </a:p>
        </p:txBody>
      </p:sp>
      <p:sp>
        <p:nvSpPr>
          <p:cNvPr id="6" name="Footer Placeholder 5"/>
          <p:cNvSpPr>
            <a:spLocks noGrp="1"/>
          </p:cNvSpPr>
          <p:nvPr>
            <p:ph type="ftr" sz="quarter" idx="3"/>
          </p:nvPr>
        </p:nvSpPr>
        <p:spPr/>
        <p:txBody>
          <a:bodyPr/>
          <a:lstStyle/>
          <a:p>
            <a:r>
              <a:rPr lang="en-US" smtClean="0"/>
              <a:t>© 2011 Brocade Communications Systems, Inc. - COMPANY PROPRIETARY INFORMATION</a:t>
            </a:r>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3</a:t>
            </a:fld>
            <a:endParaRPr lang="en-US" dirty="0"/>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Stock_000007192764Large_crop 16x9.jpg"/>
          <p:cNvPicPr>
            <a:picLocks noChangeAspect="1"/>
          </p:cNvPicPr>
          <p:nvPr/>
        </p:nvPicPr>
        <p:blipFill rotWithShape="1">
          <a:blip r:embed="rId3" cstate="print"/>
          <a:srcRect l="12666" t="3119" r="18936" b="5818"/>
          <a:stretch/>
        </p:blipFill>
        <p:spPr>
          <a:xfrm>
            <a:off x="0" y="0"/>
            <a:ext cx="9144000" cy="6858000"/>
          </a:xfrm>
          <a:prstGeom prst="rect">
            <a:avLst/>
          </a:prstGeom>
        </p:spPr>
      </p:pic>
      <p:sp>
        <p:nvSpPr>
          <p:cNvPr id="30" name="Rectangle 29"/>
          <p:cNvSpPr/>
          <p:nvPr/>
        </p:nvSpPr>
        <p:spPr>
          <a:xfrm>
            <a:off x="0" y="0"/>
            <a:ext cx="9144000" cy="6858000"/>
          </a:xfrm>
          <a:prstGeom prst="rect">
            <a:avLst/>
          </a:prstGeom>
          <a:gradFill flip="none" rotWithShape="1">
            <a:gsLst>
              <a:gs pos="25000">
                <a:schemeClr val="tx1">
                  <a:alpha val="0"/>
                </a:schemeClr>
              </a:gs>
              <a:gs pos="57000">
                <a:schemeClr val="tx1">
                  <a:alpha val="20000"/>
                </a:schemeClr>
              </a:gs>
              <a:gs pos="85000">
                <a:schemeClr val="tx1">
                  <a:alpha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itle 10"/>
          <p:cNvSpPr txBox="1">
            <a:spLocks/>
          </p:cNvSpPr>
          <p:nvPr/>
        </p:nvSpPr>
        <p:spPr>
          <a:xfrm>
            <a:off x="200136" y="302238"/>
            <a:ext cx="3414967" cy="1701007"/>
          </a:xfrm>
          <a:prstGeom prst="rect">
            <a:avLst/>
          </a:prstGeom>
        </p:spPr>
        <p:txBody>
          <a:bodyPr lIns="45720" rIns="45720" anchor="ctr" anchorCtr="0"/>
          <a:lstStyle/>
          <a:p>
            <a:pPr lvl="0" algn="ctr">
              <a:lnSpc>
                <a:spcPct val="85000"/>
              </a:lnSpc>
              <a:spcBef>
                <a:spcPct val="0"/>
              </a:spcBef>
              <a:defRPr/>
            </a:pPr>
            <a:r>
              <a:rPr lang="en-US" sz="4800" spc="-10" smtClean="0">
                <a:solidFill>
                  <a:schemeClr val="bg1"/>
                </a:solidFill>
                <a:effectLst>
                  <a:outerShdw blurRad="38100" dist="38100" dir="2700000" algn="tl">
                    <a:srgbClr val="000000">
                      <a:alpha val="43137"/>
                    </a:srgbClr>
                  </a:outerShdw>
                </a:effectLst>
                <a:latin typeface="Franklin Gothic Medium Cond" pitchFamily="34" charset="0"/>
              </a:rPr>
              <a:t>WHY ETHERNET FABRIC?</a:t>
            </a:r>
            <a:endParaRPr lang="en-US" sz="4800" spc="-10" dirty="0" smtClean="0">
              <a:solidFill>
                <a:schemeClr val="bg1"/>
              </a:solidFill>
              <a:effectLst>
                <a:outerShdw blurRad="38100" dist="38100" dir="2700000" algn="tl">
                  <a:srgbClr val="000000">
                    <a:alpha val="43137"/>
                  </a:srgbClr>
                </a:outerShdw>
              </a:effectLst>
              <a:latin typeface="Franklin Gothic Medium Cond" pitchFamily="34" charset="0"/>
            </a:endParaRPr>
          </a:p>
        </p:txBody>
      </p:sp>
      <p:sp>
        <p:nvSpPr>
          <p:cNvPr id="27" name="Date Placeholder 4"/>
          <p:cNvSpPr>
            <a:spLocks noGrp="1"/>
          </p:cNvSpPr>
          <p:nvPr>
            <p:ph type="dt" sz="half" idx="4294967295"/>
          </p:nvPr>
        </p:nvSpPr>
        <p:spPr>
          <a:xfrm>
            <a:off x="641352" y="6536531"/>
            <a:ext cx="654887" cy="157240"/>
          </a:xfrm>
          <a:prstGeom prst="rect">
            <a:avLst/>
          </a:prstGeom>
        </p:spPr>
        <p:txBody>
          <a:bodyPr vert="horz" wrap="square" lIns="0" tIns="0" rIns="0" bIns="0" rtlCol="0" anchor="b" anchorCtr="0"/>
          <a:lstStyle>
            <a:lvl1pPr algn="l">
              <a:lnSpc>
                <a:spcPts val="900"/>
              </a:lnSpc>
              <a:defRPr sz="800">
                <a:solidFill>
                  <a:schemeClr val="tx1">
                    <a:tint val="75000"/>
                  </a:schemeClr>
                </a:solidFill>
                <a:latin typeface="+mn-lt"/>
              </a:defRPr>
            </a:lvl1pPr>
          </a:lstStyle>
          <a:p>
            <a:fld id="{9F3AC56E-3CDA-4EB2-B750-321F116D5205}" type="datetime3">
              <a:rPr lang="en-AU" smtClean="0"/>
              <a:pPr/>
              <a:t>22 September, 2011</a:t>
            </a:fld>
            <a:endParaRPr lang="en-US" dirty="0" smtClean="0"/>
          </a:p>
        </p:txBody>
      </p:sp>
      <p:sp>
        <p:nvSpPr>
          <p:cNvPr id="29" name="Slide Number Placeholder 7"/>
          <p:cNvSpPr>
            <a:spLocks noGrp="1"/>
          </p:cNvSpPr>
          <p:nvPr>
            <p:ph type="sldNum" sz="quarter" idx="4294967295"/>
          </p:nvPr>
        </p:nvSpPr>
        <p:spPr>
          <a:xfrm>
            <a:off x="1296238" y="6538960"/>
            <a:ext cx="364269" cy="154395"/>
          </a:xfrm>
          <a:prstGeom prst="rect">
            <a:avLst/>
          </a:prstGeom>
        </p:spPr>
        <p:txBody>
          <a:bodyPr vert="horz" lIns="91440" tIns="45720" rIns="91440" bIns="45720" rtlCol="0" anchor="ctr"/>
          <a:lstStyle>
            <a:lvl1pPr algn="r">
              <a:defRPr lang="en-US" sz="800" kern="1200" smtClean="0">
                <a:solidFill>
                  <a:schemeClr val="tx1">
                    <a:tint val="75000"/>
                  </a:schemeClr>
                </a:solidFill>
                <a:latin typeface="+mn-lt"/>
                <a:ea typeface="+mn-ea"/>
                <a:cs typeface="+mn-cs"/>
              </a:defRPr>
            </a:lvl1pPr>
          </a:lstStyle>
          <a:p>
            <a:fld id="{65FBBD69-5960-4FDE-9E87-DFB624885C92}" type="slidenum">
              <a:rPr lang="en-US" smtClean="0"/>
              <a:pPr/>
              <a:t>30</a:t>
            </a:fld>
            <a:endParaRPr lang="en-US" dirty="0"/>
          </a:p>
        </p:txBody>
      </p:sp>
      <p:sp>
        <p:nvSpPr>
          <p:cNvPr id="32" name="TextBox 31"/>
          <p:cNvSpPr txBox="1"/>
          <p:nvPr/>
        </p:nvSpPr>
        <p:spPr bwMode="auto">
          <a:xfrm>
            <a:off x="-3352800" y="1570893"/>
            <a:ext cx="65" cy="307777"/>
          </a:xfrm>
          <a:prstGeom prst="rect">
            <a:avLst/>
          </a:prstGeom>
          <a:noFill/>
          <a:ln w="19050" algn="ctr">
            <a:noFill/>
            <a:miter lim="800000"/>
            <a:headEnd/>
            <a:tailEnd/>
          </a:ln>
        </p:spPr>
        <p:txBody>
          <a:bodyPr wrap="none" lIns="0" tIns="0" rIns="0" bIns="0" rtlCol="0">
            <a:spAutoFit/>
          </a:bodyPr>
          <a:lstStyle/>
          <a:p>
            <a:endParaRPr lang="en-US" sz="2000" dirty="0" smtClean="0"/>
          </a:p>
        </p:txBody>
      </p:sp>
      <p:sp>
        <p:nvSpPr>
          <p:cNvPr id="10" name="Rectangle 9"/>
          <p:cNvSpPr/>
          <p:nvPr/>
        </p:nvSpPr>
        <p:spPr>
          <a:xfrm>
            <a:off x="5059196" y="14109"/>
            <a:ext cx="4056063" cy="6865144"/>
          </a:xfrm>
          <a:prstGeom prst="rect">
            <a:avLst/>
          </a:prstGeom>
          <a:solidFill>
            <a:schemeClr val="bg2">
              <a:lumMod val="75000"/>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210194" y="295907"/>
            <a:ext cx="3761110" cy="2665345"/>
          </a:xfrm>
          <a:prstGeom prst="rect">
            <a:avLst/>
          </a:prstGeom>
          <a:noFill/>
        </p:spPr>
        <p:txBody>
          <a:bodyPr wrap="square" rtlCol="0">
            <a:spAutoFit/>
          </a:bodyPr>
          <a:lstStyle/>
          <a:p>
            <a:pPr marL="228600" lvl="0" indent="-228600" algn="ctr">
              <a:defRPr/>
            </a:pPr>
            <a:r>
              <a:rPr lang="en-US" sz="2400" smtClean="0">
                <a:solidFill>
                  <a:schemeClr val="bg1"/>
                </a:solidFill>
              </a:rPr>
              <a:t>Effortless Connectivity—</a:t>
            </a:r>
          </a:p>
          <a:p>
            <a:pPr marL="228600" lvl="0" indent="-228600" algn="ctr">
              <a:defRPr/>
            </a:pPr>
            <a:r>
              <a:rPr lang="en-US" sz="2400" i="1" smtClean="0">
                <a:solidFill>
                  <a:schemeClr val="bg1"/>
                </a:solidFill>
              </a:rPr>
              <a:t>Better Service Delivery</a:t>
            </a:r>
            <a:endParaRPr lang="en-US" sz="2200" i="1" smtClean="0">
              <a:solidFill>
                <a:schemeClr val="bg1"/>
              </a:solidFill>
            </a:endParaRPr>
          </a:p>
          <a:p>
            <a:pPr marL="630238" lvl="1" indent="-173038">
              <a:lnSpc>
                <a:spcPct val="90000"/>
              </a:lnSpc>
              <a:spcBef>
                <a:spcPts val="1200"/>
              </a:spcBef>
              <a:buClr>
                <a:srgbClr val="5C0000"/>
              </a:buClr>
              <a:buSzPct val="90000"/>
              <a:buFont typeface="Arial"/>
              <a:buChar char="•"/>
            </a:pPr>
            <a:r>
              <a:rPr lang="en-US" sz="2200" smtClean="0">
                <a:solidFill>
                  <a:schemeClr val="bg1"/>
                </a:solidFill>
              </a:rPr>
              <a:t>Resilient</a:t>
            </a:r>
            <a:endParaRPr lang="en-US" sz="2200" dirty="0" smtClean="0">
              <a:solidFill>
                <a:schemeClr val="bg1"/>
              </a:solidFill>
            </a:endParaRPr>
          </a:p>
          <a:p>
            <a:pPr marL="630238" lvl="1" indent="-173038">
              <a:lnSpc>
                <a:spcPct val="90000"/>
              </a:lnSpc>
              <a:spcBef>
                <a:spcPts val="1200"/>
              </a:spcBef>
              <a:buClr>
                <a:srgbClr val="5C0000"/>
              </a:buClr>
              <a:buSzPct val="90000"/>
              <a:buFont typeface="Arial"/>
              <a:buChar char="•"/>
            </a:pPr>
            <a:r>
              <a:rPr lang="en-US" sz="2200" dirty="0" smtClean="0">
                <a:solidFill>
                  <a:schemeClr val="bg1"/>
                </a:solidFill>
              </a:rPr>
              <a:t>Flexible topology</a:t>
            </a:r>
          </a:p>
          <a:p>
            <a:pPr marL="630238" lvl="1" indent="-173038">
              <a:lnSpc>
                <a:spcPct val="90000"/>
              </a:lnSpc>
              <a:spcBef>
                <a:spcPts val="1200"/>
              </a:spcBef>
              <a:buClr>
                <a:srgbClr val="5C0000"/>
              </a:buClr>
              <a:buSzPct val="90000"/>
              <a:buFont typeface="Arial"/>
              <a:buChar char="•"/>
            </a:pPr>
            <a:r>
              <a:rPr lang="en-US" sz="2200" dirty="0" smtClean="0">
                <a:solidFill>
                  <a:schemeClr val="bg1"/>
                </a:solidFill>
              </a:rPr>
              <a:t>Scalable/elastic</a:t>
            </a:r>
          </a:p>
          <a:p>
            <a:pPr marL="630238" lvl="1" indent="-173038">
              <a:lnSpc>
                <a:spcPct val="90000"/>
              </a:lnSpc>
              <a:spcBef>
                <a:spcPts val="1200"/>
              </a:spcBef>
              <a:buClr>
                <a:srgbClr val="5C0000"/>
              </a:buClr>
              <a:buSzPct val="90000"/>
              <a:buFont typeface="Arial"/>
              <a:buChar char="•"/>
            </a:pPr>
            <a:r>
              <a:rPr lang="en-US" sz="2200" dirty="0" smtClean="0">
                <a:solidFill>
                  <a:schemeClr val="bg1"/>
                </a:solidFill>
              </a:rPr>
              <a:t>Flat architecture</a:t>
            </a:r>
          </a:p>
        </p:txBody>
      </p:sp>
      <p:cxnSp>
        <p:nvCxnSpPr>
          <p:cNvPr id="13" name="Straight Connector 12"/>
          <p:cNvCxnSpPr/>
          <p:nvPr/>
        </p:nvCxnSpPr>
        <p:spPr>
          <a:xfrm>
            <a:off x="5332312" y="3153819"/>
            <a:ext cx="3525337" cy="0"/>
          </a:xfrm>
          <a:prstGeom prst="line">
            <a:avLst/>
          </a:prstGeom>
          <a:ln w="28575">
            <a:solidFill>
              <a:schemeClr val="bg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8" name="Content Placeholder 6"/>
          <p:cNvSpPr txBox="1">
            <a:spLocks/>
          </p:cNvSpPr>
          <p:nvPr/>
        </p:nvSpPr>
        <p:spPr>
          <a:xfrm>
            <a:off x="5021012" y="3359871"/>
            <a:ext cx="4165830" cy="3734356"/>
          </a:xfrm>
          <a:prstGeom prst="rect">
            <a:avLst/>
          </a:prstGeom>
          <a:noFill/>
          <a:ln>
            <a:solidFill>
              <a:schemeClr val="tx1">
                <a:lumMod val="50000"/>
                <a:lumOff val="50000"/>
              </a:schemeClr>
            </a:solidFill>
          </a:ln>
        </p:spPr>
        <p:txBody>
          <a:bodyPr vert="horz" wrap="square" lIns="91440" tIns="45720" rIns="91440" bIns="45720" rtlCol="0">
            <a:spAutoFit/>
          </a:bodyPr>
          <a:lstStyle/>
          <a:p>
            <a:pPr marL="283464" lvl="0" indent="-283464" algn="ctr">
              <a:lnSpc>
                <a:spcPct val="95000"/>
              </a:lnSpc>
              <a:defRPr/>
            </a:pPr>
            <a:r>
              <a:rPr lang="en-US" sz="2400" dirty="0" smtClean="0">
                <a:solidFill>
                  <a:schemeClr val="bg1"/>
                </a:solidFill>
              </a:rPr>
              <a:t>Network Automation —</a:t>
            </a:r>
          </a:p>
          <a:p>
            <a:pPr marL="283464" lvl="0" indent="-283464" algn="ctr">
              <a:lnSpc>
                <a:spcPct val="95000"/>
              </a:lnSpc>
              <a:defRPr/>
            </a:pPr>
            <a:r>
              <a:rPr lang="en-US" sz="2400" i="1" dirty="0" smtClean="0">
                <a:solidFill>
                  <a:schemeClr val="bg1"/>
                </a:solidFill>
              </a:rPr>
              <a:t>Simpler Service Orchestration</a:t>
            </a:r>
          </a:p>
          <a:p>
            <a:pPr marL="740664" lvl="1" indent="-283464">
              <a:lnSpc>
                <a:spcPct val="95000"/>
              </a:lnSpc>
              <a:spcBef>
                <a:spcPts val="1400"/>
              </a:spcBef>
              <a:buFont typeface="Arial" pitchFamily="34" charset="0"/>
              <a:buChar char="•"/>
              <a:defRPr/>
            </a:pPr>
            <a:r>
              <a:rPr kumimoji="0" lang="en-US" sz="2000" b="0" i="0" u="none" strike="noStrike" kern="1200" cap="none" spc="0" normalizeH="0" baseline="0" noProof="0" dirty="0" smtClean="0">
                <a:ln>
                  <a:noFill/>
                </a:ln>
                <a:solidFill>
                  <a:schemeClr val="bg1"/>
                </a:solidFill>
                <a:effectLst/>
                <a:uLnTx/>
                <a:uFillTx/>
                <a:latin typeface="+mn-lt"/>
                <a:ea typeface="+mn-ea"/>
                <a:cs typeface="+mn-cs"/>
              </a:rPr>
              <a:t>Logical chassis, domain-based management</a:t>
            </a:r>
          </a:p>
          <a:p>
            <a:pPr marL="740664" lvl="1" indent="-283464">
              <a:lnSpc>
                <a:spcPct val="95000"/>
              </a:lnSpc>
              <a:spcBef>
                <a:spcPts val="1400"/>
              </a:spcBef>
              <a:buFont typeface="Arial" pitchFamily="34" charset="0"/>
              <a:buChar char="•"/>
              <a:defRPr/>
            </a:pPr>
            <a:r>
              <a:rPr kumimoji="0" lang="en-US" sz="2000" b="0" i="0" u="none" strike="noStrike" kern="1200" cap="none" spc="0" normalizeH="0" baseline="0" noProof="0" dirty="0" smtClean="0">
                <a:ln>
                  <a:noFill/>
                </a:ln>
                <a:solidFill>
                  <a:schemeClr val="bg1"/>
                </a:solidFill>
                <a:effectLst/>
                <a:uLnTx/>
                <a:uFillTx/>
                <a:latin typeface="+mn-lt"/>
                <a:ea typeface="+mn-ea"/>
                <a:cs typeface="+mn-cs"/>
              </a:rPr>
              <a:t>Automatic VM alignment</a:t>
            </a:r>
          </a:p>
          <a:p>
            <a:pPr marL="740664" lvl="1" indent="-283464">
              <a:lnSpc>
                <a:spcPct val="95000"/>
              </a:lnSpc>
              <a:spcBef>
                <a:spcPts val="1400"/>
              </a:spcBef>
              <a:buFont typeface="Arial" pitchFamily="34" charset="0"/>
              <a:buChar char="•"/>
              <a:defRPr/>
            </a:pPr>
            <a:r>
              <a:rPr kumimoji="0" lang="en-US" sz="2000" b="0" i="0" u="none" strike="noStrike" kern="1200" cap="none" spc="0" normalizeH="0" baseline="0" noProof="0" err="1" smtClean="0">
                <a:ln>
                  <a:noFill/>
                </a:ln>
                <a:solidFill>
                  <a:schemeClr val="bg1"/>
                </a:solidFill>
                <a:effectLst/>
                <a:uLnTx/>
                <a:uFillTx/>
                <a:latin typeface="+mn-lt"/>
                <a:ea typeface="+mn-ea"/>
                <a:cs typeface="+mn-cs"/>
              </a:rPr>
              <a:t>FCoE</a:t>
            </a:r>
            <a:r>
              <a:rPr kumimoji="0" lang="en-US" sz="2000" b="0" i="0" u="none" strike="noStrike" kern="1200" cap="none" spc="0" normalizeH="0" baseline="0" noProof="0" smtClean="0">
                <a:ln>
                  <a:noFill/>
                </a:ln>
                <a:solidFill>
                  <a:schemeClr val="bg1"/>
                </a:solidFill>
                <a:effectLst/>
                <a:uLnTx/>
                <a:uFillTx/>
                <a:latin typeface="+mn-lt"/>
                <a:ea typeface="+mn-ea"/>
                <a:cs typeface="+mn-cs"/>
              </a:rPr>
              <a:t> traffic to </a:t>
            </a:r>
            <a:r>
              <a:rPr kumimoji="0" lang="en-US" sz="2000" b="0" i="0" u="none" strike="noStrike" kern="1200" cap="none" spc="0" normalizeH="0" baseline="0" noProof="0" dirty="0" smtClean="0">
                <a:ln>
                  <a:noFill/>
                </a:ln>
                <a:solidFill>
                  <a:schemeClr val="bg1"/>
                </a:solidFill>
                <a:effectLst/>
                <a:uLnTx/>
                <a:uFillTx/>
                <a:latin typeface="+mn-lt"/>
                <a:ea typeface="+mn-ea"/>
                <a:cs typeface="+mn-cs"/>
              </a:rPr>
              <a:t>FC SAN for</a:t>
            </a:r>
            <a:r>
              <a:rPr kumimoji="0" lang="en-US" sz="2000" b="0" i="0" u="none" strike="noStrike" kern="1200" cap="none" spc="0" normalizeH="0" noProof="0" dirty="0" smtClean="0">
                <a:ln>
                  <a:noFill/>
                </a:ln>
                <a:solidFill>
                  <a:schemeClr val="bg1"/>
                </a:solidFill>
                <a:effectLst/>
                <a:uLnTx/>
                <a:uFillTx/>
                <a:latin typeface="+mn-lt"/>
                <a:ea typeface="+mn-ea"/>
                <a:cs typeface="+mn-cs"/>
              </a:rPr>
              <a:t> seamless DC network</a:t>
            </a:r>
          </a:p>
          <a:p>
            <a:pPr marL="283464" marR="0" lvl="0" indent="-283464" algn="l" defTabSz="914400" rtl="0" eaLnBrk="1" fontAlgn="auto" latinLnBrk="0" hangingPunct="1">
              <a:lnSpc>
                <a:spcPct val="95000"/>
              </a:lnSpc>
              <a:spcAft>
                <a:spcPts val="0"/>
              </a:spcAft>
              <a:buClrTx/>
              <a:buSzTx/>
              <a:tabLst/>
              <a:defRPr/>
            </a:pPr>
            <a:endParaRPr kumimoji="0" lang="en-US" sz="2600" b="0" i="0" u="none" strike="noStrike" kern="1200" cap="none" spc="0" normalizeH="0" noProof="0" dirty="0" smtClean="0">
              <a:ln>
                <a:noFill/>
              </a:ln>
              <a:solidFill>
                <a:schemeClr val="tx1"/>
              </a:solidFill>
              <a:effectLst/>
              <a:uLnTx/>
              <a:uFillTx/>
              <a:latin typeface="+mn-lt"/>
              <a:ea typeface="+mn-ea"/>
              <a:cs typeface="+mn-cs"/>
            </a:endParaRPr>
          </a:p>
          <a:p>
            <a:pPr marL="283464" marR="0" lvl="0" indent="-283464" algn="l" defTabSz="914400" rtl="0" eaLnBrk="1" fontAlgn="auto" latinLnBrk="0" hangingPunct="1">
              <a:lnSpc>
                <a:spcPct val="95000"/>
              </a:lnSpc>
              <a:spcBef>
                <a:spcPts val="1400"/>
              </a:spcBef>
              <a:spcAft>
                <a:spcPts val="0"/>
              </a:spcAft>
              <a:buClrTx/>
              <a:buSzTx/>
              <a:tabLst/>
              <a:defRPr/>
            </a:pPr>
            <a:endParaRPr kumimoji="0" lang="en-US" sz="2600" b="0" i="0" u="none" strike="noStrike" kern="1200" cap="none" spc="0" normalizeH="0" noProof="0" dirty="0" smtClean="0">
              <a:ln>
                <a:noFill/>
              </a:ln>
              <a:solidFill>
                <a:schemeClr val="tx1"/>
              </a:solidFill>
              <a:effectLst/>
              <a:uLnTx/>
              <a:uFillTx/>
              <a:latin typeface="+mn-lt"/>
              <a:ea typeface="+mn-ea"/>
              <a:cs typeface="+mn-cs"/>
            </a:endParaRPr>
          </a:p>
        </p:txBody>
      </p:sp>
      <p:sp>
        <p:nvSpPr>
          <p:cNvPr id="34" name="Title 10"/>
          <p:cNvSpPr txBox="1">
            <a:spLocks/>
          </p:cNvSpPr>
          <p:nvPr/>
        </p:nvSpPr>
        <p:spPr>
          <a:xfrm>
            <a:off x="182409" y="2485467"/>
            <a:ext cx="3414967" cy="1701007"/>
          </a:xfrm>
          <a:prstGeom prst="rect">
            <a:avLst/>
          </a:prstGeom>
        </p:spPr>
        <p:txBody>
          <a:bodyPr lIns="45720" rIns="45720" anchor="ctr" anchorCtr="0"/>
          <a:lstStyle/>
          <a:p>
            <a:pPr lvl="0" algn="ctr">
              <a:lnSpc>
                <a:spcPct val="85000"/>
              </a:lnSpc>
              <a:spcBef>
                <a:spcPct val="0"/>
              </a:spcBef>
              <a:defRPr/>
            </a:pPr>
            <a:r>
              <a:rPr lang="en-US" sz="4000" i="1" spc="-10" smtClean="0">
                <a:solidFill>
                  <a:schemeClr val="bg1"/>
                </a:solidFill>
                <a:effectLst>
                  <a:outerShdw blurRad="38100" dist="38100" dir="2700000" algn="tl">
                    <a:srgbClr val="000000">
                      <a:alpha val="43137"/>
                    </a:srgbClr>
                  </a:outerShdw>
                </a:effectLst>
                <a:latin typeface="Franklin Gothic Medium Cond" pitchFamily="34" charset="0"/>
              </a:rPr>
              <a:t>Future-proof</a:t>
            </a:r>
          </a:p>
          <a:p>
            <a:pPr lvl="0" algn="ctr">
              <a:lnSpc>
                <a:spcPct val="85000"/>
              </a:lnSpc>
              <a:spcBef>
                <a:spcPct val="0"/>
              </a:spcBef>
              <a:defRPr/>
            </a:pPr>
            <a:r>
              <a:rPr lang="en-US" sz="4000" i="1" spc="-10" smtClean="0">
                <a:solidFill>
                  <a:schemeClr val="bg1"/>
                </a:solidFill>
                <a:effectLst>
                  <a:outerShdw blurRad="38100" dist="38100" dir="2700000" algn="tl">
                    <a:srgbClr val="000000">
                      <a:alpha val="43137"/>
                    </a:srgbClr>
                  </a:outerShdw>
                </a:effectLst>
                <a:latin typeface="Franklin Gothic Medium Cond" pitchFamily="34" charset="0"/>
              </a:rPr>
              <a:t>Data Center </a:t>
            </a:r>
          </a:p>
          <a:p>
            <a:pPr lvl="0" algn="ctr">
              <a:lnSpc>
                <a:spcPct val="85000"/>
              </a:lnSpc>
              <a:spcBef>
                <a:spcPct val="0"/>
              </a:spcBef>
              <a:defRPr/>
            </a:pPr>
            <a:r>
              <a:rPr lang="en-US" sz="4000" i="1" spc="-10" smtClean="0">
                <a:solidFill>
                  <a:schemeClr val="bg1"/>
                </a:solidFill>
                <a:effectLst>
                  <a:outerShdw blurRad="38100" dist="38100" dir="2700000" algn="tl">
                    <a:srgbClr val="000000">
                      <a:alpha val="43137"/>
                    </a:srgbClr>
                  </a:outerShdw>
                </a:effectLst>
                <a:latin typeface="Franklin Gothic Medium Cond" pitchFamily="34" charset="0"/>
              </a:rPr>
              <a:t>Networks</a:t>
            </a:r>
            <a:endParaRPr lang="en-US" sz="4000" i="1" spc="-10" dirty="0" smtClean="0">
              <a:solidFill>
                <a:schemeClr val="bg1"/>
              </a:solidFill>
              <a:effectLst>
                <a:outerShdw blurRad="38100" dist="38100" dir="2700000" algn="tl">
                  <a:srgbClr val="000000">
                    <a:alpha val="43137"/>
                  </a:srgbClr>
                </a:outerShdw>
              </a:effectLst>
              <a:latin typeface="Franklin Gothic Medium Cond" pitchFamily="34" charset="0"/>
            </a:endParaRPr>
          </a:p>
        </p:txBody>
      </p:sp>
      <p:grpSp>
        <p:nvGrpSpPr>
          <p:cNvPr id="2" name="Group 6"/>
          <p:cNvGrpSpPr>
            <a:grpSpLocks noChangeAspect="1"/>
          </p:cNvGrpSpPr>
          <p:nvPr/>
        </p:nvGrpSpPr>
        <p:grpSpPr bwMode="auto">
          <a:xfrm>
            <a:off x="7819556" y="6384289"/>
            <a:ext cx="1218114" cy="473711"/>
            <a:chOff x="1890" y="1775"/>
            <a:chExt cx="1980" cy="770"/>
          </a:xfrm>
          <a:effectLst/>
        </p:grpSpPr>
        <p:sp>
          <p:nvSpPr>
            <p:cNvPr id="17" name="AutoShape 5"/>
            <p:cNvSpPr>
              <a:spLocks noChangeAspect="1" noChangeArrowheads="1" noTextEdit="1"/>
            </p:cNvSpPr>
            <p:nvPr/>
          </p:nvSpPr>
          <p:spPr bwMode="auto">
            <a:xfrm>
              <a:off x="1890" y="1775"/>
              <a:ext cx="1980" cy="7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effectLst/>
              </a:endParaRPr>
            </a:p>
          </p:txBody>
        </p:sp>
        <p:sp>
          <p:nvSpPr>
            <p:cNvPr id="18" name="Freeform 7"/>
            <p:cNvSpPr>
              <a:spLocks/>
            </p:cNvSpPr>
            <p:nvPr/>
          </p:nvSpPr>
          <p:spPr bwMode="auto">
            <a:xfrm>
              <a:off x="2468" y="2342"/>
              <a:ext cx="156" cy="205"/>
            </a:xfrm>
            <a:custGeom>
              <a:avLst/>
              <a:gdLst/>
              <a:ahLst/>
              <a:cxnLst>
                <a:cxn ang="0">
                  <a:pos x="61" y="82"/>
                </a:cxn>
                <a:cxn ang="0">
                  <a:pos x="36" y="92"/>
                </a:cxn>
                <a:cxn ang="0">
                  <a:pos x="11" y="81"/>
                </a:cxn>
                <a:cxn ang="0">
                  <a:pos x="0" y="46"/>
                </a:cxn>
                <a:cxn ang="0">
                  <a:pos x="36" y="0"/>
                </a:cxn>
                <a:cxn ang="0">
                  <a:pos x="70" y="32"/>
                </a:cxn>
                <a:cxn ang="0">
                  <a:pos x="55" y="33"/>
                </a:cxn>
                <a:cxn ang="0">
                  <a:pos x="49" y="19"/>
                </a:cxn>
                <a:cxn ang="0">
                  <a:pos x="37" y="13"/>
                </a:cxn>
                <a:cxn ang="0">
                  <a:pos x="18" y="46"/>
                </a:cxn>
                <a:cxn ang="0">
                  <a:pos x="37" y="79"/>
                </a:cxn>
                <a:cxn ang="0">
                  <a:pos x="55" y="60"/>
                </a:cxn>
                <a:cxn ang="0">
                  <a:pos x="70" y="61"/>
                </a:cxn>
                <a:cxn ang="0">
                  <a:pos x="61" y="82"/>
                </a:cxn>
              </a:cxnLst>
              <a:rect l="0" t="0" r="r" b="b"/>
              <a:pathLst>
                <a:path w="70" h="92">
                  <a:moveTo>
                    <a:pt x="61" y="82"/>
                  </a:moveTo>
                  <a:cubicBezTo>
                    <a:pt x="54" y="89"/>
                    <a:pt x="47" y="92"/>
                    <a:pt x="36" y="92"/>
                  </a:cubicBezTo>
                  <a:cubicBezTo>
                    <a:pt x="25" y="92"/>
                    <a:pt x="17" y="89"/>
                    <a:pt x="11" y="81"/>
                  </a:cubicBezTo>
                  <a:cubicBezTo>
                    <a:pt x="4" y="72"/>
                    <a:pt x="0" y="60"/>
                    <a:pt x="0" y="46"/>
                  </a:cubicBezTo>
                  <a:cubicBezTo>
                    <a:pt x="0" y="18"/>
                    <a:pt x="14" y="0"/>
                    <a:pt x="36" y="0"/>
                  </a:cubicBezTo>
                  <a:cubicBezTo>
                    <a:pt x="55" y="0"/>
                    <a:pt x="66" y="11"/>
                    <a:pt x="70" y="32"/>
                  </a:cubicBezTo>
                  <a:cubicBezTo>
                    <a:pt x="55" y="33"/>
                    <a:pt x="55" y="33"/>
                    <a:pt x="55" y="33"/>
                  </a:cubicBezTo>
                  <a:cubicBezTo>
                    <a:pt x="53" y="25"/>
                    <a:pt x="52" y="23"/>
                    <a:pt x="49" y="19"/>
                  </a:cubicBezTo>
                  <a:cubicBezTo>
                    <a:pt x="47" y="16"/>
                    <a:pt x="42" y="13"/>
                    <a:pt x="37" y="13"/>
                  </a:cubicBezTo>
                  <a:cubicBezTo>
                    <a:pt x="24" y="13"/>
                    <a:pt x="18" y="25"/>
                    <a:pt x="18" y="46"/>
                  </a:cubicBezTo>
                  <a:cubicBezTo>
                    <a:pt x="18" y="67"/>
                    <a:pt x="25" y="79"/>
                    <a:pt x="37" y="79"/>
                  </a:cubicBezTo>
                  <a:cubicBezTo>
                    <a:pt x="46" y="79"/>
                    <a:pt x="53" y="71"/>
                    <a:pt x="55" y="60"/>
                  </a:cubicBezTo>
                  <a:cubicBezTo>
                    <a:pt x="70" y="61"/>
                    <a:pt x="70" y="61"/>
                    <a:pt x="70" y="61"/>
                  </a:cubicBezTo>
                  <a:cubicBezTo>
                    <a:pt x="68" y="72"/>
                    <a:pt x="67" y="76"/>
                    <a:pt x="61" y="8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effectLst/>
              </a:endParaRPr>
            </a:p>
          </p:txBody>
        </p:sp>
        <p:sp>
          <p:nvSpPr>
            <p:cNvPr id="19" name="Freeform 8"/>
            <p:cNvSpPr>
              <a:spLocks noEditPoints="1"/>
            </p:cNvSpPr>
            <p:nvPr/>
          </p:nvSpPr>
          <p:spPr bwMode="auto">
            <a:xfrm>
              <a:off x="2637" y="2344"/>
              <a:ext cx="178" cy="201"/>
            </a:xfrm>
            <a:custGeom>
              <a:avLst/>
              <a:gdLst/>
              <a:ahLst/>
              <a:cxnLst>
                <a:cxn ang="0">
                  <a:pos x="141" y="201"/>
                </a:cxn>
                <a:cxn ang="0">
                  <a:pos x="125" y="154"/>
                </a:cxn>
                <a:cxn ang="0">
                  <a:pos x="49" y="154"/>
                </a:cxn>
                <a:cxn ang="0">
                  <a:pos x="33" y="201"/>
                </a:cxn>
                <a:cxn ang="0">
                  <a:pos x="0" y="201"/>
                </a:cxn>
                <a:cxn ang="0">
                  <a:pos x="67" y="0"/>
                </a:cxn>
                <a:cxn ang="0">
                  <a:pos x="112" y="0"/>
                </a:cxn>
                <a:cxn ang="0">
                  <a:pos x="178" y="201"/>
                </a:cxn>
                <a:cxn ang="0">
                  <a:pos x="141" y="201"/>
                </a:cxn>
                <a:cxn ang="0">
                  <a:pos x="87" y="38"/>
                </a:cxn>
                <a:cxn ang="0">
                  <a:pos x="58" y="125"/>
                </a:cxn>
                <a:cxn ang="0">
                  <a:pos x="114" y="125"/>
                </a:cxn>
                <a:cxn ang="0">
                  <a:pos x="87" y="38"/>
                </a:cxn>
              </a:cxnLst>
              <a:rect l="0" t="0" r="r" b="b"/>
              <a:pathLst>
                <a:path w="178" h="201">
                  <a:moveTo>
                    <a:pt x="141" y="201"/>
                  </a:moveTo>
                  <a:lnTo>
                    <a:pt x="125" y="154"/>
                  </a:lnTo>
                  <a:lnTo>
                    <a:pt x="49" y="154"/>
                  </a:lnTo>
                  <a:lnTo>
                    <a:pt x="33" y="201"/>
                  </a:lnTo>
                  <a:lnTo>
                    <a:pt x="0" y="201"/>
                  </a:lnTo>
                  <a:lnTo>
                    <a:pt x="67" y="0"/>
                  </a:lnTo>
                  <a:lnTo>
                    <a:pt x="112" y="0"/>
                  </a:lnTo>
                  <a:lnTo>
                    <a:pt x="178" y="201"/>
                  </a:lnTo>
                  <a:lnTo>
                    <a:pt x="141" y="201"/>
                  </a:lnTo>
                  <a:close/>
                  <a:moveTo>
                    <a:pt x="87" y="38"/>
                  </a:moveTo>
                  <a:lnTo>
                    <a:pt x="58" y="125"/>
                  </a:lnTo>
                  <a:lnTo>
                    <a:pt x="114" y="125"/>
                  </a:lnTo>
                  <a:lnTo>
                    <a:pt x="87" y="3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effectLst/>
              </a:endParaRPr>
            </a:p>
          </p:txBody>
        </p:sp>
        <p:sp>
          <p:nvSpPr>
            <p:cNvPr id="20" name="Freeform 9"/>
            <p:cNvSpPr>
              <a:spLocks noEditPoints="1"/>
            </p:cNvSpPr>
            <p:nvPr/>
          </p:nvSpPr>
          <p:spPr bwMode="auto">
            <a:xfrm>
              <a:off x="2844" y="2344"/>
              <a:ext cx="163" cy="201"/>
            </a:xfrm>
            <a:custGeom>
              <a:avLst/>
              <a:gdLst/>
              <a:ahLst/>
              <a:cxnLst>
                <a:cxn ang="0">
                  <a:pos x="29" y="90"/>
                </a:cxn>
                <a:cxn ang="0">
                  <a:pos x="0" y="90"/>
                </a:cxn>
                <a:cxn ang="0">
                  <a:pos x="0" y="0"/>
                </a:cxn>
                <a:cxn ang="0">
                  <a:pos x="33" y="0"/>
                </a:cxn>
                <a:cxn ang="0">
                  <a:pos x="73" y="45"/>
                </a:cxn>
                <a:cxn ang="0">
                  <a:pos x="29" y="90"/>
                </a:cxn>
                <a:cxn ang="0">
                  <a:pos x="32" y="13"/>
                </a:cxn>
                <a:cxn ang="0">
                  <a:pos x="16" y="13"/>
                </a:cxn>
                <a:cxn ang="0">
                  <a:pos x="16" y="77"/>
                </a:cxn>
                <a:cxn ang="0">
                  <a:pos x="30" y="77"/>
                </a:cxn>
                <a:cxn ang="0">
                  <a:pos x="56" y="45"/>
                </a:cxn>
                <a:cxn ang="0">
                  <a:pos x="32" y="13"/>
                </a:cxn>
              </a:cxnLst>
              <a:rect l="0" t="0" r="r" b="b"/>
              <a:pathLst>
                <a:path w="73" h="90">
                  <a:moveTo>
                    <a:pt x="29" y="90"/>
                  </a:moveTo>
                  <a:cubicBezTo>
                    <a:pt x="0" y="90"/>
                    <a:pt x="0" y="90"/>
                    <a:pt x="0" y="90"/>
                  </a:cubicBezTo>
                  <a:cubicBezTo>
                    <a:pt x="0" y="0"/>
                    <a:pt x="0" y="0"/>
                    <a:pt x="0" y="0"/>
                  </a:cubicBezTo>
                  <a:cubicBezTo>
                    <a:pt x="33" y="0"/>
                    <a:pt x="33" y="0"/>
                    <a:pt x="33" y="0"/>
                  </a:cubicBezTo>
                  <a:cubicBezTo>
                    <a:pt x="56" y="0"/>
                    <a:pt x="73" y="19"/>
                    <a:pt x="73" y="45"/>
                  </a:cubicBezTo>
                  <a:cubicBezTo>
                    <a:pt x="73" y="72"/>
                    <a:pt x="56" y="90"/>
                    <a:pt x="29" y="90"/>
                  </a:cubicBezTo>
                  <a:close/>
                  <a:moveTo>
                    <a:pt x="32" y="13"/>
                  </a:moveTo>
                  <a:cubicBezTo>
                    <a:pt x="16" y="13"/>
                    <a:pt x="16" y="13"/>
                    <a:pt x="16" y="13"/>
                  </a:cubicBezTo>
                  <a:cubicBezTo>
                    <a:pt x="16" y="77"/>
                    <a:pt x="16" y="77"/>
                    <a:pt x="16" y="77"/>
                  </a:cubicBezTo>
                  <a:cubicBezTo>
                    <a:pt x="30" y="77"/>
                    <a:pt x="30" y="77"/>
                    <a:pt x="30" y="77"/>
                  </a:cubicBezTo>
                  <a:cubicBezTo>
                    <a:pt x="45" y="77"/>
                    <a:pt x="56" y="64"/>
                    <a:pt x="56" y="45"/>
                  </a:cubicBezTo>
                  <a:cubicBezTo>
                    <a:pt x="56" y="26"/>
                    <a:pt x="46" y="13"/>
                    <a:pt x="32" y="1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effectLst/>
              </a:endParaRPr>
            </a:p>
          </p:txBody>
        </p:sp>
        <p:sp>
          <p:nvSpPr>
            <p:cNvPr id="21" name="Freeform 10"/>
            <p:cNvSpPr>
              <a:spLocks/>
            </p:cNvSpPr>
            <p:nvPr/>
          </p:nvSpPr>
          <p:spPr bwMode="auto">
            <a:xfrm>
              <a:off x="3045" y="2344"/>
              <a:ext cx="132" cy="201"/>
            </a:xfrm>
            <a:custGeom>
              <a:avLst/>
              <a:gdLst/>
              <a:ahLst/>
              <a:cxnLst>
                <a:cxn ang="0">
                  <a:pos x="0" y="201"/>
                </a:cxn>
                <a:cxn ang="0">
                  <a:pos x="0" y="0"/>
                </a:cxn>
                <a:cxn ang="0">
                  <a:pos x="129" y="0"/>
                </a:cxn>
                <a:cxn ang="0">
                  <a:pos x="129" y="31"/>
                </a:cxn>
                <a:cxn ang="0">
                  <a:pos x="38" y="31"/>
                </a:cxn>
                <a:cxn ang="0">
                  <a:pos x="38" y="85"/>
                </a:cxn>
                <a:cxn ang="0">
                  <a:pos x="112" y="85"/>
                </a:cxn>
                <a:cxn ang="0">
                  <a:pos x="112" y="114"/>
                </a:cxn>
                <a:cxn ang="0">
                  <a:pos x="38" y="114"/>
                </a:cxn>
                <a:cxn ang="0">
                  <a:pos x="38" y="170"/>
                </a:cxn>
                <a:cxn ang="0">
                  <a:pos x="132" y="170"/>
                </a:cxn>
                <a:cxn ang="0">
                  <a:pos x="132" y="201"/>
                </a:cxn>
                <a:cxn ang="0">
                  <a:pos x="0" y="201"/>
                </a:cxn>
              </a:cxnLst>
              <a:rect l="0" t="0" r="r" b="b"/>
              <a:pathLst>
                <a:path w="132" h="201">
                  <a:moveTo>
                    <a:pt x="0" y="201"/>
                  </a:moveTo>
                  <a:lnTo>
                    <a:pt x="0" y="0"/>
                  </a:lnTo>
                  <a:lnTo>
                    <a:pt x="129" y="0"/>
                  </a:lnTo>
                  <a:lnTo>
                    <a:pt x="129" y="31"/>
                  </a:lnTo>
                  <a:lnTo>
                    <a:pt x="38" y="31"/>
                  </a:lnTo>
                  <a:lnTo>
                    <a:pt x="38" y="85"/>
                  </a:lnTo>
                  <a:lnTo>
                    <a:pt x="112" y="85"/>
                  </a:lnTo>
                  <a:lnTo>
                    <a:pt x="112" y="114"/>
                  </a:lnTo>
                  <a:lnTo>
                    <a:pt x="38" y="114"/>
                  </a:lnTo>
                  <a:lnTo>
                    <a:pt x="38" y="170"/>
                  </a:lnTo>
                  <a:lnTo>
                    <a:pt x="132" y="170"/>
                  </a:lnTo>
                  <a:lnTo>
                    <a:pt x="132" y="201"/>
                  </a:lnTo>
                  <a:lnTo>
                    <a:pt x="0" y="20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effectLst/>
              </a:endParaRPr>
            </a:p>
          </p:txBody>
        </p:sp>
        <p:sp>
          <p:nvSpPr>
            <p:cNvPr id="22" name="Freeform 11"/>
            <p:cNvSpPr>
              <a:spLocks noEditPoints="1"/>
            </p:cNvSpPr>
            <p:nvPr/>
          </p:nvSpPr>
          <p:spPr bwMode="auto">
            <a:xfrm>
              <a:off x="1892" y="2344"/>
              <a:ext cx="150" cy="201"/>
            </a:xfrm>
            <a:custGeom>
              <a:avLst/>
              <a:gdLst/>
              <a:ahLst/>
              <a:cxnLst>
                <a:cxn ang="0">
                  <a:pos x="39" y="90"/>
                </a:cxn>
                <a:cxn ang="0">
                  <a:pos x="0" y="90"/>
                </a:cxn>
                <a:cxn ang="0">
                  <a:pos x="0" y="0"/>
                </a:cxn>
                <a:cxn ang="0">
                  <a:pos x="35" y="0"/>
                </a:cxn>
                <a:cxn ang="0">
                  <a:pos x="55" y="5"/>
                </a:cxn>
                <a:cxn ang="0">
                  <a:pos x="62" y="14"/>
                </a:cxn>
                <a:cxn ang="0">
                  <a:pos x="64" y="24"/>
                </a:cxn>
                <a:cxn ang="0">
                  <a:pos x="48" y="44"/>
                </a:cxn>
                <a:cxn ang="0">
                  <a:pos x="59" y="48"/>
                </a:cxn>
                <a:cxn ang="0">
                  <a:pos x="67" y="66"/>
                </a:cxn>
                <a:cxn ang="0">
                  <a:pos x="39" y="90"/>
                </a:cxn>
                <a:cxn ang="0">
                  <a:pos x="35" y="13"/>
                </a:cxn>
                <a:cxn ang="0">
                  <a:pos x="15" y="13"/>
                </a:cxn>
                <a:cxn ang="0">
                  <a:pos x="15" y="38"/>
                </a:cxn>
                <a:cxn ang="0">
                  <a:pos x="35" y="38"/>
                </a:cxn>
                <a:cxn ang="0">
                  <a:pos x="48" y="25"/>
                </a:cxn>
                <a:cxn ang="0">
                  <a:pos x="35" y="13"/>
                </a:cxn>
                <a:cxn ang="0">
                  <a:pos x="36" y="51"/>
                </a:cxn>
                <a:cxn ang="0">
                  <a:pos x="15" y="51"/>
                </a:cxn>
                <a:cxn ang="0">
                  <a:pos x="15" y="76"/>
                </a:cxn>
                <a:cxn ang="0">
                  <a:pos x="36" y="76"/>
                </a:cxn>
                <a:cxn ang="0">
                  <a:pos x="51" y="64"/>
                </a:cxn>
                <a:cxn ang="0">
                  <a:pos x="36" y="51"/>
                </a:cxn>
              </a:cxnLst>
              <a:rect l="0" t="0" r="r" b="b"/>
              <a:pathLst>
                <a:path w="67" h="90">
                  <a:moveTo>
                    <a:pt x="39" y="90"/>
                  </a:moveTo>
                  <a:cubicBezTo>
                    <a:pt x="0" y="90"/>
                    <a:pt x="0" y="90"/>
                    <a:pt x="0" y="90"/>
                  </a:cubicBezTo>
                  <a:cubicBezTo>
                    <a:pt x="0" y="0"/>
                    <a:pt x="0" y="0"/>
                    <a:pt x="0" y="0"/>
                  </a:cubicBezTo>
                  <a:cubicBezTo>
                    <a:pt x="35" y="0"/>
                    <a:pt x="35" y="0"/>
                    <a:pt x="35" y="0"/>
                  </a:cubicBezTo>
                  <a:cubicBezTo>
                    <a:pt x="45" y="0"/>
                    <a:pt x="50" y="1"/>
                    <a:pt x="55" y="5"/>
                  </a:cubicBezTo>
                  <a:cubicBezTo>
                    <a:pt x="58" y="7"/>
                    <a:pt x="61" y="10"/>
                    <a:pt x="62" y="14"/>
                  </a:cubicBezTo>
                  <a:cubicBezTo>
                    <a:pt x="63" y="17"/>
                    <a:pt x="64" y="20"/>
                    <a:pt x="64" y="24"/>
                  </a:cubicBezTo>
                  <a:cubicBezTo>
                    <a:pt x="64" y="34"/>
                    <a:pt x="58" y="41"/>
                    <a:pt x="48" y="44"/>
                  </a:cubicBezTo>
                  <a:cubicBezTo>
                    <a:pt x="53" y="45"/>
                    <a:pt x="55" y="45"/>
                    <a:pt x="59" y="48"/>
                  </a:cubicBezTo>
                  <a:cubicBezTo>
                    <a:pt x="64" y="52"/>
                    <a:pt x="67" y="58"/>
                    <a:pt x="67" y="66"/>
                  </a:cubicBezTo>
                  <a:cubicBezTo>
                    <a:pt x="67" y="81"/>
                    <a:pt x="57" y="90"/>
                    <a:pt x="39" y="90"/>
                  </a:cubicBezTo>
                  <a:close/>
                  <a:moveTo>
                    <a:pt x="35" y="13"/>
                  </a:moveTo>
                  <a:cubicBezTo>
                    <a:pt x="15" y="13"/>
                    <a:pt x="15" y="13"/>
                    <a:pt x="15" y="13"/>
                  </a:cubicBezTo>
                  <a:cubicBezTo>
                    <a:pt x="15" y="38"/>
                    <a:pt x="15" y="38"/>
                    <a:pt x="15" y="38"/>
                  </a:cubicBezTo>
                  <a:cubicBezTo>
                    <a:pt x="35" y="38"/>
                    <a:pt x="35" y="38"/>
                    <a:pt x="35" y="38"/>
                  </a:cubicBezTo>
                  <a:cubicBezTo>
                    <a:pt x="43" y="38"/>
                    <a:pt x="48" y="33"/>
                    <a:pt x="48" y="25"/>
                  </a:cubicBezTo>
                  <a:cubicBezTo>
                    <a:pt x="48" y="18"/>
                    <a:pt x="43" y="13"/>
                    <a:pt x="35" y="13"/>
                  </a:cubicBezTo>
                  <a:close/>
                  <a:moveTo>
                    <a:pt x="36" y="51"/>
                  </a:moveTo>
                  <a:cubicBezTo>
                    <a:pt x="15" y="51"/>
                    <a:pt x="15" y="51"/>
                    <a:pt x="15" y="51"/>
                  </a:cubicBezTo>
                  <a:cubicBezTo>
                    <a:pt x="15" y="76"/>
                    <a:pt x="15" y="76"/>
                    <a:pt x="15" y="76"/>
                  </a:cubicBezTo>
                  <a:cubicBezTo>
                    <a:pt x="36" y="76"/>
                    <a:pt x="36" y="76"/>
                    <a:pt x="36" y="76"/>
                  </a:cubicBezTo>
                  <a:cubicBezTo>
                    <a:pt x="45" y="76"/>
                    <a:pt x="51" y="72"/>
                    <a:pt x="51" y="64"/>
                  </a:cubicBezTo>
                  <a:cubicBezTo>
                    <a:pt x="51" y="56"/>
                    <a:pt x="45" y="51"/>
                    <a:pt x="36" y="5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effectLst/>
              </a:endParaRPr>
            </a:p>
          </p:txBody>
        </p:sp>
        <p:sp>
          <p:nvSpPr>
            <p:cNvPr id="23" name="Freeform 12"/>
            <p:cNvSpPr>
              <a:spLocks noEditPoints="1"/>
            </p:cNvSpPr>
            <p:nvPr/>
          </p:nvSpPr>
          <p:spPr bwMode="auto">
            <a:xfrm>
              <a:off x="2082" y="2344"/>
              <a:ext cx="156" cy="201"/>
            </a:xfrm>
            <a:custGeom>
              <a:avLst/>
              <a:gdLst/>
              <a:ahLst/>
              <a:cxnLst>
                <a:cxn ang="0">
                  <a:pos x="54" y="50"/>
                </a:cxn>
                <a:cxn ang="0">
                  <a:pos x="70" y="90"/>
                </a:cxn>
                <a:cxn ang="0">
                  <a:pos x="53" y="90"/>
                </a:cxn>
                <a:cxn ang="0">
                  <a:pos x="39" y="53"/>
                </a:cxn>
                <a:cxn ang="0">
                  <a:pos x="16" y="53"/>
                </a:cxn>
                <a:cxn ang="0">
                  <a:pos x="16" y="90"/>
                </a:cxn>
                <a:cxn ang="0">
                  <a:pos x="0" y="90"/>
                </a:cxn>
                <a:cxn ang="0">
                  <a:pos x="0" y="0"/>
                </a:cxn>
                <a:cxn ang="0">
                  <a:pos x="39" y="0"/>
                </a:cxn>
                <a:cxn ang="0">
                  <a:pos x="70" y="27"/>
                </a:cxn>
                <a:cxn ang="0">
                  <a:pos x="54" y="50"/>
                </a:cxn>
                <a:cxn ang="0">
                  <a:pos x="38" y="13"/>
                </a:cxn>
                <a:cxn ang="0">
                  <a:pos x="16" y="13"/>
                </a:cxn>
                <a:cxn ang="0">
                  <a:pos x="16" y="40"/>
                </a:cxn>
                <a:cxn ang="0">
                  <a:pos x="36" y="40"/>
                </a:cxn>
                <a:cxn ang="0">
                  <a:pos x="54" y="26"/>
                </a:cxn>
                <a:cxn ang="0">
                  <a:pos x="38" y="13"/>
                </a:cxn>
              </a:cxnLst>
              <a:rect l="0" t="0" r="r" b="b"/>
              <a:pathLst>
                <a:path w="70" h="90">
                  <a:moveTo>
                    <a:pt x="54" y="50"/>
                  </a:moveTo>
                  <a:cubicBezTo>
                    <a:pt x="70" y="90"/>
                    <a:pt x="70" y="90"/>
                    <a:pt x="70" y="90"/>
                  </a:cubicBezTo>
                  <a:cubicBezTo>
                    <a:pt x="53" y="90"/>
                    <a:pt x="53" y="90"/>
                    <a:pt x="53" y="90"/>
                  </a:cubicBezTo>
                  <a:cubicBezTo>
                    <a:pt x="39" y="53"/>
                    <a:pt x="39" y="53"/>
                    <a:pt x="39" y="53"/>
                  </a:cubicBezTo>
                  <a:cubicBezTo>
                    <a:pt x="16" y="53"/>
                    <a:pt x="16" y="53"/>
                    <a:pt x="16" y="53"/>
                  </a:cubicBezTo>
                  <a:cubicBezTo>
                    <a:pt x="16" y="90"/>
                    <a:pt x="16" y="90"/>
                    <a:pt x="16" y="90"/>
                  </a:cubicBezTo>
                  <a:cubicBezTo>
                    <a:pt x="0" y="90"/>
                    <a:pt x="0" y="90"/>
                    <a:pt x="0" y="90"/>
                  </a:cubicBezTo>
                  <a:cubicBezTo>
                    <a:pt x="0" y="0"/>
                    <a:pt x="0" y="0"/>
                    <a:pt x="0" y="0"/>
                  </a:cubicBezTo>
                  <a:cubicBezTo>
                    <a:pt x="39" y="0"/>
                    <a:pt x="39" y="0"/>
                    <a:pt x="39" y="0"/>
                  </a:cubicBezTo>
                  <a:cubicBezTo>
                    <a:pt x="59" y="0"/>
                    <a:pt x="70" y="10"/>
                    <a:pt x="70" y="27"/>
                  </a:cubicBezTo>
                  <a:cubicBezTo>
                    <a:pt x="70" y="38"/>
                    <a:pt x="65" y="46"/>
                    <a:pt x="54" y="50"/>
                  </a:cubicBezTo>
                  <a:close/>
                  <a:moveTo>
                    <a:pt x="38" y="13"/>
                  </a:moveTo>
                  <a:cubicBezTo>
                    <a:pt x="16" y="13"/>
                    <a:pt x="16" y="13"/>
                    <a:pt x="16" y="13"/>
                  </a:cubicBezTo>
                  <a:cubicBezTo>
                    <a:pt x="16" y="40"/>
                    <a:pt x="16" y="40"/>
                    <a:pt x="16" y="40"/>
                  </a:cubicBezTo>
                  <a:cubicBezTo>
                    <a:pt x="36" y="40"/>
                    <a:pt x="36" y="40"/>
                    <a:pt x="36" y="40"/>
                  </a:cubicBezTo>
                  <a:cubicBezTo>
                    <a:pt x="47" y="40"/>
                    <a:pt x="54" y="35"/>
                    <a:pt x="54" y="26"/>
                  </a:cubicBezTo>
                  <a:cubicBezTo>
                    <a:pt x="54" y="18"/>
                    <a:pt x="47" y="13"/>
                    <a:pt x="38" y="1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effectLst/>
              </a:endParaRPr>
            </a:p>
          </p:txBody>
        </p:sp>
        <p:sp>
          <p:nvSpPr>
            <p:cNvPr id="24" name="Freeform 13"/>
            <p:cNvSpPr>
              <a:spLocks noEditPoints="1"/>
            </p:cNvSpPr>
            <p:nvPr/>
          </p:nvSpPr>
          <p:spPr bwMode="auto">
            <a:xfrm>
              <a:off x="2267" y="2342"/>
              <a:ext cx="172" cy="205"/>
            </a:xfrm>
            <a:custGeom>
              <a:avLst/>
              <a:gdLst/>
              <a:ahLst/>
              <a:cxnLst>
                <a:cxn ang="0">
                  <a:pos x="38" y="92"/>
                </a:cxn>
                <a:cxn ang="0">
                  <a:pos x="0" y="46"/>
                </a:cxn>
                <a:cxn ang="0">
                  <a:pos x="39" y="0"/>
                </a:cxn>
                <a:cxn ang="0">
                  <a:pos x="77" y="46"/>
                </a:cxn>
                <a:cxn ang="0">
                  <a:pos x="38" y="92"/>
                </a:cxn>
                <a:cxn ang="0">
                  <a:pos x="39" y="13"/>
                </a:cxn>
                <a:cxn ang="0">
                  <a:pos x="18" y="46"/>
                </a:cxn>
                <a:cxn ang="0">
                  <a:pos x="38" y="79"/>
                </a:cxn>
                <a:cxn ang="0">
                  <a:pos x="55" y="69"/>
                </a:cxn>
                <a:cxn ang="0">
                  <a:pos x="59" y="47"/>
                </a:cxn>
                <a:cxn ang="0">
                  <a:pos x="39" y="13"/>
                </a:cxn>
              </a:cxnLst>
              <a:rect l="0" t="0" r="r" b="b"/>
              <a:pathLst>
                <a:path w="77" h="92">
                  <a:moveTo>
                    <a:pt x="38" y="92"/>
                  </a:moveTo>
                  <a:cubicBezTo>
                    <a:pt x="15" y="92"/>
                    <a:pt x="0" y="74"/>
                    <a:pt x="0" y="46"/>
                  </a:cubicBezTo>
                  <a:cubicBezTo>
                    <a:pt x="0" y="19"/>
                    <a:pt x="16" y="0"/>
                    <a:pt x="39" y="0"/>
                  </a:cubicBezTo>
                  <a:cubicBezTo>
                    <a:pt x="61" y="0"/>
                    <a:pt x="77" y="18"/>
                    <a:pt x="77" y="46"/>
                  </a:cubicBezTo>
                  <a:cubicBezTo>
                    <a:pt x="77" y="74"/>
                    <a:pt x="61" y="92"/>
                    <a:pt x="38" y="92"/>
                  </a:cubicBezTo>
                  <a:close/>
                  <a:moveTo>
                    <a:pt x="39" y="13"/>
                  </a:moveTo>
                  <a:cubicBezTo>
                    <a:pt x="25" y="13"/>
                    <a:pt x="18" y="24"/>
                    <a:pt x="18" y="46"/>
                  </a:cubicBezTo>
                  <a:cubicBezTo>
                    <a:pt x="18" y="68"/>
                    <a:pt x="25" y="79"/>
                    <a:pt x="38" y="79"/>
                  </a:cubicBezTo>
                  <a:cubicBezTo>
                    <a:pt x="46" y="79"/>
                    <a:pt x="52" y="75"/>
                    <a:pt x="55" y="69"/>
                  </a:cubicBezTo>
                  <a:cubicBezTo>
                    <a:pt x="58" y="63"/>
                    <a:pt x="59" y="56"/>
                    <a:pt x="59" y="47"/>
                  </a:cubicBezTo>
                  <a:cubicBezTo>
                    <a:pt x="59" y="25"/>
                    <a:pt x="52" y="13"/>
                    <a:pt x="39" y="1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effectLst/>
              </a:endParaRPr>
            </a:p>
          </p:txBody>
        </p:sp>
        <p:sp>
          <p:nvSpPr>
            <p:cNvPr id="25" name="Freeform 14"/>
            <p:cNvSpPr>
              <a:spLocks noEditPoints="1"/>
            </p:cNvSpPr>
            <p:nvPr/>
          </p:nvSpPr>
          <p:spPr bwMode="auto">
            <a:xfrm>
              <a:off x="3174" y="1777"/>
              <a:ext cx="643" cy="467"/>
            </a:xfrm>
            <a:custGeom>
              <a:avLst/>
              <a:gdLst/>
              <a:ahLst/>
              <a:cxnLst>
                <a:cxn ang="0">
                  <a:pos x="229" y="0"/>
                </a:cxn>
                <a:cxn ang="0">
                  <a:pos x="288" y="59"/>
                </a:cxn>
                <a:cxn ang="0">
                  <a:pos x="267" y="105"/>
                </a:cxn>
                <a:cxn ang="0">
                  <a:pos x="288" y="150"/>
                </a:cxn>
                <a:cxn ang="0">
                  <a:pos x="229" y="209"/>
                </a:cxn>
                <a:cxn ang="0">
                  <a:pos x="0" y="209"/>
                </a:cxn>
                <a:cxn ang="0">
                  <a:pos x="159" y="105"/>
                </a:cxn>
                <a:cxn ang="0">
                  <a:pos x="0" y="0"/>
                </a:cxn>
                <a:cxn ang="0">
                  <a:pos x="229" y="0"/>
                </a:cxn>
                <a:cxn ang="0">
                  <a:pos x="226" y="30"/>
                </a:cxn>
                <a:cxn ang="0">
                  <a:pos x="82" y="30"/>
                </a:cxn>
                <a:cxn ang="0">
                  <a:pos x="226" y="89"/>
                </a:cxn>
                <a:cxn ang="0">
                  <a:pos x="256" y="59"/>
                </a:cxn>
                <a:cxn ang="0">
                  <a:pos x="226" y="30"/>
                </a:cxn>
                <a:cxn ang="0">
                  <a:pos x="226" y="121"/>
                </a:cxn>
                <a:cxn ang="0">
                  <a:pos x="82" y="180"/>
                </a:cxn>
                <a:cxn ang="0">
                  <a:pos x="226" y="180"/>
                </a:cxn>
                <a:cxn ang="0">
                  <a:pos x="256" y="150"/>
                </a:cxn>
                <a:cxn ang="0">
                  <a:pos x="226" y="121"/>
                </a:cxn>
              </a:cxnLst>
              <a:rect l="0" t="0" r="r" b="b"/>
              <a:pathLst>
                <a:path w="288" h="209">
                  <a:moveTo>
                    <a:pt x="229" y="0"/>
                  </a:moveTo>
                  <a:cubicBezTo>
                    <a:pt x="262" y="0"/>
                    <a:pt x="288" y="27"/>
                    <a:pt x="288" y="59"/>
                  </a:cubicBezTo>
                  <a:cubicBezTo>
                    <a:pt x="288" y="78"/>
                    <a:pt x="280" y="94"/>
                    <a:pt x="267" y="105"/>
                  </a:cubicBezTo>
                  <a:cubicBezTo>
                    <a:pt x="280" y="116"/>
                    <a:pt x="288" y="132"/>
                    <a:pt x="288" y="150"/>
                  </a:cubicBezTo>
                  <a:cubicBezTo>
                    <a:pt x="288" y="183"/>
                    <a:pt x="262" y="209"/>
                    <a:pt x="229" y="209"/>
                  </a:cubicBezTo>
                  <a:cubicBezTo>
                    <a:pt x="0" y="209"/>
                    <a:pt x="0" y="209"/>
                    <a:pt x="0" y="209"/>
                  </a:cubicBezTo>
                  <a:cubicBezTo>
                    <a:pt x="59" y="150"/>
                    <a:pt x="115" y="120"/>
                    <a:pt x="159" y="105"/>
                  </a:cubicBezTo>
                  <a:cubicBezTo>
                    <a:pt x="115" y="90"/>
                    <a:pt x="59" y="59"/>
                    <a:pt x="0" y="0"/>
                  </a:cubicBezTo>
                  <a:lnTo>
                    <a:pt x="229" y="0"/>
                  </a:lnTo>
                  <a:close/>
                  <a:moveTo>
                    <a:pt x="226" y="30"/>
                  </a:moveTo>
                  <a:cubicBezTo>
                    <a:pt x="82" y="30"/>
                    <a:pt x="82" y="30"/>
                    <a:pt x="82" y="30"/>
                  </a:cubicBezTo>
                  <a:cubicBezTo>
                    <a:pt x="149" y="78"/>
                    <a:pt x="195" y="89"/>
                    <a:pt x="226" y="89"/>
                  </a:cubicBezTo>
                  <a:cubicBezTo>
                    <a:pt x="243" y="89"/>
                    <a:pt x="256" y="76"/>
                    <a:pt x="256" y="59"/>
                  </a:cubicBezTo>
                  <a:cubicBezTo>
                    <a:pt x="256" y="43"/>
                    <a:pt x="243" y="30"/>
                    <a:pt x="226" y="30"/>
                  </a:cubicBezTo>
                  <a:close/>
                  <a:moveTo>
                    <a:pt x="226" y="121"/>
                  </a:moveTo>
                  <a:cubicBezTo>
                    <a:pt x="195" y="121"/>
                    <a:pt x="149" y="132"/>
                    <a:pt x="82" y="180"/>
                  </a:cubicBezTo>
                  <a:cubicBezTo>
                    <a:pt x="226" y="180"/>
                    <a:pt x="226" y="180"/>
                    <a:pt x="226" y="180"/>
                  </a:cubicBezTo>
                  <a:cubicBezTo>
                    <a:pt x="243" y="180"/>
                    <a:pt x="256" y="167"/>
                    <a:pt x="256" y="150"/>
                  </a:cubicBezTo>
                  <a:cubicBezTo>
                    <a:pt x="256" y="134"/>
                    <a:pt x="243" y="121"/>
                    <a:pt x="226" y="121"/>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effectLst/>
              </a:endParaRPr>
            </a:p>
          </p:txBody>
        </p:sp>
        <p:sp>
          <p:nvSpPr>
            <p:cNvPr id="26" name="Freeform 15"/>
            <p:cNvSpPr>
              <a:spLocks noEditPoints="1"/>
            </p:cNvSpPr>
            <p:nvPr/>
          </p:nvSpPr>
          <p:spPr bwMode="auto">
            <a:xfrm>
              <a:off x="3817" y="1777"/>
              <a:ext cx="55" cy="54"/>
            </a:xfrm>
            <a:custGeom>
              <a:avLst/>
              <a:gdLst/>
              <a:ahLst/>
              <a:cxnLst>
                <a:cxn ang="0">
                  <a:pos x="25" y="12"/>
                </a:cxn>
                <a:cxn ang="0">
                  <a:pos x="21" y="21"/>
                </a:cxn>
                <a:cxn ang="0">
                  <a:pos x="13" y="24"/>
                </a:cxn>
                <a:cxn ang="0">
                  <a:pos x="4" y="21"/>
                </a:cxn>
                <a:cxn ang="0">
                  <a:pos x="0" y="12"/>
                </a:cxn>
                <a:cxn ang="0">
                  <a:pos x="4" y="4"/>
                </a:cxn>
                <a:cxn ang="0">
                  <a:pos x="13" y="0"/>
                </a:cxn>
                <a:cxn ang="0">
                  <a:pos x="21" y="4"/>
                </a:cxn>
                <a:cxn ang="0">
                  <a:pos x="25" y="12"/>
                </a:cxn>
                <a:cxn ang="0">
                  <a:pos x="23" y="12"/>
                </a:cxn>
                <a:cxn ang="0">
                  <a:pos x="20" y="5"/>
                </a:cxn>
                <a:cxn ang="0">
                  <a:pos x="13" y="2"/>
                </a:cxn>
                <a:cxn ang="0">
                  <a:pos x="5" y="5"/>
                </a:cxn>
                <a:cxn ang="0">
                  <a:pos x="2" y="12"/>
                </a:cxn>
                <a:cxn ang="0">
                  <a:pos x="5" y="19"/>
                </a:cxn>
                <a:cxn ang="0">
                  <a:pos x="13" y="22"/>
                </a:cxn>
                <a:cxn ang="0">
                  <a:pos x="20" y="19"/>
                </a:cxn>
                <a:cxn ang="0">
                  <a:pos x="23" y="12"/>
                </a:cxn>
                <a:cxn ang="0">
                  <a:pos x="18" y="19"/>
                </a:cxn>
                <a:cxn ang="0">
                  <a:pos x="16" y="19"/>
                </a:cxn>
                <a:cxn ang="0">
                  <a:pos x="13" y="13"/>
                </a:cxn>
                <a:cxn ang="0">
                  <a:pos x="9" y="13"/>
                </a:cxn>
                <a:cxn ang="0">
                  <a:pos x="9" y="19"/>
                </a:cxn>
                <a:cxn ang="0">
                  <a:pos x="7" y="19"/>
                </a:cxn>
                <a:cxn ang="0">
                  <a:pos x="7" y="5"/>
                </a:cxn>
                <a:cxn ang="0">
                  <a:pos x="13" y="5"/>
                </a:cxn>
                <a:cxn ang="0">
                  <a:pos x="17" y="6"/>
                </a:cxn>
                <a:cxn ang="0">
                  <a:pos x="18" y="9"/>
                </a:cxn>
                <a:cxn ang="0">
                  <a:pos x="17" y="11"/>
                </a:cxn>
                <a:cxn ang="0">
                  <a:pos x="15" y="13"/>
                </a:cxn>
                <a:cxn ang="0">
                  <a:pos x="18" y="19"/>
                </a:cxn>
                <a:cxn ang="0">
                  <a:pos x="9" y="12"/>
                </a:cxn>
                <a:cxn ang="0">
                  <a:pos x="13" y="12"/>
                </a:cxn>
                <a:cxn ang="0">
                  <a:pos x="15" y="11"/>
                </a:cxn>
                <a:cxn ang="0">
                  <a:pos x="16" y="9"/>
                </a:cxn>
                <a:cxn ang="0">
                  <a:pos x="15" y="7"/>
                </a:cxn>
                <a:cxn ang="0">
                  <a:pos x="13" y="7"/>
                </a:cxn>
                <a:cxn ang="0">
                  <a:pos x="9" y="7"/>
                </a:cxn>
                <a:cxn ang="0">
                  <a:pos x="9" y="12"/>
                </a:cxn>
              </a:cxnLst>
              <a:rect l="0" t="0" r="r" b="b"/>
              <a:pathLst>
                <a:path w="25" h="24">
                  <a:moveTo>
                    <a:pt x="25" y="12"/>
                  </a:moveTo>
                  <a:cubicBezTo>
                    <a:pt x="25" y="15"/>
                    <a:pt x="23" y="18"/>
                    <a:pt x="21" y="21"/>
                  </a:cubicBezTo>
                  <a:cubicBezTo>
                    <a:pt x="19" y="23"/>
                    <a:pt x="16" y="24"/>
                    <a:pt x="13" y="24"/>
                  </a:cubicBezTo>
                  <a:cubicBezTo>
                    <a:pt x="9" y="24"/>
                    <a:pt x="6" y="23"/>
                    <a:pt x="4" y="21"/>
                  </a:cubicBezTo>
                  <a:cubicBezTo>
                    <a:pt x="2" y="18"/>
                    <a:pt x="0" y="15"/>
                    <a:pt x="0" y="12"/>
                  </a:cubicBezTo>
                  <a:cubicBezTo>
                    <a:pt x="0" y="9"/>
                    <a:pt x="2" y="6"/>
                    <a:pt x="4" y="4"/>
                  </a:cubicBezTo>
                  <a:cubicBezTo>
                    <a:pt x="6" y="1"/>
                    <a:pt x="9" y="0"/>
                    <a:pt x="13" y="0"/>
                  </a:cubicBezTo>
                  <a:cubicBezTo>
                    <a:pt x="16" y="0"/>
                    <a:pt x="19" y="1"/>
                    <a:pt x="21" y="4"/>
                  </a:cubicBezTo>
                  <a:cubicBezTo>
                    <a:pt x="23" y="6"/>
                    <a:pt x="25" y="9"/>
                    <a:pt x="25" y="12"/>
                  </a:cubicBezTo>
                  <a:close/>
                  <a:moveTo>
                    <a:pt x="23" y="12"/>
                  </a:moveTo>
                  <a:cubicBezTo>
                    <a:pt x="23" y="9"/>
                    <a:pt x="22" y="7"/>
                    <a:pt x="20" y="5"/>
                  </a:cubicBezTo>
                  <a:cubicBezTo>
                    <a:pt x="18" y="3"/>
                    <a:pt x="15" y="2"/>
                    <a:pt x="13" y="2"/>
                  </a:cubicBezTo>
                  <a:cubicBezTo>
                    <a:pt x="10" y="2"/>
                    <a:pt x="7" y="3"/>
                    <a:pt x="5" y="5"/>
                  </a:cubicBezTo>
                  <a:cubicBezTo>
                    <a:pt x="3" y="7"/>
                    <a:pt x="2" y="9"/>
                    <a:pt x="2" y="12"/>
                  </a:cubicBezTo>
                  <a:cubicBezTo>
                    <a:pt x="2" y="15"/>
                    <a:pt x="3" y="17"/>
                    <a:pt x="5" y="19"/>
                  </a:cubicBezTo>
                  <a:cubicBezTo>
                    <a:pt x="7" y="21"/>
                    <a:pt x="10" y="22"/>
                    <a:pt x="13" y="22"/>
                  </a:cubicBezTo>
                  <a:cubicBezTo>
                    <a:pt x="15" y="22"/>
                    <a:pt x="18" y="21"/>
                    <a:pt x="20" y="19"/>
                  </a:cubicBezTo>
                  <a:cubicBezTo>
                    <a:pt x="22" y="17"/>
                    <a:pt x="23" y="15"/>
                    <a:pt x="23" y="12"/>
                  </a:cubicBezTo>
                  <a:close/>
                  <a:moveTo>
                    <a:pt x="18" y="19"/>
                  </a:moveTo>
                  <a:cubicBezTo>
                    <a:pt x="16" y="19"/>
                    <a:pt x="16" y="19"/>
                    <a:pt x="16" y="19"/>
                  </a:cubicBezTo>
                  <a:cubicBezTo>
                    <a:pt x="13" y="13"/>
                    <a:pt x="13" y="13"/>
                    <a:pt x="13" y="13"/>
                  </a:cubicBezTo>
                  <a:cubicBezTo>
                    <a:pt x="9" y="13"/>
                    <a:pt x="9" y="13"/>
                    <a:pt x="9" y="13"/>
                  </a:cubicBezTo>
                  <a:cubicBezTo>
                    <a:pt x="9" y="19"/>
                    <a:pt x="9" y="19"/>
                    <a:pt x="9" y="19"/>
                  </a:cubicBezTo>
                  <a:cubicBezTo>
                    <a:pt x="7" y="19"/>
                    <a:pt x="7" y="19"/>
                    <a:pt x="7" y="19"/>
                  </a:cubicBezTo>
                  <a:cubicBezTo>
                    <a:pt x="7" y="5"/>
                    <a:pt x="7" y="5"/>
                    <a:pt x="7" y="5"/>
                  </a:cubicBezTo>
                  <a:cubicBezTo>
                    <a:pt x="13" y="5"/>
                    <a:pt x="13" y="5"/>
                    <a:pt x="13" y="5"/>
                  </a:cubicBezTo>
                  <a:cubicBezTo>
                    <a:pt x="15" y="5"/>
                    <a:pt x="16" y="6"/>
                    <a:pt x="17" y="6"/>
                  </a:cubicBezTo>
                  <a:cubicBezTo>
                    <a:pt x="18" y="7"/>
                    <a:pt x="18" y="8"/>
                    <a:pt x="18" y="9"/>
                  </a:cubicBezTo>
                  <a:cubicBezTo>
                    <a:pt x="18" y="10"/>
                    <a:pt x="18" y="11"/>
                    <a:pt x="17" y="11"/>
                  </a:cubicBezTo>
                  <a:cubicBezTo>
                    <a:pt x="17" y="12"/>
                    <a:pt x="16" y="12"/>
                    <a:pt x="15" y="13"/>
                  </a:cubicBezTo>
                  <a:lnTo>
                    <a:pt x="18" y="19"/>
                  </a:lnTo>
                  <a:close/>
                  <a:moveTo>
                    <a:pt x="9" y="12"/>
                  </a:moveTo>
                  <a:cubicBezTo>
                    <a:pt x="13" y="12"/>
                    <a:pt x="13" y="12"/>
                    <a:pt x="13" y="12"/>
                  </a:cubicBezTo>
                  <a:cubicBezTo>
                    <a:pt x="14" y="12"/>
                    <a:pt x="15" y="11"/>
                    <a:pt x="15" y="11"/>
                  </a:cubicBezTo>
                  <a:cubicBezTo>
                    <a:pt x="16" y="10"/>
                    <a:pt x="16" y="10"/>
                    <a:pt x="16" y="9"/>
                  </a:cubicBezTo>
                  <a:cubicBezTo>
                    <a:pt x="16" y="8"/>
                    <a:pt x="16" y="8"/>
                    <a:pt x="15" y="7"/>
                  </a:cubicBezTo>
                  <a:cubicBezTo>
                    <a:pt x="15" y="7"/>
                    <a:pt x="14" y="7"/>
                    <a:pt x="13" y="7"/>
                  </a:cubicBezTo>
                  <a:cubicBezTo>
                    <a:pt x="9" y="7"/>
                    <a:pt x="9" y="7"/>
                    <a:pt x="9" y="7"/>
                  </a:cubicBezTo>
                  <a:lnTo>
                    <a:pt x="9" y="1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effectLst/>
              </a:endParaRPr>
            </a:p>
          </p:txBody>
        </p:sp>
      </p:grpSp>
      <p:sp>
        <p:nvSpPr>
          <p:cNvPr id="31" name="Footer Placeholder 30"/>
          <p:cNvSpPr>
            <a:spLocks noGrp="1"/>
          </p:cNvSpPr>
          <p:nvPr>
            <p:ph type="ftr" sz="quarter" idx="3"/>
          </p:nvPr>
        </p:nvSpPr>
        <p:spPr/>
        <p:txBody>
          <a:bodyPr/>
          <a:lstStyle/>
          <a:p>
            <a:r>
              <a:rPr lang="en-US" smtClean="0"/>
              <a:t>© 2011 Brocade Communications Systems, Inc. - COMPANY PROPRIETARY INFORMATION</a:t>
            </a:r>
            <a:endParaRPr lang="en-US" dirty="0"/>
          </a:p>
        </p:txBody>
      </p:sp>
    </p:spTree>
    <p:extLst>
      <p:ext uri="{BB962C8B-B14F-4D97-AF65-F5344CB8AC3E}">
        <p14:creationId xmlns:mc="http://schemas.openxmlformats.org/markup-compatibility/2006" xmlns:mv="urn:schemas-microsoft-com:mac:vml" xmlns:p14="http://schemas.microsoft.com/office/powerpoint/2010/main" xmlns="" val="4105765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Ethernet Fabrics</a:t>
            </a:r>
            <a:endParaRPr lang="en-US" dirty="0"/>
          </a:p>
        </p:txBody>
      </p:sp>
      <p:sp>
        <p:nvSpPr>
          <p:cNvPr id="3" name="Text Placeholder 2"/>
          <p:cNvSpPr>
            <a:spLocks noGrp="1"/>
          </p:cNvSpPr>
          <p:nvPr>
            <p:ph type="body" idx="10"/>
          </p:nvPr>
        </p:nvSpPr>
        <p:spPr/>
        <p:txBody>
          <a:bodyPr/>
          <a:lstStyle/>
          <a:p>
            <a:r>
              <a:rPr lang="en-US" dirty="0" smtClean="0"/>
              <a:t>Easing into a new A New Network Architecture</a:t>
            </a:r>
            <a:endParaRPr lang="en-US" dirty="0"/>
          </a:p>
        </p:txBody>
      </p:sp>
      <p:sp>
        <p:nvSpPr>
          <p:cNvPr id="4" name="Footer Placeholder 3"/>
          <p:cNvSpPr>
            <a:spLocks noGrp="1"/>
          </p:cNvSpPr>
          <p:nvPr>
            <p:ph type="ftr" sz="quarter" idx="3"/>
          </p:nvPr>
        </p:nvSpPr>
        <p:spPr/>
        <p:txBody>
          <a:bodyPr/>
          <a:lstStyle/>
          <a:p>
            <a:r>
              <a:rPr lang="en-US" smtClean="0"/>
              <a:t>© 2011 Brocade Communications Systems, Inc. - COMPANY PROPRIETARY INFORMATION</a:t>
            </a:r>
            <a:endParaRPr lang="en-US" dirty="0"/>
          </a:p>
        </p:txBody>
      </p:sp>
      <p:sp>
        <p:nvSpPr>
          <p:cNvPr id="5" name="Slide Number Placeholder 4"/>
          <p:cNvSpPr>
            <a:spLocks noGrp="1"/>
          </p:cNvSpPr>
          <p:nvPr>
            <p:ph type="sldNum" sz="quarter" idx="4"/>
          </p:nvPr>
        </p:nvSpPr>
        <p:spPr/>
        <p:txBody>
          <a:bodyPr/>
          <a:lstStyle/>
          <a:p>
            <a:fld id="{7BCC8D0D-EAEC-449D-9161-023DFF90F2E2}" type="slidenum">
              <a:rPr lang="en-US" smtClean="0"/>
              <a:pPr/>
              <a:t>31</a:t>
            </a:fld>
            <a:endParaRPr lang="en-US" dirty="0"/>
          </a:p>
        </p:txBody>
      </p:sp>
      <p:pic>
        <p:nvPicPr>
          <p:cNvPr id="37890" name="Picture 2"/>
          <p:cNvPicPr>
            <a:picLocks noChangeAspect="1" noChangeArrowheads="1"/>
          </p:cNvPicPr>
          <p:nvPr/>
        </p:nvPicPr>
        <p:blipFill>
          <a:blip r:embed="rId3"/>
          <a:srcRect r="50956"/>
          <a:stretch>
            <a:fillRect/>
          </a:stretch>
        </p:blipFill>
        <p:spPr bwMode="auto">
          <a:xfrm>
            <a:off x="269481" y="2319861"/>
            <a:ext cx="2868249" cy="2768599"/>
          </a:xfrm>
          <a:prstGeom prst="rect">
            <a:avLst/>
          </a:prstGeom>
          <a:noFill/>
          <a:ln w="9525">
            <a:noFill/>
            <a:miter lim="800000"/>
            <a:headEnd/>
            <a:tailEnd/>
          </a:ln>
        </p:spPr>
      </p:pic>
      <p:pic>
        <p:nvPicPr>
          <p:cNvPr id="7" name="Picture 2"/>
          <p:cNvPicPr>
            <a:picLocks noChangeAspect="1" noChangeArrowheads="1"/>
          </p:cNvPicPr>
          <p:nvPr/>
        </p:nvPicPr>
        <p:blipFill>
          <a:blip r:embed="rId3"/>
          <a:srcRect l="53282"/>
          <a:stretch>
            <a:fillRect/>
          </a:stretch>
        </p:blipFill>
        <p:spPr bwMode="auto">
          <a:xfrm>
            <a:off x="6180669" y="2345261"/>
            <a:ext cx="2600314" cy="2836345"/>
          </a:xfrm>
          <a:prstGeom prst="rect">
            <a:avLst/>
          </a:prstGeom>
          <a:noFill/>
          <a:ln w="9525">
            <a:noFill/>
            <a:miter lim="800000"/>
            <a:headEnd/>
            <a:tailEnd/>
          </a:ln>
        </p:spPr>
      </p:pic>
      <p:sp>
        <p:nvSpPr>
          <p:cNvPr id="136" name="TextBox 135"/>
          <p:cNvSpPr txBox="1"/>
          <p:nvPr/>
        </p:nvSpPr>
        <p:spPr bwMode="auto">
          <a:xfrm>
            <a:off x="2392891" y="4951966"/>
            <a:ext cx="4695826" cy="138499"/>
          </a:xfrm>
          <a:prstGeom prst="rect">
            <a:avLst/>
          </a:prstGeom>
          <a:noFill/>
          <a:ln w="19050" algn="ctr">
            <a:noFill/>
            <a:miter lim="800000"/>
            <a:headEnd/>
            <a:tailEnd/>
          </a:ln>
        </p:spPr>
        <p:txBody>
          <a:bodyPr wrap="square" lIns="0" tIns="0" rIns="0" bIns="0" rtlCol="0">
            <a:spAutoFit/>
          </a:bodyPr>
          <a:lstStyle/>
          <a:p>
            <a:pPr algn="ctr"/>
            <a:r>
              <a:rPr lang="en-US" sz="900" dirty="0" smtClean="0">
                <a:solidFill>
                  <a:schemeClr val="tx1">
                    <a:lumMod val="75000"/>
                    <a:lumOff val="25000"/>
                  </a:schemeClr>
                </a:solidFill>
              </a:rPr>
              <a:t>Servers with 1 and 10Gbps Connections</a:t>
            </a:r>
          </a:p>
        </p:txBody>
      </p:sp>
      <p:grpSp>
        <p:nvGrpSpPr>
          <p:cNvPr id="6" name="Group 153"/>
          <p:cNvGrpSpPr/>
          <p:nvPr/>
        </p:nvGrpSpPr>
        <p:grpSpPr>
          <a:xfrm>
            <a:off x="3285067" y="2342091"/>
            <a:ext cx="2847976" cy="2531868"/>
            <a:chOff x="3304117" y="1902908"/>
            <a:chExt cx="2847976" cy="3135817"/>
          </a:xfrm>
        </p:grpSpPr>
        <p:sp>
          <p:nvSpPr>
            <p:cNvPr id="141" name="TextBox 140"/>
            <p:cNvSpPr txBox="1"/>
            <p:nvPr/>
          </p:nvSpPr>
          <p:spPr bwMode="auto">
            <a:xfrm>
              <a:off x="3304117" y="1902908"/>
              <a:ext cx="2847976" cy="190596"/>
            </a:xfrm>
            <a:prstGeom prst="rect">
              <a:avLst/>
            </a:prstGeom>
            <a:noFill/>
            <a:ln w="19050" algn="ctr">
              <a:noFill/>
              <a:miter lim="800000"/>
              <a:headEnd/>
              <a:tailEnd/>
            </a:ln>
          </p:spPr>
          <p:txBody>
            <a:bodyPr wrap="square" lIns="0" tIns="0" rIns="0" bIns="0" rtlCol="0">
              <a:spAutoFit/>
            </a:bodyPr>
            <a:lstStyle/>
            <a:p>
              <a:pPr algn="ctr"/>
              <a:r>
                <a:rPr lang="en-US" sz="1000" b="1" dirty="0" smtClean="0">
                  <a:latin typeface="+mj-lt"/>
                </a:rPr>
                <a:t>Hybrid Ethernet Fabric Architecture</a:t>
              </a:r>
            </a:p>
          </p:txBody>
        </p:sp>
        <p:grpSp>
          <p:nvGrpSpPr>
            <p:cNvPr id="8" name="Group 152"/>
            <p:cNvGrpSpPr/>
            <p:nvPr/>
          </p:nvGrpSpPr>
          <p:grpSpPr>
            <a:xfrm>
              <a:off x="3347420" y="2467584"/>
              <a:ext cx="2286377" cy="2571141"/>
              <a:chOff x="3347420" y="2467584"/>
              <a:chExt cx="2286377" cy="2571141"/>
            </a:xfrm>
          </p:grpSpPr>
          <p:cxnSp>
            <p:nvCxnSpPr>
              <p:cNvPr id="16" name="AutoShape 111"/>
              <p:cNvCxnSpPr>
                <a:cxnSpLocks noChangeShapeType="1"/>
              </p:cNvCxnSpPr>
              <p:nvPr/>
            </p:nvCxnSpPr>
            <p:spPr bwMode="gray">
              <a:xfrm rot="16200000" flipV="1">
                <a:off x="4782281" y="3962781"/>
                <a:ext cx="486195" cy="18046"/>
              </a:xfrm>
              <a:prstGeom prst="straightConnector1">
                <a:avLst/>
              </a:prstGeom>
              <a:noFill/>
              <a:ln w="31750">
                <a:solidFill>
                  <a:srgbClr val="4084A4"/>
                </a:solidFill>
                <a:round/>
                <a:headEnd type="none" w="med" len="med"/>
                <a:tailEnd type="none" w="med" len="med"/>
              </a:ln>
            </p:spPr>
          </p:cxnSp>
          <p:cxnSp>
            <p:nvCxnSpPr>
              <p:cNvPr id="20" name="AutoShape 111"/>
              <p:cNvCxnSpPr>
                <a:cxnSpLocks noChangeShapeType="1"/>
                <a:stCxn id="42" idx="0"/>
              </p:cNvCxnSpPr>
              <p:nvPr/>
            </p:nvCxnSpPr>
            <p:spPr bwMode="gray">
              <a:xfrm rot="5400000" flipH="1" flipV="1">
                <a:off x="3954183" y="3521313"/>
                <a:ext cx="525167" cy="791097"/>
              </a:xfrm>
              <a:prstGeom prst="straightConnector1">
                <a:avLst/>
              </a:prstGeom>
              <a:noFill/>
              <a:ln w="28575">
                <a:solidFill>
                  <a:srgbClr val="4084A4"/>
                </a:solidFill>
                <a:round/>
                <a:headEnd type="none" w="med" len="med"/>
                <a:tailEnd type="none" w="med" len="med"/>
              </a:ln>
            </p:spPr>
          </p:cxnSp>
          <p:cxnSp>
            <p:nvCxnSpPr>
              <p:cNvPr id="22" name="AutoShape 111"/>
              <p:cNvCxnSpPr>
                <a:cxnSpLocks noChangeShapeType="1"/>
                <a:endCxn id="30" idx="2"/>
              </p:cNvCxnSpPr>
              <p:nvPr/>
            </p:nvCxnSpPr>
            <p:spPr bwMode="gray">
              <a:xfrm rot="10800000">
                <a:off x="4987809" y="2929438"/>
                <a:ext cx="152517" cy="171517"/>
              </a:xfrm>
              <a:prstGeom prst="straightConnector1">
                <a:avLst/>
              </a:prstGeom>
              <a:noFill/>
              <a:ln w="31750">
                <a:solidFill>
                  <a:srgbClr val="4084A4"/>
                </a:solidFill>
                <a:round/>
                <a:headEnd type="none" w="med" len="med"/>
                <a:tailEnd type="none" w="med" len="med"/>
              </a:ln>
            </p:spPr>
          </p:cxnSp>
          <p:cxnSp>
            <p:nvCxnSpPr>
              <p:cNvPr id="23" name="AutoShape 111"/>
              <p:cNvCxnSpPr>
                <a:cxnSpLocks noChangeShapeType="1"/>
                <a:endCxn id="30" idx="2"/>
              </p:cNvCxnSpPr>
              <p:nvPr/>
            </p:nvCxnSpPr>
            <p:spPr bwMode="gray">
              <a:xfrm rot="5400000" flipH="1" flipV="1">
                <a:off x="4920782" y="2934139"/>
                <a:ext cx="71728" cy="62325"/>
              </a:xfrm>
              <a:prstGeom prst="straightConnector1">
                <a:avLst/>
              </a:prstGeom>
              <a:noFill/>
              <a:ln w="31750">
                <a:solidFill>
                  <a:srgbClr val="0070C0"/>
                </a:solidFill>
                <a:round/>
                <a:headEnd type="none" w="med" len="med"/>
                <a:tailEnd type="none" w="med" len="med"/>
              </a:ln>
            </p:spPr>
          </p:cxnSp>
          <p:cxnSp>
            <p:nvCxnSpPr>
              <p:cNvPr id="26" name="AutoShape 111"/>
              <p:cNvCxnSpPr>
                <a:cxnSpLocks noChangeShapeType="1"/>
              </p:cNvCxnSpPr>
              <p:nvPr/>
            </p:nvCxnSpPr>
            <p:spPr bwMode="gray">
              <a:xfrm rot="10800000">
                <a:off x="4430887" y="2908176"/>
                <a:ext cx="359130" cy="188846"/>
              </a:xfrm>
              <a:prstGeom prst="straightConnector1">
                <a:avLst/>
              </a:prstGeom>
              <a:noFill/>
              <a:ln w="31750">
                <a:solidFill>
                  <a:srgbClr val="4084A4"/>
                </a:solidFill>
                <a:round/>
                <a:headEnd type="none" w="med" len="med"/>
                <a:tailEnd type="none" w="med" len="med"/>
              </a:ln>
            </p:spPr>
          </p:cxnSp>
          <p:cxnSp>
            <p:nvCxnSpPr>
              <p:cNvPr id="19" name="AutoShape 111"/>
              <p:cNvCxnSpPr>
                <a:cxnSpLocks noChangeShapeType="1"/>
              </p:cNvCxnSpPr>
              <p:nvPr/>
            </p:nvCxnSpPr>
            <p:spPr bwMode="gray">
              <a:xfrm rot="5400000" flipH="1" flipV="1">
                <a:off x="4304216" y="3775205"/>
                <a:ext cx="450294" cy="293500"/>
              </a:xfrm>
              <a:prstGeom prst="straightConnector1">
                <a:avLst/>
              </a:prstGeom>
              <a:noFill/>
              <a:ln w="28575">
                <a:solidFill>
                  <a:srgbClr val="4084A4"/>
                </a:solidFill>
                <a:round/>
                <a:headEnd type="none" w="med" len="med"/>
                <a:tailEnd type="none" w="med" len="med"/>
              </a:ln>
            </p:spPr>
          </p:cxnSp>
          <p:cxnSp>
            <p:nvCxnSpPr>
              <p:cNvPr id="17" name="AutoShape 111"/>
              <p:cNvCxnSpPr>
                <a:cxnSpLocks noChangeShapeType="1"/>
              </p:cNvCxnSpPr>
              <p:nvPr/>
            </p:nvCxnSpPr>
            <p:spPr bwMode="gray">
              <a:xfrm rot="16200000" flipV="1">
                <a:off x="4719570" y="4000668"/>
                <a:ext cx="477676" cy="9260"/>
              </a:xfrm>
              <a:prstGeom prst="straightConnector1">
                <a:avLst/>
              </a:prstGeom>
              <a:noFill/>
              <a:ln w="31750">
                <a:solidFill>
                  <a:srgbClr val="4084A4"/>
                </a:solidFill>
                <a:round/>
                <a:headEnd type="none" w="med" len="med"/>
                <a:tailEnd type="none" w="med" len="med"/>
              </a:ln>
            </p:spPr>
          </p:cxnSp>
          <p:cxnSp>
            <p:nvCxnSpPr>
              <p:cNvPr id="18" name="AutoShape 111"/>
              <p:cNvCxnSpPr>
                <a:cxnSpLocks noChangeShapeType="1"/>
              </p:cNvCxnSpPr>
              <p:nvPr/>
            </p:nvCxnSpPr>
            <p:spPr bwMode="gray">
              <a:xfrm rot="16200000" flipV="1">
                <a:off x="4611420" y="4022399"/>
                <a:ext cx="536977" cy="14017"/>
              </a:xfrm>
              <a:prstGeom prst="straightConnector1">
                <a:avLst/>
              </a:prstGeom>
              <a:noFill/>
              <a:ln w="31750">
                <a:solidFill>
                  <a:srgbClr val="4084A4"/>
                </a:solidFill>
                <a:round/>
                <a:headEnd type="none" w="med" len="med"/>
                <a:tailEnd type="none" w="med" len="med"/>
              </a:ln>
            </p:spPr>
          </p:cxnSp>
          <p:cxnSp>
            <p:nvCxnSpPr>
              <p:cNvPr id="15" name="AutoShape 111"/>
              <p:cNvCxnSpPr>
                <a:cxnSpLocks noChangeShapeType="1"/>
              </p:cNvCxnSpPr>
              <p:nvPr/>
            </p:nvCxnSpPr>
            <p:spPr bwMode="gray">
              <a:xfrm rot="16200000" flipV="1">
                <a:off x="5114151" y="3829384"/>
                <a:ext cx="469013" cy="256909"/>
              </a:xfrm>
              <a:prstGeom prst="straightConnector1">
                <a:avLst/>
              </a:prstGeom>
              <a:noFill/>
              <a:ln w="28575">
                <a:solidFill>
                  <a:srgbClr val="4084A4"/>
                </a:solidFill>
                <a:round/>
                <a:headEnd type="none" w="med" len="med"/>
                <a:tailEnd type="none" w="med" len="med"/>
              </a:ln>
            </p:spPr>
          </p:cxnSp>
          <p:grpSp>
            <p:nvGrpSpPr>
              <p:cNvPr id="9" name="Group 154"/>
              <p:cNvGrpSpPr/>
              <p:nvPr/>
            </p:nvGrpSpPr>
            <p:grpSpPr>
              <a:xfrm>
                <a:off x="3736181" y="4262427"/>
                <a:ext cx="697982" cy="439359"/>
                <a:chOff x="1096060" y="4495800"/>
                <a:chExt cx="1397408" cy="776281"/>
              </a:xfrm>
            </p:grpSpPr>
            <p:cxnSp>
              <p:nvCxnSpPr>
                <p:cNvPr id="130" name="Straight Connector 13"/>
                <p:cNvCxnSpPr/>
                <p:nvPr/>
              </p:nvCxnSpPr>
              <p:spPr bwMode="auto">
                <a:xfrm rot="5400000" flipH="1" flipV="1">
                  <a:off x="1864663" y="4885020"/>
                  <a:ext cx="685800" cy="0"/>
                </a:xfrm>
                <a:prstGeom prst="line">
                  <a:avLst/>
                </a:prstGeom>
                <a:solidFill>
                  <a:srgbClr val="FF0000"/>
                </a:solidFill>
                <a:ln w="19050" cap="flat" cmpd="sng" algn="ctr">
                  <a:solidFill>
                    <a:srgbClr val="000000"/>
                  </a:solidFill>
                  <a:prstDash val="solid"/>
                  <a:round/>
                  <a:headEnd type="none" w="med" len="med"/>
                  <a:tailEnd type="none" w="med" len="med"/>
                </a:ln>
                <a:effectLst/>
              </p:spPr>
            </p:cxnSp>
            <p:cxnSp>
              <p:nvCxnSpPr>
                <p:cNvPr id="131" name="Straight Connector 14"/>
                <p:cNvCxnSpPr/>
                <p:nvPr/>
              </p:nvCxnSpPr>
              <p:spPr bwMode="auto">
                <a:xfrm rot="5400000" flipH="1" flipV="1">
                  <a:off x="2002433" y="4869175"/>
                  <a:ext cx="685800" cy="0"/>
                </a:xfrm>
                <a:prstGeom prst="line">
                  <a:avLst/>
                </a:prstGeom>
                <a:solidFill>
                  <a:srgbClr val="FF0000"/>
                </a:solidFill>
                <a:ln w="19050" cap="flat" cmpd="sng" algn="ctr">
                  <a:solidFill>
                    <a:srgbClr val="000000"/>
                  </a:solidFill>
                  <a:prstDash val="solid"/>
                  <a:round/>
                  <a:headEnd type="none" w="med" len="med"/>
                  <a:tailEnd type="none" w="med" len="med"/>
                </a:ln>
                <a:effectLst/>
              </p:spPr>
            </p:cxnSp>
            <p:cxnSp>
              <p:nvCxnSpPr>
                <p:cNvPr id="132" name="Straight Connector 15"/>
                <p:cNvCxnSpPr/>
                <p:nvPr/>
              </p:nvCxnSpPr>
              <p:spPr bwMode="auto">
                <a:xfrm rot="5400000" flipH="1" flipV="1">
                  <a:off x="2150568" y="4838700"/>
                  <a:ext cx="685800" cy="0"/>
                </a:xfrm>
                <a:prstGeom prst="line">
                  <a:avLst/>
                </a:prstGeom>
                <a:solidFill>
                  <a:srgbClr val="FF0000"/>
                </a:solidFill>
                <a:ln w="19050" cap="flat" cmpd="sng" algn="ctr">
                  <a:solidFill>
                    <a:srgbClr val="000000"/>
                  </a:solidFill>
                  <a:prstDash val="solid"/>
                  <a:round/>
                  <a:headEnd type="none" w="med" len="med"/>
                  <a:tailEnd type="none" w="med" len="med"/>
                </a:ln>
                <a:effectLst/>
              </p:spPr>
            </p:cxnSp>
            <p:cxnSp>
              <p:nvCxnSpPr>
                <p:cNvPr id="133" name="Straight Connector 16"/>
                <p:cNvCxnSpPr/>
                <p:nvPr/>
              </p:nvCxnSpPr>
              <p:spPr bwMode="auto">
                <a:xfrm rot="5400000" flipH="1" flipV="1">
                  <a:off x="753160" y="4929181"/>
                  <a:ext cx="685800" cy="0"/>
                </a:xfrm>
                <a:prstGeom prst="line">
                  <a:avLst/>
                </a:prstGeom>
                <a:solidFill>
                  <a:srgbClr val="FF0000"/>
                </a:solidFill>
                <a:ln w="19050" cap="flat" cmpd="sng" algn="ctr">
                  <a:solidFill>
                    <a:srgbClr val="000000"/>
                  </a:solidFill>
                  <a:prstDash val="solid"/>
                  <a:round/>
                  <a:headEnd type="none" w="med" len="med"/>
                  <a:tailEnd type="none" w="med" len="med"/>
                </a:ln>
                <a:effectLst/>
              </p:spPr>
            </p:cxnSp>
            <p:cxnSp>
              <p:nvCxnSpPr>
                <p:cNvPr id="134" name="Straight Connector 17"/>
                <p:cNvCxnSpPr/>
                <p:nvPr/>
              </p:nvCxnSpPr>
              <p:spPr bwMode="auto">
                <a:xfrm rot="5400000" flipH="1" flipV="1">
                  <a:off x="890930" y="4913336"/>
                  <a:ext cx="685800" cy="0"/>
                </a:xfrm>
                <a:prstGeom prst="line">
                  <a:avLst/>
                </a:prstGeom>
                <a:solidFill>
                  <a:srgbClr val="FF0000"/>
                </a:solidFill>
                <a:ln w="19050" cap="flat" cmpd="sng" algn="ctr">
                  <a:solidFill>
                    <a:srgbClr val="000000"/>
                  </a:solidFill>
                  <a:prstDash val="solid"/>
                  <a:round/>
                  <a:headEnd type="none" w="med" len="med"/>
                  <a:tailEnd type="none" w="med" len="med"/>
                </a:ln>
                <a:effectLst/>
              </p:spPr>
            </p:cxnSp>
            <p:cxnSp>
              <p:nvCxnSpPr>
                <p:cNvPr id="135" name="Straight Connector 18"/>
                <p:cNvCxnSpPr/>
                <p:nvPr/>
              </p:nvCxnSpPr>
              <p:spPr bwMode="auto">
                <a:xfrm rot="5400000" flipH="1" flipV="1">
                  <a:off x="1039065" y="4882861"/>
                  <a:ext cx="685800" cy="0"/>
                </a:xfrm>
                <a:prstGeom prst="line">
                  <a:avLst/>
                </a:prstGeom>
                <a:solidFill>
                  <a:srgbClr val="FF0000"/>
                </a:solidFill>
                <a:ln w="19050" cap="flat" cmpd="sng" algn="ctr">
                  <a:solidFill>
                    <a:srgbClr val="000000"/>
                  </a:solidFill>
                  <a:prstDash val="solid"/>
                  <a:round/>
                  <a:headEnd type="none" w="med" len="med"/>
                  <a:tailEnd type="none" w="med" len="med"/>
                </a:ln>
                <a:effectLst/>
              </p:spPr>
            </p:cxnSp>
          </p:grpSp>
          <p:cxnSp>
            <p:nvCxnSpPr>
              <p:cNvPr id="24" name="AutoShape 111"/>
              <p:cNvCxnSpPr>
                <a:cxnSpLocks noChangeShapeType="1"/>
                <a:stCxn id="41" idx="0"/>
                <a:endCxn id="34" idx="2"/>
              </p:cNvCxnSpPr>
              <p:nvPr/>
            </p:nvCxnSpPr>
            <p:spPr bwMode="gray">
              <a:xfrm rot="16200000" flipV="1">
                <a:off x="4054251" y="3854115"/>
                <a:ext cx="474536" cy="169842"/>
              </a:xfrm>
              <a:prstGeom prst="straightConnector1">
                <a:avLst/>
              </a:prstGeom>
              <a:noFill/>
              <a:ln w="28575">
                <a:solidFill>
                  <a:schemeClr val="accent2">
                    <a:lumMod val="60000"/>
                    <a:lumOff val="40000"/>
                  </a:schemeClr>
                </a:solidFill>
                <a:round/>
                <a:headEnd type="none" w="med" len="med"/>
                <a:tailEnd type="none" w="med" len="med"/>
              </a:ln>
            </p:spPr>
          </p:cxnSp>
          <p:cxnSp>
            <p:nvCxnSpPr>
              <p:cNvPr id="25" name="AutoShape 111"/>
              <p:cNvCxnSpPr>
                <a:cxnSpLocks noChangeShapeType="1"/>
                <a:stCxn id="34" idx="0"/>
                <a:endCxn id="30" idx="2"/>
              </p:cNvCxnSpPr>
              <p:nvPr/>
            </p:nvCxnSpPr>
            <p:spPr bwMode="gray">
              <a:xfrm rot="5400000" flipH="1" flipV="1">
                <a:off x="4441962" y="2694071"/>
                <a:ext cx="310480" cy="781211"/>
              </a:xfrm>
              <a:prstGeom prst="straightConnector1">
                <a:avLst/>
              </a:prstGeom>
              <a:noFill/>
              <a:ln w="31750">
                <a:solidFill>
                  <a:srgbClr val="4084A4"/>
                </a:solidFill>
                <a:round/>
                <a:headEnd type="none" w="med" len="med"/>
                <a:tailEnd type="none" w="med" len="med"/>
              </a:ln>
            </p:spPr>
          </p:cxnSp>
          <p:cxnSp>
            <p:nvCxnSpPr>
              <p:cNvPr id="27" name="AutoShape 111"/>
              <p:cNvCxnSpPr>
                <a:cxnSpLocks noChangeShapeType="1"/>
                <a:endCxn id="29" idx="2"/>
              </p:cNvCxnSpPr>
              <p:nvPr/>
            </p:nvCxnSpPr>
            <p:spPr bwMode="gray">
              <a:xfrm rot="16200000" flipV="1">
                <a:off x="4399519" y="2971436"/>
                <a:ext cx="246232" cy="162231"/>
              </a:xfrm>
              <a:prstGeom prst="straightConnector1">
                <a:avLst/>
              </a:prstGeom>
              <a:noFill/>
              <a:ln w="31750">
                <a:solidFill>
                  <a:srgbClr val="4084A4"/>
                </a:solidFill>
                <a:round/>
                <a:headEnd type="none" w="med" len="med"/>
                <a:tailEnd type="none" w="med" len="med"/>
              </a:ln>
            </p:spPr>
          </p:cxnSp>
          <p:cxnSp>
            <p:nvCxnSpPr>
              <p:cNvPr id="28" name="AutoShape 111"/>
              <p:cNvCxnSpPr>
                <a:cxnSpLocks noChangeShapeType="1"/>
                <a:stCxn id="34" idx="0"/>
                <a:endCxn id="29" idx="2"/>
              </p:cNvCxnSpPr>
              <p:nvPr/>
            </p:nvCxnSpPr>
            <p:spPr bwMode="gray">
              <a:xfrm rot="5400000" flipH="1" flipV="1">
                <a:off x="4168818" y="2967216"/>
                <a:ext cx="310479" cy="234921"/>
              </a:xfrm>
              <a:prstGeom prst="straightConnector1">
                <a:avLst/>
              </a:prstGeom>
              <a:noFill/>
              <a:ln w="31750">
                <a:solidFill>
                  <a:srgbClr val="4084A4"/>
                </a:solidFill>
                <a:round/>
                <a:headEnd type="none" w="med" len="med"/>
                <a:tailEnd type="none" w="med" len="med"/>
              </a:ln>
            </p:spPr>
          </p:cxnSp>
          <p:pic>
            <p:nvPicPr>
              <p:cNvPr id="29" name="Picture 150"/>
              <p:cNvPicPr>
                <a:picLocks noChangeAspect="1" noChangeArrowheads="1"/>
              </p:cNvPicPr>
              <p:nvPr/>
            </p:nvPicPr>
            <p:blipFill>
              <a:blip r:embed="rId4" cstate="print"/>
              <a:srcRect/>
              <a:stretch>
                <a:fillRect/>
              </a:stretch>
            </p:blipFill>
            <p:spPr bwMode="gray">
              <a:xfrm>
                <a:off x="4309562" y="2467584"/>
                <a:ext cx="263914" cy="461852"/>
              </a:xfrm>
              <a:prstGeom prst="rect">
                <a:avLst/>
              </a:prstGeom>
              <a:noFill/>
              <a:ln w="9525">
                <a:noFill/>
                <a:miter lim="800000"/>
                <a:headEnd/>
                <a:tailEnd/>
              </a:ln>
            </p:spPr>
          </p:pic>
          <p:pic>
            <p:nvPicPr>
              <p:cNvPr id="30" name="Picture 150"/>
              <p:cNvPicPr>
                <a:picLocks noChangeAspect="1" noChangeArrowheads="1"/>
              </p:cNvPicPr>
              <p:nvPr/>
            </p:nvPicPr>
            <p:blipFill>
              <a:blip r:embed="rId4" cstate="print"/>
              <a:srcRect/>
              <a:stretch>
                <a:fillRect/>
              </a:stretch>
            </p:blipFill>
            <p:spPr bwMode="gray">
              <a:xfrm>
                <a:off x="4855851" y="2467584"/>
                <a:ext cx="263914" cy="461852"/>
              </a:xfrm>
              <a:prstGeom prst="rect">
                <a:avLst/>
              </a:prstGeom>
              <a:noFill/>
              <a:ln w="9525">
                <a:noFill/>
                <a:miter lim="800000"/>
                <a:headEnd/>
                <a:tailEnd/>
              </a:ln>
            </p:spPr>
          </p:pic>
          <p:cxnSp>
            <p:nvCxnSpPr>
              <p:cNvPr id="32" name="AutoShape 111"/>
              <p:cNvCxnSpPr>
                <a:cxnSpLocks noChangeShapeType="1"/>
              </p:cNvCxnSpPr>
              <p:nvPr/>
            </p:nvCxnSpPr>
            <p:spPr bwMode="gray">
              <a:xfrm rot="5400000" flipH="1" flipV="1">
                <a:off x="3779828" y="3742525"/>
                <a:ext cx="477675" cy="385380"/>
              </a:xfrm>
              <a:prstGeom prst="straightConnector1">
                <a:avLst/>
              </a:prstGeom>
              <a:noFill/>
              <a:ln w="28575">
                <a:solidFill>
                  <a:srgbClr val="4084A4"/>
                </a:solidFill>
                <a:round/>
                <a:headEnd type="none" w="med" len="med"/>
                <a:tailEnd type="none" w="med" len="med"/>
              </a:ln>
            </p:spPr>
          </p:cxnSp>
          <p:cxnSp>
            <p:nvCxnSpPr>
              <p:cNvPr id="33" name="AutoShape 111"/>
              <p:cNvCxnSpPr>
                <a:cxnSpLocks noChangeShapeType="1"/>
                <a:stCxn id="41" idx="0"/>
                <a:endCxn id="34" idx="2"/>
              </p:cNvCxnSpPr>
              <p:nvPr/>
            </p:nvCxnSpPr>
            <p:spPr bwMode="gray">
              <a:xfrm rot="16200000" flipV="1">
                <a:off x="4054251" y="3854115"/>
                <a:ext cx="474536" cy="169842"/>
              </a:xfrm>
              <a:prstGeom prst="straightConnector1">
                <a:avLst/>
              </a:prstGeom>
              <a:noFill/>
              <a:ln w="28575">
                <a:solidFill>
                  <a:srgbClr val="4084A4"/>
                </a:solidFill>
                <a:round/>
                <a:headEnd type="none" w="med" len="med"/>
                <a:tailEnd type="none" w="med" len="med"/>
              </a:ln>
            </p:spPr>
          </p:cxnSp>
          <p:pic>
            <p:nvPicPr>
              <p:cNvPr id="34" name="Picture 116"/>
              <p:cNvPicPr>
                <a:picLocks noChangeAspect="1" noChangeArrowheads="1"/>
              </p:cNvPicPr>
              <p:nvPr/>
            </p:nvPicPr>
            <p:blipFill>
              <a:blip r:embed="rId5" cstate="print"/>
              <a:srcRect/>
              <a:stretch>
                <a:fillRect/>
              </a:stretch>
            </p:blipFill>
            <p:spPr bwMode="gray">
              <a:xfrm>
                <a:off x="4074640" y="3239916"/>
                <a:ext cx="263914" cy="461852"/>
              </a:xfrm>
              <a:prstGeom prst="rect">
                <a:avLst/>
              </a:prstGeom>
              <a:noFill/>
              <a:ln w="9525">
                <a:noFill/>
                <a:miter lim="800000"/>
                <a:headEnd/>
                <a:tailEnd/>
              </a:ln>
            </p:spPr>
          </p:pic>
          <p:grpSp>
            <p:nvGrpSpPr>
              <p:cNvPr id="10" name="Group 489"/>
              <p:cNvGrpSpPr>
                <a:grpSpLocks/>
              </p:cNvGrpSpPr>
              <p:nvPr/>
            </p:nvGrpSpPr>
            <p:grpSpPr bwMode="auto">
              <a:xfrm>
                <a:off x="3621961" y="4599022"/>
                <a:ext cx="378177" cy="439703"/>
                <a:chOff x="1159" y="3175"/>
                <a:chExt cx="345" cy="354"/>
              </a:xfrm>
            </p:grpSpPr>
            <p:pic>
              <p:nvPicPr>
                <p:cNvPr id="127" name="Picture 490"/>
                <p:cNvPicPr>
                  <a:picLocks noChangeAspect="1" noChangeArrowheads="1"/>
                </p:cNvPicPr>
                <p:nvPr/>
              </p:nvPicPr>
              <p:blipFill>
                <a:blip r:embed="rId6" cstate="print"/>
                <a:srcRect/>
                <a:stretch>
                  <a:fillRect/>
                </a:stretch>
              </p:blipFill>
              <p:spPr bwMode="gray">
                <a:xfrm>
                  <a:off x="1159" y="3379"/>
                  <a:ext cx="345" cy="150"/>
                </a:xfrm>
                <a:prstGeom prst="rect">
                  <a:avLst/>
                </a:prstGeom>
                <a:noFill/>
                <a:ln w="9525">
                  <a:noFill/>
                  <a:miter lim="800000"/>
                  <a:headEnd/>
                  <a:tailEnd/>
                </a:ln>
              </p:spPr>
            </p:pic>
            <p:pic>
              <p:nvPicPr>
                <p:cNvPr id="128" name="Picture 491"/>
                <p:cNvPicPr>
                  <a:picLocks noChangeAspect="1" noChangeArrowheads="1"/>
                </p:cNvPicPr>
                <p:nvPr/>
              </p:nvPicPr>
              <p:blipFill>
                <a:blip r:embed="rId6" cstate="print"/>
                <a:srcRect/>
                <a:stretch>
                  <a:fillRect/>
                </a:stretch>
              </p:blipFill>
              <p:spPr bwMode="gray">
                <a:xfrm>
                  <a:off x="1159" y="3277"/>
                  <a:ext cx="345" cy="150"/>
                </a:xfrm>
                <a:prstGeom prst="rect">
                  <a:avLst/>
                </a:prstGeom>
                <a:noFill/>
                <a:ln w="9525">
                  <a:noFill/>
                  <a:miter lim="800000"/>
                  <a:headEnd/>
                  <a:tailEnd/>
                </a:ln>
              </p:spPr>
            </p:pic>
            <p:pic>
              <p:nvPicPr>
                <p:cNvPr id="129" name="Picture 492"/>
                <p:cNvPicPr>
                  <a:picLocks noChangeAspect="1" noChangeArrowheads="1"/>
                </p:cNvPicPr>
                <p:nvPr/>
              </p:nvPicPr>
              <p:blipFill>
                <a:blip r:embed="rId6" cstate="print"/>
                <a:srcRect/>
                <a:stretch>
                  <a:fillRect/>
                </a:stretch>
              </p:blipFill>
              <p:spPr bwMode="gray">
                <a:xfrm>
                  <a:off x="1159" y="3175"/>
                  <a:ext cx="345" cy="150"/>
                </a:xfrm>
                <a:prstGeom prst="rect">
                  <a:avLst/>
                </a:prstGeom>
                <a:noFill/>
                <a:ln w="9525">
                  <a:noFill/>
                  <a:miter lim="800000"/>
                  <a:headEnd/>
                  <a:tailEnd/>
                </a:ln>
              </p:spPr>
            </p:pic>
          </p:grpSp>
          <p:grpSp>
            <p:nvGrpSpPr>
              <p:cNvPr id="11" name="Group 489"/>
              <p:cNvGrpSpPr>
                <a:grpSpLocks/>
              </p:cNvGrpSpPr>
              <p:nvPr/>
            </p:nvGrpSpPr>
            <p:grpSpPr bwMode="auto">
              <a:xfrm>
                <a:off x="4175758" y="4593397"/>
                <a:ext cx="378177" cy="439703"/>
                <a:chOff x="1159" y="3175"/>
                <a:chExt cx="345" cy="354"/>
              </a:xfrm>
            </p:grpSpPr>
            <p:pic>
              <p:nvPicPr>
                <p:cNvPr id="124" name="Picture 490"/>
                <p:cNvPicPr>
                  <a:picLocks noChangeAspect="1" noChangeArrowheads="1"/>
                </p:cNvPicPr>
                <p:nvPr/>
              </p:nvPicPr>
              <p:blipFill>
                <a:blip r:embed="rId6" cstate="print"/>
                <a:srcRect/>
                <a:stretch>
                  <a:fillRect/>
                </a:stretch>
              </p:blipFill>
              <p:spPr bwMode="gray">
                <a:xfrm>
                  <a:off x="1159" y="3379"/>
                  <a:ext cx="345" cy="150"/>
                </a:xfrm>
                <a:prstGeom prst="rect">
                  <a:avLst/>
                </a:prstGeom>
                <a:noFill/>
                <a:ln w="9525">
                  <a:noFill/>
                  <a:miter lim="800000"/>
                  <a:headEnd/>
                  <a:tailEnd/>
                </a:ln>
              </p:spPr>
            </p:pic>
            <p:pic>
              <p:nvPicPr>
                <p:cNvPr id="125" name="Picture 491"/>
                <p:cNvPicPr>
                  <a:picLocks noChangeAspect="1" noChangeArrowheads="1"/>
                </p:cNvPicPr>
                <p:nvPr/>
              </p:nvPicPr>
              <p:blipFill>
                <a:blip r:embed="rId6" cstate="print"/>
                <a:srcRect/>
                <a:stretch>
                  <a:fillRect/>
                </a:stretch>
              </p:blipFill>
              <p:spPr bwMode="gray">
                <a:xfrm>
                  <a:off x="1159" y="3277"/>
                  <a:ext cx="345" cy="150"/>
                </a:xfrm>
                <a:prstGeom prst="rect">
                  <a:avLst/>
                </a:prstGeom>
                <a:noFill/>
                <a:ln w="9525">
                  <a:noFill/>
                  <a:miter lim="800000"/>
                  <a:headEnd/>
                  <a:tailEnd/>
                </a:ln>
              </p:spPr>
            </p:pic>
            <p:pic>
              <p:nvPicPr>
                <p:cNvPr id="126" name="Picture 492"/>
                <p:cNvPicPr>
                  <a:picLocks noChangeAspect="1" noChangeArrowheads="1"/>
                </p:cNvPicPr>
                <p:nvPr/>
              </p:nvPicPr>
              <p:blipFill>
                <a:blip r:embed="rId6" cstate="print"/>
                <a:srcRect/>
                <a:stretch>
                  <a:fillRect/>
                </a:stretch>
              </p:blipFill>
              <p:spPr bwMode="gray">
                <a:xfrm>
                  <a:off x="1159" y="3175"/>
                  <a:ext cx="345" cy="150"/>
                </a:xfrm>
                <a:prstGeom prst="rect">
                  <a:avLst/>
                </a:prstGeom>
                <a:noFill/>
                <a:ln w="9525">
                  <a:noFill/>
                  <a:miter lim="800000"/>
                  <a:headEnd/>
                  <a:tailEnd/>
                </a:ln>
              </p:spPr>
            </p:pic>
          </p:grpSp>
          <p:grpSp>
            <p:nvGrpSpPr>
              <p:cNvPr id="12" name="Group 489"/>
              <p:cNvGrpSpPr>
                <a:grpSpLocks/>
              </p:cNvGrpSpPr>
              <p:nvPr/>
            </p:nvGrpSpPr>
            <p:grpSpPr bwMode="auto">
              <a:xfrm>
                <a:off x="4760320" y="4158353"/>
                <a:ext cx="378177" cy="439703"/>
                <a:chOff x="1159" y="3175"/>
                <a:chExt cx="345" cy="354"/>
              </a:xfrm>
            </p:grpSpPr>
            <p:pic>
              <p:nvPicPr>
                <p:cNvPr id="121" name="Picture 490"/>
                <p:cNvPicPr>
                  <a:picLocks noChangeAspect="1" noChangeArrowheads="1"/>
                </p:cNvPicPr>
                <p:nvPr/>
              </p:nvPicPr>
              <p:blipFill>
                <a:blip r:embed="rId6" cstate="print"/>
                <a:srcRect/>
                <a:stretch>
                  <a:fillRect/>
                </a:stretch>
              </p:blipFill>
              <p:spPr bwMode="gray">
                <a:xfrm>
                  <a:off x="1159" y="3379"/>
                  <a:ext cx="345" cy="150"/>
                </a:xfrm>
                <a:prstGeom prst="rect">
                  <a:avLst/>
                </a:prstGeom>
                <a:noFill/>
                <a:ln w="9525">
                  <a:noFill/>
                  <a:miter lim="800000"/>
                  <a:headEnd/>
                  <a:tailEnd/>
                </a:ln>
              </p:spPr>
            </p:pic>
            <p:pic>
              <p:nvPicPr>
                <p:cNvPr id="122" name="Picture 491"/>
                <p:cNvPicPr>
                  <a:picLocks noChangeAspect="1" noChangeArrowheads="1"/>
                </p:cNvPicPr>
                <p:nvPr/>
              </p:nvPicPr>
              <p:blipFill>
                <a:blip r:embed="rId6" cstate="print"/>
                <a:srcRect/>
                <a:stretch>
                  <a:fillRect/>
                </a:stretch>
              </p:blipFill>
              <p:spPr bwMode="gray">
                <a:xfrm>
                  <a:off x="1159" y="3277"/>
                  <a:ext cx="345" cy="150"/>
                </a:xfrm>
                <a:prstGeom prst="rect">
                  <a:avLst/>
                </a:prstGeom>
                <a:noFill/>
                <a:ln w="9525">
                  <a:noFill/>
                  <a:miter lim="800000"/>
                  <a:headEnd/>
                  <a:tailEnd/>
                </a:ln>
              </p:spPr>
            </p:pic>
            <p:pic>
              <p:nvPicPr>
                <p:cNvPr id="123" name="Picture 492"/>
                <p:cNvPicPr>
                  <a:picLocks noChangeAspect="1" noChangeArrowheads="1"/>
                </p:cNvPicPr>
                <p:nvPr/>
              </p:nvPicPr>
              <p:blipFill>
                <a:blip r:embed="rId6" cstate="print"/>
                <a:srcRect/>
                <a:stretch>
                  <a:fillRect/>
                </a:stretch>
              </p:blipFill>
              <p:spPr bwMode="gray">
                <a:xfrm>
                  <a:off x="1159" y="3175"/>
                  <a:ext cx="345" cy="150"/>
                </a:xfrm>
                <a:prstGeom prst="rect">
                  <a:avLst/>
                </a:prstGeom>
                <a:noFill/>
                <a:ln w="9525">
                  <a:noFill/>
                  <a:miter lim="800000"/>
                  <a:headEnd/>
                  <a:tailEnd/>
                </a:ln>
              </p:spPr>
            </p:pic>
          </p:grpSp>
          <p:pic>
            <p:nvPicPr>
              <p:cNvPr id="41" name="Picture 493"/>
              <p:cNvPicPr>
                <a:picLocks noChangeAspect="1" noChangeArrowheads="1"/>
              </p:cNvPicPr>
              <p:nvPr/>
            </p:nvPicPr>
            <p:blipFill>
              <a:blip r:embed="rId7" cstate="print"/>
              <a:srcRect/>
              <a:stretch>
                <a:fillRect/>
              </a:stretch>
            </p:blipFill>
            <p:spPr bwMode="gray">
              <a:xfrm>
                <a:off x="4200667" y="4176304"/>
                <a:ext cx="351546" cy="185896"/>
              </a:xfrm>
              <a:prstGeom prst="rect">
                <a:avLst/>
              </a:prstGeom>
              <a:noFill/>
              <a:ln w="9525">
                <a:noFill/>
                <a:miter lim="800000"/>
                <a:headEnd/>
                <a:tailEnd/>
              </a:ln>
            </p:spPr>
          </p:pic>
          <p:pic>
            <p:nvPicPr>
              <p:cNvPr id="42" name="Picture 493"/>
              <p:cNvPicPr>
                <a:picLocks noChangeAspect="1" noChangeArrowheads="1"/>
              </p:cNvPicPr>
              <p:nvPr/>
            </p:nvPicPr>
            <p:blipFill>
              <a:blip r:embed="rId7" cstate="print"/>
              <a:srcRect/>
              <a:stretch>
                <a:fillRect/>
              </a:stretch>
            </p:blipFill>
            <p:spPr bwMode="gray">
              <a:xfrm>
                <a:off x="3645445" y="4179444"/>
                <a:ext cx="351546" cy="185896"/>
              </a:xfrm>
              <a:prstGeom prst="rect">
                <a:avLst/>
              </a:prstGeom>
              <a:noFill/>
              <a:ln w="9525">
                <a:noFill/>
                <a:miter lim="800000"/>
                <a:headEnd/>
                <a:tailEnd/>
              </a:ln>
            </p:spPr>
          </p:pic>
          <p:grpSp>
            <p:nvGrpSpPr>
              <p:cNvPr id="13" name="Group 114"/>
              <p:cNvGrpSpPr/>
              <p:nvPr/>
            </p:nvGrpSpPr>
            <p:grpSpPr>
              <a:xfrm>
                <a:off x="3512232" y="3890452"/>
                <a:ext cx="80879" cy="582223"/>
                <a:chOff x="485775" y="4171950"/>
                <a:chExt cx="161925" cy="1028700"/>
              </a:xfrm>
            </p:grpSpPr>
            <p:cxnSp>
              <p:nvCxnSpPr>
                <p:cNvPr id="59" name="Straight Connector 58"/>
                <p:cNvCxnSpPr/>
                <p:nvPr/>
              </p:nvCxnSpPr>
              <p:spPr>
                <a:xfrm rot="16200000" flipV="1">
                  <a:off x="-14286" y="4691062"/>
                  <a:ext cx="1019175" cy="2"/>
                </a:xfrm>
                <a:prstGeom prst="line">
                  <a:avLst/>
                </a:prstGeom>
                <a:ln w="19050">
                  <a:solidFill>
                    <a:schemeClr val="bg2">
                      <a:alpha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85775" y="4171950"/>
                  <a:ext cx="152400" cy="0"/>
                </a:xfrm>
                <a:prstGeom prst="line">
                  <a:avLst/>
                </a:prstGeom>
                <a:ln w="19050">
                  <a:solidFill>
                    <a:schemeClr val="bg2">
                      <a:alpha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495300" y="5189468"/>
                  <a:ext cx="152400" cy="0"/>
                </a:xfrm>
                <a:prstGeom prst="line">
                  <a:avLst/>
                </a:prstGeom>
                <a:ln w="19050">
                  <a:solidFill>
                    <a:schemeClr val="bg2">
                      <a:alpha val="75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18"/>
              <p:cNvGrpSpPr/>
              <p:nvPr/>
            </p:nvGrpSpPr>
            <p:grpSpPr>
              <a:xfrm>
                <a:off x="3512232" y="3135718"/>
                <a:ext cx="80879" cy="727779"/>
                <a:chOff x="485775" y="4171950"/>
                <a:chExt cx="161925" cy="1028700"/>
              </a:xfrm>
            </p:grpSpPr>
            <p:cxnSp>
              <p:nvCxnSpPr>
                <p:cNvPr id="56" name="Straight Connector 55"/>
                <p:cNvCxnSpPr/>
                <p:nvPr/>
              </p:nvCxnSpPr>
              <p:spPr>
                <a:xfrm rot="16200000" flipV="1">
                  <a:off x="-14286" y="4691062"/>
                  <a:ext cx="1019175" cy="2"/>
                </a:xfrm>
                <a:prstGeom prst="line">
                  <a:avLst/>
                </a:prstGeom>
                <a:ln w="19050">
                  <a:solidFill>
                    <a:schemeClr val="bg2">
                      <a:alpha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85775" y="4171950"/>
                  <a:ext cx="152400" cy="0"/>
                </a:xfrm>
                <a:prstGeom prst="line">
                  <a:avLst/>
                </a:prstGeom>
                <a:ln w="19050">
                  <a:solidFill>
                    <a:schemeClr val="bg2">
                      <a:alpha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95300" y="5189468"/>
                  <a:ext cx="152400" cy="0"/>
                </a:xfrm>
                <a:prstGeom prst="line">
                  <a:avLst/>
                </a:prstGeom>
                <a:ln w="19050">
                  <a:solidFill>
                    <a:schemeClr val="bg2">
                      <a:alpha val="7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122"/>
              <p:cNvGrpSpPr/>
              <p:nvPr/>
            </p:nvGrpSpPr>
            <p:grpSpPr>
              <a:xfrm>
                <a:off x="3507475" y="2510367"/>
                <a:ext cx="80879" cy="582223"/>
                <a:chOff x="485775" y="4171950"/>
                <a:chExt cx="161925" cy="1028700"/>
              </a:xfrm>
            </p:grpSpPr>
            <p:cxnSp>
              <p:nvCxnSpPr>
                <p:cNvPr id="53" name="Straight Connector 52"/>
                <p:cNvCxnSpPr/>
                <p:nvPr/>
              </p:nvCxnSpPr>
              <p:spPr>
                <a:xfrm rot="16200000" flipV="1">
                  <a:off x="-14286" y="4691062"/>
                  <a:ext cx="1019175" cy="2"/>
                </a:xfrm>
                <a:prstGeom prst="line">
                  <a:avLst/>
                </a:prstGeom>
                <a:ln w="19050">
                  <a:solidFill>
                    <a:schemeClr val="bg2">
                      <a:alpha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85775" y="4171950"/>
                  <a:ext cx="152400" cy="0"/>
                </a:xfrm>
                <a:prstGeom prst="line">
                  <a:avLst/>
                </a:prstGeom>
                <a:ln w="19050">
                  <a:solidFill>
                    <a:schemeClr val="bg2">
                      <a:alpha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95300" y="5189468"/>
                  <a:ext cx="152400" cy="0"/>
                </a:xfrm>
                <a:prstGeom prst="line">
                  <a:avLst/>
                </a:prstGeom>
                <a:ln w="19050">
                  <a:solidFill>
                    <a:schemeClr val="bg2">
                      <a:alpha val="75000"/>
                    </a:schemeClr>
                  </a:solidFill>
                </a:ln>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bwMode="auto">
              <a:xfrm rot="16200000">
                <a:off x="3212548" y="3374474"/>
                <a:ext cx="485187" cy="215444"/>
              </a:xfrm>
              <a:prstGeom prst="rect">
                <a:avLst/>
              </a:prstGeom>
              <a:noFill/>
              <a:ln w="19050" algn="ctr">
                <a:noFill/>
                <a:miter lim="800000"/>
                <a:headEnd/>
                <a:tailEnd/>
              </a:ln>
            </p:spPr>
            <p:txBody>
              <a:bodyPr wrap="square" lIns="0" tIns="0" rIns="0" bIns="0" rtlCol="0">
                <a:spAutoFit/>
              </a:bodyPr>
              <a:lstStyle/>
              <a:p>
                <a:pPr algn="ctr"/>
                <a:r>
                  <a:rPr lang="en-US" sz="700" dirty="0" smtClean="0">
                    <a:solidFill>
                      <a:srgbClr val="FF0000"/>
                    </a:solidFill>
                    <a:latin typeface="+mj-lt"/>
                  </a:rPr>
                  <a:t>Aggregation</a:t>
                </a:r>
              </a:p>
            </p:txBody>
          </p:sp>
          <p:sp>
            <p:nvSpPr>
              <p:cNvPr id="51" name="TextBox 50"/>
              <p:cNvSpPr txBox="1"/>
              <p:nvPr/>
            </p:nvSpPr>
            <p:spPr bwMode="auto">
              <a:xfrm rot="16200000">
                <a:off x="3207790" y="2732902"/>
                <a:ext cx="485187" cy="107722"/>
              </a:xfrm>
              <a:prstGeom prst="rect">
                <a:avLst/>
              </a:prstGeom>
              <a:noFill/>
              <a:ln w="19050" algn="ctr">
                <a:noFill/>
                <a:miter lim="800000"/>
                <a:headEnd/>
                <a:tailEnd/>
              </a:ln>
            </p:spPr>
            <p:txBody>
              <a:bodyPr wrap="square" lIns="0" tIns="0" rIns="0" bIns="0" rtlCol="0">
                <a:spAutoFit/>
              </a:bodyPr>
              <a:lstStyle/>
              <a:p>
                <a:pPr algn="ctr"/>
                <a:r>
                  <a:rPr lang="en-US" sz="700" dirty="0" smtClean="0">
                    <a:solidFill>
                      <a:srgbClr val="FF0000"/>
                    </a:solidFill>
                    <a:latin typeface="+mj-lt"/>
                  </a:rPr>
                  <a:t>Core</a:t>
                </a:r>
              </a:p>
            </p:txBody>
          </p:sp>
          <p:sp>
            <p:nvSpPr>
              <p:cNvPr id="52" name="TextBox 51"/>
              <p:cNvSpPr txBox="1"/>
              <p:nvPr/>
            </p:nvSpPr>
            <p:spPr bwMode="auto">
              <a:xfrm rot="16200000">
                <a:off x="3217306" y="4112985"/>
                <a:ext cx="485187" cy="107722"/>
              </a:xfrm>
              <a:prstGeom prst="rect">
                <a:avLst/>
              </a:prstGeom>
              <a:noFill/>
              <a:ln w="19050" algn="ctr">
                <a:noFill/>
                <a:miter lim="800000"/>
                <a:headEnd/>
                <a:tailEnd/>
              </a:ln>
            </p:spPr>
            <p:txBody>
              <a:bodyPr wrap="square" lIns="0" tIns="0" rIns="0" bIns="0" rtlCol="0">
                <a:spAutoFit/>
              </a:bodyPr>
              <a:lstStyle/>
              <a:p>
                <a:pPr algn="ctr"/>
                <a:r>
                  <a:rPr lang="en-US" sz="700" dirty="0" smtClean="0">
                    <a:solidFill>
                      <a:srgbClr val="FF0000"/>
                    </a:solidFill>
                    <a:latin typeface="+mj-lt"/>
                  </a:rPr>
                  <a:t>Access</a:t>
                </a:r>
                <a:endParaRPr lang="en-US" sz="900" dirty="0" smtClean="0">
                  <a:solidFill>
                    <a:srgbClr val="FF0000"/>
                  </a:solidFill>
                  <a:latin typeface="+mj-lt"/>
                </a:endParaRPr>
              </a:p>
            </p:txBody>
          </p:sp>
          <p:grpSp>
            <p:nvGrpSpPr>
              <p:cNvPr id="31" name="Group 489"/>
              <p:cNvGrpSpPr>
                <a:grpSpLocks/>
              </p:cNvGrpSpPr>
              <p:nvPr/>
            </p:nvGrpSpPr>
            <p:grpSpPr bwMode="auto">
              <a:xfrm>
                <a:off x="5255620" y="4158353"/>
                <a:ext cx="378177" cy="439703"/>
                <a:chOff x="1159" y="3175"/>
                <a:chExt cx="345" cy="354"/>
              </a:xfrm>
            </p:grpSpPr>
            <p:pic>
              <p:nvPicPr>
                <p:cNvPr id="144" name="Picture 490"/>
                <p:cNvPicPr>
                  <a:picLocks noChangeAspect="1" noChangeArrowheads="1"/>
                </p:cNvPicPr>
                <p:nvPr/>
              </p:nvPicPr>
              <p:blipFill>
                <a:blip r:embed="rId6" cstate="print"/>
                <a:srcRect/>
                <a:stretch>
                  <a:fillRect/>
                </a:stretch>
              </p:blipFill>
              <p:spPr bwMode="gray">
                <a:xfrm>
                  <a:off x="1159" y="3379"/>
                  <a:ext cx="345" cy="150"/>
                </a:xfrm>
                <a:prstGeom prst="rect">
                  <a:avLst/>
                </a:prstGeom>
                <a:noFill/>
                <a:ln w="9525">
                  <a:noFill/>
                  <a:miter lim="800000"/>
                  <a:headEnd/>
                  <a:tailEnd/>
                </a:ln>
              </p:spPr>
            </p:pic>
            <p:pic>
              <p:nvPicPr>
                <p:cNvPr id="145" name="Picture 491"/>
                <p:cNvPicPr>
                  <a:picLocks noChangeAspect="1" noChangeArrowheads="1"/>
                </p:cNvPicPr>
                <p:nvPr/>
              </p:nvPicPr>
              <p:blipFill>
                <a:blip r:embed="rId6" cstate="print"/>
                <a:srcRect/>
                <a:stretch>
                  <a:fillRect/>
                </a:stretch>
              </p:blipFill>
              <p:spPr bwMode="gray">
                <a:xfrm>
                  <a:off x="1159" y="3277"/>
                  <a:ext cx="345" cy="150"/>
                </a:xfrm>
                <a:prstGeom prst="rect">
                  <a:avLst/>
                </a:prstGeom>
                <a:noFill/>
                <a:ln w="9525">
                  <a:noFill/>
                  <a:miter lim="800000"/>
                  <a:headEnd/>
                  <a:tailEnd/>
                </a:ln>
              </p:spPr>
            </p:pic>
            <p:pic>
              <p:nvPicPr>
                <p:cNvPr id="146" name="Picture 492"/>
                <p:cNvPicPr>
                  <a:picLocks noChangeAspect="1" noChangeArrowheads="1"/>
                </p:cNvPicPr>
                <p:nvPr/>
              </p:nvPicPr>
              <p:blipFill>
                <a:blip r:embed="rId6" cstate="print"/>
                <a:srcRect/>
                <a:stretch>
                  <a:fillRect/>
                </a:stretch>
              </p:blipFill>
              <p:spPr bwMode="gray">
                <a:xfrm>
                  <a:off x="1159" y="3175"/>
                  <a:ext cx="345" cy="150"/>
                </a:xfrm>
                <a:prstGeom prst="rect">
                  <a:avLst/>
                </a:prstGeom>
                <a:noFill/>
                <a:ln w="9525">
                  <a:noFill/>
                  <a:miter lim="800000"/>
                  <a:headEnd/>
                  <a:tailEnd/>
                </a:ln>
              </p:spPr>
            </p:pic>
          </p:grpSp>
        </p:grpSp>
      </p:grpSp>
      <p:sp>
        <p:nvSpPr>
          <p:cNvPr id="72" name="Rectangle 71"/>
          <p:cNvSpPr/>
          <p:nvPr/>
        </p:nvSpPr>
        <p:spPr bwMode="auto">
          <a:xfrm>
            <a:off x="6299200" y="1433689"/>
            <a:ext cx="1557868" cy="886179"/>
          </a:xfrm>
          <a:prstGeom prst="rect">
            <a:avLst/>
          </a:prstGeom>
          <a:solidFill>
            <a:schemeClr val="bg1"/>
          </a:solidFill>
          <a:ln w="19050" algn="ctr">
            <a:noFill/>
            <a:miter lim="800000"/>
            <a:headEnd/>
            <a:tailEnd/>
          </a:ln>
        </p:spPr>
        <p:txBody>
          <a:bodyPr wrap="none" rtlCol="0" anchor="ctr"/>
          <a:lstStyle/>
          <a:p>
            <a:pPr algn="ctr"/>
            <a:endParaRPr lang="en-US" dirty="0"/>
          </a:p>
        </p:txBody>
      </p:sp>
      <p:pic>
        <p:nvPicPr>
          <p:cNvPr id="73" name="Picture 2" descr="C:\jim\Collateral\diagrams\VCS_diagram\VCS_Technology_icon150.png"/>
          <p:cNvPicPr>
            <a:picLocks noChangeAspect="1" noChangeArrowheads="1"/>
          </p:cNvPicPr>
          <p:nvPr/>
        </p:nvPicPr>
        <p:blipFill>
          <a:blip r:embed="rId8"/>
          <a:srcRect/>
          <a:stretch>
            <a:fillRect/>
          </a:stretch>
        </p:blipFill>
        <p:spPr bwMode="auto">
          <a:xfrm>
            <a:off x="4460444" y="3219413"/>
            <a:ext cx="907194" cy="816369"/>
          </a:xfrm>
          <a:prstGeom prst="rect">
            <a:avLst/>
          </a:prstGeom>
          <a:noFill/>
        </p:spPr>
      </p:pic>
      <p:pic>
        <p:nvPicPr>
          <p:cNvPr id="74" name="Picture 2" descr="C:\jim\Collateral\diagrams\VCS_diagram\VCS_Technology_icon150.png"/>
          <p:cNvPicPr>
            <a:picLocks noChangeAspect="1" noChangeArrowheads="1"/>
          </p:cNvPicPr>
          <p:nvPr/>
        </p:nvPicPr>
        <p:blipFill>
          <a:blip r:embed="rId8"/>
          <a:srcRect/>
          <a:stretch>
            <a:fillRect/>
          </a:stretch>
        </p:blipFill>
        <p:spPr bwMode="auto">
          <a:xfrm>
            <a:off x="7152849" y="3445192"/>
            <a:ext cx="988733" cy="889745"/>
          </a:xfrm>
          <a:prstGeom prst="rect">
            <a:avLst/>
          </a:prstGeom>
          <a:noFill/>
        </p:spPr>
      </p:pic>
      <p:sp>
        <p:nvSpPr>
          <p:cNvPr id="75" name="Date Placeholder 74"/>
          <p:cNvSpPr>
            <a:spLocks noGrp="1"/>
          </p:cNvSpPr>
          <p:nvPr>
            <p:ph type="dt" sz="half" idx="2"/>
          </p:nvPr>
        </p:nvSpPr>
        <p:spPr/>
        <p:txBody>
          <a:bodyPr/>
          <a:lstStyle/>
          <a:p>
            <a:fld id="{2E846011-3984-473B-8A4F-1E8775B506F3}" type="datetime3">
              <a:rPr lang="en-AU" smtClean="0"/>
              <a:pPr/>
              <a:t>22 September, 2011</a:t>
            </a:fld>
            <a:endParaRPr lang="en-US" dirty="0"/>
          </a:p>
        </p:txBody>
      </p:sp>
    </p:spTree>
    <p:extLst>
      <p:ext uri="{BB962C8B-B14F-4D97-AF65-F5344CB8AC3E}">
        <p14:creationId xmlns:p14="http://schemas.microsoft.com/office/powerpoint/2010/main" xmlns="" val="1909921809"/>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9" name="Straight Connector 118"/>
          <p:cNvCxnSpPr>
            <a:stCxn id="1234" idx="3"/>
            <a:endCxn id="1235" idx="1"/>
          </p:cNvCxnSpPr>
          <p:nvPr/>
        </p:nvCxnSpPr>
        <p:spPr>
          <a:xfrm>
            <a:off x="4198001" y="2269173"/>
            <a:ext cx="374637" cy="0"/>
          </a:xfrm>
          <a:prstGeom prst="line">
            <a:avLst/>
          </a:prstGeom>
          <a:ln w="57150">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2" name="Group 253"/>
          <p:cNvGrpSpPr/>
          <p:nvPr/>
        </p:nvGrpSpPr>
        <p:grpSpPr>
          <a:xfrm flipH="1">
            <a:off x="5951815" y="3079375"/>
            <a:ext cx="1266787" cy="1658880"/>
            <a:chOff x="485775" y="4171950"/>
            <a:chExt cx="1266787" cy="1028700"/>
          </a:xfrm>
        </p:grpSpPr>
        <p:cxnSp>
          <p:nvCxnSpPr>
            <p:cNvPr id="105" name="Straight Connector 104"/>
            <p:cNvCxnSpPr/>
            <p:nvPr/>
          </p:nvCxnSpPr>
          <p:spPr>
            <a:xfrm rot="16200000" flipV="1">
              <a:off x="-14286" y="4691062"/>
              <a:ext cx="1019175" cy="2"/>
            </a:xfrm>
            <a:prstGeom prst="line">
              <a:avLst/>
            </a:prstGeom>
            <a:ln w="22225" cap="flat" cmpd="sng" algn="ctr">
              <a:solidFill>
                <a:schemeClr val="bg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485775" y="4171950"/>
              <a:ext cx="1266787" cy="1270"/>
            </a:xfrm>
            <a:prstGeom prst="line">
              <a:avLst/>
            </a:prstGeom>
            <a:ln w="22225" cap="flat" cmpd="sng" algn="ctr">
              <a:solidFill>
                <a:schemeClr val="bg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86833" y="5189468"/>
              <a:ext cx="960929" cy="1270"/>
            </a:xfrm>
            <a:prstGeom prst="line">
              <a:avLst/>
            </a:prstGeom>
            <a:ln w="22225" cap="flat" cmpd="sng" algn="ctr">
              <a:solidFill>
                <a:schemeClr val="bg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17" name="TextBox 116"/>
          <p:cNvSpPr txBox="1"/>
          <p:nvPr/>
        </p:nvSpPr>
        <p:spPr bwMode="auto">
          <a:xfrm>
            <a:off x="7267627" y="3616449"/>
            <a:ext cx="1237912" cy="692497"/>
          </a:xfrm>
          <a:prstGeom prst="rect">
            <a:avLst/>
          </a:prstGeom>
          <a:noFill/>
          <a:ln w="19050" algn="ctr">
            <a:noFill/>
            <a:miter lim="800000"/>
            <a:headEnd/>
            <a:tailEnd/>
          </a:ln>
        </p:spPr>
        <p:txBody>
          <a:bodyPr wrap="square" lIns="0" tIns="0" rIns="0" bIns="0" rtlCol="0">
            <a:spAutoFit/>
          </a:bodyPr>
          <a:lstStyle/>
          <a:p>
            <a:r>
              <a:rPr lang="en-US" sz="1500" b="1" dirty="0" smtClean="0">
                <a:solidFill>
                  <a:srgbClr val="FF0000"/>
                </a:solidFill>
                <a:latin typeface="+mj-lt"/>
              </a:rPr>
              <a:t>Combined Aggregation &amp; Access</a:t>
            </a:r>
          </a:p>
        </p:txBody>
      </p:sp>
      <p:sp>
        <p:nvSpPr>
          <p:cNvPr id="37" name="Title 36"/>
          <p:cNvSpPr>
            <a:spLocks noGrp="1"/>
          </p:cNvSpPr>
          <p:nvPr>
            <p:ph type="title"/>
          </p:nvPr>
        </p:nvSpPr>
        <p:spPr/>
        <p:txBody>
          <a:bodyPr/>
          <a:lstStyle/>
          <a:p>
            <a:r>
              <a:rPr lang="en-US" dirty="0" smtClean="0"/>
              <a:t>Migrating to an Ethernet Fabric</a:t>
            </a:r>
            <a:endParaRPr lang="en-US" dirty="0"/>
          </a:p>
        </p:txBody>
      </p:sp>
      <p:sp>
        <p:nvSpPr>
          <p:cNvPr id="234" name="Text Placeholder 2"/>
          <p:cNvSpPr>
            <a:spLocks noGrp="1"/>
          </p:cNvSpPr>
          <p:nvPr>
            <p:ph type="body" idx="10"/>
          </p:nvPr>
        </p:nvSpPr>
        <p:spPr/>
        <p:txBody>
          <a:bodyPr/>
          <a:lstStyle/>
          <a:p>
            <a:r>
              <a:rPr lang="en-US" dirty="0" smtClean="0"/>
              <a:t>Seamless integration into existing environments</a:t>
            </a:r>
            <a:endParaRPr lang="en-US" dirty="0"/>
          </a:p>
        </p:txBody>
      </p:sp>
      <p:grpSp>
        <p:nvGrpSpPr>
          <p:cNvPr id="3" name="Group 132"/>
          <p:cNvGrpSpPr/>
          <p:nvPr/>
        </p:nvGrpSpPr>
        <p:grpSpPr>
          <a:xfrm>
            <a:off x="3505820" y="1861161"/>
            <a:ext cx="1595193" cy="1364593"/>
            <a:chOff x="1918278" y="1657959"/>
            <a:chExt cx="1595193" cy="1364593"/>
          </a:xfrm>
        </p:grpSpPr>
        <p:cxnSp>
          <p:nvCxnSpPr>
            <p:cNvPr id="1223" name="AutoShape 111"/>
            <p:cNvCxnSpPr>
              <a:cxnSpLocks noChangeShapeType="1"/>
              <a:endCxn id="1235" idx="2"/>
            </p:cNvCxnSpPr>
            <p:nvPr/>
          </p:nvCxnSpPr>
          <p:spPr bwMode="gray">
            <a:xfrm rot="5400000" flipH="1" flipV="1">
              <a:off x="2804483" y="2526999"/>
              <a:ext cx="497818" cy="391784"/>
            </a:xfrm>
            <a:prstGeom prst="straightConnector1">
              <a:avLst/>
            </a:prstGeom>
            <a:noFill/>
            <a:ln w="57150">
              <a:solidFill>
                <a:srgbClr val="4084A4"/>
              </a:solidFill>
              <a:round/>
              <a:headEnd type="oval" w="med" len="med"/>
              <a:tailEnd type="oval" w="med" len="med"/>
            </a:ln>
          </p:spPr>
        </p:cxnSp>
        <p:cxnSp>
          <p:nvCxnSpPr>
            <p:cNvPr id="1230" name="AutoShape 111"/>
            <p:cNvCxnSpPr>
              <a:cxnSpLocks noChangeShapeType="1"/>
              <a:stCxn id="1248" idx="0"/>
              <a:endCxn id="1235" idx="2"/>
            </p:cNvCxnSpPr>
            <p:nvPr/>
          </p:nvCxnSpPr>
          <p:spPr bwMode="gray">
            <a:xfrm rot="5400000" flipH="1" flipV="1">
              <a:off x="2309496" y="2082764"/>
              <a:ext cx="548570" cy="1331006"/>
            </a:xfrm>
            <a:prstGeom prst="straightConnector1">
              <a:avLst/>
            </a:prstGeom>
            <a:noFill/>
            <a:ln w="57150">
              <a:solidFill>
                <a:srgbClr val="4084A4"/>
              </a:solidFill>
              <a:round/>
              <a:headEnd type="oval" w="med" len="med"/>
              <a:tailEnd type="oval" w="med" len="med"/>
            </a:ln>
          </p:spPr>
        </p:cxnSp>
        <p:cxnSp>
          <p:nvCxnSpPr>
            <p:cNvPr id="1232" name="AutoShape 111"/>
            <p:cNvCxnSpPr>
              <a:cxnSpLocks noChangeShapeType="1"/>
              <a:endCxn id="1234" idx="2"/>
            </p:cNvCxnSpPr>
            <p:nvPr/>
          </p:nvCxnSpPr>
          <p:spPr bwMode="gray">
            <a:xfrm rot="10800000">
              <a:off x="2346273" y="2473983"/>
              <a:ext cx="508877" cy="490889"/>
            </a:xfrm>
            <a:prstGeom prst="straightConnector1">
              <a:avLst/>
            </a:prstGeom>
            <a:noFill/>
            <a:ln w="57150">
              <a:solidFill>
                <a:srgbClr val="4084A4"/>
              </a:solidFill>
              <a:round/>
              <a:headEnd type="oval" w="med" len="med"/>
              <a:tailEnd type="oval" w="med" len="med"/>
            </a:ln>
          </p:spPr>
        </p:cxnSp>
        <p:cxnSp>
          <p:nvCxnSpPr>
            <p:cNvPr id="1233" name="AutoShape 111"/>
            <p:cNvCxnSpPr>
              <a:cxnSpLocks noChangeShapeType="1"/>
              <a:stCxn id="1248" idx="0"/>
              <a:endCxn id="1234" idx="2"/>
            </p:cNvCxnSpPr>
            <p:nvPr/>
          </p:nvCxnSpPr>
          <p:spPr bwMode="gray">
            <a:xfrm rot="5400000" flipH="1" flipV="1">
              <a:off x="1857990" y="2534270"/>
              <a:ext cx="548570" cy="427994"/>
            </a:xfrm>
            <a:prstGeom prst="straightConnector1">
              <a:avLst/>
            </a:prstGeom>
            <a:noFill/>
            <a:ln w="57150">
              <a:solidFill>
                <a:srgbClr val="4084A4"/>
              </a:solidFill>
              <a:round/>
              <a:headEnd type="oval" w="med" len="med"/>
              <a:tailEnd type="oval" w="med" len="med"/>
            </a:ln>
          </p:spPr>
        </p:cxnSp>
        <p:pic>
          <p:nvPicPr>
            <p:cNvPr id="1234" name="Picture 150"/>
            <p:cNvPicPr>
              <a:picLocks noChangeAspect="1" noChangeArrowheads="1"/>
            </p:cNvPicPr>
            <p:nvPr/>
          </p:nvPicPr>
          <p:blipFill>
            <a:blip r:embed="rId3" cstate="print"/>
            <a:srcRect/>
            <a:stretch>
              <a:fillRect/>
            </a:stretch>
          </p:blipFill>
          <p:spPr bwMode="gray">
            <a:xfrm>
              <a:off x="2082084" y="1657959"/>
              <a:ext cx="528375" cy="816023"/>
            </a:xfrm>
            <a:prstGeom prst="rect">
              <a:avLst/>
            </a:prstGeom>
            <a:noFill/>
            <a:ln w="9525">
              <a:noFill/>
              <a:miter lim="800000"/>
              <a:headEnd/>
              <a:tailEnd/>
            </a:ln>
          </p:spPr>
        </p:pic>
        <p:pic>
          <p:nvPicPr>
            <p:cNvPr id="1235" name="Picture 150"/>
            <p:cNvPicPr>
              <a:picLocks noChangeAspect="1" noChangeArrowheads="1"/>
            </p:cNvPicPr>
            <p:nvPr/>
          </p:nvPicPr>
          <p:blipFill>
            <a:blip r:embed="rId3" cstate="print"/>
            <a:srcRect/>
            <a:stretch>
              <a:fillRect/>
            </a:stretch>
          </p:blipFill>
          <p:spPr bwMode="gray">
            <a:xfrm>
              <a:off x="2985096" y="1657959"/>
              <a:ext cx="528375" cy="816023"/>
            </a:xfrm>
            <a:prstGeom prst="rect">
              <a:avLst/>
            </a:prstGeom>
            <a:noFill/>
            <a:ln w="9525">
              <a:noFill/>
              <a:miter lim="800000"/>
              <a:headEnd/>
              <a:tailEnd/>
            </a:ln>
          </p:spPr>
        </p:pic>
      </p:grpSp>
      <p:grpSp>
        <p:nvGrpSpPr>
          <p:cNvPr id="4" name="Group 154"/>
          <p:cNvGrpSpPr/>
          <p:nvPr/>
        </p:nvGrpSpPr>
        <p:grpSpPr>
          <a:xfrm>
            <a:off x="2521675" y="5032377"/>
            <a:ext cx="1397408" cy="776281"/>
            <a:chOff x="1096060" y="4495800"/>
            <a:chExt cx="1397408" cy="776281"/>
          </a:xfrm>
        </p:grpSpPr>
        <p:cxnSp>
          <p:nvCxnSpPr>
            <p:cNvPr id="1211" name="Straight Connector 1210"/>
            <p:cNvCxnSpPr/>
            <p:nvPr/>
          </p:nvCxnSpPr>
          <p:spPr bwMode="auto">
            <a:xfrm rot="5400000" flipH="1" flipV="1">
              <a:off x="1864663" y="4885020"/>
              <a:ext cx="685800" cy="0"/>
            </a:xfrm>
            <a:prstGeom prst="line">
              <a:avLst/>
            </a:prstGeom>
            <a:solidFill>
              <a:srgbClr val="FF0000"/>
            </a:solidFill>
            <a:ln w="19050" cap="flat" cmpd="sng" algn="ctr">
              <a:solidFill>
                <a:srgbClr val="000000"/>
              </a:solidFill>
              <a:prstDash val="solid"/>
              <a:round/>
              <a:headEnd type="none" w="med" len="med"/>
              <a:tailEnd type="none" w="med" len="med"/>
            </a:ln>
            <a:effectLst/>
          </p:spPr>
        </p:cxnSp>
        <p:cxnSp>
          <p:nvCxnSpPr>
            <p:cNvPr id="1212" name="Straight Connector 1211"/>
            <p:cNvCxnSpPr/>
            <p:nvPr/>
          </p:nvCxnSpPr>
          <p:spPr bwMode="auto">
            <a:xfrm rot="5400000" flipH="1" flipV="1">
              <a:off x="2002433" y="4869175"/>
              <a:ext cx="685800" cy="0"/>
            </a:xfrm>
            <a:prstGeom prst="line">
              <a:avLst/>
            </a:prstGeom>
            <a:solidFill>
              <a:srgbClr val="FF0000"/>
            </a:solidFill>
            <a:ln w="19050" cap="flat" cmpd="sng" algn="ctr">
              <a:solidFill>
                <a:srgbClr val="000000"/>
              </a:solidFill>
              <a:prstDash val="solid"/>
              <a:round/>
              <a:headEnd type="none" w="med" len="med"/>
              <a:tailEnd type="none" w="med" len="med"/>
            </a:ln>
            <a:effectLst/>
          </p:spPr>
        </p:cxnSp>
        <p:cxnSp>
          <p:nvCxnSpPr>
            <p:cNvPr id="1213" name="Straight Connector 1212"/>
            <p:cNvCxnSpPr/>
            <p:nvPr/>
          </p:nvCxnSpPr>
          <p:spPr bwMode="auto">
            <a:xfrm rot="5400000" flipH="1" flipV="1">
              <a:off x="2150568" y="4838700"/>
              <a:ext cx="685800" cy="0"/>
            </a:xfrm>
            <a:prstGeom prst="line">
              <a:avLst/>
            </a:prstGeom>
            <a:solidFill>
              <a:srgbClr val="FF0000"/>
            </a:solidFill>
            <a:ln w="19050" cap="flat" cmpd="sng" algn="ctr">
              <a:solidFill>
                <a:srgbClr val="000000"/>
              </a:solidFill>
              <a:prstDash val="solid"/>
              <a:round/>
              <a:headEnd type="none" w="med" len="med"/>
              <a:tailEnd type="none" w="med" len="med"/>
            </a:ln>
            <a:effectLst/>
          </p:spPr>
        </p:cxnSp>
        <p:cxnSp>
          <p:nvCxnSpPr>
            <p:cNvPr id="1214" name="Straight Connector 1213"/>
            <p:cNvCxnSpPr/>
            <p:nvPr/>
          </p:nvCxnSpPr>
          <p:spPr bwMode="auto">
            <a:xfrm rot="5400000" flipH="1" flipV="1">
              <a:off x="753160" y="4929181"/>
              <a:ext cx="685800" cy="0"/>
            </a:xfrm>
            <a:prstGeom prst="line">
              <a:avLst/>
            </a:prstGeom>
            <a:solidFill>
              <a:srgbClr val="FF0000"/>
            </a:solidFill>
            <a:ln w="19050" cap="flat" cmpd="sng" algn="ctr">
              <a:solidFill>
                <a:srgbClr val="000000"/>
              </a:solidFill>
              <a:prstDash val="solid"/>
              <a:round/>
              <a:headEnd type="none" w="med" len="med"/>
              <a:tailEnd type="none" w="med" len="med"/>
            </a:ln>
            <a:effectLst/>
          </p:spPr>
        </p:cxnSp>
        <p:cxnSp>
          <p:nvCxnSpPr>
            <p:cNvPr id="1215" name="Straight Connector 1214"/>
            <p:cNvCxnSpPr/>
            <p:nvPr/>
          </p:nvCxnSpPr>
          <p:spPr bwMode="auto">
            <a:xfrm rot="5400000" flipH="1" flipV="1">
              <a:off x="890930" y="4913336"/>
              <a:ext cx="685800" cy="0"/>
            </a:xfrm>
            <a:prstGeom prst="line">
              <a:avLst/>
            </a:prstGeom>
            <a:solidFill>
              <a:srgbClr val="FF0000"/>
            </a:solidFill>
            <a:ln w="19050" cap="flat" cmpd="sng" algn="ctr">
              <a:solidFill>
                <a:srgbClr val="000000"/>
              </a:solidFill>
              <a:prstDash val="solid"/>
              <a:round/>
              <a:headEnd type="none" w="med" len="med"/>
              <a:tailEnd type="none" w="med" len="med"/>
            </a:ln>
            <a:effectLst/>
          </p:spPr>
        </p:cxnSp>
        <p:cxnSp>
          <p:nvCxnSpPr>
            <p:cNvPr id="1216" name="Straight Connector 1215"/>
            <p:cNvCxnSpPr/>
            <p:nvPr/>
          </p:nvCxnSpPr>
          <p:spPr bwMode="auto">
            <a:xfrm rot="5400000" flipH="1" flipV="1">
              <a:off x="1039065" y="4882861"/>
              <a:ext cx="685800" cy="0"/>
            </a:xfrm>
            <a:prstGeom prst="line">
              <a:avLst/>
            </a:prstGeom>
            <a:solidFill>
              <a:srgbClr val="FF0000"/>
            </a:solidFill>
            <a:ln w="19050" cap="flat" cmpd="sng" algn="ctr">
              <a:solidFill>
                <a:srgbClr val="000000"/>
              </a:solidFill>
              <a:prstDash val="solid"/>
              <a:round/>
              <a:headEnd type="none" w="med" len="med"/>
              <a:tailEnd type="none" w="med" len="med"/>
            </a:ln>
            <a:effectLst/>
          </p:spPr>
        </p:cxnSp>
      </p:grpSp>
      <p:cxnSp>
        <p:nvCxnSpPr>
          <p:cNvPr id="1242" name="AutoShape 111"/>
          <p:cNvCxnSpPr>
            <a:cxnSpLocks noChangeShapeType="1"/>
            <a:endCxn id="1312" idx="3"/>
          </p:cNvCxnSpPr>
          <p:nvPr/>
        </p:nvCxnSpPr>
        <p:spPr bwMode="gray">
          <a:xfrm rot="10800000">
            <a:off x="3043834" y="5049982"/>
            <a:ext cx="398252" cy="13503"/>
          </a:xfrm>
          <a:prstGeom prst="straightConnector1">
            <a:avLst/>
          </a:prstGeom>
          <a:noFill/>
          <a:ln w="28575">
            <a:solidFill>
              <a:srgbClr val="4084A4"/>
            </a:solidFill>
            <a:round/>
            <a:headEnd type="oval" w="med" len="med"/>
            <a:tailEnd type="oval" w="med" len="med"/>
          </a:ln>
        </p:spPr>
      </p:cxnSp>
      <p:grpSp>
        <p:nvGrpSpPr>
          <p:cNvPr id="5" name="Group 489"/>
          <p:cNvGrpSpPr>
            <a:grpSpLocks/>
          </p:cNvGrpSpPr>
          <p:nvPr/>
        </p:nvGrpSpPr>
        <p:grpSpPr bwMode="auto">
          <a:xfrm>
            <a:off x="2292999" y="5627088"/>
            <a:ext cx="757136" cy="776888"/>
            <a:chOff x="1159" y="3175"/>
            <a:chExt cx="345" cy="354"/>
          </a:xfrm>
        </p:grpSpPr>
        <p:pic>
          <p:nvPicPr>
            <p:cNvPr id="1260" name="Picture 490"/>
            <p:cNvPicPr>
              <a:picLocks noChangeAspect="1" noChangeArrowheads="1"/>
            </p:cNvPicPr>
            <p:nvPr/>
          </p:nvPicPr>
          <p:blipFill>
            <a:blip r:embed="rId4" cstate="print"/>
            <a:srcRect/>
            <a:stretch>
              <a:fillRect/>
            </a:stretch>
          </p:blipFill>
          <p:spPr bwMode="gray">
            <a:xfrm>
              <a:off x="1159" y="3379"/>
              <a:ext cx="345" cy="150"/>
            </a:xfrm>
            <a:prstGeom prst="rect">
              <a:avLst/>
            </a:prstGeom>
            <a:noFill/>
            <a:ln w="9525">
              <a:noFill/>
              <a:miter lim="800000"/>
              <a:headEnd/>
              <a:tailEnd/>
            </a:ln>
          </p:spPr>
        </p:pic>
        <p:pic>
          <p:nvPicPr>
            <p:cNvPr id="1261" name="Picture 491"/>
            <p:cNvPicPr>
              <a:picLocks noChangeAspect="1" noChangeArrowheads="1"/>
            </p:cNvPicPr>
            <p:nvPr/>
          </p:nvPicPr>
          <p:blipFill>
            <a:blip r:embed="rId4" cstate="print"/>
            <a:srcRect/>
            <a:stretch>
              <a:fillRect/>
            </a:stretch>
          </p:blipFill>
          <p:spPr bwMode="gray">
            <a:xfrm>
              <a:off x="1159" y="3277"/>
              <a:ext cx="345" cy="150"/>
            </a:xfrm>
            <a:prstGeom prst="rect">
              <a:avLst/>
            </a:prstGeom>
            <a:noFill/>
            <a:ln w="9525">
              <a:noFill/>
              <a:miter lim="800000"/>
              <a:headEnd/>
              <a:tailEnd/>
            </a:ln>
          </p:spPr>
        </p:pic>
        <p:pic>
          <p:nvPicPr>
            <p:cNvPr id="1262" name="Picture 492"/>
            <p:cNvPicPr>
              <a:picLocks noChangeAspect="1" noChangeArrowheads="1"/>
            </p:cNvPicPr>
            <p:nvPr/>
          </p:nvPicPr>
          <p:blipFill>
            <a:blip r:embed="rId4" cstate="print"/>
            <a:srcRect/>
            <a:stretch>
              <a:fillRect/>
            </a:stretch>
          </p:blipFill>
          <p:spPr bwMode="gray">
            <a:xfrm>
              <a:off x="1159" y="3175"/>
              <a:ext cx="345" cy="150"/>
            </a:xfrm>
            <a:prstGeom prst="rect">
              <a:avLst/>
            </a:prstGeom>
            <a:noFill/>
            <a:ln w="9525">
              <a:noFill/>
              <a:miter lim="800000"/>
              <a:headEnd/>
              <a:tailEnd/>
            </a:ln>
          </p:spPr>
        </p:pic>
      </p:grpSp>
      <p:grpSp>
        <p:nvGrpSpPr>
          <p:cNvPr id="6" name="Group 489"/>
          <p:cNvGrpSpPr>
            <a:grpSpLocks/>
          </p:cNvGrpSpPr>
          <p:nvPr/>
        </p:nvGrpSpPr>
        <p:grpSpPr bwMode="auto">
          <a:xfrm>
            <a:off x="3401740" y="5617149"/>
            <a:ext cx="757136" cy="776888"/>
            <a:chOff x="1159" y="3175"/>
            <a:chExt cx="345" cy="354"/>
          </a:xfrm>
        </p:grpSpPr>
        <p:pic>
          <p:nvPicPr>
            <p:cNvPr id="1264" name="Picture 490"/>
            <p:cNvPicPr>
              <a:picLocks noChangeAspect="1" noChangeArrowheads="1"/>
            </p:cNvPicPr>
            <p:nvPr/>
          </p:nvPicPr>
          <p:blipFill>
            <a:blip r:embed="rId4" cstate="print"/>
            <a:srcRect/>
            <a:stretch>
              <a:fillRect/>
            </a:stretch>
          </p:blipFill>
          <p:spPr bwMode="gray">
            <a:xfrm>
              <a:off x="1159" y="3379"/>
              <a:ext cx="345" cy="150"/>
            </a:xfrm>
            <a:prstGeom prst="rect">
              <a:avLst/>
            </a:prstGeom>
            <a:noFill/>
            <a:ln w="9525">
              <a:noFill/>
              <a:miter lim="800000"/>
              <a:headEnd/>
              <a:tailEnd/>
            </a:ln>
          </p:spPr>
        </p:pic>
        <p:pic>
          <p:nvPicPr>
            <p:cNvPr id="1265" name="Picture 491"/>
            <p:cNvPicPr>
              <a:picLocks noChangeAspect="1" noChangeArrowheads="1"/>
            </p:cNvPicPr>
            <p:nvPr/>
          </p:nvPicPr>
          <p:blipFill>
            <a:blip r:embed="rId4" cstate="print"/>
            <a:srcRect/>
            <a:stretch>
              <a:fillRect/>
            </a:stretch>
          </p:blipFill>
          <p:spPr bwMode="gray">
            <a:xfrm>
              <a:off x="1159" y="3277"/>
              <a:ext cx="345" cy="150"/>
            </a:xfrm>
            <a:prstGeom prst="rect">
              <a:avLst/>
            </a:prstGeom>
            <a:noFill/>
            <a:ln w="9525">
              <a:noFill/>
              <a:miter lim="800000"/>
              <a:headEnd/>
              <a:tailEnd/>
            </a:ln>
          </p:spPr>
        </p:pic>
        <p:pic>
          <p:nvPicPr>
            <p:cNvPr id="1266" name="Picture 492"/>
            <p:cNvPicPr>
              <a:picLocks noChangeAspect="1" noChangeArrowheads="1"/>
            </p:cNvPicPr>
            <p:nvPr/>
          </p:nvPicPr>
          <p:blipFill>
            <a:blip r:embed="rId4" cstate="print"/>
            <a:srcRect/>
            <a:stretch>
              <a:fillRect/>
            </a:stretch>
          </p:blipFill>
          <p:spPr bwMode="gray">
            <a:xfrm>
              <a:off x="1159" y="3175"/>
              <a:ext cx="345" cy="150"/>
            </a:xfrm>
            <a:prstGeom prst="rect">
              <a:avLst/>
            </a:prstGeom>
            <a:noFill/>
            <a:ln w="9525">
              <a:noFill/>
              <a:miter lim="800000"/>
              <a:headEnd/>
              <a:tailEnd/>
            </a:ln>
          </p:spPr>
        </p:pic>
      </p:grpSp>
      <p:grpSp>
        <p:nvGrpSpPr>
          <p:cNvPr id="7" name="Group 86"/>
          <p:cNvGrpSpPr/>
          <p:nvPr/>
        </p:nvGrpSpPr>
        <p:grpSpPr>
          <a:xfrm>
            <a:off x="2228833" y="5673729"/>
            <a:ext cx="198969" cy="661363"/>
            <a:chOff x="1336616" y="5137153"/>
            <a:chExt cx="198969" cy="661362"/>
          </a:xfrm>
        </p:grpSpPr>
        <p:pic>
          <p:nvPicPr>
            <p:cNvPr id="1276" name="Picture 16" descr="ICON_VM_detail_flat_R2_Q408.png"/>
            <p:cNvPicPr>
              <a:picLocks noChangeAspect="1"/>
            </p:cNvPicPr>
            <p:nvPr/>
          </p:nvPicPr>
          <p:blipFill>
            <a:blip r:embed="rId5" cstate="print"/>
            <a:srcRect/>
            <a:stretch>
              <a:fillRect/>
            </a:stretch>
          </p:blipFill>
          <p:spPr bwMode="auto">
            <a:xfrm>
              <a:off x="1336616" y="5137153"/>
              <a:ext cx="198969" cy="198969"/>
            </a:xfrm>
            <a:prstGeom prst="rect">
              <a:avLst/>
            </a:prstGeom>
            <a:noFill/>
            <a:ln w="9525">
              <a:noFill/>
              <a:miter lim="800000"/>
              <a:headEnd/>
              <a:tailEnd/>
            </a:ln>
          </p:spPr>
        </p:pic>
        <p:pic>
          <p:nvPicPr>
            <p:cNvPr id="1277" name="Picture 16" descr="ICON_VM_detail_flat_R2_Q408.png"/>
            <p:cNvPicPr>
              <a:picLocks noChangeAspect="1"/>
            </p:cNvPicPr>
            <p:nvPr/>
          </p:nvPicPr>
          <p:blipFill>
            <a:blip r:embed="rId5" cstate="print"/>
            <a:srcRect/>
            <a:stretch>
              <a:fillRect/>
            </a:stretch>
          </p:blipFill>
          <p:spPr bwMode="auto">
            <a:xfrm>
              <a:off x="1336616" y="5368350"/>
              <a:ext cx="198969" cy="198969"/>
            </a:xfrm>
            <a:prstGeom prst="rect">
              <a:avLst/>
            </a:prstGeom>
            <a:noFill/>
            <a:ln w="9525">
              <a:noFill/>
              <a:miter lim="800000"/>
              <a:headEnd/>
              <a:tailEnd/>
            </a:ln>
          </p:spPr>
        </p:pic>
        <p:pic>
          <p:nvPicPr>
            <p:cNvPr id="1278" name="Picture 16" descr="ICON_VM_detail_flat_R2_Q408.png"/>
            <p:cNvPicPr>
              <a:picLocks noChangeAspect="1"/>
            </p:cNvPicPr>
            <p:nvPr/>
          </p:nvPicPr>
          <p:blipFill>
            <a:blip r:embed="rId5" cstate="print"/>
            <a:srcRect/>
            <a:stretch>
              <a:fillRect/>
            </a:stretch>
          </p:blipFill>
          <p:spPr bwMode="auto">
            <a:xfrm>
              <a:off x="1336616" y="5599546"/>
              <a:ext cx="198969" cy="198969"/>
            </a:xfrm>
            <a:prstGeom prst="rect">
              <a:avLst/>
            </a:prstGeom>
            <a:noFill/>
            <a:ln w="9525">
              <a:noFill/>
              <a:miter lim="800000"/>
              <a:headEnd/>
              <a:tailEnd/>
            </a:ln>
          </p:spPr>
        </p:pic>
      </p:grpSp>
      <p:grpSp>
        <p:nvGrpSpPr>
          <p:cNvPr id="8" name="Group 87"/>
          <p:cNvGrpSpPr/>
          <p:nvPr/>
        </p:nvGrpSpPr>
        <p:grpSpPr>
          <a:xfrm>
            <a:off x="3337932" y="5674285"/>
            <a:ext cx="198969" cy="661363"/>
            <a:chOff x="1336616" y="5137153"/>
            <a:chExt cx="198969" cy="661362"/>
          </a:xfrm>
        </p:grpSpPr>
        <p:pic>
          <p:nvPicPr>
            <p:cNvPr id="1280" name="Picture 16" descr="ICON_VM_detail_flat_R2_Q408.png"/>
            <p:cNvPicPr>
              <a:picLocks noChangeAspect="1"/>
            </p:cNvPicPr>
            <p:nvPr/>
          </p:nvPicPr>
          <p:blipFill>
            <a:blip r:embed="rId5" cstate="print"/>
            <a:srcRect/>
            <a:stretch>
              <a:fillRect/>
            </a:stretch>
          </p:blipFill>
          <p:spPr bwMode="auto">
            <a:xfrm>
              <a:off x="1336616" y="5137153"/>
              <a:ext cx="198969" cy="198969"/>
            </a:xfrm>
            <a:prstGeom prst="rect">
              <a:avLst/>
            </a:prstGeom>
            <a:noFill/>
            <a:ln w="9525">
              <a:noFill/>
              <a:miter lim="800000"/>
              <a:headEnd/>
              <a:tailEnd/>
            </a:ln>
          </p:spPr>
        </p:pic>
        <p:pic>
          <p:nvPicPr>
            <p:cNvPr id="1281" name="Picture 16" descr="ICON_VM_detail_flat_R2_Q408.png"/>
            <p:cNvPicPr>
              <a:picLocks noChangeAspect="1"/>
            </p:cNvPicPr>
            <p:nvPr/>
          </p:nvPicPr>
          <p:blipFill>
            <a:blip r:embed="rId5" cstate="print"/>
            <a:srcRect/>
            <a:stretch>
              <a:fillRect/>
            </a:stretch>
          </p:blipFill>
          <p:spPr bwMode="auto">
            <a:xfrm>
              <a:off x="1336616" y="5368350"/>
              <a:ext cx="198969" cy="198969"/>
            </a:xfrm>
            <a:prstGeom prst="rect">
              <a:avLst/>
            </a:prstGeom>
            <a:noFill/>
            <a:ln w="9525">
              <a:noFill/>
              <a:miter lim="800000"/>
              <a:headEnd/>
              <a:tailEnd/>
            </a:ln>
          </p:spPr>
        </p:pic>
        <p:pic>
          <p:nvPicPr>
            <p:cNvPr id="1282" name="Picture 16" descr="ICON_VM_detail_flat_R2_Q408.png"/>
            <p:cNvPicPr>
              <a:picLocks noChangeAspect="1"/>
            </p:cNvPicPr>
            <p:nvPr/>
          </p:nvPicPr>
          <p:blipFill>
            <a:blip r:embed="rId5" cstate="print"/>
            <a:srcRect/>
            <a:stretch>
              <a:fillRect/>
            </a:stretch>
          </p:blipFill>
          <p:spPr bwMode="auto">
            <a:xfrm>
              <a:off x="1336616" y="5599546"/>
              <a:ext cx="198969" cy="198969"/>
            </a:xfrm>
            <a:prstGeom prst="rect">
              <a:avLst/>
            </a:prstGeom>
            <a:noFill/>
            <a:ln w="9525">
              <a:noFill/>
              <a:miter lim="800000"/>
              <a:headEnd/>
              <a:tailEnd/>
            </a:ln>
          </p:spPr>
        </p:pic>
      </p:grpSp>
      <p:sp>
        <p:nvSpPr>
          <p:cNvPr id="230" name="TextBox 229"/>
          <p:cNvSpPr txBox="1"/>
          <p:nvPr/>
        </p:nvSpPr>
        <p:spPr bwMode="auto">
          <a:xfrm>
            <a:off x="2951986" y="5249771"/>
            <a:ext cx="568285" cy="276999"/>
          </a:xfrm>
          <a:prstGeom prst="rect">
            <a:avLst/>
          </a:prstGeom>
          <a:noFill/>
          <a:ln w="19050" algn="ctr">
            <a:noFill/>
            <a:miter lim="800000"/>
            <a:headEnd/>
            <a:tailEnd/>
          </a:ln>
        </p:spPr>
        <p:txBody>
          <a:bodyPr wrap="square" lIns="0" tIns="0" rIns="0" bIns="0" rtlCol="0">
            <a:spAutoFit/>
          </a:bodyPr>
          <a:lstStyle/>
          <a:p>
            <a:pPr algn="ctr"/>
            <a:r>
              <a:rPr lang="en-US" sz="900" b="1" dirty="0" smtClean="0">
                <a:latin typeface="+mj-lt"/>
              </a:rPr>
              <a:t>1 </a:t>
            </a:r>
            <a:r>
              <a:rPr lang="en-US" sz="900" b="1" dirty="0" err="1" smtClean="0">
                <a:latin typeface="+mj-lt"/>
              </a:rPr>
              <a:t>Gb</a:t>
            </a:r>
            <a:r>
              <a:rPr lang="en-US" sz="900" b="1" dirty="0" smtClean="0">
                <a:latin typeface="+mj-lt"/>
              </a:rPr>
              <a:t> Ethernet</a:t>
            </a:r>
          </a:p>
        </p:txBody>
      </p:sp>
      <p:sp>
        <p:nvSpPr>
          <p:cNvPr id="231" name="Oval 230"/>
          <p:cNvSpPr/>
          <p:nvPr/>
        </p:nvSpPr>
        <p:spPr bwMode="auto">
          <a:xfrm>
            <a:off x="2413041" y="5228517"/>
            <a:ext cx="1638300" cy="345003"/>
          </a:xfrm>
          <a:prstGeom prst="ellipse">
            <a:avLst/>
          </a:prstGeom>
          <a:noFill/>
          <a:ln w="19050" algn="ctr">
            <a:solidFill>
              <a:schemeClr val="tx1">
                <a:alpha val="50000"/>
              </a:schemeClr>
            </a:solidFill>
            <a:miter lim="800000"/>
            <a:headEnd/>
            <a:tailEnd/>
          </a:ln>
        </p:spPr>
        <p:txBody>
          <a:bodyPr wrap="none" rtlCol="0" anchor="ctr"/>
          <a:lstStyle/>
          <a:p>
            <a:pPr algn="ctr"/>
            <a:endParaRPr lang="en-US" dirty="0"/>
          </a:p>
        </p:txBody>
      </p:sp>
      <p:grpSp>
        <p:nvGrpSpPr>
          <p:cNvPr id="9" name="Group 253"/>
          <p:cNvGrpSpPr/>
          <p:nvPr/>
        </p:nvGrpSpPr>
        <p:grpSpPr>
          <a:xfrm>
            <a:off x="2030981" y="3083987"/>
            <a:ext cx="1266787" cy="1285875"/>
            <a:chOff x="485775" y="4171950"/>
            <a:chExt cx="1266787" cy="1028700"/>
          </a:xfrm>
        </p:grpSpPr>
        <p:cxnSp>
          <p:nvCxnSpPr>
            <p:cNvPr id="255" name="Straight Connector 254"/>
            <p:cNvCxnSpPr/>
            <p:nvPr/>
          </p:nvCxnSpPr>
          <p:spPr>
            <a:xfrm rot="16200000" flipV="1">
              <a:off x="-14286" y="4691062"/>
              <a:ext cx="1019175" cy="2"/>
            </a:xfrm>
            <a:prstGeom prst="line">
              <a:avLst/>
            </a:prstGeom>
            <a:ln w="22225" cap="flat" cmpd="sng" algn="ctr">
              <a:solidFill>
                <a:schemeClr val="bg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a:off x="485775" y="4171950"/>
              <a:ext cx="1266787" cy="1270"/>
            </a:xfrm>
            <a:prstGeom prst="line">
              <a:avLst/>
            </a:prstGeom>
            <a:ln w="22225" cap="flat" cmpd="sng" algn="ctr">
              <a:solidFill>
                <a:schemeClr val="bg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a:off x="486833" y="5189468"/>
              <a:ext cx="960929" cy="1270"/>
            </a:xfrm>
            <a:prstGeom prst="line">
              <a:avLst/>
            </a:prstGeom>
            <a:ln w="22225" cap="flat" cmpd="sng" algn="ctr">
              <a:solidFill>
                <a:schemeClr val="bg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62" name="TextBox 261"/>
          <p:cNvSpPr txBox="1"/>
          <p:nvPr/>
        </p:nvSpPr>
        <p:spPr bwMode="auto">
          <a:xfrm>
            <a:off x="705188" y="3621065"/>
            <a:ext cx="1237912" cy="230832"/>
          </a:xfrm>
          <a:prstGeom prst="rect">
            <a:avLst/>
          </a:prstGeom>
          <a:noFill/>
          <a:ln w="19050" algn="ctr">
            <a:noFill/>
            <a:miter lim="800000"/>
            <a:headEnd/>
            <a:tailEnd/>
          </a:ln>
        </p:spPr>
        <p:txBody>
          <a:bodyPr wrap="square" lIns="0" tIns="0" rIns="0" bIns="0" rtlCol="0">
            <a:spAutoFit/>
          </a:bodyPr>
          <a:lstStyle/>
          <a:p>
            <a:pPr algn="r"/>
            <a:r>
              <a:rPr lang="en-US" sz="1500" b="1" dirty="0" smtClean="0">
                <a:solidFill>
                  <a:srgbClr val="FF0000"/>
                </a:solidFill>
                <a:latin typeface="+mj-lt"/>
              </a:rPr>
              <a:t>Aggregation</a:t>
            </a:r>
          </a:p>
        </p:txBody>
      </p:sp>
      <p:grpSp>
        <p:nvGrpSpPr>
          <p:cNvPr id="10" name="Group 257"/>
          <p:cNvGrpSpPr/>
          <p:nvPr/>
        </p:nvGrpSpPr>
        <p:grpSpPr>
          <a:xfrm>
            <a:off x="2021457" y="1911351"/>
            <a:ext cx="1445645" cy="1028700"/>
            <a:chOff x="485775" y="4171950"/>
            <a:chExt cx="1445645" cy="1028700"/>
          </a:xfrm>
        </p:grpSpPr>
        <p:cxnSp>
          <p:nvCxnSpPr>
            <p:cNvPr id="259" name="Straight Connector 258"/>
            <p:cNvCxnSpPr/>
            <p:nvPr/>
          </p:nvCxnSpPr>
          <p:spPr>
            <a:xfrm rot="16200000" flipV="1">
              <a:off x="-14286" y="4691062"/>
              <a:ext cx="1019175" cy="2"/>
            </a:xfrm>
            <a:prstGeom prst="line">
              <a:avLst/>
            </a:prstGeom>
            <a:ln w="22225" cap="flat" cmpd="sng" algn="ctr">
              <a:solidFill>
                <a:schemeClr val="bg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a:off x="485775" y="4171950"/>
              <a:ext cx="1445645" cy="1588"/>
            </a:xfrm>
            <a:prstGeom prst="line">
              <a:avLst/>
            </a:prstGeom>
            <a:ln w="22225" cap="flat" cmpd="sng" algn="ctr">
              <a:solidFill>
                <a:schemeClr val="bg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a:off x="486833" y="5189468"/>
              <a:ext cx="1283720" cy="1588"/>
            </a:xfrm>
            <a:prstGeom prst="line">
              <a:avLst/>
            </a:prstGeom>
            <a:ln w="22225" cap="flat" cmpd="sng" algn="ctr">
              <a:solidFill>
                <a:schemeClr val="bg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63" name="TextBox 262"/>
          <p:cNvSpPr txBox="1"/>
          <p:nvPr/>
        </p:nvSpPr>
        <p:spPr bwMode="auto">
          <a:xfrm>
            <a:off x="1311563" y="2324604"/>
            <a:ext cx="622011" cy="230832"/>
          </a:xfrm>
          <a:prstGeom prst="rect">
            <a:avLst/>
          </a:prstGeom>
          <a:noFill/>
          <a:ln w="19050" algn="ctr">
            <a:noFill/>
            <a:miter lim="800000"/>
            <a:headEnd/>
            <a:tailEnd/>
          </a:ln>
        </p:spPr>
        <p:txBody>
          <a:bodyPr wrap="square" lIns="0" tIns="0" rIns="0" bIns="0" rtlCol="0">
            <a:spAutoFit/>
          </a:bodyPr>
          <a:lstStyle/>
          <a:p>
            <a:pPr algn="r"/>
            <a:r>
              <a:rPr lang="en-US" sz="1500" b="1" dirty="0" smtClean="0">
                <a:solidFill>
                  <a:srgbClr val="FF0000"/>
                </a:solidFill>
                <a:latin typeface="+mj-lt"/>
              </a:rPr>
              <a:t>Core</a:t>
            </a:r>
          </a:p>
        </p:txBody>
      </p:sp>
      <p:grpSp>
        <p:nvGrpSpPr>
          <p:cNvPr id="11" name="Group 252"/>
          <p:cNvGrpSpPr/>
          <p:nvPr/>
        </p:nvGrpSpPr>
        <p:grpSpPr>
          <a:xfrm>
            <a:off x="2030980" y="4485223"/>
            <a:ext cx="597920" cy="1028700"/>
            <a:chOff x="485775" y="4171950"/>
            <a:chExt cx="597920" cy="1028700"/>
          </a:xfrm>
        </p:grpSpPr>
        <p:cxnSp>
          <p:nvCxnSpPr>
            <p:cNvPr id="240" name="Straight Connector 239"/>
            <p:cNvCxnSpPr/>
            <p:nvPr/>
          </p:nvCxnSpPr>
          <p:spPr>
            <a:xfrm rot="16200000" flipV="1">
              <a:off x="-14286" y="4691062"/>
              <a:ext cx="1019175" cy="2"/>
            </a:xfrm>
            <a:prstGeom prst="line">
              <a:avLst/>
            </a:prstGeom>
            <a:ln w="22225" cap="flat" cmpd="sng" algn="ctr">
              <a:solidFill>
                <a:schemeClr val="bg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485775" y="4171950"/>
              <a:ext cx="597920" cy="1588"/>
            </a:xfrm>
            <a:prstGeom prst="line">
              <a:avLst/>
            </a:prstGeom>
            <a:ln w="22225" cap="flat" cmpd="sng" algn="ctr">
              <a:solidFill>
                <a:schemeClr val="bg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a:off x="486833" y="5189468"/>
              <a:ext cx="152400" cy="0"/>
            </a:xfrm>
            <a:prstGeom prst="line">
              <a:avLst/>
            </a:prstGeom>
            <a:ln w="22225" cap="flat" cmpd="sng" algn="ctr">
              <a:solidFill>
                <a:schemeClr val="bg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64" name="TextBox 263"/>
          <p:cNvSpPr txBox="1"/>
          <p:nvPr/>
        </p:nvSpPr>
        <p:spPr bwMode="auto">
          <a:xfrm>
            <a:off x="714713" y="4873075"/>
            <a:ext cx="1237912" cy="230832"/>
          </a:xfrm>
          <a:prstGeom prst="rect">
            <a:avLst/>
          </a:prstGeom>
          <a:noFill/>
          <a:ln w="19050" algn="ctr">
            <a:noFill/>
            <a:miter lim="800000"/>
            <a:headEnd/>
            <a:tailEnd/>
          </a:ln>
        </p:spPr>
        <p:txBody>
          <a:bodyPr wrap="square" lIns="0" tIns="0" rIns="0" bIns="0" rtlCol="0">
            <a:spAutoFit/>
          </a:bodyPr>
          <a:lstStyle/>
          <a:p>
            <a:pPr algn="r"/>
            <a:r>
              <a:rPr lang="en-US" sz="1500" b="1" dirty="0" smtClean="0">
                <a:solidFill>
                  <a:srgbClr val="FF0000"/>
                </a:solidFill>
                <a:latin typeface="+mj-lt"/>
              </a:rPr>
              <a:t>Access</a:t>
            </a:r>
          </a:p>
        </p:txBody>
      </p:sp>
      <p:cxnSp>
        <p:nvCxnSpPr>
          <p:cNvPr id="182" name="AutoShape 111"/>
          <p:cNvCxnSpPr>
            <a:cxnSpLocks noChangeShapeType="1"/>
            <a:endCxn id="146" idx="2"/>
          </p:cNvCxnSpPr>
          <p:nvPr/>
        </p:nvCxnSpPr>
        <p:spPr bwMode="gray">
          <a:xfrm rot="5400000" flipH="1" flipV="1">
            <a:off x="3720399" y="4179589"/>
            <a:ext cx="786832" cy="511209"/>
          </a:xfrm>
          <a:prstGeom prst="straightConnector1">
            <a:avLst/>
          </a:prstGeom>
          <a:noFill/>
          <a:ln w="57150">
            <a:solidFill>
              <a:srgbClr val="4084A4"/>
            </a:solidFill>
            <a:round/>
            <a:headEnd type="oval" w="med" len="med"/>
            <a:tailEnd type="oval" w="med" len="med"/>
          </a:ln>
        </p:spPr>
      </p:cxnSp>
      <p:cxnSp>
        <p:nvCxnSpPr>
          <p:cNvPr id="184" name="AutoShape 111"/>
          <p:cNvCxnSpPr>
            <a:cxnSpLocks noChangeShapeType="1"/>
            <a:endCxn id="146" idx="2"/>
          </p:cNvCxnSpPr>
          <p:nvPr/>
        </p:nvCxnSpPr>
        <p:spPr bwMode="gray">
          <a:xfrm flipV="1">
            <a:off x="2700393" y="4041777"/>
            <a:ext cx="1669027" cy="843982"/>
          </a:xfrm>
          <a:prstGeom prst="straightConnector1">
            <a:avLst/>
          </a:prstGeom>
          <a:noFill/>
          <a:ln w="57150">
            <a:solidFill>
              <a:srgbClr val="4084A4"/>
            </a:solidFill>
            <a:round/>
            <a:headEnd type="oval" w="med" len="med"/>
            <a:tailEnd type="oval" w="med" len="med"/>
          </a:ln>
        </p:spPr>
      </p:cxnSp>
      <p:cxnSp>
        <p:nvCxnSpPr>
          <p:cNvPr id="1243" name="AutoShape 111"/>
          <p:cNvCxnSpPr>
            <a:cxnSpLocks noChangeShapeType="1"/>
          </p:cNvCxnSpPr>
          <p:nvPr/>
        </p:nvCxnSpPr>
        <p:spPr bwMode="gray">
          <a:xfrm rot="5400000" flipH="1" flipV="1">
            <a:off x="2707575" y="4068462"/>
            <a:ext cx="843980" cy="771558"/>
          </a:xfrm>
          <a:prstGeom prst="straightConnector1">
            <a:avLst/>
          </a:prstGeom>
          <a:noFill/>
          <a:ln w="57150">
            <a:solidFill>
              <a:srgbClr val="4084A4"/>
            </a:solidFill>
            <a:round/>
            <a:headEnd type="oval" w="med" len="med"/>
            <a:tailEnd type="oval" w="med" len="med"/>
          </a:ln>
        </p:spPr>
      </p:cxnSp>
      <p:cxnSp>
        <p:nvCxnSpPr>
          <p:cNvPr id="1244" name="AutoShape 111"/>
          <p:cNvCxnSpPr>
            <a:cxnSpLocks noChangeShapeType="1"/>
            <a:stCxn id="1308" idx="0"/>
            <a:endCxn id="1248" idx="2"/>
          </p:cNvCxnSpPr>
          <p:nvPr/>
        </p:nvCxnSpPr>
        <p:spPr bwMode="gray">
          <a:xfrm rot="16200000" flipV="1">
            <a:off x="3229104" y="4318494"/>
            <a:ext cx="851133" cy="297701"/>
          </a:xfrm>
          <a:prstGeom prst="straightConnector1">
            <a:avLst/>
          </a:prstGeom>
          <a:noFill/>
          <a:ln w="57150">
            <a:solidFill>
              <a:srgbClr val="4084A4"/>
            </a:solidFill>
            <a:round/>
            <a:headEnd type="oval" w="med" len="med"/>
            <a:tailEnd type="oval" w="med" len="med"/>
          </a:ln>
        </p:spPr>
      </p:cxnSp>
      <p:pic>
        <p:nvPicPr>
          <p:cNvPr id="1248" name="Picture 116"/>
          <p:cNvPicPr>
            <a:picLocks noChangeAspect="1" noChangeArrowheads="1"/>
          </p:cNvPicPr>
          <p:nvPr/>
        </p:nvPicPr>
        <p:blipFill>
          <a:blip r:embed="rId6" cstate="print"/>
          <a:srcRect/>
          <a:stretch>
            <a:fillRect/>
          </a:stretch>
        </p:blipFill>
        <p:spPr bwMode="gray">
          <a:xfrm>
            <a:off x="3241632" y="3225754"/>
            <a:ext cx="528375" cy="816023"/>
          </a:xfrm>
          <a:prstGeom prst="rect">
            <a:avLst/>
          </a:prstGeom>
          <a:noFill/>
          <a:ln w="9525">
            <a:noFill/>
            <a:miter lim="800000"/>
            <a:headEnd/>
            <a:tailEnd/>
          </a:ln>
        </p:spPr>
      </p:pic>
      <p:pic>
        <p:nvPicPr>
          <p:cNvPr id="146" name="Picture 116"/>
          <p:cNvPicPr>
            <a:picLocks noChangeAspect="1" noChangeArrowheads="1"/>
          </p:cNvPicPr>
          <p:nvPr/>
        </p:nvPicPr>
        <p:blipFill>
          <a:blip r:embed="rId6" cstate="print"/>
          <a:srcRect/>
          <a:stretch>
            <a:fillRect/>
          </a:stretch>
        </p:blipFill>
        <p:spPr bwMode="gray">
          <a:xfrm>
            <a:off x="4105232" y="3225754"/>
            <a:ext cx="528375" cy="816023"/>
          </a:xfrm>
          <a:prstGeom prst="rect">
            <a:avLst/>
          </a:prstGeom>
          <a:noFill/>
          <a:ln w="9525">
            <a:noFill/>
            <a:miter lim="800000"/>
            <a:headEnd/>
            <a:tailEnd/>
          </a:ln>
        </p:spPr>
      </p:pic>
      <p:sp>
        <p:nvSpPr>
          <p:cNvPr id="116" name="TextBox 115"/>
          <p:cNvSpPr txBox="1"/>
          <p:nvPr/>
        </p:nvSpPr>
        <p:spPr bwMode="auto">
          <a:xfrm>
            <a:off x="1306946" y="2329223"/>
            <a:ext cx="622011" cy="230832"/>
          </a:xfrm>
          <a:prstGeom prst="rect">
            <a:avLst/>
          </a:prstGeom>
          <a:noFill/>
          <a:ln w="19050" algn="ctr">
            <a:noFill/>
            <a:miter lim="800000"/>
            <a:headEnd/>
            <a:tailEnd/>
          </a:ln>
        </p:spPr>
        <p:txBody>
          <a:bodyPr wrap="square" lIns="0" tIns="0" rIns="0" bIns="0" rtlCol="0">
            <a:spAutoFit/>
          </a:bodyPr>
          <a:lstStyle/>
          <a:p>
            <a:pPr algn="r"/>
            <a:r>
              <a:rPr lang="en-US" sz="1500" b="1" dirty="0" smtClean="0">
                <a:solidFill>
                  <a:srgbClr val="FF0000"/>
                </a:solidFill>
                <a:latin typeface="+mj-lt"/>
              </a:rPr>
              <a:t>Core</a:t>
            </a:r>
          </a:p>
        </p:txBody>
      </p:sp>
      <p:pic>
        <p:nvPicPr>
          <p:cNvPr id="1308" name="Picture 493"/>
          <p:cNvPicPr>
            <a:picLocks noChangeAspect="1" noChangeArrowheads="1"/>
          </p:cNvPicPr>
          <p:nvPr/>
        </p:nvPicPr>
        <p:blipFill>
          <a:blip r:embed="rId7" cstate="print"/>
          <a:srcRect/>
          <a:stretch>
            <a:fillRect/>
          </a:stretch>
        </p:blipFill>
        <p:spPr bwMode="gray">
          <a:xfrm>
            <a:off x="3451611" y="4880209"/>
            <a:ext cx="703819" cy="328451"/>
          </a:xfrm>
          <a:prstGeom prst="rect">
            <a:avLst/>
          </a:prstGeom>
          <a:noFill/>
          <a:ln w="9525">
            <a:noFill/>
            <a:miter lim="800000"/>
            <a:headEnd/>
            <a:tailEnd/>
          </a:ln>
        </p:spPr>
      </p:pic>
      <p:pic>
        <p:nvPicPr>
          <p:cNvPr id="1312" name="Picture 493"/>
          <p:cNvPicPr>
            <a:picLocks noChangeAspect="1" noChangeArrowheads="1"/>
          </p:cNvPicPr>
          <p:nvPr/>
        </p:nvPicPr>
        <p:blipFill>
          <a:blip r:embed="rId7" cstate="print"/>
          <a:srcRect/>
          <a:stretch>
            <a:fillRect/>
          </a:stretch>
        </p:blipFill>
        <p:spPr bwMode="gray">
          <a:xfrm>
            <a:off x="2340017" y="4885756"/>
            <a:ext cx="703819" cy="328451"/>
          </a:xfrm>
          <a:prstGeom prst="rect">
            <a:avLst/>
          </a:prstGeom>
          <a:noFill/>
          <a:ln w="9525">
            <a:noFill/>
            <a:miter lim="800000"/>
            <a:headEnd/>
            <a:tailEnd/>
          </a:ln>
        </p:spPr>
      </p:pic>
      <p:grpSp>
        <p:nvGrpSpPr>
          <p:cNvPr id="12" name="Group 106"/>
          <p:cNvGrpSpPr/>
          <p:nvPr/>
        </p:nvGrpSpPr>
        <p:grpSpPr>
          <a:xfrm>
            <a:off x="2832099" y="3953934"/>
            <a:ext cx="3647226" cy="2368914"/>
            <a:chOff x="2832099" y="3953933"/>
            <a:chExt cx="3647226" cy="2368915"/>
          </a:xfrm>
        </p:grpSpPr>
        <p:cxnSp>
          <p:nvCxnSpPr>
            <p:cNvPr id="219" name="AutoShape 111"/>
            <p:cNvCxnSpPr>
              <a:cxnSpLocks noChangeShapeType="1"/>
            </p:cNvCxnSpPr>
            <p:nvPr/>
          </p:nvCxnSpPr>
          <p:spPr bwMode="gray">
            <a:xfrm rot="16200000" flipV="1">
              <a:off x="5241946" y="4101021"/>
              <a:ext cx="954619" cy="660444"/>
            </a:xfrm>
            <a:prstGeom prst="straightConnector1">
              <a:avLst/>
            </a:prstGeom>
            <a:noFill/>
            <a:ln w="57150">
              <a:solidFill>
                <a:srgbClr val="4084A4"/>
              </a:solidFill>
              <a:round/>
              <a:headEnd type="oval" w="med" len="med"/>
              <a:tailEnd type="oval" w="med" len="med"/>
            </a:ln>
          </p:spPr>
        </p:cxnSp>
        <p:cxnSp>
          <p:nvCxnSpPr>
            <p:cNvPr id="194" name="AutoShape 111"/>
            <p:cNvCxnSpPr>
              <a:cxnSpLocks noChangeShapeType="1"/>
            </p:cNvCxnSpPr>
            <p:nvPr/>
          </p:nvCxnSpPr>
          <p:spPr bwMode="gray">
            <a:xfrm rot="16200000" flipV="1">
              <a:off x="4870231" y="4413030"/>
              <a:ext cx="818091" cy="134849"/>
            </a:xfrm>
            <a:prstGeom prst="straightConnector1">
              <a:avLst/>
            </a:prstGeom>
            <a:noFill/>
            <a:ln w="57150">
              <a:solidFill>
                <a:srgbClr val="4084A4"/>
              </a:solidFill>
              <a:round/>
              <a:headEnd type="oval" w="med" len="med"/>
              <a:tailEnd type="oval" w="med" len="med"/>
            </a:ln>
          </p:spPr>
        </p:cxnSp>
        <p:cxnSp>
          <p:nvCxnSpPr>
            <p:cNvPr id="188" name="AutoShape 111"/>
            <p:cNvCxnSpPr>
              <a:cxnSpLocks noChangeShapeType="1"/>
            </p:cNvCxnSpPr>
            <p:nvPr/>
          </p:nvCxnSpPr>
          <p:spPr bwMode="gray">
            <a:xfrm rot="16200000" flipV="1">
              <a:off x="4635502" y="4368801"/>
              <a:ext cx="804332" cy="59265"/>
            </a:xfrm>
            <a:prstGeom prst="straightConnector1">
              <a:avLst/>
            </a:prstGeom>
            <a:noFill/>
            <a:ln w="57150">
              <a:solidFill>
                <a:srgbClr val="4084A4"/>
              </a:solidFill>
              <a:round/>
              <a:headEnd type="oval" w="med" len="med"/>
              <a:tailEnd type="oval" w="med" len="med"/>
            </a:ln>
          </p:spPr>
        </p:cxnSp>
        <p:cxnSp>
          <p:nvCxnSpPr>
            <p:cNvPr id="193" name="AutoShape 111"/>
            <p:cNvCxnSpPr>
              <a:cxnSpLocks noChangeShapeType="1"/>
            </p:cNvCxnSpPr>
            <p:nvPr/>
          </p:nvCxnSpPr>
          <p:spPr bwMode="gray">
            <a:xfrm rot="5400000" flipH="1" flipV="1">
              <a:off x="4364567" y="4389967"/>
              <a:ext cx="935567" cy="165100"/>
            </a:xfrm>
            <a:prstGeom prst="straightConnector1">
              <a:avLst/>
            </a:prstGeom>
            <a:noFill/>
            <a:ln w="57150">
              <a:solidFill>
                <a:srgbClr val="4084A4"/>
              </a:solidFill>
              <a:round/>
              <a:headEnd type="oval" w="med" len="med"/>
              <a:tailEnd type="oval" w="med" len="med"/>
            </a:ln>
          </p:spPr>
        </p:cxnSp>
        <p:sp>
          <p:nvSpPr>
            <p:cNvPr id="228" name="Oval 227"/>
            <p:cNvSpPr/>
            <p:nvPr/>
          </p:nvSpPr>
          <p:spPr bwMode="auto">
            <a:xfrm>
              <a:off x="2832099" y="4343401"/>
              <a:ext cx="3187701" cy="327026"/>
            </a:xfrm>
            <a:prstGeom prst="ellipse">
              <a:avLst/>
            </a:prstGeom>
            <a:noFill/>
            <a:ln w="19050" algn="ctr">
              <a:solidFill>
                <a:schemeClr val="tx1">
                  <a:alpha val="50000"/>
                </a:schemeClr>
              </a:solidFill>
              <a:miter lim="800000"/>
              <a:headEnd/>
              <a:tailEnd/>
            </a:ln>
          </p:spPr>
          <p:txBody>
            <a:bodyPr wrap="none" rtlCol="0" anchor="ctr"/>
            <a:lstStyle/>
            <a:p>
              <a:pPr algn="ctr"/>
              <a:endParaRPr lang="en-US" dirty="0"/>
            </a:p>
          </p:txBody>
        </p:sp>
        <p:grpSp>
          <p:nvGrpSpPr>
            <p:cNvPr id="13" name="Group 489"/>
            <p:cNvGrpSpPr>
              <a:grpSpLocks/>
            </p:cNvGrpSpPr>
            <p:nvPr/>
          </p:nvGrpSpPr>
          <p:grpSpPr bwMode="auto">
            <a:xfrm>
              <a:off x="4572073" y="4848493"/>
              <a:ext cx="757136" cy="776888"/>
              <a:chOff x="1159" y="3175"/>
              <a:chExt cx="345" cy="354"/>
            </a:xfrm>
          </p:grpSpPr>
          <p:pic>
            <p:nvPicPr>
              <p:cNvPr id="1268" name="Picture 490"/>
              <p:cNvPicPr>
                <a:picLocks noChangeAspect="1" noChangeArrowheads="1"/>
              </p:cNvPicPr>
              <p:nvPr/>
            </p:nvPicPr>
            <p:blipFill>
              <a:blip r:embed="rId4" cstate="print"/>
              <a:srcRect/>
              <a:stretch>
                <a:fillRect/>
              </a:stretch>
            </p:blipFill>
            <p:spPr bwMode="gray">
              <a:xfrm>
                <a:off x="1159" y="3379"/>
                <a:ext cx="345" cy="150"/>
              </a:xfrm>
              <a:prstGeom prst="rect">
                <a:avLst/>
              </a:prstGeom>
              <a:noFill/>
              <a:ln w="9525">
                <a:noFill/>
                <a:miter lim="800000"/>
                <a:headEnd/>
                <a:tailEnd/>
              </a:ln>
            </p:spPr>
          </p:pic>
          <p:pic>
            <p:nvPicPr>
              <p:cNvPr id="1269" name="Picture 491"/>
              <p:cNvPicPr>
                <a:picLocks noChangeAspect="1" noChangeArrowheads="1"/>
              </p:cNvPicPr>
              <p:nvPr/>
            </p:nvPicPr>
            <p:blipFill>
              <a:blip r:embed="rId4" cstate="print"/>
              <a:srcRect/>
              <a:stretch>
                <a:fillRect/>
              </a:stretch>
            </p:blipFill>
            <p:spPr bwMode="gray">
              <a:xfrm>
                <a:off x="1159" y="3277"/>
                <a:ext cx="345" cy="150"/>
              </a:xfrm>
              <a:prstGeom prst="rect">
                <a:avLst/>
              </a:prstGeom>
              <a:noFill/>
              <a:ln w="9525">
                <a:noFill/>
                <a:miter lim="800000"/>
                <a:headEnd/>
                <a:tailEnd/>
              </a:ln>
            </p:spPr>
          </p:pic>
          <p:pic>
            <p:nvPicPr>
              <p:cNvPr id="1270" name="Picture 492"/>
              <p:cNvPicPr>
                <a:picLocks noChangeAspect="1" noChangeArrowheads="1"/>
              </p:cNvPicPr>
              <p:nvPr/>
            </p:nvPicPr>
            <p:blipFill>
              <a:blip r:embed="rId4" cstate="print"/>
              <a:srcRect/>
              <a:stretch>
                <a:fillRect/>
              </a:stretch>
            </p:blipFill>
            <p:spPr bwMode="gray">
              <a:xfrm>
                <a:off x="1159" y="3175"/>
                <a:ext cx="345" cy="150"/>
              </a:xfrm>
              <a:prstGeom prst="rect">
                <a:avLst/>
              </a:prstGeom>
              <a:noFill/>
              <a:ln w="9525">
                <a:noFill/>
                <a:miter lim="800000"/>
                <a:headEnd/>
                <a:tailEnd/>
              </a:ln>
            </p:spPr>
          </p:pic>
        </p:grpSp>
        <p:grpSp>
          <p:nvGrpSpPr>
            <p:cNvPr id="14" name="Group 91"/>
            <p:cNvGrpSpPr/>
            <p:nvPr/>
          </p:nvGrpSpPr>
          <p:grpSpPr>
            <a:xfrm>
              <a:off x="4535401" y="4947336"/>
              <a:ext cx="198969" cy="661362"/>
              <a:chOff x="1336616" y="5137153"/>
              <a:chExt cx="198969" cy="661362"/>
            </a:xfrm>
          </p:grpSpPr>
          <p:pic>
            <p:nvPicPr>
              <p:cNvPr id="1284" name="Picture 16" descr="ICON_VM_detail_flat_R2_Q408.png"/>
              <p:cNvPicPr>
                <a:picLocks noChangeAspect="1"/>
              </p:cNvPicPr>
              <p:nvPr/>
            </p:nvPicPr>
            <p:blipFill>
              <a:blip r:embed="rId5" cstate="print"/>
              <a:srcRect/>
              <a:stretch>
                <a:fillRect/>
              </a:stretch>
            </p:blipFill>
            <p:spPr bwMode="auto">
              <a:xfrm>
                <a:off x="1336616" y="5137153"/>
                <a:ext cx="198969" cy="198969"/>
              </a:xfrm>
              <a:prstGeom prst="rect">
                <a:avLst/>
              </a:prstGeom>
              <a:noFill/>
              <a:ln w="9525">
                <a:noFill/>
                <a:miter lim="800000"/>
                <a:headEnd/>
                <a:tailEnd/>
              </a:ln>
            </p:spPr>
          </p:pic>
          <p:pic>
            <p:nvPicPr>
              <p:cNvPr id="1285" name="Picture 16" descr="ICON_VM_detail_flat_R2_Q408.png"/>
              <p:cNvPicPr>
                <a:picLocks noChangeAspect="1"/>
              </p:cNvPicPr>
              <p:nvPr/>
            </p:nvPicPr>
            <p:blipFill>
              <a:blip r:embed="rId5" cstate="print"/>
              <a:srcRect/>
              <a:stretch>
                <a:fillRect/>
              </a:stretch>
            </p:blipFill>
            <p:spPr bwMode="auto">
              <a:xfrm>
                <a:off x="1336616" y="5368350"/>
                <a:ext cx="198969" cy="198969"/>
              </a:xfrm>
              <a:prstGeom prst="rect">
                <a:avLst/>
              </a:prstGeom>
              <a:noFill/>
              <a:ln w="9525">
                <a:noFill/>
                <a:miter lim="800000"/>
                <a:headEnd/>
                <a:tailEnd/>
              </a:ln>
            </p:spPr>
          </p:pic>
          <p:pic>
            <p:nvPicPr>
              <p:cNvPr id="1286" name="Picture 16" descr="ICON_VM_detail_flat_R2_Q408.png"/>
              <p:cNvPicPr>
                <a:picLocks noChangeAspect="1"/>
              </p:cNvPicPr>
              <p:nvPr/>
            </p:nvPicPr>
            <p:blipFill>
              <a:blip r:embed="rId5" cstate="print"/>
              <a:srcRect/>
              <a:stretch>
                <a:fillRect/>
              </a:stretch>
            </p:blipFill>
            <p:spPr bwMode="auto">
              <a:xfrm>
                <a:off x="1336616" y="5599546"/>
                <a:ext cx="198969" cy="198969"/>
              </a:xfrm>
              <a:prstGeom prst="rect">
                <a:avLst/>
              </a:prstGeom>
              <a:noFill/>
              <a:ln w="9525">
                <a:noFill/>
                <a:miter lim="800000"/>
                <a:headEnd/>
                <a:tailEnd/>
              </a:ln>
            </p:spPr>
          </p:pic>
        </p:grpSp>
        <p:grpSp>
          <p:nvGrpSpPr>
            <p:cNvPr id="15" name="Group 36"/>
            <p:cNvGrpSpPr>
              <a:grpSpLocks/>
            </p:cNvGrpSpPr>
            <p:nvPr/>
          </p:nvGrpSpPr>
          <p:grpSpPr bwMode="auto">
            <a:xfrm>
              <a:off x="5866720" y="4841877"/>
              <a:ext cx="597620" cy="664240"/>
              <a:chOff x="3769" y="1208"/>
              <a:chExt cx="1415" cy="2293"/>
            </a:xfrm>
          </p:grpSpPr>
          <p:sp>
            <p:nvSpPr>
              <p:cNvPr id="196" name="Freeform 37"/>
              <p:cNvSpPr>
                <a:spLocks/>
              </p:cNvSpPr>
              <p:nvPr/>
            </p:nvSpPr>
            <p:spPr bwMode="gray">
              <a:xfrm>
                <a:off x="3772" y="1507"/>
                <a:ext cx="1411" cy="766"/>
              </a:xfrm>
              <a:custGeom>
                <a:avLst/>
                <a:gdLst>
                  <a:gd name="T0" fmla="*/ 0 w 2232"/>
                  <a:gd name="T1" fmla="*/ 1 h 1212"/>
                  <a:gd name="T2" fmla="*/ 1 w 2232"/>
                  <a:gd name="T3" fmla="*/ 1 h 1212"/>
                  <a:gd name="T4" fmla="*/ 2 w 2232"/>
                  <a:gd name="T5" fmla="*/ 1 h 1212"/>
                  <a:gd name="T6" fmla="*/ 2 w 2232"/>
                  <a:gd name="T7" fmla="*/ 1 h 1212"/>
                  <a:gd name="T8" fmla="*/ 3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a:noFill/>
                <a:round/>
                <a:headEnd/>
                <a:tailEnd/>
              </a:ln>
            </p:spPr>
            <p:txBody>
              <a:bodyPr/>
              <a:lstStyle/>
              <a:p>
                <a:endParaRPr lang="en-US"/>
              </a:p>
            </p:txBody>
          </p:sp>
          <p:sp>
            <p:nvSpPr>
              <p:cNvPr id="197" name="Freeform 38"/>
              <p:cNvSpPr>
                <a:spLocks/>
              </p:cNvSpPr>
              <p:nvPr/>
            </p:nvSpPr>
            <p:spPr bwMode="gray">
              <a:xfrm>
                <a:off x="3769" y="1804"/>
                <a:ext cx="1411" cy="766"/>
              </a:xfrm>
              <a:custGeom>
                <a:avLst/>
                <a:gdLst>
                  <a:gd name="T0" fmla="*/ 0 w 2232"/>
                  <a:gd name="T1" fmla="*/ 1 h 1212"/>
                  <a:gd name="T2" fmla="*/ 1 w 2232"/>
                  <a:gd name="T3" fmla="*/ 1 h 1212"/>
                  <a:gd name="T4" fmla="*/ 2 w 2232"/>
                  <a:gd name="T5" fmla="*/ 1 h 1212"/>
                  <a:gd name="T6" fmla="*/ 2 w 2232"/>
                  <a:gd name="T7" fmla="*/ 1 h 1212"/>
                  <a:gd name="T8" fmla="*/ 3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71" y="554"/>
                    </a:lnTo>
                    <a:lnTo>
                      <a:pt x="2086" y="918"/>
                    </a:lnTo>
                    <a:lnTo>
                      <a:pt x="2232" y="814"/>
                    </a:lnTo>
                    <a:lnTo>
                      <a:pt x="1080" y="0"/>
                    </a:lnTo>
                    <a:lnTo>
                      <a:pt x="0" y="766"/>
                    </a:lnTo>
                    <a:close/>
                  </a:path>
                </a:pathLst>
              </a:custGeom>
              <a:solidFill>
                <a:srgbClr val="B2B2B2"/>
              </a:solidFill>
              <a:ln w="9525">
                <a:noFill/>
                <a:round/>
                <a:headEnd/>
                <a:tailEnd/>
              </a:ln>
            </p:spPr>
            <p:txBody>
              <a:bodyPr/>
              <a:lstStyle/>
              <a:p>
                <a:endParaRPr lang="en-US"/>
              </a:p>
            </p:txBody>
          </p:sp>
          <p:sp>
            <p:nvSpPr>
              <p:cNvPr id="198" name="Freeform 39"/>
              <p:cNvSpPr>
                <a:spLocks/>
              </p:cNvSpPr>
              <p:nvPr/>
            </p:nvSpPr>
            <p:spPr bwMode="gray">
              <a:xfrm>
                <a:off x="3769" y="2103"/>
                <a:ext cx="1411" cy="766"/>
              </a:xfrm>
              <a:custGeom>
                <a:avLst/>
                <a:gdLst>
                  <a:gd name="T0" fmla="*/ 0 w 2232"/>
                  <a:gd name="T1" fmla="*/ 1 h 1212"/>
                  <a:gd name="T2" fmla="*/ 1 w 2232"/>
                  <a:gd name="T3" fmla="*/ 1 h 1212"/>
                  <a:gd name="T4" fmla="*/ 2 w 2232"/>
                  <a:gd name="T5" fmla="*/ 1 h 1212"/>
                  <a:gd name="T6" fmla="*/ 2 w 2232"/>
                  <a:gd name="T7" fmla="*/ 1 h 1212"/>
                  <a:gd name="T8" fmla="*/ 3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a:noFill/>
                <a:round/>
                <a:headEnd/>
                <a:tailEnd/>
              </a:ln>
            </p:spPr>
            <p:txBody>
              <a:bodyPr/>
              <a:lstStyle/>
              <a:p>
                <a:endParaRPr lang="en-US"/>
              </a:p>
            </p:txBody>
          </p:sp>
          <p:sp>
            <p:nvSpPr>
              <p:cNvPr id="199" name="Freeform 40"/>
              <p:cNvSpPr>
                <a:spLocks/>
              </p:cNvSpPr>
              <p:nvPr/>
            </p:nvSpPr>
            <p:spPr bwMode="gray">
              <a:xfrm>
                <a:off x="4165" y="1848"/>
                <a:ext cx="924" cy="654"/>
              </a:xfrm>
              <a:custGeom>
                <a:avLst/>
                <a:gdLst>
                  <a:gd name="T0" fmla="*/ 0 w 1462"/>
                  <a:gd name="T1" fmla="*/ 1 h 1034"/>
                  <a:gd name="T2" fmla="*/ 0 w 1462"/>
                  <a:gd name="T3" fmla="*/ 1 h 1034"/>
                  <a:gd name="T4" fmla="*/ 1 w 1462"/>
                  <a:gd name="T5" fmla="*/ 0 h 1034"/>
                  <a:gd name="T6" fmla="*/ 2 w 1462"/>
                  <a:gd name="T7" fmla="*/ 1 h 1034"/>
                  <a:gd name="T8" fmla="*/ 2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endParaRPr lang="en-US"/>
              </a:p>
            </p:txBody>
          </p:sp>
          <p:sp>
            <p:nvSpPr>
              <p:cNvPr id="200" name="Freeform 41"/>
              <p:cNvSpPr>
                <a:spLocks/>
              </p:cNvSpPr>
              <p:nvPr/>
            </p:nvSpPr>
            <p:spPr bwMode="gray">
              <a:xfrm>
                <a:off x="4165" y="2146"/>
                <a:ext cx="924" cy="654"/>
              </a:xfrm>
              <a:custGeom>
                <a:avLst/>
                <a:gdLst>
                  <a:gd name="T0" fmla="*/ 0 w 1462"/>
                  <a:gd name="T1" fmla="*/ 1 h 1034"/>
                  <a:gd name="T2" fmla="*/ 0 w 1462"/>
                  <a:gd name="T3" fmla="*/ 1 h 1034"/>
                  <a:gd name="T4" fmla="*/ 1 w 1462"/>
                  <a:gd name="T5" fmla="*/ 0 h 1034"/>
                  <a:gd name="T6" fmla="*/ 2 w 1462"/>
                  <a:gd name="T7" fmla="*/ 1 h 1034"/>
                  <a:gd name="T8" fmla="*/ 2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endParaRPr lang="en-US"/>
              </a:p>
            </p:txBody>
          </p:sp>
          <p:sp>
            <p:nvSpPr>
              <p:cNvPr id="201" name="Freeform 42"/>
              <p:cNvSpPr>
                <a:spLocks/>
              </p:cNvSpPr>
              <p:nvPr/>
            </p:nvSpPr>
            <p:spPr bwMode="gray">
              <a:xfrm>
                <a:off x="4100" y="2567"/>
                <a:ext cx="1078" cy="766"/>
              </a:xfrm>
              <a:custGeom>
                <a:avLst/>
                <a:gdLst>
                  <a:gd name="T0" fmla="*/ 0 w 1707"/>
                  <a:gd name="T1" fmla="*/ 1 h 1212"/>
                  <a:gd name="T2" fmla="*/ 1 w 1707"/>
                  <a:gd name="T3" fmla="*/ 1 h 1212"/>
                  <a:gd name="T4" fmla="*/ 2 w 1707"/>
                  <a:gd name="T5" fmla="*/ 1 h 1212"/>
                  <a:gd name="T6" fmla="*/ 1 w 1707"/>
                  <a:gd name="T7" fmla="*/ 0 h 1212"/>
                  <a:gd name="T8" fmla="*/ 0 w 1707"/>
                  <a:gd name="T9" fmla="*/ 1 h 1212"/>
                  <a:gd name="T10" fmla="*/ 0 60000 65536"/>
                  <a:gd name="T11" fmla="*/ 0 60000 65536"/>
                  <a:gd name="T12" fmla="*/ 0 60000 65536"/>
                  <a:gd name="T13" fmla="*/ 0 60000 65536"/>
                  <a:gd name="T14" fmla="*/ 0 60000 65536"/>
                  <a:gd name="T15" fmla="*/ 0 w 1707"/>
                  <a:gd name="T16" fmla="*/ 0 h 1212"/>
                  <a:gd name="T17" fmla="*/ 1707 w 1707"/>
                  <a:gd name="T18" fmla="*/ 1212 h 1212"/>
                </a:gdLst>
                <a:ahLst/>
                <a:cxnLst>
                  <a:cxn ang="T10">
                    <a:pos x="T0" y="T1"/>
                  </a:cxn>
                  <a:cxn ang="T11">
                    <a:pos x="T2" y="T3"/>
                  </a:cxn>
                  <a:cxn ang="T12">
                    <a:pos x="T4" y="T5"/>
                  </a:cxn>
                  <a:cxn ang="T13">
                    <a:pos x="T6" y="T7"/>
                  </a:cxn>
                  <a:cxn ang="T14">
                    <a:pos x="T8" y="T9"/>
                  </a:cxn>
                </a:cxnLst>
                <a:rect l="T15" t="T16" r="T17" b="T18"/>
                <a:pathLst>
                  <a:path w="1707" h="1212">
                    <a:moveTo>
                      <a:pt x="0" y="766"/>
                    </a:moveTo>
                    <a:lnTo>
                      <a:pt x="628" y="1212"/>
                    </a:lnTo>
                    <a:lnTo>
                      <a:pt x="1707" y="448"/>
                    </a:lnTo>
                    <a:lnTo>
                      <a:pt x="1080" y="0"/>
                    </a:lnTo>
                    <a:lnTo>
                      <a:pt x="0" y="766"/>
                    </a:lnTo>
                    <a:close/>
                  </a:path>
                </a:pathLst>
              </a:custGeom>
              <a:solidFill>
                <a:srgbClr val="EAEAEA"/>
              </a:solidFill>
              <a:ln w="9525">
                <a:noFill/>
                <a:round/>
                <a:headEnd/>
                <a:tailEnd/>
              </a:ln>
            </p:spPr>
            <p:txBody>
              <a:bodyPr/>
              <a:lstStyle/>
              <a:p>
                <a:endParaRPr lang="en-US"/>
              </a:p>
            </p:txBody>
          </p:sp>
          <p:sp>
            <p:nvSpPr>
              <p:cNvPr id="202" name="Freeform 43"/>
              <p:cNvSpPr>
                <a:spLocks/>
              </p:cNvSpPr>
              <p:nvPr/>
            </p:nvSpPr>
            <p:spPr bwMode="gray">
              <a:xfrm>
                <a:off x="4167" y="2444"/>
                <a:ext cx="923" cy="653"/>
              </a:xfrm>
              <a:custGeom>
                <a:avLst/>
                <a:gdLst>
                  <a:gd name="T0" fmla="*/ 0 w 1462"/>
                  <a:gd name="T1" fmla="*/ 1 h 1034"/>
                  <a:gd name="T2" fmla="*/ 0 w 1462"/>
                  <a:gd name="T3" fmla="*/ 1 h 1034"/>
                  <a:gd name="T4" fmla="*/ 1 w 1462"/>
                  <a:gd name="T5" fmla="*/ 0 h 1034"/>
                  <a:gd name="T6" fmla="*/ 2 w 1462"/>
                  <a:gd name="T7" fmla="*/ 1 h 1034"/>
                  <a:gd name="T8" fmla="*/ 2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747"/>
                    </a:lnTo>
                    <a:lnTo>
                      <a:pt x="927" y="375"/>
                    </a:lnTo>
                    <a:lnTo>
                      <a:pt x="0" y="1034"/>
                    </a:lnTo>
                    <a:close/>
                  </a:path>
                </a:pathLst>
              </a:custGeom>
              <a:solidFill>
                <a:srgbClr val="333333"/>
              </a:solidFill>
              <a:ln w="9525">
                <a:noFill/>
                <a:round/>
                <a:headEnd/>
                <a:tailEnd/>
              </a:ln>
            </p:spPr>
            <p:txBody>
              <a:bodyPr/>
              <a:lstStyle/>
              <a:p>
                <a:endParaRPr lang="en-US"/>
              </a:p>
            </p:txBody>
          </p:sp>
          <p:sp>
            <p:nvSpPr>
              <p:cNvPr id="203" name="Freeform 44"/>
              <p:cNvSpPr>
                <a:spLocks/>
              </p:cNvSpPr>
              <p:nvPr/>
            </p:nvSpPr>
            <p:spPr bwMode="gray">
              <a:xfrm>
                <a:off x="3771" y="1989"/>
                <a:ext cx="394" cy="513"/>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endParaRPr lang="en-US"/>
              </a:p>
            </p:txBody>
          </p:sp>
          <p:sp>
            <p:nvSpPr>
              <p:cNvPr id="204" name="Freeform 45"/>
              <p:cNvSpPr>
                <a:spLocks/>
              </p:cNvSpPr>
              <p:nvPr/>
            </p:nvSpPr>
            <p:spPr bwMode="gray">
              <a:xfrm>
                <a:off x="3771" y="2287"/>
                <a:ext cx="394" cy="513"/>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endParaRPr lang="en-US"/>
              </a:p>
            </p:txBody>
          </p:sp>
          <p:sp>
            <p:nvSpPr>
              <p:cNvPr id="205" name="Freeform 46"/>
              <p:cNvSpPr>
                <a:spLocks/>
              </p:cNvSpPr>
              <p:nvPr/>
            </p:nvSpPr>
            <p:spPr bwMode="gray">
              <a:xfrm>
                <a:off x="3853" y="2870"/>
                <a:ext cx="643" cy="629"/>
              </a:xfrm>
              <a:custGeom>
                <a:avLst/>
                <a:gdLst>
                  <a:gd name="T0" fmla="*/ 0 w 1018"/>
                  <a:gd name="T1" fmla="*/ 0 h 995"/>
                  <a:gd name="T2" fmla="*/ 1 w 1018"/>
                  <a:gd name="T3" fmla="*/ 1 h 995"/>
                  <a:gd name="T4" fmla="*/ 1 w 1018"/>
                  <a:gd name="T5" fmla="*/ 1 h 995"/>
                  <a:gd name="T6" fmla="*/ 1 w 1018"/>
                  <a:gd name="T7" fmla="*/ 1 h 995"/>
                  <a:gd name="T8" fmla="*/ 0 w 1018"/>
                  <a:gd name="T9" fmla="*/ 0 h 995"/>
                  <a:gd name="T10" fmla="*/ 0 60000 65536"/>
                  <a:gd name="T11" fmla="*/ 0 60000 65536"/>
                  <a:gd name="T12" fmla="*/ 0 60000 65536"/>
                  <a:gd name="T13" fmla="*/ 0 60000 65536"/>
                  <a:gd name="T14" fmla="*/ 0 60000 65536"/>
                  <a:gd name="T15" fmla="*/ 0 w 1018"/>
                  <a:gd name="T16" fmla="*/ 0 h 995"/>
                  <a:gd name="T17" fmla="*/ 1018 w 1018"/>
                  <a:gd name="T18" fmla="*/ 995 h 995"/>
                </a:gdLst>
                <a:ahLst/>
                <a:cxnLst>
                  <a:cxn ang="T10">
                    <a:pos x="T0" y="T1"/>
                  </a:cxn>
                  <a:cxn ang="T11">
                    <a:pos x="T2" y="T3"/>
                  </a:cxn>
                  <a:cxn ang="T12">
                    <a:pos x="T4" y="T5"/>
                  </a:cxn>
                  <a:cxn ang="T13">
                    <a:pos x="T6" y="T7"/>
                  </a:cxn>
                  <a:cxn ang="T14">
                    <a:pos x="T8" y="T9"/>
                  </a:cxn>
                </a:cxnLst>
                <a:rect l="T15" t="T16" r="T17" b="T18"/>
                <a:pathLst>
                  <a:path w="1018" h="995">
                    <a:moveTo>
                      <a:pt x="0" y="0"/>
                    </a:moveTo>
                    <a:lnTo>
                      <a:pt x="1" y="271"/>
                    </a:lnTo>
                    <a:lnTo>
                      <a:pt x="1018" y="995"/>
                    </a:lnTo>
                    <a:lnTo>
                      <a:pt x="1018" y="721"/>
                    </a:lnTo>
                    <a:lnTo>
                      <a:pt x="0" y="0"/>
                    </a:lnTo>
                    <a:close/>
                  </a:path>
                </a:pathLst>
              </a:custGeom>
              <a:solidFill>
                <a:srgbClr val="8F8F8F"/>
              </a:solidFill>
              <a:ln w="9525">
                <a:noFill/>
                <a:round/>
                <a:headEnd/>
                <a:tailEnd/>
              </a:ln>
            </p:spPr>
            <p:txBody>
              <a:bodyPr/>
              <a:lstStyle/>
              <a:p>
                <a:endParaRPr lang="en-US"/>
              </a:p>
            </p:txBody>
          </p:sp>
          <p:sp>
            <p:nvSpPr>
              <p:cNvPr id="206" name="Freeform 47"/>
              <p:cNvSpPr>
                <a:spLocks/>
              </p:cNvSpPr>
              <p:nvPr/>
            </p:nvSpPr>
            <p:spPr bwMode="gray">
              <a:xfrm>
                <a:off x="3771" y="2584"/>
                <a:ext cx="394" cy="514"/>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endParaRPr lang="en-US"/>
              </a:p>
            </p:txBody>
          </p:sp>
          <p:sp>
            <p:nvSpPr>
              <p:cNvPr id="207" name="Freeform 48"/>
              <p:cNvSpPr>
                <a:spLocks/>
              </p:cNvSpPr>
              <p:nvPr/>
            </p:nvSpPr>
            <p:spPr bwMode="gray">
              <a:xfrm>
                <a:off x="3772" y="1208"/>
                <a:ext cx="1411" cy="766"/>
              </a:xfrm>
              <a:custGeom>
                <a:avLst/>
                <a:gdLst>
                  <a:gd name="T0" fmla="*/ 0 w 2232"/>
                  <a:gd name="T1" fmla="*/ 1 h 1212"/>
                  <a:gd name="T2" fmla="*/ 1 w 2232"/>
                  <a:gd name="T3" fmla="*/ 1 h 1212"/>
                  <a:gd name="T4" fmla="*/ 2 w 2232"/>
                  <a:gd name="T5" fmla="*/ 1 h 1212"/>
                  <a:gd name="T6" fmla="*/ 2 w 2232"/>
                  <a:gd name="T7" fmla="*/ 1 h 1212"/>
                  <a:gd name="T8" fmla="*/ 3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EAEAEA"/>
              </a:solidFill>
              <a:ln w="9525">
                <a:noFill/>
                <a:round/>
                <a:headEnd/>
                <a:tailEnd/>
              </a:ln>
            </p:spPr>
            <p:txBody>
              <a:bodyPr/>
              <a:lstStyle/>
              <a:p>
                <a:endParaRPr lang="en-US"/>
              </a:p>
            </p:txBody>
          </p:sp>
          <p:sp>
            <p:nvSpPr>
              <p:cNvPr id="208" name="Freeform 49"/>
              <p:cNvSpPr>
                <a:spLocks/>
              </p:cNvSpPr>
              <p:nvPr/>
            </p:nvSpPr>
            <p:spPr bwMode="gray">
              <a:xfrm>
                <a:off x="4165" y="1551"/>
                <a:ext cx="924" cy="654"/>
              </a:xfrm>
              <a:custGeom>
                <a:avLst/>
                <a:gdLst>
                  <a:gd name="T0" fmla="*/ 0 w 1462"/>
                  <a:gd name="T1" fmla="*/ 1 h 1034"/>
                  <a:gd name="T2" fmla="*/ 0 w 1462"/>
                  <a:gd name="T3" fmla="*/ 1 h 1034"/>
                  <a:gd name="T4" fmla="*/ 1 w 1462"/>
                  <a:gd name="T5" fmla="*/ 0 h 1034"/>
                  <a:gd name="T6" fmla="*/ 2 w 1462"/>
                  <a:gd name="T7" fmla="*/ 1 h 1034"/>
                  <a:gd name="T8" fmla="*/ 2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endParaRPr lang="en-US"/>
              </a:p>
            </p:txBody>
          </p:sp>
          <p:sp>
            <p:nvSpPr>
              <p:cNvPr id="209" name="Freeform 50"/>
              <p:cNvSpPr>
                <a:spLocks/>
              </p:cNvSpPr>
              <p:nvPr/>
            </p:nvSpPr>
            <p:spPr bwMode="gray">
              <a:xfrm>
                <a:off x="3771" y="1691"/>
                <a:ext cx="394" cy="514"/>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endParaRPr lang="en-US"/>
              </a:p>
            </p:txBody>
          </p:sp>
          <p:sp>
            <p:nvSpPr>
              <p:cNvPr id="210" name="Freeform 51"/>
              <p:cNvSpPr>
                <a:spLocks/>
              </p:cNvSpPr>
              <p:nvPr/>
            </p:nvSpPr>
            <p:spPr bwMode="gray">
              <a:xfrm>
                <a:off x="4496" y="1719"/>
                <a:ext cx="688" cy="1782"/>
              </a:xfrm>
              <a:custGeom>
                <a:avLst/>
                <a:gdLst>
                  <a:gd name="T0" fmla="*/ 0 w 1088"/>
                  <a:gd name="T1" fmla="*/ 3 h 2820"/>
                  <a:gd name="T2" fmla="*/ 1 w 1088"/>
                  <a:gd name="T3" fmla="*/ 2 h 2820"/>
                  <a:gd name="T4" fmla="*/ 1 w 1088"/>
                  <a:gd name="T5" fmla="*/ 1 h 2820"/>
                  <a:gd name="T6" fmla="*/ 1 w 1088"/>
                  <a:gd name="T7" fmla="*/ 0 h 2820"/>
                  <a:gd name="T8" fmla="*/ 1 w 1088"/>
                  <a:gd name="T9" fmla="*/ 2 h 2820"/>
                  <a:gd name="T10" fmla="*/ 0 w 1088"/>
                  <a:gd name="T11" fmla="*/ 3 h 2820"/>
                  <a:gd name="T12" fmla="*/ 0 w 1088"/>
                  <a:gd name="T13" fmla="*/ 3 h 2820"/>
                  <a:gd name="T14" fmla="*/ 0 60000 65536"/>
                  <a:gd name="T15" fmla="*/ 0 60000 65536"/>
                  <a:gd name="T16" fmla="*/ 0 60000 65536"/>
                  <a:gd name="T17" fmla="*/ 0 60000 65536"/>
                  <a:gd name="T18" fmla="*/ 0 60000 65536"/>
                  <a:gd name="T19" fmla="*/ 0 60000 65536"/>
                  <a:gd name="T20" fmla="*/ 0 60000 65536"/>
                  <a:gd name="T21" fmla="*/ 0 w 1088"/>
                  <a:gd name="T22" fmla="*/ 0 h 2820"/>
                  <a:gd name="T23" fmla="*/ 1088 w 1088"/>
                  <a:gd name="T24" fmla="*/ 2820 h 28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8" h="2820">
                    <a:moveTo>
                      <a:pt x="0" y="2554"/>
                    </a:moveTo>
                    <a:lnTo>
                      <a:pt x="938" y="1890"/>
                    </a:lnTo>
                    <a:lnTo>
                      <a:pt x="938" y="102"/>
                    </a:lnTo>
                    <a:lnTo>
                      <a:pt x="1088" y="0"/>
                    </a:lnTo>
                    <a:lnTo>
                      <a:pt x="1088" y="2046"/>
                    </a:lnTo>
                    <a:lnTo>
                      <a:pt x="0" y="2820"/>
                    </a:lnTo>
                    <a:lnTo>
                      <a:pt x="0" y="2554"/>
                    </a:lnTo>
                    <a:close/>
                  </a:path>
                </a:pathLst>
              </a:custGeom>
              <a:solidFill>
                <a:srgbClr val="B2B2B2"/>
              </a:solidFill>
              <a:ln w="9525">
                <a:noFill/>
                <a:round/>
                <a:headEnd/>
                <a:tailEnd/>
              </a:ln>
            </p:spPr>
            <p:txBody>
              <a:bodyPr/>
              <a:lstStyle/>
              <a:p>
                <a:endParaRPr lang="en-US"/>
              </a:p>
            </p:txBody>
          </p:sp>
          <p:sp>
            <p:nvSpPr>
              <p:cNvPr id="211" name="Freeform 52"/>
              <p:cNvSpPr>
                <a:spLocks/>
              </p:cNvSpPr>
              <p:nvPr/>
            </p:nvSpPr>
            <p:spPr bwMode="gray">
              <a:xfrm>
                <a:off x="4220" y="2665"/>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endParaRPr lang="en-US"/>
              </a:p>
            </p:txBody>
          </p:sp>
          <p:sp>
            <p:nvSpPr>
              <p:cNvPr id="212" name="Freeform 53"/>
              <p:cNvSpPr>
                <a:spLocks/>
              </p:cNvSpPr>
              <p:nvPr/>
            </p:nvSpPr>
            <p:spPr bwMode="gray">
              <a:xfrm>
                <a:off x="4220" y="2473"/>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endParaRPr lang="en-US"/>
              </a:p>
            </p:txBody>
          </p:sp>
          <p:sp>
            <p:nvSpPr>
              <p:cNvPr id="213" name="Freeform 54"/>
              <p:cNvSpPr>
                <a:spLocks/>
              </p:cNvSpPr>
              <p:nvPr/>
            </p:nvSpPr>
            <p:spPr bwMode="gray">
              <a:xfrm>
                <a:off x="4220" y="2369"/>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endParaRPr lang="en-US"/>
              </a:p>
            </p:txBody>
          </p:sp>
          <p:sp>
            <p:nvSpPr>
              <p:cNvPr id="214" name="Freeform 55"/>
              <p:cNvSpPr>
                <a:spLocks/>
              </p:cNvSpPr>
              <p:nvPr/>
            </p:nvSpPr>
            <p:spPr bwMode="gray">
              <a:xfrm>
                <a:off x="4220" y="2177"/>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endParaRPr lang="en-US"/>
              </a:p>
            </p:txBody>
          </p:sp>
          <p:sp>
            <p:nvSpPr>
              <p:cNvPr id="215" name="Freeform 56"/>
              <p:cNvSpPr>
                <a:spLocks/>
              </p:cNvSpPr>
              <p:nvPr/>
            </p:nvSpPr>
            <p:spPr bwMode="gray">
              <a:xfrm>
                <a:off x="4220" y="2073"/>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endParaRPr lang="en-US"/>
              </a:p>
            </p:txBody>
          </p:sp>
          <p:sp>
            <p:nvSpPr>
              <p:cNvPr id="216" name="Freeform 57"/>
              <p:cNvSpPr>
                <a:spLocks/>
              </p:cNvSpPr>
              <p:nvPr/>
            </p:nvSpPr>
            <p:spPr bwMode="gray">
              <a:xfrm>
                <a:off x="4220" y="1881"/>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endParaRPr lang="en-US"/>
              </a:p>
            </p:txBody>
          </p:sp>
          <p:sp>
            <p:nvSpPr>
              <p:cNvPr id="217" name="Freeform 58"/>
              <p:cNvSpPr>
                <a:spLocks/>
              </p:cNvSpPr>
              <p:nvPr/>
            </p:nvSpPr>
            <p:spPr bwMode="gray">
              <a:xfrm>
                <a:off x="4220" y="1777"/>
                <a:ext cx="664" cy="598"/>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endParaRPr lang="en-US"/>
              </a:p>
            </p:txBody>
          </p:sp>
          <p:sp>
            <p:nvSpPr>
              <p:cNvPr id="218" name="Freeform 59"/>
              <p:cNvSpPr>
                <a:spLocks/>
              </p:cNvSpPr>
              <p:nvPr/>
            </p:nvSpPr>
            <p:spPr bwMode="gray">
              <a:xfrm>
                <a:off x="4220" y="1585"/>
                <a:ext cx="787" cy="547"/>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endParaRPr lang="en-US"/>
              </a:p>
            </p:txBody>
          </p:sp>
        </p:grpSp>
        <p:sp>
          <p:nvSpPr>
            <p:cNvPr id="229" name="TextBox 228"/>
            <p:cNvSpPr txBox="1"/>
            <p:nvPr/>
          </p:nvSpPr>
          <p:spPr bwMode="auto">
            <a:xfrm>
              <a:off x="5879250" y="5584184"/>
              <a:ext cx="600075" cy="738664"/>
            </a:xfrm>
            <a:prstGeom prst="rect">
              <a:avLst/>
            </a:prstGeom>
            <a:noFill/>
            <a:ln w="19050" algn="ctr">
              <a:noFill/>
              <a:miter lim="800000"/>
              <a:headEnd/>
              <a:tailEnd/>
            </a:ln>
          </p:spPr>
          <p:txBody>
            <a:bodyPr wrap="square" lIns="0" tIns="0" rIns="0" bIns="0" rtlCol="0">
              <a:spAutoFit/>
            </a:bodyPr>
            <a:lstStyle/>
            <a:p>
              <a:pPr algn="ctr"/>
              <a:r>
                <a:rPr lang="en-US" sz="1200" dirty="0" smtClean="0">
                  <a:latin typeface="+mj-lt"/>
                </a:rPr>
                <a:t>10 </a:t>
              </a:r>
              <a:r>
                <a:rPr lang="en-US" sz="1200" dirty="0" err="1" smtClean="0">
                  <a:latin typeface="+mj-lt"/>
                </a:rPr>
                <a:t>GbE</a:t>
              </a:r>
              <a:endParaRPr lang="en-US" sz="1200" dirty="0" smtClean="0">
                <a:latin typeface="+mj-lt"/>
              </a:endParaRPr>
            </a:p>
            <a:p>
              <a:pPr algn="ctr"/>
              <a:r>
                <a:rPr lang="en-US" sz="1200" dirty="0" smtClean="0">
                  <a:latin typeface="+mj-lt"/>
                </a:rPr>
                <a:t>iSCSI or </a:t>
              </a:r>
              <a:r>
                <a:rPr lang="en-US" sz="1200" dirty="0" err="1" smtClean="0">
                  <a:latin typeface="+mj-lt"/>
                </a:rPr>
                <a:t>FCoE</a:t>
              </a:r>
              <a:r>
                <a:rPr lang="en-US" sz="1200" dirty="0" smtClean="0">
                  <a:latin typeface="+mj-lt"/>
                </a:rPr>
                <a:t> Storage</a:t>
              </a:r>
            </a:p>
          </p:txBody>
        </p:sp>
        <p:sp>
          <p:nvSpPr>
            <p:cNvPr id="106" name="TextBox 105"/>
            <p:cNvSpPr txBox="1"/>
            <p:nvPr/>
          </p:nvSpPr>
          <p:spPr bwMode="auto">
            <a:xfrm>
              <a:off x="4525818" y="5699644"/>
              <a:ext cx="767543" cy="553998"/>
            </a:xfrm>
            <a:prstGeom prst="rect">
              <a:avLst/>
            </a:prstGeom>
            <a:noFill/>
            <a:ln w="19050" algn="ctr">
              <a:noFill/>
              <a:miter lim="800000"/>
              <a:headEnd/>
              <a:tailEnd/>
            </a:ln>
          </p:spPr>
          <p:txBody>
            <a:bodyPr wrap="square" lIns="0" tIns="0" rIns="0" bIns="0" rtlCol="0">
              <a:spAutoFit/>
            </a:bodyPr>
            <a:lstStyle/>
            <a:p>
              <a:pPr algn="ctr"/>
              <a:r>
                <a:rPr lang="en-US" sz="1200" dirty="0" smtClean="0">
                  <a:latin typeface="+mj-lt"/>
                </a:rPr>
                <a:t>10 </a:t>
              </a:r>
              <a:r>
                <a:rPr lang="en-US" sz="1200" dirty="0" err="1" smtClean="0">
                  <a:latin typeface="+mj-lt"/>
                </a:rPr>
                <a:t>GbE</a:t>
              </a:r>
              <a:r>
                <a:rPr lang="en-US" sz="1200" dirty="0" smtClean="0">
                  <a:latin typeface="+mj-lt"/>
                </a:rPr>
                <a:t> or 10Gb DCB</a:t>
              </a:r>
            </a:p>
            <a:p>
              <a:pPr algn="ctr"/>
              <a:r>
                <a:rPr lang="en-US" sz="1200" dirty="0" smtClean="0">
                  <a:latin typeface="+mj-lt"/>
                </a:rPr>
                <a:t>Servers</a:t>
              </a:r>
            </a:p>
          </p:txBody>
        </p:sp>
        <p:sp>
          <p:nvSpPr>
            <p:cNvPr id="108" name="TextBox 107"/>
            <p:cNvSpPr txBox="1"/>
            <p:nvPr/>
          </p:nvSpPr>
          <p:spPr bwMode="auto">
            <a:xfrm>
              <a:off x="4091713" y="4416580"/>
              <a:ext cx="997526" cy="184666"/>
            </a:xfrm>
            <a:prstGeom prst="rect">
              <a:avLst/>
            </a:prstGeom>
            <a:noFill/>
            <a:ln w="19050" algn="ctr">
              <a:noFill/>
              <a:miter lim="800000"/>
              <a:headEnd/>
              <a:tailEnd/>
            </a:ln>
          </p:spPr>
          <p:txBody>
            <a:bodyPr wrap="square" lIns="0" tIns="0" rIns="0" bIns="0" rtlCol="0">
              <a:spAutoFit/>
            </a:bodyPr>
            <a:lstStyle/>
            <a:p>
              <a:pPr algn="ctr"/>
              <a:r>
                <a:rPr lang="en-US" sz="1200" dirty="0" smtClean="0">
                  <a:latin typeface="+mj-lt"/>
                </a:rPr>
                <a:t>10 </a:t>
              </a:r>
              <a:r>
                <a:rPr lang="en-US" sz="1200" dirty="0" err="1" smtClean="0">
                  <a:latin typeface="+mj-lt"/>
                </a:rPr>
                <a:t>GbE</a:t>
              </a:r>
              <a:r>
                <a:rPr lang="en-US" sz="1200" dirty="0" smtClean="0">
                  <a:latin typeface="+mj-lt"/>
                </a:rPr>
                <a:t> &amp; DCB</a:t>
              </a:r>
            </a:p>
          </p:txBody>
        </p:sp>
      </p:grpSp>
      <p:pic>
        <p:nvPicPr>
          <p:cNvPr id="109" name="Picture 108" descr="VDX_icon150ppi.png"/>
          <p:cNvPicPr>
            <a:picLocks noChangeAspect="1"/>
          </p:cNvPicPr>
          <p:nvPr/>
        </p:nvPicPr>
        <p:blipFill>
          <a:blip r:embed="rId8"/>
          <a:stretch>
            <a:fillRect/>
          </a:stretch>
        </p:blipFill>
        <p:spPr>
          <a:xfrm>
            <a:off x="5552332" y="2529608"/>
            <a:ext cx="3239789" cy="2186859"/>
          </a:xfrm>
          <a:prstGeom prst="rect">
            <a:avLst/>
          </a:prstGeom>
        </p:spPr>
      </p:pic>
      <p:sp>
        <p:nvSpPr>
          <p:cNvPr id="112" name="Footer Placeholder 4"/>
          <p:cNvSpPr>
            <a:spLocks noGrp="1"/>
          </p:cNvSpPr>
          <p:nvPr>
            <p:ph type="ftr" sz="quarter" idx="3"/>
          </p:nvPr>
        </p:nvSpPr>
        <p:spPr>
          <a:xfrm>
            <a:off x="465880" y="6629401"/>
            <a:ext cx="5249119" cy="156956"/>
          </a:xfrm>
        </p:spPr>
        <p:txBody>
          <a:bodyPr/>
          <a:lstStyle/>
          <a:p>
            <a:r>
              <a:rPr lang="en-US" smtClean="0"/>
              <a:t>© 2011 Brocade Communications Systems, Inc. - COMPANY PROPRIETARY INFORMATION</a:t>
            </a:r>
            <a:endParaRPr lang="en-US" dirty="0"/>
          </a:p>
        </p:txBody>
      </p:sp>
      <p:sp>
        <p:nvSpPr>
          <p:cNvPr id="113" name="Slide Number Placeholder 5"/>
          <p:cNvSpPr>
            <a:spLocks noGrp="1"/>
          </p:cNvSpPr>
          <p:nvPr>
            <p:ph type="sldNum" sz="quarter" idx="4"/>
          </p:nvPr>
        </p:nvSpPr>
        <p:spPr>
          <a:xfrm>
            <a:off x="8110730" y="6639297"/>
            <a:ext cx="246061" cy="155233"/>
          </a:xfrm>
        </p:spPr>
        <p:txBody>
          <a:bodyPr/>
          <a:lstStyle/>
          <a:p>
            <a:fld id="{7BCC8D0D-EAEC-449D-9161-023DFF90F2E2}" type="slidenum">
              <a:rPr lang="en-US" smtClean="0"/>
              <a:pPr/>
              <a:t>32</a:t>
            </a:fld>
            <a:endParaRPr lang="en-US" dirty="0"/>
          </a:p>
        </p:txBody>
      </p:sp>
      <p:sp>
        <p:nvSpPr>
          <p:cNvPr id="114" name="Date Placeholder 113"/>
          <p:cNvSpPr>
            <a:spLocks noGrp="1"/>
          </p:cNvSpPr>
          <p:nvPr>
            <p:ph type="dt" sz="half" idx="2"/>
          </p:nvPr>
        </p:nvSpPr>
        <p:spPr/>
        <p:txBody>
          <a:bodyPr/>
          <a:lstStyle/>
          <a:p>
            <a:fld id="{E0B38ABF-0C48-40A2-BC65-F5D0B2301D37}" type="datetime3">
              <a:rPr lang="en-AU" smtClean="0"/>
              <a:pPr/>
              <a:t>22 September, 2011</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1.70715E-6 L -0.275 0.00278 " pathEditMode="relative" rAng="0" ptsTypes="AA">
                                      <p:cBhvr>
                                        <p:cTn id="6" dur="1000" fill="hold"/>
                                        <p:tgtEl>
                                          <p:spTgt spid="109"/>
                                        </p:tgtEl>
                                        <p:attrNameLst>
                                          <p:attrName>ppt_x</p:attrName>
                                          <p:attrName>ppt_y</p:attrName>
                                        </p:attrNameLst>
                                      </p:cBhvr>
                                      <p:rCtr x="-13800" y="100"/>
                                    </p:animMotion>
                                  </p:childTnLst>
                                </p:cTn>
                              </p:par>
                              <p:par>
                                <p:cTn id="7" presetID="6" presetClass="emph" presetSubtype="0" accel="50000" decel="50000" fill="hold" nodeType="withEffect">
                                  <p:stCondLst>
                                    <p:cond delay="0"/>
                                  </p:stCondLst>
                                  <p:childTnLst>
                                    <p:animScale>
                                      <p:cBhvr>
                                        <p:cTn id="8" dur="1000" fill="hold"/>
                                        <p:tgtEl>
                                          <p:spTgt spid="109"/>
                                        </p:tgtEl>
                                      </p:cBhvr>
                                      <p:by x="50000" y="50000"/>
                                    </p:animScale>
                                  </p:childTnLst>
                                </p:cTn>
                              </p:par>
                              <p:par>
                                <p:cTn id="9" presetID="10" presetClass="exit" presetSubtype="0" fill="hold" nodeType="withEffect">
                                  <p:stCondLst>
                                    <p:cond delay="0"/>
                                  </p:stCondLst>
                                  <p:childTnLst>
                                    <p:animEffect transition="out" filter="fade">
                                      <p:cBhvr>
                                        <p:cTn id="10" dur="500"/>
                                        <p:tgtEl>
                                          <p:spTgt spid="146"/>
                                        </p:tgtEl>
                                      </p:cBhvr>
                                    </p:animEffect>
                                    <p:set>
                                      <p:cBhvr>
                                        <p:cTn id="11" dur="1" fill="hold">
                                          <p:stCondLst>
                                            <p:cond delay="499"/>
                                          </p:stCondLst>
                                        </p:cTn>
                                        <p:tgtEl>
                                          <p:spTgt spid="146"/>
                                        </p:tgtEl>
                                        <p:attrNameLst>
                                          <p:attrName>style.visibility</p:attrName>
                                        </p:attrNameLst>
                                      </p:cBhvr>
                                      <p:to>
                                        <p:strVal val="hidden"/>
                                      </p:to>
                                    </p:se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0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20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840" y="658377"/>
            <a:ext cx="8080375" cy="560153"/>
          </a:xfrm>
        </p:spPr>
        <p:txBody>
          <a:bodyPr/>
          <a:lstStyle/>
          <a:p>
            <a:r>
              <a:rPr lang="en-US" dirty="0" smtClean="0"/>
              <a:t>Scaling Open Virtual Compute Blocks</a:t>
            </a:r>
            <a:endParaRPr lang="en-US" dirty="0"/>
          </a:p>
        </p:txBody>
      </p:sp>
      <p:sp>
        <p:nvSpPr>
          <p:cNvPr id="3" name="Text Placeholder 2"/>
          <p:cNvSpPr>
            <a:spLocks noGrp="1"/>
          </p:cNvSpPr>
          <p:nvPr>
            <p:ph type="body" idx="10"/>
          </p:nvPr>
        </p:nvSpPr>
        <p:spPr/>
        <p:txBody>
          <a:bodyPr/>
          <a:lstStyle/>
          <a:p>
            <a:r>
              <a:rPr lang="en-US" dirty="0" smtClean="0"/>
              <a:t>Optimized for virtualized environments</a:t>
            </a:r>
            <a:endParaRPr lang="en-US" dirty="0"/>
          </a:p>
        </p:txBody>
      </p:sp>
      <p:grpSp>
        <p:nvGrpSpPr>
          <p:cNvPr id="4" name="Group 69"/>
          <p:cNvGrpSpPr/>
          <p:nvPr/>
        </p:nvGrpSpPr>
        <p:grpSpPr>
          <a:xfrm>
            <a:off x="6976415" y="2785484"/>
            <a:ext cx="1039733" cy="2204075"/>
            <a:chOff x="1786898" y="2785484"/>
            <a:chExt cx="1039733" cy="2204075"/>
          </a:xfrm>
        </p:grpSpPr>
        <p:sp>
          <p:nvSpPr>
            <p:cNvPr id="106" name="Cube 105"/>
            <p:cNvSpPr/>
            <p:nvPr/>
          </p:nvSpPr>
          <p:spPr bwMode="auto">
            <a:xfrm>
              <a:off x="1786898" y="4500791"/>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bIns="0" rtlCol="0" anchor="ctr"/>
            <a:lstStyle/>
            <a:p>
              <a:pPr algn="ctr">
                <a:lnSpc>
                  <a:spcPts val="800"/>
                </a:lnSpc>
              </a:pPr>
              <a:r>
                <a:rPr lang="en-US" sz="1100" dirty="0" smtClean="0">
                  <a:latin typeface="Franklin Gothic Medium" pitchFamily="34" charset="0"/>
                </a:rPr>
                <a:t>Dell Storage</a:t>
              </a:r>
              <a:br>
                <a:rPr lang="en-US" sz="1100" dirty="0" smtClean="0">
                  <a:latin typeface="Franklin Gothic Medium" pitchFamily="34" charset="0"/>
                </a:rPr>
              </a:br>
              <a:r>
                <a:rPr lang="en-US" sz="1100" dirty="0" smtClean="0">
                  <a:latin typeface="Franklin Gothic Medium" pitchFamily="34" charset="0"/>
                </a:rPr>
                <a:t> </a:t>
              </a:r>
              <a:r>
                <a:rPr lang="en-US" sz="900" dirty="0" smtClean="0">
                  <a:latin typeface="Franklin Gothic Medium" pitchFamily="34" charset="0"/>
                </a:rPr>
                <a:t>(</a:t>
              </a:r>
              <a:r>
                <a:rPr lang="en-US" sz="900" dirty="0" err="1" smtClean="0">
                  <a:latin typeface="Franklin Gothic Medium" pitchFamily="34" charset="0"/>
                </a:rPr>
                <a:t>iSCSI</a:t>
              </a:r>
              <a:r>
                <a:rPr lang="en-US" sz="900" dirty="0" smtClean="0">
                  <a:latin typeface="Franklin Gothic Medium" pitchFamily="34" charset="0"/>
                </a:rPr>
                <a:t>)</a:t>
              </a:r>
              <a:endParaRPr lang="en-US" sz="1100" dirty="0" smtClean="0">
                <a:latin typeface="Franklin Gothic Medium" pitchFamily="34" charset="0"/>
              </a:endParaRPr>
            </a:p>
          </p:txBody>
        </p:sp>
        <p:sp>
          <p:nvSpPr>
            <p:cNvPr id="107" name="Cube 106"/>
            <p:cNvSpPr/>
            <p:nvPr/>
          </p:nvSpPr>
          <p:spPr bwMode="auto">
            <a:xfrm>
              <a:off x="1786898" y="4237561"/>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VDX2</a:t>
              </a:r>
              <a:endParaRPr lang="en-US" sz="1100" dirty="0">
                <a:latin typeface="Franklin Gothic Medium" pitchFamily="34" charset="0"/>
              </a:endParaRPr>
            </a:p>
          </p:txBody>
        </p:sp>
        <p:sp>
          <p:nvSpPr>
            <p:cNvPr id="108" name="Cube 107"/>
            <p:cNvSpPr/>
            <p:nvPr/>
          </p:nvSpPr>
          <p:spPr bwMode="auto">
            <a:xfrm>
              <a:off x="1786898" y="3974332"/>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VDX1</a:t>
              </a:r>
              <a:endParaRPr lang="en-US" sz="1100" dirty="0">
                <a:latin typeface="Franklin Gothic Medium" pitchFamily="34" charset="0"/>
              </a:endParaRPr>
            </a:p>
          </p:txBody>
        </p:sp>
        <p:sp>
          <p:nvSpPr>
            <p:cNvPr id="109" name="Cube 108"/>
            <p:cNvSpPr/>
            <p:nvPr/>
          </p:nvSpPr>
          <p:spPr bwMode="auto">
            <a:xfrm>
              <a:off x="1786898" y="3711103"/>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Dell</a:t>
              </a:r>
              <a:endParaRPr lang="en-US" sz="1100" dirty="0">
                <a:latin typeface="Franklin Gothic Medium" pitchFamily="34" charset="0"/>
              </a:endParaRPr>
            </a:p>
          </p:txBody>
        </p:sp>
        <p:sp>
          <p:nvSpPr>
            <p:cNvPr id="110" name="Cube 109"/>
            <p:cNvSpPr/>
            <p:nvPr/>
          </p:nvSpPr>
          <p:spPr bwMode="auto">
            <a:xfrm>
              <a:off x="1786898" y="3447873"/>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Dell</a:t>
              </a:r>
              <a:endParaRPr lang="en-US" sz="1100" dirty="0">
                <a:latin typeface="Franklin Gothic Medium" pitchFamily="34" charset="0"/>
              </a:endParaRPr>
            </a:p>
          </p:txBody>
        </p:sp>
        <p:sp>
          <p:nvSpPr>
            <p:cNvPr id="111" name="Cube 110"/>
            <p:cNvSpPr/>
            <p:nvPr/>
          </p:nvSpPr>
          <p:spPr bwMode="auto">
            <a:xfrm>
              <a:off x="1786898" y="3184644"/>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Dell</a:t>
              </a:r>
              <a:endParaRPr lang="en-US" sz="1100" dirty="0">
                <a:latin typeface="Franklin Gothic Medium" pitchFamily="34" charset="0"/>
              </a:endParaRPr>
            </a:p>
          </p:txBody>
        </p:sp>
        <p:sp>
          <p:nvSpPr>
            <p:cNvPr id="112" name="Cube 111"/>
            <p:cNvSpPr/>
            <p:nvPr/>
          </p:nvSpPr>
          <p:spPr bwMode="auto">
            <a:xfrm>
              <a:off x="1786898" y="2785484"/>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VMware</a:t>
              </a:r>
              <a:endParaRPr lang="en-US" sz="1100" dirty="0">
                <a:latin typeface="Franklin Gothic Medium" pitchFamily="34" charset="0"/>
              </a:endParaRPr>
            </a:p>
          </p:txBody>
        </p:sp>
      </p:grpSp>
      <p:grpSp>
        <p:nvGrpSpPr>
          <p:cNvPr id="5" name="Group 77"/>
          <p:cNvGrpSpPr/>
          <p:nvPr/>
        </p:nvGrpSpPr>
        <p:grpSpPr>
          <a:xfrm>
            <a:off x="5735757" y="2479354"/>
            <a:ext cx="1276709" cy="2510324"/>
            <a:chOff x="1681916" y="2479235"/>
            <a:chExt cx="1276709" cy="2510324"/>
          </a:xfrm>
        </p:grpSpPr>
        <p:sp>
          <p:nvSpPr>
            <p:cNvPr id="79" name="TextBox 78"/>
            <p:cNvSpPr txBox="1"/>
            <p:nvPr/>
          </p:nvSpPr>
          <p:spPr bwMode="auto">
            <a:xfrm>
              <a:off x="1681916" y="2479235"/>
              <a:ext cx="1276709" cy="205184"/>
            </a:xfrm>
            <a:prstGeom prst="rect">
              <a:avLst/>
            </a:prstGeom>
            <a:noFill/>
            <a:ln w="19050" algn="ctr">
              <a:noFill/>
              <a:miter lim="800000"/>
              <a:headEnd/>
              <a:tailEnd/>
            </a:ln>
          </p:spPr>
          <p:txBody>
            <a:bodyPr wrap="square" lIns="0" tIns="0" rIns="0" bIns="0" rtlCol="0">
              <a:spAutoFit/>
            </a:bodyPr>
            <a:lstStyle/>
            <a:p>
              <a:pPr algn="ctr">
                <a:lnSpc>
                  <a:spcPts val="1600"/>
                </a:lnSpc>
              </a:pPr>
              <a:endParaRPr lang="en-US" sz="1400" dirty="0" smtClean="0"/>
            </a:p>
          </p:txBody>
        </p:sp>
        <p:grpSp>
          <p:nvGrpSpPr>
            <p:cNvPr id="6" name="Group 79"/>
            <p:cNvGrpSpPr/>
            <p:nvPr/>
          </p:nvGrpSpPr>
          <p:grpSpPr>
            <a:xfrm>
              <a:off x="1786898" y="2785484"/>
              <a:ext cx="1039733" cy="2204075"/>
              <a:chOff x="1786898" y="2785484"/>
              <a:chExt cx="1039733" cy="2204075"/>
            </a:xfrm>
          </p:grpSpPr>
          <p:sp>
            <p:nvSpPr>
              <p:cNvPr id="81" name="Cube 80"/>
              <p:cNvSpPr/>
              <p:nvPr/>
            </p:nvSpPr>
            <p:spPr bwMode="auto">
              <a:xfrm>
                <a:off x="1786898" y="4500791"/>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bIns="0" rtlCol="0" anchor="ctr"/>
              <a:lstStyle/>
              <a:p>
                <a:pPr algn="ctr">
                  <a:lnSpc>
                    <a:spcPts val="800"/>
                  </a:lnSpc>
                </a:pPr>
                <a:r>
                  <a:rPr lang="en-US" sz="1100" dirty="0" smtClean="0">
                    <a:latin typeface="Franklin Gothic Medium" pitchFamily="34" charset="0"/>
                  </a:rPr>
                  <a:t>EMC Storage</a:t>
                </a:r>
                <a:br>
                  <a:rPr lang="en-US" sz="1100" dirty="0" smtClean="0">
                    <a:latin typeface="Franklin Gothic Medium" pitchFamily="34" charset="0"/>
                  </a:rPr>
                </a:br>
                <a:r>
                  <a:rPr lang="en-US" sz="900" dirty="0" smtClean="0">
                    <a:latin typeface="Franklin Gothic Medium" pitchFamily="34" charset="0"/>
                  </a:rPr>
                  <a:t>(</a:t>
                </a:r>
                <a:r>
                  <a:rPr lang="en-US" sz="900" dirty="0" err="1" smtClean="0">
                    <a:latin typeface="Franklin Gothic Medium" pitchFamily="34" charset="0"/>
                  </a:rPr>
                  <a:t>FCoE</a:t>
                </a:r>
                <a:r>
                  <a:rPr lang="en-US" sz="900" dirty="0" smtClean="0">
                    <a:latin typeface="Franklin Gothic Medium" pitchFamily="34" charset="0"/>
                  </a:rPr>
                  <a:t>)</a:t>
                </a:r>
                <a:endParaRPr lang="en-US" sz="900" dirty="0">
                  <a:latin typeface="Franklin Gothic Medium" pitchFamily="34" charset="0"/>
                </a:endParaRPr>
              </a:p>
            </p:txBody>
          </p:sp>
          <p:sp>
            <p:nvSpPr>
              <p:cNvPr id="82" name="Cube 81"/>
              <p:cNvSpPr/>
              <p:nvPr/>
            </p:nvSpPr>
            <p:spPr bwMode="auto">
              <a:xfrm>
                <a:off x="1786898" y="4237561"/>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VDX2</a:t>
                </a:r>
                <a:endParaRPr lang="en-US" sz="1100" dirty="0">
                  <a:latin typeface="Franklin Gothic Medium" pitchFamily="34" charset="0"/>
                </a:endParaRPr>
              </a:p>
            </p:txBody>
          </p:sp>
          <p:sp>
            <p:nvSpPr>
              <p:cNvPr id="83" name="Cube 82"/>
              <p:cNvSpPr/>
              <p:nvPr/>
            </p:nvSpPr>
            <p:spPr bwMode="auto">
              <a:xfrm>
                <a:off x="1786898" y="3974332"/>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VDX1</a:t>
                </a:r>
                <a:endParaRPr lang="en-US" sz="1100" dirty="0">
                  <a:latin typeface="Franklin Gothic Medium" pitchFamily="34" charset="0"/>
                </a:endParaRPr>
              </a:p>
            </p:txBody>
          </p:sp>
          <p:sp>
            <p:nvSpPr>
              <p:cNvPr id="84" name="Cube 83"/>
              <p:cNvSpPr/>
              <p:nvPr/>
            </p:nvSpPr>
            <p:spPr bwMode="auto">
              <a:xfrm>
                <a:off x="1786898" y="3711103"/>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Dell</a:t>
                </a:r>
                <a:endParaRPr lang="en-US" sz="1100" dirty="0">
                  <a:latin typeface="Franklin Gothic Medium" pitchFamily="34" charset="0"/>
                </a:endParaRPr>
              </a:p>
            </p:txBody>
          </p:sp>
          <p:sp>
            <p:nvSpPr>
              <p:cNvPr id="85" name="Cube 84"/>
              <p:cNvSpPr/>
              <p:nvPr/>
            </p:nvSpPr>
            <p:spPr bwMode="auto">
              <a:xfrm>
                <a:off x="1786898" y="3447873"/>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HP</a:t>
                </a:r>
                <a:endParaRPr lang="en-US" sz="1100" dirty="0">
                  <a:latin typeface="Franklin Gothic Medium" pitchFamily="34" charset="0"/>
                </a:endParaRPr>
              </a:p>
            </p:txBody>
          </p:sp>
          <p:sp>
            <p:nvSpPr>
              <p:cNvPr id="86" name="Cube 85"/>
              <p:cNvSpPr/>
              <p:nvPr/>
            </p:nvSpPr>
            <p:spPr bwMode="auto">
              <a:xfrm>
                <a:off x="1786898" y="3184644"/>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IBM</a:t>
                </a:r>
                <a:endParaRPr lang="en-US" sz="1100" dirty="0">
                  <a:latin typeface="Franklin Gothic Medium" pitchFamily="34" charset="0"/>
                </a:endParaRPr>
              </a:p>
            </p:txBody>
          </p:sp>
          <p:sp>
            <p:nvSpPr>
              <p:cNvPr id="87" name="Cube 86"/>
              <p:cNvSpPr/>
              <p:nvPr/>
            </p:nvSpPr>
            <p:spPr bwMode="auto">
              <a:xfrm>
                <a:off x="1786898" y="2785484"/>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VMware</a:t>
                </a:r>
                <a:endParaRPr lang="en-US" sz="1100" dirty="0">
                  <a:latin typeface="Franklin Gothic Medium" pitchFamily="34" charset="0"/>
                </a:endParaRPr>
              </a:p>
            </p:txBody>
          </p:sp>
        </p:grpSp>
      </p:grpSp>
      <p:grpSp>
        <p:nvGrpSpPr>
          <p:cNvPr id="7" name="Group 87"/>
          <p:cNvGrpSpPr/>
          <p:nvPr/>
        </p:nvGrpSpPr>
        <p:grpSpPr>
          <a:xfrm>
            <a:off x="4593055" y="2483963"/>
            <a:ext cx="1276709" cy="2510324"/>
            <a:chOff x="1681916" y="2479235"/>
            <a:chExt cx="1276709" cy="2510324"/>
          </a:xfrm>
        </p:grpSpPr>
        <p:sp>
          <p:nvSpPr>
            <p:cNvPr id="89" name="TextBox 88"/>
            <p:cNvSpPr txBox="1"/>
            <p:nvPr/>
          </p:nvSpPr>
          <p:spPr bwMode="auto">
            <a:xfrm>
              <a:off x="1681916" y="2479235"/>
              <a:ext cx="1276709" cy="205184"/>
            </a:xfrm>
            <a:prstGeom prst="rect">
              <a:avLst/>
            </a:prstGeom>
            <a:noFill/>
            <a:ln w="19050" algn="ctr">
              <a:noFill/>
              <a:miter lim="800000"/>
              <a:headEnd/>
              <a:tailEnd/>
            </a:ln>
          </p:spPr>
          <p:txBody>
            <a:bodyPr wrap="square" lIns="0" tIns="0" rIns="0" bIns="0" rtlCol="0">
              <a:spAutoFit/>
            </a:bodyPr>
            <a:lstStyle/>
            <a:p>
              <a:pPr algn="ctr">
                <a:lnSpc>
                  <a:spcPts val="1600"/>
                </a:lnSpc>
              </a:pPr>
              <a:endParaRPr lang="en-US" sz="1400" dirty="0" smtClean="0"/>
            </a:p>
          </p:txBody>
        </p:sp>
        <p:grpSp>
          <p:nvGrpSpPr>
            <p:cNvPr id="8" name="Group 89"/>
            <p:cNvGrpSpPr/>
            <p:nvPr/>
          </p:nvGrpSpPr>
          <p:grpSpPr>
            <a:xfrm>
              <a:off x="1786898" y="2785484"/>
              <a:ext cx="1039733" cy="2204075"/>
              <a:chOff x="1786898" y="2785484"/>
              <a:chExt cx="1039733" cy="2204075"/>
            </a:xfrm>
          </p:grpSpPr>
          <p:sp>
            <p:nvSpPr>
              <p:cNvPr id="91" name="Cube 90"/>
              <p:cNvSpPr/>
              <p:nvPr/>
            </p:nvSpPr>
            <p:spPr bwMode="auto">
              <a:xfrm>
                <a:off x="1786898" y="4500791"/>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bIns="0" rtlCol="0" anchor="ctr"/>
              <a:lstStyle/>
              <a:p>
                <a:pPr algn="ctr">
                  <a:lnSpc>
                    <a:spcPts val="800"/>
                  </a:lnSpc>
                </a:pPr>
                <a:r>
                  <a:rPr lang="en-US" sz="1050" spc="-30" dirty="0" err="1" smtClean="0">
                    <a:latin typeface="Franklin Gothic Medium" pitchFamily="34" charset="0"/>
                  </a:rPr>
                  <a:t>NetApp</a:t>
                </a:r>
                <a:r>
                  <a:rPr lang="en-US" sz="1050" spc="-30" dirty="0" smtClean="0">
                    <a:latin typeface="Franklin Gothic Medium" pitchFamily="34" charset="0"/>
                  </a:rPr>
                  <a:t> Storage</a:t>
                </a:r>
                <a:r>
                  <a:rPr lang="en-US" sz="1100" spc="-30" dirty="0" smtClean="0">
                    <a:latin typeface="Franklin Gothic Medium" pitchFamily="34" charset="0"/>
                  </a:rPr>
                  <a:t/>
                </a:r>
                <a:br>
                  <a:rPr lang="en-US" sz="1100" spc="-30" dirty="0" smtClean="0">
                    <a:latin typeface="Franklin Gothic Medium" pitchFamily="34" charset="0"/>
                  </a:rPr>
                </a:br>
                <a:r>
                  <a:rPr lang="en-US" sz="900" dirty="0" smtClean="0">
                    <a:latin typeface="Franklin Gothic Medium" pitchFamily="34" charset="0"/>
                  </a:rPr>
                  <a:t>(NAS)</a:t>
                </a:r>
                <a:endParaRPr lang="en-US" sz="900" dirty="0">
                  <a:latin typeface="Franklin Gothic Medium" pitchFamily="34" charset="0"/>
                </a:endParaRPr>
              </a:p>
            </p:txBody>
          </p:sp>
          <p:sp>
            <p:nvSpPr>
              <p:cNvPr id="92" name="Cube 91"/>
              <p:cNvSpPr/>
              <p:nvPr/>
            </p:nvSpPr>
            <p:spPr bwMode="auto">
              <a:xfrm>
                <a:off x="1786898" y="4237561"/>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VDX2</a:t>
                </a:r>
                <a:endParaRPr lang="en-US" sz="1100" dirty="0">
                  <a:latin typeface="Franklin Gothic Medium" pitchFamily="34" charset="0"/>
                </a:endParaRPr>
              </a:p>
            </p:txBody>
          </p:sp>
          <p:sp>
            <p:nvSpPr>
              <p:cNvPr id="93" name="Cube 92"/>
              <p:cNvSpPr/>
              <p:nvPr/>
            </p:nvSpPr>
            <p:spPr bwMode="auto">
              <a:xfrm>
                <a:off x="1786898" y="3974332"/>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VDX1</a:t>
                </a:r>
                <a:endParaRPr lang="en-US" sz="1100" dirty="0">
                  <a:latin typeface="Franklin Gothic Medium" pitchFamily="34" charset="0"/>
                </a:endParaRPr>
              </a:p>
            </p:txBody>
          </p:sp>
          <p:sp>
            <p:nvSpPr>
              <p:cNvPr id="94" name="Cube 93"/>
              <p:cNvSpPr/>
              <p:nvPr/>
            </p:nvSpPr>
            <p:spPr bwMode="auto">
              <a:xfrm>
                <a:off x="1786898" y="3711103"/>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HP</a:t>
                </a:r>
                <a:endParaRPr lang="en-US" sz="1100" dirty="0">
                  <a:latin typeface="Franklin Gothic Medium" pitchFamily="34" charset="0"/>
                </a:endParaRPr>
              </a:p>
            </p:txBody>
          </p:sp>
          <p:sp>
            <p:nvSpPr>
              <p:cNvPr id="95" name="Cube 94"/>
              <p:cNvSpPr/>
              <p:nvPr/>
            </p:nvSpPr>
            <p:spPr bwMode="auto">
              <a:xfrm>
                <a:off x="1786898" y="3447873"/>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IBM</a:t>
                </a:r>
              </a:p>
            </p:txBody>
          </p:sp>
          <p:sp>
            <p:nvSpPr>
              <p:cNvPr id="97" name="Cube 96"/>
              <p:cNvSpPr/>
              <p:nvPr/>
            </p:nvSpPr>
            <p:spPr bwMode="auto">
              <a:xfrm>
                <a:off x="1786898" y="3184644"/>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Dell</a:t>
                </a:r>
                <a:endParaRPr lang="en-US" sz="1100" dirty="0">
                  <a:latin typeface="Franklin Gothic Medium" pitchFamily="34" charset="0"/>
                </a:endParaRPr>
              </a:p>
            </p:txBody>
          </p:sp>
          <p:sp>
            <p:nvSpPr>
              <p:cNvPr id="98" name="Cube 97"/>
              <p:cNvSpPr/>
              <p:nvPr/>
            </p:nvSpPr>
            <p:spPr bwMode="auto">
              <a:xfrm>
                <a:off x="1786898" y="2785484"/>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VMware</a:t>
                </a:r>
                <a:endParaRPr lang="en-US" sz="1100" dirty="0">
                  <a:latin typeface="Franklin Gothic Medium" pitchFamily="34" charset="0"/>
                </a:endParaRPr>
              </a:p>
            </p:txBody>
          </p:sp>
        </p:grpSp>
      </p:grpSp>
      <p:grpSp>
        <p:nvGrpSpPr>
          <p:cNvPr id="9" name="Group 77"/>
          <p:cNvGrpSpPr/>
          <p:nvPr/>
        </p:nvGrpSpPr>
        <p:grpSpPr>
          <a:xfrm>
            <a:off x="3450352" y="2479354"/>
            <a:ext cx="1276709" cy="2510324"/>
            <a:chOff x="1681916" y="2479235"/>
            <a:chExt cx="1276709" cy="2510324"/>
          </a:xfrm>
        </p:grpSpPr>
        <p:sp>
          <p:nvSpPr>
            <p:cNvPr id="74" name="TextBox 73"/>
            <p:cNvSpPr txBox="1"/>
            <p:nvPr/>
          </p:nvSpPr>
          <p:spPr bwMode="auto">
            <a:xfrm>
              <a:off x="1681916" y="2479235"/>
              <a:ext cx="1276709" cy="205184"/>
            </a:xfrm>
            <a:prstGeom prst="rect">
              <a:avLst/>
            </a:prstGeom>
            <a:noFill/>
            <a:ln w="19050" algn="ctr">
              <a:noFill/>
              <a:miter lim="800000"/>
              <a:headEnd/>
              <a:tailEnd/>
            </a:ln>
          </p:spPr>
          <p:txBody>
            <a:bodyPr wrap="square" lIns="0" tIns="0" rIns="0" bIns="0" rtlCol="0">
              <a:spAutoFit/>
            </a:bodyPr>
            <a:lstStyle/>
            <a:p>
              <a:pPr algn="ctr">
                <a:lnSpc>
                  <a:spcPts val="1600"/>
                </a:lnSpc>
              </a:pPr>
              <a:endParaRPr lang="en-US" sz="1400" dirty="0" smtClean="0"/>
            </a:p>
          </p:txBody>
        </p:sp>
        <p:grpSp>
          <p:nvGrpSpPr>
            <p:cNvPr id="10" name="Group 79"/>
            <p:cNvGrpSpPr/>
            <p:nvPr/>
          </p:nvGrpSpPr>
          <p:grpSpPr>
            <a:xfrm>
              <a:off x="1786898" y="2785484"/>
              <a:ext cx="1039733" cy="2204075"/>
              <a:chOff x="1786898" y="2785484"/>
              <a:chExt cx="1039733" cy="2204075"/>
            </a:xfrm>
          </p:grpSpPr>
          <p:sp>
            <p:nvSpPr>
              <p:cNvPr id="76" name="Cube 75"/>
              <p:cNvSpPr/>
              <p:nvPr/>
            </p:nvSpPr>
            <p:spPr bwMode="auto">
              <a:xfrm>
                <a:off x="1786898" y="4500791"/>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bIns="0" rtlCol="0" anchor="ctr"/>
              <a:lstStyle/>
              <a:p>
                <a:pPr algn="ctr">
                  <a:lnSpc>
                    <a:spcPts val="800"/>
                  </a:lnSpc>
                </a:pPr>
                <a:r>
                  <a:rPr lang="en-US" sz="1100" dirty="0" smtClean="0">
                    <a:latin typeface="Franklin Gothic Medium" pitchFamily="34" charset="0"/>
                  </a:rPr>
                  <a:t>EMC Storage</a:t>
                </a:r>
                <a:br>
                  <a:rPr lang="en-US" sz="1100" dirty="0" smtClean="0">
                    <a:latin typeface="Franklin Gothic Medium" pitchFamily="34" charset="0"/>
                  </a:rPr>
                </a:br>
                <a:r>
                  <a:rPr lang="en-US" sz="900" dirty="0" smtClean="0">
                    <a:latin typeface="Franklin Gothic Medium" pitchFamily="34" charset="0"/>
                  </a:rPr>
                  <a:t> (</a:t>
                </a:r>
                <a:r>
                  <a:rPr lang="en-US" sz="900" dirty="0" err="1" smtClean="0">
                    <a:latin typeface="Franklin Gothic Medium" pitchFamily="34" charset="0"/>
                  </a:rPr>
                  <a:t>iSCSI</a:t>
                </a:r>
                <a:r>
                  <a:rPr lang="en-US" sz="900" dirty="0" smtClean="0">
                    <a:latin typeface="Franklin Gothic Medium" pitchFamily="34" charset="0"/>
                  </a:rPr>
                  <a:t>)</a:t>
                </a:r>
                <a:endParaRPr lang="en-US" sz="900" dirty="0">
                  <a:latin typeface="Franklin Gothic Medium" pitchFamily="34" charset="0"/>
                </a:endParaRPr>
              </a:p>
            </p:txBody>
          </p:sp>
          <p:sp>
            <p:nvSpPr>
              <p:cNvPr id="77" name="Cube 76"/>
              <p:cNvSpPr/>
              <p:nvPr/>
            </p:nvSpPr>
            <p:spPr bwMode="auto">
              <a:xfrm>
                <a:off x="1786898" y="4237561"/>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VDX2</a:t>
                </a:r>
                <a:endParaRPr lang="en-US" sz="1100" dirty="0">
                  <a:latin typeface="Franklin Gothic Medium" pitchFamily="34" charset="0"/>
                </a:endParaRPr>
              </a:p>
            </p:txBody>
          </p:sp>
          <p:sp>
            <p:nvSpPr>
              <p:cNvPr id="78" name="Cube 77"/>
              <p:cNvSpPr/>
              <p:nvPr/>
            </p:nvSpPr>
            <p:spPr bwMode="auto">
              <a:xfrm>
                <a:off x="1786898" y="3974332"/>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VDX1</a:t>
                </a:r>
                <a:endParaRPr lang="en-US" sz="1100" dirty="0">
                  <a:latin typeface="Franklin Gothic Medium" pitchFamily="34" charset="0"/>
                </a:endParaRPr>
              </a:p>
            </p:txBody>
          </p:sp>
          <p:sp>
            <p:nvSpPr>
              <p:cNvPr id="80" name="Cube 79"/>
              <p:cNvSpPr/>
              <p:nvPr/>
            </p:nvSpPr>
            <p:spPr bwMode="auto">
              <a:xfrm>
                <a:off x="1786898" y="3711103"/>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IBM</a:t>
                </a:r>
              </a:p>
            </p:txBody>
          </p:sp>
          <p:sp>
            <p:nvSpPr>
              <p:cNvPr id="88" name="Cube 87"/>
              <p:cNvSpPr/>
              <p:nvPr/>
            </p:nvSpPr>
            <p:spPr bwMode="auto">
              <a:xfrm>
                <a:off x="1786898" y="3447873"/>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HP</a:t>
                </a:r>
                <a:endParaRPr lang="en-US" sz="1100" dirty="0">
                  <a:latin typeface="Franklin Gothic Medium" pitchFamily="34" charset="0"/>
                </a:endParaRPr>
              </a:p>
            </p:txBody>
          </p:sp>
          <p:sp>
            <p:nvSpPr>
              <p:cNvPr id="90" name="Cube 89"/>
              <p:cNvSpPr/>
              <p:nvPr/>
            </p:nvSpPr>
            <p:spPr bwMode="auto">
              <a:xfrm>
                <a:off x="1786898" y="3184644"/>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Dell</a:t>
                </a:r>
                <a:endParaRPr lang="en-US" sz="1100" dirty="0">
                  <a:latin typeface="Franklin Gothic Medium" pitchFamily="34" charset="0"/>
                </a:endParaRPr>
              </a:p>
            </p:txBody>
          </p:sp>
          <p:sp>
            <p:nvSpPr>
              <p:cNvPr id="99" name="Cube 98"/>
              <p:cNvSpPr/>
              <p:nvPr/>
            </p:nvSpPr>
            <p:spPr bwMode="auto">
              <a:xfrm>
                <a:off x="1786898" y="2785484"/>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VMware</a:t>
                </a:r>
                <a:endParaRPr lang="en-US" sz="1100" dirty="0">
                  <a:latin typeface="Franklin Gothic Medium" pitchFamily="34" charset="0"/>
                </a:endParaRPr>
              </a:p>
            </p:txBody>
          </p:sp>
        </p:grpSp>
      </p:grpSp>
      <p:grpSp>
        <p:nvGrpSpPr>
          <p:cNvPr id="11" name="Group 87"/>
          <p:cNvGrpSpPr/>
          <p:nvPr/>
        </p:nvGrpSpPr>
        <p:grpSpPr>
          <a:xfrm>
            <a:off x="2307649" y="2479354"/>
            <a:ext cx="1276709" cy="2510324"/>
            <a:chOff x="1681916" y="2479235"/>
            <a:chExt cx="1276709" cy="2510324"/>
          </a:xfrm>
        </p:grpSpPr>
        <p:sp>
          <p:nvSpPr>
            <p:cNvPr id="101" name="TextBox 100"/>
            <p:cNvSpPr txBox="1"/>
            <p:nvPr/>
          </p:nvSpPr>
          <p:spPr bwMode="auto">
            <a:xfrm>
              <a:off x="1681916" y="2479235"/>
              <a:ext cx="1276709" cy="205184"/>
            </a:xfrm>
            <a:prstGeom prst="rect">
              <a:avLst/>
            </a:prstGeom>
            <a:noFill/>
            <a:ln w="19050" algn="ctr">
              <a:noFill/>
              <a:miter lim="800000"/>
              <a:headEnd/>
              <a:tailEnd/>
            </a:ln>
          </p:spPr>
          <p:txBody>
            <a:bodyPr wrap="square" lIns="0" tIns="0" rIns="0" bIns="0" rtlCol="0">
              <a:spAutoFit/>
            </a:bodyPr>
            <a:lstStyle/>
            <a:p>
              <a:pPr algn="ctr">
                <a:lnSpc>
                  <a:spcPts val="1600"/>
                </a:lnSpc>
              </a:pPr>
              <a:endParaRPr lang="en-US" sz="1400" dirty="0" smtClean="0"/>
            </a:p>
          </p:txBody>
        </p:sp>
        <p:grpSp>
          <p:nvGrpSpPr>
            <p:cNvPr id="12" name="Group 89"/>
            <p:cNvGrpSpPr/>
            <p:nvPr/>
          </p:nvGrpSpPr>
          <p:grpSpPr>
            <a:xfrm>
              <a:off x="1786898" y="2785484"/>
              <a:ext cx="1039733" cy="2204075"/>
              <a:chOff x="1786898" y="2785484"/>
              <a:chExt cx="1039733" cy="2204075"/>
            </a:xfrm>
          </p:grpSpPr>
          <p:sp>
            <p:nvSpPr>
              <p:cNvPr id="103" name="Cube 102"/>
              <p:cNvSpPr/>
              <p:nvPr/>
            </p:nvSpPr>
            <p:spPr bwMode="auto">
              <a:xfrm>
                <a:off x="1786898" y="4500791"/>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bIns="0" rtlCol="0" anchor="ctr"/>
              <a:lstStyle/>
              <a:p>
                <a:pPr algn="ctr">
                  <a:lnSpc>
                    <a:spcPts val="800"/>
                  </a:lnSpc>
                </a:pPr>
                <a:r>
                  <a:rPr lang="en-US" sz="1100" dirty="0" smtClean="0">
                    <a:latin typeface="Franklin Gothic Medium" pitchFamily="34" charset="0"/>
                  </a:rPr>
                  <a:t>Dell Storage</a:t>
                </a:r>
                <a:br>
                  <a:rPr lang="en-US" sz="1100" dirty="0" smtClean="0">
                    <a:latin typeface="Franklin Gothic Medium" pitchFamily="34" charset="0"/>
                  </a:rPr>
                </a:br>
                <a:r>
                  <a:rPr lang="en-US" sz="900" dirty="0" smtClean="0">
                    <a:latin typeface="Franklin Gothic Medium" pitchFamily="34" charset="0"/>
                  </a:rPr>
                  <a:t> (NAS)</a:t>
                </a:r>
                <a:endParaRPr lang="en-US" sz="900" dirty="0">
                  <a:latin typeface="Franklin Gothic Medium" pitchFamily="34" charset="0"/>
                </a:endParaRPr>
              </a:p>
            </p:txBody>
          </p:sp>
          <p:sp>
            <p:nvSpPr>
              <p:cNvPr id="104" name="Cube 103"/>
              <p:cNvSpPr/>
              <p:nvPr/>
            </p:nvSpPr>
            <p:spPr bwMode="auto">
              <a:xfrm>
                <a:off x="1786898" y="4237561"/>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VDX2</a:t>
                </a:r>
                <a:endParaRPr lang="en-US" sz="1100" dirty="0">
                  <a:latin typeface="Franklin Gothic Medium" pitchFamily="34" charset="0"/>
                </a:endParaRPr>
              </a:p>
            </p:txBody>
          </p:sp>
          <p:sp>
            <p:nvSpPr>
              <p:cNvPr id="105" name="Cube 104"/>
              <p:cNvSpPr/>
              <p:nvPr/>
            </p:nvSpPr>
            <p:spPr bwMode="auto">
              <a:xfrm>
                <a:off x="1786898" y="3974332"/>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VDX1</a:t>
                </a:r>
                <a:endParaRPr lang="en-US" sz="1100" dirty="0">
                  <a:latin typeface="Franklin Gothic Medium" pitchFamily="34" charset="0"/>
                </a:endParaRPr>
              </a:p>
            </p:txBody>
          </p:sp>
          <p:sp>
            <p:nvSpPr>
              <p:cNvPr id="113" name="Cube 112"/>
              <p:cNvSpPr/>
              <p:nvPr/>
            </p:nvSpPr>
            <p:spPr bwMode="auto">
              <a:xfrm>
                <a:off x="1786898" y="3711103"/>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Dell</a:t>
                </a:r>
                <a:endParaRPr lang="en-US" sz="1100" dirty="0">
                  <a:latin typeface="Franklin Gothic Medium" pitchFamily="34" charset="0"/>
                </a:endParaRPr>
              </a:p>
            </p:txBody>
          </p:sp>
          <p:sp>
            <p:nvSpPr>
              <p:cNvPr id="115" name="Cube 114"/>
              <p:cNvSpPr/>
              <p:nvPr/>
            </p:nvSpPr>
            <p:spPr bwMode="auto">
              <a:xfrm>
                <a:off x="1786898" y="3447873"/>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Dell</a:t>
                </a:r>
                <a:endParaRPr lang="en-US" sz="1100" dirty="0">
                  <a:latin typeface="Franklin Gothic Medium" pitchFamily="34" charset="0"/>
                </a:endParaRPr>
              </a:p>
            </p:txBody>
          </p:sp>
          <p:sp>
            <p:nvSpPr>
              <p:cNvPr id="116" name="Cube 115"/>
              <p:cNvSpPr/>
              <p:nvPr/>
            </p:nvSpPr>
            <p:spPr bwMode="auto">
              <a:xfrm>
                <a:off x="1786898" y="3184644"/>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HP</a:t>
                </a:r>
                <a:endParaRPr lang="en-US" sz="1100" dirty="0">
                  <a:latin typeface="Franklin Gothic Medium" pitchFamily="34" charset="0"/>
                </a:endParaRPr>
              </a:p>
            </p:txBody>
          </p:sp>
          <p:sp>
            <p:nvSpPr>
              <p:cNvPr id="117" name="Cube 116"/>
              <p:cNvSpPr/>
              <p:nvPr/>
            </p:nvSpPr>
            <p:spPr bwMode="auto">
              <a:xfrm>
                <a:off x="1786898" y="2785484"/>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VMware</a:t>
                </a:r>
                <a:endParaRPr lang="en-US" sz="1100" dirty="0">
                  <a:latin typeface="Franklin Gothic Medium" pitchFamily="34" charset="0"/>
                </a:endParaRPr>
              </a:p>
            </p:txBody>
          </p:sp>
        </p:grpSp>
      </p:grpSp>
      <p:grpSp>
        <p:nvGrpSpPr>
          <p:cNvPr id="13" name="Group 87"/>
          <p:cNvGrpSpPr/>
          <p:nvPr/>
        </p:nvGrpSpPr>
        <p:grpSpPr>
          <a:xfrm>
            <a:off x="1164946" y="2479354"/>
            <a:ext cx="1276709" cy="2510324"/>
            <a:chOff x="1681916" y="2479235"/>
            <a:chExt cx="1276709" cy="2510324"/>
          </a:xfrm>
        </p:grpSpPr>
        <p:sp>
          <p:nvSpPr>
            <p:cNvPr id="119" name="TextBox 118"/>
            <p:cNvSpPr txBox="1"/>
            <p:nvPr/>
          </p:nvSpPr>
          <p:spPr bwMode="auto">
            <a:xfrm>
              <a:off x="1681916" y="2479235"/>
              <a:ext cx="1276709" cy="205184"/>
            </a:xfrm>
            <a:prstGeom prst="rect">
              <a:avLst/>
            </a:prstGeom>
            <a:noFill/>
            <a:ln w="19050" algn="ctr">
              <a:noFill/>
              <a:miter lim="800000"/>
              <a:headEnd/>
              <a:tailEnd/>
            </a:ln>
          </p:spPr>
          <p:txBody>
            <a:bodyPr wrap="square" lIns="0" tIns="0" rIns="0" bIns="0" rtlCol="0">
              <a:spAutoFit/>
            </a:bodyPr>
            <a:lstStyle/>
            <a:p>
              <a:pPr algn="ctr">
                <a:lnSpc>
                  <a:spcPts val="1600"/>
                </a:lnSpc>
              </a:pPr>
              <a:endParaRPr lang="en-US" sz="1400" dirty="0" smtClean="0"/>
            </a:p>
          </p:txBody>
        </p:sp>
        <p:grpSp>
          <p:nvGrpSpPr>
            <p:cNvPr id="14" name="Group 89"/>
            <p:cNvGrpSpPr/>
            <p:nvPr/>
          </p:nvGrpSpPr>
          <p:grpSpPr>
            <a:xfrm>
              <a:off x="1786898" y="2785484"/>
              <a:ext cx="1039733" cy="2204075"/>
              <a:chOff x="1786898" y="2785484"/>
              <a:chExt cx="1039733" cy="2204075"/>
            </a:xfrm>
          </p:grpSpPr>
          <p:sp>
            <p:nvSpPr>
              <p:cNvPr id="121" name="Cube 120"/>
              <p:cNvSpPr/>
              <p:nvPr/>
            </p:nvSpPr>
            <p:spPr bwMode="auto">
              <a:xfrm>
                <a:off x="1786898" y="4500791"/>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bIns="0" rtlCol="0" anchor="ctr"/>
              <a:lstStyle/>
              <a:p>
                <a:pPr algn="ctr">
                  <a:lnSpc>
                    <a:spcPts val="800"/>
                  </a:lnSpc>
                </a:pPr>
                <a:r>
                  <a:rPr lang="en-US" sz="1050" spc="-30" dirty="0" err="1" smtClean="0">
                    <a:latin typeface="Franklin Gothic Medium" pitchFamily="34" charset="0"/>
                  </a:rPr>
                  <a:t>NetApp</a:t>
                </a:r>
                <a:r>
                  <a:rPr lang="en-US" sz="1050" spc="-30" dirty="0" smtClean="0">
                    <a:latin typeface="Franklin Gothic Medium" pitchFamily="34" charset="0"/>
                  </a:rPr>
                  <a:t> Storage</a:t>
                </a:r>
                <a:br>
                  <a:rPr lang="en-US" sz="1050" spc="-30" dirty="0" smtClean="0">
                    <a:latin typeface="Franklin Gothic Medium" pitchFamily="34" charset="0"/>
                  </a:rPr>
                </a:br>
                <a:r>
                  <a:rPr lang="en-US" sz="900" dirty="0" smtClean="0">
                    <a:latin typeface="Franklin Gothic Medium" pitchFamily="34" charset="0"/>
                  </a:rPr>
                  <a:t> (</a:t>
                </a:r>
                <a:r>
                  <a:rPr lang="en-US" sz="900" dirty="0" err="1" smtClean="0">
                    <a:latin typeface="Franklin Gothic Medium" pitchFamily="34" charset="0"/>
                  </a:rPr>
                  <a:t>FCoE</a:t>
                </a:r>
                <a:r>
                  <a:rPr lang="en-US" sz="900" dirty="0" smtClean="0">
                    <a:latin typeface="Franklin Gothic Medium" pitchFamily="34" charset="0"/>
                  </a:rPr>
                  <a:t>)</a:t>
                </a:r>
                <a:endParaRPr lang="en-US" sz="900" dirty="0">
                  <a:latin typeface="Franklin Gothic Medium" pitchFamily="34" charset="0"/>
                </a:endParaRPr>
              </a:p>
            </p:txBody>
          </p:sp>
          <p:sp>
            <p:nvSpPr>
              <p:cNvPr id="122" name="Cube 121"/>
              <p:cNvSpPr/>
              <p:nvPr/>
            </p:nvSpPr>
            <p:spPr bwMode="auto">
              <a:xfrm>
                <a:off x="1786898" y="4237561"/>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VDX2</a:t>
                </a:r>
                <a:endParaRPr lang="en-US" sz="1100" dirty="0">
                  <a:latin typeface="Franklin Gothic Medium" pitchFamily="34" charset="0"/>
                </a:endParaRPr>
              </a:p>
            </p:txBody>
          </p:sp>
          <p:sp>
            <p:nvSpPr>
              <p:cNvPr id="124" name="Cube 123"/>
              <p:cNvSpPr/>
              <p:nvPr/>
            </p:nvSpPr>
            <p:spPr bwMode="auto">
              <a:xfrm>
                <a:off x="1786898" y="3974332"/>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VDX1</a:t>
                </a:r>
                <a:endParaRPr lang="en-US" sz="1100" dirty="0">
                  <a:latin typeface="Franklin Gothic Medium" pitchFamily="34" charset="0"/>
                </a:endParaRPr>
              </a:p>
            </p:txBody>
          </p:sp>
          <p:sp>
            <p:nvSpPr>
              <p:cNvPr id="125" name="Cube 124"/>
              <p:cNvSpPr/>
              <p:nvPr/>
            </p:nvSpPr>
            <p:spPr bwMode="auto">
              <a:xfrm>
                <a:off x="1786898" y="3711103"/>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IBM</a:t>
                </a:r>
              </a:p>
            </p:txBody>
          </p:sp>
          <p:sp>
            <p:nvSpPr>
              <p:cNvPr id="126" name="Cube 125"/>
              <p:cNvSpPr/>
              <p:nvPr/>
            </p:nvSpPr>
            <p:spPr bwMode="auto">
              <a:xfrm>
                <a:off x="1786898" y="3447873"/>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IBM</a:t>
                </a:r>
              </a:p>
            </p:txBody>
          </p:sp>
          <p:sp>
            <p:nvSpPr>
              <p:cNvPr id="127" name="Cube 126"/>
              <p:cNvSpPr/>
              <p:nvPr/>
            </p:nvSpPr>
            <p:spPr bwMode="auto">
              <a:xfrm>
                <a:off x="1786898" y="3184644"/>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Dell</a:t>
                </a:r>
                <a:endParaRPr lang="en-US" sz="1100" dirty="0">
                  <a:latin typeface="Franklin Gothic Medium" pitchFamily="34" charset="0"/>
                </a:endParaRPr>
              </a:p>
            </p:txBody>
          </p:sp>
          <p:sp>
            <p:nvSpPr>
              <p:cNvPr id="128" name="Cube 127"/>
              <p:cNvSpPr/>
              <p:nvPr/>
            </p:nvSpPr>
            <p:spPr bwMode="auto">
              <a:xfrm>
                <a:off x="1786898" y="2785484"/>
                <a:ext cx="1039733" cy="488768"/>
              </a:xfrm>
              <a:prstGeom prst="cube">
                <a:avLst>
                  <a:gd name="adj" fmla="val 54272"/>
                </a:avLst>
              </a:prstGeom>
              <a:solidFill>
                <a:schemeClr val="accent1"/>
              </a:solidFill>
              <a:ln w="12700" algn="ctr">
                <a:solidFill>
                  <a:schemeClr val="tx2"/>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100" dirty="0" smtClean="0">
                    <a:latin typeface="Franklin Gothic Medium" pitchFamily="34" charset="0"/>
                  </a:rPr>
                  <a:t>VMware</a:t>
                </a:r>
                <a:endParaRPr lang="en-US" sz="1100" dirty="0">
                  <a:latin typeface="Franklin Gothic Medium" pitchFamily="34" charset="0"/>
                </a:endParaRPr>
              </a:p>
            </p:txBody>
          </p:sp>
        </p:grpSp>
      </p:grpSp>
      <p:sp>
        <p:nvSpPr>
          <p:cNvPr id="102" name="TextBox 101"/>
          <p:cNvSpPr txBox="1"/>
          <p:nvPr/>
        </p:nvSpPr>
        <p:spPr bwMode="auto">
          <a:xfrm>
            <a:off x="6987198" y="3050049"/>
            <a:ext cx="768033" cy="218692"/>
          </a:xfrm>
          <a:prstGeom prst="rect">
            <a:avLst/>
          </a:prstGeom>
          <a:solidFill>
            <a:schemeClr val="accent2"/>
          </a:solidFill>
          <a:ln w="12700" algn="ctr">
            <a:solidFill>
              <a:schemeClr val="accent3"/>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400" dirty="0" smtClean="0">
                <a:solidFill>
                  <a:schemeClr val="bg1"/>
                </a:solidFill>
                <a:effectLst>
                  <a:outerShdw blurRad="38100" dist="38100" dir="2700000" algn="tl">
                    <a:srgbClr val="000000">
                      <a:alpha val="43137"/>
                    </a:srgbClr>
                  </a:outerShdw>
                </a:effectLst>
                <a:latin typeface="Franklin Gothic Medium" pitchFamily="34" charset="0"/>
              </a:rPr>
              <a:t>VMware</a:t>
            </a:r>
          </a:p>
        </p:txBody>
      </p:sp>
      <p:sp>
        <p:nvSpPr>
          <p:cNvPr id="96" name="TextBox 95"/>
          <p:cNvSpPr txBox="1"/>
          <p:nvPr/>
        </p:nvSpPr>
        <p:spPr bwMode="auto">
          <a:xfrm>
            <a:off x="5835447" y="3050049"/>
            <a:ext cx="1919784" cy="218692"/>
          </a:xfrm>
          <a:prstGeom prst="rect">
            <a:avLst/>
          </a:prstGeom>
          <a:solidFill>
            <a:schemeClr val="accent2"/>
          </a:solidFill>
          <a:ln w="12700" algn="ctr">
            <a:solidFill>
              <a:schemeClr val="accent3"/>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400" dirty="0" smtClean="0">
                <a:solidFill>
                  <a:schemeClr val="bg1"/>
                </a:solidFill>
                <a:effectLst>
                  <a:outerShdw blurRad="38100" dist="38100" dir="2700000" algn="tl">
                    <a:srgbClr val="000000">
                      <a:alpha val="43137"/>
                    </a:srgbClr>
                  </a:outerShdw>
                </a:effectLst>
                <a:latin typeface="Franklin Gothic Medium" pitchFamily="34" charset="0"/>
              </a:rPr>
              <a:t>VMware</a:t>
            </a:r>
          </a:p>
        </p:txBody>
      </p:sp>
      <p:sp>
        <p:nvSpPr>
          <p:cNvPr id="100" name="TextBox 99"/>
          <p:cNvSpPr txBox="1"/>
          <p:nvPr/>
        </p:nvSpPr>
        <p:spPr bwMode="auto">
          <a:xfrm>
            <a:off x="4697807" y="3050049"/>
            <a:ext cx="3057424" cy="218692"/>
          </a:xfrm>
          <a:prstGeom prst="rect">
            <a:avLst/>
          </a:prstGeom>
          <a:solidFill>
            <a:schemeClr val="accent2"/>
          </a:solidFill>
          <a:ln w="12700" algn="ctr">
            <a:solidFill>
              <a:schemeClr val="accent3"/>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400" dirty="0" smtClean="0">
                <a:solidFill>
                  <a:schemeClr val="bg1"/>
                </a:solidFill>
                <a:effectLst>
                  <a:outerShdw blurRad="38100" dist="38100" dir="2700000" algn="tl">
                    <a:srgbClr val="000000">
                      <a:alpha val="43137"/>
                    </a:srgbClr>
                  </a:outerShdw>
                </a:effectLst>
                <a:latin typeface="Franklin Gothic Medium" pitchFamily="34" charset="0"/>
              </a:rPr>
              <a:t>VMware</a:t>
            </a:r>
          </a:p>
        </p:txBody>
      </p:sp>
      <p:sp>
        <p:nvSpPr>
          <p:cNvPr id="114" name="Left-Right Arrow 113"/>
          <p:cNvSpPr/>
          <p:nvPr/>
        </p:nvSpPr>
        <p:spPr bwMode="auto">
          <a:xfrm>
            <a:off x="266700" y="5181599"/>
            <a:ext cx="8667750" cy="1123951"/>
          </a:xfrm>
          <a:prstGeom prst="leftRightArrow">
            <a:avLst>
              <a:gd name="adj1" fmla="val 62698"/>
              <a:gd name="adj2" fmla="val 50000"/>
            </a:avLst>
          </a:prstGeom>
          <a:gradFill flip="none" rotWithShape="1">
            <a:gsLst>
              <a:gs pos="0">
                <a:srgbClr val="FF0000">
                  <a:shade val="30000"/>
                  <a:satMod val="115000"/>
                  <a:alpha val="85000"/>
                </a:srgbClr>
              </a:gs>
              <a:gs pos="50000">
                <a:srgbClr val="FF0000">
                  <a:shade val="67500"/>
                  <a:satMod val="115000"/>
                  <a:alpha val="85000"/>
                </a:srgbClr>
              </a:gs>
              <a:gs pos="100000">
                <a:srgbClr val="FF0000">
                  <a:shade val="100000"/>
                  <a:satMod val="115000"/>
                  <a:alpha val="90000"/>
                </a:srgbClr>
              </a:gs>
            </a:gsLst>
            <a:path path="circle">
              <a:fillToRect l="100000" t="100000"/>
            </a:path>
            <a:tileRect r="-100000" b="-100000"/>
          </a:gradFill>
          <a:ln w="19050" algn="ctr">
            <a:noFill/>
            <a:miter lim="800000"/>
            <a:headEnd/>
            <a:tailEnd/>
          </a:ln>
        </p:spPr>
        <p:txBody>
          <a:bodyPr wrap="none" rtlCol="0" anchor="ctr"/>
          <a:lstStyle/>
          <a:p>
            <a:pPr marL="233363" algn="ctr"/>
            <a:r>
              <a:rPr lang="en-US" sz="2800" dirty="0" smtClean="0">
                <a:solidFill>
                  <a:prstClr val="white"/>
                </a:solidFill>
                <a:effectLst>
                  <a:outerShdw blurRad="38100" dist="38100" dir="2700000" algn="tl">
                    <a:srgbClr val="000000">
                      <a:alpha val="43137"/>
                    </a:srgbClr>
                  </a:outerShdw>
                </a:effectLst>
                <a:latin typeface="Franklin Gothic Demi"/>
              </a:rPr>
              <a:t>Scalable with hundreds of thousands of VMs</a:t>
            </a:r>
          </a:p>
        </p:txBody>
      </p:sp>
      <p:sp>
        <p:nvSpPr>
          <p:cNvPr id="120" name="TextBox 119"/>
          <p:cNvSpPr txBox="1"/>
          <p:nvPr/>
        </p:nvSpPr>
        <p:spPr bwMode="auto">
          <a:xfrm>
            <a:off x="3562350" y="3046954"/>
            <a:ext cx="4192881" cy="224883"/>
          </a:xfrm>
          <a:prstGeom prst="rect">
            <a:avLst/>
          </a:prstGeom>
          <a:solidFill>
            <a:schemeClr val="accent2"/>
          </a:solidFill>
          <a:ln w="12700" algn="ctr">
            <a:solidFill>
              <a:schemeClr val="accent3"/>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400" dirty="0" smtClean="0">
                <a:solidFill>
                  <a:schemeClr val="bg1"/>
                </a:solidFill>
                <a:effectLst>
                  <a:outerShdw blurRad="38100" dist="38100" dir="2700000" algn="tl">
                    <a:srgbClr val="000000">
                      <a:alpha val="43137"/>
                    </a:srgbClr>
                  </a:outerShdw>
                </a:effectLst>
                <a:latin typeface="Franklin Gothic Medium" pitchFamily="34" charset="0"/>
              </a:rPr>
              <a:t>VMware</a:t>
            </a:r>
          </a:p>
        </p:txBody>
      </p:sp>
      <p:sp>
        <p:nvSpPr>
          <p:cNvPr id="130" name="TextBox 129"/>
          <p:cNvSpPr txBox="1"/>
          <p:nvPr/>
        </p:nvSpPr>
        <p:spPr bwMode="auto">
          <a:xfrm>
            <a:off x="2400300" y="3042191"/>
            <a:ext cx="5354931" cy="234409"/>
          </a:xfrm>
          <a:prstGeom prst="rect">
            <a:avLst/>
          </a:prstGeom>
          <a:solidFill>
            <a:schemeClr val="accent2"/>
          </a:solidFill>
          <a:ln w="12700" algn="ctr">
            <a:solidFill>
              <a:schemeClr val="accent3"/>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400" dirty="0" smtClean="0">
                <a:solidFill>
                  <a:schemeClr val="bg1"/>
                </a:solidFill>
                <a:effectLst>
                  <a:outerShdw blurRad="38100" dist="38100" dir="2700000" algn="tl">
                    <a:srgbClr val="000000">
                      <a:alpha val="43137"/>
                    </a:srgbClr>
                  </a:outerShdw>
                </a:effectLst>
                <a:latin typeface="Franklin Gothic Medium" pitchFamily="34" charset="0"/>
              </a:rPr>
              <a:t>VMware</a:t>
            </a:r>
          </a:p>
        </p:txBody>
      </p:sp>
      <p:sp>
        <p:nvSpPr>
          <p:cNvPr id="135" name="TextBox 134"/>
          <p:cNvSpPr txBox="1"/>
          <p:nvPr/>
        </p:nvSpPr>
        <p:spPr bwMode="auto">
          <a:xfrm>
            <a:off x="1238250" y="3042191"/>
            <a:ext cx="6516981" cy="234409"/>
          </a:xfrm>
          <a:prstGeom prst="rect">
            <a:avLst/>
          </a:prstGeom>
          <a:solidFill>
            <a:schemeClr val="accent2"/>
          </a:solidFill>
          <a:ln w="12700" algn="ctr">
            <a:solidFill>
              <a:schemeClr val="accent3"/>
            </a:solidFill>
            <a:miter lim="800000"/>
            <a:headEnd/>
            <a:tailEnd/>
          </a:ln>
          <a:scene3d>
            <a:camera prst="orthographicFront">
              <a:rot lat="0" lon="600000" rev="0"/>
            </a:camera>
            <a:lightRig rig="threePt" dir="t">
              <a:rot lat="0" lon="0" rev="1200000"/>
            </a:lightRig>
          </a:scene3d>
        </p:spPr>
        <p:txBody>
          <a:bodyPr wrap="none" rtlCol="0" anchor="ctr"/>
          <a:lstStyle/>
          <a:p>
            <a:pPr algn="ctr"/>
            <a:r>
              <a:rPr lang="en-US" sz="1400" dirty="0" smtClean="0">
                <a:solidFill>
                  <a:schemeClr val="bg1"/>
                </a:solidFill>
                <a:effectLst>
                  <a:outerShdw blurRad="38100" dist="38100" dir="2700000" algn="tl">
                    <a:srgbClr val="000000">
                      <a:alpha val="43137"/>
                    </a:srgbClr>
                  </a:outerShdw>
                </a:effectLst>
                <a:latin typeface="Franklin Gothic Medium" pitchFamily="34" charset="0"/>
              </a:rPr>
              <a:t>VMware</a:t>
            </a:r>
          </a:p>
        </p:txBody>
      </p:sp>
      <p:sp>
        <p:nvSpPr>
          <p:cNvPr id="136" name="Rounded Rectangle 135"/>
          <p:cNvSpPr/>
          <p:nvPr/>
        </p:nvSpPr>
        <p:spPr bwMode="auto">
          <a:xfrm>
            <a:off x="1232452" y="4190598"/>
            <a:ext cx="6574662" cy="553915"/>
          </a:xfrm>
          <a:prstGeom prst="roundRect">
            <a:avLst>
              <a:gd name="adj" fmla="val 11445"/>
            </a:avLst>
          </a:prstGeom>
          <a:solidFill>
            <a:srgbClr val="FFFFFF">
              <a:alpha val="60000"/>
            </a:srgbClr>
          </a:solidFill>
          <a:ln w="28575" algn="ctr">
            <a:solidFill>
              <a:schemeClr val="bg2"/>
            </a:solidFill>
            <a:miter lim="800000"/>
            <a:headEnd/>
            <a:tailEnd/>
          </a:ln>
        </p:spPr>
        <p:txBody>
          <a:bodyPr wrap="none" rtlCol="0" anchor="ctr"/>
          <a:lstStyle/>
          <a:p>
            <a:pPr algn="ctr"/>
            <a:endParaRPr lang="en-US" dirty="0"/>
          </a:p>
        </p:txBody>
      </p:sp>
      <p:sp>
        <p:nvSpPr>
          <p:cNvPr id="134" name="Rounded Rectangle 133"/>
          <p:cNvSpPr/>
          <p:nvPr/>
        </p:nvSpPr>
        <p:spPr bwMode="auto">
          <a:xfrm>
            <a:off x="2361537" y="4190598"/>
            <a:ext cx="5445577" cy="553915"/>
          </a:xfrm>
          <a:prstGeom prst="roundRect">
            <a:avLst>
              <a:gd name="adj" fmla="val 11445"/>
            </a:avLst>
          </a:prstGeom>
          <a:solidFill>
            <a:srgbClr val="FFFFFF">
              <a:alpha val="60000"/>
            </a:srgbClr>
          </a:solidFill>
          <a:ln w="28575" algn="ctr">
            <a:solidFill>
              <a:schemeClr val="bg2"/>
            </a:solidFill>
            <a:miter lim="800000"/>
            <a:headEnd/>
            <a:tailEnd/>
          </a:ln>
        </p:spPr>
        <p:txBody>
          <a:bodyPr wrap="none" rtlCol="0" anchor="ctr"/>
          <a:lstStyle/>
          <a:p>
            <a:pPr algn="ctr"/>
            <a:endParaRPr lang="en-US" dirty="0"/>
          </a:p>
        </p:txBody>
      </p:sp>
      <p:sp>
        <p:nvSpPr>
          <p:cNvPr id="118" name="Rounded Rectangle 117"/>
          <p:cNvSpPr/>
          <p:nvPr/>
        </p:nvSpPr>
        <p:spPr bwMode="auto">
          <a:xfrm>
            <a:off x="3506525" y="4190598"/>
            <a:ext cx="4308527" cy="553915"/>
          </a:xfrm>
          <a:prstGeom prst="roundRect">
            <a:avLst>
              <a:gd name="adj" fmla="val 11445"/>
            </a:avLst>
          </a:prstGeom>
          <a:solidFill>
            <a:srgbClr val="FFFFFF">
              <a:alpha val="60000"/>
            </a:srgbClr>
          </a:solidFill>
          <a:ln w="28575" algn="ctr">
            <a:solidFill>
              <a:schemeClr val="bg2"/>
            </a:solidFill>
            <a:miter lim="800000"/>
            <a:headEnd/>
            <a:tailEnd/>
          </a:ln>
        </p:spPr>
        <p:txBody>
          <a:bodyPr wrap="none" rtlCol="0" anchor="ctr"/>
          <a:lstStyle/>
          <a:p>
            <a:pPr algn="ctr"/>
            <a:endParaRPr lang="en-US" dirty="0"/>
          </a:p>
        </p:txBody>
      </p:sp>
      <p:sp>
        <p:nvSpPr>
          <p:cNvPr id="73" name="Rounded Rectangle 72"/>
          <p:cNvSpPr/>
          <p:nvPr/>
        </p:nvSpPr>
        <p:spPr bwMode="auto">
          <a:xfrm>
            <a:off x="4667534" y="4190598"/>
            <a:ext cx="3147518" cy="553915"/>
          </a:xfrm>
          <a:prstGeom prst="roundRect">
            <a:avLst>
              <a:gd name="adj" fmla="val 11445"/>
            </a:avLst>
          </a:prstGeom>
          <a:solidFill>
            <a:srgbClr val="FFFFFF">
              <a:alpha val="60000"/>
            </a:srgbClr>
          </a:solidFill>
          <a:ln w="28575" algn="ctr">
            <a:solidFill>
              <a:schemeClr val="bg2"/>
            </a:solidFill>
            <a:miter lim="800000"/>
            <a:headEnd/>
            <a:tailEnd/>
          </a:ln>
        </p:spPr>
        <p:txBody>
          <a:bodyPr wrap="none" rtlCol="0" anchor="ctr"/>
          <a:lstStyle/>
          <a:p>
            <a:pPr algn="ctr"/>
            <a:endParaRPr lang="en-US" dirty="0"/>
          </a:p>
        </p:txBody>
      </p:sp>
      <p:sp>
        <p:nvSpPr>
          <p:cNvPr id="133" name="Rounded Rectangle 132"/>
          <p:cNvSpPr/>
          <p:nvPr/>
        </p:nvSpPr>
        <p:spPr bwMode="auto">
          <a:xfrm>
            <a:off x="5786651" y="4190598"/>
            <a:ext cx="2026126" cy="553915"/>
          </a:xfrm>
          <a:prstGeom prst="roundRect">
            <a:avLst>
              <a:gd name="adj" fmla="val 11445"/>
            </a:avLst>
          </a:prstGeom>
          <a:solidFill>
            <a:srgbClr val="FFFFFF">
              <a:alpha val="60000"/>
            </a:srgbClr>
          </a:solidFill>
          <a:ln w="28575" algn="ctr">
            <a:solidFill>
              <a:schemeClr val="bg2"/>
            </a:solidFill>
            <a:miter lim="800000"/>
            <a:headEnd/>
            <a:tailEnd/>
          </a:ln>
        </p:spPr>
        <p:txBody>
          <a:bodyPr wrap="none" rtlCol="0" anchor="ctr"/>
          <a:lstStyle/>
          <a:p>
            <a:pPr algn="ctr"/>
            <a:endParaRPr lang="en-US" dirty="0"/>
          </a:p>
        </p:txBody>
      </p:sp>
      <p:sp>
        <p:nvSpPr>
          <p:cNvPr id="129" name="Rounded Rectangle 128"/>
          <p:cNvSpPr/>
          <p:nvPr/>
        </p:nvSpPr>
        <p:spPr bwMode="auto">
          <a:xfrm>
            <a:off x="6932463" y="4190598"/>
            <a:ext cx="875131" cy="553915"/>
          </a:xfrm>
          <a:prstGeom prst="roundRect">
            <a:avLst>
              <a:gd name="adj" fmla="val 11445"/>
            </a:avLst>
          </a:prstGeom>
          <a:solidFill>
            <a:srgbClr val="FFFFFF">
              <a:alpha val="50196"/>
            </a:srgbClr>
          </a:solidFill>
          <a:ln w="28575" algn="ctr">
            <a:solidFill>
              <a:schemeClr val="bg2"/>
            </a:solidFill>
            <a:miter lim="800000"/>
            <a:headEnd/>
            <a:tailEnd/>
          </a:ln>
        </p:spPr>
        <p:txBody>
          <a:bodyPr wrap="none" rtlCol="0" anchor="ctr"/>
          <a:lstStyle/>
          <a:p>
            <a:pPr algn="ctr"/>
            <a:endParaRPr lang="en-US" dirty="0"/>
          </a:p>
        </p:txBody>
      </p:sp>
      <p:grpSp>
        <p:nvGrpSpPr>
          <p:cNvPr id="15" name="Group 129"/>
          <p:cNvGrpSpPr/>
          <p:nvPr/>
        </p:nvGrpSpPr>
        <p:grpSpPr>
          <a:xfrm>
            <a:off x="6991876" y="4217762"/>
            <a:ext cx="733938" cy="499586"/>
            <a:chOff x="412867" y="2814410"/>
            <a:chExt cx="2656905" cy="1808534"/>
          </a:xfrm>
        </p:grpSpPr>
        <p:pic>
          <p:nvPicPr>
            <p:cNvPr id="131" name="Picture 48" descr="C:\jim\Collateral\diagrams\VCS_diagram\VCS_cloud.png"/>
            <p:cNvPicPr>
              <a:picLocks noChangeAspect="1" noChangeArrowheads="1"/>
            </p:cNvPicPr>
            <p:nvPr/>
          </p:nvPicPr>
          <p:blipFill>
            <a:blip r:embed="rId3"/>
            <a:srcRect/>
            <a:stretch>
              <a:fillRect/>
            </a:stretch>
          </p:blipFill>
          <p:spPr bwMode="gray">
            <a:xfrm>
              <a:off x="412867" y="2814410"/>
              <a:ext cx="2656905" cy="1808534"/>
            </a:xfrm>
            <a:prstGeom prst="rect">
              <a:avLst/>
            </a:prstGeom>
            <a:noFill/>
          </p:spPr>
        </p:pic>
        <p:pic>
          <p:nvPicPr>
            <p:cNvPr id="132" name="Picture 131" descr="Brocade_VCS_icon.png"/>
            <p:cNvPicPr>
              <a:picLocks noChangeAspect="1"/>
            </p:cNvPicPr>
            <p:nvPr/>
          </p:nvPicPr>
          <p:blipFill>
            <a:blip r:embed="rId4"/>
            <a:stretch>
              <a:fillRect/>
            </a:stretch>
          </p:blipFill>
          <p:spPr>
            <a:xfrm>
              <a:off x="1324096" y="3350758"/>
              <a:ext cx="1027218" cy="672257"/>
            </a:xfrm>
            <a:prstGeom prst="rect">
              <a:avLst/>
            </a:prstGeom>
          </p:spPr>
        </p:pic>
      </p:grpSp>
      <p:grpSp>
        <p:nvGrpSpPr>
          <p:cNvPr id="16" name="Group 129"/>
          <p:cNvGrpSpPr/>
          <p:nvPr/>
        </p:nvGrpSpPr>
        <p:grpSpPr>
          <a:xfrm>
            <a:off x="6412757" y="4217762"/>
            <a:ext cx="733938" cy="499586"/>
            <a:chOff x="412867" y="2814410"/>
            <a:chExt cx="2656905" cy="1808534"/>
          </a:xfrm>
        </p:grpSpPr>
        <p:pic>
          <p:nvPicPr>
            <p:cNvPr id="138" name="Picture 48" descr="C:\jim\Collateral\diagrams\VCS_diagram\VCS_cloud.png"/>
            <p:cNvPicPr>
              <a:picLocks noChangeAspect="1" noChangeArrowheads="1"/>
            </p:cNvPicPr>
            <p:nvPr/>
          </p:nvPicPr>
          <p:blipFill>
            <a:blip r:embed="rId3"/>
            <a:srcRect/>
            <a:stretch>
              <a:fillRect/>
            </a:stretch>
          </p:blipFill>
          <p:spPr bwMode="gray">
            <a:xfrm>
              <a:off x="412867" y="2814410"/>
              <a:ext cx="2656905" cy="1808534"/>
            </a:xfrm>
            <a:prstGeom prst="rect">
              <a:avLst/>
            </a:prstGeom>
            <a:noFill/>
          </p:spPr>
        </p:pic>
        <p:pic>
          <p:nvPicPr>
            <p:cNvPr id="139" name="Picture 138" descr="Brocade_VCS_icon.png"/>
            <p:cNvPicPr>
              <a:picLocks noChangeAspect="1"/>
            </p:cNvPicPr>
            <p:nvPr/>
          </p:nvPicPr>
          <p:blipFill>
            <a:blip r:embed="rId4"/>
            <a:stretch>
              <a:fillRect/>
            </a:stretch>
          </p:blipFill>
          <p:spPr>
            <a:xfrm>
              <a:off x="1324096" y="3350758"/>
              <a:ext cx="1027218" cy="672257"/>
            </a:xfrm>
            <a:prstGeom prst="rect">
              <a:avLst/>
            </a:prstGeom>
          </p:spPr>
        </p:pic>
      </p:grpSp>
      <p:grpSp>
        <p:nvGrpSpPr>
          <p:cNvPr id="17" name="Group 129"/>
          <p:cNvGrpSpPr/>
          <p:nvPr/>
        </p:nvGrpSpPr>
        <p:grpSpPr>
          <a:xfrm>
            <a:off x="5847918" y="4217762"/>
            <a:ext cx="733938" cy="499586"/>
            <a:chOff x="412867" y="2814410"/>
            <a:chExt cx="2656905" cy="1808534"/>
          </a:xfrm>
        </p:grpSpPr>
        <p:pic>
          <p:nvPicPr>
            <p:cNvPr id="141" name="Picture 48" descr="C:\jim\Collateral\diagrams\VCS_diagram\VCS_cloud.png"/>
            <p:cNvPicPr>
              <a:picLocks noChangeAspect="1" noChangeArrowheads="1"/>
            </p:cNvPicPr>
            <p:nvPr/>
          </p:nvPicPr>
          <p:blipFill>
            <a:blip r:embed="rId3"/>
            <a:srcRect/>
            <a:stretch>
              <a:fillRect/>
            </a:stretch>
          </p:blipFill>
          <p:spPr bwMode="gray">
            <a:xfrm>
              <a:off x="412867" y="2814410"/>
              <a:ext cx="2656905" cy="1808534"/>
            </a:xfrm>
            <a:prstGeom prst="rect">
              <a:avLst/>
            </a:prstGeom>
            <a:noFill/>
          </p:spPr>
        </p:pic>
        <p:pic>
          <p:nvPicPr>
            <p:cNvPr id="142" name="Picture 141" descr="Brocade_VCS_icon.png"/>
            <p:cNvPicPr>
              <a:picLocks noChangeAspect="1"/>
            </p:cNvPicPr>
            <p:nvPr/>
          </p:nvPicPr>
          <p:blipFill>
            <a:blip r:embed="rId4"/>
            <a:stretch>
              <a:fillRect/>
            </a:stretch>
          </p:blipFill>
          <p:spPr>
            <a:xfrm>
              <a:off x="1324096" y="3350758"/>
              <a:ext cx="1027218" cy="672257"/>
            </a:xfrm>
            <a:prstGeom prst="rect">
              <a:avLst/>
            </a:prstGeom>
          </p:spPr>
        </p:pic>
      </p:grpSp>
      <p:grpSp>
        <p:nvGrpSpPr>
          <p:cNvPr id="18" name="Group 129"/>
          <p:cNvGrpSpPr/>
          <p:nvPr/>
        </p:nvGrpSpPr>
        <p:grpSpPr>
          <a:xfrm>
            <a:off x="5243320" y="4217762"/>
            <a:ext cx="733938" cy="499586"/>
            <a:chOff x="412867" y="2814410"/>
            <a:chExt cx="2656905" cy="1808534"/>
          </a:xfrm>
        </p:grpSpPr>
        <p:pic>
          <p:nvPicPr>
            <p:cNvPr id="144" name="Picture 48" descr="C:\jim\Collateral\diagrams\VCS_diagram\VCS_cloud.png"/>
            <p:cNvPicPr>
              <a:picLocks noChangeAspect="1" noChangeArrowheads="1"/>
            </p:cNvPicPr>
            <p:nvPr/>
          </p:nvPicPr>
          <p:blipFill>
            <a:blip r:embed="rId3"/>
            <a:srcRect/>
            <a:stretch>
              <a:fillRect/>
            </a:stretch>
          </p:blipFill>
          <p:spPr bwMode="gray">
            <a:xfrm>
              <a:off x="412867" y="2814410"/>
              <a:ext cx="2656905" cy="1808534"/>
            </a:xfrm>
            <a:prstGeom prst="rect">
              <a:avLst/>
            </a:prstGeom>
            <a:noFill/>
          </p:spPr>
        </p:pic>
        <p:pic>
          <p:nvPicPr>
            <p:cNvPr id="145" name="Picture 144" descr="Brocade_VCS_icon.png"/>
            <p:cNvPicPr>
              <a:picLocks noChangeAspect="1"/>
            </p:cNvPicPr>
            <p:nvPr/>
          </p:nvPicPr>
          <p:blipFill>
            <a:blip r:embed="rId4"/>
            <a:stretch>
              <a:fillRect/>
            </a:stretch>
          </p:blipFill>
          <p:spPr>
            <a:xfrm>
              <a:off x="1324096" y="3350759"/>
              <a:ext cx="1027219" cy="672257"/>
            </a:xfrm>
            <a:prstGeom prst="rect">
              <a:avLst/>
            </a:prstGeom>
          </p:spPr>
        </p:pic>
      </p:grpSp>
      <p:grpSp>
        <p:nvGrpSpPr>
          <p:cNvPr id="19" name="Group 129"/>
          <p:cNvGrpSpPr/>
          <p:nvPr/>
        </p:nvGrpSpPr>
        <p:grpSpPr>
          <a:xfrm>
            <a:off x="4696006" y="4217762"/>
            <a:ext cx="733938" cy="499586"/>
            <a:chOff x="412867" y="2814410"/>
            <a:chExt cx="2656905" cy="1808534"/>
          </a:xfrm>
        </p:grpSpPr>
        <p:pic>
          <p:nvPicPr>
            <p:cNvPr id="147" name="Picture 48" descr="C:\jim\Collateral\diagrams\VCS_diagram\VCS_cloud.png"/>
            <p:cNvPicPr>
              <a:picLocks noChangeAspect="1" noChangeArrowheads="1"/>
            </p:cNvPicPr>
            <p:nvPr/>
          </p:nvPicPr>
          <p:blipFill>
            <a:blip r:embed="rId3"/>
            <a:srcRect/>
            <a:stretch>
              <a:fillRect/>
            </a:stretch>
          </p:blipFill>
          <p:spPr bwMode="gray">
            <a:xfrm>
              <a:off x="412867" y="2814410"/>
              <a:ext cx="2656905" cy="1808534"/>
            </a:xfrm>
            <a:prstGeom prst="rect">
              <a:avLst/>
            </a:prstGeom>
            <a:noFill/>
          </p:spPr>
        </p:pic>
        <p:pic>
          <p:nvPicPr>
            <p:cNvPr id="148" name="Picture 147" descr="Brocade_VCS_icon.png"/>
            <p:cNvPicPr>
              <a:picLocks noChangeAspect="1"/>
            </p:cNvPicPr>
            <p:nvPr/>
          </p:nvPicPr>
          <p:blipFill>
            <a:blip r:embed="rId4"/>
            <a:stretch>
              <a:fillRect/>
            </a:stretch>
          </p:blipFill>
          <p:spPr>
            <a:xfrm>
              <a:off x="1324096" y="3350759"/>
              <a:ext cx="1027219" cy="672257"/>
            </a:xfrm>
            <a:prstGeom prst="rect">
              <a:avLst/>
            </a:prstGeom>
          </p:spPr>
        </p:pic>
      </p:grpSp>
      <p:grpSp>
        <p:nvGrpSpPr>
          <p:cNvPr id="20" name="Group 129"/>
          <p:cNvGrpSpPr/>
          <p:nvPr/>
        </p:nvGrpSpPr>
        <p:grpSpPr>
          <a:xfrm>
            <a:off x="4181178" y="4217762"/>
            <a:ext cx="733938" cy="499586"/>
            <a:chOff x="412867" y="2814410"/>
            <a:chExt cx="2656905" cy="1808534"/>
          </a:xfrm>
        </p:grpSpPr>
        <p:pic>
          <p:nvPicPr>
            <p:cNvPr id="150" name="Picture 48" descr="C:\jim\Collateral\diagrams\VCS_diagram\VCS_cloud.png"/>
            <p:cNvPicPr>
              <a:picLocks noChangeAspect="1" noChangeArrowheads="1"/>
            </p:cNvPicPr>
            <p:nvPr/>
          </p:nvPicPr>
          <p:blipFill>
            <a:blip r:embed="rId3"/>
            <a:srcRect/>
            <a:stretch>
              <a:fillRect/>
            </a:stretch>
          </p:blipFill>
          <p:spPr bwMode="gray">
            <a:xfrm>
              <a:off x="412867" y="2814410"/>
              <a:ext cx="2656905" cy="1808534"/>
            </a:xfrm>
            <a:prstGeom prst="rect">
              <a:avLst/>
            </a:prstGeom>
            <a:noFill/>
          </p:spPr>
        </p:pic>
        <p:pic>
          <p:nvPicPr>
            <p:cNvPr id="151" name="Picture 150" descr="Brocade_VCS_icon.png"/>
            <p:cNvPicPr>
              <a:picLocks noChangeAspect="1"/>
            </p:cNvPicPr>
            <p:nvPr/>
          </p:nvPicPr>
          <p:blipFill>
            <a:blip r:embed="rId4"/>
            <a:stretch>
              <a:fillRect/>
            </a:stretch>
          </p:blipFill>
          <p:spPr>
            <a:xfrm>
              <a:off x="1324096" y="3350759"/>
              <a:ext cx="1027219" cy="672257"/>
            </a:xfrm>
            <a:prstGeom prst="rect">
              <a:avLst/>
            </a:prstGeom>
          </p:spPr>
        </p:pic>
      </p:grpSp>
      <p:sp>
        <p:nvSpPr>
          <p:cNvPr id="123" name="Date Placeholder 122"/>
          <p:cNvSpPr>
            <a:spLocks noGrp="1"/>
          </p:cNvSpPr>
          <p:nvPr>
            <p:ph type="dt" sz="half" idx="2"/>
          </p:nvPr>
        </p:nvSpPr>
        <p:spPr/>
        <p:txBody>
          <a:bodyPr/>
          <a:lstStyle/>
          <a:p>
            <a:fld id="{6A484CD4-0E5A-42F8-8DDA-70A71E0F1B26}" type="datetime3">
              <a:rPr lang="en-AU" smtClean="0"/>
              <a:pPr/>
              <a:t>22 September, 2011</a:t>
            </a:fld>
            <a:endParaRPr lang="en-US" dirty="0"/>
          </a:p>
        </p:txBody>
      </p:sp>
      <p:sp>
        <p:nvSpPr>
          <p:cNvPr id="137" name="Slide Number Placeholder 136"/>
          <p:cNvSpPr>
            <a:spLocks noGrp="1"/>
          </p:cNvSpPr>
          <p:nvPr>
            <p:ph type="sldNum" sz="quarter" idx="4"/>
          </p:nvPr>
        </p:nvSpPr>
        <p:spPr/>
        <p:txBody>
          <a:bodyPr/>
          <a:lstStyle/>
          <a:p>
            <a:fld id="{7BCC8D0D-EAEC-449D-9161-023DFF90F2E2}" type="slidenum">
              <a:rPr lang="en-US" smtClean="0"/>
              <a:pPr/>
              <a:t>33</a:t>
            </a:fld>
            <a:endParaRPr lang="en-US" dirty="0"/>
          </a:p>
        </p:txBody>
      </p:sp>
      <p:sp>
        <p:nvSpPr>
          <p:cNvPr id="140" name="Footer Placeholder 139"/>
          <p:cNvSpPr>
            <a:spLocks noGrp="1"/>
          </p:cNvSpPr>
          <p:nvPr>
            <p:ph type="ftr" sz="quarter" idx="3"/>
          </p:nvPr>
        </p:nvSpPr>
        <p:spPr/>
        <p:txBody>
          <a:bodyPr/>
          <a:lstStyle/>
          <a:p>
            <a:r>
              <a:rPr lang="en-US" smtClean="0"/>
              <a:t>© 2011 Brocade Communications Systems, Inc. - COMPANY PROPRIETARY INFORMATION</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1000"/>
                                        <p:tgtEl>
                                          <p:spTgt spid="1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2"/>
                                        </p:tgtEl>
                                        <p:attrNameLst>
                                          <p:attrName>style.visibility</p:attrName>
                                        </p:attrNameLst>
                                      </p:cBhvr>
                                      <p:to>
                                        <p:strVal val="visible"/>
                                      </p:to>
                                    </p:set>
                                    <p:animEffect transition="in" filter="fade">
                                      <p:cBhvr>
                                        <p:cTn id="13" dur="1000"/>
                                        <p:tgtEl>
                                          <p:spTgt spid="102"/>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par>
                                <p:cTn id="21" presetID="22" presetClass="entr" presetSubtype="2" fill="hold" grpId="0" nodeType="withEffect">
                                  <p:stCondLst>
                                    <p:cond delay="0"/>
                                  </p:stCondLst>
                                  <p:childTnLst>
                                    <p:set>
                                      <p:cBhvr>
                                        <p:cTn id="22" dur="1" fill="hold">
                                          <p:stCondLst>
                                            <p:cond delay="0"/>
                                          </p:stCondLst>
                                        </p:cTn>
                                        <p:tgtEl>
                                          <p:spTgt spid="133"/>
                                        </p:tgtEl>
                                        <p:attrNameLst>
                                          <p:attrName>style.visibility</p:attrName>
                                        </p:attrNameLst>
                                      </p:cBhvr>
                                      <p:to>
                                        <p:strVal val="visible"/>
                                      </p:to>
                                    </p:set>
                                    <p:animEffect transition="in" filter="wipe(right)">
                                      <p:cBhvr>
                                        <p:cTn id="23" dur="1000"/>
                                        <p:tgtEl>
                                          <p:spTgt spid="133"/>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childTnLst>
                                </p:cTn>
                              </p:par>
                              <p:par>
                                <p:cTn id="27" presetID="10" presetClass="exit" presetSubtype="0" fill="hold" nodeType="withEffect">
                                  <p:stCondLst>
                                    <p:cond delay="0"/>
                                  </p:stCondLst>
                                  <p:childTnLst>
                                    <p:animEffect transition="out" filter="fade">
                                      <p:cBhvr>
                                        <p:cTn id="28" dur="1000"/>
                                        <p:tgtEl>
                                          <p:spTgt spid="15"/>
                                        </p:tgtEl>
                                      </p:cBhvr>
                                    </p:animEffect>
                                    <p:set>
                                      <p:cBhvr>
                                        <p:cTn id="29" dur="1" fill="hold">
                                          <p:stCondLst>
                                            <p:cond delay="999"/>
                                          </p:stCondLst>
                                        </p:cTn>
                                        <p:tgtEl>
                                          <p:spTgt spid="15"/>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00"/>
                                        <p:tgtEl>
                                          <p:spTgt spid="129"/>
                                        </p:tgtEl>
                                      </p:cBhvr>
                                    </p:animEffect>
                                    <p:set>
                                      <p:cBhvr>
                                        <p:cTn id="32" dur="1" fill="hold">
                                          <p:stCondLst>
                                            <p:cond delay="999"/>
                                          </p:stCondLst>
                                        </p:cTn>
                                        <p:tgtEl>
                                          <p:spTgt spid="129"/>
                                        </p:tgtEl>
                                        <p:attrNameLst>
                                          <p:attrName>style.visibility</p:attrName>
                                        </p:attrNameLst>
                                      </p:cBhvr>
                                      <p:to>
                                        <p:strVal val="hidden"/>
                                      </p:to>
                                    </p:set>
                                  </p:childTnLst>
                                </p:cTn>
                              </p:par>
                              <p:par>
                                <p:cTn id="33" presetID="22" presetClass="entr" presetSubtype="2" fill="hold" grpId="0" nodeType="withEffect">
                                  <p:stCondLst>
                                    <p:cond delay="0"/>
                                  </p:stCondLst>
                                  <p:childTnLst>
                                    <p:set>
                                      <p:cBhvr>
                                        <p:cTn id="34" dur="1" fill="hold">
                                          <p:stCondLst>
                                            <p:cond delay="0"/>
                                          </p:stCondLst>
                                        </p:cTn>
                                        <p:tgtEl>
                                          <p:spTgt spid="96"/>
                                        </p:tgtEl>
                                        <p:attrNameLst>
                                          <p:attrName>style.visibility</p:attrName>
                                        </p:attrNameLst>
                                      </p:cBhvr>
                                      <p:to>
                                        <p:strVal val="visible"/>
                                      </p:to>
                                    </p:set>
                                    <p:animEffect transition="in" filter="wipe(right)">
                                      <p:cBhvr>
                                        <p:cTn id="35" dur="1000"/>
                                        <p:tgtEl>
                                          <p:spTgt spid="96"/>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anim calcmode="lin" valueType="num">
                                      <p:cBhvr>
                                        <p:cTn id="41" dur="500" fill="hold"/>
                                        <p:tgtEl>
                                          <p:spTgt spid="7"/>
                                        </p:tgtEl>
                                        <p:attrNameLst>
                                          <p:attrName>ppt_x</p:attrName>
                                        </p:attrNameLst>
                                      </p:cBhvr>
                                      <p:tavLst>
                                        <p:tav tm="0">
                                          <p:val>
                                            <p:strVal val="#ppt_x"/>
                                          </p:val>
                                        </p:tav>
                                        <p:tav tm="100000">
                                          <p:val>
                                            <p:strVal val="#ppt_x"/>
                                          </p:val>
                                        </p:tav>
                                      </p:tavLst>
                                    </p:anim>
                                    <p:anim calcmode="lin" valueType="num">
                                      <p:cBhvr>
                                        <p:cTn id="42" dur="500" fill="hold"/>
                                        <p:tgtEl>
                                          <p:spTgt spid="7"/>
                                        </p:tgtEl>
                                        <p:attrNameLst>
                                          <p:attrName>ppt_y</p:attrName>
                                        </p:attrNameLst>
                                      </p:cBhvr>
                                      <p:tavLst>
                                        <p:tav tm="0">
                                          <p:val>
                                            <p:strVal val="#ppt_y-.1"/>
                                          </p:val>
                                        </p:tav>
                                        <p:tav tm="100000">
                                          <p:val>
                                            <p:strVal val="#ppt_y"/>
                                          </p:val>
                                        </p:tav>
                                      </p:tavLst>
                                    </p:anim>
                                  </p:childTnLst>
                                </p:cTn>
                              </p:par>
                              <p:par>
                                <p:cTn id="43" presetID="22" presetClass="entr" presetSubtype="2" fill="hold" grpId="0" nodeType="with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wipe(right)">
                                      <p:cBhvr>
                                        <p:cTn id="45" dur="1000"/>
                                        <p:tgtEl>
                                          <p:spTgt spid="73"/>
                                        </p:tgtEl>
                                      </p:cBhvr>
                                    </p:animEffect>
                                  </p:childTnLst>
                                </p:cTn>
                              </p:par>
                              <p:par>
                                <p:cTn id="46" presetID="10"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childTnLst>
                                </p:cTn>
                              </p:par>
                              <p:par>
                                <p:cTn id="49" presetID="10" presetClass="exit" presetSubtype="0" fill="hold" nodeType="withEffect">
                                  <p:stCondLst>
                                    <p:cond delay="0"/>
                                  </p:stCondLst>
                                  <p:childTnLst>
                                    <p:animEffect transition="out" filter="fade">
                                      <p:cBhvr>
                                        <p:cTn id="50" dur="1000"/>
                                        <p:tgtEl>
                                          <p:spTgt spid="16"/>
                                        </p:tgtEl>
                                      </p:cBhvr>
                                    </p:animEffect>
                                    <p:set>
                                      <p:cBhvr>
                                        <p:cTn id="51" dur="1" fill="hold">
                                          <p:stCondLst>
                                            <p:cond delay="999"/>
                                          </p:stCondLst>
                                        </p:cTn>
                                        <p:tgtEl>
                                          <p:spTgt spid="16"/>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133"/>
                                        </p:tgtEl>
                                      </p:cBhvr>
                                    </p:animEffect>
                                    <p:set>
                                      <p:cBhvr>
                                        <p:cTn id="54" dur="1" fill="hold">
                                          <p:stCondLst>
                                            <p:cond delay="999"/>
                                          </p:stCondLst>
                                        </p:cTn>
                                        <p:tgtEl>
                                          <p:spTgt spid="133"/>
                                        </p:tgtEl>
                                        <p:attrNameLst>
                                          <p:attrName>style.visibility</p:attrName>
                                        </p:attrNameLst>
                                      </p:cBhvr>
                                      <p:to>
                                        <p:strVal val="hidden"/>
                                      </p:to>
                                    </p:set>
                                  </p:childTnLst>
                                </p:cTn>
                              </p:par>
                              <p:par>
                                <p:cTn id="55" presetID="22" presetClass="entr" presetSubtype="2" fill="hold" grpId="0" nodeType="with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wipe(right)">
                                      <p:cBhvr>
                                        <p:cTn id="57" dur="1000"/>
                                        <p:tgtEl>
                                          <p:spTgt spid="100"/>
                                        </p:tgtEl>
                                      </p:cBhvr>
                                    </p:animEffect>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anim calcmode="lin" valueType="num">
                                      <p:cBhvr>
                                        <p:cTn id="63" dur="500" fill="hold"/>
                                        <p:tgtEl>
                                          <p:spTgt spid="9"/>
                                        </p:tgtEl>
                                        <p:attrNameLst>
                                          <p:attrName>ppt_x</p:attrName>
                                        </p:attrNameLst>
                                      </p:cBhvr>
                                      <p:tavLst>
                                        <p:tav tm="0">
                                          <p:val>
                                            <p:strVal val="#ppt_x"/>
                                          </p:val>
                                        </p:tav>
                                        <p:tav tm="100000">
                                          <p:val>
                                            <p:strVal val="#ppt_x"/>
                                          </p:val>
                                        </p:tav>
                                      </p:tavLst>
                                    </p:anim>
                                    <p:anim calcmode="lin" valueType="num">
                                      <p:cBhvr>
                                        <p:cTn id="64" dur="500" fill="hold"/>
                                        <p:tgtEl>
                                          <p:spTgt spid="9"/>
                                        </p:tgtEl>
                                        <p:attrNameLst>
                                          <p:attrName>ppt_y</p:attrName>
                                        </p:attrNameLst>
                                      </p:cBhvr>
                                      <p:tavLst>
                                        <p:tav tm="0">
                                          <p:val>
                                            <p:strVal val="#ppt_y-.1"/>
                                          </p:val>
                                        </p:tav>
                                        <p:tav tm="100000">
                                          <p:val>
                                            <p:strVal val="#ppt_y"/>
                                          </p:val>
                                        </p:tav>
                                      </p:tavLst>
                                    </p:anim>
                                  </p:childTnLst>
                                </p:cTn>
                              </p:par>
                              <p:par>
                                <p:cTn id="65" presetID="22" presetClass="entr" presetSubtype="2" fill="hold" grpId="0" nodeType="withEffect">
                                  <p:stCondLst>
                                    <p:cond delay="0"/>
                                  </p:stCondLst>
                                  <p:childTnLst>
                                    <p:set>
                                      <p:cBhvr>
                                        <p:cTn id="66" dur="1" fill="hold">
                                          <p:stCondLst>
                                            <p:cond delay="0"/>
                                          </p:stCondLst>
                                        </p:cTn>
                                        <p:tgtEl>
                                          <p:spTgt spid="118"/>
                                        </p:tgtEl>
                                        <p:attrNameLst>
                                          <p:attrName>style.visibility</p:attrName>
                                        </p:attrNameLst>
                                      </p:cBhvr>
                                      <p:to>
                                        <p:strVal val="visible"/>
                                      </p:to>
                                    </p:set>
                                    <p:animEffect transition="in" filter="wipe(right)">
                                      <p:cBhvr>
                                        <p:cTn id="67" dur="1000"/>
                                        <p:tgtEl>
                                          <p:spTgt spid="118"/>
                                        </p:tgtEl>
                                      </p:cBhvr>
                                    </p:animEffect>
                                  </p:childTnLst>
                                </p:cTn>
                              </p:par>
                              <p:par>
                                <p:cTn id="68" presetID="10" presetClass="entr" presetSubtype="0" fill="hold"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1000"/>
                                        <p:tgtEl>
                                          <p:spTgt spid="18"/>
                                        </p:tgtEl>
                                      </p:cBhvr>
                                    </p:animEffect>
                                  </p:childTnLst>
                                </p:cTn>
                              </p:par>
                              <p:par>
                                <p:cTn id="71" presetID="10" presetClass="exit" presetSubtype="0" fill="hold" nodeType="withEffect">
                                  <p:stCondLst>
                                    <p:cond delay="0"/>
                                  </p:stCondLst>
                                  <p:childTnLst>
                                    <p:animEffect transition="out" filter="fade">
                                      <p:cBhvr>
                                        <p:cTn id="72" dur="1000"/>
                                        <p:tgtEl>
                                          <p:spTgt spid="17"/>
                                        </p:tgtEl>
                                      </p:cBhvr>
                                    </p:animEffect>
                                    <p:set>
                                      <p:cBhvr>
                                        <p:cTn id="73" dur="1" fill="hold">
                                          <p:stCondLst>
                                            <p:cond delay="999"/>
                                          </p:stCondLst>
                                        </p:cTn>
                                        <p:tgtEl>
                                          <p:spTgt spid="17"/>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73"/>
                                        </p:tgtEl>
                                      </p:cBhvr>
                                    </p:animEffect>
                                    <p:set>
                                      <p:cBhvr>
                                        <p:cTn id="76" dur="1" fill="hold">
                                          <p:stCondLst>
                                            <p:cond delay="999"/>
                                          </p:stCondLst>
                                        </p:cTn>
                                        <p:tgtEl>
                                          <p:spTgt spid="73"/>
                                        </p:tgtEl>
                                        <p:attrNameLst>
                                          <p:attrName>style.visibility</p:attrName>
                                        </p:attrNameLst>
                                      </p:cBhvr>
                                      <p:to>
                                        <p:strVal val="hidden"/>
                                      </p:to>
                                    </p:set>
                                  </p:childTnLst>
                                </p:cTn>
                              </p:par>
                              <p:par>
                                <p:cTn id="77" presetID="22" presetClass="entr" presetSubtype="2" fill="hold" grpId="0" nodeType="withEffect">
                                  <p:stCondLst>
                                    <p:cond delay="0"/>
                                  </p:stCondLst>
                                  <p:childTnLst>
                                    <p:set>
                                      <p:cBhvr>
                                        <p:cTn id="78" dur="1" fill="hold">
                                          <p:stCondLst>
                                            <p:cond delay="0"/>
                                          </p:stCondLst>
                                        </p:cTn>
                                        <p:tgtEl>
                                          <p:spTgt spid="120"/>
                                        </p:tgtEl>
                                        <p:attrNameLst>
                                          <p:attrName>style.visibility</p:attrName>
                                        </p:attrNameLst>
                                      </p:cBhvr>
                                      <p:to>
                                        <p:strVal val="visible"/>
                                      </p:to>
                                    </p:set>
                                    <p:animEffect transition="in" filter="wipe(right)">
                                      <p:cBhvr>
                                        <p:cTn id="79" dur="1000"/>
                                        <p:tgtEl>
                                          <p:spTgt spid="120"/>
                                        </p:tgtEl>
                                      </p:cBhvr>
                                    </p:animEffect>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500"/>
                                        <p:tgtEl>
                                          <p:spTgt spid="11"/>
                                        </p:tgtEl>
                                      </p:cBhvr>
                                    </p:animEffect>
                                    <p:anim calcmode="lin" valueType="num">
                                      <p:cBhvr>
                                        <p:cTn id="85" dur="500" fill="hold"/>
                                        <p:tgtEl>
                                          <p:spTgt spid="11"/>
                                        </p:tgtEl>
                                        <p:attrNameLst>
                                          <p:attrName>ppt_x</p:attrName>
                                        </p:attrNameLst>
                                      </p:cBhvr>
                                      <p:tavLst>
                                        <p:tav tm="0">
                                          <p:val>
                                            <p:strVal val="#ppt_x"/>
                                          </p:val>
                                        </p:tav>
                                        <p:tav tm="100000">
                                          <p:val>
                                            <p:strVal val="#ppt_x"/>
                                          </p:val>
                                        </p:tav>
                                      </p:tavLst>
                                    </p:anim>
                                    <p:anim calcmode="lin" valueType="num">
                                      <p:cBhvr>
                                        <p:cTn id="86" dur="500" fill="hold"/>
                                        <p:tgtEl>
                                          <p:spTgt spid="11"/>
                                        </p:tgtEl>
                                        <p:attrNameLst>
                                          <p:attrName>ppt_y</p:attrName>
                                        </p:attrNameLst>
                                      </p:cBhvr>
                                      <p:tavLst>
                                        <p:tav tm="0">
                                          <p:val>
                                            <p:strVal val="#ppt_y-.1"/>
                                          </p:val>
                                        </p:tav>
                                        <p:tav tm="100000">
                                          <p:val>
                                            <p:strVal val="#ppt_y"/>
                                          </p:val>
                                        </p:tav>
                                      </p:tavLst>
                                    </p:anim>
                                  </p:childTnLst>
                                </p:cTn>
                              </p:par>
                              <p:par>
                                <p:cTn id="87" presetID="22" presetClass="entr" presetSubtype="2" fill="hold" grpId="0" nodeType="withEffect">
                                  <p:stCondLst>
                                    <p:cond delay="0"/>
                                  </p:stCondLst>
                                  <p:childTnLst>
                                    <p:set>
                                      <p:cBhvr>
                                        <p:cTn id="88" dur="1" fill="hold">
                                          <p:stCondLst>
                                            <p:cond delay="0"/>
                                          </p:stCondLst>
                                        </p:cTn>
                                        <p:tgtEl>
                                          <p:spTgt spid="130"/>
                                        </p:tgtEl>
                                        <p:attrNameLst>
                                          <p:attrName>style.visibility</p:attrName>
                                        </p:attrNameLst>
                                      </p:cBhvr>
                                      <p:to>
                                        <p:strVal val="visible"/>
                                      </p:to>
                                    </p:set>
                                    <p:animEffect transition="in" filter="wipe(right)">
                                      <p:cBhvr>
                                        <p:cTn id="89" dur="1000"/>
                                        <p:tgtEl>
                                          <p:spTgt spid="130"/>
                                        </p:tgtEl>
                                      </p:cBhvr>
                                    </p:animEffect>
                                  </p:childTnLst>
                                </p:cTn>
                              </p:par>
                              <p:par>
                                <p:cTn id="90" presetID="10" presetClass="entr" presetSubtype="0" fill="hold" nodeType="with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1000"/>
                                        <p:tgtEl>
                                          <p:spTgt spid="19"/>
                                        </p:tgtEl>
                                      </p:cBhvr>
                                    </p:animEffect>
                                  </p:childTnLst>
                                </p:cTn>
                              </p:par>
                              <p:par>
                                <p:cTn id="93" presetID="10" presetClass="exit" presetSubtype="0" fill="hold" nodeType="withEffect">
                                  <p:stCondLst>
                                    <p:cond delay="0"/>
                                  </p:stCondLst>
                                  <p:childTnLst>
                                    <p:animEffect transition="out" filter="fade">
                                      <p:cBhvr>
                                        <p:cTn id="94" dur="1000"/>
                                        <p:tgtEl>
                                          <p:spTgt spid="18"/>
                                        </p:tgtEl>
                                      </p:cBhvr>
                                    </p:animEffect>
                                    <p:set>
                                      <p:cBhvr>
                                        <p:cTn id="95" dur="1" fill="hold">
                                          <p:stCondLst>
                                            <p:cond delay="999"/>
                                          </p:stCondLst>
                                        </p:cTn>
                                        <p:tgtEl>
                                          <p:spTgt spid="18"/>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1000"/>
                                        <p:tgtEl>
                                          <p:spTgt spid="118"/>
                                        </p:tgtEl>
                                      </p:cBhvr>
                                    </p:animEffect>
                                    <p:set>
                                      <p:cBhvr>
                                        <p:cTn id="98" dur="1" fill="hold">
                                          <p:stCondLst>
                                            <p:cond delay="999"/>
                                          </p:stCondLst>
                                        </p:cTn>
                                        <p:tgtEl>
                                          <p:spTgt spid="118"/>
                                        </p:tgtEl>
                                        <p:attrNameLst>
                                          <p:attrName>style.visibility</p:attrName>
                                        </p:attrNameLst>
                                      </p:cBhvr>
                                      <p:to>
                                        <p:strVal val="hidden"/>
                                      </p:to>
                                    </p:set>
                                  </p:childTnLst>
                                </p:cTn>
                              </p:par>
                              <p:par>
                                <p:cTn id="99" presetID="22" presetClass="entr" presetSubtype="2" fill="hold" grpId="0" nodeType="withEffect">
                                  <p:stCondLst>
                                    <p:cond delay="0"/>
                                  </p:stCondLst>
                                  <p:childTnLst>
                                    <p:set>
                                      <p:cBhvr>
                                        <p:cTn id="100" dur="1" fill="hold">
                                          <p:stCondLst>
                                            <p:cond delay="0"/>
                                          </p:stCondLst>
                                        </p:cTn>
                                        <p:tgtEl>
                                          <p:spTgt spid="134"/>
                                        </p:tgtEl>
                                        <p:attrNameLst>
                                          <p:attrName>style.visibility</p:attrName>
                                        </p:attrNameLst>
                                      </p:cBhvr>
                                      <p:to>
                                        <p:strVal val="visible"/>
                                      </p:to>
                                    </p:set>
                                    <p:animEffect transition="in" filter="wipe(right)">
                                      <p:cBhvr>
                                        <p:cTn id="101" dur="1000"/>
                                        <p:tgtEl>
                                          <p:spTgt spid="134"/>
                                        </p:tgtEl>
                                      </p:cBhvr>
                                    </p:animEffect>
                                  </p:childTnLst>
                                </p:cTn>
                              </p:par>
                            </p:childTnLst>
                          </p:cTn>
                        </p:par>
                      </p:childTnLst>
                    </p:cTn>
                  </p:par>
                  <p:par>
                    <p:cTn id="102" fill="hold">
                      <p:stCondLst>
                        <p:cond delay="indefinite"/>
                      </p:stCondLst>
                      <p:childTnLst>
                        <p:par>
                          <p:cTn id="103" fill="hold">
                            <p:stCondLst>
                              <p:cond delay="0"/>
                            </p:stCondLst>
                            <p:childTnLst>
                              <p:par>
                                <p:cTn id="104" presetID="47" presetClass="entr" presetSubtype="0" fill="hold" nodeType="click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fade">
                                      <p:cBhvr>
                                        <p:cTn id="106" dur="500"/>
                                        <p:tgtEl>
                                          <p:spTgt spid="13"/>
                                        </p:tgtEl>
                                      </p:cBhvr>
                                    </p:animEffect>
                                    <p:anim calcmode="lin" valueType="num">
                                      <p:cBhvr>
                                        <p:cTn id="107" dur="500" fill="hold"/>
                                        <p:tgtEl>
                                          <p:spTgt spid="13"/>
                                        </p:tgtEl>
                                        <p:attrNameLst>
                                          <p:attrName>ppt_x</p:attrName>
                                        </p:attrNameLst>
                                      </p:cBhvr>
                                      <p:tavLst>
                                        <p:tav tm="0">
                                          <p:val>
                                            <p:strVal val="#ppt_x"/>
                                          </p:val>
                                        </p:tav>
                                        <p:tav tm="100000">
                                          <p:val>
                                            <p:strVal val="#ppt_x"/>
                                          </p:val>
                                        </p:tav>
                                      </p:tavLst>
                                    </p:anim>
                                    <p:anim calcmode="lin" valueType="num">
                                      <p:cBhvr>
                                        <p:cTn id="108" dur="500" fill="hold"/>
                                        <p:tgtEl>
                                          <p:spTgt spid="13"/>
                                        </p:tgtEl>
                                        <p:attrNameLst>
                                          <p:attrName>ppt_y</p:attrName>
                                        </p:attrNameLst>
                                      </p:cBhvr>
                                      <p:tavLst>
                                        <p:tav tm="0">
                                          <p:val>
                                            <p:strVal val="#ppt_y-.1"/>
                                          </p:val>
                                        </p:tav>
                                        <p:tav tm="100000">
                                          <p:val>
                                            <p:strVal val="#ppt_y"/>
                                          </p:val>
                                        </p:tav>
                                      </p:tavLst>
                                    </p:anim>
                                  </p:childTnLst>
                                </p:cTn>
                              </p:par>
                              <p:par>
                                <p:cTn id="109" presetID="22" presetClass="entr" presetSubtype="2" fill="hold" grpId="0" nodeType="withEffect">
                                  <p:stCondLst>
                                    <p:cond delay="0"/>
                                  </p:stCondLst>
                                  <p:childTnLst>
                                    <p:set>
                                      <p:cBhvr>
                                        <p:cTn id="110" dur="1" fill="hold">
                                          <p:stCondLst>
                                            <p:cond delay="0"/>
                                          </p:stCondLst>
                                        </p:cTn>
                                        <p:tgtEl>
                                          <p:spTgt spid="135"/>
                                        </p:tgtEl>
                                        <p:attrNameLst>
                                          <p:attrName>style.visibility</p:attrName>
                                        </p:attrNameLst>
                                      </p:cBhvr>
                                      <p:to>
                                        <p:strVal val="visible"/>
                                      </p:to>
                                    </p:set>
                                    <p:animEffect transition="in" filter="wipe(right)">
                                      <p:cBhvr>
                                        <p:cTn id="111" dur="1000"/>
                                        <p:tgtEl>
                                          <p:spTgt spid="135"/>
                                        </p:tgtEl>
                                      </p:cBhvr>
                                    </p:animEffect>
                                  </p:childTnLst>
                                </p:cTn>
                              </p:par>
                              <p:par>
                                <p:cTn id="112" presetID="10" presetClass="entr" presetSubtype="0" fill="hold" nodeType="withEffect">
                                  <p:stCondLst>
                                    <p:cond delay="0"/>
                                  </p:stCondLst>
                                  <p:childTnLst>
                                    <p:set>
                                      <p:cBhvr>
                                        <p:cTn id="113" dur="1" fill="hold">
                                          <p:stCondLst>
                                            <p:cond delay="0"/>
                                          </p:stCondLst>
                                        </p:cTn>
                                        <p:tgtEl>
                                          <p:spTgt spid="20"/>
                                        </p:tgtEl>
                                        <p:attrNameLst>
                                          <p:attrName>style.visibility</p:attrName>
                                        </p:attrNameLst>
                                      </p:cBhvr>
                                      <p:to>
                                        <p:strVal val="visible"/>
                                      </p:to>
                                    </p:set>
                                    <p:animEffect transition="in" filter="fade">
                                      <p:cBhvr>
                                        <p:cTn id="114" dur="1000"/>
                                        <p:tgtEl>
                                          <p:spTgt spid="20"/>
                                        </p:tgtEl>
                                      </p:cBhvr>
                                    </p:animEffect>
                                  </p:childTnLst>
                                </p:cTn>
                              </p:par>
                              <p:par>
                                <p:cTn id="115" presetID="10" presetClass="exit" presetSubtype="0" fill="hold" nodeType="withEffect">
                                  <p:stCondLst>
                                    <p:cond delay="0"/>
                                  </p:stCondLst>
                                  <p:childTnLst>
                                    <p:animEffect transition="out" filter="fade">
                                      <p:cBhvr>
                                        <p:cTn id="116" dur="1000"/>
                                        <p:tgtEl>
                                          <p:spTgt spid="19"/>
                                        </p:tgtEl>
                                      </p:cBhvr>
                                    </p:animEffect>
                                    <p:set>
                                      <p:cBhvr>
                                        <p:cTn id="117" dur="1" fill="hold">
                                          <p:stCondLst>
                                            <p:cond delay="999"/>
                                          </p:stCondLst>
                                        </p:cTn>
                                        <p:tgtEl>
                                          <p:spTgt spid="19"/>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1000"/>
                                        <p:tgtEl>
                                          <p:spTgt spid="134"/>
                                        </p:tgtEl>
                                      </p:cBhvr>
                                    </p:animEffect>
                                    <p:set>
                                      <p:cBhvr>
                                        <p:cTn id="120" dur="1" fill="hold">
                                          <p:stCondLst>
                                            <p:cond delay="999"/>
                                          </p:stCondLst>
                                        </p:cTn>
                                        <p:tgtEl>
                                          <p:spTgt spid="134"/>
                                        </p:tgtEl>
                                        <p:attrNameLst>
                                          <p:attrName>style.visibility</p:attrName>
                                        </p:attrNameLst>
                                      </p:cBhvr>
                                      <p:to>
                                        <p:strVal val="hidden"/>
                                      </p:to>
                                    </p:set>
                                  </p:childTnLst>
                                </p:cTn>
                              </p:par>
                              <p:par>
                                <p:cTn id="121" presetID="22" presetClass="entr" presetSubtype="2" fill="hold" grpId="0" nodeType="withEffect">
                                  <p:stCondLst>
                                    <p:cond delay="0"/>
                                  </p:stCondLst>
                                  <p:childTnLst>
                                    <p:set>
                                      <p:cBhvr>
                                        <p:cTn id="122" dur="1" fill="hold">
                                          <p:stCondLst>
                                            <p:cond delay="0"/>
                                          </p:stCondLst>
                                        </p:cTn>
                                        <p:tgtEl>
                                          <p:spTgt spid="136"/>
                                        </p:tgtEl>
                                        <p:attrNameLst>
                                          <p:attrName>style.visibility</p:attrName>
                                        </p:attrNameLst>
                                      </p:cBhvr>
                                      <p:to>
                                        <p:strVal val="visible"/>
                                      </p:to>
                                    </p:set>
                                    <p:animEffect transition="in" filter="wipe(right)">
                                      <p:cBhvr>
                                        <p:cTn id="123" dur="1000"/>
                                        <p:tgtEl>
                                          <p:spTgt spid="136"/>
                                        </p:tgtEl>
                                      </p:cBhvr>
                                    </p:animEffect>
                                  </p:childTnLst>
                                </p:cTn>
                              </p:par>
                            </p:childTnLst>
                          </p:cTn>
                        </p:par>
                        <p:par>
                          <p:cTn id="124" fill="hold">
                            <p:stCondLst>
                              <p:cond delay="1000"/>
                            </p:stCondLst>
                            <p:childTnLst>
                              <p:par>
                                <p:cTn id="125" presetID="16" presetClass="entr" presetSubtype="37" fill="hold" grpId="0" nodeType="afterEffect">
                                  <p:stCondLst>
                                    <p:cond delay="0"/>
                                  </p:stCondLst>
                                  <p:childTnLst>
                                    <p:set>
                                      <p:cBhvr>
                                        <p:cTn id="126" dur="1" fill="hold">
                                          <p:stCondLst>
                                            <p:cond delay="0"/>
                                          </p:stCondLst>
                                        </p:cTn>
                                        <p:tgtEl>
                                          <p:spTgt spid="114"/>
                                        </p:tgtEl>
                                        <p:attrNameLst>
                                          <p:attrName>style.visibility</p:attrName>
                                        </p:attrNameLst>
                                      </p:cBhvr>
                                      <p:to>
                                        <p:strVal val="visible"/>
                                      </p:to>
                                    </p:set>
                                    <p:animEffect transition="in" filter="barn(outVertical)">
                                      <p:cBhvr>
                                        <p:cTn id="127"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96" grpId="0" animBg="1"/>
      <p:bldP spid="100" grpId="0" animBg="1"/>
      <p:bldP spid="114" grpId="0" animBg="1"/>
      <p:bldP spid="120" grpId="0" animBg="1"/>
      <p:bldP spid="130" grpId="0" animBg="1"/>
      <p:bldP spid="135" grpId="0" animBg="1"/>
      <p:bldP spid="136" grpId="0" animBg="1"/>
      <p:bldP spid="134" grpId="0" animBg="1"/>
      <p:bldP spid="134" grpId="1" animBg="1"/>
      <p:bldP spid="118" grpId="0" animBg="1"/>
      <p:bldP spid="118" grpId="1" animBg="1"/>
      <p:bldP spid="73" grpId="0" animBg="1"/>
      <p:bldP spid="73" grpId="1" animBg="1"/>
      <p:bldP spid="133" grpId="0" animBg="1"/>
      <p:bldP spid="133" grpId="1" animBg="1"/>
      <p:bldP spid="129" grpId="0" animBg="1"/>
      <p:bldP spid="129"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25" descr="Logos.tif"/>
          <p:cNvPicPr>
            <a:picLocks noChangeAspect="1"/>
          </p:cNvPicPr>
          <p:nvPr/>
        </p:nvPicPr>
        <p:blipFill>
          <a:blip r:embed="rId3">
            <a:extLst>
              <a:ext uri="{28A0092B-C50C-407E-A947-70E740481C1C}">
                <a14:useLocalDpi xmlns:a14="http://schemas.microsoft.com/office/drawing/2010/main" xmlns="" val="0"/>
              </a:ext>
            </a:extLst>
          </a:blip>
          <a:srcRect l="69608" t="12955" r="4158" b="24649"/>
          <a:stretch>
            <a:fillRect/>
          </a:stretch>
        </p:blipFill>
        <p:spPr bwMode="auto">
          <a:xfrm>
            <a:off x="7086600" y="6027738"/>
            <a:ext cx="1371600"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 name="Right Arrow 66"/>
          <p:cNvSpPr/>
          <p:nvPr/>
        </p:nvSpPr>
        <p:spPr bwMode="auto">
          <a:xfrm>
            <a:off x="301625" y="5562600"/>
            <a:ext cx="7788275" cy="858838"/>
          </a:xfrm>
          <a:prstGeom prst="rightArrow">
            <a:avLst/>
          </a:prstGeom>
          <a:solidFill>
            <a:srgbClr val="C0C0C0"/>
          </a:solidFill>
          <a:ln w="19050" algn="ctr">
            <a:solidFill>
              <a:schemeClr val="bg1">
                <a:lumMod val="75000"/>
              </a:schemeClr>
            </a:solidFill>
            <a:miter lim="800000"/>
            <a:headEnd/>
            <a:tailEnd/>
          </a:ln>
        </p:spPr>
        <p:txBody>
          <a:bodyPr wrap="none" anchor="ctr"/>
          <a:lstStyle/>
          <a:p>
            <a:pPr algn="ctr" fontAlgn="auto">
              <a:spcBef>
                <a:spcPts val="0"/>
              </a:spcBef>
              <a:spcAft>
                <a:spcPts val="0"/>
              </a:spcAft>
              <a:defRPr/>
            </a:pPr>
            <a:endParaRPr lang="en-US" sz="1800" kern="0" dirty="0">
              <a:gradFill>
                <a:gsLst>
                  <a:gs pos="0">
                    <a:srgbClr val="FFCB05">
                      <a:tint val="66000"/>
                      <a:satMod val="160000"/>
                      <a:alpha val="51000"/>
                    </a:srgbClr>
                  </a:gs>
                  <a:gs pos="50000">
                    <a:srgbClr val="FFCB05">
                      <a:tint val="44500"/>
                      <a:satMod val="160000"/>
                    </a:srgbClr>
                  </a:gs>
                  <a:gs pos="100000">
                    <a:srgbClr val="FFCB05">
                      <a:tint val="23500"/>
                      <a:satMod val="160000"/>
                    </a:srgbClr>
                  </a:gs>
                </a:gsLst>
                <a:lin ang="5400000" scaled="0"/>
              </a:gradFill>
            </a:endParaRPr>
          </a:p>
        </p:txBody>
      </p:sp>
      <p:grpSp>
        <p:nvGrpSpPr>
          <p:cNvPr id="2" name="Group 52"/>
          <p:cNvGrpSpPr>
            <a:grpSpLocks/>
          </p:cNvGrpSpPr>
          <p:nvPr/>
        </p:nvGrpSpPr>
        <p:grpSpPr bwMode="auto">
          <a:xfrm>
            <a:off x="304800" y="762000"/>
            <a:ext cx="5867400" cy="830263"/>
            <a:chOff x="304800" y="845720"/>
            <a:chExt cx="5867400" cy="830680"/>
          </a:xfrm>
        </p:grpSpPr>
        <p:sp>
          <p:nvSpPr>
            <p:cNvPr id="48" name="Cloud 47"/>
            <p:cNvSpPr/>
            <p:nvPr/>
          </p:nvSpPr>
          <p:spPr bwMode="auto">
            <a:xfrm>
              <a:off x="304800" y="914017"/>
              <a:ext cx="5867400" cy="762383"/>
            </a:xfrm>
            <a:prstGeom prst="cloud">
              <a:avLst/>
            </a:prstGeom>
            <a:pattFill prst="pct10">
              <a:fgClr>
                <a:schemeClr val="tx1">
                  <a:lumMod val="50000"/>
                  <a:lumOff val="50000"/>
                </a:schemeClr>
              </a:fgClr>
              <a:bgClr>
                <a:schemeClr val="tx1">
                  <a:lumMod val="10000"/>
                  <a:lumOff val="90000"/>
                </a:schemeClr>
              </a:bgClr>
            </a:pattFill>
            <a:ln w="9525" cap="flat" cmpd="sng" algn="ctr">
              <a:noFill/>
              <a:prstDash val="solid"/>
              <a:round/>
              <a:headEnd type="none" w="med" len="med"/>
              <a:tailEnd type="none" w="med" len="med"/>
            </a:ln>
            <a:effectLst/>
            <a:extLst/>
          </p:spPr>
          <p:txBody>
            <a:bodyPr lIns="0" tIns="0" rIns="0" bIns="0"/>
            <a:lstStyle/>
            <a:p>
              <a:pPr>
                <a:defRPr/>
              </a:pPr>
              <a:endParaRPr lang="en-US" sz="2400">
                <a:solidFill>
                  <a:srgbClr val="000000"/>
                </a:solidFill>
                <a:latin typeface="Arial" charset="0"/>
                <a:ea typeface="ＭＳ Ｐゴシック" charset="0"/>
              </a:endParaRPr>
            </a:p>
          </p:txBody>
        </p:sp>
        <p:sp>
          <p:nvSpPr>
            <p:cNvPr id="14395" name="TextBox 48"/>
            <p:cNvSpPr txBox="1">
              <a:spLocks noChangeArrowheads="1"/>
            </p:cNvSpPr>
            <p:nvPr/>
          </p:nvSpPr>
          <p:spPr bwMode="auto">
            <a:xfrm>
              <a:off x="2514600" y="845720"/>
              <a:ext cx="1305753" cy="754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000">
                  <a:solidFill>
                    <a:schemeClr val="tx1"/>
                  </a:solidFill>
                  <a:latin typeface="Arial" pitchFamily="34" charset="0"/>
                  <a:ea typeface="ＭＳ Ｐゴシック"/>
                  <a:cs typeface="ＭＳ Ｐゴシック"/>
                </a:defRPr>
              </a:lvl1pPr>
              <a:lvl2pPr marL="742950" indent="-285750" eaLnBrk="0" hangingPunct="0">
                <a:defRPr sz="3000">
                  <a:solidFill>
                    <a:schemeClr val="tx1"/>
                  </a:solidFill>
                  <a:latin typeface="Arial" pitchFamily="34" charset="0"/>
                  <a:ea typeface="ＭＳ Ｐゴシック"/>
                  <a:cs typeface="ＭＳ Ｐゴシック"/>
                </a:defRPr>
              </a:lvl2pPr>
              <a:lvl3pPr marL="1143000" indent="-228600" eaLnBrk="0" hangingPunct="0">
                <a:defRPr sz="3000">
                  <a:solidFill>
                    <a:schemeClr val="tx1"/>
                  </a:solidFill>
                  <a:latin typeface="Arial" pitchFamily="34" charset="0"/>
                  <a:ea typeface="ＭＳ Ｐゴシック"/>
                  <a:cs typeface="ＭＳ Ｐゴシック"/>
                </a:defRPr>
              </a:lvl3pPr>
              <a:lvl4pPr marL="1600200" indent="-228600" eaLnBrk="0" hangingPunct="0">
                <a:defRPr sz="3000">
                  <a:solidFill>
                    <a:schemeClr val="tx1"/>
                  </a:solidFill>
                  <a:latin typeface="Arial" pitchFamily="34" charset="0"/>
                  <a:ea typeface="ＭＳ Ｐゴシック"/>
                  <a:cs typeface="ＭＳ Ｐゴシック"/>
                </a:defRPr>
              </a:lvl4pPr>
              <a:lvl5pPr marL="2057400" indent="-228600" eaLnBrk="0" hangingPunct="0">
                <a:defRPr sz="3000">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3000">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3000">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3000">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3000">
                  <a:solidFill>
                    <a:schemeClr val="tx1"/>
                  </a:solidFill>
                  <a:latin typeface="Arial" pitchFamily="34" charset="0"/>
                  <a:ea typeface="ＭＳ Ｐゴシック"/>
                  <a:cs typeface="ＭＳ Ｐゴシック"/>
                </a:defRPr>
              </a:lvl9pPr>
            </a:lstStyle>
            <a:p>
              <a:pPr algn="ctr" eaLnBrk="1" hangingPunct="1"/>
              <a:r>
                <a:rPr lang="en-US" sz="1200" b="1" i="1"/>
                <a:t>BROCADE</a:t>
              </a:r>
            </a:p>
            <a:p>
              <a:pPr algn="ctr" eaLnBrk="1" hangingPunct="1">
                <a:lnSpc>
                  <a:spcPts val="1900"/>
                </a:lnSpc>
              </a:pPr>
              <a:r>
                <a:rPr lang="en-US" sz="2000" b="1">
                  <a:solidFill>
                    <a:srgbClr val="FF0000"/>
                  </a:solidFill>
                  <a:latin typeface="Helvetica" pitchFamily="34" charset="0"/>
                </a:rPr>
                <a:t>VCS</a:t>
              </a:r>
              <a:r>
                <a:rPr lang="en-US" sz="1100" b="1" baseline="72000">
                  <a:solidFill>
                    <a:srgbClr val="FF0000"/>
                  </a:solidFill>
                  <a:latin typeface="Helvetica" pitchFamily="34" charset="0"/>
                </a:rPr>
                <a:t>™</a:t>
              </a:r>
              <a:r>
                <a:rPr lang="en-US"/>
                <a:t/>
              </a:r>
              <a:br>
                <a:rPr lang="en-US"/>
              </a:br>
              <a:r>
                <a:rPr lang="en-US" sz="1200" b="1" i="1">
                  <a:solidFill>
                    <a:srgbClr val="FF0000"/>
                  </a:solidFill>
                </a:rPr>
                <a:t>TECHNOLOGY</a:t>
              </a:r>
            </a:p>
          </p:txBody>
        </p:sp>
      </p:grpSp>
      <p:grpSp>
        <p:nvGrpSpPr>
          <p:cNvPr id="3" name="Group 51"/>
          <p:cNvGrpSpPr>
            <a:grpSpLocks/>
          </p:cNvGrpSpPr>
          <p:nvPr/>
        </p:nvGrpSpPr>
        <p:grpSpPr bwMode="auto">
          <a:xfrm>
            <a:off x="304800" y="762000"/>
            <a:ext cx="3657600" cy="838200"/>
            <a:chOff x="304800" y="838200"/>
            <a:chExt cx="3657600" cy="838200"/>
          </a:xfrm>
        </p:grpSpPr>
        <p:sp>
          <p:nvSpPr>
            <p:cNvPr id="50" name="Cloud 49"/>
            <p:cNvSpPr/>
            <p:nvPr/>
          </p:nvSpPr>
          <p:spPr bwMode="auto">
            <a:xfrm>
              <a:off x="304800" y="914400"/>
              <a:ext cx="3657600" cy="762000"/>
            </a:xfrm>
            <a:prstGeom prst="cloud">
              <a:avLst/>
            </a:prstGeom>
            <a:pattFill prst="pct10">
              <a:fgClr>
                <a:schemeClr val="tx1">
                  <a:lumMod val="50000"/>
                  <a:lumOff val="50000"/>
                </a:schemeClr>
              </a:fgClr>
              <a:bgClr>
                <a:schemeClr val="tx1">
                  <a:lumMod val="10000"/>
                  <a:lumOff val="90000"/>
                </a:schemeClr>
              </a:bgClr>
            </a:pattFill>
            <a:ln w="9525" cap="flat" cmpd="sng" algn="ctr">
              <a:noFill/>
              <a:prstDash val="solid"/>
              <a:round/>
              <a:headEnd type="none" w="med" len="med"/>
              <a:tailEnd type="none" w="med" len="med"/>
            </a:ln>
            <a:effectLst/>
            <a:extLst/>
          </p:spPr>
          <p:txBody>
            <a:bodyPr lIns="0" tIns="0" rIns="0" bIns="0"/>
            <a:lstStyle/>
            <a:p>
              <a:pPr>
                <a:defRPr/>
              </a:pPr>
              <a:endParaRPr lang="en-US" sz="2400">
                <a:solidFill>
                  <a:srgbClr val="000000"/>
                </a:solidFill>
                <a:latin typeface="Arial" charset="0"/>
                <a:ea typeface="ＭＳ Ｐゴシック" charset="0"/>
              </a:endParaRPr>
            </a:p>
          </p:txBody>
        </p:sp>
        <p:sp>
          <p:nvSpPr>
            <p:cNvPr id="14393" name="TextBox 50"/>
            <p:cNvSpPr txBox="1">
              <a:spLocks noChangeArrowheads="1"/>
            </p:cNvSpPr>
            <p:nvPr/>
          </p:nvSpPr>
          <p:spPr bwMode="auto">
            <a:xfrm>
              <a:off x="1524000" y="838200"/>
              <a:ext cx="1305753" cy="754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000">
                  <a:solidFill>
                    <a:schemeClr val="tx1"/>
                  </a:solidFill>
                  <a:latin typeface="Arial" pitchFamily="34" charset="0"/>
                  <a:ea typeface="ＭＳ Ｐゴシック"/>
                  <a:cs typeface="ＭＳ Ｐゴシック"/>
                </a:defRPr>
              </a:lvl1pPr>
              <a:lvl2pPr marL="742950" indent="-285750" eaLnBrk="0" hangingPunct="0">
                <a:defRPr sz="3000">
                  <a:solidFill>
                    <a:schemeClr val="tx1"/>
                  </a:solidFill>
                  <a:latin typeface="Arial" pitchFamily="34" charset="0"/>
                  <a:ea typeface="ＭＳ Ｐゴシック"/>
                  <a:cs typeface="ＭＳ Ｐゴシック"/>
                </a:defRPr>
              </a:lvl2pPr>
              <a:lvl3pPr marL="1143000" indent="-228600" eaLnBrk="0" hangingPunct="0">
                <a:defRPr sz="3000">
                  <a:solidFill>
                    <a:schemeClr val="tx1"/>
                  </a:solidFill>
                  <a:latin typeface="Arial" pitchFamily="34" charset="0"/>
                  <a:ea typeface="ＭＳ Ｐゴシック"/>
                  <a:cs typeface="ＭＳ Ｐゴシック"/>
                </a:defRPr>
              </a:lvl3pPr>
              <a:lvl4pPr marL="1600200" indent="-228600" eaLnBrk="0" hangingPunct="0">
                <a:defRPr sz="3000">
                  <a:solidFill>
                    <a:schemeClr val="tx1"/>
                  </a:solidFill>
                  <a:latin typeface="Arial" pitchFamily="34" charset="0"/>
                  <a:ea typeface="ＭＳ Ｐゴシック"/>
                  <a:cs typeface="ＭＳ Ｐゴシック"/>
                </a:defRPr>
              </a:lvl4pPr>
              <a:lvl5pPr marL="2057400" indent="-228600" eaLnBrk="0" hangingPunct="0">
                <a:defRPr sz="3000">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3000">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3000">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3000">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3000">
                  <a:solidFill>
                    <a:schemeClr val="tx1"/>
                  </a:solidFill>
                  <a:latin typeface="Arial" pitchFamily="34" charset="0"/>
                  <a:ea typeface="ＭＳ Ｐゴシック"/>
                  <a:cs typeface="ＭＳ Ｐゴシック"/>
                </a:defRPr>
              </a:lvl9pPr>
            </a:lstStyle>
            <a:p>
              <a:pPr algn="ctr" eaLnBrk="1" hangingPunct="1"/>
              <a:r>
                <a:rPr lang="en-US" sz="1200" b="1" i="1" dirty="0"/>
                <a:t>BROCADE</a:t>
              </a:r>
            </a:p>
            <a:p>
              <a:pPr algn="ctr" eaLnBrk="1" hangingPunct="1">
                <a:lnSpc>
                  <a:spcPts val="1900"/>
                </a:lnSpc>
              </a:pPr>
              <a:r>
                <a:rPr lang="en-US" sz="2000" b="1" dirty="0">
                  <a:solidFill>
                    <a:srgbClr val="FF0000"/>
                  </a:solidFill>
                  <a:latin typeface="Helvetica" pitchFamily="34" charset="0"/>
                </a:rPr>
                <a:t>VCS</a:t>
              </a:r>
              <a:r>
                <a:rPr lang="en-US" sz="1100" b="1" baseline="72000" dirty="0">
                  <a:solidFill>
                    <a:srgbClr val="FF0000"/>
                  </a:solidFill>
                  <a:latin typeface="Helvetica" pitchFamily="34" charset="0"/>
                </a:rPr>
                <a:t>™</a:t>
              </a:r>
              <a:r>
                <a:rPr lang="en-US" dirty="0"/>
                <a:t/>
              </a:r>
              <a:br>
                <a:rPr lang="en-US" dirty="0"/>
              </a:br>
              <a:r>
                <a:rPr lang="en-US" sz="1200" b="1" i="1" dirty="0">
                  <a:solidFill>
                    <a:srgbClr val="FF0000"/>
                  </a:solidFill>
                </a:rPr>
                <a:t>TECHNOLOGY</a:t>
              </a:r>
            </a:p>
          </p:txBody>
        </p:sp>
      </p:grpSp>
      <p:sp>
        <p:nvSpPr>
          <p:cNvPr id="14341" name="Title 1"/>
          <p:cNvSpPr>
            <a:spLocks noGrp="1"/>
          </p:cNvSpPr>
          <p:nvPr>
            <p:ph type="title"/>
          </p:nvPr>
        </p:nvSpPr>
        <p:spPr>
          <a:xfrm>
            <a:off x="381000" y="379647"/>
            <a:ext cx="8991600" cy="560153"/>
          </a:xfrm>
        </p:spPr>
        <p:txBody>
          <a:bodyPr/>
          <a:lstStyle/>
          <a:p>
            <a:r>
              <a:rPr lang="en-US" dirty="0" smtClean="0">
                <a:solidFill>
                  <a:srgbClr val="0070C0"/>
                </a:solidFill>
                <a:cs typeface="ＭＳ Ｐゴシック"/>
              </a:rPr>
              <a:t>Scalability and Flexibility of the Solution</a:t>
            </a:r>
          </a:p>
        </p:txBody>
      </p:sp>
      <p:sp>
        <p:nvSpPr>
          <p:cNvPr id="42" name="TextBox 41"/>
          <p:cNvSpPr txBox="1"/>
          <p:nvPr/>
        </p:nvSpPr>
        <p:spPr bwMode="auto">
          <a:xfrm>
            <a:off x="152400" y="5803900"/>
            <a:ext cx="1905000" cy="338138"/>
          </a:xfrm>
          <a:prstGeom prst="rect">
            <a:avLst/>
          </a:prstGeom>
          <a:noFill/>
          <a:ln w="19050" algn="ctr">
            <a:noFill/>
            <a:miter lim="800000"/>
            <a:headEnd/>
            <a:tailEnd/>
          </a:ln>
        </p:spPr>
        <p:txBody>
          <a:bodyPr lIns="0" tIns="0" rIns="0" bIns="0">
            <a:spAutoFit/>
          </a:bodyPr>
          <a:lstStyle/>
          <a:p>
            <a:pPr algn="ctr" fontAlgn="auto">
              <a:spcBef>
                <a:spcPts val="0"/>
              </a:spcBef>
              <a:spcAft>
                <a:spcPts val="0"/>
              </a:spcAft>
              <a:defRPr/>
            </a:pPr>
            <a:r>
              <a:rPr lang="en-US" sz="1100" kern="0" dirty="0">
                <a:solidFill>
                  <a:sysClr val="windowText" lastClr="000000"/>
                </a:solidFill>
                <a:latin typeface="Arial"/>
              </a:rPr>
              <a:t>VDI Pod 1</a:t>
            </a:r>
          </a:p>
          <a:p>
            <a:pPr algn="ctr" fontAlgn="auto">
              <a:spcBef>
                <a:spcPts val="0"/>
              </a:spcBef>
              <a:spcAft>
                <a:spcPts val="0"/>
              </a:spcAft>
              <a:defRPr/>
            </a:pPr>
            <a:r>
              <a:rPr lang="en-US" sz="1100" b="1" kern="0" dirty="0">
                <a:solidFill>
                  <a:sysClr val="windowText" lastClr="000000"/>
                </a:solidFill>
                <a:latin typeface="Arial"/>
              </a:rPr>
              <a:t>1000 Virtual Desktops</a:t>
            </a:r>
          </a:p>
        </p:txBody>
      </p:sp>
      <p:sp>
        <p:nvSpPr>
          <p:cNvPr id="43" name="TextBox 42"/>
          <p:cNvSpPr txBox="1"/>
          <p:nvPr/>
        </p:nvSpPr>
        <p:spPr bwMode="auto">
          <a:xfrm>
            <a:off x="4251325" y="5803900"/>
            <a:ext cx="1905000" cy="338138"/>
          </a:xfrm>
          <a:prstGeom prst="rect">
            <a:avLst/>
          </a:prstGeom>
          <a:noFill/>
          <a:ln w="19050" algn="ctr">
            <a:noFill/>
            <a:miter lim="800000"/>
            <a:headEnd/>
            <a:tailEnd/>
          </a:ln>
        </p:spPr>
        <p:txBody>
          <a:bodyPr lIns="0" tIns="0" rIns="0" bIns="0">
            <a:spAutoFit/>
          </a:bodyPr>
          <a:lstStyle/>
          <a:p>
            <a:pPr algn="ctr" fontAlgn="auto">
              <a:spcBef>
                <a:spcPts val="0"/>
              </a:spcBef>
              <a:spcAft>
                <a:spcPts val="0"/>
              </a:spcAft>
              <a:defRPr/>
            </a:pPr>
            <a:r>
              <a:rPr lang="en-US" sz="1100" kern="0" dirty="0">
                <a:solidFill>
                  <a:sysClr val="windowText" lastClr="000000"/>
                </a:solidFill>
              </a:rPr>
              <a:t>+ VDI Pod 3</a:t>
            </a:r>
          </a:p>
          <a:p>
            <a:pPr algn="ctr" fontAlgn="auto">
              <a:spcBef>
                <a:spcPts val="0"/>
              </a:spcBef>
              <a:spcAft>
                <a:spcPts val="0"/>
              </a:spcAft>
              <a:defRPr/>
            </a:pPr>
            <a:r>
              <a:rPr lang="en-US" sz="1100" b="1" kern="0" dirty="0">
                <a:solidFill>
                  <a:sysClr val="windowText" lastClr="000000"/>
                </a:solidFill>
              </a:rPr>
              <a:t>3000 Virtual Desktops</a:t>
            </a:r>
            <a:endParaRPr lang="en-US" sz="1100" b="1" kern="0" dirty="0">
              <a:solidFill>
                <a:sysClr val="windowText" lastClr="000000"/>
              </a:solidFill>
              <a:latin typeface="Arial"/>
            </a:endParaRPr>
          </a:p>
        </p:txBody>
      </p:sp>
      <p:sp>
        <p:nvSpPr>
          <p:cNvPr id="45" name="TextBox 44"/>
          <p:cNvSpPr txBox="1"/>
          <p:nvPr/>
        </p:nvSpPr>
        <p:spPr bwMode="auto">
          <a:xfrm>
            <a:off x="2246313" y="5853113"/>
            <a:ext cx="1905000" cy="339725"/>
          </a:xfrm>
          <a:prstGeom prst="rect">
            <a:avLst/>
          </a:prstGeom>
          <a:noFill/>
          <a:ln w="19050" algn="ctr">
            <a:noFill/>
            <a:miter lim="800000"/>
            <a:headEnd/>
            <a:tailEnd/>
          </a:ln>
        </p:spPr>
        <p:txBody>
          <a:bodyPr lIns="0" tIns="0" rIns="0" bIns="0">
            <a:spAutoFit/>
          </a:bodyPr>
          <a:lstStyle/>
          <a:p>
            <a:pPr algn="ctr" fontAlgn="auto">
              <a:spcBef>
                <a:spcPts val="0"/>
              </a:spcBef>
              <a:spcAft>
                <a:spcPts val="0"/>
              </a:spcAft>
              <a:defRPr/>
            </a:pPr>
            <a:r>
              <a:rPr lang="en-US" sz="1100" kern="0" dirty="0">
                <a:solidFill>
                  <a:sysClr val="windowText" lastClr="000000"/>
                </a:solidFill>
              </a:rPr>
              <a:t>+ VDI Pod 2</a:t>
            </a:r>
          </a:p>
          <a:p>
            <a:pPr algn="ctr" fontAlgn="auto">
              <a:spcBef>
                <a:spcPts val="0"/>
              </a:spcBef>
              <a:spcAft>
                <a:spcPts val="0"/>
              </a:spcAft>
              <a:defRPr/>
            </a:pPr>
            <a:r>
              <a:rPr lang="en-US" sz="1100" b="1" kern="0" dirty="0">
                <a:solidFill>
                  <a:sysClr val="windowText" lastClr="000000"/>
                </a:solidFill>
              </a:rPr>
              <a:t>2000 Virtual Desktops</a:t>
            </a:r>
            <a:endParaRPr lang="en-US" sz="1100" b="1" kern="0" dirty="0">
              <a:solidFill>
                <a:sysClr val="windowText" lastClr="000000"/>
              </a:solidFill>
              <a:latin typeface="Arial"/>
            </a:endParaRPr>
          </a:p>
        </p:txBody>
      </p:sp>
      <p:grpSp>
        <p:nvGrpSpPr>
          <p:cNvPr id="4" name="Group 61"/>
          <p:cNvGrpSpPr>
            <a:grpSpLocks/>
          </p:cNvGrpSpPr>
          <p:nvPr/>
        </p:nvGrpSpPr>
        <p:grpSpPr bwMode="auto">
          <a:xfrm>
            <a:off x="1828800" y="1627188"/>
            <a:ext cx="914400" cy="49212"/>
            <a:chOff x="1828800" y="1627328"/>
            <a:chExt cx="914400" cy="49072"/>
          </a:xfrm>
        </p:grpSpPr>
        <p:cxnSp>
          <p:nvCxnSpPr>
            <p:cNvPr id="55" name="Straight Connector 54"/>
            <p:cNvCxnSpPr>
              <a:stCxn id="14373" idx="1"/>
              <a:endCxn id="14383" idx="3"/>
            </p:cNvCxnSpPr>
            <p:nvPr/>
          </p:nvCxnSpPr>
          <p:spPr bwMode="auto">
            <a:xfrm flipH="1">
              <a:off x="1968500" y="1627328"/>
              <a:ext cx="5207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56" name="Straight Connector 55"/>
            <p:cNvCxnSpPr/>
            <p:nvPr/>
          </p:nvCxnSpPr>
          <p:spPr bwMode="auto">
            <a:xfrm flipH="1">
              <a:off x="1828800" y="1676400"/>
              <a:ext cx="9144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grpSp>
      <p:grpSp>
        <p:nvGrpSpPr>
          <p:cNvPr id="5" name="Group 17"/>
          <p:cNvGrpSpPr>
            <a:grpSpLocks/>
          </p:cNvGrpSpPr>
          <p:nvPr/>
        </p:nvGrpSpPr>
        <p:grpSpPr bwMode="auto">
          <a:xfrm>
            <a:off x="304800" y="1492250"/>
            <a:ext cx="1663700" cy="4298950"/>
            <a:chOff x="304800" y="1406806"/>
            <a:chExt cx="1663700" cy="4298669"/>
          </a:xfrm>
        </p:grpSpPr>
        <p:pic>
          <p:nvPicPr>
            <p:cNvPr id="14382"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04800" y="1676400"/>
              <a:ext cx="1619250" cy="4029075"/>
            </a:xfrm>
            <a:prstGeom prst="rect">
              <a:avLst/>
            </a:prstGeom>
            <a:noFill/>
            <a:ln w="9525">
              <a:solidFill>
                <a:srgbClr val="10100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383" name="Picture 4" descr="VDX6720-24.jpg"/>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330200" y="1406806"/>
              <a:ext cx="1638300" cy="269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16"/>
            <p:cNvGrpSpPr>
              <a:grpSpLocks/>
            </p:cNvGrpSpPr>
            <p:nvPr/>
          </p:nvGrpSpPr>
          <p:grpSpPr bwMode="auto">
            <a:xfrm>
              <a:off x="546100" y="1676400"/>
              <a:ext cx="1206500" cy="1219200"/>
              <a:chOff x="6324600" y="2819400"/>
              <a:chExt cx="1206500" cy="1219200"/>
            </a:xfrm>
          </p:grpSpPr>
          <p:sp>
            <p:nvSpPr>
              <p:cNvPr id="15" name="Rounded Rectangle 14"/>
              <p:cNvSpPr/>
              <p:nvPr/>
            </p:nvSpPr>
            <p:spPr bwMode="auto">
              <a:xfrm>
                <a:off x="6324600" y="2819400"/>
                <a:ext cx="1206500" cy="1219200"/>
              </a:xfrm>
              <a:prstGeom prst="roundRect">
                <a:avLst>
                  <a:gd name="adj" fmla="val 12825"/>
                </a:avLst>
              </a:prstGeom>
              <a:gradFill flip="none" rotWithShape="1">
                <a:gsLst>
                  <a:gs pos="59000">
                    <a:schemeClr val="tx2">
                      <a:lumMod val="75000"/>
                      <a:alpha val="85000"/>
                    </a:schemeClr>
                  </a:gs>
                  <a:gs pos="100000">
                    <a:srgbClr val="FFFFFF">
                      <a:alpha val="92000"/>
                    </a:srgbClr>
                  </a:gs>
                </a:gsLst>
                <a:lin ang="5400000" scaled="0"/>
                <a:tileRect/>
              </a:gradFill>
              <a:ln w="12700">
                <a:gradFill flip="none" rotWithShape="1">
                  <a:gsLst>
                    <a:gs pos="63000">
                      <a:schemeClr val="tx2">
                        <a:lumMod val="75000"/>
                        <a:alpha val="88000"/>
                      </a:schemeClr>
                    </a:gs>
                    <a:gs pos="100000">
                      <a:srgbClr val="FFFFFF"/>
                    </a:gs>
                  </a:gsLst>
                  <a:lin ang="0" scaled="1"/>
                  <a:tileRect/>
                </a:gra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lIns="45720" rIns="45720" anchor="ctr"/>
              <a:lstStyle/>
              <a:p>
                <a:pPr algn="ctr">
                  <a:buClr>
                    <a:srgbClr val="000000"/>
                  </a:buClr>
                  <a:defRPr/>
                </a:pPr>
                <a:endParaRPr lang="en-US" sz="1800" b="1" dirty="0">
                  <a:solidFill>
                    <a:schemeClr val="bg1"/>
                  </a:solidFill>
                  <a:cs typeface="Arial" pitchFamily="34" charset="0"/>
                </a:endParaRPr>
              </a:p>
            </p:txBody>
          </p:sp>
          <p:pic>
            <p:nvPicPr>
              <p:cNvPr id="14388" name="Picture 2" descr="C:\Users\Abject-3D\Desktop\VMWare Files\FINAL diagrams\Basic Virtualization\3D PNGs\DGRM_VMware_View_Composer_Q109_Comm-(2)_1.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362700" y="3048000"/>
                <a:ext cx="1105027"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89" name="TextBox 15"/>
              <p:cNvSpPr txBox="1">
                <a:spLocks noChangeArrowheads="1"/>
              </p:cNvSpPr>
              <p:nvPr/>
            </p:nvSpPr>
            <p:spPr bwMode="auto">
              <a:xfrm>
                <a:off x="6400800" y="2819400"/>
                <a:ext cx="1075397"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000">
                    <a:solidFill>
                      <a:schemeClr val="tx1"/>
                    </a:solidFill>
                    <a:latin typeface="Arial" pitchFamily="34" charset="0"/>
                    <a:ea typeface="ＭＳ Ｐゴシック"/>
                    <a:cs typeface="ＭＳ Ｐゴシック"/>
                  </a:defRPr>
                </a:lvl1pPr>
                <a:lvl2pPr marL="742950" indent="-285750" eaLnBrk="0" hangingPunct="0">
                  <a:defRPr sz="3000">
                    <a:solidFill>
                      <a:schemeClr val="tx1"/>
                    </a:solidFill>
                    <a:latin typeface="Arial" pitchFamily="34" charset="0"/>
                    <a:ea typeface="ＭＳ Ｐゴシック"/>
                    <a:cs typeface="ＭＳ Ｐゴシック"/>
                  </a:defRPr>
                </a:lvl2pPr>
                <a:lvl3pPr marL="1143000" indent="-228600" eaLnBrk="0" hangingPunct="0">
                  <a:defRPr sz="3000">
                    <a:solidFill>
                      <a:schemeClr val="tx1"/>
                    </a:solidFill>
                    <a:latin typeface="Arial" pitchFamily="34" charset="0"/>
                    <a:ea typeface="ＭＳ Ｐゴシック"/>
                    <a:cs typeface="ＭＳ Ｐゴシック"/>
                  </a:defRPr>
                </a:lvl3pPr>
                <a:lvl4pPr marL="1600200" indent="-228600" eaLnBrk="0" hangingPunct="0">
                  <a:defRPr sz="3000">
                    <a:solidFill>
                      <a:schemeClr val="tx1"/>
                    </a:solidFill>
                    <a:latin typeface="Arial" pitchFamily="34" charset="0"/>
                    <a:ea typeface="ＭＳ Ｐゴシック"/>
                    <a:cs typeface="ＭＳ Ｐゴシック"/>
                  </a:defRPr>
                </a:lvl4pPr>
                <a:lvl5pPr marL="2057400" indent="-228600" eaLnBrk="0" hangingPunct="0">
                  <a:defRPr sz="3000">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3000">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3000">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3000">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3000">
                    <a:solidFill>
                      <a:schemeClr val="tx1"/>
                    </a:solidFill>
                    <a:latin typeface="Arial" pitchFamily="34" charset="0"/>
                    <a:ea typeface="ＭＳ Ｐゴシック"/>
                    <a:cs typeface="ＭＳ Ｐゴシック"/>
                  </a:defRPr>
                </a:lvl9pPr>
              </a:lstStyle>
              <a:p>
                <a:pPr eaLnBrk="1" hangingPunct="1"/>
                <a:r>
                  <a:rPr lang="en-US" sz="1000" b="1">
                    <a:solidFill>
                      <a:schemeClr val="bg1"/>
                    </a:solidFill>
                  </a:rPr>
                  <a:t>Desktop Pools</a:t>
                </a:r>
              </a:p>
            </p:txBody>
          </p:sp>
        </p:grpSp>
      </p:grpSp>
      <p:grpSp>
        <p:nvGrpSpPr>
          <p:cNvPr id="7" name="Group 62"/>
          <p:cNvGrpSpPr>
            <a:grpSpLocks/>
          </p:cNvGrpSpPr>
          <p:nvPr/>
        </p:nvGrpSpPr>
        <p:grpSpPr bwMode="auto">
          <a:xfrm>
            <a:off x="3962400" y="1627188"/>
            <a:ext cx="914400" cy="49212"/>
            <a:chOff x="3962400" y="1627328"/>
            <a:chExt cx="914400" cy="49072"/>
          </a:xfrm>
        </p:grpSpPr>
        <p:cxnSp>
          <p:nvCxnSpPr>
            <p:cNvPr id="59" name="Straight Connector 58"/>
            <p:cNvCxnSpPr/>
            <p:nvPr/>
          </p:nvCxnSpPr>
          <p:spPr bwMode="auto">
            <a:xfrm flipH="1">
              <a:off x="3962400" y="1676400"/>
              <a:ext cx="9144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61" name="Straight Connector 60"/>
            <p:cNvCxnSpPr>
              <a:stCxn id="14373" idx="3"/>
              <a:endCxn id="14365" idx="1"/>
            </p:cNvCxnSpPr>
            <p:nvPr/>
          </p:nvCxnSpPr>
          <p:spPr bwMode="auto">
            <a:xfrm>
              <a:off x="4127500" y="1627328"/>
              <a:ext cx="457200" cy="316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grpSp>
      <p:grpSp>
        <p:nvGrpSpPr>
          <p:cNvPr id="8" name="Group 18"/>
          <p:cNvGrpSpPr>
            <a:grpSpLocks/>
          </p:cNvGrpSpPr>
          <p:nvPr/>
        </p:nvGrpSpPr>
        <p:grpSpPr bwMode="auto">
          <a:xfrm>
            <a:off x="2463800" y="1492250"/>
            <a:ext cx="1663700" cy="4298950"/>
            <a:chOff x="304800" y="1406806"/>
            <a:chExt cx="1663700" cy="4298669"/>
          </a:xfrm>
        </p:grpSpPr>
        <p:pic>
          <p:nvPicPr>
            <p:cNvPr id="14372"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04800" y="1676400"/>
              <a:ext cx="1619250" cy="4029075"/>
            </a:xfrm>
            <a:prstGeom prst="rect">
              <a:avLst/>
            </a:prstGeom>
            <a:noFill/>
            <a:ln w="9525">
              <a:solidFill>
                <a:srgbClr val="10100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373" name="Picture 20" descr="VDX6720-24.jpg"/>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330200" y="1406806"/>
              <a:ext cx="1638300" cy="269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21"/>
            <p:cNvGrpSpPr>
              <a:grpSpLocks/>
            </p:cNvGrpSpPr>
            <p:nvPr/>
          </p:nvGrpSpPr>
          <p:grpSpPr bwMode="auto">
            <a:xfrm>
              <a:off x="546100" y="1676400"/>
              <a:ext cx="1206500" cy="1219200"/>
              <a:chOff x="6324600" y="2819400"/>
              <a:chExt cx="1206500" cy="1219200"/>
            </a:xfrm>
          </p:grpSpPr>
          <p:sp>
            <p:nvSpPr>
              <p:cNvPr id="23" name="Rounded Rectangle 22"/>
              <p:cNvSpPr/>
              <p:nvPr/>
            </p:nvSpPr>
            <p:spPr bwMode="auto">
              <a:xfrm>
                <a:off x="6324600" y="2819400"/>
                <a:ext cx="1206500" cy="1219200"/>
              </a:xfrm>
              <a:prstGeom prst="roundRect">
                <a:avLst>
                  <a:gd name="adj" fmla="val 12825"/>
                </a:avLst>
              </a:prstGeom>
              <a:gradFill flip="none" rotWithShape="1">
                <a:gsLst>
                  <a:gs pos="59000">
                    <a:schemeClr val="tx2">
                      <a:lumMod val="75000"/>
                      <a:alpha val="85000"/>
                    </a:schemeClr>
                  </a:gs>
                  <a:gs pos="100000">
                    <a:srgbClr val="FFFFFF">
                      <a:alpha val="92000"/>
                    </a:srgbClr>
                  </a:gs>
                </a:gsLst>
                <a:lin ang="5400000" scaled="0"/>
                <a:tileRect/>
              </a:gradFill>
              <a:ln w="12700">
                <a:gradFill flip="none" rotWithShape="1">
                  <a:gsLst>
                    <a:gs pos="63000">
                      <a:schemeClr val="tx2">
                        <a:lumMod val="75000"/>
                        <a:alpha val="88000"/>
                      </a:schemeClr>
                    </a:gs>
                    <a:gs pos="100000">
                      <a:srgbClr val="FFFFFF"/>
                    </a:gs>
                  </a:gsLst>
                  <a:lin ang="0" scaled="1"/>
                  <a:tileRect/>
                </a:gra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lIns="45720" rIns="45720" anchor="ctr"/>
              <a:lstStyle/>
              <a:p>
                <a:pPr algn="ctr">
                  <a:buClr>
                    <a:srgbClr val="000000"/>
                  </a:buClr>
                  <a:defRPr/>
                </a:pPr>
                <a:endParaRPr lang="en-US" sz="1800" b="1" dirty="0">
                  <a:solidFill>
                    <a:schemeClr val="bg1"/>
                  </a:solidFill>
                  <a:cs typeface="Arial" pitchFamily="34" charset="0"/>
                </a:endParaRPr>
              </a:p>
            </p:txBody>
          </p:sp>
          <p:pic>
            <p:nvPicPr>
              <p:cNvPr id="14378" name="Picture 2" descr="C:\Users\Abject-3D\Desktop\VMWare Files\FINAL diagrams\Basic Virtualization\3D PNGs\DGRM_VMware_View_Composer_Q109_Comm-(2)_1.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362700" y="3048000"/>
                <a:ext cx="1105027"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79" name="TextBox 24"/>
              <p:cNvSpPr txBox="1">
                <a:spLocks noChangeArrowheads="1"/>
              </p:cNvSpPr>
              <p:nvPr/>
            </p:nvSpPr>
            <p:spPr bwMode="auto">
              <a:xfrm>
                <a:off x="6400800" y="2819400"/>
                <a:ext cx="1075397"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000">
                    <a:solidFill>
                      <a:schemeClr val="tx1"/>
                    </a:solidFill>
                    <a:latin typeface="Arial" pitchFamily="34" charset="0"/>
                    <a:ea typeface="ＭＳ Ｐゴシック"/>
                    <a:cs typeface="ＭＳ Ｐゴシック"/>
                  </a:defRPr>
                </a:lvl1pPr>
                <a:lvl2pPr marL="742950" indent="-285750" eaLnBrk="0" hangingPunct="0">
                  <a:defRPr sz="3000">
                    <a:solidFill>
                      <a:schemeClr val="tx1"/>
                    </a:solidFill>
                    <a:latin typeface="Arial" pitchFamily="34" charset="0"/>
                    <a:ea typeface="ＭＳ Ｐゴシック"/>
                    <a:cs typeface="ＭＳ Ｐゴシック"/>
                  </a:defRPr>
                </a:lvl2pPr>
                <a:lvl3pPr marL="1143000" indent="-228600" eaLnBrk="0" hangingPunct="0">
                  <a:defRPr sz="3000">
                    <a:solidFill>
                      <a:schemeClr val="tx1"/>
                    </a:solidFill>
                    <a:latin typeface="Arial" pitchFamily="34" charset="0"/>
                    <a:ea typeface="ＭＳ Ｐゴシック"/>
                    <a:cs typeface="ＭＳ Ｐゴシック"/>
                  </a:defRPr>
                </a:lvl3pPr>
                <a:lvl4pPr marL="1600200" indent="-228600" eaLnBrk="0" hangingPunct="0">
                  <a:defRPr sz="3000">
                    <a:solidFill>
                      <a:schemeClr val="tx1"/>
                    </a:solidFill>
                    <a:latin typeface="Arial" pitchFamily="34" charset="0"/>
                    <a:ea typeface="ＭＳ Ｐゴシック"/>
                    <a:cs typeface="ＭＳ Ｐゴシック"/>
                  </a:defRPr>
                </a:lvl4pPr>
                <a:lvl5pPr marL="2057400" indent="-228600" eaLnBrk="0" hangingPunct="0">
                  <a:defRPr sz="3000">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3000">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3000">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3000">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3000">
                    <a:solidFill>
                      <a:schemeClr val="tx1"/>
                    </a:solidFill>
                    <a:latin typeface="Arial" pitchFamily="34" charset="0"/>
                    <a:ea typeface="ＭＳ Ｐゴシック"/>
                    <a:cs typeface="ＭＳ Ｐゴシック"/>
                  </a:defRPr>
                </a:lvl9pPr>
              </a:lstStyle>
              <a:p>
                <a:pPr eaLnBrk="1" hangingPunct="1"/>
                <a:r>
                  <a:rPr lang="en-US" sz="1000" b="1">
                    <a:solidFill>
                      <a:schemeClr val="bg1"/>
                    </a:solidFill>
                  </a:rPr>
                  <a:t>Desktop Pools</a:t>
                </a:r>
              </a:p>
            </p:txBody>
          </p:sp>
        </p:grpSp>
      </p:grpSp>
      <p:grpSp>
        <p:nvGrpSpPr>
          <p:cNvPr id="10" name="Group 25"/>
          <p:cNvGrpSpPr>
            <a:grpSpLocks/>
          </p:cNvGrpSpPr>
          <p:nvPr/>
        </p:nvGrpSpPr>
        <p:grpSpPr bwMode="auto">
          <a:xfrm>
            <a:off x="4559300" y="1495425"/>
            <a:ext cx="1663700" cy="4298950"/>
            <a:chOff x="304800" y="1406806"/>
            <a:chExt cx="1663700" cy="4298669"/>
          </a:xfrm>
        </p:grpSpPr>
        <p:pic>
          <p:nvPicPr>
            <p:cNvPr id="14364"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04800" y="1676400"/>
              <a:ext cx="1619250" cy="4029075"/>
            </a:xfrm>
            <a:prstGeom prst="rect">
              <a:avLst/>
            </a:prstGeom>
            <a:noFill/>
            <a:ln w="9525">
              <a:solidFill>
                <a:srgbClr val="10100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365" name="Picture 27" descr="VDX6720-24.jpg"/>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330200" y="1406806"/>
              <a:ext cx="1638300" cy="269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1" name="Group 28"/>
            <p:cNvGrpSpPr>
              <a:grpSpLocks/>
            </p:cNvGrpSpPr>
            <p:nvPr/>
          </p:nvGrpSpPr>
          <p:grpSpPr bwMode="auto">
            <a:xfrm>
              <a:off x="546100" y="1676400"/>
              <a:ext cx="1206500" cy="1219200"/>
              <a:chOff x="6324600" y="2819400"/>
              <a:chExt cx="1206500" cy="1219200"/>
            </a:xfrm>
          </p:grpSpPr>
          <p:sp>
            <p:nvSpPr>
              <p:cNvPr id="30" name="Rounded Rectangle 29"/>
              <p:cNvSpPr/>
              <p:nvPr/>
            </p:nvSpPr>
            <p:spPr bwMode="auto">
              <a:xfrm>
                <a:off x="6324600" y="2819400"/>
                <a:ext cx="1206500" cy="1219200"/>
              </a:xfrm>
              <a:prstGeom prst="roundRect">
                <a:avLst>
                  <a:gd name="adj" fmla="val 12825"/>
                </a:avLst>
              </a:prstGeom>
              <a:gradFill flip="none" rotWithShape="1">
                <a:gsLst>
                  <a:gs pos="59000">
                    <a:schemeClr val="tx2">
                      <a:lumMod val="75000"/>
                      <a:alpha val="85000"/>
                    </a:schemeClr>
                  </a:gs>
                  <a:gs pos="100000">
                    <a:srgbClr val="FFFFFF">
                      <a:alpha val="92000"/>
                    </a:srgbClr>
                  </a:gs>
                </a:gsLst>
                <a:lin ang="5400000" scaled="0"/>
                <a:tileRect/>
              </a:gradFill>
              <a:ln w="12700">
                <a:gradFill flip="none" rotWithShape="1">
                  <a:gsLst>
                    <a:gs pos="63000">
                      <a:schemeClr val="tx2">
                        <a:lumMod val="75000"/>
                        <a:alpha val="88000"/>
                      </a:schemeClr>
                    </a:gs>
                    <a:gs pos="100000">
                      <a:srgbClr val="FFFFFF"/>
                    </a:gs>
                  </a:gsLst>
                  <a:lin ang="0" scaled="1"/>
                  <a:tileRect/>
                </a:gra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lIns="45720" rIns="45720" anchor="ctr"/>
              <a:lstStyle/>
              <a:p>
                <a:pPr algn="ctr">
                  <a:buClr>
                    <a:srgbClr val="000000"/>
                  </a:buClr>
                  <a:defRPr/>
                </a:pPr>
                <a:endParaRPr lang="en-US" sz="1800" b="1" dirty="0">
                  <a:solidFill>
                    <a:schemeClr val="bg1"/>
                  </a:solidFill>
                  <a:cs typeface="Arial" pitchFamily="34" charset="0"/>
                </a:endParaRPr>
              </a:p>
            </p:txBody>
          </p:sp>
          <p:pic>
            <p:nvPicPr>
              <p:cNvPr id="14370" name="Picture 2" descr="C:\Users\Abject-3D\Desktop\VMWare Files\FINAL diagrams\Basic Virtualization\3D PNGs\DGRM_VMware_View_Composer_Q109_Comm-(2)_1.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362700" y="3048000"/>
                <a:ext cx="1105027"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71" name="TextBox 31"/>
              <p:cNvSpPr txBox="1">
                <a:spLocks noChangeArrowheads="1"/>
              </p:cNvSpPr>
              <p:nvPr/>
            </p:nvSpPr>
            <p:spPr bwMode="auto">
              <a:xfrm>
                <a:off x="6400800" y="2819400"/>
                <a:ext cx="1075397"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000">
                    <a:solidFill>
                      <a:schemeClr val="tx1"/>
                    </a:solidFill>
                    <a:latin typeface="Arial" pitchFamily="34" charset="0"/>
                    <a:ea typeface="ＭＳ Ｐゴシック"/>
                    <a:cs typeface="ＭＳ Ｐゴシック"/>
                  </a:defRPr>
                </a:lvl1pPr>
                <a:lvl2pPr marL="742950" indent="-285750" eaLnBrk="0" hangingPunct="0">
                  <a:defRPr sz="3000">
                    <a:solidFill>
                      <a:schemeClr val="tx1"/>
                    </a:solidFill>
                    <a:latin typeface="Arial" pitchFamily="34" charset="0"/>
                    <a:ea typeface="ＭＳ Ｐゴシック"/>
                    <a:cs typeface="ＭＳ Ｐゴシック"/>
                  </a:defRPr>
                </a:lvl2pPr>
                <a:lvl3pPr marL="1143000" indent="-228600" eaLnBrk="0" hangingPunct="0">
                  <a:defRPr sz="3000">
                    <a:solidFill>
                      <a:schemeClr val="tx1"/>
                    </a:solidFill>
                    <a:latin typeface="Arial" pitchFamily="34" charset="0"/>
                    <a:ea typeface="ＭＳ Ｐゴシック"/>
                    <a:cs typeface="ＭＳ Ｐゴシック"/>
                  </a:defRPr>
                </a:lvl3pPr>
                <a:lvl4pPr marL="1600200" indent="-228600" eaLnBrk="0" hangingPunct="0">
                  <a:defRPr sz="3000">
                    <a:solidFill>
                      <a:schemeClr val="tx1"/>
                    </a:solidFill>
                    <a:latin typeface="Arial" pitchFamily="34" charset="0"/>
                    <a:ea typeface="ＭＳ Ｐゴシック"/>
                    <a:cs typeface="ＭＳ Ｐゴシック"/>
                  </a:defRPr>
                </a:lvl4pPr>
                <a:lvl5pPr marL="2057400" indent="-228600" eaLnBrk="0" hangingPunct="0">
                  <a:defRPr sz="3000">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3000">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3000">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3000">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3000">
                    <a:solidFill>
                      <a:schemeClr val="tx1"/>
                    </a:solidFill>
                    <a:latin typeface="Arial" pitchFamily="34" charset="0"/>
                    <a:ea typeface="ＭＳ Ｐゴシック"/>
                    <a:cs typeface="ＭＳ Ｐゴシック"/>
                  </a:defRPr>
                </a:lvl9pPr>
              </a:lstStyle>
              <a:p>
                <a:pPr eaLnBrk="1" hangingPunct="1"/>
                <a:r>
                  <a:rPr lang="en-US" sz="1000" b="1">
                    <a:solidFill>
                      <a:schemeClr val="bg1"/>
                    </a:solidFill>
                  </a:rPr>
                  <a:t>Desktop Pools</a:t>
                </a:r>
              </a:p>
            </p:txBody>
          </p:sp>
        </p:grpSp>
      </p:grpSp>
      <p:sp>
        <p:nvSpPr>
          <p:cNvPr id="33" name="Freeform 154"/>
          <p:cNvSpPr>
            <a:spLocks/>
          </p:cNvSpPr>
          <p:nvPr/>
        </p:nvSpPr>
        <p:spPr bwMode="auto">
          <a:xfrm>
            <a:off x="447675" y="3971925"/>
            <a:ext cx="5229225" cy="563563"/>
          </a:xfrm>
          <a:custGeom>
            <a:avLst/>
            <a:gdLst>
              <a:gd name="T0" fmla="*/ 0 w 2288"/>
              <a:gd name="T1" fmla="*/ 0 h 355"/>
              <a:gd name="T2" fmla="*/ 2110 w 2288"/>
              <a:gd name="T3" fmla="*/ 0 h 355"/>
              <a:gd name="T4" fmla="*/ 2288 w 2288"/>
              <a:gd name="T5" fmla="*/ 178 h 355"/>
              <a:gd name="T6" fmla="*/ 2110 w 2288"/>
              <a:gd name="T7" fmla="*/ 355 h 355"/>
              <a:gd name="T8" fmla="*/ 0 w 2288"/>
              <a:gd name="T9" fmla="*/ 355 h 355"/>
              <a:gd name="T10" fmla="*/ 178 w 2288"/>
              <a:gd name="T11" fmla="*/ 178 h 355"/>
              <a:gd name="T12" fmla="*/ 0 w 2288"/>
              <a:gd name="T13" fmla="*/ 0 h 355"/>
            </a:gdLst>
            <a:ahLst/>
            <a:cxnLst>
              <a:cxn ang="0">
                <a:pos x="T0" y="T1"/>
              </a:cxn>
              <a:cxn ang="0">
                <a:pos x="T2" y="T3"/>
              </a:cxn>
              <a:cxn ang="0">
                <a:pos x="T4" y="T5"/>
              </a:cxn>
              <a:cxn ang="0">
                <a:pos x="T6" y="T7"/>
              </a:cxn>
              <a:cxn ang="0">
                <a:pos x="T8" y="T9"/>
              </a:cxn>
              <a:cxn ang="0">
                <a:pos x="T10" y="T11"/>
              </a:cxn>
              <a:cxn ang="0">
                <a:pos x="T12" y="T13"/>
              </a:cxn>
            </a:cxnLst>
            <a:rect l="0" t="0" r="r" b="b"/>
            <a:pathLst>
              <a:path w="2288" h="355">
                <a:moveTo>
                  <a:pt x="0" y="0"/>
                </a:moveTo>
                <a:lnTo>
                  <a:pt x="2110" y="0"/>
                </a:lnTo>
                <a:lnTo>
                  <a:pt x="2288" y="178"/>
                </a:lnTo>
                <a:lnTo>
                  <a:pt x="2110" y="355"/>
                </a:lnTo>
                <a:lnTo>
                  <a:pt x="0" y="355"/>
                </a:lnTo>
                <a:lnTo>
                  <a:pt x="178" y="178"/>
                </a:lnTo>
                <a:lnTo>
                  <a:pt x="0" y="0"/>
                </a:lnTo>
                <a:close/>
              </a:path>
            </a:pathLst>
          </a:custGeom>
          <a:solidFill>
            <a:schemeClr val="accent5">
              <a:lumMod val="50000"/>
              <a:alpha val="62000"/>
            </a:schemeClr>
          </a:solidFill>
          <a:ln w="9525">
            <a:solidFill>
              <a:schemeClr val="bg1"/>
            </a:solidFill>
            <a:round/>
            <a:headEnd/>
            <a:tailEnd/>
          </a:ln>
          <a:extLst/>
        </p:spPr>
        <p:txBody>
          <a:bodyPr anchor="ctr"/>
          <a:lstStyle/>
          <a:p>
            <a:pPr algn="ctr" fontAlgn="auto">
              <a:spcBef>
                <a:spcPts val="0"/>
              </a:spcBef>
              <a:spcAft>
                <a:spcPts val="0"/>
              </a:spcAft>
              <a:defRPr/>
            </a:pPr>
            <a:r>
              <a:rPr lang="en-US" sz="1800" kern="0" dirty="0"/>
              <a:t>VMware vSphere &amp; View 4.6</a:t>
            </a:r>
          </a:p>
        </p:txBody>
      </p:sp>
      <p:sp>
        <p:nvSpPr>
          <p:cNvPr id="34" name="Freeform 154"/>
          <p:cNvSpPr>
            <a:spLocks/>
          </p:cNvSpPr>
          <p:nvPr/>
        </p:nvSpPr>
        <p:spPr bwMode="auto">
          <a:xfrm>
            <a:off x="447675" y="4986338"/>
            <a:ext cx="5191125" cy="563562"/>
          </a:xfrm>
          <a:custGeom>
            <a:avLst/>
            <a:gdLst>
              <a:gd name="T0" fmla="*/ 0 w 2288"/>
              <a:gd name="T1" fmla="*/ 0 h 355"/>
              <a:gd name="T2" fmla="*/ 2110 w 2288"/>
              <a:gd name="T3" fmla="*/ 0 h 355"/>
              <a:gd name="T4" fmla="*/ 2288 w 2288"/>
              <a:gd name="T5" fmla="*/ 178 h 355"/>
              <a:gd name="T6" fmla="*/ 2110 w 2288"/>
              <a:gd name="T7" fmla="*/ 355 h 355"/>
              <a:gd name="T8" fmla="*/ 0 w 2288"/>
              <a:gd name="T9" fmla="*/ 355 h 355"/>
              <a:gd name="T10" fmla="*/ 178 w 2288"/>
              <a:gd name="T11" fmla="*/ 178 h 355"/>
              <a:gd name="T12" fmla="*/ 0 w 2288"/>
              <a:gd name="T13" fmla="*/ 0 h 355"/>
            </a:gdLst>
            <a:ahLst/>
            <a:cxnLst>
              <a:cxn ang="0">
                <a:pos x="T0" y="T1"/>
              </a:cxn>
              <a:cxn ang="0">
                <a:pos x="T2" y="T3"/>
              </a:cxn>
              <a:cxn ang="0">
                <a:pos x="T4" y="T5"/>
              </a:cxn>
              <a:cxn ang="0">
                <a:pos x="T6" y="T7"/>
              </a:cxn>
              <a:cxn ang="0">
                <a:pos x="T8" y="T9"/>
              </a:cxn>
              <a:cxn ang="0">
                <a:pos x="T10" y="T11"/>
              </a:cxn>
              <a:cxn ang="0">
                <a:pos x="T12" y="T13"/>
              </a:cxn>
            </a:cxnLst>
            <a:rect l="0" t="0" r="r" b="b"/>
            <a:pathLst>
              <a:path w="2288" h="355">
                <a:moveTo>
                  <a:pt x="0" y="0"/>
                </a:moveTo>
                <a:lnTo>
                  <a:pt x="2110" y="0"/>
                </a:lnTo>
                <a:lnTo>
                  <a:pt x="2288" y="178"/>
                </a:lnTo>
                <a:lnTo>
                  <a:pt x="2110" y="355"/>
                </a:lnTo>
                <a:lnTo>
                  <a:pt x="0" y="355"/>
                </a:lnTo>
                <a:lnTo>
                  <a:pt x="178" y="178"/>
                </a:lnTo>
                <a:lnTo>
                  <a:pt x="0" y="0"/>
                </a:lnTo>
                <a:close/>
              </a:path>
            </a:pathLst>
          </a:custGeom>
          <a:solidFill>
            <a:srgbClr val="88F075">
              <a:alpha val="50000"/>
            </a:srgbClr>
          </a:solidFill>
          <a:ln w="9525">
            <a:solidFill>
              <a:schemeClr val="bg1"/>
            </a:solidFill>
            <a:round/>
            <a:headEnd/>
            <a:tailEnd/>
          </a:ln>
          <a:extLst/>
        </p:spPr>
        <p:txBody>
          <a:bodyPr anchor="ctr"/>
          <a:lstStyle/>
          <a:p>
            <a:pPr algn="ctr" fontAlgn="auto">
              <a:spcBef>
                <a:spcPts val="0"/>
              </a:spcBef>
              <a:spcAft>
                <a:spcPts val="0"/>
              </a:spcAft>
              <a:defRPr/>
            </a:pPr>
            <a:r>
              <a:rPr lang="en-US" sz="1800" kern="0" dirty="0"/>
              <a:t>Logical Storage Array</a:t>
            </a:r>
          </a:p>
        </p:txBody>
      </p:sp>
      <p:sp>
        <p:nvSpPr>
          <p:cNvPr id="35" name="Freeform 154"/>
          <p:cNvSpPr>
            <a:spLocks/>
          </p:cNvSpPr>
          <p:nvPr/>
        </p:nvSpPr>
        <p:spPr bwMode="auto">
          <a:xfrm>
            <a:off x="447675" y="2959100"/>
            <a:ext cx="5229225" cy="563563"/>
          </a:xfrm>
          <a:custGeom>
            <a:avLst/>
            <a:gdLst>
              <a:gd name="T0" fmla="*/ 0 w 2288"/>
              <a:gd name="T1" fmla="*/ 0 h 355"/>
              <a:gd name="T2" fmla="*/ 2110 w 2288"/>
              <a:gd name="T3" fmla="*/ 0 h 355"/>
              <a:gd name="T4" fmla="*/ 2288 w 2288"/>
              <a:gd name="T5" fmla="*/ 178 h 355"/>
              <a:gd name="T6" fmla="*/ 2110 w 2288"/>
              <a:gd name="T7" fmla="*/ 355 h 355"/>
              <a:gd name="T8" fmla="*/ 0 w 2288"/>
              <a:gd name="T9" fmla="*/ 355 h 355"/>
              <a:gd name="T10" fmla="*/ 178 w 2288"/>
              <a:gd name="T11" fmla="*/ 178 h 355"/>
              <a:gd name="T12" fmla="*/ 0 w 2288"/>
              <a:gd name="T13" fmla="*/ 0 h 355"/>
            </a:gdLst>
            <a:ahLst/>
            <a:cxnLst>
              <a:cxn ang="0">
                <a:pos x="T0" y="T1"/>
              </a:cxn>
              <a:cxn ang="0">
                <a:pos x="T2" y="T3"/>
              </a:cxn>
              <a:cxn ang="0">
                <a:pos x="T4" y="T5"/>
              </a:cxn>
              <a:cxn ang="0">
                <a:pos x="T6" y="T7"/>
              </a:cxn>
              <a:cxn ang="0">
                <a:pos x="T8" y="T9"/>
              </a:cxn>
              <a:cxn ang="0">
                <a:pos x="T10" y="T11"/>
              </a:cxn>
              <a:cxn ang="0">
                <a:pos x="T12" y="T13"/>
              </a:cxn>
            </a:cxnLst>
            <a:rect l="0" t="0" r="r" b="b"/>
            <a:pathLst>
              <a:path w="2288" h="355">
                <a:moveTo>
                  <a:pt x="0" y="0"/>
                </a:moveTo>
                <a:lnTo>
                  <a:pt x="2110" y="0"/>
                </a:lnTo>
                <a:lnTo>
                  <a:pt x="2288" y="178"/>
                </a:lnTo>
                <a:lnTo>
                  <a:pt x="2110" y="355"/>
                </a:lnTo>
                <a:lnTo>
                  <a:pt x="0" y="355"/>
                </a:lnTo>
                <a:lnTo>
                  <a:pt x="178" y="178"/>
                </a:lnTo>
                <a:lnTo>
                  <a:pt x="0" y="0"/>
                </a:lnTo>
                <a:close/>
              </a:path>
            </a:pathLst>
          </a:custGeom>
          <a:solidFill>
            <a:schemeClr val="tx2">
              <a:lumMod val="60000"/>
              <a:lumOff val="40000"/>
              <a:alpha val="50000"/>
            </a:schemeClr>
          </a:solidFill>
          <a:ln w="9525">
            <a:solidFill>
              <a:schemeClr val="bg1"/>
            </a:solidFill>
            <a:round/>
            <a:headEnd/>
            <a:tailEnd/>
          </a:ln>
          <a:extLst/>
        </p:spPr>
        <p:txBody>
          <a:bodyPr anchor="ctr"/>
          <a:lstStyle/>
          <a:p>
            <a:pPr algn="ctr" fontAlgn="auto">
              <a:spcBef>
                <a:spcPts val="0"/>
              </a:spcBef>
              <a:spcAft>
                <a:spcPts val="0"/>
              </a:spcAft>
              <a:defRPr/>
            </a:pPr>
            <a:endParaRPr lang="en-US" sz="1800" kern="0" dirty="0"/>
          </a:p>
          <a:p>
            <a:pPr algn="ctr" fontAlgn="auto">
              <a:spcBef>
                <a:spcPts val="0"/>
              </a:spcBef>
              <a:spcAft>
                <a:spcPts val="0"/>
              </a:spcAft>
              <a:defRPr/>
            </a:pPr>
            <a:r>
              <a:rPr lang="en-US" sz="1800" kern="0" dirty="0"/>
              <a:t>Desktop Pool</a:t>
            </a:r>
          </a:p>
          <a:p>
            <a:pPr fontAlgn="auto">
              <a:spcBef>
                <a:spcPts val="0"/>
              </a:spcBef>
              <a:spcAft>
                <a:spcPts val="0"/>
              </a:spcAft>
              <a:defRPr/>
            </a:pPr>
            <a:endParaRPr lang="en-US" sz="1800" kern="0" dirty="0"/>
          </a:p>
        </p:txBody>
      </p:sp>
      <p:sp>
        <p:nvSpPr>
          <p:cNvPr id="37" name="Freeform 154"/>
          <p:cNvSpPr>
            <a:spLocks/>
          </p:cNvSpPr>
          <p:nvPr/>
        </p:nvSpPr>
        <p:spPr bwMode="auto">
          <a:xfrm>
            <a:off x="469900" y="2959100"/>
            <a:ext cx="2921000" cy="563563"/>
          </a:xfrm>
          <a:custGeom>
            <a:avLst/>
            <a:gdLst>
              <a:gd name="T0" fmla="*/ 0 w 2288"/>
              <a:gd name="T1" fmla="*/ 0 h 355"/>
              <a:gd name="T2" fmla="*/ 2110 w 2288"/>
              <a:gd name="T3" fmla="*/ 0 h 355"/>
              <a:gd name="T4" fmla="*/ 2288 w 2288"/>
              <a:gd name="T5" fmla="*/ 178 h 355"/>
              <a:gd name="T6" fmla="*/ 2110 w 2288"/>
              <a:gd name="T7" fmla="*/ 355 h 355"/>
              <a:gd name="T8" fmla="*/ 0 w 2288"/>
              <a:gd name="T9" fmla="*/ 355 h 355"/>
              <a:gd name="T10" fmla="*/ 178 w 2288"/>
              <a:gd name="T11" fmla="*/ 178 h 355"/>
              <a:gd name="T12" fmla="*/ 0 w 2288"/>
              <a:gd name="T13" fmla="*/ 0 h 355"/>
            </a:gdLst>
            <a:ahLst/>
            <a:cxnLst>
              <a:cxn ang="0">
                <a:pos x="T0" y="T1"/>
              </a:cxn>
              <a:cxn ang="0">
                <a:pos x="T2" y="T3"/>
              </a:cxn>
              <a:cxn ang="0">
                <a:pos x="T4" y="T5"/>
              </a:cxn>
              <a:cxn ang="0">
                <a:pos x="T6" y="T7"/>
              </a:cxn>
              <a:cxn ang="0">
                <a:pos x="T8" y="T9"/>
              </a:cxn>
              <a:cxn ang="0">
                <a:pos x="T10" y="T11"/>
              </a:cxn>
              <a:cxn ang="0">
                <a:pos x="T12" y="T13"/>
              </a:cxn>
            </a:cxnLst>
            <a:rect l="0" t="0" r="r" b="b"/>
            <a:pathLst>
              <a:path w="2288" h="355">
                <a:moveTo>
                  <a:pt x="0" y="0"/>
                </a:moveTo>
                <a:lnTo>
                  <a:pt x="2110" y="0"/>
                </a:lnTo>
                <a:lnTo>
                  <a:pt x="2288" y="178"/>
                </a:lnTo>
                <a:lnTo>
                  <a:pt x="2110" y="355"/>
                </a:lnTo>
                <a:lnTo>
                  <a:pt x="0" y="355"/>
                </a:lnTo>
                <a:lnTo>
                  <a:pt x="178" y="178"/>
                </a:lnTo>
                <a:lnTo>
                  <a:pt x="0" y="0"/>
                </a:lnTo>
                <a:close/>
              </a:path>
            </a:pathLst>
          </a:custGeom>
          <a:solidFill>
            <a:schemeClr val="tx2">
              <a:lumMod val="60000"/>
              <a:lumOff val="40000"/>
              <a:alpha val="50000"/>
            </a:schemeClr>
          </a:solidFill>
          <a:ln w="9525">
            <a:solidFill>
              <a:schemeClr val="bg1"/>
            </a:solidFill>
            <a:round/>
            <a:headEnd/>
            <a:tailEnd/>
          </a:ln>
          <a:extLst/>
        </p:spPr>
        <p:txBody>
          <a:bodyPr anchor="ctr"/>
          <a:lstStyle/>
          <a:p>
            <a:pPr algn="ctr" fontAlgn="auto">
              <a:spcBef>
                <a:spcPts val="0"/>
              </a:spcBef>
              <a:spcAft>
                <a:spcPts val="0"/>
              </a:spcAft>
              <a:defRPr/>
            </a:pPr>
            <a:endParaRPr lang="en-US" sz="1800" kern="0" dirty="0"/>
          </a:p>
          <a:p>
            <a:pPr algn="ctr" fontAlgn="auto">
              <a:spcBef>
                <a:spcPts val="0"/>
              </a:spcBef>
              <a:spcAft>
                <a:spcPts val="0"/>
              </a:spcAft>
              <a:defRPr/>
            </a:pPr>
            <a:r>
              <a:rPr lang="en-US" sz="1800" kern="0" dirty="0"/>
              <a:t>Desktop Pool</a:t>
            </a:r>
          </a:p>
          <a:p>
            <a:pPr fontAlgn="auto">
              <a:spcBef>
                <a:spcPts val="0"/>
              </a:spcBef>
              <a:spcAft>
                <a:spcPts val="0"/>
              </a:spcAft>
              <a:defRPr/>
            </a:pPr>
            <a:endParaRPr lang="en-US" sz="1800" kern="0" dirty="0"/>
          </a:p>
        </p:txBody>
      </p:sp>
      <p:sp>
        <p:nvSpPr>
          <p:cNvPr id="36" name="Freeform 154"/>
          <p:cNvSpPr>
            <a:spLocks/>
          </p:cNvSpPr>
          <p:nvPr/>
        </p:nvSpPr>
        <p:spPr bwMode="auto">
          <a:xfrm>
            <a:off x="495300" y="2959100"/>
            <a:ext cx="1600200" cy="563563"/>
          </a:xfrm>
          <a:custGeom>
            <a:avLst/>
            <a:gdLst>
              <a:gd name="T0" fmla="*/ 0 w 2288"/>
              <a:gd name="T1" fmla="*/ 0 h 355"/>
              <a:gd name="T2" fmla="*/ 2110 w 2288"/>
              <a:gd name="T3" fmla="*/ 0 h 355"/>
              <a:gd name="T4" fmla="*/ 2288 w 2288"/>
              <a:gd name="T5" fmla="*/ 178 h 355"/>
              <a:gd name="T6" fmla="*/ 2110 w 2288"/>
              <a:gd name="T7" fmla="*/ 355 h 355"/>
              <a:gd name="T8" fmla="*/ 0 w 2288"/>
              <a:gd name="T9" fmla="*/ 355 h 355"/>
              <a:gd name="T10" fmla="*/ 178 w 2288"/>
              <a:gd name="T11" fmla="*/ 178 h 355"/>
              <a:gd name="T12" fmla="*/ 0 w 2288"/>
              <a:gd name="T13" fmla="*/ 0 h 355"/>
            </a:gdLst>
            <a:ahLst/>
            <a:cxnLst>
              <a:cxn ang="0">
                <a:pos x="T0" y="T1"/>
              </a:cxn>
              <a:cxn ang="0">
                <a:pos x="T2" y="T3"/>
              </a:cxn>
              <a:cxn ang="0">
                <a:pos x="T4" y="T5"/>
              </a:cxn>
              <a:cxn ang="0">
                <a:pos x="T6" y="T7"/>
              </a:cxn>
              <a:cxn ang="0">
                <a:pos x="T8" y="T9"/>
              </a:cxn>
              <a:cxn ang="0">
                <a:pos x="T10" y="T11"/>
              </a:cxn>
              <a:cxn ang="0">
                <a:pos x="T12" y="T13"/>
              </a:cxn>
            </a:cxnLst>
            <a:rect l="0" t="0" r="r" b="b"/>
            <a:pathLst>
              <a:path w="2288" h="355">
                <a:moveTo>
                  <a:pt x="0" y="0"/>
                </a:moveTo>
                <a:lnTo>
                  <a:pt x="2110" y="0"/>
                </a:lnTo>
                <a:lnTo>
                  <a:pt x="2288" y="178"/>
                </a:lnTo>
                <a:lnTo>
                  <a:pt x="2110" y="355"/>
                </a:lnTo>
                <a:lnTo>
                  <a:pt x="0" y="355"/>
                </a:lnTo>
                <a:lnTo>
                  <a:pt x="178" y="178"/>
                </a:lnTo>
                <a:lnTo>
                  <a:pt x="0" y="0"/>
                </a:lnTo>
                <a:close/>
              </a:path>
            </a:pathLst>
          </a:custGeom>
          <a:solidFill>
            <a:schemeClr val="tx2">
              <a:lumMod val="60000"/>
              <a:lumOff val="40000"/>
              <a:alpha val="50000"/>
            </a:schemeClr>
          </a:solidFill>
          <a:ln w="9525">
            <a:solidFill>
              <a:schemeClr val="bg1"/>
            </a:solidFill>
            <a:round/>
            <a:headEnd/>
            <a:tailEnd/>
          </a:ln>
          <a:extLst/>
        </p:spPr>
        <p:txBody>
          <a:bodyPr anchor="ctr"/>
          <a:lstStyle/>
          <a:p>
            <a:pPr algn="ctr" fontAlgn="auto">
              <a:spcBef>
                <a:spcPts val="0"/>
              </a:spcBef>
              <a:spcAft>
                <a:spcPts val="0"/>
              </a:spcAft>
              <a:defRPr/>
            </a:pPr>
            <a:endParaRPr lang="en-US" sz="1800" kern="0" dirty="0"/>
          </a:p>
          <a:p>
            <a:pPr algn="ctr" fontAlgn="auto">
              <a:spcBef>
                <a:spcPts val="0"/>
              </a:spcBef>
              <a:spcAft>
                <a:spcPts val="0"/>
              </a:spcAft>
              <a:defRPr/>
            </a:pPr>
            <a:r>
              <a:rPr lang="en-US" sz="1800" kern="0" dirty="0"/>
              <a:t>Desktop Pool</a:t>
            </a:r>
          </a:p>
          <a:p>
            <a:pPr fontAlgn="auto">
              <a:spcBef>
                <a:spcPts val="0"/>
              </a:spcBef>
              <a:spcAft>
                <a:spcPts val="0"/>
              </a:spcAft>
              <a:defRPr/>
            </a:pPr>
            <a:endParaRPr lang="en-US" sz="1800" kern="0" dirty="0"/>
          </a:p>
        </p:txBody>
      </p:sp>
      <p:sp>
        <p:nvSpPr>
          <p:cNvPr id="39" name="Freeform 154"/>
          <p:cNvSpPr>
            <a:spLocks/>
          </p:cNvSpPr>
          <p:nvPr/>
        </p:nvSpPr>
        <p:spPr bwMode="auto">
          <a:xfrm>
            <a:off x="457200" y="3975100"/>
            <a:ext cx="2933700" cy="563563"/>
          </a:xfrm>
          <a:custGeom>
            <a:avLst/>
            <a:gdLst>
              <a:gd name="T0" fmla="*/ 0 w 2288"/>
              <a:gd name="T1" fmla="*/ 0 h 355"/>
              <a:gd name="T2" fmla="*/ 2110 w 2288"/>
              <a:gd name="T3" fmla="*/ 0 h 355"/>
              <a:gd name="T4" fmla="*/ 2288 w 2288"/>
              <a:gd name="T5" fmla="*/ 178 h 355"/>
              <a:gd name="T6" fmla="*/ 2110 w 2288"/>
              <a:gd name="T7" fmla="*/ 355 h 355"/>
              <a:gd name="T8" fmla="*/ 0 w 2288"/>
              <a:gd name="T9" fmla="*/ 355 h 355"/>
              <a:gd name="T10" fmla="*/ 178 w 2288"/>
              <a:gd name="T11" fmla="*/ 178 h 355"/>
              <a:gd name="T12" fmla="*/ 0 w 2288"/>
              <a:gd name="T13" fmla="*/ 0 h 355"/>
            </a:gdLst>
            <a:ahLst/>
            <a:cxnLst>
              <a:cxn ang="0">
                <a:pos x="T0" y="T1"/>
              </a:cxn>
              <a:cxn ang="0">
                <a:pos x="T2" y="T3"/>
              </a:cxn>
              <a:cxn ang="0">
                <a:pos x="T4" y="T5"/>
              </a:cxn>
              <a:cxn ang="0">
                <a:pos x="T6" y="T7"/>
              </a:cxn>
              <a:cxn ang="0">
                <a:pos x="T8" y="T9"/>
              </a:cxn>
              <a:cxn ang="0">
                <a:pos x="T10" y="T11"/>
              </a:cxn>
              <a:cxn ang="0">
                <a:pos x="T12" y="T13"/>
              </a:cxn>
            </a:cxnLst>
            <a:rect l="0" t="0" r="r" b="b"/>
            <a:pathLst>
              <a:path w="2288" h="355">
                <a:moveTo>
                  <a:pt x="0" y="0"/>
                </a:moveTo>
                <a:lnTo>
                  <a:pt x="2110" y="0"/>
                </a:lnTo>
                <a:lnTo>
                  <a:pt x="2288" y="178"/>
                </a:lnTo>
                <a:lnTo>
                  <a:pt x="2110" y="355"/>
                </a:lnTo>
                <a:lnTo>
                  <a:pt x="0" y="355"/>
                </a:lnTo>
                <a:lnTo>
                  <a:pt x="178" y="178"/>
                </a:lnTo>
                <a:lnTo>
                  <a:pt x="0" y="0"/>
                </a:lnTo>
                <a:close/>
              </a:path>
            </a:pathLst>
          </a:custGeom>
          <a:solidFill>
            <a:schemeClr val="accent5">
              <a:lumMod val="50000"/>
              <a:alpha val="62000"/>
            </a:schemeClr>
          </a:solidFill>
          <a:ln w="9525">
            <a:solidFill>
              <a:schemeClr val="bg1"/>
            </a:solidFill>
            <a:round/>
            <a:headEnd/>
            <a:tailEnd/>
          </a:ln>
          <a:extLst/>
        </p:spPr>
        <p:txBody>
          <a:bodyPr anchor="ctr"/>
          <a:lstStyle/>
          <a:p>
            <a:pPr algn="ctr" fontAlgn="auto">
              <a:spcBef>
                <a:spcPts val="0"/>
              </a:spcBef>
              <a:spcAft>
                <a:spcPts val="0"/>
              </a:spcAft>
              <a:defRPr/>
            </a:pPr>
            <a:r>
              <a:rPr lang="en-US" sz="1800" kern="0" dirty="0"/>
              <a:t>VMware vSphere &amp; View 4.6</a:t>
            </a:r>
          </a:p>
        </p:txBody>
      </p:sp>
      <p:sp>
        <p:nvSpPr>
          <p:cNvPr id="38" name="Freeform 154"/>
          <p:cNvSpPr>
            <a:spLocks/>
          </p:cNvSpPr>
          <p:nvPr/>
        </p:nvSpPr>
        <p:spPr bwMode="auto">
          <a:xfrm>
            <a:off x="457200" y="3962400"/>
            <a:ext cx="1638300" cy="563563"/>
          </a:xfrm>
          <a:custGeom>
            <a:avLst/>
            <a:gdLst>
              <a:gd name="T0" fmla="*/ 0 w 2288"/>
              <a:gd name="T1" fmla="*/ 0 h 355"/>
              <a:gd name="T2" fmla="*/ 2110 w 2288"/>
              <a:gd name="T3" fmla="*/ 0 h 355"/>
              <a:gd name="T4" fmla="*/ 2288 w 2288"/>
              <a:gd name="T5" fmla="*/ 178 h 355"/>
              <a:gd name="T6" fmla="*/ 2110 w 2288"/>
              <a:gd name="T7" fmla="*/ 355 h 355"/>
              <a:gd name="T8" fmla="*/ 0 w 2288"/>
              <a:gd name="T9" fmla="*/ 355 h 355"/>
              <a:gd name="T10" fmla="*/ 178 w 2288"/>
              <a:gd name="T11" fmla="*/ 178 h 355"/>
              <a:gd name="T12" fmla="*/ 0 w 2288"/>
              <a:gd name="T13" fmla="*/ 0 h 355"/>
            </a:gdLst>
            <a:ahLst/>
            <a:cxnLst>
              <a:cxn ang="0">
                <a:pos x="T0" y="T1"/>
              </a:cxn>
              <a:cxn ang="0">
                <a:pos x="T2" y="T3"/>
              </a:cxn>
              <a:cxn ang="0">
                <a:pos x="T4" y="T5"/>
              </a:cxn>
              <a:cxn ang="0">
                <a:pos x="T6" y="T7"/>
              </a:cxn>
              <a:cxn ang="0">
                <a:pos x="T8" y="T9"/>
              </a:cxn>
              <a:cxn ang="0">
                <a:pos x="T10" y="T11"/>
              </a:cxn>
              <a:cxn ang="0">
                <a:pos x="T12" y="T13"/>
              </a:cxn>
            </a:cxnLst>
            <a:rect l="0" t="0" r="r" b="b"/>
            <a:pathLst>
              <a:path w="2288" h="355">
                <a:moveTo>
                  <a:pt x="0" y="0"/>
                </a:moveTo>
                <a:lnTo>
                  <a:pt x="2110" y="0"/>
                </a:lnTo>
                <a:lnTo>
                  <a:pt x="2288" y="178"/>
                </a:lnTo>
                <a:lnTo>
                  <a:pt x="2110" y="355"/>
                </a:lnTo>
                <a:lnTo>
                  <a:pt x="0" y="355"/>
                </a:lnTo>
                <a:lnTo>
                  <a:pt x="178" y="178"/>
                </a:lnTo>
                <a:lnTo>
                  <a:pt x="0" y="0"/>
                </a:lnTo>
                <a:close/>
              </a:path>
            </a:pathLst>
          </a:custGeom>
          <a:solidFill>
            <a:schemeClr val="accent5">
              <a:lumMod val="50000"/>
              <a:alpha val="62000"/>
            </a:schemeClr>
          </a:solidFill>
          <a:ln w="9525">
            <a:solidFill>
              <a:schemeClr val="bg1"/>
            </a:solidFill>
            <a:round/>
            <a:headEnd/>
            <a:tailEnd/>
          </a:ln>
          <a:extLst/>
        </p:spPr>
        <p:txBody>
          <a:bodyPr anchor="ctr"/>
          <a:lstStyle/>
          <a:p>
            <a:pPr algn="ctr" fontAlgn="auto">
              <a:spcBef>
                <a:spcPts val="0"/>
              </a:spcBef>
              <a:spcAft>
                <a:spcPts val="0"/>
              </a:spcAft>
              <a:defRPr/>
            </a:pPr>
            <a:r>
              <a:rPr lang="en-US" sz="1800" kern="0" dirty="0"/>
              <a:t>VMware vSphere &amp; View 4.6</a:t>
            </a:r>
          </a:p>
        </p:txBody>
      </p:sp>
      <p:sp>
        <p:nvSpPr>
          <p:cNvPr id="41" name="Freeform 154"/>
          <p:cNvSpPr>
            <a:spLocks/>
          </p:cNvSpPr>
          <p:nvPr/>
        </p:nvSpPr>
        <p:spPr bwMode="auto">
          <a:xfrm>
            <a:off x="469900" y="4986338"/>
            <a:ext cx="2921000" cy="563562"/>
          </a:xfrm>
          <a:custGeom>
            <a:avLst/>
            <a:gdLst>
              <a:gd name="T0" fmla="*/ 0 w 2288"/>
              <a:gd name="T1" fmla="*/ 0 h 355"/>
              <a:gd name="T2" fmla="*/ 2110 w 2288"/>
              <a:gd name="T3" fmla="*/ 0 h 355"/>
              <a:gd name="T4" fmla="*/ 2288 w 2288"/>
              <a:gd name="T5" fmla="*/ 178 h 355"/>
              <a:gd name="T6" fmla="*/ 2110 w 2288"/>
              <a:gd name="T7" fmla="*/ 355 h 355"/>
              <a:gd name="T8" fmla="*/ 0 w 2288"/>
              <a:gd name="T9" fmla="*/ 355 h 355"/>
              <a:gd name="T10" fmla="*/ 178 w 2288"/>
              <a:gd name="T11" fmla="*/ 178 h 355"/>
              <a:gd name="T12" fmla="*/ 0 w 2288"/>
              <a:gd name="T13" fmla="*/ 0 h 355"/>
            </a:gdLst>
            <a:ahLst/>
            <a:cxnLst>
              <a:cxn ang="0">
                <a:pos x="T0" y="T1"/>
              </a:cxn>
              <a:cxn ang="0">
                <a:pos x="T2" y="T3"/>
              </a:cxn>
              <a:cxn ang="0">
                <a:pos x="T4" y="T5"/>
              </a:cxn>
              <a:cxn ang="0">
                <a:pos x="T6" y="T7"/>
              </a:cxn>
              <a:cxn ang="0">
                <a:pos x="T8" y="T9"/>
              </a:cxn>
              <a:cxn ang="0">
                <a:pos x="T10" y="T11"/>
              </a:cxn>
              <a:cxn ang="0">
                <a:pos x="T12" y="T13"/>
              </a:cxn>
            </a:cxnLst>
            <a:rect l="0" t="0" r="r" b="b"/>
            <a:pathLst>
              <a:path w="2288" h="355">
                <a:moveTo>
                  <a:pt x="0" y="0"/>
                </a:moveTo>
                <a:lnTo>
                  <a:pt x="2110" y="0"/>
                </a:lnTo>
                <a:lnTo>
                  <a:pt x="2288" y="178"/>
                </a:lnTo>
                <a:lnTo>
                  <a:pt x="2110" y="355"/>
                </a:lnTo>
                <a:lnTo>
                  <a:pt x="0" y="355"/>
                </a:lnTo>
                <a:lnTo>
                  <a:pt x="178" y="178"/>
                </a:lnTo>
                <a:lnTo>
                  <a:pt x="0" y="0"/>
                </a:lnTo>
                <a:close/>
              </a:path>
            </a:pathLst>
          </a:custGeom>
          <a:solidFill>
            <a:srgbClr val="88F075">
              <a:alpha val="50000"/>
            </a:srgbClr>
          </a:solidFill>
          <a:ln w="9525">
            <a:solidFill>
              <a:schemeClr val="bg1"/>
            </a:solidFill>
            <a:round/>
            <a:headEnd/>
            <a:tailEnd/>
          </a:ln>
          <a:extLst/>
        </p:spPr>
        <p:txBody>
          <a:bodyPr anchor="ctr"/>
          <a:lstStyle/>
          <a:p>
            <a:pPr algn="ctr" fontAlgn="auto">
              <a:spcBef>
                <a:spcPts val="0"/>
              </a:spcBef>
              <a:spcAft>
                <a:spcPts val="0"/>
              </a:spcAft>
              <a:defRPr/>
            </a:pPr>
            <a:r>
              <a:rPr lang="en-US" sz="1800" kern="0" dirty="0"/>
              <a:t>Logical Storage Array</a:t>
            </a:r>
          </a:p>
        </p:txBody>
      </p:sp>
      <p:sp>
        <p:nvSpPr>
          <p:cNvPr id="40" name="Freeform 154"/>
          <p:cNvSpPr>
            <a:spLocks/>
          </p:cNvSpPr>
          <p:nvPr/>
        </p:nvSpPr>
        <p:spPr bwMode="auto">
          <a:xfrm>
            <a:off x="457200" y="4991100"/>
            <a:ext cx="1638300" cy="563563"/>
          </a:xfrm>
          <a:custGeom>
            <a:avLst/>
            <a:gdLst>
              <a:gd name="T0" fmla="*/ 0 w 2288"/>
              <a:gd name="T1" fmla="*/ 0 h 355"/>
              <a:gd name="T2" fmla="*/ 2110 w 2288"/>
              <a:gd name="T3" fmla="*/ 0 h 355"/>
              <a:gd name="T4" fmla="*/ 2288 w 2288"/>
              <a:gd name="T5" fmla="*/ 178 h 355"/>
              <a:gd name="T6" fmla="*/ 2110 w 2288"/>
              <a:gd name="T7" fmla="*/ 355 h 355"/>
              <a:gd name="T8" fmla="*/ 0 w 2288"/>
              <a:gd name="T9" fmla="*/ 355 h 355"/>
              <a:gd name="T10" fmla="*/ 178 w 2288"/>
              <a:gd name="T11" fmla="*/ 178 h 355"/>
              <a:gd name="T12" fmla="*/ 0 w 2288"/>
              <a:gd name="T13" fmla="*/ 0 h 355"/>
            </a:gdLst>
            <a:ahLst/>
            <a:cxnLst>
              <a:cxn ang="0">
                <a:pos x="T0" y="T1"/>
              </a:cxn>
              <a:cxn ang="0">
                <a:pos x="T2" y="T3"/>
              </a:cxn>
              <a:cxn ang="0">
                <a:pos x="T4" y="T5"/>
              </a:cxn>
              <a:cxn ang="0">
                <a:pos x="T6" y="T7"/>
              </a:cxn>
              <a:cxn ang="0">
                <a:pos x="T8" y="T9"/>
              </a:cxn>
              <a:cxn ang="0">
                <a:pos x="T10" y="T11"/>
              </a:cxn>
              <a:cxn ang="0">
                <a:pos x="T12" y="T13"/>
              </a:cxn>
            </a:cxnLst>
            <a:rect l="0" t="0" r="r" b="b"/>
            <a:pathLst>
              <a:path w="2288" h="355">
                <a:moveTo>
                  <a:pt x="0" y="0"/>
                </a:moveTo>
                <a:lnTo>
                  <a:pt x="2110" y="0"/>
                </a:lnTo>
                <a:lnTo>
                  <a:pt x="2288" y="178"/>
                </a:lnTo>
                <a:lnTo>
                  <a:pt x="2110" y="355"/>
                </a:lnTo>
                <a:lnTo>
                  <a:pt x="0" y="355"/>
                </a:lnTo>
                <a:lnTo>
                  <a:pt x="178" y="178"/>
                </a:lnTo>
                <a:lnTo>
                  <a:pt x="0" y="0"/>
                </a:lnTo>
                <a:close/>
              </a:path>
            </a:pathLst>
          </a:custGeom>
          <a:solidFill>
            <a:srgbClr val="88F075">
              <a:alpha val="50000"/>
            </a:srgbClr>
          </a:solidFill>
          <a:ln w="9525">
            <a:solidFill>
              <a:schemeClr val="bg1"/>
            </a:solidFill>
            <a:round/>
            <a:headEnd/>
            <a:tailEnd/>
          </a:ln>
          <a:extLst/>
        </p:spPr>
        <p:txBody>
          <a:bodyPr anchor="ctr"/>
          <a:lstStyle/>
          <a:p>
            <a:pPr algn="ctr" fontAlgn="auto">
              <a:spcBef>
                <a:spcPts val="0"/>
              </a:spcBef>
              <a:spcAft>
                <a:spcPts val="0"/>
              </a:spcAft>
              <a:defRPr/>
            </a:pPr>
            <a:r>
              <a:rPr lang="en-US" sz="1800" kern="0" dirty="0"/>
              <a:t>Logical Storage Array</a:t>
            </a:r>
          </a:p>
        </p:txBody>
      </p:sp>
      <p:grpSp>
        <p:nvGrpSpPr>
          <p:cNvPr id="12" name="Group 67"/>
          <p:cNvGrpSpPr>
            <a:grpSpLocks/>
          </p:cNvGrpSpPr>
          <p:nvPr/>
        </p:nvGrpSpPr>
        <p:grpSpPr bwMode="auto">
          <a:xfrm>
            <a:off x="6056313" y="1543050"/>
            <a:ext cx="2878137" cy="4598988"/>
            <a:chOff x="6055847" y="1543751"/>
            <a:chExt cx="2878606" cy="4597956"/>
          </a:xfrm>
        </p:grpSpPr>
        <p:sp>
          <p:nvSpPr>
            <p:cNvPr id="44" name="TextBox 43"/>
            <p:cNvSpPr txBox="1"/>
            <p:nvPr/>
          </p:nvSpPr>
          <p:spPr bwMode="auto">
            <a:xfrm>
              <a:off x="6055847" y="5803645"/>
              <a:ext cx="1905310" cy="338062"/>
            </a:xfrm>
            <a:prstGeom prst="rect">
              <a:avLst/>
            </a:prstGeom>
            <a:noFill/>
            <a:ln w="19050" algn="ctr">
              <a:noFill/>
              <a:miter lim="800000"/>
              <a:headEnd/>
              <a:tailEnd/>
            </a:ln>
          </p:spPr>
          <p:txBody>
            <a:bodyPr lIns="0" tIns="0" rIns="0" bIns="0">
              <a:spAutoFit/>
            </a:bodyPr>
            <a:lstStyle/>
            <a:p>
              <a:pPr algn="ctr" fontAlgn="auto">
                <a:spcBef>
                  <a:spcPts val="0"/>
                </a:spcBef>
                <a:spcAft>
                  <a:spcPts val="0"/>
                </a:spcAft>
                <a:defRPr/>
              </a:pPr>
              <a:r>
                <a:rPr lang="en-US" sz="1100" kern="0" dirty="0">
                  <a:solidFill>
                    <a:sysClr val="windowText" lastClr="000000"/>
                  </a:solidFill>
                </a:rPr>
                <a:t>N VDI Pod</a:t>
              </a:r>
            </a:p>
            <a:p>
              <a:pPr algn="ctr" fontAlgn="auto">
                <a:spcBef>
                  <a:spcPts val="0"/>
                </a:spcBef>
                <a:spcAft>
                  <a:spcPts val="0"/>
                </a:spcAft>
                <a:defRPr/>
              </a:pPr>
              <a:r>
                <a:rPr lang="en-US" sz="1100" b="1" kern="0" dirty="0">
                  <a:solidFill>
                    <a:sysClr val="windowText" lastClr="000000"/>
                  </a:solidFill>
                </a:rPr>
                <a:t>N x 1000 Virtual Desktops</a:t>
              </a:r>
              <a:endParaRPr lang="en-US" sz="1100" b="1" kern="0" dirty="0">
                <a:solidFill>
                  <a:sysClr val="windowText" lastClr="000000"/>
                </a:solidFill>
                <a:latin typeface="Arial"/>
              </a:endParaRPr>
            </a:p>
          </p:txBody>
        </p:sp>
        <p:sp>
          <p:nvSpPr>
            <p:cNvPr id="64" name="TextBox 63"/>
            <p:cNvSpPr txBox="1"/>
            <p:nvPr/>
          </p:nvSpPr>
          <p:spPr bwMode="auto">
            <a:xfrm>
              <a:off x="6552815" y="1543751"/>
              <a:ext cx="2381638" cy="1353834"/>
            </a:xfrm>
            <a:prstGeom prst="rect">
              <a:avLst/>
            </a:prstGeom>
            <a:noFill/>
            <a:ln w="19050" algn="ctr">
              <a:noFill/>
              <a:miter lim="800000"/>
              <a:headEnd/>
              <a:tailEnd/>
            </a:ln>
          </p:spPr>
          <p:txBody>
            <a:bodyPr lIns="0" tIns="0" rIns="0" bIns="0">
              <a:spAutoFit/>
            </a:bodyPr>
            <a:lstStyle/>
            <a:p>
              <a:pPr fontAlgn="auto">
                <a:spcBef>
                  <a:spcPts val="0"/>
                </a:spcBef>
                <a:spcAft>
                  <a:spcPts val="0"/>
                </a:spcAft>
                <a:defRPr/>
              </a:pPr>
              <a:r>
                <a:rPr lang="en-US" sz="1100" b="1" kern="0" dirty="0">
                  <a:solidFill>
                    <a:sysClr val="windowText" lastClr="000000"/>
                  </a:solidFill>
                  <a:cs typeface="Arial" pitchFamily="34" charset="0"/>
                </a:rPr>
                <a:t>Pods of servers with</a:t>
              </a:r>
            </a:p>
            <a:p>
              <a:pPr marL="171450" indent="-171450" fontAlgn="auto">
                <a:spcBef>
                  <a:spcPts val="0"/>
                </a:spcBef>
                <a:spcAft>
                  <a:spcPts val="0"/>
                </a:spcAft>
                <a:buClr>
                  <a:srgbClr val="0075A3"/>
                </a:buClr>
                <a:buFont typeface="Arial" pitchFamily="34" charset="0"/>
                <a:buChar char="•"/>
                <a:defRPr/>
              </a:pPr>
              <a:r>
                <a:rPr lang="en-US" sz="1100" kern="0" dirty="0">
                  <a:solidFill>
                    <a:sysClr val="windowText" lastClr="000000"/>
                  </a:solidFill>
                  <a:cs typeface="Arial" pitchFamily="34" charset="0"/>
                </a:rPr>
                <a:t>10 x Rack Servers</a:t>
              </a:r>
            </a:p>
            <a:p>
              <a:pPr marL="171450" indent="-171450" fontAlgn="auto">
                <a:spcBef>
                  <a:spcPts val="0"/>
                </a:spcBef>
                <a:spcAft>
                  <a:spcPts val="0"/>
                </a:spcAft>
                <a:buClr>
                  <a:srgbClr val="0075A3"/>
                </a:buClr>
                <a:buFont typeface="Arial" pitchFamily="34" charset="0"/>
                <a:buChar char="•"/>
                <a:defRPr/>
              </a:pPr>
              <a:r>
                <a:rPr lang="en-US" sz="1100" kern="0" dirty="0">
                  <a:solidFill>
                    <a:sysClr val="windowText" lastClr="000000"/>
                  </a:solidFill>
                  <a:cs typeface="Arial" pitchFamily="34" charset="0"/>
                </a:rPr>
                <a:t>2x Intel Xeon 4-core, 2x Intel Xeon 6-core</a:t>
              </a:r>
            </a:p>
            <a:p>
              <a:pPr marL="171450" indent="-171450" fontAlgn="auto">
                <a:spcBef>
                  <a:spcPts val="0"/>
                </a:spcBef>
                <a:spcAft>
                  <a:spcPts val="0"/>
                </a:spcAft>
                <a:buClr>
                  <a:srgbClr val="0075A3"/>
                </a:buClr>
                <a:buFont typeface="Arial" pitchFamily="34" charset="0"/>
                <a:buChar char="•"/>
                <a:defRPr/>
              </a:pPr>
              <a:r>
                <a:rPr lang="en-US" sz="1100" kern="0" dirty="0">
                  <a:solidFill>
                    <a:sysClr val="windowText" lastClr="000000"/>
                  </a:solidFill>
                  <a:cs typeface="Arial" pitchFamily="34" charset="0"/>
                </a:rPr>
                <a:t>128 GB memory</a:t>
              </a:r>
            </a:p>
            <a:p>
              <a:pPr marL="171450" indent="-171450" fontAlgn="auto">
                <a:spcBef>
                  <a:spcPts val="0"/>
                </a:spcBef>
                <a:spcAft>
                  <a:spcPts val="0"/>
                </a:spcAft>
                <a:buClr>
                  <a:srgbClr val="0075A3"/>
                </a:buClr>
                <a:buFont typeface="Arial" pitchFamily="34" charset="0"/>
                <a:buChar char="•"/>
                <a:defRPr/>
              </a:pPr>
              <a:r>
                <a:rPr lang="en-US" sz="1100" kern="0" dirty="0">
                  <a:solidFill>
                    <a:sysClr val="windowText" lastClr="000000"/>
                  </a:solidFill>
                  <a:cs typeface="Arial" pitchFamily="34" charset="0"/>
                </a:rPr>
                <a:t>Brocade 1020 CNA port (to </a:t>
              </a:r>
              <a:r>
                <a:rPr lang="en-US" sz="1100" kern="0" dirty="0" err="1">
                  <a:solidFill>
                    <a:sysClr val="windowText" lastClr="000000"/>
                  </a:solidFill>
                  <a:cs typeface="Arial" pitchFamily="34" charset="0"/>
                </a:rPr>
                <a:t>iSCSI</a:t>
              </a:r>
              <a:r>
                <a:rPr lang="en-US" sz="1100" kern="0" dirty="0">
                  <a:solidFill>
                    <a:sysClr val="windowText" lastClr="000000"/>
                  </a:solidFill>
                  <a:cs typeface="Arial" pitchFamily="34" charset="0"/>
                </a:rPr>
                <a:t> array)</a:t>
              </a:r>
            </a:p>
            <a:p>
              <a:pPr marL="171450" indent="-171450" fontAlgn="auto">
                <a:spcBef>
                  <a:spcPts val="0"/>
                </a:spcBef>
                <a:spcAft>
                  <a:spcPts val="0"/>
                </a:spcAft>
                <a:buClr>
                  <a:srgbClr val="0075A3"/>
                </a:buClr>
                <a:buFont typeface="Arial" pitchFamily="34" charset="0"/>
                <a:buChar char="•"/>
                <a:defRPr/>
              </a:pPr>
              <a:r>
                <a:rPr lang="en-US" sz="1100" kern="0" dirty="0">
                  <a:solidFill>
                    <a:sysClr val="windowText" lastClr="000000"/>
                  </a:solidFill>
                  <a:cs typeface="Arial" pitchFamily="34" charset="0"/>
                </a:rPr>
                <a:t>Brocade 1020 CNA port (to LAN)</a:t>
              </a:r>
            </a:p>
          </p:txBody>
        </p:sp>
        <p:sp>
          <p:nvSpPr>
            <p:cNvPr id="65" name="TextBox 64"/>
            <p:cNvSpPr txBox="1"/>
            <p:nvPr/>
          </p:nvSpPr>
          <p:spPr bwMode="auto">
            <a:xfrm>
              <a:off x="6552815" y="3200729"/>
              <a:ext cx="2381638" cy="845948"/>
            </a:xfrm>
            <a:prstGeom prst="rect">
              <a:avLst/>
            </a:prstGeom>
            <a:noFill/>
            <a:ln w="19050" algn="ctr">
              <a:noFill/>
              <a:miter lim="800000"/>
              <a:headEnd/>
              <a:tailEnd/>
            </a:ln>
          </p:spPr>
          <p:txBody>
            <a:bodyPr lIns="0" tIns="0" rIns="0" bIns="0">
              <a:spAutoFit/>
            </a:bodyPr>
            <a:lstStyle/>
            <a:p>
              <a:pPr marL="114300" indent="-57150" fontAlgn="auto">
                <a:spcBef>
                  <a:spcPts val="0"/>
                </a:spcBef>
                <a:spcAft>
                  <a:spcPts val="0"/>
                </a:spcAft>
                <a:defRPr/>
              </a:pPr>
              <a:r>
                <a:rPr lang="en-US" sz="1100" b="1" kern="0" dirty="0">
                  <a:solidFill>
                    <a:sysClr val="windowText" lastClr="000000"/>
                  </a:solidFill>
                  <a:cs typeface="Arial" pitchFamily="34" charset="0"/>
                </a:rPr>
                <a:t>Virtual Cluster Switching</a:t>
              </a:r>
            </a:p>
            <a:p>
              <a:pPr marL="228600" indent="-171450" fontAlgn="auto">
                <a:spcBef>
                  <a:spcPts val="0"/>
                </a:spcBef>
                <a:spcAft>
                  <a:spcPts val="0"/>
                </a:spcAft>
                <a:buClr>
                  <a:srgbClr val="0075A3"/>
                </a:buClr>
                <a:buFont typeface="Arial" pitchFamily="34" charset="0"/>
                <a:buChar char="•"/>
                <a:defRPr/>
              </a:pPr>
              <a:r>
                <a:rPr lang="en-US" sz="1100" kern="0" dirty="0">
                  <a:solidFill>
                    <a:sysClr val="windowText" lastClr="000000"/>
                  </a:solidFill>
                  <a:cs typeface="Arial" pitchFamily="34" charset="0"/>
                </a:rPr>
                <a:t>2x Brocade VDX 6720 Data Center Switch</a:t>
              </a:r>
            </a:p>
            <a:p>
              <a:pPr marL="228600" indent="-171450" fontAlgn="auto">
                <a:spcBef>
                  <a:spcPts val="0"/>
                </a:spcBef>
                <a:spcAft>
                  <a:spcPts val="0"/>
                </a:spcAft>
                <a:buClr>
                  <a:srgbClr val="0075A3"/>
                </a:buClr>
                <a:buFont typeface="Arial" pitchFamily="34" charset="0"/>
                <a:buChar char="•"/>
                <a:defRPr/>
              </a:pPr>
              <a:r>
                <a:rPr lang="en-US" sz="1100" kern="0" dirty="0">
                  <a:solidFill>
                    <a:sysClr val="windowText" lastClr="000000"/>
                  </a:solidFill>
                  <a:cs typeface="Arial" pitchFamily="34" charset="0"/>
                </a:rPr>
                <a:t>24-port (24 POD-enabled) </a:t>
              </a:r>
            </a:p>
            <a:p>
              <a:pPr marL="114300" indent="-57150" fontAlgn="auto">
                <a:spcBef>
                  <a:spcPts val="0"/>
                </a:spcBef>
                <a:spcAft>
                  <a:spcPts val="0"/>
                </a:spcAft>
                <a:defRPr/>
              </a:pPr>
              <a:endParaRPr lang="en-US" sz="1100" kern="0" dirty="0">
                <a:solidFill>
                  <a:sysClr val="windowText" lastClr="000000"/>
                </a:solidFill>
                <a:latin typeface="Calibri"/>
              </a:endParaRPr>
            </a:p>
          </p:txBody>
        </p:sp>
        <p:sp>
          <p:nvSpPr>
            <p:cNvPr id="66" name="TextBox 65"/>
            <p:cNvSpPr txBox="1"/>
            <p:nvPr/>
          </p:nvSpPr>
          <p:spPr bwMode="auto">
            <a:xfrm>
              <a:off x="6552815" y="4224437"/>
              <a:ext cx="2381638" cy="677710"/>
            </a:xfrm>
            <a:prstGeom prst="rect">
              <a:avLst/>
            </a:prstGeom>
            <a:noFill/>
            <a:ln w="19050" algn="ctr">
              <a:noFill/>
              <a:miter lim="800000"/>
              <a:headEnd/>
              <a:tailEnd/>
            </a:ln>
          </p:spPr>
          <p:txBody>
            <a:bodyPr lIns="0" tIns="0" rIns="0" bIns="0">
              <a:spAutoFit/>
            </a:bodyPr>
            <a:lstStyle/>
            <a:p>
              <a:pPr fontAlgn="auto">
                <a:spcBef>
                  <a:spcPts val="0"/>
                </a:spcBef>
                <a:spcAft>
                  <a:spcPts val="0"/>
                </a:spcAft>
                <a:defRPr/>
              </a:pPr>
              <a:r>
                <a:rPr lang="en-US" sz="1100" b="1" kern="0" dirty="0">
                  <a:solidFill>
                    <a:sysClr val="windowText" lastClr="000000"/>
                  </a:solidFill>
                  <a:cs typeface="Arial" pitchFamily="34" charset="0"/>
                </a:rPr>
                <a:t>3x </a:t>
              </a:r>
              <a:r>
                <a:rPr lang="en-US" sz="1100" b="1" kern="0" dirty="0" err="1">
                  <a:solidFill>
                    <a:sysClr val="windowText" lastClr="000000"/>
                  </a:solidFill>
                  <a:cs typeface="Arial" pitchFamily="34" charset="0"/>
                </a:rPr>
                <a:t>iSCSI</a:t>
              </a:r>
              <a:r>
                <a:rPr lang="en-US" sz="1100" b="1" kern="0" dirty="0">
                  <a:solidFill>
                    <a:sysClr val="windowText" lastClr="000000"/>
                  </a:solidFill>
                  <a:cs typeface="Arial" pitchFamily="34" charset="0"/>
                </a:rPr>
                <a:t> storage arrays</a:t>
              </a:r>
            </a:p>
            <a:p>
              <a:pPr marL="171450" indent="-171450" fontAlgn="auto">
                <a:spcBef>
                  <a:spcPts val="0"/>
                </a:spcBef>
                <a:spcAft>
                  <a:spcPts val="0"/>
                </a:spcAft>
                <a:buClr>
                  <a:srgbClr val="0075A3"/>
                </a:buClr>
                <a:buFont typeface="Arial" pitchFamily="34" charset="0"/>
                <a:buChar char="•"/>
                <a:defRPr/>
              </a:pPr>
              <a:r>
                <a:rPr lang="en-US" sz="1100" kern="0" dirty="0">
                  <a:solidFill>
                    <a:sysClr val="windowText" lastClr="000000"/>
                  </a:solidFill>
                  <a:cs typeface="Arial" pitchFamily="34" charset="0"/>
                </a:rPr>
                <a:t>9.6 TB capacity per array</a:t>
              </a:r>
            </a:p>
            <a:p>
              <a:pPr marL="171450" indent="-171450" fontAlgn="auto">
                <a:spcBef>
                  <a:spcPts val="0"/>
                </a:spcBef>
                <a:spcAft>
                  <a:spcPts val="0"/>
                </a:spcAft>
                <a:buClr>
                  <a:srgbClr val="0075A3"/>
                </a:buClr>
                <a:buFont typeface="Arial" pitchFamily="34" charset="0"/>
                <a:buChar char="•"/>
                <a:defRPr/>
              </a:pPr>
              <a:r>
                <a:rPr lang="en-US" sz="1100" kern="0" dirty="0">
                  <a:solidFill>
                    <a:sysClr val="windowText" lastClr="000000"/>
                  </a:solidFill>
                  <a:cs typeface="Arial" pitchFamily="34" charset="0"/>
                </a:rPr>
                <a:t>15K RPM SAS </a:t>
              </a:r>
            </a:p>
            <a:p>
              <a:pPr marL="171450" indent="-171450" fontAlgn="auto">
                <a:spcBef>
                  <a:spcPts val="0"/>
                </a:spcBef>
                <a:spcAft>
                  <a:spcPts val="0"/>
                </a:spcAft>
                <a:buClr>
                  <a:srgbClr val="0075A3"/>
                </a:buClr>
                <a:buFont typeface="Arial" pitchFamily="34" charset="0"/>
                <a:buChar char="•"/>
                <a:defRPr/>
              </a:pPr>
              <a:r>
                <a:rPr lang="en-US" sz="1100" kern="0" dirty="0">
                  <a:solidFill>
                    <a:sysClr val="windowText" lastClr="000000"/>
                  </a:solidFill>
                  <a:cs typeface="Arial" pitchFamily="34" charset="0"/>
                </a:rPr>
                <a:t>4x 10 GB SPF+</a:t>
              </a:r>
            </a:p>
          </p:txBody>
        </p:sp>
      </p:grpSp>
      <p:pic>
        <p:nvPicPr>
          <p:cNvPr id="54" name="Picture 1" descr="Brocade_VMware_PPT_strip.jpg"/>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0" y="0"/>
            <a:ext cx="91519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 name="Text Box 98"/>
          <p:cNvSpPr txBox="1">
            <a:spLocks noChangeArrowheads="1"/>
          </p:cNvSpPr>
          <p:nvPr/>
        </p:nvSpPr>
        <p:spPr bwMode="auto">
          <a:xfrm>
            <a:off x="381000" y="88900"/>
            <a:ext cx="54864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chemeClr val="tx1"/>
                </a:solidFill>
                <a:latin typeface="Arial" pitchFamily="34" charset="0"/>
                <a:ea typeface="ＭＳ Ｐゴシック"/>
                <a:cs typeface="ＭＳ Ｐゴシック"/>
              </a:defRPr>
            </a:lvl1pPr>
            <a:lvl2pPr marL="742950" indent="-285750" eaLnBrk="0" hangingPunct="0">
              <a:defRPr sz="3000">
                <a:solidFill>
                  <a:schemeClr val="tx1"/>
                </a:solidFill>
                <a:latin typeface="Arial" pitchFamily="34" charset="0"/>
                <a:ea typeface="ＭＳ Ｐゴシック"/>
                <a:cs typeface="ＭＳ Ｐゴシック"/>
              </a:defRPr>
            </a:lvl2pPr>
            <a:lvl3pPr marL="1143000" indent="-228600" eaLnBrk="0" hangingPunct="0">
              <a:defRPr sz="3000">
                <a:solidFill>
                  <a:schemeClr val="tx1"/>
                </a:solidFill>
                <a:latin typeface="Arial" pitchFamily="34" charset="0"/>
                <a:ea typeface="ＭＳ Ｐゴシック"/>
                <a:cs typeface="ＭＳ Ｐゴシック"/>
              </a:defRPr>
            </a:lvl3pPr>
            <a:lvl4pPr marL="1600200" indent="-228600" eaLnBrk="0" hangingPunct="0">
              <a:defRPr sz="3000">
                <a:solidFill>
                  <a:schemeClr val="tx1"/>
                </a:solidFill>
                <a:latin typeface="Arial" pitchFamily="34" charset="0"/>
                <a:ea typeface="ＭＳ Ｐゴシック"/>
                <a:cs typeface="ＭＳ Ｐゴシック"/>
              </a:defRPr>
            </a:lvl4pPr>
            <a:lvl5pPr marL="2057400" indent="-228600" eaLnBrk="0" hangingPunct="0">
              <a:defRPr sz="3000">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3000">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3000">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3000">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3000">
                <a:solidFill>
                  <a:schemeClr val="tx1"/>
                </a:solidFill>
                <a:latin typeface="Arial" pitchFamily="34" charset="0"/>
                <a:ea typeface="ＭＳ Ｐゴシック"/>
                <a:cs typeface="ＭＳ Ｐゴシック"/>
              </a:defRPr>
            </a:lvl9pPr>
          </a:lstStyle>
          <a:p>
            <a:pPr>
              <a:defRPr/>
            </a:pPr>
            <a:r>
              <a:rPr lang="en-US" sz="1100" smtClean="0">
                <a:solidFill>
                  <a:schemeClr val="bg1"/>
                </a:solidFill>
              </a:rPr>
              <a:t>Brocade and VMware: Optimizing Data Center Virtualization and Cloud Computing</a:t>
            </a:r>
          </a:p>
        </p:txBody>
      </p:sp>
      <p:pic>
        <p:nvPicPr>
          <p:cNvPr id="60" name="Picture 123" descr="VMW_09Q3_LOGO_Corp_Gray"/>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33400" y="6418263"/>
            <a:ext cx="11430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 name="Date Placeholder 61"/>
          <p:cNvSpPr>
            <a:spLocks noGrp="1"/>
          </p:cNvSpPr>
          <p:nvPr>
            <p:ph type="dt" sz="half" idx="11"/>
          </p:nvPr>
        </p:nvSpPr>
        <p:spPr/>
        <p:txBody>
          <a:bodyPr/>
          <a:lstStyle/>
          <a:p>
            <a:pPr>
              <a:defRPr/>
            </a:pPr>
            <a:fld id="{09B4DD94-2DF6-42F6-A12E-93F0F67F81A4}" type="datetime3">
              <a:rPr lang="en-AU" smtClean="0"/>
              <a:pPr>
                <a:defRPr/>
              </a:pPr>
              <a:t>22 September, 2011</a:t>
            </a:fld>
            <a:endParaRPr lang="en-US" dirty="0"/>
          </a:p>
        </p:txBody>
      </p:sp>
      <p:sp>
        <p:nvSpPr>
          <p:cNvPr id="63" name="Footer Placeholder 62"/>
          <p:cNvSpPr>
            <a:spLocks noGrp="1"/>
          </p:cNvSpPr>
          <p:nvPr>
            <p:ph type="ftr" sz="quarter" idx="10"/>
          </p:nvPr>
        </p:nvSpPr>
        <p:spPr/>
        <p:txBody>
          <a:bodyPr/>
          <a:lstStyle/>
          <a:p>
            <a:pPr>
              <a:defRPr/>
            </a:pPr>
            <a:r>
              <a:rPr lang="en-US" smtClean="0"/>
              <a:t>© 2011 Brocade Communications Systems, Inc. - COMPANY PROPRIETARY INFORMATION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par>
                          <p:cTn id="14" fill="hold" nodeType="afterGroup">
                            <p:stCondLst>
                              <p:cond delay="500"/>
                            </p:stCondLst>
                            <p:childTnLst>
                              <p:par>
                                <p:cTn id="15" presetID="9"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hidden"/>
                                      </p:to>
                                    </p:set>
                                  </p:childTnLst>
                                </p:cTn>
                              </p:par>
                            </p:childTnLst>
                          </p:cTn>
                        </p:par>
                        <p:par>
                          <p:cTn id="22" fill="hold" nodeType="afterGroup">
                            <p:stCondLst>
                              <p:cond delay="0"/>
                            </p:stCondLst>
                            <p:childTnLst>
                              <p:par>
                                <p:cTn id="23" presetID="12" presetClass="entr" presetSubtype="8" fill="hold" grpId="0" nodeType="after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p:tgtEl>
                                          <p:spTgt spid="41"/>
                                        </p:tgtEl>
                                        <p:attrNameLst>
                                          <p:attrName>ppt_x</p:attrName>
                                        </p:attrNameLst>
                                      </p:cBhvr>
                                      <p:tavLst>
                                        <p:tav tm="0">
                                          <p:val>
                                            <p:strVal val="#ppt_x-#ppt_w*1.125000"/>
                                          </p:val>
                                        </p:tav>
                                        <p:tav tm="100000">
                                          <p:val>
                                            <p:strVal val="#ppt_x"/>
                                          </p:val>
                                        </p:tav>
                                      </p:tavLst>
                                    </p:anim>
                                    <p:animEffect transition="in" filter="wipe(right)">
                                      <p:cBhvr>
                                        <p:cTn id="26" dur="500"/>
                                        <p:tgtEl>
                                          <p:spTgt spid="41"/>
                                        </p:tgtEl>
                                      </p:cBhvr>
                                    </p:animEffect>
                                  </p:childTnLst>
                                </p:cTn>
                              </p:par>
                            </p:childTnLst>
                          </p:cTn>
                        </p:par>
                        <p:par>
                          <p:cTn id="27" fill="hold" nodeType="afterGroup">
                            <p:stCondLst>
                              <p:cond delay="500"/>
                            </p:stCondLst>
                            <p:childTnLst>
                              <p:par>
                                <p:cTn id="28" presetID="1" presetClass="exit" presetSubtype="0" fill="hold" grpId="0" nodeType="afterEffect">
                                  <p:stCondLst>
                                    <p:cond delay="0"/>
                                  </p:stCondLst>
                                  <p:childTnLst>
                                    <p:set>
                                      <p:cBhvr>
                                        <p:cTn id="29" dur="1" fill="hold">
                                          <p:stCondLst>
                                            <p:cond delay="0"/>
                                          </p:stCondLst>
                                        </p:cTn>
                                        <p:tgtEl>
                                          <p:spTgt spid="38"/>
                                        </p:tgtEl>
                                        <p:attrNameLst>
                                          <p:attrName>style.visibility</p:attrName>
                                        </p:attrNameLst>
                                      </p:cBhvr>
                                      <p:to>
                                        <p:strVal val="hidden"/>
                                      </p:to>
                                    </p:set>
                                  </p:childTnLst>
                                </p:cTn>
                              </p:par>
                            </p:childTnLst>
                          </p:cTn>
                        </p:par>
                        <p:par>
                          <p:cTn id="30" fill="hold" nodeType="afterGroup">
                            <p:stCondLst>
                              <p:cond delay="500"/>
                            </p:stCondLst>
                            <p:childTnLst>
                              <p:par>
                                <p:cTn id="31" presetID="12" presetClass="entr" presetSubtype="8" fill="hold" grpId="0" nodeType="after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additive="base">
                                        <p:cTn id="33" dur="500"/>
                                        <p:tgtEl>
                                          <p:spTgt spid="39"/>
                                        </p:tgtEl>
                                        <p:attrNameLst>
                                          <p:attrName>ppt_x</p:attrName>
                                        </p:attrNameLst>
                                      </p:cBhvr>
                                      <p:tavLst>
                                        <p:tav tm="0">
                                          <p:val>
                                            <p:strVal val="#ppt_x-#ppt_w*1.125000"/>
                                          </p:val>
                                        </p:tav>
                                        <p:tav tm="100000">
                                          <p:val>
                                            <p:strVal val="#ppt_x"/>
                                          </p:val>
                                        </p:tav>
                                      </p:tavLst>
                                    </p:anim>
                                    <p:animEffect transition="in" filter="wipe(right)">
                                      <p:cBhvr>
                                        <p:cTn id="34" dur="500"/>
                                        <p:tgtEl>
                                          <p:spTgt spid="39"/>
                                        </p:tgtEl>
                                      </p:cBhvr>
                                    </p:animEffect>
                                  </p:childTnLst>
                                </p:cTn>
                              </p:par>
                            </p:childTnLst>
                          </p:cTn>
                        </p:par>
                        <p:par>
                          <p:cTn id="35" fill="hold" nodeType="afterGroup">
                            <p:stCondLst>
                              <p:cond delay="1000"/>
                            </p:stCondLst>
                            <p:childTnLst>
                              <p:par>
                                <p:cTn id="36" presetID="1" presetClass="exit" presetSubtype="0" fill="hold" grpId="0" nodeType="afterEffect">
                                  <p:stCondLst>
                                    <p:cond delay="0"/>
                                  </p:stCondLst>
                                  <p:childTnLst>
                                    <p:set>
                                      <p:cBhvr>
                                        <p:cTn id="37" dur="1" fill="hold">
                                          <p:stCondLst>
                                            <p:cond delay="0"/>
                                          </p:stCondLst>
                                        </p:cTn>
                                        <p:tgtEl>
                                          <p:spTgt spid="36"/>
                                        </p:tgtEl>
                                        <p:attrNameLst>
                                          <p:attrName>style.visibility</p:attrName>
                                        </p:attrNameLst>
                                      </p:cBhvr>
                                      <p:to>
                                        <p:strVal val="hidden"/>
                                      </p:to>
                                    </p:set>
                                  </p:childTnLst>
                                </p:cTn>
                              </p:par>
                            </p:childTnLst>
                          </p:cTn>
                        </p:par>
                        <p:par>
                          <p:cTn id="38" fill="hold" nodeType="afterGroup">
                            <p:stCondLst>
                              <p:cond delay="1000"/>
                            </p:stCondLst>
                            <p:childTnLst>
                              <p:par>
                                <p:cTn id="39" presetID="12" presetClass="entr" presetSubtype="8" fill="hold" grpId="0" nodeType="after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p:tgtEl>
                                          <p:spTgt spid="37"/>
                                        </p:tgtEl>
                                        <p:attrNameLst>
                                          <p:attrName>ppt_x</p:attrName>
                                        </p:attrNameLst>
                                      </p:cBhvr>
                                      <p:tavLst>
                                        <p:tav tm="0">
                                          <p:val>
                                            <p:strVal val="#ppt_x-#ppt_w*1.125000"/>
                                          </p:val>
                                        </p:tav>
                                        <p:tav tm="100000">
                                          <p:val>
                                            <p:strVal val="#ppt_x"/>
                                          </p:val>
                                        </p:tav>
                                      </p:tavLst>
                                    </p:anim>
                                    <p:animEffect transition="in" filter="wipe(right)">
                                      <p:cBhvr>
                                        <p:cTn id="42" dur="500"/>
                                        <p:tgtEl>
                                          <p:spTgt spid="37"/>
                                        </p:tgtEl>
                                      </p:cBhvr>
                                    </p:animEffect>
                                  </p:childTnLst>
                                </p:cTn>
                              </p:par>
                            </p:childTnLst>
                          </p:cTn>
                        </p:par>
                        <p:par>
                          <p:cTn id="43" fill="hold" nodeType="afterGroup">
                            <p:stCondLst>
                              <p:cond delay="1500"/>
                            </p:stCondLst>
                            <p:childTnLst>
                              <p:par>
                                <p:cTn id="44" presetID="1" presetClass="entr" presetSubtype="0" fill="hold" grpId="0" nodeType="afterEffect">
                                  <p:stCondLst>
                                    <p:cond delay="0"/>
                                  </p:stCondLst>
                                  <p:childTnLst>
                                    <p:set>
                                      <p:cBhvr>
                                        <p:cTn id="45" dur="1" fill="hold">
                                          <p:stCondLst>
                                            <p:cond delay="0"/>
                                          </p:stCondLst>
                                        </p:cTn>
                                        <p:tgtEl>
                                          <p:spTgt spid="45"/>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1"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ppt_x"/>
                                          </p:val>
                                        </p:tav>
                                        <p:tav tm="100000">
                                          <p:val>
                                            <p:strVal val="#ppt_x"/>
                                          </p:val>
                                        </p:tav>
                                      </p:tavLst>
                                    </p:anim>
                                    <p:anim calcmode="lin" valueType="num">
                                      <p:cBhvr additive="base">
                                        <p:cTn id="51"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18" presetClass="entr" presetSubtype="12"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strips(downLeft)">
                                      <p:cBhvr>
                                        <p:cTn id="56" dur="500"/>
                                        <p:tgtEl>
                                          <p:spTgt spid="7"/>
                                        </p:tgtEl>
                                      </p:cBhvr>
                                    </p:animEffect>
                                  </p:childTnLst>
                                </p:cTn>
                              </p:par>
                              <p:par>
                                <p:cTn id="57" presetID="1" presetClass="exit" presetSubtype="0" fill="hold" nodeType="withEffect">
                                  <p:stCondLst>
                                    <p:cond delay="0"/>
                                  </p:stCondLst>
                                  <p:childTnLst>
                                    <p:set>
                                      <p:cBhvr>
                                        <p:cTn id="58" dur="1" fill="hold">
                                          <p:stCondLst>
                                            <p:cond delay="0"/>
                                          </p:stCondLst>
                                        </p:cTn>
                                        <p:tgtEl>
                                          <p:spTgt spid="3"/>
                                        </p:tgtEl>
                                        <p:attrNameLst>
                                          <p:attrName>style.visibility</p:attrName>
                                        </p:attrNameLst>
                                      </p:cBhvr>
                                      <p:to>
                                        <p:strVal val="hidden"/>
                                      </p:to>
                                    </p:set>
                                  </p:childTnLst>
                                </p:cTn>
                              </p:par>
                            </p:childTnLst>
                          </p:cTn>
                        </p:par>
                        <p:par>
                          <p:cTn id="59" fill="hold" nodeType="afterGroup">
                            <p:stCondLst>
                              <p:cond delay="500"/>
                            </p:stCondLst>
                            <p:childTnLst>
                              <p:par>
                                <p:cTn id="60" presetID="9" presetClass="entr" presetSubtype="0" fill="hold" nodeType="after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dissolve">
                                      <p:cBhvr>
                                        <p:cTn id="62" dur="500"/>
                                        <p:tgtEl>
                                          <p:spTgt spid="2"/>
                                        </p:tgtEl>
                                      </p:cBhvr>
                                    </p:animEffect>
                                  </p:childTnLst>
                                </p:cTn>
                              </p:par>
                            </p:childTnLst>
                          </p:cTn>
                        </p:par>
                        <p:par>
                          <p:cTn id="63" fill="hold" nodeType="afterGroup">
                            <p:stCondLst>
                              <p:cond delay="1000"/>
                            </p:stCondLst>
                            <p:childTnLst>
                              <p:par>
                                <p:cTn id="64" presetID="1" presetClass="exit" presetSubtype="0" fill="hold" grpId="1" nodeType="afterEffect">
                                  <p:stCondLst>
                                    <p:cond delay="0"/>
                                  </p:stCondLst>
                                  <p:childTnLst>
                                    <p:set>
                                      <p:cBhvr>
                                        <p:cTn id="65" dur="1" fill="hold">
                                          <p:stCondLst>
                                            <p:cond delay="0"/>
                                          </p:stCondLst>
                                        </p:cTn>
                                        <p:tgtEl>
                                          <p:spTgt spid="41"/>
                                        </p:tgtEl>
                                        <p:attrNameLst>
                                          <p:attrName>style.visibility</p:attrName>
                                        </p:attrNameLst>
                                      </p:cBhvr>
                                      <p:to>
                                        <p:strVal val="hidden"/>
                                      </p:to>
                                    </p:set>
                                  </p:childTnLst>
                                </p:cTn>
                              </p:par>
                            </p:childTnLst>
                          </p:cTn>
                        </p:par>
                        <p:par>
                          <p:cTn id="66" fill="hold" nodeType="afterGroup">
                            <p:stCondLst>
                              <p:cond delay="1000"/>
                            </p:stCondLst>
                            <p:childTnLst>
                              <p:par>
                                <p:cTn id="67" presetID="12" presetClass="entr" presetSubtype="8" fill="hold" grpId="0" nodeType="after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additive="base">
                                        <p:cTn id="69" dur="500"/>
                                        <p:tgtEl>
                                          <p:spTgt spid="34"/>
                                        </p:tgtEl>
                                        <p:attrNameLst>
                                          <p:attrName>ppt_x</p:attrName>
                                        </p:attrNameLst>
                                      </p:cBhvr>
                                      <p:tavLst>
                                        <p:tav tm="0">
                                          <p:val>
                                            <p:strVal val="#ppt_x-#ppt_w*1.125000"/>
                                          </p:val>
                                        </p:tav>
                                        <p:tav tm="100000">
                                          <p:val>
                                            <p:strVal val="#ppt_x"/>
                                          </p:val>
                                        </p:tav>
                                      </p:tavLst>
                                    </p:anim>
                                    <p:animEffect transition="in" filter="wipe(right)">
                                      <p:cBhvr>
                                        <p:cTn id="70" dur="500"/>
                                        <p:tgtEl>
                                          <p:spTgt spid="34"/>
                                        </p:tgtEl>
                                      </p:cBhvr>
                                    </p:animEffect>
                                  </p:childTnLst>
                                </p:cTn>
                              </p:par>
                            </p:childTnLst>
                          </p:cTn>
                        </p:par>
                        <p:par>
                          <p:cTn id="71" fill="hold" nodeType="afterGroup">
                            <p:stCondLst>
                              <p:cond delay="1500"/>
                            </p:stCondLst>
                            <p:childTnLst>
                              <p:par>
                                <p:cTn id="72" presetID="1" presetClass="exit" presetSubtype="0" fill="hold" grpId="1" nodeType="afterEffect">
                                  <p:stCondLst>
                                    <p:cond delay="0"/>
                                  </p:stCondLst>
                                  <p:childTnLst>
                                    <p:set>
                                      <p:cBhvr>
                                        <p:cTn id="73" dur="1" fill="hold">
                                          <p:stCondLst>
                                            <p:cond delay="0"/>
                                          </p:stCondLst>
                                        </p:cTn>
                                        <p:tgtEl>
                                          <p:spTgt spid="39"/>
                                        </p:tgtEl>
                                        <p:attrNameLst>
                                          <p:attrName>style.visibility</p:attrName>
                                        </p:attrNameLst>
                                      </p:cBhvr>
                                      <p:to>
                                        <p:strVal val="hidden"/>
                                      </p:to>
                                    </p:set>
                                  </p:childTnLst>
                                </p:cTn>
                              </p:par>
                            </p:childTnLst>
                          </p:cTn>
                        </p:par>
                        <p:par>
                          <p:cTn id="74" fill="hold" nodeType="afterGroup">
                            <p:stCondLst>
                              <p:cond delay="1500"/>
                            </p:stCondLst>
                            <p:childTnLst>
                              <p:par>
                                <p:cTn id="75" presetID="12" presetClass="entr" presetSubtype="8" fill="hold" grpId="0" nodeType="afterEffect">
                                  <p:stCondLst>
                                    <p:cond delay="0"/>
                                  </p:stCondLst>
                                  <p:childTnLst>
                                    <p:set>
                                      <p:cBhvr>
                                        <p:cTn id="76" dur="1" fill="hold">
                                          <p:stCondLst>
                                            <p:cond delay="0"/>
                                          </p:stCondLst>
                                        </p:cTn>
                                        <p:tgtEl>
                                          <p:spTgt spid="33"/>
                                        </p:tgtEl>
                                        <p:attrNameLst>
                                          <p:attrName>style.visibility</p:attrName>
                                        </p:attrNameLst>
                                      </p:cBhvr>
                                      <p:to>
                                        <p:strVal val="visible"/>
                                      </p:to>
                                    </p:set>
                                    <p:anim calcmode="lin" valueType="num">
                                      <p:cBhvr additive="base">
                                        <p:cTn id="77" dur="500"/>
                                        <p:tgtEl>
                                          <p:spTgt spid="33"/>
                                        </p:tgtEl>
                                        <p:attrNameLst>
                                          <p:attrName>ppt_x</p:attrName>
                                        </p:attrNameLst>
                                      </p:cBhvr>
                                      <p:tavLst>
                                        <p:tav tm="0">
                                          <p:val>
                                            <p:strVal val="#ppt_x-#ppt_w*1.125000"/>
                                          </p:val>
                                        </p:tav>
                                        <p:tav tm="100000">
                                          <p:val>
                                            <p:strVal val="#ppt_x"/>
                                          </p:val>
                                        </p:tav>
                                      </p:tavLst>
                                    </p:anim>
                                    <p:animEffect transition="in" filter="wipe(right)">
                                      <p:cBhvr>
                                        <p:cTn id="78" dur="500"/>
                                        <p:tgtEl>
                                          <p:spTgt spid="33"/>
                                        </p:tgtEl>
                                      </p:cBhvr>
                                    </p:animEffect>
                                  </p:childTnLst>
                                </p:cTn>
                              </p:par>
                            </p:childTnLst>
                          </p:cTn>
                        </p:par>
                        <p:par>
                          <p:cTn id="79" fill="hold" nodeType="afterGroup">
                            <p:stCondLst>
                              <p:cond delay="2000"/>
                            </p:stCondLst>
                            <p:childTnLst>
                              <p:par>
                                <p:cTn id="80" presetID="1" presetClass="exit" presetSubtype="0" fill="hold" grpId="1" nodeType="afterEffect">
                                  <p:stCondLst>
                                    <p:cond delay="0"/>
                                  </p:stCondLst>
                                  <p:childTnLst>
                                    <p:set>
                                      <p:cBhvr>
                                        <p:cTn id="81" dur="1" fill="hold">
                                          <p:stCondLst>
                                            <p:cond delay="0"/>
                                          </p:stCondLst>
                                        </p:cTn>
                                        <p:tgtEl>
                                          <p:spTgt spid="37"/>
                                        </p:tgtEl>
                                        <p:attrNameLst>
                                          <p:attrName>style.visibility</p:attrName>
                                        </p:attrNameLst>
                                      </p:cBhvr>
                                      <p:to>
                                        <p:strVal val="hidden"/>
                                      </p:to>
                                    </p:set>
                                  </p:childTnLst>
                                </p:cTn>
                              </p:par>
                            </p:childTnLst>
                          </p:cTn>
                        </p:par>
                        <p:par>
                          <p:cTn id="82" fill="hold" nodeType="afterGroup">
                            <p:stCondLst>
                              <p:cond delay="2000"/>
                            </p:stCondLst>
                            <p:childTnLst>
                              <p:par>
                                <p:cTn id="83" presetID="12" presetClass="entr" presetSubtype="8" fill="hold" grpId="0" nodeType="afterEffect">
                                  <p:stCondLst>
                                    <p:cond delay="0"/>
                                  </p:stCondLst>
                                  <p:childTnLst>
                                    <p:set>
                                      <p:cBhvr>
                                        <p:cTn id="84" dur="1" fill="hold">
                                          <p:stCondLst>
                                            <p:cond delay="0"/>
                                          </p:stCondLst>
                                        </p:cTn>
                                        <p:tgtEl>
                                          <p:spTgt spid="35"/>
                                        </p:tgtEl>
                                        <p:attrNameLst>
                                          <p:attrName>style.visibility</p:attrName>
                                        </p:attrNameLst>
                                      </p:cBhvr>
                                      <p:to>
                                        <p:strVal val="visible"/>
                                      </p:to>
                                    </p:set>
                                    <p:anim calcmode="lin" valueType="num">
                                      <p:cBhvr additive="base">
                                        <p:cTn id="85" dur="500"/>
                                        <p:tgtEl>
                                          <p:spTgt spid="35"/>
                                        </p:tgtEl>
                                        <p:attrNameLst>
                                          <p:attrName>ppt_x</p:attrName>
                                        </p:attrNameLst>
                                      </p:cBhvr>
                                      <p:tavLst>
                                        <p:tav tm="0">
                                          <p:val>
                                            <p:strVal val="#ppt_x-#ppt_w*1.125000"/>
                                          </p:val>
                                        </p:tav>
                                        <p:tav tm="100000">
                                          <p:val>
                                            <p:strVal val="#ppt_x"/>
                                          </p:val>
                                        </p:tav>
                                      </p:tavLst>
                                    </p:anim>
                                    <p:animEffect transition="in" filter="wipe(right)">
                                      <p:cBhvr>
                                        <p:cTn id="86" dur="500"/>
                                        <p:tgtEl>
                                          <p:spTgt spid="35"/>
                                        </p:tgtEl>
                                      </p:cBhvr>
                                    </p:animEffect>
                                  </p:childTnLst>
                                </p:cTn>
                              </p:par>
                            </p:childTnLst>
                          </p:cTn>
                        </p:par>
                        <p:par>
                          <p:cTn id="87" fill="hold" nodeType="afterGroup">
                            <p:stCondLst>
                              <p:cond delay="2500"/>
                            </p:stCondLst>
                            <p:childTnLst>
                              <p:par>
                                <p:cTn id="88" presetID="9" presetClass="entr" presetSubtype="0" fill="hold" grpId="0" nodeType="afterEffect">
                                  <p:stCondLst>
                                    <p:cond delay="0"/>
                                  </p:stCondLst>
                                  <p:childTnLst>
                                    <p:set>
                                      <p:cBhvr>
                                        <p:cTn id="89" dur="1" fill="hold">
                                          <p:stCondLst>
                                            <p:cond delay="0"/>
                                          </p:stCondLst>
                                        </p:cTn>
                                        <p:tgtEl>
                                          <p:spTgt spid="43"/>
                                        </p:tgtEl>
                                        <p:attrNameLst>
                                          <p:attrName>style.visibility</p:attrName>
                                        </p:attrNameLst>
                                      </p:cBhvr>
                                      <p:to>
                                        <p:strVal val="visible"/>
                                      </p:to>
                                    </p:set>
                                    <p:animEffect transition="in" filter="dissolve">
                                      <p:cBhvr>
                                        <p:cTn id="90" dur="500"/>
                                        <p:tgtEl>
                                          <p:spTgt spid="43"/>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2" presetClass="entr" presetSubtype="8"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anim calcmode="lin" valueType="num">
                                      <p:cBhvr additive="base">
                                        <p:cTn id="95" dur="500"/>
                                        <p:tgtEl>
                                          <p:spTgt spid="67"/>
                                        </p:tgtEl>
                                        <p:attrNameLst>
                                          <p:attrName>ppt_x</p:attrName>
                                        </p:attrNameLst>
                                      </p:cBhvr>
                                      <p:tavLst>
                                        <p:tav tm="0">
                                          <p:val>
                                            <p:strVal val="#ppt_x-#ppt_w*1.125000"/>
                                          </p:val>
                                        </p:tav>
                                        <p:tav tm="100000">
                                          <p:val>
                                            <p:strVal val="#ppt_x"/>
                                          </p:val>
                                        </p:tav>
                                      </p:tavLst>
                                    </p:anim>
                                    <p:animEffect transition="in" filter="wipe(right)">
                                      <p:cBhvr>
                                        <p:cTn id="96" dur="500"/>
                                        <p:tgtEl>
                                          <p:spTgt spid="67"/>
                                        </p:tgtEl>
                                      </p:cBhvr>
                                    </p:animEffect>
                                  </p:childTnLst>
                                </p:cTn>
                              </p:par>
                            </p:childTnLst>
                          </p:cTn>
                        </p:par>
                        <p:par>
                          <p:cTn id="97" fill="hold" nodeType="afterGroup">
                            <p:stCondLst>
                              <p:cond delay="500"/>
                            </p:stCondLst>
                            <p:childTnLst>
                              <p:par>
                                <p:cTn id="98" presetID="9" presetClass="entr" presetSubtype="0" fill="hold" nodeType="afterEffect">
                                  <p:stCondLst>
                                    <p:cond delay="0"/>
                                  </p:stCondLst>
                                  <p:childTnLst>
                                    <p:set>
                                      <p:cBhvr>
                                        <p:cTn id="99" dur="1" fill="hold">
                                          <p:stCondLst>
                                            <p:cond delay="0"/>
                                          </p:stCondLst>
                                        </p:cTn>
                                        <p:tgtEl>
                                          <p:spTgt spid="12"/>
                                        </p:tgtEl>
                                        <p:attrNameLst>
                                          <p:attrName>style.visibility</p:attrName>
                                        </p:attrNameLst>
                                      </p:cBhvr>
                                      <p:to>
                                        <p:strVal val="visible"/>
                                      </p:to>
                                    </p:set>
                                    <p:animEffect transition="in" filter="dissolve">
                                      <p:cBhvr>
                                        <p:cTn id="10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43" grpId="0"/>
      <p:bldP spid="45" grpId="0"/>
      <p:bldP spid="33" grpId="0" animBg="1"/>
      <p:bldP spid="34" grpId="0" animBg="1"/>
      <p:bldP spid="35" grpId="0" animBg="1"/>
      <p:bldP spid="37" grpId="0" animBg="1"/>
      <p:bldP spid="37" grpId="1" animBg="1"/>
      <p:bldP spid="36" grpId="0" animBg="1"/>
      <p:bldP spid="39" grpId="0" animBg="1"/>
      <p:bldP spid="39" grpId="1" animBg="1"/>
      <p:bldP spid="38" grpId="0" animBg="1"/>
      <p:bldP spid="41" grpId="0" animBg="1"/>
      <p:bldP spid="41" grpId="1" animBg="1"/>
      <p:bldP spid="4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srcRect/>
          <a:stretch>
            <a:fillRect/>
          </a:stretch>
        </p:blipFill>
        <p:spPr bwMode="auto">
          <a:xfrm>
            <a:off x="719139" y="965447"/>
            <a:ext cx="7815262" cy="5640141"/>
          </a:xfrm>
          <a:prstGeom prst="rect">
            <a:avLst/>
          </a:prstGeom>
          <a:noFill/>
          <a:ln w="9525">
            <a:noFill/>
            <a:miter lim="800000"/>
            <a:headEnd/>
            <a:tailEnd/>
          </a:ln>
        </p:spPr>
      </p:pic>
      <p:sp>
        <p:nvSpPr>
          <p:cNvPr id="37" name="Title 36"/>
          <p:cNvSpPr>
            <a:spLocks noGrp="1"/>
          </p:cNvSpPr>
          <p:nvPr>
            <p:ph type="title"/>
          </p:nvPr>
        </p:nvSpPr>
        <p:spPr>
          <a:xfrm flipH="1">
            <a:off x="546263" y="261260"/>
            <a:ext cx="6947065" cy="676894"/>
          </a:xfrm>
        </p:spPr>
        <p:txBody>
          <a:bodyPr/>
          <a:lstStyle/>
          <a:p>
            <a:r>
              <a:rPr lang="en-US" dirty="0" smtClean="0"/>
              <a:t>VCS Architecture</a:t>
            </a:r>
            <a:endParaRPr lang="en-US" dirty="0"/>
          </a:p>
        </p:txBody>
      </p:sp>
      <p:sp>
        <p:nvSpPr>
          <p:cNvPr id="4" name="Date Placeholder 3"/>
          <p:cNvSpPr>
            <a:spLocks noGrp="1"/>
          </p:cNvSpPr>
          <p:nvPr>
            <p:ph type="dt" sz="half" idx="2"/>
          </p:nvPr>
        </p:nvSpPr>
        <p:spPr/>
        <p:txBody>
          <a:bodyPr/>
          <a:lstStyle/>
          <a:p>
            <a:fld id="{DBF530E4-1809-416F-9839-9B790BC2AD8C}" type="datetime3">
              <a:rPr lang="en-AU" smtClean="0"/>
              <a:pPr/>
              <a:t>22 September, 2011</a:t>
            </a:fld>
            <a:endParaRPr lang="en-US" dirty="0"/>
          </a:p>
        </p:txBody>
      </p:sp>
      <p:sp>
        <p:nvSpPr>
          <p:cNvPr id="5" name="Slide Number Placeholder 4"/>
          <p:cNvSpPr>
            <a:spLocks noGrp="1"/>
          </p:cNvSpPr>
          <p:nvPr>
            <p:ph type="sldNum" sz="quarter" idx="4"/>
          </p:nvPr>
        </p:nvSpPr>
        <p:spPr/>
        <p:txBody>
          <a:bodyPr/>
          <a:lstStyle/>
          <a:p>
            <a:fld id="{7BCC8D0D-EAEC-449D-9161-023DFF90F2E2}" type="slidenum">
              <a:rPr lang="en-US" smtClean="0"/>
              <a:pPr/>
              <a:t>35</a:t>
            </a:fld>
            <a:endParaRPr lang="en-US" dirty="0"/>
          </a:p>
        </p:txBody>
      </p:sp>
      <p:sp>
        <p:nvSpPr>
          <p:cNvPr id="6" name="Footer Placeholder 5"/>
          <p:cNvSpPr>
            <a:spLocks noGrp="1"/>
          </p:cNvSpPr>
          <p:nvPr>
            <p:ph type="ftr" sz="quarter" idx="3"/>
          </p:nvPr>
        </p:nvSpPr>
        <p:spPr/>
        <p:txBody>
          <a:bodyPr/>
          <a:lstStyle/>
          <a:p>
            <a:r>
              <a:rPr lang="en-US" smtClean="0"/>
              <a:t>© 2011 Brocade Communications Systems, Inc. - COMPANY PROPRIETARY INFORMATION</a:t>
            </a:r>
            <a:endParaRPr lang="en-US" dirty="0"/>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3" name="Trapezoid 1612"/>
          <p:cNvSpPr/>
          <p:nvPr/>
        </p:nvSpPr>
        <p:spPr>
          <a:xfrm>
            <a:off x="5995355" y="1537040"/>
            <a:ext cx="3148645" cy="4573587"/>
          </a:xfrm>
          <a:prstGeom prst="trapezoid">
            <a:avLst>
              <a:gd name="adj" fmla="val 0"/>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257" name="Trapezoid 2256"/>
          <p:cNvSpPr/>
          <p:nvPr/>
        </p:nvSpPr>
        <p:spPr>
          <a:xfrm>
            <a:off x="-1" y="1513788"/>
            <a:ext cx="5943601" cy="4587875"/>
          </a:xfrm>
          <a:prstGeom prst="trapezoid">
            <a:avLst>
              <a:gd name="adj" fmla="val 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nvGrpSpPr>
          <p:cNvPr id="2" name="Group 2577"/>
          <p:cNvGrpSpPr/>
          <p:nvPr/>
        </p:nvGrpSpPr>
        <p:grpSpPr>
          <a:xfrm>
            <a:off x="1699147" y="4484516"/>
            <a:ext cx="2756849" cy="893929"/>
            <a:chOff x="1699147" y="4135272"/>
            <a:chExt cx="2756849" cy="893929"/>
          </a:xfrm>
        </p:grpSpPr>
        <p:cxnSp>
          <p:nvCxnSpPr>
            <p:cNvPr id="2559" name="Straight Connector 2558"/>
            <p:cNvCxnSpPr/>
            <p:nvPr/>
          </p:nvCxnSpPr>
          <p:spPr>
            <a:xfrm rot="5400000" flipH="1" flipV="1">
              <a:off x="2630609" y="4589062"/>
              <a:ext cx="559557" cy="2115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60" name="Straight Connector 2559"/>
            <p:cNvCxnSpPr/>
            <p:nvPr/>
          </p:nvCxnSpPr>
          <p:spPr>
            <a:xfrm rot="16200000" flipV="1">
              <a:off x="3366398" y="4465043"/>
              <a:ext cx="766308" cy="33471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61" name="Straight Connector 2560"/>
            <p:cNvCxnSpPr/>
            <p:nvPr/>
          </p:nvCxnSpPr>
          <p:spPr>
            <a:xfrm rot="16200000" flipV="1">
              <a:off x="3050276" y="4681181"/>
              <a:ext cx="586856" cy="1365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72" name="Straight Connector 2571"/>
            <p:cNvCxnSpPr/>
            <p:nvPr/>
          </p:nvCxnSpPr>
          <p:spPr>
            <a:xfrm rot="5400000" flipH="1" flipV="1">
              <a:off x="2094931" y="4380930"/>
              <a:ext cx="771100" cy="44355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74" name="Straight Connector 2573"/>
            <p:cNvCxnSpPr/>
            <p:nvPr/>
          </p:nvCxnSpPr>
          <p:spPr>
            <a:xfrm rot="16200000" flipV="1">
              <a:off x="3753135" y="4326340"/>
              <a:ext cx="832514" cy="57320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76" name="Straight Connector 2575"/>
            <p:cNvCxnSpPr/>
            <p:nvPr/>
          </p:nvCxnSpPr>
          <p:spPr>
            <a:xfrm rot="5400000" flipH="1" flipV="1">
              <a:off x="1610436" y="4223983"/>
              <a:ext cx="852985" cy="67556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 name="Group 2588"/>
          <p:cNvGrpSpPr/>
          <p:nvPr/>
        </p:nvGrpSpPr>
        <p:grpSpPr>
          <a:xfrm rot="5400000">
            <a:off x="300006" y="2835647"/>
            <a:ext cx="2168013" cy="1195755"/>
            <a:chOff x="1699146" y="4054518"/>
            <a:chExt cx="2725640" cy="938945"/>
          </a:xfrm>
        </p:grpSpPr>
        <p:cxnSp>
          <p:nvCxnSpPr>
            <p:cNvPr id="2590" name="Straight Connector 2589"/>
            <p:cNvCxnSpPr/>
            <p:nvPr/>
          </p:nvCxnSpPr>
          <p:spPr>
            <a:xfrm rot="16200000">
              <a:off x="2579239" y="4562952"/>
              <a:ext cx="663570" cy="15255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1" name="Straight Connector 2590"/>
            <p:cNvCxnSpPr/>
            <p:nvPr/>
          </p:nvCxnSpPr>
          <p:spPr>
            <a:xfrm rot="16200000" flipV="1">
              <a:off x="3335187" y="4419558"/>
              <a:ext cx="766308" cy="33471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2" name="Straight Connector 2591"/>
            <p:cNvCxnSpPr/>
            <p:nvPr/>
          </p:nvCxnSpPr>
          <p:spPr>
            <a:xfrm rot="16200000" flipV="1">
              <a:off x="3012526" y="4643431"/>
              <a:ext cx="673500" cy="250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3" name="Straight Connector 2592"/>
            <p:cNvCxnSpPr/>
            <p:nvPr/>
          </p:nvCxnSpPr>
          <p:spPr>
            <a:xfrm rot="5400000" flipH="1" flipV="1">
              <a:off x="2094931" y="4380930"/>
              <a:ext cx="771100" cy="44355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4" name="Straight Connector 2593"/>
            <p:cNvCxnSpPr/>
            <p:nvPr/>
          </p:nvCxnSpPr>
          <p:spPr>
            <a:xfrm rot="16200000" flipV="1">
              <a:off x="3683180" y="4251858"/>
              <a:ext cx="890211" cy="593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5" name="Straight Connector 2594"/>
            <p:cNvCxnSpPr/>
            <p:nvPr/>
          </p:nvCxnSpPr>
          <p:spPr>
            <a:xfrm rot="16200000">
              <a:off x="1635371" y="4118293"/>
              <a:ext cx="933740" cy="80618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 name="Group 497"/>
          <p:cNvGrpSpPr>
            <a:grpSpLocks/>
          </p:cNvGrpSpPr>
          <p:nvPr/>
        </p:nvGrpSpPr>
        <p:grpSpPr bwMode="auto">
          <a:xfrm rot="18876299">
            <a:off x="1565897" y="1859297"/>
            <a:ext cx="3525510" cy="3509951"/>
            <a:chOff x="3888" y="-192"/>
            <a:chExt cx="2046" cy="1370"/>
          </a:xfrm>
        </p:grpSpPr>
        <p:sp>
          <p:nvSpPr>
            <p:cNvPr id="2479" name="Freeform 472"/>
            <p:cNvSpPr>
              <a:spLocks/>
            </p:cNvSpPr>
            <p:nvPr/>
          </p:nvSpPr>
          <p:spPr bwMode="gray">
            <a:xfrm>
              <a:off x="3888" y="-152"/>
              <a:ext cx="2046" cy="1330"/>
            </a:xfrm>
            <a:custGeom>
              <a:avLst/>
              <a:gdLst/>
              <a:ahLst/>
              <a:cxnLst>
                <a:cxn ang="0">
                  <a:pos x="614" y="732"/>
                </a:cxn>
                <a:cxn ang="0">
                  <a:pos x="1960" y="554"/>
                </a:cxn>
                <a:cxn ang="0">
                  <a:pos x="3144" y="1195"/>
                </a:cxn>
                <a:cxn ang="0">
                  <a:pos x="3225" y="1975"/>
                </a:cxn>
                <a:cxn ang="0">
                  <a:pos x="1529" y="1943"/>
                </a:cxn>
                <a:cxn ang="0">
                  <a:pos x="738" y="1378"/>
                </a:cxn>
                <a:cxn ang="0">
                  <a:pos x="614" y="732"/>
                </a:cxn>
              </a:cxnLst>
              <a:rect l="0" t="0" r="r" b="b"/>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B2B2B2"/>
            </a:solidFill>
            <a:ln w="9525">
              <a:solidFill>
                <a:srgbClr val="B2B2B2"/>
              </a:solidFill>
              <a:round/>
              <a:headEnd/>
              <a:tailEnd/>
            </a:ln>
            <a:effectLst/>
          </p:spPr>
          <p:txBody>
            <a:bodyPr/>
            <a:lstStyle/>
            <a:p>
              <a:endParaRPr lang="en-US">
                <a:solidFill>
                  <a:prstClr val="black"/>
                </a:solidFill>
              </a:endParaRPr>
            </a:p>
          </p:txBody>
        </p:sp>
        <p:sp>
          <p:nvSpPr>
            <p:cNvPr id="2480" name="Freeform 473"/>
            <p:cNvSpPr>
              <a:spLocks/>
            </p:cNvSpPr>
            <p:nvPr/>
          </p:nvSpPr>
          <p:spPr bwMode="gray">
            <a:xfrm>
              <a:off x="3888" y="-192"/>
              <a:ext cx="2043" cy="1330"/>
            </a:xfrm>
            <a:custGeom>
              <a:avLst/>
              <a:gdLst/>
              <a:ahLst/>
              <a:cxnLst>
                <a:cxn ang="0">
                  <a:pos x="614" y="732"/>
                </a:cxn>
                <a:cxn ang="0">
                  <a:pos x="1960" y="554"/>
                </a:cxn>
                <a:cxn ang="0">
                  <a:pos x="3144" y="1195"/>
                </a:cxn>
                <a:cxn ang="0">
                  <a:pos x="3225" y="1975"/>
                </a:cxn>
                <a:cxn ang="0">
                  <a:pos x="1529" y="1943"/>
                </a:cxn>
                <a:cxn ang="0">
                  <a:pos x="738" y="1378"/>
                </a:cxn>
                <a:cxn ang="0">
                  <a:pos x="614" y="732"/>
                </a:cxn>
              </a:cxnLst>
              <a:rect l="0" t="0" r="r" b="b"/>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rgbClr val="B2B2B2"/>
              </a:solidFill>
              <a:round/>
              <a:headEnd/>
              <a:tailEnd/>
            </a:ln>
            <a:effectLst/>
          </p:spPr>
          <p:txBody>
            <a:bodyPr/>
            <a:lstStyle/>
            <a:p>
              <a:endParaRPr lang="en-US">
                <a:solidFill>
                  <a:prstClr val="black"/>
                </a:solidFill>
              </a:endParaRPr>
            </a:p>
          </p:txBody>
        </p:sp>
      </p:grpSp>
      <p:cxnSp>
        <p:nvCxnSpPr>
          <p:cNvPr id="2067" name="Straight Connector 2066"/>
          <p:cNvCxnSpPr/>
          <p:nvPr/>
        </p:nvCxnSpPr>
        <p:spPr>
          <a:xfrm flipV="1">
            <a:off x="2615442" y="2883173"/>
            <a:ext cx="0" cy="49876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256" name="Picture 4" descr="C:\Documents and Settings\ccolgan\Local Settings\Temporary Internet Files\Content.IE5\45M7OTAR\MC900433944[1].png"/>
          <p:cNvPicPr>
            <a:picLocks noChangeAspect="1" noChangeArrowheads="1"/>
          </p:cNvPicPr>
          <p:nvPr/>
        </p:nvPicPr>
        <p:blipFill>
          <a:blip r:embed="rId3" cstate="print"/>
          <a:srcRect/>
          <a:stretch>
            <a:fillRect/>
          </a:stretch>
        </p:blipFill>
        <p:spPr bwMode="auto">
          <a:xfrm>
            <a:off x="4930775" y="1557196"/>
            <a:ext cx="784621" cy="784621"/>
          </a:xfrm>
          <a:prstGeom prst="rect">
            <a:avLst/>
          </a:prstGeom>
          <a:noFill/>
        </p:spPr>
      </p:pic>
      <p:sp>
        <p:nvSpPr>
          <p:cNvPr id="1614" name="Trapezoid 1613"/>
          <p:cNvSpPr/>
          <p:nvPr/>
        </p:nvSpPr>
        <p:spPr bwMode="ltGray">
          <a:xfrm>
            <a:off x="5995355" y="1528075"/>
            <a:ext cx="3148645" cy="4573587"/>
          </a:xfrm>
          <a:prstGeom prst="trapezoid">
            <a:avLst>
              <a:gd name="adj" fmla="val 0"/>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nvGrpSpPr>
          <p:cNvPr id="5" name="Group 1049"/>
          <p:cNvGrpSpPr/>
          <p:nvPr/>
        </p:nvGrpSpPr>
        <p:grpSpPr>
          <a:xfrm>
            <a:off x="2298700" y="3004450"/>
            <a:ext cx="1955800" cy="1282700"/>
            <a:chOff x="2298700" y="2616200"/>
            <a:chExt cx="1955800" cy="1282700"/>
          </a:xfrm>
        </p:grpSpPr>
        <p:cxnSp>
          <p:nvCxnSpPr>
            <p:cNvPr id="2464" name="Straight Connector 2463"/>
            <p:cNvCxnSpPr/>
            <p:nvPr/>
          </p:nvCxnSpPr>
          <p:spPr>
            <a:xfrm rot="5400000" flipH="1" flipV="1">
              <a:off x="2660243" y="2793647"/>
              <a:ext cx="1231954" cy="87706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65" name="Straight Connector 2464"/>
            <p:cNvCxnSpPr/>
            <p:nvPr/>
          </p:nvCxnSpPr>
          <p:spPr>
            <a:xfrm>
              <a:off x="2324100" y="3162300"/>
              <a:ext cx="1911350" cy="17145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66" name="Straight Connector 2465"/>
            <p:cNvCxnSpPr/>
            <p:nvPr/>
          </p:nvCxnSpPr>
          <p:spPr>
            <a:xfrm rot="16200000" flipH="1">
              <a:off x="2724151" y="2800353"/>
              <a:ext cx="1206501" cy="965198"/>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67" name="Straight Connector 2466"/>
            <p:cNvCxnSpPr/>
            <p:nvPr/>
          </p:nvCxnSpPr>
          <p:spPr>
            <a:xfrm rot="16200000" flipH="1">
              <a:off x="2277869" y="3246634"/>
              <a:ext cx="1139177" cy="5314"/>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68" name="Straight Connector 2467"/>
            <p:cNvCxnSpPr/>
            <p:nvPr/>
          </p:nvCxnSpPr>
          <p:spPr>
            <a:xfrm>
              <a:off x="2863850" y="3841750"/>
              <a:ext cx="965200" cy="5715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69" name="Straight Connector 2468"/>
            <p:cNvCxnSpPr/>
            <p:nvPr/>
          </p:nvCxnSpPr>
          <p:spPr>
            <a:xfrm rot="16200000" flipV="1">
              <a:off x="3122782" y="3201821"/>
              <a:ext cx="1275418" cy="104175"/>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70" name="Straight Connector 2469"/>
            <p:cNvCxnSpPr/>
            <p:nvPr/>
          </p:nvCxnSpPr>
          <p:spPr>
            <a:xfrm rot="16200000" flipV="1">
              <a:off x="3625888" y="2711415"/>
              <a:ext cx="716426" cy="538695"/>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71" name="Straight Connector 2470"/>
            <p:cNvCxnSpPr/>
            <p:nvPr/>
          </p:nvCxnSpPr>
          <p:spPr>
            <a:xfrm rot="10800000" flipV="1">
              <a:off x="2857500" y="3326558"/>
              <a:ext cx="1395948" cy="515192"/>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72" name="Straight Connector 2471"/>
            <p:cNvCxnSpPr/>
            <p:nvPr/>
          </p:nvCxnSpPr>
          <p:spPr>
            <a:xfrm rot="16200000" flipV="1">
              <a:off x="2231341" y="3216959"/>
              <a:ext cx="698552" cy="563834"/>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73" name="Straight Connector 2472"/>
            <p:cNvCxnSpPr/>
            <p:nvPr/>
          </p:nvCxnSpPr>
          <p:spPr>
            <a:xfrm flipV="1">
              <a:off x="2303680" y="2686985"/>
              <a:ext cx="534013" cy="478128"/>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74" name="Straight Connector 2473"/>
            <p:cNvCxnSpPr/>
            <p:nvPr/>
          </p:nvCxnSpPr>
          <p:spPr>
            <a:xfrm flipV="1">
              <a:off x="2837694" y="2618682"/>
              <a:ext cx="869321" cy="68303"/>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75" name="Straight Connector 2474"/>
            <p:cNvCxnSpPr/>
            <p:nvPr/>
          </p:nvCxnSpPr>
          <p:spPr>
            <a:xfrm flipV="1">
              <a:off x="2330450" y="2616200"/>
              <a:ext cx="1397000" cy="53975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76" name="Straight Connector 2475"/>
            <p:cNvCxnSpPr/>
            <p:nvPr/>
          </p:nvCxnSpPr>
          <p:spPr>
            <a:xfrm rot="5400000">
              <a:off x="3762376" y="3400426"/>
              <a:ext cx="552450" cy="431798"/>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77" name="Straight Connector 2476"/>
            <p:cNvCxnSpPr/>
            <p:nvPr/>
          </p:nvCxnSpPr>
          <p:spPr>
            <a:xfrm rot="10800000">
              <a:off x="2844800" y="2679700"/>
              <a:ext cx="1390650" cy="6604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78" name="Straight Connector 2477"/>
            <p:cNvCxnSpPr/>
            <p:nvPr/>
          </p:nvCxnSpPr>
          <p:spPr>
            <a:xfrm>
              <a:off x="2317750" y="3162300"/>
              <a:ext cx="1504950" cy="7366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 name="Group 1914"/>
          <p:cNvGrpSpPr/>
          <p:nvPr/>
        </p:nvGrpSpPr>
        <p:grpSpPr>
          <a:xfrm>
            <a:off x="4910442" y="3957755"/>
            <a:ext cx="491928" cy="609090"/>
            <a:chOff x="6570880" y="3470838"/>
            <a:chExt cx="762000" cy="943482"/>
          </a:xfrm>
        </p:grpSpPr>
        <p:grpSp>
          <p:nvGrpSpPr>
            <p:cNvPr id="7" name="Group 3849"/>
            <p:cNvGrpSpPr>
              <a:grpSpLocks/>
            </p:cNvGrpSpPr>
            <p:nvPr/>
          </p:nvGrpSpPr>
          <p:grpSpPr bwMode="auto">
            <a:xfrm>
              <a:off x="6570880" y="3779320"/>
              <a:ext cx="762000" cy="635000"/>
              <a:chOff x="3003" y="2368"/>
              <a:chExt cx="1224" cy="1021"/>
            </a:xfrm>
          </p:grpSpPr>
          <p:sp>
            <p:nvSpPr>
              <p:cNvPr id="2182"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2183"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2184"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2185"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186"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187"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188"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189"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190"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191"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2192"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2193"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194"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195"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2196"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2197"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198"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199"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2200"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2201"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2202"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203"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2204"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2205"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2206"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2207"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2208"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nvGrpSpPr>
            <p:cNvPr id="8" name="Group 3849"/>
            <p:cNvGrpSpPr>
              <a:grpSpLocks/>
            </p:cNvGrpSpPr>
            <p:nvPr/>
          </p:nvGrpSpPr>
          <p:grpSpPr bwMode="auto">
            <a:xfrm>
              <a:off x="6570880" y="3625079"/>
              <a:ext cx="762000" cy="635000"/>
              <a:chOff x="3003" y="2368"/>
              <a:chExt cx="1224" cy="1021"/>
            </a:xfrm>
          </p:grpSpPr>
          <p:sp>
            <p:nvSpPr>
              <p:cNvPr id="2155"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2156"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2157"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2158"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159"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160"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161"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162"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163"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164"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2165"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2166"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167"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168"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2169"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2170"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171"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172"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2173"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2174"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2175"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176"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2177"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2178"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2179"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2180"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2181"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nvGrpSpPr>
            <p:cNvPr id="9" name="Group 3849"/>
            <p:cNvGrpSpPr>
              <a:grpSpLocks/>
            </p:cNvGrpSpPr>
            <p:nvPr/>
          </p:nvGrpSpPr>
          <p:grpSpPr bwMode="auto">
            <a:xfrm>
              <a:off x="6570880" y="3470838"/>
              <a:ext cx="762000" cy="635000"/>
              <a:chOff x="3003" y="2368"/>
              <a:chExt cx="1224" cy="1021"/>
            </a:xfrm>
          </p:grpSpPr>
          <p:sp>
            <p:nvSpPr>
              <p:cNvPr id="2128"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2129"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2130"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2131"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132"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133"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134"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135"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136"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137"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2138"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2139"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140"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141"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2142"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2143"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144"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145"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2146"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2147"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2148"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149"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2150"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2151"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2152"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2153"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2154"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grpSp>
        <p:nvGrpSpPr>
          <p:cNvPr id="10" name="Group 1771"/>
          <p:cNvGrpSpPr/>
          <p:nvPr/>
        </p:nvGrpSpPr>
        <p:grpSpPr>
          <a:xfrm>
            <a:off x="4070731" y="3957755"/>
            <a:ext cx="491928" cy="609090"/>
            <a:chOff x="6570880" y="3470838"/>
            <a:chExt cx="762000" cy="943482"/>
          </a:xfrm>
        </p:grpSpPr>
        <p:grpSp>
          <p:nvGrpSpPr>
            <p:cNvPr id="11" name="Group 3849"/>
            <p:cNvGrpSpPr>
              <a:grpSpLocks/>
            </p:cNvGrpSpPr>
            <p:nvPr/>
          </p:nvGrpSpPr>
          <p:grpSpPr bwMode="auto">
            <a:xfrm>
              <a:off x="6570880" y="3779320"/>
              <a:ext cx="762000" cy="635000"/>
              <a:chOff x="3003" y="2368"/>
              <a:chExt cx="1224" cy="1021"/>
            </a:xfrm>
          </p:grpSpPr>
          <p:sp>
            <p:nvSpPr>
              <p:cNvPr id="2097"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2098"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2099"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2100"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101"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102"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103"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104"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105"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106"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2107"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2108"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109"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110"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2111"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2112"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113"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114"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2115"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2116"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2117"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118"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2119"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2120"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2121"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2122"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2123"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nvGrpSpPr>
            <p:cNvPr id="12" name="Group 3849"/>
            <p:cNvGrpSpPr>
              <a:grpSpLocks/>
            </p:cNvGrpSpPr>
            <p:nvPr/>
          </p:nvGrpSpPr>
          <p:grpSpPr bwMode="auto">
            <a:xfrm>
              <a:off x="6570880" y="3625079"/>
              <a:ext cx="762000" cy="635000"/>
              <a:chOff x="3003" y="2368"/>
              <a:chExt cx="1224" cy="1021"/>
            </a:xfrm>
          </p:grpSpPr>
          <p:sp>
            <p:nvSpPr>
              <p:cNvPr id="2068"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2071"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2072"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2073"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074"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075"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076"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077"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078"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079"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2080"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2081"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082"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083"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2084"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2085"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086"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087"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2088"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2089"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2090"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091"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2092"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2093"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2094"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2095"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2096"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nvGrpSpPr>
            <p:cNvPr id="13" name="Group 3849"/>
            <p:cNvGrpSpPr>
              <a:grpSpLocks/>
            </p:cNvGrpSpPr>
            <p:nvPr/>
          </p:nvGrpSpPr>
          <p:grpSpPr bwMode="auto">
            <a:xfrm>
              <a:off x="6570880" y="3470838"/>
              <a:ext cx="762000" cy="635000"/>
              <a:chOff x="3003" y="2368"/>
              <a:chExt cx="1224" cy="1021"/>
            </a:xfrm>
          </p:grpSpPr>
          <p:sp>
            <p:nvSpPr>
              <p:cNvPr id="1759"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1768"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1771"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1772"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773"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815"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816"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817"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899"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900"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1901"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1902"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911"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914"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1915"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916"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958"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959"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960"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2042"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2043"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044"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2045"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2054"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2055"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2056"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2066"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grpSp>
        <p:nvGrpSpPr>
          <p:cNvPr id="14" name="Group 1628"/>
          <p:cNvGrpSpPr/>
          <p:nvPr/>
        </p:nvGrpSpPr>
        <p:grpSpPr>
          <a:xfrm>
            <a:off x="3231020" y="3957755"/>
            <a:ext cx="491928" cy="609090"/>
            <a:chOff x="6570880" y="3470838"/>
            <a:chExt cx="762000" cy="943482"/>
          </a:xfrm>
        </p:grpSpPr>
        <p:grpSp>
          <p:nvGrpSpPr>
            <p:cNvPr id="15" name="Group 3849"/>
            <p:cNvGrpSpPr>
              <a:grpSpLocks/>
            </p:cNvGrpSpPr>
            <p:nvPr/>
          </p:nvGrpSpPr>
          <p:grpSpPr bwMode="auto">
            <a:xfrm>
              <a:off x="6570880" y="3779320"/>
              <a:ext cx="762000" cy="635000"/>
              <a:chOff x="3003" y="2368"/>
              <a:chExt cx="1224" cy="1021"/>
            </a:xfrm>
          </p:grpSpPr>
          <p:sp>
            <p:nvSpPr>
              <p:cNvPr id="1292"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1293"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1294"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1295"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296"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297"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298"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299"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300"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301"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1302"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1303"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304"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305"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1306"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307"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308"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309"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310"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311"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616"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625"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628"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629"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630"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672"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1673"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nvGrpSpPr>
            <p:cNvPr id="16" name="Group 3849"/>
            <p:cNvGrpSpPr>
              <a:grpSpLocks/>
            </p:cNvGrpSpPr>
            <p:nvPr/>
          </p:nvGrpSpPr>
          <p:grpSpPr bwMode="auto">
            <a:xfrm>
              <a:off x="6570880" y="3625079"/>
              <a:ext cx="762000" cy="635000"/>
              <a:chOff x="3003" y="2368"/>
              <a:chExt cx="1224" cy="1021"/>
            </a:xfrm>
          </p:grpSpPr>
          <p:sp>
            <p:nvSpPr>
              <p:cNvPr id="1265"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1266"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1267"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1268"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269"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270"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271"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272"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273"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274"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1275"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1276"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277"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278"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1279"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280"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281"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282"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283"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284"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285"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286"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287"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288"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289"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290"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1291"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nvGrpSpPr>
            <p:cNvPr id="17" name="Group 3849"/>
            <p:cNvGrpSpPr>
              <a:grpSpLocks/>
            </p:cNvGrpSpPr>
            <p:nvPr/>
          </p:nvGrpSpPr>
          <p:grpSpPr bwMode="auto">
            <a:xfrm>
              <a:off x="6570880" y="3470838"/>
              <a:ext cx="762000" cy="635000"/>
              <a:chOff x="3003" y="2368"/>
              <a:chExt cx="1224" cy="1021"/>
            </a:xfrm>
          </p:grpSpPr>
          <p:sp>
            <p:nvSpPr>
              <p:cNvPr id="1238"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1239"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1240"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1241"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242"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243"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244"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245"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246"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247"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1248"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1249"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250"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251"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1252"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253"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254"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255"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256"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257"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258"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259"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260"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261"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262"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263"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1264"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grpSp>
        <p:nvGrpSpPr>
          <p:cNvPr id="18" name="Group 1485"/>
          <p:cNvGrpSpPr/>
          <p:nvPr/>
        </p:nvGrpSpPr>
        <p:grpSpPr>
          <a:xfrm>
            <a:off x="2391309" y="3957755"/>
            <a:ext cx="491928" cy="609090"/>
            <a:chOff x="6570880" y="3470838"/>
            <a:chExt cx="762000" cy="943482"/>
          </a:xfrm>
        </p:grpSpPr>
        <p:grpSp>
          <p:nvGrpSpPr>
            <p:cNvPr id="19" name="Group 3849"/>
            <p:cNvGrpSpPr>
              <a:grpSpLocks/>
            </p:cNvGrpSpPr>
            <p:nvPr/>
          </p:nvGrpSpPr>
          <p:grpSpPr bwMode="auto">
            <a:xfrm>
              <a:off x="6570880" y="3779320"/>
              <a:ext cx="762000" cy="635000"/>
              <a:chOff x="3003" y="2368"/>
              <a:chExt cx="1224" cy="1021"/>
            </a:xfrm>
          </p:grpSpPr>
          <p:sp>
            <p:nvSpPr>
              <p:cNvPr id="1207"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1208"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1209"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1210"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211"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212"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213"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214"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215"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216"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1217"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1218"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219"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220"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1221"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222"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223"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224"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225"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226"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227"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228"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229"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230"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231"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232"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1233"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nvGrpSpPr>
            <p:cNvPr id="20" name="Group 3849"/>
            <p:cNvGrpSpPr>
              <a:grpSpLocks/>
            </p:cNvGrpSpPr>
            <p:nvPr/>
          </p:nvGrpSpPr>
          <p:grpSpPr bwMode="auto">
            <a:xfrm>
              <a:off x="6570880" y="3625079"/>
              <a:ext cx="762000" cy="635000"/>
              <a:chOff x="3003" y="2368"/>
              <a:chExt cx="1224" cy="1021"/>
            </a:xfrm>
          </p:grpSpPr>
          <p:sp>
            <p:nvSpPr>
              <p:cNvPr id="1180"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1181"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1182"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1183"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184"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185"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186"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187"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188"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189"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1190"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1191"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192"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193"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1194"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195"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196"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197"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198"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199"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200"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201"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202"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203"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204"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205"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1206"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nvGrpSpPr>
            <p:cNvPr id="21" name="Group 3849"/>
            <p:cNvGrpSpPr>
              <a:grpSpLocks/>
            </p:cNvGrpSpPr>
            <p:nvPr/>
          </p:nvGrpSpPr>
          <p:grpSpPr bwMode="auto">
            <a:xfrm>
              <a:off x="6570880" y="3470838"/>
              <a:ext cx="762000" cy="635000"/>
              <a:chOff x="3003" y="2368"/>
              <a:chExt cx="1224" cy="1021"/>
            </a:xfrm>
          </p:grpSpPr>
          <p:sp>
            <p:nvSpPr>
              <p:cNvPr id="1153"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1154"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1155"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1156"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157"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158"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159"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160"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161"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162"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1163"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1164"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165"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166"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1167"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168"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169"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170"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171"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172"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173"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174"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175"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176"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177"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178"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1179"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grpSp>
        <p:nvGrpSpPr>
          <p:cNvPr id="22" name="Group 1342"/>
          <p:cNvGrpSpPr/>
          <p:nvPr/>
        </p:nvGrpSpPr>
        <p:grpSpPr>
          <a:xfrm>
            <a:off x="1551598" y="3957755"/>
            <a:ext cx="491928" cy="609090"/>
            <a:chOff x="6570880" y="3470838"/>
            <a:chExt cx="762000" cy="943482"/>
          </a:xfrm>
        </p:grpSpPr>
        <p:grpSp>
          <p:nvGrpSpPr>
            <p:cNvPr id="23" name="Group 3849"/>
            <p:cNvGrpSpPr>
              <a:grpSpLocks/>
            </p:cNvGrpSpPr>
            <p:nvPr/>
          </p:nvGrpSpPr>
          <p:grpSpPr bwMode="auto">
            <a:xfrm>
              <a:off x="6570880" y="3779320"/>
              <a:ext cx="762000" cy="635000"/>
              <a:chOff x="3003" y="2368"/>
              <a:chExt cx="1224" cy="1021"/>
            </a:xfrm>
          </p:grpSpPr>
          <p:sp>
            <p:nvSpPr>
              <p:cNvPr id="1122"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1123"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1124"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1125"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126"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127"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128"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129"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130"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131"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1132"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1133"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134"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135"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1136"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137"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138"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139"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140"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141"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142"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143"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144"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145"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146"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147"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1148"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nvGrpSpPr>
            <p:cNvPr id="24" name="Group 3849"/>
            <p:cNvGrpSpPr>
              <a:grpSpLocks/>
            </p:cNvGrpSpPr>
            <p:nvPr/>
          </p:nvGrpSpPr>
          <p:grpSpPr bwMode="auto">
            <a:xfrm>
              <a:off x="6570880" y="3625079"/>
              <a:ext cx="762000" cy="635000"/>
              <a:chOff x="3003" y="2368"/>
              <a:chExt cx="1224" cy="1021"/>
            </a:xfrm>
          </p:grpSpPr>
          <p:sp>
            <p:nvSpPr>
              <p:cNvPr id="1095"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1096"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1097"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1098"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099"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100"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101"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102"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103"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104"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1105"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1106"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107"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108"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1109"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110"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111"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112"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113"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114"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115"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116"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117"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118"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119"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120"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1121"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nvGrpSpPr>
            <p:cNvPr id="25" name="Group 3849"/>
            <p:cNvGrpSpPr>
              <a:grpSpLocks/>
            </p:cNvGrpSpPr>
            <p:nvPr/>
          </p:nvGrpSpPr>
          <p:grpSpPr bwMode="auto">
            <a:xfrm>
              <a:off x="6570880" y="3470838"/>
              <a:ext cx="762000" cy="635000"/>
              <a:chOff x="3003" y="2368"/>
              <a:chExt cx="1224" cy="1021"/>
            </a:xfrm>
          </p:grpSpPr>
          <p:sp>
            <p:nvSpPr>
              <p:cNvPr id="1068"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1069"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1070"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1071"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072"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073"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074"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075"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076"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077"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1078"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1079"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080"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081"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1082"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083"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084"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085"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086"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087"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088"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089"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090"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091"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092"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093"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1094"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grpSp>
        <p:nvGrpSpPr>
          <p:cNvPr id="26" name="Group 578"/>
          <p:cNvGrpSpPr/>
          <p:nvPr/>
        </p:nvGrpSpPr>
        <p:grpSpPr>
          <a:xfrm>
            <a:off x="711887" y="3957751"/>
            <a:ext cx="491928" cy="609090"/>
            <a:chOff x="6570880" y="3470838"/>
            <a:chExt cx="762000" cy="943482"/>
          </a:xfrm>
        </p:grpSpPr>
        <p:grpSp>
          <p:nvGrpSpPr>
            <p:cNvPr id="27" name="Group 3849"/>
            <p:cNvGrpSpPr>
              <a:grpSpLocks/>
            </p:cNvGrpSpPr>
            <p:nvPr/>
          </p:nvGrpSpPr>
          <p:grpSpPr bwMode="auto">
            <a:xfrm>
              <a:off x="6570880" y="3779320"/>
              <a:ext cx="762000" cy="635000"/>
              <a:chOff x="3003" y="2368"/>
              <a:chExt cx="1224" cy="1021"/>
            </a:xfrm>
          </p:grpSpPr>
          <p:sp>
            <p:nvSpPr>
              <p:cNvPr id="1037"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1038"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1039"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1040"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041"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042"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043"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044"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045"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046"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1047"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1048"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049"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050"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1051"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052"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053"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054"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055"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056"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057"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058"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059"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060"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061"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062"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1063"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nvGrpSpPr>
            <p:cNvPr id="28" name="Group 3849"/>
            <p:cNvGrpSpPr>
              <a:grpSpLocks/>
            </p:cNvGrpSpPr>
            <p:nvPr/>
          </p:nvGrpSpPr>
          <p:grpSpPr bwMode="auto">
            <a:xfrm>
              <a:off x="6570880" y="3625079"/>
              <a:ext cx="762000" cy="635000"/>
              <a:chOff x="3003" y="2368"/>
              <a:chExt cx="1224" cy="1021"/>
            </a:xfrm>
          </p:grpSpPr>
          <p:sp>
            <p:nvSpPr>
              <p:cNvPr id="998"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999"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1001"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1002"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003"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004"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005"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006"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007"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009"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1010"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1011"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012"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013"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1015"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024"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025"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026"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027"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029"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030"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031"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032"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033"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034"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035"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1036"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nvGrpSpPr>
            <p:cNvPr id="29" name="Group 3849"/>
            <p:cNvGrpSpPr>
              <a:grpSpLocks/>
            </p:cNvGrpSpPr>
            <p:nvPr/>
          </p:nvGrpSpPr>
          <p:grpSpPr bwMode="auto">
            <a:xfrm>
              <a:off x="6570880" y="3470838"/>
              <a:ext cx="762000" cy="635000"/>
              <a:chOff x="3003" y="2368"/>
              <a:chExt cx="1224" cy="1021"/>
            </a:xfrm>
          </p:grpSpPr>
          <p:sp>
            <p:nvSpPr>
              <p:cNvPr id="971"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972"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973"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974"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975"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976"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977"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978"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979"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980"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981"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982"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983"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984"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985"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986"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987"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988"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989"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990"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991"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992"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993"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994"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995"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996"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997"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grpSp>
        <p:nvGrpSpPr>
          <p:cNvPr id="30" name="Group 965"/>
          <p:cNvGrpSpPr/>
          <p:nvPr/>
        </p:nvGrpSpPr>
        <p:grpSpPr>
          <a:xfrm>
            <a:off x="936020" y="3522896"/>
            <a:ext cx="4198555" cy="498763"/>
            <a:chOff x="936020" y="3134646"/>
            <a:chExt cx="4198555" cy="498763"/>
          </a:xfrm>
        </p:grpSpPr>
        <p:cxnSp>
          <p:nvCxnSpPr>
            <p:cNvPr id="481" name="Straight Connector 480"/>
            <p:cNvCxnSpPr/>
            <p:nvPr/>
          </p:nvCxnSpPr>
          <p:spPr>
            <a:xfrm flipV="1">
              <a:off x="936020" y="3134646"/>
              <a:ext cx="0" cy="49876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40" name="Straight Connector 1339"/>
            <p:cNvCxnSpPr/>
            <p:nvPr/>
          </p:nvCxnSpPr>
          <p:spPr>
            <a:xfrm flipV="1">
              <a:off x="1775731" y="3134646"/>
              <a:ext cx="0" cy="49876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83" name="Straight Connector 1482"/>
            <p:cNvCxnSpPr/>
            <p:nvPr/>
          </p:nvCxnSpPr>
          <p:spPr>
            <a:xfrm flipV="1">
              <a:off x="2615442" y="3134646"/>
              <a:ext cx="0" cy="49876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26" name="Straight Connector 1625"/>
            <p:cNvCxnSpPr/>
            <p:nvPr/>
          </p:nvCxnSpPr>
          <p:spPr>
            <a:xfrm flipV="1">
              <a:off x="3455153" y="3134646"/>
              <a:ext cx="0" cy="49876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69" name="Straight Connector 1768"/>
            <p:cNvCxnSpPr/>
            <p:nvPr/>
          </p:nvCxnSpPr>
          <p:spPr>
            <a:xfrm flipV="1">
              <a:off x="4294864" y="3134646"/>
              <a:ext cx="0" cy="49876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12" name="Straight Connector 1911"/>
            <p:cNvCxnSpPr/>
            <p:nvPr/>
          </p:nvCxnSpPr>
          <p:spPr>
            <a:xfrm flipV="1">
              <a:off x="5134575" y="3134646"/>
              <a:ext cx="0" cy="49876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1" name="Group 964"/>
          <p:cNvGrpSpPr/>
          <p:nvPr/>
        </p:nvGrpSpPr>
        <p:grpSpPr>
          <a:xfrm>
            <a:off x="936020" y="4568516"/>
            <a:ext cx="4198555" cy="498763"/>
            <a:chOff x="936020" y="4180266"/>
            <a:chExt cx="4198555" cy="498763"/>
          </a:xfrm>
        </p:grpSpPr>
        <p:cxnSp>
          <p:nvCxnSpPr>
            <p:cNvPr id="580" name="Straight Connector 579"/>
            <p:cNvCxnSpPr/>
            <p:nvPr/>
          </p:nvCxnSpPr>
          <p:spPr>
            <a:xfrm flipV="1">
              <a:off x="936020" y="4180266"/>
              <a:ext cx="0" cy="49876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41" name="Straight Connector 1340"/>
            <p:cNvCxnSpPr/>
            <p:nvPr/>
          </p:nvCxnSpPr>
          <p:spPr>
            <a:xfrm flipV="1">
              <a:off x="1775731" y="4180266"/>
              <a:ext cx="0" cy="49876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84" name="Straight Connector 1483"/>
            <p:cNvCxnSpPr/>
            <p:nvPr/>
          </p:nvCxnSpPr>
          <p:spPr>
            <a:xfrm flipV="1">
              <a:off x="2615442" y="4180266"/>
              <a:ext cx="0" cy="49876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27" name="Straight Connector 1626"/>
            <p:cNvCxnSpPr/>
            <p:nvPr/>
          </p:nvCxnSpPr>
          <p:spPr>
            <a:xfrm flipV="1">
              <a:off x="3455153" y="4180266"/>
              <a:ext cx="0" cy="49876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70" name="Straight Connector 1769"/>
            <p:cNvCxnSpPr/>
            <p:nvPr/>
          </p:nvCxnSpPr>
          <p:spPr>
            <a:xfrm flipV="1">
              <a:off x="4294864" y="4180266"/>
              <a:ext cx="0" cy="49876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13" name="Straight Connector 1912"/>
            <p:cNvCxnSpPr/>
            <p:nvPr/>
          </p:nvCxnSpPr>
          <p:spPr>
            <a:xfrm flipV="1">
              <a:off x="5134575" y="4180266"/>
              <a:ext cx="0" cy="49876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0353" name="Rectangle 2"/>
          <p:cNvSpPr>
            <a:spLocks noGrp="1" noChangeArrowheads="1"/>
          </p:cNvSpPr>
          <p:nvPr>
            <p:ph type="title"/>
          </p:nvPr>
        </p:nvSpPr>
        <p:spPr/>
        <p:txBody>
          <a:bodyPr/>
          <a:lstStyle/>
          <a:p>
            <a:r>
              <a:rPr lang="en-US" sz="2800" dirty="0" smtClean="0">
                <a:solidFill>
                  <a:schemeClr val="bg2"/>
                </a:solidFill>
                <a:latin typeface="+mj-lt"/>
              </a:rPr>
              <a:t>Brocade VM-Aware Network Automation Migration</a:t>
            </a:r>
            <a:endParaRPr lang="en-US" sz="3200" dirty="0" smtClean="0">
              <a:solidFill>
                <a:schemeClr val="bg2"/>
              </a:solidFill>
              <a:latin typeface="+mj-lt"/>
            </a:endParaRPr>
          </a:p>
        </p:txBody>
      </p:sp>
      <p:sp>
        <p:nvSpPr>
          <p:cNvPr id="1757" name="Text Placeholder 1756"/>
          <p:cNvSpPr>
            <a:spLocks noGrp="1"/>
          </p:cNvSpPr>
          <p:nvPr>
            <p:ph type="body" idx="10"/>
          </p:nvPr>
        </p:nvSpPr>
        <p:spPr/>
        <p:txBody>
          <a:bodyPr/>
          <a:lstStyle/>
          <a:p>
            <a:r>
              <a:rPr lang="en-US" dirty="0" smtClean="0"/>
              <a:t>Dynamic configuration and secure communication</a:t>
            </a:r>
            <a:endParaRPr lang="en-US" dirty="0"/>
          </a:p>
        </p:txBody>
      </p:sp>
      <p:sp>
        <p:nvSpPr>
          <p:cNvPr id="466" name="Date Placeholder 465"/>
          <p:cNvSpPr>
            <a:spLocks noGrp="1"/>
          </p:cNvSpPr>
          <p:nvPr>
            <p:ph type="dt" sz="half" idx="2"/>
          </p:nvPr>
        </p:nvSpPr>
        <p:spPr/>
        <p:txBody>
          <a:bodyPr/>
          <a:lstStyle/>
          <a:p>
            <a:fld id="{B7A80F92-E40B-40CB-8F7B-CB3A253A446E}" type="datetime3">
              <a:rPr lang="en-AU" smtClean="0"/>
              <a:pPr/>
              <a:t>22 September, 2011</a:t>
            </a:fld>
            <a:endParaRPr lang="en-US" dirty="0"/>
          </a:p>
        </p:txBody>
      </p:sp>
      <p:sp>
        <p:nvSpPr>
          <p:cNvPr id="1674" name="Footer Placeholder 1673"/>
          <p:cNvSpPr>
            <a:spLocks noGrp="1"/>
          </p:cNvSpPr>
          <p:nvPr>
            <p:ph type="ftr" sz="quarter" idx="3"/>
          </p:nvPr>
        </p:nvSpPr>
        <p:spPr/>
        <p:txBody>
          <a:bodyPr/>
          <a:lstStyle/>
          <a:p>
            <a:r>
              <a:rPr lang="en-US" smtClean="0"/>
              <a:t>© 2011 Brocade Communications Systems, Inc. - COMPANY PROPRIETARY INFORMATION</a:t>
            </a:r>
            <a:endParaRPr lang="en-US" dirty="0"/>
          </a:p>
        </p:txBody>
      </p:sp>
      <p:sp>
        <p:nvSpPr>
          <p:cNvPr id="2069" name="Slide Number Placeholder 2068"/>
          <p:cNvSpPr>
            <a:spLocks noGrp="1"/>
          </p:cNvSpPr>
          <p:nvPr>
            <p:ph type="sldNum" sz="quarter" idx="4"/>
          </p:nvPr>
        </p:nvSpPr>
        <p:spPr/>
        <p:txBody>
          <a:bodyPr/>
          <a:lstStyle/>
          <a:p>
            <a:fld id="{65FBBD69-5960-4FDE-9E87-DFB624885C92}" type="slidenum">
              <a:rPr lang="en-US" smtClean="0"/>
              <a:pPr/>
              <a:t>36</a:t>
            </a:fld>
            <a:endParaRPr lang="en-US" dirty="0"/>
          </a:p>
        </p:txBody>
      </p:sp>
      <p:grpSp>
        <p:nvGrpSpPr>
          <p:cNvPr id="2209" name="Group 578"/>
          <p:cNvGrpSpPr/>
          <p:nvPr/>
        </p:nvGrpSpPr>
        <p:grpSpPr>
          <a:xfrm>
            <a:off x="631878" y="3889157"/>
            <a:ext cx="633002" cy="783761"/>
            <a:chOff x="6570880" y="3470838"/>
            <a:chExt cx="762000" cy="943482"/>
          </a:xfrm>
        </p:grpSpPr>
        <p:grpSp>
          <p:nvGrpSpPr>
            <p:cNvPr id="2210" name="Group 3849"/>
            <p:cNvGrpSpPr>
              <a:grpSpLocks/>
            </p:cNvGrpSpPr>
            <p:nvPr/>
          </p:nvGrpSpPr>
          <p:grpSpPr bwMode="auto">
            <a:xfrm>
              <a:off x="6570880" y="3779320"/>
              <a:ext cx="762000" cy="635000"/>
              <a:chOff x="3003" y="2368"/>
              <a:chExt cx="1224" cy="1021"/>
            </a:xfrm>
          </p:grpSpPr>
          <p:sp>
            <p:nvSpPr>
              <p:cNvPr id="444"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445"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446"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447"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448"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449"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450"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451"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452"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453"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454"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455"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456"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457"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458"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459"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460"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461"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462"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463"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464"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465"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467"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468"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469"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470"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471"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nvGrpSpPr>
            <p:cNvPr id="2211" name="Group 3849"/>
            <p:cNvGrpSpPr>
              <a:grpSpLocks/>
            </p:cNvGrpSpPr>
            <p:nvPr/>
          </p:nvGrpSpPr>
          <p:grpSpPr bwMode="auto">
            <a:xfrm>
              <a:off x="6570880" y="3625079"/>
              <a:ext cx="762000" cy="635000"/>
              <a:chOff x="3003" y="2368"/>
              <a:chExt cx="1224" cy="1021"/>
            </a:xfrm>
          </p:grpSpPr>
          <p:sp>
            <p:nvSpPr>
              <p:cNvPr id="473"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474"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475"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476"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477"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478"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479"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484"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493"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494"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507"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508"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509"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510"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511"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512"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513"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514"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515"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524"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525"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526"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527"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528"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537"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538"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539"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nvGrpSpPr>
            <p:cNvPr id="2212" name="Group 3849"/>
            <p:cNvGrpSpPr>
              <a:grpSpLocks/>
            </p:cNvGrpSpPr>
            <p:nvPr/>
          </p:nvGrpSpPr>
          <p:grpSpPr bwMode="auto">
            <a:xfrm>
              <a:off x="6570880" y="3470838"/>
              <a:ext cx="762000" cy="635000"/>
              <a:chOff x="3003" y="2368"/>
              <a:chExt cx="1224" cy="1021"/>
            </a:xfrm>
          </p:grpSpPr>
          <p:sp>
            <p:nvSpPr>
              <p:cNvPr id="541"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553"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554"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555"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556"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557"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558"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559"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560"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561"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562"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563"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564"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565"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566"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567"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568"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569"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570"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571"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572"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573"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574"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575"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576"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577"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578"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grpSp>
        <p:nvGrpSpPr>
          <p:cNvPr id="2213" name="Group 588"/>
          <p:cNvGrpSpPr>
            <a:grpSpLocks noChangeAspect="1"/>
          </p:cNvGrpSpPr>
          <p:nvPr/>
        </p:nvGrpSpPr>
        <p:grpSpPr bwMode="auto">
          <a:xfrm>
            <a:off x="654633" y="3282218"/>
            <a:ext cx="655237" cy="520073"/>
            <a:chOff x="2154" y="1633"/>
            <a:chExt cx="3607" cy="2878"/>
          </a:xfrm>
        </p:grpSpPr>
        <p:sp>
          <p:nvSpPr>
            <p:cNvPr id="582" name="Freeform 589"/>
            <p:cNvSpPr>
              <a:spLocks noChangeAspect="1"/>
            </p:cNvSpPr>
            <p:nvPr/>
          </p:nvSpPr>
          <p:spPr bwMode="auto">
            <a:xfrm>
              <a:off x="4300" y="3151"/>
              <a:ext cx="1461" cy="1360"/>
            </a:xfrm>
            <a:custGeom>
              <a:avLst/>
              <a:gdLst>
                <a:gd name="T0" fmla="*/ 0 w 1461"/>
                <a:gd name="T1" fmla="*/ 1033 h 1360"/>
                <a:gd name="T2" fmla="*/ 0 w 1461"/>
                <a:gd name="T3" fmla="*/ 1360 h 1360"/>
                <a:gd name="T4" fmla="*/ 1461 w 1461"/>
                <a:gd name="T5" fmla="*/ 328 h 1360"/>
                <a:gd name="T6" fmla="*/ 1461 w 1461"/>
                <a:gd name="T7" fmla="*/ 0 h 1360"/>
                <a:gd name="T8" fmla="*/ 0 w 1461"/>
                <a:gd name="T9" fmla="*/ 1033 h 1360"/>
                <a:gd name="T10" fmla="*/ 0 60000 65536"/>
                <a:gd name="T11" fmla="*/ 0 60000 65536"/>
                <a:gd name="T12" fmla="*/ 0 60000 65536"/>
                <a:gd name="T13" fmla="*/ 0 60000 65536"/>
                <a:gd name="T14" fmla="*/ 0 60000 65536"/>
                <a:gd name="T15" fmla="*/ 0 w 1461"/>
                <a:gd name="T16" fmla="*/ 0 h 1360"/>
                <a:gd name="T17" fmla="*/ 1461 w 1461"/>
                <a:gd name="T18" fmla="*/ 1360 h 1360"/>
              </a:gdLst>
              <a:ahLst/>
              <a:cxnLst>
                <a:cxn ang="T10">
                  <a:pos x="T0" y="T1"/>
                </a:cxn>
                <a:cxn ang="T11">
                  <a:pos x="T2" y="T3"/>
                </a:cxn>
                <a:cxn ang="T12">
                  <a:pos x="T4" y="T5"/>
                </a:cxn>
                <a:cxn ang="T13">
                  <a:pos x="T6" y="T7"/>
                </a:cxn>
                <a:cxn ang="T14">
                  <a:pos x="T8" y="T9"/>
                </a:cxn>
              </a:cxnLst>
              <a:rect l="T15" t="T16" r="T17" b="T18"/>
              <a:pathLst>
                <a:path w="1461" h="1360">
                  <a:moveTo>
                    <a:pt x="0" y="1033"/>
                  </a:moveTo>
                  <a:lnTo>
                    <a:pt x="0" y="1360"/>
                  </a:lnTo>
                  <a:lnTo>
                    <a:pt x="1461" y="328"/>
                  </a:lnTo>
                  <a:lnTo>
                    <a:pt x="1461" y="0"/>
                  </a:lnTo>
                  <a:lnTo>
                    <a:pt x="0" y="1033"/>
                  </a:lnTo>
                  <a:close/>
                </a:path>
              </a:pathLst>
            </a:custGeom>
            <a:solidFill>
              <a:srgbClr val="80808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583" name="Freeform 590"/>
            <p:cNvSpPr>
              <a:spLocks noChangeAspect="1"/>
            </p:cNvSpPr>
            <p:nvPr/>
          </p:nvSpPr>
          <p:spPr bwMode="auto">
            <a:xfrm>
              <a:off x="2154" y="1633"/>
              <a:ext cx="3607" cy="2551"/>
            </a:xfrm>
            <a:custGeom>
              <a:avLst/>
              <a:gdLst>
                <a:gd name="T0" fmla="*/ 0 w 3607"/>
                <a:gd name="T1" fmla="*/ 1032 h 2551"/>
                <a:gd name="T2" fmla="*/ 2146 w 3607"/>
                <a:gd name="T3" fmla="*/ 2551 h 2551"/>
                <a:gd name="T4" fmla="*/ 3607 w 3607"/>
                <a:gd name="T5" fmla="*/ 1518 h 2551"/>
                <a:gd name="T6" fmla="*/ 1459 w 3607"/>
                <a:gd name="T7" fmla="*/ 0 h 2551"/>
                <a:gd name="T8" fmla="*/ 0 w 3607"/>
                <a:gd name="T9" fmla="*/ 1032 h 2551"/>
                <a:gd name="T10" fmla="*/ 0 60000 65536"/>
                <a:gd name="T11" fmla="*/ 0 60000 65536"/>
                <a:gd name="T12" fmla="*/ 0 60000 65536"/>
                <a:gd name="T13" fmla="*/ 0 60000 65536"/>
                <a:gd name="T14" fmla="*/ 0 60000 65536"/>
                <a:gd name="T15" fmla="*/ 0 w 3607"/>
                <a:gd name="T16" fmla="*/ 0 h 2551"/>
                <a:gd name="T17" fmla="*/ 3607 w 3607"/>
                <a:gd name="T18" fmla="*/ 2551 h 2551"/>
              </a:gdLst>
              <a:ahLst/>
              <a:cxnLst>
                <a:cxn ang="T10">
                  <a:pos x="T0" y="T1"/>
                </a:cxn>
                <a:cxn ang="T11">
                  <a:pos x="T2" y="T3"/>
                </a:cxn>
                <a:cxn ang="T12">
                  <a:pos x="T4" y="T5"/>
                </a:cxn>
                <a:cxn ang="T13">
                  <a:pos x="T6" y="T7"/>
                </a:cxn>
                <a:cxn ang="T14">
                  <a:pos x="T8" y="T9"/>
                </a:cxn>
              </a:cxnLst>
              <a:rect l="T15" t="T16" r="T17" b="T18"/>
              <a:pathLst>
                <a:path w="3607" h="2551">
                  <a:moveTo>
                    <a:pt x="0" y="1032"/>
                  </a:moveTo>
                  <a:lnTo>
                    <a:pt x="2146" y="2551"/>
                  </a:lnTo>
                  <a:lnTo>
                    <a:pt x="3607" y="1518"/>
                  </a:lnTo>
                  <a:lnTo>
                    <a:pt x="1459" y="0"/>
                  </a:lnTo>
                  <a:lnTo>
                    <a:pt x="0" y="1032"/>
                  </a:lnTo>
                  <a:close/>
                </a:path>
              </a:pathLst>
            </a:custGeom>
            <a:solidFill>
              <a:srgbClr val="B2B2B2"/>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584" name="Freeform 591"/>
            <p:cNvSpPr>
              <a:spLocks noChangeAspect="1"/>
            </p:cNvSpPr>
            <p:nvPr/>
          </p:nvSpPr>
          <p:spPr bwMode="auto">
            <a:xfrm>
              <a:off x="2154" y="2665"/>
              <a:ext cx="2146" cy="1846"/>
            </a:xfrm>
            <a:custGeom>
              <a:avLst/>
              <a:gdLst>
                <a:gd name="T0" fmla="*/ 2146 w 2146"/>
                <a:gd name="T1" fmla="*/ 1846 h 1846"/>
                <a:gd name="T2" fmla="*/ 0 w 2146"/>
                <a:gd name="T3" fmla="*/ 328 h 1846"/>
                <a:gd name="T4" fmla="*/ 0 w 2146"/>
                <a:gd name="T5" fmla="*/ 0 h 1846"/>
                <a:gd name="T6" fmla="*/ 2146 w 2146"/>
                <a:gd name="T7" fmla="*/ 1519 h 1846"/>
                <a:gd name="T8" fmla="*/ 2146 w 2146"/>
                <a:gd name="T9" fmla="*/ 1846 h 1846"/>
                <a:gd name="T10" fmla="*/ 0 60000 65536"/>
                <a:gd name="T11" fmla="*/ 0 60000 65536"/>
                <a:gd name="T12" fmla="*/ 0 60000 65536"/>
                <a:gd name="T13" fmla="*/ 0 60000 65536"/>
                <a:gd name="T14" fmla="*/ 0 60000 65536"/>
                <a:gd name="T15" fmla="*/ 0 w 2146"/>
                <a:gd name="T16" fmla="*/ 0 h 1846"/>
                <a:gd name="T17" fmla="*/ 2146 w 2146"/>
                <a:gd name="T18" fmla="*/ 1846 h 1846"/>
              </a:gdLst>
              <a:ahLst/>
              <a:cxnLst>
                <a:cxn ang="T10">
                  <a:pos x="T0" y="T1"/>
                </a:cxn>
                <a:cxn ang="T11">
                  <a:pos x="T2" y="T3"/>
                </a:cxn>
                <a:cxn ang="T12">
                  <a:pos x="T4" y="T5"/>
                </a:cxn>
                <a:cxn ang="T13">
                  <a:pos x="T6" y="T7"/>
                </a:cxn>
                <a:cxn ang="T14">
                  <a:pos x="T8" y="T9"/>
                </a:cxn>
              </a:cxnLst>
              <a:rect l="T15" t="T16" r="T17" b="T18"/>
              <a:pathLst>
                <a:path w="2146" h="1846">
                  <a:moveTo>
                    <a:pt x="2146" y="1846"/>
                  </a:moveTo>
                  <a:lnTo>
                    <a:pt x="0" y="328"/>
                  </a:lnTo>
                  <a:lnTo>
                    <a:pt x="0" y="0"/>
                  </a:lnTo>
                  <a:lnTo>
                    <a:pt x="2146" y="1519"/>
                  </a:lnTo>
                  <a:lnTo>
                    <a:pt x="2146" y="1846"/>
                  </a:lnTo>
                  <a:close/>
                </a:path>
              </a:pathLst>
            </a:custGeom>
            <a:solidFill>
              <a:srgbClr val="777777"/>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585" name="Freeform 592"/>
            <p:cNvSpPr>
              <a:spLocks noChangeAspect="1"/>
            </p:cNvSpPr>
            <p:nvPr/>
          </p:nvSpPr>
          <p:spPr bwMode="auto">
            <a:xfrm>
              <a:off x="2641" y="3216"/>
              <a:ext cx="68" cy="119"/>
            </a:xfrm>
            <a:custGeom>
              <a:avLst/>
              <a:gdLst>
                <a:gd name="T0" fmla="*/ 0 w 68"/>
                <a:gd name="T1" fmla="*/ 0 h 119"/>
                <a:gd name="T2" fmla="*/ 0 w 68"/>
                <a:gd name="T3" fmla="*/ 70 h 119"/>
                <a:gd name="T4" fmla="*/ 68 w 68"/>
                <a:gd name="T5" fmla="*/ 119 h 119"/>
                <a:gd name="T6" fmla="*/ 68 w 68"/>
                <a:gd name="T7" fmla="*/ 49 h 119"/>
                <a:gd name="T8" fmla="*/ 0 w 68"/>
                <a:gd name="T9" fmla="*/ 0 h 119"/>
                <a:gd name="T10" fmla="*/ 0 60000 65536"/>
                <a:gd name="T11" fmla="*/ 0 60000 65536"/>
                <a:gd name="T12" fmla="*/ 0 60000 65536"/>
                <a:gd name="T13" fmla="*/ 0 60000 65536"/>
                <a:gd name="T14" fmla="*/ 0 60000 65536"/>
                <a:gd name="T15" fmla="*/ 0 w 68"/>
                <a:gd name="T16" fmla="*/ 0 h 119"/>
                <a:gd name="T17" fmla="*/ 68 w 68"/>
                <a:gd name="T18" fmla="*/ 119 h 119"/>
              </a:gdLst>
              <a:ahLst/>
              <a:cxnLst>
                <a:cxn ang="T10">
                  <a:pos x="T0" y="T1"/>
                </a:cxn>
                <a:cxn ang="T11">
                  <a:pos x="T2" y="T3"/>
                </a:cxn>
                <a:cxn ang="T12">
                  <a:pos x="T4" y="T5"/>
                </a:cxn>
                <a:cxn ang="T13">
                  <a:pos x="T6" y="T7"/>
                </a:cxn>
                <a:cxn ang="T14">
                  <a:pos x="T8" y="T9"/>
                </a:cxn>
              </a:cxnLst>
              <a:rect l="T15" t="T16" r="T17" b="T18"/>
              <a:pathLst>
                <a:path w="68" h="119">
                  <a:moveTo>
                    <a:pt x="0" y="0"/>
                  </a:moveTo>
                  <a:lnTo>
                    <a:pt x="0" y="70"/>
                  </a:lnTo>
                  <a:lnTo>
                    <a:pt x="68" y="119"/>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586" name="Freeform 593"/>
            <p:cNvSpPr>
              <a:spLocks noChangeAspect="1"/>
            </p:cNvSpPr>
            <p:nvPr/>
          </p:nvSpPr>
          <p:spPr bwMode="auto">
            <a:xfrm>
              <a:off x="2819" y="3344"/>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587" name="Freeform 594"/>
            <p:cNvSpPr>
              <a:spLocks noChangeAspect="1"/>
            </p:cNvSpPr>
            <p:nvPr/>
          </p:nvSpPr>
          <p:spPr bwMode="auto">
            <a:xfrm>
              <a:off x="2730" y="3280"/>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588" name="Freeform 595"/>
            <p:cNvSpPr>
              <a:spLocks noChangeAspect="1"/>
            </p:cNvSpPr>
            <p:nvPr/>
          </p:nvSpPr>
          <p:spPr bwMode="auto">
            <a:xfrm>
              <a:off x="2553" y="3153"/>
              <a:ext cx="67" cy="118"/>
            </a:xfrm>
            <a:custGeom>
              <a:avLst/>
              <a:gdLst>
                <a:gd name="T0" fmla="*/ 0 w 67"/>
                <a:gd name="T1" fmla="*/ 0 h 118"/>
                <a:gd name="T2" fmla="*/ 0 w 67"/>
                <a:gd name="T3" fmla="*/ 69 h 118"/>
                <a:gd name="T4" fmla="*/ 67 w 67"/>
                <a:gd name="T5" fmla="*/ 118 h 118"/>
                <a:gd name="T6" fmla="*/ 67 w 67"/>
                <a:gd name="T7" fmla="*/ 48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69"/>
                  </a:lnTo>
                  <a:lnTo>
                    <a:pt x="67" y="118"/>
                  </a:lnTo>
                  <a:lnTo>
                    <a:pt x="67"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589" name="Freeform 596"/>
            <p:cNvSpPr>
              <a:spLocks noChangeAspect="1"/>
            </p:cNvSpPr>
            <p:nvPr/>
          </p:nvSpPr>
          <p:spPr bwMode="auto">
            <a:xfrm>
              <a:off x="2641" y="3115"/>
              <a:ext cx="68" cy="118"/>
            </a:xfrm>
            <a:custGeom>
              <a:avLst/>
              <a:gdLst>
                <a:gd name="T0" fmla="*/ 0 w 68"/>
                <a:gd name="T1" fmla="*/ 0 h 118"/>
                <a:gd name="T2" fmla="*/ 0 w 68"/>
                <a:gd name="T3" fmla="*/ 70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590" name="Freeform 597"/>
            <p:cNvSpPr>
              <a:spLocks noChangeAspect="1"/>
            </p:cNvSpPr>
            <p:nvPr/>
          </p:nvSpPr>
          <p:spPr bwMode="auto">
            <a:xfrm>
              <a:off x="2819" y="3243"/>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591" name="Freeform 598"/>
            <p:cNvSpPr>
              <a:spLocks noChangeAspect="1"/>
            </p:cNvSpPr>
            <p:nvPr/>
          </p:nvSpPr>
          <p:spPr bwMode="auto">
            <a:xfrm>
              <a:off x="2730" y="3179"/>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592" name="Freeform 599"/>
            <p:cNvSpPr>
              <a:spLocks noChangeAspect="1"/>
            </p:cNvSpPr>
            <p:nvPr/>
          </p:nvSpPr>
          <p:spPr bwMode="auto">
            <a:xfrm>
              <a:off x="2553" y="3051"/>
              <a:ext cx="67" cy="118"/>
            </a:xfrm>
            <a:custGeom>
              <a:avLst/>
              <a:gdLst>
                <a:gd name="T0" fmla="*/ 0 w 67"/>
                <a:gd name="T1" fmla="*/ 0 h 118"/>
                <a:gd name="T2" fmla="*/ 0 w 67"/>
                <a:gd name="T3" fmla="*/ 70 h 118"/>
                <a:gd name="T4" fmla="*/ 67 w 67"/>
                <a:gd name="T5" fmla="*/ 118 h 118"/>
                <a:gd name="T6" fmla="*/ 67 w 67"/>
                <a:gd name="T7" fmla="*/ 49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70"/>
                  </a:lnTo>
                  <a:lnTo>
                    <a:pt x="67" y="118"/>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593" name="Freeform 600"/>
            <p:cNvSpPr>
              <a:spLocks noChangeAspect="1"/>
            </p:cNvSpPr>
            <p:nvPr/>
          </p:nvSpPr>
          <p:spPr bwMode="auto">
            <a:xfrm>
              <a:off x="3017" y="3482"/>
              <a:ext cx="69" cy="118"/>
            </a:xfrm>
            <a:custGeom>
              <a:avLst/>
              <a:gdLst>
                <a:gd name="T0" fmla="*/ 0 w 69"/>
                <a:gd name="T1" fmla="*/ 0 h 118"/>
                <a:gd name="T2" fmla="*/ 0 w 69"/>
                <a:gd name="T3" fmla="*/ 69 h 118"/>
                <a:gd name="T4" fmla="*/ 69 w 69"/>
                <a:gd name="T5" fmla="*/ 118 h 118"/>
                <a:gd name="T6" fmla="*/ 69 w 69"/>
                <a:gd name="T7" fmla="*/ 48 h 118"/>
                <a:gd name="T8" fmla="*/ 0 w 69"/>
                <a:gd name="T9" fmla="*/ 0 h 118"/>
                <a:gd name="T10" fmla="*/ 0 60000 65536"/>
                <a:gd name="T11" fmla="*/ 0 60000 65536"/>
                <a:gd name="T12" fmla="*/ 0 60000 65536"/>
                <a:gd name="T13" fmla="*/ 0 60000 65536"/>
                <a:gd name="T14" fmla="*/ 0 60000 65536"/>
                <a:gd name="T15" fmla="*/ 0 w 69"/>
                <a:gd name="T16" fmla="*/ 0 h 118"/>
                <a:gd name="T17" fmla="*/ 69 w 69"/>
                <a:gd name="T18" fmla="*/ 118 h 118"/>
              </a:gdLst>
              <a:ahLst/>
              <a:cxnLst>
                <a:cxn ang="T10">
                  <a:pos x="T0" y="T1"/>
                </a:cxn>
                <a:cxn ang="T11">
                  <a:pos x="T2" y="T3"/>
                </a:cxn>
                <a:cxn ang="T12">
                  <a:pos x="T4" y="T5"/>
                </a:cxn>
                <a:cxn ang="T13">
                  <a:pos x="T6" y="T7"/>
                </a:cxn>
                <a:cxn ang="T14">
                  <a:pos x="T8" y="T9"/>
                </a:cxn>
              </a:cxnLst>
              <a:rect l="T15" t="T16" r="T17" b="T18"/>
              <a:pathLst>
                <a:path w="69" h="118">
                  <a:moveTo>
                    <a:pt x="0" y="0"/>
                  </a:moveTo>
                  <a:lnTo>
                    <a:pt x="0" y="69"/>
                  </a:lnTo>
                  <a:lnTo>
                    <a:pt x="69" y="118"/>
                  </a:lnTo>
                  <a:lnTo>
                    <a:pt x="69"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594" name="Freeform 601"/>
            <p:cNvSpPr>
              <a:spLocks noChangeAspect="1"/>
            </p:cNvSpPr>
            <p:nvPr/>
          </p:nvSpPr>
          <p:spPr bwMode="auto">
            <a:xfrm>
              <a:off x="3195" y="3609"/>
              <a:ext cx="68" cy="119"/>
            </a:xfrm>
            <a:custGeom>
              <a:avLst/>
              <a:gdLst>
                <a:gd name="T0" fmla="*/ 0 w 68"/>
                <a:gd name="T1" fmla="*/ 0 h 119"/>
                <a:gd name="T2" fmla="*/ 0 w 68"/>
                <a:gd name="T3" fmla="*/ 70 h 119"/>
                <a:gd name="T4" fmla="*/ 68 w 68"/>
                <a:gd name="T5" fmla="*/ 119 h 119"/>
                <a:gd name="T6" fmla="*/ 68 w 68"/>
                <a:gd name="T7" fmla="*/ 49 h 119"/>
                <a:gd name="T8" fmla="*/ 0 w 68"/>
                <a:gd name="T9" fmla="*/ 0 h 119"/>
                <a:gd name="T10" fmla="*/ 0 60000 65536"/>
                <a:gd name="T11" fmla="*/ 0 60000 65536"/>
                <a:gd name="T12" fmla="*/ 0 60000 65536"/>
                <a:gd name="T13" fmla="*/ 0 60000 65536"/>
                <a:gd name="T14" fmla="*/ 0 60000 65536"/>
                <a:gd name="T15" fmla="*/ 0 w 68"/>
                <a:gd name="T16" fmla="*/ 0 h 119"/>
                <a:gd name="T17" fmla="*/ 68 w 68"/>
                <a:gd name="T18" fmla="*/ 119 h 119"/>
              </a:gdLst>
              <a:ahLst/>
              <a:cxnLst>
                <a:cxn ang="T10">
                  <a:pos x="T0" y="T1"/>
                </a:cxn>
                <a:cxn ang="T11">
                  <a:pos x="T2" y="T3"/>
                </a:cxn>
                <a:cxn ang="T12">
                  <a:pos x="T4" y="T5"/>
                </a:cxn>
                <a:cxn ang="T13">
                  <a:pos x="T6" y="T7"/>
                </a:cxn>
                <a:cxn ang="T14">
                  <a:pos x="T8" y="T9"/>
                </a:cxn>
              </a:cxnLst>
              <a:rect l="T15" t="T16" r="T17" b="T18"/>
              <a:pathLst>
                <a:path w="68" h="119">
                  <a:moveTo>
                    <a:pt x="0" y="0"/>
                  </a:moveTo>
                  <a:lnTo>
                    <a:pt x="0" y="70"/>
                  </a:lnTo>
                  <a:lnTo>
                    <a:pt x="68" y="119"/>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595" name="Freeform 602"/>
            <p:cNvSpPr>
              <a:spLocks noChangeAspect="1"/>
            </p:cNvSpPr>
            <p:nvPr/>
          </p:nvSpPr>
          <p:spPr bwMode="auto">
            <a:xfrm>
              <a:off x="3107" y="3546"/>
              <a:ext cx="67" cy="118"/>
            </a:xfrm>
            <a:custGeom>
              <a:avLst/>
              <a:gdLst>
                <a:gd name="T0" fmla="*/ 0 w 67"/>
                <a:gd name="T1" fmla="*/ 0 h 118"/>
                <a:gd name="T2" fmla="*/ 0 w 67"/>
                <a:gd name="T3" fmla="*/ 69 h 118"/>
                <a:gd name="T4" fmla="*/ 67 w 67"/>
                <a:gd name="T5" fmla="*/ 118 h 118"/>
                <a:gd name="T6" fmla="*/ 67 w 67"/>
                <a:gd name="T7" fmla="*/ 48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69"/>
                  </a:lnTo>
                  <a:lnTo>
                    <a:pt x="67" y="118"/>
                  </a:lnTo>
                  <a:lnTo>
                    <a:pt x="67"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596" name="Freeform 603"/>
            <p:cNvSpPr>
              <a:spLocks noChangeAspect="1"/>
            </p:cNvSpPr>
            <p:nvPr/>
          </p:nvSpPr>
          <p:spPr bwMode="auto">
            <a:xfrm>
              <a:off x="2928" y="3418"/>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597" name="Freeform 604"/>
            <p:cNvSpPr>
              <a:spLocks noChangeAspect="1"/>
            </p:cNvSpPr>
            <p:nvPr/>
          </p:nvSpPr>
          <p:spPr bwMode="auto">
            <a:xfrm>
              <a:off x="3017" y="3380"/>
              <a:ext cx="69" cy="118"/>
            </a:xfrm>
            <a:custGeom>
              <a:avLst/>
              <a:gdLst>
                <a:gd name="T0" fmla="*/ 0 w 69"/>
                <a:gd name="T1" fmla="*/ 0 h 118"/>
                <a:gd name="T2" fmla="*/ 0 w 69"/>
                <a:gd name="T3" fmla="*/ 70 h 118"/>
                <a:gd name="T4" fmla="*/ 69 w 69"/>
                <a:gd name="T5" fmla="*/ 118 h 118"/>
                <a:gd name="T6" fmla="*/ 69 w 69"/>
                <a:gd name="T7" fmla="*/ 49 h 118"/>
                <a:gd name="T8" fmla="*/ 0 w 69"/>
                <a:gd name="T9" fmla="*/ 0 h 118"/>
                <a:gd name="T10" fmla="*/ 0 60000 65536"/>
                <a:gd name="T11" fmla="*/ 0 60000 65536"/>
                <a:gd name="T12" fmla="*/ 0 60000 65536"/>
                <a:gd name="T13" fmla="*/ 0 60000 65536"/>
                <a:gd name="T14" fmla="*/ 0 60000 65536"/>
                <a:gd name="T15" fmla="*/ 0 w 69"/>
                <a:gd name="T16" fmla="*/ 0 h 118"/>
                <a:gd name="T17" fmla="*/ 69 w 69"/>
                <a:gd name="T18" fmla="*/ 118 h 118"/>
              </a:gdLst>
              <a:ahLst/>
              <a:cxnLst>
                <a:cxn ang="T10">
                  <a:pos x="T0" y="T1"/>
                </a:cxn>
                <a:cxn ang="T11">
                  <a:pos x="T2" y="T3"/>
                </a:cxn>
                <a:cxn ang="T12">
                  <a:pos x="T4" y="T5"/>
                </a:cxn>
                <a:cxn ang="T13">
                  <a:pos x="T6" y="T7"/>
                </a:cxn>
                <a:cxn ang="T14">
                  <a:pos x="T8" y="T9"/>
                </a:cxn>
              </a:cxnLst>
              <a:rect l="T15" t="T16" r="T17" b="T18"/>
              <a:pathLst>
                <a:path w="69" h="118">
                  <a:moveTo>
                    <a:pt x="0" y="0"/>
                  </a:moveTo>
                  <a:lnTo>
                    <a:pt x="0" y="70"/>
                  </a:lnTo>
                  <a:lnTo>
                    <a:pt x="69" y="118"/>
                  </a:lnTo>
                  <a:lnTo>
                    <a:pt x="69"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598" name="Freeform 605"/>
            <p:cNvSpPr>
              <a:spLocks noChangeAspect="1"/>
            </p:cNvSpPr>
            <p:nvPr/>
          </p:nvSpPr>
          <p:spPr bwMode="auto">
            <a:xfrm>
              <a:off x="3195" y="3508"/>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599" name="Freeform 606"/>
            <p:cNvSpPr>
              <a:spLocks noChangeAspect="1"/>
            </p:cNvSpPr>
            <p:nvPr/>
          </p:nvSpPr>
          <p:spPr bwMode="auto">
            <a:xfrm>
              <a:off x="3107" y="3444"/>
              <a:ext cx="67" cy="118"/>
            </a:xfrm>
            <a:custGeom>
              <a:avLst/>
              <a:gdLst>
                <a:gd name="T0" fmla="*/ 0 w 67"/>
                <a:gd name="T1" fmla="*/ 0 h 118"/>
                <a:gd name="T2" fmla="*/ 0 w 67"/>
                <a:gd name="T3" fmla="*/ 70 h 118"/>
                <a:gd name="T4" fmla="*/ 67 w 67"/>
                <a:gd name="T5" fmla="*/ 118 h 118"/>
                <a:gd name="T6" fmla="*/ 67 w 67"/>
                <a:gd name="T7" fmla="*/ 49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70"/>
                  </a:lnTo>
                  <a:lnTo>
                    <a:pt x="67" y="118"/>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600" name="Freeform 607"/>
            <p:cNvSpPr>
              <a:spLocks noChangeAspect="1"/>
            </p:cNvSpPr>
            <p:nvPr/>
          </p:nvSpPr>
          <p:spPr bwMode="auto">
            <a:xfrm>
              <a:off x="2928" y="3316"/>
              <a:ext cx="68" cy="119"/>
            </a:xfrm>
            <a:custGeom>
              <a:avLst/>
              <a:gdLst>
                <a:gd name="T0" fmla="*/ 0 w 68"/>
                <a:gd name="T1" fmla="*/ 0 h 119"/>
                <a:gd name="T2" fmla="*/ 0 w 68"/>
                <a:gd name="T3" fmla="*/ 70 h 119"/>
                <a:gd name="T4" fmla="*/ 68 w 68"/>
                <a:gd name="T5" fmla="*/ 119 h 119"/>
                <a:gd name="T6" fmla="*/ 68 w 68"/>
                <a:gd name="T7" fmla="*/ 49 h 119"/>
                <a:gd name="T8" fmla="*/ 0 w 68"/>
                <a:gd name="T9" fmla="*/ 0 h 119"/>
                <a:gd name="T10" fmla="*/ 0 60000 65536"/>
                <a:gd name="T11" fmla="*/ 0 60000 65536"/>
                <a:gd name="T12" fmla="*/ 0 60000 65536"/>
                <a:gd name="T13" fmla="*/ 0 60000 65536"/>
                <a:gd name="T14" fmla="*/ 0 60000 65536"/>
                <a:gd name="T15" fmla="*/ 0 w 68"/>
                <a:gd name="T16" fmla="*/ 0 h 119"/>
                <a:gd name="T17" fmla="*/ 68 w 68"/>
                <a:gd name="T18" fmla="*/ 119 h 119"/>
              </a:gdLst>
              <a:ahLst/>
              <a:cxnLst>
                <a:cxn ang="T10">
                  <a:pos x="T0" y="T1"/>
                </a:cxn>
                <a:cxn ang="T11">
                  <a:pos x="T2" y="T3"/>
                </a:cxn>
                <a:cxn ang="T12">
                  <a:pos x="T4" y="T5"/>
                </a:cxn>
                <a:cxn ang="T13">
                  <a:pos x="T6" y="T7"/>
                </a:cxn>
                <a:cxn ang="T14">
                  <a:pos x="T8" y="T9"/>
                </a:cxn>
              </a:cxnLst>
              <a:rect l="T15" t="T16" r="T17" b="T18"/>
              <a:pathLst>
                <a:path w="68" h="119">
                  <a:moveTo>
                    <a:pt x="0" y="0"/>
                  </a:moveTo>
                  <a:lnTo>
                    <a:pt x="0" y="70"/>
                  </a:lnTo>
                  <a:lnTo>
                    <a:pt x="68" y="119"/>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601" name="Freeform 608"/>
            <p:cNvSpPr>
              <a:spLocks noChangeAspect="1"/>
            </p:cNvSpPr>
            <p:nvPr/>
          </p:nvSpPr>
          <p:spPr bwMode="auto">
            <a:xfrm>
              <a:off x="3417" y="3771"/>
              <a:ext cx="67" cy="118"/>
            </a:xfrm>
            <a:custGeom>
              <a:avLst/>
              <a:gdLst>
                <a:gd name="T0" fmla="*/ 0 w 67"/>
                <a:gd name="T1" fmla="*/ 0 h 118"/>
                <a:gd name="T2" fmla="*/ 0 w 67"/>
                <a:gd name="T3" fmla="*/ 70 h 118"/>
                <a:gd name="T4" fmla="*/ 67 w 67"/>
                <a:gd name="T5" fmla="*/ 118 h 118"/>
                <a:gd name="T6" fmla="*/ 67 w 67"/>
                <a:gd name="T7" fmla="*/ 49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70"/>
                  </a:lnTo>
                  <a:lnTo>
                    <a:pt x="67" y="118"/>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602" name="Freeform 609"/>
            <p:cNvSpPr>
              <a:spLocks noChangeAspect="1"/>
            </p:cNvSpPr>
            <p:nvPr/>
          </p:nvSpPr>
          <p:spPr bwMode="auto">
            <a:xfrm>
              <a:off x="3595" y="3898"/>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603" name="Freeform 610"/>
            <p:cNvSpPr>
              <a:spLocks noChangeAspect="1"/>
            </p:cNvSpPr>
            <p:nvPr/>
          </p:nvSpPr>
          <p:spPr bwMode="auto">
            <a:xfrm>
              <a:off x="3506" y="3834"/>
              <a:ext cx="68" cy="118"/>
            </a:xfrm>
            <a:custGeom>
              <a:avLst/>
              <a:gdLst>
                <a:gd name="T0" fmla="*/ 0 w 68"/>
                <a:gd name="T1" fmla="*/ 0 h 118"/>
                <a:gd name="T2" fmla="*/ 0 w 68"/>
                <a:gd name="T3" fmla="*/ 71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1"/>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604" name="Freeform 611"/>
            <p:cNvSpPr>
              <a:spLocks noChangeAspect="1"/>
            </p:cNvSpPr>
            <p:nvPr/>
          </p:nvSpPr>
          <p:spPr bwMode="auto">
            <a:xfrm>
              <a:off x="3328" y="3707"/>
              <a:ext cx="68" cy="119"/>
            </a:xfrm>
            <a:custGeom>
              <a:avLst/>
              <a:gdLst>
                <a:gd name="T0" fmla="*/ 0 w 68"/>
                <a:gd name="T1" fmla="*/ 0 h 119"/>
                <a:gd name="T2" fmla="*/ 0 w 68"/>
                <a:gd name="T3" fmla="*/ 70 h 119"/>
                <a:gd name="T4" fmla="*/ 68 w 68"/>
                <a:gd name="T5" fmla="*/ 119 h 119"/>
                <a:gd name="T6" fmla="*/ 68 w 68"/>
                <a:gd name="T7" fmla="*/ 49 h 119"/>
                <a:gd name="T8" fmla="*/ 0 w 68"/>
                <a:gd name="T9" fmla="*/ 0 h 119"/>
                <a:gd name="T10" fmla="*/ 0 60000 65536"/>
                <a:gd name="T11" fmla="*/ 0 60000 65536"/>
                <a:gd name="T12" fmla="*/ 0 60000 65536"/>
                <a:gd name="T13" fmla="*/ 0 60000 65536"/>
                <a:gd name="T14" fmla="*/ 0 60000 65536"/>
                <a:gd name="T15" fmla="*/ 0 w 68"/>
                <a:gd name="T16" fmla="*/ 0 h 119"/>
                <a:gd name="T17" fmla="*/ 68 w 68"/>
                <a:gd name="T18" fmla="*/ 119 h 119"/>
              </a:gdLst>
              <a:ahLst/>
              <a:cxnLst>
                <a:cxn ang="T10">
                  <a:pos x="T0" y="T1"/>
                </a:cxn>
                <a:cxn ang="T11">
                  <a:pos x="T2" y="T3"/>
                </a:cxn>
                <a:cxn ang="T12">
                  <a:pos x="T4" y="T5"/>
                </a:cxn>
                <a:cxn ang="T13">
                  <a:pos x="T6" y="T7"/>
                </a:cxn>
                <a:cxn ang="T14">
                  <a:pos x="T8" y="T9"/>
                </a:cxn>
              </a:cxnLst>
              <a:rect l="T15" t="T16" r="T17" b="T18"/>
              <a:pathLst>
                <a:path w="68" h="119">
                  <a:moveTo>
                    <a:pt x="0" y="0"/>
                  </a:moveTo>
                  <a:lnTo>
                    <a:pt x="0" y="70"/>
                  </a:lnTo>
                  <a:lnTo>
                    <a:pt x="68" y="119"/>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605" name="Freeform 612"/>
            <p:cNvSpPr>
              <a:spLocks noChangeAspect="1"/>
            </p:cNvSpPr>
            <p:nvPr/>
          </p:nvSpPr>
          <p:spPr bwMode="auto">
            <a:xfrm>
              <a:off x="3417" y="3669"/>
              <a:ext cx="67" cy="119"/>
            </a:xfrm>
            <a:custGeom>
              <a:avLst/>
              <a:gdLst>
                <a:gd name="T0" fmla="*/ 0 w 67"/>
                <a:gd name="T1" fmla="*/ 0 h 119"/>
                <a:gd name="T2" fmla="*/ 0 w 67"/>
                <a:gd name="T3" fmla="*/ 70 h 119"/>
                <a:gd name="T4" fmla="*/ 67 w 67"/>
                <a:gd name="T5" fmla="*/ 119 h 119"/>
                <a:gd name="T6" fmla="*/ 67 w 67"/>
                <a:gd name="T7" fmla="*/ 48 h 119"/>
                <a:gd name="T8" fmla="*/ 0 w 67"/>
                <a:gd name="T9" fmla="*/ 0 h 119"/>
                <a:gd name="T10" fmla="*/ 0 60000 65536"/>
                <a:gd name="T11" fmla="*/ 0 60000 65536"/>
                <a:gd name="T12" fmla="*/ 0 60000 65536"/>
                <a:gd name="T13" fmla="*/ 0 60000 65536"/>
                <a:gd name="T14" fmla="*/ 0 60000 65536"/>
                <a:gd name="T15" fmla="*/ 0 w 67"/>
                <a:gd name="T16" fmla="*/ 0 h 119"/>
                <a:gd name="T17" fmla="*/ 67 w 67"/>
                <a:gd name="T18" fmla="*/ 119 h 119"/>
              </a:gdLst>
              <a:ahLst/>
              <a:cxnLst>
                <a:cxn ang="T10">
                  <a:pos x="T0" y="T1"/>
                </a:cxn>
                <a:cxn ang="T11">
                  <a:pos x="T2" y="T3"/>
                </a:cxn>
                <a:cxn ang="T12">
                  <a:pos x="T4" y="T5"/>
                </a:cxn>
                <a:cxn ang="T13">
                  <a:pos x="T6" y="T7"/>
                </a:cxn>
                <a:cxn ang="T14">
                  <a:pos x="T8" y="T9"/>
                </a:cxn>
              </a:cxnLst>
              <a:rect l="T15" t="T16" r="T17" b="T18"/>
              <a:pathLst>
                <a:path w="67" h="119">
                  <a:moveTo>
                    <a:pt x="0" y="0"/>
                  </a:moveTo>
                  <a:lnTo>
                    <a:pt x="0" y="70"/>
                  </a:lnTo>
                  <a:lnTo>
                    <a:pt x="67" y="119"/>
                  </a:lnTo>
                  <a:lnTo>
                    <a:pt x="67"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606" name="Freeform 613"/>
            <p:cNvSpPr>
              <a:spLocks noChangeAspect="1"/>
            </p:cNvSpPr>
            <p:nvPr/>
          </p:nvSpPr>
          <p:spPr bwMode="auto">
            <a:xfrm>
              <a:off x="3595" y="3797"/>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607" name="Freeform 614"/>
            <p:cNvSpPr>
              <a:spLocks noChangeAspect="1"/>
            </p:cNvSpPr>
            <p:nvPr/>
          </p:nvSpPr>
          <p:spPr bwMode="auto">
            <a:xfrm>
              <a:off x="3506" y="3733"/>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608" name="Freeform 615"/>
            <p:cNvSpPr>
              <a:spLocks noChangeAspect="1"/>
            </p:cNvSpPr>
            <p:nvPr/>
          </p:nvSpPr>
          <p:spPr bwMode="auto">
            <a:xfrm>
              <a:off x="3328" y="3606"/>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609" name="Freeform 616"/>
            <p:cNvSpPr>
              <a:spLocks noChangeAspect="1"/>
            </p:cNvSpPr>
            <p:nvPr/>
          </p:nvSpPr>
          <p:spPr bwMode="auto">
            <a:xfrm>
              <a:off x="3792" y="4035"/>
              <a:ext cx="67" cy="118"/>
            </a:xfrm>
            <a:custGeom>
              <a:avLst/>
              <a:gdLst>
                <a:gd name="T0" fmla="*/ 0 w 67"/>
                <a:gd name="T1" fmla="*/ 0 h 118"/>
                <a:gd name="T2" fmla="*/ 0 w 67"/>
                <a:gd name="T3" fmla="*/ 70 h 118"/>
                <a:gd name="T4" fmla="*/ 67 w 67"/>
                <a:gd name="T5" fmla="*/ 118 h 118"/>
                <a:gd name="T6" fmla="*/ 67 w 67"/>
                <a:gd name="T7" fmla="*/ 49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70"/>
                  </a:lnTo>
                  <a:lnTo>
                    <a:pt x="67" y="118"/>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610" name="Freeform 617"/>
            <p:cNvSpPr>
              <a:spLocks noChangeAspect="1"/>
            </p:cNvSpPr>
            <p:nvPr/>
          </p:nvSpPr>
          <p:spPr bwMode="auto">
            <a:xfrm>
              <a:off x="3970" y="4162"/>
              <a:ext cx="67" cy="119"/>
            </a:xfrm>
            <a:custGeom>
              <a:avLst/>
              <a:gdLst>
                <a:gd name="T0" fmla="*/ 0 w 67"/>
                <a:gd name="T1" fmla="*/ 0 h 119"/>
                <a:gd name="T2" fmla="*/ 0 w 67"/>
                <a:gd name="T3" fmla="*/ 70 h 119"/>
                <a:gd name="T4" fmla="*/ 67 w 67"/>
                <a:gd name="T5" fmla="*/ 119 h 119"/>
                <a:gd name="T6" fmla="*/ 67 w 67"/>
                <a:gd name="T7" fmla="*/ 49 h 119"/>
                <a:gd name="T8" fmla="*/ 0 w 67"/>
                <a:gd name="T9" fmla="*/ 0 h 119"/>
                <a:gd name="T10" fmla="*/ 0 60000 65536"/>
                <a:gd name="T11" fmla="*/ 0 60000 65536"/>
                <a:gd name="T12" fmla="*/ 0 60000 65536"/>
                <a:gd name="T13" fmla="*/ 0 60000 65536"/>
                <a:gd name="T14" fmla="*/ 0 60000 65536"/>
                <a:gd name="T15" fmla="*/ 0 w 67"/>
                <a:gd name="T16" fmla="*/ 0 h 119"/>
                <a:gd name="T17" fmla="*/ 67 w 67"/>
                <a:gd name="T18" fmla="*/ 119 h 119"/>
              </a:gdLst>
              <a:ahLst/>
              <a:cxnLst>
                <a:cxn ang="T10">
                  <a:pos x="T0" y="T1"/>
                </a:cxn>
                <a:cxn ang="T11">
                  <a:pos x="T2" y="T3"/>
                </a:cxn>
                <a:cxn ang="T12">
                  <a:pos x="T4" y="T5"/>
                </a:cxn>
                <a:cxn ang="T13">
                  <a:pos x="T6" y="T7"/>
                </a:cxn>
                <a:cxn ang="T14">
                  <a:pos x="T8" y="T9"/>
                </a:cxn>
              </a:cxnLst>
              <a:rect l="T15" t="T16" r="T17" b="T18"/>
              <a:pathLst>
                <a:path w="67" h="119">
                  <a:moveTo>
                    <a:pt x="0" y="0"/>
                  </a:moveTo>
                  <a:lnTo>
                    <a:pt x="0" y="70"/>
                  </a:lnTo>
                  <a:lnTo>
                    <a:pt x="67" y="119"/>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611" name="Freeform 618"/>
            <p:cNvSpPr>
              <a:spLocks noChangeAspect="1"/>
            </p:cNvSpPr>
            <p:nvPr/>
          </p:nvSpPr>
          <p:spPr bwMode="auto">
            <a:xfrm>
              <a:off x="3880" y="4099"/>
              <a:ext cx="69" cy="118"/>
            </a:xfrm>
            <a:custGeom>
              <a:avLst/>
              <a:gdLst>
                <a:gd name="T0" fmla="*/ 0 w 69"/>
                <a:gd name="T1" fmla="*/ 0 h 118"/>
                <a:gd name="T2" fmla="*/ 0 w 69"/>
                <a:gd name="T3" fmla="*/ 69 h 118"/>
                <a:gd name="T4" fmla="*/ 69 w 69"/>
                <a:gd name="T5" fmla="*/ 118 h 118"/>
                <a:gd name="T6" fmla="*/ 69 w 69"/>
                <a:gd name="T7" fmla="*/ 48 h 118"/>
                <a:gd name="T8" fmla="*/ 0 w 69"/>
                <a:gd name="T9" fmla="*/ 0 h 118"/>
                <a:gd name="T10" fmla="*/ 0 60000 65536"/>
                <a:gd name="T11" fmla="*/ 0 60000 65536"/>
                <a:gd name="T12" fmla="*/ 0 60000 65536"/>
                <a:gd name="T13" fmla="*/ 0 60000 65536"/>
                <a:gd name="T14" fmla="*/ 0 60000 65536"/>
                <a:gd name="T15" fmla="*/ 0 w 69"/>
                <a:gd name="T16" fmla="*/ 0 h 118"/>
                <a:gd name="T17" fmla="*/ 69 w 69"/>
                <a:gd name="T18" fmla="*/ 118 h 118"/>
              </a:gdLst>
              <a:ahLst/>
              <a:cxnLst>
                <a:cxn ang="T10">
                  <a:pos x="T0" y="T1"/>
                </a:cxn>
                <a:cxn ang="T11">
                  <a:pos x="T2" y="T3"/>
                </a:cxn>
                <a:cxn ang="T12">
                  <a:pos x="T4" y="T5"/>
                </a:cxn>
                <a:cxn ang="T13">
                  <a:pos x="T6" y="T7"/>
                </a:cxn>
                <a:cxn ang="T14">
                  <a:pos x="T8" y="T9"/>
                </a:cxn>
              </a:cxnLst>
              <a:rect l="T15" t="T16" r="T17" b="T18"/>
              <a:pathLst>
                <a:path w="69" h="118">
                  <a:moveTo>
                    <a:pt x="0" y="0"/>
                  </a:moveTo>
                  <a:lnTo>
                    <a:pt x="0" y="69"/>
                  </a:lnTo>
                  <a:lnTo>
                    <a:pt x="69" y="118"/>
                  </a:lnTo>
                  <a:lnTo>
                    <a:pt x="69"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612" name="Freeform 619"/>
            <p:cNvSpPr>
              <a:spLocks noChangeAspect="1"/>
            </p:cNvSpPr>
            <p:nvPr/>
          </p:nvSpPr>
          <p:spPr bwMode="auto">
            <a:xfrm>
              <a:off x="3703" y="3971"/>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613" name="Freeform 620"/>
            <p:cNvSpPr>
              <a:spLocks noChangeAspect="1"/>
            </p:cNvSpPr>
            <p:nvPr/>
          </p:nvSpPr>
          <p:spPr bwMode="auto">
            <a:xfrm>
              <a:off x="3792" y="3934"/>
              <a:ext cx="67" cy="118"/>
            </a:xfrm>
            <a:custGeom>
              <a:avLst/>
              <a:gdLst>
                <a:gd name="T0" fmla="*/ 0 w 67"/>
                <a:gd name="T1" fmla="*/ 0 h 118"/>
                <a:gd name="T2" fmla="*/ 0 w 67"/>
                <a:gd name="T3" fmla="*/ 69 h 118"/>
                <a:gd name="T4" fmla="*/ 67 w 67"/>
                <a:gd name="T5" fmla="*/ 118 h 118"/>
                <a:gd name="T6" fmla="*/ 67 w 67"/>
                <a:gd name="T7" fmla="*/ 48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69"/>
                  </a:lnTo>
                  <a:lnTo>
                    <a:pt x="67" y="118"/>
                  </a:lnTo>
                  <a:lnTo>
                    <a:pt x="67"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614" name="Freeform 621"/>
            <p:cNvSpPr>
              <a:spLocks noChangeAspect="1"/>
            </p:cNvSpPr>
            <p:nvPr/>
          </p:nvSpPr>
          <p:spPr bwMode="auto">
            <a:xfrm>
              <a:off x="3970" y="4060"/>
              <a:ext cx="67" cy="119"/>
            </a:xfrm>
            <a:custGeom>
              <a:avLst/>
              <a:gdLst>
                <a:gd name="T0" fmla="*/ 0 w 67"/>
                <a:gd name="T1" fmla="*/ 0 h 119"/>
                <a:gd name="T2" fmla="*/ 0 w 67"/>
                <a:gd name="T3" fmla="*/ 70 h 119"/>
                <a:gd name="T4" fmla="*/ 67 w 67"/>
                <a:gd name="T5" fmla="*/ 119 h 119"/>
                <a:gd name="T6" fmla="*/ 67 w 67"/>
                <a:gd name="T7" fmla="*/ 49 h 119"/>
                <a:gd name="T8" fmla="*/ 0 w 67"/>
                <a:gd name="T9" fmla="*/ 0 h 119"/>
                <a:gd name="T10" fmla="*/ 0 60000 65536"/>
                <a:gd name="T11" fmla="*/ 0 60000 65536"/>
                <a:gd name="T12" fmla="*/ 0 60000 65536"/>
                <a:gd name="T13" fmla="*/ 0 60000 65536"/>
                <a:gd name="T14" fmla="*/ 0 60000 65536"/>
                <a:gd name="T15" fmla="*/ 0 w 67"/>
                <a:gd name="T16" fmla="*/ 0 h 119"/>
                <a:gd name="T17" fmla="*/ 67 w 67"/>
                <a:gd name="T18" fmla="*/ 119 h 119"/>
              </a:gdLst>
              <a:ahLst/>
              <a:cxnLst>
                <a:cxn ang="T10">
                  <a:pos x="T0" y="T1"/>
                </a:cxn>
                <a:cxn ang="T11">
                  <a:pos x="T2" y="T3"/>
                </a:cxn>
                <a:cxn ang="T12">
                  <a:pos x="T4" y="T5"/>
                </a:cxn>
                <a:cxn ang="T13">
                  <a:pos x="T6" y="T7"/>
                </a:cxn>
                <a:cxn ang="T14">
                  <a:pos x="T8" y="T9"/>
                </a:cxn>
              </a:cxnLst>
              <a:rect l="T15" t="T16" r="T17" b="T18"/>
              <a:pathLst>
                <a:path w="67" h="119">
                  <a:moveTo>
                    <a:pt x="0" y="0"/>
                  </a:moveTo>
                  <a:lnTo>
                    <a:pt x="0" y="70"/>
                  </a:lnTo>
                  <a:lnTo>
                    <a:pt x="67" y="119"/>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615" name="Freeform 622"/>
            <p:cNvSpPr>
              <a:spLocks noChangeAspect="1"/>
            </p:cNvSpPr>
            <p:nvPr/>
          </p:nvSpPr>
          <p:spPr bwMode="auto">
            <a:xfrm>
              <a:off x="3880" y="3997"/>
              <a:ext cx="69" cy="119"/>
            </a:xfrm>
            <a:custGeom>
              <a:avLst/>
              <a:gdLst>
                <a:gd name="T0" fmla="*/ 0 w 69"/>
                <a:gd name="T1" fmla="*/ 0 h 119"/>
                <a:gd name="T2" fmla="*/ 0 w 69"/>
                <a:gd name="T3" fmla="*/ 70 h 119"/>
                <a:gd name="T4" fmla="*/ 69 w 69"/>
                <a:gd name="T5" fmla="*/ 119 h 119"/>
                <a:gd name="T6" fmla="*/ 69 w 69"/>
                <a:gd name="T7" fmla="*/ 48 h 119"/>
                <a:gd name="T8" fmla="*/ 0 w 69"/>
                <a:gd name="T9" fmla="*/ 0 h 119"/>
                <a:gd name="T10" fmla="*/ 0 60000 65536"/>
                <a:gd name="T11" fmla="*/ 0 60000 65536"/>
                <a:gd name="T12" fmla="*/ 0 60000 65536"/>
                <a:gd name="T13" fmla="*/ 0 60000 65536"/>
                <a:gd name="T14" fmla="*/ 0 60000 65536"/>
                <a:gd name="T15" fmla="*/ 0 w 69"/>
                <a:gd name="T16" fmla="*/ 0 h 119"/>
                <a:gd name="T17" fmla="*/ 69 w 69"/>
                <a:gd name="T18" fmla="*/ 119 h 119"/>
              </a:gdLst>
              <a:ahLst/>
              <a:cxnLst>
                <a:cxn ang="T10">
                  <a:pos x="T0" y="T1"/>
                </a:cxn>
                <a:cxn ang="T11">
                  <a:pos x="T2" y="T3"/>
                </a:cxn>
                <a:cxn ang="T12">
                  <a:pos x="T4" y="T5"/>
                </a:cxn>
                <a:cxn ang="T13">
                  <a:pos x="T6" y="T7"/>
                </a:cxn>
                <a:cxn ang="T14">
                  <a:pos x="T8" y="T9"/>
                </a:cxn>
              </a:cxnLst>
              <a:rect l="T15" t="T16" r="T17" b="T18"/>
              <a:pathLst>
                <a:path w="69" h="119">
                  <a:moveTo>
                    <a:pt x="0" y="0"/>
                  </a:moveTo>
                  <a:lnTo>
                    <a:pt x="0" y="70"/>
                  </a:lnTo>
                  <a:lnTo>
                    <a:pt x="69" y="119"/>
                  </a:lnTo>
                  <a:lnTo>
                    <a:pt x="69"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616" name="Freeform 623"/>
            <p:cNvSpPr>
              <a:spLocks noChangeAspect="1"/>
            </p:cNvSpPr>
            <p:nvPr/>
          </p:nvSpPr>
          <p:spPr bwMode="auto">
            <a:xfrm>
              <a:off x="3703" y="3870"/>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617" name="Freeform 624"/>
            <p:cNvSpPr>
              <a:spLocks noChangeAspect="1"/>
            </p:cNvSpPr>
            <p:nvPr/>
          </p:nvSpPr>
          <p:spPr bwMode="auto">
            <a:xfrm>
              <a:off x="2191" y="2787"/>
              <a:ext cx="136" cy="271"/>
            </a:xfrm>
            <a:custGeom>
              <a:avLst/>
              <a:gdLst>
                <a:gd name="T0" fmla="*/ 0 w 136"/>
                <a:gd name="T1" fmla="*/ 176 h 271"/>
                <a:gd name="T2" fmla="*/ 0 w 136"/>
                <a:gd name="T3" fmla="*/ 0 h 271"/>
                <a:gd name="T4" fmla="*/ 136 w 136"/>
                <a:gd name="T5" fmla="*/ 96 h 271"/>
                <a:gd name="T6" fmla="*/ 136 w 136"/>
                <a:gd name="T7" fmla="*/ 271 h 271"/>
                <a:gd name="T8" fmla="*/ 0 w 136"/>
                <a:gd name="T9" fmla="*/ 176 h 271"/>
                <a:gd name="T10" fmla="*/ 0 w 136"/>
                <a:gd name="T11" fmla="*/ 176 h 271"/>
                <a:gd name="T12" fmla="*/ 0 60000 65536"/>
                <a:gd name="T13" fmla="*/ 0 60000 65536"/>
                <a:gd name="T14" fmla="*/ 0 60000 65536"/>
                <a:gd name="T15" fmla="*/ 0 60000 65536"/>
                <a:gd name="T16" fmla="*/ 0 60000 65536"/>
                <a:gd name="T17" fmla="*/ 0 60000 65536"/>
                <a:gd name="T18" fmla="*/ 0 w 136"/>
                <a:gd name="T19" fmla="*/ 0 h 271"/>
                <a:gd name="T20" fmla="*/ 136 w 136"/>
                <a:gd name="T21" fmla="*/ 271 h 271"/>
              </a:gdLst>
              <a:ahLst/>
              <a:cxnLst>
                <a:cxn ang="T12">
                  <a:pos x="T0" y="T1"/>
                </a:cxn>
                <a:cxn ang="T13">
                  <a:pos x="T2" y="T3"/>
                </a:cxn>
                <a:cxn ang="T14">
                  <a:pos x="T4" y="T5"/>
                </a:cxn>
                <a:cxn ang="T15">
                  <a:pos x="T6" y="T7"/>
                </a:cxn>
                <a:cxn ang="T16">
                  <a:pos x="T8" y="T9"/>
                </a:cxn>
                <a:cxn ang="T17">
                  <a:pos x="T10" y="T11"/>
                </a:cxn>
              </a:cxnLst>
              <a:rect l="T18" t="T19" r="T20" b="T21"/>
              <a:pathLst>
                <a:path w="136" h="271">
                  <a:moveTo>
                    <a:pt x="0" y="176"/>
                  </a:moveTo>
                  <a:lnTo>
                    <a:pt x="0" y="0"/>
                  </a:lnTo>
                  <a:lnTo>
                    <a:pt x="136" y="96"/>
                  </a:lnTo>
                  <a:lnTo>
                    <a:pt x="136" y="271"/>
                  </a:lnTo>
                  <a:lnTo>
                    <a:pt x="0" y="176"/>
                  </a:lnTo>
                  <a:close/>
                </a:path>
              </a:pathLst>
            </a:custGeom>
            <a:solidFill>
              <a:srgbClr val="98979B"/>
            </a:solidFill>
            <a:ln w="9525">
              <a:noFill/>
              <a:round/>
              <a:headEnd/>
              <a:tailEnd/>
            </a:ln>
          </p:spPr>
          <p:txBody>
            <a:bodyPr/>
            <a:lstStyle/>
            <a:p>
              <a:endParaRPr lang="en-US">
                <a:solidFill>
                  <a:prstClr val="black"/>
                </a:solidFill>
              </a:endParaRPr>
            </a:p>
          </p:txBody>
        </p:sp>
        <p:sp>
          <p:nvSpPr>
            <p:cNvPr id="618" name="Freeform 625"/>
            <p:cNvSpPr>
              <a:spLocks noChangeAspect="1"/>
            </p:cNvSpPr>
            <p:nvPr/>
          </p:nvSpPr>
          <p:spPr bwMode="auto">
            <a:xfrm>
              <a:off x="2212" y="2865"/>
              <a:ext cx="89" cy="135"/>
            </a:xfrm>
            <a:custGeom>
              <a:avLst/>
              <a:gdLst>
                <a:gd name="T0" fmla="*/ 0 w 89"/>
                <a:gd name="T1" fmla="*/ 64 h 135"/>
                <a:gd name="T2" fmla="*/ 0 w 89"/>
                <a:gd name="T3" fmla="*/ 0 h 135"/>
                <a:gd name="T4" fmla="*/ 89 w 89"/>
                <a:gd name="T5" fmla="*/ 63 h 135"/>
                <a:gd name="T6" fmla="*/ 89 w 89"/>
                <a:gd name="T7" fmla="*/ 123 h 135"/>
                <a:gd name="T8" fmla="*/ 61 w 89"/>
                <a:gd name="T9" fmla="*/ 135 h 135"/>
                <a:gd name="T10" fmla="*/ 16 w 89"/>
                <a:gd name="T11" fmla="*/ 103 h 135"/>
                <a:gd name="T12" fmla="*/ 0 w 89"/>
                <a:gd name="T13" fmla="*/ 64 h 135"/>
                <a:gd name="T14" fmla="*/ 0 60000 65536"/>
                <a:gd name="T15" fmla="*/ 0 60000 65536"/>
                <a:gd name="T16" fmla="*/ 0 60000 65536"/>
                <a:gd name="T17" fmla="*/ 0 60000 65536"/>
                <a:gd name="T18" fmla="*/ 0 60000 65536"/>
                <a:gd name="T19" fmla="*/ 0 60000 65536"/>
                <a:gd name="T20" fmla="*/ 0 60000 65536"/>
                <a:gd name="T21" fmla="*/ 0 w 89"/>
                <a:gd name="T22" fmla="*/ 0 h 135"/>
                <a:gd name="T23" fmla="*/ 89 w 89"/>
                <a:gd name="T24" fmla="*/ 135 h 1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135">
                  <a:moveTo>
                    <a:pt x="0" y="64"/>
                  </a:moveTo>
                  <a:lnTo>
                    <a:pt x="0" y="0"/>
                  </a:lnTo>
                  <a:lnTo>
                    <a:pt x="89" y="63"/>
                  </a:lnTo>
                  <a:lnTo>
                    <a:pt x="89" y="123"/>
                  </a:lnTo>
                  <a:lnTo>
                    <a:pt x="61" y="135"/>
                  </a:lnTo>
                  <a:lnTo>
                    <a:pt x="16" y="103"/>
                  </a:lnTo>
                  <a:lnTo>
                    <a:pt x="0" y="64"/>
                  </a:lnTo>
                  <a:close/>
                </a:path>
              </a:pathLst>
            </a:custGeom>
            <a:solidFill>
              <a:srgbClr val="717073"/>
            </a:solidFill>
            <a:ln w="9525">
              <a:noFill/>
              <a:round/>
              <a:headEnd/>
              <a:tailEnd/>
            </a:ln>
          </p:spPr>
          <p:txBody>
            <a:bodyPr/>
            <a:lstStyle/>
            <a:p>
              <a:endParaRPr lang="en-US">
                <a:solidFill>
                  <a:prstClr val="black"/>
                </a:solidFill>
              </a:endParaRPr>
            </a:p>
          </p:txBody>
        </p:sp>
        <p:sp>
          <p:nvSpPr>
            <p:cNvPr id="619" name="Freeform 626"/>
            <p:cNvSpPr>
              <a:spLocks noChangeAspect="1"/>
            </p:cNvSpPr>
            <p:nvPr/>
          </p:nvSpPr>
          <p:spPr bwMode="auto">
            <a:xfrm>
              <a:off x="4116" y="4158"/>
              <a:ext cx="136" cy="272"/>
            </a:xfrm>
            <a:custGeom>
              <a:avLst/>
              <a:gdLst>
                <a:gd name="T0" fmla="*/ 0 w 136"/>
                <a:gd name="T1" fmla="*/ 176 h 272"/>
                <a:gd name="T2" fmla="*/ 0 w 136"/>
                <a:gd name="T3" fmla="*/ 0 h 272"/>
                <a:gd name="T4" fmla="*/ 136 w 136"/>
                <a:gd name="T5" fmla="*/ 97 h 272"/>
                <a:gd name="T6" fmla="*/ 136 w 136"/>
                <a:gd name="T7" fmla="*/ 272 h 272"/>
                <a:gd name="T8" fmla="*/ 0 w 136"/>
                <a:gd name="T9" fmla="*/ 176 h 272"/>
                <a:gd name="T10" fmla="*/ 0 w 136"/>
                <a:gd name="T11" fmla="*/ 176 h 272"/>
                <a:gd name="T12" fmla="*/ 0 60000 65536"/>
                <a:gd name="T13" fmla="*/ 0 60000 65536"/>
                <a:gd name="T14" fmla="*/ 0 60000 65536"/>
                <a:gd name="T15" fmla="*/ 0 60000 65536"/>
                <a:gd name="T16" fmla="*/ 0 60000 65536"/>
                <a:gd name="T17" fmla="*/ 0 60000 65536"/>
                <a:gd name="T18" fmla="*/ 0 w 136"/>
                <a:gd name="T19" fmla="*/ 0 h 272"/>
                <a:gd name="T20" fmla="*/ 136 w 136"/>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136" h="272">
                  <a:moveTo>
                    <a:pt x="0" y="176"/>
                  </a:moveTo>
                  <a:lnTo>
                    <a:pt x="0" y="0"/>
                  </a:lnTo>
                  <a:lnTo>
                    <a:pt x="136" y="97"/>
                  </a:lnTo>
                  <a:lnTo>
                    <a:pt x="136" y="272"/>
                  </a:lnTo>
                  <a:lnTo>
                    <a:pt x="0" y="176"/>
                  </a:lnTo>
                  <a:close/>
                </a:path>
              </a:pathLst>
            </a:custGeom>
            <a:solidFill>
              <a:srgbClr val="98979B"/>
            </a:solidFill>
            <a:ln w="9525">
              <a:noFill/>
              <a:round/>
              <a:headEnd/>
              <a:tailEnd/>
            </a:ln>
          </p:spPr>
          <p:txBody>
            <a:bodyPr/>
            <a:lstStyle/>
            <a:p>
              <a:endParaRPr lang="en-US">
                <a:solidFill>
                  <a:prstClr val="black"/>
                </a:solidFill>
              </a:endParaRPr>
            </a:p>
          </p:txBody>
        </p:sp>
        <p:sp>
          <p:nvSpPr>
            <p:cNvPr id="620" name="Freeform 627"/>
            <p:cNvSpPr>
              <a:spLocks noChangeAspect="1"/>
            </p:cNvSpPr>
            <p:nvPr/>
          </p:nvSpPr>
          <p:spPr bwMode="auto">
            <a:xfrm>
              <a:off x="4136" y="4236"/>
              <a:ext cx="90" cy="136"/>
            </a:xfrm>
            <a:custGeom>
              <a:avLst/>
              <a:gdLst>
                <a:gd name="T0" fmla="*/ 0 w 90"/>
                <a:gd name="T1" fmla="*/ 65 h 136"/>
                <a:gd name="T2" fmla="*/ 0 w 90"/>
                <a:gd name="T3" fmla="*/ 0 h 136"/>
                <a:gd name="T4" fmla="*/ 90 w 90"/>
                <a:gd name="T5" fmla="*/ 63 h 136"/>
                <a:gd name="T6" fmla="*/ 90 w 90"/>
                <a:gd name="T7" fmla="*/ 123 h 136"/>
                <a:gd name="T8" fmla="*/ 62 w 90"/>
                <a:gd name="T9" fmla="*/ 136 h 136"/>
                <a:gd name="T10" fmla="*/ 18 w 90"/>
                <a:gd name="T11" fmla="*/ 104 h 136"/>
                <a:gd name="T12" fmla="*/ 0 w 90"/>
                <a:gd name="T13" fmla="*/ 65 h 136"/>
                <a:gd name="T14" fmla="*/ 0 60000 65536"/>
                <a:gd name="T15" fmla="*/ 0 60000 65536"/>
                <a:gd name="T16" fmla="*/ 0 60000 65536"/>
                <a:gd name="T17" fmla="*/ 0 60000 65536"/>
                <a:gd name="T18" fmla="*/ 0 60000 65536"/>
                <a:gd name="T19" fmla="*/ 0 60000 65536"/>
                <a:gd name="T20" fmla="*/ 0 60000 65536"/>
                <a:gd name="T21" fmla="*/ 0 w 90"/>
                <a:gd name="T22" fmla="*/ 0 h 136"/>
                <a:gd name="T23" fmla="*/ 90 w 90"/>
                <a:gd name="T24" fmla="*/ 136 h 1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136">
                  <a:moveTo>
                    <a:pt x="0" y="65"/>
                  </a:moveTo>
                  <a:lnTo>
                    <a:pt x="0" y="0"/>
                  </a:lnTo>
                  <a:lnTo>
                    <a:pt x="90" y="63"/>
                  </a:lnTo>
                  <a:lnTo>
                    <a:pt x="90" y="123"/>
                  </a:lnTo>
                  <a:lnTo>
                    <a:pt x="62" y="136"/>
                  </a:lnTo>
                  <a:lnTo>
                    <a:pt x="18" y="104"/>
                  </a:lnTo>
                  <a:lnTo>
                    <a:pt x="0" y="65"/>
                  </a:lnTo>
                  <a:close/>
                </a:path>
              </a:pathLst>
            </a:custGeom>
            <a:solidFill>
              <a:srgbClr val="717073"/>
            </a:solidFill>
            <a:ln w="9525">
              <a:noFill/>
              <a:round/>
              <a:headEnd/>
              <a:tailEnd/>
            </a:ln>
          </p:spPr>
          <p:txBody>
            <a:bodyPr/>
            <a:lstStyle/>
            <a:p>
              <a:endParaRPr lang="en-US">
                <a:solidFill>
                  <a:prstClr val="black"/>
                </a:solidFill>
              </a:endParaRPr>
            </a:p>
          </p:txBody>
        </p:sp>
        <p:sp>
          <p:nvSpPr>
            <p:cNvPr id="621" name="Freeform 628"/>
            <p:cNvSpPr>
              <a:spLocks noChangeAspect="1"/>
            </p:cNvSpPr>
            <p:nvPr/>
          </p:nvSpPr>
          <p:spPr bwMode="auto">
            <a:xfrm>
              <a:off x="2373" y="2934"/>
              <a:ext cx="58" cy="100"/>
            </a:xfrm>
            <a:custGeom>
              <a:avLst/>
              <a:gdLst>
                <a:gd name="T0" fmla="*/ 45 w 58"/>
                <a:gd name="T1" fmla="*/ 32 h 100"/>
                <a:gd name="T2" fmla="*/ 45 w 58"/>
                <a:gd name="T3" fmla="*/ 26 h 100"/>
                <a:gd name="T4" fmla="*/ 14 w 58"/>
                <a:gd name="T5" fmla="*/ 3 h 100"/>
                <a:gd name="T6" fmla="*/ 14 w 58"/>
                <a:gd name="T7" fmla="*/ 10 h 100"/>
                <a:gd name="T8" fmla="*/ 0 w 58"/>
                <a:gd name="T9" fmla="*/ 0 h 100"/>
                <a:gd name="T10" fmla="*/ 0 w 58"/>
                <a:gd name="T11" fmla="*/ 59 h 100"/>
                <a:gd name="T12" fmla="*/ 58 w 58"/>
                <a:gd name="T13" fmla="*/ 100 h 100"/>
                <a:gd name="T14" fmla="*/ 58 w 58"/>
                <a:gd name="T15" fmla="*/ 41 h 100"/>
                <a:gd name="T16" fmla="*/ 45 w 58"/>
                <a:gd name="T17" fmla="*/ 32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100"/>
                <a:gd name="T29" fmla="*/ 58 w 58"/>
                <a:gd name="T30" fmla="*/ 100 h 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100">
                  <a:moveTo>
                    <a:pt x="45" y="32"/>
                  </a:moveTo>
                  <a:lnTo>
                    <a:pt x="45" y="26"/>
                  </a:lnTo>
                  <a:lnTo>
                    <a:pt x="14" y="3"/>
                  </a:lnTo>
                  <a:lnTo>
                    <a:pt x="14" y="10"/>
                  </a:lnTo>
                  <a:lnTo>
                    <a:pt x="0" y="0"/>
                  </a:lnTo>
                  <a:lnTo>
                    <a:pt x="0" y="59"/>
                  </a:lnTo>
                  <a:lnTo>
                    <a:pt x="58" y="100"/>
                  </a:lnTo>
                  <a:lnTo>
                    <a:pt x="58" y="41"/>
                  </a:lnTo>
                  <a:lnTo>
                    <a:pt x="45" y="32"/>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622" name="Freeform 629"/>
            <p:cNvSpPr>
              <a:spLocks noChangeAspect="1"/>
            </p:cNvSpPr>
            <p:nvPr/>
          </p:nvSpPr>
          <p:spPr bwMode="auto">
            <a:xfrm>
              <a:off x="2448" y="2988"/>
              <a:ext cx="57" cy="100"/>
            </a:xfrm>
            <a:custGeom>
              <a:avLst/>
              <a:gdLst>
                <a:gd name="T0" fmla="*/ 46 w 57"/>
                <a:gd name="T1" fmla="*/ 33 h 100"/>
                <a:gd name="T2" fmla="*/ 46 w 57"/>
                <a:gd name="T3" fmla="*/ 26 h 100"/>
                <a:gd name="T4" fmla="*/ 14 w 57"/>
                <a:gd name="T5" fmla="*/ 4 h 100"/>
                <a:gd name="T6" fmla="*/ 14 w 57"/>
                <a:gd name="T7" fmla="*/ 10 h 100"/>
                <a:gd name="T8" fmla="*/ 0 w 57"/>
                <a:gd name="T9" fmla="*/ 0 h 100"/>
                <a:gd name="T10" fmla="*/ 0 w 57"/>
                <a:gd name="T11" fmla="*/ 59 h 100"/>
                <a:gd name="T12" fmla="*/ 57 w 57"/>
                <a:gd name="T13" fmla="*/ 100 h 100"/>
                <a:gd name="T14" fmla="*/ 57 w 57"/>
                <a:gd name="T15" fmla="*/ 41 h 100"/>
                <a:gd name="T16" fmla="*/ 46 w 57"/>
                <a:gd name="T17" fmla="*/ 33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100"/>
                <a:gd name="T29" fmla="*/ 57 w 57"/>
                <a:gd name="T30" fmla="*/ 100 h 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100">
                  <a:moveTo>
                    <a:pt x="46" y="33"/>
                  </a:moveTo>
                  <a:lnTo>
                    <a:pt x="46" y="26"/>
                  </a:lnTo>
                  <a:lnTo>
                    <a:pt x="14" y="4"/>
                  </a:lnTo>
                  <a:lnTo>
                    <a:pt x="14" y="10"/>
                  </a:lnTo>
                  <a:lnTo>
                    <a:pt x="0" y="0"/>
                  </a:lnTo>
                  <a:lnTo>
                    <a:pt x="0" y="59"/>
                  </a:lnTo>
                  <a:lnTo>
                    <a:pt x="57" y="100"/>
                  </a:lnTo>
                  <a:lnTo>
                    <a:pt x="57" y="41"/>
                  </a:lnTo>
                  <a:lnTo>
                    <a:pt x="46" y="33"/>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grpSp>
      <p:grpSp>
        <p:nvGrpSpPr>
          <p:cNvPr id="2214" name="Group 1342"/>
          <p:cNvGrpSpPr/>
          <p:nvPr/>
        </p:nvGrpSpPr>
        <p:grpSpPr>
          <a:xfrm>
            <a:off x="1471589" y="3889161"/>
            <a:ext cx="633002" cy="783762"/>
            <a:chOff x="6570880" y="3470838"/>
            <a:chExt cx="762000" cy="943482"/>
          </a:xfrm>
        </p:grpSpPr>
        <p:grpSp>
          <p:nvGrpSpPr>
            <p:cNvPr id="2215" name="Group 3849"/>
            <p:cNvGrpSpPr>
              <a:grpSpLocks/>
            </p:cNvGrpSpPr>
            <p:nvPr/>
          </p:nvGrpSpPr>
          <p:grpSpPr bwMode="auto">
            <a:xfrm>
              <a:off x="6570880" y="3779320"/>
              <a:ext cx="762000" cy="635000"/>
              <a:chOff x="3003" y="2368"/>
              <a:chExt cx="1224" cy="1021"/>
            </a:xfrm>
          </p:grpSpPr>
          <p:sp>
            <p:nvSpPr>
              <p:cNvPr id="1443"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1444"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1445"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1446"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447"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448"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449"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450"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451"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452"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1453"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1454"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455"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456"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1457"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458"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459"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460"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461"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462"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463"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464"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465"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466"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467"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468"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1469"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nvGrpSpPr>
            <p:cNvPr id="2216" name="Group 3849"/>
            <p:cNvGrpSpPr>
              <a:grpSpLocks/>
            </p:cNvGrpSpPr>
            <p:nvPr/>
          </p:nvGrpSpPr>
          <p:grpSpPr bwMode="auto">
            <a:xfrm>
              <a:off x="6570880" y="3625079"/>
              <a:ext cx="762000" cy="635000"/>
              <a:chOff x="3003" y="2368"/>
              <a:chExt cx="1224" cy="1021"/>
            </a:xfrm>
          </p:grpSpPr>
          <p:sp>
            <p:nvSpPr>
              <p:cNvPr id="1416"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1417"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1418"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1419"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420"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421"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422"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423"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424"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425"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1426"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1427"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428"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429"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1430"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431"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432"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433"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434"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435"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436"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437"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438"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439"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440"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441"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1442"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nvGrpSpPr>
            <p:cNvPr id="2217" name="Group 3849"/>
            <p:cNvGrpSpPr>
              <a:grpSpLocks/>
            </p:cNvGrpSpPr>
            <p:nvPr/>
          </p:nvGrpSpPr>
          <p:grpSpPr bwMode="auto">
            <a:xfrm>
              <a:off x="6570880" y="3470838"/>
              <a:ext cx="762000" cy="635000"/>
              <a:chOff x="3003" y="2368"/>
              <a:chExt cx="1224" cy="1021"/>
            </a:xfrm>
          </p:grpSpPr>
          <p:sp>
            <p:nvSpPr>
              <p:cNvPr id="1389"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1390"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1391"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1392"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393"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394"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395"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396"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397"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398"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1399"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1400"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401"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402"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1403"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404"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405"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406"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407"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408"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409"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410"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411"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412"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413"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414"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1415"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grpSp>
        <p:nvGrpSpPr>
          <p:cNvPr id="2218" name="Group 588"/>
          <p:cNvGrpSpPr>
            <a:grpSpLocks noChangeAspect="1"/>
          </p:cNvGrpSpPr>
          <p:nvPr/>
        </p:nvGrpSpPr>
        <p:grpSpPr bwMode="auto">
          <a:xfrm>
            <a:off x="1494344" y="3282219"/>
            <a:ext cx="655237" cy="520074"/>
            <a:chOff x="2154" y="1633"/>
            <a:chExt cx="3607" cy="2878"/>
          </a:xfrm>
        </p:grpSpPr>
        <p:sp>
          <p:nvSpPr>
            <p:cNvPr id="1345" name="Freeform 589"/>
            <p:cNvSpPr>
              <a:spLocks noChangeAspect="1"/>
            </p:cNvSpPr>
            <p:nvPr/>
          </p:nvSpPr>
          <p:spPr bwMode="auto">
            <a:xfrm>
              <a:off x="4300" y="3151"/>
              <a:ext cx="1461" cy="1360"/>
            </a:xfrm>
            <a:custGeom>
              <a:avLst/>
              <a:gdLst>
                <a:gd name="T0" fmla="*/ 0 w 1461"/>
                <a:gd name="T1" fmla="*/ 1033 h 1360"/>
                <a:gd name="T2" fmla="*/ 0 w 1461"/>
                <a:gd name="T3" fmla="*/ 1360 h 1360"/>
                <a:gd name="T4" fmla="*/ 1461 w 1461"/>
                <a:gd name="T5" fmla="*/ 328 h 1360"/>
                <a:gd name="T6" fmla="*/ 1461 w 1461"/>
                <a:gd name="T7" fmla="*/ 0 h 1360"/>
                <a:gd name="T8" fmla="*/ 0 w 1461"/>
                <a:gd name="T9" fmla="*/ 1033 h 1360"/>
                <a:gd name="T10" fmla="*/ 0 60000 65536"/>
                <a:gd name="T11" fmla="*/ 0 60000 65536"/>
                <a:gd name="T12" fmla="*/ 0 60000 65536"/>
                <a:gd name="T13" fmla="*/ 0 60000 65536"/>
                <a:gd name="T14" fmla="*/ 0 60000 65536"/>
                <a:gd name="T15" fmla="*/ 0 w 1461"/>
                <a:gd name="T16" fmla="*/ 0 h 1360"/>
                <a:gd name="T17" fmla="*/ 1461 w 1461"/>
                <a:gd name="T18" fmla="*/ 1360 h 1360"/>
              </a:gdLst>
              <a:ahLst/>
              <a:cxnLst>
                <a:cxn ang="T10">
                  <a:pos x="T0" y="T1"/>
                </a:cxn>
                <a:cxn ang="T11">
                  <a:pos x="T2" y="T3"/>
                </a:cxn>
                <a:cxn ang="T12">
                  <a:pos x="T4" y="T5"/>
                </a:cxn>
                <a:cxn ang="T13">
                  <a:pos x="T6" y="T7"/>
                </a:cxn>
                <a:cxn ang="T14">
                  <a:pos x="T8" y="T9"/>
                </a:cxn>
              </a:cxnLst>
              <a:rect l="T15" t="T16" r="T17" b="T18"/>
              <a:pathLst>
                <a:path w="1461" h="1360">
                  <a:moveTo>
                    <a:pt x="0" y="1033"/>
                  </a:moveTo>
                  <a:lnTo>
                    <a:pt x="0" y="1360"/>
                  </a:lnTo>
                  <a:lnTo>
                    <a:pt x="1461" y="328"/>
                  </a:lnTo>
                  <a:lnTo>
                    <a:pt x="1461" y="0"/>
                  </a:lnTo>
                  <a:lnTo>
                    <a:pt x="0" y="1033"/>
                  </a:lnTo>
                  <a:close/>
                </a:path>
              </a:pathLst>
            </a:custGeom>
            <a:solidFill>
              <a:srgbClr val="80808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46" name="Freeform 590"/>
            <p:cNvSpPr>
              <a:spLocks noChangeAspect="1"/>
            </p:cNvSpPr>
            <p:nvPr/>
          </p:nvSpPr>
          <p:spPr bwMode="auto">
            <a:xfrm>
              <a:off x="2154" y="1633"/>
              <a:ext cx="3607" cy="2551"/>
            </a:xfrm>
            <a:custGeom>
              <a:avLst/>
              <a:gdLst>
                <a:gd name="T0" fmla="*/ 0 w 3607"/>
                <a:gd name="T1" fmla="*/ 1032 h 2551"/>
                <a:gd name="T2" fmla="*/ 2146 w 3607"/>
                <a:gd name="T3" fmla="*/ 2551 h 2551"/>
                <a:gd name="T4" fmla="*/ 3607 w 3607"/>
                <a:gd name="T5" fmla="*/ 1518 h 2551"/>
                <a:gd name="T6" fmla="*/ 1459 w 3607"/>
                <a:gd name="T7" fmla="*/ 0 h 2551"/>
                <a:gd name="T8" fmla="*/ 0 w 3607"/>
                <a:gd name="T9" fmla="*/ 1032 h 2551"/>
                <a:gd name="T10" fmla="*/ 0 60000 65536"/>
                <a:gd name="T11" fmla="*/ 0 60000 65536"/>
                <a:gd name="T12" fmla="*/ 0 60000 65536"/>
                <a:gd name="T13" fmla="*/ 0 60000 65536"/>
                <a:gd name="T14" fmla="*/ 0 60000 65536"/>
                <a:gd name="T15" fmla="*/ 0 w 3607"/>
                <a:gd name="T16" fmla="*/ 0 h 2551"/>
                <a:gd name="T17" fmla="*/ 3607 w 3607"/>
                <a:gd name="T18" fmla="*/ 2551 h 2551"/>
              </a:gdLst>
              <a:ahLst/>
              <a:cxnLst>
                <a:cxn ang="T10">
                  <a:pos x="T0" y="T1"/>
                </a:cxn>
                <a:cxn ang="T11">
                  <a:pos x="T2" y="T3"/>
                </a:cxn>
                <a:cxn ang="T12">
                  <a:pos x="T4" y="T5"/>
                </a:cxn>
                <a:cxn ang="T13">
                  <a:pos x="T6" y="T7"/>
                </a:cxn>
                <a:cxn ang="T14">
                  <a:pos x="T8" y="T9"/>
                </a:cxn>
              </a:cxnLst>
              <a:rect l="T15" t="T16" r="T17" b="T18"/>
              <a:pathLst>
                <a:path w="3607" h="2551">
                  <a:moveTo>
                    <a:pt x="0" y="1032"/>
                  </a:moveTo>
                  <a:lnTo>
                    <a:pt x="2146" y="2551"/>
                  </a:lnTo>
                  <a:lnTo>
                    <a:pt x="3607" y="1518"/>
                  </a:lnTo>
                  <a:lnTo>
                    <a:pt x="1459" y="0"/>
                  </a:lnTo>
                  <a:lnTo>
                    <a:pt x="0" y="1032"/>
                  </a:lnTo>
                  <a:close/>
                </a:path>
              </a:pathLst>
            </a:custGeom>
            <a:solidFill>
              <a:srgbClr val="B2B2B2"/>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47" name="Freeform 591"/>
            <p:cNvSpPr>
              <a:spLocks noChangeAspect="1"/>
            </p:cNvSpPr>
            <p:nvPr/>
          </p:nvSpPr>
          <p:spPr bwMode="auto">
            <a:xfrm>
              <a:off x="2154" y="2665"/>
              <a:ext cx="2146" cy="1846"/>
            </a:xfrm>
            <a:custGeom>
              <a:avLst/>
              <a:gdLst>
                <a:gd name="T0" fmla="*/ 2146 w 2146"/>
                <a:gd name="T1" fmla="*/ 1846 h 1846"/>
                <a:gd name="T2" fmla="*/ 0 w 2146"/>
                <a:gd name="T3" fmla="*/ 328 h 1846"/>
                <a:gd name="T4" fmla="*/ 0 w 2146"/>
                <a:gd name="T5" fmla="*/ 0 h 1846"/>
                <a:gd name="T6" fmla="*/ 2146 w 2146"/>
                <a:gd name="T7" fmla="*/ 1519 h 1846"/>
                <a:gd name="T8" fmla="*/ 2146 w 2146"/>
                <a:gd name="T9" fmla="*/ 1846 h 1846"/>
                <a:gd name="T10" fmla="*/ 0 60000 65536"/>
                <a:gd name="T11" fmla="*/ 0 60000 65536"/>
                <a:gd name="T12" fmla="*/ 0 60000 65536"/>
                <a:gd name="T13" fmla="*/ 0 60000 65536"/>
                <a:gd name="T14" fmla="*/ 0 60000 65536"/>
                <a:gd name="T15" fmla="*/ 0 w 2146"/>
                <a:gd name="T16" fmla="*/ 0 h 1846"/>
                <a:gd name="T17" fmla="*/ 2146 w 2146"/>
                <a:gd name="T18" fmla="*/ 1846 h 1846"/>
              </a:gdLst>
              <a:ahLst/>
              <a:cxnLst>
                <a:cxn ang="T10">
                  <a:pos x="T0" y="T1"/>
                </a:cxn>
                <a:cxn ang="T11">
                  <a:pos x="T2" y="T3"/>
                </a:cxn>
                <a:cxn ang="T12">
                  <a:pos x="T4" y="T5"/>
                </a:cxn>
                <a:cxn ang="T13">
                  <a:pos x="T6" y="T7"/>
                </a:cxn>
                <a:cxn ang="T14">
                  <a:pos x="T8" y="T9"/>
                </a:cxn>
              </a:cxnLst>
              <a:rect l="T15" t="T16" r="T17" b="T18"/>
              <a:pathLst>
                <a:path w="2146" h="1846">
                  <a:moveTo>
                    <a:pt x="2146" y="1846"/>
                  </a:moveTo>
                  <a:lnTo>
                    <a:pt x="0" y="328"/>
                  </a:lnTo>
                  <a:lnTo>
                    <a:pt x="0" y="0"/>
                  </a:lnTo>
                  <a:lnTo>
                    <a:pt x="2146" y="1519"/>
                  </a:lnTo>
                  <a:lnTo>
                    <a:pt x="2146" y="1846"/>
                  </a:lnTo>
                  <a:close/>
                </a:path>
              </a:pathLst>
            </a:custGeom>
            <a:solidFill>
              <a:srgbClr val="777777"/>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48" name="Freeform 592"/>
            <p:cNvSpPr>
              <a:spLocks noChangeAspect="1"/>
            </p:cNvSpPr>
            <p:nvPr/>
          </p:nvSpPr>
          <p:spPr bwMode="auto">
            <a:xfrm>
              <a:off x="2641" y="3216"/>
              <a:ext cx="68" cy="119"/>
            </a:xfrm>
            <a:custGeom>
              <a:avLst/>
              <a:gdLst>
                <a:gd name="T0" fmla="*/ 0 w 68"/>
                <a:gd name="T1" fmla="*/ 0 h 119"/>
                <a:gd name="T2" fmla="*/ 0 w 68"/>
                <a:gd name="T3" fmla="*/ 70 h 119"/>
                <a:gd name="T4" fmla="*/ 68 w 68"/>
                <a:gd name="T5" fmla="*/ 119 h 119"/>
                <a:gd name="T6" fmla="*/ 68 w 68"/>
                <a:gd name="T7" fmla="*/ 49 h 119"/>
                <a:gd name="T8" fmla="*/ 0 w 68"/>
                <a:gd name="T9" fmla="*/ 0 h 119"/>
                <a:gd name="T10" fmla="*/ 0 60000 65536"/>
                <a:gd name="T11" fmla="*/ 0 60000 65536"/>
                <a:gd name="T12" fmla="*/ 0 60000 65536"/>
                <a:gd name="T13" fmla="*/ 0 60000 65536"/>
                <a:gd name="T14" fmla="*/ 0 60000 65536"/>
                <a:gd name="T15" fmla="*/ 0 w 68"/>
                <a:gd name="T16" fmla="*/ 0 h 119"/>
                <a:gd name="T17" fmla="*/ 68 w 68"/>
                <a:gd name="T18" fmla="*/ 119 h 119"/>
              </a:gdLst>
              <a:ahLst/>
              <a:cxnLst>
                <a:cxn ang="T10">
                  <a:pos x="T0" y="T1"/>
                </a:cxn>
                <a:cxn ang="T11">
                  <a:pos x="T2" y="T3"/>
                </a:cxn>
                <a:cxn ang="T12">
                  <a:pos x="T4" y="T5"/>
                </a:cxn>
                <a:cxn ang="T13">
                  <a:pos x="T6" y="T7"/>
                </a:cxn>
                <a:cxn ang="T14">
                  <a:pos x="T8" y="T9"/>
                </a:cxn>
              </a:cxnLst>
              <a:rect l="T15" t="T16" r="T17" b="T18"/>
              <a:pathLst>
                <a:path w="68" h="119">
                  <a:moveTo>
                    <a:pt x="0" y="0"/>
                  </a:moveTo>
                  <a:lnTo>
                    <a:pt x="0" y="70"/>
                  </a:lnTo>
                  <a:lnTo>
                    <a:pt x="68" y="119"/>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49" name="Freeform 593"/>
            <p:cNvSpPr>
              <a:spLocks noChangeAspect="1"/>
            </p:cNvSpPr>
            <p:nvPr/>
          </p:nvSpPr>
          <p:spPr bwMode="auto">
            <a:xfrm>
              <a:off x="2819" y="3344"/>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50" name="Freeform 594"/>
            <p:cNvSpPr>
              <a:spLocks noChangeAspect="1"/>
            </p:cNvSpPr>
            <p:nvPr/>
          </p:nvSpPr>
          <p:spPr bwMode="auto">
            <a:xfrm>
              <a:off x="2730" y="3280"/>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51" name="Freeform 595"/>
            <p:cNvSpPr>
              <a:spLocks noChangeAspect="1"/>
            </p:cNvSpPr>
            <p:nvPr/>
          </p:nvSpPr>
          <p:spPr bwMode="auto">
            <a:xfrm>
              <a:off x="2553" y="3153"/>
              <a:ext cx="67" cy="118"/>
            </a:xfrm>
            <a:custGeom>
              <a:avLst/>
              <a:gdLst>
                <a:gd name="T0" fmla="*/ 0 w 67"/>
                <a:gd name="T1" fmla="*/ 0 h 118"/>
                <a:gd name="T2" fmla="*/ 0 w 67"/>
                <a:gd name="T3" fmla="*/ 69 h 118"/>
                <a:gd name="T4" fmla="*/ 67 w 67"/>
                <a:gd name="T5" fmla="*/ 118 h 118"/>
                <a:gd name="T6" fmla="*/ 67 w 67"/>
                <a:gd name="T7" fmla="*/ 48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69"/>
                  </a:lnTo>
                  <a:lnTo>
                    <a:pt x="67" y="118"/>
                  </a:lnTo>
                  <a:lnTo>
                    <a:pt x="67"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52" name="Freeform 596"/>
            <p:cNvSpPr>
              <a:spLocks noChangeAspect="1"/>
            </p:cNvSpPr>
            <p:nvPr/>
          </p:nvSpPr>
          <p:spPr bwMode="auto">
            <a:xfrm>
              <a:off x="2641" y="3115"/>
              <a:ext cx="68" cy="118"/>
            </a:xfrm>
            <a:custGeom>
              <a:avLst/>
              <a:gdLst>
                <a:gd name="T0" fmla="*/ 0 w 68"/>
                <a:gd name="T1" fmla="*/ 0 h 118"/>
                <a:gd name="T2" fmla="*/ 0 w 68"/>
                <a:gd name="T3" fmla="*/ 70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53" name="Freeform 597"/>
            <p:cNvSpPr>
              <a:spLocks noChangeAspect="1"/>
            </p:cNvSpPr>
            <p:nvPr/>
          </p:nvSpPr>
          <p:spPr bwMode="auto">
            <a:xfrm>
              <a:off x="2819" y="3243"/>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54" name="Freeform 598"/>
            <p:cNvSpPr>
              <a:spLocks noChangeAspect="1"/>
            </p:cNvSpPr>
            <p:nvPr/>
          </p:nvSpPr>
          <p:spPr bwMode="auto">
            <a:xfrm>
              <a:off x="2730" y="3179"/>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55" name="Freeform 599"/>
            <p:cNvSpPr>
              <a:spLocks noChangeAspect="1"/>
            </p:cNvSpPr>
            <p:nvPr/>
          </p:nvSpPr>
          <p:spPr bwMode="auto">
            <a:xfrm>
              <a:off x="2553" y="3051"/>
              <a:ext cx="67" cy="118"/>
            </a:xfrm>
            <a:custGeom>
              <a:avLst/>
              <a:gdLst>
                <a:gd name="T0" fmla="*/ 0 w 67"/>
                <a:gd name="T1" fmla="*/ 0 h 118"/>
                <a:gd name="T2" fmla="*/ 0 w 67"/>
                <a:gd name="T3" fmla="*/ 70 h 118"/>
                <a:gd name="T4" fmla="*/ 67 w 67"/>
                <a:gd name="T5" fmla="*/ 118 h 118"/>
                <a:gd name="T6" fmla="*/ 67 w 67"/>
                <a:gd name="T7" fmla="*/ 49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70"/>
                  </a:lnTo>
                  <a:lnTo>
                    <a:pt x="67" y="118"/>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56" name="Freeform 600"/>
            <p:cNvSpPr>
              <a:spLocks noChangeAspect="1"/>
            </p:cNvSpPr>
            <p:nvPr/>
          </p:nvSpPr>
          <p:spPr bwMode="auto">
            <a:xfrm>
              <a:off x="3017" y="3482"/>
              <a:ext cx="69" cy="118"/>
            </a:xfrm>
            <a:custGeom>
              <a:avLst/>
              <a:gdLst>
                <a:gd name="T0" fmla="*/ 0 w 69"/>
                <a:gd name="T1" fmla="*/ 0 h 118"/>
                <a:gd name="T2" fmla="*/ 0 w 69"/>
                <a:gd name="T3" fmla="*/ 69 h 118"/>
                <a:gd name="T4" fmla="*/ 69 w 69"/>
                <a:gd name="T5" fmla="*/ 118 h 118"/>
                <a:gd name="T6" fmla="*/ 69 w 69"/>
                <a:gd name="T7" fmla="*/ 48 h 118"/>
                <a:gd name="T8" fmla="*/ 0 w 69"/>
                <a:gd name="T9" fmla="*/ 0 h 118"/>
                <a:gd name="T10" fmla="*/ 0 60000 65536"/>
                <a:gd name="T11" fmla="*/ 0 60000 65536"/>
                <a:gd name="T12" fmla="*/ 0 60000 65536"/>
                <a:gd name="T13" fmla="*/ 0 60000 65536"/>
                <a:gd name="T14" fmla="*/ 0 60000 65536"/>
                <a:gd name="T15" fmla="*/ 0 w 69"/>
                <a:gd name="T16" fmla="*/ 0 h 118"/>
                <a:gd name="T17" fmla="*/ 69 w 69"/>
                <a:gd name="T18" fmla="*/ 118 h 118"/>
              </a:gdLst>
              <a:ahLst/>
              <a:cxnLst>
                <a:cxn ang="T10">
                  <a:pos x="T0" y="T1"/>
                </a:cxn>
                <a:cxn ang="T11">
                  <a:pos x="T2" y="T3"/>
                </a:cxn>
                <a:cxn ang="T12">
                  <a:pos x="T4" y="T5"/>
                </a:cxn>
                <a:cxn ang="T13">
                  <a:pos x="T6" y="T7"/>
                </a:cxn>
                <a:cxn ang="T14">
                  <a:pos x="T8" y="T9"/>
                </a:cxn>
              </a:cxnLst>
              <a:rect l="T15" t="T16" r="T17" b="T18"/>
              <a:pathLst>
                <a:path w="69" h="118">
                  <a:moveTo>
                    <a:pt x="0" y="0"/>
                  </a:moveTo>
                  <a:lnTo>
                    <a:pt x="0" y="69"/>
                  </a:lnTo>
                  <a:lnTo>
                    <a:pt x="69" y="118"/>
                  </a:lnTo>
                  <a:lnTo>
                    <a:pt x="69"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57" name="Freeform 601"/>
            <p:cNvSpPr>
              <a:spLocks noChangeAspect="1"/>
            </p:cNvSpPr>
            <p:nvPr/>
          </p:nvSpPr>
          <p:spPr bwMode="auto">
            <a:xfrm>
              <a:off x="3195" y="3609"/>
              <a:ext cx="68" cy="119"/>
            </a:xfrm>
            <a:custGeom>
              <a:avLst/>
              <a:gdLst>
                <a:gd name="T0" fmla="*/ 0 w 68"/>
                <a:gd name="T1" fmla="*/ 0 h 119"/>
                <a:gd name="T2" fmla="*/ 0 w 68"/>
                <a:gd name="T3" fmla="*/ 70 h 119"/>
                <a:gd name="T4" fmla="*/ 68 w 68"/>
                <a:gd name="T5" fmla="*/ 119 h 119"/>
                <a:gd name="T6" fmla="*/ 68 w 68"/>
                <a:gd name="T7" fmla="*/ 49 h 119"/>
                <a:gd name="T8" fmla="*/ 0 w 68"/>
                <a:gd name="T9" fmla="*/ 0 h 119"/>
                <a:gd name="T10" fmla="*/ 0 60000 65536"/>
                <a:gd name="T11" fmla="*/ 0 60000 65536"/>
                <a:gd name="T12" fmla="*/ 0 60000 65536"/>
                <a:gd name="T13" fmla="*/ 0 60000 65536"/>
                <a:gd name="T14" fmla="*/ 0 60000 65536"/>
                <a:gd name="T15" fmla="*/ 0 w 68"/>
                <a:gd name="T16" fmla="*/ 0 h 119"/>
                <a:gd name="T17" fmla="*/ 68 w 68"/>
                <a:gd name="T18" fmla="*/ 119 h 119"/>
              </a:gdLst>
              <a:ahLst/>
              <a:cxnLst>
                <a:cxn ang="T10">
                  <a:pos x="T0" y="T1"/>
                </a:cxn>
                <a:cxn ang="T11">
                  <a:pos x="T2" y="T3"/>
                </a:cxn>
                <a:cxn ang="T12">
                  <a:pos x="T4" y="T5"/>
                </a:cxn>
                <a:cxn ang="T13">
                  <a:pos x="T6" y="T7"/>
                </a:cxn>
                <a:cxn ang="T14">
                  <a:pos x="T8" y="T9"/>
                </a:cxn>
              </a:cxnLst>
              <a:rect l="T15" t="T16" r="T17" b="T18"/>
              <a:pathLst>
                <a:path w="68" h="119">
                  <a:moveTo>
                    <a:pt x="0" y="0"/>
                  </a:moveTo>
                  <a:lnTo>
                    <a:pt x="0" y="70"/>
                  </a:lnTo>
                  <a:lnTo>
                    <a:pt x="68" y="119"/>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58" name="Freeform 602"/>
            <p:cNvSpPr>
              <a:spLocks noChangeAspect="1"/>
            </p:cNvSpPr>
            <p:nvPr/>
          </p:nvSpPr>
          <p:spPr bwMode="auto">
            <a:xfrm>
              <a:off x="3107" y="3546"/>
              <a:ext cx="67" cy="118"/>
            </a:xfrm>
            <a:custGeom>
              <a:avLst/>
              <a:gdLst>
                <a:gd name="T0" fmla="*/ 0 w 67"/>
                <a:gd name="T1" fmla="*/ 0 h 118"/>
                <a:gd name="T2" fmla="*/ 0 w 67"/>
                <a:gd name="T3" fmla="*/ 69 h 118"/>
                <a:gd name="T4" fmla="*/ 67 w 67"/>
                <a:gd name="T5" fmla="*/ 118 h 118"/>
                <a:gd name="T6" fmla="*/ 67 w 67"/>
                <a:gd name="T7" fmla="*/ 48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69"/>
                  </a:lnTo>
                  <a:lnTo>
                    <a:pt x="67" y="118"/>
                  </a:lnTo>
                  <a:lnTo>
                    <a:pt x="67"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59" name="Freeform 603"/>
            <p:cNvSpPr>
              <a:spLocks noChangeAspect="1"/>
            </p:cNvSpPr>
            <p:nvPr/>
          </p:nvSpPr>
          <p:spPr bwMode="auto">
            <a:xfrm>
              <a:off x="2928" y="3418"/>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60" name="Freeform 604"/>
            <p:cNvSpPr>
              <a:spLocks noChangeAspect="1"/>
            </p:cNvSpPr>
            <p:nvPr/>
          </p:nvSpPr>
          <p:spPr bwMode="auto">
            <a:xfrm>
              <a:off x="3017" y="3380"/>
              <a:ext cx="69" cy="118"/>
            </a:xfrm>
            <a:custGeom>
              <a:avLst/>
              <a:gdLst>
                <a:gd name="T0" fmla="*/ 0 w 69"/>
                <a:gd name="T1" fmla="*/ 0 h 118"/>
                <a:gd name="T2" fmla="*/ 0 w 69"/>
                <a:gd name="T3" fmla="*/ 70 h 118"/>
                <a:gd name="T4" fmla="*/ 69 w 69"/>
                <a:gd name="T5" fmla="*/ 118 h 118"/>
                <a:gd name="T6" fmla="*/ 69 w 69"/>
                <a:gd name="T7" fmla="*/ 49 h 118"/>
                <a:gd name="T8" fmla="*/ 0 w 69"/>
                <a:gd name="T9" fmla="*/ 0 h 118"/>
                <a:gd name="T10" fmla="*/ 0 60000 65536"/>
                <a:gd name="T11" fmla="*/ 0 60000 65536"/>
                <a:gd name="T12" fmla="*/ 0 60000 65536"/>
                <a:gd name="T13" fmla="*/ 0 60000 65536"/>
                <a:gd name="T14" fmla="*/ 0 60000 65536"/>
                <a:gd name="T15" fmla="*/ 0 w 69"/>
                <a:gd name="T16" fmla="*/ 0 h 118"/>
                <a:gd name="T17" fmla="*/ 69 w 69"/>
                <a:gd name="T18" fmla="*/ 118 h 118"/>
              </a:gdLst>
              <a:ahLst/>
              <a:cxnLst>
                <a:cxn ang="T10">
                  <a:pos x="T0" y="T1"/>
                </a:cxn>
                <a:cxn ang="T11">
                  <a:pos x="T2" y="T3"/>
                </a:cxn>
                <a:cxn ang="T12">
                  <a:pos x="T4" y="T5"/>
                </a:cxn>
                <a:cxn ang="T13">
                  <a:pos x="T6" y="T7"/>
                </a:cxn>
                <a:cxn ang="T14">
                  <a:pos x="T8" y="T9"/>
                </a:cxn>
              </a:cxnLst>
              <a:rect l="T15" t="T16" r="T17" b="T18"/>
              <a:pathLst>
                <a:path w="69" h="118">
                  <a:moveTo>
                    <a:pt x="0" y="0"/>
                  </a:moveTo>
                  <a:lnTo>
                    <a:pt x="0" y="70"/>
                  </a:lnTo>
                  <a:lnTo>
                    <a:pt x="69" y="118"/>
                  </a:lnTo>
                  <a:lnTo>
                    <a:pt x="69"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61" name="Freeform 605"/>
            <p:cNvSpPr>
              <a:spLocks noChangeAspect="1"/>
            </p:cNvSpPr>
            <p:nvPr/>
          </p:nvSpPr>
          <p:spPr bwMode="auto">
            <a:xfrm>
              <a:off x="3195" y="3508"/>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62" name="Freeform 606"/>
            <p:cNvSpPr>
              <a:spLocks noChangeAspect="1"/>
            </p:cNvSpPr>
            <p:nvPr/>
          </p:nvSpPr>
          <p:spPr bwMode="auto">
            <a:xfrm>
              <a:off x="3107" y="3444"/>
              <a:ext cx="67" cy="118"/>
            </a:xfrm>
            <a:custGeom>
              <a:avLst/>
              <a:gdLst>
                <a:gd name="T0" fmla="*/ 0 w 67"/>
                <a:gd name="T1" fmla="*/ 0 h 118"/>
                <a:gd name="T2" fmla="*/ 0 w 67"/>
                <a:gd name="T3" fmla="*/ 70 h 118"/>
                <a:gd name="T4" fmla="*/ 67 w 67"/>
                <a:gd name="T5" fmla="*/ 118 h 118"/>
                <a:gd name="T6" fmla="*/ 67 w 67"/>
                <a:gd name="T7" fmla="*/ 49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70"/>
                  </a:lnTo>
                  <a:lnTo>
                    <a:pt x="67" y="118"/>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63" name="Freeform 607"/>
            <p:cNvSpPr>
              <a:spLocks noChangeAspect="1"/>
            </p:cNvSpPr>
            <p:nvPr/>
          </p:nvSpPr>
          <p:spPr bwMode="auto">
            <a:xfrm>
              <a:off x="2928" y="3316"/>
              <a:ext cx="68" cy="119"/>
            </a:xfrm>
            <a:custGeom>
              <a:avLst/>
              <a:gdLst>
                <a:gd name="T0" fmla="*/ 0 w 68"/>
                <a:gd name="T1" fmla="*/ 0 h 119"/>
                <a:gd name="T2" fmla="*/ 0 w 68"/>
                <a:gd name="T3" fmla="*/ 70 h 119"/>
                <a:gd name="T4" fmla="*/ 68 w 68"/>
                <a:gd name="T5" fmla="*/ 119 h 119"/>
                <a:gd name="T6" fmla="*/ 68 w 68"/>
                <a:gd name="T7" fmla="*/ 49 h 119"/>
                <a:gd name="T8" fmla="*/ 0 w 68"/>
                <a:gd name="T9" fmla="*/ 0 h 119"/>
                <a:gd name="T10" fmla="*/ 0 60000 65536"/>
                <a:gd name="T11" fmla="*/ 0 60000 65536"/>
                <a:gd name="T12" fmla="*/ 0 60000 65536"/>
                <a:gd name="T13" fmla="*/ 0 60000 65536"/>
                <a:gd name="T14" fmla="*/ 0 60000 65536"/>
                <a:gd name="T15" fmla="*/ 0 w 68"/>
                <a:gd name="T16" fmla="*/ 0 h 119"/>
                <a:gd name="T17" fmla="*/ 68 w 68"/>
                <a:gd name="T18" fmla="*/ 119 h 119"/>
              </a:gdLst>
              <a:ahLst/>
              <a:cxnLst>
                <a:cxn ang="T10">
                  <a:pos x="T0" y="T1"/>
                </a:cxn>
                <a:cxn ang="T11">
                  <a:pos x="T2" y="T3"/>
                </a:cxn>
                <a:cxn ang="T12">
                  <a:pos x="T4" y="T5"/>
                </a:cxn>
                <a:cxn ang="T13">
                  <a:pos x="T6" y="T7"/>
                </a:cxn>
                <a:cxn ang="T14">
                  <a:pos x="T8" y="T9"/>
                </a:cxn>
              </a:cxnLst>
              <a:rect l="T15" t="T16" r="T17" b="T18"/>
              <a:pathLst>
                <a:path w="68" h="119">
                  <a:moveTo>
                    <a:pt x="0" y="0"/>
                  </a:moveTo>
                  <a:lnTo>
                    <a:pt x="0" y="70"/>
                  </a:lnTo>
                  <a:lnTo>
                    <a:pt x="68" y="119"/>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64" name="Freeform 608"/>
            <p:cNvSpPr>
              <a:spLocks noChangeAspect="1"/>
            </p:cNvSpPr>
            <p:nvPr/>
          </p:nvSpPr>
          <p:spPr bwMode="auto">
            <a:xfrm>
              <a:off x="3417" y="3771"/>
              <a:ext cx="67" cy="118"/>
            </a:xfrm>
            <a:custGeom>
              <a:avLst/>
              <a:gdLst>
                <a:gd name="T0" fmla="*/ 0 w 67"/>
                <a:gd name="T1" fmla="*/ 0 h 118"/>
                <a:gd name="T2" fmla="*/ 0 w 67"/>
                <a:gd name="T3" fmla="*/ 70 h 118"/>
                <a:gd name="T4" fmla="*/ 67 w 67"/>
                <a:gd name="T5" fmla="*/ 118 h 118"/>
                <a:gd name="T6" fmla="*/ 67 w 67"/>
                <a:gd name="T7" fmla="*/ 49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70"/>
                  </a:lnTo>
                  <a:lnTo>
                    <a:pt x="67" y="118"/>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65" name="Freeform 609"/>
            <p:cNvSpPr>
              <a:spLocks noChangeAspect="1"/>
            </p:cNvSpPr>
            <p:nvPr/>
          </p:nvSpPr>
          <p:spPr bwMode="auto">
            <a:xfrm>
              <a:off x="3595" y="3898"/>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66" name="Freeform 610"/>
            <p:cNvSpPr>
              <a:spLocks noChangeAspect="1"/>
            </p:cNvSpPr>
            <p:nvPr/>
          </p:nvSpPr>
          <p:spPr bwMode="auto">
            <a:xfrm>
              <a:off x="3506" y="3834"/>
              <a:ext cx="68" cy="118"/>
            </a:xfrm>
            <a:custGeom>
              <a:avLst/>
              <a:gdLst>
                <a:gd name="T0" fmla="*/ 0 w 68"/>
                <a:gd name="T1" fmla="*/ 0 h 118"/>
                <a:gd name="T2" fmla="*/ 0 w 68"/>
                <a:gd name="T3" fmla="*/ 71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1"/>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67" name="Freeform 611"/>
            <p:cNvSpPr>
              <a:spLocks noChangeAspect="1"/>
            </p:cNvSpPr>
            <p:nvPr/>
          </p:nvSpPr>
          <p:spPr bwMode="auto">
            <a:xfrm>
              <a:off x="3328" y="3707"/>
              <a:ext cx="68" cy="119"/>
            </a:xfrm>
            <a:custGeom>
              <a:avLst/>
              <a:gdLst>
                <a:gd name="T0" fmla="*/ 0 w 68"/>
                <a:gd name="T1" fmla="*/ 0 h 119"/>
                <a:gd name="T2" fmla="*/ 0 w 68"/>
                <a:gd name="T3" fmla="*/ 70 h 119"/>
                <a:gd name="T4" fmla="*/ 68 w 68"/>
                <a:gd name="T5" fmla="*/ 119 h 119"/>
                <a:gd name="T6" fmla="*/ 68 w 68"/>
                <a:gd name="T7" fmla="*/ 49 h 119"/>
                <a:gd name="T8" fmla="*/ 0 w 68"/>
                <a:gd name="T9" fmla="*/ 0 h 119"/>
                <a:gd name="T10" fmla="*/ 0 60000 65536"/>
                <a:gd name="T11" fmla="*/ 0 60000 65536"/>
                <a:gd name="T12" fmla="*/ 0 60000 65536"/>
                <a:gd name="T13" fmla="*/ 0 60000 65536"/>
                <a:gd name="T14" fmla="*/ 0 60000 65536"/>
                <a:gd name="T15" fmla="*/ 0 w 68"/>
                <a:gd name="T16" fmla="*/ 0 h 119"/>
                <a:gd name="T17" fmla="*/ 68 w 68"/>
                <a:gd name="T18" fmla="*/ 119 h 119"/>
              </a:gdLst>
              <a:ahLst/>
              <a:cxnLst>
                <a:cxn ang="T10">
                  <a:pos x="T0" y="T1"/>
                </a:cxn>
                <a:cxn ang="T11">
                  <a:pos x="T2" y="T3"/>
                </a:cxn>
                <a:cxn ang="T12">
                  <a:pos x="T4" y="T5"/>
                </a:cxn>
                <a:cxn ang="T13">
                  <a:pos x="T6" y="T7"/>
                </a:cxn>
                <a:cxn ang="T14">
                  <a:pos x="T8" y="T9"/>
                </a:cxn>
              </a:cxnLst>
              <a:rect l="T15" t="T16" r="T17" b="T18"/>
              <a:pathLst>
                <a:path w="68" h="119">
                  <a:moveTo>
                    <a:pt x="0" y="0"/>
                  </a:moveTo>
                  <a:lnTo>
                    <a:pt x="0" y="70"/>
                  </a:lnTo>
                  <a:lnTo>
                    <a:pt x="68" y="119"/>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68" name="Freeform 612"/>
            <p:cNvSpPr>
              <a:spLocks noChangeAspect="1"/>
            </p:cNvSpPr>
            <p:nvPr/>
          </p:nvSpPr>
          <p:spPr bwMode="auto">
            <a:xfrm>
              <a:off x="3417" y="3669"/>
              <a:ext cx="67" cy="119"/>
            </a:xfrm>
            <a:custGeom>
              <a:avLst/>
              <a:gdLst>
                <a:gd name="T0" fmla="*/ 0 w 67"/>
                <a:gd name="T1" fmla="*/ 0 h 119"/>
                <a:gd name="T2" fmla="*/ 0 w 67"/>
                <a:gd name="T3" fmla="*/ 70 h 119"/>
                <a:gd name="T4" fmla="*/ 67 w 67"/>
                <a:gd name="T5" fmla="*/ 119 h 119"/>
                <a:gd name="T6" fmla="*/ 67 w 67"/>
                <a:gd name="T7" fmla="*/ 48 h 119"/>
                <a:gd name="T8" fmla="*/ 0 w 67"/>
                <a:gd name="T9" fmla="*/ 0 h 119"/>
                <a:gd name="T10" fmla="*/ 0 60000 65536"/>
                <a:gd name="T11" fmla="*/ 0 60000 65536"/>
                <a:gd name="T12" fmla="*/ 0 60000 65536"/>
                <a:gd name="T13" fmla="*/ 0 60000 65536"/>
                <a:gd name="T14" fmla="*/ 0 60000 65536"/>
                <a:gd name="T15" fmla="*/ 0 w 67"/>
                <a:gd name="T16" fmla="*/ 0 h 119"/>
                <a:gd name="T17" fmla="*/ 67 w 67"/>
                <a:gd name="T18" fmla="*/ 119 h 119"/>
              </a:gdLst>
              <a:ahLst/>
              <a:cxnLst>
                <a:cxn ang="T10">
                  <a:pos x="T0" y="T1"/>
                </a:cxn>
                <a:cxn ang="T11">
                  <a:pos x="T2" y="T3"/>
                </a:cxn>
                <a:cxn ang="T12">
                  <a:pos x="T4" y="T5"/>
                </a:cxn>
                <a:cxn ang="T13">
                  <a:pos x="T6" y="T7"/>
                </a:cxn>
                <a:cxn ang="T14">
                  <a:pos x="T8" y="T9"/>
                </a:cxn>
              </a:cxnLst>
              <a:rect l="T15" t="T16" r="T17" b="T18"/>
              <a:pathLst>
                <a:path w="67" h="119">
                  <a:moveTo>
                    <a:pt x="0" y="0"/>
                  </a:moveTo>
                  <a:lnTo>
                    <a:pt x="0" y="70"/>
                  </a:lnTo>
                  <a:lnTo>
                    <a:pt x="67" y="119"/>
                  </a:lnTo>
                  <a:lnTo>
                    <a:pt x="67"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69" name="Freeform 613"/>
            <p:cNvSpPr>
              <a:spLocks noChangeAspect="1"/>
            </p:cNvSpPr>
            <p:nvPr/>
          </p:nvSpPr>
          <p:spPr bwMode="auto">
            <a:xfrm>
              <a:off x="3595" y="3797"/>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70" name="Freeform 614"/>
            <p:cNvSpPr>
              <a:spLocks noChangeAspect="1"/>
            </p:cNvSpPr>
            <p:nvPr/>
          </p:nvSpPr>
          <p:spPr bwMode="auto">
            <a:xfrm>
              <a:off x="3506" y="3733"/>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71" name="Freeform 615"/>
            <p:cNvSpPr>
              <a:spLocks noChangeAspect="1"/>
            </p:cNvSpPr>
            <p:nvPr/>
          </p:nvSpPr>
          <p:spPr bwMode="auto">
            <a:xfrm>
              <a:off x="3328" y="3606"/>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72" name="Freeform 616"/>
            <p:cNvSpPr>
              <a:spLocks noChangeAspect="1"/>
            </p:cNvSpPr>
            <p:nvPr/>
          </p:nvSpPr>
          <p:spPr bwMode="auto">
            <a:xfrm>
              <a:off x="3792" y="4035"/>
              <a:ext cx="67" cy="118"/>
            </a:xfrm>
            <a:custGeom>
              <a:avLst/>
              <a:gdLst>
                <a:gd name="T0" fmla="*/ 0 w 67"/>
                <a:gd name="T1" fmla="*/ 0 h 118"/>
                <a:gd name="T2" fmla="*/ 0 w 67"/>
                <a:gd name="T3" fmla="*/ 70 h 118"/>
                <a:gd name="T4" fmla="*/ 67 w 67"/>
                <a:gd name="T5" fmla="*/ 118 h 118"/>
                <a:gd name="T6" fmla="*/ 67 w 67"/>
                <a:gd name="T7" fmla="*/ 49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70"/>
                  </a:lnTo>
                  <a:lnTo>
                    <a:pt x="67" y="118"/>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73" name="Freeform 617"/>
            <p:cNvSpPr>
              <a:spLocks noChangeAspect="1"/>
            </p:cNvSpPr>
            <p:nvPr/>
          </p:nvSpPr>
          <p:spPr bwMode="auto">
            <a:xfrm>
              <a:off x="3970" y="4162"/>
              <a:ext cx="67" cy="119"/>
            </a:xfrm>
            <a:custGeom>
              <a:avLst/>
              <a:gdLst>
                <a:gd name="T0" fmla="*/ 0 w 67"/>
                <a:gd name="T1" fmla="*/ 0 h 119"/>
                <a:gd name="T2" fmla="*/ 0 w 67"/>
                <a:gd name="T3" fmla="*/ 70 h 119"/>
                <a:gd name="T4" fmla="*/ 67 w 67"/>
                <a:gd name="T5" fmla="*/ 119 h 119"/>
                <a:gd name="T6" fmla="*/ 67 w 67"/>
                <a:gd name="T7" fmla="*/ 49 h 119"/>
                <a:gd name="T8" fmla="*/ 0 w 67"/>
                <a:gd name="T9" fmla="*/ 0 h 119"/>
                <a:gd name="T10" fmla="*/ 0 60000 65536"/>
                <a:gd name="T11" fmla="*/ 0 60000 65536"/>
                <a:gd name="T12" fmla="*/ 0 60000 65536"/>
                <a:gd name="T13" fmla="*/ 0 60000 65536"/>
                <a:gd name="T14" fmla="*/ 0 60000 65536"/>
                <a:gd name="T15" fmla="*/ 0 w 67"/>
                <a:gd name="T16" fmla="*/ 0 h 119"/>
                <a:gd name="T17" fmla="*/ 67 w 67"/>
                <a:gd name="T18" fmla="*/ 119 h 119"/>
              </a:gdLst>
              <a:ahLst/>
              <a:cxnLst>
                <a:cxn ang="T10">
                  <a:pos x="T0" y="T1"/>
                </a:cxn>
                <a:cxn ang="T11">
                  <a:pos x="T2" y="T3"/>
                </a:cxn>
                <a:cxn ang="T12">
                  <a:pos x="T4" y="T5"/>
                </a:cxn>
                <a:cxn ang="T13">
                  <a:pos x="T6" y="T7"/>
                </a:cxn>
                <a:cxn ang="T14">
                  <a:pos x="T8" y="T9"/>
                </a:cxn>
              </a:cxnLst>
              <a:rect l="T15" t="T16" r="T17" b="T18"/>
              <a:pathLst>
                <a:path w="67" h="119">
                  <a:moveTo>
                    <a:pt x="0" y="0"/>
                  </a:moveTo>
                  <a:lnTo>
                    <a:pt x="0" y="70"/>
                  </a:lnTo>
                  <a:lnTo>
                    <a:pt x="67" y="119"/>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74" name="Freeform 618"/>
            <p:cNvSpPr>
              <a:spLocks noChangeAspect="1"/>
            </p:cNvSpPr>
            <p:nvPr/>
          </p:nvSpPr>
          <p:spPr bwMode="auto">
            <a:xfrm>
              <a:off x="3880" y="4099"/>
              <a:ext cx="69" cy="118"/>
            </a:xfrm>
            <a:custGeom>
              <a:avLst/>
              <a:gdLst>
                <a:gd name="T0" fmla="*/ 0 w 69"/>
                <a:gd name="T1" fmla="*/ 0 h 118"/>
                <a:gd name="T2" fmla="*/ 0 w 69"/>
                <a:gd name="T3" fmla="*/ 69 h 118"/>
                <a:gd name="T4" fmla="*/ 69 w 69"/>
                <a:gd name="T5" fmla="*/ 118 h 118"/>
                <a:gd name="T6" fmla="*/ 69 w 69"/>
                <a:gd name="T7" fmla="*/ 48 h 118"/>
                <a:gd name="T8" fmla="*/ 0 w 69"/>
                <a:gd name="T9" fmla="*/ 0 h 118"/>
                <a:gd name="T10" fmla="*/ 0 60000 65536"/>
                <a:gd name="T11" fmla="*/ 0 60000 65536"/>
                <a:gd name="T12" fmla="*/ 0 60000 65536"/>
                <a:gd name="T13" fmla="*/ 0 60000 65536"/>
                <a:gd name="T14" fmla="*/ 0 60000 65536"/>
                <a:gd name="T15" fmla="*/ 0 w 69"/>
                <a:gd name="T16" fmla="*/ 0 h 118"/>
                <a:gd name="T17" fmla="*/ 69 w 69"/>
                <a:gd name="T18" fmla="*/ 118 h 118"/>
              </a:gdLst>
              <a:ahLst/>
              <a:cxnLst>
                <a:cxn ang="T10">
                  <a:pos x="T0" y="T1"/>
                </a:cxn>
                <a:cxn ang="T11">
                  <a:pos x="T2" y="T3"/>
                </a:cxn>
                <a:cxn ang="T12">
                  <a:pos x="T4" y="T5"/>
                </a:cxn>
                <a:cxn ang="T13">
                  <a:pos x="T6" y="T7"/>
                </a:cxn>
                <a:cxn ang="T14">
                  <a:pos x="T8" y="T9"/>
                </a:cxn>
              </a:cxnLst>
              <a:rect l="T15" t="T16" r="T17" b="T18"/>
              <a:pathLst>
                <a:path w="69" h="118">
                  <a:moveTo>
                    <a:pt x="0" y="0"/>
                  </a:moveTo>
                  <a:lnTo>
                    <a:pt x="0" y="69"/>
                  </a:lnTo>
                  <a:lnTo>
                    <a:pt x="69" y="118"/>
                  </a:lnTo>
                  <a:lnTo>
                    <a:pt x="69"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75" name="Freeform 619"/>
            <p:cNvSpPr>
              <a:spLocks noChangeAspect="1"/>
            </p:cNvSpPr>
            <p:nvPr/>
          </p:nvSpPr>
          <p:spPr bwMode="auto">
            <a:xfrm>
              <a:off x="3703" y="3971"/>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76" name="Freeform 620"/>
            <p:cNvSpPr>
              <a:spLocks noChangeAspect="1"/>
            </p:cNvSpPr>
            <p:nvPr/>
          </p:nvSpPr>
          <p:spPr bwMode="auto">
            <a:xfrm>
              <a:off x="3792" y="3934"/>
              <a:ext cx="67" cy="118"/>
            </a:xfrm>
            <a:custGeom>
              <a:avLst/>
              <a:gdLst>
                <a:gd name="T0" fmla="*/ 0 w 67"/>
                <a:gd name="T1" fmla="*/ 0 h 118"/>
                <a:gd name="T2" fmla="*/ 0 w 67"/>
                <a:gd name="T3" fmla="*/ 69 h 118"/>
                <a:gd name="T4" fmla="*/ 67 w 67"/>
                <a:gd name="T5" fmla="*/ 118 h 118"/>
                <a:gd name="T6" fmla="*/ 67 w 67"/>
                <a:gd name="T7" fmla="*/ 48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69"/>
                  </a:lnTo>
                  <a:lnTo>
                    <a:pt x="67" y="118"/>
                  </a:lnTo>
                  <a:lnTo>
                    <a:pt x="67"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77" name="Freeform 621"/>
            <p:cNvSpPr>
              <a:spLocks noChangeAspect="1"/>
            </p:cNvSpPr>
            <p:nvPr/>
          </p:nvSpPr>
          <p:spPr bwMode="auto">
            <a:xfrm>
              <a:off x="3970" y="4060"/>
              <a:ext cx="67" cy="119"/>
            </a:xfrm>
            <a:custGeom>
              <a:avLst/>
              <a:gdLst>
                <a:gd name="T0" fmla="*/ 0 w 67"/>
                <a:gd name="T1" fmla="*/ 0 h 119"/>
                <a:gd name="T2" fmla="*/ 0 w 67"/>
                <a:gd name="T3" fmla="*/ 70 h 119"/>
                <a:gd name="T4" fmla="*/ 67 w 67"/>
                <a:gd name="T5" fmla="*/ 119 h 119"/>
                <a:gd name="T6" fmla="*/ 67 w 67"/>
                <a:gd name="T7" fmla="*/ 49 h 119"/>
                <a:gd name="T8" fmla="*/ 0 w 67"/>
                <a:gd name="T9" fmla="*/ 0 h 119"/>
                <a:gd name="T10" fmla="*/ 0 60000 65536"/>
                <a:gd name="T11" fmla="*/ 0 60000 65536"/>
                <a:gd name="T12" fmla="*/ 0 60000 65536"/>
                <a:gd name="T13" fmla="*/ 0 60000 65536"/>
                <a:gd name="T14" fmla="*/ 0 60000 65536"/>
                <a:gd name="T15" fmla="*/ 0 w 67"/>
                <a:gd name="T16" fmla="*/ 0 h 119"/>
                <a:gd name="T17" fmla="*/ 67 w 67"/>
                <a:gd name="T18" fmla="*/ 119 h 119"/>
              </a:gdLst>
              <a:ahLst/>
              <a:cxnLst>
                <a:cxn ang="T10">
                  <a:pos x="T0" y="T1"/>
                </a:cxn>
                <a:cxn ang="T11">
                  <a:pos x="T2" y="T3"/>
                </a:cxn>
                <a:cxn ang="T12">
                  <a:pos x="T4" y="T5"/>
                </a:cxn>
                <a:cxn ang="T13">
                  <a:pos x="T6" y="T7"/>
                </a:cxn>
                <a:cxn ang="T14">
                  <a:pos x="T8" y="T9"/>
                </a:cxn>
              </a:cxnLst>
              <a:rect l="T15" t="T16" r="T17" b="T18"/>
              <a:pathLst>
                <a:path w="67" h="119">
                  <a:moveTo>
                    <a:pt x="0" y="0"/>
                  </a:moveTo>
                  <a:lnTo>
                    <a:pt x="0" y="70"/>
                  </a:lnTo>
                  <a:lnTo>
                    <a:pt x="67" y="119"/>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78" name="Freeform 622"/>
            <p:cNvSpPr>
              <a:spLocks noChangeAspect="1"/>
            </p:cNvSpPr>
            <p:nvPr/>
          </p:nvSpPr>
          <p:spPr bwMode="auto">
            <a:xfrm>
              <a:off x="3880" y="3997"/>
              <a:ext cx="69" cy="119"/>
            </a:xfrm>
            <a:custGeom>
              <a:avLst/>
              <a:gdLst>
                <a:gd name="T0" fmla="*/ 0 w 69"/>
                <a:gd name="T1" fmla="*/ 0 h 119"/>
                <a:gd name="T2" fmla="*/ 0 w 69"/>
                <a:gd name="T3" fmla="*/ 70 h 119"/>
                <a:gd name="T4" fmla="*/ 69 w 69"/>
                <a:gd name="T5" fmla="*/ 119 h 119"/>
                <a:gd name="T6" fmla="*/ 69 w 69"/>
                <a:gd name="T7" fmla="*/ 48 h 119"/>
                <a:gd name="T8" fmla="*/ 0 w 69"/>
                <a:gd name="T9" fmla="*/ 0 h 119"/>
                <a:gd name="T10" fmla="*/ 0 60000 65536"/>
                <a:gd name="T11" fmla="*/ 0 60000 65536"/>
                <a:gd name="T12" fmla="*/ 0 60000 65536"/>
                <a:gd name="T13" fmla="*/ 0 60000 65536"/>
                <a:gd name="T14" fmla="*/ 0 60000 65536"/>
                <a:gd name="T15" fmla="*/ 0 w 69"/>
                <a:gd name="T16" fmla="*/ 0 h 119"/>
                <a:gd name="T17" fmla="*/ 69 w 69"/>
                <a:gd name="T18" fmla="*/ 119 h 119"/>
              </a:gdLst>
              <a:ahLst/>
              <a:cxnLst>
                <a:cxn ang="T10">
                  <a:pos x="T0" y="T1"/>
                </a:cxn>
                <a:cxn ang="T11">
                  <a:pos x="T2" y="T3"/>
                </a:cxn>
                <a:cxn ang="T12">
                  <a:pos x="T4" y="T5"/>
                </a:cxn>
                <a:cxn ang="T13">
                  <a:pos x="T6" y="T7"/>
                </a:cxn>
                <a:cxn ang="T14">
                  <a:pos x="T8" y="T9"/>
                </a:cxn>
              </a:cxnLst>
              <a:rect l="T15" t="T16" r="T17" b="T18"/>
              <a:pathLst>
                <a:path w="69" h="119">
                  <a:moveTo>
                    <a:pt x="0" y="0"/>
                  </a:moveTo>
                  <a:lnTo>
                    <a:pt x="0" y="70"/>
                  </a:lnTo>
                  <a:lnTo>
                    <a:pt x="69" y="119"/>
                  </a:lnTo>
                  <a:lnTo>
                    <a:pt x="69"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79" name="Freeform 623"/>
            <p:cNvSpPr>
              <a:spLocks noChangeAspect="1"/>
            </p:cNvSpPr>
            <p:nvPr/>
          </p:nvSpPr>
          <p:spPr bwMode="auto">
            <a:xfrm>
              <a:off x="3703" y="3870"/>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80" name="Freeform 624"/>
            <p:cNvSpPr>
              <a:spLocks noChangeAspect="1"/>
            </p:cNvSpPr>
            <p:nvPr/>
          </p:nvSpPr>
          <p:spPr bwMode="auto">
            <a:xfrm>
              <a:off x="2191" y="2787"/>
              <a:ext cx="136" cy="271"/>
            </a:xfrm>
            <a:custGeom>
              <a:avLst/>
              <a:gdLst>
                <a:gd name="T0" fmla="*/ 0 w 136"/>
                <a:gd name="T1" fmla="*/ 176 h 271"/>
                <a:gd name="T2" fmla="*/ 0 w 136"/>
                <a:gd name="T3" fmla="*/ 0 h 271"/>
                <a:gd name="T4" fmla="*/ 136 w 136"/>
                <a:gd name="T5" fmla="*/ 96 h 271"/>
                <a:gd name="T6" fmla="*/ 136 w 136"/>
                <a:gd name="T7" fmla="*/ 271 h 271"/>
                <a:gd name="T8" fmla="*/ 0 w 136"/>
                <a:gd name="T9" fmla="*/ 176 h 271"/>
                <a:gd name="T10" fmla="*/ 0 w 136"/>
                <a:gd name="T11" fmla="*/ 176 h 271"/>
                <a:gd name="T12" fmla="*/ 0 60000 65536"/>
                <a:gd name="T13" fmla="*/ 0 60000 65536"/>
                <a:gd name="T14" fmla="*/ 0 60000 65536"/>
                <a:gd name="T15" fmla="*/ 0 60000 65536"/>
                <a:gd name="T16" fmla="*/ 0 60000 65536"/>
                <a:gd name="T17" fmla="*/ 0 60000 65536"/>
                <a:gd name="T18" fmla="*/ 0 w 136"/>
                <a:gd name="T19" fmla="*/ 0 h 271"/>
                <a:gd name="T20" fmla="*/ 136 w 136"/>
                <a:gd name="T21" fmla="*/ 271 h 271"/>
              </a:gdLst>
              <a:ahLst/>
              <a:cxnLst>
                <a:cxn ang="T12">
                  <a:pos x="T0" y="T1"/>
                </a:cxn>
                <a:cxn ang="T13">
                  <a:pos x="T2" y="T3"/>
                </a:cxn>
                <a:cxn ang="T14">
                  <a:pos x="T4" y="T5"/>
                </a:cxn>
                <a:cxn ang="T15">
                  <a:pos x="T6" y="T7"/>
                </a:cxn>
                <a:cxn ang="T16">
                  <a:pos x="T8" y="T9"/>
                </a:cxn>
                <a:cxn ang="T17">
                  <a:pos x="T10" y="T11"/>
                </a:cxn>
              </a:cxnLst>
              <a:rect l="T18" t="T19" r="T20" b="T21"/>
              <a:pathLst>
                <a:path w="136" h="271">
                  <a:moveTo>
                    <a:pt x="0" y="176"/>
                  </a:moveTo>
                  <a:lnTo>
                    <a:pt x="0" y="0"/>
                  </a:lnTo>
                  <a:lnTo>
                    <a:pt x="136" y="96"/>
                  </a:lnTo>
                  <a:lnTo>
                    <a:pt x="136" y="271"/>
                  </a:lnTo>
                  <a:lnTo>
                    <a:pt x="0" y="176"/>
                  </a:lnTo>
                  <a:close/>
                </a:path>
              </a:pathLst>
            </a:custGeom>
            <a:solidFill>
              <a:srgbClr val="98979B"/>
            </a:solidFill>
            <a:ln w="9525">
              <a:noFill/>
              <a:round/>
              <a:headEnd/>
              <a:tailEnd/>
            </a:ln>
          </p:spPr>
          <p:txBody>
            <a:bodyPr/>
            <a:lstStyle/>
            <a:p>
              <a:endParaRPr lang="en-US">
                <a:solidFill>
                  <a:prstClr val="black"/>
                </a:solidFill>
              </a:endParaRPr>
            </a:p>
          </p:txBody>
        </p:sp>
        <p:sp>
          <p:nvSpPr>
            <p:cNvPr id="1381" name="Freeform 625"/>
            <p:cNvSpPr>
              <a:spLocks noChangeAspect="1"/>
            </p:cNvSpPr>
            <p:nvPr/>
          </p:nvSpPr>
          <p:spPr bwMode="auto">
            <a:xfrm>
              <a:off x="2212" y="2865"/>
              <a:ext cx="89" cy="135"/>
            </a:xfrm>
            <a:custGeom>
              <a:avLst/>
              <a:gdLst>
                <a:gd name="T0" fmla="*/ 0 w 89"/>
                <a:gd name="T1" fmla="*/ 64 h 135"/>
                <a:gd name="T2" fmla="*/ 0 w 89"/>
                <a:gd name="T3" fmla="*/ 0 h 135"/>
                <a:gd name="T4" fmla="*/ 89 w 89"/>
                <a:gd name="T5" fmla="*/ 63 h 135"/>
                <a:gd name="T6" fmla="*/ 89 w 89"/>
                <a:gd name="T7" fmla="*/ 123 h 135"/>
                <a:gd name="T8" fmla="*/ 61 w 89"/>
                <a:gd name="T9" fmla="*/ 135 h 135"/>
                <a:gd name="T10" fmla="*/ 16 w 89"/>
                <a:gd name="T11" fmla="*/ 103 h 135"/>
                <a:gd name="T12" fmla="*/ 0 w 89"/>
                <a:gd name="T13" fmla="*/ 64 h 135"/>
                <a:gd name="T14" fmla="*/ 0 60000 65536"/>
                <a:gd name="T15" fmla="*/ 0 60000 65536"/>
                <a:gd name="T16" fmla="*/ 0 60000 65536"/>
                <a:gd name="T17" fmla="*/ 0 60000 65536"/>
                <a:gd name="T18" fmla="*/ 0 60000 65536"/>
                <a:gd name="T19" fmla="*/ 0 60000 65536"/>
                <a:gd name="T20" fmla="*/ 0 60000 65536"/>
                <a:gd name="T21" fmla="*/ 0 w 89"/>
                <a:gd name="T22" fmla="*/ 0 h 135"/>
                <a:gd name="T23" fmla="*/ 89 w 89"/>
                <a:gd name="T24" fmla="*/ 135 h 1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135">
                  <a:moveTo>
                    <a:pt x="0" y="64"/>
                  </a:moveTo>
                  <a:lnTo>
                    <a:pt x="0" y="0"/>
                  </a:lnTo>
                  <a:lnTo>
                    <a:pt x="89" y="63"/>
                  </a:lnTo>
                  <a:lnTo>
                    <a:pt x="89" y="123"/>
                  </a:lnTo>
                  <a:lnTo>
                    <a:pt x="61" y="135"/>
                  </a:lnTo>
                  <a:lnTo>
                    <a:pt x="16" y="103"/>
                  </a:lnTo>
                  <a:lnTo>
                    <a:pt x="0" y="64"/>
                  </a:lnTo>
                  <a:close/>
                </a:path>
              </a:pathLst>
            </a:custGeom>
            <a:solidFill>
              <a:srgbClr val="717073"/>
            </a:solidFill>
            <a:ln w="9525">
              <a:noFill/>
              <a:round/>
              <a:headEnd/>
              <a:tailEnd/>
            </a:ln>
          </p:spPr>
          <p:txBody>
            <a:bodyPr/>
            <a:lstStyle/>
            <a:p>
              <a:endParaRPr lang="en-US">
                <a:solidFill>
                  <a:prstClr val="black"/>
                </a:solidFill>
              </a:endParaRPr>
            </a:p>
          </p:txBody>
        </p:sp>
        <p:sp>
          <p:nvSpPr>
            <p:cNvPr id="1382" name="Freeform 626"/>
            <p:cNvSpPr>
              <a:spLocks noChangeAspect="1"/>
            </p:cNvSpPr>
            <p:nvPr/>
          </p:nvSpPr>
          <p:spPr bwMode="auto">
            <a:xfrm>
              <a:off x="4116" y="4158"/>
              <a:ext cx="136" cy="272"/>
            </a:xfrm>
            <a:custGeom>
              <a:avLst/>
              <a:gdLst>
                <a:gd name="T0" fmla="*/ 0 w 136"/>
                <a:gd name="T1" fmla="*/ 176 h 272"/>
                <a:gd name="T2" fmla="*/ 0 w 136"/>
                <a:gd name="T3" fmla="*/ 0 h 272"/>
                <a:gd name="T4" fmla="*/ 136 w 136"/>
                <a:gd name="T5" fmla="*/ 97 h 272"/>
                <a:gd name="T6" fmla="*/ 136 w 136"/>
                <a:gd name="T7" fmla="*/ 272 h 272"/>
                <a:gd name="T8" fmla="*/ 0 w 136"/>
                <a:gd name="T9" fmla="*/ 176 h 272"/>
                <a:gd name="T10" fmla="*/ 0 w 136"/>
                <a:gd name="T11" fmla="*/ 176 h 272"/>
                <a:gd name="T12" fmla="*/ 0 60000 65536"/>
                <a:gd name="T13" fmla="*/ 0 60000 65536"/>
                <a:gd name="T14" fmla="*/ 0 60000 65536"/>
                <a:gd name="T15" fmla="*/ 0 60000 65536"/>
                <a:gd name="T16" fmla="*/ 0 60000 65536"/>
                <a:gd name="T17" fmla="*/ 0 60000 65536"/>
                <a:gd name="T18" fmla="*/ 0 w 136"/>
                <a:gd name="T19" fmla="*/ 0 h 272"/>
                <a:gd name="T20" fmla="*/ 136 w 136"/>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136" h="272">
                  <a:moveTo>
                    <a:pt x="0" y="176"/>
                  </a:moveTo>
                  <a:lnTo>
                    <a:pt x="0" y="0"/>
                  </a:lnTo>
                  <a:lnTo>
                    <a:pt x="136" y="97"/>
                  </a:lnTo>
                  <a:lnTo>
                    <a:pt x="136" y="272"/>
                  </a:lnTo>
                  <a:lnTo>
                    <a:pt x="0" y="176"/>
                  </a:lnTo>
                  <a:close/>
                </a:path>
              </a:pathLst>
            </a:custGeom>
            <a:solidFill>
              <a:srgbClr val="98979B"/>
            </a:solidFill>
            <a:ln w="9525">
              <a:noFill/>
              <a:round/>
              <a:headEnd/>
              <a:tailEnd/>
            </a:ln>
          </p:spPr>
          <p:txBody>
            <a:bodyPr/>
            <a:lstStyle/>
            <a:p>
              <a:endParaRPr lang="en-US">
                <a:solidFill>
                  <a:prstClr val="black"/>
                </a:solidFill>
              </a:endParaRPr>
            </a:p>
          </p:txBody>
        </p:sp>
        <p:sp>
          <p:nvSpPr>
            <p:cNvPr id="1383" name="Freeform 627"/>
            <p:cNvSpPr>
              <a:spLocks noChangeAspect="1"/>
            </p:cNvSpPr>
            <p:nvPr/>
          </p:nvSpPr>
          <p:spPr bwMode="auto">
            <a:xfrm>
              <a:off x="4136" y="4236"/>
              <a:ext cx="90" cy="136"/>
            </a:xfrm>
            <a:custGeom>
              <a:avLst/>
              <a:gdLst>
                <a:gd name="T0" fmla="*/ 0 w 90"/>
                <a:gd name="T1" fmla="*/ 65 h 136"/>
                <a:gd name="T2" fmla="*/ 0 w 90"/>
                <a:gd name="T3" fmla="*/ 0 h 136"/>
                <a:gd name="T4" fmla="*/ 90 w 90"/>
                <a:gd name="T5" fmla="*/ 63 h 136"/>
                <a:gd name="T6" fmla="*/ 90 w 90"/>
                <a:gd name="T7" fmla="*/ 123 h 136"/>
                <a:gd name="T8" fmla="*/ 62 w 90"/>
                <a:gd name="T9" fmla="*/ 136 h 136"/>
                <a:gd name="T10" fmla="*/ 18 w 90"/>
                <a:gd name="T11" fmla="*/ 104 h 136"/>
                <a:gd name="T12" fmla="*/ 0 w 90"/>
                <a:gd name="T13" fmla="*/ 65 h 136"/>
                <a:gd name="T14" fmla="*/ 0 60000 65536"/>
                <a:gd name="T15" fmla="*/ 0 60000 65536"/>
                <a:gd name="T16" fmla="*/ 0 60000 65536"/>
                <a:gd name="T17" fmla="*/ 0 60000 65536"/>
                <a:gd name="T18" fmla="*/ 0 60000 65536"/>
                <a:gd name="T19" fmla="*/ 0 60000 65536"/>
                <a:gd name="T20" fmla="*/ 0 60000 65536"/>
                <a:gd name="T21" fmla="*/ 0 w 90"/>
                <a:gd name="T22" fmla="*/ 0 h 136"/>
                <a:gd name="T23" fmla="*/ 90 w 90"/>
                <a:gd name="T24" fmla="*/ 136 h 1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136">
                  <a:moveTo>
                    <a:pt x="0" y="65"/>
                  </a:moveTo>
                  <a:lnTo>
                    <a:pt x="0" y="0"/>
                  </a:lnTo>
                  <a:lnTo>
                    <a:pt x="90" y="63"/>
                  </a:lnTo>
                  <a:lnTo>
                    <a:pt x="90" y="123"/>
                  </a:lnTo>
                  <a:lnTo>
                    <a:pt x="62" y="136"/>
                  </a:lnTo>
                  <a:lnTo>
                    <a:pt x="18" y="104"/>
                  </a:lnTo>
                  <a:lnTo>
                    <a:pt x="0" y="65"/>
                  </a:lnTo>
                  <a:close/>
                </a:path>
              </a:pathLst>
            </a:custGeom>
            <a:solidFill>
              <a:srgbClr val="717073"/>
            </a:solidFill>
            <a:ln w="9525">
              <a:noFill/>
              <a:round/>
              <a:headEnd/>
              <a:tailEnd/>
            </a:ln>
          </p:spPr>
          <p:txBody>
            <a:bodyPr/>
            <a:lstStyle/>
            <a:p>
              <a:endParaRPr lang="en-US">
                <a:solidFill>
                  <a:prstClr val="black"/>
                </a:solidFill>
              </a:endParaRPr>
            </a:p>
          </p:txBody>
        </p:sp>
        <p:sp>
          <p:nvSpPr>
            <p:cNvPr id="1384" name="Freeform 628"/>
            <p:cNvSpPr>
              <a:spLocks noChangeAspect="1"/>
            </p:cNvSpPr>
            <p:nvPr/>
          </p:nvSpPr>
          <p:spPr bwMode="auto">
            <a:xfrm>
              <a:off x="2373" y="2934"/>
              <a:ext cx="58" cy="100"/>
            </a:xfrm>
            <a:custGeom>
              <a:avLst/>
              <a:gdLst>
                <a:gd name="T0" fmla="*/ 45 w 58"/>
                <a:gd name="T1" fmla="*/ 32 h 100"/>
                <a:gd name="T2" fmla="*/ 45 w 58"/>
                <a:gd name="T3" fmla="*/ 26 h 100"/>
                <a:gd name="T4" fmla="*/ 14 w 58"/>
                <a:gd name="T5" fmla="*/ 3 h 100"/>
                <a:gd name="T6" fmla="*/ 14 w 58"/>
                <a:gd name="T7" fmla="*/ 10 h 100"/>
                <a:gd name="T8" fmla="*/ 0 w 58"/>
                <a:gd name="T9" fmla="*/ 0 h 100"/>
                <a:gd name="T10" fmla="*/ 0 w 58"/>
                <a:gd name="T11" fmla="*/ 59 h 100"/>
                <a:gd name="T12" fmla="*/ 58 w 58"/>
                <a:gd name="T13" fmla="*/ 100 h 100"/>
                <a:gd name="T14" fmla="*/ 58 w 58"/>
                <a:gd name="T15" fmla="*/ 41 h 100"/>
                <a:gd name="T16" fmla="*/ 45 w 58"/>
                <a:gd name="T17" fmla="*/ 32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100"/>
                <a:gd name="T29" fmla="*/ 58 w 58"/>
                <a:gd name="T30" fmla="*/ 100 h 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100">
                  <a:moveTo>
                    <a:pt x="45" y="32"/>
                  </a:moveTo>
                  <a:lnTo>
                    <a:pt x="45" y="26"/>
                  </a:lnTo>
                  <a:lnTo>
                    <a:pt x="14" y="3"/>
                  </a:lnTo>
                  <a:lnTo>
                    <a:pt x="14" y="10"/>
                  </a:lnTo>
                  <a:lnTo>
                    <a:pt x="0" y="0"/>
                  </a:lnTo>
                  <a:lnTo>
                    <a:pt x="0" y="59"/>
                  </a:lnTo>
                  <a:lnTo>
                    <a:pt x="58" y="100"/>
                  </a:lnTo>
                  <a:lnTo>
                    <a:pt x="58" y="41"/>
                  </a:lnTo>
                  <a:lnTo>
                    <a:pt x="45" y="32"/>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385" name="Freeform 629"/>
            <p:cNvSpPr>
              <a:spLocks noChangeAspect="1"/>
            </p:cNvSpPr>
            <p:nvPr/>
          </p:nvSpPr>
          <p:spPr bwMode="auto">
            <a:xfrm>
              <a:off x="2448" y="2988"/>
              <a:ext cx="57" cy="100"/>
            </a:xfrm>
            <a:custGeom>
              <a:avLst/>
              <a:gdLst>
                <a:gd name="T0" fmla="*/ 46 w 57"/>
                <a:gd name="T1" fmla="*/ 33 h 100"/>
                <a:gd name="T2" fmla="*/ 46 w 57"/>
                <a:gd name="T3" fmla="*/ 26 h 100"/>
                <a:gd name="T4" fmla="*/ 14 w 57"/>
                <a:gd name="T5" fmla="*/ 4 h 100"/>
                <a:gd name="T6" fmla="*/ 14 w 57"/>
                <a:gd name="T7" fmla="*/ 10 h 100"/>
                <a:gd name="T8" fmla="*/ 0 w 57"/>
                <a:gd name="T9" fmla="*/ 0 h 100"/>
                <a:gd name="T10" fmla="*/ 0 w 57"/>
                <a:gd name="T11" fmla="*/ 59 h 100"/>
                <a:gd name="T12" fmla="*/ 57 w 57"/>
                <a:gd name="T13" fmla="*/ 100 h 100"/>
                <a:gd name="T14" fmla="*/ 57 w 57"/>
                <a:gd name="T15" fmla="*/ 41 h 100"/>
                <a:gd name="T16" fmla="*/ 46 w 57"/>
                <a:gd name="T17" fmla="*/ 33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100"/>
                <a:gd name="T29" fmla="*/ 57 w 57"/>
                <a:gd name="T30" fmla="*/ 100 h 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100">
                  <a:moveTo>
                    <a:pt x="46" y="33"/>
                  </a:moveTo>
                  <a:lnTo>
                    <a:pt x="46" y="26"/>
                  </a:lnTo>
                  <a:lnTo>
                    <a:pt x="14" y="4"/>
                  </a:lnTo>
                  <a:lnTo>
                    <a:pt x="14" y="10"/>
                  </a:lnTo>
                  <a:lnTo>
                    <a:pt x="0" y="0"/>
                  </a:lnTo>
                  <a:lnTo>
                    <a:pt x="0" y="59"/>
                  </a:lnTo>
                  <a:lnTo>
                    <a:pt x="57" y="100"/>
                  </a:lnTo>
                  <a:lnTo>
                    <a:pt x="57" y="41"/>
                  </a:lnTo>
                  <a:lnTo>
                    <a:pt x="46" y="33"/>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grpSp>
      <p:grpSp>
        <p:nvGrpSpPr>
          <p:cNvPr id="2219" name="Group 1485"/>
          <p:cNvGrpSpPr/>
          <p:nvPr/>
        </p:nvGrpSpPr>
        <p:grpSpPr>
          <a:xfrm>
            <a:off x="2311300" y="3889161"/>
            <a:ext cx="633002" cy="783762"/>
            <a:chOff x="6570880" y="3470838"/>
            <a:chExt cx="762000" cy="943482"/>
          </a:xfrm>
        </p:grpSpPr>
        <p:grpSp>
          <p:nvGrpSpPr>
            <p:cNvPr id="2220" name="Group 3849"/>
            <p:cNvGrpSpPr>
              <a:grpSpLocks/>
            </p:cNvGrpSpPr>
            <p:nvPr/>
          </p:nvGrpSpPr>
          <p:grpSpPr bwMode="auto">
            <a:xfrm>
              <a:off x="6570880" y="3779320"/>
              <a:ext cx="762000" cy="635000"/>
              <a:chOff x="3003" y="2368"/>
              <a:chExt cx="1224" cy="1021"/>
            </a:xfrm>
          </p:grpSpPr>
          <p:sp>
            <p:nvSpPr>
              <p:cNvPr id="1586"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1587"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1588"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1589"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590"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591"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592"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593"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594"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595"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1596"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1597"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598"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599"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1600"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601"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602"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603"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604"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605"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606"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607"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608"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609"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610"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611"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1612"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nvGrpSpPr>
            <p:cNvPr id="2221" name="Group 3849"/>
            <p:cNvGrpSpPr>
              <a:grpSpLocks/>
            </p:cNvGrpSpPr>
            <p:nvPr/>
          </p:nvGrpSpPr>
          <p:grpSpPr bwMode="auto">
            <a:xfrm>
              <a:off x="6570880" y="3625079"/>
              <a:ext cx="762000" cy="635000"/>
              <a:chOff x="3003" y="2368"/>
              <a:chExt cx="1224" cy="1021"/>
            </a:xfrm>
          </p:grpSpPr>
          <p:sp>
            <p:nvSpPr>
              <p:cNvPr id="1559"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1560"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1561"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1562"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563"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564"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565"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566"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567"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568"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1569"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1570"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571"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572"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1573"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574"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575"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576"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577"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578"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579"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580"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581"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582"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583"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584"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1585"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nvGrpSpPr>
            <p:cNvPr id="2222" name="Group 3849"/>
            <p:cNvGrpSpPr>
              <a:grpSpLocks/>
            </p:cNvGrpSpPr>
            <p:nvPr/>
          </p:nvGrpSpPr>
          <p:grpSpPr bwMode="auto">
            <a:xfrm>
              <a:off x="6570880" y="3470838"/>
              <a:ext cx="762000" cy="635000"/>
              <a:chOff x="3003" y="2368"/>
              <a:chExt cx="1224" cy="1021"/>
            </a:xfrm>
          </p:grpSpPr>
          <p:sp>
            <p:nvSpPr>
              <p:cNvPr id="1532"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1533"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1534"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1535"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536"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537"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538"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539"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540"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541"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1542"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1543"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544"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545"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1546"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547"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548"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549"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550"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551"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552"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553"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554"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555"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556"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557"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1558"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grpSp>
        <p:nvGrpSpPr>
          <p:cNvPr id="2223" name="Group 588"/>
          <p:cNvGrpSpPr>
            <a:grpSpLocks noChangeAspect="1"/>
          </p:cNvGrpSpPr>
          <p:nvPr/>
        </p:nvGrpSpPr>
        <p:grpSpPr bwMode="auto">
          <a:xfrm>
            <a:off x="2334055" y="3282219"/>
            <a:ext cx="655237" cy="520074"/>
            <a:chOff x="2154" y="1633"/>
            <a:chExt cx="3607" cy="2878"/>
          </a:xfrm>
        </p:grpSpPr>
        <p:sp>
          <p:nvSpPr>
            <p:cNvPr id="1488" name="Freeform 589"/>
            <p:cNvSpPr>
              <a:spLocks noChangeAspect="1"/>
            </p:cNvSpPr>
            <p:nvPr/>
          </p:nvSpPr>
          <p:spPr bwMode="auto">
            <a:xfrm>
              <a:off x="4300" y="3151"/>
              <a:ext cx="1461" cy="1360"/>
            </a:xfrm>
            <a:custGeom>
              <a:avLst/>
              <a:gdLst>
                <a:gd name="T0" fmla="*/ 0 w 1461"/>
                <a:gd name="T1" fmla="*/ 1033 h 1360"/>
                <a:gd name="T2" fmla="*/ 0 w 1461"/>
                <a:gd name="T3" fmla="*/ 1360 h 1360"/>
                <a:gd name="T4" fmla="*/ 1461 w 1461"/>
                <a:gd name="T5" fmla="*/ 328 h 1360"/>
                <a:gd name="T6" fmla="*/ 1461 w 1461"/>
                <a:gd name="T7" fmla="*/ 0 h 1360"/>
                <a:gd name="T8" fmla="*/ 0 w 1461"/>
                <a:gd name="T9" fmla="*/ 1033 h 1360"/>
                <a:gd name="T10" fmla="*/ 0 60000 65536"/>
                <a:gd name="T11" fmla="*/ 0 60000 65536"/>
                <a:gd name="T12" fmla="*/ 0 60000 65536"/>
                <a:gd name="T13" fmla="*/ 0 60000 65536"/>
                <a:gd name="T14" fmla="*/ 0 60000 65536"/>
                <a:gd name="T15" fmla="*/ 0 w 1461"/>
                <a:gd name="T16" fmla="*/ 0 h 1360"/>
                <a:gd name="T17" fmla="*/ 1461 w 1461"/>
                <a:gd name="T18" fmla="*/ 1360 h 1360"/>
              </a:gdLst>
              <a:ahLst/>
              <a:cxnLst>
                <a:cxn ang="T10">
                  <a:pos x="T0" y="T1"/>
                </a:cxn>
                <a:cxn ang="T11">
                  <a:pos x="T2" y="T3"/>
                </a:cxn>
                <a:cxn ang="T12">
                  <a:pos x="T4" y="T5"/>
                </a:cxn>
                <a:cxn ang="T13">
                  <a:pos x="T6" y="T7"/>
                </a:cxn>
                <a:cxn ang="T14">
                  <a:pos x="T8" y="T9"/>
                </a:cxn>
              </a:cxnLst>
              <a:rect l="T15" t="T16" r="T17" b="T18"/>
              <a:pathLst>
                <a:path w="1461" h="1360">
                  <a:moveTo>
                    <a:pt x="0" y="1033"/>
                  </a:moveTo>
                  <a:lnTo>
                    <a:pt x="0" y="1360"/>
                  </a:lnTo>
                  <a:lnTo>
                    <a:pt x="1461" y="328"/>
                  </a:lnTo>
                  <a:lnTo>
                    <a:pt x="1461" y="0"/>
                  </a:lnTo>
                  <a:lnTo>
                    <a:pt x="0" y="1033"/>
                  </a:lnTo>
                  <a:close/>
                </a:path>
              </a:pathLst>
            </a:custGeom>
            <a:solidFill>
              <a:srgbClr val="80808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489" name="Freeform 590"/>
            <p:cNvSpPr>
              <a:spLocks noChangeAspect="1"/>
            </p:cNvSpPr>
            <p:nvPr/>
          </p:nvSpPr>
          <p:spPr bwMode="auto">
            <a:xfrm>
              <a:off x="2154" y="1633"/>
              <a:ext cx="3607" cy="2551"/>
            </a:xfrm>
            <a:custGeom>
              <a:avLst/>
              <a:gdLst>
                <a:gd name="T0" fmla="*/ 0 w 3607"/>
                <a:gd name="T1" fmla="*/ 1032 h 2551"/>
                <a:gd name="T2" fmla="*/ 2146 w 3607"/>
                <a:gd name="T3" fmla="*/ 2551 h 2551"/>
                <a:gd name="T4" fmla="*/ 3607 w 3607"/>
                <a:gd name="T5" fmla="*/ 1518 h 2551"/>
                <a:gd name="T6" fmla="*/ 1459 w 3607"/>
                <a:gd name="T7" fmla="*/ 0 h 2551"/>
                <a:gd name="T8" fmla="*/ 0 w 3607"/>
                <a:gd name="T9" fmla="*/ 1032 h 2551"/>
                <a:gd name="T10" fmla="*/ 0 60000 65536"/>
                <a:gd name="T11" fmla="*/ 0 60000 65536"/>
                <a:gd name="T12" fmla="*/ 0 60000 65536"/>
                <a:gd name="T13" fmla="*/ 0 60000 65536"/>
                <a:gd name="T14" fmla="*/ 0 60000 65536"/>
                <a:gd name="T15" fmla="*/ 0 w 3607"/>
                <a:gd name="T16" fmla="*/ 0 h 2551"/>
                <a:gd name="T17" fmla="*/ 3607 w 3607"/>
                <a:gd name="T18" fmla="*/ 2551 h 2551"/>
              </a:gdLst>
              <a:ahLst/>
              <a:cxnLst>
                <a:cxn ang="T10">
                  <a:pos x="T0" y="T1"/>
                </a:cxn>
                <a:cxn ang="T11">
                  <a:pos x="T2" y="T3"/>
                </a:cxn>
                <a:cxn ang="T12">
                  <a:pos x="T4" y="T5"/>
                </a:cxn>
                <a:cxn ang="T13">
                  <a:pos x="T6" y="T7"/>
                </a:cxn>
                <a:cxn ang="T14">
                  <a:pos x="T8" y="T9"/>
                </a:cxn>
              </a:cxnLst>
              <a:rect l="T15" t="T16" r="T17" b="T18"/>
              <a:pathLst>
                <a:path w="3607" h="2551">
                  <a:moveTo>
                    <a:pt x="0" y="1032"/>
                  </a:moveTo>
                  <a:lnTo>
                    <a:pt x="2146" y="2551"/>
                  </a:lnTo>
                  <a:lnTo>
                    <a:pt x="3607" y="1518"/>
                  </a:lnTo>
                  <a:lnTo>
                    <a:pt x="1459" y="0"/>
                  </a:lnTo>
                  <a:lnTo>
                    <a:pt x="0" y="1032"/>
                  </a:lnTo>
                  <a:close/>
                </a:path>
              </a:pathLst>
            </a:custGeom>
            <a:solidFill>
              <a:srgbClr val="B2B2B2"/>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490" name="Freeform 591"/>
            <p:cNvSpPr>
              <a:spLocks noChangeAspect="1"/>
            </p:cNvSpPr>
            <p:nvPr/>
          </p:nvSpPr>
          <p:spPr bwMode="auto">
            <a:xfrm>
              <a:off x="2154" y="2665"/>
              <a:ext cx="2146" cy="1846"/>
            </a:xfrm>
            <a:custGeom>
              <a:avLst/>
              <a:gdLst>
                <a:gd name="T0" fmla="*/ 2146 w 2146"/>
                <a:gd name="T1" fmla="*/ 1846 h 1846"/>
                <a:gd name="T2" fmla="*/ 0 w 2146"/>
                <a:gd name="T3" fmla="*/ 328 h 1846"/>
                <a:gd name="T4" fmla="*/ 0 w 2146"/>
                <a:gd name="T5" fmla="*/ 0 h 1846"/>
                <a:gd name="T6" fmla="*/ 2146 w 2146"/>
                <a:gd name="T7" fmla="*/ 1519 h 1846"/>
                <a:gd name="T8" fmla="*/ 2146 w 2146"/>
                <a:gd name="T9" fmla="*/ 1846 h 1846"/>
                <a:gd name="T10" fmla="*/ 0 60000 65536"/>
                <a:gd name="T11" fmla="*/ 0 60000 65536"/>
                <a:gd name="T12" fmla="*/ 0 60000 65536"/>
                <a:gd name="T13" fmla="*/ 0 60000 65536"/>
                <a:gd name="T14" fmla="*/ 0 60000 65536"/>
                <a:gd name="T15" fmla="*/ 0 w 2146"/>
                <a:gd name="T16" fmla="*/ 0 h 1846"/>
                <a:gd name="T17" fmla="*/ 2146 w 2146"/>
                <a:gd name="T18" fmla="*/ 1846 h 1846"/>
              </a:gdLst>
              <a:ahLst/>
              <a:cxnLst>
                <a:cxn ang="T10">
                  <a:pos x="T0" y="T1"/>
                </a:cxn>
                <a:cxn ang="T11">
                  <a:pos x="T2" y="T3"/>
                </a:cxn>
                <a:cxn ang="T12">
                  <a:pos x="T4" y="T5"/>
                </a:cxn>
                <a:cxn ang="T13">
                  <a:pos x="T6" y="T7"/>
                </a:cxn>
                <a:cxn ang="T14">
                  <a:pos x="T8" y="T9"/>
                </a:cxn>
              </a:cxnLst>
              <a:rect l="T15" t="T16" r="T17" b="T18"/>
              <a:pathLst>
                <a:path w="2146" h="1846">
                  <a:moveTo>
                    <a:pt x="2146" y="1846"/>
                  </a:moveTo>
                  <a:lnTo>
                    <a:pt x="0" y="328"/>
                  </a:lnTo>
                  <a:lnTo>
                    <a:pt x="0" y="0"/>
                  </a:lnTo>
                  <a:lnTo>
                    <a:pt x="2146" y="1519"/>
                  </a:lnTo>
                  <a:lnTo>
                    <a:pt x="2146" y="1846"/>
                  </a:lnTo>
                  <a:close/>
                </a:path>
              </a:pathLst>
            </a:custGeom>
            <a:solidFill>
              <a:srgbClr val="777777"/>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491" name="Freeform 592"/>
            <p:cNvSpPr>
              <a:spLocks noChangeAspect="1"/>
            </p:cNvSpPr>
            <p:nvPr/>
          </p:nvSpPr>
          <p:spPr bwMode="auto">
            <a:xfrm>
              <a:off x="2641" y="3216"/>
              <a:ext cx="68" cy="119"/>
            </a:xfrm>
            <a:custGeom>
              <a:avLst/>
              <a:gdLst>
                <a:gd name="T0" fmla="*/ 0 w 68"/>
                <a:gd name="T1" fmla="*/ 0 h 119"/>
                <a:gd name="T2" fmla="*/ 0 w 68"/>
                <a:gd name="T3" fmla="*/ 70 h 119"/>
                <a:gd name="T4" fmla="*/ 68 w 68"/>
                <a:gd name="T5" fmla="*/ 119 h 119"/>
                <a:gd name="T6" fmla="*/ 68 w 68"/>
                <a:gd name="T7" fmla="*/ 49 h 119"/>
                <a:gd name="T8" fmla="*/ 0 w 68"/>
                <a:gd name="T9" fmla="*/ 0 h 119"/>
                <a:gd name="T10" fmla="*/ 0 60000 65536"/>
                <a:gd name="T11" fmla="*/ 0 60000 65536"/>
                <a:gd name="T12" fmla="*/ 0 60000 65536"/>
                <a:gd name="T13" fmla="*/ 0 60000 65536"/>
                <a:gd name="T14" fmla="*/ 0 60000 65536"/>
                <a:gd name="T15" fmla="*/ 0 w 68"/>
                <a:gd name="T16" fmla="*/ 0 h 119"/>
                <a:gd name="T17" fmla="*/ 68 w 68"/>
                <a:gd name="T18" fmla="*/ 119 h 119"/>
              </a:gdLst>
              <a:ahLst/>
              <a:cxnLst>
                <a:cxn ang="T10">
                  <a:pos x="T0" y="T1"/>
                </a:cxn>
                <a:cxn ang="T11">
                  <a:pos x="T2" y="T3"/>
                </a:cxn>
                <a:cxn ang="T12">
                  <a:pos x="T4" y="T5"/>
                </a:cxn>
                <a:cxn ang="T13">
                  <a:pos x="T6" y="T7"/>
                </a:cxn>
                <a:cxn ang="T14">
                  <a:pos x="T8" y="T9"/>
                </a:cxn>
              </a:cxnLst>
              <a:rect l="T15" t="T16" r="T17" b="T18"/>
              <a:pathLst>
                <a:path w="68" h="119">
                  <a:moveTo>
                    <a:pt x="0" y="0"/>
                  </a:moveTo>
                  <a:lnTo>
                    <a:pt x="0" y="70"/>
                  </a:lnTo>
                  <a:lnTo>
                    <a:pt x="68" y="119"/>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492" name="Freeform 593"/>
            <p:cNvSpPr>
              <a:spLocks noChangeAspect="1"/>
            </p:cNvSpPr>
            <p:nvPr/>
          </p:nvSpPr>
          <p:spPr bwMode="auto">
            <a:xfrm>
              <a:off x="2819" y="3344"/>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493" name="Freeform 594"/>
            <p:cNvSpPr>
              <a:spLocks noChangeAspect="1"/>
            </p:cNvSpPr>
            <p:nvPr/>
          </p:nvSpPr>
          <p:spPr bwMode="auto">
            <a:xfrm>
              <a:off x="2730" y="3280"/>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494" name="Freeform 595"/>
            <p:cNvSpPr>
              <a:spLocks noChangeAspect="1"/>
            </p:cNvSpPr>
            <p:nvPr/>
          </p:nvSpPr>
          <p:spPr bwMode="auto">
            <a:xfrm>
              <a:off x="2553" y="3153"/>
              <a:ext cx="67" cy="118"/>
            </a:xfrm>
            <a:custGeom>
              <a:avLst/>
              <a:gdLst>
                <a:gd name="T0" fmla="*/ 0 w 67"/>
                <a:gd name="T1" fmla="*/ 0 h 118"/>
                <a:gd name="T2" fmla="*/ 0 w 67"/>
                <a:gd name="T3" fmla="*/ 69 h 118"/>
                <a:gd name="T4" fmla="*/ 67 w 67"/>
                <a:gd name="T5" fmla="*/ 118 h 118"/>
                <a:gd name="T6" fmla="*/ 67 w 67"/>
                <a:gd name="T7" fmla="*/ 48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69"/>
                  </a:lnTo>
                  <a:lnTo>
                    <a:pt x="67" y="118"/>
                  </a:lnTo>
                  <a:lnTo>
                    <a:pt x="67"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495" name="Freeform 596"/>
            <p:cNvSpPr>
              <a:spLocks noChangeAspect="1"/>
            </p:cNvSpPr>
            <p:nvPr/>
          </p:nvSpPr>
          <p:spPr bwMode="auto">
            <a:xfrm>
              <a:off x="2641" y="3115"/>
              <a:ext cx="68" cy="118"/>
            </a:xfrm>
            <a:custGeom>
              <a:avLst/>
              <a:gdLst>
                <a:gd name="T0" fmla="*/ 0 w 68"/>
                <a:gd name="T1" fmla="*/ 0 h 118"/>
                <a:gd name="T2" fmla="*/ 0 w 68"/>
                <a:gd name="T3" fmla="*/ 70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496" name="Freeform 597"/>
            <p:cNvSpPr>
              <a:spLocks noChangeAspect="1"/>
            </p:cNvSpPr>
            <p:nvPr/>
          </p:nvSpPr>
          <p:spPr bwMode="auto">
            <a:xfrm>
              <a:off x="2819" y="3243"/>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497" name="Freeform 598"/>
            <p:cNvSpPr>
              <a:spLocks noChangeAspect="1"/>
            </p:cNvSpPr>
            <p:nvPr/>
          </p:nvSpPr>
          <p:spPr bwMode="auto">
            <a:xfrm>
              <a:off x="2730" y="3179"/>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498" name="Freeform 599"/>
            <p:cNvSpPr>
              <a:spLocks noChangeAspect="1"/>
            </p:cNvSpPr>
            <p:nvPr/>
          </p:nvSpPr>
          <p:spPr bwMode="auto">
            <a:xfrm>
              <a:off x="2553" y="3051"/>
              <a:ext cx="67" cy="118"/>
            </a:xfrm>
            <a:custGeom>
              <a:avLst/>
              <a:gdLst>
                <a:gd name="T0" fmla="*/ 0 w 67"/>
                <a:gd name="T1" fmla="*/ 0 h 118"/>
                <a:gd name="T2" fmla="*/ 0 w 67"/>
                <a:gd name="T3" fmla="*/ 70 h 118"/>
                <a:gd name="T4" fmla="*/ 67 w 67"/>
                <a:gd name="T5" fmla="*/ 118 h 118"/>
                <a:gd name="T6" fmla="*/ 67 w 67"/>
                <a:gd name="T7" fmla="*/ 49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70"/>
                  </a:lnTo>
                  <a:lnTo>
                    <a:pt x="67" y="118"/>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499" name="Freeform 600"/>
            <p:cNvSpPr>
              <a:spLocks noChangeAspect="1"/>
            </p:cNvSpPr>
            <p:nvPr/>
          </p:nvSpPr>
          <p:spPr bwMode="auto">
            <a:xfrm>
              <a:off x="3017" y="3482"/>
              <a:ext cx="69" cy="118"/>
            </a:xfrm>
            <a:custGeom>
              <a:avLst/>
              <a:gdLst>
                <a:gd name="T0" fmla="*/ 0 w 69"/>
                <a:gd name="T1" fmla="*/ 0 h 118"/>
                <a:gd name="T2" fmla="*/ 0 w 69"/>
                <a:gd name="T3" fmla="*/ 69 h 118"/>
                <a:gd name="T4" fmla="*/ 69 w 69"/>
                <a:gd name="T5" fmla="*/ 118 h 118"/>
                <a:gd name="T6" fmla="*/ 69 w 69"/>
                <a:gd name="T7" fmla="*/ 48 h 118"/>
                <a:gd name="T8" fmla="*/ 0 w 69"/>
                <a:gd name="T9" fmla="*/ 0 h 118"/>
                <a:gd name="T10" fmla="*/ 0 60000 65536"/>
                <a:gd name="T11" fmla="*/ 0 60000 65536"/>
                <a:gd name="T12" fmla="*/ 0 60000 65536"/>
                <a:gd name="T13" fmla="*/ 0 60000 65536"/>
                <a:gd name="T14" fmla="*/ 0 60000 65536"/>
                <a:gd name="T15" fmla="*/ 0 w 69"/>
                <a:gd name="T16" fmla="*/ 0 h 118"/>
                <a:gd name="T17" fmla="*/ 69 w 69"/>
                <a:gd name="T18" fmla="*/ 118 h 118"/>
              </a:gdLst>
              <a:ahLst/>
              <a:cxnLst>
                <a:cxn ang="T10">
                  <a:pos x="T0" y="T1"/>
                </a:cxn>
                <a:cxn ang="T11">
                  <a:pos x="T2" y="T3"/>
                </a:cxn>
                <a:cxn ang="T12">
                  <a:pos x="T4" y="T5"/>
                </a:cxn>
                <a:cxn ang="T13">
                  <a:pos x="T6" y="T7"/>
                </a:cxn>
                <a:cxn ang="T14">
                  <a:pos x="T8" y="T9"/>
                </a:cxn>
              </a:cxnLst>
              <a:rect l="T15" t="T16" r="T17" b="T18"/>
              <a:pathLst>
                <a:path w="69" h="118">
                  <a:moveTo>
                    <a:pt x="0" y="0"/>
                  </a:moveTo>
                  <a:lnTo>
                    <a:pt x="0" y="69"/>
                  </a:lnTo>
                  <a:lnTo>
                    <a:pt x="69" y="118"/>
                  </a:lnTo>
                  <a:lnTo>
                    <a:pt x="69"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500" name="Freeform 601"/>
            <p:cNvSpPr>
              <a:spLocks noChangeAspect="1"/>
            </p:cNvSpPr>
            <p:nvPr/>
          </p:nvSpPr>
          <p:spPr bwMode="auto">
            <a:xfrm>
              <a:off x="3195" y="3609"/>
              <a:ext cx="68" cy="119"/>
            </a:xfrm>
            <a:custGeom>
              <a:avLst/>
              <a:gdLst>
                <a:gd name="T0" fmla="*/ 0 w 68"/>
                <a:gd name="T1" fmla="*/ 0 h 119"/>
                <a:gd name="T2" fmla="*/ 0 w 68"/>
                <a:gd name="T3" fmla="*/ 70 h 119"/>
                <a:gd name="T4" fmla="*/ 68 w 68"/>
                <a:gd name="T5" fmla="*/ 119 h 119"/>
                <a:gd name="T6" fmla="*/ 68 w 68"/>
                <a:gd name="T7" fmla="*/ 49 h 119"/>
                <a:gd name="T8" fmla="*/ 0 w 68"/>
                <a:gd name="T9" fmla="*/ 0 h 119"/>
                <a:gd name="T10" fmla="*/ 0 60000 65536"/>
                <a:gd name="T11" fmla="*/ 0 60000 65536"/>
                <a:gd name="T12" fmla="*/ 0 60000 65536"/>
                <a:gd name="T13" fmla="*/ 0 60000 65536"/>
                <a:gd name="T14" fmla="*/ 0 60000 65536"/>
                <a:gd name="T15" fmla="*/ 0 w 68"/>
                <a:gd name="T16" fmla="*/ 0 h 119"/>
                <a:gd name="T17" fmla="*/ 68 w 68"/>
                <a:gd name="T18" fmla="*/ 119 h 119"/>
              </a:gdLst>
              <a:ahLst/>
              <a:cxnLst>
                <a:cxn ang="T10">
                  <a:pos x="T0" y="T1"/>
                </a:cxn>
                <a:cxn ang="T11">
                  <a:pos x="T2" y="T3"/>
                </a:cxn>
                <a:cxn ang="T12">
                  <a:pos x="T4" y="T5"/>
                </a:cxn>
                <a:cxn ang="T13">
                  <a:pos x="T6" y="T7"/>
                </a:cxn>
                <a:cxn ang="T14">
                  <a:pos x="T8" y="T9"/>
                </a:cxn>
              </a:cxnLst>
              <a:rect l="T15" t="T16" r="T17" b="T18"/>
              <a:pathLst>
                <a:path w="68" h="119">
                  <a:moveTo>
                    <a:pt x="0" y="0"/>
                  </a:moveTo>
                  <a:lnTo>
                    <a:pt x="0" y="70"/>
                  </a:lnTo>
                  <a:lnTo>
                    <a:pt x="68" y="119"/>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501" name="Freeform 602"/>
            <p:cNvSpPr>
              <a:spLocks noChangeAspect="1"/>
            </p:cNvSpPr>
            <p:nvPr/>
          </p:nvSpPr>
          <p:spPr bwMode="auto">
            <a:xfrm>
              <a:off x="3107" y="3546"/>
              <a:ext cx="67" cy="118"/>
            </a:xfrm>
            <a:custGeom>
              <a:avLst/>
              <a:gdLst>
                <a:gd name="T0" fmla="*/ 0 w 67"/>
                <a:gd name="T1" fmla="*/ 0 h 118"/>
                <a:gd name="T2" fmla="*/ 0 w 67"/>
                <a:gd name="T3" fmla="*/ 69 h 118"/>
                <a:gd name="T4" fmla="*/ 67 w 67"/>
                <a:gd name="T5" fmla="*/ 118 h 118"/>
                <a:gd name="T6" fmla="*/ 67 w 67"/>
                <a:gd name="T7" fmla="*/ 48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69"/>
                  </a:lnTo>
                  <a:lnTo>
                    <a:pt x="67" y="118"/>
                  </a:lnTo>
                  <a:lnTo>
                    <a:pt x="67"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502" name="Freeform 603"/>
            <p:cNvSpPr>
              <a:spLocks noChangeAspect="1"/>
            </p:cNvSpPr>
            <p:nvPr/>
          </p:nvSpPr>
          <p:spPr bwMode="auto">
            <a:xfrm>
              <a:off x="2928" y="3418"/>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503" name="Freeform 604"/>
            <p:cNvSpPr>
              <a:spLocks noChangeAspect="1"/>
            </p:cNvSpPr>
            <p:nvPr/>
          </p:nvSpPr>
          <p:spPr bwMode="auto">
            <a:xfrm>
              <a:off x="3017" y="3380"/>
              <a:ext cx="69" cy="118"/>
            </a:xfrm>
            <a:custGeom>
              <a:avLst/>
              <a:gdLst>
                <a:gd name="T0" fmla="*/ 0 w 69"/>
                <a:gd name="T1" fmla="*/ 0 h 118"/>
                <a:gd name="T2" fmla="*/ 0 w 69"/>
                <a:gd name="T3" fmla="*/ 70 h 118"/>
                <a:gd name="T4" fmla="*/ 69 w 69"/>
                <a:gd name="T5" fmla="*/ 118 h 118"/>
                <a:gd name="T6" fmla="*/ 69 w 69"/>
                <a:gd name="T7" fmla="*/ 49 h 118"/>
                <a:gd name="T8" fmla="*/ 0 w 69"/>
                <a:gd name="T9" fmla="*/ 0 h 118"/>
                <a:gd name="T10" fmla="*/ 0 60000 65536"/>
                <a:gd name="T11" fmla="*/ 0 60000 65536"/>
                <a:gd name="T12" fmla="*/ 0 60000 65536"/>
                <a:gd name="T13" fmla="*/ 0 60000 65536"/>
                <a:gd name="T14" fmla="*/ 0 60000 65536"/>
                <a:gd name="T15" fmla="*/ 0 w 69"/>
                <a:gd name="T16" fmla="*/ 0 h 118"/>
                <a:gd name="T17" fmla="*/ 69 w 69"/>
                <a:gd name="T18" fmla="*/ 118 h 118"/>
              </a:gdLst>
              <a:ahLst/>
              <a:cxnLst>
                <a:cxn ang="T10">
                  <a:pos x="T0" y="T1"/>
                </a:cxn>
                <a:cxn ang="T11">
                  <a:pos x="T2" y="T3"/>
                </a:cxn>
                <a:cxn ang="T12">
                  <a:pos x="T4" y="T5"/>
                </a:cxn>
                <a:cxn ang="T13">
                  <a:pos x="T6" y="T7"/>
                </a:cxn>
                <a:cxn ang="T14">
                  <a:pos x="T8" y="T9"/>
                </a:cxn>
              </a:cxnLst>
              <a:rect l="T15" t="T16" r="T17" b="T18"/>
              <a:pathLst>
                <a:path w="69" h="118">
                  <a:moveTo>
                    <a:pt x="0" y="0"/>
                  </a:moveTo>
                  <a:lnTo>
                    <a:pt x="0" y="70"/>
                  </a:lnTo>
                  <a:lnTo>
                    <a:pt x="69" y="118"/>
                  </a:lnTo>
                  <a:lnTo>
                    <a:pt x="69"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504" name="Freeform 605"/>
            <p:cNvSpPr>
              <a:spLocks noChangeAspect="1"/>
            </p:cNvSpPr>
            <p:nvPr/>
          </p:nvSpPr>
          <p:spPr bwMode="auto">
            <a:xfrm>
              <a:off x="3195" y="3508"/>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505" name="Freeform 606"/>
            <p:cNvSpPr>
              <a:spLocks noChangeAspect="1"/>
            </p:cNvSpPr>
            <p:nvPr/>
          </p:nvSpPr>
          <p:spPr bwMode="auto">
            <a:xfrm>
              <a:off x="3107" y="3444"/>
              <a:ext cx="67" cy="118"/>
            </a:xfrm>
            <a:custGeom>
              <a:avLst/>
              <a:gdLst>
                <a:gd name="T0" fmla="*/ 0 w 67"/>
                <a:gd name="T1" fmla="*/ 0 h 118"/>
                <a:gd name="T2" fmla="*/ 0 w 67"/>
                <a:gd name="T3" fmla="*/ 70 h 118"/>
                <a:gd name="T4" fmla="*/ 67 w 67"/>
                <a:gd name="T5" fmla="*/ 118 h 118"/>
                <a:gd name="T6" fmla="*/ 67 w 67"/>
                <a:gd name="T7" fmla="*/ 49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70"/>
                  </a:lnTo>
                  <a:lnTo>
                    <a:pt x="67" y="118"/>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506" name="Freeform 607"/>
            <p:cNvSpPr>
              <a:spLocks noChangeAspect="1"/>
            </p:cNvSpPr>
            <p:nvPr/>
          </p:nvSpPr>
          <p:spPr bwMode="auto">
            <a:xfrm>
              <a:off x="2928" y="3316"/>
              <a:ext cx="68" cy="119"/>
            </a:xfrm>
            <a:custGeom>
              <a:avLst/>
              <a:gdLst>
                <a:gd name="T0" fmla="*/ 0 w 68"/>
                <a:gd name="T1" fmla="*/ 0 h 119"/>
                <a:gd name="T2" fmla="*/ 0 w 68"/>
                <a:gd name="T3" fmla="*/ 70 h 119"/>
                <a:gd name="T4" fmla="*/ 68 w 68"/>
                <a:gd name="T5" fmla="*/ 119 h 119"/>
                <a:gd name="T6" fmla="*/ 68 w 68"/>
                <a:gd name="T7" fmla="*/ 49 h 119"/>
                <a:gd name="T8" fmla="*/ 0 w 68"/>
                <a:gd name="T9" fmla="*/ 0 h 119"/>
                <a:gd name="T10" fmla="*/ 0 60000 65536"/>
                <a:gd name="T11" fmla="*/ 0 60000 65536"/>
                <a:gd name="T12" fmla="*/ 0 60000 65536"/>
                <a:gd name="T13" fmla="*/ 0 60000 65536"/>
                <a:gd name="T14" fmla="*/ 0 60000 65536"/>
                <a:gd name="T15" fmla="*/ 0 w 68"/>
                <a:gd name="T16" fmla="*/ 0 h 119"/>
                <a:gd name="T17" fmla="*/ 68 w 68"/>
                <a:gd name="T18" fmla="*/ 119 h 119"/>
              </a:gdLst>
              <a:ahLst/>
              <a:cxnLst>
                <a:cxn ang="T10">
                  <a:pos x="T0" y="T1"/>
                </a:cxn>
                <a:cxn ang="T11">
                  <a:pos x="T2" y="T3"/>
                </a:cxn>
                <a:cxn ang="T12">
                  <a:pos x="T4" y="T5"/>
                </a:cxn>
                <a:cxn ang="T13">
                  <a:pos x="T6" y="T7"/>
                </a:cxn>
                <a:cxn ang="T14">
                  <a:pos x="T8" y="T9"/>
                </a:cxn>
              </a:cxnLst>
              <a:rect l="T15" t="T16" r="T17" b="T18"/>
              <a:pathLst>
                <a:path w="68" h="119">
                  <a:moveTo>
                    <a:pt x="0" y="0"/>
                  </a:moveTo>
                  <a:lnTo>
                    <a:pt x="0" y="70"/>
                  </a:lnTo>
                  <a:lnTo>
                    <a:pt x="68" y="119"/>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507" name="Freeform 608"/>
            <p:cNvSpPr>
              <a:spLocks noChangeAspect="1"/>
            </p:cNvSpPr>
            <p:nvPr/>
          </p:nvSpPr>
          <p:spPr bwMode="auto">
            <a:xfrm>
              <a:off x="3417" y="3771"/>
              <a:ext cx="67" cy="118"/>
            </a:xfrm>
            <a:custGeom>
              <a:avLst/>
              <a:gdLst>
                <a:gd name="T0" fmla="*/ 0 w 67"/>
                <a:gd name="T1" fmla="*/ 0 h 118"/>
                <a:gd name="T2" fmla="*/ 0 w 67"/>
                <a:gd name="T3" fmla="*/ 70 h 118"/>
                <a:gd name="T4" fmla="*/ 67 w 67"/>
                <a:gd name="T5" fmla="*/ 118 h 118"/>
                <a:gd name="T6" fmla="*/ 67 w 67"/>
                <a:gd name="T7" fmla="*/ 49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70"/>
                  </a:lnTo>
                  <a:lnTo>
                    <a:pt x="67" y="118"/>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508" name="Freeform 609"/>
            <p:cNvSpPr>
              <a:spLocks noChangeAspect="1"/>
            </p:cNvSpPr>
            <p:nvPr/>
          </p:nvSpPr>
          <p:spPr bwMode="auto">
            <a:xfrm>
              <a:off x="3595" y="3898"/>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509" name="Freeform 610"/>
            <p:cNvSpPr>
              <a:spLocks noChangeAspect="1"/>
            </p:cNvSpPr>
            <p:nvPr/>
          </p:nvSpPr>
          <p:spPr bwMode="auto">
            <a:xfrm>
              <a:off x="3506" y="3834"/>
              <a:ext cx="68" cy="118"/>
            </a:xfrm>
            <a:custGeom>
              <a:avLst/>
              <a:gdLst>
                <a:gd name="T0" fmla="*/ 0 w 68"/>
                <a:gd name="T1" fmla="*/ 0 h 118"/>
                <a:gd name="T2" fmla="*/ 0 w 68"/>
                <a:gd name="T3" fmla="*/ 71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1"/>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510" name="Freeform 611"/>
            <p:cNvSpPr>
              <a:spLocks noChangeAspect="1"/>
            </p:cNvSpPr>
            <p:nvPr/>
          </p:nvSpPr>
          <p:spPr bwMode="auto">
            <a:xfrm>
              <a:off x="3328" y="3707"/>
              <a:ext cx="68" cy="119"/>
            </a:xfrm>
            <a:custGeom>
              <a:avLst/>
              <a:gdLst>
                <a:gd name="T0" fmla="*/ 0 w 68"/>
                <a:gd name="T1" fmla="*/ 0 h 119"/>
                <a:gd name="T2" fmla="*/ 0 w 68"/>
                <a:gd name="T3" fmla="*/ 70 h 119"/>
                <a:gd name="T4" fmla="*/ 68 w 68"/>
                <a:gd name="T5" fmla="*/ 119 h 119"/>
                <a:gd name="T6" fmla="*/ 68 w 68"/>
                <a:gd name="T7" fmla="*/ 49 h 119"/>
                <a:gd name="T8" fmla="*/ 0 w 68"/>
                <a:gd name="T9" fmla="*/ 0 h 119"/>
                <a:gd name="T10" fmla="*/ 0 60000 65536"/>
                <a:gd name="T11" fmla="*/ 0 60000 65536"/>
                <a:gd name="T12" fmla="*/ 0 60000 65536"/>
                <a:gd name="T13" fmla="*/ 0 60000 65536"/>
                <a:gd name="T14" fmla="*/ 0 60000 65536"/>
                <a:gd name="T15" fmla="*/ 0 w 68"/>
                <a:gd name="T16" fmla="*/ 0 h 119"/>
                <a:gd name="T17" fmla="*/ 68 w 68"/>
                <a:gd name="T18" fmla="*/ 119 h 119"/>
              </a:gdLst>
              <a:ahLst/>
              <a:cxnLst>
                <a:cxn ang="T10">
                  <a:pos x="T0" y="T1"/>
                </a:cxn>
                <a:cxn ang="T11">
                  <a:pos x="T2" y="T3"/>
                </a:cxn>
                <a:cxn ang="T12">
                  <a:pos x="T4" y="T5"/>
                </a:cxn>
                <a:cxn ang="T13">
                  <a:pos x="T6" y="T7"/>
                </a:cxn>
                <a:cxn ang="T14">
                  <a:pos x="T8" y="T9"/>
                </a:cxn>
              </a:cxnLst>
              <a:rect l="T15" t="T16" r="T17" b="T18"/>
              <a:pathLst>
                <a:path w="68" h="119">
                  <a:moveTo>
                    <a:pt x="0" y="0"/>
                  </a:moveTo>
                  <a:lnTo>
                    <a:pt x="0" y="70"/>
                  </a:lnTo>
                  <a:lnTo>
                    <a:pt x="68" y="119"/>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511" name="Freeform 612"/>
            <p:cNvSpPr>
              <a:spLocks noChangeAspect="1"/>
            </p:cNvSpPr>
            <p:nvPr/>
          </p:nvSpPr>
          <p:spPr bwMode="auto">
            <a:xfrm>
              <a:off x="3417" y="3669"/>
              <a:ext cx="67" cy="119"/>
            </a:xfrm>
            <a:custGeom>
              <a:avLst/>
              <a:gdLst>
                <a:gd name="T0" fmla="*/ 0 w 67"/>
                <a:gd name="T1" fmla="*/ 0 h 119"/>
                <a:gd name="T2" fmla="*/ 0 w 67"/>
                <a:gd name="T3" fmla="*/ 70 h 119"/>
                <a:gd name="T4" fmla="*/ 67 w 67"/>
                <a:gd name="T5" fmla="*/ 119 h 119"/>
                <a:gd name="T6" fmla="*/ 67 w 67"/>
                <a:gd name="T7" fmla="*/ 48 h 119"/>
                <a:gd name="T8" fmla="*/ 0 w 67"/>
                <a:gd name="T9" fmla="*/ 0 h 119"/>
                <a:gd name="T10" fmla="*/ 0 60000 65536"/>
                <a:gd name="T11" fmla="*/ 0 60000 65536"/>
                <a:gd name="T12" fmla="*/ 0 60000 65536"/>
                <a:gd name="T13" fmla="*/ 0 60000 65536"/>
                <a:gd name="T14" fmla="*/ 0 60000 65536"/>
                <a:gd name="T15" fmla="*/ 0 w 67"/>
                <a:gd name="T16" fmla="*/ 0 h 119"/>
                <a:gd name="T17" fmla="*/ 67 w 67"/>
                <a:gd name="T18" fmla="*/ 119 h 119"/>
              </a:gdLst>
              <a:ahLst/>
              <a:cxnLst>
                <a:cxn ang="T10">
                  <a:pos x="T0" y="T1"/>
                </a:cxn>
                <a:cxn ang="T11">
                  <a:pos x="T2" y="T3"/>
                </a:cxn>
                <a:cxn ang="T12">
                  <a:pos x="T4" y="T5"/>
                </a:cxn>
                <a:cxn ang="T13">
                  <a:pos x="T6" y="T7"/>
                </a:cxn>
                <a:cxn ang="T14">
                  <a:pos x="T8" y="T9"/>
                </a:cxn>
              </a:cxnLst>
              <a:rect l="T15" t="T16" r="T17" b="T18"/>
              <a:pathLst>
                <a:path w="67" h="119">
                  <a:moveTo>
                    <a:pt x="0" y="0"/>
                  </a:moveTo>
                  <a:lnTo>
                    <a:pt x="0" y="70"/>
                  </a:lnTo>
                  <a:lnTo>
                    <a:pt x="67" y="119"/>
                  </a:lnTo>
                  <a:lnTo>
                    <a:pt x="67"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512" name="Freeform 613"/>
            <p:cNvSpPr>
              <a:spLocks noChangeAspect="1"/>
            </p:cNvSpPr>
            <p:nvPr/>
          </p:nvSpPr>
          <p:spPr bwMode="auto">
            <a:xfrm>
              <a:off x="3595" y="3797"/>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513" name="Freeform 614"/>
            <p:cNvSpPr>
              <a:spLocks noChangeAspect="1"/>
            </p:cNvSpPr>
            <p:nvPr/>
          </p:nvSpPr>
          <p:spPr bwMode="auto">
            <a:xfrm>
              <a:off x="3506" y="3733"/>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514" name="Freeform 615"/>
            <p:cNvSpPr>
              <a:spLocks noChangeAspect="1"/>
            </p:cNvSpPr>
            <p:nvPr/>
          </p:nvSpPr>
          <p:spPr bwMode="auto">
            <a:xfrm>
              <a:off x="3328" y="3606"/>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515" name="Freeform 616"/>
            <p:cNvSpPr>
              <a:spLocks noChangeAspect="1"/>
            </p:cNvSpPr>
            <p:nvPr/>
          </p:nvSpPr>
          <p:spPr bwMode="auto">
            <a:xfrm>
              <a:off x="3792" y="4035"/>
              <a:ext cx="67" cy="118"/>
            </a:xfrm>
            <a:custGeom>
              <a:avLst/>
              <a:gdLst>
                <a:gd name="T0" fmla="*/ 0 w 67"/>
                <a:gd name="T1" fmla="*/ 0 h 118"/>
                <a:gd name="T2" fmla="*/ 0 w 67"/>
                <a:gd name="T3" fmla="*/ 70 h 118"/>
                <a:gd name="T4" fmla="*/ 67 w 67"/>
                <a:gd name="T5" fmla="*/ 118 h 118"/>
                <a:gd name="T6" fmla="*/ 67 w 67"/>
                <a:gd name="T7" fmla="*/ 49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70"/>
                  </a:lnTo>
                  <a:lnTo>
                    <a:pt x="67" y="118"/>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516" name="Freeform 617"/>
            <p:cNvSpPr>
              <a:spLocks noChangeAspect="1"/>
            </p:cNvSpPr>
            <p:nvPr/>
          </p:nvSpPr>
          <p:spPr bwMode="auto">
            <a:xfrm>
              <a:off x="3970" y="4162"/>
              <a:ext cx="67" cy="119"/>
            </a:xfrm>
            <a:custGeom>
              <a:avLst/>
              <a:gdLst>
                <a:gd name="T0" fmla="*/ 0 w 67"/>
                <a:gd name="T1" fmla="*/ 0 h 119"/>
                <a:gd name="T2" fmla="*/ 0 w 67"/>
                <a:gd name="T3" fmla="*/ 70 h 119"/>
                <a:gd name="T4" fmla="*/ 67 w 67"/>
                <a:gd name="T5" fmla="*/ 119 h 119"/>
                <a:gd name="T6" fmla="*/ 67 w 67"/>
                <a:gd name="T7" fmla="*/ 49 h 119"/>
                <a:gd name="T8" fmla="*/ 0 w 67"/>
                <a:gd name="T9" fmla="*/ 0 h 119"/>
                <a:gd name="T10" fmla="*/ 0 60000 65536"/>
                <a:gd name="T11" fmla="*/ 0 60000 65536"/>
                <a:gd name="T12" fmla="*/ 0 60000 65536"/>
                <a:gd name="T13" fmla="*/ 0 60000 65536"/>
                <a:gd name="T14" fmla="*/ 0 60000 65536"/>
                <a:gd name="T15" fmla="*/ 0 w 67"/>
                <a:gd name="T16" fmla="*/ 0 h 119"/>
                <a:gd name="T17" fmla="*/ 67 w 67"/>
                <a:gd name="T18" fmla="*/ 119 h 119"/>
              </a:gdLst>
              <a:ahLst/>
              <a:cxnLst>
                <a:cxn ang="T10">
                  <a:pos x="T0" y="T1"/>
                </a:cxn>
                <a:cxn ang="T11">
                  <a:pos x="T2" y="T3"/>
                </a:cxn>
                <a:cxn ang="T12">
                  <a:pos x="T4" y="T5"/>
                </a:cxn>
                <a:cxn ang="T13">
                  <a:pos x="T6" y="T7"/>
                </a:cxn>
                <a:cxn ang="T14">
                  <a:pos x="T8" y="T9"/>
                </a:cxn>
              </a:cxnLst>
              <a:rect l="T15" t="T16" r="T17" b="T18"/>
              <a:pathLst>
                <a:path w="67" h="119">
                  <a:moveTo>
                    <a:pt x="0" y="0"/>
                  </a:moveTo>
                  <a:lnTo>
                    <a:pt x="0" y="70"/>
                  </a:lnTo>
                  <a:lnTo>
                    <a:pt x="67" y="119"/>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517" name="Freeform 618"/>
            <p:cNvSpPr>
              <a:spLocks noChangeAspect="1"/>
            </p:cNvSpPr>
            <p:nvPr/>
          </p:nvSpPr>
          <p:spPr bwMode="auto">
            <a:xfrm>
              <a:off x="3880" y="4099"/>
              <a:ext cx="69" cy="118"/>
            </a:xfrm>
            <a:custGeom>
              <a:avLst/>
              <a:gdLst>
                <a:gd name="T0" fmla="*/ 0 w 69"/>
                <a:gd name="T1" fmla="*/ 0 h 118"/>
                <a:gd name="T2" fmla="*/ 0 w 69"/>
                <a:gd name="T3" fmla="*/ 69 h 118"/>
                <a:gd name="T4" fmla="*/ 69 w 69"/>
                <a:gd name="T5" fmla="*/ 118 h 118"/>
                <a:gd name="T6" fmla="*/ 69 w 69"/>
                <a:gd name="T7" fmla="*/ 48 h 118"/>
                <a:gd name="T8" fmla="*/ 0 w 69"/>
                <a:gd name="T9" fmla="*/ 0 h 118"/>
                <a:gd name="T10" fmla="*/ 0 60000 65536"/>
                <a:gd name="T11" fmla="*/ 0 60000 65536"/>
                <a:gd name="T12" fmla="*/ 0 60000 65536"/>
                <a:gd name="T13" fmla="*/ 0 60000 65536"/>
                <a:gd name="T14" fmla="*/ 0 60000 65536"/>
                <a:gd name="T15" fmla="*/ 0 w 69"/>
                <a:gd name="T16" fmla="*/ 0 h 118"/>
                <a:gd name="T17" fmla="*/ 69 w 69"/>
                <a:gd name="T18" fmla="*/ 118 h 118"/>
              </a:gdLst>
              <a:ahLst/>
              <a:cxnLst>
                <a:cxn ang="T10">
                  <a:pos x="T0" y="T1"/>
                </a:cxn>
                <a:cxn ang="T11">
                  <a:pos x="T2" y="T3"/>
                </a:cxn>
                <a:cxn ang="T12">
                  <a:pos x="T4" y="T5"/>
                </a:cxn>
                <a:cxn ang="T13">
                  <a:pos x="T6" y="T7"/>
                </a:cxn>
                <a:cxn ang="T14">
                  <a:pos x="T8" y="T9"/>
                </a:cxn>
              </a:cxnLst>
              <a:rect l="T15" t="T16" r="T17" b="T18"/>
              <a:pathLst>
                <a:path w="69" h="118">
                  <a:moveTo>
                    <a:pt x="0" y="0"/>
                  </a:moveTo>
                  <a:lnTo>
                    <a:pt x="0" y="69"/>
                  </a:lnTo>
                  <a:lnTo>
                    <a:pt x="69" y="118"/>
                  </a:lnTo>
                  <a:lnTo>
                    <a:pt x="69"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518" name="Freeform 619"/>
            <p:cNvSpPr>
              <a:spLocks noChangeAspect="1"/>
            </p:cNvSpPr>
            <p:nvPr/>
          </p:nvSpPr>
          <p:spPr bwMode="auto">
            <a:xfrm>
              <a:off x="3703" y="3971"/>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519" name="Freeform 620"/>
            <p:cNvSpPr>
              <a:spLocks noChangeAspect="1"/>
            </p:cNvSpPr>
            <p:nvPr/>
          </p:nvSpPr>
          <p:spPr bwMode="auto">
            <a:xfrm>
              <a:off x="3792" y="3934"/>
              <a:ext cx="67" cy="118"/>
            </a:xfrm>
            <a:custGeom>
              <a:avLst/>
              <a:gdLst>
                <a:gd name="T0" fmla="*/ 0 w 67"/>
                <a:gd name="T1" fmla="*/ 0 h 118"/>
                <a:gd name="T2" fmla="*/ 0 w 67"/>
                <a:gd name="T3" fmla="*/ 69 h 118"/>
                <a:gd name="T4" fmla="*/ 67 w 67"/>
                <a:gd name="T5" fmla="*/ 118 h 118"/>
                <a:gd name="T6" fmla="*/ 67 w 67"/>
                <a:gd name="T7" fmla="*/ 48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69"/>
                  </a:lnTo>
                  <a:lnTo>
                    <a:pt x="67" y="118"/>
                  </a:lnTo>
                  <a:lnTo>
                    <a:pt x="67"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520" name="Freeform 621"/>
            <p:cNvSpPr>
              <a:spLocks noChangeAspect="1"/>
            </p:cNvSpPr>
            <p:nvPr/>
          </p:nvSpPr>
          <p:spPr bwMode="auto">
            <a:xfrm>
              <a:off x="3970" y="4060"/>
              <a:ext cx="67" cy="119"/>
            </a:xfrm>
            <a:custGeom>
              <a:avLst/>
              <a:gdLst>
                <a:gd name="T0" fmla="*/ 0 w 67"/>
                <a:gd name="T1" fmla="*/ 0 h 119"/>
                <a:gd name="T2" fmla="*/ 0 w 67"/>
                <a:gd name="T3" fmla="*/ 70 h 119"/>
                <a:gd name="T4" fmla="*/ 67 w 67"/>
                <a:gd name="T5" fmla="*/ 119 h 119"/>
                <a:gd name="T6" fmla="*/ 67 w 67"/>
                <a:gd name="T7" fmla="*/ 49 h 119"/>
                <a:gd name="T8" fmla="*/ 0 w 67"/>
                <a:gd name="T9" fmla="*/ 0 h 119"/>
                <a:gd name="T10" fmla="*/ 0 60000 65536"/>
                <a:gd name="T11" fmla="*/ 0 60000 65536"/>
                <a:gd name="T12" fmla="*/ 0 60000 65536"/>
                <a:gd name="T13" fmla="*/ 0 60000 65536"/>
                <a:gd name="T14" fmla="*/ 0 60000 65536"/>
                <a:gd name="T15" fmla="*/ 0 w 67"/>
                <a:gd name="T16" fmla="*/ 0 h 119"/>
                <a:gd name="T17" fmla="*/ 67 w 67"/>
                <a:gd name="T18" fmla="*/ 119 h 119"/>
              </a:gdLst>
              <a:ahLst/>
              <a:cxnLst>
                <a:cxn ang="T10">
                  <a:pos x="T0" y="T1"/>
                </a:cxn>
                <a:cxn ang="T11">
                  <a:pos x="T2" y="T3"/>
                </a:cxn>
                <a:cxn ang="T12">
                  <a:pos x="T4" y="T5"/>
                </a:cxn>
                <a:cxn ang="T13">
                  <a:pos x="T6" y="T7"/>
                </a:cxn>
                <a:cxn ang="T14">
                  <a:pos x="T8" y="T9"/>
                </a:cxn>
              </a:cxnLst>
              <a:rect l="T15" t="T16" r="T17" b="T18"/>
              <a:pathLst>
                <a:path w="67" h="119">
                  <a:moveTo>
                    <a:pt x="0" y="0"/>
                  </a:moveTo>
                  <a:lnTo>
                    <a:pt x="0" y="70"/>
                  </a:lnTo>
                  <a:lnTo>
                    <a:pt x="67" y="119"/>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521" name="Freeform 622"/>
            <p:cNvSpPr>
              <a:spLocks noChangeAspect="1"/>
            </p:cNvSpPr>
            <p:nvPr/>
          </p:nvSpPr>
          <p:spPr bwMode="auto">
            <a:xfrm>
              <a:off x="3880" y="3997"/>
              <a:ext cx="69" cy="119"/>
            </a:xfrm>
            <a:custGeom>
              <a:avLst/>
              <a:gdLst>
                <a:gd name="T0" fmla="*/ 0 w 69"/>
                <a:gd name="T1" fmla="*/ 0 h 119"/>
                <a:gd name="T2" fmla="*/ 0 w 69"/>
                <a:gd name="T3" fmla="*/ 70 h 119"/>
                <a:gd name="T4" fmla="*/ 69 w 69"/>
                <a:gd name="T5" fmla="*/ 119 h 119"/>
                <a:gd name="T6" fmla="*/ 69 w 69"/>
                <a:gd name="T7" fmla="*/ 48 h 119"/>
                <a:gd name="T8" fmla="*/ 0 w 69"/>
                <a:gd name="T9" fmla="*/ 0 h 119"/>
                <a:gd name="T10" fmla="*/ 0 60000 65536"/>
                <a:gd name="T11" fmla="*/ 0 60000 65536"/>
                <a:gd name="T12" fmla="*/ 0 60000 65536"/>
                <a:gd name="T13" fmla="*/ 0 60000 65536"/>
                <a:gd name="T14" fmla="*/ 0 60000 65536"/>
                <a:gd name="T15" fmla="*/ 0 w 69"/>
                <a:gd name="T16" fmla="*/ 0 h 119"/>
                <a:gd name="T17" fmla="*/ 69 w 69"/>
                <a:gd name="T18" fmla="*/ 119 h 119"/>
              </a:gdLst>
              <a:ahLst/>
              <a:cxnLst>
                <a:cxn ang="T10">
                  <a:pos x="T0" y="T1"/>
                </a:cxn>
                <a:cxn ang="T11">
                  <a:pos x="T2" y="T3"/>
                </a:cxn>
                <a:cxn ang="T12">
                  <a:pos x="T4" y="T5"/>
                </a:cxn>
                <a:cxn ang="T13">
                  <a:pos x="T6" y="T7"/>
                </a:cxn>
                <a:cxn ang="T14">
                  <a:pos x="T8" y="T9"/>
                </a:cxn>
              </a:cxnLst>
              <a:rect l="T15" t="T16" r="T17" b="T18"/>
              <a:pathLst>
                <a:path w="69" h="119">
                  <a:moveTo>
                    <a:pt x="0" y="0"/>
                  </a:moveTo>
                  <a:lnTo>
                    <a:pt x="0" y="70"/>
                  </a:lnTo>
                  <a:lnTo>
                    <a:pt x="69" y="119"/>
                  </a:lnTo>
                  <a:lnTo>
                    <a:pt x="69"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522" name="Freeform 623"/>
            <p:cNvSpPr>
              <a:spLocks noChangeAspect="1"/>
            </p:cNvSpPr>
            <p:nvPr/>
          </p:nvSpPr>
          <p:spPr bwMode="auto">
            <a:xfrm>
              <a:off x="3703" y="3870"/>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523" name="Freeform 624"/>
            <p:cNvSpPr>
              <a:spLocks noChangeAspect="1"/>
            </p:cNvSpPr>
            <p:nvPr/>
          </p:nvSpPr>
          <p:spPr bwMode="auto">
            <a:xfrm>
              <a:off x="2191" y="2787"/>
              <a:ext cx="136" cy="271"/>
            </a:xfrm>
            <a:custGeom>
              <a:avLst/>
              <a:gdLst>
                <a:gd name="T0" fmla="*/ 0 w 136"/>
                <a:gd name="T1" fmla="*/ 176 h 271"/>
                <a:gd name="T2" fmla="*/ 0 w 136"/>
                <a:gd name="T3" fmla="*/ 0 h 271"/>
                <a:gd name="T4" fmla="*/ 136 w 136"/>
                <a:gd name="T5" fmla="*/ 96 h 271"/>
                <a:gd name="T6" fmla="*/ 136 w 136"/>
                <a:gd name="T7" fmla="*/ 271 h 271"/>
                <a:gd name="T8" fmla="*/ 0 w 136"/>
                <a:gd name="T9" fmla="*/ 176 h 271"/>
                <a:gd name="T10" fmla="*/ 0 w 136"/>
                <a:gd name="T11" fmla="*/ 176 h 271"/>
                <a:gd name="T12" fmla="*/ 0 60000 65536"/>
                <a:gd name="T13" fmla="*/ 0 60000 65536"/>
                <a:gd name="T14" fmla="*/ 0 60000 65536"/>
                <a:gd name="T15" fmla="*/ 0 60000 65536"/>
                <a:gd name="T16" fmla="*/ 0 60000 65536"/>
                <a:gd name="T17" fmla="*/ 0 60000 65536"/>
                <a:gd name="T18" fmla="*/ 0 w 136"/>
                <a:gd name="T19" fmla="*/ 0 h 271"/>
                <a:gd name="T20" fmla="*/ 136 w 136"/>
                <a:gd name="T21" fmla="*/ 271 h 271"/>
              </a:gdLst>
              <a:ahLst/>
              <a:cxnLst>
                <a:cxn ang="T12">
                  <a:pos x="T0" y="T1"/>
                </a:cxn>
                <a:cxn ang="T13">
                  <a:pos x="T2" y="T3"/>
                </a:cxn>
                <a:cxn ang="T14">
                  <a:pos x="T4" y="T5"/>
                </a:cxn>
                <a:cxn ang="T15">
                  <a:pos x="T6" y="T7"/>
                </a:cxn>
                <a:cxn ang="T16">
                  <a:pos x="T8" y="T9"/>
                </a:cxn>
                <a:cxn ang="T17">
                  <a:pos x="T10" y="T11"/>
                </a:cxn>
              </a:cxnLst>
              <a:rect l="T18" t="T19" r="T20" b="T21"/>
              <a:pathLst>
                <a:path w="136" h="271">
                  <a:moveTo>
                    <a:pt x="0" y="176"/>
                  </a:moveTo>
                  <a:lnTo>
                    <a:pt x="0" y="0"/>
                  </a:lnTo>
                  <a:lnTo>
                    <a:pt x="136" y="96"/>
                  </a:lnTo>
                  <a:lnTo>
                    <a:pt x="136" y="271"/>
                  </a:lnTo>
                  <a:lnTo>
                    <a:pt x="0" y="176"/>
                  </a:lnTo>
                  <a:close/>
                </a:path>
              </a:pathLst>
            </a:custGeom>
            <a:solidFill>
              <a:srgbClr val="98979B"/>
            </a:solidFill>
            <a:ln w="9525">
              <a:noFill/>
              <a:round/>
              <a:headEnd/>
              <a:tailEnd/>
            </a:ln>
          </p:spPr>
          <p:txBody>
            <a:bodyPr/>
            <a:lstStyle/>
            <a:p>
              <a:endParaRPr lang="en-US">
                <a:solidFill>
                  <a:prstClr val="black"/>
                </a:solidFill>
              </a:endParaRPr>
            </a:p>
          </p:txBody>
        </p:sp>
        <p:sp>
          <p:nvSpPr>
            <p:cNvPr id="1524" name="Freeform 625"/>
            <p:cNvSpPr>
              <a:spLocks noChangeAspect="1"/>
            </p:cNvSpPr>
            <p:nvPr/>
          </p:nvSpPr>
          <p:spPr bwMode="auto">
            <a:xfrm>
              <a:off x="2212" y="2865"/>
              <a:ext cx="89" cy="135"/>
            </a:xfrm>
            <a:custGeom>
              <a:avLst/>
              <a:gdLst>
                <a:gd name="T0" fmla="*/ 0 w 89"/>
                <a:gd name="T1" fmla="*/ 64 h 135"/>
                <a:gd name="T2" fmla="*/ 0 w 89"/>
                <a:gd name="T3" fmla="*/ 0 h 135"/>
                <a:gd name="T4" fmla="*/ 89 w 89"/>
                <a:gd name="T5" fmla="*/ 63 h 135"/>
                <a:gd name="T6" fmla="*/ 89 w 89"/>
                <a:gd name="T7" fmla="*/ 123 h 135"/>
                <a:gd name="T8" fmla="*/ 61 w 89"/>
                <a:gd name="T9" fmla="*/ 135 h 135"/>
                <a:gd name="T10" fmla="*/ 16 w 89"/>
                <a:gd name="T11" fmla="*/ 103 h 135"/>
                <a:gd name="T12" fmla="*/ 0 w 89"/>
                <a:gd name="T13" fmla="*/ 64 h 135"/>
                <a:gd name="T14" fmla="*/ 0 60000 65536"/>
                <a:gd name="T15" fmla="*/ 0 60000 65536"/>
                <a:gd name="T16" fmla="*/ 0 60000 65536"/>
                <a:gd name="T17" fmla="*/ 0 60000 65536"/>
                <a:gd name="T18" fmla="*/ 0 60000 65536"/>
                <a:gd name="T19" fmla="*/ 0 60000 65536"/>
                <a:gd name="T20" fmla="*/ 0 60000 65536"/>
                <a:gd name="T21" fmla="*/ 0 w 89"/>
                <a:gd name="T22" fmla="*/ 0 h 135"/>
                <a:gd name="T23" fmla="*/ 89 w 89"/>
                <a:gd name="T24" fmla="*/ 135 h 1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135">
                  <a:moveTo>
                    <a:pt x="0" y="64"/>
                  </a:moveTo>
                  <a:lnTo>
                    <a:pt x="0" y="0"/>
                  </a:lnTo>
                  <a:lnTo>
                    <a:pt x="89" y="63"/>
                  </a:lnTo>
                  <a:lnTo>
                    <a:pt x="89" y="123"/>
                  </a:lnTo>
                  <a:lnTo>
                    <a:pt x="61" y="135"/>
                  </a:lnTo>
                  <a:lnTo>
                    <a:pt x="16" y="103"/>
                  </a:lnTo>
                  <a:lnTo>
                    <a:pt x="0" y="64"/>
                  </a:lnTo>
                  <a:close/>
                </a:path>
              </a:pathLst>
            </a:custGeom>
            <a:solidFill>
              <a:srgbClr val="717073"/>
            </a:solidFill>
            <a:ln w="9525">
              <a:noFill/>
              <a:round/>
              <a:headEnd/>
              <a:tailEnd/>
            </a:ln>
          </p:spPr>
          <p:txBody>
            <a:bodyPr/>
            <a:lstStyle/>
            <a:p>
              <a:endParaRPr lang="en-US">
                <a:solidFill>
                  <a:prstClr val="black"/>
                </a:solidFill>
              </a:endParaRPr>
            </a:p>
          </p:txBody>
        </p:sp>
        <p:sp>
          <p:nvSpPr>
            <p:cNvPr id="1525" name="Freeform 626"/>
            <p:cNvSpPr>
              <a:spLocks noChangeAspect="1"/>
            </p:cNvSpPr>
            <p:nvPr/>
          </p:nvSpPr>
          <p:spPr bwMode="auto">
            <a:xfrm>
              <a:off x="4116" y="4158"/>
              <a:ext cx="136" cy="272"/>
            </a:xfrm>
            <a:custGeom>
              <a:avLst/>
              <a:gdLst>
                <a:gd name="T0" fmla="*/ 0 w 136"/>
                <a:gd name="T1" fmla="*/ 176 h 272"/>
                <a:gd name="T2" fmla="*/ 0 w 136"/>
                <a:gd name="T3" fmla="*/ 0 h 272"/>
                <a:gd name="T4" fmla="*/ 136 w 136"/>
                <a:gd name="T5" fmla="*/ 97 h 272"/>
                <a:gd name="T6" fmla="*/ 136 w 136"/>
                <a:gd name="T7" fmla="*/ 272 h 272"/>
                <a:gd name="T8" fmla="*/ 0 w 136"/>
                <a:gd name="T9" fmla="*/ 176 h 272"/>
                <a:gd name="T10" fmla="*/ 0 w 136"/>
                <a:gd name="T11" fmla="*/ 176 h 272"/>
                <a:gd name="T12" fmla="*/ 0 60000 65536"/>
                <a:gd name="T13" fmla="*/ 0 60000 65536"/>
                <a:gd name="T14" fmla="*/ 0 60000 65536"/>
                <a:gd name="T15" fmla="*/ 0 60000 65536"/>
                <a:gd name="T16" fmla="*/ 0 60000 65536"/>
                <a:gd name="T17" fmla="*/ 0 60000 65536"/>
                <a:gd name="T18" fmla="*/ 0 w 136"/>
                <a:gd name="T19" fmla="*/ 0 h 272"/>
                <a:gd name="T20" fmla="*/ 136 w 136"/>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136" h="272">
                  <a:moveTo>
                    <a:pt x="0" y="176"/>
                  </a:moveTo>
                  <a:lnTo>
                    <a:pt x="0" y="0"/>
                  </a:lnTo>
                  <a:lnTo>
                    <a:pt x="136" y="97"/>
                  </a:lnTo>
                  <a:lnTo>
                    <a:pt x="136" y="272"/>
                  </a:lnTo>
                  <a:lnTo>
                    <a:pt x="0" y="176"/>
                  </a:lnTo>
                  <a:close/>
                </a:path>
              </a:pathLst>
            </a:custGeom>
            <a:solidFill>
              <a:srgbClr val="98979B"/>
            </a:solidFill>
            <a:ln w="9525">
              <a:noFill/>
              <a:round/>
              <a:headEnd/>
              <a:tailEnd/>
            </a:ln>
          </p:spPr>
          <p:txBody>
            <a:bodyPr/>
            <a:lstStyle/>
            <a:p>
              <a:endParaRPr lang="en-US">
                <a:solidFill>
                  <a:prstClr val="black"/>
                </a:solidFill>
              </a:endParaRPr>
            </a:p>
          </p:txBody>
        </p:sp>
        <p:sp>
          <p:nvSpPr>
            <p:cNvPr id="1526" name="Freeform 627"/>
            <p:cNvSpPr>
              <a:spLocks noChangeAspect="1"/>
            </p:cNvSpPr>
            <p:nvPr/>
          </p:nvSpPr>
          <p:spPr bwMode="auto">
            <a:xfrm>
              <a:off x="4136" y="4236"/>
              <a:ext cx="90" cy="136"/>
            </a:xfrm>
            <a:custGeom>
              <a:avLst/>
              <a:gdLst>
                <a:gd name="T0" fmla="*/ 0 w 90"/>
                <a:gd name="T1" fmla="*/ 65 h 136"/>
                <a:gd name="T2" fmla="*/ 0 w 90"/>
                <a:gd name="T3" fmla="*/ 0 h 136"/>
                <a:gd name="T4" fmla="*/ 90 w 90"/>
                <a:gd name="T5" fmla="*/ 63 h 136"/>
                <a:gd name="T6" fmla="*/ 90 w 90"/>
                <a:gd name="T7" fmla="*/ 123 h 136"/>
                <a:gd name="T8" fmla="*/ 62 w 90"/>
                <a:gd name="T9" fmla="*/ 136 h 136"/>
                <a:gd name="T10" fmla="*/ 18 w 90"/>
                <a:gd name="T11" fmla="*/ 104 h 136"/>
                <a:gd name="T12" fmla="*/ 0 w 90"/>
                <a:gd name="T13" fmla="*/ 65 h 136"/>
                <a:gd name="T14" fmla="*/ 0 60000 65536"/>
                <a:gd name="T15" fmla="*/ 0 60000 65536"/>
                <a:gd name="T16" fmla="*/ 0 60000 65536"/>
                <a:gd name="T17" fmla="*/ 0 60000 65536"/>
                <a:gd name="T18" fmla="*/ 0 60000 65536"/>
                <a:gd name="T19" fmla="*/ 0 60000 65536"/>
                <a:gd name="T20" fmla="*/ 0 60000 65536"/>
                <a:gd name="T21" fmla="*/ 0 w 90"/>
                <a:gd name="T22" fmla="*/ 0 h 136"/>
                <a:gd name="T23" fmla="*/ 90 w 90"/>
                <a:gd name="T24" fmla="*/ 136 h 1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136">
                  <a:moveTo>
                    <a:pt x="0" y="65"/>
                  </a:moveTo>
                  <a:lnTo>
                    <a:pt x="0" y="0"/>
                  </a:lnTo>
                  <a:lnTo>
                    <a:pt x="90" y="63"/>
                  </a:lnTo>
                  <a:lnTo>
                    <a:pt x="90" y="123"/>
                  </a:lnTo>
                  <a:lnTo>
                    <a:pt x="62" y="136"/>
                  </a:lnTo>
                  <a:lnTo>
                    <a:pt x="18" y="104"/>
                  </a:lnTo>
                  <a:lnTo>
                    <a:pt x="0" y="65"/>
                  </a:lnTo>
                  <a:close/>
                </a:path>
              </a:pathLst>
            </a:custGeom>
            <a:solidFill>
              <a:srgbClr val="717073"/>
            </a:solidFill>
            <a:ln w="9525">
              <a:noFill/>
              <a:round/>
              <a:headEnd/>
              <a:tailEnd/>
            </a:ln>
          </p:spPr>
          <p:txBody>
            <a:bodyPr/>
            <a:lstStyle/>
            <a:p>
              <a:endParaRPr lang="en-US">
                <a:solidFill>
                  <a:prstClr val="black"/>
                </a:solidFill>
              </a:endParaRPr>
            </a:p>
          </p:txBody>
        </p:sp>
        <p:sp>
          <p:nvSpPr>
            <p:cNvPr id="1527" name="Freeform 628"/>
            <p:cNvSpPr>
              <a:spLocks noChangeAspect="1"/>
            </p:cNvSpPr>
            <p:nvPr/>
          </p:nvSpPr>
          <p:spPr bwMode="auto">
            <a:xfrm>
              <a:off x="2373" y="2934"/>
              <a:ext cx="58" cy="100"/>
            </a:xfrm>
            <a:custGeom>
              <a:avLst/>
              <a:gdLst>
                <a:gd name="T0" fmla="*/ 45 w 58"/>
                <a:gd name="T1" fmla="*/ 32 h 100"/>
                <a:gd name="T2" fmla="*/ 45 w 58"/>
                <a:gd name="T3" fmla="*/ 26 h 100"/>
                <a:gd name="T4" fmla="*/ 14 w 58"/>
                <a:gd name="T5" fmla="*/ 3 h 100"/>
                <a:gd name="T6" fmla="*/ 14 w 58"/>
                <a:gd name="T7" fmla="*/ 10 h 100"/>
                <a:gd name="T8" fmla="*/ 0 w 58"/>
                <a:gd name="T9" fmla="*/ 0 h 100"/>
                <a:gd name="T10" fmla="*/ 0 w 58"/>
                <a:gd name="T11" fmla="*/ 59 h 100"/>
                <a:gd name="T12" fmla="*/ 58 w 58"/>
                <a:gd name="T13" fmla="*/ 100 h 100"/>
                <a:gd name="T14" fmla="*/ 58 w 58"/>
                <a:gd name="T15" fmla="*/ 41 h 100"/>
                <a:gd name="T16" fmla="*/ 45 w 58"/>
                <a:gd name="T17" fmla="*/ 32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100"/>
                <a:gd name="T29" fmla="*/ 58 w 58"/>
                <a:gd name="T30" fmla="*/ 100 h 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100">
                  <a:moveTo>
                    <a:pt x="45" y="32"/>
                  </a:moveTo>
                  <a:lnTo>
                    <a:pt x="45" y="26"/>
                  </a:lnTo>
                  <a:lnTo>
                    <a:pt x="14" y="3"/>
                  </a:lnTo>
                  <a:lnTo>
                    <a:pt x="14" y="10"/>
                  </a:lnTo>
                  <a:lnTo>
                    <a:pt x="0" y="0"/>
                  </a:lnTo>
                  <a:lnTo>
                    <a:pt x="0" y="59"/>
                  </a:lnTo>
                  <a:lnTo>
                    <a:pt x="58" y="100"/>
                  </a:lnTo>
                  <a:lnTo>
                    <a:pt x="58" y="41"/>
                  </a:lnTo>
                  <a:lnTo>
                    <a:pt x="45" y="32"/>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528" name="Freeform 629"/>
            <p:cNvSpPr>
              <a:spLocks noChangeAspect="1"/>
            </p:cNvSpPr>
            <p:nvPr/>
          </p:nvSpPr>
          <p:spPr bwMode="auto">
            <a:xfrm>
              <a:off x="2448" y="2988"/>
              <a:ext cx="57" cy="100"/>
            </a:xfrm>
            <a:custGeom>
              <a:avLst/>
              <a:gdLst>
                <a:gd name="T0" fmla="*/ 46 w 57"/>
                <a:gd name="T1" fmla="*/ 33 h 100"/>
                <a:gd name="T2" fmla="*/ 46 w 57"/>
                <a:gd name="T3" fmla="*/ 26 h 100"/>
                <a:gd name="T4" fmla="*/ 14 w 57"/>
                <a:gd name="T5" fmla="*/ 4 h 100"/>
                <a:gd name="T6" fmla="*/ 14 w 57"/>
                <a:gd name="T7" fmla="*/ 10 h 100"/>
                <a:gd name="T8" fmla="*/ 0 w 57"/>
                <a:gd name="T9" fmla="*/ 0 h 100"/>
                <a:gd name="T10" fmla="*/ 0 w 57"/>
                <a:gd name="T11" fmla="*/ 59 h 100"/>
                <a:gd name="T12" fmla="*/ 57 w 57"/>
                <a:gd name="T13" fmla="*/ 100 h 100"/>
                <a:gd name="T14" fmla="*/ 57 w 57"/>
                <a:gd name="T15" fmla="*/ 41 h 100"/>
                <a:gd name="T16" fmla="*/ 46 w 57"/>
                <a:gd name="T17" fmla="*/ 33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100"/>
                <a:gd name="T29" fmla="*/ 57 w 57"/>
                <a:gd name="T30" fmla="*/ 100 h 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100">
                  <a:moveTo>
                    <a:pt x="46" y="33"/>
                  </a:moveTo>
                  <a:lnTo>
                    <a:pt x="46" y="26"/>
                  </a:lnTo>
                  <a:lnTo>
                    <a:pt x="14" y="4"/>
                  </a:lnTo>
                  <a:lnTo>
                    <a:pt x="14" y="10"/>
                  </a:lnTo>
                  <a:lnTo>
                    <a:pt x="0" y="0"/>
                  </a:lnTo>
                  <a:lnTo>
                    <a:pt x="0" y="59"/>
                  </a:lnTo>
                  <a:lnTo>
                    <a:pt x="57" y="100"/>
                  </a:lnTo>
                  <a:lnTo>
                    <a:pt x="57" y="41"/>
                  </a:lnTo>
                  <a:lnTo>
                    <a:pt x="46" y="33"/>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grpSp>
      <p:grpSp>
        <p:nvGrpSpPr>
          <p:cNvPr id="2224" name="Group 1628"/>
          <p:cNvGrpSpPr/>
          <p:nvPr/>
        </p:nvGrpSpPr>
        <p:grpSpPr>
          <a:xfrm>
            <a:off x="3151011" y="3889161"/>
            <a:ext cx="633002" cy="783762"/>
            <a:chOff x="6570880" y="3470838"/>
            <a:chExt cx="762000" cy="943482"/>
          </a:xfrm>
        </p:grpSpPr>
        <p:grpSp>
          <p:nvGrpSpPr>
            <p:cNvPr id="2225" name="Group 3849"/>
            <p:cNvGrpSpPr>
              <a:grpSpLocks/>
            </p:cNvGrpSpPr>
            <p:nvPr/>
          </p:nvGrpSpPr>
          <p:grpSpPr bwMode="auto">
            <a:xfrm>
              <a:off x="6570880" y="3779320"/>
              <a:ext cx="762000" cy="635000"/>
              <a:chOff x="3003" y="2368"/>
              <a:chExt cx="1224" cy="1021"/>
            </a:xfrm>
          </p:grpSpPr>
          <p:sp>
            <p:nvSpPr>
              <p:cNvPr id="1729"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1730"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1731"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1732"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733"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734"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735"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736"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737"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738"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1739"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1740"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741"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742"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1743"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744"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745"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746"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747"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748"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749"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750"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751"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752"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753"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754"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1755"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nvGrpSpPr>
            <p:cNvPr id="2226" name="Group 3849"/>
            <p:cNvGrpSpPr>
              <a:grpSpLocks/>
            </p:cNvGrpSpPr>
            <p:nvPr/>
          </p:nvGrpSpPr>
          <p:grpSpPr bwMode="auto">
            <a:xfrm>
              <a:off x="6570880" y="3625079"/>
              <a:ext cx="762000" cy="635000"/>
              <a:chOff x="3003" y="2368"/>
              <a:chExt cx="1224" cy="1021"/>
            </a:xfrm>
          </p:grpSpPr>
          <p:sp>
            <p:nvSpPr>
              <p:cNvPr id="1702"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1703"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1704"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1705"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706"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707"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708"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709"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710"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711"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1712"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1713"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714"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715"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1716"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717"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718"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719"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720"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721"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722"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723"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724"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725"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726"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727"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1728"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nvGrpSpPr>
            <p:cNvPr id="2227" name="Group 3849"/>
            <p:cNvGrpSpPr>
              <a:grpSpLocks/>
            </p:cNvGrpSpPr>
            <p:nvPr/>
          </p:nvGrpSpPr>
          <p:grpSpPr bwMode="auto">
            <a:xfrm>
              <a:off x="6570880" y="3470838"/>
              <a:ext cx="762000" cy="635000"/>
              <a:chOff x="3003" y="2368"/>
              <a:chExt cx="1224" cy="1021"/>
            </a:xfrm>
          </p:grpSpPr>
          <p:sp>
            <p:nvSpPr>
              <p:cNvPr id="1675"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1676"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1677"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1678"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679"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680"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681"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682"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683"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684"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1685"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1686"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687"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688"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1689"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690"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691"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692"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693"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694"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695"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696"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697"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698"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699"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700"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1701"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grpSp>
        <p:nvGrpSpPr>
          <p:cNvPr id="2228" name="Group 588"/>
          <p:cNvGrpSpPr>
            <a:grpSpLocks noChangeAspect="1"/>
          </p:cNvGrpSpPr>
          <p:nvPr/>
        </p:nvGrpSpPr>
        <p:grpSpPr bwMode="auto">
          <a:xfrm>
            <a:off x="3173766" y="3282219"/>
            <a:ext cx="655237" cy="520074"/>
            <a:chOff x="2154" y="1633"/>
            <a:chExt cx="3607" cy="2878"/>
          </a:xfrm>
        </p:grpSpPr>
        <p:sp>
          <p:nvSpPr>
            <p:cNvPr id="1631" name="Freeform 589"/>
            <p:cNvSpPr>
              <a:spLocks noChangeAspect="1"/>
            </p:cNvSpPr>
            <p:nvPr/>
          </p:nvSpPr>
          <p:spPr bwMode="auto">
            <a:xfrm>
              <a:off x="4300" y="3151"/>
              <a:ext cx="1461" cy="1360"/>
            </a:xfrm>
            <a:custGeom>
              <a:avLst/>
              <a:gdLst>
                <a:gd name="T0" fmla="*/ 0 w 1461"/>
                <a:gd name="T1" fmla="*/ 1033 h 1360"/>
                <a:gd name="T2" fmla="*/ 0 w 1461"/>
                <a:gd name="T3" fmla="*/ 1360 h 1360"/>
                <a:gd name="T4" fmla="*/ 1461 w 1461"/>
                <a:gd name="T5" fmla="*/ 328 h 1360"/>
                <a:gd name="T6" fmla="*/ 1461 w 1461"/>
                <a:gd name="T7" fmla="*/ 0 h 1360"/>
                <a:gd name="T8" fmla="*/ 0 w 1461"/>
                <a:gd name="T9" fmla="*/ 1033 h 1360"/>
                <a:gd name="T10" fmla="*/ 0 60000 65536"/>
                <a:gd name="T11" fmla="*/ 0 60000 65536"/>
                <a:gd name="T12" fmla="*/ 0 60000 65536"/>
                <a:gd name="T13" fmla="*/ 0 60000 65536"/>
                <a:gd name="T14" fmla="*/ 0 60000 65536"/>
                <a:gd name="T15" fmla="*/ 0 w 1461"/>
                <a:gd name="T16" fmla="*/ 0 h 1360"/>
                <a:gd name="T17" fmla="*/ 1461 w 1461"/>
                <a:gd name="T18" fmla="*/ 1360 h 1360"/>
              </a:gdLst>
              <a:ahLst/>
              <a:cxnLst>
                <a:cxn ang="T10">
                  <a:pos x="T0" y="T1"/>
                </a:cxn>
                <a:cxn ang="T11">
                  <a:pos x="T2" y="T3"/>
                </a:cxn>
                <a:cxn ang="T12">
                  <a:pos x="T4" y="T5"/>
                </a:cxn>
                <a:cxn ang="T13">
                  <a:pos x="T6" y="T7"/>
                </a:cxn>
                <a:cxn ang="T14">
                  <a:pos x="T8" y="T9"/>
                </a:cxn>
              </a:cxnLst>
              <a:rect l="T15" t="T16" r="T17" b="T18"/>
              <a:pathLst>
                <a:path w="1461" h="1360">
                  <a:moveTo>
                    <a:pt x="0" y="1033"/>
                  </a:moveTo>
                  <a:lnTo>
                    <a:pt x="0" y="1360"/>
                  </a:lnTo>
                  <a:lnTo>
                    <a:pt x="1461" y="328"/>
                  </a:lnTo>
                  <a:lnTo>
                    <a:pt x="1461" y="0"/>
                  </a:lnTo>
                  <a:lnTo>
                    <a:pt x="0" y="1033"/>
                  </a:lnTo>
                  <a:close/>
                </a:path>
              </a:pathLst>
            </a:custGeom>
            <a:solidFill>
              <a:srgbClr val="80808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32" name="Freeform 590"/>
            <p:cNvSpPr>
              <a:spLocks noChangeAspect="1"/>
            </p:cNvSpPr>
            <p:nvPr/>
          </p:nvSpPr>
          <p:spPr bwMode="auto">
            <a:xfrm>
              <a:off x="2154" y="1633"/>
              <a:ext cx="3607" cy="2551"/>
            </a:xfrm>
            <a:custGeom>
              <a:avLst/>
              <a:gdLst>
                <a:gd name="T0" fmla="*/ 0 w 3607"/>
                <a:gd name="T1" fmla="*/ 1032 h 2551"/>
                <a:gd name="T2" fmla="*/ 2146 w 3607"/>
                <a:gd name="T3" fmla="*/ 2551 h 2551"/>
                <a:gd name="T4" fmla="*/ 3607 w 3607"/>
                <a:gd name="T5" fmla="*/ 1518 h 2551"/>
                <a:gd name="T6" fmla="*/ 1459 w 3607"/>
                <a:gd name="T7" fmla="*/ 0 h 2551"/>
                <a:gd name="T8" fmla="*/ 0 w 3607"/>
                <a:gd name="T9" fmla="*/ 1032 h 2551"/>
                <a:gd name="T10" fmla="*/ 0 60000 65536"/>
                <a:gd name="T11" fmla="*/ 0 60000 65536"/>
                <a:gd name="T12" fmla="*/ 0 60000 65536"/>
                <a:gd name="T13" fmla="*/ 0 60000 65536"/>
                <a:gd name="T14" fmla="*/ 0 60000 65536"/>
                <a:gd name="T15" fmla="*/ 0 w 3607"/>
                <a:gd name="T16" fmla="*/ 0 h 2551"/>
                <a:gd name="T17" fmla="*/ 3607 w 3607"/>
                <a:gd name="T18" fmla="*/ 2551 h 2551"/>
              </a:gdLst>
              <a:ahLst/>
              <a:cxnLst>
                <a:cxn ang="T10">
                  <a:pos x="T0" y="T1"/>
                </a:cxn>
                <a:cxn ang="T11">
                  <a:pos x="T2" y="T3"/>
                </a:cxn>
                <a:cxn ang="T12">
                  <a:pos x="T4" y="T5"/>
                </a:cxn>
                <a:cxn ang="T13">
                  <a:pos x="T6" y="T7"/>
                </a:cxn>
                <a:cxn ang="T14">
                  <a:pos x="T8" y="T9"/>
                </a:cxn>
              </a:cxnLst>
              <a:rect l="T15" t="T16" r="T17" b="T18"/>
              <a:pathLst>
                <a:path w="3607" h="2551">
                  <a:moveTo>
                    <a:pt x="0" y="1032"/>
                  </a:moveTo>
                  <a:lnTo>
                    <a:pt x="2146" y="2551"/>
                  </a:lnTo>
                  <a:lnTo>
                    <a:pt x="3607" y="1518"/>
                  </a:lnTo>
                  <a:lnTo>
                    <a:pt x="1459" y="0"/>
                  </a:lnTo>
                  <a:lnTo>
                    <a:pt x="0" y="1032"/>
                  </a:lnTo>
                  <a:close/>
                </a:path>
              </a:pathLst>
            </a:custGeom>
            <a:solidFill>
              <a:srgbClr val="B2B2B2"/>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33" name="Freeform 591"/>
            <p:cNvSpPr>
              <a:spLocks noChangeAspect="1"/>
            </p:cNvSpPr>
            <p:nvPr/>
          </p:nvSpPr>
          <p:spPr bwMode="auto">
            <a:xfrm>
              <a:off x="2154" y="2665"/>
              <a:ext cx="2146" cy="1846"/>
            </a:xfrm>
            <a:custGeom>
              <a:avLst/>
              <a:gdLst>
                <a:gd name="T0" fmla="*/ 2146 w 2146"/>
                <a:gd name="T1" fmla="*/ 1846 h 1846"/>
                <a:gd name="T2" fmla="*/ 0 w 2146"/>
                <a:gd name="T3" fmla="*/ 328 h 1846"/>
                <a:gd name="T4" fmla="*/ 0 w 2146"/>
                <a:gd name="T5" fmla="*/ 0 h 1846"/>
                <a:gd name="T6" fmla="*/ 2146 w 2146"/>
                <a:gd name="T7" fmla="*/ 1519 h 1846"/>
                <a:gd name="T8" fmla="*/ 2146 w 2146"/>
                <a:gd name="T9" fmla="*/ 1846 h 1846"/>
                <a:gd name="T10" fmla="*/ 0 60000 65536"/>
                <a:gd name="T11" fmla="*/ 0 60000 65536"/>
                <a:gd name="T12" fmla="*/ 0 60000 65536"/>
                <a:gd name="T13" fmla="*/ 0 60000 65536"/>
                <a:gd name="T14" fmla="*/ 0 60000 65536"/>
                <a:gd name="T15" fmla="*/ 0 w 2146"/>
                <a:gd name="T16" fmla="*/ 0 h 1846"/>
                <a:gd name="T17" fmla="*/ 2146 w 2146"/>
                <a:gd name="T18" fmla="*/ 1846 h 1846"/>
              </a:gdLst>
              <a:ahLst/>
              <a:cxnLst>
                <a:cxn ang="T10">
                  <a:pos x="T0" y="T1"/>
                </a:cxn>
                <a:cxn ang="T11">
                  <a:pos x="T2" y="T3"/>
                </a:cxn>
                <a:cxn ang="T12">
                  <a:pos x="T4" y="T5"/>
                </a:cxn>
                <a:cxn ang="T13">
                  <a:pos x="T6" y="T7"/>
                </a:cxn>
                <a:cxn ang="T14">
                  <a:pos x="T8" y="T9"/>
                </a:cxn>
              </a:cxnLst>
              <a:rect l="T15" t="T16" r="T17" b="T18"/>
              <a:pathLst>
                <a:path w="2146" h="1846">
                  <a:moveTo>
                    <a:pt x="2146" y="1846"/>
                  </a:moveTo>
                  <a:lnTo>
                    <a:pt x="0" y="328"/>
                  </a:lnTo>
                  <a:lnTo>
                    <a:pt x="0" y="0"/>
                  </a:lnTo>
                  <a:lnTo>
                    <a:pt x="2146" y="1519"/>
                  </a:lnTo>
                  <a:lnTo>
                    <a:pt x="2146" y="1846"/>
                  </a:lnTo>
                  <a:close/>
                </a:path>
              </a:pathLst>
            </a:custGeom>
            <a:solidFill>
              <a:srgbClr val="777777"/>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34" name="Freeform 592"/>
            <p:cNvSpPr>
              <a:spLocks noChangeAspect="1"/>
            </p:cNvSpPr>
            <p:nvPr/>
          </p:nvSpPr>
          <p:spPr bwMode="auto">
            <a:xfrm>
              <a:off x="2641" y="3216"/>
              <a:ext cx="68" cy="119"/>
            </a:xfrm>
            <a:custGeom>
              <a:avLst/>
              <a:gdLst>
                <a:gd name="T0" fmla="*/ 0 w 68"/>
                <a:gd name="T1" fmla="*/ 0 h 119"/>
                <a:gd name="T2" fmla="*/ 0 w 68"/>
                <a:gd name="T3" fmla="*/ 70 h 119"/>
                <a:gd name="T4" fmla="*/ 68 w 68"/>
                <a:gd name="T5" fmla="*/ 119 h 119"/>
                <a:gd name="T6" fmla="*/ 68 w 68"/>
                <a:gd name="T7" fmla="*/ 49 h 119"/>
                <a:gd name="T8" fmla="*/ 0 w 68"/>
                <a:gd name="T9" fmla="*/ 0 h 119"/>
                <a:gd name="T10" fmla="*/ 0 60000 65536"/>
                <a:gd name="T11" fmla="*/ 0 60000 65536"/>
                <a:gd name="T12" fmla="*/ 0 60000 65536"/>
                <a:gd name="T13" fmla="*/ 0 60000 65536"/>
                <a:gd name="T14" fmla="*/ 0 60000 65536"/>
                <a:gd name="T15" fmla="*/ 0 w 68"/>
                <a:gd name="T16" fmla="*/ 0 h 119"/>
                <a:gd name="T17" fmla="*/ 68 w 68"/>
                <a:gd name="T18" fmla="*/ 119 h 119"/>
              </a:gdLst>
              <a:ahLst/>
              <a:cxnLst>
                <a:cxn ang="T10">
                  <a:pos x="T0" y="T1"/>
                </a:cxn>
                <a:cxn ang="T11">
                  <a:pos x="T2" y="T3"/>
                </a:cxn>
                <a:cxn ang="T12">
                  <a:pos x="T4" y="T5"/>
                </a:cxn>
                <a:cxn ang="T13">
                  <a:pos x="T6" y="T7"/>
                </a:cxn>
                <a:cxn ang="T14">
                  <a:pos x="T8" y="T9"/>
                </a:cxn>
              </a:cxnLst>
              <a:rect l="T15" t="T16" r="T17" b="T18"/>
              <a:pathLst>
                <a:path w="68" h="119">
                  <a:moveTo>
                    <a:pt x="0" y="0"/>
                  </a:moveTo>
                  <a:lnTo>
                    <a:pt x="0" y="70"/>
                  </a:lnTo>
                  <a:lnTo>
                    <a:pt x="68" y="119"/>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35" name="Freeform 593"/>
            <p:cNvSpPr>
              <a:spLocks noChangeAspect="1"/>
            </p:cNvSpPr>
            <p:nvPr/>
          </p:nvSpPr>
          <p:spPr bwMode="auto">
            <a:xfrm>
              <a:off x="2819" y="3344"/>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36" name="Freeform 594"/>
            <p:cNvSpPr>
              <a:spLocks noChangeAspect="1"/>
            </p:cNvSpPr>
            <p:nvPr/>
          </p:nvSpPr>
          <p:spPr bwMode="auto">
            <a:xfrm>
              <a:off x="2730" y="3280"/>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37" name="Freeform 595"/>
            <p:cNvSpPr>
              <a:spLocks noChangeAspect="1"/>
            </p:cNvSpPr>
            <p:nvPr/>
          </p:nvSpPr>
          <p:spPr bwMode="auto">
            <a:xfrm>
              <a:off x="2553" y="3153"/>
              <a:ext cx="67" cy="118"/>
            </a:xfrm>
            <a:custGeom>
              <a:avLst/>
              <a:gdLst>
                <a:gd name="T0" fmla="*/ 0 w 67"/>
                <a:gd name="T1" fmla="*/ 0 h 118"/>
                <a:gd name="T2" fmla="*/ 0 w 67"/>
                <a:gd name="T3" fmla="*/ 69 h 118"/>
                <a:gd name="T4" fmla="*/ 67 w 67"/>
                <a:gd name="T5" fmla="*/ 118 h 118"/>
                <a:gd name="T6" fmla="*/ 67 w 67"/>
                <a:gd name="T7" fmla="*/ 48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69"/>
                  </a:lnTo>
                  <a:lnTo>
                    <a:pt x="67" y="118"/>
                  </a:lnTo>
                  <a:lnTo>
                    <a:pt x="67"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38" name="Freeform 596"/>
            <p:cNvSpPr>
              <a:spLocks noChangeAspect="1"/>
            </p:cNvSpPr>
            <p:nvPr/>
          </p:nvSpPr>
          <p:spPr bwMode="auto">
            <a:xfrm>
              <a:off x="2641" y="3115"/>
              <a:ext cx="68" cy="118"/>
            </a:xfrm>
            <a:custGeom>
              <a:avLst/>
              <a:gdLst>
                <a:gd name="T0" fmla="*/ 0 w 68"/>
                <a:gd name="T1" fmla="*/ 0 h 118"/>
                <a:gd name="T2" fmla="*/ 0 w 68"/>
                <a:gd name="T3" fmla="*/ 70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39" name="Freeform 597"/>
            <p:cNvSpPr>
              <a:spLocks noChangeAspect="1"/>
            </p:cNvSpPr>
            <p:nvPr/>
          </p:nvSpPr>
          <p:spPr bwMode="auto">
            <a:xfrm>
              <a:off x="2819" y="3243"/>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40" name="Freeform 598"/>
            <p:cNvSpPr>
              <a:spLocks noChangeAspect="1"/>
            </p:cNvSpPr>
            <p:nvPr/>
          </p:nvSpPr>
          <p:spPr bwMode="auto">
            <a:xfrm>
              <a:off x="2730" y="3179"/>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41" name="Freeform 599"/>
            <p:cNvSpPr>
              <a:spLocks noChangeAspect="1"/>
            </p:cNvSpPr>
            <p:nvPr/>
          </p:nvSpPr>
          <p:spPr bwMode="auto">
            <a:xfrm>
              <a:off x="2553" y="3051"/>
              <a:ext cx="67" cy="118"/>
            </a:xfrm>
            <a:custGeom>
              <a:avLst/>
              <a:gdLst>
                <a:gd name="T0" fmla="*/ 0 w 67"/>
                <a:gd name="T1" fmla="*/ 0 h 118"/>
                <a:gd name="T2" fmla="*/ 0 w 67"/>
                <a:gd name="T3" fmla="*/ 70 h 118"/>
                <a:gd name="T4" fmla="*/ 67 w 67"/>
                <a:gd name="T5" fmla="*/ 118 h 118"/>
                <a:gd name="T6" fmla="*/ 67 w 67"/>
                <a:gd name="T7" fmla="*/ 49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70"/>
                  </a:lnTo>
                  <a:lnTo>
                    <a:pt x="67" y="118"/>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42" name="Freeform 600"/>
            <p:cNvSpPr>
              <a:spLocks noChangeAspect="1"/>
            </p:cNvSpPr>
            <p:nvPr/>
          </p:nvSpPr>
          <p:spPr bwMode="auto">
            <a:xfrm>
              <a:off x="3017" y="3482"/>
              <a:ext cx="69" cy="118"/>
            </a:xfrm>
            <a:custGeom>
              <a:avLst/>
              <a:gdLst>
                <a:gd name="T0" fmla="*/ 0 w 69"/>
                <a:gd name="T1" fmla="*/ 0 h 118"/>
                <a:gd name="T2" fmla="*/ 0 w 69"/>
                <a:gd name="T3" fmla="*/ 69 h 118"/>
                <a:gd name="T4" fmla="*/ 69 w 69"/>
                <a:gd name="T5" fmla="*/ 118 h 118"/>
                <a:gd name="T6" fmla="*/ 69 w 69"/>
                <a:gd name="T7" fmla="*/ 48 h 118"/>
                <a:gd name="T8" fmla="*/ 0 w 69"/>
                <a:gd name="T9" fmla="*/ 0 h 118"/>
                <a:gd name="T10" fmla="*/ 0 60000 65536"/>
                <a:gd name="T11" fmla="*/ 0 60000 65536"/>
                <a:gd name="T12" fmla="*/ 0 60000 65536"/>
                <a:gd name="T13" fmla="*/ 0 60000 65536"/>
                <a:gd name="T14" fmla="*/ 0 60000 65536"/>
                <a:gd name="T15" fmla="*/ 0 w 69"/>
                <a:gd name="T16" fmla="*/ 0 h 118"/>
                <a:gd name="T17" fmla="*/ 69 w 69"/>
                <a:gd name="T18" fmla="*/ 118 h 118"/>
              </a:gdLst>
              <a:ahLst/>
              <a:cxnLst>
                <a:cxn ang="T10">
                  <a:pos x="T0" y="T1"/>
                </a:cxn>
                <a:cxn ang="T11">
                  <a:pos x="T2" y="T3"/>
                </a:cxn>
                <a:cxn ang="T12">
                  <a:pos x="T4" y="T5"/>
                </a:cxn>
                <a:cxn ang="T13">
                  <a:pos x="T6" y="T7"/>
                </a:cxn>
                <a:cxn ang="T14">
                  <a:pos x="T8" y="T9"/>
                </a:cxn>
              </a:cxnLst>
              <a:rect l="T15" t="T16" r="T17" b="T18"/>
              <a:pathLst>
                <a:path w="69" h="118">
                  <a:moveTo>
                    <a:pt x="0" y="0"/>
                  </a:moveTo>
                  <a:lnTo>
                    <a:pt x="0" y="69"/>
                  </a:lnTo>
                  <a:lnTo>
                    <a:pt x="69" y="118"/>
                  </a:lnTo>
                  <a:lnTo>
                    <a:pt x="69"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43" name="Freeform 601"/>
            <p:cNvSpPr>
              <a:spLocks noChangeAspect="1"/>
            </p:cNvSpPr>
            <p:nvPr/>
          </p:nvSpPr>
          <p:spPr bwMode="auto">
            <a:xfrm>
              <a:off x="3195" y="3609"/>
              <a:ext cx="68" cy="119"/>
            </a:xfrm>
            <a:custGeom>
              <a:avLst/>
              <a:gdLst>
                <a:gd name="T0" fmla="*/ 0 w 68"/>
                <a:gd name="T1" fmla="*/ 0 h 119"/>
                <a:gd name="T2" fmla="*/ 0 w 68"/>
                <a:gd name="T3" fmla="*/ 70 h 119"/>
                <a:gd name="T4" fmla="*/ 68 w 68"/>
                <a:gd name="T5" fmla="*/ 119 h 119"/>
                <a:gd name="T6" fmla="*/ 68 w 68"/>
                <a:gd name="T7" fmla="*/ 49 h 119"/>
                <a:gd name="T8" fmla="*/ 0 w 68"/>
                <a:gd name="T9" fmla="*/ 0 h 119"/>
                <a:gd name="T10" fmla="*/ 0 60000 65536"/>
                <a:gd name="T11" fmla="*/ 0 60000 65536"/>
                <a:gd name="T12" fmla="*/ 0 60000 65536"/>
                <a:gd name="T13" fmla="*/ 0 60000 65536"/>
                <a:gd name="T14" fmla="*/ 0 60000 65536"/>
                <a:gd name="T15" fmla="*/ 0 w 68"/>
                <a:gd name="T16" fmla="*/ 0 h 119"/>
                <a:gd name="T17" fmla="*/ 68 w 68"/>
                <a:gd name="T18" fmla="*/ 119 h 119"/>
              </a:gdLst>
              <a:ahLst/>
              <a:cxnLst>
                <a:cxn ang="T10">
                  <a:pos x="T0" y="T1"/>
                </a:cxn>
                <a:cxn ang="T11">
                  <a:pos x="T2" y="T3"/>
                </a:cxn>
                <a:cxn ang="T12">
                  <a:pos x="T4" y="T5"/>
                </a:cxn>
                <a:cxn ang="T13">
                  <a:pos x="T6" y="T7"/>
                </a:cxn>
                <a:cxn ang="T14">
                  <a:pos x="T8" y="T9"/>
                </a:cxn>
              </a:cxnLst>
              <a:rect l="T15" t="T16" r="T17" b="T18"/>
              <a:pathLst>
                <a:path w="68" h="119">
                  <a:moveTo>
                    <a:pt x="0" y="0"/>
                  </a:moveTo>
                  <a:lnTo>
                    <a:pt x="0" y="70"/>
                  </a:lnTo>
                  <a:lnTo>
                    <a:pt x="68" y="119"/>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44" name="Freeform 602"/>
            <p:cNvSpPr>
              <a:spLocks noChangeAspect="1"/>
            </p:cNvSpPr>
            <p:nvPr/>
          </p:nvSpPr>
          <p:spPr bwMode="auto">
            <a:xfrm>
              <a:off x="3107" y="3546"/>
              <a:ext cx="67" cy="118"/>
            </a:xfrm>
            <a:custGeom>
              <a:avLst/>
              <a:gdLst>
                <a:gd name="T0" fmla="*/ 0 w 67"/>
                <a:gd name="T1" fmla="*/ 0 h 118"/>
                <a:gd name="T2" fmla="*/ 0 w 67"/>
                <a:gd name="T3" fmla="*/ 69 h 118"/>
                <a:gd name="T4" fmla="*/ 67 w 67"/>
                <a:gd name="T5" fmla="*/ 118 h 118"/>
                <a:gd name="T6" fmla="*/ 67 w 67"/>
                <a:gd name="T7" fmla="*/ 48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69"/>
                  </a:lnTo>
                  <a:lnTo>
                    <a:pt x="67" y="118"/>
                  </a:lnTo>
                  <a:lnTo>
                    <a:pt x="67"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45" name="Freeform 603"/>
            <p:cNvSpPr>
              <a:spLocks noChangeAspect="1"/>
            </p:cNvSpPr>
            <p:nvPr/>
          </p:nvSpPr>
          <p:spPr bwMode="auto">
            <a:xfrm>
              <a:off x="2928" y="3418"/>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46" name="Freeform 604"/>
            <p:cNvSpPr>
              <a:spLocks noChangeAspect="1"/>
            </p:cNvSpPr>
            <p:nvPr/>
          </p:nvSpPr>
          <p:spPr bwMode="auto">
            <a:xfrm>
              <a:off x="3017" y="3380"/>
              <a:ext cx="69" cy="118"/>
            </a:xfrm>
            <a:custGeom>
              <a:avLst/>
              <a:gdLst>
                <a:gd name="T0" fmla="*/ 0 w 69"/>
                <a:gd name="T1" fmla="*/ 0 h 118"/>
                <a:gd name="T2" fmla="*/ 0 w 69"/>
                <a:gd name="T3" fmla="*/ 70 h 118"/>
                <a:gd name="T4" fmla="*/ 69 w 69"/>
                <a:gd name="T5" fmla="*/ 118 h 118"/>
                <a:gd name="T6" fmla="*/ 69 w 69"/>
                <a:gd name="T7" fmla="*/ 49 h 118"/>
                <a:gd name="T8" fmla="*/ 0 w 69"/>
                <a:gd name="T9" fmla="*/ 0 h 118"/>
                <a:gd name="T10" fmla="*/ 0 60000 65536"/>
                <a:gd name="T11" fmla="*/ 0 60000 65536"/>
                <a:gd name="T12" fmla="*/ 0 60000 65536"/>
                <a:gd name="T13" fmla="*/ 0 60000 65536"/>
                <a:gd name="T14" fmla="*/ 0 60000 65536"/>
                <a:gd name="T15" fmla="*/ 0 w 69"/>
                <a:gd name="T16" fmla="*/ 0 h 118"/>
                <a:gd name="T17" fmla="*/ 69 w 69"/>
                <a:gd name="T18" fmla="*/ 118 h 118"/>
              </a:gdLst>
              <a:ahLst/>
              <a:cxnLst>
                <a:cxn ang="T10">
                  <a:pos x="T0" y="T1"/>
                </a:cxn>
                <a:cxn ang="T11">
                  <a:pos x="T2" y="T3"/>
                </a:cxn>
                <a:cxn ang="T12">
                  <a:pos x="T4" y="T5"/>
                </a:cxn>
                <a:cxn ang="T13">
                  <a:pos x="T6" y="T7"/>
                </a:cxn>
                <a:cxn ang="T14">
                  <a:pos x="T8" y="T9"/>
                </a:cxn>
              </a:cxnLst>
              <a:rect l="T15" t="T16" r="T17" b="T18"/>
              <a:pathLst>
                <a:path w="69" h="118">
                  <a:moveTo>
                    <a:pt x="0" y="0"/>
                  </a:moveTo>
                  <a:lnTo>
                    <a:pt x="0" y="70"/>
                  </a:lnTo>
                  <a:lnTo>
                    <a:pt x="69" y="118"/>
                  </a:lnTo>
                  <a:lnTo>
                    <a:pt x="69"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47" name="Freeform 605"/>
            <p:cNvSpPr>
              <a:spLocks noChangeAspect="1"/>
            </p:cNvSpPr>
            <p:nvPr/>
          </p:nvSpPr>
          <p:spPr bwMode="auto">
            <a:xfrm>
              <a:off x="3195" y="3508"/>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48" name="Freeform 606"/>
            <p:cNvSpPr>
              <a:spLocks noChangeAspect="1"/>
            </p:cNvSpPr>
            <p:nvPr/>
          </p:nvSpPr>
          <p:spPr bwMode="auto">
            <a:xfrm>
              <a:off x="3107" y="3444"/>
              <a:ext cx="67" cy="118"/>
            </a:xfrm>
            <a:custGeom>
              <a:avLst/>
              <a:gdLst>
                <a:gd name="T0" fmla="*/ 0 w 67"/>
                <a:gd name="T1" fmla="*/ 0 h 118"/>
                <a:gd name="T2" fmla="*/ 0 w 67"/>
                <a:gd name="T3" fmla="*/ 70 h 118"/>
                <a:gd name="T4" fmla="*/ 67 w 67"/>
                <a:gd name="T5" fmla="*/ 118 h 118"/>
                <a:gd name="T6" fmla="*/ 67 w 67"/>
                <a:gd name="T7" fmla="*/ 49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70"/>
                  </a:lnTo>
                  <a:lnTo>
                    <a:pt x="67" y="118"/>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49" name="Freeform 607"/>
            <p:cNvSpPr>
              <a:spLocks noChangeAspect="1"/>
            </p:cNvSpPr>
            <p:nvPr/>
          </p:nvSpPr>
          <p:spPr bwMode="auto">
            <a:xfrm>
              <a:off x="2928" y="3316"/>
              <a:ext cx="68" cy="119"/>
            </a:xfrm>
            <a:custGeom>
              <a:avLst/>
              <a:gdLst>
                <a:gd name="T0" fmla="*/ 0 w 68"/>
                <a:gd name="T1" fmla="*/ 0 h 119"/>
                <a:gd name="T2" fmla="*/ 0 w 68"/>
                <a:gd name="T3" fmla="*/ 70 h 119"/>
                <a:gd name="T4" fmla="*/ 68 w 68"/>
                <a:gd name="T5" fmla="*/ 119 h 119"/>
                <a:gd name="T6" fmla="*/ 68 w 68"/>
                <a:gd name="T7" fmla="*/ 49 h 119"/>
                <a:gd name="T8" fmla="*/ 0 w 68"/>
                <a:gd name="T9" fmla="*/ 0 h 119"/>
                <a:gd name="T10" fmla="*/ 0 60000 65536"/>
                <a:gd name="T11" fmla="*/ 0 60000 65536"/>
                <a:gd name="T12" fmla="*/ 0 60000 65536"/>
                <a:gd name="T13" fmla="*/ 0 60000 65536"/>
                <a:gd name="T14" fmla="*/ 0 60000 65536"/>
                <a:gd name="T15" fmla="*/ 0 w 68"/>
                <a:gd name="T16" fmla="*/ 0 h 119"/>
                <a:gd name="T17" fmla="*/ 68 w 68"/>
                <a:gd name="T18" fmla="*/ 119 h 119"/>
              </a:gdLst>
              <a:ahLst/>
              <a:cxnLst>
                <a:cxn ang="T10">
                  <a:pos x="T0" y="T1"/>
                </a:cxn>
                <a:cxn ang="T11">
                  <a:pos x="T2" y="T3"/>
                </a:cxn>
                <a:cxn ang="T12">
                  <a:pos x="T4" y="T5"/>
                </a:cxn>
                <a:cxn ang="T13">
                  <a:pos x="T6" y="T7"/>
                </a:cxn>
                <a:cxn ang="T14">
                  <a:pos x="T8" y="T9"/>
                </a:cxn>
              </a:cxnLst>
              <a:rect l="T15" t="T16" r="T17" b="T18"/>
              <a:pathLst>
                <a:path w="68" h="119">
                  <a:moveTo>
                    <a:pt x="0" y="0"/>
                  </a:moveTo>
                  <a:lnTo>
                    <a:pt x="0" y="70"/>
                  </a:lnTo>
                  <a:lnTo>
                    <a:pt x="68" y="119"/>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50" name="Freeform 608"/>
            <p:cNvSpPr>
              <a:spLocks noChangeAspect="1"/>
            </p:cNvSpPr>
            <p:nvPr/>
          </p:nvSpPr>
          <p:spPr bwMode="auto">
            <a:xfrm>
              <a:off x="3417" y="3771"/>
              <a:ext cx="67" cy="118"/>
            </a:xfrm>
            <a:custGeom>
              <a:avLst/>
              <a:gdLst>
                <a:gd name="T0" fmla="*/ 0 w 67"/>
                <a:gd name="T1" fmla="*/ 0 h 118"/>
                <a:gd name="T2" fmla="*/ 0 w 67"/>
                <a:gd name="T3" fmla="*/ 70 h 118"/>
                <a:gd name="T4" fmla="*/ 67 w 67"/>
                <a:gd name="T5" fmla="*/ 118 h 118"/>
                <a:gd name="T6" fmla="*/ 67 w 67"/>
                <a:gd name="T7" fmla="*/ 49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70"/>
                  </a:lnTo>
                  <a:lnTo>
                    <a:pt x="67" y="118"/>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51" name="Freeform 609"/>
            <p:cNvSpPr>
              <a:spLocks noChangeAspect="1"/>
            </p:cNvSpPr>
            <p:nvPr/>
          </p:nvSpPr>
          <p:spPr bwMode="auto">
            <a:xfrm>
              <a:off x="3595" y="3898"/>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52" name="Freeform 610"/>
            <p:cNvSpPr>
              <a:spLocks noChangeAspect="1"/>
            </p:cNvSpPr>
            <p:nvPr/>
          </p:nvSpPr>
          <p:spPr bwMode="auto">
            <a:xfrm>
              <a:off x="3506" y="3834"/>
              <a:ext cx="68" cy="118"/>
            </a:xfrm>
            <a:custGeom>
              <a:avLst/>
              <a:gdLst>
                <a:gd name="T0" fmla="*/ 0 w 68"/>
                <a:gd name="T1" fmla="*/ 0 h 118"/>
                <a:gd name="T2" fmla="*/ 0 w 68"/>
                <a:gd name="T3" fmla="*/ 71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1"/>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53" name="Freeform 611"/>
            <p:cNvSpPr>
              <a:spLocks noChangeAspect="1"/>
            </p:cNvSpPr>
            <p:nvPr/>
          </p:nvSpPr>
          <p:spPr bwMode="auto">
            <a:xfrm>
              <a:off x="3328" y="3707"/>
              <a:ext cx="68" cy="119"/>
            </a:xfrm>
            <a:custGeom>
              <a:avLst/>
              <a:gdLst>
                <a:gd name="T0" fmla="*/ 0 w 68"/>
                <a:gd name="T1" fmla="*/ 0 h 119"/>
                <a:gd name="T2" fmla="*/ 0 w 68"/>
                <a:gd name="T3" fmla="*/ 70 h 119"/>
                <a:gd name="T4" fmla="*/ 68 w 68"/>
                <a:gd name="T5" fmla="*/ 119 h 119"/>
                <a:gd name="T6" fmla="*/ 68 w 68"/>
                <a:gd name="T7" fmla="*/ 49 h 119"/>
                <a:gd name="T8" fmla="*/ 0 w 68"/>
                <a:gd name="T9" fmla="*/ 0 h 119"/>
                <a:gd name="T10" fmla="*/ 0 60000 65536"/>
                <a:gd name="T11" fmla="*/ 0 60000 65536"/>
                <a:gd name="T12" fmla="*/ 0 60000 65536"/>
                <a:gd name="T13" fmla="*/ 0 60000 65536"/>
                <a:gd name="T14" fmla="*/ 0 60000 65536"/>
                <a:gd name="T15" fmla="*/ 0 w 68"/>
                <a:gd name="T16" fmla="*/ 0 h 119"/>
                <a:gd name="T17" fmla="*/ 68 w 68"/>
                <a:gd name="T18" fmla="*/ 119 h 119"/>
              </a:gdLst>
              <a:ahLst/>
              <a:cxnLst>
                <a:cxn ang="T10">
                  <a:pos x="T0" y="T1"/>
                </a:cxn>
                <a:cxn ang="T11">
                  <a:pos x="T2" y="T3"/>
                </a:cxn>
                <a:cxn ang="T12">
                  <a:pos x="T4" y="T5"/>
                </a:cxn>
                <a:cxn ang="T13">
                  <a:pos x="T6" y="T7"/>
                </a:cxn>
                <a:cxn ang="T14">
                  <a:pos x="T8" y="T9"/>
                </a:cxn>
              </a:cxnLst>
              <a:rect l="T15" t="T16" r="T17" b="T18"/>
              <a:pathLst>
                <a:path w="68" h="119">
                  <a:moveTo>
                    <a:pt x="0" y="0"/>
                  </a:moveTo>
                  <a:lnTo>
                    <a:pt x="0" y="70"/>
                  </a:lnTo>
                  <a:lnTo>
                    <a:pt x="68" y="119"/>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54" name="Freeform 612"/>
            <p:cNvSpPr>
              <a:spLocks noChangeAspect="1"/>
            </p:cNvSpPr>
            <p:nvPr/>
          </p:nvSpPr>
          <p:spPr bwMode="auto">
            <a:xfrm>
              <a:off x="3417" y="3669"/>
              <a:ext cx="67" cy="119"/>
            </a:xfrm>
            <a:custGeom>
              <a:avLst/>
              <a:gdLst>
                <a:gd name="T0" fmla="*/ 0 w 67"/>
                <a:gd name="T1" fmla="*/ 0 h 119"/>
                <a:gd name="T2" fmla="*/ 0 w 67"/>
                <a:gd name="T3" fmla="*/ 70 h 119"/>
                <a:gd name="T4" fmla="*/ 67 w 67"/>
                <a:gd name="T5" fmla="*/ 119 h 119"/>
                <a:gd name="T6" fmla="*/ 67 w 67"/>
                <a:gd name="T7" fmla="*/ 48 h 119"/>
                <a:gd name="T8" fmla="*/ 0 w 67"/>
                <a:gd name="T9" fmla="*/ 0 h 119"/>
                <a:gd name="T10" fmla="*/ 0 60000 65536"/>
                <a:gd name="T11" fmla="*/ 0 60000 65536"/>
                <a:gd name="T12" fmla="*/ 0 60000 65536"/>
                <a:gd name="T13" fmla="*/ 0 60000 65536"/>
                <a:gd name="T14" fmla="*/ 0 60000 65536"/>
                <a:gd name="T15" fmla="*/ 0 w 67"/>
                <a:gd name="T16" fmla="*/ 0 h 119"/>
                <a:gd name="T17" fmla="*/ 67 w 67"/>
                <a:gd name="T18" fmla="*/ 119 h 119"/>
              </a:gdLst>
              <a:ahLst/>
              <a:cxnLst>
                <a:cxn ang="T10">
                  <a:pos x="T0" y="T1"/>
                </a:cxn>
                <a:cxn ang="T11">
                  <a:pos x="T2" y="T3"/>
                </a:cxn>
                <a:cxn ang="T12">
                  <a:pos x="T4" y="T5"/>
                </a:cxn>
                <a:cxn ang="T13">
                  <a:pos x="T6" y="T7"/>
                </a:cxn>
                <a:cxn ang="T14">
                  <a:pos x="T8" y="T9"/>
                </a:cxn>
              </a:cxnLst>
              <a:rect l="T15" t="T16" r="T17" b="T18"/>
              <a:pathLst>
                <a:path w="67" h="119">
                  <a:moveTo>
                    <a:pt x="0" y="0"/>
                  </a:moveTo>
                  <a:lnTo>
                    <a:pt x="0" y="70"/>
                  </a:lnTo>
                  <a:lnTo>
                    <a:pt x="67" y="119"/>
                  </a:lnTo>
                  <a:lnTo>
                    <a:pt x="67"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55" name="Freeform 613"/>
            <p:cNvSpPr>
              <a:spLocks noChangeAspect="1"/>
            </p:cNvSpPr>
            <p:nvPr/>
          </p:nvSpPr>
          <p:spPr bwMode="auto">
            <a:xfrm>
              <a:off x="3595" y="3797"/>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56" name="Freeform 614"/>
            <p:cNvSpPr>
              <a:spLocks noChangeAspect="1"/>
            </p:cNvSpPr>
            <p:nvPr/>
          </p:nvSpPr>
          <p:spPr bwMode="auto">
            <a:xfrm>
              <a:off x="3506" y="3733"/>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57" name="Freeform 615"/>
            <p:cNvSpPr>
              <a:spLocks noChangeAspect="1"/>
            </p:cNvSpPr>
            <p:nvPr/>
          </p:nvSpPr>
          <p:spPr bwMode="auto">
            <a:xfrm>
              <a:off x="3328" y="3606"/>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58" name="Freeform 616"/>
            <p:cNvSpPr>
              <a:spLocks noChangeAspect="1"/>
            </p:cNvSpPr>
            <p:nvPr/>
          </p:nvSpPr>
          <p:spPr bwMode="auto">
            <a:xfrm>
              <a:off x="3792" y="4035"/>
              <a:ext cx="67" cy="118"/>
            </a:xfrm>
            <a:custGeom>
              <a:avLst/>
              <a:gdLst>
                <a:gd name="T0" fmla="*/ 0 w 67"/>
                <a:gd name="T1" fmla="*/ 0 h 118"/>
                <a:gd name="T2" fmla="*/ 0 w 67"/>
                <a:gd name="T3" fmla="*/ 70 h 118"/>
                <a:gd name="T4" fmla="*/ 67 w 67"/>
                <a:gd name="T5" fmla="*/ 118 h 118"/>
                <a:gd name="T6" fmla="*/ 67 w 67"/>
                <a:gd name="T7" fmla="*/ 49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70"/>
                  </a:lnTo>
                  <a:lnTo>
                    <a:pt x="67" y="118"/>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59" name="Freeform 617"/>
            <p:cNvSpPr>
              <a:spLocks noChangeAspect="1"/>
            </p:cNvSpPr>
            <p:nvPr/>
          </p:nvSpPr>
          <p:spPr bwMode="auto">
            <a:xfrm>
              <a:off x="3970" y="4162"/>
              <a:ext cx="67" cy="119"/>
            </a:xfrm>
            <a:custGeom>
              <a:avLst/>
              <a:gdLst>
                <a:gd name="T0" fmla="*/ 0 w 67"/>
                <a:gd name="T1" fmla="*/ 0 h 119"/>
                <a:gd name="T2" fmla="*/ 0 w 67"/>
                <a:gd name="T3" fmla="*/ 70 h 119"/>
                <a:gd name="T4" fmla="*/ 67 w 67"/>
                <a:gd name="T5" fmla="*/ 119 h 119"/>
                <a:gd name="T6" fmla="*/ 67 w 67"/>
                <a:gd name="T7" fmla="*/ 49 h 119"/>
                <a:gd name="T8" fmla="*/ 0 w 67"/>
                <a:gd name="T9" fmla="*/ 0 h 119"/>
                <a:gd name="T10" fmla="*/ 0 60000 65536"/>
                <a:gd name="T11" fmla="*/ 0 60000 65536"/>
                <a:gd name="T12" fmla="*/ 0 60000 65536"/>
                <a:gd name="T13" fmla="*/ 0 60000 65536"/>
                <a:gd name="T14" fmla="*/ 0 60000 65536"/>
                <a:gd name="T15" fmla="*/ 0 w 67"/>
                <a:gd name="T16" fmla="*/ 0 h 119"/>
                <a:gd name="T17" fmla="*/ 67 w 67"/>
                <a:gd name="T18" fmla="*/ 119 h 119"/>
              </a:gdLst>
              <a:ahLst/>
              <a:cxnLst>
                <a:cxn ang="T10">
                  <a:pos x="T0" y="T1"/>
                </a:cxn>
                <a:cxn ang="T11">
                  <a:pos x="T2" y="T3"/>
                </a:cxn>
                <a:cxn ang="T12">
                  <a:pos x="T4" y="T5"/>
                </a:cxn>
                <a:cxn ang="T13">
                  <a:pos x="T6" y="T7"/>
                </a:cxn>
                <a:cxn ang="T14">
                  <a:pos x="T8" y="T9"/>
                </a:cxn>
              </a:cxnLst>
              <a:rect l="T15" t="T16" r="T17" b="T18"/>
              <a:pathLst>
                <a:path w="67" h="119">
                  <a:moveTo>
                    <a:pt x="0" y="0"/>
                  </a:moveTo>
                  <a:lnTo>
                    <a:pt x="0" y="70"/>
                  </a:lnTo>
                  <a:lnTo>
                    <a:pt x="67" y="119"/>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60" name="Freeform 618"/>
            <p:cNvSpPr>
              <a:spLocks noChangeAspect="1"/>
            </p:cNvSpPr>
            <p:nvPr/>
          </p:nvSpPr>
          <p:spPr bwMode="auto">
            <a:xfrm>
              <a:off x="3880" y="4099"/>
              <a:ext cx="69" cy="118"/>
            </a:xfrm>
            <a:custGeom>
              <a:avLst/>
              <a:gdLst>
                <a:gd name="T0" fmla="*/ 0 w 69"/>
                <a:gd name="T1" fmla="*/ 0 h 118"/>
                <a:gd name="T2" fmla="*/ 0 w 69"/>
                <a:gd name="T3" fmla="*/ 69 h 118"/>
                <a:gd name="T4" fmla="*/ 69 w 69"/>
                <a:gd name="T5" fmla="*/ 118 h 118"/>
                <a:gd name="T6" fmla="*/ 69 w 69"/>
                <a:gd name="T7" fmla="*/ 48 h 118"/>
                <a:gd name="T8" fmla="*/ 0 w 69"/>
                <a:gd name="T9" fmla="*/ 0 h 118"/>
                <a:gd name="T10" fmla="*/ 0 60000 65536"/>
                <a:gd name="T11" fmla="*/ 0 60000 65536"/>
                <a:gd name="T12" fmla="*/ 0 60000 65536"/>
                <a:gd name="T13" fmla="*/ 0 60000 65536"/>
                <a:gd name="T14" fmla="*/ 0 60000 65536"/>
                <a:gd name="T15" fmla="*/ 0 w 69"/>
                <a:gd name="T16" fmla="*/ 0 h 118"/>
                <a:gd name="T17" fmla="*/ 69 w 69"/>
                <a:gd name="T18" fmla="*/ 118 h 118"/>
              </a:gdLst>
              <a:ahLst/>
              <a:cxnLst>
                <a:cxn ang="T10">
                  <a:pos x="T0" y="T1"/>
                </a:cxn>
                <a:cxn ang="T11">
                  <a:pos x="T2" y="T3"/>
                </a:cxn>
                <a:cxn ang="T12">
                  <a:pos x="T4" y="T5"/>
                </a:cxn>
                <a:cxn ang="T13">
                  <a:pos x="T6" y="T7"/>
                </a:cxn>
                <a:cxn ang="T14">
                  <a:pos x="T8" y="T9"/>
                </a:cxn>
              </a:cxnLst>
              <a:rect l="T15" t="T16" r="T17" b="T18"/>
              <a:pathLst>
                <a:path w="69" h="118">
                  <a:moveTo>
                    <a:pt x="0" y="0"/>
                  </a:moveTo>
                  <a:lnTo>
                    <a:pt x="0" y="69"/>
                  </a:lnTo>
                  <a:lnTo>
                    <a:pt x="69" y="118"/>
                  </a:lnTo>
                  <a:lnTo>
                    <a:pt x="69"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61" name="Freeform 619"/>
            <p:cNvSpPr>
              <a:spLocks noChangeAspect="1"/>
            </p:cNvSpPr>
            <p:nvPr/>
          </p:nvSpPr>
          <p:spPr bwMode="auto">
            <a:xfrm>
              <a:off x="3703" y="3971"/>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62" name="Freeform 620"/>
            <p:cNvSpPr>
              <a:spLocks noChangeAspect="1"/>
            </p:cNvSpPr>
            <p:nvPr/>
          </p:nvSpPr>
          <p:spPr bwMode="auto">
            <a:xfrm>
              <a:off x="3792" y="3934"/>
              <a:ext cx="67" cy="118"/>
            </a:xfrm>
            <a:custGeom>
              <a:avLst/>
              <a:gdLst>
                <a:gd name="T0" fmla="*/ 0 w 67"/>
                <a:gd name="T1" fmla="*/ 0 h 118"/>
                <a:gd name="T2" fmla="*/ 0 w 67"/>
                <a:gd name="T3" fmla="*/ 69 h 118"/>
                <a:gd name="T4" fmla="*/ 67 w 67"/>
                <a:gd name="T5" fmla="*/ 118 h 118"/>
                <a:gd name="T6" fmla="*/ 67 w 67"/>
                <a:gd name="T7" fmla="*/ 48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69"/>
                  </a:lnTo>
                  <a:lnTo>
                    <a:pt x="67" y="118"/>
                  </a:lnTo>
                  <a:lnTo>
                    <a:pt x="67"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63" name="Freeform 621"/>
            <p:cNvSpPr>
              <a:spLocks noChangeAspect="1"/>
            </p:cNvSpPr>
            <p:nvPr/>
          </p:nvSpPr>
          <p:spPr bwMode="auto">
            <a:xfrm>
              <a:off x="3970" y="4060"/>
              <a:ext cx="67" cy="119"/>
            </a:xfrm>
            <a:custGeom>
              <a:avLst/>
              <a:gdLst>
                <a:gd name="T0" fmla="*/ 0 w 67"/>
                <a:gd name="T1" fmla="*/ 0 h 119"/>
                <a:gd name="T2" fmla="*/ 0 w 67"/>
                <a:gd name="T3" fmla="*/ 70 h 119"/>
                <a:gd name="T4" fmla="*/ 67 w 67"/>
                <a:gd name="T5" fmla="*/ 119 h 119"/>
                <a:gd name="T6" fmla="*/ 67 w 67"/>
                <a:gd name="T7" fmla="*/ 49 h 119"/>
                <a:gd name="T8" fmla="*/ 0 w 67"/>
                <a:gd name="T9" fmla="*/ 0 h 119"/>
                <a:gd name="T10" fmla="*/ 0 60000 65536"/>
                <a:gd name="T11" fmla="*/ 0 60000 65536"/>
                <a:gd name="T12" fmla="*/ 0 60000 65536"/>
                <a:gd name="T13" fmla="*/ 0 60000 65536"/>
                <a:gd name="T14" fmla="*/ 0 60000 65536"/>
                <a:gd name="T15" fmla="*/ 0 w 67"/>
                <a:gd name="T16" fmla="*/ 0 h 119"/>
                <a:gd name="T17" fmla="*/ 67 w 67"/>
                <a:gd name="T18" fmla="*/ 119 h 119"/>
              </a:gdLst>
              <a:ahLst/>
              <a:cxnLst>
                <a:cxn ang="T10">
                  <a:pos x="T0" y="T1"/>
                </a:cxn>
                <a:cxn ang="T11">
                  <a:pos x="T2" y="T3"/>
                </a:cxn>
                <a:cxn ang="T12">
                  <a:pos x="T4" y="T5"/>
                </a:cxn>
                <a:cxn ang="T13">
                  <a:pos x="T6" y="T7"/>
                </a:cxn>
                <a:cxn ang="T14">
                  <a:pos x="T8" y="T9"/>
                </a:cxn>
              </a:cxnLst>
              <a:rect l="T15" t="T16" r="T17" b="T18"/>
              <a:pathLst>
                <a:path w="67" h="119">
                  <a:moveTo>
                    <a:pt x="0" y="0"/>
                  </a:moveTo>
                  <a:lnTo>
                    <a:pt x="0" y="70"/>
                  </a:lnTo>
                  <a:lnTo>
                    <a:pt x="67" y="119"/>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64" name="Freeform 622"/>
            <p:cNvSpPr>
              <a:spLocks noChangeAspect="1"/>
            </p:cNvSpPr>
            <p:nvPr/>
          </p:nvSpPr>
          <p:spPr bwMode="auto">
            <a:xfrm>
              <a:off x="3880" y="3997"/>
              <a:ext cx="69" cy="119"/>
            </a:xfrm>
            <a:custGeom>
              <a:avLst/>
              <a:gdLst>
                <a:gd name="T0" fmla="*/ 0 w 69"/>
                <a:gd name="T1" fmla="*/ 0 h 119"/>
                <a:gd name="T2" fmla="*/ 0 w 69"/>
                <a:gd name="T3" fmla="*/ 70 h 119"/>
                <a:gd name="T4" fmla="*/ 69 w 69"/>
                <a:gd name="T5" fmla="*/ 119 h 119"/>
                <a:gd name="T6" fmla="*/ 69 w 69"/>
                <a:gd name="T7" fmla="*/ 48 h 119"/>
                <a:gd name="T8" fmla="*/ 0 w 69"/>
                <a:gd name="T9" fmla="*/ 0 h 119"/>
                <a:gd name="T10" fmla="*/ 0 60000 65536"/>
                <a:gd name="T11" fmla="*/ 0 60000 65536"/>
                <a:gd name="T12" fmla="*/ 0 60000 65536"/>
                <a:gd name="T13" fmla="*/ 0 60000 65536"/>
                <a:gd name="T14" fmla="*/ 0 60000 65536"/>
                <a:gd name="T15" fmla="*/ 0 w 69"/>
                <a:gd name="T16" fmla="*/ 0 h 119"/>
                <a:gd name="T17" fmla="*/ 69 w 69"/>
                <a:gd name="T18" fmla="*/ 119 h 119"/>
              </a:gdLst>
              <a:ahLst/>
              <a:cxnLst>
                <a:cxn ang="T10">
                  <a:pos x="T0" y="T1"/>
                </a:cxn>
                <a:cxn ang="T11">
                  <a:pos x="T2" y="T3"/>
                </a:cxn>
                <a:cxn ang="T12">
                  <a:pos x="T4" y="T5"/>
                </a:cxn>
                <a:cxn ang="T13">
                  <a:pos x="T6" y="T7"/>
                </a:cxn>
                <a:cxn ang="T14">
                  <a:pos x="T8" y="T9"/>
                </a:cxn>
              </a:cxnLst>
              <a:rect l="T15" t="T16" r="T17" b="T18"/>
              <a:pathLst>
                <a:path w="69" h="119">
                  <a:moveTo>
                    <a:pt x="0" y="0"/>
                  </a:moveTo>
                  <a:lnTo>
                    <a:pt x="0" y="70"/>
                  </a:lnTo>
                  <a:lnTo>
                    <a:pt x="69" y="119"/>
                  </a:lnTo>
                  <a:lnTo>
                    <a:pt x="69"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65" name="Freeform 623"/>
            <p:cNvSpPr>
              <a:spLocks noChangeAspect="1"/>
            </p:cNvSpPr>
            <p:nvPr/>
          </p:nvSpPr>
          <p:spPr bwMode="auto">
            <a:xfrm>
              <a:off x="3703" y="3870"/>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66" name="Freeform 624"/>
            <p:cNvSpPr>
              <a:spLocks noChangeAspect="1"/>
            </p:cNvSpPr>
            <p:nvPr/>
          </p:nvSpPr>
          <p:spPr bwMode="auto">
            <a:xfrm>
              <a:off x="2191" y="2787"/>
              <a:ext cx="136" cy="271"/>
            </a:xfrm>
            <a:custGeom>
              <a:avLst/>
              <a:gdLst>
                <a:gd name="T0" fmla="*/ 0 w 136"/>
                <a:gd name="T1" fmla="*/ 176 h 271"/>
                <a:gd name="T2" fmla="*/ 0 w 136"/>
                <a:gd name="T3" fmla="*/ 0 h 271"/>
                <a:gd name="T4" fmla="*/ 136 w 136"/>
                <a:gd name="T5" fmla="*/ 96 h 271"/>
                <a:gd name="T6" fmla="*/ 136 w 136"/>
                <a:gd name="T7" fmla="*/ 271 h 271"/>
                <a:gd name="T8" fmla="*/ 0 w 136"/>
                <a:gd name="T9" fmla="*/ 176 h 271"/>
                <a:gd name="T10" fmla="*/ 0 w 136"/>
                <a:gd name="T11" fmla="*/ 176 h 271"/>
                <a:gd name="T12" fmla="*/ 0 60000 65536"/>
                <a:gd name="T13" fmla="*/ 0 60000 65536"/>
                <a:gd name="T14" fmla="*/ 0 60000 65536"/>
                <a:gd name="T15" fmla="*/ 0 60000 65536"/>
                <a:gd name="T16" fmla="*/ 0 60000 65536"/>
                <a:gd name="T17" fmla="*/ 0 60000 65536"/>
                <a:gd name="T18" fmla="*/ 0 w 136"/>
                <a:gd name="T19" fmla="*/ 0 h 271"/>
                <a:gd name="T20" fmla="*/ 136 w 136"/>
                <a:gd name="T21" fmla="*/ 271 h 271"/>
              </a:gdLst>
              <a:ahLst/>
              <a:cxnLst>
                <a:cxn ang="T12">
                  <a:pos x="T0" y="T1"/>
                </a:cxn>
                <a:cxn ang="T13">
                  <a:pos x="T2" y="T3"/>
                </a:cxn>
                <a:cxn ang="T14">
                  <a:pos x="T4" y="T5"/>
                </a:cxn>
                <a:cxn ang="T15">
                  <a:pos x="T6" y="T7"/>
                </a:cxn>
                <a:cxn ang="T16">
                  <a:pos x="T8" y="T9"/>
                </a:cxn>
                <a:cxn ang="T17">
                  <a:pos x="T10" y="T11"/>
                </a:cxn>
              </a:cxnLst>
              <a:rect l="T18" t="T19" r="T20" b="T21"/>
              <a:pathLst>
                <a:path w="136" h="271">
                  <a:moveTo>
                    <a:pt x="0" y="176"/>
                  </a:moveTo>
                  <a:lnTo>
                    <a:pt x="0" y="0"/>
                  </a:lnTo>
                  <a:lnTo>
                    <a:pt x="136" y="96"/>
                  </a:lnTo>
                  <a:lnTo>
                    <a:pt x="136" y="271"/>
                  </a:lnTo>
                  <a:lnTo>
                    <a:pt x="0" y="176"/>
                  </a:lnTo>
                  <a:close/>
                </a:path>
              </a:pathLst>
            </a:custGeom>
            <a:solidFill>
              <a:srgbClr val="98979B"/>
            </a:solidFill>
            <a:ln w="9525">
              <a:noFill/>
              <a:round/>
              <a:headEnd/>
              <a:tailEnd/>
            </a:ln>
          </p:spPr>
          <p:txBody>
            <a:bodyPr/>
            <a:lstStyle/>
            <a:p>
              <a:endParaRPr lang="en-US">
                <a:solidFill>
                  <a:prstClr val="black"/>
                </a:solidFill>
              </a:endParaRPr>
            </a:p>
          </p:txBody>
        </p:sp>
        <p:sp>
          <p:nvSpPr>
            <p:cNvPr id="1667" name="Freeform 625"/>
            <p:cNvSpPr>
              <a:spLocks noChangeAspect="1"/>
            </p:cNvSpPr>
            <p:nvPr/>
          </p:nvSpPr>
          <p:spPr bwMode="auto">
            <a:xfrm>
              <a:off x="2212" y="2865"/>
              <a:ext cx="89" cy="135"/>
            </a:xfrm>
            <a:custGeom>
              <a:avLst/>
              <a:gdLst>
                <a:gd name="T0" fmla="*/ 0 w 89"/>
                <a:gd name="T1" fmla="*/ 64 h 135"/>
                <a:gd name="T2" fmla="*/ 0 w 89"/>
                <a:gd name="T3" fmla="*/ 0 h 135"/>
                <a:gd name="T4" fmla="*/ 89 w 89"/>
                <a:gd name="T5" fmla="*/ 63 h 135"/>
                <a:gd name="T6" fmla="*/ 89 w 89"/>
                <a:gd name="T7" fmla="*/ 123 h 135"/>
                <a:gd name="T8" fmla="*/ 61 w 89"/>
                <a:gd name="T9" fmla="*/ 135 h 135"/>
                <a:gd name="T10" fmla="*/ 16 w 89"/>
                <a:gd name="T11" fmla="*/ 103 h 135"/>
                <a:gd name="T12" fmla="*/ 0 w 89"/>
                <a:gd name="T13" fmla="*/ 64 h 135"/>
                <a:gd name="T14" fmla="*/ 0 60000 65536"/>
                <a:gd name="T15" fmla="*/ 0 60000 65536"/>
                <a:gd name="T16" fmla="*/ 0 60000 65536"/>
                <a:gd name="T17" fmla="*/ 0 60000 65536"/>
                <a:gd name="T18" fmla="*/ 0 60000 65536"/>
                <a:gd name="T19" fmla="*/ 0 60000 65536"/>
                <a:gd name="T20" fmla="*/ 0 60000 65536"/>
                <a:gd name="T21" fmla="*/ 0 w 89"/>
                <a:gd name="T22" fmla="*/ 0 h 135"/>
                <a:gd name="T23" fmla="*/ 89 w 89"/>
                <a:gd name="T24" fmla="*/ 135 h 1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135">
                  <a:moveTo>
                    <a:pt x="0" y="64"/>
                  </a:moveTo>
                  <a:lnTo>
                    <a:pt x="0" y="0"/>
                  </a:lnTo>
                  <a:lnTo>
                    <a:pt x="89" y="63"/>
                  </a:lnTo>
                  <a:lnTo>
                    <a:pt x="89" y="123"/>
                  </a:lnTo>
                  <a:lnTo>
                    <a:pt x="61" y="135"/>
                  </a:lnTo>
                  <a:lnTo>
                    <a:pt x="16" y="103"/>
                  </a:lnTo>
                  <a:lnTo>
                    <a:pt x="0" y="64"/>
                  </a:lnTo>
                  <a:close/>
                </a:path>
              </a:pathLst>
            </a:custGeom>
            <a:solidFill>
              <a:srgbClr val="717073"/>
            </a:solidFill>
            <a:ln w="9525">
              <a:noFill/>
              <a:round/>
              <a:headEnd/>
              <a:tailEnd/>
            </a:ln>
          </p:spPr>
          <p:txBody>
            <a:bodyPr/>
            <a:lstStyle/>
            <a:p>
              <a:endParaRPr lang="en-US">
                <a:solidFill>
                  <a:prstClr val="black"/>
                </a:solidFill>
              </a:endParaRPr>
            </a:p>
          </p:txBody>
        </p:sp>
        <p:sp>
          <p:nvSpPr>
            <p:cNvPr id="1668" name="Freeform 626"/>
            <p:cNvSpPr>
              <a:spLocks noChangeAspect="1"/>
            </p:cNvSpPr>
            <p:nvPr/>
          </p:nvSpPr>
          <p:spPr bwMode="auto">
            <a:xfrm>
              <a:off x="4116" y="4158"/>
              <a:ext cx="136" cy="272"/>
            </a:xfrm>
            <a:custGeom>
              <a:avLst/>
              <a:gdLst>
                <a:gd name="T0" fmla="*/ 0 w 136"/>
                <a:gd name="T1" fmla="*/ 176 h 272"/>
                <a:gd name="T2" fmla="*/ 0 w 136"/>
                <a:gd name="T3" fmla="*/ 0 h 272"/>
                <a:gd name="T4" fmla="*/ 136 w 136"/>
                <a:gd name="T5" fmla="*/ 97 h 272"/>
                <a:gd name="T6" fmla="*/ 136 w 136"/>
                <a:gd name="T7" fmla="*/ 272 h 272"/>
                <a:gd name="T8" fmla="*/ 0 w 136"/>
                <a:gd name="T9" fmla="*/ 176 h 272"/>
                <a:gd name="T10" fmla="*/ 0 w 136"/>
                <a:gd name="T11" fmla="*/ 176 h 272"/>
                <a:gd name="T12" fmla="*/ 0 60000 65536"/>
                <a:gd name="T13" fmla="*/ 0 60000 65536"/>
                <a:gd name="T14" fmla="*/ 0 60000 65536"/>
                <a:gd name="T15" fmla="*/ 0 60000 65536"/>
                <a:gd name="T16" fmla="*/ 0 60000 65536"/>
                <a:gd name="T17" fmla="*/ 0 60000 65536"/>
                <a:gd name="T18" fmla="*/ 0 w 136"/>
                <a:gd name="T19" fmla="*/ 0 h 272"/>
                <a:gd name="T20" fmla="*/ 136 w 136"/>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136" h="272">
                  <a:moveTo>
                    <a:pt x="0" y="176"/>
                  </a:moveTo>
                  <a:lnTo>
                    <a:pt x="0" y="0"/>
                  </a:lnTo>
                  <a:lnTo>
                    <a:pt x="136" y="97"/>
                  </a:lnTo>
                  <a:lnTo>
                    <a:pt x="136" y="272"/>
                  </a:lnTo>
                  <a:lnTo>
                    <a:pt x="0" y="176"/>
                  </a:lnTo>
                  <a:close/>
                </a:path>
              </a:pathLst>
            </a:custGeom>
            <a:solidFill>
              <a:srgbClr val="98979B"/>
            </a:solidFill>
            <a:ln w="9525">
              <a:noFill/>
              <a:round/>
              <a:headEnd/>
              <a:tailEnd/>
            </a:ln>
          </p:spPr>
          <p:txBody>
            <a:bodyPr/>
            <a:lstStyle/>
            <a:p>
              <a:endParaRPr lang="en-US">
                <a:solidFill>
                  <a:prstClr val="black"/>
                </a:solidFill>
              </a:endParaRPr>
            </a:p>
          </p:txBody>
        </p:sp>
        <p:sp>
          <p:nvSpPr>
            <p:cNvPr id="1669" name="Freeform 627"/>
            <p:cNvSpPr>
              <a:spLocks noChangeAspect="1"/>
            </p:cNvSpPr>
            <p:nvPr/>
          </p:nvSpPr>
          <p:spPr bwMode="auto">
            <a:xfrm>
              <a:off x="4136" y="4236"/>
              <a:ext cx="90" cy="136"/>
            </a:xfrm>
            <a:custGeom>
              <a:avLst/>
              <a:gdLst>
                <a:gd name="T0" fmla="*/ 0 w 90"/>
                <a:gd name="T1" fmla="*/ 65 h 136"/>
                <a:gd name="T2" fmla="*/ 0 w 90"/>
                <a:gd name="T3" fmla="*/ 0 h 136"/>
                <a:gd name="T4" fmla="*/ 90 w 90"/>
                <a:gd name="T5" fmla="*/ 63 h 136"/>
                <a:gd name="T6" fmla="*/ 90 w 90"/>
                <a:gd name="T7" fmla="*/ 123 h 136"/>
                <a:gd name="T8" fmla="*/ 62 w 90"/>
                <a:gd name="T9" fmla="*/ 136 h 136"/>
                <a:gd name="T10" fmla="*/ 18 w 90"/>
                <a:gd name="T11" fmla="*/ 104 h 136"/>
                <a:gd name="T12" fmla="*/ 0 w 90"/>
                <a:gd name="T13" fmla="*/ 65 h 136"/>
                <a:gd name="T14" fmla="*/ 0 60000 65536"/>
                <a:gd name="T15" fmla="*/ 0 60000 65536"/>
                <a:gd name="T16" fmla="*/ 0 60000 65536"/>
                <a:gd name="T17" fmla="*/ 0 60000 65536"/>
                <a:gd name="T18" fmla="*/ 0 60000 65536"/>
                <a:gd name="T19" fmla="*/ 0 60000 65536"/>
                <a:gd name="T20" fmla="*/ 0 60000 65536"/>
                <a:gd name="T21" fmla="*/ 0 w 90"/>
                <a:gd name="T22" fmla="*/ 0 h 136"/>
                <a:gd name="T23" fmla="*/ 90 w 90"/>
                <a:gd name="T24" fmla="*/ 136 h 1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136">
                  <a:moveTo>
                    <a:pt x="0" y="65"/>
                  </a:moveTo>
                  <a:lnTo>
                    <a:pt x="0" y="0"/>
                  </a:lnTo>
                  <a:lnTo>
                    <a:pt x="90" y="63"/>
                  </a:lnTo>
                  <a:lnTo>
                    <a:pt x="90" y="123"/>
                  </a:lnTo>
                  <a:lnTo>
                    <a:pt x="62" y="136"/>
                  </a:lnTo>
                  <a:lnTo>
                    <a:pt x="18" y="104"/>
                  </a:lnTo>
                  <a:lnTo>
                    <a:pt x="0" y="65"/>
                  </a:lnTo>
                  <a:close/>
                </a:path>
              </a:pathLst>
            </a:custGeom>
            <a:solidFill>
              <a:srgbClr val="717073"/>
            </a:solidFill>
            <a:ln w="9525">
              <a:noFill/>
              <a:round/>
              <a:headEnd/>
              <a:tailEnd/>
            </a:ln>
          </p:spPr>
          <p:txBody>
            <a:bodyPr/>
            <a:lstStyle/>
            <a:p>
              <a:endParaRPr lang="en-US">
                <a:solidFill>
                  <a:prstClr val="black"/>
                </a:solidFill>
              </a:endParaRPr>
            </a:p>
          </p:txBody>
        </p:sp>
        <p:sp>
          <p:nvSpPr>
            <p:cNvPr id="1670" name="Freeform 628"/>
            <p:cNvSpPr>
              <a:spLocks noChangeAspect="1"/>
            </p:cNvSpPr>
            <p:nvPr/>
          </p:nvSpPr>
          <p:spPr bwMode="auto">
            <a:xfrm>
              <a:off x="2373" y="2934"/>
              <a:ext cx="58" cy="100"/>
            </a:xfrm>
            <a:custGeom>
              <a:avLst/>
              <a:gdLst>
                <a:gd name="T0" fmla="*/ 45 w 58"/>
                <a:gd name="T1" fmla="*/ 32 h 100"/>
                <a:gd name="T2" fmla="*/ 45 w 58"/>
                <a:gd name="T3" fmla="*/ 26 h 100"/>
                <a:gd name="T4" fmla="*/ 14 w 58"/>
                <a:gd name="T5" fmla="*/ 3 h 100"/>
                <a:gd name="T6" fmla="*/ 14 w 58"/>
                <a:gd name="T7" fmla="*/ 10 h 100"/>
                <a:gd name="T8" fmla="*/ 0 w 58"/>
                <a:gd name="T9" fmla="*/ 0 h 100"/>
                <a:gd name="T10" fmla="*/ 0 w 58"/>
                <a:gd name="T11" fmla="*/ 59 h 100"/>
                <a:gd name="T12" fmla="*/ 58 w 58"/>
                <a:gd name="T13" fmla="*/ 100 h 100"/>
                <a:gd name="T14" fmla="*/ 58 w 58"/>
                <a:gd name="T15" fmla="*/ 41 h 100"/>
                <a:gd name="T16" fmla="*/ 45 w 58"/>
                <a:gd name="T17" fmla="*/ 32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100"/>
                <a:gd name="T29" fmla="*/ 58 w 58"/>
                <a:gd name="T30" fmla="*/ 100 h 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100">
                  <a:moveTo>
                    <a:pt x="45" y="32"/>
                  </a:moveTo>
                  <a:lnTo>
                    <a:pt x="45" y="26"/>
                  </a:lnTo>
                  <a:lnTo>
                    <a:pt x="14" y="3"/>
                  </a:lnTo>
                  <a:lnTo>
                    <a:pt x="14" y="10"/>
                  </a:lnTo>
                  <a:lnTo>
                    <a:pt x="0" y="0"/>
                  </a:lnTo>
                  <a:lnTo>
                    <a:pt x="0" y="59"/>
                  </a:lnTo>
                  <a:lnTo>
                    <a:pt x="58" y="100"/>
                  </a:lnTo>
                  <a:lnTo>
                    <a:pt x="58" y="41"/>
                  </a:lnTo>
                  <a:lnTo>
                    <a:pt x="45" y="32"/>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671" name="Freeform 629"/>
            <p:cNvSpPr>
              <a:spLocks noChangeAspect="1"/>
            </p:cNvSpPr>
            <p:nvPr/>
          </p:nvSpPr>
          <p:spPr bwMode="auto">
            <a:xfrm>
              <a:off x="2448" y="2988"/>
              <a:ext cx="57" cy="100"/>
            </a:xfrm>
            <a:custGeom>
              <a:avLst/>
              <a:gdLst>
                <a:gd name="T0" fmla="*/ 46 w 57"/>
                <a:gd name="T1" fmla="*/ 33 h 100"/>
                <a:gd name="T2" fmla="*/ 46 w 57"/>
                <a:gd name="T3" fmla="*/ 26 h 100"/>
                <a:gd name="T4" fmla="*/ 14 w 57"/>
                <a:gd name="T5" fmla="*/ 4 h 100"/>
                <a:gd name="T6" fmla="*/ 14 w 57"/>
                <a:gd name="T7" fmla="*/ 10 h 100"/>
                <a:gd name="T8" fmla="*/ 0 w 57"/>
                <a:gd name="T9" fmla="*/ 0 h 100"/>
                <a:gd name="T10" fmla="*/ 0 w 57"/>
                <a:gd name="T11" fmla="*/ 59 h 100"/>
                <a:gd name="T12" fmla="*/ 57 w 57"/>
                <a:gd name="T13" fmla="*/ 100 h 100"/>
                <a:gd name="T14" fmla="*/ 57 w 57"/>
                <a:gd name="T15" fmla="*/ 41 h 100"/>
                <a:gd name="T16" fmla="*/ 46 w 57"/>
                <a:gd name="T17" fmla="*/ 33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100"/>
                <a:gd name="T29" fmla="*/ 57 w 57"/>
                <a:gd name="T30" fmla="*/ 100 h 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100">
                  <a:moveTo>
                    <a:pt x="46" y="33"/>
                  </a:moveTo>
                  <a:lnTo>
                    <a:pt x="46" y="26"/>
                  </a:lnTo>
                  <a:lnTo>
                    <a:pt x="14" y="4"/>
                  </a:lnTo>
                  <a:lnTo>
                    <a:pt x="14" y="10"/>
                  </a:lnTo>
                  <a:lnTo>
                    <a:pt x="0" y="0"/>
                  </a:lnTo>
                  <a:lnTo>
                    <a:pt x="0" y="59"/>
                  </a:lnTo>
                  <a:lnTo>
                    <a:pt x="57" y="100"/>
                  </a:lnTo>
                  <a:lnTo>
                    <a:pt x="57" y="41"/>
                  </a:lnTo>
                  <a:lnTo>
                    <a:pt x="46" y="33"/>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grpSp>
      <p:grpSp>
        <p:nvGrpSpPr>
          <p:cNvPr id="2229" name="Group 1771"/>
          <p:cNvGrpSpPr/>
          <p:nvPr/>
        </p:nvGrpSpPr>
        <p:grpSpPr>
          <a:xfrm>
            <a:off x="3990722" y="3889161"/>
            <a:ext cx="633002" cy="783762"/>
            <a:chOff x="6570880" y="3470838"/>
            <a:chExt cx="762000" cy="943482"/>
          </a:xfrm>
        </p:grpSpPr>
        <p:grpSp>
          <p:nvGrpSpPr>
            <p:cNvPr id="2230" name="Group 3849"/>
            <p:cNvGrpSpPr>
              <a:grpSpLocks/>
            </p:cNvGrpSpPr>
            <p:nvPr/>
          </p:nvGrpSpPr>
          <p:grpSpPr bwMode="auto">
            <a:xfrm>
              <a:off x="6570880" y="3779320"/>
              <a:ext cx="762000" cy="635000"/>
              <a:chOff x="3003" y="2368"/>
              <a:chExt cx="1224" cy="1021"/>
            </a:xfrm>
          </p:grpSpPr>
          <p:sp>
            <p:nvSpPr>
              <p:cNvPr id="1872"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1873"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1874"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1875"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876"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877"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878"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879"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880"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881"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1882"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1883"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884"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885"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1886"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887"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888"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889"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890"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891"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892"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893"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894"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895"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896"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897"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1898"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nvGrpSpPr>
            <p:cNvPr id="2231" name="Group 3849"/>
            <p:cNvGrpSpPr>
              <a:grpSpLocks/>
            </p:cNvGrpSpPr>
            <p:nvPr/>
          </p:nvGrpSpPr>
          <p:grpSpPr bwMode="auto">
            <a:xfrm>
              <a:off x="6570880" y="3625079"/>
              <a:ext cx="762000" cy="635000"/>
              <a:chOff x="3003" y="2368"/>
              <a:chExt cx="1224" cy="1021"/>
            </a:xfrm>
          </p:grpSpPr>
          <p:sp>
            <p:nvSpPr>
              <p:cNvPr id="1845"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1846"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1847"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1848"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849"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850"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851"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852"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853"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854"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1855"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1856"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857"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858"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1859"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860"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861"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862"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863"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864"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865"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866"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867"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868"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869"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870"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1871"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nvGrpSpPr>
            <p:cNvPr id="2232" name="Group 3849"/>
            <p:cNvGrpSpPr>
              <a:grpSpLocks/>
            </p:cNvGrpSpPr>
            <p:nvPr/>
          </p:nvGrpSpPr>
          <p:grpSpPr bwMode="auto">
            <a:xfrm>
              <a:off x="6570880" y="3470838"/>
              <a:ext cx="762000" cy="635000"/>
              <a:chOff x="3003" y="2368"/>
              <a:chExt cx="1224" cy="1021"/>
            </a:xfrm>
          </p:grpSpPr>
          <p:sp>
            <p:nvSpPr>
              <p:cNvPr id="1818"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1819"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1820"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1821"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822"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823"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824"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825"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826"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827"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1828"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1829"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830"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831"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1832"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833"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834"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835"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836"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837"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838"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839"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840"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841"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842"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843"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1844"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grpSp>
        <p:nvGrpSpPr>
          <p:cNvPr id="2233" name="Group 588"/>
          <p:cNvGrpSpPr>
            <a:grpSpLocks noChangeAspect="1"/>
          </p:cNvGrpSpPr>
          <p:nvPr/>
        </p:nvGrpSpPr>
        <p:grpSpPr bwMode="auto">
          <a:xfrm>
            <a:off x="4013477" y="3282219"/>
            <a:ext cx="655237" cy="520074"/>
            <a:chOff x="2154" y="1633"/>
            <a:chExt cx="3607" cy="2878"/>
          </a:xfrm>
        </p:grpSpPr>
        <p:sp>
          <p:nvSpPr>
            <p:cNvPr id="1774" name="Freeform 589"/>
            <p:cNvSpPr>
              <a:spLocks noChangeAspect="1"/>
            </p:cNvSpPr>
            <p:nvPr/>
          </p:nvSpPr>
          <p:spPr bwMode="auto">
            <a:xfrm>
              <a:off x="4300" y="3151"/>
              <a:ext cx="1461" cy="1360"/>
            </a:xfrm>
            <a:custGeom>
              <a:avLst/>
              <a:gdLst>
                <a:gd name="T0" fmla="*/ 0 w 1461"/>
                <a:gd name="T1" fmla="*/ 1033 h 1360"/>
                <a:gd name="T2" fmla="*/ 0 w 1461"/>
                <a:gd name="T3" fmla="*/ 1360 h 1360"/>
                <a:gd name="T4" fmla="*/ 1461 w 1461"/>
                <a:gd name="T5" fmla="*/ 328 h 1360"/>
                <a:gd name="T6" fmla="*/ 1461 w 1461"/>
                <a:gd name="T7" fmla="*/ 0 h 1360"/>
                <a:gd name="T8" fmla="*/ 0 w 1461"/>
                <a:gd name="T9" fmla="*/ 1033 h 1360"/>
                <a:gd name="T10" fmla="*/ 0 60000 65536"/>
                <a:gd name="T11" fmla="*/ 0 60000 65536"/>
                <a:gd name="T12" fmla="*/ 0 60000 65536"/>
                <a:gd name="T13" fmla="*/ 0 60000 65536"/>
                <a:gd name="T14" fmla="*/ 0 60000 65536"/>
                <a:gd name="T15" fmla="*/ 0 w 1461"/>
                <a:gd name="T16" fmla="*/ 0 h 1360"/>
                <a:gd name="T17" fmla="*/ 1461 w 1461"/>
                <a:gd name="T18" fmla="*/ 1360 h 1360"/>
              </a:gdLst>
              <a:ahLst/>
              <a:cxnLst>
                <a:cxn ang="T10">
                  <a:pos x="T0" y="T1"/>
                </a:cxn>
                <a:cxn ang="T11">
                  <a:pos x="T2" y="T3"/>
                </a:cxn>
                <a:cxn ang="T12">
                  <a:pos x="T4" y="T5"/>
                </a:cxn>
                <a:cxn ang="T13">
                  <a:pos x="T6" y="T7"/>
                </a:cxn>
                <a:cxn ang="T14">
                  <a:pos x="T8" y="T9"/>
                </a:cxn>
              </a:cxnLst>
              <a:rect l="T15" t="T16" r="T17" b="T18"/>
              <a:pathLst>
                <a:path w="1461" h="1360">
                  <a:moveTo>
                    <a:pt x="0" y="1033"/>
                  </a:moveTo>
                  <a:lnTo>
                    <a:pt x="0" y="1360"/>
                  </a:lnTo>
                  <a:lnTo>
                    <a:pt x="1461" y="328"/>
                  </a:lnTo>
                  <a:lnTo>
                    <a:pt x="1461" y="0"/>
                  </a:lnTo>
                  <a:lnTo>
                    <a:pt x="0" y="1033"/>
                  </a:lnTo>
                  <a:close/>
                </a:path>
              </a:pathLst>
            </a:custGeom>
            <a:solidFill>
              <a:srgbClr val="80808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775" name="Freeform 590"/>
            <p:cNvSpPr>
              <a:spLocks noChangeAspect="1"/>
            </p:cNvSpPr>
            <p:nvPr/>
          </p:nvSpPr>
          <p:spPr bwMode="auto">
            <a:xfrm>
              <a:off x="2154" y="1633"/>
              <a:ext cx="3607" cy="2551"/>
            </a:xfrm>
            <a:custGeom>
              <a:avLst/>
              <a:gdLst>
                <a:gd name="T0" fmla="*/ 0 w 3607"/>
                <a:gd name="T1" fmla="*/ 1032 h 2551"/>
                <a:gd name="T2" fmla="*/ 2146 w 3607"/>
                <a:gd name="T3" fmla="*/ 2551 h 2551"/>
                <a:gd name="T4" fmla="*/ 3607 w 3607"/>
                <a:gd name="T5" fmla="*/ 1518 h 2551"/>
                <a:gd name="T6" fmla="*/ 1459 w 3607"/>
                <a:gd name="T7" fmla="*/ 0 h 2551"/>
                <a:gd name="T8" fmla="*/ 0 w 3607"/>
                <a:gd name="T9" fmla="*/ 1032 h 2551"/>
                <a:gd name="T10" fmla="*/ 0 60000 65536"/>
                <a:gd name="T11" fmla="*/ 0 60000 65536"/>
                <a:gd name="T12" fmla="*/ 0 60000 65536"/>
                <a:gd name="T13" fmla="*/ 0 60000 65536"/>
                <a:gd name="T14" fmla="*/ 0 60000 65536"/>
                <a:gd name="T15" fmla="*/ 0 w 3607"/>
                <a:gd name="T16" fmla="*/ 0 h 2551"/>
                <a:gd name="T17" fmla="*/ 3607 w 3607"/>
                <a:gd name="T18" fmla="*/ 2551 h 2551"/>
              </a:gdLst>
              <a:ahLst/>
              <a:cxnLst>
                <a:cxn ang="T10">
                  <a:pos x="T0" y="T1"/>
                </a:cxn>
                <a:cxn ang="T11">
                  <a:pos x="T2" y="T3"/>
                </a:cxn>
                <a:cxn ang="T12">
                  <a:pos x="T4" y="T5"/>
                </a:cxn>
                <a:cxn ang="T13">
                  <a:pos x="T6" y="T7"/>
                </a:cxn>
                <a:cxn ang="T14">
                  <a:pos x="T8" y="T9"/>
                </a:cxn>
              </a:cxnLst>
              <a:rect l="T15" t="T16" r="T17" b="T18"/>
              <a:pathLst>
                <a:path w="3607" h="2551">
                  <a:moveTo>
                    <a:pt x="0" y="1032"/>
                  </a:moveTo>
                  <a:lnTo>
                    <a:pt x="2146" y="2551"/>
                  </a:lnTo>
                  <a:lnTo>
                    <a:pt x="3607" y="1518"/>
                  </a:lnTo>
                  <a:lnTo>
                    <a:pt x="1459" y="0"/>
                  </a:lnTo>
                  <a:lnTo>
                    <a:pt x="0" y="1032"/>
                  </a:lnTo>
                  <a:close/>
                </a:path>
              </a:pathLst>
            </a:custGeom>
            <a:solidFill>
              <a:srgbClr val="B2B2B2"/>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776" name="Freeform 591"/>
            <p:cNvSpPr>
              <a:spLocks noChangeAspect="1"/>
            </p:cNvSpPr>
            <p:nvPr/>
          </p:nvSpPr>
          <p:spPr bwMode="auto">
            <a:xfrm>
              <a:off x="2154" y="2665"/>
              <a:ext cx="2146" cy="1846"/>
            </a:xfrm>
            <a:custGeom>
              <a:avLst/>
              <a:gdLst>
                <a:gd name="T0" fmla="*/ 2146 w 2146"/>
                <a:gd name="T1" fmla="*/ 1846 h 1846"/>
                <a:gd name="T2" fmla="*/ 0 w 2146"/>
                <a:gd name="T3" fmla="*/ 328 h 1846"/>
                <a:gd name="T4" fmla="*/ 0 w 2146"/>
                <a:gd name="T5" fmla="*/ 0 h 1846"/>
                <a:gd name="T6" fmla="*/ 2146 w 2146"/>
                <a:gd name="T7" fmla="*/ 1519 h 1846"/>
                <a:gd name="T8" fmla="*/ 2146 w 2146"/>
                <a:gd name="T9" fmla="*/ 1846 h 1846"/>
                <a:gd name="T10" fmla="*/ 0 60000 65536"/>
                <a:gd name="T11" fmla="*/ 0 60000 65536"/>
                <a:gd name="T12" fmla="*/ 0 60000 65536"/>
                <a:gd name="T13" fmla="*/ 0 60000 65536"/>
                <a:gd name="T14" fmla="*/ 0 60000 65536"/>
                <a:gd name="T15" fmla="*/ 0 w 2146"/>
                <a:gd name="T16" fmla="*/ 0 h 1846"/>
                <a:gd name="T17" fmla="*/ 2146 w 2146"/>
                <a:gd name="T18" fmla="*/ 1846 h 1846"/>
              </a:gdLst>
              <a:ahLst/>
              <a:cxnLst>
                <a:cxn ang="T10">
                  <a:pos x="T0" y="T1"/>
                </a:cxn>
                <a:cxn ang="T11">
                  <a:pos x="T2" y="T3"/>
                </a:cxn>
                <a:cxn ang="T12">
                  <a:pos x="T4" y="T5"/>
                </a:cxn>
                <a:cxn ang="T13">
                  <a:pos x="T6" y="T7"/>
                </a:cxn>
                <a:cxn ang="T14">
                  <a:pos x="T8" y="T9"/>
                </a:cxn>
              </a:cxnLst>
              <a:rect l="T15" t="T16" r="T17" b="T18"/>
              <a:pathLst>
                <a:path w="2146" h="1846">
                  <a:moveTo>
                    <a:pt x="2146" y="1846"/>
                  </a:moveTo>
                  <a:lnTo>
                    <a:pt x="0" y="328"/>
                  </a:lnTo>
                  <a:lnTo>
                    <a:pt x="0" y="0"/>
                  </a:lnTo>
                  <a:lnTo>
                    <a:pt x="2146" y="1519"/>
                  </a:lnTo>
                  <a:lnTo>
                    <a:pt x="2146" y="1846"/>
                  </a:lnTo>
                  <a:close/>
                </a:path>
              </a:pathLst>
            </a:custGeom>
            <a:solidFill>
              <a:srgbClr val="777777"/>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777" name="Freeform 592"/>
            <p:cNvSpPr>
              <a:spLocks noChangeAspect="1"/>
            </p:cNvSpPr>
            <p:nvPr/>
          </p:nvSpPr>
          <p:spPr bwMode="auto">
            <a:xfrm>
              <a:off x="2641" y="3216"/>
              <a:ext cx="68" cy="119"/>
            </a:xfrm>
            <a:custGeom>
              <a:avLst/>
              <a:gdLst>
                <a:gd name="T0" fmla="*/ 0 w 68"/>
                <a:gd name="T1" fmla="*/ 0 h 119"/>
                <a:gd name="T2" fmla="*/ 0 w 68"/>
                <a:gd name="T3" fmla="*/ 70 h 119"/>
                <a:gd name="T4" fmla="*/ 68 w 68"/>
                <a:gd name="T5" fmla="*/ 119 h 119"/>
                <a:gd name="T6" fmla="*/ 68 w 68"/>
                <a:gd name="T7" fmla="*/ 49 h 119"/>
                <a:gd name="T8" fmla="*/ 0 w 68"/>
                <a:gd name="T9" fmla="*/ 0 h 119"/>
                <a:gd name="T10" fmla="*/ 0 60000 65536"/>
                <a:gd name="T11" fmla="*/ 0 60000 65536"/>
                <a:gd name="T12" fmla="*/ 0 60000 65536"/>
                <a:gd name="T13" fmla="*/ 0 60000 65536"/>
                <a:gd name="T14" fmla="*/ 0 60000 65536"/>
                <a:gd name="T15" fmla="*/ 0 w 68"/>
                <a:gd name="T16" fmla="*/ 0 h 119"/>
                <a:gd name="T17" fmla="*/ 68 w 68"/>
                <a:gd name="T18" fmla="*/ 119 h 119"/>
              </a:gdLst>
              <a:ahLst/>
              <a:cxnLst>
                <a:cxn ang="T10">
                  <a:pos x="T0" y="T1"/>
                </a:cxn>
                <a:cxn ang="T11">
                  <a:pos x="T2" y="T3"/>
                </a:cxn>
                <a:cxn ang="T12">
                  <a:pos x="T4" y="T5"/>
                </a:cxn>
                <a:cxn ang="T13">
                  <a:pos x="T6" y="T7"/>
                </a:cxn>
                <a:cxn ang="T14">
                  <a:pos x="T8" y="T9"/>
                </a:cxn>
              </a:cxnLst>
              <a:rect l="T15" t="T16" r="T17" b="T18"/>
              <a:pathLst>
                <a:path w="68" h="119">
                  <a:moveTo>
                    <a:pt x="0" y="0"/>
                  </a:moveTo>
                  <a:lnTo>
                    <a:pt x="0" y="70"/>
                  </a:lnTo>
                  <a:lnTo>
                    <a:pt x="68" y="119"/>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778" name="Freeform 593"/>
            <p:cNvSpPr>
              <a:spLocks noChangeAspect="1"/>
            </p:cNvSpPr>
            <p:nvPr/>
          </p:nvSpPr>
          <p:spPr bwMode="auto">
            <a:xfrm>
              <a:off x="2819" y="3344"/>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779" name="Freeform 594"/>
            <p:cNvSpPr>
              <a:spLocks noChangeAspect="1"/>
            </p:cNvSpPr>
            <p:nvPr/>
          </p:nvSpPr>
          <p:spPr bwMode="auto">
            <a:xfrm>
              <a:off x="2730" y="3280"/>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780" name="Freeform 595"/>
            <p:cNvSpPr>
              <a:spLocks noChangeAspect="1"/>
            </p:cNvSpPr>
            <p:nvPr/>
          </p:nvSpPr>
          <p:spPr bwMode="auto">
            <a:xfrm>
              <a:off x="2553" y="3153"/>
              <a:ext cx="67" cy="118"/>
            </a:xfrm>
            <a:custGeom>
              <a:avLst/>
              <a:gdLst>
                <a:gd name="T0" fmla="*/ 0 w 67"/>
                <a:gd name="T1" fmla="*/ 0 h 118"/>
                <a:gd name="T2" fmla="*/ 0 w 67"/>
                <a:gd name="T3" fmla="*/ 69 h 118"/>
                <a:gd name="T4" fmla="*/ 67 w 67"/>
                <a:gd name="T5" fmla="*/ 118 h 118"/>
                <a:gd name="T6" fmla="*/ 67 w 67"/>
                <a:gd name="T7" fmla="*/ 48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69"/>
                  </a:lnTo>
                  <a:lnTo>
                    <a:pt x="67" y="118"/>
                  </a:lnTo>
                  <a:lnTo>
                    <a:pt x="67"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781" name="Freeform 596"/>
            <p:cNvSpPr>
              <a:spLocks noChangeAspect="1"/>
            </p:cNvSpPr>
            <p:nvPr/>
          </p:nvSpPr>
          <p:spPr bwMode="auto">
            <a:xfrm>
              <a:off x="2641" y="3115"/>
              <a:ext cx="68" cy="118"/>
            </a:xfrm>
            <a:custGeom>
              <a:avLst/>
              <a:gdLst>
                <a:gd name="T0" fmla="*/ 0 w 68"/>
                <a:gd name="T1" fmla="*/ 0 h 118"/>
                <a:gd name="T2" fmla="*/ 0 w 68"/>
                <a:gd name="T3" fmla="*/ 70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782" name="Freeform 597"/>
            <p:cNvSpPr>
              <a:spLocks noChangeAspect="1"/>
            </p:cNvSpPr>
            <p:nvPr/>
          </p:nvSpPr>
          <p:spPr bwMode="auto">
            <a:xfrm>
              <a:off x="2819" y="3243"/>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783" name="Freeform 598"/>
            <p:cNvSpPr>
              <a:spLocks noChangeAspect="1"/>
            </p:cNvSpPr>
            <p:nvPr/>
          </p:nvSpPr>
          <p:spPr bwMode="auto">
            <a:xfrm>
              <a:off x="2730" y="3179"/>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784" name="Freeform 599"/>
            <p:cNvSpPr>
              <a:spLocks noChangeAspect="1"/>
            </p:cNvSpPr>
            <p:nvPr/>
          </p:nvSpPr>
          <p:spPr bwMode="auto">
            <a:xfrm>
              <a:off x="2553" y="3051"/>
              <a:ext cx="67" cy="118"/>
            </a:xfrm>
            <a:custGeom>
              <a:avLst/>
              <a:gdLst>
                <a:gd name="T0" fmla="*/ 0 w 67"/>
                <a:gd name="T1" fmla="*/ 0 h 118"/>
                <a:gd name="T2" fmla="*/ 0 w 67"/>
                <a:gd name="T3" fmla="*/ 70 h 118"/>
                <a:gd name="T4" fmla="*/ 67 w 67"/>
                <a:gd name="T5" fmla="*/ 118 h 118"/>
                <a:gd name="T6" fmla="*/ 67 w 67"/>
                <a:gd name="T7" fmla="*/ 49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70"/>
                  </a:lnTo>
                  <a:lnTo>
                    <a:pt x="67" y="118"/>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785" name="Freeform 600"/>
            <p:cNvSpPr>
              <a:spLocks noChangeAspect="1"/>
            </p:cNvSpPr>
            <p:nvPr/>
          </p:nvSpPr>
          <p:spPr bwMode="auto">
            <a:xfrm>
              <a:off x="3017" y="3482"/>
              <a:ext cx="69" cy="118"/>
            </a:xfrm>
            <a:custGeom>
              <a:avLst/>
              <a:gdLst>
                <a:gd name="T0" fmla="*/ 0 w 69"/>
                <a:gd name="T1" fmla="*/ 0 h 118"/>
                <a:gd name="T2" fmla="*/ 0 w 69"/>
                <a:gd name="T3" fmla="*/ 69 h 118"/>
                <a:gd name="T4" fmla="*/ 69 w 69"/>
                <a:gd name="T5" fmla="*/ 118 h 118"/>
                <a:gd name="T6" fmla="*/ 69 w 69"/>
                <a:gd name="T7" fmla="*/ 48 h 118"/>
                <a:gd name="T8" fmla="*/ 0 w 69"/>
                <a:gd name="T9" fmla="*/ 0 h 118"/>
                <a:gd name="T10" fmla="*/ 0 60000 65536"/>
                <a:gd name="T11" fmla="*/ 0 60000 65536"/>
                <a:gd name="T12" fmla="*/ 0 60000 65536"/>
                <a:gd name="T13" fmla="*/ 0 60000 65536"/>
                <a:gd name="T14" fmla="*/ 0 60000 65536"/>
                <a:gd name="T15" fmla="*/ 0 w 69"/>
                <a:gd name="T16" fmla="*/ 0 h 118"/>
                <a:gd name="T17" fmla="*/ 69 w 69"/>
                <a:gd name="T18" fmla="*/ 118 h 118"/>
              </a:gdLst>
              <a:ahLst/>
              <a:cxnLst>
                <a:cxn ang="T10">
                  <a:pos x="T0" y="T1"/>
                </a:cxn>
                <a:cxn ang="T11">
                  <a:pos x="T2" y="T3"/>
                </a:cxn>
                <a:cxn ang="T12">
                  <a:pos x="T4" y="T5"/>
                </a:cxn>
                <a:cxn ang="T13">
                  <a:pos x="T6" y="T7"/>
                </a:cxn>
                <a:cxn ang="T14">
                  <a:pos x="T8" y="T9"/>
                </a:cxn>
              </a:cxnLst>
              <a:rect l="T15" t="T16" r="T17" b="T18"/>
              <a:pathLst>
                <a:path w="69" h="118">
                  <a:moveTo>
                    <a:pt x="0" y="0"/>
                  </a:moveTo>
                  <a:lnTo>
                    <a:pt x="0" y="69"/>
                  </a:lnTo>
                  <a:lnTo>
                    <a:pt x="69" y="118"/>
                  </a:lnTo>
                  <a:lnTo>
                    <a:pt x="69"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786" name="Freeform 601"/>
            <p:cNvSpPr>
              <a:spLocks noChangeAspect="1"/>
            </p:cNvSpPr>
            <p:nvPr/>
          </p:nvSpPr>
          <p:spPr bwMode="auto">
            <a:xfrm>
              <a:off x="3195" y="3609"/>
              <a:ext cx="68" cy="119"/>
            </a:xfrm>
            <a:custGeom>
              <a:avLst/>
              <a:gdLst>
                <a:gd name="T0" fmla="*/ 0 w 68"/>
                <a:gd name="T1" fmla="*/ 0 h 119"/>
                <a:gd name="T2" fmla="*/ 0 w 68"/>
                <a:gd name="T3" fmla="*/ 70 h 119"/>
                <a:gd name="T4" fmla="*/ 68 w 68"/>
                <a:gd name="T5" fmla="*/ 119 h 119"/>
                <a:gd name="T6" fmla="*/ 68 w 68"/>
                <a:gd name="T7" fmla="*/ 49 h 119"/>
                <a:gd name="T8" fmla="*/ 0 w 68"/>
                <a:gd name="T9" fmla="*/ 0 h 119"/>
                <a:gd name="T10" fmla="*/ 0 60000 65536"/>
                <a:gd name="T11" fmla="*/ 0 60000 65536"/>
                <a:gd name="T12" fmla="*/ 0 60000 65536"/>
                <a:gd name="T13" fmla="*/ 0 60000 65536"/>
                <a:gd name="T14" fmla="*/ 0 60000 65536"/>
                <a:gd name="T15" fmla="*/ 0 w 68"/>
                <a:gd name="T16" fmla="*/ 0 h 119"/>
                <a:gd name="T17" fmla="*/ 68 w 68"/>
                <a:gd name="T18" fmla="*/ 119 h 119"/>
              </a:gdLst>
              <a:ahLst/>
              <a:cxnLst>
                <a:cxn ang="T10">
                  <a:pos x="T0" y="T1"/>
                </a:cxn>
                <a:cxn ang="T11">
                  <a:pos x="T2" y="T3"/>
                </a:cxn>
                <a:cxn ang="T12">
                  <a:pos x="T4" y="T5"/>
                </a:cxn>
                <a:cxn ang="T13">
                  <a:pos x="T6" y="T7"/>
                </a:cxn>
                <a:cxn ang="T14">
                  <a:pos x="T8" y="T9"/>
                </a:cxn>
              </a:cxnLst>
              <a:rect l="T15" t="T16" r="T17" b="T18"/>
              <a:pathLst>
                <a:path w="68" h="119">
                  <a:moveTo>
                    <a:pt x="0" y="0"/>
                  </a:moveTo>
                  <a:lnTo>
                    <a:pt x="0" y="70"/>
                  </a:lnTo>
                  <a:lnTo>
                    <a:pt x="68" y="119"/>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787" name="Freeform 602"/>
            <p:cNvSpPr>
              <a:spLocks noChangeAspect="1"/>
            </p:cNvSpPr>
            <p:nvPr/>
          </p:nvSpPr>
          <p:spPr bwMode="auto">
            <a:xfrm>
              <a:off x="3107" y="3546"/>
              <a:ext cx="67" cy="118"/>
            </a:xfrm>
            <a:custGeom>
              <a:avLst/>
              <a:gdLst>
                <a:gd name="T0" fmla="*/ 0 w 67"/>
                <a:gd name="T1" fmla="*/ 0 h 118"/>
                <a:gd name="T2" fmla="*/ 0 w 67"/>
                <a:gd name="T3" fmla="*/ 69 h 118"/>
                <a:gd name="T4" fmla="*/ 67 w 67"/>
                <a:gd name="T5" fmla="*/ 118 h 118"/>
                <a:gd name="T6" fmla="*/ 67 w 67"/>
                <a:gd name="T7" fmla="*/ 48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69"/>
                  </a:lnTo>
                  <a:lnTo>
                    <a:pt x="67" y="118"/>
                  </a:lnTo>
                  <a:lnTo>
                    <a:pt x="67"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788" name="Freeform 603"/>
            <p:cNvSpPr>
              <a:spLocks noChangeAspect="1"/>
            </p:cNvSpPr>
            <p:nvPr/>
          </p:nvSpPr>
          <p:spPr bwMode="auto">
            <a:xfrm>
              <a:off x="2928" y="3418"/>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789" name="Freeform 604"/>
            <p:cNvSpPr>
              <a:spLocks noChangeAspect="1"/>
            </p:cNvSpPr>
            <p:nvPr/>
          </p:nvSpPr>
          <p:spPr bwMode="auto">
            <a:xfrm>
              <a:off x="3017" y="3380"/>
              <a:ext cx="69" cy="118"/>
            </a:xfrm>
            <a:custGeom>
              <a:avLst/>
              <a:gdLst>
                <a:gd name="T0" fmla="*/ 0 w 69"/>
                <a:gd name="T1" fmla="*/ 0 h 118"/>
                <a:gd name="T2" fmla="*/ 0 w 69"/>
                <a:gd name="T3" fmla="*/ 70 h 118"/>
                <a:gd name="T4" fmla="*/ 69 w 69"/>
                <a:gd name="T5" fmla="*/ 118 h 118"/>
                <a:gd name="T6" fmla="*/ 69 w 69"/>
                <a:gd name="T7" fmla="*/ 49 h 118"/>
                <a:gd name="T8" fmla="*/ 0 w 69"/>
                <a:gd name="T9" fmla="*/ 0 h 118"/>
                <a:gd name="T10" fmla="*/ 0 60000 65536"/>
                <a:gd name="T11" fmla="*/ 0 60000 65536"/>
                <a:gd name="T12" fmla="*/ 0 60000 65536"/>
                <a:gd name="T13" fmla="*/ 0 60000 65536"/>
                <a:gd name="T14" fmla="*/ 0 60000 65536"/>
                <a:gd name="T15" fmla="*/ 0 w 69"/>
                <a:gd name="T16" fmla="*/ 0 h 118"/>
                <a:gd name="T17" fmla="*/ 69 w 69"/>
                <a:gd name="T18" fmla="*/ 118 h 118"/>
              </a:gdLst>
              <a:ahLst/>
              <a:cxnLst>
                <a:cxn ang="T10">
                  <a:pos x="T0" y="T1"/>
                </a:cxn>
                <a:cxn ang="T11">
                  <a:pos x="T2" y="T3"/>
                </a:cxn>
                <a:cxn ang="T12">
                  <a:pos x="T4" y="T5"/>
                </a:cxn>
                <a:cxn ang="T13">
                  <a:pos x="T6" y="T7"/>
                </a:cxn>
                <a:cxn ang="T14">
                  <a:pos x="T8" y="T9"/>
                </a:cxn>
              </a:cxnLst>
              <a:rect l="T15" t="T16" r="T17" b="T18"/>
              <a:pathLst>
                <a:path w="69" h="118">
                  <a:moveTo>
                    <a:pt x="0" y="0"/>
                  </a:moveTo>
                  <a:lnTo>
                    <a:pt x="0" y="70"/>
                  </a:lnTo>
                  <a:lnTo>
                    <a:pt x="69" y="118"/>
                  </a:lnTo>
                  <a:lnTo>
                    <a:pt x="69"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790" name="Freeform 605"/>
            <p:cNvSpPr>
              <a:spLocks noChangeAspect="1"/>
            </p:cNvSpPr>
            <p:nvPr/>
          </p:nvSpPr>
          <p:spPr bwMode="auto">
            <a:xfrm>
              <a:off x="3195" y="3508"/>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791" name="Freeform 606"/>
            <p:cNvSpPr>
              <a:spLocks noChangeAspect="1"/>
            </p:cNvSpPr>
            <p:nvPr/>
          </p:nvSpPr>
          <p:spPr bwMode="auto">
            <a:xfrm>
              <a:off x="3107" y="3444"/>
              <a:ext cx="67" cy="118"/>
            </a:xfrm>
            <a:custGeom>
              <a:avLst/>
              <a:gdLst>
                <a:gd name="T0" fmla="*/ 0 w 67"/>
                <a:gd name="T1" fmla="*/ 0 h 118"/>
                <a:gd name="T2" fmla="*/ 0 w 67"/>
                <a:gd name="T3" fmla="*/ 70 h 118"/>
                <a:gd name="T4" fmla="*/ 67 w 67"/>
                <a:gd name="T5" fmla="*/ 118 h 118"/>
                <a:gd name="T6" fmla="*/ 67 w 67"/>
                <a:gd name="T7" fmla="*/ 49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70"/>
                  </a:lnTo>
                  <a:lnTo>
                    <a:pt x="67" y="118"/>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792" name="Freeform 607"/>
            <p:cNvSpPr>
              <a:spLocks noChangeAspect="1"/>
            </p:cNvSpPr>
            <p:nvPr/>
          </p:nvSpPr>
          <p:spPr bwMode="auto">
            <a:xfrm>
              <a:off x="2928" y="3316"/>
              <a:ext cx="68" cy="119"/>
            </a:xfrm>
            <a:custGeom>
              <a:avLst/>
              <a:gdLst>
                <a:gd name="T0" fmla="*/ 0 w 68"/>
                <a:gd name="T1" fmla="*/ 0 h 119"/>
                <a:gd name="T2" fmla="*/ 0 w 68"/>
                <a:gd name="T3" fmla="*/ 70 h 119"/>
                <a:gd name="T4" fmla="*/ 68 w 68"/>
                <a:gd name="T5" fmla="*/ 119 h 119"/>
                <a:gd name="T6" fmla="*/ 68 w 68"/>
                <a:gd name="T7" fmla="*/ 49 h 119"/>
                <a:gd name="T8" fmla="*/ 0 w 68"/>
                <a:gd name="T9" fmla="*/ 0 h 119"/>
                <a:gd name="T10" fmla="*/ 0 60000 65536"/>
                <a:gd name="T11" fmla="*/ 0 60000 65536"/>
                <a:gd name="T12" fmla="*/ 0 60000 65536"/>
                <a:gd name="T13" fmla="*/ 0 60000 65536"/>
                <a:gd name="T14" fmla="*/ 0 60000 65536"/>
                <a:gd name="T15" fmla="*/ 0 w 68"/>
                <a:gd name="T16" fmla="*/ 0 h 119"/>
                <a:gd name="T17" fmla="*/ 68 w 68"/>
                <a:gd name="T18" fmla="*/ 119 h 119"/>
              </a:gdLst>
              <a:ahLst/>
              <a:cxnLst>
                <a:cxn ang="T10">
                  <a:pos x="T0" y="T1"/>
                </a:cxn>
                <a:cxn ang="T11">
                  <a:pos x="T2" y="T3"/>
                </a:cxn>
                <a:cxn ang="T12">
                  <a:pos x="T4" y="T5"/>
                </a:cxn>
                <a:cxn ang="T13">
                  <a:pos x="T6" y="T7"/>
                </a:cxn>
                <a:cxn ang="T14">
                  <a:pos x="T8" y="T9"/>
                </a:cxn>
              </a:cxnLst>
              <a:rect l="T15" t="T16" r="T17" b="T18"/>
              <a:pathLst>
                <a:path w="68" h="119">
                  <a:moveTo>
                    <a:pt x="0" y="0"/>
                  </a:moveTo>
                  <a:lnTo>
                    <a:pt x="0" y="70"/>
                  </a:lnTo>
                  <a:lnTo>
                    <a:pt x="68" y="119"/>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793" name="Freeform 608"/>
            <p:cNvSpPr>
              <a:spLocks noChangeAspect="1"/>
            </p:cNvSpPr>
            <p:nvPr/>
          </p:nvSpPr>
          <p:spPr bwMode="auto">
            <a:xfrm>
              <a:off x="3417" y="3771"/>
              <a:ext cx="67" cy="118"/>
            </a:xfrm>
            <a:custGeom>
              <a:avLst/>
              <a:gdLst>
                <a:gd name="T0" fmla="*/ 0 w 67"/>
                <a:gd name="T1" fmla="*/ 0 h 118"/>
                <a:gd name="T2" fmla="*/ 0 w 67"/>
                <a:gd name="T3" fmla="*/ 70 h 118"/>
                <a:gd name="T4" fmla="*/ 67 w 67"/>
                <a:gd name="T5" fmla="*/ 118 h 118"/>
                <a:gd name="T6" fmla="*/ 67 w 67"/>
                <a:gd name="T7" fmla="*/ 49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70"/>
                  </a:lnTo>
                  <a:lnTo>
                    <a:pt x="67" y="118"/>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794" name="Freeform 609"/>
            <p:cNvSpPr>
              <a:spLocks noChangeAspect="1"/>
            </p:cNvSpPr>
            <p:nvPr/>
          </p:nvSpPr>
          <p:spPr bwMode="auto">
            <a:xfrm>
              <a:off x="3595" y="3898"/>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795" name="Freeform 610"/>
            <p:cNvSpPr>
              <a:spLocks noChangeAspect="1"/>
            </p:cNvSpPr>
            <p:nvPr/>
          </p:nvSpPr>
          <p:spPr bwMode="auto">
            <a:xfrm>
              <a:off x="3506" y="3834"/>
              <a:ext cx="68" cy="118"/>
            </a:xfrm>
            <a:custGeom>
              <a:avLst/>
              <a:gdLst>
                <a:gd name="T0" fmla="*/ 0 w 68"/>
                <a:gd name="T1" fmla="*/ 0 h 118"/>
                <a:gd name="T2" fmla="*/ 0 w 68"/>
                <a:gd name="T3" fmla="*/ 71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1"/>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796" name="Freeform 611"/>
            <p:cNvSpPr>
              <a:spLocks noChangeAspect="1"/>
            </p:cNvSpPr>
            <p:nvPr/>
          </p:nvSpPr>
          <p:spPr bwMode="auto">
            <a:xfrm>
              <a:off x="3328" y="3707"/>
              <a:ext cx="68" cy="119"/>
            </a:xfrm>
            <a:custGeom>
              <a:avLst/>
              <a:gdLst>
                <a:gd name="T0" fmla="*/ 0 w 68"/>
                <a:gd name="T1" fmla="*/ 0 h 119"/>
                <a:gd name="T2" fmla="*/ 0 w 68"/>
                <a:gd name="T3" fmla="*/ 70 h 119"/>
                <a:gd name="T4" fmla="*/ 68 w 68"/>
                <a:gd name="T5" fmla="*/ 119 h 119"/>
                <a:gd name="T6" fmla="*/ 68 w 68"/>
                <a:gd name="T7" fmla="*/ 49 h 119"/>
                <a:gd name="T8" fmla="*/ 0 w 68"/>
                <a:gd name="T9" fmla="*/ 0 h 119"/>
                <a:gd name="T10" fmla="*/ 0 60000 65536"/>
                <a:gd name="T11" fmla="*/ 0 60000 65536"/>
                <a:gd name="T12" fmla="*/ 0 60000 65536"/>
                <a:gd name="T13" fmla="*/ 0 60000 65536"/>
                <a:gd name="T14" fmla="*/ 0 60000 65536"/>
                <a:gd name="T15" fmla="*/ 0 w 68"/>
                <a:gd name="T16" fmla="*/ 0 h 119"/>
                <a:gd name="T17" fmla="*/ 68 w 68"/>
                <a:gd name="T18" fmla="*/ 119 h 119"/>
              </a:gdLst>
              <a:ahLst/>
              <a:cxnLst>
                <a:cxn ang="T10">
                  <a:pos x="T0" y="T1"/>
                </a:cxn>
                <a:cxn ang="T11">
                  <a:pos x="T2" y="T3"/>
                </a:cxn>
                <a:cxn ang="T12">
                  <a:pos x="T4" y="T5"/>
                </a:cxn>
                <a:cxn ang="T13">
                  <a:pos x="T6" y="T7"/>
                </a:cxn>
                <a:cxn ang="T14">
                  <a:pos x="T8" y="T9"/>
                </a:cxn>
              </a:cxnLst>
              <a:rect l="T15" t="T16" r="T17" b="T18"/>
              <a:pathLst>
                <a:path w="68" h="119">
                  <a:moveTo>
                    <a:pt x="0" y="0"/>
                  </a:moveTo>
                  <a:lnTo>
                    <a:pt x="0" y="70"/>
                  </a:lnTo>
                  <a:lnTo>
                    <a:pt x="68" y="119"/>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797" name="Freeform 612"/>
            <p:cNvSpPr>
              <a:spLocks noChangeAspect="1"/>
            </p:cNvSpPr>
            <p:nvPr/>
          </p:nvSpPr>
          <p:spPr bwMode="auto">
            <a:xfrm>
              <a:off x="3417" y="3669"/>
              <a:ext cx="67" cy="119"/>
            </a:xfrm>
            <a:custGeom>
              <a:avLst/>
              <a:gdLst>
                <a:gd name="T0" fmla="*/ 0 w 67"/>
                <a:gd name="T1" fmla="*/ 0 h 119"/>
                <a:gd name="T2" fmla="*/ 0 w 67"/>
                <a:gd name="T3" fmla="*/ 70 h 119"/>
                <a:gd name="T4" fmla="*/ 67 w 67"/>
                <a:gd name="T5" fmla="*/ 119 h 119"/>
                <a:gd name="T6" fmla="*/ 67 w 67"/>
                <a:gd name="T7" fmla="*/ 48 h 119"/>
                <a:gd name="T8" fmla="*/ 0 w 67"/>
                <a:gd name="T9" fmla="*/ 0 h 119"/>
                <a:gd name="T10" fmla="*/ 0 60000 65536"/>
                <a:gd name="T11" fmla="*/ 0 60000 65536"/>
                <a:gd name="T12" fmla="*/ 0 60000 65536"/>
                <a:gd name="T13" fmla="*/ 0 60000 65536"/>
                <a:gd name="T14" fmla="*/ 0 60000 65536"/>
                <a:gd name="T15" fmla="*/ 0 w 67"/>
                <a:gd name="T16" fmla="*/ 0 h 119"/>
                <a:gd name="T17" fmla="*/ 67 w 67"/>
                <a:gd name="T18" fmla="*/ 119 h 119"/>
              </a:gdLst>
              <a:ahLst/>
              <a:cxnLst>
                <a:cxn ang="T10">
                  <a:pos x="T0" y="T1"/>
                </a:cxn>
                <a:cxn ang="T11">
                  <a:pos x="T2" y="T3"/>
                </a:cxn>
                <a:cxn ang="T12">
                  <a:pos x="T4" y="T5"/>
                </a:cxn>
                <a:cxn ang="T13">
                  <a:pos x="T6" y="T7"/>
                </a:cxn>
                <a:cxn ang="T14">
                  <a:pos x="T8" y="T9"/>
                </a:cxn>
              </a:cxnLst>
              <a:rect l="T15" t="T16" r="T17" b="T18"/>
              <a:pathLst>
                <a:path w="67" h="119">
                  <a:moveTo>
                    <a:pt x="0" y="0"/>
                  </a:moveTo>
                  <a:lnTo>
                    <a:pt x="0" y="70"/>
                  </a:lnTo>
                  <a:lnTo>
                    <a:pt x="67" y="119"/>
                  </a:lnTo>
                  <a:lnTo>
                    <a:pt x="67"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798" name="Freeform 613"/>
            <p:cNvSpPr>
              <a:spLocks noChangeAspect="1"/>
            </p:cNvSpPr>
            <p:nvPr/>
          </p:nvSpPr>
          <p:spPr bwMode="auto">
            <a:xfrm>
              <a:off x="3595" y="3797"/>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799" name="Freeform 614"/>
            <p:cNvSpPr>
              <a:spLocks noChangeAspect="1"/>
            </p:cNvSpPr>
            <p:nvPr/>
          </p:nvSpPr>
          <p:spPr bwMode="auto">
            <a:xfrm>
              <a:off x="3506" y="3733"/>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800" name="Freeform 615"/>
            <p:cNvSpPr>
              <a:spLocks noChangeAspect="1"/>
            </p:cNvSpPr>
            <p:nvPr/>
          </p:nvSpPr>
          <p:spPr bwMode="auto">
            <a:xfrm>
              <a:off x="3328" y="3606"/>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801" name="Freeform 616"/>
            <p:cNvSpPr>
              <a:spLocks noChangeAspect="1"/>
            </p:cNvSpPr>
            <p:nvPr/>
          </p:nvSpPr>
          <p:spPr bwMode="auto">
            <a:xfrm>
              <a:off x="3792" y="4035"/>
              <a:ext cx="67" cy="118"/>
            </a:xfrm>
            <a:custGeom>
              <a:avLst/>
              <a:gdLst>
                <a:gd name="T0" fmla="*/ 0 w 67"/>
                <a:gd name="T1" fmla="*/ 0 h 118"/>
                <a:gd name="T2" fmla="*/ 0 w 67"/>
                <a:gd name="T3" fmla="*/ 70 h 118"/>
                <a:gd name="T4" fmla="*/ 67 w 67"/>
                <a:gd name="T5" fmla="*/ 118 h 118"/>
                <a:gd name="T6" fmla="*/ 67 w 67"/>
                <a:gd name="T7" fmla="*/ 49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70"/>
                  </a:lnTo>
                  <a:lnTo>
                    <a:pt x="67" y="118"/>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802" name="Freeform 617"/>
            <p:cNvSpPr>
              <a:spLocks noChangeAspect="1"/>
            </p:cNvSpPr>
            <p:nvPr/>
          </p:nvSpPr>
          <p:spPr bwMode="auto">
            <a:xfrm>
              <a:off x="3970" y="4162"/>
              <a:ext cx="67" cy="119"/>
            </a:xfrm>
            <a:custGeom>
              <a:avLst/>
              <a:gdLst>
                <a:gd name="T0" fmla="*/ 0 w 67"/>
                <a:gd name="T1" fmla="*/ 0 h 119"/>
                <a:gd name="T2" fmla="*/ 0 w 67"/>
                <a:gd name="T3" fmla="*/ 70 h 119"/>
                <a:gd name="T4" fmla="*/ 67 w 67"/>
                <a:gd name="T5" fmla="*/ 119 h 119"/>
                <a:gd name="T6" fmla="*/ 67 w 67"/>
                <a:gd name="T7" fmla="*/ 49 h 119"/>
                <a:gd name="T8" fmla="*/ 0 w 67"/>
                <a:gd name="T9" fmla="*/ 0 h 119"/>
                <a:gd name="T10" fmla="*/ 0 60000 65536"/>
                <a:gd name="T11" fmla="*/ 0 60000 65536"/>
                <a:gd name="T12" fmla="*/ 0 60000 65536"/>
                <a:gd name="T13" fmla="*/ 0 60000 65536"/>
                <a:gd name="T14" fmla="*/ 0 60000 65536"/>
                <a:gd name="T15" fmla="*/ 0 w 67"/>
                <a:gd name="T16" fmla="*/ 0 h 119"/>
                <a:gd name="T17" fmla="*/ 67 w 67"/>
                <a:gd name="T18" fmla="*/ 119 h 119"/>
              </a:gdLst>
              <a:ahLst/>
              <a:cxnLst>
                <a:cxn ang="T10">
                  <a:pos x="T0" y="T1"/>
                </a:cxn>
                <a:cxn ang="T11">
                  <a:pos x="T2" y="T3"/>
                </a:cxn>
                <a:cxn ang="T12">
                  <a:pos x="T4" y="T5"/>
                </a:cxn>
                <a:cxn ang="T13">
                  <a:pos x="T6" y="T7"/>
                </a:cxn>
                <a:cxn ang="T14">
                  <a:pos x="T8" y="T9"/>
                </a:cxn>
              </a:cxnLst>
              <a:rect l="T15" t="T16" r="T17" b="T18"/>
              <a:pathLst>
                <a:path w="67" h="119">
                  <a:moveTo>
                    <a:pt x="0" y="0"/>
                  </a:moveTo>
                  <a:lnTo>
                    <a:pt x="0" y="70"/>
                  </a:lnTo>
                  <a:lnTo>
                    <a:pt x="67" y="119"/>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803" name="Freeform 618"/>
            <p:cNvSpPr>
              <a:spLocks noChangeAspect="1"/>
            </p:cNvSpPr>
            <p:nvPr/>
          </p:nvSpPr>
          <p:spPr bwMode="auto">
            <a:xfrm>
              <a:off x="3880" y="4099"/>
              <a:ext cx="69" cy="118"/>
            </a:xfrm>
            <a:custGeom>
              <a:avLst/>
              <a:gdLst>
                <a:gd name="T0" fmla="*/ 0 w 69"/>
                <a:gd name="T1" fmla="*/ 0 h 118"/>
                <a:gd name="T2" fmla="*/ 0 w 69"/>
                <a:gd name="T3" fmla="*/ 69 h 118"/>
                <a:gd name="T4" fmla="*/ 69 w 69"/>
                <a:gd name="T5" fmla="*/ 118 h 118"/>
                <a:gd name="T6" fmla="*/ 69 w 69"/>
                <a:gd name="T7" fmla="*/ 48 h 118"/>
                <a:gd name="T8" fmla="*/ 0 w 69"/>
                <a:gd name="T9" fmla="*/ 0 h 118"/>
                <a:gd name="T10" fmla="*/ 0 60000 65536"/>
                <a:gd name="T11" fmla="*/ 0 60000 65536"/>
                <a:gd name="T12" fmla="*/ 0 60000 65536"/>
                <a:gd name="T13" fmla="*/ 0 60000 65536"/>
                <a:gd name="T14" fmla="*/ 0 60000 65536"/>
                <a:gd name="T15" fmla="*/ 0 w 69"/>
                <a:gd name="T16" fmla="*/ 0 h 118"/>
                <a:gd name="T17" fmla="*/ 69 w 69"/>
                <a:gd name="T18" fmla="*/ 118 h 118"/>
              </a:gdLst>
              <a:ahLst/>
              <a:cxnLst>
                <a:cxn ang="T10">
                  <a:pos x="T0" y="T1"/>
                </a:cxn>
                <a:cxn ang="T11">
                  <a:pos x="T2" y="T3"/>
                </a:cxn>
                <a:cxn ang="T12">
                  <a:pos x="T4" y="T5"/>
                </a:cxn>
                <a:cxn ang="T13">
                  <a:pos x="T6" y="T7"/>
                </a:cxn>
                <a:cxn ang="T14">
                  <a:pos x="T8" y="T9"/>
                </a:cxn>
              </a:cxnLst>
              <a:rect l="T15" t="T16" r="T17" b="T18"/>
              <a:pathLst>
                <a:path w="69" h="118">
                  <a:moveTo>
                    <a:pt x="0" y="0"/>
                  </a:moveTo>
                  <a:lnTo>
                    <a:pt x="0" y="69"/>
                  </a:lnTo>
                  <a:lnTo>
                    <a:pt x="69" y="118"/>
                  </a:lnTo>
                  <a:lnTo>
                    <a:pt x="69"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804" name="Freeform 619"/>
            <p:cNvSpPr>
              <a:spLocks noChangeAspect="1"/>
            </p:cNvSpPr>
            <p:nvPr/>
          </p:nvSpPr>
          <p:spPr bwMode="auto">
            <a:xfrm>
              <a:off x="3703" y="3971"/>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805" name="Freeform 620"/>
            <p:cNvSpPr>
              <a:spLocks noChangeAspect="1"/>
            </p:cNvSpPr>
            <p:nvPr/>
          </p:nvSpPr>
          <p:spPr bwMode="auto">
            <a:xfrm>
              <a:off x="3792" y="3934"/>
              <a:ext cx="67" cy="118"/>
            </a:xfrm>
            <a:custGeom>
              <a:avLst/>
              <a:gdLst>
                <a:gd name="T0" fmla="*/ 0 w 67"/>
                <a:gd name="T1" fmla="*/ 0 h 118"/>
                <a:gd name="T2" fmla="*/ 0 w 67"/>
                <a:gd name="T3" fmla="*/ 69 h 118"/>
                <a:gd name="T4" fmla="*/ 67 w 67"/>
                <a:gd name="T5" fmla="*/ 118 h 118"/>
                <a:gd name="T6" fmla="*/ 67 w 67"/>
                <a:gd name="T7" fmla="*/ 48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69"/>
                  </a:lnTo>
                  <a:lnTo>
                    <a:pt x="67" y="118"/>
                  </a:lnTo>
                  <a:lnTo>
                    <a:pt x="67"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806" name="Freeform 621"/>
            <p:cNvSpPr>
              <a:spLocks noChangeAspect="1"/>
            </p:cNvSpPr>
            <p:nvPr/>
          </p:nvSpPr>
          <p:spPr bwMode="auto">
            <a:xfrm>
              <a:off x="3970" y="4060"/>
              <a:ext cx="67" cy="119"/>
            </a:xfrm>
            <a:custGeom>
              <a:avLst/>
              <a:gdLst>
                <a:gd name="T0" fmla="*/ 0 w 67"/>
                <a:gd name="T1" fmla="*/ 0 h 119"/>
                <a:gd name="T2" fmla="*/ 0 w 67"/>
                <a:gd name="T3" fmla="*/ 70 h 119"/>
                <a:gd name="T4" fmla="*/ 67 w 67"/>
                <a:gd name="T5" fmla="*/ 119 h 119"/>
                <a:gd name="T6" fmla="*/ 67 w 67"/>
                <a:gd name="T7" fmla="*/ 49 h 119"/>
                <a:gd name="T8" fmla="*/ 0 w 67"/>
                <a:gd name="T9" fmla="*/ 0 h 119"/>
                <a:gd name="T10" fmla="*/ 0 60000 65536"/>
                <a:gd name="T11" fmla="*/ 0 60000 65536"/>
                <a:gd name="T12" fmla="*/ 0 60000 65536"/>
                <a:gd name="T13" fmla="*/ 0 60000 65536"/>
                <a:gd name="T14" fmla="*/ 0 60000 65536"/>
                <a:gd name="T15" fmla="*/ 0 w 67"/>
                <a:gd name="T16" fmla="*/ 0 h 119"/>
                <a:gd name="T17" fmla="*/ 67 w 67"/>
                <a:gd name="T18" fmla="*/ 119 h 119"/>
              </a:gdLst>
              <a:ahLst/>
              <a:cxnLst>
                <a:cxn ang="T10">
                  <a:pos x="T0" y="T1"/>
                </a:cxn>
                <a:cxn ang="T11">
                  <a:pos x="T2" y="T3"/>
                </a:cxn>
                <a:cxn ang="T12">
                  <a:pos x="T4" y="T5"/>
                </a:cxn>
                <a:cxn ang="T13">
                  <a:pos x="T6" y="T7"/>
                </a:cxn>
                <a:cxn ang="T14">
                  <a:pos x="T8" y="T9"/>
                </a:cxn>
              </a:cxnLst>
              <a:rect l="T15" t="T16" r="T17" b="T18"/>
              <a:pathLst>
                <a:path w="67" h="119">
                  <a:moveTo>
                    <a:pt x="0" y="0"/>
                  </a:moveTo>
                  <a:lnTo>
                    <a:pt x="0" y="70"/>
                  </a:lnTo>
                  <a:lnTo>
                    <a:pt x="67" y="119"/>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807" name="Freeform 622"/>
            <p:cNvSpPr>
              <a:spLocks noChangeAspect="1"/>
            </p:cNvSpPr>
            <p:nvPr/>
          </p:nvSpPr>
          <p:spPr bwMode="auto">
            <a:xfrm>
              <a:off x="3880" y="3997"/>
              <a:ext cx="69" cy="119"/>
            </a:xfrm>
            <a:custGeom>
              <a:avLst/>
              <a:gdLst>
                <a:gd name="T0" fmla="*/ 0 w 69"/>
                <a:gd name="T1" fmla="*/ 0 h 119"/>
                <a:gd name="T2" fmla="*/ 0 w 69"/>
                <a:gd name="T3" fmla="*/ 70 h 119"/>
                <a:gd name="T4" fmla="*/ 69 w 69"/>
                <a:gd name="T5" fmla="*/ 119 h 119"/>
                <a:gd name="T6" fmla="*/ 69 w 69"/>
                <a:gd name="T7" fmla="*/ 48 h 119"/>
                <a:gd name="T8" fmla="*/ 0 w 69"/>
                <a:gd name="T9" fmla="*/ 0 h 119"/>
                <a:gd name="T10" fmla="*/ 0 60000 65536"/>
                <a:gd name="T11" fmla="*/ 0 60000 65536"/>
                <a:gd name="T12" fmla="*/ 0 60000 65536"/>
                <a:gd name="T13" fmla="*/ 0 60000 65536"/>
                <a:gd name="T14" fmla="*/ 0 60000 65536"/>
                <a:gd name="T15" fmla="*/ 0 w 69"/>
                <a:gd name="T16" fmla="*/ 0 h 119"/>
                <a:gd name="T17" fmla="*/ 69 w 69"/>
                <a:gd name="T18" fmla="*/ 119 h 119"/>
              </a:gdLst>
              <a:ahLst/>
              <a:cxnLst>
                <a:cxn ang="T10">
                  <a:pos x="T0" y="T1"/>
                </a:cxn>
                <a:cxn ang="T11">
                  <a:pos x="T2" y="T3"/>
                </a:cxn>
                <a:cxn ang="T12">
                  <a:pos x="T4" y="T5"/>
                </a:cxn>
                <a:cxn ang="T13">
                  <a:pos x="T6" y="T7"/>
                </a:cxn>
                <a:cxn ang="T14">
                  <a:pos x="T8" y="T9"/>
                </a:cxn>
              </a:cxnLst>
              <a:rect l="T15" t="T16" r="T17" b="T18"/>
              <a:pathLst>
                <a:path w="69" h="119">
                  <a:moveTo>
                    <a:pt x="0" y="0"/>
                  </a:moveTo>
                  <a:lnTo>
                    <a:pt x="0" y="70"/>
                  </a:lnTo>
                  <a:lnTo>
                    <a:pt x="69" y="119"/>
                  </a:lnTo>
                  <a:lnTo>
                    <a:pt x="69"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808" name="Freeform 623"/>
            <p:cNvSpPr>
              <a:spLocks noChangeAspect="1"/>
            </p:cNvSpPr>
            <p:nvPr/>
          </p:nvSpPr>
          <p:spPr bwMode="auto">
            <a:xfrm>
              <a:off x="3703" y="3870"/>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809" name="Freeform 624"/>
            <p:cNvSpPr>
              <a:spLocks noChangeAspect="1"/>
            </p:cNvSpPr>
            <p:nvPr/>
          </p:nvSpPr>
          <p:spPr bwMode="auto">
            <a:xfrm>
              <a:off x="2191" y="2787"/>
              <a:ext cx="136" cy="271"/>
            </a:xfrm>
            <a:custGeom>
              <a:avLst/>
              <a:gdLst>
                <a:gd name="T0" fmla="*/ 0 w 136"/>
                <a:gd name="T1" fmla="*/ 176 h 271"/>
                <a:gd name="T2" fmla="*/ 0 w 136"/>
                <a:gd name="T3" fmla="*/ 0 h 271"/>
                <a:gd name="T4" fmla="*/ 136 w 136"/>
                <a:gd name="T5" fmla="*/ 96 h 271"/>
                <a:gd name="T6" fmla="*/ 136 w 136"/>
                <a:gd name="T7" fmla="*/ 271 h 271"/>
                <a:gd name="T8" fmla="*/ 0 w 136"/>
                <a:gd name="T9" fmla="*/ 176 h 271"/>
                <a:gd name="T10" fmla="*/ 0 w 136"/>
                <a:gd name="T11" fmla="*/ 176 h 271"/>
                <a:gd name="T12" fmla="*/ 0 60000 65536"/>
                <a:gd name="T13" fmla="*/ 0 60000 65536"/>
                <a:gd name="T14" fmla="*/ 0 60000 65536"/>
                <a:gd name="T15" fmla="*/ 0 60000 65536"/>
                <a:gd name="T16" fmla="*/ 0 60000 65536"/>
                <a:gd name="T17" fmla="*/ 0 60000 65536"/>
                <a:gd name="T18" fmla="*/ 0 w 136"/>
                <a:gd name="T19" fmla="*/ 0 h 271"/>
                <a:gd name="T20" fmla="*/ 136 w 136"/>
                <a:gd name="T21" fmla="*/ 271 h 271"/>
              </a:gdLst>
              <a:ahLst/>
              <a:cxnLst>
                <a:cxn ang="T12">
                  <a:pos x="T0" y="T1"/>
                </a:cxn>
                <a:cxn ang="T13">
                  <a:pos x="T2" y="T3"/>
                </a:cxn>
                <a:cxn ang="T14">
                  <a:pos x="T4" y="T5"/>
                </a:cxn>
                <a:cxn ang="T15">
                  <a:pos x="T6" y="T7"/>
                </a:cxn>
                <a:cxn ang="T16">
                  <a:pos x="T8" y="T9"/>
                </a:cxn>
                <a:cxn ang="T17">
                  <a:pos x="T10" y="T11"/>
                </a:cxn>
              </a:cxnLst>
              <a:rect l="T18" t="T19" r="T20" b="T21"/>
              <a:pathLst>
                <a:path w="136" h="271">
                  <a:moveTo>
                    <a:pt x="0" y="176"/>
                  </a:moveTo>
                  <a:lnTo>
                    <a:pt x="0" y="0"/>
                  </a:lnTo>
                  <a:lnTo>
                    <a:pt x="136" y="96"/>
                  </a:lnTo>
                  <a:lnTo>
                    <a:pt x="136" y="271"/>
                  </a:lnTo>
                  <a:lnTo>
                    <a:pt x="0" y="176"/>
                  </a:lnTo>
                  <a:close/>
                </a:path>
              </a:pathLst>
            </a:custGeom>
            <a:solidFill>
              <a:srgbClr val="98979B"/>
            </a:solidFill>
            <a:ln w="9525">
              <a:noFill/>
              <a:round/>
              <a:headEnd/>
              <a:tailEnd/>
            </a:ln>
          </p:spPr>
          <p:txBody>
            <a:bodyPr/>
            <a:lstStyle/>
            <a:p>
              <a:endParaRPr lang="en-US">
                <a:solidFill>
                  <a:prstClr val="black"/>
                </a:solidFill>
              </a:endParaRPr>
            </a:p>
          </p:txBody>
        </p:sp>
        <p:sp>
          <p:nvSpPr>
            <p:cNvPr id="1810" name="Freeform 625"/>
            <p:cNvSpPr>
              <a:spLocks noChangeAspect="1"/>
            </p:cNvSpPr>
            <p:nvPr/>
          </p:nvSpPr>
          <p:spPr bwMode="auto">
            <a:xfrm>
              <a:off x="2212" y="2865"/>
              <a:ext cx="89" cy="135"/>
            </a:xfrm>
            <a:custGeom>
              <a:avLst/>
              <a:gdLst>
                <a:gd name="T0" fmla="*/ 0 w 89"/>
                <a:gd name="T1" fmla="*/ 64 h 135"/>
                <a:gd name="T2" fmla="*/ 0 w 89"/>
                <a:gd name="T3" fmla="*/ 0 h 135"/>
                <a:gd name="T4" fmla="*/ 89 w 89"/>
                <a:gd name="T5" fmla="*/ 63 h 135"/>
                <a:gd name="T6" fmla="*/ 89 w 89"/>
                <a:gd name="T7" fmla="*/ 123 h 135"/>
                <a:gd name="T8" fmla="*/ 61 w 89"/>
                <a:gd name="T9" fmla="*/ 135 h 135"/>
                <a:gd name="T10" fmla="*/ 16 w 89"/>
                <a:gd name="T11" fmla="*/ 103 h 135"/>
                <a:gd name="T12" fmla="*/ 0 w 89"/>
                <a:gd name="T13" fmla="*/ 64 h 135"/>
                <a:gd name="T14" fmla="*/ 0 60000 65536"/>
                <a:gd name="T15" fmla="*/ 0 60000 65536"/>
                <a:gd name="T16" fmla="*/ 0 60000 65536"/>
                <a:gd name="T17" fmla="*/ 0 60000 65536"/>
                <a:gd name="T18" fmla="*/ 0 60000 65536"/>
                <a:gd name="T19" fmla="*/ 0 60000 65536"/>
                <a:gd name="T20" fmla="*/ 0 60000 65536"/>
                <a:gd name="T21" fmla="*/ 0 w 89"/>
                <a:gd name="T22" fmla="*/ 0 h 135"/>
                <a:gd name="T23" fmla="*/ 89 w 89"/>
                <a:gd name="T24" fmla="*/ 135 h 1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135">
                  <a:moveTo>
                    <a:pt x="0" y="64"/>
                  </a:moveTo>
                  <a:lnTo>
                    <a:pt x="0" y="0"/>
                  </a:lnTo>
                  <a:lnTo>
                    <a:pt x="89" y="63"/>
                  </a:lnTo>
                  <a:lnTo>
                    <a:pt x="89" y="123"/>
                  </a:lnTo>
                  <a:lnTo>
                    <a:pt x="61" y="135"/>
                  </a:lnTo>
                  <a:lnTo>
                    <a:pt x="16" y="103"/>
                  </a:lnTo>
                  <a:lnTo>
                    <a:pt x="0" y="64"/>
                  </a:lnTo>
                  <a:close/>
                </a:path>
              </a:pathLst>
            </a:custGeom>
            <a:solidFill>
              <a:srgbClr val="717073"/>
            </a:solidFill>
            <a:ln w="9525">
              <a:noFill/>
              <a:round/>
              <a:headEnd/>
              <a:tailEnd/>
            </a:ln>
          </p:spPr>
          <p:txBody>
            <a:bodyPr/>
            <a:lstStyle/>
            <a:p>
              <a:endParaRPr lang="en-US">
                <a:solidFill>
                  <a:prstClr val="black"/>
                </a:solidFill>
              </a:endParaRPr>
            </a:p>
          </p:txBody>
        </p:sp>
        <p:sp>
          <p:nvSpPr>
            <p:cNvPr id="1811" name="Freeform 626"/>
            <p:cNvSpPr>
              <a:spLocks noChangeAspect="1"/>
            </p:cNvSpPr>
            <p:nvPr/>
          </p:nvSpPr>
          <p:spPr bwMode="auto">
            <a:xfrm>
              <a:off x="4116" y="4158"/>
              <a:ext cx="136" cy="272"/>
            </a:xfrm>
            <a:custGeom>
              <a:avLst/>
              <a:gdLst>
                <a:gd name="T0" fmla="*/ 0 w 136"/>
                <a:gd name="T1" fmla="*/ 176 h 272"/>
                <a:gd name="T2" fmla="*/ 0 w 136"/>
                <a:gd name="T3" fmla="*/ 0 h 272"/>
                <a:gd name="T4" fmla="*/ 136 w 136"/>
                <a:gd name="T5" fmla="*/ 97 h 272"/>
                <a:gd name="T6" fmla="*/ 136 w 136"/>
                <a:gd name="T7" fmla="*/ 272 h 272"/>
                <a:gd name="T8" fmla="*/ 0 w 136"/>
                <a:gd name="T9" fmla="*/ 176 h 272"/>
                <a:gd name="T10" fmla="*/ 0 w 136"/>
                <a:gd name="T11" fmla="*/ 176 h 272"/>
                <a:gd name="T12" fmla="*/ 0 60000 65536"/>
                <a:gd name="T13" fmla="*/ 0 60000 65536"/>
                <a:gd name="T14" fmla="*/ 0 60000 65536"/>
                <a:gd name="T15" fmla="*/ 0 60000 65536"/>
                <a:gd name="T16" fmla="*/ 0 60000 65536"/>
                <a:gd name="T17" fmla="*/ 0 60000 65536"/>
                <a:gd name="T18" fmla="*/ 0 w 136"/>
                <a:gd name="T19" fmla="*/ 0 h 272"/>
                <a:gd name="T20" fmla="*/ 136 w 136"/>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136" h="272">
                  <a:moveTo>
                    <a:pt x="0" y="176"/>
                  </a:moveTo>
                  <a:lnTo>
                    <a:pt x="0" y="0"/>
                  </a:lnTo>
                  <a:lnTo>
                    <a:pt x="136" y="97"/>
                  </a:lnTo>
                  <a:lnTo>
                    <a:pt x="136" y="272"/>
                  </a:lnTo>
                  <a:lnTo>
                    <a:pt x="0" y="176"/>
                  </a:lnTo>
                  <a:close/>
                </a:path>
              </a:pathLst>
            </a:custGeom>
            <a:solidFill>
              <a:srgbClr val="98979B"/>
            </a:solidFill>
            <a:ln w="9525">
              <a:noFill/>
              <a:round/>
              <a:headEnd/>
              <a:tailEnd/>
            </a:ln>
          </p:spPr>
          <p:txBody>
            <a:bodyPr/>
            <a:lstStyle/>
            <a:p>
              <a:endParaRPr lang="en-US">
                <a:solidFill>
                  <a:prstClr val="black"/>
                </a:solidFill>
              </a:endParaRPr>
            </a:p>
          </p:txBody>
        </p:sp>
        <p:sp>
          <p:nvSpPr>
            <p:cNvPr id="1812" name="Freeform 627"/>
            <p:cNvSpPr>
              <a:spLocks noChangeAspect="1"/>
            </p:cNvSpPr>
            <p:nvPr/>
          </p:nvSpPr>
          <p:spPr bwMode="auto">
            <a:xfrm>
              <a:off x="4136" y="4236"/>
              <a:ext cx="90" cy="136"/>
            </a:xfrm>
            <a:custGeom>
              <a:avLst/>
              <a:gdLst>
                <a:gd name="T0" fmla="*/ 0 w 90"/>
                <a:gd name="T1" fmla="*/ 65 h 136"/>
                <a:gd name="T2" fmla="*/ 0 w 90"/>
                <a:gd name="T3" fmla="*/ 0 h 136"/>
                <a:gd name="T4" fmla="*/ 90 w 90"/>
                <a:gd name="T5" fmla="*/ 63 h 136"/>
                <a:gd name="T6" fmla="*/ 90 w 90"/>
                <a:gd name="T7" fmla="*/ 123 h 136"/>
                <a:gd name="T8" fmla="*/ 62 w 90"/>
                <a:gd name="T9" fmla="*/ 136 h 136"/>
                <a:gd name="T10" fmla="*/ 18 w 90"/>
                <a:gd name="T11" fmla="*/ 104 h 136"/>
                <a:gd name="T12" fmla="*/ 0 w 90"/>
                <a:gd name="T13" fmla="*/ 65 h 136"/>
                <a:gd name="T14" fmla="*/ 0 60000 65536"/>
                <a:gd name="T15" fmla="*/ 0 60000 65536"/>
                <a:gd name="T16" fmla="*/ 0 60000 65536"/>
                <a:gd name="T17" fmla="*/ 0 60000 65536"/>
                <a:gd name="T18" fmla="*/ 0 60000 65536"/>
                <a:gd name="T19" fmla="*/ 0 60000 65536"/>
                <a:gd name="T20" fmla="*/ 0 60000 65536"/>
                <a:gd name="T21" fmla="*/ 0 w 90"/>
                <a:gd name="T22" fmla="*/ 0 h 136"/>
                <a:gd name="T23" fmla="*/ 90 w 90"/>
                <a:gd name="T24" fmla="*/ 136 h 1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136">
                  <a:moveTo>
                    <a:pt x="0" y="65"/>
                  </a:moveTo>
                  <a:lnTo>
                    <a:pt x="0" y="0"/>
                  </a:lnTo>
                  <a:lnTo>
                    <a:pt x="90" y="63"/>
                  </a:lnTo>
                  <a:lnTo>
                    <a:pt x="90" y="123"/>
                  </a:lnTo>
                  <a:lnTo>
                    <a:pt x="62" y="136"/>
                  </a:lnTo>
                  <a:lnTo>
                    <a:pt x="18" y="104"/>
                  </a:lnTo>
                  <a:lnTo>
                    <a:pt x="0" y="65"/>
                  </a:lnTo>
                  <a:close/>
                </a:path>
              </a:pathLst>
            </a:custGeom>
            <a:solidFill>
              <a:srgbClr val="717073"/>
            </a:solidFill>
            <a:ln w="9525">
              <a:noFill/>
              <a:round/>
              <a:headEnd/>
              <a:tailEnd/>
            </a:ln>
          </p:spPr>
          <p:txBody>
            <a:bodyPr/>
            <a:lstStyle/>
            <a:p>
              <a:endParaRPr lang="en-US">
                <a:solidFill>
                  <a:prstClr val="black"/>
                </a:solidFill>
              </a:endParaRPr>
            </a:p>
          </p:txBody>
        </p:sp>
        <p:sp>
          <p:nvSpPr>
            <p:cNvPr id="1813" name="Freeform 628"/>
            <p:cNvSpPr>
              <a:spLocks noChangeAspect="1"/>
            </p:cNvSpPr>
            <p:nvPr/>
          </p:nvSpPr>
          <p:spPr bwMode="auto">
            <a:xfrm>
              <a:off x="2373" y="2934"/>
              <a:ext cx="58" cy="100"/>
            </a:xfrm>
            <a:custGeom>
              <a:avLst/>
              <a:gdLst>
                <a:gd name="T0" fmla="*/ 45 w 58"/>
                <a:gd name="T1" fmla="*/ 32 h 100"/>
                <a:gd name="T2" fmla="*/ 45 w 58"/>
                <a:gd name="T3" fmla="*/ 26 h 100"/>
                <a:gd name="T4" fmla="*/ 14 w 58"/>
                <a:gd name="T5" fmla="*/ 3 h 100"/>
                <a:gd name="T6" fmla="*/ 14 w 58"/>
                <a:gd name="T7" fmla="*/ 10 h 100"/>
                <a:gd name="T8" fmla="*/ 0 w 58"/>
                <a:gd name="T9" fmla="*/ 0 h 100"/>
                <a:gd name="T10" fmla="*/ 0 w 58"/>
                <a:gd name="T11" fmla="*/ 59 h 100"/>
                <a:gd name="T12" fmla="*/ 58 w 58"/>
                <a:gd name="T13" fmla="*/ 100 h 100"/>
                <a:gd name="T14" fmla="*/ 58 w 58"/>
                <a:gd name="T15" fmla="*/ 41 h 100"/>
                <a:gd name="T16" fmla="*/ 45 w 58"/>
                <a:gd name="T17" fmla="*/ 32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100"/>
                <a:gd name="T29" fmla="*/ 58 w 58"/>
                <a:gd name="T30" fmla="*/ 100 h 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100">
                  <a:moveTo>
                    <a:pt x="45" y="32"/>
                  </a:moveTo>
                  <a:lnTo>
                    <a:pt x="45" y="26"/>
                  </a:lnTo>
                  <a:lnTo>
                    <a:pt x="14" y="3"/>
                  </a:lnTo>
                  <a:lnTo>
                    <a:pt x="14" y="10"/>
                  </a:lnTo>
                  <a:lnTo>
                    <a:pt x="0" y="0"/>
                  </a:lnTo>
                  <a:lnTo>
                    <a:pt x="0" y="59"/>
                  </a:lnTo>
                  <a:lnTo>
                    <a:pt x="58" y="100"/>
                  </a:lnTo>
                  <a:lnTo>
                    <a:pt x="58" y="41"/>
                  </a:lnTo>
                  <a:lnTo>
                    <a:pt x="45" y="32"/>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814" name="Freeform 629"/>
            <p:cNvSpPr>
              <a:spLocks noChangeAspect="1"/>
            </p:cNvSpPr>
            <p:nvPr/>
          </p:nvSpPr>
          <p:spPr bwMode="auto">
            <a:xfrm>
              <a:off x="2448" y="2988"/>
              <a:ext cx="57" cy="100"/>
            </a:xfrm>
            <a:custGeom>
              <a:avLst/>
              <a:gdLst>
                <a:gd name="T0" fmla="*/ 46 w 57"/>
                <a:gd name="T1" fmla="*/ 33 h 100"/>
                <a:gd name="T2" fmla="*/ 46 w 57"/>
                <a:gd name="T3" fmla="*/ 26 h 100"/>
                <a:gd name="T4" fmla="*/ 14 w 57"/>
                <a:gd name="T5" fmla="*/ 4 h 100"/>
                <a:gd name="T6" fmla="*/ 14 w 57"/>
                <a:gd name="T7" fmla="*/ 10 h 100"/>
                <a:gd name="T8" fmla="*/ 0 w 57"/>
                <a:gd name="T9" fmla="*/ 0 h 100"/>
                <a:gd name="T10" fmla="*/ 0 w 57"/>
                <a:gd name="T11" fmla="*/ 59 h 100"/>
                <a:gd name="T12" fmla="*/ 57 w 57"/>
                <a:gd name="T13" fmla="*/ 100 h 100"/>
                <a:gd name="T14" fmla="*/ 57 w 57"/>
                <a:gd name="T15" fmla="*/ 41 h 100"/>
                <a:gd name="T16" fmla="*/ 46 w 57"/>
                <a:gd name="T17" fmla="*/ 33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100"/>
                <a:gd name="T29" fmla="*/ 57 w 57"/>
                <a:gd name="T30" fmla="*/ 100 h 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100">
                  <a:moveTo>
                    <a:pt x="46" y="33"/>
                  </a:moveTo>
                  <a:lnTo>
                    <a:pt x="46" y="26"/>
                  </a:lnTo>
                  <a:lnTo>
                    <a:pt x="14" y="4"/>
                  </a:lnTo>
                  <a:lnTo>
                    <a:pt x="14" y="10"/>
                  </a:lnTo>
                  <a:lnTo>
                    <a:pt x="0" y="0"/>
                  </a:lnTo>
                  <a:lnTo>
                    <a:pt x="0" y="59"/>
                  </a:lnTo>
                  <a:lnTo>
                    <a:pt x="57" y="100"/>
                  </a:lnTo>
                  <a:lnTo>
                    <a:pt x="57" y="41"/>
                  </a:lnTo>
                  <a:lnTo>
                    <a:pt x="46" y="33"/>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grpSp>
      <p:grpSp>
        <p:nvGrpSpPr>
          <p:cNvPr id="2234" name="Group 1914"/>
          <p:cNvGrpSpPr/>
          <p:nvPr/>
        </p:nvGrpSpPr>
        <p:grpSpPr>
          <a:xfrm>
            <a:off x="4830433" y="3889161"/>
            <a:ext cx="633002" cy="783762"/>
            <a:chOff x="6570880" y="3470838"/>
            <a:chExt cx="762000" cy="943482"/>
          </a:xfrm>
        </p:grpSpPr>
        <p:grpSp>
          <p:nvGrpSpPr>
            <p:cNvPr id="2235" name="Group 3849"/>
            <p:cNvGrpSpPr>
              <a:grpSpLocks/>
            </p:cNvGrpSpPr>
            <p:nvPr/>
          </p:nvGrpSpPr>
          <p:grpSpPr bwMode="auto">
            <a:xfrm>
              <a:off x="6570880" y="3779320"/>
              <a:ext cx="762000" cy="635000"/>
              <a:chOff x="3003" y="2368"/>
              <a:chExt cx="1224" cy="1021"/>
            </a:xfrm>
          </p:grpSpPr>
          <p:sp>
            <p:nvSpPr>
              <p:cNvPr id="2015"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2016"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2017"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2018"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019"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020"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021"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022"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023"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2024"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2025"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2026"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027"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028"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2029"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2030"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031"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032"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2033"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2034"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2035"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036"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2037"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2038"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2039"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2040"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2041"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nvGrpSpPr>
            <p:cNvPr id="2236" name="Group 3849"/>
            <p:cNvGrpSpPr>
              <a:grpSpLocks/>
            </p:cNvGrpSpPr>
            <p:nvPr/>
          </p:nvGrpSpPr>
          <p:grpSpPr bwMode="auto">
            <a:xfrm>
              <a:off x="6570880" y="3625079"/>
              <a:ext cx="762000" cy="635000"/>
              <a:chOff x="3003" y="2368"/>
              <a:chExt cx="1224" cy="1021"/>
            </a:xfrm>
          </p:grpSpPr>
          <p:sp>
            <p:nvSpPr>
              <p:cNvPr id="1988"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1989"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1990"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1991"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992"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993"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994"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995"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996"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997"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1998"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1999"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000"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001"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2002"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2003"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004"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005"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2006"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2007"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2008"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2009"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2010"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2011"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2012"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2013"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2014"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nvGrpSpPr>
            <p:cNvPr id="2237" name="Group 3849"/>
            <p:cNvGrpSpPr>
              <a:grpSpLocks/>
            </p:cNvGrpSpPr>
            <p:nvPr/>
          </p:nvGrpSpPr>
          <p:grpSpPr bwMode="auto">
            <a:xfrm>
              <a:off x="6570880" y="3470838"/>
              <a:ext cx="762000" cy="635000"/>
              <a:chOff x="3003" y="2368"/>
              <a:chExt cx="1224" cy="1021"/>
            </a:xfrm>
          </p:grpSpPr>
          <p:sp>
            <p:nvSpPr>
              <p:cNvPr id="1961" name="Freeform 3850"/>
              <p:cNvSpPr>
                <a:spLocks/>
              </p:cNvSpPr>
              <p:nvPr/>
            </p:nvSpPr>
            <p:spPr bwMode="auto">
              <a:xfrm>
                <a:off x="3611" y="2795"/>
                <a:ext cx="616" cy="594"/>
              </a:xfrm>
              <a:custGeom>
                <a:avLst/>
                <a:gdLst/>
                <a:ahLst/>
                <a:cxnLst>
                  <a:cxn ang="0">
                    <a:pos x="0" y="436"/>
                  </a:cxn>
                  <a:cxn ang="0">
                    <a:pos x="0" y="594"/>
                  </a:cxn>
                  <a:cxn ang="0">
                    <a:pos x="616" y="158"/>
                  </a:cxn>
                  <a:cxn ang="0">
                    <a:pos x="616" y="0"/>
                  </a:cxn>
                  <a:cxn ang="0">
                    <a:pos x="0" y="436"/>
                  </a:cxn>
                </a:cxnLst>
                <a:rect l="0" t="0" r="r" b="b"/>
                <a:pathLst>
                  <a:path w="616" h="594">
                    <a:moveTo>
                      <a:pt x="0" y="436"/>
                    </a:moveTo>
                    <a:lnTo>
                      <a:pt x="0" y="594"/>
                    </a:lnTo>
                    <a:lnTo>
                      <a:pt x="616" y="158"/>
                    </a:lnTo>
                    <a:lnTo>
                      <a:pt x="616" y="0"/>
                    </a:lnTo>
                    <a:lnTo>
                      <a:pt x="0" y="436"/>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1962" name="Freeform 3851"/>
              <p:cNvSpPr>
                <a:spLocks/>
              </p:cNvSpPr>
              <p:nvPr/>
            </p:nvSpPr>
            <p:spPr bwMode="auto">
              <a:xfrm>
                <a:off x="3008" y="2368"/>
                <a:ext cx="1219" cy="863"/>
              </a:xfrm>
              <a:custGeom>
                <a:avLst/>
                <a:gdLst/>
                <a:ahLst/>
                <a:cxnLst>
                  <a:cxn ang="0">
                    <a:pos x="0" y="436"/>
                  </a:cxn>
                  <a:cxn ang="0">
                    <a:pos x="603" y="863"/>
                  </a:cxn>
                  <a:cxn ang="0">
                    <a:pos x="1219" y="427"/>
                  </a:cxn>
                  <a:cxn ang="0">
                    <a:pos x="616" y="0"/>
                  </a:cxn>
                  <a:cxn ang="0">
                    <a:pos x="0" y="436"/>
                  </a:cxn>
                </a:cxnLst>
                <a:rect l="0" t="0" r="r" b="b"/>
                <a:pathLst>
                  <a:path w="1219" h="863">
                    <a:moveTo>
                      <a:pt x="0" y="436"/>
                    </a:moveTo>
                    <a:lnTo>
                      <a:pt x="603" y="863"/>
                    </a:lnTo>
                    <a:lnTo>
                      <a:pt x="1219" y="427"/>
                    </a:lnTo>
                    <a:lnTo>
                      <a:pt x="616" y="0"/>
                    </a:lnTo>
                    <a:lnTo>
                      <a:pt x="0" y="43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1963" name="Freeform 3852"/>
              <p:cNvSpPr>
                <a:spLocks/>
              </p:cNvSpPr>
              <p:nvPr/>
            </p:nvSpPr>
            <p:spPr bwMode="auto">
              <a:xfrm>
                <a:off x="3008" y="2804"/>
                <a:ext cx="603" cy="585"/>
              </a:xfrm>
              <a:custGeom>
                <a:avLst/>
                <a:gdLst/>
                <a:ahLst/>
                <a:cxnLst>
                  <a:cxn ang="0">
                    <a:pos x="603" y="585"/>
                  </a:cxn>
                  <a:cxn ang="0">
                    <a:pos x="0" y="158"/>
                  </a:cxn>
                  <a:cxn ang="0">
                    <a:pos x="0" y="0"/>
                  </a:cxn>
                  <a:cxn ang="0">
                    <a:pos x="603" y="427"/>
                  </a:cxn>
                  <a:cxn ang="0">
                    <a:pos x="603" y="585"/>
                  </a:cxn>
                </a:cxnLst>
                <a:rect l="0" t="0" r="r" b="b"/>
                <a:pathLst>
                  <a:path w="603" h="585">
                    <a:moveTo>
                      <a:pt x="603" y="585"/>
                    </a:moveTo>
                    <a:lnTo>
                      <a:pt x="0" y="158"/>
                    </a:lnTo>
                    <a:lnTo>
                      <a:pt x="0" y="0"/>
                    </a:lnTo>
                    <a:lnTo>
                      <a:pt x="603" y="427"/>
                    </a:lnTo>
                    <a:lnTo>
                      <a:pt x="603" y="585"/>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1964" name="Freeform 3853"/>
              <p:cNvSpPr>
                <a:spLocks/>
              </p:cNvSpPr>
              <p:nvPr/>
            </p:nvSpPr>
            <p:spPr bwMode="auto">
              <a:xfrm>
                <a:off x="3047" y="2849"/>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965" name="Freeform 3854"/>
              <p:cNvSpPr>
                <a:spLocks/>
              </p:cNvSpPr>
              <p:nvPr/>
            </p:nvSpPr>
            <p:spPr bwMode="auto">
              <a:xfrm>
                <a:off x="3047" y="2894"/>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966" name="Freeform 3855"/>
              <p:cNvSpPr>
                <a:spLocks/>
              </p:cNvSpPr>
              <p:nvPr/>
            </p:nvSpPr>
            <p:spPr bwMode="auto">
              <a:xfrm>
                <a:off x="3047" y="2938"/>
                <a:ext cx="131" cy="129"/>
              </a:xfrm>
              <a:custGeom>
                <a:avLst/>
                <a:gdLst/>
                <a:ahLst/>
                <a:cxnLst>
                  <a:cxn ang="0">
                    <a:pos x="131" y="129"/>
                  </a:cxn>
                  <a:cxn ang="0">
                    <a:pos x="131" y="92"/>
                  </a:cxn>
                  <a:cxn ang="0">
                    <a:pos x="0" y="0"/>
                  </a:cxn>
                  <a:cxn ang="0">
                    <a:pos x="0" y="37"/>
                  </a:cxn>
                  <a:cxn ang="0">
                    <a:pos x="131" y="129"/>
                  </a:cxn>
                </a:cxnLst>
                <a:rect l="0" t="0" r="r" b="b"/>
                <a:pathLst>
                  <a:path w="131" h="129">
                    <a:moveTo>
                      <a:pt x="131" y="129"/>
                    </a:moveTo>
                    <a:lnTo>
                      <a:pt x="131" y="92"/>
                    </a:lnTo>
                    <a:lnTo>
                      <a:pt x="0" y="0"/>
                    </a:lnTo>
                    <a:lnTo>
                      <a:pt x="0" y="37"/>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967" name="Freeform 3856"/>
              <p:cNvSpPr>
                <a:spLocks/>
              </p:cNvSpPr>
              <p:nvPr/>
            </p:nvSpPr>
            <p:spPr bwMode="auto">
              <a:xfrm>
                <a:off x="3189" y="2950"/>
                <a:ext cx="131" cy="129"/>
              </a:xfrm>
              <a:custGeom>
                <a:avLst/>
                <a:gdLst/>
                <a:ahLst/>
                <a:cxnLst>
                  <a:cxn ang="0">
                    <a:pos x="131" y="129"/>
                  </a:cxn>
                  <a:cxn ang="0">
                    <a:pos x="131" y="92"/>
                  </a:cxn>
                  <a:cxn ang="0">
                    <a:pos x="0" y="0"/>
                  </a:cxn>
                  <a:cxn ang="0">
                    <a:pos x="0" y="36"/>
                  </a:cxn>
                  <a:cxn ang="0">
                    <a:pos x="131" y="129"/>
                  </a:cxn>
                </a:cxnLst>
                <a:rect l="0" t="0" r="r" b="b"/>
                <a:pathLst>
                  <a:path w="131" h="129">
                    <a:moveTo>
                      <a:pt x="131" y="129"/>
                    </a:moveTo>
                    <a:lnTo>
                      <a:pt x="131" y="92"/>
                    </a:lnTo>
                    <a:lnTo>
                      <a:pt x="0" y="0"/>
                    </a:lnTo>
                    <a:lnTo>
                      <a:pt x="0" y="36"/>
                    </a:lnTo>
                    <a:lnTo>
                      <a:pt x="131" y="129"/>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968" name="Freeform 3857"/>
              <p:cNvSpPr>
                <a:spLocks/>
              </p:cNvSpPr>
              <p:nvPr/>
            </p:nvSpPr>
            <p:spPr bwMode="auto">
              <a:xfrm>
                <a:off x="3189" y="2994"/>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969" name="Freeform 3858"/>
              <p:cNvSpPr>
                <a:spLocks/>
              </p:cNvSpPr>
              <p:nvPr/>
            </p:nvSpPr>
            <p:spPr bwMode="auto">
              <a:xfrm>
                <a:off x="3189" y="3038"/>
                <a:ext cx="131" cy="130"/>
              </a:xfrm>
              <a:custGeom>
                <a:avLst/>
                <a:gdLst/>
                <a:ahLst/>
                <a:cxnLst>
                  <a:cxn ang="0">
                    <a:pos x="131" y="130"/>
                  </a:cxn>
                  <a:cxn ang="0">
                    <a:pos x="131" y="93"/>
                  </a:cxn>
                  <a:cxn ang="0">
                    <a:pos x="0" y="0"/>
                  </a:cxn>
                  <a:cxn ang="0">
                    <a:pos x="0" y="37"/>
                  </a:cxn>
                  <a:cxn ang="0">
                    <a:pos x="131" y="130"/>
                  </a:cxn>
                </a:cxnLst>
                <a:rect l="0" t="0" r="r" b="b"/>
                <a:pathLst>
                  <a:path w="131" h="130">
                    <a:moveTo>
                      <a:pt x="131" y="130"/>
                    </a:moveTo>
                    <a:lnTo>
                      <a:pt x="131" y="93"/>
                    </a:lnTo>
                    <a:lnTo>
                      <a:pt x="0" y="0"/>
                    </a:lnTo>
                    <a:lnTo>
                      <a:pt x="0" y="37"/>
                    </a:lnTo>
                    <a:lnTo>
                      <a:pt x="131" y="130"/>
                    </a:lnTo>
                    <a:close/>
                  </a:path>
                </a:pathLst>
              </a:custGeom>
              <a:solidFill>
                <a:srgbClr val="98979B"/>
              </a:solidFill>
              <a:ln w="9525" cap="flat" cmpd="sng">
                <a:noFill/>
                <a:prstDash val="solid"/>
                <a:round/>
                <a:headEnd type="none" w="med" len="med"/>
                <a:tailEnd type="none" w="med" len="med"/>
              </a:ln>
              <a:effectLst/>
            </p:spPr>
            <p:txBody>
              <a:bodyPr/>
              <a:lstStyle/>
              <a:p>
                <a:endParaRPr lang="en-US"/>
              </a:p>
            </p:txBody>
          </p:sp>
          <p:sp>
            <p:nvSpPr>
              <p:cNvPr id="1970" name="Freeform 3859"/>
              <p:cNvSpPr>
                <a:spLocks/>
              </p:cNvSpPr>
              <p:nvPr/>
            </p:nvSpPr>
            <p:spPr bwMode="auto">
              <a:xfrm>
                <a:off x="3346" y="3133"/>
                <a:ext cx="189" cy="187"/>
              </a:xfrm>
              <a:custGeom>
                <a:avLst/>
                <a:gdLst/>
                <a:ahLst/>
                <a:cxnLst>
                  <a:cxn ang="0">
                    <a:pos x="189" y="187"/>
                  </a:cxn>
                  <a:cxn ang="0">
                    <a:pos x="189" y="134"/>
                  </a:cxn>
                  <a:cxn ang="0">
                    <a:pos x="0" y="0"/>
                  </a:cxn>
                  <a:cxn ang="0">
                    <a:pos x="0" y="53"/>
                  </a:cxn>
                  <a:cxn ang="0">
                    <a:pos x="189" y="187"/>
                  </a:cxn>
                </a:cxnLst>
                <a:rect l="0" t="0" r="r" b="b"/>
                <a:pathLst>
                  <a:path w="189" h="187">
                    <a:moveTo>
                      <a:pt x="189" y="187"/>
                    </a:moveTo>
                    <a:lnTo>
                      <a:pt x="189" y="134"/>
                    </a:lnTo>
                    <a:lnTo>
                      <a:pt x="0" y="0"/>
                    </a:lnTo>
                    <a:lnTo>
                      <a:pt x="0" y="53"/>
                    </a:lnTo>
                    <a:lnTo>
                      <a:pt x="189" y="187"/>
                    </a:lnTo>
                    <a:close/>
                  </a:path>
                </a:pathLst>
              </a:custGeom>
              <a:solidFill>
                <a:srgbClr val="98989B"/>
              </a:solidFill>
              <a:ln w="9525">
                <a:noFill/>
                <a:round/>
                <a:headEnd/>
                <a:tailEnd/>
              </a:ln>
            </p:spPr>
            <p:txBody>
              <a:bodyPr/>
              <a:lstStyle/>
              <a:p>
                <a:endParaRPr lang="en-US"/>
              </a:p>
            </p:txBody>
          </p:sp>
          <p:sp>
            <p:nvSpPr>
              <p:cNvPr id="1971" name="Freeform 3860"/>
              <p:cNvSpPr>
                <a:spLocks/>
              </p:cNvSpPr>
              <p:nvPr/>
            </p:nvSpPr>
            <p:spPr bwMode="auto">
              <a:xfrm>
                <a:off x="3368" y="3155"/>
                <a:ext cx="138" cy="137"/>
              </a:xfrm>
              <a:custGeom>
                <a:avLst/>
                <a:gdLst/>
                <a:ahLst/>
                <a:cxnLst>
                  <a:cxn ang="0">
                    <a:pos x="138" y="137"/>
                  </a:cxn>
                  <a:cxn ang="0">
                    <a:pos x="138" y="98"/>
                  </a:cxn>
                  <a:cxn ang="0">
                    <a:pos x="0" y="0"/>
                  </a:cxn>
                  <a:cxn ang="0">
                    <a:pos x="0" y="39"/>
                  </a:cxn>
                  <a:cxn ang="0">
                    <a:pos x="138" y="137"/>
                  </a:cxn>
                </a:cxnLst>
                <a:rect l="0" t="0" r="r" b="b"/>
                <a:pathLst>
                  <a:path w="138" h="137">
                    <a:moveTo>
                      <a:pt x="138" y="137"/>
                    </a:moveTo>
                    <a:lnTo>
                      <a:pt x="138" y="98"/>
                    </a:lnTo>
                    <a:lnTo>
                      <a:pt x="0" y="0"/>
                    </a:lnTo>
                    <a:lnTo>
                      <a:pt x="0" y="39"/>
                    </a:lnTo>
                    <a:lnTo>
                      <a:pt x="138" y="137"/>
                    </a:lnTo>
                    <a:close/>
                  </a:path>
                </a:pathLst>
              </a:custGeom>
              <a:solidFill>
                <a:srgbClr val="C9C9CC"/>
              </a:solidFill>
              <a:ln w="9525">
                <a:noFill/>
                <a:round/>
                <a:headEnd/>
                <a:tailEnd/>
              </a:ln>
            </p:spPr>
            <p:txBody>
              <a:bodyPr/>
              <a:lstStyle/>
              <a:p>
                <a:endParaRPr lang="en-US"/>
              </a:p>
            </p:txBody>
          </p:sp>
          <p:sp>
            <p:nvSpPr>
              <p:cNvPr id="1972" name="Freeform 3861"/>
              <p:cNvSpPr>
                <a:spLocks/>
              </p:cNvSpPr>
              <p:nvPr/>
            </p:nvSpPr>
            <p:spPr bwMode="auto">
              <a:xfrm>
                <a:off x="3388" y="3108"/>
                <a:ext cx="7" cy="10"/>
              </a:xfrm>
              <a:custGeom>
                <a:avLst/>
                <a:gdLst/>
                <a:ahLst/>
                <a:cxnLst>
                  <a:cxn ang="0">
                    <a:pos x="17" y="18"/>
                  </a:cxn>
                  <a:cxn ang="0">
                    <a:pos x="8" y="21"/>
                  </a:cxn>
                  <a:cxn ang="0">
                    <a:pos x="0" y="6"/>
                  </a:cxn>
                  <a:cxn ang="0">
                    <a:pos x="8" y="3"/>
                  </a:cxn>
                  <a:cxn ang="0">
                    <a:pos x="17" y="18"/>
                  </a:cxn>
                </a:cxnLst>
                <a:rect l="0" t="0" r="r" b="b"/>
                <a:pathLst>
                  <a:path w="17" h="24">
                    <a:moveTo>
                      <a:pt x="17" y="18"/>
                    </a:moveTo>
                    <a:cubicBezTo>
                      <a:pt x="17" y="23"/>
                      <a:pt x="13" y="24"/>
                      <a:pt x="8" y="21"/>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973" name="Freeform 3862"/>
              <p:cNvSpPr>
                <a:spLocks/>
              </p:cNvSpPr>
              <p:nvPr/>
            </p:nvSpPr>
            <p:spPr bwMode="auto">
              <a:xfrm>
                <a:off x="3399" y="3116"/>
                <a:ext cx="6"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974" name="Freeform 3863"/>
              <p:cNvSpPr>
                <a:spLocks/>
              </p:cNvSpPr>
              <p:nvPr/>
            </p:nvSpPr>
            <p:spPr bwMode="auto">
              <a:xfrm>
                <a:off x="3409" y="3124"/>
                <a:ext cx="7" cy="9"/>
              </a:xfrm>
              <a:custGeom>
                <a:avLst/>
                <a:gdLst/>
                <a:ahLst/>
                <a:cxnLst>
                  <a:cxn ang="0">
                    <a:pos x="17" y="17"/>
                  </a:cxn>
                  <a:cxn ang="0">
                    <a:pos x="8" y="20"/>
                  </a:cxn>
                  <a:cxn ang="0">
                    <a:pos x="0" y="5"/>
                  </a:cxn>
                  <a:cxn ang="0">
                    <a:pos x="9" y="3"/>
                  </a:cxn>
                  <a:cxn ang="0">
                    <a:pos x="17" y="17"/>
                  </a:cxn>
                </a:cxnLst>
                <a:rect l="0" t="0" r="r" b="b"/>
                <a:pathLst>
                  <a:path w="17" h="23">
                    <a:moveTo>
                      <a:pt x="17" y="17"/>
                    </a:moveTo>
                    <a:cubicBezTo>
                      <a:pt x="17" y="22"/>
                      <a:pt x="13" y="23"/>
                      <a:pt x="8" y="20"/>
                    </a:cubicBezTo>
                    <a:cubicBezTo>
                      <a:pt x="4" y="17"/>
                      <a:pt x="0" y="10"/>
                      <a:pt x="0" y="5"/>
                    </a:cubicBezTo>
                    <a:cubicBezTo>
                      <a:pt x="0" y="1"/>
                      <a:pt x="4" y="0"/>
                      <a:pt x="9" y="3"/>
                    </a:cubicBezTo>
                    <a:cubicBezTo>
                      <a:pt x="13" y="6"/>
                      <a:pt x="17" y="13"/>
                      <a:pt x="17" y="17"/>
                    </a:cubicBezTo>
                    <a:close/>
                  </a:path>
                </a:pathLst>
              </a:custGeom>
              <a:solidFill>
                <a:srgbClr val="C2C2C4"/>
              </a:solidFill>
              <a:ln w="9525">
                <a:noFill/>
                <a:round/>
                <a:headEnd/>
                <a:tailEnd/>
              </a:ln>
            </p:spPr>
            <p:txBody>
              <a:bodyPr/>
              <a:lstStyle/>
              <a:p>
                <a:endParaRPr lang="en-US"/>
              </a:p>
            </p:txBody>
          </p:sp>
          <p:sp>
            <p:nvSpPr>
              <p:cNvPr id="1975" name="Freeform 3864"/>
              <p:cNvSpPr>
                <a:spLocks/>
              </p:cNvSpPr>
              <p:nvPr/>
            </p:nvSpPr>
            <p:spPr bwMode="auto">
              <a:xfrm>
                <a:off x="3420" y="3131"/>
                <a:ext cx="7" cy="9"/>
              </a:xfrm>
              <a:custGeom>
                <a:avLst/>
                <a:gdLst/>
                <a:ahLst/>
                <a:cxnLst>
                  <a:cxn ang="0">
                    <a:pos x="17" y="18"/>
                  </a:cxn>
                  <a:cxn ang="0">
                    <a:pos x="8" y="20"/>
                  </a:cxn>
                  <a:cxn ang="0">
                    <a:pos x="0" y="6"/>
                  </a:cxn>
                  <a:cxn ang="0">
                    <a:pos x="9" y="3"/>
                  </a:cxn>
                  <a:cxn ang="0">
                    <a:pos x="17" y="18"/>
                  </a:cxn>
                </a:cxnLst>
                <a:rect l="0" t="0" r="r" b="b"/>
                <a:pathLst>
                  <a:path w="17" h="23">
                    <a:moveTo>
                      <a:pt x="17" y="18"/>
                    </a:moveTo>
                    <a:cubicBezTo>
                      <a:pt x="17" y="22"/>
                      <a:pt x="13" y="23"/>
                      <a:pt x="8" y="20"/>
                    </a:cubicBezTo>
                    <a:cubicBezTo>
                      <a:pt x="4" y="17"/>
                      <a:pt x="0" y="10"/>
                      <a:pt x="0" y="6"/>
                    </a:cubicBezTo>
                    <a:cubicBezTo>
                      <a:pt x="0" y="1"/>
                      <a:pt x="4" y="0"/>
                      <a:pt x="9"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976" name="Freeform 3865"/>
              <p:cNvSpPr>
                <a:spLocks/>
              </p:cNvSpPr>
              <p:nvPr/>
            </p:nvSpPr>
            <p:spPr bwMode="auto">
              <a:xfrm>
                <a:off x="3431" y="3139"/>
                <a:ext cx="7" cy="9"/>
              </a:xfrm>
              <a:custGeom>
                <a:avLst/>
                <a:gdLst/>
                <a:ahLst/>
                <a:cxnLst>
                  <a:cxn ang="0">
                    <a:pos x="17" y="18"/>
                  </a:cxn>
                  <a:cxn ang="0">
                    <a:pos x="9" y="20"/>
                  </a:cxn>
                  <a:cxn ang="0">
                    <a:pos x="0" y="6"/>
                  </a:cxn>
                  <a:cxn ang="0">
                    <a:pos x="9" y="3"/>
                  </a:cxn>
                  <a:cxn ang="0">
                    <a:pos x="17" y="18"/>
                  </a:cxn>
                </a:cxnLst>
                <a:rect l="0" t="0" r="r" b="b"/>
                <a:pathLst>
                  <a:path w="17" h="24">
                    <a:moveTo>
                      <a:pt x="17" y="18"/>
                    </a:moveTo>
                    <a:cubicBezTo>
                      <a:pt x="17" y="23"/>
                      <a:pt x="13" y="24"/>
                      <a:pt x="9" y="20"/>
                    </a:cubicBezTo>
                    <a:cubicBezTo>
                      <a:pt x="4" y="17"/>
                      <a:pt x="0" y="11"/>
                      <a:pt x="0" y="6"/>
                    </a:cubicBezTo>
                    <a:cubicBezTo>
                      <a:pt x="0" y="1"/>
                      <a:pt x="4" y="0"/>
                      <a:pt x="9"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977" name="Freeform 3866"/>
              <p:cNvSpPr>
                <a:spLocks/>
              </p:cNvSpPr>
              <p:nvPr/>
            </p:nvSpPr>
            <p:spPr bwMode="auto">
              <a:xfrm>
                <a:off x="3442" y="3146"/>
                <a:ext cx="6" cy="10"/>
              </a:xfrm>
              <a:custGeom>
                <a:avLst/>
                <a:gdLst/>
                <a:ahLst/>
                <a:cxnLst>
                  <a:cxn ang="0">
                    <a:pos x="17" y="18"/>
                  </a:cxn>
                  <a:cxn ang="0">
                    <a:pos x="9" y="21"/>
                  </a:cxn>
                  <a:cxn ang="0">
                    <a:pos x="0" y="6"/>
                  </a:cxn>
                  <a:cxn ang="0">
                    <a:pos x="9" y="4"/>
                  </a:cxn>
                  <a:cxn ang="0">
                    <a:pos x="17" y="18"/>
                  </a:cxn>
                </a:cxnLst>
                <a:rect l="0" t="0" r="r" b="b"/>
                <a:pathLst>
                  <a:path w="17" h="24">
                    <a:moveTo>
                      <a:pt x="17" y="18"/>
                    </a:moveTo>
                    <a:cubicBezTo>
                      <a:pt x="17" y="23"/>
                      <a:pt x="13" y="24"/>
                      <a:pt x="9" y="21"/>
                    </a:cubicBezTo>
                    <a:cubicBezTo>
                      <a:pt x="4" y="17"/>
                      <a:pt x="0" y="11"/>
                      <a:pt x="0" y="6"/>
                    </a:cubicBezTo>
                    <a:cubicBezTo>
                      <a:pt x="0" y="1"/>
                      <a:pt x="4" y="0"/>
                      <a:pt x="9" y="4"/>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978" name="Freeform 3867"/>
              <p:cNvSpPr>
                <a:spLocks/>
              </p:cNvSpPr>
              <p:nvPr/>
            </p:nvSpPr>
            <p:spPr bwMode="auto">
              <a:xfrm>
                <a:off x="3388" y="3118"/>
                <a:ext cx="7" cy="10"/>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3"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979" name="Freeform 3868"/>
              <p:cNvSpPr>
                <a:spLocks/>
              </p:cNvSpPr>
              <p:nvPr/>
            </p:nvSpPr>
            <p:spPr bwMode="auto">
              <a:xfrm>
                <a:off x="3399" y="3126"/>
                <a:ext cx="6" cy="9"/>
              </a:xfrm>
              <a:custGeom>
                <a:avLst/>
                <a:gdLst/>
                <a:ahLst/>
                <a:cxnLst>
                  <a:cxn ang="0">
                    <a:pos x="17" y="18"/>
                  </a:cxn>
                  <a:cxn ang="0">
                    <a:pos x="8" y="20"/>
                  </a:cxn>
                  <a:cxn ang="0">
                    <a:pos x="0" y="5"/>
                  </a:cxn>
                  <a:cxn ang="0">
                    <a:pos x="8" y="3"/>
                  </a:cxn>
                  <a:cxn ang="0">
                    <a:pos x="17" y="18"/>
                  </a:cxn>
                </a:cxnLst>
                <a:rect l="0" t="0" r="r" b="b"/>
                <a:pathLst>
                  <a:path w="17" h="23">
                    <a:moveTo>
                      <a:pt x="17" y="18"/>
                    </a:moveTo>
                    <a:cubicBezTo>
                      <a:pt x="17" y="22"/>
                      <a:pt x="13" y="23"/>
                      <a:pt x="8" y="20"/>
                    </a:cubicBezTo>
                    <a:cubicBezTo>
                      <a:pt x="3" y="17"/>
                      <a:pt x="0" y="10"/>
                      <a:pt x="0" y="5"/>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980" name="Freeform 3869"/>
              <p:cNvSpPr>
                <a:spLocks/>
              </p:cNvSpPr>
              <p:nvPr/>
            </p:nvSpPr>
            <p:spPr bwMode="auto">
              <a:xfrm>
                <a:off x="3409" y="3133"/>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2"/>
                      <a:pt x="13" y="24"/>
                      <a:pt x="8" y="20"/>
                    </a:cubicBezTo>
                    <a:cubicBezTo>
                      <a:pt x="4" y="17"/>
                      <a:pt x="0" y="10"/>
                      <a:pt x="0" y="6"/>
                    </a:cubicBezTo>
                    <a:cubicBezTo>
                      <a:pt x="0" y="1"/>
                      <a:pt x="4" y="0"/>
                      <a:pt x="8" y="3"/>
                    </a:cubicBezTo>
                    <a:cubicBezTo>
                      <a:pt x="13" y="6"/>
                      <a:pt x="17" y="13"/>
                      <a:pt x="17" y="18"/>
                    </a:cubicBezTo>
                    <a:close/>
                  </a:path>
                </a:pathLst>
              </a:custGeom>
              <a:solidFill>
                <a:srgbClr val="C2C2C4"/>
              </a:solidFill>
              <a:ln w="9525">
                <a:noFill/>
                <a:round/>
                <a:headEnd/>
                <a:tailEnd/>
              </a:ln>
            </p:spPr>
            <p:txBody>
              <a:bodyPr/>
              <a:lstStyle/>
              <a:p>
                <a:endParaRPr lang="en-US"/>
              </a:p>
            </p:txBody>
          </p:sp>
          <p:sp>
            <p:nvSpPr>
              <p:cNvPr id="1981" name="Freeform 3870"/>
              <p:cNvSpPr>
                <a:spLocks/>
              </p:cNvSpPr>
              <p:nvPr/>
            </p:nvSpPr>
            <p:spPr bwMode="auto">
              <a:xfrm>
                <a:off x="3420" y="3141"/>
                <a:ext cx="7" cy="10"/>
              </a:xfrm>
              <a:custGeom>
                <a:avLst/>
                <a:gdLst/>
                <a:ahLst/>
                <a:cxnLst>
                  <a:cxn ang="0">
                    <a:pos x="17" y="18"/>
                  </a:cxn>
                  <a:cxn ang="0">
                    <a:pos x="8" y="20"/>
                  </a:cxn>
                  <a:cxn ang="0">
                    <a:pos x="0" y="6"/>
                  </a:cxn>
                  <a:cxn ang="0">
                    <a:pos x="8" y="3"/>
                  </a:cxn>
                  <a:cxn ang="0">
                    <a:pos x="17" y="18"/>
                  </a:cxn>
                </a:cxnLst>
                <a:rect l="0" t="0" r="r" b="b"/>
                <a:pathLst>
                  <a:path w="17" h="24">
                    <a:moveTo>
                      <a:pt x="17" y="18"/>
                    </a:moveTo>
                    <a:cubicBezTo>
                      <a:pt x="17" y="23"/>
                      <a:pt x="13" y="24"/>
                      <a:pt x="8" y="20"/>
                    </a:cubicBezTo>
                    <a:cubicBezTo>
                      <a:pt x="4" y="17"/>
                      <a:pt x="0" y="11"/>
                      <a:pt x="0" y="6"/>
                    </a:cubicBezTo>
                    <a:cubicBezTo>
                      <a:pt x="0" y="1"/>
                      <a:pt x="4" y="0"/>
                      <a:pt x="8" y="3"/>
                    </a:cubicBezTo>
                    <a:cubicBezTo>
                      <a:pt x="13" y="7"/>
                      <a:pt x="17" y="13"/>
                      <a:pt x="17" y="18"/>
                    </a:cubicBezTo>
                    <a:close/>
                  </a:path>
                </a:pathLst>
              </a:custGeom>
              <a:solidFill>
                <a:srgbClr val="C2C2C4"/>
              </a:solidFill>
              <a:ln w="9525">
                <a:noFill/>
                <a:round/>
                <a:headEnd/>
                <a:tailEnd/>
              </a:ln>
            </p:spPr>
            <p:txBody>
              <a:bodyPr/>
              <a:lstStyle/>
              <a:p>
                <a:endParaRPr lang="en-US"/>
              </a:p>
            </p:txBody>
          </p:sp>
          <p:sp>
            <p:nvSpPr>
              <p:cNvPr id="1982" name="Freeform 3871"/>
              <p:cNvSpPr>
                <a:spLocks/>
              </p:cNvSpPr>
              <p:nvPr/>
            </p:nvSpPr>
            <p:spPr bwMode="auto">
              <a:xfrm>
                <a:off x="3431" y="3149"/>
                <a:ext cx="7" cy="9"/>
              </a:xfrm>
              <a:custGeom>
                <a:avLst/>
                <a:gdLst/>
                <a:ahLst/>
                <a:cxnLst>
                  <a:cxn ang="0">
                    <a:pos x="17" y="18"/>
                  </a:cxn>
                  <a:cxn ang="0">
                    <a:pos x="8" y="21"/>
                  </a:cxn>
                  <a:cxn ang="0">
                    <a:pos x="0" y="6"/>
                  </a:cxn>
                  <a:cxn ang="0">
                    <a:pos x="8" y="4"/>
                  </a:cxn>
                  <a:cxn ang="0">
                    <a:pos x="17" y="18"/>
                  </a:cxn>
                </a:cxnLst>
                <a:rect l="0" t="0" r="r" b="b"/>
                <a:pathLst>
                  <a:path w="17" h="24">
                    <a:moveTo>
                      <a:pt x="17" y="18"/>
                    </a:moveTo>
                    <a:cubicBezTo>
                      <a:pt x="17" y="23"/>
                      <a:pt x="13" y="24"/>
                      <a:pt x="8" y="21"/>
                    </a:cubicBezTo>
                    <a:cubicBezTo>
                      <a:pt x="4" y="17"/>
                      <a:pt x="0" y="11"/>
                      <a:pt x="0" y="6"/>
                    </a:cubicBezTo>
                    <a:cubicBezTo>
                      <a:pt x="0" y="1"/>
                      <a:pt x="4" y="0"/>
                      <a:pt x="8"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983" name="Freeform 3872"/>
              <p:cNvSpPr>
                <a:spLocks/>
              </p:cNvSpPr>
              <p:nvPr/>
            </p:nvSpPr>
            <p:spPr bwMode="auto">
              <a:xfrm>
                <a:off x="3442" y="3156"/>
                <a:ext cx="6" cy="10"/>
              </a:xfrm>
              <a:custGeom>
                <a:avLst/>
                <a:gdLst/>
                <a:ahLst/>
                <a:cxnLst>
                  <a:cxn ang="0">
                    <a:pos x="17" y="18"/>
                  </a:cxn>
                  <a:cxn ang="0">
                    <a:pos x="8" y="21"/>
                  </a:cxn>
                  <a:cxn ang="0">
                    <a:pos x="0" y="6"/>
                  </a:cxn>
                  <a:cxn ang="0">
                    <a:pos x="9" y="4"/>
                  </a:cxn>
                  <a:cxn ang="0">
                    <a:pos x="17" y="18"/>
                  </a:cxn>
                </a:cxnLst>
                <a:rect l="0" t="0" r="r" b="b"/>
                <a:pathLst>
                  <a:path w="17" h="24">
                    <a:moveTo>
                      <a:pt x="17" y="18"/>
                    </a:moveTo>
                    <a:cubicBezTo>
                      <a:pt x="17" y="23"/>
                      <a:pt x="13" y="24"/>
                      <a:pt x="8" y="21"/>
                    </a:cubicBezTo>
                    <a:cubicBezTo>
                      <a:pt x="4" y="18"/>
                      <a:pt x="0" y="11"/>
                      <a:pt x="0" y="6"/>
                    </a:cubicBezTo>
                    <a:cubicBezTo>
                      <a:pt x="0" y="2"/>
                      <a:pt x="4" y="0"/>
                      <a:pt x="9" y="4"/>
                    </a:cubicBezTo>
                    <a:cubicBezTo>
                      <a:pt x="13" y="7"/>
                      <a:pt x="17" y="14"/>
                      <a:pt x="17" y="18"/>
                    </a:cubicBezTo>
                    <a:close/>
                  </a:path>
                </a:pathLst>
              </a:custGeom>
              <a:solidFill>
                <a:srgbClr val="C2C2C4"/>
              </a:solidFill>
              <a:ln w="9525">
                <a:noFill/>
                <a:round/>
                <a:headEnd/>
                <a:tailEnd/>
              </a:ln>
            </p:spPr>
            <p:txBody>
              <a:bodyPr/>
              <a:lstStyle/>
              <a:p>
                <a:endParaRPr lang="en-US"/>
              </a:p>
            </p:txBody>
          </p:sp>
          <p:sp>
            <p:nvSpPr>
              <p:cNvPr id="1984" name="Freeform 3873"/>
              <p:cNvSpPr>
                <a:spLocks/>
              </p:cNvSpPr>
              <p:nvPr/>
            </p:nvSpPr>
            <p:spPr bwMode="auto">
              <a:xfrm>
                <a:off x="3564" y="3240"/>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6"/>
                  </a:cxn>
                  <a:cxn ang="0">
                    <a:pos x="29" y="275"/>
                  </a:cxn>
                  <a:cxn ang="0">
                    <a:pos x="29"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3"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6"/>
                    </a:cubicBezTo>
                    <a:cubicBezTo>
                      <a:pt x="13" y="272"/>
                      <a:pt x="21" y="275"/>
                      <a:pt x="29" y="275"/>
                    </a:cubicBezTo>
                    <a:cubicBezTo>
                      <a:pt x="29" y="275"/>
                      <a:pt x="29" y="275"/>
                      <a:pt x="29"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985" name="Freeform 3874"/>
              <p:cNvSpPr>
                <a:spLocks/>
              </p:cNvSpPr>
              <p:nvPr/>
            </p:nvSpPr>
            <p:spPr bwMode="auto">
              <a:xfrm>
                <a:off x="3003" y="2843"/>
                <a:ext cx="26" cy="109"/>
              </a:xfrm>
              <a:custGeom>
                <a:avLst/>
                <a:gdLst/>
                <a:ahLst/>
                <a:cxnLst>
                  <a:cxn ang="0">
                    <a:pos x="66" y="217"/>
                  </a:cxn>
                  <a:cxn ang="0">
                    <a:pos x="36" y="238"/>
                  </a:cxn>
                  <a:cxn ang="0">
                    <a:pos x="34" y="239"/>
                  </a:cxn>
                  <a:cxn ang="0">
                    <a:pos x="34" y="85"/>
                  </a:cxn>
                  <a:cxn ang="0">
                    <a:pos x="56" y="49"/>
                  </a:cxn>
                  <a:cxn ang="0">
                    <a:pos x="66" y="42"/>
                  </a:cxn>
                  <a:cxn ang="0">
                    <a:pos x="66" y="0"/>
                  </a:cxn>
                  <a:cxn ang="0">
                    <a:pos x="36" y="21"/>
                  </a:cxn>
                  <a:cxn ang="0">
                    <a:pos x="0" y="85"/>
                  </a:cxn>
                  <a:cxn ang="0">
                    <a:pos x="0" y="243"/>
                  </a:cxn>
                  <a:cxn ang="0">
                    <a:pos x="7" y="265"/>
                  </a:cxn>
                  <a:cxn ang="0">
                    <a:pos x="29" y="275"/>
                  </a:cxn>
                  <a:cxn ang="0">
                    <a:pos x="30" y="275"/>
                  </a:cxn>
                  <a:cxn ang="0">
                    <a:pos x="56" y="266"/>
                  </a:cxn>
                  <a:cxn ang="0">
                    <a:pos x="66" y="259"/>
                  </a:cxn>
                  <a:cxn ang="0">
                    <a:pos x="66" y="217"/>
                  </a:cxn>
                </a:cxnLst>
                <a:rect l="0" t="0" r="r" b="b"/>
                <a:pathLst>
                  <a:path w="66" h="275">
                    <a:moveTo>
                      <a:pt x="66" y="217"/>
                    </a:moveTo>
                    <a:cubicBezTo>
                      <a:pt x="36" y="238"/>
                      <a:pt x="36" y="238"/>
                      <a:pt x="36" y="238"/>
                    </a:cubicBezTo>
                    <a:cubicBezTo>
                      <a:pt x="36" y="238"/>
                      <a:pt x="35" y="239"/>
                      <a:pt x="34" y="239"/>
                    </a:cubicBezTo>
                    <a:cubicBezTo>
                      <a:pt x="34" y="85"/>
                      <a:pt x="34" y="85"/>
                      <a:pt x="34" y="85"/>
                    </a:cubicBezTo>
                    <a:cubicBezTo>
                      <a:pt x="34" y="78"/>
                      <a:pt x="45" y="57"/>
                      <a:pt x="56" y="49"/>
                    </a:cubicBezTo>
                    <a:cubicBezTo>
                      <a:pt x="66" y="42"/>
                      <a:pt x="66" y="42"/>
                      <a:pt x="66" y="42"/>
                    </a:cubicBezTo>
                    <a:cubicBezTo>
                      <a:pt x="66" y="0"/>
                      <a:pt x="66" y="0"/>
                      <a:pt x="66" y="0"/>
                    </a:cubicBezTo>
                    <a:cubicBezTo>
                      <a:pt x="36" y="21"/>
                      <a:pt x="36" y="21"/>
                      <a:pt x="36" y="21"/>
                    </a:cubicBezTo>
                    <a:cubicBezTo>
                      <a:pt x="16" y="37"/>
                      <a:pt x="1" y="60"/>
                      <a:pt x="0" y="85"/>
                    </a:cubicBezTo>
                    <a:cubicBezTo>
                      <a:pt x="0" y="243"/>
                      <a:pt x="0" y="243"/>
                      <a:pt x="0" y="243"/>
                    </a:cubicBezTo>
                    <a:cubicBezTo>
                      <a:pt x="0" y="251"/>
                      <a:pt x="2" y="259"/>
                      <a:pt x="7" y="265"/>
                    </a:cubicBezTo>
                    <a:cubicBezTo>
                      <a:pt x="13" y="272"/>
                      <a:pt x="21" y="275"/>
                      <a:pt x="29" y="275"/>
                    </a:cubicBezTo>
                    <a:cubicBezTo>
                      <a:pt x="29" y="275"/>
                      <a:pt x="29" y="275"/>
                      <a:pt x="30" y="275"/>
                    </a:cubicBezTo>
                    <a:cubicBezTo>
                      <a:pt x="39" y="275"/>
                      <a:pt x="48" y="272"/>
                      <a:pt x="56" y="266"/>
                    </a:cubicBezTo>
                    <a:cubicBezTo>
                      <a:pt x="66" y="259"/>
                      <a:pt x="66" y="259"/>
                      <a:pt x="66" y="259"/>
                    </a:cubicBezTo>
                    <a:lnTo>
                      <a:pt x="66" y="217"/>
                    </a:lnTo>
                    <a:close/>
                  </a:path>
                </a:pathLst>
              </a:custGeom>
              <a:solidFill>
                <a:srgbClr val="C2C2C4"/>
              </a:solidFill>
              <a:ln w="9525">
                <a:noFill/>
                <a:round/>
                <a:headEnd/>
                <a:tailEnd/>
              </a:ln>
            </p:spPr>
            <p:txBody>
              <a:bodyPr/>
              <a:lstStyle/>
              <a:p>
                <a:endParaRPr lang="en-US"/>
              </a:p>
            </p:txBody>
          </p:sp>
          <p:sp>
            <p:nvSpPr>
              <p:cNvPr id="1986" name="Freeform 3875"/>
              <p:cNvSpPr>
                <a:spLocks/>
              </p:cNvSpPr>
              <p:nvPr/>
            </p:nvSpPr>
            <p:spPr bwMode="auto">
              <a:xfrm>
                <a:off x="3369" y="3093"/>
                <a:ext cx="8" cy="27"/>
              </a:xfrm>
              <a:custGeom>
                <a:avLst/>
                <a:gdLst/>
                <a:ahLst/>
                <a:cxnLst>
                  <a:cxn ang="0">
                    <a:pos x="0" y="22"/>
                  </a:cxn>
                  <a:cxn ang="0">
                    <a:pos x="8" y="27"/>
                  </a:cxn>
                  <a:cxn ang="0">
                    <a:pos x="8" y="6"/>
                  </a:cxn>
                  <a:cxn ang="0">
                    <a:pos x="0" y="0"/>
                  </a:cxn>
                  <a:cxn ang="0">
                    <a:pos x="0" y="22"/>
                  </a:cxn>
                </a:cxnLst>
                <a:rect l="0" t="0" r="r" b="b"/>
                <a:pathLst>
                  <a:path w="8" h="27">
                    <a:moveTo>
                      <a:pt x="0" y="22"/>
                    </a:moveTo>
                    <a:lnTo>
                      <a:pt x="8" y="27"/>
                    </a:lnTo>
                    <a:lnTo>
                      <a:pt x="8" y="6"/>
                    </a:lnTo>
                    <a:lnTo>
                      <a:pt x="0" y="0"/>
                    </a:lnTo>
                    <a:lnTo>
                      <a:pt x="0" y="22"/>
                    </a:lnTo>
                    <a:close/>
                  </a:path>
                </a:pathLst>
              </a:custGeom>
              <a:solidFill>
                <a:srgbClr val="C2C2C4"/>
              </a:solidFill>
              <a:ln w="9525">
                <a:noFill/>
                <a:round/>
                <a:headEnd/>
                <a:tailEnd/>
              </a:ln>
            </p:spPr>
            <p:txBody>
              <a:bodyPr/>
              <a:lstStyle/>
              <a:p>
                <a:endParaRPr lang="en-US"/>
              </a:p>
            </p:txBody>
          </p:sp>
          <p:sp>
            <p:nvSpPr>
              <p:cNvPr id="1987" name="Freeform 3876"/>
              <p:cNvSpPr>
                <a:spLocks/>
              </p:cNvSpPr>
              <p:nvPr/>
            </p:nvSpPr>
            <p:spPr bwMode="auto">
              <a:xfrm>
                <a:off x="3511" y="3282"/>
                <a:ext cx="16" cy="23"/>
              </a:xfrm>
              <a:custGeom>
                <a:avLst/>
                <a:gdLst/>
                <a:ahLst/>
                <a:cxnLst>
                  <a:cxn ang="0">
                    <a:pos x="42" y="44"/>
                  </a:cxn>
                  <a:cxn ang="0">
                    <a:pos x="21" y="50"/>
                  </a:cxn>
                  <a:cxn ang="0">
                    <a:pos x="0" y="15"/>
                  </a:cxn>
                  <a:cxn ang="0">
                    <a:pos x="21" y="9"/>
                  </a:cxn>
                  <a:cxn ang="0">
                    <a:pos x="42" y="44"/>
                  </a:cxn>
                </a:cxnLst>
                <a:rect l="0" t="0" r="r" b="b"/>
                <a:pathLst>
                  <a:path w="42" h="59">
                    <a:moveTo>
                      <a:pt x="42" y="44"/>
                    </a:moveTo>
                    <a:cubicBezTo>
                      <a:pt x="42" y="56"/>
                      <a:pt x="32" y="59"/>
                      <a:pt x="21" y="50"/>
                    </a:cubicBezTo>
                    <a:cubicBezTo>
                      <a:pt x="10" y="42"/>
                      <a:pt x="0" y="26"/>
                      <a:pt x="0" y="15"/>
                    </a:cubicBezTo>
                    <a:cubicBezTo>
                      <a:pt x="0" y="3"/>
                      <a:pt x="10" y="0"/>
                      <a:pt x="21" y="9"/>
                    </a:cubicBezTo>
                    <a:cubicBezTo>
                      <a:pt x="33" y="17"/>
                      <a:pt x="42" y="33"/>
                      <a:pt x="42" y="44"/>
                    </a:cubicBezTo>
                    <a:close/>
                  </a:path>
                </a:pathLst>
              </a:custGeom>
              <a:solidFill>
                <a:srgbClr val="C2C2C4"/>
              </a:solidFill>
              <a:ln w="9525">
                <a:noFill/>
                <a:round/>
                <a:headEnd/>
                <a:tailEnd/>
              </a:ln>
            </p:spPr>
            <p:txBody>
              <a:bodyPr/>
              <a:lstStyle/>
              <a:p>
                <a:endParaRPr lang="en-US"/>
              </a:p>
            </p:txBody>
          </p:sp>
        </p:grpSp>
      </p:grpSp>
      <p:grpSp>
        <p:nvGrpSpPr>
          <p:cNvPr id="2238" name="Group 588"/>
          <p:cNvGrpSpPr>
            <a:grpSpLocks noChangeAspect="1"/>
          </p:cNvGrpSpPr>
          <p:nvPr/>
        </p:nvGrpSpPr>
        <p:grpSpPr bwMode="auto">
          <a:xfrm>
            <a:off x="4853188" y="3282219"/>
            <a:ext cx="655237" cy="520074"/>
            <a:chOff x="2154" y="1633"/>
            <a:chExt cx="3607" cy="2878"/>
          </a:xfrm>
        </p:grpSpPr>
        <p:sp>
          <p:nvSpPr>
            <p:cNvPr id="1917" name="Freeform 589"/>
            <p:cNvSpPr>
              <a:spLocks noChangeAspect="1"/>
            </p:cNvSpPr>
            <p:nvPr/>
          </p:nvSpPr>
          <p:spPr bwMode="auto">
            <a:xfrm>
              <a:off x="4300" y="3151"/>
              <a:ext cx="1461" cy="1360"/>
            </a:xfrm>
            <a:custGeom>
              <a:avLst/>
              <a:gdLst>
                <a:gd name="T0" fmla="*/ 0 w 1461"/>
                <a:gd name="T1" fmla="*/ 1033 h 1360"/>
                <a:gd name="T2" fmla="*/ 0 w 1461"/>
                <a:gd name="T3" fmla="*/ 1360 h 1360"/>
                <a:gd name="T4" fmla="*/ 1461 w 1461"/>
                <a:gd name="T5" fmla="*/ 328 h 1360"/>
                <a:gd name="T6" fmla="*/ 1461 w 1461"/>
                <a:gd name="T7" fmla="*/ 0 h 1360"/>
                <a:gd name="T8" fmla="*/ 0 w 1461"/>
                <a:gd name="T9" fmla="*/ 1033 h 1360"/>
                <a:gd name="T10" fmla="*/ 0 60000 65536"/>
                <a:gd name="T11" fmla="*/ 0 60000 65536"/>
                <a:gd name="T12" fmla="*/ 0 60000 65536"/>
                <a:gd name="T13" fmla="*/ 0 60000 65536"/>
                <a:gd name="T14" fmla="*/ 0 60000 65536"/>
                <a:gd name="T15" fmla="*/ 0 w 1461"/>
                <a:gd name="T16" fmla="*/ 0 h 1360"/>
                <a:gd name="T17" fmla="*/ 1461 w 1461"/>
                <a:gd name="T18" fmla="*/ 1360 h 1360"/>
              </a:gdLst>
              <a:ahLst/>
              <a:cxnLst>
                <a:cxn ang="T10">
                  <a:pos x="T0" y="T1"/>
                </a:cxn>
                <a:cxn ang="T11">
                  <a:pos x="T2" y="T3"/>
                </a:cxn>
                <a:cxn ang="T12">
                  <a:pos x="T4" y="T5"/>
                </a:cxn>
                <a:cxn ang="T13">
                  <a:pos x="T6" y="T7"/>
                </a:cxn>
                <a:cxn ang="T14">
                  <a:pos x="T8" y="T9"/>
                </a:cxn>
              </a:cxnLst>
              <a:rect l="T15" t="T16" r="T17" b="T18"/>
              <a:pathLst>
                <a:path w="1461" h="1360">
                  <a:moveTo>
                    <a:pt x="0" y="1033"/>
                  </a:moveTo>
                  <a:lnTo>
                    <a:pt x="0" y="1360"/>
                  </a:lnTo>
                  <a:lnTo>
                    <a:pt x="1461" y="328"/>
                  </a:lnTo>
                  <a:lnTo>
                    <a:pt x="1461" y="0"/>
                  </a:lnTo>
                  <a:lnTo>
                    <a:pt x="0" y="1033"/>
                  </a:lnTo>
                  <a:close/>
                </a:path>
              </a:pathLst>
            </a:custGeom>
            <a:solidFill>
              <a:srgbClr val="80808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18" name="Freeform 590"/>
            <p:cNvSpPr>
              <a:spLocks noChangeAspect="1"/>
            </p:cNvSpPr>
            <p:nvPr/>
          </p:nvSpPr>
          <p:spPr bwMode="auto">
            <a:xfrm>
              <a:off x="2154" y="1633"/>
              <a:ext cx="3607" cy="2551"/>
            </a:xfrm>
            <a:custGeom>
              <a:avLst/>
              <a:gdLst>
                <a:gd name="T0" fmla="*/ 0 w 3607"/>
                <a:gd name="T1" fmla="*/ 1032 h 2551"/>
                <a:gd name="T2" fmla="*/ 2146 w 3607"/>
                <a:gd name="T3" fmla="*/ 2551 h 2551"/>
                <a:gd name="T4" fmla="*/ 3607 w 3607"/>
                <a:gd name="T5" fmla="*/ 1518 h 2551"/>
                <a:gd name="T6" fmla="*/ 1459 w 3607"/>
                <a:gd name="T7" fmla="*/ 0 h 2551"/>
                <a:gd name="T8" fmla="*/ 0 w 3607"/>
                <a:gd name="T9" fmla="*/ 1032 h 2551"/>
                <a:gd name="T10" fmla="*/ 0 60000 65536"/>
                <a:gd name="T11" fmla="*/ 0 60000 65536"/>
                <a:gd name="T12" fmla="*/ 0 60000 65536"/>
                <a:gd name="T13" fmla="*/ 0 60000 65536"/>
                <a:gd name="T14" fmla="*/ 0 60000 65536"/>
                <a:gd name="T15" fmla="*/ 0 w 3607"/>
                <a:gd name="T16" fmla="*/ 0 h 2551"/>
                <a:gd name="T17" fmla="*/ 3607 w 3607"/>
                <a:gd name="T18" fmla="*/ 2551 h 2551"/>
              </a:gdLst>
              <a:ahLst/>
              <a:cxnLst>
                <a:cxn ang="T10">
                  <a:pos x="T0" y="T1"/>
                </a:cxn>
                <a:cxn ang="T11">
                  <a:pos x="T2" y="T3"/>
                </a:cxn>
                <a:cxn ang="T12">
                  <a:pos x="T4" y="T5"/>
                </a:cxn>
                <a:cxn ang="T13">
                  <a:pos x="T6" y="T7"/>
                </a:cxn>
                <a:cxn ang="T14">
                  <a:pos x="T8" y="T9"/>
                </a:cxn>
              </a:cxnLst>
              <a:rect l="T15" t="T16" r="T17" b="T18"/>
              <a:pathLst>
                <a:path w="3607" h="2551">
                  <a:moveTo>
                    <a:pt x="0" y="1032"/>
                  </a:moveTo>
                  <a:lnTo>
                    <a:pt x="2146" y="2551"/>
                  </a:lnTo>
                  <a:lnTo>
                    <a:pt x="3607" y="1518"/>
                  </a:lnTo>
                  <a:lnTo>
                    <a:pt x="1459" y="0"/>
                  </a:lnTo>
                  <a:lnTo>
                    <a:pt x="0" y="1032"/>
                  </a:lnTo>
                  <a:close/>
                </a:path>
              </a:pathLst>
            </a:custGeom>
            <a:solidFill>
              <a:srgbClr val="B2B2B2"/>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19" name="Freeform 591"/>
            <p:cNvSpPr>
              <a:spLocks noChangeAspect="1"/>
            </p:cNvSpPr>
            <p:nvPr/>
          </p:nvSpPr>
          <p:spPr bwMode="auto">
            <a:xfrm>
              <a:off x="2154" y="2665"/>
              <a:ext cx="2146" cy="1846"/>
            </a:xfrm>
            <a:custGeom>
              <a:avLst/>
              <a:gdLst>
                <a:gd name="T0" fmla="*/ 2146 w 2146"/>
                <a:gd name="T1" fmla="*/ 1846 h 1846"/>
                <a:gd name="T2" fmla="*/ 0 w 2146"/>
                <a:gd name="T3" fmla="*/ 328 h 1846"/>
                <a:gd name="T4" fmla="*/ 0 w 2146"/>
                <a:gd name="T5" fmla="*/ 0 h 1846"/>
                <a:gd name="T6" fmla="*/ 2146 w 2146"/>
                <a:gd name="T7" fmla="*/ 1519 h 1846"/>
                <a:gd name="T8" fmla="*/ 2146 w 2146"/>
                <a:gd name="T9" fmla="*/ 1846 h 1846"/>
                <a:gd name="T10" fmla="*/ 0 60000 65536"/>
                <a:gd name="T11" fmla="*/ 0 60000 65536"/>
                <a:gd name="T12" fmla="*/ 0 60000 65536"/>
                <a:gd name="T13" fmla="*/ 0 60000 65536"/>
                <a:gd name="T14" fmla="*/ 0 60000 65536"/>
                <a:gd name="T15" fmla="*/ 0 w 2146"/>
                <a:gd name="T16" fmla="*/ 0 h 1846"/>
                <a:gd name="T17" fmla="*/ 2146 w 2146"/>
                <a:gd name="T18" fmla="*/ 1846 h 1846"/>
              </a:gdLst>
              <a:ahLst/>
              <a:cxnLst>
                <a:cxn ang="T10">
                  <a:pos x="T0" y="T1"/>
                </a:cxn>
                <a:cxn ang="T11">
                  <a:pos x="T2" y="T3"/>
                </a:cxn>
                <a:cxn ang="T12">
                  <a:pos x="T4" y="T5"/>
                </a:cxn>
                <a:cxn ang="T13">
                  <a:pos x="T6" y="T7"/>
                </a:cxn>
                <a:cxn ang="T14">
                  <a:pos x="T8" y="T9"/>
                </a:cxn>
              </a:cxnLst>
              <a:rect l="T15" t="T16" r="T17" b="T18"/>
              <a:pathLst>
                <a:path w="2146" h="1846">
                  <a:moveTo>
                    <a:pt x="2146" y="1846"/>
                  </a:moveTo>
                  <a:lnTo>
                    <a:pt x="0" y="328"/>
                  </a:lnTo>
                  <a:lnTo>
                    <a:pt x="0" y="0"/>
                  </a:lnTo>
                  <a:lnTo>
                    <a:pt x="2146" y="1519"/>
                  </a:lnTo>
                  <a:lnTo>
                    <a:pt x="2146" y="1846"/>
                  </a:lnTo>
                  <a:close/>
                </a:path>
              </a:pathLst>
            </a:custGeom>
            <a:solidFill>
              <a:srgbClr val="777777"/>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20" name="Freeform 592"/>
            <p:cNvSpPr>
              <a:spLocks noChangeAspect="1"/>
            </p:cNvSpPr>
            <p:nvPr/>
          </p:nvSpPr>
          <p:spPr bwMode="auto">
            <a:xfrm>
              <a:off x="2641" y="3216"/>
              <a:ext cx="68" cy="119"/>
            </a:xfrm>
            <a:custGeom>
              <a:avLst/>
              <a:gdLst>
                <a:gd name="T0" fmla="*/ 0 w 68"/>
                <a:gd name="T1" fmla="*/ 0 h 119"/>
                <a:gd name="T2" fmla="*/ 0 w 68"/>
                <a:gd name="T3" fmla="*/ 70 h 119"/>
                <a:gd name="T4" fmla="*/ 68 w 68"/>
                <a:gd name="T5" fmla="*/ 119 h 119"/>
                <a:gd name="T6" fmla="*/ 68 w 68"/>
                <a:gd name="T7" fmla="*/ 49 h 119"/>
                <a:gd name="T8" fmla="*/ 0 w 68"/>
                <a:gd name="T9" fmla="*/ 0 h 119"/>
                <a:gd name="T10" fmla="*/ 0 60000 65536"/>
                <a:gd name="T11" fmla="*/ 0 60000 65536"/>
                <a:gd name="T12" fmla="*/ 0 60000 65536"/>
                <a:gd name="T13" fmla="*/ 0 60000 65536"/>
                <a:gd name="T14" fmla="*/ 0 60000 65536"/>
                <a:gd name="T15" fmla="*/ 0 w 68"/>
                <a:gd name="T16" fmla="*/ 0 h 119"/>
                <a:gd name="T17" fmla="*/ 68 w 68"/>
                <a:gd name="T18" fmla="*/ 119 h 119"/>
              </a:gdLst>
              <a:ahLst/>
              <a:cxnLst>
                <a:cxn ang="T10">
                  <a:pos x="T0" y="T1"/>
                </a:cxn>
                <a:cxn ang="T11">
                  <a:pos x="T2" y="T3"/>
                </a:cxn>
                <a:cxn ang="T12">
                  <a:pos x="T4" y="T5"/>
                </a:cxn>
                <a:cxn ang="T13">
                  <a:pos x="T6" y="T7"/>
                </a:cxn>
                <a:cxn ang="T14">
                  <a:pos x="T8" y="T9"/>
                </a:cxn>
              </a:cxnLst>
              <a:rect l="T15" t="T16" r="T17" b="T18"/>
              <a:pathLst>
                <a:path w="68" h="119">
                  <a:moveTo>
                    <a:pt x="0" y="0"/>
                  </a:moveTo>
                  <a:lnTo>
                    <a:pt x="0" y="70"/>
                  </a:lnTo>
                  <a:lnTo>
                    <a:pt x="68" y="119"/>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21" name="Freeform 593"/>
            <p:cNvSpPr>
              <a:spLocks noChangeAspect="1"/>
            </p:cNvSpPr>
            <p:nvPr/>
          </p:nvSpPr>
          <p:spPr bwMode="auto">
            <a:xfrm>
              <a:off x="2819" y="3344"/>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22" name="Freeform 594"/>
            <p:cNvSpPr>
              <a:spLocks noChangeAspect="1"/>
            </p:cNvSpPr>
            <p:nvPr/>
          </p:nvSpPr>
          <p:spPr bwMode="auto">
            <a:xfrm>
              <a:off x="2730" y="3280"/>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23" name="Freeform 595"/>
            <p:cNvSpPr>
              <a:spLocks noChangeAspect="1"/>
            </p:cNvSpPr>
            <p:nvPr/>
          </p:nvSpPr>
          <p:spPr bwMode="auto">
            <a:xfrm>
              <a:off x="2553" y="3153"/>
              <a:ext cx="67" cy="118"/>
            </a:xfrm>
            <a:custGeom>
              <a:avLst/>
              <a:gdLst>
                <a:gd name="T0" fmla="*/ 0 w 67"/>
                <a:gd name="T1" fmla="*/ 0 h 118"/>
                <a:gd name="T2" fmla="*/ 0 w 67"/>
                <a:gd name="T3" fmla="*/ 69 h 118"/>
                <a:gd name="T4" fmla="*/ 67 w 67"/>
                <a:gd name="T5" fmla="*/ 118 h 118"/>
                <a:gd name="T6" fmla="*/ 67 w 67"/>
                <a:gd name="T7" fmla="*/ 48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69"/>
                  </a:lnTo>
                  <a:lnTo>
                    <a:pt x="67" y="118"/>
                  </a:lnTo>
                  <a:lnTo>
                    <a:pt x="67"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24" name="Freeform 596"/>
            <p:cNvSpPr>
              <a:spLocks noChangeAspect="1"/>
            </p:cNvSpPr>
            <p:nvPr/>
          </p:nvSpPr>
          <p:spPr bwMode="auto">
            <a:xfrm>
              <a:off x="2641" y="3115"/>
              <a:ext cx="68" cy="118"/>
            </a:xfrm>
            <a:custGeom>
              <a:avLst/>
              <a:gdLst>
                <a:gd name="T0" fmla="*/ 0 w 68"/>
                <a:gd name="T1" fmla="*/ 0 h 118"/>
                <a:gd name="T2" fmla="*/ 0 w 68"/>
                <a:gd name="T3" fmla="*/ 70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25" name="Freeform 597"/>
            <p:cNvSpPr>
              <a:spLocks noChangeAspect="1"/>
            </p:cNvSpPr>
            <p:nvPr/>
          </p:nvSpPr>
          <p:spPr bwMode="auto">
            <a:xfrm>
              <a:off x="2819" y="3243"/>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26" name="Freeform 598"/>
            <p:cNvSpPr>
              <a:spLocks noChangeAspect="1"/>
            </p:cNvSpPr>
            <p:nvPr/>
          </p:nvSpPr>
          <p:spPr bwMode="auto">
            <a:xfrm>
              <a:off x="2730" y="3179"/>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27" name="Freeform 599"/>
            <p:cNvSpPr>
              <a:spLocks noChangeAspect="1"/>
            </p:cNvSpPr>
            <p:nvPr/>
          </p:nvSpPr>
          <p:spPr bwMode="auto">
            <a:xfrm>
              <a:off x="2553" y="3051"/>
              <a:ext cx="67" cy="118"/>
            </a:xfrm>
            <a:custGeom>
              <a:avLst/>
              <a:gdLst>
                <a:gd name="T0" fmla="*/ 0 w 67"/>
                <a:gd name="T1" fmla="*/ 0 h 118"/>
                <a:gd name="T2" fmla="*/ 0 w 67"/>
                <a:gd name="T3" fmla="*/ 70 h 118"/>
                <a:gd name="T4" fmla="*/ 67 w 67"/>
                <a:gd name="T5" fmla="*/ 118 h 118"/>
                <a:gd name="T6" fmla="*/ 67 w 67"/>
                <a:gd name="T7" fmla="*/ 49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70"/>
                  </a:lnTo>
                  <a:lnTo>
                    <a:pt x="67" y="118"/>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28" name="Freeform 600"/>
            <p:cNvSpPr>
              <a:spLocks noChangeAspect="1"/>
            </p:cNvSpPr>
            <p:nvPr/>
          </p:nvSpPr>
          <p:spPr bwMode="auto">
            <a:xfrm>
              <a:off x="3017" y="3482"/>
              <a:ext cx="69" cy="118"/>
            </a:xfrm>
            <a:custGeom>
              <a:avLst/>
              <a:gdLst>
                <a:gd name="T0" fmla="*/ 0 w 69"/>
                <a:gd name="T1" fmla="*/ 0 h 118"/>
                <a:gd name="T2" fmla="*/ 0 w 69"/>
                <a:gd name="T3" fmla="*/ 69 h 118"/>
                <a:gd name="T4" fmla="*/ 69 w 69"/>
                <a:gd name="T5" fmla="*/ 118 h 118"/>
                <a:gd name="T6" fmla="*/ 69 w 69"/>
                <a:gd name="T7" fmla="*/ 48 h 118"/>
                <a:gd name="T8" fmla="*/ 0 w 69"/>
                <a:gd name="T9" fmla="*/ 0 h 118"/>
                <a:gd name="T10" fmla="*/ 0 60000 65536"/>
                <a:gd name="T11" fmla="*/ 0 60000 65536"/>
                <a:gd name="T12" fmla="*/ 0 60000 65536"/>
                <a:gd name="T13" fmla="*/ 0 60000 65536"/>
                <a:gd name="T14" fmla="*/ 0 60000 65536"/>
                <a:gd name="T15" fmla="*/ 0 w 69"/>
                <a:gd name="T16" fmla="*/ 0 h 118"/>
                <a:gd name="T17" fmla="*/ 69 w 69"/>
                <a:gd name="T18" fmla="*/ 118 h 118"/>
              </a:gdLst>
              <a:ahLst/>
              <a:cxnLst>
                <a:cxn ang="T10">
                  <a:pos x="T0" y="T1"/>
                </a:cxn>
                <a:cxn ang="T11">
                  <a:pos x="T2" y="T3"/>
                </a:cxn>
                <a:cxn ang="T12">
                  <a:pos x="T4" y="T5"/>
                </a:cxn>
                <a:cxn ang="T13">
                  <a:pos x="T6" y="T7"/>
                </a:cxn>
                <a:cxn ang="T14">
                  <a:pos x="T8" y="T9"/>
                </a:cxn>
              </a:cxnLst>
              <a:rect l="T15" t="T16" r="T17" b="T18"/>
              <a:pathLst>
                <a:path w="69" h="118">
                  <a:moveTo>
                    <a:pt x="0" y="0"/>
                  </a:moveTo>
                  <a:lnTo>
                    <a:pt x="0" y="69"/>
                  </a:lnTo>
                  <a:lnTo>
                    <a:pt x="69" y="118"/>
                  </a:lnTo>
                  <a:lnTo>
                    <a:pt x="69"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29" name="Freeform 601"/>
            <p:cNvSpPr>
              <a:spLocks noChangeAspect="1"/>
            </p:cNvSpPr>
            <p:nvPr/>
          </p:nvSpPr>
          <p:spPr bwMode="auto">
            <a:xfrm>
              <a:off x="3195" y="3609"/>
              <a:ext cx="68" cy="119"/>
            </a:xfrm>
            <a:custGeom>
              <a:avLst/>
              <a:gdLst>
                <a:gd name="T0" fmla="*/ 0 w 68"/>
                <a:gd name="T1" fmla="*/ 0 h 119"/>
                <a:gd name="T2" fmla="*/ 0 w 68"/>
                <a:gd name="T3" fmla="*/ 70 h 119"/>
                <a:gd name="T4" fmla="*/ 68 w 68"/>
                <a:gd name="T5" fmla="*/ 119 h 119"/>
                <a:gd name="T6" fmla="*/ 68 w 68"/>
                <a:gd name="T7" fmla="*/ 49 h 119"/>
                <a:gd name="T8" fmla="*/ 0 w 68"/>
                <a:gd name="T9" fmla="*/ 0 h 119"/>
                <a:gd name="T10" fmla="*/ 0 60000 65536"/>
                <a:gd name="T11" fmla="*/ 0 60000 65536"/>
                <a:gd name="T12" fmla="*/ 0 60000 65536"/>
                <a:gd name="T13" fmla="*/ 0 60000 65536"/>
                <a:gd name="T14" fmla="*/ 0 60000 65536"/>
                <a:gd name="T15" fmla="*/ 0 w 68"/>
                <a:gd name="T16" fmla="*/ 0 h 119"/>
                <a:gd name="T17" fmla="*/ 68 w 68"/>
                <a:gd name="T18" fmla="*/ 119 h 119"/>
              </a:gdLst>
              <a:ahLst/>
              <a:cxnLst>
                <a:cxn ang="T10">
                  <a:pos x="T0" y="T1"/>
                </a:cxn>
                <a:cxn ang="T11">
                  <a:pos x="T2" y="T3"/>
                </a:cxn>
                <a:cxn ang="T12">
                  <a:pos x="T4" y="T5"/>
                </a:cxn>
                <a:cxn ang="T13">
                  <a:pos x="T6" y="T7"/>
                </a:cxn>
                <a:cxn ang="T14">
                  <a:pos x="T8" y="T9"/>
                </a:cxn>
              </a:cxnLst>
              <a:rect l="T15" t="T16" r="T17" b="T18"/>
              <a:pathLst>
                <a:path w="68" h="119">
                  <a:moveTo>
                    <a:pt x="0" y="0"/>
                  </a:moveTo>
                  <a:lnTo>
                    <a:pt x="0" y="70"/>
                  </a:lnTo>
                  <a:lnTo>
                    <a:pt x="68" y="119"/>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30" name="Freeform 602"/>
            <p:cNvSpPr>
              <a:spLocks noChangeAspect="1"/>
            </p:cNvSpPr>
            <p:nvPr/>
          </p:nvSpPr>
          <p:spPr bwMode="auto">
            <a:xfrm>
              <a:off x="3107" y="3546"/>
              <a:ext cx="67" cy="118"/>
            </a:xfrm>
            <a:custGeom>
              <a:avLst/>
              <a:gdLst>
                <a:gd name="T0" fmla="*/ 0 w 67"/>
                <a:gd name="T1" fmla="*/ 0 h 118"/>
                <a:gd name="T2" fmla="*/ 0 w 67"/>
                <a:gd name="T3" fmla="*/ 69 h 118"/>
                <a:gd name="T4" fmla="*/ 67 w 67"/>
                <a:gd name="T5" fmla="*/ 118 h 118"/>
                <a:gd name="T6" fmla="*/ 67 w 67"/>
                <a:gd name="T7" fmla="*/ 48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69"/>
                  </a:lnTo>
                  <a:lnTo>
                    <a:pt x="67" y="118"/>
                  </a:lnTo>
                  <a:lnTo>
                    <a:pt x="67"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31" name="Freeform 603"/>
            <p:cNvSpPr>
              <a:spLocks noChangeAspect="1"/>
            </p:cNvSpPr>
            <p:nvPr/>
          </p:nvSpPr>
          <p:spPr bwMode="auto">
            <a:xfrm>
              <a:off x="2928" y="3418"/>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32" name="Freeform 604"/>
            <p:cNvSpPr>
              <a:spLocks noChangeAspect="1"/>
            </p:cNvSpPr>
            <p:nvPr/>
          </p:nvSpPr>
          <p:spPr bwMode="auto">
            <a:xfrm>
              <a:off x="3017" y="3380"/>
              <a:ext cx="69" cy="118"/>
            </a:xfrm>
            <a:custGeom>
              <a:avLst/>
              <a:gdLst>
                <a:gd name="T0" fmla="*/ 0 w 69"/>
                <a:gd name="T1" fmla="*/ 0 h 118"/>
                <a:gd name="T2" fmla="*/ 0 w 69"/>
                <a:gd name="T3" fmla="*/ 70 h 118"/>
                <a:gd name="T4" fmla="*/ 69 w 69"/>
                <a:gd name="T5" fmla="*/ 118 h 118"/>
                <a:gd name="T6" fmla="*/ 69 w 69"/>
                <a:gd name="T7" fmla="*/ 49 h 118"/>
                <a:gd name="T8" fmla="*/ 0 w 69"/>
                <a:gd name="T9" fmla="*/ 0 h 118"/>
                <a:gd name="T10" fmla="*/ 0 60000 65536"/>
                <a:gd name="T11" fmla="*/ 0 60000 65536"/>
                <a:gd name="T12" fmla="*/ 0 60000 65536"/>
                <a:gd name="T13" fmla="*/ 0 60000 65536"/>
                <a:gd name="T14" fmla="*/ 0 60000 65536"/>
                <a:gd name="T15" fmla="*/ 0 w 69"/>
                <a:gd name="T16" fmla="*/ 0 h 118"/>
                <a:gd name="T17" fmla="*/ 69 w 69"/>
                <a:gd name="T18" fmla="*/ 118 h 118"/>
              </a:gdLst>
              <a:ahLst/>
              <a:cxnLst>
                <a:cxn ang="T10">
                  <a:pos x="T0" y="T1"/>
                </a:cxn>
                <a:cxn ang="T11">
                  <a:pos x="T2" y="T3"/>
                </a:cxn>
                <a:cxn ang="T12">
                  <a:pos x="T4" y="T5"/>
                </a:cxn>
                <a:cxn ang="T13">
                  <a:pos x="T6" y="T7"/>
                </a:cxn>
                <a:cxn ang="T14">
                  <a:pos x="T8" y="T9"/>
                </a:cxn>
              </a:cxnLst>
              <a:rect l="T15" t="T16" r="T17" b="T18"/>
              <a:pathLst>
                <a:path w="69" h="118">
                  <a:moveTo>
                    <a:pt x="0" y="0"/>
                  </a:moveTo>
                  <a:lnTo>
                    <a:pt x="0" y="70"/>
                  </a:lnTo>
                  <a:lnTo>
                    <a:pt x="69" y="118"/>
                  </a:lnTo>
                  <a:lnTo>
                    <a:pt x="69"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33" name="Freeform 605"/>
            <p:cNvSpPr>
              <a:spLocks noChangeAspect="1"/>
            </p:cNvSpPr>
            <p:nvPr/>
          </p:nvSpPr>
          <p:spPr bwMode="auto">
            <a:xfrm>
              <a:off x="3195" y="3508"/>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34" name="Freeform 606"/>
            <p:cNvSpPr>
              <a:spLocks noChangeAspect="1"/>
            </p:cNvSpPr>
            <p:nvPr/>
          </p:nvSpPr>
          <p:spPr bwMode="auto">
            <a:xfrm>
              <a:off x="3107" y="3444"/>
              <a:ext cx="67" cy="118"/>
            </a:xfrm>
            <a:custGeom>
              <a:avLst/>
              <a:gdLst>
                <a:gd name="T0" fmla="*/ 0 w 67"/>
                <a:gd name="T1" fmla="*/ 0 h 118"/>
                <a:gd name="T2" fmla="*/ 0 w 67"/>
                <a:gd name="T3" fmla="*/ 70 h 118"/>
                <a:gd name="T4" fmla="*/ 67 w 67"/>
                <a:gd name="T5" fmla="*/ 118 h 118"/>
                <a:gd name="T6" fmla="*/ 67 w 67"/>
                <a:gd name="T7" fmla="*/ 49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70"/>
                  </a:lnTo>
                  <a:lnTo>
                    <a:pt x="67" y="118"/>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35" name="Freeform 607"/>
            <p:cNvSpPr>
              <a:spLocks noChangeAspect="1"/>
            </p:cNvSpPr>
            <p:nvPr/>
          </p:nvSpPr>
          <p:spPr bwMode="auto">
            <a:xfrm>
              <a:off x="2928" y="3316"/>
              <a:ext cx="68" cy="119"/>
            </a:xfrm>
            <a:custGeom>
              <a:avLst/>
              <a:gdLst>
                <a:gd name="T0" fmla="*/ 0 w 68"/>
                <a:gd name="T1" fmla="*/ 0 h 119"/>
                <a:gd name="T2" fmla="*/ 0 w 68"/>
                <a:gd name="T3" fmla="*/ 70 h 119"/>
                <a:gd name="T4" fmla="*/ 68 w 68"/>
                <a:gd name="T5" fmla="*/ 119 h 119"/>
                <a:gd name="T6" fmla="*/ 68 w 68"/>
                <a:gd name="T7" fmla="*/ 49 h 119"/>
                <a:gd name="T8" fmla="*/ 0 w 68"/>
                <a:gd name="T9" fmla="*/ 0 h 119"/>
                <a:gd name="T10" fmla="*/ 0 60000 65536"/>
                <a:gd name="T11" fmla="*/ 0 60000 65536"/>
                <a:gd name="T12" fmla="*/ 0 60000 65536"/>
                <a:gd name="T13" fmla="*/ 0 60000 65536"/>
                <a:gd name="T14" fmla="*/ 0 60000 65536"/>
                <a:gd name="T15" fmla="*/ 0 w 68"/>
                <a:gd name="T16" fmla="*/ 0 h 119"/>
                <a:gd name="T17" fmla="*/ 68 w 68"/>
                <a:gd name="T18" fmla="*/ 119 h 119"/>
              </a:gdLst>
              <a:ahLst/>
              <a:cxnLst>
                <a:cxn ang="T10">
                  <a:pos x="T0" y="T1"/>
                </a:cxn>
                <a:cxn ang="T11">
                  <a:pos x="T2" y="T3"/>
                </a:cxn>
                <a:cxn ang="T12">
                  <a:pos x="T4" y="T5"/>
                </a:cxn>
                <a:cxn ang="T13">
                  <a:pos x="T6" y="T7"/>
                </a:cxn>
                <a:cxn ang="T14">
                  <a:pos x="T8" y="T9"/>
                </a:cxn>
              </a:cxnLst>
              <a:rect l="T15" t="T16" r="T17" b="T18"/>
              <a:pathLst>
                <a:path w="68" h="119">
                  <a:moveTo>
                    <a:pt x="0" y="0"/>
                  </a:moveTo>
                  <a:lnTo>
                    <a:pt x="0" y="70"/>
                  </a:lnTo>
                  <a:lnTo>
                    <a:pt x="68" y="119"/>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36" name="Freeform 608"/>
            <p:cNvSpPr>
              <a:spLocks noChangeAspect="1"/>
            </p:cNvSpPr>
            <p:nvPr/>
          </p:nvSpPr>
          <p:spPr bwMode="auto">
            <a:xfrm>
              <a:off x="3417" y="3771"/>
              <a:ext cx="67" cy="118"/>
            </a:xfrm>
            <a:custGeom>
              <a:avLst/>
              <a:gdLst>
                <a:gd name="T0" fmla="*/ 0 w 67"/>
                <a:gd name="T1" fmla="*/ 0 h 118"/>
                <a:gd name="T2" fmla="*/ 0 w 67"/>
                <a:gd name="T3" fmla="*/ 70 h 118"/>
                <a:gd name="T4" fmla="*/ 67 w 67"/>
                <a:gd name="T5" fmla="*/ 118 h 118"/>
                <a:gd name="T6" fmla="*/ 67 w 67"/>
                <a:gd name="T7" fmla="*/ 49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70"/>
                  </a:lnTo>
                  <a:lnTo>
                    <a:pt x="67" y="118"/>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37" name="Freeform 609"/>
            <p:cNvSpPr>
              <a:spLocks noChangeAspect="1"/>
            </p:cNvSpPr>
            <p:nvPr/>
          </p:nvSpPr>
          <p:spPr bwMode="auto">
            <a:xfrm>
              <a:off x="3595" y="3898"/>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38" name="Freeform 610"/>
            <p:cNvSpPr>
              <a:spLocks noChangeAspect="1"/>
            </p:cNvSpPr>
            <p:nvPr/>
          </p:nvSpPr>
          <p:spPr bwMode="auto">
            <a:xfrm>
              <a:off x="3506" y="3834"/>
              <a:ext cx="68" cy="118"/>
            </a:xfrm>
            <a:custGeom>
              <a:avLst/>
              <a:gdLst>
                <a:gd name="T0" fmla="*/ 0 w 68"/>
                <a:gd name="T1" fmla="*/ 0 h 118"/>
                <a:gd name="T2" fmla="*/ 0 w 68"/>
                <a:gd name="T3" fmla="*/ 71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1"/>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39" name="Freeform 611"/>
            <p:cNvSpPr>
              <a:spLocks noChangeAspect="1"/>
            </p:cNvSpPr>
            <p:nvPr/>
          </p:nvSpPr>
          <p:spPr bwMode="auto">
            <a:xfrm>
              <a:off x="3328" y="3707"/>
              <a:ext cx="68" cy="119"/>
            </a:xfrm>
            <a:custGeom>
              <a:avLst/>
              <a:gdLst>
                <a:gd name="T0" fmla="*/ 0 w 68"/>
                <a:gd name="T1" fmla="*/ 0 h 119"/>
                <a:gd name="T2" fmla="*/ 0 w 68"/>
                <a:gd name="T3" fmla="*/ 70 h 119"/>
                <a:gd name="T4" fmla="*/ 68 w 68"/>
                <a:gd name="T5" fmla="*/ 119 h 119"/>
                <a:gd name="T6" fmla="*/ 68 w 68"/>
                <a:gd name="T7" fmla="*/ 49 h 119"/>
                <a:gd name="T8" fmla="*/ 0 w 68"/>
                <a:gd name="T9" fmla="*/ 0 h 119"/>
                <a:gd name="T10" fmla="*/ 0 60000 65536"/>
                <a:gd name="T11" fmla="*/ 0 60000 65536"/>
                <a:gd name="T12" fmla="*/ 0 60000 65536"/>
                <a:gd name="T13" fmla="*/ 0 60000 65536"/>
                <a:gd name="T14" fmla="*/ 0 60000 65536"/>
                <a:gd name="T15" fmla="*/ 0 w 68"/>
                <a:gd name="T16" fmla="*/ 0 h 119"/>
                <a:gd name="T17" fmla="*/ 68 w 68"/>
                <a:gd name="T18" fmla="*/ 119 h 119"/>
              </a:gdLst>
              <a:ahLst/>
              <a:cxnLst>
                <a:cxn ang="T10">
                  <a:pos x="T0" y="T1"/>
                </a:cxn>
                <a:cxn ang="T11">
                  <a:pos x="T2" y="T3"/>
                </a:cxn>
                <a:cxn ang="T12">
                  <a:pos x="T4" y="T5"/>
                </a:cxn>
                <a:cxn ang="T13">
                  <a:pos x="T6" y="T7"/>
                </a:cxn>
                <a:cxn ang="T14">
                  <a:pos x="T8" y="T9"/>
                </a:cxn>
              </a:cxnLst>
              <a:rect l="T15" t="T16" r="T17" b="T18"/>
              <a:pathLst>
                <a:path w="68" h="119">
                  <a:moveTo>
                    <a:pt x="0" y="0"/>
                  </a:moveTo>
                  <a:lnTo>
                    <a:pt x="0" y="70"/>
                  </a:lnTo>
                  <a:lnTo>
                    <a:pt x="68" y="119"/>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40" name="Freeform 612"/>
            <p:cNvSpPr>
              <a:spLocks noChangeAspect="1"/>
            </p:cNvSpPr>
            <p:nvPr/>
          </p:nvSpPr>
          <p:spPr bwMode="auto">
            <a:xfrm>
              <a:off x="3417" y="3669"/>
              <a:ext cx="67" cy="119"/>
            </a:xfrm>
            <a:custGeom>
              <a:avLst/>
              <a:gdLst>
                <a:gd name="T0" fmla="*/ 0 w 67"/>
                <a:gd name="T1" fmla="*/ 0 h 119"/>
                <a:gd name="T2" fmla="*/ 0 w 67"/>
                <a:gd name="T3" fmla="*/ 70 h 119"/>
                <a:gd name="T4" fmla="*/ 67 w 67"/>
                <a:gd name="T5" fmla="*/ 119 h 119"/>
                <a:gd name="T6" fmla="*/ 67 w 67"/>
                <a:gd name="T7" fmla="*/ 48 h 119"/>
                <a:gd name="T8" fmla="*/ 0 w 67"/>
                <a:gd name="T9" fmla="*/ 0 h 119"/>
                <a:gd name="T10" fmla="*/ 0 60000 65536"/>
                <a:gd name="T11" fmla="*/ 0 60000 65536"/>
                <a:gd name="T12" fmla="*/ 0 60000 65536"/>
                <a:gd name="T13" fmla="*/ 0 60000 65536"/>
                <a:gd name="T14" fmla="*/ 0 60000 65536"/>
                <a:gd name="T15" fmla="*/ 0 w 67"/>
                <a:gd name="T16" fmla="*/ 0 h 119"/>
                <a:gd name="T17" fmla="*/ 67 w 67"/>
                <a:gd name="T18" fmla="*/ 119 h 119"/>
              </a:gdLst>
              <a:ahLst/>
              <a:cxnLst>
                <a:cxn ang="T10">
                  <a:pos x="T0" y="T1"/>
                </a:cxn>
                <a:cxn ang="T11">
                  <a:pos x="T2" y="T3"/>
                </a:cxn>
                <a:cxn ang="T12">
                  <a:pos x="T4" y="T5"/>
                </a:cxn>
                <a:cxn ang="T13">
                  <a:pos x="T6" y="T7"/>
                </a:cxn>
                <a:cxn ang="T14">
                  <a:pos x="T8" y="T9"/>
                </a:cxn>
              </a:cxnLst>
              <a:rect l="T15" t="T16" r="T17" b="T18"/>
              <a:pathLst>
                <a:path w="67" h="119">
                  <a:moveTo>
                    <a:pt x="0" y="0"/>
                  </a:moveTo>
                  <a:lnTo>
                    <a:pt x="0" y="70"/>
                  </a:lnTo>
                  <a:lnTo>
                    <a:pt x="67" y="119"/>
                  </a:lnTo>
                  <a:lnTo>
                    <a:pt x="67"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41" name="Freeform 613"/>
            <p:cNvSpPr>
              <a:spLocks noChangeAspect="1"/>
            </p:cNvSpPr>
            <p:nvPr/>
          </p:nvSpPr>
          <p:spPr bwMode="auto">
            <a:xfrm>
              <a:off x="3595" y="3797"/>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42" name="Freeform 614"/>
            <p:cNvSpPr>
              <a:spLocks noChangeAspect="1"/>
            </p:cNvSpPr>
            <p:nvPr/>
          </p:nvSpPr>
          <p:spPr bwMode="auto">
            <a:xfrm>
              <a:off x="3506" y="3733"/>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43" name="Freeform 615"/>
            <p:cNvSpPr>
              <a:spLocks noChangeAspect="1"/>
            </p:cNvSpPr>
            <p:nvPr/>
          </p:nvSpPr>
          <p:spPr bwMode="auto">
            <a:xfrm>
              <a:off x="3328" y="3606"/>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44" name="Freeform 616"/>
            <p:cNvSpPr>
              <a:spLocks noChangeAspect="1"/>
            </p:cNvSpPr>
            <p:nvPr/>
          </p:nvSpPr>
          <p:spPr bwMode="auto">
            <a:xfrm>
              <a:off x="3792" y="4035"/>
              <a:ext cx="67" cy="118"/>
            </a:xfrm>
            <a:custGeom>
              <a:avLst/>
              <a:gdLst>
                <a:gd name="T0" fmla="*/ 0 w 67"/>
                <a:gd name="T1" fmla="*/ 0 h 118"/>
                <a:gd name="T2" fmla="*/ 0 w 67"/>
                <a:gd name="T3" fmla="*/ 70 h 118"/>
                <a:gd name="T4" fmla="*/ 67 w 67"/>
                <a:gd name="T5" fmla="*/ 118 h 118"/>
                <a:gd name="T6" fmla="*/ 67 w 67"/>
                <a:gd name="T7" fmla="*/ 49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70"/>
                  </a:lnTo>
                  <a:lnTo>
                    <a:pt x="67" y="118"/>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45" name="Freeform 617"/>
            <p:cNvSpPr>
              <a:spLocks noChangeAspect="1"/>
            </p:cNvSpPr>
            <p:nvPr/>
          </p:nvSpPr>
          <p:spPr bwMode="auto">
            <a:xfrm>
              <a:off x="3970" y="4162"/>
              <a:ext cx="67" cy="119"/>
            </a:xfrm>
            <a:custGeom>
              <a:avLst/>
              <a:gdLst>
                <a:gd name="T0" fmla="*/ 0 w 67"/>
                <a:gd name="T1" fmla="*/ 0 h 119"/>
                <a:gd name="T2" fmla="*/ 0 w 67"/>
                <a:gd name="T3" fmla="*/ 70 h 119"/>
                <a:gd name="T4" fmla="*/ 67 w 67"/>
                <a:gd name="T5" fmla="*/ 119 h 119"/>
                <a:gd name="T6" fmla="*/ 67 w 67"/>
                <a:gd name="T7" fmla="*/ 49 h 119"/>
                <a:gd name="T8" fmla="*/ 0 w 67"/>
                <a:gd name="T9" fmla="*/ 0 h 119"/>
                <a:gd name="T10" fmla="*/ 0 60000 65536"/>
                <a:gd name="T11" fmla="*/ 0 60000 65536"/>
                <a:gd name="T12" fmla="*/ 0 60000 65536"/>
                <a:gd name="T13" fmla="*/ 0 60000 65536"/>
                <a:gd name="T14" fmla="*/ 0 60000 65536"/>
                <a:gd name="T15" fmla="*/ 0 w 67"/>
                <a:gd name="T16" fmla="*/ 0 h 119"/>
                <a:gd name="T17" fmla="*/ 67 w 67"/>
                <a:gd name="T18" fmla="*/ 119 h 119"/>
              </a:gdLst>
              <a:ahLst/>
              <a:cxnLst>
                <a:cxn ang="T10">
                  <a:pos x="T0" y="T1"/>
                </a:cxn>
                <a:cxn ang="T11">
                  <a:pos x="T2" y="T3"/>
                </a:cxn>
                <a:cxn ang="T12">
                  <a:pos x="T4" y="T5"/>
                </a:cxn>
                <a:cxn ang="T13">
                  <a:pos x="T6" y="T7"/>
                </a:cxn>
                <a:cxn ang="T14">
                  <a:pos x="T8" y="T9"/>
                </a:cxn>
              </a:cxnLst>
              <a:rect l="T15" t="T16" r="T17" b="T18"/>
              <a:pathLst>
                <a:path w="67" h="119">
                  <a:moveTo>
                    <a:pt x="0" y="0"/>
                  </a:moveTo>
                  <a:lnTo>
                    <a:pt x="0" y="70"/>
                  </a:lnTo>
                  <a:lnTo>
                    <a:pt x="67" y="119"/>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46" name="Freeform 618"/>
            <p:cNvSpPr>
              <a:spLocks noChangeAspect="1"/>
            </p:cNvSpPr>
            <p:nvPr/>
          </p:nvSpPr>
          <p:spPr bwMode="auto">
            <a:xfrm>
              <a:off x="3880" y="4099"/>
              <a:ext cx="69" cy="118"/>
            </a:xfrm>
            <a:custGeom>
              <a:avLst/>
              <a:gdLst>
                <a:gd name="T0" fmla="*/ 0 w 69"/>
                <a:gd name="T1" fmla="*/ 0 h 118"/>
                <a:gd name="T2" fmla="*/ 0 w 69"/>
                <a:gd name="T3" fmla="*/ 69 h 118"/>
                <a:gd name="T4" fmla="*/ 69 w 69"/>
                <a:gd name="T5" fmla="*/ 118 h 118"/>
                <a:gd name="T6" fmla="*/ 69 w 69"/>
                <a:gd name="T7" fmla="*/ 48 h 118"/>
                <a:gd name="T8" fmla="*/ 0 w 69"/>
                <a:gd name="T9" fmla="*/ 0 h 118"/>
                <a:gd name="T10" fmla="*/ 0 60000 65536"/>
                <a:gd name="T11" fmla="*/ 0 60000 65536"/>
                <a:gd name="T12" fmla="*/ 0 60000 65536"/>
                <a:gd name="T13" fmla="*/ 0 60000 65536"/>
                <a:gd name="T14" fmla="*/ 0 60000 65536"/>
                <a:gd name="T15" fmla="*/ 0 w 69"/>
                <a:gd name="T16" fmla="*/ 0 h 118"/>
                <a:gd name="T17" fmla="*/ 69 w 69"/>
                <a:gd name="T18" fmla="*/ 118 h 118"/>
              </a:gdLst>
              <a:ahLst/>
              <a:cxnLst>
                <a:cxn ang="T10">
                  <a:pos x="T0" y="T1"/>
                </a:cxn>
                <a:cxn ang="T11">
                  <a:pos x="T2" y="T3"/>
                </a:cxn>
                <a:cxn ang="T12">
                  <a:pos x="T4" y="T5"/>
                </a:cxn>
                <a:cxn ang="T13">
                  <a:pos x="T6" y="T7"/>
                </a:cxn>
                <a:cxn ang="T14">
                  <a:pos x="T8" y="T9"/>
                </a:cxn>
              </a:cxnLst>
              <a:rect l="T15" t="T16" r="T17" b="T18"/>
              <a:pathLst>
                <a:path w="69" h="118">
                  <a:moveTo>
                    <a:pt x="0" y="0"/>
                  </a:moveTo>
                  <a:lnTo>
                    <a:pt x="0" y="69"/>
                  </a:lnTo>
                  <a:lnTo>
                    <a:pt x="69" y="118"/>
                  </a:lnTo>
                  <a:lnTo>
                    <a:pt x="69"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47" name="Freeform 619"/>
            <p:cNvSpPr>
              <a:spLocks noChangeAspect="1"/>
            </p:cNvSpPr>
            <p:nvPr/>
          </p:nvSpPr>
          <p:spPr bwMode="auto">
            <a:xfrm>
              <a:off x="3703" y="3971"/>
              <a:ext cx="68" cy="118"/>
            </a:xfrm>
            <a:custGeom>
              <a:avLst/>
              <a:gdLst>
                <a:gd name="T0" fmla="*/ 0 w 68"/>
                <a:gd name="T1" fmla="*/ 0 h 118"/>
                <a:gd name="T2" fmla="*/ 0 w 68"/>
                <a:gd name="T3" fmla="*/ 70 h 118"/>
                <a:gd name="T4" fmla="*/ 68 w 68"/>
                <a:gd name="T5" fmla="*/ 118 h 118"/>
                <a:gd name="T6" fmla="*/ 68 w 68"/>
                <a:gd name="T7" fmla="*/ 49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70"/>
                  </a:lnTo>
                  <a:lnTo>
                    <a:pt x="68" y="118"/>
                  </a:lnTo>
                  <a:lnTo>
                    <a:pt x="68"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48" name="Freeform 620"/>
            <p:cNvSpPr>
              <a:spLocks noChangeAspect="1"/>
            </p:cNvSpPr>
            <p:nvPr/>
          </p:nvSpPr>
          <p:spPr bwMode="auto">
            <a:xfrm>
              <a:off x="3792" y="3934"/>
              <a:ext cx="67" cy="118"/>
            </a:xfrm>
            <a:custGeom>
              <a:avLst/>
              <a:gdLst>
                <a:gd name="T0" fmla="*/ 0 w 67"/>
                <a:gd name="T1" fmla="*/ 0 h 118"/>
                <a:gd name="T2" fmla="*/ 0 w 67"/>
                <a:gd name="T3" fmla="*/ 69 h 118"/>
                <a:gd name="T4" fmla="*/ 67 w 67"/>
                <a:gd name="T5" fmla="*/ 118 h 118"/>
                <a:gd name="T6" fmla="*/ 67 w 67"/>
                <a:gd name="T7" fmla="*/ 48 h 118"/>
                <a:gd name="T8" fmla="*/ 0 w 67"/>
                <a:gd name="T9" fmla="*/ 0 h 118"/>
                <a:gd name="T10" fmla="*/ 0 60000 65536"/>
                <a:gd name="T11" fmla="*/ 0 60000 65536"/>
                <a:gd name="T12" fmla="*/ 0 60000 65536"/>
                <a:gd name="T13" fmla="*/ 0 60000 65536"/>
                <a:gd name="T14" fmla="*/ 0 60000 65536"/>
                <a:gd name="T15" fmla="*/ 0 w 67"/>
                <a:gd name="T16" fmla="*/ 0 h 118"/>
                <a:gd name="T17" fmla="*/ 67 w 67"/>
                <a:gd name="T18" fmla="*/ 118 h 118"/>
              </a:gdLst>
              <a:ahLst/>
              <a:cxnLst>
                <a:cxn ang="T10">
                  <a:pos x="T0" y="T1"/>
                </a:cxn>
                <a:cxn ang="T11">
                  <a:pos x="T2" y="T3"/>
                </a:cxn>
                <a:cxn ang="T12">
                  <a:pos x="T4" y="T5"/>
                </a:cxn>
                <a:cxn ang="T13">
                  <a:pos x="T6" y="T7"/>
                </a:cxn>
                <a:cxn ang="T14">
                  <a:pos x="T8" y="T9"/>
                </a:cxn>
              </a:cxnLst>
              <a:rect l="T15" t="T16" r="T17" b="T18"/>
              <a:pathLst>
                <a:path w="67" h="118">
                  <a:moveTo>
                    <a:pt x="0" y="0"/>
                  </a:moveTo>
                  <a:lnTo>
                    <a:pt x="0" y="69"/>
                  </a:lnTo>
                  <a:lnTo>
                    <a:pt x="67" y="118"/>
                  </a:lnTo>
                  <a:lnTo>
                    <a:pt x="67"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49" name="Freeform 621"/>
            <p:cNvSpPr>
              <a:spLocks noChangeAspect="1"/>
            </p:cNvSpPr>
            <p:nvPr/>
          </p:nvSpPr>
          <p:spPr bwMode="auto">
            <a:xfrm>
              <a:off x="3970" y="4060"/>
              <a:ext cx="67" cy="119"/>
            </a:xfrm>
            <a:custGeom>
              <a:avLst/>
              <a:gdLst>
                <a:gd name="T0" fmla="*/ 0 w 67"/>
                <a:gd name="T1" fmla="*/ 0 h 119"/>
                <a:gd name="T2" fmla="*/ 0 w 67"/>
                <a:gd name="T3" fmla="*/ 70 h 119"/>
                <a:gd name="T4" fmla="*/ 67 w 67"/>
                <a:gd name="T5" fmla="*/ 119 h 119"/>
                <a:gd name="T6" fmla="*/ 67 w 67"/>
                <a:gd name="T7" fmla="*/ 49 h 119"/>
                <a:gd name="T8" fmla="*/ 0 w 67"/>
                <a:gd name="T9" fmla="*/ 0 h 119"/>
                <a:gd name="T10" fmla="*/ 0 60000 65536"/>
                <a:gd name="T11" fmla="*/ 0 60000 65536"/>
                <a:gd name="T12" fmla="*/ 0 60000 65536"/>
                <a:gd name="T13" fmla="*/ 0 60000 65536"/>
                <a:gd name="T14" fmla="*/ 0 60000 65536"/>
                <a:gd name="T15" fmla="*/ 0 w 67"/>
                <a:gd name="T16" fmla="*/ 0 h 119"/>
                <a:gd name="T17" fmla="*/ 67 w 67"/>
                <a:gd name="T18" fmla="*/ 119 h 119"/>
              </a:gdLst>
              <a:ahLst/>
              <a:cxnLst>
                <a:cxn ang="T10">
                  <a:pos x="T0" y="T1"/>
                </a:cxn>
                <a:cxn ang="T11">
                  <a:pos x="T2" y="T3"/>
                </a:cxn>
                <a:cxn ang="T12">
                  <a:pos x="T4" y="T5"/>
                </a:cxn>
                <a:cxn ang="T13">
                  <a:pos x="T6" y="T7"/>
                </a:cxn>
                <a:cxn ang="T14">
                  <a:pos x="T8" y="T9"/>
                </a:cxn>
              </a:cxnLst>
              <a:rect l="T15" t="T16" r="T17" b="T18"/>
              <a:pathLst>
                <a:path w="67" h="119">
                  <a:moveTo>
                    <a:pt x="0" y="0"/>
                  </a:moveTo>
                  <a:lnTo>
                    <a:pt x="0" y="70"/>
                  </a:lnTo>
                  <a:lnTo>
                    <a:pt x="67" y="119"/>
                  </a:lnTo>
                  <a:lnTo>
                    <a:pt x="67" y="49"/>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50" name="Freeform 622"/>
            <p:cNvSpPr>
              <a:spLocks noChangeAspect="1"/>
            </p:cNvSpPr>
            <p:nvPr/>
          </p:nvSpPr>
          <p:spPr bwMode="auto">
            <a:xfrm>
              <a:off x="3880" y="3997"/>
              <a:ext cx="69" cy="119"/>
            </a:xfrm>
            <a:custGeom>
              <a:avLst/>
              <a:gdLst>
                <a:gd name="T0" fmla="*/ 0 w 69"/>
                <a:gd name="T1" fmla="*/ 0 h 119"/>
                <a:gd name="T2" fmla="*/ 0 w 69"/>
                <a:gd name="T3" fmla="*/ 70 h 119"/>
                <a:gd name="T4" fmla="*/ 69 w 69"/>
                <a:gd name="T5" fmla="*/ 119 h 119"/>
                <a:gd name="T6" fmla="*/ 69 w 69"/>
                <a:gd name="T7" fmla="*/ 48 h 119"/>
                <a:gd name="T8" fmla="*/ 0 w 69"/>
                <a:gd name="T9" fmla="*/ 0 h 119"/>
                <a:gd name="T10" fmla="*/ 0 60000 65536"/>
                <a:gd name="T11" fmla="*/ 0 60000 65536"/>
                <a:gd name="T12" fmla="*/ 0 60000 65536"/>
                <a:gd name="T13" fmla="*/ 0 60000 65536"/>
                <a:gd name="T14" fmla="*/ 0 60000 65536"/>
                <a:gd name="T15" fmla="*/ 0 w 69"/>
                <a:gd name="T16" fmla="*/ 0 h 119"/>
                <a:gd name="T17" fmla="*/ 69 w 69"/>
                <a:gd name="T18" fmla="*/ 119 h 119"/>
              </a:gdLst>
              <a:ahLst/>
              <a:cxnLst>
                <a:cxn ang="T10">
                  <a:pos x="T0" y="T1"/>
                </a:cxn>
                <a:cxn ang="T11">
                  <a:pos x="T2" y="T3"/>
                </a:cxn>
                <a:cxn ang="T12">
                  <a:pos x="T4" y="T5"/>
                </a:cxn>
                <a:cxn ang="T13">
                  <a:pos x="T6" y="T7"/>
                </a:cxn>
                <a:cxn ang="T14">
                  <a:pos x="T8" y="T9"/>
                </a:cxn>
              </a:cxnLst>
              <a:rect l="T15" t="T16" r="T17" b="T18"/>
              <a:pathLst>
                <a:path w="69" h="119">
                  <a:moveTo>
                    <a:pt x="0" y="0"/>
                  </a:moveTo>
                  <a:lnTo>
                    <a:pt x="0" y="70"/>
                  </a:lnTo>
                  <a:lnTo>
                    <a:pt x="69" y="119"/>
                  </a:lnTo>
                  <a:lnTo>
                    <a:pt x="69"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51" name="Freeform 623"/>
            <p:cNvSpPr>
              <a:spLocks noChangeAspect="1"/>
            </p:cNvSpPr>
            <p:nvPr/>
          </p:nvSpPr>
          <p:spPr bwMode="auto">
            <a:xfrm>
              <a:off x="3703" y="3870"/>
              <a:ext cx="68" cy="118"/>
            </a:xfrm>
            <a:custGeom>
              <a:avLst/>
              <a:gdLst>
                <a:gd name="T0" fmla="*/ 0 w 68"/>
                <a:gd name="T1" fmla="*/ 0 h 118"/>
                <a:gd name="T2" fmla="*/ 0 w 68"/>
                <a:gd name="T3" fmla="*/ 69 h 118"/>
                <a:gd name="T4" fmla="*/ 68 w 68"/>
                <a:gd name="T5" fmla="*/ 118 h 118"/>
                <a:gd name="T6" fmla="*/ 68 w 68"/>
                <a:gd name="T7" fmla="*/ 48 h 118"/>
                <a:gd name="T8" fmla="*/ 0 w 68"/>
                <a:gd name="T9" fmla="*/ 0 h 118"/>
                <a:gd name="T10" fmla="*/ 0 60000 65536"/>
                <a:gd name="T11" fmla="*/ 0 60000 65536"/>
                <a:gd name="T12" fmla="*/ 0 60000 65536"/>
                <a:gd name="T13" fmla="*/ 0 60000 65536"/>
                <a:gd name="T14" fmla="*/ 0 60000 65536"/>
                <a:gd name="T15" fmla="*/ 0 w 68"/>
                <a:gd name="T16" fmla="*/ 0 h 118"/>
                <a:gd name="T17" fmla="*/ 68 w 68"/>
                <a:gd name="T18" fmla="*/ 118 h 118"/>
              </a:gdLst>
              <a:ahLst/>
              <a:cxnLst>
                <a:cxn ang="T10">
                  <a:pos x="T0" y="T1"/>
                </a:cxn>
                <a:cxn ang="T11">
                  <a:pos x="T2" y="T3"/>
                </a:cxn>
                <a:cxn ang="T12">
                  <a:pos x="T4" y="T5"/>
                </a:cxn>
                <a:cxn ang="T13">
                  <a:pos x="T6" y="T7"/>
                </a:cxn>
                <a:cxn ang="T14">
                  <a:pos x="T8" y="T9"/>
                </a:cxn>
              </a:cxnLst>
              <a:rect l="T15" t="T16" r="T17" b="T18"/>
              <a:pathLst>
                <a:path w="68" h="118">
                  <a:moveTo>
                    <a:pt x="0" y="0"/>
                  </a:moveTo>
                  <a:lnTo>
                    <a:pt x="0" y="69"/>
                  </a:lnTo>
                  <a:lnTo>
                    <a:pt x="68" y="118"/>
                  </a:lnTo>
                  <a:lnTo>
                    <a:pt x="68" y="48"/>
                  </a:lnTo>
                  <a:lnTo>
                    <a:pt x="0" y="0"/>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52" name="Freeform 624"/>
            <p:cNvSpPr>
              <a:spLocks noChangeAspect="1"/>
            </p:cNvSpPr>
            <p:nvPr/>
          </p:nvSpPr>
          <p:spPr bwMode="auto">
            <a:xfrm>
              <a:off x="2191" y="2787"/>
              <a:ext cx="136" cy="271"/>
            </a:xfrm>
            <a:custGeom>
              <a:avLst/>
              <a:gdLst>
                <a:gd name="T0" fmla="*/ 0 w 136"/>
                <a:gd name="T1" fmla="*/ 176 h 271"/>
                <a:gd name="T2" fmla="*/ 0 w 136"/>
                <a:gd name="T3" fmla="*/ 0 h 271"/>
                <a:gd name="T4" fmla="*/ 136 w 136"/>
                <a:gd name="T5" fmla="*/ 96 h 271"/>
                <a:gd name="T6" fmla="*/ 136 w 136"/>
                <a:gd name="T7" fmla="*/ 271 h 271"/>
                <a:gd name="T8" fmla="*/ 0 w 136"/>
                <a:gd name="T9" fmla="*/ 176 h 271"/>
                <a:gd name="T10" fmla="*/ 0 w 136"/>
                <a:gd name="T11" fmla="*/ 176 h 271"/>
                <a:gd name="T12" fmla="*/ 0 60000 65536"/>
                <a:gd name="T13" fmla="*/ 0 60000 65536"/>
                <a:gd name="T14" fmla="*/ 0 60000 65536"/>
                <a:gd name="T15" fmla="*/ 0 60000 65536"/>
                <a:gd name="T16" fmla="*/ 0 60000 65536"/>
                <a:gd name="T17" fmla="*/ 0 60000 65536"/>
                <a:gd name="T18" fmla="*/ 0 w 136"/>
                <a:gd name="T19" fmla="*/ 0 h 271"/>
                <a:gd name="T20" fmla="*/ 136 w 136"/>
                <a:gd name="T21" fmla="*/ 271 h 271"/>
              </a:gdLst>
              <a:ahLst/>
              <a:cxnLst>
                <a:cxn ang="T12">
                  <a:pos x="T0" y="T1"/>
                </a:cxn>
                <a:cxn ang="T13">
                  <a:pos x="T2" y="T3"/>
                </a:cxn>
                <a:cxn ang="T14">
                  <a:pos x="T4" y="T5"/>
                </a:cxn>
                <a:cxn ang="T15">
                  <a:pos x="T6" y="T7"/>
                </a:cxn>
                <a:cxn ang="T16">
                  <a:pos x="T8" y="T9"/>
                </a:cxn>
                <a:cxn ang="T17">
                  <a:pos x="T10" y="T11"/>
                </a:cxn>
              </a:cxnLst>
              <a:rect l="T18" t="T19" r="T20" b="T21"/>
              <a:pathLst>
                <a:path w="136" h="271">
                  <a:moveTo>
                    <a:pt x="0" y="176"/>
                  </a:moveTo>
                  <a:lnTo>
                    <a:pt x="0" y="0"/>
                  </a:lnTo>
                  <a:lnTo>
                    <a:pt x="136" y="96"/>
                  </a:lnTo>
                  <a:lnTo>
                    <a:pt x="136" y="271"/>
                  </a:lnTo>
                  <a:lnTo>
                    <a:pt x="0" y="176"/>
                  </a:lnTo>
                  <a:close/>
                </a:path>
              </a:pathLst>
            </a:custGeom>
            <a:solidFill>
              <a:srgbClr val="98979B"/>
            </a:solidFill>
            <a:ln w="9525">
              <a:noFill/>
              <a:round/>
              <a:headEnd/>
              <a:tailEnd/>
            </a:ln>
          </p:spPr>
          <p:txBody>
            <a:bodyPr/>
            <a:lstStyle/>
            <a:p>
              <a:endParaRPr lang="en-US">
                <a:solidFill>
                  <a:prstClr val="black"/>
                </a:solidFill>
              </a:endParaRPr>
            </a:p>
          </p:txBody>
        </p:sp>
        <p:sp>
          <p:nvSpPr>
            <p:cNvPr id="1953" name="Freeform 625"/>
            <p:cNvSpPr>
              <a:spLocks noChangeAspect="1"/>
            </p:cNvSpPr>
            <p:nvPr/>
          </p:nvSpPr>
          <p:spPr bwMode="auto">
            <a:xfrm>
              <a:off x="2212" y="2865"/>
              <a:ext cx="89" cy="135"/>
            </a:xfrm>
            <a:custGeom>
              <a:avLst/>
              <a:gdLst>
                <a:gd name="T0" fmla="*/ 0 w 89"/>
                <a:gd name="T1" fmla="*/ 64 h 135"/>
                <a:gd name="T2" fmla="*/ 0 w 89"/>
                <a:gd name="T3" fmla="*/ 0 h 135"/>
                <a:gd name="T4" fmla="*/ 89 w 89"/>
                <a:gd name="T5" fmla="*/ 63 h 135"/>
                <a:gd name="T6" fmla="*/ 89 w 89"/>
                <a:gd name="T7" fmla="*/ 123 h 135"/>
                <a:gd name="T8" fmla="*/ 61 w 89"/>
                <a:gd name="T9" fmla="*/ 135 h 135"/>
                <a:gd name="T10" fmla="*/ 16 w 89"/>
                <a:gd name="T11" fmla="*/ 103 h 135"/>
                <a:gd name="T12" fmla="*/ 0 w 89"/>
                <a:gd name="T13" fmla="*/ 64 h 135"/>
                <a:gd name="T14" fmla="*/ 0 60000 65536"/>
                <a:gd name="T15" fmla="*/ 0 60000 65536"/>
                <a:gd name="T16" fmla="*/ 0 60000 65536"/>
                <a:gd name="T17" fmla="*/ 0 60000 65536"/>
                <a:gd name="T18" fmla="*/ 0 60000 65536"/>
                <a:gd name="T19" fmla="*/ 0 60000 65536"/>
                <a:gd name="T20" fmla="*/ 0 60000 65536"/>
                <a:gd name="T21" fmla="*/ 0 w 89"/>
                <a:gd name="T22" fmla="*/ 0 h 135"/>
                <a:gd name="T23" fmla="*/ 89 w 89"/>
                <a:gd name="T24" fmla="*/ 135 h 1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135">
                  <a:moveTo>
                    <a:pt x="0" y="64"/>
                  </a:moveTo>
                  <a:lnTo>
                    <a:pt x="0" y="0"/>
                  </a:lnTo>
                  <a:lnTo>
                    <a:pt x="89" y="63"/>
                  </a:lnTo>
                  <a:lnTo>
                    <a:pt x="89" y="123"/>
                  </a:lnTo>
                  <a:lnTo>
                    <a:pt x="61" y="135"/>
                  </a:lnTo>
                  <a:lnTo>
                    <a:pt x="16" y="103"/>
                  </a:lnTo>
                  <a:lnTo>
                    <a:pt x="0" y="64"/>
                  </a:lnTo>
                  <a:close/>
                </a:path>
              </a:pathLst>
            </a:custGeom>
            <a:solidFill>
              <a:srgbClr val="717073"/>
            </a:solidFill>
            <a:ln w="9525">
              <a:noFill/>
              <a:round/>
              <a:headEnd/>
              <a:tailEnd/>
            </a:ln>
          </p:spPr>
          <p:txBody>
            <a:bodyPr/>
            <a:lstStyle/>
            <a:p>
              <a:endParaRPr lang="en-US">
                <a:solidFill>
                  <a:prstClr val="black"/>
                </a:solidFill>
              </a:endParaRPr>
            </a:p>
          </p:txBody>
        </p:sp>
        <p:sp>
          <p:nvSpPr>
            <p:cNvPr id="1954" name="Freeform 626"/>
            <p:cNvSpPr>
              <a:spLocks noChangeAspect="1"/>
            </p:cNvSpPr>
            <p:nvPr/>
          </p:nvSpPr>
          <p:spPr bwMode="auto">
            <a:xfrm>
              <a:off x="4116" y="4158"/>
              <a:ext cx="136" cy="272"/>
            </a:xfrm>
            <a:custGeom>
              <a:avLst/>
              <a:gdLst>
                <a:gd name="T0" fmla="*/ 0 w 136"/>
                <a:gd name="T1" fmla="*/ 176 h 272"/>
                <a:gd name="T2" fmla="*/ 0 w 136"/>
                <a:gd name="T3" fmla="*/ 0 h 272"/>
                <a:gd name="T4" fmla="*/ 136 w 136"/>
                <a:gd name="T5" fmla="*/ 97 h 272"/>
                <a:gd name="T6" fmla="*/ 136 w 136"/>
                <a:gd name="T7" fmla="*/ 272 h 272"/>
                <a:gd name="T8" fmla="*/ 0 w 136"/>
                <a:gd name="T9" fmla="*/ 176 h 272"/>
                <a:gd name="T10" fmla="*/ 0 w 136"/>
                <a:gd name="T11" fmla="*/ 176 h 272"/>
                <a:gd name="T12" fmla="*/ 0 60000 65536"/>
                <a:gd name="T13" fmla="*/ 0 60000 65536"/>
                <a:gd name="T14" fmla="*/ 0 60000 65536"/>
                <a:gd name="T15" fmla="*/ 0 60000 65536"/>
                <a:gd name="T16" fmla="*/ 0 60000 65536"/>
                <a:gd name="T17" fmla="*/ 0 60000 65536"/>
                <a:gd name="T18" fmla="*/ 0 w 136"/>
                <a:gd name="T19" fmla="*/ 0 h 272"/>
                <a:gd name="T20" fmla="*/ 136 w 136"/>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136" h="272">
                  <a:moveTo>
                    <a:pt x="0" y="176"/>
                  </a:moveTo>
                  <a:lnTo>
                    <a:pt x="0" y="0"/>
                  </a:lnTo>
                  <a:lnTo>
                    <a:pt x="136" y="97"/>
                  </a:lnTo>
                  <a:lnTo>
                    <a:pt x="136" y="272"/>
                  </a:lnTo>
                  <a:lnTo>
                    <a:pt x="0" y="176"/>
                  </a:lnTo>
                  <a:close/>
                </a:path>
              </a:pathLst>
            </a:custGeom>
            <a:solidFill>
              <a:srgbClr val="98979B"/>
            </a:solidFill>
            <a:ln w="9525">
              <a:noFill/>
              <a:round/>
              <a:headEnd/>
              <a:tailEnd/>
            </a:ln>
          </p:spPr>
          <p:txBody>
            <a:bodyPr/>
            <a:lstStyle/>
            <a:p>
              <a:endParaRPr lang="en-US">
                <a:solidFill>
                  <a:prstClr val="black"/>
                </a:solidFill>
              </a:endParaRPr>
            </a:p>
          </p:txBody>
        </p:sp>
        <p:sp>
          <p:nvSpPr>
            <p:cNvPr id="1955" name="Freeform 627"/>
            <p:cNvSpPr>
              <a:spLocks noChangeAspect="1"/>
            </p:cNvSpPr>
            <p:nvPr/>
          </p:nvSpPr>
          <p:spPr bwMode="auto">
            <a:xfrm>
              <a:off x="4136" y="4236"/>
              <a:ext cx="90" cy="136"/>
            </a:xfrm>
            <a:custGeom>
              <a:avLst/>
              <a:gdLst>
                <a:gd name="T0" fmla="*/ 0 w 90"/>
                <a:gd name="T1" fmla="*/ 65 h 136"/>
                <a:gd name="T2" fmla="*/ 0 w 90"/>
                <a:gd name="T3" fmla="*/ 0 h 136"/>
                <a:gd name="T4" fmla="*/ 90 w 90"/>
                <a:gd name="T5" fmla="*/ 63 h 136"/>
                <a:gd name="T6" fmla="*/ 90 w 90"/>
                <a:gd name="T7" fmla="*/ 123 h 136"/>
                <a:gd name="T8" fmla="*/ 62 w 90"/>
                <a:gd name="T9" fmla="*/ 136 h 136"/>
                <a:gd name="T10" fmla="*/ 18 w 90"/>
                <a:gd name="T11" fmla="*/ 104 h 136"/>
                <a:gd name="T12" fmla="*/ 0 w 90"/>
                <a:gd name="T13" fmla="*/ 65 h 136"/>
                <a:gd name="T14" fmla="*/ 0 60000 65536"/>
                <a:gd name="T15" fmla="*/ 0 60000 65536"/>
                <a:gd name="T16" fmla="*/ 0 60000 65536"/>
                <a:gd name="T17" fmla="*/ 0 60000 65536"/>
                <a:gd name="T18" fmla="*/ 0 60000 65536"/>
                <a:gd name="T19" fmla="*/ 0 60000 65536"/>
                <a:gd name="T20" fmla="*/ 0 60000 65536"/>
                <a:gd name="T21" fmla="*/ 0 w 90"/>
                <a:gd name="T22" fmla="*/ 0 h 136"/>
                <a:gd name="T23" fmla="*/ 90 w 90"/>
                <a:gd name="T24" fmla="*/ 136 h 1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136">
                  <a:moveTo>
                    <a:pt x="0" y="65"/>
                  </a:moveTo>
                  <a:lnTo>
                    <a:pt x="0" y="0"/>
                  </a:lnTo>
                  <a:lnTo>
                    <a:pt x="90" y="63"/>
                  </a:lnTo>
                  <a:lnTo>
                    <a:pt x="90" y="123"/>
                  </a:lnTo>
                  <a:lnTo>
                    <a:pt x="62" y="136"/>
                  </a:lnTo>
                  <a:lnTo>
                    <a:pt x="18" y="104"/>
                  </a:lnTo>
                  <a:lnTo>
                    <a:pt x="0" y="65"/>
                  </a:lnTo>
                  <a:close/>
                </a:path>
              </a:pathLst>
            </a:custGeom>
            <a:solidFill>
              <a:srgbClr val="717073"/>
            </a:solidFill>
            <a:ln w="9525">
              <a:noFill/>
              <a:round/>
              <a:headEnd/>
              <a:tailEnd/>
            </a:ln>
          </p:spPr>
          <p:txBody>
            <a:bodyPr/>
            <a:lstStyle/>
            <a:p>
              <a:endParaRPr lang="en-US">
                <a:solidFill>
                  <a:prstClr val="black"/>
                </a:solidFill>
              </a:endParaRPr>
            </a:p>
          </p:txBody>
        </p:sp>
        <p:sp>
          <p:nvSpPr>
            <p:cNvPr id="1956" name="Freeform 628"/>
            <p:cNvSpPr>
              <a:spLocks noChangeAspect="1"/>
            </p:cNvSpPr>
            <p:nvPr/>
          </p:nvSpPr>
          <p:spPr bwMode="auto">
            <a:xfrm>
              <a:off x="2373" y="2934"/>
              <a:ext cx="58" cy="100"/>
            </a:xfrm>
            <a:custGeom>
              <a:avLst/>
              <a:gdLst>
                <a:gd name="T0" fmla="*/ 45 w 58"/>
                <a:gd name="T1" fmla="*/ 32 h 100"/>
                <a:gd name="T2" fmla="*/ 45 w 58"/>
                <a:gd name="T3" fmla="*/ 26 h 100"/>
                <a:gd name="T4" fmla="*/ 14 w 58"/>
                <a:gd name="T5" fmla="*/ 3 h 100"/>
                <a:gd name="T6" fmla="*/ 14 w 58"/>
                <a:gd name="T7" fmla="*/ 10 h 100"/>
                <a:gd name="T8" fmla="*/ 0 w 58"/>
                <a:gd name="T9" fmla="*/ 0 h 100"/>
                <a:gd name="T10" fmla="*/ 0 w 58"/>
                <a:gd name="T11" fmla="*/ 59 h 100"/>
                <a:gd name="T12" fmla="*/ 58 w 58"/>
                <a:gd name="T13" fmla="*/ 100 h 100"/>
                <a:gd name="T14" fmla="*/ 58 w 58"/>
                <a:gd name="T15" fmla="*/ 41 h 100"/>
                <a:gd name="T16" fmla="*/ 45 w 58"/>
                <a:gd name="T17" fmla="*/ 32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100"/>
                <a:gd name="T29" fmla="*/ 58 w 58"/>
                <a:gd name="T30" fmla="*/ 100 h 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100">
                  <a:moveTo>
                    <a:pt x="45" y="32"/>
                  </a:moveTo>
                  <a:lnTo>
                    <a:pt x="45" y="26"/>
                  </a:lnTo>
                  <a:lnTo>
                    <a:pt x="14" y="3"/>
                  </a:lnTo>
                  <a:lnTo>
                    <a:pt x="14" y="10"/>
                  </a:lnTo>
                  <a:lnTo>
                    <a:pt x="0" y="0"/>
                  </a:lnTo>
                  <a:lnTo>
                    <a:pt x="0" y="59"/>
                  </a:lnTo>
                  <a:lnTo>
                    <a:pt x="58" y="100"/>
                  </a:lnTo>
                  <a:lnTo>
                    <a:pt x="58" y="41"/>
                  </a:lnTo>
                  <a:lnTo>
                    <a:pt x="45" y="32"/>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sp>
          <p:nvSpPr>
            <p:cNvPr id="1957" name="Freeform 629"/>
            <p:cNvSpPr>
              <a:spLocks noChangeAspect="1"/>
            </p:cNvSpPr>
            <p:nvPr/>
          </p:nvSpPr>
          <p:spPr bwMode="auto">
            <a:xfrm>
              <a:off x="2448" y="2988"/>
              <a:ext cx="57" cy="100"/>
            </a:xfrm>
            <a:custGeom>
              <a:avLst/>
              <a:gdLst>
                <a:gd name="T0" fmla="*/ 46 w 57"/>
                <a:gd name="T1" fmla="*/ 33 h 100"/>
                <a:gd name="T2" fmla="*/ 46 w 57"/>
                <a:gd name="T3" fmla="*/ 26 h 100"/>
                <a:gd name="T4" fmla="*/ 14 w 57"/>
                <a:gd name="T5" fmla="*/ 4 h 100"/>
                <a:gd name="T6" fmla="*/ 14 w 57"/>
                <a:gd name="T7" fmla="*/ 10 h 100"/>
                <a:gd name="T8" fmla="*/ 0 w 57"/>
                <a:gd name="T9" fmla="*/ 0 h 100"/>
                <a:gd name="T10" fmla="*/ 0 w 57"/>
                <a:gd name="T11" fmla="*/ 59 h 100"/>
                <a:gd name="T12" fmla="*/ 57 w 57"/>
                <a:gd name="T13" fmla="*/ 100 h 100"/>
                <a:gd name="T14" fmla="*/ 57 w 57"/>
                <a:gd name="T15" fmla="*/ 41 h 100"/>
                <a:gd name="T16" fmla="*/ 46 w 57"/>
                <a:gd name="T17" fmla="*/ 33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100"/>
                <a:gd name="T29" fmla="*/ 57 w 57"/>
                <a:gd name="T30" fmla="*/ 100 h 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100">
                  <a:moveTo>
                    <a:pt x="46" y="33"/>
                  </a:moveTo>
                  <a:lnTo>
                    <a:pt x="46" y="26"/>
                  </a:lnTo>
                  <a:lnTo>
                    <a:pt x="14" y="4"/>
                  </a:lnTo>
                  <a:lnTo>
                    <a:pt x="14" y="10"/>
                  </a:lnTo>
                  <a:lnTo>
                    <a:pt x="0" y="0"/>
                  </a:lnTo>
                  <a:lnTo>
                    <a:pt x="0" y="59"/>
                  </a:lnTo>
                  <a:lnTo>
                    <a:pt x="57" y="100"/>
                  </a:lnTo>
                  <a:lnTo>
                    <a:pt x="57" y="41"/>
                  </a:lnTo>
                  <a:lnTo>
                    <a:pt x="46" y="33"/>
                  </a:lnTo>
                  <a:close/>
                </a:path>
              </a:pathLst>
            </a:custGeom>
            <a:solidFill>
              <a:srgbClr val="C0C0C0"/>
            </a:solidFill>
            <a:ln w="9525" cap="flat" cmpd="sng">
              <a:noFill/>
              <a:prstDash val="solid"/>
              <a:round/>
              <a:headEnd type="none" w="med" len="med"/>
              <a:tailEnd type="none" w="med" len="med"/>
            </a:ln>
          </p:spPr>
          <p:txBody>
            <a:bodyPr/>
            <a:lstStyle/>
            <a:p>
              <a:endParaRPr lang="en-US">
                <a:solidFill>
                  <a:prstClr val="black"/>
                </a:solidFill>
              </a:endParaRPr>
            </a:p>
          </p:txBody>
        </p:sp>
      </p:grpSp>
      <p:sp>
        <p:nvSpPr>
          <p:cNvPr id="1008" name="Content Placeholder 484"/>
          <p:cNvSpPr txBox="1">
            <a:spLocks/>
          </p:cNvSpPr>
          <p:nvPr/>
        </p:nvSpPr>
        <p:spPr>
          <a:xfrm>
            <a:off x="6003983" y="1646072"/>
            <a:ext cx="3140017" cy="1854867"/>
          </a:xfrm>
          <a:prstGeom prst="rect">
            <a:avLst/>
          </a:prstGeom>
        </p:spPr>
        <p:txBody>
          <a:bodyPr/>
          <a:lstStyle/>
          <a:p>
            <a:pPr marL="173038" lvl="0" indent="-173038">
              <a:lnSpc>
                <a:spcPct val="95000"/>
              </a:lnSpc>
              <a:spcBef>
                <a:spcPts val="1400"/>
              </a:spcBef>
              <a:buClr>
                <a:schemeClr val="bg1">
                  <a:lumMod val="65000"/>
                </a:schemeClr>
              </a:buClr>
              <a:buFont typeface="Wingdings" pitchFamily="2" charset="2"/>
              <a:buChar char="§"/>
              <a:defRPr/>
            </a:pPr>
            <a:r>
              <a:rPr lang="en-US" sz="2000" spc="-10" dirty="0" smtClean="0">
                <a:solidFill>
                  <a:schemeClr val="bg1"/>
                </a:solidFill>
                <a:latin typeface="+mn-lt"/>
              </a:rPr>
              <a:t>No need for manual configuration of MAC addresses and port profiles; less error-prone</a:t>
            </a:r>
          </a:p>
          <a:p>
            <a:pPr marL="173038" lvl="0" indent="-173038">
              <a:lnSpc>
                <a:spcPct val="95000"/>
              </a:lnSpc>
              <a:spcBef>
                <a:spcPts val="1400"/>
              </a:spcBef>
              <a:buClr>
                <a:schemeClr val="bg1">
                  <a:lumMod val="65000"/>
                </a:schemeClr>
              </a:buClr>
              <a:buFont typeface="Wingdings" pitchFamily="2" charset="2"/>
              <a:buChar char="§"/>
              <a:defRPr/>
            </a:pPr>
            <a:r>
              <a:rPr lang="en-US" sz="2000" spc="-10" dirty="0" smtClean="0">
                <a:solidFill>
                  <a:schemeClr val="bg1"/>
                </a:solidFill>
                <a:latin typeface="+mn-lt"/>
              </a:rPr>
              <a:t>Minimizes procedural delays between server and network IT teams</a:t>
            </a:r>
          </a:p>
          <a:p>
            <a:pPr marL="173038" lvl="0" indent="-173038">
              <a:lnSpc>
                <a:spcPct val="95000"/>
              </a:lnSpc>
              <a:spcBef>
                <a:spcPts val="1400"/>
              </a:spcBef>
              <a:buClr>
                <a:schemeClr val="bg1">
                  <a:lumMod val="65000"/>
                </a:schemeClr>
              </a:buClr>
              <a:buFont typeface="Wingdings" pitchFamily="2" charset="2"/>
              <a:buChar char="§"/>
              <a:defRPr/>
            </a:pPr>
            <a:r>
              <a:rPr lang="en-US" sz="2000" spc="-10" dirty="0" smtClean="0">
                <a:solidFill>
                  <a:schemeClr val="bg1"/>
                </a:solidFill>
                <a:latin typeface="+mn-lt"/>
              </a:rPr>
              <a:t>Eases configuration of multiple VCS fabrics</a:t>
            </a:r>
          </a:p>
          <a:p>
            <a:pPr marL="173038" lvl="0" indent="-173038">
              <a:lnSpc>
                <a:spcPct val="95000"/>
              </a:lnSpc>
              <a:spcBef>
                <a:spcPts val="1400"/>
              </a:spcBef>
              <a:buClr>
                <a:schemeClr val="bg1">
                  <a:lumMod val="65000"/>
                </a:schemeClr>
              </a:buClr>
              <a:buFont typeface="Wingdings" pitchFamily="2" charset="2"/>
              <a:buChar char="§"/>
              <a:defRPr/>
            </a:pPr>
            <a:r>
              <a:rPr lang="en-US" sz="2000" spc="-10" dirty="0" smtClean="0">
                <a:solidFill>
                  <a:schemeClr val="bg1"/>
                </a:solidFill>
                <a:latin typeface="+mn-lt"/>
              </a:rPr>
              <a:t>Protection against VM/MAC spoofing via secure </a:t>
            </a:r>
            <a:r>
              <a:rPr lang="en-US" sz="2000" spc="-10" dirty="0" err="1" smtClean="0">
                <a:solidFill>
                  <a:schemeClr val="bg1"/>
                </a:solidFill>
                <a:latin typeface="+mn-lt"/>
              </a:rPr>
              <a:t>vCenter</a:t>
            </a:r>
            <a:r>
              <a:rPr lang="en-US" sz="2000" spc="-10" dirty="0" smtClean="0">
                <a:solidFill>
                  <a:schemeClr val="bg1"/>
                </a:solidFill>
                <a:latin typeface="+mn-lt"/>
              </a:rPr>
              <a:t> communication</a:t>
            </a:r>
          </a:p>
        </p:txBody>
      </p:sp>
      <p:cxnSp>
        <p:nvCxnSpPr>
          <p:cNvPr id="2546" name="Straight Connector 2545"/>
          <p:cNvCxnSpPr/>
          <p:nvPr/>
        </p:nvCxnSpPr>
        <p:spPr>
          <a:xfrm flipV="1">
            <a:off x="4594228" y="2075537"/>
            <a:ext cx="431346" cy="70031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239" name="Group 492"/>
          <p:cNvGrpSpPr/>
          <p:nvPr/>
        </p:nvGrpSpPr>
        <p:grpSpPr>
          <a:xfrm rot="21162426">
            <a:off x="4800991" y="1810113"/>
            <a:ext cx="315135" cy="521710"/>
            <a:chOff x="6792686" y="839338"/>
            <a:chExt cx="368135" cy="609452"/>
          </a:xfrm>
        </p:grpSpPr>
        <p:sp>
          <p:nvSpPr>
            <p:cNvPr id="2549" name="Rectangle 2548"/>
            <p:cNvSpPr/>
            <p:nvPr/>
          </p:nvSpPr>
          <p:spPr bwMode="auto">
            <a:xfrm>
              <a:off x="6792686" y="843148"/>
              <a:ext cx="368135" cy="605642"/>
            </a:xfrm>
            <a:prstGeom prst="rect">
              <a:avLst/>
            </a:prstGeom>
            <a:solidFill>
              <a:schemeClr val="accent1">
                <a:lumMod val="20000"/>
                <a:lumOff val="80000"/>
              </a:schemeClr>
            </a:solidFill>
            <a:ln w="19050" algn="ctr">
              <a:noFill/>
              <a:miter lim="800000"/>
              <a:headEnd/>
              <a:tailEnd/>
            </a:ln>
            <a:effectLst>
              <a:outerShdw blurRad="50800" dist="38100" dir="2700000" algn="tl" rotWithShape="0">
                <a:prstClr val="black">
                  <a:alpha val="40000"/>
                </a:prstClr>
              </a:outerShdw>
            </a:effectLst>
          </p:spPr>
          <p:txBody>
            <a:bodyPr wrap="none" rtlCol="0" anchor="ctr"/>
            <a:lstStyle/>
            <a:p>
              <a:pPr algn="ctr"/>
              <a:endParaRPr lang="en-US" sz="1600" dirty="0">
                <a:solidFill>
                  <a:prstClr val="black"/>
                </a:solidFill>
              </a:endParaRPr>
            </a:p>
          </p:txBody>
        </p:sp>
        <p:cxnSp>
          <p:nvCxnSpPr>
            <p:cNvPr id="2550" name="Straight Connector 2549"/>
            <p:cNvCxnSpPr/>
            <p:nvPr/>
          </p:nvCxnSpPr>
          <p:spPr>
            <a:xfrm>
              <a:off x="6850512" y="1066800"/>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51" name="Straight Connector 2550"/>
            <p:cNvCxnSpPr/>
            <p:nvPr/>
          </p:nvCxnSpPr>
          <p:spPr>
            <a:xfrm>
              <a:off x="6850512" y="1130489"/>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52" name="Straight Connector 2551"/>
            <p:cNvCxnSpPr/>
            <p:nvPr/>
          </p:nvCxnSpPr>
          <p:spPr>
            <a:xfrm>
              <a:off x="6850512" y="1194178"/>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53" name="Straight Connector 2552"/>
            <p:cNvCxnSpPr/>
            <p:nvPr/>
          </p:nvCxnSpPr>
          <p:spPr>
            <a:xfrm>
              <a:off x="6850512" y="1257867"/>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54" name="Straight Connector 2553"/>
            <p:cNvCxnSpPr/>
            <p:nvPr/>
          </p:nvCxnSpPr>
          <p:spPr>
            <a:xfrm>
              <a:off x="6850512" y="1321556"/>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55" name="Straight Connector 2554"/>
            <p:cNvCxnSpPr/>
            <p:nvPr/>
          </p:nvCxnSpPr>
          <p:spPr>
            <a:xfrm>
              <a:off x="6850512" y="1385245"/>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556" name="TextBox 2555"/>
            <p:cNvSpPr txBox="1"/>
            <p:nvPr/>
          </p:nvSpPr>
          <p:spPr bwMode="auto">
            <a:xfrm>
              <a:off x="6833284" y="839338"/>
              <a:ext cx="286938" cy="215444"/>
            </a:xfrm>
            <a:prstGeom prst="rect">
              <a:avLst/>
            </a:prstGeom>
            <a:noFill/>
            <a:ln w="19050" algn="ctr">
              <a:noFill/>
              <a:miter lim="800000"/>
              <a:headEnd/>
              <a:tailEnd/>
            </a:ln>
          </p:spPr>
          <p:txBody>
            <a:bodyPr wrap="none" lIns="0" tIns="0" rIns="0" bIns="0" rtlCol="0">
              <a:spAutoFit/>
            </a:bodyPr>
            <a:lstStyle/>
            <a:p>
              <a:r>
                <a:rPr lang="en-US" sz="1200" dirty="0" smtClean="0">
                  <a:solidFill>
                    <a:prstClr val="black"/>
                  </a:solidFill>
                  <a:latin typeface="Franklin Gothic Medium Cond" pitchFamily="34" charset="0"/>
                </a:rPr>
                <a:t>conf</a:t>
              </a:r>
            </a:p>
          </p:txBody>
        </p:sp>
      </p:grpSp>
      <p:grpSp>
        <p:nvGrpSpPr>
          <p:cNvPr id="2240" name="Group 134"/>
          <p:cNvGrpSpPr>
            <a:grpSpLocks/>
          </p:cNvGrpSpPr>
          <p:nvPr/>
        </p:nvGrpSpPr>
        <p:grpSpPr bwMode="auto">
          <a:xfrm>
            <a:off x="1615146" y="4678753"/>
            <a:ext cx="330066" cy="777052"/>
            <a:chOff x="3408" y="1056"/>
            <a:chExt cx="1350" cy="3183"/>
          </a:xfrm>
        </p:grpSpPr>
        <p:grpSp>
          <p:nvGrpSpPr>
            <p:cNvPr id="2241" name="Group 135"/>
            <p:cNvGrpSpPr>
              <a:grpSpLocks/>
            </p:cNvGrpSpPr>
            <p:nvPr/>
          </p:nvGrpSpPr>
          <p:grpSpPr bwMode="auto">
            <a:xfrm>
              <a:off x="3408" y="2227"/>
              <a:ext cx="1350" cy="2012"/>
              <a:chOff x="3408" y="2227"/>
              <a:chExt cx="1350" cy="2012"/>
            </a:xfrm>
          </p:grpSpPr>
          <p:sp>
            <p:nvSpPr>
              <p:cNvPr id="1480" name="Freeform 136"/>
              <p:cNvSpPr>
                <a:spLocks/>
              </p:cNvSpPr>
              <p:nvPr/>
            </p:nvSpPr>
            <p:spPr bwMode="auto">
              <a:xfrm>
                <a:off x="3408" y="2227"/>
                <a:ext cx="1350" cy="2012"/>
              </a:xfrm>
              <a:custGeom>
                <a:avLst/>
                <a:gdLst/>
                <a:ahLst/>
                <a:cxnLst>
                  <a:cxn ang="0">
                    <a:pos x="1" y="1221"/>
                  </a:cxn>
                  <a:cxn ang="0">
                    <a:pos x="1664" y="1221"/>
                  </a:cxn>
                  <a:cxn ang="0">
                    <a:pos x="1664" y="1648"/>
                  </a:cxn>
                  <a:cxn ang="0">
                    <a:pos x="0" y="1664"/>
                  </a:cxn>
                  <a:cxn ang="0">
                    <a:pos x="1" y="1221"/>
                  </a:cxn>
                </a:cxnLst>
                <a:rect l="0" t="0" r="r" b="b"/>
                <a:pathLst>
                  <a:path w="1664" h="2480">
                    <a:moveTo>
                      <a:pt x="1" y="1221"/>
                    </a:moveTo>
                    <a:cubicBezTo>
                      <a:pt x="886" y="0"/>
                      <a:pt x="1664" y="1221"/>
                      <a:pt x="1664" y="1221"/>
                    </a:cubicBezTo>
                    <a:lnTo>
                      <a:pt x="1664" y="1648"/>
                    </a:lnTo>
                    <a:cubicBezTo>
                      <a:pt x="1648" y="2282"/>
                      <a:pt x="192" y="2480"/>
                      <a:pt x="0" y="1664"/>
                    </a:cubicBezTo>
                    <a:cubicBezTo>
                      <a:pt x="0" y="1664"/>
                      <a:pt x="1" y="1450"/>
                      <a:pt x="1" y="1221"/>
                    </a:cubicBezTo>
                    <a:close/>
                  </a:path>
                </a:pathLst>
              </a:custGeom>
              <a:solidFill>
                <a:srgbClr val="8F8F8F"/>
              </a:solidFill>
              <a:ln w="9525" cap="flat" cmpd="sng">
                <a:noFill/>
                <a:prstDash val="solid"/>
                <a:round/>
                <a:headEnd type="none" w="med" len="med"/>
                <a:tailEnd type="none" w="med" len="med"/>
              </a:ln>
              <a:effectLst/>
            </p:spPr>
            <p:txBody>
              <a:bodyPr/>
              <a:lstStyle/>
              <a:p>
                <a:endParaRPr lang="en-US" sz="1600">
                  <a:solidFill>
                    <a:prstClr val="black"/>
                  </a:solidFill>
                </a:endParaRPr>
              </a:p>
            </p:txBody>
          </p:sp>
          <p:sp>
            <p:nvSpPr>
              <p:cNvPr id="1481" name="Oval 137"/>
              <p:cNvSpPr>
                <a:spLocks noChangeArrowheads="1"/>
              </p:cNvSpPr>
              <p:nvPr/>
            </p:nvSpPr>
            <p:spPr bwMode="auto">
              <a:xfrm>
                <a:off x="3408" y="2748"/>
                <a:ext cx="1350" cy="960"/>
              </a:xfrm>
              <a:prstGeom prst="ellipse">
                <a:avLst/>
              </a:prstGeom>
              <a:solidFill>
                <a:srgbClr val="EAEAEA"/>
              </a:solidFill>
              <a:ln w="9525">
                <a:noFill/>
                <a:round/>
                <a:headEnd/>
                <a:tailEnd/>
              </a:ln>
              <a:effectLst/>
            </p:spPr>
            <p:txBody>
              <a:bodyPr/>
              <a:lstStyle/>
              <a:p>
                <a:endParaRPr lang="en-US" sz="1600">
                  <a:solidFill>
                    <a:prstClr val="black"/>
                  </a:solidFill>
                </a:endParaRPr>
              </a:p>
            </p:txBody>
          </p:sp>
        </p:grpSp>
        <p:grpSp>
          <p:nvGrpSpPr>
            <p:cNvPr id="2242" name="Group 138"/>
            <p:cNvGrpSpPr>
              <a:grpSpLocks/>
            </p:cNvGrpSpPr>
            <p:nvPr/>
          </p:nvGrpSpPr>
          <p:grpSpPr bwMode="auto">
            <a:xfrm>
              <a:off x="3408" y="1837"/>
              <a:ext cx="1350" cy="2012"/>
              <a:chOff x="3408" y="1837"/>
              <a:chExt cx="1350" cy="2012"/>
            </a:xfrm>
          </p:grpSpPr>
          <p:sp>
            <p:nvSpPr>
              <p:cNvPr id="1478" name="Freeform 139"/>
              <p:cNvSpPr>
                <a:spLocks/>
              </p:cNvSpPr>
              <p:nvPr/>
            </p:nvSpPr>
            <p:spPr bwMode="auto">
              <a:xfrm>
                <a:off x="3408" y="1837"/>
                <a:ext cx="1350" cy="2012"/>
              </a:xfrm>
              <a:custGeom>
                <a:avLst/>
                <a:gdLst/>
                <a:ahLst/>
                <a:cxnLst>
                  <a:cxn ang="0">
                    <a:pos x="1" y="1221"/>
                  </a:cxn>
                  <a:cxn ang="0">
                    <a:pos x="1664" y="1221"/>
                  </a:cxn>
                  <a:cxn ang="0">
                    <a:pos x="1664" y="1648"/>
                  </a:cxn>
                  <a:cxn ang="0">
                    <a:pos x="0" y="1664"/>
                  </a:cxn>
                  <a:cxn ang="0">
                    <a:pos x="1" y="1221"/>
                  </a:cxn>
                </a:cxnLst>
                <a:rect l="0" t="0" r="r" b="b"/>
                <a:pathLst>
                  <a:path w="1664" h="2480">
                    <a:moveTo>
                      <a:pt x="1" y="1221"/>
                    </a:moveTo>
                    <a:cubicBezTo>
                      <a:pt x="886" y="0"/>
                      <a:pt x="1664" y="1221"/>
                      <a:pt x="1664" y="1221"/>
                    </a:cubicBezTo>
                    <a:lnTo>
                      <a:pt x="1664" y="1648"/>
                    </a:lnTo>
                    <a:cubicBezTo>
                      <a:pt x="1648" y="2282"/>
                      <a:pt x="192" y="2480"/>
                      <a:pt x="0" y="1664"/>
                    </a:cubicBezTo>
                    <a:cubicBezTo>
                      <a:pt x="0" y="1664"/>
                      <a:pt x="1" y="1450"/>
                      <a:pt x="1" y="1221"/>
                    </a:cubicBezTo>
                    <a:close/>
                  </a:path>
                </a:pathLst>
              </a:custGeom>
              <a:solidFill>
                <a:srgbClr val="8F8F8F"/>
              </a:solidFill>
              <a:ln w="9525" cap="flat" cmpd="sng">
                <a:noFill/>
                <a:prstDash val="solid"/>
                <a:round/>
                <a:headEnd type="none" w="med" len="med"/>
                <a:tailEnd type="none" w="med" len="med"/>
              </a:ln>
              <a:effectLst/>
            </p:spPr>
            <p:txBody>
              <a:bodyPr/>
              <a:lstStyle/>
              <a:p>
                <a:endParaRPr lang="en-US" sz="1600">
                  <a:solidFill>
                    <a:prstClr val="black"/>
                  </a:solidFill>
                </a:endParaRPr>
              </a:p>
            </p:txBody>
          </p:sp>
          <p:sp>
            <p:nvSpPr>
              <p:cNvPr id="1479" name="Oval 140"/>
              <p:cNvSpPr>
                <a:spLocks noChangeArrowheads="1"/>
              </p:cNvSpPr>
              <p:nvPr/>
            </p:nvSpPr>
            <p:spPr bwMode="auto">
              <a:xfrm>
                <a:off x="3408" y="2358"/>
                <a:ext cx="1350" cy="960"/>
              </a:xfrm>
              <a:prstGeom prst="ellipse">
                <a:avLst/>
              </a:prstGeom>
              <a:solidFill>
                <a:srgbClr val="EAEAEA"/>
              </a:solidFill>
              <a:ln w="9525">
                <a:noFill/>
                <a:round/>
                <a:headEnd/>
                <a:tailEnd/>
              </a:ln>
              <a:effectLst/>
            </p:spPr>
            <p:txBody>
              <a:bodyPr/>
              <a:lstStyle/>
              <a:p>
                <a:endParaRPr lang="en-US" sz="1600">
                  <a:solidFill>
                    <a:prstClr val="black"/>
                  </a:solidFill>
                </a:endParaRPr>
              </a:p>
            </p:txBody>
          </p:sp>
        </p:grpSp>
        <p:grpSp>
          <p:nvGrpSpPr>
            <p:cNvPr id="2243" name="Group 141"/>
            <p:cNvGrpSpPr>
              <a:grpSpLocks/>
            </p:cNvGrpSpPr>
            <p:nvPr/>
          </p:nvGrpSpPr>
          <p:grpSpPr bwMode="auto">
            <a:xfrm>
              <a:off x="3408" y="1447"/>
              <a:ext cx="1350" cy="2012"/>
              <a:chOff x="3408" y="1447"/>
              <a:chExt cx="1350" cy="2012"/>
            </a:xfrm>
          </p:grpSpPr>
          <p:sp>
            <p:nvSpPr>
              <p:cNvPr id="1476" name="Freeform 142"/>
              <p:cNvSpPr>
                <a:spLocks/>
              </p:cNvSpPr>
              <p:nvPr/>
            </p:nvSpPr>
            <p:spPr bwMode="auto">
              <a:xfrm>
                <a:off x="3408" y="1447"/>
                <a:ext cx="1350" cy="2012"/>
              </a:xfrm>
              <a:custGeom>
                <a:avLst/>
                <a:gdLst/>
                <a:ahLst/>
                <a:cxnLst>
                  <a:cxn ang="0">
                    <a:pos x="1" y="1221"/>
                  </a:cxn>
                  <a:cxn ang="0">
                    <a:pos x="1664" y="1221"/>
                  </a:cxn>
                  <a:cxn ang="0">
                    <a:pos x="1664" y="1648"/>
                  </a:cxn>
                  <a:cxn ang="0">
                    <a:pos x="0" y="1664"/>
                  </a:cxn>
                  <a:cxn ang="0">
                    <a:pos x="1" y="1221"/>
                  </a:cxn>
                </a:cxnLst>
                <a:rect l="0" t="0" r="r" b="b"/>
                <a:pathLst>
                  <a:path w="1664" h="2480">
                    <a:moveTo>
                      <a:pt x="1" y="1221"/>
                    </a:moveTo>
                    <a:cubicBezTo>
                      <a:pt x="886" y="0"/>
                      <a:pt x="1664" y="1221"/>
                      <a:pt x="1664" y="1221"/>
                    </a:cubicBezTo>
                    <a:lnTo>
                      <a:pt x="1664" y="1648"/>
                    </a:lnTo>
                    <a:cubicBezTo>
                      <a:pt x="1648" y="2282"/>
                      <a:pt x="192" y="2480"/>
                      <a:pt x="0" y="1664"/>
                    </a:cubicBezTo>
                    <a:cubicBezTo>
                      <a:pt x="0" y="1664"/>
                      <a:pt x="1" y="1450"/>
                      <a:pt x="1" y="1221"/>
                    </a:cubicBezTo>
                    <a:close/>
                  </a:path>
                </a:pathLst>
              </a:custGeom>
              <a:solidFill>
                <a:srgbClr val="8F8F8F"/>
              </a:solidFill>
              <a:ln w="9525" cap="flat" cmpd="sng">
                <a:noFill/>
                <a:prstDash val="solid"/>
                <a:round/>
                <a:headEnd type="none" w="med" len="med"/>
                <a:tailEnd type="none" w="med" len="med"/>
              </a:ln>
              <a:effectLst/>
            </p:spPr>
            <p:txBody>
              <a:bodyPr/>
              <a:lstStyle/>
              <a:p>
                <a:endParaRPr lang="en-US" sz="1600">
                  <a:solidFill>
                    <a:prstClr val="black"/>
                  </a:solidFill>
                </a:endParaRPr>
              </a:p>
            </p:txBody>
          </p:sp>
          <p:sp>
            <p:nvSpPr>
              <p:cNvPr id="1477" name="Oval 143"/>
              <p:cNvSpPr>
                <a:spLocks noChangeArrowheads="1"/>
              </p:cNvSpPr>
              <p:nvPr/>
            </p:nvSpPr>
            <p:spPr bwMode="auto">
              <a:xfrm>
                <a:off x="3408" y="1968"/>
                <a:ext cx="1350" cy="960"/>
              </a:xfrm>
              <a:prstGeom prst="ellipse">
                <a:avLst/>
              </a:prstGeom>
              <a:solidFill>
                <a:srgbClr val="EAEAEA"/>
              </a:solidFill>
              <a:ln w="9525">
                <a:noFill/>
                <a:round/>
                <a:headEnd/>
                <a:tailEnd/>
              </a:ln>
              <a:effectLst/>
            </p:spPr>
            <p:txBody>
              <a:bodyPr/>
              <a:lstStyle/>
              <a:p>
                <a:endParaRPr lang="en-US" sz="1600">
                  <a:solidFill>
                    <a:prstClr val="black"/>
                  </a:solidFill>
                </a:endParaRPr>
              </a:p>
            </p:txBody>
          </p:sp>
        </p:grpSp>
        <p:grpSp>
          <p:nvGrpSpPr>
            <p:cNvPr id="2244" name="Group 144"/>
            <p:cNvGrpSpPr>
              <a:grpSpLocks/>
            </p:cNvGrpSpPr>
            <p:nvPr/>
          </p:nvGrpSpPr>
          <p:grpSpPr bwMode="auto">
            <a:xfrm>
              <a:off x="3408" y="1056"/>
              <a:ext cx="1350" cy="2012"/>
              <a:chOff x="3408" y="1056"/>
              <a:chExt cx="1350" cy="2012"/>
            </a:xfrm>
          </p:grpSpPr>
          <p:sp>
            <p:nvSpPr>
              <p:cNvPr id="1474" name="Freeform 145"/>
              <p:cNvSpPr>
                <a:spLocks/>
              </p:cNvSpPr>
              <p:nvPr/>
            </p:nvSpPr>
            <p:spPr bwMode="auto">
              <a:xfrm>
                <a:off x="3408" y="1056"/>
                <a:ext cx="1350" cy="2012"/>
              </a:xfrm>
              <a:custGeom>
                <a:avLst/>
                <a:gdLst/>
                <a:ahLst/>
                <a:cxnLst>
                  <a:cxn ang="0">
                    <a:pos x="1" y="1221"/>
                  </a:cxn>
                  <a:cxn ang="0">
                    <a:pos x="1664" y="1221"/>
                  </a:cxn>
                  <a:cxn ang="0">
                    <a:pos x="1664" y="1648"/>
                  </a:cxn>
                  <a:cxn ang="0">
                    <a:pos x="0" y="1664"/>
                  </a:cxn>
                  <a:cxn ang="0">
                    <a:pos x="1" y="1221"/>
                  </a:cxn>
                </a:cxnLst>
                <a:rect l="0" t="0" r="r" b="b"/>
                <a:pathLst>
                  <a:path w="1664" h="2480">
                    <a:moveTo>
                      <a:pt x="1" y="1221"/>
                    </a:moveTo>
                    <a:cubicBezTo>
                      <a:pt x="886" y="0"/>
                      <a:pt x="1664" y="1221"/>
                      <a:pt x="1664" y="1221"/>
                    </a:cubicBezTo>
                    <a:lnTo>
                      <a:pt x="1664" y="1648"/>
                    </a:lnTo>
                    <a:cubicBezTo>
                      <a:pt x="1648" y="2282"/>
                      <a:pt x="192" y="2480"/>
                      <a:pt x="0" y="1664"/>
                    </a:cubicBezTo>
                    <a:cubicBezTo>
                      <a:pt x="0" y="1664"/>
                      <a:pt x="1" y="1450"/>
                      <a:pt x="1" y="1221"/>
                    </a:cubicBezTo>
                    <a:close/>
                  </a:path>
                </a:pathLst>
              </a:custGeom>
              <a:solidFill>
                <a:srgbClr val="8F8F8F"/>
              </a:solidFill>
              <a:ln w="9525" cap="flat" cmpd="sng">
                <a:noFill/>
                <a:prstDash val="solid"/>
                <a:round/>
                <a:headEnd type="none" w="med" len="med"/>
                <a:tailEnd type="none" w="med" len="med"/>
              </a:ln>
              <a:effectLst/>
            </p:spPr>
            <p:txBody>
              <a:bodyPr/>
              <a:lstStyle/>
              <a:p>
                <a:endParaRPr lang="en-US" sz="1600">
                  <a:solidFill>
                    <a:prstClr val="black"/>
                  </a:solidFill>
                </a:endParaRPr>
              </a:p>
            </p:txBody>
          </p:sp>
          <p:sp>
            <p:nvSpPr>
              <p:cNvPr id="1475" name="Oval 146"/>
              <p:cNvSpPr>
                <a:spLocks noChangeArrowheads="1"/>
              </p:cNvSpPr>
              <p:nvPr/>
            </p:nvSpPr>
            <p:spPr bwMode="auto">
              <a:xfrm>
                <a:off x="3408" y="1577"/>
                <a:ext cx="1350" cy="960"/>
              </a:xfrm>
              <a:prstGeom prst="ellipse">
                <a:avLst/>
              </a:prstGeom>
              <a:solidFill>
                <a:srgbClr val="EAEAEA"/>
              </a:solidFill>
              <a:ln w="9525">
                <a:noFill/>
                <a:round/>
                <a:headEnd/>
                <a:tailEnd/>
              </a:ln>
              <a:effectLst/>
            </p:spPr>
            <p:txBody>
              <a:bodyPr/>
              <a:lstStyle/>
              <a:p>
                <a:endParaRPr lang="en-US" sz="1600">
                  <a:solidFill>
                    <a:prstClr val="black"/>
                  </a:solidFill>
                </a:endParaRPr>
              </a:p>
            </p:txBody>
          </p:sp>
        </p:grpSp>
      </p:grpSp>
      <p:grpSp>
        <p:nvGrpSpPr>
          <p:cNvPr id="2245" name="Group 134"/>
          <p:cNvGrpSpPr>
            <a:grpSpLocks/>
          </p:cNvGrpSpPr>
          <p:nvPr/>
        </p:nvGrpSpPr>
        <p:grpSpPr bwMode="auto">
          <a:xfrm>
            <a:off x="2454857" y="4678753"/>
            <a:ext cx="330066" cy="777052"/>
            <a:chOff x="3408" y="1056"/>
            <a:chExt cx="1350" cy="3183"/>
          </a:xfrm>
        </p:grpSpPr>
        <p:grpSp>
          <p:nvGrpSpPr>
            <p:cNvPr id="2246" name="Group 135"/>
            <p:cNvGrpSpPr>
              <a:grpSpLocks/>
            </p:cNvGrpSpPr>
            <p:nvPr/>
          </p:nvGrpSpPr>
          <p:grpSpPr bwMode="auto">
            <a:xfrm>
              <a:off x="3408" y="2227"/>
              <a:ext cx="1350" cy="2012"/>
              <a:chOff x="3408" y="2227"/>
              <a:chExt cx="1350" cy="2012"/>
            </a:xfrm>
          </p:grpSpPr>
          <p:sp>
            <p:nvSpPr>
              <p:cNvPr id="1623" name="Freeform 136"/>
              <p:cNvSpPr>
                <a:spLocks/>
              </p:cNvSpPr>
              <p:nvPr/>
            </p:nvSpPr>
            <p:spPr bwMode="auto">
              <a:xfrm>
                <a:off x="3408" y="2227"/>
                <a:ext cx="1350" cy="2012"/>
              </a:xfrm>
              <a:custGeom>
                <a:avLst/>
                <a:gdLst/>
                <a:ahLst/>
                <a:cxnLst>
                  <a:cxn ang="0">
                    <a:pos x="1" y="1221"/>
                  </a:cxn>
                  <a:cxn ang="0">
                    <a:pos x="1664" y="1221"/>
                  </a:cxn>
                  <a:cxn ang="0">
                    <a:pos x="1664" y="1648"/>
                  </a:cxn>
                  <a:cxn ang="0">
                    <a:pos x="0" y="1664"/>
                  </a:cxn>
                  <a:cxn ang="0">
                    <a:pos x="1" y="1221"/>
                  </a:cxn>
                </a:cxnLst>
                <a:rect l="0" t="0" r="r" b="b"/>
                <a:pathLst>
                  <a:path w="1664" h="2480">
                    <a:moveTo>
                      <a:pt x="1" y="1221"/>
                    </a:moveTo>
                    <a:cubicBezTo>
                      <a:pt x="886" y="0"/>
                      <a:pt x="1664" y="1221"/>
                      <a:pt x="1664" y="1221"/>
                    </a:cubicBezTo>
                    <a:lnTo>
                      <a:pt x="1664" y="1648"/>
                    </a:lnTo>
                    <a:cubicBezTo>
                      <a:pt x="1648" y="2282"/>
                      <a:pt x="192" y="2480"/>
                      <a:pt x="0" y="1664"/>
                    </a:cubicBezTo>
                    <a:cubicBezTo>
                      <a:pt x="0" y="1664"/>
                      <a:pt x="1" y="1450"/>
                      <a:pt x="1" y="1221"/>
                    </a:cubicBezTo>
                    <a:close/>
                  </a:path>
                </a:pathLst>
              </a:custGeom>
              <a:solidFill>
                <a:srgbClr val="8F8F8F"/>
              </a:solidFill>
              <a:ln w="9525" cap="flat" cmpd="sng">
                <a:noFill/>
                <a:prstDash val="solid"/>
                <a:round/>
                <a:headEnd type="none" w="med" len="med"/>
                <a:tailEnd type="none" w="med" len="med"/>
              </a:ln>
              <a:effectLst/>
            </p:spPr>
            <p:txBody>
              <a:bodyPr/>
              <a:lstStyle/>
              <a:p>
                <a:endParaRPr lang="en-US" sz="1600">
                  <a:solidFill>
                    <a:prstClr val="black"/>
                  </a:solidFill>
                </a:endParaRPr>
              </a:p>
            </p:txBody>
          </p:sp>
          <p:sp>
            <p:nvSpPr>
              <p:cNvPr id="1624" name="Oval 137"/>
              <p:cNvSpPr>
                <a:spLocks noChangeArrowheads="1"/>
              </p:cNvSpPr>
              <p:nvPr/>
            </p:nvSpPr>
            <p:spPr bwMode="auto">
              <a:xfrm>
                <a:off x="3408" y="2748"/>
                <a:ext cx="1350" cy="960"/>
              </a:xfrm>
              <a:prstGeom prst="ellipse">
                <a:avLst/>
              </a:prstGeom>
              <a:solidFill>
                <a:srgbClr val="EAEAEA"/>
              </a:solidFill>
              <a:ln w="9525">
                <a:noFill/>
                <a:round/>
                <a:headEnd/>
                <a:tailEnd/>
              </a:ln>
              <a:effectLst/>
            </p:spPr>
            <p:txBody>
              <a:bodyPr/>
              <a:lstStyle/>
              <a:p>
                <a:endParaRPr lang="en-US" sz="1600">
                  <a:solidFill>
                    <a:prstClr val="black"/>
                  </a:solidFill>
                </a:endParaRPr>
              </a:p>
            </p:txBody>
          </p:sp>
        </p:grpSp>
        <p:grpSp>
          <p:nvGrpSpPr>
            <p:cNvPr id="2247" name="Group 138"/>
            <p:cNvGrpSpPr>
              <a:grpSpLocks/>
            </p:cNvGrpSpPr>
            <p:nvPr/>
          </p:nvGrpSpPr>
          <p:grpSpPr bwMode="auto">
            <a:xfrm>
              <a:off x="3408" y="1837"/>
              <a:ext cx="1350" cy="2012"/>
              <a:chOff x="3408" y="1837"/>
              <a:chExt cx="1350" cy="2012"/>
            </a:xfrm>
          </p:grpSpPr>
          <p:sp>
            <p:nvSpPr>
              <p:cNvPr id="1621" name="Freeform 139"/>
              <p:cNvSpPr>
                <a:spLocks/>
              </p:cNvSpPr>
              <p:nvPr/>
            </p:nvSpPr>
            <p:spPr bwMode="auto">
              <a:xfrm>
                <a:off x="3408" y="1837"/>
                <a:ext cx="1350" cy="2012"/>
              </a:xfrm>
              <a:custGeom>
                <a:avLst/>
                <a:gdLst/>
                <a:ahLst/>
                <a:cxnLst>
                  <a:cxn ang="0">
                    <a:pos x="1" y="1221"/>
                  </a:cxn>
                  <a:cxn ang="0">
                    <a:pos x="1664" y="1221"/>
                  </a:cxn>
                  <a:cxn ang="0">
                    <a:pos x="1664" y="1648"/>
                  </a:cxn>
                  <a:cxn ang="0">
                    <a:pos x="0" y="1664"/>
                  </a:cxn>
                  <a:cxn ang="0">
                    <a:pos x="1" y="1221"/>
                  </a:cxn>
                </a:cxnLst>
                <a:rect l="0" t="0" r="r" b="b"/>
                <a:pathLst>
                  <a:path w="1664" h="2480">
                    <a:moveTo>
                      <a:pt x="1" y="1221"/>
                    </a:moveTo>
                    <a:cubicBezTo>
                      <a:pt x="886" y="0"/>
                      <a:pt x="1664" y="1221"/>
                      <a:pt x="1664" y="1221"/>
                    </a:cubicBezTo>
                    <a:lnTo>
                      <a:pt x="1664" y="1648"/>
                    </a:lnTo>
                    <a:cubicBezTo>
                      <a:pt x="1648" y="2282"/>
                      <a:pt x="192" y="2480"/>
                      <a:pt x="0" y="1664"/>
                    </a:cubicBezTo>
                    <a:cubicBezTo>
                      <a:pt x="0" y="1664"/>
                      <a:pt x="1" y="1450"/>
                      <a:pt x="1" y="1221"/>
                    </a:cubicBezTo>
                    <a:close/>
                  </a:path>
                </a:pathLst>
              </a:custGeom>
              <a:solidFill>
                <a:srgbClr val="8F8F8F"/>
              </a:solidFill>
              <a:ln w="9525" cap="flat" cmpd="sng">
                <a:noFill/>
                <a:prstDash val="solid"/>
                <a:round/>
                <a:headEnd type="none" w="med" len="med"/>
                <a:tailEnd type="none" w="med" len="med"/>
              </a:ln>
              <a:effectLst/>
            </p:spPr>
            <p:txBody>
              <a:bodyPr/>
              <a:lstStyle/>
              <a:p>
                <a:endParaRPr lang="en-US" sz="1600">
                  <a:solidFill>
                    <a:prstClr val="black"/>
                  </a:solidFill>
                </a:endParaRPr>
              </a:p>
            </p:txBody>
          </p:sp>
          <p:sp>
            <p:nvSpPr>
              <p:cNvPr id="1622" name="Oval 140"/>
              <p:cNvSpPr>
                <a:spLocks noChangeArrowheads="1"/>
              </p:cNvSpPr>
              <p:nvPr/>
            </p:nvSpPr>
            <p:spPr bwMode="auto">
              <a:xfrm>
                <a:off x="3408" y="2358"/>
                <a:ext cx="1350" cy="960"/>
              </a:xfrm>
              <a:prstGeom prst="ellipse">
                <a:avLst/>
              </a:prstGeom>
              <a:solidFill>
                <a:srgbClr val="EAEAEA"/>
              </a:solidFill>
              <a:ln w="9525">
                <a:noFill/>
                <a:round/>
                <a:headEnd/>
                <a:tailEnd/>
              </a:ln>
              <a:effectLst/>
            </p:spPr>
            <p:txBody>
              <a:bodyPr/>
              <a:lstStyle/>
              <a:p>
                <a:endParaRPr lang="en-US" sz="1600">
                  <a:solidFill>
                    <a:prstClr val="black"/>
                  </a:solidFill>
                </a:endParaRPr>
              </a:p>
            </p:txBody>
          </p:sp>
        </p:grpSp>
        <p:grpSp>
          <p:nvGrpSpPr>
            <p:cNvPr id="2248" name="Group 141"/>
            <p:cNvGrpSpPr>
              <a:grpSpLocks/>
            </p:cNvGrpSpPr>
            <p:nvPr/>
          </p:nvGrpSpPr>
          <p:grpSpPr bwMode="auto">
            <a:xfrm>
              <a:off x="3408" y="1447"/>
              <a:ext cx="1350" cy="2012"/>
              <a:chOff x="3408" y="1447"/>
              <a:chExt cx="1350" cy="2012"/>
            </a:xfrm>
          </p:grpSpPr>
          <p:sp>
            <p:nvSpPr>
              <p:cNvPr id="1619" name="Freeform 142"/>
              <p:cNvSpPr>
                <a:spLocks/>
              </p:cNvSpPr>
              <p:nvPr/>
            </p:nvSpPr>
            <p:spPr bwMode="auto">
              <a:xfrm>
                <a:off x="3408" y="1447"/>
                <a:ext cx="1350" cy="2012"/>
              </a:xfrm>
              <a:custGeom>
                <a:avLst/>
                <a:gdLst/>
                <a:ahLst/>
                <a:cxnLst>
                  <a:cxn ang="0">
                    <a:pos x="1" y="1221"/>
                  </a:cxn>
                  <a:cxn ang="0">
                    <a:pos x="1664" y="1221"/>
                  </a:cxn>
                  <a:cxn ang="0">
                    <a:pos x="1664" y="1648"/>
                  </a:cxn>
                  <a:cxn ang="0">
                    <a:pos x="0" y="1664"/>
                  </a:cxn>
                  <a:cxn ang="0">
                    <a:pos x="1" y="1221"/>
                  </a:cxn>
                </a:cxnLst>
                <a:rect l="0" t="0" r="r" b="b"/>
                <a:pathLst>
                  <a:path w="1664" h="2480">
                    <a:moveTo>
                      <a:pt x="1" y="1221"/>
                    </a:moveTo>
                    <a:cubicBezTo>
                      <a:pt x="886" y="0"/>
                      <a:pt x="1664" y="1221"/>
                      <a:pt x="1664" y="1221"/>
                    </a:cubicBezTo>
                    <a:lnTo>
                      <a:pt x="1664" y="1648"/>
                    </a:lnTo>
                    <a:cubicBezTo>
                      <a:pt x="1648" y="2282"/>
                      <a:pt x="192" y="2480"/>
                      <a:pt x="0" y="1664"/>
                    </a:cubicBezTo>
                    <a:cubicBezTo>
                      <a:pt x="0" y="1664"/>
                      <a:pt x="1" y="1450"/>
                      <a:pt x="1" y="1221"/>
                    </a:cubicBezTo>
                    <a:close/>
                  </a:path>
                </a:pathLst>
              </a:custGeom>
              <a:solidFill>
                <a:srgbClr val="8F8F8F"/>
              </a:solidFill>
              <a:ln w="9525" cap="flat" cmpd="sng">
                <a:noFill/>
                <a:prstDash val="solid"/>
                <a:round/>
                <a:headEnd type="none" w="med" len="med"/>
                <a:tailEnd type="none" w="med" len="med"/>
              </a:ln>
              <a:effectLst/>
            </p:spPr>
            <p:txBody>
              <a:bodyPr/>
              <a:lstStyle/>
              <a:p>
                <a:endParaRPr lang="en-US" sz="1600">
                  <a:solidFill>
                    <a:prstClr val="black"/>
                  </a:solidFill>
                </a:endParaRPr>
              </a:p>
            </p:txBody>
          </p:sp>
          <p:sp>
            <p:nvSpPr>
              <p:cNvPr id="1620" name="Oval 143"/>
              <p:cNvSpPr>
                <a:spLocks noChangeArrowheads="1"/>
              </p:cNvSpPr>
              <p:nvPr/>
            </p:nvSpPr>
            <p:spPr bwMode="auto">
              <a:xfrm>
                <a:off x="3408" y="1968"/>
                <a:ext cx="1350" cy="960"/>
              </a:xfrm>
              <a:prstGeom prst="ellipse">
                <a:avLst/>
              </a:prstGeom>
              <a:solidFill>
                <a:srgbClr val="EAEAEA"/>
              </a:solidFill>
              <a:ln w="9525">
                <a:noFill/>
                <a:round/>
                <a:headEnd/>
                <a:tailEnd/>
              </a:ln>
              <a:effectLst/>
            </p:spPr>
            <p:txBody>
              <a:bodyPr/>
              <a:lstStyle/>
              <a:p>
                <a:endParaRPr lang="en-US" sz="1600">
                  <a:solidFill>
                    <a:prstClr val="black"/>
                  </a:solidFill>
                </a:endParaRPr>
              </a:p>
            </p:txBody>
          </p:sp>
        </p:grpSp>
        <p:grpSp>
          <p:nvGrpSpPr>
            <p:cNvPr id="2249" name="Group 144"/>
            <p:cNvGrpSpPr>
              <a:grpSpLocks/>
            </p:cNvGrpSpPr>
            <p:nvPr/>
          </p:nvGrpSpPr>
          <p:grpSpPr bwMode="auto">
            <a:xfrm>
              <a:off x="3408" y="1056"/>
              <a:ext cx="1350" cy="2012"/>
              <a:chOff x="3408" y="1056"/>
              <a:chExt cx="1350" cy="2012"/>
            </a:xfrm>
          </p:grpSpPr>
          <p:sp>
            <p:nvSpPr>
              <p:cNvPr id="1617" name="Freeform 145"/>
              <p:cNvSpPr>
                <a:spLocks/>
              </p:cNvSpPr>
              <p:nvPr/>
            </p:nvSpPr>
            <p:spPr bwMode="auto">
              <a:xfrm>
                <a:off x="3408" y="1056"/>
                <a:ext cx="1350" cy="2012"/>
              </a:xfrm>
              <a:custGeom>
                <a:avLst/>
                <a:gdLst/>
                <a:ahLst/>
                <a:cxnLst>
                  <a:cxn ang="0">
                    <a:pos x="1" y="1221"/>
                  </a:cxn>
                  <a:cxn ang="0">
                    <a:pos x="1664" y="1221"/>
                  </a:cxn>
                  <a:cxn ang="0">
                    <a:pos x="1664" y="1648"/>
                  </a:cxn>
                  <a:cxn ang="0">
                    <a:pos x="0" y="1664"/>
                  </a:cxn>
                  <a:cxn ang="0">
                    <a:pos x="1" y="1221"/>
                  </a:cxn>
                </a:cxnLst>
                <a:rect l="0" t="0" r="r" b="b"/>
                <a:pathLst>
                  <a:path w="1664" h="2480">
                    <a:moveTo>
                      <a:pt x="1" y="1221"/>
                    </a:moveTo>
                    <a:cubicBezTo>
                      <a:pt x="886" y="0"/>
                      <a:pt x="1664" y="1221"/>
                      <a:pt x="1664" y="1221"/>
                    </a:cubicBezTo>
                    <a:lnTo>
                      <a:pt x="1664" y="1648"/>
                    </a:lnTo>
                    <a:cubicBezTo>
                      <a:pt x="1648" y="2282"/>
                      <a:pt x="192" y="2480"/>
                      <a:pt x="0" y="1664"/>
                    </a:cubicBezTo>
                    <a:cubicBezTo>
                      <a:pt x="0" y="1664"/>
                      <a:pt x="1" y="1450"/>
                      <a:pt x="1" y="1221"/>
                    </a:cubicBezTo>
                    <a:close/>
                  </a:path>
                </a:pathLst>
              </a:custGeom>
              <a:solidFill>
                <a:srgbClr val="8F8F8F"/>
              </a:solidFill>
              <a:ln w="9525" cap="flat" cmpd="sng">
                <a:noFill/>
                <a:prstDash val="solid"/>
                <a:round/>
                <a:headEnd type="none" w="med" len="med"/>
                <a:tailEnd type="none" w="med" len="med"/>
              </a:ln>
              <a:effectLst/>
            </p:spPr>
            <p:txBody>
              <a:bodyPr/>
              <a:lstStyle/>
              <a:p>
                <a:endParaRPr lang="en-US" sz="1600">
                  <a:solidFill>
                    <a:prstClr val="black"/>
                  </a:solidFill>
                </a:endParaRPr>
              </a:p>
            </p:txBody>
          </p:sp>
          <p:sp>
            <p:nvSpPr>
              <p:cNvPr id="1618" name="Oval 146"/>
              <p:cNvSpPr>
                <a:spLocks noChangeArrowheads="1"/>
              </p:cNvSpPr>
              <p:nvPr/>
            </p:nvSpPr>
            <p:spPr bwMode="auto">
              <a:xfrm>
                <a:off x="3408" y="1577"/>
                <a:ext cx="1350" cy="960"/>
              </a:xfrm>
              <a:prstGeom prst="ellipse">
                <a:avLst/>
              </a:prstGeom>
              <a:solidFill>
                <a:srgbClr val="EAEAEA"/>
              </a:solidFill>
              <a:ln w="9525">
                <a:noFill/>
                <a:round/>
                <a:headEnd/>
                <a:tailEnd/>
              </a:ln>
              <a:effectLst/>
            </p:spPr>
            <p:txBody>
              <a:bodyPr/>
              <a:lstStyle/>
              <a:p>
                <a:endParaRPr lang="en-US" sz="1600">
                  <a:solidFill>
                    <a:prstClr val="black"/>
                  </a:solidFill>
                </a:endParaRPr>
              </a:p>
            </p:txBody>
          </p:sp>
        </p:grpSp>
      </p:grpSp>
      <p:grpSp>
        <p:nvGrpSpPr>
          <p:cNvPr id="2250" name="Group 134"/>
          <p:cNvGrpSpPr>
            <a:grpSpLocks/>
          </p:cNvGrpSpPr>
          <p:nvPr/>
        </p:nvGrpSpPr>
        <p:grpSpPr bwMode="auto">
          <a:xfrm>
            <a:off x="3294568" y="4678753"/>
            <a:ext cx="330066" cy="777052"/>
            <a:chOff x="3408" y="1056"/>
            <a:chExt cx="1350" cy="3183"/>
          </a:xfrm>
        </p:grpSpPr>
        <p:grpSp>
          <p:nvGrpSpPr>
            <p:cNvPr id="2251" name="Group 135"/>
            <p:cNvGrpSpPr>
              <a:grpSpLocks/>
            </p:cNvGrpSpPr>
            <p:nvPr/>
          </p:nvGrpSpPr>
          <p:grpSpPr bwMode="auto">
            <a:xfrm>
              <a:off x="3408" y="2227"/>
              <a:ext cx="1350" cy="2012"/>
              <a:chOff x="3408" y="2227"/>
              <a:chExt cx="1350" cy="2012"/>
            </a:xfrm>
          </p:grpSpPr>
          <p:sp>
            <p:nvSpPr>
              <p:cNvPr id="1766" name="Freeform 136"/>
              <p:cNvSpPr>
                <a:spLocks/>
              </p:cNvSpPr>
              <p:nvPr/>
            </p:nvSpPr>
            <p:spPr bwMode="auto">
              <a:xfrm>
                <a:off x="3408" y="2227"/>
                <a:ext cx="1350" cy="2012"/>
              </a:xfrm>
              <a:custGeom>
                <a:avLst/>
                <a:gdLst/>
                <a:ahLst/>
                <a:cxnLst>
                  <a:cxn ang="0">
                    <a:pos x="1" y="1221"/>
                  </a:cxn>
                  <a:cxn ang="0">
                    <a:pos x="1664" y="1221"/>
                  </a:cxn>
                  <a:cxn ang="0">
                    <a:pos x="1664" y="1648"/>
                  </a:cxn>
                  <a:cxn ang="0">
                    <a:pos x="0" y="1664"/>
                  </a:cxn>
                  <a:cxn ang="0">
                    <a:pos x="1" y="1221"/>
                  </a:cxn>
                </a:cxnLst>
                <a:rect l="0" t="0" r="r" b="b"/>
                <a:pathLst>
                  <a:path w="1664" h="2480">
                    <a:moveTo>
                      <a:pt x="1" y="1221"/>
                    </a:moveTo>
                    <a:cubicBezTo>
                      <a:pt x="886" y="0"/>
                      <a:pt x="1664" y="1221"/>
                      <a:pt x="1664" y="1221"/>
                    </a:cubicBezTo>
                    <a:lnTo>
                      <a:pt x="1664" y="1648"/>
                    </a:lnTo>
                    <a:cubicBezTo>
                      <a:pt x="1648" y="2282"/>
                      <a:pt x="192" y="2480"/>
                      <a:pt x="0" y="1664"/>
                    </a:cubicBezTo>
                    <a:cubicBezTo>
                      <a:pt x="0" y="1664"/>
                      <a:pt x="1" y="1450"/>
                      <a:pt x="1" y="1221"/>
                    </a:cubicBezTo>
                    <a:close/>
                  </a:path>
                </a:pathLst>
              </a:custGeom>
              <a:solidFill>
                <a:srgbClr val="8F8F8F"/>
              </a:solidFill>
              <a:ln w="9525" cap="flat" cmpd="sng">
                <a:noFill/>
                <a:prstDash val="solid"/>
                <a:round/>
                <a:headEnd type="none" w="med" len="med"/>
                <a:tailEnd type="none" w="med" len="med"/>
              </a:ln>
              <a:effectLst/>
            </p:spPr>
            <p:txBody>
              <a:bodyPr/>
              <a:lstStyle/>
              <a:p>
                <a:endParaRPr lang="en-US" sz="1600">
                  <a:solidFill>
                    <a:prstClr val="black"/>
                  </a:solidFill>
                </a:endParaRPr>
              </a:p>
            </p:txBody>
          </p:sp>
          <p:sp>
            <p:nvSpPr>
              <p:cNvPr id="1767" name="Oval 137"/>
              <p:cNvSpPr>
                <a:spLocks noChangeArrowheads="1"/>
              </p:cNvSpPr>
              <p:nvPr/>
            </p:nvSpPr>
            <p:spPr bwMode="auto">
              <a:xfrm>
                <a:off x="3408" y="2748"/>
                <a:ext cx="1350" cy="960"/>
              </a:xfrm>
              <a:prstGeom prst="ellipse">
                <a:avLst/>
              </a:prstGeom>
              <a:solidFill>
                <a:srgbClr val="EAEAEA"/>
              </a:solidFill>
              <a:ln w="9525">
                <a:noFill/>
                <a:round/>
                <a:headEnd/>
                <a:tailEnd/>
              </a:ln>
              <a:effectLst/>
            </p:spPr>
            <p:txBody>
              <a:bodyPr/>
              <a:lstStyle/>
              <a:p>
                <a:endParaRPr lang="en-US" sz="1600">
                  <a:solidFill>
                    <a:prstClr val="black"/>
                  </a:solidFill>
                </a:endParaRPr>
              </a:p>
            </p:txBody>
          </p:sp>
        </p:grpSp>
        <p:grpSp>
          <p:nvGrpSpPr>
            <p:cNvPr id="2253" name="Group 138"/>
            <p:cNvGrpSpPr>
              <a:grpSpLocks/>
            </p:cNvGrpSpPr>
            <p:nvPr/>
          </p:nvGrpSpPr>
          <p:grpSpPr bwMode="auto">
            <a:xfrm>
              <a:off x="3408" y="1837"/>
              <a:ext cx="1350" cy="2012"/>
              <a:chOff x="3408" y="1837"/>
              <a:chExt cx="1350" cy="2012"/>
            </a:xfrm>
          </p:grpSpPr>
          <p:sp>
            <p:nvSpPr>
              <p:cNvPr id="1764" name="Freeform 139"/>
              <p:cNvSpPr>
                <a:spLocks/>
              </p:cNvSpPr>
              <p:nvPr/>
            </p:nvSpPr>
            <p:spPr bwMode="auto">
              <a:xfrm>
                <a:off x="3408" y="1837"/>
                <a:ext cx="1350" cy="2012"/>
              </a:xfrm>
              <a:custGeom>
                <a:avLst/>
                <a:gdLst/>
                <a:ahLst/>
                <a:cxnLst>
                  <a:cxn ang="0">
                    <a:pos x="1" y="1221"/>
                  </a:cxn>
                  <a:cxn ang="0">
                    <a:pos x="1664" y="1221"/>
                  </a:cxn>
                  <a:cxn ang="0">
                    <a:pos x="1664" y="1648"/>
                  </a:cxn>
                  <a:cxn ang="0">
                    <a:pos x="0" y="1664"/>
                  </a:cxn>
                  <a:cxn ang="0">
                    <a:pos x="1" y="1221"/>
                  </a:cxn>
                </a:cxnLst>
                <a:rect l="0" t="0" r="r" b="b"/>
                <a:pathLst>
                  <a:path w="1664" h="2480">
                    <a:moveTo>
                      <a:pt x="1" y="1221"/>
                    </a:moveTo>
                    <a:cubicBezTo>
                      <a:pt x="886" y="0"/>
                      <a:pt x="1664" y="1221"/>
                      <a:pt x="1664" y="1221"/>
                    </a:cubicBezTo>
                    <a:lnTo>
                      <a:pt x="1664" y="1648"/>
                    </a:lnTo>
                    <a:cubicBezTo>
                      <a:pt x="1648" y="2282"/>
                      <a:pt x="192" y="2480"/>
                      <a:pt x="0" y="1664"/>
                    </a:cubicBezTo>
                    <a:cubicBezTo>
                      <a:pt x="0" y="1664"/>
                      <a:pt x="1" y="1450"/>
                      <a:pt x="1" y="1221"/>
                    </a:cubicBezTo>
                    <a:close/>
                  </a:path>
                </a:pathLst>
              </a:custGeom>
              <a:solidFill>
                <a:srgbClr val="8F8F8F"/>
              </a:solidFill>
              <a:ln w="9525" cap="flat" cmpd="sng">
                <a:noFill/>
                <a:prstDash val="solid"/>
                <a:round/>
                <a:headEnd type="none" w="med" len="med"/>
                <a:tailEnd type="none" w="med" len="med"/>
              </a:ln>
              <a:effectLst/>
            </p:spPr>
            <p:txBody>
              <a:bodyPr/>
              <a:lstStyle/>
              <a:p>
                <a:endParaRPr lang="en-US" sz="1600">
                  <a:solidFill>
                    <a:prstClr val="black"/>
                  </a:solidFill>
                </a:endParaRPr>
              </a:p>
            </p:txBody>
          </p:sp>
          <p:sp>
            <p:nvSpPr>
              <p:cNvPr id="1765" name="Oval 140"/>
              <p:cNvSpPr>
                <a:spLocks noChangeArrowheads="1"/>
              </p:cNvSpPr>
              <p:nvPr/>
            </p:nvSpPr>
            <p:spPr bwMode="auto">
              <a:xfrm>
                <a:off x="3408" y="2358"/>
                <a:ext cx="1350" cy="960"/>
              </a:xfrm>
              <a:prstGeom prst="ellipse">
                <a:avLst/>
              </a:prstGeom>
              <a:solidFill>
                <a:srgbClr val="EAEAEA"/>
              </a:solidFill>
              <a:ln w="9525">
                <a:noFill/>
                <a:round/>
                <a:headEnd/>
                <a:tailEnd/>
              </a:ln>
              <a:effectLst/>
            </p:spPr>
            <p:txBody>
              <a:bodyPr/>
              <a:lstStyle/>
              <a:p>
                <a:endParaRPr lang="en-US" sz="1600">
                  <a:solidFill>
                    <a:prstClr val="black"/>
                  </a:solidFill>
                </a:endParaRPr>
              </a:p>
            </p:txBody>
          </p:sp>
        </p:grpSp>
        <p:grpSp>
          <p:nvGrpSpPr>
            <p:cNvPr id="2254" name="Group 141"/>
            <p:cNvGrpSpPr>
              <a:grpSpLocks/>
            </p:cNvGrpSpPr>
            <p:nvPr/>
          </p:nvGrpSpPr>
          <p:grpSpPr bwMode="auto">
            <a:xfrm>
              <a:off x="3408" y="1447"/>
              <a:ext cx="1350" cy="2012"/>
              <a:chOff x="3408" y="1447"/>
              <a:chExt cx="1350" cy="2012"/>
            </a:xfrm>
          </p:grpSpPr>
          <p:sp>
            <p:nvSpPr>
              <p:cNvPr id="1762" name="Freeform 142"/>
              <p:cNvSpPr>
                <a:spLocks/>
              </p:cNvSpPr>
              <p:nvPr/>
            </p:nvSpPr>
            <p:spPr bwMode="auto">
              <a:xfrm>
                <a:off x="3408" y="1447"/>
                <a:ext cx="1350" cy="2012"/>
              </a:xfrm>
              <a:custGeom>
                <a:avLst/>
                <a:gdLst/>
                <a:ahLst/>
                <a:cxnLst>
                  <a:cxn ang="0">
                    <a:pos x="1" y="1221"/>
                  </a:cxn>
                  <a:cxn ang="0">
                    <a:pos x="1664" y="1221"/>
                  </a:cxn>
                  <a:cxn ang="0">
                    <a:pos x="1664" y="1648"/>
                  </a:cxn>
                  <a:cxn ang="0">
                    <a:pos x="0" y="1664"/>
                  </a:cxn>
                  <a:cxn ang="0">
                    <a:pos x="1" y="1221"/>
                  </a:cxn>
                </a:cxnLst>
                <a:rect l="0" t="0" r="r" b="b"/>
                <a:pathLst>
                  <a:path w="1664" h="2480">
                    <a:moveTo>
                      <a:pt x="1" y="1221"/>
                    </a:moveTo>
                    <a:cubicBezTo>
                      <a:pt x="886" y="0"/>
                      <a:pt x="1664" y="1221"/>
                      <a:pt x="1664" y="1221"/>
                    </a:cubicBezTo>
                    <a:lnTo>
                      <a:pt x="1664" y="1648"/>
                    </a:lnTo>
                    <a:cubicBezTo>
                      <a:pt x="1648" y="2282"/>
                      <a:pt x="192" y="2480"/>
                      <a:pt x="0" y="1664"/>
                    </a:cubicBezTo>
                    <a:cubicBezTo>
                      <a:pt x="0" y="1664"/>
                      <a:pt x="1" y="1450"/>
                      <a:pt x="1" y="1221"/>
                    </a:cubicBezTo>
                    <a:close/>
                  </a:path>
                </a:pathLst>
              </a:custGeom>
              <a:solidFill>
                <a:srgbClr val="8F8F8F"/>
              </a:solidFill>
              <a:ln w="9525" cap="flat" cmpd="sng">
                <a:noFill/>
                <a:prstDash val="solid"/>
                <a:round/>
                <a:headEnd type="none" w="med" len="med"/>
                <a:tailEnd type="none" w="med" len="med"/>
              </a:ln>
              <a:effectLst/>
            </p:spPr>
            <p:txBody>
              <a:bodyPr/>
              <a:lstStyle/>
              <a:p>
                <a:endParaRPr lang="en-US" sz="1600">
                  <a:solidFill>
                    <a:prstClr val="black"/>
                  </a:solidFill>
                </a:endParaRPr>
              </a:p>
            </p:txBody>
          </p:sp>
          <p:sp>
            <p:nvSpPr>
              <p:cNvPr id="1763" name="Oval 143"/>
              <p:cNvSpPr>
                <a:spLocks noChangeArrowheads="1"/>
              </p:cNvSpPr>
              <p:nvPr/>
            </p:nvSpPr>
            <p:spPr bwMode="auto">
              <a:xfrm>
                <a:off x="3408" y="1968"/>
                <a:ext cx="1350" cy="960"/>
              </a:xfrm>
              <a:prstGeom prst="ellipse">
                <a:avLst/>
              </a:prstGeom>
              <a:solidFill>
                <a:srgbClr val="EAEAEA"/>
              </a:solidFill>
              <a:ln w="9525">
                <a:noFill/>
                <a:round/>
                <a:headEnd/>
                <a:tailEnd/>
              </a:ln>
              <a:effectLst/>
            </p:spPr>
            <p:txBody>
              <a:bodyPr/>
              <a:lstStyle/>
              <a:p>
                <a:endParaRPr lang="en-US" sz="1600">
                  <a:solidFill>
                    <a:prstClr val="black"/>
                  </a:solidFill>
                </a:endParaRPr>
              </a:p>
            </p:txBody>
          </p:sp>
        </p:grpSp>
        <p:grpSp>
          <p:nvGrpSpPr>
            <p:cNvPr id="2255" name="Group 144"/>
            <p:cNvGrpSpPr>
              <a:grpSpLocks/>
            </p:cNvGrpSpPr>
            <p:nvPr/>
          </p:nvGrpSpPr>
          <p:grpSpPr bwMode="auto">
            <a:xfrm>
              <a:off x="3408" y="1056"/>
              <a:ext cx="1350" cy="2012"/>
              <a:chOff x="3408" y="1056"/>
              <a:chExt cx="1350" cy="2012"/>
            </a:xfrm>
          </p:grpSpPr>
          <p:sp>
            <p:nvSpPr>
              <p:cNvPr id="1760" name="Freeform 145"/>
              <p:cNvSpPr>
                <a:spLocks/>
              </p:cNvSpPr>
              <p:nvPr/>
            </p:nvSpPr>
            <p:spPr bwMode="auto">
              <a:xfrm>
                <a:off x="3408" y="1056"/>
                <a:ext cx="1350" cy="2012"/>
              </a:xfrm>
              <a:custGeom>
                <a:avLst/>
                <a:gdLst/>
                <a:ahLst/>
                <a:cxnLst>
                  <a:cxn ang="0">
                    <a:pos x="1" y="1221"/>
                  </a:cxn>
                  <a:cxn ang="0">
                    <a:pos x="1664" y="1221"/>
                  </a:cxn>
                  <a:cxn ang="0">
                    <a:pos x="1664" y="1648"/>
                  </a:cxn>
                  <a:cxn ang="0">
                    <a:pos x="0" y="1664"/>
                  </a:cxn>
                  <a:cxn ang="0">
                    <a:pos x="1" y="1221"/>
                  </a:cxn>
                </a:cxnLst>
                <a:rect l="0" t="0" r="r" b="b"/>
                <a:pathLst>
                  <a:path w="1664" h="2480">
                    <a:moveTo>
                      <a:pt x="1" y="1221"/>
                    </a:moveTo>
                    <a:cubicBezTo>
                      <a:pt x="886" y="0"/>
                      <a:pt x="1664" y="1221"/>
                      <a:pt x="1664" y="1221"/>
                    </a:cubicBezTo>
                    <a:lnTo>
                      <a:pt x="1664" y="1648"/>
                    </a:lnTo>
                    <a:cubicBezTo>
                      <a:pt x="1648" y="2282"/>
                      <a:pt x="192" y="2480"/>
                      <a:pt x="0" y="1664"/>
                    </a:cubicBezTo>
                    <a:cubicBezTo>
                      <a:pt x="0" y="1664"/>
                      <a:pt x="1" y="1450"/>
                      <a:pt x="1" y="1221"/>
                    </a:cubicBezTo>
                    <a:close/>
                  </a:path>
                </a:pathLst>
              </a:custGeom>
              <a:solidFill>
                <a:srgbClr val="8F8F8F"/>
              </a:solidFill>
              <a:ln w="9525" cap="flat" cmpd="sng">
                <a:noFill/>
                <a:prstDash val="solid"/>
                <a:round/>
                <a:headEnd type="none" w="med" len="med"/>
                <a:tailEnd type="none" w="med" len="med"/>
              </a:ln>
              <a:effectLst/>
            </p:spPr>
            <p:txBody>
              <a:bodyPr/>
              <a:lstStyle/>
              <a:p>
                <a:endParaRPr lang="en-US" sz="1600">
                  <a:solidFill>
                    <a:prstClr val="black"/>
                  </a:solidFill>
                </a:endParaRPr>
              </a:p>
            </p:txBody>
          </p:sp>
          <p:sp>
            <p:nvSpPr>
              <p:cNvPr id="1761" name="Oval 146"/>
              <p:cNvSpPr>
                <a:spLocks noChangeArrowheads="1"/>
              </p:cNvSpPr>
              <p:nvPr/>
            </p:nvSpPr>
            <p:spPr bwMode="auto">
              <a:xfrm>
                <a:off x="3408" y="1577"/>
                <a:ext cx="1350" cy="960"/>
              </a:xfrm>
              <a:prstGeom prst="ellipse">
                <a:avLst/>
              </a:prstGeom>
              <a:solidFill>
                <a:srgbClr val="EAEAEA"/>
              </a:solidFill>
              <a:ln w="9525">
                <a:noFill/>
                <a:round/>
                <a:headEnd/>
                <a:tailEnd/>
              </a:ln>
              <a:effectLst/>
            </p:spPr>
            <p:txBody>
              <a:bodyPr/>
              <a:lstStyle/>
              <a:p>
                <a:endParaRPr lang="en-US" sz="1600">
                  <a:solidFill>
                    <a:prstClr val="black"/>
                  </a:solidFill>
                </a:endParaRPr>
              </a:p>
            </p:txBody>
          </p:sp>
        </p:grpSp>
      </p:grpSp>
      <p:grpSp>
        <p:nvGrpSpPr>
          <p:cNvPr id="2258" name="Group 134"/>
          <p:cNvGrpSpPr>
            <a:grpSpLocks/>
          </p:cNvGrpSpPr>
          <p:nvPr/>
        </p:nvGrpSpPr>
        <p:grpSpPr bwMode="auto">
          <a:xfrm>
            <a:off x="4134279" y="4678753"/>
            <a:ext cx="330066" cy="777052"/>
            <a:chOff x="3408" y="1056"/>
            <a:chExt cx="1350" cy="3183"/>
          </a:xfrm>
        </p:grpSpPr>
        <p:grpSp>
          <p:nvGrpSpPr>
            <p:cNvPr id="2259" name="Group 135"/>
            <p:cNvGrpSpPr>
              <a:grpSpLocks/>
            </p:cNvGrpSpPr>
            <p:nvPr/>
          </p:nvGrpSpPr>
          <p:grpSpPr bwMode="auto">
            <a:xfrm>
              <a:off x="3408" y="2227"/>
              <a:ext cx="1350" cy="2012"/>
              <a:chOff x="3408" y="2227"/>
              <a:chExt cx="1350" cy="2012"/>
            </a:xfrm>
          </p:grpSpPr>
          <p:sp>
            <p:nvSpPr>
              <p:cNvPr id="1909" name="Freeform 136"/>
              <p:cNvSpPr>
                <a:spLocks/>
              </p:cNvSpPr>
              <p:nvPr/>
            </p:nvSpPr>
            <p:spPr bwMode="auto">
              <a:xfrm>
                <a:off x="3408" y="2227"/>
                <a:ext cx="1350" cy="2012"/>
              </a:xfrm>
              <a:custGeom>
                <a:avLst/>
                <a:gdLst/>
                <a:ahLst/>
                <a:cxnLst>
                  <a:cxn ang="0">
                    <a:pos x="1" y="1221"/>
                  </a:cxn>
                  <a:cxn ang="0">
                    <a:pos x="1664" y="1221"/>
                  </a:cxn>
                  <a:cxn ang="0">
                    <a:pos x="1664" y="1648"/>
                  </a:cxn>
                  <a:cxn ang="0">
                    <a:pos x="0" y="1664"/>
                  </a:cxn>
                  <a:cxn ang="0">
                    <a:pos x="1" y="1221"/>
                  </a:cxn>
                </a:cxnLst>
                <a:rect l="0" t="0" r="r" b="b"/>
                <a:pathLst>
                  <a:path w="1664" h="2480">
                    <a:moveTo>
                      <a:pt x="1" y="1221"/>
                    </a:moveTo>
                    <a:cubicBezTo>
                      <a:pt x="886" y="0"/>
                      <a:pt x="1664" y="1221"/>
                      <a:pt x="1664" y="1221"/>
                    </a:cubicBezTo>
                    <a:lnTo>
                      <a:pt x="1664" y="1648"/>
                    </a:lnTo>
                    <a:cubicBezTo>
                      <a:pt x="1648" y="2282"/>
                      <a:pt x="192" y="2480"/>
                      <a:pt x="0" y="1664"/>
                    </a:cubicBezTo>
                    <a:cubicBezTo>
                      <a:pt x="0" y="1664"/>
                      <a:pt x="1" y="1450"/>
                      <a:pt x="1" y="1221"/>
                    </a:cubicBezTo>
                    <a:close/>
                  </a:path>
                </a:pathLst>
              </a:custGeom>
              <a:solidFill>
                <a:srgbClr val="8F8F8F"/>
              </a:solidFill>
              <a:ln w="9525" cap="flat" cmpd="sng">
                <a:noFill/>
                <a:prstDash val="solid"/>
                <a:round/>
                <a:headEnd type="none" w="med" len="med"/>
                <a:tailEnd type="none" w="med" len="med"/>
              </a:ln>
              <a:effectLst/>
            </p:spPr>
            <p:txBody>
              <a:bodyPr/>
              <a:lstStyle/>
              <a:p>
                <a:endParaRPr lang="en-US" sz="1600">
                  <a:solidFill>
                    <a:prstClr val="black"/>
                  </a:solidFill>
                </a:endParaRPr>
              </a:p>
            </p:txBody>
          </p:sp>
          <p:sp>
            <p:nvSpPr>
              <p:cNvPr id="1910" name="Oval 137"/>
              <p:cNvSpPr>
                <a:spLocks noChangeArrowheads="1"/>
              </p:cNvSpPr>
              <p:nvPr/>
            </p:nvSpPr>
            <p:spPr bwMode="auto">
              <a:xfrm>
                <a:off x="3408" y="2748"/>
                <a:ext cx="1350" cy="960"/>
              </a:xfrm>
              <a:prstGeom prst="ellipse">
                <a:avLst/>
              </a:prstGeom>
              <a:solidFill>
                <a:srgbClr val="EAEAEA"/>
              </a:solidFill>
              <a:ln w="9525">
                <a:noFill/>
                <a:round/>
                <a:headEnd/>
                <a:tailEnd/>
              </a:ln>
              <a:effectLst/>
            </p:spPr>
            <p:txBody>
              <a:bodyPr/>
              <a:lstStyle/>
              <a:p>
                <a:endParaRPr lang="en-US" sz="1600">
                  <a:solidFill>
                    <a:prstClr val="black"/>
                  </a:solidFill>
                </a:endParaRPr>
              </a:p>
            </p:txBody>
          </p:sp>
        </p:grpSp>
        <p:grpSp>
          <p:nvGrpSpPr>
            <p:cNvPr id="2261" name="Group 138"/>
            <p:cNvGrpSpPr>
              <a:grpSpLocks/>
            </p:cNvGrpSpPr>
            <p:nvPr/>
          </p:nvGrpSpPr>
          <p:grpSpPr bwMode="auto">
            <a:xfrm>
              <a:off x="3408" y="1837"/>
              <a:ext cx="1350" cy="2012"/>
              <a:chOff x="3408" y="1837"/>
              <a:chExt cx="1350" cy="2012"/>
            </a:xfrm>
          </p:grpSpPr>
          <p:sp>
            <p:nvSpPr>
              <p:cNvPr id="1907" name="Freeform 139"/>
              <p:cNvSpPr>
                <a:spLocks/>
              </p:cNvSpPr>
              <p:nvPr/>
            </p:nvSpPr>
            <p:spPr bwMode="auto">
              <a:xfrm>
                <a:off x="3408" y="1837"/>
                <a:ext cx="1350" cy="2012"/>
              </a:xfrm>
              <a:custGeom>
                <a:avLst/>
                <a:gdLst/>
                <a:ahLst/>
                <a:cxnLst>
                  <a:cxn ang="0">
                    <a:pos x="1" y="1221"/>
                  </a:cxn>
                  <a:cxn ang="0">
                    <a:pos x="1664" y="1221"/>
                  </a:cxn>
                  <a:cxn ang="0">
                    <a:pos x="1664" y="1648"/>
                  </a:cxn>
                  <a:cxn ang="0">
                    <a:pos x="0" y="1664"/>
                  </a:cxn>
                  <a:cxn ang="0">
                    <a:pos x="1" y="1221"/>
                  </a:cxn>
                </a:cxnLst>
                <a:rect l="0" t="0" r="r" b="b"/>
                <a:pathLst>
                  <a:path w="1664" h="2480">
                    <a:moveTo>
                      <a:pt x="1" y="1221"/>
                    </a:moveTo>
                    <a:cubicBezTo>
                      <a:pt x="886" y="0"/>
                      <a:pt x="1664" y="1221"/>
                      <a:pt x="1664" y="1221"/>
                    </a:cubicBezTo>
                    <a:lnTo>
                      <a:pt x="1664" y="1648"/>
                    </a:lnTo>
                    <a:cubicBezTo>
                      <a:pt x="1648" y="2282"/>
                      <a:pt x="192" y="2480"/>
                      <a:pt x="0" y="1664"/>
                    </a:cubicBezTo>
                    <a:cubicBezTo>
                      <a:pt x="0" y="1664"/>
                      <a:pt x="1" y="1450"/>
                      <a:pt x="1" y="1221"/>
                    </a:cubicBezTo>
                    <a:close/>
                  </a:path>
                </a:pathLst>
              </a:custGeom>
              <a:solidFill>
                <a:srgbClr val="8F8F8F"/>
              </a:solidFill>
              <a:ln w="9525" cap="flat" cmpd="sng">
                <a:noFill/>
                <a:prstDash val="solid"/>
                <a:round/>
                <a:headEnd type="none" w="med" len="med"/>
                <a:tailEnd type="none" w="med" len="med"/>
              </a:ln>
              <a:effectLst/>
            </p:spPr>
            <p:txBody>
              <a:bodyPr/>
              <a:lstStyle/>
              <a:p>
                <a:endParaRPr lang="en-US" sz="1600">
                  <a:solidFill>
                    <a:prstClr val="black"/>
                  </a:solidFill>
                </a:endParaRPr>
              </a:p>
            </p:txBody>
          </p:sp>
          <p:sp>
            <p:nvSpPr>
              <p:cNvPr id="1908" name="Oval 140"/>
              <p:cNvSpPr>
                <a:spLocks noChangeArrowheads="1"/>
              </p:cNvSpPr>
              <p:nvPr/>
            </p:nvSpPr>
            <p:spPr bwMode="auto">
              <a:xfrm>
                <a:off x="3408" y="2358"/>
                <a:ext cx="1350" cy="960"/>
              </a:xfrm>
              <a:prstGeom prst="ellipse">
                <a:avLst/>
              </a:prstGeom>
              <a:solidFill>
                <a:srgbClr val="EAEAEA"/>
              </a:solidFill>
              <a:ln w="9525">
                <a:noFill/>
                <a:round/>
                <a:headEnd/>
                <a:tailEnd/>
              </a:ln>
              <a:effectLst/>
            </p:spPr>
            <p:txBody>
              <a:bodyPr/>
              <a:lstStyle/>
              <a:p>
                <a:endParaRPr lang="en-US" sz="1600">
                  <a:solidFill>
                    <a:prstClr val="black"/>
                  </a:solidFill>
                </a:endParaRPr>
              </a:p>
            </p:txBody>
          </p:sp>
        </p:grpSp>
        <p:grpSp>
          <p:nvGrpSpPr>
            <p:cNvPr id="2262" name="Group 141"/>
            <p:cNvGrpSpPr>
              <a:grpSpLocks/>
            </p:cNvGrpSpPr>
            <p:nvPr/>
          </p:nvGrpSpPr>
          <p:grpSpPr bwMode="auto">
            <a:xfrm>
              <a:off x="3408" y="1447"/>
              <a:ext cx="1350" cy="2012"/>
              <a:chOff x="3408" y="1447"/>
              <a:chExt cx="1350" cy="2012"/>
            </a:xfrm>
          </p:grpSpPr>
          <p:sp>
            <p:nvSpPr>
              <p:cNvPr id="1905" name="Freeform 142"/>
              <p:cNvSpPr>
                <a:spLocks/>
              </p:cNvSpPr>
              <p:nvPr/>
            </p:nvSpPr>
            <p:spPr bwMode="auto">
              <a:xfrm>
                <a:off x="3408" y="1447"/>
                <a:ext cx="1350" cy="2012"/>
              </a:xfrm>
              <a:custGeom>
                <a:avLst/>
                <a:gdLst/>
                <a:ahLst/>
                <a:cxnLst>
                  <a:cxn ang="0">
                    <a:pos x="1" y="1221"/>
                  </a:cxn>
                  <a:cxn ang="0">
                    <a:pos x="1664" y="1221"/>
                  </a:cxn>
                  <a:cxn ang="0">
                    <a:pos x="1664" y="1648"/>
                  </a:cxn>
                  <a:cxn ang="0">
                    <a:pos x="0" y="1664"/>
                  </a:cxn>
                  <a:cxn ang="0">
                    <a:pos x="1" y="1221"/>
                  </a:cxn>
                </a:cxnLst>
                <a:rect l="0" t="0" r="r" b="b"/>
                <a:pathLst>
                  <a:path w="1664" h="2480">
                    <a:moveTo>
                      <a:pt x="1" y="1221"/>
                    </a:moveTo>
                    <a:cubicBezTo>
                      <a:pt x="886" y="0"/>
                      <a:pt x="1664" y="1221"/>
                      <a:pt x="1664" y="1221"/>
                    </a:cubicBezTo>
                    <a:lnTo>
                      <a:pt x="1664" y="1648"/>
                    </a:lnTo>
                    <a:cubicBezTo>
                      <a:pt x="1648" y="2282"/>
                      <a:pt x="192" y="2480"/>
                      <a:pt x="0" y="1664"/>
                    </a:cubicBezTo>
                    <a:cubicBezTo>
                      <a:pt x="0" y="1664"/>
                      <a:pt x="1" y="1450"/>
                      <a:pt x="1" y="1221"/>
                    </a:cubicBezTo>
                    <a:close/>
                  </a:path>
                </a:pathLst>
              </a:custGeom>
              <a:solidFill>
                <a:srgbClr val="8F8F8F"/>
              </a:solidFill>
              <a:ln w="9525" cap="flat" cmpd="sng">
                <a:noFill/>
                <a:prstDash val="solid"/>
                <a:round/>
                <a:headEnd type="none" w="med" len="med"/>
                <a:tailEnd type="none" w="med" len="med"/>
              </a:ln>
              <a:effectLst/>
            </p:spPr>
            <p:txBody>
              <a:bodyPr/>
              <a:lstStyle/>
              <a:p>
                <a:endParaRPr lang="en-US" sz="1600">
                  <a:solidFill>
                    <a:prstClr val="black"/>
                  </a:solidFill>
                </a:endParaRPr>
              </a:p>
            </p:txBody>
          </p:sp>
          <p:sp>
            <p:nvSpPr>
              <p:cNvPr id="1906" name="Oval 143"/>
              <p:cNvSpPr>
                <a:spLocks noChangeArrowheads="1"/>
              </p:cNvSpPr>
              <p:nvPr/>
            </p:nvSpPr>
            <p:spPr bwMode="auto">
              <a:xfrm>
                <a:off x="3408" y="1968"/>
                <a:ext cx="1350" cy="960"/>
              </a:xfrm>
              <a:prstGeom prst="ellipse">
                <a:avLst/>
              </a:prstGeom>
              <a:solidFill>
                <a:srgbClr val="EAEAEA"/>
              </a:solidFill>
              <a:ln w="9525">
                <a:noFill/>
                <a:round/>
                <a:headEnd/>
                <a:tailEnd/>
              </a:ln>
              <a:effectLst/>
            </p:spPr>
            <p:txBody>
              <a:bodyPr/>
              <a:lstStyle/>
              <a:p>
                <a:endParaRPr lang="en-US" sz="1600">
                  <a:solidFill>
                    <a:prstClr val="black"/>
                  </a:solidFill>
                </a:endParaRPr>
              </a:p>
            </p:txBody>
          </p:sp>
        </p:grpSp>
        <p:grpSp>
          <p:nvGrpSpPr>
            <p:cNvPr id="2263" name="Group 144"/>
            <p:cNvGrpSpPr>
              <a:grpSpLocks/>
            </p:cNvGrpSpPr>
            <p:nvPr/>
          </p:nvGrpSpPr>
          <p:grpSpPr bwMode="auto">
            <a:xfrm>
              <a:off x="3408" y="1056"/>
              <a:ext cx="1350" cy="2012"/>
              <a:chOff x="3408" y="1056"/>
              <a:chExt cx="1350" cy="2012"/>
            </a:xfrm>
          </p:grpSpPr>
          <p:sp>
            <p:nvSpPr>
              <p:cNvPr id="1903" name="Freeform 145"/>
              <p:cNvSpPr>
                <a:spLocks/>
              </p:cNvSpPr>
              <p:nvPr/>
            </p:nvSpPr>
            <p:spPr bwMode="auto">
              <a:xfrm>
                <a:off x="3408" y="1056"/>
                <a:ext cx="1350" cy="2012"/>
              </a:xfrm>
              <a:custGeom>
                <a:avLst/>
                <a:gdLst/>
                <a:ahLst/>
                <a:cxnLst>
                  <a:cxn ang="0">
                    <a:pos x="1" y="1221"/>
                  </a:cxn>
                  <a:cxn ang="0">
                    <a:pos x="1664" y="1221"/>
                  </a:cxn>
                  <a:cxn ang="0">
                    <a:pos x="1664" y="1648"/>
                  </a:cxn>
                  <a:cxn ang="0">
                    <a:pos x="0" y="1664"/>
                  </a:cxn>
                  <a:cxn ang="0">
                    <a:pos x="1" y="1221"/>
                  </a:cxn>
                </a:cxnLst>
                <a:rect l="0" t="0" r="r" b="b"/>
                <a:pathLst>
                  <a:path w="1664" h="2480">
                    <a:moveTo>
                      <a:pt x="1" y="1221"/>
                    </a:moveTo>
                    <a:cubicBezTo>
                      <a:pt x="886" y="0"/>
                      <a:pt x="1664" y="1221"/>
                      <a:pt x="1664" y="1221"/>
                    </a:cubicBezTo>
                    <a:lnTo>
                      <a:pt x="1664" y="1648"/>
                    </a:lnTo>
                    <a:cubicBezTo>
                      <a:pt x="1648" y="2282"/>
                      <a:pt x="192" y="2480"/>
                      <a:pt x="0" y="1664"/>
                    </a:cubicBezTo>
                    <a:cubicBezTo>
                      <a:pt x="0" y="1664"/>
                      <a:pt x="1" y="1450"/>
                      <a:pt x="1" y="1221"/>
                    </a:cubicBezTo>
                    <a:close/>
                  </a:path>
                </a:pathLst>
              </a:custGeom>
              <a:solidFill>
                <a:srgbClr val="8F8F8F"/>
              </a:solidFill>
              <a:ln w="9525" cap="flat" cmpd="sng">
                <a:noFill/>
                <a:prstDash val="solid"/>
                <a:round/>
                <a:headEnd type="none" w="med" len="med"/>
                <a:tailEnd type="none" w="med" len="med"/>
              </a:ln>
              <a:effectLst/>
            </p:spPr>
            <p:txBody>
              <a:bodyPr/>
              <a:lstStyle/>
              <a:p>
                <a:endParaRPr lang="en-US" sz="1600">
                  <a:solidFill>
                    <a:prstClr val="black"/>
                  </a:solidFill>
                </a:endParaRPr>
              </a:p>
            </p:txBody>
          </p:sp>
          <p:sp>
            <p:nvSpPr>
              <p:cNvPr id="1904" name="Oval 146"/>
              <p:cNvSpPr>
                <a:spLocks noChangeArrowheads="1"/>
              </p:cNvSpPr>
              <p:nvPr/>
            </p:nvSpPr>
            <p:spPr bwMode="auto">
              <a:xfrm>
                <a:off x="3408" y="1577"/>
                <a:ext cx="1350" cy="960"/>
              </a:xfrm>
              <a:prstGeom prst="ellipse">
                <a:avLst/>
              </a:prstGeom>
              <a:solidFill>
                <a:srgbClr val="EAEAEA"/>
              </a:solidFill>
              <a:ln w="9525">
                <a:noFill/>
                <a:round/>
                <a:headEnd/>
                <a:tailEnd/>
              </a:ln>
              <a:effectLst/>
            </p:spPr>
            <p:txBody>
              <a:bodyPr/>
              <a:lstStyle/>
              <a:p>
                <a:endParaRPr lang="en-US" sz="1600">
                  <a:solidFill>
                    <a:prstClr val="black"/>
                  </a:solidFill>
                </a:endParaRPr>
              </a:p>
            </p:txBody>
          </p:sp>
        </p:grpSp>
      </p:grpSp>
      <p:grpSp>
        <p:nvGrpSpPr>
          <p:cNvPr id="2264" name="Group 134"/>
          <p:cNvGrpSpPr>
            <a:grpSpLocks/>
          </p:cNvGrpSpPr>
          <p:nvPr/>
        </p:nvGrpSpPr>
        <p:grpSpPr bwMode="auto">
          <a:xfrm>
            <a:off x="4973990" y="4678753"/>
            <a:ext cx="330066" cy="777052"/>
            <a:chOff x="3408" y="1056"/>
            <a:chExt cx="1350" cy="3183"/>
          </a:xfrm>
        </p:grpSpPr>
        <p:grpSp>
          <p:nvGrpSpPr>
            <p:cNvPr id="2265" name="Group 135"/>
            <p:cNvGrpSpPr>
              <a:grpSpLocks/>
            </p:cNvGrpSpPr>
            <p:nvPr/>
          </p:nvGrpSpPr>
          <p:grpSpPr bwMode="auto">
            <a:xfrm>
              <a:off x="3408" y="2227"/>
              <a:ext cx="1350" cy="2012"/>
              <a:chOff x="3408" y="2227"/>
              <a:chExt cx="1350" cy="2012"/>
            </a:xfrm>
          </p:grpSpPr>
          <p:sp>
            <p:nvSpPr>
              <p:cNvPr id="2052" name="Freeform 136"/>
              <p:cNvSpPr>
                <a:spLocks/>
              </p:cNvSpPr>
              <p:nvPr/>
            </p:nvSpPr>
            <p:spPr bwMode="auto">
              <a:xfrm>
                <a:off x="3408" y="2227"/>
                <a:ext cx="1350" cy="2012"/>
              </a:xfrm>
              <a:custGeom>
                <a:avLst/>
                <a:gdLst/>
                <a:ahLst/>
                <a:cxnLst>
                  <a:cxn ang="0">
                    <a:pos x="1" y="1221"/>
                  </a:cxn>
                  <a:cxn ang="0">
                    <a:pos x="1664" y="1221"/>
                  </a:cxn>
                  <a:cxn ang="0">
                    <a:pos x="1664" y="1648"/>
                  </a:cxn>
                  <a:cxn ang="0">
                    <a:pos x="0" y="1664"/>
                  </a:cxn>
                  <a:cxn ang="0">
                    <a:pos x="1" y="1221"/>
                  </a:cxn>
                </a:cxnLst>
                <a:rect l="0" t="0" r="r" b="b"/>
                <a:pathLst>
                  <a:path w="1664" h="2480">
                    <a:moveTo>
                      <a:pt x="1" y="1221"/>
                    </a:moveTo>
                    <a:cubicBezTo>
                      <a:pt x="886" y="0"/>
                      <a:pt x="1664" y="1221"/>
                      <a:pt x="1664" y="1221"/>
                    </a:cubicBezTo>
                    <a:lnTo>
                      <a:pt x="1664" y="1648"/>
                    </a:lnTo>
                    <a:cubicBezTo>
                      <a:pt x="1648" y="2282"/>
                      <a:pt x="192" y="2480"/>
                      <a:pt x="0" y="1664"/>
                    </a:cubicBezTo>
                    <a:cubicBezTo>
                      <a:pt x="0" y="1664"/>
                      <a:pt x="1" y="1450"/>
                      <a:pt x="1" y="1221"/>
                    </a:cubicBezTo>
                    <a:close/>
                  </a:path>
                </a:pathLst>
              </a:custGeom>
              <a:solidFill>
                <a:srgbClr val="8F8F8F"/>
              </a:solidFill>
              <a:ln w="9525" cap="flat" cmpd="sng">
                <a:noFill/>
                <a:prstDash val="solid"/>
                <a:round/>
                <a:headEnd type="none" w="med" len="med"/>
                <a:tailEnd type="none" w="med" len="med"/>
              </a:ln>
              <a:effectLst/>
            </p:spPr>
            <p:txBody>
              <a:bodyPr/>
              <a:lstStyle/>
              <a:p>
                <a:endParaRPr lang="en-US" sz="1600">
                  <a:solidFill>
                    <a:prstClr val="black"/>
                  </a:solidFill>
                </a:endParaRPr>
              </a:p>
            </p:txBody>
          </p:sp>
          <p:sp>
            <p:nvSpPr>
              <p:cNvPr id="2053" name="Oval 137"/>
              <p:cNvSpPr>
                <a:spLocks noChangeArrowheads="1"/>
              </p:cNvSpPr>
              <p:nvPr/>
            </p:nvSpPr>
            <p:spPr bwMode="auto">
              <a:xfrm>
                <a:off x="3408" y="2748"/>
                <a:ext cx="1350" cy="960"/>
              </a:xfrm>
              <a:prstGeom prst="ellipse">
                <a:avLst/>
              </a:prstGeom>
              <a:solidFill>
                <a:srgbClr val="EAEAEA"/>
              </a:solidFill>
              <a:ln w="9525">
                <a:noFill/>
                <a:round/>
                <a:headEnd/>
                <a:tailEnd/>
              </a:ln>
              <a:effectLst/>
            </p:spPr>
            <p:txBody>
              <a:bodyPr/>
              <a:lstStyle/>
              <a:p>
                <a:endParaRPr lang="en-US" sz="1600">
                  <a:solidFill>
                    <a:prstClr val="black"/>
                  </a:solidFill>
                </a:endParaRPr>
              </a:p>
            </p:txBody>
          </p:sp>
        </p:grpSp>
        <p:grpSp>
          <p:nvGrpSpPr>
            <p:cNvPr id="2266" name="Group 138"/>
            <p:cNvGrpSpPr>
              <a:grpSpLocks/>
            </p:cNvGrpSpPr>
            <p:nvPr/>
          </p:nvGrpSpPr>
          <p:grpSpPr bwMode="auto">
            <a:xfrm>
              <a:off x="3408" y="1837"/>
              <a:ext cx="1350" cy="2012"/>
              <a:chOff x="3408" y="1837"/>
              <a:chExt cx="1350" cy="2012"/>
            </a:xfrm>
          </p:grpSpPr>
          <p:sp>
            <p:nvSpPr>
              <p:cNvPr id="2050" name="Freeform 139"/>
              <p:cNvSpPr>
                <a:spLocks/>
              </p:cNvSpPr>
              <p:nvPr/>
            </p:nvSpPr>
            <p:spPr bwMode="auto">
              <a:xfrm>
                <a:off x="3408" y="1837"/>
                <a:ext cx="1350" cy="2012"/>
              </a:xfrm>
              <a:custGeom>
                <a:avLst/>
                <a:gdLst/>
                <a:ahLst/>
                <a:cxnLst>
                  <a:cxn ang="0">
                    <a:pos x="1" y="1221"/>
                  </a:cxn>
                  <a:cxn ang="0">
                    <a:pos x="1664" y="1221"/>
                  </a:cxn>
                  <a:cxn ang="0">
                    <a:pos x="1664" y="1648"/>
                  </a:cxn>
                  <a:cxn ang="0">
                    <a:pos x="0" y="1664"/>
                  </a:cxn>
                  <a:cxn ang="0">
                    <a:pos x="1" y="1221"/>
                  </a:cxn>
                </a:cxnLst>
                <a:rect l="0" t="0" r="r" b="b"/>
                <a:pathLst>
                  <a:path w="1664" h="2480">
                    <a:moveTo>
                      <a:pt x="1" y="1221"/>
                    </a:moveTo>
                    <a:cubicBezTo>
                      <a:pt x="886" y="0"/>
                      <a:pt x="1664" y="1221"/>
                      <a:pt x="1664" y="1221"/>
                    </a:cubicBezTo>
                    <a:lnTo>
                      <a:pt x="1664" y="1648"/>
                    </a:lnTo>
                    <a:cubicBezTo>
                      <a:pt x="1648" y="2282"/>
                      <a:pt x="192" y="2480"/>
                      <a:pt x="0" y="1664"/>
                    </a:cubicBezTo>
                    <a:cubicBezTo>
                      <a:pt x="0" y="1664"/>
                      <a:pt x="1" y="1450"/>
                      <a:pt x="1" y="1221"/>
                    </a:cubicBezTo>
                    <a:close/>
                  </a:path>
                </a:pathLst>
              </a:custGeom>
              <a:solidFill>
                <a:srgbClr val="8F8F8F"/>
              </a:solidFill>
              <a:ln w="9525" cap="flat" cmpd="sng">
                <a:noFill/>
                <a:prstDash val="solid"/>
                <a:round/>
                <a:headEnd type="none" w="med" len="med"/>
                <a:tailEnd type="none" w="med" len="med"/>
              </a:ln>
              <a:effectLst/>
            </p:spPr>
            <p:txBody>
              <a:bodyPr/>
              <a:lstStyle/>
              <a:p>
                <a:endParaRPr lang="en-US" sz="1600">
                  <a:solidFill>
                    <a:prstClr val="black"/>
                  </a:solidFill>
                </a:endParaRPr>
              </a:p>
            </p:txBody>
          </p:sp>
          <p:sp>
            <p:nvSpPr>
              <p:cNvPr id="2051" name="Oval 140"/>
              <p:cNvSpPr>
                <a:spLocks noChangeArrowheads="1"/>
              </p:cNvSpPr>
              <p:nvPr/>
            </p:nvSpPr>
            <p:spPr bwMode="auto">
              <a:xfrm>
                <a:off x="3408" y="2358"/>
                <a:ext cx="1350" cy="960"/>
              </a:xfrm>
              <a:prstGeom prst="ellipse">
                <a:avLst/>
              </a:prstGeom>
              <a:solidFill>
                <a:srgbClr val="EAEAEA"/>
              </a:solidFill>
              <a:ln w="9525">
                <a:noFill/>
                <a:round/>
                <a:headEnd/>
                <a:tailEnd/>
              </a:ln>
              <a:effectLst/>
            </p:spPr>
            <p:txBody>
              <a:bodyPr/>
              <a:lstStyle/>
              <a:p>
                <a:endParaRPr lang="en-US" sz="1600">
                  <a:solidFill>
                    <a:prstClr val="black"/>
                  </a:solidFill>
                </a:endParaRPr>
              </a:p>
            </p:txBody>
          </p:sp>
        </p:grpSp>
        <p:grpSp>
          <p:nvGrpSpPr>
            <p:cNvPr id="2273" name="Group 141"/>
            <p:cNvGrpSpPr>
              <a:grpSpLocks/>
            </p:cNvGrpSpPr>
            <p:nvPr/>
          </p:nvGrpSpPr>
          <p:grpSpPr bwMode="auto">
            <a:xfrm>
              <a:off x="3408" y="1447"/>
              <a:ext cx="1350" cy="2012"/>
              <a:chOff x="3408" y="1447"/>
              <a:chExt cx="1350" cy="2012"/>
            </a:xfrm>
          </p:grpSpPr>
          <p:sp>
            <p:nvSpPr>
              <p:cNvPr id="2048" name="Freeform 142"/>
              <p:cNvSpPr>
                <a:spLocks/>
              </p:cNvSpPr>
              <p:nvPr/>
            </p:nvSpPr>
            <p:spPr bwMode="auto">
              <a:xfrm>
                <a:off x="3408" y="1447"/>
                <a:ext cx="1350" cy="2012"/>
              </a:xfrm>
              <a:custGeom>
                <a:avLst/>
                <a:gdLst/>
                <a:ahLst/>
                <a:cxnLst>
                  <a:cxn ang="0">
                    <a:pos x="1" y="1221"/>
                  </a:cxn>
                  <a:cxn ang="0">
                    <a:pos x="1664" y="1221"/>
                  </a:cxn>
                  <a:cxn ang="0">
                    <a:pos x="1664" y="1648"/>
                  </a:cxn>
                  <a:cxn ang="0">
                    <a:pos x="0" y="1664"/>
                  </a:cxn>
                  <a:cxn ang="0">
                    <a:pos x="1" y="1221"/>
                  </a:cxn>
                </a:cxnLst>
                <a:rect l="0" t="0" r="r" b="b"/>
                <a:pathLst>
                  <a:path w="1664" h="2480">
                    <a:moveTo>
                      <a:pt x="1" y="1221"/>
                    </a:moveTo>
                    <a:cubicBezTo>
                      <a:pt x="886" y="0"/>
                      <a:pt x="1664" y="1221"/>
                      <a:pt x="1664" y="1221"/>
                    </a:cubicBezTo>
                    <a:lnTo>
                      <a:pt x="1664" y="1648"/>
                    </a:lnTo>
                    <a:cubicBezTo>
                      <a:pt x="1648" y="2282"/>
                      <a:pt x="192" y="2480"/>
                      <a:pt x="0" y="1664"/>
                    </a:cubicBezTo>
                    <a:cubicBezTo>
                      <a:pt x="0" y="1664"/>
                      <a:pt x="1" y="1450"/>
                      <a:pt x="1" y="1221"/>
                    </a:cubicBezTo>
                    <a:close/>
                  </a:path>
                </a:pathLst>
              </a:custGeom>
              <a:solidFill>
                <a:srgbClr val="8F8F8F"/>
              </a:solidFill>
              <a:ln w="9525" cap="flat" cmpd="sng">
                <a:noFill/>
                <a:prstDash val="solid"/>
                <a:round/>
                <a:headEnd type="none" w="med" len="med"/>
                <a:tailEnd type="none" w="med" len="med"/>
              </a:ln>
              <a:effectLst/>
            </p:spPr>
            <p:txBody>
              <a:bodyPr/>
              <a:lstStyle/>
              <a:p>
                <a:endParaRPr lang="en-US" sz="1600">
                  <a:solidFill>
                    <a:prstClr val="black"/>
                  </a:solidFill>
                </a:endParaRPr>
              </a:p>
            </p:txBody>
          </p:sp>
          <p:sp>
            <p:nvSpPr>
              <p:cNvPr id="2049" name="Oval 143"/>
              <p:cNvSpPr>
                <a:spLocks noChangeArrowheads="1"/>
              </p:cNvSpPr>
              <p:nvPr/>
            </p:nvSpPr>
            <p:spPr bwMode="auto">
              <a:xfrm>
                <a:off x="3408" y="1968"/>
                <a:ext cx="1350" cy="960"/>
              </a:xfrm>
              <a:prstGeom prst="ellipse">
                <a:avLst/>
              </a:prstGeom>
              <a:solidFill>
                <a:srgbClr val="EAEAEA"/>
              </a:solidFill>
              <a:ln w="9525">
                <a:noFill/>
                <a:round/>
                <a:headEnd/>
                <a:tailEnd/>
              </a:ln>
              <a:effectLst/>
            </p:spPr>
            <p:txBody>
              <a:bodyPr/>
              <a:lstStyle/>
              <a:p>
                <a:endParaRPr lang="en-US" sz="1600">
                  <a:solidFill>
                    <a:prstClr val="black"/>
                  </a:solidFill>
                </a:endParaRPr>
              </a:p>
            </p:txBody>
          </p:sp>
        </p:grpSp>
        <p:grpSp>
          <p:nvGrpSpPr>
            <p:cNvPr id="2282" name="Group 144"/>
            <p:cNvGrpSpPr>
              <a:grpSpLocks/>
            </p:cNvGrpSpPr>
            <p:nvPr/>
          </p:nvGrpSpPr>
          <p:grpSpPr bwMode="auto">
            <a:xfrm>
              <a:off x="3408" y="1056"/>
              <a:ext cx="1350" cy="2012"/>
              <a:chOff x="3408" y="1056"/>
              <a:chExt cx="1350" cy="2012"/>
            </a:xfrm>
          </p:grpSpPr>
          <p:sp>
            <p:nvSpPr>
              <p:cNvPr id="2046" name="Freeform 145"/>
              <p:cNvSpPr>
                <a:spLocks/>
              </p:cNvSpPr>
              <p:nvPr/>
            </p:nvSpPr>
            <p:spPr bwMode="auto">
              <a:xfrm>
                <a:off x="3408" y="1056"/>
                <a:ext cx="1350" cy="2012"/>
              </a:xfrm>
              <a:custGeom>
                <a:avLst/>
                <a:gdLst/>
                <a:ahLst/>
                <a:cxnLst>
                  <a:cxn ang="0">
                    <a:pos x="1" y="1221"/>
                  </a:cxn>
                  <a:cxn ang="0">
                    <a:pos x="1664" y="1221"/>
                  </a:cxn>
                  <a:cxn ang="0">
                    <a:pos x="1664" y="1648"/>
                  </a:cxn>
                  <a:cxn ang="0">
                    <a:pos x="0" y="1664"/>
                  </a:cxn>
                  <a:cxn ang="0">
                    <a:pos x="1" y="1221"/>
                  </a:cxn>
                </a:cxnLst>
                <a:rect l="0" t="0" r="r" b="b"/>
                <a:pathLst>
                  <a:path w="1664" h="2480">
                    <a:moveTo>
                      <a:pt x="1" y="1221"/>
                    </a:moveTo>
                    <a:cubicBezTo>
                      <a:pt x="886" y="0"/>
                      <a:pt x="1664" y="1221"/>
                      <a:pt x="1664" y="1221"/>
                    </a:cubicBezTo>
                    <a:lnTo>
                      <a:pt x="1664" y="1648"/>
                    </a:lnTo>
                    <a:cubicBezTo>
                      <a:pt x="1648" y="2282"/>
                      <a:pt x="192" y="2480"/>
                      <a:pt x="0" y="1664"/>
                    </a:cubicBezTo>
                    <a:cubicBezTo>
                      <a:pt x="0" y="1664"/>
                      <a:pt x="1" y="1450"/>
                      <a:pt x="1" y="1221"/>
                    </a:cubicBezTo>
                    <a:close/>
                  </a:path>
                </a:pathLst>
              </a:custGeom>
              <a:solidFill>
                <a:srgbClr val="8F8F8F"/>
              </a:solidFill>
              <a:ln w="9525" cap="flat" cmpd="sng">
                <a:noFill/>
                <a:prstDash val="solid"/>
                <a:round/>
                <a:headEnd type="none" w="med" len="med"/>
                <a:tailEnd type="none" w="med" len="med"/>
              </a:ln>
              <a:effectLst/>
            </p:spPr>
            <p:txBody>
              <a:bodyPr/>
              <a:lstStyle/>
              <a:p>
                <a:endParaRPr lang="en-US" sz="1600">
                  <a:solidFill>
                    <a:prstClr val="black"/>
                  </a:solidFill>
                </a:endParaRPr>
              </a:p>
            </p:txBody>
          </p:sp>
          <p:sp>
            <p:nvSpPr>
              <p:cNvPr id="2047" name="Oval 146"/>
              <p:cNvSpPr>
                <a:spLocks noChangeArrowheads="1"/>
              </p:cNvSpPr>
              <p:nvPr/>
            </p:nvSpPr>
            <p:spPr bwMode="auto">
              <a:xfrm>
                <a:off x="3408" y="1577"/>
                <a:ext cx="1350" cy="960"/>
              </a:xfrm>
              <a:prstGeom prst="ellipse">
                <a:avLst/>
              </a:prstGeom>
              <a:solidFill>
                <a:srgbClr val="EAEAEA"/>
              </a:solidFill>
              <a:ln w="9525">
                <a:noFill/>
                <a:round/>
                <a:headEnd/>
                <a:tailEnd/>
              </a:ln>
              <a:effectLst/>
            </p:spPr>
            <p:txBody>
              <a:bodyPr/>
              <a:lstStyle/>
              <a:p>
                <a:endParaRPr lang="en-US" sz="1600">
                  <a:solidFill>
                    <a:prstClr val="black"/>
                  </a:solidFill>
                </a:endParaRPr>
              </a:p>
            </p:txBody>
          </p:sp>
        </p:grpSp>
      </p:grpSp>
      <p:grpSp>
        <p:nvGrpSpPr>
          <p:cNvPr id="2291" name="Group 134"/>
          <p:cNvGrpSpPr>
            <a:grpSpLocks/>
          </p:cNvGrpSpPr>
          <p:nvPr/>
        </p:nvGrpSpPr>
        <p:grpSpPr bwMode="auto">
          <a:xfrm>
            <a:off x="775435" y="4678753"/>
            <a:ext cx="330066" cy="777052"/>
            <a:chOff x="3408" y="1056"/>
            <a:chExt cx="1350" cy="3183"/>
          </a:xfrm>
        </p:grpSpPr>
        <p:grpSp>
          <p:nvGrpSpPr>
            <p:cNvPr id="2300" name="Group 135"/>
            <p:cNvGrpSpPr>
              <a:grpSpLocks/>
            </p:cNvGrpSpPr>
            <p:nvPr/>
          </p:nvGrpSpPr>
          <p:grpSpPr bwMode="auto">
            <a:xfrm>
              <a:off x="3408" y="2227"/>
              <a:ext cx="1350" cy="2012"/>
              <a:chOff x="3408" y="2227"/>
              <a:chExt cx="1350" cy="2012"/>
            </a:xfrm>
          </p:grpSpPr>
          <p:sp>
            <p:nvSpPr>
              <p:cNvPr id="535" name="Freeform 136"/>
              <p:cNvSpPr>
                <a:spLocks/>
              </p:cNvSpPr>
              <p:nvPr/>
            </p:nvSpPr>
            <p:spPr bwMode="auto">
              <a:xfrm>
                <a:off x="3408" y="2227"/>
                <a:ext cx="1350" cy="2012"/>
              </a:xfrm>
              <a:custGeom>
                <a:avLst/>
                <a:gdLst/>
                <a:ahLst/>
                <a:cxnLst>
                  <a:cxn ang="0">
                    <a:pos x="1" y="1221"/>
                  </a:cxn>
                  <a:cxn ang="0">
                    <a:pos x="1664" y="1221"/>
                  </a:cxn>
                  <a:cxn ang="0">
                    <a:pos x="1664" y="1648"/>
                  </a:cxn>
                  <a:cxn ang="0">
                    <a:pos x="0" y="1664"/>
                  </a:cxn>
                  <a:cxn ang="0">
                    <a:pos x="1" y="1221"/>
                  </a:cxn>
                </a:cxnLst>
                <a:rect l="0" t="0" r="r" b="b"/>
                <a:pathLst>
                  <a:path w="1664" h="2480">
                    <a:moveTo>
                      <a:pt x="1" y="1221"/>
                    </a:moveTo>
                    <a:cubicBezTo>
                      <a:pt x="886" y="0"/>
                      <a:pt x="1664" y="1221"/>
                      <a:pt x="1664" y="1221"/>
                    </a:cubicBezTo>
                    <a:lnTo>
                      <a:pt x="1664" y="1648"/>
                    </a:lnTo>
                    <a:cubicBezTo>
                      <a:pt x="1648" y="2282"/>
                      <a:pt x="192" y="2480"/>
                      <a:pt x="0" y="1664"/>
                    </a:cubicBezTo>
                    <a:cubicBezTo>
                      <a:pt x="0" y="1664"/>
                      <a:pt x="1" y="1450"/>
                      <a:pt x="1" y="1221"/>
                    </a:cubicBezTo>
                    <a:close/>
                  </a:path>
                </a:pathLst>
              </a:custGeom>
              <a:solidFill>
                <a:srgbClr val="8F8F8F"/>
              </a:solidFill>
              <a:ln w="9525" cap="flat" cmpd="sng">
                <a:noFill/>
                <a:prstDash val="solid"/>
                <a:round/>
                <a:headEnd type="none" w="med" len="med"/>
                <a:tailEnd type="none" w="med" len="med"/>
              </a:ln>
              <a:effectLst/>
            </p:spPr>
            <p:txBody>
              <a:bodyPr/>
              <a:lstStyle/>
              <a:p>
                <a:endParaRPr lang="en-US" sz="1600">
                  <a:solidFill>
                    <a:prstClr val="black"/>
                  </a:solidFill>
                </a:endParaRPr>
              </a:p>
            </p:txBody>
          </p:sp>
          <p:sp>
            <p:nvSpPr>
              <p:cNvPr id="536" name="Oval 137"/>
              <p:cNvSpPr>
                <a:spLocks noChangeArrowheads="1"/>
              </p:cNvSpPr>
              <p:nvPr/>
            </p:nvSpPr>
            <p:spPr bwMode="auto">
              <a:xfrm>
                <a:off x="3408" y="2748"/>
                <a:ext cx="1350" cy="960"/>
              </a:xfrm>
              <a:prstGeom prst="ellipse">
                <a:avLst/>
              </a:prstGeom>
              <a:solidFill>
                <a:srgbClr val="EAEAEA"/>
              </a:solidFill>
              <a:ln w="9525">
                <a:noFill/>
                <a:round/>
                <a:headEnd/>
                <a:tailEnd/>
              </a:ln>
              <a:effectLst/>
            </p:spPr>
            <p:txBody>
              <a:bodyPr/>
              <a:lstStyle/>
              <a:p>
                <a:endParaRPr lang="en-US" sz="1600">
                  <a:solidFill>
                    <a:prstClr val="black"/>
                  </a:solidFill>
                </a:endParaRPr>
              </a:p>
            </p:txBody>
          </p:sp>
        </p:grpSp>
        <p:grpSp>
          <p:nvGrpSpPr>
            <p:cNvPr id="2309" name="Group 138"/>
            <p:cNvGrpSpPr>
              <a:grpSpLocks/>
            </p:cNvGrpSpPr>
            <p:nvPr/>
          </p:nvGrpSpPr>
          <p:grpSpPr bwMode="auto">
            <a:xfrm>
              <a:off x="3408" y="1837"/>
              <a:ext cx="1350" cy="2012"/>
              <a:chOff x="3408" y="1837"/>
              <a:chExt cx="1350" cy="2012"/>
            </a:xfrm>
          </p:grpSpPr>
          <p:sp>
            <p:nvSpPr>
              <p:cNvPr id="533" name="Freeform 139"/>
              <p:cNvSpPr>
                <a:spLocks/>
              </p:cNvSpPr>
              <p:nvPr/>
            </p:nvSpPr>
            <p:spPr bwMode="auto">
              <a:xfrm>
                <a:off x="3408" y="1837"/>
                <a:ext cx="1350" cy="2012"/>
              </a:xfrm>
              <a:custGeom>
                <a:avLst/>
                <a:gdLst/>
                <a:ahLst/>
                <a:cxnLst>
                  <a:cxn ang="0">
                    <a:pos x="1" y="1221"/>
                  </a:cxn>
                  <a:cxn ang="0">
                    <a:pos x="1664" y="1221"/>
                  </a:cxn>
                  <a:cxn ang="0">
                    <a:pos x="1664" y="1648"/>
                  </a:cxn>
                  <a:cxn ang="0">
                    <a:pos x="0" y="1664"/>
                  </a:cxn>
                  <a:cxn ang="0">
                    <a:pos x="1" y="1221"/>
                  </a:cxn>
                </a:cxnLst>
                <a:rect l="0" t="0" r="r" b="b"/>
                <a:pathLst>
                  <a:path w="1664" h="2480">
                    <a:moveTo>
                      <a:pt x="1" y="1221"/>
                    </a:moveTo>
                    <a:cubicBezTo>
                      <a:pt x="886" y="0"/>
                      <a:pt x="1664" y="1221"/>
                      <a:pt x="1664" y="1221"/>
                    </a:cubicBezTo>
                    <a:lnTo>
                      <a:pt x="1664" y="1648"/>
                    </a:lnTo>
                    <a:cubicBezTo>
                      <a:pt x="1648" y="2282"/>
                      <a:pt x="192" y="2480"/>
                      <a:pt x="0" y="1664"/>
                    </a:cubicBezTo>
                    <a:cubicBezTo>
                      <a:pt x="0" y="1664"/>
                      <a:pt x="1" y="1450"/>
                      <a:pt x="1" y="1221"/>
                    </a:cubicBezTo>
                    <a:close/>
                  </a:path>
                </a:pathLst>
              </a:custGeom>
              <a:solidFill>
                <a:srgbClr val="8F8F8F"/>
              </a:solidFill>
              <a:ln w="9525" cap="flat" cmpd="sng">
                <a:noFill/>
                <a:prstDash val="solid"/>
                <a:round/>
                <a:headEnd type="none" w="med" len="med"/>
                <a:tailEnd type="none" w="med" len="med"/>
              </a:ln>
              <a:effectLst/>
            </p:spPr>
            <p:txBody>
              <a:bodyPr/>
              <a:lstStyle/>
              <a:p>
                <a:endParaRPr lang="en-US" sz="1600">
                  <a:solidFill>
                    <a:prstClr val="black"/>
                  </a:solidFill>
                </a:endParaRPr>
              </a:p>
            </p:txBody>
          </p:sp>
          <p:sp>
            <p:nvSpPr>
              <p:cNvPr id="534" name="Oval 140"/>
              <p:cNvSpPr>
                <a:spLocks noChangeArrowheads="1"/>
              </p:cNvSpPr>
              <p:nvPr/>
            </p:nvSpPr>
            <p:spPr bwMode="auto">
              <a:xfrm>
                <a:off x="3408" y="2358"/>
                <a:ext cx="1350" cy="960"/>
              </a:xfrm>
              <a:prstGeom prst="ellipse">
                <a:avLst/>
              </a:prstGeom>
              <a:solidFill>
                <a:srgbClr val="EAEAEA"/>
              </a:solidFill>
              <a:ln w="9525">
                <a:noFill/>
                <a:round/>
                <a:headEnd/>
                <a:tailEnd/>
              </a:ln>
              <a:effectLst/>
            </p:spPr>
            <p:txBody>
              <a:bodyPr/>
              <a:lstStyle/>
              <a:p>
                <a:endParaRPr lang="en-US" sz="1600">
                  <a:solidFill>
                    <a:prstClr val="black"/>
                  </a:solidFill>
                </a:endParaRPr>
              </a:p>
            </p:txBody>
          </p:sp>
        </p:grpSp>
        <p:grpSp>
          <p:nvGrpSpPr>
            <p:cNvPr id="2318" name="Group 141"/>
            <p:cNvGrpSpPr>
              <a:grpSpLocks/>
            </p:cNvGrpSpPr>
            <p:nvPr/>
          </p:nvGrpSpPr>
          <p:grpSpPr bwMode="auto">
            <a:xfrm>
              <a:off x="3408" y="1447"/>
              <a:ext cx="1350" cy="2012"/>
              <a:chOff x="3408" y="1447"/>
              <a:chExt cx="1350" cy="2012"/>
            </a:xfrm>
          </p:grpSpPr>
          <p:sp>
            <p:nvSpPr>
              <p:cNvPr id="531" name="Freeform 142"/>
              <p:cNvSpPr>
                <a:spLocks/>
              </p:cNvSpPr>
              <p:nvPr/>
            </p:nvSpPr>
            <p:spPr bwMode="auto">
              <a:xfrm>
                <a:off x="3408" y="1447"/>
                <a:ext cx="1350" cy="2012"/>
              </a:xfrm>
              <a:custGeom>
                <a:avLst/>
                <a:gdLst/>
                <a:ahLst/>
                <a:cxnLst>
                  <a:cxn ang="0">
                    <a:pos x="1" y="1221"/>
                  </a:cxn>
                  <a:cxn ang="0">
                    <a:pos x="1664" y="1221"/>
                  </a:cxn>
                  <a:cxn ang="0">
                    <a:pos x="1664" y="1648"/>
                  </a:cxn>
                  <a:cxn ang="0">
                    <a:pos x="0" y="1664"/>
                  </a:cxn>
                  <a:cxn ang="0">
                    <a:pos x="1" y="1221"/>
                  </a:cxn>
                </a:cxnLst>
                <a:rect l="0" t="0" r="r" b="b"/>
                <a:pathLst>
                  <a:path w="1664" h="2480">
                    <a:moveTo>
                      <a:pt x="1" y="1221"/>
                    </a:moveTo>
                    <a:cubicBezTo>
                      <a:pt x="886" y="0"/>
                      <a:pt x="1664" y="1221"/>
                      <a:pt x="1664" y="1221"/>
                    </a:cubicBezTo>
                    <a:lnTo>
                      <a:pt x="1664" y="1648"/>
                    </a:lnTo>
                    <a:cubicBezTo>
                      <a:pt x="1648" y="2282"/>
                      <a:pt x="192" y="2480"/>
                      <a:pt x="0" y="1664"/>
                    </a:cubicBezTo>
                    <a:cubicBezTo>
                      <a:pt x="0" y="1664"/>
                      <a:pt x="1" y="1450"/>
                      <a:pt x="1" y="1221"/>
                    </a:cubicBezTo>
                    <a:close/>
                  </a:path>
                </a:pathLst>
              </a:custGeom>
              <a:solidFill>
                <a:srgbClr val="8F8F8F"/>
              </a:solidFill>
              <a:ln w="9525" cap="flat" cmpd="sng">
                <a:noFill/>
                <a:prstDash val="solid"/>
                <a:round/>
                <a:headEnd type="none" w="med" len="med"/>
                <a:tailEnd type="none" w="med" len="med"/>
              </a:ln>
              <a:effectLst/>
            </p:spPr>
            <p:txBody>
              <a:bodyPr/>
              <a:lstStyle/>
              <a:p>
                <a:endParaRPr lang="en-US" sz="1600">
                  <a:solidFill>
                    <a:prstClr val="black"/>
                  </a:solidFill>
                </a:endParaRPr>
              </a:p>
            </p:txBody>
          </p:sp>
          <p:sp>
            <p:nvSpPr>
              <p:cNvPr id="532" name="Oval 143"/>
              <p:cNvSpPr>
                <a:spLocks noChangeArrowheads="1"/>
              </p:cNvSpPr>
              <p:nvPr/>
            </p:nvSpPr>
            <p:spPr bwMode="auto">
              <a:xfrm>
                <a:off x="3408" y="1968"/>
                <a:ext cx="1350" cy="960"/>
              </a:xfrm>
              <a:prstGeom prst="ellipse">
                <a:avLst/>
              </a:prstGeom>
              <a:solidFill>
                <a:srgbClr val="EAEAEA"/>
              </a:solidFill>
              <a:ln w="9525">
                <a:noFill/>
                <a:round/>
                <a:headEnd/>
                <a:tailEnd/>
              </a:ln>
              <a:effectLst/>
            </p:spPr>
            <p:txBody>
              <a:bodyPr/>
              <a:lstStyle/>
              <a:p>
                <a:endParaRPr lang="en-US" sz="1600">
                  <a:solidFill>
                    <a:prstClr val="black"/>
                  </a:solidFill>
                </a:endParaRPr>
              </a:p>
            </p:txBody>
          </p:sp>
        </p:grpSp>
        <p:grpSp>
          <p:nvGrpSpPr>
            <p:cNvPr id="2376" name="Group 144"/>
            <p:cNvGrpSpPr>
              <a:grpSpLocks/>
            </p:cNvGrpSpPr>
            <p:nvPr/>
          </p:nvGrpSpPr>
          <p:grpSpPr bwMode="auto">
            <a:xfrm>
              <a:off x="3408" y="1056"/>
              <a:ext cx="1350" cy="2012"/>
              <a:chOff x="3408" y="1056"/>
              <a:chExt cx="1350" cy="2012"/>
            </a:xfrm>
          </p:grpSpPr>
          <p:sp>
            <p:nvSpPr>
              <p:cNvPr id="529" name="Freeform 145"/>
              <p:cNvSpPr>
                <a:spLocks/>
              </p:cNvSpPr>
              <p:nvPr/>
            </p:nvSpPr>
            <p:spPr bwMode="auto">
              <a:xfrm>
                <a:off x="3408" y="1056"/>
                <a:ext cx="1350" cy="2012"/>
              </a:xfrm>
              <a:custGeom>
                <a:avLst/>
                <a:gdLst/>
                <a:ahLst/>
                <a:cxnLst>
                  <a:cxn ang="0">
                    <a:pos x="1" y="1221"/>
                  </a:cxn>
                  <a:cxn ang="0">
                    <a:pos x="1664" y="1221"/>
                  </a:cxn>
                  <a:cxn ang="0">
                    <a:pos x="1664" y="1648"/>
                  </a:cxn>
                  <a:cxn ang="0">
                    <a:pos x="0" y="1664"/>
                  </a:cxn>
                  <a:cxn ang="0">
                    <a:pos x="1" y="1221"/>
                  </a:cxn>
                </a:cxnLst>
                <a:rect l="0" t="0" r="r" b="b"/>
                <a:pathLst>
                  <a:path w="1664" h="2480">
                    <a:moveTo>
                      <a:pt x="1" y="1221"/>
                    </a:moveTo>
                    <a:cubicBezTo>
                      <a:pt x="886" y="0"/>
                      <a:pt x="1664" y="1221"/>
                      <a:pt x="1664" y="1221"/>
                    </a:cubicBezTo>
                    <a:lnTo>
                      <a:pt x="1664" y="1648"/>
                    </a:lnTo>
                    <a:cubicBezTo>
                      <a:pt x="1648" y="2282"/>
                      <a:pt x="192" y="2480"/>
                      <a:pt x="0" y="1664"/>
                    </a:cubicBezTo>
                    <a:cubicBezTo>
                      <a:pt x="0" y="1664"/>
                      <a:pt x="1" y="1450"/>
                      <a:pt x="1" y="1221"/>
                    </a:cubicBezTo>
                    <a:close/>
                  </a:path>
                </a:pathLst>
              </a:custGeom>
              <a:solidFill>
                <a:srgbClr val="8F8F8F"/>
              </a:solidFill>
              <a:ln w="9525" cap="flat" cmpd="sng">
                <a:noFill/>
                <a:prstDash val="solid"/>
                <a:round/>
                <a:headEnd type="none" w="med" len="med"/>
                <a:tailEnd type="none" w="med" len="med"/>
              </a:ln>
              <a:effectLst/>
            </p:spPr>
            <p:txBody>
              <a:bodyPr/>
              <a:lstStyle/>
              <a:p>
                <a:endParaRPr lang="en-US" sz="1600">
                  <a:solidFill>
                    <a:prstClr val="black"/>
                  </a:solidFill>
                </a:endParaRPr>
              </a:p>
            </p:txBody>
          </p:sp>
          <p:sp>
            <p:nvSpPr>
              <p:cNvPr id="530" name="Oval 146"/>
              <p:cNvSpPr>
                <a:spLocks noChangeArrowheads="1"/>
              </p:cNvSpPr>
              <p:nvPr/>
            </p:nvSpPr>
            <p:spPr bwMode="auto">
              <a:xfrm>
                <a:off x="3408" y="1577"/>
                <a:ext cx="1350" cy="960"/>
              </a:xfrm>
              <a:prstGeom prst="ellipse">
                <a:avLst/>
              </a:prstGeom>
              <a:solidFill>
                <a:srgbClr val="EAEAEA"/>
              </a:solidFill>
              <a:ln w="9525">
                <a:noFill/>
                <a:round/>
                <a:headEnd/>
                <a:tailEnd/>
              </a:ln>
              <a:effectLst/>
            </p:spPr>
            <p:txBody>
              <a:bodyPr/>
              <a:lstStyle/>
              <a:p>
                <a:endParaRPr lang="en-US" sz="1600">
                  <a:solidFill>
                    <a:prstClr val="black"/>
                  </a:solidFill>
                </a:endParaRPr>
              </a:p>
            </p:txBody>
          </p:sp>
        </p:grpSp>
      </p:grpSp>
      <p:sp>
        <p:nvSpPr>
          <p:cNvPr id="2252" name="TextBox 2251"/>
          <p:cNvSpPr txBox="1"/>
          <p:nvPr/>
        </p:nvSpPr>
        <p:spPr bwMode="auto">
          <a:xfrm>
            <a:off x="5170470" y="2309150"/>
            <a:ext cx="495327" cy="457048"/>
          </a:xfrm>
          <a:prstGeom prst="rect">
            <a:avLst/>
          </a:prstGeom>
          <a:noFill/>
          <a:ln w="19050" algn="ctr">
            <a:noFill/>
            <a:miter lim="800000"/>
            <a:headEnd/>
            <a:tailEnd/>
          </a:ln>
        </p:spPr>
        <p:txBody>
          <a:bodyPr wrap="none" lIns="0" tIns="0" rIns="0" bIns="0" rtlCol="0">
            <a:spAutoFit/>
          </a:bodyPr>
          <a:lstStyle/>
          <a:p>
            <a:pPr algn="ctr">
              <a:lnSpc>
                <a:spcPct val="90000"/>
              </a:lnSpc>
            </a:pPr>
            <a:r>
              <a:rPr lang="en-US" sz="1100" dirty="0" smtClean="0">
                <a:solidFill>
                  <a:schemeClr val="bg1"/>
                </a:solidFill>
              </a:rPr>
              <a:t>Brocade</a:t>
            </a:r>
            <a:br>
              <a:rPr lang="en-US" sz="1100" dirty="0" smtClean="0">
                <a:solidFill>
                  <a:schemeClr val="bg1"/>
                </a:solidFill>
              </a:rPr>
            </a:br>
            <a:r>
              <a:rPr lang="en-US" sz="1100" dirty="0" smtClean="0">
                <a:solidFill>
                  <a:schemeClr val="bg1"/>
                </a:solidFill>
              </a:rPr>
              <a:t>Network</a:t>
            </a:r>
            <a:br>
              <a:rPr lang="en-US" sz="1100" dirty="0" smtClean="0">
                <a:solidFill>
                  <a:schemeClr val="bg1"/>
                </a:solidFill>
              </a:rPr>
            </a:br>
            <a:r>
              <a:rPr lang="en-US" sz="1100" dirty="0" smtClean="0">
                <a:solidFill>
                  <a:schemeClr val="bg1"/>
                </a:solidFill>
              </a:rPr>
              <a:t>Advisor</a:t>
            </a:r>
          </a:p>
        </p:txBody>
      </p:sp>
      <p:grpSp>
        <p:nvGrpSpPr>
          <p:cNvPr id="2377" name="Group 492"/>
          <p:cNvGrpSpPr/>
          <p:nvPr/>
        </p:nvGrpSpPr>
        <p:grpSpPr>
          <a:xfrm rot="21162426">
            <a:off x="3820055" y="2707996"/>
            <a:ext cx="243328" cy="416271"/>
            <a:chOff x="6792686" y="819008"/>
            <a:chExt cx="368135" cy="629782"/>
          </a:xfrm>
        </p:grpSpPr>
        <p:sp>
          <p:nvSpPr>
            <p:cNvPr id="2274" name="Rectangle 2273"/>
            <p:cNvSpPr/>
            <p:nvPr/>
          </p:nvSpPr>
          <p:spPr bwMode="auto">
            <a:xfrm>
              <a:off x="6792686" y="843148"/>
              <a:ext cx="368135" cy="605642"/>
            </a:xfrm>
            <a:prstGeom prst="rect">
              <a:avLst/>
            </a:prstGeom>
            <a:solidFill>
              <a:schemeClr val="accent1">
                <a:lumMod val="20000"/>
                <a:lumOff val="80000"/>
              </a:schemeClr>
            </a:solidFill>
            <a:ln w="19050" algn="ctr">
              <a:noFill/>
              <a:miter lim="800000"/>
              <a:headEnd/>
              <a:tailEnd/>
            </a:ln>
            <a:effectLst>
              <a:outerShdw blurRad="50800" dist="38100" dir="2700000" algn="tl" rotWithShape="0">
                <a:prstClr val="black">
                  <a:alpha val="40000"/>
                </a:prstClr>
              </a:outerShdw>
            </a:effectLst>
          </p:spPr>
          <p:txBody>
            <a:bodyPr wrap="none" rtlCol="0" anchor="ctr"/>
            <a:lstStyle/>
            <a:p>
              <a:pPr algn="ctr"/>
              <a:endParaRPr lang="en-US" sz="1400" dirty="0">
                <a:solidFill>
                  <a:prstClr val="black"/>
                </a:solidFill>
              </a:endParaRPr>
            </a:p>
          </p:txBody>
        </p:sp>
        <p:cxnSp>
          <p:nvCxnSpPr>
            <p:cNvPr id="2275" name="Straight Connector 2274"/>
            <p:cNvCxnSpPr/>
            <p:nvPr/>
          </p:nvCxnSpPr>
          <p:spPr>
            <a:xfrm>
              <a:off x="6850512" y="1066800"/>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76" name="Straight Connector 2275"/>
            <p:cNvCxnSpPr/>
            <p:nvPr/>
          </p:nvCxnSpPr>
          <p:spPr>
            <a:xfrm>
              <a:off x="6850512" y="1130489"/>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77" name="Straight Connector 2276"/>
            <p:cNvCxnSpPr/>
            <p:nvPr/>
          </p:nvCxnSpPr>
          <p:spPr>
            <a:xfrm>
              <a:off x="6850512" y="1194178"/>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78" name="Straight Connector 2277"/>
            <p:cNvCxnSpPr/>
            <p:nvPr/>
          </p:nvCxnSpPr>
          <p:spPr>
            <a:xfrm>
              <a:off x="6850512" y="1257867"/>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79" name="Straight Connector 2278"/>
            <p:cNvCxnSpPr/>
            <p:nvPr/>
          </p:nvCxnSpPr>
          <p:spPr>
            <a:xfrm>
              <a:off x="6850512" y="1321556"/>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80" name="Straight Connector 2279"/>
            <p:cNvCxnSpPr/>
            <p:nvPr/>
          </p:nvCxnSpPr>
          <p:spPr>
            <a:xfrm>
              <a:off x="6850512" y="1385245"/>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281" name="TextBox 2280"/>
            <p:cNvSpPr txBox="1"/>
            <p:nvPr/>
          </p:nvSpPr>
          <p:spPr bwMode="auto">
            <a:xfrm>
              <a:off x="6809415" y="819008"/>
              <a:ext cx="334678" cy="256102"/>
            </a:xfrm>
            <a:prstGeom prst="rect">
              <a:avLst/>
            </a:prstGeom>
            <a:noFill/>
            <a:ln w="19050" algn="ctr">
              <a:noFill/>
              <a:miter lim="800000"/>
              <a:headEnd/>
              <a:tailEnd/>
            </a:ln>
          </p:spPr>
          <p:txBody>
            <a:bodyPr wrap="none" lIns="0" tIns="0" rIns="0" bIns="0" rtlCol="0">
              <a:spAutoFit/>
            </a:bodyPr>
            <a:lstStyle/>
            <a:p>
              <a:r>
                <a:rPr lang="en-US" sz="1100" dirty="0" smtClean="0">
                  <a:solidFill>
                    <a:prstClr val="black"/>
                  </a:solidFill>
                  <a:latin typeface="Franklin Gothic Medium Cond" pitchFamily="34" charset="0"/>
                </a:rPr>
                <a:t>conf</a:t>
              </a:r>
            </a:p>
          </p:txBody>
        </p:sp>
      </p:grpSp>
      <p:grpSp>
        <p:nvGrpSpPr>
          <p:cNvPr id="2378" name="Group 492"/>
          <p:cNvGrpSpPr/>
          <p:nvPr/>
        </p:nvGrpSpPr>
        <p:grpSpPr>
          <a:xfrm rot="21162426">
            <a:off x="4300060" y="3387218"/>
            <a:ext cx="243328" cy="416271"/>
            <a:chOff x="6792686" y="819008"/>
            <a:chExt cx="368135" cy="629782"/>
          </a:xfrm>
        </p:grpSpPr>
        <p:sp>
          <p:nvSpPr>
            <p:cNvPr id="2283" name="Rectangle 2282"/>
            <p:cNvSpPr/>
            <p:nvPr/>
          </p:nvSpPr>
          <p:spPr bwMode="auto">
            <a:xfrm>
              <a:off x="6792686" y="843148"/>
              <a:ext cx="368135" cy="605642"/>
            </a:xfrm>
            <a:prstGeom prst="rect">
              <a:avLst/>
            </a:prstGeom>
            <a:solidFill>
              <a:schemeClr val="accent1">
                <a:lumMod val="20000"/>
                <a:lumOff val="80000"/>
              </a:schemeClr>
            </a:solidFill>
            <a:ln w="19050" algn="ctr">
              <a:noFill/>
              <a:miter lim="800000"/>
              <a:headEnd/>
              <a:tailEnd/>
            </a:ln>
            <a:effectLst>
              <a:outerShdw blurRad="50800" dist="38100" dir="2700000" algn="tl" rotWithShape="0">
                <a:prstClr val="black">
                  <a:alpha val="40000"/>
                </a:prstClr>
              </a:outerShdw>
            </a:effectLst>
          </p:spPr>
          <p:txBody>
            <a:bodyPr wrap="none" rtlCol="0" anchor="ctr"/>
            <a:lstStyle/>
            <a:p>
              <a:pPr algn="ctr"/>
              <a:endParaRPr lang="en-US" sz="1400" dirty="0">
                <a:solidFill>
                  <a:prstClr val="black"/>
                </a:solidFill>
              </a:endParaRPr>
            </a:p>
          </p:txBody>
        </p:sp>
        <p:cxnSp>
          <p:nvCxnSpPr>
            <p:cNvPr id="2284" name="Straight Connector 2283"/>
            <p:cNvCxnSpPr/>
            <p:nvPr/>
          </p:nvCxnSpPr>
          <p:spPr>
            <a:xfrm>
              <a:off x="6850512" y="1066800"/>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85" name="Straight Connector 2284"/>
            <p:cNvCxnSpPr/>
            <p:nvPr/>
          </p:nvCxnSpPr>
          <p:spPr>
            <a:xfrm>
              <a:off x="6850512" y="1130489"/>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86" name="Straight Connector 2285"/>
            <p:cNvCxnSpPr/>
            <p:nvPr/>
          </p:nvCxnSpPr>
          <p:spPr>
            <a:xfrm>
              <a:off x="6850512" y="1194178"/>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87" name="Straight Connector 2286"/>
            <p:cNvCxnSpPr/>
            <p:nvPr/>
          </p:nvCxnSpPr>
          <p:spPr>
            <a:xfrm>
              <a:off x="6850512" y="1257867"/>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88" name="Straight Connector 2287"/>
            <p:cNvCxnSpPr/>
            <p:nvPr/>
          </p:nvCxnSpPr>
          <p:spPr>
            <a:xfrm>
              <a:off x="6850512" y="1321556"/>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89" name="Straight Connector 2288"/>
            <p:cNvCxnSpPr/>
            <p:nvPr/>
          </p:nvCxnSpPr>
          <p:spPr>
            <a:xfrm>
              <a:off x="6850512" y="1385245"/>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290" name="TextBox 2289"/>
            <p:cNvSpPr txBox="1"/>
            <p:nvPr/>
          </p:nvSpPr>
          <p:spPr bwMode="auto">
            <a:xfrm>
              <a:off x="6809415" y="819008"/>
              <a:ext cx="334678" cy="256102"/>
            </a:xfrm>
            <a:prstGeom prst="rect">
              <a:avLst/>
            </a:prstGeom>
            <a:noFill/>
            <a:ln w="19050" algn="ctr">
              <a:noFill/>
              <a:miter lim="800000"/>
              <a:headEnd/>
              <a:tailEnd/>
            </a:ln>
          </p:spPr>
          <p:txBody>
            <a:bodyPr wrap="none" lIns="0" tIns="0" rIns="0" bIns="0" rtlCol="0">
              <a:spAutoFit/>
            </a:bodyPr>
            <a:lstStyle/>
            <a:p>
              <a:r>
                <a:rPr lang="en-US" sz="1100" dirty="0" smtClean="0">
                  <a:solidFill>
                    <a:prstClr val="black"/>
                  </a:solidFill>
                  <a:latin typeface="Franklin Gothic Medium Cond" pitchFamily="34" charset="0"/>
                </a:rPr>
                <a:t>conf</a:t>
              </a:r>
            </a:p>
          </p:txBody>
        </p:sp>
      </p:grpSp>
      <p:grpSp>
        <p:nvGrpSpPr>
          <p:cNvPr id="2379" name="Group 492"/>
          <p:cNvGrpSpPr/>
          <p:nvPr/>
        </p:nvGrpSpPr>
        <p:grpSpPr>
          <a:xfrm rot="21162426">
            <a:off x="3839618" y="3982228"/>
            <a:ext cx="243328" cy="416271"/>
            <a:chOff x="6792686" y="819008"/>
            <a:chExt cx="368135" cy="629782"/>
          </a:xfrm>
        </p:grpSpPr>
        <p:sp>
          <p:nvSpPr>
            <p:cNvPr id="2292" name="Rectangle 2291"/>
            <p:cNvSpPr/>
            <p:nvPr/>
          </p:nvSpPr>
          <p:spPr bwMode="auto">
            <a:xfrm>
              <a:off x="6792686" y="843148"/>
              <a:ext cx="368135" cy="605642"/>
            </a:xfrm>
            <a:prstGeom prst="rect">
              <a:avLst/>
            </a:prstGeom>
            <a:solidFill>
              <a:schemeClr val="accent1">
                <a:lumMod val="20000"/>
                <a:lumOff val="80000"/>
              </a:schemeClr>
            </a:solidFill>
            <a:ln w="19050" algn="ctr">
              <a:noFill/>
              <a:miter lim="800000"/>
              <a:headEnd/>
              <a:tailEnd/>
            </a:ln>
            <a:effectLst>
              <a:outerShdw blurRad="50800" dist="38100" dir="2700000" algn="tl" rotWithShape="0">
                <a:prstClr val="black">
                  <a:alpha val="40000"/>
                </a:prstClr>
              </a:outerShdw>
            </a:effectLst>
          </p:spPr>
          <p:txBody>
            <a:bodyPr wrap="none" rtlCol="0" anchor="ctr"/>
            <a:lstStyle/>
            <a:p>
              <a:pPr algn="ctr"/>
              <a:endParaRPr lang="en-US" sz="1400" dirty="0">
                <a:solidFill>
                  <a:prstClr val="black"/>
                </a:solidFill>
              </a:endParaRPr>
            </a:p>
          </p:txBody>
        </p:sp>
        <p:cxnSp>
          <p:nvCxnSpPr>
            <p:cNvPr id="2293" name="Straight Connector 2292"/>
            <p:cNvCxnSpPr/>
            <p:nvPr/>
          </p:nvCxnSpPr>
          <p:spPr>
            <a:xfrm>
              <a:off x="6850512" y="1066800"/>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94" name="Straight Connector 2293"/>
            <p:cNvCxnSpPr/>
            <p:nvPr/>
          </p:nvCxnSpPr>
          <p:spPr>
            <a:xfrm>
              <a:off x="6850512" y="1130489"/>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95" name="Straight Connector 2294"/>
            <p:cNvCxnSpPr/>
            <p:nvPr/>
          </p:nvCxnSpPr>
          <p:spPr>
            <a:xfrm>
              <a:off x="6850512" y="1194178"/>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96" name="Straight Connector 2295"/>
            <p:cNvCxnSpPr/>
            <p:nvPr/>
          </p:nvCxnSpPr>
          <p:spPr>
            <a:xfrm>
              <a:off x="6850512" y="1257867"/>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97" name="Straight Connector 2296"/>
            <p:cNvCxnSpPr/>
            <p:nvPr/>
          </p:nvCxnSpPr>
          <p:spPr>
            <a:xfrm>
              <a:off x="6850512" y="1321556"/>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98" name="Straight Connector 2297"/>
            <p:cNvCxnSpPr/>
            <p:nvPr/>
          </p:nvCxnSpPr>
          <p:spPr>
            <a:xfrm>
              <a:off x="6850512" y="1385245"/>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299" name="TextBox 2298"/>
            <p:cNvSpPr txBox="1"/>
            <p:nvPr/>
          </p:nvSpPr>
          <p:spPr bwMode="auto">
            <a:xfrm>
              <a:off x="6809415" y="819008"/>
              <a:ext cx="334678" cy="256102"/>
            </a:xfrm>
            <a:prstGeom prst="rect">
              <a:avLst/>
            </a:prstGeom>
            <a:noFill/>
            <a:ln w="19050" algn="ctr">
              <a:noFill/>
              <a:miter lim="800000"/>
              <a:headEnd/>
              <a:tailEnd/>
            </a:ln>
          </p:spPr>
          <p:txBody>
            <a:bodyPr wrap="none" lIns="0" tIns="0" rIns="0" bIns="0" rtlCol="0">
              <a:spAutoFit/>
            </a:bodyPr>
            <a:lstStyle/>
            <a:p>
              <a:r>
                <a:rPr lang="en-US" sz="1100" dirty="0" smtClean="0">
                  <a:solidFill>
                    <a:prstClr val="black"/>
                  </a:solidFill>
                  <a:latin typeface="Franklin Gothic Medium Cond" pitchFamily="34" charset="0"/>
                </a:rPr>
                <a:t>conf</a:t>
              </a:r>
            </a:p>
          </p:txBody>
        </p:sp>
      </p:grpSp>
      <p:grpSp>
        <p:nvGrpSpPr>
          <p:cNvPr id="2380" name="Group 492"/>
          <p:cNvGrpSpPr/>
          <p:nvPr/>
        </p:nvGrpSpPr>
        <p:grpSpPr>
          <a:xfrm rot="21162426">
            <a:off x="2474503" y="3978987"/>
            <a:ext cx="243328" cy="416271"/>
            <a:chOff x="6792686" y="819008"/>
            <a:chExt cx="368135" cy="629782"/>
          </a:xfrm>
        </p:grpSpPr>
        <p:sp>
          <p:nvSpPr>
            <p:cNvPr id="2301" name="Rectangle 2300"/>
            <p:cNvSpPr/>
            <p:nvPr/>
          </p:nvSpPr>
          <p:spPr bwMode="auto">
            <a:xfrm>
              <a:off x="6792686" y="843148"/>
              <a:ext cx="368135" cy="605642"/>
            </a:xfrm>
            <a:prstGeom prst="rect">
              <a:avLst/>
            </a:prstGeom>
            <a:solidFill>
              <a:schemeClr val="accent1">
                <a:lumMod val="20000"/>
                <a:lumOff val="80000"/>
              </a:schemeClr>
            </a:solidFill>
            <a:ln w="19050" algn="ctr">
              <a:noFill/>
              <a:miter lim="800000"/>
              <a:headEnd/>
              <a:tailEnd/>
            </a:ln>
            <a:effectLst>
              <a:outerShdw blurRad="50800" dist="38100" dir="2700000" algn="tl" rotWithShape="0">
                <a:prstClr val="black">
                  <a:alpha val="40000"/>
                </a:prstClr>
              </a:outerShdw>
            </a:effectLst>
          </p:spPr>
          <p:txBody>
            <a:bodyPr wrap="none" rtlCol="0" anchor="ctr"/>
            <a:lstStyle/>
            <a:p>
              <a:pPr algn="ctr"/>
              <a:endParaRPr lang="en-US" sz="1400" dirty="0">
                <a:solidFill>
                  <a:prstClr val="black"/>
                </a:solidFill>
              </a:endParaRPr>
            </a:p>
          </p:txBody>
        </p:sp>
        <p:cxnSp>
          <p:nvCxnSpPr>
            <p:cNvPr id="2302" name="Straight Connector 2301"/>
            <p:cNvCxnSpPr/>
            <p:nvPr/>
          </p:nvCxnSpPr>
          <p:spPr>
            <a:xfrm>
              <a:off x="6850512" y="1066800"/>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03" name="Straight Connector 2302"/>
            <p:cNvCxnSpPr/>
            <p:nvPr/>
          </p:nvCxnSpPr>
          <p:spPr>
            <a:xfrm>
              <a:off x="6850512" y="1130489"/>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04" name="Straight Connector 2303"/>
            <p:cNvCxnSpPr/>
            <p:nvPr/>
          </p:nvCxnSpPr>
          <p:spPr>
            <a:xfrm>
              <a:off x="6850512" y="1194178"/>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05" name="Straight Connector 2304"/>
            <p:cNvCxnSpPr/>
            <p:nvPr/>
          </p:nvCxnSpPr>
          <p:spPr>
            <a:xfrm>
              <a:off x="6850512" y="1257867"/>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06" name="Straight Connector 2305"/>
            <p:cNvCxnSpPr/>
            <p:nvPr/>
          </p:nvCxnSpPr>
          <p:spPr>
            <a:xfrm>
              <a:off x="6850512" y="1321556"/>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07" name="Straight Connector 2306"/>
            <p:cNvCxnSpPr/>
            <p:nvPr/>
          </p:nvCxnSpPr>
          <p:spPr>
            <a:xfrm>
              <a:off x="6850512" y="1385245"/>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308" name="TextBox 2307"/>
            <p:cNvSpPr txBox="1"/>
            <p:nvPr/>
          </p:nvSpPr>
          <p:spPr bwMode="auto">
            <a:xfrm>
              <a:off x="6809415" y="819008"/>
              <a:ext cx="334678" cy="256102"/>
            </a:xfrm>
            <a:prstGeom prst="rect">
              <a:avLst/>
            </a:prstGeom>
            <a:noFill/>
            <a:ln w="19050" algn="ctr">
              <a:noFill/>
              <a:miter lim="800000"/>
              <a:headEnd/>
              <a:tailEnd/>
            </a:ln>
          </p:spPr>
          <p:txBody>
            <a:bodyPr wrap="none" lIns="0" tIns="0" rIns="0" bIns="0" rtlCol="0">
              <a:spAutoFit/>
            </a:bodyPr>
            <a:lstStyle/>
            <a:p>
              <a:r>
                <a:rPr lang="en-US" sz="1100" dirty="0" smtClean="0">
                  <a:solidFill>
                    <a:prstClr val="black"/>
                  </a:solidFill>
                  <a:latin typeface="Franklin Gothic Medium Cond" pitchFamily="34" charset="0"/>
                </a:rPr>
                <a:t>conf</a:t>
              </a:r>
            </a:p>
          </p:txBody>
        </p:sp>
      </p:grpSp>
      <p:grpSp>
        <p:nvGrpSpPr>
          <p:cNvPr id="2381" name="Group 492"/>
          <p:cNvGrpSpPr/>
          <p:nvPr/>
        </p:nvGrpSpPr>
        <p:grpSpPr>
          <a:xfrm rot="21162426">
            <a:off x="2359852" y="3280210"/>
            <a:ext cx="243328" cy="416271"/>
            <a:chOff x="6792686" y="819008"/>
            <a:chExt cx="368135" cy="629782"/>
          </a:xfrm>
        </p:grpSpPr>
        <p:sp>
          <p:nvSpPr>
            <p:cNvPr id="2310" name="Rectangle 2309"/>
            <p:cNvSpPr/>
            <p:nvPr/>
          </p:nvSpPr>
          <p:spPr bwMode="auto">
            <a:xfrm>
              <a:off x="6792686" y="843148"/>
              <a:ext cx="368135" cy="605642"/>
            </a:xfrm>
            <a:prstGeom prst="rect">
              <a:avLst/>
            </a:prstGeom>
            <a:solidFill>
              <a:schemeClr val="accent1">
                <a:lumMod val="20000"/>
                <a:lumOff val="80000"/>
              </a:schemeClr>
            </a:solidFill>
            <a:ln w="19050" algn="ctr">
              <a:noFill/>
              <a:miter lim="800000"/>
              <a:headEnd/>
              <a:tailEnd/>
            </a:ln>
            <a:effectLst>
              <a:outerShdw blurRad="50800" dist="38100" dir="2700000" algn="tl" rotWithShape="0">
                <a:prstClr val="black">
                  <a:alpha val="40000"/>
                </a:prstClr>
              </a:outerShdw>
            </a:effectLst>
          </p:spPr>
          <p:txBody>
            <a:bodyPr wrap="none" rtlCol="0" anchor="ctr"/>
            <a:lstStyle/>
            <a:p>
              <a:pPr algn="ctr"/>
              <a:endParaRPr lang="en-US" sz="1400" dirty="0">
                <a:solidFill>
                  <a:prstClr val="black"/>
                </a:solidFill>
              </a:endParaRPr>
            </a:p>
          </p:txBody>
        </p:sp>
        <p:cxnSp>
          <p:nvCxnSpPr>
            <p:cNvPr id="2311" name="Straight Connector 2310"/>
            <p:cNvCxnSpPr/>
            <p:nvPr/>
          </p:nvCxnSpPr>
          <p:spPr>
            <a:xfrm>
              <a:off x="6850512" y="1066800"/>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12" name="Straight Connector 2311"/>
            <p:cNvCxnSpPr/>
            <p:nvPr/>
          </p:nvCxnSpPr>
          <p:spPr>
            <a:xfrm>
              <a:off x="6850512" y="1130489"/>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13" name="Straight Connector 2312"/>
            <p:cNvCxnSpPr/>
            <p:nvPr/>
          </p:nvCxnSpPr>
          <p:spPr>
            <a:xfrm>
              <a:off x="6850512" y="1194178"/>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14" name="Straight Connector 2313"/>
            <p:cNvCxnSpPr/>
            <p:nvPr/>
          </p:nvCxnSpPr>
          <p:spPr>
            <a:xfrm>
              <a:off x="6850512" y="1257867"/>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15" name="Straight Connector 2314"/>
            <p:cNvCxnSpPr/>
            <p:nvPr/>
          </p:nvCxnSpPr>
          <p:spPr>
            <a:xfrm>
              <a:off x="6850512" y="1321556"/>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16" name="Straight Connector 2315"/>
            <p:cNvCxnSpPr/>
            <p:nvPr/>
          </p:nvCxnSpPr>
          <p:spPr>
            <a:xfrm>
              <a:off x="6850512" y="1385245"/>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317" name="TextBox 2316"/>
            <p:cNvSpPr txBox="1"/>
            <p:nvPr/>
          </p:nvSpPr>
          <p:spPr bwMode="auto">
            <a:xfrm>
              <a:off x="6809415" y="819008"/>
              <a:ext cx="334678" cy="256102"/>
            </a:xfrm>
            <a:prstGeom prst="rect">
              <a:avLst/>
            </a:prstGeom>
            <a:noFill/>
            <a:ln w="19050" algn="ctr">
              <a:noFill/>
              <a:miter lim="800000"/>
              <a:headEnd/>
              <a:tailEnd/>
            </a:ln>
          </p:spPr>
          <p:txBody>
            <a:bodyPr wrap="none" lIns="0" tIns="0" rIns="0" bIns="0" rtlCol="0">
              <a:spAutoFit/>
            </a:bodyPr>
            <a:lstStyle/>
            <a:p>
              <a:r>
                <a:rPr lang="en-US" sz="1100" dirty="0" smtClean="0">
                  <a:solidFill>
                    <a:prstClr val="black"/>
                  </a:solidFill>
                  <a:latin typeface="Franklin Gothic Medium Cond" pitchFamily="34" charset="0"/>
                </a:rPr>
                <a:t>conf</a:t>
              </a:r>
            </a:p>
          </p:txBody>
        </p:sp>
      </p:grpSp>
      <p:grpSp>
        <p:nvGrpSpPr>
          <p:cNvPr id="2382" name="Group 492"/>
          <p:cNvGrpSpPr/>
          <p:nvPr/>
        </p:nvGrpSpPr>
        <p:grpSpPr>
          <a:xfrm rot="21162426">
            <a:off x="2878710" y="2751674"/>
            <a:ext cx="243328" cy="416271"/>
            <a:chOff x="6792686" y="819008"/>
            <a:chExt cx="368135" cy="629782"/>
          </a:xfrm>
        </p:grpSpPr>
        <p:sp>
          <p:nvSpPr>
            <p:cNvPr id="2319" name="Rectangle 2318"/>
            <p:cNvSpPr/>
            <p:nvPr/>
          </p:nvSpPr>
          <p:spPr bwMode="auto">
            <a:xfrm>
              <a:off x="6792686" y="843148"/>
              <a:ext cx="368135" cy="605642"/>
            </a:xfrm>
            <a:prstGeom prst="rect">
              <a:avLst/>
            </a:prstGeom>
            <a:solidFill>
              <a:schemeClr val="accent1">
                <a:lumMod val="20000"/>
                <a:lumOff val="80000"/>
              </a:schemeClr>
            </a:solidFill>
            <a:ln w="19050" algn="ctr">
              <a:noFill/>
              <a:miter lim="800000"/>
              <a:headEnd/>
              <a:tailEnd/>
            </a:ln>
            <a:effectLst>
              <a:outerShdw blurRad="50800" dist="38100" dir="2700000" algn="tl" rotWithShape="0">
                <a:prstClr val="black">
                  <a:alpha val="40000"/>
                </a:prstClr>
              </a:outerShdw>
            </a:effectLst>
          </p:spPr>
          <p:txBody>
            <a:bodyPr wrap="none" rtlCol="0" anchor="ctr"/>
            <a:lstStyle/>
            <a:p>
              <a:pPr algn="ctr"/>
              <a:endParaRPr lang="en-US" sz="1400" dirty="0">
                <a:solidFill>
                  <a:prstClr val="black"/>
                </a:solidFill>
              </a:endParaRPr>
            </a:p>
          </p:txBody>
        </p:sp>
        <p:cxnSp>
          <p:nvCxnSpPr>
            <p:cNvPr id="2320" name="Straight Connector 2319"/>
            <p:cNvCxnSpPr/>
            <p:nvPr/>
          </p:nvCxnSpPr>
          <p:spPr>
            <a:xfrm>
              <a:off x="6850512" y="1066800"/>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21" name="Straight Connector 2320"/>
            <p:cNvCxnSpPr/>
            <p:nvPr/>
          </p:nvCxnSpPr>
          <p:spPr>
            <a:xfrm>
              <a:off x="6850512" y="1130489"/>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22" name="Straight Connector 2321"/>
            <p:cNvCxnSpPr/>
            <p:nvPr/>
          </p:nvCxnSpPr>
          <p:spPr>
            <a:xfrm>
              <a:off x="6850512" y="1194178"/>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23" name="Straight Connector 2322"/>
            <p:cNvCxnSpPr/>
            <p:nvPr/>
          </p:nvCxnSpPr>
          <p:spPr>
            <a:xfrm>
              <a:off x="6850512" y="1257867"/>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24" name="Straight Connector 2323"/>
            <p:cNvCxnSpPr/>
            <p:nvPr/>
          </p:nvCxnSpPr>
          <p:spPr>
            <a:xfrm>
              <a:off x="6850512" y="1321556"/>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25" name="Straight Connector 2324"/>
            <p:cNvCxnSpPr/>
            <p:nvPr/>
          </p:nvCxnSpPr>
          <p:spPr>
            <a:xfrm>
              <a:off x="6850512" y="1385245"/>
              <a:ext cx="252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326" name="TextBox 2325"/>
            <p:cNvSpPr txBox="1"/>
            <p:nvPr/>
          </p:nvSpPr>
          <p:spPr bwMode="auto">
            <a:xfrm>
              <a:off x="6809415" y="819008"/>
              <a:ext cx="334678" cy="256102"/>
            </a:xfrm>
            <a:prstGeom prst="rect">
              <a:avLst/>
            </a:prstGeom>
            <a:noFill/>
            <a:ln w="19050" algn="ctr">
              <a:noFill/>
              <a:miter lim="800000"/>
              <a:headEnd/>
              <a:tailEnd/>
            </a:ln>
          </p:spPr>
          <p:txBody>
            <a:bodyPr wrap="none" lIns="0" tIns="0" rIns="0" bIns="0" rtlCol="0">
              <a:spAutoFit/>
            </a:bodyPr>
            <a:lstStyle/>
            <a:p>
              <a:r>
                <a:rPr lang="en-US" sz="1100" dirty="0" smtClean="0">
                  <a:solidFill>
                    <a:prstClr val="black"/>
                  </a:solidFill>
                  <a:latin typeface="Franklin Gothic Medium Cond" pitchFamily="34" charset="0"/>
                </a:rPr>
                <a:t>conf</a:t>
              </a:r>
            </a:p>
          </p:txBody>
        </p:sp>
      </p:grpSp>
      <p:sp>
        <p:nvSpPr>
          <p:cNvPr id="2488" name="Freeform 2487"/>
          <p:cNvSpPr/>
          <p:nvPr/>
        </p:nvSpPr>
        <p:spPr>
          <a:xfrm>
            <a:off x="2295542" y="2317167"/>
            <a:ext cx="1111479" cy="3142779"/>
          </a:xfrm>
          <a:custGeom>
            <a:avLst/>
            <a:gdLst>
              <a:gd name="connsiteX0" fmla="*/ 0 w 1035170"/>
              <a:gd name="connsiteY0" fmla="*/ 0 h 2279192"/>
              <a:gd name="connsiteX1" fmla="*/ 1017917 w 1035170"/>
              <a:gd name="connsiteY1" fmla="*/ 422694 h 2279192"/>
              <a:gd name="connsiteX2" fmla="*/ 310551 w 1035170"/>
              <a:gd name="connsiteY2" fmla="*/ 931652 h 2279192"/>
              <a:gd name="connsiteX3" fmla="*/ 966159 w 1035170"/>
              <a:gd name="connsiteY3" fmla="*/ 1552754 h 2279192"/>
              <a:gd name="connsiteX4" fmla="*/ 974785 w 1035170"/>
              <a:gd name="connsiteY4" fmla="*/ 1992701 h 2279192"/>
              <a:gd name="connsiteX5" fmla="*/ 983412 w 1035170"/>
              <a:gd name="connsiteY5" fmla="*/ 2242867 h 2279192"/>
              <a:gd name="connsiteX6" fmla="*/ 1035170 w 1035170"/>
              <a:gd name="connsiteY6" fmla="*/ 2268747 h 2279192"/>
              <a:gd name="connsiteX7" fmla="*/ 992038 w 1035170"/>
              <a:gd name="connsiteY7" fmla="*/ 2277373 h 2279192"/>
              <a:gd name="connsiteX8" fmla="*/ 992038 w 1035170"/>
              <a:gd name="connsiteY8" fmla="*/ 2277373 h 2279192"/>
              <a:gd name="connsiteX0" fmla="*/ 0 w 1035170"/>
              <a:gd name="connsiteY0" fmla="*/ 0 h 2279192"/>
              <a:gd name="connsiteX1" fmla="*/ 1017917 w 1035170"/>
              <a:gd name="connsiteY1" fmla="*/ 422694 h 2279192"/>
              <a:gd name="connsiteX2" fmla="*/ 310551 w 1035170"/>
              <a:gd name="connsiteY2" fmla="*/ 931652 h 2279192"/>
              <a:gd name="connsiteX3" fmla="*/ 966159 w 1035170"/>
              <a:gd name="connsiteY3" fmla="*/ 1552754 h 2279192"/>
              <a:gd name="connsiteX4" fmla="*/ 974785 w 1035170"/>
              <a:gd name="connsiteY4" fmla="*/ 1992701 h 2279192"/>
              <a:gd name="connsiteX5" fmla="*/ 983412 w 1035170"/>
              <a:gd name="connsiteY5" fmla="*/ 2242867 h 2279192"/>
              <a:gd name="connsiteX6" fmla="*/ 1035170 w 1035170"/>
              <a:gd name="connsiteY6" fmla="*/ 2268747 h 2279192"/>
              <a:gd name="connsiteX7" fmla="*/ 992038 w 1035170"/>
              <a:gd name="connsiteY7" fmla="*/ 2277373 h 2279192"/>
              <a:gd name="connsiteX0" fmla="*/ 0 w 1035170"/>
              <a:gd name="connsiteY0" fmla="*/ 0 h 2268747"/>
              <a:gd name="connsiteX1" fmla="*/ 1017917 w 1035170"/>
              <a:gd name="connsiteY1" fmla="*/ 422694 h 2268747"/>
              <a:gd name="connsiteX2" fmla="*/ 310551 w 1035170"/>
              <a:gd name="connsiteY2" fmla="*/ 931652 h 2268747"/>
              <a:gd name="connsiteX3" fmla="*/ 966159 w 1035170"/>
              <a:gd name="connsiteY3" fmla="*/ 1552754 h 2268747"/>
              <a:gd name="connsiteX4" fmla="*/ 974785 w 1035170"/>
              <a:gd name="connsiteY4" fmla="*/ 1992701 h 2268747"/>
              <a:gd name="connsiteX5" fmla="*/ 983412 w 1035170"/>
              <a:gd name="connsiteY5" fmla="*/ 2242867 h 2268747"/>
              <a:gd name="connsiteX6" fmla="*/ 1035170 w 1035170"/>
              <a:gd name="connsiteY6" fmla="*/ 2268747 h 2268747"/>
              <a:gd name="connsiteX0" fmla="*/ 0 w 1017917"/>
              <a:gd name="connsiteY0" fmla="*/ 0 h 2242867"/>
              <a:gd name="connsiteX1" fmla="*/ 1017917 w 1017917"/>
              <a:gd name="connsiteY1" fmla="*/ 422694 h 2242867"/>
              <a:gd name="connsiteX2" fmla="*/ 310551 w 1017917"/>
              <a:gd name="connsiteY2" fmla="*/ 931652 h 2242867"/>
              <a:gd name="connsiteX3" fmla="*/ 966159 w 1017917"/>
              <a:gd name="connsiteY3" fmla="*/ 1552754 h 2242867"/>
              <a:gd name="connsiteX4" fmla="*/ 974785 w 1017917"/>
              <a:gd name="connsiteY4" fmla="*/ 1992701 h 2242867"/>
              <a:gd name="connsiteX5" fmla="*/ 983412 w 1017917"/>
              <a:gd name="connsiteY5" fmla="*/ 2242867 h 2242867"/>
              <a:gd name="connsiteX0" fmla="*/ 0 w 1017917"/>
              <a:gd name="connsiteY0" fmla="*/ 0 h 1992701"/>
              <a:gd name="connsiteX1" fmla="*/ 1017917 w 1017917"/>
              <a:gd name="connsiteY1" fmla="*/ 422694 h 1992701"/>
              <a:gd name="connsiteX2" fmla="*/ 310551 w 1017917"/>
              <a:gd name="connsiteY2" fmla="*/ 931652 h 1992701"/>
              <a:gd name="connsiteX3" fmla="*/ 966159 w 1017917"/>
              <a:gd name="connsiteY3" fmla="*/ 1552754 h 1992701"/>
              <a:gd name="connsiteX4" fmla="*/ 974785 w 1017917"/>
              <a:gd name="connsiteY4" fmla="*/ 1992701 h 1992701"/>
              <a:gd name="connsiteX0" fmla="*/ 0 w 1017917"/>
              <a:gd name="connsiteY0" fmla="*/ 0 h 2303252"/>
              <a:gd name="connsiteX1" fmla="*/ 1017917 w 1017917"/>
              <a:gd name="connsiteY1" fmla="*/ 422694 h 2303252"/>
              <a:gd name="connsiteX2" fmla="*/ 310551 w 1017917"/>
              <a:gd name="connsiteY2" fmla="*/ 931652 h 2303252"/>
              <a:gd name="connsiteX3" fmla="*/ 966159 w 1017917"/>
              <a:gd name="connsiteY3" fmla="*/ 1552754 h 2303252"/>
              <a:gd name="connsiteX4" fmla="*/ 974785 w 1017917"/>
              <a:gd name="connsiteY4" fmla="*/ 2303252 h 2303252"/>
              <a:gd name="connsiteX0" fmla="*/ 0 w 1017917"/>
              <a:gd name="connsiteY0" fmla="*/ 0 h 2303252"/>
              <a:gd name="connsiteX1" fmla="*/ 1017917 w 1017917"/>
              <a:gd name="connsiteY1" fmla="*/ 422694 h 2303252"/>
              <a:gd name="connsiteX2" fmla="*/ 405553 w 1017917"/>
              <a:gd name="connsiteY2" fmla="*/ 1014779 h 2303252"/>
              <a:gd name="connsiteX3" fmla="*/ 966159 w 1017917"/>
              <a:gd name="connsiteY3" fmla="*/ 1552754 h 2303252"/>
              <a:gd name="connsiteX4" fmla="*/ 974785 w 1017917"/>
              <a:gd name="connsiteY4" fmla="*/ 2303252 h 2303252"/>
              <a:gd name="connsiteX0" fmla="*/ 0 w 1017917"/>
              <a:gd name="connsiteY0" fmla="*/ 0 h 2303252"/>
              <a:gd name="connsiteX1" fmla="*/ 1017917 w 1017917"/>
              <a:gd name="connsiteY1" fmla="*/ 422694 h 2303252"/>
              <a:gd name="connsiteX2" fmla="*/ 405553 w 1017917"/>
              <a:gd name="connsiteY2" fmla="*/ 1014779 h 2303252"/>
              <a:gd name="connsiteX3" fmla="*/ 894907 w 1017917"/>
              <a:gd name="connsiteY3" fmla="*/ 1635882 h 2303252"/>
              <a:gd name="connsiteX4" fmla="*/ 974785 w 1017917"/>
              <a:gd name="connsiteY4" fmla="*/ 2303252 h 2303252"/>
              <a:gd name="connsiteX0" fmla="*/ 0 w 1497300"/>
              <a:gd name="connsiteY0" fmla="*/ 0 h 2576384"/>
              <a:gd name="connsiteX1" fmla="*/ 1017917 w 1497300"/>
              <a:gd name="connsiteY1" fmla="*/ 422694 h 2576384"/>
              <a:gd name="connsiteX2" fmla="*/ 405553 w 1497300"/>
              <a:gd name="connsiteY2" fmla="*/ 1014779 h 2576384"/>
              <a:gd name="connsiteX3" fmla="*/ 894907 w 1497300"/>
              <a:gd name="connsiteY3" fmla="*/ 1635882 h 2576384"/>
              <a:gd name="connsiteX4" fmla="*/ 1497300 w 1497300"/>
              <a:gd name="connsiteY4" fmla="*/ 2576384 h 2576384"/>
              <a:gd name="connsiteX0" fmla="*/ 0 w 1497300"/>
              <a:gd name="connsiteY0" fmla="*/ 0 h 2576384"/>
              <a:gd name="connsiteX1" fmla="*/ 1017917 w 1497300"/>
              <a:gd name="connsiteY1" fmla="*/ 422694 h 2576384"/>
              <a:gd name="connsiteX2" fmla="*/ 405553 w 1497300"/>
              <a:gd name="connsiteY2" fmla="*/ 1014779 h 2576384"/>
              <a:gd name="connsiteX3" fmla="*/ 989910 w 1497300"/>
              <a:gd name="connsiteY3" fmla="*/ 1695258 h 2576384"/>
              <a:gd name="connsiteX4" fmla="*/ 1497300 w 1497300"/>
              <a:gd name="connsiteY4" fmla="*/ 2576384 h 2576384"/>
              <a:gd name="connsiteX0" fmla="*/ 603850 w 1091747"/>
              <a:gd name="connsiteY0" fmla="*/ 0 h 2908893"/>
              <a:gd name="connsiteX1" fmla="*/ 612364 w 1091747"/>
              <a:gd name="connsiteY1" fmla="*/ 755203 h 2908893"/>
              <a:gd name="connsiteX2" fmla="*/ 0 w 1091747"/>
              <a:gd name="connsiteY2" fmla="*/ 1347288 h 2908893"/>
              <a:gd name="connsiteX3" fmla="*/ 584357 w 1091747"/>
              <a:gd name="connsiteY3" fmla="*/ 2027767 h 2908893"/>
              <a:gd name="connsiteX4" fmla="*/ 1091747 w 1091747"/>
              <a:gd name="connsiteY4" fmla="*/ 2908893 h 2908893"/>
              <a:gd name="connsiteX0" fmla="*/ 603850 w 1091747"/>
              <a:gd name="connsiteY0" fmla="*/ 0 h 2908893"/>
              <a:gd name="connsiteX1" fmla="*/ 541112 w 1091747"/>
              <a:gd name="connsiteY1" fmla="*/ 778954 h 2908893"/>
              <a:gd name="connsiteX2" fmla="*/ 0 w 1091747"/>
              <a:gd name="connsiteY2" fmla="*/ 1347288 h 2908893"/>
              <a:gd name="connsiteX3" fmla="*/ 584357 w 1091747"/>
              <a:gd name="connsiteY3" fmla="*/ 2027767 h 2908893"/>
              <a:gd name="connsiteX4" fmla="*/ 1091747 w 1091747"/>
              <a:gd name="connsiteY4" fmla="*/ 2908893 h 2908893"/>
              <a:gd name="connsiteX0" fmla="*/ 544473 w 1091747"/>
              <a:gd name="connsiteY0" fmla="*/ 0 h 2908893"/>
              <a:gd name="connsiteX1" fmla="*/ 541112 w 1091747"/>
              <a:gd name="connsiteY1" fmla="*/ 778954 h 2908893"/>
              <a:gd name="connsiteX2" fmla="*/ 0 w 1091747"/>
              <a:gd name="connsiteY2" fmla="*/ 1347288 h 2908893"/>
              <a:gd name="connsiteX3" fmla="*/ 584357 w 1091747"/>
              <a:gd name="connsiteY3" fmla="*/ 2027767 h 2908893"/>
              <a:gd name="connsiteX4" fmla="*/ 1091747 w 1091747"/>
              <a:gd name="connsiteY4" fmla="*/ 2908893 h 2908893"/>
              <a:gd name="connsiteX0" fmla="*/ 544473 w 1091747"/>
              <a:gd name="connsiteY0" fmla="*/ 0 h 2908893"/>
              <a:gd name="connsiteX1" fmla="*/ 541112 w 1091747"/>
              <a:gd name="connsiteY1" fmla="*/ 778954 h 2908893"/>
              <a:gd name="connsiteX2" fmla="*/ 0 w 1091747"/>
              <a:gd name="connsiteY2" fmla="*/ 1347288 h 2908893"/>
              <a:gd name="connsiteX3" fmla="*/ 465088 w 1091747"/>
              <a:gd name="connsiteY3" fmla="*/ 2003913 h 2908893"/>
              <a:gd name="connsiteX4" fmla="*/ 1091747 w 1091747"/>
              <a:gd name="connsiteY4" fmla="*/ 2908893 h 2908893"/>
              <a:gd name="connsiteX0" fmla="*/ 544473 w 1091747"/>
              <a:gd name="connsiteY0" fmla="*/ 0 h 2908893"/>
              <a:gd name="connsiteX1" fmla="*/ 541112 w 1091747"/>
              <a:gd name="connsiteY1" fmla="*/ 778954 h 2908893"/>
              <a:gd name="connsiteX2" fmla="*/ 0 w 1091747"/>
              <a:gd name="connsiteY2" fmla="*/ 1347288 h 2908893"/>
              <a:gd name="connsiteX3" fmla="*/ 465088 w 1091747"/>
              <a:gd name="connsiteY3" fmla="*/ 2003913 h 2908893"/>
              <a:gd name="connsiteX4" fmla="*/ 1091747 w 1091747"/>
              <a:gd name="connsiteY4" fmla="*/ 2908893 h 2908893"/>
              <a:gd name="connsiteX0" fmla="*/ 544473 w 1091747"/>
              <a:gd name="connsiteY0" fmla="*/ 0 h 2908893"/>
              <a:gd name="connsiteX1" fmla="*/ 541112 w 1091747"/>
              <a:gd name="connsiteY1" fmla="*/ 778954 h 2908893"/>
              <a:gd name="connsiteX2" fmla="*/ 0 w 1091747"/>
              <a:gd name="connsiteY2" fmla="*/ 1347288 h 2908893"/>
              <a:gd name="connsiteX3" fmla="*/ 465088 w 1091747"/>
              <a:gd name="connsiteY3" fmla="*/ 2003913 h 2908893"/>
              <a:gd name="connsiteX4" fmla="*/ 1091747 w 1091747"/>
              <a:gd name="connsiteY4" fmla="*/ 2908893 h 2908893"/>
              <a:gd name="connsiteX0" fmla="*/ 544473 w 1091747"/>
              <a:gd name="connsiteY0" fmla="*/ 0 h 2908893"/>
              <a:gd name="connsiteX1" fmla="*/ 541260 w 1091747"/>
              <a:gd name="connsiteY1" fmla="*/ 337691 h 2908893"/>
              <a:gd name="connsiteX2" fmla="*/ 541112 w 1091747"/>
              <a:gd name="connsiteY2" fmla="*/ 778954 h 2908893"/>
              <a:gd name="connsiteX3" fmla="*/ 0 w 1091747"/>
              <a:gd name="connsiteY3" fmla="*/ 1347288 h 2908893"/>
              <a:gd name="connsiteX4" fmla="*/ 465088 w 1091747"/>
              <a:gd name="connsiteY4" fmla="*/ 2003913 h 2908893"/>
              <a:gd name="connsiteX5" fmla="*/ 1091747 w 1091747"/>
              <a:gd name="connsiteY5" fmla="*/ 2908893 h 2908893"/>
              <a:gd name="connsiteX0" fmla="*/ 544473 w 1495977"/>
              <a:gd name="connsiteY0" fmla="*/ 0 h 2908893"/>
              <a:gd name="connsiteX1" fmla="*/ 1495417 w 1495977"/>
              <a:gd name="connsiteY1" fmla="*/ 671646 h 2908893"/>
              <a:gd name="connsiteX2" fmla="*/ 541112 w 1495977"/>
              <a:gd name="connsiteY2" fmla="*/ 778954 h 2908893"/>
              <a:gd name="connsiteX3" fmla="*/ 0 w 1495977"/>
              <a:gd name="connsiteY3" fmla="*/ 1347288 h 2908893"/>
              <a:gd name="connsiteX4" fmla="*/ 465088 w 1495977"/>
              <a:gd name="connsiteY4" fmla="*/ 2003913 h 2908893"/>
              <a:gd name="connsiteX5" fmla="*/ 1091747 w 1495977"/>
              <a:gd name="connsiteY5" fmla="*/ 2908893 h 2908893"/>
              <a:gd name="connsiteX0" fmla="*/ 1506581 w 1656328"/>
              <a:gd name="connsiteY0" fmla="*/ 0 h 2940698"/>
              <a:gd name="connsiteX1" fmla="*/ 1495417 w 1656328"/>
              <a:gd name="connsiteY1" fmla="*/ 703451 h 2940698"/>
              <a:gd name="connsiteX2" fmla="*/ 541112 w 1656328"/>
              <a:gd name="connsiteY2" fmla="*/ 810759 h 2940698"/>
              <a:gd name="connsiteX3" fmla="*/ 0 w 1656328"/>
              <a:gd name="connsiteY3" fmla="*/ 1379093 h 2940698"/>
              <a:gd name="connsiteX4" fmla="*/ 465088 w 1656328"/>
              <a:gd name="connsiteY4" fmla="*/ 2035718 h 2940698"/>
              <a:gd name="connsiteX5" fmla="*/ 1091747 w 1656328"/>
              <a:gd name="connsiteY5" fmla="*/ 2940698 h 2940698"/>
              <a:gd name="connsiteX0" fmla="*/ 1506581 w 1659769"/>
              <a:gd name="connsiteY0" fmla="*/ 0 h 2940698"/>
              <a:gd name="connsiteX1" fmla="*/ 1527221 w 1659769"/>
              <a:gd name="connsiteY1" fmla="*/ 138909 h 2940698"/>
              <a:gd name="connsiteX2" fmla="*/ 1495417 w 1659769"/>
              <a:gd name="connsiteY2" fmla="*/ 703451 h 2940698"/>
              <a:gd name="connsiteX3" fmla="*/ 541112 w 1659769"/>
              <a:gd name="connsiteY3" fmla="*/ 810759 h 2940698"/>
              <a:gd name="connsiteX4" fmla="*/ 0 w 1659769"/>
              <a:gd name="connsiteY4" fmla="*/ 1379093 h 2940698"/>
              <a:gd name="connsiteX5" fmla="*/ 465088 w 1659769"/>
              <a:gd name="connsiteY5" fmla="*/ 2035718 h 2940698"/>
              <a:gd name="connsiteX6" fmla="*/ 1091747 w 1659769"/>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41112 w 1529082"/>
              <a:gd name="connsiteY3" fmla="*/ 810759 h 2940698"/>
              <a:gd name="connsiteX4" fmla="*/ 0 w 1529082"/>
              <a:gd name="connsiteY4" fmla="*/ 1379093 h 2940698"/>
              <a:gd name="connsiteX5" fmla="*/ 465088 w 1529082"/>
              <a:gd name="connsiteY5" fmla="*/ 2035718 h 2940698"/>
              <a:gd name="connsiteX6" fmla="*/ 1091747 w 1529082"/>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41112 w 1529082"/>
              <a:gd name="connsiteY3" fmla="*/ 810759 h 2940698"/>
              <a:gd name="connsiteX4" fmla="*/ 0 w 1529082"/>
              <a:gd name="connsiteY4" fmla="*/ 1379093 h 2940698"/>
              <a:gd name="connsiteX5" fmla="*/ 520747 w 1529082"/>
              <a:gd name="connsiteY5" fmla="*/ 2091377 h 2940698"/>
              <a:gd name="connsiteX6" fmla="*/ 1091747 w 1529082"/>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41112 w 1529082"/>
              <a:gd name="connsiteY3" fmla="*/ 810759 h 2940698"/>
              <a:gd name="connsiteX4" fmla="*/ 0 w 1529082"/>
              <a:gd name="connsiteY4" fmla="*/ 1379093 h 2940698"/>
              <a:gd name="connsiteX5" fmla="*/ 520747 w 1529082"/>
              <a:gd name="connsiteY5" fmla="*/ 2091377 h 2940698"/>
              <a:gd name="connsiteX6" fmla="*/ 1091747 w 1529082"/>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41112 w 1529082"/>
              <a:gd name="connsiteY3" fmla="*/ 810759 h 2940698"/>
              <a:gd name="connsiteX4" fmla="*/ 0 w 1529082"/>
              <a:gd name="connsiteY4" fmla="*/ 1379093 h 2940698"/>
              <a:gd name="connsiteX5" fmla="*/ 520747 w 1529082"/>
              <a:gd name="connsiteY5" fmla="*/ 2091377 h 2940698"/>
              <a:gd name="connsiteX6" fmla="*/ 1091747 w 1529082"/>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41112 w 1529082"/>
              <a:gd name="connsiteY3" fmla="*/ 810759 h 2940698"/>
              <a:gd name="connsiteX4" fmla="*/ 0 w 1529082"/>
              <a:gd name="connsiteY4" fmla="*/ 1379093 h 2940698"/>
              <a:gd name="connsiteX5" fmla="*/ 520747 w 1529082"/>
              <a:gd name="connsiteY5" fmla="*/ 2091377 h 2940698"/>
              <a:gd name="connsiteX6" fmla="*/ 1091747 w 1529082"/>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41112 w 1529082"/>
              <a:gd name="connsiteY3" fmla="*/ 810759 h 2940698"/>
              <a:gd name="connsiteX4" fmla="*/ 0 w 1529082"/>
              <a:gd name="connsiteY4" fmla="*/ 1379093 h 2940698"/>
              <a:gd name="connsiteX5" fmla="*/ 520747 w 1529082"/>
              <a:gd name="connsiteY5" fmla="*/ 2091377 h 2940698"/>
              <a:gd name="connsiteX6" fmla="*/ 1091747 w 1529082"/>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25209 w 1529082"/>
              <a:gd name="connsiteY3" fmla="*/ 802808 h 2940698"/>
              <a:gd name="connsiteX4" fmla="*/ 0 w 1529082"/>
              <a:gd name="connsiteY4" fmla="*/ 1379093 h 2940698"/>
              <a:gd name="connsiteX5" fmla="*/ 520747 w 1529082"/>
              <a:gd name="connsiteY5" fmla="*/ 2091377 h 2940698"/>
              <a:gd name="connsiteX6" fmla="*/ 1091747 w 1529082"/>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25209 w 1529082"/>
              <a:gd name="connsiteY3" fmla="*/ 802808 h 2940698"/>
              <a:gd name="connsiteX4" fmla="*/ 0 w 1529082"/>
              <a:gd name="connsiteY4" fmla="*/ 1379093 h 2940698"/>
              <a:gd name="connsiteX5" fmla="*/ 520747 w 1529082"/>
              <a:gd name="connsiteY5" fmla="*/ 2091377 h 2940698"/>
              <a:gd name="connsiteX6" fmla="*/ 1091747 w 1529082"/>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25209 w 1529082"/>
              <a:gd name="connsiteY3" fmla="*/ 802808 h 2940698"/>
              <a:gd name="connsiteX4" fmla="*/ 0 w 1529082"/>
              <a:gd name="connsiteY4" fmla="*/ 1379093 h 2940698"/>
              <a:gd name="connsiteX5" fmla="*/ 520747 w 1529082"/>
              <a:gd name="connsiteY5" fmla="*/ 2091377 h 2940698"/>
              <a:gd name="connsiteX6" fmla="*/ 1091747 w 1529082"/>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25209 w 1529082"/>
              <a:gd name="connsiteY3" fmla="*/ 802808 h 2940698"/>
              <a:gd name="connsiteX4" fmla="*/ 0 w 1529082"/>
              <a:gd name="connsiteY4" fmla="*/ 1379093 h 2940698"/>
              <a:gd name="connsiteX5" fmla="*/ 520747 w 1529082"/>
              <a:gd name="connsiteY5" fmla="*/ 2091377 h 2940698"/>
              <a:gd name="connsiteX6" fmla="*/ 1091747 w 1529082"/>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25209 w 1529082"/>
              <a:gd name="connsiteY3" fmla="*/ 802808 h 2940698"/>
              <a:gd name="connsiteX4" fmla="*/ 0 w 1529082"/>
              <a:gd name="connsiteY4" fmla="*/ 1379093 h 2940698"/>
              <a:gd name="connsiteX5" fmla="*/ 480991 w 1529082"/>
              <a:gd name="connsiteY5" fmla="*/ 2067523 h 2940698"/>
              <a:gd name="connsiteX6" fmla="*/ 1091747 w 1529082"/>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25209 w 1529082"/>
              <a:gd name="connsiteY3" fmla="*/ 802808 h 2940698"/>
              <a:gd name="connsiteX4" fmla="*/ 0 w 1529082"/>
              <a:gd name="connsiteY4" fmla="*/ 1379093 h 2940698"/>
              <a:gd name="connsiteX5" fmla="*/ 480991 w 1529082"/>
              <a:gd name="connsiteY5" fmla="*/ 2067523 h 2940698"/>
              <a:gd name="connsiteX6" fmla="*/ 1091747 w 1529082"/>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25209 w 1529082"/>
              <a:gd name="connsiteY3" fmla="*/ 802808 h 2940698"/>
              <a:gd name="connsiteX4" fmla="*/ 0 w 1529082"/>
              <a:gd name="connsiteY4" fmla="*/ 1379093 h 2940698"/>
              <a:gd name="connsiteX5" fmla="*/ 480991 w 1529082"/>
              <a:gd name="connsiteY5" fmla="*/ 2067523 h 2940698"/>
              <a:gd name="connsiteX6" fmla="*/ 1091747 w 1529082"/>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25209 w 1529082"/>
              <a:gd name="connsiteY3" fmla="*/ 802808 h 2940698"/>
              <a:gd name="connsiteX4" fmla="*/ 0 w 1529082"/>
              <a:gd name="connsiteY4" fmla="*/ 1379093 h 2940698"/>
              <a:gd name="connsiteX5" fmla="*/ 480991 w 1529082"/>
              <a:gd name="connsiteY5" fmla="*/ 2067523 h 2940698"/>
              <a:gd name="connsiteX6" fmla="*/ 1091747 w 1529082"/>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25209 w 1529082"/>
              <a:gd name="connsiteY3" fmla="*/ 802808 h 2940698"/>
              <a:gd name="connsiteX4" fmla="*/ 0 w 1529082"/>
              <a:gd name="connsiteY4" fmla="*/ 1379093 h 2940698"/>
              <a:gd name="connsiteX5" fmla="*/ 480991 w 1529082"/>
              <a:gd name="connsiteY5" fmla="*/ 2067523 h 2940698"/>
              <a:gd name="connsiteX6" fmla="*/ 1091747 w 1529082"/>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25209 w 1529082"/>
              <a:gd name="connsiteY3" fmla="*/ 802808 h 2940698"/>
              <a:gd name="connsiteX4" fmla="*/ 0 w 1529082"/>
              <a:gd name="connsiteY4" fmla="*/ 1379093 h 2940698"/>
              <a:gd name="connsiteX5" fmla="*/ 480991 w 1529082"/>
              <a:gd name="connsiteY5" fmla="*/ 2067523 h 2940698"/>
              <a:gd name="connsiteX6" fmla="*/ 1091747 w 1529082"/>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25209 w 1529082"/>
              <a:gd name="connsiteY3" fmla="*/ 802808 h 2940698"/>
              <a:gd name="connsiteX4" fmla="*/ 0 w 1529082"/>
              <a:gd name="connsiteY4" fmla="*/ 1379093 h 2940698"/>
              <a:gd name="connsiteX5" fmla="*/ 504845 w 1529082"/>
              <a:gd name="connsiteY5" fmla="*/ 2003912 h 2940698"/>
              <a:gd name="connsiteX6" fmla="*/ 1091747 w 1529082"/>
              <a:gd name="connsiteY6" fmla="*/ 2940698 h 2940698"/>
              <a:gd name="connsiteX0" fmla="*/ 1515879 w 1538380"/>
              <a:gd name="connsiteY0" fmla="*/ 0 h 2940698"/>
              <a:gd name="connsiteX1" fmla="*/ 1536519 w 1538380"/>
              <a:gd name="connsiteY1" fmla="*/ 138909 h 2940698"/>
              <a:gd name="connsiteX2" fmla="*/ 1504715 w 1538380"/>
              <a:gd name="connsiteY2" fmla="*/ 703451 h 2940698"/>
              <a:gd name="connsiteX3" fmla="*/ 534507 w 1538380"/>
              <a:gd name="connsiteY3" fmla="*/ 802808 h 2940698"/>
              <a:gd name="connsiteX4" fmla="*/ 9298 w 1538380"/>
              <a:gd name="connsiteY4" fmla="*/ 1379093 h 2940698"/>
              <a:gd name="connsiteX5" fmla="*/ 514143 w 1538380"/>
              <a:gd name="connsiteY5" fmla="*/ 2003912 h 2940698"/>
              <a:gd name="connsiteX6" fmla="*/ 1101045 w 1538380"/>
              <a:gd name="connsiteY6" fmla="*/ 2940698 h 2940698"/>
              <a:gd name="connsiteX0" fmla="*/ 1515879 w 1700081"/>
              <a:gd name="connsiteY0" fmla="*/ 0 h 2940698"/>
              <a:gd name="connsiteX1" fmla="*/ 1536519 w 1700081"/>
              <a:gd name="connsiteY1" fmla="*/ 138909 h 2940698"/>
              <a:gd name="connsiteX2" fmla="*/ 534507 w 1700081"/>
              <a:gd name="connsiteY2" fmla="*/ 802808 h 2940698"/>
              <a:gd name="connsiteX3" fmla="*/ 9298 w 1700081"/>
              <a:gd name="connsiteY3" fmla="*/ 1379093 h 2940698"/>
              <a:gd name="connsiteX4" fmla="*/ 514143 w 1700081"/>
              <a:gd name="connsiteY4" fmla="*/ 2003912 h 2940698"/>
              <a:gd name="connsiteX5" fmla="*/ 1101045 w 1700081"/>
              <a:gd name="connsiteY5" fmla="*/ 2940698 h 2940698"/>
              <a:gd name="connsiteX0" fmla="*/ 1515879 w 1515879"/>
              <a:gd name="connsiteY0" fmla="*/ 30518 h 2971216"/>
              <a:gd name="connsiteX1" fmla="*/ 633994 w 1515879"/>
              <a:gd name="connsiteY1" fmla="*/ 133801 h 2971216"/>
              <a:gd name="connsiteX2" fmla="*/ 534507 w 1515879"/>
              <a:gd name="connsiteY2" fmla="*/ 833326 h 2971216"/>
              <a:gd name="connsiteX3" fmla="*/ 9298 w 1515879"/>
              <a:gd name="connsiteY3" fmla="*/ 1409611 h 2971216"/>
              <a:gd name="connsiteX4" fmla="*/ 514143 w 1515879"/>
              <a:gd name="connsiteY4" fmla="*/ 2034430 h 2971216"/>
              <a:gd name="connsiteX5" fmla="*/ 1101045 w 1515879"/>
              <a:gd name="connsiteY5" fmla="*/ 2971216 h 2971216"/>
              <a:gd name="connsiteX0" fmla="*/ 633994 w 1264440"/>
              <a:gd name="connsiteY0" fmla="*/ 0 h 2837415"/>
              <a:gd name="connsiteX1" fmla="*/ 534507 w 1264440"/>
              <a:gd name="connsiteY1" fmla="*/ 699525 h 2837415"/>
              <a:gd name="connsiteX2" fmla="*/ 9298 w 1264440"/>
              <a:gd name="connsiteY2" fmla="*/ 1275810 h 2837415"/>
              <a:gd name="connsiteX3" fmla="*/ 514143 w 1264440"/>
              <a:gd name="connsiteY3" fmla="*/ 1900629 h 2837415"/>
              <a:gd name="connsiteX4" fmla="*/ 1101045 w 1264440"/>
              <a:gd name="connsiteY4" fmla="*/ 2837415 h 2837415"/>
              <a:gd name="connsiteX0" fmla="*/ 633994 w 1264440"/>
              <a:gd name="connsiteY0" fmla="*/ 0 h 2897800"/>
              <a:gd name="connsiteX1" fmla="*/ 534507 w 1264440"/>
              <a:gd name="connsiteY1" fmla="*/ 699525 h 2897800"/>
              <a:gd name="connsiteX2" fmla="*/ 9298 w 1264440"/>
              <a:gd name="connsiteY2" fmla="*/ 1275810 h 2897800"/>
              <a:gd name="connsiteX3" fmla="*/ 514143 w 1264440"/>
              <a:gd name="connsiteY3" fmla="*/ 1900629 h 2897800"/>
              <a:gd name="connsiteX4" fmla="*/ 1092418 w 1264440"/>
              <a:gd name="connsiteY4" fmla="*/ 2897800 h 2897800"/>
              <a:gd name="connsiteX0" fmla="*/ 633994 w 1264440"/>
              <a:gd name="connsiteY0" fmla="*/ 0 h 2897800"/>
              <a:gd name="connsiteX1" fmla="*/ 534507 w 1264440"/>
              <a:gd name="connsiteY1" fmla="*/ 699525 h 2897800"/>
              <a:gd name="connsiteX2" fmla="*/ 9298 w 1264440"/>
              <a:gd name="connsiteY2" fmla="*/ 1275810 h 2897800"/>
              <a:gd name="connsiteX3" fmla="*/ 514143 w 1264440"/>
              <a:gd name="connsiteY3" fmla="*/ 1900629 h 2897800"/>
              <a:gd name="connsiteX4" fmla="*/ 1092418 w 1264440"/>
              <a:gd name="connsiteY4" fmla="*/ 2897800 h 2897800"/>
              <a:gd name="connsiteX0" fmla="*/ 633994 w 1109165"/>
              <a:gd name="connsiteY0" fmla="*/ 0 h 2897800"/>
              <a:gd name="connsiteX1" fmla="*/ 534507 w 1109165"/>
              <a:gd name="connsiteY1" fmla="*/ 699525 h 2897800"/>
              <a:gd name="connsiteX2" fmla="*/ 9298 w 1109165"/>
              <a:gd name="connsiteY2" fmla="*/ 1275810 h 2897800"/>
              <a:gd name="connsiteX3" fmla="*/ 514143 w 1109165"/>
              <a:gd name="connsiteY3" fmla="*/ 1900629 h 2897800"/>
              <a:gd name="connsiteX4" fmla="*/ 1092418 w 1109165"/>
              <a:gd name="connsiteY4" fmla="*/ 2897800 h 2897800"/>
              <a:gd name="connsiteX0" fmla="*/ 714873 w 1190044"/>
              <a:gd name="connsiteY0" fmla="*/ 0 h 2897800"/>
              <a:gd name="connsiteX1" fmla="*/ 615386 w 1190044"/>
              <a:gd name="connsiteY1" fmla="*/ 699525 h 2897800"/>
              <a:gd name="connsiteX2" fmla="*/ 90177 w 1190044"/>
              <a:gd name="connsiteY2" fmla="*/ 1275810 h 2897800"/>
              <a:gd name="connsiteX3" fmla="*/ 595022 w 1190044"/>
              <a:gd name="connsiteY3" fmla="*/ 1900629 h 2897800"/>
              <a:gd name="connsiteX4" fmla="*/ 1173297 w 1190044"/>
              <a:gd name="connsiteY4" fmla="*/ 2897800 h 2897800"/>
              <a:gd name="connsiteX0" fmla="*/ 663114 w 1138285"/>
              <a:gd name="connsiteY0" fmla="*/ 0 h 2897800"/>
              <a:gd name="connsiteX1" fmla="*/ 563627 w 1138285"/>
              <a:gd name="connsiteY1" fmla="*/ 699525 h 2897800"/>
              <a:gd name="connsiteX2" fmla="*/ 38418 w 1138285"/>
              <a:gd name="connsiteY2" fmla="*/ 1275810 h 2897800"/>
              <a:gd name="connsiteX3" fmla="*/ 543263 w 1138285"/>
              <a:gd name="connsiteY3" fmla="*/ 1900629 h 2897800"/>
              <a:gd name="connsiteX4" fmla="*/ 1121538 w 1138285"/>
              <a:gd name="connsiteY4" fmla="*/ 2897800 h 2897800"/>
              <a:gd name="connsiteX0" fmla="*/ 663114 w 1138285"/>
              <a:gd name="connsiteY0" fmla="*/ 0 h 2897800"/>
              <a:gd name="connsiteX1" fmla="*/ 563627 w 1138285"/>
              <a:gd name="connsiteY1" fmla="*/ 699525 h 2897800"/>
              <a:gd name="connsiteX2" fmla="*/ 90177 w 1138285"/>
              <a:gd name="connsiteY2" fmla="*/ 1267184 h 2897800"/>
              <a:gd name="connsiteX3" fmla="*/ 543263 w 1138285"/>
              <a:gd name="connsiteY3" fmla="*/ 1900629 h 2897800"/>
              <a:gd name="connsiteX4" fmla="*/ 1121538 w 1138285"/>
              <a:gd name="connsiteY4" fmla="*/ 2897800 h 2897800"/>
              <a:gd name="connsiteX0" fmla="*/ 663114 w 1138285"/>
              <a:gd name="connsiteY0" fmla="*/ 0 h 3285209"/>
              <a:gd name="connsiteX1" fmla="*/ 563627 w 1138285"/>
              <a:gd name="connsiteY1" fmla="*/ 699525 h 3285209"/>
              <a:gd name="connsiteX2" fmla="*/ 90177 w 1138285"/>
              <a:gd name="connsiteY2" fmla="*/ 1267184 h 3285209"/>
              <a:gd name="connsiteX3" fmla="*/ 543263 w 1138285"/>
              <a:gd name="connsiteY3" fmla="*/ 1900629 h 3285209"/>
              <a:gd name="connsiteX4" fmla="*/ 1058869 w 1138285"/>
              <a:gd name="connsiteY4" fmla="*/ 3285209 h 3285209"/>
              <a:gd name="connsiteX0" fmla="*/ 663114 w 1213753"/>
              <a:gd name="connsiteY0" fmla="*/ 0 h 3285209"/>
              <a:gd name="connsiteX1" fmla="*/ 563627 w 1213753"/>
              <a:gd name="connsiteY1" fmla="*/ 699525 h 3285209"/>
              <a:gd name="connsiteX2" fmla="*/ 90177 w 1213753"/>
              <a:gd name="connsiteY2" fmla="*/ 1267184 h 3285209"/>
              <a:gd name="connsiteX3" fmla="*/ 543263 w 1213753"/>
              <a:gd name="connsiteY3" fmla="*/ 1900629 h 3285209"/>
              <a:gd name="connsiteX4" fmla="*/ 1058869 w 1213753"/>
              <a:gd name="connsiteY4" fmla="*/ 3285209 h 3285209"/>
              <a:gd name="connsiteX0" fmla="*/ 663114 w 1245088"/>
              <a:gd name="connsiteY0" fmla="*/ 0 h 3142779"/>
              <a:gd name="connsiteX1" fmla="*/ 563627 w 1245088"/>
              <a:gd name="connsiteY1" fmla="*/ 699525 h 3142779"/>
              <a:gd name="connsiteX2" fmla="*/ 90177 w 1245088"/>
              <a:gd name="connsiteY2" fmla="*/ 1267184 h 3142779"/>
              <a:gd name="connsiteX3" fmla="*/ 543263 w 1245088"/>
              <a:gd name="connsiteY3" fmla="*/ 1900629 h 3142779"/>
              <a:gd name="connsiteX4" fmla="*/ 1090204 w 1245088"/>
              <a:gd name="connsiteY4" fmla="*/ 3142779 h 3142779"/>
              <a:gd name="connsiteX0" fmla="*/ 663114 w 1138285"/>
              <a:gd name="connsiteY0" fmla="*/ 0 h 3142779"/>
              <a:gd name="connsiteX1" fmla="*/ 563627 w 1138285"/>
              <a:gd name="connsiteY1" fmla="*/ 699525 h 3142779"/>
              <a:gd name="connsiteX2" fmla="*/ 90177 w 1138285"/>
              <a:gd name="connsiteY2" fmla="*/ 1267184 h 3142779"/>
              <a:gd name="connsiteX3" fmla="*/ 543263 w 1138285"/>
              <a:gd name="connsiteY3" fmla="*/ 1900629 h 3142779"/>
              <a:gd name="connsiteX4" fmla="*/ 1090204 w 1138285"/>
              <a:gd name="connsiteY4" fmla="*/ 3142779 h 3142779"/>
              <a:gd name="connsiteX0" fmla="*/ 663114 w 1138285"/>
              <a:gd name="connsiteY0" fmla="*/ 0 h 3142779"/>
              <a:gd name="connsiteX1" fmla="*/ 563627 w 1138285"/>
              <a:gd name="connsiteY1" fmla="*/ 699525 h 3142779"/>
              <a:gd name="connsiteX2" fmla="*/ 90177 w 1138285"/>
              <a:gd name="connsiteY2" fmla="*/ 1204514 h 3142779"/>
              <a:gd name="connsiteX3" fmla="*/ 543263 w 1138285"/>
              <a:gd name="connsiteY3" fmla="*/ 1900629 h 3142779"/>
              <a:gd name="connsiteX4" fmla="*/ 1090204 w 1138285"/>
              <a:gd name="connsiteY4" fmla="*/ 3142779 h 3142779"/>
              <a:gd name="connsiteX0" fmla="*/ 663114 w 1138285"/>
              <a:gd name="connsiteY0" fmla="*/ 0 h 3142779"/>
              <a:gd name="connsiteX1" fmla="*/ 563627 w 1138285"/>
              <a:gd name="connsiteY1" fmla="*/ 699525 h 3142779"/>
              <a:gd name="connsiteX2" fmla="*/ 90177 w 1138285"/>
              <a:gd name="connsiteY2" fmla="*/ 1204514 h 3142779"/>
              <a:gd name="connsiteX3" fmla="*/ 543263 w 1138285"/>
              <a:gd name="connsiteY3" fmla="*/ 1900629 h 3142779"/>
              <a:gd name="connsiteX4" fmla="*/ 1090204 w 1138285"/>
              <a:gd name="connsiteY4" fmla="*/ 3142779 h 3142779"/>
              <a:gd name="connsiteX0" fmla="*/ 663114 w 1138285"/>
              <a:gd name="connsiteY0" fmla="*/ 0 h 3142779"/>
              <a:gd name="connsiteX1" fmla="*/ 563627 w 1138285"/>
              <a:gd name="connsiteY1" fmla="*/ 699525 h 3142779"/>
              <a:gd name="connsiteX2" fmla="*/ 125919 w 1138285"/>
              <a:gd name="connsiteY2" fmla="*/ 1186643 h 3142779"/>
              <a:gd name="connsiteX3" fmla="*/ 543263 w 1138285"/>
              <a:gd name="connsiteY3" fmla="*/ 1900629 h 3142779"/>
              <a:gd name="connsiteX4" fmla="*/ 1090204 w 1138285"/>
              <a:gd name="connsiteY4" fmla="*/ 3142779 h 3142779"/>
              <a:gd name="connsiteX0" fmla="*/ 645243 w 1138285"/>
              <a:gd name="connsiteY0" fmla="*/ 0 h 3142779"/>
              <a:gd name="connsiteX1" fmla="*/ 545756 w 1138285"/>
              <a:gd name="connsiteY1" fmla="*/ 699525 h 3142779"/>
              <a:gd name="connsiteX2" fmla="*/ 108048 w 1138285"/>
              <a:gd name="connsiteY2" fmla="*/ 1186643 h 3142779"/>
              <a:gd name="connsiteX3" fmla="*/ 543263 w 1138285"/>
              <a:gd name="connsiteY3" fmla="*/ 1900629 h 3142779"/>
              <a:gd name="connsiteX4" fmla="*/ 1072333 w 1138285"/>
              <a:gd name="connsiteY4" fmla="*/ 3142779 h 3142779"/>
              <a:gd name="connsiteX0" fmla="*/ 645243 w 1111479"/>
              <a:gd name="connsiteY0" fmla="*/ 0 h 3142779"/>
              <a:gd name="connsiteX1" fmla="*/ 545756 w 1111479"/>
              <a:gd name="connsiteY1" fmla="*/ 699525 h 3142779"/>
              <a:gd name="connsiteX2" fmla="*/ 108048 w 1111479"/>
              <a:gd name="connsiteY2" fmla="*/ 1186643 h 3142779"/>
              <a:gd name="connsiteX3" fmla="*/ 543263 w 1111479"/>
              <a:gd name="connsiteY3" fmla="*/ 1900629 h 3142779"/>
              <a:gd name="connsiteX4" fmla="*/ 1072333 w 1111479"/>
              <a:gd name="connsiteY4" fmla="*/ 3142779 h 3142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479" h="3142779">
                <a:moveTo>
                  <a:pt x="645243" y="0"/>
                </a:moveTo>
                <a:cubicBezTo>
                  <a:pt x="481681" y="133801"/>
                  <a:pt x="800293" y="492828"/>
                  <a:pt x="545756" y="699525"/>
                </a:cubicBezTo>
                <a:cubicBezTo>
                  <a:pt x="357433" y="809457"/>
                  <a:pt x="210689" y="927296"/>
                  <a:pt x="108048" y="1186643"/>
                </a:cubicBezTo>
                <a:cubicBezTo>
                  <a:pt x="98750" y="1336607"/>
                  <a:pt x="0" y="1467733"/>
                  <a:pt x="543263" y="1900629"/>
                </a:cubicBezTo>
                <a:cubicBezTo>
                  <a:pt x="1111479" y="2189854"/>
                  <a:pt x="1104727" y="2494237"/>
                  <a:pt x="1072333" y="3142779"/>
                </a:cubicBezTo>
              </a:path>
            </a:pathLst>
          </a:custGeom>
          <a:ln w="28575">
            <a:solidFill>
              <a:schemeClr val="bg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489" name="Freeform 2488"/>
          <p:cNvSpPr/>
          <p:nvPr/>
        </p:nvSpPr>
        <p:spPr>
          <a:xfrm>
            <a:off x="2725389" y="3558735"/>
            <a:ext cx="2845990" cy="1903934"/>
          </a:xfrm>
          <a:custGeom>
            <a:avLst/>
            <a:gdLst>
              <a:gd name="connsiteX0" fmla="*/ 1371600 w 1371600"/>
              <a:gd name="connsiteY0" fmla="*/ 923026 h 1078302"/>
              <a:gd name="connsiteX1" fmla="*/ 646981 w 1371600"/>
              <a:gd name="connsiteY1" fmla="*/ 0 h 1078302"/>
              <a:gd name="connsiteX2" fmla="*/ 0 w 1371600"/>
              <a:gd name="connsiteY2" fmla="*/ 414068 h 1078302"/>
              <a:gd name="connsiteX3" fmla="*/ 17253 w 1371600"/>
              <a:gd name="connsiteY3" fmla="*/ 1078302 h 1078302"/>
              <a:gd name="connsiteX4" fmla="*/ 17253 w 1371600"/>
              <a:gd name="connsiteY4" fmla="*/ 1078302 h 1078302"/>
              <a:gd name="connsiteX0" fmla="*/ 1354347 w 1354347"/>
              <a:gd name="connsiteY0" fmla="*/ 923026 h 1078302"/>
              <a:gd name="connsiteX1" fmla="*/ 629728 w 1354347"/>
              <a:gd name="connsiteY1" fmla="*/ 0 h 1078302"/>
              <a:gd name="connsiteX2" fmla="*/ 350882 w 1354347"/>
              <a:gd name="connsiteY2" fmla="*/ 422185 h 1078302"/>
              <a:gd name="connsiteX3" fmla="*/ 0 w 1354347"/>
              <a:gd name="connsiteY3" fmla="*/ 1078302 h 1078302"/>
              <a:gd name="connsiteX4" fmla="*/ 0 w 1354347"/>
              <a:gd name="connsiteY4" fmla="*/ 1078302 h 1078302"/>
              <a:gd name="connsiteX0" fmla="*/ 1354347 w 1354347"/>
              <a:gd name="connsiteY0" fmla="*/ 923026 h 1078302"/>
              <a:gd name="connsiteX1" fmla="*/ 914735 w 1354347"/>
              <a:gd name="connsiteY1" fmla="*/ 0 h 1078302"/>
              <a:gd name="connsiteX2" fmla="*/ 350882 w 1354347"/>
              <a:gd name="connsiteY2" fmla="*/ 422185 h 1078302"/>
              <a:gd name="connsiteX3" fmla="*/ 0 w 1354347"/>
              <a:gd name="connsiteY3" fmla="*/ 1078302 h 1078302"/>
              <a:gd name="connsiteX4" fmla="*/ 0 w 1354347"/>
              <a:gd name="connsiteY4" fmla="*/ 1078302 h 1078302"/>
              <a:gd name="connsiteX0" fmla="*/ 1853111 w 1853111"/>
              <a:gd name="connsiteY0" fmla="*/ 0 h 1559572"/>
              <a:gd name="connsiteX1" fmla="*/ 914735 w 1853111"/>
              <a:gd name="connsiteY1" fmla="*/ 481270 h 1559572"/>
              <a:gd name="connsiteX2" fmla="*/ 350882 w 1853111"/>
              <a:gd name="connsiteY2" fmla="*/ 903455 h 1559572"/>
              <a:gd name="connsiteX3" fmla="*/ 0 w 1853111"/>
              <a:gd name="connsiteY3" fmla="*/ 1559572 h 1559572"/>
              <a:gd name="connsiteX4" fmla="*/ 0 w 1853111"/>
              <a:gd name="connsiteY4" fmla="*/ 1559572 h 1559572"/>
              <a:gd name="connsiteX0" fmla="*/ 1853111 w 1853111"/>
              <a:gd name="connsiteY0" fmla="*/ 0 h 1559572"/>
              <a:gd name="connsiteX1" fmla="*/ 1831601 w 1853111"/>
              <a:gd name="connsiteY1" fmla="*/ 107874 h 1559572"/>
              <a:gd name="connsiteX2" fmla="*/ 914735 w 1853111"/>
              <a:gd name="connsiteY2" fmla="*/ 481270 h 1559572"/>
              <a:gd name="connsiteX3" fmla="*/ 350882 w 1853111"/>
              <a:gd name="connsiteY3" fmla="*/ 903455 h 1559572"/>
              <a:gd name="connsiteX4" fmla="*/ 0 w 1853111"/>
              <a:gd name="connsiteY4" fmla="*/ 1559572 h 1559572"/>
              <a:gd name="connsiteX5" fmla="*/ 0 w 1853111"/>
              <a:gd name="connsiteY5" fmla="*/ 1559572 h 1559572"/>
              <a:gd name="connsiteX0" fmla="*/ 405973 w 1831601"/>
              <a:gd name="connsiteY0" fmla="*/ 0 h 1483481"/>
              <a:gd name="connsiteX1" fmla="*/ 1831601 w 1831601"/>
              <a:gd name="connsiteY1" fmla="*/ 31783 h 1483481"/>
              <a:gd name="connsiteX2" fmla="*/ 914735 w 1831601"/>
              <a:gd name="connsiteY2" fmla="*/ 405179 h 1483481"/>
              <a:gd name="connsiteX3" fmla="*/ 350882 w 1831601"/>
              <a:gd name="connsiteY3" fmla="*/ 827364 h 1483481"/>
              <a:gd name="connsiteX4" fmla="*/ 0 w 1831601"/>
              <a:gd name="connsiteY4" fmla="*/ 1483481 h 1483481"/>
              <a:gd name="connsiteX5" fmla="*/ 0 w 1831601"/>
              <a:gd name="connsiteY5" fmla="*/ 1483481 h 1483481"/>
              <a:gd name="connsiteX0" fmla="*/ 405973 w 1831601"/>
              <a:gd name="connsiteY0" fmla="*/ 0 h 1483481"/>
              <a:gd name="connsiteX1" fmla="*/ 1831601 w 1831601"/>
              <a:gd name="connsiteY1" fmla="*/ 31783 h 1483481"/>
              <a:gd name="connsiteX2" fmla="*/ 914735 w 1831601"/>
              <a:gd name="connsiteY2" fmla="*/ 405179 h 1483481"/>
              <a:gd name="connsiteX3" fmla="*/ 350882 w 1831601"/>
              <a:gd name="connsiteY3" fmla="*/ 827364 h 1483481"/>
              <a:gd name="connsiteX4" fmla="*/ 0 w 1831601"/>
              <a:gd name="connsiteY4" fmla="*/ 1483481 h 1483481"/>
              <a:gd name="connsiteX5" fmla="*/ 0 w 1831601"/>
              <a:gd name="connsiteY5" fmla="*/ 1483481 h 1483481"/>
              <a:gd name="connsiteX0" fmla="*/ 405973 w 2177986"/>
              <a:gd name="connsiteY0" fmla="*/ 0 h 1483481"/>
              <a:gd name="connsiteX1" fmla="*/ 1831601 w 2177986"/>
              <a:gd name="connsiteY1" fmla="*/ 31783 h 1483481"/>
              <a:gd name="connsiteX2" fmla="*/ 914735 w 2177986"/>
              <a:gd name="connsiteY2" fmla="*/ 405179 h 1483481"/>
              <a:gd name="connsiteX3" fmla="*/ 350882 w 2177986"/>
              <a:gd name="connsiteY3" fmla="*/ 827364 h 1483481"/>
              <a:gd name="connsiteX4" fmla="*/ 0 w 2177986"/>
              <a:gd name="connsiteY4" fmla="*/ 1483481 h 1483481"/>
              <a:gd name="connsiteX5" fmla="*/ 0 w 2177986"/>
              <a:gd name="connsiteY5" fmla="*/ 1483481 h 1483481"/>
              <a:gd name="connsiteX0" fmla="*/ 405973 w 2177986"/>
              <a:gd name="connsiteY0" fmla="*/ 0 h 1483481"/>
              <a:gd name="connsiteX1" fmla="*/ 1831601 w 2177986"/>
              <a:gd name="connsiteY1" fmla="*/ 31783 h 1483481"/>
              <a:gd name="connsiteX2" fmla="*/ 914735 w 2177986"/>
              <a:gd name="connsiteY2" fmla="*/ 405179 h 1483481"/>
              <a:gd name="connsiteX3" fmla="*/ 350882 w 2177986"/>
              <a:gd name="connsiteY3" fmla="*/ 827364 h 1483481"/>
              <a:gd name="connsiteX4" fmla="*/ 0 w 2177986"/>
              <a:gd name="connsiteY4" fmla="*/ 1483481 h 1483481"/>
              <a:gd name="connsiteX5" fmla="*/ 0 w 2177986"/>
              <a:gd name="connsiteY5" fmla="*/ 1483481 h 1483481"/>
              <a:gd name="connsiteX0" fmla="*/ 445730 w 2177986"/>
              <a:gd name="connsiteY0" fmla="*/ 0 h 1918287"/>
              <a:gd name="connsiteX1" fmla="*/ 1831601 w 2177986"/>
              <a:gd name="connsiteY1" fmla="*/ 466589 h 1918287"/>
              <a:gd name="connsiteX2" fmla="*/ 914735 w 2177986"/>
              <a:gd name="connsiteY2" fmla="*/ 839985 h 1918287"/>
              <a:gd name="connsiteX3" fmla="*/ 350882 w 2177986"/>
              <a:gd name="connsiteY3" fmla="*/ 1262170 h 1918287"/>
              <a:gd name="connsiteX4" fmla="*/ 0 w 2177986"/>
              <a:gd name="connsiteY4" fmla="*/ 1918287 h 1918287"/>
              <a:gd name="connsiteX5" fmla="*/ 0 w 2177986"/>
              <a:gd name="connsiteY5" fmla="*/ 1918287 h 1918287"/>
              <a:gd name="connsiteX0" fmla="*/ 445730 w 2177986"/>
              <a:gd name="connsiteY0" fmla="*/ 0 h 1918287"/>
              <a:gd name="connsiteX1" fmla="*/ 1831601 w 2177986"/>
              <a:gd name="connsiteY1" fmla="*/ 466589 h 1918287"/>
              <a:gd name="connsiteX2" fmla="*/ 914735 w 2177986"/>
              <a:gd name="connsiteY2" fmla="*/ 839985 h 1918287"/>
              <a:gd name="connsiteX3" fmla="*/ 350882 w 2177986"/>
              <a:gd name="connsiteY3" fmla="*/ 1262170 h 1918287"/>
              <a:gd name="connsiteX4" fmla="*/ 0 w 2177986"/>
              <a:gd name="connsiteY4" fmla="*/ 1918287 h 1918287"/>
              <a:gd name="connsiteX5" fmla="*/ 0 w 2177986"/>
              <a:gd name="connsiteY5" fmla="*/ 1918287 h 1918287"/>
              <a:gd name="connsiteX0" fmla="*/ 445730 w 2177986"/>
              <a:gd name="connsiteY0" fmla="*/ 0 h 1918287"/>
              <a:gd name="connsiteX1" fmla="*/ 797311 w 2177986"/>
              <a:gd name="connsiteY1" fmla="*/ 358099 h 1918287"/>
              <a:gd name="connsiteX2" fmla="*/ 1831601 w 2177986"/>
              <a:gd name="connsiteY2" fmla="*/ 466589 h 1918287"/>
              <a:gd name="connsiteX3" fmla="*/ 914735 w 2177986"/>
              <a:gd name="connsiteY3" fmla="*/ 839985 h 1918287"/>
              <a:gd name="connsiteX4" fmla="*/ 350882 w 2177986"/>
              <a:gd name="connsiteY4" fmla="*/ 1262170 h 1918287"/>
              <a:gd name="connsiteX5" fmla="*/ 0 w 2177986"/>
              <a:gd name="connsiteY5" fmla="*/ 1918287 h 1918287"/>
              <a:gd name="connsiteX6" fmla="*/ 0 w 2177986"/>
              <a:gd name="connsiteY6" fmla="*/ 1918287 h 1918287"/>
              <a:gd name="connsiteX0" fmla="*/ 445730 w 2177986"/>
              <a:gd name="connsiteY0" fmla="*/ 0 h 1918287"/>
              <a:gd name="connsiteX1" fmla="*/ 336136 w 2177986"/>
              <a:gd name="connsiteY1" fmla="*/ 407015 h 1918287"/>
              <a:gd name="connsiteX2" fmla="*/ 1831601 w 2177986"/>
              <a:gd name="connsiteY2" fmla="*/ 466589 h 1918287"/>
              <a:gd name="connsiteX3" fmla="*/ 914735 w 2177986"/>
              <a:gd name="connsiteY3" fmla="*/ 839985 h 1918287"/>
              <a:gd name="connsiteX4" fmla="*/ 350882 w 2177986"/>
              <a:gd name="connsiteY4" fmla="*/ 1262170 h 1918287"/>
              <a:gd name="connsiteX5" fmla="*/ 0 w 2177986"/>
              <a:gd name="connsiteY5" fmla="*/ 1918287 h 1918287"/>
              <a:gd name="connsiteX6" fmla="*/ 0 w 2177986"/>
              <a:gd name="connsiteY6" fmla="*/ 1918287 h 1918287"/>
              <a:gd name="connsiteX0" fmla="*/ 445730 w 2177986"/>
              <a:gd name="connsiteY0" fmla="*/ 0 h 1918287"/>
              <a:gd name="connsiteX1" fmla="*/ 336136 w 2177986"/>
              <a:gd name="connsiteY1" fmla="*/ 407015 h 1918287"/>
              <a:gd name="connsiteX2" fmla="*/ 1831601 w 2177986"/>
              <a:gd name="connsiteY2" fmla="*/ 466589 h 1918287"/>
              <a:gd name="connsiteX3" fmla="*/ 914735 w 2177986"/>
              <a:gd name="connsiteY3" fmla="*/ 839985 h 1918287"/>
              <a:gd name="connsiteX4" fmla="*/ 350882 w 2177986"/>
              <a:gd name="connsiteY4" fmla="*/ 1262170 h 1918287"/>
              <a:gd name="connsiteX5" fmla="*/ 0 w 2177986"/>
              <a:gd name="connsiteY5" fmla="*/ 1918287 h 1918287"/>
              <a:gd name="connsiteX6" fmla="*/ 0 w 2177986"/>
              <a:gd name="connsiteY6" fmla="*/ 1918287 h 1918287"/>
              <a:gd name="connsiteX0" fmla="*/ 445730 w 2177986"/>
              <a:gd name="connsiteY0" fmla="*/ 0 h 1918287"/>
              <a:gd name="connsiteX1" fmla="*/ 336136 w 2177986"/>
              <a:gd name="connsiteY1" fmla="*/ 407015 h 1918287"/>
              <a:gd name="connsiteX2" fmla="*/ 1831601 w 2177986"/>
              <a:gd name="connsiteY2" fmla="*/ 466589 h 1918287"/>
              <a:gd name="connsiteX3" fmla="*/ 914735 w 2177986"/>
              <a:gd name="connsiteY3" fmla="*/ 839985 h 1918287"/>
              <a:gd name="connsiteX4" fmla="*/ 350882 w 2177986"/>
              <a:gd name="connsiteY4" fmla="*/ 1262170 h 1918287"/>
              <a:gd name="connsiteX5" fmla="*/ 0 w 2177986"/>
              <a:gd name="connsiteY5" fmla="*/ 1918287 h 1918287"/>
              <a:gd name="connsiteX6" fmla="*/ 0 w 2177986"/>
              <a:gd name="connsiteY6" fmla="*/ 1918287 h 1918287"/>
              <a:gd name="connsiteX0" fmla="*/ 445730 w 2177986"/>
              <a:gd name="connsiteY0" fmla="*/ 0 h 1918287"/>
              <a:gd name="connsiteX1" fmla="*/ 336136 w 2177986"/>
              <a:gd name="connsiteY1" fmla="*/ 407015 h 1918287"/>
              <a:gd name="connsiteX2" fmla="*/ 1831601 w 2177986"/>
              <a:gd name="connsiteY2" fmla="*/ 466589 h 1918287"/>
              <a:gd name="connsiteX3" fmla="*/ 914735 w 2177986"/>
              <a:gd name="connsiteY3" fmla="*/ 839985 h 1918287"/>
              <a:gd name="connsiteX4" fmla="*/ 350882 w 2177986"/>
              <a:gd name="connsiteY4" fmla="*/ 1262170 h 1918287"/>
              <a:gd name="connsiteX5" fmla="*/ 0 w 2177986"/>
              <a:gd name="connsiteY5" fmla="*/ 1918287 h 1918287"/>
              <a:gd name="connsiteX6" fmla="*/ 0 w 2177986"/>
              <a:gd name="connsiteY6" fmla="*/ 1918287 h 1918287"/>
              <a:gd name="connsiteX0" fmla="*/ 336136 w 2177986"/>
              <a:gd name="connsiteY0" fmla="*/ 20740 h 1532012"/>
              <a:gd name="connsiteX1" fmla="*/ 1831601 w 2177986"/>
              <a:gd name="connsiteY1" fmla="*/ 80314 h 1532012"/>
              <a:gd name="connsiteX2" fmla="*/ 914735 w 2177986"/>
              <a:gd name="connsiteY2" fmla="*/ 453710 h 1532012"/>
              <a:gd name="connsiteX3" fmla="*/ 350882 w 2177986"/>
              <a:gd name="connsiteY3" fmla="*/ 875895 h 1532012"/>
              <a:gd name="connsiteX4" fmla="*/ 0 w 2177986"/>
              <a:gd name="connsiteY4" fmla="*/ 1532012 h 1532012"/>
              <a:gd name="connsiteX5" fmla="*/ 0 w 2177986"/>
              <a:gd name="connsiteY5" fmla="*/ 1532012 h 1532012"/>
              <a:gd name="connsiteX0" fmla="*/ 1831601 w 2177986"/>
              <a:gd name="connsiteY0" fmla="*/ 0 h 1451698"/>
              <a:gd name="connsiteX1" fmla="*/ 914735 w 2177986"/>
              <a:gd name="connsiteY1" fmla="*/ 373396 h 1451698"/>
              <a:gd name="connsiteX2" fmla="*/ 350882 w 2177986"/>
              <a:gd name="connsiteY2" fmla="*/ 795581 h 1451698"/>
              <a:gd name="connsiteX3" fmla="*/ 0 w 2177986"/>
              <a:gd name="connsiteY3" fmla="*/ 1451698 h 1451698"/>
              <a:gd name="connsiteX4" fmla="*/ 0 w 2177986"/>
              <a:gd name="connsiteY4" fmla="*/ 1451698 h 1451698"/>
              <a:gd name="connsiteX0" fmla="*/ 1902852 w 2249237"/>
              <a:gd name="connsiteY0" fmla="*/ 384220 h 1202767"/>
              <a:gd name="connsiteX1" fmla="*/ 914735 w 2249237"/>
              <a:gd name="connsiteY1" fmla="*/ 124465 h 1202767"/>
              <a:gd name="connsiteX2" fmla="*/ 350882 w 2249237"/>
              <a:gd name="connsiteY2" fmla="*/ 546650 h 1202767"/>
              <a:gd name="connsiteX3" fmla="*/ 0 w 2249237"/>
              <a:gd name="connsiteY3" fmla="*/ 1202767 h 1202767"/>
              <a:gd name="connsiteX4" fmla="*/ 0 w 2249237"/>
              <a:gd name="connsiteY4" fmla="*/ 1202767 h 1202767"/>
              <a:gd name="connsiteX0" fmla="*/ 2523954 w 2870339"/>
              <a:gd name="connsiteY0" fmla="*/ 384220 h 1202767"/>
              <a:gd name="connsiteX1" fmla="*/ 1535837 w 2870339"/>
              <a:gd name="connsiteY1" fmla="*/ 124465 h 1202767"/>
              <a:gd name="connsiteX2" fmla="*/ 116961 w 2870339"/>
              <a:gd name="connsiteY2" fmla="*/ 546650 h 1202767"/>
              <a:gd name="connsiteX3" fmla="*/ 621102 w 2870339"/>
              <a:gd name="connsiteY3" fmla="*/ 1202767 h 1202767"/>
              <a:gd name="connsiteX4" fmla="*/ 621102 w 2870339"/>
              <a:gd name="connsiteY4" fmla="*/ 1202767 h 1202767"/>
              <a:gd name="connsiteX0" fmla="*/ 2601592 w 2947977"/>
              <a:gd name="connsiteY0" fmla="*/ 384220 h 1202767"/>
              <a:gd name="connsiteX1" fmla="*/ 1613475 w 2947977"/>
              <a:gd name="connsiteY1" fmla="*/ 124465 h 1202767"/>
              <a:gd name="connsiteX2" fmla="*/ 116961 w 2947977"/>
              <a:gd name="connsiteY2" fmla="*/ 546650 h 1202767"/>
              <a:gd name="connsiteX3" fmla="*/ 698740 w 2947977"/>
              <a:gd name="connsiteY3" fmla="*/ 1202767 h 1202767"/>
              <a:gd name="connsiteX4" fmla="*/ 698740 w 2947977"/>
              <a:gd name="connsiteY4" fmla="*/ 1202767 h 1202767"/>
              <a:gd name="connsiteX0" fmla="*/ 2484631 w 2831016"/>
              <a:gd name="connsiteY0" fmla="*/ 384220 h 1202767"/>
              <a:gd name="connsiteX1" fmla="*/ 1496514 w 2831016"/>
              <a:gd name="connsiteY1" fmla="*/ 124465 h 1202767"/>
              <a:gd name="connsiteX2" fmla="*/ 0 w 2831016"/>
              <a:gd name="connsiteY2" fmla="*/ 546650 h 1202767"/>
              <a:gd name="connsiteX3" fmla="*/ 581779 w 2831016"/>
              <a:gd name="connsiteY3" fmla="*/ 1202767 h 1202767"/>
              <a:gd name="connsiteX4" fmla="*/ 581779 w 2831016"/>
              <a:gd name="connsiteY4" fmla="*/ 1202767 h 1202767"/>
              <a:gd name="connsiteX0" fmla="*/ 2484631 w 2831016"/>
              <a:gd name="connsiteY0" fmla="*/ 384220 h 1249939"/>
              <a:gd name="connsiteX1" fmla="*/ 1496514 w 2831016"/>
              <a:gd name="connsiteY1" fmla="*/ 124465 h 1249939"/>
              <a:gd name="connsiteX2" fmla="*/ 0 w 2831016"/>
              <a:gd name="connsiteY2" fmla="*/ 546650 h 1249939"/>
              <a:gd name="connsiteX3" fmla="*/ 581779 w 2831016"/>
              <a:gd name="connsiteY3" fmla="*/ 1202767 h 1249939"/>
              <a:gd name="connsiteX4" fmla="*/ 599032 w 2831016"/>
              <a:gd name="connsiteY4" fmla="*/ 1249939 h 1249939"/>
              <a:gd name="connsiteX0" fmla="*/ 2634211 w 2980596"/>
              <a:gd name="connsiteY0" fmla="*/ 384220 h 1249939"/>
              <a:gd name="connsiteX1" fmla="*/ 1646094 w 2980596"/>
              <a:gd name="connsiteY1" fmla="*/ 124465 h 1249939"/>
              <a:gd name="connsiteX2" fmla="*/ 149580 w 2980596"/>
              <a:gd name="connsiteY2" fmla="*/ 546650 h 1249939"/>
              <a:gd name="connsiteX3" fmla="*/ 748612 w 2980596"/>
              <a:gd name="connsiteY3" fmla="*/ 1249939 h 1249939"/>
              <a:gd name="connsiteX0" fmla="*/ 2634211 w 2980596"/>
              <a:gd name="connsiteY0" fmla="*/ 384220 h 1249939"/>
              <a:gd name="connsiteX1" fmla="*/ 1646094 w 2980596"/>
              <a:gd name="connsiteY1" fmla="*/ 124465 h 1249939"/>
              <a:gd name="connsiteX2" fmla="*/ 149580 w 2980596"/>
              <a:gd name="connsiteY2" fmla="*/ 546650 h 1249939"/>
              <a:gd name="connsiteX3" fmla="*/ 748612 w 2980596"/>
              <a:gd name="connsiteY3" fmla="*/ 1249939 h 1249939"/>
              <a:gd name="connsiteX0" fmla="*/ 2634211 w 2980596"/>
              <a:gd name="connsiteY0" fmla="*/ 384220 h 1249939"/>
              <a:gd name="connsiteX1" fmla="*/ 1646094 w 2980596"/>
              <a:gd name="connsiteY1" fmla="*/ 124465 h 1249939"/>
              <a:gd name="connsiteX2" fmla="*/ 149580 w 2980596"/>
              <a:gd name="connsiteY2" fmla="*/ 546650 h 1249939"/>
              <a:gd name="connsiteX3" fmla="*/ 748612 w 2980596"/>
              <a:gd name="connsiteY3" fmla="*/ 1249939 h 1249939"/>
              <a:gd name="connsiteX0" fmla="*/ 2634211 w 2634211"/>
              <a:gd name="connsiteY0" fmla="*/ 384220 h 1249939"/>
              <a:gd name="connsiteX1" fmla="*/ 1646094 w 2634211"/>
              <a:gd name="connsiteY1" fmla="*/ 124465 h 1249939"/>
              <a:gd name="connsiteX2" fmla="*/ 149580 w 2634211"/>
              <a:gd name="connsiteY2" fmla="*/ 546650 h 1249939"/>
              <a:gd name="connsiteX3" fmla="*/ 748612 w 2634211"/>
              <a:gd name="connsiteY3" fmla="*/ 1249939 h 1249939"/>
              <a:gd name="connsiteX0" fmla="*/ 2668717 w 2668717"/>
              <a:gd name="connsiteY0" fmla="*/ 384220 h 1249939"/>
              <a:gd name="connsiteX1" fmla="*/ 1646094 w 2668717"/>
              <a:gd name="connsiteY1" fmla="*/ 124465 h 1249939"/>
              <a:gd name="connsiteX2" fmla="*/ 149580 w 2668717"/>
              <a:gd name="connsiteY2" fmla="*/ 546650 h 1249939"/>
              <a:gd name="connsiteX3" fmla="*/ 748612 w 2668717"/>
              <a:gd name="connsiteY3" fmla="*/ 1249939 h 1249939"/>
              <a:gd name="connsiteX0" fmla="*/ 2668717 w 2668717"/>
              <a:gd name="connsiteY0" fmla="*/ 384220 h 1249939"/>
              <a:gd name="connsiteX1" fmla="*/ 1646094 w 2668717"/>
              <a:gd name="connsiteY1" fmla="*/ 124465 h 1249939"/>
              <a:gd name="connsiteX2" fmla="*/ 149580 w 2668717"/>
              <a:gd name="connsiteY2" fmla="*/ 546650 h 1249939"/>
              <a:gd name="connsiteX3" fmla="*/ 748612 w 2668717"/>
              <a:gd name="connsiteY3" fmla="*/ 1249939 h 1249939"/>
              <a:gd name="connsiteX0" fmla="*/ 2668717 w 2668717"/>
              <a:gd name="connsiteY0" fmla="*/ 384220 h 1341455"/>
              <a:gd name="connsiteX1" fmla="*/ 1646094 w 2668717"/>
              <a:gd name="connsiteY1" fmla="*/ 124465 h 1341455"/>
              <a:gd name="connsiteX2" fmla="*/ 149580 w 2668717"/>
              <a:gd name="connsiteY2" fmla="*/ 546650 h 1341455"/>
              <a:gd name="connsiteX3" fmla="*/ 742915 w 2668717"/>
              <a:gd name="connsiteY3" fmla="*/ 1341455 h 1341455"/>
              <a:gd name="connsiteX0" fmla="*/ 2668717 w 2668717"/>
              <a:gd name="connsiteY0" fmla="*/ 384220 h 1497227"/>
              <a:gd name="connsiteX1" fmla="*/ 1646094 w 2668717"/>
              <a:gd name="connsiteY1" fmla="*/ 124465 h 1497227"/>
              <a:gd name="connsiteX2" fmla="*/ 149580 w 2668717"/>
              <a:gd name="connsiteY2" fmla="*/ 546650 h 1497227"/>
              <a:gd name="connsiteX3" fmla="*/ 668851 w 2668717"/>
              <a:gd name="connsiteY3" fmla="*/ 1497227 h 1497227"/>
              <a:gd name="connsiteX0" fmla="*/ 2668717 w 2668717"/>
              <a:gd name="connsiteY0" fmla="*/ 384220 h 1497227"/>
              <a:gd name="connsiteX1" fmla="*/ 1646094 w 2668717"/>
              <a:gd name="connsiteY1" fmla="*/ 124465 h 1497227"/>
              <a:gd name="connsiteX2" fmla="*/ 149580 w 2668717"/>
              <a:gd name="connsiteY2" fmla="*/ 546650 h 1497227"/>
              <a:gd name="connsiteX3" fmla="*/ 668851 w 2668717"/>
              <a:gd name="connsiteY3" fmla="*/ 1497227 h 1497227"/>
              <a:gd name="connsiteX0" fmla="*/ 2668717 w 2668717"/>
              <a:gd name="connsiteY0" fmla="*/ 339435 h 1452442"/>
              <a:gd name="connsiteX1" fmla="*/ 1449541 w 2668717"/>
              <a:gd name="connsiteY1" fmla="*/ 124465 h 1452442"/>
              <a:gd name="connsiteX2" fmla="*/ 149580 w 2668717"/>
              <a:gd name="connsiteY2" fmla="*/ 501865 h 1452442"/>
              <a:gd name="connsiteX3" fmla="*/ 668851 w 2668717"/>
              <a:gd name="connsiteY3" fmla="*/ 1452442 h 1452442"/>
              <a:gd name="connsiteX0" fmla="*/ 2668717 w 2668717"/>
              <a:gd name="connsiteY0" fmla="*/ 339435 h 1364820"/>
              <a:gd name="connsiteX1" fmla="*/ 1449541 w 2668717"/>
              <a:gd name="connsiteY1" fmla="*/ 124465 h 1364820"/>
              <a:gd name="connsiteX2" fmla="*/ 149580 w 2668717"/>
              <a:gd name="connsiteY2" fmla="*/ 501865 h 1364820"/>
              <a:gd name="connsiteX3" fmla="*/ 691640 w 2668717"/>
              <a:gd name="connsiteY3" fmla="*/ 1364820 h 1364820"/>
              <a:gd name="connsiteX0" fmla="*/ 2668717 w 2668717"/>
              <a:gd name="connsiteY0" fmla="*/ 339435 h 1364820"/>
              <a:gd name="connsiteX1" fmla="*/ 1449541 w 2668717"/>
              <a:gd name="connsiteY1" fmla="*/ 124465 h 1364820"/>
              <a:gd name="connsiteX2" fmla="*/ 149580 w 2668717"/>
              <a:gd name="connsiteY2" fmla="*/ 501865 h 1364820"/>
              <a:gd name="connsiteX3" fmla="*/ 691640 w 2668717"/>
              <a:gd name="connsiteY3" fmla="*/ 1364820 h 1364820"/>
              <a:gd name="connsiteX0" fmla="*/ 2668717 w 2668717"/>
              <a:gd name="connsiteY0" fmla="*/ 339435 h 1364820"/>
              <a:gd name="connsiteX1" fmla="*/ 1449541 w 2668717"/>
              <a:gd name="connsiteY1" fmla="*/ 124465 h 1364820"/>
              <a:gd name="connsiteX2" fmla="*/ 149580 w 2668717"/>
              <a:gd name="connsiteY2" fmla="*/ 501865 h 1364820"/>
              <a:gd name="connsiteX3" fmla="*/ 663154 w 2668717"/>
              <a:gd name="connsiteY3" fmla="*/ 1364820 h 1364820"/>
              <a:gd name="connsiteX0" fmla="*/ 2677262 w 2677262"/>
              <a:gd name="connsiteY0" fmla="*/ 290756 h 1364820"/>
              <a:gd name="connsiteX1" fmla="*/ 1449541 w 2677262"/>
              <a:gd name="connsiteY1" fmla="*/ 124465 h 1364820"/>
              <a:gd name="connsiteX2" fmla="*/ 149580 w 2677262"/>
              <a:gd name="connsiteY2" fmla="*/ 501865 h 1364820"/>
              <a:gd name="connsiteX3" fmla="*/ 663154 w 2677262"/>
              <a:gd name="connsiteY3" fmla="*/ 1364820 h 1364820"/>
              <a:gd name="connsiteX0" fmla="*/ 2677262 w 2677262"/>
              <a:gd name="connsiteY0" fmla="*/ 290756 h 1364820"/>
              <a:gd name="connsiteX1" fmla="*/ 1449541 w 2677262"/>
              <a:gd name="connsiteY1" fmla="*/ 124465 h 1364820"/>
              <a:gd name="connsiteX2" fmla="*/ 149580 w 2677262"/>
              <a:gd name="connsiteY2" fmla="*/ 501865 h 1364820"/>
              <a:gd name="connsiteX3" fmla="*/ 663154 w 2677262"/>
              <a:gd name="connsiteY3" fmla="*/ 1364820 h 1364820"/>
              <a:gd name="connsiteX0" fmla="*/ 2677262 w 2851687"/>
              <a:gd name="connsiteY0" fmla="*/ 202048 h 1276112"/>
              <a:gd name="connsiteX1" fmla="*/ 2647067 w 2851687"/>
              <a:gd name="connsiteY1" fmla="*/ 198612 h 1276112"/>
              <a:gd name="connsiteX2" fmla="*/ 1449541 w 2851687"/>
              <a:gd name="connsiteY2" fmla="*/ 35757 h 1276112"/>
              <a:gd name="connsiteX3" fmla="*/ 149580 w 2851687"/>
              <a:gd name="connsiteY3" fmla="*/ 413157 h 1276112"/>
              <a:gd name="connsiteX4" fmla="*/ 663154 w 2851687"/>
              <a:gd name="connsiteY4" fmla="*/ 1276112 h 1276112"/>
              <a:gd name="connsiteX0" fmla="*/ 2677262 w 2845990"/>
              <a:gd name="connsiteY0" fmla="*/ 227361 h 1301425"/>
              <a:gd name="connsiteX1" fmla="*/ 2647067 w 2845990"/>
              <a:gd name="connsiteY1" fmla="*/ 223925 h 1301425"/>
              <a:gd name="connsiteX2" fmla="*/ 1483724 w 2845990"/>
              <a:gd name="connsiteY2" fmla="*/ 35757 h 1301425"/>
              <a:gd name="connsiteX3" fmla="*/ 149580 w 2845990"/>
              <a:gd name="connsiteY3" fmla="*/ 438470 h 1301425"/>
              <a:gd name="connsiteX4" fmla="*/ 663154 w 2845990"/>
              <a:gd name="connsiteY4" fmla="*/ 1301425 h 130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5990" h="1301425">
                <a:moveTo>
                  <a:pt x="2677262" y="227361"/>
                </a:moveTo>
                <a:cubicBezTo>
                  <a:pt x="2676502" y="226788"/>
                  <a:pt x="2845990" y="255859"/>
                  <a:pt x="2647067" y="223925"/>
                </a:cubicBezTo>
                <a:cubicBezTo>
                  <a:pt x="2448144" y="191991"/>
                  <a:pt x="1904245" y="0"/>
                  <a:pt x="1483724" y="35757"/>
                </a:cubicBezTo>
                <a:lnTo>
                  <a:pt x="149580" y="438470"/>
                </a:lnTo>
                <a:cubicBezTo>
                  <a:pt x="0" y="626049"/>
                  <a:pt x="780056" y="432847"/>
                  <a:pt x="663154" y="1301425"/>
                </a:cubicBezTo>
              </a:path>
            </a:pathLst>
          </a:custGeom>
          <a:ln w="28575">
            <a:solidFill>
              <a:schemeClr val="bg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557" name="Freeform 2556"/>
          <p:cNvSpPr/>
          <p:nvPr/>
        </p:nvSpPr>
        <p:spPr>
          <a:xfrm>
            <a:off x="764026" y="2308701"/>
            <a:ext cx="2323341" cy="2276222"/>
          </a:xfrm>
          <a:custGeom>
            <a:avLst/>
            <a:gdLst>
              <a:gd name="connsiteX0" fmla="*/ 0 w 1035170"/>
              <a:gd name="connsiteY0" fmla="*/ 0 h 2279192"/>
              <a:gd name="connsiteX1" fmla="*/ 1017917 w 1035170"/>
              <a:gd name="connsiteY1" fmla="*/ 422694 h 2279192"/>
              <a:gd name="connsiteX2" fmla="*/ 310551 w 1035170"/>
              <a:gd name="connsiteY2" fmla="*/ 931652 h 2279192"/>
              <a:gd name="connsiteX3" fmla="*/ 966159 w 1035170"/>
              <a:gd name="connsiteY3" fmla="*/ 1552754 h 2279192"/>
              <a:gd name="connsiteX4" fmla="*/ 974785 w 1035170"/>
              <a:gd name="connsiteY4" fmla="*/ 1992701 h 2279192"/>
              <a:gd name="connsiteX5" fmla="*/ 983412 w 1035170"/>
              <a:gd name="connsiteY5" fmla="*/ 2242867 h 2279192"/>
              <a:gd name="connsiteX6" fmla="*/ 1035170 w 1035170"/>
              <a:gd name="connsiteY6" fmla="*/ 2268747 h 2279192"/>
              <a:gd name="connsiteX7" fmla="*/ 992038 w 1035170"/>
              <a:gd name="connsiteY7" fmla="*/ 2277373 h 2279192"/>
              <a:gd name="connsiteX8" fmla="*/ 992038 w 1035170"/>
              <a:gd name="connsiteY8" fmla="*/ 2277373 h 2279192"/>
              <a:gd name="connsiteX0" fmla="*/ 0 w 1035170"/>
              <a:gd name="connsiteY0" fmla="*/ 0 h 2279192"/>
              <a:gd name="connsiteX1" fmla="*/ 1017917 w 1035170"/>
              <a:gd name="connsiteY1" fmla="*/ 422694 h 2279192"/>
              <a:gd name="connsiteX2" fmla="*/ 310551 w 1035170"/>
              <a:gd name="connsiteY2" fmla="*/ 931652 h 2279192"/>
              <a:gd name="connsiteX3" fmla="*/ 966159 w 1035170"/>
              <a:gd name="connsiteY3" fmla="*/ 1552754 h 2279192"/>
              <a:gd name="connsiteX4" fmla="*/ 974785 w 1035170"/>
              <a:gd name="connsiteY4" fmla="*/ 1992701 h 2279192"/>
              <a:gd name="connsiteX5" fmla="*/ 983412 w 1035170"/>
              <a:gd name="connsiteY5" fmla="*/ 2242867 h 2279192"/>
              <a:gd name="connsiteX6" fmla="*/ 1035170 w 1035170"/>
              <a:gd name="connsiteY6" fmla="*/ 2268747 h 2279192"/>
              <a:gd name="connsiteX7" fmla="*/ 992038 w 1035170"/>
              <a:gd name="connsiteY7" fmla="*/ 2277373 h 2279192"/>
              <a:gd name="connsiteX0" fmla="*/ 0 w 1035170"/>
              <a:gd name="connsiteY0" fmla="*/ 0 h 2268747"/>
              <a:gd name="connsiteX1" fmla="*/ 1017917 w 1035170"/>
              <a:gd name="connsiteY1" fmla="*/ 422694 h 2268747"/>
              <a:gd name="connsiteX2" fmla="*/ 310551 w 1035170"/>
              <a:gd name="connsiteY2" fmla="*/ 931652 h 2268747"/>
              <a:gd name="connsiteX3" fmla="*/ 966159 w 1035170"/>
              <a:gd name="connsiteY3" fmla="*/ 1552754 h 2268747"/>
              <a:gd name="connsiteX4" fmla="*/ 974785 w 1035170"/>
              <a:gd name="connsiteY4" fmla="*/ 1992701 h 2268747"/>
              <a:gd name="connsiteX5" fmla="*/ 983412 w 1035170"/>
              <a:gd name="connsiteY5" fmla="*/ 2242867 h 2268747"/>
              <a:gd name="connsiteX6" fmla="*/ 1035170 w 1035170"/>
              <a:gd name="connsiteY6" fmla="*/ 2268747 h 2268747"/>
              <a:gd name="connsiteX0" fmla="*/ 0 w 1017917"/>
              <a:gd name="connsiteY0" fmla="*/ 0 h 2242867"/>
              <a:gd name="connsiteX1" fmla="*/ 1017917 w 1017917"/>
              <a:gd name="connsiteY1" fmla="*/ 422694 h 2242867"/>
              <a:gd name="connsiteX2" fmla="*/ 310551 w 1017917"/>
              <a:gd name="connsiteY2" fmla="*/ 931652 h 2242867"/>
              <a:gd name="connsiteX3" fmla="*/ 966159 w 1017917"/>
              <a:gd name="connsiteY3" fmla="*/ 1552754 h 2242867"/>
              <a:gd name="connsiteX4" fmla="*/ 974785 w 1017917"/>
              <a:gd name="connsiteY4" fmla="*/ 1992701 h 2242867"/>
              <a:gd name="connsiteX5" fmla="*/ 983412 w 1017917"/>
              <a:gd name="connsiteY5" fmla="*/ 2242867 h 2242867"/>
              <a:gd name="connsiteX0" fmla="*/ 0 w 1017917"/>
              <a:gd name="connsiteY0" fmla="*/ 0 h 1992701"/>
              <a:gd name="connsiteX1" fmla="*/ 1017917 w 1017917"/>
              <a:gd name="connsiteY1" fmla="*/ 422694 h 1992701"/>
              <a:gd name="connsiteX2" fmla="*/ 310551 w 1017917"/>
              <a:gd name="connsiteY2" fmla="*/ 931652 h 1992701"/>
              <a:gd name="connsiteX3" fmla="*/ 966159 w 1017917"/>
              <a:gd name="connsiteY3" fmla="*/ 1552754 h 1992701"/>
              <a:gd name="connsiteX4" fmla="*/ 974785 w 1017917"/>
              <a:gd name="connsiteY4" fmla="*/ 1992701 h 1992701"/>
              <a:gd name="connsiteX0" fmla="*/ 0 w 1017917"/>
              <a:gd name="connsiteY0" fmla="*/ 0 h 2303252"/>
              <a:gd name="connsiteX1" fmla="*/ 1017917 w 1017917"/>
              <a:gd name="connsiteY1" fmla="*/ 422694 h 2303252"/>
              <a:gd name="connsiteX2" fmla="*/ 310551 w 1017917"/>
              <a:gd name="connsiteY2" fmla="*/ 931652 h 2303252"/>
              <a:gd name="connsiteX3" fmla="*/ 966159 w 1017917"/>
              <a:gd name="connsiteY3" fmla="*/ 1552754 h 2303252"/>
              <a:gd name="connsiteX4" fmla="*/ 974785 w 1017917"/>
              <a:gd name="connsiteY4" fmla="*/ 2303252 h 2303252"/>
              <a:gd name="connsiteX0" fmla="*/ 0 w 1017917"/>
              <a:gd name="connsiteY0" fmla="*/ 0 h 2303252"/>
              <a:gd name="connsiteX1" fmla="*/ 1017917 w 1017917"/>
              <a:gd name="connsiteY1" fmla="*/ 422694 h 2303252"/>
              <a:gd name="connsiteX2" fmla="*/ 405553 w 1017917"/>
              <a:gd name="connsiteY2" fmla="*/ 1014779 h 2303252"/>
              <a:gd name="connsiteX3" fmla="*/ 966159 w 1017917"/>
              <a:gd name="connsiteY3" fmla="*/ 1552754 h 2303252"/>
              <a:gd name="connsiteX4" fmla="*/ 974785 w 1017917"/>
              <a:gd name="connsiteY4" fmla="*/ 2303252 h 2303252"/>
              <a:gd name="connsiteX0" fmla="*/ 0 w 1017917"/>
              <a:gd name="connsiteY0" fmla="*/ 0 h 2303252"/>
              <a:gd name="connsiteX1" fmla="*/ 1017917 w 1017917"/>
              <a:gd name="connsiteY1" fmla="*/ 422694 h 2303252"/>
              <a:gd name="connsiteX2" fmla="*/ 405553 w 1017917"/>
              <a:gd name="connsiteY2" fmla="*/ 1014779 h 2303252"/>
              <a:gd name="connsiteX3" fmla="*/ 894907 w 1017917"/>
              <a:gd name="connsiteY3" fmla="*/ 1635882 h 2303252"/>
              <a:gd name="connsiteX4" fmla="*/ 974785 w 1017917"/>
              <a:gd name="connsiteY4" fmla="*/ 2303252 h 2303252"/>
              <a:gd name="connsiteX0" fmla="*/ 0 w 1497300"/>
              <a:gd name="connsiteY0" fmla="*/ 0 h 2576384"/>
              <a:gd name="connsiteX1" fmla="*/ 1017917 w 1497300"/>
              <a:gd name="connsiteY1" fmla="*/ 422694 h 2576384"/>
              <a:gd name="connsiteX2" fmla="*/ 405553 w 1497300"/>
              <a:gd name="connsiteY2" fmla="*/ 1014779 h 2576384"/>
              <a:gd name="connsiteX3" fmla="*/ 894907 w 1497300"/>
              <a:gd name="connsiteY3" fmla="*/ 1635882 h 2576384"/>
              <a:gd name="connsiteX4" fmla="*/ 1497300 w 1497300"/>
              <a:gd name="connsiteY4" fmla="*/ 2576384 h 2576384"/>
              <a:gd name="connsiteX0" fmla="*/ 0 w 1497300"/>
              <a:gd name="connsiteY0" fmla="*/ 0 h 2576384"/>
              <a:gd name="connsiteX1" fmla="*/ 1017917 w 1497300"/>
              <a:gd name="connsiteY1" fmla="*/ 422694 h 2576384"/>
              <a:gd name="connsiteX2" fmla="*/ 405553 w 1497300"/>
              <a:gd name="connsiteY2" fmla="*/ 1014779 h 2576384"/>
              <a:gd name="connsiteX3" fmla="*/ 989910 w 1497300"/>
              <a:gd name="connsiteY3" fmla="*/ 1695258 h 2576384"/>
              <a:gd name="connsiteX4" fmla="*/ 1497300 w 1497300"/>
              <a:gd name="connsiteY4" fmla="*/ 2576384 h 2576384"/>
              <a:gd name="connsiteX0" fmla="*/ 603850 w 1091747"/>
              <a:gd name="connsiteY0" fmla="*/ 0 h 2908893"/>
              <a:gd name="connsiteX1" fmla="*/ 612364 w 1091747"/>
              <a:gd name="connsiteY1" fmla="*/ 755203 h 2908893"/>
              <a:gd name="connsiteX2" fmla="*/ 0 w 1091747"/>
              <a:gd name="connsiteY2" fmla="*/ 1347288 h 2908893"/>
              <a:gd name="connsiteX3" fmla="*/ 584357 w 1091747"/>
              <a:gd name="connsiteY3" fmla="*/ 2027767 h 2908893"/>
              <a:gd name="connsiteX4" fmla="*/ 1091747 w 1091747"/>
              <a:gd name="connsiteY4" fmla="*/ 2908893 h 2908893"/>
              <a:gd name="connsiteX0" fmla="*/ 603850 w 1091747"/>
              <a:gd name="connsiteY0" fmla="*/ 0 h 2908893"/>
              <a:gd name="connsiteX1" fmla="*/ 541112 w 1091747"/>
              <a:gd name="connsiteY1" fmla="*/ 778954 h 2908893"/>
              <a:gd name="connsiteX2" fmla="*/ 0 w 1091747"/>
              <a:gd name="connsiteY2" fmla="*/ 1347288 h 2908893"/>
              <a:gd name="connsiteX3" fmla="*/ 584357 w 1091747"/>
              <a:gd name="connsiteY3" fmla="*/ 2027767 h 2908893"/>
              <a:gd name="connsiteX4" fmla="*/ 1091747 w 1091747"/>
              <a:gd name="connsiteY4" fmla="*/ 2908893 h 2908893"/>
              <a:gd name="connsiteX0" fmla="*/ 544473 w 1091747"/>
              <a:gd name="connsiteY0" fmla="*/ 0 h 2908893"/>
              <a:gd name="connsiteX1" fmla="*/ 541112 w 1091747"/>
              <a:gd name="connsiteY1" fmla="*/ 778954 h 2908893"/>
              <a:gd name="connsiteX2" fmla="*/ 0 w 1091747"/>
              <a:gd name="connsiteY2" fmla="*/ 1347288 h 2908893"/>
              <a:gd name="connsiteX3" fmla="*/ 584357 w 1091747"/>
              <a:gd name="connsiteY3" fmla="*/ 2027767 h 2908893"/>
              <a:gd name="connsiteX4" fmla="*/ 1091747 w 1091747"/>
              <a:gd name="connsiteY4" fmla="*/ 2908893 h 2908893"/>
              <a:gd name="connsiteX0" fmla="*/ 544473 w 1091747"/>
              <a:gd name="connsiteY0" fmla="*/ 0 h 2908893"/>
              <a:gd name="connsiteX1" fmla="*/ 541112 w 1091747"/>
              <a:gd name="connsiteY1" fmla="*/ 778954 h 2908893"/>
              <a:gd name="connsiteX2" fmla="*/ 0 w 1091747"/>
              <a:gd name="connsiteY2" fmla="*/ 1347288 h 2908893"/>
              <a:gd name="connsiteX3" fmla="*/ 465088 w 1091747"/>
              <a:gd name="connsiteY3" fmla="*/ 2003913 h 2908893"/>
              <a:gd name="connsiteX4" fmla="*/ 1091747 w 1091747"/>
              <a:gd name="connsiteY4" fmla="*/ 2908893 h 2908893"/>
              <a:gd name="connsiteX0" fmla="*/ 544473 w 1091747"/>
              <a:gd name="connsiteY0" fmla="*/ 0 h 2908893"/>
              <a:gd name="connsiteX1" fmla="*/ 541112 w 1091747"/>
              <a:gd name="connsiteY1" fmla="*/ 778954 h 2908893"/>
              <a:gd name="connsiteX2" fmla="*/ 0 w 1091747"/>
              <a:gd name="connsiteY2" fmla="*/ 1347288 h 2908893"/>
              <a:gd name="connsiteX3" fmla="*/ 465088 w 1091747"/>
              <a:gd name="connsiteY3" fmla="*/ 2003913 h 2908893"/>
              <a:gd name="connsiteX4" fmla="*/ 1091747 w 1091747"/>
              <a:gd name="connsiteY4" fmla="*/ 2908893 h 2908893"/>
              <a:gd name="connsiteX0" fmla="*/ 544473 w 1091747"/>
              <a:gd name="connsiteY0" fmla="*/ 0 h 2908893"/>
              <a:gd name="connsiteX1" fmla="*/ 541112 w 1091747"/>
              <a:gd name="connsiteY1" fmla="*/ 778954 h 2908893"/>
              <a:gd name="connsiteX2" fmla="*/ 0 w 1091747"/>
              <a:gd name="connsiteY2" fmla="*/ 1347288 h 2908893"/>
              <a:gd name="connsiteX3" fmla="*/ 465088 w 1091747"/>
              <a:gd name="connsiteY3" fmla="*/ 2003913 h 2908893"/>
              <a:gd name="connsiteX4" fmla="*/ 1091747 w 1091747"/>
              <a:gd name="connsiteY4" fmla="*/ 2908893 h 2908893"/>
              <a:gd name="connsiteX0" fmla="*/ 544473 w 1091747"/>
              <a:gd name="connsiteY0" fmla="*/ 0 h 2908893"/>
              <a:gd name="connsiteX1" fmla="*/ 541260 w 1091747"/>
              <a:gd name="connsiteY1" fmla="*/ 337691 h 2908893"/>
              <a:gd name="connsiteX2" fmla="*/ 541112 w 1091747"/>
              <a:gd name="connsiteY2" fmla="*/ 778954 h 2908893"/>
              <a:gd name="connsiteX3" fmla="*/ 0 w 1091747"/>
              <a:gd name="connsiteY3" fmla="*/ 1347288 h 2908893"/>
              <a:gd name="connsiteX4" fmla="*/ 465088 w 1091747"/>
              <a:gd name="connsiteY4" fmla="*/ 2003913 h 2908893"/>
              <a:gd name="connsiteX5" fmla="*/ 1091747 w 1091747"/>
              <a:gd name="connsiteY5" fmla="*/ 2908893 h 2908893"/>
              <a:gd name="connsiteX0" fmla="*/ 544473 w 1495977"/>
              <a:gd name="connsiteY0" fmla="*/ 0 h 2908893"/>
              <a:gd name="connsiteX1" fmla="*/ 1495417 w 1495977"/>
              <a:gd name="connsiteY1" fmla="*/ 671646 h 2908893"/>
              <a:gd name="connsiteX2" fmla="*/ 541112 w 1495977"/>
              <a:gd name="connsiteY2" fmla="*/ 778954 h 2908893"/>
              <a:gd name="connsiteX3" fmla="*/ 0 w 1495977"/>
              <a:gd name="connsiteY3" fmla="*/ 1347288 h 2908893"/>
              <a:gd name="connsiteX4" fmla="*/ 465088 w 1495977"/>
              <a:gd name="connsiteY4" fmla="*/ 2003913 h 2908893"/>
              <a:gd name="connsiteX5" fmla="*/ 1091747 w 1495977"/>
              <a:gd name="connsiteY5" fmla="*/ 2908893 h 2908893"/>
              <a:gd name="connsiteX0" fmla="*/ 1506581 w 1656328"/>
              <a:gd name="connsiteY0" fmla="*/ 0 h 2940698"/>
              <a:gd name="connsiteX1" fmla="*/ 1495417 w 1656328"/>
              <a:gd name="connsiteY1" fmla="*/ 703451 h 2940698"/>
              <a:gd name="connsiteX2" fmla="*/ 541112 w 1656328"/>
              <a:gd name="connsiteY2" fmla="*/ 810759 h 2940698"/>
              <a:gd name="connsiteX3" fmla="*/ 0 w 1656328"/>
              <a:gd name="connsiteY3" fmla="*/ 1379093 h 2940698"/>
              <a:gd name="connsiteX4" fmla="*/ 465088 w 1656328"/>
              <a:gd name="connsiteY4" fmla="*/ 2035718 h 2940698"/>
              <a:gd name="connsiteX5" fmla="*/ 1091747 w 1656328"/>
              <a:gd name="connsiteY5" fmla="*/ 2940698 h 2940698"/>
              <a:gd name="connsiteX0" fmla="*/ 1506581 w 1659769"/>
              <a:gd name="connsiteY0" fmla="*/ 0 h 2940698"/>
              <a:gd name="connsiteX1" fmla="*/ 1527221 w 1659769"/>
              <a:gd name="connsiteY1" fmla="*/ 138909 h 2940698"/>
              <a:gd name="connsiteX2" fmla="*/ 1495417 w 1659769"/>
              <a:gd name="connsiteY2" fmla="*/ 703451 h 2940698"/>
              <a:gd name="connsiteX3" fmla="*/ 541112 w 1659769"/>
              <a:gd name="connsiteY3" fmla="*/ 810759 h 2940698"/>
              <a:gd name="connsiteX4" fmla="*/ 0 w 1659769"/>
              <a:gd name="connsiteY4" fmla="*/ 1379093 h 2940698"/>
              <a:gd name="connsiteX5" fmla="*/ 465088 w 1659769"/>
              <a:gd name="connsiteY5" fmla="*/ 2035718 h 2940698"/>
              <a:gd name="connsiteX6" fmla="*/ 1091747 w 1659769"/>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41112 w 1529082"/>
              <a:gd name="connsiteY3" fmla="*/ 810759 h 2940698"/>
              <a:gd name="connsiteX4" fmla="*/ 0 w 1529082"/>
              <a:gd name="connsiteY4" fmla="*/ 1379093 h 2940698"/>
              <a:gd name="connsiteX5" fmla="*/ 465088 w 1529082"/>
              <a:gd name="connsiteY5" fmla="*/ 2035718 h 2940698"/>
              <a:gd name="connsiteX6" fmla="*/ 1091747 w 1529082"/>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41112 w 1529082"/>
              <a:gd name="connsiteY3" fmla="*/ 810759 h 2940698"/>
              <a:gd name="connsiteX4" fmla="*/ 0 w 1529082"/>
              <a:gd name="connsiteY4" fmla="*/ 1379093 h 2940698"/>
              <a:gd name="connsiteX5" fmla="*/ 520747 w 1529082"/>
              <a:gd name="connsiteY5" fmla="*/ 2091377 h 2940698"/>
              <a:gd name="connsiteX6" fmla="*/ 1091747 w 1529082"/>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41112 w 1529082"/>
              <a:gd name="connsiteY3" fmla="*/ 810759 h 2940698"/>
              <a:gd name="connsiteX4" fmla="*/ 0 w 1529082"/>
              <a:gd name="connsiteY4" fmla="*/ 1379093 h 2940698"/>
              <a:gd name="connsiteX5" fmla="*/ 520747 w 1529082"/>
              <a:gd name="connsiteY5" fmla="*/ 2091377 h 2940698"/>
              <a:gd name="connsiteX6" fmla="*/ 1091747 w 1529082"/>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41112 w 1529082"/>
              <a:gd name="connsiteY3" fmla="*/ 810759 h 2940698"/>
              <a:gd name="connsiteX4" fmla="*/ 0 w 1529082"/>
              <a:gd name="connsiteY4" fmla="*/ 1379093 h 2940698"/>
              <a:gd name="connsiteX5" fmla="*/ 520747 w 1529082"/>
              <a:gd name="connsiteY5" fmla="*/ 2091377 h 2940698"/>
              <a:gd name="connsiteX6" fmla="*/ 1091747 w 1529082"/>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41112 w 1529082"/>
              <a:gd name="connsiteY3" fmla="*/ 810759 h 2940698"/>
              <a:gd name="connsiteX4" fmla="*/ 0 w 1529082"/>
              <a:gd name="connsiteY4" fmla="*/ 1379093 h 2940698"/>
              <a:gd name="connsiteX5" fmla="*/ 520747 w 1529082"/>
              <a:gd name="connsiteY5" fmla="*/ 2091377 h 2940698"/>
              <a:gd name="connsiteX6" fmla="*/ 1091747 w 1529082"/>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41112 w 1529082"/>
              <a:gd name="connsiteY3" fmla="*/ 810759 h 2940698"/>
              <a:gd name="connsiteX4" fmla="*/ 0 w 1529082"/>
              <a:gd name="connsiteY4" fmla="*/ 1379093 h 2940698"/>
              <a:gd name="connsiteX5" fmla="*/ 520747 w 1529082"/>
              <a:gd name="connsiteY5" fmla="*/ 2091377 h 2940698"/>
              <a:gd name="connsiteX6" fmla="*/ 1091747 w 1529082"/>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25209 w 1529082"/>
              <a:gd name="connsiteY3" fmla="*/ 802808 h 2940698"/>
              <a:gd name="connsiteX4" fmla="*/ 0 w 1529082"/>
              <a:gd name="connsiteY4" fmla="*/ 1379093 h 2940698"/>
              <a:gd name="connsiteX5" fmla="*/ 520747 w 1529082"/>
              <a:gd name="connsiteY5" fmla="*/ 2091377 h 2940698"/>
              <a:gd name="connsiteX6" fmla="*/ 1091747 w 1529082"/>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25209 w 1529082"/>
              <a:gd name="connsiteY3" fmla="*/ 802808 h 2940698"/>
              <a:gd name="connsiteX4" fmla="*/ 0 w 1529082"/>
              <a:gd name="connsiteY4" fmla="*/ 1379093 h 2940698"/>
              <a:gd name="connsiteX5" fmla="*/ 520747 w 1529082"/>
              <a:gd name="connsiteY5" fmla="*/ 2091377 h 2940698"/>
              <a:gd name="connsiteX6" fmla="*/ 1091747 w 1529082"/>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25209 w 1529082"/>
              <a:gd name="connsiteY3" fmla="*/ 802808 h 2940698"/>
              <a:gd name="connsiteX4" fmla="*/ 0 w 1529082"/>
              <a:gd name="connsiteY4" fmla="*/ 1379093 h 2940698"/>
              <a:gd name="connsiteX5" fmla="*/ 520747 w 1529082"/>
              <a:gd name="connsiteY5" fmla="*/ 2091377 h 2940698"/>
              <a:gd name="connsiteX6" fmla="*/ 1091747 w 1529082"/>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25209 w 1529082"/>
              <a:gd name="connsiteY3" fmla="*/ 802808 h 2940698"/>
              <a:gd name="connsiteX4" fmla="*/ 0 w 1529082"/>
              <a:gd name="connsiteY4" fmla="*/ 1379093 h 2940698"/>
              <a:gd name="connsiteX5" fmla="*/ 520747 w 1529082"/>
              <a:gd name="connsiteY5" fmla="*/ 2091377 h 2940698"/>
              <a:gd name="connsiteX6" fmla="*/ 1091747 w 1529082"/>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25209 w 1529082"/>
              <a:gd name="connsiteY3" fmla="*/ 802808 h 2940698"/>
              <a:gd name="connsiteX4" fmla="*/ 0 w 1529082"/>
              <a:gd name="connsiteY4" fmla="*/ 1379093 h 2940698"/>
              <a:gd name="connsiteX5" fmla="*/ 480991 w 1529082"/>
              <a:gd name="connsiteY5" fmla="*/ 2067523 h 2940698"/>
              <a:gd name="connsiteX6" fmla="*/ 1091747 w 1529082"/>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25209 w 1529082"/>
              <a:gd name="connsiteY3" fmla="*/ 802808 h 2940698"/>
              <a:gd name="connsiteX4" fmla="*/ 0 w 1529082"/>
              <a:gd name="connsiteY4" fmla="*/ 1379093 h 2940698"/>
              <a:gd name="connsiteX5" fmla="*/ 480991 w 1529082"/>
              <a:gd name="connsiteY5" fmla="*/ 2067523 h 2940698"/>
              <a:gd name="connsiteX6" fmla="*/ 1091747 w 1529082"/>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25209 w 1529082"/>
              <a:gd name="connsiteY3" fmla="*/ 802808 h 2940698"/>
              <a:gd name="connsiteX4" fmla="*/ 0 w 1529082"/>
              <a:gd name="connsiteY4" fmla="*/ 1379093 h 2940698"/>
              <a:gd name="connsiteX5" fmla="*/ 480991 w 1529082"/>
              <a:gd name="connsiteY5" fmla="*/ 2067523 h 2940698"/>
              <a:gd name="connsiteX6" fmla="*/ 1091747 w 1529082"/>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25209 w 1529082"/>
              <a:gd name="connsiteY3" fmla="*/ 802808 h 2940698"/>
              <a:gd name="connsiteX4" fmla="*/ 0 w 1529082"/>
              <a:gd name="connsiteY4" fmla="*/ 1379093 h 2940698"/>
              <a:gd name="connsiteX5" fmla="*/ 480991 w 1529082"/>
              <a:gd name="connsiteY5" fmla="*/ 2067523 h 2940698"/>
              <a:gd name="connsiteX6" fmla="*/ 1091747 w 1529082"/>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25209 w 1529082"/>
              <a:gd name="connsiteY3" fmla="*/ 802808 h 2940698"/>
              <a:gd name="connsiteX4" fmla="*/ 0 w 1529082"/>
              <a:gd name="connsiteY4" fmla="*/ 1379093 h 2940698"/>
              <a:gd name="connsiteX5" fmla="*/ 480991 w 1529082"/>
              <a:gd name="connsiteY5" fmla="*/ 2067523 h 2940698"/>
              <a:gd name="connsiteX6" fmla="*/ 1091747 w 1529082"/>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25209 w 1529082"/>
              <a:gd name="connsiteY3" fmla="*/ 802808 h 2940698"/>
              <a:gd name="connsiteX4" fmla="*/ 0 w 1529082"/>
              <a:gd name="connsiteY4" fmla="*/ 1379093 h 2940698"/>
              <a:gd name="connsiteX5" fmla="*/ 480991 w 1529082"/>
              <a:gd name="connsiteY5" fmla="*/ 2067523 h 2940698"/>
              <a:gd name="connsiteX6" fmla="*/ 1091747 w 1529082"/>
              <a:gd name="connsiteY6" fmla="*/ 2940698 h 2940698"/>
              <a:gd name="connsiteX0" fmla="*/ 1506581 w 1529082"/>
              <a:gd name="connsiteY0" fmla="*/ 0 h 2940698"/>
              <a:gd name="connsiteX1" fmla="*/ 1527221 w 1529082"/>
              <a:gd name="connsiteY1" fmla="*/ 138909 h 2940698"/>
              <a:gd name="connsiteX2" fmla="*/ 1495417 w 1529082"/>
              <a:gd name="connsiteY2" fmla="*/ 703451 h 2940698"/>
              <a:gd name="connsiteX3" fmla="*/ 525209 w 1529082"/>
              <a:gd name="connsiteY3" fmla="*/ 802808 h 2940698"/>
              <a:gd name="connsiteX4" fmla="*/ 0 w 1529082"/>
              <a:gd name="connsiteY4" fmla="*/ 1379093 h 2940698"/>
              <a:gd name="connsiteX5" fmla="*/ 504845 w 1529082"/>
              <a:gd name="connsiteY5" fmla="*/ 2003912 h 2940698"/>
              <a:gd name="connsiteX6" fmla="*/ 1091747 w 1529082"/>
              <a:gd name="connsiteY6" fmla="*/ 2940698 h 2940698"/>
              <a:gd name="connsiteX0" fmla="*/ 1515879 w 1538380"/>
              <a:gd name="connsiteY0" fmla="*/ 0 h 2940698"/>
              <a:gd name="connsiteX1" fmla="*/ 1536519 w 1538380"/>
              <a:gd name="connsiteY1" fmla="*/ 138909 h 2940698"/>
              <a:gd name="connsiteX2" fmla="*/ 1504715 w 1538380"/>
              <a:gd name="connsiteY2" fmla="*/ 703451 h 2940698"/>
              <a:gd name="connsiteX3" fmla="*/ 534507 w 1538380"/>
              <a:gd name="connsiteY3" fmla="*/ 802808 h 2940698"/>
              <a:gd name="connsiteX4" fmla="*/ 9298 w 1538380"/>
              <a:gd name="connsiteY4" fmla="*/ 1379093 h 2940698"/>
              <a:gd name="connsiteX5" fmla="*/ 514143 w 1538380"/>
              <a:gd name="connsiteY5" fmla="*/ 2003912 h 2940698"/>
              <a:gd name="connsiteX6" fmla="*/ 1101045 w 1538380"/>
              <a:gd name="connsiteY6" fmla="*/ 2940698 h 2940698"/>
              <a:gd name="connsiteX0" fmla="*/ 1515879 w 1700081"/>
              <a:gd name="connsiteY0" fmla="*/ 0 h 2940698"/>
              <a:gd name="connsiteX1" fmla="*/ 1536519 w 1700081"/>
              <a:gd name="connsiteY1" fmla="*/ 138909 h 2940698"/>
              <a:gd name="connsiteX2" fmla="*/ 534507 w 1700081"/>
              <a:gd name="connsiteY2" fmla="*/ 802808 h 2940698"/>
              <a:gd name="connsiteX3" fmla="*/ 9298 w 1700081"/>
              <a:gd name="connsiteY3" fmla="*/ 1379093 h 2940698"/>
              <a:gd name="connsiteX4" fmla="*/ 514143 w 1700081"/>
              <a:gd name="connsiteY4" fmla="*/ 2003912 h 2940698"/>
              <a:gd name="connsiteX5" fmla="*/ 1101045 w 1700081"/>
              <a:gd name="connsiteY5" fmla="*/ 2940698 h 2940698"/>
              <a:gd name="connsiteX0" fmla="*/ 1515879 w 1515879"/>
              <a:gd name="connsiteY0" fmla="*/ 30518 h 2971216"/>
              <a:gd name="connsiteX1" fmla="*/ 633994 w 1515879"/>
              <a:gd name="connsiteY1" fmla="*/ 133801 h 2971216"/>
              <a:gd name="connsiteX2" fmla="*/ 534507 w 1515879"/>
              <a:gd name="connsiteY2" fmla="*/ 833326 h 2971216"/>
              <a:gd name="connsiteX3" fmla="*/ 9298 w 1515879"/>
              <a:gd name="connsiteY3" fmla="*/ 1409611 h 2971216"/>
              <a:gd name="connsiteX4" fmla="*/ 514143 w 1515879"/>
              <a:gd name="connsiteY4" fmla="*/ 2034430 h 2971216"/>
              <a:gd name="connsiteX5" fmla="*/ 1101045 w 1515879"/>
              <a:gd name="connsiteY5" fmla="*/ 2971216 h 2971216"/>
              <a:gd name="connsiteX0" fmla="*/ 633994 w 1264440"/>
              <a:gd name="connsiteY0" fmla="*/ 0 h 2837415"/>
              <a:gd name="connsiteX1" fmla="*/ 534507 w 1264440"/>
              <a:gd name="connsiteY1" fmla="*/ 699525 h 2837415"/>
              <a:gd name="connsiteX2" fmla="*/ 9298 w 1264440"/>
              <a:gd name="connsiteY2" fmla="*/ 1275810 h 2837415"/>
              <a:gd name="connsiteX3" fmla="*/ 514143 w 1264440"/>
              <a:gd name="connsiteY3" fmla="*/ 1900629 h 2837415"/>
              <a:gd name="connsiteX4" fmla="*/ 1101045 w 1264440"/>
              <a:gd name="connsiteY4" fmla="*/ 2837415 h 2837415"/>
              <a:gd name="connsiteX0" fmla="*/ 633994 w 1264440"/>
              <a:gd name="connsiteY0" fmla="*/ 0 h 2897800"/>
              <a:gd name="connsiteX1" fmla="*/ 534507 w 1264440"/>
              <a:gd name="connsiteY1" fmla="*/ 699525 h 2897800"/>
              <a:gd name="connsiteX2" fmla="*/ 9298 w 1264440"/>
              <a:gd name="connsiteY2" fmla="*/ 1275810 h 2897800"/>
              <a:gd name="connsiteX3" fmla="*/ 514143 w 1264440"/>
              <a:gd name="connsiteY3" fmla="*/ 1900629 h 2897800"/>
              <a:gd name="connsiteX4" fmla="*/ 1092418 w 1264440"/>
              <a:gd name="connsiteY4" fmla="*/ 2897800 h 2897800"/>
              <a:gd name="connsiteX0" fmla="*/ 633994 w 1264440"/>
              <a:gd name="connsiteY0" fmla="*/ 0 h 2897800"/>
              <a:gd name="connsiteX1" fmla="*/ 534507 w 1264440"/>
              <a:gd name="connsiteY1" fmla="*/ 699525 h 2897800"/>
              <a:gd name="connsiteX2" fmla="*/ 9298 w 1264440"/>
              <a:gd name="connsiteY2" fmla="*/ 1275810 h 2897800"/>
              <a:gd name="connsiteX3" fmla="*/ 514143 w 1264440"/>
              <a:gd name="connsiteY3" fmla="*/ 1900629 h 2897800"/>
              <a:gd name="connsiteX4" fmla="*/ 1092418 w 1264440"/>
              <a:gd name="connsiteY4" fmla="*/ 2897800 h 2897800"/>
              <a:gd name="connsiteX0" fmla="*/ 633994 w 1109165"/>
              <a:gd name="connsiteY0" fmla="*/ 0 h 2897800"/>
              <a:gd name="connsiteX1" fmla="*/ 534507 w 1109165"/>
              <a:gd name="connsiteY1" fmla="*/ 699525 h 2897800"/>
              <a:gd name="connsiteX2" fmla="*/ 9298 w 1109165"/>
              <a:gd name="connsiteY2" fmla="*/ 1275810 h 2897800"/>
              <a:gd name="connsiteX3" fmla="*/ 514143 w 1109165"/>
              <a:gd name="connsiteY3" fmla="*/ 1900629 h 2897800"/>
              <a:gd name="connsiteX4" fmla="*/ 1092418 w 1109165"/>
              <a:gd name="connsiteY4" fmla="*/ 2897800 h 2897800"/>
              <a:gd name="connsiteX0" fmla="*/ 714873 w 1190044"/>
              <a:gd name="connsiteY0" fmla="*/ 0 h 2897800"/>
              <a:gd name="connsiteX1" fmla="*/ 615386 w 1190044"/>
              <a:gd name="connsiteY1" fmla="*/ 699525 h 2897800"/>
              <a:gd name="connsiteX2" fmla="*/ 90177 w 1190044"/>
              <a:gd name="connsiteY2" fmla="*/ 1275810 h 2897800"/>
              <a:gd name="connsiteX3" fmla="*/ 595022 w 1190044"/>
              <a:gd name="connsiteY3" fmla="*/ 1900629 h 2897800"/>
              <a:gd name="connsiteX4" fmla="*/ 1173297 w 1190044"/>
              <a:gd name="connsiteY4" fmla="*/ 2897800 h 2897800"/>
              <a:gd name="connsiteX0" fmla="*/ 663114 w 1138285"/>
              <a:gd name="connsiteY0" fmla="*/ 0 h 2897800"/>
              <a:gd name="connsiteX1" fmla="*/ 563627 w 1138285"/>
              <a:gd name="connsiteY1" fmla="*/ 699525 h 2897800"/>
              <a:gd name="connsiteX2" fmla="*/ 38418 w 1138285"/>
              <a:gd name="connsiteY2" fmla="*/ 1275810 h 2897800"/>
              <a:gd name="connsiteX3" fmla="*/ 543263 w 1138285"/>
              <a:gd name="connsiteY3" fmla="*/ 1900629 h 2897800"/>
              <a:gd name="connsiteX4" fmla="*/ 1121538 w 1138285"/>
              <a:gd name="connsiteY4" fmla="*/ 2897800 h 2897800"/>
              <a:gd name="connsiteX0" fmla="*/ 663114 w 1138285"/>
              <a:gd name="connsiteY0" fmla="*/ 0 h 2897800"/>
              <a:gd name="connsiteX1" fmla="*/ 563627 w 1138285"/>
              <a:gd name="connsiteY1" fmla="*/ 699525 h 2897800"/>
              <a:gd name="connsiteX2" fmla="*/ 90177 w 1138285"/>
              <a:gd name="connsiteY2" fmla="*/ 1267184 h 2897800"/>
              <a:gd name="connsiteX3" fmla="*/ 543263 w 1138285"/>
              <a:gd name="connsiteY3" fmla="*/ 1900629 h 2897800"/>
              <a:gd name="connsiteX4" fmla="*/ 1121538 w 1138285"/>
              <a:gd name="connsiteY4" fmla="*/ 2897800 h 2897800"/>
              <a:gd name="connsiteX0" fmla="*/ 663114 w 1138285"/>
              <a:gd name="connsiteY0" fmla="*/ 0 h 3285209"/>
              <a:gd name="connsiteX1" fmla="*/ 563627 w 1138285"/>
              <a:gd name="connsiteY1" fmla="*/ 699525 h 3285209"/>
              <a:gd name="connsiteX2" fmla="*/ 90177 w 1138285"/>
              <a:gd name="connsiteY2" fmla="*/ 1267184 h 3285209"/>
              <a:gd name="connsiteX3" fmla="*/ 543263 w 1138285"/>
              <a:gd name="connsiteY3" fmla="*/ 1900629 h 3285209"/>
              <a:gd name="connsiteX4" fmla="*/ 1058869 w 1138285"/>
              <a:gd name="connsiteY4" fmla="*/ 3285209 h 3285209"/>
              <a:gd name="connsiteX0" fmla="*/ 663114 w 1213753"/>
              <a:gd name="connsiteY0" fmla="*/ 0 h 3285209"/>
              <a:gd name="connsiteX1" fmla="*/ 563627 w 1213753"/>
              <a:gd name="connsiteY1" fmla="*/ 699525 h 3285209"/>
              <a:gd name="connsiteX2" fmla="*/ 90177 w 1213753"/>
              <a:gd name="connsiteY2" fmla="*/ 1267184 h 3285209"/>
              <a:gd name="connsiteX3" fmla="*/ 543263 w 1213753"/>
              <a:gd name="connsiteY3" fmla="*/ 1900629 h 3285209"/>
              <a:gd name="connsiteX4" fmla="*/ 1058869 w 1213753"/>
              <a:gd name="connsiteY4" fmla="*/ 3285209 h 3285209"/>
              <a:gd name="connsiteX0" fmla="*/ 663114 w 1245088"/>
              <a:gd name="connsiteY0" fmla="*/ 0 h 3142779"/>
              <a:gd name="connsiteX1" fmla="*/ 563627 w 1245088"/>
              <a:gd name="connsiteY1" fmla="*/ 699525 h 3142779"/>
              <a:gd name="connsiteX2" fmla="*/ 90177 w 1245088"/>
              <a:gd name="connsiteY2" fmla="*/ 1267184 h 3142779"/>
              <a:gd name="connsiteX3" fmla="*/ 543263 w 1245088"/>
              <a:gd name="connsiteY3" fmla="*/ 1900629 h 3142779"/>
              <a:gd name="connsiteX4" fmla="*/ 1090204 w 1245088"/>
              <a:gd name="connsiteY4" fmla="*/ 3142779 h 3142779"/>
              <a:gd name="connsiteX0" fmla="*/ 663114 w 1138285"/>
              <a:gd name="connsiteY0" fmla="*/ 0 h 3142779"/>
              <a:gd name="connsiteX1" fmla="*/ 563627 w 1138285"/>
              <a:gd name="connsiteY1" fmla="*/ 699525 h 3142779"/>
              <a:gd name="connsiteX2" fmla="*/ 90177 w 1138285"/>
              <a:gd name="connsiteY2" fmla="*/ 1267184 h 3142779"/>
              <a:gd name="connsiteX3" fmla="*/ 543263 w 1138285"/>
              <a:gd name="connsiteY3" fmla="*/ 1900629 h 3142779"/>
              <a:gd name="connsiteX4" fmla="*/ 1090204 w 1138285"/>
              <a:gd name="connsiteY4" fmla="*/ 3142779 h 3142779"/>
              <a:gd name="connsiteX0" fmla="*/ 663114 w 1138285"/>
              <a:gd name="connsiteY0" fmla="*/ 0 h 3142779"/>
              <a:gd name="connsiteX1" fmla="*/ 563627 w 1138285"/>
              <a:gd name="connsiteY1" fmla="*/ 699525 h 3142779"/>
              <a:gd name="connsiteX2" fmla="*/ 90177 w 1138285"/>
              <a:gd name="connsiteY2" fmla="*/ 1204514 h 3142779"/>
              <a:gd name="connsiteX3" fmla="*/ 543263 w 1138285"/>
              <a:gd name="connsiteY3" fmla="*/ 1900629 h 3142779"/>
              <a:gd name="connsiteX4" fmla="*/ 1090204 w 1138285"/>
              <a:gd name="connsiteY4" fmla="*/ 3142779 h 3142779"/>
              <a:gd name="connsiteX0" fmla="*/ 663114 w 1138285"/>
              <a:gd name="connsiteY0" fmla="*/ 0 h 3142779"/>
              <a:gd name="connsiteX1" fmla="*/ 563627 w 1138285"/>
              <a:gd name="connsiteY1" fmla="*/ 699525 h 3142779"/>
              <a:gd name="connsiteX2" fmla="*/ 90177 w 1138285"/>
              <a:gd name="connsiteY2" fmla="*/ 1204514 h 3142779"/>
              <a:gd name="connsiteX3" fmla="*/ 543263 w 1138285"/>
              <a:gd name="connsiteY3" fmla="*/ 1900629 h 3142779"/>
              <a:gd name="connsiteX4" fmla="*/ 1090204 w 1138285"/>
              <a:gd name="connsiteY4" fmla="*/ 3142779 h 3142779"/>
              <a:gd name="connsiteX0" fmla="*/ 2434644 w 2909815"/>
              <a:gd name="connsiteY0" fmla="*/ 0 h 2186876"/>
              <a:gd name="connsiteX1" fmla="*/ 2335157 w 2909815"/>
              <a:gd name="connsiteY1" fmla="*/ 699525 h 2186876"/>
              <a:gd name="connsiteX2" fmla="*/ 1861707 w 2909815"/>
              <a:gd name="connsiteY2" fmla="*/ 1204514 h 2186876"/>
              <a:gd name="connsiteX3" fmla="*/ 2314793 w 2909815"/>
              <a:gd name="connsiteY3" fmla="*/ 1900629 h 2186876"/>
              <a:gd name="connsiteX4" fmla="*/ 0 w 2909815"/>
              <a:gd name="connsiteY4" fmla="*/ 1525645 h 2186876"/>
              <a:gd name="connsiteX0" fmla="*/ 2434644 w 2909815"/>
              <a:gd name="connsiteY0" fmla="*/ 0 h 2186876"/>
              <a:gd name="connsiteX1" fmla="*/ 2335157 w 2909815"/>
              <a:gd name="connsiteY1" fmla="*/ 699525 h 2186876"/>
              <a:gd name="connsiteX2" fmla="*/ 1861707 w 2909815"/>
              <a:gd name="connsiteY2" fmla="*/ 1204514 h 2186876"/>
              <a:gd name="connsiteX3" fmla="*/ 2314793 w 2909815"/>
              <a:gd name="connsiteY3" fmla="*/ 1900629 h 2186876"/>
              <a:gd name="connsiteX4" fmla="*/ 0 w 2909815"/>
              <a:gd name="connsiteY4" fmla="*/ 1525645 h 2186876"/>
              <a:gd name="connsiteX0" fmla="*/ 2375377 w 2850548"/>
              <a:gd name="connsiteY0" fmla="*/ 0 h 2186876"/>
              <a:gd name="connsiteX1" fmla="*/ 2275890 w 2850548"/>
              <a:gd name="connsiteY1" fmla="*/ 699525 h 2186876"/>
              <a:gd name="connsiteX2" fmla="*/ 1802440 w 2850548"/>
              <a:gd name="connsiteY2" fmla="*/ 1204514 h 2186876"/>
              <a:gd name="connsiteX3" fmla="*/ 2255526 w 2850548"/>
              <a:gd name="connsiteY3" fmla="*/ 1900629 h 2186876"/>
              <a:gd name="connsiteX4" fmla="*/ 0 w 2850548"/>
              <a:gd name="connsiteY4" fmla="*/ 1805045 h 2186876"/>
              <a:gd name="connsiteX0" fmla="*/ 2375377 w 2530427"/>
              <a:gd name="connsiteY0" fmla="*/ 0 h 2216661"/>
              <a:gd name="connsiteX1" fmla="*/ 2275890 w 2530427"/>
              <a:gd name="connsiteY1" fmla="*/ 699525 h 2216661"/>
              <a:gd name="connsiteX2" fmla="*/ 1802440 w 2530427"/>
              <a:gd name="connsiteY2" fmla="*/ 1204514 h 2216661"/>
              <a:gd name="connsiteX3" fmla="*/ 2255526 w 2530427"/>
              <a:gd name="connsiteY3" fmla="*/ 1900629 h 2216661"/>
              <a:gd name="connsiteX4" fmla="*/ 0 w 2530427"/>
              <a:gd name="connsiteY4" fmla="*/ 1805045 h 2216661"/>
              <a:gd name="connsiteX0" fmla="*/ 2375377 w 2530427"/>
              <a:gd name="connsiteY0" fmla="*/ 0 h 2216661"/>
              <a:gd name="connsiteX1" fmla="*/ 2275890 w 2530427"/>
              <a:gd name="connsiteY1" fmla="*/ 699525 h 2216661"/>
              <a:gd name="connsiteX2" fmla="*/ 1802440 w 2530427"/>
              <a:gd name="connsiteY2" fmla="*/ 1204514 h 2216661"/>
              <a:gd name="connsiteX3" fmla="*/ 2255526 w 2530427"/>
              <a:gd name="connsiteY3" fmla="*/ 1900629 h 2216661"/>
              <a:gd name="connsiteX4" fmla="*/ 0 w 2530427"/>
              <a:gd name="connsiteY4" fmla="*/ 1805045 h 2216661"/>
              <a:gd name="connsiteX0" fmla="*/ 2375377 w 2530427"/>
              <a:gd name="connsiteY0" fmla="*/ 0 h 2228575"/>
              <a:gd name="connsiteX1" fmla="*/ 2275890 w 2530427"/>
              <a:gd name="connsiteY1" fmla="*/ 699525 h 2228575"/>
              <a:gd name="connsiteX2" fmla="*/ 1802440 w 2530427"/>
              <a:gd name="connsiteY2" fmla="*/ 1204514 h 2228575"/>
              <a:gd name="connsiteX3" fmla="*/ 2255526 w 2530427"/>
              <a:gd name="connsiteY3" fmla="*/ 1900629 h 2228575"/>
              <a:gd name="connsiteX4" fmla="*/ 0 w 2530427"/>
              <a:gd name="connsiteY4" fmla="*/ 1805045 h 2228575"/>
              <a:gd name="connsiteX0" fmla="*/ 2375377 w 2530427"/>
              <a:gd name="connsiteY0" fmla="*/ 0 h 2228575"/>
              <a:gd name="connsiteX1" fmla="*/ 2275890 w 2530427"/>
              <a:gd name="connsiteY1" fmla="*/ 699525 h 2228575"/>
              <a:gd name="connsiteX2" fmla="*/ 1802440 w 2530427"/>
              <a:gd name="connsiteY2" fmla="*/ 1204514 h 2228575"/>
              <a:gd name="connsiteX3" fmla="*/ 2255526 w 2530427"/>
              <a:gd name="connsiteY3" fmla="*/ 1900629 h 2228575"/>
              <a:gd name="connsiteX4" fmla="*/ 0 w 2530427"/>
              <a:gd name="connsiteY4" fmla="*/ 1805045 h 2228575"/>
              <a:gd name="connsiteX0" fmla="*/ 2375377 w 2530427"/>
              <a:gd name="connsiteY0" fmla="*/ 0 h 2243467"/>
              <a:gd name="connsiteX1" fmla="*/ 2275890 w 2530427"/>
              <a:gd name="connsiteY1" fmla="*/ 699525 h 2243467"/>
              <a:gd name="connsiteX2" fmla="*/ 1802440 w 2530427"/>
              <a:gd name="connsiteY2" fmla="*/ 1204514 h 2243467"/>
              <a:gd name="connsiteX3" fmla="*/ 2252547 w 2530427"/>
              <a:gd name="connsiteY3" fmla="*/ 1915521 h 2243467"/>
              <a:gd name="connsiteX4" fmla="*/ 0 w 2530427"/>
              <a:gd name="connsiteY4" fmla="*/ 1805045 h 2243467"/>
              <a:gd name="connsiteX0" fmla="*/ 2375377 w 2530427"/>
              <a:gd name="connsiteY0" fmla="*/ 0 h 2246445"/>
              <a:gd name="connsiteX1" fmla="*/ 2275890 w 2530427"/>
              <a:gd name="connsiteY1" fmla="*/ 699525 h 2246445"/>
              <a:gd name="connsiteX2" fmla="*/ 1802440 w 2530427"/>
              <a:gd name="connsiteY2" fmla="*/ 1204514 h 2246445"/>
              <a:gd name="connsiteX3" fmla="*/ 2222762 w 2530427"/>
              <a:gd name="connsiteY3" fmla="*/ 1918499 h 2246445"/>
              <a:gd name="connsiteX4" fmla="*/ 0 w 2530427"/>
              <a:gd name="connsiteY4" fmla="*/ 1805045 h 2246445"/>
              <a:gd name="connsiteX0" fmla="*/ 2375377 w 2530427"/>
              <a:gd name="connsiteY0" fmla="*/ 0 h 2246445"/>
              <a:gd name="connsiteX1" fmla="*/ 2275890 w 2530427"/>
              <a:gd name="connsiteY1" fmla="*/ 699525 h 2246445"/>
              <a:gd name="connsiteX2" fmla="*/ 1772655 w 2530427"/>
              <a:gd name="connsiteY2" fmla="*/ 1225364 h 2246445"/>
              <a:gd name="connsiteX3" fmla="*/ 2222762 w 2530427"/>
              <a:gd name="connsiteY3" fmla="*/ 1918499 h 2246445"/>
              <a:gd name="connsiteX4" fmla="*/ 0 w 2530427"/>
              <a:gd name="connsiteY4" fmla="*/ 1805045 h 2246445"/>
              <a:gd name="connsiteX0" fmla="*/ 2375377 w 2530427"/>
              <a:gd name="connsiteY0" fmla="*/ 0 h 2246445"/>
              <a:gd name="connsiteX1" fmla="*/ 2275890 w 2530427"/>
              <a:gd name="connsiteY1" fmla="*/ 699525 h 2246445"/>
              <a:gd name="connsiteX2" fmla="*/ 1757762 w 2530427"/>
              <a:gd name="connsiteY2" fmla="*/ 1249192 h 2246445"/>
              <a:gd name="connsiteX3" fmla="*/ 2222762 w 2530427"/>
              <a:gd name="connsiteY3" fmla="*/ 1918499 h 2246445"/>
              <a:gd name="connsiteX4" fmla="*/ 0 w 2530427"/>
              <a:gd name="connsiteY4" fmla="*/ 1805045 h 2246445"/>
              <a:gd name="connsiteX0" fmla="*/ 2375377 w 2530427"/>
              <a:gd name="connsiteY0" fmla="*/ 0 h 2246445"/>
              <a:gd name="connsiteX1" fmla="*/ 2275890 w 2530427"/>
              <a:gd name="connsiteY1" fmla="*/ 699525 h 2246445"/>
              <a:gd name="connsiteX2" fmla="*/ 1722020 w 2530427"/>
              <a:gd name="connsiteY2" fmla="*/ 1249192 h 2246445"/>
              <a:gd name="connsiteX3" fmla="*/ 2222762 w 2530427"/>
              <a:gd name="connsiteY3" fmla="*/ 1918499 h 2246445"/>
              <a:gd name="connsiteX4" fmla="*/ 0 w 2530427"/>
              <a:gd name="connsiteY4" fmla="*/ 1805045 h 2246445"/>
              <a:gd name="connsiteX0" fmla="*/ 2375377 w 2530427"/>
              <a:gd name="connsiteY0" fmla="*/ 0 h 2246445"/>
              <a:gd name="connsiteX1" fmla="*/ 2275890 w 2530427"/>
              <a:gd name="connsiteY1" fmla="*/ 699525 h 2246445"/>
              <a:gd name="connsiteX2" fmla="*/ 1793504 w 2530427"/>
              <a:gd name="connsiteY2" fmla="*/ 1228342 h 2246445"/>
              <a:gd name="connsiteX3" fmla="*/ 2222762 w 2530427"/>
              <a:gd name="connsiteY3" fmla="*/ 1918499 h 2246445"/>
              <a:gd name="connsiteX4" fmla="*/ 0 w 2530427"/>
              <a:gd name="connsiteY4" fmla="*/ 1805045 h 2246445"/>
              <a:gd name="connsiteX0" fmla="*/ 2375377 w 2530427"/>
              <a:gd name="connsiteY0" fmla="*/ 0 h 2246445"/>
              <a:gd name="connsiteX1" fmla="*/ 2275890 w 2530427"/>
              <a:gd name="connsiteY1" fmla="*/ 699525 h 2246445"/>
              <a:gd name="connsiteX2" fmla="*/ 1769676 w 2530427"/>
              <a:gd name="connsiteY2" fmla="*/ 1228342 h 2246445"/>
              <a:gd name="connsiteX3" fmla="*/ 2222762 w 2530427"/>
              <a:gd name="connsiteY3" fmla="*/ 1918499 h 2246445"/>
              <a:gd name="connsiteX4" fmla="*/ 0 w 2530427"/>
              <a:gd name="connsiteY4" fmla="*/ 1805045 h 2246445"/>
              <a:gd name="connsiteX0" fmla="*/ 2375377 w 2530427"/>
              <a:gd name="connsiteY0" fmla="*/ 0 h 2246445"/>
              <a:gd name="connsiteX1" fmla="*/ 2275890 w 2530427"/>
              <a:gd name="connsiteY1" fmla="*/ 699525 h 2246445"/>
              <a:gd name="connsiteX2" fmla="*/ 1769676 w 2530427"/>
              <a:gd name="connsiteY2" fmla="*/ 1228342 h 2246445"/>
              <a:gd name="connsiteX3" fmla="*/ 2222762 w 2530427"/>
              <a:gd name="connsiteY3" fmla="*/ 1918499 h 2246445"/>
              <a:gd name="connsiteX4" fmla="*/ 0 w 2530427"/>
              <a:gd name="connsiteY4" fmla="*/ 1805045 h 2246445"/>
              <a:gd name="connsiteX0" fmla="*/ 1965885 w 2120935"/>
              <a:gd name="connsiteY0" fmla="*/ 0 h 2246445"/>
              <a:gd name="connsiteX1" fmla="*/ 1866398 w 2120935"/>
              <a:gd name="connsiteY1" fmla="*/ 699525 h 2246445"/>
              <a:gd name="connsiteX2" fmla="*/ 1360184 w 2120935"/>
              <a:gd name="connsiteY2" fmla="*/ 1228342 h 2246445"/>
              <a:gd name="connsiteX3" fmla="*/ 1813270 w 2120935"/>
              <a:gd name="connsiteY3" fmla="*/ 1918499 h 2246445"/>
              <a:gd name="connsiteX4" fmla="*/ 0 w 2120935"/>
              <a:gd name="connsiteY4" fmla="*/ 2083340 h 2246445"/>
              <a:gd name="connsiteX0" fmla="*/ 1853966 w 2009016"/>
              <a:gd name="connsiteY0" fmla="*/ 0 h 2246445"/>
              <a:gd name="connsiteX1" fmla="*/ 1754479 w 2009016"/>
              <a:gd name="connsiteY1" fmla="*/ 699525 h 2246445"/>
              <a:gd name="connsiteX2" fmla="*/ 1248265 w 2009016"/>
              <a:gd name="connsiteY2" fmla="*/ 1228342 h 2246445"/>
              <a:gd name="connsiteX3" fmla="*/ 1701351 w 2009016"/>
              <a:gd name="connsiteY3" fmla="*/ 1918499 h 2246445"/>
              <a:gd name="connsiteX4" fmla="*/ 0 w 2009016"/>
              <a:gd name="connsiteY4" fmla="*/ 2090484 h 2246445"/>
              <a:gd name="connsiteX0" fmla="*/ 1873016 w 2028066"/>
              <a:gd name="connsiteY0" fmla="*/ 0 h 2246445"/>
              <a:gd name="connsiteX1" fmla="*/ 1773529 w 2028066"/>
              <a:gd name="connsiteY1" fmla="*/ 699525 h 2246445"/>
              <a:gd name="connsiteX2" fmla="*/ 1267315 w 2028066"/>
              <a:gd name="connsiteY2" fmla="*/ 1228342 h 2246445"/>
              <a:gd name="connsiteX3" fmla="*/ 1720401 w 2028066"/>
              <a:gd name="connsiteY3" fmla="*/ 1918499 h 2246445"/>
              <a:gd name="connsiteX4" fmla="*/ 0 w 2028066"/>
              <a:gd name="connsiteY4" fmla="*/ 2107153 h 2246445"/>
              <a:gd name="connsiteX0" fmla="*/ 1873016 w 2028066"/>
              <a:gd name="connsiteY0" fmla="*/ 0 h 2246445"/>
              <a:gd name="connsiteX1" fmla="*/ 1773529 w 2028066"/>
              <a:gd name="connsiteY1" fmla="*/ 699525 h 2246445"/>
              <a:gd name="connsiteX2" fmla="*/ 1267315 w 2028066"/>
              <a:gd name="connsiteY2" fmla="*/ 1228342 h 2246445"/>
              <a:gd name="connsiteX3" fmla="*/ 1720401 w 2028066"/>
              <a:gd name="connsiteY3" fmla="*/ 1918499 h 2246445"/>
              <a:gd name="connsiteX4" fmla="*/ 0 w 2028066"/>
              <a:gd name="connsiteY4" fmla="*/ 2107153 h 2246445"/>
              <a:gd name="connsiteX0" fmla="*/ 2168291 w 2323341"/>
              <a:gd name="connsiteY0" fmla="*/ 0 h 2276222"/>
              <a:gd name="connsiteX1" fmla="*/ 2068804 w 2323341"/>
              <a:gd name="connsiteY1" fmla="*/ 699525 h 2276222"/>
              <a:gd name="connsiteX2" fmla="*/ 1562590 w 2323341"/>
              <a:gd name="connsiteY2" fmla="*/ 1228342 h 2276222"/>
              <a:gd name="connsiteX3" fmla="*/ 2015676 w 2323341"/>
              <a:gd name="connsiteY3" fmla="*/ 1918499 h 2276222"/>
              <a:gd name="connsiteX4" fmla="*/ 0 w 2323341"/>
              <a:gd name="connsiteY4" fmla="*/ 2276222 h 2276222"/>
              <a:gd name="connsiteX0" fmla="*/ 2168291 w 2323341"/>
              <a:gd name="connsiteY0" fmla="*/ 0 h 2276222"/>
              <a:gd name="connsiteX1" fmla="*/ 2068804 w 2323341"/>
              <a:gd name="connsiteY1" fmla="*/ 699525 h 2276222"/>
              <a:gd name="connsiteX2" fmla="*/ 1562590 w 2323341"/>
              <a:gd name="connsiteY2" fmla="*/ 1228342 h 2276222"/>
              <a:gd name="connsiteX3" fmla="*/ 2015676 w 2323341"/>
              <a:gd name="connsiteY3" fmla="*/ 1918499 h 2276222"/>
              <a:gd name="connsiteX4" fmla="*/ 0 w 2323341"/>
              <a:gd name="connsiteY4" fmla="*/ 2276222 h 227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341" h="2276222">
                <a:moveTo>
                  <a:pt x="2168291" y="0"/>
                </a:moveTo>
                <a:cubicBezTo>
                  <a:pt x="2004729" y="133801"/>
                  <a:pt x="2323341" y="492828"/>
                  <a:pt x="2068804" y="699525"/>
                </a:cubicBezTo>
                <a:cubicBezTo>
                  <a:pt x="1880481" y="809457"/>
                  <a:pt x="1665231" y="968995"/>
                  <a:pt x="1562590" y="1228342"/>
                </a:cubicBezTo>
                <a:cubicBezTo>
                  <a:pt x="1553292" y="1378306"/>
                  <a:pt x="1695800" y="1652399"/>
                  <a:pt x="2015676" y="1918499"/>
                </a:cubicBezTo>
                <a:cubicBezTo>
                  <a:pt x="2166902" y="2246445"/>
                  <a:pt x="1546801" y="1248582"/>
                  <a:pt x="0" y="2276222"/>
                </a:cubicBezTo>
              </a:path>
            </a:pathLst>
          </a:custGeom>
          <a:ln w="28575">
            <a:solidFill>
              <a:schemeClr val="bg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558" name="Freeform 2557"/>
          <p:cNvSpPr/>
          <p:nvPr/>
        </p:nvSpPr>
        <p:spPr>
          <a:xfrm>
            <a:off x="677717" y="3513692"/>
            <a:ext cx="4885195" cy="1076260"/>
          </a:xfrm>
          <a:custGeom>
            <a:avLst/>
            <a:gdLst>
              <a:gd name="connsiteX0" fmla="*/ 1371600 w 1371600"/>
              <a:gd name="connsiteY0" fmla="*/ 923026 h 1078302"/>
              <a:gd name="connsiteX1" fmla="*/ 646981 w 1371600"/>
              <a:gd name="connsiteY1" fmla="*/ 0 h 1078302"/>
              <a:gd name="connsiteX2" fmla="*/ 0 w 1371600"/>
              <a:gd name="connsiteY2" fmla="*/ 414068 h 1078302"/>
              <a:gd name="connsiteX3" fmla="*/ 17253 w 1371600"/>
              <a:gd name="connsiteY3" fmla="*/ 1078302 h 1078302"/>
              <a:gd name="connsiteX4" fmla="*/ 17253 w 1371600"/>
              <a:gd name="connsiteY4" fmla="*/ 1078302 h 1078302"/>
              <a:gd name="connsiteX0" fmla="*/ 1354347 w 1354347"/>
              <a:gd name="connsiteY0" fmla="*/ 923026 h 1078302"/>
              <a:gd name="connsiteX1" fmla="*/ 629728 w 1354347"/>
              <a:gd name="connsiteY1" fmla="*/ 0 h 1078302"/>
              <a:gd name="connsiteX2" fmla="*/ 350882 w 1354347"/>
              <a:gd name="connsiteY2" fmla="*/ 422185 h 1078302"/>
              <a:gd name="connsiteX3" fmla="*/ 0 w 1354347"/>
              <a:gd name="connsiteY3" fmla="*/ 1078302 h 1078302"/>
              <a:gd name="connsiteX4" fmla="*/ 0 w 1354347"/>
              <a:gd name="connsiteY4" fmla="*/ 1078302 h 1078302"/>
              <a:gd name="connsiteX0" fmla="*/ 1354347 w 1354347"/>
              <a:gd name="connsiteY0" fmla="*/ 923026 h 1078302"/>
              <a:gd name="connsiteX1" fmla="*/ 914735 w 1354347"/>
              <a:gd name="connsiteY1" fmla="*/ 0 h 1078302"/>
              <a:gd name="connsiteX2" fmla="*/ 350882 w 1354347"/>
              <a:gd name="connsiteY2" fmla="*/ 422185 h 1078302"/>
              <a:gd name="connsiteX3" fmla="*/ 0 w 1354347"/>
              <a:gd name="connsiteY3" fmla="*/ 1078302 h 1078302"/>
              <a:gd name="connsiteX4" fmla="*/ 0 w 1354347"/>
              <a:gd name="connsiteY4" fmla="*/ 1078302 h 1078302"/>
              <a:gd name="connsiteX0" fmla="*/ 1853111 w 1853111"/>
              <a:gd name="connsiteY0" fmla="*/ 0 h 1559572"/>
              <a:gd name="connsiteX1" fmla="*/ 914735 w 1853111"/>
              <a:gd name="connsiteY1" fmla="*/ 481270 h 1559572"/>
              <a:gd name="connsiteX2" fmla="*/ 350882 w 1853111"/>
              <a:gd name="connsiteY2" fmla="*/ 903455 h 1559572"/>
              <a:gd name="connsiteX3" fmla="*/ 0 w 1853111"/>
              <a:gd name="connsiteY3" fmla="*/ 1559572 h 1559572"/>
              <a:gd name="connsiteX4" fmla="*/ 0 w 1853111"/>
              <a:gd name="connsiteY4" fmla="*/ 1559572 h 1559572"/>
              <a:gd name="connsiteX0" fmla="*/ 1853111 w 1853111"/>
              <a:gd name="connsiteY0" fmla="*/ 0 h 1559572"/>
              <a:gd name="connsiteX1" fmla="*/ 1831601 w 1853111"/>
              <a:gd name="connsiteY1" fmla="*/ 107874 h 1559572"/>
              <a:gd name="connsiteX2" fmla="*/ 914735 w 1853111"/>
              <a:gd name="connsiteY2" fmla="*/ 481270 h 1559572"/>
              <a:gd name="connsiteX3" fmla="*/ 350882 w 1853111"/>
              <a:gd name="connsiteY3" fmla="*/ 903455 h 1559572"/>
              <a:gd name="connsiteX4" fmla="*/ 0 w 1853111"/>
              <a:gd name="connsiteY4" fmla="*/ 1559572 h 1559572"/>
              <a:gd name="connsiteX5" fmla="*/ 0 w 1853111"/>
              <a:gd name="connsiteY5" fmla="*/ 1559572 h 1559572"/>
              <a:gd name="connsiteX0" fmla="*/ 405973 w 1831601"/>
              <a:gd name="connsiteY0" fmla="*/ 0 h 1483481"/>
              <a:gd name="connsiteX1" fmla="*/ 1831601 w 1831601"/>
              <a:gd name="connsiteY1" fmla="*/ 31783 h 1483481"/>
              <a:gd name="connsiteX2" fmla="*/ 914735 w 1831601"/>
              <a:gd name="connsiteY2" fmla="*/ 405179 h 1483481"/>
              <a:gd name="connsiteX3" fmla="*/ 350882 w 1831601"/>
              <a:gd name="connsiteY3" fmla="*/ 827364 h 1483481"/>
              <a:gd name="connsiteX4" fmla="*/ 0 w 1831601"/>
              <a:gd name="connsiteY4" fmla="*/ 1483481 h 1483481"/>
              <a:gd name="connsiteX5" fmla="*/ 0 w 1831601"/>
              <a:gd name="connsiteY5" fmla="*/ 1483481 h 1483481"/>
              <a:gd name="connsiteX0" fmla="*/ 405973 w 1831601"/>
              <a:gd name="connsiteY0" fmla="*/ 0 h 1483481"/>
              <a:gd name="connsiteX1" fmla="*/ 1831601 w 1831601"/>
              <a:gd name="connsiteY1" fmla="*/ 31783 h 1483481"/>
              <a:gd name="connsiteX2" fmla="*/ 914735 w 1831601"/>
              <a:gd name="connsiteY2" fmla="*/ 405179 h 1483481"/>
              <a:gd name="connsiteX3" fmla="*/ 350882 w 1831601"/>
              <a:gd name="connsiteY3" fmla="*/ 827364 h 1483481"/>
              <a:gd name="connsiteX4" fmla="*/ 0 w 1831601"/>
              <a:gd name="connsiteY4" fmla="*/ 1483481 h 1483481"/>
              <a:gd name="connsiteX5" fmla="*/ 0 w 1831601"/>
              <a:gd name="connsiteY5" fmla="*/ 1483481 h 1483481"/>
              <a:gd name="connsiteX0" fmla="*/ 405973 w 2177986"/>
              <a:gd name="connsiteY0" fmla="*/ 0 h 1483481"/>
              <a:gd name="connsiteX1" fmla="*/ 1831601 w 2177986"/>
              <a:gd name="connsiteY1" fmla="*/ 31783 h 1483481"/>
              <a:gd name="connsiteX2" fmla="*/ 914735 w 2177986"/>
              <a:gd name="connsiteY2" fmla="*/ 405179 h 1483481"/>
              <a:gd name="connsiteX3" fmla="*/ 350882 w 2177986"/>
              <a:gd name="connsiteY3" fmla="*/ 827364 h 1483481"/>
              <a:gd name="connsiteX4" fmla="*/ 0 w 2177986"/>
              <a:gd name="connsiteY4" fmla="*/ 1483481 h 1483481"/>
              <a:gd name="connsiteX5" fmla="*/ 0 w 2177986"/>
              <a:gd name="connsiteY5" fmla="*/ 1483481 h 1483481"/>
              <a:gd name="connsiteX0" fmla="*/ 405973 w 2177986"/>
              <a:gd name="connsiteY0" fmla="*/ 0 h 1483481"/>
              <a:gd name="connsiteX1" fmla="*/ 1831601 w 2177986"/>
              <a:gd name="connsiteY1" fmla="*/ 31783 h 1483481"/>
              <a:gd name="connsiteX2" fmla="*/ 914735 w 2177986"/>
              <a:gd name="connsiteY2" fmla="*/ 405179 h 1483481"/>
              <a:gd name="connsiteX3" fmla="*/ 350882 w 2177986"/>
              <a:gd name="connsiteY3" fmla="*/ 827364 h 1483481"/>
              <a:gd name="connsiteX4" fmla="*/ 0 w 2177986"/>
              <a:gd name="connsiteY4" fmla="*/ 1483481 h 1483481"/>
              <a:gd name="connsiteX5" fmla="*/ 0 w 2177986"/>
              <a:gd name="connsiteY5" fmla="*/ 1483481 h 1483481"/>
              <a:gd name="connsiteX0" fmla="*/ 445730 w 2177986"/>
              <a:gd name="connsiteY0" fmla="*/ 0 h 1918287"/>
              <a:gd name="connsiteX1" fmla="*/ 1831601 w 2177986"/>
              <a:gd name="connsiteY1" fmla="*/ 466589 h 1918287"/>
              <a:gd name="connsiteX2" fmla="*/ 914735 w 2177986"/>
              <a:gd name="connsiteY2" fmla="*/ 839985 h 1918287"/>
              <a:gd name="connsiteX3" fmla="*/ 350882 w 2177986"/>
              <a:gd name="connsiteY3" fmla="*/ 1262170 h 1918287"/>
              <a:gd name="connsiteX4" fmla="*/ 0 w 2177986"/>
              <a:gd name="connsiteY4" fmla="*/ 1918287 h 1918287"/>
              <a:gd name="connsiteX5" fmla="*/ 0 w 2177986"/>
              <a:gd name="connsiteY5" fmla="*/ 1918287 h 1918287"/>
              <a:gd name="connsiteX0" fmla="*/ 445730 w 2177986"/>
              <a:gd name="connsiteY0" fmla="*/ 0 h 1918287"/>
              <a:gd name="connsiteX1" fmla="*/ 1831601 w 2177986"/>
              <a:gd name="connsiteY1" fmla="*/ 466589 h 1918287"/>
              <a:gd name="connsiteX2" fmla="*/ 914735 w 2177986"/>
              <a:gd name="connsiteY2" fmla="*/ 839985 h 1918287"/>
              <a:gd name="connsiteX3" fmla="*/ 350882 w 2177986"/>
              <a:gd name="connsiteY3" fmla="*/ 1262170 h 1918287"/>
              <a:gd name="connsiteX4" fmla="*/ 0 w 2177986"/>
              <a:gd name="connsiteY4" fmla="*/ 1918287 h 1918287"/>
              <a:gd name="connsiteX5" fmla="*/ 0 w 2177986"/>
              <a:gd name="connsiteY5" fmla="*/ 1918287 h 1918287"/>
              <a:gd name="connsiteX0" fmla="*/ 445730 w 2177986"/>
              <a:gd name="connsiteY0" fmla="*/ 0 h 1918287"/>
              <a:gd name="connsiteX1" fmla="*/ 797311 w 2177986"/>
              <a:gd name="connsiteY1" fmla="*/ 358099 h 1918287"/>
              <a:gd name="connsiteX2" fmla="*/ 1831601 w 2177986"/>
              <a:gd name="connsiteY2" fmla="*/ 466589 h 1918287"/>
              <a:gd name="connsiteX3" fmla="*/ 914735 w 2177986"/>
              <a:gd name="connsiteY3" fmla="*/ 839985 h 1918287"/>
              <a:gd name="connsiteX4" fmla="*/ 350882 w 2177986"/>
              <a:gd name="connsiteY4" fmla="*/ 1262170 h 1918287"/>
              <a:gd name="connsiteX5" fmla="*/ 0 w 2177986"/>
              <a:gd name="connsiteY5" fmla="*/ 1918287 h 1918287"/>
              <a:gd name="connsiteX6" fmla="*/ 0 w 2177986"/>
              <a:gd name="connsiteY6" fmla="*/ 1918287 h 1918287"/>
              <a:gd name="connsiteX0" fmla="*/ 445730 w 2177986"/>
              <a:gd name="connsiteY0" fmla="*/ 0 h 1918287"/>
              <a:gd name="connsiteX1" fmla="*/ 336136 w 2177986"/>
              <a:gd name="connsiteY1" fmla="*/ 407015 h 1918287"/>
              <a:gd name="connsiteX2" fmla="*/ 1831601 w 2177986"/>
              <a:gd name="connsiteY2" fmla="*/ 466589 h 1918287"/>
              <a:gd name="connsiteX3" fmla="*/ 914735 w 2177986"/>
              <a:gd name="connsiteY3" fmla="*/ 839985 h 1918287"/>
              <a:gd name="connsiteX4" fmla="*/ 350882 w 2177986"/>
              <a:gd name="connsiteY4" fmla="*/ 1262170 h 1918287"/>
              <a:gd name="connsiteX5" fmla="*/ 0 w 2177986"/>
              <a:gd name="connsiteY5" fmla="*/ 1918287 h 1918287"/>
              <a:gd name="connsiteX6" fmla="*/ 0 w 2177986"/>
              <a:gd name="connsiteY6" fmla="*/ 1918287 h 1918287"/>
              <a:gd name="connsiteX0" fmla="*/ 445730 w 2177986"/>
              <a:gd name="connsiteY0" fmla="*/ 0 h 1918287"/>
              <a:gd name="connsiteX1" fmla="*/ 336136 w 2177986"/>
              <a:gd name="connsiteY1" fmla="*/ 407015 h 1918287"/>
              <a:gd name="connsiteX2" fmla="*/ 1831601 w 2177986"/>
              <a:gd name="connsiteY2" fmla="*/ 466589 h 1918287"/>
              <a:gd name="connsiteX3" fmla="*/ 914735 w 2177986"/>
              <a:gd name="connsiteY3" fmla="*/ 839985 h 1918287"/>
              <a:gd name="connsiteX4" fmla="*/ 350882 w 2177986"/>
              <a:gd name="connsiteY4" fmla="*/ 1262170 h 1918287"/>
              <a:gd name="connsiteX5" fmla="*/ 0 w 2177986"/>
              <a:gd name="connsiteY5" fmla="*/ 1918287 h 1918287"/>
              <a:gd name="connsiteX6" fmla="*/ 0 w 2177986"/>
              <a:gd name="connsiteY6" fmla="*/ 1918287 h 1918287"/>
              <a:gd name="connsiteX0" fmla="*/ 445730 w 2177986"/>
              <a:gd name="connsiteY0" fmla="*/ 0 h 1918287"/>
              <a:gd name="connsiteX1" fmla="*/ 336136 w 2177986"/>
              <a:gd name="connsiteY1" fmla="*/ 407015 h 1918287"/>
              <a:gd name="connsiteX2" fmla="*/ 1831601 w 2177986"/>
              <a:gd name="connsiteY2" fmla="*/ 466589 h 1918287"/>
              <a:gd name="connsiteX3" fmla="*/ 914735 w 2177986"/>
              <a:gd name="connsiteY3" fmla="*/ 839985 h 1918287"/>
              <a:gd name="connsiteX4" fmla="*/ 350882 w 2177986"/>
              <a:gd name="connsiteY4" fmla="*/ 1262170 h 1918287"/>
              <a:gd name="connsiteX5" fmla="*/ 0 w 2177986"/>
              <a:gd name="connsiteY5" fmla="*/ 1918287 h 1918287"/>
              <a:gd name="connsiteX6" fmla="*/ 0 w 2177986"/>
              <a:gd name="connsiteY6" fmla="*/ 1918287 h 1918287"/>
              <a:gd name="connsiteX0" fmla="*/ 445730 w 2177986"/>
              <a:gd name="connsiteY0" fmla="*/ 0 h 1918287"/>
              <a:gd name="connsiteX1" fmla="*/ 336136 w 2177986"/>
              <a:gd name="connsiteY1" fmla="*/ 407015 h 1918287"/>
              <a:gd name="connsiteX2" fmla="*/ 1831601 w 2177986"/>
              <a:gd name="connsiteY2" fmla="*/ 466589 h 1918287"/>
              <a:gd name="connsiteX3" fmla="*/ 914735 w 2177986"/>
              <a:gd name="connsiteY3" fmla="*/ 839985 h 1918287"/>
              <a:gd name="connsiteX4" fmla="*/ 350882 w 2177986"/>
              <a:gd name="connsiteY4" fmla="*/ 1262170 h 1918287"/>
              <a:gd name="connsiteX5" fmla="*/ 0 w 2177986"/>
              <a:gd name="connsiteY5" fmla="*/ 1918287 h 1918287"/>
              <a:gd name="connsiteX6" fmla="*/ 0 w 2177986"/>
              <a:gd name="connsiteY6" fmla="*/ 1918287 h 1918287"/>
              <a:gd name="connsiteX0" fmla="*/ 336136 w 2177986"/>
              <a:gd name="connsiteY0" fmla="*/ 20740 h 1532012"/>
              <a:gd name="connsiteX1" fmla="*/ 1831601 w 2177986"/>
              <a:gd name="connsiteY1" fmla="*/ 80314 h 1532012"/>
              <a:gd name="connsiteX2" fmla="*/ 914735 w 2177986"/>
              <a:gd name="connsiteY2" fmla="*/ 453710 h 1532012"/>
              <a:gd name="connsiteX3" fmla="*/ 350882 w 2177986"/>
              <a:gd name="connsiteY3" fmla="*/ 875895 h 1532012"/>
              <a:gd name="connsiteX4" fmla="*/ 0 w 2177986"/>
              <a:gd name="connsiteY4" fmla="*/ 1532012 h 1532012"/>
              <a:gd name="connsiteX5" fmla="*/ 0 w 2177986"/>
              <a:gd name="connsiteY5" fmla="*/ 1532012 h 1532012"/>
              <a:gd name="connsiteX0" fmla="*/ 1831601 w 2177986"/>
              <a:gd name="connsiteY0" fmla="*/ 0 h 1451698"/>
              <a:gd name="connsiteX1" fmla="*/ 914735 w 2177986"/>
              <a:gd name="connsiteY1" fmla="*/ 373396 h 1451698"/>
              <a:gd name="connsiteX2" fmla="*/ 350882 w 2177986"/>
              <a:gd name="connsiteY2" fmla="*/ 795581 h 1451698"/>
              <a:gd name="connsiteX3" fmla="*/ 0 w 2177986"/>
              <a:gd name="connsiteY3" fmla="*/ 1451698 h 1451698"/>
              <a:gd name="connsiteX4" fmla="*/ 0 w 2177986"/>
              <a:gd name="connsiteY4" fmla="*/ 1451698 h 1451698"/>
              <a:gd name="connsiteX0" fmla="*/ 1902852 w 2249237"/>
              <a:gd name="connsiteY0" fmla="*/ 384220 h 1202767"/>
              <a:gd name="connsiteX1" fmla="*/ 914735 w 2249237"/>
              <a:gd name="connsiteY1" fmla="*/ 124465 h 1202767"/>
              <a:gd name="connsiteX2" fmla="*/ 350882 w 2249237"/>
              <a:gd name="connsiteY2" fmla="*/ 546650 h 1202767"/>
              <a:gd name="connsiteX3" fmla="*/ 0 w 2249237"/>
              <a:gd name="connsiteY3" fmla="*/ 1202767 h 1202767"/>
              <a:gd name="connsiteX4" fmla="*/ 0 w 2249237"/>
              <a:gd name="connsiteY4" fmla="*/ 1202767 h 1202767"/>
              <a:gd name="connsiteX0" fmla="*/ 2523954 w 2870339"/>
              <a:gd name="connsiteY0" fmla="*/ 384220 h 1202767"/>
              <a:gd name="connsiteX1" fmla="*/ 1535837 w 2870339"/>
              <a:gd name="connsiteY1" fmla="*/ 124465 h 1202767"/>
              <a:gd name="connsiteX2" fmla="*/ 116961 w 2870339"/>
              <a:gd name="connsiteY2" fmla="*/ 546650 h 1202767"/>
              <a:gd name="connsiteX3" fmla="*/ 621102 w 2870339"/>
              <a:gd name="connsiteY3" fmla="*/ 1202767 h 1202767"/>
              <a:gd name="connsiteX4" fmla="*/ 621102 w 2870339"/>
              <a:gd name="connsiteY4" fmla="*/ 1202767 h 1202767"/>
              <a:gd name="connsiteX0" fmla="*/ 2601592 w 2947977"/>
              <a:gd name="connsiteY0" fmla="*/ 384220 h 1202767"/>
              <a:gd name="connsiteX1" fmla="*/ 1613475 w 2947977"/>
              <a:gd name="connsiteY1" fmla="*/ 124465 h 1202767"/>
              <a:gd name="connsiteX2" fmla="*/ 116961 w 2947977"/>
              <a:gd name="connsiteY2" fmla="*/ 546650 h 1202767"/>
              <a:gd name="connsiteX3" fmla="*/ 698740 w 2947977"/>
              <a:gd name="connsiteY3" fmla="*/ 1202767 h 1202767"/>
              <a:gd name="connsiteX4" fmla="*/ 698740 w 2947977"/>
              <a:gd name="connsiteY4" fmla="*/ 1202767 h 1202767"/>
              <a:gd name="connsiteX0" fmla="*/ 2484631 w 2831016"/>
              <a:gd name="connsiteY0" fmla="*/ 384220 h 1202767"/>
              <a:gd name="connsiteX1" fmla="*/ 1496514 w 2831016"/>
              <a:gd name="connsiteY1" fmla="*/ 124465 h 1202767"/>
              <a:gd name="connsiteX2" fmla="*/ 0 w 2831016"/>
              <a:gd name="connsiteY2" fmla="*/ 546650 h 1202767"/>
              <a:gd name="connsiteX3" fmla="*/ 581779 w 2831016"/>
              <a:gd name="connsiteY3" fmla="*/ 1202767 h 1202767"/>
              <a:gd name="connsiteX4" fmla="*/ 581779 w 2831016"/>
              <a:gd name="connsiteY4" fmla="*/ 1202767 h 1202767"/>
              <a:gd name="connsiteX0" fmla="*/ 2484631 w 2831016"/>
              <a:gd name="connsiteY0" fmla="*/ 384220 h 1249939"/>
              <a:gd name="connsiteX1" fmla="*/ 1496514 w 2831016"/>
              <a:gd name="connsiteY1" fmla="*/ 124465 h 1249939"/>
              <a:gd name="connsiteX2" fmla="*/ 0 w 2831016"/>
              <a:gd name="connsiteY2" fmla="*/ 546650 h 1249939"/>
              <a:gd name="connsiteX3" fmla="*/ 581779 w 2831016"/>
              <a:gd name="connsiteY3" fmla="*/ 1202767 h 1249939"/>
              <a:gd name="connsiteX4" fmla="*/ 599032 w 2831016"/>
              <a:gd name="connsiteY4" fmla="*/ 1249939 h 1249939"/>
              <a:gd name="connsiteX0" fmla="*/ 2634211 w 2980596"/>
              <a:gd name="connsiteY0" fmla="*/ 384220 h 1249939"/>
              <a:gd name="connsiteX1" fmla="*/ 1646094 w 2980596"/>
              <a:gd name="connsiteY1" fmla="*/ 124465 h 1249939"/>
              <a:gd name="connsiteX2" fmla="*/ 149580 w 2980596"/>
              <a:gd name="connsiteY2" fmla="*/ 546650 h 1249939"/>
              <a:gd name="connsiteX3" fmla="*/ 748612 w 2980596"/>
              <a:gd name="connsiteY3" fmla="*/ 1249939 h 1249939"/>
              <a:gd name="connsiteX0" fmla="*/ 2634211 w 2980596"/>
              <a:gd name="connsiteY0" fmla="*/ 384220 h 1249939"/>
              <a:gd name="connsiteX1" fmla="*/ 1646094 w 2980596"/>
              <a:gd name="connsiteY1" fmla="*/ 124465 h 1249939"/>
              <a:gd name="connsiteX2" fmla="*/ 149580 w 2980596"/>
              <a:gd name="connsiteY2" fmla="*/ 546650 h 1249939"/>
              <a:gd name="connsiteX3" fmla="*/ 748612 w 2980596"/>
              <a:gd name="connsiteY3" fmla="*/ 1249939 h 1249939"/>
              <a:gd name="connsiteX0" fmla="*/ 2634211 w 2980596"/>
              <a:gd name="connsiteY0" fmla="*/ 384220 h 1249939"/>
              <a:gd name="connsiteX1" fmla="*/ 1646094 w 2980596"/>
              <a:gd name="connsiteY1" fmla="*/ 124465 h 1249939"/>
              <a:gd name="connsiteX2" fmla="*/ 149580 w 2980596"/>
              <a:gd name="connsiteY2" fmla="*/ 546650 h 1249939"/>
              <a:gd name="connsiteX3" fmla="*/ 748612 w 2980596"/>
              <a:gd name="connsiteY3" fmla="*/ 1249939 h 1249939"/>
              <a:gd name="connsiteX0" fmla="*/ 2634211 w 2634211"/>
              <a:gd name="connsiteY0" fmla="*/ 384220 h 1249939"/>
              <a:gd name="connsiteX1" fmla="*/ 1646094 w 2634211"/>
              <a:gd name="connsiteY1" fmla="*/ 124465 h 1249939"/>
              <a:gd name="connsiteX2" fmla="*/ 149580 w 2634211"/>
              <a:gd name="connsiteY2" fmla="*/ 546650 h 1249939"/>
              <a:gd name="connsiteX3" fmla="*/ 748612 w 2634211"/>
              <a:gd name="connsiteY3" fmla="*/ 1249939 h 1249939"/>
              <a:gd name="connsiteX0" fmla="*/ 2668717 w 2668717"/>
              <a:gd name="connsiteY0" fmla="*/ 384220 h 1249939"/>
              <a:gd name="connsiteX1" fmla="*/ 1646094 w 2668717"/>
              <a:gd name="connsiteY1" fmla="*/ 124465 h 1249939"/>
              <a:gd name="connsiteX2" fmla="*/ 149580 w 2668717"/>
              <a:gd name="connsiteY2" fmla="*/ 546650 h 1249939"/>
              <a:gd name="connsiteX3" fmla="*/ 748612 w 2668717"/>
              <a:gd name="connsiteY3" fmla="*/ 1249939 h 1249939"/>
              <a:gd name="connsiteX0" fmla="*/ 2668717 w 2668717"/>
              <a:gd name="connsiteY0" fmla="*/ 384220 h 1249939"/>
              <a:gd name="connsiteX1" fmla="*/ 1646094 w 2668717"/>
              <a:gd name="connsiteY1" fmla="*/ 124465 h 1249939"/>
              <a:gd name="connsiteX2" fmla="*/ 149580 w 2668717"/>
              <a:gd name="connsiteY2" fmla="*/ 546650 h 1249939"/>
              <a:gd name="connsiteX3" fmla="*/ 748612 w 2668717"/>
              <a:gd name="connsiteY3" fmla="*/ 1249939 h 1249939"/>
              <a:gd name="connsiteX0" fmla="*/ 2668717 w 2668717"/>
              <a:gd name="connsiteY0" fmla="*/ 384220 h 1341455"/>
              <a:gd name="connsiteX1" fmla="*/ 1646094 w 2668717"/>
              <a:gd name="connsiteY1" fmla="*/ 124465 h 1341455"/>
              <a:gd name="connsiteX2" fmla="*/ 149580 w 2668717"/>
              <a:gd name="connsiteY2" fmla="*/ 546650 h 1341455"/>
              <a:gd name="connsiteX3" fmla="*/ 742915 w 2668717"/>
              <a:gd name="connsiteY3" fmla="*/ 1341455 h 1341455"/>
              <a:gd name="connsiteX0" fmla="*/ 2668717 w 2668717"/>
              <a:gd name="connsiteY0" fmla="*/ 384220 h 1497227"/>
              <a:gd name="connsiteX1" fmla="*/ 1646094 w 2668717"/>
              <a:gd name="connsiteY1" fmla="*/ 124465 h 1497227"/>
              <a:gd name="connsiteX2" fmla="*/ 149580 w 2668717"/>
              <a:gd name="connsiteY2" fmla="*/ 546650 h 1497227"/>
              <a:gd name="connsiteX3" fmla="*/ 668851 w 2668717"/>
              <a:gd name="connsiteY3" fmla="*/ 1497227 h 1497227"/>
              <a:gd name="connsiteX0" fmla="*/ 2668717 w 2668717"/>
              <a:gd name="connsiteY0" fmla="*/ 384220 h 1497227"/>
              <a:gd name="connsiteX1" fmla="*/ 1646094 w 2668717"/>
              <a:gd name="connsiteY1" fmla="*/ 124465 h 1497227"/>
              <a:gd name="connsiteX2" fmla="*/ 149580 w 2668717"/>
              <a:gd name="connsiteY2" fmla="*/ 546650 h 1497227"/>
              <a:gd name="connsiteX3" fmla="*/ 668851 w 2668717"/>
              <a:gd name="connsiteY3" fmla="*/ 1497227 h 1497227"/>
              <a:gd name="connsiteX0" fmla="*/ 2668717 w 2668717"/>
              <a:gd name="connsiteY0" fmla="*/ 339435 h 1452442"/>
              <a:gd name="connsiteX1" fmla="*/ 1449541 w 2668717"/>
              <a:gd name="connsiteY1" fmla="*/ 124465 h 1452442"/>
              <a:gd name="connsiteX2" fmla="*/ 149580 w 2668717"/>
              <a:gd name="connsiteY2" fmla="*/ 501865 h 1452442"/>
              <a:gd name="connsiteX3" fmla="*/ 668851 w 2668717"/>
              <a:gd name="connsiteY3" fmla="*/ 1452442 h 1452442"/>
              <a:gd name="connsiteX0" fmla="*/ 2668717 w 2668717"/>
              <a:gd name="connsiteY0" fmla="*/ 339435 h 1364820"/>
              <a:gd name="connsiteX1" fmla="*/ 1449541 w 2668717"/>
              <a:gd name="connsiteY1" fmla="*/ 124465 h 1364820"/>
              <a:gd name="connsiteX2" fmla="*/ 149580 w 2668717"/>
              <a:gd name="connsiteY2" fmla="*/ 501865 h 1364820"/>
              <a:gd name="connsiteX3" fmla="*/ 691640 w 2668717"/>
              <a:gd name="connsiteY3" fmla="*/ 1364820 h 1364820"/>
              <a:gd name="connsiteX0" fmla="*/ 2668717 w 2668717"/>
              <a:gd name="connsiteY0" fmla="*/ 339435 h 1364820"/>
              <a:gd name="connsiteX1" fmla="*/ 1449541 w 2668717"/>
              <a:gd name="connsiteY1" fmla="*/ 124465 h 1364820"/>
              <a:gd name="connsiteX2" fmla="*/ 149580 w 2668717"/>
              <a:gd name="connsiteY2" fmla="*/ 501865 h 1364820"/>
              <a:gd name="connsiteX3" fmla="*/ 691640 w 2668717"/>
              <a:gd name="connsiteY3" fmla="*/ 1364820 h 1364820"/>
              <a:gd name="connsiteX0" fmla="*/ 2668717 w 2668717"/>
              <a:gd name="connsiteY0" fmla="*/ 339435 h 1364820"/>
              <a:gd name="connsiteX1" fmla="*/ 1449541 w 2668717"/>
              <a:gd name="connsiteY1" fmla="*/ 124465 h 1364820"/>
              <a:gd name="connsiteX2" fmla="*/ 149580 w 2668717"/>
              <a:gd name="connsiteY2" fmla="*/ 501865 h 1364820"/>
              <a:gd name="connsiteX3" fmla="*/ 663154 w 2668717"/>
              <a:gd name="connsiteY3" fmla="*/ 1364820 h 1364820"/>
              <a:gd name="connsiteX0" fmla="*/ 2677262 w 2677262"/>
              <a:gd name="connsiteY0" fmla="*/ 290756 h 1364820"/>
              <a:gd name="connsiteX1" fmla="*/ 1449541 w 2677262"/>
              <a:gd name="connsiteY1" fmla="*/ 124465 h 1364820"/>
              <a:gd name="connsiteX2" fmla="*/ 149580 w 2677262"/>
              <a:gd name="connsiteY2" fmla="*/ 501865 h 1364820"/>
              <a:gd name="connsiteX3" fmla="*/ 663154 w 2677262"/>
              <a:gd name="connsiteY3" fmla="*/ 1364820 h 1364820"/>
              <a:gd name="connsiteX0" fmla="*/ 2677262 w 2677262"/>
              <a:gd name="connsiteY0" fmla="*/ 290756 h 1364820"/>
              <a:gd name="connsiteX1" fmla="*/ 1449541 w 2677262"/>
              <a:gd name="connsiteY1" fmla="*/ 124465 h 1364820"/>
              <a:gd name="connsiteX2" fmla="*/ 149580 w 2677262"/>
              <a:gd name="connsiteY2" fmla="*/ 501865 h 1364820"/>
              <a:gd name="connsiteX3" fmla="*/ 663154 w 2677262"/>
              <a:gd name="connsiteY3" fmla="*/ 1364820 h 1364820"/>
              <a:gd name="connsiteX0" fmla="*/ 2677262 w 2851687"/>
              <a:gd name="connsiteY0" fmla="*/ 202048 h 1276112"/>
              <a:gd name="connsiteX1" fmla="*/ 2647067 w 2851687"/>
              <a:gd name="connsiteY1" fmla="*/ 198612 h 1276112"/>
              <a:gd name="connsiteX2" fmla="*/ 1449541 w 2851687"/>
              <a:gd name="connsiteY2" fmla="*/ 35757 h 1276112"/>
              <a:gd name="connsiteX3" fmla="*/ 149580 w 2851687"/>
              <a:gd name="connsiteY3" fmla="*/ 413157 h 1276112"/>
              <a:gd name="connsiteX4" fmla="*/ 663154 w 2851687"/>
              <a:gd name="connsiteY4" fmla="*/ 1276112 h 1276112"/>
              <a:gd name="connsiteX0" fmla="*/ 2677262 w 2845990"/>
              <a:gd name="connsiteY0" fmla="*/ 227361 h 1301425"/>
              <a:gd name="connsiteX1" fmla="*/ 2647067 w 2845990"/>
              <a:gd name="connsiteY1" fmla="*/ 223925 h 1301425"/>
              <a:gd name="connsiteX2" fmla="*/ 1483724 w 2845990"/>
              <a:gd name="connsiteY2" fmla="*/ 35757 h 1301425"/>
              <a:gd name="connsiteX3" fmla="*/ 149580 w 2845990"/>
              <a:gd name="connsiteY3" fmla="*/ 438470 h 1301425"/>
              <a:gd name="connsiteX4" fmla="*/ 663154 w 2845990"/>
              <a:gd name="connsiteY4" fmla="*/ 1301425 h 1301425"/>
              <a:gd name="connsiteX0" fmla="*/ 4830460 w 4999188"/>
              <a:gd name="connsiteY0" fmla="*/ 654560 h 1053247"/>
              <a:gd name="connsiteX1" fmla="*/ 4800265 w 4999188"/>
              <a:gd name="connsiteY1" fmla="*/ 651124 h 1053247"/>
              <a:gd name="connsiteX2" fmla="*/ 3636922 w 4999188"/>
              <a:gd name="connsiteY2" fmla="*/ 462956 h 1053247"/>
              <a:gd name="connsiteX3" fmla="*/ 2302778 w 4999188"/>
              <a:gd name="connsiteY3" fmla="*/ 865669 h 1053247"/>
              <a:gd name="connsiteX4" fmla="*/ 0 w 4999188"/>
              <a:gd name="connsiteY4" fmla="*/ 868578 h 1053247"/>
              <a:gd name="connsiteX0" fmla="*/ 4830460 w 4999188"/>
              <a:gd name="connsiteY0" fmla="*/ 227361 h 697861"/>
              <a:gd name="connsiteX1" fmla="*/ 4800265 w 4999188"/>
              <a:gd name="connsiteY1" fmla="*/ 223925 h 697861"/>
              <a:gd name="connsiteX2" fmla="*/ 3636922 w 4999188"/>
              <a:gd name="connsiteY2" fmla="*/ 35757 h 697861"/>
              <a:gd name="connsiteX3" fmla="*/ 2302778 w 4999188"/>
              <a:gd name="connsiteY3" fmla="*/ 438470 h 697861"/>
              <a:gd name="connsiteX4" fmla="*/ 0 w 4999188"/>
              <a:gd name="connsiteY4" fmla="*/ 441379 h 697861"/>
              <a:gd name="connsiteX0" fmla="*/ 4830460 w 4999188"/>
              <a:gd name="connsiteY0" fmla="*/ 227361 h 626049"/>
              <a:gd name="connsiteX1" fmla="*/ 4800265 w 4999188"/>
              <a:gd name="connsiteY1" fmla="*/ 223925 h 626049"/>
              <a:gd name="connsiteX2" fmla="*/ 3636922 w 4999188"/>
              <a:gd name="connsiteY2" fmla="*/ 35757 h 626049"/>
              <a:gd name="connsiteX3" fmla="*/ 2302778 w 4999188"/>
              <a:gd name="connsiteY3" fmla="*/ 438470 h 626049"/>
              <a:gd name="connsiteX4" fmla="*/ 0 w 4999188"/>
              <a:gd name="connsiteY4" fmla="*/ 441379 h 626049"/>
              <a:gd name="connsiteX0" fmla="*/ 4627702 w 4796430"/>
              <a:gd name="connsiteY0" fmla="*/ 227361 h 626049"/>
              <a:gd name="connsiteX1" fmla="*/ 4597507 w 4796430"/>
              <a:gd name="connsiteY1" fmla="*/ 223925 h 626049"/>
              <a:gd name="connsiteX2" fmla="*/ 3434164 w 4796430"/>
              <a:gd name="connsiteY2" fmla="*/ 35757 h 626049"/>
              <a:gd name="connsiteX3" fmla="*/ 2100020 w 4796430"/>
              <a:gd name="connsiteY3" fmla="*/ 438470 h 626049"/>
              <a:gd name="connsiteX4" fmla="*/ 0 w 4796430"/>
              <a:gd name="connsiteY4" fmla="*/ 446814 h 626049"/>
              <a:gd name="connsiteX0" fmla="*/ 4397115 w 4565843"/>
              <a:gd name="connsiteY0" fmla="*/ 227361 h 626049"/>
              <a:gd name="connsiteX1" fmla="*/ 4366920 w 4565843"/>
              <a:gd name="connsiteY1" fmla="*/ 223925 h 626049"/>
              <a:gd name="connsiteX2" fmla="*/ 3203577 w 4565843"/>
              <a:gd name="connsiteY2" fmla="*/ 35757 h 626049"/>
              <a:gd name="connsiteX3" fmla="*/ 1869433 w 4565843"/>
              <a:gd name="connsiteY3" fmla="*/ 438470 h 626049"/>
              <a:gd name="connsiteX4" fmla="*/ 0 w 4565843"/>
              <a:gd name="connsiteY4" fmla="*/ 569104 h 626049"/>
              <a:gd name="connsiteX0" fmla="*/ 4397115 w 4565843"/>
              <a:gd name="connsiteY0" fmla="*/ 227361 h 626049"/>
              <a:gd name="connsiteX1" fmla="*/ 4366920 w 4565843"/>
              <a:gd name="connsiteY1" fmla="*/ 223925 h 626049"/>
              <a:gd name="connsiteX2" fmla="*/ 3203577 w 4565843"/>
              <a:gd name="connsiteY2" fmla="*/ 35757 h 626049"/>
              <a:gd name="connsiteX3" fmla="*/ 1869433 w 4565843"/>
              <a:gd name="connsiteY3" fmla="*/ 438470 h 626049"/>
              <a:gd name="connsiteX4" fmla="*/ 0 w 4565843"/>
              <a:gd name="connsiteY4" fmla="*/ 569104 h 626049"/>
              <a:gd name="connsiteX0" fmla="*/ 4318534 w 4487262"/>
              <a:gd name="connsiteY0" fmla="*/ 227361 h 626049"/>
              <a:gd name="connsiteX1" fmla="*/ 4288339 w 4487262"/>
              <a:gd name="connsiteY1" fmla="*/ 223925 h 626049"/>
              <a:gd name="connsiteX2" fmla="*/ 3124996 w 4487262"/>
              <a:gd name="connsiteY2" fmla="*/ 35757 h 626049"/>
              <a:gd name="connsiteX3" fmla="*/ 1790852 w 4487262"/>
              <a:gd name="connsiteY3" fmla="*/ 438470 h 626049"/>
              <a:gd name="connsiteX4" fmla="*/ 0 w 4487262"/>
              <a:gd name="connsiteY4" fmla="*/ 596776 h 626049"/>
              <a:gd name="connsiteX0" fmla="*/ 4318534 w 4487262"/>
              <a:gd name="connsiteY0" fmla="*/ 227361 h 626049"/>
              <a:gd name="connsiteX1" fmla="*/ 4288339 w 4487262"/>
              <a:gd name="connsiteY1" fmla="*/ 223925 h 626049"/>
              <a:gd name="connsiteX2" fmla="*/ 3124996 w 4487262"/>
              <a:gd name="connsiteY2" fmla="*/ 35757 h 626049"/>
              <a:gd name="connsiteX3" fmla="*/ 1790852 w 4487262"/>
              <a:gd name="connsiteY3" fmla="*/ 438470 h 626049"/>
              <a:gd name="connsiteX4" fmla="*/ 0 w 4487262"/>
              <a:gd name="connsiteY4" fmla="*/ 596776 h 626049"/>
              <a:gd name="connsiteX0" fmla="*/ 4716467 w 4885195"/>
              <a:gd name="connsiteY0" fmla="*/ 227361 h 735672"/>
              <a:gd name="connsiteX1" fmla="*/ 4686272 w 4885195"/>
              <a:gd name="connsiteY1" fmla="*/ 223925 h 735672"/>
              <a:gd name="connsiteX2" fmla="*/ 3522929 w 4885195"/>
              <a:gd name="connsiteY2" fmla="*/ 35757 h 735672"/>
              <a:gd name="connsiteX3" fmla="*/ 2188785 w 4885195"/>
              <a:gd name="connsiteY3" fmla="*/ 438470 h 735672"/>
              <a:gd name="connsiteX4" fmla="*/ 0 w 4885195"/>
              <a:gd name="connsiteY4" fmla="*/ 735672 h 735672"/>
              <a:gd name="connsiteX0" fmla="*/ 4716467 w 4885195"/>
              <a:gd name="connsiteY0" fmla="*/ 227361 h 735672"/>
              <a:gd name="connsiteX1" fmla="*/ 4686272 w 4885195"/>
              <a:gd name="connsiteY1" fmla="*/ 223925 h 735672"/>
              <a:gd name="connsiteX2" fmla="*/ 3522929 w 4885195"/>
              <a:gd name="connsiteY2" fmla="*/ 35757 h 735672"/>
              <a:gd name="connsiteX3" fmla="*/ 2188785 w 4885195"/>
              <a:gd name="connsiteY3" fmla="*/ 438470 h 735672"/>
              <a:gd name="connsiteX4" fmla="*/ 0 w 4885195"/>
              <a:gd name="connsiteY4" fmla="*/ 735672 h 735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5195" h="735672">
                <a:moveTo>
                  <a:pt x="4716467" y="227361"/>
                </a:moveTo>
                <a:cubicBezTo>
                  <a:pt x="4715707" y="226788"/>
                  <a:pt x="4885195" y="255859"/>
                  <a:pt x="4686272" y="223925"/>
                </a:cubicBezTo>
                <a:cubicBezTo>
                  <a:pt x="4487349" y="191991"/>
                  <a:pt x="3943450" y="0"/>
                  <a:pt x="3522929" y="35757"/>
                </a:cubicBezTo>
                <a:lnTo>
                  <a:pt x="2188785" y="438470"/>
                </a:lnTo>
                <a:cubicBezTo>
                  <a:pt x="2039205" y="626049"/>
                  <a:pt x="1585755" y="78921"/>
                  <a:pt x="0" y="735672"/>
                </a:cubicBezTo>
              </a:path>
            </a:pathLst>
          </a:custGeom>
          <a:ln w="28575">
            <a:solidFill>
              <a:schemeClr val="bg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562" name="Can 458"/>
          <p:cNvSpPr/>
          <p:nvPr/>
        </p:nvSpPr>
        <p:spPr bwMode="auto">
          <a:xfrm>
            <a:off x="2747021" y="2923800"/>
            <a:ext cx="180975" cy="200026"/>
          </a:xfrm>
          <a:prstGeom prst="can">
            <a:avLst>
              <a:gd name="adj" fmla="val 39603"/>
            </a:avLst>
          </a:prstGeom>
          <a:solidFill>
            <a:schemeClr val="bg2"/>
          </a:solidFill>
          <a:ln w="19050" algn="ctr">
            <a:noFill/>
            <a:miter lim="800000"/>
            <a:headEnd/>
            <a:tailEnd/>
          </a:ln>
        </p:spPr>
        <p:txBody>
          <a:bodyPr wrap="none" rtlCol="0" anchor="ctr"/>
          <a:lstStyle/>
          <a:p>
            <a:pPr algn="ctr"/>
            <a:endParaRPr lang="en-US" dirty="0">
              <a:solidFill>
                <a:prstClr val="black"/>
              </a:solidFill>
            </a:endParaRPr>
          </a:p>
        </p:txBody>
      </p:sp>
      <p:sp>
        <p:nvSpPr>
          <p:cNvPr id="2563" name="Can 460"/>
          <p:cNvSpPr/>
          <p:nvPr/>
        </p:nvSpPr>
        <p:spPr bwMode="auto">
          <a:xfrm>
            <a:off x="4149479" y="3509614"/>
            <a:ext cx="180975" cy="200026"/>
          </a:xfrm>
          <a:prstGeom prst="can">
            <a:avLst>
              <a:gd name="adj" fmla="val 39603"/>
            </a:avLst>
          </a:prstGeom>
          <a:solidFill>
            <a:schemeClr val="bg2"/>
          </a:solidFill>
          <a:ln w="19050" algn="ctr">
            <a:noFill/>
            <a:miter lim="800000"/>
            <a:headEnd/>
            <a:tailEnd/>
          </a:ln>
        </p:spPr>
        <p:txBody>
          <a:bodyPr wrap="none" rtlCol="0" anchor="ctr"/>
          <a:lstStyle/>
          <a:p>
            <a:pPr algn="ctr"/>
            <a:endParaRPr lang="en-US" dirty="0">
              <a:solidFill>
                <a:prstClr val="black"/>
              </a:solidFill>
            </a:endParaRPr>
          </a:p>
        </p:txBody>
      </p:sp>
      <p:sp>
        <p:nvSpPr>
          <p:cNvPr id="2564" name="Can 461"/>
          <p:cNvSpPr/>
          <p:nvPr/>
        </p:nvSpPr>
        <p:spPr bwMode="auto">
          <a:xfrm>
            <a:off x="3685207" y="4106000"/>
            <a:ext cx="180975" cy="200026"/>
          </a:xfrm>
          <a:prstGeom prst="can">
            <a:avLst>
              <a:gd name="adj" fmla="val 39603"/>
            </a:avLst>
          </a:prstGeom>
          <a:solidFill>
            <a:schemeClr val="bg2"/>
          </a:solidFill>
          <a:ln w="19050" algn="ctr">
            <a:noFill/>
            <a:miter lim="800000"/>
            <a:headEnd/>
            <a:tailEnd/>
          </a:ln>
        </p:spPr>
        <p:txBody>
          <a:bodyPr wrap="none" rtlCol="0" anchor="ctr"/>
          <a:lstStyle/>
          <a:p>
            <a:pPr algn="ctr"/>
            <a:endParaRPr lang="en-US" dirty="0">
              <a:solidFill>
                <a:prstClr val="black"/>
              </a:solidFill>
            </a:endParaRPr>
          </a:p>
        </p:txBody>
      </p:sp>
      <p:sp>
        <p:nvSpPr>
          <p:cNvPr id="2565" name="Can 462"/>
          <p:cNvSpPr/>
          <p:nvPr/>
        </p:nvSpPr>
        <p:spPr bwMode="auto">
          <a:xfrm>
            <a:off x="2701214" y="4147403"/>
            <a:ext cx="180975" cy="200026"/>
          </a:xfrm>
          <a:prstGeom prst="can">
            <a:avLst>
              <a:gd name="adj" fmla="val 39603"/>
            </a:avLst>
          </a:prstGeom>
          <a:solidFill>
            <a:schemeClr val="bg2"/>
          </a:solidFill>
          <a:ln w="19050" algn="ctr">
            <a:noFill/>
            <a:miter lim="800000"/>
            <a:headEnd/>
            <a:tailEnd/>
          </a:ln>
        </p:spPr>
        <p:txBody>
          <a:bodyPr wrap="none" rtlCol="0" anchor="ctr"/>
          <a:lstStyle/>
          <a:p>
            <a:pPr algn="ctr"/>
            <a:endParaRPr lang="en-US" dirty="0">
              <a:solidFill>
                <a:prstClr val="black"/>
              </a:solidFill>
            </a:endParaRPr>
          </a:p>
        </p:txBody>
      </p:sp>
      <p:sp>
        <p:nvSpPr>
          <p:cNvPr id="2566" name="Can 463"/>
          <p:cNvSpPr/>
          <p:nvPr/>
        </p:nvSpPr>
        <p:spPr bwMode="auto">
          <a:xfrm>
            <a:off x="2256347" y="3485828"/>
            <a:ext cx="180975" cy="200026"/>
          </a:xfrm>
          <a:prstGeom prst="can">
            <a:avLst>
              <a:gd name="adj" fmla="val 39603"/>
            </a:avLst>
          </a:prstGeom>
          <a:solidFill>
            <a:schemeClr val="bg2"/>
          </a:solidFill>
          <a:ln w="19050" algn="ctr">
            <a:noFill/>
            <a:miter lim="800000"/>
            <a:headEnd/>
            <a:tailEnd/>
          </a:ln>
        </p:spPr>
        <p:txBody>
          <a:bodyPr wrap="none" rtlCol="0" anchor="ctr"/>
          <a:lstStyle/>
          <a:p>
            <a:pPr algn="ctr"/>
            <a:endParaRPr lang="en-US" dirty="0">
              <a:solidFill>
                <a:prstClr val="black"/>
              </a:solidFill>
            </a:endParaRPr>
          </a:p>
        </p:txBody>
      </p:sp>
      <p:sp>
        <p:nvSpPr>
          <p:cNvPr id="2567" name="Can 459"/>
          <p:cNvSpPr/>
          <p:nvPr/>
        </p:nvSpPr>
        <p:spPr bwMode="auto">
          <a:xfrm>
            <a:off x="3681682" y="2865658"/>
            <a:ext cx="180975" cy="200026"/>
          </a:xfrm>
          <a:prstGeom prst="can">
            <a:avLst>
              <a:gd name="adj" fmla="val 39603"/>
            </a:avLst>
          </a:prstGeom>
          <a:solidFill>
            <a:schemeClr val="bg2"/>
          </a:solidFill>
          <a:ln w="19050" algn="ctr">
            <a:noFill/>
            <a:miter lim="800000"/>
            <a:headEnd/>
            <a:tailEnd/>
          </a:ln>
        </p:spPr>
        <p:txBody>
          <a:bodyPr wrap="none" rtlCol="0" anchor="ctr"/>
          <a:lstStyle/>
          <a:p>
            <a:pPr algn="ctr"/>
            <a:endParaRPr lang="en-US" dirty="0">
              <a:solidFill>
                <a:prstClr val="black"/>
              </a:solidFill>
            </a:endParaRPr>
          </a:p>
        </p:txBody>
      </p:sp>
      <p:sp>
        <p:nvSpPr>
          <p:cNvPr id="2332" name="TextBox 2331"/>
          <p:cNvSpPr txBox="1"/>
          <p:nvPr/>
        </p:nvSpPr>
        <p:spPr bwMode="auto">
          <a:xfrm>
            <a:off x="1579630" y="5909376"/>
            <a:ext cx="270907" cy="184666"/>
          </a:xfrm>
          <a:prstGeom prst="rect">
            <a:avLst/>
          </a:prstGeom>
          <a:noFill/>
          <a:ln w="19050" algn="ctr">
            <a:noFill/>
            <a:miter lim="800000"/>
            <a:headEnd/>
            <a:tailEnd/>
          </a:ln>
        </p:spPr>
        <p:txBody>
          <a:bodyPr wrap="none" lIns="0" tIns="0" rIns="0" bIns="0" rtlCol="0">
            <a:spAutoFit/>
          </a:bodyPr>
          <a:lstStyle/>
          <a:p>
            <a:pPr algn="ctr"/>
            <a:r>
              <a:rPr lang="en-US" sz="1200" dirty="0" smtClean="0">
                <a:solidFill>
                  <a:schemeClr val="bg1"/>
                </a:solidFill>
              </a:rPr>
              <a:t>NAS</a:t>
            </a:r>
          </a:p>
        </p:txBody>
      </p:sp>
      <p:sp>
        <p:nvSpPr>
          <p:cNvPr id="2333" name="TextBox 2332"/>
          <p:cNvSpPr txBox="1"/>
          <p:nvPr/>
        </p:nvSpPr>
        <p:spPr bwMode="auto">
          <a:xfrm>
            <a:off x="2102787" y="5909376"/>
            <a:ext cx="339837" cy="184666"/>
          </a:xfrm>
          <a:prstGeom prst="rect">
            <a:avLst/>
          </a:prstGeom>
          <a:noFill/>
          <a:ln w="19050" algn="ctr">
            <a:noFill/>
            <a:miter lim="800000"/>
            <a:headEnd/>
            <a:tailEnd/>
          </a:ln>
        </p:spPr>
        <p:txBody>
          <a:bodyPr wrap="none" lIns="0" tIns="0" rIns="0" bIns="0" rtlCol="0">
            <a:spAutoFit/>
          </a:bodyPr>
          <a:lstStyle/>
          <a:p>
            <a:pPr algn="ctr"/>
            <a:r>
              <a:rPr lang="en-US" sz="1200" dirty="0" err="1" smtClean="0">
                <a:solidFill>
                  <a:schemeClr val="bg1"/>
                </a:solidFill>
              </a:rPr>
              <a:t>iSCSI</a:t>
            </a:r>
            <a:endParaRPr lang="en-US" sz="1200" dirty="0" smtClean="0">
              <a:solidFill>
                <a:schemeClr val="bg1"/>
              </a:solidFill>
            </a:endParaRPr>
          </a:p>
        </p:txBody>
      </p:sp>
      <p:sp>
        <p:nvSpPr>
          <p:cNvPr id="2334" name="TextBox 2333"/>
          <p:cNvSpPr txBox="1"/>
          <p:nvPr/>
        </p:nvSpPr>
        <p:spPr bwMode="auto">
          <a:xfrm>
            <a:off x="2616750" y="5909376"/>
            <a:ext cx="333425" cy="184666"/>
          </a:xfrm>
          <a:prstGeom prst="rect">
            <a:avLst/>
          </a:prstGeom>
          <a:noFill/>
          <a:ln w="19050" algn="ctr">
            <a:noFill/>
            <a:miter lim="800000"/>
            <a:headEnd/>
            <a:tailEnd/>
          </a:ln>
        </p:spPr>
        <p:txBody>
          <a:bodyPr wrap="none" lIns="0" tIns="0" rIns="0" bIns="0" rtlCol="0">
            <a:spAutoFit/>
          </a:bodyPr>
          <a:lstStyle/>
          <a:p>
            <a:pPr algn="ctr"/>
            <a:r>
              <a:rPr lang="en-US" sz="1200" dirty="0" err="1" smtClean="0">
                <a:solidFill>
                  <a:schemeClr val="bg1"/>
                </a:solidFill>
              </a:rPr>
              <a:t>FCoE</a:t>
            </a:r>
            <a:endParaRPr lang="en-US" sz="1200" dirty="0" smtClean="0">
              <a:solidFill>
                <a:schemeClr val="bg1"/>
              </a:solidFill>
            </a:endParaRPr>
          </a:p>
        </p:txBody>
      </p:sp>
      <p:sp>
        <p:nvSpPr>
          <p:cNvPr id="2335" name="TextBox 2334"/>
          <p:cNvSpPr txBox="1"/>
          <p:nvPr/>
        </p:nvSpPr>
        <p:spPr bwMode="auto">
          <a:xfrm>
            <a:off x="3249650" y="5909376"/>
            <a:ext cx="168315" cy="184666"/>
          </a:xfrm>
          <a:prstGeom prst="rect">
            <a:avLst/>
          </a:prstGeom>
          <a:noFill/>
          <a:ln w="19050" algn="ctr">
            <a:noFill/>
            <a:miter lim="800000"/>
            <a:headEnd/>
            <a:tailEnd/>
          </a:ln>
        </p:spPr>
        <p:txBody>
          <a:bodyPr wrap="none" lIns="0" tIns="0" rIns="0" bIns="0" rtlCol="0">
            <a:spAutoFit/>
          </a:bodyPr>
          <a:lstStyle/>
          <a:p>
            <a:pPr algn="ctr"/>
            <a:r>
              <a:rPr lang="en-US" sz="1200" dirty="0" smtClean="0">
                <a:solidFill>
                  <a:schemeClr val="bg1"/>
                </a:solidFill>
              </a:rPr>
              <a:t>FC</a:t>
            </a:r>
          </a:p>
        </p:txBody>
      </p:sp>
      <p:sp>
        <p:nvSpPr>
          <p:cNvPr id="2336" name="TextBox 2335"/>
          <p:cNvSpPr txBox="1"/>
          <p:nvPr/>
        </p:nvSpPr>
        <p:spPr bwMode="auto">
          <a:xfrm>
            <a:off x="4315781" y="5909376"/>
            <a:ext cx="339837" cy="184666"/>
          </a:xfrm>
          <a:prstGeom prst="rect">
            <a:avLst/>
          </a:prstGeom>
          <a:noFill/>
          <a:ln w="19050" algn="ctr">
            <a:noFill/>
            <a:miter lim="800000"/>
            <a:headEnd/>
            <a:tailEnd/>
          </a:ln>
        </p:spPr>
        <p:txBody>
          <a:bodyPr wrap="none" lIns="0" tIns="0" rIns="0" bIns="0" rtlCol="0">
            <a:spAutoFit/>
          </a:bodyPr>
          <a:lstStyle/>
          <a:p>
            <a:pPr algn="ctr"/>
            <a:r>
              <a:rPr lang="en-US" sz="1200" dirty="0" err="1" smtClean="0">
                <a:solidFill>
                  <a:schemeClr val="bg1"/>
                </a:solidFill>
              </a:rPr>
              <a:t>iSCSI</a:t>
            </a:r>
            <a:endParaRPr lang="en-US" sz="1200" dirty="0" smtClean="0">
              <a:solidFill>
                <a:schemeClr val="bg1"/>
              </a:solidFill>
            </a:endParaRPr>
          </a:p>
        </p:txBody>
      </p:sp>
      <p:sp>
        <p:nvSpPr>
          <p:cNvPr id="2337" name="TextBox 2336"/>
          <p:cNvSpPr txBox="1"/>
          <p:nvPr/>
        </p:nvSpPr>
        <p:spPr bwMode="auto">
          <a:xfrm>
            <a:off x="3552987" y="5909376"/>
            <a:ext cx="664541" cy="184666"/>
          </a:xfrm>
          <a:prstGeom prst="rect">
            <a:avLst/>
          </a:prstGeom>
          <a:noFill/>
          <a:ln w="19050" algn="ctr">
            <a:noFill/>
            <a:miter lim="800000"/>
            <a:headEnd/>
            <a:tailEnd/>
          </a:ln>
        </p:spPr>
        <p:txBody>
          <a:bodyPr wrap="none" lIns="0" tIns="0" rIns="0" bIns="0" rtlCol="0">
            <a:spAutoFit/>
          </a:bodyPr>
          <a:lstStyle/>
          <a:p>
            <a:pPr algn="ctr"/>
            <a:r>
              <a:rPr lang="en-US" sz="1200" dirty="0" err="1" smtClean="0">
                <a:solidFill>
                  <a:schemeClr val="bg1"/>
                </a:solidFill>
              </a:rPr>
              <a:t>InfiniBand</a:t>
            </a:r>
            <a:endParaRPr lang="en-US" sz="1200" dirty="0" smtClean="0">
              <a:solidFill>
                <a:schemeClr val="bg1"/>
              </a:solidFill>
            </a:endParaRPr>
          </a:p>
        </p:txBody>
      </p:sp>
      <p:grpSp>
        <p:nvGrpSpPr>
          <p:cNvPr id="2383" name="Group 1376"/>
          <p:cNvGrpSpPr/>
          <p:nvPr/>
        </p:nvGrpSpPr>
        <p:grpSpPr>
          <a:xfrm>
            <a:off x="2317884" y="2291348"/>
            <a:ext cx="626844" cy="775675"/>
            <a:chOff x="1465492" y="5796404"/>
            <a:chExt cx="473043" cy="585359"/>
          </a:xfrm>
        </p:grpSpPr>
        <p:grpSp>
          <p:nvGrpSpPr>
            <p:cNvPr id="2384" name="Group 491"/>
            <p:cNvGrpSpPr/>
            <p:nvPr/>
          </p:nvGrpSpPr>
          <p:grpSpPr>
            <a:xfrm>
              <a:off x="1465492" y="5796401"/>
              <a:ext cx="473043" cy="585361"/>
              <a:chOff x="1361461" y="5243930"/>
              <a:chExt cx="784794" cy="971133"/>
            </a:xfrm>
          </p:grpSpPr>
          <p:grpSp>
            <p:nvGrpSpPr>
              <p:cNvPr id="2385" name="Group 334"/>
              <p:cNvGrpSpPr>
                <a:grpSpLocks/>
              </p:cNvGrpSpPr>
              <p:nvPr/>
            </p:nvGrpSpPr>
            <p:grpSpPr bwMode="auto">
              <a:xfrm>
                <a:off x="1576268" y="5608665"/>
                <a:ext cx="326360" cy="606398"/>
                <a:chOff x="4272" y="1872"/>
                <a:chExt cx="925" cy="1717"/>
              </a:xfrm>
            </p:grpSpPr>
            <p:sp>
              <p:nvSpPr>
                <p:cNvPr id="2365" name="Freeform 335"/>
                <p:cNvSpPr>
                  <a:spLocks/>
                </p:cNvSpPr>
                <p:nvPr/>
              </p:nvSpPr>
              <p:spPr bwMode="auto">
                <a:xfrm>
                  <a:off x="4536" y="3062"/>
                  <a:ext cx="637" cy="527"/>
                </a:xfrm>
                <a:custGeom>
                  <a:avLst/>
                  <a:gdLst/>
                  <a:ahLst/>
                  <a:cxnLst>
                    <a:cxn ang="0">
                      <a:pos x="5799" y="0"/>
                    </a:cxn>
                    <a:cxn ang="0">
                      <a:pos x="0" y="4101"/>
                    </a:cxn>
                    <a:cxn ang="0">
                      <a:pos x="0" y="4798"/>
                    </a:cxn>
                    <a:cxn ang="0">
                      <a:pos x="5799" y="697"/>
                    </a:cxn>
                    <a:cxn ang="0">
                      <a:pos x="5799" y="0"/>
                    </a:cxn>
                  </a:cxnLst>
                  <a:rect l="0" t="0" r="r" b="b"/>
                  <a:pathLst>
                    <a:path w="5799" h="4798">
                      <a:moveTo>
                        <a:pt x="5799" y="0"/>
                      </a:moveTo>
                      <a:lnTo>
                        <a:pt x="0" y="4101"/>
                      </a:lnTo>
                      <a:lnTo>
                        <a:pt x="0" y="4798"/>
                      </a:lnTo>
                      <a:lnTo>
                        <a:pt x="5799" y="697"/>
                      </a:lnTo>
                      <a:lnTo>
                        <a:pt x="5799" y="0"/>
                      </a:lnTo>
                      <a:close/>
                    </a:path>
                  </a:pathLst>
                </a:custGeom>
                <a:solidFill>
                  <a:srgbClr val="5F5F5F"/>
                </a:solidFill>
                <a:ln w="9525" cap="flat" cmpd="sng">
                  <a:noFill/>
                  <a:prstDash val="solid"/>
                  <a:round/>
                  <a:headEnd type="none" w="med" len="med"/>
                  <a:tailEnd type="none" w="med" len="med"/>
                </a:ln>
                <a:effectLst/>
              </p:spPr>
              <p:txBody>
                <a:bodyPr/>
                <a:lstStyle/>
                <a:p>
                  <a:endParaRPr lang="en-US" sz="3600" i="1">
                    <a:solidFill>
                      <a:prstClr val="black"/>
                    </a:solidFill>
                  </a:endParaRPr>
                </a:p>
              </p:txBody>
            </p:sp>
            <p:sp>
              <p:nvSpPr>
                <p:cNvPr id="2366" name="Freeform 336"/>
                <p:cNvSpPr>
                  <a:spLocks/>
                </p:cNvSpPr>
                <p:nvPr/>
              </p:nvSpPr>
              <p:spPr bwMode="auto">
                <a:xfrm>
                  <a:off x="4296" y="3342"/>
                  <a:ext cx="240" cy="247"/>
                </a:xfrm>
                <a:custGeom>
                  <a:avLst/>
                  <a:gdLst/>
                  <a:ahLst/>
                  <a:cxnLst>
                    <a:cxn ang="0">
                      <a:pos x="2190" y="1550"/>
                    </a:cxn>
                    <a:cxn ang="0">
                      <a:pos x="0" y="0"/>
                    </a:cxn>
                    <a:cxn ang="0">
                      <a:pos x="0" y="699"/>
                    </a:cxn>
                    <a:cxn ang="0">
                      <a:pos x="2190" y="2247"/>
                    </a:cxn>
                    <a:cxn ang="0">
                      <a:pos x="2190" y="1550"/>
                    </a:cxn>
                  </a:cxnLst>
                  <a:rect l="0" t="0" r="r" b="b"/>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lstStyle/>
                <a:p>
                  <a:endParaRPr lang="en-US" sz="3600" i="1">
                    <a:solidFill>
                      <a:prstClr val="black"/>
                    </a:solidFill>
                  </a:endParaRPr>
                </a:p>
              </p:txBody>
            </p:sp>
            <p:sp>
              <p:nvSpPr>
                <p:cNvPr id="2367" name="Freeform 337"/>
                <p:cNvSpPr>
                  <a:spLocks/>
                </p:cNvSpPr>
                <p:nvPr/>
              </p:nvSpPr>
              <p:spPr bwMode="auto">
                <a:xfrm>
                  <a:off x="4525" y="2051"/>
                  <a:ext cx="672" cy="1487"/>
                </a:xfrm>
                <a:custGeom>
                  <a:avLst/>
                  <a:gdLst/>
                  <a:ahLst/>
                  <a:cxnLst>
                    <a:cxn ang="0">
                      <a:pos x="6116" y="0"/>
                    </a:cxn>
                    <a:cxn ang="0">
                      <a:pos x="0" y="4325"/>
                    </a:cxn>
                    <a:cxn ang="0">
                      <a:pos x="0" y="13550"/>
                    </a:cxn>
                    <a:cxn ang="0">
                      <a:pos x="6116" y="9225"/>
                    </a:cxn>
                    <a:cxn ang="0">
                      <a:pos x="6116" y="0"/>
                    </a:cxn>
                  </a:cxnLst>
                  <a:rect l="0" t="0" r="r" b="b"/>
                  <a:pathLst>
                    <a:path w="6116" h="13550">
                      <a:moveTo>
                        <a:pt x="6116" y="0"/>
                      </a:moveTo>
                      <a:lnTo>
                        <a:pt x="0" y="4325"/>
                      </a:lnTo>
                      <a:lnTo>
                        <a:pt x="0" y="13550"/>
                      </a:lnTo>
                      <a:lnTo>
                        <a:pt x="6116" y="9225"/>
                      </a:lnTo>
                      <a:lnTo>
                        <a:pt x="6116" y="0"/>
                      </a:lnTo>
                      <a:close/>
                    </a:path>
                  </a:pathLst>
                </a:custGeom>
                <a:solidFill>
                  <a:srgbClr val="808080"/>
                </a:solidFill>
                <a:ln w="9525" cap="flat" cmpd="sng">
                  <a:noFill/>
                  <a:prstDash val="solid"/>
                  <a:round/>
                  <a:headEnd type="none" w="med" len="med"/>
                  <a:tailEnd type="none" w="med" len="med"/>
                </a:ln>
                <a:effectLst/>
              </p:spPr>
              <p:txBody>
                <a:bodyPr/>
                <a:lstStyle/>
                <a:p>
                  <a:endParaRPr lang="en-US" sz="3600" i="1">
                    <a:solidFill>
                      <a:prstClr val="black"/>
                    </a:solidFill>
                  </a:endParaRPr>
                </a:p>
              </p:txBody>
            </p:sp>
            <p:sp>
              <p:nvSpPr>
                <p:cNvPr id="2368" name="Freeform 338"/>
                <p:cNvSpPr>
                  <a:spLocks/>
                </p:cNvSpPr>
                <p:nvPr/>
              </p:nvSpPr>
              <p:spPr bwMode="auto">
                <a:xfrm>
                  <a:off x="4272" y="2347"/>
                  <a:ext cx="253" cy="1191"/>
                </a:xfrm>
                <a:custGeom>
                  <a:avLst/>
                  <a:gdLst/>
                  <a:ahLst/>
                  <a:cxnLst>
                    <a:cxn ang="0">
                      <a:pos x="2308" y="1632"/>
                    </a:cxn>
                    <a:cxn ang="0">
                      <a:pos x="0" y="0"/>
                    </a:cxn>
                    <a:cxn ang="0">
                      <a:pos x="0" y="9224"/>
                    </a:cxn>
                    <a:cxn ang="0">
                      <a:pos x="2308" y="10857"/>
                    </a:cxn>
                    <a:cxn ang="0">
                      <a:pos x="2308" y="1632"/>
                    </a:cxn>
                  </a:cxnLst>
                  <a:rect l="0" t="0" r="r" b="b"/>
                  <a:pathLst>
                    <a:path w="2308" h="10857">
                      <a:moveTo>
                        <a:pt x="2308" y="1632"/>
                      </a:moveTo>
                      <a:lnTo>
                        <a:pt x="0" y="0"/>
                      </a:lnTo>
                      <a:lnTo>
                        <a:pt x="0" y="9224"/>
                      </a:lnTo>
                      <a:lnTo>
                        <a:pt x="2308" y="10857"/>
                      </a:lnTo>
                      <a:lnTo>
                        <a:pt x="2308" y="1632"/>
                      </a:lnTo>
                      <a:close/>
                    </a:path>
                  </a:pathLst>
                </a:custGeom>
                <a:solidFill>
                  <a:srgbClr val="777777"/>
                </a:solidFill>
                <a:ln w="9525" cap="flat" cmpd="sng">
                  <a:noFill/>
                  <a:prstDash val="solid"/>
                  <a:round/>
                  <a:headEnd type="none" w="med" len="med"/>
                  <a:tailEnd type="none" w="med" len="med"/>
                </a:ln>
                <a:effectLst/>
              </p:spPr>
              <p:txBody>
                <a:bodyPr/>
                <a:lstStyle/>
                <a:p>
                  <a:endParaRPr lang="en-US" sz="3600" i="1">
                    <a:solidFill>
                      <a:prstClr val="black"/>
                    </a:solidFill>
                  </a:endParaRPr>
                </a:p>
              </p:txBody>
            </p:sp>
            <p:sp>
              <p:nvSpPr>
                <p:cNvPr id="2369" name="Freeform 339"/>
                <p:cNvSpPr>
                  <a:spLocks/>
                </p:cNvSpPr>
                <p:nvPr/>
              </p:nvSpPr>
              <p:spPr bwMode="auto">
                <a:xfrm>
                  <a:off x="4272" y="1872"/>
                  <a:ext cx="925" cy="654"/>
                </a:xfrm>
                <a:custGeom>
                  <a:avLst/>
                  <a:gdLst/>
                  <a:ahLst/>
                  <a:cxnLst>
                    <a:cxn ang="0">
                      <a:pos x="8424" y="1632"/>
                    </a:cxn>
                    <a:cxn ang="0">
                      <a:pos x="2308" y="5957"/>
                    </a:cxn>
                    <a:cxn ang="0">
                      <a:pos x="0" y="4325"/>
                    </a:cxn>
                    <a:cxn ang="0">
                      <a:pos x="6116" y="0"/>
                    </a:cxn>
                    <a:cxn ang="0">
                      <a:pos x="8424" y="1632"/>
                    </a:cxn>
                  </a:cxnLst>
                  <a:rect l="0" t="0" r="r" b="b"/>
                  <a:pathLst>
                    <a:path w="8424" h="5957">
                      <a:moveTo>
                        <a:pt x="8424" y="1632"/>
                      </a:moveTo>
                      <a:lnTo>
                        <a:pt x="2308" y="5957"/>
                      </a:lnTo>
                      <a:lnTo>
                        <a:pt x="0" y="4325"/>
                      </a:lnTo>
                      <a:lnTo>
                        <a:pt x="6116" y="0"/>
                      </a:lnTo>
                      <a:lnTo>
                        <a:pt x="8424" y="1632"/>
                      </a:lnTo>
                      <a:close/>
                    </a:path>
                  </a:pathLst>
                </a:custGeom>
                <a:solidFill>
                  <a:srgbClr val="B2B2B2"/>
                </a:solidFill>
                <a:ln w="9525" cap="flat" cmpd="sng">
                  <a:noFill/>
                  <a:prstDash val="solid"/>
                  <a:round/>
                  <a:headEnd type="none" w="med" len="med"/>
                  <a:tailEnd type="none" w="med" len="med"/>
                </a:ln>
                <a:effectLst/>
              </p:spPr>
              <p:txBody>
                <a:bodyPr/>
                <a:lstStyle/>
                <a:p>
                  <a:endParaRPr lang="en-US" sz="3600" i="1">
                    <a:solidFill>
                      <a:prstClr val="black"/>
                    </a:solidFill>
                  </a:endParaRPr>
                </a:p>
              </p:txBody>
            </p:sp>
            <p:sp>
              <p:nvSpPr>
                <p:cNvPr id="2370" name="Freeform 340"/>
                <p:cNvSpPr>
                  <a:spLocks noEditPoints="1"/>
                </p:cNvSpPr>
                <p:nvPr/>
              </p:nvSpPr>
              <p:spPr bwMode="auto">
                <a:xfrm>
                  <a:off x="4297" y="2421"/>
                  <a:ext cx="196" cy="1038"/>
                </a:xfrm>
                <a:custGeom>
                  <a:avLst/>
                  <a:gdLst/>
                  <a:ahLst/>
                  <a:cxnLst>
                    <a:cxn ang="0">
                      <a:pos x="1091" y="8965"/>
                    </a:cxn>
                    <a:cxn ang="0">
                      <a:pos x="0" y="8192"/>
                    </a:cxn>
                    <a:cxn ang="0">
                      <a:pos x="0" y="6843"/>
                    </a:cxn>
                    <a:cxn ang="0">
                      <a:pos x="1091" y="7616"/>
                    </a:cxn>
                    <a:cxn ang="0">
                      <a:pos x="1091" y="8965"/>
                    </a:cxn>
                    <a:cxn ang="0">
                      <a:pos x="0" y="1342"/>
                    </a:cxn>
                    <a:cxn ang="0">
                      <a:pos x="0" y="5322"/>
                    </a:cxn>
                    <a:cxn ang="0">
                      <a:pos x="1091" y="6094"/>
                    </a:cxn>
                    <a:cxn ang="0">
                      <a:pos x="1091" y="2114"/>
                    </a:cxn>
                    <a:cxn ang="0">
                      <a:pos x="0" y="1342"/>
                    </a:cxn>
                    <a:cxn ang="0">
                      <a:pos x="1091" y="6283"/>
                    </a:cxn>
                    <a:cxn ang="0">
                      <a:pos x="0" y="5511"/>
                    </a:cxn>
                    <a:cxn ang="0">
                      <a:pos x="0" y="6657"/>
                    </a:cxn>
                    <a:cxn ang="0">
                      <a:pos x="1091" y="7427"/>
                    </a:cxn>
                    <a:cxn ang="0">
                      <a:pos x="1091" y="6283"/>
                    </a:cxn>
                    <a:cxn ang="0">
                      <a:pos x="0" y="0"/>
                    </a:cxn>
                    <a:cxn ang="0">
                      <a:pos x="0" y="529"/>
                    </a:cxn>
                    <a:cxn ang="0">
                      <a:pos x="1785" y="1795"/>
                    </a:cxn>
                    <a:cxn ang="0">
                      <a:pos x="1785" y="1264"/>
                    </a:cxn>
                    <a:cxn ang="0">
                      <a:pos x="0" y="0"/>
                    </a:cxn>
                    <a:cxn ang="0">
                      <a:pos x="1244" y="9073"/>
                    </a:cxn>
                    <a:cxn ang="0">
                      <a:pos x="1785" y="9456"/>
                    </a:cxn>
                    <a:cxn ang="0">
                      <a:pos x="1785" y="2608"/>
                    </a:cxn>
                    <a:cxn ang="0">
                      <a:pos x="1244" y="2223"/>
                    </a:cxn>
                    <a:cxn ang="0">
                      <a:pos x="1244" y="9073"/>
                    </a:cxn>
                    <a:cxn ang="0">
                      <a:pos x="0" y="1153"/>
                    </a:cxn>
                    <a:cxn ang="0">
                      <a:pos x="1785" y="2419"/>
                    </a:cxn>
                    <a:cxn ang="0">
                      <a:pos x="1785" y="1982"/>
                    </a:cxn>
                    <a:cxn ang="0">
                      <a:pos x="0" y="718"/>
                    </a:cxn>
                    <a:cxn ang="0">
                      <a:pos x="0" y="1153"/>
                    </a:cxn>
                  </a:cxnLst>
                  <a:rect l="0" t="0" r="r" b="b"/>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lstStyle/>
                <a:p>
                  <a:endParaRPr lang="en-US" sz="3600" i="1">
                    <a:solidFill>
                      <a:prstClr val="black"/>
                    </a:solidFill>
                  </a:endParaRPr>
                </a:p>
              </p:txBody>
            </p:sp>
            <p:sp>
              <p:nvSpPr>
                <p:cNvPr id="2371" name="Freeform 341"/>
                <p:cNvSpPr>
                  <a:spLocks/>
                </p:cNvSpPr>
                <p:nvPr/>
              </p:nvSpPr>
              <p:spPr bwMode="auto">
                <a:xfrm>
                  <a:off x="4451" y="2765"/>
                  <a:ext cx="23" cy="35"/>
                </a:xfrm>
                <a:custGeom>
                  <a:avLst/>
                  <a:gdLst/>
                  <a:ahLst/>
                  <a:cxnLst>
                    <a:cxn ang="0">
                      <a:pos x="78" y="55"/>
                    </a:cxn>
                    <a:cxn ang="0">
                      <a:pos x="65" y="127"/>
                    </a:cxn>
                    <a:cxn ang="0">
                      <a:pos x="11" y="78"/>
                    </a:cxn>
                    <a:cxn ang="0">
                      <a:pos x="25" y="6"/>
                    </a:cxn>
                    <a:cxn ang="0">
                      <a:pos x="78" y="55"/>
                    </a:cxn>
                  </a:cxnLst>
                  <a:rect l="0" t="0" r="r" b="b"/>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lstStyle/>
                <a:p>
                  <a:endParaRPr lang="en-US" sz="3600" i="1">
                    <a:solidFill>
                      <a:prstClr val="black"/>
                    </a:solidFill>
                  </a:endParaRPr>
                </a:p>
              </p:txBody>
            </p:sp>
            <p:sp>
              <p:nvSpPr>
                <p:cNvPr id="2372" name="Freeform 342"/>
                <p:cNvSpPr>
                  <a:spLocks/>
                </p:cNvSpPr>
                <p:nvPr/>
              </p:nvSpPr>
              <p:spPr bwMode="auto">
                <a:xfrm>
                  <a:off x="4451" y="2824"/>
                  <a:ext cx="23" cy="34"/>
                </a:xfrm>
                <a:custGeom>
                  <a:avLst/>
                  <a:gdLst/>
                  <a:ahLst/>
                  <a:cxnLst>
                    <a:cxn ang="0">
                      <a:pos x="78" y="55"/>
                    </a:cxn>
                    <a:cxn ang="0">
                      <a:pos x="65" y="126"/>
                    </a:cxn>
                    <a:cxn ang="0">
                      <a:pos x="11" y="78"/>
                    </a:cxn>
                    <a:cxn ang="0">
                      <a:pos x="25" y="7"/>
                    </a:cxn>
                    <a:cxn ang="0">
                      <a:pos x="78" y="55"/>
                    </a:cxn>
                  </a:cxnLst>
                  <a:rect l="0" t="0" r="r" b="b"/>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sz="3600" i="1">
                    <a:solidFill>
                      <a:prstClr val="black"/>
                    </a:solidFill>
                  </a:endParaRPr>
                </a:p>
              </p:txBody>
            </p:sp>
            <p:sp>
              <p:nvSpPr>
                <p:cNvPr id="2373" name="Freeform 343"/>
                <p:cNvSpPr>
                  <a:spLocks/>
                </p:cNvSpPr>
                <p:nvPr/>
              </p:nvSpPr>
              <p:spPr bwMode="auto">
                <a:xfrm>
                  <a:off x="4451" y="2882"/>
                  <a:ext cx="23" cy="34"/>
                </a:xfrm>
                <a:custGeom>
                  <a:avLst/>
                  <a:gdLst/>
                  <a:ahLst/>
                  <a:cxnLst>
                    <a:cxn ang="0">
                      <a:pos x="78" y="55"/>
                    </a:cxn>
                    <a:cxn ang="0">
                      <a:pos x="65" y="127"/>
                    </a:cxn>
                    <a:cxn ang="0">
                      <a:pos x="11" y="78"/>
                    </a:cxn>
                    <a:cxn ang="0">
                      <a:pos x="25" y="7"/>
                    </a:cxn>
                    <a:cxn ang="0">
                      <a:pos x="78" y="55"/>
                    </a:cxn>
                  </a:cxnLst>
                  <a:rect l="0" t="0" r="r" b="b"/>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sz="3600" i="1">
                    <a:solidFill>
                      <a:prstClr val="black"/>
                    </a:solidFill>
                  </a:endParaRPr>
                </a:p>
              </p:txBody>
            </p:sp>
          </p:grpSp>
          <p:grpSp>
            <p:nvGrpSpPr>
              <p:cNvPr id="2386" name="Group 501"/>
              <p:cNvGrpSpPr/>
              <p:nvPr/>
            </p:nvGrpSpPr>
            <p:grpSpPr>
              <a:xfrm>
                <a:off x="1361461" y="5537689"/>
                <a:ext cx="784794" cy="247566"/>
                <a:chOff x="4210928" y="5332689"/>
                <a:chExt cx="784794" cy="247566"/>
              </a:xfrm>
            </p:grpSpPr>
            <p:sp>
              <p:nvSpPr>
                <p:cNvPr id="2363" name="Isosceles Triangle 2362"/>
                <p:cNvSpPr/>
                <p:nvPr/>
              </p:nvSpPr>
              <p:spPr bwMode="auto">
                <a:xfrm rot="1885626" flipV="1">
                  <a:off x="4210928" y="5417703"/>
                  <a:ext cx="668940" cy="162552"/>
                </a:xfrm>
                <a:prstGeom prst="triangle">
                  <a:avLst/>
                </a:prstGeom>
                <a:solidFill>
                  <a:schemeClr val="accent6"/>
                </a:solidFill>
                <a:ln w="9525" algn="ctr">
                  <a:noFill/>
                  <a:miter lim="800000"/>
                  <a:headEnd/>
                  <a:tailEnd/>
                </a:ln>
              </p:spPr>
              <p:txBody>
                <a:bodyPr wrap="none" rtlCol="0" anchor="ctr"/>
                <a:lstStyle/>
                <a:p>
                  <a:pPr algn="ctr"/>
                  <a:endParaRPr lang="en-US" sz="3600" i="1" dirty="0">
                    <a:solidFill>
                      <a:prstClr val="black"/>
                    </a:solidFill>
                  </a:endParaRPr>
                </a:p>
              </p:txBody>
            </p:sp>
            <p:sp>
              <p:nvSpPr>
                <p:cNvPr id="2364" name="Parallelogram 2363"/>
                <p:cNvSpPr/>
                <p:nvPr/>
              </p:nvSpPr>
              <p:spPr bwMode="auto">
                <a:xfrm rot="1873713">
                  <a:off x="4275492" y="5332689"/>
                  <a:ext cx="720230" cy="118265"/>
                </a:xfrm>
                <a:prstGeom prst="parallelogram">
                  <a:avLst>
                    <a:gd name="adj" fmla="val 41881"/>
                  </a:avLst>
                </a:prstGeom>
                <a:solidFill>
                  <a:schemeClr val="accent6">
                    <a:lumMod val="60000"/>
                    <a:lumOff val="40000"/>
                  </a:schemeClr>
                </a:solidFill>
                <a:ln w="9525" algn="ctr">
                  <a:noFill/>
                  <a:miter lim="800000"/>
                  <a:headEnd/>
                  <a:tailEnd/>
                </a:ln>
              </p:spPr>
              <p:txBody>
                <a:bodyPr wrap="none" rtlCol="0" anchor="ctr"/>
                <a:lstStyle/>
                <a:p>
                  <a:pPr algn="ctr"/>
                  <a:endParaRPr lang="en-US" sz="3600" i="1" dirty="0">
                    <a:solidFill>
                      <a:prstClr val="black"/>
                    </a:solidFill>
                  </a:endParaRPr>
                </a:p>
              </p:txBody>
            </p:sp>
          </p:grpSp>
          <p:grpSp>
            <p:nvGrpSpPr>
              <p:cNvPr id="2387" name="Group 334"/>
              <p:cNvGrpSpPr>
                <a:grpSpLocks/>
              </p:cNvGrpSpPr>
              <p:nvPr/>
            </p:nvGrpSpPr>
            <p:grpSpPr bwMode="auto">
              <a:xfrm>
                <a:off x="1545093" y="5243930"/>
                <a:ext cx="148879" cy="276622"/>
                <a:chOff x="4272" y="1872"/>
                <a:chExt cx="925" cy="1717"/>
              </a:xfrm>
            </p:grpSpPr>
            <p:sp>
              <p:nvSpPr>
                <p:cNvPr id="2354" name="Freeform 335"/>
                <p:cNvSpPr>
                  <a:spLocks/>
                </p:cNvSpPr>
                <p:nvPr/>
              </p:nvSpPr>
              <p:spPr bwMode="auto">
                <a:xfrm>
                  <a:off x="4536" y="3062"/>
                  <a:ext cx="637" cy="527"/>
                </a:xfrm>
                <a:custGeom>
                  <a:avLst/>
                  <a:gdLst/>
                  <a:ahLst/>
                  <a:cxnLst>
                    <a:cxn ang="0">
                      <a:pos x="5799" y="0"/>
                    </a:cxn>
                    <a:cxn ang="0">
                      <a:pos x="0" y="4101"/>
                    </a:cxn>
                    <a:cxn ang="0">
                      <a:pos x="0" y="4798"/>
                    </a:cxn>
                    <a:cxn ang="0">
                      <a:pos x="5799" y="697"/>
                    </a:cxn>
                    <a:cxn ang="0">
                      <a:pos x="5799" y="0"/>
                    </a:cxn>
                  </a:cxnLst>
                  <a:rect l="0" t="0" r="r" b="b"/>
                  <a:pathLst>
                    <a:path w="5799" h="4798">
                      <a:moveTo>
                        <a:pt x="5799" y="0"/>
                      </a:moveTo>
                      <a:lnTo>
                        <a:pt x="0" y="4101"/>
                      </a:lnTo>
                      <a:lnTo>
                        <a:pt x="0" y="4798"/>
                      </a:lnTo>
                      <a:lnTo>
                        <a:pt x="5799" y="697"/>
                      </a:lnTo>
                      <a:lnTo>
                        <a:pt x="5799" y="0"/>
                      </a:lnTo>
                      <a:close/>
                    </a:path>
                  </a:pathLst>
                </a:custGeom>
                <a:solidFill>
                  <a:srgbClr val="5F5F5F"/>
                </a:solidFill>
                <a:ln w="9525" cap="flat" cmpd="sng">
                  <a:noFill/>
                  <a:prstDash val="solid"/>
                  <a:round/>
                  <a:headEnd type="none" w="med" len="med"/>
                  <a:tailEnd type="none" w="med" len="med"/>
                </a:ln>
                <a:effectLst/>
              </p:spPr>
              <p:txBody>
                <a:bodyPr/>
                <a:lstStyle/>
                <a:p>
                  <a:endParaRPr lang="en-US" sz="3600" i="1">
                    <a:solidFill>
                      <a:prstClr val="black"/>
                    </a:solidFill>
                  </a:endParaRPr>
                </a:p>
              </p:txBody>
            </p:sp>
            <p:sp>
              <p:nvSpPr>
                <p:cNvPr id="2355" name="Freeform 336"/>
                <p:cNvSpPr>
                  <a:spLocks/>
                </p:cNvSpPr>
                <p:nvPr/>
              </p:nvSpPr>
              <p:spPr bwMode="auto">
                <a:xfrm>
                  <a:off x="4296" y="3342"/>
                  <a:ext cx="240" cy="247"/>
                </a:xfrm>
                <a:custGeom>
                  <a:avLst/>
                  <a:gdLst/>
                  <a:ahLst/>
                  <a:cxnLst>
                    <a:cxn ang="0">
                      <a:pos x="2190" y="1550"/>
                    </a:cxn>
                    <a:cxn ang="0">
                      <a:pos x="0" y="0"/>
                    </a:cxn>
                    <a:cxn ang="0">
                      <a:pos x="0" y="699"/>
                    </a:cxn>
                    <a:cxn ang="0">
                      <a:pos x="2190" y="2247"/>
                    </a:cxn>
                    <a:cxn ang="0">
                      <a:pos x="2190" y="1550"/>
                    </a:cxn>
                  </a:cxnLst>
                  <a:rect l="0" t="0" r="r" b="b"/>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lstStyle/>
                <a:p>
                  <a:endParaRPr lang="en-US" sz="3600" i="1">
                    <a:solidFill>
                      <a:prstClr val="black"/>
                    </a:solidFill>
                  </a:endParaRPr>
                </a:p>
              </p:txBody>
            </p:sp>
            <p:sp>
              <p:nvSpPr>
                <p:cNvPr id="2356" name="Freeform 337"/>
                <p:cNvSpPr>
                  <a:spLocks/>
                </p:cNvSpPr>
                <p:nvPr/>
              </p:nvSpPr>
              <p:spPr bwMode="auto">
                <a:xfrm>
                  <a:off x="4525" y="2051"/>
                  <a:ext cx="672" cy="1487"/>
                </a:xfrm>
                <a:custGeom>
                  <a:avLst/>
                  <a:gdLst/>
                  <a:ahLst/>
                  <a:cxnLst>
                    <a:cxn ang="0">
                      <a:pos x="6116" y="0"/>
                    </a:cxn>
                    <a:cxn ang="0">
                      <a:pos x="0" y="4325"/>
                    </a:cxn>
                    <a:cxn ang="0">
                      <a:pos x="0" y="13550"/>
                    </a:cxn>
                    <a:cxn ang="0">
                      <a:pos x="6116" y="9225"/>
                    </a:cxn>
                    <a:cxn ang="0">
                      <a:pos x="6116" y="0"/>
                    </a:cxn>
                  </a:cxnLst>
                  <a:rect l="0" t="0" r="r" b="b"/>
                  <a:pathLst>
                    <a:path w="6116" h="13550">
                      <a:moveTo>
                        <a:pt x="6116" y="0"/>
                      </a:moveTo>
                      <a:lnTo>
                        <a:pt x="0" y="4325"/>
                      </a:lnTo>
                      <a:lnTo>
                        <a:pt x="0" y="13550"/>
                      </a:lnTo>
                      <a:lnTo>
                        <a:pt x="6116" y="9225"/>
                      </a:lnTo>
                      <a:lnTo>
                        <a:pt x="6116" y="0"/>
                      </a:lnTo>
                      <a:close/>
                    </a:path>
                  </a:pathLst>
                </a:custGeom>
                <a:solidFill>
                  <a:srgbClr val="808080"/>
                </a:solidFill>
                <a:ln w="9525" cap="flat" cmpd="sng">
                  <a:noFill/>
                  <a:prstDash val="solid"/>
                  <a:round/>
                  <a:headEnd type="none" w="med" len="med"/>
                  <a:tailEnd type="none" w="med" len="med"/>
                </a:ln>
                <a:effectLst/>
              </p:spPr>
              <p:txBody>
                <a:bodyPr/>
                <a:lstStyle/>
                <a:p>
                  <a:endParaRPr lang="en-US" sz="3600" i="1">
                    <a:solidFill>
                      <a:prstClr val="black"/>
                    </a:solidFill>
                  </a:endParaRPr>
                </a:p>
              </p:txBody>
            </p:sp>
            <p:sp>
              <p:nvSpPr>
                <p:cNvPr id="2357" name="Freeform 338"/>
                <p:cNvSpPr>
                  <a:spLocks/>
                </p:cNvSpPr>
                <p:nvPr/>
              </p:nvSpPr>
              <p:spPr bwMode="auto">
                <a:xfrm>
                  <a:off x="4272" y="2347"/>
                  <a:ext cx="253" cy="1191"/>
                </a:xfrm>
                <a:custGeom>
                  <a:avLst/>
                  <a:gdLst/>
                  <a:ahLst/>
                  <a:cxnLst>
                    <a:cxn ang="0">
                      <a:pos x="2308" y="1632"/>
                    </a:cxn>
                    <a:cxn ang="0">
                      <a:pos x="0" y="0"/>
                    </a:cxn>
                    <a:cxn ang="0">
                      <a:pos x="0" y="9224"/>
                    </a:cxn>
                    <a:cxn ang="0">
                      <a:pos x="2308" y="10857"/>
                    </a:cxn>
                    <a:cxn ang="0">
                      <a:pos x="2308" y="1632"/>
                    </a:cxn>
                  </a:cxnLst>
                  <a:rect l="0" t="0" r="r" b="b"/>
                  <a:pathLst>
                    <a:path w="2308" h="10857">
                      <a:moveTo>
                        <a:pt x="2308" y="1632"/>
                      </a:moveTo>
                      <a:lnTo>
                        <a:pt x="0" y="0"/>
                      </a:lnTo>
                      <a:lnTo>
                        <a:pt x="0" y="9224"/>
                      </a:lnTo>
                      <a:lnTo>
                        <a:pt x="2308" y="10857"/>
                      </a:lnTo>
                      <a:lnTo>
                        <a:pt x="2308" y="1632"/>
                      </a:lnTo>
                      <a:close/>
                    </a:path>
                  </a:pathLst>
                </a:custGeom>
                <a:solidFill>
                  <a:srgbClr val="777777"/>
                </a:solidFill>
                <a:ln w="9525" cap="flat" cmpd="sng">
                  <a:noFill/>
                  <a:prstDash val="solid"/>
                  <a:round/>
                  <a:headEnd type="none" w="med" len="med"/>
                  <a:tailEnd type="none" w="med" len="med"/>
                </a:ln>
                <a:effectLst/>
              </p:spPr>
              <p:txBody>
                <a:bodyPr/>
                <a:lstStyle/>
                <a:p>
                  <a:endParaRPr lang="en-US" sz="3600" i="1">
                    <a:solidFill>
                      <a:prstClr val="black"/>
                    </a:solidFill>
                  </a:endParaRPr>
                </a:p>
              </p:txBody>
            </p:sp>
            <p:sp>
              <p:nvSpPr>
                <p:cNvPr id="2358" name="Freeform 339"/>
                <p:cNvSpPr>
                  <a:spLocks/>
                </p:cNvSpPr>
                <p:nvPr/>
              </p:nvSpPr>
              <p:spPr bwMode="auto">
                <a:xfrm>
                  <a:off x="4272" y="1872"/>
                  <a:ext cx="925" cy="654"/>
                </a:xfrm>
                <a:custGeom>
                  <a:avLst/>
                  <a:gdLst/>
                  <a:ahLst/>
                  <a:cxnLst>
                    <a:cxn ang="0">
                      <a:pos x="8424" y="1632"/>
                    </a:cxn>
                    <a:cxn ang="0">
                      <a:pos x="2308" y="5957"/>
                    </a:cxn>
                    <a:cxn ang="0">
                      <a:pos x="0" y="4325"/>
                    </a:cxn>
                    <a:cxn ang="0">
                      <a:pos x="6116" y="0"/>
                    </a:cxn>
                    <a:cxn ang="0">
                      <a:pos x="8424" y="1632"/>
                    </a:cxn>
                  </a:cxnLst>
                  <a:rect l="0" t="0" r="r" b="b"/>
                  <a:pathLst>
                    <a:path w="8424" h="5957">
                      <a:moveTo>
                        <a:pt x="8424" y="1632"/>
                      </a:moveTo>
                      <a:lnTo>
                        <a:pt x="2308" y="5957"/>
                      </a:lnTo>
                      <a:lnTo>
                        <a:pt x="0" y="4325"/>
                      </a:lnTo>
                      <a:lnTo>
                        <a:pt x="6116" y="0"/>
                      </a:lnTo>
                      <a:lnTo>
                        <a:pt x="8424" y="1632"/>
                      </a:lnTo>
                      <a:close/>
                    </a:path>
                  </a:pathLst>
                </a:custGeom>
                <a:solidFill>
                  <a:srgbClr val="B2B2B2"/>
                </a:solidFill>
                <a:ln w="9525" cap="flat" cmpd="sng">
                  <a:noFill/>
                  <a:prstDash val="solid"/>
                  <a:round/>
                  <a:headEnd type="none" w="med" len="med"/>
                  <a:tailEnd type="none" w="med" len="med"/>
                </a:ln>
                <a:effectLst/>
              </p:spPr>
              <p:txBody>
                <a:bodyPr/>
                <a:lstStyle/>
                <a:p>
                  <a:endParaRPr lang="en-US" sz="3600" i="1">
                    <a:solidFill>
                      <a:prstClr val="black"/>
                    </a:solidFill>
                  </a:endParaRPr>
                </a:p>
              </p:txBody>
            </p:sp>
            <p:sp>
              <p:nvSpPr>
                <p:cNvPr id="2359" name="Freeform 340"/>
                <p:cNvSpPr>
                  <a:spLocks noEditPoints="1"/>
                </p:cNvSpPr>
                <p:nvPr/>
              </p:nvSpPr>
              <p:spPr bwMode="auto">
                <a:xfrm>
                  <a:off x="4297" y="2421"/>
                  <a:ext cx="196" cy="1038"/>
                </a:xfrm>
                <a:custGeom>
                  <a:avLst/>
                  <a:gdLst/>
                  <a:ahLst/>
                  <a:cxnLst>
                    <a:cxn ang="0">
                      <a:pos x="1091" y="8965"/>
                    </a:cxn>
                    <a:cxn ang="0">
                      <a:pos x="0" y="8192"/>
                    </a:cxn>
                    <a:cxn ang="0">
                      <a:pos x="0" y="6843"/>
                    </a:cxn>
                    <a:cxn ang="0">
                      <a:pos x="1091" y="7616"/>
                    </a:cxn>
                    <a:cxn ang="0">
                      <a:pos x="1091" y="8965"/>
                    </a:cxn>
                    <a:cxn ang="0">
                      <a:pos x="0" y="1342"/>
                    </a:cxn>
                    <a:cxn ang="0">
                      <a:pos x="0" y="5322"/>
                    </a:cxn>
                    <a:cxn ang="0">
                      <a:pos x="1091" y="6094"/>
                    </a:cxn>
                    <a:cxn ang="0">
                      <a:pos x="1091" y="2114"/>
                    </a:cxn>
                    <a:cxn ang="0">
                      <a:pos x="0" y="1342"/>
                    </a:cxn>
                    <a:cxn ang="0">
                      <a:pos x="1091" y="6283"/>
                    </a:cxn>
                    <a:cxn ang="0">
                      <a:pos x="0" y="5511"/>
                    </a:cxn>
                    <a:cxn ang="0">
                      <a:pos x="0" y="6657"/>
                    </a:cxn>
                    <a:cxn ang="0">
                      <a:pos x="1091" y="7427"/>
                    </a:cxn>
                    <a:cxn ang="0">
                      <a:pos x="1091" y="6283"/>
                    </a:cxn>
                    <a:cxn ang="0">
                      <a:pos x="0" y="0"/>
                    </a:cxn>
                    <a:cxn ang="0">
                      <a:pos x="0" y="529"/>
                    </a:cxn>
                    <a:cxn ang="0">
                      <a:pos x="1785" y="1795"/>
                    </a:cxn>
                    <a:cxn ang="0">
                      <a:pos x="1785" y="1264"/>
                    </a:cxn>
                    <a:cxn ang="0">
                      <a:pos x="0" y="0"/>
                    </a:cxn>
                    <a:cxn ang="0">
                      <a:pos x="1244" y="9073"/>
                    </a:cxn>
                    <a:cxn ang="0">
                      <a:pos x="1785" y="9456"/>
                    </a:cxn>
                    <a:cxn ang="0">
                      <a:pos x="1785" y="2608"/>
                    </a:cxn>
                    <a:cxn ang="0">
                      <a:pos x="1244" y="2223"/>
                    </a:cxn>
                    <a:cxn ang="0">
                      <a:pos x="1244" y="9073"/>
                    </a:cxn>
                    <a:cxn ang="0">
                      <a:pos x="0" y="1153"/>
                    </a:cxn>
                    <a:cxn ang="0">
                      <a:pos x="1785" y="2419"/>
                    </a:cxn>
                    <a:cxn ang="0">
                      <a:pos x="1785" y="1982"/>
                    </a:cxn>
                    <a:cxn ang="0">
                      <a:pos x="0" y="718"/>
                    </a:cxn>
                    <a:cxn ang="0">
                      <a:pos x="0" y="1153"/>
                    </a:cxn>
                  </a:cxnLst>
                  <a:rect l="0" t="0" r="r" b="b"/>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lstStyle/>
                <a:p>
                  <a:endParaRPr lang="en-US" sz="3600" i="1">
                    <a:solidFill>
                      <a:prstClr val="black"/>
                    </a:solidFill>
                  </a:endParaRPr>
                </a:p>
              </p:txBody>
            </p:sp>
            <p:sp>
              <p:nvSpPr>
                <p:cNvPr id="2360" name="Freeform 341"/>
                <p:cNvSpPr>
                  <a:spLocks/>
                </p:cNvSpPr>
                <p:nvPr/>
              </p:nvSpPr>
              <p:spPr bwMode="auto">
                <a:xfrm>
                  <a:off x="4451" y="2765"/>
                  <a:ext cx="23" cy="35"/>
                </a:xfrm>
                <a:custGeom>
                  <a:avLst/>
                  <a:gdLst/>
                  <a:ahLst/>
                  <a:cxnLst>
                    <a:cxn ang="0">
                      <a:pos x="78" y="55"/>
                    </a:cxn>
                    <a:cxn ang="0">
                      <a:pos x="65" y="127"/>
                    </a:cxn>
                    <a:cxn ang="0">
                      <a:pos x="11" y="78"/>
                    </a:cxn>
                    <a:cxn ang="0">
                      <a:pos x="25" y="6"/>
                    </a:cxn>
                    <a:cxn ang="0">
                      <a:pos x="78" y="55"/>
                    </a:cxn>
                  </a:cxnLst>
                  <a:rect l="0" t="0" r="r" b="b"/>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lstStyle/>
                <a:p>
                  <a:endParaRPr lang="en-US" sz="3600" i="1">
                    <a:solidFill>
                      <a:prstClr val="black"/>
                    </a:solidFill>
                  </a:endParaRPr>
                </a:p>
              </p:txBody>
            </p:sp>
            <p:sp>
              <p:nvSpPr>
                <p:cNvPr id="2361" name="Freeform 342"/>
                <p:cNvSpPr>
                  <a:spLocks/>
                </p:cNvSpPr>
                <p:nvPr/>
              </p:nvSpPr>
              <p:spPr bwMode="auto">
                <a:xfrm>
                  <a:off x="4451" y="2824"/>
                  <a:ext cx="23" cy="34"/>
                </a:xfrm>
                <a:custGeom>
                  <a:avLst/>
                  <a:gdLst/>
                  <a:ahLst/>
                  <a:cxnLst>
                    <a:cxn ang="0">
                      <a:pos x="78" y="55"/>
                    </a:cxn>
                    <a:cxn ang="0">
                      <a:pos x="65" y="126"/>
                    </a:cxn>
                    <a:cxn ang="0">
                      <a:pos x="11" y="78"/>
                    </a:cxn>
                    <a:cxn ang="0">
                      <a:pos x="25" y="7"/>
                    </a:cxn>
                    <a:cxn ang="0">
                      <a:pos x="78" y="55"/>
                    </a:cxn>
                  </a:cxnLst>
                  <a:rect l="0" t="0" r="r" b="b"/>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sz="3600" i="1">
                    <a:solidFill>
                      <a:prstClr val="black"/>
                    </a:solidFill>
                  </a:endParaRPr>
                </a:p>
              </p:txBody>
            </p:sp>
            <p:sp>
              <p:nvSpPr>
                <p:cNvPr id="2362" name="Freeform 343"/>
                <p:cNvSpPr>
                  <a:spLocks/>
                </p:cNvSpPr>
                <p:nvPr/>
              </p:nvSpPr>
              <p:spPr bwMode="auto">
                <a:xfrm>
                  <a:off x="4451" y="2882"/>
                  <a:ext cx="23" cy="34"/>
                </a:xfrm>
                <a:custGeom>
                  <a:avLst/>
                  <a:gdLst/>
                  <a:ahLst/>
                  <a:cxnLst>
                    <a:cxn ang="0">
                      <a:pos x="78" y="55"/>
                    </a:cxn>
                    <a:cxn ang="0">
                      <a:pos x="65" y="127"/>
                    </a:cxn>
                    <a:cxn ang="0">
                      <a:pos x="11" y="78"/>
                    </a:cxn>
                    <a:cxn ang="0">
                      <a:pos x="25" y="7"/>
                    </a:cxn>
                    <a:cxn ang="0">
                      <a:pos x="78" y="55"/>
                    </a:cxn>
                  </a:cxnLst>
                  <a:rect l="0" t="0" r="r" b="b"/>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sz="3600" i="1">
                    <a:solidFill>
                      <a:prstClr val="black"/>
                    </a:solidFill>
                  </a:endParaRPr>
                </a:p>
              </p:txBody>
            </p:sp>
          </p:grpSp>
          <p:grpSp>
            <p:nvGrpSpPr>
              <p:cNvPr id="2388" name="Group 334"/>
              <p:cNvGrpSpPr>
                <a:grpSpLocks/>
              </p:cNvGrpSpPr>
              <p:nvPr/>
            </p:nvGrpSpPr>
            <p:grpSpPr bwMode="auto">
              <a:xfrm>
                <a:off x="1664155" y="5310605"/>
                <a:ext cx="148879" cy="276622"/>
                <a:chOff x="4272" y="1872"/>
                <a:chExt cx="925" cy="1717"/>
              </a:xfrm>
            </p:grpSpPr>
            <p:sp>
              <p:nvSpPr>
                <p:cNvPr id="2345" name="Freeform 335"/>
                <p:cNvSpPr>
                  <a:spLocks/>
                </p:cNvSpPr>
                <p:nvPr/>
              </p:nvSpPr>
              <p:spPr bwMode="auto">
                <a:xfrm>
                  <a:off x="4536" y="3062"/>
                  <a:ext cx="637" cy="527"/>
                </a:xfrm>
                <a:custGeom>
                  <a:avLst/>
                  <a:gdLst/>
                  <a:ahLst/>
                  <a:cxnLst>
                    <a:cxn ang="0">
                      <a:pos x="5799" y="0"/>
                    </a:cxn>
                    <a:cxn ang="0">
                      <a:pos x="0" y="4101"/>
                    </a:cxn>
                    <a:cxn ang="0">
                      <a:pos x="0" y="4798"/>
                    </a:cxn>
                    <a:cxn ang="0">
                      <a:pos x="5799" y="697"/>
                    </a:cxn>
                    <a:cxn ang="0">
                      <a:pos x="5799" y="0"/>
                    </a:cxn>
                  </a:cxnLst>
                  <a:rect l="0" t="0" r="r" b="b"/>
                  <a:pathLst>
                    <a:path w="5799" h="4798">
                      <a:moveTo>
                        <a:pt x="5799" y="0"/>
                      </a:moveTo>
                      <a:lnTo>
                        <a:pt x="0" y="4101"/>
                      </a:lnTo>
                      <a:lnTo>
                        <a:pt x="0" y="4798"/>
                      </a:lnTo>
                      <a:lnTo>
                        <a:pt x="5799" y="697"/>
                      </a:lnTo>
                      <a:lnTo>
                        <a:pt x="5799" y="0"/>
                      </a:lnTo>
                      <a:close/>
                    </a:path>
                  </a:pathLst>
                </a:custGeom>
                <a:solidFill>
                  <a:srgbClr val="5F5F5F"/>
                </a:solidFill>
                <a:ln w="9525" cap="flat" cmpd="sng">
                  <a:noFill/>
                  <a:prstDash val="solid"/>
                  <a:round/>
                  <a:headEnd type="none" w="med" len="med"/>
                  <a:tailEnd type="none" w="med" len="med"/>
                </a:ln>
                <a:effectLst/>
              </p:spPr>
              <p:txBody>
                <a:bodyPr/>
                <a:lstStyle/>
                <a:p>
                  <a:endParaRPr lang="en-US" sz="3600" i="1">
                    <a:solidFill>
                      <a:prstClr val="black"/>
                    </a:solidFill>
                  </a:endParaRPr>
                </a:p>
              </p:txBody>
            </p:sp>
            <p:sp>
              <p:nvSpPr>
                <p:cNvPr id="2346" name="Freeform 336"/>
                <p:cNvSpPr>
                  <a:spLocks/>
                </p:cNvSpPr>
                <p:nvPr/>
              </p:nvSpPr>
              <p:spPr bwMode="auto">
                <a:xfrm>
                  <a:off x="4296" y="3342"/>
                  <a:ext cx="240" cy="247"/>
                </a:xfrm>
                <a:custGeom>
                  <a:avLst/>
                  <a:gdLst/>
                  <a:ahLst/>
                  <a:cxnLst>
                    <a:cxn ang="0">
                      <a:pos x="2190" y="1550"/>
                    </a:cxn>
                    <a:cxn ang="0">
                      <a:pos x="0" y="0"/>
                    </a:cxn>
                    <a:cxn ang="0">
                      <a:pos x="0" y="699"/>
                    </a:cxn>
                    <a:cxn ang="0">
                      <a:pos x="2190" y="2247"/>
                    </a:cxn>
                    <a:cxn ang="0">
                      <a:pos x="2190" y="1550"/>
                    </a:cxn>
                  </a:cxnLst>
                  <a:rect l="0" t="0" r="r" b="b"/>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lstStyle/>
                <a:p>
                  <a:endParaRPr lang="en-US" sz="3600" i="1">
                    <a:solidFill>
                      <a:prstClr val="black"/>
                    </a:solidFill>
                  </a:endParaRPr>
                </a:p>
              </p:txBody>
            </p:sp>
            <p:sp>
              <p:nvSpPr>
                <p:cNvPr id="2347" name="Freeform 337"/>
                <p:cNvSpPr>
                  <a:spLocks/>
                </p:cNvSpPr>
                <p:nvPr/>
              </p:nvSpPr>
              <p:spPr bwMode="auto">
                <a:xfrm>
                  <a:off x="4525" y="2051"/>
                  <a:ext cx="672" cy="1487"/>
                </a:xfrm>
                <a:custGeom>
                  <a:avLst/>
                  <a:gdLst/>
                  <a:ahLst/>
                  <a:cxnLst>
                    <a:cxn ang="0">
                      <a:pos x="6116" y="0"/>
                    </a:cxn>
                    <a:cxn ang="0">
                      <a:pos x="0" y="4325"/>
                    </a:cxn>
                    <a:cxn ang="0">
                      <a:pos x="0" y="13550"/>
                    </a:cxn>
                    <a:cxn ang="0">
                      <a:pos x="6116" y="9225"/>
                    </a:cxn>
                    <a:cxn ang="0">
                      <a:pos x="6116" y="0"/>
                    </a:cxn>
                  </a:cxnLst>
                  <a:rect l="0" t="0" r="r" b="b"/>
                  <a:pathLst>
                    <a:path w="6116" h="13550">
                      <a:moveTo>
                        <a:pt x="6116" y="0"/>
                      </a:moveTo>
                      <a:lnTo>
                        <a:pt x="0" y="4325"/>
                      </a:lnTo>
                      <a:lnTo>
                        <a:pt x="0" y="13550"/>
                      </a:lnTo>
                      <a:lnTo>
                        <a:pt x="6116" y="9225"/>
                      </a:lnTo>
                      <a:lnTo>
                        <a:pt x="6116" y="0"/>
                      </a:lnTo>
                      <a:close/>
                    </a:path>
                  </a:pathLst>
                </a:custGeom>
                <a:solidFill>
                  <a:srgbClr val="808080"/>
                </a:solidFill>
                <a:ln w="9525" cap="flat" cmpd="sng">
                  <a:noFill/>
                  <a:prstDash val="solid"/>
                  <a:round/>
                  <a:headEnd type="none" w="med" len="med"/>
                  <a:tailEnd type="none" w="med" len="med"/>
                </a:ln>
                <a:effectLst/>
              </p:spPr>
              <p:txBody>
                <a:bodyPr/>
                <a:lstStyle/>
                <a:p>
                  <a:endParaRPr lang="en-US" sz="3600" i="1">
                    <a:solidFill>
                      <a:prstClr val="black"/>
                    </a:solidFill>
                  </a:endParaRPr>
                </a:p>
              </p:txBody>
            </p:sp>
            <p:sp>
              <p:nvSpPr>
                <p:cNvPr id="2348" name="Freeform 338"/>
                <p:cNvSpPr>
                  <a:spLocks/>
                </p:cNvSpPr>
                <p:nvPr/>
              </p:nvSpPr>
              <p:spPr bwMode="auto">
                <a:xfrm>
                  <a:off x="4272" y="2347"/>
                  <a:ext cx="253" cy="1191"/>
                </a:xfrm>
                <a:custGeom>
                  <a:avLst/>
                  <a:gdLst/>
                  <a:ahLst/>
                  <a:cxnLst>
                    <a:cxn ang="0">
                      <a:pos x="2308" y="1632"/>
                    </a:cxn>
                    <a:cxn ang="0">
                      <a:pos x="0" y="0"/>
                    </a:cxn>
                    <a:cxn ang="0">
                      <a:pos x="0" y="9224"/>
                    </a:cxn>
                    <a:cxn ang="0">
                      <a:pos x="2308" y="10857"/>
                    </a:cxn>
                    <a:cxn ang="0">
                      <a:pos x="2308" y="1632"/>
                    </a:cxn>
                  </a:cxnLst>
                  <a:rect l="0" t="0" r="r" b="b"/>
                  <a:pathLst>
                    <a:path w="2308" h="10857">
                      <a:moveTo>
                        <a:pt x="2308" y="1632"/>
                      </a:moveTo>
                      <a:lnTo>
                        <a:pt x="0" y="0"/>
                      </a:lnTo>
                      <a:lnTo>
                        <a:pt x="0" y="9224"/>
                      </a:lnTo>
                      <a:lnTo>
                        <a:pt x="2308" y="10857"/>
                      </a:lnTo>
                      <a:lnTo>
                        <a:pt x="2308" y="1632"/>
                      </a:lnTo>
                      <a:close/>
                    </a:path>
                  </a:pathLst>
                </a:custGeom>
                <a:solidFill>
                  <a:srgbClr val="777777"/>
                </a:solidFill>
                <a:ln w="9525" cap="flat" cmpd="sng">
                  <a:noFill/>
                  <a:prstDash val="solid"/>
                  <a:round/>
                  <a:headEnd type="none" w="med" len="med"/>
                  <a:tailEnd type="none" w="med" len="med"/>
                </a:ln>
                <a:effectLst/>
              </p:spPr>
              <p:txBody>
                <a:bodyPr/>
                <a:lstStyle/>
                <a:p>
                  <a:endParaRPr lang="en-US" sz="3600" i="1">
                    <a:solidFill>
                      <a:prstClr val="black"/>
                    </a:solidFill>
                  </a:endParaRPr>
                </a:p>
              </p:txBody>
            </p:sp>
            <p:sp>
              <p:nvSpPr>
                <p:cNvPr id="2349" name="Freeform 339"/>
                <p:cNvSpPr>
                  <a:spLocks/>
                </p:cNvSpPr>
                <p:nvPr/>
              </p:nvSpPr>
              <p:spPr bwMode="auto">
                <a:xfrm>
                  <a:off x="4272" y="1872"/>
                  <a:ext cx="925" cy="654"/>
                </a:xfrm>
                <a:custGeom>
                  <a:avLst/>
                  <a:gdLst/>
                  <a:ahLst/>
                  <a:cxnLst>
                    <a:cxn ang="0">
                      <a:pos x="8424" y="1632"/>
                    </a:cxn>
                    <a:cxn ang="0">
                      <a:pos x="2308" y="5957"/>
                    </a:cxn>
                    <a:cxn ang="0">
                      <a:pos x="0" y="4325"/>
                    </a:cxn>
                    <a:cxn ang="0">
                      <a:pos x="6116" y="0"/>
                    </a:cxn>
                    <a:cxn ang="0">
                      <a:pos x="8424" y="1632"/>
                    </a:cxn>
                  </a:cxnLst>
                  <a:rect l="0" t="0" r="r" b="b"/>
                  <a:pathLst>
                    <a:path w="8424" h="5957">
                      <a:moveTo>
                        <a:pt x="8424" y="1632"/>
                      </a:moveTo>
                      <a:lnTo>
                        <a:pt x="2308" y="5957"/>
                      </a:lnTo>
                      <a:lnTo>
                        <a:pt x="0" y="4325"/>
                      </a:lnTo>
                      <a:lnTo>
                        <a:pt x="6116" y="0"/>
                      </a:lnTo>
                      <a:lnTo>
                        <a:pt x="8424" y="1632"/>
                      </a:lnTo>
                      <a:close/>
                    </a:path>
                  </a:pathLst>
                </a:custGeom>
                <a:solidFill>
                  <a:srgbClr val="B2B2B2"/>
                </a:solidFill>
                <a:ln w="9525" cap="flat" cmpd="sng">
                  <a:noFill/>
                  <a:prstDash val="solid"/>
                  <a:round/>
                  <a:headEnd type="none" w="med" len="med"/>
                  <a:tailEnd type="none" w="med" len="med"/>
                </a:ln>
                <a:effectLst/>
              </p:spPr>
              <p:txBody>
                <a:bodyPr/>
                <a:lstStyle/>
                <a:p>
                  <a:endParaRPr lang="en-US" sz="3600" i="1">
                    <a:solidFill>
                      <a:prstClr val="black"/>
                    </a:solidFill>
                  </a:endParaRPr>
                </a:p>
              </p:txBody>
            </p:sp>
            <p:sp>
              <p:nvSpPr>
                <p:cNvPr id="2350" name="Freeform 340"/>
                <p:cNvSpPr>
                  <a:spLocks noEditPoints="1"/>
                </p:cNvSpPr>
                <p:nvPr/>
              </p:nvSpPr>
              <p:spPr bwMode="auto">
                <a:xfrm>
                  <a:off x="4297" y="2421"/>
                  <a:ext cx="196" cy="1038"/>
                </a:xfrm>
                <a:custGeom>
                  <a:avLst/>
                  <a:gdLst/>
                  <a:ahLst/>
                  <a:cxnLst>
                    <a:cxn ang="0">
                      <a:pos x="1091" y="8965"/>
                    </a:cxn>
                    <a:cxn ang="0">
                      <a:pos x="0" y="8192"/>
                    </a:cxn>
                    <a:cxn ang="0">
                      <a:pos x="0" y="6843"/>
                    </a:cxn>
                    <a:cxn ang="0">
                      <a:pos x="1091" y="7616"/>
                    </a:cxn>
                    <a:cxn ang="0">
                      <a:pos x="1091" y="8965"/>
                    </a:cxn>
                    <a:cxn ang="0">
                      <a:pos x="0" y="1342"/>
                    </a:cxn>
                    <a:cxn ang="0">
                      <a:pos x="0" y="5322"/>
                    </a:cxn>
                    <a:cxn ang="0">
                      <a:pos x="1091" y="6094"/>
                    </a:cxn>
                    <a:cxn ang="0">
                      <a:pos x="1091" y="2114"/>
                    </a:cxn>
                    <a:cxn ang="0">
                      <a:pos x="0" y="1342"/>
                    </a:cxn>
                    <a:cxn ang="0">
                      <a:pos x="1091" y="6283"/>
                    </a:cxn>
                    <a:cxn ang="0">
                      <a:pos x="0" y="5511"/>
                    </a:cxn>
                    <a:cxn ang="0">
                      <a:pos x="0" y="6657"/>
                    </a:cxn>
                    <a:cxn ang="0">
                      <a:pos x="1091" y="7427"/>
                    </a:cxn>
                    <a:cxn ang="0">
                      <a:pos x="1091" y="6283"/>
                    </a:cxn>
                    <a:cxn ang="0">
                      <a:pos x="0" y="0"/>
                    </a:cxn>
                    <a:cxn ang="0">
                      <a:pos x="0" y="529"/>
                    </a:cxn>
                    <a:cxn ang="0">
                      <a:pos x="1785" y="1795"/>
                    </a:cxn>
                    <a:cxn ang="0">
                      <a:pos x="1785" y="1264"/>
                    </a:cxn>
                    <a:cxn ang="0">
                      <a:pos x="0" y="0"/>
                    </a:cxn>
                    <a:cxn ang="0">
                      <a:pos x="1244" y="9073"/>
                    </a:cxn>
                    <a:cxn ang="0">
                      <a:pos x="1785" y="9456"/>
                    </a:cxn>
                    <a:cxn ang="0">
                      <a:pos x="1785" y="2608"/>
                    </a:cxn>
                    <a:cxn ang="0">
                      <a:pos x="1244" y="2223"/>
                    </a:cxn>
                    <a:cxn ang="0">
                      <a:pos x="1244" y="9073"/>
                    </a:cxn>
                    <a:cxn ang="0">
                      <a:pos x="0" y="1153"/>
                    </a:cxn>
                    <a:cxn ang="0">
                      <a:pos x="1785" y="2419"/>
                    </a:cxn>
                    <a:cxn ang="0">
                      <a:pos x="1785" y="1982"/>
                    </a:cxn>
                    <a:cxn ang="0">
                      <a:pos x="0" y="718"/>
                    </a:cxn>
                    <a:cxn ang="0">
                      <a:pos x="0" y="1153"/>
                    </a:cxn>
                  </a:cxnLst>
                  <a:rect l="0" t="0" r="r" b="b"/>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lstStyle/>
                <a:p>
                  <a:endParaRPr lang="en-US" sz="3600" i="1">
                    <a:solidFill>
                      <a:prstClr val="black"/>
                    </a:solidFill>
                  </a:endParaRPr>
                </a:p>
              </p:txBody>
            </p:sp>
            <p:sp>
              <p:nvSpPr>
                <p:cNvPr id="2351" name="Freeform 341"/>
                <p:cNvSpPr>
                  <a:spLocks/>
                </p:cNvSpPr>
                <p:nvPr/>
              </p:nvSpPr>
              <p:spPr bwMode="auto">
                <a:xfrm>
                  <a:off x="4451" y="2765"/>
                  <a:ext cx="23" cy="35"/>
                </a:xfrm>
                <a:custGeom>
                  <a:avLst/>
                  <a:gdLst/>
                  <a:ahLst/>
                  <a:cxnLst>
                    <a:cxn ang="0">
                      <a:pos x="78" y="55"/>
                    </a:cxn>
                    <a:cxn ang="0">
                      <a:pos x="65" y="127"/>
                    </a:cxn>
                    <a:cxn ang="0">
                      <a:pos x="11" y="78"/>
                    </a:cxn>
                    <a:cxn ang="0">
                      <a:pos x="25" y="6"/>
                    </a:cxn>
                    <a:cxn ang="0">
                      <a:pos x="78" y="55"/>
                    </a:cxn>
                  </a:cxnLst>
                  <a:rect l="0" t="0" r="r" b="b"/>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lstStyle/>
                <a:p>
                  <a:endParaRPr lang="en-US" sz="3600" i="1">
                    <a:solidFill>
                      <a:prstClr val="black"/>
                    </a:solidFill>
                  </a:endParaRPr>
                </a:p>
              </p:txBody>
            </p:sp>
            <p:sp>
              <p:nvSpPr>
                <p:cNvPr id="2352" name="Freeform 342"/>
                <p:cNvSpPr>
                  <a:spLocks/>
                </p:cNvSpPr>
                <p:nvPr/>
              </p:nvSpPr>
              <p:spPr bwMode="auto">
                <a:xfrm>
                  <a:off x="4451" y="2824"/>
                  <a:ext cx="23" cy="34"/>
                </a:xfrm>
                <a:custGeom>
                  <a:avLst/>
                  <a:gdLst/>
                  <a:ahLst/>
                  <a:cxnLst>
                    <a:cxn ang="0">
                      <a:pos x="78" y="55"/>
                    </a:cxn>
                    <a:cxn ang="0">
                      <a:pos x="65" y="126"/>
                    </a:cxn>
                    <a:cxn ang="0">
                      <a:pos x="11" y="78"/>
                    </a:cxn>
                    <a:cxn ang="0">
                      <a:pos x="25" y="7"/>
                    </a:cxn>
                    <a:cxn ang="0">
                      <a:pos x="78" y="55"/>
                    </a:cxn>
                  </a:cxnLst>
                  <a:rect l="0" t="0" r="r" b="b"/>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sz="3600" i="1">
                    <a:solidFill>
                      <a:prstClr val="black"/>
                    </a:solidFill>
                  </a:endParaRPr>
                </a:p>
              </p:txBody>
            </p:sp>
            <p:sp>
              <p:nvSpPr>
                <p:cNvPr id="2353" name="Freeform 343"/>
                <p:cNvSpPr>
                  <a:spLocks/>
                </p:cNvSpPr>
                <p:nvPr/>
              </p:nvSpPr>
              <p:spPr bwMode="auto">
                <a:xfrm>
                  <a:off x="4451" y="2882"/>
                  <a:ext cx="23" cy="34"/>
                </a:xfrm>
                <a:custGeom>
                  <a:avLst/>
                  <a:gdLst/>
                  <a:ahLst/>
                  <a:cxnLst>
                    <a:cxn ang="0">
                      <a:pos x="78" y="55"/>
                    </a:cxn>
                    <a:cxn ang="0">
                      <a:pos x="65" y="127"/>
                    </a:cxn>
                    <a:cxn ang="0">
                      <a:pos x="11" y="78"/>
                    </a:cxn>
                    <a:cxn ang="0">
                      <a:pos x="25" y="7"/>
                    </a:cxn>
                    <a:cxn ang="0">
                      <a:pos x="78" y="55"/>
                    </a:cxn>
                  </a:cxnLst>
                  <a:rect l="0" t="0" r="r" b="b"/>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sz="3600" i="1">
                    <a:solidFill>
                      <a:prstClr val="black"/>
                    </a:solidFill>
                  </a:endParaRPr>
                </a:p>
              </p:txBody>
            </p:sp>
          </p:grpSp>
          <p:grpSp>
            <p:nvGrpSpPr>
              <p:cNvPr id="2389" name="Group 334"/>
              <p:cNvGrpSpPr>
                <a:grpSpLocks/>
              </p:cNvGrpSpPr>
              <p:nvPr/>
            </p:nvGrpSpPr>
            <p:grpSpPr bwMode="auto">
              <a:xfrm>
                <a:off x="1797505" y="5391568"/>
                <a:ext cx="148879" cy="276622"/>
                <a:chOff x="4272" y="1872"/>
                <a:chExt cx="925" cy="1717"/>
              </a:xfrm>
            </p:grpSpPr>
            <p:sp>
              <p:nvSpPr>
                <p:cNvPr id="2330" name="Freeform 335"/>
                <p:cNvSpPr>
                  <a:spLocks/>
                </p:cNvSpPr>
                <p:nvPr/>
              </p:nvSpPr>
              <p:spPr bwMode="auto">
                <a:xfrm>
                  <a:off x="4536" y="3062"/>
                  <a:ext cx="637" cy="527"/>
                </a:xfrm>
                <a:custGeom>
                  <a:avLst/>
                  <a:gdLst/>
                  <a:ahLst/>
                  <a:cxnLst>
                    <a:cxn ang="0">
                      <a:pos x="5799" y="0"/>
                    </a:cxn>
                    <a:cxn ang="0">
                      <a:pos x="0" y="4101"/>
                    </a:cxn>
                    <a:cxn ang="0">
                      <a:pos x="0" y="4798"/>
                    </a:cxn>
                    <a:cxn ang="0">
                      <a:pos x="5799" y="697"/>
                    </a:cxn>
                    <a:cxn ang="0">
                      <a:pos x="5799" y="0"/>
                    </a:cxn>
                  </a:cxnLst>
                  <a:rect l="0" t="0" r="r" b="b"/>
                  <a:pathLst>
                    <a:path w="5799" h="4798">
                      <a:moveTo>
                        <a:pt x="5799" y="0"/>
                      </a:moveTo>
                      <a:lnTo>
                        <a:pt x="0" y="4101"/>
                      </a:lnTo>
                      <a:lnTo>
                        <a:pt x="0" y="4798"/>
                      </a:lnTo>
                      <a:lnTo>
                        <a:pt x="5799" y="697"/>
                      </a:lnTo>
                      <a:lnTo>
                        <a:pt x="5799" y="0"/>
                      </a:lnTo>
                      <a:close/>
                    </a:path>
                  </a:pathLst>
                </a:custGeom>
                <a:solidFill>
                  <a:srgbClr val="5F5F5F"/>
                </a:solidFill>
                <a:ln w="9525" cap="flat" cmpd="sng">
                  <a:noFill/>
                  <a:prstDash val="solid"/>
                  <a:round/>
                  <a:headEnd type="none" w="med" len="med"/>
                  <a:tailEnd type="none" w="med" len="med"/>
                </a:ln>
                <a:effectLst/>
              </p:spPr>
              <p:txBody>
                <a:bodyPr/>
                <a:lstStyle/>
                <a:p>
                  <a:endParaRPr lang="en-US" sz="3600" i="1">
                    <a:solidFill>
                      <a:prstClr val="black"/>
                    </a:solidFill>
                  </a:endParaRPr>
                </a:p>
              </p:txBody>
            </p:sp>
            <p:sp>
              <p:nvSpPr>
                <p:cNvPr id="2331" name="Freeform 336"/>
                <p:cNvSpPr>
                  <a:spLocks/>
                </p:cNvSpPr>
                <p:nvPr/>
              </p:nvSpPr>
              <p:spPr bwMode="auto">
                <a:xfrm>
                  <a:off x="4296" y="3342"/>
                  <a:ext cx="240" cy="247"/>
                </a:xfrm>
                <a:custGeom>
                  <a:avLst/>
                  <a:gdLst/>
                  <a:ahLst/>
                  <a:cxnLst>
                    <a:cxn ang="0">
                      <a:pos x="2190" y="1550"/>
                    </a:cxn>
                    <a:cxn ang="0">
                      <a:pos x="0" y="0"/>
                    </a:cxn>
                    <a:cxn ang="0">
                      <a:pos x="0" y="699"/>
                    </a:cxn>
                    <a:cxn ang="0">
                      <a:pos x="2190" y="2247"/>
                    </a:cxn>
                    <a:cxn ang="0">
                      <a:pos x="2190" y="1550"/>
                    </a:cxn>
                  </a:cxnLst>
                  <a:rect l="0" t="0" r="r" b="b"/>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lstStyle/>
                <a:p>
                  <a:endParaRPr lang="en-US" sz="3600" i="1">
                    <a:solidFill>
                      <a:prstClr val="black"/>
                    </a:solidFill>
                  </a:endParaRPr>
                </a:p>
              </p:txBody>
            </p:sp>
            <p:sp>
              <p:nvSpPr>
                <p:cNvPr id="2338" name="Freeform 337"/>
                <p:cNvSpPr>
                  <a:spLocks/>
                </p:cNvSpPr>
                <p:nvPr/>
              </p:nvSpPr>
              <p:spPr bwMode="auto">
                <a:xfrm>
                  <a:off x="4525" y="2051"/>
                  <a:ext cx="672" cy="1487"/>
                </a:xfrm>
                <a:custGeom>
                  <a:avLst/>
                  <a:gdLst/>
                  <a:ahLst/>
                  <a:cxnLst>
                    <a:cxn ang="0">
                      <a:pos x="6116" y="0"/>
                    </a:cxn>
                    <a:cxn ang="0">
                      <a:pos x="0" y="4325"/>
                    </a:cxn>
                    <a:cxn ang="0">
                      <a:pos x="0" y="13550"/>
                    </a:cxn>
                    <a:cxn ang="0">
                      <a:pos x="6116" y="9225"/>
                    </a:cxn>
                    <a:cxn ang="0">
                      <a:pos x="6116" y="0"/>
                    </a:cxn>
                  </a:cxnLst>
                  <a:rect l="0" t="0" r="r" b="b"/>
                  <a:pathLst>
                    <a:path w="6116" h="13550">
                      <a:moveTo>
                        <a:pt x="6116" y="0"/>
                      </a:moveTo>
                      <a:lnTo>
                        <a:pt x="0" y="4325"/>
                      </a:lnTo>
                      <a:lnTo>
                        <a:pt x="0" y="13550"/>
                      </a:lnTo>
                      <a:lnTo>
                        <a:pt x="6116" y="9225"/>
                      </a:lnTo>
                      <a:lnTo>
                        <a:pt x="6116" y="0"/>
                      </a:lnTo>
                      <a:close/>
                    </a:path>
                  </a:pathLst>
                </a:custGeom>
                <a:solidFill>
                  <a:srgbClr val="808080"/>
                </a:solidFill>
                <a:ln w="9525" cap="flat" cmpd="sng">
                  <a:noFill/>
                  <a:prstDash val="solid"/>
                  <a:round/>
                  <a:headEnd type="none" w="med" len="med"/>
                  <a:tailEnd type="none" w="med" len="med"/>
                </a:ln>
                <a:effectLst/>
              </p:spPr>
              <p:txBody>
                <a:bodyPr/>
                <a:lstStyle/>
                <a:p>
                  <a:endParaRPr lang="en-US" sz="3600" i="1">
                    <a:solidFill>
                      <a:prstClr val="black"/>
                    </a:solidFill>
                  </a:endParaRPr>
                </a:p>
              </p:txBody>
            </p:sp>
            <p:sp>
              <p:nvSpPr>
                <p:cNvPr id="2339" name="Freeform 338"/>
                <p:cNvSpPr>
                  <a:spLocks/>
                </p:cNvSpPr>
                <p:nvPr/>
              </p:nvSpPr>
              <p:spPr bwMode="auto">
                <a:xfrm>
                  <a:off x="4272" y="2347"/>
                  <a:ext cx="253" cy="1191"/>
                </a:xfrm>
                <a:custGeom>
                  <a:avLst/>
                  <a:gdLst/>
                  <a:ahLst/>
                  <a:cxnLst>
                    <a:cxn ang="0">
                      <a:pos x="2308" y="1632"/>
                    </a:cxn>
                    <a:cxn ang="0">
                      <a:pos x="0" y="0"/>
                    </a:cxn>
                    <a:cxn ang="0">
                      <a:pos x="0" y="9224"/>
                    </a:cxn>
                    <a:cxn ang="0">
                      <a:pos x="2308" y="10857"/>
                    </a:cxn>
                    <a:cxn ang="0">
                      <a:pos x="2308" y="1632"/>
                    </a:cxn>
                  </a:cxnLst>
                  <a:rect l="0" t="0" r="r" b="b"/>
                  <a:pathLst>
                    <a:path w="2308" h="10857">
                      <a:moveTo>
                        <a:pt x="2308" y="1632"/>
                      </a:moveTo>
                      <a:lnTo>
                        <a:pt x="0" y="0"/>
                      </a:lnTo>
                      <a:lnTo>
                        <a:pt x="0" y="9224"/>
                      </a:lnTo>
                      <a:lnTo>
                        <a:pt x="2308" y="10857"/>
                      </a:lnTo>
                      <a:lnTo>
                        <a:pt x="2308" y="1632"/>
                      </a:lnTo>
                      <a:close/>
                    </a:path>
                  </a:pathLst>
                </a:custGeom>
                <a:solidFill>
                  <a:srgbClr val="777777"/>
                </a:solidFill>
                <a:ln w="9525" cap="flat" cmpd="sng">
                  <a:noFill/>
                  <a:prstDash val="solid"/>
                  <a:round/>
                  <a:headEnd type="none" w="med" len="med"/>
                  <a:tailEnd type="none" w="med" len="med"/>
                </a:ln>
                <a:effectLst/>
              </p:spPr>
              <p:txBody>
                <a:bodyPr/>
                <a:lstStyle/>
                <a:p>
                  <a:endParaRPr lang="en-US" sz="3600" i="1">
                    <a:solidFill>
                      <a:prstClr val="black"/>
                    </a:solidFill>
                  </a:endParaRPr>
                </a:p>
              </p:txBody>
            </p:sp>
            <p:sp>
              <p:nvSpPr>
                <p:cNvPr id="2340" name="Freeform 339"/>
                <p:cNvSpPr>
                  <a:spLocks/>
                </p:cNvSpPr>
                <p:nvPr/>
              </p:nvSpPr>
              <p:spPr bwMode="auto">
                <a:xfrm>
                  <a:off x="4272" y="1872"/>
                  <a:ext cx="925" cy="654"/>
                </a:xfrm>
                <a:custGeom>
                  <a:avLst/>
                  <a:gdLst/>
                  <a:ahLst/>
                  <a:cxnLst>
                    <a:cxn ang="0">
                      <a:pos x="8424" y="1632"/>
                    </a:cxn>
                    <a:cxn ang="0">
                      <a:pos x="2308" y="5957"/>
                    </a:cxn>
                    <a:cxn ang="0">
                      <a:pos x="0" y="4325"/>
                    </a:cxn>
                    <a:cxn ang="0">
                      <a:pos x="6116" y="0"/>
                    </a:cxn>
                    <a:cxn ang="0">
                      <a:pos x="8424" y="1632"/>
                    </a:cxn>
                  </a:cxnLst>
                  <a:rect l="0" t="0" r="r" b="b"/>
                  <a:pathLst>
                    <a:path w="8424" h="5957">
                      <a:moveTo>
                        <a:pt x="8424" y="1632"/>
                      </a:moveTo>
                      <a:lnTo>
                        <a:pt x="2308" y="5957"/>
                      </a:lnTo>
                      <a:lnTo>
                        <a:pt x="0" y="4325"/>
                      </a:lnTo>
                      <a:lnTo>
                        <a:pt x="6116" y="0"/>
                      </a:lnTo>
                      <a:lnTo>
                        <a:pt x="8424" y="1632"/>
                      </a:lnTo>
                      <a:close/>
                    </a:path>
                  </a:pathLst>
                </a:custGeom>
                <a:solidFill>
                  <a:srgbClr val="B2B2B2"/>
                </a:solidFill>
                <a:ln w="9525" cap="flat" cmpd="sng">
                  <a:noFill/>
                  <a:prstDash val="solid"/>
                  <a:round/>
                  <a:headEnd type="none" w="med" len="med"/>
                  <a:tailEnd type="none" w="med" len="med"/>
                </a:ln>
                <a:effectLst/>
              </p:spPr>
              <p:txBody>
                <a:bodyPr/>
                <a:lstStyle/>
                <a:p>
                  <a:endParaRPr lang="en-US" sz="3600" i="1">
                    <a:solidFill>
                      <a:prstClr val="black"/>
                    </a:solidFill>
                  </a:endParaRPr>
                </a:p>
              </p:txBody>
            </p:sp>
            <p:sp>
              <p:nvSpPr>
                <p:cNvPr id="2341" name="Freeform 340"/>
                <p:cNvSpPr>
                  <a:spLocks noEditPoints="1"/>
                </p:cNvSpPr>
                <p:nvPr/>
              </p:nvSpPr>
              <p:spPr bwMode="auto">
                <a:xfrm>
                  <a:off x="4297" y="2421"/>
                  <a:ext cx="196" cy="1038"/>
                </a:xfrm>
                <a:custGeom>
                  <a:avLst/>
                  <a:gdLst/>
                  <a:ahLst/>
                  <a:cxnLst>
                    <a:cxn ang="0">
                      <a:pos x="1091" y="8965"/>
                    </a:cxn>
                    <a:cxn ang="0">
                      <a:pos x="0" y="8192"/>
                    </a:cxn>
                    <a:cxn ang="0">
                      <a:pos x="0" y="6843"/>
                    </a:cxn>
                    <a:cxn ang="0">
                      <a:pos x="1091" y="7616"/>
                    </a:cxn>
                    <a:cxn ang="0">
                      <a:pos x="1091" y="8965"/>
                    </a:cxn>
                    <a:cxn ang="0">
                      <a:pos x="0" y="1342"/>
                    </a:cxn>
                    <a:cxn ang="0">
                      <a:pos x="0" y="5322"/>
                    </a:cxn>
                    <a:cxn ang="0">
                      <a:pos x="1091" y="6094"/>
                    </a:cxn>
                    <a:cxn ang="0">
                      <a:pos x="1091" y="2114"/>
                    </a:cxn>
                    <a:cxn ang="0">
                      <a:pos x="0" y="1342"/>
                    </a:cxn>
                    <a:cxn ang="0">
                      <a:pos x="1091" y="6283"/>
                    </a:cxn>
                    <a:cxn ang="0">
                      <a:pos x="0" y="5511"/>
                    </a:cxn>
                    <a:cxn ang="0">
                      <a:pos x="0" y="6657"/>
                    </a:cxn>
                    <a:cxn ang="0">
                      <a:pos x="1091" y="7427"/>
                    </a:cxn>
                    <a:cxn ang="0">
                      <a:pos x="1091" y="6283"/>
                    </a:cxn>
                    <a:cxn ang="0">
                      <a:pos x="0" y="0"/>
                    </a:cxn>
                    <a:cxn ang="0">
                      <a:pos x="0" y="529"/>
                    </a:cxn>
                    <a:cxn ang="0">
                      <a:pos x="1785" y="1795"/>
                    </a:cxn>
                    <a:cxn ang="0">
                      <a:pos x="1785" y="1264"/>
                    </a:cxn>
                    <a:cxn ang="0">
                      <a:pos x="0" y="0"/>
                    </a:cxn>
                    <a:cxn ang="0">
                      <a:pos x="1244" y="9073"/>
                    </a:cxn>
                    <a:cxn ang="0">
                      <a:pos x="1785" y="9456"/>
                    </a:cxn>
                    <a:cxn ang="0">
                      <a:pos x="1785" y="2608"/>
                    </a:cxn>
                    <a:cxn ang="0">
                      <a:pos x="1244" y="2223"/>
                    </a:cxn>
                    <a:cxn ang="0">
                      <a:pos x="1244" y="9073"/>
                    </a:cxn>
                    <a:cxn ang="0">
                      <a:pos x="0" y="1153"/>
                    </a:cxn>
                    <a:cxn ang="0">
                      <a:pos x="1785" y="2419"/>
                    </a:cxn>
                    <a:cxn ang="0">
                      <a:pos x="1785" y="1982"/>
                    </a:cxn>
                    <a:cxn ang="0">
                      <a:pos x="0" y="718"/>
                    </a:cxn>
                    <a:cxn ang="0">
                      <a:pos x="0" y="1153"/>
                    </a:cxn>
                  </a:cxnLst>
                  <a:rect l="0" t="0" r="r" b="b"/>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lstStyle/>
                <a:p>
                  <a:endParaRPr lang="en-US" sz="3600" i="1">
                    <a:solidFill>
                      <a:prstClr val="black"/>
                    </a:solidFill>
                  </a:endParaRPr>
                </a:p>
              </p:txBody>
            </p:sp>
            <p:sp>
              <p:nvSpPr>
                <p:cNvPr id="2342" name="Freeform 341"/>
                <p:cNvSpPr>
                  <a:spLocks/>
                </p:cNvSpPr>
                <p:nvPr/>
              </p:nvSpPr>
              <p:spPr bwMode="auto">
                <a:xfrm>
                  <a:off x="4451" y="2765"/>
                  <a:ext cx="23" cy="35"/>
                </a:xfrm>
                <a:custGeom>
                  <a:avLst/>
                  <a:gdLst/>
                  <a:ahLst/>
                  <a:cxnLst>
                    <a:cxn ang="0">
                      <a:pos x="78" y="55"/>
                    </a:cxn>
                    <a:cxn ang="0">
                      <a:pos x="65" y="127"/>
                    </a:cxn>
                    <a:cxn ang="0">
                      <a:pos x="11" y="78"/>
                    </a:cxn>
                    <a:cxn ang="0">
                      <a:pos x="25" y="6"/>
                    </a:cxn>
                    <a:cxn ang="0">
                      <a:pos x="78" y="55"/>
                    </a:cxn>
                  </a:cxnLst>
                  <a:rect l="0" t="0" r="r" b="b"/>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lstStyle/>
                <a:p>
                  <a:endParaRPr lang="en-US" sz="3600" i="1">
                    <a:solidFill>
                      <a:prstClr val="black"/>
                    </a:solidFill>
                  </a:endParaRPr>
                </a:p>
              </p:txBody>
            </p:sp>
            <p:sp>
              <p:nvSpPr>
                <p:cNvPr id="2343" name="Freeform 342"/>
                <p:cNvSpPr>
                  <a:spLocks/>
                </p:cNvSpPr>
                <p:nvPr/>
              </p:nvSpPr>
              <p:spPr bwMode="auto">
                <a:xfrm>
                  <a:off x="4451" y="2824"/>
                  <a:ext cx="23" cy="34"/>
                </a:xfrm>
                <a:custGeom>
                  <a:avLst/>
                  <a:gdLst/>
                  <a:ahLst/>
                  <a:cxnLst>
                    <a:cxn ang="0">
                      <a:pos x="78" y="55"/>
                    </a:cxn>
                    <a:cxn ang="0">
                      <a:pos x="65" y="126"/>
                    </a:cxn>
                    <a:cxn ang="0">
                      <a:pos x="11" y="78"/>
                    </a:cxn>
                    <a:cxn ang="0">
                      <a:pos x="25" y="7"/>
                    </a:cxn>
                    <a:cxn ang="0">
                      <a:pos x="78" y="55"/>
                    </a:cxn>
                  </a:cxnLst>
                  <a:rect l="0" t="0" r="r" b="b"/>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sz="3600" i="1">
                    <a:solidFill>
                      <a:prstClr val="black"/>
                    </a:solidFill>
                  </a:endParaRPr>
                </a:p>
              </p:txBody>
            </p:sp>
            <p:sp>
              <p:nvSpPr>
                <p:cNvPr id="2344" name="Freeform 343"/>
                <p:cNvSpPr>
                  <a:spLocks/>
                </p:cNvSpPr>
                <p:nvPr/>
              </p:nvSpPr>
              <p:spPr bwMode="auto">
                <a:xfrm>
                  <a:off x="4451" y="2882"/>
                  <a:ext cx="23" cy="34"/>
                </a:xfrm>
                <a:custGeom>
                  <a:avLst/>
                  <a:gdLst/>
                  <a:ahLst/>
                  <a:cxnLst>
                    <a:cxn ang="0">
                      <a:pos x="78" y="55"/>
                    </a:cxn>
                    <a:cxn ang="0">
                      <a:pos x="65" y="127"/>
                    </a:cxn>
                    <a:cxn ang="0">
                      <a:pos x="11" y="78"/>
                    </a:cxn>
                    <a:cxn ang="0">
                      <a:pos x="25" y="7"/>
                    </a:cxn>
                    <a:cxn ang="0">
                      <a:pos x="78" y="55"/>
                    </a:cxn>
                  </a:cxnLst>
                  <a:rect l="0" t="0" r="r" b="b"/>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sz="3600" i="1">
                    <a:solidFill>
                      <a:prstClr val="black"/>
                    </a:solidFill>
                  </a:endParaRPr>
                </a:p>
              </p:txBody>
            </p:sp>
          </p:grpSp>
          <p:grpSp>
            <p:nvGrpSpPr>
              <p:cNvPr id="2390" name="Group 334"/>
              <p:cNvGrpSpPr>
                <a:grpSpLocks/>
              </p:cNvGrpSpPr>
              <p:nvPr/>
            </p:nvGrpSpPr>
            <p:grpSpPr bwMode="auto">
              <a:xfrm>
                <a:off x="1930855" y="5472530"/>
                <a:ext cx="148879" cy="276622"/>
                <a:chOff x="4272" y="1872"/>
                <a:chExt cx="925" cy="1717"/>
              </a:xfrm>
            </p:grpSpPr>
            <p:sp>
              <p:nvSpPr>
                <p:cNvPr id="2267" name="Freeform 335"/>
                <p:cNvSpPr>
                  <a:spLocks/>
                </p:cNvSpPr>
                <p:nvPr/>
              </p:nvSpPr>
              <p:spPr bwMode="auto">
                <a:xfrm>
                  <a:off x="4536" y="3062"/>
                  <a:ext cx="637" cy="527"/>
                </a:xfrm>
                <a:custGeom>
                  <a:avLst/>
                  <a:gdLst/>
                  <a:ahLst/>
                  <a:cxnLst>
                    <a:cxn ang="0">
                      <a:pos x="5799" y="0"/>
                    </a:cxn>
                    <a:cxn ang="0">
                      <a:pos x="0" y="4101"/>
                    </a:cxn>
                    <a:cxn ang="0">
                      <a:pos x="0" y="4798"/>
                    </a:cxn>
                    <a:cxn ang="0">
                      <a:pos x="5799" y="697"/>
                    </a:cxn>
                    <a:cxn ang="0">
                      <a:pos x="5799" y="0"/>
                    </a:cxn>
                  </a:cxnLst>
                  <a:rect l="0" t="0" r="r" b="b"/>
                  <a:pathLst>
                    <a:path w="5799" h="4798">
                      <a:moveTo>
                        <a:pt x="5799" y="0"/>
                      </a:moveTo>
                      <a:lnTo>
                        <a:pt x="0" y="4101"/>
                      </a:lnTo>
                      <a:lnTo>
                        <a:pt x="0" y="4798"/>
                      </a:lnTo>
                      <a:lnTo>
                        <a:pt x="5799" y="697"/>
                      </a:lnTo>
                      <a:lnTo>
                        <a:pt x="5799" y="0"/>
                      </a:lnTo>
                      <a:close/>
                    </a:path>
                  </a:pathLst>
                </a:custGeom>
                <a:solidFill>
                  <a:srgbClr val="5F5F5F"/>
                </a:solidFill>
                <a:ln w="9525" cap="flat" cmpd="sng">
                  <a:noFill/>
                  <a:prstDash val="solid"/>
                  <a:round/>
                  <a:headEnd type="none" w="med" len="med"/>
                  <a:tailEnd type="none" w="med" len="med"/>
                </a:ln>
                <a:effectLst/>
              </p:spPr>
              <p:txBody>
                <a:bodyPr/>
                <a:lstStyle/>
                <a:p>
                  <a:endParaRPr lang="en-US" sz="3600" i="1">
                    <a:solidFill>
                      <a:prstClr val="black"/>
                    </a:solidFill>
                  </a:endParaRPr>
                </a:p>
              </p:txBody>
            </p:sp>
            <p:sp>
              <p:nvSpPr>
                <p:cNvPr id="2268" name="Freeform 336"/>
                <p:cNvSpPr>
                  <a:spLocks/>
                </p:cNvSpPr>
                <p:nvPr/>
              </p:nvSpPr>
              <p:spPr bwMode="auto">
                <a:xfrm>
                  <a:off x="4296" y="3342"/>
                  <a:ext cx="240" cy="247"/>
                </a:xfrm>
                <a:custGeom>
                  <a:avLst/>
                  <a:gdLst/>
                  <a:ahLst/>
                  <a:cxnLst>
                    <a:cxn ang="0">
                      <a:pos x="2190" y="1550"/>
                    </a:cxn>
                    <a:cxn ang="0">
                      <a:pos x="0" y="0"/>
                    </a:cxn>
                    <a:cxn ang="0">
                      <a:pos x="0" y="699"/>
                    </a:cxn>
                    <a:cxn ang="0">
                      <a:pos x="2190" y="2247"/>
                    </a:cxn>
                    <a:cxn ang="0">
                      <a:pos x="2190" y="1550"/>
                    </a:cxn>
                  </a:cxnLst>
                  <a:rect l="0" t="0" r="r" b="b"/>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lstStyle/>
                <a:p>
                  <a:endParaRPr lang="en-US" sz="3600" i="1">
                    <a:solidFill>
                      <a:prstClr val="black"/>
                    </a:solidFill>
                  </a:endParaRPr>
                </a:p>
              </p:txBody>
            </p:sp>
            <p:sp>
              <p:nvSpPr>
                <p:cNvPr id="2269" name="Freeform 337"/>
                <p:cNvSpPr>
                  <a:spLocks/>
                </p:cNvSpPr>
                <p:nvPr/>
              </p:nvSpPr>
              <p:spPr bwMode="auto">
                <a:xfrm>
                  <a:off x="4525" y="2051"/>
                  <a:ext cx="672" cy="1487"/>
                </a:xfrm>
                <a:custGeom>
                  <a:avLst/>
                  <a:gdLst/>
                  <a:ahLst/>
                  <a:cxnLst>
                    <a:cxn ang="0">
                      <a:pos x="6116" y="0"/>
                    </a:cxn>
                    <a:cxn ang="0">
                      <a:pos x="0" y="4325"/>
                    </a:cxn>
                    <a:cxn ang="0">
                      <a:pos x="0" y="13550"/>
                    </a:cxn>
                    <a:cxn ang="0">
                      <a:pos x="6116" y="9225"/>
                    </a:cxn>
                    <a:cxn ang="0">
                      <a:pos x="6116" y="0"/>
                    </a:cxn>
                  </a:cxnLst>
                  <a:rect l="0" t="0" r="r" b="b"/>
                  <a:pathLst>
                    <a:path w="6116" h="13550">
                      <a:moveTo>
                        <a:pt x="6116" y="0"/>
                      </a:moveTo>
                      <a:lnTo>
                        <a:pt x="0" y="4325"/>
                      </a:lnTo>
                      <a:lnTo>
                        <a:pt x="0" y="13550"/>
                      </a:lnTo>
                      <a:lnTo>
                        <a:pt x="6116" y="9225"/>
                      </a:lnTo>
                      <a:lnTo>
                        <a:pt x="6116" y="0"/>
                      </a:lnTo>
                      <a:close/>
                    </a:path>
                  </a:pathLst>
                </a:custGeom>
                <a:solidFill>
                  <a:srgbClr val="808080"/>
                </a:solidFill>
                <a:ln w="9525" cap="flat" cmpd="sng">
                  <a:noFill/>
                  <a:prstDash val="solid"/>
                  <a:round/>
                  <a:headEnd type="none" w="med" len="med"/>
                  <a:tailEnd type="none" w="med" len="med"/>
                </a:ln>
                <a:effectLst/>
              </p:spPr>
              <p:txBody>
                <a:bodyPr/>
                <a:lstStyle/>
                <a:p>
                  <a:endParaRPr lang="en-US" sz="3600" i="1">
                    <a:solidFill>
                      <a:prstClr val="black"/>
                    </a:solidFill>
                  </a:endParaRPr>
                </a:p>
              </p:txBody>
            </p:sp>
            <p:sp>
              <p:nvSpPr>
                <p:cNvPr id="2270" name="Freeform 338"/>
                <p:cNvSpPr>
                  <a:spLocks/>
                </p:cNvSpPr>
                <p:nvPr/>
              </p:nvSpPr>
              <p:spPr bwMode="auto">
                <a:xfrm>
                  <a:off x="4272" y="2347"/>
                  <a:ext cx="253" cy="1191"/>
                </a:xfrm>
                <a:custGeom>
                  <a:avLst/>
                  <a:gdLst/>
                  <a:ahLst/>
                  <a:cxnLst>
                    <a:cxn ang="0">
                      <a:pos x="2308" y="1632"/>
                    </a:cxn>
                    <a:cxn ang="0">
                      <a:pos x="0" y="0"/>
                    </a:cxn>
                    <a:cxn ang="0">
                      <a:pos x="0" y="9224"/>
                    </a:cxn>
                    <a:cxn ang="0">
                      <a:pos x="2308" y="10857"/>
                    </a:cxn>
                    <a:cxn ang="0">
                      <a:pos x="2308" y="1632"/>
                    </a:cxn>
                  </a:cxnLst>
                  <a:rect l="0" t="0" r="r" b="b"/>
                  <a:pathLst>
                    <a:path w="2308" h="10857">
                      <a:moveTo>
                        <a:pt x="2308" y="1632"/>
                      </a:moveTo>
                      <a:lnTo>
                        <a:pt x="0" y="0"/>
                      </a:lnTo>
                      <a:lnTo>
                        <a:pt x="0" y="9224"/>
                      </a:lnTo>
                      <a:lnTo>
                        <a:pt x="2308" y="10857"/>
                      </a:lnTo>
                      <a:lnTo>
                        <a:pt x="2308" y="1632"/>
                      </a:lnTo>
                      <a:close/>
                    </a:path>
                  </a:pathLst>
                </a:custGeom>
                <a:solidFill>
                  <a:srgbClr val="777777"/>
                </a:solidFill>
                <a:ln w="9525" cap="flat" cmpd="sng">
                  <a:noFill/>
                  <a:prstDash val="solid"/>
                  <a:round/>
                  <a:headEnd type="none" w="med" len="med"/>
                  <a:tailEnd type="none" w="med" len="med"/>
                </a:ln>
                <a:effectLst/>
              </p:spPr>
              <p:txBody>
                <a:bodyPr/>
                <a:lstStyle/>
                <a:p>
                  <a:endParaRPr lang="en-US" sz="3600" i="1">
                    <a:solidFill>
                      <a:prstClr val="black"/>
                    </a:solidFill>
                  </a:endParaRPr>
                </a:p>
              </p:txBody>
            </p:sp>
            <p:sp>
              <p:nvSpPr>
                <p:cNvPr id="2271" name="Freeform 339"/>
                <p:cNvSpPr>
                  <a:spLocks/>
                </p:cNvSpPr>
                <p:nvPr/>
              </p:nvSpPr>
              <p:spPr bwMode="auto">
                <a:xfrm>
                  <a:off x="4272" y="1872"/>
                  <a:ext cx="925" cy="654"/>
                </a:xfrm>
                <a:custGeom>
                  <a:avLst/>
                  <a:gdLst/>
                  <a:ahLst/>
                  <a:cxnLst>
                    <a:cxn ang="0">
                      <a:pos x="8424" y="1632"/>
                    </a:cxn>
                    <a:cxn ang="0">
                      <a:pos x="2308" y="5957"/>
                    </a:cxn>
                    <a:cxn ang="0">
                      <a:pos x="0" y="4325"/>
                    </a:cxn>
                    <a:cxn ang="0">
                      <a:pos x="6116" y="0"/>
                    </a:cxn>
                    <a:cxn ang="0">
                      <a:pos x="8424" y="1632"/>
                    </a:cxn>
                  </a:cxnLst>
                  <a:rect l="0" t="0" r="r" b="b"/>
                  <a:pathLst>
                    <a:path w="8424" h="5957">
                      <a:moveTo>
                        <a:pt x="8424" y="1632"/>
                      </a:moveTo>
                      <a:lnTo>
                        <a:pt x="2308" y="5957"/>
                      </a:lnTo>
                      <a:lnTo>
                        <a:pt x="0" y="4325"/>
                      </a:lnTo>
                      <a:lnTo>
                        <a:pt x="6116" y="0"/>
                      </a:lnTo>
                      <a:lnTo>
                        <a:pt x="8424" y="1632"/>
                      </a:lnTo>
                      <a:close/>
                    </a:path>
                  </a:pathLst>
                </a:custGeom>
                <a:solidFill>
                  <a:srgbClr val="B2B2B2"/>
                </a:solidFill>
                <a:ln w="9525" cap="flat" cmpd="sng">
                  <a:noFill/>
                  <a:prstDash val="solid"/>
                  <a:round/>
                  <a:headEnd type="none" w="med" len="med"/>
                  <a:tailEnd type="none" w="med" len="med"/>
                </a:ln>
                <a:effectLst/>
              </p:spPr>
              <p:txBody>
                <a:bodyPr/>
                <a:lstStyle/>
                <a:p>
                  <a:endParaRPr lang="en-US" sz="3600" i="1">
                    <a:solidFill>
                      <a:prstClr val="black"/>
                    </a:solidFill>
                  </a:endParaRPr>
                </a:p>
              </p:txBody>
            </p:sp>
            <p:sp>
              <p:nvSpPr>
                <p:cNvPr id="2272" name="Freeform 340"/>
                <p:cNvSpPr>
                  <a:spLocks noEditPoints="1"/>
                </p:cNvSpPr>
                <p:nvPr/>
              </p:nvSpPr>
              <p:spPr bwMode="auto">
                <a:xfrm>
                  <a:off x="4297" y="2421"/>
                  <a:ext cx="196" cy="1038"/>
                </a:xfrm>
                <a:custGeom>
                  <a:avLst/>
                  <a:gdLst/>
                  <a:ahLst/>
                  <a:cxnLst>
                    <a:cxn ang="0">
                      <a:pos x="1091" y="8965"/>
                    </a:cxn>
                    <a:cxn ang="0">
                      <a:pos x="0" y="8192"/>
                    </a:cxn>
                    <a:cxn ang="0">
                      <a:pos x="0" y="6843"/>
                    </a:cxn>
                    <a:cxn ang="0">
                      <a:pos x="1091" y="7616"/>
                    </a:cxn>
                    <a:cxn ang="0">
                      <a:pos x="1091" y="8965"/>
                    </a:cxn>
                    <a:cxn ang="0">
                      <a:pos x="0" y="1342"/>
                    </a:cxn>
                    <a:cxn ang="0">
                      <a:pos x="0" y="5322"/>
                    </a:cxn>
                    <a:cxn ang="0">
                      <a:pos x="1091" y="6094"/>
                    </a:cxn>
                    <a:cxn ang="0">
                      <a:pos x="1091" y="2114"/>
                    </a:cxn>
                    <a:cxn ang="0">
                      <a:pos x="0" y="1342"/>
                    </a:cxn>
                    <a:cxn ang="0">
                      <a:pos x="1091" y="6283"/>
                    </a:cxn>
                    <a:cxn ang="0">
                      <a:pos x="0" y="5511"/>
                    </a:cxn>
                    <a:cxn ang="0">
                      <a:pos x="0" y="6657"/>
                    </a:cxn>
                    <a:cxn ang="0">
                      <a:pos x="1091" y="7427"/>
                    </a:cxn>
                    <a:cxn ang="0">
                      <a:pos x="1091" y="6283"/>
                    </a:cxn>
                    <a:cxn ang="0">
                      <a:pos x="0" y="0"/>
                    </a:cxn>
                    <a:cxn ang="0">
                      <a:pos x="0" y="529"/>
                    </a:cxn>
                    <a:cxn ang="0">
                      <a:pos x="1785" y="1795"/>
                    </a:cxn>
                    <a:cxn ang="0">
                      <a:pos x="1785" y="1264"/>
                    </a:cxn>
                    <a:cxn ang="0">
                      <a:pos x="0" y="0"/>
                    </a:cxn>
                    <a:cxn ang="0">
                      <a:pos x="1244" y="9073"/>
                    </a:cxn>
                    <a:cxn ang="0">
                      <a:pos x="1785" y="9456"/>
                    </a:cxn>
                    <a:cxn ang="0">
                      <a:pos x="1785" y="2608"/>
                    </a:cxn>
                    <a:cxn ang="0">
                      <a:pos x="1244" y="2223"/>
                    </a:cxn>
                    <a:cxn ang="0">
                      <a:pos x="1244" y="9073"/>
                    </a:cxn>
                    <a:cxn ang="0">
                      <a:pos x="0" y="1153"/>
                    </a:cxn>
                    <a:cxn ang="0">
                      <a:pos x="1785" y="2419"/>
                    </a:cxn>
                    <a:cxn ang="0">
                      <a:pos x="1785" y="1982"/>
                    </a:cxn>
                    <a:cxn ang="0">
                      <a:pos x="0" y="718"/>
                    </a:cxn>
                    <a:cxn ang="0">
                      <a:pos x="0" y="1153"/>
                    </a:cxn>
                  </a:cxnLst>
                  <a:rect l="0" t="0" r="r" b="b"/>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lstStyle/>
                <a:p>
                  <a:endParaRPr lang="en-US" sz="3600" i="1">
                    <a:solidFill>
                      <a:prstClr val="black"/>
                    </a:solidFill>
                  </a:endParaRPr>
                </a:p>
              </p:txBody>
            </p:sp>
            <p:sp>
              <p:nvSpPr>
                <p:cNvPr id="2327" name="Freeform 341"/>
                <p:cNvSpPr>
                  <a:spLocks/>
                </p:cNvSpPr>
                <p:nvPr/>
              </p:nvSpPr>
              <p:spPr bwMode="auto">
                <a:xfrm>
                  <a:off x="4451" y="2765"/>
                  <a:ext cx="23" cy="35"/>
                </a:xfrm>
                <a:custGeom>
                  <a:avLst/>
                  <a:gdLst/>
                  <a:ahLst/>
                  <a:cxnLst>
                    <a:cxn ang="0">
                      <a:pos x="78" y="55"/>
                    </a:cxn>
                    <a:cxn ang="0">
                      <a:pos x="65" y="127"/>
                    </a:cxn>
                    <a:cxn ang="0">
                      <a:pos x="11" y="78"/>
                    </a:cxn>
                    <a:cxn ang="0">
                      <a:pos x="25" y="6"/>
                    </a:cxn>
                    <a:cxn ang="0">
                      <a:pos x="78" y="55"/>
                    </a:cxn>
                  </a:cxnLst>
                  <a:rect l="0" t="0" r="r" b="b"/>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lstStyle/>
                <a:p>
                  <a:endParaRPr lang="en-US" sz="3600" i="1">
                    <a:solidFill>
                      <a:prstClr val="black"/>
                    </a:solidFill>
                  </a:endParaRPr>
                </a:p>
              </p:txBody>
            </p:sp>
            <p:sp>
              <p:nvSpPr>
                <p:cNvPr id="2328" name="Freeform 342"/>
                <p:cNvSpPr>
                  <a:spLocks/>
                </p:cNvSpPr>
                <p:nvPr/>
              </p:nvSpPr>
              <p:spPr bwMode="auto">
                <a:xfrm>
                  <a:off x="4451" y="2824"/>
                  <a:ext cx="23" cy="34"/>
                </a:xfrm>
                <a:custGeom>
                  <a:avLst/>
                  <a:gdLst/>
                  <a:ahLst/>
                  <a:cxnLst>
                    <a:cxn ang="0">
                      <a:pos x="78" y="55"/>
                    </a:cxn>
                    <a:cxn ang="0">
                      <a:pos x="65" y="126"/>
                    </a:cxn>
                    <a:cxn ang="0">
                      <a:pos x="11" y="78"/>
                    </a:cxn>
                    <a:cxn ang="0">
                      <a:pos x="25" y="7"/>
                    </a:cxn>
                    <a:cxn ang="0">
                      <a:pos x="78" y="55"/>
                    </a:cxn>
                  </a:cxnLst>
                  <a:rect l="0" t="0" r="r" b="b"/>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sz="3600" i="1">
                    <a:solidFill>
                      <a:prstClr val="black"/>
                    </a:solidFill>
                  </a:endParaRPr>
                </a:p>
              </p:txBody>
            </p:sp>
            <p:sp>
              <p:nvSpPr>
                <p:cNvPr id="2329" name="Freeform 343"/>
                <p:cNvSpPr>
                  <a:spLocks/>
                </p:cNvSpPr>
                <p:nvPr/>
              </p:nvSpPr>
              <p:spPr bwMode="auto">
                <a:xfrm>
                  <a:off x="4451" y="2882"/>
                  <a:ext cx="23" cy="34"/>
                </a:xfrm>
                <a:custGeom>
                  <a:avLst/>
                  <a:gdLst/>
                  <a:ahLst/>
                  <a:cxnLst>
                    <a:cxn ang="0">
                      <a:pos x="78" y="55"/>
                    </a:cxn>
                    <a:cxn ang="0">
                      <a:pos x="65" y="127"/>
                    </a:cxn>
                    <a:cxn ang="0">
                      <a:pos x="11" y="78"/>
                    </a:cxn>
                    <a:cxn ang="0">
                      <a:pos x="25" y="7"/>
                    </a:cxn>
                    <a:cxn ang="0">
                      <a:pos x="78" y="55"/>
                    </a:cxn>
                  </a:cxnLst>
                  <a:rect l="0" t="0" r="r" b="b"/>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sz="3600" i="1">
                    <a:solidFill>
                      <a:prstClr val="black"/>
                    </a:solidFill>
                  </a:endParaRPr>
                </a:p>
              </p:txBody>
            </p:sp>
          </p:grpSp>
        </p:grpSp>
        <p:sp>
          <p:nvSpPr>
            <p:cNvPr id="2260" name="TextBox 2259"/>
            <p:cNvSpPr txBox="1"/>
            <p:nvPr/>
          </p:nvSpPr>
          <p:spPr bwMode="auto">
            <a:xfrm rot="19701292">
              <a:off x="1648364" y="6197584"/>
              <a:ext cx="113711" cy="116131"/>
            </a:xfrm>
            <a:prstGeom prst="rect">
              <a:avLst/>
            </a:prstGeom>
            <a:noFill/>
            <a:ln w="19050" algn="ctr">
              <a:noFill/>
              <a:miter lim="800000"/>
              <a:headEnd/>
              <a:tailEnd/>
            </a:ln>
          </p:spPr>
          <p:txBody>
            <a:bodyPr wrap="none" lIns="0" tIns="0" rIns="0" bIns="0" rtlCol="0">
              <a:spAutoFit/>
            </a:bodyPr>
            <a:lstStyle/>
            <a:p>
              <a:pPr algn="ctr"/>
              <a:r>
                <a:rPr lang="en-US" sz="1000" i="1" dirty="0" smtClean="0">
                  <a:solidFill>
                    <a:prstClr val="white"/>
                  </a:solidFill>
                  <a:latin typeface="Franklin Gothic Medium Cond" pitchFamily="34" charset="0"/>
                </a:rPr>
                <a:t>VM</a:t>
              </a:r>
              <a:endParaRPr lang="en-US" sz="1400" i="1" dirty="0" smtClean="0">
                <a:solidFill>
                  <a:prstClr val="white"/>
                </a:solidFill>
                <a:latin typeface="Franklin Gothic Medium Cond" pitchFamily="34" charset="0"/>
              </a:endParaRPr>
            </a:p>
          </p:txBody>
        </p:sp>
      </p:grpSp>
      <p:pic>
        <p:nvPicPr>
          <p:cNvPr id="2374" name="Picture 4" descr="C:\Documents and Settings\ccolgan\Local Settings\Temporary Internet Files\Content.IE5\45M7OTAR\MC900433944[1].png"/>
          <p:cNvPicPr>
            <a:picLocks noChangeAspect="1" noChangeArrowheads="1"/>
          </p:cNvPicPr>
          <p:nvPr/>
        </p:nvPicPr>
        <p:blipFill>
          <a:blip r:embed="rId3" cstate="print"/>
          <a:srcRect/>
          <a:stretch>
            <a:fillRect/>
          </a:stretch>
        </p:blipFill>
        <p:spPr bwMode="auto">
          <a:xfrm flipH="1">
            <a:off x="1416292" y="1557196"/>
            <a:ext cx="784621" cy="784621"/>
          </a:xfrm>
          <a:prstGeom prst="rect">
            <a:avLst/>
          </a:prstGeom>
          <a:noFill/>
        </p:spPr>
      </p:pic>
      <p:sp>
        <p:nvSpPr>
          <p:cNvPr id="2375" name="TextBox 2374"/>
          <p:cNvSpPr txBox="1"/>
          <p:nvPr/>
        </p:nvSpPr>
        <p:spPr bwMode="auto">
          <a:xfrm>
            <a:off x="1638192" y="2293248"/>
            <a:ext cx="499112" cy="166199"/>
          </a:xfrm>
          <a:prstGeom prst="rect">
            <a:avLst/>
          </a:prstGeom>
          <a:noFill/>
          <a:ln w="19050" algn="ctr">
            <a:noFill/>
            <a:miter lim="800000"/>
            <a:headEnd/>
            <a:tailEnd/>
          </a:ln>
        </p:spPr>
        <p:txBody>
          <a:bodyPr wrap="none" lIns="0" tIns="0" rIns="0" bIns="0" rtlCol="0">
            <a:spAutoFit/>
          </a:bodyPr>
          <a:lstStyle/>
          <a:p>
            <a:pPr algn="ctr">
              <a:lnSpc>
                <a:spcPct val="90000"/>
              </a:lnSpc>
            </a:pPr>
            <a:r>
              <a:rPr lang="en-US" sz="1200" dirty="0" err="1" smtClean="0">
                <a:solidFill>
                  <a:schemeClr val="bg1"/>
                </a:solidFill>
              </a:rPr>
              <a:t>vCenter</a:t>
            </a:r>
            <a:endParaRPr lang="en-US" sz="1200" dirty="0" smtClean="0">
              <a:solidFill>
                <a:schemeClr val="bg1"/>
              </a:solidFill>
            </a:endParaRPr>
          </a:p>
        </p:txBody>
      </p:sp>
      <p:sp>
        <p:nvSpPr>
          <p:cNvPr id="1615" name="Explosion 1 1614"/>
          <p:cNvSpPr/>
          <p:nvPr/>
        </p:nvSpPr>
        <p:spPr bwMode="auto">
          <a:xfrm>
            <a:off x="7896417" y="143431"/>
            <a:ext cx="1255058" cy="878541"/>
          </a:xfrm>
          <a:prstGeom prst="irregularSeal1">
            <a:avLst/>
          </a:prstGeom>
          <a:solidFill>
            <a:srgbClr val="FFC000"/>
          </a:solidFill>
          <a:ln w="19050" algn="ctr">
            <a:noFill/>
            <a:miter lim="800000"/>
            <a:headEnd/>
            <a:tailEnd/>
          </a:ln>
          <a:effectLst>
            <a:outerShdw blurRad="50800" dist="38100" dir="18900000" algn="bl" rotWithShape="0">
              <a:prstClr val="black">
                <a:alpha val="40000"/>
              </a:prstClr>
            </a:outerShdw>
          </a:effectLst>
        </p:spPr>
        <p:txBody>
          <a:bodyPr wrap="none" rtlCol="0" anchor="ctr"/>
          <a:lstStyle/>
          <a:p>
            <a:pPr algn="ctr"/>
            <a:r>
              <a:rPr lang="en-US" b="1" dirty="0" smtClean="0"/>
              <a:t>NEW!</a:t>
            </a:r>
            <a:endParaRPr lang="en-US" b="1"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30"/>
                                        </p:tgtEl>
                                      </p:cBhvr>
                                    </p:animEffect>
                                    <p:set>
                                      <p:cBhvr>
                                        <p:cTn id="7" dur="1" fill="hold">
                                          <p:stCondLst>
                                            <p:cond delay="999"/>
                                          </p:stCondLst>
                                        </p:cTn>
                                        <p:tgtEl>
                                          <p:spTgt spid="3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31"/>
                                        </p:tgtEl>
                                      </p:cBhvr>
                                    </p:animEffect>
                                    <p:set>
                                      <p:cBhvr>
                                        <p:cTn id="10" dur="1" fill="hold">
                                          <p:stCondLst>
                                            <p:cond delay="999"/>
                                          </p:stCondLst>
                                        </p:cTn>
                                        <p:tgtEl>
                                          <p:spTgt spid="31"/>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256"/>
                                        </p:tgtEl>
                                        <p:attrNameLst>
                                          <p:attrName>style.visibility</p:attrName>
                                        </p:attrNameLst>
                                      </p:cBhvr>
                                      <p:to>
                                        <p:strVal val="visible"/>
                                      </p:to>
                                    </p:set>
                                    <p:animEffect transition="in" filter="fade">
                                      <p:cBhvr>
                                        <p:cTn id="13" dur="2000"/>
                                        <p:tgtEl>
                                          <p:spTgt spid="22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52"/>
                                        </p:tgtEl>
                                        <p:attrNameLst>
                                          <p:attrName>style.visibility</p:attrName>
                                        </p:attrNameLst>
                                      </p:cBhvr>
                                      <p:to>
                                        <p:strVal val="visible"/>
                                      </p:to>
                                    </p:set>
                                    <p:animEffect transition="in" filter="fade">
                                      <p:cBhvr>
                                        <p:cTn id="16" dur="2000"/>
                                        <p:tgtEl>
                                          <p:spTgt spid="2252"/>
                                        </p:tgtEl>
                                      </p:cBhvr>
                                    </p:animEffect>
                                  </p:childTnLst>
                                </p:cTn>
                              </p:par>
                              <p:par>
                                <p:cTn id="17" presetID="64" presetClass="path" presetSubtype="0" accel="50000" decel="50000" fill="hold" nodeType="withEffect">
                                  <p:stCondLst>
                                    <p:cond delay="0"/>
                                  </p:stCondLst>
                                  <p:childTnLst>
                                    <p:animMotion origin="layout" path="M -3.61111E-6 4.02498E-6 L 0.04046 -0.09091 " pathEditMode="relative" rAng="0" ptsTypes="AA">
                                      <p:cBhvr>
                                        <p:cTn id="18" dur="2000" fill="hold"/>
                                        <p:tgtEl>
                                          <p:spTgt spid="2383"/>
                                        </p:tgtEl>
                                        <p:attrNameLst>
                                          <p:attrName>ppt_x</p:attrName>
                                          <p:attrName>ppt_y</p:attrName>
                                        </p:attrNameLst>
                                      </p:cBhvr>
                                      <p:rCtr x="20" y="-46"/>
                                    </p:animMotion>
                                  </p:childTnLst>
                                </p:cTn>
                              </p:par>
                              <p:par>
                                <p:cTn id="19" presetID="10" presetClass="exit" presetSubtype="0" fill="hold" nodeType="withEffect">
                                  <p:stCondLst>
                                    <p:cond delay="0"/>
                                  </p:stCondLst>
                                  <p:childTnLst>
                                    <p:animEffect transition="out" filter="fade">
                                      <p:cBhvr>
                                        <p:cTn id="20" dur="1000"/>
                                        <p:tgtEl>
                                          <p:spTgt spid="2209"/>
                                        </p:tgtEl>
                                      </p:cBhvr>
                                    </p:animEffect>
                                    <p:set>
                                      <p:cBhvr>
                                        <p:cTn id="21" dur="1" fill="hold">
                                          <p:stCondLst>
                                            <p:cond delay="999"/>
                                          </p:stCondLst>
                                        </p:cTn>
                                        <p:tgtEl>
                                          <p:spTgt spid="2209"/>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1000"/>
                                        <p:tgtEl>
                                          <p:spTgt spid="2214"/>
                                        </p:tgtEl>
                                      </p:cBhvr>
                                    </p:animEffect>
                                    <p:set>
                                      <p:cBhvr>
                                        <p:cTn id="24" dur="1" fill="hold">
                                          <p:stCondLst>
                                            <p:cond delay="999"/>
                                          </p:stCondLst>
                                        </p:cTn>
                                        <p:tgtEl>
                                          <p:spTgt spid="2214"/>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1000"/>
                                        <p:tgtEl>
                                          <p:spTgt spid="2219"/>
                                        </p:tgtEl>
                                      </p:cBhvr>
                                    </p:animEffect>
                                    <p:set>
                                      <p:cBhvr>
                                        <p:cTn id="27" dur="1" fill="hold">
                                          <p:stCondLst>
                                            <p:cond delay="999"/>
                                          </p:stCondLst>
                                        </p:cTn>
                                        <p:tgtEl>
                                          <p:spTgt spid="2219"/>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1000"/>
                                        <p:tgtEl>
                                          <p:spTgt spid="2224"/>
                                        </p:tgtEl>
                                      </p:cBhvr>
                                    </p:animEffect>
                                    <p:set>
                                      <p:cBhvr>
                                        <p:cTn id="30" dur="1" fill="hold">
                                          <p:stCondLst>
                                            <p:cond delay="999"/>
                                          </p:stCondLst>
                                        </p:cTn>
                                        <p:tgtEl>
                                          <p:spTgt spid="2224"/>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2229"/>
                                        </p:tgtEl>
                                      </p:cBhvr>
                                    </p:animEffect>
                                    <p:set>
                                      <p:cBhvr>
                                        <p:cTn id="33" dur="1" fill="hold">
                                          <p:stCondLst>
                                            <p:cond delay="999"/>
                                          </p:stCondLst>
                                        </p:cTn>
                                        <p:tgtEl>
                                          <p:spTgt spid="222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2234"/>
                                        </p:tgtEl>
                                      </p:cBhvr>
                                    </p:animEffect>
                                    <p:set>
                                      <p:cBhvr>
                                        <p:cTn id="36" dur="1" fill="hold">
                                          <p:stCondLst>
                                            <p:cond delay="999"/>
                                          </p:stCondLst>
                                        </p:cTn>
                                        <p:tgtEl>
                                          <p:spTgt spid="2234"/>
                                        </p:tgtEl>
                                        <p:attrNameLst>
                                          <p:attrName>style.visibility</p:attrName>
                                        </p:attrNameLst>
                                      </p:cBhvr>
                                      <p:to>
                                        <p:strVal val="hidden"/>
                                      </p:to>
                                    </p:set>
                                  </p:childTnLst>
                                </p:cTn>
                              </p:par>
                              <p:par>
                                <p:cTn id="37" presetID="64" presetClass="path" presetSubtype="0" accel="50000" decel="50000" fill="hold" nodeType="withEffect">
                                  <p:stCondLst>
                                    <p:cond delay="0"/>
                                  </p:stCondLst>
                                  <p:childTnLst>
                                    <p:animMotion origin="layout" path="M 2.5E-6 -4.81481E-6 L -0.03455 -0.26805 " pathEditMode="relative" rAng="0" ptsTypes="AA">
                                      <p:cBhvr>
                                        <p:cTn id="38" dur="2000" fill="hold"/>
                                        <p:tgtEl>
                                          <p:spTgt spid="26"/>
                                        </p:tgtEl>
                                        <p:attrNameLst>
                                          <p:attrName>ppt_x</p:attrName>
                                          <p:attrName>ppt_y</p:attrName>
                                        </p:attrNameLst>
                                      </p:cBhvr>
                                      <p:rCtr x="-17" y="-134"/>
                                    </p:animMotion>
                                  </p:childTnLst>
                                </p:cTn>
                              </p:par>
                              <p:par>
                                <p:cTn id="39" presetID="64" presetClass="path" presetSubtype="0" accel="50000" decel="50000" fill="hold" nodeType="withEffect">
                                  <p:stCondLst>
                                    <p:cond delay="0"/>
                                  </p:stCondLst>
                                  <p:childTnLst>
                                    <p:animMotion origin="layout" path="M 2.22222E-6 -4.81481E-6 L -0.12639 -0.20763 " pathEditMode="relative" rAng="0" ptsTypes="AA">
                                      <p:cBhvr>
                                        <p:cTn id="40" dur="2000" fill="hold"/>
                                        <p:tgtEl>
                                          <p:spTgt spid="22"/>
                                        </p:tgtEl>
                                        <p:attrNameLst>
                                          <p:attrName>ppt_x</p:attrName>
                                          <p:attrName>ppt_y</p:attrName>
                                        </p:attrNameLst>
                                      </p:cBhvr>
                                      <p:rCtr x="-63" y="-104"/>
                                    </p:animMotion>
                                  </p:childTnLst>
                                </p:cTn>
                              </p:par>
                              <p:par>
                                <p:cTn id="41" presetID="64" presetClass="path" presetSubtype="0" accel="50000" decel="50000" fill="hold" nodeType="withEffect">
                                  <p:stCondLst>
                                    <p:cond delay="0"/>
                                  </p:stCondLst>
                                  <p:childTnLst>
                                    <p:animMotion origin="layout" path="M 1.94444E-6 -4.81481E-6 L -0.21823 -0.14467 " pathEditMode="relative" rAng="0" ptsTypes="AA">
                                      <p:cBhvr>
                                        <p:cTn id="42" dur="2000" fill="hold"/>
                                        <p:tgtEl>
                                          <p:spTgt spid="18"/>
                                        </p:tgtEl>
                                        <p:attrNameLst>
                                          <p:attrName>ppt_x</p:attrName>
                                          <p:attrName>ppt_y</p:attrName>
                                        </p:attrNameLst>
                                      </p:cBhvr>
                                      <p:rCtr x="-109" y="-72"/>
                                    </p:animMotion>
                                  </p:childTnLst>
                                </p:cTn>
                              </p:par>
                              <p:par>
                                <p:cTn id="43" presetID="64" presetClass="path" presetSubtype="0" accel="50000" decel="50000" fill="hold" nodeType="withEffect">
                                  <p:stCondLst>
                                    <p:cond delay="0"/>
                                  </p:stCondLst>
                                  <p:childTnLst>
                                    <p:animMotion origin="layout" path="M 1.66667E-6 -4.1009E-6 L -0.31007 -0.08308 " pathEditMode="relative" rAng="0" ptsTypes="AA">
                                      <p:cBhvr>
                                        <p:cTn id="44" dur="2000" fill="hold"/>
                                        <p:tgtEl>
                                          <p:spTgt spid="14"/>
                                        </p:tgtEl>
                                        <p:attrNameLst>
                                          <p:attrName>ppt_x</p:attrName>
                                          <p:attrName>ppt_y</p:attrName>
                                        </p:attrNameLst>
                                      </p:cBhvr>
                                      <p:rCtr x="-155" y="-42"/>
                                    </p:animMotion>
                                  </p:childTnLst>
                                </p:cTn>
                              </p:par>
                              <p:par>
                                <p:cTn id="45" presetID="64" presetClass="path" presetSubtype="0" accel="50000" decel="50000" fill="hold" nodeType="withEffect">
                                  <p:stCondLst>
                                    <p:cond delay="0"/>
                                  </p:stCondLst>
                                  <p:childTnLst>
                                    <p:animMotion origin="layout" path="M 1.38889E-6 -4.81481E-6 L -0.40191 -0.02199 " pathEditMode="relative" rAng="0" ptsTypes="AA">
                                      <p:cBhvr>
                                        <p:cTn id="46" dur="2000" fill="hold"/>
                                        <p:tgtEl>
                                          <p:spTgt spid="10"/>
                                        </p:tgtEl>
                                        <p:attrNameLst>
                                          <p:attrName>ppt_x</p:attrName>
                                          <p:attrName>ppt_y</p:attrName>
                                        </p:attrNameLst>
                                      </p:cBhvr>
                                      <p:rCtr x="-201" y="-11"/>
                                    </p:animMotion>
                                  </p:childTnLst>
                                </p:cTn>
                              </p:par>
                              <p:par>
                                <p:cTn id="47" presetID="64" presetClass="path" presetSubtype="0" accel="50000" decel="50000" fill="hold" nodeType="withEffect">
                                  <p:stCondLst>
                                    <p:cond delay="0"/>
                                  </p:stCondLst>
                                  <p:childTnLst>
                                    <p:animMotion origin="layout" path="M -0.00243 0.0007 L -0.49618 0.0382 " pathEditMode="relative" rAng="0" ptsTypes="AA">
                                      <p:cBhvr>
                                        <p:cTn id="48" dur="2000" fill="hold"/>
                                        <p:tgtEl>
                                          <p:spTgt spid="6"/>
                                        </p:tgtEl>
                                        <p:attrNameLst>
                                          <p:attrName>ppt_x</p:attrName>
                                          <p:attrName>ppt_y</p:attrName>
                                        </p:attrNameLst>
                                      </p:cBhvr>
                                      <p:rCtr x="-247" y="19"/>
                                    </p:animMotion>
                                  </p:childTnLst>
                                </p:cTn>
                              </p:par>
                              <p:par>
                                <p:cTn id="49" presetID="42" presetClass="path" presetSubtype="0" accel="50000" decel="50000" fill="hold" nodeType="withEffect">
                                  <p:stCondLst>
                                    <p:cond delay="0"/>
                                  </p:stCondLst>
                                  <p:childTnLst>
                                    <p:animMotion origin="layout" path="M 2.22222E-6 4.07407E-6 L 0.08576 0.07546 " pathEditMode="relative" rAng="0" ptsTypes="AA">
                                      <p:cBhvr>
                                        <p:cTn id="50" dur="2000" fill="hold"/>
                                        <p:tgtEl>
                                          <p:spTgt spid="2291"/>
                                        </p:tgtEl>
                                        <p:attrNameLst>
                                          <p:attrName>ppt_x</p:attrName>
                                          <p:attrName>ppt_y</p:attrName>
                                        </p:attrNameLst>
                                      </p:cBhvr>
                                      <p:rCtr x="43" y="38"/>
                                    </p:animMotion>
                                  </p:childTnLst>
                                </p:cTn>
                              </p:par>
                              <p:par>
                                <p:cTn id="51" presetID="42" presetClass="path" presetSubtype="0" accel="50000" decel="50000" fill="hold" nodeType="withEffect">
                                  <p:stCondLst>
                                    <p:cond delay="0"/>
                                  </p:stCondLst>
                                  <p:childTnLst>
                                    <p:animMotion origin="layout" path="M 1.94444E-6 4.07407E-6 L 0.05486 0.07546 " pathEditMode="relative" rAng="0" ptsTypes="AA">
                                      <p:cBhvr>
                                        <p:cTn id="52" dur="2000" fill="hold"/>
                                        <p:tgtEl>
                                          <p:spTgt spid="2240"/>
                                        </p:tgtEl>
                                        <p:attrNameLst>
                                          <p:attrName>ppt_x</p:attrName>
                                          <p:attrName>ppt_y</p:attrName>
                                        </p:attrNameLst>
                                      </p:cBhvr>
                                      <p:rCtr x="27" y="38"/>
                                    </p:animMotion>
                                  </p:childTnLst>
                                </p:cTn>
                              </p:par>
                              <p:par>
                                <p:cTn id="53" presetID="42" presetClass="path" presetSubtype="0" accel="50000" decel="50000" fill="hold" nodeType="withEffect">
                                  <p:stCondLst>
                                    <p:cond delay="0"/>
                                  </p:stCondLst>
                                  <p:childTnLst>
                                    <p:animMotion origin="layout" path="M 1.66667E-6 4.07407E-6 L 0.02187 0.07546 " pathEditMode="relative" rAng="0" ptsTypes="AA">
                                      <p:cBhvr>
                                        <p:cTn id="54" dur="2000" fill="hold"/>
                                        <p:tgtEl>
                                          <p:spTgt spid="2245"/>
                                        </p:tgtEl>
                                        <p:attrNameLst>
                                          <p:attrName>ppt_x</p:attrName>
                                          <p:attrName>ppt_y</p:attrName>
                                        </p:attrNameLst>
                                      </p:cBhvr>
                                      <p:rCtr x="11" y="38"/>
                                    </p:animMotion>
                                  </p:childTnLst>
                                </p:cTn>
                              </p:par>
                              <p:par>
                                <p:cTn id="55" presetID="42" presetClass="path" presetSubtype="0" accel="50000" decel="50000" fill="hold" nodeType="withEffect">
                                  <p:stCondLst>
                                    <p:cond delay="0"/>
                                  </p:stCondLst>
                                  <p:childTnLst>
                                    <p:animMotion origin="layout" path="M 1.38889E-6 4.07407E-6 L -0.01042 0.07546 " pathEditMode="relative" rAng="0" ptsTypes="AA">
                                      <p:cBhvr>
                                        <p:cTn id="56" dur="2000" fill="hold"/>
                                        <p:tgtEl>
                                          <p:spTgt spid="2250"/>
                                        </p:tgtEl>
                                        <p:attrNameLst>
                                          <p:attrName>ppt_x</p:attrName>
                                          <p:attrName>ppt_y</p:attrName>
                                        </p:attrNameLst>
                                      </p:cBhvr>
                                      <p:rCtr x="-5" y="38"/>
                                    </p:animMotion>
                                  </p:childTnLst>
                                </p:cTn>
                              </p:par>
                              <p:par>
                                <p:cTn id="57" presetID="42" presetClass="path" presetSubtype="0" accel="50000" decel="50000" fill="hold" nodeType="withEffect">
                                  <p:stCondLst>
                                    <p:cond delay="0"/>
                                  </p:stCondLst>
                                  <p:childTnLst>
                                    <p:animMotion origin="layout" path="M 1.11111E-6 4.07407E-6 L -0.04254 0.07546 " pathEditMode="relative" rAng="0" ptsTypes="AA">
                                      <p:cBhvr>
                                        <p:cTn id="58" dur="2000" fill="hold"/>
                                        <p:tgtEl>
                                          <p:spTgt spid="2258"/>
                                        </p:tgtEl>
                                        <p:attrNameLst>
                                          <p:attrName>ppt_x</p:attrName>
                                          <p:attrName>ppt_y</p:attrName>
                                        </p:attrNameLst>
                                      </p:cBhvr>
                                      <p:rCtr x="-21" y="38"/>
                                    </p:animMotion>
                                  </p:childTnLst>
                                </p:cTn>
                              </p:par>
                              <p:par>
                                <p:cTn id="59" presetID="42" presetClass="path" presetSubtype="0" accel="50000" decel="50000" fill="hold" nodeType="withEffect">
                                  <p:stCondLst>
                                    <p:cond delay="0"/>
                                  </p:stCondLst>
                                  <p:childTnLst>
                                    <p:animMotion origin="layout" path="M 8.33333E-7 4.07407E-6 L -0.07361 0.07546 " pathEditMode="relative" rAng="0" ptsTypes="AA">
                                      <p:cBhvr>
                                        <p:cTn id="60" dur="2000" fill="hold"/>
                                        <p:tgtEl>
                                          <p:spTgt spid="2264"/>
                                        </p:tgtEl>
                                        <p:attrNameLst>
                                          <p:attrName>ppt_x</p:attrName>
                                          <p:attrName>ppt_y</p:attrName>
                                        </p:attrNameLst>
                                      </p:cBhvr>
                                      <p:rCtr x="-37" y="38"/>
                                    </p:animMotion>
                                  </p:childTnLst>
                                </p:cTn>
                              </p:par>
                              <p:par>
                                <p:cTn id="61" presetID="64" presetClass="path" presetSubtype="0" accel="50000" decel="50000" fill="hold" nodeType="withEffect">
                                  <p:stCondLst>
                                    <p:cond delay="0"/>
                                  </p:stCondLst>
                                  <p:childTnLst>
                                    <p:animMotion origin="layout" path="M -3.05556E-6 -3.7037E-6 L -0.15034 0.10301 " pathEditMode="relative" rAng="0" ptsTypes="AA">
                                      <p:cBhvr>
                                        <p:cTn id="62" dur="2000" fill="hold"/>
                                        <p:tgtEl>
                                          <p:spTgt spid="2238"/>
                                        </p:tgtEl>
                                        <p:attrNameLst>
                                          <p:attrName>ppt_x</p:attrName>
                                          <p:attrName>ppt_y</p:attrName>
                                        </p:attrNameLst>
                                      </p:cBhvr>
                                      <p:rCtr x="-75" y="51"/>
                                    </p:animMotion>
                                  </p:childTnLst>
                                </p:cTn>
                              </p:par>
                              <p:par>
                                <p:cTn id="63" presetID="64" presetClass="path" presetSubtype="0" accel="50000" decel="50000" fill="hold" nodeType="withEffect">
                                  <p:stCondLst>
                                    <p:cond delay="0"/>
                                  </p:stCondLst>
                                  <p:childTnLst>
                                    <p:animMotion origin="layout" path="M -2.77778E-6 -3.7037E-6 L -0.01041 0.01806 " pathEditMode="relative" rAng="0" ptsTypes="AA">
                                      <p:cBhvr>
                                        <p:cTn id="64" dur="2000" fill="hold"/>
                                        <p:tgtEl>
                                          <p:spTgt spid="2233"/>
                                        </p:tgtEl>
                                        <p:attrNameLst>
                                          <p:attrName>ppt_x</p:attrName>
                                          <p:attrName>ppt_y</p:attrName>
                                        </p:attrNameLst>
                                      </p:cBhvr>
                                      <p:rCtr x="-5" y="9"/>
                                    </p:animMotion>
                                  </p:childTnLst>
                                </p:cTn>
                              </p:par>
                              <p:par>
                                <p:cTn id="65" presetID="64" presetClass="path" presetSubtype="0" accel="50000" decel="50000" fill="hold" nodeType="withEffect">
                                  <p:stCondLst>
                                    <p:cond delay="0"/>
                                  </p:stCondLst>
                                  <p:childTnLst>
                                    <p:animMotion origin="layout" path="M -2.5E-6 -8.60713E-7 L 0.02639 -0.07728 " pathEditMode="relative" rAng="0" ptsTypes="AA">
                                      <p:cBhvr>
                                        <p:cTn id="66" dur="2000" fill="hold"/>
                                        <p:tgtEl>
                                          <p:spTgt spid="2228"/>
                                        </p:tgtEl>
                                        <p:attrNameLst>
                                          <p:attrName>ppt_x</p:attrName>
                                          <p:attrName>ppt_y</p:attrName>
                                        </p:attrNameLst>
                                      </p:cBhvr>
                                      <p:rCtr x="13" y="-39"/>
                                    </p:animMotion>
                                  </p:childTnLst>
                                </p:cTn>
                              </p:par>
                              <p:par>
                                <p:cTn id="67" presetID="64" presetClass="path" presetSubtype="0" accel="50000" decel="50000" fill="hold" nodeType="withEffect">
                                  <p:stCondLst>
                                    <p:cond delay="0"/>
                                  </p:stCondLst>
                                  <p:childTnLst>
                                    <p:animMotion origin="layout" path="M -2.22222E-6 -3.7037E-6 L 0.01945 -0.07083 " pathEditMode="relative" rAng="0" ptsTypes="AA">
                                      <p:cBhvr>
                                        <p:cTn id="68" dur="2000" fill="hold"/>
                                        <p:tgtEl>
                                          <p:spTgt spid="2223"/>
                                        </p:tgtEl>
                                        <p:attrNameLst>
                                          <p:attrName>ppt_x</p:attrName>
                                          <p:attrName>ppt_y</p:attrName>
                                        </p:attrNameLst>
                                      </p:cBhvr>
                                      <p:rCtr x="10" y="-35"/>
                                    </p:animMotion>
                                  </p:childTnLst>
                                </p:cTn>
                              </p:par>
                              <p:par>
                                <p:cTn id="69" presetID="64" presetClass="path" presetSubtype="0" accel="50000" decel="50000" fill="hold" nodeType="withEffect">
                                  <p:stCondLst>
                                    <p:cond delay="0"/>
                                  </p:stCondLst>
                                  <p:childTnLst>
                                    <p:animMotion origin="layout" path="M -1.94444E-6 -3.7037E-6 L 0.06181 0.0125 " pathEditMode="relative" rAng="0" ptsTypes="AA">
                                      <p:cBhvr>
                                        <p:cTn id="70" dur="2000" fill="hold"/>
                                        <p:tgtEl>
                                          <p:spTgt spid="2218"/>
                                        </p:tgtEl>
                                        <p:attrNameLst>
                                          <p:attrName>ppt_x</p:attrName>
                                          <p:attrName>ppt_y</p:attrName>
                                        </p:attrNameLst>
                                      </p:cBhvr>
                                      <p:rCtr x="31" y="6"/>
                                    </p:animMotion>
                                  </p:childTnLst>
                                </p:cTn>
                              </p:par>
                              <p:par>
                                <p:cTn id="71" presetID="64" presetClass="path" presetSubtype="0" accel="50000" decel="50000" fill="hold" nodeType="withEffect">
                                  <p:stCondLst>
                                    <p:cond delay="0"/>
                                  </p:stCondLst>
                                  <p:childTnLst>
                                    <p:animMotion origin="layout" path="M -1.66667E-6 -3.7037E-6 L 0.20261 0.10579 " pathEditMode="relative" rAng="0" ptsTypes="AA">
                                      <p:cBhvr>
                                        <p:cTn id="72" dur="2000" fill="hold"/>
                                        <p:tgtEl>
                                          <p:spTgt spid="2213"/>
                                        </p:tgtEl>
                                        <p:attrNameLst>
                                          <p:attrName>ppt_x</p:attrName>
                                          <p:attrName>ppt_y</p:attrName>
                                        </p:attrNameLst>
                                      </p:cBhvr>
                                      <p:rCtr x="101" y="53"/>
                                    </p:animMotion>
                                  </p:childTnLst>
                                </p:cTn>
                              </p:par>
                              <p:par>
                                <p:cTn id="73" presetID="10" presetClass="entr" presetSubtype="0" fill="hold" grpId="0" nodeType="withEffect">
                                  <p:stCondLst>
                                    <p:cond delay="0"/>
                                  </p:stCondLst>
                                  <p:childTnLst>
                                    <p:set>
                                      <p:cBhvr>
                                        <p:cTn id="74" dur="1" fill="hold">
                                          <p:stCondLst>
                                            <p:cond delay="0"/>
                                          </p:stCondLst>
                                        </p:cTn>
                                        <p:tgtEl>
                                          <p:spTgt spid="2332"/>
                                        </p:tgtEl>
                                        <p:attrNameLst>
                                          <p:attrName>style.visibility</p:attrName>
                                        </p:attrNameLst>
                                      </p:cBhvr>
                                      <p:to>
                                        <p:strVal val="visible"/>
                                      </p:to>
                                    </p:set>
                                    <p:animEffect transition="in" filter="fade">
                                      <p:cBhvr>
                                        <p:cTn id="75" dur="2000"/>
                                        <p:tgtEl>
                                          <p:spTgt spid="233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333"/>
                                        </p:tgtEl>
                                        <p:attrNameLst>
                                          <p:attrName>style.visibility</p:attrName>
                                        </p:attrNameLst>
                                      </p:cBhvr>
                                      <p:to>
                                        <p:strVal val="visible"/>
                                      </p:to>
                                    </p:set>
                                    <p:animEffect transition="in" filter="fade">
                                      <p:cBhvr>
                                        <p:cTn id="78" dur="2000"/>
                                        <p:tgtEl>
                                          <p:spTgt spid="233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334"/>
                                        </p:tgtEl>
                                        <p:attrNameLst>
                                          <p:attrName>style.visibility</p:attrName>
                                        </p:attrNameLst>
                                      </p:cBhvr>
                                      <p:to>
                                        <p:strVal val="visible"/>
                                      </p:to>
                                    </p:set>
                                    <p:animEffect transition="in" filter="fade">
                                      <p:cBhvr>
                                        <p:cTn id="81" dur="2000"/>
                                        <p:tgtEl>
                                          <p:spTgt spid="233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335"/>
                                        </p:tgtEl>
                                        <p:attrNameLst>
                                          <p:attrName>style.visibility</p:attrName>
                                        </p:attrNameLst>
                                      </p:cBhvr>
                                      <p:to>
                                        <p:strVal val="visible"/>
                                      </p:to>
                                    </p:set>
                                    <p:animEffect transition="in" filter="fade">
                                      <p:cBhvr>
                                        <p:cTn id="84" dur="2000"/>
                                        <p:tgtEl>
                                          <p:spTgt spid="233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336"/>
                                        </p:tgtEl>
                                        <p:attrNameLst>
                                          <p:attrName>style.visibility</p:attrName>
                                        </p:attrNameLst>
                                      </p:cBhvr>
                                      <p:to>
                                        <p:strVal val="visible"/>
                                      </p:to>
                                    </p:set>
                                    <p:animEffect transition="in" filter="fade">
                                      <p:cBhvr>
                                        <p:cTn id="87" dur="2000"/>
                                        <p:tgtEl>
                                          <p:spTgt spid="233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337"/>
                                        </p:tgtEl>
                                        <p:attrNameLst>
                                          <p:attrName>style.visibility</p:attrName>
                                        </p:attrNameLst>
                                      </p:cBhvr>
                                      <p:to>
                                        <p:strVal val="visible"/>
                                      </p:to>
                                    </p:set>
                                    <p:animEffect transition="in" filter="fade">
                                      <p:cBhvr>
                                        <p:cTn id="90" dur="2000"/>
                                        <p:tgtEl>
                                          <p:spTgt spid="2337"/>
                                        </p:tgtEl>
                                      </p:cBhvr>
                                    </p:animEffect>
                                  </p:childTnLst>
                                </p:cTn>
                              </p:par>
                              <p:par>
                                <p:cTn id="91" presetID="10" presetClass="entr" presetSubtype="0" fill="hold" nodeType="withEffect">
                                  <p:stCondLst>
                                    <p:cond delay="500"/>
                                  </p:stCondLst>
                                  <p:childTnLst>
                                    <p:set>
                                      <p:cBhvr>
                                        <p:cTn id="92" dur="1" fill="hold">
                                          <p:stCondLst>
                                            <p:cond delay="0"/>
                                          </p:stCondLst>
                                        </p:cTn>
                                        <p:tgtEl>
                                          <p:spTgt spid="4"/>
                                        </p:tgtEl>
                                        <p:attrNameLst>
                                          <p:attrName>style.visibility</p:attrName>
                                        </p:attrNameLst>
                                      </p:cBhvr>
                                      <p:to>
                                        <p:strVal val="visible"/>
                                      </p:to>
                                    </p:set>
                                    <p:animEffect transition="in" filter="fade">
                                      <p:cBhvr>
                                        <p:cTn id="93" dur="2000"/>
                                        <p:tgtEl>
                                          <p:spTgt spid="4"/>
                                        </p:tgtEl>
                                      </p:cBhvr>
                                    </p:animEffect>
                                  </p:childTnLst>
                                </p:cTn>
                              </p:par>
                              <p:par>
                                <p:cTn id="94" presetID="10" presetClass="entr" presetSubtype="0" fill="hold" nodeType="withEffect">
                                  <p:stCondLst>
                                    <p:cond delay="1000"/>
                                  </p:stCondLst>
                                  <p:childTnLst>
                                    <p:set>
                                      <p:cBhvr>
                                        <p:cTn id="95" dur="1" fill="hold">
                                          <p:stCondLst>
                                            <p:cond delay="0"/>
                                          </p:stCondLst>
                                        </p:cTn>
                                        <p:tgtEl>
                                          <p:spTgt spid="5"/>
                                        </p:tgtEl>
                                        <p:attrNameLst>
                                          <p:attrName>style.visibility</p:attrName>
                                        </p:attrNameLst>
                                      </p:cBhvr>
                                      <p:to>
                                        <p:strVal val="visible"/>
                                      </p:to>
                                    </p:set>
                                    <p:animEffect transition="in" filter="fade">
                                      <p:cBhvr>
                                        <p:cTn id="96" dur="2000"/>
                                        <p:tgtEl>
                                          <p:spTgt spid="5"/>
                                        </p:tgtEl>
                                      </p:cBhvr>
                                    </p:animEffect>
                                  </p:childTnLst>
                                </p:cTn>
                              </p:par>
                            </p:childTnLst>
                          </p:cTn>
                        </p:par>
                        <p:par>
                          <p:cTn id="97" fill="hold">
                            <p:stCondLst>
                              <p:cond delay="3000"/>
                            </p:stCondLst>
                            <p:childTnLst>
                              <p:par>
                                <p:cTn id="98" presetID="10" presetClass="entr" presetSubtype="0" fill="hold" grpId="0" nodeType="afterEffect">
                                  <p:stCondLst>
                                    <p:cond delay="0"/>
                                  </p:stCondLst>
                                  <p:childTnLst>
                                    <p:set>
                                      <p:cBhvr>
                                        <p:cTn id="99" dur="1" fill="hold">
                                          <p:stCondLst>
                                            <p:cond delay="0"/>
                                          </p:stCondLst>
                                        </p:cTn>
                                        <p:tgtEl>
                                          <p:spTgt spid="2562"/>
                                        </p:tgtEl>
                                        <p:attrNameLst>
                                          <p:attrName>style.visibility</p:attrName>
                                        </p:attrNameLst>
                                      </p:cBhvr>
                                      <p:to>
                                        <p:strVal val="visible"/>
                                      </p:to>
                                    </p:set>
                                    <p:animEffect transition="in" filter="fade">
                                      <p:cBhvr>
                                        <p:cTn id="100" dur="500"/>
                                        <p:tgtEl>
                                          <p:spTgt spid="2562"/>
                                        </p:tgtEl>
                                      </p:cBhvr>
                                    </p:animEffect>
                                  </p:childTnLst>
                                </p:cTn>
                              </p:par>
                            </p:childTnLst>
                          </p:cTn>
                        </p:par>
                        <p:par>
                          <p:cTn id="101" fill="hold">
                            <p:stCondLst>
                              <p:cond delay="3500"/>
                            </p:stCondLst>
                            <p:childTnLst>
                              <p:par>
                                <p:cTn id="102" presetID="10" presetClass="entr" presetSubtype="0" fill="hold" grpId="0" nodeType="afterEffect">
                                  <p:stCondLst>
                                    <p:cond delay="0"/>
                                  </p:stCondLst>
                                  <p:childTnLst>
                                    <p:set>
                                      <p:cBhvr>
                                        <p:cTn id="103" dur="1" fill="hold">
                                          <p:stCondLst>
                                            <p:cond delay="0"/>
                                          </p:stCondLst>
                                        </p:cTn>
                                        <p:tgtEl>
                                          <p:spTgt spid="2566"/>
                                        </p:tgtEl>
                                        <p:attrNameLst>
                                          <p:attrName>style.visibility</p:attrName>
                                        </p:attrNameLst>
                                      </p:cBhvr>
                                      <p:to>
                                        <p:strVal val="visible"/>
                                      </p:to>
                                    </p:set>
                                    <p:animEffect transition="in" filter="fade">
                                      <p:cBhvr>
                                        <p:cTn id="104" dur="500"/>
                                        <p:tgtEl>
                                          <p:spTgt spid="2566"/>
                                        </p:tgtEl>
                                      </p:cBhvr>
                                    </p:animEffect>
                                  </p:childTnLst>
                                </p:cTn>
                              </p:par>
                            </p:childTnLst>
                          </p:cTn>
                        </p:par>
                        <p:par>
                          <p:cTn id="105" fill="hold">
                            <p:stCondLst>
                              <p:cond delay="4000"/>
                            </p:stCondLst>
                            <p:childTnLst>
                              <p:par>
                                <p:cTn id="106" presetID="10" presetClass="entr" presetSubtype="0" fill="hold" grpId="0" nodeType="afterEffect">
                                  <p:stCondLst>
                                    <p:cond delay="0"/>
                                  </p:stCondLst>
                                  <p:childTnLst>
                                    <p:set>
                                      <p:cBhvr>
                                        <p:cTn id="107" dur="1" fill="hold">
                                          <p:stCondLst>
                                            <p:cond delay="0"/>
                                          </p:stCondLst>
                                        </p:cTn>
                                        <p:tgtEl>
                                          <p:spTgt spid="2565"/>
                                        </p:tgtEl>
                                        <p:attrNameLst>
                                          <p:attrName>style.visibility</p:attrName>
                                        </p:attrNameLst>
                                      </p:cBhvr>
                                      <p:to>
                                        <p:strVal val="visible"/>
                                      </p:to>
                                    </p:set>
                                    <p:animEffect transition="in" filter="fade">
                                      <p:cBhvr>
                                        <p:cTn id="108" dur="500"/>
                                        <p:tgtEl>
                                          <p:spTgt spid="2565"/>
                                        </p:tgtEl>
                                      </p:cBhvr>
                                    </p:animEffect>
                                  </p:childTnLst>
                                </p:cTn>
                              </p:par>
                            </p:childTnLst>
                          </p:cTn>
                        </p:par>
                        <p:par>
                          <p:cTn id="109" fill="hold">
                            <p:stCondLst>
                              <p:cond delay="4500"/>
                            </p:stCondLst>
                            <p:childTnLst>
                              <p:par>
                                <p:cTn id="110" presetID="10" presetClass="entr" presetSubtype="0" fill="hold" grpId="0" nodeType="afterEffect">
                                  <p:stCondLst>
                                    <p:cond delay="0"/>
                                  </p:stCondLst>
                                  <p:childTnLst>
                                    <p:set>
                                      <p:cBhvr>
                                        <p:cTn id="111" dur="1" fill="hold">
                                          <p:stCondLst>
                                            <p:cond delay="0"/>
                                          </p:stCondLst>
                                        </p:cTn>
                                        <p:tgtEl>
                                          <p:spTgt spid="2564"/>
                                        </p:tgtEl>
                                        <p:attrNameLst>
                                          <p:attrName>style.visibility</p:attrName>
                                        </p:attrNameLst>
                                      </p:cBhvr>
                                      <p:to>
                                        <p:strVal val="visible"/>
                                      </p:to>
                                    </p:set>
                                    <p:animEffect transition="in" filter="fade">
                                      <p:cBhvr>
                                        <p:cTn id="112" dur="500"/>
                                        <p:tgtEl>
                                          <p:spTgt spid="2564"/>
                                        </p:tgtEl>
                                      </p:cBhvr>
                                    </p:animEffect>
                                  </p:childTnLst>
                                </p:cTn>
                              </p:par>
                            </p:childTnLst>
                          </p:cTn>
                        </p:par>
                        <p:par>
                          <p:cTn id="113" fill="hold">
                            <p:stCondLst>
                              <p:cond delay="5000"/>
                            </p:stCondLst>
                            <p:childTnLst>
                              <p:par>
                                <p:cTn id="114" presetID="10" presetClass="entr" presetSubtype="0" fill="hold" grpId="0" nodeType="afterEffect">
                                  <p:stCondLst>
                                    <p:cond delay="0"/>
                                  </p:stCondLst>
                                  <p:childTnLst>
                                    <p:set>
                                      <p:cBhvr>
                                        <p:cTn id="115" dur="1" fill="hold">
                                          <p:stCondLst>
                                            <p:cond delay="0"/>
                                          </p:stCondLst>
                                        </p:cTn>
                                        <p:tgtEl>
                                          <p:spTgt spid="2563"/>
                                        </p:tgtEl>
                                        <p:attrNameLst>
                                          <p:attrName>style.visibility</p:attrName>
                                        </p:attrNameLst>
                                      </p:cBhvr>
                                      <p:to>
                                        <p:strVal val="visible"/>
                                      </p:to>
                                    </p:set>
                                    <p:animEffect transition="in" filter="fade">
                                      <p:cBhvr>
                                        <p:cTn id="116" dur="500"/>
                                        <p:tgtEl>
                                          <p:spTgt spid="2563"/>
                                        </p:tgtEl>
                                      </p:cBhvr>
                                    </p:animEffect>
                                  </p:childTnLst>
                                </p:cTn>
                              </p:par>
                            </p:childTnLst>
                          </p:cTn>
                        </p:par>
                        <p:par>
                          <p:cTn id="117" fill="hold">
                            <p:stCondLst>
                              <p:cond delay="5500"/>
                            </p:stCondLst>
                            <p:childTnLst>
                              <p:par>
                                <p:cTn id="118" presetID="10" presetClass="entr" presetSubtype="0" fill="hold" grpId="0" nodeType="afterEffect">
                                  <p:stCondLst>
                                    <p:cond delay="0"/>
                                  </p:stCondLst>
                                  <p:childTnLst>
                                    <p:set>
                                      <p:cBhvr>
                                        <p:cTn id="119" dur="1" fill="hold">
                                          <p:stCondLst>
                                            <p:cond delay="0"/>
                                          </p:stCondLst>
                                        </p:cTn>
                                        <p:tgtEl>
                                          <p:spTgt spid="2567"/>
                                        </p:tgtEl>
                                        <p:attrNameLst>
                                          <p:attrName>style.visibility</p:attrName>
                                        </p:attrNameLst>
                                      </p:cBhvr>
                                      <p:to>
                                        <p:strVal val="visible"/>
                                      </p:to>
                                    </p:set>
                                    <p:animEffect transition="in" filter="fade">
                                      <p:cBhvr>
                                        <p:cTn id="120" dur="500"/>
                                        <p:tgtEl>
                                          <p:spTgt spid="2567"/>
                                        </p:tgtEl>
                                      </p:cBhvr>
                                    </p:animEffect>
                                  </p:childTnLst>
                                </p:cTn>
                              </p:par>
                              <p:par>
                                <p:cTn id="121" presetID="10" presetClass="entr" presetSubtype="0" fill="hold" nodeType="withEffect">
                                  <p:stCondLst>
                                    <p:cond delay="0"/>
                                  </p:stCondLst>
                                  <p:childTnLst>
                                    <p:set>
                                      <p:cBhvr>
                                        <p:cTn id="122" dur="1" fill="hold">
                                          <p:stCondLst>
                                            <p:cond delay="0"/>
                                          </p:stCondLst>
                                        </p:cTn>
                                        <p:tgtEl>
                                          <p:spTgt spid="2"/>
                                        </p:tgtEl>
                                        <p:attrNameLst>
                                          <p:attrName>style.visibility</p:attrName>
                                        </p:attrNameLst>
                                      </p:cBhvr>
                                      <p:to>
                                        <p:strVal val="visible"/>
                                      </p:to>
                                    </p:set>
                                    <p:animEffect transition="in" filter="fade">
                                      <p:cBhvr>
                                        <p:cTn id="123" dur="1000"/>
                                        <p:tgtEl>
                                          <p:spTgt spid="2"/>
                                        </p:tgtEl>
                                      </p:cBhvr>
                                    </p:animEffect>
                                  </p:childTnLst>
                                </p:cTn>
                              </p:par>
                              <p:par>
                                <p:cTn id="124" presetID="10" presetClass="entr" presetSubtype="0" fill="hold" nodeType="withEffect">
                                  <p:stCondLst>
                                    <p:cond delay="0"/>
                                  </p:stCondLst>
                                  <p:childTnLst>
                                    <p:set>
                                      <p:cBhvr>
                                        <p:cTn id="125" dur="1" fill="hold">
                                          <p:stCondLst>
                                            <p:cond delay="0"/>
                                          </p:stCondLst>
                                        </p:cTn>
                                        <p:tgtEl>
                                          <p:spTgt spid="3"/>
                                        </p:tgtEl>
                                        <p:attrNameLst>
                                          <p:attrName>style.visibility</p:attrName>
                                        </p:attrNameLst>
                                      </p:cBhvr>
                                      <p:to>
                                        <p:strVal val="visible"/>
                                      </p:to>
                                    </p:set>
                                    <p:animEffect transition="in" filter="fade">
                                      <p:cBhvr>
                                        <p:cTn id="126" dur="1000"/>
                                        <p:tgtEl>
                                          <p:spTgt spid="3"/>
                                        </p:tgtEl>
                                      </p:cBhvr>
                                    </p:animEffect>
                                  </p:childTnLst>
                                </p:cTn>
                              </p:par>
                            </p:childTnLst>
                          </p:cTn>
                        </p:par>
                        <p:par>
                          <p:cTn id="127" fill="hold">
                            <p:stCondLst>
                              <p:cond delay="6500"/>
                            </p:stCondLst>
                            <p:childTnLst>
                              <p:par>
                                <p:cTn id="128" presetID="12" presetClass="entr" presetSubtype="4" fill="hold" nodeType="afterEffect">
                                  <p:stCondLst>
                                    <p:cond delay="0"/>
                                  </p:stCondLst>
                                  <p:childTnLst>
                                    <p:set>
                                      <p:cBhvr>
                                        <p:cTn id="129" dur="1" fill="hold">
                                          <p:stCondLst>
                                            <p:cond delay="0"/>
                                          </p:stCondLst>
                                        </p:cTn>
                                        <p:tgtEl>
                                          <p:spTgt spid="2239"/>
                                        </p:tgtEl>
                                        <p:attrNameLst>
                                          <p:attrName>style.visibility</p:attrName>
                                        </p:attrNameLst>
                                      </p:cBhvr>
                                      <p:to>
                                        <p:strVal val="visible"/>
                                      </p:to>
                                    </p:set>
                                    <p:animEffect transition="in" filter="slide(fromBottom)">
                                      <p:cBhvr>
                                        <p:cTn id="130" dur="1000"/>
                                        <p:tgtEl>
                                          <p:spTgt spid="2239"/>
                                        </p:tgtEl>
                                      </p:cBhvr>
                                    </p:animEffect>
                                  </p:childTnLst>
                                </p:cTn>
                              </p:par>
                              <p:par>
                                <p:cTn id="131" presetID="10" presetClass="entr" presetSubtype="0" fill="hold" nodeType="withEffect">
                                  <p:stCondLst>
                                    <p:cond delay="0"/>
                                  </p:stCondLst>
                                  <p:childTnLst>
                                    <p:set>
                                      <p:cBhvr>
                                        <p:cTn id="132" dur="1" fill="hold">
                                          <p:stCondLst>
                                            <p:cond delay="0"/>
                                          </p:stCondLst>
                                        </p:cTn>
                                        <p:tgtEl>
                                          <p:spTgt spid="2546"/>
                                        </p:tgtEl>
                                        <p:attrNameLst>
                                          <p:attrName>style.visibility</p:attrName>
                                        </p:attrNameLst>
                                      </p:cBhvr>
                                      <p:to>
                                        <p:strVal val="visible"/>
                                      </p:to>
                                    </p:set>
                                    <p:animEffect transition="in" filter="fade">
                                      <p:cBhvr>
                                        <p:cTn id="133" dur="1000"/>
                                        <p:tgtEl>
                                          <p:spTgt spid="2546"/>
                                        </p:tgtEl>
                                      </p:cBhvr>
                                    </p:animEffect>
                                  </p:childTnLst>
                                </p:cTn>
                              </p:par>
                            </p:childTnLst>
                          </p:cTn>
                        </p:par>
                        <p:par>
                          <p:cTn id="134" fill="hold">
                            <p:stCondLst>
                              <p:cond delay="7500"/>
                            </p:stCondLst>
                            <p:childTnLst>
                              <p:par>
                                <p:cTn id="135" presetID="10" presetClass="exit" presetSubtype="0" fill="hold" nodeType="afterEffect">
                                  <p:stCondLst>
                                    <p:cond delay="0"/>
                                  </p:stCondLst>
                                  <p:childTnLst>
                                    <p:animEffect transition="out" filter="fade">
                                      <p:cBhvr>
                                        <p:cTn id="136" dur="2000"/>
                                        <p:tgtEl>
                                          <p:spTgt spid="2239"/>
                                        </p:tgtEl>
                                      </p:cBhvr>
                                    </p:animEffect>
                                    <p:set>
                                      <p:cBhvr>
                                        <p:cTn id="137" dur="1" fill="hold">
                                          <p:stCondLst>
                                            <p:cond delay="1999"/>
                                          </p:stCondLst>
                                        </p:cTn>
                                        <p:tgtEl>
                                          <p:spTgt spid="2239"/>
                                        </p:tgtEl>
                                        <p:attrNameLst>
                                          <p:attrName>style.visibility</p:attrName>
                                        </p:attrNameLst>
                                      </p:cBhvr>
                                      <p:to>
                                        <p:strVal val="hidden"/>
                                      </p:to>
                                    </p:set>
                                  </p:childTnLst>
                                </p:cTn>
                              </p:par>
                              <p:par>
                                <p:cTn id="138" presetID="42" presetClass="path" presetSubtype="0" accel="50000" decel="50000" fill="hold" nodeType="withEffect">
                                  <p:stCondLst>
                                    <p:cond delay="0"/>
                                  </p:stCondLst>
                                  <p:childTnLst>
                                    <p:animMotion origin="layout" path="M 2.5E-6 -3.7037E-7 L -0.0415 0.10347 " pathEditMode="relative" rAng="0" ptsTypes="AA">
                                      <p:cBhvr>
                                        <p:cTn id="139" dur="2000" fill="hold"/>
                                        <p:tgtEl>
                                          <p:spTgt spid="2239"/>
                                        </p:tgtEl>
                                        <p:attrNameLst>
                                          <p:attrName>ppt_x</p:attrName>
                                          <p:attrName>ppt_y</p:attrName>
                                        </p:attrNameLst>
                                      </p:cBhvr>
                                      <p:rCtr x="-21" y="52"/>
                                    </p:animMotion>
                                  </p:childTnLst>
                                </p:cTn>
                              </p:par>
                              <p:par>
                                <p:cTn id="140" presetID="10" presetClass="entr" presetSubtype="0" fill="hold" nodeType="withEffect">
                                  <p:stCondLst>
                                    <p:cond delay="800"/>
                                  </p:stCondLst>
                                  <p:childTnLst>
                                    <p:set>
                                      <p:cBhvr>
                                        <p:cTn id="141" dur="1" fill="hold">
                                          <p:stCondLst>
                                            <p:cond delay="0"/>
                                          </p:stCondLst>
                                        </p:cTn>
                                        <p:tgtEl>
                                          <p:spTgt spid="2379"/>
                                        </p:tgtEl>
                                        <p:attrNameLst>
                                          <p:attrName>style.visibility</p:attrName>
                                        </p:attrNameLst>
                                      </p:cBhvr>
                                      <p:to>
                                        <p:strVal val="visible"/>
                                      </p:to>
                                    </p:set>
                                    <p:animEffect transition="in" filter="fade">
                                      <p:cBhvr>
                                        <p:cTn id="142" dur="1000"/>
                                        <p:tgtEl>
                                          <p:spTgt spid="2379"/>
                                        </p:tgtEl>
                                      </p:cBhvr>
                                    </p:animEffect>
                                  </p:childTnLst>
                                </p:cTn>
                              </p:par>
                              <p:par>
                                <p:cTn id="143" presetID="10" presetClass="entr" presetSubtype="0" fill="hold" nodeType="withEffect">
                                  <p:stCondLst>
                                    <p:cond delay="800"/>
                                  </p:stCondLst>
                                  <p:childTnLst>
                                    <p:set>
                                      <p:cBhvr>
                                        <p:cTn id="144" dur="1" fill="hold">
                                          <p:stCondLst>
                                            <p:cond delay="0"/>
                                          </p:stCondLst>
                                        </p:cTn>
                                        <p:tgtEl>
                                          <p:spTgt spid="2378"/>
                                        </p:tgtEl>
                                        <p:attrNameLst>
                                          <p:attrName>style.visibility</p:attrName>
                                        </p:attrNameLst>
                                      </p:cBhvr>
                                      <p:to>
                                        <p:strVal val="visible"/>
                                      </p:to>
                                    </p:set>
                                    <p:animEffect transition="in" filter="fade">
                                      <p:cBhvr>
                                        <p:cTn id="145" dur="1000"/>
                                        <p:tgtEl>
                                          <p:spTgt spid="2378"/>
                                        </p:tgtEl>
                                      </p:cBhvr>
                                    </p:animEffect>
                                  </p:childTnLst>
                                </p:cTn>
                              </p:par>
                              <p:par>
                                <p:cTn id="146" presetID="10" presetClass="entr" presetSubtype="0" fill="hold" nodeType="withEffect">
                                  <p:stCondLst>
                                    <p:cond delay="800"/>
                                  </p:stCondLst>
                                  <p:childTnLst>
                                    <p:set>
                                      <p:cBhvr>
                                        <p:cTn id="147" dur="1" fill="hold">
                                          <p:stCondLst>
                                            <p:cond delay="0"/>
                                          </p:stCondLst>
                                        </p:cTn>
                                        <p:tgtEl>
                                          <p:spTgt spid="2377"/>
                                        </p:tgtEl>
                                        <p:attrNameLst>
                                          <p:attrName>style.visibility</p:attrName>
                                        </p:attrNameLst>
                                      </p:cBhvr>
                                      <p:to>
                                        <p:strVal val="visible"/>
                                      </p:to>
                                    </p:set>
                                    <p:animEffect transition="in" filter="fade">
                                      <p:cBhvr>
                                        <p:cTn id="148" dur="1000"/>
                                        <p:tgtEl>
                                          <p:spTgt spid="2377"/>
                                        </p:tgtEl>
                                      </p:cBhvr>
                                    </p:animEffect>
                                  </p:childTnLst>
                                </p:cTn>
                              </p:par>
                              <p:par>
                                <p:cTn id="149" presetID="10" presetClass="entr" presetSubtype="0" fill="hold" nodeType="withEffect">
                                  <p:stCondLst>
                                    <p:cond delay="800"/>
                                  </p:stCondLst>
                                  <p:childTnLst>
                                    <p:set>
                                      <p:cBhvr>
                                        <p:cTn id="150" dur="1" fill="hold">
                                          <p:stCondLst>
                                            <p:cond delay="0"/>
                                          </p:stCondLst>
                                        </p:cTn>
                                        <p:tgtEl>
                                          <p:spTgt spid="2382"/>
                                        </p:tgtEl>
                                        <p:attrNameLst>
                                          <p:attrName>style.visibility</p:attrName>
                                        </p:attrNameLst>
                                      </p:cBhvr>
                                      <p:to>
                                        <p:strVal val="visible"/>
                                      </p:to>
                                    </p:set>
                                    <p:animEffect transition="in" filter="fade">
                                      <p:cBhvr>
                                        <p:cTn id="151" dur="1000"/>
                                        <p:tgtEl>
                                          <p:spTgt spid="2382"/>
                                        </p:tgtEl>
                                      </p:cBhvr>
                                    </p:animEffect>
                                  </p:childTnLst>
                                </p:cTn>
                              </p:par>
                              <p:par>
                                <p:cTn id="152" presetID="10" presetClass="entr" presetSubtype="0" fill="hold" nodeType="withEffect">
                                  <p:stCondLst>
                                    <p:cond delay="800"/>
                                  </p:stCondLst>
                                  <p:childTnLst>
                                    <p:set>
                                      <p:cBhvr>
                                        <p:cTn id="153" dur="1" fill="hold">
                                          <p:stCondLst>
                                            <p:cond delay="0"/>
                                          </p:stCondLst>
                                        </p:cTn>
                                        <p:tgtEl>
                                          <p:spTgt spid="2381"/>
                                        </p:tgtEl>
                                        <p:attrNameLst>
                                          <p:attrName>style.visibility</p:attrName>
                                        </p:attrNameLst>
                                      </p:cBhvr>
                                      <p:to>
                                        <p:strVal val="visible"/>
                                      </p:to>
                                    </p:set>
                                    <p:animEffect transition="in" filter="fade">
                                      <p:cBhvr>
                                        <p:cTn id="154" dur="1000"/>
                                        <p:tgtEl>
                                          <p:spTgt spid="2381"/>
                                        </p:tgtEl>
                                      </p:cBhvr>
                                    </p:animEffect>
                                  </p:childTnLst>
                                </p:cTn>
                              </p:par>
                              <p:par>
                                <p:cTn id="155" presetID="10" presetClass="entr" presetSubtype="0" fill="hold" nodeType="withEffect">
                                  <p:stCondLst>
                                    <p:cond delay="800"/>
                                  </p:stCondLst>
                                  <p:childTnLst>
                                    <p:set>
                                      <p:cBhvr>
                                        <p:cTn id="156" dur="1" fill="hold">
                                          <p:stCondLst>
                                            <p:cond delay="0"/>
                                          </p:stCondLst>
                                        </p:cTn>
                                        <p:tgtEl>
                                          <p:spTgt spid="2380"/>
                                        </p:tgtEl>
                                        <p:attrNameLst>
                                          <p:attrName>style.visibility</p:attrName>
                                        </p:attrNameLst>
                                      </p:cBhvr>
                                      <p:to>
                                        <p:strVal val="visible"/>
                                      </p:to>
                                    </p:set>
                                    <p:animEffect transition="in" filter="fade">
                                      <p:cBhvr>
                                        <p:cTn id="157" dur="1000"/>
                                        <p:tgtEl>
                                          <p:spTgt spid="2380"/>
                                        </p:tgtEl>
                                      </p:cBhvr>
                                    </p:animEffect>
                                  </p:childTnLst>
                                </p:cTn>
                              </p:par>
                            </p:childTnLst>
                          </p:cTn>
                        </p:par>
                        <p:par>
                          <p:cTn id="158" fill="hold">
                            <p:stCondLst>
                              <p:cond delay="9500"/>
                            </p:stCondLst>
                            <p:childTnLst>
                              <p:par>
                                <p:cTn id="159" presetID="22" presetClass="entr" presetSubtype="1" fill="hold" grpId="0" nodeType="afterEffect">
                                  <p:stCondLst>
                                    <p:cond delay="0"/>
                                  </p:stCondLst>
                                  <p:childTnLst>
                                    <p:set>
                                      <p:cBhvr>
                                        <p:cTn id="160" dur="1" fill="hold">
                                          <p:stCondLst>
                                            <p:cond delay="0"/>
                                          </p:stCondLst>
                                        </p:cTn>
                                        <p:tgtEl>
                                          <p:spTgt spid="2488"/>
                                        </p:tgtEl>
                                        <p:attrNameLst>
                                          <p:attrName>style.visibility</p:attrName>
                                        </p:attrNameLst>
                                      </p:cBhvr>
                                      <p:to>
                                        <p:strVal val="visible"/>
                                      </p:to>
                                    </p:set>
                                    <p:animEffect transition="in" filter="wipe(up)">
                                      <p:cBhvr>
                                        <p:cTn id="161" dur="1000"/>
                                        <p:tgtEl>
                                          <p:spTgt spid="2488"/>
                                        </p:tgtEl>
                                      </p:cBhvr>
                                    </p:animEffect>
                                  </p:childTnLst>
                                </p:cTn>
                              </p:par>
                            </p:childTnLst>
                          </p:cTn>
                        </p:par>
                        <p:par>
                          <p:cTn id="162" fill="hold">
                            <p:stCondLst>
                              <p:cond delay="10500"/>
                            </p:stCondLst>
                            <p:childTnLst>
                              <p:par>
                                <p:cTn id="163" presetID="22" presetClass="entr" presetSubtype="2" fill="hold" nodeType="afterEffect">
                                  <p:stCondLst>
                                    <p:cond delay="0"/>
                                  </p:stCondLst>
                                  <p:childTnLst>
                                    <p:set>
                                      <p:cBhvr>
                                        <p:cTn id="164" dur="1" fill="hold">
                                          <p:stCondLst>
                                            <p:cond delay="0"/>
                                          </p:stCondLst>
                                        </p:cTn>
                                        <p:tgtEl>
                                          <p:spTgt spid="2557"/>
                                        </p:tgtEl>
                                        <p:attrNameLst>
                                          <p:attrName>style.visibility</p:attrName>
                                        </p:attrNameLst>
                                      </p:cBhvr>
                                      <p:to>
                                        <p:strVal val="visible"/>
                                      </p:to>
                                    </p:set>
                                    <p:animEffect transition="in" filter="wipe(right)">
                                      <p:cBhvr>
                                        <p:cTn id="165" dur="1000"/>
                                        <p:tgtEl>
                                          <p:spTgt spid="2557"/>
                                        </p:tgtEl>
                                      </p:cBhvr>
                                    </p:animEffect>
                                  </p:childTnLst>
                                </p:cTn>
                              </p:par>
                            </p:childTnLst>
                          </p:cTn>
                        </p:par>
                        <p:par>
                          <p:cTn id="166" fill="hold">
                            <p:stCondLst>
                              <p:cond delay="11500"/>
                            </p:stCondLst>
                            <p:childTnLst>
                              <p:par>
                                <p:cTn id="167" presetID="10" presetClass="entr" presetSubtype="0" fill="hold" grpId="0" nodeType="afterEffect">
                                  <p:stCondLst>
                                    <p:cond delay="0"/>
                                  </p:stCondLst>
                                  <p:childTnLst>
                                    <p:set>
                                      <p:cBhvr>
                                        <p:cTn id="168" dur="1" fill="hold">
                                          <p:stCondLst>
                                            <p:cond delay="0"/>
                                          </p:stCondLst>
                                        </p:cTn>
                                        <p:tgtEl>
                                          <p:spTgt spid="2375"/>
                                        </p:tgtEl>
                                        <p:attrNameLst>
                                          <p:attrName>style.visibility</p:attrName>
                                        </p:attrNameLst>
                                      </p:cBhvr>
                                      <p:to>
                                        <p:strVal val="visible"/>
                                      </p:to>
                                    </p:set>
                                    <p:animEffect transition="in" filter="fade">
                                      <p:cBhvr>
                                        <p:cTn id="169" dur="2000"/>
                                        <p:tgtEl>
                                          <p:spTgt spid="2375"/>
                                        </p:tgtEl>
                                      </p:cBhvr>
                                    </p:animEffect>
                                  </p:childTnLst>
                                </p:cTn>
                              </p:par>
                              <p:par>
                                <p:cTn id="170" presetID="10" presetClass="entr" presetSubtype="0" fill="hold" nodeType="withEffect">
                                  <p:stCondLst>
                                    <p:cond delay="0"/>
                                  </p:stCondLst>
                                  <p:childTnLst>
                                    <p:set>
                                      <p:cBhvr>
                                        <p:cTn id="171" dur="1" fill="hold">
                                          <p:stCondLst>
                                            <p:cond delay="0"/>
                                          </p:stCondLst>
                                        </p:cTn>
                                        <p:tgtEl>
                                          <p:spTgt spid="2374"/>
                                        </p:tgtEl>
                                        <p:attrNameLst>
                                          <p:attrName>style.visibility</p:attrName>
                                        </p:attrNameLst>
                                      </p:cBhvr>
                                      <p:to>
                                        <p:strVal val="visible"/>
                                      </p:to>
                                    </p:set>
                                    <p:animEffect transition="in" filter="fade">
                                      <p:cBhvr>
                                        <p:cTn id="172" dur="2000"/>
                                        <p:tgtEl>
                                          <p:spTgt spid="2374"/>
                                        </p:tgtEl>
                                      </p:cBhvr>
                                    </p:animEffect>
                                  </p:childTnLst>
                                </p:cTn>
                              </p:par>
                              <p:par>
                                <p:cTn id="173" presetID="10" presetClass="exit" presetSubtype="0" fill="hold" nodeType="withEffect">
                                  <p:stCondLst>
                                    <p:cond delay="0"/>
                                  </p:stCondLst>
                                  <p:childTnLst>
                                    <p:animEffect transition="out" filter="fade">
                                      <p:cBhvr>
                                        <p:cTn id="174" dur="1000"/>
                                        <p:tgtEl>
                                          <p:spTgt spid="2546"/>
                                        </p:tgtEl>
                                      </p:cBhvr>
                                    </p:animEffect>
                                    <p:set>
                                      <p:cBhvr>
                                        <p:cTn id="175" dur="1" fill="hold">
                                          <p:stCondLst>
                                            <p:cond delay="999"/>
                                          </p:stCondLst>
                                        </p:cTn>
                                        <p:tgtEl>
                                          <p:spTgt spid="2546"/>
                                        </p:tgtEl>
                                        <p:attrNameLst>
                                          <p:attrName>style.visibility</p:attrName>
                                        </p:attrNameLst>
                                      </p:cBhvr>
                                      <p:to>
                                        <p:strVal val="hidden"/>
                                      </p:to>
                                    </p:set>
                                  </p:childTnLst>
                                </p:cTn>
                              </p:par>
                              <p:par>
                                <p:cTn id="176" presetID="10" presetClass="exit" presetSubtype="0" fill="hold" nodeType="withEffect">
                                  <p:stCondLst>
                                    <p:cond delay="0"/>
                                  </p:stCondLst>
                                  <p:childTnLst>
                                    <p:animEffect transition="out" filter="fade">
                                      <p:cBhvr>
                                        <p:cTn id="177" dur="1000"/>
                                        <p:tgtEl>
                                          <p:spTgt spid="2256"/>
                                        </p:tgtEl>
                                      </p:cBhvr>
                                    </p:animEffect>
                                    <p:set>
                                      <p:cBhvr>
                                        <p:cTn id="178" dur="1" fill="hold">
                                          <p:stCondLst>
                                            <p:cond delay="999"/>
                                          </p:stCondLst>
                                        </p:cTn>
                                        <p:tgtEl>
                                          <p:spTgt spid="2256"/>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1000"/>
                                        <p:tgtEl>
                                          <p:spTgt spid="2252"/>
                                        </p:tgtEl>
                                      </p:cBhvr>
                                    </p:animEffect>
                                    <p:set>
                                      <p:cBhvr>
                                        <p:cTn id="181" dur="1" fill="hold">
                                          <p:stCondLst>
                                            <p:cond delay="999"/>
                                          </p:stCondLst>
                                        </p:cTn>
                                        <p:tgtEl>
                                          <p:spTgt spid="2252"/>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1000"/>
                                        <p:tgtEl>
                                          <p:spTgt spid="2488"/>
                                        </p:tgtEl>
                                      </p:cBhvr>
                                    </p:animEffect>
                                    <p:set>
                                      <p:cBhvr>
                                        <p:cTn id="184" dur="1" fill="hold">
                                          <p:stCondLst>
                                            <p:cond delay="999"/>
                                          </p:stCondLst>
                                        </p:cTn>
                                        <p:tgtEl>
                                          <p:spTgt spid="2488"/>
                                        </p:tgtEl>
                                        <p:attrNameLst>
                                          <p:attrName>style.visibility</p:attrName>
                                        </p:attrNameLst>
                                      </p:cBhvr>
                                      <p:to>
                                        <p:strVal val="hidden"/>
                                      </p:to>
                                    </p:set>
                                  </p:childTnLst>
                                </p:cTn>
                              </p:par>
                              <p:par>
                                <p:cTn id="185" presetID="10" presetClass="exit" presetSubtype="0" fill="hold" nodeType="withEffect">
                                  <p:stCondLst>
                                    <p:cond delay="0"/>
                                  </p:stCondLst>
                                  <p:childTnLst>
                                    <p:animEffect transition="out" filter="fade">
                                      <p:cBhvr>
                                        <p:cTn id="186" dur="1000"/>
                                        <p:tgtEl>
                                          <p:spTgt spid="2557"/>
                                        </p:tgtEl>
                                      </p:cBhvr>
                                    </p:animEffect>
                                    <p:set>
                                      <p:cBhvr>
                                        <p:cTn id="187" dur="1" fill="hold">
                                          <p:stCondLst>
                                            <p:cond delay="999"/>
                                          </p:stCondLst>
                                        </p:cTn>
                                        <p:tgtEl>
                                          <p:spTgt spid="2557"/>
                                        </p:tgtEl>
                                        <p:attrNameLst>
                                          <p:attrName>style.visibility</p:attrName>
                                        </p:attrNameLst>
                                      </p:cBhvr>
                                      <p:to>
                                        <p:strVal val="hidden"/>
                                      </p:to>
                                    </p:set>
                                  </p:childTnLst>
                                </p:cTn>
                              </p:par>
                            </p:childTnLst>
                          </p:cTn>
                        </p:par>
                        <p:par>
                          <p:cTn id="188" fill="hold">
                            <p:stCondLst>
                              <p:cond delay="13500"/>
                            </p:stCondLst>
                            <p:childTnLst>
                              <p:par>
                                <p:cTn id="189" presetID="0" presetClass="path" presetSubtype="0" accel="50000" decel="50000" fill="hold" nodeType="afterEffect">
                                  <p:stCondLst>
                                    <p:cond delay="0"/>
                                  </p:stCondLst>
                                  <p:childTnLst>
                                    <p:animMotion origin="layout" path="M 0.04046 -0.09091 C 0.08177 -0.08721 0.2415 -0.1115 0.28802 -0.06847 C 0.33455 -0.02545 0.31355 0.11774 0.32014 0.16678 " pathEditMode="relative" rAng="0" ptsTypes="aaa">
                                      <p:cBhvr>
                                        <p:cTn id="190" dur="2000" fill="hold"/>
                                        <p:tgtEl>
                                          <p:spTgt spid="2383"/>
                                        </p:tgtEl>
                                        <p:attrNameLst>
                                          <p:attrName>ppt_x</p:attrName>
                                          <p:attrName>ppt_y</p:attrName>
                                        </p:attrNameLst>
                                      </p:cBhvr>
                                      <p:rCtr x="147" y="118"/>
                                    </p:animMotion>
                                  </p:childTnLst>
                                </p:cTn>
                              </p:par>
                            </p:childTnLst>
                          </p:cTn>
                        </p:par>
                        <p:par>
                          <p:cTn id="191" fill="hold">
                            <p:stCondLst>
                              <p:cond delay="15500"/>
                            </p:stCondLst>
                            <p:childTnLst>
                              <p:par>
                                <p:cTn id="192" presetID="22" presetClass="entr" presetSubtype="1" fill="hold" grpId="0" nodeType="afterEffect">
                                  <p:stCondLst>
                                    <p:cond delay="0"/>
                                  </p:stCondLst>
                                  <p:childTnLst>
                                    <p:set>
                                      <p:cBhvr>
                                        <p:cTn id="193" dur="1" fill="hold">
                                          <p:stCondLst>
                                            <p:cond delay="0"/>
                                          </p:stCondLst>
                                        </p:cTn>
                                        <p:tgtEl>
                                          <p:spTgt spid="2489"/>
                                        </p:tgtEl>
                                        <p:attrNameLst>
                                          <p:attrName>style.visibility</p:attrName>
                                        </p:attrNameLst>
                                      </p:cBhvr>
                                      <p:to>
                                        <p:strVal val="visible"/>
                                      </p:to>
                                    </p:set>
                                    <p:animEffect transition="in" filter="wipe(up)">
                                      <p:cBhvr>
                                        <p:cTn id="194" dur="1000"/>
                                        <p:tgtEl>
                                          <p:spTgt spid="2489"/>
                                        </p:tgtEl>
                                      </p:cBhvr>
                                    </p:animEffect>
                                  </p:childTnLst>
                                </p:cTn>
                              </p:par>
                            </p:childTnLst>
                          </p:cTn>
                        </p:par>
                        <p:par>
                          <p:cTn id="195" fill="hold">
                            <p:stCondLst>
                              <p:cond delay="16500"/>
                            </p:stCondLst>
                            <p:childTnLst>
                              <p:par>
                                <p:cTn id="196" presetID="22" presetClass="entr" presetSubtype="2" fill="hold" grpId="0" nodeType="afterEffect">
                                  <p:stCondLst>
                                    <p:cond delay="0"/>
                                  </p:stCondLst>
                                  <p:childTnLst>
                                    <p:set>
                                      <p:cBhvr>
                                        <p:cTn id="197" dur="1" fill="hold">
                                          <p:stCondLst>
                                            <p:cond delay="0"/>
                                          </p:stCondLst>
                                        </p:cTn>
                                        <p:tgtEl>
                                          <p:spTgt spid="2558"/>
                                        </p:tgtEl>
                                        <p:attrNameLst>
                                          <p:attrName>style.visibility</p:attrName>
                                        </p:attrNameLst>
                                      </p:cBhvr>
                                      <p:to>
                                        <p:strVal val="visible"/>
                                      </p:to>
                                    </p:set>
                                    <p:animEffect transition="in" filter="wipe(right)">
                                      <p:cBhvr>
                                        <p:cTn id="198" dur="1000"/>
                                        <p:tgtEl>
                                          <p:spTgt spid="2558"/>
                                        </p:tgtEl>
                                      </p:cBhvr>
                                    </p:animEffect>
                                  </p:childTnLst>
                                </p:cTn>
                              </p:par>
                            </p:childTnLst>
                          </p:cTn>
                        </p:par>
                        <p:par>
                          <p:cTn id="199" fill="hold">
                            <p:stCondLst>
                              <p:cond delay="17500"/>
                            </p:stCondLst>
                            <p:childTnLst>
                              <p:par>
                                <p:cTn id="200" presetID="10" presetClass="entr" presetSubtype="0" fill="hold" nodeType="afterEffect">
                                  <p:stCondLst>
                                    <p:cond delay="0"/>
                                  </p:stCondLst>
                                  <p:childTnLst>
                                    <p:set>
                                      <p:cBhvr>
                                        <p:cTn id="201" dur="1" fill="hold">
                                          <p:stCondLst>
                                            <p:cond delay="0"/>
                                          </p:stCondLst>
                                        </p:cTn>
                                        <p:tgtEl>
                                          <p:spTgt spid="2067"/>
                                        </p:tgtEl>
                                        <p:attrNameLst>
                                          <p:attrName>style.visibility</p:attrName>
                                        </p:attrNameLst>
                                      </p:cBhvr>
                                      <p:to>
                                        <p:strVal val="visible"/>
                                      </p:to>
                                    </p:set>
                                    <p:animEffect transition="in" filter="fade">
                                      <p:cBhvr>
                                        <p:cTn id="202" dur="1000"/>
                                        <p:tgtEl>
                                          <p:spTgt spid="2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 grpId="0"/>
      <p:bldP spid="2252" grpId="1"/>
      <p:bldP spid="2488" grpId="0" animBg="1"/>
      <p:bldP spid="2488" grpId="1" animBg="1"/>
      <p:bldP spid="2489" grpId="0" animBg="1"/>
      <p:bldP spid="2558" grpId="0" animBg="1"/>
      <p:bldP spid="2562" grpId="0" animBg="1"/>
      <p:bldP spid="2563" grpId="0" animBg="1"/>
      <p:bldP spid="2564" grpId="0" animBg="1"/>
      <p:bldP spid="2565" grpId="0" animBg="1"/>
      <p:bldP spid="2566" grpId="0" animBg="1"/>
      <p:bldP spid="2567" grpId="0" animBg="1"/>
      <p:bldP spid="2332" grpId="0"/>
      <p:bldP spid="2333" grpId="0"/>
      <p:bldP spid="2334" grpId="0"/>
      <p:bldP spid="2335" grpId="0"/>
      <p:bldP spid="2336" grpId="0"/>
      <p:bldP spid="2337" grpId="0"/>
      <p:bldP spid="237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434" y="384617"/>
            <a:ext cx="8208875" cy="560153"/>
          </a:xfrm>
        </p:spPr>
        <p:txBody>
          <a:bodyPr/>
          <a:lstStyle/>
          <a:p>
            <a:r>
              <a:rPr lang="en-US" dirty="0" smtClean="0"/>
              <a:t>Brocade Network Advisor 11.2</a:t>
            </a:r>
            <a:endParaRPr lang="en-US" dirty="0"/>
          </a:p>
        </p:txBody>
      </p:sp>
      <p:sp>
        <p:nvSpPr>
          <p:cNvPr id="3" name="Content Placeholder 2"/>
          <p:cNvSpPr>
            <a:spLocks noGrp="1"/>
          </p:cNvSpPr>
          <p:nvPr>
            <p:ph idx="1"/>
          </p:nvPr>
        </p:nvSpPr>
        <p:spPr>
          <a:xfrm>
            <a:off x="350839" y="1643357"/>
            <a:ext cx="4579248" cy="3617401"/>
          </a:xfrm>
        </p:spPr>
        <p:txBody>
          <a:bodyPr/>
          <a:lstStyle/>
          <a:p>
            <a:pPr>
              <a:buFont typeface="Arial" pitchFamily="34" charset="0"/>
              <a:buChar char="•"/>
            </a:pPr>
            <a:r>
              <a:rPr lang="en-US" sz="1800" dirty="0" smtClean="0"/>
              <a:t>Comprehensive port profile life cycle management</a:t>
            </a:r>
          </a:p>
          <a:p>
            <a:pPr lvl="1"/>
            <a:r>
              <a:rPr lang="en-US" sz="1400" dirty="0" smtClean="0"/>
              <a:t>Tab views for easy navigation</a:t>
            </a:r>
          </a:p>
          <a:p>
            <a:pPr lvl="1"/>
            <a:r>
              <a:rPr lang="en-US" sz="1400" dirty="0" smtClean="0"/>
              <a:t>Port profile creation and change via CLI Templates</a:t>
            </a:r>
          </a:p>
          <a:p>
            <a:pPr lvl="2"/>
            <a:r>
              <a:rPr lang="en-US" sz="1200" dirty="0" smtClean="0"/>
              <a:t>Pre-defined templates for sub-profiles and profiles</a:t>
            </a:r>
          </a:p>
          <a:p>
            <a:r>
              <a:rPr lang="en-US" sz="1800" dirty="0" smtClean="0"/>
              <a:t>Virtualization Management</a:t>
            </a:r>
          </a:p>
          <a:p>
            <a:pPr lvl="1"/>
            <a:r>
              <a:rPr lang="en-US" sz="1400" dirty="0" smtClean="0"/>
              <a:t>Easy association/disassociation of port profile and VM/MACs with </a:t>
            </a:r>
            <a:r>
              <a:rPr lang="en-US" sz="1400" i="1" dirty="0" smtClean="0"/>
              <a:t>any</a:t>
            </a:r>
            <a:r>
              <a:rPr lang="en-US" sz="1400" dirty="0" smtClean="0"/>
              <a:t> hypervisor</a:t>
            </a:r>
          </a:p>
          <a:p>
            <a:pPr lvl="1"/>
            <a:r>
              <a:rPr lang="en-US" sz="1400" dirty="0" err="1" smtClean="0"/>
              <a:t>vCenter</a:t>
            </a:r>
            <a:r>
              <a:rPr lang="en-US" sz="1400" dirty="0" smtClean="0"/>
              <a:t> integration allows users to associate VMware port groups to port profiles across fabrics and </a:t>
            </a:r>
            <a:r>
              <a:rPr lang="en-US" sz="1400" dirty="0" err="1" smtClean="0"/>
              <a:t>vCenter</a:t>
            </a:r>
            <a:r>
              <a:rPr lang="en-US" sz="1400" dirty="0" smtClean="0"/>
              <a:t> instances</a:t>
            </a:r>
          </a:p>
          <a:p>
            <a:pPr lvl="1"/>
            <a:r>
              <a:rPr lang="en-US" sz="1400" dirty="0" smtClean="0"/>
              <a:t>Profile comparison tools to ensure successful </a:t>
            </a:r>
            <a:r>
              <a:rPr lang="en-US" sz="1400" dirty="0" err="1" smtClean="0"/>
              <a:t>vMotion</a:t>
            </a:r>
            <a:r>
              <a:rPr lang="en-US" sz="1400" dirty="0" smtClean="0"/>
              <a:t>, even across fabrics</a:t>
            </a:r>
            <a:endParaRPr lang="en-US" sz="2200" dirty="0" smtClean="0"/>
          </a:p>
        </p:txBody>
      </p:sp>
      <p:sp>
        <p:nvSpPr>
          <p:cNvPr id="4" name="Text Placeholder 3"/>
          <p:cNvSpPr>
            <a:spLocks noGrp="1"/>
          </p:cNvSpPr>
          <p:nvPr>
            <p:ph type="body" idx="10"/>
          </p:nvPr>
        </p:nvSpPr>
        <p:spPr/>
        <p:txBody>
          <a:bodyPr/>
          <a:lstStyle/>
          <a:p>
            <a:r>
              <a:rPr lang="en-US" dirty="0" smtClean="0"/>
              <a:t>AMPP Management</a:t>
            </a:r>
            <a:endParaRPr lang="en-US" dirty="0"/>
          </a:p>
        </p:txBody>
      </p:sp>
      <p:pic>
        <p:nvPicPr>
          <p:cNvPr id="9" name="Picture 3" descr="Properties_Profiles"/>
          <p:cNvPicPr>
            <a:picLocks noChangeAspect="1" noChangeArrowheads="1"/>
          </p:cNvPicPr>
          <p:nvPr/>
        </p:nvPicPr>
        <p:blipFill>
          <a:blip r:embed="rId2" cstate="print"/>
          <a:srcRect/>
          <a:stretch>
            <a:fillRect/>
          </a:stretch>
        </p:blipFill>
        <p:spPr bwMode="auto">
          <a:xfrm>
            <a:off x="4800600" y="1600201"/>
            <a:ext cx="3857626" cy="4512255"/>
          </a:xfrm>
          <a:prstGeom prst="rect">
            <a:avLst/>
          </a:prstGeom>
          <a:noFill/>
          <a:ln w="9525">
            <a:noFill/>
            <a:miter lim="800000"/>
            <a:headEnd/>
            <a:tailEnd/>
          </a:ln>
        </p:spPr>
      </p:pic>
      <p:sp>
        <p:nvSpPr>
          <p:cNvPr id="7" name="Footer Placeholder 4"/>
          <p:cNvSpPr>
            <a:spLocks noGrp="1"/>
          </p:cNvSpPr>
          <p:nvPr>
            <p:ph type="ftr" sz="quarter" idx="3"/>
          </p:nvPr>
        </p:nvSpPr>
        <p:spPr>
          <a:xfrm>
            <a:off x="465881" y="6631121"/>
            <a:ext cx="4027582" cy="155235"/>
          </a:xfrm>
        </p:spPr>
        <p:txBody>
          <a:bodyPr/>
          <a:lstStyle/>
          <a:p>
            <a:r>
              <a:rPr lang="en-US" smtClean="0">
                <a:solidFill>
                  <a:srgbClr val="8C8C8C"/>
                </a:solidFill>
              </a:rPr>
              <a:t>© 2011 Brocade Communications Systems, Inc. - COMPANY PROPRIETARY INFORMATION</a:t>
            </a:r>
            <a:endParaRPr lang="en-US" dirty="0">
              <a:solidFill>
                <a:srgbClr val="8C8C8C"/>
              </a:solidFill>
            </a:endParaRPr>
          </a:p>
        </p:txBody>
      </p:sp>
      <p:sp>
        <p:nvSpPr>
          <p:cNvPr id="8" name="Slide Number Placeholder 6"/>
          <p:cNvSpPr txBox="1">
            <a:spLocks/>
          </p:cNvSpPr>
          <p:nvPr/>
        </p:nvSpPr>
        <p:spPr>
          <a:xfrm>
            <a:off x="8110538" y="6638934"/>
            <a:ext cx="246062" cy="15557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DA9A130-A150-4FAE-8841-B2421E05FC54}" type="slidenum">
              <a:rPr kumimoji="0" lang="en-US" sz="800" b="0" i="0" u="none" strike="noStrike" kern="1200" cap="none" spc="0" normalizeH="0" baseline="0" noProof="0" smtClean="0">
                <a:ln>
                  <a:noFill/>
                </a:ln>
                <a:solidFill>
                  <a:prstClr val="black">
                    <a:tint val="75000"/>
                  </a:prstClr>
                </a:solidFill>
                <a:effectLst/>
                <a:uLnTx/>
                <a:uFillTx/>
                <a:latin typeface="+mn-lt"/>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37</a:t>
            </a:fld>
            <a:endParaRPr kumimoji="0" lang="en-US" sz="800" b="0" i="0" u="none" strike="noStrike" kern="1200" cap="none" spc="0" normalizeH="0" baseline="0" noProof="0" dirty="0">
              <a:ln>
                <a:noFill/>
              </a:ln>
              <a:solidFill>
                <a:prstClr val="black">
                  <a:tint val="75000"/>
                </a:prstClr>
              </a:solidFill>
              <a:effectLst/>
              <a:uLnTx/>
              <a:uFillTx/>
              <a:latin typeface="+mn-lt"/>
              <a:ea typeface="+mn-ea"/>
              <a:cs typeface="+mn-cs"/>
            </a:endParaRPr>
          </a:p>
        </p:txBody>
      </p:sp>
      <p:sp>
        <p:nvSpPr>
          <p:cNvPr id="10" name="Date Placeholder 21"/>
          <p:cNvSpPr>
            <a:spLocks noGrp="1"/>
          </p:cNvSpPr>
          <p:nvPr>
            <p:ph type="dt" sz="half" idx="2"/>
          </p:nvPr>
        </p:nvSpPr>
        <p:spPr>
          <a:xfrm>
            <a:off x="4572000" y="6631121"/>
            <a:ext cx="2133600" cy="155235"/>
          </a:xfrm>
        </p:spPr>
        <p:txBody>
          <a:bodyPr/>
          <a:lstStyle/>
          <a:p>
            <a:fld id="{86FAC670-C88A-4D16-9962-5EF9B499F15D}" type="datetime3">
              <a:rPr lang="en-AU" smtClean="0"/>
              <a:pPr/>
              <a:t>22 September, 2011</a:t>
            </a:fld>
            <a:endParaRPr lang="en-US" dirty="0"/>
          </a:p>
        </p:txBody>
      </p:sp>
      <p:sp>
        <p:nvSpPr>
          <p:cNvPr id="11" name="Slide Number Placeholder 10"/>
          <p:cNvSpPr>
            <a:spLocks noGrp="1"/>
          </p:cNvSpPr>
          <p:nvPr>
            <p:ph type="sldNum" sz="quarter" idx="4"/>
          </p:nvPr>
        </p:nvSpPr>
        <p:spPr/>
        <p:txBody>
          <a:bodyPr/>
          <a:lstStyle/>
          <a:p>
            <a:fld id="{7BCC8D0D-EAEC-449D-9161-023DFF90F2E2}" type="slidenum">
              <a:rPr lang="en-US" smtClean="0"/>
              <a:pPr/>
              <a:t>37</a:t>
            </a:fld>
            <a:endParaRPr lang="en-US" dirty="0"/>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29"/>
          <p:cNvSpPr>
            <a:spLocks noGrp="1"/>
          </p:cNvSpPr>
          <p:nvPr>
            <p:ph type="title"/>
          </p:nvPr>
        </p:nvSpPr>
        <p:spPr>
          <a:xfrm>
            <a:off x="350955" y="1846292"/>
            <a:ext cx="8089784" cy="1027974"/>
          </a:xfrm>
        </p:spPr>
        <p:txBody>
          <a:bodyPr/>
          <a:lstStyle/>
          <a:p>
            <a:r>
              <a:rPr lang="en-US" dirty="0" smtClean="0"/>
              <a:t>Reference VCS Fabrics Deployment Scenario’s </a:t>
            </a:r>
            <a:endParaRPr lang="en-US" dirty="0"/>
          </a:p>
        </p:txBody>
      </p:sp>
      <p:pic>
        <p:nvPicPr>
          <p:cNvPr id="12" name="Picture Placeholder 4" descr="FAN2022678_mr_crop_chapter.jpg"/>
          <p:cNvPicPr>
            <a:picLocks noGrp="1" noChangeAspect="1"/>
          </p:cNvPicPr>
          <p:nvPr>
            <p:ph type="pic" sz="quarter" idx="10"/>
          </p:nvPr>
        </p:nvPicPr>
        <p:blipFill>
          <a:blip r:embed="rId3" cstate="print"/>
          <a:srcRect t="62" b="62"/>
          <a:stretch>
            <a:fillRect/>
          </a:stretch>
        </p:blipFill>
        <p:spPr/>
      </p:pic>
      <p:sp>
        <p:nvSpPr>
          <p:cNvPr id="11" name="Footer Placeholder 13"/>
          <p:cNvSpPr>
            <a:spLocks noGrp="1"/>
          </p:cNvSpPr>
          <p:nvPr>
            <p:ph type="ftr" sz="quarter" idx="4294967295"/>
          </p:nvPr>
        </p:nvSpPr>
        <p:spPr>
          <a:xfrm>
            <a:off x="465881" y="6631120"/>
            <a:ext cx="4027582" cy="155235"/>
          </a:xfrm>
          <a:prstGeom prst="rect">
            <a:avLst/>
          </a:prstGeom>
        </p:spPr>
        <p:txBody>
          <a:bodyPr/>
          <a:lstStyle/>
          <a:p>
            <a:r>
              <a:rPr lang="en-US" sz="800" smtClean="0">
                <a:solidFill>
                  <a:prstClr val="black">
                    <a:tint val="75000"/>
                  </a:prstClr>
                </a:solidFill>
              </a:rPr>
              <a:t>© 2011 Brocade Communications Systems, Inc. - COMPANY PROPRIETARY INFORMATION</a:t>
            </a:r>
            <a:endParaRPr lang="en-US" sz="800" dirty="0">
              <a:solidFill>
                <a:prstClr val="black">
                  <a:tint val="75000"/>
                </a:prstClr>
              </a:solidFill>
            </a:endParaRPr>
          </a:p>
        </p:txBody>
      </p:sp>
      <p:sp>
        <p:nvSpPr>
          <p:cNvPr id="13" name="Slide Number Placeholder 8"/>
          <p:cNvSpPr>
            <a:spLocks noGrp="1"/>
          </p:cNvSpPr>
          <p:nvPr>
            <p:ph type="sldNum" sz="quarter" idx="4294967295"/>
          </p:nvPr>
        </p:nvSpPr>
        <p:spPr>
          <a:xfrm>
            <a:off x="8137890" y="6639295"/>
            <a:ext cx="246061" cy="155233"/>
          </a:xfrm>
          <a:prstGeom prst="rect">
            <a:avLst/>
          </a:prstGeom>
        </p:spPr>
        <p:txBody>
          <a:bodyPr/>
          <a:lstStyle/>
          <a:p>
            <a:fld id="{7BCC8D0D-EAEC-449D-9161-023DFF90F2E2}" type="slidenum">
              <a:rPr lang="en-US" sz="800" smtClean="0">
                <a:solidFill>
                  <a:prstClr val="black">
                    <a:tint val="75000"/>
                  </a:prstClr>
                </a:solidFill>
              </a:rPr>
              <a:pPr/>
              <a:t>38</a:t>
            </a:fld>
            <a:endParaRPr lang="en-US" sz="800" dirty="0">
              <a:solidFill>
                <a:prstClr val="black">
                  <a:tint val="75000"/>
                </a:prstClr>
              </a:solidFill>
            </a:endParaRPr>
          </a:p>
        </p:txBody>
      </p:sp>
      <p:sp>
        <p:nvSpPr>
          <p:cNvPr id="7" name="Text Placeholder 6"/>
          <p:cNvSpPr>
            <a:spLocks noGrp="1"/>
          </p:cNvSpPr>
          <p:nvPr>
            <p:ph type="body" idx="11"/>
          </p:nvPr>
        </p:nvSpPr>
        <p:spPr/>
        <p:txBody>
          <a:bodyPr/>
          <a:lstStyle/>
          <a:p>
            <a:endParaRPr lang="en-US" dirty="0"/>
          </a:p>
        </p:txBody>
      </p:sp>
      <p:sp>
        <p:nvSpPr>
          <p:cNvPr id="8" name="Date Placeholder 7"/>
          <p:cNvSpPr>
            <a:spLocks noGrp="1"/>
          </p:cNvSpPr>
          <p:nvPr>
            <p:ph type="dt" sz="half" idx="2"/>
          </p:nvPr>
        </p:nvSpPr>
        <p:spPr/>
        <p:txBody>
          <a:bodyPr/>
          <a:lstStyle/>
          <a:p>
            <a:fld id="{C7B43904-58E4-46C8-B806-8685A241E00D}" type="datetime3">
              <a:rPr lang="en-AU" smtClean="0"/>
              <a:pPr/>
              <a:t>22 September, 2011</a:t>
            </a:fld>
            <a:endParaRPr lang="en-US" dirty="0"/>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7" name="AutoShape 97"/>
          <p:cNvCxnSpPr>
            <a:cxnSpLocks noChangeShapeType="1"/>
          </p:cNvCxnSpPr>
          <p:nvPr/>
        </p:nvCxnSpPr>
        <p:spPr bwMode="gray">
          <a:xfrm rot="5400000">
            <a:off x="5538790" y="5272091"/>
            <a:ext cx="771524" cy="1588"/>
          </a:xfrm>
          <a:prstGeom prst="straightConnector1">
            <a:avLst/>
          </a:prstGeom>
          <a:noFill/>
          <a:ln w="22225">
            <a:solidFill>
              <a:schemeClr val="bg2"/>
            </a:solidFill>
            <a:round/>
            <a:headEnd type="none" w="med" len="med"/>
            <a:tailEnd type="none" w="med" len="med"/>
          </a:ln>
        </p:spPr>
      </p:cxnSp>
      <p:cxnSp>
        <p:nvCxnSpPr>
          <p:cNvPr id="238" name="AutoShape 97"/>
          <p:cNvCxnSpPr>
            <a:cxnSpLocks noChangeShapeType="1"/>
          </p:cNvCxnSpPr>
          <p:nvPr/>
        </p:nvCxnSpPr>
        <p:spPr bwMode="gray">
          <a:xfrm rot="5400000">
            <a:off x="5643565" y="5272091"/>
            <a:ext cx="771524" cy="1588"/>
          </a:xfrm>
          <a:prstGeom prst="straightConnector1">
            <a:avLst/>
          </a:prstGeom>
          <a:noFill/>
          <a:ln w="22225">
            <a:solidFill>
              <a:schemeClr val="bg2"/>
            </a:solidFill>
            <a:round/>
            <a:headEnd type="none" w="med" len="med"/>
            <a:tailEnd type="none" w="med" len="med"/>
          </a:ln>
        </p:spPr>
      </p:cxnSp>
      <p:cxnSp>
        <p:nvCxnSpPr>
          <p:cNvPr id="243" name="AutoShape 97"/>
          <p:cNvCxnSpPr>
            <a:cxnSpLocks noChangeShapeType="1"/>
          </p:cNvCxnSpPr>
          <p:nvPr/>
        </p:nvCxnSpPr>
        <p:spPr bwMode="gray">
          <a:xfrm rot="5400000">
            <a:off x="5748340" y="5272091"/>
            <a:ext cx="771524" cy="1588"/>
          </a:xfrm>
          <a:prstGeom prst="straightConnector1">
            <a:avLst/>
          </a:prstGeom>
          <a:noFill/>
          <a:ln w="22225">
            <a:solidFill>
              <a:schemeClr val="bg2"/>
            </a:solidFill>
            <a:round/>
            <a:headEnd type="none" w="med" len="med"/>
            <a:tailEnd type="none" w="med" len="med"/>
          </a:ln>
        </p:spPr>
      </p:cxnSp>
      <p:cxnSp>
        <p:nvCxnSpPr>
          <p:cNvPr id="225" name="AutoShape 97"/>
          <p:cNvCxnSpPr>
            <a:cxnSpLocks noChangeShapeType="1"/>
          </p:cNvCxnSpPr>
          <p:nvPr/>
        </p:nvCxnSpPr>
        <p:spPr bwMode="gray">
          <a:xfrm rot="5400000">
            <a:off x="3795715" y="5253041"/>
            <a:ext cx="771524" cy="1588"/>
          </a:xfrm>
          <a:prstGeom prst="straightConnector1">
            <a:avLst/>
          </a:prstGeom>
          <a:noFill/>
          <a:ln w="22225">
            <a:solidFill>
              <a:schemeClr val="tx1"/>
            </a:solidFill>
            <a:round/>
            <a:headEnd type="none" w="med" len="med"/>
            <a:tailEnd type="none" w="med" len="med"/>
          </a:ln>
        </p:spPr>
      </p:cxnSp>
      <p:cxnSp>
        <p:nvCxnSpPr>
          <p:cNvPr id="226" name="AutoShape 97"/>
          <p:cNvCxnSpPr>
            <a:cxnSpLocks noChangeShapeType="1"/>
          </p:cNvCxnSpPr>
          <p:nvPr/>
        </p:nvCxnSpPr>
        <p:spPr bwMode="gray">
          <a:xfrm rot="5400000">
            <a:off x="3900490" y="5253041"/>
            <a:ext cx="771524" cy="1588"/>
          </a:xfrm>
          <a:prstGeom prst="straightConnector1">
            <a:avLst/>
          </a:prstGeom>
          <a:noFill/>
          <a:ln w="22225">
            <a:solidFill>
              <a:srgbClr val="4084A4"/>
            </a:solidFill>
            <a:round/>
            <a:headEnd type="none" w="med" len="med"/>
            <a:tailEnd type="none" w="med" len="med"/>
          </a:ln>
        </p:spPr>
      </p:cxnSp>
      <p:cxnSp>
        <p:nvCxnSpPr>
          <p:cNvPr id="227" name="AutoShape 97"/>
          <p:cNvCxnSpPr>
            <a:cxnSpLocks noChangeShapeType="1"/>
          </p:cNvCxnSpPr>
          <p:nvPr/>
        </p:nvCxnSpPr>
        <p:spPr bwMode="gray">
          <a:xfrm rot="5400000">
            <a:off x="4005264" y="5253041"/>
            <a:ext cx="771524" cy="1588"/>
          </a:xfrm>
          <a:prstGeom prst="straightConnector1">
            <a:avLst/>
          </a:prstGeom>
          <a:noFill/>
          <a:ln w="22225">
            <a:solidFill>
              <a:schemeClr val="bg2"/>
            </a:solidFill>
            <a:round/>
            <a:headEnd type="none" w="med" len="med"/>
            <a:tailEnd type="none" w="med" len="med"/>
          </a:ln>
        </p:spPr>
      </p:cxnSp>
      <p:cxnSp>
        <p:nvCxnSpPr>
          <p:cNvPr id="192" name="AutoShape 97"/>
          <p:cNvCxnSpPr>
            <a:cxnSpLocks noChangeShapeType="1"/>
            <a:stCxn id="74" idx="2"/>
          </p:cNvCxnSpPr>
          <p:nvPr/>
        </p:nvCxnSpPr>
        <p:spPr bwMode="gray">
          <a:xfrm rot="16200000" flipH="1">
            <a:off x="3650268" y="3961843"/>
            <a:ext cx="960291" cy="425364"/>
          </a:xfrm>
          <a:prstGeom prst="straightConnector1">
            <a:avLst/>
          </a:prstGeom>
          <a:noFill/>
          <a:ln w="28575">
            <a:solidFill>
              <a:schemeClr val="accent2"/>
            </a:solidFill>
            <a:round/>
            <a:headEnd type="none" w="med" len="med"/>
            <a:tailEnd type="none" w="med" len="med"/>
          </a:ln>
        </p:spPr>
      </p:cxnSp>
      <p:cxnSp>
        <p:nvCxnSpPr>
          <p:cNvPr id="195" name="AutoShape 97"/>
          <p:cNvCxnSpPr>
            <a:cxnSpLocks noChangeShapeType="1"/>
            <a:stCxn id="75" idx="2"/>
          </p:cNvCxnSpPr>
          <p:nvPr/>
        </p:nvCxnSpPr>
        <p:spPr bwMode="gray">
          <a:xfrm rot="5400000">
            <a:off x="4095698" y="3980178"/>
            <a:ext cx="925248" cy="353652"/>
          </a:xfrm>
          <a:prstGeom prst="straightConnector1">
            <a:avLst/>
          </a:prstGeom>
          <a:noFill/>
          <a:ln w="28575">
            <a:solidFill>
              <a:schemeClr val="accent2"/>
            </a:solidFill>
            <a:round/>
            <a:headEnd type="none" w="med" len="med"/>
            <a:tailEnd type="none" w="med" len="med"/>
          </a:ln>
        </p:spPr>
      </p:cxnSp>
      <p:cxnSp>
        <p:nvCxnSpPr>
          <p:cNvPr id="207" name="AutoShape 97"/>
          <p:cNvCxnSpPr>
            <a:cxnSpLocks noChangeShapeType="1"/>
            <a:stCxn id="75" idx="2"/>
          </p:cNvCxnSpPr>
          <p:nvPr/>
        </p:nvCxnSpPr>
        <p:spPr bwMode="gray">
          <a:xfrm rot="16200000" flipH="1">
            <a:off x="4948189" y="3481341"/>
            <a:ext cx="858571" cy="1284648"/>
          </a:xfrm>
          <a:prstGeom prst="straightConnector1">
            <a:avLst/>
          </a:prstGeom>
          <a:noFill/>
          <a:ln w="28575">
            <a:solidFill>
              <a:schemeClr val="accent2"/>
            </a:solidFill>
            <a:round/>
            <a:headEnd type="none" w="med" len="med"/>
            <a:tailEnd type="none" w="med" len="med"/>
          </a:ln>
        </p:spPr>
      </p:cxnSp>
      <p:cxnSp>
        <p:nvCxnSpPr>
          <p:cNvPr id="210" name="AutoShape 97"/>
          <p:cNvCxnSpPr>
            <a:cxnSpLocks noChangeShapeType="1"/>
            <a:stCxn id="74" idx="2"/>
          </p:cNvCxnSpPr>
          <p:nvPr/>
        </p:nvCxnSpPr>
        <p:spPr bwMode="gray">
          <a:xfrm rot="16200000" flipH="1">
            <a:off x="4434702" y="3177411"/>
            <a:ext cx="839520" cy="1873467"/>
          </a:xfrm>
          <a:prstGeom prst="straightConnector1">
            <a:avLst/>
          </a:prstGeom>
          <a:noFill/>
          <a:ln w="28575">
            <a:solidFill>
              <a:schemeClr val="accent2"/>
            </a:solidFill>
            <a:round/>
            <a:headEnd type="none" w="med" len="med"/>
            <a:tailEnd type="none" w="med" len="med"/>
          </a:ln>
        </p:spPr>
      </p:cxnSp>
      <p:cxnSp>
        <p:nvCxnSpPr>
          <p:cNvPr id="86" name="AutoShape 97"/>
          <p:cNvCxnSpPr>
            <a:cxnSpLocks noChangeShapeType="1"/>
            <a:stCxn id="74" idx="2"/>
          </p:cNvCxnSpPr>
          <p:nvPr/>
        </p:nvCxnSpPr>
        <p:spPr bwMode="gray">
          <a:xfrm rot="5400000">
            <a:off x="2646562" y="3320925"/>
            <a:ext cx="897716" cy="1644624"/>
          </a:xfrm>
          <a:prstGeom prst="straightConnector1">
            <a:avLst/>
          </a:prstGeom>
          <a:noFill/>
          <a:ln w="28575">
            <a:solidFill>
              <a:schemeClr val="accent2"/>
            </a:solidFill>
            <a:round/>
            <a:headEnd type="none" w="med" len="med"/>
            <a:tailEnd type="none" w="med" len="med"/>
          </a:ln>
        </p:spPr>
      </p:cxnSp>
      <p:sp>
        <p:nvSpPr>
          <p:cNvPr id="37" name="Title 36"/>
          <p:cNvSpPr>
            <a:spLocks noGrp="1"/>
          </p:cNvSpPr>
          <p:nvPr>
            <p:ph type="title"/>
          </p:nvPr>
        </p:nvSpPr>
        <p:spPr>
          <a:xfrm>
            <a:off x="350838" y="190549"/>
            <a:ext cx="8080375" cy="1027974"/>
          </a:xfrm>
        </p:spPr>
        <p:txBody>
          <a:bodyPr/>
          <a:lstStyle/>
          <a:p>
            <a:r>
              <a:rPr lang="en-US" dirty="0" smtClean="0"/>
              <a:t>Brocade VDX with VCS Technology for </a:t>
            </a:r>
            <a:r>
              <a:rPr lang="en-US" dirty="0" err="1" smtClean="0"/>
              <a:t>ToR</a:t>
            </a:r>
            <a:r>
              <a:rPr lang="en-US" dirty="0" smtClean="0"/>
              <a:t> Server Access</a:t>
            </a:r>
            <a:endParaRPr lang="en-US" dirty="0"/>
          </a:p>
        </p:txBody>
      </p:sp>
      <p:sp>
        <p:nvSpPr>
          <p:cNvPr id="14" name="Date Placeholder 13"/>
          <p:cNvSpPr>
            <a:spLocks noGrp="1"/>
          </p:cNvSpPr>
          <p:nvPr>
            <p:ph type="dt" sz="half" idx="2"/>
          </p:nvPr>
        </p:nvSpPr>
        <p:spPr/>
        <p:txBody>
          <a:bodyPr/>
          <a:lstStyle/>
          <a:p>
            <a:fld id="{9051FAF8-1651-4B38-B5D6-1AED28E014D6}" type="datetime3">
              <a:rPr lang="en-AU" smtClean="0">
                <a:solidFill>
                  <a:srgbClr val="8C8C8C"/>
                </a:solidFill>
              </a:rPr>
              <a:pPr/>
              <a:t>22 September, 2011</a:t>
            </a:fld>
            <a:endParaRPr lang="en-US" dirty="0">
              <a:solidFill>
                <a:srgbClr val="8C8C8C"/>
              </a:solidFill>
            </a:endParaRPr>
          </a:p>
        </p:txBody>
      </p:sp>
      <p:sp>
        <p:nvSpPr>
          <p:cNvPr id="17" name="Footer Placeholder 16"/>
          <p:cNvSpPr>
            <a:spLocks noGrp="1"/>
          </p:cNvSpPr>
          <p:nvPr>
            <p:ph type="ftr" sz="quarter" idx="3"/>
          </p:nvPr>
        </p:nvSpPr>
        <p:spPr/>
        <p:txBody>
          <a:bodyPr/>
          <a:lstStyle/>
          <a:p>
            <a:r>
              <a:rPr lang="en-US" smtClean="0">
                <a:solidFill>
                  <a:srgbClr val="8C8C8C"/>
                </a:solidFill>
              </a:rPr>
              <a:t>© 2011 Brocade Communications Systems, Inc. - COMPANY PROPRIETARY INFORMATION</a:t>
            </a:r>
            <a:endParaRPr lang="en-US" dirty="0">
              <a:solidFill>
                <a:srgbClr val="8C8C8C"/>
              </a:solidFill>
            </a:endParaRPr>
          </a:p>
        </p:txBody>
      </p:sp>
      <p:sp>
        <p:nvSpPr>
          <p:cNvPr id="9" name="Slide Number Placeholder 8"/>
          <p:cNvSpPr>
            <a:spLocks noGrp="1"/>
          </p:cNvSpPr>
          <p:nvPr>
            <p:ph type="sldNum" sz="quarter" idx="4"/>
          </p:nvPr>
        </p:nvSpPr>
        <p:spPr/>
        <p:txBody>
          <a:bodyPr/>
          <a:lstStyle/>
          <a:p>
            <a:fld id="{7BCC8D0D-EAEC-449D-9161-023DFF90F2E2}" type="slidenum">
              <a:rPr lang="en-US" smtClean="0">
                <a:solidFill>
                  <a:srgbClr val="8C8C8C"/>
                </a:solidFill>
              </a:rPr>
              <a:pPr/>
              <a:t>39</a:t>
            </a:fld>
            <a:endParaRPr lang="en-US" dirty="0">
              <a:solidFill>
                <a:srgbClr val="8C8C8C"/>
              </a:solidFill>
            </a:endParaRPr>
          </a:p>
        </p:txBody>
      </p:sp>
      <p:sp>
        <p:nvSpPr>
          <p:cNvPr id="25" name="AutoShape 113"/>
          <p:cNvSpPr>
            <a:spLocks noChangeArrowheads="1"/>
          </p:cNvSpPr>
          <p:nvPr/>
        </p:nvSpPr>
        <p:spPr bwMode="gray">
          <a:xfrm rot="-5400000">
            <a:off x="534323" y="3291956"/>
            <a:ext cx="1097280" cy="457200"/>
          </a:xfrm>
          <a:prstGeom prst="downArrow">
            <a:avLst>
              <a:gd name="adj1" fmla="val 100000"/>
              <a:gd name="adj2" fmla="val 30903"/>
            </a:avLst>
          </a:prstGeom>
          <a:gradFill rotWithShape="1">
            <a:gsLst>
              <a:gs pos="0">
                <a:schemeClr val="accent1"/>
              </a:gs>
              <a:gs pos="100000">
                <a:schemeClr val="accent1">
                  <a:alpha val="37000"/>
                </a:schemeClr>
              </a:gs>
            </a:gsLst>
            <a:lin ang="5400000" scaled="1"/>
          </a:gradFill>
          <a:ln w="12700" algn="ctr">
            <a:noFill/>
            <a:miter lim="800000"/>
            <a:headEnd/>
            <a:tailEnd/>
          </a:ln>
          <a:effectLst/>
        </p:spPr>
        <p:txBody>
          <a:bodyPr wrap="none" lIns="45720" rIns="45720" anchor="ctr" anchorCtr="1"/>
          <a:lstStyle/>
          <a:p>
            <a:pPr>
              <a:spcBef>
                <a:spcPct val="50000"/>
              </a:spcBef>
              <a:defRPr/>
            </a:pPr>
            <a:r>
              <a:rPr lang="en-US" sz="1600" dirty="0">
                <a:solidFill>
                  <a:prstClr val="black">
                    <a:lumMod val="50000"/>
                    <a:lumOff val="50000"/>
                  </a:prstClr>
                </a:solidFill>
                <a:latin typeface="Arial Narrow" pitchFamily="34" charset="0"/>
              </a:rPr>
              <a:t>Aggregation</a:t>
            </a:r>
            <a:endParaRPr lang="en-US" sz="1200" dirty="0">
              <a:solidFill>
                <a:prstClr val="black">
                  <a:lumMod val="50000"/>
                  <a:lumOff val="50000"/>
                </a:prstClr>
              </a:solidFill>
              <a:latin typeface="Arial Narrow" pitchFamily="34" charset="0"/>
            </a:endParaRPr>
          </a:p>
        </p:txBody>
      </p:sp>
      <p:sp>
        <p:nvSpPr>
          <p:cNvPr id="26" name="AutoShape 114"/>
          <p:cNvSpPr>
            <a:spLocks noChangeArrowheads="1"/>
          </p:cNvSpPr>
          <p:nvPr/>
        </p:nvSpPr>
        <p:spPr bwMode="gray">
          <a:xfrm rot="-5400000">
            <a:off x="534323" y="4456652"/>
            <a:ext cx="1097280" cy="457200"/>
          </a:xfrm>
          <a:prstGeom prst="downArrow">
            <a:avLst>
              <a:gd name="adj1" fmla="val 100000"/>
              <a:gd name="adj2" fmla="val 30981"/>
            </a:avLst>
          </a:prstGeom>
          <a:gradFill rotWithShape="1">
            <a:gsLst>
              <a:gs pos="0">
                <a:schemeClr val="accent1"/>
              </a:gs>
              <a:gs pos="100000">
                <a:schemeClr val="accent1">
                  <a:alpha val="37000"/>
                </a:schemeClr>
              </a:gs>
            </a:gsLst>
            <a:lin ang="5400000" scaled="1"/>
          </a:gradFill>
          <a:ln w="12700" algn="ctr">
            <a:noFill/>
            <a:miter lim="800000"/>
            <a:headEnd/>
            <a:tailEnd/>
          </a:ln>
          <a:effectLst/>
        </p:spPr>
        <p:txBody>
          <a:bodyPr wrap="none" lIns="45720" rIns="45720" anchor="ctr" anchorCtr="1"/>
          <a:lstStyle/>
          <a:p>
            <a:pPr>
              <a:spcBef>
                <a:spcPct val="50000"/>
              </a:spcBef>
              <a:defRPr/>
            </a:pPr>
            <a:r>
              <a:rPr lang="en-US" sz="1600" dirty="0">
                <a:solidFill>
                  <a:prstClr val="black">
                    <a:lumMod val="50000"/>
                    <a:lumOff val="50000"/>
                  </a:prstClr>
                </a:solidFill>
                <a:latin typeface="Arial Narrow" pitchFamily="34" charset="0"/>
              </a:rPr>
              <a:t>Access</a:t>
            </a:r>
            <a:endParaRPr lang="en-US" sz="1200" dirty="0">
              <a:solidFill>
                <a:prstClr val="black">
                  <a:lumMod val="50000"/>
                  <a:lumOff val="50000"/>
                </a:prstClr>
              </a:solidFill>
              <a:latin typeface="Arial Narrow" pitchFamily="34" charset="0"/>
            </a:endParaRPr>
          </a:p>
        </p:txBody>
      </p:sp>
      <p:sp>
        <p:nvSpPr>
          <p:cNvPr id="27" name="AutoShape 149"/>
          <p:cNvSpPr>
            <a:spLocks noChangeArrowheads="1"/>
          </p:cNvSpPr>
          <p:nvPr/>
        </p:nvSpPr>
        <p:spPr bwMode="gray">
          <a:xfrm rot="-5400000">
            <a:off x="534323" y="2127260"/>
            <a:ext cx="1097280" cy="457200"/>
          </a:xfrm>
          <a:prstGeom prst="downArrow">
            <a:avLst>
              <a:gd name="adj1" fmla="val 100000"/>
              <a:gd name="adj2" fmla="val 32292"/>
            </a:avLst>
          </a:prstGeom>
          <a:gradFill rotWithShape="1">
            <a:gsLst>
              <a:gs pos="0">
                <a:schemeClr val="accent1"/>
              </a:gs>
              <a:gs pos="100000">
                <a:schemeClr val="accent1">
                  <a:alpha val="37000"/>
                </a:schemeClr>
              </a:gs>
            </a:gsLst>
            <a:lin ang="5400000" scaled="1"/>
          </a:gradFill>
          <a:ln w="12700" algn="ctr">
            <a:noFill/>
            <a:miter lim="800000"/>
            <a:headEnd/>
            <a:tailEnd/>
          </a:ln>
          <a:effectLst/>
        </p:spPr>
        <p:txBody>
          <a:bodyPr wrap="none" lIns="45720" rIns="45720" anchor="ctr" anchorCtr="1"/>
          <a:lstStyle/>
          <a:p>
            <a:pPr>
              <a:spcBef>
                <a:spcPct val="50000"/>
              </a:spcBef>
              <a:defRPr/>
            </a:pPr>
            <a:r>
              <a:rPr lang="en-US" sz="1600" dirty="0">
                <a:solidFill>
                  <a:prstClr val="black">
                    <a:lumMod val="50000"/>
                    <a:lumOff val="50000"/>
                  </a:prstClr>
                </a:solidFill>
                <a:latin typeface="Arial Narrow" pitchFamily="34" charset="0"/>
              </a:rPr>
              <a:t>Core</a:t>
            </a:r>
            <a:endParaRPr lang="en-US" sz="1200" dirty="0">
              <a:solidFill>
                <a:prstClr val="black">
                  <a:lumMod val="50000"/>
                  <a:lumOff val="50000"/>
                </a:prstClr>
              </a:solidFill>
              <a:latin typeface="Arial Narrow" pitchFamily="34" charset="0"/>
            </a:endParaRPr>
          </a:p>
        </p:txBody>
      </p:sp>
      <p:sp>
        <p:nvSpPr>
          <p:cNvPr id="28" name="AutoShape 181"/>
          <p:cNvSpPr>
            <a:spLocks noChangeArrowheads="1"/>
          </p:cNvSpPr>
          <p:nvPr/>
        </p:nvSpPr>
        <p:spPr bwMode="gray">
          <a:xfrm rot="-5400000">
            <a:off x="534323" y="5621347"/>
            <a:ext cx="1097280" cy="457200"/>
          </a:xfrm>
          <a:prstGeom prst="downArrow">
            <a:avLst>
              <a:gd name="adj1" fmla="val 94981"/>
              <a:gd name="adj2" fmla="val 22222"/>
            </a:avLst>
          </a:prstGeom>
          <a:gradFill rotWithShape="1">
            <a:gsLst>
              <a:gs pos="0">
                <a:schemeClr val="accent1"/>
              </a:gs>
              <a:gs pos="100000">
                <a:schemeClr val="accent1">
                  <a:alpha val="37000"/>
                </a:schemeClr>
              </a:gs>
            </a:gsLst>
            <a:lin ang="5400000" scaled="1"/>
          </a:gradFill>
          <a:ln w="12700" algn="ctr">
            <a:noFill/>
            <a:miter lim="800000"/>
            <a:headEnd/>
            <a:tailEnd/>
          </a:ln>
          <a:effectLst/>
        </p:spPr>
        <p:txBody>
          <a:bodyPr wrap="none" lIns="45720" rIns="45720" anchor="ctr" anchorCtr="1"/>
          <a:lstStyle/>
          <a:p>
            <a:pPr>
              <a:spcBef>
                <a:spcPct val="50000"/>
              </a:spcBef>
              <a:defRPr/>
            </a:pPr>
            <a:r>
              <a:rPr lang="en-US" sz="1600" dirty="0">
                <a:solidFill>
                  <a:prstClr val="black">
                    <a:lumMod val="50000"/>
                    <a:lumOff val="50000"/>
                  </a:prstClr>
                </a:solidFill>
                <a:latin typeface="Arial Narrow" pitchFamily="34" charset="0"/>
              </a:rPr>
              <a:t>Servers</a:t>
            </a:r>
          </a:p>
        </p:txBody>
      </p:sp>
      <p:cxnSp>
        <p:nvCxnSpPr>
          <p:cNvPr id="34" name="AutoShape 97"/>
          <p:cNvCxnSpPr>
            <a:cxnSpLocks noChangeShapeType="1"/>
            <a:stCxn id="30" idx="1"/>
            <a:endCxn id="29" idx="3"/>
          </p:cNvCxnSpPr>
          <p:nvPr/>
        </p:nvCxnSpPr>
        <p:spPr bwMode="gray">
          <a:xfrm rot="10800000">
            <a:off x="4123310" y="2348183"/>
            <a:ext cx="406256" cy="1588"/>
          </a:xfrm>
          <a:prstGeom prst="straightConnector1">
            <a:avLst/>
          </a:prstGeom>
          <a:noFill/>
          <a:ln w="38100">
            <a:solidFill>
              <a:schemeClr val="accent2"/>
            </a:solidFill>
            <a:round/>
            <a:headEnd type="none" w="med" len="med"/>
            <a:tailEnd type="none" w="med" len="med"/>
          </a:ln>
        </p:spPr>
      </p:cxnSp>
      <p:cxnSp>
        <p:nvCxnSpPr>
          <p:cNvPr id="66" name="AutoShape 120"/>
          <p:cNvCxnSpPr>
            <a:cxnSpLocks noChangeShapeType="1"/>
            <a:stCxn id="29" idx="0"/>
          </p:cNvCxnSpPr>
          <p:nvPr/>
        </p:nvCxnSpPr>
        <p:spPr bwMode="gray">
          <a:xfrm rot="5400000" flipH="1" flipV="1">
            <a:off x="4658277" y="1002535"/>
            <a:ext cx="287605" cy="1768695"/>
          </a:xfrm>
          <a:prstGeom prst="curvedConnector2">
            <a:avLst/>
          </a:prstGeom>
          <a:noFill/>
          <a:ln w="38100">
            <a:solidFill>
              <a:schemeClr val="accent2"/>
            </a:solidFill>
            <a:prstDash val="sysDot"/>
            <a:round/>
            <a:headEnd type="none" w="med" len="med"/>
            <a:tailEnd type="none" w="med" len="med"/>
          </a:ln>
        </p:spPr>
      </p:cxnSp>
      <p:cxnSp>
        <p:nvCxnSpPr>
          <p:cNvPr id="70" name="AutoShape 120"/>
          <p:cNvCxnSpPr>
            <a:cxnSpLocks noChangeShapeType="1"/>
            <a:stCxn id="30" idx="0"/>
          </p:cNvCxnSpPr>
          <p:nvPr/>
        </p:nvCxnSpPr>
        <p:spPr bwMode="gray">
          <a:xfrm rot="5400000" flipH="1" flipV="1">
            <a:off x="5162240" y="1449340"/>
            <a:ext cx="154255" cy="1008426"/>
          </a:xfrm>
          <a:prstGeom prst="curvedConnector2">
            <a:avLst/>
          </a:prstGeom>
          <a:noFill/>
          <a:ln w="38100">
            <a:solidFill>
              <a:schemeClr val="accent2"/>
            </a:solidFill>
            <a:prstDash val="sysDot"/>
            <a:round/>
            <a:headEnd type="none" w="med" len="med"/>
            <a:tailEnd type="none" w="med" len="med"/>
          </a:ln>
        </p:spPr>
      </p:cxnSp>
      <p:grpSp>
        <p:nvGrpSpPr>
          <p:cNvPr id="2" name="Group 121"/>
          <p:cNvGrpSpPr>
            <a:grpSpLocks/>
          </p:cNvGrpSpPr>
          <p:nvPr/>
        </p:nvGrpSpPr>
        <p:grpSpPr bwMode="auto">
          <a:xfrm>
            <a:off x="5553077" y="1419225"/>
            <a:ext cx="1362075" cy="912813"/>
            <a:chOff x="3408" y="576"/>
            <a:chExt cx="858" cy="575"/>
          </a:xfrm>
        </p:grpSpPr>
        <p:grpSp>
          <p:nvGrpSpPr>
            <p:cNvPr id="3" name="Group 122"/>
            <p:cNvGrpSpPr>
              <a:grpSpLocks noChangeAspect="1"/>
            </p:cNvGrpSpPr>
            <p:nvPr/>
          </p:nvGrpSpPr>
          <p:grpSpPr bwMode="auto">
            <a:xfrm>
              <a:off x="3408" y="576"/>
              <a:ext cx="858" cy="575"/>
              <a:chOff x="3744" y="2496"/>
              <a:chExt cx="1440" cy="964"/>
            </a:xfrm>
          </p:grpSpPr>
          <p:sp>
            <p:nvSpPr>
              <p:cNvPr id="41" name="Freeform 123"/>
              <p:cNvSpPr>
                <a:spLocks noChangeAspect="1"/>
              </p:cNvSpPr>
              <p:nvPr/>
            </p:nvSpPr>
            <p:spPr bwMode="gray">
              <a:xfrm>
                <a:off x="3744" y="2524"/>
                <a:ext cx="1440" cy="936"/>
              </a:xfrm>
              <a:custGeom>
                <a:avLst/>
                <a:gdLst>
                  <a:gd name="T0" fmla="*/ 0 w 4021"/>
                  <a:gd name="T1" fmla="*/ 0 h 2621"/>
                  <a:gd name="T2" fmla="*/ 0 w 4021"/>
                  <a:gd name="T3" fmla="*/ 0 h 2621"/>
                  <a:gd name="T4" fmla="*/ 0 w 4021"/>
                  <a:gd name="T5" fmla="*/ 0 h 2621"/>
                  <a:gd name="T6" fmla="*/ 0 w 4021"/>
                  <a:gd name="T7" fmla="*/ 0 h 2621"/>
                  <a:gd name="T8" fmla="*/ 0 w 4021"/>
                  <a:gd name="T9" fmla="*/ 0 h 2621"/>
                  <a:gd name="T10" fmla="*/ 0 w 4021"/>
                  <a:gd name="T11" fmla="*/ 0 h 2621"/>
                  <a:gd name="T12" fmla="*/ 0 w 4021"/>
                  <a:gd name="T13" fmla="*/ 0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B2B2B2"/>
              </a:solidFill>
              <a:ln w="9525">
                <a:solidFill>
                  <a:srgbClr val="B2B2B2"/>
                </a:solidFill>
                <a:round/>
                <a:headEnd/>
                <a:tailEnd/>
              </a:ln>
            </p:spPr>
            <p:txBody>
              <a:bodyPr/>
              <a:lstStyle/>
              <a:p>
                <a:pPr algn="r"/>
                <a:endParaRPr lang="en-US">
                  <a:solidFill>
                    <a:prstClr val="black"/>
                  </a:solidFill>
                  <a:latin typeface="Arial" pitchFamily="34" charset="0"/>
                </a:endParaRPr>
              </a:p>
            </p:txBody>
          </p:sp>
          <p:sp>
            <p:nvSpPr>
              <p:cNvPr id="42" name="Freeform 124"/>
              <p:cNvSpPr>
                <a:spLocks noChangeAspect="1"/>
              </p:cNvSpPr>
              <p:nvPr/>
            </p:nvSpPr>
            <p:spPr bwMode="gray">
              <a:xfrm>
                <a:off x="3744" y="2496"/>
                <a:ext cx="1438" cy="936"/>
              </a:xfrm>
              <a:custGeom>
                <a:avLst/>
                <a:gdLst>
                  <a:gd name="T0" fmla="*/ 0 w 4021"/>
                  <a:gd name="T1" fmla="*/ 0 h 2621"/>
                  <a:gd name="T2" fmla="*/ 0 w 4021"/>
                  <a:gd name="T3" fmla="*/ 0 h 2621"/>
                  <a:gd name="T4" fmla="*/ 0 w 4021"/>
                  <a:gd name="T5" fmla="*/ 0 h 2621"/>
                  <a:gd name="T6" fmla="*/ 0 w 4021"/>
                  <a:gd name="T7" fmla="*/ 0 h 2621"/>
                  <a:gd name="T8" fmla="*/ 0 w 4021"/>
                  <a:gd name="T9" fmla="*/ 0 h 2621"/>
                  <a:gd name="T10" fmla="*/ 0 w 4021"/>
                  <a:gd name="T11" fmla="*/ 0 h 2621"/>
                  <a:gd name="T12" fmla="*/ 0 w 4021"/>
                  <a:gd name="T13" fmla="*/ 0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rgbClr val="B2B2B2"/>
                </a:solidFill>
                <a:round/>
                <a:headEnd/>
                <a:tailEnd/>
              </a:ln>
            </p:spPr>
            <p:txBody>
              <a:bodyPr/>
              <a:lstStyle/>
              <a:p>
                <a:pPr algn="r"/>
                <a:endParaRPr lang="en-US">
                  <a:solidFill>
                    <a:prstClr val="black"/>
                  </a:solidFill>
                  <a:latin typeface="Arial" pitchFamily="34" charset="0"/>
                </a:endParaRPr>
              </a:p>
            </p:txBody>
          </p:sp>
          <p:sp>
            <p:nvSpPr>
              <p:cNvPr id="43" name="Freeform 125"/>
              <p:cNvSpPr>
                <a:spLocks noChangeAspect="1"/>
              </p:cNvSpPr>
              <p:nvPr/>
            </p:nvSpPr>
            <p:spPr bwMode="gray">
              <a:xfrm>
                <a:off x="4497" y="2687"/>
                <a:ext cx="570" cy="403"/>
              </a:xfrm>
              <a:custGeom>
                <a:avLst/>
                <a:gdLst>
                  <a:gd name="T0" fmla="*/ 0 w 1258"/>
                  <a:gd name="T1" fmla="*/ 0 h 889"/>
                  <a:gd name="T2" fmla="*/ 0 w 1258"/>
                  <a:gd name="T3" fmla="*/ 0 h 889"/>
                  <a:gd name="T4" fmla="*/ 0 w 1258"/>
                  <a:gd name="T5" fmla="*/ 0 h 889"/>
                  <a:gd name="T6" fmla="*/ 0 w 1258"/>
                  <a:gd name="T7" fmla="*/ 0 h 889"/>
                  <a:gd name="T8" fmla="*/ 0 w 1258"/>
                  <a:gd name="T9" fmla="*/ 0 h 889"/>
                  <a:gd name="T10" fmla="*/ 0 60000 65536"/>
                  <a:gd name="T11" fmla="*/ 0 60000 65536"/>
                  <a:gd name="T12" fmla="*/ 0 60000 65536"/>
                  <a:gd name="T13" fmla="*/ 0 60000 65536"/>
                  <a:gd name="T14" fmla="*/ 0 60000 65536"/>
                  <a:gd name="T15" fmla="*/ 0 w 1258"/>
                  <a:gd name="T16" fmla="*/ 0 h 889"/>
                  <a:gd name="T17" fmla="*/ 1258 w 1258"/>
                  <a:gd name="T18" fmla="*/ 889 h 889"/>
                </a:gdLst>
                <a:ahLst/>
                <a:cxnLst>
                  <a:cxn ang="T10">
                    <a:pos x="T0" y="T1"/>
                  </a:cxn>
                  <a:cxn ang="T11">
                    <a:pos x="T2" y="T3"/>
                  </a:cxn>
                  <a:cxn ang="T12">
                    <a:pos x="T4" y="T5"/>
                  </a:cxn>
                  <a:cxn ang="T13">
                    <a:pos x="T6" y="T7"/>
                  </a:cxn>
                  <a:cxn ang="T14">
                    <a:pos x="T8" y="T9"/>
                  </a:cxn>
                </a:cxnLst>
                <a:rect l="T15" t="T16" r="T17" b="T18"/>
                <a:pathLst>
                  <a:path w="1258" h="889">
                    <a:moveTo>
                      <a:pt x="36" y="1"/>
                    </a:moveTo>
                    <a:lnTo>
                      <a:pt x="1258" y="867"/>
                    </a:lnTo>
                    <a:lnTo>
                      <a:pt x="1255" y="889"/>
                    </a:lnTo>
                    <a:lnTo>
                      <a:pt x="0" y="0"/>
                    </a:lnTo>
                    <a:lnTo>
                      <a:pt x="36" y="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44" name="Freeform 126"/>
              <p:cNvSpPr>
                <a:spLocks noChangeAspect="1"/>
              </p:cNvSpPr>
              <p:nvPr/>
            </p:nvSpPr>
            <p:spPr bwMode="gray">
              <a:xfrm>
                <a:off x="4009" y="2604"/>
                <a:ext cx="892" cy="633"/>
              </a:xfrm>
              <a:custGeom>
                <a:avLst/>
                <a:gdLst>
                  <a:gd name="T0" fmla="*/ 0 w 4245"/>
                  <a:gd name="T1" fmla="*/ 0 h 3019"/>
                  <a:gd name="T2" fmla="*/ 0 w 4245"/>
                  <a:gd name="T3" fmla="*/ 0 h 3019"/>
                  <a:gd name="T4" fmla="*/ 0 w 4245"/>
                  <a:gd name="T5" fmla="*/ 0 h 3019"/>
                  <a:gd name="T6" fmla="*/ 0 w 4245"/>
                  <a:gd name="T7" fmla="*/ 0 h 3019"/>
                  <a:gd name="T8" fmla="*/ 0 w 4245"/>
                  <a:gd name="T9" fmla="*/ 0 h 3019"/>
                  <a:gd name="T10" fmla="*/ 0 60000 65536"/>
                  <a:gd name="T11" fmla="*/ 0 60000 65536"/>
                  <a:gd name="T12" fmla="*/ 0 60000 65536"/>
                  <a:gd name="T13" fmla="*/ 0 60000 65536"/>
                  <a:gd name="T14" fmla="*/ 0 60000 65536"/>
                  <a:gd name="T15" fmla="*/ 0 w 4245"/>
                  <a:gd name="T16" fmla="*/ 0 h 3019"/>
                  <a:gd name="T17" fmla="*/ 4245 w 4245"/>
                  <a:gd name="T18" fmla="*/ 3019 h 3019"/>
                </a:gdLst>
                <a:ahLst/>
                <a:cxnLst>
                  <a:cxn ang="T10">
                    <a:pos x="T0" y="T1"/>
                  </a:cxn>
                  <a:cxn ang="T11">
                    <a:pos x="T2" y="T3"/>
                  </a:cxn>
                  <a:cxn ang="T12">
                    <a:pos x="T4" y="T5"/>
                  </a:cxn>
                  <a:cxn ang="T13">
                    <a:pos x="T6" y="T7"/>
                  </a:cxn>
                  <a:cxn ang="T14">
                    <a:pos x="T8" y="T9"/>
                  </a:cxn>
                </a:cxnLst>
                <a:rect l="T15" t="T16" r="T17" b="T18"/>
                <a:pathLst>
                  <a:path w="4245" h="3019">
                    <a:moveTo>
                      <a:pt x="48" y="0"/>
                    </a:moveTo>
                    <a:lnTo>
                      <a:pt x="4245" y="2965"/>
                    </a:lnTo>
                    <a:lnTo>
                      <a:pt x="4245" y="3019"/>
                    </a:lnTo>
                    <a:lnTo>
                      <a:pt x="0" y="24"/>
                    </a:lnTo>
                    <a:lnTo>
                      <a:pt x="48"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45" name="Freeform 127"/>
              <p:cNvSpPr>
                <a:spLocks noChangeAspect="1"/>
              </p:cNvSpPr>
              <p:nvPr/>
            </p:nvSpPr>
            <p:spPr bwMode="gray">
              <a:xfrm>
                <a:off x="3960" y="2653"/>
                <a:ext cx="916" cy="653"/>
              </a:xfrm>
              <a:custGeom>
                <a:avLst/>
                <a:gdLst>
                  <a:gd name="T0" fmla="*/ 0 w 4362"/>
                  <a:gd name="T1" fmla="*/ 0 h 3109"/>
                  <a:gd name="T2" fmla="*/ 0 w 4362"/>
                  <a:gd name="T3" fmla="*/ 0 h 3109"/>
                  <a:gd name="T4" fmla="*/ 0 w 4362"/>
                  <a:gd name="T5" fmla="*/ 0 h 3109"/>
                  <a:gd name="T6" fmla="*/ 0 w 4362"/>
                  <a:gd name="T7" fmla="*/ 0 h 3109"/>
                  <a:gd name="T8" fmla="*/ 0 w 4362"/>
                  <a:gd name="T9" fmla="*/ 0 h 3109"/>
                  <a:gd name="T10" fmla="*/ 0 60000 65536"/>
                  <a:gd name="T11" fmla="*/ 0 60000 65536"/>
                  <a:gd name="T12" fmla="*/ 0 60000 65536"/>
                  <a:gd name="T13" fmla="*/ 0 60000 65536"/>
                  <a:gd name="T14" fmla="*/ 0 60000 65536"/>
                  <a:gd name="T15" fmla="*/ 0 w 4362"/>
                  <a:gd name="T16" fmla="*/ 0 h 3109"/>
                  <a:gd name="T17" fmla="*/ 4362 w 4362"/>
                  <a:gd name="T18" fmla="*/ 3109 h 3109"/>
                </a:gdLst>
                <a:ahLst/>
                <a:cxnLst>
                  <a:cxn ang="T10">
                    <a:pos x="T0" y="T1"/>
                  </a:cxn>
                  <a:cxn ang="T11">
                    <a:pos x="T2" y="T3"/>
                  </a:cxn>
                  <a:cxn ang="T12">
                    <a:pos x="T4" y="T5"/>
                  </a:cxn>
                  <a:cxn ang="T13">
                    <a:pos x="T6" y="T7"/>
                  </a:cxn>
                  <a:cxn ang="T14">
                    <a:pos x="T8" y="T9"/>
                  </a:cxn>
                </a:cxnLst>
                <a:rect l="T15" t="T16" r="T17" b="T18"/>
                <a:pathLst>
                  <a:path w="4362" h="3109">
                    <a:moveTo>
                      <a:pt x="21" y="0"/>
                    </a:moveTo>
                    <a:lnTo>
                      <a:pt x="4362" y="3071"/>
                    </a:lnTo>
                    <a:lnTo>
                      <a:pt x="4335" y="3109"/>
                    </a:lnTo>
                    <a:lnTo>
                      <a:pt x="0" y="40"/>
                    </a:lnTo>
                    <a:lnTo>
                      <a:pt x="21"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46" name="Freeform 128"/>
              <p:cNvSpPr>
                <a:spLocks noChangeAspect="1"/>
              </p:cNvSpPr>
              <p:nvPr/>
            </p:nvSpPr>
            <p:spPr bwMode="gray">
              <a:xfrm>
                <a:off x="3956" y="2736"/>
                <a:ext cx="855" cy="609"/>
              </a:xfrm>
              <a:custGeom>
                <a:avLst/>
                <a:gdLst>
                  <a:gd name="T0" fmla="*/ 0 w 4076"/>
                  <a:gd name="T1" fmla="*/ 0 h 2904"/>
                  <a:gd name="T2" fmla="*/ 0 w 4076"/>
                  <a:gd name="T3" fmla="*/ 0 h 2904"/>
                  <a:gd name="T4" fmla="*/ 0 w 4076"/>
                  <a:gd name="T5" fmla="*/ 0 h 2904"/>
                  <a:gd name="T6" fmla="*/ 0 w 4076"/>
                  <a:gd name="T7" fmla="*/ 0 h 2904"/>
                  <a:gd name="T8" fmla="*/ 0 w 4076"/>
                  <a:gd name="T9" fmla="*/ 0 h 2904"/>
                  <a:gd name="T10" fmla="*/ 0 60000 65536"/>
                  <a:gd name="T11" fmla="*/ 0 60000 65536"/>
                  <a:gd name="T12" fmla="*/ 0 60000 65536"/>
                  <a:gd name="T13" fmla="*/ 0 60000 65536"/>
                  <a:gd name="T14" fmla="*/ 0 60000 65536"/>
                  <a:gd name="T15" fmla="*/ 0 w 4076"/>
                  <a:gd name="T16" fmla="*/ 0 h 2904"/>
                  <a:gd name="T17" fmla="*/ 4076 w 4076"/>
                  <a:gd name="T18" fmla="*/ 2904 h 2904"/>
                </a:gdLst>
                <a:ahLst/>
                <a:cxnLst>
                  <a:cxn ang="T10">
                    <a:pos x="T0" y="T1"/>
                  </a:cxn>
                  <a:cxn ang="T11">
                    <a:pos x="T2" y="T3"/>
                  </a:cxn>
                  <a:cxn ang="T12">
                    <a:pos x="T4" y="T5"/>
                  </a:cxn>
                  <a:cxn ang="T13">
                    <a:pos x="T6" y="T7"/>
                  </a:cxn>
                  <a:cxn ang="T14">
                    <a:pos x="T8" y="T9"/>
                  </a:cxn>
                </a:cxnLst>
                <a:rect l="T15" t="T16" r="T17" b="T18"/>
                <a:pathLst>
                  <a:path w="4076" h="2904">
                    <a:moveTo>
                      <a:pt x="0" y="0"/>
                    </a:moveTo>
                    <a:lnTo>
                      <a:pt x="4076" y="2887"/>
                    </a:lnTo>
                    <a:lnTo>
                      <a:pt x="4029" y="2904"/>
                    </a:lnTo>
                    <a:lnTo>
                      <a:pt x="34" y="86"/>
                    </a:lnTo>
                    <a:lnTo>
                      <a:pt x="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47" name="Freeform 129"/>
              <p:cNvSpPr>
                <a:spLocks noChangeAspect="1"/>
              </p:cNvSpPr>
              <p:nvPr/>
            </p:nvSpPr>
            <p:spPr bwMode="gray">
              <a:xfrm>
                <a:off x="3894" y="2783"/>
                <a:ext cx="824" cy="583"/>
              </a:xfrm>
              <a:custGeom>
                <a:avLst/>
                <a:gdLst>
                  <a:gd name="T0" fmla="*/ 0 w 3924"/>
                  <a:gd name="T1" fmla="*/ 0 h 2777"/>
                  <a:gd name="T2" fmla="*/ 0 w 3924"/>
                  <a:gd name="T3" fmla="*/ 0 h 2777"/>
                  <a:gd name="T4" fmla="*/ 0 w 3924"/>
                  <a:gd name="T5" fmla="*/ 0 h 2777"/>
                  <a:gd name="T6" fmla="*/ 0 w 3924"/>
                  <a:gd name="T7" fmla="*/ 0 h 2777"/>
                  <a:gd name="T8" fmla="*/ 0 w 3924"/>
                  <a:gd name="T9" fmla="*/ 0 h 2777"/>
                  <a:gd name="T10" fmla="*/ 0 60000 65536"/>
                  <a:gd name="T11" fmla="*/ 0 60000 65536"/>
                  <a:gd name="T12" fmla="*/ 0 60000 65536"/>
                  <a:gd name="T13" fmla="*/ 0 60000 65536"/>
                  <a:gd name="T14" fmla="*/ 0 60000 65536"/>
                  <a:gd name="T15" fmla="*/ 0 w 3924"/>
                  <a:gd name="T16" fmla="*/ 0 h 2777"/>
                  <a:gd name="T17" fmla="*/ 3924 w 3924"/>
                  <a:gd name="T18" fmla="*/ 2777 h 2777"/>
                </a:gdLst>
                <a:ahLst/>
                <a:cxnLst>
                  <a:cxn ang="T10">
                    <a:pos x="T0" y="T1"/>
                  </a:cxn>
                  <a:cxn ang="T11">
                    <a:pos x="T2" y="T3"/>
                  </a:cxn>
                  <a:cxn ang="T12">
                    <a:pos x="T4" y="T5"/>
                  </a:cxn>
                  <a:cxn ang="T13">
                    <a:pos x="T6" y="T7"/>
                  </a:cxn>
                  <a:cxn ang="T14">
                    <a:pos x="T8" y="T9"/>
                  </a:cxn>
                </a:cxnLst>
                <a:rect l="T15" t="T16" r="T17" b="T18"/>
                <a:pathLst>
                  <a:path w="3924" h="2777">
                    <a:moveTo>
                      <a:pt x="40" y="0"/>
                    </a:moveTo>
                    <a:lnTo>
                      <a:pt x="3924" y="2766"/>
                    </a:lnTo>
                    <a:lnTo>
                      <a:pt x="3864" y="2777"/>
                    </a:lnTo>
                    <a:lnTo>
                      <a:pt x="0" y="28"/>
                    </a:lnTo>
                    <a:lnTo>
                      <a:pt x="4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48" name="Freeform 130"/>
              <p:cNvSpPr>
                <a:spLocks noChangeAspect="1"/>
              </p:cNvSpPr>
              <p:nvPr/>
            </p:nvSpPr>
            <p:spPr bwMode="gray">
              <a:xfrm>
                <a:off x="3864" y="2847"/>
                <a:ext cx="729" cy="516"/>
              </a:xfrm>
              <a:custGeom>
                <a:avLst/>
                <a:gdLst>
                  <a:gd name="T0" fmla="*/ 0 w 3471"/>
                  <a:gd name="T1" fmla="*/ 0 h 2457"/>
                  <a:gd name="T2" fmla="*/ 0 w 3471"/>
                  <a:gd name="T3" fmla="*/ 0 h 2457"/>
                  <a:gd name="T4" fmla="*/ 0 w 3471"/>
                  <a:gd name="T5" fmla="*/ 0 h 2457"/>
                  <a:gd name="T6" fmla="*/ 0 w 3471"/>
                  <a:gd name="T7" fmla="*/ 0 h 2457"/>
                  <a:gd name="T8" fmla="*/ 0 w 3471"/>
                  <a:gd name="T9" fmla="*/ 0 h 2457"/>
                  <a:gd name="T10" fmla="*/ 0 60000 65536"/>
                  <a:gd name="T11" fmla="*/ 0 60000 65536"/>
                  <a:gd name="T12" fmla="*/ 0 60000 65536"/>
                  <a:gd name="T13" fmla="*/ 0 60000 65536"/>
                  <a:gd name="T14" fmla="*/ 0 60000 65536"/>
                  <a:gd name="T15" fmla="*/ 0 w 3471"/>
                  <a:gd name="T16" fmla="*/ 0 h 2457"/>
                  <a:gd name="T17" fmla="*/ 3471 w 3471"/>
                  <a:gd name="T18" fmla="*/ 2457 h 2457"/>
                </a:gdLst>
                <a:ahLst/>
                <a:cxnLst>
                  <a:cxn ang="T10">
                    <a:pos x="T0" y="T1"/>
                  </a:cxn>
                  <a:cxn ang="T11">
                    <a:pos x="T2" y="T3"/>
                  </a:cxn>
                  <a:cxn ang="T12">
                    <a:pos x="T4" y="T5"/>
                  </a:cxn>
                  <a:cxn ang="T13">
                    <a:pos x="T6" y="T7"/>
                  </a:cxn>
                  <a:cxn ang="T14">
                    <a:pos x="T8" y="T9"/>
                  </a:cxn>
                </a:cxnLst>
                <a:rect l="T15" t="T16" r="T17" b="T18"/>
                <a:pathLst>
                  <a:path w="3471" h="2457">
                    <a:moveTo>
                      <a:pt x="0" y="0"/>
                    </a:moveTo>
                    <a:lnTo>
                      <a:pt x="3471" y="2457"/>
                    </a:lnTo>
                    <a:lnTo>
                      <a:pt x="3377" y="2442"/>
                    </a:lnTo>
                    <a:lnTo>
                      <a:pt x="3" y="56"/>
                    </a:lnTo>
                    <a:lnTo>
                      <a:pt x="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49" name="Freeform 131"/>
              <p:cNvSpPr>
                <a:spLocks noChangeAspect="1"/>
              </p:cNvSpPr>
              <p:nvPr/>
            </p:nvSpPr>
            <p:spPr bwMode="gray">
              <a:xfrm>
                <a:off x="3984" y="3020"/>
                <a:ext cx="241" cy="169"/>
              </a:xfrm>
              <a:custGeom>
                <a:avLst/>
                <a:gdLst>
                  <a:gd name="T0" fmla="*/ 0 w 1147"/>
                  <a:gd name="T1" fmla="*/ 0 h 806"/>
                  <a:gd name="T2" fmla="*/ 0 w 1147"/>
                  <a:gd name="T3" fmla="*/ 0 h 806"/>
                  <a:gd name="T4" fmla="*/ 0 w 1147"/>
                  <a:gd name="T5" fmla="*/ 0 h 806"/>
                  <a:gd name="T6" fmla="*/ 0 w 1147"/>
                  <a:gd name="T7" fmla="*/ 0 h 806"/>
                  <a:gd name="T8" fmla="*/ 0 w 1147"/>
                  <a:gd name="T9" fmla="*/ 0 h 806"/>
                  <a:gd name="T10" fmla="*/ 0 60000 65536"/>
                  <a:gd name="T11" fmla="*/ 0 60000 65536"/>
                  <a:gd name="T12" fmla="*/ 0 60000 65536"/>
                  <a:gd name="T13" fmla="*/ 0 60000 65536"/>
                  <a:gd name="T14" fmla="*/ 0 60000 65536"/>
                  <a:gd name="T15" fmla="*/ 0 w 1147"/>
                  <a:gd name="T16" fmla="*/ 0 h 806"/>
                  <a:gd name="T17" fmla="*/ 1147 w 1147"/>
                  <a:gd name="T18" fmla="*/ 806 h 806"/>
                </a:gdLst>
                <a:ahLst/>
                <a:cxnLst>
                  <a:cxn ang="T10">
                    <a:pos x="T0" y="T1"/>
                  </a:cxn>
                  <a:cxn ang="T11">
                    <a:pos x="T2" y="T3"/>
                  </a:cxn>
                  <a:cxn ang="T12">
                    <a:pos x="T4" y="T5"/>
                  </a:cxn>
                  <a:cxn ang="T13">
                    <a:pos x="T6" y="T7"/>
                  </a:cxn>
                  <a:cxn ang="T14">
                    <a:pos x="T8" y="T9"/>
                  </a:cxn>
                </a:cxnLst>
                <a:rect l="T15" t="T16" r="T17" b="T18"/>
                <a:pathLst>
                  <a:path w="1147" h="806">
                    <a:moveTo>
                      <a:pt x="6" y="0"/>
                    </a:moveTo>
                    <a:lnTo>
                      <a:pt x="1147" y="806"/>
                    </a:lnTo>
                    <a:lnTo>
                      <a:pt x="1058" y="798"/>
                    </a:lnTo>
                    <a:lnTo>
                      <a:pt x="0" y="49"/>
                    </a:lnTo>
                    <a:lnTo>
                      <a:pt x="6"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50" name="Freeform 132"/>
              <p:cNvSpPr>
                <a:spLocks noChangeAspect="1"/>
              </p:cNvSpPr>
              <p:nvPr/>
            </p:nvSpPr>
            <p:spPr bwMode="gray">
              <a:xfrm>
                <a:off x="4218" y="2577"/>
                <a:ext cx="820" cy="576"/>
              </a:xfrm>
              <a:custGeom>
                <a:avLst/>
                <a:gdLst>
                  <a:gd name="T0" fmla="*/ 0 w 3903"/>
                  <a:gd name="T1" fmla="*/ 0 h 2743"/>
                  <a:gd name="T2" fmla="*/ 0 w 3903"/>
                  <a:gd name="T3" fmla="*/ 0 h 2743"/>
                  <a:gd name="T4" fmla="*/ 0 w 3903"/>
                  <a:gd name="T5" fmla="*/ 0 h 2743"/>
                  <a:gd name="T6" fmla="*/ 0 w 3903"/>
                  <a:gd name="T7" fmla="*/ 0 h 2743"/>
                  <a:gd name="T8" fmla="*/ 0 w 3903"/>
                  <a:gd name="T9" fmla="*/ 0 h 2743"/>
                  <a:gd name="T10" fmla="*/ 0 60000 65536"/>
                  <a:gd name="T11" fmla="*/ 0 60000 65536"/>
                  <a:gd name="T12" fmla="*/ 0 60000 65536"/>
                  <a:gd name="T13" fmla="*/ 0 60000 65536"/>
                  <a:gd name="T14" fmla="*/ 0 60000 65536"/>
                  <a:gd name="T15" fmla="*/ 0 w 3903"/>
                  <a:gd name="T16" fmla="*/ 0 h 2743"/>
                  <a:gd name="T17" fmla="*/ 3903 w 3903"/>
                  <a:gd name="T18" fmla="*/ 2743 h 2743"/>
                </a:gdLst>
                <a:ahLst/>
                <a:cxnLst>
                  <a:cxn ang="T10">
                    <a:pos x="T0" y="T1"/>
                  </a:cxn>
                  <a:cxn ang="T11">
                    <a:pos x="T2" y="T3"/>
                  </a:cxn>
                  <a:cxn ang="T12">
                    <a:pos x="T4" y="T5"/>
                  </a:cxn>
                  <a:cxn ang="T13">
                    <a:pos x="T6" y="T7"/>
                  </a:cxn>
                  <a:cxn ang="T14">
                    <a:pos x="T8" y="T9"/>
                  </a:cxn>
                </a:cxnLst>
                <a:rect l="T15" t="T16" r="T17" b="T18"/>
                <a:pathLst>
                  <a:path w="3903" h="2743">
                    <a:moveTo>
                      <a:pt x="97" y="16"/>
                    </a:moveTo>
                    <a:lnTo>
                      <a:pt x="3903" y="2707"/>
                    </a:lnTo>
                    <a:lnTo>
                      <a:pt x="3870" y="2743"/>
                    </a:lnTo>
                    <a:lnTo>
                      <a:pt x="0" y="0"/>
                    </a:lnTo>
                    <a:lnTo>
                      <a:pt x="97" y="16"/>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51" name="Freeform 133"/>
              <p:cNvSpPr>
                <a:spLocks noChangeAspect="1"/>
              </p:cNvSpPr>
              <p:nvPr/>
            </p:nvSpPr>
            <p:spPr bwMode="gray">
              <a:xfrm>
                <a:off x="4092" y="2576"/>
                <a:ext cx="879" cy="614"/>
              </a:xfrm>
              <a:custGeom>
                <a:avLst/>
                <a:gdLst>
                  <a:gd name="T0" fmla="*/ 0 w 4187"/>
                  <a:gd name="T1" fmla="*/ 0 h 2929"/>
                  <a:gd name="T2" fmla="*/ 0 w 4187"/>
                  <a:gd name="T3" fmla="*/ 0 h 2929"/>
                  <a:gd name="T4" fmla="*/ 0 w 4187"/>
                  <a:gd name="T5" fmla="*/ 0 h 2929"/>
                  <a:gd name="T6" fmla="*/ 0 w 4187"/>
                  <a:gd name="T7" fmla="*/ 0 h 2929"/>
                  <a:gd name="T8" fmla="*/ 0 w 4187"/>
                  <a:gd name="T9" fmla="*/ 0 h 2929"/>
                  <a:gd name="T10" fmla="*/ 0 60000 65536"/>
                  <a:gd name="T11" fmla="*/ 0 60000 65536"/>
                  <a:gd name="T12" fmla="*/ 0 60000 65536"/>
                  <a:gd name="T13" fmla="*/ 0 60000 65536"/>
                  <a:gd name="T14" fmla="*/ 0 60000 65536"/>
                  <a:gd name="T15" fmla="*/ 0 w 4187"/>
                  <a:gd name="T16" fmla="*/ 0 h 2929"/>
                  <a:gd name="T17" fmla="*/ 4187 w 4187"/>
                  <a:gd name="T18" fmla="*/ 2929 h 2929"/>
                </a:gdLst>
                <a:ahLst/>
                <a:cxnLst>
                  <a:cxn ang="T10">
                    <a:pos x="T0" y="T1"/>
                  </a:cxn>
                  <a:cxn ang="T11">
                    <a:pos x="T2" y="T3"/>
                  </a:cxn>
                  <a:cxn ang="T12">
                    <a:pos x="T4" y="T5"/>
                  </a:cxn>
                  <a:cxn ang="T13">
                    <a:pos x="T6" y="T7"/>
                  </a:cxn>
                  <a:cxn ang="T14">
                    <a:pos x="T8" y="T9"/>
                  </a:cxn>
                </a:cxnLst>
                <a:rect l="T15" t="T16" r="T17" b="T18"/>
                <a:pathLst>
                  <a:path w="4187" h="2929">
                    <a:moveTo>
                      <a:pt x="63" y="0"/>
                    </a:moveTo>
                    <a:lnTo>
                      <a:pt x="4187" y="2913"/>
                    </a:lnTo>
                    <a:lnTo>
                      <a:pt x="4133" y="2929"/>
                    </a:lnTo>
                    <a:lnTo>
                      <a:pt x="0" y="12"/>
                    </a:lnTo>
                    <a:lnTo>
                      <a:pt x="63"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52" name="Freeform 134"/>
              <p:cNvSpPr>
                <a:spLocks noChangeAspect="1"/>
              </p:cNvSpPr>
              <p:nvPr/>
            </p:nvSpPr>
            <p:spPr bwMode="gray">
              <a:xfrm>
                <a:off x="3951" y="2573"/>
                <a:ext cx="210" cy="147"/>
              </a:xfrm>
              <a:custGeom>
                <a:avLst/>
                <a:gdLst>
                  <a:gd name="T0" fmla="*/ 0 w 1000"/>
                  <a:gd name="T1" fmla="*/ 0 h 704"/>
                  <a:gd name="T2" fmla="*/ 0 w 1000"/>
                  <a:gd name="T3" fmla="*/ 0 h 704"/>
                  <a:gd name="T4" fmla="*/ 0 w 1000"/>
                  <a:gd name="T5" fmla="*/ 0 h 704"/>
                  <a:gd name="T6" fmla="*/ 0 w 1000"/>
                  <a:gd name="T7" fmla="*/ 0 h 704"/>
                  <a:gd name="T8" fmla="*/ 0 w 1000"/>
                  <a:gd name="T9" fmla="*/ 0 h 704"/>
                  <a:gd name="T10" fmla="*/ 0 60000 65536"/>
                  <a:gd name="T11" fmla="*/ 0 60000 65536"/>
                  <a:gd name="T12" fmla="*/ 0 60000 65536"/>
                  <a:gd name="T13" fmla="*/ 0 60000 65536"/>
                  <a:gd name="T14" fmla="*/ 0 60000 65536"/>
                  <a:gd name="T15" fmla="*/ 0 w 1000"/>
                  <a:gd name="T16" fmla="*/ 0 h 704"/>
                  <a:gd name="T17" fmla="*/ 1000 w 1000"/>
                  <a:gd name="T18" fmla="*/ 704 h 704"/>
                </a:gdLst>
                <a:ahLst/>
                <a:cxnLst>
                  <a:cxn ang="T10">
                    <a:pos x="T0" y="T1"/>
                  </a:cxn>
                  <a:cxn ang="T11">
                    <a:pos x="T2" y="T3"/>
                  </a:cxn>
                  <a:cxn ang="T12">
                    <a:pos x="T4" y="T5"/>
                  </a:cxn>
                  <a:cxn ang="T13">
                    <a:pos x="T6" y="T7"/>
                  </a:cxn>
                  <a:cxn ang="T14">
                    <a:pos x="T8" y="T9"/>
                  </a:cxn>
                </a:cxnLst>
                <a:rect l="T15" t="T16" r="T17" b="T18"/>
                <a:pathLst>
                  <a:path w="1000" h="704">
                    <a:moveTo>
                      <a:pt x="0" y="653"/>
                    </a:moveTo>
                    <a:lnTo>
                      <a:pt x="926" y="5"/>
                    </a:lnTo>
                    <a:lnTo>
                      <a:pt x="1000" y="0"/>
                    </a:lnTo>
                    <a:lnTo>
                      <a:pt x="6" y="704"/>
                    </a:lnTo>
                    <a:lnTo>
                      <a:pt x="0" y="65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53" name="Freeform 135"/>
              <p:cNvSpPr>
                <a:spLocks noChangeAspect="1"/>
              </p:cNvSpPr>
              <p:nvPr/>
            </p:nvSpPr>
            <p:spPr bwMode="gray">
              <a:xfrm>
                <a:off x="3865" y="2584"/>
                <a:ext cx="401" cy="284"/>
              </a:xfrm>
              <a:custGeom>
                <a:avLst/>
                <a:gdLst>
                  <a:gd name="T0" fmla="*/ 0 w 1910"/>
                  <a:gd name="T1" fmla="*/ 0 h 1353"/>
                  <a:gd name="T2" fmla="*/ 0 w 1910"/>
                  <a:gd name="T3" fmla="*/ 0 h 1353"/>
                  <a:gd name="T4" fmla="*/ 0 w 1910"/>
                  <a:gd name="T5" fmla="*/ 0 h 1353"/>
                  <a:gd name="T6" fmla="*/ 0 w 1910"/>
                  <a:gd name="T7" fmla="*/ 0 h 1353"/>
                  <a:gd name="T8" fmla="*/ 0 w 1910"/>
                  <a:gd name="T9" fmla="*/ 0 h 1353"/>
                  <a:gd name="T10" fmla="*/ 0 60000 65536"/>
                  <a:gd name="T11" fmla="*/ 0 60000 65536"/>
                  <a:gd name="T12" fmla="*/ 0 60000 65536"/>
                  <a:gd name="T13" fmla="*/ 0 60000 65536"/>
                  <a:gd name="T14" fmla="*/ 0 60000 65536"/>
                  <a:gd name="T15" fmla="*/ 0 w 1910"/>
                  <a:gd name="T16" fmla="*/ 0 h 1353"/>
                  <a:gd name="T17" fmla="*/ 1910 w 1910"/>
                  <a:gd name="T18" fmla="*/ 1353 h 1353"/>
                </a:gdLst>
                <a:ahLst/>
                <a:cxnLst>
                  <a:cxn ang="T10">
                    <a:pos x="T0" y="T1"/>
                  </a:cxn>
                  <a:cxn ang="T11">
                    <a:pos x="T2" y="T3"/>
                  </a:cxn>
                  <a:cxn ang="T12">
                    <a:pos x="T4" y="T5"/>
                  </a:cxn>
                  <a:cxn ang="T13">
                    <a:pos x="T6" y="T7"/>
                  </a:cxn>
                  <a:cxn ang="T14">
                    <a:pos x="T8" y="T9"/>
                  </a:cxn>
                </a:cxnLst>
                <a:rect l="T15" t="T16" r="T17" b="T18"/>
                <a:pathLst>
                  <a:path w="1910" h="1353">
                    <a:moveTo>
                      <a:pt x="0" y="1306"/>
                    </a:moveTo>
                    <a:lnTo>
                      <a:pt x="1857" y="0"/>
                    </a:lnTo>
                    <a:lnTo>
                      <a:pt x="1910" y="12"/>
                    </a:lnTo>
                    <a:lnTo>
                      <a:pt x="14" y="1353"/>
                    </a:lnTo>
                    <a:lnTo>
                      <a:pt x="0" y="1306"/>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54" name="Freeform 136"/>
              <p:cNvSpPr>
                <a:spLocks noChangeAspect="1"/>
              </p:cNvSpPr>
              <p:nvPr/>
            </p:nvSpPr>
            <p:spPr bwMode="gray">
              <a:xfrm>
                <a:off x="3901" y="2613"/>
                <a:ext cx="444" cy="312"/>
              </a:xfrm>
              <a:custGeom>
                <a:avLst/>
                <a:gdLst>
                  <a:gd name="T0" fmla="*/ 0 w 2113"/>
                  <a:gd name="T1" fmla="*/ 0 h 1490"/>
                  <a:gd name="T2" fmla="*/ 0 w 2113"/>
                  <a:gd name="T3" fmla="*/ 0 h 1490"/>
                  <a:gd name="T4" fmla="*/ 0 w 2113"/>
                  <a:gd name="T5" fmla="*/ 0 h 1490"/>
                  <a:gd name="T6" fmla="*/ 0 w 2113"/>
                  <a:gd name="T7" fmla="*/ 0 h 1490"/>
                  <a:gd name="T8" fmla="*/ 0 w 2113"/>
                  <a:gd name="T9" fmla="*/ 0 h 1490"/>
                  <a:gd name="T10" fmla="*/ 0 60000 65536"/>
                  <a:gd name="T11" fmla="*/ 0 60000 65536"/>
                  <a:gd name="T12" fmla="*/ 0 60000 65536"/>
                  <a:gd name="T13" fmla="*/ 0 60000 65536"/>
                  <a:gd name="T14" fmla="*/ 0 60000 65536"/>
                  <a:gd name="T15" fmla="*/ 0 w 2113"/>
                  <a:gd name="T16" fmla="*/ 0 h 1490"/>
                  <a:gd name="T17" fmla="*/ 2113 w 2113"/>
                  <a:gd name="T18" fmla="*/ 1490 h 1490"/>
                </a:gdLst>
                <a:ahLst/>
                <a:cxnLst>
                  <a:cxn ang="T10">
                    <a:pos x="T0" y="T1"/>
                  </a:cxn>
                  <a:cxn ang="T11">
                    <a:pos x="T2" y="T3"/>
                  </a:cxn>
                  <a:cxn ang="T12">
                    <a:pos x="T4" y="T5"/>
                  </a:cxn>
                  <a:cxn ang="T13">
                    <a:pos x="T6" y="T7"/>
                  </a:cxn>
                  <a:cxn ang="T14">
                    <a:pos x="T8" y="T9"/>
                  </a:cxn>
                </a:cxnLst>
                <a:rect l="T15" t="T16" r="T17" b="T18"/>
                <a:pathLst>
                  <a:path w="2113" h="1490">
                    <a:moveTo>
                      <a:pt x="0" y="1457"/>
                    </a:moveTo>
                    <a:lnTo>
                      <a:pt x="2070" y="0"/>
                    </a:lnTo>
                    <a:lnTo>
                      <a:pt x="2113" y="20"/>
                    </a:lnTo>
                    <a:lnTo>
                      <a:pt x="31" y="1490"/>
                    </a:lnTo>
                    <a:lnTo>
                      <a:pt x="0" y="1457"/>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55" name="Freeform 137"/>
              <p:cNvSpPr>
                <a:spLocks noChangeAspect="1"/>
              </p:cNvSpPr>
              <p:nvPr/>
            </p:nvSpPr>
            <p:spPr bwMode="gray">
              <a:xfrm>
                <a:off x="3959" y="2654"/>
                <a:ext cx="451" cy="317"/>
              </a:xfrm>
              <a:custGeom>
                <a:avLst/>
                <a:gdLst>
                  <a:gd name="T0" fmla="*/ 0 w 2144"/>
                  <a:gd name="T1" fmla="*/ 0 h 1510"/>
                  <a:gd name="T2" fmla="*/ 0 w 2144"/>
                  <a:gd name="T3" fmla="*/ 0 h 1510"/>
                  <a:gd name="T4" fmla="*/ 0 w 2144"/>
                  <a:gd name="T5" fmla="*/ 0 h 1510"/>
                  <a:gd name="T6" fmla="*/ 0 w 2144"/>
                  <a:gd name="T7" fmla="*/ 0 h 1510"/>
                  <a:gd name="T8" fmla="*/ 0 w 2144"/>
                  <a:gd name="T9" fmla="*/ 0 h 1510"/>
                  <a:gd name="T10" fmla="*/ 0 60000 65536"/>
                  <a:gd name="T11" fmla="*/ 0 60000 65536"/>
                  <a:gd name="T12" fmla="*/ 0 60000 65536"/>
                  <a:gd name="T13" fmla="*/ 0 60000 65536"/>
                  <a:gd name="T14" fmla="*/ 0 60000 65536"/>
                  <a:gd name="T15" fmla="*/ 0 w 2144"/>
                  <a:gd name="T16" fmla="*/ 0 h 1510"/>
                  <a:gd name="T17" fmla="*/ 2144 w 2144"/>
                  <a:gd name="T18" fmla="*/ 1510 h 1510"/>
                </a:gdLst>
                <a:ahLst/>
                <a:cxnLst>
                  <a:cxn ang="T10">
                    <a:pos x="T0" y="T1"/>
                  </a:cxn>
                  <a:cxn ang="T11">
                    <a:pos x="T2" y="T3"/>
                  </a:cxn>
                  <a:cxn ang="T12">
                    <a:pos x="T4" y="T5"/>
                  </a:cxn>
                  <a:cxn ang="T13">
                    <a:pos x="T6" y="T7"/>
                  </a:cxn>
                  <a:cxn ang="T14">
                    <a:pos x="T8" y="T9"/>
                  </a:cxn>
                </a:cxnLst>
                <a:rect l="T15" t="T16" r="T17" b="T18"/>
                <a:pathLst>
                  <a:path w="2144" h="1510">
                    <a:moveTo>
                      <a:pt x="0" y="1484"/>
                    </a:moveTo>
                    <a:lnTo>
                      <a:pt x="2112" y="0"/>
                    </a:lnTo>
                    <a:lnTo>
                      <a:pt x="2144" y="25"/>
                    </a:lnTo>
                    <a:lnTo>
                      <a:pt x="42" y="1510"/>
                    </a:lnTo>
                    <a:lnTo>
                      <a:pt x="0" y="1484"/>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56" name="Freeform 138"/>
              <p:cNvSpPr>
                <a:spLocks noChangeAspect="1"/>
              </p:cNvSpPr>
              <p:nvPr/>
            </p:nvSpPr>
            <p:spPr bwMode="gray">
              <a:xfrm>
                <a:off x="3985" y="2688"/>
                <a:ext cx="510" cy="361"/>
              </a:xfrm>
              <a:custGeom>
                <a:avLst/>
                <a:gdLst>
                  <a:gd name="T0" fmla="*/ 0 w 2430"/>
                  <a:gd name="T1" fmla="*/ 0 h 1720"/>
                  <a:gd name="T2" fmla="*/ 0 w 2430"/>
                  <a:gd name="T3" fmla="*/ 0 h 1720"/>
                  <a:gd name="T4" fmla="*/ 0 w 2430"/>
                  <a:gd name="T5" fmla="*/ 0 h 1720"/>
                  <a:gd name="T6" fmla="*/ 0 w 2430"/>
                  <a:gd name="T7" fmla="*/ 0 h 1720"/>
                  <a:gd name="T8" fmla="*/ 0 w 2430"/>
                  <a:gd name="T9" fmla="*/ 0 h 1720"/>
                  <a:gd name="T10" fmla="*/ 0 60000 65536"/>
                  <a:gd name="T11" fmla="*/ 0 60000 65536"/>
                  <a:gd name="T12" fmla="*/ 0 60000 65536"/>
                  <a:gd name="T13" fmla="*/ 0 60000 65536"/>
                  <a:gd name="T14" fmla="*/ 0 60000 65536"/>
                  <a:gd name="T15" fmla="*/ 0 w 2430"/>
                  <a:gd name="T16" fmla="*/ 0 h 1720"/>
                  <a:gd name="T17" fmla="*/ 2430 w 2430"/>
                  <a:gd name="T18" fmla="*/ 1720 h 1720"/>
                </a:gdLst>
                <a:ahLst/>
                <a:cxnLst>
                  <a:cxn ang="T10">
                    <a:pos x="T0" y="T1"/>
                  </a:cxn>
                  <a:cxn ang="T11">
                    <a:pos x="T2" y="T3"/>
                  </a:cxn>
                  <a:cxn ang="T12">
                    <a:pos x="T4" y="T5"/>
                  </a:cxn>
                  <a:cxn ang="T13">
                    <a:pos x="T6" y="T7"/>
                  </a:cxn>
                  <a:cxn ang="T14">
                    <a:pos x="T8" y="T9"/>
                  </a:cxn>
                </a:cxnLst>
                <a:rect l="T15" t="T16" r="T17" b="T18"/>
                <a:pathLst>
                  <a:path w="2430" h="1720">
                    <a:moveTo>
                      <a:pt x="0" y="1667"/>
                    </a:moveTo>
                    <a:lnTo>
                      <a:pt x="2359" y="3"/>
                    </a:lnTo>
                    <a:lnTo>
                      <a:pt x="2430" y="0"/>
                    </a:lnTo>
                    <a:lnTo>
                      <a:pt x="2" y="1720"/>
                    </a:lnTo>
                    <a:lnTo>
                      <a:pt x="0" y="1667"/>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57" name="Freeform 139"/>
              <p:cNvSpPr>
                <a:spLocks noChangeAspect="1"/>
              </p:cNvSpPr>
              <p:nvPr/>
            </p:nvSpPr>
            <p:spPr bwMode="gray">
              <a:xfrm>
                <a:off x="4014" y="2698"/>
                <a:ext cx="590" cy="414"/>
              </a:xfrm>
              <a:custGeom>
                <a:avLst/>
                <a:gdLst>
                  <a:gd name="T0" fmla="*/ 0 w 2811"/>
                  <a:gd name="T1" fmla="*/ 0 h 1977"/>
                  <a:gd name="T2" fmla="*/ 0 w 2811"/>
                  <a:gd name="T3" fmla="*/ 0 h 1977"/>
                  <a:gd name="T4" fmla="*/ 0 w 2811"/>
                  <a:gd name="T5" fmla="*/ 0 h 1977"/>
                  <a:gd name="T6" fmla="*/ 0 w 2811"/>
                  <a:gd name="T7" fmla="*/ 0 h 1977"/>
                  <a:gd name="T8" fmla="*/ 0 w 2811"/>
                  <a:gd name="T9" fmla="*/ 0 h 1977"/>
                  <a:gd name="T10" fmla="*/ 0 60000 65536"/>
                  <a:gd name="T11" fmla="*/ 0 60000 65536"/>
                  <a:gd name="T12" fmla="*/ 0 60000 65536"/>
                  <a:gd name="T13" fmla="*/ 0 60000 65536"/>
                  <a:gd name="T14" fmla="*/ 0 60000 65536"/>
                  <a:gd name="T15" fmla="*/ 0 w 2811"/>
                  <a:gd name="T16" fmla="*/ 0 h 1977"/>
                  <a:gd name="T17" fmla="*/ 2811 w 2811"/>
                  <a:gd name="T18" fmla="*/ 1977 h 1977"/>
                </a:gdLst>
                <a:ahLst/>
                <a:cxnLst>
                  <a:cxn ang="T10">
                    <a:pos x="T0" y="T1"/>
                  </a:cxn>
                  <a:cxn ang="T11">
                    <a:pos x="T2" y="T3"/>
                  </a:cxn>
                  <a:cxn ang="T12">
                    <a:pos x="T4" y="T5"/>
                  </a:cxn>
                  <a:cxn ang="T13">
                    <a:pos x="T6" y="T7"/>
                  </a:cxn>
                  <a:cxn ang="T14">
                    <a:pos x="T8" y="T9"/>
                  </a:cxn>
                </a:cxnLst>
                <a:rect l="T15" t="T16" r="T17" b="T18"/>
                <a:pathLst>
                  <a:path w="2811" h="1977">
                    <a:moveTo>
                      <a:pt x="0" y="1941"/>
                    </a:moveTo>
                    <a:lnTo>
                      <a:pt x="2759" y="0"/>
                    </a:lnTo>
                    <a:lnTo>
                      <a:pt x="2811" y="10"/>
                    </a:lnTo>
                    <a:lnTo>
                      <a:pt x="30" y="1977"/>
                    </a:lnTo>
                    <a:lnTo>
                      <a:pt x="0" y="194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58" name="Freeform 140"/>
              <p:cNvSpPr>
                <a:spLocks noChangeAspect="1"/>
              </p:cNvSpPr>
              <p:nvPr/>
            </p:nvSpPr>
            <p:spPr bwMode="gray">
              <a:xfrm>
                <a:off x="4073" y="2724"/>
                <a:ext cx="615" cy="432"/>
              </a:xfrm>
              <a:custGeom>
                <a:avLst/>
                <a:gdLst>
                  <a:gd name="T0" fmla="*/ 0 w 2932"/>
                  <a:gd name="T1" fmla="*/ 0 h 2058"/>
                  <a:gd name="T2" fmla="*/ 0 w 2932"/>
                  <a:gd name="T3" fmla="*/ 0 h 2058"/>
                  <a:gd name="T4" fmla="*/ 0 w 2932"/>
                  <a:gd name="T5" fmla="*/ 0 h 2058"/>
                  <a:gd name="T6" fmla="*/ 0 w 2932"/>
                  <a:gd name="T7" fmla="*/ 0 h 2058"/>
                  <a:gd name="T8" fmla="*/ 0 w 2932"/>
                  <a:gd name="T9" fmla="*/ 0 h 2058"/>
                  <a:gd name="T10" fmla="*/ 0 60000 65536"/>
                  <a:gd name="T11" fmla="*/ 0 60000 65536"/>
                  <a:gd name="T12" fmla="*/ 0 60000 65536"/>
                  <a:gd name="T13" fmla="*/ 0 60000 65536"/>
                  <a:gd name="T14" fmla="*/ 0 60000 65536"/>
                  <a:gd name="T15" fmla="*/ 0 w 2932"/>
                  <a:gd name="T16" fmla="*/ 0 h 2058"/>
                  <a:gd name="T17" fmla="*/ 2932 w 2932"/>
                  <a:gd name="T18" fmla="*/ 2058 h 2058"/>
                </a:gdLst>
                <a:ahLst/>
                <a:cxnLst>
                  <a:cxn ang="T10">
                    <a:pos x="T0" y="T1"/>
                  </a:cxn>
                  <a:cxn ang="T11">
                    <a:pos x="T2" y="T3"/>
                  </a:cxn>
                  <a:cxn ang="T12">
                    <a:pos x="T4" y="T5"/>
                  </a:cxn>
                  <a:cxn ang="T13">
                    <a:pos x="T6" y="T7"/>
                  </a:cxn>
                  <a:cxn ang="T14">
                    <a:pos x="T8" y="T9"/>
                  </a:cxn>
                </a:cxnLst>
                <a:rect l="T15" t="T16" r="T17" b="T18"/>
                <a:pathLst>
                  <a:path w="2932" h="2058">
                    <a:moveTo>
                      <a:pt x="0" y="2033"/>
                    </a:moveTo>
                    <a:lnTo>
                      <a:pt x="2889" y="0"/>
                    </a:lnTo>
                    <a:lnTo>
                      <a:pt x="2932" y="18"/>
                    </a:lnTo>
                    <a:lnTo>
                      <a:pt x="43" y="2058"/>
                    </a:lnTo>
                    <a:lnTo>
                      <a:pt x="0" y="203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59" name="Freeform 141"/>
              <p:cNvSpPr>
                <a:spLocks noChangeAspect="1"/>
              </p:cNvSpPr>
              <p:nvPr/>
            </p:nvSpPr>
            <p:spPr bwMode="gray">
              <a:xfrm>
                <a:off x="4154" y="2761"/>
                <a:ext cx="603" cy="421"/>
              </a:xfrm>
              <a:custGeom>
                <a:avLst/>
                <a:gdLst>
                  <a:gd name="T0" fmla="*/ 0 w 2874"/>
                  <a:gd name="T1" fmla="*/ 0 h 2011"/>
                  <a:gd name="T2" fmla="*/ 0 w 2874"/>
                  <a:gd name="T3" fmla="*/ 0 h 2011"/>
                  <a:gd name="T4" fmla="*/ 0 w 2874"/>
                  <a:gd name="T5" fmla="*/ 0 h 2011"/>
                  <a:gd name="T6" fmla="*/ 0 w 2874"/>
                  <a:gd name="T7" fmla="*/ 0 h 2011"/>
                  <a:gd name="T8" fmla="*/ 0 w 2874"/>
                  <a:gd name="T9" fmla="*/ 0 h 2011"/>
                  <a:gd name="T10" fmla="*/ 0 60000 65536"/>
                  <a:gd name="T11" fmla="*/ 0 60000 65536"/>
                  <a:gd name="T12" fmla="*/ 0 60000 65536"/>
                  <a:gd name="T13" fmla="*/ 0 60000 65536"/>
                  <a:gd name="T14" fmla="*/ 0 60000 65536"/>
                  <a:gd name="T15" fmla="*/ 0 w 2874"/>
                  <a:gd name="T16" fmla="*/ 0 h 2011"/>
                  <a:gd name="T17" fmla="*/ 2874 w 2874"/>
                  <a:gd name="T18" fmla="*/ 2011 h 2011"/>
                </a:gdLst>
                <a:ahLst/>
                <a:cxnLst>
                  <a:cxn ang="T10">
                    <a:pos x="T0" y="T1"/>
                  </a:cxn>
                  <a:cxn ang="T11">
                    <a:pos x="T2" y="T3"/>
                  </a:cxn>
                  <a:cxn ang="T12">
                    <a:pos x="T4" y="T5"/>
                  </a:cxn>
                  <a:cxn ang="T13">
                    <a:pos x="T6" y="T7"/>
                  </a:cxn>
                  <a:cxn ang="T14">
                    <a:pos x="T8" y="T9"/>
                  </a:cxn>
                </a:cxnLst>
                <a:rect l="T15" t="T16" r="T17" b="T18"/>
                <a:pathLst>
                  <a:path w="2874" h="2011">
                    <a:moveTo>
                      <a:pt x="0" y="1999"/>
                    </a:moveTo>
                    <a:lnTo>
                      <a:pt x="2840" y="0"/>
                    </a:lnTo>
                    <a:lnTo>
                      <a:pt x="2874" y="24"/>
                    </a:lnTo>
                    <a:lnTo>
                      <a:pt x="65" y="2011"/>
                    </a:lnTo>
                    <a:lnTo>
                      <a:pt x="0" y="1999"/>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60" name="Freeform 142"/>
              <p:cNvSpPr>
                <a:spLocks noChangeAspect="1"/>
              </p:cNvSpPr>
              <p:nvPr/>
            </p:nvSpPr>
            <p:spPr bwMode="gray">
              <a:xfrm>
                <a:off x="4269" y="2808"/>
                <a:ext cx="546" cy="382"/>
              </a:xfrm>
              <a:custGeom>
                <a:avLst/>
                <a:gdLst>
                  <a:gd name="T0" fmla="*/ 0 w 2604"/>
                  <a:gd name="T1" fmla="*/ 0 h 1820"/>
                  <a:gd name="T2" fmla="*/ 0 w 2604"/>
                  <a:gd name="T3" fmla="*/ 0 h 1820"/>
                  <a:gd name="T4" fmla="*/ 0 w 2604"/>
                  <a:gd name="T5" fmla="*/ 0 h 1820"/>
                  <a:gd name="T6" fmla="*/ 0 w 2604"/>
                  <a:gd name="T7" fmla="*/ 0 h 1820"/>
                  <a:gd name="T8" fmla="*/ 0 w 2604"/>
                  <a:gd name="T9" fmla="*/ 0 h 1820"/>
                  <a:gd name="T10" fmla="*/ 0 60000 65536"/>
                  <a:gd name="T11" fmla="*/ 0 60000 65536"/>
                  <a:gd name="T12" fmla="*/ 0 60000 65536"/>
                  <a:gd name="T13" fmla="*/ 0 60000 65536"/>
                  <a:gd name="T14" fmla="*/ 0 60000 65536"/>
                  <a:gd name="T15" fmla="*/ 0 w 2604"/>
                  <a:gd name="T16" fmla="*/ 0 h 1820"/>
                  <a:gd name="T17" fmla="*/ 2604 w 2604"/>
                  <a:gd name="T18" fmla="*/ 1820 h 1820"/>
                </a:gdLst>
                <a:ahLst/>
                <a:cxnLst>
                  <a:cxn ang="T10">
                    <a:pos x="T0" y="T1"/>
                  </a:cxn>
                  <a:cxn ang="T11">
                    <a:pos x="T2" y="T3"/>
                  </a:cxn>
                  <a:cxn ang="T12">
                    <a:pos x="T4" y="T5"/>
                  </a:cxn>
                  <a:cxn ang="T13">
                    <a:pos x="T6" y="T7"/>
                  </a:cxn>
                  <a:cxn ang="T14">
                    <a:pos x="T8" y="T9"/>
                  </a:cxn>
                </a:cxnLst>
                <a:rect l="T15" t="T16" r="T17" b="T18"/>
                <a:pathLst>
                  <a:path w="2604" h="1820">
                    <a:moveTo>
                      <a:pt x="0" y="1820"/>
                    </a:moveTo>
                    <a:lnTo>
                      <a:pt x="2577" y="0"/>
                    </a:lnTo>
                    <a:lnTo>
                      <a:pt x="2604" y="30"/>
                    </a:lnTo>
                    <a:lnTo>
                      <a:pt x="78" y="1819"/>
                    </a:lnTo>
                    <a:lnTo>
                      <a:pt x="0" y="182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61" name="Freeform 143"/>
              <p:cNvSpPr>
                <a:spLocks noChangeAspect="1"/>
              </p:cNvSpPr>
              <p:nvPr/>
            </p:nvSpPr>
            <p:spPr bwMode="gray">
              <a:xfrm>
                <a:off x="4323" y="2868"/>
                <a:ext cx="531" cy="380"/>
              </a:xfrm>
              <a:custGeom>
                <a:avLst/>
                <a:gdLst>
                  <a:gd name="T0" fmla="*/ 0 w 2535"/>
                  <a:gd name="T1" fmla="*/ 0 h 1808"/>
                  <a:gd name="T2" fmla="*/ 0 w 2535"/>
                  <a:gd name="T3" fmla="*/ 0 h 1808"/>
                  <a:gd name="T4" fmla="*/ 0 w 2535"/>
                  <a:gd name="T5" fmla="*/ 0 h 1808"/>
                  <a:gd name="T6" fmla="*/ 0 w 2535"/>
                  <a:gd name="T7" fmla="*/ 0 h 1808"/>
                  <a:gd name="T8" fmla="*/ 0 w 2535"/>
                  <a:gd name="T9" fmla="*/ 0 h 1808"/>
                  <a:gd name="T10" fmla="*/ 0 60000 65536"/>
                  <a:gd name="T11" fmla="*/ 0 60000 65536"/>
                  <a:gd name="T12" fmla="*/ 0 60000 65536"/>
                  <a:gd name="T13" fmla="*/ 0 60000 65536"/>
                  <a:gd name="T14" fmla="*/ 0 60000 65536"/>
                  <a:gd name="T15" fmla="*/ 0 w 2535"/>
                  <a:gd name="T16" fmla="*/ 0 h 1808"/>
                  <a:gd name="T17" fmla="*/ 2535 w 2535"/>
                  <a:gd name="T18" fmla="*/ 1808 h 1808"/>
                </a:gdLst>
                <a:ahLst/>
                <a:cxnLst>
                  <a:cxn ang="T10">
                    <a:pos x="T0" y="T1"/>
                  </a:cxn>
                  <a:cxn ang="T11">
                    <a:pos x="T2" y="T3"/>
                  </a:cxn>
                  <a:cxn ang="T12">
                    <a:pos x="T4" y="T5"/>
                  </a:cxn>
                  <a:cxn ang="T13">
                    <a:pos x="T6" y="T7"/>
                  </a:cxn>
                  <a:cxn ang="T14">
                    <a:pos x="T8" y="T9"/>
                  </a:cxn>
                </a:cxnLst>
                <a:rect l="T15" t="T16" r="T17" b="T18"/>
                <a:pathLst>
                  <a:path w="2535" h="1808">
                    <a:moveTo>
                      <a:pt x="0" y="1773"/>
                    </a:moveTo>
                    <a:lnTo>
                      <a:pt x="2519" y="0"/>
                    </a:lnTo>
                    <a:lnTo>
                      <a:pt x="2535" y="38"/>
                    </a:lnTo>
                    <a:lnTo>
                      <a:pt x="33" y="1808"/>
                    </a:lnTo>
                    <a:lnTo>
                      <a:pt x="0" y="177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62" name="Freeform 144"/>
              <p:cNvSpPr>
                <a:spLocks noChangeAspect="1"/>
              </p:cNvSpPr>
              <p:nvPr/>
            </p:nvSpPr>
            <p:spPr bwMode="gray">
              <a:xfrm>
                <a:off x="4378" y="2930"/>
                <a:ext cx="522" cy="366"/>
              </a:xfrm>
              <a:custGeom>
                <a:avLst/>
                <a:gdLst>
                  <a:gd name="T0" fmla="*/ 0 w 2483"/>
                  <a:gd name="T1" fmla="*/ 0 h 1745"/>
                  <a:gd name="T2" fmla="*/ 0 w 2483"/>
                  <a:gd name="T3" fmla="*/ 0 h 1745"/>
                  <a:gd name="T4" fmla="*/ 0 w 2483"/>
                  <a:gd name="T5" fmla="*/ 0 h 1745"/>
                  <a:gd name="T6" fmla="*/ 0 w 2483"/>
                  <a:gd name="T7" fmla="*/ 0 h 1745"/>
                  <a:gd name="T8" fmla="*/ 0 w 2483"/>
                  <a:gd name="T9" fmla="*/ 0 h 1745"/>
                  <a:gd name="T10" fmla="*/ 0 60000 65536"/>
                  <a:gd name="T11" fmla="*/ 0 60000 65536"/>
                  <a:gd name="T12" fmla="*/ 0 60000 65536"/>
                  <a:gd name="T13" fmla="*/ 0 60000 65536"/>
                  <a:gd name="T14" fmla="*/ 0 60000 65536"/>
                  <a:gd name="T15" fmla="*/ 0 w 2483"/>
                  <a:gd name="T16" fmla="*/ 0 h 1745"/>
                  <a:gd name="T17" fmla="*/ 2483 w 2483"/>
                  <a:gd name="T18" fmla="*/ 1745 h 1745"/>
                </a:gdLst>
                <a:ahLst/>
                <a:cxnLst>
                  <a:cxn ang="T10">
                    <a:pos x="T0" y="T1"/>
                  </a:cxn>
                  <a:cxn ang="T11">
                    <a:pos x="T2" y="T3"/>
                  </a:cxn>
                  <a:cxn ang="T12">
                    <a:pos x="T4" y="T5"/>
                  </a:cxn>
                  <a:cxn ang="T13">
                    <a:pos x="T6" y="T7"/>
                  </a:cxn>
                  <a:cxn ang="T14">
                    <a:pos x="T8" y="T9"/>
                  </a:cxn>
                </a:cxnLst>
                <a:rect l="T15" t="T16" r="T17" b="T18"/>
                <a:pathLst>
                  <a:path w="2483" h="1745">
                    <a:moveTo>
                      <a:pt x="0" y="1715"/>
                    </a:moveTo>
                    <a:lnTo>
                      <a:pt x="2438" y="0"/>
                    </a:lnTo>
                    <a:lnTo>
                      <a:pt x="2483" y="18"/>
                    </a:lnTo>
                    <a:lnTo>
                      <a:pt x="41" y="1745"/>
                    </a:lnTo>
                    <a:lnTo>
                      <a:pt x="0" y="1715"/>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63" name="Freeform 145"/>
              <p:cNvSpPr>
                <a:spLocks noChangeAspect="1"/>
              </p:cNvSpPr>
              <p:nvPr/>
            </p:nvSpPr>
            <p:spPr bwMode="gray">
              <a:xfrm>
                <a:off x="4451" y="2962"/>
                <a:ext cx="528" cy="370"/>
              </a:xfrm>
              <a:custGeom>
                <a:avLst/>
                <a:gdLst>
                  <a:gd name="T0" fmla="*/ 0 w 2514"/>
                  <a:gd name="T1" fmla="*/ 0 h 1762"/>
                  <a:gd name="T2" fmla="*/ 0 w 2514"/>
                  <a:gd name="T3" fmla="*/ 0 h 1762"/>
                  <a:gd name="T4" fmla="*/ 0 w 2514"/>
                  <a:gd name="T5" fmla="*/ 0 h 1762"/>
                  <a:gd name="T6" fmla="*/ 0 w 2514"/>
                  <a:gd name="T7" fmla="*/ 0 h 1762"/>
                  <a:gd name="T8" fmla="*/ 0 w 2514"/>
                  <a:gd name="T9" fmla="*/ 0 h 1762"/>
                  <a:gd name="T10" fmla="*/ 0 60000 65536"/>
                  <a:gd name="T11" fmla="*/ 0 60000 65536"/>
                  <a:gd name="T12" fmla="*/ 0 60000 65536"/>
                  <a:gd name="T13" fmla="*/ 0 60000 65536"/>
                  <a:gd name="T14" fmla="*/ 0 60000 65536"/>
                  <a:gd name="T15" fmla="*/ 0 w 2514"/>
                  <a:gd name="T16" fmla="*/ 0 h 1762"/>
                  <a:gd name="T17" fmla="*/ 2514 w 2514"/>
                  <a:gd name="T18" fmla="*/ 1762 h 1762"/>
                </a:gdLst>
                <a:ahLst/>
                <a:cxnLst>
                  <a:cxn ang="T10">
                    <a:pos x="T0" y="T1"/>
                  </a:cxn>
                  <a:cxn ang="T11">
                    <a:pos x="T2" y="T3"/>
                  </a:cxn>
                  <a:cxn ang="T12">
                    <a:pos x="T4" y="T5"/>
                  </a:cxn>
                  <a:cxn ang="T13">
                    <a:pos x="T6" y="T7"/>
                  </a:cxn>
                  <a:cxn ang="T14">
                    <a:pos x="T8" y="T9"/>
                  </a:cxn>
                </a:cxnLst>
                <a:rect l="T15" t="T16" r="T17" b="T18"/>
                <a:pathLst>
                  <a:path w="2514" h="1762">
                    <a:moveTo>
                      <a:pt x="0" y="1742"/>
                    </a:moveTo>
                    <a:lnTo>
                      <a:pt x="2476" y="0"/>
                    </a:lnTo>
                    <a:lnTo>
                      <a:pt x="2514" y="22"/>
                    </a:lnTo>
                    <a:lnTo>
                      <a:pt x="51" y="1762"/>
                    </a:lnTo>
                    <a:lnTo>
                      <a:pt x="0" y="1742"/>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64" name="Freeform 146"/>
              <p:cNvSpPr>
                <a:spLocks noChangeAspect="1"/>
              </p:cNvSpPr>
              <p:nvPr/>
            </p:nvSpPr>
            <p:spPr bwMode="gray">
              <a:xfrm>
                <a:off x="4536" y="3004"/>
                <a:ext cx="502" cy="352"/>
              </a:xfrm>
              <a:custGeom>
                <a:avLst/>
                <a:gdLst>
                  <a:gd name="T0" fmla="*/ 0 w 2387"/>
                  <a:gd name="T1" fmla="*/ 0 h 1676"/>
                  <a:gd name="T2" fmla="*/ 0 w 2387"/>
                  <a:gd name="T3" fmla="*/ 0 h 1676"/>
                  <a:gd name="T4" fmla="*/ 0 w 2387"/>
                  <a:gd name="T5" fmla="*/ 0 h 1676"/>
                  <a:gd name="T6" fmla="*/ 0 w 2387"/>
                  <a:gd name="T7" fmla="*/ 0 h 1676"/>
                  <a:gd name="T8" fmla="*/ 0 w 2387"/>
                  <a:gd name="T9" fmla="*/ 0 h 1676"/>
                  <a:gd name="T10" fmla="*/ 0 60000 65536"/>
                  <a:gd name="T11" fmla="*/ 0 60000 65536"/>
                  <a:gd name="T12" fmla="*/ 0 60000 65536"/>
                  <a:gd name="T13" fmla="*/ 0 60000 65536"/>
                  <a:gd name="T14" fmla="*/ 0 60000 65536"/>
                  <a:gd name="T15" fmla="*/ 0 w 2387"/>
                  <a:gd name="T16" fmla="*/ 0 h 1676"/>
                  <a:gd name="T17" fmla="*/ 2387 w 2387"/>
                  <a:gd name="T18" fmla="*/ 1676 h 1676"/>
                </a:gdLst>
                <a:ahLst/>
                <a:cxnLst>
                  <a:cxn ang="T10">
                    <a:pos x="T0" y="T1"/>
                  </a:cxn>
                  <a:cxn ang="T11">
                    <a:pos x="T2" y="T3"/>
                  </a:cxn>
                  <a:cxn ang="T12">
                    <a:pos x="T4" y="T5"/>
                  </a:cxn>
                  <a:cxn ang="T13">
                    <a:pos x="T6" y="T7"/>
                  </a:cxn>
                  <a:cxn ang="T14">
                    <a:pos x="T8" y="T9"/>
                  </a:cxn>
                </a:cxnLst>
                <a:rect l="T15" t="T16" r="T17" b="T18"/>
                <a:pathLst>
                  <a:path w="2387" h="1676">
                    <a:moveTo>
                      <a:pt x="0" y="1661"/>
                    </a:moveTo>
                    <a:lnTo>
                      <a:pt x="2357" y="0"/>
                    </a:lnTo>
                    <a:lnTo>
                      <a:pt x="2387" y="30"/>
                    </a:lnTo>
                    <a:lnTo>
                      <a:pt x="59" y="1676"/>
                    </a:lnTo>
                    <a:lnTo>
                      <a:pt x="0" y="166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65" name="Freeform 147"/>
              <p:cNvSpPr>
                <a:spLocks noChangeAspect="1"/>
              </p:cNvSpPr>
              <p:nvPr/>
            </p:nvSpPr>
            <p:spPr bwMode="gray">
              <a:xfrm>
                <a:off x="4642" y="3068"/>
                <a:ext cx="426" cy="299"/>
              </a:xfrm>
              <a:custGeom>
                <a:avLst/>
                <a:gdLst>
                  <a:gd name="T0" fmla="*/ 0 w 2029"/>
                  <a:gd name="T1" fmla="*/ 0 h 1429"/>
                  <a:gd name="T2" fmla="*/ 0 w 2029"/>
                  <a:gd name="T3" fmla="*/ 0 h 1429"/>
                  <a:gd name="T4" fmla="*/ 0 w 2029"/>
                  <a:gd name="T5" fmla="*/ 0 h 1429"/>
                  <a:gd name="T6" fmla="*/ 0 w 2029"/>
                  <a:gd name="T7" fmla="*/ 0 h 1429"/>
                  <a:gd name="T8" fmla="*/ 0 w 2029"/>
                  <a:gd name="T9" fmla="*/ 0 h 1429"/>
                  <a:gd name="T10" fmla="*/ 0 60000 65536"/>
                  <a:gd name="T11" fmla="*/ 0 60000 65536"/>
                  <a:gd name="T12" fmla="*/ 0 60000 65536"/>
                  <a:gd name="T13" fmla="*/ 0 60000 65536"/>
                  <a:gd name="T14" fmla="*/ 0 60000 65536"/>
                  <a:gd name="T15" fmla="*/ 0 w 2029"/>
                  <a:gd name="T16" fmla="*/ 0 h 1429"/>
                  <a:gd name="T17" fmla="*/ 2029 w 2029"/>
                  <a:gd name="T18" fmla="*/ 1429 h 1429"/>
                </a:gdLst>
                <a:ahLst/>
                <a:cxnLst>
                  <a:cxn ang="T10">
                    <a:pos x="T0" y="T1"/>
                  </a:cxn>
                  <a:cxn ang="T11">
                    <a:pos x="T2" y="T3"/>
                  </a:cxn>
                  <a:cxn ang="T12">
                    <a:pos x="T4" y="T5"/>
                  </a:cxn>
                  <a:cxn ang="T13">
                    <a:pos x="T6" y="T7"/>
                  </a:cxn>
                  <a:cxn ang="T14">
                    <a:pos x="T8" y="T9"/>
                  </a:cxn>
                </a:cxnLst>
                <a:rect l="T15" t="T16" r="T17" b="T18"/>
                <a:pathLst>
                  <a:path w="2029" h="1429">
                    <a:moveTo>
                      <a:pt x="0" y="1424"/>
                    </a:moveTo>
                    <a:lnTo>
                      <a:pt x="2024" y="0"/>
                    </a:lnTo>
                    <a:lnTo>
                      <a:pt x="2029" y="48"/>
                    </a:lnTo>
                    <a:lnTo>
                      <a:pt x="74" y="1429"/>
                    </a:lnTo>
                    <a:lnTo>
                      <a:pt x="0" y="1424"/>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grpSp>
        <p:sp>
          <p:nvSpPr>
            <p:cNvPr id="40" name="Text Box 148"/>
            <p:cNvSpPr txBox="1">
              <a:spLocks noChangeArrowheads="1"/>
            </p:cNvSpPr>
            <p:nvPr/>
          </p:nvSpPr>
          <p:spPr bwMode="gray">
            <a:xfrm>
              <a:off x="3610" y="768"/>
              <a:ext cx="454" cy="194"/>
            </a:xfrm>
            <a:prstGeom prst="rect">
              <a:avLst/>
            </a:prstGeom>
            <a:noFill/>
            <a:ln w="12700" algn="ctr">
              <a:noFill/>
              <a:miter lim="800000"/>
              <a:headEnd/>
              <a:tailEnd/>
            </a:ln>
          </p:spPr>
          <p:txBody>
            <a:bodyPr>
              <a:spAutoFit/>
            </a:bodyPr>
            <a:lstStyle/>
            <a:p>
              <a:pPr algn="ctr">
                <a:spcBef>
                  <a:spcPct val="50000"/>
                </a:spcBef>
              </a:pPr>
              <a:r>
                <a:rPr lang="en-US" sz="1400" b="1" dirty="0">
                  <a:solidFill>
                    <a:prstClr val="black"/>
                  </a:solidFill>
                  <a:latin typeface="Arial Narrow" pitchFamily="34" charset="0"/>
                </a:rPr>
                <a:t>WAN </a:t>
              </a:r>
            </a:p>
          </p:txBody>
        </p:sp>
      </p:grpSp>
      <p:cxnSp>
        <p:nvCxnSpPr>
          <p:cNvPr id="73" name="AutoShape 97"/>
          <p:cNvCxnSpPr>
            <a:cxnSpLocks noChangeShapeType="1"/>
            <a:stCxn id="75" idx="1"/>
            <a:endCxn id="74" idx="3"/>
          </p:cNvCxnSpPr>
          <p:nvPr/>
        </p:nvCxnSpPr>
        <p:spPr bwMode="gray">
          <a:xfrm rot="10800000">
            <a:off x="4123310" y="3376883"/>
            <a:ext cx="406256" cy="1588"/>
          </a:xfrm>
          <a:prstGeom prst="straightConnector1">
            <a:avLst/>
          </a:prstGeom>
          <a:noFill/>
          <a:ln w="38100">
            <a:solidFill>
              <a:schemeClr val="accent2"/>
            </a:solidFill>
            <a:round/>
            <a:headEnd type="none" w="med" len="med"/>
            <a:tailEnd type="none" w="med" len="med"/>
          </a:ln>
        </p:spPr>
      </p:cxnSp>
      <p:cxnSp>
        <p:nvCxnSpPr>
          <p:cNvPr id="76" name="AutoShape 97"/>
          <p:cNvCxnSpPr>
            <a:cxnSpLocks noChangeShapeType="1"/>
            <a:stCxn id="29" idx="2"/>
            <a:endCxn id="74" idx="0"/>
          </p:cNvCxnSpPr>
          <p:nvPr/>
        </p:nvCxnSpPr>
        <p:spPr bwMode="gray">
          <a:xfrm rot="5400000">
            <a:off x="3720880" y="2862530"/>
            <a:ext cx="393700" cy="1588"/>
          </a:xfrm>
          <a:prstGeom prst="straightConnector1">
            <a:avLst/>
          </a:prstGeom>
          <a:noFill/>
          <a:ln w="38100">
            <a:solidFill>
              <a:schemeClr val="accent2"/>
            </a:solidFill>
            <a:round/>
            <a:headEnd type="none" w="med" len="med"/>
            <a:tailEnd type="none" w="med" len="med"/>
          </a:ln>
        </p:spPr>
      </p:cxnSp>
      <p:cxnSp>
        <p:nvCxnSpPr>
          <p:cNvPr id="81" name="AutoShape 97"/>
          <p:cNvCxnSpPr>
            <a:cxnSpLocks noChangeShapeType="1"/>
            <a:stCxn id="30" idx="2"/>
            <a:endCxn id="75" idx="0"/>
          </p:cNvCxnSpPr>
          <p:nvPr/>
        </p:nvCxnSpPr>
        <p:spPr bwMode="gray">
          <a:xfrm rot="5400000">
            <a:off x="4538300" y="2862530"/>
            <a:ext cx="393700" cy="1588"/>
          </a:xfrm>
          <a:prstGeom prst="straightConnector1">
            <a:avLst/>
          </a:prstGeom>
          <a:noFill/>
          <a:ln w="38100">
            <a:solidFill>
              <a:schemeClr val="accent2"/>
            </a:solidFill>
            <a:round/>
            <a:headEnd type="none" w="med" len="med"/>
            <a:tailEnd type="none" w="med" len="med"/>
          </a:ln>
        </p:spPr>
      </p:cxnSp>
      <p:pic>
        <p:nvPicPr>
          <p:cNvPr id="29" name="Picture 150"/>
          <p:cNvPicPr>
            <a:picLocks noChangeAspect="1" noChangeArrowheads="1"/>
          </p:cNvPicPr>
          <p:nvPr/>
        </p:nvPicPr>
        <p:blipFill>
          <a:blip r:embed="rId3" cstate="print"/>
          <a:srcRect/>
          <a:stretch>
            <a:fillRect/>
          </a:stretch>
        </p:blipFill>
        <p:spPr bwMode="gray">
          <a:xfrm>
            <a:off x="3712149" y="2030680"/>
            <a:ext cx="411163" cy="635000"/>
          </a:xfrm>
          <a:prstGeom prst="rect">
            <a:avLst/>
          </a:prstGeom>
          <a:noFill/>
          <a:ln w="9525">
            <a:noFill/>
            <a:miter lim="800000"/>
            <a:headEnd/>
            <a:tailEnd/>
          </a:ln>
        </p:spPr>
      </p:pic>
      <p:pic>
        <p:nvPicPr>
          <p:cNvPr id="30" name="Picture 150"/>
          <p:cNvPicPr>
            <a:picLocks noChangeAspect="1" noChangeArrowheads="1"/>
          </p:cNvPicPr>
          <p:nvPr/>
        </p:nvPicPr>
        <p:blipFill>
          <a:blip r:embed="rId3" cstate="print"/>
          <a:srcRect/>
          <a:stretch>
            <a:fillRect/>
          </a:stretch>
        </p:blipFill>
        <p:spPr bwMode="gray">
          <a:xfrm>
            <a:off x="4529569" y="2030680"/>
            <a:ext cx="411163" cy="635000"/>
          </a:xfrm>
          <a:prstGeom prst="rect">
            <a:avLst/>
          </a:prstGeom>
          <a:noFill/>
          <a:ln w="9525">
            <a:noFill/>
            <a:miter lim="800000"/>
            <a:headEnd/>
            <a:tailEnd/>
          </a:ln>
        </p:spPr>
      </p:pic>
      <p:pic>
        <p:nvPicPr>
          <p:cNvPr id="74" name="Picture 150"/>
          <p:cNvPicPr>
            <a:picLocks noChangeAspect="1" noChangeArrowheads="1"/>
          </p:cNvPicPr>
          <p:nvPr/>
        </p:nvPicPr>
        <p:blipFill>
          <a:blip r:embed="rId3" cstate="print"/>
          <a:srcRect/>
          <a:stretch>
            <a:fillRect/>
          </a:stretch>
        </p:blipFill>
        <p:spPr bwMode="gray">
          <a:xfrm>
            <a:off x="3712149" y="3059380"/>
            <a:ext cx="411163" cy="635000"/>
          </a:xfrm>
          <a:prstGeom prst="rect">
            <a:avLst/>
          </a:prstGeom>
          <a:noFill/>
          <a:ln w="9525">
            <a:noFill/>
            <a:miter lim="800000"/>
            <a:headEnd/>
            <a:tailEnd/>
          </a:ln>
        </p:spPr>
      </p:pic>
      <p:pic>
        <p:nvPicPr>
          <p:cNvPr id="75" name="Picture 150"/>
          <p:cNvPicPr>
            <a:picLocks noChangeAspect="1" noChangeArrowheads="1"/>
          </p:cNvPicPr>
          <p:nvPr/>
        </p:nvPicPr>
        <p:blipFill>
          <a:blip r:embed="rId3" cstate="print"/>
          <a:srcRect/>
          <a:stretch>
            <a:fillRect/>
          </a:stretch>
        </p:blipFill>
        <p:spPr bwMode="gray">
          <a:xfrm>
            <a:off x="4529569" y="3059380"/>
            <a:ext cx="411163" cy="635000"/>
          </a:xfrm>
          <a:prstGeom prst="rect">
            <a:avLst/>
          </a:prstGeom>
          <a:noFill/>
          <a:ln w="9525">
            <a:noFill/>
            <a:miter lim="800000"/>
            <a:headEnd/>
            <a:tailEnd/>
          </a:ln>
        </p:spPr>
      </p:pic>
      <p:sp>
        <p:nvSpPr>
          <p:cNvPr id="84" name="TextBox 83"/>
          <p:cNvSpPr txBox="1"/>
          <p:nvPr/>
        </p:nvSpPr>
        <p:spPr bwMode="auto">
          <a:xfrm>
            <a:off x="4921441" y="3124200"/>
            <a:ext cx="1381125" cy="161583"/>
          </a:xfrm>
          <a:prstGeom prst="rect">
            <a:avLst/>
          </a:prstGeom>
          <a:noFill/>
          <a:ln w="19050" algn="ctr">
            <a:noFill/>
            <a:miter lim="800000"/>
            <a:headEnd/>
            <a:tailEnd/>
          </a:ln>
        </p:spPr>
        <p:txBody>
          <a:bodyPr wrap="square" lIns="0" tIns="0" rIns="0" bIns="0" rtlCol="0">
            <a:spAutoFit/>
          </a:bodyPr>
          <a:lstStyle/>
          <a:p>
            <a:pPr algn="ctr"/>
            <a:r>
              <a:rPr lang="en-US" sz="1050" dirty="0" smtClean="0">
                <a:solidFill>
                  <a:prstClr val="black"/>
                </a:solidFill>
              </a:rPr>
              <a:t>Brocade MLX with MCT</a:t>
            </a:r>
            <a:endParaRPr lang="en-US" sz="1050" dirty="0">
              <a:solidFill>
                <a:prstClr val="black"/>
              </a:solidFill>
            </a:endParaRPr>
          </a:p>
        </p:txBody>
      </p:sp>
      <p:sp>
        <p:nvSpPr>
          <p:cNvPr id="89" name="TextBox 88"/>
          <p:cNvSpPr txBox="1"/>
          <p:nvPr/>
        </p:nvSpPr>
        <p:spPr bwMode="auto">
          <a:xfrm>
            <a:off x="1524002" y="4067179"/>
            <a:ext cx="1381125" cy="323165"/>
          </a:xfrm>
          <a:prstGeom prst="rect">
            <a:avLst/>
          </a:prstGeom>
          <a:noFill/>
          <a:ln w="19050" algn="ctr">
            <a:noFill/>
            <a:miter lim="800000"/>
            <a:headEnd/>
            <a:tailEnd/>
          </a:ln>
        </p:spPr>
        <p:txBody>
          <a:bodyPr wrap="square" lIns="0" tIns="0" rIns="0" bIns="0" rtlCol="0">
            <a:spAutoFit/>
          </a:bodyPr>
          <a:lstStyle/>
          <a:p>
            <a:pPr algn="ctr"/>
            <a:r>
              <a:rPr lang="en-US" sz="1050" dirty="0">
                <a:solidFill>
                  <a:prstClr val="black"/>
                </a:solidFill>
              </a:rPr>
              <a:t>Existing 1 </a:t>
            </a:r>
            <a:r>
              <a:rPr lang="en-US" sz="1050" dirty="0" err="1">
                <a:solidFill>
                  <a:prstClr val="black"/>
                </a:solidFill>
              </a:rPr>
              <a:t>Gbps</a:t>
            </a:r>
            <a:endParaRPr lang="en-US" sz="1050" dirty="0">
              <a:solidFill>
                <a:prstClr val="black"/>
              </a:solidFill>
            </a:endParaRPr>
          </a:p>
          <a:p>
            <a:pPr algn="ctr"/>
            <a:r>
              <a:rPr lang="en-US" sz="1050" dirty="0">
                <a:solidFill>
                  <a:prstClr val="black"/>
                </a:solidFill>
              </a:rPr>
              <a:t>Access Switches</a:t>
            </a:r>
          </a:p>
        </p:txBody>
      </p:sp>
      <p:cxnSp>
        <p:nvCxnSpPr>
          <p:cNvPr id="99" name="AutoShape 97"/>
          <p:cNvCxnSpPr>
            <a:cxnSpLocks noChangeShapeType="1"/>
          </p:cNvCxnSpPr>
          <p:nvPr/>
        </p:nvCxnSpPr>
        <p:spPr bwMode="gray">
          <a:xfrm rot="5400000">
            <a:off x="1776415" y="5224466"/>
            <a:ext cx="771524" cy="1588"/>
          </a:xfrm>
          <a:prstGeom prst="straightConnector1">
            <a:avLst/>
          </a:prstGeom>
          <a:noFill/>
          <a:ln w="22225">
            <a:solidFill>
              <a:schemeClr val="tx1"/>
            </a:solidFill>
            <a:round/>
            <a:headEnd type="none" w="med" len="med"/>
            <a:tailEnd type="none" w="med" len="med"/>
          </a:ln>
        </p:spPr>
      </p:cxnSp>
      <p:cxnSp>
        <p:nvCxnSpPr>
          <p:cNvPr id="103" name="AutoShape 97"/>
          <p:cNvCxnSpPr>
            <a:cxnSpLocks noChangeShapeType="1"/>
          </p:cNvCxnSpPr>
          <p:nvPr/>
        </p:nvCxnSpPr>
        <p:spPr bwMode="gray">
          <a:xfrm rot="5400000">
            <a:off x="1881190" y="5224466"/>
            <a:ext cx="771524" cy="1588"/>
          </a:xfrm>
          <a:prstGeom prst="straightConnector1">
            <a:avLst/>
          </a:prstGeom>
          <a:noFill/>
          <a:ln w="22225">
            <a:solidFill>
              <a:schemeClr val="tx1"/>
            </a:solidFill>
            <a:round/>
            <a:headEnd type="none" w="med" len="med"/>
            <a:tailEnd type="none" w="med" len="med"/>
          </a:ln>
        </p:spPr>
      </p:cxnSp>
      <p:cxnSp>
        <p:nvCxnSpPr>
          <p:cNvPr id="104" name="AutoShape 97"/>
          <p:cNvCxnSpPr>
            <a:cxnSpLocks noChangeShapeType="1"/>
          </p:cNvCxnSpPr>
          <p:nvPr/>
        </p:nvCxnSpPr>
        <p:spPr bwMode="gray">
          <a:xfrm rot="5400000">
            <a:off x="1985965" y="5224466"/>
            <a:ext cx="771524" cy="1588"/>
          </a:xfrm>
          <a:prstGeom prst="straightConnector1">
            <a:avLst/>
          </a:prstGeom>
          <a:noFill/>
          <a:ln w="22225">
            <a:solidFill>
              <a:schemeClr val="tx1"/>
            </a:solidFill>
            <a:round/>
            <a:headEnd type="none" w="med" len="med"/>
            <a:tailEnd type="none" w="med" len="med"/>
          </a:ln>
        </p:spPr>
      </p:cxnSp>
      <p:pic>
        <p:nvPicPr>
          <p:cNvPr id="85" name="Picture 493"/>
          <p:cNvPicPr>
            <a:picLocks noChangeAspect="1" noChangeArrowheads="1"/>
          </p:cNvPicPr>
          <p:nvPr/>
        </p:nvPicPr>
        <p:blipFill>
          <a:blip r:embed="rId4" cstate="print"/>
          <a:srcRect/>
          <a:stretch>
            <a:fillRect/>
          </a:stretch>
        </p:blipFill>
        <p:spPr bwMode="gray">
          <a:xfrm>
            <a:off x="1999265" y="4592099"/>
            <a:ext cx="547687" cy="255588"/>
          </a:xfrm>
          <a:prstGeom prst="rect">
            <a:avLst/>
          </a:prstGeom>
          <a:noFill/>
          <a:ln w="9525">
            <a:noFill/>
            <a:miter lim="800000"/>
            <a:headEnd/>
            <a:tailEnd/>
          </a:ln>
        </p:spPr>
      </p:pic>
      <p:grpSp>
        <p:nvGrpSpPr>
          <p:cNvPr id="4" name="Group 479"/>
          <p:cNvGrpSpPr>
            <a:grpSpLocks/>
          </p:cNvGrpSpPr>
          <p:nvPr/>
        </p:nvGrpSpPr>
        <p:grpSpPr bwMode="auto">
          <a:xfrm>
            <a:off x="1961167" y="5607054"/>
            <a:ext cx="547687" cy="561975"/>
            <a:chOff x="1159" y="3175"/>
            <a:chExt cx="345" cy="354"/>
          </a:xfrm>
        </p:grpSpPr>
        <p:pic>
          <p:nvPicPr>
            <p:cNvPr id="91" name="Picture 480"/>
            <p:cNvPicPr>
              <a:picLocks noChangeAspect="1" noChangeArrowheads="1"/>
            </p:cNvPicPr>
            <p:nvPr/>
          </p:nvPicPr>
          <p:blipFill>
            <a:blip r:embed="rId5" cstate="print"/>
            <a:srcRect/>
            <a:stretch>
              <a:fillRect/>
            </a:stretch>
          </p:blipFill>
          <p:spPr bwMode="gray">
            <a:xfrm>
              <a:off x="1159" y="3379"/>
              <a:ext cx="345" cy="150"/>
            </a:xfrm>
            <a:prstGeom prst="rect">
              <a:avLst/>
            </a:prstGeom>
            <a:noFill/>
            <a:ln w="9525">
              <a:noFill/>
              <a:miter lim="800000"/>
              <a:headEnd/>
              <a:tailEnd/>
            </a:ln>
          </p:spPr>
        </p:pic>
        <p:pic>
          <p:nvPicPr>
            <p:cNvPr id="92" name="Picture 481"/>
            <p:cNvPicPr>
              <a:picLocks noChangeAspect="1" noChangeArrowheads="1"/>
            </p:cNvPicPr>
            <p:nvPr/>
          </p:nvPicPr>
          <p:blipFill>
            <a:blip r:embed="rId5" cstate="print"/>
            <a:srcRect/>
            <a:stretch>
              <a:fillRect/>
            </a:stretch>
          </p:blipFill>
          <p:spPr bwMode="gray">
            <a:xfrm>
              <a:off x="1159" y="3277"/>
              <a:ext cx="345" cy="150"/>
            </a:xfrm>
            <a:prstGeom prst="rect">
              <a:avLst/>
            </a:prstGeom>
            <a:noFill/>
            <a:ln w="9525">
              <a:noFill/>
              <a:miter lim="800000"/>
              <a:headEnd/>
              <a:tailEnd/>
            </a:ln>
          </p:spPr>
        </p:pic>
        <p:pic>
          <p:nvPicPr>
            <p:cNvPr id="93" name="Picture 482"/>
            <p:cNvPicPr>
              <a:picLocks noChangeAspect="1" noChangeArrowheads="1"/>
            </p:cNvPicPr>
            <p:nvPr/>
          </p:nvPicPr>
          <p:blipFill>
            <a:blip r:embed="rId5" cstate="print"/>
            <a:srcRect/>
            <a:stretch>
              <a:fillRect/>
            </a:stretch>
          </p:blipFill>
          <p:spPr bwMode="gray">
            <a:xfrm>
              <a:off x="1159" y="3175"/>
              <a:ext cx="345" cy="150"/>
            </a:xfrm>
            <a:prstGeom prst="rect">
              <a:avLst/>
            </a:prstGeom>
            <a:noFill/>
            <a:ln w="9525">
              <a:noFill/>
              <a:miter lim="800000"/>
              <a:headEnd/>
              <a:tailEnd/>
            </a:ln>
          </p:spPr>
        </p:pic>
      </p:grpSp>
      <p:grpSp>
        <p:nvGrpSpPr>
          <p:cNvPr id="5" name="Group 479"/>
          <p:cNvGrpSpPr>
            <a:grpSpLocks/>
          </p:cNvGrpSpPr>
          <p:nvPr/>
        </p:nvGrpSpPr>
        <p:grpSpPr bwMode="auto">
          <a:xfrm>
            <a:off x="3965328" y="5583242"/>
            <a:ext cx="547687" cy="561975"/>
            <a:chOff x="1159" y="3175"/>
            <a:chExt cx="345" cy="354"/>
          </a:xfrm>
        </p:grpSpPr>
        <p:pic>
          <p:nvPicPr>
            <p:cNvPr id="113" name="Picture 480"/>
            <p:cNvPicPr>
              <a:picLocks noChangeAspect="1" noChangeArrowheads="1"/>
            </p:cNvPicPr>
            <p:nvPr/>
          </p:nvPicPr>
          <p:blipFill>
            <a:blip r:embed="rId5" cstate="print"/>
            <a:srcRect/>
            <a:stretch>
              <a:fillRect/>
            </a:stretch>
          </p:blipFill>
          <p:spPr bwMode="gray">
            <a:xfrm>
              <a:off x="1159" y="3379"/>
              <a:ext cx="345" cy="150"/>
            </a:xfrm>
            <a:prstGeom prst="rect">
              <a:avLst/>
            </a:prstGeom>
            <a:noFill/>
            <a:ln w="9525">
              <a:noFill/>
              <a:miter lim="800000"/>
              <a:headEnd/>
              <a:tailEnd/>
            </a:ln>
          </p:spPr>
        </p:pic>
        <p:pic>
          <p:nvPicPr>
            <p:cNvPr id="114" name="Picture 481"/>
            <p:cNvPicPr>
              <a:picLocks noChangeAspect="1" noChangeArrowheads="1"/>
            </p:cNvPicPr>
            <p:nvPr/>
          </p:nvPicPr>
          <p:blipFill>
            <a:blip r:embed="rId5" cstate="print"/>
            <a:srcRect/>
            <a:stretch>
              <a:fillRect/>
            </a:stretch>
          </p:blipFill>
          <p:spPr bwMode="gray">
            <a:xfrm>
              <a:off x="1159" y="3277"/>
              <a:ext cx="345" cy="150"/>
            </a:xfrm>
            <a:prstGeom prst="rect">
              <a:avLst/>
            </a:prstGeom>
            <a:noFill/>
            <a:ln w="9525">
              <a:noFill/>
              <a:miter lim="800000"/>
              <a:headEnd/>
              <a:tailEnd/>
            </a:ln>
          </p:spPr>
        </p:pic>
        <p:pic>
          <p:nvPicPr>
            <p:cNvPr id="115" name="Picture 482"/>
            <p:cNvPicPr>
              <a:picLocks noChangeAspect="1" noChangeArrowheads="1"/>
            </p:cNvPicPr>
            <p:nvPr/>
          </p:nvPicPr>
          <p:blipFill>
            <a:blip r:embed="rId5" cstate="print"/>
            <a:srcRect/>
            <a:stretch>
              <a:fillRect/>
            </a:stretch>
          </p:blipFill>
          <p:spPr bwMode="gray">
            <a:xfrm>
              <a:off x="1159" y="3175"/>
              <a:ext cx="345" cy="150"/>
            </a:xfrm>
            <a:prstGeom prst="rect">
              <a:avLst/>
            </a:prstGeom>
            <a:noFill/>
            <a:ln w="9525">
              <a:noFill/>
              <a:miter lim="800000"/>
              <a:headEnd/>
              <a:tailEnd/>
            </a:ln>
          </p:spPr>
        </p:pic>
      </p:grpSp>
      <p:sp>
        <p:nvSpPr>
          <p:cNvPr id="150" name="TextBox 149"/>
          <p:cNvSpPr txBox="1"/>
          <p:nvPr/>
        </p:nvSpPr>
        <p:spPr bwMode="auto">
          <a:xfrm>
            <a:off x="4759037" y="4554808"/>
            <a:ext cx="935060" cy="484748"/>
          </a:xfrm>
          <a:prstGeom prst="rect">
            <a:avLst/>
          </a:prstGeom>
          <a:noFill/>
          <a:ln w="19050" algn="ctr">
            <a:noFill/>
            <a:miter lim="800000"/>
            <a:headEnd/>
            <a:tailEnd/>
          </a:ln>
        </p:spPr>
        <p:txBody>
          <a:bodyPr wrap="square" lIns="0" tIns="0" rIns="0" bIns="0" rtlCol="0">
            <a:spAutoFit/>
          </a:bodyPr>
          <a:lstStyle/>
          <a:p>
            <a:pPr algn="ctr"/>
            <a:r>
              <a:rPr lang="en-US" sz="1050" dirty="0">
                <a:solidFill>
                  <a:srgbClr val="FF0000"/>
                </a:solidFill>
                <a:latin typeface="Franklin Gothic Demi"/>
              </a:rPr>
              <a:t>2-switch</a:t>
            </a:r>
          </a:p>
          <a:p>
            <a:pPr algn="ctr"/>
            <a:r>
              <a:rPr lang="en-US" sz="1050" dirty="0" smtClean="0">
                <a:solidFill>
                  <a:srgbClr val="FF0000"/>
                </a:solidFill>
                <a:latin typeface="Franklin Gothic Demi"/>
              </a:rPr>
              <a:t>VCS Fabric</a:t>
            </a:r>
          </a:p>
          <a:p>
            <a:pPr algn="ctr"/>
            <a:r>
              <a:rPr lang="en-US" sz="1050" dirty="0" smtClean="0">
                <a:solidFill>
                  <a:srgbClr val="FF0000"/>
                </a:solidFill>
                <a:latin typeface="Franklin Gothic Demi"/>
              </a:rPr>
              <a:t> </a:t>
            </a:r>
            <a:r>
              <a:rPr lang="en-US" sz="1050" dirty="0">
                <a:solidFill>
                  <a:srgbClr val="FF0000"/>
                </a:solidFill>
                <a:latin typeface="Franklin Gothic Demi"/>
              </a:rPr>
              <a:t>at </a:t>
            </a:r>
            <a:r>
              <a:rPr lang="en-US" sz="1050" dirty="0" err="1">
                <a:solidFill>
                  <a:srgbClr val="FF0000"/>
                </a:solidFill>
                <a:latin typeface="Franklin Gothic Demi"/>
              </a:rPr>
              <a:t>ToR</a:t>
            </a:r>
            <a:endParaRPr lang="en-US" sz="1050" dirty="0">
              <a:solidFill>
                <a:srgbClr val="FF0000"/>
              </a:solidFill>
              <a:latin typeface="Franklin Gothic Demi"/>
            </a:endParaRPr>
          </a:p>
        </p:txBody>
      </p:sp>
      <p:sp>
        <p:nvSpPr>
          <p:cNvPr id="216" name="Oval 215"/>
          <p:cNvSpPr/>
          <p:nvPr/>
        </p:nvSpPr>
        <p:spPr bwMode="auto">
          <a:xfrm>
            <a:off x="4038597" y="4152901"/>
            <a:ext cx="609600" cy="152400"/>
          </a:xfrm>
          <a:prstGeom prst="ellipse">
            <a:avLst/>
          </a:prstGeom>
          <a:noFill/>
          <a:ln w="28575" algn="ctr">
            <a:solidFill>
              <a:schemeClr val="accent2"/>
            </a:solidFill>
            <a:miter lim="800000"/>
            <a:headEnd/>
            <a:tailEnd/>
          </a:ln>
        </p:spPr>
        <p:txBody>
          <a:bodyPr wrap="none" rtlCol="0" anchor="ctr"/>
          <a:lstStyle/>
          <a:p>
            <a:pPr algn="ctr"/>
            <a:endParaRPr lang="en-US" dirty="0">
              <a:solidFill>
                <a:prstClr val="black"/>
              </a:solidFill>
            </a:endParaRPr>
          </a:p>
        </p:txBody>
      </p:sp>
      <p:sp>
        <p:nvSpPr>
          <p:cNvPr id="217" name="Oval 216"/>
          <p:cNvSpPr/>
          <p:nvPr/>
        </p:nvSpPr>
        <p:spPr bwMode="auto">
          <a:xfrm rot="18122742">
            <a:off x="5069451" y="4128970"/>
            <a:ext cx="531011" cy="172818"/>
          </a:xfrm>
          <a:prstGeom prst="ellipse">
            <a:avLst/>
          </a:prstGeom>
          <a:noFill/>
          <a:ln w="28575" algn="ctr">
            <a:solidFill>
              <a:schemeClr val="accent2"/>
            </a:solidFill>
            <a:miter lim="800000"/>
            <a:headEnd/>
            <a:tailEnd/>
          </a:ln>
        </p:spPr>
        <p:txBody>
          <a:bodyPr wrap="none" rtlCol="0" anchor="ctr"/>
          <a:lstStyle/>
          <a:p>
            <a:pPr algn="ctr"/>
            <a:endParaRPr lang="en-US" dirty="0">
              <a:solidFill>
                <a:prstClr val="black"/>
              </a:solidFill>
            </a:endParaRPr>
          </a:p>
        </p:txBody>
      </p:sp>
      <p:cxnSp>
        <p:nvCxnSpPr>
          <p:cNvPr id="228" name="AutoShape 97"/>
          <p:cNvCxnSpPr>
            <a:cxnSpLocks noChangeShapeType="1"/>
          </p:cNvCxnSpPr>
          <p:nvPr/>
        </p:nvCxnSpPr>
        <p:spPr bwMode="gray">
          <a:xfrm rot="5400000">
            <a:off x="2471739" y="5224466"/>
            <a:ext cx="771524" cy="1588"/>
          </a:xfrm>
          <a:prstGeom prst="straightConnector1">
            <a:avLst/>
          </a:prstGeom>
          <a:noFill/>
          <a:ln w="22225">
            <a:solidFill>
              <a:schemeClr val="tx1"/>
            </a:solidFill>
            <a:round/>
            <a:headEnd type="none" w="med" len="med"/>
            <a:tailEnd type="none" w="med" len="med"/>
          </a:ln>
        </p:spPr>
      </p:cxnSp>
      <p:cxnSp>
        <p:nvCxnSpPr>
          <p:cNvPr id="229" name="AutoShape 97"/>
          <p:cNvCxnSpPr>
            <a:cxnSpLocks noChangeShapeType="1"/>
          </p:cNvCxnSpPr>
          <p:nvPr/>
        </p:nvCxnSpPr>
        <p:spPr bwMode="gray">
          <a:xfrm rot="5400000">
            <a:off x="2576515" y="5224466"/>
            <a:ext cx="771524" cy="1588"/>
          </a:xfrm>
          <a:prstGeom prst="straightConnector1">
            <a:avLst/>
          </a:prstGeom>
          <a:noFill/>
          <a:ln w="22225">
            <a:solidFill>
              <a:schemeClr val="tx1"/>
            </a:solidFill>
            <a:round/>
            <a:headEnd type="none" w="med" len="med"/>
            <a:tailEnd type="none" w="med" len="med"/>
          </a:ln>
        </p:spPr>
      </p:cxnSp>
      <p:cxnSp>
        <p:nvCxnSpPr>
          <p:cNvPr id="230" name="AutoShape 97"/>
          <p:cNvCxnSpPr>
            <a:cxnSpLocks noChangeShapeType="1"/>
          </p:cNvCxnSpPr>
          <p:nvPr/>
        </p:nvCxnSpPr>
        <p:spPr bwMode="gray">
          <a:xfrm rot="5400000">
            <a:off x="2681290" y="5224466"/>
            <a:ext cx="771524" cy="1588"/>
          </a:xfrm>
          <a:prstGeom prst="straightConnector1">
            <a:avLst/>
          </a:prstGeom>
          <a:noFill/>
          <a:ln w="22225">
            <a:solidFill>
              <a:schemeClr val="tx1"/>
            </a:solidFill>
            <a:round/>
            <a:headEnd type="none" w="med" len="med"/>
            <a:tailEnd type="none" w="med" len="med"/>
          </a:ln>
        </p:spPr>
      </p:cxnSp>
      <p:pic>
        <p:nvPicPr>
          <p:cNvPr id="231" name="Picture 493"/>
          <p:cNvPicPr>
            <a:picLocks noChangeAspect="1" noChangeArrowheads="1"/>
          </p:cNvPicPr>
          <p:nvPr/>
        </p:nvPicPr>
        <p:blipFill>
          <a:blip r:embed="rId4" cstate="print"/>
          <a:srcRect/>
          <a:stretch>
            <a:fillRect/>
          </a:stretch>
        </p:blipFill>
        <p:spPr bwMode="gray">
          <a:xfrm>
            <a:off x="2694592" y="4592099"/>
            <a:ext cx="547687" cy="255588"/>
          </a:xfrm>
          <a:prstGeom prst="rect">
            <a:avLst/>
          </a:prstGeom>
          <a:noFill/>
          <a:ln w="9525">
            <a:noFill/>
            <a:miter lim="800000"/>
            <a:headEnd/>
            <a:tailEnd/>
          </a:ln>
        </p:spPr>
      </p:pic>
      <p:grpSp>
        <p:nvGrpSpPr>
          <p:cNvPr id="6" name="Group 479"/>
          <p:cNvGrpSpPr>
            <a:grpSpLocks/>
          </p:cNvGrpSpPr>
          <p:nvPr/>
        </p:nvGrpSpPr>
        <p:grpSpPr bwMode="auto">
          <a:xfrm>
            <a:off x="2656492" y="5607054"/>
            <a:ext cx="547687" cy="561975"/>
            <a:chOff x="1159" y="3175"/>
            <a:chExt cx="345" cy="354"/>
          </a:xfrm>
        </p:grpSpPr>
        <p:pic>
          <p:nvPicPr>
            <p:cNvPr id="233" name="Picture 480"/>
            <p:cNvPicPr>
              <a:picLocks noChangeAspect="1" noChangeArrowheads="1"/>
            </p:cNvPicPr>
            <p:nvPr/>
          </p:nvPicPr>
          <p:blipFill>
            <a:blip r:embed="rId5" cstate="print"/>
            <a:srcRect/>
            <a:stretch>
              <a:fillRect/>
            </a:stretch>
          </p:blipFill>
          <p:spPr bwMode="gray">
            <a:xfrm>
              <a:off x="1159" y="3379"/>
              <a:ext cx="345" cy="150"/>
            </a:xfrm>
            <a:prstGeom prst="rect">
              <a:avLst/>
            </a:prstGeom>
            <a:noFill/>
            <a:ln w="9525">
              <a:noFill/>
              <a:miter lim="800000"/>
              <a:headEnd/>
              <a:tailEnd/>
            </a:ln>
          </p:spPr>
        </p:pic>
        <p:pic>
          <p:nvPicPr>
            <p:cNvPr id="234" name="Picture 481"/>
            <p:cNvPicPr>
              <a:picLocks noChangeAspect="1" noChangeArrowheads="1"/>
            </p:cNvPicPr>
            <p:nvPr/>
          </p:nvPicPr>
          <p:blipFill>
            <a:blip r:embed="rId5" cstate="print"/>
            <a:srcRect/>
            <a:stretch>
              <a:fillRect/>
            </a:stretch>
          </p:blipFill>
          <p:spPr bwMode="gray">
            <a:xfrm>
              <a:off x="1159" y="3277"/>
              <a:ext cx="345" cy="150"/>
            </a:xfrm>
            <a:prstGeom prst="rect">
              <a:avLst/>
            </a:prstGeom>
            <a:noFill/>
            <a:ln w="9525">
              <a:noFill/>
              <a:miter lim="800000"/>
              <a:headEnd/>
              <a:tailEnd/>
            </a:ln>
          </p:spPr>
        </p:pic>
        <p:pic>
          <p:nvPicPr>
            <p:cNvPr id="235" name="Picture 482"/>
            <p:cNvPicPr>
              <a:picLocks noChangeAspect="1" noChangeArrowheads="1"/>
            </p:cNvPicPr>
            <p:nvPr/>
          </p:nvPicPr>
          <p:blipFill>
            <a:blip r:embed="rId5" cstate="print"/>
            <a:srcRect/>
            <a:stretch>
              <a:fillRect/>
            </a:stretch>
          </p:blipFill>
          <p:spPr bwMode="gray">
            <a:xfrm>
              <a:off x="1159" y="3175"/>
              <a:ext cx="345" cy="150"/>
            </a:xfrm>
            <a:prstGeom prst="rect">
              <a:avLst/>
            </a:prstGeom>
            <a:noFill/>
            <a:ln w="9525">
              <a:noFill/>
              <a:miter lim="800000"/>
              <a:headEnd/>
              <a:tailEnd/>
            </a:ln>
          </p:spPr>
        </p:pic>
      </p:grpSp>
      <p:cxnSp>
        <p:nvCxnSpPr>
          <p:cNvPr id="236" name="AutoShape 97"/>
          <p:cNvCxnSpPr>
            <a:cxnSpLocks noChangeShapeType="1"/>
            <a:stCxn id="74" idx="2"/>
          </p:cNvCxnSpPr>
          <p:nvPr/>
        </p:nvCxnSpPr>
        <p:spPr bwMode="gray">
          <a:xfrm rot="5400000">
            <a:off x="2994225" y="3668593"/>
            <a:ext cx="897716" cy="949299"/>
          </a:xfrm>
          <a:prstGeom prst="straightConnector1">
            <a:avLst/>
          </a:prstGeom>
          <a:noFill/>
          <a:ln w="28575">
            <a:solidFill>
              <a:schemeClr val="accent2"/>
            </a:solidFill>
            <a:round/>
            <a:headEnd type="none" w="med" len="med"/>
            <a:tailEnd type="none" w="med" len="med"/>
          </a:ln>
        </p:spPr>
      </p:cxnSp>
      <p:sp>
        <p:nvSpPr>
          <p:cNvPr id="239" name="TextBox 238"/>
          <p:cNvSpPr txBox="1"/>
          <p:nvPr/>
        </p:nvSpPr>
        <p:spPr bwMode="auto">
          <a:xfrm>
            <a:off x="3552827" y="6191254"/>
            <a:ext cx="1381125" cy="323165"/>
          </a:xfrm>
          <a:prstGeom prst="rect">
            <a:avLst/>
          </a:prstGeom>
          <a:noFill/>
          <a:ln w="19050" algn="ctr">
            <a:noFill/>
            <a:miter lim="800000"/>
            <a:headEnd/>
            <a:tailEnd/>
          </a:ln>
        </p:spPr>
        <p:txBody>
          <a:bodyPr wrap="square" lIns="0" tIns="0" rIns="0" bIns="0" rtlCol="0">
            <a:spAutoFit/>
          </a:bodyPr>
          <a:lstStyle/>
          <a:p>
            <a:pPr algn="ctr"/>
            <a:r>
              <a:rPr lang="en-US" sz="1050" dirty="0" smtClean="0">
                <a:solidFill>
                  <a:prstClr val="black"/>
                </a:solidFill>
              </a:rPr>
              <a:t>1/10 </a:t>
            </a:r>
            <a:r>
              <a:rPr lang="en-US" sz="1050" dirty="0" err="1">
                <a:solidFill>
                  <a:prstClr val="black"/>
                </a:solidFill>
              </a:rPr>
              <a:t>Gbps</a:t>
            </a:r>
            <a:endParaRPr lang="en-US" sz="1050" dirty="0">
              <a:solidFill>
                <a:prstClr val="black"/>
              </a:solidFill>
            </a:endParaRPr>
          </a:p>
          <a:p>
            <a:pPr algn="ctr"/>
            <a:r>
              <a:rPr lang="en-US" sz="1050" dirty="0">
                <a:solidFill>
                  <a:prstClr val="black"/>
                </a:solidFill>
              </a:rPr>
              <a:t>Servers</a:t>
            </a:r>
          </a:p>
        </p:txBody>
      </p:sp>
      <p:sp>
        <p:nvSpPr>
          <p:cNvPr id="240" name="TextBox 239"/>
          <p:cNvSpPr txBox="1"/>
          <p:nvPr/>
        </p:nvSpPr>
        <p:spPr bwMode="auto">
          <a:xfrm>
            <a:off x="5286377" y="6191254"/>
            <a:ext cx="1381125" cy="323165"/>
          </a:xfrm>
          <a:prstGeom prst="rect">
            <a:avLst/>
          </a:prstGeom>
          <a:noFill/>
          <a:ln w="19050" algn="ctr">
            <a:noFill/>
            <a:miter lim="800000"/>
            <a:headEnd/>
            <a:tailEnd/>
          </a:ln>
        </p:spPr>
        <p:txBody>
          <a:bodyPr wrap="square" lIns="0" tIns="0" rIns="0" bIns="0" rtlCol="0">
            <a:spAutoFit/>
          </a:bodyPr>
          <a:lstStyle/>
          <a:p>
            <a:pPr algn="ctr"/>
            <a:r>
              <a:rPr lang="en-US" sz="1050" dirty="0">
                <a:solidFill>
                  <a:prstClr val="black"/>
                </a:solidFill>
              </a:rPr>
              <a:t>10 </a:t>
            </a:r>
            <a:r>
              <a:rPr lang="en-US" sz="1050" dirty="0" err="1">
                <a:solidFill>
                  <a:prstClr val="black"/>
                </a:solidFill>
              </a:rPr>
              <a:t>Gbps</a:t>
            </a:r>
            <a:endParaRPr lang="en-US" sz="1050" dirty="0">
              <a:solidFill>
                <a:prstClr val="black"/>
              </a:solidFill>
            </a:endParaRPr>
          </a:p>
          <a:p>
            <a:pPr algn="ctr"/>
            <a:r>
              <a:rPr lang="en-US" sz="1050" dirty="0">
                <a:solidFill>
                  <a:prstClr val="black"/>
                </a:solidFill>
              </a:rPr>
              <a:t>Servers</a:t>
            </a:r>
          </a:p>
        </p:txBody>
      </p:sp>
      <p:sp>
        <p:nvSpPr>
          <p:cNvPr id="241" name="TextBox 240"/>
          <p:cNvSpPr txBox="1"/>
          <p:nvPr/>
        </p:nvSpPr>
        <p:spPr bwMode="auto">
          <a:xfrm>
            <a:off x="1847852" y="6191254"/>
            <a:ext cx="1381125" cy="323165"/>
          </a:xfrm>
          <a:prstGeom prst="rect">
            <a:avLst/>
          </a:prstGeom>
          <a:noFill/>
          <a:ln w="19050" algn="ctr">
            <a:noFill/>
            <a:miter lim="800000"/>
            <a:headEnd/>
            <a:tailEnd/>
          </a:ln>
        </p:spPr>
        <p:txBody>
          <a:bodyPr wrap="square" lIns="0" tIns="0" rIns="0" bIns="0" rtlCol="0">
            <a:spAutoFit/>
          </a:bodyPr>
          <a:lstStyle/>
          <a:p>
            <a:pPr algn="ctr"/>
            <a:r>
              <a:rPr lang="en-US" sz="1050" dirty="0">
                <a:solidFill>
                  <a:prstClr val="black"/>
                </a:solidFill>
              </a:rPr>
              <a:t>1 </a:t>
            </a:r>
            <a:r>
              <a:rPr lang="en-US" sz="1050" dirty="0" err="1">
                <a:solidFill>
                  <a:prstClr val="black"/>
                </a:solidFill>
              </a:rPr>
              <a:t>Gbps</a:t>
            </a:r>
            <a:endParaRPr lang="en-US" sz="1050" dirty="0">
              <a:solidFill>
                <a:prstClr val="black"/>
              </a:solidFill>
            </a:endParaRPr>
          </a:p>
          <a:p>
            <a:pPr algn="ctr"/>
            <a:r>
              <a:rPr lang="en-US" sz="1050" dirty="0">
                <a:solidFill>
                  <a:prstClr val="black"/>
                </a:solidFill>
              </a:rPr>
              <a:t>Servers</a:t>
            </a:r>
          </a:p>
        </p:txBody>
      </p:sp>
      <p:sp>
        <p:nvSpPr>
          <p:cNvPr id="242" name="TextBox 241"/>
          <p:cNvSpPr txBox="1"/>
          <p:nvPr/>
        </p:nvSpPr>
        <p:spPr bwMode="auto">
          <a:xfrm>
            <a:off x="4581522" y="4248839"/>
            <a:ext cx="571500" cy="161583"/>
          </a:xfrm>
          <a:prstGeom prst="rect">
            <a:avLst/>
          </a:prstGeom>
          <a:noFill/>
          <a:ln w="19050" algn="ctr">
            <a:noFill/>
            <a:miter lim="800000"/>
            <a:headEnd/>
            <a:tailEnd/>
          </a:ln>
        </p:spPr>
        <p:txBody>
          <a:bodyPr wrap="square" lIns="0" tIns="0" rIns="0" bIns="0" rtlCol="0">
            <a:spAutoFit/>
          </a:bodyPr>
          <a:lstStyle/>
          <a:p>
            <a:pPr algn="ctr"/>
            <a:r>
              <a:rPr lang="en-US" sz="1050" dirty="0" err="1">
                <a:solidFill>
                  <a:prstClr val="black"/>
                </a:solidFill>
              </a:rPr>
              <a:t>vLAG</a:t>
            </a:r>
            <a:endParaRPr lang="en-US" sz="1050" dirty="0">
              <a:solidFill>
                <a:prstClr val="black"/>
              </a:solidFill>
            </a:endParaRPr>
          </a:p>
        </p:txBody>
      </p:sp>
      <p:grpSp>
        <p:nvGrpSpPr>
          <p:cNvPr id="7" name="Group 117"/>
          <p:cNvGrpSpPr/>
          <p:nvPr/>
        </p:nvGrpSpPr>
        <p:grpSpPr>
          <a:xfrm>
            <a:off x="3607379" y="4314829"/>
            <a:ext cx="1390787" cy="819151"/>
            <a:chOff x="761999" y="3505200"/>
            <a:chExt cx="2830090" cy="1666875"/>
          </a:xfrm>
        </p:grpSpPr>
        <p:grpSp>
          <p:nvGrpSpPr>
            <p:cNvPr id="8" name="Group 153"/>
            <p:cNvGrpSpPr>
              <a:grpSpLocks noChangeAspect="1"/>
            </p:cNvGrpSpPr>
            <p:nvPr/>
          </p:nvGrpSpPr>
          <p:grpSpPr bwMode="auto">
            <a:xfrm>
              <a:off x="761999" y="3505200"/>
              <a:ext cx="2830090" cy="1666875"/>
              <a:chOff x="3744" y="2496"/>
              <a:chExt cx="1440" cy="964"/>
            </a:xfrm>
          </p:grpSpPr>
          <p:sp>
            <p:nvSpPr>
              <p:cNvPr id="127" name="Freeform 154"/>
              <p:cNvSpPr>
                <a:spLocks noChangeAspect="1"/>
              </p:cNvSpPr>
              <p:nvPr/>
            </p:nvSpPr>
            <p:spPr bwMode="gray">
              <a:xfrm>
                <a:off x="3744" y="2524"/>
                <a:ext cx="1440" cy="936"/>
              </a:xfrm>
              <a:custGeom>
                <a:avLst/>
                <a:gdLst>
                  <a:gd name="T0" fmla="*/ 0 w 4021"/>
                  <a:gd name="T1" fmla="*/ 0 h 2621"/>
                  <a:gd name="T2" fmla="*/ 0 w 4021"/>
                  <a:gd name="T3" fmla="*/ 0 h 2621"/>
                  <a:gd name="T4" fmla="*/ 0 w 4021"/>
                  <a:gd name="T5" fmla="*/ 0 h 2621"/>
                  <a:gd name="T6" fmla="*/ 0 w 4021"/>
                  <a:gd name="T7" fmla="*/ 0 h 2621"/>
                  <a:gd name="T8" fmla="*/ 0 w 4021"/>
                  <a:gd name="T9" fmla="*/ 0 h 2621"/>
                  <a:gd name="T10" fmla="*/ 0 w 4021"/>
                  <a:gd name="T11" fmla="*/ 0 h 2621"/>
                  <a:gd name="T12" fmla="*/ 0 w 4021"/>
                  <a:gd name="T13" fmla="*/ 0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chemeClr val="bg2"/>
              </a:solidFill>
              <a:ln w="9525">
                <a:solidFill>
                  <a:schemeClr val="bg2"/>
                </a:solidFill>
                <a:round/>
                <a:headEnd/>
                <a:tailEnd/>
              </a:ln>
            </p:spPr>
            <p:txBody>
              <a:bodyPr/>
              <a:lstStyle/>
              <a:p>
                <a:pPr algn="r">
                  <a:defRPr/>
                </a:pPr>
                <a:endParaRPr lang="en-US" kern="0">
                  <a:solidFill>
                    <a:sysClr val="windowText" lastClr="000000"/>
                  </a:solidFill>
                  <a:latin typeface="Arial" pitchFamily="34" charset="0"/>
                </a:endParaRPr>
              </a:p>
            </p:txBody>
          </p:sp>
          <p:sp>
            <p:nvSpPr>
              <p:cNvPr id="128" name="Freeform 155"/>
              <p:cNvSpPr>
                <a:spLocks noChangeAspect="1"/>
              </p:cNvSpPr>
              <p:nvPr/>
            </p:nvSpPr>
            <p:spPr bwMode="gray">
              <a:xfrm>
                <a:off x="3744" y="2496"/>
                <a:ext cx="1438" cy="936"/>
              </a:xfrm>
              <a:custGeom>
                <a:avLst/>
                <a:gdLst>
                  <a:gd name="T0" fmla="*/ 0 w 4021"/>
                  <a:gd name="T1" fmla="*/ 0 h 2621"/>
                  <a:gd name="T2" fmla="*/ 0 w 4021"/>
                  <a:gd name="T3" fmla="*/ 0 h 2621"/>
                  <a:gd name="T4" fmla="*/ 0 w 4021"/>
                  <a:gd name="T5" fmla="*/ 0 h 2621"/>
                  <a:gd name="T6" fmla="*/ 0 w 4021"/>
                  <a:gd name="T7" fmla="*/ 0 h 2621"/>
                  <a:gd name="T8" fmla="*/ 0 w 4021"/>
                  <a:gd name="T9" fmla="*/ 0 h 2621"/>
                  <a:gd name="T10" fmla="*/ 0 w 4021"/>
                  <a:gd name="T11" fmla="*/ 0 h 2621"/>
                  <a:gd name="T12" fmla="*/ 0 w 4021"/>
                  <a:gd name="T13" fmla="*/ 0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chemeClr val="bg2"/>
                </a:solidFill>
                <a:round/>
                <a:headEnd/>
                <a:tailEnd/>
              </a:ln>
            </p:spPr>
            <p:txBody>
              <a:bodyPr/>
              <a:lstStyle/>
              <a:p>
                <a:pPr algn="r">
                  <a:defRPr/>
                </a:pPr>
                <a:endParaRPr lang="en-US" kern="0">
                  <a:solidFill>
                    <a:sysClr val="windowText" lastClr="000000"/>
                  </a:solidFill>
                  <a:latin typeface="Arial" pitchFamily="34" charset="0"/>
                </a:endParaRPr>
              </a:p>
            </p:txBody>
          </p:sp>
          <p:sp>
            <p:nvSpPr>
              <p:cNvPr id="130" name="Freeform 156"/>
              <p:cNvSpPr>
                <a:spLocks noChangeAspect="1"/>
              </p:cNvSpPr>
              <p:nvPr/>
            </p:nvSpPr>
            <p:spPr bwMode="gray">
              <a:xfrm>
                <a:off x="4497" y="2687"/>
                <a:ext cx="570" cy="403"/>
              </a:xfrm>
              <a:custGeom>
                <a:avLst/>
                <a:gdLst>
                  <a:gd name="T0" fmla="*/ 0 w 1258"/>
                  <a:gd name="T1" fmla="*/ 0 h 889"/>
                  <a:gd name="T2" fmla="*/ 0 w 1258"/>
                  <a:gd name="T3" fmla="*/ 0 h 889"/>
                  <a:gd name="T4" fmla="*/ 0 w 1258"/>
                  <a:gd name="T5" fmla="*/ 0 h 889"/>
                  <a:gd name="T6" fmla="*/ 0 w 1258"/>
                  <a:gd name="T7" fmla="*/ 0 h 889"/>
                  <a:gd name="T8" fmla="*/ 0 w 1258"/>
                  <a:gd name="T9" fmla="*/ 0 h 889"/>
                  <a:gd name="T10" fmla="*/ 0 60000 65536"/>
                  <a:gd name="T11" fmla="*/ 0 60000 65536"/>
                  <a:gd name="T12" fmla="*/ 0 60000 65536"/>
                  <a:gd name="T13" fmla="*/ 0 60000 65536"/>
                  <a:gd name="T14" fmla="*/ 0 60000 65536"/>
                  <a:gd name="T15" fmla="*/ 0 w 1258"/>
                  <a:gd name="T16" fmla="*/ 0 h 889"/>
                  <a:gd name="T17" fmla="*/ 1258 w 1258"/>
                  <a:gd name="T18" fmla="*/ 889 h 889"/>
                </a:gdLst>
                <a:ahLst/>
                <a:cxnLst>
                  <a:cxn ang="T10">
                    <a:pos x="T0" y="T1"/>
                  </a:cxn>
                  <a:cxn ang="T11">
                    <a:pos x="T2" y="T3"/>
                  </a:cxn>
                  <a:cxn ang="T12">
                    <a:pos x="T4" y="T5"/>
                  </a:cxn>
                  <a:cxn ang="T13">
                    <a:pos x="T6" y="T7"/>
                  </a:cxn>
                  <a:cxn ang="T14">
                    <a:pos x="T8" y="T9"/>
                  </a:cxn>
                </a:cxnLst>
                <a:rect l="T15" t="T16" r="T17" b="T18"/>
                <a:pathLst>
                  <a:path w="1258" h="889">
                    <a:moveTo>
                      <a:pt x="36" y="1"/>
                    </a:moveTo>
                    <a:lnTo>
                      <a:pt x="1258" y="867"/>
                    </a:lnTo>
                    <a:lnTo>
                      <a:pt x="1255" y="889"/>
                    </a:lnTo>
                    <a:lnTo>
                      <a:pt x="0" y="0"/>
                    </a:lnTo>
                    <a:lnTo>
                      <a:pt x="36" y="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31" name="Freeform 157"/>
              <p:cNvSpPr>
                <a:spLocks noChangeAspect="1"/>
              </p:cNvSpPr>
              <p:nvPr/>
            </p:nvSpPr>
            <p:spPr bwMode="gray">
              <a:xfrm>
                <a:off x="4009" y="2604"/>
                <a:ext cx="892" cy="633"/>
              </a:xfrm>
              <a:custGeom>
                <a:avLst/>
                <a:gdLst>
                  <a:gd name="T0" fmla="*/ 0 w 4245"/>
                  <a:gd name="T1" fmla="*/ 0 h 3019"/>
                  <a:gd name="T2" fmla="*/ 0 w 4245"/>
                  <a:gd name="T3" fmla="*/ 0 h 3019"/>
                  <a:gd name="T4" fmla="*/ 0 w 4245"/>
                  <a:gd name="T5" fmla="*/ 0 h 3019"/>
                  <a:gd name="T6" fmla="*/ 0 w 4245"/>
                  <a:gd name="T7" fmla="*/ 0 h 3019"/>
                  <a:gd name="T8" fmla="*/ 0 w 4245"/>
                  <a:gd name="T9" fmla="*/ 0 h 3019"/>
                  <a:gd name="T10" fmla="*/ 0 60000 65536"/>
                  <a:gd name="T11" fmla="*/ 0 60000 65536"/>
                  <a:gd name="T12" fmla="*/ 0 60000 65536"/>
                  <a:gd name="T13" fmla="*/ 0 60000 65536"/>
                  <a:gd name="T14" fmla="*/ 0 60000 65536"/>
                  <a:gd name="T15" fmla="*/ 0 w 4245"/>
                  <a:gd name="T16" fmla="*/ 0 h 3019"/>
                  <a:gd name="T17" fmla="*/ 4245 w 4245"/>
                  <a:gd name="T18" fmla="*/ 3019 h 3019"/>
                </a:gdLst>
                <a:ahLst/>
                <a:cxnLst>
                  <a:cxn ang="T10">
                    <a:pos x="T0" y="T1"/>
                  </a:cxn>
                  <a:cxn ang="T11">
                    <a:pos x="T2" y="T3"/>
                  </a:cxn>
                  <a:cxn ang="T12">
                    <a:pos x="T4" y="T5"/>
                  </a:cxn>
                  <a:cxn ang="T13">
                    <a:pos x="T6" y="T7"/>
                  </a:cxn>
                  <a:cxn ang="T14">
                    <a:pos x="T8" y="T9"/>
                  </a:cxn>
                </a:cxnLst>
                <a:rect l="T15" t="T16" r="T17" b="T18"/>
                <a:pathLst>
                  <a:path w="4245" h="3019">
                    <a:moveTo>
                      <a:pt x="48" y="0"/>
                    </a:moveTo>
                    <a:lnTo>
                      <a:pt x="4245" y="2965"/>
                    </a:lnTo>
                    <a:lnTo>
                      <a:pt x="4245" y="3019"/>
                    </a:lnTo>
                    <a:lnTo>
                      <a:pt x="0" y="24"/>
                    </a:lnTo>
                    <a:lnTo>
                      <a:pt x="48"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32" name="Freeform 158"/>
              <p:cNvSpPr>
                <a:spLocks noChangeAspect="1"/>
              </p:cNvSpPr>
              <p:nvPr/>
            </p:nvSpPr>
            <p:spPr bwMode="gray">
              <a:xfrm>
                <a:off x="3960" y="2653"/>
                <a:ext cx="916" cy="653"/>
              </a:xfrm>
              <a:custGeom>
                <a:avLst/>
                <a:gdLst>
                  <a:gd name="T0" fmla="*/ 0 w 4362"/>
                  <a:gd name="T1" fmla="*/ 0 h 3109"/>
                  <a:gd name="T2" fmla="*/ 0 w 4362"/>
                  <a:gd name="T3" fmla="*/ 0 h 3109"/>
                  <a:gd name="T4" fmla="*/ 0 w 4362"/>
                  <a:gd name="T5" fmla="*/ 0 h 3109"/>
                  <a:gd name="T6" fmla="*/ 0 w 4362"/>
                  <a:gd name="T7" fmla="*/ 0 h 3109"/>
                  <a:gd name="T8" fmla="*/ 0 w 4362"/>
                  <a:gd name="T9" fmla="*/ 0 h 3109"/>
                  <a:gd name="T10" fmla="*/ 0 60000 65536"/>
                  <a:gd name="T11" fmla="*/ 0 60000 65536"/>
                  <a:gd name="T12" fmla="*/ 0 60000 65536"/>
                  <a:gd name="T13" fmla="*/ 0 60000 65536"/>
                  <a:gd name="T14" fmla="*/ 0 60000 65536"/>
                  <a:gd name="T15" fmla="*/ 0 w 4362"/>
                  <a:gd name="T16" fmla="*/ 0 h 3109"/>
                  <a:gd name="T17" fmla="*/ 4362 w 4362"/>
                  <a:gd name="T18" fmla="*/ 3109 h 3109"/>
                </a:gdLst>
                <a:ahLst/>
                <a:cxnLst>
                  <a:cxn ang="T10">
                    <a:pos x="T0" y="T1"/>
                  </a:cxn>
                  <a:cxn ang="T11">
                    <a:pos x="T2" y="T3"/>
                  </a:cxn>
                  <a:cxn ang="T12">
                    <a:pos x="T4" y="T5"/>
                  </a:cxn>
                  <a:cxn ang="T13">
                    <a:pos x="T6" y="T7"/>
                  </a:cxn>
                  <a:cxn ang="T14">
                    <a:pos x="T8" y="T9"/>
                  </a:cxn>
                </a:cxnLst>
                <a:rect l="T15" t="T16" r="T17" b="T18"/>
                <a:pathLst>
                  <a:path w="4362" h="3109">
                    <a:moveTo>
                      <a:pt x="21" y="0"/>
                    </a:moveTo>
                    <a:lnTo>
                      <a:pt x="4362" y="3071"/>
                    </a:lnTo>
                    <a:lnTo>
                      <a:pt x="4335" y="3109"/>
                    </a:lnTo>
                    <a:lnTo>
                      <a:pt x="0" y="40"/>
                    </a:lnTo>
                    <a:lnTo>
                      <a:pt x="21"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34" name="Freeform 159"/>
              <p:cNvSpPr>
                <a:spLocks noChangeAspect="1"/>
              </p:cNvSpPr>
              <p:nvPr/>
            </p:nvSpPr>
            <p:spPr bwMode="gray">
              <a:xfrm>
                <a:off x="3956" y="2736"/>
                <a:ext cx="855" cy="609"/>
              </a:xfrm>
              <a:custGeom>
                <a:avLst/>
                <a:gdLst>
                  <a:gd name="T0" fmla="*/ 0 w 4076"/>
                  <a:gd name="T1" fmla="*/ 0 h 2904"/>
                  <a:gd name="T2" fmla="*/ 0 w 4076"/>
                  <a:gd name="T3" fmla="*/ 0 h 2904"/>
                  <a:gd name="T4" fmla="*/ 0 w 4076"/>
                  <a:gd name="T5" fmla="*/ 0 h 2904"/>
                  <a:gd name="T6" fmla="*/ 0 w 4076"/>
                  <a:gd name="T7" fmla="*/ 0 h 2904"/>
                  <a:gd name="T8" fmla="*/ 0 w 4076"/>
                  <a:gd name="T9" fmla="*/ 0 h 2904"/>
                  <a:gd name="T10" fmla="*/ 0 60000 65536"/>
                  <a:gd name="T11" fmla="*/ 0 60000 65536"/>
                  <a:gd name="T12" fmla="*/ 0 60000 65536"/>
                  <a:gd name="T13" fmla="*/ 0 60000 65536"/>
                  <a:gd name="T14" fmla="*/ 0 60000 65536"/>
                  <a:gd name="T15" fmla="*/ 0 w 4076"/>
                  <a:gd name="T16" fmla="*/ 0 h 2904"/>
                  <a:gd name="T17" fmla="*/ 4076 w 4076"/>
                  <a:gd name="T18" fmla="*/ 2904 h 2904"/>
                </a:gdLst>
                <a:ahLst/>
                <a:cxnLst>
                  <a:cxn ang="T10">
                    <a:pos x="T0" y="T1"/>
                  </a:cxn>
                  <a:cxn ang="T11">
                    <a:pos x="T2" y="T3"/>
                  </a:cxn>
                  <a:cxn ang="T12">
                    <a:pos x="T4" y="T5"/>
                  </a:cxn>
                  <a:cxn ang="T13">
                    <a:pos x="T6" y="T7"/>
                  </a:cxn>
                  <a:cxn ang="T14">
                    <a:pos x="T8" y="T9"/>
                  </a:cxn>
                </a:cxnLst>
                <a:rect l="T15" t="T16" r="T17" b="T18"/>
                <a:pathLst>
                  <a:path w="4076" h="2904">
                    <a:moveTo>
                      <a:pt x="0" y="0"/>
                    </a:moveTo>
                    <a:lnTo>
                      <a:pt x="4076" y="2887"/>
                    </a:lnTo>
                    <a:lnTo>
                      <a:pt x="4029" y="2904"/>
                    </a:lnTo>
                    <a:lnTo>
                      <a:pt x="34" y="86"/>
                    </a:lnTo>
                    <a:lnTo>
                      <a:pt x="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35" name="Freeform 160"/>
              <p:cNvSpPr>
                <a:spLocks noChangeAspect="1"/>
              </p:cNvSpPr>
              <p:nvPr/>
            </p:nvSpPr>
            <p:spPr bwMode="gray">
              <a:xfrm>
                <a:off x="3894" y="2783"/>
                <a:ext cx="824" cy="583"/>
              </a:xfrm>
              <a:custGeom>
                <a:avLst/>
                <a:gdLst>
                  <a:gd name="T0" fmla="*/ 0 w 3924"/>
                  <a:gd name="T1" fmla="*/ 0 h 2777"/>
                  <a:gd name="T2" fmla="*/ 0 w 3924"/>
                  <a:gd name="T3" fmla="*/ 0 h 2777"/>
                  <a:gd name="T4" fmla="*/ 0 w 3924"/>
                  <a:gd name="T5" fmla="*/ 0 h 2777"/>
                  <a:gd name="T6" fmla="*/ 0 w 3924"/>
                  <a:gd name="T7" fmla="*/ 0 h 2777"/>
                  <a:gd name="T8" fmla="*/ 0 w 3924"/>
                  <a:gd name="T9" fmla="*/ 0 h 2777"/>
                  <a:gd name="T10" fmla="*/ 0 60000 65536"/>
                  <a:gd name="T11" fmla="*/ 0 60000 65536"/>
                  <a:gd name="T12" fmla="*/ 0 60000 65536"/>
                  <a:gd name="T13" fmla="*/ 0 60000 65536"/>
                  <a:gd name="T14" fmla="*/ 0 60000 65536"/>
                  <a:gd name="T15" fmla="*/ 0 w 3924"/>
                  <a:gd name="T16" fmla="*/ 0 h 2777"/>
                  <a:gd name="T17" fmla="*/ 3924 w 3924"/>
                  <a:gd name="T18" fmla="*/ 2777 h 2777"/>
                </a:gdLst>
                <a:ahLst/>
                <a:cxnLst>
                  <a:cxn ang="T10">
                    <a:pos x="T0" y="T1"/>
                  </a:cxn>
                  <a:cxn ang="T11">
                    <a:pos x="T2" y="T3"/>
                  </a:cxn>
                  <a:cxn ang="T12">
                    <a:pos x="T4" y="T5"/>
                  </a:cxn>
                  <a:cxn ang="T13">
                    <a:pos x="T6" y="T7"/>
                  </a:cxn>
                  <a:cxn ang="T14">
                    <a:pos x="T8" y="T9"/>
                  </a:cxn>
                </a:cxnLst>
                <a:rect l="T15" t="T16" r="T17" b="T18"/>
                <a:pathLst>
                  <a:path w="3924" h="2777">
                    <a:moveTo>
                      <a:pt x="40" y="0"/>
                    </a:moveTo>
                    <a:lnTo>
                      <a:pt x="3924" y="2766"/>
                    </a:lnTo>
                    <a:lnTo>
                      <a:pt x="3864" y="2777"/>
                    </a:lnTo>
                    <a:lnTo>
                      <a:pt x="0" y="28"/>
                    </a:lnTo>
                    <a:lnTo>
                      <a:pt x="4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36" name="Freeform 161"/>
              <p:cNvSpPr>
                <a:spLocks noChangeAspect="1"/>
              </p:cNvSpPr>
              <p:nvPr/>
            </p:nvSpPr>
            <p:spPr bwMode="gray">
              <a:xfrm>
                <a:off x="3864" y="2847"/>
                <a:ext cx="729" cy="516"/>
              </a:xfrm>
              <a:custGeom>
                <a:avLst/>
                <a:gdLst>
                  <a:gd name="T0" fmla="*/ 0 w 3471"/>
                  <a:gd name="T1" fmla="*/ 0 h 2457"/>
                  <a:gd name="T2" fmla="*/ 0 w 3471"/>
                  <a:gd name="T3" fmla="*/ 0 h 2457"/>
                  <a:gd name="T4" fmla="*/ 0 w 3471"/>
                  <a:gd name="T5" fmla="*/ 0 h 2457"/>
                  <a:gd name="T6" fmla="*/ 0 w 3471"/>
                  <a:gd name="T7" fmla="*/ 0 h 2457"/>
                  <a:gd name="T8" fmla="*/ 0 w 3471"/>
                  <a:gd name="T9" fmla="*/ 0 h 2457"/>
                  <a:gd name="T10" fmla="*/ 0 60000 65536"/>
                  <a:gd name="T11" fmla="*/ 0 60000 65536"/>
                  <a:gd name="T12" fmla="*/ 0 60000 65536"/>
                  <a:gd name="T13" fmla="*/ 0 60000 65536"/>
                  <a:gd name="T14" fmla="*/ 0 60000 65536"/>
                  <a:gd name="T15" fmla="*/ 0 w 3471"/>
                  <a:gd name="T16" fmla="*/ 0 h 2457"/>
                  <a:gd name="T17" fmla="*/ 3471 w 3471"/>
                  <a:gd name="T18" fmla="*/ 2457 h 2457"/>
                </a:gdLst>
                <a:ahLst/>
                <a:cxnLst>
                  <a:cxn ang="T10">
                    <a:pos x="T0" y="T1"/>
                  </a:cxn>
                  <a:cxn ang="T11">
                    <a:pos x="T2" y="T3"/>
                  </a:cxn>
                  <a:cxn ang="T12">
                    <a:pos x="T4" y="T5"/>
                  </a:cxn>
                  <a:cxn ang="T13">
                    <a:pos x="T6" y="T7"/>
                  </a:cxn>
                  <a:cxn ang="T14">
                    <a:pos x="T8" y="T9"/>
                  </a:cxn>
                </a:cxnLst>
                <a:rect l="T15" t="T16" r="T17" b="T18"/>
                <a:pathLst>
                  <a:path w="3471" h="2457">
                    <a:moveTo>
                      <a:pt x="0" y="0"/>
                    </a:moveTo>
                    <a:lnTo>
                      <a:pt x="3471" y="2457"/>
                    </a:lnTo>
                    <a:lnTo>
                      <a:pt x="3377" y="2442"/>
                    </a:lnTo>
                    <a:lnTo>
                      <a:pt x="3" y="56"/>
                    </a:lnTo>
                    <a:lnTo>
                      <a:pt x="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37" name="Freeform 162"/>
              <p:cNvSpPr>
                <a:spLocks noChangeAspect="1"/>
              </p:cNvSpPr>
              <p:nvPr/>
            </p:nvSpPr>
            <p:spPr bwMode="gray">
              <a:xfrm>
                <a:off x="3984" y="3020"/>
                <a:ext cx="241" cy="169"/>
              </a:xfrm>
              <a:custGeom>
                <a:avLst/>
                <a:gdLst>
                  <a:gd name="T0" fmla="*/ 0 w 1147"/>
                  <a:gd name="T1" fmla="*/ 0 h 806"/>
                  <a:gd name="T2" fmla="*/ 0 w 1147"/>
                  <a:gd name="T3" fmla="*/ 0 h 806"/>
                  <a:gd name="T4" fmla="*/ 0 w 1147"/>
                  <a:gd name="T5" fmla="*/ 0 h 806"/>
                  <a:gd name="T6" fmla="*/ 0 w 1147"/>
                  <a:gd name="T7" fmla="*/ 0 h 806"/>
                  <a:gd name="T8" fmla="*/ 0 w 1147"/>
                  <a:gd name="T9" fmla="*/ 0 h 806"/>
                  <a:gd name="T10" fmla="*/ 0 60000 65536"/>
                  <a:gd name="T11" fmla="*/ 0 60000 65536"/>
                  <a:gd name="T12" fmla="*/ 0 60000 65536"/>
                  <a:gd name="T13" fmla="*/ 0 60000 65536"/>
                  <a:gd name="T14" fmla="*/ 0 60000 65536"/>
                  <a:gd name="T15" fmla="*/ 0 w 1147"/>
                  <a:gd name="T16" fmla="*/ 0 h 806"/>
                  <a:gd name="T17" fmla="*/ 1147 w 1147"/>
                  <a:gd name="T18" fmla="*/ 806 h 806"/>
                </a:gdLst>
                <a:ahLst/>
                <a:cxnLst>
                  <a:cxn ang="T10">
                    <a:pos x="T0" y="T1"/>
                  </a:cxn>
                  <a:cxn ang="T11">
                    <a:pos x="T2" y="T3"/>
                  </a:cxn>
                  <a:cxn ang="T12">
                    <a:pos x="T4" y="T5"/>
                  </a:cxn>
                  <a:cxn ang="T13">
                    <a:pos x="T6" y="T7"/>
                  </a:cxn>
                  <a:cxn ang="T14">
                    <a:pos x="T8" y="T9"/>
                  </a:cxn>
                </a:cxnLst>
                <a:rect l="T15" t="T16" r="T17" b="T18"/>
                <a:pathLst>
                  <a:path w="1147" h="806">
                    <a:moveTo>
                      <a:pt x="6" y="0"/>
                    </a:moveTo>
                    <a:lnTo>
                      <a:pt x="1147" y="806"/>
                    </a:lnTo>
                    <a:lnTo>
                      <a:pt x="1058" y="798"/>
                    </a:lnTo>
                    <a:lnTo>
                      <a:pt x="0" y="49"/>
                    </a:lnTo>
                    <a:lnTo>
                      <a:pt x="6"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38" name="Freeform 163"/>
              <p:cNvSpPr>
                <a:spLocks noChangeAspect="1"/>
              </p:cNvSpPr>
              <p:nvPr/>
            </p:nvSpPr>
            <p:spPr bwMode="gray">
              <a:xfrm>
                <a:off x="4218" y="2577"/>
                <a:ext cx="820" cy="576"/>
              </a:xfrm>
              <a:custGeom>
                <a:avLst/>
                <a:gdLst>
                  <a:gd name="T0" fmla="*/ 0 w 3903"/>
                  <a:gd name="T1" fmla="*/ 0 h 2743"/>
                  <a:gd name="T2" fmla="*/ 0 w 3903"/>
                  <a:gd name="T3" fmla="*/ 0 h 2743"/>
                  <a:gd name="T4" fmla="*/ 0 w 3903"/>
                  <a:gd name="T5" fmla="*/ 0 h 2743"/>
                  <a:gd name="T6" fmla="*/ 0 w 3903"/>
                  <a:gd name="T7" fmla="*/ 0 h 2743"/>
                  <a:gd name="T8" fmla="*/ 0 w 3903"/>
                  <a:gd name="T9" fmla="*/ 0 h 2743"/>
                  <a:gd name="T10" fmla="*/ 0 60000 65536"/>
                  <a:gd name="T11" fmla="*/ 0 60000 65536"/>
                  <a:gd name="T12" fmla="*/ 0 60000 65536"/>
                  <a:gd name="T13" fmla="*/ 0 60000 65536"/>
                  <a:gd name="T14" fmla="*/ 0 60000 65536"/>
                  <a:gd name="T15" fmla="*/ 0 w 3903"/>
                  <a:gd name="T16" fmla="*/ 0 h 2743"/>
                  <a:gd name="T17" fmla="*/ 3903 w 3903"/>
                  <a:gd name="T18" fmla="*/ 2743 h 2743"/>
                </a:gdLst>
                <a:ahLst/>
                <a:cxnLst>
                  <a:cxn ang="T10">
                    <a:pos x="T0" y="T1"/>
                  </a:cxn>
                  <a:cxn ang="T11">
                    <a:pos x="T2" y="T3"/>
                  </a:cxn>
                  <a:cxn ang="T12">
                    <a:pos x="T4" y="T5"/>
                  </a:cxn>
                  <a:cxn ang="T13">
                    <a:pos x="T6" y="T7"/>
                  </a:cxn>
                  <a:cxn ang="T14">
                    <a:pos x="T8" y="T9"/>
                  </a:cxn>
                </a:cxnLst>
                <a:rect l="T15" t="T16" r="T17" b="T18"/>
                <a:pathLst>
                  <a:path w="3903" h="2743">
                    <a:moveTo>
                      <a:pt x="97" y="16"/>
                    </a:moveTo>
                    <a:lnTo>
                      <a:pt x="3903" y="2707"/>
                    </a:lnTo>
                    <a:lnTo>
                      <a:pt x="3870" y="2743"/>
                    </a:lnTo>
                    <a:lnTo>
                      <a:pt x="0" y="0"/>
                    </a:lnTo>
                    <a:lnTo>
                      <a:pt x="97" y="16"/>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39" name="Freeform 164"/>
              <p:cNvSpPr>
                <a:spLocks noChangeAspect="1"/>
              </p:cNvSpPr>
              <p:nvPr/>
            </p:nvSpPr>
            <p:spPr bwMode="gray">
              <a:xfrm>
                <a:off x="4092" y="2576"/>
                <a:ext cx="879" cy="614"/>
              </a:xfrm>
              <a:custGeom>
                <a:avLst/>
                <a:gdLst>
                  <a:gd name="T0" fmla="*/ 0 w 4187"/>
                  <a:gd name="T1" fmla="*/ 0 h 2929"/>
                  <a:gd name="T2" fmla="*/ 0 w 4187"/>
                  <a:gd name="T3" fmla="*/ 0 h 2929"/>
                  <a:gd name="T4" fmla="*/ 0 w 4187"/>
                  <a:gd name="T5" fmla="*/ 0 h 2929"/>
                  <a:gd name="T6" fmla="*/ 0 w 4187"/>
                  <a:gd name="T7" fmla="*/ 0 h 2929"/>
                  <a:gd name="T8" fmla="*/ 0 w 4187"/>
                  <a:gd name="T9" fmla="*/ 0 h 2929"/>
                  <a:gd name="T10" fmla="*/ 0 60000 65536"/>
                  <a:gd name="T11" fmla="*/ 0 60000 65536"/>
                  <a:gd name="T12" fmla="*/ 0 60000 65536"/>
                  <a:gd name="T13" fmla="*/ 0 60000 65536"/>
                  <a:gd name="T14" fmla="*/ 0 60000 65536"/>
                  <a:gd name="T15" fmla="*/ 0 w 4187"/>
                  <a:gd name="T16" fmla="*/ 0 h 2929"/>
                  <a:gd name="T17" fmla="*/ 4187 w 4187"/>
                  <a:gd name="T18" fmla="*/ 2929 h 2929"/>
                </a:gdLst>
                <a:ahLst/>
                <a:cxnLst>
                  <a:cxn ang="T10">
                    <a:pos x="T0" y="T1"/>
                  </a:cxn>
                  <a:cxn ang="T11">
                    <a:pos x="T2" y="T3"/>
                  </a:cxn>
                  <a:cxn ang="T12">
                    <a:pos x="T4" y="T5"/>
                  </a:cxn>
                  <a:cxn ang="T13">
                    <a:pos x="T6" y="T7"/>
                  </a:cxn>
                  <a:cxn ang="T14">
                    <a:pos x="T8" y="T9"/>
                  </a:cxn>
                </a:cxnLst>
                <a:rect l="T15" t="T16" r="T17" b="T18"/>
                <a:pathLst>
                  <a:path w="4187" h="2929">
                    <a:moveTo>
                      <a:pt x="63" y="0"/>
                    </a:moveTo>
                    <a:lnTo>
                      <a:pt x="4187" y="2913"/>
                    </a:lnTo>
                    <a:lnTo>
                      <a:pt x="4133" y="2929"/>
                    </a:lnTo>
                    <a:lnTo>
                      <a:pt x="0" y="12"/>
                    </a:lnTo>
                    <a:lnTo>
                      <a:pt x="63"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40" name="Freeform 165"/>
              <p:cNvSpPr>
                <a:spLocks noChangeAspect="1"/>
              </p:cNvSpPr>
              <p:nvPr/>
            </p:nvSpPr>
            <p:spPr bwMode="gray">
              <a:xfrm>
                <a:off x="3951" y="2573"/>
                <a:ext cx="210" cy="147"/>
              </a:xfrm>
              <a:custGeom>
                <a:avLst/>
                <a:gdLst>
                  <a:gd name="T0" fmla="*/ 0 w 1000"/>
                  <a:gd name="T1" fmla="*/ 0 h 704"/>
                  <a:gd name="T2" fmla="*/ 0 w 1000"/>
                  <a:gd name="T3" fmla="*/ 0 h 704"/>
                  <a:gd name="T4" fmla="*/ 0 w 1000"/>
                  <a:gd name="T5" fmla="*/ 0 h 704"/>
                  <a:gd name="T6" fmla="*/ 0 w 1000"/>
                  <a:gd name="T7" fmla="*/ 0 h 704"/>
                  <a:gd name="T8" fmla="*/ 0 w 1000"/>
                  <a:gd name="T9" fmla="*/ 0 h 704"/>
                  <a:gd name="T10" fmla="*/ 0 60000 65536"/>
                  <a:gd name="T11" fmla="*/ 0 60000 65536"/>
                  <a:gd name="T12" fmla="*/ 0 60000 65536"/>
                  <a:gd name="T13" fmla="*/ 0 60000 65536"/>
                  <a:gd name="T14" fmla="*/ 0 60000 65536"/>
                  <a:gd name="T15" fmla="*/ 0 w 1000"/>
                  <a:gd name="T16" fmla="*/ 0 h 704"/>
                  <a:gd name="T17" fmla="*/ 1000 w 1000"/>
                  <a:gd name="T18" fmla="*/ 704 h 704"/>
                </a:gdLst>
                <a:ahLst/>
                <a:cxnLst>
                  <a:cxn ang="T10">
                    <a:pos x="T0" y="T1"/>
                  </a:cxn>
                  <a:cxn ang="T11">
                    <a:pos x="T2" y="T3"/>
                  </a:cxn>
                  <a:cxn ang="T12">
                    <a:pos x="T4" y="T5"/>
                  </a:cxn>
                  <a:cxn ang="T13">
                    <a:pos x="T6" y="T7"/>
                  </a:cxn>
                  <a:cxn ang="T14">
                    <a:pos x="T8" y="T9"/>
                  </a:cxn>
                </a:cxnLst>
                <a:rect l="T15" t="T16" r="T17" b="T18"/>
                <a:pathLst>
                  <a:path w="1000" h="704">
                    <a:moveTo>
                      <a:pt x="0" y="653"/>
                    </a:moveTo>
                    <a:lnTo>
                      <a:pt x="926" y="5"/>
                    </a:lnTo>
                    <a:lnTo>
                      <a:pt x="1000" y="0"/>
                    </a:lnTo>
                    <a:lnTo>
                      <a:pt x="6" y="704"/>
                    </a:lnTo>
                    <a:lnTo>
                      <a:pt x="0" y="65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42" name="Freeform 166"/>
              <p:cNvSpPr>
                <a:spLocks noChangeAspect="1"/>
              </p:cNvSpPr>
              <p:nvPr/>
            </p:nvSpPr>
            <p:spPr bwMode="gray">
              <a:xfrm>
                <a:off x="3865" y="2584"/>
                <a:ext cx="401" cy="284"/>
              </a:xfrm>
              <a:custGeom>
                <a:avLst/>
                <a:gdLst>
                  <a:gd name="T0" fmla="*/ 0 w 1910"/>
                  <a:gd name="T1" fmla="*/ 0 h 1353"/>
                  <a:gd name="T2" fmla="*/ 0 w 1910"/>
                  <a:gd name="T3" fmla="*/ 0 h 1353"/>
                  <a:gd name="T4" fmla="*/ 0 w 1910"/>
                  <a:gd name="T5" fmla="*/ 0 h 1353"/>
                  <a:gd name="T6" fmla="*/ 0 w 1910"/>
                  <a:gd name="T7" fmla="*/ 0 h 1353"/>
                  <a:gd name="T8" fmla="*/ 0 w 1910"/>
                  <a:gd name="T9" fmla="*/ 0 h 1353"/>
                  <a:gd name="T10" fmla="*/ 0 60000 65536"/>
                  <a:gd name="T11" fmla="*/ 0 60000 65536"/>
                  <a:gd name="T12" fmla="*/ 0 60000 65536"/>
                  <a:gd name="T13" fmla="*/ 0 60000 65536"/>
                  <a:gd name="T14" fmla="*/ 0 60000 65536"/>
                  <a:gd name="T15" fmla="*/ 0 w 1910"/>
                  <a:gd name="T16" fmla="*/ 0 h 1353"/>
                  <a:gd name="T17" fmla="*/ 1910 w 1910"/>
                  <a:gd name="T18" fmla="*/ 1353 h 1353"/>
                </a:gdLst>
                <a:ahLst/>
                <a:cxnLst>
                  <a:cxn ang="T10">
                    <a:pos x="T0" y="T1"/>
                  </a:cxn>
                  <a:cxn ang="T11">
                    <a:pos x="T2" y="T3"/>
                  </a:cxn>
                  <a:cxn ang="T12">
                    <a:pos x="T4" y="T5"/>
                  </a:cxn>
                  <a:cxn ang="T13">
                    <a:pos x="T6" y="T7"/>
                  </a:cxn>
                  <a:cxn ang="T14">
                    <a:pos x="T8" y="T9"/>
                  </a:cxn>
                </a:cxnLst>
                <a:rect l="T15" t="T16" r="T17" b="T18"/>
                <a:pathLst>
                  <a:path w="1910" h="1353">
                    <a:moveTo>
                      <a:pt x="0" y="1306"/>
                    </a:moveTo>
                    <a:lnTo>
                      <a:pt x="1857" y="0"/>
                    </a:lnTo>
                    <a:lnTo>
                      <a:pt x="1910" y="12"/>
                    </a:lnTo>
                    <a:lnTo>
                      <a:pt x="14" y="1353"/>
                    </a:lnTo>
                    <a:lnTo>
                      <a:pt x="0" y="1306"/>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43" name="Freeform 167"/>
              <p:cNvSpPr>
                <a:spLocks noChangeAspect="1"/>
              </p:cNvSpPr>
              <p:nvPr/>
            </p:nvSpPr>
            <p:spPr bwMode="gray">
              <a:xfrm>
                <a:off x="3901" y="2613"/>
                <a:ext cx="444" cy="312"/>
              </a:xfrm>
              <a:custGeom>
                <a:avLst/>
                <a:gdLst>
                  <a:gd name="T0" fmla="*/ 0 w 2113"/>
                  <a:gd name="T1" fmla="*/ 0 h 1490"/>
                  <a:gd name="T2" fmla="*/ 0 w 2113"/>
                  <a:gd name="T3" fmla="*/ 0 h 1490"/>
                  <a:gd name="T4" fmla="*/ 0 w 2113"/>
                  <a:gd name="T5" fmla="*/ 0 h 1490"/>
                  <a:gd name="T6" fmla="*/ 0 w 2113"/>
                  <a:gd name="T7" fmla="*/ 0 h 1490"/>
                  <a:gd name="T8" fmla="*/ 0 w 2113"/>
                  <a:gd name="T9" fmla="*/ 0 h 1490"/>
                  <a:gd name="T10" fmla="*/ 0 60000 65536"/>
                  <a:gd name="T11" fmla="*/ 0 60000 65536"/>
                  <a:gd name="T12" fmla="*/ 0 60000 65536"/>
                  <a:gd name="T13" fmla="*/ 0 60000 65536"/>
                  <a:gd name="T14" fmla="*/ 0 60000 65536"/>
                  <a:gd name="T15" fmla="*/ 0 w 2113"/>
                  <a:gd name="T16" fmla="*/ 0 h 1490"/>
                  <a:gd name="T17" fmla="*/ 2113 w 2113"/>
                  <a:gd name="T18" fmla="*/ 1490 h 1490"/>
                </a:gdLst>
                <a:ahLst/>
                <a:cxnLst>
                  <a:cxn ang="T10">
                    <a:pos x="T0" y="T1"/>
                  </a:cxn>
                  <a:cxn ang="T11">
                    <a:pos x="T2" y="T3"/>
                  </a:cxn>
                  <a:cxn ang="T12">
                    <a:pos x="T4" y="T5"/>
                  </a:cxn>
                  <a:cxn ang="T13">
                    <a:pos x="T6" y="T7"/>
                  </a:cxn>
                  <a:cxn ang="T14">
                    <a:pos x="T8" y="T9"/>
                  </a:cxn>
                </a:cxnLst>
                <a:rect l="T15" t="T16" r="T17" b="T18"/>
                <a:pathLst>
                  <a:path w="2113" h="1490">
                    <a:moveTo>
                      <a:pt x="0" y="1457"/>
                    </a:moveTo>
                    <a:lnTo>
                      <a:pt x="2070" y="0"/>
                    </a:lnTo>
                    <a:lnTo>
                      <a:pt x="2113" y="20"/>
                    </a:lnTo>
                    <a:lnTo>
                      <a:pt x="31" y="1490"/>
                    </a:lnTo>
                    <a:lnTo>
                      <a:pt x="0" y="1457"/>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45" name="Freeform 168"/>
              <p:cNvSpPr>
                <a:spLocks noChangeAspect="1"/>
              </p:cNvSpPr>
              <p:nvPr/>
            </p:nvSpPr>
            <p:spPr bwMode="gray">
              <a:xfrm>
                <a:off x="3959" y="2654"/>
                <a:ext cx="451" cy="317"/>
              </a:xfrm>
              <a:custGeom>
                <a:avLst/>
                <a:gdLst>
                  <a:gd name="T0" fmla="*/ 0 w 2144"/>
                  <a:gd name="T1" fmla="*/ 0 h 1510"/>
                  <a:gd name="T2" fmla="*/ 0 w 2144"/>
                  <a:gd name="T3" fmla="*/ 0 h 1510"/>
                  <a:gd name="T4" fmla="*/ 0 w 2144"/>
                  <a:gd name="T5" fmla="*/ 0 h 1510"/>
                  <a:gd name="T6" fmla="*/ 0 w 2144"/>
                  <a:gd name="T7" fmla="*/ 0 h 1510"/>
                  <a:gd name="T8" fmla="*/ 0 w 2144"/>
                  <a:gd name="T9" fmla="*/ 0 h 1510"/>
                  <a:gd name="T10" fmla="*/ 0 60000 65536"/>
                  <a:gd name="T11" fmla="*/ 0 60000 65536"/>
                  <a:gd name="T12" fmla="*/ 0 60000 65536"/>
                  <a:gd name="T13" fmla="*/ 0 60000 65536"/>
                  <a:gd name="T14" fmla="*/ 0 60000 65536"/>
                  <a:gd name="T15" fmla="*/ 0 w 2144"/>
                  <a:gd name="T16" fmla="*/ 0 h 1510"/>
                  <a:gd name="T17" fmla="*/ 2144 w 2144"/>
                  <a:gd name="T18" fmla="*/ 1510 h 1510"/>
                </a:gdLst>
                <a:ahLst/>
                <a:cxnLst>
                  <a:cxn ang="T10">
                    <a:pos x="T0" y="T1"/>
                  </a:cxn>
                  <a:cxn ang="T11">
                    <a:pos x="T2" y="T3"/>
                  </a:cxn>
                  <a:cxn ang="T12">
                    <a:pos x="T4" y="T5"/>
                  </a:cxn>
                  <a:cxn ang="T13">
                    <a:pos x="T6" y="T7"/>
                  </a:cxn>
                  <a:cxn ang="T14">
                    <a:pos x="T8" y="T9"/>
                  </a:cxn>
                </a:cxnLst>
                <a:rect l="T15" t="T16" r="T17" b="T18"/>
                <a:pathLst>
                  <a:path w="2144" h="1510">
                    <a:moveTo>
                      <a:pt x="0" y="1484"/>
                    </a:moveTo>
                    <a:lnTo>
                      <a:pt x="2112" y="0"/>
                    </a:lnTo>
                    <a:lnTo>
                      <a:pt x="2144" y="25"/>
                    </a:lnTo>
                    <a:lnTo>
                      <a:pt x="42" y="1510"/>
                    </a:lnTo>
                    <a:lnTo>
                      <a:pt x="0" y="1484"/>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46" name="Freeform 169"/>
              <p:cNvSpPr>
                <a:spLocks noChangeAspect="1"/>
              </p:cNvSpPr>
              <p:nvPr/>
            </p:nvSpPr>
            <p:spPr bwMode="gray">
              <a:xfrm>
                <a:off x="3985" y="2688"/>
                <a:ext cx="510" cy="361"/>
              </a:xfrm>
              <a:custGeom>
                <a:avLst/>
                <a:gdLst>
                  <a:gd name="T0" fmla="*/ 0 w 2430"/>
                  <a:gd name="T1" fmla="*/ 0 h 1720"/>
                  <a:gd name="T2" fmla="*/ 0 w 2430"/>
                  <a:gd name="T3" fmla="*/ 0 h 1720"/>
                  <a:gd name="T4" fmla="*/ 0 w 2430"/>
                  <a:gd name="T5" fmla="*/ 0 h 1720"/>
                  <a:gd name="T6" fmla="*/ 0 w 2430"/>
                  <a:gd name="T7" fmla="*/ 0 h 1720"/>
                  <a:gd name="T8" fmla="*/ 0 w 2430"/>
                  <a:gd name="T9" fmla="*/ 0 h 1720"/>
                  <a:gd name="T10" fmla="*/ 0 60000 65536"/>
                  <a:gd name="T11" fmla="*/ 0 60000 65536"/>
                  <a:gd name="T12" fmla="*/ 0 60000 65536"/>
                  <a:gd name="T13" fmla="*/ 0 60000 65536"/>
                  <a:gd name="T14" fmla="*/ 0 60000 65536"/>
                  <a:gd name="T15" fmla="*/ 0 w 2430"/>
                  <a:gd name="T16" fmla="*/ 0 h 1720"/>
                  <a:gd name="T17" fmla="*/ 2430 w 2430"/>
                  <a:gd name="T18" fmla="*/ 1720 h 1720"/>
                </a:gdLst>
                <a:ahLst/>
                <a:cxnLst>
                  <a:cxn ang="T10">
                    <a:pos x="T0" y="T1"/>
                  </a:cxn>
                  <a:cxn ang="T11">
                    <a:pos x="T2" y="T3"/>
                  </a:cxn>
                  <a:cxn ang="T12">
                    <a:pos x="T4" y="T5"/>
                  </a:cxn>
                  <a:cxn ang="T13">
                    <a:pos x="T6" y="T7"/>
                  </a:cxn>
                  <a:cxn ang="T14">
                    <a:pos x="T8" y="T9"/>
                  </a:cxn>
                </a:cxnLst>
                <a:rect l="T15" t="T16" r="T17" b="T18"/>
                <a:pathLst>
                  <a:path w="2430" h="1720">
                    <a:moveTo>
                      <a:pt x="0" y="1667"/>
                    </a:moveTo>
                    <a:lnTo>
                      <a:pt x="2359" y="3"/>
                    </a:lnTo>
                    <a:lnTo>
                      <a:pt x="2430" y="0"/>
                    </a:lnTo>
                    <a:lnTo>
                      <a:pt x="2" y="1720"/>
                    </a:lnTo>
                    <a:lnTo>
                      <a:pt x="0" y="1667"/>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47" name="Freeform 170"/>
              <p:cNvSpPr>
                <a:spLocks noChangeAspect="1"/>
              </p:cNvSpPr>
              <p:nvPr/>
            </p:nvSpPr>
            <p:spPr bwMode="gray">
              <a:xfrm>
                <a:off x="4014" y="2698"/>
                <a:ext cx="590" cy="414"/>
              </a:xfrm>
              <a:custGeom>
                <a:avLst/>
                <a:gdLst>
                  <a:gd name="T0" fmla="*/ 0 w 2811"/>
                  <a:gd name="T1" fmla="*/ 0 h 1977"/>
                  <a:gd name="T2" fmla="*/ 0 w 2811"/>
                  <a:gd name="T3" fmla="*/ 0 h 1977"/>
                  <a:gd name="T4" fmla="*/ 0 w 2811"/>
                  <a:gd name="T5" fmla="*/ 0 h 1977"/>
                  <a:gd name="T6" fmla="*/ 0 w 2811"/>
                  <a:gd name="T7" fmla="*/ 0 h 1977"/>
                  <a:gd name="T8" fmla="*/ 0 w 2811"/>
                  <a:gd name="T9" fmla="*/ 0 h 1977"/>
                  <a:gd name="T10" fmla="*/ 0 60000 65536"/>
                  <a:gd name="T11" fmla="*/ 0 60000 65536"/>
                  <a:gd name="T12" fmla="*/ 0 60000 65536"/>
                  <a:gd name="T13" fmla="*/ 0 60000 65536"/>
                  <a:gd name="T14" fmla="*/ 0 60000 65536"/>
                  <a:gd name="T15" fmla="*/ 0 w 2811"/>
                  <a:gd name="T16" fmla="*/ 0 h 1977"/>
                  <a:gd name="T17" fmla="*/ 2811 w 2811"/>
                  <a:gd name="T18" fmla="*/ 1977 h 1977"/>
                </a:gdLst>
                <a:ahLst/>
                <a:cxnLst>
                  <a:cxn ang="T10">
                    <a:pos x="T0" y="T1"/>
                  </a:cxn>
                  <a:cxn ang="T11">
                    <a:pos x="T2" y="T3"/>
                  </a:cxn>
                  <a:cxn ang="T12">
                    <a:pos x="T4" y="T5"/>
                  </a:cxn>
                  <a:cxn ang="T13">
                    <a:pos x="T6" y="T7"/>
                  </a:cxn>
                  <a:cxn ang="T14">
                    <a:pos x="T8" y="T9"/>
                  </a:cxn>
                </a:cxnLst>
                <a:rect l="T15" t="T16" r="T17" b="T18"/>
                <a:pathLst>
                  <a:path w="2811" h="1977">
                    <a:moveTo>
                      <a:pt x="0" y="1941"/>
                    </a:moveTo>
                    <a:lnTo>
                      <a:pt x="2759" y="0"/>
                    </a:lnTo>
                    <a:lnTo>
                      <a:pt x="2811" y="10"/>
                    </a:lnTo>
                    <a:lnTo>
                      <a:pt x="30" y="1977"/>
                    </a:lnTo>
                    <a:lnTo>
                      <a:pt x="0" y="194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67" name="Freeform 171"/>
              <p:cNvSpPr>
                <a:spLocks noChangeAspect="1"/>
              </p:cNvSpPr>
              <p:nvPr/>
            </p:nvSpPr>
            <p:spPr bwMode="gray">
              <a:xfrm>
                <a:off x="4073" y="2724"/>
                <a:ext cx="615" cy="432"/>
              </a:xfrm>
              <a:custGeom>
                <a:avLst/>
                <a:gdLst>
                  <a:gd name="T0" fmla="*/ 0 w 2932"/>
                  <a:gd name="T1" fmla="*/ 0 h 2058"/>
                  <a:gd name="T2" fmla="*/ 0 w 2932"/>
                  <a:gd name="T3" fmla="*/ 0 h 2058"/>
                  <a:gd name="T4" fmla="*/ 0 w 2932"/>
                  <a:gd name="T5" fmla="*/ 0 h 2058"/>
                  <a:gd name="T6" fmla="*/ 0 w 2932"/>
                  <a:gd name="T7" fmla="*/ 0 h 2058"/>
                  <a:gd name="T8" fmla="*/ 0 w 2932"/>
                  <a:gd name="T9" fmla="*/ 0 h 2058"/>
                  <a:gd name="T10" fmla="*/ 0 60000 65536"/>
                  <a:gd name="T11" fmla="*/ 0 60000 65536"/>
                  <a:gd name="T12" fmla="*/ 0 60000 65536"/>
                  <a:gd name="T13" fmla="*/ 0 60000 65536"/>
                  <a:gd name="T14" fmla="*/ 0 60000 65536"/>
                  <a:gd name="T15" fmla="*/ 0 w 2932"/>
                  <a:gd name="T16" fmla="*/ 0 h 2058"/>
                  <a:gd name="T17" fmla="*/ 2932 w 2932"/>
                  <a:gd name="T18" fmla="*/ 2058 h 2058"/>
                </a:gdLst>
                <a:ahLst/>
                <a:cxnLst>
                  <a:cxn ang="T10">
                    <a:pos x="T0" y="T1"/>
                  </a:cxn>
                  <a:cxn ang="T11">
                    <a:pos x="T2" y="T3"/>
                  </a:cxn>
                  <a:cxn ang="T12">
                    <a:pos x="T4" y="T5"/>
                  </a:cxn>
                  <a:cxn ang="T13">
                    <a:pos x="T6" y="T7"/>
                  </a:cxn>
                  <a:cxn ang="T14">
                    <a:pos x="T8" y="T9"/>
                  </a:cxn>
                </a:cxnLst>
                <a:rect l="T15" t="T16" r="T17" b="T18"/>
                <a:pathLst>
                  <a:path w="2932" h="2058">
                    <a:moveTo>
                      <a:pt x="0" y="2033"/>
                    </a:moveTo>
                    <a:lnTo>
                      <a:pt x="2889" y="0"/>
                    </a:lnTo>
                    <a:lnTo>
                      <a:pt x="2932" y="18"/>
                    </a:lnTo>
                    <a:lnTo>
                      <a:pt x="43" y="2058"/>
                    </a:lnTo>
                    <a:lnTo>
                      <a:pt x="0" y="203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68" name="Freeform 172"/>
              <p:cNvSpPr>
                <a:spLocks noChangeAspect="1"/>
              </p:cNvSpPr>
              <p:nvPr/>
            </p:nvSpPr>
            <p:spPr bwMode="gray">
              <a:xfrm>
                <a:off x="4154" y="2761"/>
                <a:ext cx="603" cy="421"/>
              </a:xfrm>
              <a:custGeom>
                <a:avLst/>
                <a:gdLst>
                  <a:gd name="T0" fmla="*/ 0 w 2874"/>
                  <a:gd name="T1" fmla="*/ 0 h 2011"/>
                  <a:gd name="T2" fmla="*/ 0 w 2874"/>
                  <a:gd name="T3" fmla="*/ 0 h 2011"/>
                  <a:gd name="T4" fmla="*/ 0 w 2874"/>
                  <a:gd name="T5" fmla="*/ 0 h 2011"/>
                  <a:gd name="T6" fmla="*/ 0 w 2874"/>
                  <a:gd name="T7" fmla="*/ 0 h 2011"/>
                  <a:gd name="T8" fmla="*/ 0 w 2874"/>
                  <a:gd name="T9" fmla="*/ 0 h 2011"/>
                  <a:gd name="T10" fmla="*/ 0 60000 65536"/>
                  <a:gd name="T11" fmla="*/ 0 60000 65536"/>
                  <a:gd name="T12" fmla="*/ 0 60000 65536"/>
                  <a:gd name="T13" fmla="*/ 0 60000 65536"/>
                  <a:gd name="T14" fmla="*/ 0 60000 65536"/>
                  <a:gd name="T15" fmla="*/ 0 w 2874"/>
                  <a:gd name="T16" fmla="*/ 0 h 2011"/>
                  <a:gd name="T17" fmla="*/ 2874 w 2874"/>
                  <a:gd name="T18" fmla="*/ 2011 h 2011"/>
                </a:gdLst>
                <a:ahLst/>
                <a:cxnLst>
                  <a:cxn ang="T10">
                    <a:pos x="T0" y="T1"/>
                  </a:cxn>
                  <a:cxn ang="T11">
                    <a:pos x="T2" y="T3"/>
                  </a:cxn>
                  <a:cxn ang="T12">
                    <a:pos x="T4" y="T5"/>
                  </a:cxn>
                  <a:cxn ang="T13">
                    <a:pos x="T6" y="T7"/>
                  </a:cxn>
                  <a:cxn ang="T14">
                    <a:pos x="T8" y="T9"/>
                  </a:cxn>
                </a:cxnLst>
                <a:rect l="T15" t="T16" r="T17" b="T18"/>
                <a:pathLst>
                  <a:path w="2874" h="2011">
                    <a:moveTo>
                      <a:pt x="0" y="1999"/>
                    </a:moveTo>
                    <a:lnTo>
                      <a:pt x="2840" y="0"/>
                    </a:lnTo>
                    <a:lnTo>
                      <a:pt x="2874" y="24"/>
                    </a:lnTo>
                    <a:lnTo>
                      <a:pt x="65" y="2011"/>
                    </a:lnTo>
                    <a:lnTo>
                      <a:pt x="0" y="1999"/>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69" name="Freeform 173"/>
              <p:cNvSpPr>
                <a:spLocks noChangeAspect="1"/>
              </p:cNvSpPr>
              <p:nvPr/>
            </p:nvSpPr>
            <p:spPr bwMode="gray">
              <a:xfrm>
                <a:off x="4269" y="2808"/>
                <a:ext cx="546" cy="382"/>
              </a:xfrm>
              <a:custGeom>
                <a:avLst/>
                <a:gdLst>
                  <a:gd name="T0" fmla="*/ 0 w 2604"/>
                  <a:gd name="T1" fmla="*/ 0 h 1820"/>
                  <a:gd name="T2" fmla="*/ 0 w 2604"/>
                  <a:gd name="T3" fmla="*/ 0 h 1820"/>
                  <a:gd name="T4" fmla="*/ 0 w 2604"/>
                  <a:gd name="T5" fmla="*/ 0 h 1820"/>
                  <a:gd name="T6" fmla="*/ 0 w 2604"/>
                  <a:gd name="T7" fmla="*/ 0 h 1820"/>
                  <a:gd name="T8" fmla="*/ 0 w 2604"/>
                  <a:gd name="T9" fmla="*/ 0 h 1820"/>
                  <a:gd name="T10" fmla="*/ 0 60000 65536"/>
                  <a:gd name="T11" fmla="*/ 0 60000 65536"/>
                  <a:gd name="T12" fmla="*/ 0 60000 65536"/>
                  <a:gd name="T13" fmla="*/ 0 60000 65536"/>
                  <a:gd name="T14" fmla="*/ 0 60000 65536"/>
                  <a:gd name="T15" fmla="*/ 0 w 2604"/>
                  <a:gd name="T16" fmla="*/ 0 h 1820"/>
                  <a:gd name="T17" fmla="*/ 2604 w 2604"/>
                  <a:gd name="T18" fmla="*/ 1820 h 1820"/>
                </a:gdLst>
                <a:ahLst/>
                <a:cxnLst>
                  <a:cxn ang="T10">
                    <a:pos x="T0" y="T1"/>
                  </a:cxn>
                  <a:cxn ang="T11">
                    <a:pos x="T2" y="T3"/>
                  </a:cxn>
                  <a:cxn ang="T12">
                    <a:pos x="T4" y="T5"/>
                  </a:cxn>
                  <a:cxn ang="T13">
                    <a:pos x="T6" y="T7"/>
                  </a:cxn>
                  <a:cxn ang="T14">
                    <a:pos x="T8" y="T9"/>
                  </a:cxn>
                </a:cxnLst>
                <a:rect l="T15" t="T16" r="T17" b="T18"/>
                <a:pathLst>
                  <a:path w="2604" h="1820">
                    <a:moveTo>
                      <a:pt x="0" y="1820"/>
                    </a:moveTo>
                    <a:lnTo>
                      <a:pt x="2577" y="0"/>
                    </a:lnTo>
                    <a:lnTo>
                      <a:pt x="2604" y="30"/>
                    </a:lnTo>
                    <a:lnTo>
                      <a:pt x="78" y="1819"/>
                    </a:lnTo>
                    <a:lnTo>
                      <a:pt x="0" y="182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70" name="Freeform 174"/>
              <p:cNvSpPr>
                <a:spLocks noChangeAspect="1"/>
              </p:cNvSpPr>
              <p:nvPr/>
            </p:nvSpPr>
            <p:spPr bwMode="gray">
              <a:xfrm>
                <a:off x="4323" y="2868"/>
                <a:ext cx="531" cy="380"/>
              </a:xfrm>
              <a:custGeom>
                <a:avLst/>
                <a:gdLst>
                  <a:gd name="T0" fmla="*/ 0 w 2535"/>
                  <a:gd name="T1" fmla="*/ 0 h 1808"/>
                  <a:gd name="T2" fmla="*/ 0 w 2535"/>
                  <a:gd name="T3" fmla="*/ 0 h 1808"/>
                  <a:gd name="T4" fmla="*/ 0 w 2535"/>
                  <a:gd name="T5" fmla="*/ 0 h 1808"/>
                  <a:gd name="T6" fmla="*/ 0 w 2535"/>
                  <a:gd name="T7" fmla="*/ 0 h 1808"/>
                  <a:gd name="T8" fmla="*/ 0 w 2535"/>
                  <a:gd name="T9" fmla="*/ 0 h 1808"/>
                  <a:gd name="T10" fmla="*/ 0 60000 65536"/>
                  <a:gd name="T11" fmla="*/ 0 60000 65536"/>
                  <a:gd name="T12" fmla="*/ 0 60000 65536"/>
                  <a:gd name="T13" fmla="*/ 0 60000 65536"/>
                  <a:gd name="T14" fmla="*/ 0 60000 65536"/>
                  <a:gd name="T15" fmla="*/ 0 w 2535"/>
                  <a:gd name="T16" fmla="*/ 0 h 1808"/>
                  <a:gd name="T17" fmla="*/ 2535 w 2535"/>
                  <a:gd name="T18" fmla="*/ 1808 h 1808"/>
                </a:gdLst>
                <a:ahLst/>
                <a:cxnLst>
                  <a:cxn ang="T10">
                    <a:pos x="T0" y="T1"/>
                  </a:cxn>
                  <a:cxn ang="T11">
                    <a:pos x="T2" y="T3"/>
                  </a:cxn>
                  <a:cxn ang="T12">
                    <a:pos x="T4" y="T5"/>
                  </a:cxn>
                  <a:cxn ang="T13">
                    <a:pos x="T6" y="T7"/>
                  </a:cxn>
                  <a:cxn ang="T14">
                    <a:pos x="T8" y="T9"/>
                  </a:cxn>
                </a:cxnLst>
                <a:rect l="T15" t="T16" r="T17" b="T18"/>
                <a:pathLst>
                  <a:path w="2535" h="1808">
                    <a:moveTo>
                      <a:pt x="0" y="1773"/>
                    </a:moveTo>
                    <a:lnTo>
                      <a:pt x="2519" y="0"/>
                    </a:lnTo>
                    <a:lnTo>
                      <a:pt x="2535" y="38"/>
                    </a:lnTo>
                    <a:lnTo>
                      <a:pt x="33" y="1808"/>
                    </a:lnTo>
                    <a:lnTo>
                      <a:pt x="0" y="177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71" name="Freeform 175"/>
              <p:cNvSpPr>
                <a:spLocks noChangeAspect="1"/>
              </p:cNvSpPr>
              <p:nvPr/>
            </p:nvSpPr>
            <p:spPr bwMode="gray">
              <a:xfrm>
                <a:off x="4378" y="2930"/>
                <a:ext cx="522" cy="366"/>
              </a:xfrm>
              <a:custGeom>
                <a:avLst/>
                <a:gdLst>
                  <a:gd name="T0" fmla="*/ 0 w 2483"/>
                  <a:gd name="T1" fmla="*/ 0 h 1745"/>
                  <a:gd name="T2" fmla="*/ 0 w 2483"/>
                  <a:gd name="T3" fmla="*/ 0 h 1745"/>
                  <a:gd name="T4" fmla="*/ 0 w 2483"/>
                  <a:gd name="T5" fmla="*/ 0 h 1745"/>
                  <a:gd name="T6" fmla="*/ 0 w 2483"/>
                  <a:gd name="T7" fmla="*/ 0 h 1745"/>
                  <a:gd name="T8" fmla="*/ 0 w 2483"/>
                  <a:gd name="T9" fmla="*/ 0 h 1745"/>
                  <a:gd name="T10" fmla="*/ 0 60000 65536"/>
                  <a:gd name="T11" fmla="*/ 0 60000 65536"/>
                  <a:gd name="T12" fmla="*/ 0 60000 65536"/>
                  <a:gd name="T13" fmla="*/ 0 60000 65536"/>
                  <a:gd name="T14" fmla="*/ 0 60000 65536"/>
                  <a:gd name="T15" fmla="*/ 0 w 2483"/>
                  <a:gd name="T16" fmla="*/ 0 h 1745"/>
                  <a:gd name="T17" fmla="*/ 2483 w 2483"/>
                  <a:gd name="T18" fmla="*/ 1745 h 1745"/>
                </a:gdLst>
                <a:ahLst/>
                <a:cxnLst>
                  <a:cxn ang="T10">
                    <a:pos x="T0" y="T1"/>
                  </a:cxn>
                  <a:cxn ang="T11">
                    <a:pos x="T2" y="T3"/>
                  </a:cxn>
                  <a:cxn ang="T12">
                    <a:pos x="T4" y="T5"/>
                  </a:cxn>
                  <a:cxn ang="T13">
                    <a:pos x="T6" y="T7"/>
                  </a:cxn>
                  <a:cxn ang="T14">
                    <a:pos x="T8" y="T9"/>
                  </a:cxn>
                </a:cxnLst>
                <a:rect l="T15" t="T16" r="T17" b="T18"/>
                <a:pathLst>
                  <a:path w="2483" h="1745">
                    <a:moveTo>
                      <a:pt x="0" y="1715"/>
                    </a:moveTo>
                    <a:lnTo>
                      <a:pt x="2438" y="0"/>
                    </a:lnTo>
                    <a:lnTo>
                      <a:pt x="2483" y="18"/>
                    </a:lnTo>
                    <a:lnTo>
                      <a:pt x="41" y="1745"/>
                    </a:lnTo>
                    <a:lnTo>
                      <a:pt x="0" y="1715"/>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72" name="Freeform 176"/>
              <p:cNvSpPr>
                <a:spLocks noChangeAspect="1"/>
              </p:cNvSpPr>
              <p:nvPr/>
            </p:nvSpPr>
            <p:spPr bwMode="gray">
              <a:xfrm>
                <a:off x="4451" y="2962"/>
                <a:ext cx="528" cy="370"/>
              </a:xfrm>
              <a:custGeom>
                <a:avLst/>
                <a:gdLst>
                  <a:gd name="T0" fmla="*/ 0 w 2514"/>
                  <a:gd name="T1" fmla="*/ 0 h 1762"/>
                  <a:gd name="T2" fmla="*/ 0 w 2514"/>
                  <a:gd name="T3" fmla="*/ 0 h 1762"/>
                  <a:gd name="T4" fmla="*/ 0 w 2514"/>
                  <a:gd name="T5" fmla="*/ 0 h 1762"/>
                  <a:gd name="T6" fmla="*/ 0 w 2514"/>
                  <a:gd name="T7" fmla="*/ 0 h 1762"/>
                  <a:gd name="T8" fmla="*/ 0 w 2514"/>
                  <a:gd name="T9" fmla="*/ 0 h 1762"/>
                  <a:gd name="T10" fmla="*/ 0 60000 65536"/>
                  <a:gd name="T11" fmla="*/ 0 60000 65536"/>
                  <a:gd name="T12" fmla="*/ 0 60000 65536"/>
                  <a:gd name="T13" fmla="*/ 0 60000 65536"/>
                  <a:gd name="T14" fmla="*/ 0 60000 65536"/>
                  <a:gd name="T15" fmla="*/ 0 w 2514"/>
                  <a:gd name="T16" fmla="*/ 0 h 1762"/>
                  <a:gd name="T17" fmla="*/ 2514 w 2514"/>
                  <a:gd name="T18" fmla="*/ 1762 h 1762"/>
                </a:gdLst>
                <a:ahLst/>
                <a:cxnLst>
                  <a:cxn ang="T10">
                    <a:pos x="T0" y="T1"/>
                  </a:cxn>
                  <a:cxn ang="T11">
                    <a:pos x="T2" y="T3"/>
                  </a:cxn>
                  <a:cxn ang="T12">
                    <a:pos x="T4" y="T5"/>
                  </a:cxn>
                  <a:cxn ang="T13">
                    <a:pos x="T6" y="T7"/>
                  </a:cxn>
                  <a:cxn ang="T14">
                    <a:pos x="T8" y="T9"/>
                  </a:cxn>
                </a:cxnLst>
                <a:rect l="T15" t="T16" r="T17" b="T18"/>
                <a:pathLst>
                  <a:path w="2514" h="1762">
                    <a:moveTo>
                      <a:pt x="0" y="1742"/>
                    </a:moveTo>
                    <a:lnTo>
                      <a:pt x="2476" y="0"/>
                    </a:lnTo>
                    <a:lnTo>
                      <a:pt x="2514" y="22"/>
                    </a:lnTo>
                    <a:lnTo>
                      <a:pt x="51" y="1762"/>
                    </a:lnTo>
                    <a:lnTo>
                      <a:pt x="0" y="1742"/>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73" name="Freeform 177"/>
              <p:cNvSpPr>
                <a:spLocks noChangeAspect="1"/>
              </p:cNvSpPr>
              <p:nvPr/>
            </p:nvSpPr>
            <p:spPr bwMode="gray">
              <a:xfrm>
                <a:off x="4536" y="3004"/>
                <a:ext cx="502" cy="352"/>
              </a:xfrm>
              <a:custGeom>
                <a:avLst/>
                <a:gdLst>
                  <a:gd name="T0" fmla="*/ 0 w 2387"/>
                  <a:gd name="T1" fmla="*/ 0 h 1676"/>
                  <a:gd name="T2" fmla="*/ 0 w 2387"/>
                  <a:gd name="T3" fmla="*/ 0 h 1676"/>
                  <a:gd name="T4" fmla="*/ 0 w 2387"/>
                  <a:gd name="T5" fmla="*/ 0 h 1676"/>
                  <a:gd name="T6" fmla="*/ 0 w 2387"/>
                  <a:gd name="T7" fmla="*/ 0 h 1676"/>
                  <a:gd name="T8" fmla="*/ 0 w 2387"/>
                  <a:gd name="T9" fmla="*/ 0 h 1676"/>
                  <a:gd name="T10" fmla="*/ 0 60000 65536"/>
                  <a:gd name="T11" fmla="*/ 0 60000 65536"/>
                  <a:gd name="T12" fmla="*/ 0 60000 65536"/>
                  <a:gd name="T13" fmla="*/ 0 60000 65536"/>
                  <a:gd name="T14" fmla="*/ 0 60000 65536"/>
                  <a:gd name="T15" fmla="*/ 0 w 2387"/>
                  <a:gd name="T16" fmla="*/ 0 h 1676"/>
                  <a:gd name="T17" fmla="*/ 2387 w 2387"/>
                  <a:gd name="T18" fmla="*/ 1676 h 1676"/>
                </a:gdLst>
                <a:ahLst/>
                <a:cxnLst>
                  <a:cxn ang="T10">
                    <a:pos x="T0" y="T1"/>
                  </a:cxn>
                  <a:cxn ang="T11">
                    <a:pos x="T2" y="T3"/>
                  </a:cxn>
                  <a:cxn ang="T12">
                    <a:pos x="T4" y="T5"/>
                  </a:cxn>
                  <a:cxn ang="T13">
                    <a:pos x="T6" y="T7"/>
                  </a:cxn>
                  <a:cxn ang="T14">
                    <a:pos x="T8" y="T9"/>
                  </a:cxn>
                </a:cxnLst>
                <a:rect l="T15" t="T16" r="T17" b="T18"/>
                <a:pathLst>
                  <a:path w="2387" h="1676">
                    <a:moveTo>
                      <a:pt x="0" y="1661"/>
                    </a:moveTo>
                    <a:lnTo>
                      <a:pt x="2357" y="0"/>
                    </a:lnTo>
                    <a:lnTo>
                      <a:pt x="2387" y="30"/>
                    </a:lnTo>
                    <a:lnTo>
                      <a:pt x="59" y="1676"/>
                    </a:lnTo>
                    <a:lnTo>
                      <a:pt x="0" y="166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74" name="Freeform 178"/>
              <p:cNvSpPr>
                <a:spLocks noChangeAspect="1"/>
              </p:cNvSpPr>
              <p:nvPr/>
            </p:nvSpPr>
            <p:spPr bwMode="gray">
              <a:xfrm>
                <a:off x="4642" y="3068"/>
                <a:ext cx="426" cy="299"/>
              </a:xfrm>
              <a:custGeom>
                <a:avLst/>
                <a:gdLst>
                  <a:gd name="T0" fmla="*/ 0 w 2029"/>
                  <a:gd name="T1" fmla="*/ 0 h 1429"/>
                  <a:gd name="T2" fmla="*/ 0 w 2029"/>
                  <a:gd name="T3" fmla="*/ 0 h 1429"/>
                  <a:gd name="T4" fmla="*/ 0 w 2029"/>
                  <a:gd name="T5" fmla="*/ 0 h 1429"/>
                  <a:gd name="T6" fmla="*/ 0 w 2029"/>
                  <a:gd name="T7" fmla="*/ 0 h 1429"/>
                  <a:gd name="T8" fmla="*/ 0 w 2029"/>
                  <a:gd name="T9" fmla="*/ 0 h 1429"/>
                  <a:gd name="T10" fmla="*/ 0 60000 65536"/>
                  <a:gd name="T11" fmla="*/ 0 60000 65536"/>
                  <a:gd name="T12" fmla="*/ 0 60000 65536"/>
                  <a:gd name="T13" fmla="*/ 0 60000 65536"/>
                  <a:gd name="T14" fmla="*/ 0 60000 65536"/>
                  <a:gd name="T15" fmla="*/ 0 w 2029"/>
                  <a:gd name="T16" fmla="*/ 0 h 1429"/>
                  <a:gd name="T17" fmla="*/ 2029 w 2029"/>
                  <a:gd name="T18" fmla="*/ 1429 h 1429"/>
                </a:gdLst>
                <a:ahLst/>
                <a:cxnLst>
                  <a:cxn ang="T10">
                    <a:pos x="T0" y="T1"/>
                  </a:cxn>
                  <a:cxn ang="T11">
                    <a:pos x="T2" y="T3"/>
                  </a:cxn>
                  <a:cxn ang="T12">
                    <a:pos x="T4" y="T5"/>
                  </a:cxn>
                  <a:cxn ang="T13">
                    <a:pos x="T6" y="T7"/>
                  </a:cxn>
                  <a:cxn ang="T14">
                    <a:pos x="T8" y="T9"/>
                  </a:cxn>
                </a:cxnLst>
                <a:rect l="T15" t="T16" r="T17" b="T18"/>
                <a:pathLst>
                  <a:path w="2029" h="1429">
                    <a:moveTo>
                      <a:pt x="0" y="1424"/>
                    </a:moveTo>
                    <a:lnTo>
                      <a:pt x="2024" y="0"/>
                    </a:lnTo>
                    <a:lnTo>
                      <a:pt x="2029" y="48"/>
                    </a:lnTo>
                    <a:lnTo>
                      <a:pt x="74" y="1429"/>
                    </a:lnTo>
                    <a:lnTo>
                      <a:pt x="0" y="1424"/>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grpSp>
        <p:pic>
          <p:nvPicPr>
            <p:cNvPr id="122" name="Picture 458"/>
            <p:cNvPicPr>
              <a:picLocks noChangeAspect="1" noChangeArrowheads="1"/>
            </p:cNvPicPr>
            <p:nvPr/>
          </p:nvPicPr>
          <p:blipFill>
            <a:blip r:embed="rId6" cstate="print"/>
            <a:srcRect/>
            <a:stretch>
              <a:fillRect/>
            </a:stretch>
          </p:blipFill>
          <p:spPr bwMode="auto">
            <a:xfrm>
              <a:off x="1255302" y="3977326"/>
              <a:ext cx="940369" cy="438841"/>
            </a:xfrm>
            <a:prstGeom prst="rect">
              <a:avLst/>
            </a:prstGeom>
            <a:noFill/>
            <a:ln w="9525">
              <a:noFill/>
              <a:miter lim="800000"/>
              <a:headEnd/>
              <a:tailEnd/>
            </a:ln>
          </p:spPr>
        </p:pic>
        <p:pic>
          <p:nvPicPr>
            <p:cNvPr id="125" name="Picture 458"/>
            <p:cNvPicPr>
              <a:picLocks noChangeAspect="1" noChangeArrowheads="1"/>
            </p:cNvPicPr>
            <p:nvPr/>
          </p:nvPicPr>
          <p:blipFill>
            <a:blip r:embed="rId6" cstate="print"/>
            <a:srcRect/>
            <a:stretch>
              <a:fillRect/>
            </a:stretch>
          </p:blipFill>
          <p:spPr bwMode="auto">
            <a:xfrm>
              <a:off x="2160403" y="4336533"/>
              <a:ext cx="940369" cy="438841"/>
            </a:xfrm>
            <a:prstGeom prst="rect">
              <a:avLst/>
            </a:prstGeom>
            <a:noFill/>
            <a:ln w="9525">
              <a:noFill/>
              <a:miter lim="800000"/>
              <a:headEnd/>
              <a:tailEnd/>
            </a:ln>
          </p:spPr>
        </p:pic>
      </p:grpSp>
      <p:grpSp>
        <p:nvGrpSpPr>
          <p:cNvPr id="10" name="Group 174"/>
          <p:cNvGrpSpPr/>
          <p:nvPr/>
        </p:nvGrpSpPr>
        <p:grpSpPr>
          <a:xfrm>
            <a:off x="5403273" y="4322621"/>
            <a:ext cx="1390787" cy="819151"/>
            <a:chOff x="761999" y="3505200"/>
            <a:chExt cx="2830090" cy="1666875"/>
          </a:xfrm>
        </p:grpSpPr>
        <p:grpSp>
          <p:nvGrpSpPr>
            <p:cNvPr id="11" name="Group 153"/>
            <p:cNvGrpSpPr>
              <a:grpSpLocks noChangeAspect="1"/>
            </p:cNvGrpSpPr>
            <p:nvPr/>
          </p:nvGrpSpPr>
          <p:grpSpPr bwMode="auto">
            <a:xfrm>
              <a:off x="761999" y="3505200"/>
              <a:ext cx="2830090" cy="1666875"/>
              <a:chOff x="3744" y="2496"/>
              <a:chExt cx="1440" cy="964"/>
            </a:xfrm>
          </p:grpSpPr>
          <p:sp>
            <p:nvSpPr>
              <p:cNvPr id="179" name="Freeform 154"/>
              <p:cNvSpPr>
                <a:spLocks noChangeAspect="1"/>
              </p:cNvSpPr>
              <p:nvPr/>
            </p:nvSpPr>
            <p:spPr bwMode="gray">
              <a:xfrm>
                <a:off x="3744" y="2524"/>
                <a:ext cx="1440" cy="936"/>
              </a:xfrm>
              <a:custGeom>
                <a:avLst/>
                <a:gdLst>
                  <a:gd name="T0" fmla="*/ 0 w 4021"/>
                  <a:gd name="T1" fmla="*/ 0 h 2621"/>
                  <a:gd name="T2" fmla="*/ 0 w 4021"/>
                  <a:gd name="T3" fmla="*/ 0 h 2621"/>
                  <a:gd name="T4" fmla="*/ 0 w 4021"/>
                  <a:gd name="T5" fmla="*/ 0 h 2621"/>
                  <a:gd name="T6" fmla="*/ 0 w 4021"/>
                  <a:gd name="T7" fmla="*/ 0 h 2621"/>
                  <a:gd name="T8" fmla="*/ 0 w 4021"/>
                  <a:gd name="T9" fmla="*/ 0 h 2621"/>
                  <a:gd name="T10" fmla="*/ 0 w 4021"/>
                  <a:gd name="T11" fmla="*/ 0 h 2621"/>
                  <a:gd name="T12" fmla="*/ 0 w 4021"/>
                  <a:gd name="T13" fmla="*/ 0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chemeClr val="bg2"/>
              </a:solidFill>
              <a:ln w="9525">
                <a:solidFill>
                  <a:schemeClr val="bg2"/>
                </a:solidFill>
                <a:round/>
                <a:headEnd/>
                <a:tailEnd/>
              </a:ln>
            </p:spPr>
            <p:txBody>
              <a:bodyPr/>
              <a:lstStyle/>
              <a:p>
                <a:pPr algn="r">
                  <a:defRPr/>
                </a:pPr>
                <a:endParaRPr lang="en-US" kern="0">
                  <a:solidFill>
                    <a:sysClr val="windowText" lastClr="000000"/>
                  </a:solidFill>
                  <a:latin typeface="Arial" pitchFamily="34" charset="0"/>
                </a:endParaRPr>
              </a:p>
            </p:txBody>
          </p:sp>
          <p:sp>
            <p:nvSpPr>
              <p:cNvPr id="180" name="Freeform 155"/>
              <p:cNvSpPr>
                <a:spLocks noChangeAspect="1"/>
              </p:cNvSpPr>
              <p:nvPr/>
            </p:nvSpPr>
            <p:spPr bwMode="gray">
              <a:xfrm>
                <a:off x="3744" y="2496"/>
                <a:ext cx="1438" cy="936"/>
              </a:xfrm>
              <a:custGeom>
                <a:avLst/>
                <a:gdLst>
                  <a:gd name="T0" fmla="*/ 0 w 4021"/>
                  <a:gd name="T1" fmla="*/ 0 h 2621"/>
                  <a:gd name="T2" fmla="*/ 0 w 4021"/>
                  <a:gd name="T3" fmla="*/ 0 h 2621"/>
                  <a:gd name="T4" fmla="*/ 0 w 4021"/>
                  <a:gd name="T5" fmla="*/ 0 h 2621"/>
                  <a:gd name="T6" fmla="*/ 0 w 4021"/>
                  <a:gd name="T7" fmla="*/ 0 h 2621"/>
                  <a:gd name="T8" fmla="*/ 0 w 4021"/>
                  <a:gd name="T9" fmla="*/ 0 h 2621"/>
                  <a:gd name="T10" fmla="*/ 0 w 4021"/>
                  <a:gd name="T11" fmla="*/ 0 h 2621"/>
                  <a:gd name="T12" fmla="*/ 0 w 4021"/>
                  <a:gd name="T13" fmla="*/ 0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chemeClr val="bg2"/>
                </a:solidFill>
                <a:round/>
                <a:headEnd/>
                <a:tailEnd/>
              </a:ln>
            </p:spPr>
            <p:txBody>
              <a:bodyPr/>
              <a:lstStyle/>
              <a:p>
                <a:pPr algn="r">
                  <a:defRPr/>
                </a:pPr>
                <a:endParaRPr lang="en-US" kern="0">
                  <a:solidFill>
                    <a:sysClr val="windowText" lastClr="000000"/>
                  </a:solidFill>
                  <a:latin typeface="Arial" pitchFamily="34" charset="0"/>
                </a:endParaRPr>
              </a:p>
            </p:txBody>
          </p:sp>
          <p:sp>
            <p:nvSpPr>
              <p:cNvPr id="181" name="Freeform 156"/>
              <p:cNvSpPr>
                <a:spLocks noChangeAspect="1"/>
              </p:cNvSpPr>
              <p:nvPr/>
            </p:nvSpPr>
            <p:spPr bwMode="gray">
              <a:xfrm>
                <a:off x="4497" y="2687"/>
                <a:ext cx="570" cy="403"/>
              </a:xfrm>
              <a:custGeom>
                <a:avLst/>
                <a:gdLst>
                  <a:gd name="T0" fmla="*/ 0 w 1258"/>
                  <a:gd name="T1" fmla="*/ 0 h 889"/>
                  <a:gd name="T2" fmla="*/ 0 w 1258"/>
                  <a:gd name="T3" fmla="*/ 0 h 889"/>
                  <a:gd name="T4" fmla="*/ 0 w 1258"/>
                  <a:gd name="T5" fmla="*/ 0 h 889"/>
                  <a:gd name="T6" fmla="*/ 0 w 1258"/>
                  <a:gd name="T7" fmla="*/ 0 h 889"/>
                  <a:gd name="T8" fmla="*/ 0 w 1258"/>
                  <a:gd name="T9" fmla="*/ 0 h 889"/>
                  <a:gd name="T10" fmla="*/ 0 60000 65536"/>
                  <a:gd name="T11" fmla="*/ 0 60000 65536"/>
                  <a:gd name="T12" fmla="*/ 0 60000 65536"/>
                  <a:gd name="T13" fmla="*/ 0 60000 65536"/>
                  <a:gd name="T14" fmla="*/ 0 60000 65536"/>
                  <a:gd name="T15" fmla="*/ 0 w 1258"/>
                  <a:gd name="T16" fmla="*/ 0 h 889"/>
                  <a:gd name="T17" fmla="*/ 1258 w 1258"/>
                  <a:gd name="T18" fmla="*/ 889 h 889"/>
                </a:gdLst>
                <a:ahLst/>
                <a:cxnLst>
                  <a:cxn ang="T10">
                    <a:pos x="T0" y="T1"/>
                  </a:cxn>
                  <a:cxn ang="T11">
                    <a:pos x="T2" y="T3"/>
                  </a:cxn>
                  <a:cxn ang="T12">
                    <a:pos x="T4" y="T5"/>
                  </a:cxn>
                  <a:cxn ang="T13">
                    <a:pos x="T6" y="T7"/>
                  </a:cxn>
                  <a:cxn ang="T14">
                    <a:pos x="T8" y="T9"/>
                  </a:cxn>
                </a:cxnLst>
                <a:rect l="T15" t="T16" r="T17" b="T18"/>
                <a:pathLst>
                  <a:path w="1258" h="889">
                    <a:moveTo>
                      <a:pt x="36" y="1"/>
                    </a:moveTo>
                    <a:lnTo>
                      <a:pt x="1258" y="867"/>
                    </a:lnTo>
                    <a:lnTo>
                      <a:pt x="1255" y="889"/>
                    </a:lnTo>
                    <a:lnTo>
                      <a:pt x="0" y="0"/>
                    </a:lnTo>
                    <a:lnTo>
                      <a:pt x="36" y="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82" name="Freeform 157"/>
              <p:cNvSpPr>
                <a:spLocks noChangeAspect="1"/>
              </p:cNvSpPr>
              <p:nvPr/>
            </p:nvSpPr>
            <p:spPr bwMode="gray">
              <a:xfrm>
                <a:off x="4009" y="2604"/>
                <a:ext cx="892" cy="633"/>
              </a:xfrm>
              <a:custGeom>
                <a:avLst/>
                <a:gdLst>
                  <a:gd name="T0" fmla="*/ 0 w 4245"/>
                  <a:gd name="T1" fmla="*/ 0 h 3019"/>
                  <a:gd name="T2" fmla="*/ 0 w 4245"/>
                  <a:gd name="T3" fmla="*/ 0 h 3019"/>
                  <a:gd name="T4" fmla="*/ 0 w 4245"/>
                  <a:gd name="T5" fmla="*/ 0 h 3019"/>
                  <a:gd name="T6" fmla="*/ 0 w 4245"/>
                  <a:gd name="T7" fmla="*/ 0 h 3019"/>
                  <a:gd name="T8" fmla="*/ 0 w 4245"/>
                  <a:gd name="T9" fmla="*/ 0 h 3019"/>
                  <a:gd name="T10" fmla="*/ 0 60000 65536"/>
                  <a:gd name="T11" fmla="*/ 0 60000 65536"/>
                  <a:gd name="T12" fmla="*/ 0 60000 65536"/>
                  <a:gd name="T13" fmla="*/ 0 60000 65536"/>
                  <a:gd name="T14" fmla="*/ 0 60000 65536"/>
                  <a:gd name="T15" fmla="*/ 0 w 4245"/>
                  <a:gd name="T16" fmla="*/ 0 h 3019"/>
                  <a:gd name="T17" fmla="*/ 4245 w 4245"/>
                  <a:gd name="T18" fmla="*/ 3019 h 3019"/>
                </a:gdLst>
                <a:ahLst/>
                <a:cxnLst>
                  <a:cxn ang="T10">
                    <a:pos x="T0" y="T1"/>
                  </a:cxn>
                  <a:cxn ang="T11">
                    <a:pos x="T2" y="T3"/>
                  </a:cxn>
                  <a:cxn ang="T12">
                    <a:pos x="T4" y="T5"/>
                  </a:cxn>
                  <a:cxn ang="T13">
                    <a:pos x="T6" y="T7"/>
                  </a:cxn>
                  <a:cxn ang="T14">
                    <a:pos x="T8" y="T9"/>
                  </a:cxn>
                </a:cxnLst>
                <a:rect l="T15" t="T16" r="T17" b="T18"/>
                <a:pathLst>
                  <a:path w="4245" h="3019">
                    <a:moveTo>
                      <a:pt x="48" y="0"/>
                    </a:moveTo>
                    <a:lnTo>
                      <a:pt x="4245" y="2965"/>
                    </a:lnTo>
                    <a:lnTo>
                      <a:pt x="4245" y="3019"/>
                    </a:lnTo>
                    <a:lnTo>
                      <a:pt x="0" y="24"/>
                    </a:lnTo>
                    <a:lnTo>
                      <a:pt x="48"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83" name="Freeform 158"/>
              <p:cNvSpPr>
                <a:spLocks noChangeAspect="1"/>
              </p:cNvSpPr>
              <p:nvPr/>
            </p:nvSpPr>
            <p:spPr bwMode="gray">
              <a:xfrm>
                <a:off x="3960" y="2653"/>
                <a:ext cx="916" cy="653"/>
              </a:xfrm>
              <a:custGeom>
                <a:avLst/>
                <a:gdLst>
                  <a:gd name="T0" fmla="*/ 0 w 4362"/>
                  <a:gd name="T1" fmla="*/ 0 h 3109"/>
                  <a:gd name="T2" fmla="*/ 0 w 4362"/>
                  <a:gd name="T3" fmla="*/ 0 h 3109"/>
                  <a:gd name="T4" fmla="*/ 0 w 4362"/>
                  <a:gd name="T5" fmla="*/ 0 h 3109"/>
                  <a:gd name="T6" fmla="*/ 0 w 4362"/>
                  <a:gd name="T7" fmla="*/ 0 h 3109"/>
                  <a:gd name="T8" fmla="*/ 0 w 4362"/>
                  <a:gd name="T9" fmla="*/ 0 h 3109"/>
                  <a:gd name="T10" fmla="*/ 0 60000 65536"/>
                  <a:gd name="T11" fmla="*/ 0 60000 65536"/>
                  <a:gd name="T12" fmla="*/ 0 60000 65536"/>
                  <a:gd name="T13" fmla="*/ 0 60000 65536"/>
                  <a:gd name="T14" fmla="*/ 0 60000 65536"/>
                  <a:gd name="T15" fmla="*/ 0 w 4362"/>
                  <a:gd name="T16" fmla="*/ 0 h 3109"/>
                  <a:gd name="T17" fmla="*/ 4362 w 4362"/>
                  <a:gd name="T18" fmla="*/ 3109 h 3109"/>
                </a:gdLst>
                <a:ahLst/>
                <a:cxnLst>
                  <a:cxn ang="T10">
                    <a:pos x="T0" y="T1"/>
                  </a:cxn>
                  <a:cxn ang="T11">
                    <a:pos x="T2" y="T3"/>
                  </a:cxn>
                  <a:cxn ang="T12">
                    <a:pos x="T4" y="T5"/>
                  </a:cxn>
                  <a:cxn ang="T13">
                    <a:pos x="T6" y="T7"/>
                  </a:cxn>
                  <a:cxn ang="T14">
                    <a:pos x="T8" y="T9"/>
                  </a:cxn>
                </a:cxnLst>
                <a:rect l="T15" t="T16" r="T17" b="T18"/>
                <a:pathLst>
                  <a:path w="4362" h="3109">
                    <a:moveTo>
                      <a:pt x="21" y="0"/>
                    </a:moveTo>
                    <a:lnTo>
                      <a:pt x="4362" y="3071"/>
                    </a:lnTo>
                    <a:lnTo>
                      <a:pt x="4335" y="3109"/>
                    </a:lnTo>
                    <a:lnTo>
                      <a:pt x="0" y="40"/>
                    </a:lnTo>
                    <a:lnTo>
                      <a:pt x="21"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84" name="Freeform 159"/>
              <p:cNvSpPr>
                <a:spLocks noChangeAspect="1"/>
              </p:cNvSpPr>
              <p:nvPr/>
            </p:nvSpPr>
            <p:spPr bwMode="gray">
              <a:xfrm>
                <a:off x="3956" y="2736"/>
                <a:ext cx="855" cy="609"/>
              </a:xfrm>
              <a:custGeom>
                <a:avLst/>
                <a:gdLst>
                  <a:gd name="T0" fmla="*/ 0 w 4076"/>
                  <a:gd name="T1" fmla="*/ 0 h 2904"/>
                  <a:gd name="T2" fmla="*/ 0 w 4076"/>
                  <a:gd name="T3" fmla="*/ 0 h 2904"/>
                  <a:gd name="T4" fmla="*/ 0 w 4076"/>
                  <a:gd name="T5" fmla="*/ 0 h 2904"/>
                  <a:gd name="T6" fmla="*/ 0 w 4076"/>
                  <a:gd name="T7" fmla="*/ 0 h 2904"/>
                  <a:gd name="T8" fmla="*/ 0 w 4076"/>
                  <a:gd name="T9" fmla="*/ 0 h 2904"/>
                  <a:gd name="T10" fmla="*/ 0 60000 65536"/>
                  <a:gd name="T11" fmla="*/ 0 60000 65536"/>
                  <a:gd name="T12" fmla="*/ 0 60000 65536"/>
                  <a:gd name="T13" fmla="*/ 0 60000 65536"/>
                  <a:gd name="T14" fmla="*/ 0 60000 65536"/>
                  <a:gd name="T15" fmla="*/ 0 w 4076"/>
                  <a:gd name="T16" fmla="*/ 0 h 2904"/>
                  <a:gd name="T17" fmla="*/ 4076 w 4076"/>
                  <a:gd name="T18" fmla="*/ 2904 h 2904"/>
                </a:gdLst>
                <a:ahLst/>
                <a:cxnLst>
                  <a:cxn ang="T10">
                    <a:pos x="T0" y="T1"/>
                  </a:cxn>
                  <a:cxn ang="T11">
                    <a:pos x="T2" y="T3"/>
                  </a:cxn>
                  <a:cxn ang="T12">
                    <a:pos x="T4" y="T5"/>
                  </a:cxn>
                  <a:cxn ang="T13">
                    <a:pos x="T6" y="T7"/>
                  </a:cxn>
                  <a:cxn ang="T14">
                    <a:pos x="T8" y="T9"/>
                  </a:cxn>
                </a:cxnLst>
                <a:rect l="T15" t="T16" r="T17" b="T18"/>
                <a:pathLst>
                  <a:path w="4076" h="2904">
                    <a:moveTo>
                      <a:pt x="0" y="0"/>
                    </a:moveTo>
                    <a:lnTo>
                      <a:pt x="4076" y="2887"/>
                    </a:lnTo>
                    <a:lnTo>
                      <a:pt x="4029" y="2904"/>
                    </a:lnTo>
                    <a:lnTo>
                      <a:pt x="34" y="86"/>
                    </a:lnTo>
                    <a:lnTo>
                      <a:pt x="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85" name="Freeform 160"/>
              <p:cNvSpPr>
                <a:spLocks noChangeAspect="1"/>
              </p:cNvSpPr>
              <p:nvPr/>
            </p:nvSpPr>
            <p:spPr bwMode="gray">
              <a:xfrm>
                <a:off x="3894" y="2783"/>
                <a:ext cx="824" cy="583"/>
              </a:xfrm>
              <a:custGeom>
                <a:avLst/>
                <a:gdLst>
                  <a:gd name="T0" fmla="*/ 0 w 3924"/>
                  <a:gd name="T1" fmla="*/ 0 h 2777"/>
                  <a:gd name="T2" fmla="*/ 0 w 3924"/>
                  <a:gd name="T3" fmla="*/ 0 h 2777"/>
                  <a:gd name="T4" fmla="*/ 0 w 3924"/>
                  <a:gd name="T5" fmla="*/ 0 h 2777"/>
                  <a:gd name="T6" fmla="*/ 0 w 3924"/>
                  <a:gd name="T7" fmla="*/ 0 h 2777"/>
                  <a:gd name="T8" fmla="*/ 0 w 3924"/>
                  <a:gd name="T9" fmla="*/ 0 h 2777"/>
                  <a:gd name="T10" fmla="*/ 0 60000 65536"/>
                  <a:gd name="T11" fmla="*/ 0 60000 65536"/>
                  <a:gd name="T12" fmla="*/ 0 60000 65536"/>
                  <a:gd name="T13" fmla="*/ 0 60000 65536"/>
                  <a:gd name="T14" fmla="*/ 0 60000 65536"/>
                  <a:gd name="T15" fmla="*/ 0 w 3924"/>
                  <a:gd name="T16" fmla="*/ 0 h 2777"/>
                  <a:gd name="T17" fmla="*/ 3924 w 3924"/>
                  <a:gd name="T18" fmla="*/ 2777 h 2777"/>
                </a:gdLst>
                <a:ahLst/>
                <a:cxnLst>
                  <a:cxn ang="T10">
                    <a:pos x="T0" y="T1"/>
                  </a:cxn>
                  <a:cxn ang="T11">
                    <a:pos x="T2" y="T3"/>
                  </a:cxn>
                  <a:cxn ang="T12">
                    <a:pos x="T4" y="T5"/>
                  </a:cxn>
                  <a:cxn ang="T13">
                    <a:pos x="T6" y="T7"/>
                  </a:cxn>
                  <a:cxn ang="T14">
                    <a:pos x="T8" y="T9"/>
                  </a:cxn>
                </a:cxnLst>
                <a:rect l="T15" t="T16" r="T17" b="T18"/>
                <a:pathLst>
                  <a:path w="3924" h="2777">
                    <a:moveTo>
                      <a:pt x="40" y="0"/>
                    </a:moveTo>
                    <a:lnTo>
                      <a:pt x="3924" y="2766"/>
                    </a:lnTo>
                    <a:lnTo>
                      <a:pt x="3864" y="2777"/>
                    </a:lnTo>
                    <a:lnTo>
                      <a:pt x="0" y="28"/>
                    </a:lnTo>
                    <a:lnTo>
                      <a:pt x="4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86" name="Freeform 161"/>
              <p:cNvSpPr>
                <a:spLocks noChangeAspect="1"/>
              </p:cNvSpPr>
              <p:nvPr/>
            </p:nvSpPr>
            <p:spPr bwMode="gray">
              <a:xfrm>
                <a:off x="3864" y="2847"/>
                <a:ext cx="729" cy="516"/>
              </a:xfrm>
              <a:custGeom>
                <a:avLst/>
                <a:gdLst>
                  <a:gd name="T0" fmla="*/ 0 w 3471"/>
                  <a:gd name="T1" fmla="*/ 0 h 2457"/>
                  <a:gd name="T2" fmla="*/ 0 w 3471"/>
                  <a:gd name="T3" fmla="*/ 0 h 2457"/>
                  <a:gd name="T4" fmla="*/ 0 w 3471"/>
                  <a:gd name="T5" fmla="*/ 0 h 2457"/>
                  <a:gd name="T6" fmla="*/ 0 w 3471"/>
                  <a:gd name="T7" fmla="*/ 0 h 2457"/>
                  <a:gd name="T8" fmla="*/ 0 w 3471"/>
                  <a:gd name="T9" fmla="*/ 0 h 2457"/>
                  <a:gd name="T10" fmla="*/ 0 60000 65536"/>
                  <a:gd name="T11" fmla="*/ 0 60000 65536"/>
                  <a:gd name="T12" fmla="*/ 0 60000 65536"/>
                  <a:gd name="T13" fmla="*/ 0 60000 65536"/>
                  <a:gd name="T14" fmla="*/ 0 60000 65536"/>
                  <a:gd name="T15" fmla="*/ 0 w 3471"/>
                  <a:gd name="T16" fmla="*/ 0 h 2457"/>
                  <a:gd name="T17" fmla="*/ 3471 w 3471"/>
                  <a:gd name="T18" fmla="*/ 2457 h 2457"/>
                </a:gdLst>
                <a:ahLst/>
                <a:cxnLst>
                  <a:cxn ang="T10">
                    <a:pos x="T0" y="T1"/>
                  </a:cxn>
                  <a:cxn ang="T11">
                    <a:pos x="T2" y="T3"/>
                  </a:cxn>
                  <a:cxn ang="T12">
                    <a:pos x="T4" y="T5"/>
                  </a:cxn>
                  <a:cxn ang="T13">
                    <a:pos x="T6" y="T7"/>
                  </a:cxn>
                  <a:cxn ang="T14">
                    <a:pos x="T8" y="T9"/>
                  </a:cxn>
                </a:cxnLst>
                <a:rect l="T15" t="T16" r="T17" b="T18"/>
                <a:pathLst>
                  <a:path w="3471" h="2457">
                    <a:moveTo>
                      <a:pt x="0" y="0"/>
                    </a:moveTo>
                    <a:lnTo>
                      <a:pt x="3471" y="2457"/>
                    </a:lnTo>
                    <a:lnTo>
                      <a:pt x="3377" y="2442"/>
                    </a:lnTo>
                    <a:lnTo>
                      <a:pt x="3" y="56"/>
                    </a:lnTo>
                    <a:lnTo>
                      <a:pt x="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87" name="Freeform 162"/>
              <p:cNvSpPr>
                <a:spLocks noChangeAspect="1"/>
              </p:cNvSpPr>
              <p:nvPr/>
            </p:nvSpPr>
            <p:spPr bwMode="gray">
              <a:xfrm>
                <a:off x="3984" y="3020"/>
                <a:ext cx="241" cy="169"/>
              </a:xfrm>
              <a:custGeom>
                <a:avLst/>
                <a:gdLst>
                  <a:gd name="T0" fmla="*/ 0 w 1147"/>
                  <a:gd name="T1" fmla="*/ 0 h 806"/>
                  <a:gd name="T2" fmla="*/ 0 w 1147"/>
                  <a:gd name="T3" fmla="*/ 0 h 806"/>
                  <a:gd name="T4" fmla="*/ 0 w 1147"/>
                  <a:gd name="T5" fmla="*/ 0 h 806"/>
                  <a:gd name="T6" fmla="*/ 0 w 1147"/>
                  <a:gd name="T7" fmla="*/ 0 h 806"/>
                  <a:gd name="T8" fmla="*/ 0 w 1147"/>
                  <a:gd name="T9" fmla="*/ 0 h 806"/>
                  <a:gd name="T10" fmla="*/ 0 60000 65536"/>
                  <a:gd name="T11" fmla="*/ 0 60000 65536"/>
                  <a:gd name="T12" fmla="*/ 0 60000 65536"/>
                  <a:gd name="T13" fmla="*/ 0 60000 65536"/>
                  <a:gd name="T14" fmla="*/ 0 60000 65536"/>
                  <a:gd name="T15" fmla="*/ 0 w 1147"/>
                  <a:gd name="T16" fmla="*/ 0 h 806"/>
                  <a:gd name="T17" fmla="*/ 1147 w 1147"/>
                  <a:gd name="T18" fmla="*/ 806 h 806"/>
                </a:gdLst>
                <a:ahLst/>
                <a:cxnLst>
                  <a:cxn ang="T10">
                    <a:pos x="T0" y="T1"/>
                  </a:cxn>
                  <a:cxn ang="T11">
                    <a:pos x="T2" y="T3"/>
                  </a:cxn>
                  <a:cxn ang="T12">
                    <a:pos x="T4" y="T5"/>
                  </a:cxn>
                  <a:cxn ang="T13">
                    <a:pos x="T6" y="T7"/>
                  </a:cxn>
                  <a:cxn ang="T14">
                    <a:pos x="T8" y="T9"/>
                  </a:cxn>
                </a:cxnLst>
                <a:rect l="T15" t="T16" r="T17" b="T18"/>
                <a:pathLst>
                  <a:path w="1147" h="806">
                    <a:moveTo>
                      <a:pt x="6" y="0"/>
                    </a:moveTo>
                    <a:lnTo>
                      <a:pt x="1147" y="806"/>
                    </a:lnTo>
                    <a:lnTo>
                      <a:pt x="1058" y="798"/>
                    </a:lnTo>
                    <a:lnTo>
                      <a:pt x="0" y="49"/>
                    </a:lnTo>
                    <a:lnTo>
                      <a:pt x="6"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88" name="Freeform 163"/>
              <p:cNvSpPr>
                <a:spLocks noChangeAspect="1"/>
              </p:cNvSpPr>
              <p:nvPr/>
            </p:nvSpPr>
            <p:spPr bwMode="gray">
              <a:xfrm>
                <a:off x="4218" y="2577"/>
                <a:ext cx="820" cy="576"/>
              </a:xfrm>
              <a:custGeom>
                <a:avLst/>
                <a:gdLst>
                  <a:gd name="T0" fmla="*/ 0 w 3903"/>
                  <a:gd name="T1" fmla="*/ 0 h 2743"/>
                  <a:gd name="T2" fmla="*/ 0 w 3903"/>
                  <a:gd name="T3" fmla="*/ 0 h 2743"/>
                  <a:gd name="T4" fmla="*/ 0 w 3903"/>
                  <a:gd name="T5" fmla="*/ 0 h 2743"/>
                  <a:gd name="T6" fmla="*/ 0 w 3903"/>
                  <a:gd name="T7" fmla="*/ 0 h 2743"/>
                  <a:gd name="T8" fmla="*/ 0 w 3903"/>
                  <a:gd name="T9" fmla="*/ 0 h 2743"/>
                  <a:gd name="T10" fmla="*/ 0 60000 65536"/>
                  <a:gd name="T11" fmla="*/ 0 60000 65536"/>
                  <a:gd name="T12" fmla="*/ 0 60000 65536"/>
                  <a:gd name="T13" fmla="*/ 0 60000 65536"/>
                  <a:gd name="T14" fmla="*/ 0 60000 65536"/>
                  <a:gd name="T15" fmla="*/ 0 w 3903"/>
                  <a:gd name="T16" fmla="*/ 0 h 2743"/>
                  <a:gd name="T17" fmla="*/ 3903 w 3903"/>
                  <a:gd name="T18" fmla="*/ 2743 h 2743"/>
                </a:gdLst>
                <a:ahLst/>
                <a:cxnLst>
                  <a:cxn ang="T10">
                    <a:pos x="T0" y="T1"/>
                  </a:cxn>
                  <a:cxn ang="T11">
                    <a:pos x="T2" y="T3"/>
                  </a:cxn>
                  <a:cxn ang="T12">
                    <a:pos x="T4" y="T5"/>
                  </a:cxn>
                  <a:cxn ang="T13">
                    <a:pos x="T6" y="T7"/>
                  </a:cxn>
                  <a:cxn ang="T14">
                    <a:pos x="T8" y="T9"/>
                  </a:cxn>
                </a:cxnLst>
                <a:rect l="T15" t="T16" r="T17" b="T18"/>
                <a:pathLst>
                  <a:path w="3903" h="2743">
                    <a:moveTo>
                      <a:pt x="97" y="16"/>
                    </a:moveTo>
                    <a:lnTo>
                      <a:pt x="3903" y="2707"/>
                    </a:lnTo>
                    <a:lnTo>
                      <a:pt x="3870" y="2743"/>
                    </a:lnTo>
                    <a:lnTo>
                      <a:pt x="0" y="0"/>
                    </a:lnTo>
                    <a:lnTo>
                      <a:pt x="97" y="16"/>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89" name="Freeform 164"/>
              <p:cNvSpPr>
                <a:spLocks noChangeAspect="1"/>
              </p:cNvSpPr>
              <p:nvPr/>
            </p:nvSpPr>
            <p:spPr bwMode="gray">
              <a:xfrm>
                <a:off x="4092" y="2576"/>
                <a:ext cx="879" cy="614"/>
              </a:xfrm>
              <a:custGeom>
                <a:avLst/>
                <a:gdLst>
                  <a:gd name="T0" fmla="*/ 0 w 4187"/>
                  <a:gd name="T1" fmla="*/ 0 h 2929"/>
                  <a:gd name="T2" fmla="*/ 0 w 4187"/>
                  <a:gd name="T3" fmla="*/ 0 h 2929"/>
                  <a:gd name="T4" fmla="*/ 0 w 4187"/>
                  <a:gd name="T5" fmla="*/ 0 h 2929"/>
                  <a:gd name="T6" fmla="*/ 0 w 4187"/>
                  <a:gd name="T7" fmla="*/ 0 h 2929"/>
                  <a:gd name="T8" fmla="*/ 0 w 4187"/>
                  <a:gd name="T9" fmla="*/ 0 h 2929"/>
                  <a:gd name="T10" fmla="*/ 0 60000 65536"/>
                  <a:gd name="T11" fmla="*/ 0 60000 65536"/>
                  <a:gd name="T12" fmla="*/ 0 60000 65536"/>
                  <a:gd name="T13" fmla="*/ 0 60000 65536"/>
                  <a:gd name="T14" fmla="*/ 0 60000 65536"/>
                  <a:gd name="T15" fmla="*/ 0 w 4187"/>
                  <a:gd name="T16" fmla="*/ 0 h 2929"/>
                  <a:gd name="T17" fmla="*/ 4187 w 4187"/>
                  <a:gd name="T18" fmla="*/ 2929 h 2929"/>
                </a:gdLst>
                <a:ahLst/>
                <a:cxnLst>
                  <a:cxn ang="T10">
                    <a:pos x="T0" y="T1"/>
                  </a:cxn>
                  <a:cxn ang="T11">
                    <a:pos x="T2" y="T3"/>
                  </a:cxn>
                  <a:cxn ang="T12">
                    <a:pos x="T4" y="T5"/>
                  </a:cxn>
                  <a:cxn ang="T13">
                    <a:pos x="T6" y="T7"/>
                  </a:cxn>
                  <a:cxn ang="T14">
                    <a:pos x="T8" y="T9"/>
                  </a:cxn>
                </a:cxnLst>
                <a:rect l="T15" t="T16" r="T17" b="T18"/>
                <a:pathLst>
                  <a:path w="4187" h="2929">
                    <a:moveTo>
                      <a:pt x="63" y="0"/>
                    </a:moveTo>
                    <a:lnTo>
                      <a:pt x="4187" y="2913"/>
                    </a:lnTo>
                    <a:lnTo>
                      <a:pt x="4133" y="2929"/>
                    </a:lnTo>
                    <a:lnTo>
                      <a:pt x="0" y="12"/>
                    </a:lnTo>
                    <a:lnTo>
                      <a:pt x="63"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90" name="Freeform 165"/>
              <p:cNvSpPr>
                <a:spLocks noChangeAspect="1"/>
              </p:cNvSpPr>
              <p:nvPr/>
            </p:nvSpPr>
            <p:spPr bwMode="gray">
              <a:xfrm>
                <a:off x="3951" y="2573"/>
                <a:ext cx="210" cy="147"/>
              </a:xfrm>
              <a:custGeom>
                <a:avLst/>
                <a:gdLst>
                  <a:gd name="T0" fmla="*/ 0 w 1000"/>
                  <a:gd name="T1" fmla="*/ 0 h 704"/>
                  <a:gd name="T2" fmla="*/ 0 w 1000"/>
                  <a:gd name="T3" fmla="*/ 0 h 704"/>
                  <a:gd name="T4" fmla="*/ 0 w 1000"/>
                  <a:gd name="T5" fmla="*/ 0 h 704"/>
                  <a:gd name="T6" fmla="*/ 0 w 1000"/>
                  <a:gd name="T7" fmla="*/ 0 h 704"/>
                  <a:gd name="T8" fmla="*/ 0 w 1000"/>
                  <a:gd name="T9" fmla="*/ 0 h 704"/>
                  <a:gd name="T10" fmla="*/ 0 60000 65536"/>
                  <a:gd name="T11" fmla="*/ 0 60000 65536"/>
                  <a:gd name="T12" fmla="*/ 0 60000 65536"/>
                  <a:gd name="T13" fmla="*/ 0 60000 65536"/>
                  <a:gd name="T14" fmla="*/ 0 60000 65536"/>
                  <a:gd name="T15" fmla="*/ 0 w 1000"/>
                  <a:gd name="T16" fmla="*/ 0 h 704"/>
                  <a:gd name="T17" fmla="*/ 1000 w 1000"/>
                  <a:gd name="T18" fmla="*/ 704 h 704"/>
                </a:gdLst>
                <a:ahLst/>
                <a:cxnLst>
                  <a:cxn ang="T10">
                    <a:pos x="T0" y="T1"/>
                  </a:cxn>
                  <a:cxn ang="T11">
                    <a:pos x="T2" y="T3"/>
                  </a:cxn>
                  <a:cxn ang="T12">
                    <a:pos x="T4" y="T5"/>
                  </a:cxn>
                  <a:cxn ang="T13">
                    <a:pos x="T6" y="T7"/>
                  </a:cxn>
                  <a:cxn ang="T14">
                    <a:pos x="T8" y="T9"/>
                  </a:cxn>
                </a:cxnLst>
                <a:rect l="T15" t="T16" r="T17" b="T18"/>
                <a:pathLst>
                  <a:path w="1000" h="704">
                    <a:moveTo>
                      <a:pt x="0" y="653"/>
                    </a:moveTo>
                    <a:lnTo>
                      <a:pt x="926" y="5"/>
                    </a:lnTo>
                    <a:lnTo>
                      <a:pt x="1000" y="0"/>
                    </a:lnTo>
                    <a:lnTo>
                      <a:pt x="6" y="704"/>
                    </a:lnTo>
                    <a:lnTo>
                      <a:pt x="0" y="65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91" name="Freeform 166"/>
              <p:cNvSpPr>
                <a:spLocks noChangeAspect="1"/>
              </p:cNvSpPr>
              <p:nvPr/>
            </p:nvSpPr>
            <p:spPr bwMode="gray">
              <a:xfrm>
                <a:off x="3865" y="2584"/>
                <a:ext cx="401" cy="284"/>
              </a:xfrm>
              <a:custGeom>
                <a:avLst/>
                <a:gdLst>
                  <a:gd name="T0" fmla="*/ 0 w 1910"/>
                  <a:gd name="T1" fmla="*/ 0 h 1353"/>
                  <a:gd name="T2" fmla="*/ 0 w 1910"/>
                  <a:gd name="T3" fmla="*/ 0 h 1353"/>
                  <a:gd name="T4" fmla="*/ 0 w 1910"/>
                  <a:gd name="T5" fmla="*/ 0 h 1353"/>
                  <a:gd name="T6" fmla="*/ 0 w 1910"/>
                  <a:gd name="T7" fmla="*/ 0 h 1353"/>
                  <a:gd name="T8" fmla="*/ 0 w 1910"/>
                  <a:gd name="T9" fmla="*/ 0 h 1353"/>
                  <a:gd name="T10" fmla="*/ 0 60000 65536"/>
                  <a:gd name="T11" fmla="*/ 0 60000 65536"/>
                  <a:gd name="T12" fmla="*/ 0 60000 65536"/>
                  <a:gd name="T13" fmla="*/ 0 60000 65536"/>
                  <a:gd name="T14" fmla="*/ 0 60000 65536"/>
                  <a:gd name="T15" fmla="*/ 0 w 1910"/>
                  <a:gd name="T16" fmla="*/ 0 h 1353"/>
                  <a:gd name="T17" fmla="*/ 1910 w 1910"/>
                  <a:gd name="T18" fmla="*/ 1353 h 1353"/>
                </a:gdLst>
                <a:ahLst/>
                <a:cxnLst>
                  <a:cxn ang="T10">
                    <a:pos x="T0" y="T1"/>
                  </a:cxn>
                  <a:cxn ang="T11">
                    <a:pos x="T2" y="T3"/>
                  </a:cxn>
                  <a:cxn ang="T12">
                    <a:pos x="T4" y="T5"/>
                  </a:cxn>
                  <a:cxn ang="T13">
                    <a:pos x="T6" y="T7"/>
                  </a:cxn>
                  <a:cxn ang="T14">
                    <a:pos x="T8" y="T9"/>
                  </a:cxn>
                </a:cxnLst>
                <a:rect l="T15" t="T16" r="T17" b="T18"/>
                <a:pathLst>
                  <a:path w="1910" h="1353">
                    <a:moveTo>
                      <a:pt x="0" y="1306"/>
                    </a:moveTo>
                    <a:lnTo>
                      <a:pt x="1857" y="0"/>
                    </a:lnTo>
                    <a:lnTo>
                      <a:pt x="1910" y="12"/>
                    </a:lnTo>
                    <a:lnTo>
                      <a:pt x="14" y="1353"/>
                    </a:lnTo>
                    <a:lnTo>
                      <a:pt x="0" y="1306"/>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93" name="Freeform 167"/>
              <p:cNvSpPr>
                <a:spLocks noChangeAspect="1"/>
              </p:cNvSpPr>
              <p:nvPr/>
            </p:nvSpPr>
            <p:spPr bwMode="gray">
              <a:xfrm>
                <a:off x="3901" y="2613"/>
                <a:ext cx="444" cy="312"/>
              </a:xfrm>
              <a:custGeom>
                <a:avLst/>
                <a:gdLst>
                  <a:gd name="T0" fmla="*/ 0 w 2113"/>
                  <a:gd name="T1" fmla="*/ 0 h 1490"/>
                  <a:gd name="T2" fmla="*/ 0 w 2113"/>
                  <a:gd name="T3" fmla="*/ 0 h 1490"/>
                  <a:gd name="T4" fmla="*/ 0 w 2113"/>
                  <a:gd name="T5" fmla="*/ 0 h 1490"/>
                  <a:gd name="T6" fmla="*/ 0 w 2113"/>
                  <a:gd name="T7" fmla="*/ 0 h 1490"/>
                  <a:gd name="T8" fmla="*/ 0 w 2113"/>
                  <a:gd name="T9" fmla="*/ 0 h 1490"/>
                  <a:gd name="T10" fmla="*/ 0 60000 65536"/>
                  <a:gd name="T11" fmla="*/ 0 60000 65536"/>
                  <a:gd name="T12" fmla="*/ 0 60000 65536"/>
                  <a:gd name="T13" fmla="*/ 0 60000 65536"/>
                  <a:gd name="T14" fmla="*/ 0 60000 65536"/>
                  <a:gd name="T15" fmla="*/ 0 w 2113"/>
                  <a:gd name="T16" fmla="*/ 0 h 1490"/>
                  <a:gd name="T17" fmla="*/ 2113 w 2113"/>
                  <a:gd name="T18" fmla="*/ 1490 h 1490"/>
                </a:gdLst>
                <a:ahLst/>
                <a:cxnLst>
                  <a:cxn ang="T10">
                    <a:pos x="T0" y="T1"/>
                  </a:cxn>
                  <a:cxn ang="T11">
                    <a:pos x="T2" y="T3"/>
                  </a:cxn>
                  <a:cxn ang="T12">
                    <a:pos x="T4" y="T5"/>
                  </a:cxn>
                  <a:cxn ang="T13">
                    <a:pos x="T6" y="T7"/>
                  </a:cxn>
                  <a:cxn ang="T14">
                    <a:pos x="T8" y="T9"/>
                  </a:cxn>
                </a:cxnLst>
                <a:rect l="T15" t="T16" r="T17" b="T18"/>
                <a:pathLst>
                  <a:path w="2113" h="1490">
                    <a:moveTo>
                      <a:pt x="0" y="1457"/>
                    </a:moveTo>
                    <a:lnTo>
                      <a:pt x="2070" y="0"/>
                    </a:lnTo>
                    <a:lnTo>
                      <a:pt x="2113" y="20"/>
                    </a:lnTo>
                    <a:lnTo>
                      <a:pt x="31" y="1490"/>
                    </a:lnTo>
                    <a:lnTo>
                      <a:pt x="0" y="1457"/>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94" name="Freeform 168"/>
              <p:cNvSpPr>
                <a:spLocks noChangeAspect="1"/>
              </p:cNvSpPr>
              <p:nvPr/>
            </p:nvSpPr>
            <p:spPr bwMode="gray">
              <a:xfrm>
                <a:off x="3959" y="2654"/>
                <a:ext cx="451" cy="317"/>
              </a:xfrm>
              <a:custGeom>
                <a:avLst/>
                <a:gdLst>
                  <a:gd name="T0" fmla="*/ 0 w 2144"/>
                  <a:gd name="T1" fmla="*/ 0 h 1510"/>
                  <a:gd name="T2" fmla="*/ 0 w 2144"/>
                  <a:gd name="T3" fmla="*/ 0 h 1510"/>
                  <a:gd name="T4" fmla="*/ 0 w 2144"/>
                  <a:gd name="T5" fmla="*/ 0 h 1510"/>
                  <a:gd name="T6" fmla="*/ 0 w 2144"/>
                  <a:gd name="T7" fmla="*/ 0 h 1510"/>
                  <a:gd name="T8" fmla="*/ 0 w 2144"/>
                  <a:gd name="T9" fmla="*/ 0 h 1510"/>
                  <a:gd name="T10" fmla="*/ 0 60000 65536"/>
                  <a:gd name="T11" fmla="*/ 0 60000 65536"/>
                  <a:gd name="T12" fmla="*/ 0 60000 65536"/>
                  <a:gd name="T13" fmla="*/ 0 60000 65536"/>
                  <a:gd name="T14" fmla="*/ 0 60000 65536"/>
                  <a:gd name="T15" fmla="*/ 0 w 2144"/>
                  <a:gd name="T16" fmla="*/ 0 h 1510"/>
                  <a:gd name="T17" fmla="*/ 2144 w 2144"/>
                  <a:gd name="T18" fmla="*/ 1510 h 1510"/>
                </a:gdLst>
                <a:ahLst/>
                <a:cxnLst>
                  <a:cxn ang="T10">
                    <a:pos x="T0" y="T1"/>
                  </a:cxn>
                  <a:cxn ang="T11">
                    <a:pos x="T2" y="T3"/>
                  </a:cxn>
                  <a:cxn ang="T12">
                    <a:pos x="T4" y="T5"/>
                  </a:cxn>
                  <a:cxn ang="T13">
                    <a:pos x="T6" y="T7"/>
                  </a:cxn>
                  <a:cxn ang="T14">
                    <a:pos x="T8" y="T9"/>
                  </a:cxn>
                </a:cxnLst>
                <a:rect l="T15" t="T16" r="T17" b="T18"/>
                <a:pathLst>
                  <a:path w="2144" h="1510">
                    <a:moveTo>
                      <a:pt x="0" y="1484"/>
                    </a:moveTo>
                    <a:lnTo>
                      <a:pt x="2112" y="0"/>
                    </a:lnTo>
                    <a:lnTo>
                      <a:pt x="2144" y="25"/>
                    </a:lnTo>
                    <a:lnTo>
                      <a:pt x="42" y="1510"/>
                    </a:lnTo>
                    <a:lnTo>
                      <a:pt x="0" y="1484"/>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96" name="Freeform 169"/>
              <p:cNvSpPr>
                <a:spLocks noChangeAspect="1"/>
              </p:cNvSpPr>
              <p:nvPr/>
            </p:nvSpPr>
            <p:spPr bwMode="gray">
              <a:xfrm>
                <a:off x="3985" y="2688"/>
                <a:ext cx="510" cy="361"/>
              </a:xfrm>
              <a:custGeom>
                <a:avLst/>
                <a:gdLst>
                  <a:gd name="T0" fmla="*/ 0 w 2430"/>
                  <a:gd name="T1" fmla="*/ 0 h 1720"/>
                  <a:gd name="T2" fmla="*/ 0 w 2430"/>
                  <a:gd name="T3" fmla="*/ 0 h 1720"/>
                  <a:gd name="T4" fmla="*/ 0 w 2430"/>
                  <a:gd name="T5" fmla="*/ 0 h 1720"/>
                  <a:gd name="T6" fmla="*/ 0 w 2430"/>
                  <a:gd name="T7" fmla="*/ 0 h 1720"/>
                  <a:gd name="T8" fmla="*/ 0 w 2430"/>
                  <a:gd name="T9" fmla="*/ 0 h 1720"/>
                  <a:gd name="T10" fmla="*/ 0 60000 65536"/>
                  <a:gd name="T11" fmla="*/ 0 60000 65536"/>
                  <a:gd name="T12" fmla="*/ 0 60000 65536"/>
                  <a:gd name="T13" fmla="*/ 0 60000 65536"/>
                  <a:gd name="T14" fmla="*/ 0 60000 65536"/>
                  <a:gd name="T15" fmla="*/ 0 w 2430"/>
                  <a:gd name="T16" fmla="*/ 0 h 1720"/>
                  <a:gd name="T17" fmla="*/ 2430 w 2430"/>
                  <a:gd name="T18" fmla="*/ 1720 h 1720"/>
                </a:gdLst>
                <a:ahLst/>
                <a:cxnLst>
                  <a:cxn ang="T10">
                    <a:pos x="T0" y="T1"/>
                  </a:cxn>
                  <a:cxn ang="T11">
                    <a:pos x="T2" y="T3"/>
                  </a:cxn>
                  <a:cxn ang="T12">
                    <a:pos x="T4" y="T5"/>
                  </a:cxn>
                  <a:cxn ang="T13">
                    <a:pos x="T6" y="T7"/>
                  </a:cxn>
                  <a:cxn ang="T14">
                    <a:pos x="T8" y="T9"/>
                  </a:cxn>
                </a:cxnLst>
                <a:rect l="T15" t="T16" r="T17" b="T18"/>
                <a:pathLst>
                  <a:path w="2430" h="1720">
                    <a:moveTo>
                      <a:pt x="0" y="1667"/>
                    </a:moveTo>
                    <a:lnTo>
                      <a:pt x="2359" y="3"/>
                    </a:lnTo>
                    <a:lnTo>
                      <a:pt x="2430" y="0"/>
                    </a:lnTo>
                    <a:lnTo>
                      <a:pt x="2" y="1720"/>
                    </a:lnTo>
                    <a:lnTo>
                      <a:pt x="0" y="1667"/>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97" name="Freeform 170"/>
              <p:cNvSpPr>
                <a:spLocks noChangeAspect="1"/>
              </p:cNvSpPr>
              <p:nvPr/>
            </p:nvSpPr>
            <p:spPr bwMode="gray">
              <a:xfrm>
                <a:off x="4014" y="2698"/>
                <a:ext cx="590" cy="414"/>
              </a:xfrm>
              <a:custGeom>
                <a:avLst/>
                <a:gdLst>
                  <a:gd name="T0" fmla="*/ 0 w 2811"/>
                  <a:gd name="T1" fmla="*/ 0 h 1977"/>
                  <a:gd name="T2" fmla="*/ 0 w 2811"/>
                  <a:gd name="T3" fmla="*/ 0 h 1977"/>
                  <a:gd name="T4" fmla="*/ 0 w 2811"/>
                  <a:gd name="T5" fmla="*/ 0 h 1977"/>
                  <a:gd name="T6" fmla="*/ 0 w 2811"/>
                  <a:gd name="T7" fmla="*/ 0 h 1977"/>
                  <a:gd name="T8" fmla="*/ 0 w 2811"/>
                  <a:gd name="T9" fmla="*/ 0 h 1977"/>
                  <a:gd name="T10" fmla="*/ 0 60000 65536"/>
                  <a:gd name="T11" fmla="*/ 0 60000 65536"/>
                  <a:gd name="T12" fmla="*/ 0 60000 65536"/>
                  <a:gd name="T13" fmla="*/ 0 60000 65536"/>
                  <a:gd name="T14" fmla="*/ 0 60000 65536"/>
                  <a:gd name="T15" fmla="*/ 0 w 2811"/>
                  <a:gd name="T16" fmla="*/ 0 h 1977"/>
                  <a:gd name="T17" fmla="*/ 2811 w 2811"/>
                  <a:gd name="T18" fmla="*/ 1977 h 1977"/>
                </a:gdLst>
                <a:ahLst/>
                <a:cxnLst>
                  <a:cxn ang="T10">
                    <a:pos x="T0" y="T1"/>
                  </a:cxn>
                  <a:cxn ang="T11">
                    <a:pos x="T2" y="T3"/>
                  </a:cxn>
                  <a:cxn ang="T12">
                    <a:pos x="T4" y="T5"/>
                  </a:cxn>
                  <a:cxn ang="T13">
                    <a:pos x="T6" y="T7"/>
                  </a:cxn>
                  <a:cxn ang="T14">
                    <a:pos x="T8" y="T9"/>
                  </a:cxn>
                </a:cxnLst>
                <a:rect l="T15" t="T16" r="T17" b="T18"/>
                <a:pathLst>
                  <a:path w="2811" h="1977">
                    <a:moveTo>
                      <a:pt x="0" y="1941"/>
                    </a:moveTo>
                    <a:lnTo>
                      <a:pt x="2759" y="0"/>
                    </a:lnTo>
                    <a:lnTo>
                      <a:pt x="2811" y="10"/>
                    </a:lnTo>
                    <a:lnTo>
                      <a:pt x="30" y="1977"/>
                    </a:lnTo>
                    <a:lnTo>
                      <a:pt x="0" y="194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99" name="Freeform 171"/>
              <p:cNvSpPr>
                <a:spLocks noChangeAspect="1"/>
              </p:cNvSpPr>
              <p:nvPr/>
            </p:nvSpPr>
            <p:spPr bwMode="gray">
              <a:xfrm>
                <a:off x="4073" y="2724"/>
                <a:ext cx="615" cy="432"/>
              </a:xfrm>
              <a:custGeom>
                <a:avLst/>
                <a:gdLst>
                  <a:gd name="T0" fmla="*/ 0 w 2932"/>
                  <a:gd name="T1" fmla="*/ 0 h 2058"/>
                  <a:gd name="T2" fmla="*/ 0 w 2932"/>
                  <a:gd name="T3" fmla="*/ 0 h 2058"/>
                  <a:gd name="T4" fmla="*/ 0 w 2932"/>
                  <a:gd name="T5" fmla="*/ 0 h 2058"/>
                  <a:gd name="T6" fmla="*/ 0 w 2932"/>
                  <a:gd name="T7" fmla="*/ 0 h 2058"/>
                  <a:gd name="T8" fmla="*/ 0 w 2932"/>
                  <a:gd name="T9" fmla="*/ 0 h 2058"/>
                  <a:gd name="T10" fmla="*/ 0 60000 65536"/>
                  <a:gd name="T11" fmla="*/ 0 60000 65536"/>
                  <a:gd name="T12" fmla="*/ 0 60000 65536"/>
                  <a:gd name="T13" fmla="*/ 0 60000 65536"/>
                  <a:gd name="T14" fmla="*/ 0 60000 65536"/>
                  <a:gd name="T15" fmla="*/ 0 w 2932"/>
                  <a:gd name="T16" fmla="*/ 0 h 2058"/>
                  <a:gd name="T17" fmla="*/ 2932 w 2932"/>
                  <a:gd name="T18" fmla="*/ 2058 h 2058"/>
                </a:gdLst>
                <a:ahLst/>
                <a:cxnLst>
                  <a:cxn ang="T10">
                    <a:pos x="T0" y="T1"/>
                  </a:cxn>
                  <a:cxn ang="T11">
                    <a:pos x="T2" y="T3"/>
                  </a:cxn>
                  <a:cxn ang="T12">
                    <a:pos x="T4" y="T5"/>
                  </a:cxn>
                  <a:cxn ang="T13">
                    <a:pos x="T6" y="T7"/>
                  </a:cxn>
                  <a:cxn ang="T14">
                    <a:pos x="T8" y="T9"/>
                  </a:cxn>
                </a:cxnLst>
                <a:rect l="T15" t="T16" r="T17" b="T18"/>
                <a:pathLst>
                  <a:path w="2932" h="2058">
                    <a:moveTo>
                      <a:pt x="0" y="2033"/>
                    </a:moveTo>
                    <a:lnTo>
                      <a:pt x="2889" y="0"/>
                    </a:lnTo>
                    <a:lnTo>
                      <a:pt x="2932" y="18"/>
                    </a:lnTo>
                    <a:lnTo>
                      <a:pt x="43" y="2058"/>
                    </a:lnTo>
                    <a:lnTo>
                      <a:pt x="0" y="203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200" name="Freeform 172"/>
              <p:cNvSpPr>
                <a:spLocks noChangeAspect="1"/>
              </p:cNvSpPr>
              <p:nvPr/>
            </p:nvSpPr>
            <p:spPr bwMode="gray">
              <a:xfrm>
                <a:off x="4154" y="2761"/>
                <a:ext cx="603" cy="421"/>
              </a:xfrm>
              <a:custGeom>
                <a:avLst/>
                <a:gdLst>
                  <a:gd name="T0" fmla="*/ 0 w 2874"/>
                  <a:gd name="T1" fmla="*/ 0 h 2011"/>
                  <a:gd name="T2" fmla="*/ 0 w 2874"/>
                  <a:gd name="T3" fmla="*/ 0 h 2011"/>
                  <a:gd name="T4" fmla="*/ 0 w 2874"/>
                  <a:gd name="T5" fmla="*/ 0 h 2011"/>
                  <a:gd name="T6" fmla="*/ 0 w 2874"/>
                  <a:gd name="T7" fmla="*/ 0 h 2011"/>
                  <a:gd name="T8" fmla="*/ 0 w 2874"/>
                  <a:gd name="T9" fmla="*/ 0 h 2011"/>
                  <a:gd name="T10" fmla="*/ 0 60000 65536"/>
                  <a:gd name="T11" fmla="*/ 0 60000 65536"/>
                  <a:gd name="T12" fmla="*/ 0 60000 65536"/>
                  <a:gd name="T13" fmla="*/ 0 60000 65536"/>
                  <a:gd name="T14" fmla="*/ 0 60000 65536"/>
                  <a:gd name="T15" fmla="*/ 0 w 2874"/>
                  <a:gd name="T16" fmla="*/ 0 h 2011"/>
                  <a:gd name="T17" fmla="*/ 2874 w 2874"/>
                  <a:gd name="T18" fmla="*/ 2011 h 2011"/>
                </a:gdLst>
                <a:ahLst/>
                <a:cxnLst>
                  <a:cxn ang="T10">
                    <a:pos x="T0" y="T1"/>
                  </a:cxn>
                  <a:cxn ang="T11">
                    <a:pos x="T2" y="T3"/>
                  </a:cxn>
                  <a:cxn ang="T12">
                    <a:pos x="T4" y="T5"/>
                  </a:cxn>
                  <a:cxn ang="T13">
                    <a:pos x="T6" y="T7"/>
                  </a:cxn>
                  <a:cxn ang="T14">
                    <a:pos x="T8" y="T9"/>
                  </a:cxn>
                </a:cxnLst>
                <a:rect l="T15" t="T16" r="T17" b="T18"/>
                <a:pathLst>
                  <a:path w="2874" h="2011">
                    <a:moveTo>
                      <a:pt x="0" y="1999"/>
                    </a:moveTo>
                    <a:lnTo>
                      <a:pt x="2840" y="0"/>
                    </a:lnTo>
                    <a:lnTo>
                      <a:pt x="2874" y="24"/>
                    </a:lnTo>
                    <a:lnTo>
                      <a:pt x="65" y="2011"/>
                    </a:lnTo>
                    <a:lnTo>
                      <a:pt x="0" y="1999"/>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202" name="Freeform 173"/>
              <p:cNvSpPr>
                <a:spLocks noChangeAspect="1"/>
              </p:cNvSpPr>
              <p:nvPr/>
            </p:nvSpPr>
            <p:spPr bwMode="gray">
              <a:xfrm>
                <a:off x="4269" y="2808"/>
                <a:ext cx="546" cy="382"/>
              </a:xfrm>
              <a:custGeom>
                <a:avLst/>
                <a:gdLst>
                  <a:gd name="T0" fmla="*/ 0 w 2604"/>
                  <a:gd name="T1" fmla="*/ 0 h 1820"/>
                  <a:gd name="T2" fmla="*/ 0 w 2604"/>
                  <a:gd name="T3" fmla="*/ 0 h 1820"/>
                  <a:gd name="T4" fmla="*/ 0 w 2604"/>
                  <a:gd name="T5" fmla="*/ 0 h 1820"/>
                  <a:gd name="T6" fmla="*/ 0 w 2604"/>
                  <a:gd name="T7" fmla="*/ 0 h 1820"/>
                  <a:gd name="T8" fmla="*/ 0 w 2604"/>
                  <a:gd name="T9" fmla="*/ 0 h 1820"/>
                  <a:gd name="T10" fmla="*/ 0 60000 65536"/>
                  <a:gd name="T11" fmla="*/ 0 60000 65536"/>
                  <a:gd name="T12" fmla="*/ 0 60000 65536"/>
                  <a:gd name="T13" fmla="*/ 0 60000 65536"/>
                  <a:gd name="T14" fmla="*/ 0 60000 65536"/>
                  <a:gd name="T15" fmla="*/ 0 w 2604"/>
                  <a:gd name="T16" fmla="*/ 0 h 1820"/>
                  <a:gd name="T17" fmla="*/ 2604 w 2604"/>
                  <a:gd name="T18" fmla="*/ 1820 h 1820"/>
                </a:gdLst>
                <a:ahLst/>
                <a:cxnLst>
                  <a:cxn ang="T10">
                    <a:pos x="T0" y="T1"/>
                  </a:cxn>
                  <a:cxn ang="T11">
                    <a:pos x="T2" y="T3"/>
                  </a:cxn>
                  <a:cxn ang="T12">
                    <a:pos x="T4" y="T5"/>
                  </a:cxn>
                  <a:cxn ang="T13">
                    <a:pos x="T6" y="T7"/>
                  </a:cxn>
                  <a:cxn ang="T14">
                    <a:pos x="T8" y="T9"/>
                  </a:cxn>
                </a:cxnLst>
                <a:rect l="T15" t="T16" r="T17" b="T18"/>
                <a:pathLst>
                  <a:path w="2604" h="1820">
                    <a:moveTo>
                      <a:pt x="0" y="1820"/>
                    </a:moveTo>
                    <a:lnTo>
                      <a:pt x="2577" y="0"/>
                    </a:lnTo>
                    <a:lnTo>
                      <a:pt x="2604" y="30"/>
                    </a:lnTo>
                    <a:lnTo>
                      <a:pt x="78" y="1819"/>
                    </a:lnTo>
                    <a:lnTo>
                      <a:pt x="0" y="182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203" name="Freeform 174"/>
              <p:cNvSpPr>
                <a:spLocks noChangeAspect="1"/>
              </p:cNvSpPr>
              <p:nvPr/>
            </p:nvSpPr>
            <p:spPr bwMode="gray">
              <a:xfrm>
                <a:off x="4323" y="2868"/>
                <a:ext cx="531" cy="380"/>
              </a:xfrm>
              <a:custGeom>
                <a:avLst/>
                <a:gdLst>
                  <a:gd name="T0" fmla="*/ 0 w 2535"/>
                  <a:gd name="T1" fmla="*/ 0 h 1808"/>
                  <a:gd name="T2" fmla="*/ 0 w 2535"/>
                  <a:gd name="T3" fmla="*/ 0 h 1808"/>
                  <a:gd name="T4" fmla="*/ 0 w 2535"/>
                  <a:gd name="T5" fmla="*/ 0 h 1808"/>
                  <a:gd name="T6" fmla="*/ 0 w 2535"/>
                  <a:gd name="T7" fmla="*/ 0 h 1808"/>
                  <a:gd name="T8" fmla="*/ 0 w 2535"/>
                  <a:gd name="T9" fmla="*/ 0 h 1808"/>
                  <a:gd name="T10" fmla="*/ 0 60000 65536"/>
                  <a:gd name="T11" fmla="*/ 0 60000 65536"/>
                  <a:gd name="T12" fmla="*/ 0 60000 65536"/>
                  <a:gd name="T13" fmla="*/ 0 60000 65536"/>
                  <a:gd name="T14" fmla="*/ 0 60000 65536"/>
                  <a:gd name="T15" fmla="*/ 0 w 2535"/>
                  <a:gd name="T16" fmla="*/ 0 h 1808"/>
                  <a:gd name="T17" fmla="*/ 2535 w 2535"/>
                  <a:gd name="T18" fmla="*/ 1808 h 1808"/>
                </a:gdLst>
                <a:ahLst/>
                <a:cxnLst>
                  <a:cxn ang="T10">
                    <a:pos x="T0" y="T1"/>
                  </a:cxn>
                  <a:cxn ang="T11">
                    <a:pos x="T2" y="T3"/>
                  </a:cxn>
                  <a:cxn ang="T12">
                    <a:pos x="T4" y="T5"/>
                  </a:cxn>
                  <a:cxn ang="T13">
                    <a:pos x="T6" y="T7"/>
                  </a:cxn>
                  <a:cxn ang="T14">
                    <a:pos x="T8" y="T9"/>
                  </a:cxn>
                </a:cxnLst>
                <a:rect l="T15" t="T16" r="T17" b="T18"/>
                <a:pathLst>
                  <a:path w="2535" h="1808">
                    <a:moveTo>
                      <a:pt x="0" y="1773"/>
                    </a:moveTo>
                    <a:lnTo>
                      <a:pt x="2519" y="0"/>
                    </a:lnTo>
                    <a:lnTo>
                      <a:pt x="2535" y="38"/>
                    </a:lnTo>
                    <a:lnTo>
                      <a:pt x="33" y="1808"/>
                    </a:lnTo>
                    <a:lnTo>
                      <a:pt x="0" y="177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205" name="Freeform 175"/>
              <p:cNvSpPr>
                <a:spLocks noChangeAspect="1"/>
              </p:cNvSpPr>
              <p:nvPr/>
            </p:nvSpPr>
            <p:spPr bwMode="gray">
              <a:xfrm>
                <a:off x="4378" y="2930"/>
                <a:ext cx="522" cy="366"/>
              </a:xfrm>
              <a:custGeom>
                <a:avLst/>
                <a:gdLst>
                  <a:gd name="T0" fmla="*/ 0 w 2483"/>
                  <a:gd name="T1" fmla="*/ 0 h 1745"/>
                  <a:gd name="T2" fmla="*/ 0 w 2483"/>
                  <a:gd name="T3" fmla="*/ 0 h 1745"/>
                  <a:gd name="T4" fmla="*/ 0 w 2483"/>
                  <a:gd name="T5" fmla="*/ 0 h 1745"/>
                  <a:gd name="T6" fmla="*/ 0 w 2483"/>
                  <a:gd name="T7" fmla="*/ 0 h 1745"/>
                  <a:gd name="T8" fmla="*/ 0 w 2483"/>
                  <a:gd name="T9" fmla="*/ 0 h 1745"/>
                  <a:gd name="T10" fmla="*/ 0 60000 65536"/>
                  <a:gd name="T11" fmla="*/ 0 60000 65536"/>
                  <a:gd name="T12" fmla="*/ 0 60000 65536"/>
                  <a:gd name="T13" fmla="*/ 0 60000 65536"/>
                  <a:gd name="T14" fmla="*/ 0 60000 65536"/>
                  <a:gd name="T15" fmla="*/ 0 w 2483"/>
                  <a:gd name="T16" fmla="*/ 0 h 1745"/>
                  <a:gd name="T17" fmla="*/ 2483 w 2483"/>
                  <a:gd name="T18" fmla="*/ 1745 h 1745"/>
                </a:gdLst>
                <a:ahLst/>
                <a:cxnLst>
                  <a:cxn ang="T10">
                    <a:pos x="T0" y="T1"/>
                  </a:cxn>
                  <a:cxn ang="T11">
                    <a:pos x="T2" y="T3"/>
                  </a:cxn>
                  <a:cxn ang="T12">
                    <a:pos x="T4" y="T5"/>
                  </a:cxn>
                  <a:cxn ang="T13">
                    <a:pos x="T6" y="T7"/>
                  </a:cxn>
                  <a:cxn ang="T14">
                    <a:pos x="T8" y="T9"/>
                  </a:cxn>
                </a:cxnLst>
                <a:rect l="T15" t="T16" r="T17" b="T18"/>
                <a:pathLst>
                  <a:path w="2483" h="1745">
                    <a:moveTo>
                      <a:pt x="0" y="1715"/>
                    </a:moveTo>
                    <a:lnTo>
                      <a:pt x="2438" y="0"/>
                    </a:lnTo>
                    <a:lnTo>
                      <a:pt x="2483" y="18"/>
                    </a:lnTo>
                    <a:lnTo>
                      <a:pt x="41" y="1745"/>
                    </a:lnTo>
                    <a:lnTo>
                      <a:pt x="0" y="1715"/>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206" name="Freeform 176"/>
              <p:cNvSpPr>
                <a:spLocks noChangeAspect="1"/>
              </p:cNvSpPr>
              <p:nvPr/>
            </p:nvSpPr>
            <p:spPr bwMode="gray">
              <a:xfrm>
                <a:off x="4451" y="2962"/>
                <a:ext cx="528" cy="370"/>
              </a:xfrm>
              <a:custGeom>
                <a:avLst/>
                <a:gdLst>
                  <a:gd name="T0" fmla="*/ 0 w 2514"/>
                  <a:gd name="T1" fmla="*/ 0 h 1762"/>
                  <a:gd name="T2" fmla="*/ 0 w 2514"/>
                  <a:gd name="T3" fmla="*/ 0 h 1762"/>
                  <a:gd name="T4" fmla="*/ 0 w 2514"/>
                  <a:gd name="T5" fmla="*/ 0 h 1762"/>
                  <a:gd name="T6" fmla="*/ 0 w 2514"/>
                  <a:gd name="T7" fmla="*/ 0 h 1762"/>
                  <a:gd name="T8" fmla="*/ 0 w 2514"/>
                  <a:gd name="T9" fmla="*/ 0 h 1762"/>
                  <a:gd name="T10" fmla="*/ 0 60000 65536"/>
                  <a:gd name="T11" fmla="*/ 0 60000 65536"/>
                  <a:gd name="T12" fmla="*/ 0 60000 65536"/>
                  <a:gd name="T13" fmla="*/ 0 60000 65536"/>
                  <a:gd name="T14" fmla="*/ 0 60000 65536"/>
                  <a:gd name="T15" fmla="*/ 0 w 2514"/>
                  <a:gd name="T16" fmla="*/ 0 h 1762"/>
                  <a:gd name="T17" fmla="*/ 2514 w 2514"/>
                  <a:gd name="T18" fmla="*/ 1762 h 1762"/>
                </a:gdLst>
                <a:ahLst/>
                <a:cxnLst>
                  <a:cxn ang="T10">
                    <a:pos x="T0" y="T1"/>
                  </a:cxn>
                  <a:cxn ang="T11">
                    <a:pos x="T2" y="T3"/>
                  </a:cxn>
                  <a:cxn ang="T12">
                    <a:pos x="T4" y="T5"/>
                  </a:cxn>
                  <a:cxn ang="T13">
                    <a:pos x="T6" y="T7"/>
                  </a:cxn>
                  <a:cxn ang="T14">
                    <a:pos x="T8" y="T9"/>
                  </a:cxn>
                </a:cxnLst>
                <a:rect l="T15" t="T16" r="T17" b="T18"/>
                <a:pathLst>
                  <a:path w="2514" h="1762">
                    <a:moveTo>
                      <a:pt x="0" y="1742"/>
                    </a:moveTo>
                    <a:lnTo>
                      <a:pt x="2476" y="0"/>
                    </a:lnTo>
                    <a:lnTo>
                      <a:pt x="2514" y="22"/>
                    </a:lnTo>
                    <a:lnTo>
                      <a:pt x="51" y="1762"/>
                    </a:lnTo>
                    <a:lnTo>
                      <a:pt x="0" y="1742"/>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208" name="Freeform 177"/>
              <p:cNvSpPr>
                <a:spLocks noChangeAspect="1"/>
              </p:cNvSpPr>
              <p:nvPr/>
            </p:nvSpPr>
            <p:spPr bwMode="gray">
              <a:xfrm>
                <a:off x="4536" y="3004"/>
                <a:ext cx="502" cy="352"/>
              </a:xfrm>
              <a:custGeom>
                <a:avLst/>
                <a:gdLst>
                  <a:gd name="T0" fmla="*/ 0 w 2387"/>
                  <a:gd name="T1" fmla="*/ 0 h 1676"/>
                  <a:gd name="T2" fmla="*/ 0 w 2387"/>
                  <a:gd name="T3" fmla="*/ 0 h 1676"/>
                  <a:gd name="T4" fmla="*/ 0 w 2387"/>
                  <a:gd name="T5" fmla="*/ 0 h 1676"/>
                  <a:gd name="T6" fmla="*/ 0 w 2387"/>
                  <a:gd name="T7" fmla="*/ 0 h 1676"/>
                  <a:gd name="T8" fmla="*/ 0 w 2387"/>
                  <a:gd name="T9" fmla="*/ 0 h 1676"/>
                  <a:gd name="T10" fmla="*/ 0 60000 65536"/>
                  <a:gd name="T11" fmla="*/ 0 60000 65536"/>
                  <a:gd name="T12" fmla="*/ 0 60000 65536"/>
                  <a:gd name="T13" fmla="*/ 0 60000 65536"/>
                  <a:gd name="T14" fmla="*/ 0 60000 65536"/>
                  <a:gd name="T15" fmla="*/ 0 w 2387"/>
                  <a:gd name="T16" fmla="*/ 0 h 1676"/>
                  <a:gd name="T17" fmla="*/ 2387 w 2387"/>
                  <a:gd name="T18" fmla="*/ 1676 h 1676"/>
                </a:gdLst>
                <a:ahLst/>
                <a:cxnLst>
                  <a:cxn ang="T10">
                    <a:pos x="T0" y="T1"/>
                  </a:cxn>
                  <a:cxn ang="T11">
                    <a:pos x="T2" y="T3"/>
                  </a:cxn>
                  <a:cxn ang="T12">
                    <a:pos x="T4" y="T5"/>
                  </a:cxn>
                  <a:cxn ang="T13">
                    <a:pos x="T6" y="T7"/>
                  </a:cxn>
                  <a:cxn ang="T14">
                    <a:pos x="T8" y="T9"/>
                  </a:cxn>
                </a:cxnLst>
                <a:rect l="T15" t="T16" r="T17" b="T18"/>
                <a:pathLst>
                  <a:path w="2387" h="1676">
                    <a:moveTo>
                      <a:pt x="0" y="1661"/>
                    </a:moveTo>
                    <a:lnTo>
                      <a:pt x="2357" y="0"/>
                    </a:lnTo>
                    <a:lnTo>
                      <a:pt x="2387" y="30"/>
                    </a:lnTo>
                    <a:lnTo>
                      <a:pt x="59" y="1676"/>
                    </a:lnTo>
                    <a:lnTo>
                      <a:pt x="0" y="166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209" name="Freeform 178"/>
              <p:cNvSpPr>
                <a:spLocks noChangeAspect="1"/>
              </p:cNvSpPr>
              <p:nvPr/>
            </p:nvSpPr>
            <p:spPr bwMode="gray">
              <a:xfrm>
                <a:off x="4642" y="3068"/>
                <a:ext cx="426" cy="299"/>
              </a:xfrm>
              <a:custGeom>
                <a:avLst/>
                <a:gdLst>
                  <a:gd name="T0" fmla="*/ 0 w 2029"/>
                  <a:gd name="T1" fmla="*/ 0 h 1429"/>
                  <a:gd name="T2" fmla="*/ 0 w 2029"/>
                  <a:gd name="T3" fmla="*/ 0 h 1429"/>
                  <a:gd name="T4" fmla="*/ 0 w 2029"/>
                  <a:gd name="T5" fmla="*/ 0 h 1429"/>
                  <a:gd name="T6" fmla="*/ 0 w 2029"/>
                  <a:gd name="T7" fmla="*/ 0 h 1429"/>
                  <a:gd name="T8" fmla="*/ 0 w 2029"/>
                  <a:gd name="T9" fmla="*/ 0 h 1429"/>
                  <a:gd name="T10" fmla="*/ 0 60000 65536"/>
                  <a:gd name="T11" fmla="*/ 0 60000 65536"/>
                  <a:gd name="T12" fmla="*/ 0 60000 65536"/>
                  <a:gd name="T13" fmla="*/ 0 60000 65536"/>
                  <a:gd name="T14" fmla="*/ 0 60000 65536"/>
                  <a:gd name="T15" fmla="*/ 0 w 2029"/>
                  <a:gd name="T16" fmla="*/ 0 h 1429"/>
                  <a:gd name="T17" fmla="*/ 2029 w 2029"/>
                  <a:gd name="T18" fmla="*/ 1429 h 1429"/>
                </a:gdLst>
                <a:ahLst/>
                <a:cxnLst>
                  <a:cxn ang="T10">
                    <a:pos x="T0" y="T1"/>
                  </a:cxn>
                  <a:cxn ang="T11">
                    <a:pos x="T2" y="T3"/>
                  </a:cxn>
                  <a:cxn ang="T12">
                    <a:pos x="T4" y="T5"/>
                  </a:cxn>
                  <a:cxn ang="T13">
                    <a:pos x="T6" y="T7"/>
                  </a:cxn>
                  <a:cxn ang="T14">
                    <a:pos x="T8" y="T9"/>
                  </a:cxn>
                </a:cxnLst>
                <a:rect l="T15" t="T16" r="T17" b="T18"/>
                <a:pathLst>
                  <a:path w="2029" h="1429">
                    <a:moveTo>
                      <a:pt x="0" y="1424"/>
                    </a:moveTo>
                    <a:lnTo>
                      <a:pt x="2024" y="0"/>
                    </a:lnTo>
                    <a:lnTo>
                      <a:pt x="2029" y="48"/>
                    </a:lnTo>
                    <a:lnTo>
                      <a:pt x="74" y="1429"/>
                    </a:lnTo>
                    <a:lnTo>
                      <a:pt x="0" y="1424"/>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grpSp>
        <p:pic>
          <p:nvPicPr>
            <p:cNvPr id="177" name="Picture 458"/>
            <p:cNvPicPr>
              <a:picLocks noChangeAspect="1" noChangeArrowheads="1"/>
            </p:cNvPicPr>
            <p:nvPr/>
          </p:nvPicPr>
          <p:blipFill>
            <a:blip r:embed="rId6" cstate="print"/>
            <a:srcRect/>
            <a:stretch>
              <a:fillRect/>
            </a:stretch>
          </p:blipFill>
          <p:spPr bwMode="auto">
            <a:xfrm>
              <a:off x="1255302" y="3977326"/>
              <a:ext cx="940369" cy="438841"/>
            </a:xfrm>
            <a:prstGeom prst="rect">
              <a:avLst/>
            </a:prstGeom>
            <a:noFill/>
            <a:ln w="9525">
              <a:noFill/>
              <a:miter lim="800000"/>
              <a:headEnd/>
              <a:tailEnd/>
            </a:ln>
          </p:spPr>
        </p:pic>
        <p:pic>
          <p:nvPicPr>
            <p:cNvPr id="178" name="Picture 458"/>
            <p:cNvPicPr>
              <a:picLocks noChangeAspect="1" noChangeArrowheads="1"/>
            </p:cNvPicPr>
            <p:nvPr/>
          </p:nvPicPr>
          <p:blipFill>
            <a:blip r:embed="rId6" cstate="print"/>
            <a:srcRect/>
            <a:stretch>
              <a:fillRect/>
            </a:stretch>
          </p:blipFill>
          <p:spPr bwMode="auto">
            <a:xfrm>
              <a:off x="2160403" y="4336533"/>
              <a:ext cx="940369" cy="438841"/>
            </a:xfrm>
            <a:prstGeom prst="rect">
              <a:avLst/>
            </a:prstGeom>
            <a:noFill/>
            <a:ln w="9525">
              <a:noFill/>
              <a:miter lim="800000"/>
              <a:headEnd/>
              <a:tailEnd/>
            </a:ln>
          </p:spPr>
        </p:pic>
      </p:grpSp>
      <p:grpSp>
        <p:nvGrpSpPr>
          <p:cNvPr id="12" name="Group 479"/>
          <p:cNvGrpSpPr>
            <a:grpSpLocks/>
          </p:cNvGrpSpPr>
          <p:nvPr/>
        </p:nvGrpSpPr>
        <p:grpSpPr bwMode="auto">
          <a:xfrm>
            <a:off x="5708405" y="5583242"/>
            <a:ext cx="547687" cy="561975"/>
            <a:chOff x="1159" y="3175"/>
            <a:chExt cx="345" cy="354"/>
          </a:xfrm>
        </p:grpSpPr>
        <p:pic>
          <p:nvPicPr>
            <p:cNvPr id="221" name="Picture 480"/>
            <p:cNvPicPr>
              <a:picLocks noChangeAspect="1" noChangeArrowheads="1"/>
            </p:cNvPicPr>
            <p:nvPr/>
          </p:nvPicPr>
          <p:blipFill>
            <a:blip r:embed="rId5" cstate="print"/>
            <a:srcRect/>
            <a:stretch>
              <a:fillRect/>
            </a:stretch>
          </p:blipFill>
          <p:spPr bwMode="gray">
            <a:xfrm>
              <a:off x="1159" y="3379"/>
              <a:ext cx="345" cy="150"/>
            </a:xfrm>
            <a:prstGeom prst="rect">
              <a:avLst/>
            </a:prstGeom>
            <a:noFill/>
            <a:ln w="9525">
              <a:noFill/>
              <a:miter lim="800000"/>
              <a:headEnd/>
              <a:tailEnd/>
            </a:ln>
          </p:spPr>
        </p:pic>
        <p:pic>
          <p:nvPicPr>
            <p:cNvPr id="222" name="Picture 481"/>
            <p:cNvPicPr>
              <a:picLocks noChangeAspect="1" noChangeArrowheads="1"/>
            </p:cNvPicPr>
            <p:nvPr/>
          </p:nvPicPr>
          <p:blipFill>
            <a:blip r:embed="rId5" cstate="print"/>
            <a:srcRect/>
            <a:stretch>
              <a:fillRect/>
            </a:stretch>
          </p:blipFill>
          <p:spPr bwMode="gray">
            <a:xfrm>
              <a:off x="1159" y="3277"/>
              <a:ext cx="345" cy="150"/>
            </a:xfrm>
            <a:prstGeom prst="rect">
              <a:avLst/>
            </a:prstGeom>
            <a:noFill/>
            <a:ln w="9525">
              <a:noFill/>
              <a:miter lim="800000"/>
              <a:headEnd/>
              <a:tailEnd/>
            </a:ln>
          </p:spPr>
        </p:pic>
        <p:pic>
          <p:nvPicPr>
            <p:cNvPr id="223" name="Picture 482"/>
            <p:cNvPicPr>
              <a:picLocks noChangeAspect="1" noChangeArrowheads="1"/>
            </p:cNvPicPr>
            <p:nvPr/>
          </p:nvPicPr>
          <p:blipFill>
            <a:blip r:embed="rId5" cstate="print"/>
            <a:srcRect/>
            <a:stretch>
              <a:fillRect/>
            </a:stretch>
          </p:blipFill>
          <p:spPr bwMode="gray">
            <a:xfrm>
              <a:off x="1159" y="3175"/>
              <a:ext cx="345" cy="150"/>
            </a:xfrm>
            <a:prstGeom prst="rect">
              <a:avLst/>
            </a:prstGeom>
            <a:noFill/>
            <a:ln w="9525">
              <a:noFill/>
              <a:miter lim="800000"/>
              <a:headEnd/>
              <a:tailEnd/>
            </a:ln>
          </p:spPr>
        </p:pic>
      </p:grpSp>
      <p:sp>
        <p:nvSpPr>
          <p:cNvPr id="154" name="TextBox 153"/>
          <p:cNvSpPr txBox="1"/>
          <p:nvPr/>
        </p:nvSpPr>
        <p:spPr bwMode="auto">
          <a:xfrm>
            <a:off x="4648200" y="5056908"/>
            <a:ext cx="878895" cy="369332"/>
          </a:xfrm>
          <a:prstGeom prst="rect">
            <a:avLst/>
          </a:prstGeom>
          <a:noFill/>
          <a:ln w="19050" algn="ctr">
            <a:noFill/>
            <a:miter lim="800000"/>
            <a:headEnd/>
            <a:tailEnd/>
          </a:ln>
        </p:spPr>
        <p:txBody>
          <a:bodyPr wrap="none" lIns="0" tIns="0" rIns="0" bIns="0" rtlCol="0">
            <a:spAutoFit/>
          </a:bodyPr>
          <a:lstStyle/>
          <a:p>
            <a:r>
              <a:rPr lang="en-US" sz="1200" b="1" dirty="0" smtClean="0">
                <a:solidFill>
                  <a:prstClr val="black"/>
                </a:solidFill>
              </a:rPr>
              <a:t>Brocade VDX </a:t>
            </a:r>
            <a:br>
              <a:rPr lang="en-US" sz="1200" b="1" dirty="0" smtClean="0">
                <a:solidFill>
                  <a:prstClr val="black"/>
                </a:solidFill>
              </a:rPr>
            </a:br>
            <a:r>
              <a:rPr lang="en-US" sz="1200" b="1" dirty="0" smtClean="0">
                <a:solidFill>
                  <a:prstClr val="black"/>
                </a:solidFill>
              </a:rPr>
              <a:t>6720/6730</a:t>
            </a:r>
            <a:endParaRPr lang="en-US" sz="1200" b="1" dirty="0">
              <a:solidFill>
                <a:prstClr val="black"/>
              </a:solidFill>
            </a:endParaRPr>
          </a:p>
        </p:txBody>
      </p:sp>
      <p:sp>
        <p:nvSpPr>
          <p:cNvPr id="157" name="Rectangle 156"/>
          <p:cNvSpPr/>
          <p:nvPr/>
        </p:nvSpPr>
        <p:spPr bwMode="auto">
          <a:xfrm>
            <a:off x="838200" y="1422400"/>
            <a:ext cx="7467600" cy="5130800"/>
          </a:xfrm>
          <a:prstGeom prst="rect">
            <a:avLst/>
          </a:prstGeom>
          <a:noFill/>
          <a:ln w="19050" algn="ctr">
            <a:solidFill>
              <a:schemeClr val="accent3">
                <a:lumMod val="50000"/>
              </a:schemeClr>
            </a:solidFill>
            <a:miter lim="800000"/>
            <a:headEnd/>
            <a:tailEnd/>
          </a:ln>
        </p:spPr>
        <p:txBody>
          <a:bodyPr wrap="none" rtlCol="0" anchor="ctr"/>
          <a:lstStyle/>
          <a:p>
            <a:pPr algn="ctr"/>
            <a:endParaRPr lang="en-US" dirty="0"/>
          </a:p>
        </p:txBody>
      </p:sp>
      <p:cxnSp>
        <p:nvCxnSpPr>
          <p:cNvPr id="153" name="AutoShape 97"/>
          <p:cNvCxnSpPr>
            <a:cxnSpLocks noChangeShapeType="1"/>
          </p:cNvCxnSpPr>
          <p:nvPr/>
        </p:nvCxnSpPr>
        <p:spPr bwMode="gray">
          <a:xfrm rot="16200000" flipH="1">
            <a:off x="6381750" y="4877594"/>
            <a:ext cx="1543845" cy="18257"/>
          </a:xfrm>
          <a:prstGeom prst="straightConnector1">
            <a:avLst/>
          </a:prstGeom>
          <a:noFill/>
          <a:ln w="22225">
            <a:solidFill>
              <a:schemeClr val="bg2"/>
            </a:solidFill>
            <a:round/>
            <a:headEnd type="none" w="med" len="med"/>
            <a:tailEnd type="none" w="med" len="med"/>
          </a:ln>
        </p:spPr>
      </p:cxnSp>
      <p:cxnSp>
        <p:nvCxnSpPr>
          <p:cNvPr id="155" name="AutoShape 97"/>
          <p:cNvCxnSpPr>
            <a:cxnSpLocks noChangeShapeType="1"/>
          </p:cNvCxnSpPr>
          <p:nvPr/>
        </p:nvCxnSpPr>
        <p:spPr bwMode="gray">
          <a:xfrm rot="5400000">
            <a:off x="6505180" y="4924823"/>
            <a:ext cx="1467644" cy="0"/>
          </a:xfrm>
          <a:prstGeom prst="straightConnector1">
            <a:avLst/>
          </a:prstGeom>
          <a:noFill/>
          <a:ln w="22225">
            <a:solidFill>
              <a:schemeClr val="bg2"/>
            </a:solidFill>
            <a:round/>
            <a:headEnd type="none" w="med" len="med"/>
            <a:tailEnd type="none" w="med" len="med"/>
          </a:ln>
        </p:spPr>
      </p:cxnSp>
      <p:cxnSp>
        <p:nvCxnSpPr>
          <p:cNvPr id="156" name="AutoShape 97"/>
          <p:cNvCxnSpPr>
            <a:cxnSpLocks noChangeShapeType="1"/>
          </p:cNvCxnSpPr>
          <p:nvPr/>
        </p:nvCxnSpPr>
        <p:spPr bwMode="gray">
          <a:xfrm rot="5400000">
            <a:off x="6580984" y="4924427"/>
            <a:ext cx="1467645" cy="792"/>
          </a:xfrm>
          <a:prstGeom prst="straightConnector1">
            <a:avLst/>
          </a:prstGeom>
          <a:noFill/>
          <a:ln w="22225">
            <a:solidFill>
              <a:schemeClr val="bg2"/>
            </a:solidFill>
            <a:round/>
            <a:headEnd type="none" w="med" len="med"/>
            <a:tailEnd type="none" w="med" len="med"/>
          </a:ln>
        </p:spPr>
      </p:cxnSp>
      <p:grpSp>
        <p:nvGrpSpPr>
          <p:cNvPr id="13" name="Group 174"/>
          <p:cNvGrpSpPr/>
          <p:nvPr/>
        </p:nvGrpSpPr>
        <p:grpSpPr>
          <a:xfrm>
            <a:off x="6553202" y="3429002"/>
            <a:ext cx="1390787" cy="819151"/>
            <a:chOff x="761999" y="3505200"/>
            <a:chExt cx="2830090" cy="1666875"/>
          </a:xfrm>
        </p:grpSpPr>
        <p:grpSp>
          <p:nvGrpSpPr>
            <p:cNvPr id="15" name="Group 153"/>
            <p:cNvGrpSpPr>
              <a:grpSpLocks noChangeAspect="1"/>
            </p:cNvGrpSpPr>
            <p:nvPr/>
          </p:nvGrpSpPr>
          <p:grpSpPr bwMode="auto">
            <a:xfrm>
              <a:off x="761999" y="3505200"/>
              <a:ext cx="2830090" cy="1666875"/>
              <a:chOff x="3744" y="2496"/>
              <a:chExt cx="1440" cy="964"/>
            </a:xfrm>
          </p:grpSpPr>
          <p:sp>
            <p:nvSpPr>
              <p:cNvPr id="162" name="Freeform 154"/>
              <p:cNvSpPr>
                <a:spLocks noChangeAspect="1"/>
              </p:cNvSpPr>
              <p:nvPr/>
            </p:nvSpPr>
            <p:spPr bwMode="gray">
              <a:xfrm>
                <a:off x="3744" y="2524"/>
                <a:ext cx="1440" cy="936"/>
              </a:xfrm>
              <a:custGeom>
                <a:avLst/>
                <a:gdLst>
                  <a:gd name="T0" fmla="*/ 0 w 4021"/>
                  <a:gd name="T1" fmla="*/ 0 h 2621"/>
                  <a:gd name="T2" fmla="*/ 0 w 4021"/>
                  <a:gd name="T3" fmla="*/ 0 h 2621"/>
                  <a:gd name="T4" fmla="*/ 0 w 4021"/>
                  <a:gd name="T5" fmla="*/ 0 h 2621"/>
                  <a:gd name="T6" fmla="*/ 0 w 4021"/>
                  <a:gd name="T7" fmla="*/ 0 h 2621"/>
                  <a:gd name="T8" fmla="*/ 0 w 4021"/>
                  <a:gd name="T9" fmla="*/ 0 h 2621"/>
                  <a:gd name="T10" fmla="*/ 0 w 4021"/>
                  <a:gd name="T11" fmla="*/ 0 h 2621"/>
                  <a:gd name="T12" fmla="*/ 0 w 4021"/>
                  <a:gd name="T13" fmla="*/ 0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chemeClr val="bg2"/>
              </a:solidFill>
              <a:ln w="9525">
                <a:solidFill>
                  <a:schemeClr val="bg2"/>
                </a:solidFill>
                <a:round/>
                <a:headEnd/>
                <a:tailEnd/>
              </a:ln>
            </p:spPr>
            <p:txBody>
              <a:bodyPr/>
              <a:lstStyle/>
              <a:p>
                <a:pPr algn="r">
                  <a:defRPr/>
                </a:pPr>
                <a:endParaRPr lang="en-US" kern="0">
                  <a:solidFill>
                    <a:sysClr val="windowText" lastClr="000000"/>
                  </a:solidFill>
                  <a:latin typeface="Arial" pitchFamily="34" charset="0"/>
                </a:endParaRPr>
              </a:p>
            </p:txBody>
          </p:sp>
          <p:sp>
            <p:nvSpPr>
              <p:cNvPr id="163" name="Freeform 155"/>
              <p:cNvSpPr>
                <a:spLocks noChangeAspect="1"/>
              </p:cNvSpPr>
              <p:nvPr/>
            </p:nvSpPr>
            <p:spPr bwMode="gray">
              <a:xfrm>
                <a:off x="3744" y="2496"/>
                <a:ext cx="1438" cy="936"/>
              </a:xfrm>
              <a:custGeom>
                <a:avLst/>
                <a:gdLst>
                  <a:gd name="T0" fmla="*/ 0 w 4021"/>
                  <a:gd name="T1" fmla="*/ 0 h 2621"/>
                  <a:gd name="T2" fmla="*/ 0 w 4021"/>
                  <a:gd name="T3" fmla="*/ 0 h 2621"/>
                  <a:gd name="T4" fmla="*/ 0 w 4021"/>
                  <a:gd name="T5" fmla="*/ 0 h 2621"/>
                  <a:gd name="T6" fmla="*/ 0 w 4021"/>
                  <a:gd name="T7" fmla="*/ 0 h 2621"/>
                  <a:gd name="T8" fmla="*/ 0 w 4021"/>
                  <a:gd name="T9" fmla="*/ 0 h 2621"/>
                  <a:gd name="T10" fmla="*/ 0 w 4021"/>
                  <a:gd name="T11" fmla="*/ 0 h 2621"/>
                  <a:gd name="T12" fmla="*/ 0 w 4021"/>
                  <a:gd name="T13" fmla="*/ 0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chemeClr val="bg2"/>
                </a:solidFill>
                <a:round/>
                <a:headEnd/>
                <a:tailEnd/>
              </a:ln>
            </p:spPr>
            <p:txBody>
              <a:bodyPr/>
              <a:lstStyle/>
              <a:p>
                <a:pPr algn="r">
                  <a:defRPr/>
                </a:pPr>
                <a:endParaRPr lang="en-US" kern="0">
                  <a:solidFill>
                    <a:sysClr val="windowText" lastClr="000000"/>
                  </a:solidFill>
                  <a:latin typeface="Arial" pitchFamily="34" charset="0"/>
                </a:endParaRPr>
              </a:p>
            </p:txBody>
          </p:sp>
          <p:sp>
            <p:nvSpPr>
              <p:cNvPr id="164" name="Freeform 156"/>
              <p:cNvSpPr>
                <a:spLocks noChangeAspect="1"/>
              </p:cNvSpPr>
              <p:nvPr/>
            </p:nvSpPr>
            <p:spPr bwMode="gray">
              <a:xfrm>
                <a:off x="4497" y="2687"/>
                <a:ext cx="570" cy="403"/>
              </a:xfrm>
              <a:custGeom>
                <a:avLst/>
                <a:gdLst>
                  <a:gd name="T0" fmla="*/ 0 w 1258"/>
                  <a:gd name="T1" fmla="*/ 0 h 889"/>
                  <a:gd name="T2" fmla="*/ 0 w 1258"/>
                  <a:gd name="T3" fmla="*/ 0 h 889"/>
                  <a:gd name="T4" fmla="*/ 0 w 1258"/>
                  <a:gd name="T5" fmla="*/ 0 h 889"/>
                  <a:gd name="T6" fmla="*/ 0 w 1258"/>
                  <a:gd name="T7" fmla="*/ 0 h 889"/>
                  <a:gd name="T8" fmla="*/ 0 w 1258"/>
                  <a:gd name="T9" fmla="*/ 0 h 889"/>
                  <a:gd name="T10" fmla="*/ 0 60000 65536"/>
                  <a:gd name="T11" fmla="*/ 0 60000 65536"/>
                  <a:gd name="T12" fmla="*/ 0 60000 65536"/>
                  <a:gd name="T13" fmla="*/ 0 60000 65536"/>
                  <a:gd name="T14" fmla="*/ 0 60000 65536"/>
                  <a:gd name="T15" fmla="*/ 0 w 1258"/>
                  <a:gd name="T16" fmla="*/ 0 h 889"/>
                  <a:gd name="T17" fmla="*/ 1258 w 1258"/>
                  <a:gd name="T18" fmla="*/ 889 h 889"/>
                </a:gdLst>
                <a:ahLst/>
                <a:cxnLst>
                  <a:cxn ang="T10">
                    <a:pos x="T0" y="T1"/>
                  </a:cxn>
                  <a:cxn ang="T11">
                    <a:pos x="T2" y="T3"/>
                  </a:cxn>
                  <a:cxn ang="T12">
                    <a:pos x="T4" y="T5"/>
                  </a:cxn>
                  <a:cxn ang="T13">
                    <a:pos x="T6" y="T7"/>
                  </a:cxn>
                  <a:cxn ang="T14">
                    <a:pos x="T8" y="T9"/>
                  </a:cxn>
                </a:cxnLst>
                <a:rect l="T15" t="T16" r="T17" b="T18"/>
                <a:pathLst>
                  <a:path w="1258" h="889">
                    <a:moveTo>
                      <a:pt x="36" y="1"/>
                    </a:moveTo>
                    <a:lnTo>
                      <a:pt x="1258" y="867"/>
                    </a:lnTo>
                    <a:lnTo>
                      <a:pt x="1255" y="889"/>
                    </a:lnTo>
                    <a:lnTo>
                      <a:pt x="0" y="0"/>
                    </a:lnTo>
                    <a:lnTo>
                      <a:pt x="36" y="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65" name="Freeform 157"/>
              <p:cNvSpPr>
                <a:spLocks noChangeAspect="1"/>
              </p:cNvSpPr>
              <p:nvPr/>
            </p:nvSpPr>
            <p:spPr bwMode="gray">
              <a:xfrm>
                <a:off x="4009" y="2604"/>
                <a:ext cx="892" cy="633"/>
              </a:xfrm>
              <a:custGeom>
                <a:avLst/>
                <a:gdLst>
                  <a:gd name="T0" fmla="*/ 0 w 4245"/>
                  <a:gd name="T1" fmla="*/ 0 h 3019"/>
                  <a:gd name="T2" fmla="*/ 0 w 4245"/>
                  <a:gd name="T3" fmla="*/ 0 h 3019"/>
                  <a:gd name="T4" fmla="*/ 0 w 4245"/>
                  <a:gd name="T5" fmla="*/ 0 h 3019"/>
                  <a:gd name="T6" fmla="*/ 0 w 4245"/>
                  <a:gd name="T7" fmla="*/ 0 h 3019"/>
                  <a:gd name="T8" fmla="*/ 0 w 4245"/>
                  <a:gd name="T9" fmla="*/ 0 h 3019"/>
                  <a:gd name="T10" fmla="*/ 0 60000 65536"/>
                  <a:gd name="T11" fmla="*/ 0 60000 65536"/>
                  <a:gd name="T12" fmla="*/ 0 60000 65536"/>
                  <a:gd name="T13" fmla="*/ 0 60000 65536"/>
                  <a:gd name="T14" fmla="*/ 0 60000 65536"/>
                  <a:gd name="T15" fmla="*/ 0 w 4245"/>
                  <a:gd name="T16" fmla="*/ 0 h 3019"/>
                  <a:gd name="T17" fmla="*/ 4245 w 4245"/>
                  <a:gd name="T18" fmla="*/ 3019 h 3019"/>
                </a:gdLst>
                <a:ahLst/>
                <a:cxnLst>
                  <a:cxn ang="T10">
                    <a:pos x="T0" y="T1"/>
                  </a:cxn>
                  <a:cxn ang="T11">
                    <a:pos x="T2" y="T3"/>
                  </a:cxn>
                  <a:cxn ang="T12">
                    <a:pos x="T4" y="T5"/>
                  </a:cxn>
                  <a:cxn ang="T13">
                    <a:pos x="T6" y="T7"/>
                  </a:cxn>
                  <a:cxn ang="T14">
                    <a:pos x="T8" y="T9"/>
                  </a:cxn>
                </a:cxnLst>
                <a:rect l="T15" t="T16" r="T17" b="T18"/>
                <a:pathLst>
                  <a:path w="4245" h="3019">
                    <a:moveTo>
                      <a:pt x="48" y="0"/>
                    </a:moveTo>
                    <a:lnTo>
                      <a:pt x="4245" y="2965"/>
                    </a:lnTo>
                    <a:lnTo>
                      <a:pt x="4245" y="3019"/>
                    </a:lnTo>
                    <a:lnTo>
                      <a:pt x="0" y="24"/>
                    </a:lnTo>
                    <a:lnTo>
                      <a:pt x="48"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66" name="Freeform 158"/>
              <p:cNvSpPr>
                <a:spLocks noChangeAspect="1"/>
              </p:cNvSpPr>
              <p:nvPr/>
            </p:nvSpPr>
            <p:spPr bwMode="gray">
              <a:xfrm>
                <a:off x="3960" y="2653"/>
                <a:ext cx="916" cy="653"/>
              </a:xfrm>
              <a:custGeom>
                <a:avLst/>
                <a:gdLst>
                  <a:gd name="T0" fmla="*/ 0 w 4362"/>
                  <a:gd name="T1" fmla="*/ 0 h 3109"/>
                  <a:gd name="T2" fmla="*/ 0 w 4362"/>
                  <a:gd name="T3" fmla="*/ 0 h 3109"/>
                  <a:gd name="T4" fmla="*/ 0 w 4362"/>
                  <a:gd name="T5" fmla="*/ 0 h 3109"/>
                  <a:gd name="T6" fmla="*/ 0 w 4362"/>
                  <a:gd name="T7" fmla="*/ 0 h 3109"/>
                  <a:gd name="T8" fmla="*/ 0 w 4362"/>
                  <a:gd name="T9" fmla="*/ 0 h 3109"/>
                  <a:gd name="T10" fmla="*/ 0 60000 65536"/>
                  <a:gd name="T11" fmla="*/ 0 60000 65536"/>
                  <a:gd name="T12" fmla="*/ 0 60000 65536"/>
                  <a:gd name="T13" fmla="*/ 0 60000 65536"/>
                  <a:gd name="T14" fmla="*/ 0 60000 65536"/>
                  <a:gd name="T15" fmla="*/ 0 w 4362"/>
                  <a:gd name="T16" fmla="*/ 0 h 3109"/>
                  <a:gd name="T17" fmla="*/ 4362 w 4362"/>
                  <a:gd name="T18" fmla="*/ 3109 h 3109"/>
                </a:gdLst>
                <a:ahLst/>
                <a:cxnLst>
                  <a:cxn ang="T10">
                    <a:pos x="T0" y="T1"/>
                  </a:cxn>
                  <a:cxn ang="T11">
                    <a:pos x="T2" y="T3"/>
                  </a:cxn>
                  <a:cxn ang="T12">
                    <a:pos x="T4" y="T5"/>
                  </a:cxn>
                  <a:cxn ang="T13">
                    <a:pos x="T6" y="T7"/>
                  </a:cxn>
                  <a:cxn ang="T14">
                    <a:pos x="T8" y="T9"/>
                  </a:cxn>
                </a:cxnLst>
                <a:rect l="T15" t="T16" r="T17" b="T18"/>
                <a:pathLst>
                  <a:path w="4362" h="3109">
                    <a:moveTo>
                      <a:pt x="21" y="0"/>
                    </a:moveTo>
                    <a:lnTo>
                      <a:pt x="4362" y="3071"/>
                    </a:lnTo>
                    <a:lnTo>
                      <a:pt x="4335" y="3109"/>
                    </a:lnTo>
                    <a:lnTo>
                      <a:pt x="0" y="40"/>
                    </a:lnTo>
                    <a:lnTo>
                      <a:pt x="21"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75" name="Freeform 159"/>
              <p:cNvSpPr>
                <a:spLocks noChangeAspect="1"/>
              </p:cNvSpPr>
              <p:nvPr/>
            </p:nvSpPr>
            <p:spPr bwMode="gray">
              <a:xfrm>
                <a:off x="3956" y="2736"/>
                <a:ext cx="855" cy="609"/>
              </a:xfrm>
              <a:custGeom>
                <a:avLst/>
                <a:gdLst>
                  <a:gd name="T0" fmla="*/ 0 w 4076"/>
                  <a:gd name="T1" fmla="*/ 0 h 2904"/>
                  <a:gd name="T2" fmla="*/ 0 w 4076"/>
                  <a:gd name="T3" fmla="*/ 0 h 2904"/>
                  <a:gd name="T4" fmla="*/ 0 w 4076"/>
                  <a:gd name="T5" fmla="*/ 0 h 2904"/>
                  <a:gd name="T6" fmla="*/ 0 w 4076"/>
                  <a:gd name="T7" fmla="*/ 0 h 2904"/>
                  <a:gd name="T8" fmla="*/ 0 w 4076"/>
                  <a:gd name="T9" fmla="*/ 0 h 2904"/>
                  <a:gd name="T10" fmla="*/ 0 60000 65536"/>
                  <a:gd name="T11" fmla="*/ 0 60000 65536"/>
                  <a:gd name="T12" fmla="*/ 0 60000 65536"/>
                  <a:gd name="T13" fmla="*/ 0 60000 65536"/>
                  <a:gd name="T14" fmla="*/ 0 60000 65536"/>
                  <a:gd name="T15" fmla="*/ 0 w 4076"/>
                  <a:gd name="T16" fmla="*/ 0 h 2904"/>
                  <a:gd name="T17" fmla="*/ 4076 w 4076"/>
                  <a:gd name="T18" fmla="*/ 2904 h 2904"/>
                </a:gdLst>
                <a:ahLst/>
                <a:cxnLst>
                  <a:cxn ang="T10">
                    <a:pos x="T0" y="T1"/>
                  </a:cxn>
                  <a:cxn ang="T11">
                    <a:pos x="T2" y="T3"/>
                  </a:cxn>
                  <a:cxn ang="T12">
                    <a:pos x="T4" y="T5"/>
                  </a:cxn>
                  <a:cxn ang="T13">
                    <a:pos x="T6" y="T7"/>
                  </a:cxn>
                  <a:cxn ang="T14">
                    <a:pos x="T8" y="T9"/>
                  </a:cxn>
                </a:cxnLst>
                <a:rect l="T15" t="T16" r="T17" b="T18"/>
                <a:pathLst>
                  <a:path w="4076" h="2904">
                    <a:moveTo>
                      <a:pt x="0" y="0"/>
                    </a:moveTo>
                    <a:lnTo>
                      <a:pt x="4076" y="2887"/>
                    </a:lnTo>
                    <a:lnTo>
                      <a:pt x="4029" y="2904"/>
                    </a:lnTo>
                    <a:lnTo>
                      <a:pt x="34" y="86"/>
                    </a:lnTo>
                    <a:lnTo>
                      <a:pt x="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76" name="Freeform 160"/>
              <p:cNvSpPr>
                <a:spLocks noChangeAspect="1"/>
              </p:cNvSpPr>
              <p:nvPr/>
            </p:nvSpPr>
            <p:spPr bwMode="gray">
              <a:xfrm>
                <a:off x="3894" y="2783"/>
                <a:ext cx="824" cy="583"/>
              </a:xfrm>
              <a:custGeom>
                <a:avLst/>
                <a:gdLst>
                  <a:gd name="T0" fmla="*/ 0 w 3924"/>
                  <a:gd name="T1" fmla="*/ 0 h 2777"/>
                  <a:gd name="T2" fmla="*/ 0 w 3924"/>
                  <a:gd name="T3" fmla="*/ 0 h 2777"/>
                  <a:gd name="T4" fmla="*/ 0 w 3924"/>
                  <a:gd name="T5" fmla="*/ 0 h 2777"/>
                  <a:gd name="T6" fmla="*/ 0 w 3924"/>
                  <a:gd name="T7" fmla="*/ 0 h 2777"/>
                  <a:gd name="T8" fmla="*/ 0 w 3924"/>
                  <a:gd name="T9" fmla="*/ 0 h 2777"/>
                  <a:gd name="T10" fmla="*/ 0 60000 65536"/>
                  <a:gd name="T11" fmla="*/ 0 60000 65536"/>
                  <a:gd name="T12" fmla="*/ 0 60000 65536"/>
                  <a:gd name="T13" fmla="*/ 0 60000 65536"/>
                  <a:gd name="T14" fmla="*/ 0 60000 65536"/>
                  <a:gd name="T15" fmla="*/ 0 w 3924"/>
                  <a:gd name="T16" fmla="*/ 0 h 2777"/>
                  <a:gd name="T17" fmla="*/ 3924 w 3924"/>
                  <a:gd name="T18" fmla="*/ 2777 h 2777"/>
                </a:gdLst>
                <a:ahLst/>
                <a:cxnLst>
                  <a:cxn ang="T10">
                    <a:pos x="T0" y="T1"/>
                  </a:cxn>
                  <a:cxn ang="T11">
                    <a:pos x="T2" y="T3"/>
                  </a:cxn>
                  <a:cxn ang="T12">
                    <a:pos x="T4" y="T5"/>
                  </a:cxn>
                  <a:cxn ang="T13">
                    <a:pos x="T6" y="T7"/>
                  </a:cxn>
                  <a:cxn ang="T14">
                    <a:pos x="T8" y="T9"/>
                  </a:cxn>
                </a:cxnLst>
                <a:rect l="T15" t="T16" r="T17" b="T18"/>
                <a:pathLst>
                  <a:path w="3924" h="2777">
                    <a:moveTo>
                      <a:pt x="40" y="0"/>
                    </a:moveTo>
                    <a:lnTo>
                      <a:pt x="3924" y="2766"/>
                    </a:lnTo>
                    <a:lnTo>
                      <a:pt x="3864" y="2777"/>
                    </a:lnTo>
                    <a:lnTo>
                      <a:pt x="0" y="28"/>
                    </a:lnTo>
                    <a:lnTo>
                      <a:pt x="4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98" name="Freeform 161"/>
              <p:cNvSpPr>
                <a:spLocks noChangeAspect="1"/>
              </p:cNvSpPr>
              <p:nvPr/>
            </p:nvSpPr>
            <p:spPr bwMode="gray">
              <a:xfrm>
                <a:off x="3864" y="2847"/>
                <a:ext cx="729" cy="516"/>
              </a:xfrm>
              <a:custGeom>
                <a:avLst/>
                <a:gdLst>
                  <a:gd name="T0" fmla="*/ 0 w 3471"/>
                  <a:gd name="T1" fmla="*/ 0 h 2457"/>
                  <a:gd name="T2" fmla="*/ 0 w 3471"/>
                  <a:gd name="T3" fmla="*/ 0 h 2457"/>
                  <a:gd name="T4" fmla="*/ 0 w 3471"/>
                  <a:gd name="T5" fmla="*/ 0 h 2457"/>
                  <a:gd name="T6" fmla="*/ 0 w 3471"/>
                  <a:gd name="T7" fmla="*/ 0 h 2457"/>
                  <a:gd name="T8" fmla="*/ 0 w 3471"/>
                  <a:gd name="T9" fmla="*/ 0 h 2457"/>
                  <a:gd name="T10" fmla="*/ 0 60000 65536"/>
                  <a:gd name="T11" fmla="*/ 0 60000 65536"/>
                  <a:gd name="T12" fmla="*/ 0 60000 65536"/>
                  <a:gd name="T13" fmla="*/ 0 60000 65536"/>
                  <a:gd name="T14" fmla="*/ 0 60000 65536"/>
                  <a:gd name="T15" fmla="*/ 0 w 3471"/>
                  <a:gd name="T16" fmla="*/ 0 h 2457"/>
                  <a:gd name="T17" fmla="*/ 3471 w 3471"/>
                  <a:gd name="T18" fmla="*/ 2457 h 2457"/>
                </a:gdLst>
                <a:ahLst/>
                <a:cxnLst>
                  <a:cxn ang="T10">
                    <a:pos x="T0" y="T1"/>
                  </a:cxn>
                  <a:cxn ang="T11">
                    <a:pos x="T2" y="T3"/>
                  </a:cxn>
                  <a:cxn ang="T12">
                    <a:pos x="T4" y="T5"/>
                  </a:cxn>
                  <a:cxn ang="T13">
                    <a:pos x="T6" y="T7"/>
                  </a:cxn>
                  <a:cxn ang="T14">
                    <a:pos x="T8" y="T9"/>
                  </a:cxn>
                </a:cxnLst>
                <a:rect l="T15" t="T16" r="T17" b="T18"/>
                <a:pathLst>
                  <a:path w="3471" h="2457">
                    <a:moveTo>
                      <a:pt x="0" y="0"/>
                    </a:moveTo>
                    <a:lnTo>
                      <a:pt x="3471" y="2457"/>
                    </a:lnTo>
                    <a:lnTo>
                      <a:pt x="3377" y="2442"/>
                    </a:lnTo>
                    <a:lnTo>
                      <a:pt x="3" y="56"/>
                    </a:lnTo>
                    <a:lnTo>
                      <a:pt x="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201" name="Freeform 162"/>
              <p:cNvSpPr>
                <a:spLocks noChangeAspect="1"/>
              </p:cNvSpPr>
              <p:nvPr/>
            </p:nvSpPr>
            <p:spPr bwMode="gray">
              <a:xfrm>
                <a:off x="3984" y="3020"/>
                <a:ext cx="241" cy="169"/>
              </a:xfrm>
              <a:custGeom>
                <a:avLst/>
                <a:gdLst>
                  <a:gd name="T0" fmla="*/ 0 w 1147"/>
                  <a:gd name="T1" fmla="*/ 0 h 806"/>
                  <a:gd name="T2" fmla="*/ 0 w 1147"/>
                  <a:gd name="T3" fmla="*/ 0 h 806"/>
                  <a:gd name="T4" fmla="*/ 0 w 1147"/>
                  <a:gd name="T5" fmla="*/ 0 h 806"/>
                  <a:gd name="T6" fmla="*/ 0 w 1147"/>
                  <a:gd name="T7" fmla="*/ 0 h 806"/>
                  <a:gd name="T8" fmla="*/ 0 w 1147"/>
                  <a:gd name="T9" fmla="*/ 0 h 806"/>
                  <a:gd name="T10" fmla="*/ 0 60000 65536"/>
                  <a:gd name="T11" fmla="*/ 0 60000 65536"/>
                  <a:gd name="T12" fmla="*/ 0 60000 65536"/>
                  <a:gd name="T13" fmla="*/ 0 60000 65536"/>
                  <a:gd name="T14" fmla="*/ 0 60000 65536"/>
                  <a:gd name="T15" fmla="*/ 0 w 1147"/>
                  <a:gd name="T16" fmla="*/ 0 h 806"/>
                  <a:gd name="T17" fmla="*/ 1147 w 1147"/>
                  <a:gd name="T18" fmla="*/ 806 h 806"/>
                </a:gdLst>
                <a:ahLst/>
                <a:cxnLst>
                  <a:cxn ang="T10">
                    <a:pos x="T0" y="T1"/>
                  </a:cxn>
                  <a:cxn ang="T11">
                    <a:pos x="T2" y="T3"/>
                  </a:cxn>
                  <a:cxn ang="T12">
                    <a:pos x="T4" y="T5"/>
                  </a:cxn>
                  <a:cxn ang="T13">
                    <a:pos x="T6" y="T7"/>
                  </a:cxn>
                  <a:cxn ang="T14">
                    <a:pos x="T8" y="T9"/>
                  </a:cxn>
                </a:cxnLst>
                <a:rect l="T15" t="T16" r="T17" b="T18"/>
                <a:pathLst>
                  <a:path w="1147" h="806">
                    <a:moveTo>
                      <a:pt x="6" y="0"/>
                    </a:moveTo>
                    <a:lnTo>
                      <a:pt x="1147" y="806"/>
                    </a:lnTo>
                    <a:lnTo>
                      <a:pt x="1058" y="798"/>
                    </a:lnTo>
                    <a:lnTo>
                      <a:pt x="0" y="49"/>
                    </a:lnTo>
                    <a:lnTo>
                      <a:pt x="6"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204" name="Freeform 163"/>
              <p:cNvSpPr>
                <a:spLocks noChangeAspect="1"/>
              </p:cNvSpPr>
              <p:nvPr/>
            </p:nvSpPr>
            <p:spPr bwMode="gray">
              <a:xfrm>
                <a:off x="4218" y="2577"/>
                <a:ext cx="820" cy="576"/>
              </a:xfrm>
              <a:custGeom>
                <a:avLst/>
                <a:gdLst>
                  <a:gd name="T0" fmla="*/ 0 w 3903"/>
                  <a:gd name="T1" fmla="*/ 0 h 2743"/>
                  <a:gd name="T2" fmla="*/ 0 w 3903"/>
                  <a:gd name="T3" fmla="*/ 0 h 2743"/>
                  <a:gd name="T4" fmla="*/ 0 w 3903"/>
                  <a:gd name="T5" fmla="*/ 0 h 2743"/>
                  <a:gd name="T6" fmla="*/ 0 w 3903"/>
                  <a:gd name="T7" fmla="*/ 0 h 2743"/>
                  <a:gd name="T8" fmla="*/ 0 w 3903"/>
                  <a:gd name="T9" fmla="*/ 0 h 2743"/>
                  <a:gd name="T10" fmla="*/ 0 60000 65536"/>
                  <a:gd name="T11" fmla="*/ 0 60000 65536"/>
                  <a:gd name="T12" fmla="*/ 0 60000 65536"/>
                  <a:gd name="T13" fmla="*/ 0 60000 65536"/>
                  <a:gd name="T14" fmla="*/ 0 60000 65536"/>
                  <a:gd name="T15" fmla="*/ 0 w 3903"/>
                  <a:gd name="T16" fmla="*/ 0 h 2743"/>
                  <a:gd name="T17" fmla="*/ 3903 w 3903"/>
                  <a:gd name="T18" fmla="*/ 2743 h 2743"/>
                </a:gdLst>
                <a:ahLst/>
                <a:cxnLst>
                  <a:cxn ang="T10">
                    <a:pos x="T0" y="T1"/>
                  </a:cxn>
                  <a:cxn ang="T11">
                    <a:pos x="T2" y="T3"/>
                  </a:cxn>
                  <a:cxn ang="T12">
                    <a:pos x="T4" y="T5"/>
                  </a:cxn>
                  <a:cxn ang="T13">
                    <a:pos x="T6" y="T7"/>
                  </a:cxn>
                  <a:cxn ang="T14">
                    <a:pos x="T8" y="T9"/>
                  </a:cxn>
                </a:cxnLst>
                <a:rect l="T15" t="T16" r="T17" b="T18"/>
                <a:pathLst>
                  <a:path w="3903" h="2743">
                    <a:moveTo>
                      <a:pt x="97" y="16"/>
                    </a:moveTo>
                    <a:lnTo>
                      <a:pt x="3903" y="2707"/>
                    </a:lnTo>
                    <a:lnTo>
                      <a:pt x="3870" y="2743"/>
                    </a:lnTo>
                    <a:lnTo>
                      <a:pt x="0" y="0"/>
                    </a:lnTo>
                    <a:lnTo>
                      <a:pt x="97" y="16"/>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211" name="Freeform 164"/>
              <p:cNvSpPr>
                <a:spLocks noChangeAspect="1"/>
              </p:cNvSpPr>
              <p:nvPr/>
            </p:nvSpPr>
            <p:spPr bwMode="gray">
              <a:xfrm>
                <a:off x="4092" y="2576"/>
                <a:ext cx="879" cy="614"/>
              </a:xfrm>
              <a:custGeom>
                <a:avLst/>
                <a:gdLst>
                  <a:gd name="T0" fmla="*/ 0 w 4187"/>
                  <a:gd name="T1" fmla="*/ 0 h 2929"/>
                  <a:gd name="T2" fmla="*/ 0 w 4187"/>
                  <a:gd name="T3" fmla="*/ 0 h 2929"/>
                  <a:gd name="T4" fmla="*/ 0 w 4187"/>
                  <a:gd name="T5" fmla="*/ 0 h 2929"/>
                  <a:gd name="T6" fmla="*/ 0 w 4187"/>
                  <a:gd name="T7" fmla="*/ 0 h 2929"/>
                  <a:gd name="T8" fmla="*/ 0 w 4187"/>
                  <a:gd name="T9" fmla="*/ 0 h 2929"/>
                  <a:gd name="T10" fmla="*/ 0 60000 65536"/>
                  <a:gd name="T11" fmla="*/ 0 60000 65536"/>
                  <a:gd name="T12" fmla="*/ 0 60000 65536"/>
                  <a:gd name="T13" fmla="*/ 0 60000 65536"/>
                  <a:gd name="T14" fmla="*/ 0 60000 65536"/>
                  <a:gd name="T15" fmla="*/ 0 w 4187"/>
                  <a:gd name="T16" fmla="*/ 0 h 2929"/>
                  <a:gd name="T17" fmla="*/ 4187 w 4187"/>
                  <a:gd name="T18" fmla="*/ 2929 h 2929"/>
                </a:gdLst>
                <a:ahLst/>
                <a:cxnLst>
                  <a:cxn ang="T10">
                    <a:pos x="T0" y="T1"/>
                  </a:cxn>
                  <a:cxn ang="T11">
                    <a:pos x="T2" y="T3"/>
                  </a:cxn>
                  <a:cxn ang="T12">
                    <a:pos x="T4" y="T5"/>
                  </a:cxn>
                  <a:cxn ang="T13">
                    <a:pos x="T6" y="T7"/>
                  </a:cxn>
                  <a:cxn ang="T14">
                    <a:pos x="T8" y="T9"/>
                  </a:cxn>
                </a:cxnLst>
                <a:rect l="T15" t="T16" r="T17" b="T18"/>
                <a:pathLst>
                  <a:path w="4187" h="2929">
                    <a:moveTo>
                      <a:pt x="63" y="0"/>
                    </a:moveTo>
                    <a:lnTo>
                      <a:pt x="4187" y="2913"/>
                    </a:lnTo>
                    <a:lnTo>
                      <a:pt x="4133" y="2929"/>
                    </a:lnTo>
                    <a:lnTo>
                      <a:pt x="0" y="12"/>
                    </a:lnTo>
                    <a:lnTo>
                      <a:pt x="63"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212" name="Freeform 165"/>
              <p:cNvSpPr>
                <a:spLocks noChangeAspect="1"/>
              </p:cNvSpPr>
              <p:nvPr/>
            </p:nvSpPr>
            <p:spPr bwMode="gray">
              <a:xfrm>
                <a:off x="3951" y="2573"/>
                <a:ext cx="210" cy="147"/>
              </a:xfrm>
              <a:custGeom>
                <a:avLst/>
                <a:gdLst>
                  <a:gd name="T0" fmla="*/ 0 w 1000"/>
                  <a:gd name="T1" fmla="*/ 0 h 704"/>
                  <a:gd name="T2" fmla="*/ 0 w 1000"/>
                  <a:gd name="T3" fmla="*/ 0 h 704"/>
                  <a:gd name="T4" fmla="*/ 0 w 1000"/>
                  <a:gd name="T5" fmla="*/ 0 h 704"/>
                  <a:gd name="T6" fmla="*/ 0 w 1000"/>
                  <a:gd name="T7" fmla="*/ 0 h 704"/>
                  <a:gd name="T8" fmla="*/ 0 w 1000"/>
                  <a:gd name="T9" fmla="*/ 0 h 704"/>
                  <a:gd name="T10" fmla="*/ 0 60000 65536"/>
                  <a:gd name="T11" fmla="*/ 0 60000 65536"/>
                  <a:gd name="T12" fmla="*/ 0 60000 65536"/>
                  <a:gd name="T13" fmla="*/ 0 60000 65536"/>
                  <a:gd name="T14" fmla="*/ 0 60000 65536"/>
                  <a:gd name="T15" fmla="*/ 0 w 1000"/>
                  <a:gd name="T16" fmla="*/ 0 h 704"/>
                  <a:gd name="T17" fmla="*/ 1000 w 1000"/>
                  <a:gd name="T18" fmla="*/ 704 h 704"/>
                </a:gdLst>
                <a:ahLst/>
                <a:cxnLst>
                  <a:cxn ang="T10">
                    <a:pos x="T0" y="T1"/>
                  </a:cxn>
                  <a:cxn ang="T11">
                    <a:pos x="T2" y="T3"/>
                  </a:cxn>
                  <a:cxn ang="T12">
                    <a:pos x="T4" y="T5"/>
                  </a:cxn>
                  <a:cxn ang="T13">
                    <a:pos x="T6" y="T7"/>
                  </a:cxn>
                  <a:cxn ang="T14">
                    <a:pos x="T8" y="T9"/>
                  </a:cxn>
                </a:cxnLst>
                <a:rect l="T15" t="T16" r="T17" b="T18"/>
                <a:pathLst>
                  <a:path w="1000" h="704">
                    <a:moveTo>
                      <a:pt x="0" y="653"/>
                    </a:moveTo>
                    <a:lnTo>
                      <a:pt x="926" y="5"/>
                    </a:lnTo>
                    <a:lnTo>
                      <a:pt x="1000" y="0"/>
                    </a:lnTo>
                    <a:lnTo>
                      <a:pt x="6" y="704"/>
                    </a:lnTo>
                    <a:lnTo>
                      <a:pt x="0" y="65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213" name="Freeform 166"/>
              <p:cNvSpPr>
                <a:spLocks noChangeAspect="1"/>
              </p:cNvSpPr>
              <p:nvPr/>
            </p:nvSpPr>
            <p:spPr bwMode="gray">
              <a:xfrm>
                <a:off x="3865" y="2584"/>
                <a:ext cx="401" cy="284"/>
              </a:xfrm>
              <a:custGeom>
                <a:avLst/>
                <a:gdLst>
                  <a:gd name="T0" fmla="*/ 0 w 1910"/>
                  <a:gd name="T1" fmla="*/ 0 h 1353"/>
                  <a:gd name="T2" fmla="*/ 0 w 1910"/>
                  <a:gd name="T3" fmla="*/ 0 h 1353"/>
                  <a:gd name="T4" fmla="*/ 0 w 1910"/>
                  <a:gd name="T5" fmla="*/ 0 h 1353"/>
                  <a:gd name="T6" fmla="*/ 0 w 1910"/>
                  <a:gd name="T7" fmla="*/ 0 h 1353"/>
                  <a:gd name="T8" fmla="*/ 0 w 1910"/>
                  <a:gd name="T9" fmla="*/ 0 h 1353"/>
                  <a:gd name="T10" fmla="*/ 0 60000 65536"/>
                  <a:gd name="T11" fmla="*/ 0 60000 65536"/>
                  <a:gd name="T12" fmla="*/ 0 60000 65536"/>
                  <a:gd name="T13" fmla="*/ 0 60000 65536"/>
                  <a:gd name="T14" fmla="*/ 0 60000 65536"/>
                  <a:gd name="T15" fmla="*/ 0 w 1910"/>
                  <a:gd name="T16" fmla="*/ 0 h 1353"/>
                  <a:gd name="T17" fmla="*/ 1910 w 1910"/>
                  <a:gd name="T18" fmla="*/ 1353 h 1353"/>
                </a:gdLst>
                <a:ahLst/>
                <a:cxnLst>
                  <a:cxn ang="T10">
                    <a:pos x="T0" y="T1"/>
                  </a:cxn>
                  <a:cxn ang="T11">
                    <a:pos x="T2" y="T3"/>
                  </a:cxn>
                  <a:cxn ang="T12">
                    <a:pos x="T4" y="T5"/>
                  </a:cxn>
                  <a:cxn ang="T13">
                    <a:pos x="T6" y="T7"/>
                  </a:cxn>
                  <a:cxn ang="T14">
                    <a:pos x="T8" y="T9"/>
                  </a:cxn>
                </a:cxnLst>
                <a:rect l="T15" t="T16" r="T17" b="T18"/>
                <a:pathLst>
                  <a:path w="1910" h="1353">
                    <a:moveTo>
                      <a:pt x="0" y="1306"/>
                    </a:moveTo>
                    <a:lnTo>
                      <a:pt x="1857" y="0"/>
                    </a:lnTo>
                    <a:lnTo>
                      <a:pt x="1910" y="12"/>
                    </a:lnTo>
                    <a:lnTo>
                      <a:pt x="14" y="1353"/>
                    </a:lnTo>
                    <a:lnTo>
                      <a:pt x="0" y="1306"/>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214" name="Freeform 167"/>
              <p:cNvSpPr>
                <a:spLocks noChangeAspect="1"/>
              </p:cNvSpPr>
              <p:nvPr/>
            </p:nvSpPr>
            <p:spPr bwMode="gray">
              <a:xfrm>
                <a:off x="3901" y="2613"/>
                <a:ext cx="444" cy="312"/>
              </a:xfrm>
              <a:custGeom>
                <a:avLst/>
                <a:gdLst>
                  <a:gd name="T0" fmla="*/ 0 w 2113"/>
                  <a:gd name="T1" fmla="*/ 0 h 1490"/>
                  <a:gd name="T2" fmla="*/ 0 w 2113"/>
                  <a:gd name="T3" fmla="*/ 0 h 1490"/>
                  <a:gd name="T4" fmla="*/ 0 w 2113"/>
                  <a:gd name="T5" fmla="*/ 0 h 1490"/>
                  <a:gd name="T6" fmla="*/ 0 w 2113"/>
                  <a:gd name="T7" fmla="*/ 0 h 1490"/>
                  <a:gd name="T8" fmla="*/ 0 w 2113"/>
                  <a:gd name="T9" fmla="*/ 0 h 1490"/>
                  <a:gd name="T10" fmla="*/ 0 60000 65536"/>
                  <a:gd name="T11" fmla="*/ 0 60000 65536"/>
                  <a:gd name="T12" fmla="*/ 0 60000 65536"/>
                  <a:gd name="T13" fmla="*/ 0 60000 65536"/>
                  <a:gd name="T14" fmla="*/ 0 60000 65536"/>
                  <a:gd name="T15" fmla="*/ 0 w 2113"/>
                  <a:gd name="T16" fmla="*/ 0 h 1490"/>
                  <a:gd name="T17" fmla="*/ 2113 w 2113"/>
                  <a:gd name="T18" fmla="*/ 1490 h 1490"/>
                </a:gdLst>
                <a:ahLst/>
                <a:cxnLst>
                  <a:cxn ang="T10">
                    <a:pos x="T0" y="T1"/>
                  </a:cxn>
                  <a:cxn ang="T11">
                    <a:pos x="T2" y="T3"/>
                  </a:cxn>
                  <a:cxn ang="T12">
                    <a:pos x="T4" y="T5"/>
                  </a:cxn>
                  <a:cxn ang="T13">
                    <a:pos x="T6" y="T7"/>
                  </a:cxn>
                  <a:cxn ang="T14">
                    <a:pos x="T8" y="T9"/>
                  </a:cxn>
                </a:cxnLst>
                <a:rect l="T15" t="T16" r="T17" b="T18"/>
                <a:pathLst>
                  <a:path w="2113" h="1490">
                    <a:moveTo>
                      <a:pt x="0" y="1457"/>
                    </a:moveTo>
                    <a:lnTo>
                      <a:pt x="2070" y="0"/>
                    </a:lnTo>
                    <a:lnTo>
                      <a:pt x="2113" y="20"/>
                    </a:lnTo>
                    <a:lnTo>
                      <a:pt x="31" y="1490"/>
                    </a:lnTo>
                    <a:lnTo>
                      <a:pt x="0" y="1457"/>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215" name="Freeform 168"/>
              <p:cNvSpPr>
                <a:spLocks noChangeAspect="1"/>
              </p:cNvSpPr>
              <p:nvPr/>
            </p:nvSpPr>
            <p:spPr bwMode="gray">
              <a:xfrm>
                <a:off x="3959" y="2654"/>
                <a:ext cx="451" cy="317"/>
              </a:xfrm>
              <a:custGeom>
                <a:avLst/>
                <a:gdLst>
                  <a:gd name="T0" fmla="*/ 0 w 2144"/>
                  <a:gd name="T1" fmla="*/ 0 h 1510"/>
                  <a:gd name="T2" fmla="*/ 0 w 2144"/>
                  <a:gd name="T3" fmla="*/ 0 h 1510"/>
                  <a:gd name="T4" fmla="*/ 0 w 2144"/>
                  <a:gd name="T5" fmla="*/ 0 h 1510"/>
                  <a:gd name="T6" fmla="*/ 0 w 2144"/>
                  <a:gd name="T7" fmla="*/ 0 h 1510"/>
                  <a:gd name="T8" fmla="*/ 0 w 2144"/>
                  <a:gd name="T9" fmla="*/ 0 h 1510"/>
                  <a:gd name="T10" fmla="*/ 0 60000 65536"/>
                  <a:gd name="T11" fmla="*/ 0 60000 65536"/>
                  <a:gd name="T12" fmla="*/ 0 60000 65536"/>
                  <a:gd name="T13" fmla="*/ 0 60000 65536"/>
                  <a:gd name="T14" fmla="*/ 0 60000 65536"/>
                  <a:gd name="T15" fmla="*/ 0 w 2144"/>
                  <a:gd name="T16" fmla="*/ 0 h 1510"/>
                  <a:gd name="T17" fmla="*/ 2144 w 2144"/>
                  <a:gd name="T18" fmla="*/ 1510 h 1510"/>
                </a:gdLst>
                <a:ahLst/>
                <a:cxnLst>
                  <a:cxn ang="T10">
                    <a:pos x="T0" y="T1"/>
                  </a:cxn>
                  <a:cxn ang="T11">
                    <a:pos x="T2" y="T3"/>
                  </a:cxn>
                  <a:cxn ang="T12">
                    <a:pos x="T4" y="T5"/>
                  </a:cxn>
                  <a:cxn ang="T13">
                    <a:pos x="T6" y="T7"/>
                  </a:cxn>
                  <a:cxn ang="T14">
                    <a:pos x="T8" y="T9"/>
                  </a:cxn>
                </a:cxnLst>
                <a:rect l="T15" t="T16" r="T17" b="T18"/>
                <a:pathLst>
                  <a:path w="2144" h="1510">
                    <a:moveTo>
                      <a:pt x="0" y="1484"/>
                    </a:moveTo>
                    <a:lnTo>
                      <a:pt x="2112" y="0"/>
                    </a:lnTo>
                    <a:lnTo>
                      <a:pt x="2144" y="25"/>
                    </a:lnTo>
                    <a:lnTo>
                      <a:pt x="42" y="1510"/>
                    </a:lnTo>
                    <a:lnTo>
                      <a:pt x="0" y="1484"/>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218" name="Freeform 169"/>
              <p:cNvSpPr>
                <a:spLocks noChangeAspect="1"/>
              </p:cNvSpPr>
              <p:nvPr/>
            </p:nvSpPr>
            <p:spPr bwMode="gray">
              <a:xfrm>
                <a:off x="3985" y="2688"/>
                <a:ext cx="510" cy="361"/>
              </a:xfrm>
              <a:custGeom>
                <a:avLst/>
                <a:gdLst>
                  <a:gd name="T0" fmla="*/ 0 w 2430"/>
                  <a:gd name="T1" fmla="*/ 0 h 1720"/>
                  <a:gd name="T2" fmla="*/ 0 w 2430"/>
                  <a:gd name="T3" fmla="*/ 0 h 1720"/>
                  <a:gd name="T4" fmla="*/ 0 w 2430"/>
                  <a:gd name="T5" fmla="*/ 0 h 1720"/>
                  <a:gd name="T6" fmla="*/ 0 w 2430"/>
                  <a:gd name="T7" fmla="*/ 0 h 1720"/>
                  <a:gd name="T8" fmla="*/ 0 w 2430"/>
                  <a:gd name="T9" fmla="*/ 0 h 1720"/>
                  <a:gd name="T10" fmla="*/ 0 60000 65536"/>
                  <a:gd name="T11" fmla="*/ 0 60000 65536"/>
                  <a:gd name="T12" fmla="*/ 0 60000 65536"/>
                  <a:gd name="T13" fmla="*/ 0 60000 65536"/>
                  <a:gd name="T14" fmla="*/ 0 60000 65536"/>
                  <a:gd name="T15" fmla="*/ 0 w 2430"/>
                  <a:gd name="T16" fmla="*/ 0 h 1720"/>
                  <a:gd name="T17" fmla="*/ 2430 w 2430"/>
                  <a:gd name="T18" fmla="*/ 1720 h 1720"/>
                </a:gdLst>
                <a:ahLst/>
                <a:cxnLst>
                  <a:cxn ang="T10">
                    <a:pos x="T0" y="T1"/>
                  </a:cxn>
                  <a:cxn ang="T11">
                    <a:pos x="T2" y="T3"/>
                  </a:cxn>
                  <a:cxn ang="T12">
                    <a:pos x="T4" y="T5"/>
                  </a:cxn>
                  <a:cxn ang="T13">
                    <a:pos x="T6" y="T7"/>
                  </a:cxn>
                  <a:cxn ang="T14">
                    <a:pos x="T8" y="T9"/>
                  </a:cxn>
                </a:cxnLst>
                <a:rect l="T15" t="T16" r="T17" b="T18"/>
                <a:pathLst>
                  <a:path w="2430" h="1720">
                    <a:moveTo>
                      <a:pt x="0" y="1667"/>
                    </a:moveTo>
                    <a:lnTo>
                      <a:pt x="2359" y="3"/>
                    </a:lnTo>
                    <a:lnTo>
                      <a:pt x="2430" y="0"/>
                    </a:lnTo>
                    <a:lnTo>
                      <a:pt x="2" y="1720"/>
                    </a:lnTo>
                    <a:lnTo>
                      <a:pt x="0" y="1667"/>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219" name="Freeform 170"/>
              <p:cNvSpPr>
                <a:spLocks noChangeAspect="1"/>
              </p:cNvSpPr>
              <p:nvPr/>
            </p:nvSpPr>
            <p:spPr bwMode="gray">
              <a:xfrm>
                <a:off x="4014" y="2698"/>
                <a:ext cx="590" cy="414"/>
              </a:xfrm>
              <a:custGeom>
                <a:avLst/>
                <a:gdLst>
                  <a:gd name="T0" fmla="*/ 0 w 2811"/>
                  <a:gd name="T1" fmla="*/ 0 h 1977"/>
                  <a:gd name="T2" fmla="*/ 0 w 2811"/>
                  <a:gd name="T3" fmla="*/ 0 h 1977"/>
                  <a:gd name="T4" fmla="*/ 0 w 2811"/>
                  <a:gd name="T5" fmla="*/ 0 h 1977"/>
                  <a:gd name="T6" fmla="*/ 0 w 2811"/>
                  <a:gd name="T7" fmla="*/ 0 h 1977"/>
                  <a:gd name="T8" fmla="*/ 0 w 2811"/>
                  <a:gd name="T9" fmla="*/ 0 h 1977"/>
                  <a:gd name="T10" fmla="*/ 0 60000 65536"/>
                  <a:gd name="T11" fmla="*/ 0 60000 65536"/>
                  <a:gd name="T12" fmla="*/ 0 60000 65536"/>
                  <a:gd name="T13" fmla="*/ 0 60000 65536"/>
                  <a:gd name="T14" fmla="*/ 0 60000 65536"/>
                  <a:gd name="T15" fmla="*/ 0 w 2811"/>
                  <a:gd name="T16" fmla="*/ 0 h 1977"/>
                  <a:gd name="T17" fmla="*/ 2811 w 2811"/>
                  <a:gd name="T18" fmla="*/ 1977 h 1977"/>
                </a:gdLst>
                <a:ahLst/>
                <a:cxnLst>
                  <a:cxn ang="T10">
                    <a:pos x="T0" y="T1"/>
                  </a:cxn>
                  <a:cxn ang="T11">
                    <a:pos x="T2" y="T3"/>
                  </a:cxn>
                  <a:cxn ang="T12">
                    <a:pos x="T4" y="T5"/>
                  </a:cxn>
                  <a:cxn ang="T13">
                    <a:pos x="T6" y="T7"/>
                  </a:cxn>
                  <a:cxn ang="T14">
                    <a:pos x="T8" y="T9"/>
                  </a:cxn>
                </a:cxnLst>
                <a:rect l="T15" t="T16" r="T17" b="T18"/>
                <a:pathLst>
                  <a:path w="2811" h="1977">
                    <a:moveTo>
                      <a:pt x="0" y="1941"/>
                    </a:moveTo>
                    <a:lnTo>
                      <a:pt x="2759" y="0"/>
                    </a:lnTo>
                    <a:lnTo>
                      <a:pt x="2811" y="10"/>
                    </a:lnTo>
                    <a:lnTo>
                      <a:pt x="30" y="1977"/>
                    </a:lnTo>
                    <a:lnTo>
                      <a:pt x="0" y="194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220" name="Freeform 171"/>
              <p:cNvSpPr>
                <a:spLocks noChangeAspect="1"/>
              </p:cNvSpPr>
              <p:nvPr/>
            </p:nvSpPr>
            <p:spPr bwMode="gray">
              <a:xfrm>
                <a:off x="4073" y="2724"/>
                <a:ext cx="615" cy="432"/>
              </a:xfrm>
              <a:custGeom>
                <a:avLst/>
                <a:gdLst>
                  <a:gd name="T0" fmla="*/ 0 w 2932"/>
                  <a:gd name="T1" fmla="*/ 0 h 2058"/>
                  <a:gd name="T2" fmla="*/ 0 w 2932"/>
                  <a:gd name="T3" fmla="*/ 0 h 2058"/>
                  <a:gd name="T4" fmla="*/ 0 w 2932"/>
                  <a:gd name="T5" fmla="*/ 0 h 2058"/>
                  <a:gd name="T6" fmla="*/ 0 w 2932"/>
                  <a:gd name="T7" fmla="*/ 0 h 2058"/>
                  <a:gd name="T8" fmla="*/ 0 w 2932"/>
                  <a:gd name="T9" fmla="*/ 0 h 2058"/>
                  <a:gd name="T10" fmla="*/ 0 60000 65536"/>
                  <a:gd name="T11" fmla="*/ 0 60000 65536"/>
                  <a:gd name="T12" fmla="*/ 0 60000 65536"/>
                  <a:gd name="T13" fmla="*/ 0 60000 65536"/>
                  <a:gd name="T14" fmla="*/ 0 60000 65536"/>
                  <a:gd name="T15" fmla="*/ 0 w 2932"/>
                  <a:gd name="T16" fmla="*/ 0 h 2058"/>
                  <a:gd name="T17" fmla="*/ 2932 w 2932"/>
                  <a:gd name="T18" fmla="*/ 2058 h 2058"/>
                </a:gdLst>
                <a:ahLst/>
                <a:cxnLst>
                  <a:cxn ang="T10">
                    <a:pos x="T0" y="T1"/>
                  </a:cxn>
                  <a:cxn ang="T11">
                    <a:pos x="T2" y="T3"/>
                  </a:cxn>
                  <a:cxn ang="T12">
                    <a:pos x="T4" y="T5"/>
                  </a:cxn>
                  <a:cxn ang="T13">
                    <a:pos x="T6" y="T7"/>
                  </a:cxn>
                  <a:cxn ang="T14">
                    <a:pos x="T8" y="T9"/>
                  </a:cxn>
                </a:cxnLst>
                <a:rect l="T15" t="T16" r="T17" b="T18"/>
                <a:pathLst>
                  <a:path w="2932" h="2058">
                    <a:moveTo>
                      <a:pt x="0" y="2033"/>
                    </a:moveTo>
                    <a:lnTo>
                      <a:pt x="2889" y="0"/>
                    </a:lnTo>
                    <a:lnTo>
                      <a:pt x="2932" y="18"/>
                    </a:lnTo>
                    <a:lnTo>
                      <a:pt x="43" y="2058"/>
                    </a:lnTo>
                    <a:lnTo>
                      <a:pt x="0" y="203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224" name="Freeform 172"/>
              <p:cNvSpPr>
                <a:spLocks noChangeAspect="1"/>
              </p:cNvSpPr>
              <p:nvPr/>
            </p:nvSpPr>
            <p:spPr bwMode="gray">
              <a:xfrm>
                <a:off x="4154" y="2761"/>
                <a:ext cx="603" cy="421"/>
              </a:xfrm>
              <a:custGeom>
                <a:avLst/>
                <a:gdLst>
                  <a:gd name="T0" fmla="*/ 0 w 2874"/>
                  <a:gd name="T1" fmla="*/ 0 h 2011"/>
                  <a:gd name="T2" fmla="*/ 0 w 2874"/>
                  <a:gd name="T3" fmla="*/ 0 h 2011"/>
                  <a:gd name="T4" fmla="*/ 0 w 2874"/>
                  <a:gd name="T5" fmla="*/ 0 h 2011"/>
                  <a:gd name="T6" fmla="*/ 0 w 2874"/>
                  <a:gd name="T7" fmla="*/ 0 h 2011"/>
                  <a:gd name="T8" fmla="*/ 0 w 2874"/>
                  <a:gd name="T9" fmla="*/ 0 h 2011"/>
                  <a:gd name="T10" fmla="*/ 0 60000 65536"/>
                  <a:gd name="T11" fmla="*/ 0 60000 65536"/>
                  <a:gd name="T12" fmla="*/ 0 60000 65536"/>
                  <a:gd name="T13" fmla="*/ 0 60000 65536"/>
                  <a:gd name="T14" fmla="*/ 0 60000 65536"/>
                  <a:gd name="T15" fmla="*/ 0 w 2874"/>
                  <a:gd name="T16" fmla="*/ 0 h 2011"/>
                  <a:gd name="T17" fmla="*/ 2874 w 2874"/>
                  <a:gd name="T18" fmla="*/ 2011 h 2011"/>
                </a:gdLst>
                <a:ahLst/>
                <a:cxnLst>
                  <a:cxn ang="T10">
                    <a:pos x="T0" y="T1"/>
                  </a:cxn>
                  <a:cxn ang="T11">
                    <a:pos x="T2" y="T3"/>
                  </a:cxn>
                  <a:cxn ang="T12">
                    <a:pos x="T4" y="T5"/>
                  </a:cxn>
                  <a:cxn ang="T13">
                    <a:pos x="T6" y="T7"/>
                  </a:cxn>
                  <a:cxn ang="T14">
                    <a:pos x="T8" y="T9"/>
                  </a:cxn>
                </a:cxnLst>
                <a:rect l="T15" t="T16" r="T17" b="T18"/>
                <a:pathLst>
                  <a:path w="2874" h="2011">
                    <a:moveTo>
                      <a:pt x="0" y="1999"/>
                    </a:moveTo>
                    <a:lnTo>
                      <a:pt x="2840" y="0"/>
                    </a:lnTo>
                    <a:lnTo>
                      <a:pt x="2874" y="24"/>
                    </a:lnTo>
                    <a:lnTo>
                      <a:pt x="65" y="2011"/>
                    </a:lnTo>
                    <a:lnTo>
                      <a:pt x="0" y="1999"/>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232" name="Freeform 173"/>
              <p:cNvSpPr>
                <a:spLocks noChangeAspect="1"/>
              </p:cNvSpPr>
              <p:nvPr/>
            </p:nvSpPr>
            <p:spPr bwMode="gray">
              <a:xfrm>
                <a:off x="4269" y="2808"/>
                <a:ext cx="546" cy="382"/>
              </a:xfrm>
              <a:custGeom>
                <a:avLst/>
                <a:gdLst>
                  <a:gd name="T0" fmla="*/ 0 w 2604"/>
                  <a:gd name="T1" fmla="*/ 0 h 1820"/>
                  <a:gd name="T2" fmla="*/ 0 w 2604"/>
                  <a:gd name="T3" fmla="*/ 0 h 1820"/>
                  <a:gd name="T4" fmla="*/ 0 w 2604"/>
                  <a:gd name="T5" fmla="*/ 0 h 1820"/>
                  <a:gd name="T6" fmla="*/ 0 w 2604"/>
                  <a:gd name="T7" fmla="*/ 0 h 1820"/>
                  <a:gd name="T8" fmla="*/ 0 w 2604"/>
                  <a:gd name="T9" fmla="*/ 0 h 1820"/>
                  <a:gd name="T10" fmla="*/ 0 60000 65536"/>
                  <a:gd name="T11" fmla="*/ 0 60000 65536"/>
                  <a:gd name="T12" fmla="*/ 0 60000 65536"/>
                  <a:gd name="T13" fmla="*/ 0 60000 65536"/>
                  <a:gd name="T14" fmla="*/ 0 60000 65536"/>
                  <a:gd name="T15" fmla="*/ 0 w 2604"/>
                  <a:gd name="T16" fmla="*/ 0 h 1820"/>
                  <a:gd name="T17" fmla="*/ 2604 w 2604"/>
                  <a:gd name="T18" fmla="*/ 1820 h 1820"/>
                </a:gdLst>
                <a:ahLst/>
                <a:cxnLst>
                  <a:cxn ang="T10">
                    <a:pos x="T0" y="T1"/>
                  </a:cxn>
                  <a:cxn ang="T11">
                    <a:pos x="T2" y="T3"/>
                  </a:cxn>
                  <a:cxn ang="T12">
                    <a:pos x="T4" y="T5"/>
                  </a:cxn>
                  <a:cxn ang="T13">
                    <a:pos x="T6" y="T7"/>
                  </a:cxn>
                  <a:cxn ang="T14">
                    <a:pos x="T8" y="T9"/>
                  </a:cxn>
                </a:cxnLst>
                <a:rect l="T15" t="T16" r="T17" b="T18"/>
                <a:pathLst>
                  <a:path w="2604" h="1820">
                    <a:moveTo>
                      <a:pt x="0" y="1820"/>
                    </a:moveTo>
                    <a:lnTo>
                      <a:pt x="2577" y="0"/>
                    </a:lnTo>
                    <a:lnTo>
                      <a:pt x="2604" y="30"/>
                    </a:lnTo>
                    <a:lnTo>
                      <a:pt x="78" y="1819"/>
                    </a:lnTo>
                    <a:lnTo>
                      <a:pt x="0" y="182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244" name="Freeform 174"/>
              <p:cNvSpPr>
                <a:spLocks noChangeAspect="1"/>
              </p:cNvSpPr>
              <p:nvPr/>
            </p:nvSpPr>
            <p:spPr bwMode="gray">
              <a:xfrm>
                <a:off x="4323" y="2868"/>
                <a:ext cx="531" cy="380"/>
              </a:xfrm>
              <a:custGeom>
                <a:avLst/>
                <a:gdLst>
                  <a:gd name="T0" fmla="*/ 0 w 2535"/>
                  <a:gd name="T1" fmla="*/ 0 h 1808"/>
                  <a:gd name="T2" fmla="*/ 0 w 2535"/>
                  <a:gd name="T3" fmla="*/ 0 h 1808"/>
                  <a:gd name="T4" fmla="*/ 0 w 2535"/>
                  <a:gd name="T5" fmla="*/ 0 h 1808"/>
                  <a:gd name="T6" fmla="*/ 0 w 2535"/>
                  <a:gd name="T7" fmla="*/ 0 h 1808"/>
                  <a:gd name="T8" fmla="*/ 0 w 2535"/>
                  <a:gd name="T9" fmla="*/ 0 h 1808"/>
                  <a:gd name="T10" fmla="*/ 0 60000 65536"/>
                  <a:gd name="T11" fmla="*/ 0 60000 65536"/>
                  <a:gd name="T12" fmla="*/ 0 60000 65536"/>
                  <a:gd name="T13" fmla="*/ 0 60000 65536"/>
                  <a:gd name="T14" fmla="*/ 0 60000 65536"/>
                  <a:gd name="T15" fmla="*/ 0 w 2535"/>
                  <a:gd name="T16" fmla="*/ 0 h 1808"/>
                  <a:gd name="T17" fmla="*/ 2535 w 2535"/>
                  <a:gd name="T18" fmla="*/ 1808 h 1808"/>
                </a:gdLst>
                <a:ahLst/>
                <a:cxnLst>
                  <a:cxn ang="T10">
                    <a:pos x="T0" y="T1"/>
                  </a:cxn>
                  <a:cxn ang="T11">
                    <a:pos x="T2" y="T3"/>
                  </a:cxn>
                  <a:cxn ang="T12">
                    <a:pos x="T4" y="T5"/>
                  </a:cxn>
                  <a:cxn ang="T13">
                    <a:pos x="T6" y="T7"/>
                  </a:cxn>
                  <a:cxn ang="T14">
                    <a:pos x="T8" y="T9"/>
                  </a:cxn>
                </a:cxnLst>
                <a:rect l="T15" t="T16" r="T17" b="T18"/>
                <a:pathLst>
                  <a:path w="2535" h="1808">
                    <a:moveTo>
                      <a:pt x="0" y="1773"/>
                    </a:moveTo>
                    <a:lnTo>
                      <a:pt x="2519" y="0"/>
                    </a:lnTo>
                    <a:lnTo>
                      <a:pt x="2535" y="38"/>
                    </a:lnTo>
                    <a:lnTo>
                      <a:pt x="33" y="1808"/>
                    </a:lnTo>
                    <a:lnTo>
                      <a:pt x="0" y="177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245" name="Freeform 175"/>
              <p:cNvSpPr>
                <a:spLocks noChangeAspect="1"/>
              </p:cNvSpPr>
              <p:nvPr/>
            </p:nvSpPr>
            <p:spPr bwMode="gray">
              <a:xfrm>
                <a:off x="4378" y="2930"/>
                <a:ext cx="522" cy="366"/>
              </a:xfrm>
              <a:custGeom>
                <a:avLst/>
                <a:gdLst>
                  <a:gd name="T0" fmla="*/ 0 w 2483"/>
                  <a:gd name="T1" fmla="*/ 0 h 1745"/>
                  <a:gd name="T2" fmla="*/ 0 w 2483"/>
                  <a:gd name="T3" fmla="*/ 0 h 1745"/>
                  <a:gd name="T4" fmla="*/ 0 w 2483"/>
                  <a:gd name="T5" fmla="*/ 0 h 1745"/>
                  <a:gd name="T6" fmla="*/ 0 w 2483"/>
                  <a:gd name="T7" fmla="*/ 0 h 1745"/>
                  <a:gd name="T8" fmla="*/ 0 w 2483"/>
                  <a:gd name="T9" fmla="*/ 0 h 1745"/>
                  <a:gd name="T10" fmla="*/ 0 60000 65536"/>
                  <a:gd name="T11" fmla="*/ 0 60000 65536"/>
                  <a:gd name="T12" fmla="*/ 0 60000 65536"/>
                  <a:gd name="T13" fmla="*/ 0 60000 65536"/>
                  <a:gd name="T14" fmla="*/ 0 60000 65536"/>
                  <a:gd name="T15" fmla="*/ 0 w 2483"/>
                  <a:gd name="T16" fmla="*/ 0 h 1745"/>
                  <a:gd name="T17" fmla="*/ 2483 w 2483"/>
                  <a:gd name="T18" fmla="*/ 1745 h 1745"/>
                </a:gdLst>
                <a:ahLst/>
                <a:cxnLst>
                  <a:cxn ang="T10">
                    <a:pos x="T0" y="T1"/>
                  </a:cxn>
                  <a:cxn ang="T11">
                    <a:pos x="T2" y="T3"/>
                  </a:cxn>
                  <a:cxn ang="T12">
                    <a:pos x="T4" y="T5"/>
                  </a:cxn>
                  <a:cxn ang="T13">
                    <a:pos x="T6" y="T7"/>
                  </a:cxn>
                  <a:cxn ang="T14">
                    <a:pos x="T8" y="T9"/>
                  </a:cxn>
                </a:cxnLst>
                <a:rect l="T15" t="T16" r="T17" b="T18"/>
                <a:pathLst>
                  <a:path w="2483" h="1745">
                    <a:moveTo>
                      <a:pt x="0" y="1715"/>
                    </a:moveTo>
                    <a:lnTo>
                      <a:pt x="2438" y="0"/>
                    </a:lnTo>
                    <a:lnTo>
                      <a:pt x="2483" y="18"/>
                    </a:lnTo>
                    <a:lnTo>
                      <a:pt x="41" y="1745"/>
                    </a:lnTo>
                    <a:lnTo>
                      <a:pt x="0" y="1715"/>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246" name="Freeform 176"/>
              <p:cNvSpPr>
                <a:spLocks noChangeAspect="1"/>
              </p:cNvSpPr>
              <p:nvPr/>
            </p:nvSpPr>
            <p:spPr bwMode="gray">
              <a:xfrm>
                <a:off x="4451" y="2962"/>
                <a:ext cx="528" cy="370"/>
              </a:xfrm>
              <a:custGeom>
                <a:avLst/>
                <a:gdLst>
                  <a:gd name="T0" fmla="*/ 0 w 2514"/>
                  <a:gd name="T1" fmla="*/ 0 h 1762"/>
                  <a:gd name="T2" fmla="*/ 0 w 2514"/>
                  <a:gd name="T3" fmla="*/ 0 h 1762"/>
                  <a:gd name="T4" fmla="*/ 0 w 2514"/>
                  <a:gd name="T5" fmla="*/ 0 h 1762"/>
                  <a:gd name="T6" fmla="*/ 0 w 2514"/>
                  <a:gd name="T7" fmla="*/ 0 h 1762"/>
                  <a:gd name="T8" fmla="*/ 0 w 2514"/>
                  <a:gd name="T9" fmla="*/ 0 h 1762"/>
                  <a:gd name="T10" fmla="*/ 0 60000 65536"/>
                  <a:gd name="T11" fmla="*/ 0 60000 65536"/>
                  <a:gd name="T12" fmla="*/ 0 60000 65536"/>
                  <a:gd name="T13" fmla="*/ 0 60000 65536"/>
                  <a:gd name="T14" fmla="*/ 0 60000 65536"/>
                  <a:gd name="T15" fmla="*/ 0 w 2514"/>
                  <a:gd name="T16" fmla="*/ 0 h 1762"/>
                  <a:gd name="T17" fmla="*/ 2514 w 2514"/>
                  <a:gd name="T18" fmla="*/ 1762 h 1762"/>
                </a:gdLst>
                <a:ahLst/>
                <a:cxnLst>
                  <a:cxn ang="T10">
                    <a:pos x="T0" y="T1"/>
                  </a:cxn>
                  <a:cxn ang="T11">
                    <a:pos x="T2" y="T3"/>
                  </a:cxn>
                  <a:cxn ang="T12">
                    <a:pos x="T4" y="T5"/>
                  </a:cxn>
                  <a:cxn ang="T13">
                    <a:pos x="T6" y="T7"/>
                  </a:cxn>
                  <a:cxn ang="T14">
                    <a:pos x="T8" y="T9"/>
                  </a:cxn>
                </a:cxnLst>
                <a:rect l="T15" t="T16" r="T17" b="T18"/>
                <a:pathLst>
                  <a:path w="2514" h="1762">
                    <a:moveTo>
                      <a:pt x="0" y="1742"/>
                    </a:moveTo>
                    <a:lnTo>
                      <a:pt x="2476" y="0"/>
                    </a:lnTo>
                    <a:lnTo>
                      <a:pt x="2514" y="22"/>
                    </a:lnTo>
                    <a:lnTo>
                      <a:pt x="51" y="1762"/>
                    </a:lnTo>
                    <a:lnTo>
                      <a:pt x="0" y="1742"/>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247" name="Freeform 177"/>
              <p:cNvSpPr>
                <a:spLocks noChangeAspect="1"/>
              </p:cNvSpPr>
              <p:nvPr/>
            </p:nvSpPr>
            <p:spPr bwMode="gray">
              <a:xfrm>
                <a:off x="4536" y="3004"/>
                <a:ext cx="502" cy="352"/>
              </a:xfrm>
              <a:custGeom>
                <a:avLst/>
                <a:gdLst>
                  <a:gd name="T0" fmla="*/ 0 w 2387"/>
                  <a:gd name="T1" fmla="*/ 0 h 1676"/>
                  <a:gd name="T2" fmla="*/ 0 w 2387"/>
                  <a:gd name="T3" fmla="*/ 0 h 1676"/>
                  <a:gd name="T4" fmla="*/ 0 w 2387"/>
                  <a:gd name="T5" fmla="*/ 0 h 1676"/>
                  <a:gd name="T6" fmla="*/ 0 w 2387"/>
                  <a:gd name="T7" fmla="*/ 0 h 1676"/>
                  <a:gd name="T8" fmla="*/ 0 w 2387"/>
                  <a:gd name="T9" fmla="*/ 0 h 1676"/>
                  <a:gd name="T10" fmla="*/ 0 60000 65536"/>
                  <a:gd name="T11" fmla="*/ 0 60000 65536"/>
                  <a:gd name="T12" fmla="*/ 0 60000 65536"/>
                  <a:gd name="T13" fmla="*/ 0 60000 65536"/>
                  <a:gd name="T14" fmla="*/ 0 60000 65536"/>
                  <a:gd name="T15" fmla="*/ 0 w 2387"/>
                  <a:gd name="T16" fmla="*/ 0 h 1676"/>
                  <a:gd name="T17" fmla="*/ 2387 w 2387"/>
                  <a:gd name="T18" fmla="*/ 1676 h 1676"/>
                </a:gdLst>
                <a:ahLst/>
                <a:cxnLst>
                  <a:cxn ang="T10">
                    <a:pos x="T0" y="T1"/>
                  </a:cxn>
                  <a:cxn ang="T11">
                    <a:pos x="T2" y="T3"/>
                  </a:cxn>
                  <a:cxn ang="T12">
                    <a:pos x="T4" y="T5"/>
                  </a:cxn>
                  <a:cxn ang="T13">
                    <a:pos x="T6" y="T7"/>
                  </a:cxn>
                  <a:cxn ang="T14">
                    <a:pos x="T8" y="T9"/>
                  </a:cxn>
                </a:cxnLst>
                <a:rect l="T15" t="T16" r="T17" b="T18"/>
                <a:pathLst>
                  <a:path w="2387" h="1676">
                    <a:moveTo>
                      <a:pt x="0" y="1661"/>
                    </a:moveTo>
                    <a:lnTo>
                      <a:pt x="2357" y="0"/>
                    </a:lnTo>
                    <a:lnTo>
                      <a:pt x="2387" y="30"/>
                    </a:lnTo>
                    <a:lnTo>
                      <a:pt x="59" y="1676"/>
                    </a:lnTo>
                    <a:lnTo>
                      <a:pt x="0" y="166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248" name="Freeform 178"/>
              <p:cNvSpPr>
                <a:spLocks noChangeAspect="1"/>
              </p:cNvSpPr>
              <p:nvPr/>
            </p:nvSpPr>
            <p:spPr bwMode="gray">
              <a:xfrm>
                <a:off x="4642" y="3068"/>
                <a:ext cx="426" cy="299"/>
              </a:xfrm>
              <a:custGeom>
                <a:avLst/>
                <a:gdLst>
                  <a:gd name="T0" fmla="*/ 0 w 2029"/>
                  <a:gd name="T1" fmla="*/ 0 h 1429"/>
                  <a:gd name="T2" fmla="*/ 0 w 2029"/>
                  <a:gd name="T3" fmla="*/ 0 h 1429"/>
                  <a:gd name="T4" fmla="*/ 0 w 2029"/>
                  <a:gd name="T5" fmla="*/ 0 h 1429"/>
                  <a:gd name="T6" fmla="*/ 0 w 2029"/>
                  <a:gd name="T7" fmla="*/ 0 h 1429"/>
                  <a:gd name="T8" fmla="*/ 0 w 2029"/>
                  <a:gd name="T9" fmla="*/ 0 h 1429"/>
                  <a:gd name="T10" fmla="*/ 0 60000 65536"/>
                  <a:gd name="T11" fmla="*/ 0 60000 65536"/>
                  <a:gd name="T12" fmla="*/ 0 60000 65536"/>
                  <a:gd name="T13" fmla="*/ 0 60000 65536"/>
                  <a:gd name="T14" fmla="*/ 0 60000 65536"/>
                  <a:gd name="T15" fmla="*/ 0 w 2029"/>
                  <a:gd name="T16" fmla="*/ 0 h 1429"/>
                  <a:gd name="T17" fmla="*/ 2029 w 2029"/>
                  <a:gd name="T18" fmla="*/ 1429 h 1429"/>
                </a:gdLst>
                <a:ahLst/>
                <a:cxnLst>
                  <a:cxn ang="T10">
                    <a:pos x="T0" y="T1"/>
                  </a:cxn>
                  <a:cxn ang="T11">
                    <a:pos x="T2" y="T3"/>
                  </a:cxn>
                  <a:cxn ang="T12">
                    <a:pos x="T4" y="T5"/>
                  </a:cxn>
                  <a:cxn ang="T13">
                    <a:pos x="T6" y="T7"/>
                  </a:cxn>
                  <a:cxn ang="T14">
                    <a:pos x="T8" y="T9"/>
                  </a:cxn>
                </a:cxnLst>
                <a:rect l="T15" t="T16" r="T17" b="T18"/>
                <a:pathLst>
                  <a:path w="2029" h="1429">
                    <a:moveTo>
                      <a:pt x="0" y="1424"/>
                    </a:moveTo>
                    <a:lnTo>
                      <a:pt x="2024" y="0"/>
                    </a:lnTo>
                    <a:lnTo>
                      <a:pt x="2029" y="48"/>
                    </a:lnTo>
                    <a:lnTo>
                      <a:pt x="74" y="1429"/>
                    </a:lnTo>
                    <a:lnTo>
                      <a:pt x="0" y="1424"/>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grpSp>
        <p:pic>
          <p:nvPicPr>
            <p:cNvPr id="160" name="Picture 458"/>
            <p:cNvPicPr>
              <a:picLocks noChangeAspect="1" noChangeArrowheads="1"/>
            </p:cNvPicPr>
            <p:nvPr/>
          </p:nvPicPr>
          <p:blipFill>
            <a:blip r:embed="rId6" cstate="print"/>
            <a:srcRect/>
            <a:stretch>
              <a:fillRect/>
            </a:stretch>
          </p:blipFill>
          <p:spPr bwMode="auto">
            <a:xfrm>
              <a:off x="1255302" y="3977326"/>
              <a:ext cx="940369" cy="438841"/>
            </a:xfrm>
            <a:prstGeom prst="rect">
              <a:avLst/>
            </a:prstGeom>
            <a:noFill/>
            <a:ln w="9525">
              <a:noFill/>
              <a:miter lim="800000"/>
              <a:headEnd/>
              <a:tailEnd/>
            </a:ln>
          </p:spPr>
        </p:pic>
        <p:pic>
          <p:nvPicPr>
            <p:cNvPr id="161" name="Picture 458"/>
            <p:cNvPicPr>
              <a:picLocks noChangeAspect="1" noChangeArrowheads="1"/>
            </p:cNvPicPr>
            <p:nvPr/>
          </p:nvPicPr>
          <p:blipFill>
            <a:blip r:embed="rId6" cstate="print"/>
            <a:srcRect/>
            <a:stretch>
              <a:fillRect/>
            </a:stretch>
          </p:blipFill>
          <p:spPr bwMode="auto">
            <a:xfrm>
              <a:off x="2160403" y="4336533"/>
              <a:ext cx="940369" cy="438841"/>
            </a:xfrm>
            <a:prstGeom prst="rect">
              <a:avLst/>
            </a:prstGeom>
            <a:noFill/>
            <a:ln w="9525">
              <a:noFill/>
              <a:miter lim="800000"/>
              <a:headEnd/>
              <a:tailEnd/>
            </a:ln>
          </p:spPr>
        </p:pic>
      </p:grpSp>
      <p:grpSp>
        <p:nvGrpSpPr>
          <p:cNvPr id="16" name="Group 479"/>
          <p:cNvGrpSpPr>
            <a:grpSpLocks/>
          </p:cNvGrpSpPr>
          <p:nvPr/>
        </p:nvGrpSpPr>
        <p:grpSpPr bwMode="auto">
          <a:xfrm>
            <a:off x="6889505" y="5583241"/>
            <a:ext cx="547687" cy="561975"/>
            <a:chOff x="1159" y="3175"/>
            <a:chExt cx="345" cy="354"/>
          </a:xfrm>
        </p:grpSpPr>
        <p:pic>
          <p:nvPicPr>
            <p:cNvPr id="250" name="Picture 480"/>
            <p:cNvPicPr>
              <a:picLocks noChangeAspect="1" noChangeArrowheads="1"/>
            </p:cNvPicPr>
            <p:nvPr/>
          </p:nvPicPr>
          <p:blipFill>
            <a:blip r:embed="rId5" cstate="print"/>
            <a:srcRect/>
            <a:stretch>
              <a:fillRect/>
            </a:stretch>
          </p:blipFill>
          <p:spPr bwMode="gray">
            <a:xfrm>
              <a:off x="1159" y="3379"/>
              <a:ext cx="345" cy="150"/>
            </a:xfrm>
            <a:prstGeom prst="rect">
              <a:avLst/>
            </a:prstGeom>
            <a:noFill/>
            <a:ln w="9525">
              <a:noFill/>
              <a:miter lim="800000"/>
              <a:headEnd/>
              <a:tailEnd/>
            </a:ln>
          </p:spPr>
        </p:pic>
        <p:pic>
          <p:nvPicPr>
            <p:cNvPr id="251" name="Picture 481"/>
            <p:cNvPicPr>
              <a:picLocks noChangeAspect="1" noChangeArrowheads="1"/>
            </p:cNvPicPr>
            <p:nvPr/>
          </p:nvPicPr>
          <p:blipFill>
            <a:blip r:embed="rId5" cstate="print"/>
            <a:srcRect/>
            <a:stretch>
              <a:fillRect/>
            </a:stretch>
          </p:blipFill>
          <p:spPr bwMode="gray">
            <a:xfrm>
              <a:off x="1159" y="3277"/>
              <a:ext cx="345" cy="150"/>
            </a:xfrm>
            <a:prstGeom prst="rect">
              <a:avLst/>
            </a:prstGeom>
            <a:noFill/>
            <a:ln w="9525">
              <a:noFill/>
              <a:miter lim="800000"/>
              <a:headEnd/>
              <a:tailEnd/>
            </a:ln>
          </p:spPr>
        </p:pic>
        <p:pic>
          <p:nvPicPr>
            <p:cNvPr id="252" name="Picture 482"/>
            <p:cNvPicPr>
              <a:picLocks noChangeAspect="1" noChangeArrowheads="1"/>
            </p:cNvPicPr>
            <p:nvPr/>
          </p:nvPicPr>
          <p:blipFill>
            <a:blip r:embed="rId5" cstate="print"/>
            <a:srcRect/>
            <a:stretch>
              <a:fillRect/>
            </a:stretch>
          </p:blipFill>
          <p:spPr bwMode="gray">
            <a:xfrm>
              <a:off x="1159" y="3175"/>
              <a:ext cx="345" cy="150"/>
            </a:xfrm>
            <a:prstGeom prst="rect">
              <a:avLst/>
            </a:prstGeom>
            <a:noFill/>
            <a:ln w="9525">
              <a:noFill/>
              <a:miter lim="800000"/>
              <a:headEnd/>
              <a:tailEnd/>
            </a:ln>
          </p:spPr>
        </p:pic>
      </p:grpSp>
      <p:sp>
        <p:nvSpPr>
          <p:cNvPr id="253" name="TextBox 252"/>
          <p:cNvSpPr txBox="1"/>
          <p:nvPr/>
        </p:nvSpPr>
        <p:spPr bwMode="auto">
          <a:xfrm>
            <a:off x="7385520" y="4267200"/>
            <a:ext cx="840423" cy="369332"/>
          </a:xfrm>
          <a:prstGeom prst="rect">
            <a:avLst/>
          </a:prstGeom>
          <a:noFill/>
          <a:ln w="19050" algn="ctr">
            <a:noFill/>
            <a:miter lim="800000"/>
            <a:headEnd/>
            <a:tailEnd/>
          </a:ln>
        </p:spPr>
        <p:txBody>
          <a:bodyPr wrap="none" lIns="0" tIns="0" rIns="0" bIns="0" rtlCol="0">
            <a:spAutoFit/>
          </a:bodyPr>
          <a:lstStyle/>
          <a:p>
            <a:r>
              <a:rPr lang="en-US" sz="1200" b="1" dirty="0" smtClean="0">
                <a:solidFill>
                  <a:prstClr val="black"/>
                </a:solidFill>
              </a:rPr>
              <a:t>Brocade VDX</a:t>
            </a:r>
            <a:br>
              <a:rPr lang="en-US" sz="1200" b="1" dirty="0" smtClean="0">
                <a:solidFill>
                  <a:prstClr val="black"/>
                </a:solidFill>
              </a:rPr>
            </a:br>
            <a:r>
              <a:rPr lang="en-US" sz="1200" b="1" dirty="0" smtClean="0">
                <a:solidFill>
                  <a:prstClr val="black"/>
                </a:solidFill>
              </a:rPr>
              <a:t> 6710</a:t>
            </a:r>
            <a:endParaRPr lang="en-US" sz="1200" b="1" dirty="0">
              <a:solidFill>
                <a:prstClr val="black"/>
              </a:solidFill>
            </a:endParaRPr>
          </a:p>
        </p:txBody>
      </p:sp>
      <p:cxnSp>
        <p:nvCxnSpPr>
          <p:cNvPr id="254" name="AutoShape 97"/>
          <p:cNvCxnSpPr>
            <a:cxnSpLocks noChangeShapeType="1"/>
          </p:cNvCxnSpPr>
          <p:nvPr/>
        </p:nvCxnSpPr>
        <p:spPr bwMode="gray">
          <a:xfrm>
            <a:off x="4876800" y="3657602"/>
            <a:ext cx="1905000" cy="304799"/>
          </a:xfrm>
          <a:prstGeom prst="straightConnector1">
            <a:avLst/>
          </a:prstGeom>
          <a:noFill/>
          <a:ln w="28575">
            <a:solidFill>
              <a:schemeClr val="accent2"/>
            </a:solidFill>
            <a:round/>
            <a:headEnd type="none" w="med" len="med"/>
            <a:tailEnd type="none" w="med" len="med"/>
          </a:ln>
        </p:spPr>
      </p:cxnSp>
      <p:cxnSp>
        <p:nvCxnSpPr>
          <p:cNvPr id="255" name="AutoShape 97"/>
          <p:cNvCxnSpPr>
            <a:cxnSpLocks noChangeShapeType="1"/>
            <a:stCxn id="74" idx="2"/>
          </p:cNvCxnSpPr>
          <p:nvPr/>
        </p:nvCxnSpPr>
        <p:spPr bwMode="gray">
          <a:xfrm rot="16200000" flipH="1">
            <a:off x="5291955" y="2320155"/>
            <a:ext cx="420423" cy="3168873"/>
          </a:xfrm>
          <a:prstGeom prst="straightConnector1">
            <a:avLst/>
          </a:prstGeom>
          <a:noFill/>
          <a:ln w="28575">
            <a:solidFill>
              <a:schemeClr val="accent2"/>
            </a:solidFill>
            <a:round/>
            <a:headEnd type="none" w="med" len="med"/>
            <a:tailEnd type="none" w="med" len="med"/>
          </a:ln>
        </p:spPr>
      </p:cxnSp>
      <p:sp>
        <p:nvSpPr>
          <p:cNvPr id="256" name="Oval 255"/>
          <p:cNvSpPr/>
          <p:nvPr/>
        </p:nvSpPr>
        <p:spPr bwMode="auto">
          <a:xfrm rot="18122742">
            <a:off x="5892214" y="3918290"/>
            <a:ext cx="531011" cy="172818"/>
          </a:xfrm>
          <a:prstGeom prst="ellipse">
            <a:avLst/>
          </a:prstGeom>
          <a:noFill/>
          <a:ln w="28575" algn="ctr">
            <a:solidFill>
              <a:schemeClr val="accent2"/>
            </a:solidFill>
            <a:miter lim="800000"/>
            <a:headEnd/>
            <a:tailEnd/>
          </a:ln>
        </p:spPr>
        <p:txBody>
          <a:bodyPr wrap="none" rtlCol="0" anchor="ctr"/>
          <a:lstStyle/>
          <a:p>
            <a:pPr algn="ctr"/>
            <a:endParaRPr lang="en-US" dirty="0">
              <a:solidFill>
                <a:prstClr val="black"/>
              </a:solidFill>
            </a:endParaRPr>
          </a:p>
        </p:txBody>
      </p:sp>
      <p:sp>
        <p:nvSpPr>
          <p:cNvPr id="276" name="TextBox 275"/>
          <p:cNvSpPr txBox="1"/>
          <p:nvPr/>
        </p:nvSpPr>
        <p:spPr bwMode="auto">
          <a:xfrm>
            <a:off x="6705602" y="6172201"/>
            <a:ext cx="1381125" cy="323165"/>
          </a:xfrm>
          <a:prstGeom prst="rect">
            <a:avLst/>
          </a:prstGeom>
          <a:noFill/>
          <a:ln w="19050" algn="ctr">
            <a:noFill/>
            <a:miter lim="800000"/>
            <a:headEnd/>
            <a:tailEnd/>
          </a:ln>
        </p:spPr>
        <p:txBody>
          <a:bodyPr wrap="square" lIns="0" tIns="0" rIns="0" bIns="0" rtlCol="0">
            <a:spAutoFit/>
          </a:bodyPr>
          <a:lstStyle/>
          <a:p>
            <a:pPr algn="ctr"/>
            <a:r>
              <a:rPr lang="en-US" sz="1050" dirty="0" smtClean="0">
                <a:solidFill>
                  <a:prstClr val="black"/>
                </a:solidFill>
              </a:rPr>
              <a:t>1 </a:t>
            </a:r>
            <a:r>
              <a:rPr lang="en-US" sz="1050" dirty="0" err="1">
                <a:solidFill>
                  <a:prstClr val="black"/>
                </a:solidFill>
              </a:rPr>
              <a:t>Gbps</a:t>
            </a:r>
            <a:endParaRPr lang="en-US" sz="1050" dirty="0">
              <a:solidFill>
                <a:prstClr val="black"/>
              </a:solidFill>
            </a:endParaRPr>
          </a:p>
          <a:p>
            <a:pPr algn="ctr"/>
            <a:r>
              <a:rPr lang="en-US" sz="1050" dirty="0">
                <a:solidFill>
                  <a:prstClr val="black"/>
                </a:solidFill>
              </a:rPr>
              <a:t>Servers</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5"/>
          <p:cNvGrpSpPr/>
          <p:nvPr/>
        </p:nvGrpSpPr>
        <p:grpSpPr>
          <a:xfrm>
            <a:off x="471488" y="2587020"/>
            <a:ext cx="4067551" cy="2479951"/>
            <a:chOff x="1865416" y="2193623"/>
            <a:chExt cx="5322596" cy="3245141"/>
          </a:xfrm>
        </p:grpSpPr>
        <p:grpSp>
          <p:nvGrpSpPr>
            <p:cNvPr id="5" name="Group 14"/>
            <p:cNvGrpSpPr/>
            <p:nvPr/>
          </p:nvGrpSpPr>
          <p:grpSpPr>
            <a:xfrm>
              <a:off x="1865416" y="2193623"/>
              <a:ext cx="2626898" cy="1592121"/>
              <a:chOff x="1865416" y="1810835"/>
              <a:chExt cx="2626898" cy="1592121"/>
            </a:xfrm>
          </p:grpSpPr>
          <p:sp>
            <p:nvSpPr>
              <p:cNvPr id="16" name="Rectangle 15"/>
              <p:cNvSpPr/>
              <p:nvPr/>
            </p:nvSpPr>
            <p:spPr bwMode="gray">
              <a:xfrm>
                <a:off x="1865416" y="1810835"/>
                <a:ext cx="2626898" cy="1592121"/>
              </a:xfrm>
              <a:prstGeom prst="rect">
                <a:avLst/>
              </a:prstGeom>
              <a:solidFill>
                <a:srgbClr val="FF0000"/>
              </a:solidFill>
              <a:ln w="9525">
                <a:noFill/>
                <a:round/>
                <a:headEnd/>
                <a:tailEnd/>
              </a:ln>
              <a:effectLst>
                <a:innerShdw blurRad="825500">
                  <a:prstClr val="black">
                    <a:alpha val="34000"/>
                  </a:prstClr>
                </a:innerShdw>
              </a:effectLst>
            </p:spPr>
            <p:txBody>
              <a:bodyPr anchor="ctr" anchorCtr="1">
                <a:prstTxWarp prst="textNoShape">
                  <a:avLst/>
                </a:prstTxWarp>
              </a:bodyPr>
              <a:lstStyle/>
              <a:p>
                <a:pPr algn="ctr">
                  <a:lnSpc>
                    <a:spcPct val="85000"/>
                  </a:lnSpc>
                  <a:defRPr/>
                </a:pPr>
                <a:endParaRPr lang="en-US" sz="3600" dirty="0">
                  <a:solidFill>
                    <a:schemeClr val="bg1"/>
                  </a:solidFill>
                </a:endParaRPr>
              </a:p>
            </p:txBody>
          </p:sp>
          <p:sp>
            <p:nvSpPr>
              <p:cNvPr id="18" name="TextBox 17"/>
              <p:cNvSpPr txBox="1"/>
              <p:nvPr/>
            </p:nvSpPr>
            <p:spPr bwMode="gray">
              <a:xfrm>
                <a:off x="1995188" y="1901603"/>
                <a:ext cx="2353529" cy="724934"/>
              </a:xfrm>
              <a:prstGeom prst="rect">
                <a:avLst/>
              </a:prstGeom>
              <a:noFill/>
              <a:ln w="19050" algn="ctr">
                <a:noFill/>
                <a:miter lim="800000"/>
                <a:headEnd/>
                <a:tailEnd/>
              </a:ln>
            </p:spPr>
            <p:txBody>
              <a:bodyPr wrap="square" lIns="0" tIns="0" rIns="0" bIns="0" anchor="ctr" anchorCtr="0">
                <a:spAutoFit/>
              </a:bodyPr>
              <a:lstStyle/>
              <a:p>
                <a:pPr fontAlgn="auto">
                  <a:lnSpc>
                    <a:spcPct val="90000"/>
                  </a:lnSpc>
                  <a:spcBef>
                    <a:spcPts val="0"/>
                  </a:spcBef>
                  <a:spcAft>
                    <a:spcPts val="0"/>
                  </a:spcAft>
                  <a:defRPr/>
                </a:pPr>
                <a:r>
                  <a:rPr lang="en-US" sz="2000" dirty="0" smtClean="0">
                    <a:solidFill>
                      <a:schemeClr val="bg1"/>
                    </a:solidFill>
                    <a:latin typeface="Franklin Gothic Medium" pitchFamily="34" charset="0"/>
                  </a:rPr>
                  <a:t>Optimized </a:t>
                </a:r>
                <a:br>
                  <a:rPr lang="en-US" sz="2000" dirty="0" smtClean="0">
                    <a:solidFill>
                      <a:schemeClr val="bg1"/>
                    </a:solidFill>
                    <a:latin typeface="Franklin Gothic Medium" pitchFamily="34" charset="0"/>
                  </a:rPr>
                </a:br>
                <a:r>
                  <a:rPr lang="en-US" sz="2000" dirty="0" smtClean="0">
                    <a:solidFill>
                      <a:schemeClr val="bg1"/>
                    </a:solidFill>
                    <a:latin typeface="Franklin Gothic Medium" pitchFamily="34" charset="0"/>
                  </a:rPr>
                  <a:t>Applications</a:t>
                </a:r>
                <a:endParaRPr lang="en-US" sz="2000" dirty="0">
                  <a:solidFill>
                    <a:schemeClr val="bg1"/>
                  </a:solidFill>
                  <a:latin typeface="Franklin Gothic Medium" pitchFamily="34" charset="0"/>
                </a:endParaRPr>
              </a:p>
            </p:txBody>
          </p:sp>
        </p:grpSp>
        <p:grpSp>
          <p:nvGrpSpPr>
            <p:cNvPr id="6" name="Group 18"/>
            <p:cNvGrpSpPr/>
            <p:nvPr/>
          </p:nvGrpSpPr>
          <p:grpSpPr>
            <a:xfrm>
              <a:off x="4561114" y="2193623"/>
              <a:ext cx="2626898" cy="1592121"/>
              <a:chOff x="4561114" y="1810835"/>
              <a:chExt cx="2626898" cy="1592121"/>
            </a:xfrm>
          </p:grpSpPr>
          <p:sp>
            <p:nvSpPr>
              <p:cNvPr id="20" name="Rectangle 19"/>
              <p:cNvSpPr/>
              <p:nvPr/>
            </p:nvSpPr>
            <p:spPr bwMode="gray">
              <a:xfrm>
                <a:off x="4561114" y="1810835"/>
                <a:ext cx="2626898" cy="1592121"/>
              </a:xfrm>
              <a:prstGeom prst="rect">
                <a:avLst/>
              </a:prstGeom>
              <a:solidFill>
                <a:srgbClr val="FF0000"/>
              </a:solidFill>
              <a:ln w="9525">
                <a:noFill/>
                <a:round/>
                <a:headEnd/>
                <a:tailEnd/>
              </a:ln>
              <a:effectLst>
                <a:innerShdw blurRad="825500">
                  <a:prstClr val="black">
                    <a:alpha val="34000"/>
                  </a:prstClr>
                </a:innerShdw>
              </a:effectLst>
            </p:spPr>
            <p:txBody>
              <a:bodyPr anchor="ctr" anchorCtr="1">
                <a:prstTxWarp prst="textNoShape">
                  <a:avLst/>
                </a:prstTxWarp>
              </a:bodyPr>
              <a:lstStyle/>
              <a:p>
                <a:pPr algn="ctr">
                  <a:lnSpc>
                    <a:spcPct val="85000"/>
                  </a:lnSpc>
                  <a:defRPr/>
                </a:pPr>
                <a:endParaRPr lang="en-US" sz="3600" dirty="0">
                  <a:solidFill>
                    <a:schemeClr val="bg1"/>
                  </a:solidFill>
                </a:endParaRPr>
              </a:p>
            </p:txBody>
          </p:sp>
          <p:sp>
            <p:nvSpPr>
              <p:cNvPr id="21" name="TextBox 20"/>
              <p:cNvSpPr txBox="1"/>
              <p:nvPr/>
            </p:nvSpPr>
            <p:spPr bwMode="gray">
              <a:xfrm>
                <a:off x="4706481" y="1901603"/>
                <a:ext cx="2353529" cy="724934"/>
              </a:xfrm>
              <a:prstGeom prst="rect">
                <a:avLst/>
              </a:prstGeom>
              <a:noFill/>
              <a:ln w="19050" algn="ctr">
                <a:noFill/>
                <a:miter lim="800000"/>
                <a:headEnd/>
                <a:tailEnd/>
              </a:ln>
            </p:spPr>
            <p:txBody>
              <a:bodyPr wrap="square" lIns="0" tIns="0" rIns="0" bIns="0" anchor="ctr" anchorCtr="0">
                <a:spAutoFit/>
              </a:bodyPr>
              <a:lstStyle/>
              <a:p>
                <a:pPr algn="r" fontAlgn="auto">
                  <a:lnSpc>
                    <a:spcPct val="90000"/>
                  </a:lnSpc>
                  <a:spcBef>
                    <a:spcPts val="0"/>
                  </a:spcBef>
                  <a:spcAft>
                    <a:spcPts val="0"/>
                  </a:spcAft>
                  <a:defRPr/>
                </a:pPr>
                <a:r>
                  <a:rPr lang="en-US" sz="2000" dirty="0" smtClean="0">
                    <a:solidFill>
                      <a:schemeClr val="bg1"/>
                    </a:solidFill>
                    <a:latin typeface="Franklin Gothic Medium" pitchFamily="34" charset="0"/>
                  </a:rPr>
                  <a:t>Investment Protection</a:t>
                </a:r>
                <a:endParaRPr lang="en-US" sz="2000" dirty="0">
                  <a:solidFill>
                    <a:schemeClr val="bg1"/>
                  </a:solidFill>
                  <a:latin typeface="Franklin Gothic Medium" pitchFamily="34" charset="0"/>
                </a:endParaRPr>
              </a:p>
            </p:txBody>
          </p:sp>
        </p:grpSp>
        <p:grpSp>
          <p:nvGrpSpPr>
            <p:cNvPr id="7" name="Group 22"/>
            <p:cNvGrpSpPr/>
            <p:nvPr/>
          </p:nvGrpSpPr>
          <p:grpSpPr>
            <a:xfrm>
              <a:off x="1865416" y="3846643"/>
              <a:ext cx="2626898" cy="1592121"/>
              <a:chOff x="1865416" y="3463855"/>
              <a:chExt cx="2626898" cy="1592121"/>
            </a:xfrm>
          </p:grpSpPr>
          <p:sp>
            <p:nvSpPr>
              <p:cNvPr id="24" name="Rectangle 23"/>
              <p:cNvSpPr/>
              <p:nvPr/>
            </p:nvSpPr>
            <p:spPr bwMode="gray">
              <a:xfrm>
                <a:off x="1865416" y="3463855"/>
                <a:ext cx="2626898" cy="1592121"/>
              </a:xfrm>
              <a:prstGeom prst="rect">
                <a:avLst/>
              </a:prstGeom>
              <a:solidFill>
                <a:srgbClr val="FF0000"/>
              </a:solidFill>
              <a:ln w="9525">
                <a:noFill/>
                <a:round/>
                <a:headEnd/>
                <a:tailEnd/>
              </a:ln>
              <a:effectLst>
                <a:innerShdw blurRad="825500">
                  <a:prstClr val="black">
                    <a:alpha val="34000"/>
                  </a:prstClr>
                </a:innerShdw>
              </a:effectLst>
            </p:spPr>
            <p:txBody>
              <a:bodyPr anchor="ctr" anchorCtr="1">
                <a:prstTxWarp prst="textNoShape">
                  <a:avLst/>
                </a:prstTxWarp>
              </a:bodyPr>
              <a:lstStyle/>
              <a:p>
                <a:pPr algn="ctr">
                  <a:lnSpc>
                    <a:spcPct val="85000"/>
                  </a:lnSpc>
                  <a:defRPr/>
                </a:pPr>
                <a:endParaRPr lang="en-US" sz="3600" dirty="0">
                  <a:solidFill>
                    <a:schemeClr val="bg1"/>
                  </a:solidFill>
                </a:endParaRPr>
              </a:p>
            </p:txBody>
          </p:sp>
          <p:sp>
            <p:nvSpPr>
              <p:cNvPr id="25" name="TextBox 24"/>
              <p:cNvSpPr txBox="1"/>
              <p:nvPr/>
            </p:nvSpPr>
            <p:spPr bwMode="gray">
              <a:xfrm>
                <a:off x="1995188" y="4251396"/>
                <a:ext cx="2353529" cy="724934"/>
              </a:xfrm>
              <a:prstGeom prst="rect">
                <a:avLst/>
              </a:prstGeom>
              <a:noFill/>
              <a:ln w="19050" algn="ctr">
                <a:noFill/>
                <a:miter lim="800000"/>
                <a:headEnd/>
                <a:tailEnd/>
              </a:ln>
            </p:spPr>
            <p:txBody>
              <a:bodyPr wrap="square" lIns="0" tIns="0" rIns="0" bIns="0" anchor="ctr" anchorCtr="0">
                <a:spAutoFit/>
              </a:bodyPr>
              <a:lstStyle/>
              <a:p>
                <a:pPr fontAlgn="auto">
                  <a:lnSpc>
                    <a:spcPct val="90000"/>
                  </a:lnSpc>
                  <a:spcBef>
                    <a:spcPts val="0"/>
                  </a:spcBef>
                  <a:spcAft>
                    <a:spcPts val="0"/>
                  </a:spcAft>
                  <a:defRPr/>
                </a:pPr>
                <a:r>
                  <a:rPr lang="en-US" sz="2000" dirty="0" smtClean="0">
                    <a:solidFill>
                      <a:schemeClr val="bg1"/>
                    </a:solidFill>
                    <a:latin typeface="Franklin Gothic Medium" pitchFamily="34" charset="0"/>
                  </a:rPr>
                  <a:t>Non-Stop Networking</a:t>
                </a:r>
                <a:endParaRPr lang="en-US" sz="2000" dirty="0">
                  <a:solidFill>
                    <a:schemeClr val="bg1"/>
                  </a:solidFill>
                  <a:latin typeface="Franklin Gothic Medium" pitchFamily="34" charset="0"/>
                </a:endParaRPr>
              </a:p>
            </p:txBody>
          </p:sp>
        </p:grpSp>
        <p:grpSp>
          <p:nvGrpSpPr>
            <p:cNvPr id="9" name="Group 25"/>
            <p:cNvGrpSpPr/>
            <p:nvPr/>
          </p:nvGrpSpPr>
          <p:grpSpPr>
            <a:xfrm>
              <a:off x="4561114" y="3846643"/>
              <a:ext cx="2626898" cy="1592121"/>
              <a:chOff x="4561114" y="3463855"/>
              <a:chExt cx="2626898" cy="1592121"/>
            </a:xfrm>
          </p:grpSpPr>
          <p:sp>
            <p:nvSpPr>
              <p:cNvPr id="30" name="Rectangle 29"/>
              <p:cNvSpPr/>
              <p:nvPr/>
            </p:nvSpPr>
            <p:spPr bwMode="gray">
              <a:xfrm>
                <a:off x="4561114" y="3463855"/>
                <a:ext cx="2626898" cy="1592121"/>
              </a:xfrm>
              <a:prstGeom prst="rect">
                <a:avLst/>
              </a:prstGeom>
              <a:solidFill>
                <a:srgbClr val="FF0000"/>
              </a:solidFill>
              <a:ln w="9525">
                <a:noFill/>
                <a:round/>
                <a:headEnd/>
                <a:tailEnd/>
              </a:ln>
              <a:effectLst>
                <a:innerShdw blurRad="825500">
                  <a:prstClr val="black">
                    <a:alpha val="34000"/>
                  </a:prstClr>
                </a:innerShdw>
              </a:effectLst>
            </p:spPr>
            <p:txBody>
              <a:bodyPr anchor="ctr" anchorCtr="1">
                <a:prstTxWarp prst="textNoShape">
                  <a:avLst/>
                </a:prstTxWarp>
              </a:bodyPr>
              <a:lstStyle/>
              <a:p>
                <a:pPr algn="ctr">
                  <a:lnSpc>
                    <a:spcPct val="85000"/>
                  </a:lnSpc>
                  <a:defRPr/>
                </a:pPr>
                <a:endParaRPr lang="en-US" sz="3600" dirty="0">
                  <a:solidFill>
                    <a:schemeClr val="bg1"/>
                  </a:solidFill>
                </a:endParaRPr>
              </a:p>
            </p:txBody>
          </p:sp>
          <p:sp>
            <p:nvSpPr>
              <p:cNvPr id="31" name="TextBox 30"/>
              <p:cNvSpPr txBox="1"/>
              <p:nvPr/>
            </p:nvSpPr>
            <p:spPr bwMode="gray">
              <a:xfrm>
                <a:off x="4706481" y="4251396"/>
                <a:ext cx="2353529" cy="724934"/>
              </a:xfrm>
              <a:prstGeom prst="rect">
                <a:avLst/>
              </a:prstGeom>
              <a:noFill/>
              <a:ln w="19050" algn="ctr">
                <a:noFill/>
                <a:miter lim="800000"/>
                <a:headEnd/>
                <a:tailEnd/>
              </a:ln>
            </p:spPr>
            <p:txBody>
              <a:bodyPr wrap="square" lIns="0" tIns="0" rIns="0" bIns="0" anchor="ctr" anchorCtr="0">
                <a:spAutoFit/>
              </a:bodyPr>
              <a:lstStyle/>
              <a:p>
                <a:pPr algn="r" fontAlgn="auto">
                  <a:lnSpc>
                    <a:spcPct val="90000"/>
                  </a:lnSpc>
                  <a:spcBef>
                    <a:spcPts val="0"/>
                  </a:spcBef>
                  <a:spcAft>
                    <a:spcPts val="0"/>
                  </a:spcAft>
                  <a:defRPr/>
                </a:pPr>
                <a:r>
                  <a:rPr lang="en-US" sz="2000" dirty="0" smtClean="0">
                    <a:solidFill>
                      <a:schemeClr val="bg1"/>
                    </a:solidFill>
                    <a:latin typeface="Franklin Gothic Medium" pitchFamily="34" charset="0"/>
                  </a:rPr>
                  <a:t>Unmatched Simplicity</a:t>
                </a:r>
                <a:endParaRPr lang="en-US" sz="2000" dirty="0">
                  <a:solidFill>
                    <a:schemeClr val="bg1"/>
                  </a:solidFill>
                  <a:latin typeface="Franklin Gothic Medium" pitchFamily="34" charset="0"/>
                </a:endParaRPr>
              </a:p>
            </p:txBody>
          </p:sp>
        </p:grpSp>
        <p:sp>
          <p:nvSpPr>
            <p:cNvPr id="32" name="Oval 31"/>
            <p:cNvSpPr/>
            <p:nvPr/>
          </p:nvSpPr>
          <p:spPr bwMode="auto">
            <a:xfrm>
              <a:off x="3594909" y="2873225"/>
              <a:ext cx="1877982" cy="1877982"/>
            </a:xfrm>
            <a:prstGeom prst="ellipse">
              <a:avLst/>
            </a:prstGeom>
            <a:solidFill>
              <a:schemeClr val="accent1">
                <a:lumMod val="40000"/>
                <a:lumOff val="60000"/>
                <a:alpha val="95000"/>
              </a:schemeClr>
            </a:solidFill>
            <a:ln w="19050" algn="ctr">
              <a:noFill/>
              <a:miter lim="800000"/>
              <a:headEnd/>
              <a:tailEnd/>
            </a:ln>
            <a:effectLst/>
          </p:spPr>
          <p:txBody>
            <a:bodyPr wrap="none" rtlCol="0" anchor="ctr"/>
            <a:lstStyle/>
            <a:p>
              <a:pPr algn="ctr"/>
              <a:endParaRPr lang="en-US" sz="1400" dirty="0"/>
            </a:p>
          </p:txBody>
        </p:sp>
        <p:grpSp>
          <p:nvGrpSpPr>
            <p:cNvPr id="10" name="Group 32"/>
            <p:cNvGrpSpPr/>
            <p:nvPr/>
          </p:nvGrpSpPr>
          <p:grpSpPr bwMode="black">
            <a:xfrm>
              <a:off x="4042760" y="3513113"/>
              <a:ext cx="942800" cy="632477"/>
              <a:chOff x="3210911" y="2165350"/>
              <a:chExt cx="1137252" cy="762927"/>
            </a:xfrm>
          </p:grpSpPr>
          <p:sp>
            <p:nvSpPr>
              <p:cNvPr id="34" name="Freeform 67"/>
              <p:cNvSpPr>
                <a:spLocks noEditPoints="1"/>
              </p:cNvSpPr>
              <p:nvPr/>
            </p:nvSpPr>
            <p:spPr bwMode="black">
              <a:xfrm>
                <a:off x="3210911" y="2165817"/>
                <a:ext cx="1049411" cy="762460"/>
              </a:xfrm>
              <a:custGeom>
                <a:avLst/>
                <a:gdLst/>
                <a:ahLst/>
                <a:cxnLst>
                  <a:cxn ang="0">
                    <a:pos x="1511" y="0"/>
                  </a:cxn>
                  <a:cxn ang="0">
                    <a:pos x="1902" y="390"/>
                  </a:cxn>
                  <a:cxn ang="0">
                    <a:pos x="1760" y="691"/>
                  </a:cxn>
                  <a:cxn ang="0">
                    <a:pos x="1902" y="992"/>
                  </a:cxn>
                  <a:cxn ang="0">
                    <a:pos x="1511" y="1382"/>
                  </a:cxn>
                  <a:cxn ang="0">
                    <a:pos x="0" y="1382"/>
                  </a:cxn>
                  <a:cxn ang="0">
                    <a:pos x="1044" y="691"/>
                  </a:cxn>
                  <a:cxn ang="0">
                    <a:pos x="0" y="0"/>
                  </a:cxn>
                  <a:cxn ang="0">
                    <a:pos x="1511" y="0"/>
                  </a:cxn>
                  <a:cxn ang="0">
                    <a:pos x="1492" y="195"/>
                  </a:cxn>
                  <a:cxn ang="0">
                    <a:pos x="537" y="195"/>
                  </a:cxn>
                  <a:cxn ang="0">
                    <a:pos x="1492" y="585"/>
                  </a:cxn>
                  <a:cxn ang="0">
                    <a:pos x="1687" y="390"/>
                  </a:cxn>
                  <a:cxn ang="0">
                    <a:pos x="1492" y="195"/>
                  </a:cxn>
                  <a:cxn ang="0">
                    <a:pos x="1492" y="797"/>
                  </a:cxn>
                  <a:cxn ang="0">
                    <a:pos x="537" y="1187"/>
                  </a:cxn>
                  <a:cxn ang="0">
                    <a:pos x="1492" y="1187"/>
                  </a:cxn>
                  <a:cxn ang="0">
                    <a:pos x="1687" y="992"/>
                  </a:cxn>
                  <a:cxn ang="0">
                    <a:pos x="1492" y="797"/>
                  </a:cxn>
                </a:cxnLst>
                <a:rect l="0" t="0" r="r" b="b"/>
                <a:pathLst>
                  <a:path w="1902" h="1382">
                    <a:moveTo>
                      <a:pt x="1511" y="0"/>
                    </a:moveTo>
                    <a:cubicBezTo>
                      <a:pt x="1727" y="0"/>
                      <a:pt x="1902" y="174"/>
                      <a:pt x="1902" y="390"/>
                    </a:cubicBezTo>
                    <a:cubicBezTo>
                      <a:pt x="1902" y="511"/>
                      <a:pt x="1846" y="619"/>
                      <a:pt x="1760" y="691"/>
                    </a:cubicBezTo>
                    <a:cubicBezTo>
                      <a:pt x="1846" y="762"/>
                      <a:pt x="1902" y="870"/>
                      <a:pt x="1902" y="992"/>
                    </a:cubicBezTo>
                    <a:cubicBezTo>
                      <a:pt x="1902" y="1207"/>
                      <a:pt x="1727" y="1382"/>
                      <a:pt x="1511" y="1382"/>
                    </a:cubicBezTo>
                    <a:cubicBezTo>
                      <a:pt x="0" y="1382"/>
                      <a:pt x="0" y="1382"/>
                      <a:pt x="0" y="1382"/>
                    </a:cubicBezTo>
                    <a:cubicBezTo>
                      <a:pt x="387" y="991"/>
                      <a:pt x="755" y="790"/>
                      <a:pt x="1044" y="691"/>
                    </a:cubicBezTo>
                    <a:cubicBezTo>
                      <a:pt x="755" y="592"/>
                      <a:pt x="387" y="391"/>
                      <a:pt x="0" y="0"/>
                    </a:cubicBezTo>
                    <a:lnTo>
                      <a:pt x="1511" y="0"/>
                    </a:lnTo>
                    <a:close/>
                    <a:moveTo>
                      <a:pt x="1492" y="195"/>
                    </a:moveTo>
                    <a:cubicBezTo>
                      <a:pt x="537" y="195"/>
                      <a:pt x="537" y="195"/>
                      <a:pt x="537" y="195"/>
                    </a:cubicBezTo>
                    <a:cubicBezTo>
                      <a:pt x="981" y="514"/>
                      <a:pt x="1284" y="585"/>
                      <a:pt x="1492" y="585"/>
                    </a:cubicBezTo>
                    <a:cubicBezTo>
                      <a:pt x="1600" y="585"/>
                      <a:pt x="1687" y="497"/>
                      <a:pt x="1687" y="390"/>
                    </a:cubicBezTo>
                    <a:cubicBezTo>
                      <a:pt x="1687" y="282"/>
                      <a:pt x="1600" y="195"/>
                      <a:pt x="1492" y="195"/>
                    </a:cubicBezTo>
                    <a:close/>
                    <a:moveTo>
                      <a:pt x="1492" y="797"/>
                    </a:moveTo>
                    <a:cubicBezTo>
                      <a:pt x="1284" y="797"/>
                      <a:pt x="981" y="868"/>
                      <a:pt x="537" y="1187"/>
                    </a:cubicBezTo>
                    <a:cubicBezTo>
                      <a:pt x="1492" y="1187"/>
                      <a:pt x="1492" y="1187"/>
                      <a:pt x="1492" y="1187"/>
                    </a:cubicBezTo>
                    <a:cubicBezTo>
                      <a:pt x="1600" y="1187"/>
                      <a:pt x="1687" y="1099"/>
                      <a:pt x="1687" y="992"/>
                    </a:cubicBezTo>
                    <a:cubicBezTo>
                      <a:pt x="1687" y="884"/>
                      <a:pt x="1600" y="797"/>
                      <a:pt x="1492" y="797"/>
                    </a:cubicBezTo>
                    <a:close/>
                  </a:path>
                </a:pathLst>
              </a:custGeom>
              <a:solidFill>
                <a:srgbClr val="FF0000"/>
              </a:solidFill>
              <a:ln w="9525">
                <a:noFill/>
                <a:round/>
                <a:headEnd/>
                <a:tailEnd/>
              </a:ln>
            </p:spPr>
            <p:txBody>
              <a:bodyPr/>
              <a:lstStyle/>
              <a:p>
                <a:endParaRPr lang="en-US" sz="1400" dirty="0"/>
              </a:p>
            </p:txBody>
          </p:sp>
          <p:sp>
            <p:nvSpPr>
              <p:cNvPr id="35" name="Freeform 68"/>
              <p:cNvSpPr>
                <a:spLocks noEditPoints="1"/>
              </p:cNvSpPr>
              <p:nvPr/>
            </p:nvSpPr>
            <p:spPr bwMode="black">
              <a:xfrm>
                <a:off x="4260323" y="2165350"/>
                <a:ext cx="87840" cy="87805"/>
              </a:xfrm>
              <a:custGeom>
                <a:avLst/>
                <a:gdLst/>
                <a:ahLst/>
                <a:cxnLst>
                  <a:cxn ang="0">
                    <a:pos x="159" y="80"/>
                  </a:cxn>
                  <a:cxn ang="0">
                    <a:pos x="135" y="136"/>
                  </a:cxn>
                  <a:cxn ang="0">
                    <a:pos x="79" y="159"/>
                  </a:cxn>
                  <a:cxn ang="0">
                    <a:pos x="23" y="136"/>
                  </a:cxn>
                  <a:cxn ang="0">
                    <a:pos x="0" y="80"/>
                  </a:cxn>
                  <a:cxn ang="0">
                    <a:pos x="23" y="24"/>
                  </a:cxn>
                  <a:cxn ang="0">
                    <a:pos x="79" y="0"/>
                  </a:cxn>
                  <a:cxn ang="0">
                    <a:pos x="135" y="24"/>
                  </a:cxn>
                  <a:cxn ang="0">
                    <a:pos x="159" y="80"/>
                  </a:cxn>
                  <a:cxn ang="0">
                    <a:pos x="147" y="80"/>
                  </a:cxn>
                  <a:cxn ang="0">
                    <a:pos x="127" y="32"/>
                  </a:cxn>
                  <a:cxn ang="0">
                    <a:pos x="79" y="12"/>
                  </a:cxn>
                  <a:cxn ang="0">
                    <a:pos x="31" y="32"/>
                  </a:cxn>
                  <a:cxn ang="0">
                    <a:pos x="11" y="80"/>
                  </a:cxn>
                  <a:cxn ang="0">
                    <a:pos x="31" y="128"/>
                  </a:cxn>
                  <a:cxn ang="0">
                    <a:pos x="79" y="148"/>
                  </a:cxn>
                  <a:cxn ang="0">
                    <a:pos x="127" y="128"/>
                  </a:cxn>
                  <a:cxn ang="0">
                    <a:pos x="147" y="80"/>
                  </a:cxn>
                  <a:cxn ang="0">
                    <a:pos x="117" y="126"/>
                  </a:cxn>
                  <a:cxn ang="0">
                    <a:pos x="102" y="126"/>
                  </a:cxn>
                  <a:cxn ang="0">
                    <a:pos x="84" y="87"/>
                  </a:cxn>
                  <a:cxn ang="0">
                    <a:pos x="58" y="87"/>
                  </a:cxn>
                  <a:cxn ang="0">
                    <a:pos x="58" y="126"/>
                  </a:cxn>
                  <a:cxn ang="0">
                    <a:pos x="45" y="126"/>
                  </a:cxn>
                  <a:cxn ang="0">
                    <a:pos x="45" y="34"/>
                  </a:cxn>
                  <a:cxn ang="0">
                    <a:pos x="84" y="34"/>
                  </a:cxn>
                  <a:cxn ang="0">
                    <a:pos x="108" y="42"/>
                  </a:cxn>
                  <a:cxn ang="0">
                    <a:pos x="115" y="60"/>
                  </a:cxn>
                  <a:cxn ang="0">
                    <a:pos x="111" y="74"/>
                  </a:cxn>
                  <a:cxn ang="0">
                    <a:pos x="98" y="84"/>
                  </a:cxn>
                  <a:cxn ang="0">
                    <a:pos x="117" y="126"/>
                  </a:cxn>
                  <a:cxn ang="0">
                    <a:pos x="58" y="76"/>
                  </a:cxn>
                  <a:cxn ang="0">
                    <a:pos x="82" y="76"/>
                  </a:cxn>
                  <a:cxn ang="0">
                    <a:pos x="96" y="71"/>
                  </a:cxn>
                  <a:cxn ang="0">
                    <a:pos x="101" y="60"/>
                  </a:cxn>
                  <a:cxn ang="0">
                    <a:pos x="96" y="49"/>
                  </a:cxn>
                  <a:cxn ang="0">
                    <a:pos x="84" y="45"/>
                  </a:cxn>
                  <a:cxn ang="0">
                    <a:pos x="58" y="45"/>
                  </a:cxn>
                  <a:cxn ang="0">
                    <a:pos x="58" y="76"/>
                  </a:cxn>
                </a:cxnLst>
                <a:rect l="0" t="0" r="r" b="b"/>
                <a:pathLst>
                  <a:path w="159" h="159">
                    <a:moveTo>
                      <a:pt x="159" y="80"/>
                    </a:moveTo>
                    <a:cubicBezTo>
                      <a:pt x="159" y="102"/>
                      <a:pt x="151" y="120"/>
                      <a:pt x="135" y="136"/>
                    </a:cubicBezTo>
                    <a:cubicBezTo>
                      <a:pt x="120" y="152"/>
                      <a:pt x="101" y="159"/>
                      <a:pt x="79" y="159"/>
                    </a:cubicBezTo>
                    <a:cubicBezTo>
                      <a:pt x="57" y="159"/>
                      <a:pt x="39" y="152"/>
                      <a:pt x="23" y="136"/>
                    </a:cubicBezTo>
                    <a:cubicBezTo>
                      <a:pt x="8" y="120"/>
                      <a:pt x="0" y="102"/>
                      <a:pt x="0" y="80"/>
                    </a:cubicBezTo>
                    <a:cubicBezTo>
                      <a:pt x="0" y="58"/>
                      <a:pt x="8" y="39"/>
                      <a:pt x="23" y="24"/>
                    </a:cubicBezTo>
                    <a:cubicBezTo>
                      <a:pt x="39" y="8"/>
                      <a:pt x="57" y="0"/>
                      <a:pt x="79" y="0"/>
                    </a:cubicBezTo>
                    <a:cubicBezTo>
                      <a:pt x="101" y="0"/>
                      <a:pt x="120" y="8"/>
                      <a:pt x="135" y="24"/>
                    </a:cubicBezTo>
                    <a:cubicBezTo>
                      <a:pt x="151" y="39"/>
                      <a:pt x="159" y="58"/>
                      <a:pt x="159" y="80"/>
                    </a:cubicBezTo>
                    <a:close/>
                    <a:moveTo>
                      <a:pt x="147" y="80"/>
                    </a:moveTo>
                    <a:cubicBezTo>
                      <a:pt x="147" y="61"/>
                      <a:pt x="141" y="45"/>
                      <a:pt x="127" y="32"/>
                    </a:cubicBezTo>
                    <a:cubicBezTo>
                      <a:pt x="114" y="18"/>
                      <a:pt x="98" y="12"/>
                      <a:pt x="79" y="12"/>
                    </a:cubicBezTo>
                    <a:cubicBezTo>
                      <a:pt x="61" y="12"/>
                      <a:pt x="44" y="18"/>
                      <a:pt x="31" y="32"/>
                    </a:cubicBezTo>
                    <a:cubicBezTo>
                      <a:pt x="18" y="45"/>
                      <a:pt x="11" y="61"/>
                      <a:pt x="11" y="80"/>
                    </a:cubicBezTo>
                    <a:cubicBezTo>
                      <a:pt x="11" y="99"/>
                      <a:pt x="18" y="115"/>
                      <a:pt x="31" y="128"/>
                    </a:cubicBezTo>
                    <a:cubicBezTo>
                      <a:pt x="44" y="141"/>
                      <a:pt x="60" y="148"/>
                      <a:pt x="79" y="148"/>
                    </a:cubicBezTo>
                    <a:cubicBezTo>
                      <a:pt x="98" y="148"/>
                      <a:pt x="114" y="141"/>
                      <a:pt x="127" y="128"/>
                    </a:cubicBezTo>
                    <a:cubicBezTo>
                      <a:pt x="141" y="115"/>
                      <a:pt x="147" y="99"/>
                      <a:pt x="147" y="80"/>
                    </a:cubicBezTo>
                    <a:close/>
                    <a:moveTo>
                      <a:pt x="117" y="126"/>
                    </a:moveTo>
                    <a:cubicBezTo>
                      <a:pt x="102" y="126"/>
                      <a:pt x="102" y="126"/>
                      <a:pt x="102" y="126"/>
                    </a:cubicBezTo>
                    <a:cubicBezTo>
                      <a:pt x="84" y="87"/>
                      <a:pt x="84" y="87"/>
                      <a:pt x="84" y="87"/>
                    </a:cubicBezTo>
                    <a:cubicBezTo>
                      <a:pt x="58" y="87"/>
                      <a:pt x="58" y="87"/>
                      <a:pt x="58" y="87"/>
                    </a:cubicBezTo>
                    <a:cubicBezTo>
                      <a:pt x="58" y="126"/>
                      <a:pt x="58" y="126"/>
                      <a:pt x="58" y="126"/>
                    </a:cubicBezTo>
                    <a:cubicBezTo>
                      <a:pt x="45" y="126"/>
                      <a:pt x="45" y="126"/>
                      <a:pt x="45" y="126"/>
                    </a:cubicBezTo>
                    <a:cubicBezTo>
                      <a:pt x="45" y="34"/>
                      <a:pt x="45" y="34"/>
                      <a:pt x="45" y="34"/>
                    </a:cubicBezTo>
                    <a:cubicBezTo>
                      <a:pt x="84" y="34"/>
                      <a:pt x="84" y="34"/>
                      <a:pt x="84" y="34"/>
                    </a:cubicBezTo>
                    <a:cubicBezTo>
                      <a:pt x="94" y="34"/>
                      <a:pt x="102" y="36"/>
                      <a:pt x="108" y="42"/>
                    </a:cubicBezTo>
                    <a:cubicBezTo>
                      <a:pt x="113" y="47"/>
                      <a:pt x="115" y="53"/>
                      <a:pt x="115" y="60"/>
                    </a:cubicBezTo>
                    <a:cubicBezTo>
                      <a:pt x="115" y="65"/>
                      <a:pt x="114" y="69"/>
                      <a:pt x="111" y="74"/>
                    </a:cubicBezTo>
                    <a:cubicBezTo>
                      <a:pt x="108" y="78"/>
                      <a:pt x="104" y="82"/>
                      <a:pt x="98" y="84"/>
                    </a:cubicBezTo>
                    <a:lnTo>
                      <a:pt x="117" y="126"/>
                    </a:lnTo>
                    <a:close/>
                    <a:moveTo>
                      <a:pt x="58" y="76"/>
                    </a:moveTo>
                    <a:cubicBezTo>
                      <a:pt x="82" y="76"/>
                      <a:pt x="82" y="76"/>
                      <a:pt x="82" y="76"/>
                    </a:cubicBezTo>
                    <a:cubicBezTo>
                      <a:pt x="89" y="76"/>
                      <a:pt x="93" y="74"/>
                      <a:pt x="96" y="71"/>
                    </a:cubicBezTo>
                    <a:cubicBezTo>
                      <a:pt x="99" y="68"/>
                      <a:pt x="101" y="64"/>
                      <a:pt x="101" y="60"/>
                    </a:cubicBezTo>
                    <a:cubicBezTo>
                      <a:pt x="101" y="55"/>
                      <a:pt x="99" y="51"/>
                      <a:pt x="96" y="49"/>
                    </a:cubicBezTo>
                    <a:cubicBezTo>
                      <a:pt x="93" y="46"/>
                      <a:pt x="89" y="45"/>
                      <a:pt x="84" y="45"/>
                    </a:cubicBezTo>
                    <a:cubicBezTo>
                      <a:pt x="58" y="45"/>
                      <a:pt x="58" y="45"/>
                      <a:pt x="58" y="45"/>
                    </a:cubicBezTo>
                    <a:lnTo>
                      <a:pt x="58" y="76"/>
                    </a:lnTo>
                    <a:close/>
                  </a:path>
                </a:pathLst>
              </a:custGeom>
              <a:solidFill>
                <a:srgbClr val="FF0000"/>
              </a:solidFill>
              <a:ln w="9525">
                <a:noFill/>
                <a:round/>
                <a:headEnd/>
                <a:tailEnd/>
              </a:ln>
            </p:spPr>
            <p:txBody>
              <a:bodyPr/>
              <a:lstStyle/>
              <a:p>
                <a:endParaRPr lang="en-US" sz="1400" dirty="0"/>
              </a:p>
            </p:txBody>
          </p:sp>
        </p:grpSp>
      </p:grpSp>
      <p:sp>
        <p:nvSpPr>
          <p:cNvPr id="2" name="Title 1"/>
          <p:cNvSpPr>
            <a:spLocks noGrp="1"/>
          </p:cNvSpPr>
          <p:nvPr>
            <p:ph type="title"/>
          </p:nvPr>
        </p:nvSpPr>
        <p:spPr/>
        <p:txBody>
          <a:bodyPr/>
          <a:lstStyle/>
          <a:p>
            <a:r>
              <a:rPr lang="en-US" dirty="0" smtClean="0"/>
              <a:t>The Brocade Advantage</a:t>
            </a:r>
            <a:endParaRPr lang="en-US" dirty="0"/>
          </a:p>
        </p:txBody>
      </p:sp>
      <p:sp>
        <p:nvSpPr>
          <p:cNvPr id="3" name="Text Placeholder 2"/>
          <p:cNvSpPr>
            <a:spLocks noGrp="1"/>
          </p:cNvSpPr>
          <p:nvPr>
            <p:ph type="body" idx="10"/>
          </p:nvPr>
        </p:nvSpPr>
        <p:spPr/>
        <p:txBody>
          <a:bodyPr/>
          <a:lstStyle/>
          <a:p>
            <a:r>
              <a:rPr lang="en-US" dirty="0" smtClean="0"/>
              <a:t>Helping you achieve your business objectives</a:t>
            </a:r>
            <a:endParaRPr lang="en-US" dirty="0"/>
          </a:p>
        </p:txBody>
      </p:sp>
      <p:cxnSp>
        <p:nvCxnSpPr>
          <p:cNvPr id="8" name="Straight Connector 7"/>
          <p:cNvCxnSpPr/>
          <p:nvPr/>
        </p:nvCxnSpPr>
        <p:spPr>
          <a:xfrm rot="5400000">
            <a:off x="3254307" y="3822565"/>
            <a:ext cx="303061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Footer Placeholder 5"/>
          <p:cNvSpPr>
            <a:spLocks noGrp="1"/>
          </p:cNvSpPr>
          <p:nvPr>
            <p:ph type="ftr" sz="quarter" idx="3"/>
          </p:nvPr>
        </p:nvSpPr>
        <p:spPr>
          <a:xfrm>
            <a:off x="465881" y="6631120"/>
            <a:ext cx="4027582" cy="155235"/>
          </a:xfrm>
          <a:prstGeom prst="rect">
            <a:avLst/>
          </a:prstGeom>
        </p:spPr>
        <p:txBody>
          <a:bodyPr vert="horz" wrap="square" lIns="0" tIns="0" rIns="0" bIns="0" rtlCol="0" anchor="b" anchorCtr="0"/>
          <a:lstStyle>
            <a:lvl1pPr algn="l">
              <a:defRPr sz="800">
                <a:solidFill>
                  <a:schemeClr val="tx1">
                    <a:tint val="75000"/>
                  </a:schemeClr>
                </a:solidFill>
                <a:latin typeface="+mn-lt"/>
              </a:defRPr>
            </a:lvl1pPr>
          </a:lstStyle>
          <a:p>
            <a:r>
              <a:rPr lang="en-US" smtClean="0"/>
              <a:t>© 2011 Brocade Communications Systems, Inc. - COMPANY PROPRIETARY INFORMATION</a:t>
            </a:r>
            <a:endParaRPr lang="en-US" dirty="0"/>
          </a:p>
        </p:txBody>
      </p:sp>
      <p:sp>
        <p:nvSpPr>
          <p:cNvPr id="13" name="Slide Number Placeholder 12"/>
          <p:cNvSpPr>
            <a:spLocks noGrp="1"/>
          </p:cNvSpPr>
          <p:nvPr>
            <p:ph type="sldNum" sz="quarter" idx="4"/>
          </p:nvPr>
        </p:nvSpPr>
        <p:spPr/>
        <p:txBody>
          <a:bodyPr/>
          <a:lstStyle/>
          <a:p>
            <a:fld id="{7BCC8D0D-EAEC-449D-9161-023DFF90F2E2}" type="slidenum">
              <a:rPr lang="en-US" smtClean="0"/>
              <a:pPr/>
              <a:t>4</a:t>
            </a:fld>
            <a:endParaRPr lang="en-US" dirty="0"/>
          </a:p>
        </p:txBody>
      </p:sp>
      <p:sp>
        <p:nvSpPr>
          <p:cNvPr id="22" name="Rectangle 21"/>
          <p:cNvSpPr/>
          <p:nvPr/>
        </p:nvSpPr>
        <p:spPr>
          <a:xfrm>
            <a:off x="4933508" y="2309962"/>
            <a:ext cx="3987208" cy="3034677"/>
          </a:xfrm>
          <a:prstGeom prst="rect">
            <a:avLst/>
          </a:prstGeom>
        </p:spPr>
        <p:txBody>
          <a:bodyPr wrap="square" anchor="ctr">
            <a:spAutoFit/>
          </a:bodyPr>
          <a:lstStyle/>
          <a:p>
            <a:pPr>
              <a:lnSpc>
                <a:spcPct val="90000"/>
              </a:lnSpc>
              <a:spcBef>
                <a:spcPts val="1200"/>
              </a:spcBef>
            </a:pPr>
            <a:r>
              <a:rPr lang="en-US" sz="2400" dirty="0" smtClean="0"/>
              <a:t>Data center-class availability</a:t>
            </a:r>
          </a:p>
          <a:p>
            <a:pPr>
              <a:lnSpc>
                <a:spcPct val="90000"/>
              </a:lnSpc>
              <a:spcBef>
                <a:spcPts val="1200"/>
              </a:spcBef>
            </a:pPr>
            <a:r>
              <a:rPr lang="en-US" sz="2400" dirty="0" smtClean="0"/>
              <a:t>30 to 50% lower total cost </a:t>
            </a:r>
            <a:br>
              <a:rPr lang="en-US" sz="2400" dirty="0" smtClean="0"/>
            </a:br>
            <a:r>
              <a:rPr lang="en-US" sz="2400" dirty="0" smtClean="0"/>
              <a:t>of ownership</a:t>
            </a:r>
          </a:p>
          <a:p>
            <a:pPr>
              <a:lnSpc>
                <a:spcPct val="90000"/>
              </a:lnSpc>
              <a:spcBef>
                <a:spcPts val="1200"/>
              </a:spcBef>
            </a:pPr>
            <a:r>
              <a:rPr lang="en-US" sz="2400" dirty="0" smtClean="0"/>
              <a:t>Simplified management</a:t>
            </a:r>
          </a:p>
          <a:p>
            <a:pPr>
              <a:lnSpc>
                <a:spcPct val="90000"/>
              </a:lnSpc>
              <a:spcBef>
                <a:spcPts val="1200"/>
              </a:spcBef>
            </a:pPr>
            <a:r>
              <a:rPr lang="en-US" sz="2400" dirty="0" smtClean="0"/>
              <a:t>Extensive partner ecosystem</a:t>
            </a:r>
          </a:p>
          <a:p>
            <a:pPr>
              <a:lnSpc>
                <a:spcPct val="90000"/>
              </a:lnSpc>
              <a:spcBef>
                <a:spcPts val="1200"/>
              </a:spcBef>
            </a:pPr>
            <a:r>
              <a:rPr lang="en-US" sz="2400" dirty="0" smtClean="0"/>
              <a:t>Unified wired and wireless networks</a:t>
            </a:r>
          </a:p>
        </p:txBody>
      </p:sp>
      <p:sp>
        <p:nvSpPr>
          <p:cNvPr id="26" name="Date Placeholder 25"/>
          <p:cNvSpPr>
            <a:spLocks noGrp="1"/>
          </p:cNvSpPr>
          <p:nvPr>
            <p:ph type="dt" sz="half" idx="2"/>
          </p:nvPr>
        </p:nvSpPr>
        <p:spPr/>
        <p:txBody>
          <a:bodyPr/>
          <a:lstStyle/>
          <a:p>
            <a:fld id="{99D54EB9-B05D-4954-8270-6A609F6056E7}" type="datetime3">
              <a:rPr lang="en-AU" smtClean="0"/>
              <a:pPr/>
              <a:t>22 September, 2011</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anim calcmode="lin" valueType="num">
                                      <p:cBhvr>
                                        <p:cTn id="8"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2">
                                            <p:txEl>
                                              <p:pRg st="1" end="1"/>
                                            </p:txEl>
                                          </p:spTgt>
                                        </p:tgtEl>
                                        <p:attrNameLst>
                                          <p:attrName>style.visibility</p:attrName>
                                        </p:attrNameLst>
                                      </p:cBhvr>
                                      <p:to>
                                        <p:strVal val="visible"/>
                                      </p:to>
                                    </p:set>
                                    <p:animEffect transition="in" filter="fade">
                                      <p:cBhvr>
                                        <p:cTn id="13" dur="500"/>
                                        <p:tgtEl>
                                          <p:spTgt spid="22">
                                            <p:txEl>
                                              <p:pRg st="1" end="1"/>
                                            </p:txEl>
                                          </p:spTgt>
                                        </p:tgtEl>
                                      </p:cBhvr>
                                    </p:animEffect>
                                    <p:anim calcmode="lin" valueType="num">
                                      <p:cBhvr>
                                        <p:cTn id="14"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2">
                                            <p:txEl>
                                              <p:pRg st="2" end="2"/>
                                            </p:txEl>
                                          </p:spTgt>
                                        </p:tgtEl>
                                        <p:attrNameLst>
                                          <p:attrName>style.visibility</p:attrName>
                                        </p:attrNameLst>
                                      </p:cBhvr>
                                      <p:to>
                                        <p:strVal val="visible"/>
                                      </p:to>
                                    </p:set>
                                    <p:animEffect transition="in" filter="fade">
                                      <p:cBhvr>
                                        <p:cTn id="19" dur="500"/>
                                        <p:tgtEl>
                                          <p:spTgt spid="22">
                                            <p:txEl>
                                              <p:pRg st="2" end="2"/>
                                            </p:txEl>
                                          </p:spTgt>
                                        </p:tgtEl>
                                      </p:cBhvr>
                                    </p:animEffect>
                                    <p:anim calcmode="lin" valueType="num">
                                      <p:cBhvr>
                                        <p:cTn id="20"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2">
                                            <p:txEl>
                                              <p:pRg st="3" end="3"/>
                                            </p:txEl>
                                          </p:spTgt>
                                        </p:tgtEl>
                                        <p:attrNameLst>
                                          <p:attrName>style.visibility</p:attrName>
                                        </p:attrNameLst>
                                      </p:cBhvr>
                                      <p:to>
                                        <p:strVal val="visible"/>
                                      </p:to>
                                    </p:set>
                                    <p:animEffect transition="in" filter="fade">
                                      <p:cBhvr>
                                        <p:cTn id="25" dur="500"/>
                                        <p:tgtEl>
                                          <p:spTgt spid="22">
                                            <p:txEl>
                                              <p:pRg st="3" end="3"/>
                                            </p:txEl>
                                          </p:spTgt>
                                        </p:tgtEl>
                                      </p:cBhvr>
                                    </p:animEffect>
                                    <p:anim calcmode="lin" valueType="num">
                                      <p:cBhvr>
                                        <p:cTn id="26" dur="500" fill="hold"/>
                                        <p:tgtEl>
                                          <p:spTgt spid="22">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22">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22">
                                            <p:txEl>
                                              <p:pRg st="4" end="4"/>
                                            </p:txEl>
                                          </p:spTgt>
                                        </p:tgtEl>
                                        <p:attrNameLst>
                                          <p:attrName>style.visibility</p:attrName>
                                        </p:attrNameLst>
                                      </p:cBhvr>
                                      <p:to>
                                        <p:strVal val="visible"/>
                                      </p:to>
                                    </p:set>
                                    <p:animEffect transition="in" filter="fade">
                                      <p:cBhvr>
                                        <p:cTn id="31" dur="500"/>
                                        <p:tgtEl>
                                          <p:spTgt spid="22">
                                            <p:txEl>
                                              <p:pRg st="4" end="4"/>
                                            </p:txEl>
                                          </p:spTgt>
                                        </p:tgtEl>
                                      </p:cBhvr>
                                    </p:animEffect>
                                    <p:anim calcmode="lin" valueType="num">
                                      <p:cBhvr>
                                        <p:cTn id="32" dur="500" fill="hold"/>
                                        <p:tgtEl>
                                          <p:spTgt spid="22">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2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0" name="AutoShape 97"/>
          <p:cNvCxnSpPr>
            <a:cxnSpLocks noChangeShapeType="1"/>
          </p:cNvCxnSpPr>
          <p:nvPr/>
        </p:nvCxnSpPr>
        <p:spPr bwMode="gray">
          <a:xfrm>
            <a:off x="5308248" y="3562507"/>
            <a:ext cx="943659" cy="921716"/>
          </a:xfrm>
          <a:prstGeom prst="straightConnector1">
            <a:avLst/>
          </a:prstGeom>
          <a:noFill/>
          <a:ln w="28575">
            <a:solidFill>
              <a:schemeClr val="accent2"/>
            </a:solidFill>
            <a:round/>
            <a:headEnd type="none" w="med" len="med"/>
            <a:tailEnd type="none" w="med" len="med"/>
          </a:ln>
        </p:spPr>
      </p:cxnSp>
      <p:cxnSp>
        <p:nvCxnSpPr>
          <p:cNvPr id="344" name="AutoShape 97"/>
          <p:cNvCxnSpPr>
            <a:cxnSpLocks noChangeShapeType="1"/>
          </p:cNvCxnSpPr>
          <p:nvPr/>
        </p:nvCxnSpPr>
        <p:spPr bwMode="gray">
          <a:xfrm>
            <a:off x="5409443" y="3502771"/>
            <a:ext cx="943659" cy="921716"/>
          </a:xfrm>
          <a:prstGeom prst="straightConnector1">
            <a:avLst/>
          </a:prstGeom>
          <a:noFill/>
          <a:ln w="28575">
            <a:solidFill>
              <a:schemeClr val="accent2"/>
            </a:solidFill>
            <a:round/>
            <a:headEnd type="none" w="med" len="med"/>
            <a:tailEnd type="none" w="med" len="med"/>
          </a:ln>
        </p:spPr>
      </p:cxnSp>
      <p:cxnSp>
        <p:nvCxnSpPr>
          <p:cNvPr id="334" name="AutoShape 97"/>
          <p:cNvCxnSpPr>
            <a:cxnSpLocks noChangeShapeType="1"/>
          </p:cNvCxnSpPr>
          <p:nvPr/>
        </p:nvCxnSpPr>
        <p:spPr bwMode="gray">
          <a:xfrm rot="16200000" flipH="1">
            <a:off x="4644381" y="3860607"/>
            <a:ext cx="1062540" cy="232257"/>
          </a:xfrm>
          <a:prstGeom prst="straightConnector1">
            <a:avLst/>
          </a:prstGeom>
          <a:noFill/>
          <a:ln w="28575">
            <a:solidFill>
              <a:schemeClr val="accent2"/>
            </a:solidFill>
            <a:round/>
            <a:headEnd type="none" w="med" len="med"/>
            <a:tailEnd type="none" w="med" len="med"/>
          </a:ln>
        </p:spPr>
      </p:cxnSp>
      <p:cxnSp>
        <p:nvCxnSpPr>
          <p:cNvPr id="338" name="AutoShape 97"/>
          <p:cNvCxnSpPr>
            <a:cxnSpLocks noChangeShapeType="1"/>
          </p:cNvCxnSpPr>
          <p:nvPr/>
        </p:nvCxnSpPr>
        <p:spPr bwMode="gray">
          <a:xfrm rot="16200000" flipH="1">
            <a:off x="4767523" y="3874029"/>
            <a:ext cx="1062540" cy="232257"/>
          </a:xfrm>
          <a:prstGeom prst="straightConnector1">
            <a:avLst/>
          </a:prstGeom>
          <a:noFill/>
          <a:ln w="28575">
            <a:solidFill>
              <a:schemeClr val="accent2"/>
            </a:solidFill>
            <a:round/>
            <a:headEnd type="none" w="med" len="med"/>
            <a:tailEnd type="none" w="med" len="med"/>
          </a:ln>
        </p:spPr>
      </p:cxnSp>
      <p:cxnSp>
        <p:nvCxnSpPr>
          <p:cNvPr id="329" name="AutoShape 97"/>
          <p:cNvCxnSpPr>
            <a:cxnSpLocks noChangeShapeType="1"/>
          </p:cNvCxnSpPr>
          <p:nvPr/>
        </p:nvCxnSpPr>
        <p:spPr bwMode="gray">
          <a:xfrm rot="5400000">
            <a:off x="3982366" y="3667368"/>
            <a:ext cx="1108863" cy="548029"/>
          </a:xfrm>
          <a:prstGeom prst="straightConnector1">
            <a:avLst/>
          </a:prstGeom>
          <a:noFill/>
          <a:ln w="28575">
            <a:solidFill>
              <a:schemeClr val="accent2"/>
            </a:solidFill>
            <a:round/>
            <a:headEnd type="none" w="med" len="med"/>
            <a:tailEnd type="none" w="med" len="med"/>
          </a:ln>
        </p:spPr>
      </p:cxnSp>
      <p:cxnSp>
        <p:nvCxnSpPr>
          <p:cNvPr id="332" name="AutoShape 97"/>
          <p:cNvCxnSpPr>
            <a:cxnSpLocks noChangeShapeType="1"/>
          </p:cNvCxnSpPr>
          <p:nvPr/>
        </p:nvCxnSpPr>
        <p:spPr bwMode="gray">
          <a:xfrm rot="5400000">
            <a:off x="4098189" y="3688099"/>
            <a:ext cx="1108863" cy="548029"/>
          </a:xfrm>
          <a:prstGeom prst="straightConnector1">
            <a:avLst/>
          </a:prstGeom>
          <a:noFill/>
          <a:ln w="28575">
            <a:solidFill>
              <a:schemeClr val="accent2"/>
            </a:solidFill>
            <a:round/>
            <a:headEnd type="none" w="med" len="med"/>
            <a:tailEnd type="none" w="med" len="med"/>
          </a:ln>
        </p:spPr>
      </p:cxnSp>
      <p:sp>
        <p:nvSpPr>
          <p:cNvPr id="37" name="Title 36"/>
          <p:cNvSpPr>
            <a:spLocks noGrp="1"/>
          </p:cNvSpPr>
          <p:nvPr>
            <p:ph type="title"/>
          </p:nvPr>
        </p:nvSpPr>
        <p:spPr>
          <a:xfrm>
            <a:off x="350838" y="190549"/>
            <a:ext cx="8080375" cy="1027974"/>
          </a:xfrm>
        </p:spPr>
        <p:txBody>
          <a:bodyPr/>
          <a:lstStyle/>
          <a:p>
            <a:r>
              <a:rPr lang="en-US" dirty="0" smtClean="0"/>
              <a:t>Brocade VDX with VCS Technology </a:t>
            </a:r>
            <a:br>
              <a:rPr lang="en-US" dirty="0" smtClean="0"/>
            </a:br>
            <a:r>
              <a:rPr lang="en-US" dirty="0" smtClean="0"/>
              <a:t>for Aggregation</a:t>
            </a:r>
            <a:endParaRPr lang="en-US" dirty="0"/>
          </a:p>
        </p:txBody>
      </p:sp>
      <p:sp>
        <p:nvSpPr>
          <p:cNvPr id="197" name="Date Placeholder 196"/>
          <p:cNvSpPr>
            <a:spLocks noGrp="1"/>
          </p:cNvSpPr>
          <p:nvPr>
            <p:ph type="dt" sz="half" idx="2"/>
          </p:nvPr>
        </p:nvSpPr>
        <p:spPr/>
        <p:txBody>
          <a:bodyPr/>
          <a:lstStyle/>
          <a:p>
            <a:fld id="{03AEBD99-193E-4B3D-B479-17A52E5A513C}" type="datetime3">
              <a:rPr lang="en-AU" smtClean="0"/>
              <a:pPr/>
              <a:t>22 September, 2011</a:t>
            </a:fld>
            <a:endParaRPr lang="en-US" dirty="0"/>
          </a:p>
        </p:txBody>
      </p:sp>
      <p:sp>
        <p:nvSpPr>
          <p:cNvPr id="17" name="Footer Placeholder 16"/>
          <p:cNvSpPr>
            <a:spLocks noGrp="1"/>
          </p:cNvSpPr>
          <p:nvPr>
            <p:ph type="ftr" sz="quarter" idx="3"/>
          </p:nvPr>
        </p:nvSpPr>
        <p:spPr/>
        <p:txBody>
          <a:bodyPr/>
          <a:lstStyle/>
          <a:p>
            <a:r>
              <a:rPr lang="en-US" smtClean="0"/>
              <a:t>© 2011 Brocade Communications Systems, Inc. - COMPANY PROPRIETARY INFORMATION</a:t>
            </a:r>
            <a:endParaRPr lang="en-US" dirty="0"/>
          </a:p>
        </p:txBody>
      </p:sp>
      <p:sp>
        <p:nvSpPr>
          <p:cNvPr id="9" name="Slide Number Placeholder 8"/>
          <p:cNvSpPr>
            <a:spLocks noGrp="1"/>
          </p:cNvSpPr>
          <p:nvPr>
            <p:ph type="sldNum" sz="quarter" idx="4"/>
          </p:nvPr>
        </p:nvSpPr>
        <p:spPr/>
        <p:txBody>
          <a:bodyPr/>
          <a:lstStyle/>
          <a:p>
            <a:fld id="{7BCC8D0D-EAEC-449D-9161-023DFF90F2E2}" type="slidenum">
              <a:rPr lang="en-US" smtClean="0"/>
              <a:pPr/>
              <a:t>40</a:t>
            </a:fld>
            <a:endParaRPr lang="en-US" dirty="0"/>
          </a:p>
        </p:txBody>
      </p:sp>
      <p:cxnSp>
        <p:nvCxnSpPr>
          <p:cNvPr id="7" name="AutoShape 97"/>
          <p:cNvCxnSpPr>
            <a:cxnSpLocks noChangeShapeType="1"/>
            <a:stCxn id="44" idx="1"/>
            <a:endCxn id="43" idx="3"/>
          </p:cNvCxnSpPr>
          <p:nvPr/>
        </p:nvCxnSpPr>
        <p:spPr bwMode="gray">
          <a:xfrm rot="10800000">
            <a:off x="4123300" y="2348183"/>
            <a:ext cx="406256" cy="1588"/>
          </a:xfrm>
          <a:prstGeom prst="straightConnector1">
            <a:avLst/>
          </a:prstGeom>
          <a:noFill/>
          <a:ln w="38100">
            <a:solidFill>
              <a:schemeClr val="accent2"/>
            </a:solidFill>
            <a:round/>
            <a:headEnd type="none" w="med" len="med"/>
            <a:tailEnd type="none" w="med" len="med"/>
          </a:ln>
        </p:spPr>
      </p:cxnSp>
      <p:cxnSp>
        <p:nvCxnSpPr>
          <p:cNvPr id="8" name="AutoShape 120"/>
          <p:cNvCxnSpPr>
            <a:cxnSpLocks noChangeShapeType="1"/>
            <a:stCxn id="43" idx="0"/>
          </p:cNvCxnSpPr>
          <p:nvPr/>
        </p:nvCxnSpPr>
        <p:spPr bwMode="gray">
          <a:xfrm rot="5400000" flipH="1" flipV="1">
            <a:off x="4658272" y="1002536"/>
            <a:ext cx="287605" cy="1768695"/>
          </a:xfrm>
          <a:prstGeom prst="curvedConnector2">
            <a:avLst/>
          </a:prstGeom>
          <a:noFill/>
          <a:ln w="38100">
            <a:solidFill>
              <a:schemeClr val="accent2"/>
            </a:solidFill>
            <a:prstDash val="sysDot"/>
            <a:round/>
            <a:headEnd type="none" w="med" len="med"/>
            <a:tailEnd type="none" w="med" len="med"/>
          </a:ln>
        </p:spPr>
      </p:cxnSp>
      <p:cxnSp>
        <p:nvCxnSpPr>
          <p:cNvPr id="10" name="AutoShape 120"/>
          <p:cNvCxnSpPr>
            <a:cxnSpLocks noChangeShapeType="1"/>
            <a:stCxn id="44" idx="0"/>
          </p:cNvCxnSpPr>
          <p:nvPr/>
        </p:nvCxnSpPr>
        <p:spPr bwMode="gray">
          <a:xfrm rot="5400000" flipH="1" flipV="1">
            <a:off x="5162231" y="1449340"/>
            <a:ext cx="154255" cy="1008426"/>
          </a:xfrm>
          <a:prstGeom prst="curvedConnector2">
            <a:avLst/>
          </a:prstGeom>
          <a:noFill/>
          <a:ln w="38100">
            <a:solidFill>
              <a:schemeClr val="accent2"/>
            </a:solidFill>
            <a:prstDash val="sysDot"/>
            <a:round/>
            <a:headEnd type="none" w="med" len="med"/>
            <a:tailEnd type="none" w="med" len="med"/>
          </a:ln>
        </p:spPr>
      </p:cxnSp>
      <p:grpSp>
        <p:nvGrpSpPr>
          <p:cNvPr id="2" name="Group 121"/>
          <p:cNvGrpSpPr>
            <a:grpSpLocks/>
          </p:cNvGrpSpPr>
          <p:nvPr/>
        </p:nvGrpSpPr>
        <p:grpSpPr bwMode="auto">
          <a:xfrm>
            <a:off x="5553077" y="1419225"/>
            <a:ext cx="1362075" cy="912813"/>
            <a:chOff x="3408" y="576"/>
            <a:chExt cx="858" cy="575"/>
          </a:xfrm>
        </p:grpSpPr>
        <p:grpSp>
          <p:nvGrpSpPr>
            <p:cNvPr id="3" name="Group 122"/>
            <p:cNvGrpSpPr>
              <a:grpSpLocks noChangeAspect="1"/>
            </p:cNvGrpSpPr>
            <p:nvPr/>
          </p:nvGrpSpPr>
          <p:grpSpPr bwMode="auto">
            <a:xfrm>
              <a:off x="3408" y="576"/>
              <a:ext cx="858" cy="575"/>
              <a:chOff x="3744" y="2496"/>
              <a:chExt cx="1440" cy="964"/>
            </a:xfrm>
          </p:grpSpPr>
          <p:sp>
            <p:nvSpPr>
              <p:cNvPr id="16" name="Freeform 123"/>
              <p:cNvSpPr>
                <a:spLocks noChangeAspect="1"/>
              </p:cNvSpPr>
              <p:nvPr/>
            </p:nvSpPr>
            <p:spPr bwMode="gray">
              <a:xfrm>
                <a:off x="3744" y="2524"/>
                <a:ext cx="1440" cy="936"/>
              </a:xfrm>
              <a:custGeom>
                <a:avLst/>
                <a:gdLst>
                  <a:gd name="T0" fmla="*/ 0 w 4021"/>
                  <a:gd name="T1" fmla="*/ 0 h 2621"/>
                  <a:gd name="T2" fmla="*/ 0 w 4021"/>
                  <a:gd name="T3" fmla="*/ 0 h 2621"/>
                  <a:gd name="T4" fmla="*/ 0 w 4021"/>
                  <a:gd name="T5" fmla="*/ 0 h 2621"/>
                  <a:gd name="T6" fmla="*/ 0 w 4021"/>
                  <a:gd name="T7" fmla="*/ 0 h 2621"/>
                  <a:gd name="T8" fmla="*/ 0 w 4021"/>
                  <a:gd name="T9" fmla="*/ 0 h 2621"/>
                  <a:gd name="T10" fmla="*/ 0 w 4021"/>
                  <a:gd name="T11" fmla="*/ 0 h 2621"/>
                  <a:gd name="T12" fmla="*/ 0 w 4021"/>
                  <a:gd name="T13" fmla="*/ 0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B2B2B2"/>
              </a:solidFill>
              <a:ln w="9525">
                <a:solidFill>
                  <a:srgbClr val="B2B2B2"/>
                </a:solidFill>
                <a:round/>
                <a:headEnd/>
                <a:tailEnd/>
              </a:ln>
            </p:spPr>
            <p:txBody>
              <a:bodyPr/>
              <a:lstStyle/>
              <a:p>
                <a:pPr algn="r"/>
                <a:endParaRPr lang="en-US" sz="1800" smtClean="0">
                  <a:latin typeface="Arial" pitchFamily="34" charset="0"/>
                </a:endParaRPr>
              </a:p>
            </p:txBody>
          </p:sp>
          <p:sp>
            <p:nvSpPr>
              <p:cNvPr id="18" name="Freeform 124"/>
              <p:cNvSpPr>
                <a:spLocks noChangeAspect="1"/>
              </p:cNvSpPr>
              <p:nvPr/>
            </p:nvSpPr>
            <p:spPr bwMode="gray">
              <a:xfrm>
                <a:off x="3744" y="2496"/>
                <a:ext cx="1438" cy="936"/>
              </a:xfrm>
              <a:custGeom>
                <a:avLst/>
                <a:gdLst>
                  <a:gd name="T0" fmla="*/ 0 w 4021"/>
                  <a:gd name="T1" fmla="*/ 0 h 2621"/>
                  <a:gd name="T2" fmla="*/ 0 w 4021"/>
                  <a:gd name="T3" fmla="*/ 0 h 2621"/>
                  <a:gd name="T4" fmla="*/ 0 w 4021"/>
                  <a:gd name="T5" fmla="*/ 0 h 2621"/>
                  <a:gd name="T6" fmla="*/ 0 w 4021"/>
                  <a:gd name="T7" fmla="*/ 0 h 2621"/>
                  <a:gd name="T8" fmla="*/ 0 w 4021"/>
                  <a:gd name="T9" fmla="*/ 0 h 2621"/>
                  <a:gd name="T10" fmla="*/ 0 w 4021"/>
                  <a:gd name="T11" fmla="*/ 0 h 2621"/>
                  <a:gd name="T12" fmla="*/ 0 w 4021"/>
                  <a:gd name="T13" fmla="*/ 0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rgbClr val="B2B2B2"/>
                </a:solidFill>
                <a:round/>
                <a:headEnd/>
                <a:tailEnd/>
              </a:ln>
            </p:spPr>
            <p:txBody>
              <a:bodyPr/>
              <a:lstStyle/>
              <a:p>
                <a:pPr algn="r"/>
                <a:endParaRPr lang="en-US" sz="1800" smtClean="0">
                  <a:latin typeface="Arial" pitchFamily="34" charset="0"/>
                </a:endParaRPr>
              </a:p>
            </p:txBody>
          </p:sp>
          <p:sp>
            <p:nvSpPr>
              <p:cNvPr id="19" name="Freeform 125"/>
              <p:cNvSpPr>
                <a:spLocks noChangeAspect="1"/>
              </p:cNvSpPr>
              <p:nvPr/>
            </p:nvSpPr>
            <p:spPr bwMode="gray">
              <a:xfrm>
                <a:off x="4497" y="2687"/>
                <a:ext cx="570" cy="403"/>
              </a:xfrm>
              <a:custGeom>
                <a:avLst/>
                <a:gdLst>
                  <a:gd name="T0" fmla="*/ 0 w 1258"/>
                  <a:gd name="T1" fmla="*/ 0 h 889"/>
                  <a:gd name="T2" fmla="*/ 0 w 1258"/>
                  <a:gd name="T3" fmla="*/ 0 h 889"/>
                  <a:gd name="T4" fmla="*/ 0 w 1258"/>
                  <a:gd name="T5" fmla="*/ 0 h 889"/>
                  <a:gd name="T6" fmla="*/ 0 w 1258"/>
                  <a:gd name="T7" fmla="*/ 0 h 889"/>
                  <a:gd name="T8" fmla="*/ 0 w 1258"/>
                  <a:gd name="T9" fmla="*/ 0 h 889"/>
                  <a:gd name="T10" fmla="*/ 0 60000 65536"/>
                  <a:gd name="T11" fmla="*/ 0 60000 65536"/>
                  <a:gd name="T12" fmla="*/ 0 60000 65536"/>
                  <a:gd name="T13" fmla="*/ 0 60000 65536"/>
                  <a:gd name="T14" fmla="*/ 0 60000 65536"/>
                  <a:gd name="T15" fmla="*/ 0 w 1258"/>
                  <a:gd name="T16" fmla="*/ 0 h 889"/>
                  <a:gd name="T17" fmla="*/ 1258 w 1258"/>
                  <a:gd name="T18" fmla="*/ 889 h 889"/>
                </a:gdLst>
                <a:ahLst/>
                <a:cxnLst>
                  <a:cxn ang="T10">
                    <a:pos x="T0" y="T1"/>
                  </a:cxn>
                  <a:cxn ang="T11">
                    <a:pos x="T2" y="T3"/>
                  </a:cxn>
                  <a:cxn ang="T12">
                    <a:pos x="T4" y="T5"/>
                  </a:cxn>
                  <a:cxn ang="T13">
                    <a:pos x="T6" y="T7"/>
                  </a:cxn>
                  <a:cxn ang="T14">
                    <a:pos x="T8" y="T9"/>
                  </a:cxn>
                </a:cxnLst>
                <a:rect l="T15" t="T16" r="T17" b="T18"/>
                <a:pathLst>
                  <a:path w="1258" h="889">
                    <a:moveTo>
                      <a:pt x="36" y="1"/>
                    </a:moveTo>
                    <a:lnTo>
                      <a:pt x="1258" y="867"/>
                    </a:lnTo>
                    <a:lnTo>
                      <a:pt x="1255" y="889"/>
                    </a:lnTo>
                    <a:lnTo>
                      <a:pt x="0" y="0"/>
                    </a:lnTo>
                    <a:lnTo>
                      <a:pt x="36" y="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sz="1800" smtClean="0">
                  <a:latin typeface="Arial" pitchFamily="34" charset="0"/>
                </a:endParaRPr>
              </a:p>
            </p:txBody>
          </p:sp>
          <p:sp>
            <p:nvSpPr>
              <p:cNvPr id="20" name="Freeform 126"/>
              <p:cNvSpPr>
                <a:spLocks noChangeAspect="1"/>
              </p:cNvSpPr>
              <p:nvPr/>
            </p:nvSpPr>
            <p:spPr bwMode="gray">
              <a:xfrm>
                <a:off x="4009" y="2604"/>
                <a:ext cx="892" cy="633"/>
              </a:xfrm>
              <a:custGeom>
                <a:avLst/>
                <a:gdLst>
                  <a:gd name="T0" fmla="*/ 0 w 4245"/>
                  <a:gd name="T1" fmla="*/ 0 h 3019"/>
                  <a:gd name="T2" fmla="*/ 0 w 4245"/>
                  <a:gd name="T3" fmla="*/ 0 h 3019"/>
                  <a:gd name="T4" fmla="*/ 0 w 4245"/>
                  <a:gd name="T5" fmla="*/ 0 h 3019"/>
                  <a:gd name="T6" fmla="*/ 0 w 4245"/>
                  <a:gd name="T7" fmla="*/ 0 h 3019"/>
                  <a:gd name="T8" fmla="*/ 0 w 4245"/>
                  <a:gd name="T9" fmla="*/ 0 h 3019"/>
                  <a:gd name="T10" fmla="*/ 0 60000 65536"/>
                  <a:gd name="T11" fmla="*/ 0 60000 65536"/>
                  <a:gd name="T12" fmla="*/ 0 60000 65536"/>
                  <a:gd name="T13" fmla="*/ 0 60000 65536"/>
                  <a:gd name="T14" fmla="*/ 0 60000 65536"/>
                  <a:gd name="T15" fmla="*/ 0 w 4245"/>
                  <a:gd name="T16" fmla="*/ 0 h 3019"/>
                  <a:gd name="T17" fmla="*/ 4245 w 4245"/>
                  <a:gd name="T18" fmla="*/ 3019 h 3019"/>
                </a:gdLst>
                <a:ahLst/>
                <a:cxnLst>
                  <a:cxn ang="T10">
                    <a:pos x="T0" y="T1"/>
                  </a:cxn>
                  <a:cxn ang="T11">
                    <a:pos x="T2" y="T3"/>
                  </a:cxn>
                  <a:cxn ang="T12">
                    <a:pos x="T4" y="T5"/>
                  </a:cxn>
                  <a:cxn ang="T13">
                    <a:pos x="T6" y="T7"/>
                  </a:cxn>
                  <a:cxn ang="T14">
                    <a:pos x="T8" y="T9"/>
                  </a:cxn>
                </a:cxnLst>
                <a:rect l="T15" t="T16" r="T17" b="T18"/>
                <a:pathLst>
                  <a:path w="4245" h="3019">
                    <a:moveTo>
                      <a:pt x="48" y="0"/>
                    </a:moveTo>
                    <a:lnTo>
                      <a:pt x="4245" y="2965"/>
                    </a:lnTo>
                    <a:lnTo>
                      <a:pt x="4245" y="3019"/>
                    </a:lnTo>
                    <a:lnTo>
                      <a:pt x="0" y="24"/>
                    </a:lnTo>
                    <a:lnTo>
                      <a:pt x="48"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sz="1800" smtClean="0">
                  <a:latin typeface="Arial" pitchFamily="34" charset="0"/>
                </a:endParaRPr>
              </a:p>
            </p:txBody>
          </p:sp>
          <p:sp>
            <p:nvSpPr>
              <p:cNvPr id="21" name="Freeform 127"/>
              <p:cNvSpPr>
                <a:spLocks noChangeAspect="1"/>
              </p:cNvSpPr>
              <p:nvPr/>
            </p:nvSpPr>
            <p:spPr bwMode="gray">
              <a:xfrm>
                <a:off x="3960" y="2653"/>
                <a:ext cx="916" cy="653"/>
              </a:xfrm>
              <a:custGeom>
                <a:avLst/>
                <a:gdLst>
                  <a:gd name="T0" fmla="*/ 0 w 4362"/>
                  <a:gd name="T1" fmla="*/ 0 h 3109"/>
                  <a:gd name="T2" fmla="*/ 0 w 4362"/>
                  <a:gd name="T3" fmla="*/ 0 h 3109"/>
                  <a:gd name="T4" fmla="*/ 0 w 4362"/>
                  <a:gd name="T5" fmla="*/ 0 h 3109"/>
                  <a:gd name="T6" fmla="*/ 0 w 4362"/>
                  <a:gd name="T7" fmla="*/ 0 h 3109"/>
                  <a:gd name="T8" fmla="*/ 0 w 4362"/>
                  <a:gd name="T9" fmla="*/ 0 h 3109"/>
                  <a:gd name="T10" fmla="*/ 0 60000 65536"/>
                  <a:gd name="T11" fmla="*/ 0 60000 65536"/>
                  <a:gd name="T12" fmla="*/ 0 60000 65536"/>
                  <a:gd name="T13" fmla="*/ 0 60000 65536"/>
                  <a:gd name="T14" fmla="*/ 0 60000 65536"/>
                  <a:gd name="T15" fmla="*/ 0 w 4362"/>
                  <a:gd name="T16" fmla="*/ 0 h 3109"/>
                  <a:gd name="T17" fmla="*/ 4362 w 4362"/>
                  <a:gd name="T18" fmla="*/ 3109 h 3109"/>
                </a:gdLst>
                <a:ahLst/>
                <a:cxnLst>
                  <a:cxn ang="T10">
                    <a:pos x="T0" y="T1"/>
                  </a:cxn>
                  <a:cxn ang="T11">
                    <a:pos x="T2" y="T3"/>
                  </a:cxn>
                  <a:cxn ang="T12">
                    <a:pos x="T4" y="T5"/>
                  </a:cxn>
                  <a:cxn ang="T13">
                    <a:pos x="T6" y="T7"/>
                  </a:cxn>
                  <a:cxn ang="T14">
                    <a:pos x="T8" y="T9"/>
                  </a:cxn>
                </a:cxnLst>
                <a:rect l="T15" t="T16" r="T17" b="T18"/>
                <a:pathLst>
                  <a:path w="4362" h="3109">
                    <a:moveTo>
                      <a:pt x="21" y="0"/>
                    </a:moveTo>
                    <a:lnTo>
                      <a:pt x="4362" y="3071"/>
                    </a:lnTo>
                    <a:lnTo>
                      <a:pt x="4335" y="3109"/>
                    </a:lnTo>
                    <a:lnTo>
                      <a:pt x="0" y="40"/>
                    </a:lnTo>
                    <a:lnTo>
                      <a:pt x="21"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sz="1800" smtClean="0">
                  <a:latin typeface="Arial" pitchFamily="34" charset="0"/>
                </a:endParaRPr>
              </a:p>
            </p:txBody>
          </p:sp>
          <p:sp>
            <p:nvSpPr>
              <p:cNvPr id="22" name="Freeform 128"/>
              <p:cNvSpPr>
                <a:spLocks noChangeAspect="1"/>
              </p:cNvSpPr>
              <p:nvPr/>
            </p:nvSpPr>
            <p:spPr bwMode="gray">
              <a:xfrm>
                <a:off x="3956" y="2736"/>
                <a:ext cx="855" cy="609"/>
              </a:xfrm>
              <a:custGeom>
                <a:avLst/>
                <a:gdLst>
                  <a:gd name="T0" fmla="*/ 0 w 4076"/>
                  <a:gd name="T1" fmla="*/ 0 h 2904"/>
                  <a:gd name="T2" fmla="*/ 0 w 4076"/>
                  <a:gd name="T3" fmla="*/ 0 h 2904"/>
                  <a:gd name="T4" fmla="*/ 0 w 4076"/>
                  <a:gd name="T5" fmla="*/ 0 h 2904"/>
                  <a:gd name="T6" fmla="*/ 0 w 4076"/>
                  <a:gd name="T7" fmla="*/ 0 h 2904"/>
                  <a:gd name="T8" fmla="*/ 0 w 4076"/>
                  <a:gd name="T9" fmla="*/ 0 h 2904"/>
                  <a:gd name="T10" fmla="*/ 0 60000 65536"/>
                  <a:gd name="T11" fmla="*/ 0 60000 65536"/>
                  <a:gd name="T12" fmla="*/ 0 60000 65536"/>
                  <a:gd name="T13" fmla="*/ 0 60000 65536"/>
                  <a:gd name="T14" fmla="*/ 0 60000 65536"/>
                  <a:gd name="T15" fmla="*/ 0 w 4076"/>
                  <a:gd name="T16" fmla="*/ 0 h 2904"/>
                  <a:gd name="T17" fmla="*/ 4076 w 4076"/>
                  <a:gd name="T18" fmla="*/ 2904 h 2904"/>
                </a:gdLst>
                <a:ahLst/>
                <a:cxnLst>
                  <a:cxn ang="T10">
                    <a:pos x="T0" y="T1"/>
                  </a:cxn>
                  <a:cxn ang="T11">
                    <a:pos x="T2" y="T3"/>
                  </a:cxn>
                  <a:cxn ang="T12">
                    <a:pos x="T4" y="T5"/>
                  </a:cxn>
                  <a:cxn ang="T13">
                    <a:pos x="T6" y="T7"/>
                  </a:cxn>
                  <a:cxn ang="T14">
                    <a:pos x="T8" y="T9"/>
                  </a:cxn>
                </a:cxnLst>
                <a:rect l="T15" t="T16" r="T17" b="T18"/>
                <a:pathLst>
                  <a:path w="4076" h="2904">
                    <a:moveTo>
                      <a:pt x="0" y="0"/>
                    </a:moveTo>
                    <a:lnTo>
                      <a:pt x="4076" y="2887"/>
                    </a:lnTo>
                    <a:lnTo>
                      <a:pt x="4029" y="2904"/>
                    </a:lnTo>
                    <a:lnTo>
                      <a:pt x="34" y="86"/>
                    </a:lnTo>
                    <a:lnTo>
                      <a:pt x="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sz="1800" smtClean="0">
                  <a:latin typeface="Arial" pitchFamily="34" charset="0"/>
                </a:endParaRPr>
              </a:p>
            </p:txBody>
          </p:sp>
          <p:sp>
            <p:nvSpPr>
              <p:cNvPr id="23" name="Freeform 129"/>
              <p:cNvSpPr>
                <a:spLocks noChangeAspect="1"/>
              </p:cNvSpPr>
              <p:nvPr/>
            </p:nvSpPr>
            <p:spPr bwMode="gray">
              <a:xfrm>
                <a:off x="3894" y="2783"/>
                <a:ext cx="824" cy="583"/>
              </a:xfrm>
              <a:custGeom>
                <a:avLst/>
                <a:gdLst>
                  <a:gd name="T0" fmla="*/ 0 w 3924"/>
                  <a:gd name="T1" fmla="*/ 0 h 2777"/>
                  <a:gd name="T2" fmla="*/ 0 w 3924"/>
                  <a:gd name="T3" fmla="*/ 0 h 2777"/>
                  <a:gd name="T4" fmla="*/ 0 w 3924"/>
                  <a:gd name="T5" fmla="*/ 0 h 2777"/>
                  <a:gd name="T6" fmla="*/ 0 w 3924"/>
                  <a:gd name="T7" fmla="*/ 0 h 2777"/>
                  <a:gd name="T8" fmla="*/ 0 w 3924"/>
                  <a:gd name="T9" fmla="*/ 0 h 2777"/>
                  <a:gd name="T10" fmla="*/ 0 60000 65536"/>
                  <a:gd name="T11" fmla="*/ 0 60000 65536"/>
                  <a:gd name="T12" fmla="*/ 0 60000 65536"/>
                  <a:gd name="T13" fmla="*/ 0 60000 65536"/>
                  <a:gd name="T14" fmla="*/ 0 60000 65536"/>
                  <a:gd name="T15" fmla="*/ 0 w 3924"/>
                  <a:gd name="T16" fmla="*/ 0 h 2777"/>
                  <a:gd name="T17" fmla="*/ 3924 w 3924"/>
                  <a:gd name="T18" fmla="*/ 2777 h 2777"/>
                </a:gdLst>
                <a:ahLst/>
                <a:cxnLst>
                  <a:cxn ang="T10">
                    <a:pos x="T0" y="T1"/>
                  </a:cxn>
                  <a:cxn ang="T11">
                    <a:pos x="T2" y="T3"/>
                  </a:cxn>
                  <a:cxn ang="T12">
                    <a:pos x="T4" y="T5"/>
                  </a:cxn>
                  <a:cxn ang="T13">
                    <a:pos x="T6" y="T7"/>
                  </a:cxn>
                  <a:cxn ang="T14">
                    <a:pos x="T8" y="T9"/>
                  </a:cxn>
                </a:cxnLst>
                <a:rect l="T15" t="T16" r="T17" b="T18"/>
                <a:pathLst>
                  <a:path w="3924" h="2777">
                    <a:moveTo>
                      <a:pt x="40" y="0"/>
                    </a:moveTo>
                    <a:lnTo>
                      <a:pt x="3924" y="2766"/>
                    </a:lnTo>
                    <a:lnTo>
                      <a:pt x="3864" y="2777"/>
                    </a:lnTo>
                    <a:lnTo>
                      <a:pt x="0" y="28"/>
                    </a:lnTo>
                    <a:lnTo>
                      <a:pt x="4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sz="1800" smtClean="0">
                  <a:latin typeface="Arial" pitchFamily="34" charset="0"/>
                </a:endParaRPr>
              </a:p>
            </p:txBody>
          </p:sp>
          <p:sp>
            <p:nvSpPr>
              <p:cNvPr id="24" name="Freeform 130"/>
              <p:cNvSpPr>
                <a:spLocks noChangeAspect="1"/>
              </p:cNvSpPr>
              <p:nvPr/>
            </p:nvSpPr>
            <p:spPr bwMode="gray">
              <a:xfrm>
                <a:off x="3864" y="2847"/>
                <a:ext cx="729" cy="516"/>
              </a:xfrm>
              <a:custGeom>
                <a:avLst/>
                <a:gdLst>
                  <a:gd name="T0" fmla="*/ 0 w 3471"/>
                  <a:gd name="T1" fmla="*/ 0 h 2457"/>
                  <a:gd name="T2" fmla="*/ 0 w 3471"/>
                  <a:gd name="T3" fmla="*/ 0 h 2457"/>
                  <a:gd name="T4" fmla="*/ 0 w 3471"/>
                  <a:gd name="T5" fmla="*/ 0 h 2457"/>
                  <a:gd name="T6" fmla="*/ 0 w 3471"/>
                  <a:gd name="T7" fmla="*/ 0 h 2457"/>
                  <a:gd name="T8" fmla="*/ 0 w 3471"/>
                  <a:gd name="T9" fmla="*/ 0 h 2457"/>
                  <a:gd name="T10" fmla="*/ 0 60000 65536"/>
                  <a:gd name="T11" fmla="*/ 0 60000 65536"/>
                  <a:gd name="T12" fmla="*/ 0 60000 65536"/>
                  <a:gd name="T13" fmla="*/ 0 60000 65536"/>
                  <a:gd name="T14" fmla="*/ 0 60000 65536"/>
                  <a:gd name="T15" fmla="*/ 0 w 3471"/>
                  <a:gd name="T16" fmla="*/ 0 h 2457"/>
                  <a:gd name="T17" fmla="*/ 3471 w 3471"/>
                  <a:gd name="T18" fmla="*/ 2457 h 2457"/>
                </a:gdLst>
                <a:ahLst/>
                <a:cxnLst>
                  <a:cxn ang="T10">
                    <a:pos x="T0" y="T1"/>
                  </a:cxn>
                  <a:cxn ang="T11">
                    <a:pos x="T2" y="T3"/>
                  </a:cxn>
                  <a:cxn ang="T12">
                    <a:pos x="T4" y="T5"/>
                  </a:cxn>
                  <a:cxn ang="T13">
                    <a:pos x="T6" y="T7"/>
                  </a:cxn>
                  <a:cxn ang="T14">
                    <a:pos x="T8" y="T9"/>
                  </a:cxn>
                </a:cxnLst>
                <a:rect l="T15" t="T16" r="T17" b="T18"/>
                <a:pathLst>
                  <a:path w="3471" h="2457">
                    <a:moveTo>
                      <a:pt x="0" y="0"/>
                    </a:moveTo>
                    <a:lnTo>
                      <a:pt x="3471" y="2457"/>
                    </a:lnTo>
                    <a:lnTo>
                      <a:pt x="3377" y="2442"/>
                    </a:lnTo>
                    <a:lnTo>
                      <a:pt x="3" y="56"/>
                    </a:lnTo>
                    <a:lnTo>
                      <a:pt x="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sz="1800" smtClean="0">
                  <a:latin typeface="Arial" pitchFamily="34" charset="0"/>
                </a:endParaRPr>
              </a:p>
            </p:txBody>
          </p:sp>
          <p:sp>
            <p:nvSpPr>
              <p:cNvPr id="25" name="Freeform 131"/>
              <p:cNvSpPr>
                <a:spLocks noChangeAspect="1"/>
              </p:cNvSpPr>
              <p:nvPr/>
            </p:nvSpPr>
            <p:spPr bwMode="gray">
              <a:xfrm>
                <a:off x="3984" y="3020"/>
                <a:ext cx="241" cy="169"/>
              </a:xfrm>
              <a:custGeom>
                <a:avLst/>
                <a:gdLst>
                  <a:gd name="T0" fmla="*/ 0 w 1147"/>
                  <a:gd name="T1" fmla="*/ 0 h 806"/>
                  <a:gd name="T2" fmla="*/ 0 w 1147"/>
                  <a:gd name="T3" fmla="*/ 0 h 806"/>
                  <a:gd name="T4" fmla="*/ 0 w 1147"/>
                  <a:gd name="T5" fmla="*/ 0 h 806"/>
                  <a:gd name="T6" fmla="*/ 0 w 1147"/>
                  <a:gd name="T7" fmla="*/ 0 h 806"/>
                  <a:gd name="T8" fmla="*/ 0 w 1147"/>
                  <a:gd name="T9" fmla="*/ 0 h 806"/>
                  <a:gd name="T10" fmla="*/ 0 60000 65536"/>
                  <a:gd name="T11" fmla="*/ 0 60000 65536"/>
                  <a:gd name="T12" fmla="*/ 0 60000 65536"/>
                  <a:gd name="T13" fmla="*/ 0 60000 65536"/>
                  <a:gd name="T14" fmla="*/ 0 60000 65536"/>
                  <a:gd name="T15" fmla="*/ 0 w 1147"/>
                  <a:gd name="T16" fmla="*/ 0 h 806"/>
                  <a:gd name="T17" fmla="*/ 1147 w 1147"/>
                  <a:gd name="T18" fmla="*/ 806 h 806"/>
                </a:gdLst>
                <a:ahLst/>
                <a:cxnLst>
                  <a:cxn ang="T10">
                    <a:pos x="T0" y="T1"/>
                  </a:cxn>
                  <a:cxn ang="T11">
                    <a:pos x="T2" y="T3"/>
                  </a:cxn>
                  <a:cxn ang="T12">
                    <a:pos x="T4" y="T5"/>
                  </a:cxn>
                  <a:cxn ang="T13">
                    <a:pos x="T6" y="T7"/>
                  </a:cxn>
                  <a:cxn ang="T14">
                    <a:pos x="T8" y="T9"/>
                  </a:cxn>
                </a:cxnLst>
                <a:rect l="T15" t="T16" r="T17" b="T18"/>
                <a:pathLst>
                  <a:path w="1147" h="806">
                    <a:moveTo>
                      <a:pt x="6" y="0"/>
                    </a:moveTo>
                    <a:lnTo>
                      <a:pt x="1147" y="806"/>
                    </a:lnTo>
                    <a:lnTo>
                      <a:pt x="1058" y="798"/>
                    </a:lnTo>
                    <a:lnTo>
                      <a:pt x="0" y="49"/>
                    </a:lnTo>
                    <a:lnTo>
                      <a:pt x="6"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sz="1800" smtClean="0">
                  <a:latin typeface="Arial" pitchFamily="34" charset="0"/>
                </a:endParaRPr>
              </a:p>
            </p:txBody>
          </p:sp>
          <p:sp>
            <p:nvSpPr>
              <p:cNvPr id="26" name="Freeform 132"/>
              <p:cNvSpPr>
                <a:spLocks noChangeAspect="1"/>
              </p:cNvSpPr>
              <p:nvPr/>
            </p:nvSpPr>
            <p:spPr bwMode="gray">
              <a:xfrm>
                <a:off x="4218" y="2577"/>
                <a:ext cx="820" cy="576"/>
              </a:xfrm>
              <a:custGeom>
                <a:avLst/>
                <a:gdLst>
                  <a:gd name="T0" fmla="*/ 0 w 3903"/>
                  <a:gd name="T1" fmla="*/ 0 h 2743"/>
                  <a:gd name="T2" fmla="*/ 0 w 3903"/>
                  <a:gd name="T3" fmla="*/ 0 h 2743"/>
                  <a:gd name="T4" fmla="*/ 0 w 3903"/>
                  <a:gd name="T5" fmla="*/ 0 h 2743"/>
                  <a:gd name="T6" fmla="*/ 0 w 3903"/>
                  <a:gd name="T7" fmla="*/ 0 h 2743"/>
                  <a:gd name="T8" fmla="*/ 0 w 3903"/>
                  <a:gd name="T9" fmla="*/ 0 h 2743"/>
                  <a:gd name="T10" fmla="*/ 0 60000 65536"/>
                  <a:gd name="T11" fmla="*/ 0 60000 65536"/>
                  <a:gd name="T12" fmla="*/ 0 60000 65536"/>
                  <a:gd name="T13" fmla="*/ 0 60000 65536"/>
                  <a:gd name="T14" fmla="*/ 0 60000 65536"/>
                  <a:gd name="T15" fmla="*/ 0 w 3903"/>
                  <a:gd name="T16" fmla="*/ 0 h 2743"/>
                  <a:gd name="T17" fmla="*/ 3903 w 3903"/>
                  <a:gd name="T18" fmla="*/ 2743 h 2743"/>
                </a:gdLst>
                <a:ahLst/>
                <a:cxnLst>
                  <a:cxn ang="T10">
                    <a:pos x="T0" y="T1"/>
                  </a:cxn>
                  <a:cxn ang="T11">
                    <a:pos x="T2" y="T3"/>
                  </a:cxn>
                  <a:cxn ang="T12">
                    <a:pos x="T4" y="T5"/>
                  </a:cxn>
                  <a:cxn ang="T13">
                    <a:pos x="T6" y="T7"/>
                  </a:cxn>
                  <a:cxn ang="T14">
                    <a:pos x="T8" y="T9"/>
                  </a:cxn>
                </a:cxnLst>
                <a:rect l="T15" t="T16" r="T17" b="T18"/>
                <a:pathLst>
                  <a:path w="3903" h="2743">
                    <a:moveTo>
                      <a:pt x="97" y="16"/>
                    </a:moveTo>
                    <a:lnTo>
                      <a:pt x="3903" y="2707"/>
                    </a:lnTo>
                    <a:lnTo>
                      <a:pt x="3870" y="2743"/>
                    </a:lnTo>
                    <a:lnTo>
                      <a:pt x="0" y="0"/>
                    </a:lnTo>
                    <a:lnTo>
                      <a:pt x="97" y="16"/>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sz="1800" smtClean="0">
                  <a:latin typeface="Arial" pitchFamily="34" charset="0"/>
                </a:endParaRPr>
              </a:p>
            </p:txBody>
          </p:sp>
          <p:sp>
            <p:nvSpPr>
              <p:cNvPr id="27" name="Freeform 133"/>
              <p:cNvSpPr>
                <a:spLocks noChangeAspect="1"/>
              </p:cNvSpPr>
              <p:nvPr/>
            </p:nvSpPr>
            <p:spPr bwMode="gray">
              <a:xfrm>
                <a:off x="4092" y="2576"/>
                <a:ext cx="879" cy="614"/>
              </a:xfrm>
              <a:custGeom>
                <a:avLst/>
                <a:gdLst>
                  <a:gd name="T0" fmla="*/ 0 w 4187"/>
                  <a:gd name="T1" fmla="*/ 0 h 2929"/>
                  <a:gd name="T2" fmla="*/ 0 w 4187"/>
                  <a:gd name="T3" fmla="*/ 0 h 2929"/>
                  <a:gd name="T4" fmla="*/ 0 w 4187"/>
                  <a:gd name="T5" fmla="*/ 0 h 2929"/>
                  <a:gd name="T6" fmla="*/ 0 w 4187"/>
                  <a:gd name="T7" fmla="*/ 0 h 2929"/>
                  <a:gd name="T8" fmla="*/ 0 w 4187"/>
                  <a:gd name="T9" fmla="*/ 0 h 2929"/>
                  <a:gd name="T10" fmla="*/ 0 60000 65536"/>
                  <a:gd name="T11" fmla="*/ 0 60000 65536"/>
                  <a:gd name="T12" fmla="*/ 0 60000 65536"/>
                  <a:gd name="T13" fmla="*/ 0 60000 65536"/>
                  <a:gd name="T14" fmla="*/ 0 60000 65536"/>
                  <a:gd name="T15" fmla="*/ 0 w 4187"/>
                  <a:gd name="T16" fmla="*/ 0 h 2929"/>
                  <a:gd name="T17" fmla="*/ 4187 w 4187"/>
                  <a:gd name="T18" fmla="*/ 2929 h 2929"/>
                </a:gdLst>
                <a:ahLst/>
                <a:cxnLst>
                  <a:cxn ang="T10">
                    <a:pos x="T0" y="T1"/>
                  </a:cxn>
                  <a:cxn ang="T11">
                    <a:pos x="T2" y="T3"/>
                  </a:cxn>
                  <a:cxn ang="T12">
                    <a:pos x="T4" y="T5"/>
                  </a:cxn>
                  <a:cxn ang="T13">
                    <a:pos x="T6" y="T7"/>
                  </a:cxn>
                  <a:cxn ang="T14">
                    <a:pos x="T8" y="T9"/>
                  </a:cxn>
                </a:cxnLst>
                <a:rect l="T15" t="T16" r="T17" b="T18"/>
                <a:pathLst>
                  <a:path w="4187" h="2929">
                    <a:moveTo>
                      <a:pt x="63" y="0"/>
                    </a:moveTo>
                    <a:lnTo>
                      <a:pt x="4187" y="2913"/>
                    </a:lnTo>
                    <a:lnTo>
                      <a:pt x="4133" y="2929"/>
                    </a:lnTo>
                    <a:lnTo>
                      <a:pt x="0" y="12"/>
                    </a:lnTo>
                    <a:lnTo>
                      <a:pt x="63"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sz="1800" smtClean="0">
                  <a:latin typeface="Arial" pitchFamily="34" charset="0"/>
                </a:endParaRPr>
              </a:p>
            </p:txBody>
          </p:sp>
          <p:sp>
            <p:nvSpPr>
              <p:cNvPr id="28" name="Freeform 134"/>
              <p:cNvSpPr>
                <a:spLocks noChangeAspect="1"/>
              </p:cNvSpPr>
              <p:nvPr/>
            </p:nvSpPr>
            <p:spPr bwMode="gray">
              <a:xfrm>
                <a:off x="3951" y="2573"/>
                <a:ext cx="210" cy="147"/>
              </a:xfrm>
              <a:custGeom>
                <a:avLst/>
                <a:gdLst>
                  <a:gd name="T0" fmla="*/ 0 w 1000"/>
                  <a:gd name="T1" fmla="*/ 0 h 704"/>
                  <a:gd name="T2" fmla="*/ 0 w 1000"/>
                  <a:gd name="T3" fmla="*/ 0 h 704"/>
                  <a:gd name="T4" fmla="*/ 0 w 1000"/>
                  <a:gd name="T5" fmla="*/ 0 h 704"/>
                  <a:gd name="T6" fmla="*/ 0 w 1000"/>
                  <a:gd name="T7" fmla="*/ 0 h 704"/>
                  <a:gd name="T8" fmla="*/ 0 w 1000"/>
                  <a:gd name="T9" fmla="*/ 0 h 704"/>
                  <a:gd name="T10" fmla="*/ 0 60000 65536"/>
                  <a:gd name="T11" fmla="*/ 0 60000 65536"/>
                  <a:gd name="T12" fmla="*/ 0 60000 65536"/>
                  <a:gd name="T13" fmla="*/ 0 60000 65536"/>
                  <a:gd name="T14" fmla="*/ 0 60000 65536"/>
                  <a:gd name="T15" fmla="*/ 0 w 1000"/>
                  <a:gd name="T16" fmla="*/ 0 h 704"/>
                  <a:gd name="T17" fmla="*/ 1000 w 1000"/>
                  <a:gd name="T18" fmla="*/ 704 h 704"/>
                </a:gdLst>
                <a:ahLst/>
                <a:cxnLst>
                  <a:cxn ang="T10">
                    <a:pos x="T0" y="T1"/>
                  </a:cxn>
                  <a:cxn ang="T11">
                    <a:pos x="T2" y="T3"/>
                  </a:cxn>
                  <a:cxn ang="T12">
                    <a:pos x="T4" y="T5"/>
                  </a:cxn>
                  <a:cxn ang="T13">
                    <a:pos x="T6" y="T7"/>
                  </a:cxn>
                  <a:cxn ang="T14">
                    <a:pos x="T8" y="T9"/>
                  </a:cxn>
                </a:cxnLst>
                <a:rect l="T15" t="T16" r="T17" b="T18"/>
                <a:pathLst>
                  <a:path w="1000" h="704">
                    <a:moveTo>
                      <a:pt x="0" y="653"/>
                    </a:moveTo>
                    <a:lnTo>
                      <a:pt x="926" y="5"/>
                    </a:lnTo>
                    <a:lnTo>
                      <a:pt x="1000" y="0"/>
                    </a:lnTo>
                    <a:lnTo>
                      <a:pt x="6" y="704"/>
                    </a:lnTo>
                    <a:lnTo>
                      <a:pt x="0" y="65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sz="1800" smtClean="0">
                  <a:latin typeface="Arial" pitchFamily="34" charset="0"/>
                </a:endParaRPr>
              </a:p>
            </p:txBody>
          </p:sp>
          <p:sp>
            <p:nvSpPr>
              <p:cNvPr id="29" name="Freeform 135"/>
              <p:cNvSpPr>
                <a:spLocks noChangeAspect="1"/>
              </p:cNvSpPr>
              <p:nvPr/>
            </p:nvSpPr>
            <p:spPr bwMode="gray">
              <a:xfrm>
                <a:off x="3865" y="2584"/>
                <a:ext cx="401" cy="284"/>
              </a:xfrm>
              <a:custGeom>
                <a:avLst/>
                <a:gdLst>
                  <a:gd name="T0" fmla="*/ 0 w 1910"/>
                  <a:gd name="T1" fmla="*/ 0 h 1353"/>
                  <a:gd name="T2" fmla="*/ 0 w 1910"/>
                  <a:gd name="T3" fmla="*/ 0 h 1353"/>
                  <a:gd name="T4" fmla="*/ 0 w 1910"/>
                  <a:gd name="T5" fmla="*/ 0 h 1353"/>
                  <a:gd name="T6" fmla="*/ 0 w 1910"/>
                  <a:gd name="T7" fmla="*/ 0 h 1353"/>
                  <a:gd name="T8" fmla="*/ 0 w 1910"/>
                  <a:gd name="T9" fmla="*/ 0 h 1353"/>
                  <a:gd name="T10" fmla="*/ 0 60000 65536"/>
                  <a:gd name="T11" fmla="*/ 0 60000 65536"/>
                  <a:gd name="T12" fmla="*/ 0 60000 65536"/>
                  <a:gd name="T13" fmla="*/ 0 60000 65536"/>
                  <a:gd name="T14" fmla="*/ 0 60000 65536"/>
                  <a:gd name="T15" fmla="*/ 0 w 1910"/>
                  <a:gd name="T16" fmla="*/ 0 h 1353"/>
                  <a:gd name="T17" fmla="*/ 1910 w 1910"/>
                  <a:gd name="T18" fmla="*/ 1353 h 1353"/>
                </a:gdLst>
                <a:ahLst/>
                <a:cxnLst>
                  <a:cxn ang="T10">
                    <a:pos x="T0" y="T1"/>
                  </a:cxn>
                  <a:cxn ang="T11">
                    <a:pos x="T2" y="T3"/>
                  </a:cxn>
                  <a:cxn ang="T12">
                    <a:pos x="T4" y="T5"/>
                  </a:cxn>
                  <a:cxn ang="T13">
                    <a:pos x="T6" y="T7"/>
                  </a:cxn>
                  <a:cxn ang="T14">
                    <a:pos x="T8" y="T9"/>
                  </a:cxn>
                </a:cxnLst>
                <a:rect l="T15" t="T16" r="T17" b="T18"/>
                <a:pathLst>
                  <a:path w="1910" h="1353">
                    <a:moveTo>
                      <a:pt x="0" y="1306"/>
                    </a:moveTo>
                    <a:lnTo>
                      <a:pt x="1857" y="0"/>
                    </a:lnTo>
                    <a:lnTo>
                      <a:pt x="1910" y="12"/>
                    </a:lnTo>
                    <a:lnTo>
                      <a:pt x="14" y="1353"/>
                    </a:lnTo>
                    <a:lnTo>
                      <a:pt x="0" y="1306"/>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sz="1800" smtClean="0">
                  <a:latin typeface="Arial" pitchFamily="34" charset="0"/>
                </a:endParaRPr>
              </a:p>
            </p:txBody>
          </p:sp>
          <p:sp>
            <p:nvSpPr>
              <p:cNvPr id="30" name="Freeform 136"/>
              <p:cNvSpPr>
                <a:spLocks noChangeAspect="1"/>
              </p:cNvSpPr>
              <p:nvPr/>
            </p:nvSpPr>
            <p:spPr bwMode="gray">
              <a:xfrm>
                <a:off x="3901" y="2613"/>
                <a:ext cx="444" cy="312"/>
              </a:xfrm>
              <a:custGeom>
                <a:avLst/>
                <a:gdLst>
                  <a:gd name="T0" fmla="*/ 0 w 2113"/>
                  <a:gd name="T1" fmla="*/ 0 h 1490"/>
                  <a:gd name="T2" fmla="*/ 0 w 2113"/>
                  <a:gd name="T3" fmla="*/ 0 h 1490"/>
                  <a:gd name="T4" fmla="*/ 0 w 2113"/>
                  <a:gd name="T5" fmla="*/ 0 h 1490"/>
                  <a:gd name="T6" fmla="*/ 0 w 2113"/>
                  <a:gd name="T7" fmla="*/ 0 h 1490"/>
                  <a:gd name="T8" fmla="*/ 0 w 2113"/>
                  <a:gd name="T9" fmla="*/ 0 h 1490"/>
                  <a:gd name="T10" fmla="*/ 0 60000 65536"/>
                  <a:gd name="T11" fmla="*/ 0 60000 65536"/>
                  <a:gd name="T12" fmla="*/ 0 60000 65536"/>
                  <a:gd name="T13" fmla="*/ 0 60000 65536"/>
                  <a:gd name="T14" fmla="*/ 0 60000 65536"/>
                  <a:gd name="T15" fmla="*/ 0 w 2113"/>
                  <a:gd name="T16" fmla="*/ 0 h 1490"/>
                  <a:gd name="T17" fmla="*/ 2113 w 2113"/>
                  <a:gd name="T18" fmla="*/ 1490 h 1490"/>
                </a:gdLst>
                <a:ahLst/>
                <a:cxnLst>
                  <a:cxn ang="T10">
                    <a:pos x="T0" y="T1"/>
                  </a:cxn>
                  <a:cxn ang="T11">
                    <a:pos x="T2" y="T3"/>
                  </a:cxn>
                  <a:cxn ang="T12">
                    <a:pos x="T4" y="T5"/>
                  </a:cxn>
                  <a:cxn ang="T13">
                    <a:pos x="T6" y="T7"/>
                  </a:cxn>
                  <a:cxn ang="T14">
                    <a:pos x="T8" y="T9"/>
                  </a:cxn>
                </a:cxnLst>
                <a:rect l="T15" t="T16" r="T17" b="T18"/>
                <a:pathLst>
                  <a:path w="2113" h="1490">
                    <a:moveTo>
                      <a:pt x="0" y="1457"/>
                    </a:moveTo>
                    <a:lnTo>
                      <a:pt x="2070" y="0"/>
                    </a:lnTo>
                    <a:lnTo>
                      <a:pt x="2113" y="20"/>
                    </a:lnTo>
                    <a:lnTo>
                      <a:pt x="31" y="1490"/>
                    </a:lnTo>
                    <a:lnTo>
                      <a:pt x="0" y="1457"/>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sz="1800" smtClean="0">
                  <a:latin typeface="Arial" pitchFamily="34" charset="0"/>
                </a:endParaRPr>
              </a:p>
            </p:txBody>
          </p:sp>
          <p:sp>
            <p:nvSpPr>
              <p:cNvPr id="31" name="Freeform 137"/>
              <p:cNvSpPr>
                <a:spLocks noChangeAspect="1"/>
              </p:cNvSpPr>
              <p:nvPr/>
            </p:nvSpPr>
            <p:spPr bwMode="gray">
              <a:xfrm>
                <a:off x="3959" y="2654"/>
                <a:ext cx="451" cy="317"/>
              </a:xfrm>
              <a:custGeom>
                <a:avLst/>
                <a:gdLst>
                  <a:gd name="T0" fmla="*/ 0 w 2144"/>
                  <a:gd name="T1" fmla="*/ 0 h 1510"/>
                  <a:gd name="T2" fmla="*/ 0 w 2144"/>
                  <a:gd name="T3" fmla="*/ 0 h 1510"/>
                  <a:gd name="T4" fmla="*/ 0 w 2144"/>
                  <a:gd name="T5" fmla="*/ 0 h 1510"/>
                  <a:gd name="T6" fmla="*/ 0 w 2144"/>
                  <a:gd name="T7" fmla="*/ 0 h 1510"/>
                  <a:gd name="T8" fmla="*/ 0 w 2144"/>
                  <a:gd name="T9" fmla="*/ 0 h 1510"/>
                  <a:gd name="T10" fmla="*/ 0 60000 65536"/>
                  <a:gd name="T11" fmla="*/ 0 60000 65536"/>
                  <a:gd name="T12" fmla="*/ 0 60000 65536"/>
                  <a:gd name="T13" fmla="*/ 0 60000 65536"/>
                  <a:gd name="T14" fmla="*/ 0 60000 65536"/>
                  <a:gd name="T15" fmla="*/ 0 w 2144"/>
                  <a:gd name="T16" fmla="*/ 0 h 1510"/>
                  <a:gd name="T17" fmla="*/ 2144 w 2144"/>
                  <a:gd name="T18" fmla="*/ 1510 h 1510"/>
                </a:gdLst>
                <a:ahLst/>
                <a:cxnLst>
                  <a:cxn ang="T10">
                    <a:pos x="T0" y="T1"/>
                  </a:cxn>
                  <a:cxn ang="T11">
                    <a:pos x="T2" y="T3"/>
                  </a:cxn>
                  <a:cxn ang="T12">
                    <a:pos x="T4" y="T5"/>
                  </a:cxn>
                  <a:cxn ang="T13">
                    <a:pos x="T6" y="T7"/>
                  </a:cxn>
                  <a:cxn ang="T14">
                    <a:pos x="T8" y="T9"/>
                  </a:cxn>
                </a:cxnLst>
                <a:rect l="T15" t="T16" r="T17" b="T18"/>
                <a:pathLst>
                  <a:path w="2144" h="1510">
                    <a:moveTo>
                      <a:pt x="0" y="1484"/>
                    </a:moveTo>
                    <a:lnTo>
                      <a:pt x="2112" y="0"/>
                    </a:lnTo>
                    <a:lnTo>
                      <a:pt x="2144" y="25"/>
                    </a:lnTo>
                    <a:lnTo>
                      <a:pt x="42" y="1510"/>
                    </a:lnTo>
                    <a:lnTo>
                      <a:pt x="0" y="1484"/>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sz="1800" smtClean="0">
                  <a:latin typeface="Arial" pitchFamily="34" charset="0"/>
                </a:endParaRPr>
              </a:p>
            </p:txBody>
          </p:sp>
          <p:sp>
            <p:nvSpPr>
              <p:cNvPr id="32" name="Freeform 138"/>
              <p:cNvSpPr>
                <a:spLocks noChangeAspect="1"/>
              </p:cNvSpPr>
              <p:nvPr/>
            </p:nvSpPr>
            <p:spPr bwMode="gray">
              <a:xfrm>
                <a:off x="3985" y="2688"/>
                <a:ext cx="510" cy="361"/>
              </a:xfrm>
              <a:custGeom>
                <a:avLst/>
                <a:gdLst>
                  <a:gd name="T0" fmla="*/ 0 w 2430"/>
                  <a:gd name="T1" fmla="*/ 0 h 1720"/>
                  <a:gd name="T2" fmla="*/ 0 w 2430"/>
                  <a:gd name="T3" fmla="*/ 0 h 1720"/>
                  <a:gd name="T4" fmla="*/ 0 w 2430"/>
                  <a:gd name="T5" fmla="*/ 0 h 1720"/>
                  <a:gd name="T6" fmla="*/ 0 w 2430"/>
                  <a:gd name="T7" fmla="*/ 0 h 1720"/>
                  <a:gd name="T8" fmla="*/ 0 w 2430"/>
                  <a:gd name="T9" fmla="*/ 0 h 1720"/>
                  <a:gd name="T10" fmla="*/ 0 60000 65536"/>
                  <a:gd name="T11" fmla="*/ 0 60000 65536"/>
                  <a:gd name="T12" fmla="*/ 0 60000 65536"/>
                  <a:gd name="T13" fmla="*/ 0 60000 65536"/>
                  <a:gd name="T14" fmla="*/ 0 60000 65536"/>
                  <a:gd name="T15" fmla="*/ 0 w 2430"/>
                  <a:gd name="T16" fmla="*/ 0 h 1720"/>
                  <a:gd name="T17" fmla="*/ 2430 w 2430"/>
                  <a:gd name="T18" fmla="*/ 1720 h 1720"/>
                </a:gdLst>
                <a:ahLst/>
                <a:cxnLst>
                  <a:cxn ang="T10">
                    <a:pos x="T0" y="T1"/>
                  </a:cxn>
                  <a:cxn ang="T11">
                    <a:pos x="T2" y="T3"/>
                  </a:cxn>
                  <a:cxn ang="T12">
                    <a:pos x="T4" y="T5"/>
                  </a:cxn>
                  <a:cxn ang="T13">
                    <a:pos x="T6" y="T7"/>
                  </a:cxn>
                  <a:cxn ang="T14">
                    <a:pos x="T8" y="T9"/>
                  </a:cxn>
                </a:cxnLst>
                <a:rect l="T15" t="T16" r="T17" b="T18"/>
                <a:pathLst>
                  <a:path w="2430" h="1720">
                    <a:moveTo>
                      <a:pt x="0" y="1667"/>
                    </a:moveTo>
                    <a:lnTo>
                      <a:pt x="2359" y="3"/>
                    </a:lnTo>
                    <a:lnTo>
                      <a:pt x="2430" y="0"/>
                    </a:lnTo>
                    <a:lnTo>
                      <a:pt x="2" y="1720"/>
                    </a:lnTo>
                    <a:lnTo>
                      <a:pt x="0" y="1667"/>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sz="1800" smtClean="0">
                  <a:latin typeface="Arial" pitchFamily="34" charset="0"/>
                </a:endParaRPr>
              </a:p>
            </p:txBody>
          </p:sp>
          <p:sp>
            <p:nvSpPr>
              <p:cNvPr id="33" name="Freeform 139"/>
              <p:cNvSpPr>
                <a:spLocks noChangeAspect="1"/>
              </p:cNvSpPr>
              <p:nvPr/>
            </p:nvSpPr>
            <p:spPr bwMode="gray">
              <a:xfrm>
                <a:off x="4014" y="2698"/>
                <a:ext cx="590" cy="414"/>
              </a:xfrm>
              <a:custGeom>
                <a:avLst/>
                <a:gdLst>
                  <a:gd name="T0" fmla="*/ 0 w 2811"/>
                  <a:gd name="T1" fmla="*/ 0 h 1977"/>
                  <a:gd name="T2" fmla="*/ 0 w 2811"/>
                  <a:gd name="T3" fmla="*/ 0 h 1977"/>
                  <a:gd name="T4" fmla="*/ 0 w 2811"/>
                  <a:gd name="T5" fmla="*/ 0 h 1977"/>
                  <a:gd name="T6" fmla="*/ 0 w 2811"/>
                  <a:gd name="T7" fmla="*/ 0 h 1977"/>
                  <a:gd name="T8" fmla="*/ 0 w 2811"/>
                  <a:gd name="T9" fmla="*/ 0 h 1977"/>
                  <a:gd name="T10" fmla="*/ 0 60000 65536"/>
                  <a:gd name="T11" fmla="*/ 0 60000 65536"/>
                  <a:gd name="T12" fmla="*/ 0 60000 65536"/>
                  <a:gd name="T13" fmla="*/ 0 60000 65536"/>
                  <a:gd name="T14" fmla="*/ 0 60000 65536"/>
                  <a:gd name="T15" fmla="*/ 0 w 2811"/>
                  <a:gd name="T16" fmla="*/ 0 h 1977"/>
                  <a:gd name="T17" fmla="*/ 2811 w 2811"/>
                  <a:gd name="T18" fmla="*/ 1977 h 1977"/>
                </a:gdLst>
                <a:ahLst/>
                <a:cxnLst>
                  <a:cxn ang="T10">
                    <a:pos x="T0" y="T1"/>
                  </a:cxn>
                  <a:cxn ang="T11">
                    <a:pos x="T2" y="T3"/>
                  </a:cxn>
                  <a:cxn ang="T12">
                    <a:pos x="T4" y="T5"/>
                  </a:cxn>
                  <a:cxn ang="T13">
                    <a:pos x="T6" y="T7"/>
                  </a:cxn>
                  <a:cxn ang="T14">
                    <a:pos x="T8" y="T9"/>
                  </a:cxn>
                </a:cxnLst>
                <a:rect l="T15" t="T16" r="T17" b="T18"/>
                <a:pathLst>
                  <a:path w="2811" h="1977">
                    <a:moveTo>
                      <a:pt x="0" y="1941"/>
                    </a:moveTo>
                    <a:lnTo>
                      <a:pt x="2759" y="0"/>
                    </a:lnTo>
                    <a:lnTo>
                      <a:pt x="2811" y="10"/>
                    </a:lnTo>
                    <a:lnTo>
                      <a:pt x="30" y="1977"/>
                    </a:lnTo>
                    <a:lnTo>
                      <a:pt x="0" y="194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sz="1800" smtClean="0">
                  <a:latin typeface="Arial" pitchFamily="34" charset="0"/>
                </a:endParaRPr>
              </a:p>
            </p:txBody>
          </p:sp>
          <p:sp>
            <p:nvSpPr>
              <p:cNvPr id="34" name="Freeform 140"/>
              <p:cNvSpPr>
                <a:spLocks noChangeAspect="1"/>
              </p:cNvSpPr>
              <p:nvPr/>
            </p:nvSpPr>
            <p:spPr bwMode="gray">
              <a:xfrm>
                <a:off x="4073" y="2724"/>
                <a:ext cx="615" cy="432"/>
              </a:xfrm>
              <a:custGeom>
                <a:avLst/>
                <a:gdLst>
                  <a:gd name="T0" fmla="*/ 0 w 2932"/>
                  <a:gd name="T1" fmla="*/ 0 h 2058"/>
                  <a:gd name="T2" fmla="*/ 0 w 2932"/>
                  <a:gd name="T3" fmla="*/ 0 h 2058"/>
                  <a:gd name="T4" fmla="*/ 0 w 2932"/>
                  <a:gd name="T5" fmla="*/ 0 h 2058"/>
                  <a:gd name="T6" fmla="*/ 0 w 2932"/>
                  <a:gd name="T7" fmla="*/ 0 h 2058"/>
                  <a:gd name="T8" fmla="*/ 0 w 2932"/>
                  <a:gd name="T9" fmla="*/ 0 h 2058"/>
                  <a:gd name="T10" fmla="*/ 0 60000 65536"/>
                  <a:gd name="T11" fmla="*/ 0 60000 65536"/>
                  <a:gd name="T12" fmla="*/ 0 60000 65536"/>
                  <a:gd name="T13" fmla="*/ 0 60000 65536"/>
                  <a:gd name="T14" fmla="*/ 0 60000 65536"/>
                  <a:gd name="T15" fmla="*/ 0 w 2932"/>
                  <a:gd name="T16" fmla="*/ 0 h 2058"/>
                  <a:gd name="T17" fmla="*/ 2932 w 2932"/>
                  <a:gd name="T18" fmla="*/ 2058 h 2058"/>
                </a:gdLst>
                <a:ahLst/>
                <a:cxnLst>
                  <a:cxn ang="T10">
                    <a:pos x="T0" y="T1"/>
                  </a:cxn>
                  <a:cxn ang="T11">
                    <a:pos x="T2" y="T3"/>
                  </a:cxn>
                  <a:cxn ang="T12">
                    <a:pos x="T4" y="T5"/>
                  </a:cxn>
                  <a:cxn ang="T13">
                    <a:pos x="T6" y="T7"/>
                  </a:cxn>
                  <a:cxn ang="T14">
                    <a:pos x="T8" y="T9"/>
                  </a:cxn>
                </a:cxnLst>
                <a:rect l="T15" t="T16" r="T17" b="T18"/>
                <a:pathLst>
                  <a:path w="2932" h="2058">
                    <a:moveTo>
                      <a:pt x="0" y="2033"/>
                    </a:moveTo>
                    <a:lnTo>
                      <a:pt x="2889" y="0"/>
                    </a:lnTo>
                    <a:lnTo>
                      <a:pt x="2932" y="18"/>
                    </a:lnTo>
                    <a:lnTo>
                      <a:pt x="43" y="2058"/>
                    </a:lnTo>
                    <a:lnTo>
                      <a:pt x="0" y="203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sz="1800" smtClean="0">
                  <a:latin typeface="Arial" pitchFamily="34" charset="0"/>
                </a:endParaRPr>
              </a:p>
            </p:txBody>
          </p:sp>
          <p:sp>
            <p:nvSpPr>
              <p:cNvPr id="35" name="Freeform 141"/>
              <p:cNvSpPr>
                <a:spLocks noChangeAspect="1"/>
              </p:cNvSpPr>
              <p:nvPr/>
            </p:nvSpPr>
            <p:spPr bwMode="gray">
              <a:xfrm>
                <a:off x="4154" y="2761"/>
                <a:ext cx="603" cy="421"/>
              </a:xfrm>
              <a:custGeom>
                <a:avLst/>
                <a:gdLst>
                  <a:gd name="T0" fmla="*/ 0 w 2874"/>
                  <a:gd name="T1" fmla="*/ 0 h 2011"/>
                  <a:gd name="T2" fmla="*/ 0 w 2874"/>
                  <a:gd name="T3" fmla="*/ 0 h 2011"/>
                  <a:gd name="T4" fmla="*/ 0 w 2874"/>
                  <a:gd name="T5" fmla="*/ 0 h 2011"/>
                  <a:gd name="T6" fmla="*/ 0 w 2874"/>
                  <a:gd name="T7" fmla="*/ 0 h 2011"/>
                  <a:gd name="T8" fmla="*/ 0 w 2874"/>
                  <a:gd name="T9" fmla="*/ 0 h 2011"/>
                  <a:gd name="T10" fmla="*/ 0 60000 65536"/>
                  <a:gd name="T11" fmla="*/ 0 60000 65536"/>
                  <a:gd name="T12" fmla="*/ 0 60000 65536"/>
                  <a:gd name="T13" fmla="*/ 0 60000 65536"/>
                  <a:gd name="T14" fmla="*/ 0 60000 65536"/>
                  <a:gd name="T15" fmla="*/ 0 w 2874"/>
                  <a:gd name="T16" fmla="*/ 0 h 2011"/>
                  <a:gd name="T17" fmla="*/ 2874 w 2874"/>
                  <a:gd name="T18" fmla="*/ 2011 h 2011"/>
                </a:gdLst>
                <a:ahLst/>
                <a:cxnLst>
                  <a:cxn ang="T10">
                    <a:pos x="T0" y="T1"/>
                  </a:cxn>
                  <a:cxn ang="T11">
                    <a:pos x="T2" y="T3"/>
                  </a:cxn>
                  <a:cxn ang="T12">
                    <a:pos x="T4" y="T5"/>
                  </a:cxn>
                  <a:cxn ang="T13">
                    <a:pos x="T6" y="T7"/>
                  </a:cxn>
                  <a:cxn ang="T14">
                    <a:pos x="T8" y="T9"/>
                  </a:cxn>
                </a:cxnLst>
                <a:rect l="T15" t="T16" r="T17" b="T18"/>
                <a:pathLst>
                  <a:path w="2874" h="2011">
                    <a:moveTo>
                      <a:pt x="0" y="1999"/>
                    </a:moveTo>
                    <a:lnTo>
                      <a:pt x="2840" y="0"/>
                    </a:lnTo>
                    <a:lnTo>
                      <a:pt x="2874" y="24"/>
                    </a:lnTo>
                    <a:lnTo>
                      <a:pt x="65" y="2011"/>
                    </a:lnTo>
                    <a:lnTo>
                      <a:pt x="0" y="1999"/>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sz="1800" smtClean="0">
                  <a:latin typeface="Arial" pitchFamily="34" charset="0"/>
                </a:endParaRPr>
              </a:p>
            </p:txBody>
          </p:sp>
          <p:sp>
            <p:nvSpPr>
              <p:cNvPr id="36" name="Freeform 142"/>
              <p:cNvSpPr>
                <a:spLocks noChangeAspect="1"/>
              </p:cNvSpPr>
              <p:nvPr/>
            </p:nvSpPr>
            <p:spPr bwMode="gray">
              <a:xfrm>
                <a:off x="4269" y="2808"/>
                <a:ext cx="546" cy="382"/>
              </a:xfrm>
              <a:custGeom>
                <a:avLst/>
                <a:gdLst>
                  <a:gd name="T0" fmla="*/ 0 w 2604"/>
                  <a:gd name="T1" fmla="*/ 0 h 1820"/>
                  <a:gd name="T2" fmla="*/ 0 w 2604"/>
                  <a:gd name="T3" fmla="*/ 0 h 1820"/>
                  <a:gd name="T4" fmla="*/ 0 w 2604"/>
                  <a:gd name="T5" fmla="*/ 0 h 1820"/>
                  <a:gd name="T6" fmla="*/ 0 w 2604"/>
                  <a:gd name="T7" fmla="*/ 0 h 1820"/>
                  <a:gd name="T8" fmla="*/ 0 w 2604"/>
                  <a:gd name="T9" fmla="*/ 0 h 1820"/>
                  <a:gd name="T10" fmla="*/ 0 60000 65536"/>
                  <a:gd name="T11" fmla="*/ 0 60000 65536"/>
                  <a:gd name="T12" fmla="*/ 0 60000 65536"/>
                  <a:gd name="T13" fmla="*/ 0 60000 65536"/>
                  <a:gd name="T14" fmla="*/ 0 60000 65536"/>
                  <a:gd name="T15" fmla="*/ 0 w 2604"/>
                  <a:gd name="T16" fmla="*/ 0 h 1820"/>
                  <a:gd name="T17" fmla="*/ 2604 w 2604"/>
                  <a:gd name="T18" fmla="*/ 1820 h 1820"/>
                </a:gdLst>
                <a:ahLst/>
                <a:cxnLst>
                  <a:cxn ang="T10">
                    <a:pos x="T0" y="T1"/>
                  </a:cxn>
                  <a:cxn ang="T11">
                    <a:pos x="T2" y="T3"/>
                  </a:cxn>
                  <a:cxn ang="T12">
                    <a:pos x="T4" y="T5"/>
                  </a:cxn>
                  <a:cxn ang="T13">
                    <a:pos x="T6" y="T7"/>
                  </a:cxn>
                  <a:cxn ang="T14">
                    <a:pos x="T8" y="T9"/>
                  </a:cxn>
                </a:cxnLst>
                <a:rect l="T15" t="T16" r="T17" b="T18"/>
                <a:pathLst>
                  <a:path w="2604" h="1820">
                    <a:moveTo>
                      <a:pt x="0" y="1820"/>
                    </a:moveTo>
                    <a:lnTo>
                      <a:pt x="2577" y="0"/>
                    </a:lnTo>
                    <a:lnTo>
                      <a:pt x="2604" y="30"/>
                    </a:lnTo>
                    <a:lnTo>
                      <a:pt x="78" y="1819"/>
                    </a:lnTo>
                    <a:lnTo>
                      <a:pt x="0" y="182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sz="1800" smtClean="0">
                  <a:latin typeface="Arial" pitchFamily="34" charset="0"/>
                </a:endParaRPr>
              </a:p>
            </p:txBody>
          </p:sp>
          <p:sp>
            <p:nvSpPr>
              <p:cNvPr id="38" name="Freeform 143"/>
              <p:cNvSpPr>
                <a:spLocks noChangeAspect="1"/>
              </p:cNvSpPr>
              <p:nvPr/>
            </p:nvSpPr>
            <p:spPr bwMode="gray">
              <a:xfrm>
                <a:off x="4323" y="2868"/>
                <a:ext cx="531" cy="380"/>
              </a:xfrm>
              <a:custGeom>
                <a:avLst/>
                <a:gdLst>
                  <a:gd name="T0" fmla="*/ 0 w 2535"/>
                  <a:gd name="T1" fmla="*/ 0 h 1808"/>
                  <a:gd name="T2" fmla="*/ 0 w 2535"/>
                  <a:gd name="T3" fmla="*/ 0 h 1808"/>
                  <a:gd name="T4" fmla="*/ 0 w 2535"/>
                  <a:gd name="T5" fmla="*/ 0 h 1808"/>
                  <a:gd name="T6" fmla="*/ 0 w 2535"/>
                  <a:gd name="T7" fmla="*/ 0 h 1808"/>
                  <a:gd name="T8" fmla="*/ 0 w 2535"/>
                  <a:gd name="T9" fmla="*/ 0 h 1808"/>
                  <a:gd name="T10" fmla="*/ 0 60000 65536"/>
                  <a:gd name="T11" fmla="*/ 0 60000 65536"/>
                  <a:gd name="T12" fmla="*/ 0 60000 65536"/>
                  <a:gd name="T13" fmla="*/ 0 60000 65536"/>
                  <a:gd name="T14" fmla="*/ 0 60000 65536"/>
                  <a:gd name="T15" fmla="*/ 0 w 2535"/>
                  <a:gd name="T16" fmla="*/ 0 h 1808"/>
                  <a:gd name="T17" fmla="*/ 2535 w 2535"/>
                  <a:gd name="T18" fmla="*/ 1808 h 1808"/>
                </a:gdLst>
                <a:ahLst/>
                <a:cxnLst>
                  <a:cxn ang="T10">
                    <a:pos x="T0" y="T1"/>
                  </a:cxn>
                  <a:cxn ang="T11">
                    <a:pos x="T2" y="T3"/>
                  </a:cxn>
                  <a:cxn ang="T12">
                    <a:pos x="T4" y="T5"/>
                  </a:cxn>
                  <a:cxn ang="T13">
                    <a:pos x="T6" y="T7"/>
                  </a:cxn>
                  <a:cxn ang="T14">
                    <a:pos x="T8" y="T9"/>
                  </a:cxn>
                </a:cxnLst>
                <a:rect l="T15" t="T16" r="T17" b="T18"/>
                <a:pathLst>
                  <a:path w="2535" h="1808">
                    <a:moveTo>
                      <a:pt x="0" y="1773"/>
                    </a:moveTo>
                    <a:lnTo>
                      <a:pt x="2519" y="0"/>
                    </a:lnTo>
                    <a:lnTo>
                      <a:pt x="2535" y="38"/>
                    </a:lnTo>
                    <a:lnTo>
                      <a:pt x="33" y="1808"/>
                    </a:lnTo>
                    <a:lnTo>
                      <a:pt x="0" y="177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sz="1800" smtClean="0">
                  <a:latin typeface="Arial" pitchFamily="34" charset="0"/>
                </a:endParaRPr>
              </a:p>
            </p:txBody>
          </p:sp>
          <p:sp>
            <p:nvSpPr>
              <p:cNvPr id="39" name="Freeform 144"/>
              <p:cNvSpPr>
                <a:spLocks noChangeAspect="1"/>
              </p:cNvSpPr>
              <p:nvPr/>
            </p:nvSpPr>
            <p:spPr bwMode="gray">
              <a:xfrm>
                <a:off x="4378" y="2930"/>
                <a:ext cx="522" cy="366"/>
              </a:xfrm>
              <a:custGeom>
                <a:avLst/>
                <a:gdLst>
                  <a:gd name="T0" fmla="*/ 0 w 2483"/>
                  <a:gd name="T1" fmla="*/ 0 h 1745"/>
                  <a:gd name="T2" fmla="*/ 0 w 2483"/>
                  <a:gd name="T3" fmla="*/ 0 h 1745"/>
                  <a:gd name="T4" fmla="*/ 0 w 2483"/>
                  <a:gd name="T5" fmla="*/ 0 h 1745"/>
                  <a:gd name="T6" fmla="*/ 0 w 2483"/>
                  <a:gd name="T7" fmla="*/ 0 h 1745"/>
                  <a:gd name="T8" fmla="*/ 0 w 2483"/>
                  <a:gd name="T9" fmla="*/ 0 h 1745"/>
                  <a:gd name="T10" fmla="*/ 0 60000 65536"/>
                  <a:gd name="T11" fmla="*/ 0 60000 65536"/>
                  <a:gd name="T12" fmla="*/ 0 60000 65536"/>
                  <a:gd name="T13" fmla="*/ 0 60000 65536"/>
                  <a:gd name="T14" fmla="*/ 0 60000 65536"/>
                  <a:gd name="T15" fmla="*/ 0 w 2483"/>
                  <a:gd name="T16" fmla="*/ 0 h 1745"/>
                  <a:gd name="T17" fmla="*/ 2483 w 2483"/>
                  <a:gd name="T18" fmla="*/ 1745 h 1745"/>
                </a:gdLst>
                <a:ahLst/>
                <a:cxnLst>
                  <a:cxn ang="T10">
                    <a:pos x="T0" y="T1"/>
                  </a:cxn>
                  <a:cxn ang="T11">
                    <a:pos x="T2" y="T3"/>
                  </a:cxn>
                  <a:cxn ang="T12">
                    <a:pos x="T4" y="T5"/>
                  </a:cxn>
                  <a:cxn ang="T13">
                    <a:pos x="T6" y="T7"/>
                  </a:cxn>
                  <a:cxn ang="T14">
                    <a:pos x="T8" y="T9"/>
                  </a:cxn>
                </a:cxnLst>
                <a:rect l="T15" t="T16" r="T17" b="T18"/>
                <a:pathLst>
                  <a:path w="2483" h="1745">
                    <a:moveTo>
                      <a:pt x="0" y="1715"/>
                    </a:moveTo>
                    <a:lnTo>
                      <a:pt x="2438" y="0"/>
                    </a:lnTo>
                    <a:lnTo>
                      <a:pt x="2483" y="18"/>
                    </a:lnTo>
                    <a:lnTo>
                      <a:pt x="41" y="1745"/>
                    </a:lnTo>
                    <a:lnTo>
                      <a:pt x="0" y="1715"/>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sz="1800" smtClean="0">
                  <a:latin typeface="Arial" pitchFamily="34" charset="0"/>
                </a:endParaRPr>
              </a:p>
            </p:txBody>
          </p:sp>
          <p:sp>
            <p:nvSpPr>
              <p:cNvPr id="40" name="Freeform 145"/>
              <p:cNvSpPr>
                <a:spLocks noChangeAspect="1"/>
              </p:cNvSpPr>
              <p:nvPr/>
            </p:nvSpPr>
            <p:spPr bwMode="gray">
              <a:xfrm>
                <a:off x="4451" y="2962"/>
                <a:ext cx="528" cy="370"/>
              </a:xfrm>
              <a:custGeom>
                <a:avLst/>
                <a:gdLst>
                  <a:gd name="T0" fmla="*/ 0 w 2514"/>
                  <a:gd name="T1" fmla="*/ 0 h 1762"/>
                  <a:gd name="T2" fmla="*/ 0 w 2514"/>
                  <a:gd name="T3" fmla="*/ 0 h 1762"/>
                  <a:gd name="T4" fmla="*/ 0 w 2514"/>
                  <a:gd name="T5" fmla="*/ 0 h 1762"/>
                  <a:gd name="T6" fmla="*/ 0 w 2514"/>
                  <a:gd name="T7" fmla="*/ 0 h 1762"/>
                  <a:gd name="T8" fmla="*/ 0 w 2514"/>
                  <a:gd name="T9" fmla="*/ 0 h 1762"/>
                  <a:gd name="T10" fmla="*/ 0 60000 65536"/>
                  <a:gd name="T11" fmla="*/ 0 60000 65536"/>
                  <a:gd name="T12" fmla="*/ 0 60000 65536"/>
                  <a:gd name="T13" fmla="*/ 0 60000 65536"/>
                  <a:gd name="T14" fmla="*/ 0 60000 65536"/>
                  <a:gd name="T15" fmla="*/ 0 w 2514"/>
                  <a:gd name="T16" fmla="*/ 0 h 1762"/>
                  <a:gd name="T17" fmla="*/ 2514 w 2514"/>
                  <a:gd name="T18" fmla="*/ 1762 h 1762"/>
                </a:gdLst>
                <a:ahLst/>
                <a:cxnLst>
                  <a:cxn ang="T10">
                    <a:pos x="T0" y="T1"/>
                  </a:cxn>
                  <a:cxn ang="T11">
                    <a:pos x="T2" y="T3"/>
                  </a:cxn>
                  <a:cxn ang="T12">
                    <a:pos x="T4" y="T5"/>
                  </a:cxn>
                  <a:cxn ang="T13">
                    <a:pos x="T6" y="T7"/>
                  </a:cxn>
                  <a:cxn ang="T14">
                    <a:pos x="T8" y="T9"/>
                  </a:cxn>
                </a:cxnLst>
                <a:rect l="T15" t="T16" r="T17" b="T18"/>
                <a:pathLst>
                  <a:path w="2514" h="1762">
                    <a:moveTo>
                      <a:pt x="0" y="1742"/>
                    </a:moveTo>
                    <a:lnTo>
                      <a:pt x="2476" y="0"/>
                    </a:lnTo>
                    <a:lnTo>
                      <a:pt x="2514" y="22"/>
                    </a:lnTo>
                    <a:lnTo>
                      <a:pt x="51" y="1762"/>
                    </a:lnTo>
                    <a:lnTo>
                      <a:pt x="0" y="1742"/>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sz="1800" smtClean="0">
                  <a:latin typeface="Arial" pitchFamily="34" charset="0"/>
                </a:endParaRPr>
              </a:p>
            </p:txBody>
          </p:sp>
          <p:sp>
            <p:nvSpPr>
              <p:cNvPr id="41" name="Freeform 146"/>
              <p:cNvSpPr>
                <a:spLocks noChangeAspect="1"/>
              </p:cNvSpPr>
              <p:nvPr/>
            </p:nvSpPr>
            <p:spPr bwMode="gray">
              <a:xfrm>
                <a:off x="4536" y="3004"/>
                <a:ext cx="502" cy="352"/>
              </a:xfrm>
              <a:custGeom>
                <a:avLst/>
                <a:gdLst>
                  <a:gd name="T0" fmla="*/ 0 w 2387"/>
                  <a:gd name="T1" fmla="*/ 0 h 1676"/>
                  <a:gd name="T2" fmla="*/ 0 w 2387"/>
                  <a:gd name="T3" fmla="*/ 0 h 1676"/>
                  <a:gd name="T4" fmla="*/ 0 w 2387"/>
                  <a:gd name="T5" fmla="*/ 0 h 1676"/>
                  <a:gd name="T6" fmla="*/ 0 w 2387"/>
                  <a:gd name="T7" fmla="*/ 0 h 1676"/>
                  <a:gd name="T8" fmla="*/ 0 w 2387"/>
                  <a:gd name="T9" fmla="*/ 0 h 1676"/>
                  <a:gd name="T10" fmla="*/ 0 60000 65536"/>
                  <a:gd name="T11" fmla="*/ 0 60000 65536"/>
                  <a:gd name="T12" fmla="*/ 0 60000 65536"/>
                  <a:gd name="T13" fmla="*/ 0 60000 65536"/>
                  <a:gd name="T14" fmla="*/ 0 60000 65536"/>
                  <a:gd name="T15" fmla="*/ 0 w 2387"/>
                  <a:gd name="T16" fmla="*/ 0 h 1676"/>
                  <a:gd name="T17" fmla="*/ 2387 w 2387"/>
                  <a:gd name="T18" fmla="*/ 1676 h 1676"/>
                </a:gdLst>
                <a:ahLst/>
                <a:cxnLst>
                  <a:cxn ang="T10">
                    <a:pos x="T0" y="T1"/>
                  </a:cxn>
                  <a:cxn ang="T11">
                    <a:pos x="T2" y="T3"/>
                  </a:cxn>
                  <a:cxn ang="T12">
                    <a:pos x="T4" y="T5"/>
                  </a:cxn>
                  <a:cxn ang="T13">
                    <a:pos x="T6" y="T7"/>
                  </a:cxn>
                  <a:cxn ang="T14">
                    <a:pos x="T8" y="T9"/>
                  </a:cxn>
                </a:cxnLst>
                <a:rect l="T15" t="T16" r="T17" b="T18"/>
                <a:pathLst>
                  <a:path w="2387" h="1676">
                    <a:moveTo>
                      <a:pt x="0" y="1661"/>
                    </a:moveTo>
                    <a:lnTo>
                      <a:pt x="2357" y="0"/>
                    </a:lnTo>
                    <a:lnTo>
                      <a:pt x="2387" y="30"/>
                    </a:lnTo>
                    <a:lnTo>
                      <a:pt x="59" y="1676"/>
                    </a:lnTo>
                    <a:lnTo>
                      <a:pt x="0" y="166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sz="1800" smtClean="0">
                  <a:latin typeface="Arial" pitchFamily="34" charset="0"/>
                </a:endParaRPr>
              </a:p>
            </p:txBody>
          </p:sp>
          <p:sp>
            <p:nvSpPr>
              <p:cNvPr id="42" name="Freeform 147"/>
              <p:cNvSpPr>
                <a:spLocks noChangeAspect="1"/>
              </p:cNvSpPr>
              <p:nvPr/>
            </p:nvSpPr>
            <p:spPr bwMode="gray">
              <a:xfrm>
                <a:off x="4642" y="3068"/>
                <a:ext cx="426" cy="299"/>
              </a:xfrm>
              <a:custGeom>
                <a:avLst/>
                <a:gdLst>
                  <a:gd name="T0" fmla="*/ 0 w 2029"/>
                  <a:gd name="T1" fmla="*/ 0 h 1429"/>
                  <a:gd name="T2" fmla="*/ 0 w 2029"/>
                  <a:gd name="T3" fmla="*/ 0 h 1429"/>
                  <a:gd name="T4" fmla="*/ 0 w 2029"/>
                  <a:gd name="T5" fmla="*/ 0 h 1429"/>
                  <a:gd name="T6" fmla="*/ 0 w 2029"/>
                  <a:gd name="T7" fmla="*/ 0 h 1429"/>
                  <a:gd name="T8" fmla="*/ 0 w 2029"/>
                  <a:gd name="T9" fmla="*/ 0 h 1429"/>
                  <a:gd name="T10" fmla="*/ 0 60000 65536"/>
                  <a:gd name="T11" fmla="*/ 0 60000 65536"/>
                  <a:gd name="T12" fmla="*/ 0 60000 65536"/>
                  <a:gd name="T13" fmla="*/ 0 60000 65536"/>
                  <a:gd name="T14" fmla="*/ 0 60000 65536"/>
                  <a:gd name="T15" fmla="*/ 0 w 2029"/>
                  <a:gd name="T16" fmla="*/ 0 h 1429"/>
                  <a:gd name="T17" fmla="*/ 2029 w 2029"/>
                  <a:gd name="T18" fmla="*/ 1429 h 1429"/>
                </a:gdLst>
                <a:ahLst/>
                <a:cxnLst>
                  <a:cxn ang="T10">
                    <a:pos x="T0" y="T1"/>
                  </a:cxn>
                  <a:cxn ang="T11">
                    <a:pos x="T2" y="T3"/>
                  </a:cxn>
                  <a:cxn ang="T12">
                    <a:pos x="T4" y="T5"/>
                  </a:cxn>
                  <a:cxn ang="T13">
                    <a:pos x="T6" y="T7"/>
                  </a:cxn>
                  <a:cxn ang="T14">
                    <a:pos x="T8" y="T9"/>
                  </a:cxn>
                </a:cxnLst>
                <a:rect l="T15" t="T16" r="T17" b="T18"/>
                <a:pathLst>
                  <a:path w="2029" h="1429">
                    <a:moveTo>
                      <a:pt x="0" y="1424"/>
                    </a:moveTo>
                    <a:lnTo>
                      <a:pt x="2024" y="0"/>
                    </a:lnTo>
                    <a:lnTo>
                      <a:pt x="2029" y="48"/>
                    </a:lnTo>
                    <a:lnTo>
                      <a:pt x="74" y="1429"/>
                    </a:lnTo>
                    <a:lnTo>
                      <a:pt x="0" y="1424"/>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sz="1800" smtClean="0">
                  <a:latin typeface="Arial" pitchFamily="34" charset="0"/>
                </a:endParaRPr>
              </a:p>
            </p:txBody>
          </p:sp>
        </p:grpSp>
        <p:sp>
          <p:nvSpPr>
            <p:cNvPr id="13" name="Text Box 148"/>
            <p:cNvSpPr txBox="1">
              <a:spLocks noChangeArrowheads="1"/>
            </p:cNvSpPr>
            <p:nvPr/>
          </p:nvSpPr>
          <p:spPr bwMode="gray">
            <a:xfrm>
              <a:off x="3610" y="768"/>
              <a:ext cx="454" cy="194"/>
            </a:xfrm>
            <a:prstGeom prst="rect">
              <a:avLst/>
            </a:prstGeom>
            <a:noFill/>
            <a:ln w="12700" algn="ctr">
              <a:noFill/>
              <a:miter lim="800000"/>
              <a:headEnd/>
              <a:tailEnd/>
            </a:ln>
          </p:spPr>
          <p:txBody>
            <a:bodyPr>
              <a:spAutoFit/>
            </a:bodyPr>
            <a:lstStyle/>
            <a:p>
              <a:pPr algn="ctr">
                <a:spcBef>
                  <a:spcPct val="50000"/>
                </a:spcBef>
              </a:pPr>
              <a:r>
                <a:rPr lang="en-US" sz="1400" b="1" dirty="0" smtClean="0">
                  <a:latin typeface="Arial Narrow" pitchFamily="34" charset="0"/>
                </a:rPr>
                <a:t>WAN </a:t>
              </a:r>
            </a:p>
          </p:txBody>
        </p:sp>
      </p:grpSp>
      <p:sp>
        <p:nvSpPr>
          <p:cNvPr id="45" name="AutoShape 113"/>
          <p:cNvSpPr>
            <a:spLocks noChangeArrowheads="1"/>
          </p:cNvSpPr>
          <p:nvPr/>
        </p:nvSpPr>
        <p:spPr bwMode="gray">
          <a:xfrm rot="-5400000">
            <a:off x="534322" y="3291956"/>
            <a:ext cx="1097280" cy="457200"/>
          </a:xfrm>
          <a:prstGeom prst="downArrow">
            <a:avLst>
              <a:gd name="adj1" fmla="val 100000"/>
              <a:gd name="adj2" fmla="val 30903"/>
            </a:avLst>
          </a:prstGeom>
          <a:gradFill rotWithShape="1">
            <a:gsLst>
              <a:gs pos="0">
                <a:schemeClr val="accent1"/>
              </a:gs>
              <a:gs pos="100000">
                <a:schemeClr val="accent1">
                  <a:alpha val="37000"/>
                </a:schemeClr>
              </a:gs>
            </a:gsLst>
            <a:lin ang="5400000" scaled="1"/>
          </a:gradFill>
          <a:ln w="12700" algn="ctr">
            <a:noFill/>
            <a:miter lim="800000"/>
            <a:headEnd/>
            <a:tailEnd/>
          </a:ln>
          <a:effectLst/>
        </p:spPr>
        <p:txBody>
          <a:bodyPr wrap="none" lIns="45720" rIns="45720" anchor="ctr" anchorCtr="1"/>
          <a:lstStyle/>
          <a:p>
            <a:pPr>
              <a:spcBef>
                <a:spcPct val="50000"/>
              </a:spcBef>
              <a:defRPr/>
            </a:pPr>
            <a:r>
              <a:rPr lang="en-US" sz="1600" dirty="0">
                <a:solidFill>
                  <a:schemeClr val="tx1">
                    <a:lumMod val="50000"/>
                    <a:lumOff val="50000"/>
                  </a:schemeClr>
                </a:solidFill>
                <a:latin typeface="Arial Narrow" pitchFamily="34" charset="0"/>
              </a:rPr>
              <a:t>Aggregation</a:t>
            </a:r>
            <a:endParaRPr lang="en-US" sz="1200" dirty="0">
              <a:solidFill>
                <a:schemeClr val="tx1">
                  <a:lumMod val="50000"/>
                  <a:lumOff val="50000"/>
                </a:schemeClr>
              </a:solidFill>
              <a:latin typeface="Arial Narrow" pitchFamily="34" charset="0"/>
            </a:endParaRPr>
          </a:p>
        </p:txBody>
      </p:sp>
      <p:sp>
        <p:nvSpPr>
          <p:cNvPr id="46" name="AutoShape 114"/>
          <p:cNvSpPr>
            <a:spLocks noChangeArrowheads="1"/>
          </p:cNvSpPr>
          <p:nvPr/>
        </p:nvSpPr>
        <p:spPr bwMode="gray">
          <a:xfrm rot="-5400000">
            <a:off x="534322" y="4456652"/>
            <a:ext cx="1097280" cy="457200"/>
          </a:xfrm>
          <a:prstGeom prst="downArrow">
            <a:avLst>
              <a:gd name="adj1" fmla="val 100000"/>
              <a:gd name="adj2" fmla="val 30981"/>
            </a:avLst>
          </a:prstGeom>
          <a:gradFill rotWithShape="1">
            <a:gsLst>
              <a:gs pos="0">
                <a:schemeClr val="accent1"/>
              </a:gs>
              <a:gs pos="100000">
                <a:schemeClr val="accent1">
                  <a:alpha val="37000"/>
                </a:schemeClr>
              </a:gs>
            </a:gsLst>
            <a:lin ang="5400000" scaled="1"/>
          </a:gradFill>
          <a:ln w="12700" algn="ctr">
            <a:noFill/>
            <a:miter lim="800000"/>
            <a:headEnd/>
            <a:tailEnd/>
          </a:ln>
          <a:effectLst/>
        </p:spPr>
        <p:txBody>
          <a:bodyPr wrap="none" lIns="45720" rIns="45720" anchor="ctr" anchorCtr="1"/>
          <a:lstStyle/>
          <a:p>
            <a:pPr>
              <a:spcBef>
                <a:spcPct val="50000"/>
              </a:spcBef>
              <a:defRPr/>
            </a:pPr>
            <a:r>
              <a:rPr lang="en-US" sz="1600" dirty="0">
                <a:solidFill>
                  <a:schemeClr val="tx1">
                    <a:lumMod val="50000"/>
                    <a:lumOff val="50000"/>
                  </a:schemeClr>
                </a:solidFill>
                <a:latin typeface="Arial Narrow" pitchFamily="34" charset="0"/>
              </a:rPr>
              <a:t>Access</a:t>
            </a:r>
            <a:endParaRPr lang="en-US" sz="1200" dirty="0">
              <a:solidFill>
                <a:schemeClr val="tx1">
                  <a:lumMod val="50000"/>
                  <a:lumOff val="50000"/>
                </a:schemeClr>
              </a:solidFill>
              <a:latin typeface="Arial Narrow" pitchFamily="34" charset="0"/>
            </a:endParaRPr>
          </a:p>
        </p:txBody>
      </p:sp>
      <p:sp>
        <p:nvSpPr>
          <p:cNvPr id="47" name="AutoShape 149"/>
          <p:cNvSpPr>
            <a:spLocks noChangeArrowheads="1"/>
          </p:cNvSpPr>
          <p:nvPr/>
        </p:nvSpPr>
        <p:spPr bwMode="gray">
          <a:xfrm rot="-5400000">
            <a:off x="534322" y="2127260"/>
            <a:ext cx="1097280" cy="457200"/>
          </a:xfrm>
          <a:prstGeom prst="downArrow">
            <a:avLst>
              <a:gd name="adj1" fmla="val 100000"/>
              <a:gd name="adj2" fmla="val 32292"/>
            </a:avLst>
          </a:prstGeom>
          <a:gradFill rotWithShape="1">
            <a:gsLst>
              <a:gs pos="0">
                <a:schemeClr val="accent1"/>
              </a:gs>
              <a:gs pos="100000">
                <a:schemeClr val="accent1">
                  <a:alpha val="37000"/>
                </a:schemeClr>
              </a:gs>
            </a:gsLst>
            <a:lin ang="5400000" scaled="1"/>
          </a:gradFill>
          <a:ln w="12700" algn="ctr">
            <a:noFill/>
            <a:miter lim="800000"/>
            <a:headEnd/>
            <a:tailEnd/>
          </a:ln>
          <a:effectLst/>
        </p:spPr>
        <p:txBody>
          <a:bodyPr wrap="none" lIns="45720" rIns="45720" anchor="ctr" anchorCtr="1"/>
          <a:lstStyle/>
          <a:p>
            <a:pPr>
              <a:spcBef>
                <a:spcPct val="50000"/>
              </a:spcBef>
              <a:defRPr/>
            </a:pPr>
            <a:r>
              <a:rPr lang="en-US" sz="1600" dirty="0">
                <a:solidFill>
                  <a:schemeClr val="tx1">
                    <a:lumMod val="50000"/>
                    <a:lumOff val="50000"/>
                  </a:schemeClr>
                </a:solidFill>
                <a:latin typeface="Arial Narrow" pitchFamily="34" charset="0"/>
              </a:rPr>
              <a:t>Core</a:t>
            </a:r>
            <a:endParaRPr lang="en-US" sz="1200" dirty="0">
              <a:solidFill>
                <a:schemeClr val="tx1">
                  <a:lumMod val="50000"/>
                  <a:lumOff val="50000"/>
                </a:schemeClr>
              </a:solidFill>
              <a:latin typeface="Arial Narrow" pitchFamily="34" charset="0"/>
            </a:endParaRPr>
          </a:p>
        </p:txBody>
      </p:sp>
      <p:sp>
        <p:nvSpPr>
          <p:cNvPr id="48" name="AutoShape 181"/>
          <p:cNvSpPr>
            <a:spLocks noChangeArrowheads="1"/>
          </p:cNvSpPr>
          <p:nvPr/>
        </p:nvSpPr>
        <p:spPr bwMode="gray">
          <a:xfrm rot="-5400000">
            <a:off x="534322" y="5621347"/>
            <a:ext cx="1097280" cy="457200"/>
          </a:xfrm>
          <a:prstGeom prst="downArrow">
            <a:avLst>
              <a:gd name="adj1" fmla="val 94981"/>
              <a:gd name="adj2" fmla="val 22222"/>
            </a:avLst>
          </a:prstGeom>
          <a:gradFill rotWithShape="1">
            <a:gsLst>
              <a:gs pos="0">
                <a:schemeClr val="accent1"/>
              </a:gs>
              <a:gs pos="100000">
                <a:schemeClr val="accent1">
                  <a:alpha val="37000"/>
                </a:schemeClr>
              </a:gs>
            </a:gsLst>
            <a:lin ang="5400000" scaled="1"/>
          </a:gradFill>
          <a:ln w="12700" algn="ctr">
            <a:noFill/>
            <a:miter lim="800000"/>
            <a:headEnd/>
            <a:tailEnd/>
          </a:ln>
          <a:effectLst/>
        </p:spPr>
        <p:txBody>
          <a:bodyPr wrap="none" lIns="45720" rIns="45720" anchor="ctr" anchorCtr="1"/>
          <a:lstStyle/>
          <a:p>
            <a:pPr>
              <a:spcBef>
                <a:spcPct val="50000"/>
              </a:spcBef>
              <a:defRPr/>
            </a:pPr>
            <a:r>
              <a:rPr lang="en-US" sz="1600" dirty="0">
                <a:solidFill>
                  <a:schemeClr val="tx1">
                    <a:lumMod val="50000"/>
                    <a:lumOff val="50000"/>
                  </a:schemeClr>
                </a:solidFill>
                <a:latin typeface="Arial Narrow" pitchFamily="34" charset="0"/>
              </a:rPr>
              <a:t>Servers</a:t>
            </a:r>
          </a:p>
        </p:txBody>
      </p:sp>
      <p:cxnSp>
        <p:nvCxnSpPr>
          <p:cNvPr id="185" name="AutoShape 97"/>
          <p:cNvCxnSpPr>
            <a:cxnSpLocks noChangeShapeType="1"/>
            <a:stCxn id="44" idx="2"/>
            <a:endCxn id="184" idx="0"/>
          </p:cNvCxnSpPr>
          <p:nvPr/>
        </p:nvCxnSpPr>
        <p:spPr bwMode="gray">
          <a:xfrm rot="5400000">
            <a:off x="4129580" y="2453832"/>
            <a:ext cx="393700" cy="817419"/>
          </a:xfrm>
          <a:prstGeom prst="straightConnector1">
            <a:avLst/>
          </a:prstGeom>
          <a:noFill/>
          <a:ln w="38100">
            <a:solidFill>
              <a:schemeClr val="accent2"/>
            </a:solidFill>
            <a:round/>
            <a:headEnd type="none" w="med" len="med"/>
            <a:tailEnd type="none" w="med" len="med"/>
          </a:ln>
        </p:spPr>
      </p:cxnSp>
      <p:cxnSp>
        <p:nvCxnSpPr>
          <p:cNvPr id="188" name="AutoShape 97"/>
          <p:cNvCxnSpPr>
            <a:cxnSpLocks noChangeShapeType="1"/>
            <a:stCxn id="43" idx="2"/>
            <a:endCxn id="184" idx="0"/>
          </p:cNvCxnSpPr>
          <p:nvPr/>
        </p:nvCxnSpPr>
        <p:spPr bwMode="gray">
          <a:xfrm rot="5400000">
            <a:off x="3720870" y="2862530"/>
            <a:ext cx="393700" cy="1588"/>
          </a:xfrm>
          <a:prstGeom prst="straightConnector1">
            <a:avLst/>
          </a:prstGeom>
          <a:noFill/>
          <a:ln w="38100">
            <a:solidFill>
              <a:schemeClr val="accent2"/>
            </a:solidFill>
            <a:round/>
            <a:headEnd type="none" w="med" len="med"/>
            <a:tailEnd type="none" w="med" len="med"/>
          </a:ln>
        </p:spPr>
      </p:cxnSp>
      <p:cxnSp>
        <p:nvCxnSpPr>
          <p:cNvPr id="192" name="AutoShape 97"/>
          <p:cNvCxnSpPr>
            <a:cxnSpLocks noChangeShapeType="1"/>
            <a:stCxn id="43" idx="2"/>
          </p:cNvCxnSpPr>
          <p:nvPr/>
        </p:nvCxnSpPr>
        <p:spPr bwMode="gray">
          <a:xfrm rot="16200000" flipH="1">
            <a:off x="4153720" y="2429704"/>
            <a:ext cx="725223" cy="1197195"/>
          </a:xfrm>
          <a:prstGeom prst="straightConnector1">
            <a:avLst/>
          </a:prstGeom>
          <a:noFill/>
          <a:ln w="38100">
            <a:solidFill>
              <a:schemeClr val="accent2"/>
            </a:solidFill>
            <a:round/>
            <a:headEnd type="none" w="med" len="med"/>
            <a:tailEnd type="none" w="med" len="med"/>
          </a:ln>
        </p:spPr>
      </p:cxnSp>
      <p:cxnSp>
        <p:nvCxnSpPr>
          <p:cNvPr id="196" name="AutoShape 97"/>
          <p:cNvCxnSpPr>
            <a:cxnSpLocks noChangeShapeType="1"/>
            <a:stCxn id="44" idx="2"/>
          </p:cNvCxnSpPr>
          <p:nvPr/>
        </p:nvCxnSpPr>
        <p:spPr bwMode="gray">
          <a:xfrm rot="16200000" flipH="1">
            <a:off x="4486214" y="2914614"/>
            <a:ext cx="696648" cy="198801"/>
          </a:xfrm>
          <a:prstGeom prst="straightConnector1">
            <a:avLst/>
          </a:prstGeom>
          <a:noFill/>
          <a:ln w="38100">
            <a:solidFill>
              <a:schemeClr val="accent2"/>
            </a:solidFill>
            <a:round/>
            <a:headEnd type="none" w="med" len="med"/>
            <a:tailEnd type="none" w="med" len="med"/>
          </a:ln>
        </p:spPr>
      </p:cxnSp>
      <p:pic>
        <p:nvPicPr>
          <p:cNvPr id="184" name="Picture 150"/>
          <p:cNvPicPr>
            <a:picLocks noChangeAspect="1" noChangeArrowheads="1"/>
          </p:cNvPicPr>
          <p:nvPr/>
        </p:nvPicPr>
        <p:blipFill>
          <a:blip r:embed="rId3" cstate="print"/>
          <a:srcRect/>
          <a:stretch>
            <a:fillRect/>
          </a:stretch>
        </p:blipFill>
        <p:spPr bwMode="gray">
          <a:xfrm>
            <a:off x="3712139" y="3059380"/>
            <a:ext cx="411163" cy="635000"/>
          </a:xfrm>
          <a:prstGeom prst="rect">
            <a:avLst/>
          </a:prstGeom>
          <a:noFill/>
          <a:ln w="9525">
            <a:noFill/>
            <a:miter lim="800000"/>
            <a:headEnd/>
            <a:tailEnd/>
          </a:ln>
        </p:spPr>
      </p:pic>
      <p:pic>
        <p:nvPicPr>
          <p:cNvPr id="43" name="Picture 150"/>
          <p:cNvPicPr>
            <a:picLocks noChangeAspect="1" noChangeArrowheads="1"/>
          </p:cNvPicPr>
          <p:nvPr/>
        </p:nvPicPr>
        <p:blipFill>
          <a:blip r:embed="rId3" cstate="print"/>
          <a:srcRect/>
          <a:stretch>
            <a:fillRect/>
          </a:stretch>
        </p:blipFill>
        <p:spPr bwMode="gray">
          <a:xfrm>
            <a:off x="3712139" y="2030680"/>
            <a:ext cx="411163" cy="635000"/>
          </a:xfrm>
          <a:prstGeom prst="rect">
            <a:avLst/>
          </a:prstGeom>
          <a:noFill/>
          <a:ln w="9525">
            <a:noFill/>
            <a:miter lim="800000"/>
            <a:headEnd/>
            <a:tailEnd/>
          </a:ln>
        </p:spPr>
      </p:pic>
      <p:pic>
        <p:nvPicPr>
          <p:cNvPr id="44" name="Picture 150"/>
          <p:cNvPicPr>
            <a:picLocks noChangeAspect="1" noChangeArrowheads="1"/>
          </p:cNvPicPr>
          <p:nvPr/>
        </p:nvPicPr>
        <p:blipFill>
          <a:blip r:embed="rId3" cstate="print"/>
          <a:srcRect/>
          <a:stretch>
            <a:fillRect/>
          </a:stretch>
        </p:blipFill>
        <p:spPr bwMode="gray">
          <a:xfrm>
            <a:off x="4529559" y="2030680"/>
            <a:ext cx="411163" cy="635000"/>
          </a:xfrm>
          <a:prstGeom prst="rect">
            <a:avLst/>
          </a:prstGeom>
          <a:noFill/>
          <a:ln w="9525">
            <a:noFill/>
            <a:miter lim="800000"/>
            <a:headEnd/>
            <a:tailEnd/>
          </a:ln>
        </p:spPr>
      </p:pic>
      <p:grpSp>
        <p:nvGrpSpPr>
          <p:cNvPr id="4" name="Group 148"/>
          <p:cNvGrpSpPr/>
          <p:nvPr/>
        </p:nvGrpSpPr>
        <p:grpSpPr>
          <a:xfrm>
            <a:off x="4391011" y="3028959"/>
            <a:ext cx="1390786" cy="819151"/>
            <a:chOff x="761999" y="3505200"/>
            <a:chExt cx="2830090" cy="1666875"/>
          </a:xfrm>
        </p:grpSpPr>
        <p:grpSp>
          <p:nvGrpSpPr>
            <p:cNvPr id="5" name="Group 153"/>
            <p:cNvGrpSpPr>
              <a:grpSpLocks noChangeAspect="1"/>
            </p:cNvGrpSpPr>
            <p:nvPr/>
          </p:nvGrpSpPr>
          <p:grpSpPr bwMode="auto">
            <a:xfrm>
              <a:off x="761999" y="3505200"/>
              <a:ext cx="2830090" cy="1666875"/>
              <a:chOff x="3744" y="2496"/>
              <a:chExt cx="1440" cy="964"/>
            </a:xfrm>
          </p:grpSpPr>
          <p:sp>
            <p:nvSpPr>
              <p:cNvPr id="159" name="Freeform 154"/>
              <p:cNvSpPr>
                <a:spLocks noChangeAspect="1"/>
              </p:cNvSpPr>
              <p:nvPr/>
            </p:nvSpPr>
            <p:spPr bwMode="gray">
              <a:xfrm>
                <a:off x="3744" y="2524"/>
                <a:ext cx="1440" cy="936"/>
              </a:xfrm>
              <a:custGeom>
                <a:avLst/>
                <a:gdLst>
                  <a:gd name="T0" fmla="*/ 0 w 4021"/>
                  <a:gd name="T1" fmla="*/ 0 h 2621"/>
                  <a:gd name="T2" fmla="*/ 0 w 4021"/>
                  <a:gd name="T3" fmla="*/ 0 h 2621"/>
                  <a:gd name="T4" fmla="*/ 0 w 4021"/>
                  <a:gd name="T5" fmla="*/ 0 h 2621"/>
                  <a:gd name="T6" fmla="*/ 0 w 4021"/>
                  <a:gd name="T7" fmla="*/ 0 h 2621"/>
                  <a:gd name="T8" fmla="*/ 0 w 4021"/>
                  <a:gd name="T9" fmla="*/ 0 h 2621"/>
                  <a:gd name="T10" fmla="*/ 0 w 4021"/>
                  <a:gd name="T11" fmla="*/ 0 h 2621"/>
                  <a:gd name="T12" fmla="*/ 0 w 4021"/>
                  <a:gd name="T13" fmla="*/ 0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chemeClr val="bg2"/>
              </a:solidFill>
              <a:ln w="9525">
                <a:solidFill>
                  <a:schemeClr val="bg2"/>
                </a:solidFill>
                <a:round/>
                <a:headEnd/>
                <a:tailEnd/>
              </a:ln>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60" name="Freeform 155"/>
              <p:cNvSpPr>
                <a:spLocks noChangeAspect="1"/>
              </p:cNvSpPr>
              <p:nvPr/>
            </p:nvSpPr>
            <p:spPr bwMode="gray">
              <a:xfrm>
                <a:off x="3744" y="2496"/>
                <a:ext cx="1438" cy="936"/>
              </a:xfrm>
              <a:custGeom>
                <a:avLst/>
                <a:gdLst>
                  <a:gd name="T0" fmla="*/ 0 w 4021"/>
                  <a:gd name="T1" fmla="*/ 0 h 2621"/>
                  <a:gd name="T2" fmla="*/ 0 w 4021"/>
                  <a:gd name="T3" fmla="*/ 0 h 2621"/>
                  <a:gd name="T4" fmla="*/ 0 w 4021"/>
                  <a:gd name="T5" fmla="*/ 0 h 2621"/>
                  <a:gd name="T6" fmla="*/ 0 w 4021"/>
                  <a:gd name="T7" fmla="*/ 0 h 2621"/>
                  <a:gd name="T8" fmla="*/ 0 w 4021"/>
                  <a:gd name="T9" fmla="*/ 0 h 2621"/>
                  <a:gd name="T10" fmla="*/ 0 w 4021"/>
                  <a:gd name="T11" fmla="*/ 0 h 2621"/>
                  <a:gd name="T12" fmla="*/ 0 w 4021"/>
                  <a:gd name="T13" fmla="*/ 0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chemeClr val="bg2"/>
                </a:solidFill>
                <a:round/>
                <a:headEnd/>
                <a:tailEnd/>
              </a:ln>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61" name="Freeform 156"/>
              <p:cNvSpPr>
                <a:spLocks noChangeAspect="1"/>
              </p:cNvSpPr>
              <p:nvPr/>
            </p:nvSpPr>
            <p:spPr bwMode="gray">
              <a:xfrm>
                <a:off x="4497" y="2687"/>
                <a:ext cx="570" cy="403"/>
              </a:xfrm>
              <a:custGeom>
                <a:avLst/>
                <a:gdLst>
                  <a:gd name="T0" fmla="*/ 0 w 1258"/>
                  <a:gd name="T1" fmla="*/ 0 h 889"/>
                  <a:gd name="T2" fmla="*/ 0 w 1258"/>
                  <a:gd name="T3" fmla="*/ 0 h 889"/>
                  <a:gd name="T4" fmla="*/ 0 w 1258"/>
                  <a:gd name="T5" fmla="*/ 0 h 889"/>
                  <a:gd name="T6" fmla="*/ 0 w 1258"/>
                  <a:gd name="T7" fmla="*/ 0 h 889"/>
                  <a:gd name="T8" fmla="*/ 0 w 1258"/>
                  <a:gd name="T9" fmla="*/ 0 h 889"/>
                  <a:gd name="T10" fmla="*/ 0 60000 65536"/>
                  <a:gd name="T11" fmla="*/ 0 60000 65536"/>
                  <a:gd name="T12" fmla="*/ 0 60000 65536"/>
                  <a:gd name="T13" fmla="*/ 0 60000 65536"/>
                  <a:gd name="T14" fmla="*/ 0 60000 65536"/>
                  <a:gd name="T15" fmla="*/ 0 w 1258"/>
                  <a:gd name="T16" fmla="*/ 0 h 889"/>
                  <a:gd name="T17" fmla="*/ 1258 w 1258"/>
                  <a:gd name="T18" fmla="*/ 889 h 889"/>
                </a:gdLst>
                <a:ahLst/>
                <a:cxnLst>
                  <a:cxn ang="T10">
                    <a:pos x="T0" y="T1"/>
                  </a:cxn>
                  <a:cxn ang="T11">
                    <a:pos x="T2" y="T3"/>
                  </a:cxn>
                  <a:cxn ang="T12">
                    <a:pos x="T4" y="T5"/>
                  </a:cxn>
                  <a:cxn ang="T13">
                    <a:pos x="T6" y="T7"/>
                  </a:cxn>
                  <a:cxn ang="T14">
                    <a:pos x="T8" y="T9"/>
                  </a:cxn>
                </a:cxnLst>
                <a:rect l="T15" t="T16" r="T17" b="T18"/>
                <a:pathLst>
                  <a:path w="1258" h="889">
                    <a:moveTo>
                      <a:pt x="36" y="1"/>
                    </a:moveTo>
                    <a:lnTo>
                      <a:pt x="1258" y="867"/>
                    </a:lnTo>
                    <a:lnTo>
                      <a:pt x="1255" y="889"/>
                    </a:lnTo>
                    <a:lnTo>
                      <a:pt x="0" y="0"/>
                    </a:lnTo>
                    <a:lnTo>
                      <a:pt x="36" y="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62" name="Freeform 157"/>
              <p:cNvSpPr>
                <a:spLocks noChangeAspect="1"/>
              </p:cNvSpPr>
              <p:nvPr/>
            </p:nvSpPr>
            <p:spPr bwMode="gray">
              <a:xfrm>
                <a:off x="4009" y="2604"/>
                <a:ext cx="892" cy="633"/>
              </a:xfrm>
              <a:custGeom>
                <a:avLst/>
                <a:gdLst>
                  <a:gd name="T0" fmla="*/ 0 w 4245"/>
                  <a:gd name="T1" fmla="*/ 0 h 3019"/>
                  <a:gd name="T2" fmla="*/ 0 w 4245"/>
                  <a:gd name="T3" fmla="*/ 0 h 3019"/>
                  <a:gd name="T4" fmla="*/ 0 w 4245"/>
                  <a:gd name="T5" fmla="*/ 0 h 3019"/>
                  <a:gd name="T6" fmla="*/ 0 w 4245"/>
                  <a:gd name="T7" fmla="*/ 0 h 3019"/>
                  <a:gd name="T8" fmla="*/ 0 w 4245"/>
                  <a:gd name="T9" fmla="*/ 0 h 3019"/>
                  <a:gd name="T10" fmla="*/ 0 60000 65536"/>
                  <a:gd name="T11" fmla="*/ 0 60000 65536"/>
                  <a:gd name="T12" fmla="*/ 0 60000 65536"/>
                  <a:gd name="T13" fmla="*/ 0 60000 65536"/>
                  <a:gd name="T14" fmla="*/ 0 60000 65536"/>
                  <a:gd name="T15" fmla="*/ 0 w 4245"/>
                  <a:gd name="T16" fmla="*/ 0 h 3019"/>
                  <a:gd name="T17" fmla="*/ 4245 w 4245"/>
                  <a:gd name="T18" fmla="*/ 3019 h 3019"/>
                </a:gdLst>
                <a:ahLst/>
                <a:cxnLst>
                  <a:cxn ang="T10">
                    <a:pos x="T0" y="T1"/>
                  </a:cxn>
                  <a:cxn ang="T11">
                    <a:pos x="T2" y="T3"/>
                  </a:cxn>
                  <a:cxn ang="T12">
                    <a:pos x="T4" y="T5"/>
                  </a:cxn>
                  <a:cxn ang="T13">
                    <a:pos x="T6" y="T7"/>
                  </a:cxn>
                  <a:cxn ang="T14">
                    <a:pos x="T8" y="T9"/>
                  </a:cxn>
                </a:cxnLst>
                <a:rect l="T15" t="T16" r="T17" b="T18"/>
                <a:pathLst>
                  <a:path w="4245" h="3019">
                    <a:moveTo>
                      <a:pt x="48" y="0"/>
                    </a:moveTo>
                    <a:lnTo>
                      <a:pt x="4245" y="2965"/>
                    </a:lnTo>
                    <a:lnTo>
                      <a:pt x="4245" y="3019"/>
                    </a:lnTo>
                    <a:lnTo>
                      <a:pt x="0" y="24"/>
                    </a:lnTo>
                    <a:lnTo>
                      <a:pt x="48"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63" name="Freeform 158"/>
              <p:cNvSpPr>
                <a:spLocks noChangeAspect="1"/>
              </p:cNvSpPr>
              <p:nvPr/>
            </p:nvSpPr>
            <p:spPr bwMode="gray">
              <a:xfrm>
                <a:off x="3960" y="2653"/>
                <a:ext cx="916" cy="653"/>
              </a:xfrm>
              <a:custGeom>
                <a:avLst/>
                <a:gdLst>
                  <a:gd name="T0" fmla="*/ 0 w 4362"/>
                  <a:gd name="T1" fmla="*/ 0 h 3109"/>
                  <a:gd name="T2" fmla="*/ 0 w 4362"/>
                  <a:gd name="T3" fmla="*/ 0 h 3109"/>
                  <a:gd name="T4" fmla="*/ 0 w 4362"/>
                  <a:gd name="T5" fmla="*/ 0 h 3109"/>
                  <a:gd name="T6" fmla="*/ 0 w 4362"/>
                  <a:gd name="T7" fmla="*/ 0 h 3109"/>
                  <a:gd name="T8" fmla="*/ 0 w 4362"/>
                  <a:gd name="T9" fmla="*/ 0 h 3109"/>
                  <a:gd name="T10" fmla="*/ 0 60000 65536"/>
                  <a:gd name="T11" fmla="*/ 0 60000 65536"/>
                  <a:gd name="T12" fmla="*/ 0 60000 65536"/>
                  <a:gd name="T13" fmla="*/ 0 60000 65536"/>
                  <a:gd name="T14" fmla="*/ 0 60000 65536"/>
                  <a:gd name="T15" fmla="*/ 0 w 4362"/>
                  <a:gd name="T16" fmla="*/ 0 h 3109"/>
                  <a:gd name="T17" fmla="*/ 4362 w 4362"/>
                  <a:gd name="T18" fmla="*/ 3109 h 3109"/>
                </a:gdLst>
                <a:ahLst/>
                <a:cxnLst>
                  <a:cxn ang="T10">
                    <a:pos x="T0" y="T1"/>
                  </a:cxn>
                  <a:cxn ang="T11">
                    <a:pos x="T2" y="T3"/>
                  </a:cxn>
                  <a:cxn ang="T12">
                    <a:pos x="T4" y="T5"/>
                  </a:cxn>
                  <a:cxn ang="T13">
                    <a:pos x="T6" y="T7"/>
                  </a:cxn>
                  <a:cxn ang="T14">
                    <a:pos x="T8" y="T9"/>
                  </a:cxn>
                </a:cxnLst>
                <a:rect l="T15" t="T16" r="T17" b="T18"/>
                <a:pathLst>
                  <a:path w="4362" h="3109">
                    <a:moveTo>
                      <a:pt x="21" y="0"/>
                    </a:moveTo>
                    <a:lnTo>
                      <a:pt x="4362" y="3071"/>
                    </a:lnTo>
                    <a:lnTo>
                      <a:pt x="4335" y="3109"/>
                    </a:lnTo>
                    <a:lnTo>
                      <a:pt x="0" y="40"/>
                    </a:lnTo>
                    <a:lnTo>
                      <a:pt x="21"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64" name="Freeform 159"/>
              <p:cNvSpPr>
                <a:spLocks noChangeAspect="1"/>
              </p:cNvSpPr>
              <p:nvPr/>
            </p:nvSpPr>
            <p:spPr bwMode="gray">
              <a:xfrm>
                <a:off x="3956" y="2736"/>
                <a:ext cx="855" cy="609"/>
              </a:xfrm>
              <a:custGeom>
                <a:avLst/>
                <a:gdLst>
                  <a:gd name="T0" fmla="*/ 0 w 4076"/>
                  <a:gd name="T1" fmla="*/ 0 h 2904"/>
                  <a:gd name="T2" fmla="*/ 0 w 4076"/>
                  <a:gd name="T3" fmla="*/ 0 h 2904"/>
                  <a:gd name="T4" fmla="*/ 0 w 4076"/>
                  <a:gd name="T5" fmla="*/ 0 h 2904"/>
                  <a:gd name="T6" fmla="*/ 0 w 4076"/>
                  <a:gd name="T7" fmla="*/ 0 h 2904"/>
                  <a:gd name="T8" fmla="*/ 0 w 4076"/>
                  <a:gd name="T9" fmla="*/ 0 h 2904"/>
                  <a:gd name="T10" fmla="*/ 0 60000 65536"/>
                  <a:gd name="T11" fmla="*/ 0 60000 65536"/>
                  <a:gd name="T12" fmla="*/ 0 60000 65536"/>
                  <a:gd name="T13" fmla="*/ 0 60000 65536"/>
                  <a:gd name="T14" fmla="*/ 0 60000 65536"/>
                  <a:gd name="T15" fmla="*/ 0 w 4076"/>
                  <a:gd name="T16" fmla="*/ 0 h 2904"/>
                  <a:gd name="T17" fmla="*/ 4076 w 4076"/>
                  <a:gd name="T18" fmla="*/ 2904 h 2904"/>
                </a:gdLst>
                <a:ahLst/>
                <a:cxnLst>
                  <a:cxn ang="T10">
                    <a:pos x="T0" y="T1"/>
                  </a:cxn>
                  <a:cxn ang="T11">
                    <a:pos x="T2" y="T3"/>
                  </a:cxn>
                  <a:cxn ang="T12">
                    <a:pos x="T4" y="T5"/>
                  </a:cxn>
                  <a:cxn ang="T13">
                    <a:pos x="T6" y="T7"/>
                  </a:cxn>
                  <a:cxn ang="T14">
                    <a:pos x="T8" y="T9"/>
                  </a:cxn>
                </a:cxnLst>
                <a:rect l="T15" t="T16" r="T17" b="T18"/>
                <a:pathLst>
                  <a:path w="4076" h="2904">
                    <a:moveTo>
                      <a:pt x="0" y="0"/>
                    </a:moveTo>
                    <a:lnTo>
                      <a:pt x="4076" y="2887"/>
                    </a:lnTo>
                    <a:lnTo>
                      <a:pt x="4029" y="2904"/>
                    </a:lnTo>
                    <a:lnTo>
                      <a:pt x="34" y="86"/>
                    </a:lnTo>
                    <a:lnTo>
                      <a:pt x="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65" name="Freeform 160"/>
              <p:cNvSpPr>
                <a:spLocks noChangeAspect="1"/>
              </p:cNvSpPr>
              <p:nvPr/>
            </p:nvSpPr>
            <p:spPr bwMode="gray">
              <a:xfrm>
                <a:off x="3894" y="2783"/>
                <a:ext cx="824" cy="583"/>
              </a:xfrm>
              <a:custGeom>
                <a:avLst/>
                <a:gdLst>
                  <a:gd name="T0" fmla="*/ 0 w 3924"/>
                  <a:gd name="T1" fmla="*/ 0 h 2777"/>
                  <a:gd name="T2" fmla="*/ 0 w 3924"/>
                  <a:gd name="T3" fmla="*/ 0 h 2777"/>
                  <a:gd name="T4" fmla="*/ 0 w 3924"/>
                  <a:gd name="T5" fmla="*/ 0 h 2777"/>
                  <a:gd name="T6" fmla="*/ 0 w 3924"/>
                  <a:gd name="T7" fmla="*/ 0 h 2777"/>
                  <a:gd name="T8" fmla="*/ 0 w 3924"/>
                  <a:gd name="T9" fmla="*/ 0 h 2777"/>
                  <a:gd name="T10" fmla="*/ 0 60000 65536"/>
                  <a:gd name="T11" fmla="*/ 0 60000 65536"/>
                  <a:gd name="T12" fmla="*/ 0 60000 65536"/>
                  <a:gd name="T13" fmla="*/ 0 60000 65536"/>
                  <a:gd name="T14" fmla="*/ 0 60000 65536"/>
                  <a:gd name="T15" fmla="*/ 0 w 3924"/>
                  <a:gd name="T16" fmla="*/ 0 h 2777"/>
                  <a:gd name="T17" fmla="*/ 3924 w 3924"/>
                  <a:gd name="T18" fmla="*/ 2777 h 2777"/>
                </a:gdLst>
                <a:ahLst/>
                <a:cxnLst>
                  <a:cxn ang="T10">
                    <a:pos x="T0" y="T1"/>
                  </a:cxn>
                  <a:cxn ang="T11">
                    <a:pos x="T2" y="T3"/>
                  </a:cxn>
                  <a:cxn ang="T12">
                    <a:pos x="T4" y="T5"/>
                  </a:cxn>
                  <a:cxn ang="T13">
                    <a:pos x="T6" y="T7"/>
                  </a:cxn>
                  <a:cxn ang="T14">
                    <a:pos x="T8" y="T9"/>
                  </a:cxn>
                </a:cxnLst>
                <a:rect l="T15" t="T16" r="T17" b="T18"/>
                <a:pathLst>
                  <a:path w="3924" h="2777">
                    <a:moveTo>
                      <a:pt x="40" y="0"/>
                    </a:moveTo>
                    <a:lnTo>
                      <a:pt x="3924" y="2766"/>
                    </a:lnTo>
                    <a:lnTo>
                      <a:pt x="3864" y="2777"/>
                    </a:lnTo>
                    <a:lnTo>
                      <a:pt x="0" y="28"/>
                    </a:lnTo>
                    <a:lnTo>
                      <a:pt x="4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66" name="Freeform 161"/>
              <p:cNvSpPr>
                <a:spLocks noChangeAspect="1"/>
              </p:cNvSpPr>
              <p:nvPr/>
            </p:nvSpPr>
            <p:spPr bwMode="gray">
              <a:xfrm>
                <a:off x="3864" y="2847"/>
                <a:ext cx="729" cy="516"/>
              </a:xfrm>
              <a:custGeom>
                <a:avLst/>
                <a:gdLst>
                  <a:gd name="T0" fmla="*/ 0 w 3471"/>
                  <a:gd name="T1" fmla="*/ 0 h 2457"/>
                  <a:gd name="T2" fmla="*/ 0 w 3471"/>
                  <a:gd name="T3" fmla="*/ 0 h 2457"/>
                  <a:gd name="T4" fmla="*/ 0 w 3471"/>
                  <a:gd name="T5" fmla="*/ 0 h 2457"/>
                  <a:gd name="T6" fmla="*/ 0 w 3471"/>
                  <a:gd name="T7" fmla="*/ 0 h 2457"/>
                  <a:gd name="T8" fmla="*/ 0 w 3471"/>
                  <a:gd name="T9" fmla="*/ 0 h 2457"/>
                  <a:gd name="T10" fmla="*/ 0 60000 65536"/>
                  <a:gd name="T11" fmla="*/ 0 60000 65536"/>
                  <a:gd name="T12" fmla="*/ 0 60000 65536"/>
                  <a:gd name="T13" fmla="*/ 0 60000 65536"/>
                  <a:gd name="T14" fmla="*/ 0 60000 65536"/>
                  <a:gd name="T15" fmla="*/ 0 w 3471"/>
                  <a:gd name="T16" fmla="*/ 0 h 2457"/>
                  <a:gd name="T17" fmla="*/ 3471 w 3471"/>
                  <a:gd name="T18" fmla="*/ 2457 h 2457"/>
                </a:gdLst>
                <a:ahLst/>
                <a:cxnLst>
                  <a:cxn ang="T10">
                    <a:pos x="T0" y="T1"/>
                  </a:cxn>
                  <a:cxn ang="T11">
                    <a:pos x="T2" y="T3"/>
                  </a:cxn>
                  <a:cxn ang="T12">
                    <a:pos x="T4" y="T5"/>
                  </a:cxn>
                  <a:cxn ang="T13">
                    <a:pos x="T6" y="T7"/>
                  </a:cxn>
                  <a:cxn ang="T14">
                    <a:pos x="T8" y="T9"/>
                  </a:cxn>
                </a:cxnLst>
                <a:rect l="T15" t="T16" r="T17" b="T18"/>
                <a:pathLst>
                  <a:path w="3471" h="2457">
                    <a:moveTo>
                      <a:pt x="0" y="0"/>
                    </a:moveTo>
                    <a:lnTo>
                      <a:pt x="3471" y="2457"/>
                    </a:lnTo>
                    <a:lnTo>
                      <a:pt x="3377" y="2442"/>
                    </a:lnTo>
                    <a:lnTo>
                      <a:pt x="3" y="56"/>
                    </a:lnTo>
                    <a:lnTo>
                      <a:pt x="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67" name="Freeform 162"/>
              <p:cNvSpPr>
                <a:spLocks noChangeAspect="1"/>
              </p:cNvSpPr>
              <p:nvPr/>
            </p:nvSpPr>
            <p:spPr bwMode="gray">
              <a:xfrm>
                <a:off x="3984" y="3020"/>
                <a:ext cx="241" cy="169"/>
              </a:xfrm>
              <a:custGeom>
                <a:avLst/>
                <a:gdLst>
                  <a:gd name="T0" fmla="*/ 0 w 1147"/>
                  <a:gd name="T1" fmla="*/ 0 h 806"/>
                  <a:gd name="T2" fmla="*/ 0 w 1147"/>
                  <a:gd name="T3" fmla="*/ 0 h 806"/>
                  <a:gd name="T4" fmla="*/ 0 w 1147"/>
                  <a:gd name="T5" fmla="*/ 0 h 806"/>
                  <a:gd name="T6" fmla="*/ 0 w 1147"/>
                  <a:gd name="T7" fmla="*/ 0 h 806"/>
                  <a:gd name="T8" fmla="*/ 0 w 1147"/>
                  <a:gd name="T9" fmla="*/ 0 h 806"/>
                  <a:gd name="T10" fmla="*/ 0 60000 65536"/>
                  <a:gd name="T11" fmla="*/ 0 60000 65536"/>
                  <a:gd name="T12" fmla="*/ 0 60000 65536"/>
                  <a:gd name="T13" fmla="*/ 0 60000 65536"/>
                  <a:gd name="T14" fmla="*/ 0 60000 65536"/>
                  <a:gd name="T15" fmla="*/ 0 w 1147"/>
                  <a:gd name="T16" fmla="*/ 0 h 806"/>
                  <a:gd name="T17" fmla="*/ 1147 w 1147"/>
                  <a:gd name="T18" fmla="*/ 806 h 806"/>
                </a:gdLst>
                <a:ahLst/>
                <a:cxnLst>
                  <a:cxn ang="T10">
                    <a:pos x="T0" y="T1"/>
                  </a:cxn>
                  <a:cxn ang="T11">
                    <a:pos x="T2" y="T3"/>
                  </a:cxn>
                  <a:cxn ang="T12">
                    <a:pos x="T4" y="T5"/>
                  </a:cxn>
                  <a:cxn ang="T13">
                    <a:pos x="T6" y="T7"/>
                  </a:cxn>
                  <a:cxn ang="T14">
                    <a:pos x="T8" y="T9"/>
                  </a:cxn>
                </a:cxnLst>
                <a:rect l="T15" t="T16" r="T17" b="T18"/>
                <a:pathLst>
                  <a:path w="1147" h="806">
                    <a:moveTo>
                      <a:pt x="6" y="0"/>
                    </a:moveTo>
                    <a:lnTo>
                      <a:pt x="1147" y="806"/>
                    </a:lnTo>
                    <a:lnTo>
                      <a:pt x="1058" y="798"/>
                    </a:lnTo>
                    <a:lnTo>
                      <a:pt x="0" y="49"/>
                    </a:lnTo>
                    <a:lnTo>
                      <a:pt x="6"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68" name="Freeform 163"/>
              <p:cNvSpPr>
                <a:spLocks noChangeAspect="1"/>
              </p:cNvSpPr>
              <p:nvPr/>
            </p:nvSpPr>
            <p:spPr bwMode="gray">
              <a:xfrm>
                <a:off x="4218" y="2577"/>
                <a:ext cx="820" cy="576"/>
              </a:xfrm>
              <a:custGeom>
                <a:avLst/>
                <a:gdLst>
                  <a:gd name="T0" fmla="*/ 0 w 3903"/>
                  <a:gd name="T1" fmla="*/ 0 h 2743"/>
                  <a:gd name="T2" fmla="*/ 0 w 3903"/>
                  <a:gd name="T3" fmla="*/ 0 h 2743"/>
                  <a:gd name="T4" fmla="*/ 0 w 3903"/>
                  <a:gd name="T5" fmla="*/ 0 h 2743"/>
                  <a:gd name="T6" fmla="*/ 0 w 3903"/>
                  <a:gd name="T7" fmla="*/ 0 h 2743"/>
                  <a:gd name="T8" fmla="*/ 0 w 3903"/>
                  <a:gd name="T9" fmla="*/ 0 h 2743"/>
                  <a:gd name="T10" fmla="*/ 0 60000 65536"/>
                  <a:gd name="T11" fmla="*/ 0 60000 65536"/>
                  <a:gd name="T12" fmla="*/ 0 60000 65536"/>
                  <a:gd name="T13" fmla="*/ 0 60000 65536"/>
                  <a:gd name="T14" fmla="*/ 0 60000 65536"/>
                  <a:gd name="T15" fmla="*/ 0 w 3903"/>
                  <a:gd name="T16" fmla="*/ 0 h 2743"/>
                  <a:gd name="T17" fmla="*/ 3903 w 3903"/>
                  <a:gd name="T18" fmla="*/ 2743 h 2743"/>
                </a:gdLst>
                <a:ahLst/>
                <a:cxnLst>
                  <a:cxn ang="T10">
                    <a:pos x="T0" y="T1"/>
                  </a:cxn>
                  <a:cxn ang="T11">
                    <a:pos x="T2" y="T3"/>
                  </a:cxn>
                  <a:cxn ang="T12">
                    <a:pos x="T4" y="T5"/>
                  </a:cxn>
                  <a:cxn ang="T13">
                    <a:pos x="T6" y="T7"/>
                  </a:cxn>
                  <a:cxn ang="T14">
                    <a:pos x="T8" y="T9"/>
                  </a:cxn>
                </a:cxnLst>
                <a:rect l="T15" t="T16" r="T17" b="T18"/>
                <a:pathLst>
                  <a:path w="3903" h="2743">
                    <a:moveTo>
                      <a:pt x="97" y="16"/>
                    </a:moveTo>
                    <a:lnTo>
                      <a:pt x="3903" y="2707"/>
                    </a:lnTo>
                    <a:lnTo>
                      <a:pt x="3870" y="2743"/>
                    </a:lnTo>
                    <a:lnTo>
                      <a:pt x="0" y="0"/>
                    </a:lnTo>
                    <a:lnTo>
                      <a:pt x="97" y="16"/>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69" name="Freeform 164"/>
              <p:cNvSpPr>
                <a:spLocks noChangeAspect="1"/>
              </p:cNvSpPr>
              <p:nvPr/>
            </p:nvSpPr>
            <p:spPr bwMode="gray">
              <a:xfrm>
                <a:off x="4092" y="2576"/>
                <a:ext cx="879" cy="614"/>
              </a:xfrm>
              <a:custGeom>
                <a:avLst/>
                <a:gdLst>
                  <a:gd name="T0" fmla="*/ 0 w 4187"/>
                  <a:gd name="T1" fmla="*/ 0 h 2929"/>
                  <a:gd name="T2" fmla="*/ 0 w 4187"/>
                  <a:gd name="T3" fmla="*/ 0 h 2929"/>
                  <a:gd name="T4" fmla="*/ 0 w 4187"/>
                  <a:gd name="T5" fmla="*/ 0 h 2929"/>
                  <a:gd name="T6" fmla="*/ 0 w 4187"/>
                  <a:gd name="T7" fmla="*/ 0 h 2929"/>
                  <a:gd name="T8" fmla="*/ 0 w 4187"/>
                  <a:gd name="T9" fmla="*/ 0 h 2929"/>
                  <a:gd name="T10" fmla="*/ 0 60000 65536"/>
                  <a:gd name="T11" fmla="*/ 0 60000 65536"/>
                  <a:gd name="T12" fmla="*/ 0 60000 65536"/>
                  <a:gd name="T13" fmla="*/ 0 60000 65536"/>
                  <a:gd name="T14" fmla="*/ 0 60000 65536"/>
                  <a:gd name="T15" fmla="*/ 0 w 4187"/>
                  <a:gd name="T16" fmla="*/ 0 h 2929"/>
                  <a:gd name="T17" fmla="*/ 4187 w 4187"/>
                  <a:gd name="T18" fmla="*/ 2929 h 2929"/>
                </a:gdLst>
                <a:ahLst/>
                <a:cxnLst>
                  <a:cxn ang="T10">
                    <a:pos x="T0" y="T1"/>
                  </a:cxn>
                  <a:cxn ang="T11">
                    <a:pos x="T2" y="T3"/>
                  </a:cxn>
                  <a:cxn ang="T12">
                    <a:pos x="T4" y="T5"/>
                  </a:cxn>
                  <a:cxn ang="T13">
                    <a:pos x="T6" y="T7"/>
                  </a:cxn>
                  <a:cxn ang="T14">
                    <a:pos x="T8" y="T9"/>
                  </a:cxn>
                </a:cxnLst>
                <a:rect l="T15" t="T16" r="T17" b="T18"/>
                <a:pathLst>
                  <a:path w="4187" h="2929">
                    <a:moveTo>
                      <a:pt x="63" y="0"/>
                    </a:moveTo>
                    <a:lnTo>
                      <a:pt x="4187" y="2913"/>
                    </a:lnTo>
                    <a:lnTo>
                      <a:pt x="4133" y="2929"/>
                    </a:lnTo>
                    <a:lnTo>
                      <a:pt x="0" y="12"/>
                    </a:lnTo>
                    <a:lnTo>
                      <a:pt x="63"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70" name="Freeform 165"/>
              <p:cNvSpPr>
                <a:spLocks noChangeAspect="1"/>
              </p:cNvSpPr>
              <p:nvPr/>
            </p:nvSpPr>
            <p:spPr bwMode="gray">
              <a:xfrm>
                <a:off x="3951" y="2573"/>
                <a:ext cx="210" cy="147"/>
              </a:xfrm>
              <a:custGeom>
                <a:avLst/>
                <a:gdLst>
                  <a:gd name="T0" fmla="*/ 0 w 1000"/>
                  <a:gd name="T1" fmla="*/ 0 h 704"/>
                  <a:gd name="T2" fmla="*/ 0 w 1000"/>
                  <a:gd name="T3" fmla="*/ 0 h 704"/>
                  <a:gd name="T4" fmla="*/ 0 w 1000"/>
                  <a:gd name="T5" fmla="*/ 0 h 704"/>
                  <a:gd name="T6" fmla="*/ 0 w 1000"/>
                  <a:gd name="T7" fmla="*/ 0 h 704"/>
                  <a:gd name="T8" fmla="*/ 0 w 1000"/>
                  <a:gd name="T9" fmla="*/ 0 h 704"/>
                  <a:gd name="T10" fmla="*/ 0 60000 65536"/>
                  <a:gd name="T11" fmla="*/ 0 60000 65536"/>
                  <a:gd name="T12" fmla="*/ 0 60000 65536"/>
                  <a:gd name="T13" fmla="*/ 0 60000 65536"/>
                  <a:gd name="T14" fmla="*/ 0 60000 65536"/>
                  <a:gd name="T15" fmla="*/ 0 w 1000"/>
                  <a:gd name="T16" fmla="*/ 0 h 704"/>
                  <a:gd name="T17" fmla="*/ 1000 w 1000"/>
                  <a:gd name="T18" fmla="*/ 704 h 704"/>
                </a:gdLst>
                <a:ahLst/>
                <a:cxnLst>
                  <a:cxn ang="T10">
                    <a:pos x="T0" y="T1"/>
                  </a:cxn>
                  <a:cxn ang="T11">
                    <a:pos x="T2" y="T3"/>
                  </a:cxn>
                  <a:cxn ang="T12">
                    <a:pos x="T4" y="T5"/>
                  </a:cxn>
                  <a:cxn ang="T13">
                    <a:pos x="T6" y="T7"/>
                  </a:cxn>
                  <a:cxn ang="T14">
                    <a:pos x="T8" y="T9"/>
                  </a:cxn>
                </a:cxnLst>
                <a:rect l="T15" t="T16" r="T17" b="T18"/>
                <a:pathLst>
                  <a:path w="1000" h="704">
                    <a:moveTo>
                      <a:pt x="0" y="653"/>
                    </a:moveTo>
                    <a:lnTo>
                      <a:pt x="926" y="5"/>
                    </a:lnTo>
                    <a:lnTo>
                      <a:pt x="1000" y="0"/>
                    </a:lnTo>
                    <a:lnTo>
                      <a:pt x="6" y="704"/>
                    </a:lnTo>
                    <a:lnTo>
                      <a:pt x="0" y="65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71" name="Freeform 166"/>
              <p:cNvSpPr>
                <a:spLocks noChangeAspect="1"/>
              </p:cNvSpPr>
              <p:nvPr/>
            </p:nvSpPr>
            <p:spPr bwMode="gray">
              <a:xfrm>
                <a:off x="3865" y="2584"/>
                <a:ext cx="401" cy="284"/>
              </a:xfrm>
              <a:custGeom>
                <a:avLst/>
                <a:gdLst>
                  <a:gd name="T0" fmla="*/ 0 w 1910"/>
                  <a:gd name="T1" fmla="*/ 0 h 1353"/>
                  <a:gd name="T2" fmla="*/ 0 w 1910"/>
                  <a:gd name="T3" fmla="*/ 0 h 1353"/>
                  <a:gd name="T4" fmla="*/ 0 w 1910"/>
                  <a:gd name="T5" fmla="*/ 0 h 1353"/>
                  <a:gd name="T6" fmla="*/ 0 w 1910"/>
                  <a:gd name="T7" fmla="*/ 0 h 1353"/>
                  <a:gd name="T8" fmla="*/ 0 w 1910"/>
                  <a:gd name="T9" fmla="*/ 0 h 1353"/>
                  <a:gd name="T10" fmla="*/ 0 60000 65536"/>
                  <a:gd name="T11" fmla="*/ 0 60000 65536"/>
                  <a:gd name="T12" fmla="*/ 0 60000 65536"/>
                  <a:gd name="T13" fmla="*/ 0 60000 65536"/>
                  <a:gd name="T14" fmla="*/ 0 60000 65536"/>
                  <a:gd name="T15" fmla="*/ 0 w 1910"/>
                  <a:gd name="T16" fmla="*/ 0 h 1353"/>
                  <a:gd name="T17" fmla="*/ 1910 w 1910"/>
                  <a:gd name="T18" fmla="*/ 1353 h 1353"/>
                </a:gdLst>
                <a:ahLst/>
                <a:cxnLst>
                  <a:cxn ang="T10">
                    <a:pos x="T0" y="T1"/>
                  </a:cxn>
                  <a:cxn ang="T11">
                    <a:pos x="T2" y="T3"/>
                  </a:cxn>
                  <a:cxn ang="T12">
                    <a:pos x="T4" y="T5"/>
                  </a:cxn>
                  <a:cxn ang="T13">
                    <a:pos x="T6" y="T7"/>
                  </a:cxn>
                  <a:cxn ang="T14">
                    <a:pos x="T8" y="T9"/>
                  </a:cxn>
                </a:cxnLst>
                <a:rect l="T15" t="T16" r="T17" b="T18"/>
                <a:pathLst>
                  <a:path w="1910" h="1353">
                    <a:moveTo>
                      <a:pt x="0" y="1306"/>
                    </a:moveTo>
                    <a:lnTo>
                      <a:pt x="1857" y="0"/>
                    </a:lnTo>
                    <a:lnTo>
                      <a:pt x="1910" y="12"/>
                    </a:lnTo>
                    <a:lnTo>
                      <a:pt x="14" y="1353"/>
                    </a:lnTo>
                    <a:lnTo>
                      <a:pt x="0" y="1306"/>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72" name="Freeform 167"/>
              <p:cNvSpPr>
                <a:spLocks noChangeAspect="1"/>
              </p:cNvSpPr>
              <p:nvPr/>
            </p:nvSpPr>
            <p:spPr bwMode="gray">
              <a:xfrm>
                <a:off x="3901" y="2613"/>
                <a:ext cx="444" cy="312"/>
              </a:xfrm>
              <a:custGeom>
                <a:avLst/>
                <a:gdLst>
                  <a:gd name="T0" fmla="*/ 0 w 2113"/>
                  <a:gd name="T1" fmla="*/ 0 h 1490"/>
                  <a:gd name="T2" fmla="*/ 0 w 2113"/>
                  <a:gd name="T3" fmla="*/ 0 h 1490"/>
                  <a:gd name="T4" fmla="*/ 0 w 2113"/>
                  <a:gd name="T5" fmla="*/ 0 h 1490"/>
                  <a:gd name="T6" fmla="*/ 0 w 2113"/>
                  <a:gd name="T7" fmla="*/ 0 h 1490"/>
                  <a:gd name="T8" fmla="*/ 0 w 2113"/>
                  <a:gd name="T9" fmla="*/ 0 h 1490"/>
                  <a:gd name="T10" fmla="*/ 0 60000 65536"/>
                  <a:gd name="T11" fmla="*/ 0 60000 65536"/>
                  <a:gd name="T12" fmla="*/ 0 60000 65536"/>
                  <a:gd name="T13" fmla="*/ 0 60000 65536"/>
                  <a:gd name="T14" fmla="*/ 0 60000 65536"/>
                  <a:gd name="T15" fmla="*/ 0 w 2113"/>
                  <a:gd name="T16" fmla="*/ 0 h 1490"/>
                  <a:gd name="T17" fmla="*/ 2113 w 2113"/>
                  <a:gd name="T18" fmla="*/ 1490 h 1490"/>
                </a:gdLst>
                <a:ahLst/>
                <a:cxnLst>
                  <a:cxn ang="T10">
                    <a:pos x="T0" y="T1"/>
                  </a:cxn>
                  <a:cxn ang="T11">
                    <a:pos x="T2" y="T3"/>
                  </a:cxn>
                  <a:cxn ang="T12">
                    <a:pos x="T4" y="T5"/>
                  </a:cxn>
                  <a:cxn ang="T13">
                    <a:pos x="T6" y="T7"/>
                  </a:cxn>
                  <a:cxn ang="T14">
                    <a:pos x="T8" y="T9"/>
                  </a:cxn>
                </a:cxnLst>
                <a:rect l="T15" t="T16" r="T17" b="T18"/>
                <a:pathLst>
                  <a:path w="2113" h="1490">
                    <a:moveTo>
                      <a:pt x="0" y="1457"/>
                    </a:moveTo>
                    <a:lnTo>
                      <a:pt x="2070" y="0"/>
                    </a:lnTo>
                    <a:lnTo>
                      <a:pt x="2113" y="20"/>
                    </a:lnTo>
                    <a:lnTo>
                      <a:pt x="31" y="1490"/>
                    </a:lnTo>
                    <a:lnTo>
                      <a:pt x="0" y="1457"/>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73" name="Freeform 168"/>
              <p:cNvSpPr>
                <a:spLocks noChangeAspect="1"/>
              </p:cNvSpPr>
              <p:nvPr/>
            </p:nvSpPr>
            <p:spPr bwMode="gray">
              <a:xfrm>
                <a:off x="3959" y="2654"/>
                <a:ext cx="451" cy="317"/>
              </a:xfrm>
              <a:custGeom>
                <a:avLst/>
                <a:gdLst>
                  <a:gd name="T0" fmla="*/ 0 w 2144"/>
                  <a:gd name="T1" fmla="*/ 0 h 1510"/>
                  <a:gd name="T2" fmla="*/ 0 w 2144"/>
                  <a:gd name="T3" fmla="*/ 0 h 1510"/>
                  <a:gd name="T4" fmla="*/ 0 w 2144"/>
                  <a:gd name="T5" fmla="*/ 0 h 1510"/>
                  <a:gd name="T6" fmla="*/ 0 w 2144"/>
                  <a:gd name="T7" fmla="*/ 0 h 1510"/>
                  <a:gd name="T8" fmla="*/ 0 w 2144"/>
                  <a:gd name="T9" fmla="*/ 0 h 1510"/>
                  <a:gd name="T10" fmla="*/ 0 60000 65536"/>
                  <a:gd name="T11" fmla="*/ 0 60000 65536"/>
                  <a:gd name="T12" fmla="*/ 0 60000 65536"/>
                  <a:gd name="T13" fmla="*/ 0 60000 65536"/>
                  <a:gd name="T14" fmla="*/ 0 60000 65536"/>
                  <a:gd name="T15" fmla="*/ 0 w 2144"/>
                  <a:gd name="T16" fmla="*/ 0 h 1510"/>
                  <a:gd name="T17" fmla="*/ 2144 w 2144"/>
                  <a:gd name="T18" fmla="*/ 1510 h 1510"/>
                </a:gdLst>
                <a:ahLst/>
                <a:cxnLst>
                  <a:cxn ang="T10">
                    <a:pos x="T0" y="T1"/>
                  </a:cxn>
                  <a:cxn ang="T11">
                    <a:pos x="T2" y="T3"/>
                  </a:cxn>
                  <a:cxn ang="T12">
                    <a:pos x="T4" y="T5"/>
                  </a:cxn>
                  <a:cxn ang="T13">
                    <a:pos x="T6" y="T7"/>
                  </a:cxn>
                  <a:cxn ang="T14">
                    <a:pos x="T8" y="T9"/>
                  </a:cxn>
                </a:cxnLst>
                <a:rect l="T15" t="T16" r="T17" b="T18"/>
                <a:pathLst>
                  <a:path w="2144" h="1510">
                    <a:moveTo>
                      <a:pt x="0" y="1484"/>
                    </a:moveTo>
                    <a:lnTo>
                      <a:pt x="2112" y="0"/>
                    </a:lnTo>
                    <a:lnTo>
                      <a:pt x="2144" y="25"/>
                    </a:lnTo>
                    <a:lnTo>
                      <a:pt x="42" y="1510"/>
                    </a:lnTo>
                    <a:lnTo>
                      <a:pt x="0" y="1484"/>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74" name="Freeform 169"/>
              <p:cNvSpPr>
                <a:spLocks noChangeAspect="1"/>
              </p:cNvSpPr>
              <p:nvPr/>
            </p:nvSpPr>
            <p:spPr bwMode="gray">
              <a:xfrm>
                <a:off x="3985" y="2688"/>
                <a:ext cx="510" cy="361"/>
              </a:xfrm>
              <a:custGeom>
                <a:avLst/>
                <a:gdLst>
                  <a:gd name="T0" fmla="*/ 0 w 2430"/>
                  <a:gd name="T1" fmla="*/ 0 h 1720"/>
                  <a:gd name="T2" fmla="*/ 0 w 2430"/>
                  <a:gd name="T3" fmla="*/ 0 h 1720"/>
                  <a:gd name="T4" fmla="*/ 0 w 2430"/>
                  <a:gd name="T5" fmla="*/ 0 h 1720"/>
                  <a:gd name="T6" fmla="*/ 0 w 2430"/>
                  <a:gd name="T7" fmla="*/ 0 h 1720"/>
                  <a:gd name="T8" fmla="*/ 0 w 2430"/>
                  <a:gd name="T9" fmla="*/ 0 h 1720"/>
                  <a:gd name="T10" fmla="*/ 0 60000 65536"/>
                  <a:gd name="T11" fmla="*/ 0 60000 65536"/>
                  <a:gd name="T12" fmla="*/ 0 60000 65536"/>
                  <a:gd name="T13" fmla="*/ 0 60000 65536"/>
                  <a:gd name="T14" fmla="*/ 0 60000 65536"/>
                  <a:gd name="T15" fmla="*/ 0 w 2430"/>
                  <a:gd name="T16" fmla="*/ 0 h 1720"/>
                  <a:gd name="T17" fmla="*/ 2430 w 2430"/>
                  <a:gd name="T18" fmla="*/ 1720 h 1720"/>
                </a:gdLst>
                <a:ahLst/>
                <a:cxnLst>
                  <a:cxn ang="T10">
                    <a:pos x="T0" y="T1"/>
                  </a:cxn>
                  <a:cxn ang="T11">
                    <a:pos x="T2" y="T3"/>
                  </a:cxn>
                  <a:cxn ang="T12">
                    <a:pos x="T4" y="T5"/>
                  </a:cxn>
                  <a:cxn ang="T13">
                    <a:pos x="T6" y="T7"/>
                  </a:cxn>
                  <a:cxn ang="T14">
                    <a:pos x="T8" y="T9"/>
                  </a:cxn>
                </a:cxnLst>
                <a:rect l="T15" t="T16" r="T17" b="T18"/>
                <a:pathLst>
                  <a:path w="2430" h="1720">
                    <a:moveTo>
                      <a:pt x="0" y="1667"/>
                    </a:moveTo>
                    <a:lnTo>
                      <a:pt x="2359" y="3"/>
                    </a:lnTo>
                    <a:lnTo>
                      <a:pt x="2430" y="0"/>
                    </a:lnTo>
                    <a:lnTo>
                      <a:pt x="2" y="1720"/>
                    </a:lnTo>
                    <a:lnTo>
                      <a:pt x="0" y="1667"/>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75" name="Freeform 170"/>
              <p:cNvSpPr>
                <a:spLocks noChangeAspect="1"/>
              </p:cNvSpPr>
              <p:nvPr/>
            </p:nvSpPr>
            <p:spPr bwMode="gray">
              <a:xfrm>
                <a:off x="4014" y="2698"/>
                <a:ext cx="590" cy="414"/>
              </a:xfrm>
              <a:custGeom>
                <a:avLst/>
                <a:gdLst>
                  <a:gd name="T0" fmla="*/ 0 w 2811"/>
                  <a:gd name="T1" fmla="*/ 0 h 1977"/>
                  <a:gd name="T2" fmla="*/ 0 w 2811"/>
                  <a:gd name="T3" fmla="*/ 0 h 1977"/>
                  <a:gd name="T4" fmla="*/ 0 w 2811"/>
                  <a:gd name="T5" fmla="*/ 0 h 1977"/>
                  <a:gd name="T6" fmla="*/ 0 w 2811"/>
                  <a:gd name="T7" fmla="*/ 0 h 1977"/>
                  <a:gd name="T8" fmla="*/ 0 w 2811"/>
                  <a:gd name="T9" fmla="*/ 0 h 1977"/>
                  <a:gd name="T10" fmla="*/ 0 60000 65536"/>
                  <a:gd name="T11" fmla="*/ 0 60000 65536"/>
                  <a:gd name="T12" fmla="*/ 0 60000 65536"/>
                  <a:gd name="T13" fmla="*/ 0 60000 65536"/>
                  <a:gd name="T14" fmla="*/ 0 60000 65536"/>
                  <a:gd name="T15" fmla="*/ 0 w 2811"/>
                  <a:gd name="T16" fmla="*/ 0 h 1977"/>
                  <a:gd name="T17" fmla="*/ 2811 w 2811"/>
                  <a:gd name="T18" fmla="*/ 1977 h 1977"/>
                </a:gdLst>
                <a:ahLst/>
                <a:cxnLst>
                  <a:cxn ang="T10">
                    <a:pos x="T0" y="T1"/>
                  </a:cxn>
                  <a:cxn ang="T11">
                    <a:pos x="T2" y="T3"/>
                  </a:cxn>
                  <a:cxn ang="T12">
                    <a:pos x="T4" y="T5"/>
                  </a:cxn>
                  <a:cxn ang="T13">
                    <a:pos x="T6" y="T7"/>
                  </a:cxn>
                  <a:cxn ang="T14">
                    <a:pos x="T8" y="T9"/>
                  </a:cxn>
                </a:cxnLst>
                <a:rect l="T15" t="T16" r="T17" b="T18"/>
                <a:pathLst>
                  <a:path w="2811" h="1977">
                    <a:moveTo>
                      <a:pt x="0" y="1941"/>
                    </a:moveTo>
                    <a:lnTo>
                      <a:pt x="2759" y="0"/>
                    </a:lnTo>
                    <a:lnTo>
                      <a:pt x="2811" y="10"/>
                    </a:lnTo>
                    <a:lnTo>
                      <a:pt x="30" y="1977"/>
                    </a:lnTo>
                    <a:lnTo>
                      <a:pt x="0" y="194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76" name="Freeform 171"/>
              <p:cNvSpPr>
                <a:spLocks noChangeAspect="1"/>
              </p:cNvSpPr>
              <p:nvPr/>
            </p:nvSpPr>
            <p:spPr bwMode="gray">
              <a:xfrm>
                <a:off x="4073" y="2724"/>
                <a:ext cx="615" cy="432"/>
              </a:xfrm>
              <a:custGeom>
                <a:avLst/>
                <a:gdLst>
                  <a:gd name="T0" fmla="*/ 0 w 2932"/>
                  <a:gd name="T1" fmla="*/ 0 h 2058"/>
                  <a:gd name="T2" fmla="*/ 0 w 2932"/>
                  <a:gd name="T3" fmla="*/ 0 h 2058"/>
                  <a:gd name="T4" fmla="*/ 0 w 2932"/>
                  <a:gd name="T5" fmla="*/ 0 h 2058"/>
                  <a:gd name="T6" fmla="*/ 0 w 2932"/>
                  <a:gd name="T7" fmla="*/ 0 h 2058"/>
                  <a:gd name="T8" fmla="*/ 0 w 2932"/>
                  <a:gd name="T9" fmla="*/ 0 h 2058"/>
                  <a:gd name="T10" fmla="*/ 0 60000 65536"/>
                  <a:gd name="T11" fmla="*/ 0 60000 65536"/>
                  <a:gd name="T12" fmla="*/ 0 60000 65536"/>
                  <a:gd name="T13" fmla="*/ 0 60000 65536"/>
                  <a:gd name="T14" fmla="*/ 0 60000 65536"/>
                  <a:gd name="T15" fmla="*/ 0 w 2932"/>
                  <a:gd name="T16" fmla="*/ 0 h 2058"/>
                  <a:gd name="T17" fmla="*/ 2932 w 2932"/>
                  <a:gd name="T18" fmla="*/ 2058 h 2058"/>
                </a:gdLst>
                <a:ahLst/>
                <a:cxnLst>
                  <a:cxn ang="T10">
                    <a:pos x="T0" y="T1"/>
                  </a:cxn>
                  <a:cxn ang="T11">
                    <a:pos x="T2" y="T3"/>
                  </a:cxn>
                  <a:cxn ang="T12">
                    <a:pos x="T4" y="T5"/>
                  </a:cxn>
                  <a:cxn ang="T13">
                    <a:pos x="T6" y="T7"/>
                  </a:cxn>
                  <a:cxn ang="T14">
                    <a:pos x="T8" y="T9"/>
                  </a:cxn>
                </a:cxnLst>
                <a:rect l="T15" t="T16" r="T17" b="T18"/>
                <a:pathLst>
                  <a:path w="2932" h="2058">
                    <a:moveTo>
                      <a:pt x="0" y="2033"/>
                    </a:moveTo>
                    <a:lnTo>
                      <a:pt x="2889" y="0"/>
                    </a:lnTo>
                    <a:lnTo>
                      <a:pt x="2932" y="18"/>
                    </a:lnTo>
                    <a:lnTo>
                      <a:pt x="43" y="2058"/>
                    </a:lnTo>
                    <a:lnTo>
                      <a:pt x="0" y="203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77" name="Freeform 172"/>
              <p:cNvSpPr>
                <a:spLocks noChangeAspect="1"/>
              </p:cNvSpPr>
              <p:nvPr/>
            </p:nvSpPr>
            <p:spPr bwMode="gray">
              <a:xfrm>
                <a:off x="4154" y="2761"/>
                <a:ext cx="603" cy="421"/>
              </a:xfrm>
              <a:custGeom>
                <a:avLst/>
                <a:gdLst>
                  <a:gd name="T0" fmla="*/ 0 w 2874"/>
                  <a:gd name="T1" fmla="*/ 0 h 2011"/>
                  <a:gd name="T2" fmla="*/ 0 w 2874"/>
                  <a:gd name="T3" fmla="*/ 0 h 2011"/>
                  <a:gd name="T4" fmla="*/ 0 w 2874"/>
                  <a:gd name="T5" fmla="*/ 0 h 2011"/>
                  <a:gd name="T6" fmla="*/ 0 w 2874"/>
                  <a:gd name="T7" fmla="*/ 0 h 2011"/>
                  <a:gd name="T8" fmla="*/ 0 w 2874"/>
                  <a:gd name="T9" fmla="*/ 0 h 2011"/>
                  <a:gd name="T10" fmla="*/ 0 60000 65536"/>
                  <a:gd name="T11" fmla="*/ 0 60000 65536"/>
                  <a:gd name="T12" fmla="*/ 0 60000 65536"/>
                  <a:gd name="T13" fmla="*/ 0 60000 65536"/>
                  <a:gd name="T14" fmla="*/ 0 60000 65536"/>
                  <a:gd name="T15" fmla="*/ 0 w 2874"/>
                  <a:gd name="T16" fmla="*/ 0 h 2011"/>
                  <a:gd name="T17" fmla="*/ 2874 w 2874"/>
                  <a:gd name="T18" fmla="*/ 2011 h 2011"/>
                </a:gdLst>
                <a:ahLst/>
                <a:cxnLst>
                  <a:cxn ang="T10">
                    <a:pos x="T0" y="T1"/>
                  </a:cxn>
                  <a:cxn ang="T11">
                    <a:pos x="T2" y="T3"/>
                  </a:cxn>
                  <a:cxn ang="T12">
                    <a:pos x="T4" y="T5"/>
                  </a:cxn>
                  <a:cxn ang="T13">
                    <a:pos x="T6" y="T7"/>
                  </a:cxn>
                  <a:cxn ang="T14">
                    <a:pos x="T8" y="T9"/>
                  </a:cxn>
                </a:cxnLst>
                <a:rect l="T15" t="T16" r="T17" b="T18"/>
                <a:pathLst>
                  <a:path w="2874" h="2011">
                    <a:moveTo>
                      <a:pt x="0" y="1999"/>
                    </a:moveTo>
                    <a:lnTo>
                      <a:pt x="2840" y="0"/>
                    </a:lnTo>
                    <a:lnTo>
                      <a:pt x="2874" y="24"/>
                    </a:lnTo>
                    <a:lnTo>
                      <a:pt x="65" y="2011"/>
                    </a:lnTo>
                    <a:lnTo>
                      <a:pt x="0" y="1999"/>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78" name="Freeform 173"/>
              <p:cNvSpPr>
                <a:spLocks noChangeAspect="1"/>
              </p:cNvSpPr>
              <p:nvPr/>
            </p:nvSpPr>
            <p:spPr bwMode="gray">
              <a:xfrm>
                <a:off x="4269" y="2808"/>
                <a:ext cx="546" cy="382"/>
              </a:xfrm>
              <a:custGeom>
                <a:avLst/>
                <a:gdLst>
                  <a:gd name="T0" fmla="*/ 0 w 2604"/>
                  <a:gd name="T1" fmla="*/ 0 h 1820"/>
                  <a:gd name="T2" fmla="*/ 0 w 2604"/>
                  <a:gd name="T3" fmla="*/ 0 h 1820"/>
                  <a:gd name="T4" fmla="*/ 0 w 2604"/>
                  <a:gd name="T5" fmla="*/ 0 h 1820"/>
                  <a:gd name="T6" fmla="*/ 0 w 2604"/>
                  <a:gd name="T7" fmla="*/ 0 h 1820"/>
                  <a:gd name="T8" fmla="*/ 0 w 2604"/>
                  <a:gd name="T9" fmla="*/ 0 h 1820"/>
                  <a:gd name="T10" fmla="*/ 0 60000 65536"/>
                  <a:gd name="T11" fmla="*/ 0 60000 65536"/>
                  <a:gd name="T12" fmla="*/ 0 60000 65536"/>
                  <a:gd name="T13" fmla="*/ 0 60000 65536"/>
                  <a:gd name="T14" fmla="*/ 0 60000 65536"/>
                  <a:gd name="T15" fmla="*/ 0 w 2604"/>
                  <a:gd name="T16" fmla="*/ 0 h 1820"/>
                  <a:gd name="T17" fmla="*/ 2604 w 2604"/>
                  <a:gd name="T18" fmla="*/ 1820 h 1820"/>
                </a:gdLst>
                <a:ahLst/>
                <a:cxnLst>
                  <a:cxn ang="T10">
                    <a:pos x="T0" y="T1"/>
                  </a:cxn>
                  <a:cxn ang="T11">
                    <a:pos x="T2" y="T3"/>
                  </a:cxn>
                  <a:cxn ang="T12">
                    <a:pos x="T4" y="T5"/>
                  </a:cxn>
                  <a:cxn ang="T13">
                    <a:pos x="T6" y="T7"/>
                  </a:cxn>
                  <a:cxn ang="T14">
                    <a:pos x="T8" y="T9"/>
                  </a:cxn>
                </a:cxnLst>
                <a:rect l="T15" t="T16" r="T17" b="T18"/>
                <a:pathLst>
                  <a:path w="2604" h="1820">
                    <a:moveTo>
                      <a:pt x="0" y="1820"/>
                    </a:moveTo>
                    <a:lnTo>
                      <a:pt x="2577" y="0"/>
                    </a:lnTo>
                    <a:lnTo>
                      <a:pt x="2604" y="30"/>
                    </a:lnTo>
                    <a:lnTo>
                      <a:pt x="78" y="1819"/>
                    </a:lnTo>
                    <a:lnTo>
                      <a:pt x="0" y="182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79" name="Freeform 174"/>
              <p:cNvSpPr>
                <a:spLocks noChangeAspect="1"/>
              </p:cNvSpPr>
              <p:nvPr/>
            </p:nvSpPr>
            <p:spPr bwMode="gray">
              <a:xfrm>
                <a:off x="4323" y="2868"/>
                <a:ext cx="531" cy="380"/>
              </a:xfrm>
              <a:custGeom>
                <a:avLst/>
                <a:gdLst>
                  <a:gd name="T0" fmla="*/ 0 w 2535"/>
                  <a:gd name="T1" fmla="*/ 0 h 1808"/>
                  <a:gd name="T2" fmla="*/ 0 w 2535"/>
                  <a:gd name="T3" fmla="*/ 0 h 1808"/>
                  <a:gd name="T4" fmla="*/ 0 w 2535"/>
                  <a:gd name="T5" fmla="*/ 0 h 1808"/>
                  <a:gd name="T6" fmla="*/ 0 w 2535"/>
                  <a:gd name="T7" fmla="*/ 0 h 1808"/>
                  <a:gd name="T8" fmla="*/ 0 w 2535"/>
                  <a:gd name="T9" fmla="*/ 0 h 1808"/>
                  <a:gd name="T10" fmla="*/ 0 60000 65536"/>
                  <a:gd name="T11" fmla="*/ 0 60000 65536"/>
                  <a:gd name="T12" fmla="*/ 0 60000 65536"/>
                  <a:gd name="T13" fmla="*/ 0 60000 65536"/>
                  <a:gd name="T14" fmla="*/ 0 60000 65536"/>
                  <a:gd name="T15" fmla="*/ 0 w 2535"/>
                  <a:gd name="T16" fmla="*/ 0 h 1808"/>
                  <a:gd name="T17" fmla="*/ 2535 w 2535"/>
                  <a:gd name="T18" fmla="*/ 1808 h 1808"/>
                </a:gdLst>
                <a:ahLst/>
                <a:cxnLst>
                  <a:cxn ang="T10">
                    <a:pos x="T0" y="T1"/>
                  </a:cxn>
                  <a:cxn ang="T11">
                    <a:pos x="T2" y="T3"/>
                  </a:cxn>
                  <a:cxn ang="T12">
                    <a:pos x="T4" y="T5"/>
                  </a:cxn>
                  <a:cxn ang="T13">
                    <a:pos x="T6" y="T7"/>
                  </a:cxn>
                  <a:cxn ang="T14">
                    <a:pos x="T8" y="T9"/>
                  </a:cxn>
                </a:cxnLst>
                <a:rect l="T15" t="T16" r="T17" b="T18"/>
                <a:pathLst>
                  <a:path w="2535" h="1808">
                    <a:moveTo>
                      <a:pt x="0" y="1773"/>
                    </a:moveTo>
                    <a:lnTo>
                      <a:pt x="2519" y="0"/>
                    </a:lnTo>
                    <a:lnTo>
                      <a:pt x="2535" y="38"/>
                    </a:lnTo>
                    <a:lnTo>
                      <a:pt x="33" y="1808"/>
                    </a:lnTo>
                    <a:lnTo>
                      <a:pt x="0" y="177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80" name="Freeform 175"/>
              <p:cNvSpPr>
                <a:spLocks noChangeAspect="1"/>
              </p:cNvSpPr>
              <p:nvPr/>
            </p:nvSpPr>
            <p:spPr bwMode="gray">
              <a:xfrm>
                <a:off x="4378" y="2930"/>
                <a:ext cx="522" cy="366"/>
              </a:xfrm>
              <a:custGeom>
                <a:avLst/>
                <a:gdLst>
                  <a:gd name="T0" fmla="*/ 0 w 2483"/>
                  <a:gd name="T1" fmla="*/ 0 h 1745"/>
                  <a:gd name="T2" fmla="*/ 0 w 2483"/>
                  <a:gd name="T3" fmla="*/ 0 h 1745"/>
                  <a:gd name="T4" fmla="*/ 0 w 2483"/>
                  <a:gd name="T5" fmla="*/ 0 h 1745"/>
                  <a:gd name="T6" fmla="*/ 0 w 2483"/>
                  <a:gd name="T7" fmla="*/ 0 h 1745"/>
                  <a:gd name="T8" fmla="*/ 0 w 2483"/>
                  <a:gd name="T9" fmla="*/ 0 h 1745"/>
                  <a:gd name="T10" fmla="*/ 0 60000 65536"/>
                  <a:gd name="T11" fmla="*/ 0 60000 65536"/>
                  <a:gd name="T12" fmla="*/ 0 60000 65536"/>
                  <a:gd name="T13" fmla="*/ 0 60000 65536"/>
                  <a:gd name="T14" fmla="*/ 0 60000 65536"/>
                  <a:gd name="T15" fmla="*/ 0 w 2483"/>
                  <a:gd name="T16" fmla="*/ 0 h 1745"/>
                  <a:gd name="T17" fmla="*/ 2483 w 2483"/>
                  <a:gd name="T18" fmla="*/ 1745 h 1745"/>
                </a:gdLst>
                <a:ahLst/>
                <a:cxnLst>
                  <a:cxn ang="T10">
                    <a:pos x="T0" y="T1"/>
                  </a:cxn>
                  <a:cxn ang="T11">
                    <a:pos x="T2" y="T3"/>
                  </a:cxn>
                  <a:cxn ang="T12">
                    <a:pos x="T4" y="T5"/>
                  </a:cxn>
                  <a:cxn ang="T13">
                    <a:pos x="T6" y="T7"/>
                  </a:cxn>
                  <a:cxn ang="T14">
                    <a:pos x="T8" y="T9"/>
                  </a:cxn>
                </a:cxnLst>
                <a:rect l="T15" t="T16" r="T17" b="T18"/>
                <a:pathLst>
                  <a:path w="2483" h="1745">
                    <a:moveTo>
                      <a:pt x="0" y="1715"/>
                    </a:moveTo>
                    <a:lnTo>
                      <a:pt x="2438" y="0"/>
                    </a:lnTo>
                    <a:lnTo>
                      <a:pt x="2483" y="18"/>
                    </a:lnTo>
                    <a:lnTo>
                      <a:pt x="41" y="1745"/>
                    </a:lnTo>
                    <a:lnTo>
                      <a:pt x="0" y="1715"/>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81" name="Freeform 176"/>
              <p:cNvSpPr>
                <a:spLocks noChangeAspect="1"/>
              </p:cNvSpPr>
              <p:nvPr/>
            </p:nvSpPr>
            <p:spPr bwMode="gray">
              <a:xfrm>
                <a:off x="4451" y="2962"/>
                <a:ext cx="528" cy="370"/>
              </a:xfrm>
              <a:custGeom>
                <a:avLst/>
                <a:gdLst>
                  <a:gd name="T0" fmla="*/ 0 w 2514"/>
                  <a:gd name="T1" fmla="*/ 0 h 1762"/>
                  <a:gd name="T2" fmla="*/ 0 w 2514"/>
                  <a:gd name="T3" fmla="*/ 0 h 1762"/>
                  <a:gd name="T4" fmla="*/ 0 w 2514"/>
                  <a:gd name="T5" fmla="*/ 0 h 1762"/>
                  <a:gd name="T6" fmla="*/ 0 w 2514"/>
                  <a:gd name="T7" fmla="*/ 0 h 1762"/>
                  <a:gd name="T8" fmla="*/ 0 w 2514"/>
                  <a:gd name="T9" fmla="*/ 0 h 1762"/>
                  <a:gd name="T10" fmla="*/ 0 60000 65536"/>
                  <a:gd name="T11" fmla="*/ 0 60000 65536"/>
                  <a:gd name="T12" fmla="*/ 0 60000 65536"/>
                  <a:gd name="T13" fmla="*/ 0 60000 65536"/>
                  <a:gd name="T14" fmla="*/ 0 60000 65536"/>
                  <a:gd name="T15" fmla="*/ 0 w 2514"/>
                  <a:gd name="T16" fmla="*/ 0 h 1762"/>
                  <a:gd name="T17" fmla="*/ 2514 w 2514"/>
                  <a:gd name="T18" fmla="*/ 1762 h 1762"/>
                </a:gdLst>
                <a:ahLst/>
                <a:cxnLst>
                  <a:cxn ang="T10">
                    <a:pos x="T0" y="T1"/>
                  </a:cxn>
                  <a:cxn ang="T11">
                    <a:pos x="T2" y="T3"/>
                  </a:cxn>
                  <a:cxn ang="T12">
                    <a:pos x="T4" y="T5"/>
                  </a:cxn>
                  <a:cxn ang="T13">
                    <a:pos x="T6" y="T7"/>
                  </a:cxn>
                  <a:cxn ang="T14">
                    <a:pos x="T8" y="T9"/>
                  </a:cxn>
                </a:cxnLst>
                <a:rect l="T15" t="T16" r="T17" b="T18"/>
                <a:pathLst>
                  <a:path w="2514" h="1762">
                    <a:moveTo>
                      <a:pt x="0" y="1742"/>
                    </a:moveTo>
                    <a:lnTo>
                      <a:pt x="2476" y="0"/>
                    </a:lnTo>
                    <a:lnTo>
                      <a:pt x="2514" y="22"/>
                    </a:lnTo>
                    <a:lnTo>
                      <a:pt x="51" y="1762"/>
                    </a:lnTo>
                    <a:lnTo>
                      <a:pt x="0" y="1742"/>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82" name="Freeform 177"/>
              <p:cNvSpPr>
                <a:spLocks noChangeAspect="1"/>
              </p:cNvSpPr>
              <p:nvPr/>
            </p:nvSpPr>
            <p:spPr bwMode="gray">
              <a:xfrm>
                <a:off x="4536" y="3004"/>
                <a:ext cx="502" cy="352"/>
              </a:xfrm>
              <a:custGeom>
                <a:avLst/>
                <a:gdLst>
                  <a:gd name="T0" fmla="*/ 0 w 2387"/>
                  <a:gd name="T1" fmla="*/ 0 h 1676"/>
                  <a:gd name="T2" fmla="*/ 0 w 2387"/>
                  <a:gd name="T3" fmla="*/ 0 h 1676"/>
                  <a:gd name="T4" fmla="*/ 0 w 2387"/>
                  <a:gd name="T5" fmla="*/ 0 h 1676"/>
                  <a:gd name="T6" fmla="*/ 0 w 2387"/>
                  <a:gd name="T7" fmla="*/ 0 h 1676"/>
                  <a:gd name="T8" fmla="*/ 0 w 2387"/>
                  <a:gd name="T9" fmla="*/ 0 h 1676"/>
                  <a:gd name="T10" fmla="*/ 0 60000 65536"/>
                  <a:gd name="T11" fmla="*/ 0 60000 65536"/>
                  <a:gd name="T12" fmla="*/ 0 60000 65536"/>
                  <a:gd name="T13" fmla="*/ 0 60000 65536"/>
                  <a:gd name="T14" fmla="*/ 0 60000 65536"/>
                  <a:gd name="T15" fmla="*/ 0 w 2387"/>
                  <a:gd name="T16" fmla="*/ 0 h 1676"/>
                  <a:gd name="T17" fmla="*/ 2387 w 2387"/>
                  <a:gd name="T18" fmla="*/ 1676 h 1676"/>
                </a:gdLst>
                <a:ahLst/>
                <a:cxnLst>
                  <a:cxn ang="T10">
                    <a:pos x="T0" y="T1"/>
                  </a:cxn>
                  <a:cxn ang="T11">
                    <a:pos x="T2" y="T3"/>
                  </a:cxn>
                  <a:cxn ang="T12">
                    <a:pos x="T4" y="T5"/>
                  </a:cxn>
                  <a:cxn ang="T13">
                    <a:pos x="T6" y="T7"/>
                  </a:cxn>
                  <a:cxn ang="T14">
                    <a:pos x="T8" y="T9"/>
                  </a:cxn>
                </a:cxnLst>
                <a:rect l="T15" t="T16" r="T17" b="T18"/>
                <a:pathLst>
                  <a:path w="2387" h="1676">
                    <a:moveTo>
                      <a:pt x="0" y="1661"/>
                    </a:moveTo>
                    <a:lnTo>
                      <a:pt x="2357" y="0"/>
                    </a:lnTo>
                    <a:lnTo>
                      <a:pt x="2387" y="30"/>
                    </a:lnTo>
                    <a:lnTo>
                      <a:pt x="59" y="1676"/>
                    </a:lnTo>
                    <a:lnTo>
                      <a:pt x="0" y="166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83" name="Freeform 178"/>
              <p:cNvSpPr>
                <a:spLocks noChangeAspect="1"/>
              </p:cNvSpPr>
              <p:nvPr/>
            </p:nvSpPr>
            <p:spPr bwMode="gray">
              <a:xfrm>
                <a:off x="4642" y="3068"/>
                <a:ext cx="426" cy="299"/>
              </a:xfrm>
              <a:custGeom>
                <a:avLst/>
                <a:gdLst>
                  <a:gd name="T0" fmla="*/ 0 w 2029"/>
                  <a:gd name="T1" fmla="*/ 0 h 1429"/>
                  <a:gd name="T2" fmla="*/ 0 w 2029"/>
                  <a:gd name="T3" fmla="*/ 0 h 1429"/>
                  <a:gd name="T4" fmla="*/ 0 w 2029"/>
                  <a:gd name="T5" fmla="*/ 0 h 1429"/>
                  <a:gd name="T6" fmla="*/ 0 w 2029"/>
                  <a:gd name="T7" fmla="*/ 0 h 1429"/>
                  <a:gd name="T8" fmla="*/ 0 w 2029"/>
                  <a:gd name="T9" fmla="*/ 0 h 1429"/>
                  <a:gd name="T10" fmla="*/ 0 60000 65536"/>
                  <a:gd name="T11" fmla="*/ 0 60000 65536"/>
                  <a:gd name="T12" fmla="*/ 0 60000 65536"/>
                  <a:gd name="T13" fmla="*/ 0 60000 65536"/>
                  <a:gd name="T14" fmla="*/ 0 60000 65536"/>
                  <a:gd name="T15" fmla="*/ 0 w 2029"/>
                  <a:gd name="T16" fmla="*/ 0 h 1429"/>
                  <a:gd name="T17" fmla="*/ 2029 w 2029"/>
                  <a:gd name="T18" fmla="*/ 1429 h 1429"/>
                </a:gdLst>
                <a:ahLst/>
                <a:cxnLst>
                  <a:cxn ang="T10">
                    <a:pos x="T0" y="T1"/>
                  </a:cxn>
                  <a:cxn ang="T11">
                    <a:pos x="T2" y="T3"/>
                  </a:cxn>
                  <a:cxn ang="T12">
                    <a:pos x="T4" y="T5"/>
                  </a:cxn>
                  <a:cxn ang="T13">
                    <a:pos x="T6" y="T7"/>
                  </a:cxn>
                  <a:cxn ang="T14">
                    <a:pos x="T8" y="T9"/>
                  </a:cxn>
                </a:cxnLst>
                <a:rect l="T15" t="T16" r="T17" b="T18"/>
                <a:pathLst>
                  <a:path w="2029" h="1429">
                    <a:moveTo>
                      <a:pt x="0" y="1424"/>
                    </a:moveTo>
                    <a:lnTo>
                      <a:pt x="2024" y="0"/>
                    </a:lnTo>
                    <a:lnTo>
                      <a:pt x="2029" y="48"/>
                    </a:lnTo>
                    <a:lnTo>
                      <a:pt x="74" y="1429"/>
                    </a:lnTo>
                    <a:lnTo>
                      <a:pt x="0" y="1424"/>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grpSp>
        <p:pic>
          <p:nvPicPr>
            <p:cNvPr id="151" name="Picture 458"/>
            <p:cNvPicPr>
              <a:picLocks noChangeAspect="1" noChangeArrowheads="1"/>
            </p:cNvPicPr>
            <p:nvPr/>
          </p:nvPicPr>
          <p:blipFill>
            <a:blip r:embed="rId4" cstate="print"/>
            <a:srcRect/>
            <a:stretch>
              <a:fillRect/>
            </a:stretch>
          </p:blipFill>
          <p:spPr bwMode="auto">
            <a:xfrm>
              <a:off x="1393015" y="3681254"/>
              <a:ext cx="538075" cy="251102"/>
            </a:xfrm>
            <a:prstGeom prst="rect">
              <a:avLst/>
            </a:prstGeom>
            <a:noFill/>
            <a:ln w="9525">
              <a:noFill/>
              <a:miter lim="800000"/>
              <a:headEnd/>
              <a:tailEnd/>
            </a:ln>
          </p:spPr>
        </p:pic>
        <p:pic>
          <p:nvPicPr>
            <p:cNvPr id="152" name="Picture 458"/>
            <p:cNvPicPr>
              <a:picLocks noChangeAspect="1" noChangeArrowheads="1"/>
            </p:cNvPicPr>
            <p:nvPr/>
          </p:nvPicPr>
          <p:blipFill>
            <a:blip r:embed="rId4" cstate="print"/>
            <a:srcRect/>
            <a:stretch>
              <a:fillRect/>
            </a:stretch>
          </p:blipFill>
          <p:spPr bwMode="auto">
            <a:xfrm>
              <a:off x="799803" y="4306825"/>
              <a:ext cx="538075" cy="251102"/>
            </a:xfrm>
            <a:prstGeom prst="rect">
              <a:avLst/>
            </a:prstGeom>
            <a:noFill/>
            <a:ln w="9525">
              <a:noFill/>
              <a:miter lim="800000"/>
              <a:headEnd/>
              <a:tailEnd/>
            </a:ln>
          </p:spPr>
        </p:pic>
        <p:pic>
          <p:nvPicPr>
            <p:cNvPr id="153" name="Picture 458"/>
            <p:cNvPicPr>
              <a:picLocks noChangeAspect="1" noChangeArrowheads="1"/>
            </p:cNvPicPr>
            <p:nvPr/>
          </p:nvPicPr>
          <p:blipFill>
            <a:blip r:embed="rId4" cstate="print"/>
            <a:srcRect/>
            <a:stretch>
              <a:fillRect/>
            </a:stretch>
          </p:blipFill>
          <p:spPr bwMode="auto">
            <a:xfrm>
              <a:off x="2225114" y="3706934"/>
              <a:ext cx="538075" cy="251102"/>
            </a:xfrm>
            <a:prstGeom prst="rect">
              <a:avLst/>
            </a:prstGeom>
            <a:noFill/>
            <a:ln w="9525">
              <a:noFill/>
              <a:miter lim="800000"/>
              <a:headEnd/>
              <a:tailEnd/>
            </a:ln>
          </p:spPr>
        </p:pic>
        <p:pic>
          <p:nvPicPr>
            <p:cNvPr id="154" name="Picture 458"/>
            <p:cNvPicPr>
              <a:picLocks noChangeAspect="1" noChangeArrowheads="1"/>
            </p:cNvPicPr>
            <p:nvPr/>
          </p:nvPicPr>
          <p:blipFill>
            <a:blip r:embed="rId4" cstate="print"/>
            <a:srcRect/>
            <a:stretch>
              <a:fillRect/>
            </a:stretch>
          </p:blipFill>
          <p:spPr bwMode="auto">
            <a:xfrm>
              <a:off x="2314575" y="4724400"/>
              <a:ext cx="538075" cy="251102"/>
            </a:xfrm>
            <a:prstGeom prst="rect">
              <a:avLst/>
            </a:prstGeom>
            <a:noFill/>
            <a:ln w="9525">
              <a:noFill/>
              <a:miter lim="800000"/>
              <a:headEnd/>
              <a:tailEnd/>
            </a:ln>
          </p:spPr>
        </p:pic>
        <p:pic>
          <p:nvPicPr>
            <p:cNvPr id="155" name="Picture 458"/>
            <p:cNvPicPr>
              <a:picLocks noChangeAspect="1" noChangeArrowheads="1"/>
            </p:cNvPicPr>
            <p:nvPr/>
          </p:nvPicPr>
          <p:blipFill>
            <a:blip r:embed="rId4" cstate="print"/>
            <a:srcRect/>
            <a:stretch>
              <a:fillRect/>
            </a:stretch>
          </p:blipFill>
          <p:spPr bwMode="auto">
            <a:xfrm>
              <a:off x="2926014" y="4181474"/>
              <a:ext cx="538075" cy="251102"/>
            </a:xfrm>
            <a:prstGeom prst="rect">
              <a:avLst/>
            </a:prstGeom>
            <a:noFill/>
            <a:ln w="9525">
              <a:noFill/>
              <a:miter lim="800000"/>
              <a:headEnd/>
              <a:tailEnd/>
            </a:ln>
          </p:spPr>
        </p:pic>
        <p:pic>
          <p:nvPicPr>
            <p:cNvPr id="156" name="Picture 458"/>
            <p:cNvPicPr>
              <a:picLocks noChangeAspect="1" noChangeArrowheads="1"/>
            </p:cNvPicPr>
            <p:nvPr/>
          </p:nvPicPr>
          <p:blipFill>
            <a:blip r:embed="rId4" cstate="print"/>
            <a:srcRect/>
            <a:stretch>
              <a:fillRect/>
            </a:stretch>
          </p:blipFill>
          <p:spPr bwMode="auto">
            <a:xfrm>
              <a:off x="1499161" y="4669962"/>
              <a:ext cx="538075" cy="251102"/>
            </a:xfrm>
            <a:prstGeom prst="rect">
              <a:avLst/>
            </a:prstGeom>
            <a:noFill/>
            <a:ln w="9525">
              <a:noFill/>
              <a:miter lim="800000"/>
              <a:headEnd/>
              <a:tailEnd/>
            </a:ln>
          </p:spPr>
        </p:pic>
      </p:grpSp>
      <p:cxnSp>
        <p:nvCxnSpPr>
          <p:cNvPr id="200" name="AutoShape 97"/>
          <p:cNvCxnSpPr>
            <a:cxnSpLocks noChangeShapeType="1"/>
          </p:cNvCxnSpPr>
          <p:nvPr/>
        </p:nvCxnSpPr>
        <p:spPr bwMode="gray">
          <a:xfrm rot="5400000">
            <a:off x="2646557" y="3320925"/>
            <a:ext cx="897716" cy="1644624"/>
          </a:xfrm>
          <a:prstGeom prst="straightConnector1">
            <a:avLst/>
          </a:prstGeom>
          <a:noFill/>
          <a:ln w="28575">
            <a:solidFill>
              <a:schemeClr val="accent2"/>
            </a:solidFill>
            <a:round/>
            <a:headEnd type="none" w="med" len="med"/>
            <a:tailEnd type="none" w="med" len="med"/>
          </a:ln>
        </p:spPr>
      </p:cxnSp>
      <p:sp>
        <p:nvSpPr>
          <p:cNvPr id="201" name="TextBox 200"/>
          <p:cNvSpPr txBox="1"/>
          <p:nvPr/>
        </p:nvSpPr>
        <p:spPr bwMode="auto">
          <a:xfrm>
            <a:off x="1524002" y="4191010"/>
            <a:ext cx="1381125" cy="323165"/>
          </a:xfrm>
          <a:prstGeom prst="rect">
            <a:avLst/>
          </a:prstGeom>
          <a:noFill/>
          <a:ln w="19050" algn="ctr">
            <a:noFill/>
            <a:miter lim="800000"/>
            <a:headEnd/>
            <a:tailEnd/>
          </a:ln>
        </p:spPr>
        <p:txBody>
          <a:bodyPr wrap="square" lIns="0" tIns="0" rIns="0" bIns="0" rtlCol="0">
            <a:spAutoFit/>
          </a:bodyPr>
          <a:lstStyle/>
          <a:p>
            <a:pPr algn="ctr"/>
            <a:r>
              <a:rPr lang="en-US" sz="1050" dirty="0" smtClean="0"/>
              <a:t>Existing Access Switches</a:t>
            </a:r>
          </a:p>
        </p:txBody>
      </p:sp>
      <p:cxnSp>
        <p:nvCxnSpPr>
          <p:cNvPr id="202" name="AutoShape 97"/>
          <p:cNvCxnSpPr>
            <a:cxnSpLocks noChangeShapeType="1"/>
          </p:cNvCxnSpPr>
          <p:nvPr/>
        </p:nvCxnSpPr>
        <p:spPr bwMode="gray">
          <a:xfrm rot="5400000">
            <a:off x="1776410" y="5224466"/>
            <a:ext cx="771524" cy="1588"/>
          </a:xfrm>
          <a:prstGeom prst="straightConnector1">
            <a:avLst/>
          </a:prstGeom>
          <a:noFill/>
          <a:ln w="22225">
            <a:solidFill>
              <a:schemeClr val="tx1"/>
            </a:solidFill>
            <a:round/>
            <a:headEnd type="none" w="med" len="med"/>
            <a:tailEnd type="none" w="med" len="med"/>
          </a:ln>
        </p:spPr>
      </p:cxnSp>
      <p:cxnSp>
        <p:nvCxnSpPr>
          <p:cNvPr id="203" name="AutoShape 97"/>
          <p:cNvCxnSpPr>
            <a:cxnSpLocks noChangeShapeType="1"/>
          </p:cNvCxnSpPr>
          <p:nvPr/>
        </p:nvCxnSpPr>
        <p:spPr bwMode="gray">
          <a:xfrm rot="5400000">
            <a:off x="1881185" y="5224466"/>
            <a:ext cx="771524" cy="1588"/>
          </a:xfrm>
          <a:prstGeom prst="straightConnector1">
            <a:avLst/>
          </a:prstGeom>
          <a:noFill/>
          <a:ln w="22225">
            <a:solidFill>
              <a:schemeClr val="tx1"/>
            </a:solidFill>
            <a:round/>
            <a:headEnd type="none" w="med" len="med"/>
            <a:tailEnd type="none" w="med" len="med"/>
          </a:ln>
        </p:spPr>
      </p:cxnSp>
      <p:cxnSp>
        <p:nvCxnSpPr>
          <p:cNvPr id="204" name="AutoShape 97"/>
          <p:cNvCxnSpPr>
            <a:cxnSpLocks noChangeShapeType="1"/>
          </p:cNvCxnSpPr>
          <p:nvPr/>
        </p:nvCxnSpPr>
        <p:spPr bwMode="gray">
          <a:xfrm rot="5400000">
            <a:off x="1985960" y="5224466"/>
            <a:ext cx="771524" cy="1588"/>
          </a:xfrm>
          <a:prstGeom prst="straightConnector1">
            <a:avLst/>
          </a:prstGeom>
          <a:noFill/>
          <a:ln w="22225">
            <a:solidFill>
              <a:schemeClr val="tx1"/>
            </a:solidFill>
            <a:round/>
            <a:headEnd type="none" w="med" len="med"/>
            <a:tailEnd type="none" w="med" len="med"/>
          </a:ln>
        </p:spPr>
      </p:cxnSp>
      <p:pic>
        <p:nvPicPr>
          <p:cNvPr id="205" name="Picture 493"/>
          <p:cNvPicPr>
            <a:picLocks noChangeAspect="1" noChangeArrowheads="1"/>
          </p:cNvPicPr>
          <p:nvPr/>
        </p:nvPicPr>
        <p:blipFill>
          <a:blip r:embed="rId5" cstate="print"/>
          <a:srcRect/>
          <a:stretch>
            <a:fillRect/>
          </a:stretch>
        </p:blipFill>
        <p:spPr bwMode="gray">
          <a:xfrm>
            <a:off x="1999255" y="4592099"/>
            <a:ext cx="547687" cy="255588"/>
          </a:xfrm>
          <a:prstGeom prst="rect">
            <a:avLst/>
          </a:prstGeom>
          <a:noFill/>
          <a:ln w="9525">
            <a:noFill/>
            <a:miter lim="800000"/>
            <a:headEnd/>
            <a:tailEnd/>
          </a:ln>
        </p:spPr>
      </p:pic>
      <p:grpSp>
        <p:nvGrpSpPr>
          <p:cNvPr id="6" name="Group 479"/>
          <p:cNvGrpSpPr>
            <a:grpSpLocks/>
          </p:cNvGrpSpPr>
          <p:nvPr/>
        </p:nvGrpSpPr>
        <p:grpSpPr bwMode="auto">
          <a:xfrm>
            <a:off x="1961167" y="5607061"/>
            <a:ext cx="547687" cy="561975"/>
            <a:chOff x="1159" y="3175"/>
            <a:chExt cx="345" cy="354"/>
          </a:xfrm>
        </p:grpSpPr>
        <p:pic>
          <p:nvPicPr>
            <p:cNvPr id="207" name="Picture 480"/>
            <p:cNvPicPr>
              <a:picLocks noChangeAspect="1" noChangeArrowheads="1"/>
            </p:cNvPicPr>
            <p:nvPr/>
          </p:nvPicPr>
          <p:blipFill>
            <a:blip r:embed="rId6" cstate="print"/>
            <a:srcRect/>
            <a:stretch>
              <a:fillRect/>
            </a:stretch>
          </p:blipFill>
          <p:spPr bwMode="gray">
            <a:xfrm>
              <a:off x="1159" y="3379"/>
              <a:ext cx="345" cy="150"/>
            </a:xfrm>
            <a:prstGeom prst="rect">
              <a:avLst/>
            </a:prstGeom>
            <a:noFill/>
            <a:ln w="9525">
              <a:noFill/>
              <a:miter lim="800000"/>
              <a:headEnd/>
              <a:tailEnd/>
            </a:ln>
          </p:spPr>
        </p:pic>
        <p:pic>
          <p:nvPicPr>
            <p:cNvPr id="208" name="Picture 481"/>
            <p:cNvPicPr>
              <a:picLocks noChangeAspect="1" noChangeArrowheads="1"/>
            </p:cNvPicPr>
            <p:nvPr/>
          </p:nvPicPr>
          <p:blipFill>
            <a:blip r:embed="rId6" cstate="print"/>
            <a:srcRect/>
            <a:stretch>
              <a:fillRect/>
            </a:stretch>
          </p:blipFill>
          <p:spPr bwMode="gray">
            <a:xfrm>
              <a:off x="1159" y="3277"/>
              <a:ext cx="345" cy="150"/>
            </a:xfrm>
            <a:prstGeom prst="rect">
              <a:avLst/>
            </a:prstGeom>
            <a:noFill/>
            <a:ln w="9525">
              <a:noFill/>
              <a:miter lim="800000"/>
              <a:headEnd/>
              <a:tailEnd/>
            </a:ln>
          </p:spPr>
        </p:pic>
        <p:pic>
          <p:nvPicPr>
            <p:cNvPr id="209" name="Picture 482"/>
            <p:cNvPicPr>
              <a:picLocks noChangeAspect="1" noChangeArrowheads="1"/>
            </p:cNvPicPr>
            <p:nvPr/>
          </p:nvPicPr>
          <p:blipFill>
            <a:blip r:embed="rId6" cstate="print"/>
            <a:srcRect/>
            <a:stretch>
              <a:fillRect/>
            </a:stretch>
          </p:blipFill>
          <p:spPr bwMode="gray">
            <a:xfrm>
              <a:off x="1159" y="3175"/>
              <a:ext cx="345" cy="150"/>
            </a:xfrm>
            <a:prstGeom prst="rect">
              <a:avLst/>
            </a:prstGeom>
            <a:noFill/>
            <a:ln w="9525">
              <a:noFill/>
              <a:miter lim="800000"/>
              <a:headEnd/>
              <a:tailEnd/>
            </a:ln>
          </p:spPr>
        </p:pic>
      </p:grpSp>
      <p:cxnSp>
        <p:nvCxnSpPr>
          <p:cNvPr id="210" name="AutoShape 97"/>
          <p:cNvCxnSpPr>
            <a:cxnSpLocks noChangeShapeType="1"/>
          </p:cNvCxnSpPr>
          <p:nvPr/>
        </p:nvCxnSpPr>
        <p:spPr bwMode="gray">
          <a:xfrm rot="5400000">
            <a:off x="2471728" y="5224466"/>
            <a:ext cx="771524" cy="1588"/>
          </a:xfrm>
          <a:prstGeom prst="straightConnector1">
            <a:avLst/>
          </a:prstGeom>
          <a:noFill/>
          <a:ln w="22225">
            <a:solidFill>
              <a:schemeClr val="tx1"/>
            </a:solidFill>
            <a:round/>
            <a:headEnd type="none" w="med" len="med"/>
            <a:tailEnd type="none" w="med" len="med"/>
          </a:ln>
        </p:spPr>
      </p:cxnSp>
      <p:cxnSp>
        <p:nvCxnSpPr>
          <p:cNvPr id="211" name="AutoShape 97"/>
          <p:cNvCxnSpPr>
            <a:cxnSpLocks noChangeShapeType="1"/>
          </p:cNvCxnSpPr>
          <p:nvPr/>
        </p:nvCxnSpPr>
        <p:spPr bwMode="gray">
          <a:xfrm rot="5400000">
            <a:off x="2576509" y="5224466"/>
            <a:ext cx="771524" cy="1588"/>
          </a:xfrm>
          <a:prstGeom prst="straightConnector1">
            <a:avLst/>
          </a:prstGeom>
          <a:noFill/>
          <a:ln w="22225">
            <a:solidFill>
              <a:schemeClr val="tx1"/>
            </a:solidFill>
            <a:round/>
            <a:headEnd type="none" w="med" len="med"/>
            <a:tailEnd type="none" w="med" len="med"/>
          </a:ln>
        </p:spPr>
      </p:cxnSp>
      <p:cxnSp>
        <p:nvCxnSpPr>
          <p:cNvPr id="212" name="AutoShape 97"/>
          <p:cNvCxnSpPr>
            <a:cxnSpLocks noChangeShapeType="1"/>
          </p:cNvCxnSpPr>
          <p:nvPr/>
        </p:nvCxnSpPr>
        <p:spPr bwMode="gray">
          <a:xfrm rot="5400000">
            <a:off x="2681285" y="5224466"/>
            <a:ext cx="771524" cy="1588"/>
          </a:xfrm>
          <a:prstGeom prst="straightConnector1">
            <a:avLst/>
          </a:prstGeom>
          <a:noFill/>
          <a:ln w="22225">
            <a:solidFill>
              <a:schemeClr val="tx1"/>
            </a:solidFill>
            <a:round/>
            <a:headEnd type="none" w="med" len="med"/>
            <a:tailEnd type="none" w="med" len="med"/>
          </a:ln>
        </p:spPr>
      </p:cxnSp>
      <p:pic>
        <p:nvPicPr>
          <p:cNvPr id="213" name="Picture 493"/>
          <p:cNvPicPr>
            <a:picLocks noChangeAspect="1" noChangeArrowheads="1"/>
          </p:cNvPicPr>
          <p:nvPr/>
        </p:nvPicPr>
        <p:blipFill>
          <a:blip r:embed="rId5" cstate="print"/>
          <a:srcRect/>
          <a:stretch>
            <a:fillRect/>
          </a:stretch>
        </p:blipFill>
        <p:spPr bwMode="gray">
          <a:xfrm>
            <a:off x="2694592" y="4592099"/>
            <a:ext cx="547687" cy="255588"/>
          </a:xfrm>
          <a:prstGeom prst="rect">
            <a:avLst/>
          </a:prstGeom>
          <a:noFill/>
          <a:ln w="9525">
            <a:noFill/>
            <a:miter lim="800000"/>
            <a:headEnd/>
            <a:tailEnd/>
          </a:ln>
        </p:spPr>
      </p:pic>
      <p:grpSp>
        <p:nvGrpSpPr>
          <p:cNvPr id="11" name="Group 479"/>
          <p:cNvGrpSpPr>
            <a:grpSpLocks/>
          </p:cNvGrpSpPr>
          <p:nvPr/>
        </p:nvGrpSpPr>
        <p:grpSpPr bwMode="auto">
          <a:xfrm>
            <a:off x="2656484" y="5607061"/>
            <a:ext cx="547687" cy="561975"/>
            <a:chOff x="1159" y="3175"/>
            <a:chExt cx="345" cy="354"/>
          </a:xfrm>
        </p:grpSpPr>
        <p:pic>
          <p:nvPicPr>
            <p:cNvPr id="215" name="Picture 480"/>
            <p:cNvPicPr>
              <a:picLocks noChangeAspect="1" noChangeArrowheads="1"/>
            </p:cNvPicPr>
            <p:nvPr/>
          </p:nvPicPr>
          <p:blipFill>
            <a:blip r:embed="rId6" cstate="print"/>
            <a:srcRect/>
            <a:stretch>
              <a:fillRect/>
            </a:stretch>
          </p:blipFill>
          <p:spPr bwMode="gray">
            <a:xfrm>
              <a:off x="1159" y="3379"/>
              <a:ext cx="345" cy="150"/>
            </a:xfrm>
            <a:prstGeom prst="rect">
              <a:avLst/>
            </a:prstGeom>
            <a:noFill/>
            <a:ln w="9525">
              <a:noFill/>
              <a:miter lim="800000"/>
              <a:headEnd/>
              <a:tailEnd/>
            </a:ln>
          </p:spPr>
        </p:pic>
        <p:pic>
          <p:nvPicPr>
            <p:cNvPr id="216" name="Picture 481"/>
            <p:cNvPicPr>
              <a:picLocks noChangeAspect="1" noChangeArrowheads="1"/>
            </p:cNvPicPr>
            <p:nvPr/>
          </p:nvPicPr>
          <p:blipFill>
            <a:blip r:embed="rId6" cstate="print"/>
            <a:srcRect/>
            <a:stretch>
              <a:fillRect/>
            </a:stretch>
          </p:blipFill>
          <p:spPr bwMode="gray">
            <a:xfrm>
              <a:off x="1159" y="3277"/>
              <a:ext cx="345" cy="150"/>
            </a:xfrm>
            <a:prstGeom prst="rect">
              <a:avLst/>
            </a:prstGeom>
            <a:noFill/>
            <a:ln w="9525">
              <a:noFill/>
              <a:miter lim="800000"/>
              <a:headEnd/>
              <a:tailEnd/>
            </a:ln>
          </p:spPr>
        </p:pic>
        <p:pic>
          <p:nvPicPr>
            <p:cNvPr id="217" name="Picture 482"/>
            <p:cNvPicPr>
              <a:picLocks noChangeAspect="1" noChangeArrowheads="1"/>
            </p:cNvPicPr>
            <p:nvPr/>
          </p:nvPicPr>
          <p:blipFill>
            <a:blip r:embed="rId6" cstate="print"/>
            <a:srcRect/>
            <a:stretch>
              <a:fillRect/>
            </a:stretch>
          </p:blipFill>
          <p:spPr bwMode="gray">
            <a:xfrm>
              <a:off x="1159" y="3175"/>
              <a:ext cx="345" cy="150"/>
            </a:xfrm>
            <a:prstGeom prst="rect">
              <a:avLst/>
            </a:prstGeom>
            <a:noFill/>
            <a:ln w="9525">
              <a:noFill/>
              <a:miter lim="800000"/>
              <a:headEnd/>
              <a:tailEnd/>
            </a:ln>
          </p:spPr>
        </p:pic>
      </p:grpSp>
      <p:cxnSp>
        <p:nvCxnSpPr>
          <p:cNvPr id="218" name="AutoShape 97"/>
          <p:cNvCxnSpPr>
            <a:cxnSpLocks noChangeShapeType="1"/>
          </p:cNvCxnSpPr>
          <p:nvPr/>
        </p:nvCxnSpPr>
        <p:spPr bwMode="gray">
          <a:xfrm rot="5400000">
            <a:off x="2994220" y="3668598"/>
            <a:ext cx="897716" cy="949299"/>
          </a:xfrm>
          <a:prstGeom prst="straightConnector1">
            <a:avLst/>
          </a:prstGeom>
          <a:noFill/>
          <a:ln w="28575">
            <a:solidFill>
              <a:schemeClr val="accent2"/>
            </a:solidFill>
            <a:round/>
            <a:headEnd type="none" w="med" len="med"/>
            <a:tailEnd type="none" w="med" len="med"/>
          </a:ln>
        </p:spPr>
      </p:cxnSp>
      <p:sp>
        <p:nvSpPr>
          <p:cNvPr id="219" name="TextBox 218"/>
          <p:cNvSpPr txBox="1"/>
          <p:nvPr/>
        </p:nvSpPr>
        <p:spPr bwMode="auto">
          <a:xfrm>
            <a:off x="1857377" y="6200786"/>
            <a:ext cx="1381125" cy="323165"/>
          </a:xfrm>
          <a:prstGeom prst="rect">
            <a:avLst/>
          </a:prstGeom>
          <a:noFill/>
          <a:ln w="19050" algn="ctr">
            <a:noFill/>
            <a:miter lim="800000"/>
            <a:headEnd/>
            <a:tailEnd/>
          </a:ln>
        </p:spPr>
        <p:txBody>
          <a:bodyPr wrap="square" lIns="0" tIns="0" rIns="0" bIns="0" rtlCol="0">
            <a:spAutoFit/>
          </a:bodyPr>
          <a:lstStyle/>
          <a:p>
            <a:pPr algn="ctr"/>
            <a:r>
              <a:rPr lang="en-US" sz="1050" dirty="0" smtClean="0"/>
              <a:t>Existing 1 </a:t>
            </a:r>
            <a:r>
              <a:rPr lang="en-US" sz="1050" dirty="0" err="1" smtClean="0"/>
              <a:t>Gbps</a:t>
            </a:r>
            <a:endParaRPr lang="en-US" sz="1050" dirty="0" smtClean="0"/>
          </a:p>
          <a:p>
            <a:pPr algn="ctr"/>
            <a:r>
              <a:rPr lang="en-US" sz="1050" dirty="0" smtClean="0"/>
              <a:t>Servers</a:t>
            </a:r>
          </a:p>
        </p:txBody>
      </p:sp>
      <p:grpSp>
        <p:nvGrpSpPr>
          <p:cNvPr id="12" name="Group 287"/>
          <p:cNvGrpSpPr/>
          <p:nvPr/>
        </p:nvGrpSpPr>
        <p:grpSpPr>
          <a:xfrm>
            <a:off x="3728390" y="4376484"/>
            <a:ext cx="911551" cy="1791945"/>
            <a:chOff x="2750747" y="4377080"/>
            <a:chExt cx="911551" cy="1791945"/>
          </a:xfrm>
        </p:grpSpPr>
        <p:grpSp>
          <p:nvGrpSpPr>
            <p:cNvPr id="14" name="Group 282"/>
            <p:cNvGrpSpPr/>
            <p:nvPr/>
          </p:nvGrpSpPr>
          <p:grpSpPr>
            <a:xfrm>
              <a:off x="3064050" y="4930436"/>
              <a:ext cx="103432" cy="1136183"/>
              <a:chOff x="3056734" y="4987865"/>
              <a:chExt cx="106673" cy="771524"/>
            </a:xfrm>
          </p:grpSpPr>
          <p:cxnSp>
            <p:nvCxnSpPr>
              <p:cNvPr id="280" name="AutoShape 97"/>
              <p:cNvCxnSpPr>
                <a:cxnSpLocks noChangeShapeType="1"/>
              </p:cNvCxnSpPr>
              <p:nvPr/>
            </p:nvCxnSpPr>
            <p:spPr bwMode="gray">
              <a:xfrm rot="5400000">
                <a:off x="2671766" y="5372833"/>
                <a:ext cx="771524" cy="1588"/>
              </a:xfrm>
              <a:prstGeom prst="straightConnector1">
                <a:avLst/>
              </a:prstGeom>
              <a:noFill/>
              <a:ln w="12700">
                <a:solidFill>
                  <a:schemeClr val="tx1"/>
                </a:solidFill>
                <a:round/>
                <a:headEnd type="none" w="med" len="med"/>
                <a:tailEnd type="none" w="med" len="med"/>
              </a:ln>
            </p:spPr>
          </p:cxnSp>
          <p:cxnSp>
            <p:nvCxnSpPr>
              <p:cNvPr id="281" name="AutoShape 97"/>
              <p:cNvCxnSpPr>
                <a:cxnSpLocks noChangeShapeType="1"/>
              </p:cNvCxnSpPr>
              <p:nvPr/>
            </p:nvCxnSpPr>
            <p:spPr bwMode="gray">
              <a:xfrm rot="5400000">
                <a:off x="2724308" y="5372833"/>
                <a:ext cx="771524" cy="1588"/>
              </a:xfrm>
              <a:prstGeom prst="straightConnector1">
                <a:avLst/>
              </a:prstGeom>
              <a:noFill/>
              <a:ln w="12700">
                <a:solidFill>
                  <a:schemeClr val="tx1"/>
                </a:solidFill>
                <a:round/>
                <a:headEnd type="none" w="med" len="med"/>
                <a:tailEnd type="none" w="med" len="med"/>
              </a:ln>
            </p:spPr>
          </p:cxnSp>
          <p:cxnSp>
            <p:nvCxnSpPr>
              <p:cNvPr id="282" name="AutoShape 97"/>
              <p:cNvCxnSpPr>
                <a:cxnSpLocks noChangeShapeType="1"/>
              </p:cNvCxnSpPr>
              <p:nvPr/>
            </p:nvCxnSpPr>
            <p:spPr bwMode="gray">
              <a:xfrm rot="5400000">
                <a:off x="2776851" y="5372833"/>
                <a:ext cx="771524" cy="1588"/>
              </a:xfrm>
              <a:prstGeom prst="straightConnector1">
                <a:avLst/>
              </a:prstGeom>
              <a:noFill/>
              <a:ln w="12700">
                <a:solidFill>
                  <a:schemeClr val="tx1"/>
                </a:solidFill>
                <a:round/>
                <a:headEnd type="none" w="med" len="med"/>
                <a:tailEnd type="none" w="med" len="med"/>
              </a:ln>
            </p:spPr>
          </p:cxnSp>
        </p:grpSp>
        <p:grpSp>
          <p:nvGrpSpPr>
            <p:cNvPr id="15" name="Group 283"/>
            <p:cNvGrpSpPr/>
            <p:nvPr/>
          </p:nvGrpSpPr>
          <p:grpSpPr>
            <a:xfrm>
              <a:off x="3304230" y="4775606"/>
              <a:ext cx="103432" cy="1136183"/>
              <a:chOff x="3056734" y="4987865"/>
              <a:chExt cx="106673" cy="771524"/>
            </a:xfrm>
          </p:grpSpPr>
          <p:cxnSp>
            <p:nvCxnSpPr>
              <p:cNvPr id="285" name="AutoShape 97"/>
              <p:cNvCxnSpPr>
                <a:cxnSpLocks noChangeShapeType="1"/>
              </p:cNvCxnSpPr>
              <p:nvPr/>
            </p:nvCxnSpPr>
            <p:spPr bwMode="gray">
              <a:xfrm rot="5400000">
                <a:off x="2671766" y="5372833"/>
                <a:ext cx="771524" cy="1588"/>
              </a:xfrm>
              <a:prstGeom prst="straightConnector1">
                <a:avLst/>
              </a:prstGeom>
              <a:noFill/>
              <a:ln w="12700">
                <a:solidFill>
                  <a:schemeClr val="tx1"/>
                </a:solidFill>
                <a:round/>
                <a:headEnd type="none" w="med" len="med"/>
                <a:tailEnd type="none" w="med" len="med"/>
              </a:ln>
            </p:spPr>
          </p:cxnSp>
          <p:cxnSp>
            <p:nvCxnSpPr>
              <p:cNvPr id="286" name="AutoShape 97"/>
              <p:cNvCxnSpPr>
                <a:cxnSpLocks noChangeShapeType="1"/>
              </p:cNvCxnSpPr>
              <p:nvPr/>
            </p:nvCxnSpPr>
            <p:spPr bwMode="gray">
              <a:xfrm rot="5400000">
                <a:off x="2724308" y="5372833"/>
                <a:ext cx="771524" cy="1588"/>
              </a:xfrm>
              <a:prstGeom prst="straightConnector1">
                <a:avLst/>
              </a:prstGeom>
              <a:noFill/>
              <a:ln w="12700">
                <a:solidFill>
                  <a:schemeClr val="tx1"/>
                </a:solidFill>
                <a:round/>
                <a:headEnd type="none" w="med" len="med"/>
                <a:tailEnd type="none" w="med" len="med"/>
              </a:ln>
            </p:spPr>
          </p:cxnSp>
          <p:cxnSp>
            <p:nvCxnSpPr>
              <p:cNvPr id="287" name="AutoShape 97"/>
              <p:cNvCxnSpPr>
                <a:cxnSpLocks noChangeShapeType="1"/>
              </p:cNvCxnSpPr>
              <p:nvPr/>
            </p:nvCxnSpPr>
            <p:spPr bwMode="gray">
              <a:xfrm rot="5400000">
                <a:off x="2776851" y="5372833"/>
                <a:ext cx="771524" cy="1588"/>
              </a:xfrm>
              <a:prstGeom prst="straightConnector1">
                <a:avLst/>
              </a:prstGeom>
              <a:noFill/>
              <a:ln w="12700">
                <a:solidFill>
                  <a:schemeClr val="tx1"/>
                </a:solidFill>
                <a:round/>
                <a:headEnd type="none" w="med" len="med"/>
                <a:tailEnd type="none" w="med" len="med"/>
              </a:ln>
            </p:spPr>
          </p:cxnSp>
        </p:grpSp>
        <p:grpSp>
          <p:nvGrpSpPr>
            <p:cNvPr id="49" name="Group 204"/>
            <p:cNvGrpSpPr/>
            <p:nvPr/>
          </p:nvGrpSpPr>
          <p:grpSpPr>
            <a:xfrm>
              <a:off x="2750747" y="4377080"/>
              <a:ext cx="911551" cy="762000"/>
              <a:chOff x="955698" y="3581400"/>
              <a:chExt cx="1954137" cy="1447800"/>
            </a:xfrm>
          </p:grpSpPr>
          <p:sp>
            <p:nvSpPr>
              <p:cNvPr id="270" name="Parallelogram 269"/>
              <p:cNvSpPr/>
              <p:nvPr/>
            </p:nvSpPr>
            <p:spPr bwMode="auto">
              <a:xfrm>
                <a:off x="955698" y="3581400"/>
                <a:ext cx="1954137" cy="1447800"/>
              </a:xfrm>
              <a:prstGeom prst="parallelogram">
                <a:avLst>
                  <a:gd name="adj" fmla="val 59375"/>
                </a:avLst>
              </a:prstGeom>
              <a:solidFill>
                <a:srgbClr val="FFFFFF">
                  <a:lumMod val="85000"/>
                </a:srgbClr>
              </a:solidFill>
              <a:ln w="19050" cap="flat" cmpd="sng" algn="ctr">
                <a:solidFill>
                  <a:srgbClr val="8C8C8C">
                    <a:lumMod val="75000"/>
                  </a:srgbClr>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cxnSp>
            <p:nvCxnSpPr>
              <p:cNvPr id="271" name="AutoShape 111"/>
              <p:cNvCxnSpPr>
                <a:cxnSpLocks noChangeShapeType="1"/>
              </p:cNvCxnSpPr>
              <p:nvPr/>
            </p:nvCxnSpPr>
            <p:spPr bwMode="gray">
              <a:xfrm rot="5400000" flipH="1" flipV="1">
                <a:off x="1572864" y="3981453"/>
                <a:ext cx="981071" cy="581022"/>
              </a:xfrm>
              <a:prstGeom prst="straightConnector1">
                <a:avLst/>
              </a:prstGeom>
              <a:noFill/>
              <a:ln w="38100">
                <a:solidFill>
                  <a:srgbClr val="00AFF0"/>
                </a:solidFill>
                <a:round/>
                <a:headEnd type="none" w="med" len="med"/>
                <a:tailEnd type="none" w="med" len="med"/>
              </a:ln>
            </p:spPr>
          </p:cxnSp>
          <p:cxnSp>
            <p:nvCxnSpPr>
              <p:cNvPr id="272" name="AutoShape 111"/>
              <p:cNvCxnSpPr>
                <a:cxnSpLocks noChangeShapeType="1"/>
              </p:cNvCxnSpPr>
              <p:nvPr/>
            </p:nvCxnSpPr>
            <p:spPr bwMode="gray">
              <a:xfrm rot="5400000" flipH="1" flipV="1">
                <a:off x="1334737" y="3971925"/>
                <a:ext cx="981071" cy="581022"/>
              </a:xfrm>
              <a:prstGeom prst="straightConnector1">
                <a:avLst/>
              </a:prstGeom>
              <a:noFill/>
              <a:ln w="38100">
                <a:solidFill>
                  <a:srgbClr val="00AFF0"/>
                </a:solidFill>
                <a:round/>
                <a:headEnd type="none" w="med" len="med"/>
                <a:tailEnd type="none" w="med" len="med"/>
              </a:ln>
            </p:spPr>
          </p:cxnSp>
          <p:pic>
            <p:nvPicPr>
              <p:cNvPr id="273" name="Picture 493"/>
              <p:cNvPicPr>
                <a:picLocks noChangeAspect="1" noChangeArrowheads="1"/>
              </p:cNvPicPr>
              <p:nvPr/>
            </p:nvPicPr>
            <p:blipFill>
              <a:blip r:embed="rId5" cstate="print"/>
              <a:srcRect/>
              <a:stretch>
                <a:fillRect/>
              </a:stretch>
            </p:blipFill>
            <p:spPr bwMode="gray">
              <a:xfrm>
                <a:off x="1205243" y="4571999"/>
                <a:ext cx="857250" cy="400051"/>
              </a:xfrm>
              <a:prstGeom prst="rect">
                <a:avLst/>
              </a:prstGeom>
              <a:noFill/>
              <a:ln w="9525">
                <a:noFill/>
                <a:miter lim="800000"/>
                <a:headEnd/>
                <a:tailEnd/>
              </a:ln>
            </p:spPr>
          </p:pic>
          <p:pic>
            <p:nvPicPr>
              <p:cNvPr id="274" name="Picture 493"/>
              <p:cNvPicPr>
                <a:picLocks noChangeAspect="1" noChangeArrowheads="1"/>
              </p:cNvPicPr>
              <p:nvPr/>
            </p:nvPicPr>
            <p:blipFill>
              <a:blip r:embed="rId5" cstate="print"/>
              <a:srcRect/>
              <a:stretch>
                <a:fillRect/>
              </a:stretch>
            </p:blipFill>
            <p:spPr bwMode="gray">
              <a:xfrm>
                <a:off x="1502406" y="4105275"/>
                <a:ext cx="857250" cy="400051"/>
              </a:xfrm>
              <a:prstGeom prst="rect">
                <a:avLst/>
              </a:prstGeom>
              <a:noFill/>
              <a:ln w="9525">
                <a:noFill/>
                <a:miter lim="800000"/>
                <a:headEnd/>
                <a:tailEnd/>
              </a:ln>
            </p:spPr>
          </p:pic>
          <p:pic>
            <p:nvPicPr>
              <p:cNvPr id="275" name="Picture 493"/>
              <p:cNvPicPr>
                <a:picLocks noChangeAspect="1" noChangeArrowheads="1"/>
              </p:cNvPicPr>
              <p:nvPr/>
            </p:nvPicPr>
            <p:blipFill>
              <a:blip r:embed="rId5" cstate="print"/>
              <a:srcRect/>
              <a:stretch>
                <a:fillRect/>
              </a:stretch>
            </p:blipFill>
            <p:spPr bwMode="gray">
              <a:xfrm>
                <a:off x="1806551" y="3648076"/>
                <a:ext cx="857250" cy="400051"/>
              </a:xfrm>
              <a:prstGeom prst="rect">
                <a:avLst/>
              </a:prstGeom>
              <a:noFill/>
              <a:ln w="9525">
                <a:noFill/>
                <a:miter lim="800000"/>
                <a:headEnd/>
                <a:tailEnd/>
              </a:ln>
            </p:spPr>
          </p:pic>
        </p:grpSp>
        <p:grpSp>
          <p:nvGrpSpPr>
            <p:cNvPr id="50" name="Group 479"/>
            <p:cNvGrpSpPr>
              <a:grpSpLocks/>
            </p:cNvGrpSpPr>
            <p:nvPr/>
          </p:nvGrpSpPr>
          <p:grpSpPr bwMode="auto">
            <a:xfrm>
              <a:off x="2923190" y="5607050"/>
              <a:ext cx="547687" cy="561975"/>
              <a:chOff x="1159" y="3175"/>
              <a:chExt cx="345" cy="354"/>
            </a:xfrm>
          </p:grpSpPr>
          <p:pic>
            <p:nvPicPr>
              <p:cNvPr id="277" name="Picture 480"/>
              <p:cNvPicPr>
                <a:picLocks noChangeAspect="1" noChangeArrowheads="1"/>
              </p:cNvPicPr>
              <p:nvPr/>
            </p:nvPicPr>
            <p:blipFill>
              <a:blip r:embed="rId6" cstate="print"/>
              <a:srcRect/>
              <a:stretch>
                <a:fillRect/>
              </a:stretch>
            </p:blipFill>
            <p:spPr bwMode="gray">
              <a:xfrm>
                <a:off x="1159" y="3379"/>
                <a:ext cx="345" cy="150"/>
              </a:xfrm>
              <a:prstGeom prst="rect">
                <a:avLst/>
              </a:prstGeom>
              <a:noFill/>
              <a:ln w="9525">
                <a:noFill/>
                <a:miter lim="800000"/>
                <a:headEnd/>
                <a:tailEnd/>
              </a:ln>
            </p:spPr>
          </p:pic>
          <p:pic>
            <p:nvPicPr>
              <p:cNvPr id="278" name="Picture 481"/>
              <p:cNvPicPr>
                <a:picLocks noChangeAspect="1" noChangeArrowheads="1"/>
              </p:cNvPicPr>
              <p:nvPr/>
            </p:nvPicPr>
            <p:blipFill>
              <a:blip r:embed="rId6" cstate="print"/>
              <a:srcRect/>
              <a:stretch>
                <a:fillRect/>
              </a:stretch>
            </p:blipFill>
            <p:spPr bwMode="gray">
              <a:xfrm>
                <a:off x="1159" y="3277"/>
                <a:ext cx="345" cy="150"/>
              </a:xfrm>
              <a:prstGeom prst="rect">
                <a:avLst/>
              </a:prstGeom>
              <a:noFill/>
              <a:ln w="9525">
                <a:noFill/>
                <a:miter lim="800000"/>
                <a:headEnd/>
                <a:tailEnd/>
              </a:ln>
            </p:spPr>
          </p:pic>
          <p:pic>
            <p:nvPicPr>
              <p:cNvPr id="279" name="Picture 482"/>
              <p:cNvPicPr>
                <a:picLocks noChangeAspect="1" noChangeArrowheads="1"/>
              </p:cNvPicPr>
              <p:nvPr/>
            </p:nvPicPr>
            <p:blipFill>
              <a:blip r:embed="rId6" cstate="print"/>
              <a:srcRect/>
              <a:stretch>
                <a:fillRect/>
              </a:stretch>
            </p:blipFill>
            <p:spPr bwMode="gray">
              <a:xfrm>
                <a:off x="1159" y="3175"/>
                <a:ext cx="345" cy="150"/>
              </a:xfrm>
              <a:prstGeom prst="rect">
                <a:avLst/>
              </a:prstGeom>
              <a:noFill/>
              <a:ln w="9525">
                <a:noFill/>
                <a:miter lim="800000"/>
                <a:headEnd/>
                <a:tailEnd/>
              </a:ln>
            </p:spPr>
          </p:pic>
        </p:grpSp>
      </p:grpSp>
      <p:grpSp>
        <p:nvGrpSpPr>
          <p:cNvPr id="51" name="Group 288"/>
          <p:cNvGrpSpPr/>
          <p:nvPr/>
        </p:nvGrpSpPr>
        <p:grpSpPr>
          <a:xfrm>
            <a:off x="4707990" y="4376484"/>
            <a:ext cx="911551" cy="1791945"/>
            <a:chOff x="2750747" y="4377080"/>
            <a:chExt cx="911551" cy="1791945"/>
          </a:xfrm>
        </p:grpSpPr>
        <p:grpSp>
          <p:nvGrpSpPr>
            <p:cNvPr id="52" name="Group 282"/>
            <p:cNvGrpSpPr/>
            <p:nvPr/>
          </p:nvGrpSpPr>
          <p:grpSpPr>
            <a:xfrm>
              <a:off x="3064537" y="4930436"/>
              <a:ext cx="103449" cy="1136183"/>
              <a:chOff x="3056734" y="4987865"/>
              <a:chExt cx="106673" cy="771524"/>
            </a:xfrm>
          </p:grpSpPr>
          <p:cxnSp>
            <p:nvCxnSpPr>
              <p:cNvPr id="306" name="AutoShape 97"/>
              <p:cNvCxnSpPr>
                <a:cxnSpLocks noChangeShapeType="1"/>
              </p:cNvCxnSpPr>
              <p:nvPr/>
            </p:nvCxnSpPr>
            <p:spPr bwMode="gray">
              <a:xfrm rot="5400000">
                <a:off x="2671766" y="5372833"/>
                <a:ext cx="771524" cy="1588"/>
              </a:xfrm>
              <a:prstGeom prst="straightConnector1">
                <a:avLst/>
              </a:prstGeom>
              <a:noFill/>
              <a:ln w="12700">
                <a:solidFill>
                  <a:schemeClr val="tx1"/>
                </a:solidFill>
                <a:round/>
                <a:headEnd type="none" w="med" len="med"/>
                <a:tailEnd type="none" w="med" len="med"/>
              </a:ln>
            </p:spPr>
          </p:cxnSp>
          <p:cxnSp>
            <p:nvCxnSpPr>
              <p:cNvPr id="307" name="AutoShape 97"/>
              <p:cNvCxnSpPr>
                <a:cxnSpLocks noChangeShapeType="1"/>
              </p:cNvCxnSpPr>
              <p:nvPr/>
            </p:nvCxnSpPr>
            <p:spPr bwMode="gray">
              <a:xfrm rot="5400000">
                <a:off x="2724308" y="5372833"/>
                <a:ext cx="771524" cy="1588"/>
              </a:xfrm>
              <a:prstGeom prst="straightConnector1">
                <a:avLst/>
              </a:prstGeom>
              <a:noFill/>
              <a:ln w="12700">
                <a:solidFill>
                  <a:schemeClr val="tx1"/>
                </a:solidFill>
                <a:round/>
                <a:headEnd type="none" w="med" len="med"/>
                <a:tailEnd type="none" w="med" len="med"/>
              </a:ln>
            </p:spPr>
          </p:cxnSp>
          <p:cxnSp>
            <p:nvCxnSpPr>
              <p:cNvPr id="308" name="AutoShape 97"/>
              <p:cNvCxnSpPr>
                <a:cxnSpLocks noChangeShapeType="1"/>
              </p:cNvCxnSpPr>
              <p:nvPr/>
            </p:nvCxnSpPr>
            <p:spPr bwMode="gray">
              <a:xfrm rot="5400000">
                <a:off x="2776851" y="5372833"/>
                <a:ext cx="771524" cy="1588"/>
              </a:xfrm>
              <a:prstGeom prst="straightConnector1">
                <a:avLst/>
              </a:prstGeom>
              <a:noFill/>
              <a:ln w="12700">
                <a:solidFill>
                  <a:schemeClr val="tx1"/>
                </a:solidFill>
                <a:round/>
                <a:headEnd type="none" w="med" len="med"/>
                <a:tailEnd type="none" w="med" len="med"/>
              </a:ln>
            </p:spPr>
          </p:cxnSp>
        </p:grpSp>
        <p:grpSp>
          <p:nvGrpSpPr>
            <p:cNvPr id="53" name="Group 283"/>
            <p:cNvGrpSpPr/>
            <p:nvPr/>
          </p:nvGrpSpPr>
          <p:grpSpPr>
            <a:xfrm>
              <a:off x="3304717" y="4775606"/>
              <a:ext cx="103449" cy="1136183"/>
              <a:chOff x="3056734" y="4987865"/>
              <a:chExt cx="106673" cy="771524"/>
            </a:xfrm>
          </p:grpSpPr>
          <p:cxnSp>
            <p:nvCxnSpPr>
              <p:cNvPr id="303" name="AutoShape 97"/>
              <p:cNvCxnSpPr>
                <a:cxnSpLocks noChangeShapeType="1"/>
              </p:cNvCxnSpPr>
              <p:nvPr/>
            </p:nvCxnSpPr>
            <p:spPr bwMode="gray">
              <a:xfrm rot="5400000">
                <a:off x="2671766" y="5372833"/>
                <a:ext cx="771524" cy="1588"/>
              </a:xfrm>
              <a:prstGeom prst="straightConnector1">
                <a:avLst/>
              </a:prstGeom>
              <a:noFill/>
              <a:ln w="12700">
                <a:solidFill>
                  <a:schemeClr val="tx1"/>
                </a:solidFill>
                <a:round/>
                <a:headEnd type="none" w="med" len="med"/>
                <a:tailEnd type="none" w="med" len="med"/>
              </a:ln>
            </p:spPr>
          </p:cxnSp>
          <p:cxnSp>
            <p:nvCxnSpPr>
              <p:cNvPr id="304" name="AutoShape 97"/>
              <p:cNvCxnSpPr>
                <a:cxnSpLocks noChangeShapeType="1"/>
              </p:cNvCxnSpPr>
              <p:nvPr/>
            </p:nvCxnSpPr>
            <p:spPr bwMode="gray">
              <a:xfrm rot="5400000">
                <a:off x="2724308" y="5372833"/>
                <a:ext cx="771524" cy="1588"/>
              </a:xfrm>
              <a:prstGeom prst="straightConnector1">
                <a:avLst/>
              </a:prstGeom>
              <a:noFill/>
              <a:ln w="12700">
                <a:solidFill>
                  <a:schemeClr val="tx1"/>
                </a:solidFill>
                <a:round/>
                <a:headEnd type="none" w="med" len="med"/>
                <a:tailEnd type="none" w="med" len="med"/>
              </a:ln>
            </p:spPr>
          </p:cxnSp>
          <p:cxnSp>
            <p:nvCxnSpPr>
              <p:cNvPr id="305" name="AutoShape 97"/>
              <p:cNvCxnSpPr>
                <a:cxnSpLocks noChangeShapeType="1"/>
              </p:cNvCxnSpPr>
              <p:nvPr/>
            </p:nvCxnSpPr>
            <p:spPr bwMode="gray">
              <a:xfrm rot="5400000">
                <a:off x="2776851" y="5372833"/>
                <a:ext cx="771524" cy="1588"/>
              </a:xfrm>
              <a:prstGeom prst="straightConnector1">
                <a:avLst/>
              </a:prstGeom>
              <a:noFill/>
              <a:ln w="12700">
                <a:solidFill>
                  <a:schemeClr val="tx1"/>
                </a:solidFill>
                <a:round/>
                <a:headEnd type="none" w="med" len="med"/>
                <a:tailEnd type="none" w="med" len="med"/>
              </a:ln>
            </p:spPr>
          </p:cxnSp>
        </p:grpSp>
        <p:grpSp>
          <p:nvGrpSpPr>
            <p:cNvPr id="54" name="Group 204"/>
            <p:cNvGrpSpPr/>
            <p:nvPr/>
          </p:nvGrpSpPr>
          <p:grpSpPr>
            <a:xfrm>
              <a:off x="2750747" y="4377080"/>
              <a:ext cx="911551" cy="762000"/>
              <a:chOff x="955698" y="3581400"/>
              <a:chExt cx="1954137" cy="1447800"/>
            </a:xfrm>
          </p:grpSpPr>
          <p:sp>
            <p:nvSpPr>
              <p:cNvPr id="297" name="Parallelogram 296"/>
              <p:cNvSpPr/>
              <p:nvPr/>
            </p:nvSpPr>
            <p:spPr bwMode="auto">
              <a:xfrm>
                <a:off x="955698" y="3581400"/>
                <a:ext cx="1954137" cy="1447800"/>
              </a:xfrm>
              <a:prstGeom prst="parallelogram">
                <a:avLst>
                  <a:gd name="adj" fmla="val 59375"/>
                </a:avLst>
              </a:prstGeom>
              <a:solidFill>
                <a:srgbClr val="FFFFFF">
                  <a:lumMod val="85000"/>
                </a:srgbClr>
              </a:solidFill>
              <a:ln w="19050" cap="flat" cmpd="sng" algn="ctr">
                <a:solidFill>
                  <a:srgbClr val="8C8C8C">
                    <a:lumMod val="75000"/>
                  </a:srgbClr>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cxnSp>
            <p:nvCxnSpPr>
              <p:cNvPr id="298" name="AutoShape 111"/>
              <p:cNvCxnSpPr>
                <a:cxnSpLocks noChangeShapeType="1"/>
              </p:cNvCxnSpPr>
              <p:nvPr/>
            </p:nvCxnSpPr>
            <p:spPr bwMode="gray">
              <a:xfrm rot="5400000" flipH="1" flipV="1">
                <a:off x="1572864" y="3981453"/>
                <a:ext cx="981071" cy="581022"/>
              </a:xfrm>
              <a:prstGeom prst="straightConnector1">
                <a:avLst/>
              </a:prstGeom>
              <a:noFill/>
              <a:ln w="38100">
                <a:solidFill>
                  <a:srgbClr val="00AFF0"/>
                </a:solidFill>
                <a:round/>
                <a:headEnd type="none" w="med" len="med"/>
                <a:tailEnd type="none" w="med" len="med"/>
              </a:ln>
            </p:spPr>
          </p:cxnSp>
          <p:cxnSp>
            <p:nvCxnSpPr>
              <p:cNvPr id="299" name="AutoShape 111"/>
              <p:cNvCxnSpPr>
                <a:cxnSpLocks noChangeShapeType="1"/>
              </p:cNvCxnSpPr>
              <p:nvPr/>
            </p:nvCxnSpPr>
            <p:spPr bwMode="gray">
              <a:xfrm rot="5400000" flipH="1" flipV="1">
                <a:off x="1334737" y="3971925"/>
                <a:ext cx="981071" cy="581022"/>
              </a:xfrm>
              <a:prstGeom prst="straightConnector1">
                <a:avLst/>
              </a:prstGeom>
              <a:noFill/>
              <a:ln w="38100">
                <a:solidFill>
                  <a:srgbClr val="00AFF0"/>
                </a:solidFill>
                <a:round/>
                <a:headEnd type="none" w="med" len="med"/>
                <a:tailEnd type="none" w="med" len="med"/>
              </a:ln>
            </p:spPr>
          </p:cxnSp>
          <p:pic>
            <p:nvPicPr>
              <p:cNvPr id="300" name="Picture 493"/>
              <p:cNvPicPr>
                <a:picLocks noChangeAspect="1" noChangeArrowheads="1"/>
              </p:cNvPicPr>
              <p:nvPr/>
            </p:nvPicPr>
            <p:blipFill>
              <a:blip r:embed="rId5" cstate="print"/>
              <a:srcRect/>
              <a:stretch>
                <a:fillRect/>
              </a:stretch>
            </p:blipFill>
            <p:spPr bwMode="gray">
              <a:xfrm>
                <a:off x="1205243" y="4571999"/>
                <a:ext cx="857250" cy="400051"/>
              </a:xfrm>
              <a:prstGeom prst="rect">
                <a:avLst/>
              </a:prstGeom>
              <a:noFill/>
              <a:ln w="9525">
                <a:noFill/>
                <a:miter lim="800000"/>
                <a:headEnd/>
                <a:tailEnd/>
              </a:ln>
            </p:spPr>
          </p:pic>
          <p:pic>
            <p:nvPicPr>
              <p:cNvPr id="301" name="Picture 493"/>
              <p:cNvPicPr>
                <a:picLocks noChangeAspect="1" noChangeArrowheads="1"/>
              </p:cNvPicPr>
              <p:nvPr/>
            </p:nvPicPr>
            <p:blipFill>
              <a:blip r:embed="rId5" cstate="print"/>
              <a:srcRect/>
              <a:stretch>
                <a:fillRect/>
              </a:stretch>
            </p:blipFill>
            <p:spPr bwMode="gray">
              <a:xfrm>
                <a:off x="1502406" y="4105275"/>
                <a:ext cx="857250" cy="400051"/>
              </a:xfrm>
              <a:prstGeom prst="rect">
                <a:avLst/>
              </a:prstGeom>
              <a:noFill/>
              <a:ln w="9525">
                <a:noFill/>
                <a:miter lim="800000"/>
                <a:headEnd/>
                <a:tailEnd/>
              </a:ln>
            </p:spPr>
          </p:pic>
          <p:pic>
            <p:nvPicPr>
              <p:cNvPr id="302" name="Picture 493"/>
              <p:cNvPicPr>
                <a:picLocks noChangeAspect="1" noChangeArrowheads="1"/>
              </p:cNvPicPr>
              <p:nvPr/>
            </p:nvPicPr>
            <p:blipFill>
              <a:blip r:embed="rId5" cstate="print"/>
              <a:srcRect/>
              <a:stretch>
                <a:fillRect/>
              </a:stretch>
            </p:blipFill>
            <p:spPr bwMode="gray">
              <a:xfrm>
                <a:off x="1806551" y="3648076"/>
                <a:ext cx="857250" cy="400051"/>
              </a:xfrm>
              <a:prstGeom prst="rect">
                <a:avLst/>
              </a:prstGeom>
              <a:noFill/>
              <a:ln w="9525">
                <a:noFill/>
                <a:miter lim="800000"/>
                <a:headEnd/>
                <a:tailEnd/>
              </a:ln>
            </p:spPr>
          </p:pic>
        </p:grpSp>
        <p:grpSp>
          <p:nvGrpSpPr>
            <p:cNvPr id="55" name="Group 479"/>
            <p:cNvGrpSpPr>
              <a:grpSpLocks/>
            </p:cNvGrpSpPr>
            <p:nvPr/>
          </p:nvGrpSpPr>
          <p:grpSpPr bwMode="auto">
            <a:xfrm>
              <a:off x="2923190" y="5607050"/>
              <a:ext cx="547687" cy="561975"/>
              <a:chOff x="1159" y="3175"/>
              <a:chExt cx="345" cy="354"/>
            </a:xfrm>
          </p:grpSpPr>
          <p:pic>
            <p:nvPicPr>
              <p:cNvPr id="294" name="Picture 480"/>
              <p:cNvPicPr>
                <a:picLocks noChangeAspect="1" noChangeArrowheads="1"/>
              </p:cNvPicPr>
              <p:nvPr/>
            </p:nvPicPr>
            <p:blipFill>
              <a:blip r:embed="rId6" cstate="print"/>
              <a:srcRect/>
              <a:stretch>
                <a:fillRect/>
              </a:stretch>
            </p:blipFill>
            <p:spPr bwMode="gray">
              <a:xfrm>
                <a:off x="1159" y="3379"/>
                <a:ext cx="345" cy="150"/>
              </a:xfrm>
              <a:prstGeom prst="rect">
                <a:avLst/>
              </a:prstGeom>
              <a:noFill/>
              <a:ln w="9525">
                <a:noFill/>
                <a:miter lim="800000"/>
                <a:headEnd/>
                <a:tailEnd/>
              </a:ln>
            </p:spPr>
          </p:pic>
          <p:pic>
            <p:nvPicPr>
              <p:cNvPr id="295" name="Picture 481"/>
              <p:cNvPicPr>
                <a:picLocks noChangeAspect="1" noChangeArrowheads="1"/>
              </p:cNvPicPr>
              <p:nvPr/>
            </p:nvPicPr>
            <p:blipFill>
              <a:blip r:embed="rId6" cstate="print"/>
              <a:srcRect/>
              <a:stretch>
                <a:fillRect/>
              </a:stretch>
            </p:blipFill>
            <p:spPr bwMode="gray">
              <a:xfrm>
                <a:off x="1159" y="3277"/>
                <a:ext cx="345" cy="150"/>
              </a:xfrm>
              <a:prstGeom prst="rect">
                <a:avLst/>
              </a:prstGeom>
              <a:noFill/>
              <a:ln w="9525">
                <a:noFill/>
                <a:miter lim="800000"/>
                <a:headEnd/>
                <a:tailEnd/>
              </a:ln>
            </p:spPr>
          </p:pic>
          <p:pic>
            <p:nvPicPr>
              <p:cNvPr id="296" name="Picture 482"/>
              <p:cNvPicPr>
                <a:picLocks noChangeAspect="1" noChangeArrowheads="1"/>
              </p:cNvPicPr>
              <p:nvPr/>
            </p:nvPicPr>
            <p:blipFill>
              <a:blip r:embed="rId6" cstate="print"/>
              <a:srcRect/>
              <a:stretch>
                <a:fillRect/>
              </a:stretch>
            </p:blipFill>
            <p:spPr bwMode="gray">
              <a:xfrm>
                <a:off x="1159" y="3175"/>
                <a:ext cx="345" cy="150"/>
              </a:xfrm>
              <a:prstGeom prst="rect">
                <a:avLst/>
              </a:prstGeom>
              <a:noFill/>
              <a:ln w="9525">
                <a:noFill/>
                <a:miter lim="800000"/>
                <a:headEnd/>
                <a:tailEnd/>
              </a:ln>
            </p:spPr>
          </p:pic>
        </p:grpSp>
      </p:grpSp>
      <p:grpSp>
        <p:nvGrpSpPr>
          <p:cNvPr id="56" name="Group 308"/>
          <p:cNvGrpSpPr/>
          <p:nvPr/>
        </p:nvGrpSpPr>
        <p:grpSpPr>
          <a:xfrm>
            <a:off x="5687593" y="4376484"/>
            <a:ext cx="911551" cy="1791945"/>
            <a:chOff x="2750747" y="4377080"/>
            <a:chExt cx="911551" cy="1791945"/>
          </a:xfrm>
        </p:grpSpPr>
        <p:grpSp>
          <p:nvGrpSpPr>
            <p:cNvPr id="57" name="Group 282"/>
            <p:cNvGrpSpPr/>
            <p:nvPr/>
          </p:nvGrpSpPr>
          <p:grpSpPr>
            <a:xfrm>
              <a:off x="3064537" y="4930436"/>
              <a:ext cx="103449" cy="1136183"/>
              <a:chOff x="3056734" y="4987865"/>
              <a:chExt cx="106673" cy="771524"/>
            </a:xfrm>
          </p:grpSpPr>
          <p:cxnSp>
            <p:nvCxnSpPr>
              <p:cNvPr id="326" name="AutoShape 97"/>
              <p:cNvCxnSpPr>
                <a:cxnSpLocks noChangeShapeType="1"/>
              </p:cNvCxnSpPr>
              <p:nvPr/>
            </p:nvCxnSpPr>
            <p:spPr bwMode="gray">
              <a:xfrm rot="5400000">
                <a:off x="2671766" y="5372833"/>
                <a:ext cx="771524" cy="1588"/>
              </a:xfrm>
              <a:prstGeom prst="straightConnector1">
                <a:avLst/>
              </a:prstGeom>
              <a:noFill/>
              <a:ln w="12700">
                <a:solidFill>
                  <a:schemeClr val="tx1"/>
                </a:solidFill>
                <a:round/>
                <a:headEnd type="none" w="med" len="med"/>
                <a:tailEnd type="none" w="med" len="med"/>
              </a:ln>
            </p:spPr>
          </p:cxnSp>
          <p:cxnSp>
            <p:nvCxnSpPr>
              <p:cNvPr id="327" name="AutoShape 97"/>
              <p:cNvCxnSpPr>
                <a:cxnSpLocks noChangeShapeType="1"/>
              </p:cNvCxnSpPr>
              <p:nvPr/>
            </p:nvCxnSpPr>
            <p:spPr bwMode="gray">
              <a:xfrm rot="5400000">
                <a:off x="2724308" y="5372833"/>
                <a:ext cx="771524" cy="1588"/>
              </a:xfrm>
              <a:prstGeom prst="straightConnector1">
                <a:avLst/>
              </a:prstGeom>
              <a:noFill/>
              <a:ln w="12700">
                <a:solidFill>
                  <a:schemeClr val="tx1"/>
                </a:solidFill>
                <a:round/>
                <a:headEnd type="none" w="med" len="med"/>
                <a:tailEnd type="none" w="med" len="med"/>
              </a:ln>
            </p:spPr>
          </p:cxnSp>
          <p:cxnSp>
            <p:nvCxnSpPr>
              <p:cNvPr id="328" name="AutoShape 97"/>
              <p:cNvCxnSpPr>
                <a:cxnSpLocks noChangeShapeType="1"/>
              </p:cNvCxnSpPr>
              <p:nvPr/>
            </p:nvCxnSpPr>
            <p:spPr bwMode="gray">
              <a:xfrm rot="5400000">
                <a:off x="2776851" y="5372833"/>
                <a:ext cx="771524" cy="1588"/>
              </a:xfrm>
              <a:prstGeom prst="straightConnector1">
                <a:avLst/>
              </a:prstGeom>
              <a:noFill/>
              <a:ln w="12700">
                <a:solidFill>
                  <a:schemeClr val="tx1"/>
                </a:solidFill>
                <a:round/>
                <a:headEnd type="none" w="med" len="med"/>
                <a:tailEnd type="none" w="med" len="med"/>
              </a:ln>
            </p:spPr>
          </p:cxnSp>
        </p:grpSp>
        <p:grpSp>
          <p:nvGrpSpPr>
            <p:cNvPr id="58" name="Group 283"/>
            <p:cNvGrpSpPr/>
            <p:nvPr/>
          </p:nvGrpSpPr>
          <p:grpSpPr>
            <a:xfrm>
              <a:off x="3304717" y="4775606"/>
              <a:ext cx="103449" cy="1136183"/>
              <a:chOff x="3056734" y="4987865"/>
              <a:chExt cx="106673" cy="771524"/>
            </a:xfrm>
          </p:grpSpPr>
          <p:cxnSp>
            <p:nvCxnSpPr>
              <p:cNvPr id="323" name="AutoShape 97"/>
              <p:cNvCxnSpPr>
                <a:cxnSpLocks noChangeShapeType="1"/>
              </p:cNvCxnSpPr>
              <p:nvPr/>
            </p:nvCxnSpPr>
            <p:spPr bwMode="gray">
              <a:xfrm rot="5400000">
                <a:off x="2671766" y="5372833"/>
                <a:ext cx="771524" cy="1588"/>
              </a:xfrm>
              <a:prstGeom prst="straightConnector1">
                <a:avLst/>
              </a:prstGeom>
              <a:noFill/>
              <a:ln w="12700">
                <a:solidFill>
                  <a:schemeClr val="tx1"/>
                </a:solidFill>
                <a:round/>
                <a:headEnd type="none" w="med" len="med"/>
                <a:tailEnd type="none" w="med" len="med"/>
              </a:ln>
            </p:spPr>
          </p:cxnSp>
          <p:cxnSp>
            <p:nvCxnSpPr>
              <p:cNvPr id="324" name="AutoShape 97"/>
              <p:cNvCxnSpPr>
                <a:cxnSpLocks noChangeShapeType="1"/>
              </p:cNvCxnSpPr>
              <p:nvPr/>
            </p:nvCxnSpPr>
            <p:spPr bwMode="gray">
              <a:xfrm rot="5400000">
                <a:off x="2724308" y="5372833"/>
                <a:ext cx="771524" cy="1588"/>
              </a:xfrm>
              <a:prstGeom prst="straightConnector1">
                <a:avLst/>
              </a:prstGeom>
              <a:noFill/>
              <a:ln w="12700">
                <a:solidFill>
                  <a:schemeClr val="tx1"/>
                </a:solidFill>
                <a:round/>
                <a:headEnd type="none" w="med" len="med"/>
                <a:tailEnd type="none" w="med" len="med"/>
              </a:ln>
            </p:spPr>
          </p:cxnSp>
          <p:cxnSp>
            <p:nvCxnSpPr>
              <p:cNvPr id="325" name="AutoShape 97"/>
              <p:cNvCxnSpPr>
                <a:cxnSpLocks noChangeShapeType="1"/>
              </p:cNvCxnSpPr>
              <p:nvPr/>
            </p:nvCxnSpPr>
            <p:spPr bwMode="gray">
              <a:xfrm rot="5400000">
                <a:off x="2776851" y="5372833"/>
                <a:ext cx="771524" cy="1588"/>
              </a:xfrm>
              <a:prstGeom prst="straightConnector1">
                <a:avLst/>
              </a:prstGeom>
              <a:noFill/>
              <a:ln w="12700">
                <a:solidFill>
                  <a:schemeClr val="tx1"/>
                </a:solidFill>
                <a:round/>
                <a:headEnd type="none" w="med" len="med"/>
                <a:tailEnd type="none" w="med" len="med"/>
              </a:ln>
            </p:spPr>
          </p:cxnSp>
        </p:grpSp>
        <p:grpSp>
          <p:nvGrpSpPr>
            <p:cNvPr id="59" name="Group 204"/>
            <p:cNvGrpSpPr/>
            <p:nvPr/>
          </p:nvGrpSpPr>
          <p:grpSpPr>
            <a:xfrm>
              <a:off x="2750747" y="4377080"/>
              <a:ext cx="911551" cy="762000"/>
              <a:chOff x="955698" y="3581400"/>
              <a:chExt cx="1954137" cy="1447800"/>
            </a:xfrm>
          </p:grpSpPr>
          <p:sp>
            <p:nvSpPr>
              <p:cNvPr id="317" name="Parallelogram 316"/>
              <p:cNvSpPr/>
              <p:nvPr/>
            </p:nvSpPr>
            <p:spPr bwMode="auto">
              <a:xfrm>
                <a:off x="955698" y="3581400"/>
                <a:ext cx="1954137" cy="1447800"/>
              </a:xfrm>
              <a:prstGeom prst="parallelogram">
                <a:avLst>
                  <a:gd name="adj" fmla="val 59375"/>
                </a:avLst>
              </a:prstGeom>
              <a:solidFill>
                <a:srgbClr val="FFFFFF">
                  <a:lumMod val="85000"/>
                </a:srgbClr>
              </a:solidFill>
              <a:ln w="19050" cap="flat" cmpd="sng" algn="ctr">
                <a:solidFill>
                  <a:srgbClr val="8C8C8C">
                    <a:lumMod val="75000"/>
                  </a:srgbClr>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cxnSp>
            <p:nvCxnSpPr>
              <p:cNvPr id="318" name="AutoShape 111"/>
              <p:cNvCxnSpPr>
                <a:cxnSpLocks noChangeShapeType="1"/>
              </p:cNvCxnSpPr>
              <p:nvPr/>
            </p:nvCxnSpPr>
            <p:spPr bwMode="gray">
              <a:xfrm rot="5400000" flipH="1" flipV="1">
                <a:off x="1572864" y="3981453"/>
                <a:ext cx="981071" cy="581022"/>
              </a:xfrm>
              <a:prstGeom prst="straightConnector1">
                <a:avLst/>
              </a:prstGeom>
              <a:noFill/>
              <a:ln w="38100">
                <a:solidFill>
                  <a:srgbClr val="00AFF0"/>
                </a:solidFill>
                <a:round/>
                <a:headEnd type="none" w="med" len="med"/>
                <a:tailEnd type="none" w="med" len="med"/>
              </a:ln>
            </p:spPr>
          </p:cxnSp>
          <p:cxnSp>
            <p:nvCxnSpPr>
              <p:cNvPr id="319" name="AutoShape 111"/>
              <p:cNvCxnSpPr>
                <a:cxnSpLocks noChangeShapeType="1"/>
              </p:cNvCxnSpPr>
              <p:nvPr/>
            </p:nvCxnSpPr>
            <p:spPr bwMode="gray">
              <a:xfrm rot="5400000" flipH="1" flipV="1">
                <a:off x="1334737" y="3971925"/>
                <a:ext cx="981071" cy="581022"/>
              </a:xfrm>
              <a:prstGeom prst="straightConnector1">
                <a:avLst/>
              </a:prstGeom>
              <a:noFill/>
              <a:ln w="38100">
                <a:solidFill>
                  <a:srgbClr val="00AFF0"/>
                </a:solidFill>
                <a:round/>
                <a:headEnd type="none" w="med" len="med"/>
                <a:tailEnd type="none" w="med" len="med"/>
              </a:ln>
            </p:spPr>
          </p:cxnSp>
          <p:pic>
            <p:nvPicPr>
              <p:cNvPr id="320" name="Picture 493"/>
              <p:cNvPicPr>
                <a:picLocks noChangeAspect="1" noChangeArrowheads="1"/>
              </p:cNvPicPr>
              <p:nvPr/>
            </p:nvPicPr>
            <p:blipFill>
              <a:blip r:embed="rId5" cstate="print"/>
              <a:srcRect/>
              <a:stretch>
                <a:fillRect/>
              </a:stretch>
            </p:blipFill>
            <p:spPr bwMode="gray">
              <a:xfrm>
                <a:off x="1205243" y="4571999"/>
                <a:ext cx="857250" cy="400051"/>
              </a:xfrm>
              <a:prstGeom prst="rect">
                <a:avLst/>
              </a:prstGeom>
              <a:noFill/>
              <a:ln w="9525">
                <a:noFill/>
                <a:miter lim="800000"/>
                <a:headEnd/>
                <a:tailEnd/>
              </a:ln>
            </p:spPr>
          </p:pic>
          <p:pic>
            <p:nvPicPr>
              <p:cNvPr id="321" name="Picture 493"/>
              <p:cNvPicPr>
                <a:picLocks noChangeAspect="1" noChangeArrowheads="1"/>
              </p:cNvPicPr>
              <p:nvPr/>
            </p:nvPicPr>
            <p:blipFill>
              <a:blip r:embed="rId5" cstate="print"/>
              <a:srcRect/>
              <a:stretch>
                <a:fillRect/>
              </a:stretch>
            </p:blipFill>
            <p:spPr bwMode="gray">
              <a:xfrm>
                <a:off x="1502406" y="4105275"/>
                <a:ext cx="857250" cy="400051"/>
              </a:xfrm>
              <a:prstGeom prst="rect">
                <a:avLst/>
              </a:prstGeom>
              <a:noFill/>
              <a:ln w="9525">
                <a:noFill/>
                <a:miter lim="800000"/>
                <a:headEnd/>
                <a:tailEnd/>
              </a:ln>
            </p:spPr>
          </p:pic>
          <p:pic>
            <p:nvPicPr>
              <p:cNvPr id="322" name="Picture 493"/>
              <p:cNvPicPr>
                <a:picLocks noChangeAspect="1" noChangeArrowheads="1"/>
              </p:cNvPicPr>
              <p:nvPr/>
            </p:nvPicPr>
            <p:blipFill>
              <a:blip r:embed="rId5" cstate="print"/>
              <a:srcRect/>
              <a:stretch>
                <a:fillRect/>
              </a:stretch>
            </p:blipFill>
            <p:spPr bwMode="gray">
              <a:xfrm>
                <a:off x="1806551" y="3648076"/>
                <a:ext cx="857250" cy="400051"/>
              </a:xfrm>
              <a:prstGeom prst="rect">
                <a:avLst/>
              </a:prstGeom>
              <a:noFill/>
              <a:ln w="9525">
                <a:noFill/>
                <a:miter lim="800000"/>
                <a:headEnd/>
                <a:tailEnd/>
              </a:ln>
            </p:spPr>
          </p:pic>
        </p:grpSp>
        <p:grpSp>
          <p:nvGrpSpPr>
            <p:cNvPr id="60" name="Group 479"/>
            <p:cNvGrpSpPr>
              <a:grpSpLocks/>
            </p:cNvGrpSpPr>
            <p:nvPr/>
          </p:nvGrpSpPr>
          <p:grpSpPr bwMode="auto">
            <a:xfrm>
              <a:off x="2923190" y="5607050"/>
              <a:ext cx="547687" cy="561975"/>
              <a:chOff x="1159" y="3175"/>
              <a:chExt cx="345" cy="354"/>
            </a:xfrm>
          </p:grpSpPr>
          <p:pic>
            <p:nvPicPr>
              <p:cNvPr id="314" name="Picture 480"/>
              <p:cNvPicPr>
                <a:picLocks noChangeAspect="1" noChangeArrowheads="1"/>
              </p:cNvPicPr>
              <p:nvPr/>
            </p:nvPicPr>
            <p:blipFill>
              <a:blip r:embed="rId6" cstate="print"/>
              <a:srcRect/>
              <a:stretch>
                <a:fillRect/>
              </a:stretch>
            </p:blipFill>
            <p:spPr bwMode="gray">
              <a:xfrm>
                <a:off x="1159" y="3379"/>
                <a:ext cx="345" cy="150"/>
              </a:xfrm>
              <a:prstGeom prst="rect">
                <a:avLst/>
              </a:prstGeom>
              <a:noFill/>
              <a:ln w="9525">
                <a:noFill/>
                <a:miter lim="800000"/>
                <a:headEnd/>
                <a:tailEnd/>
              </a:ln>
            </p:spPr>
          </p:pic>
          <p:pic>
            <p:nvPicPr>
              <p:cNvPr id="315" name="Picture 481"/>
              <p:cNvPicPr>
                <a:picLocks noChangeAspect="1" noChangeArrowheads="1"/>
              </p:cNvPicPr>
              <p:nvPr/>
            </p:nvPicPr>
            <p:blipFill>
              <a:blip r:embed="rId6" cstate="print"/>
              <a:srcRect/>
              <a:stretch>
                <a:fillRect/>
              </a:stretch>
            </p:blipFill>
            <p:spPr bwMode="gray">
              <a:xfrm>
                <a:off x="1159" y="3277"/>
                <a:ext cx="345" cy="150"/>
              </a:xfrm>
              <a:prstGeom prst="rect">
                <a:avLst/>
              </a:prstGeom>
              <a:noFill/>
              <a:ln w="9525">
                <a:noFill/>
                <a:miter lim="800000"/>
                <a:headEnd/>
                <a:tailEnd/>
              </a:ln>
            </p:spPr>
          </p:pic>
          <p:pic>
            <p:nvPicPr>
              <p:cNvPr id="316" name="Picture 482"/>
              <p:cNvPicPr>
                <a:picLocks noChangeAspect="1" noChangeArrowheads="1"/>
              </p:cNvPicPr>
              <p:nvPr/>
            </p:nvPicPr>
            <p:blipFill>
              <a:blip r:embed="rId6" cstate="print"/>
              <a:srcRect/>
              <a:stretch>
                <a:fillRect/>
              </a:stretch>
            </p:blipFill>
            <p:spPr bwMode="gray">
              <a:xfrm>
                <a:off x="1159" y="3175"/>
                <a:ext cx="345" cy="150"/>
              </a:xfrm>
              <a:prstGeom prst="rect">
                <a:avLst/>
              </a:prstGeom>
              <a:noFill/>
              <a:ln w="9525">
                <a:noFill/>
                <a:miter lim="800000"/>
                <a:headEnd/>
                <a:tailEnd/>
              </a:ln>
            </p:spPr>
          </p:pic>
        </p:grpSp>
      </p:grpSp>
      <p:sp>
        <p:nvSpPr>
          <p:cNvPr id="333" name="Oval 332"/>
          <p:cNvSpPr/>
          <p:nvPr/>
        </p:nvSpPr>
        <p:spPr bwMode="auto">
          <a:xfrm rot="1733331">
            <a:off x="4425217" y="3945106"/>
            <a:ext cx="278511" cy="120921"/>
          </a:xfrm>
          <a:prstGeom prst="ellipse">
            <a:avLst/>
          </a:prstGeom>
          <a:noFill/>
          <a:ln w="28575" algn="ctr">
            <a:solidFill>
              <a:schemeClr val="accent2"/>
            </a:solidFill>
            <a:miter lim="800000"/>
            <a:headEnd/>
            <a:tailEnd/>
          </a:ln>
        </p:spPr>
        <p:txBody>
          <a:bodyPr wrap="none" rtlCol="0" anchor="ctr"/>
          <a:lstStyle/>
          <a:p>
            <a:pPr algn="ctr"/>
            <a:endParaRPr lang="en-US" dirty="0"/>
          </a:p>
        </p:txBody>
      </p:sp>
      <p:sp>
        <p:nvSpPr>
          <p:cNvPr id="339" name="Oval 338"/>
          <p:cNvSpPr/>
          <p:nvPr/>
        </p:nvSpPr>
        <p:spPr bwMode="auto">
          <a:xfrm rot="20825814">
            <a:off x="5118945" y="4024351"/>
            <a:ext cx="278511" cy="120921"/>
          </a:xfrm>
          <a:prstGeom prst="ellipse">
            <a:avLst/>
          </a:prstGeom>
          <a:noFill/>
          <a:ln w="28575" algn="ctr">
            <a:solidFill>
              <a:schemeClr val="accent2"/>
            </a:solidFill>
            <a:miter lim="800000"/>
            <a:headEnd/>
            <a:tailEnd/>
          </a:ln>
        </p:spPr>
        <p:txBody>
          <a:bodyPr wrap="none" rtlCol="0" anchor="ctr"/>
          <a:lstStyle/>
          <a:p>
            <a:pPr algn="ctr"/>
            <a:endParaRPr lang="en-US" dirty="0"/>
          </a:p>
        </p:txBody>
      </p:sp>
      <p:sp>
        <p:nvSpPr>
          <p:cNvPr id="345" name="Oval 344"/>
          <p:cNvSpPr/>
          <p:nvPr/>
        </p:nvSpPr>
        <p:spPr bwMode="auto">
          <a:xfrm rot="19010393">
            <a:off x="5739518" y="3979244"/>
            <a:ext cx="278511" cy="120921"/>
          </a:xfrm>
          <a:prstGeom prst="ellipse">
            <a:avLst/>
          </a:prstGeom>
          <a:noFill/>
          <a:ln w="28575" algn="ctr">
            <a:solidFill>
              <a:schemeClr val="accent2"/>
            </a:solidFill>
            <a:miter lim="800000"/>
            <a:headEnd/>
            <a:tailEnd/>
          </a:ln>
        </p:spPr>
        <p:txBody>
          <a:bodyPr wrap="none" rtlCol="0" anchor="ctr"/>
          <a:lstStyle/>
          <a:p>
            <a:pPr algn="ctr"/>
            <a:endParaRPr lang="en-US" dirty="0"/>
          </a:p>
        </p:txBody>
      </p:sp>
      <p:sp>
        <p:nvSpPr>
          <p:cNvPr id="346" name="TextBox 345"/>
          <p:cNvSpPr txBox="1"/>
          <p:nvPr/>
        </p:nvSpPr>
        <p:spPr bwMode="auto">
          <a:xfrm>
            <a:off x="4438647" y="6200786"/>
            <a:ext cx="1381125" cy="323165"/>
          </a:xfrm>
          <a:prstGeom prst="rect">
            <a:avLst/>
          </a:prstGeom>
          <a:noFill/>
          <a:ln w="19050" algn="ctr">
            <a:noFill/>
            <a:miter lim="800000"/>
            <a:headEnd/>
            <a:tailEnd/>
          </a:ln>
        </p:spPr>
        <p:txBody>
          <a:bodyPr wrap="square" lIns="0" tIns="0" rIns="0" bIns="0" rtlCol="0">
            <a:spAutoFit/>
          </a:bodyPr>
          <a:lstStyle/>
          <a:p>
            <a:pPr algn="ctr"/>
            <a:r>
              <a:rPr lang="en-US" sz="1050" dirty="0" smtClean="0"/>
              <a:t>New 1 </a:t>
            </a:r>
            <a:r>
              <a:rPr lang="en-US" sz="1050" dirty="0" err="1" smtClean="0"/>
              <a:t>Gbps</a:t>
            </a:r>
            <a:endParaRPr lang="en-US" sz="1050" dirty="0" smtClean="0"/>
          </a:p>
          <a:p>
            <a:pPr algn="ctr"/>
            <a:r>
              <a:rPr lang="en-US" sz="1050" dirty="0" smtClean="0"/>
              <a:t>Servers</a:t>
            </a:r>
          </a:p>
        </p:txBody>
      </p:sp>
      <p:sp>
        <p:nvSpPr>
          <p:cNvPr id="347" name="TextBox 346"/>
          <p:cNvSpPr txBox="1"/>
          <p:nvPr/>
        </p:nvSpPr>
        <p:spPr bwMode="auto">
          <a:xfrm>
            <a:off x="5308333" y="2920889"/>
            <a:ext cx="1285874" cy="323165"/>
          </a:xfrm>
          <a:prstGeom prst="rect">
            <a:avLst/>
          </a:prstGeom>
          <a:noFill/>
          <a:ln w="19050" algn="ctr">
            <a:noFill/>
            <a:miter lim="800000"/>
            <a:headEnd/>
            <a:tailEnd/>
          </a:ln>
        </p:spPr>
        <p:txBody>
          <a:bodyPr wrap="square" lIns="0" tIns="0" rIns="0" bIns="0" rtlCol="0">
            <a:spAutoFit/>
          </a:bodyPr>
          <a:lstStyle/>
          <a:p>
            <a:pPr algn="ctr"/>
            <a:r>
              <a:rPr lang="en-US" sz="1050" dirty="0" smtClean="0">
                <a:solidFill>
                  <a:schemeClr val="bg2"/>
                </a:solidFill>
                <a:latin typeface="+mj-lt"/>
              </a:rPr>
              <a:t>Scalable VCS Aggregation</a:t>
            </a:r>
          </a:p>
        </p:txBody>
      </p:sp>
      <p:sp>
        <p:nvSpPr>
          <p:cNvPr id="348" name="TextBox 347"/>
          <p:cNvSpPr txBox="1"/>
          <p:nvPr/>
        </p:nvSpPr>
        <p:spPr bwMode="auto">
          <a:xfrm>
            <a:off x="6127795" y="3752025"/>
            <a:ext cx="1057275" cy="484748"/>
          </a:xfrm>
          <a:prstGeom prst="rect">
            <a:avLst/>
          </a:prstGeom>
          <a:noFill/>
          <a:ln w="19050" algn="ctr">
            <a:noFill/>
            <a:miter lim="800000"/>
            <a:headEnd/>
            <a:tailEnd/>
          </a:ln>
        </p:spPr>
        <p:txBody>
          <a:bodyPr wrap="square" lIns="0" tIns="0" rIns="0" bIns="0" rtlCol="0">
            <a:spAutoFit/>
          </a:bodyPr>
          <a:lstStyle/>
          <a:p>
            <a:pPr algn="ctr"/>
            <a:r>
              <a:rPr lang="en-US" sz="1050" dirty="0" err="1" smtClean="0"/>
              <a:t>ToR</a:t>
            </a:r>
            <a:r>
              <a:rPr lang="en-US" sz="1050" dirty="0" smtClean="0"/>
              <a:t> Switch Stack </a:t>
            </a:r>
          </a:p>
          <a:p>
            <a:pPr algn="ctr"/>
            <a:r>
              <a:rPr lang="en-US" sz="1050" dirty="0" smtClean="0"/>
              <a:t>(Brocade FCX or other)</a:t>
            </a:r>
          </a:p>
        </p:txBody>
      </p:sp>
      <p:sp>
        <p:nvSpPr>
          <p:cNvPr id="349" name="Oval 348"/>
          <p:cNvSpPr/>
          <p:nvPr/>
        </p:nvSpPr>
        <p:spPr bwMode="auto">
          <a:xfrm rot="19409274">
            <a:off x="4437552" y="2880071"/>
            <a:ext cx="473847" cy="149991"/>
          </a:xfrm>
          <a:prstGeom prst="ellipse">
            <a:avLst/>
          </a:prstGeom>
          <a:noFill/>
          <a:ln w="28575" algn="ctr">
            <a:solidFill>
              <a:schemeClr val="accent2"/>
            </a:solidFill>
            <a:miter lim="800000"/>
            <a:headEnd/>
            <a:tailEnd/>
          </a:ln>
        </p:spPr>
        <p:txBody>
          <a:bodyPr wrap="none" rtlCol="0" anchor="ctr"/>
          <a:lstStyle/>
          <a:p>
            <a:pPr algn="ctr"/>
            <a:endParaRPr lang="en-US" dirty="0"/>
          </a:p>
        </p:txBody>
      </p:sp>
      <p:sp>
        <p:nvSpPr>
          <p:cNvPr id="353" name="TextBox 352"/>
          <p:cNvSpPr txBox="1"/>
          <p:nvPr/>
        </p:nvSpPr>
        <p:spPr bwMode="auto">
          <a:xfrm>
            <a:off x="4743437" y="2734371"/>
            <a:ext cx="571500" cy="161583"/>
          </a:xfrm>
          <a:prstGeom prst="rect">
            <a:avLst/>
          </a:prstGeom>
          <a:noFill/>
          <a:ln w="19050" algn="ctr">
            <a:noFill/>
            <a:miter lim="800000"/>
            <a:headEnd/>
            <a:tailEnd/>
          </a:ln>
        </p:spPr>
        <p:txBody>
          <a:bodyPr wrap="square" lIns="0" tIns="0" rIns="0" bIns="0" rtlCol="0">
            <a:spAutoFit/>
          </a:bodyPr>
          <a:lstStyle/>
          <a:p>
            <a:pPr algn="ctr"/>
            <a:r>
              <a:rPr lang="en-US" sz="1050" dirty="0" smtClean="0"/>
              <a:t>LAG</a:t>
            </a:r>
          </a:p>
        </p:txBody>
      </p:sp>
      <p:sp>
        <p:nvSpPr>
          <p:cNvPr id="186" name="TextBox 185"/>
          <p:cNvSpPr txBox="1"/>
          <p:nvPr/>
        </p:nvSpPr>
        <p:spPr bwMode="auto">
          <a:xfrm>
            <a:off x="2362202" y="2095500"/>
            <a:ext cx="1381125" cy="161583"/>
          </a:xfrm>
          <a:prstGeom prst="rect">
            <a:avLst/>
          </a:prstGeom>
          <a:noFill/>
          <a:ln w="19050" algn="ctr">
            <a:noFill/>
            <a:miter lim="800000"/>
            <a:headEnd/>
            <a:tailEnd/>
          </a:ln>
        </p:spPr>
        <p:txBody>
          <a:bodyPr wrap="square" lIns="0" tIns="0" rIns="0" bIns="0" rtlCol="0">
            <a:spAutoFit/>
          </a:bodyPr>
          <a:lstStyle/>
          <a:p>
            <a:pPr algn="ctr"/>
            <a:r>
              <a:rPr lang="en-US" sz="1050" dirty="0" smtClean="0"/>
              <a:t>Brocade MLX with MCT</a:t>
            </a:r>
          </a:p>
        </p:txBody>
      </p:sp>
      <p:sp>
        <p:nvSpPr>
          <p:cNvPr id="198" name="Rectangle 197"/>
          <p:cNvSpPr/>
          <p:nvPr/>
        </p:nvSpPr>
        <p:spPr bwMode="auto">
          <a:xfrm>
            <a:off x="838200" y="1422400"/>
            <a:ext cx="7086600" cy="5130800"/>
          </a:xfrm>
          <a:prstGeom prst="rect">
            <a:avLst/>
          </a:prstGeom>
          <a:noFill/>
          <a:ln w="19050" algn="ctr">
            <a:solidFill>
              <a:schemeClr val="accent3">
                <a:lumMod val="50000"/>
              </a:schemeClr>
            </a:solidFill>
            <a:miter lim="800000"/>
            <a:headEnd/>
            <a:tailEnd/>
          </a:ln>
        </p:spPr>
        <p:txBody>
          <a:bodyPr wrap="none" rtlCol="0" anchor="ctr"/>
          <a:lstStyle/>
          <a:p>
            <a:pPr algn="ctr"/>
            <a:endParaRPr lang="en-US" dirty="0"/>
          </a:p>
        </p:txBody>
      </p:sp>
      <p:sp>
        <p:nvSpPr>
          <p:cNvPr id="199" name="TextBox 198"/>
          <p:cNvSpPr txBox="1"/>
          <p:nvPr/>
        </p:nvSpPr>
        <p:spPr bwMode="auto">
          <a:xfrm>
            <a:off x="4691061" y="3257549"/>
            <a:ext cx="790281" cy="323165"/>
          </a:xfrm>
          <a:prstGeom prst="rect">
            <a:avLst/>
          </a:prstGeom>
          <a:noFill/>
          <a:ln w="19050" algn="ctr">
            <a:noFill/>
            <a:miter lim="800000"/>
            <a:headEnd/>
            <a:tailEnd/>
          </a:ln>
        </p:spPr>
        <p:txBody>
          <a:bodyPr wrap="none" lIns="0" tIns="0" rIns="0" bIns="0" rtlCol="0">
            <a:spAutoFit/>
          </a:bodyPr>
          <a:lstStyle/>
          <a:p>
            <a:r>
              <a:rPr lang="en-US" sz="1050" b="1" dirty="0" smtClean="0">
                <a:solidFill>
                  <a:prstClr val="black"/>
                </a:solidFill>
              </a:rPr>
              <a:t>Brocade VDX </a:t>
            </a:r>
            <a:br>
              <a:rPr lang="en-US" sz="1050" b="1" dirty="0" smtClean="0">
                <a:solidFill>
                  <a:prstClr val="black"/>
                </a:solidFill>
              </a:rPr>
            </a:br>
            <a:r>
              <a:rPr lang="en-US" sz="1050" b="1" dirty="0" smtClean="0">
                <a:solidFill>
                  <a:prstClr val="black"/>
                </a:solidFill>
              </a:rPr>
              <a:t>6720/6730</a:t>
            </a:r>
            <a:endParaRPr lang="en-US" sz="1050" b="1" dirty="0">
              <a:solidFill>
                <a:prstClr val="black"/>
              </a:solidFill>
            </a:endParaRPr>
          </a:p>
        </p:txBody>
      </p:sp>
      <p:sp>
        <p:nvSpPr>
          <p:cNvPr id="187" name="Rectangle 186"/>
          <p:cNvSpPr/>
          <p:nvPr/>
        </p:nvSpPr>
        <p:spPr bwMode="auto">
          <a:xfrm>
            <a:off x="7188202" y="475769"/>
            <a:ext cx="1724025" cy="783025"/>
          </a:xfrm>
          <a:prstGeom prst="rect">
            <a:avLst/>
          </a:prstGeom>
          <a:solidFill>
            <a:schemeClr val="accent1">
              <a:lumMod val="60000"/>
              <a:lumOff val="40000"/>
            </a:schemeClr>
          </a:solidFill>
          <a:ln w="19050" algn="ctr">
            <a:noFill/>
            <a:miter lim="800000"/>
            <a:headEnd/>
            <a:tailEnd/>
          </a:ln>
        </p:spPr>
        <p:txBody>
          <a:bodyPr wrap="none" rtlCol="0" anchor="ctr"/>
          <a:lstStyle/>
          <a:p>
            <a:pPr algn="ctr"/>
            <a:endParaRPr lang="en-US" dirty="0"/>
          </a:p>
        </p:txBody>
      </p:sp>
      <p:sp>
        <p:nvSpPr>
          <p:cNvPr id="189" name="TextBox 188"/>
          <p:cNvSpPr txBox="1"/>
          <p:nvPr/>
        </p:nvSpPr>
        <p:spPr bwMode="auto">
          <a:xfrm>
            <a:off x="7386891" y="588319"/>
            <a:ext cx="571500" cy="161583"/>
          </a:xfrm>
          <a:prstGeom prst="rect">
            <a:avLst/>
          </a:prstGeom>
          <a:noFill/>
          <a:ln w="19050" algn="ctr">
            <a:noFill/>
            <a:miter lim="800000"/>
            <a:headEnd/>
            <a:tailEnd/>
          </a:ln>
        </p:spPr>
        <p:txBody>
          <a:bodyPr wrap="square" lIns="0" tIns="0" rIns="0" bIns="0" rtlCol="0">
            <a:spAutoFit/>
          </a:bodyPr>
          <a:lstStyle/>
          <a:p>
            <a:r>
              <a:rPr lang="en-US" sz="1050" dirty="0" smtClean="0"/>
              <a:t>1 </a:t>
            </a:r>
            <a:r>
              <a:rPr lang="en-US" sz="1050" dirty="0" err="1" smtClean="0"/>
              <a:t>GbE</a:t>
            </a:r>
            <a:endParaRPr lang="en-US" sz="1050" dirty="0" smtClean="0"/>
          </a:p>
        </p:txBody>
      </p:sp>
      <p:cxnSp>
        <p:nvCxnSpPr>
          <p:cNvPr id="190" name="Straight Connector 189"/>
          <p:cNvCxnSpPr/>
          <p:nvPr/>
        </p:nvCxnSpPr>
        <p:spPr>
          <a:xfrm rot="5400000">
            <a:off x="7169151" y="685308"/>
            <a:ext cx="2667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rot="5400000">
            <a:off x="7169151" y="1047259"/>
            <a:ext cx="266705"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3" name="TextBox 192"/>
          <p:cNvSpPr txBox="1"/>
          <p:nvPr/>
        </p:nvSpPr>
        <p:spPr bwMode="auto">
          <a:xfrm>
            <a:off x="7386891" y="959794"/>
            <a:ext cx="571500" cy="161583"/>
          </a:xfrm>
          <a:prstGeom prst="rect">
            <a:avLst/>
          </a:prstGeom>
          <a:noFill/>
          <a:ln w="19050" algn="ctr">
            <a:noFill/>
            <a:miter lim="800000"/>
            <a:headEnd/>
            <a:tailEnd/>
          </a:ln>
        </p:spPr>
        <p:txBody>
          <a:bodyPr wrap="square" lIns="0" tIns="0" rIns="0" bIns="0" rtlCol="0">
            <a:spAutoFit/>
          </a:bodyPr>
          <a:lstStyle/>
          <a:p>
            <a:r>
              <a:rPr lang="en-US" sz="1050" dirty="0" smtClean="0"/>
              <a:t>10 </a:t>
            </a:r>
            <a:r>
              <a:rPr lang="en-US" sz="1050" dirty="0" err="1" smtClean="0"/>
              <a:t>GbE</a:t>
            </a:r>
            <a:endParaRPr lang="en-US" sz="1050" dirty="0" smtClean="0"/>
          </a:p>
        </p:txBody>
      </p:sp>
      <p:sp>
        <p:nvSpPr>
          <p:cNvPr id="194" name="TextBox 193"/>
          <p:cNvSpPr txBox="1"/>
          <p:nvPr/>
        </p:nvSpPr>
        <p:spPr bwMode="auto">
          <a:xfrm>
            <a:off x="8129856" y="588319"/>
            <a:ext cx="829999" cy="161583"/>
          </a:xfrm>
          <a:prstGeom prst="rect">
            <a:avLst/>
          </a:prstGeom>
          <a:noFill/>
          <a:ln w="19050" algn="ctr">
            <a:noFill/>
            <a:miter lim="800000"/>
            <a:headEnd/>
            <a:tailEnd/>
          </a:ln>
        </p:spPr>
        <p:txBody>
          <a:bodyPr wrap="square" lIns="0" tIns="0" rIns="0" bIns="0" rtlCol="0">
            <a:spAutoFit/>
          </a:bodyPr>
          <a:lstStyle/>
          <a:p>
            <a:r>
              <a:rPr lang="en-US" sz="1050" dirty="0" smtClean="0"/>
              <a:t>10 </a:t>
            </a:r>
            <a:r>
              <a:rPr lang="en-US" sz="1050" dirty="0" err="1" smtClean="0"/>
              <a:t>GbE</a:t>
            </a:r>
            <a:r>
              <a:rPr lang="en-US" sz="1050" dirty="0" smtClean="0"/>
              <a:t> DCB</a:t>
            </a:r>
          </a:p>
        </p:txBody>
      </p:sp>
      <p:cxnSp>
        <p:nvCxnSpPr>
          <p:cNvPr id="195" name="Straight Connector 194"/>
          <p:cNvCxnSpPr/>
          <p:nvPr/>
        </p:nvCxnSpPr>
        <p:spPr>
          <a:xfrm rot="5400000">
            <a:off x="7921624" y="685311"/>
            <a:ext cx="26670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6" name="Straight Connector 275"/>
          <p:cNvCxnSpPr/>
          <p:nvPr/>
        </p:nvCxnSpPr>
        <p:spPr>
          <a:xfrm rot="5400000" flipH="1" flipV="1">
            <a:off x="5626824" y="4780239"/>
            <a:ext cx="1056642" cy="24321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rot="5400000" flipH="1" flipV="1">
            <a:off x="5495690" y="4819225"/>
            <a:ext cx="1056642" cy="24321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5400000" flipH="1" flipV="1">
            <a:off x="5538817" y="4834209"/>
            <a:ext cx="1060394" cy="238265"/>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5400000" flipH="1">
            <a:off x="3375209" y="4836685"/>
            <a:ext cx="1253585" cy="217235"/>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rot="5400000" flipH="1">
            <a:off x="3418977" y="4789920"/>
            <a:ext cx="1253585" cy="217235"/>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rot="5400000" flipH="1">
            <a:off x="3480845" y="4842737"/>
            <a:ext cx="1253585" cy="217235"/>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7" name="Title 36"/>
          <p:cNvSpPr>
            <a:spLocks noGrp="1"/>
          </p:cNvSpPr>
          <p:nvPr>
            <p:ph type="title"/>
          </p:nvPr>
        </p:nvSpPr>
        <p:spPr>
          <a:xfrm>
            <a:off x="350838" y="190549"/>
            <a:ext cx="8080375" cy="1027974"/>
          </a:xfrm>
        </p:spPr>
        <p:txBody>
          <a:bodyPr/>
          <a:lstStyle/>
          <a:p>
            <a:r>
              <a:rPr lang="en-US" dirty="0" smtClean="0"/>
              <a:t>Brocade VDX 6730 with VCS Technology for Native </a:t>
            </a:r>
            <a:r>
              <a:rPr lang="en-US" dirty="0" err="1" smtClean="0"/>
              <a:t>Fibre</a:t>
            </a:r>
            <a:r>
              <a:rPr lang="en-US" dirty="0" smtClean="0"/>
              <a:t> Channel Bridging</a:t>
            </a:r>
            <a:endParaRPr lang="en-US" dirty="0"/>
          </a:p>
        </p:txBody>
      </p:sp>
      <p:sp>
        <p:nvSpPr>
          <p:cNvPr id="217" name="Date Placeholder 216"/>
          <p:cNvSpPr>
            <a:spLocks noGrp="1"/>
          </p:cNvSpPr>
          <p:nvPr>
            <p:ph type="dt" sz="half" idx="2"/>
          </p:nvPr>
        </p:nvSpPr>
        <p:spPr/>
        <p:txBody>
          <a:bodyPr/>
          <a:lstStyle/>
          <a:p>
            <a:fld id="{E4CBE306-2A7E-4360-ADF9-D943B3EF4713}" type="datetime3">
              <a:rPr lang="en-AU" smtClean="0"/>
              <a:pPr/>
              <a:t>22 September, 2011</a:t>
            </a:fld>
            <a:endParaRPr lang="en-US" dirty="0"/>
          </a:p>
        </p:txBody>
      </p:sp>
      <p:sp>
        <p:nvSpPr>
          <p:cNvPr id="17" name="Footer Placeholder 16"/>
          <p:cNvSpPr>
            <a:spLocks noGrp="1"/>
          </p:cNvSpPr>
          <p:nvPr>
            <p:ph type="ftr" sz="quarter" idx="3"/>
          </p:nvPr>
        </p:nvSpPr>
        <p:spPr/>
        <p:txBody>
          <a:bodyPr/>
          <a:lstStyle/>
          <a:p>
            <a:r>
              <a:rPr lang="en-US" smtClean="0"/>
              <a:t>© 2011 Brocade Communications Systems, Inc. - COMPANY PROPRIETARY INFORMATION</a:t>
            </a:r>
            <a:endParaRPr lang="en-US" dirty="0"/>
          </a:p>
        </p:txBody>
      </p:sp>
      <p:sp>
        <p:nvSpPr>
          <p:cNvPr id="9" name="Slide Number Placeholder 8"/>
          <p:cNvSpPr>
            <a:spLocks noGrp="1"/>
          </p:cNvSpPr>
          <p:nvPr>
            <p:ph type="sldNum" sz="quarter" idx="4"/>
          </p:nvPr>
        </p:nvSpPr>
        <p:spPr/>
        <p:txBody>
          <a:bodyPr/>
          <a:lstStyle/>
          <a:p>
            <a:fld id="{7BCC8D0D-EAEC-449D-9161-023DFF90F2E2}" type="slidenum">
              <a:rPr lang="en-US" smtClean="0"/>
              <a:pPr/>
              <a:t>41</a:t>
            </a:fld>
            <a:endParaRPr lang="en-US" dirty="0"/>
          </a:p>
        </p:txBody>
      </p:sp>
      <p:cxnSp>
        <p:nvCxnSpPr>
          <p:cNvPr id="7" name="AutoShape 120"/>
          <p:cNvCxnSpPr>
            <a:cxnSpLocks noChangeShapeType="1"/>
            <a:stCxn id="42" idx="0"/>
          </p:cNvCxnSpPr>
          <p:nvPr/>
        </p:nvCxnSpPr>
        <p:spPr bwMode="gray">
          <a:xfrm rot="5400000" flipH="1" flipV="1">
            <a:off x="3768783" y="1146171"/>
            <a:ext cx="287603" cy="1722944"/>
          </a:xfrm>
          <a:prstGeom prst="curvedConnector2">
            <a:avLst/>
          </a:prstGeom>
          <a:noFill/>
          <a:ln w="38100">
            <a:solidFill>
              <a:schemeClr val="accent2"/>
            </a:solidFill>
            <a:prstDash val="sysDot"/>
            <a:round/>
            <a:headEnd type="none" w="med" len="med"/>
            <a:tailEnd type="none" w="med" len="med"/>
          </a:ln>
        </p:spPr>
      </p:cxnSp>
      <p:cxnSp>
        <p:nvCxnSpPr>
          <p:cNvPr id="8" name="AutoShape 120"/>
          <p:cNvCxnSpPr>
            <a:cxnSpLocks noChangeShapeType="1"/>
            <a:stCxn id="43" idx="0"/>
          </p:cNvCxnSpPr>
          <p:nvPr/>
        </p:nvCxnSpPr>
        <p:spPr bwMode="gray">
          <a:xfrm rot="5400000" flipH="1" flipV="1">
            <a:off x="4272744" y="1592981"/>
            <a:ext cx="154252" cy="962677"/>
          </a:xfrm>
          <a:prstGeom prst="curvedConnector2">
            <a:avLst/>
          </a:prstGeom>
          <a:noFill/>
          <a:ln w="38100">
            <a:solidFill>
              <a:schemeClr val="accent2"/>
            </a:solidFill>
            <a:prstDash val="sysDot"/>
            <a:round/>
            <a:headEnd type="none" w="med" len="med"/>
            <a:tailEnd type="none" w="med" len="med"/>
          </a:ln>
        </p:spPr>
      </p:cxnSp>
      <p:grpSp>
        <p:nvGrpSpPr>
          <p:cNvPr id="2" name="Group 121"/>
          <p:cNvGrpSpPr>
            <a:grpSpLocks/>
          </p:cNvGrpSpPr>
          <p:nvPr/>
        </p:nvGrpSpPr>
        <p:grpSpPr bwMode="auto">
          <a:xfrm>
            <a:off x="4200182" y="1488236"/>
            <a:ext cx="1362075" cy="912813"/>
            <a:chOff x="3408" y="576"/>
            <a:chExt cx="858" cy="575"/>
          </a:xfrm>
        </p:grpSpPr>
        <p:grpSp>
          <p:nvGrpSpPr>
            <p:cNvPr id="3" name="Group 122"/>
            <p:cNvGrpSpPr>
              <a:grpSpLocks noChangeAspect="1"/>
            </p:cNvGrpSpPr>
            <p:nvPr/>
          </p:nvGrpSpPr>
          <p:grpSpPr bwMode="auto">
            <a:xfrm>
              <a:off x="3408" y="576"/>
              <a:ext cx="858" cy="575"/>
              <a:chOff x="3744" y="2496"/>
              <a:chExt cx="1440" cy="964"/>
            </a:xfrm>
          </p:grpSpPr>
          <p:sp>
            <p:nvSpPr>
              <p:cNvPr id="13" name="Freeform 123"/>
              <p:cNvSpPr>
                <a:spLocks noChangeAspect="1"/>
              </p:cNvSpPr>
              <p:nvPr/>
            </p:nvSpPr>
            <p:spPr bwMode="gray">
              <a:xfrm>
                <a:off x="3744" y="2524"/>
                <a:ext cx="1440" cy="936"/>
              </a:xfrm>
              <a:custGeom>
                <a:avLst/>
                <a:gdLst>
                  <a:gd name="T0" fmla="*/ 0 w 4021"/>
                  <a:gd name="T1" fmla="*/ 0 h 2621"/>
                  <a:gd name="T2" fmla="*/ 0 w 4021"/>
                  <a:gd name="T3" fmla="*/ 0 h 2621"/>
                  <a:gd name="T4" fmla="*/ 0 w 4021"/>
                  <a:gd name="T5" fmla="*/ 0 h 2621"/>
                  <a:gd name="T6" fmla="*/ 0 w 4021"/>
                  <a:gd name="T7" fmla="*/ 0 h 2621"/>
                  <a:gd name="T8" fmla="*/ 0 w 4021"/>
                  <a:gd name="T9" fmla="*/ 0 h 2621"/>
                  <a:gd name="T10" fmla="*/ 0 w 4021"/>
                  <a:gd name="T11" fmla="*/ 0 h 2621"/>
                  <a:gd name="T12" fmla="*/ 0 w 4021"/>
                  <a:gd name="T13" fmla="*/ 0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B2B2B2"/>
              </a:solidFill>
              <a:ln w="9525">
                <a:solidFill>
                  <a:srgbClr val="B2B2B2"/>
                </a:solidFill>
                <a:round/>
                <a:headEnd/>
                <a:tailEnd/>
              </a:ln>
            </p:spPr>
            <p:txBody>
              <a:bodyPr/>
              <a:lstStyle/>
              <a:p>
                <a:pPr algn="r"/>
                <a:endParaRPr lang="en-US">
                  <a:solidFill>
                    <a:prstClr val="black"/>
                  </a:solidFill>
                  <a:latin typeface="Arial" pitchFamily="34" charset="0"/>
                </a:endParaRPr>
              </a:p>
            </p:txBody>
          </p:sp>
          <p:sp>
            <p:nvSpPr>
              <p:cNvPr id="16" name="Freeform 124"/>
              <p:cNvSpPr>
                <a:spLocks noChangeAspect="1"/>
              </p:cNvSpPr>
              <p:nvPr/>
            </p:nvSpPr>
            <p:spPr bwMode="gray">
              <a:xfrm>
                <a:off x="3744" y="2496"/>
                <a:ext cx="1438" cy="936"/>
              </a:xfrm>
              <a:custGeom>
                <a:avLst/>
                <a:gdLst>
                  <a:gd name="T0" fmla="*/ 0 w 4021"/>
                  <a:gd name="T1" fmla="*/ 0 h 2621"/>
                  <a:gd name="T2" fmla="*/ 0 w 4021"/>
                  <a:gd name="T3" fmla="*/ 0 h 2621"/>
                  <a:gd name="T4" fmla="*/ 0 w 4021"/>
                  <a:gd name="T5" fmla="*/ 0 h 2621"/>
                  <a:gd name="T6" fmla="*/ 0 w 4021"/>
                  <a:gd name="T7" fmla="*/ 0 h 2621"/>
                  <a:gd name="T8" fmla="*/ 0 w 4021"/>
                  <a:gd name="T9" fmla="*/ 0 h 2621"/>
                  <a:gd name="T10" fmla="*/ 0 w 4021"/>
                  <a:gd name="T11" fmla="*/ 0 h 2621"/>
                  <a:gd name="T12" fmla="*/ 0 w 4021"/>
                  <a:gd name="T13" fmla="*/ 0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rgbClr val="B2B2B2"/>
                </a:solidFill>
                <a:round/>
                <a:headEnd/>
                <a:tailEnd/>
              </a:ln>
            </p:spPr>
            <p:txBody>
              <a:bodyPr/>
              <a:lstStyle/>
              <a:p>
                <a:pPr algn="r"/>
                <a:endParaRPr lang="en-US">
                  <a:solidFill>
                    <a:prstClr val="black"/>
                  </a:solidFill>
                  <a:latin typeface="Arial" pitchFamily="34" charset="0"/>
                </a:endParaRPr>
              </a:p>
            </p:txBody>
          </p:sp>
          <p:sp>
            <p:nvSpPr>
              <p:cNvPr id="18" name="Freeform 125"/>
              <p:cNvSpPr>
                <a:spLocks noChangeAspect="1"/>
              </p:cNvSpPr>
              <p:nvPr/>
            </p:nvSpPr>
            <p:spPr bwMode="gray">
              <a:xfrm>
                <a:off x="4497" y="2687"/>
                <a:ext cx="570" cy="403"/>
              </a:xfrm>
              <a:custGeom>
                <a:avLst/>
                <a:gdLst>
                  <a:gd name="T0" fmla="*/ 0 w 1258"/>
                  <a:gd name="T1" fmla="*/ 0 h 889"/>
                  <a:gd name="T2" fmla="*/ 0 w 1258"/>
                  <a:gd name="T3" fmla="*/ 0 h 889"/>
                  <a:gd name="T4" fmla="*/ 0 w 1258"/>
                  <a:gd name="T5" fmla="*/ 0 h 889"/>
                  <a:gd name="T6" fmla="*/ 0 w 1258"/>
                  <a:gd name="T7" fmla="*/ 0 h 889"/>
                  <a:gd name="T8" fmla="*/ 0 w 1258"/>
                  <a:gd name="T9" fmla="*/ 0 h 889"/>
                  <a:gd name="T10" fmla="*/ 0 60000 65536"/>
                  <a:gd name="T11" fmla="*/ 0 60000 65536"/>
                  <a:gd name="T12" fmla="*/ 0 60000 65536"/>
                  <a:gd name="T13" fmla="*/ 0 60000 65536"/>
                  <a:gd name="T14" fmla="*/ 0 60000 65536"/>
                  <a:gd name="T15" fmla="*/ 0 w 1258"/>
                  <a:gd name="T16" fmla="*/ 0 h 889"/>
                  <a:gd name="T17" fmla="*/ 1258 w 1258"/>
                  <a:gd name="T18" fmla="*/ 889 h 889"/>
                </a:gdLst>
                <a:ahLst/>
                <a:cxnLst>
                  <a:cxn ang="T10">
                    <a:pos x="T0" y="T1"/>
                  </a:cxn>
                  <a:cxn ang="T11">
                    <a:pos x="T2" y="T3"/>
                  </a:cxn>
                  <a:cxn ang="T12">
                    <a:pos x="T4" y="T5"/>
                  </a:cxn>
                  <a:cxn ang="T13">
                    <a:pos x="T6" y="T7"/>
                  </a:cxn>
                  <a:cxn ang="T14">
                    <a:pos x="T8" y="T9"/>
                  </a:cxn>
                </a:cxnLst>
                <a:rect l="T15" t="T16" r="T17" b="T18"/>
                <a:pathLst>
                  <a:path w="1258" h="889">
                    <a:moveTo>
                      <a:pt x="36" y="1"/>
                    </a:moveTo>
                    <a:lnTo>
                      <a:pt x="1258" y="867"/>
                    </a:lnTo>
                    <a:lnTo>
                      <a:pt x="1255" y="889"/>
                    </a:lnTo>
                    <a:lnTo>
                      <a:pt x="0" y="0"/>
                    </a:lnTo>
                    <a:lnTo>
                      <a:pt x="36" y="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19" name="Freeform 126"/>
              <p:cNvSpPr>
                <a:spLocks noChangeAspect="1"/>
              </p:cNvSpPr>
              <p:nvPr/>
            </p:nvSpPr>
            <p:spPr bwMode="gray">
              <a:xfrm>
                <a:off x="4009" y="2604"/>
                <a:ext cx="892" cy="633"/>
              </a:xfrm>
              <a:custGeom>
                <a:avLst/>
                <a:gdLst>
                  <a:gd name="T0" fmla="*/ 0 w 4245"/>
                  <a:gd name="T1" fmla="*/ 0 h 3019"/>
                  <a:gd name="T2" fmla="*/ 0 w 4245"/>
                  <a:gd name="T3" fmla="*/ 0 h 3019"/>
                  <a:gd name="T4" fmla="*/ 0 w 4245"/>
                  <a:gd name="T5" fmla="*/ 0 h 3019"/>
                  <a:gd name="T6" fmla="*/ 0 w 4245"/>
                  <a:gd name="T7" fmla="*/ 0 h 3019"/>
                  <a:gd name="T8" fmla="*/ 0 w 4245"/>
                  <a:gd name="T9" fmla="*/ 0 h 3019"/>
                  <a:gd name="T10" fmla="*/ 0 60000 65536"/>
                  <a:gd name="T11" fmla="*/ 0 60000 65536"/>
                  <a:gd name="T12" fmla="*/ 0 60000 65536"/>
                  <a:gd name="T13" fmla="*/ 0 60000 65536"/>
                  <a:gd name="T14" fmla="*/ 0 60000 65536"/>
                  <a:gd name="T15" fmla="*/ 0 w 4245"/>
                  <a:gd name="T16" fmla="*/ 0 h 3019"/>
                  <a:gd name="T17" fmla="*/ 4245 w 4245"/>
                  <a:gd name="T18" fmla="*/ 3019 h 3019"/>
                </a:gdLst>
                <a:ahLst/>
                <a:cxnLst>
                  <a:cxn ang="T10">
                    <a:pos x="T0" y="T1"/>
                  </a:cxn>
                  <a:cxn ang="T11">
                    <a:pos x="T2" y="T3"/>
                  </a:cxn>
                  <a:cxn ang="T12">
                    <a:pos x="T4" y="T5"/>
                  </a:cxn>
                  <a:cxn ang="T13">
                    <a:pos x="T6" y="T7"/>
                  </a:cxn>
                  <a:cxn ang="T14">
                    <a:pos x="T8" y="T9"/>
                  </a:cxn>
                </a:cxnLst>
                <a:rect l="T15" t="T16" r="T17" b="T18"/>
                <a:pathLst>
                  <a:path w="4245" h="3019">
                    <a:moveTo>
                      <a:pt x="48" y="0"/>
                    </a:moveTo>
                    <a:lnTo>
                      <a:pt x="4245" y="2965"/>
                    </a:lnTo>
                    <a:lnTo>
                      <a:pt x="4245" y="3019"/>
                    </a:lnTo>
                    <a:lnTo>
                      <a:pt x="0" y="24"/>
                    </a:lnTo>
                    <a:lnTo>
                      <a:pt x="48"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20" name="Freeform 127"/>
              <p:cNvSpPr>
                <a:spLocks noChangeAspect="1"/>
              </p:cNvSpPr>
              <p:nvPr/>
            </p:nvSpPr>
            <p:spPr bwMode="gray">
              <a:xfrm>
                <a:off x="3960" y="2653"/>
                <a:ext cx="916" cy="653"/>
              </a:xfrm>
              <a:custGeom>
                <a:avLst/>
                <a:gdLst>
                  <a:gd name="T0" fmla="*/ 0 w 4362"/>
                  <a:gd name="T1" fmla="*/ 0 h 3109"/>
                  <a:gd name="T2" fmla="*/ 0 w 4362"/>
                  <a:gd name="T3" fmla="*/ 0 h 3109"/>
                  <a:gd name="T4" fmla="*/ 0 w 4362"/>
                  <a:gd name="T5" fmla="*/ 0 h 3109"/>
                  <a:gd name="T6" fmla="*/ 0 w 4362"/>
                  <a:gd name="T7" fmla="*/ 0 h 3109"/>
                  <a:gd name="T8" fmla="*/ 0 w 4362"/>
                  <a:gd name="T9" fmla="*/ 0 h 3109"/>
                  <a:gd name="T10" fmla="*/ 0 60000 65536"/>
                  <a:gd name="T11" fmla="*/ 0 60000 65536"/>
                  <a:gd name="T12" fmla="*/ 0 60000 65536"/>
                  <a:gd name="T13" fmla="*/ 0 60000 65536"/>
                  <a:gd name="T14" fmla="*/ 0 60000 65536"/>
                  <a:gd name="T15" fmla="*/ 0 w 4362"/>
                  <a:gd name="T16" fmla="*/ 0 h 3109"/>
                  <a:gd name="T17" fmla="*/ 4362 w 4362"/>
                  <a:gd name="T18" fmla="*/ 3109 h 3109"/>
                </a:gdLst>
                <a:ahLst/>
                <a:cxnLst>
                  <a:cxn ang="T10">
                    <a:pos x="T0" y="T1"/>
                  </a:cxn>
                  <a:cxn ang="T11">
                    <a:pos x="T2" y="T3"/>
                  </a:cxn>
                  <a:cxn ang="T12">
                    <a:pos x="T4" y="T5"/>
                  </a:cxn>
                  <a:cxn ang="T13">
                    <a:pos x="T6" y="T7"/>
                  </a:cxn>
                  <a:cxn ang="T14">
                    <a:pos x="T8" y="T9"/>
                  </a:cxn>
                </a:cxnLst>
                <a:rect l="T15" t="T16" r="T17" b="T18"/>
                <a:pathLst>
                  <a:path w="4362" h="3109">
                    <a:moveTo>
                      <a:pt x="21" y="0"/>
                    </a:moveTo>
                    <a:lnTo>
                      <a:pt x="4362" y="3071"/>
                    </a:lnTo>
                    <a:lnTo>
                      <a:pt x="4335" y="3109"/>
                    </a:lnTo>
                    <a:lnTo>
                      <a:pt x="0" y="40"/>
                    </a:lnTo>
                    <a:lnTo>
                      <a:pt x="21"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21" name="Freeform 128"/>
              <p:cNvSpPr>
                <a:spLocks noChangeAspect="1"/>
              </p:cNvSpPr>
              <p:nvPr/>
            </p:nvSpPr>
            <p:spPr bwMode="gray">
              <a:xfrm>
                <a:off x="3956" y="2736"/>
                <a:ext cx="855" cy="609"/>
              </a:xfrm>
              <a:custGeom>
                <a:avLst/>
                <a:gdLst>
                  <a:gd name="T0" fmla="*/ 0 w 4076"/>
                  <a:gd name="T1" fmla="*/ 0 h 2904"/>
                  <a:gd name="T2" fmla="*/ 0 w 4076"/>
                  <a:gd name="T3" fmla="*/ 0 h 2904"/>
                  <a:gd name="T4" fmla="*/ 0 w 4076"/>
                  <a:gd name="T5" fmla="*/ 0 h 2904"/>
                  <a:gd name="T6" fmla="*/ 0 w 4076"/>
                  <a:gd name="T7" fmla="*/ 0 h 2904"/>
                  <a:gd name="T8" fmla="*/ 0 w 4076"/>
                  <a:gd name="T9" fmla="*/ 0 h 2904"/>
                  <a:gd name="T10" fmla="*/ 0 60000 65536"/>
                  <a:gd name="T11" fmla="*/ 0 60000 65536"/>
                  <a:gd name="T12" fmla="*/ 0 60000 65536"/>
                  <a:gd name="T13" fmla="*/ 0 60000 65536"/>
                  <a:gd name="T14" fmla="*/ 0 60000 65536"/>
                  <a:gd name="T15" fmla="*/ 0 w 4076"/>
                  <a:gd name="T16" fmla="*/ 0 h 2904"/>
                  <a:gd name="T17" fmla="*/ 4076 w 4076"/>
                  <a:gd name="T18" fmla="*/ 2904 h 2904"/>
                </a:gdLst>
                <a:ahLst/>
                <a:cxnLst>
                  <a:cxn ang="T10">
                    <a:pos x="T0" y="T1"/>
                  </a:cxn>
                  <a:cxn ang="T11">
                    <a:pos x="T2" y="T3"/>
                  </a:cxn>
                  <a:cxn ang="T12">
                    <a:pos x="T4" y="T5"/>
                  </a:cxn>
                  <a:cxn ang="T13">
                    <a:pos x="T6" y="T7"/>
                  </a:cxn>
                  <a:cxn ang="T14">
                    <a:pos x="T8" y="T9"/>
                  </a:cxn>
                </a:cxnLst>
                <a:rect l="T15" t="T16" r="T17" b="T18"/>
                <a:pathLst>
                  <a:path w="4076" h="2904">
                    <a:moveTo>
                      <a:pt x="0" y="0"/>
                    </a:moveTo>
                    <a:lnTo>
                      <a:pt x="4076" y="2887"/>
                    </a:lnTo>
                    <a:lnTo>
                      <a:pt x="4029" y="2904"/>
                    </a:lnTo>
                    <a:lnTo>
                      <a:pt x="34" y="86"/>
                    </a:lnTo>
                    <a:lnTo>
                      <a:pt x="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22" name="Freeform 129"/>
              <p:cNvSpPr>
                <a:spLocks noChangeAspect="1"/>
              </p:cNvSpPr>
              <p:nvPr/>
            </p:nvSpPr>
            <p:spPr bwMode="gray">
              <a:xfrm>
                <a:off x="3894" y="2783"/>
                <a:ext cx="824" cy="583"/>
              </a:xfrm>
              <a:custGeom>
                <a:avLst/>
                <a:gdLst>
                  <a:gd name="T0" fmla="*/ 0 w 3924"/>
                  <a:gd name="T1" fmla="*/ 0 h 2777"/>
                  <a:gd name="T2" fmla="*/ 0 w 3924"/>
                  <a:gd name="T3" fmla="*/ 0 h 2777"/>
                  <a:gd name="T4" fmla="*/ 0 w 3924"/>
                  <a:gd name="T5" fmla="*/ 0 h 2777"/>
                  <a:gd name="T6" fmla="*/ 0 w 3924"/>
                  <a:gd name="T7" fmla="*/ 0 h 2777"/>
                  <a:gd name="T8" fmla="*/ 0 w 3924"/>
                  <a:gd name="T9" fmla="*/ 0 h 2777"/>
                  <a:gd name="T10" fmla="*/ 0 60000 65536"/>
                  <a:gd name="T11" fmla="*/ 0 60000 65536"/>
                  <a:gd name="T12" fmla="*/ 0 60000 65536"/>
                  <a:gd name="T13" fmla="*/ 0 60000 65536"/>
                  <a:gd name="T14" fmla="*/ 0 60000 65536"/>
                  <a:gd name="T15" fmla="*/ 0 w 3924"/>
                  <a:gd name="T16" fmla="*/ 0 h 2777"/>
                  <a:gd name="T17" fmla="*/ 3924 w 3924"/>
                  <a:gd name="T18" fmla="*/ 2777 h 2777"/>
                </a:gdLst>
                <a:ahLst/>
                <a:cxnLst>
                  <a:cxn ang="T10">
                    <a:pos x="T0" y="T1"/>
                  </a:cxn>
                  <a:cxn ang="T11">
                    <a:pos x="T2" y="T3"/>
                  </a:cxn>
                  <a:cxn ang="T12">
                    <a:pos x="T4" y="T5"/>
                  </a:cxn>
                  <a:cxn ang="T13">
                    <a:pos x="T6" y="T7"/>
                  </a:cxn>
                  <a:cxn ang="T14">
                    <a:pos x="T8" y="T9"/>
                  </a:cxn>
                </a:cxnLst>
                <a:rect l="T15" t="T16" r="T17" b="T18"/>
                <a:pathLst>
                  <a:path w="3924" h="2777">
                    <a:moveTo>
                      <a:pt x="40" y="0"/>
                    </a:moveTo>
                    <a:lnTo>
                      <a:pt x="3924" y="2766"/>
                    </a:lnTo>
                    <a:lnTo>
                      <a:pt x="3864" y="2777"/>
                    </a:lnTo>
                    <a:lnTo>
                      <a:pt x="0" y="28"/>
                    </a:lnTo>
                    <a:lnTo>
                      <a:pt x="4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23" name="Freeform 130"/>
              <p:cNvSpPr>
                <a:spLocks noChangeAspect="1"/>
              </p:cNvSpPr>
              <p:nvPr/>
            </p:nvSpPr>
            <p:spPr bwMode="gray">
              <a:xfrm>
                <a:off x="3864" y="2847"/>
                <a:ext cx="729" cy="516"/>
              </a:xfrm>
              <a:custGeom>
                <a:avLst/>
                <a:gdLst>
                  <a:gd name="T0" fmla="*/ 0 w 3471"/>
                  <a:gd name="T1" fmla="*/ 0 h 2457"/>
                  <a:gd name="T2" fmla="*/ 0 w 3471"/>
                  <a:gd name="T3" fmla="*/ 0 h 2457"/>
                  <a:gd name="T4" fmla="*/ 0 w 3471"/>
                  <a:gd name="T5" fmla="*/ 0 h 2457"/>
                  <a:gd name="T6" fmla="*/ 0 w 3471"/>
                  <a:gd name="T7" fmla="*/ 0 h 2457"/>
                  <a:gd name="T8" fmla="*/ 0 w 3471"/>
                  <a:gd name="T9" fmla="*/ 0 h 2457"/>
                  <a:gd name="T10" fmla="*/ 0 60000 65536"/>
                  <a:gd name="T11" fmla="*/ 0 60000 65536"/>
                  <a:gd name="T12" fmla="*/ 0 60000 65536"/>
                  <a:gd name="T13" fmla="*/ 0 60000 65536"/>
                  <a:gd name="T14" fmla="*/ 0 60000 65536"/>
                  <a:gd name="T15" fmla="*/ 0 w 3471"/>
                  <a:gd name="T16" fmla="*/ 0 h 2457"/>
                  <a:gd name="T17" fmla="*/ 3471 w 3471"/>
                  <a:gd name="T18" fmla="*/ 2457 h 2457"/>
                </a:gdLst>
                <a:ahLst/>
                <a:cxnLst>
                  <a:cxn ang="T10">
                    <a:pos x="T0" y="T1"/>
                  </a:cxn>
                  <a:cxn ang="T11">
                    <a:pos x="T2" y="T3"/>
                  </a:cxn>
                  <a:cxn ang="T12">
                    <a:pos x="T4" y="T5"/>
                  </a:cxn>
                  <a:cxn ang="T13">
                    <a:pos x="T6" y="T7"/>
                  </a:cxn>
                  <a:cxn ang="T14">
                    <a:pos x="T8" y="T9"/>
                  </a:cxn>
                </a:cxnLst>
                <a:rect l="T15" t="T16" r="T17" b="T18"/>
                <a:pathLst>
                  <a:path w="3471" h="2457">
                    <a:moveTo>
                      <a:pt x="0" y="0"/>
                    </a:moveTo>
                    <a:lnTo>
                      <a:pt x="3471" y="2457"/>
                    </a:lnTo>
                    <a:lnTo>
                      <a:pt x="3377" y="2442"/>
                    </a:lnTo>
                    <a:lnTo>
                      <a:pt x="3" y="56"/>
                    </a:lnTo>
                    <a:lnTo>
                      <a:pt x="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24" name="Freeform 131"/>
              <p:cNvSpPr>
                <a:spLocks noChangeAspect="1"/>
              </p:cNvSpPr>
              <p:nvPr/>
            </p:nvSpPr>
            <p:spPr bwMode="gray">
              <a:xfrm>
                <a:off x="3984" y="3020"/>
                <a:ext cx="241" cy="169"/>
              </a:xfrm>
              <a:custGeom>
                <a:avLst/>
                <a:gdLst>
                  <a:gd name="T0" fmla="*/ 0 w 1147"/>
                  <a:gd name="T1" fmla="*/ 0 h 806"/>
                  <a:gd name="T2" fmla="*/ 0 w 1147"/>
                  <a:gd name="T3" fmla="*/ 0 h 806"/>
                  <a:gd name="T4" fmla="*/ 0 w 1147"/>
                  <a:gd name="T5" fmla="*/ 0 h 806"/>
                  <a:gd name="T6" fmla="*/ 0 w 1147"/>
                  <a:gd name="T7" fmla="*/ 0 h 806"/>
                  <a:gd name="T8" fmla="*/ 0 w 1147"/>
                  <a:gd name="T9" fmla="*/ 0 h 806"/>
                  <a:gd name="T10" fmla="*/ 0 60000 65536"/>
                  <a:gd name="T11" fmla="*/ 0 60000 65536"/>
                  <a:gd name="T12" fmla="*/ 0 60000 65536"/>
                  <a:gd name="T13" fmla="*/ 0 60000 65536"/>
                  <a:gd name="T14" fmla="*/ 0 60000 65536"/>
                  <a:gd name="T15" fmla="*/ 0 w 1147"/>
                  <a:gd name="T16" fmla="*/ 0 h 806"/>
                  <a:gd name="T17" fmla="*/ 1147 w 1147"/>
                  <a:gd name="T18" fmla="*/ 806 h 806"/>
                </a:gdLst>
                <a:ahLst/>
                <a:cxnLst>
                  <a:cxn ang="T10">
                    <a:pos x="T0" y="T1"/>
                  </a:cxn>
                  <a:cxn ang="T11">
                    <a:pos x="T2" y="T3"/>
                  </a:cxn>
                  <a:cxn ang="T12">
                    <a:pos x="T4" y="T5"/>
                  </a:cxn>
                  <a:cxn ang="T13">
                    <a:pos x="T6" y="T7"/>
                  </a:cxn>
                  <a:cxn ang="T14">
                    <a:pos x="T8" y="T9"/>
                  </a:cxn>
                </a:cxnLst>
                <a:rect l="T15" t="T16" r="T17" b="T18"/>
                <a:pathLst>
                  <a:path w="1147" h="806">
                    <a:moveTo>
                      <a:pt x="6" y="0"/>
                    </a:moveTo>
                    <a:lnTo>
                      <a:pt x="1147" y="806"/>
                    </a:lnTo>
                    <a:lnTo>
                      <a:pt x="1058" y="798"/>
                    </a:lnTo>
                    <a:lnTo>
                      <a:pt x="0" y="49"/>
                    </a:lnTo>
                    <a:lnTo>
                      <a:pt x="6"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25" name="Freeform 132"/>
              <p:cNvSpPr>
                <a:spLocks noChangeAspect="1"/>
              </p:cNvSpPr>
              <p:nvPr/>
            </p:nvSpPr>
            <p:spPr bwMode="gray">
              <a:xfrm>
                <a:off x="4218" y="2577"/>
                <a:ext cx="820" cy="576"/>
              </a:xfrm>
              <a:custGeom>
                <a:avLst/>
                <a:gdLst>
                  <a:gd name="T0" fmla="*/ 0 w 3903"/>
                  <a:gd name="T1" fmla="*/ 0 h 2743"/>
                  <a:gd name="T2" fmla="*/ 0 w 3903"/>
                  <a:gd name="T3" fmla="*/ 0 h 2743"/>
                  <a:gd name="T4" fmla="*/ 0 w 3903"/>
                  <a:gd name="T5" fmla="*/ 0 h 2743"/>
                  <a:gd name="T6" fmla="*/ 0 w 3903"/>
                  <a:gd name="T7" fmla="*/ 0 h 2743"/>
                  <a:gd name="T8" fmla="*/ 0 w 3903"/>
                  <a:gd name="T9" fmla="*/ 0 h 2743"/>
                  <a:gd name="T10" fmla="*/ 0 60000 65536"/>
                  <a:gd name="T11" fmla="*/ 0 60000 65536"/>
                  <a:gd name="T12" fmla="*/ 0 60000 65536"/>
                  <a:gd name="T13" fmla="*/ 0 60000 65536"/>
                  <a:gd name="T14" fmla="*/ 0 60000 65536"/>
                  <a:gd name="T15" fmla="*/ 0 w 3903"/>
                  <a:gd name="T16" fmla="*/ 0 h 2743"/>
                  <a:gd name="T17" fmla="*/ 3903 w 3903"/>
                  <a:gd name="T18" fmla="*/ 2743 h 2743"/>
                </a:gdLst>
                <a:ahLst/>
                <a:cxnLst>
                  <a:cxn ang="T10">
                    <a:pos x="T0" y="T1"/>
                  </a:cxn>
                  <a:cxn ang="T11">
                    <a:pos x="T2" y="T3"/>
                  </a:cxn>
                  <a:cxn ang="T12">
                    <a:pos x="T4" y="T5"/>
                  </a:cxn>
                  <a:cxn ang="T13">
                    <a:pos x="T6" y="T7"/>
                  </a:cxn>
                  <a:cxn ang="T14">
                    <a:pos x="T8" y="T9"/>
                  </a:cxn>
                </a:cxnLst>
                <a:rect l="T15" t="T16" r="T17" b="T18"/>
                <a:pathLst>
                  <a:path w="3903" h="2743">
                    <a:moveTo>
                      <a:pt x="97" y="16"/>
                    </a:moveTo>
                    <a:lnTo>
                      <a:pt x="3903" y="2707"/>
                    </a:lnTo>
                    <a:lnTo>
                      <a:pt x="3870" y="2743"/>
                    </a:lnTo>
                    <a:lnTo>
                      <a:pt x="0" y="0"/>
                    </a:lnTo>
                    <a:lnTo>
                      <a:pt x="97" y="16"/>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26" name="Freeform 133"/>
              <p:cNvSpPr>
                <a:spLocks noChangeAspect="1"/>
              </p:cNvSpPr>
              <p:nvPr/>
            </p:nvSpPr>
            <p:spPr bwMode="gray">
              <a:xfrm>
                <a:off x="4092" y="2576"/>
                <a:ext cx="879" cy="614"/>
              </a:xfrm>
              <a:custGeom>
                <a:avLst/>
                <a:gdLst>
                  <a:gd name="T0" fmla="*/ 0 w 4187"/>
                  <a:gd name="T1" fmla="*/ 0 h 2929"/>
                  <a:gd name="T2" fmla="*/ 0 w 4187"/>
                  <a:gd name="T3" fmla="*/ 0 h 2929"/>
                  <a:gd name="T4" fmla="*/ 0 w 4187"/>
                  <a:gd name="T5" fmla="*/ 0 h 2929"/>
                  <a:gd name="T6" fmla="*/ 0 w 4187"/>
                  <a:gd name="T7" fmla="*/ 0 h 2929"/>
                  <a:gd name="T8" fmla="*/ 0 w 4187"/>
                  <a:gd name="T9" fmla="*/ 0 h 2929"/>
                  <a:gd name="T10" fmla="*/ 0 60000 65536"/>
                  <a:gd name="T11" fmla="*/ 0 60000 65536"/>
                  <a:gd name="T12" fmla="*/ 0 60000 65536"/>
                  <a:gd name="T13" fmla="*/ 0 60000 65536"/>
                  <a:gd name="T14" fmla="*/ 0 60000 65536"/>
                  <a:gd name="T15" fmla="*/ 0 w 4187"/>
                  <a:gd name="T16" fmla="*/ 0 h 2929"/>
                  <a:gd name="T17" fmla="*/ 4187 w 4187"/>
                  <a:gd name="T18" fmla="*/ 2929 h 2929"/>
                </a:gdLst>
                <a:ahLst/>
                <a:cxnLst>
                  <a:cxn ang="T10">
                    <a:pos x="T0" y="T1"/>
                  </a:cxn>
                  <a:cxn ang="T11">
                    <a:pos x="T2" y="T3"/>
                  </a:cxn>
                  <a:cxn ang="T12">
                    <a:pos x="T4" y="T5"/>
                  </a:cxn>
                  <a:cxn ang="T13">
                    <a:pos x="T6" y="T7"/>
                  </a:cxn>
                  <a:cxn ang="T14">
                    <a:pos x="T8" y="T9"/>
                  </a:cxn>
                </a:cxnLst>
                <a:rect l="T15" t="T16" r="T17" b="T18"/>
                <a:pathLst>
                  <a:path w="4187" h="2929">
                    <a:moveTo>
                      <a:pt x="63" y="0"/>
                    </a:moveTo>
                    <a:lnTo>
                      <a:pt x="4187" y="2913"/>
                    </a:lnTo>
                    <a:lnTo>
                      <a:pt x="4133" y="2929"/>
                    </a:lnTo>
                    <a:lnTo>
                      <a:pt x="0" y="12"/>
                    </a:lnTo>
                    <a:lnTo>
                      <a:pt x="63"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27" name="Freeform 134"/>
              <p:cNvSpPr>
                <a:spLocks noChangeAspect="1"/>
              </p:cNvSpPr>
              <p:nvPr/>
            </p:nvSpPr>
            <p:spPr bwMode="gray">
              <a:xfrm>
                <a:off x="3951" y="2573"/>
                <a:ext cx="210" cy="147"/>
              </a:xfrm>
              <a:custGeom>
                <a:avLst/>
                <a:gdLst>
                  <a:gd name="T0" fmla="*/ 0 w 1000"/>
                  <a:gd name="T1" fmla="*/ 0 h 704"/>
                  <a:gd name="T2" fmla="*/ 0 w 1000"/>
                  <a:gd name="T3" fmla="*/ 0 h 704"/>
                  <a:gd name="T4" fmla="*/ 0 w 1000"/>
                  <a:gd name="T5" fmla="*/ 0 h 704"/>
                  <a:gd name="T6" fmla="*/ 0 w 1000"/>
                  <a:gd name="T7" fmla="*/ 0 h 704"/>
                  <a:gd name="T8" fmla="*/ 0 w 1000"/>
                  <a:gd name="T9" fmla="*/ 0 h 704"/>
                  <a:gd name="T10" fmla="*/ 0 60000 65536"/>
                  <a:gd name="T11" fmla="*/ 0 60000 65536"/>
                  <a:gd name="T12" fmla="*/ 0 60000 65536"/>
                  <a:gd name="T13" fmla="*/ 0 60000 65536"/>
                  <a:gd name="T14" fmla="*/ 0 60000 65536"/>
                  <a:gd name="T15" fmla="*/ 0 w 1000"/>
                  <a:gd name="T16" fmla="*/ 0 h 704"/>
                  <a:gd name="T17" fmla="*/ 1000 w 1000"/>
                  <a:gd name="T18" fmla="*/ 704 h 704"/>
                </a:gdLst>
                <a:ahLst/>
                <a:cxnLst>
                  <a:cxn ang="T10">
                    <a:pos x="T0" y="T1"/>
                  </a:cxn>
                  <a:cxn ang="T11">
                    <a:pos x="T2" y="T3"/>
                  </a:cxn>
                  <a:cxn ang="T12">
                    <a:pos x="T4" y="T5"/>
                  </a:cxn>
                  <a:cxn ang="T13">
                    <a:pos x="T6" y="T7"/>
                  </a:cxn>
                  <a:cxn ang="T14">
                    <a:pos x="T8" y="T9"/>
                  </a:cxn>
                </a:cxnLst>
                <a:rect l="T15" t="T16" r="T17" b="T18"/>
                <a:pathLst>
                  <a:path w="1000" h="704">
                    <a:moveTo>
                      <a:pt x="0" y="653"/>
                    </a:moveTo>
                    <a:lnTo>
                      <a:pt x="926" y="5"/>
                    </a:lnTo>
                    <a:lnTo>
                      <a:pt x="1000" y="0"/>
                    </a:lnTo>
                    <a:lnTo>
                      <a:pt x="6" y="704"/>
                    </a:lnTo>
                    <a:lnTo>
                      <a:pt x="0" y="65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28" name="Freeform 135"/>
              <p:cNvSpPr>
                <a:spLocks noChangeAspect="1"/>
              </p:cNvSpPr>
              <p:nvPr/>
            </p:nvSpPr>
            <p:spPr bwMode="gray">
              <a:xfrm>
                <a:off x="3865" y="2584"/>
                <a:ext cx="401" cy="284"/>
              </a:xfrm>
              <a:custGeom>
                <a:avLst/>
                <a:gdLst>
                  <a:gd name="T0" fmla="*/ 0 w 1910"/>
                  <a:gd name="T1" fmla="*/ 0 h 1353"/>
                  <a:gd name="T2" fmla="*/ 0 w 1910"/>
                  <a:gd name="T3" fmla="*/ 0 h 1353"/>
                  <a:gd name="T4" fmla="*/ 0 w 1910"/>
                  <a:gd name="T5" fmla="*/ 0 h 1353"/>
                  <a:gd name="T6" fmla="*/ 0 w 1910"/>
                  <a:gd name="T7" fmla="*/ 0 h 1353"/>
                  <a:gd name="T8" fmla="*/ 0 w 1910"/>
                  <a:gd name="T9" fmla="*/ 0 h 1353"/>
                  <a:gd name="T10" fmla="*/ 0 60000 65536"/>
                  <a:gd name="T11" fmla="*/ 0 60000 65536"/>
                  <a:gd name="T12" fmla="*/ 0 60000 65536"/>
                  <a:gd name="T13" fmla="*/ 0 60000 65536"/>
                  <a:gd name="T14" fmla="*/ 0 60000 65536"/>
                  <a:gd name="T15" fmla="*/ 0 w 1910"/>
                  <a:gd name="T16" fmla="*/ 0 h 1353"/>
                  <a:gd name="T17" fmla="*/ 1910 w 1910"/>
                  <a:gd name="T18" fmla="*/ 1353 h 1353"/>
                </a:gdLst>
                <a:ahLst/>
                <a:cxnLst>
                  <a:cxn ang="T10">
                    <a:pos x="T0" y="T1"/>
                  </a:cxn>
                  <a:cxn ang="T11">
                    <a:pos x="T2" y="T3"/>
                  </a:cxn>
                  <a:cxn ang="T12">
                    <a:pos x="T4" y="T5"/>
                  </a:cxn>
                  <a:cxn ang="T13">
                    <a:pos x="T6" y="T7"/>
                  </a:cxn>
                  <a:cxn ang="T14">
                    <a:pos x="T8" y="T9"/>
                  </a:cxn>
                </a:cxnLst>
                <a:rect l="T15" t="T16" r="T17" b="T18"/>
                <a:pathLst>
                  <a:path w="1910" h="1353">
                    <a:moveTo>
                      <a:pt x="0" y="1306"/>
                    </a:moveTo>
                    <a:lnTo>
                      <a:pt x="1857" y="0"/>
                    </a:lnTo>
                    <a:lnTo>
                      <a:pt x="1910" y="12"/>
                    </a:lnTo>
                    <a:lnTo>
                      <a:pt x="14" y="1353"/>
                    </a:lnTo>
                    <a:lnTo>
                      <a:pt x="0" y="1306"/>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29" name="Freeform 136"/>
              <p:cNvSpPr>
                <a:spLocks noChangeAspect="1"/>
              </p:cNvSpPr>
              <p:nvPr/>
            </p:nvSpPr>
            <p:spPr bwMode="gray">
              <a:xfrm>
                <a:off x="3901" y="2613"/>
                <a:ext cx="444" cy="312"/>
              </a:xfrm>
              <a:custGeom>
                <a:avLst/>
                <a:gdLst>
                  <a:gd name="T0" fmla="*/ 0 w 2113"/>
                  <a:gd name="T1" fmla="*/ 0 h 1490"/>
                  <a:gd name="T2" fmla="*/ 0 w 2113"/>
                  <a:gd name="T3" fmla="*/ 0 h 1490"/>
                  <a:gd name="T4" fmla="*/ 0 w 2113"/>
                  <a:gd name="T5" fmla="*/ 0 h 1490"/>
                  <a:gd name="T6" fmla="*/ 0 w 2113"/>
                  <a:gd name="T7" fmla="*/ 0 h 1490"/>
                  <a:gd name="T8" fmla="*/ 0 w 2113"/>
                  <a:gd name="T9" fmla="*/ 0 h 1490"/>
                  <a:gd name="T10" fmla="*/ 0 60000 65536"/>
                  <a:gd name="T11" fmla="*/ 0 60000 65536"/>
                  <a:gd name="T12" fmla="*/ 0 60000 65536"/>
                  <a:gd name="T13" fmla="*/ 0 60000 65536"/>
                  <a:gd name="T14" fmla="*/ 0 60000 65536"/>
                  <a:gd name="T15" fmla="*/ 0 w 2113"/>
                  <a:gd name="T16" fmla="*/ 0 h 1490"/>
                  <a:gd name="T17" fmla="*/ 2113 w 2113"/>
                  <a:gd name="T18" fmla="*/ 1490 h 1490"/>
                </a:gdLst>
                <a:ahLst/>
                <a:cxnLst>
                  <a:cxn ang="T10">
                    <a:pos x="T0" y="T1"/>
                  </a:cxn>
                  <a:cxn ang="T11">
                    <a:pos x="T2" y="T3"/>
                  </a:cxn>
                  <a:cxn ang="T12">
                    <a:pos x="T4" y="T5"/>
                  </a:cxn>
                  <a:cxn ang="T13">
                    <a:pos x="T6" y="T7"/>
                  </a:cxn>
                  <a:cxn ang="T14">
                    <a:pos x="T8" y="T9"/>
                  </a:cxn>
                </a:cxnLst>
                <a:rect l="T15" t="T16" r="T17" b="T18"/>
                <a:pathLst>
                  <a:path w="2113" h="1490">
                    <a:moveTo>
                      <a:pt x="0" y="1457"/>
                    </a:moveTo>
                    <a:lnTo>
                      <a:pt x="2070" y="0"/>
                    </a:lnTo>
                    <a:lnTo>
                      <a:pt x="2113" y="20"/>
                    </a:lnTo>
                    <a:lnTo>
                      <a:pt x="31" y="1490"/>
                    </a:lnTo>
                    <a:lnTo>
                      <a:pt x="0" y="1457"/>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30" name="Freeform 137"/>
              <p:cNvSpPr>
                <a:spLocks noChangeAspect="1"/>
              </p:cNvSpPr>
              <p:nvPr/>
            </p:nvSpPr>
            <p:spPr bwMode="gray">
              <a:xfrm>
                <a:off x="3959" y="2654"/>
                <a:ext cx="451" cy="317"/>
              </a:xfrm>
              <a:custGeom>
                <a:avLst/>
                <a:gdLst>
                  <a:gd name="T0" fmla="*/ 0 w 2144"/>
                  <a:gd name="T1" fmla="*/ 0 h 1510"/>
                  <a:gd name="T2" fmla="*/ 0 w 2144"/>
                  <a:gd name="T3" fmla="*/ 0 h 1510"/>
                  <a:gd name="T4" fmla="*/ 0 w 2144"/>
                  <a:gd name="T5" fmla="*/ 0 h 1510"/>
                  <a:gd name="T6" fmla="*/ 0 w 2144"/>
                  <a:gd name="T7" fmla="*/ 0 h 1510"/>
                  <a:gd name="T8" fmla="*/ 0 w 2144"/>
                  <a:gd name="T9" fmla="*/ 0 h 1510"/>
                  <a:gd name="T10" fmla="*/ 0 60000 65536"/>
                  <a:gd name="T11" fmla="*/ 0 60000 65536"/>
                  <a:gd name="T12" fmla="*/ 0 60000 65536"/>
                  <a:gd name="T13" fmla="*/ 0 60000 65536"/>
                  <a:gd name="T14" fmla="*/ 0 60000 65536"/>
                  <a:gd name="T15" fmla="*/ 0 w 2144"/>
                  <a:gd name="T16" fmla="*/ 0 h 1510"/>
                  <a:gd name="T17" fmla="*/ 2144 w 2144"/>
                  <a:gd name="T18" fmla="*/ 1510 h 1510"/>
                </a:gdLst>
                <a:ahLst/>
                <a:cxnLst>
                  <a:cxn ang="T10">
                    <a:pos x="T0" y="T1"/>
                  </a:cxn>
                  <a:cxn ang="T11">
                    <a:pos x="T2" y="T3"/>
                  </a:cxn>
                  <a:cxn ang="T12">
                    <a:pos x="T4" y="T5"/>
                  </a:cxn>
                  <a:cxn ang="T13">
                    <a:pos x="T6" y="T7"/>
                  </a:cxn>
                  <a:cxn ang="T14">
                    <a:pos x="T8" y="T9"/>
                  </a:cxn>
                </a:cxnLst>
                <a:rect l="T15" t="T16" r="T17" b="T18"/>
                <a:pathLst>
                  <a:path w="2144" h="1510">
                    <a:moveTo>
                      <a:pt x="0" y="1484"/>
                    </a:moveTo>
                    <a:lnTo>
                      <a:pt x="2112" y="0"/>
                    </a:lnTo>
                    <a:lnTo>
                      <a:pt x="2144" y="25"/>
                    </a:lnTo>
                    <a:lnTo>
                      <a:pt x="42" y="1510"/>
                    </a:lnTo>
                    <a:lnTo>
                      <a:pt x="0" y="1484"/>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31" name="Freeform 138"/>
              <p:cNvSpPr>
                <a:spLocks noChangeAspect="1"/>
              </p:cNvSpPr>
              <p:nvPr/>
            </p:nvSpPr>
            <p:spPr bwMode="gray">
              <a:xfrm>
                <a:off x="3985" y="2688"/>
                <a:ext cx="510" cy="361"/>
              </a:xfrm>
              <a:custGeom>
                <a:avLst/>
                <a:gdLst>
                  <a:gd name="T0" fmla="*/ 0 w 2430"/>
                  <a:gd name="T1" fmla="*/ 0 h 1720"/>
                  <a:gd name="T2" fmla="*/ 0 w 2430"/>
                  <a:gd name="T3" fmla="*/ 0 h 1720"/>
                  <a:gd name="T4" fmla="*/ 0 w 2430"/>
                  <a:gd name="T5" fmla="*/ 0 h 1720"/>
                  <a:gd name="T6" fmla="*/ 0 w 2430"/>
                  <a:gd name="T7" fmla="*/ 0 h 1720"/>
                  <a:gd name="T8" fmla="*/ 0 w 2430"/>
                  <a:gd name="T9" fmla="*/ 0 h 1720"/>
                  <a:gd name="T10" fmla="*/ 0 60000 65536"/>
                  <a:gd name="T11" fmla="*/ 0 60000 65536"/>
                  <a:gd name="T12" fmla="*/ 0 60000 65536"/>
                  <a:gd name="T13" fmla="*/ 0 60000 65536"/>
                  <a:gd name="T14" fmla="*/ 0 60000 65536"/>
                  <a:gd name="T15" fmla="*/ 0 w 2430"/>
                  <a:gd name="T16" fmla="*/ 0 h 1720"/>
                  <a:gd name="T17" fmla="*/ 2430 w 2430"/>
                  <a:gd name="T18" fmla="*/ 1720 h 1720"/>
                </a:gdLst>
                <a:ahLst/>
                <a:cxnLst>
                  <a:cxn ang="T10">
                    <a:pos x="T0" y="T1"/>
                  </a:cxn>
                  <a:cxn ang="T11">
                    <a:pos x="T2" y="T3"/>
                  </a:cxn>
                  <a:cxn ang="T12">
                    <a:pos x="T4" y="T5"/>
                  </a:cxn>
                  <a:cxn ang="T13">
                    <a:pos x="T6" y="T7"/>
                  </a:cxn>
                  <a:cxn ang="T14">
                    <a:pos x="T8" y="T9"/>
                  </a:cxn>
                </a:cxnLst>
                <a:rect l="T15" t="T16" r="T17" b="T18"/>
                <a:pathLst>
                  <a:path w="2430" h="1720">
                    <a:moveTo>
                      <a:pt x="0" y="1667"/>
                    </a:moveTo>
                    <a:lnTo>
                      <a:pt x="2359" y="3"/>
                    </a:lnTo>
                    <a:lnTo>
                      <a:pt x="2430" y="0"/>
                    </a:lnTo>
                    <a:lnTo>
                      <a:pt x="2" y="1720"/>
                    </a:lnTo>
                    <a:lnTo>
                      <a:pt x="0" y="1667"/>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32" name="Freeform 139"/>
              <p:cNvSpPr>
                <a:spLocks noChangeAspect="1"/>
              </p:cNvSpPr>
              <p:nvPr/>
            </p:nvSpPr>
            <p:spPr bwMode="gray">
              <a:xfrm>
                <a:off x="4014" y="2698"/>
                <a:ext cx="590" cy="414"/>
              </a:xfrm>
              <a:custGeom>
                <a:avLst/>
                <a:gdLst>
                  <a:gd name="T0" fmla="*/ 0 w 2811"/>
                  <a:gd name="T1" fmla="*/ 0 h 1977"/>
                  <a:gd name="T2" fmla="*/ 0 w 2811"/>
                  <a:gd name="T3" fmla="*/ 0 h 1977"/>
                  <a:gd name="T4" fmla="*/ 0 w 2811"/>
                  <a:gd name="T5" fmla="*/ 0 h 1977"/>
                  <a:gd name="T6" fmla="*/ 0 w 2811"/>
                  <a:gd name="T7" fmla="*/ 0 h 1977"/>
                  <a:gd name="T8" fmla="*/ 0 w 2811"/>
                  <a:gd name="T9" fmla="*/ 0 h 1977"/>
                  <a:gd name="T10" fmla="*/ 0 60000 65536"/>
                  <a:gd name="T11" fmla="*/ 0 60000 65536"/>
                  <a:gd name="T12" fmla="*/ 0 60000 65536"/>
                  <a:gd name="T13" fmla="*/ 0 60000 65536"/>
                  <a:gd name="T14" fmla="*/ 0 60000 65536"/>
                  <a:gd name="T15" fmla="*/ 0 w 2811"/>
                  <a:gd name="T16" fmla="*/ 0 h 1977"/>
                  <a:gd name="T17" fmla="*/ 2811 w 2811"/>
                  <a:gd name="T18" fmla="*/ 1977 h 1977"/>
                </a:gdLst>
                <a:ahLst/>
                <a:cxnLst>
                  <a:cxn ang="T10">
                    <a:pos x="T0" y="T1"/>
                  </a:cxn>
                  <a:cxn ang="T11">
                    <a:pos x="T2" y="T3"/>
                  </a:cxn>
                  <a:cxn ang="T12">
                    <a:pos x="T4" y="T5"/>
                  </a:cxn>
                  <a:cxn ang="T13">
                    <a:pos x="T6" y="T7"/>
                  </a:cxn>
                  <a:cxn ang="T14">
                    <a:pos x="T8" y="T9"/>
                  </a:cxn>
                </a:cxnLst>
                <a:rect l="T15" t="T16" r="T17" b="T18"/>
                <a:pathLst>
                  <a:path w="2811" h="1977">
                    <a:moveTo>
                      <a:pt x="0" y="1941"/>
                    </a:moveTo>
                    <a:lnTo>
                      <a:pt x="2759" y="0"/>
                    </a:lnTo>
                    <a:lnTo>
                      <a:pt x="2811" y="10"/>
                    </a:lnTo>
                    <a:lnTo>
                      <a:pt x="30" y="1977"/>
                    </a:lnTo>
                    <a:lnTo>
                      <a:pt x="0" y="194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33" name="Freeform 140"/>
              <p:cNvSpPr>
                <a:spLocks noChangeAspect="1"/>
              </p:cNvSpPr>
              <p:nvPr/>
            </p:nvSpPr>
            <p:spPr bwMode="gray">
              <a:xfrm>
                <a:off x="4073" y="2724"/>
                <a:ext cx="615" cy="432"/>
              </a:xfrm>
              <a:custGeom>
                <a:avLst/>
                <a:gdLst>
                  <a:gd name="T0" fmla="*/ 0 w 2932"/>
                  <a:gd name="T1" fmla="*/ 0 h 2058"/>
                  <a:gd name="T2" fmla="*/ 0 w 2932"/>
                  <a:gd name="T3" fmla="*/ 0 h 2058"/>
                  <a:gd name="T4" fmla="*/ 0 w 2932"/>
                  <a:gd name="T5" fmla="*/ 0 h 2058"/>
                  <a:gd name="T6" fmla="*/ 0 w 2932"/>
                  <a:gd name="T7" fmla="*/ 0 h 2058"/>
                  <a:gd name="T8" fmla="*/ 0 w 2932"/>
                  <a:gd name="T9" fmla="*/ 0 h 2058"/>
                  <a:gd name="T10" fmla="*/ 0 60000 65536"/>
                  <a:gd name="T11" fmla="*/ 0 60000 65536"/>
                  <a:gd name="T12" fmla="*/ 0 60000 65536"/>
                  <a:gd name="T13" fmla="*/ 0 60000 65536"/>
                  <a:gd name="T14" fmla="*/ 0 60000 65536"/>
                  <a:gd name="T15" fmla="*/ 0 w 2932"/>
                  <a:gd name="T16" fmla="*/ 0 h 2058"/>
                  <a:gd name="T17" fmla="*/ 2932 w 2932"/>
                  <a:gd name="T18" fmla="*/ 2058 h 2058"/>
                </a:gdLst>
                <a:ahLst/>
                <a:cxnLst>
                  <a:cxn ang="T10">
                    <a:pos x="T0" y="T1"/>
                  </a:cxn>
                  <a:cxn ang="T11">
                    <a:pos x="T2" y="T3"/>
                  </a:cxn>
                  <a:cxn ang="T12">
                    <a:pos x="T4" y="T5"/>
                  </a:cxn>
                  <a:cxn ang="T13">
                    <a:pos x="T6" y="T7"/>
                  </a:cxn>
                  <a:cxn ang="T14">
                    <a:pos x="T8" y="T9"/>
                  </a:cxn>
                </a:cxnLst>
                <a:rect l="T15" t="T16" r="T17" b="T18"/>
                <a:pathLst>
                  <a:path w="2932" h="2058">
                    <a:moveTo>
                      <a:pt x="0" y="2033"/>
                    </a:moveTo>
                    <a:lnTo>
                      <a:pt x="2889" y="0"/>
                    </a:lnTo>
                    <a:lnTo>
                      <a:pt x="2932" y="18"/>
                    </a:lnTo>
                    <a:lnTo>
                      <a:pt x="43" y="2058"/>
                    </a:lnTo>
                    <a:lnTo>
                      <a:pt x="0" y="203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34" name="Freeform 141"/>
              <p:cNvSpPr>
                <a:spLocks noChangeAspect="1"/>
              </p:cNvSpPr>
              <p:nvPr/>
            </p:nvSpPr>
            <p:spPr bwMode="gray">
              <a:xfrm>
                <a:off x="4154" y="2761"/>
                <a:ext cx="603" cy="421"/>
              </a:xfrm>
              <a:custGeom>
                <a:avLst/>
                <a:gdLst>
                  <a:gd name="T0" fmla="*/ 0 w 2874"/>
                  <a:gd name="T1" fmla="*/ 0 h 2011"/>
                  <a:gd name="T2" fmla="*/ 0 w 2874"/>
                  <a:gd name="T3" fmla="*/ 0 h 2011"/>
                  <a:gd name="T4" fmla="*/ 0 w 2874"/>
                  <a:gd name="T5" fmla="*/ 0 h 2011"/>
                  <a:gd name="T6" fmla="*/ 0 w 2874"/>
                  <a:gd name="T7" fmla="*/ 0 h 2011"/>
                  <a:gd name="T8" fmla="*/ 0 w 2874"/>
                  <a:gd name="T9" fmla="*/ 0 h 2011"/>
                  <a:gd name="T10" fmla="*/ 0 60000 65536"/>
                  <a:gd name="T11" fmla="*/ 0 60000 65536"/>
                  <a:gd name="T12" fmla="*/ 0 60000 65536"/>
                  <a:gd name="T13" fmla="*/ 0 60000 65536"/>
                  <a:gd name="T14" fmla="*/ 0 60000 65536"/>
                  <a:gd name="T15" fmla="*/ 0 w 2874"/>
                  <a:gd name="T16" fmla="*/ 0 h 2011"/>
                  <a:gd name="T17" fmla="*/ 2874 w 2874"/>
                  <a:gd name="T18" fmla="*/ 2011 h 2011"/>
                </a:gdLst>
                <a:ahLst/>
                <a:cxnLst>
                  <a:cxn ang="T10">
                    <a:pos x="T0" y="T1"/>
                  </a:cxn>
                  <a:cxn ang="T11">
                    <a:pos x="T2" y="T3"/>
                  </a:cxn>
                  <a:cxn ang="T12">
                    <a:pos x="T4" y="T5"/>
                  </a:cxn>
                  <a:cxn ang="T13">
                    <a:pos x="T6" y="T7"/>
                  </a:cxn>
                  <a:cxn ang="T14">
                    <a:pos x="T8" y="T9"/>
                  </a:cxn>
                </a:cxnLst>
                <a:rect l="T15" t="T16" r="T17" b="T18"/>
                <a:pathLst>
                  <a:path w="2874" h="2011">
                    <a:moveTo>
                      <a:pt x="0" y="1999"/>
                    </a:moveTo>
                    <a:lnTo>
                      <a:pt x="2840" y="0"/>
                    </a:lnTo>
                    <a:lnTo>
                      <a:pt x="2874" y="24"/>
                    </a:lnTo>
                    <a:lnTo>
                      <a:pt x="65" y="2011"/>
                    </a:lnTo>
                    <a:lnTo>
                      <a:pt x="0" y="1999"/>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35" name="Freeform 142"/>
              <p:cNvSpPr>
                <a:spLocks noChangeAspect="1"/>
              </p:cNvSpPr>
              <p:nvPr/>
            </p:nvSpPr>
            <p:spPr bwMode="gray">
              <a:xfrm>
                <a:off x="4269" y="2808"/>
                <a:ext cx="546" cy="382"/>
              </a:xfrm>
              <a:custGeom>
                <a:avLst/>
                <a:gdLst>
                  <a:gd name="T0" fmla="*/ 0 w 2604"/>
                  <a:gd name="T1" fmla="*/ 0 h 1820"/>
                  <a:gd name="T2" fmla="*/ 0 w 2604"/>
                  <a:gd name="T3" fmla="*/ 0 h 1820"/>
                  <a:gd name="T4" fmla="*/ 0 w 2604"/>
                  <a:gd name="T5" fmla="*/ 0 h 1820"/>
                  <a:gd name="T6" fmla="*/ 0 w 2604"/>
                  <a:gd name="T7" fmla="*/ 0 h 1820"/>
                  <a:gd name="T8" fmla="*/ 0 w 2604"/>
                  <a:gd name="T9" fmla="*/ 0 h 1820"/>
                  <a:gd name="T10" fmla="*/ 0 60000 65536"/>
                  <a:gd name="T11" fmla="*/ 0 60000 65536"/>
                  <a:gd name="T12" fmla="*/ 0 60000 65536"/>
                  <a:gd name="T13" fmla="*/ 0 60000 65536"/>
                  <a:gd name="T14" fmla="*/ 0 60000 65536"/>
                  <a:gd name="T15" fmla="*/ 0 w 2604"/>
                  <a:gd name="T16" fmla="*/ 0 h 1820"/>
                  <a:gd name="T17" fmla="*/ 2604 w 2604"/>
                  <a:gd name="T18" fmla="*/ 1820 h 1820"/>
                </a:gdLst>
                <a:ahLst/>
                <a:cxnLst>
                  <a:cxn ang="T10">
                    <a:pos x="T0" y="T1"/>
                  </a:cxn>
                  <a:cxn ang="T11">
                    <a:pos x="T2" y="T3"/>
                  </a:cxn>
                  <a:cxn ang="T12">
                    <a:pos x="T4" y="T5"/>
                  </a:cxn>
                  <a:cxn ang="T13">
                    <a:pos x="T6" y="T7"/>
                  </a:cxn>
                  <a:cxn ang="T14">
                    <a:pos x="T8" y="T9"/>
                  </a:cxn>
                </a:cxnLst>
                <a:rect l="T15" t="T16" r="T17" b="T18"/>
                <a:pathLst>
                  <a:path w="2604" h="1820">
                    <a:moveTo>
                      <a:pt x="0" y="1820"/>
                    </a:moveTo>
                    <a:lnTo>
                      <a:pt x="2577" y="0"/>
                    </a:lnTo>
                    <a:lnTo>
                      <a:pt x="2604" y="30"/>
                    </a:lnTo>
                    <a:lnTo>
                      <a:pt x="78" y="1819"/>
                    </a:lnTo>
                    <a:lnTo>
                      <a:pt x="0" y="182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36" name="Freeform 143"/>
              <p:cNvSpPr>
                <a:spLocks noChangeAspect="1"/>
              </p:cNvSpPr>
              <p:nvPr/>
            </p:nvSpPr>
            <p:spPr bwMode="gray">
              <a:xfrm>
                <a:off x="4323" y="2868"/>
                <a:ext cx="531" cy="380"/>
              </a:xfrm>
              <a:custGeom>
                <a:avLst/>
                <a:gdLst>
                  <a:gd name="T0" fmla="*/ 0 w 2535"/>
                  <a:gd name="T1" fmla="*/ 0 h 1808"/>
                  <a:gd name="T2" fmla="*/ 0 w 2535"/>
                  <a:gd name="T3" fmla="*/ 0 h 1808"/>
                  <a:gd name="T4" fmla="*/ 0 w 2535"/>
                  <a:gd name="T5" fmla="*/ 0 h 1808"/>
                  <a:gd name="T6" fmla="*/ 0 w 2535"/>
                  <a:gd name="T7" fmla="*/ 0 h 1808"/>
                  <a:gd name="T8" fmla="*/ 0 w 2535"/>
                  <a:gd name="T9" fmla="*/ 0 h 1808"/>
                  <a:gd name="T10" fmla="*/ 0 60000 65536"/>
                  <a:gd name="T11" fmla="*/ 0 60000 65536"/>
                  <a:gd name="T12" fmla="*/ 0 60000 65536"/>
                  <a:gd name="T13" fmla="*/ 0 60000 65536"/>
                  <a:gd name="T14" fmla="*/ 0 60000 65536"/>
                  <a:gd name="T15" fmla="*/ 0 w 2535"/>
                  <a:gd name="T16" fmla="*/ 0 h 1808"/>
                  <a:gd name="T17" fmla="*/ 2535 w 2535"/>
                  <a:gd name="T18" fmla="*/ 1808 h 1808"/>
                </a:gdLst>
                <a:ahLst/>
                <a:cxnLst>
                  <a:cxn ang="T10">
                    <a:pos x="T0" y="T1"/>
                  </a:cxn>
                  <a:cxn ang="T11">
                    <a:pos x="T2" y="T3"/>
                  </a:cxn>
                  <a:cxn ang="T12">
                    <a:pos x="T4" y="T5"/>
                  </a:cxn>
                  <a:cxn ang="T13">
                    <a:pos x="T6" y="T7"/>
                  </a:cxn>
                  <a:cxn ang="T14">
                    <a:pos x="T8" y="T9"/>
                  </a:cxn>
                </a:cxnLst>
                <a:rect l="T15" t="T16" r="T17" b="T18"/>
                <a:pathLst>
                  <a:path w="2535" h="1808">
                    <a:moveTo>
                      <a:pt x="0" y="1773"/>
                    </a:moveTo>
                    <a:lnTo>
                      <a:pt x="2519" y="0"/>
                    </a:lnTo>
                    <a:lnTo>
                      <a:pt x="2535" y="38"/>
                    </a:lnTo>
                    <a:lnTo>
                      <a:pt x="33" y="1808"/>
                    </a:lnTo>
                    <a:lnTo>
                      <a:pt x="0" y="177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38" name="Freeform 144"/>
              <p:cNvSpPr>
                <a:spLocks noChangeAspect="1"/>
              </p:cNvSpPr>
              <p:nvPr/>
            </p:nvSpPr>
            <p:spPr bwMode="gray">
              <a:xfrm>
                <a:off x="4378" y="2930"/>
                <a:ext cx="522" cy="366"/>
              </a:xfrm>
              <a:custGeom>
                <a:avLst/>
                <a:gdLst>
                  <a:gd name="T0" fmla="*/ 0 w 2483"/>
                  <a:gd name="T1" fmla="*/ 0 h 1745"/>
                  <a:gd name="T2" fmla="*/ 0 w 2483"/>
                  <a:gd name="T3" fmla="*/ 0 h 1745"/>
                  <a:gd name="T4" fmla="*/ 0 w 2483"/>
                  <a:gd name="T5" fmla="*/ 0 h 1745"/>
                  <a:gd name="T6" fmla="*/ 0 w 2483"/>
                  <a:gd name="T7" fmla="*/ 0 h 1745"/>
                  <a:gd name="T8" fmla="*/ 0 w 2483"/>
                  <a:gd name="T9" fmla="*/ 0 h 1745"/>
                  <a:gd name="T10" fmla="*/ 0 60000 65536"/>
                  <a:gd name="T11" fmla="*/ 0 60000 65536"/>
                  <a:gd name="T12" fmla="*/ 0 60000 65536"/>
                  <a:gd name="T13" fmla="*/ 0 60000 65536"/>
                  <a:gd name="T14" fmla="*/ 0 60000 65536"/>
                  <a:gd name="T15" fmla="*/ 0 w 2483"/>
                  <a:gd name="T16" fmla="*/ 0 h 1745"/>
                  <a:gd name="T17" fmla="*/ 2483 w 2483"/>
                  <a:gd name="T18" fmla="*/ 1745 h 1745"/>
                </a:gdLst>
                <a:ahLst/>
                <a:cxnLst>
                  <a:cxn ang="T10">
                    <a:pos x="T0" y="T1"/>
                  </a:cxn>
                  <a:cxn ang="T11">
                    <a:pos x="T2" y="T3"/>
                  </a:cxn>
                  <a:cxn ang="T12">
                    <a:pos x="T4" y="T5"/>
                  </a:cxn>
                  <a:cxn ang="T13">
                    <a:pos x="T6" y="T7"/>
                  </a:cxn>
                  <a:cxn ang="T14">
                    <a:pos x="T8" y="T9"/>
                  </a:cxn>
                </a:cxnLst>
                <a:rect l="T15" t="T16" r="T17" b="T18"/>
                <a:pathLst>
                  <a:path w="2483" h="1745">
                    <a:moveTo>
                      <a:pt x="0" y="1715"/>
                    </a:moveTo>
                    <a:lnTo>
                      <a:pt x="2438" y="0"/>
                    </a:lnTo>
                    <a:lnTo>
                      <a:pt x="2483" y="18"/>
                    </a:lnTo>
                    <a:lnTo>
                      <a:pt x="41" y="1745"/>
                    </a:lnTo>
                    <a:lnTo>
                      <a:pt x="0" y="1715"/>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39" name="Freeform 145"/>
              <p:cNvSpPr>
                <a:spLocks noChangeAspect="1"/>
              </p:cNvSpPr>
              <p:nvPr/>
            </p:nvSpPr>
            <p:spPr bwMode="gray">
              <a:xfrm>
                <a:off x="4451" y="2962"/>
                <a:ext cx="528" cy="370"/>
              </a:xfrm>
              <a:custGeom>
                <a:avLst/>
                <a:gdLst>
                  <a:gd name="T0" fmla="*/ 0 w 2514"/>
                  <a:gd name="T1" fmla="*/ 0 h 1762"/>
                  <a:gd name="T2" fmla="*/ 0 w 2514"/>
                  <a:gd name="T3" fmla="*/ 0 h 1762"/>
                  <a:gd name="T4" fmla="*/ 0 w 2514"/>
                  <a:gd name="T5" fmla="*/ 0 h 1762"/>
                  <a:gd name="T6" fmla="*/ 0 w 2514"/>
                  <a:gd name="T7" fmla="*/ 0 h 1762"/>
                  <a:gd name="T8" fmla="*/ 0 w 2514"/>
                  <a:gd name="T9" fmla="*/ 0 h 1762"/>
                  <a:gd name="T10" fmla="*/ 0 60000 65536"/>
                  <a:gd name="T11" fmla="*/ 0 60000 65536"/>
                  <a:gd name="T12" fmla="*/ 0 60000 65536"/>
                  <a:gd name="T13" fmla="*/ 0 60000 65536"/>
                  <a:gd name="T14" fmla="*/ 0 60000 65536"/>
                  <a:gd name="T15" fmla="*/ 0 w 2514"/>
                  <a:gd name="T16" fmla="*/ 0 h 1762"/>
                  <a:gd name="T17" fmla="*/ 2514 w 2514"/>
                  <a:gd name="T18" fmla="*/ 1762 h 1762"/>
                </a:gdLst>
                <a:ahLst/>
                <a:cxnLst>
                  <a:cxn ang="T10">
                    <a:pos x="T0" y="T1"/>
                  </a:cxn>
                  <a:cxn ang="T11">
                    <a:pos x="T2" y="T3"/>
                  </a:cxn>
                  <a:cxn ang="T12">
                    <a:pos x="T4" y="T5"/>
                  </a:cxn>
                  <a:cxn ang="T13">
                    <a:pos x="T6" y="T7"/>
                  </a:cxn>
                  <a:cxn ang="T14">
                    <a:pos x="T8" y="T9"/>
                  </a:cxn>
                </a:cxnLst>
                <a:rect l="T15" t="T16" r="T17" b="T18"/>
                <a:pathLst>
                  <a:path w="2514" h="1762">
                    <a:moveTo>
                      <a:pt x="0" y="1742"/>
                    </a:moveTo>
                    <a:lnTo>
                      <a:pt x="2476" y="0"/>
                    </a:lnTo>
                    <a:lnTo>
                      <a:pt x="2514" y="22"/>
                    </a:lnTo>
                    <a:lnTo>
                      <a:pt x="51" y="1762"/>
                    </a:lnTo>
                    <a:lnTo>
                      <a:pt x="0" y="1742"/>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40" name="Freeform 146"/>
              <p:cNvSpPr>
                <a:spLocks noChangeAspect="1"/>
              </p:cNvSpPr>
              <p:nvPr/>
            </p:nvSpPr>
            <p:spPr bwMode="gray">
              <a:xfrm>
                <a:off x="4536" y="3004"/>
                <a:ext cx="502" cy="352"/>
              </a:xfrm>
              <a:custGeom>
                <a:avLst/>
                <a:gdLst>
                  <a:gd name="T0" fmla="*/ 0 w 2387"/>
                  <a:gd name="T1" fmla="*/ 0 h 1676"/>
                  <a:gd name="T2" fmla="*/ 0 w 2387"/>
                  <a:gd name="T3" fmla="*/ 0 h 1676"/>
                  <a:gd name="T4" fmla="*/ 0 w 2387"/>
                  <a:gd name="T5" fmla="*/ 0 h 1676"/>
                  <a:gd name="T6" fmla="*/ 0 w 2387"/>
                  <a:gd name="T7" fmla="*/ 0 h 1676"/>
                  <a:gd name="T8" fmla="*/ 0 w 2387"/>
                  <a:gd name="T9" fmla="*/ 0 h 1676"/>
                  <a:gd name="T10" fmla="*/ 0 60000 65536"/>
                  <a:gd name="T11" fmla="*/ 0 60000 65536"/>
                  <a:gd name="T12" fmla="*/ 0 60000 65536"/>
                  <a:gd name="T13" fmla="*/ 0 60000 65536"/>
                  <a:gd name="T14" fmla="*/ 0 60000 65536"/>
                  <a:gd name="T15" fmla="*/ 0 w 2387"/>
                  <a:gd name="T16" fmla="*/ 0 h 1676"/>
                  <a:gd name="T17" fmla="*/ 2387 w 2387"/>
                  <a:gd name="T18" fmla="*/ 1676 h 1676"/>
                </a:gdLst>
                <a:ahLst/>
                <a:cxnLst>
                  <a:cxn ang="T10">
                    <a:pos x="T0" y="T1"/>
                  </a:cxn>
                  <a:cxn ang="T11">
                    <a:pos x="T2" y="T3"/>
                  </a:cxn>
                  <a:cxn ang="T12">
                    <a:pos x="T4" y="T5"/>
                  </a:cxn>
                  <a:cxn ang="T13">
                    <a:pos x="T6" y="T7"/>
                  </a:cxn>
                  <a:cxn ang="T14">
                    <a:pos x="T8" y="T9"/>
                  </a:cxn>
                </a:cxnLst>
                <a:rect l="T15" t="T16" r="T17" b="T18"/>
                <a:pathLst>
                  <a:path w="2387" h="1676">
                    <a:moveTo>
                      <a:pt x="0" y="1661"/>
                    </a:moveTo>
                    <a:lnTo>
                      <a:pt x="2357" y="0"/>
                    </a:lnTo>
                    <a:lnTo>
                      <a:pt x="2387" y="30"/>
                    </a:lnTo>
                    <a:lnTo>
                      <a:pt x="59" y="1676"/>
                    </a:lnTo>
                    <a:lnTo>
                      <a:pt x="0" y="166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41" name="Freeform 147"/>
              <p:cNvSpPr>
                <a:spLocks noChangeAspect="1"/>
              </p:cNvSpPr>
              <p:nvPr/>
            </p:nvSpPr>
            <p:spPr bwMode="gray">
              <a:xfrm>
                <a:off x="4642" y="3068"/>
                <a:ext cx="426" cy="299"/>
              </a:xfrm>
              <a:custGeom>
                <a:avLst/>
                <a:gdLst>
                  <a:gd name="T0" fmla="*/ 0 w 2029"/>
                  <a:gd name="T1" fmla="*/ 0 h 1429"/>
                  <a:gd name="T2" fmla="*/ 0 w 2029"/>
                  <a:gd name="T3" fmla="*/ 0 h 1429"/>
                  <a:gd name="T4" fmla="*/ 0 w 2029"/>
                  <a:gd name="T5" fmla="*/ 0 h 1429"/>
                  <a:gd name="T6" fmla="*/ 0 w 2029"/>
                  <a:gd name="T7" fmla="*/ 0 h 1429"/>
                  <a:gd name="T8" fmla="*/ 0 w 2029"/>
                  <a:gd name="T9" fmla="*/ 0 h 1429"/>
                  <a:gd name="T10" fmla="*/ 0 60000 65536"/>
                  <a:gd name="T11" fmla="*/ 0 60000 65536"/>
                  <a:gd name="T12" fmla="*/ 0 60000 65536"/>
                  <a:gd name="T13" fmla="*/ 0 60000 65536"/>
                  <a:gd name="T14" fmla="*/ 0 60000 65536"/>
                  <a:gd name="T15" fmla="*/ 0 w 2029"/>
                  <a:gd name="T16" fmla="*/ 0 h 1429"/>
                  <a:gd name="T17" fmla="*/ 2029 w 2029"/>
                  <a:gd name="T18" fmla="*/ 1429 h 1429"/>
                </a:gdLst>
                <a:ahLst/>
                <a:cxnLst>
                  <a:cxn ang="T10">
                    <a:pos x="T0" y="T1"/>
                  </a:cxn>
                  <a:cxn ang="T11">
                    <a:pos x="T2" y="T3"/>
                  </a:cxn>
                  <a:cxn ang="T12">
                    <a:pos x="T4" y="T5"/>
                  </a:cxn>
                  <a:cxn ang="T13">
                    <a:pos x="T6" y="T7"/>
                  </a:cxn>
                  <a:cxn ang="T14">
                    <a:pos x="T8" y="T9"/>
                  </a:cxn>
                </a:cxnLst>
                <a:rect l="T15" t="T16" r="T17" b="T18"/>
                <a:pathLst>
                  <a:path w="2029" h="1429">
                    <a:moveTo>
                      <a:pt x="0" y="1424"/>
                    </a:moveTo>
                    <a:lnTo>
                      <a:pt x="2024" y="0"/>
                    </a:lnTo>
                    <a:lnTo>
                      <a:pt x="2029" y="48"/>
                    </a:lnTo>
                    <a:lnTo>
                      <a:pt x="74" y="1429"/>
                    </a:lnTo>
                    <a:lnTo>
                      <a:pt x="0" y="1424"/>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grpSp>
        <p:sp>
          <p:nvSpPr>
            <p:cNvPr id="12" name="Text Box 148"/>
            <p:cNvSpPr txBox="1">
              <a:spLocks noChangeArrowheads="1"/>
            </p:cNvSpPr>
            <p:nvPr/>
          </p:nvSpPr>
          <p:spPr bwMode="gray">
            <a:xfrm>
              <a:off x="3610" y="768"/>
              <a:ext cx="454" cy="194"/>
            </a:xfrm>
            <a:prstGeom prst="rect">
              <a:avLst/>
            </a:prstGeom>
            <a:noFill/>
            <a:ln w="12700" algn="ctr">
              <a:noFill/>
              <a:miter lim="800000"/>
              <a:headEnd/>
              <a:tailEnd/>
            </a:ln>
          </p:spPr>
          <p:txBody>
            <a:bodyPr>
              <a:spAutoFit/>
            </a:bodyPr>
            <a:lstStyle/>
            <a:p>
              <a:pPr algn="ctr">
                <a:spcBef>
                  <a:spcPct val="50000"/>
                </a:spcBef>
              </a:pPr>
              <a:r>
                <a:rPr lang="en-US" sz="1400" b="1" dirty="0">
                  <a:solidFill>
                    <a:prstClr val="black"/>
                  </a:solidFill>
                  <a:latin typeface="Arial Narrow" pitchFamily="34" charset="0"/>
                </a:rPr>
                <a:t>WAN </a:t>
              </a:r>
            </a:p>
          </p:txBody>
        </p:sp>
      </p:grpSp>
      <p:pic>
        <p:nvPicPr>
          <p:cNvPr id="42" name="Picture 150"/>
          <p:cNvPicPr>
            <a:picLocks noChangeAspect="1" noChangeArrowheads="1"/>
          </p:cNvPicPr>
          <p:nvPr/>
        </p:nvPicPr>
        <p:blipFill>
          <a:blip r:embed="rId3" cstate="print"/>
          <a:srcRect/>
          <a:stretch>
            <a:fillRect/>
          </a:stretch>
        </p:blipFill>
        <p:spPr bwMode="gray">
          <a:xfrm>
            <a:off x="2799785" y="2151444"/>
            <a:ext cx="502665" cy="776315"/>
          </a:xfrm>
          <a:prstGeom prst="rect">
            <a:avLst/>
          </a:prstGeom>
          <a:noFill/>
          <a:ln w="9525">
            <a:noFill/>
            <a:miter lim="800000"/>
            <a:headEnd/>
            <a:tailEnd/>
          </a:ln>
        </p:spPr>
      </p:pic>
      <p:pic>
        <p:nvPicPr>
          <p:cNvPr id="43" name="Picture 150"/>
          <p:cNvPicPr>
            <a:picLocks noChangeAspect="1" noChangeArrowheads="1"/>
          </p:cNvPicPr>
          <p:nvPr/>
        </p:nvPicPr>
        <p:blipFill>
          <a:blip r:embed="rId3" cstate="print"/>
          <a:srcRect/>
          <a:stretch>
            <a:fillRect/>
          </a:stretch>
        </p:blipFill>
        <p:spPr bwMode="gray">
          <a:xfrm>
            <a:off x="3617204" y="2151444"/>
            <a:ext cx="502665" cy="776315"/>
          </a:xfrm>
          <a:prstGeom prst="rect">
            <a:avLst/>
          </a:prstGeom>
          <a:noFill/>
          <a:ln w="9525">
            <a:noFill/>
            <a:miter lim="800000"/>
            <a:headEnd/>
            <a:tailEnd/>
          </a:ln>
        </p:spPr>
      </p:pic>
      <p:sp>
        <p:nvSpPr>
          <p:cNvPr id="47" name="AutoShape 114"/>
          <p:cNvSpPr>
            <a:spLocks noChangeArrowheads="1"/>
          </p:cNvSpPr>
          <p:nvPr/>
        </p:nvSpPr>
        <p:spPr bwMode="gray">
          <a:xfrm rot="-5400000">
            <a:off x="344803" y="3865955"/>
            <a:ext cx="1463040" cy="457200"/>
          </a:xfrm>
          <a:prstGeom prst="downArrow">
            <a:avLst>
              <a:gd name="adj1" fmla="val 100000"/>
              <a:gd name="adj2" fmla="val 30981"/>
            </a:avLst>
          </a:prstGeom>
          <a:gradFill rotWithShape="1">
            <a:gsLst>
              <a:gs pos="0">
                <a:schemeClr val="accent1"/>
              </a:gs>
              <a:gs pos="100000">
                <a:schemeClr val="accent1">
                  <a:alpha val="37000"/>
                </a:schemeClr>
              </a:gs>
            </a:gsLst>
            <a:lin ang="5400000" scaled="1"/>
          </a:gradFill>
          <a:ln w="12700" algn="ctr">
            <a:noFill/>
            <a:miter lim="800000"/>
            <a:headEnd/>
            <a:tailEnd/>
          </a:ln>
          <a:effectLst/>
        </p:spPr>
        <p:txBody>
          <a:bodyPr wrap="none" lIns="45720" rIns="45720" anchor="ctr" anchorCtr="1"/>
          <a:lstStyle/>
          <a:p>
            <a:pPr>
              <a:spcBef>
                <a:spcPct val="50000"/>
              </a:spcBef>
              <a:defRPr/>
            </a:pPr>
            <a:r>
              <a:rPr lang="en-US" sz="1600" dirty="0">
                <a:solidFill>
                  <a:prstClr val="black">
                    <a:lumMod val="50000"/>
                    <a:lumOff val="50000"/>
                  </a:prstClr>
                </a:solidFill>
                <a:latin typeface="Arial Narrow" pitchFamily="34" charset="0"/>
              </a:rPr>
              <a:t>Edge</a:t>
            </a:r>
            <a:endParaRPr lang="en-US" sz="1200" dirty="0">
              <a:solidFill>
                <a:prstClr val="black">
                  <a:lumMod val="50000"/>
                  <a:lumOff val="50000"/>
                </a:prstClr>
              </a:solidFill>
              <a:latin typeface="Arial Narrow" pitchFamily="34" charset="0"/>
            </a:endParaRPr>
          </a:p>
        </p:txBody>
      </p:sp>
      <p:sp>
        <p:nvSpPr>
          <p:cNvPr id="48" name="AutoShape 149"/>
          <p:cNvSpPr>
            <a:spLocks noChangeArrowheads="1"/>
          </p:cNvSpPr>
          <p:nvPr/>
        </p:nvSpPr>
        <p:spPr bwMode="gray">
          <a:xfrm rot="-5400000">
            <a:off x="344803" y="2293443"/>
            <a:ext cx="1463040" cy="457200"/>
          </a:xfrm>
          <a:prstGeom prst="downArrow">
            <a:avLst>
              <a:gd name="adj1" fmla="val 100000"/>
              <a:gd name="adj2" fmla="val 32292"/>
            </a:avLst>
          </a:prstGeom>
          <a:gradFill rotWithShape="1">
            <a:gsLst>
              <a:gs pos="0">
                <a:schemeClr val="accent1"/>
              </a:gs>
              <a:gs pos="100000">
                <a:schemeClr val="accent1">
                  <a:alpha val="37000"/>
                </a:schemeClr>
              </a:gs>
            </a:gsLst>
            <a:lin ang="5400000" scaled="1"/>
          </a:gradFill>
          <a:ln w="12700" algn="ctr">
            <a:noFill/>
            <a:miter lim="800000"/>
            <a:headEnd/>
            <a:tailEnd/>
          </a:ln>
          <a:effectLst/>
        </p:spPr>
        <p:txBody>
          <a:bodyPr wrap="none" lIns="45720" rIns="45720" anchor="ctr" anchorCtr="1"/>
          <a:lstStyle/>
          <a:p>
            <a:pPr>
              <a:spcBef>
                <a:spcPct val="50000"/>
              </a:spcBef>
              <a:defRPr/>
            </a:pPr>
            <a:r>
              <a:rPr lang="en-US" sz="1600" dirty="0">
                <a:solidFill>
                  <a:prstClr val="black">
                    <a:lumMod val="50000"/>
                    <a:lumOff val="50000"/>
                  </a:prstClr>
                </a:solidFill>
                <a:latin typeface="Arial Narrow" pitchFamily="34" charset="0"/>
              </a:rPr>
              <a:t>Core</a:t>
            </a:r>
            <a:endParaRPr lang="en-US" sz="1200" dirty="0">
              <a:solidFill>
                <a:prstClr val="black">
                  <a:lumMod val="50000"/>
                  <a:lumOff val="50000"/>
                </a:prstClr>
              </a:solidFill>
              <a:latin typeface="Arial Narrow" pitchFamily="34" charset="0"/>
            </a:endParaRPr>
          </a:p>
        </p:txBody>
      </p:sp>
      <p:sp>
        <p:nvSpPr>
          <p:cNvPr id="49" name="AutoShape 181"/>
          <p:cNvSpPr>
            <a:spLocks noChangeArrowheads="1"/>
          </p:cNvSpPr>
          <p:nvPr/>
        </p:nvSpPr>
        <p:spPr bwMode="gray">
          <a:xfrm rot="-5400000">
            <a:off x="344803" y="5438467"/>
            <a:ext cx="1463040" cy="457200"/>
          </a:xfrm>
          <a:prstGeom prst="downArrow">
            <a:avLst>
              <a:gd name="adj1" fmla="val 94981"/>
              <a:gd name="adj2" fmla="val 22222"/>
            </a:avLst>
          </a:prstGeom>
          <a:gradFill rotWithShape="1">
            <a:gsLst>
              <a:gs pos="0">
                <a:schemeClr val="accent1"/>
              </a:gs>
              <a:gs pos="100000">
                <a:schemeClr val="accent1">
                  <a:alpha val="37000"/>
                </a:schemeClr>
              </a:gs>
            </a:gsLst>
            <a:lin ang="5400000" scaled="1"/>
          </a:gradFill>
          <a:ln w="12700" algn="ctr">
            <a:noFill/>
            <a:miter lim="800000"/>
            <a:headEnd/>
            <a:tailEnd/>
          </a:ln>
          <a:effectLst/>
        </p:spPr>
        <p:txBody>
          <a:bodyPr wrap="none" lIns="45720" rIns="45720" anchor="ctr" anchorCtr="1"/>
          <a:lstStyle/>
          <a:p>
            <a:pPr>
              <a:spcBef>
                <a:spcPct val="50000"/>
              </a:spcBef>
              <a:defRPr/>
            </a:pPr>
            <a:r>
              <a:rPr lang="en-US" sz="1600" dirty="0">
                <a:solidFill>
                  <a:prstClr val="black">
                    <a:lumMod val="50000"/>
                    <a:lumOff val="50000"/>
                  </a:prstClr>
                </a:solidFill>
                <a:latin typeface="Arial Narrow" pitchFamily="34" charset="0"/>
              </a:rPr>
              <a:t>Servers</a:t>
            </a:r>
          </a:p>
        </p:txBody>
      </p:sp>
      <p:cxnSp>
        <p:nvCxnSpPr>
          <p:cNvPr id="50" name="AutoShape 97"/>
          <p:cNvCxnSpPr>
            <a:cxnSpLocks noChangeShapeType="1"/>
            <a:stCxn id="43" idx="1"/>
            <a:endCxn id="42" idx="3"/>
          </p:cNvCxnSpPr>
          <p:nvPr/>
        </p:nvCxnSpPr>
        <p:spPr bwMode="gray">
          <a:xfrm rot="10800000">
            <a:off x="3302440" y="2539603"/>
            <a:ext cx="314754" cy="1588"/>
          </a:xfrm>
          <a:prstGeom prst="straightConnector1">
            <a:avLst/>
          </a:prstGeom>
          <a:noFill/>
          <a:ln w="38100">
            <a:solidFill>
              <a:schemeClr val="bg2"/>
            </a:solidFill>
            <a:round/>
            <a:headEnd type="none" w="med" len="med"/>
            <a:tailEnd type="none" w="med" len="med"/>
          </a:ln>
        </p:spPr>
      </p:cxnSp>
      <p:sp>
        <p:nvSpPr>
          <p:cNvPr id="54" name="TextBox 53"/>
          <p:cNvSpPr txBox="1"/>
          <p:nvPr/>
        </p:nvSpPr>
        <p:spPr bwMode="auto">
          <a:xfrm>
            <a:off x="2757341" y="6019777"/>
            <a:ext cx="1381125" cy="323165"/>
          </a:xfrm>
          <a:prstGeom prst="rect">
            <a:avLst/>
          </a:prstGeom>
          <a:noFill/>
          <a:ln w="19050" algn="ctr">
            <a:noFill/>
            <a:miter lim="800000"/>
            <a:headEnd/>
            <a:tailEnd/>
          </a:ln>
        </p:spPr>
        <p:txBody>
          <a:bodyPr wrap="square" lIns="0" tIns="0" rIns="0" bIns="0" rtlCol="0">
            <a:spAutoFit/>
          </a:bodyPr>
          <a:lstStyle/>
          <a:p>
            <a:pPr algn="ctr"/>
            <a:r>
              <a:rPr lang="en-US" sz="1050" dirty="0">
                <a:solidFill>
                  <a:prstClr val="black"/>
                </a:solidFill>
              </a:rPr>
              <a:t>10 </a:t>
            </a:r>
            <a:r>
              <a:rPr lang="en-US" sz="1050" dirty="0" err="1">
                <a:solidFill>
                  <a:prstClr val="black"/>
                </a:solidFill>
              </a:rPr>
              <a:t>Gbps</a:t>
            </a:r>
            <a:endParaRPr lang="en-US" sz="1050" dirty="0">
              <a:solidFill>
                <a:prstClr val="black"/>
              </a:solidFill>
            </a:endParaRPr>
          </a:p>
          <a:p>
            <a:pPr algn="ctr"/>
            <a:r>
              <a:rPr lang="en-US" sz="1050" dirty="0">
                <a:solidFill>
                  <a:prstClr val="black"/>
                </a:solidFill>
              </a:rPr>
              <a:t>Servers</a:t>
            </a:r>
          </a:p>
        </p:txBody>
      </p:sp>
      <p:cxnSp>
        <p:nvCxnSpPr>
          <p:cNvPr id="55" name="Straight Connector 54"/>
          <p:cNvCxnSpPr/>
          <p:nvPr/>
        </p:nvCxnSpPr>
        <p:spPr>
          <a:xfrm rot="5400000" flipH="1" flipV="1">
            <a:off x="2172419" y="4499702"/>
            <a:ext cx="1384183" cy="44445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flipH="1" flipV="1">
            <a:off x="2198002" y="4513448"/>
            <a:ext cx="1421051" cy="45629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flipH="1" flipV="1">
            <a:off x="2283500" y="4597991"/>
            <a:ext cx="1296501" cy="416304"/>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flipH="1" flipV="1">
            <a:off x="2490028" y="4730494"/>
            <a:ext cx="1038225" cy="33337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flipH="1" flipV="1">
            <a:off x="2528127" y="4768594"/>
            <a:ext cx="1038225" cy="33337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flipH="1" flipV="1">
            <a:off x="2571344" y="4770866"/>
            <a:ext cx="1038225" cy="33337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V="1">
            <a:off x="2762931" y="4794817"/>
            <a:ext cx="1204583" cy="17345"/>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V="1">
            <a:off x="2853643" y="4973359"/>
            <a:ext cx="1139573" cy="1640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6200000" flipV="1">
            <a:off x="2883331" y="4822695"/>
            <a:ext cx="1167539" cy="168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V="1">
            <a:off x="3143910" y="4953621"/>
            <a:ext cx="869055" cy="12513"/>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16200000" flipV="1">
            <a:off x="3187121" y="4955893"/>
            <a:ext cx="869055" cy="12513"/>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V="1">
            <a:off x="3234888" y="4962717"/>
            <a:ext cx="869055" cy="12513"/>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4" name="Group 479"/>
          <p:cNvGrpSpPr>
            <a:grpSpLocks/>
          </p:cNvGrpSpPr>
          <p:nvPr/>
        </p:nvGrpSpPr>
        <p:grpSpPr bwMode="auto">
          <a:xfrm>
            <a:off x="3185781" y="5341065"/>
            <a:ext cx="547687" cy="561975"/>
            <a:chOff x="1159" y="3175"/>
            <a:chExt cx="345" cy="354"/>
          </a:xfrm>
        </p:grpSpPr>
        <p:pic>
          <p:nvPicPr>
            <p:cNvPr id="70" name="Picture 480"/>
            <p:cNvPicPr>
              <a:picLocks noChangeAspect="1" noChangeArrowheads="1"/>
            </p:cNvPicPr>
            <p:nvPr/>
          </p:nvPicPr>
          <p:blipFill>
            <a:blip r:embed="rId4" cstate="print"/>
            <a:srcRect/>
            <a:stretch>
              <a:fillRect/>
            </a:stretch>
          </p:blipFill>
          <p:spPr bwMode="gray">
            <a:xfrm>
              <a:off x="1159" y="3379"/>
              <a:ext cx="345" cy="150"/>
            </a:xfrm>
            <a:prstGeom prst="rect">
              <a:avLst/>
            </a:prstGeom>
            <a:noFill/>
            <a:ln w="9525">
              <a:noFill/>
              <a:miter lim="800000"/>
              <a:headEnd/>
              <a:tailEnd/>
            </a:ln>
          </p:spPr>
        </p:pic>
        <p:pic>
          <p:nvPicPr>
            <p:cNvPr id="71" name="Picture 481"/>
            <p:cNvPicPr>
              <a:picLocks noChangeAspect="1" noChangeArrowheads="1"/>
            </p:cNvPicPr>
            <p:nvPr/>
          </p:nvPicPr>
          <p:blipFill>
            <a:blip r:embed="rId4" cstate="print"/>
            <a:srcRect/>
            <a:stretch>
              <a:fillRect/>
            </a:stretch>
          </p:blipFill>
          <p:spPr bwMode="gray">
            <a:xfrm>
              <a:off x="1159" y="3277"/>
              <a:ext cx="345" cy="150"/>
            </a:xfrm>
            <a:prstGeom prst="rect">
              <a:avLst/>
            </a:prstGeom>
            <a:noFill/>
            <a:ln w="9525">
              <a:noFill/>
              <a:miter lim="800000"/>
              <a:headEnd/>
              <a:tailEnd/>
            </a:ln>
          </p:spPr>
        </p:pic>
        <p:pic>
          <p:nvPicPr>
            <p:cNvPr id="72" name="Picture 482"/>
            <p:cNvPicPr>
              <a:picLocks noChangeAspect="1" noChangeArrowheads="1"/>
            </p:cNvPicPr>
            <p:nvPr/>
          </p:nvPicPr>
          <p:blipFill>
            <a:blip r:embed="rId4" cstate="print"/>
            <a:srcRect/>
            <a:stretch>
              <a:fillRect/>
            </a:stretch>
          </p:blipFill>
          <p:spPr bwMode="gray">
            <a:xfrm>
              <a:off x="1159" y="3175"/>
              <a:ext cx="345" cy="150"/>
            </a:xfrm>
            <a:prstGeom prst="rect">
              <a:avLst/>
            </a:prstGeom>
            <a:noFill/>
            <a:ln w="9525">
              <a:noFill/>
              <a:miter lim="800000"/>
              <a:headEnd/>
              <a:tailEnd/>
            </a:ln>
          </p:spPr>
        </p:pic>
      </p:grpSp>
      <p:grpSp>
        <p:nvGrpSpPr>
          <p:cNvPr id="5" name="Group 479"/>
          <p:cNvGrpSpPr>
            <a:grpSpLocks/>
          </p:cNvGrpSpPr>
          <p:nvPr/>
        </p:nvGrpSpPr>
        <p:grpSpPr bwMode="auto">
          <a:xfrm>
            <a:off x="2454612" y="5341065"/>
            <a:ext cx="547687" cy="561975"/>
            <a:chOff x="1159" y="3175"/>
            <a:chExt cx="345" cy="354"/>
          </a:xfrm>
        </p:grpSpPr>
        <p:pic>
          <p:nvPicPr>
            <p:cNvPr id="131" name="Picture 480"/>
            <p:cNvPicPr>
              <a:picLocks noChangeAspect="1" noChangeArrowheads="1"/>
            </p:cNvPicPr>
            <p:nvPr/>
          </p:nvPicPr>
          <p:blipFill>
            <a:blip r:embed="rId4" cstate="print"/>
            <a:srcRect/>
            <a:stretch>
              <a:fillRect/>
            </a:stretch>
          </p:blipFill>
          <p:spPr bwMode="gray">
            <a:xfrm>
              <a:off x="1159" y="3379"/>
              <a:ext cx="345" cy="150"/>
            </a:xfrm>
            <a:prstGeom prst="rect">
              <a:avLst/>
            </a:prstGeom>
            <a:noFill/>
            <a:ln w="9525">
              <a:noFill/>
              <a:miter lim="800000"/>
              <a:headEnd/>
              <a:tailEnd/>
            </a:ln>
          </p:spPr>
        </p:pic>
        <p:pic>
          <p:nvPicPr>
            <p:cNvPr id="132" name="Picture 481"/>
            <p:cNvPicPr>
              <a:picLocks noChangeAspect="1" noChangeArrowheads="1"/>
            </p:cNvPicPr>
            <p:nvPr/>
          </p:nvPicPr>
          <p:blipFill>
            <a:blip r:embed="rId4" cstate="print"/>
            <a:srcRect/>
            <a:stretch>
              <a:fillRect/>
            </a:stretch>
          </p:blipFill>
          <p:spPr bwMode="gray">
            <a:xfrm>
              <a:off x="1159" y="3277"/>
              <a:ext cx="345" cy="150"/>
            </a:xfrm>
            <a:prstGeom prst="rect">
              <a:avLst/>
            </a:prstGeom>
            <a:noFill/>
            <a:ln w="9525">
              <a:noFill/>
              <a:miter lim="800000"/>
              <a:headEnd/>
              <a:tailEnd/>
            </a:ln>
          </p:spPr>
        </p:pic>
        <p:pic>
          <p:nvPicPr>
            <p:cNvPr id="133" name="Picture 482"/>
            <p:cNvPicPr>
              <a:picLocks noChangeAspect="1" noChangeArrowheads="1"/>
            </p:cNvPicPr>
            <p:nvPr/>
          </p:nvPicPr>
          <p:blipFill>
            <a:blip r:embed="rId4" cstate="print"/>
            <a:srcRect/>
            <a:stretch>
              <a:fillRect/>
            </a:stretch>
          </p:blipFill>
          <p:spPr bwMode="gray">
            <a:xfrm>
              <a:off x="1159" y="3175"/>
              <a:ext cx="345" cy="150"/>
            </a:xfrm>
            <a:prstGeom prst="rect">
              <a:avLst/>
            </a:prstGeom>
            <a:noFill/>
            <a:ln w="9525">
              <a:noFill/>
              <a:miter lim="800000"/>
              <a:headEnd/>
              <a:tailEnd/>
            </a:ln>
          </p:spPr>
        </p:pic>
      </p:grpSp>
      <p:sp>
        <p:nvSpPr>
          <p:cNvPr id="134" name="TextBox 133"/>
          <p:cNvSpPr txBox="1"/>
          <p:nvPr/>
        </p:nvSpPr>
        <p:spPr bwMode="auto">
          <a:xfrm>
            <a:off x="2015571" y="3843076"/>
            <a:ext cx="800099" cy="323165"/>
          </a:xfrm>
          <a:prstGeom prst="rect">
            <a:avLst/>
          </a:prstGeom>
          <a:noFill/>
          <a:ln w="19050" algn="ctr">
            <a:noFill/>
            <a:miter lim="800000"/>
            <a:headEnd/>
            <a:tailEnd/>
          </a:ln>
        </p:spPr>
        <p:txBody>
          <a:bodyPr wrap="square" lIns="0" tIns="0" rIns="0" bIns="0" rtlCol="0">
            <a:spAutoFit/>
          </a:bodyPr>
          <a:lstStyle/>
          <a:p>
            <a:pPr algn="ctr"/>
            <a:r>
              <a:rPr lang="en-US" sz="1050" dirty="0">
                <a:solidFill>
                  <a:srgbClr val="FF0000"/>
                </a:solidFill>
                <a:latin typeface="Franklin Gothic Demi"/>
              </a:rPr>
              <a:t>VCS Edge Fabric</a:t>
            </a:r>
          </a:p>
        </p:txBody>
      </p:sp>
      <p:cxnSp>
        <p:nvCxnSpPr>
          <p:cNvPr id="135" name="AutoShape 97"/>
          <p:cNvCxnSpPr>
            <a:cxnSpLocks noChangeShapeType="1"/>
            <a:stCxn id="42" idx="2"/>
          </p:cNvCxnSpPr>
          <p:nvPr/>
        </p:nvCxnSpPr>
        <p:spPr bwMode="gray">
          <a:xfrm rot="16200000" flipH="1">
            <a:off x="2688477" y="3290398"/>
            <a:ext cx="1143913" cy="418634"/>
          </a:xfrm>
          <a:prstGeom prst="straightConnector1">
            <a:avLst/>
          </a:prstGeom>
          <a:noFill/>
          <a:ln w="28575">
            <a:solidFill>
              <a:schemeClr val="bg2"/>
            </a:solidFill>
            <a:round/>
            <a:headEnd type="none" w="med" len="med"/>
            <a:tailEnd type="none" w="med" len="med"/>
          </a:ln>
        </p:spPr>
      </p:cxnSp>
      <p:cxnSp>
        <p:nvCxnSpPr>
          <p:cNvPr id="136" name="AutoShape 97"/>
          <p:cNvCxnSpPr>
            <a:cxnSpLocks noChangeShapeType="1"/>
            <a:stCxn id="43" idx="2"/>
          </p:cNvCxnSpPr>
          <p:nvPr/>
        </p:nvCxnSpPr>
        <p:spPr bwMode="gray">
          <a:xfrm rot="5400000">
            <a:off x="3123063" y="3291695"/>
            <a:ext cx="1109407" cy="381532"/>
          </a:xfrm>
          <a:prstGeom prst="straightConnector1">
            <a:avLst/>
          </a:prstGeom>
          <a:noFill/>
          <a:ln w="28575">
            <a:solidFill>
              <a:schemeClr val="bg2"/>
            </a:solidFill>
            <a:round/>
            <a:headEnd type="none" w="med" len="med"/>
            <a:tailEnd type="none" w="med" len="med"/>
          </a:ln>
        </p:spPr>
      </p:cxnSp>
      <p:sp>
        <p:nvSpPr>
          <p:cNvPr id="137" name="Oval 136"/>
          <p:cNvSpPr/>
          <p:nvPr/>
        </p:nvSpPr>
        <p:spPr bwMode="auto">
          <a:xfrm>
            <a:off x="3107429" y="3313004"/>
            <a:ext cx="715992" cy="211984"/>
          </a:xfrm>
          <a:prstGeom prst="ellipse">
            <a:avLst/>
          </a:prstGeom>
          <a:noFill/>
          <a:ln w="28575" algn="ctr">
            <a:solidFill>
              <a:schemeClr val="bg2"/>
            </a:solidFill>
            <a:miter lim="800000"/>
            <a:headEnd/>
            <a:tailEnd/>
          </a:ln>
        </p:spPr>
        <p:txBody>
          <a:bodyPr wrap="none" rtlCol="0" anchor="ctr"/>
          <a:lstStyle/>
          <a:p>
            <a:pPr algn="ctr"/>
            <a:endParaRPr lang="en-US" dirty="0">
              <a:solidFill>
                <a:prstClr val="black"/>
              </a:solidFill>
            </a:endParaRPr>
          </a:p>
        </p:txBody>
      </p:sp>
      <p:sp>
        <p:nvSpPr>
          <p:cNvPr id="146" name="TextBox 145"/>
          <p:cNvSpPr txBox="1"/>
          <p:nvPr/>
        </p:nvSpPr>
        <p:spPr bwMode="auto">
          <a:xfrm>
            <a:off x="2670177" y="3199293"/>
            <a:ext cx="571500" cy="161583"/>
          </a:xfrm>
          <a:prstGeom prst="rect">
            <a:avLst/>
          </a:prstGeom>
          <a:noFill/>
          <a:ln w="19050" algn="ctr">
            <a:noFill/>
            <a:miter lim="800000"/>
            <a:headEnd/>
            <a:tailEnd/>
          </a:ln>
        </p:spPr>
        <p:txBody>
          <a:bodyPr wrap="square" lIns="0" tIns="0" rIns="0" bIns="0" rtlCol="0">
            <a:spAutoFit/>
          </a:bodyPr>
          <a:lstStyle/>
          <a:p>
            <a:pPr algn="ctr"/>
            <a:r>
              <a:rPr lang="en-US" sz="1050" dirty="0">
                <a:solidFill>
                  <a:prstClr val="black"/>
                </a:solidFill>
              </a:rPr>
              <a:t>LAG</a:t>
            </a:r>
          </a:p>
        </p:txBody>
      </p:sp>
      <p:grpSp>
        <p:nvGrpSpPr>
          <p:cNvPr id="6" name="Group 122"/>
          <p:cNvGrpSpPr>
            <a:grpSpLocks noChangeAspect="1"/>
          </p:cNvGrpSpPr>
          <p:nvPr/>
        </p:nvGrpSpPr>
        <p:grpSpPr bwMode="auto">
          <a:xfrm>
            <a:off x="4668817" y="2544799"/>
            <a:ext cx="2682815" cy="2027207"/>
            <a:chOff x="3744" y="2496"/>
            <a:chExt cx="1440" cy="964"/>
          </a:xfrm>
        </p:grpSpPr>
        <p:sp>
          <p:nvSpPr>
            <p:cNvPr id="150" name="Freeform 123"/>
            <p:cNvSpPr>
              <a:spLocks noChangeAspect="1"/>
            </p:cNvSpPr>
            <p:nvPr/>
          </p:nvSpPr>
          <p:spPr bwMode="gray">
            <a:xfrm>
              <a:off x="3744" y="2524"/>
              <a:ext cx="1440" cy="936"/>
            </a:xfrm>
            <a:custGeom>
              <a:avLst/>
              <a:gdLst>
                <a:gd name="T0" fmla="*/ 0 w 4021"/>
                <a:gd name="T1" fmla="*/ 0 h 2621"/>
                <a:gd name="T2" fmla="*/ 0 w 4021"/>
                <a:gd name="T3" fmla="*/ 0 h 2621"/>
                <a:gd name="T4" fmla="*/ 0 w 4021"/>
                <a:gd name="T5" fmla="*/ 0 h 2621"/>
                <a:gd name="T6" fmla="*/ 0 w 4021"/>
                <a:gd name="T7" fmla="*/ 0 h 2621"/>
                <a:gd name="T8" fmla="*/ 0 w 4021"/>
                <a:gd name="T9" fmla="*/ 0 h 2621"/>
                <a:gd name="T10" fmla="*/ 0 w 4021"/>
                <a:gd name="T11" fmla="*/ 0 h 2621"/>
                <a:gd name="T12" fmla="*/ 0 w 4021"/>
                <a:gd name="T13" fmla="*/ 0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B2B2B2"/>
            </a:solidFill>
            <a:ln w="9525">
              <a:solidFill>
                <a:srgbClr val="B2B2B2"/>
              </a:solidFill>
              <a:round/>
              <a:headEnd/>
              <a:tailEnd/>
            </a:ln>
          </p:spPr>
          <p:txBody>
            <a:bodyPr/>
            <a:lstStyle/>
            <a:p>
              <a:pPr algn="r"/>
              <a:endParaRPr lang="en-US">
                <a:solidFill>
                  <a:prstClr val="black"/>
                </a:solidFill>
                <a:latin typeface="Arial" pitchFamily="34" charset="0"/>
              </a:endParaRPr>
            </a:p>
          </p:txBody>
        </p:sp>
        <p:sp>
          <p:nvSpPr>
            <p:cNvPr id="151" name="Freeform 124"/>
            <p:cNvSpPr>
              <a:spLocks noChangeAspect="1"/>
            </p:cNvSpPr>
            <p:nvPr/>
          </p:nvSpPr>
          <p:spPr bwMode="gray">
            <a:xfrm>
              <a:off x="3744" y="2496"/>
              <a:ext cx="1438" cy="936"/>
            </a:xfrm>
            <a:custGeom>
              <a:avLst/>
              <a:gdLst>
                <a:gd name="T0" fmla="*/ 0 w 4021"/>
                <a:gd name="T1" fmla="*/ 0 h 2621"/>
                <a:gd name="T2" fmla="*/ 0 w 4021"/>
                <a:gd name="T3" fmla="*/ 0 h 2621"/>
                <a:gd name="T4" fmla="*/ 0 w 4021"/>
                <a:gd name="T5" fmla="*/ 0 h 2621"/>
                <a:gd name="T6" fmla="*/ 0 w 4021"/>
                <a:gd name="T7" fmla="*/ 0 h 2621"/>
                <a:gd name="T8" fmla="*/ 0 w 4021"/>
                <a:gd name="T9" fmla="*/ 0 h 2621"/>
                <a:gd name="T10" fmla="*/ 0 w 4021"/>
                <a:gd name="T11" fmla="*/ 0 h 2621"/>
                <a:gd name="T12" fmla="*/ 0 w 4021"/>
                <a:gd name="T13" fmla="*/ 0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rgbClr val="B2B2B2"/>
              </a:solidFill>
              <a:round/>
              <a:headEnd/>
              <a:tailEnd/>
            </a:ln>
          </p:spPr>
          <p:txBody>
            <a:bodyPr/>
            <a:lstStyle/>
            <a:p>
              <a:pPr algn="r"/>
              <a:endParaRPr lang="en-US">
                <a:solidFill>
                  <a:prstClr val="black"/>
                </a:solidFill>
                <a:latin typeface="Arial" pitchFamily="34" charset="0"/>
              </a:endParaRPr>
            </a:p>
          </p:txBody>
        </p:sp>
        <p:sp>
          <p:nvSpPr>
            <p:cNvPr id="152" name="Freeform 125"/>
            <p:cNvSpPr>
              <a:spLocks noChangeAspect="1"/>
            </p:cNvSpPr>
            <p:nvPr/>
          </p:nvSpPr>
          <p:spPr bwMode="gray">
            <a:xfrm>
              <a:off x="4497" y="2687"/>
              <a:ext cx="570" cy="403"/>
            </a:xfrm>
            <a:custGeom>
              <a:avLst/>
              <a:gdLst>
                <a:gd name="T0" fmla="*/ 0 w 1258"/>
                <a:gd name="T1" fmla="*/ 0 h 889"/>
                <a:gd name="T2" fmla="*/ 0 w 1258"/>
                <a:gd name="T3" fmla="*/ 0 h 889"/>
                <a:gd name="T4" fmla="*/ 0 w 1258"/>
                <a:gd name="T5" fmla="*/ 0 h 889"/>
                <a:gd name="T6" fmla="*/ 0 w 1258"/>
                <a:gd name="T7" fmla="*/ 0 h 889"/>
                <a:gd name="T8" fmla="*/ 0 w 1258"/>
                <a:gd name="T9" fmla="*/ 0 h 889"/>
                <a:gd name="T10" fmla="*/ 0 60000 65536"/>
                <a:gd name="T11" fmla="*/ 0 60000 65536"/>
                <a:gd name="T12" fmla="*/ 0 60000 65536"/>
                <a:gd name="T13" fmla="*/ 0 60000 65536"/>
                <a:gd name="T14" fmla="*/ 0 60000 65536"/>
                <a:gd name="T15" fmla="*/ 0 w 1258"/>
                <a:gd name="T16" fmla="*/ 0 h 889"/>
                <a:gd name="T17" fmla="*/ 1258 w 1258"/>
                <a:gd name="T18" fmla="*/ 889 h 889"/>
              </a:gdLst>
              <a:ahLst/>
              <a:cxnLst>
                <a:cxn ang="T10">
                  <a:pos x="T0" y="T1"/>
                </a:cxn>
                <a:cxn ang="T11">
                  <a:pos x="T2" y="T3"/>
                </a:cxn>
                <a:cxn ang="T12">
                  <a:pos x="T4" y="T5"/>
                </a:cxn>
                <a:cxn ang="T13">
                  <a:pos x="T6" y="T7"/>
                </a:cxn>
                <a:cxn ang="T14">
                  <a:pos x="T8" y="T9"/>
                </a:cxn>
              </a:cxnLst>
              <a:rect l="T15" t="T16" r="T17" b="T18"/>
              <a:pathLst>
                <a:path w="1258" h="889">
                  <a:moveTo>
                    <a:pt x="36" y="1"/>
                  </a:moveTo>
                  <a:lnTo>
                    <a:pt x="1258" y="867"/>
                  </a:lnTo>
                  <a:lnTo>
                    <a:pt x="1255" y="889"/>
                  </a:lnTo>
                  <a:lnTo>
                    <a:pt x="0" y="0"/>
                  </a:lnTo>
                  <a:lnTo>
                    <a:pt x="36" y="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153" name="Freeform 126"/>
            <p:cNvSpPr>
              <a:spLocks noChangeAspect="1"/>
            </p:cNvSpPr>
            <p:nvPr/>
          </p:nvSpPr>
          <p:spPr bwMode="gray">
            <a:xfrm>
              <a:off x="4009" y="2604"/>
              <a:ext cx="892" cy="633"/>
            </a:xfrm>
            <a:custGeom>
              <a:avLst/>
              <a:gdLst>
                <a:gd name="T0" fmla="*/ 0 w 4245"/>
                <a:gd name="T1" fmla="*/ 0 h 3019"/>
                <a:gd name="T2" fmla="*/ 0 w 4245"/>
                <a:gd name="T3" fmla="*/ 0 h 3019"/>
                <a:gd name="T4" fmla="*/ 0 w 4245"/>
                <a:gd name="T5" fmla="*/ 0 h 3019"/>
                <a:gd name="T6" fmla="*/ 0 w 4245"/>
                <a:gd name="T7" fmla="*/ 0 h 3019"/>
                <a:gd name="T8" fmla="*/ 0 w 4245"/>
                <a:gd name="T9" fmla="*/ 0 h 3019"/>
                <a:gd name="T10" fmla="*/ 0 60000 65536"/>
                <a:gd name="T11" fmla="*/ 0 60000 65536"/>
                <a:gd name="T12" fmla="*/ 0 60000 65536"/>
                <a:gd name="T13" fmla="*/ 0 60000 65536"/>
                <a:gd name="T14" fmla="*/ 0 60000 65536"/>
                <a:gd name="T15" fmla="*/ 0 w 4245"/>
                <a:gd name="T16" fmla="*/ 0 h 3019"/>
                <a:gd name="T17" fmla="*/ 4245 w 4245"/>
                <a:gd name="T18" fmla="*/ 3019 h 3019"/>
              </a:gdLst>
              <a:ahLst/>
              <a:cxnLst>
                <a:cxn ang="T10">
                  <a:pos x="T0" y="T1"/>
                </a:cxn>
                <a:cxn ang="T11">
                  <a:pos x="T2" y="T3"/>
                </a:cxn>
                <a:cxn ang="T12">
                  <a:pos x="T4" y="T5"/>
                </a:cxn>
                <a:cxn ang="T13">
                  <a:pos x="T6" y="T7"/>
                </a:cxn>
                <a:cxn ang="T14">
                  <a:pos x="T8" y="T9"/>
                </a:cxn>
              </a:cxnLst>
              <a:rect l="T15" t="T16" r="T17" b="T18"/>
              <a:pathLst>
                <a:path w="4245" h="3019">
                  <a:moveTo>
                    <a:pt x="48" y="0"/>
                  </a:moveTo>
                  <a:lnTo>
                    <a:pt x="4245" y="2965"/>
                  </a:lnTo>
                  <a:lnTo>
                    <a:pt x="4245" y="3019"/>
                  </a:lnTo>
                  <a:lnTo>
                    <a:pt x="0" y="24"/>
                  </a:lnTo>
                  <a:lnTo>
                    <a:pt x="48"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154" name="Freeform 127"/>
            <p:cNvSpPr>
              <a:spLocks noChangeAspect="1"/>
            </p:cNvSpPr>
            <p:nvPr/>
          </p:nvSpPr>
          <p:spPr bwMode="gray">
            <a:xfrm>
              <a:off x="3960" y="2653"/>
              <a:ext cx="916" cy="653"/>
            </a:xfrm>
            <a:custGeom>
              <a:avLst/>
              <a:gdLst>
                <a:gd name="T0" fmla="*/ 0 w 4362"/>
                <a:gd name="T1" fmla="*/ 0 h 3109"/>
                <a:gd name="T2" fmla="*/ 0 w 4362"/>
                <a:gd name="T3" fmla="*/ 0 h 3109"/>
                <a:gd name="T4" fmla="*/ 0 w 4362"/>
                <a:gd name="T5" fmla="*/ 0 h 3109"/>
                <a:gd name="T6" fmla="*/ 0 w 4362"/>
                <a:gd name="T7" fmla="*/ 0 h 3109"/>
                <a:gd name="T8" fmla="*/ 0 w 4362"/>
                <a:gd name="T9" fmla="*/ 0 h 3109"/>
                <a:gd name="T10" fmla="*/ 0 60000 65536"/>
                <a:gd name="T11" fmla="*/ 0 60000 65536"/>
                <a:gd name="T12" fmla="*/ 0 60000 65536"/>
                <a:gd name="T13" fmla="*/ 0 60000 65536"/>
                <a:gd name="T14" fmla="*/ 0 60000 65536"/>
                <a:gd name="T15" fmla="*/ 0 w 4362"/>
                <a:gd name="T16" fmla="*/ 0 h 3109"/>
                <a:gd name="T17" fmla="*/ 4362 w 4362"/>
                <a:gd name="T18" fmla="*/ 3109 h 3109"/>
              </a:gdLst>
              <a:ahLst/>
              <a:cxnLst>
                <a:cxn ang="T10">
                  <a:pos x="T0" y="T1"/>
                </a:cxn>
                <a:cxn ang="T11">
                  <a:pos x="T2" y="T3"/>
                </a:cxn>
                <a:cxn ang="T12">
                  <a:pos x="T4" y="T5"/>
                </a:cxn>
                <a:cxn ang="T13">
                  <a:pos x="T6" y="T7"/>
                </a:cxn>
                <a:cxn ang="T14">
                  <a:pos x="T8" y="T9"/>
                </a:cxn>
              </a:cxnLst>
              <a:rect l="T15" t="T16" r="T17" b="T18"/>
              <a:pathLst>
                <a:path w="4362" h="3109">
                  <a:moveTo>
                    <a:pt x="21" y="0"/>
                  </a:moveTo>
                  <a:lnTo>
                    <a:pt x="4362" y="3071"/>
                  </a:lnTo>
                  <a:lnTo>
                    <a:pt x="4335" y="3109"/>
                  </a:lnTo>
                  <a:lnTo>
                    <a:pt x="0" y="40"/>
                  </a:lnTo>
                  <a:lnTo>
                    <a:pt x="21"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155" name="Freeform 128"/>
            <p:cNvSpPr>
              <a:spLocks noChangeAspect="1"/>
            </p:cNvSpPr>
            <p:nvPr/>
          </p:nvSpPr>
          <p:spPr bwMode="gray">
            <a:xfrm>
              <a:off x="3956" y="2736"/>
              <a:ext cx="855" cy="609"/>
            </a:xfrm>
            <a:custGeom>
              <a:avLst/>
              <a:gdLst>
                <a:gd name="T0" fmla="*/ 0 w 4076"/>
                <a:gd name="T1" fmla="*/ 0 h 2904"/>
                <a:gd name="T2" fmla="*/ 0 w 4076"/>
                <a:gd name="T3" fmla="*/ 0 h 2904"/>
                <a:gd name="T4" fmla="*/ 0 w 4076"/>
                <a:gd name="T5" fmla="*/ 0 h 2904"/>
                <a:gd name="T6" fmla="*/ 0 w 4076"/>
                <a:gd name="T7" fmla="*/ 0 h 2904"/>
                <a:gd name="T8" fmla="*/ 0 w 4076"/>
                <a:gd name="T9" fmla="*/ 0 h 2904"/>
                <a:gd name="T10" fmla="*/ 0 60000 65536"/>
                <a:gd name="T11" fmla="*/ 0 60000 65536"/>
                <a:gd name="T12" fmla="*/ 0 60000 65536"/>
                <a:gd name="T13" fmla="*/ 0 60000 65536"/>
                <a:gd name="T14" fmla="*/ 0 60000 65536"/>
                <a:gd name="T15" fmla="*/ 0 w 4076"/>
                <a:gd name="T16" fmla="*/ 0 h 2904"/>
                <a:gd name="T17" fmla="*/ 4076 w 4076"/>
                <a:gd name="T18" fmla="*/ 2904 h 2904"/>
              </a:gdLst>
              <a:ahLst/>
              <a:cxnLst>
                <a:cxn ang="T10">
                  <a:pos x="T0" y="T1"/>
                </a:cxn>
                <a:cxn ang="T11">
                  <a:pos x="T2" y="T3"/>
                </a:cxn>
                <a:cxn ang="T12">
                  <a:pos x="T4" y="T5"/>
                </a:cxn>
                <a:cxn ang="T13">
                  <a:pos x="T6" y="T7"/>
                </a:cxn>
                <a:cxn ang="T14">
                  <a:pos x="T8" y="T9"/>
                </a:cxn>
              </a:cxnLst>
              <a:rect l="T15" t="T16" r="T17" b="T18"/>
              <a:pathLst>
                <a:path w="4076" h="2904">
                  <a:moveTo>
                    <a:pt x="0" y="0"/>
                  </a:moveTo>
                  <a:lnTo>
                    <a:pt x="4076" y="2887"/>
                  </a:lnTo>
                  <a:lnTo>
                    <a:pt x="4029" y="2904"/>
                  </a:lnTo>
                  <a:lnTo>
                    <a:pt x="34" y="86"/>
                  </a:lnTo>
                  <a:lnTo>
                    <a:pt x="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156" name="Freeform 129"/>
            <p:cNvSpPr>
              <a:spLocks noChangeAspect="1"/>
            </p:cNvSpPr>
            <p:nvPr/>
          </p:nvSpPr>
          <p:spPr bwMode="gray">
            <a:xfrm>
              <a:off x="3894" y="2783"/>
              <a:ext cx="824" cy="583"/>
            </a:xfrm>
            <a:custGeom>
              <a:avLst/>
              <a:gdLst>
                <a:gd name="T0" fmla="*/ 0 w 3924"/>
                <a:gd name="T1" fmla="*/ 0 h 2777"/>
                <a:gd name="T2" fmla="*/ 0 w 3924"/>
                <a:gd name="T3" fmla="*/ 0 h 2777"/>
                <a:gd name="T4" fmla="*/ 0 w 3924"/>
                <a:gd name="T5" fmla="*/ 0 h 2777"/>
                <a:gd name="T6" fmla="*/ 0 w 3924"/>
                <a:gd name="T7" fmla="*/ 0 h 2777"/>
                <a:gd name="T8" fmla="*/ 0 w 3924"/>
                <a:gd name="T9" fmla="*/ 0 h 2777"/>
                <a:gd name="T10" fmla="*/ 0 60000 65536"/>
                <a:gd name="T11" fmla="*/ 0 60000 65536"/>
                <a:gd name="T12" fmla="*/ 0 60000 65536"/>
                <a:gd name="T13" fmla="*/ 0 60000 65536"/>
                <a:gd name="T14" fmla="*/ 0 60000 65536"/>
                <a:gd name="T15" fmla="*/ 0 w 3924"/>
                <a:gd name="T16" fmla="*/ 0 h 2777"/>
                <a:gd name="T17" fmla="*/ 3924 w 3924"/>
                <a:gd name="T18" fmla="*/ 2777 h 2777"/>
              </a:gdLst>
              <a:ahLst/>
              <a:cxnLst>
                <a:cxn ang="T10">
                  <a:pos x="T0" y="T1"/>
                </a:cxn>
                <a:cxn ang="T11">
                  <a:pos x="T2" y="T3"/>
                </a:cxn>
                <a:cxn ang="T12">
                  <a:pos x="T4" y="T5"/>
                </a:cxn>
                <a:cxn ang="T13">
                  <a:pos x="T6" y="T7"/>
                </a:cxn>
                <a:cxn ang="T14">
                  <a:pos x="T8" y="T9"/>
                </a:cxn>
              </a:cxnLst>
              <a:rect l="T15" t="T16" r="T17" b="T18"/>
              <a:pathLst>
                <a:path w="3924" h="2777">
                  <a:moveTo>
                    <a:pt x="40" y="0"/>
                  </a:moveTo>
                  <a:lnTo>
                    <a:pt x="3924" y="2766"/>
                  </a:lnTo>
                  <a:lnTo>
                    <a:pt x="3864" y="2777"/>
                  </a:lnTo>
                  <a:lnTo>
                    <a:pt x="0" y="28"/>
                  </a:lnTo>
                  <a:lnTo>
                    <a:pt x="4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157" name="Freeform 130"/>
            <p:cNvSpPr>
              <a:spLocks noChangeAspect="1"/>
            </p:cNvSpPr>
            <p:nvPr/>
          </p:nvSpPr>
          <p:spPr bwMode="gray">
            <a:xfrm>
              <a:off x="3864" y="2847"/>
              <a:ext cx="729" cy="516"/>
            </a:xfrm>
            <a:custGeom>
              <a:avLst/>
              <a:gdLst>
                <a:gd name="T0" fmla="*/ 0 w 3471"/>
                <a:gd name="T1" fmla="*/ 0 h 2457"/>
                <a:gd name="T2" fmla="*/ 0 w 3471"/>
                <a:gd name="T3" fmla="*/ 0 h 2457"/>
                <a:gd name="T4" fmla="*/ 0 w 3471"/>
                <a:gd name="T5" fmla="*/ 0 h 2457"/>
                <a:gd name="T6" fmla="*/ 0 w 3471"/>
                <a:gd name="T7" fmla="*/ 0 h 2457"/>
                <a:gd name="T8" fmla="*/ 0 w 3471"/>
                <a:gd name="T9" fmla="*/ 0 h 2457"/>
                <a:gd name="T10" fmla="*/ 0 60000 65536"/>
                <a:gd name="T11" fmla="*/ 0 60000 65536"/>
                <a:gd name="T12" fmla="*/ 0 60000 65536"/>
                <a:gd name="T13" fmla="*/ 0 60000 65536"/>
                <a:gd name="T14" fmla="*/ 0 60000 65536"/>
                <a:gd name="T15" fmla="*/ 0 w 3471"/>
                <a:gd name="T16" fmla="*/ 0 h 2457"/>
                <a:gd name="T17" fmla="*/ 3471 w 3471"/>
                <a:gd name="T18" fmla="*/ 2457 h 2457"/>
              </a:gdLst>
              <a:ahLst/>
              <a:cxnLst>
                <a:cxn ang="T10">
                  <a:pos x="T0" y="T1"/>
                </a:cxn>
                <a:cxn ang="T11">
                  <a:pos x="T2" y="T3"/>
                </a:cxn>
                <a:cxn ang="T12">
                  <a:pos x="T4" y="T5"/>
                </a:cxn>
                <a:cxn ang="T13">
                  <a:pos x="T6" y="T7"/>
                </a:cxn>
                <a:cxn ang="T14">
                  <a:pos x="T8" y="T9"/>
                </a:cxn>
              </a:cxnLst>
              <a:rect l="T15" t="T16" r="T17" b="T18"/>
              <a:pathLst>
                <a:path w="3471" h="2457">
                  <a:moveTo>
                    <a:pt x="0" y="0"/>
                  </a:moveTo>
                  <a:lnTo>
                    <a:pt x="3471" y="2457"/>
                  </a:lnTo>
                  <a:lnTo>
                    <a:pt x="3377" y="2442"/>
                  </a:lnTo>
                  <a:lnTo>
                    <a:pt x="3" y="56"/>
                  </a:lnTo>
                  <a:lnTo>
                    <a:pt x="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158" name="Freeform 131"/>
            <p:cNvSpPr>
              <a:spLocks noChangeAspect="1"/>
            </p:cNvSpPr>
            <p:nvPr/>
          </p:nvSpPr>
          <p:spPr bwMode="gray">
            <a:xfrm>
              <a:off x="3984" y="3020"/>
              <a:ext cx="241" cy="169"/>
            </a:xfrm>
            <a:custGeom>
              <a:avLst/>
              <a:gdLst>
                <a:gd name="T0" fmla="*/ 0 w 1147"/>
                <a:gd name="T1" fmla="*/ 0 h 806"/>
                <a:gd name="T2" fmla="*/ 0 w 1147"/>
                <a:gd name="T3" fmla="*/ 0 h 806"/>
                <a:gd name="T4" fmla="*/ 0 w 1147"/>
                <a:gd name="T5" fmla="*/ 0 h 806"/>
                <a:gd name="T6" fmla="*/ 0 w 1147"/>
                <a:gd name="T7" fmla="*/ 0 h 806"/>
                <a:gd name="T8" fmla="*/ 0 w 1147"/>
                <a:gd name="T9" fmla="*/ 0 h 806"/>
                <a:gd name="T10" fmla="*/ 0 60000 65536"/>
                <a:gd name="T11" fmla="*/ 0 60000 65536"/>
                <a:gd name="T12" fmla="*/ 0 60000 65536"/>
                <a:gd name="T13" fmla="*/ 0 60000 65536"/>
                <a:gd name="T14" fmla="*/ 0 60000 65536"/>
                <a:gd name="T15" fmla="*/ 0 w 1147"/>
                <a:gd name="T16" fmla="*/ 0 h 806"/>
                <a:gd name="T17" fmla="*/ 1147 w 1147"/>
                <a:gd name="T18" fmla="*/ 806 h 806"/>
              </a:gdLst>
              <a:ahLst/>
              <a:cxnLst>
                <a:cxn ang="T10">
                  <a:pos x="T0" y="T1"/>
                </a:cxn>
                <a:cxn ang="T11">
                  <a:pos x="T2" y="T3"/>
                </a:cxn>
                <a:cxn ang="T12">
                  <a:pos x="T4" y="T5"/>
                </a:cxn>
                <a:cxn ang="T13">
                  <a:pos x="T6" y="T7"/>
                </a:cxn>
                <a:cxn ang="T14">
                  <a:pos x="T8" y="T9"/>
                </a:cxn>
              </a:cxnLst>
              <a:rect l="T15" t="T16" r="T17" b="T18"/>
              <a:pathLst>
                <a:path w="1147" h="806">
                  <a:moveTo>
                    <a:pt x="6" y="0"/>
                  </a:moveTo>
                  <a:lnTo>
                    <a:pt x="1147" y="806"/>
                  </a:lnTo>
                  <a:lnTo>
                    <a:pt x="1058" y="798"/>
                  </a:lnTo>
                  <a:lnTo>
                    <a:pt x="0" y="49"/>
                  </a:lnTo>
                  <a:lnTo>
                    <a:pt x="6"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159" name="Freeform 132"/>
            <p:cNvSpPr>
              <a:spLocks noChangeAspect="1"/>
            </p:cNvSpPr>
            <p:nvPr/>
          </p:nvSpPr>
          <p:spPr bwMode="gray">
            <a:xfrm>
              <a:off x="4218" y="2577"/>
              <a:ext cx="820" cy="576"/>
            </a:xfrm>
            <a:custGeom>
              <a:avLst/>
              <a:gdLst>
                <a:gd name="T0" fmla="*/ 0 w 3903"/>
                <a:gd name="T1" fmla="*/ 0 h 2743"/>
                <a:gd name="T2" fmla="*/ 0 w 3903"/>
                <a:gd name="T3" fmla="*/ 0 h 2743"/>
                <a:gd name="T4" fmla="*/ 0 w 3903"/>
                <a:gd name="T5" fmla="*/ 0 h 2743"/>
                <a:gd name="T6" fmla="*/ 0 w 3903"/>
                <a:gd name="T7" fmla="*/ 0 h 2743"/>
                <a:gd name="T8" fmla="*/ 0 w 3903"/>
                <a:gd name="T9" fmla="*/ 0 h 2743"/>
                <a:gd name="T10" fmla="*/ 0 60000 65536"/>
                <a:gd name="T11" fmla="*/ 0 60000 65536"/>
                <a:gd name="T12" fmla="*/ 0 60000 65536"/>
                <a:gd name="T13" fmla="*/ 0 60000 65536"/>
                <a:gd name="T14" fmla="*/ 0 60000 65536"/>
                <a:gd name="T15" fmla="*/ 0 w 3903"/>
                <a:gd name="T16" fmla="*/ 0 h 2743"/>
                <a:gd name="T17" fmla="*/ 3903 w 3903"/>
                <a:gd name="T18" fmla="*/ 2743 h 2743"/>
              </a:gdLst>
              <a:ahLst/>
              <a:cxnLst>
                <a:cxn ang="T10">
                  <a:pos x="T0" y="T1"/>
                </a:cxn>
                <a:cxn ang="T11">
                  <a:pos x="T2" y="T3"/>
                </a:cxn>
                <a:cxn ang="T12">
                  <a:pos x="T4" y="T5"/>
                </a:cxn>
                <a:cxn ang="T13">
                  <a:pos x="T6" y="T7"/>
                </a:cxn>
                <a:cxn ang="T14">
                  <a:pos x="T8" y="T9"/>
                </a:cxn>
              </a:cxnLst>
              <a:rect l="T15" t="T16" r="T17" b="T18"/>
              <a:pathLst>
                <a:path w="3903" h="2743">
                  <a:moveTo>
                    <a:pt x="97" y="16"/>
                  </a:moveTo>
                  <a:lnTo>
                    <a:pt x="3903" y="2707"/>
                  </a:lnTo>
                  <a:lnTo>
                    <a:pt x="3870" y="2743"/>
                  </a:lnTo>
                  <a:lnTo>
                    <a:pt x="0" y="0"/>
                  </a:lnTo>
                  <a:lnTo>
                    <a:pt x="97" y="16"/>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160" name="Freeform 133"/>
            <p:cNvSpPr>
              <a:spLocks noChangeAspect="1"/>
            </p:cNvSpPr>
            <p:nvPr/>
          </p:nvSpPr>
          <p:spPr bwMode="gray">
            <a:xfrm>
              <a:off x="4092" y="2576"/>
              <a:ext cx="879" cy="614"/>
            </a:xfrm>
            <a:custGeom>
              <a:avLst/>
              <a:gdLst>
                <a:gd name="T0" fmla="*/ 0 w 4187"/>
                <a:gd name="T1" fmla="*/ 0 h 2929"/>
                <a:gd name="T2" fmla="*/ 0 w 4187"/>
                <a:gd name="T3" fmla="*/ 0 h 2929"/>
                <a:gd name="T4" fmla="*/ 0 w 4187"/>
                <a:gd name="T5" fmla="*/ 0 h 2929"/>
                <a:gd name="T6" fmla="*/ 0 w 4187"/>
                <a:gd name="T7" fmla="*/ 0 h 2929"/>
                <a:gd name="T8" fmla="*/ 0 w 4187"/>
                <a:gd name="T9" fmla="*/ 0 h 2929"/>
                <a:gd name="T10" fmla="*/ 0 60000 65536"/>
                <a:gd name="T11" fmla="*/ 0 60000 65536"/>
                <a:gd name="T12" fmla="*/ 0 60000 65536"/>
                <a:gd name="T13" fmla="*/ 0 60000 65536"/>
                <a:gd name="T14" fmla="*/ 0 60000 65536"/>
                <a:gd name="T15" fmla="*/ 0 w 4187"/>
                <a:gd name="T16" fmla="*/ 0 h 2929"/>
                <a:gd name="T17" fmla="*/ 4187 w 4187"/>
                <a:gd name="T18" fmla="*/ 2929 h 2929"/>
              </a:gdLst>
              <a:ahLst/>
              <a:cxnLst>
                <a:cxn ang="T10">
                  <a:pos x="T0" y="T1"/>
                </a:cxn>
                <a:cxn ang="T11">
                  <a:pos x="T2" y="T3"/>
                </a:cxn>
                <a:cxn ang="T12">
                  <a:pos x="T4" y="T5"/>
                </a:cxn>
                <a:cxn ang="T13">
                  <a:pos x="T6" y="T7"/>
                </a:cxn>
                <a:cxn ang="T14">
                  <a:pos x="T8" y="T9"/>
                </a:cxn>
              </a:cxnLst>
              <a:rect l="T15" t="T16" r="T17" b="T18"/>
              <a:pathLst>
                <a:path w="4187" h="2929">
                  <a:moveTo>
                    <a:pt x="63" y="0"/>
                  </a:moveTo>
                  <a:lnTo>
                    <a:pt x="4187" y="2913"/>
                  </a:lnTo>
                  <a:lnTo>
                    <a:pt x="4133" y="2929"/>
                  </a:lnTo>
                  <a:lnTo>
                    <a:pt x="0" y="12"/>
                  </a:lnTo>
                  <a:lnTo>
                    <a:pt x="63"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161" name="Freeform 134"/>
            <p:cNvSpPr>
              <a:spLocks noChangeAspect="1"/>
            </p:cNvSpPr>
            <p:nvPr/>
          </p:nvSpPr>
          <p:spPr bwMode="gray">
            <a:xfrm>
              <a:off x="3951" y="2573"/>
              <a:ext cx="210" cy="147"/>
            </a:xfrm>
            <a:custGeom>
              <a:avLst/>
              <a:gdLst>
                <a:gd name="T0" fmla="*/ 0 w 1000"/>
                <a:gd name="T1" fmla="*/ 0 h 704"/>
                <a:gd name="T2" fmla="*/ 0 w 1000"/>
                <a:gd name="T3" fmla="*/ 0 h 704"/>
                <a:gd name="T4" fmla="*/ 0 w 1000"/>
                <a:gd name="T5" fmla="*/ 0 h 704"/>
                <a:gd name="T6" fmla="*/ 0 w 1000"/>
                <a:gd name="T7" fmla="*/ 0 h 704"/>
                <a:gd name="T8" fmla="*/ 0 w 1000"/>
                <a:gd name="T9" fmla="*/ 0 h 704"/>
                <a:gd name="T10" fmla="*/ 0 60000 65536"/>
                <a:gd name="T11" fmla="*/ 0 60000 65536"/>
                <a:gd name="T12" fmla="*/ 0 60000 65536"/>
                <a:gd name="T13" fmla="*/ 0 60000 65536"/>
                <a:gd name="T14" fmla="*/ 0 60000 65536"/>
                <a:gd name="T15" fmla="*/ 0 w 1000"/>
                <a:gd name="T16" fmla="*/ 0 h 704"/>
                <a:gd name="T17" fmla="*/ 1000 w 1000"/>
                <a:gd name="T18" fmla="*/ 704 h 704"/>
              </a:gdLst>
              <a:ahLst/>
              <a:cxnLst>
                <a:cxn ang="T10">
                  <a:pos x="T0" y="T1"/>
                </a:cxn>
                <a:cxn ang="T11">
                  <a:pos x="T2" y="T3"/>
                </a:cxn>
                <a:cxn ang="T12">
                  <a:pos x="T4" y="T5"/>
                </a:cxn>
                <a:cxn ang="T13">
                  <a:pos x="T6" y="T7"/>
                </a:cxn>
                <a:cxn ang="T14">
                  <a:pos x="T8" y="T9"/>
                </a:cxn>
              </a:cxnLst>
              <a:rect l="T15" t="T16" r="T17" b="T18"/>
              <a:pathLst>
                <a:path w="1000" h="704">
                  <a:moveTo>
                    <a:pt x="0" y="653"/>
                  </a:moveTo>
                  <a:lnTo>
                    <a:pt x="926" y="5"/>
                  </a:lnTo>
                  <a:lnTo>
                    <a:pt x="1000" y="0"/>
                  </a:lnTo>
                  <a:lnTo>
                    <a:pt x="6" y="704"/>
                  </a:lnTo>
                  <a:lnTo>
                    <a:pt x="0" y="65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162" name="Freeform 135"/>
            <p:cNvSpPr>
              <a:spLocks noChangeAspect="1"/>
            </p:cNvSpPr>
            <p:nvPr/>
          </p:nvSpPr>
          <p:spPr bwMode="gray">
            <a:xfrm>
              <a:off x="3865" y="2584"/>
              <a:ext cx="401" cy="284"/>
            </a:xfrm>
            <a:custGeom>
              <a:avLst/>
              <a:gdLst>
                <a:gd name="T0" fmla="*/ 0 w 1910"/>
                <a:gd name="T1" fmla="*/ 0 h 1353"/>
                <a:gd name="T2" fmla="*/ 0 w 1910"/>
                <a:gd name="T3" fmla="*/ 0 h 1353"/>
                <a:gd name="T4" fmla="*/ 0 w 1910"/>
                <a:gd name="T5" fmla="*/ 0 h 1353"/>
                <a:gd name="T6" fmla="*/ 0 w 1910"/>
                <a:gd name="T7" fmla="*/ 0 h 1353"/>
                <a:gd name="T8" fmla="*/ 0 w 1910"/>
                <a:gd name="T9" fmla="*/ 0 h 1353"/>
                <a:gd name="T10" fmla="*/ 0 60000 65536"/>
                <a:gd name="T11" fmla="*/ 0 60000 65536"/>
                <a:gd name="T12" fmla="*/ 0 60000 65536"/>
                <a:gd name="T13" fmla="*/ 0 60000 65536"/>
                <a:gd name="T14" fmla="*/ 0 60000 65536"/>
                <a:gd name="T15" fmla="*/ 0 w 1910"/>
                <a:gd name="T16" fmla="*/ 0 h 1353"/>
                <a:gd name="T17" fmla="*/ 1910 w 1910"/>
                <a:gd name="T18" fmla="*/ 1353 h 1353"/>
              </a:gdLst>
              <a:ahLst/>
              <a:cxnLst>
                <a:cxn ang="T10">
                  <a:pos x="T0" y="T1"/>
                </a:cxn>
                <a:cxn ang="T11">
                  <a:pos x="T2" y="T3"/>
                </a:cxn>
                <a:cxn ang="T12">
                  <a:pos x="T4" y="T5"/>
                </a:cxn>
                <a:cxn ang="T13">
                  <a:pos x="T6" y="T7"/>
                </a:cxn>
                <a:cxn ang="T14">
                  <a:pos x="T8" y="T9"/>
                </a:cxn>
              </a:cxnLst>
              <a:rect l="T15" t="T16" r="T17" b="T18"/>
              <a:pathLst>
                <a:path w="1910" h="1353">
                  <a:moveTo>
                    <a:pt x="0" y="1306"/>
                  </a:moveTo>
                  <a:lnTo>
                    <a:pt x="1857" y="0"/>
                  </a:lnTo>
                  <a:lnTo>
                    <a:pt x="1910" y="12"/>
                  </a:lnTo>
                  <a:lnTo>
                    <a:pt x="14" y="1353"/>
                  </a:lnTo>
                  <a:lnTo>
                    <a:pt x="0" y="1306"/>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163" name="Freeform 136"/>
            <p:cNvSpPr>
              <a:spLocks noChangeAspect="1"/>
            </p:cNvSpPr>
            <p:nvPr/>
          </p:nvSpPr>
          <p:spPr bwMode="gray">
            <a:xfrm>
              <a:off x="3901" y="2613"/>
              <a:ext cx="444" cy="312"/>
            </a:xfrm>
            <a:custGeom>
              <a:avLst/>
              <a:gdLst>
                <a:gd name="T0" fmla="*/ 0 w 2113"/>
                <a:gd name="T1" fmla="*/ 0 h 1490"/>
                <a:gd name="T2" fmla="*/ 0 w 2113"/>
                <a:gd name="T3" fmla="*/ 0 h 1490"/>
                <a:gd name="T4" fmla="*/ 0 w 2113"/>
                <a:gd name="T5" fmla="*/ 0 h 1490"/>
                <a:gd name="T6" fmla="*/ 0 w 2113"/>
                <a:gd name="T7" fmla="*/ 0 h 1490"/>
                <a:gd name="T8" fmla="*/ 0 w 2113"/>
                <a:gd name="T9" fmla="*/ 0 h 1490"/>
                <a:gd name="T10" fmla="*/ 0 60000 65536"/>
                <a:gd name="T11" fmla="*/ 0 60000 65536"/>
                <a:gd name="T12" fmla="*/ 0 60000 65536"/>
                <a:gd name="T13" fmla="*/ 0 60000 65536"/>
                <a:gd name="T14" fmla="*/ 0 60000 65536"/>
                <a:gd name="T15" fmla="*/ 0 w 2113"/>
                <a:gd name="T16" fmla="*/ 0 h 1490"/>
                <a:gd name="T17" fmla="*/ 2113 w 2113"/>
                <a:gd name="T18" fmla="*/ 1490 h 1490"/>
              </a:gdLst>
              <a:ahLst/>
              <a:cxnLst>
                <a:cxn ang="T10">
                  <a:pos x="T0" y="T1"/>
                </a:cxn>
                <a:cxn ang="T11">
                  <a:pos x="T2" y="T3"/>
                </a:cxn>
                <a:cxn ang="T12">
                  <a:pos x="T4" y="T5"/>
                </a:cxn>
                <a:cxn ang="T13">
                  <a:pos x="T6" y="T7"/>
                </a:cxn>
                <a:cxn ang="T14">
                  <a:pos x="T8" y="T9"/>
                </a:cxn>
              </a:cxnLst>
              <a:rect l="T15" t="T16" r="T17" b="T18"/>
              <a:pathLst>
                <a:path w="2113" h="1490">
                  <a:moveTo>
                    <a:pt x="0" y="1457"/>
                  </a:moveTo>
                  <a:lnTo>
                    <a:pt x="2070" y="0"/>
                  </a:lnTo>
                  <a:lnTo>
                    <a:pt x="2113" y="20"/>
                  </a:lnTo>
                  <a:lnTo>
                    <a:pt x="31" y="1490"/>
                  </a:lnTo>
                  <a:lnTo>
                    <a:pt x="0" y="1457"/>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164" name="Freeform 137"/>
            <p:cNvSpPr>
              <a:spLocks noChangeAspect="1"/>
            </p:cNvSpPr>
            <p:nvPr/>
          </p:nvSpPr>
          <p:spPr bwMode="gray">
            <a:xfrm>
              <a:off x="3959" y="2654"/>
              <a:ext cx="451" cy="317"/>
            </a:xfrm>
            <a:custGeom>
              <a:avLst/>
              <a:gdLst>
                <a:gd name="T0" fmla="*/ 0 w 2144"/>
                <a:gd name="T1" fmla="*/ 0 h 1510"/>
                <a:gd name="T2" fmla="*/ 0 w 2144"/>
                <a:gd name="T3" fmla="*/ 0 h 1510"/>
                <a:gd name="T4" fmla="*/ 0 w 2144"/>
                <a:gd name="T5" fmla="*/ 0 h 1510"/>
                <a:gd name="T6" fmla="*/ 0 w 2144"/>
                <a:gd name="T7" fmla="*/ 0 h 1510"/>
                <a:gd name="T8" fmla="*/ 0 w 2144"/>
                <a:gd name="T9" fmla="*/ 0 h 1510"/>
                <a:gd name="T10" fmla="*/ 0 60000 65536"/>
                <a:gd name="T11" fmla="*/ 0 60000 65536"/>
                <a:gd name="T12" fmla="*/ 0 60000 65536"/>
                <a:gd name="T13" fmla="*/ 0 60000 65536"/>
                <a:gd name="T14" fmla="*/ 0 60000 65536"/>
                <a:gd name="T15" fmla="*/ 0 w 2144"/>
                <a:gd name="T16" fmla="*/ 0 h 1510"/>
                <a:gd name="T17" fmla="*/ 2144 w 2144"/>
                <a:gd name="T18" fmla="*/ 1510 h 1510"/>
              </a:gdLst>
              <a:ahLst/>
              <a:cxnLst>
                <a:cxn ang="T10">
                  <a:pos x="T0" y="T1"/>
                </a:cxn>
                <a:cxn ang="T11">
                  <a:pos x="T2" y="T3"/>
                </a:cxn>
                <a:cxn ang="T12">
                  <a:pos x="T4" y="T5"/>
                </a:cxn>
                <a:cxn ang="T13">
                  <a:pos x="T6" y="T7"/>
                </a:cxn>
                <a:cxn ang="T14">
                  <a:pos x="T8" y="T9"/>
                </a:cxn>
              </a:cxnLst>
              <a:rect l="T15" t="T16" r="T17" b="T18"/>
              <a:pathLst>
                <a:path w="2144" h="1510">
                  <a:moveTo>
                    <a:pt x="0" y="1484"/>
                  </a:moveTo>
                  <a:lnTo>
                    <a:pt x="2112" y="0"/>
                  </a:lnTo>
                  <a:lnTo>
                    <a:pt x="2144" y="25"/>
                  </a:lnTo>
                  <a:lnTo>
                    <a:pt x="42" y="1510"/>
                  </a:lnTo>
                  <a:lnTo>
                    <a:pt x="0" y="1484"/>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165" name="Freeform 138"/>
            <p:cNvSpPr>
              <a:spLocks noChangeAspect="1"/>
            </p:cNvSpPr>
            <p:nvPr/>
          </p:nvSpPr>
          <p:spPr bwMode="gray">
            <a:xfrm>
              <a:off x="3985" y="2688"/>
              <a:ext cx="510" cy="361"/>
            </a:xfrm>
            <a:custGeom>
              <a:avLst/>
              <a:gdLst>
                <a:gd name="T0" fmla="*/ 0 w 2430"/>
                <a:gd name="T1" fmla="*/ 0 h 1720"/>
                <a:gd name="T2" fmla="*/ 0 w 2430"/>
                <a:gd name="T3" fmla="*/ 0 h 1720"/>
                <a:gd name="T4" fmla="*/ 0 w 2430"/>
                <a:gd name="T5" fmla="*/ 0 h 1720"/>
                <a:gd name="T6" fmla="*/ 0 w 2430"/>
                <a:gd name="T7" fmla="*/ 0 h 1720"/>
                <a:gd name="T8" fmla="*/ 0 w 2430"/>
                <a:gd name="T9" fmla="*/ 0 h 1720"/>
                <a:gd name="T10" fmla="*/ 0 60000 65536"/>
                <a:gd name="T11" fmla="*/ 0 60000 65536"/>
                <a:gd name="T12" fmla="*/ 0 60000 65536"/>
                <a:gd name="T13" fmla="*/ 0 60000 65536"/>
                <a:gd name="T14" fmla="*/ 0 60000 65536"/>
                <a:gd name="T15" fmla="*/ 0 w 2430"/>
                <a:gd name="T16" fmla="*/ 0 h 1720"/>
                <a:gd name="T17" fmla="*/ 2430 w 2430"/>
                <a:gd name="T18" fmla="*/ 1720 h 1720"/>
              </a:gdLst>
              <a:ahLst/>
              <a:cxnLst>
                <a:cxn ang="T10">
                  <a:pos x="T0" y="T1"/>
                </a:cxn>
                <a:cxn ang="T11">
                  <a:pos x="T2" y="T3"/>
                </a:cxn>
                <a:cxn ang="T12">
                  <a:pos x="T4" y="T5"/>
                </a:cxn>
                <a:cxn ang="T13">
                  <a:pos x="T6" y="T7"/>
                </a:cxn>
                <a:cxn ang="T14">
                  <a:pos x="T8" y="T9"/>
                </a:cxn>
              </a:cxnLst>
              <a:rect l="T15" t="T16" r="T17" b="T18"/>
              <a:pathLst>
                <a:path w="2430" h="1720">
                  <a:moveTo>
                    <a:pt x="0" y="1667"/>
                  </a:moveTo>
                  <a:lnTo>
                    <a:pt x="2359" y="3"/>
                  </a:lnTo>
                  <a:lnTo>
                    <a:pt x="2430" y="0"/>
                  </a:lnTo>
                  <a:lnTo>
                    <a:pt x="2" y="1720"/>
                  </a:lnTo>
                  <a:lnTo>
                    <a:pt x="0" y="1667"/>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166" name="Freeform 139"/>
            <p:cNvSpPr>
              <a:spLocks noChangeAspect="1"/>
            </p:cNvSpPr>
            <p:nvPr/>
          </p:nvSpPr>
          <p:spPr bwMode="gray">
            <a:xfrm>
              <a:off x="4014" y="2698"/>
              <a:ext cx="590" cy="414"/>
            </a:xfrm>
            <a:custGeom>
              <a:avLst/>
              <a:gdLst>
                <a:gd name="T0" fmla="*/ 0 w 2811"/>
                <a:gd name="T1" fmla="*/ 0 h 1977"/>
                <a:gd name="T2" fmla="*/ 0 w 2811"/>
                <a:gd name="T3" fmla="*/ 0 h 1977"/>
                <a:gd name="T4" fmla="*/ 0 w 2811"/>
                <a:gd name="T5" fmla="*/ 0 h 1977"/>
                <a:gd name="T6" fmla="*/ 0 w 2811"/>
                <a:gd name="T7" fmla="*/ 0 h 1977"/>
                <a:gd name="T8" fmla="*/ 0 w 2811"/>
                <a:gd name="T9" fmla="*/ 0 h 1977"/>
                <a:gd name="T10" fmla="*/ 0 60000 65536"/>
                <a:gd name="T11" fmla="*/ 0 60000 65536"/>
                <a:gd name="T12" fmla="*/ 0 60000 65536"/>
                <a:gd name="T13" fmla="*/ 0 60000 65536"/>
                <a:gd name="T14" fmla="*/ 0 60000 65536"/>
                <a:gd name="T15" fmla="*/ 0 w 2811"/>
                <a:gd name="T16" fmla="*/ 0 h 1977"/>
                <a:gd name="T17" fmla="*/ 2811 w 2811"/>
                <a:gd name="T18" fmla="*/ 1977 h 1977"/>
              </a:gdLst>
              <a:ahLst/>
              <a:cxnLst>
                <a:cxn ang="T10">
                  <a:pos x="T0" y="T1"/>
                </a:cxn>
                <a:cxn ang="T11">
                  <a:pos x="T2" y="T3"/>
                </a:cxn>
                <a:cxn ang="T12">
                  <a:pos x="T4" y="T5"/>
                </a:cxn>
                <a:cxn ang="T13">
                  <a:pos x="T6" y="T7"/>
                </a:cxn>
                <a:cxn ang="T14">
                  <a:pos x="T8" y="T9"/>
                </a:cxn>
              </a:cxnLst>
              <a:rect l="T15" t="T16" r="T17" b="T18"/>
              <a:pathLst>
                <a:path w="2811" h="1977">
                  <a:moveTo>
                    <a:pt x="0" y="1941"/>
                  </a:moveTo>
                  <a:lnTo>
                    <a:pt x="2759" y="0"/>
                  </a:lnTo>
                  <a:lnTo>
                    <a:pt x="2811" y="10"/>
                  </a:lnTo>
                  <a:lnTo>
                    <a:pt x="30" y="1977"/>
                  </a:lnTo>
                  <a:lnTo>
                    <a:pt x="0" y="194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167" name="Freeform 140"/>
            <p:cNvSpPr>
              <a:spLocks noChangeAspect="1"/>
            </p:cNvSpPr>
            <p:nvPr/>
          </p:nvSpPr>
          <p:spPr bwMode="gray">
            <a:xfrm>
              <a:off x="4073" y="2724"/>
              <a:ext cx="615" cy="432"/>
            </a:xfrm>
            <a:custGeom>
              <a:avLst/>
              <a:gdLst>
                <a:gd name="T0" fmla="*/ 0 w 2932"/>
                <a:gd name="T1" fmla="*/ 0 h 2058"/>
                <a:gd name="T2" fmla="*/ 0 w 2932"/>
                <a:gd name="T3" fmla="*/ 0 h 2058"/>
                <a:gd name="T4" fmla="*/ 0 w 2932"/>
                <a:gd name="T5" fmla="*/ 0 h 2058"/>
                <a:gd name="T6" fmla="*/ 0 w 2932"/>
                <a:gd name="T7" fmla="*/ 0 h 2058"/>
                <a:gd name="T8" fmla="*/ 0 w 2932"/>
                <a:gd name="T9" fmla="*/ 0 h 2058"/>
                <a:gd name="T10" fmla="*/ 0 60000 65536"/>
                <a:gd name="T11" fmla="*/ 0 60000 65536"/>
                <a:gd name="T12" fmla="*/ 0 60000 65536"/>
                <a:gd name="T13" fmla="*/ 0 60000 65536"/>
                <a:gd name="T14" fmla="*/ 0 60000 65536"/>
                <a:gd name="T15" fmla="*/ 0 w 2932"/>
                <a:gd name="T16" fmla="*/ 0 h 2058"/>
                <a:gd name="T17" fmla="*/ 2932 w 2932"/>
                <a:gd name="T18" fmla="*/ 2058 h 2058"/>
              </a:gdLst>
              <a:ahLst/>
              <a:cxnLst>
                <a:cxn ang="T10">
                  <a:pos x="T0" y="T1"/>
                </a:cxn>
                <a:cxn ang="T11">
                  <a:pos x="T2" y="T3"/>
                </a:cxn>
                <a:cxn ang="T12">
                  <a:pos x="T4" y="T5"/>
                </a:cxn>
                <a:cxn ang="T13">
                  <a:pos x="T6" y="T7"/>
                </a:cxn>
                <a:cxn ang="T14">
                  <a:pos x="T8" y="T9"/>
                </a:cxn>
              </a:cxnLst>
              <a:rect l="T15" t="T16" r="T17" b="T18"/>
              <a:pathLst>
                <a:path w="2932" h="2058">
                  <a:moveTo>
                    <a:pt x="0" y="2033"/>
                  </a:moveTo>
                  <a:lnTo>
                    <a:pt x="2889" y="0"/>
                  </a:lnTo>
                  <a:lnTo>
                    <a:pt x="2932" y="18"/>
                  </a:lnTo>
                  <a:lnTo>
                    <a:pt x="43" y="2058"/>
                  </a:lnTo>
                  <a:lnTo>
                    <a:pt x="0" y="203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168" name="Freeform 141"/>
            <p:cNvSpPr>
              <a:spLocks noChangeAspect="1"/>
            </p:cNvSpPr>
            <p:nvPr/>
          </p:nvSpPr>
          <p:spPr bwMode="gray">
            <a:xfrm>
              <a:off x="4154" y="2761"/>
              <a:ext cx="603" cy="421"/>
            </a:xfrm>
            <a:custGeom>
              <a:avLst/>
              <a:gdLst>
                <a:gd name="T0" fmla="*/ 0 w 2874"/>
                <a:gd name="T1" fmla="*/ 0 h 2011"/>
                <a:gd name="T2" fmla="*/ 0 w 2874"/>
                <a:gd name="T3" fmla="*/ 0 h 2011"/>
                <a:gd name="T4" fmla="*/ 0 w 2874"/>
                <a:gd name="T5" fmla="*/ 0 h 2011"/>
                <a:gd name="T6" fmla="*/ 0 w 2874"/>
                <a:gd name="T7" fmla="*/ 0 h 2011"/>
                <a:gd name="T8" fmla="*/ 0 w 2874"/>
                <a:gd name="T9" fmla="*/ 0 h 2011"/>
                <a:gd name="T10" fmla="*/ 0 60000 65536"/>
                <a:gd name="T11" fmla="*/ 0 60000 65536"/>
                <a:gd name="T12" fmla="*/ 0 60000 65536"/>
                <a:gd name="T13" fmla="*/ 0 60000 65536"/>
                <a:gd name="T14" fmla="*/ 0 60000 65536"/>
                <a:gd name="T15" fmla="*/ 0 w 2874"/>
                <a:gd name="T16" fmla="*/ 0 h 2011"/>
                <a:gd name="T17" fmla="*/ 2874 w 2874"/>
                <a:gd name="T18" fmla="*/ 2011 h 2011"/>
              </a:gdLst>
              <a:ahLst/>
              <a:cxnLst>
                <a:cxn ang="T10">
                  <a:pos x="T0" y="T1"/>
                </a:cxn>
                <a:cxn ang="T11">
                  <a:pos x="T2" y="T3"/>
                </a:cxn>
                <a:cxn ang="T12">
                  <a:pos x="T4" y="T5"/>
                </a:cxn>
                <a:cxn ang="T13">
                  <a:pos x="T6" y="T7"/>
                </a:cxn>
                <a:cxn ang="T14">
                  <a:pos x="T8" y="T9"/>
                </a:cxn>
              </a:cxnLst>
              <a:rect l="T15" t="T16" r="T17" b="T18"/>
              <a:pathLst>
                <a:path w="2874" h="2011">
                  <a:moveTo>
                    <a:pt x="0" y="1999"/>
                  </a:moveTo>
                  <a:lnTo>
                    <a:pt x="2840" y="0"/>
                  </a:lnTo>
                  <a:lnTo>
                    <a:pt x="2874" y="24"/>
                  </a:lnTo>
                  <a:lnTo>
                    <a:pt x="65" y="2011"/>
                  </a:lnTo>
                  <a:lnTo>
                    <a:pt x="0" y="1999"/>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169" name="Freeform 142"/>
            <p:cNvSpPr>
              <a:spLocks noChangeAspect="1"/>
            </p:cNvSpPr>
            <p:nvPr/>
          </p:nvSpPr>
          <p:spPr bwMode="gray">
            <a:xfrm>
              <a:off x="4269" y="2808"/>
              <a:ext cx="546" cy="382"/>
            </a:xfrm>
            <a:custGeom>
              <a:avLst/>
              <a:gdLst>
                <a:gd name="T0" fmla="*/ 0 w 2604"/>
                <a:gd name="T1" fmla="*/ 0 h 1820"/>
                <a:gd name="T2" fmla="*/ 0 w 2604"/>
                <a:gd name="T3" fmla="*/ 0 h 1820"/>
                <a:gd name="T4" fmla="*/ 0 w 2604"/>
                <a:gd name="T5" fmla="*/ 0 h 1820"/>
                <a:gd name="T6" fmla="*/ 0 w 2604"/>
                <a:gd name="T7" fmla="*/ 0 h 1820"/>
                <a:gd name="T8" fmla="*/ 0 w 2604"/>
                <a:gd name="T9" fmla="*/ 0 h 1820"/>
                <a:gd name="T10" fmla="*/ 0 60000 65536"/>
                <a:gd name="T11" fmla="*/ 0 60000 65536"/>
                <a:gd name="T12" fmla="*/ 0 60000 65536"/>
                <a:gd name="T13" fmla="*/ 0 60000 65536"/>
                <a:gd name="T14" fmla="*/ 0 60000 65536"/>
                <a:gd name="T15" fmla="*/ 0 w 2604"/>
                <a:gd name="T16" fmla="*/ 0 h 1820"/>
                <a:gd name="T17" fmla="*/ 2604 w 2604"/>
                <a:gd name="T18" fmla="*/ 1820 h 1820"/>
              </a:gdLst>
              <a:ahLst/>
              <a:cxnLst>
                <a:cxn ang="T10">
                  <a:pos x="T0" y="T1"/>
                </a:cxn>
                <a:cxn ang="T11">
                  <a:pos x="T2" y="T3"/>
                </a:cxn>
                <a:cxn ang="T12">
                  <a:pos x="T4" y="T5"/>
                </a:cxn>
                <a:cxn ang="T13">
                  <a:pos x="T6" y="T7"/>
                </a:cxn>
                <a:cxn ang="T14">
                  <a:pos x="T8" y="T9"/>
                </a:cxn>
              </a:cxnLst>
              <a:rect l="T15" t="T16" r="T17" b="T18"/>
              <a:pathLst>
                <a:path w="2604" h="1820">
                  <a:moveTo>
                    <a:pt x="0" y="1820"/>
                  </a:moveTo>
                  <a:lnTo>
                    <a:pt x="2577" y="0"/>
                  </a:lnTo>
                  <a:lnTo>
                    <a:pt x="2604" y="30"/>
                  </a:lnTo>
                  <a:lnTo>
                    <a:pt x="78" y="1819"/>
                  </a:lnTo>
                  <a:lnTo>
                    <a:pt x="0" y="182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170" name="Freeform 143"/>
            <p:cNvSpPr>
              <a:spLocks noChangeAspect="1"/>
            </p:cNvSpPr>
            <p:nvPr/>
          </p:nvSpPr>
          <p:spPr bwMode="gray">
            <a:xfrm>
              <a:off x="4323" y="2868"/>
              <a:ext cx="531" cy="380"/>
            </a:xfrm>
            <a:custGeom>
              <a:avLst/>
              <a:gdLst>
                <a:gd name="T0" fmla="*/ 0 w 2535"/>
                <a:gd name="T1" fmla="*/ 0 h 1808"/>
                <a:gd name="T2" fmla="*/ 0 w 2535"/>
                <a:gd name="T3" fmla="*/ 0 h 1808"/>
                <a:gd name="T4" fmla="*/ 0 w 2535"/>
                <a:gd name="T5" fmla="*/ 0 h 1808"/>
                <a:gd name="T6" fmla="*/ 0 w 2535"/>
                <a:gd name="T7" fmla="*/ 0 h 1808"/>
                <a:gd name="T8" fmla="*/ 0 w 2535"/>
                <a:gd name="T9" fmla="*/ 0 h 1808"/>
                <a:gd name="T10" fmla="*/ 0 60000 65536"/>
                <a:gd name="T11" fmla="*/ 0 60000 65536"/>
                <a:gd name="T12" fmla="*/ 0 60000 65536"/>
                <a:gd name="T13" fmla="*/ 0 60000 65536"/>
                <a:gd name="T14" fmla="*/ 0 60000 65536"/>
                <a:gd name="T15" fmla="*/ 0 w 2535"/>
                <a:gd name="T16" fmla="*/ 0 h 1808"/>
                <a:gd name="T17" fmla="*/ 2535 w 2535"/>
                <a:gd name="T18" fmla="*/ 1808 h 1808"/>
              </a:gdLst>
              <a:ahLst/>
              <a:cxnLst>
                <a:cxn ang="T10">
                  <a:pos x="T0" y="T1"/>
                </a:cxn>
                <a:cxn ang="T11">
                  <a:pos x="T2" y="T3"/>
                </a:cxn>
                <a:cxn ang="T12">
                  <a:pos x="T4" y="T5"/>
                </a:cxn>
                <a:cxn ang="T13">
                  <a:pos x="T6" y="T7"/>
                </a:cxn>
                <a:cxn ang="T14">
                  <a:pos x="T8" y="T9"/>
                </a:cxn>
              </a:cxnLst>
              <a:rect l="T15" t="T16" r="T17" b="T18"/>
              <a:pathLst>
                <a:path w="2535" h="1808">
                  <a:moveTo>
                    <a:pt x="0" y="1773"/>
                  </a:moveTo>
                  <a:lnTo>
                    <a:pt x="2519" y="0"/>
                  </a:lnTo>
                  <a:lnTo>
                    <a:pt x="2535" y="38"/>
                  </a:lnTo>
                  <a:lnTo>
                    <a:pt x="33" y="1808"/>
                  </a:lnTo>
                  <a:lnTo>
                    <a:pt x="0" y="177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171" name="Freeform 144"/>
            <p:cNvSpPr>
              <a:spLocks noChangeAspect="1"/>
            </p:cNvSpPr>
            <p:nvPr/>
          </p:nvSpPr>
          <p:spPr bwMode="gray">
            <a:xfrm>
              <a:off x="4378" y="2930"/>
              <a:ext cx="522" cy="366"/>
            </a:xfrm>
            <a:custGeom>
              <a:avLst/>
              <a:gdLst>
                <a:gd name="T0" fmla="*/ 0 w 2483"/>
                <a:gd name="T1" fmla="*/ 0 h 1745"/>
                <a:gd name="T2" fmla="*/ 0 w 2483"/>
                <a:gd name="T3" fmla="*/ 0 h 1745"/>
                <a:gd name="T4" fmla="*/ 0 w 2483"/>
                <a:gd name="T5" fmla="*/ 0 h 1745"/>
                <a:gd name="T6" fmla="*/ 0 w 2483"/>
                <a:gd name="T7" fmla="*/ 0 h 1745"/>
                <a:gd name="T8" fmla="*/ 0 w 2483"/>
                <a:gd name="T9" fmla="*/ 0 h 1745"/>
                <a:gd name="T10" fmla="*/ 0 60000 65536"/>
                <a:gd name="T11" fmla="*/ 0 60000 65536"/>
                <a:gd name="T12" fmla="*/ 0 60000 65536"/>
                <a:gd name="T13" fmla="*/ 0 60000 65536"/>
                <a:gd name="T14" fmla="*/ 0 60000 65536"/>
                <a:gd name="T15" fmla="*/ 0 w 2483"/>
                <a:gd name="T16" fmla="*/ 0 h 1745"/>
                <a:gd name="T17" fmla="*/ 2483 w 2483"/>
                <a:gd name="T18" fmla="*/ 1745 h 1745"/>
              </a:gdLst>
              <a:ahLst/>
              <a:cxnLst>
                <a:cxn ang="T10">
                  <a:pos x="T0" y="T1"/>
                </a:cxn>
                <a:cxn ang="T11">
                  <a:pos x="T2" y="T3"/>
                </a:cxn>
                <a:cxn ang="T12">
                  <a:pos x="T4" y="T5"/>
                </a:cxn>
                <a:cxn ang="T13">
                  <a:pos x="T6" y="T7"/>
                </a:cxn>
                <a:cxn ang="T14">
                  <a:pos x="T8" y="T9"/>
                </a:cxn>
              </a:cxnLst>
              <a:rect l="T15" t="T16" r="T17" b="T18"/>
              <a:pathLst>
                <a:path w="2483" h="1745">
                  <a:moveTo>
                    <a:pt x="0" y="1715"/>
                  </a:moveTo>
                  <a:lnTo>
                    <a:pt x="2438" y="0"/>
                  </a:lnTo>
                  <a:lnTo>
                    <a:pt x="2483" y="18"/>
                  </a:lnTo>
                  <a:lnTo>
                    <a:pt x="41" y="1745"/>
                  </a:lnTo>
                  <a:lnTo>
                    <a:pt x="0" y="1715"/>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172" name="Freeform 145"/>
            <p:cNvSpPr>
              <a:spLocks noChangeAspect="1"/>
            </p:cNvSpPr>
            <p:nvPr/>
          </p:nvSpPr>
          <p:spPr bwMode="gray">
            <a:xfrm>
              <a:off x="4451" y="2962"/>
              <a:ext cx="528" cy="370"/>
            </a:xfrm>
            <a:custGeom>
              <a:avLst/>
              <a:gdLst>
                <a:gd name="T0" fmla="*/ 0 w 2514"/>
                <a:gd name="T1" fmla="*/ 0 h 1762"/>
                <a:gd name="T2" fmla="*/ 0 w 2514"/>
                <a:gd name="T3" fmla="*/ 0 h 1762"/>
                <a:gd name="T4" fmla="*/ 0 w 2514"/>
                <a:gd name="T5" fmla="*/ 0 h 1762"/>
                <a:gd name="T6" fmla="*/ 0 w 2514"/>
                <a:gd name="T7" fmla="*/ 0 h 1762"/>
                <a:gd name="T8" fmla="*/ 0 w 2514"/>
                <a:gd name="T9" fmla="*/ 0 h 1762"/>
                <a:gd name="T10" fmla="*/ 0 60000 65536"/>
                <a:gd name="T11" fmla="*/ 0 60000 65536"/>
                <a:gd name="T12" fmla="*/ 0 60000 65536"/>
                <a:gd name="T13" fmla="*/ 0 60000 65536"/>
                <a:gd name="T14" fmla="*/ 0 60000 65536"/>
                <a:gd name="T15" fmla="*/ 0 w 2514"/>
                <a:gd name="T16" fmla="*/ 0 h 1762"/>
                <a:gd name="T17" fmla="*/ 2514 w 2514"/>
                <a:gd name="T18" fmla="*/ 1762 h 1762"/>
              </a:gdLst>
              <a:ahLst/>
              <a:cxnLst>
                <a:cxn ang="T10">
                  <a:pos x="T0" y="T1"/>
                </a:cxn>
                <a:cxn ang="T11">
                  <a:pos x="T2" y="T3"/>
                </a:cxn>
                <a:cxn ang="T12">
                  <a:pos x="T4" y="T5"/>
                </a:cxn>
                <a:cxn ang="T13">
                  <a:pos x="T6" y="T7"/>
                </a:cxn>
                <a:cxn ang="T14">
                  <a:pos x="T8" y="T9"/>
                </a:cxn>
              </a:cxnLst>
              <a:rect l="T15" t="T16" r="T17" b="T18"/>
              <a:pathLst>
                <a:path w="2514" h="1762">
                  <a:moveTo>
                    <a:pt x="0" y="1742"/>
                  </a:moveTo>
                  <a:lnTo>
                    <a:pt x="2476" y="0"/>
                  </a:lnTo>
                  <a:lnTo>
                    <a:pt x="2514" y="22"/>
                  </a:lnTo>
                  <a:lnTo>
                    <a:pt x="51" y="1762"/>
                  </a:lnTo>
                  <a:lnTo>
                    <a:pt x="0" y="1742"/>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173" name="Freeform 146"/>
            <p:cNvSpPr>
              <a:spLocks noChangeAspect="1"/>
            </p:cNvSpPr>
            <p:nvPr/>
          </p:nvSpPr>
          <p:spPr bwMode="gray">
            <a:xfrm>
              <a:off x="4536" y="3004"/>
              <a:ext cx="502" cy="352"/>
            </a:xfrm>
            <a:custGeom>
              <a:avLst/>
              <a:gdLst>
                <a:gd name="T0" fmla="*/ 0 w 2387"/>
                <a:gd name="T1" fmla="*/ 0 h 1676"/>
                <a:gd name="T2" fmla="*/ 0 w 2387"/>
                <a:gd name="T3" fmla="*/ 0 h 1676"/>
                <a:gd name="T4" fmla="*/ 0 w 2387"/>
                <a:gd name="T5" fmla="*/ 0 h 1676"/>
                <a:gd name="T6" fmla="*/ 0 w 2387"/>
                <a:gd name="T7" fmla="*/ 0 h 1676"/>
                <a:gd name="T8" fmla="*/ 0 w 2387"/>
                <a:gd name="T9" fmla="*/ 0 h 1676"/>
                <a:gd name="T10" fmla="*/ 0 60000 65536"/>
                <a:gd name="T11" fmla="*/ 0 60000 65536"/>
                <a:gd name="T12" fmla="*/ 0 60000 65536"/>
                <a:gd name="T13" fmla="*/ 0 60000 65536"/>
                <a:gd name="T14" fmla="*/ 0 60000 65536"/>
                <a:gd name="T15" fmla="*/ 0 w 2387"/>
                <a:gd name="T16" fmla="*/ 0 h 1676"/>
                <a:gd name="T17" fmla="*/ 2387 w 2387"/>
                <a:gd name="T18" fmla="*/ 1676 h 1676"/>
              </a:gdLst>
              <a:ahLst/>
              <a:cxnLst>
                <a:cxn ang="T10">
                  <a:pos x="T0" y="T1"/>
                </a:cxn>
                <a:cxn ang="T11">
                  <a:pos x="T2" y="T3"/>
                </a:cxn>
                <a:cxn ang="T12">
                  <a:pos x="T4" y="T5"/>
                </a:cxn>
                <a:cxn ang="T13">
                  <a:pos x="T6" y="T7"/>
                </a:cxn>
                <a:cxn ang="T14">
                  <a:pos x="T8" y="T9"/>
                </a:cxn>
              </a:cxnLst>
              <a:rect l="T15" t="T16" r="T17" b="T18"/>
              <a:pathLst>
                <a:path w="2387" h="1676">
                  <a:moveTo>
                    <a:pt x="0" y="1661"/>
                  </a:moveTo>
                  <a:lnTo>
                    <a:pt x="2357" y="0"/>
                  </a:lnTo>
                  <a:lnTo>
                    <a:pt x="2387" y="30"/>
                  </a:lnTo>
                  <a:lnTo>
                    <a:pt x="59" y="1676"/>
                  </a:lnTo>
                  <a:lnTo>
                    <a:pt x="0" y="166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sp>
          <p:nvSpPr>
            <p:cNvPr id="174" name="Freeform 147"/>
            <p:cNvSpPr>
              <a:spLocks noChangeAspect="1"/>
            </p:cNvSpPr>
            <p:nvPr/>
          </p:nvSpPr>
          <p:spPr bwMode="gray">
            <a:xfrm>
              <a:off x="4642" y="3068"/>
              <a:ext cx="426" cy="299"/>
            </a:xfrm>
            <a:custGeom>
              <a:avLst/>
              <a:gdLst>
                <a:gd name="T0" fmla="*/ 0 w 2029"/>
                <a:gd name="T1" fmla="*/ 0 h 1429"/>
                <a:gd name="T2" fmla="*/ 0 w 2029"/>
                <a:gd name="T3" fmla="*/ 0 h 1429"/>
                <a:gd name="T4" fmla="*/ 0 w 2029"/>
                <a:gd name="T5" fmla="*/ 0 h 1429"/>
                <a:gd name="T6" fmla="*/ 0 w 2029"/>
                <a:gd name="T7" fmla="*/ 0 h 1429"/>
                <a:gd name="T8" fmla="*/ 0 w 2029"/>
                <a:gd name="T9" fmla="*/ 0 h 1429"/>
                <a:gd name="T10" fmla="*/ 0 60000 65536"/>
                <a:gd name="T11" fmla="*/ 0 60000 65536"/>
                <a:gd name="T12" fmla="*/ 0 60000 65536"/>
                <a:gd name="T13" fmla="*/ 0 60000 65536"/>
                <a:gd name="T14" fmla="*/ 0 60000 65536"/>
                <a:gd name="T15" fmla="*/ 0 w 2029"/>
                <a:gd name="T16" fmla="*/ 0 h 1429"/>
                <a:gd name="T17" fmla="*/ 2029 w 2029"/>
                <a:gd name="T18" fmla="*/ 1429 h 1429"/>
              </a:gdLst>
              <a:ahLst/>
              <a:cxnLst>
                <a:cxn ang="T10">
                  <a:pos x="T0" y="T1"/>
                </a:cxn>
                <a:cxn ang="T11">
                  <a:pos x="T2" y="T3"/>
                </a:cxn>
                <a:cxn ang="T12">
                  <a:pos x="T4" y="T5"/>
                </a:cxn>
                <a:cxn ang="T13">
                  <a:pos x="T6" y="T7"/>
                </a:cxn>
                <a:cxn ang="T14">
                  <a:pos x="T8" y="T9"/>
                </a:cxn>
              </a:cxnLst>
              <a:rect l="T15" t="T16" r="T17" b="T18"/>
              <a:pathLst>
                <a:path w="2029" h="1429">
                  <a:moveTo>
                    <a:pt x="0" y="1424"/>
                  </a:moveTo>
                  <a:lnTo>
                    <a:pt x="2024" y="0"/>
                  </a:lnTo>
                  <a:lnTo>
                    <a:pt x="2029" y="48"/>
                  </a:lnTo>
                  <a:lnTo>
                    <a:pt x="74" y="1429"/>
                  </a:lnTo>
                  <a:lnTo>
                    <a:pt x="0" y="1424"/>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endParaRPr lang="en-US">
                <a:solidFill>
                  <a:prstClr val="black"/>
                </a:solidFill>
                <a:latin typeface="Arial" pitchFamily="34" charset="0"/>
              </a:endParaRPr>
            </a:p>
          </p:txBody>
        </p:sp>
      </p:grpSp>
      <p:pic>
        <p:nvPicPr>
          <p:cNvPr id="179" name="Picture 460"/>
          <p:cNvPicPr>
            <a:picLocks noChangeAspect="1" noChangeArrowheads="1"/>
          </p:cNvPicPr>
          <p:nvPr/>
        </p:nvPicPr>
        <p:blipFill>
          <a:blip r:embed="rId5" cstate="print"/>
          <a:srcRect/>
          <a:stretch>
            <a:fillRect/>
          </a:stretch>
        </p:blipFill>
        <p:spPr bwMode="gray">
          <a:xfrm>
            <a:off x="5080327" y="3652844"/>
            <a:ext cx="321732" cy="495743"/>
          </a:xfrm>
          <a:prstGeom prst="rect">
            <a:avLst/>
          </a:prstGeom>
          <a:noFill/>
          <a:ln w="9525">
            <a:noFill/>
            <a:miter lim="800000"/>
            <a:headEnd/>
            <a:tailEnd/>
          </a:ln>
        </p:spPr>
      </p:pic>
      <p:cxnSp>
        <p:nvCxnSpPr>
          <p:cNvPr id="184" name="AutoShape 97"/>
          <p:cNvCxnSpPr>
            <a:cxnSpLocks noChangeShapeType="1"/>
            <a:stCxn id="175" idx="2"/>
            <a:endCxn id="179" idx="0"/>
          </p:cNvCxnSpPr>
          <p:nvPr/>
        </p:nvCxnSpPr>
        <p:spPr bwMode="gray">
          <a:xfrm rot="5400000">
            <a:off x="5310845" y="3242276"/>
            <a:ext cx="340916" cy="480210"/>
          </a:xfrm>
          <a:prstGeom prst="straightConnector1">
            <a:avLst/>
          </a:prstGeom>
          <a:noFill/>
          <a:ln w="28575">
            <a:solidFill>
              <a:schemeClr val="accent5"/>
            </a:solidFill>
            <a:round/>
            <a:headEnd type="none" w="med" len="med"/>
            <a:tailEnd type="none" w="med" len="med"/>
          </a:ln>
        </p:spPr>
      </p:cxnSp>
      <p:cxnSp>
        <p:nvCxnSpPr>
          <p:cNvPr id="187" name="AutoShape 97"/>
          <p:cNvCxnSpPr>
            <a:cxnSpLocks noChangeShapeType="1"/>
            <a:stCxn id="175" idx="2"/>
            <a:endCxn id="177" idx="0"/>
          </p:cNvCxnSpPr>
          <p:nvPr/>
        </p:nvCxnSpPr>
        <p:spPr bwMode="gray">
          <a:xfrm rot="16200000" flipH="1">
            <a:off x="5484928" y="3548409"/>
            <a:ext cx="663235" cy="190275"/>
          </a:xfrm>
          <a:prstGeom prst="straightConnector1">
            <a:avLst/>
          </a:prstGeom>
          <a:noFill/>
          <a:ln w="28575">
            <a:solidFill>
              <a:schemeClr val="accent5"/>
            </a:solidFill>
            <a:round/>
            <a:headEnd type="none" w="med" len="med"/>
            <a:tailEnd type="none" w="med" len="med"/>
          </a:ln>
        </p:spPr>
      </p:cxnSp>
      <p:cxnSp>
        <p:nvCxnSpPr>
          <p:cNvPr id="190" name="AutoShape 97"/>
          <p:cNvCxnSpPr>
            <a:cxnSpLocks noChangeShapeType="1"/>
            <a:stCxn id="175" idx="2"/>
            <a:endCxn id="178" idx="0"/>
          </p:cNvCxnSpPr>
          <p:nvPr/>
        </p:nvCxnSpPr>
        <p:spPr bwMode="gray">
          <a:xfrm rot="16200000" flipH="1">
            <a:off x="5937821" y="3095515"/>
            <a:ext cx="582721" cy="1015536"/>
          </a:xfrm>
          <a:prstGeom prst="straightConnector1">
            <a:avLst/>
          </a:prstGeom>
          <a:noFill/>
          <a:ln w="28575">
            <a:solidFill>
              <a:schemeClr val="accent5"/>
            </a:solidFill>
            <a:round/>
            <a:headEnd type="none" w="med" len="med"/>
            <a:tailEnd type="none" w="med" len="med"/>
          </a:ln>
        </p:spPr>
      </p:cxnSp>
      <p:grpSp>
        <p:nvGrpSpPr>
          <p:cNvPr id="10" name="Group 12"/>
          <p:cNvGrpSpPr>
            <a:grpSpLocks/>
          </p:cNvGrpSpPr>
          <p:nvPr/>
        </p:nvGrpSpPr>
        <p:grpSpPr bwMode="auto">
          <a:xfrm>
            <a:off x="6702770" y="3074701"/>
            <a:ext cx="378568" cy="578179"/>
            <a:chOff x="3769" y="1208"/>
            <a:chExt cx="1415" cy="2293"/>
          </a:xfrm>
        </p:grpSpPr>
        <p:sp>
          <p:nvSpPr>
            <p:cNvPr id="218" name="Freeform 13"/>
            <p:cNvSpPr>
              <a:spLocks/>
            </p:cNvSpPr>
            <p:nvPr/>
          </p:nvSpPr>
          <p:spPr bwMode="gray">
            <a:xfrm>
              <a:off x="3772" y="1507"/>
              <a:ext cx="1411" cy="766"/>
            </a:xfrm>
            <a:custGeom>
              <a:avLst/>
              <a:gdLst>
                <a:gd name="T0" fmla="*/ 0 w 2232"/>
                <a:gd name="T1" fmla="*/ 3 h 1212"/>
                <a:gd name="T2" fmla="*/ 3 w 2232"/>
                <a:gd name="T3" fmla="*/ 5 h 1212"/>
                <a:gd name="T4" fmla="*/ 6 w 2232"/>
                <a:gd name="T5" fmla="*/ 3 h 1212"/>
                <a:gd name="T6" fmla="*/ 8 w 2232"/>
                <a:gd name="T7" fmla="*/ 4 h 1212"/>
                <a:gd name="T8" fmla="*/ 9 w 2232"/>
                <a:gd name="T9" fmla="*/ 3 h 1212"/>
                <a:gd name="T10" fmla="*/ 4 w 2232"/>
                <a:gd name="T11" fmla="*/ 0 h 1212"/>
                <a:gd name="T12" fmla="*/ 0 w 2232"/>
                <a:gd name="T13" fmla="*/ 3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a:noFill/>
              <a:round/>
              <a:headEnd/>
              <a:tailEnd/>
            </a:ln>
          </p:spPr>
          <p:txBody>
            <a:bodyPr/>
            <a:lstStyle/>
            <a:p>
              <a:pPr algn="r"/>
              <a:endParaRPr lang="en-US">
                <a:solidFill>
                  <a:prstClr val="black"/>
                </a:solidFill>
                <a:latin typeface="Arial" pitchFamily="34" charset="0"/>
              </a:endParaRPr>
            </a:p>
          </p:txBody>
        </p:sp>
        <p:sp>
          <p:nvSpPr>
            <p:cNvPr id="219" name="Freeform 14"/>
            <p:cNvSpPr>
              <a:spLocks/>
            </p:cNvSpPr>
            <p:nvPr/>
          </p:nvSpPr>
          <p:spPr bwMode="gray">
            <a:xfrm>
              <a:off x="3769" y="1804"/>
              <a:ext cx="1411" cy="766"/>
            </a:xfrm>
            <a:custGeom>
              <a:avLst/>
              <a:gdLst>
                <a:gd name="T0" fmla="*/ 0 w 2232"/>
                <a:gd name="T1" fmla="*/ 3 h 1212"/>
                <a:gd name="T2" fmla="*/ 3 w 2232"/>
                <a:gd name="T3" fmla="*/ 5 h 1212"/>
                <a:gd name="T4" fmla="*/ 6 w 2232"/>
                <a:gd name="T5" fmla="*/ 3 h 1212"/>
                <a:gd name="T6" fmla="*/ 8 w 2232"/>
                <a:gd name="T7" fmla="*/ 4 h 1212"/>
                <a:gd name="T8" fmla="*/ 9 w 2232"/>
                <a:gd name="T9" fmla="*/ 3 h 1212"/>
                <a:gd name="T10" fmla="*/ 4 w 2232"/>
                <a:gd name="T11" fmla="*/ 0 h 1212"/>
                <a:gd name="T12" fmla="*/ 0 w 2232"/>
                <a:gd name="T13" fmla="*/ 3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71" y="554"/>
                  </a:lnTo>
                  <a:lnTo>
                    <a:pt x="2086" y="918"/>
                  </a:lnTo>
                  <a:lnTo>
                    <a:pt x="2232" y="814"/>
                  </a:lnTo>
                  <a:lnTo>
                    <a:pt x="1080" y="0"/>
                  </a:lnTo>
                  <a:lnTo>
                    <a:pt x="0" y="766"/>
                  </a:lnTo>
                  <a:close/>
                </a:path>
              </a:pathLst>
            </a:custGeom>
            <a:solidFill>
              <a:srgbClr val="B2B2B2"/>
            </a:solidFill>
            <a:ln w="9525">
              <a:noFill/>
              <a:round/>
              <a:headEnd/>
              <a:tailEnd/>
            </a:ln>
          </p:spPr>
          <p:txBody>
            <a:bodyPr/>
            <a:lstStyle/>
            <a:p>
              <a:pPr algn="r"/>
              <a:endParaRPr lang="en-US">
                <a:solidFill>
                  <a:prstClr val="black"/>
                </a:solidFill>
                <a:latin typeface="Arial" pitchFamily="34" charset="0"/>
              </a:endParaRPr>
            </a:p>
          </p:txBody>
        </p:sp>
        <p:sp>
          <p:nvSpPr>
            <p:cNvPr id="220" name="Freeform 15"/>
            <p:cNvSpPr>
              <a:spLocks/>
            </p:cNvSpPr>
            <p:nvPr/>
          </p:nvSpPr>
          <p:spPr bwMode="gray">
            <a:xfrm>
              <a:off x="3769" y="2103"/>
              <a:ext cx="1411" cy="766"/>
            </a:xfrm>
            <a:custGeom>
              <a:avLst/>
              <a:gdLst>
                <a:gd name="T0" fmla="*/ 0 w 2232"/>
                <a:gd name="T1" fmla="*/ 3 h 1212"/>
                <a:gd name="T2" fmla="*/ 3 w 2232"/>
                <a:gd name="T3" fmla="*/ 5 h 1212"/>
                <a:gd name="T4" fmla="*/ 6 w 2232"/>
                <a:gd name="T5" fmla="*/ 3 h 1212"/>
                <a:gd name="T6" fmla="*/ 8 w 2232"/>
                <a:gd name="T7" fmla="*/ 4 h 1212"/>
                <a:gd name="T8" fmla="*/ 9 w 2232"/>
                <a:gd name="T9" fmla="*/ 3 h 1212"/>
                <a:gd name="T10" fmla="*/ 4 w 2232"/>
                <a:gd name="T11" fmla="*/ 0 h 1212"/>
                <a:gd name="T12" fmla="*/ 0 w 2232"/>
                <a:gd name="T13" fmla="*/ 3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a:noFill/>
              <a:round/>
              <a:headEnd/>
              <a:tailEnd/>
            </a:ln>
          </p:spPr>
          <p:txBody>
            <a:bodyPr/>
            <a:lstStyle/>
            <a:p>
              <a:pPr algn="r"/>
              <a:endParaRPr lang="en-US">
                <a:solidFill>
                  <a:prstClr val="black"/>
                </a:solidFill>
                <a:latin typeface="Arial" pitchFamily="34" charset="0"/>
              </a:endParaRPr>
            </a:p>
          </p:txBody>
        </p:sp>
        <p:sp>
          <p:nvSpPr>
            <p:cNvPr id="221" name="Freeform 16"/>
            <p:cNvSpPr>
              <a:spLocks/>
            </p:cNvSpPr>
            <p:nvPr/>
          </p:nvSpPr>
          <p:spPr bwMode="gray">
            <a:xfrm>
              <a:off x="4165" y="1848"/>
              <a:ext cx="924" cy="654"/>
            </a:xfrm>
            <a:custGeom>
              <a:avLst/>
              <a:gdLst>
                <a:gd name="T0" fmla="*/ 0 w 1462"/>
                <a:gd name="T1" fmla="*/ 4 h 1034"/>
                <a:gd name="T2" fmla="*/ 0 w 1462"/>
                <a:gd name="T3" fmla="*/ 3 h 1034"/>
                <a:gd name="T4" fmla="*/ 4 w 1462"/>
                <a:gd name="T5" fmla="*/ 0 h 1034"/>
                <a:gd name="T6" fmla="*/ 6 w 1462"/>
                <a:gd name="T7" fmla="*/ 2 h 1034"/>
                <a:gd name="T8" fmla="*/ 6 w 1462"/>
                <a:gd name="T9" fmla="*/ 4 h 1034"/>
                <a:gd name="T10" fmla="*/ 3 w 1462"/>
                <a:gd name="T11" fmla="*/ 2 h 1034"/>
                <a:gd name="T12" fmla="*/ 0 w 1462"/>
                <a:gd name="T13" fmla="*/ 4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algn="r"/>
              <a:endParaRPr lang="en-US">
                <a:solidFill>
                  <a:prstClr val="black"/>
                </a:solidFill>
                <a:latin typeface="Arial" pitchFamily="34" charset="0"/>
              </a:endParaRPr>
            </a:p>
          </p:txBody>
        </p:sp>
        <p:sp>
          <p:nvSpPr>
            <p:cNvPr id="222" name="Freeform 17"/>
            <p:cNvSpPr>
              <a:spLocks/>
            </p:cNvSpPr>
            <p:nvPr/>
          </p:nvSpPr>
          <p:spPr bwMode="gray">
            <a:xfrm>
              <a:off x="4165" y="2146"/>
              <a:ext cx="924" cy="654"/>
            </a:xfrm>
            <a:custGeom>
              <a:avLst/>
              <a:gdLst>
                <a:gd name="T0" fmla="*/ 0 w 1462"/>
                <a:gd name="T1" fmla="*/ 4 h 1034"/>
                <a:gd name="T2" fmla="*/ 0 w 1462"/>
                <a:gd name="T3" fmla="*/ 3 h 1034"/>
                <a:gd name="T4" fmla="*/ 4 w 1462"/>
                <a:gd name="T5" fmla="*/ 0 h 1034"/>
                <a:gd name="T6" fmla="*/ 6 w 1462"/>
                <a:gd name="T7" fmla="*/ 2 h 1034"/>
                <a:gd name="T8" fmla="*/ 6 w 1462"/>
                <a:gd name="T9" fmla="*/ 4 h 1034"/>
                <a:gd name="T10" fmla="*/ 3 w 1462"/>
                <a:gd name="T11" fmla="*/ 2 h 1034"/>
                <a:gd name="T12" fmla="*/ 0 w 1462"/>
                <a:gd name="T13" fmla="*/ 4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algn="r"/>
              <a:endParaRPr lang="en-US">
                <a:solidFill>
                  <a:prstClr val="black"/>
                </a:solidFill>
                <a:latin typeface="Arial" pitchFamily="34" charset="0"/>
              </a:endParaRPr>
            </a:p>
          </p:txBody>
        </p:sp>
        <p:sp>
          <p:nvSpPr>
            <p:cNvPr id="223" name="Freeform 18"/>
            <p:cNvSpPr>
              <a:spLocks/>
            </p:cNvSpPr>
            <p:nvPr/>
          </p:nvSpPr>
          <p:spPr bwMode="gray">
            <a:xfrm>
              <a:off x="4100" y="2567"/>
              <a:ext cx="1078" cy="766"/>
            </a:xfrm>
            <a:custGeom>
              <a:avLst/>
              <a:gdLst>
                <a:gd name="T0" fmla="*/ 0 w 1707"/>
                <a:gd name="T1" fmla="*/ 3 h 1212"/>
                <a:gd name="T2" fmla="*/ 3 w 1707"/>
                <a:gd name="T3" fmla="*/ 5 h 1212"/>
                <a:gd name="T4" fmla="*/ 7 w 1707"/>
                <a:gd name="T5" fmla="*/ 2 h 1212"/>
                <a:gd name="T6" fmla="*/ 4 w 1707"/>
                <a:gd name="T7" fmla="*/ 0 h 1212"/>
                <a:gd name="T8" fmla="*/ 0 w 1707"/>
                <a:gd name="T9" fmla="*/ 3 h 1212"/>
                <a:gd name="T10" fmla="*/ 0 60000 65536"/>
                <a:gd name="T11" fmla="*/ 0 60000 65536"/>
                <a:gd name="T12" fmla="*/ 0 60000 65536"/>
                <a:gd name="T13" fmla="*/ 0 60000 65536"/>
                <a:gd name="T14" fmla="*/ 0 60000 65536"/>
                <a:gd name="T15" fmla="*/ 0 w 1707"/>
                <a:gd name="T16" fmla="*/ 0 h 1212"/>
                <a:gd name="T17" fmla="*/ 1707 w 1707"/>
                <a:gd name="T18" fmla="*/ 1212 h 1212"/>
              </a:gdLst>
              <a:ahLst/>
              <a:cxnLst>
                <a:cxn ang="T10">
                  <a:pos x="T0" y="T1"/>
                </a:cxn>
                <a:cxn ang="T11">
                  <a:pos x="T2" y="T3"/>
                </a:cxn>
                <a:cxn ang="T12">
                  <a:pos x="T4" y="T5"/>
                </a:cxn>
                <a:cxn ang="T13">
                  <a:pos x="T6" y="T7"/>
                </a:cxn>
                <a:cxn ang="T14">
                  <a:pos x="T8" y="T9"/>
                </a:cxn>
              </a:cxnLst>
              <a:rect l="T15" t="T16" r="T17" b="T18"/>
              <a:pathLst>
                <a:path w="1707" h="1212">
                  <a:moveTo>
                    <a:pt x="0" y="766"/>
                  </a:moveTo>
                  <a:lnTo>
                    <a:pt x="628" y="1212"/>
                  </a:lnTo>
                  <a:lnTo>
                    <a:pt x="1707" y="448"/>
                  </a:lnTo>
                  <a:lnTo>
                    <a:pt x="1080" y="0"/>
                  </a:lnTo>
                  <a:lnTo>
                    <a:pt x="0" y="766"/>
                  </a:lnTo>
                  <a:close/>
                </a:path>
              </a:pathLst>
            </a:custGeom>
            <a:solidFill>
              <a:srgbClr val="EAEAEA"/>
            </a:solidFill>
            <a:ln w="9525">
              <a:noFill/>
              <a:round/>
              <a:headEnd/>
              <a:tailEnd/>
            </a:ln>
          </p:spPr>
          <p:txBody>
            <a:bodyPr/>
            <a:lstStyle/>
            <a:p>
              <a:pPr algn="r"/>
              <a:endParaRPr lang="en-US">
                <a:solidFill>
                  <a:prstClr val="black"/>
                </a:solidFill>
                <a:latin typeface="Arial" pitchFamily="34" charset="0"/>
              </a:endParaRPr>
            </a:p>
          </p:txBody>
        </p:sp>
        <p:sp>
          <p:nvSpPr>
            <p:cNvPr id="224" name="Freeform 19"/>
            <p:cNvSpPr>
              <a:spLocks/>
            </p:cNvSpPr>
            <p:nvPr/>
          </p:nvSpPr>
          <p:spPr bwMode="gray">
            <a:xfrm>
              <a:off x="4167" y="2444"/>
              <a:ext cx="923" cy="653"/>
            </a:xfrm>
            <a:custGeom>
              <a:avLst/>
              <a:gdLst>
                <a:gd name="T0" fmla="*/ 0 w 1462"/>
                <a:gd name="T1" fmla="*/ 4 h 1034"/>
                <a:gd name="T2" fmla="*/ 0 w 1462"/>
                <a:gd name="T3" fmla="*/ 3 h 1034"/>
                <a:gd name="T4" fmla="*/ 4 w 1462"/>
                <a:gd name="T5" fmla="*/ 0 h 1034"/>
                <a:gd name="T6" fmla="*/ 6 w 1462"/>
                <a:gd name="T7" fmla="*/ 2 h 1034"/>
                <a:gd name="T8" fmla="*/ 6 w 1462"/>
                <a:gd name="T9" fmla="*/ 3 h 1034"/>
                <a:gd name="T10" fmla="*/ 4 w 1462"/>
                <a:gd name="T11" fmla="*/ 2 h 1034"/>
                <a:gd name="T12" fmla="*/ 0 w 1462"/>
                <a:gd name="T13" fmla="*/ 4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747"/>
                  </a:lnTo>
                  <a:lnTo>
                    <a:pt x="927" y="375"/>
                  </a:lnTo>
                  <a:lnTo>
                    <a:pt x="0" y="1034"/>
                  </a:lnTo>
                  <a:close/>
                </a:path>
              </a:pathLst>
            </a:custGeom>
            <a:solidFill>
              <a:srgbClr val="333333"/>
            </a:solidFill>
            <a:ln w="9525">
              <a:noFill/>
              <a:round/>
              <a:headEnd/>
              <a:tailEnd/>
            </a:ln>
          </p:spPr>
          <p:txBody>
            <a:bodyPr/>
            <a:lstStyle/>
            <a:p>
              <a:pPr algn="r"/>
              <a:endParaRPr lang="en-US">
                <a:solidFill>
                  <a:prstClr val="black"/>
                </a:solidFill>
                <a:latin typeface="Arial" pitchFamily="34" charset="0"/>
              </a:endParaRPr>
            </a:p>
          </p:txBody>
        </p:sp>
        <p:sp>
          <p:nvSpPr>
            <p:cNvPr id="225" name="Freeform 20"/>
            <p:cNvSpPr>
              <a:spLocks/>
            </p:cNvSpPr>
            <p:nvPr/>
          </p:nvSpPr>
          <p:spPr bwMode="gray">
            <a:xfrm>
              <a:off x="3771" y="1989"/>
              <a:ext cx="394" cy="513"/>
            </a:xfrm>
            <a:custGeom>
              <a:avLst/>
              <a:gdLst>
                <a:gd name="T0" fmla="*/ 0 w 624"/>
                <a:gd name="T1" fmla="*/ 0 h 812"/>
                <a:gd name="T2" fmla="*/ 0 w 624"/>
                <a:gd name="T3" fmla="*/ 2 h 812"/>
                <a:gd name="T4" fmla="*/ 3 w 624"/>
                <a:gd name="T5" fmla="*/ 3 h 812"/>
                <a:gd name="T6" fmla="*/ 3 w 624"/>
                <a:gd name="T7" fmla="*/ 2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lgn="r"/>
              <a:endParaRPr lang="en-US">
                <a:solidFill>
                  <a:prstClr val="black"/>
                </a:solidFill>
                <a:latin typeface="Arial" pitchFamily="34" charset="0"/>
              </a:endParaRPr>
            </a:p>
          </p:txBody>
        </p:sp>
        <p:sp>
          <p:nvSpPr>
            <p:cNvPr id="226" name="Freeform 21"/>
            <p:cNvSpPr>
              <a:spLocks/>
            </p:cNvSpPr>
            <p:nvPr/>
          </p:nvSpPr>
          <p:spPr bwMode="gray">
            <a:xfrm>
              <a:off x="3771" y="2287"/>
              <a:ext cx="394" cy="513"/>
            </a:xfrm>
            <a:custGeom>
              <a:avLst/>
              <a:gdLst>
                <a:gd name="T0" fmla="*/ 0 w 624"/>
                <a:gd name="T1" fmla="*/ 0 h 812"/>
                <a:gd name="T2" fmla="*/ 0 w 624"/>
                <a:gd name="T3" fmla="*/ 2 h 812"/>
                <a:gd name="T4" fmla="*/ 3 w 624"/>
                <a:gd name="T5" fmla="*/ 3 h 812"/>
                <a:gd name="T6" fmla="*/ 3 w 624"/>
                <a:gd name="T7" fmla="*/ 2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lgn="r"/>
              <a:endParaRPr lang="en-US">
                <a:solidFill>
                  <a:prstClr val="black"/>
                </a:solidFill>
                <a:latin typeface="Arial" pitchFamily="34" charset="0"/>
              </a:endParaRPr>
            </a:p>
          </p:txBody>
        </p:sp>
        <p:sp>
          <p:nvSpPr>
            <p:cNvPr id="227" name="Freeform 22"/>
            <p:cNvSpPr>
              <a:spLocks/>
            </p:cNvSpPr>
            <p:nvPr/>
          </p:nvSpPr>
          <p:spPr bwMode="gray">
            <a:xfrm>
              <a:off x="3853" y="2870"/>
              <a:ext cx="643" cy="629"/>
            </a:xfrm>
            <a:custGeom>
              <a:avLst/>
              <a:gdLst>
                <a:gd name="T0" fmla="*/ 0 w 1018"/>
                <a:gd name="T1" fmla="*/ 0 h 995"/>
                <a:gd name="T2" fmla="*/ 1 w 1018"/>
                <a:gd name="T3" fmla="*/ 1 h 995"/>
                <a:gd name="T4" fmla="*/ 4 w 1018"/>
                <a:gd name="T5" fmla="*/ 4 h 995"/>
                <a:gd name="T6" fmla="*/ 4 w 1018"/>
                <a:gd name="T7" fmla="*/ 3 h 995"/>
                <a:gd name="T8" fmla="*/ 0 w 1018"/>
                <a:gd name="T9" fmla="*/ 0 h 995"/>
                <a:gd name="T10" fmla="*/ 0 60000 65536"/>
                <a:gd name="T11" fmla="*/ 0 60000 65536"/>
                <a:gd name="T12" fmla="*/ 0 60000 65536"/>
                <a:gd name="T13" fmla="*/ 0 60000 65536"/>
                <a:gd name="T14" fmla="*/ 0 60000 65536"/>
                <a:gd name="T15" fmla="*/ 0 w 1018"/>
                <a:gd name="T16" fmla="*/ 0 h 995"/>
                <a:gd name="T17" fmla="*/ 1018 w 1018"/>
                <a:gd name="T18" fmla="*/ 995 h 995"/>
              </a:gdLst>
              <a:ahLst/>
              <a:cxnLst>
                <a:cxn ang="T10">
                  <a:pos x="T0" y="T1"/>
                </a:cxn>
                <a:cxn ang="T11">
                  <a:pos x="T2" y="T3"/>
                </a:cxn>
                <a:cxn ang="T12">
                  <a:pos x="T4" y="T5"/>
                </a:cxn>
                <a:cxn ang="T13">
                  <a:pos x="T6" y="T7"/>
                </a:cxn>
                <a:cxn ang="T14">
                  <a:pos x="T8" y="T9"/>
                </a:cxn>
              </a:cxnLst>
              <a:rect l="T15" t="T16" r="T17" b="T18"/>
              <a:pathLst>
                <a:path w="1018" h="995">
                  <a:moveTo>
                    <a:pt x="0" y="0"/>
                  </a:moveTo>
                  <a:lnTo>
                    <a:pt x="1" y="271"/>
                  </a:lnTo>
                  <a:lnTo>
                    <a:pt x="1018" y="995"/>
                  </a:lnTo>
                  <a:lnTo>
                    <a:pt x="1018" y="721"/>
                  </a:lnTo>
                  <a:lnTo>
                    <a:pt x="0" y="0"/>
                  </a:lnTo>
                  <a:close/>
                </a:path>
              </a:pathLst>
            </a:custGeom>
            <a:solidFill>
              <a:srgbClr val="8F8F8F"/>
            </a:solidFill>
            <a:ln w="9525">
              <a:noFill/>
              <a:round/>
              <a:headEnd/>
              <a:tailEnd/>
            </a:ln>
          </p:spPr>
          <p:txBody>
            <a:bodyPr/>
            <a:lstStyle/>
            <a:p>
              <a:pPr algn="r"/>
              <a:endParaRPr lang="en-US">
                <a:solidFill>
                  <a:prstClr val="black"/>
                </a:solidFill>
                <a:latin typeface="Arial" pitchFamily="34" charset="0"/>
              </a:endParaRPr>
            </a:p>
          </p:txBody>
        </p:sp>
        <p:sp>
          <p:nvSpPr>
            <p:cNvPr id="228" name="Freeform 23"/>
            <p:cNvSpPr>
              <a:spLocks/>
            </p:cNvSpPr>
            <p:nvPr/>
          </p:nvSpPr>
          <p:spPr bwMode="gray">
            <a:xfrm>
              <a:off x="3771" y="2584"/>
              <a:ext cx="394" cy="514"/>
            </a:xfrm>
            <a:custGeom>
              <a:avLst/>
              <a:gdLst>
                <a:gd name="T0" fmla="*/ 0 w 624"/>
                <a:gd name="T1" fmla="*/ 0 h 812"/>
                <a:gd name="T2" fmla="*/ 0 w 624"/>
                <a:gd name="T3" fmla="*/ 2 h 812"/>
                <a:gd name="T4" fmla="*/ 3 w 624"/>
                <a:gd name="T5" fmla="*/ 3 h 812"/>
                <a:gd name="T6" fmla="*/ 3 w 624"/>
                <a:gd name="T7" fmla="*/ 2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lgn="r"/>
              <a:endParaRPr lang="en-US">
                <a:solidFill>
                  <a:prstClr val="black"/>
                </a:solidFill>
                <a:latin typeface="Arial" pitchFamily="34" charset="0"/>
              </a:endParaRPr>
            </a:p>
          </p:txBody>
        </p:sp>
        <p:sp>
          <p:nvSpPr>
            <p:cNvPr id="229" name="Freeform 24"/>
            <p:cNvSpPr>
              <a:spLocks/>
            </p:cNvSpPr>
            <p:nvPr/>
          </p:nvSpPr>
          <p:spPr bwMode="gray">
            <a:xfrm>
              <a:off x="3772" y="1208"/>
              <a:ext cx="1411" cy="766"/>
            </a:xfrm>
            <a:custGeom>
              <a:avLst/>
              <a:gdLst>
                <a:gd name="T0" fmla="*/ 0 w 2232"/>
                <a:gd name="T1" fmla="*/ 3 h 1212"/>
                <a:gd name="T2" fmla="*/ 3 w 2232"/>
                <a:gd name="T3" fmla="*/ 5 h 1212"/>
                <a:gd name="T4" fmla="*/ 6 w 2232"/>
                <a:gd name="T5" fmla="*/ 3 h 1212"/>
                <a:gd name="T6" fmla="*/ 8 w 2232"/>
                <a:gd name="T7" fmla="*/ 4 h 1212"/>
                <a:gd name="T8" fmla="*/ 9 w 2232"/>
                <a:gd name="T9" fmla="*/ 3 h 1212"/>
                <a:gd name="T10" fmla="*/ 4 w 2232"/>
                <a:gd name="T11" fmla="*/ 0 h 1212"/>
                <a:gd name="T12" fmla="*/ 0 w 2232"/>
                <a:gd name="T13" fmla="*/ 3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EAEAEA"/>
            </a:solidFill>
            <a:ln w="9525">
              <a:noFill/>
              <a:round/>
              <a:headEnd/>
              <a:tailEnd/>
            </a:ln>
          </p:spPr>
          <p:txBody>
            <a:bodyPr/>
            <a:lstStyle/>
            <a:p>
              <a:pPr algn="r"/>
              <a:endParaRPr lang="en-US">
                <a:solidFill>
                  <a:prstClr val="black"/>
                </a:solidFill>
                <a:latin typeface="Arial" pitchFamily="34" charset="0"/>
              </a:endParaRPr>
            </a:p>
          </p:txBody>
        </p:sp>
        <p:sp>
          <p:nvSpPr>
            <p:cNvPr id="230" name="Freeform 25"/>
            <p:cNvSpPr>
              <a:spLocks/>
            </p:cNvSpPr>
            <p:nvPr/>
          </p:nvSpPr>
          <p:spPr bwMode="gray">
            <a:xfrm>
              <a:off x="4165" y="1551"/>
              <a:ext cx="924" cy="654"/>
            </a:xfrm>
            <a:custGeom>
              <a:avLst/>
              <a:gdLst>
                <a:gd name="T0" fmla="*/ 0 w 1462"/>
                <a:gd name="T1" fmla="*/ 4 h 1034"/>
                <a:gd name="T2" fmla="*/ 0 w 1462"/>
                <a:gd name="T3" fmla="*/ 3 h 1034"/>
                <a:gd name="T4" fmla="*/ 4 w 1462"/>
                <a:gd name="T5" fmla="*/ 0 h 1034"/>
                <a:gd name="T6" fmla="*/ 6 w 1462"/>
                <a:gd name="T7" fmla="*/ 2 h 1034"/>
                <a:gd name="T8" fmla="*/ 6 w 1462"/>
                <a:gd name="T9" fmla="*/ 4 h 1034"/>
                <a:gd name="T10" fmla="*/ 3 w 1462"/>
                <a:gd name="T11" fmla="*/ 2 h 1034"/>
                <a:gd name="T12" fmla="*/ 0 w 1462"/>
                <a:gd name="T13" fmla="*/ 4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algn="r"/>
              <a:endParaRPr lang="en-US">
                <a:solidFill>
                  <a:prstClr val="black"/>
                </a:solidFill>
                <a:latin typeface="Arial" pitchFamily="34" charset="0"/>
              </a:endParaRPr>
            </a:p>
          </p:txBody>
        </p:sp>
        <p:sp>
          <p:nvSpPr>
            <p:cNvPr id="231" name="Freeform 26"/>
            <p:cNvSpPr>
              <a:spLocks/>
            </p:cNvSpPr>
            <p:nvPr/>
          </p:nvSpPr>
          <p:spPr bwMode="gray">
            <a:xfrm>
              <a:off x="3771" y="1691"/>
              <a:ext cx="394" cy="514"/>
            </a:xfrm>
            <a:custGeom>
              <a:avLst/>
              <a:gdLst>
                <a:gd name="T0" fmla="*/ 0 w 624"/>
                <a:gd name="T1" fmla="*/ 0 h 812"/>
                <a:gd name="T2" fmla="*/ 0 w 624"/>
                <a:gd name="T3" fmla="*/ 2 h 812"/>
                <a:gd name="T4" fmla="*/ 3 w 624"/>
                <a:gd name="T5" fmla="*/ 3 h 812"/>
                <a:gd name="T6" fmla="*/ 3 w 624"/>
                <a:gd name="T7" fmla="*/ 2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lgn="r"/>
              <a:endParaRPr lang="en-US">
                <a:solidFill>
                  <a:prstClr val="black"/>
                </a:solidFill>
                <a:latin typeface="Arial" pitchFamily="34" charset="0"/>
              </a:endParaRPr>
            </a:p>
          </p:txBody>
        </p:sp>
        <p:sp>
          <p:nvSpPr>
            <p:cNvPr id="232" name="Freeform 27"/>
            <p:cNvSpPr>
              <a:spLocks/>
            </p:cNvSpPr>
            <p:nvPr/>
          </p:nvSpPr>
          <p:spPr bwMode="gray">
            <a:xfrm>
              <a:off x="4496" y="1719"/>
              <a:ext cx="688" cy="1782"/>
            </a:xfrm>
            <a:custGeom>
              <a:avLst/>
              <a:gdLst>
                <a:gd name="T0" fmla="*/ 0 w 1088"/>
                <a:gd name="T1" fmla="*/ 10 h 2820"/>
                <a:gd name="T2" fmla="*/ 4 w 1088"/>
                <a:gd name="T3" fmla="*/ 8 h 2820"/>
                <a:gd name="T4" fmla="*/ 4 w 1088"/>
                <a:gd name="T5" fmla="*/ 1 h 2820"/>
                <a:gd name="T6" fmla="*/ 4 w 1088"/>
                <a:gd name="T7" fmla="*/ 0 h 2820"/>
                <a:gd name="T8" fmla="*/ 4 w 1088"/>
                <a:gd name="T9" fmla="*/ 8 h 2820"/>
                <a:gd name="T10" fmla="*/ 0 w 1088"/>
                <a:gd name="T11" fmla="*/ 11 h 2820"/>
                <a:gd name="T12" fmla="*/ 0 w 1088"/>
                <a:gd name="T13" fmla="*/ 10 h 2820"/>
                <a:gd name="T14" fmla="*/ 0 60000 65536"/>
                <a:gd name="T15" fmla="*/ 0 60000 65536"/>
                <a:gd name="T16" fmla="*/ 0 60000 65536"/>
                <a:gd name="T17" fmla="*/ 0 60000 65536"/>
                <a:gd name="T18" fmla="*/ 0 60000 65536"/>
                <a:gd name="T19" fmla="*/ 0 60000 65536"/>
                <a:gd name="T20" fmla="*/ 0 60000 65536"/>
                <a:gd name="T21" fmla="*/ 0 w 1088"/>
                <a:gd name="T22" fmla="*/ 0 h 2820"/>
                <a:gd name="T23" fmla="*/ 1088 w 1088"/>
                <a:gd name="T24" fmla="*/ 2820 h 28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8" h="2820">
                  <a:moveTo>
                    <a:pt x="0" y="2554"/>
                  </a:moveTo>
                  <a:lnTo>
                    <a:pt x="938" y="1890"/>
                  </a:lnTo>
                  <a:lnTo>
                    <a:pt x="938" y="102"/>
                  </a:lnTo>
                  <a:lnTo>
                    <a:pt x="1088" y="0"/>
                  </a:lnTo>
                  <a:lnTo>
                    <a:pt x="1088" y="2046"/>
                  </a:lnTo>
                  <a:lnTo>
                    <a:pt x="0" y="2820"/>
                  </a:lnTo>
                  <a:lnTo>
                    <a:pt x="0" y="2554"/>
                  </a:lnTo>
                  <a:close/>
                </a:path>
              </a:pathLst>
            </a:custGeom>
            <a:solidFill>
              <a:srgbClr val="B2B2B2"/>
            </a:solidFill>
            <a:ln w="9525">
              <a:noFill/>
              <a:round/>
              <a:headEnd/>
              <a:tailEnd/>
            </a:ln>
          </p:spPr>
          <p:txBody>
            <a:bodyPr/>
            <a:lstStyle/>
            <a:p>
              <a:pPr algn="r"/>
              <a:endParaRPr lang="en-US">
                <a:solidFill>
                  <a:prstClr val="black"/>
                </a:solidFill>
                <a:latin typeface="Arial" pitchFamily="34" charset="0"/>
              </a:endParaRPr>
            </a:p>
          </p:txBody>
        </p:sp>
        <p:sp>
          <p:nvSpPr>
            <p:cNvPr id="233" name="Freeform 28"/>
            <p:cNvSpPr>
              <a:spLocks/>
            </p:cNvSpPr>
            <p:nvPr/>
          </p:nvSpPr>
          <p:spPr bwMode="gray">
            <a:xfrm>
              <a:off x="4220" y="2665"/>
              <a:ext cx="664" cy="598"/>
            </a:xfrm>
            <a:custGeom>
              <a:avLst/>
              <a:gdLst>
                <a:gd name="T0" fmla="*/ 0 w 1048"/>
                <a:gd name="T1" fmla="*/ 3 h 940"/>
                <a:gd name="T2" fmla="*/ 0 w 1048"/>
                <a:gd name="T3" fmla="*/ 1 h 940"/>
                <a:gd name="T4" fmla="*/ 4 w 1048"/>
                <a:gd name="T5" fmla="*/ 1 h 940"/>
                <a:gd name="T6" fmla="*/ 4 w 1048"/>
                <a:gd name="T7" fmla="*/ 2 h 940"/>
                <a:gd name="T8" fmla="*/ 4 w 1048"/>
                <a:gd name="T9" fmla="*/ 3 h 940"/>
                <a:gd name="T10" fmla="*/ 0 w 1048"/>
                <a:gd name="T11" fmla="*/ 3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lgn="r"/>
              <a:endParaRPr lang="en-US">
                <a:solidFill>
                  <a:prstClr val="black"/>
                </a:solidFill>
                <a:latin typeface="Arial" pitchFamily="34" charset="0"/>
              </a:endParaRPr>
            </a:p>
          </p:txBody>
        </p:sp>
        <p:sp>
          <p:nvSpPr>
            <p:cNvPr id="234" name="Freeform 29"/>
            <p:cNvSpPr>
              <a:spLocks/>
            </p:cNvSpPr>
            <p:nvPr/>
          </p:nvSpPr>
          <p:spPr bwMode="gray">
            <a:xfrm>
              <a:off x="4220" y="2473"/>
              <a:ext cx="787" cy="547"/>
            </a:xfrm>
            <a:custGeom>
              <a:avLst/>
              <a:gdLst>
                <a:gd name="T0" fmla="*/ 0 w 1246"/>
                <a:gd name="T1" fmla="*/ 3 h 866"/>
                <a:gd name="T2" fmla="*/ 4 w 1246"/>
                <a:gd name="T3" fmla="*/ 0 h 866"/>
                <a:gd name="T4" fmla="*/ 3 w 1246"/>
                <a:gd name="T5" fmla="*/ 3 h 866"/>
                <a:gd name="T6" fmla="*/ 0 w 1246"/>
                <a:gd name="T7" fmla="*/ 3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lgn="r"/>
              <a:endParaRPr lang="en-US">
                <a:solidFill>
                  <a:prstClr val="black"/>
                </a:solidFill>
                <a:latin typeface="Arial" pitchFamily="34" charset="0"/>
              </a:endParaRPr>
            </a:p>
          </p:txBody>
        </p:sp>
        <p:sp>
          <p:nvSpPr>
            <p:cNvPr id="235" name="Freeform 30"/>
            <p:cNvSpPr>
              <a:spLocks/>
            </p:cNvSpPr>
            <p:nvPr/>
          </p:nvSpPr>
          <p:spPr bwMode="gray">
            <a:xfrm>
              <a:off x="4220" y="2369"/>
              <a:ext cx="664" cy="598"/>
            </a:xfrm>
            <a:custGeom>
              <a:avLst/>
              <a:gdLst>
                <a:gd name="T0" fmla="*/ 0 w 1048"/>
                <a:gd name="T1" fmla="*/ 3 h 940"/>
                <a:gd name="T2" fmla="*/ 0 w 1048"/>
                <a:gd name="T3" fmla="*/ 1 h 940"/>
                <a:gd name="T4" fmla="*/ 4 w 1048"/>
                <a:gd name="T5" fmla="*/ 1 h 940"/>
                <a:gd name="T6" fmla="*/ 4 w 1048"/>
                <a:gd name="T7" fmla="*/ 2 h 940"/>
                <a:gd name="T8" fmla="*/ 4 w 1048"/>
                <a:gd name="T9" fmla="*/ 3 h 940"/>
                <a:gd name="T10" fmla="*/ 0 w 1048"/>
                <a:gd name="T11" fmla="*/ 3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lgn="r"/>
              <a:endParaRPr lang="en-US">
                <a:solidFill>
                  <a:prstClr val="black"/>
                </a:solidFill>
                <a:latin typeface="Arial" pitchFamily="34" charset="0"/>
              </a:endParaRPr>
            </a:p>
          </p:txBody>
        </p:sp>
        <p:sp>
          <p:nvSpPr>
            <p:cNvPr id="236" name="Freeform 31"/>
            <p:cNvSpPr>
              <a:spLocks/>
            </p:cNvSpPr>
            <p:nvPr/>
          </p:nvSpPr>
          <p:spPr bwMode="gray">
            <a:xfrm>
              <a:off x="4220" y="2177"/>
              <a:ext cx="787" cy="547"/>
            </a:xfrm>
            <a:custGeom>
              <a:avLst/>
              <a:gdLst>
                <a:gd name="T0" fmla="*/ 0 w 1246"/>
                <a:gd name="T1" fmla="*/ 3 h 866"/>
                <a:gd name="T2" fmla="*/ 4 w 1246"/>
                <a:gd name="T3" fmla="*/ 0 h 866"/>
                <a:gd name="T4" fmla="*/ 3 w 1246"/>
                <a:gd name="T5" fmla="*/ 3 h 866"/>
                <a:gd name="T6" fmla="*/ 0 w 1246"/>
                <a:gd name="T7" fmla="*/ 3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lgn="r"/>
              <a:endParaRPr lang="en-US">
                <a:solidFill>
                  <a:prstClr val="black"/>
                </a:solidFill>
                <a:latin typeface="Arial" pitchFamily="34" charset="0"/>
              </a:endParaRPr>
            </a:p>
          </p:txBody>
        </p:sp>
        <p:sp>
          <p:nvSpPr>
            <p:cNvPr id="237" name="Freeform 32"/>
            <p:cNvSpPr>
              <a:spLocks/>
            </p:cNvSpPr>
            <p:nvPr/>
          </p:nvSpPr>
          <p:spPr bwMode="gray">
            <a:xfrm>
              <a:off x="4220" y="2073"/>
              <a:ext cx="664" cy="598"/>
            </a:xfrm>
            <a:custGeom>
              <a:avLst/>
              <a:gdLst>
                <a:gd name="T0" fmla="*/ 0 w 1048"/>
                <a:gd name="T1" fmla="*/ 3 h 940"/>
                <a:gd name="T2" fmla="*/ 0 w 1048"/>
                <a:gd name="T3" fmla="*/ 1 h 940"/>
                <a:gd name="T4" fmla="*/ 4 w 1048"/>
                <a:gd name="T5" fmla="*/ 1 h 940"/>
                <a:gd name="T6" fmla="*/ 4 w 1048"/>
                <a:gd name="T7" fmla="*/ 2 h 940"/>
                <a:gd name="T8" fmla="*/ 4 w 1048"/>
                <a:gd name="T9" fmla="*/ 3 h 940"/>
                <a:gd name="T10" fmla="*/ 0 w 1048"/>
                <a:gd name="T11" fmla="*/ 3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lgn="r"/>
              <a:endParaRPr lang="en-US">
                <a:solidFill>
                  <a:prstClr val="black"/>
                </a:solidFill>
                <a:latin typeface="Arial" pitchFamily="34" charset="0"/>
              </a:endParaRPr>
            </a:p>
          </p:txBody>
        </p:sp>
        <p:sp>
          <p:nvSpPr>
            <p:cNvPr id="238" name="Freeform 33"/>
            <p:cNvSpPr>
              <a:spLocks/>
            </p:cNvSpPr>
            <p:nvPr/>
          </p:nvSpPr>
          <p:spPr bwMode="gray">
            <a:xfrm>
              <a:off x="4220" y="1881"/>
              <a:ext cx="787" cy="547"/>
            </a:xfrm>
            <a:custGeom>
              <a:avLst/>
              <a:gdLst>
                <a:gd name="T0" fmla="*/ 0 w 1246"/>
                <a:gd name="T1" fmla="*/ 3 h 866"/>
                <a:gd name="T2" fmla="*/ 4 w 1246"/>
                <a:gd name="T3" fmla="*/ 0 h 866"/>
                <a:gd name="T4" fmla="*/ 3 w 1246"/>
                <a:gd name="T5" fmla="*/ 3 h 866"/>
                <a:gd name="T6" fmla="*/ 0 w 1246"/>
                <a:gd name="T7" fmla="*/ 3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lgn="r"/>
              <a:endParaRPr lang="en-US">
                <a:solidFill>
                  <a:prstClr val="black"/>
                </a:solidFill>
                <a:latin typeface="Arial" pitchFamily="34" charset="0"/>
              </a:endParaRPr>
            </a:p>
          </p:txBody>
        </p:sp>
        <p:sp>
          <p:nvSpPr>
            <p:cNvPr id="239" name="Freeform 34"/>
            <p:cNvSpPr>
              <a:spLocks/>
            </p:cNvSpPr>
            <p:nvPr/>
          </p:nvSpPr>
          <p:spPr bwMode="gray">
            <a:xfrm>
              <a:off x="4220" y="1777"/>
              <a:ext cx="664" cy="598"/>
            </a:xfrm>
            <a:custGeom>
              <a:avLst/>
              <a:gdLst>
                <a:gd name="T0" fmla="*/ 0 w 1048"/>
                <a:gd name="T1" fmla="*/ 3 h 940"/>
                <a:gd name="T2" fmla="*/ 0 w 1048"/>
                <a:gd name="T3" fmla="*/ 1 h 940"/>
                <a:gd name="T4" fmla="*/ 4 w 1048"/>
                <a:gd name="T5" fmla="*/ 1 h 940"/>
                <a:gd name="T6" fmla="*/ 4 w 1048"/>
                <a:gd name="T7" fmla="*/ 2 h 940"/>
                <a:gd name="T8" fmla="*/ 4 w 1048"/>
                <a:gd name="T9" fmla="*/ 3 h 940"/>
                <a:gd name="T10" fmla="*/ 0 w 1048"/>
                <a:gd name="T11" fmla="*/ 3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lgn="r"/>
              <a:endParaRPr lang="en-US">
                <a:solidFill>
                  <a:prstClr val="black"/>
                </a:solidFill>
                <a:latin typeface="Arial" pitchFamily="34" charset="0"/>
              </a:endParaRPr>
            </a:p>
          </p:txBody>
        </p:sp>
        <p:sp>
          <p:nvSpPr>
            <p:cNvPr id="240" name="Freeform 35"/>
            <p:cNvSpPr>
              <a:spLocks/>
            </p:cNvSpPr>
            <p:nvPr/>
          </p:nvSpPr>
          <p:spPr bwMode="gray">
            <a:xfrm>
              <a:off x="4220" y="1585"/>
              <a:ext cx="787" cy="547"/>
            </a:xfrm>
            <a:custGeom>
              <a:avLst/>
              <a:gdLst>
                <a:gd name="T0" fmla="*/ 0 w 1246"/>
                <a:gd name="T1" fmla="*/ 3 h 866"/>
                <a:gd name="T2" fmla="*/ 4 w 1246"/>
                <a:gd name="T3" fmla="*/ 0 h 866"/>
                <a:gd name="T4" fmla="*/ 3 w 1246"/>
                <a:gd name="T5" fmla="*/ 3 h 866"/>
                <a:gd name="T6" fmla="*/ 0 w 1246"/>
                <a:gd name="T7" fmla="*/ 3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lgn="r"/>
              <a:endParaRPr lang="en-US">
                <a:solidFill>
                  <a:prstClr val="black"/>
                </a:solidFill>
                <a:latin typeface="Arial" pitchFamily="34" charset="0"/>
              </a:endParaRPr>
            </a:p>
          </p:txBody>
        </p:sp>
      </p:grpSp>
      <p:cxnSp>
        <p:nvCxnSpPr>
          <p:cNvPr id="241" name="AutoShape 97"/>
          <p:cNvCxnSpPr>
            <a:cxnSpLocks noChangeShapeType="1"/>
          </p:cNvCxnSpPr>
          <p:nvPr/>
        </p:nvCxnSpPr>
        <p:spPr bwMode="gray">
          <a:xfrm>
            <a:off x="5842006" y="3191773"/>
            <a:ext cx="861806" cy="230363"/>
          </a:xfrm>
          <a:prstGeom prst="straightConnector1">
            <a:avLst/>
          </a:prstGeom>
          <a:noFill/>
          <a:ln w="28575">
            <a:solidFill>
              <a:schemeClr val="accent5"/>
            </a:solidFill>
            <a:round/>
            <a:headEnd type="none" w="med" len="med"/>
            <a:tailEnd type="none" w="med" len="med"/>
          </a:ln>
        </p:spPr>
      </p:cxnSp>
      <p:cxnSp>
        <p:nvCxnSpPr>
          <p:cNvPr id="245" name="AutoShape 97"/>
          <p:cNvCxnSpPr>
            <a:cxnSpLocks noChangeShapeType="1"/>
          </p:cNvCxnSpPr>
          <p:nvPr/>
        </p:nvCxnSpPr>
        <p:spPr bwMode="gray">
          <a:xfrm rot="10800000" flipV="1">
            <a:off x="5833385" y="3010623"/>
            <a:ext cx="698741" cy="138020"/>
          </a:xfrm>
          <a:prstGeom prst="straightConnector1">
            <a:avLst/>
          </a:prstGeom>
          <a:noFill/>
          <a:ln w="28575">
            <a:solidFill>
              <a:schemeClr val="accent5"/>
            </a:solidFill>
            <a:round/>
            <a:headEnd type="none" w="med" len="med"/>
            <a:tailEnd type="none" w="med" len="med"/>
          </a:ln>
        </p:spPr>
      </p:cxnSp>
      <p:grpSp>
        <p:nvGrpSpPr>
          <p:cNvPr id="11" name="Group 12"/>
          <p:cNvGrpSpPr>
            <a:grpSpLocks/>
          </p:cNvGrpSpPr>
          <p:nvPr/>
        </p:nvGrpSpPr>
        <p:grpSpPr bwMode="auto">
          <a:xfrm>
            <a:off x="6386464" y="2654877"/>
            <a:ext cx="378568" cy="578179"/>
            <a:chOff x="3769" y="1208"/>
            <a:chExt cx="1415" cy="2293"/>
          </a:xfrm>
        </p:grpSpPr>
        <p:sp>
          <p:nvSpPr>
            <p:cNvPr id="194" name="Freeform 13"/>
            <p:cNvSpPr>
              <a:spLocks/>
            </p:cNvSpPr>
            <p:nvPr/>
          </p:nvSpPr>
          <p:spPr bwMode="gray">
            <a:xfrm>
              <a:off x="3772" y="1507"/>
              <a:ext cx="1411" cy="766"/>
            </a:xfrm>
            <a:custGeom>
              <a:avLst/>
              <a:gdLst>
                <a:gd name="T0" fmla="*/ 0 w 2232"/>
                <a:gd name="T1" fmla="*/ 3 h 1212"/>
                <a:gd name="T2" fmla="*/ 3 w 2232"/>
                <a:gd name="T3" fmla="*/ 5 h 1212"/>
                <a:gd name="T4" fmla="*/ 6 w 2232"/>
                <a:gd name="T5" fmla="*/ 3 h 1212"/>
                <a:gd name="T6" fmla="*/ 8 w 2232"/>
                <a:gd name="T7" fmla="*/ 4 h 1212"/>
                <a:gd name="T8" fmla="*/ 9 w 2232"/>
                <a:gd name="T9" fmla="*/ 3 h 1212"/>
                <a:gd name="T10" fmla="*/ 4 w 2232"/>
                <a:gd name="T11" fmla="*/ 0 h 1212"/>
                <a:gd name="T12" fmla="*/ 0 w 2232"/>
                <a:gd name="T13" fmla="*/ 3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a:noFill/>
              <a:round/>
              <a:headEnd/>
              <a:tailEnd/>
            </a:ln>
          </p:spPr>
          <p:txBody>
            <a:bodyPr/>
            <a:lstStyle/>
            <a:p>
              <a:pPr algn="r"/>
              <a:endParaRPr lang="en-US">
                <a:solidFill>
                  <a:prstClr val="black"/>
                </a:solidFill>
                <a:latin typeface="Arial" pitchFamily="34" charset="0"/>
              </a:endParaRPr>
            </a:p>
          </p:txBody>
        </p:sp>
        <p:sp>
          <p:nvSpPr>
            <p:cNvPr id="195" name="Freeform 14"/>
            <p:cNvSpPr>
              <a:spLocks/>
            </p:cNvSpPr>
            <p:nvPr/>
          </p:nvSpPr>
          <p:spPr bwMode="gray">
            <a:xfrm>
              <a:off x="3769" y="1804"/>
              <a:ext cx="1411" cy="766"/>
            </a:xfrm>
            <a:custGeom>
              <a:avLst/>
              <a:gdLst>
                <a:gd name="T0" fmla="*/ 0 w 2232"/>
                <a:gd name="T1" fmla="*/ 3 h 1212"/>
                <a:gd name="T2" fmla="*/ 3 w 2232"/>
                <a:gd name="T3" fmla="*/ 5 h 1212"/>
                <a:gd name="T4" fmla="*/ 6 w 2232"/>
                <a:gd name="T5" fmla="*/ 3 h 1212"/>
                <a:gd name="T6" fmla="*/ 8 w 2232"/>
                <a:gd name="T7" fmla="*/ 4 h 1212"/>
                <a:gd name="T8" fmla="*/ 9 w 2232"/>
                <a:gd name="T9" fmla="*/ 3 h 1212"/>
                <a:gd name="T10" fmla="*/ 4 w 2232"/>
                <a:gd name="T11" fmla="*/ 0 h 1212"/>
                <a:gd name="T12" fmla="*/ 0 w 2232"/>
                <a:gd name="T13" fmla="*/ 3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71" y="554"/>
                  </a:lnTo>
                  <a:lnTo>
                    <a:pt x="2086" y="918"/>
                  </a:lnTo>
                  <a:lnTo>
                    <a:pt x="2232" y="814"/>
                  </a:lnTo>
                  <a:lnTo>
                    <a:pt x="1080" y="0"/>
                  </a:lnTo>
                  <a:lnTo>
                    <a:pt x="0" y="766"/>
                  </a:lnTo>
                  <a:close/>
                </a:path>
              </a:pathLst>
            </a:custGeom>
            <a:solidFill>
              <a:srgbClr val="B2B2B2"/>
            </a:solidFill>
            <a:ln w="9525">
              <a:noFill/>
              <a:round/>
              <a:headEnd/>
              <a:tailEnd/>
            </a:ln>
          </p:spPr>
          <p:txBody>
            <a:bodyPr/>
            <a:lstStyle/>
            <a:p>
              <a:pPr algn="r"/>
              <a:endParaRPr lang="en-US">
                <a:solidFill>
                  <a:prstClr val="black"/>
                </a:solidFill>
                <a:latin typeface="Arial" pitchFamily="34" charset="0"/>
              </a:endParaRPr>
            </a:p>
          </p:txBody>
        </p:sp>
        <p:sp>
          <p:nvSpPr>
            <p:cNvPr id="196" name="Freeform 15"/>
            <p:cNvSpPr>
              <a:spLocks/>
            </p:cNvSpPr>
            <p:nvPr/>
          </p:nvSpPr>
          <p:spPr bwMode="gray">
            <a:xfrm>
              <a:off x="3769" y="2103"/>
              <a:ext cx="1411" cy="766"/>
            </a:xfrm>
            <a:custGeom>
              <a:avLst/>
              <a:gdLst>
                <a:gd name="T0" fmla="*/ 0 w 2232"/>
                <a:gd name="T1" fmla="*/ 3 h 1212"/>
                <a:gd name="T2" fmla="*/ 3 w 2232"/>
                <a:gd name="T3" fmla="*/ 5 h 1212"/>
                <a:gd name="T4" fmla="*/ 6 w 2232"/>
                <a:gd name="T5" fmla="*/ 3 h 1212"/>
                <a:gd name="T6" fmla="*/ 8 w 2232"/>
                <a:gd name="T7" fmla="*/ 4 h 1212"/>
                <a:gd name="T8" fmla="*/ 9 w 2232"/>
                <a:gd name="T9" fmla="*/ 3 h 1212"/>
                <a:gd name="T10" fmla="*/ 4 w 2232"/>
                <a:gd name="T11" fmla="*/ 0 h 1212"/>
                <a:gd name="T12" fmla="*/ 0 w 2232"/>
                <a:gd name="T13" fmla="*/ 3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a:noFill/>
              <a:round/>
              <a:headEnd/>
              <a:tailEnd/>
            </a:ln>
          </p:spPr>
          <p:txBody>
            <a:bodyPr/>
            <a:lstStyle/>
            <a:p>
              <a:pPr algn="r"/>
              <a:endParaRPr lang="en-US">
                <a:solidFill>
                  <a:prstClr val="black"/>
                </a:solidFill>
                <a:latin typeface="Arial" pitchFamily="34" charset="0"/>
              </a:endParaRPr>
            </a:p>
          </p:txBody>
        </p:sp>
        <p:sp>
          <p:nvSpPr>
            <p:cNvPr id="197" name="Freeform 16"/>
            <p:cNvSpPr>
              <a:spLocks/>
            </p:cNvSpPr>
            <p:nvPr/>
          </p:nvSpPr>
          <p:spPr bwMode="gray">
            <a:xfrm>
              <a:off x="4165" y="1848"/>
              <a:ext cx="924" cy="654"/>
            </a:xfrm>
            <a:custGeom>
              <a:avLst/>
              <a:gdLst>
                <a:gd name="T0" fmla="*/ 0 w 1462"/>
                <a:gd name="T1" fmla="*/ 4 h 1034"/>
                <a:gd name="T2" fmla="*/ 0 w 1462"/>
                <a:gd name="T3" fmla="*/ 3 h 1034"/>
                <a:gd name="T4" fmla="*/ 4 w 1462"/>
                <a:gd name="T5" fmla="*/ 0 h 1034"/>
                <a:gd name="T6" fmla="*/ 6 w 1462"/>
                <a:gd name="T7" fmla="*/ 2 h 1034"/>
                <a:gd name="T8" fmla="*/ 6 w 1462"/>
                <a:gd name="T9" fmla="*/ 4 h 1034"/>
                <a:gd name="T10" fmla="*/ 3 w 1462"/>
                <a:gd name="T11" fmla="*/ 2 h 1034"/>
                <a:gd name="T12" fmla="*/ 0 w 1462"/>
                <a:gd name="T13" fmla="*/ 4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algn="r"/>
              <a:endParaRPr lang="en-US">
                <a:solidFill>
                  <a:prstClr val="black"/>
                </a:solidFill>
                <a:latin typeface="Arial" pitchFamily="34" charset="0"/>
              </a:endParaRPr>
            </a:p>
          </p:txBody>
        </p:sp>
        <p:sp>
          <p:nvSpPr>
            <p:cNvPr id="198" name="Freeform 17"/>
            <p:cNvSpPr>
              <a:spLocks/>
            </p:cNvSpPr>
            <p:nvPr/>
          </p:nvSpPr>
          <p:spPr bwMode="gray">
            <a:xfrm>
              <a:off x="4165" y="2146"/>
              <a:ext cx="924" cy="654"/>
            </a:xfrm>
            <a:custGeom>
              <a:avLst/>
              <a:gdLst>
                <a:gd name="T0" fmla="*/ 0 w 1462"/>
                <a:gd name="T1" fmla="*/ 4 h 1034"/>
                <a:gd name="T2" fmla="*/ 0 w 1462"/>
                <a:gd name="T3" fmla="*/ 3 h 1034"/>
                <a:gd name="T4" fmla="*/ 4 w 1462"/>
                <a:gd name="T5" fmla="*/ 0 h 1034"/>
                <a:gd name="T6" fmla="*/ 6 w 1462"/>
                <a:gd name="T7" fmla="*/ 2 h 1034"/>
                <a:gd name="T8" fmla="*/ 6 w 1462"/>
                <a:gd name="T9" fmla="*/ 4 h 1034"/>
                <a:gd name="T10" fmla="*/ 3 w 1462"/>
                <a:gd name="T11" fmla="*/ 2 h 1034"/>
                <a:gd name="T12" fmla="*/ 0 w 1462"/>
                <a:gd name="T13" fmla="*/ 4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algn="r"/>
              <a:endParaRPr lang="en-US">
                <a:solidFill>
                  <a:prstClr val="black"/>
                </a:solidFill>
                <a:latin typeface="Arial" pitchFamily="34" charset="0"/>
              </a:endParaRPr>
            </a:p>
          </p:txBody>
        </p:sp>
        <p:sp>
          <p:nvSpPr>
            <p:cNvPr id="199" name="Freeform 18"/>
            <p:cNvSpPr>
              <a:spLocks/>
            </p:cNvSpPr>
            <p:nvPr/>
          </p:nvSpPr>
          <p:spPr bwMode="gray">
            <a:xfrm>
              <a:off x="4100" y="2567"/>
              <a:ext cx="1078" cy="766"/>
            </a:xfrm>
            <a:custGeom>
              <a:avLst/>
              <a:gdLst>
                <a:gd name="T0" fmla="*/ 0 w 1707"/>
                <a:gd name="T1" fmla="*/ 3 h 1212"/>
                <a:gd name="T2" fmla="*/ 3 w 1707"/>
                <a:gd name="T3" fmla="*/ 5 h 1212"/>
                <a:gd name="T4" fmla="*/ 7 w 1707"/>
                <a:gd name="T5" fmla="*/ 2 h 1212"/>
                <a:gd name="T6" fmla="*/ 4 w 1707"/>
                <a:gd name="T7" fmla="*/ 0 h 1212"/>
                <a:gd name="T8" fmla="*/ 0 w 1707"/>
                <a:gd name="T9" fmla="*/ 3 h 1212"/>
                <a:gd name="T10" fmla="*/ 0 60000 65536"/>
                <a:gd name="T11" fmla="*/ 0 60000 65536"/>
                <a:gd name="T12" fmla="*/ 0 60000 65536"/>
                <a:gd name="T13" fmla="*/ 0 60000 65536"/>
                <a:gd name="T14" fmla="*/ 0 60000 65536"/>
                <a:gd name="T15" fmla="*/ 0 w 1707"/>
                <a:gd name="T16" fmla="*/ 0 h 1212"/>
                <a:gd name="T17" fmla="*/ 1707 w 1707"/>
                <a:gd name="T18" fmla="*/ 1212 h 1212"/>
              </a:gdLst>
              <a:ahLst/>
              <a:cxnLst>
                <a:cxn ang="T10">
                  <a:pos x="T0" y="T1"/>
                </a:cxn>
                <a:cxn ang="T11">
                  <a:pos x="T2" y="T3"/>
                </a:cxn>
                <a:cxn ang="T12">
                  <a:pos x="T4" y="T5"/>
                </a:cxn>
                <a:cxn ang="T13">
                  <a:pos x="T6" y="T7"/>
                </a:cxn>
                <a:cxn ang="T14">
                  <a:pos x="T8" y="T9"/>
                </a:cxn>
              </a:cxnLst>
              <a:rect l="T15" t="T16" r="T17" b="T18"/>
              <a:pathLst>
                <a:path w="1707" h="1212">
                  <a:moveTo>
                    <a:pt x="0" y="766"/>
                  </a:moveTo>
                  <a:lnTo>
                    <a:pt x="628" y="1212"/>
                  </a:lnTo>
                  <a:lnTo>
                    <a:pt x="1707" y="448"/>
                  </a:lnTo>
                  <a:lnTo>
                    <a:pt x="1080" y="0"/>
                  </a:lnTo>
                  <a:lnTo>
                    <a:pt x="0" y="766"/>
                  </a:lnTo>
                  <a:close/>
                </a:path>
              </a:pathLst>
            </a:custGeom>
            <a:solidFill>
              <a:srgbClr val="EAEAEA"/>
            </a:solidFill>
            <a:ln w="9525">
              <a:noFill/>
              <a:round/>
              <a:headEnd/>
              <a:tailEnd/>
            </a:ln>
          </p:spPr>
          <p:txBody>
            <a:bodyPr/>
            <a:lstStyle/>
            <a:p>
              <a:pPr algn="r"/>
              <a:endParaRPr lang="en-US">
                <a:solidFill>
                  <a:prstClr val="black"/>
                </a:solidFill>
                <a:latin typeface="Arial" pitchFamily="34" charset="0"/>
              </a:endParaRPr>
            </a:p>
          </p:txBody>
        </p:sp>
        <p:sp>
          <p:nvSpPr>
            <p:cNvPr id="200" name="Freeform 19"/>
            <p:cNvSpPr>
              <a:spLocks/>
            </p:cNvSpPr>
            <p:nvPr/>
          </p:nvSpPr>
          <p:spPr bwMode="gray">
            <a:xfrm>
              <a:off x="4167" y="2444"/>
              <a:ext cx="923" cy="653"/>
            </a:xfrm>
            <a:custGeom>
              <a:avLst/>
              <a:gdLst>
                <a:gd name="T0" fmla="*/ 0 w 1462"/>
                <a:gd name="T1" fmla="*/ 4 h 1034"/>
                <a:gd name="T2" fmla="*/ 0 w 1462"/>
                <a:gd name="T3" fmla="*/ 3 h 1034"/>
                <a:gd name="T4" fmla="*/ 4 w 1462"/>
                <a:gd name="T5" fmla="*/ 0 h 1034"/>
                <a:gd name="T6" fmla="*/ 6 w 1462"/>
                <a:gd name="T7" fmla="*/ 2 h 1034"/>
                <a:gd name="T8" fmla="*/ 6 w 1462"/>
                <a:gd name="T9" fmla="*/ 3 h 1034"/>
                <a:gd name="T10" fmla="*/ 4 w 1462"/>
                <a:gd name="T11" fmla="*/ 2 h 1034"/>
                <a:gd name="T12" fmla="*/ 0 w 1462"/>
                <a:gd name="T13" fmla="*/ 4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747"/>
                  </a:lnTo>
                  <a:lnTo>
                    <a:pt x="927" y="375"/>
                  </a:lnTo>
                  <a:lnTo>
                    <a:pt x="0" y="1034"/>
                  </a:lnTo>
                  <a:close/>
                </a:path>
              </a:pathLst>
            </a:custGeom>
            <a:solidFill>
              <a:srgbClr val="333333"/>
            </a:solidFill>
            <a:ln w="9525">
              <a:noFill/>
              <a:round/>
              <a:headEnd/>
              <a:tailEnd/>
            </a:ln>
          </p:spPr>
          <p:txBody>
            <a:bodyPr/>
            <a:lstStyle/>
            <a:p>
              <a:pPr algn="r"/>
              <a:endParaRPr lang="en-US">
                <a:solidFill>
                  <a:prstClr val="black"/>
                </a:solidFill>
                <a:latin typeface="Arial" pitchFamily="34" charset="0"/>
              </a:endParaRPr>
            </a:p>
          </p:txBody>
        </p:sp>
        <p:sp>
          <p:nvSpPr>
            <p:cNvPr id="201" name="Freeform 20"/>
            <p:cNvSpPr>
              <a:spLocks/>
            </p:cNvSpPr>
            <p:nvPr/>
          </p:nvSpPr>
          <p:spPr bwMode="gray">
            <a:xfrm>
              <a:off x="3771" y="1989"/>
              <a:ext cx="394" cy="513"/>
            </a:xfrm>
            <a:custGeom>
              <a:avLst/>
              <a:gdLst>
                <a:gd name="T0" fmla="*/ 0 w 624"/>
                <a:gd name="T1" fmla="*/ 0 h 812"/>
                <a:gd name="T2" fmla="*/ 0 w 624"/>
                <a:gd name="T3" fmla="*/ 2 h 812"/>
                <a:gd name="T4" fmla="*/ 3 w 624"/>
                <a:gd name="T5" fmla="*/ 3 h 812"/>
                <a:gd name="T6" fmla="*/ 3 w 624"/>
                <a:gd name="T7" fmla="*/ 2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lgn="r"/>
              <a:endParaRPr lang="en-US">
                <a:solidFill>
                  <a:prstClr val="black"/>
                </a:solidFill>
                <a:latin typeface="Arial" pitchFamily="34" charset="0"/>
              </a:endParaRPr>
            </a:p>
          </p:txBody>
        </p:sp>
        <p:sp>
          <p:nvSpPr>
            <p:cNvPr id="202" name="Freeform 21"/>
            <p:cNvSpPr>
              <a:spLocks/>
            </p:cNvSpPr>
            <p:nvPr/>
          </p:nvSpPr>
          <p:spPr bwMode="gray">
            <a:xfrm>
              <a:off x="3771" y="2287"/>
              <a:ext cx="394" cy="513"/>
            </a:xfrm>
            <a:custGeom>
              <a:avLst/>
              <a:gdLst>
                <a:gd name="T0" fmla="*/ 0 w 624"/>
                <a:gd name="T1" fmla="*/ 0 h 812"/>
                <a:gd name="T2" fmla="*/ 0 w 624"/>
                <a:gd name="T3" fmla="*/ 2 h 812"/>
                <a:gd name="T4" fmla="*/ 3 w 624"/>
                <a:gd name="T5" fmla="*/ 3 h 812"/>
                <a:gd name="T6" fmla="*/ 3 w 624"/>
                <a:gd name="T7" fmla="*/ 2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lgn="r"/>
              <a:endParaRPr lang="en-US">
                <a:solidFill>
                  <a:prstClr val="black"/>
                </a:solidFill>
                <a:latin typeface="Arial" pitchFamily="34" charset="0"/>
              </a:endParaRPr>
            </a:p>
          </p:txBody>
        </p:sp>
        <p:sp>
          <p:nvSpPr>
            <p:cNvPr id="203" name="Freeform 22"/>
            <p:cNvSpPr>
              <a:spLocks/>
            </p:cNvSpPr>
            <p:nvPr/>
          </p:nvSpPr>
          <p:spPr bwMode="gray">
            <a:xfrm>
              <a:off x="3853" y="2870"/>
              <a:ext cx="643" cy="629"/>
            </a:xfrm>
            <a:custGeom>
              <a:avLst/>
              <a:gdLst>
                <a:gd name="T0" fmla="*/ 0 w 1018"/>
                <a:gd name="T1" fmla="*/ 0 h 995"/>
                <a:gd name="T2" fmla="*/ 1 w 1018"/>
                <a:gd name="T3" fmla="*/ 1 h 995"/>
                <a:gd name="T4" fmla="*/ 4 w 1018"/>
                <a:gd name="T5" fmla="*/ 4 h 995"/>
                <a:gd name="T6" fmla="*/ 4 w 1018"/>
                <a:gd name="T7" fmla="*/ 3 h 995"/>
                <a:gd name="T8" fmla="*/ 0 w 1018"/>
                <a:gd name="T9" fmla="*/ 0 h 995"/>
                <a:gd name="T10" fmla="*/ 0 60000 65536"/>
                <a:gd name="T11" fmla="*/ 0 60000 65536"/>
                <a:gd name="T12" fmla="*/ 0 60000 65536"/>
                <a:gd name="T13" fmla="*/ 0 60000 65536"/>
                <a:gd name="T14" fmla="*/ 0 60000 65536"/>
                <a:gd name="T15" fmla="*/ 0 w 1018"/>
                <a:gd name="T16" fmla="*/ 0 h 995"/>
                <a:gd name="T17" fmla="*/ 1018 w 1018"/>
                <a:gd name="T18" fmla="*/ 995 h 995"/>
              </a:gdLst>
              <a:ahLst/>
              <a:cxnLst>
                <a:cxn ang="T10">
                  <a:pos x="T0" y="T1"/>
                </a:cxn>
                <a:cxn ang="T11">
                  <a:pos x="T2" y="T3"/>
                </a:cxn>
                <a:cxn ang="T12">
                  <a:pos x="T4" y="T5"/>
                </a:cxn>
                <a:cxn ang="T13">
                  <a:pos x="T6" y="T7"/>
                </a:cxn>
                <a:cxn ang="T14">
                  <a:pos x="T8" y="T9"/>
                </a:cxn>
              </a:cxnLst>
              <a:rect l="T15" t="T16" r="T17" b="T18"/>
              <a:pathLst>
                <a:path w="1018" h="995">
                  <a:moveTo>
                    <a:pt x="0" y="0"/>
                  </a:moveTo>
                  <a:lnTo>
                    <a:pt x="1" y="271"/>
                  </a:lnTo>
                  <a:lnTo>
                    <a:pt x="1018" y="995"/>
                  </a:lnTo>
                  <a:lnTo>
                    <a:pt x="1018" y="721"/>
                  </a:lnTo>
                  <a:lnTo>
                    <a:pt x="0" y="0"/>
                  </a:lnTo>
                  <a:close/>
                </a:path>
              </a:pathLst>
            </a:custGeom>
            <a:solidFill>
              <a:srgbClr val="8F8F8F"/>
            </a:solidFill>
            <a:ln w="9525">
              <a:noFill/>
              <a:round/>
              <a:headEnd/>
              <a:tailEnd/>
            </a:ln>
          </p:spPr>
          <p:txBody>
            <a:bodyPr/>
            <a:lstStyle/>
            <a:p>
              <a:pPr algn="r"/>
              <a:endParaRPr lang="en-US">
                <a:solidFill>
                  <a:prstClr val="black"/>
                </a:solidFill>
                <a:latin typeface="Arial" pitchFamily="34" charset="0"/>
              </a:endParaRPr>
            </a:p>
          </p:txBody>
        </p:sp>
        <p:sp>
          <p:nvSpPr>
            <p:cNvPr id="204" name="Freeform 23"/>
            <p:cNvSpPr>
              <a:spLocks/>
            </p:cNvSpPr>
            <p:nvPr/>
          </p:nvSpPr>
          <p:spPr bwMode="gray">
            <a:xfrm>
              <a:off x="3771" y="2584"/>
              <a:ext cx="394" cy="514"/>
            </a:xfrm>
            <a:custGeom>
              <a:avLst/>
              <a:gdLst>
                <a:gd name="T0" fmla="*/ 0 w 624"/>
                <a:gd name="T1" fmla="*/ 0 h 812"/>
                <a:gd name="T2" fmla="*/ 0 w 624"/>
                <a:gd name="T3" fmla="*/ 2 h 812"/>
                <a:gd name="T4" fmla="*/ 3 w 624"/>
                <a:gd name="T5" fmla="*/ 3 h 812"/>
                <a:gd name="T6" fmla="*/ 3 w 624"/>
                <a:gd name="T7" fmla="*/ 2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lgn="r"/>
              <a:endParaRPr lang="en-US">
                <a:solidFill>
                  <a:prstClr val="black"/>
                </a:solidFill>
                <a:latin typeface="Arial" pitchFamily="34" charset="0"/>
              </a:endParaRPr>
            </a:p>
          </p:txBody>
        </p:sp>
        <p:sp>
          <p:nvSpPr>
            <p:cNvPr id="205" name="Freeform 24"/>
            <p:cNvSpPr>
              <a:spLocks/>
            </p:cNvSpPr>
            <p:nvPr/>
          </p:nvSpPr>
          <p:spPr bwMode="gray">
            <a:xfrm>
              <a:off x="3772" y="1208"/>
              <a:ext cx="1411" cy="766"/>
            </a:xfrm>
            <a:custGeom>
              <a:avLst/>
              <a:gdLst>
                <a:gd name="T0" fmla="*/ 0 w 2232"/>
                <a:gd name="T1" fmla="*/ 3 h 1212"/>
                <a:gd name="T2" fmla="*/ 3 w 2232"/>
                <a:gd name="T3" fmla="*/ 5 h 1212"/>
                <a:gd name="T4" fmla="*/ 6 w 2232"/>
                <a:gd name="T5" fmla="*/ 3 h 1212"/>
                <a:gd name="T6" fmla="*/ 8 w 2232"/>
                <a:gd name="T7" fmla="*/ 4 h 1212"/>
                <a:gd name="T8" fmla="*/ 9 w 2232"/>
                <a:gd name="T9" fmla="*/ 3 h 1212"/>
                <a:gd name="T10" fmla="*/ 4 w 2232"/>
                <a:gd name="T11" fmla="*/ 0 h 1212"/>
                <a:gd name="T12" fmla="*/ 0 w 2232"/>
                <a:gd name="T13" fmla="*/ 3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EAEAEA"/>
            </a:solidFill>
            <a:ln w="9525">
              <a:noFill/>
              <a:round/>
              <a:headEnd/>
              <a:tailEnd/>
            </a:ln>
          </p:spPr>
          <p:txBody>
            <a:bodyPr/>
            <a:lstStyle/>
            <a:p>
              <a:pPr algn="r"/>
              <a:endParaRPr lang="en-US">
                <a:solidFill>
                  <a:prstClr val="black"/>
                </a:solidFill>
                <a:latin typeface="Arial" pitchFamily="34" charset="0"/>
              </a:endParaRPr>
            </a:p>
          </p:txBody>
        </p:sp>
        <p:sp>
          <p:nvSpPr>
            <p:cNvPr id="206" name="Freeform 25"/>
            <p:cNvSpPr>
              <a:spLocks/>
            </p:cNvSpPr>
            <p:nvPr/>
          </p:nvSpPr>
          <p:spPr bwMode="gray">
            <a:xfrm>
              <a:off x="4165" y="1551"/>
              <a:ext cx="924" cy="654"/>
            </a:xfrm>
            <a:custGeom>
              <a:avLst/>
              <a:gdLst>
                <a:gd name="T0" fmla="*/ 0 w 1462"/>
                <a:gd name="T1" fmla="*/ 4 h 1034"/>
                <a:gd name="T2" fmla="*/ 0 w 1462"/>
                <a:gd name="T3" fmla="*/ 3 h 1034"/>
                <a:gd name="T4" fmla="*/ 4 w 1462"/>
                <a:gd name="T5" fmla="*/ 0 h 1034"/>
                <a:gd name="T6" fmla="*/ 6 w 1462"/>
                <a:gd name="T7" fmla="*/ 2 h 1034"/>
                <a:gd name="T8" fmla="*/ 6 w 1462"/>
                <a:gd name="T9" fmla="*/ 4 h 1034"/>
                <a:gd name="T10" fmla="*/ 3 w 1462"/>
                <a:gd name="T11" fmla="*/ 2 h 1034"/>
                <a:gd name="T12" fmla="*/ 0 w 1462"/>
                <a:gd name="T13" fmla="*/ 4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algn="r"/>
              <a:endParaRPr lang="en-US">
                <a:solidFill>
                  <a:prstClr val="black"/>
                </a:solidFill>
                <a:latin typeface="Arial" pitchFamily="34" charset="0"/>
              </a:endParaRPr>
            </a:p>
          </p:txBody>
        </p:sp>
        <p:sp>
          <p:nvSpPr>
            <p:cNvPr id="207" name="Freeform 26"/>
            <p:cNvSpPr>
              <a:spLocks/>
            </p:cNvSpPr>
            <p:nvPr/>
          </p:nvSpPr>
          <p:spPr bwMode="gray">
            <a:xfrm>
              <a:off x="3771" y="1691"/>
              <a:ext cx="394" cy="514"/>
            </a:xfrm>
            <a:custGeom>
              <a:avLst/>
              <a:gdLst>
                <a:gd name="T0" fmla="*/ 0 w 624"/>
                <a:gd name="T1" fmla="*/ 0 h 812"/>
                <a:gd name="T2" fmla="*/ 0 w 624"/>
                <a:gd name="T3" fmla="*/ 2 h 812"/>
                <a:gd name="T4" fmla="*/ 3 w 624"/>
                <a:gd name="T5" fmla="*/ 3 h 812"/>
                <a:gd name="T6" fmla="*/ 3 w 624"/>
                <a:gd name="T7" fmla="*/ 2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lgn="r"/>
              <a:endParaRPr lang="en-US">
                <a:solidFill>
                  <a:prstClr val="black"/>
                </a:solidFill>
                <a:latin typeface="Arial" pitchFamily="34" charset="0"/>
              </a:endParaRPr>
            </a:p>
          </p:txBody>
        </p:sp>
        <p:sp>
          <p:nvSpPr>
            <p:cNvPr id="208" name="Freeform 27"/>
            <p:cNvSpPr>
              <a:spLocks/>
            </p:cNvSpPr>
            <p:nvPr/>
          </p:nvSpPr>
          <p:spPr bwMode="gray">
            <a:xfrm>
              <a:off x="4496" y="1719"/>
              <a:ext cx="688" cy="1782"/>
            </a:xfrm>
            <a:custGeom>
              <a:avLst/>
              <a:gdLst>
                <a:gd name="T0" fmla="*/ 0 w 1088"/>
                <a:gd name="T1" fmla="*/ 10 h 2820"/>
                <a:gd name="T2" fmla="*/ 4 w 1088"/>
                <a:gd name="T3" fmla="*/ 8 h 2820"/>
                <a:gd name="T4" fmla="*/ 4 w 1088"/>
                <a:gd name="T5" fmla="*/ 1 h 2820"/>
                <a:gd name="T6" fmla="*/ 4 w 1088"/>
                <a:gd name="T7" fmla="*/ 0 h 2820"/>
                <a:gd name="T8" fmla="*/ 4 w 1088"/>
                <a:gd name="T9" fmla="*/ 8 h 2820"/>
                <a:gd name="T10" fmla="*/ 0 w 1088"/>
                <a:gd name="T11" fmla="*/ 11 h 2820"/>
                <a:gd name="T12" fmla="*/ 0 w 1088"/>
                <a:gd name="T13" fmla="*/ 10 h 2820"/>
                <a:gd name="T14" fmla="*/ 0 60000 65536"/>
                <a:gd name="T15" fmla="*/ 0 60000 65536"/>
                <a:gd name="T16" fmla="*/ 0 60000 65536"/>
                <a:gd name="T17" fmla="*/ 0 60000 65536"/>
                <a:gd name="T18" fmla="*/ 0 60000 65536"/>
                <a:gd name="T19" fmla="*/ 0 60000 65536"/>
                <a:gd name="T20" fmla="*/ 0 60000 65536"/>
                <a:gd name="T21" fmla="*/ 0 w 1088"/>
                <a:gd name="T22" fmla="*/ 0 h 2820"/>
                <a:gd name="T23" fmla="*/ 1088 w 1088"/>
                <a:gd name="T24" fmla="*/ 2820 h 28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8" h="2820">
                  <a:moveTo>
                    <a:pt x="0" y="2554"/>
                  </a:moveTo>
                  <a:lnTo>
                    <a:pt x="938" y="1890"/>
                  </a:lnTo>
                  <a:lnTo>
                    <a:pt x="938" y="102"/>
                  </a:lnTo>
                  <a:lnTo>
                    <a:pt x="1088" y="0"/>
                  </a:lnTo>
                  <a:lnTo>
                    <a:pt x="1088" y="2046"/>
                  </a:lnTo>
                  <a:lnTo>
                    <a:pt x="0" y="2820"/>
                  </a:lnTo>
                  <a:lnTo>
                    <a:pt x="0" y="2554"/>
                  </a:lnTo>
                  <a:close/>
                </a:path>
              </a:pathLst>
            </a:custGeom>
            <a:solidFill>
              <a:srgbClr val="B2B2B2"/>
            </a:solidFill>
            <a:ln w="9525">
              <a:noFill/>
              <a:round/>
              <a:headEnd/>
              <a:tailEnd/>
            </a:ln>
          </p:spPr>
          <p:txBody>
            <a:bodyPr/>
            <a:lstStyle/>
            <a:p>
              <a:pPr algn="r"/>
              <a:endParaRPr lang="en-US">
                <a:solidFill>
                  <a:prstClr val="black"/>
                </a:solidFill>
                <a:latin typeface="Arial" pitchFamily="34" charset="0"/>
              </a:endParaRPr>
            </a:p>
          </p:txBody>
        </p:sp>
        <p:sp>
          <p:nvSpPr>
            <p:cNvPr id="209" name="Freeform 28"/>
            <p:cNvSpPr>
              <a:spLocks/>
            </p:cNvSpPr>
            <p:nvPr/>
          </p:nvSpPr>
          <p:spPr bwMode="gray">
            <a:xfrm>
              <a:off x="4220" y="2665"/>
              <a:ext cx="664" cy="598"/>
            </a:xfrm>
            <a:custGeom>
              <a:avLst/>
              <a:gdLst>
                <a:gd name="T0" fmla="*/ 0 w 1048"/>
                <a:gd name="T1" fmla="*/ 3 h 940"/>
                <a:gd name="T2" fmla="*/ 0 w 1048"/>
                <a:gd name="T3" fmla="*/ 1 h 940"/>
                <a:gd name="T4" fmla="*/ 4 w 1048"/>
                <a:gd name="T5" fmla="*/ 1 h 940"/>
                <a:gd name="T6" fmla="*/ 4 w 1048"/>
                <a:gd name="T7" fmla="*/ 2 h 940"/>
                <a:gd name="T8" fmla="*/ 4 w 1048"/>
                <a:gd name="T9" fmla="*/ 3 h 940"/>
                <a:gd name="T10" fmla="*/ 0 w 1048"/>
                <a:gd name="T11" fmla="*/ 3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lgn="r"/>
              <a:endParaRPr lang="en-US">
                <a:solidFill>
                  <a:prstClr val="black"/>
                </a:solidFill>
                <a:latin typeface="Arial" pitchFamily="34" charset="0"/>
              </a:endParaRPr>
            </a:p>
          </p:txBody>
        </p:sp>
        <p:sp>
          <p:nvSpPr>
            <p:cNvPr id="210" name="Freeform 29"/>
            <p:cNvSpPr>
              <a:spLocks/>
            </p:cNvSpPr>
            <p:nvPr/>
          </p:nvSpPr>
          <p:spPr bwMode="gray">
            <a:xfrm>
              <a:off x="4220" y="2473"/>
              <a:ext cx="787" cy="547"/>
            </a:xfrm>
            <a:custGeom>
              <a:avLst/>
              <a:gdLst>
                <a:gd name="T0" fmla="*/ 0 w 1246"/>
                <a:gd name="T1" fmla="*/ 3 h 866"/>
                <a:gd name="T2" fmla="*/ 4 w 1246"/>
                <a:gd name="T3" fmla="*/ 0 h 866"/>
                <a:gd name="T4" fmla="*/ 3 w 1246"/>
                <a:gd name="T5" fmla="*/ 3 h 866"/>
                <a:gd name="T6" fmla="*/ 0 w 1246"/>
                <a:gd name="T7" fmla="*/ 3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lgn="r"/>
              <a:endParaRPr lang="en-US">
                <a:solidFill>
                  <a:prstClr val="black"/>
                </a:solidFill>
                <a:latin typeface="Arial" pitchFamily="34" charset="0"/>
              </a:endParaRPr>
            </a:p>
          </p:txBody>
        </p:sp>
        <p:sp>
          <p:nvSpPr>
            <p:cNvPr id="211" name="Freeform 30"/>
            <p:cNvSpPr>
              <a:spLocks/>
            </p:cNvSpPr>
            <p:nvPr/>
          </p:nvSpPr>
          <p:spPr bwMode="gray">
            <a:xfrm>
              <a:off x="4220" y="2369"/>
              <a:ext cx="664" cy="598"/>
            </a:xfrm>
            <a:custGeom>
              <a:avLst/>
              <a:gdLst>
                <a:gd name="T0" fmla="*/ 0 w 1048"/>
                <a:gd name="T1" fmla="*/ 3 h 940"/>
                <a:gd name="T2" fmla="*/ 0 w 1048"/>
                <a:gd name="T3" fmla="*/ 1 h 940"/>
                <a:gd name="T4" fmla="*/ 4 w 1048"/>
                <a:gd name="T5" fmla="*/ 1 h 940"/>
                <a:gd name="T6" fmla="*/ 4 w 1048"/>
                <a:gd name="T7" fmla="*/ 2 h 940"/>
                <a:gd name="T8" fmla="*/ 4 w 1048"/>
                <a:gd name="T9" fmla="*/ 3 h 940"/>
                <a:gd name="T10" fmla="*/ 0 w 1048"/>
                <a:gd name="T11" fmla="*/ 3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lgn="r"/>
              <a:endParaRPr lang="en-US">
                <a:solidFill>
                  <a:prstClr val="black"/>
                </a:solidFill>
                <a:latin typeface="Arial" pitchFamily="34" charset="0"/>
              </a:endParaRPr>
            </a:p>
          </p:txBody>
        </p:sp>
        <p:sp>
          <p:nvSpPr>
            <p:cNvPr id="212" name="Freeform 31"/>
            <p:cNvSpPr>
              <a:spLocks/>
            </p:cNvSpPr>
            <p:nvPr/>
          </p:nvSpPr>
          <p:spPr bwMode="gray">
            <a:xfrm>
              <a:off x="4220" y="2177"/>
              <a:ext cx="787" cy="547"/>
            </a:xfrm>
            <a:custGeom>
              <a:avLst/>
              <a:gdLst>
                <a:gd name="T0" fmla="*/ 0 w 1246"/>
                <a:gd name="T1" fmla="*/ 3 h 866"/>
                <a:gd name="T2" fmla="*/ 4 w 1246"/>
                <a:gd name="T3" fmla="*/ 0 h 866"/>
                <a:gd name="T4" fmla="*/ 3 w 1246"/>
                <a:gd name="T5" fmla="*/ 3 h 866"/>
                <a:gd name="T6" fmla="*/ 0 w 1246"/>
                <a:gd name="T7" fmla="*/ 3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lgn="r"/>
              <a:endParaRPr lang="en-US">
                <a:solidFill>
                  <a:prstClr val="black"/>
                </a:solidFill>
                <a:latin typeface="Arial" pitchFamily="34" charset="0"/>
              </a:endParaRPr>
            </a:p>
          </p:txBody>
        </p:sp>
        <p:sp>
          <p:nvSpPr>
            <p:cNvPr id="213" name="Freeform 32"/>
            <p:cNvSpPr>
              <a:spLocks/>
            </p:cNvSpPr>
            <p:nvPr/>
          </p:nvSpPr>
          <p:spPr bwMode="gray">
            <a:xfrm>
              <a:off x="4220" y="2073"/>
              <a:ext cx="664" cy="598"/>
            </a:xfrm>
            <a:custGeom>
              <a:avLst/>
              <a:gdLst>
                <a:gd name="T0" fmla="*/ 0 w 1048"/>
                <a:gd name="T1" fmla="*/ 3 h 940"/>
                <a:gd name="T2" fmla="*/ 0 w 1048"/>
                <a:gd name="T3" fmla="*/ 1 h 940"/>
                <a:gd name="T4" fmla="*/ 4 w 1048"/>
                <a:gd name="T5" fmla="*/ 1 h 940"/>
                <a:gd name="T6" fmla="*/ 4 w 1048"/>
                <a:gd name="T7" fmla="*/ 2 h 940"/>
                <a:gd name="T8" fmla="*/ 4 w 1048"/>
                <a:gd name="T9" fmla="*/ 3 h 940"/>
                <a:gd name="T10" fmla="*/ 0 w 1048"/>
                <a:gd name="T11" fmla="*/ 3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lgn="r"/>
              <a:endParaRPr lang="en-US">
                <a:solidFill>
                  <a:prstClr val="black"/>
                </a:solidFill>
                <a:latin typeface="Arial" pitchFamily="34" charset="0"/>
              </a:endParaRPr>
            </a:p>
          </p:txBody>
        </p:sp>
        <p:sp>
          <p:nvSpPr>
            <p:cNvPr id="214" name="Freeform 33"/>
            <p:cNvSpPr>
              <a:spLocks/>
            </p:cNvSpPr>
            <p:nvPr/>
          </p:nvSpPr>
          <p:spPr bwMode="gray">
            <a:xfrm>
              <a:off x="4220" y="1881"/>
              <a:ext cx="787" cy="547"/>
            </a:xfrm>
            <a:custGeom>
              <a:avLst/>
              <a:gdLst>
                <a:gd name="T0" fmla="*/ 0 w 1246"/>
                <a:gd name="T1" fmla="*/ 3 h 866"/>
                <a:gd name="T2" fmla="*/ 4 w 1246"/>
                <a:gd name="T3" fmla="*/ 0 h 866"/>
                <a:gd name="T4" fmla="*/ 3 w 1246"/>
                <a:gd name="T5" fmla="*/ 3 h 866"/>
                <a:gd name="T6" fmla="*/ 0 w 1246"/>
                <a:gd name="T7" fmla="*/ 3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lgn="r"/>
              <a:endParaRPr lang="en-US">
                <a:solidFill>
                  <a:prstClr val="black"/>
                </a:solidFill>
                <a:latin typeface="Arial" pitchFamily="34" charset="0"/>
              </a:endParaRPr>
            </a:p>
          </p:txBody>
        </p:sp>
        <p:sp>
          <p:nvSpPr>
            <p:cNvPr id="215" name="Freeform 34"/>
            <p:cNvSpPr>
              <a:spLocks/>
            </p:cNvSpPr>
            <p:nvPr/>
          </p:nvSpPr>
          <p:spPr bwMode="gray">
            <a:xfrm>
              <a:off x="4220" y="1777"/>
              <a:ext cx="664" cy="598"/>
            </a:xfrm>
            <a:custGeom>
              <a:avLst/>
              <a:gdLst>
                <a:gd name="T0" fmla="*/ 0 w 1048"/>
                <a:gd name="T1" fmla="*/ 3 h 940"/>
                <a:gd name="T2" fmla="*/ 0 w 1048"/>
                <a:gd name="T3" fmla="*/ 1 h 940"/>
                <a:gd name="T4" fmla="*/ 4 w 1048"/>
                <a:gd name="T5" fmla="*/ 1 h 940"/>
                <a:gd name="T6" fmla="*/ 4 w 1048"/>
                <a:gd name="T7" fmla="*/ 2 h 940"/>
                <a:gd name="T8" fmla="*/ 4 w 1048"/>
                <a:gd name="T9" fmla="*/ 3 h 940"/>
                <a:gd name="T10" fmla="*/ 0 w 1048"/>
                <a:gd name="T11" fmla="*/ 3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lgn="r"/>
              <a:endParaRPr lang="en-US">
                <a:solidFill>
                  <a:prstClr val="black"/>
                </a:solidFill>
                <a:latin typeface="Arial" pitchFamily="34" charset="0"/>
              </a:endParaRPr>
            </a:p>
          </p:txBody>
        </p:sp>
        <p:sp>
          <p:nvSpPr>
            <p:cNvPr id="216" name="Freeform 35"/>
            <p:cNvSpPr>
              <a:spLocks/>
            </p:cNvSpPr>
            <p:nvPr/>
          </p:nvSpPr>
          <p:spPr bwMode="gray">
            <a:xfrm>
              <a:off x="4220" y="1585"/>
              <a:ext cx="787" cy="547"/>
            </a:xfrm>
            <a:custGeom>
              <a:avLst/>
              <a:gdLst>
                <a:gd name="T0" fmla="*/ 0 w 1246"/>
                <a:gd name="T1" fmla="*/ 3 h 866"/>
                <a:gd name="T2" fmla="*/ 4 w 1246"/>
                <a:gd name="T3" fmla="*/ 0 h 866"/>
                <a:gd name="T4" fmla="*/ 3 w 1246"/>
                <a:gd name="T5" fmla="*/ 3 h 866"/>
                <a:gd name="T6" fmla="*/ 0 w 1246"/>
                <a:gd name="T7" fmla="*/ 3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lgn="r"/>
              <a:endParaRPr lang="en-US">
                <a:solidFill>
                  <a:prstClr val="black"/>
                </a:solidFill>
                <a:latin typeface="Arial" pitchFamily="34" charset="0"/>
              </a:endParaRPr>
            </a:p>
          </p:txBody>
        </p:sp>
      </p:grpSp>
      <p:cxnSp>
        <p:nvCxnSpPr>
          <p:cNvPr id="242" name="AutoShape 97"/>
          <p:cNvCxnSpPr>
            <a:cxnSpLocks noChangeShapeType="1"/>
          </p:cNvCxnSpPr>
          <p:nvPr/>
        </p:nvCxnSpPr>
        <p:spPr bwMode="gray">
          <a:xfrm rot="10800000" flipV="1">
            <a:off x="3849304" y="3133724"/>
            <a:ext cx="1673884" cy="851679"/>
          </a:xfrm>
          <a:prstGeom prst="straightConnector1">
            <a:avLst/>
          </a:prstGeom>
          <a:noFill/>
          <a:ln w="38100">
            <a:solidFill>
              <a:schemeClr val="accent5"/>
            </a:solidFill>
            <a:prstDash val="solid"/>
            <a:round/>
            <a:headEnd type="none" w="med" len="med"/>
            <a:tailEnd type="none" w="med" len="med"/>
          </a:ln>
        </p:spPr>
      </p:cxnSp>
      <p:grpSp>
        <p:nvGrpSpPr>
          <p:cNvPr id="14" name="Group 56"/>
          <p:cNvGrpSpPr/>
          <p:nvPr/>
        </p:nvGrpSpPr>
        <p:grpSpPr>
          <a:xfrm>
            <a:off x="2586769" y="3583623"/>
            <a:ext cx="1806743" cy="1064143"/>
            <a:chOff x="761999" y="3505200"/>
            <a:chExt cx="2830090" cy="1666875"/>
          </a:xfrm>
        </p:grpSpPr>
        <p:grpSp>
          <p:nvGrpSpPr>
            <p:cNvPr id="15" name="Group 153"/>
            <p:cNvGrpSpPr>
              <a:grpSpLocks noChangeAspect="1"/>
            </p:cNvGrpSpPr>
            <p:nvPr/>
          </p:nvGrpSpPr>
          <p:grpSpPr bwMode="auto">
            <a:xfrm>
              <a:off x="761999" y="3505200"/>
              <a:ext cx="2830090" cy="1666875"/>
              <a:chOff x="3744" y="2496"/>
              <a:chExt cx="1440" cy="964"/>
            </a:xfrm>
          </p:grpSpPr>
          <p:sp>
            <p:nvSpPr>
              <p:cNvPr id="105" name="Freeform 154"/>
              <p:cNvSpPr>
                <a:spLocks noChangeAspect="1"/>
              </p:cNvSpPr>
              <p:nvPr/>
            </p:nvSpPr>
            <p:spPr bwMode="gray">
              <a:xfrm>
                <a:off x="3744" y="2524"/>
                <a:ext cx="1440" cy="936"/>
              </a:xfrm>
              <a:custGeom>
                <a:avLst/>
                <a:gdLst>
                  <a:gd name="T0" fmla="*/ 0 w 4021"/>
                  <a:gd name="T1" fmla="*/ 0 h 2621"/>
                  <a:gd name="T2" fmla="*/ 0 w 4021"/>
                  <a:gd name="T3" fmla="*/ 0 h 2621"/>
                  <a:gd name="T4" fmla="*/ 0 w 4021"/>
                  <a:gd name="T5" fmla="*/ 0 h 2621"/>
                  <a:gd name="T6" fmla="*/ 0 w 4021"/>
                  <a:gd name="T7" fmla="*/ 0 h 2621"/>
                  <a:gd name="T8" fmla="*/ 0 w 4021"/>
                  <a:gd name="T9" fmla="*/ 0 h 2621"/>
                  <a:gd name="T10" fmla="*/ 0 w 4021"/>
                  <a:gd name="T11" fmla="*/ 0 h 2621"/>
                  <a:gd name="T12" fmla="*/ 0 w 4021"/>
                  <a:gd name="T13" fmla="*/ 0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chemeClr val="bg2"/>
              </a:solidFill>
              <a:ln w="9525">
                <a:solidFill>
                  <a:schemeClr val="bg2"/>
                </a:solidFill>
                <a:round/>
                <a:headEnd/>
                <a:tailEnd/>
              </a:ln>
            </p:spPr>
            <p:txBody>
              <a:bodyPr/>
              <a:lstStyle/>
              <a:p>
                <a:pPr algn="r">
                  <a:defRPr/>
                </a:pPr>
                <a:endParaRPr lang="en-US" kern="0">
                  <a:solidFill>
                    <a:sysClr val="windowText" lastClr="000000"/>
                  </a:solidFill>
                  <a:latin typeface="Arial" pitchFamily="34" charset="0"/>
                </a:endParaRPr>
              </a:p>
            </p:txBody>
          </p:sp>
          <p:sp>
            <p:nvSpPr>
              <p:cNvPr id="106" name="Freeform 155"/>
              <p:cNvSpPr>
                <a:spLocks noChangeAspect="1"/>
              </p:cNvSpPr>
              <p:nvPr/>
            </p:nvSpPr>
            <p:spPr bwMode="gray">
              <a:xfrm>
                <a:off x="3744" y="2496"/>
                <a:ext cx="1438" cy="936"/>
              </a:xfrm>
              <a:custGeom>
                <a:avLst/>
                <a:gdLst>
                  <a:gd name="T0" fmla="*/ 0 w 4021"/>
                  <a:gd name="T1" fmla="*/ 0 h 2621"/>
                  <a:gd name="T2" fmla="*/ 0 w 4021"/>
                  <a:gd name="T3" fmla="*/ 0 h 2621"/>
                  <a:gd name="T4" fmla="*/ 0 w 4021"/>
                  <a:gd name="T5" fmla="*/ 0 h 2621"/>
                  <a:gd name="T6" fmla="*/ 0 w 4021"/>
                  <a:gd name="T7" fmla="*/ 0 h 2621"/>
                  <a:gd name="T8" fmla="*/ 0 w 4021"/>
                  <a:gd name="T9" fmla="*/ 0 h 2621"/>
                  <a:gd name="T10" fmla="*/ 0 w 4021"/>
                  <a:gd name="T11" fmla="*/ 0 h 2621"/>
                  <a:gd name="T12" fmla="*/ 0 w 4021"/>
                  <a:gd name="T13" fmla="*/ 0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chemeClr val="bg2"/>
                </a:solidFill>
                <a:round/>
                <a:headEnd/>
                <a:tailEnd/>
              </a:ln>
            </p:spPr>
            <p:txBody>
              <a:bodyPr/>
              <a:lstStyle/>
              <a:p>
                <a:pPr algn="r">
                  <a:defRPr/>
                </a:pPr>
                <a:endParaRPr lang="en-US" kern="0">
                  <a:solidFill>
                    <a:sysClr val="windowText" lastClr="000000"/>
                  </a:solidFill>
                  <a:latin typeface="Arial" pitchFamily="34" charset="0"/>
                </a:endParaRPr>
              </a:p>
            </p:txBody>
          </p:sp>
          <p:sp>
            <p:nvSpPr>
              <p:cNvPr id="107" name="Freeform 156"/>
              <p:cNvSpPr>
                <a:spLocks noChangeAspect="1"/>
              </p:cNvSpPr>
              <p:nvPr/>
            </p:nvSpPr>
            <p:spPr bwMode="gray">
              <a:xfrm>
                <a:off x="4497" y="2687"/>
                <a:ext cx="570" cy="403"/>
              </a:xfrm>
              <a:custGeom>
                <a:avLst/>
                <a:gdLst>
                  <a:gd name="T0" fmla="*/ 0 w 1258"/>
                  <a:gd name="T1" fmla="*/ 0 h 889"/>
                  <a:gd name="T2" fmla="*/ 0 w 1258"/>
                  <a:gd name="T3" fmla="*/ 0 h 889"/>
                  <a:gd name="T4" fmla="*/ 0 w 1258"/>
                  <a:gd name="T5" fmla="*/ 0 h 889"/>
                  <a:gd name="T6" fmla="*/ 0 w 1258"/>
                  <a:gd name="T7" fmla="*/ 0 h 889"/>
                  <a:gd name="T8" fmla="*/ 0 w 1258"/>
                  <a:gd name="T9" fmla="*/ 0 h 889"/>
                  <a:gd name="T10" fmla="*/ 0 60000 65536"/>
                  <a:gd name="T11" fmla="*/ 0 60000 65536"/>
                  <a:gd name="T12" fmla="*/ 0 60000 65536"/>
                  <a:gd name="T13" fmla="*/ 0 60000 65536"/>
                  <a:gd name="T14" fmla="*/ 0 60000 65536"/>
                  <a:gd name="T15" fmla="*/ 0 w 1258"/>
                  <a:gd name="T16" fmla="*/ 0 h 889"/>
                  <a:gd name="T17" fmla="*/ 1258 w 1258"/>
                  <a:gd name="T18" fmla="*/ 889 h 889"/>
                </a:gdLst>
                <a:ahLst/>
                <a:cxnLst>
                  <a:cxn ang="T10">
                    <a:pos x="T0" y="T1"/>
                  </a:cxn>
                  <a:cxn ang="T11">
                    <a:pos x="T2" y="T3"/>
                  </a:cxn>
                  <a:cxn ang="T12">
                    <a:pos x="T4" y="T5"/>
                  </a:cxn>
                  <a:cxn ang="T13">
                    <a:pos x="T6" y="T7"/>
                  </a:cxn>
                  <a:cxn ang="T14">
                    <a:pos x="T8" y="T9"/>
                  </a:cxn>
                </a:cxnLst>
                <a:rect l="T15" t="T16" r="T17" b="T18"/>
                <a:pathLst>
                  <a:path w="1258" h="889">
                    <a:moveTo>
                      <a:pt x="36" y="1"/>
                    </a:moveTo>
                    <a:lnTo>
                      <a:pt x="1258" y="867"/>
                    </a:lnTo>
                    <a:lnTo>
                      <a:pt x="1255" y="889"/>
                    </a:lnTo>
                    <a:lnTo>
                      <a:pt x="0" y="0"/>
                    </a:lnTo>
                    <a:lnTo>
                      <a:pt x="36" y="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08" name="Freeform 157"/>
              <p:cNvSpPr>
                <a:spLocks noChangeAspect="1"/>
              </p:cNvSpPr>
              <p:nvPr/>
            </p:nvSpPr>
            <p:spPr bwMode="gray">
              <a:xfrm>
                <a:off x="4009" y="2604"/>
                <a:ext cx="892" cy="633"/>
              </a:xfrm>
              <a:custGeom>
                <a:avLst/>
                <a:gdLst>
                  <a:gd name="T0" fmla="*/ 0 w 4245"/>
                  <a:gd name="T1" fmla="*/ 0 h 3019"/>
                  <a:gd name="T2" fmla="*/ 0 w 4245"/>
                  <a:gd name="T3" fmla="*/ 0 h 3019"/>
                  <a:gd name="T4" fmla="*/ 0 w 4245"/>
                  <a:gd name="T5" fmla="*/ 0 h 3019"/>
                  <a:gd name="T6" fmla="*/ 0 w 4245"/>
                  <a:gd name="T7" fmla="*/ 0 h 3019"/>
                  <a:gd name="T8" fmla="*/ 0 w 4245"/>
                  <a:gd name="T9" fmla="*/ 0 h 3019"/>
                  <a:gd name="T10" fmla="*/ 0 60000 65536"/>
                  <a:gd name="T11" fmla="*/ 0 60000 65536"/>
                  <a:gd name="T12" fmla="*/ 0 60000 65536"/>
                  <a:gd name="T13" fmla="*/ 0 60000 65536"/>
                  <a:gd name="T14" fmla="*/ 0 60000 65536"/>
                  <a:gd name="T15" fmla="*/ 0 w 4245"/>
                  <a:gd name="T16" fmla="*/ 0 h 3019"/>
                  <a:gd name="T17" fmla="*/ 4245 w 4245"/>
                  <a:gd name="T18" fmla="*/ 3019 h 3019"/>
                </a:gdLst>
                <a:ahLst/>
                <a:cxnLst>
                  <a:cxn ang="T10">
                    <a:pos x="T0" y="T1"/>
                  </a:cxn>
                  <a:cxn ang="T11">
                    <a:pos x="T2" y="T3"/>
                  </a:cxn>
                  <a:cxn ang="T12">
                    <a:pos x="T4" y="T5"/>
                  </a:cxn>
                  <a:cxn ang="T13">
                    <a:pos x="T6" y="T7"/>
                  </a:cxn>
                  <a:cxn ang="T14">
                    <a:pos x="T8" y="T9"/>
                  </a:cxn>
                </a:cxnLst>
                <a:rect l="T15" t="T16" r="T17" b="T18"/>
                <a:pathLst>
                  <a:path w="4245" h="3019">
                    <a:moveTo>
                      <a:pt x="48" y="0"/>
                    </a:moveTo>
                    <a:lnTo>
                      <a:pt x="4245" y="2965"/>
                    </a:lnTo>
                    <a:lnTo>
                      <a:pt x="4245" y="3019"/>
                    </a:lnTo>
                    <a:lnTo>
                      <a:pt x="0" y="24"/>
                    </a:lnTo>
                    <a:lnTo>
                      <a:pt x="48"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09" name="Freeform 158"/>
              <p:cNvSpPr>
                <a:spLocks noChangeAspect="1"/>
              </p:cNvSpPr>
              <p:nvPr/>
            </p:nvSpPr>
            <p:spPr bwMode="gray">
              <a:xfrm>
                <a:off x="3960" y="2653"/>
                <a:ext cx="916" cy="653"/>
              </a:xfrm>
              <a:custGeom>
                <a:avLst/>
                <a:gdLst>
                  <a:gd name="T0" fmla="*/ 0 w 4362"/>
                  <a:gd name="T1" fmla="*/ 0 h 3109"/>
                  <a:gd name="T2" fmla="*/ 0 w 4362"/>
                  <a:gd name="T3" fmla="*/ 0 h 3109"/>
                  <a:gd name="T4" fmla="*/ 0 w 4362"/>
                  <a:gd name="T5" fmla="*/ 0 h 3109"/>
                  <a:gd name="T6" fmla="*/ 0 w 4362"/>
                  <a:gd name="T7" fmla="*/ 0 h 3109"/>
                  <a:gd name="T8" fmla="*/ 0 w 4362"/>
                  <a:gd name="T9" fmla="*/ 0 h 3109"/>
                  <a:gd name="T10" fmla="*/ 0 60000 65536"/>
                  <a:gd name="T11" fmla="*/ 0 60000 65536"/>
                  <a:gd name="T12" fmla="*/ 0 60000 65536"/>
                  <a:gd name="T13" fmla="*/ 0 60000 65536"/>
                  <a:gd name="T14" fmla="*/ 0 60000 65536"/>
                  <a:gd name="T15" fmla="*/ 0 w 4362"/>
                  <a:gd name="T16" fmla="*/ 0 h 3109"/>
                  <a:gd name="T17" fmla="*/ 4362 w 4362"/>
                  <a:gd name="T18" fmla="*/ 3109 h 3109"/>
                </a:gdLst>
                <a:ahLst/>
                <a:cxnLst>
                  <a:cxn ang="T10">
                    <a:pos x="T0" y="T1"/>
                  </a:cxn>
                  <a:cxn ang="T11">
                    <a:pos x="T2" y="T3"/>
                  </a:cxn>
                  <a:cxn ang="T12">
                    <a:pos x="T4" y="T5"/>
                  </a:cxn>
                  <a:cxn ang="T13">
                    <a:pos x="T6" y="T7"/>
                  </a:cxn>
                  <a:cxn ang="T14">
                    <a:pos x="T8" y="T9"/>
                  </a:cxn>
                </a:cxnLst>
                <a:rect l="T15" t="T16" r="T17" b="T18"/>
                <a:pathLst>
                  <a:path w="4362" h="3109">
                    <a:moveTo>
                      <a:pt x="21" y="0"/>
                    </a:moveTo>
                    <a:lnTo>
                      <a:pt x="4362" y="3071"/>
                    </a:lnTo>
                    <a:lnTo>
                      <a:pt x="4335" y="3109"/>
                    </a:lnTo>
                    <a:lnTo>
                      <a:pt x="0" y="40"/>
                    </a:lnTo>
                    <a:lnTo>
                      <a:pt x="21"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10" name="Freeform 159"/>
              <p:cNvSpPr>
                <a:spLocks noChangeAspect="1"/>
              </p:cNvSpPr>
              <p:nvPr/>
            </p:nvSpPr>
            <p:spPr bwMode="gray">
              <a:xfrm>
                <a:off x="3956" y="2736"/>
                <a:ext cx="855" cy="609"/>
              </a:xfrm>
              <a:custGeom>
                <a:avLst/>
                <a:gdLst>
                  <a:gd name="T0" fmla="*/ 0 w 4076"/>
                  <a:gd name="T1" fmla="*/ 0 h 2904"/>
                  <a:gd name="T2" fmla="*/ 0 w 4076"/>
                  <a:gd name="T3" fmla="*/ 0 h 2904"/>
                  <a:gd name="T4" fmla="*/ 0 w 4076"/>
                  <a:gd name="T5" fmla="*/ 0 h 2904"/>
                  <a:gd name="T6" fmla="*/ 0 w 4076"/>
                  <a:gd name="T7" fmla="*/ 0 h 2904"/>
                  <a:gd name="T8" fmla="*/ 0 w 4076"/>
                  <a:gd name="T9" fmla="*/ 0 h 2904"/>
                  <a:gd name="T10" fmla="*/ 0 60000 65536"/>
                  <a:gd name="T11" fmla="*/ 0 60000 65536"/>
                  <a:gd name="T12" fmla="*/ 0 60000 65536"/>
                  <a:gd name="T13" fmla="*/ 0 60000 65536"/>
                  <a:gd name="T14" fmla="*/ 0 60000 65536"/>
                  <a:gd name="T15" fmla="*/ 0 w 4076"/>
                  <a:gd name="T16" fmla="*/ 0 h 2904"/>
                  <a:gd name="T17" fmla="*/ 4076 w 4076"/>
                  <a:gd name="T18" fmla="*/ 2904 h 2904"/>
                </a:gdLst>
                <a:ahLst/>
                <a:cxnLst>
                  <a:cxn ang="T10">
                    <a:pos x="T0" y="T1"/>
                  </a:cxn>
                  <a:cxn ang="T11">
                    <a:pos x="T2" y="T3"/>
                  </a:cxn>
                  <a:cxn ang="T12">
                    <a:pos x="T4" y="T5"/>
                  </a:cxn>
                  <a:cxn ang="T13">
                    <a:pos x="T6" y="T7"/>
                  </a:cxn>
                  <a:cxn ang="T14">
                    <a:pos x="T8" y="T9"/>
                  </a:cxn>
                </a:cxnLst>
                <a:rect l="T15" t="T16" r="T17" b="T18"/>
                <a:pathLst>
                  <a:path w="4076" h="2904">
                    <a:moveTo>
                      <a:pt x="0" y="0"/>
                    </a:moveTo>
                    <a:lnTo>
                      <a:pt x="4076" y="2887"/>
                    </a:lnTo>
                    <a:lnTo>
                      <a:pt x="4029" y="2904"/>
                    </a:lnTo>
                    <a:lnTo>
                      <a:pt x="34" y="86"/>
                    </a:lnTo>
                    <a:lnTo>
                      <a:pt x="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11" name="Freeform 160"/>
              <p:cNvSpPr>
                <a:spLocks noChangeAspect="1"/>
              </p:cNvSpPr>
              <p:nvPr/>
            </p:nvSpPr>
            <p:spPr bwMode="gray">
              <a:xfrm>
                <a:off x="3894" y="2783"/>
                <a:ext cx="824" cy="583"/>
              </a:xfrm>
              <a:custGeom>
                <a:avLst/>
                <a:gdLst>
                  <a:gd name="T0" fmla="*/ 0 w 3924"/>
                  <a:gd name="T1" fmla="*/ 0 h 2777"/>
                  <a:gd name="T2" fmla="*/ 0 w 3924"/>
                  <a:gd name="T3" fmla="*/ 0 h 2777"/>
                  <a:gd name="T4" fmla="*/ 0 w 3924"/>
                  <a:gd name="T5" fmla="*/ 0 h 2777"/>
                  <a:gd name="T6" fmla="*/ 0 w 3924"/>
                  <a:gd name="T7" fmla="*/ 0 h 2777"/>
                  <a:gd name="T8" fmla="*/ 0 w 3924"/>
                  <a:gd name="T9" fmla="*/ 0 h 2777"/>
                  <a:gd name="T10" fmla="*/ 0 60000 65536"/>
                  <a:gd name="T11" fmla="*/ 0 60000 65536"/>
                  <a:gd name="T12" fmla="*/ 0 60000 65536"/>
                  <a:gd name="T13" fmla="*/ 0 60000 65536"/>
                  <a:gd name="T14" fmla="*/ 0 60000 65536"/>
                  <a:gd name="T15" fmla="*/ 0 w 3924"/>
                  <a:gd name="T16" fmla="*/ 0 h 2777"/>
                  <a:gd name="T17" fmla="*/ 3924 w 3924"/>
                  <a:gd name="T18" fmla="*/ 2777 h 2777"/>
                </a:gdLst>
                <a:ahLst/>
                <a:cxnLst>
                  <a:cxn ang="T10">
                    <a:pos x="T0" y="T1"/>
                  </a:cxn>
                  <a:cxn ang="T11">
                    <a:pos x="T2" y="T3"/>
                  </a:cxn>
                  <a:cxn ang="T12">
                    <a:pos x="T4" y="T5"/>
                  </a:cxn>
                  <a:cxn ang="T13">
                    <a:pos x="T6" y="T7"/>
                  </a:cxn>
                  <a:cxn ang="T14">
                    <a:pos x="T8" y="T9"/>
                  </a:cxn>
                </a:cxnLst>
                <a:rect l="T15" t="T16" r="T17" b="T18"/>
                <a:pathLst>
                  <a:path w="3924" h="2777">
                    <a:moveTo>
                      <a:pt x="40" y="0"/>
                    </a:moveTo>
                    <a:lnTo>
                      <a:pt x="3924" y="2766"/>
                    </a:lnTo>
                    <a:lnTo>
                      <a:pt x="3864" y="2777"/>
                    </a:lnTo>
                    <a:lnTo>
                      <a:pt x="0" y="28"/>
                    </a:lnTo>
                    <a:lnTo>
                      <a:pt x="4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12" name="Freeform 161"/>
              <p:cNvSpPr>
                <a:spLocks noChangeAspect="1"/>
              </p:cNvSpPr>
              <p:nvPr/>
            </p:nvSpPr>
            <p:spPr bwMode="gray">
              <a:xfrm>
                <a:off x="3864" y="2847"/>
                <a:ext cx="729" cy="516"/>
              </a:xfrm>
              <a:custGeom>
                <a:avLst/>
                <a:gdLst>
                  <a:gd name="T0" fmla="*/ 0 w 3471"/>
                  <a:gd name="T1" fmla="*/ 0 h 2457"/>
                  <a:gd name="T2" fmla="*/ 0 w 3471"/>
                  <a:gd name="T3" fmla="*/ 0 h 2457"/>
                  <a:gd name="T4" fmla="*/ 0 w 3471"/>
                  <a:gd name="T5" fmla="*/ 0 h 2457"/>
                  <a:gd name="T6" fmla="*/ 0 w 3471"/>
                  <a:gd name="T7" fmla="*/ 0 h 2457"/>
                  <a:gd name="T8" fmla="*/ 0 w 3471"/>
                  <a:gd name="T9" fmla="*/ 0 h 2457"/>
                  <a:gd name="T10" fmla="*/ 0 60000 65536"/>
                  <a:gd name="T11" fmla="*/ 0 60000 65536"/>
                  <a:gd name="T12" fmla="*/ 0 60000 65536"/>
                  <a:gd name="T13" fmla="*/ 0 60000 65536"/>
                  <a:gd name="T14" fmla="*/ 0 60000 65536"/>
                  <a:gd name="T15" fmla="*/ 0 w 3471"/>
                  <a:gd name="T16" fmla="*/ 0 h 2457"/>
                  <a:gd name="T17" fmla="*/ 3471 w 3471"/>
                  <a:gd name="T18" fmla="*/ 2457 h 2457"/>
                </a:gdLst>
                <a:ahLst/>
                <a:cxnLst>
                  <a:cxn ang="T10">
                    <a:pos x="T0" y="T1"/>
                  </a:cxn>
                  <a:cxn ang="T11">
                    <a:pos x="T2" y="T3"/>
                  </a:cxn>
                  <a:cxn ang="T12">
                    <a:pos x="T4" y="T5"/>
                  </a:cxn>
                  <a:cxn ang="T13">
                    <a:pos x="T6" y="T7"/>
                  </a:cxn>
                  <a:cxn ang="T14">
                    <a:pos x="T8" y="T9"/>
                  </a:cxn>
                </a:cxnLst>
                <a:rect l="T15" t="T16" r="T17" b="T18"/>
                <a:pathLst>
                  <a:path w="3471" h="2457">
                    <a:moveTo>
                      <a:pt x="0" y="0"/>
                    </a:moveTo>
                    <a:lnTo>
                      <a:pt x="3471" y="2457"/>
                    </a:lnTo>
                    <a:lnTo>
                      <a:pt x="3377" y="2442"/>
                    </a:lnTo>
                    <a:lnTo>
                      <a:pt x="3" y="56"/>
                    </a:lnTo>
                    <a:lnTo>
                      <a:pt x="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13" name="Freeform 162"/>
              <p:cNvSpPr>
                <a:spLocks noChangeAspect="1"/>
              </p:cNvSpPr>
              <p:nvPr/>
            </p:nvSpPr>
            <p:spPr bwMode="gray">
              <a:xfrm>
                <a:off x="3984" y="3020"/>
                <a:ext cx="241" cy="169"/>
              </a:xfrm>
              <a:custGeom>
                <a:avLst/>
                <a:gdLst>
                  <a:gd name="T0" fmla="*/ 0 w 1147"/>
                  <a:gd name="T1" fmla="*/ 0 h 806"/>
                  <a:gd name="T2" fmla="*/ 0 w 1147"/>
                  <a:gd name="T3" fmla="*/ 0 h 806"/>
                  <a:gd name="T4" fmla="*/ 0 w 1147"/>
                  <a:gd name="T5" fmla="*/ 0 h 806"/>
                  <a:gd name="T6" fmla="*/ 0 w 1147"/>
                  <a:gd name="T7" fmla="*/ 0 h 806"/>
                  <a:gd name="T8" fmla="*/ 0 w 1147"/>
                  <a:gd name="T9" fmla="*/ 0 h 806"/>
                  <a:gd name="T10" fmla="*/ 0 60000 65536"/>
                  <a:gd name="T11" fmla="*/ 0 60000 65536"/>
                  <a:gd name="T12" fmla="*/ 0 60000 65536"/>
                  <a:gd name="T13" fmla="*/ 0 60000 65536"/>
                  <a:gd name="T14" fmla="*/ 0 60000 65536"/>
                  <a:gd name="T15" fmla="*/ 0 w 1147"/>
                  <a:gd name="T16" fmla="*/ 0 h 806"/>
                  <a:gd name="T17" fmla="*/ 1147 w 1147"/>
                  <a:gd name="T18" fmla="*/ 806 h 806"/>
                </a:gdLst>
                <a:ahLst/>
                <a:cxnLst>
                  <a:cxn ang="T10">
                    <a:pos x="T0" y="T1"/>
                  </a:cxn>
                  <a:cxn ang="T11">
                    <a:pos x="T2" y="T3"/>
                  </a:cxn>
                  <a:cxn ang="T12">
                    <a:pos x="T4" y="T5"/>
                  </a:cxn>
                  <a:cxn ang="T13">
                    <a:pos x="T6" y="T7"/>
                  </a:cxn>
                  <a:cxn ang="T14">
                    <a:pos x="T8" y="T9"/>
                  </a:cxn>
                </a:cxnLst>
                <a:rect l="T15" t="T16" r="T17" b="T18"/>
                <a:pathLst>
                  <a:path w="1147" h="806">
                    <a:moveTo>
                      <a:pt x="6" y="0"/>
                    </a:moveTo>
                    <a:lnTo>
                      <a:pt x="1147" y="806"/>
                    </a:lnTo>
                    <a:lnTo>
                      <a:pt x="1058" y="798"/>
                    </a:lnTo>
                    <a:lnTo>
                      <a:pt x="0" y="49"/>
                    </a:lnTo>
                    <a:lnTo>
                      <a:pt x="6"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14" name="Freeform 163"/>
              <p:cNvSpPr>
                <a:spLocks noChangeAspect="1"/>
              </p:cNvSpPr>
              <p:nvPr/>
            </p:nvSpPr>
            <p:spPr bwMode="gray">
              <a:xfrm>
                <a:off x="4218" y="2577"/>
                <a:ext cx="820" cy="576"/>
              </a:xfrm>
              <a:custGeom>
                <a:avLst/>
                <a:gdLst>
                  <a:gd name="T0" fmla="*/ 0 w 3903"/>
                  <a:gd name="T1" fmla="*/ 0 h 2743"/>
                  <a:gd name="T2" fmla="*/ 0 w 3903"/>
                  <a:gd name="T3" fmla="*/ 0 h 2743"/>
                  <a:gd name="T4" fmla="*/ 0 w 3903"/>
                  <a:gd name="T5" fmla="*/ 0 h 2743"/>
                  <a:gd name="T6" fmla="*/ 0 w 3903"/>
                  <a:gd name="T7" fmla="*/ 0 h 2743"/>
                  <a:gd name="T8" fmla="*/ 0 w 3903"/>
                  <a:gd name="T9" fmla="*/ 0 h 2743"/>
                  <a:gd name="T10" fmla="*/ 0 60000 65536"/>
                  <a:gd name="T11" fmla="*/ 0 60000 65536"/>
                  <a:gd name="T12" fmla="*/ 0 60000 65536"/>
                  <a:gd name="T13" fmla="*/ 0 60000 65536"/>
                  <a:gd name="T14" fmla="*/ 0 60000 65536"/>
                  <a:gd name="T15" fmla="*/ 0 w 3903"/>
                  <a:gd name="T16" fmla="*/ 0 h 2743"/>
                  <a:gd name="T17" fmla="*/ 3903 w 3903"/>
                  <a:gd name="T18" fmla="*/ 2743 h 2743"/>
                </a:gdLst>
                <a:ahLst/>
                <a:cxnLst>
                  <a:cxn ang="T10">
                    <a:pos x="T0" y="T1"/>
                  </a:cxn>
                  <a:cxn ang="T11">
                    <a:pos x="T2" y="T3"/>
                  </a:cxn>
                  <a:cxn ang="T12">
                    <a:pos x="T4" y="T5"/>
                  </a:cxn>
                  <a:cxn ang="T13">
                    <a:pos x="T6" y="T7"/>
                  </a:cxn>
                  <a:cxn ang="T14">
                    <a:pos x="T8" y="T9"/>
                  </a:cxn>
                </a:cxnLst>
                <a:rect l="T15" t="T16" r="T17" b="T18"/>
                <a:pathLst>
                  <a:path w="3903" h="2743">
                    <a:moveTo>
                      <a:pt x="97" y="16"/>
                    </a:moveTo>
                    <a:lnTo>
                      <a:pt x="3903" y="2707"/>
                    </a:lnTo>
                    <a:lnTo>
                      <a:pt x="3870" y="2743"/>
                    </a:lnTo>
                    <a:lnTo>
                      <a:pt x="0" y="0"/>
                    </a:lnTo>
                    <a:lnTo>
                      <a:pt x="97" y="16"/>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15" name="Freeform 164"/>
              <p:cNvSpPr>
                <a:spLocks noChangeAspect="1"/>
              </p:cNvSpPr>
              <p:nvPr/>
            </p:nvSpPr>
            <p:spPr bwMode="gray">
              <a:xfrm>
                <a:off x="4092" y="2576"/>
                <a:ext cx="879" cy="614"/>
              </a:xfrm>
              <a:custGeom>
                <a:avLst/>
                <a:gdLst>
                  <a:gd name="T0" fmla="*/ 0 w 4187"/>
                  <a:gd name="T1" fmla="*/ 0 h 2929"/>
                  <a:gd name="T2" fmla="*/ 0 w 4187"/>
                  <a:gd name="T3" fmla="*/ 0 h 2929"/>
                  <a:gd name="T4" fmla="*/ 0 w 4187"/>
                  <a:gd name="T5" fmla="*/ 0 h 2929"/>
                  <a:gd name="T6" fmla="*/ 0 w 4187"/>
                  <a:gd name="T7" fmla="*/ 0 h 2929"/>
                  <a:gd name="T8" fmla="*/ 0 w 4187"/>
                  <a:gd name="T9" fmla="*/ 0 h 2929"/>
                  <a:gd name="T10" fmla="*/ 0 60000 65536"/>
                  <a:gd name="T11" fmla="*/ 0 60000 65536"/>
                  <a:gd name="T12" fmla="*/ 0 60000 65536"/>
                  <a:gd name="T13" fmla="*/ 0 60000 65536"/>
                  <a:gd name="T14" fmla="*/ 0 60000 65536"/>
                  <a:gd name="T15" fmla="*/ 0 w 4187"/>
                  <a:gd name="T16" fmla="*/ 0 h 2929"/>
                  <a:gd name="T17" fmla="*/ 4187 w 4187"/>
                  <a:gd name="T18" fmla="*/ 2929 h 2929"/>
                </a:gdLst>
                <a:ahLst/>
                <a:cxnLst>
                  <a:cxn ang="T10">
                    <a:pos x="T0" y="T1"/>
                  </a:cxn>
                  <a:cxn ang="T11">
                    <a:pos x="T2" y="T3"/>
                  </a:cxn>
                  <a:cxn ang="T12">
                    <a:pos x="T4" y="T5"/>
                  </a:cxn>
                  <a:cxn ang="T13">
                    <a:pos x="T6" y="T7"/>
                  </a:cxn>
                  <a:cxn ang="T14">
                    <a:pos x="T8" y="T9"/>
                  </a:cxn>
                </a:cxnLst>
                <a:rect l="T15" t="T16" r="T17" b="T18"/>
                <a:pathLst>
                  <a:path w="4187" h="2929">
                    <a:moveTo>
                      <a:pt x="63" y="0"/>
                    </a:moveTo>
                    <a:lnTo>
                      <a:pt x="4187" y="2913"/>
                    </a:lnTo>
                    <a:lnTo>
                      <a:pt x="4133" y="2929"/>
                    </a:lnTo>
                    <a:lnTo>
                      <a:pt x="0" y="12"/>
                    </a:lnTo>
                    <a:lnTo>
                      <a:pt x="63"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16" name="Freeform 165"/>
              <p:cNvSpPr>
                <a:spLocks noChangeAspect="1"/>
              </p:cNvSpPr>
              <p:nvPr/>
            </p:nvSpPr>
            <p:spPr bwMode="gray">
              <a:xfrm>
                <a:off x="3951" y="2573"/>
                <a:ext cx="210" cy="147"/>
              </a:xfrm>
              <a:custGeom>
                <a:avLst/>
                <a:gdLst>
                  <a:gd name="T0" fmla="*/ 0 w 1000"/>
                  <a:gd name="T1" fmla="*/ 0 h 704"/>
                  <a:gd name="T2" fmla="*/ 0 w 1000"/>
                  <a:gd name="T3" fmla="*/ 0 h 704"/>
                  <a:gd name="T4" fmla="*/ 0 w 1000"/>
                  <a:gd name="T5" fmla="*/ 0 h 704"/>
                  <a:gd name="T6" fmla="*/ 0 w 1000"/>
                  <a:gd name="T7" fmla="*/ 0 h 704"/>
                  <a:gd name="T8" fmla="*/ 0 w 1000"/>
                  <a:gd name="T9" fmla="*/ 0 h 704"/>
                  <a:gd name="T10" fmla="*/ 0 60000 65536"/>
                  <a:gd name="T11" fmla="*/ 0 60000 65536"/>
                  <a:gd name="T12" fmla="*/ 0 60000 65536"/>
                  <a:gd name="T13" fmla="*/ 0 60000 65536"/>
                  <a:gd name="T14" fmla="*/ 0 60000 65536"/>
                  <a:gd name="T15" fmla="*/ 0 w 1000"/>
                  <a:gd name="T16" fmla="*/ 0 h 704"/>
                  <a:gd name="T17" fmla="*/ 1000 w 1000"/>
                  <a:gd name="T18" fmla="*/ 704 h 704"/>
                </a:gdLst>
                <a:ahLst/>
                <a:cxnLst>
                  <a:cxn ang="T10">
                    <a:pos x="T0" y="T1"/>
                  </a:cxn>
                  <a:cxn ang="T11">
                    <a:pos x="T2" y="T3"/>
                  </a:cxn>
                  <a:cxn ang="T12">
                    <a:pos x="T4" y="T5"/>
                  </a:cxn>
                  <a:cxn ang="T13">
                    <a:pos x="T6" y="T7"/>
                  </a:cxn>
                  <a:cxn ang="T14">
                    <a:pos x="T8" y="T9"/>
                  </a:cxn>
                </a:cxnLst>
                <a:rect l="T15" t="T16" r="T17" b="T18"/>
                <a:pathLst>
                  <a:path w="1000" h="704">
                    <a:moveTo>
                      <a:pt x="0" y="653"/>
                    </a:moveTo>
                    <a:lnTo>
                      <a:pt x="926" y="5"/>
                    </a:lnTo>
                    <a:lnTo>
                      <a:pt x="1000" y="0"/>
                    </a:lnTo>
                    <a:lnTo>
                      <a:pt x="6" y="704"/>
                    </a:lnTo>
                    <a:lnTo>
                      <a:pt x="0" y="65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17" name="Freeform 166"/>
              <p:cNvSpPr>
                <a:spLocks noChangeAspect="1"/>
              </p:cNvSpPr>
              <p:nvPr/>
            </p:nvSpPr>
            <p:spPr bwMode="gray">
              <a:xfrm>
                <a:off x="3865" y="2584"/>
                <a:ext cx="401" cy="284"/>
              </a:xfrm>
              <a:custGeom>
                <a:avLst/>
                <a:gdLst>
                  <a:gd name="T0" fmla="*/ 0 w 1910"/>
                  <a:gd name="T1" fmla="*/ 0 h 1353"/>
                  <a:gd name="T2" fmla="*/ 0 w 1910"/>
                  <a:gd name="T3" fmla="*/ 0 h 1353"/>
                  <a:gd name="T4" fmla="*/ 0 w 1910"/>
                  <a:gd name="T5" fmla="*/ 0 h 1353"/>
                  <a:gd name="T6" fmla="*/ 0 w 1910"/>
                  <a:gd name="T7" fmla="*/ 0 h 1353"/>
                  <a:gd name="T8" fmla="*/ 0 w 1910"/>
                  <a:gd name="T9" fmla="*/ 0 h 1353"/>
                  <a:gd name="T10" fmla="*/ 0 60000 65536"/>
                  <a:gd name="T11" fmla="*/ 0 60000 65536"/>
                  <a:gd name="T12" fmla="*/ 0 60000 65536"/>
                  <a:gd name="T13" fmla="*/ 0 60000 65536"/>
                  <a:gd name="T14" fmla="*/ 0 60000 65536"/>
                  <a:gd name="T15" fmla="*/ 0 w 1910"/>
                  <a:gd name="T16" fmla="*/ 0 h 1353"/>
                  <a:gd name="T17" fmla="*/ 1910 w 1910"/>
                  <a:gd name="T18" fmla="*/ 1353 h 1353"/>
                </a:gdLst>
                <a:ahLst/>
                <a:cxnLst>
                  <a:cxn ang="T10">
                    <a:pos x="T0" y="T1"/>
                  </a:cxn>
                  <a:cxn ang="T11">
                    <a:pos x="T2" y="T3"/>
                  </a:cxn>
                  <a:cxn ang="T12">
                    <a:pos x="T4" y="T5"/>
                  </a:cxn>
                  <a:cxn ang="T13">
                    <a:pos x="T6" y="T7"/>
                  </a:cxn>
                  <a:cxn ang="T14">
                    <a:pos x="T8" y="T9"/>
                  </a:cxn>
                </a:cxnLst>
                <a:rect l="T15" t="T16" r="T17" b="T18"/>
                <a:pathLst>
                  <a:path w="1910" h="1353">
                    <a:moveTo>
                      <a:pt x="0" y="1306"/>
                    </a:moveTo>
                    <a:lnTo>
                      <a:pt x="1857" y="0"/>
                    </a:lnTo>
                    <a:lnTo>
                      <a:pt x="1910" y="12"/>
                    </a:lnTo>
                    <a:lnTo>
                      <a:pt x="14" y="1353"/>
                    </a:lnTo>
                    <a:lnTo>
                      <a:pt x="0" y="1306"/>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18" name="Freeform 167"/>
              <p:cNvSpPr>
                <a:spLocks noChangeAspect="1"/>
              </p:cNvSpPr>
              <p:nvPr/>
            </p:nvSpPr>
            <p:spPr bwMode="gray">
              <a:xfrm>
                <a:off x="3901" y="2613"/>
                <a:ext cx="444" cy="312"/>
              </a:xfrm>
              <a:custGeom>
                <a:avLst/>
                <a:gdLst>
                  <a:gd name="T0" fmla="*/ 0 w 2113"/>
                  <a:gd name="T1" fmla="*/ 0 h 1490"/>
                  <a:gd name="T2" fmla="*/ 0 w 2113"/>
                  <a:gd name="T3" fmla="*/ 0 h 1490"/>
                  <a:gd name="T4" fmla="*/ 0 w 2113"/>
                  <a:gd name="T5" fmla="*/ 0 h 1490"/>
                  <a:gd name="T6" fmla="*/ 0 w 2113"/>
                  <a:gd name="T7" fmla="*/ 0 h 1490"/>
                  <a:gd name="T8" fmla="*/ 0 w 2113"/>
                  <a:gd name="T9" fmla="*/ 0 h 1490"/>
                  <a:gd name="T10" fmla="*/ 0 60000 65536"/>
                  <a:gd name="T11" fmla="*/ 0 60000 65536"/>
                  <a:gd name="T12" fmla="*/ 0 60000 65536"/>
                  <a:gd name="T13" fmla="*/ 0 60000 65536"/>
                  <a:gd name="T14" fmla="*/ 0 60000 65536"/>
                  <a:gd name="T15" fmla="*/ 0 w 2113"/>
                  <a:gd name="T16" fmla="*/ 0 h 1490"/>
                  <a:gd name="T17" fmla="*/ 2113 w 2113"/>
                  <a:gd name="T18" fmla="*/ 1490 h 1490"/>
                </a:gdLst>
                <a:ahLst/>
                <a:cxnLst>
                  <a:cxn ang="T10">
                    <a:pos x="T0" y="T1"/>
                  </a:cxn>
                  <a:cxn ang="T11">
                    <a:pos x="T2" y="T3"/>
                  </a:cxn>
                  <a:cxn ang="T12">
                    <a:pos x="T4" y="T5"/>
                  </a:cxn>
                  <a:cxn ang="T13">
                    <a:pos x="T6" y="T7"/>
                  </a:cxn>
                  <a:cxn ang="T14">
                    <a:pos x="T8" y="T9"/>
                  </a:cxn>
                </a:cxnLst>
                <a:rect l="T15" t="T16" r="T17" b="T18"/>
                <a:pathLst>
                  <a:path w="2113" h="1490">
                    <a:moveTo>
                      <a:pt x="0" y="1457"/>
                    </a:moveTo>
                    <a:lnTo>
                      <a:pt x="2070" y="0"/>
                    </a:lnTo>
                    <a:lnTo>
                      <a:pt x="2113" y="20"/>
                    </a:lnTo>
                    <a:lnTo>
                      <a:pt x="31" y="1490"/>
                    </a:lnTo>
                    <a:lnTo>
                      <a:pt x="0" y="1457"/>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19" name="Freeform 168"/>
              <p:cNvSpPr>
                <a:spLocks noChangeAspect="1"/>
              </p:cNvSpPr>
              <p:nvPr/>
            </p:nvSpPr>
            <p:spPr bwMode="gray">
              <a:xfrm>
                <a:off x="3959" y="2654"/>
                <a:ext cx="451" cy="317"/>
              </a:xfrm>
              <a:custGeom>
                <a:avLst/>
                <a:gdLst>
                  <a:gd name="T0" fmla="*/ 0 w 2144"/>
                  <a:gd name="T1" fmla="*/ 0 h 1510"/>
                  <a:gd name="T2" fmla="*/ 0 w 2144"/>
                  <a:gd name="T3" fmla="*/ 0 h 1510"/>
                  <a:gd name="T4" fmla="*/ 0 w 2144"/>
                  <a:gd name="T5" fmla="*/ 0 h 1510"/>
                  <a:gd name="T6" fmla="*/ 0 w 2144"/>
                  <a:gd name="T7" fmla="*/ 0 h 1510"/>
                  <a:gd name="T8" fmla="*/ 0 w 2144"/>
                  <a:gd name="T9" fmla="*/ 0 h 1510"/>
                  <a:gd name="T10" fmla="*/ 0 60000 65536"/>
                  <a:gd name="T11" fmla="*/ 0 60000 65536"/>
                  <a:gd name="T12" fmla="*/ 0 60000 65536"/>
                  <a:gd name="T13" fmla="*/ 0 60000 65536"/>
                  <a:gd name="T14" fmla="*/ 0 60000 65536"/>
                  <a:gd name="T15" fmla="*/ 0 w 2144"/>
                  <a:gd name="T16" fmla="*/ 0 h 1510"/>
                  <a:gd name="T17" fmla="*/ 2144 w 2144"/>
                  <a:gd name="T18" fmla="*/ 1510 h 1510"/>
                </a:gdLst>
                <a:ahLst/>
                <a:cxnLst>
                  <a:cxn ang="T10">
                    <a:pos x="T0" y="T1"/>
                  </a:cxn>
                  <a:cxn ang="T11">
                    <a:pos x="T2" y="T3"/>
                  </a:cxn>
                  <a:cxn ang="T12">
                    <a:pos x="T4" y="T5"/>
                  </a:cxn>
                  <a:cxn ang="T13">
                    <a:pos x="T6" y="T7"/>
                  </a:cxn>
                  <a:cxn ang="T14">
                    <a:pos x="T8" y="T9"/>
                  </a:cxn>
                </a:cxnLst>
                <a:rect l="T15" t="T16" r="T17" b="T18"/>
                <a:pathLst>
                  <a:path w="2144" h="1510">
                    <a:moveTo>
                      <a:pt x="0" y="1484"/>
                    </a:moveTo>
                    <a:lnTo>
                      <a:pt x="2112" y="0"/>
                    </a:lnTo>
                    <a:lnTo>
                      <a:pt x="2144" y="25"/>
                    </a:lnTo>
                    <a:lnTo>
                      <a:pt x="42" y="1510"/>
                    </a:lnTo>
                    <a:lnTo>
                      <a:pt x="0" y="1484"/>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20" name="Freeform 169"/>
              <p:cNvSpPr>
                <a:spLocks noChangeAspect="1"/>
              </p:cNvSpPr>
              <p:nvPr/>
            </p:nvSpPr>
            <p:spPr bwMode="gray">
              <a:xfrm>
                <a:off x="3985" y="2688"/>
                <a:ext cx="510" cy="361"/>
              </a:xfrm>
              <a:custGeom>
                <a:avLst/>
                <a:gdLst>
                  <a:gd name="T0" fmla="*/ 0 w 2430"/>
                  <a:gd name="T1" fmla="*/ 0 h 1720"/>
                  <a:gd name="T2" fmla="*/ 0 w 2430"/>
                  <a:gd name="T3" fmla="*/ 0 h 1720"/>
                  <a:gd name="T4" fmla="*/ 0 w 2430"/>
                  <a:gd name="T5" fmla="*/ 0 h 1720"/>
                  <a:gd name="T6" fmla="*/ 0 w 2430"/>
                  <a:gd name="T7" fmla="*/ 0 h 1720"/>
                  <a:gd name="T8" fmla="*/ 0 w 2430"/>
                  <a:gd name="T9" fmla="*/ 0 h 1720"/>
                  <a:gd name="T10" fmla="*/ 0 60000 65536"/>
                  <a:gd name="T11" fmla="*/ 0 60000 65536"/>
                  <a:gd name="T12" fmla="*/ 0 60000 65536"/>
                  <a:gd name="T13" fmla="*/ 0 60000 65536"/>
                  <a:gd name="T14" fmla="*/ 0 60000 65536"/>
                  <a:gd name="T15" fmla="*/ 0 w 2430"/>
                  <a:gd name="T16" fmla="*/ 0 h 1720"/>
                  <a:gd name="T17" fmla="*/ 2430 w 2430"/>
                  <a:gd name="T18" fmla="*/ 1720 h 1720"/>
                </a:gdLst>
                <a:ahLst/>
                <a:cxnLst>
                  <a:cxn ang="T10">
                    <a:pos x="T0" y="T1"/>
                  </a:cxn>
                  <a:cxn ang="T11">
                    <a:pos x="T2" y="T3"/>
                  </a:cxn>
                  <a:cxn ang="T12">
                    <a:pos x="T4" y="T5"/>
                  </a:cxn>
                  <a:cxn ang="T13">
                    <a:pos x="T6" y="T7"/>
                  </a:cxn>
                  <a:cxn ang="T14">
                    <a:pos x="T8" y="T9"/>
                  </a:cxn>
                </a:cxnLst>
                <a:rect l="T15" t="T16" r="T17" b="T18"/>
                <a:pathLst>
                  <a:path w="2430" h="1720">
                    <a:moveTo>
                      <a:pt x="0" y="1667"/>
                    </a:moveTo>
                    <a:lnTo>
                      <a:pt x="2359" y="3"/>
                    </a:lnTo>
                    <a:lnTo>
                      <a:pt x="2430" y="0"/>
                    </a:lnTo>
                    <a:lnTo>
                      <a:pt x="2" y="1720"/>
                    </a:lnTo>
                    <a:lnTo>
                      <a:pt x="0" y="1667"/>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21" name="Freeform 170"/>
              <p:cNvSpPr>
                <a:spLocks noChangeAspect="1"/>
              </p:cNvSpPr>
              <p:nvPr/>
            </p:nvSpPr>
            <p:spPr bwMode="gray">
              <a:xfrm>
                <a:off x="4014" y="2698"/>
                <a:ext cx="590" cy="414"/>
              </a:xfrm>
              <a:custGeom>
                <a:avLst/>
                <a:gdLst>
                  <a:gd name="T0" fmla="*/ 0 w 2811"/>
                  <a:gd name="T1" fmla="*/ 0 h 1977"/>
                  <a:gd name="T2" fmla="*/ 0 w 2811"/>
                  <a:gd name="T3" fmla="*/ 0 h 1977"/>
                  <a:gd name="T4" fmla="*/ 0 w 2811"/>
                  <a:gd name="T5" fmla="*/ 0 h 1977"/>
                  <a:gd name="T6" fmla="*/ 0 w 2811"/>
                  <a:gd name="T7" fmla="*/ 0 h 1977"/>
                  <a:gd name="T8" fmla="*/ 0 w 2811"/>
                  <a:gd name="T9" fmla="*/ 0 h 1977"/>
                  <a:gd name="T10" fmla="*/ 0 60000 65536"/>
                  <a:gd name="T11" fmla="*/ 0 60000 65536"/>
                  <a:gd name="T12" fmla="*/ 0 60000 65536"/>
                  <a:gd name="T13" fmla="*/ 0 60000 65536"/>
                  <a:gd name="T14" fmla="*/ 0 60000 65536"/>
                  <a:gd name="T15" fmla="*/ 0 w 2811"/>
                  <a:gd name="T16" fmla="*/ 0 h 1977"/>
                  <a:gd name="T17" fmla="*/ 2811 w 2811"/>
                  <a:gd name="T18" fmla="*/ 1977 h 1977"/>
                </a:gdLst>
                <a:ahLst/>
                <a:cxnLst>
                  <a:cxn ang="T10">
                    <a:pos x="T0" y="T1"/>
                  </a:cxn>
                  <a:cxn ang="T11">
                    <a:pos x="T2" y="T3"/>
                  </a:cxn>
                  <a:cxn ang="T12">
                    <a:pos x="T4" y="T5"/>
                  </a:cxn>
                  <a:cxn ang="T13">
                    <a:pos x="T6" y="T7"/>
                  </a:cxn>
                  <a:cxn ang="T14">
                    <a:pos x="T8" y="T9"/>
                  </a:cxn>
                </a:cxnLst>
                <a:rect l="T15" t="T16" r="T17" b="T18"/>
                <a:pathLst>
                  <a:path w="2811" h="1977">
                    <a:moveTo>
                      <a:pt x="0" y="1941"/>
                    </a:moveTo>
                    <a:lnTo>
                      <a:pt x="2759" y="0"/>
                    </a:lnTo>
                    <a:lnTo>
                      <a:pt x="2811" y="10"/>
                    </a:lnTo>
                    <a:lnTo>
                      <a:pt x="30" y="1977"/>
                    </a:lnTo>
                    <a:lnTo>
                      <a:pt x="0" y="194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22" name="Freeform 171"/>
              <p:cNvSpPr>
                <a:spLocks noChangeAspect="1"/>
              </p:cNvSpPr>
              <p:nvPr/>
            </p:nvSpPr>
            <p:spPr bwMode="gray">
              <a:xfrm>
                <a:off x="4073" y="2724"/>
                <a:ext cx="615" cy="432"/>
              </a:xfrm>
              <a:custGeom>
                <a:avLst/>
                <a:gdLst>
                  <a:gd name="T0" fmla="*/ 0 w 2932"/>
                  <a:gd name="T1" fmla="*/ 0 h 2058"/>
                  <a:gd name="T2" fmla="*/ 0 w 2932"/>
                  <a:gd name="T3" fmla="*/ 0 h 2058"/>
                  <a:gd name="T4" fmla="*/ 0 w 2932"/>
                  <a:gd name="T5" fmla="*/ 0 h 2058"/>
                  <a:gd name="T6" fmla="*/ 0 w 2932"/>
                  <a:gd name="T7" fmla="*/ 0 h 2058"/>
                  <a:gd name="T8" fmla="*/ 0 w 2932"/>
                  <a:gd name="T9" fmla="*/ 0 h 2058"/>
                  <a:gd name="T10" fmla="*/ 0 60000 65536"/>
                  <a:gd name="T11" fmla="*/ 0 60000 65536"/>
                  <a:gd name="T12" fmla="*/ 0 60000 65536"/>
                  <a:gd name="T13" fmla="*/ 0 60000 65536"/>
                  <a:gd name="T14" fmla="*/ 0 60000 65536"/>
                  <a:gd name="T15" fmla="*/ 0 w 2932"/>
                  <a:gd name="T16" fmla="*/ 0 h 2058"/>
                  <a:gd name="T17" fmla="*/ 2932 w 2932"/>
                  <a:gd name="T18" fmla="*/ 2058 h 2058"/>
                </a:gdLst>
                <a:ahLst/>
                <a:cxnLst>
                  <a:cxn ang="T10">
                    <a:pos x="T0" y="T1"/>
                  </a:cxn>
                  <a:cxn ang="T11">
                    <a:pos x="T2" y="T3"/>
                  </a:cxn>
                  <a:cxn ang="T12">
                    <a:pos x="T4" y="T5"/>
                  </a:cxn>
                  <a:cxn ang="T13">
                    <a:pos x="T6" y="T7"/>
                  </a:cxn>
                  <a:cxn ang="T14">
                    <a:pos x="T8" y="T9"/>
                  </a:cxn>
                </a:cxnLst>
                <a:rect l="T15" t="T16" r="T17" b="T18"/>
                <a:pathLst>
                  <a:path w="2932" h="2058">
                    <a:moveTo>
                      <a:pt x="0" y="2033"/>
                    </a:moveTo>
                    <a:lnTo>
                      <a:pt x="2889" y="0"/>
                    </a:lnTo>
                    <a:lnTo>
                      <a:pt x="2932" y="18"/>
                    </a:lnTo>
                    <a:lnTo>
                      <a:pt x="43" y="2058"/>
                    </a:lnTo>
                    <a:lnTo>
                      <a:pt x="0" y="203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23" name="Freeform 172"/>
              <p:cNvSpPr>
                <a:spLocks noChangeAspect="1"/>
              </p:cNvSpPr>
              <p:nvPr/>
            </p:nvSpPr>
            <p:spPr bwMode="gray">
              <a:xfrm>
                <a:off x="4154" y="2761"/>
                <a:ext cx="603" cy="421"/>
              </a:xfrm>
              <a:custGeom>
                <a:avLst/>
                <a:gdLst>
                  <a:gd name="T0" fmla="*/ 0 w 2874"/>
                  <a:gd name="T1" fmla="*/ 0 h 2011"/>
                  <a:gd name="T2" fmla="*/ 0 w 2874"/>
                  <a:gd name="T3" fmla="*/ 0 h 2011"/>
                  <a:gd name="T4" fmla="*/ 0 w 2874"/>
                  <a:gd name="T5" fmla="*/ 0 h 2011"/>
                  <a:gd name="T6" fmla="*/ 0 w 2874"/>
                  <a:gd name="T7" fmla="*/ 0 h 2011"/>
                  <a:gd name="T8" fmla="*/ 0 w 2874"/>
                  <a:gd name="T9" fmla="*/ 0 h 2011"/>
                  <a:gd name="T10" fmla="*/ 0 60000 65536"/>
                  <a:gd name="T11" fmla="*/ 0 60000 65536"/>
                  <a:gd name="T12" fmla="*/ 0 60000 65536"/>
                  <a:gd name="T13" fmla="*/ 0 60000 65536"/>
                  <a:gd name="T14" fmla="*/ 0 60000 65536"/>
                  <a:gd name="T15" fmla="*/ 0 w 2874"/>
                  <a:gd name="T16" fmla="*/ 0 h 2011"/>
                  <a:gd name="T17" fmla="*/ 2874 w 2874"/>
                  <a:gd name="T18" fmla="*/ 2011 h 2011"/>
                </a:gdLst>
                <a:ahLst/>
                <a:cxnLst>
                  <a:cxn ang="T10">
                    <a:pos x="T0" y="T1"/>
                  </a:cxn>
                  <a:cxn ang="T11">
                    <a:pos x="T2" y="T3"/>
                  </a:cxn>
                  <a:cxn ang="T12">
                    <a:pos x="T4" y="T5"/>
                  </a:cxn>
                  <a:cxn ang="T13">
                    <a:pos x="T6" y="T7"/>
                  </a:cxn>
                  <a:cxn ang="T14">
                    <a:pos x="T8" y="T9"/>
                  </a:cxn>
                </a:cxnLst>
                <a:rect l="T15" t="T16" r="T17" b="T18"/>
                <a:pathLst>
                  <a:path w="2874" h="2011">
                    <a:moveTo>
                      <a:pt x="0" y="1999"/>
                    </a:moveTo>
                    <a:lnTo>
                      <a:pt x="2840" y="0"/>
                    </a:lnTo>
                    <a:lnTo>
                      <a:pt x="2874" y="24"/>
                    </a:lnTo>
                    <a:lnTo>
                      <a:pt x="65" y="2011"/>
                    </a:lnTo>
                    <a:lnTo>
                      <a:pt x="0" y="1999"/>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24" name="Freeform 173"/>
              <p:cNvSpPr>
                <a:spLocks noChangeAspect="1"/>
              </p:cNvSpPr>
              <p:nvPr/>
            </p:nvSpPr>
            <p:spPr bwMode="gray">
              <a:xfrm>
                <a:off x="4269" y="2808"/>
                <a:ext cx="546" cy="382"/>
              </a:xfrm>
              <a:custGeom>
                <a:avLst/>
                <a:gdLst>
                  <a:gd name="T0" fmla="*/ 0 w 2604"/>
                  <a:gd name="T1" fmla="*/ 0 h 1820"/>
                  <a:gd name="T2" fmla="*/ 0 w 2604"/>
                  <a:gd name="T3" fmla="*/ 0 h 1820"/>
                  <a:gd name="T4" fmla="*/ 0 w 2604"/>
                  <a:gd name="T5" fmla="*/ 0 h 1820"/>
                  <a:gd name="T6" fmla="*/ 0 w 2604"/>
                  <a:gd name="T7" fmla="*/ 0 h 1820"/>
                  <a:gd name="T8" fmla="*/ 0 w 2604"/>
                  <a:gd name="T9" fmla="*/ 0 h 1820"/>
                  <a:gd name="T10" fmla="*/ 0 60000 65536"/>
                  <a:gd name="T11" fmla="*/ 0 60000 65536"/>
                  <a:gd name="T12" fmla="*/ 0 60000 65536"/>
                  <a:gd name="T13" fmla="*/ 0 60000 65536"/>
                  <a:gd name="T14" fmla="*/ 0 60000 65536"/>
                  <a:gd name="T15" fmla="*/ 0 w 2604"/>
                  <a:gd name="T16" fmla="*/ 0 h 1820"/>
                  <a:gd name="T17" fmla="*/ 2604 w 2604"/>
                  <a:gd name="T18" fmla="*/ 1820 h 1820"/>
                </a:gdLst>
                <a:ahLst/>
                <a:cxnLst>
                  <a:cxn ang="T10">
                    <a:pos x="T0" y="T1"/>
                  </a:cxn>
                  <a:cxn ang="T11">
                    <a:pos x="T2" y="T3"/>
                  </a:cxn>
                  <a:cxn ang="T12">
                    <a:pos x="T4" y="T5"/>
                  </a:cxn>
                  <a:cxn ang="T13">
                    <a:pos x="T6" y="T7"/>
                  </a:cxn>
                  <a:cxn ang="T14">
                    <a:pos x="T8" y="T9"/>
                  </a:cxn>
                </a:cxnLst>
                <a:rect l="T15" t="T16" r="T17" b="T18"/>
                <a:pathLst>
                  <a:path w="2604" h="1820">
                    <a:moveTo>
                      <a:pt x="0" y="1820"/>
                    </a:moveTo>
                    <a:lnTo>
                      <a:pt x="2577" y="0"/>
                    </a:lnTo>
                    <a:lnTo>
                      <a:pt x="2604" y="30"/>
                    </a:lnTo>
                    <a:lnTo>
                      <a:pt x="78" y="1819"/>
                    </a:lnTo>
                    <a:lnTo>
                      <a:pt x="0" y="182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25" name="Freeform 174"/>
              <p:cNvSpPr>
                <a:spLocks noChangeAspect="1"/>
              </p:cNvSpPr>
              <p:nvPr/>
            </p:nvSpPr>
            <p:spPr bwMode="gray">
              <a:xfrm>
                <a:off x="4323" y="2868"/>
                <a:ext cx="531" cy="380"/>
              </a:xfrm>
              <a:custGeom>
                <a:avLst/>
                <a:gdLst>
                  <a:gd name="T0" fmla="*/ 0 w 2535"/>
                  <a:gd name="T1" fmla="*/ 0 h 1808"/>
                  <a:gd name="T2" fmla="*/ 0 w 2535"/>
                  <a:gd name="T3" fmla="*/ 0 h 1808"/>
                  <a:gd name="T4" fmla="*/ 0 w 2535"/>
                  <a:gd name="T5" fmla="*/ 0 h 1808"/>
                  <a:gd name="T6" fmla="*/ 0 w 2535"/>
                  <a:gd name="T7" fmla="*/ 0 h 1808"/>
                  <a:gd name="T8" fmla="*/ 0 w 2535"/>
                  <a:gd name="T9" fmla="*/ 0 h 1808"/>
                  <a:gd name="T10" fmla="*/ 0 60000 65536"/>
                  <a:gd name="T11" fmla="*/ 0 60000 65536"/>
                  <a:gd name="T12" fmla="*/ 0 60000 65536"/>
                  <a:gd name="T13" fmla="*/ 0 60000 65536"/>
                  <a:gd name="T14" fmla="*/ 0 60000 65536"/>
                  <a:gd name="T15" fmla="*/ 0 w 2535"/>
                  <a:gd name="T16" fmla="*/ 0 h 1808"/>
                  <a:gd name="T17" fmla="*/ 2535 w 2535"/>
                  <a:gd name="T18" fmla="*/ 1808 h 1808"/>
                </a:gdLst>
                <a:ahLst/>
                <a:cxnLst>
                  <a:cxn ang="T10">
                    <a:pos x="T0" y="T1"/>
                  </a:cxn>
                  <a:cxn ang="T11">
                    <a:pos x="T2" y="T3"/>
                  </a:cxn>
                  <a:cxn ang="T12">
                    <a:pos x="T4" y="T5"/>
                  </a:cxn>
                  <a:cxn ang="T13">
                    <a:pos x="T6" y="T7"/>
                  </a:cxn>
                  <a:cxn ang="T14">
                    <a:pos x="T8" y="T9"/>
                  </a:cxn>
                </a:cxnLst>
                <a:rect l="T15" t="T16" r="T17" b="T18"/>
                <a:pathLst>
                  <a:path w="2535" h="1808">
                    <a:moveTo>
                      <a:pt x="0" y="1773"/>
                    </a:moveTo>
                    <a:lnTo>
                      <a:pt x="2519" y="0"/>
                    </a:lnTo>
                    <a:lnTo>
                      <a:pt x="2535" y="38"/>
                    </a:lnTo>
                    <a:lnTo>
                      <a:pt x="33" y="1808"/>
                    </a:lnTo>
                    <a:lnTo>
                      <a:pt x="0" y="177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26" name="Freeform 175"/>
              <p:cNvSpPr>
                <a:spLocks noChangeAspect="1"/>
              </p:cNvSpPr>
              <p:nvPr/>
            </p:nvSpPr>
            <p:spPr bwMode="gray">
              <a:xfrm>
                <a:off x="4378" y="2930"/>
                <a:ext cx="522" cy="366"/>
              </a:xfrm>
              <a:custGeom>
                <a:avLst/>
                <a:gdLst>
                  <a:gd name="T0" fmla="*/ 0 w 2483"/>
                  <a:gd name="T1" fmla="*/ 0 h 1745"/>
                  <a:gd name="T2" fmla="*/ 0 w 2483"/>
                  <a:gd name="T3" fmla="*/ 0 h 1745"/>
                  <a:gd name="T4" fmla="*/ 0 w 2483"/>
                  <a:gd name="T5" fmla="*/ 0 h 1745"/>
                  <a:gd name="T6" fmla="*/ 0 w 2483"/>
                  <a:gd name="T7" fmla="*/ 0 h 1745"/>
                  <a:gd name="T8" fmla="*/ 0 w 2483"/>
                  <a:gd name="T9" fmla="*/ 0 h 1745"/>
                  <a:gd name="T10" fmla="*/ 0 60000 65536"/>
                  <a:gd name="T11" fmla="*/ 0 60000 65536"/>
                  <a:gd name="T12" fmla="*/ 0 60000 65536"/>
                  <a:gd name="T13" fmla="*/ 0 60000 65536"/>
                  <a:gd name="T14" fmla="*/ 0 60000 65536"/>
                  <a:gd name="T15" fmla="*/ 0 w 2483"/>
                  <a:gd name="T16" fmla="*/ 0 h 1745"/>
                  <a:gd name="T17" fmla="*/ 2483 w 2483"/>
                  <a:gd name="T18" fmla="*/ 1745 h 1745"/>
                </a:gdLst>
                <a:ahLst/>
                <a:cxnLst>
                  <a:cxn ang="T10">
                    <a:pos x="T0" y="T1"/>
                  </a:cxn>
                  <a:cxn ang="T11">
                    <a:pos x="T2" y="T3"/>
                  </a:cxn>
                  <a:cxn ang="T12">
                    <a:pos x="T4" y="T5"/>
                  </a:cxn>
                  <a:cxn ang="T13">
                    <a:pos x="T6" y="T7"/>
                  </a:cxn>
                  <a:cxn ang="T14">
                    <a:pos x="T8" y="T9"/>
                  </a:cxn>
                </a:cxnLst>
                <a:rect l="T15" t="T16" r="T17" b="T18"/>
                <a:pathLst>
                  <a:path w="2483" h="1745">
                    <a:moveTo>
                      <a:pt x="0" y="1715"/>
                    </a:moveTo>
                    <a:lnTo>
                      <a:pt x="2438" y="0"/>
                    </a:lnTo>
                    <a:lnTo>
                      <a:pt x="2483" y="18"/>
                    </a:lnTo>
                    <a:lnTo>
                      <a:pt x="41" y="1745"/>
                    </a:lnTo>
                    <a:lnTo>
                      <a:pt x="0" y="1715"/>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27" name="Freeform 176"/>
              <p:cNvSpPr>
                <a:spLocks noChangeAspect="1"/>
              </p:cNvSpPr>
              <p:nvPr/>
            </p:nvSpPr>
            <p:spPr bwMode="gray">
              <a:xfrm>
                <a:off x="4451" y="2962"/>
                <a:ext cx="528" cy="370"/>
              </a:xfrm>
              <a:custGeom>
                <a:avLst/>
                <a:gdLst>
                  <a:gd name="T0" fmla="*/ 0 w 2514"/>
                  <a:gd name="T1" fmla="*/ 0 h 1762"/>
                  <a:gd name="T2" fmla="*/ 0 w 2514"/>
                  <a:gd name="T3" fmla="*/ 0 h 1762"/>
                  <a:gd name="T4" fmla="*/ 0 w 2514"/>
                  <a:gd name="T5" fmla="*/ 0 h 1762"/>
                  <a:gd name="T6" fmla="*/ 0 w 2514"/>
                  <a:gd name="T7" fmla="*/ 0 h 1762"/>
                  <a:gd name="T8" fmla="*/ 0 w 2514"/>
                  <a:gd name="T9" fmla="*/ 0 h 1762"/>
                  <a:gd name="T10" fmla="*/ 0 60000 65536"/>
                  <a:gd name="T11" fmla="*/ 0 60000 65536"/>
                  <a:gd name="T12" fmla="*/ 0 60000 65536"/>
                  <a:gd name="T13" fmla="*/ 0 60000 65536"/>
                  <a:gd name="T14" fmla="*/ 0 60000 65536"/>
                  <a:gd name="T15" fmla="*/ 0 w 2514"/>
                  <a:gd name="T16" fmla="*/ 0 h 1762"/>
                  <a:gd name="T17" fmla="*/ 2514 w 2514"/>
                  <a:gd name="T18" fmla="*/ 1762 h 1762"/>
                </a:gdLst>
                <a:ahLst/>
                <a:cxnLst>
                  <a:cxn ang="T10">
                    <a:pos x="T0" y="T1"/>
                  </a:cxn>
                  <a:cxn ang="T11">
                    <a:pos x="T2" y="T3"/>
                  </a:cxn>
                  <a:cxn ang="T12">
                    <a:pos x="T4" y="T5"/>
                  </a:cxn>
                  <a:cxn ang="T13">
                    <a:pos x="T6" y="T7"/>
                  </a:cxn>
                  <a:cxn ang="T14">
                    <a:pos x="T8" y="T9"/>
                  </a:cxn>
                </a:cxnLst>
                <a:rect l="T15" t="T16" r="T17" b="T18"/>
                <a:pathLst>
                  <a:path w="2514" h="1762">
                    <a:moveTo>
                      <a:pt x="0" y="1742"/>
                    </a:moveTo>
                    <a:lnTo>
                      <a:pt x="2476" y="0"/>
                    </a:lnTo>
                    <a:lnTo>
                      <a:pt x="2514" y="22"/>
                    </a:lnTo>
                    <a:lnTo>
                      <a:pt x="51" y="1762"/>
                    </a:lnTo>
                    <a:lnTo>
                      <a:pt x="0" y="1742"/>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28" name="Freeform 177"/>
              <p:cNvSpPr>
                <a:spLocks noChangeAspect="1"/>
              </p:cNvSpPr>
              <p:nvPr/>
            </p:nvSpPr>
            <p:spPr bwMode="gray">
              <a:xfrm>
                <a:off x="4536" y="3004"/>
                <a:ext cx="502" cy="352"/>
              </a:xfrm>
              <a:custGeom>
                <a:avLst/>
                <a:gdLst>
                  <a:gd name="T0" fmla="*/ 0 w 2387"/>
                  <a:gd name="T1" fmla="*/ 0 h 1676"/>
                  <a:gd name="T2" fmla="*/ 0 w 2387"/>
                  <a:gd name="T3" fmla="*/ 0 h 1676"/>
                  <a:gd name="T4" fmla="*/ 0 w 2387"/>
                  <a:gd name="T5" fmla="*/ 0 h 1676"/>
                  <a:gd name="T6" fmla="*/ 0 w 2387"/>
                  <a:gd name="T7" fmla="*/ 0 h 1676"/>
                  <a:gd name="T8" fmla="*/ 0 w 2387"/>
                  <a:gd name="T9" fmla="*/ 0 h 1676"/>
                  <a:gd name="T10" fmla="*/ 0 60000 65536"/>
                  <a:gd name="T11" fmla="*/ 0 60000 65536"/>
                  <a:gd name="T12" fmla="*/ 0 60000 65536"/>
                  <a:gd name="T13" fmla="*/ 0 60000 65536"/>
                  <a:gd name="T14" fmla="*/ 0 60000 65536"/>
                  <a:gd name="T15" fmla="*/ 0 w 2387"/>
                  <a:gd name="T16" fmla="*/ 0 h 1676"/>
                  <a:gd name="T17" fmla="*/ 2387 w 2387"/>
                  <a:gd name="T18" fmla="*/ 1676 h 1676"/>
                </a:gdLst>
                <a:ahLst/>
                <a:cxnLst>
                  <a:cxn ang="T10">
                    <a:pos x="T0" y="T1"/>
                  </a:cxn>
                  <a:cxn ang="T11">
                    <a:pos x="T2" y="T3"/>
                  </a:cxn>
                  <a:cxn ang="T12">
                    <a:pos x="T4" y="T5"/>
                  </a:cxn>
                  <a:cxn ang="T13">
                    <a:pos x="T6" y="T7"/>
                  </a:cxn>
                  <a:cxn ang="T14">
                    <a:pos x="T8" y="T9"/>
                  </a:cxn>
                </a:cxnLst>
                <a:rect l="T15" t="T16" r="T17" b="T18"/>
                <a:pathLst>
                  <a:path w="2387" h="1676">
                    <a:moveTo>
                      <a:pt x="0" y="1661"/>
                    </a:moveTo>
                    <a:lnTo>
                      <a:pt x="2357" y="0"/>
                    </a:lnTo>
                    <a:lnTo>
                      <a:pt x="2387" y="30"/>
                    </a:lnTo>
                    <a:lnTo>
                      <a:pt x="59" y="1676"/>
                    </a:lnTo>
                    <a:lnTo>
                      <a:pt x="0" y="166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sp>
            <p:nvSpPr>
              <p:cNvPr id="129" name="Freeform 178"/>
              <p:cNvSpPr>
                <a:spLocks noChangeAspect="1"/>
              </p:cNvSpPr>
              <p:nvPr/>
            </p:nvSpPr>
            <p:spPr bwMode="gray">
              <a:xfrm>
                <a:off x="4642" y="3068"/>
                <a:ext cx="426" cy="299"/>
              </a:xfrm>
              <a:custGeom>
                <a:avLst/>
                <a:gdLst>
                  <a:gd name="T0" fmla="*/ 0 w 2029"/>
                  <a:gd name="T1" fmla="*/ 0 h 1429"/>
                  <a:gd name="T2" fmla="*/ 0 w 2029"/>
                  <a:gd name="T3" fmla="*/ 0 h 1429"/>
                  <a:gd name="T4" fmla="*/ 0 w 2029"/>
                  <a:gd name="T5" fmla="*/ 0 h 1429"/>
                  <a:gd name="T6" fmla="*/ 0 w 2029"/>
                  <a:gd name="T7" fmla="*/ 0 h 1429"/>
                  <a:gd name="T8" fmla="*/ 0 w 2029"/>
                  <a:gd name="T9" fmla="*/ 0 h 1429"/>
                  <a:gd name="T10" fmla="*/ 0 60000 65536"/>
                  <a:gd name="T11" fmla="*/ 0 60000 65536"/>
                  <a:gd name="T12" fmla="*/ 0 60000 65536"/>
                  <a:gd name="T13" fmla="*/ 0 60000 65536"/>
                  <a:gd name="T14" fmla="*/ 0 60000 65536"/>
                  <a:gd name="T15" fmla="*/ 0 w 2029"/>
                  <a:gd name="T16" fmla="*/ 0 h 1429"/>
                  <a:gd name="T17" fmla="*/ 2029 w 2029"/>
                  <a:gd name="T18" fmla="*/ 1429 h 1429"/>
                </a:gdLst>
                <a:ahLst/>
                <a:cxnLst>
                  <a:cxn ang="T10">
                    <a:pos x="T0" y="T1"/>
                  </a:cxn>
                  <a:cxn ang="T11">
                    <a:pos x="T2" y="T3"/>
                  </a:cxn>
                  <a:cxn ang="T12">
                    <a:pos x="T4" y="T5"/>
                  </a:cxn>
                  <a:cxn ang="T13">
                    <a:pos x="T6" y="T7"/>
                  </a:cxn>
                  <a:cxn ang="T14">
                    <a:pos x="T8" y="T9"/>
                  </a:cxn>
                </a:cxnLst>
                <a:rect l="T15" t="T16" r="T17" b="T18"/>
                <a:pathLst>
                  <a:path w="2029" h="1429">
                    <a:moveTo>
                      <a:pt x="0" y="1424"/>
                    </a:moveTo>
                    <a:lnTo>
                      <a:pt x="2024" y="0"/>
                    </a:lnTo>
                    <a:lnTo>
                      <a:pt x="2029" y="48"/>
                    </a:lnTo>
                    <a:lnTo>
                      <a:pt x="74" y="1429"/>
                    </a:lnTo>
                    <a:lnTo>
                      <a:pt x="0" y="1424"/>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lgn="r">
                  <a:defRPr/>
                </a:pPr>
                <a:endParaRPr lang="en-US" kern="0">
                  <a:solidFill>
                    <a:sysClr val="windowText" lastClr="000000"/>
                  </a:solidFill>
                  <a:latin typeface="Arial" pitchFamily="34" charset="0"/>
                </a:endParaRPr>
              </a:p>
            </p:txBody>
          </p:sp>
        </p:grpSp>
        <p:pic>
          <p:nvPicPr>
            <p:cNvPr id="99" name="Picture 458"/>
            <p:cNvPicPr>
              <a:picLocks noChangeAspect="1" noChangeArrowheads="1"/>
            </p:cNvPicPr>
            <p:nvPr/>
          </p:nvPicPr>
          <p:blipFill>
            <a:blip r:embed="rId6" cstate="print"/>
            <a:srcRect/>
            <a:stretch>
              <a:fillRect/>
            </a:stretch>
          </p:blipFill>
          <p:spPr bwMode="auto">
            <a:xfrm>
              <a:off x="1393015" y="3710330"/>
              <a:ext cx="538075" cy="251102"/>
            </a:xfrm>
            <a:prstGeom prst="rect">
              <a:avLst/>
            </a:prstGeom>
            <a:noFill/>
            <a:ln w="9525">
              <a:noFill/>
              <a:miter lim="800000"/>
              <a:headEnd/>
              <a:tailEnd/>
            </a:ln>
          </p:spPr>
        </p:pic>
        <p:pic>
          <p:nvPicPr>
            <p:cNvPr id="100" name="Picture 458"/>
            <p:cNvPicPr>
              <a:picLocks noChangeAspect="1" noChangeArrowheads="1"/>
            </p:cNvPicPr>
            <p:nvPr/>
          </p:nvPicPr>
          <p:blipFill>
            <a:blip r:embed="rId6" cstate="print"/>
            <a:srcRect/>
            <a:stretch>
              <a:fillRect/>
            </a:stretch>
          </p:blipFill>
          <p:spPr bwMode="auto">
            <a:xfrm>
              <a:off x="781065" y="4306825"/>
              <a:ext cx="538076" cy="251102"/>
            </a:xfrm>
            <a:prstGeom prst="rect">
              <a:avLst/>
            </a:prstGeom>
            <a:noFill/>
            <a:ln w="9525">
              <a:noFill/>
              <a:miter lim="800000"/>
              <a:headEnd/>
              <a:tailEnd/>
            </a:ln>
          </p:spPr>
        </p:pic>
        <p:pic>
          <p:nvPicPr>
            <p:cNvPr id="101" name="Picture 458"/>
            <p:cNvPicPr>
              <a:picLocks noChangeAspect="1" noChangeArrowheads="1"/>
            </p:cNvPicPr>
            <p:nvPr/>
          </p:nvPicPr>
          <p:blipFill>
            <a:blip r:embed="rId6" cstate="print"/>
            <a:srcRect/>
            <a:stretch>
              <a:fillRect/>
            </a:stretch>
          </p:blipFill>
          <p:spPr bwMode="auto">
            <a:xfrm>
              <a:off x="2225115" y="3736010"/>
              <a:ext cx="538075" cy="251102"/>
            </a:xfrm>
            <a:prstGeom prst="rect">
              <a:avLst/>
            </a:prstGeom>
            <a:noFill/>
            <a:ln w="9525">
              <a:noFill/>
              <a:miter lim="800000"/>
              <a:headEnd/>
              <a:tailEnd/>
            </a:ln>
          </p:spPr>
        </p:pic>
        <p:pic>
          <p:nvPicPr>
            <p:cNvPr id="102" name="Picture 458"/>
            <p:cNvPicPr>
              <a:picLocks noChangeAspect="1" noChangeArrowheads="1"/>
            </p:cNvPicPr>
            <p:nvPr/>
          </p:nvPicPr>
          <p:blipFill>
            <a:blip r:embed="rId6" cstate="print"/>
            <a:srcRect/>
            <a:stretch>
              <a:fillRect/>
            </a:stretch>
          </p:blipFill>
          <p:spPr bwMode="auto">
            <a:xfrm>
              <a:off x="2314575" y="4724400"/>
              <a:ext cx="538075" cy="251102"/>
            </a:xfrm>
            <a:prstGeom prst="rect">
              <a:avLst/>
            </a:prstGeom>
            <a:noFill/>
            <a:ln w="9525">
              <a:noFill/>
              <a:miter lim="800000"/>
              <a:headEnd/>
              <a:tailEnd/>
            </a:ln>
          </p:spPr>
        </p:pic>
        <p:pic>
          <p:nvPicPr>
            <p:cNvPr id="103" name="Picture 458"/>
            <p:cNvPicPr>
              <a:picLocks noChangeAspect="1" noChangeArrowheads="1"/>
            </p:cNvPicPr>
            <p:nvPr/>
          </p:nvPicPr>
          <p:blipFill>
            <a:blip r:embed="rId6" cstate="print"/>
            <a:srcRect/>
            <a:stretch>
              <a:fillRect/>
            </a:stretch>
          </p:blipFill>
          <p:spPr bwMode="auto">
            <a:xfrm>
              <a:off x="2819400" y="4181475"/>
              <a:ext cx="538075" cy="251102"/>
            </a:xfrm>
            <a:prstGeom prst="rect">
              <a:avLst/>
            </a:prstGeom>
            <a:noFill/>
            <a:ln w="9525">
              <a:noFill/>
              <a:miter lim="800000"/>
              <a:headEnd/>
              <a:tailEnd/>
            </a:ln>
          </p:spPr>
        </p:pic>
        <p:pic>
          <p:nvPicPr>
            <p:cNvPr id="104" name="Picture 458"/>
            <p:cNvPicPr>
              <a:picLocks noChangeAspect="1" noChangeArrowheads="1"/>
            </p:cNvPicPr>
            <p:nvPr/>
          </p:nvPicPr>
          <p:blipFill>
            <a:blip r:embed="rId6" cstate="print"/>
            <a:srcRect/>
            <a:stretch>
              <a:fillRect/>
            </a:stretch>
          </p:blipFill>
          <p:spPr bwMode="auto">
            <a:xfrm>
              <a:off x="1499160" y="4640885"/>
              <a:ext cx="538075" cy="251102"/>
            </a:xfrm>
            <a:prstGeom prst="rect">
              <a:avLst/>
            </a:prstGeom>
            <a:noFill/>
            <a:ln w="9525">
              <a:noFill/>
              <a:miter lim="800000"/>
              <a:headEnd/>
              <a:tailEnd/>
            </a:ln>
          </p:spPr>
        </p:pic>
      </p:grpSp>
      <p:pic>
        <p:nvPicPr>
          <p:cNvPr id="177" name="Picture 28"/>
          <p:cNvPicPr>
            <a:picLocks noChangeAspect="1" noChangeArrowheads="1"/>
          </p:cNvPicPr>
          <p:nvPr/>
        </p:nvPicPr>
        <p:blipFill>
          <a:blip r:embed="rId7" cstate="print"/>
          <a:srcRect/>
          <a:stretch>
            <a:fillRect/>
          </a:stretch>
        </p:blipFill>
        <p:spPr bwMode="auto">
          <a:xfrm>
            <a:off x="5619048" y="3975160"/>
            <a:ext cx="585279" cy="272837"/>
          </a:xfrm>
          <a:prstGeom prst="rect">
            <a:avLst/>
          </a:prstGeom>
          <a:noFill/>
          <a:ln w="9525">
            <a:noFill/>
            <a:miter lim="800000"/>
            <a:headEnd/>
            <a:tailEnd/>
          </a:ln>
          <a:effectLst/>
        </p:spPr>
      </p:pic>
      <p:pic>
        <p:nvPicPr>
          <p:cNvPr id="178" name="Picture 28"/>
          <p:cNvPicPr>
            <a:picLocks noChangeAspect="1" noChangeArrowheads="1"/>
          </p:cNvPicPr>
          <p:nvPr/>
        </p:nvPicPr>
        <p:blipFill>
          <a:blip r:embed="rId7" cstate="print"/>
          <a:srcRect/>
          <a:stretch>
            <a:fillRect/>
          </a:stretch>
        </p:blipFill>
        <p:spPr bwMode="auto">
          <a:xfrm>
            <a:off x="6444305" y="3894644"/>
            <a:ext cx="585279" cy="272837"/>
          </a:xfrm>
          <a:prstGeom prst="rect">
            <a:avLst/>
          </a:prstGeom>
          <a:noFill/>
          <a:ln w="9525">
            <a:noFill/>
            <a:miter lim="800000"/>
            <a:headEnd/>
            <a:tailEnd/>
          </a:ln>
          <a:effectLst/>
        </p:spPr>
      </p:pic>
      <p:grpSp>
        <p:nvGrpSpPr>
          <p:cNvPr id="44" name="Group 479"/>
          <p:cNvGrpSpPr>
            <a:grpSpLocks/>
          </p:cNvGrpSpPr>
          <p:nvPr/>
        </p:nvGrpSpPr>
        <p:grpSpPr bwMode="auto">
          <a:xfrm>
            <a:off x="5681582" y="5343955"/>
            <a:ext cx="547687" cy="561975"/>
            <a:chOff x="1159" y="3175"/>
            <a:chExt cx="345" cy="354"/>
          </a:xfrm>
        </p:grpSpPr>
        <p:pic>
          <p:nvPicPr>
            <p:cNvPr id="251" name="Picture 480"/>
            <p:cNvPicPr>
              <a:picLocks noChangeAspect="1" noChangeArrowheads="1"/>
            </p:cNvPicPr>
            <p:nvPr/>
          </p:nvPicPr>
          <p:blipFill>
            <a:blip r:embed="rId4" cstate="print"/>
            <a:srcRect/>
            <a:stretch>
              <a:fillRect/>
            </a:stretch>
          </p:blipFill>
          <p:spPr bwMode="gray">
            <a:xfrm>
              <a:off x="1159" y="3379"/>
              <a:ext cx="345" cy="150"/>
            </a:xfrm>
            <a:prstGeom prst="rect">
              <a:avLst/>
            </a:prstGeom>
            <a:noFill/>
            <a:ln w="9525">
              <a:noFill/>
              <a:miter lim="800000"/>
              <a:headEnd/>
              <a:tailEnd/>
            </a:ln>
          </p:spPr>
        </p:pic>
        <p:pic>
          <p:nvPicPr>
            <p:cNvPr id="252" name="Picture 481"/>
            <p:cNvPicPr>
              <a:picLocks noChangeAspect="1" noChangeArrowheads="1"/>
            </p:cNvPicPr>
            <p:nvPr/>
          </p:nvPicPr>
          <p:blipFill>
            <a:blip r:embed="rId4" cstate="print"/>
            <a:srcRect/>
            <a:stretch>
              <a:fillRect/>
            </a:stretch>
          </p:blipFill>
          <p:spPr bwMode="gray">
            <a:xfrm>
              <a:off x="1159" y="3277"/>
              <a:ext cx="345" cy="150"/>
            </a:xfrm>
            <a:prstGeom prst="rect">
              <a:avLst/>
            </a:prstGeom>
            <a:noFill/>
            <a:ln w="9525">
              <a:noFill/>
              <a:miter lim="800000"/>
              <a:headEnd/>
              <a:tailEnd/>
            </a:ln>
          </p:spPr>
        </p:pic>
        <p:pic>
          <p:nvPicPr>
            <p:cNvPr id="253" name="Picture 482"/>
            <p:cNvPicPr>
              <a:picLocks noChangeAspect="1" noChangeArrowheads="1"/>
            </p:cNvPicPr>
            <p:nvPr/>
          </p:nvPicPr>
          <p:blipFill>
            <a:blip r:embed="rId4" cstate="print"/>
            <a:srcRect/>
            <a:stretch>
              <a:fillRect/>
            </a:stretch>
          </p:blipFill>
          <p:spPr bwMode="gray">
            <a:xfrm>
              <a:off x="1159" y="3175"/>
              <a:ext cx="345" cy="150"/>
            </a:xfrm>
            <a:prstGeom prst="rect">
              <a:avLst/>
            </a:prstGeom>
            <a:noFill/>
            <a:ln w="9525">
              <a:noFill/>
              <a:miter lim="800000"/>
              <a:headEnd/>
              <a:tailEnd/>
            </a:ln>
          </p:spPr>
        </p:pic>
      </p:grpSp>
      <p:sp>
        <p:nvSpPr>
          <p:cNvPr id="263" name="TextBox 262"/>
          <p:cNvSpPr txBox="1"/>
          <p:nvPr/>
        </p:nvSpPr>
        <p:spPr bwMode="auto">
          <a:xfrm>
            <a:off x="3873175" y="3156217"/>
            <a:ext cx="953043" cy="323165"/>
          </a:xfrm>
          <a:prstGeom prst="rect">
            <a:avLst/>
          </a:prstGeom>
          <a:noFill/>
          <a:ln w="19050" algn="ctr">
            <a:noFill/>
            <a:miter lim="800000"/>
            <a:headEnd/>
            <a:tailEnd/>
          </a:ln>
        </p:spPr>
        <p:txBody>
          <a:bodyPr wrap="square" lIns="0" tIns="0" rIns="0" bIns="0" rtlCol="0">
            <a:spAutoFit/>
          </a:bodyPr>
          <a:lstStyle/>
          <a:p>
            <a:pPr algn="ctr"/>
            <a:r>
              <a:rPr lang="en-US" sz="1050" dirty="0" err="1" smtClean="0">
                <a:solidFill>
                  <a:prstClr val="black"/>
                </a:solidFill>
              </a:rPr>
              <a:t>Fibre</a:t>
            </a:r>
            <a:r>
              <a:rPr lang="en-US" sz="1050" dirty="0" smtClean="0">
                <a:solidFill>
                  <a:prstClr val="black"/>
                </a:solidFill>
              </a:rPr>
              <a:t> Channel </a:t>
            </a:r>
            <a:r>
              <a:rPr lang="en-US" sz="1050" dirty="0">
                <a:solidFill>
                  <a:prstClr val="black"/>
                </a:solidFill>
              </a:rPr>
              <a:t>Link to SAN Core</a:t>
            </a:r>
          </a:p>
        </p:txBody>
      </p:sp>
      <p:sp>
        <p:nvSpPr>
          <p:cNvPr id="266" name="TextBox 265"/>
          <p:cNvSpPr txBox="1"/>
          <p:nvPr/>
        </p:nvSpPr>
        <p:spPr bwMode="auto">
          <a:xfrm>
            <a:off x="1981200" y="2326982"/>
            <a:ext cx="855938" cy="323165"/>
          </a:xfrm>
          <a:prstGeom prst="rect">
            <a:avLst/>
          </a:prstGeom>
          <a:noFill/>
          <a:ln w="19050" algn="ctr">
            <a:noFill/>
            <a:miter lim="800000"/>
            <a:headEnd/>
            <a:tailEnd/>
          </a:ln>
        </p:spPr>
        <p:txBody>
          <a:bodyPr wrap="square" lIns="0" tIns="0" rIns="0" bIns="0" rtlCol="0">
            <a:spAutoFit/>
          </a:bodyPr>
          <a:lstStyle/>
          <a:p>
            <a:pPr algn="ctr"/>
            <a:r>
              <a:rPr lang="en-US" sz="1050" dirty="0" smtClean="0">
                <a:solidFill>
                  <a:prstClr val="black"/>
                </a:solidFill>
              </a:rPr>
              <a:t>Brocade MLX with MCT</a:t>
            </a:r>
            <a:endParaRPr lang="en-US" sz="1050" dirty="0">
              <a:solidFill>
                <a:prstClr val="black"/>
              </a:solidFill>
            </a:endParaRPr>
          </a:p>
        </p:txBody>
      </p:sp>
      <p:pic>
        <p:nvPicPr>
          <p:cNvPr id="175" name="Picture 460"/>
          <p:cNvPicPr>
            <a:picLocks noChangeAspect="1" noChangeArrowheads="1"/>
          </p:cNvPicPr>
          <p:nvPr/>
        </p:nvPicPr>
        <p:blipFill>
          <a:blip r:embed="rId5" cstate="print"/>
          <a:srcRect/>
          <a:stretch>
            <a:fillRect/>
          </a:stretch>
        </p:blipFill>
        <p:spPr bwMode="gray">
          <a:xfrm>
            <a:off x="5488656" y="2594663"/>
            <a:ext cx="465494" cy="717260"/>
          </a:xfrm>
          <a:prstGeom prst="rect">
            <a:avLst/>
          </a:prstGeom>
          <a:noFill/>
          <a:ln w="9525">
            <a:noFill/>
            <a:miter lim="800000"/>
            <a:headEnd/>
            <a:tailEnd/>
          </a:ln>
        </p:spPr>
      </p:pic>
      <p:sp>
        <p:nvSpPr>
          <p:cNvPr id="265" name="Freeform 264"/>
          <p:cNvSpPr/>
          <p:nvPr/>
        </p:nvSpPr>
        <p:spPr>
          <a:xfrm>
            <a:off x="3554928" y="3167518"/>
            <a:ext cx="3163738" cy="2168105"/>
          </a:xfrm>
          <a:custGeom>
            <a:avLst/>
            <a:gdLst>
              <a:gd name="connsiteX0" fmla="*/ 81951 w 3204713"/>
              <a:gd name="connsiteY0" fmla="*/ 2346384 h 2346384"/>
              <a:gd name="connsiteX1" fmla="*/ 81951 w 3204713"/>
              <a:gd name="connsiteY1" fmla="*/ 1328467 h 2346384"/>
              <a:gd name="connsiteX2" fmla="*/ 573657 w 3204713"/>
              <a:gd name="connsiteY2" fmla="*/ 888520 h 2346384"/>
              <a:gd name="connsiteX3" fmla="*/ 2204049 w 3204713"/>
              <a:gd name="connsiteY3" fmla="*/ 103517 h 2346384"/>
              <a:gd name="connsiteX4" fmla="*/ 3204713 w 3204713"/>
              <a:gd name="connsiteY4" fmla="*/ 267418 h 2346384"/>
              <a:gd name="connsiteX5" fmla="*/ 3204713 w 3204713"/>
              <a:gd name="connsiteY5" fmla="*/ 267418 h 2346384"/>
              <a:gd name="connsiteX0" fmla="*/ 40976 w 3163738"/>
              <a:gd name="connsiteY0" fmla="*/ 2346384 h 2346384"/>
              <a:gd name="connsiteX1" fmla="*/ 92735 w 3163738"/>
              <a:gd name="connsiteY1" fmla="*/ 1345720 h 2346384"/>
              <a:gd name="connsiteX2" fmla="*/ 532682 w 3163738"/>
              <a:gd name="connsiteY2" fmla="*/ 888520 h 2346384"/>
              <a:gd name="connsiteX3" fmla="*/ 2163074 w 3163738"/>
              <a:gd name="connsiteY3" fmla="*/ 103517 h 2346384"/>
              <a:gd name="connsiteX4" fmla="*/ 3163738 w 3163738"/>
              <a:gd name="connsiteY4" fmla="*/ 267418 h 2346384"/>
              <a:gd name="connsiteX5" fmla="*/ 3163738 w 3163738"/>
              <a:gd name="connsiteY5" fmla="*/ 267418 h 2346384"/>
              <a:gd name="connsiteX0" fmla="*/ 40976 w 3163738"/>
              <a:gd name="connsiteY0" fmla="*/ 2346384 h 2346384"/>
              <a:gd name="connsiteX1" fmla="*/ 92735 w 3163738"/>
              <a:gd name="connsiteY1" fmla="*/ 1345720 h 2346384"/>
              <a:gd name="connsiteX2" fmla="*/ 532682 w 3163738"/>
              <a:gd name="connsiteY2" fmla="*/ 888520 h 2346384"/>
              <a:gd name="connsiteX3" fmla="*/ 2163074 w 3163738"/>
              <a:gd name="connsiteY3" fmla="*/ 103517 h 2346384"/>
              <a:gd name="connsiteX4" fmla="*/ 3163738 w 3163738"/>
              <a:gd name="connsiteY4" fmla="*/ 267418 h 2346384"/>
              <a:gd name="connsiteX5" fmla="*/ 3163738 w 3163738"/>
              <a:gd name="connsiteY5" fmla="*/ 267418 h 2346384"/>
              <a:gd name="connsiteX0" fmla="*/ 40976 w 3163738"/>
              <a:gd name="connsiteY0" fmla="*/ 2156603 h 2156603"/>
              <a:gd name="connsiteX1" fmla="*/ 92735 w 3163738"/>
              <a:gd name="connsiteY1" fmla="*/ 1155939 h 2156603"/>
              <a:gd name="connsiteX2" fmla="*/ 532682 w 3163738"/>
              <a:gd name="connsiteY2" fmla="*/ 698739 h 2156603"/>
              <a:gd name="connsiteX3" fmla="*/ 2154447 w 3163738"/>
              <a:gd name="connsiteY3" fmla="*/ 103517 h 2156603"/>
              <a:gd name="connsiteX4" fmla="*/ 3163738 w 3163738"/>
              <a:gd name="connsiteY4" fmla="*/ 77637 h 2156603"/>
              <a:gd name="connsiteX5" fmla="*/ 3163738 w 3163738"/>
              <a:gd name="connsiteY5" fmla="*/ 77637 h 2156603"/>
              <a:gd name="connsiteX0" fmla="*/ 40976 w 3163738"/>
              <a:gd name="connsiteY0" fmla="*/ 2156603 h 2156603"/>
              <a:gd name="connsiteX1" fmla="*/ 178999 w 3163738"/>
              <a:gd name="connsiteY1" fmla="*/ 1199071 h 2156603"/>
              <a:gd name="connsiteX2" fmla="*/ 532682 w 3163738"/>
              <a:gd name="connsiteY2" fmla="*/ 698739 h 2156603"/>
              <a:gd name="connsiteX3" fmla="*/ 2154447 w 3163738"/>
              <a:gd name="connsiteY3" fmla="*/ 103517 h 2156603"/>
              <a:gd name="connsiteX4" fmla="*/ 3163738 w 3163738"/>
              <a:gd name="connsiteY4" fmla="*/ 77637 h 2156603"/>
              <a:gd name="connsiteX5" fmla="*/ 3163738 w 3163738"/>
              <a:gd name="connsiteY5" fmla="*/ 77637 h 2156603"/>
              <a:gd name="connsiteX0" fmla="*/ 40976 w 3163738"/>
              <a:gd name="connsiteY0" fmla="*/ 2168105 h 2168105"/>
              <a:gd name="connsiteX1" fmla="*/ 178999 w 3163738"/>
              <a:gd name="connsiteY1" fmla="*/ 1210573 h 2168105"/>
              <a:gd name="connsiteX2" fmla="*/ 618946 w 3163738"/>
              <a:gd name="connsiteY2" fmla="*/ 779252 h 2168105"/>
              <a:gd name="connsiteX3" fmla="*/ 2154447 w 3163738"/>
              <a:gd name="connsiteY3" fmla="*/ 115019 h 2168105"/>
              <a:gd name="connsiteX4" fmla="*/ 3163738 w 3163738"/>
              <a:gd name="connsiteY4" fmla="*/ 89139 h 2168105"/>
              <a:gd name="connsiteX5" fmla="*/ 3163738 w 3163738"/>
              <a:gd name="connsiteY5" fmla="*/ 89139 h 2168105"/>
              <a:gd name="connsiteX0" fmla="*/ 40976 w 3163738"/>
              <a:gd name="connsiteY0" fmla="*/ 2168105 h 2168105"/>
              <a:gd name="connsiteX1" fmla="*/ 178999 w 3163738"/>
              <a:gd name="connsiteY1" fmla="*/ 1210573 h 2168105"/>
              <a:gd name="connsiteX2" fmla="*/ 618946 w 3163738"/>
              <a:gd name="connsiteY2" fmla="*/ 779252 h 2168105"/>
              <a:gd name="connsiteX3" fmla="*/ 2154447 w 3163738"/>
              <a:gd name="connsiteY3" fmla="*/ 115019 h 2168105"/>
              <a:gd name="connsiteX4" fmla="*/ 3163738 w 3163738"/>
              <a:gd name="connsiteY4" fmla="*/ 89139 h 2168105"/>
              <a:gd name="connsiteX5" fmla="*/ 3163738 w 3163738"/>
              <a:gd name="connsiteY5" fmla="*/ 89139 h 216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3738" h="2168105">
                <a:moveTo>
                  <a:pt x="40976" y="2168105"/>
                </a:moveTo>
                <a:cubicBezTo>
                  <a:pt x="0" y="1780635"/>
                  <a:pt x="97048" y="1453550"/>
                  <a:pt x="178999" y="1210573"/>
                </a:cubicBezTo>
                <a:cubicBezTo>
                  <a:pt x="321335" y="976223"/>
                  <a:pt x="341464" y="970471"/>
                  <a:pt x="618946" y="779252"/>
                </a:cubicBezTo>
                <a:cubicBezTo>
                  <a:pt x="948187" y="596660"/>
                  <a:pt x="1730315" y="230038"/>
                  <a:pt x="2154447" y="115019"/>
                </a:cubicBezTo>
                <a:cubicBezTo>
                  <a:pt x="2578579" y="0"/>
                  <a:pt x="2995523" y="93452"/>
                  <a:pt x="3163738" y="89139"/>
                </a:cubicBezTo>
                <a:lnTo>
                  <a:pt x="3163738" y="89139"/>
                </a:lnTo>
              </a:path>
            </a:pathLst>
          </a:custGeom>
          <a:ln w="57150">
            <a:solidFill>
              <a:schemeClr val="accent4"/>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69" name="TextBox 268"/>
          <p:cNvSpPr txBox="1"/>
          <p:nvPr/>
        </p:nvSpPr>
        <p:spPr bwMode="auto">
          <a:xfrm>
            <a:off x="4259785" y="4275404"/>
            <a:ext cx="935877" cy="861774"/>
          </a:xfrm>
          <a:prstGeom prst="rect">
            <a:avLst/>
          </a:prstGeom>
          <a:gradFill flip="none" rotWithShape="1">
            <a:gsLst>
              <a:gs pos="36000">
                <a:schemeClr val="bg1"/>
              </a:gs>
              <a:gs pos="59000">
                <a:schemeClr val="bg1">
                  <a:alpha val="40000"/>
                </a:schemeClr>
              </a:gs>
              <a:gs pos="100000">
                <a:schemeClr val="bg1">
                  <a:alpha val="0"/>
                </a:schemeClr>
              </a:gs>
            </a:gsLst>
            <a:path path="circle">
              <a:fillToRect l="50000" t="50000" r="50000" b="50000"/>
            </a:path>
            <a:tileRect/>
          </a:gradFill>
          <a:ln w="19050" algn="ctr">
            <a:noFill/>
            <a:miter lim="800000"/>
            <a:headEnd/>
            <a:tailEnd/>
          </a:ln>
        </p:spPr>
        <p:txBody>
          <a:bodyPr wrap="square" lIns="0" tIns="0" rIns="0" bIns="0" rtlCol="0">
            <a:spAutoFit/>
          </a:bodyPr>
          <a:lstStyle/>
          <a:p>
            <a:pPr algn="ctr"/>
            <a:r>
              <a:rPr lang="en-US" sz="1400" dirty="0">
                <a:solidFill>
                  <a:srgbClr val="6D9442"/>
                </a:solidFill>
                <a:latin typeface="Franklin Gothic Demi"/>
              </a:rPr>
              <a:t>Access to </a:t>
            </a:r>
            <a:r>
              <a:rPr lang="en-US" sz="1400" dirty="0" err="1" smtClean="0">
                <a:solidFill>
                  <a:srgbClr val="6D9442"/>
                </a:solidFill>
                <a:latin typeface="Franklin Gothic Demi"/>
              </a:rPr>
              <a:t>Fibre</a:t>
            </a:r>
            <a:r>
              <a:rPr lang="en-US" sz="1400" dirty="0" smtClean="0">
                <a:solidFill>
                  <a:srgbClr val="6D9442"/>
                </a:solidFill>
                <a:latin typeface="Franklin Gothic Demi"/>
              </a:rPr>
              <a:t> Channel Storage</a:t>
            </a:r>
            <a:endParaRPr lang="en-US" sz="1400" dirty="0">
              <a:solidFill>
                <a:srgbClr val="6D9442"/>
              </a:solidFill>
              <a:latin typeface="Franklin Gothic Demi"/>
            </a:endParaRPr>
          </a:p>
        </p:txBody>
      </p:sp>
      <p:sp>
        <p:nvSpPr>
          <p:cNvPr id="271" name="TextBox 270"/>
          <p:cNvSpPr txBox="1"/>
          <p:nvPr/>
        </p:nvSpPr>
        <p:spPr bwMode="auto">
          <a:xfrm>
            <a:off x="4745647" y="6042959"/>
            <a:ext cx="2529795" cy="161583"/>
          </a:xfrm>
          <a:prstGeom prst="rect">
            <a:avLst/>
          </a:prstGeom>
          <a:noFill/>
          <a:ln w="19050" algn="ctr">
            <a:noFill/>
            <a:miter lim="800000"/>
            <a:headEnd/>
            <a:tailEnd/>
          </a:ln>
        </p:spPr>
        <p:txBody>
          <a:bodyPr wrap="square" lIns="0" tIns="0" rIns="0" bIns="0" rtlCol="0">
            <a:spAutoFit/>
          </a:bodyPr>
          <a:lstStyle/>
          <a:p>
            <a:pPr algn="ctr"/>
            <a:r>
              <a:rPr lang="en-US" sz="1050" dirty="0">
                <a:solidFill>
                  <a:prstClr val="black"/>
                </a:solidFill>
              </a:rPr>
              <a:t>Tier 1 Servers with 8 </a:t>
            </a:r>
            <a:r>
              <a:rPr lang="en-US" sz="1050" dirty="0" err="1">
                <a:solidFill>
                  <a:prstClr val="black"/>
                </a:solidFill>
              </a:rPr>
              <a:t>Gbps</a:t>
            </a:r>
            <a:r>
              <a:rPr lang="en-US" sz="1050" dirty="0">
                <a:solidFill>
                  <a:prstClr val="black"/>
                </a:solidFill>
              </a:rPr>
              <a:t> </a:t>
            </a:r>
            <a:r>
              <a:rPr lang="en-US" sz="1050" dirty="0" err="1" smtClean="0">
                <a:solidFill>
                  <a:prstClr val="black"/>
                </a:solidFill>
              </a:rPr>
              <a:t>Fibre</a:t>
            </a:r>
            <a:r>
              <a:rPr lang="en-US" sz="1050" dirty="0" smtClean="0">
                <a:solidFill>
                  <a:prstClr val="black"/>
                </a:solidFill>
              </a:rPr>
              <a:t> Channel</a:t>
            </a:r>
            <a:endParaRPr lang="en-US" sz="1050" dirty="0">
              <a:solidFill>
                <a:prstClr val="black"/>
              </a:solidFill>
            </a:endParaRPr>
          </a:p>
        </p:txBody>
      </p:sp>
      <p:sp>
        <p:nvSpPr>
          <p:cNvPr id="272" name="TextBox 271"/>
          <p:cNvSpPr txBox="1"/>
          <p:nvPr/>
        </p:nvSpPr>
        <p:spPr bwMode="auto">
          <a:xfrm>
            <a:off x="6585033" y="2440441"/>
            <a:ext cx="786086" cy="323165"/>
          </a:xfrm>
          <a:prstGeom prst="rect">
            <a:avLst/>
          </a:prstGeom>
          <a:noFill/>
          <a:ln w="19050" algn="ctr">
            <a:noFill/>
            <a:miter lim="800000"/>
            <a:headEnd/>
            <a:tailEnd/>
          </a:ln>
        </p:spPr>
        <p:txBody>
          <a:bodyPr wrap="square" lIns="0" tIns="0" rIns="0" bIns="0" rtlCol="0">
            <a:spAutoFit/>
          </a:bodyPr>
          <a:lstStyle/>
          <a:p>
            <a:pPr algn="ctr"/>
            <a:r>
              <a:rPr lang="en-US" sz="1050" dirty="0" err="1" smtClean="0">
                <a:solidFill>
                  <a:prstClr val="black"/>
                </a:solidFill>
              </a:rPr>
              <a:t>Fibre</a:t>
            </a:r>
            <a:r>
              <a:rPr lang="en-US" sz="1050" dirty="0" smtClean="0">
                <a:solidFill>
                  <a:prstClr val="black"/>
                </a:solidFill>
              </a:rPr>
              <a:t> Channel Storage</a:t>
            </a:r>
            <a:endParaRPr lang="en-US" sz="1050" dirty="0">
              <a:solidFill>
                <a:prstClr val="black"/>
              </a:solidFill>
            </a:endParaRPr>
          </a:p>
        </p:txBody>
      </p:sp>
      <p:grpSp>
        <p:nvGrpSpPr>
          <p:cNvPr id="45" name="Group 479"/>
          <p:cNvGrpSpPr>
            <a:grpSpLocks/>
          </p:cNvGrpSpPr>
          <p:nvPr/>
        </p:nvGrpSpPr>
        <p:grpSpPr bwMode="auto">
          <a:xfrm>
            <a:off x="3891097" y="5333970"/>
            <a:ext cx="547687" cy="561975"/>
            <a:chOff x="1159" y="3175"/>
            <a:chExt cx="345" cy="354"/>
          </a:xfrm>
        </p:grpSpPr>
        <p:pic>
          <p:nvPicPr>
            <p:cNvPr id="244" name="Picture 480"/>
            <p:cNvPicPr>
              <a:picLocks noChangeAspect="1" noChangeArrowheads="1"/>
            </p:cNvPicPr>
            <p:nvPr/>
          </p:nvPicPr>
          <p:blipFill>
            <a:blip r:embed="rId4" cstate="print"/>
            <a:srcRect/>
            <a:stretch>
              <a:fillRect/>
            </a:stretch>
          </p:blipFill>
          <p:spPr bwMode="gray">
            <a:xfrm>
              <a:off x="1159" y="3379"/>
              <a:ext cx="345" cy="150"/>
            </a:xfrm>
            <a:prstGeom prst="rect">
              <a:avLst/>
            </a:prstGeom>
            <a:noFill/>
            <a:ln w="9525">
              <a:noFill/>
              <a:miter lim="800000"/>
              <a:headEnd/>
              <a:tailEnd/>
            </a:ln>
          </p:spPr>
        </p:pic>
        <p:pic>
          <p:nvPicPr>
            <p:cNvPr id="255" name="Picture 481"/>
            <p:cNvPicPr>
              <a:picLocks noChangeAspect="1" noChangeArrowheads="1"/>
            </p:cNvPicPr>
            <p:nvPr/>
          </p:nvPicPr>
          <p:blipFill>
            <a:blip r:embed="rId4" cstate="print"/>
            <a:srcRect/>
            <a:stretch>
              <a:fillRect/>
            </a:stretch>
          </p:blipFill>
          <p:spPr bwMode="gray">
            <a:xfrm>
              <a:off x="1159" y="3277"/>
              <a:ext cx="345" cy="150"/>
            </a:xfrm>
            <a:prstGeom prst="rect">
              <a:avLst/>
            </a:prstGeom>
            <a:noFill/>
            <a:ln w="9525">
              <a:noFill/>
              <a:miter lim="800000"/>
              <a:headEnd/>
              <a:tailEnd/>
            </a:ln>
          </p:spPr>
        </p:pic>
        <p:pic>
          <p:nvPicPr>
            <p:cNvPr id="256" name="Picture 482"/>
            <p:cNvPicPr>
              <a:picLocks noChangeAspect="1" noChangeArrowheads="1"/>
            </p:cNvPicPr>
            <p:nvPr/>
          </p:nvPicPr>
          <p:blipFill>
            <a:blip r:embed="rId4" cstate="print"/>
            <a:srcRect/>
            <a:stretch>
              <a:fillRect/>
            </a:stretch>
          </p:blipFill>
          <p:spPr bwMode="gray">
            <a:xfrm>
              <a:off x="1159" y="3175"/>
              <a:ext cx="345" cy="150"/>
            </a:xfrm>
            <a:prstGeom prst="rect">
              <a:avLst/>
            </a:prstGeom>
            <a:noFill/>
            <a:ln w="9525">
              <a:noFill/>
              <a:miter lim="800000"/>
              <a:headEnd/>
              <a:tailEnd/>
            </a:ln>
          </p:spPr>
        </p:pic>
      </p:grpSp>
      <p:sp>
        <p:nvSpPr>
          <p:cNvPr id="246" name="Rectangle 245"/>
          <p:cNvSpPr/>
          <p:nvPr/>
        </p:nvSpPr>
        <p:spPr bwMode="auto">
          <a:xfrm>
            <a:off x="838200" y="1409700"/>
            <a:ext cx="7086600" cy="5143499"/>
          </a:xfrm>
          <a:prstGeom prst="rect">
            <a:avLst/>
          </a:prstGeom>
          <a:noFill/>
          <a:ln w="19050" algn="ctr">
            <a:solidFill>
              <a:schemeClr val="accent3">
                <a:lumMod val="50000"/>
              </a:schemeClr>
            </a:solidFill>
            <a:miter lim="800000"/>
            <a:headEnd/>
            <a:tailEnd/>
          </a:ln>
        </p:spPr>
        <p:txBody>
          <a:bodyPr wrap="none" rtlCol="0" anchor="ctr"/>
          <a:lstStyle/>
          <a:p>
            <a:pPr algn="ctr"/>
            <a:endParaRPr lang="en-US" dirty="0"/>
          </a:p>
        </p:txBody>
      </p:sp>
      <p:sp>
        <p:nvSpPr>
          <p:cNvPr id="257" name="TextBox 256"/>
          <p:cNvSpPr txBox="1"/>
          <p:nvPr/>
        </p:nvSpPr>
        <p:spPr bwMode="auto">
          <a:xfrm>
            <a:off x="4305302" y="3886199"/>
            <a:ext cx="685798" cy="369332"/>
          </a:xfrm>
          <a:prstGeom prst="rect">
            <a:avLst/>
          </a:prstGeom>
          <a:noFill/>
          <a:ln w="19050" algn="ctr">
            <a:noFill/>
            <a:miter lim="800000"/>
            <a:headEnd/>
            <a:tailEnd/>
          </a:ln>
        </p:spPr>
        <p:txBody>
          <a:bodyPr wrap="square" lIns="0" tIns="0" rIns="0" bIns="0" rtlCol="0">
            <a:spAutoFit/>
          </a:bodyPr>
          <a:lstStyle/>
          <a:p>
            <a:r>
              <a:rPr lang="en-US" sz="1200" dirty="0" smtClean="0"/>
              <a:t>Brocade VDX 6730</a:t>
            </a:r>
          </a:p>
        </p:txBody>
      </p:sp>
      <p:sp>
        <p:nvSpPr>
          <p:cNvPr id="259" name="TextBox 258"/>
          <p:cNvSpPr txBox="1"/>
          <p:nvPr/>
        </p:nvSpPr>
        <p:spPr bwMode="auto">
          <a:xfrm>
            <a:off x="2993706" y="3912870"/>
            <a:ext cx="840423" cy="369332"/>
          </a:xfrm>
          <a:prstGeom prst="rect">
            <a:avLst/>
          </a:prstGeom>
          <a:noFill/>
          <a:ln w="19050" algn="ctr">
            <a:noFill/>
            <a:miter lim="800000"/>
            <a:headEnd/>
            <a:tailEnd/>
          </a:ln>
        </p:spPr>
        <p:txBody>
          <a:bodyPr wrap="none" lIns="0" tIns="0" rIns="0" bIns="0" rtlCol="0">
            <a:spAutoFit/>
          </a:bodyPr>
          <a:lstStyle/>
          <a:p>
            <a:r>
              <a:rPr lang="en-US" sz="1200" dirty="0" smtClean="0"/>
              <a:t>Brocade VDX</a:t>
            </a:r>
            <a:br>
              <a:rPr lang="en-US" sz="1200" dirty="0" smtClean="0"/>
            </a:br>
            <a:r>
              <a:rPr lang="en-US" sz="1200" dirty="0" smtClean="0"/>
              <a:t>6720/6730</a:t>
            </a: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Rounded Rectangle 233"/>
          <p:cNvSpPr/>
          <p:nvPr/>
        </p:nvSpPr>
        <p:spPr bwMode="auto">
          <a:xfrm>
            <a:off x="1010094" y="3349256"/>
            <a:ext cx="7666074" cy="1679943"/>
          </a:xfrm>
          <a:prstGeom prst="roundRect">
            <a:avLst>
              <a:gd name="adj" fmla="val 11445"/>
            </a:avLst>
          </a:prstGeom>
          <a:solidFill>
            <a:srgbClr val="FFFFFF">
              <a:alpha val="60000"/>
            </a:srgbClr>
          </a:solidFill>
          <a:ln w="28575" algn="ctr">
            <a:solidFill>
              <a:schemeClr val="bg2"/>
            </a:solidFill>
            <a:miter lim="800000"/>
            <a:headEnd/>
            <a:tailEnd/>
          </a:ln>
        </p:spPr>
        <p:txBody>
          <a:bodyPr wrap="none" rtlCol="0" anchor="ctr"/>
          <a:lstStyle/>
          <a:p>
            <a:pPr algn="ctr"/>
            <a:endParaRPr lang="en-US" dirty="0"/>
          </a:p>
        </p:txBody>
      </p:sp>
      <p:cxnSp>
        <p:nvCxnSpPr>
          <p:cNvPr id="339" name="Straight Connector 338"/>
          <p:cNvCxnSpPr>
            <a:endCxn id="215" idx="1"/>
          </p:cNvCxnSpPr>
          <p:nvPr/>
        </p:nvCxnSpPr>
        <p:spPr>
          <a:xfrm>
            <a:off x="3975469" y="3515207"/>
            <a:ext cx="1726805" cy="2916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33" name="Rectangle 332"/>
          <p:cNvSpPr/>
          <p:nvPr/>
        </p:nvSpPr>
        <p:spPr bwMode="auto">
          <a:xfrm>
            <a:off x="7483696" y="5046732"/>
            <a:ext cx="1070708" cy="1344396"/>
          </a:xfrm>
          <a:prstGeom prst="rect">
            <a:avLst/>
          </a:prstGeom>
          <a:solidFill>
            <a:schemeClr val="accent2">
              <a:lumMod val="60000"/>
              <a:lumOff val="40000"/>
            </a:schemeClr>
          </a:solidFill>
          <a:ln w="19050" algn="ctr">
            <a:noFill/>
            <a:miter lim="800000"/>
            <a:headEnd/>
            <a:tailEnd/>
          </a:ln>
        </p:spPr>
        <p:txBody>
          <a:bodyPr wrap="none" rtlCol="0" anchor="ctr"/>
          <a:lstStyle/>
          <a:p>
            <a:pPr algn="ctr"/>
            <a:endParaRPr lang="en-US" dirty="0"/>
          </a:p>
        </p:txBody>
      </p:sp>
      <p:sp>
        <p:nvSpPr>
          <p:cNvPr id="334" name="Rectangle 333"/>
          <p:cNvSpPr/>
          <p:nvPr/>
        </p:nvSpPr>
        <p:spPr bwMode="auto">
          <a:xfrm>
            <a:off x="5637175" y="5039644"/>
            <a:ext cx="1070708" cy="1344396"/>
          </a:xfrm>
          <a:prstGeom prst="rect">
            <a:avLst/>
          </a:prstGeom>
          <a:solidFill>
            <a:schemeClr val="accent2">
              <a:lumMod val="60000"/>
              <a:lumOff val="40000"/>
            </a:schemeClr>
          </a:solidFill>
          <a:ln w="19050" algn="ctr">
            <a:noFill/>
            <a:miter lim="800000"/>
            <a:headEnd/>
            <a:tailEnd/>
          </a:ln>
        </p:spPr>
        <p:txBody>
          <a:bodyPr wrap="none" rtlCol="0" anchor="ctr"/>
          <a:lstStyle/>
          <a:p>
            <a:pPr algn="ctr"/>
            <a:endParaRPr lang="en-US" dirty="0"/>
          </a:p>
        </p:txBody>
      </p:sp>
      <p:sp>
        <p:nvSpPr>
          <p:cNvPr id="2" name="Title 1"/>
          <p:cNvSpPr>
            <a:spLocks noGrp="1"/>
          </p:cNvSpPr>
          <p:nvPr>
            <p:ph type="title"/>
          </p:nvPr>
        </p:nvSpPr>
        <p:spPr/>
        <p:txBody>
          <a:bodyPr/>
          <a:lstStyle/>
          <a:p>
            <a:r>
              <a:rPr lang="en-US" dirty="0" smtClean="0"/>
              <a:t>24 Switch VDX Reference Architecture </a:t>
            </a:r>
            <a:endParaRPr lang="en-US" dirty="0"/>
          </a:p>
        </p:txBody>
      </p:sp>
      <p:sp>
        <p:nvSpPr>
          <p:cNvPr id="4" name="Text Placeholder 3"/>
          <p:cNvSpPr>
            <a:spLocks noGrp="1"/>
          </p:cNvSpPr>
          <p:nvPr>
            <p:ph type="body" idx="10"/>
          </p:nvPr>
        </p:nvSpPr>
        <p:spPr/>
        <p:txBody>
          <a:bodyPr/>
          <a:lstStyle/>
          <a:p>
            <a:r>
              <a:rPr lang="en-US" dirty="0" smtClean="0"/>
              <a:t>10 G Server Access</a:t>
            </a:r>
            <a:endParaRPr lang="en-US" dirty="0"/>
          </a:p>
        </p:txBody>
      </p:sp>
      <p:sp>
        <p:nvSpPr>
          <p:cNvPr id="5" name="Date Placeholder 4"/>
          <p:cNvSpPr>
            <a:spLocks noGrp="1"/>
          </p:cNvSpPr>
          <p:nvPr>
            <p:ph type="dt" sz="half" idx="2"/>
          </p:nvPr>
        </p:nvSpPr>
        <p:spPr/>
        <p:txBody>
          <a:bodyPr/>
          <a:lstStyle/>
          <a:p>
            <a:fld id="{B3CB6704-E3A9-4179-B2FA-D6EC96DD197F}" type="datetime3">
              <a:rPr lang="en-AU" smtClean="0"/>
              <a:pPr/>
              <a:t>22 September, 2011</a:t>
            </a:fld>
            <a:endParaRPr lang="en-US" dirty="0"/>
          </a:p>
        </p:txBody>
      </p:sp>
      <p:sp>
        <p:nvSpPr>
          <p:cNvPr id="6" name="Footer Placeholder 5"/>
          <p:cNvSpPr>
            <a:spLocks noGrp="1"/>
          </p:cNvSpPr>
          <p:nvPr>
            <p:ph type="ftr" sz="quarter" idx="3"/>
          </p:nvPr>
        </p:nvSpPr>
        <p:spPr/>
        <p:txBody>
          <a:bodyPr/>
          <a:lstStyle/>
          <a:p>
            <a:r>
              <a:rPr lang="en-US" smtClean="0"/>
              <a:t>© 2011 Brocade Communications Systems, Inc. - COMPANY PROPRIETARY INFORMATION</a:t>
            </a:r>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42</a:t>
            </a:fld>
            <a:endParaRPr lang="en-US" dirty="0"/>
          </a:p>
        </p:txBody>
      </p:sp>
      <p:sp>
        <p:nvSpPr>
          <p:cNvPr id="218" name="Rectangle 217"/>
          <p:cNvSpPr/>
          <p:nvPr/>
        </p:nvSpPr>
        <p:spPr bwMode="auto">
          <a:xfrm>
            <a:off x="1111249" y="5011290"/>
            <a:ext cx="1070708" cy="1344396"/>
          </a:xfrm>
          <a:prstGeom prst="rect">
            <a:avLst/>
          </a:prstGeom>
          <a:solidFill>
            <a:schemeClr val="accent2">
              <a:lumMod val="60000"/>
              <a:lumOff val="40000"/>
            </a:schemeClr>
          </a:solidFill>
          <a:ln w="19050" algn="ctr">
            <a:noFill/>
            <a:miter lim="800000"/>
            <a:headEnd/>
            <a:tailEnd/>
          </a:ln>
        </p:spPr>
        <p:txBody>
          <a:bodyPr wrap="none" rtlCol="0" anchor="ctr"/>
          <a:lstStyle/>
          <a:p>
            <a:pPr algn="ctr"/>
            <a:endParaRPr lang="en-US" dirty="0"/>
          </a:p>
        </p:txBody>
      </p:sp>
      <p:sp>
        <p:nvSpPr>
          <p:cNvPr id="217" name="Oval 216"/>
          <p:cNvSpPr/>
          <p:nvPr/>
        </p:nvSpPr>
        <p:spPr bwMode="auto">
          <a:xfrm>
            <a:off x="3834000" y="3058225"/>
            <a:ext cx="2073709" cy="150587"/>
          </a:xfrm>
          <a:prstGeom prst="ellipse">
            <a:avLst/>
          </a:prstGeom>
          <a:solidFill>
            <a:srgbClr val="FFC000"/>
          </a:solidFill>
          <a:ln w="19050" algn="ctr">
            <a:noFill/>
            <a:miter lim="800000"/>
            <a:headEnd/>
            <a:tailEnd/>
          </a:ln>
        </p:spPr>
        <p:txBody>
          <a:bodyPr wrap="none" rtlCol="0" anchor="ctr"/>
          <a:lstStyle/>
          <a:p>
            <a:pPr algn="ctr"/>
            <a:endParaRPr lang="en-US" dirty="0"/>
          </a:p>
        </p:txBody>
      </p:sp>
      <p:cxnSp>
        <p:nvCxnSpPr>
          <p:cNvPr id="25" name="Straight Connector 24"/>
          <p:cNvCxnSpPr>
            <a:endCxn id="167" idx="2"/>
          </p:cNvCxnSpPr>
          <p:nvPr/>
        </p:nvCxnSpPr>
        <p:spPr>
          <a:xfrm flipV="1">
            <a:off x="1301936" y="3714767"/>
            <a:ext cx="2409447" cy="946419"/>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183" idx="2"/>
          </p:cNvCxnSpPr>
          <p:nvPr/>
        </p:nvCxnSpPr>
        <p:spPr>
          <a:xfrm flipV="1">
            <a:off x="1301936" y="3704134"/>
            <a:ext cx="3217522" cy="957052"/>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3738408" y="2750953"/>
            <a:ext cx="497172" cy="614548"/>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3738409" y="2750953"/>
            <a:ext cx="1678275" cy="614548"/>
          </a:xfrm>
          <a:prstGeom prst="line">
            <a:avLst/>
          </a:prstGeom>
          <a:ln w="19050">
            <a:solidFill>
              <a:srgbClr val="D91577"/>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flipV="1">
            <a:off x="4235579" y="2750953"/>
            <a:ext cx="235842" cy="614548"/>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flipV="1">
            <a:off x="4235580" y="2750953"/>
            <a:ext cx="968854" cy="614548"/>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flipV="1">
            <a:off x="4235581" y="2750953"/>
            <a:ext cx="1701867" cy="614548"/>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endCxn id="8" idx="0"/>
          </p:cNvCxnSpPr>
          <p:nvPr/>
        </p:nvCxnSpPr>
        <p:spPr>
          <a:xfrm>
            <a:off x="3738408" y="3365500"/>
            <a:ext cx="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V="1">
            <a:off x="4471421" y="2750953"/>
            <a:ext cx="945262" cy="614548"/>
          </a:xfrm>
          <a:prstGeom prst="line">
            <a:avLst/>
          </a:prstGeom>
          <a:ln w="19050">
            <a:solidFill>
              <a:srgbClr val="D91577"/>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5204435" y="2750953"/>
            <a:ext cx="212249" cy="614548"/>
          </a:xfrm>
          <a:prstGeom prst="line">
            <a:avLst/>
          </a:prstGeom>
          <a:ln w="19050">
            <a:solidFill>
              <a:srgbClr val="D91577"/>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flipV="1">
            <a:off x="5416683" y="2750953"/>
            <a:ext cx="520764" cy="614548"/>
          </a:xfrm>
          <a:prstGeom prst="line">
            <a:avLst/>
          </a:prstGeom>
          <a:ln w="19050">
            <a:solidFill>
              <a:srgbClr val="D91577"/>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524818" y="2501571"/>
            <a:ext cx="6026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3" name="Group 165"/>
          <p:cNvGrpSpPr/>
          <p:nvPr/>
        </p:nvGrpSpPr>
        <p:grpSpPr>
          <a:xfrm>
            <a:off x="1197677" y="5076051"/>
            <a:ext cx="855023" cy="980200"/>
            <a:chOff x="1407226" y="4007063"/>
            <a:chExt cx="855023" cy="735150"/>
          </a:xfrm>
        </p:grpSpPr>
        <p:cxnSp>
          <p:nvCxnSpPr>
            <p:cNvPr id="141" name="Straight Connector 140"/>
            <p:cNvCxnSpPr/>
            <p:nvPr/>
          </p:nvCxnSpPr>
          <p:spPr>
            <a:xfrm>
              <a:off x="1989117" y="4275117"/>
              <a:ext cx="130628" cy="0"/>
            </a:xfrm>
            <a:prstGeom prst="line">
              <a:avLst/>
            </a:prstGeom>
            <a:ln w="19050">
              <a:solidFill>
                <a:srgbClr val="1C6004"/>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V="1">
              <a:off x="2119745" y="4007063"/>
              <a:ext cx="0" cy="268054"/>
            </a:xfrm>
            <a:prstGeom prst="line">
              <a:avLst/>
            </a:prstGeom>
            <a:ln w="19050">
              <a:solidFill>
                <a:srgbClr val="1C6004"/>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1989117" y="4508665"/>
              <a:ext cx="179470" cy="0"/>
            </a:xfrm>
            <a:prstGeom prst="line">
              <a:avLst/>
            </a:prstGeom>
            <a:ln w="19050">
              <a:solidFill>
                <a:srgbClr val="1C6004"/>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2168587" y="4007063"/>
              <a:ext cx="0" cy="501602"/>
            </a:xfrm>
            <a:prstGeom prst="line">
              <a:avLst/>
            </a:prstGeom>
            <a:ln w="19050">
              <a:solidFill>
                <a:srgbClr val="1C6004"/>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1989117" y="4742213"/>
              <a:ext cx="273132" cy="0"/>
            </a:xfrm>
            <a:prstGeom prst="line">
              <a:avLst/>
            </a:prstGeom>
            <a:ln w="19050">
              <a:solidFill>
                <a:srgbClr val="1C6004"/>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2262249" y="4007063"/>
              <a:ext cx="0" cy="735150"/>
            </a:xfrm>
            <a:prstGeom prst="line">
              <a:avLst/>
            </a:prstGeom>
            <a:ln w="19050">
              <a:solidFill>
                <a:srgbClr val="1C6004"/>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1638795" y="4275117"/>
              <a:ext cx="71252" cy="0"/>
            </a:xfrm>
            <a:prstGeom prst="line">
              <a:avLst/>
            </a:prstGeom>
            <a:ln w="19050">
              <a:solidFill>
                <a:srgbClr val="1C6004"/>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1638795" y="4007063"/>
              <a:ext cx="0" cy="268054"/>
            </a:xfrm>
            <a:prstGeom prst="line">
              <a:avLst/>
            </a:prstGeom>
            <a:ln w="19050">
              <a:solidFill>
                <a:srgbClr val="1C6004"/>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H="1">
              <a:off x="1511485" y="4508665"/>
              <a:ext cx="198562" cy="0"/>
            </a:xfrm>
            <a:prstGeom prst="line">
              <a:avLst/>
            </a:prstGeom>
            <a:ln w="19050">
              <a:solidFill>
                <a:srgbClr val="1C6004"/>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1511484" y="4007063"/>
              <a:ext cx="1" cy="501602"/>
            </a:xfrm>
            <a:prstGeom prst="line">
              <a:avLst/>
            </a:prstGeom>
            <a:ln w="19050">
              <a:solidFill>
                <a:srgbClr val="1C6004"/>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H="1">
              <a:off x="1407226" y="4742213"/>
              <a:ext cx="302821" cy="0"/>
            </a:xfrm>
            <a:prstGeom prst="line">
              <a:avLst/>
            </a:prstGeom>
            <a:ln w="19050">
              <a:solidFill>
                <a:srgbClr val="1C6004"/>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V="1">
              <a:off x="1407226" y="4007063"/>
              <a:ext cx="0" cy="735150"/>
            </a:xfrm>
            <a:prstGeom prst="line">
              <a:avLst/>
            </a:prstGeom>
            <a:ln w="19050">
              <a:solidFill>
                <a:srgbClr val="1C6004"/>
              </a:solidFill>
            </a:ln>
          </p:spPr>
          <p:style>
            <a:lnRef idx="1">
              <a:schemeClr val="accent1"/>
            </a:lnRef>
            <a:fillRef idx="0">
              <a:schemeClr val="accent1"/>
            </a:fillRef>
            <a:effectRef idx="0">
              <a:schemeClr val="accent1"/>
            </a:effectRef>
            <a:fontRef idx="minor">
              <a:schemeClr val="tx1"/>
            </a:fontRef>
          </p:style>
        </p:cxnSp>
      </p:grpSp>
      <p:grpSp>
        <p:nvGrpSpPr>
          <p:cNvPr id="8" name="Group 182"/>
          <p:cNvGrpSpPr/>
          <p:nvPr/>
        </p:nvGrpSpPr>
        <p:grpSpPr>
          <a:xfrm>
            <a:off x="5756299" y="5078692"/>
            <a:ext cx="855023" cy="980200"/>
            <a:chOff x="1407226" y="4007063"/>
            <a:chExt cx="855023" cy="735150"/>
          </a:xfrm>
        </p:grpSpPr>
        <p:cxnSp>
          <p:nvCxnSpPr>
            <p:cNvPr id="187" name="Straight Connector 186"/>
            <p:cNvCxnSpPr/>
            <p:nvPr/>
          </p:nvCxnSpPr>
          <p:spPr>
            <a:xfrm>
              <a:off x="1989117" y="4275117"/>
              <a:ext cx="130628" cy="0"/>
            </a:xfrm>
            <a:prstGeom prst="line">
              <a:avLst/>
            </a:prstGeom>
            <a:ln w="19050">
              <a:solidFill>
                <a:srgbClr val="1C6004"/>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V="1">
              <a:off x="2119745" y="4007063"/>
              <a:ext cx="0" cy="268054"/>
            </a:xfrm>
            <a:prstGeom prst="line">
              <a:avLst/>
            </a:prstGeom>
            <a:ln w="19050">
              <a:solidFill>
                <a:srgbClr val="1C6004"/>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989117" y="4508665"/>
              <a:ext cx="179470" cy="0"/>
            </a:xfrm>
            <a:prstGeom prst="line">
              <a:avLst/>
            </a:prstGeom>
            <a:ln w="19050">
              <a:solidFill>
                <a:srgbClr val="1C6004"/>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V="1">
              <a:off x="2168587" y="4007063"/>
              <a:ext cx="0" cy="501602"/>
            </a:xfrm>
            <a:prstGeom prst="line">
              <a:avLst/>
            </a:prstGeom>
            <a:ln w="19050">
              <a:solidFill>
                <a:srgbClr val="1C6004"/>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1989117" y="4742213"/>
              <a:ext cx="273132" cy="0"/>
            </a:xfrm>
            <a:prstGeom prst="line">
              <a:avLst/>
            </a:prstGeom>
            <a:ln w="19050">
              <a:solidFill>
                <a:srgbClr val="1C6004"/>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V="1">
              <a:off x="2262249" y="4007063"/>
              <a:ext cx="0" cy="735150"/>
            </a:xfrm>
            <a:prstGeom prst="line">
              <a:avLst/>
            </a:prstGeom>
            <a:ln w="19050">
              <a:solidFill>
                <a:srgbClr val="1C6004"/>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H="1">
              <a:off x="1638795" y="4275117"/>
              <a:ext cx="71252" cy="0"/>
            </a:xfrm>
            <a:prstGeom prst="line">
              <a:avLst/>
            </a:prstGeom>
            <a:ln w="19050">
              <a:solidFill>
                <a:srgbClr val="1C6004"/>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V="1">
              <a:off x="1638795" y="4007063"/>
              <a:ext cx="0" cy="268054"/>
            </a:xfrm>
            <a:prstGeom prst="line">
              <a:avLst/>
            </a:prstGeom>
            <a:ln w="19050">
              <a:solidFill>
                <a:srgbClr val="1C6004"/>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a:off x="1511485" y="4508665"/>
              <a:ext cx="198562" cy="0"/>
            </a:xfrm>
            <a:prstGeom prst="line">
              <a:avLst/>
            </a:prstGeom>
            <a:ln w="19050">
              <a:solidFill>
                <a:srgbClr val="1C6004"/>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V="1">
              <a:off x="1511484" y="4007063"/>
              <a:ext cx="1" cy="501602"/>
            </a:xfrm>
            <a:prstGeom prst="line">
              <a:avLst/>
            </a:prstGeom>
            <a:ln w="19050">
              <a:solidFill>
                <a:srgbClr val="1C6004"/>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flipH="1">
              <a:off x="1407226" y="4742213"/>
              <a:ext cx="302821" cy="0"/>
            </a:xfrm>
            <a:prstGeom prst="line">
              <a:avLst/>
            </a:prstGeom>
            <a:ln w="19050">
              <a:solidFill>
                <a:srgbClr val="1C6004"/>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flipV="1">
              <a:off x="1407226" y="4007063"/>
              <a:ext cx="0" cy="735150"/>
            </a:xfrm>
            <a:prstGeom prst="line">
              <a:avLst/>
            </a:prstGeom>
            <a:ln w="19050">
              <a:solidFill>
                <a:srgbClr val="1C6004"/>
              </a:solidFill>
              <a:prstDash val="sysDot"/>
            </a:ln>
          </p:spPr>
          <p:style>
            <a:lnRef idx="1">
              <a:schemeClr val="accent1"/>
            </a:lnRef>
            <a:fillRef idx="0">
              <a:schemeClr val="accent1"/>
            </a:fillRef>
            <a:effectRef idx="0">
              <a:schemeClr val="accent1"/>
            </a:effectRef>
            <a:fontRef idx="minor">
              <a:schemeClr val="tx1"/>
            </a:fontRef>
          </p:style>
        </p:cxnSp>
      </p:grpSp>
      <p:grpSp>
        <p:nvGrpSpPr>
          <p:cNvPr id="9" name="Group 198"/>
          <p:cNvGrpSpPr/>
          <p:nvPr/>
        </p:nvGrpSpPr>
        <p:grpSpPr>
          <a:xfrm>
            <a:off x="7622297" y="5076626"/>
            <a:ext cx="855023" cy="980200"/>
            <a:chOff x="1407226" y="4007063"/>
            <a:chExt cx="855023" cy="735150"/>
          </a:xfrm>
        </p:grpSpPr>
        <p:cxnSp>
          <p:nvCxnSpPr>
            <p:cNvPr id="203" name="Straight Connector 202"/>
            <p:cNvCxnSpPr/>
            <p:nvPr/>
          </p:nvCxnSpPr>
          <p:spPr>
            <a:xfrm>
              <a:off x="1989117" y="4275117"/>
              <a:ext cx="130628" cy="0"/>
            </a:xfrm>
            <a:prstGeom prst="line">
              <a:avLst/>
            </a:prstGeom>
            <a:ln w="19050">
              <a:solidFill>
                <a:srgbClr val="1C6004"/>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V="1">
              <a:off x="2119745" y="4007063"/>
              <a:ext cx="0" cy="268054"/>
            </a:xfrm>
            <a:prstGeom prst="line">
              <a:avLst/>
            </a:prstGeom>
            <a:ln w="19050">
              <a:solidFill>
                <a:srgbClr val="1C6004"/>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1989117" y="4508665"/>
              <a:ext cx="179470" cy="0"/>
            </a:xfrm>
            <a:prstGeom prst="line">
              <a:avLst/>
            </a:prstGeom>
            <a:ln w="19050">
              <a:solidFill>
                <a:srgbClr val="1C6004"/>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V="1">
              <a:off x="2168587" y="4007063"/>
              <a:ext cx="0" cy="501602"/>
            </a:xfrm>
            <a:prstGeom prst="line">
              <a:avLst/>
            </a:prstGeom>
            <a:ln w="19050">
              <a:solidFill>
                <a:srgbClr val="1C6004"/>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1989117" y="4742213"/>
              <a:ext cx="273132" cy="0"/>
            </a:xfrm>
            <a:prstGeom prst="line">
              <a:avLst/>
            </a:prstGeom>
            <a:ln w="19050">
              <a:solidFill>
                <a:srgbClr val="1C6004"/>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V="1">
              <a:off x="2262249" y="4007063"/>
              <a:ext cx="0" cy="735150"/>
            </a:xfrm>
            <a:prstGeom prst="line">
              <a:avLst/>
            </a:prstGeom>
            <a:ln w="19050">
              <a:solidFill>
                <a:srgbClr val="1C6004"/>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H="1">
              <a:off x="1638795" y="4275117"/>
              <a:ext cx="71252" cy="0"/>
            </a:xfrm>
            <a:prstGeom prst="line">
              <a:avLst/>
            </a:prstGeom>
            <a:ln w="19050">
              <a:solidFill>
                <a:srgbClr val="1C6004"/>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V="1">
              <a:off x="1638795" y="4007063"/>
              <a:ext cx="0" cy="268054"/>
            </a:xfrm>
            <a:prstGeom prst="line">
              <a:avLst/>
            </a:prstGeom>
            <a:ln w="19050">
              <a:solidFill>
                <a:srgbClr val="1C6004"/>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H="1">
              <a:off x="1511485" y="4508665"/>
              <a:ext cx="198562" cy="0"/>
            </a:xfrm>
            <a:prstGeom prst="line">
              <a:avLst/>
            </a:prstGeom>
            <a:ln w="19050">
              <a:solidFill>
                <a:srgbClr val="1C6004"/>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V="1">
              <a:off x="1511484" y="4007063"/>
              <a:ext cx="1" cy="501602"/>
            </a:xfrm>
            <a:prstGeom prst="line">
              <a:avLst/>
            </a:prstGeom>
            <a:ln w="19050">
              <a:solidFill>
                <a:srgbClr val="1C6004"/>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H="1">
              <a:off x="1407226" y="4742213"/>
              <a:ext cx="302821" cy="0"/>
            </a:xfrm>
            <a:prstGeom prst="line">
              <a:avLst/>
            </a:prstGeom>
            <a:ln w="19050">
              <a:solidFill>
                <a:srgbClr val="1C6004"/>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V="1">
              <a:off x="1407226" y="4007063"/>
              <a:ext cx="0" cy="735150"/>
            </a:xfrm>
            <a:prstGeom prst="line">
              <a:avLst/>
            </a:prstGeom>
            <a:ln w="19050">
              <a:solidFill>
                <a:srgbClr val="1C6004"/>
              </a:solidFill>
            </a:ln>
          </p:spPr>
          <p:style>
            <a:lnRef idx="1">
              <a:schemeClr val="accent1"/>
            </a:lnRef>
            <a:fillRef idx="0">
              <a:schemeClr val="accent1"/>
            </a:fillRef>
            <a:effectRef idx="0">
              <a:schemeClr val="accent1"/>
            </a:effectRef>
            <a:fontRef idx="minor">
              <a:schemeClr val="tx1"/>
            </a:fontRef>
          </p:style>
        </p:cxnSp>
      </p:grpSp>
      <p:sp>
        <p:nvSpPr>
          <p:cNvPr id="219" name="TextBox 218"/>
          <p:cNvSpPr txBox="1"/>
          <p:nvPr/>
        </p:nvSpPr>
        <p:spPr bwMode="auto">
          <a:xfrm>
            <a:off x="186627" y="5423821"/>
            <a:ext cx="998671" cy="692497"/>
          </a:xfrm>
          <a:prstGeom prst="rect">
            <a:avLst/>
          </a:prstGeom>
          <a:noFill/>
          <a:ln w="19050" algn="ctr">
            <a:noFill/>
            <a:miter lim="800000"/>
            <a:headEnd/>
            <a:tailEnd/>
          </a:ln>
        </p:spPr>
        <p:txBody>
          <a:bodyPr wrap="none" lIns="0" tIns="0" rIns="0" bIns="0" rtlCol="0">
            <a:spAutoFit/>
          </a:bodyPr>
          <a:lstStyle/>
          <a:p>
            <a:r>
              <a:rPr lang="en-US" sz="900" dirty="0" smtClean="0"/>
              <a:t>Single Rack Solution</a:t>
            </a:r>
          </a:p>
          <a:p>
            <a:r>
              <a:rPr lang="en-US" sz="900" dirty="0" smtClean="0"/>
              <a:t>42U rack</a:t>
            </a:r>
          </a:p>
          <a:p>
            <a:r>
              <a:rPr lang="en-US" sz="900" dirty="0" smtClean="0"/>
              <a:t>Scale to addl. </a:t>
            </a:r>
          </a:p>
          <a:p>
            <a:r>
              <a:rPr lang="en-US" sz="900" dirty="0" smtClean="0"/>
              <a:t>20 Dual Homed</a:t>
            </a:r>
          </a:p>
          <a:p>
            <a:r>
              <a:rPr lang="en-US" sz="900" dirty="0" smtClean="0"/>
              <a:t>servers </a:t>
            </a:r>
          </a:p>
        </p:txBody>
      </p:sp>
      <p:sp>
        <p:nvSpPr>
          <p:cNvPr id="220" name="TextBox 219"/>
          <p:cNvSpPr txBox="1"/>
          <p:nvPr/>
        </p:nvSpPr>
        <p:spPr bwMode="auto">
          <a:xfrm>
            <a:off x="4476309" y="5320380"/>
            <a:ext cx="1228333" cy="615553"/>
          </a:xfrm>
          <a:prstGeom prst="rect">
            <a:avLst/>
          </a:prstGeom>
          <a:noFill/>
          <a:ln w="19050" algn="ctr">
            <a:noFill/>
            <a:miter lim="800000"/>
            <a:headEnd/>
            <a:tailEnd/>
          </a:ln>
        </p:spPr>
        <p:txBody>
          <a:bodyPr wrap="square" lIns="0" tIns="0" rIns="0" bIns="0" rtlCol="0">
            <a:spAutoFit/>
          </a:bodyPr>
          <a:lstStyle/>
          <a:p>
            <a:r>
              <a:rPr lang="en-US" sz="1000" dirty="0" smtClean="0"/>
              <a:t>10 Total Server Racks </a:t>
            </a:r>
          </a:p>
          <a:p>
            <a:r>
              <a:rPr lang="en-US" sz="1000" dirty="0" smtClean="0"/>
              <a:t>2 Total VDX /Racks</a:t>
            </a:r>
          </a:p>
          <a:p>
            <a:r>
              <a:rPr lang="en-US" sz="1000" dirty="0" smtClean="0"/>
              <a:t>320 Total Dual Homed</a:t>
            </a:r>
          </a:p>
          <a:p>
            <a:r>
              <a:rPr lang="en-US" sz="1000" dirty="0" smtClean="0"/>
              <a:t>Servers</a:t>
            </a:r>
          </a:p>
        </p:txBody>
      </p:sp>
      <p:sp>
        <p:nvSpPr>
          <p:cNvPr id="221" name="TextBox 220"/>
          <p:cNvSpPr txBox="1"/>
          <p:nvPr/>
        </p:nvSpPr>
        <p:spPr bwMode="auto">
          <a:xfrm>
            <a:off x="1296032" y="6191538"/>
            <a:ext cx="745397" cy="123111"/>
          </a:xfrm>
          <a:prstGeom prst="rect">
            <a:avLst/>
          </a:prstGeom>
          <a:noFill/>
          <a:ln w="19050" algn="ctr">
            <a:noFill/>
            <a:miter lim="800000"/>
            <a:headEnd/>
            <a:tailEnd/>
          </a:ln>
        </p:spPr>
        <p:txBody>
          <a:bodyPr wrap="none" lIns="0" tIns="0" rIns="0" bIns="0" rtlCol="0">
            <a:spAutoFit/>
          </a:bodyPr>
          <a:lstStyle/>
          <a:p>
            <a:r>
              <a:rPr lang="en-US" sz="800" dirty="0" smtClean="0"/>
              <a:t>32 x 10G servers</a:t>
            </a:r>
          </a:p>
        </p:txBody>
      </p:sp>
      <p:sp>
        <p:nvSpPr>
          <p:cNvPr id="224" name="TextBox 223"/>
          <p:cNvSpPr txBox="1"/>
          <p:nvPr/>
        </p:nvSpPr>
        <p:spPr bwMode="auto">
          <a:xfrm>
            <a:off x="6742244" y="3395221"/>
            <a:ext cx="1056379" cy="615553"/>
          </a:xfrm>
          <a:prstGeom prst="rect">
            <a:avLst/>
          </a:prstGeom>
          <a:noFill/>
          <a:ln w="19050" algn="ctr">
            <a:noFill/>
            <a:miter lim="800000"/>
            <a:headEnd/>
            <a:tailEnd/>
          </a:ln>
        </p:spPr>
        <p:txBody>
          <a:bodyPr wrap="none" lIns="0" tIns="0" rIns="0" bIns="0" rtlCol="0">
            <a:spAutoFit/>
          </a:bodyPr>
          <a:lstStyle/>
          <a:p>
            <a:r>
              <a:rPr lang="en-US" sz="1000" dirty="0" smtClean="0"/>
              <a:t>VDX 6720-50x10G </a:t>
            </a:r>
          </a:p>
          <a:p>
            <a:pPr algn="ctr"/>
            <a:r>
              <a:rPr lang="en-US" sz="1000" dirty="0" smtClean="0"/>
              <a:t>6 –EW</a:t>
            </a:r>
          </a:p>
          <a:p>
            <a:pPr algn="ctr"/>
            <a:r>
              <a:rPr lang="en-US" sz="1000" dirty="0" smtClean="0"/>
              <a:t>4 –NS</a:t>
            </a:r>
          </a:p>
          <a:p>
            <a:r>
              <a:rPr lang="en-US" sz="1000" dirty="0" smtClean="0"/>
              <a:t>4:1 Subscription </a:t>
            </a:r>
          </a:p>
        </p:txBody>
      </p:sp>
      <p:sp>
        <p:nvSpPr>
          <p:cNvPr id="228" name="TextBox 227"/>
          <p:cNvSpPr txBox="1"/>
          <p:nvPr/>
        </p:nvSpPr>
        <p:spPr bwMode="auto">
          <a:xfrm>
            <a:off x="1095566" y="3419787"/>
            <a:ext cx="2136732" cy="307777"/>
          </a:xfrm>
          <a:prstGeom prst="rect">
            <a:avLst/>
          </a:prstGeom>
          <a:noFill/>
          <a:ln w="19050" algn="ctr">
            <a:noFill/>
            <a:miter lim="800000"/>
            <a:headEnd/>
            <a:tailEnd/>
          </a:ln>
        </p:spPr>
        <p:txBody>
          <a:bodyPr wrap="square" lIns="0" tIns="0" rIns="0" bIns="0" rtlCol="0">
            <a:spAutoFit/>
          </a:bodyPr>
          <a:lstStyle/>
          <a:p>
            <a:r>
              <a:rPr lang="en-US" sz="1000" dirty="0" smtClean="0"/>
              <a:t>16 Links per rack,</a:t>
            </a:r>
          </a:p>
          <a:p>
            <a:r>
              <a:rPr lang="en-US" sz="1000" dirty="0" smtClean="0"/>
              <a:t> Total 10 racks- 160x10G per rack</a:t>
            </a:r>
          </a:p>
        </p:txBody>
      </p:sp>
      <p:sp>
        <p:nvSpPr>
          <p:cNvPr id="229" name="TextBox 228"/>
          <p:cNvSpPr txBox="1"/>
          <p:nvPr/>
        </p:nvSpPr>
        <p:spPr bwMode="auto">
          <a:xfrm>
            <a:off x="6048485" y="2987626"/>
            <a:ext cx="216406" cy="123111"/>
          </a:xfrm>
          <a:prstGeom prst="rect">
            <a:avLst/>
          </a:prstGeom>
          <a:noFill/>
          <a:ln w="19050" algn="ctr">
            <a:noFill/>
            <a:miter lim="800000"/>
            <a:headEnd/>
            <a:tailEnd/>
          </a:ln>
        </p:spPr>
        <p:txBody>
          <a:bodyPr wrap="none" lIns="0" tIns="0" rIns="0" bIns="0" rtlCol="0">
            <a:spAutoFit/>
          </a:bodyPr>
          <a:lstStyle/>
          <a:p>
            <a:r>
              <a:rPr lang="en-US" sz="800" dirty="0" err="1" smtClean="0"/>
              <a:t>vLAG</a:t>
            </a:r>
            <a:endParaRPr lang="en-US" sz="800" dirty="0" smtClean="0"/>
          </a:p>
        </p:txBody>
      </p:sp>
      <p:sp>
        <p:nvSpPr>
          <p:cNvPr id="230" name="TextBox 229"/>
          <p:cNvSpPr txBox="1"/>
          <p:nvPr/>
        </p:nvSpPr>
        <p:spPr bwMode="auto">
          <a:xfrm>
            <a:off x="5918134" y="2419497"/>
            <a:ext cx="663643" cy="123111"/>
          </a:xfrm>
          <a:prstGeom prst="rect">
            <a:avLst/>
          </a:prstGeom>
          <a:noFill/>
          <a:ln w="19050" algn="ctr">
            <a:noFill/>
            <a:miter lim="800000"/>
            <a:headEnd/>
            <a:tailEnd/>
          </a:ln>
        </p:spPr>
        <p:txBody>
          <a:bodyPr wrap="none" lIns="0" tIns="0" rIns="0" bIns="0" rtlCol="0">
            <a:spAutoFit/>
          </a:bodyPr>
          <a:lstStyle/>
          <a:p>
            <a:r>
              <a:rPr lang="en-US" sz="800" dirty="0" err="1" smtClean="0"/>
              <a:t>MLXe</a:t>
            </a:r>
            <a:r>
              <a:rPr lang="en-US" sz="800" dirty="0" smtClean="0"/>
              <a:t> with MCT</a:t>
            </a:r>
          </a:p>
        </p:txBody>
      </p:sp>
      <p:pic>
        <p:nvPicPr>
          <p:cNvPr id="156" name="Picture 493"/>
          <p:cNvPicPr>
            <a:picLocks noChangeAspect="1" noChangeArrowheads="1"/>
          </p:cNvPicPr>
          <p:nvPr/>
        </p:nvPicPr>
        <p:blipFill>
          <a:blip r:embed="rId3" cstate="print"/>
          <a:srcRect/>
          <a:stretch>
            <a:fillRect/>
          </a:stretch>
        </p:blipFill>
        <p:spPr bwMode="gray">
          <a:xfrm>
            <a:off x="1761140" y="4685331"/>
            <a:ext cx="547687" cy="340784"/>
          </a:xfrm>
          <a:prstGeom prst="rect">
            <a:avLst/>
          </a:prstGeom>
          <a:noFill/>
          <a:ln w="9525">
            <a:noFill/>
            <a:miter lim="800000"/>
            <a:headEnd/>
            <a:tailEnd/>
          </a:ln>
        </p:spPr>
      </p:pic>
      <p:pic>
        <p:nvPicPr>
          <p:cNvPr id="158" name="Picture 493"/>
          <p:cNvPicPr>
            <a:picLocks noChangeAspect="1" noChangeArrowheads="1"/>
          </p:cNvPicPr>
          <p:nvPr/>
        </p:nvPicPr>
        <p:blipFill>
          <a:blip r:embed="rId3" cstate="print"/>
          <a:srcRect/>
          <a:stretch>
            <a:fillRect/>
          </a:stretch>
        </p:blipFill>
        <p:spPr bwMode="gray">
          <a:xfrm>
            <a:off x="1051416" y="4676175"/>
            <a:ext cx="547687" cy="340784"/>
          </a:xfrm>
          <a:prstGeom prst="rect">
            <a:avLst/>
          </a:prstGeom>
          <a:noFill/>
          <a:ln w="9525">
            <a:noFill/>
            <a:miter lim="800000"/>
            <a:headEnd/>
            <a:tailEnd/>
          </a:ln>
        </p:spPr>
      </p:pic>
      <p:pic>
        <p:nvPicPr>
          <p:cNvPr id="148" name="Picture 493"/>
          <p:cNvPicPr>
            <a:picLocks noChangeAspect="1" noChangeArrowheads="1"/>
          </p:cNvPicPr>
          <p:nvPr/>
        </p:nvPicPr>
        <p:blipFill>
          <a:blip r:embed="rId3" cstate="print"/>
          <a:srcRect/>
          <a:stretch>
            <a:fillRect/>
          </a:stretch>
        </p:blipFill>
        <p:spPr bwMode="gray">
          <a:xfrm>
            <a:off x="3338302" y="4710140"/>
            <a:ext cx="547687" cy="340784"/>
          </a:xfrm>
          <a:prstGeom prst="rect">
            <a:avLst/>
          </a:prstGeom>
          <a:noFill/>
          <a:ln w="9525">
            <a:noFill/>
            <a:miter lim="800000"/>
            <a:headEnd/>
            <a:tailEnd/>
          </a:ln>
        </p:spPr>
      </p:pic>
      <p:pic>
        <p:nvPicPr>
          <p:cNvPr id="150" name="Picture 493"/>
          <p:cNvPicPr>
            <a:picLocks noChangeAspect="1" noChangeArrowheads="1"/>
          </p:cNvPicPr>
          <p:nvPr/>
        </p:nvPicPr>
        <p:blipFill>
          <a:blip r:embed="rId3" cstate="print"/>
          <a:srcRect/>
          <a:stretch>
            <a:fillRect/>
          </a:stretch>
        </p:blipFill>
        <p:spPr bwMode="gray">
          <a:xfrm>
            <a:off x="4050684" y="4731405"/>
            <a:ext cx="547687" cy="340784"/>
          </a:xfrm>
          <a:prstGeom prst="rect">
            <a:avLst/>
          </a:prstGeom>
          <a:noFill/>
          <a:ln w="9525">
            <a:noFill/>
            <a:miter lim="800000"/>
            <a:headEnd/>
            <a:tailEnd/>
          </a:ln>
        </p:spPr>
      </p:pic>
      <p:pic>
        <p:nvPicPr>
          <p:cNvPr id="152" name="Picture 493"/>
          <p:cNvPicPr>
            <a:picLocks noChangeAspect="1" noChangeArrowheads="1"/>
          </p:cNvPicPr>
          <p:nvPr/>
        </p:nvPicPr>
        <p:blipFill>
          <a:blip r:embed="rId3" cstate="print"/>
          <a:srcRect/>
          <a:stretch>
            <a:fillRect/>
          </a:stretch>
        </p:blipFill>
        <p:spPr bwMode="gray">
          <a:xfrm>
            <a:off x="5617214" y="4724316"/>
            <a:ext cx="547687" cy="340784"/>
          </a:xfrm>
          <a:prstGeom prst="rect">
            <a:avLst/>
          </a:prstGeom>
          <a:noFill/>
          <a:ln w="9525">
            <a:noFill/>
            <a:miter lim="800000"/>
            <a:headEnd/>
            <a:tailEnd/>
          </a:ln>
        </p:spPr>
      </p:pic>
      <p:pic>
        <p:nvPicPr>
          <p:cNvPr id="153" name="Picture 493"/>
          <p:cNvPicPr>
            <a:picLocks noChangeAspect="1" noChangeArrowheads="1"/>
          </p:cNvPicPr>
          <p:nvPr/>
        </p:nvPicPr>
        <p:blipFill>
          <a:blip r:embed="rId3" cstate="print"/>
          <a:srcRect/>
          <a:stretch>
            <a:fillRect/>
          </a:stretch>
        </p:blipFill>
        <p:spPr bwMode="gray">
          <a:xfrm>
            <a:off x="6297698" y="4713684"/>
            <a:ext cx="547687" cy="340784"/>
          </a:xfrm>
          <a:prstGeom prst="rect">
            <a:avLst/>
          </a:prstGeom>
          <a:noFill/>
          <a:ln w="9525">
            <a:noFill/>
            <a:miter lim="800000"/>
            <a:headEnd/>
            <a:tailEnd/>
          </a:ln>
        </p:spPr>
      </p:pic>
      <p:pic>
        <p:nvPicPr>
          <p:cNvPr id="154" name="Picture 493"/>
          <p:cNvPicPr>
            <a:picLocks noChangeAspect="1" noChangeArrowheads="1"/>
          </p:cNvPicPr>
          <p:nvPr/>
        </p:nvPicPr>
        <p:blipFill>
          <a:blip r:embed="rId3" cstate="print"/>
          <a:srcRect/>
          <a:stretch>
            <a:fillRect/>
          </a:stretch>
        </p:blipFill>
        <p:spPr bwMode="gray">
          <a:xfrm>
            <a:off x="7488544" y="4724316"/>
            <a:ext cx="547687" cy="340784"/>
          </a:xfrm>
          <a:prstGeom prst="rect">
            <a:avLst/>
          </a:prstGeom>
          <a:noFill/>
          <a:ln w="9525">
            <a:noFill/>
            <a:miter lim="800000"/>
            <a:headEnd/>
            <a:tailEnd/>
          </a:ln>
        </p:spPr>
      </p:pic>
      <p:pic>
        <p:nvPicPr>
          <p:cNvPr id="166" name="Picture 493"/>
          <p:cNvPicPr>
            <a:picLocks noChangeAspect="1" noChangeArrowheads="1"/>
          </p:cNvPicPr>
          <p:nvPr/>
        </p:nvPicPr>
        <p:blipFill>
          <a:blip r:embed="rId3" cstate="print"/>
          <a:srcRect/>
          <a:stretch>
            <a:fillRect/>
          </a:stretch>
        </p:blipFill>
        <p:spPr bwMode="gray">
          <a:xfrm>
            <a:off x="8137129" y="4713684"/>
            <a:ext cx="547687" cy="340784"/>
          </a:xfrm>
          <a:prstGeom prst="rect">
            <a:avLst/>
          </a:prstGeom>
          <a:noFill/>
          <a:ln w="9525">
            <a:noFill/>
            <a:miter lim="800000"/>
            <a:headEnd/>
            <a:tailEnd/>
          </a:ln>
        </p:spPr>
      </p:pic>
      <p:pic>
        <p:nvPicPr>
          <p:cNvPr id="167" name="Picture 493"/>
          <p:cNvPicPr>
            <a:picLocks noChangeAspect="1" noChangeArrowheads="1"/>
          </p:cNvPicPr>
          <p:nvPr/>
        </p:nvPicPr>
        <p:blipFill>
          <a:blip r:embed="rId3" cstate="print"/>
          <a:srcRect/>
          <a:stretch>
            <a:fillRect/>
          </a:stretch>
        </p:blipFill>
        <p:spPr bwMode="gray">
          <a:xfrm>
            <a:off x="3437539" y="3373983"/>
            <a:ext cx="547687" cy="340784"/>
          </a:xfrm>
          <a:prstGeom prst="rect">
            <a:avLst/>
          </a:prstGeom>
          <a:noFill/>
          <a:ln w="9525">
            <a:noFill/>
            <a:miter lim="800000"/>
            <a:headEnd/>
            <a:tailEnd/>
          </a:ln>
        </p:spPr>
      </p:pic>
      <p:pic>
        <p:nvPicPr>
          <p:cNvPr id="183" name="Picture 493"/>
          <p:cNvPicPr>
            <a:picLocks noChangeAspect="1" noChangeArrowheads="1"/>
          </p:cNvPicPr>
          <p:nvPr/>
        </p:nvPicPr>
        <p:blipFill>
          <a:blip r:embed="rId3" cstate="print"/>
          <a:srcRect/>
          <a:stretch>
            <a:fillRect/>
          </a:stretch>
        </p:blipFill>
        <p:spPr bwMode="gray">
          <a:xfrm>
            <a:off x="4245614" y="3363350"/>
            <a:ext cx="547687" cy="340784"/>
          </a:xfrm>
          <a:prstGeom prst="rect">
            <a:avLst/>
          </a:prstGeom>
          <a:noFill/>
          <a:ln w="9525">
            <a:noFill/>
            <a:miter lim="800000"/>
            <a:headEnd/>
            <a:tailEnd/>
          </a:ln>
        </p:spPr>
      </p:pic>
      <p:pic>
        <p:nvPicPr>
          <p:cNvPr id="199" name="Picture 493"/>
          <p:cNvPicPr>
            <a:picLocks noChangeAspect="1" noChangeArrowheads="1"/>
          </p:cNvPicPr>
          <p:nvPr/>
        </p:nvPicPr>
        <p:blipFill>
          <a:blip r:embed="rId3" cstate="print"/>
          <a:srcRect/>
          <a:stretch>
            <a:fillRect/>
          </a:stretch>
        </p:blipFill>
        <p:spPr bwMode="gray">
          <a:xfrm>
            <a:off x="4947363" y="3373980"/>
            <a:ext cx="547687" cy="340784"/>
          </a:xfrm>
          <a:prstGeom prst="rect">
            <a:avLst/>
          </a:prstGeom>
          <a:noFill/>
          <a:ln w="9525">
            <a:noFill/>
            <a:miter lim="800000"/>
            <a:headEnd/>
            <a:tailEnd/>
          </a:ln>
        </p:spPr>
      </p:pic>
      <p:pic>
        <p:nvPicPr>
          <p:cNvPr id="215" name="Picture 493"/>
          <p:cNvPicPr>
            <a:picLocks noChangeAspect="1" noChangeArrowheads="1"/>
          </p:cNvPicPr>
          <p:nvPr/>
        </p:nvPicPr>
        <p:blipFill>
          <a:blip r:embed="rId3" cstate="print"/>
          <a:srcRect/>
          <a:stretch>
            <a:fillRect/>
          </a:stretch>
        </p:blipFill>
        <p:spPr bwMode="gray">
          <a:xfrm>
            <a:off x="5702274" y="3373981"/>
            <a:ext cx="547687" cy="340784"/>
          </a:xfrm>
          <a:prstGeom prst="rect">
            <a:avLst/>
          </a:prstGeom>
          <a:noFill/>
          <a:ln w="9525">
            <a:noFill/>
            <a:miter lim="800000"/>
            <a:headEnd/>
            <a:tailEnd/>
          </a:ln>
        </p:spPr>
      </p:pic>
      <p:pic>
        <p:nvPicPr>
          <p:cNvPr id="216" name="Picture 150"/>
          <p:cNvPicPr>
            <a:picLocks noChangeAspect="1" noChangeArrowheads="1"/>
          </p:cNvPicPr>
          <p:nvPr/>
        </p:nvPicPr>
        <p:blipFill>
          <a:blip r:embed="rId4" cstate="screen"/>
          <a:srcRect/>
          <a:stretch>
            <a:fillRect/>
          </a:stretch>
        </p:blipFill>
        <p:spPr bwMode="gray">
          <a:xfrm>
            <a:off x="4022509" y="2200940"/>
            <a:ext cx="497911" cy="683824"/>
          </a:xfrm>
          <a:prstGeom prst="rect">
            <a:avLst/>
          </a:prstGeom>
          <a:noFill/>
          <a:ln w="9525">
            <a:noFill/>
            <a:miter lim="800000"/>
            <a:headEnd/>
            <a:tailEnd/>
          </a:ln>
        </p:spPr>
      </p:pic>
      <p:pic>
        <p:nvPicPr>
          <p:cNvPr id="225" name="Picture 150"/>
          <p:cNvPicPr>
            <a:picLocks noChangeAspect="1" noChangeArrowheads="1"/>
          </p:cNvPicPr>
          <p:nvPr/>
        </p:nvPicPr>
        <p:blipFill>
          <a:blip r:embed="rId4" cstate="screen"/>
          <a:srcRect/>
          <a:stretch>
            <a:fillRect/>
          </a:stretch>
        </p:blipFill>
        <p:spPr bwMode="gray">
          <a:xfrm>
            <a:off x="5149559" y="2179675"/>
            <a:ext cx="497911" cy="683824"/>
          </a:xfrm>
          <a:prstGeom prst="rect">
            <a:avLst/>
          </a:prstGeom>
          <a:noFill/>
          <a:ln w="9525">
            <a:noFill/>
            <a:miter lim="800000"/>
            <a:headEnd/>
            <a:tailEnd/>
          </a:ln>
        </p:spPr>
      </p:pic>
      <p:grpSp>
        <p:nvGrpSpPr>
          <p:cNvPr id="10" name="Group 314"/>
          <p:cNvGrpSpPr/>
          <p:nvPr/>
        </p:nvGrpSpPr>
        <p:grpSpPr>
          <a:xfrm>
            <a:off x="1336281" y="5349259"/>
            <a:ext cx="547687" cy="749300"/>
            <a:chOff x="1336281" y="5349259"/>
            <a:chExt cx="547687" cy="749300"/>
          </a:xfrm>
        </p:grpSpPr>
        <p:grpSp>
          <p:nvGrpSpPr>
            <p:cNvPr id="11" name="Group 479"/>
            <p:cNvGrpSpPr>
              <a:grpSpLocks/>
            </p:cNvGrpSpPr>
            <p:nvPr/>
          </p:nvGrpSpPr>
          <p:grpSpPr bwMode="gray">
            <a:xfrm>
              <a:off x="1336281" y="5349259"/>
              <a:ext cx="547687" cy="749300"/>
              <a:chOff x="1159" y="3175"/>
              <a:chExt cx="345" cy="354"/>
            </a:xfrm>
          </p:grpSpPr>
          <p:pic>
            <p:nvPicPr>
              <p:cNvPr id="160" name="Picture 480"/>
              <p:cNvPicPr>
                <a:picLocks noChangeAspect="1" noChangeArrowheads="1"/>
              </p:cNvPicPr>
              <p:nvPr/>
            </p:nvPicPr>
            <p:blipFill>
              <a:blip r:embed="rId5" cstate="print"/>
              <a:srcRect/>
              <a:stretch>
                <a:fillRect/>
              </a:stretch>
            </p:blipFill>
            <p:spPr bwMode="gray">
              <a:xfrm>
                <a:off x="1159" y="3379"/>
                <a:ext cx="345" cy="150"/>
              </a:xfrm>
              <a:prstGeom prst="rect">
                <a:avLst/>
              </a:prstGeom>
              <a:noFill/>
              <a:ln w="9525">
                <a:noFill/>
                <a:miter lim="800000"/>
                <a:headEnd/>
                <a:tailEnd/>
              </a:ln>
            </p:spPr>
          </p:pic>
          <p:pic>
            <p:nvPicPr>
              <p:cNvPr id="162" name="Picture 481"/>
              <p:cNvPicPr>
                <a:picLocks noChangeAspect="1" noChangeArrowheads="1"/>
              </p:cNvPicPr>
              <p:nvPr/>
            </p:nvPicPr>
            <p:blipFill>
              <a:blip r:embed="rId5" cstate="print"/>
              <a:srcRect/>
              <a:stretch>
                <a:fillRect/>
              </a:stretch>
            </p:blipFill>
            <p:spPr bwMode="gray">
              <a:xfrm>
                <a:off x="1159" y="3277"/>
                <a:ext cx="345" cy="150"/>
              </a:xfrm>
              <a:prstGeom prst="rect">
                <a:avLst/>
              </a:prstGeom>
              <a:noFill/>
              <a:ln w="9525">
                <a:noFill/>
                <a:miter lim="800000"/>
                <a:headEnd/>
                <a:tailEnd/>
              </a:ln>
            </p:spPr>
          </p:pic>
          <p:pic>
            <p:nvPicPr>
              <p:cNvPr id="164" name="Picture 482"/>
              <p:cNvPicPr>
                <a:picLocks noChangeAspect="1" noChangeArrowheads="1"/>
              </p:cNvPicPr>
              <p:nvPr/>
            </p:nvPicPr>
            <p:blipFill>
              <a:blip r:embed="rId5" cstate="print"/>
              <a:srcRect/>
              <a:stretch>
                <a:fillRect/>
              </a:stretch>
            </p:blipFill>
            <p:spPr bwMode="gray">
              <a:xfrm>
                <a:off x="1159" y="3175"/>
                <a:ext cx="345" cy="150"/>
              </a:xfrm>
              <a:prstGeom prst="rect">
                <a:avLst/>
              </a:prstGeom>
              <a:noFill/>
              <a:ln w="9525">
                <a:noFill/>
                <a:miter lim="800000"/>
                <a:headEnd/>
                <a:tailEnd/>
              </a:ln>
            </p:spPr>
          </p:pic>
        </p:grpSp>
        <p:pic>
          <p:nvPicPr>
            <p:cNvPr id="231" name="Picture 16" descr="ICON_VM_detail_flat_R2_Q408.png"/>
            <p:cNvPicPr>
              <a:picLocks noChangeAspect="1"/>
            </p:cNvPicPr>
            <p:nvPr/>
          </p:nvPicPr>
          <p:blipFill>
            <a:blip r:embed="rId6" cstate="screen"/>
            <a:srcRect/>
            <a:stretch>
              <a:fillRect/>
            </a:stretch>
          </p:blipFill>
          <p:spPr bwMode="auto">
            <a:xfrm>
              <a:off x="1410160" y="5408809"/>
              <a:ext cx="187497" cy="166735"/>
            </a:xfrm>
            <a:prstGeom prst="rect">
              <a:avLst/>
            </a:prstGeom>
            <a:noFill/>
            <a:ln w="9525">
              <a:noFill/>
              <a:miter lim="800000"/>
              <a:headEnd/>
              <a:tailEnd/>
            </a:ln>
          </p:spPr>
        </p:pic>
        <p:pic>
          <p:nvPicPr>
            <p:cNvPr id="232" name="Picture 16" descr="ICON_VM_detail_flat_R2_Q408.png"/>
            <p:cNvPicPr>
              <a:picLocks noChangeAspect="1"/>
            </p:cNvPicPr>
            <p:nvPr/>
          </p:nvPicPr>
          <p:blipFill>
            <a:blip r:embed="rId6" cstate="screen"/>
            <a:srcRect/>
            <a:stretch>
              <a:fillRect/>
            </a:stretch>
          </p:blipFill>
          <p:spPr bwMode="auto">
            <a:xfrm>
              <a:off x="1420792" y="5663991"/>
              <a:ext cx="187497" cy="166735"/>
            </a:xfrm>
            <a:prstGeom prst="rect">
              <a:avLst/>
            </a:prstGeom>
            <a:noFill/>
            <a:ln w="9525">
              <a:noFill/>
              <a:miter lim="800000"/>
              <a:headEnd/>
              <a:tailEnd/>
            </a:ln>
          </p:spPr>
        </p:pic>
        <p:pic>
          <p:nvPicPr>
            <p:cNvPr id="233" name="Picture 16" descr="ICON_VM_detail_flat_R2_Q408.png"/>
            <p:cNvPicPr>
              <a:picLocks noChangeAspect="1"/>
            </p:cNvPicPr>
            <p:nvPr/>
          </p:nvPicPr>
          <p:blipFill>
            <a:blip r:embed="rId6" cstate="screen"/>
            <a:srcRect/>
            <a:stretch>
              <a:fillRect/>
            </a:stretch>
          </p:blipFill>
          <p:spPr bwMode="auto">
            <a:xfrm>
              <a:off x="1431424" y="5897907"/>
              <a:ext cx="187497" cy="166735"/>
            </a:xfrm>
            <a:prstGeom prst="rect">
              <a:avLst/>
            </a:prstGeom>
            <a:noFill/>
            <a:ln w="9525">
              <a:noFill/>
              <a:miter lim="800000"/>
              <a:headEnd/>
              <a:tailEnd/>
            </a:ln>
          </p:spPr>
        </p:pic>
      </p:grpSp>
      <p:grpSp>
        <p:nvGrpSpPr>
          <p:cNvPr id="12" name="Group 287"/>
          <p:cNvGrpSpPr/>
          <p:nvPr/>
        </p:nvGrpSpPr>
        <p:grpSpPr>
          <a:xfrm>
            <a:off x="3379528" y="5036099"/>
            <a:ext cx="1070708" cy="1344396"/>
            <a:chOff x="3379528" y="5036099"/>
            <a:chExt cx="1070708" cy="1344396"/>
          </a:xfrm>
        </p:grpSpPr>
        <p:sp>
          <p:nvSpPr>
            <p:cNvPr id="283" name="Rectangle 282"/>
            <p:cNvSpPr/>
            <p:nvPr/>
          </p:nvSpPr>
          <p:spPr bwMode="auto">
            <a:xfrm>
              <a:off x="3379528" y="5036099"/>
              <a:ext cx="1070708" cy="1344396"/>
            </a:xfrm>
            <a:prstGeom prst="rect">
              <a:avLst/>
            </a:prstGeom>
            <a:solidFill>
              <a:schemeClr val="accent2">
                <a:lumMod val="60000"/>
                <a:lumOff val="40000"/>
              </a:schemeClr>
            </a:solidFill>
            <a:ln w="19050" algn="ctr">
              <a:noFill/>
              <a:miter lim="800000"/>
              <a:headEnd/>
              <a:tailEnd/>
            </a:ln>
          </p:spPr>
          <p:txBody>
            <a:bodyPr wrap="none" rtlCol="0" anchor="ctr"/>
            <a:lstStyle/>
            <a:p>
              <a:pPr algn="ctr"/>
              <a:endParaRPr lang="en-US" dirty="0"/>
            </a:p>
          </p:txBody>
        </p:sp>
        <p:grpSp>
          <p:nvGrpSpPr>
            <p:cNvPr id="13" name="Group 166"/>
            <p:cNvGrpSpPr/>
            <p:nvPr/>
          </p:nvGrpSpPr>
          <p:grpSpPr>
            <a:xfrm>
              <a:off x="3509840" y="5057582"/>
              <a:ext cx="855023" cy="980200"/>
              <a:chOff x="1407226" y="4007063"/>
              <a:chExt cx="855023" cy="735150"/>
            </a:xfrm>
          </p:grpSpPr>
          <p:cxnSp>
            <p:nvCxnSpPr>
              <p:cNvPr id="171" name="Straight Connector 170"/>
              <p:cNvCxnSpPr/>
              <p:nvPr/>
            </p:nvCxnSpPr>
            <p:spPr>
              <a:xfrm>
                <a:off x="1989117" y="4275117"/>
                <a:ext cx="130628" cy="0"/>
              </a:xfrm>
              <a:prstGeom prst="line">
                <a:avLst/>
              </a:prstGeom>
              <a:ln w="19050">
                <a:solidFill>
                  <a:srgbClr val="1C6004"/>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2119745" y="4007063"/>
                <a:ext cx="0" cy="268054"/>
              </a:xfrm>
              <a:prstGeom prst="line">
                <a:avLst/>
              </a:prstGeom>
              <a:ln w="19050">
                <a:solidFill>
                  <a:srgbClr val="1C6004"/>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989117" y="4508665"/>
                <a:ext cx="179470" cy="0"/>
              </a:xfrm>
              <a:prstGeom prst="line">
                <a:avLst/>
              </a:prstGeom>
              <a:ln w="19050">
                <a:solidFill>
                  <a:srgbClr val="1C6004"/>
                </a:solidFill>
                <a:prstDash val="sysDot"/>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V="1">
                <a:off x="2168587" y="4007063"/>
                <a:ext cx="0" cy="501602"/>
              </a:xfrm>
              <a:prstGeom prst="line">
                <a:avLst/>
              </a:prstGeom>
              <a:ln w="19050">
                <a:solidFill>
                  <a:srgbClr val="1C6004"/>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989117" y="4742213"/>
                <a:ext cx="273132" cy="0"/>
              </a:xfrm>
              <a:prstGeom prst="line">
                <a:avLst/>
              </a:prstGeom>
              <a:ln w="19050">
                <a:solidFill>
                  <a:srgbClr val="1C6004"/>
                </a:solidFill>
                <a:prstDash val="sysDot"/>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V="1">
                <a:off x="2262249" y="4007063"/>
                <a:ext cx="0" cy="735150"/>
              </a:xfrm>
              <a:prstGeom prst="line">
                <a:avLst/>
              </a:prstGeom>
              <a:ln w="19050">
                <a:solidFill>
                  <a:srgbClr val="1C6004"/>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H="1">
                <a:off x="1638795" y="4275117"/>
                <a:ext cx="71252" cy="0"/>
              </a:xfrm>
              <a:prstGeom prst="line">
                <a:avLst/>
              </a:prstGeom>
              <a:ln w="19050">
                <a:solidFill>
                  <a:srgbClr val="1C6004"/>
                </a:solidFill>
                <a:prstDash val="sysDot"/>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V="1">
                <a:off x="1638795" y="4007063"/>
                <a:ext cx="0" cy="268054"/>
              </a:xfrm>
              <a:prstGeom prst="line">
                <a:avLst/>
              </a:prstGeom>
              <a:ln w="19050">
                <a:solidFill>
                  <a:srgbClr val="1C6004"/>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a:off x="1511485" y="4508665"/>
                <a:ext cx="198562" cy="0"/>
              </a:xfrm>
              <a:prstGeom prst="line">
                <a:avLst/>
              </a:prstGeom>
              <a:ln w="19050">
                <a:solidFill>
                  <a:srgbClr val="1C6004"/>
                </a:solidFill>
                <a:prstDash val="sysDot"/>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V="1">
                <a:off x="1511484" y="4007063"/>
                <a:ext cx="1" cy="501602"/>
              </a:xfrm>
              <a:prstGeom prst="line">
                <a:avLst/>
              </a:prstGeom>
              <a:ln w="19050">
                <a:solidFill>
                  <a:srgbClr val="1C6004"/>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H="1">
                <a:off x="1407226" y="4742213"/>
                <a:ext cx="302821" cy="0"/>
              </a:xfrm>
              <a:prstGeom prst="line">
                <a:avLst/>
              </a:prstGeom>
              <a:ln w="19050">
                <a:solidFill>
                  <a:srgbClr val="1C6004"/>
                </a:solidFill>
                <a:prstDash val="sysDot"/>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V="1">
                <a:off x="1407226" y="4007063"/>
                <a:ext cx="0" cy="735150"/>
              </a:xfrm>
              <a:prstGeom prst="line">
                <a:avLst/>
              </a:prstGeom>
              <a:ln w="19050">
                <a:solidFill>
                  <a:srgbClr val="1C6004"/>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479"/>
            <p:cNvGrpSpPr>
              <a:grpSpLocks/>
            </p:cNvGrpSpPr>
            <p:nvPr/>
          </p:nvGrpSpPr>
          <p:grpSpPr bwMode="gray">
            <a:xfrm>
              <a:off x="3668355" y="5310272"/>
              <a:ext cx="547687" cy="749300"/>
              <a:chOff x="1159" y="3175"/>
              <a:chExt cx="345" cy="354"/>
            </a:xfrm>
          </p:grpSpPr>
          <p:pic>
            <p:nvPicPr>
              <p:cNvPr id="280" name="Picture 480"/>
              <p:cNvPicPr>
                <a:picLocks noChangeAspect="1" noChangeArrowheads="1"/>
              </p:cNvPicPr>
              <p:nvPr/>
            </p:nvPicPr>
            <p:blipFill>
              <a:blip r:embed="rId5" cstate="print"/>
              <a:srcRect/>
              <a:stretch>
                <a:fillRect/>
              </a:stretch>
            </p:blipFill>
            <p:spPr bwMode="gray">
              <a:xfrm>
                <a:off x="1159" y="3379"/>
                <a:ext cx="345" cy="150"/>
              </a:xfrm>
              <a:prstGeom prst="rect">
                <a:avLst/>
              </a:prstGeom>
              <a:noFill/>
              <a:ln w="9525">
                <a:noFill/>
                <a:miter lim="800000"/>
                <a:headEnd/>
                <a:tailEnd/>
              </a:ln>
            </p:spPr>
          </p:pic>
          <p:pic>
            <p:nvPicPr>
              <p:cNvPr id="281" name="Picture 481"/>
              <p:cNvPicPr>
                <a:picLocks noChangeAspect="1" noChangeArrowheads="1"/>
              </p:cNvPicPr>
              <p:nvPr/>
            </p:nvPicPr>
            <p:blipFill>
              <a:blip r:embed="rId5" cstate="print"/>
              <a:srcRect/>
              <a:stretch>
                <a:fillRect/>
              </a:stretch>
            </p:blipFill>
            <p:spPr bwMode="gray">
              <a:xfrm>
                <a:off x="1159" y="3277"/>
                <a:ext cx="345" cy="150"/>
              </a:xfrm>
              <a:prstGeom prst="rect">
                <a:avLst/>
              </a:prstGeom>
              <a:noFill/>
              <a:ln w="9525">
                <a:noFill/>
                <a:miter lim="800000"/>
                <a:headEnd/>
                <a:tailEnd/>
              </a:ln>
            </p:spPr>
          </p:pic>
          <p:pic>
            <p:nvPicPr>
              <p:cNvPr id="282" name="Picture 482"/>
              <p:cNvPicPr>
                <a:picLocks noChangeAspect="1" noChangeArrowheads="1"/>
              </p:cNvPicPr>
              <p:nvPr/>
            </p:nvPicPr>
            <p:blipFill>
              <a:blip r:embed="rId5" cstate="print"/>
              <a:srcRect/>
              <a:stretch>
                <a:fillRect/>
              </a:stretch>
            </p:blipFill>
            <p:spPr bwMode="gray">
              <a:xfrm>
                <a:off x="1159" y="3175"/>
                <a:ext cx="345" cy="150"/>
              </a:xfrm>
              <a:prstGeom prst="rect">
                <a:avLst/>
              </a:prstGeom>
              <a:noFill/>
              <a:ln w="9525">
                <a:noFill/>
                <a:miter lim="800000"/>
                <a:headEnd/>
                <a:tailEnd/>
              </a:ln>
            </p:spPr>
          </p:pic>
        </p:grpSp>
        <p:sp>
          <p:nvSpPr>
            <p:cNvPr id="284" name="TextBox 283"/>
            <p:cNvSpPr txBox="1"/>
            <p:nvPr/>
          </p:nvSpPr>
          <p:spPr bwMode="auto">
            <a:xfrm>
              <a:off x="3574943" y="6184449"/>
              <a:ext cx="745397" cy="123111"/>
            </a:xfrm>
            <a:prstGeom prst="rect">
              <a:avLst/>
            </a:prstGeom>
            <a:noFill/>
            <a:ln w="19050" algn="ctr">
              <a:noFill/>
              <a:miter lim="800000"/>
              <a:headEnd/>
              <a:tailEnd/>
            </a:ln>
          </p:spPr>
          <p:txBody>
            <a:bodyPr wrap="none" lIns="0" tIns="0" rIns="0" bIns="0" rtlCol="0">
              <a:spAutoFit/>
            </a:bodyPr>
            <a:lstStyle/>
            <a:p>
              <a:r>
                <a:rPr lang="en-US" sz="800" dirty="0" smtClean="0"/>
                <a:t>32 x 10G servers</a:t>
              </a:r>
            </a:p>
          </p:txBody>
        </p:sp>
        <p:pic>
          <p:nvPicPr>
            <p:cNvPr id="285" name="Picture 16" descr="ICON_VM_detail_flat_R2_Q408.png"/>
            <p:cNvPicPr>
              <a:picLocks noChangeAspect="1"/>
            </p:cNvPicPr>
            <p:nvPr/>
          </p:nvPicPr>
          <p:blipFill>
            <a:blip r:embed="rId6" cstate="screen"/>
            <a:srcRect/>
            <a:stretch>
              <a:fillRect/>
            </a:stretch>
          </p:blipFill>
          <p:spPr bwMode="auto">
            <a:xfrm>
              <a:off x="3699704" y="5433618"/>
              <a:ext cx="187497" cy="166735"/>
            </a:xfrm>
            <a:prstGeom prst="rect">
              <a:avLst/>
            </a:prstGeom>
            <a:noFill/>
            <a:ln w="9525">
              <a:noFill/>
              <a:miter lim="800000"/>
              <a:headEnd/>
              <a:tailEnd/>
            </a:ln>
          </p:spPr>
        </p:pic>
        <p:pic>
          <p:nvPicPr>
            <p:cNvPr id="286" name="Picture 16" descr="ICON_VM_detail_flat_R2_Q408.png"/>
            <p:cNvPicPr>
              <a:picLocks noChangeAspect="1"/>
            </p:cNvPicPr>
            <p:nvPr/>
          </p:nvPicPr>
          <p:blipFill>
            <a:blip r:embed="rId6" cstate="screen"/>
            <a:srcRect/>
            <a:stretch>
              <a:fillRect/>
            </a:stretch>
          </p:blipFill>
          <p:spPr bwMode="auto">
            <a:xfrm>
              <a:off x="3692617" y="5639181"/>
              <a:ext cx="187497" cy="166735"/>
            </a:xfrm>
            <a:prstGeom prst="rect">
              <a:avLst/>
            </a:prstGeom>
            <a:noFill/>
            <a:ln w="9525">
              <a:noFill/>
              <a:miter lim="800000"/>
              <a:headEnd/>
              <a:tailEnd/>
            </a:ln>
          </p:spPr>
        </p:pic>
        <p:pic>
          <p:nvPicPr>
            <p:cNvPr id="287" name="Picture 16" descr="ICON_VM_detail_flat_R2_Q408.png"/>
            <p:cNvPicPr>
              <a:picLocks noChangeAspect="1"/>
            </p:cNvPicPr>
            <p:nvPr/>
          </p:nvPicPr>
          <p:blipFill>
            <a:blip r:embed="rId6" cstate="screen"/>
            <a:srcRect/>
            <a:stretch>
              <a:fillRect/>
            </a:stretch>
          </p:blipFill>
          <p:spPr bwMode="auto">
            <a:xfrm>
              <a:off x="3696160" y="5855376"/>
              <a:ext cx="187497" cy="166735"/>
            </a:xfrm>
            <a:prstGeom prst="rect">
              <a:avLst/>
            </a:prstGeom>
            <a:noFill/>
            <a:ln w="9525">
              <a:noFill/>
              <a:miter lim="800000"/>
              <a:headEnd/>
              <a:tailEnd/>
            </a:ln>
          </p:spPr>
        </p:pic>
      </p:grpSp>
      <p:grpSp>
        <p:nvGrpSpPr>
          <p:cNvPr id="15" name="Group 316"/>
          <p:cNvGrpSpPr/>
          <p:nvPr/>
        </p:nvGrpSpPr>
        <p:grpSpPr>
          <a:xfrm>
            <a:off x="5901192" y="5405966"/>
            <a:ext cx="547687" cy="749300"/>
            <a:chOff x="1336281" y="5349259"/>
            <a:chExt cx="547687" cy="749300"/>
          </a:xfrm>
        </p:grpSpPr>
        <p:grpSp>
          <p:nvGrpSpPr>
            <p:cNvPr id="16" name="Group 479"/>
            <p:cNvGrpSpPr>
              <a:grpSpLocks/>
            </p:cNvGrpSpPr>
            <p:nvPr/>
          </p:nvGrpSpPr>
          <p:grpSpPr bwMode="gray">
            <a:xfrm>
              <a:off x="1336281" y="5349259"/>
              <a:ext cx="547687" cy="749300"/>
              <a:chOff x="1159" y="3175"/>
              <a:chExt cx="345" cy="354"/>
            </a:xfrm>
          </p:grpSpPr>
          <p:pic>
            <p:nvPicPr>
              <p:cNvPr id="322" name="Picture 480"/>
              <p:cNvPicPr>
                <a:picLocks noChangeAspect="1" noChangeArrowheads="1"/>
              </p:cNvPicPr>
              <p:nvPr/>
            </p:nvPicPr>
            <p:blipFill>
              <a:blip r:embed="rId5" cstate="print"/>
              <a:srcRect/>
              <a:stretch>
                <a:fillRect/>
              </a:stretch>
            </p:blipFill>
            <p:spPr bwMode="gray">
              <a:xfrm>
                <a:off x="1159" y="3379"/>
                <a:ext cx="345" cy="150"/>
              </a:xfrm>
              <a:prstGeom prst="rect">
                <a:avLst/>
              </a:prstGeom>
              <a:noFill/>
              <a:ln w="9525">
                <a:noFill/>
                <a:miter lim="800000"/>
                <a:headEnd/>
                <a:tailEnd/>
              </a:ln>
            </p:spPr>
          </p:pic>
          <p:pic>
            <p:nvPicPr>
              <p:cNvPr id="323" name="Picture 481"/>
              <p:cNvPicPr>
                <a:picLocks noChangeAspect="1" noChangeArrowheads="1"/>
              </p:cNvPicPr>
              <p:nvPr/>
            </p:nvPicPr>
            <p:blipFill>
              <a:blip r:embed="rId5" cstate="print"/>
              <a:srcRect/>
              <a:stretch>
                <a:fillRect/>
              </a:stretch>
            </p:blipFill>
            <p:spPr bwMode="gray">
              <a:xfrm>
                <a:off x="1159" y="3277"/>
                <a:ext cx="345" cy="150"/>
              </a:xfrm>
              <a:prstGeom prst="rect">
                <a:avLst/>
              </a:prstGeom>
              <a:noFill/>
              <a:ln w="9525">
                <a:noFill/>
                <a:miter lim="800000"/>
                <a:headEnd/>
                <a:tailEnd/>
              </a:ln>
            </p:spPr>
          </p:pic>
          <p:pic>
            <p:nvPicPr>
              <p:cNvPr id="324" name="Picture 482"/>
              <p:cNvPicPr>
                <a:picLocks noChangeAspect="1" noChangeArrowheads="1"/>
              </p:cNvPicPr>
              <p:nvPr/>
            </p:nvPicPr>
            <p:blipFill>
              <a:blip r:embed="rId5" cstate="print"/>
              <a:srcRect/>
              <a:stretch>
                <a:fillRect/>
              </a:stretch>
            </p:blipFill>
            <p:spPr bwMode="gray">
              <a:xfrm>
                <a:off x="1159" y="3175"/>
                <a:ext cx="345" cy="150"/>
              </a:xfrm>
              <a:prstGeom prst="rect">
                <a:avLst/>
              </a:prstGeom>
              <a:noFill/>
              <a:ln w="9525">
                <a:noFill/>
                <a:miter lim="800000"/>
                <a:headEnd/>
                <a:tailEnd/>
              </a:ln>
            </p:spPr>
          </p:pic>
        </p:grpSp>
        <p:pic>
          <p:nvPicPr>
            <p:cNvPr id="319" name="Picture 16" descr="ICON_VM_detail_flat_R2_Q408.png"/>
            <p:cNvPicPr>
              <a:picLocks noChangeAspect="1"/>
            </p:cNvPicPr>
            <p:nvPr/>
          </p:nvPicPr>
          <p:blipFill>
            <a:blip r:embed="rId6" cstate="screen"/>
            <a:srcRect/>
            <a:stretch>
              <a:fillRect/>
            </a:stretch>
          </p:blipFill>
          <p:spPr bwMode="auto">
            <a:xfrm>
              <a:off x="1410160" y="5408809"/>
              <a:ext cx="187497" cy="166735"/>
            </a:xfrm>
            <a:prstGeom prst="rect">
              <a:avLst/>
            </a:prstGeom>
            <a:noFill/>
            <a:ln w="9525">
              <a:noFill/>
              <a:miter lim="800000"/>
              <a:headEnd/>
              <a:tailEnd/>
            </a:ln>
          </p:spPr>
        </p:pic>
        <p:pic>
          <p:nvPicPr>
            <p:cNvPr id="320" name="Picture 16" descr="ICON_VM_detail_flat_R2_Q408.png"/>
            <p:cNvPicPr>
              <a:picLocks noChangeAspect="1"/>
            </p:cNvPicPr>
            <p:nvPr/>
          </p:nvPicPr>
          <p:blipFill>
            <a:blip r:embed="rId6" cstate="screen"/>
            <a:srcRect/>
            <a:stretch>
              <a:fillRect/>
            </a:stretch>
          </p:blipFill>
          <p:spPr bwMode="auto">
            <a:xfrm>
              <a:off x="1420792" y="5663991"/>
              <a:ext cx="187497" cy="166735"/>
            </a:xfrm>
            <a:prstGeom prst="rect">
              <a:avLst/>
            </a:prstGeom>
            <a:noFill/>
            <a:ln w="9525">
              <a:noFill/>
              <a:miter lim="800000"/>
              <a:headEnd/>
              <a:tailEnd/>
            </a:ln>
          </p:spPr>
        </p:pic>
        <p:pic>
          <p:nvPicPr>
            <p:cNvPr id="321" name="Picture 16" descr="ICON_VM_detail_flat_R2_Q408.png"/>
            <p:cNvPicPr>
              <a:picLocks noChangeAspect="1"/>
            </p:cNvPicPr>
            <p:nvPr/>
          </p:nvPicPr>
          <p:blipFill>
            <a:blip r:embed="rId6" cstate="screen"/>
            <a:srcRect/>
            <a:stretch>
              <a:fillRect/>
            </a:stretch>
          </p:blipFill>
          <p:spPr bwMode="auto">
            <a:xfrm>
              <a:off x="1431424" y="5897907"/>
              <a:ext cx="187497" cy="166735"/>
            </a:xfrm>
            <a:prstGeom prst="rect">
              <a:avLst/>
            </a:prstGeom>
            <a:noFill/>
            <a:ln w="9525">
              <a:noFill/>
              <a:miter lim="800000"/>
              <a:headEnd/>
              <a:tailEnd/>
            </a:ln>
          </p:spPr>
        </p:pic>
      </p:grpSp>
      <p:grpSp>
        <p:nvGrpSpPr>
          <p:cNvPr id="17" name="Group 324"/>
          <p:cNvGrpSpPr/>
          <p:nvPr/>
        </p:nvGrpSpPr>
        <p:grpSpPr>
          <a:xfrm>
            <a:off x="7793788" y="5416599"/>
            <a:ext cx="547687" cy="749300"/>
            <a:chOff x="1336281" y="5349259"/>
            <a:chExt cx="547687" cy="749300"/>
          </a:xfrm>
        </p:grpSpPr>
        <p:grpSp>
          <p:nvGrpSpPr>
            <p:cNvPr id="18" name="Group 479"/>
            <p:cNvGrpSpPr>
              <a:grpSpLocks/>
            </p:cNvGrpSpPr>
            <p:nvPr/>
          </p:nvGrpSpPr>
          <p:grpSpPr bwMode="gray">
            <a:xfrm>
              <a:off x="1336281" y="5349259"/>
              <a:ext cx="547687" cy="749300"/>
              <a:chOff x="1159" y="3175"/>
              <a:chExt cx="345" cy="354"/>
            </a:xfrm>
          </p:grpSpPr>
          <p:pic>
            <p:nvPicPr>
              <p:cNvPr id="330" name="Picture 480"/>
              <p:cNvPicPr>
                <a:picLocks noChangeAspect="1" noChangeArrowheads="1"/>
              </p:cNvPicPr>
              <p:nvPr/>
            </p:nvPicPr>
            <p:blipFill>
              <a:blip r:embed="rId5" cstate="print"/>
              <a:srcRect/>
              <a:stretch>
                <a:fillRect/>
              </a:stretch>
            </p:blipFill>
            <p:spPr bwMode="gray">
              <a:xfrm>
                <a:off x="1159" y="3379"/>
                <a:ext cx="345" cy="150"/>
              </a:xfrm>
              <a:prstGeom prst="rect">
                <a:avLst/>
              </a:prstGeom>
              <a:noFill/>
              <a:ln w="9525">
                <a:noFill/>
                <a:miter lim="800000"/>
                <a:headEnd/>
                <a:tailEnd/>
              </a:ln>
            </p:spPr>
          </p:pic>
          <p:pic>
            <p:nvPicPr>
              <p:cNvPr id="331" name="Picture 481"/>
              <p:cNvPicPr>
                <a:picLocks noChangeAspect="1" noChangeArrowheads="1"/>
              </p:cNvPicPr>
              <p:nvPr/>
            </p:nvPicPr>
            <p:blipFill>
              <a:blip r:embed="rId5" cstate="print"/>
              <a:srcRect/>
              <a:stretch>
                <a:fillRect/>
              </a:stretch>
            </p:blipFill>
            <p:spPr bwMode="gray">
              <a:xfrm>
                <a:off x="1159" y="3277"/>
                <a:ext cx="345" cy="150"/>
              </a:xfrm>
              <a:prstGeom prst="rect">
                <a:avLst/>
              </a:prstGeom>
              <a:noFill/>
              <a:ln w="9525">
                <a:noFill/>
                <a:miter lim="800000"/>
                <a:headEnd/>
                <a:tailEnd/>
              </a:ln>
            </p:spPr>
          </p:pic>
          <p:pic>
            <p:nvPicPr>
              <p:cNvPr id="332" name="Picture 482"/>
              <p:cNvPicPr>
                <a:picLocks noChangeAspect="1" noChangeArrowheads="1"/>
              </p:cNvPicPr>
              <p:nvPr/>
            </p:nvPicPr>
            <p:blipFill>
              <a:blip r:embed="rId5" cstate="print"/>
              <a:srcRect/>
              <a:stretch>
                <a:fillRect/>
              </a:stretch>
            </p:blipFill>
            <p:spPr bwMode="gray">
              <a:xfrm>
                <a:off x="1159" y="3175"/>
                <a:ext cx="345" cy="150"/>
              </a:xfrm>
              <a:prstGeom prst="rect">
                <a:avLst/>
              </a:prstGeom>
              <a:noFill/>
              <a:ln w="9525">
                <a:noFill/>
                <a:miter lim="800000"/>
                <a:headEnd/>
                <a:tailEnd/>
              </a:ln>
            </p:spPr>
          </p:pic>
        </p:grpSp>
        <p:pic>
          <p:nvPicPr>
            <p:cNvPr id="327" name="Picture 16" descr="ICON_VM_detail_flat_R2_Q408.png"/>
            <p:cNvPicPr>
              <a:picLocks noChangeAspect="1"/>
            </p:cNvPicPr>
            <p:nvPr/>
          </p:nvPicPr>
          <p:blipFill>
            <a:blip r:embed="rId6" cstate="screen"/>
            <a:srcRect/>
            <a:stretch>
              <a:fillRect/>
            </a:stretch>
          </p:blipFill>
          <p:spPr bwMode="auto">
            <a:xfrm>
              <a:off x="1410160" y="5408809"/>
              <a:ext cx="187497" cy="166735"/>
            </a:xfrm>
            <a:prstGeom prst="rect">
              <a:avLst/>
            </a:prstGeom>
            <a:noFill/>
            <a:ln w="9525">
              <a:noFill/>
              <a:miter lim="800000"/>
              <a:headEnd/>
              <a:tailEnd/>
            </a:ln>
          </p:spPr>
        </p:pic>
        <p:pic>
          <p:nvPicPr>
            <p:cNvPr id="328" name="Picture 16" descr="ICON_VM_detail_flat_R2_Q408.png"/>
            <p:cNvPicPr>
              <a:picLocks noChangeAspect="1"/>
            </p:cNvPicPr>
            <p:nvPr/>
          </p:nvPicPr>
          <p:blipFill>
            <a:blip r:embed="rId6" cstate="screen"/>
            <a:srcRect/>
            <a:stretch>
              <a:fillRect/>
            </a:stretch>
          </p:blipFill>
          <p:spPr bwMode="auto">
            <a:xfrm>
              <a:off x="1420792" y="5663991"/>
              <a:ext cx="187497" cy="166735"/>
            </a:xfrm>
            <a:prstGeom prst="rect">
              <a:avLst/>
            </a:prstGeom>
            <a:noFill/>
            <a:ln w="9525">
              <a:noFill/>
              <a:miter lim="800000"/>
              <a:headEnd/>
              <a:tailEnd/>
            </a:ln>
          </p:spPr>
        </p:pic>
        <p:pic>
          <p:nvPicPr>
            <p:cNvPr id="329" name="Picture 16" descr="ICON_VM_detail_flat_R2_Q408.png"/>
            <p:cNvPicPr>
              <a:picLocks noChangeAspect="1"/>
            </p:cNvPicPr>
            <p:nvPr/>
          </p:nvPicPr>
          <p:blipFill>
            <a:blip r:embed="rId6" cstate="screen"/>
            <a:srcRect/>
            <a:stretch>
              <a:fillRect/>
            </a:stretch>
          </p:blipFill>
          <p:spPr bwMode="auto">
            <a:xfrm>
              <a:off x="1431424" y="5897907"/>
              <a:ext cx="187497" cy="166735"/>
            </a:xfrm>
            <a:prstGeom prst="rect">
              <a:avLst/>
            </a:prstGeom>
            <a:noFill/>
            <a:ln w="9525">
              <a:noFill/>
              <a:miter lim="800000"/>
              <a:headEnd/>
              <a:tailEnd/>
            </a:ln>
          </p:spPr>
        </p:pic>
      </p:grpSp>
      <p:sp>
        <p:nvSpPr>
          <p:cNvPr id="336" name="TextBox 335"/>
          <p:cNvSpPr txBox="1"/>
          <p:nvPr/>
        </p:nvSpPr>
        <p:spPr bwMode="auto">
          <a:xfrm>
            <a:off x="7657846" y="6216348"/>
            <a:ext cx="745397" cy="123111"/>
          </a:xfrm>
          <a:prstGeom prst="rect">
            <a:avLst/>
          </a:prstGeom>
          <a:noFill/>
          <a:ln w="19050" algn="ctr">
            <a:noFill/>
            <a:miter lim="800000"/>
            <a:headEnd/>
            <a:tailEnd/>
          </a:ln>
        </p:spPr>
        <p:txBody>
          <a:bodyPr wrap="none" lIns="0" tIns="0" rIns="0" bIns="0" rtlCol="0">
            <a:spAutoFit/>
          </a:bodyPr>
          <a:lstStyle/>
          <a:p>
            <a:r>
              <a:rPr lang="en-US" sz="800" dirty="0" smtClean="0"/>
              <a:t>32 x 10G servers</a:t>
            </a:r>
          </a:p>
        </p:txBody>
      </p:sp>
      <p:sp>
        <p:nvSpPr>
          <p:cNvPr id="337" name="TextBox 336"/>
          <p:cNvSpPr txBox="1"/>
          <p:nvPr/>
        </p:nvSpPr>
        <p:spPr bwMode="auto">
          <a:xfrm>
            <a:off x="5779428" y="6187994"/>
            <a:ext cx="745397" cy="123111"/>
          </a:xfrm>
          <a:prstGeom prst="rect">
            <a:avLst/>
          </a:prstGeom>
          <a:noFill/>
          <a:ln w="19050" algn="ctr">
            <a:noFill/>
            <a:miter lim="800000"/>
            <a:headEnd/>
            <a:tailEnd/>
          </a:ln>
        </p:spPr>
        <p:txBody>
          <a:bodyPr wrap="none" lIns="0" tIns="0" rIns="0" bIns="0" rtlCol="0">
            <a:spAutoFit/>
          </a:bodyPr>
          <a:lstStyle/>
          <a:p>
            <a:r>
              <a:rPr lang="en-US" sz="800" dirty="0" smtClean="0"/>
              <a:t>32 x 10G servers</a:t>
            </a:r>
          </a:p>
        </p:txBody>
      </p:sp>
      <p:sp>
        <p:nvSpPr>
          <p:cNvPr id="344" name="TextBox 343"/>
          <p:cNvSpPr txBox="1"/>
          <p:nvPr/>
        </p:nvSpPr>
        <p:spPr bwMode="auto">
          <a:xfrm>
            <a:off x="1444005" y="6435004"/>
            <a:ext cx="328616" cy="123111"/>
          </a:xfrm>
          <a:prstGeom prst="rect">
            <a:avLst/>
          </a:prstGeom>
          <a:noFill/>
          <a:ln w="19050" algn="ctr">
            <a:noFill/>
            <a:miter lim="800000"/>
            <a:headEnd/>
            <a:tailEnd/>
          </a:ln>
        </p:spPr>
        <p:txBody>
          <a:bodyPr wrap="none" lIns="0" tIns="0" rIns="0" bIns="0" rtlCol="0">
            <a:spAutoFit/>
          </a:bodyPr>
          <a:lstStyle/>
          <a:p>
            <a:r>
              <a:rPr lang="en-US" sz="800" dirty="0" smtClean="0"/>
              <a:t>Rack 1 </a:t>
            </a:r>
          </a:p>
        </p:txBody>
      </p:sp>
      <p:sp>
        <p:nvSpPr>
          <p:cNvPr id="345" name="TextBox 344"/>
          <p:cNvSpPr txBox="1"/>
          <p:nvPr/>
        </p:nvSpPr>
        <p:spPr bwMode="auto">
          <a:xfrm>
            <a:off x="7944043" y="6491711"/>
            <a:ext cx="363882" cy="123111"/>
          </a:xfrm>
          <a:prstGeom prst="rect">
            <a:avLst/>
          </a:prstGeom>
          <a:noFill/>
          <a:ln w="19050" algn="ctr">
            <a:noFill/>
            <a:miter lim="800000"/>
            <a:headEnd/>
            <a:tailEnd/>
          </a:ln>
        </p:spPr>
        <p:txBody>
          <a:bodyPr wrap="none" lIns="0" tIns="0" rIns="0" bIns="0" rtlCol="0">
            <a:spAutoFit/>
          </a:bodyPr>
          <a:lstStyle/>
          <a:p>
            <a:r>
              <a:rPr lang="en-US" sz="800" dirty="0" smtClean="0"/>
              <a:t>Rack 10</a:t>
            </a:r>
          </a:p>
        </p:txBody>
      </p:sp>
      <p:sp>
        <p:nvSpPr>
          <p:cNvPr id="346" name="TextBox 345"/>
          <p:cNvSpPr txBox="1"/>
          <p:nvPr/>
        </p:nvSpPr>
        <p:spPr bwMode="auto">
          <a:xfrm>
            <a:off x="6023008" y="6495249"/>
            <a:ext cx="302968" cy="123111"/>
          </a:xfrm>
          <a:prstGeom prst="rect">
            <a:avLst/>
          </a:prstGeom>
          <a:noFill/>
          <a:ln w="19050" algn="ctr">
            <a:noFill/>
            <a:miter lim="800000"/>
            <a:headEnd/>
            <a:tailEnd/>
          </a:ln>
        </p:spPr>
        <p:txBody>
          <a:bodyPr wrap="none" lIns="0" tIns="0" rIns="0" bIns="0" rtlCol="0">
            <a:spAutoFit/>
          </a:bodyPr>
          <a:lstStyle/>
          <a:p>
            <a:r>
              <a:rPr lang="en-US" sz="800" dirty="0" smtClean="0"/>
              <a:t>Rack 9</a:t>
            </a:r>
          </a:p>
        </p:txBody>
      </p:sp>
      <p:sp>
        <p:nvSpPr>
          <p:cNvPr id="347" name="TextBox 346"/>
          <p:cNvSpPr txBox="1"/>
          <p:nvPr/>
        </p:nvSpPr>
        <p:spPr bwMode="auto">
          <a:xfrm>
            <a:off x="3765447" y="6449181"/>
            <a:ext cx="302968" cy="123111"/>
          </a:xfrm>
          <a:prstGeom prst="rect">
            <a:avLst/>
          </a:prstGeom>
          <a:noFill/>
          <a:ln w="19050" algn="ctr">
            <a:noFill/>
            <a:miter lim="800000"/>
            <a:headEnd/>
            <a:tailEnd/>
          </a:ln>
        </p:spPr>
        <p:txBody>
          <a:bodyPr wrap="none" lIns="0" tIns="0" rIns="0" bIns="0" rtlCol="0">
            <a:spAutoFit/>
          </a:bodyPr>
          <a:lstStyle/>
          <a:p>
            <a:r>
              <a:rPr lang="en-US" sz="800" dirty="0" smtClean="0"/>
              <a:t>Rack 2</a:t>
            </a:r>
          </a:p>
        </p:txBody>
      </p:sp>
      <p:cxnSp>
        <p:nvCxnSpPr>
          <p:cNvPr id="184" name="Straight Connector 183"/>
          <p:cNvCxnSpPr>
            <a:endCxn id="199" idx="2"/>
          </p:cNvCxnSpPr>
          <p:nvPr/>
        </p:nvCxnSpPr>
        <p:spPr>
          <a:xfrm flipV="1">
            <a:off x="1294847" y="3714764"/>
            <a:ext cx="3926360" cy="960599"/>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a:stCxn id="158" idx="0"/>
            <a:endCxn id="215" idx="2"/>
          </p:cNvCxnSpPr>
          <p:nvPr/>
        </p:nvCxnSpPr>
        <p:spPr>
          <a:xfrm rot="5400000" flipH="1" flipV="1">
            <a:off x="3169984" y="1870041"/>
            <a:ext cx="961410" cy="465085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9" name="Group 129"/>
          <p:cNvGrpSpPr/>
          <p:nvPr/>
        </p:nvGrpSpPr>
        <p:grpSpPr>
          <a:xfrm>
            <a:off x="4096222" y="3838354"/>
            <a:ext cx="1539034" cy="942790"/>
            <a:chOff x="412867" y="2814410"/>
            <a:chExt cx="2656905" cy="1808534"/>
          </a:xfrm>
        </p:grpSpPr>
        <p:pic>
          <p:nvPicPr>
            <p:cNvPr id="236" name="Picture 48" descr="C:\jim\Collateral\diagrams\VCS_diagram\VCS_cloud.png"/>
            <p:cNvPicPr>
              <a:picLocks noChangeAspect="1" noChangeArrowheads="1"/>
            </p:cNvPicPr>
            <p:nvPr/>
          </p:nvPicPr>
          <p:blipFill>
            <a:blip r:embed="rId7"/>
            <a:srcRect/>
            <a:stretch>
              <a:fillRect/>
            </a:stretch>
          </p:blipFill>
          <p:spPr bwMode="gray">
            <a:xfrm>
              <a:off x="412867" y="2814410"/>
              <a:ext cx="2656905" cy="1808534"/>
            </a:xfrm>
            <a:prstGeom prst="rect">
              <a:avLst/>
            </a:prstGeom>
            <a:noFill/>
          </p:spPr>
        </p:pic>
        <p:pic>
          <p:nvPicPr>
            <p:cNvPr id="237" name="Picture 236" descr="Brocade_VCS_icon.png"/>
            <p:cNvPicPr>
              <a:picLocks noChangeAspect="1"/>
            </p:cNvPicPr>
            <p:nvPr/>
          </p:nvPicPr>
          <p:blipFill>
            <a:blip r:embed="rId8"/>
            <a:stretch>
              <a:fillRect/>
            </a:stretch>
          </p:blipFill>
          <p:spPr>
            <a:xfrm>
              <a:off x="1324096" y="3350759"/>
              <a:ext cx="1027219" cy="672257"/>
            </a:xfrm>
            <a:prstGeom prst="rect">
              <a:avLst/>
            </a:prstGeom>
          </p:spPr>
        </p:pic>
      </p:grpSp>
      <p:sp>
        <p:nvSpPr>
          <p:cNvPr id="348" name="TextBox 347"/>
          <p:cNvSpPr txBox="1"/>
          <p:nvPr/>
        </p:nvSpPr>
        <p:spPr bwMode="auto">
          <a:xfrm>
            <a:off x="1050281" y="3976469"/>
            <a:ext cx="1182556" cy="461665"/>
          </a:xfrm>
          <a:prstGeom prst="rect">
            <a:avLst/>
          </a:prstGeom>
          <a:noFill/>
          <a:ln w="19050" algn="ctr">
            <a:noFill/>
            <a:miter lim="800000"/>
            <a:headEnd/>
            <a:tailEnd/>
          </a:ln>
        </p:spPr>
        <p:txBody>
          <a:bodyPr wrap="square" lIns="0" tIns="0" rIns="0" bIns="0" rtlCol="0">
            <a:spAutoFit/>
          </a:bodyPr>
          <a:lstStyle/>
          <a:p>
            <a:pPr marL="228600" indent="-228600" algn="ctr"/>
            <a:r>
              <a:rPr lang="en-US" sz="1000" dirty="0" smtClean="0"/>
              <a:t>4 ECMP between </a:t>
            </a:r>
          </a:p>
          <a:p>
            <a:pPr marL="228600" indent="-228600" algn="ctr"/>
            <a:r>
              <a:rPr lang="en-US" sz="1000" dirty="0" smtClean="0"/>
              <a:t>Inter-Rack  Server </a:t>
            </a:r>
          </a:p>
          <a:p>
            <a:pPr marL="228600" indent="-228600" algn="ctr"/>
            <a:r>
              <a:rPr lang="en-US" sz="1000" dirty="0" smtClean="0"/>
              <a:t>traffic</a:t>
            </a:r>
          </a:p>
        </p:txBody>
      </p:sp>
      <p:sp>
        <p:nvSpPr>
          <p:cNvPr id="238" name="TextBox 237"/>
          <p:cNvSpPr txBox="1"/>
          <p:nvPr/>
        </p:nvSpPr>
        <p:spPr bwMode="auto">
          <a:xfrm>
            <a:off x="2343121" y="4646078"/>
            <a:ext cx="1165624" cy="307777"/>
          </a:xfrm>
          <a:prstGeom prst="rect">
            <a:avLst/>
          </a:prstGeom>
          <a:noFill/>
          <a:ln w="19050" algn="ctr">
            <a:noFill/>
            <a:miter lim="800000"/>
            <a:headEnd/>
            <a:tailEnd/>
          </a:ln>
        </p:spPr>
        <p:txBody>
          <a:bodyPr wrap="square" lIns="0" tIns="0" rIns="0" bIns="0" rtlCol="0">
            <a:spAutoFit/>
          </a:bodyPr>
          <a:lstStyle/>
          <a:p>
            <a:r>
              <a:rPr lang="en-US" sz="1000" dirty="0" smtClean="0"/>
              <a:t>VDX 6720-40 X 10G</a:t>
            </a:r>
          </a:p>
          <a:p>
            <a:r>
              <a:rPr lang="en-US" sz="1000" dirty="0" smtClean="0"/>
              <a:t> </a:t>
            </a:r>
          </a:p>
        </p:txBody>
      </p:sp>
      <p:sp>
        <p:nvSpPr>
          <p:cNvPr id="239" name="TextBox 238"/>
          <p:cNvSpPr txBox="1"/>
          <p:nvPr/>
        </p:nvSpPr>
        <p:spPr bwMode="auto">
          <a:xfrm>
            <a:off x="2866157" y="4391138"/>
            <a:ext cx="1152950" cy="246221"/>
          </a:xfrm>
          <a:prstGeom prst="rect">
            <a:avLst/>
          </a:prstGeom>
          <a:noFill/>
          <a:ln w="19050" algn="ctr">
            <a:noFill/>
            <a:miter lim="800000"/>
            <a:headEnd/>
            <a:tailEnd/>
          </a:ln>
        </p:spPr>
        <p:txBody>
          <a:bodyPr wrap="square" lIns="0" tIns="0" rIns="0" bIns="0" rtlCol="0">
            <a:spAutoFit/>
          </a:bodyPr>
          <a:lstStyle/>
          <a:p>
            <a:pPr algn="ctr"/>
            <a:r>
              <a:rPr lang="en-US" sz="800" dirty="0" smtClean="0"/>
              <a:t>2 PORT ISL Trunk </a:t>
            </a:r>
          </a:p>
          <a:p>
            <a:pPr algn="ctr"/>
            <a:r>
              <a:rPr lang="en-US" sz="800" dirty="0" smtClean="0"/>
              <a:t>20G B/W</a:t>
            </a:r>
          </a:p>
        </p:txBody>
      </p:sp>
      <p:sp>
        <p:nvSpPr>
          <p:cNvPr id="241" name="TextBox 240"/>
          <p:cNvSpPr txBox="1"/>
          <p:nvPr/>
        </p:nvSpPr>
        <p:spPr bwMode="auto">
          <a:xfrm>
            <a:off x="1407454" y="2806643"/>
            <a:ext cx="2136732" cy="153888"/>
          </a:xfrm>
          <a:prstGeom prst="rect">
            <a:avLst/>
          </a:prstGeom>
          <a:noFill/>
          <a:ln w="19050" algn="ctr">
            <a:noFill/>
            <a:miter lim="800000"/>
            <a:headEnd/>
            <a:tailEnd/>
          </a:ln>
        </p:spPr>
        <p:txBody>
          <a:bodyPr wrap="square" lIns="0" tIns="0" rIns="0" bIns="0" rtlCol="0">
            <a:spAutoFit/>
          </a:bodyPr>
          <a:lstStyle/>
          <a:p>
            <a:r>
              <a:rPr lang="en-US" sz="1000" dirty="0" smtClean="0"/>
              <a:t>Total Bandwidth to Core: 160G</a:t>
            </a:r>
          </a:p>
        </p:txBody>
      </p:sp>
      <p:cxnSp>
        <p:nvCxnSpPr>
          <p:cNvPr id="243" name="Straight Arrow Connector 242"/>
          <p:cNvCxnSpPr/>
          <p:nvPr/>
        </p:nvCxnSpPr>
        <p:spPr>
          <a:xfrm rot="5400000">
            <a:off x="2865474" y="2950535"/>
            <a:ext cx="797442" cy="1588"/>
          </a:xfrm>
          <a:prstGeom prst="straightConnector1">
            <a:avLst/>
          </a:prstGeom>
          <a:ln w="31750">
            <a:solidFill>
              <a:schemeClr val="tx2"/>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sp>
        <p:nvSpPr>
          <p:cNvPr id="244" name="TextBox 243"/>
          <p:cNvSpPr txBox="1"/>
          <p:nvPr/>
        </p:nvSpPr>
        <p:spPr bwMode="auto">
          <a:xfrm>
            <a:off x="7490067" y="4047351"/>
            <a:ext cx="1056379" cy="615553"/>
          </a:xfrm>
          <a:prstGeom prst="rect">
            <a:avLst/>
          </a:prstGeom>
          <a:noFill/>
          <a:ln w="19050" algn="ctr">
            <a:noFill/>
            <a:miter lim="800000"/>
            <a:headEnd/>
            <a:tailEnd/>
          </a:ln>
        </p:spPr>
        <p:txBody>
          <a:bodyPr wrap="none" lIns="0" tIns="0" rIns="0" bIns="0" rtlCol="0">
            <a:spAutoFit/>
          </a:bodyPr>
          <a:lstStyle/>
          <a:p>
            <a:r>
              <a:rPr lang="en-US" sz="1000" dirty="0" smtClean="0"/>
              <a:t>VDX 6720-40x10G </a:t>
            </a:r>
          </a:p>
          <a:p>
            <a:pPr algn="ctr"/>
            <a:r>
              <a:rPr lang="en-US" sz="1000" dirty="0" smtClean="0"/>
              <a:t>8 –NS</a:t>
            </a:r>
          </a:p>
          <a:p>
            <a:pPr algn="ctr"/>
            <a:r>
              <a:rPr lang="en-US" sz="1000" dirty="0" smtClean="0"/>
              <a:t>0–EW</a:t>
            </a:r>
          </a:p>
          <a:p>
            <a:r>
              <a:rPr lang="en-US" sz="1000" dirty="0" smtClean="0"/>
              <a:t>4:1 Subscription </a:t>
            </a:r>
          </a:p>
        </p:txBody>
      </p:sp>
      <p:sp>
        <p:nvSpPr>
          <p:cNvPr id="245" name="Right Brace 244"/>
          <p:cNvSpPr/>
          <p:nvPr/>
        </p:nvSpPr>
        <p:spPr>
          <a:xfrm>
            <a:off x="6305107" y="3274828"/>
            <a:ext cx="414670" cy="510363"/>
          </a:xfrm>
          <a:prstGeom prst="rightBrace">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7" name="Right Brace 246"/>
          <p:cNvSpPr/>
          <p:nvPr/>
        </p:nvSpPr>
        <p:spPr>
          <a:xfrm>
            <a:off x="6872177" y="4362893"/>
            <a:ext cx="414670" cy="510363"/>
          </a:xfrm>
          <a:prstGeom prst="rightBrace">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8" name="Oval 247"/>
          <p:cNvSpPr/>
          <p:nvPr/>
        </p:nvSpPr>
        <p:spPr bwMode="gray">
          <a:xfrm rot="19280064" flipH="1">
            <a:off x="3330392" y="4185771"/>
            <a:ext cx="143891" cy="247645"/>
          </a:xfrm>
          <a:prstGeom prst="ellipse">
            <a:avLst/>
          </a:prstGeom>
          <a:noFill/>
          <a:ln w="28575" algn="ctr">
            <a:solidFill>
              <a:schemeClr val="accent2"/>
            </a:solidFill>
            <a:miter lim="800000"/>
            <a:headEnd/>
            <a:tailEnd/>
          </a:ln>
        </p:spPr>
        <p:txBody>
          <a:bodyPr wrap="none" rtlCol="0" anchor="ctr"/>
          <a:lstStyle/>
          <a:p>
            <a:pPr algn="ctr"/>
            <a:endParaRPr lang="en-US" dirty="0">
              <a:solidFill>
                <a:prstClr val="black"/>
              </a:solidFill>
            </a:endParaRPr>
          </a:p>
        </p:txBody>
      </p:sp>
      <p:cxnSp>
        <p:nvCxnSpPr>
          <p:cNvPr id="253" name="Straight Arrow Connector 252"/>
          <p:cNvCxnSpPr/>
          <p:nvPr/>
        </p:nvCxnSpPr>
        <p:spPr>
          <a:xfrm>
            <a:off x="2105247" y="4061637"/>
            <a:ext cx="478465" cy="95693"/>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54" name="Straight Arrow Connector 253"/>
          <p:cNvCxnSpPr/>
          <p:nvPr/>
        </p:nvCxnSpPr>
        <p:spPr>
          <a:xfrm>
            <a:off x="2083981" y="4072270"/>
            <a:ext cx="563526" cy="202018"/>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57" name="Straight Arrow Connector 256"/>
          <p:cNvCxnSpPr/>
          <p:nvPr/>
        </p:nvCxnSpPr>
        <p:spPr>
          <a:xfrm>
            <a:off x="2062716" y="4072270"/>
            <a:ext cx="563526" cy="287079"/>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60" name="Straight Arrow Connector 259"/>
          <p:cNvCxnSpPr/>
          <p:nvPr/>
        </p:nvCxnSpPr>
        <p:spPr>
          <a:xfrm>
            <a:off x="2062716" y="4051005"/>
            <a:ext cx="510363" cy="382772"/>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052330624"/>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29"/>
          <p:cNvSpPr>
            <a:spLocks noGrp="1"/>
          </p:cNvSpPr>
          <p:nvPr>
            <p:ph type="title"/>
          </p:nvPr>
        </p:nvSpPr>
        <p:spPr>
          <a:xfrm>
            <a:off x="350955" y="1846292"/>
            <a:ext cx="8089784" cy="1027974"/>
          </a:xfrm>
        </p:spPr>
        <p:txBody>
          <a:bodyPr/>
          <a:lstStyle/>
          <a:p>
            <a:r>
              <a:rPr lang="en-US" i="1" dirty="0" smtClean="0"/>
              <a:t>Something a little more traditional </a:t>
            </a:r>
            <a:br>
              <a:rPr lang="en-US" i="1" dirty="0" smtClean="0"/>
            </a:br>
            <a:r>
              <a:rPr lang="en-US" i="1" dirty="0" smtClean="0"/>
              <a:t>– </a:t>
            </a:r>
            <a:r>
              <a:rPr lang="en-US" dirty="0" err="1" smtClean="0"/>
              <a:t>Fibre</a:t>
            </a:r>
            <a:r>
              <a:rPr lang="en-US" dirty="0" smtClean="0"/>
              <a:t> Channel</a:t>
            </a:r>
            <a:endParaRPr lang="en-US" dirty="0"/>
          </a:p>
        </p:txBody>
      </p:sp>
      <p:pic>
        <p:nvPicPr>
          <p:cNvPr id="10" name="Picture Placeholder 9" descr="Segue_07_bridge.jpg"/>
          <p:cNvPicPr>
            <a:picLocks noGrp="1" noChangeAspect="1"/>
          </p:cNvPicPr>
          <p:nvPr>
            <p:ph type="pic" sz="quarter" idx="10"/>
          </p:nvPr>
        </p:nvPicPr>
        <p:blipFill>
          <a:blip r:embed="rId3" cstate="screen"/>
          <a:srcRect/>
          <a:stretch>
            <a:fillRect/>
          </a:stretch>
        </p:blipFill>
        <p:spPr/>
      </p:pic>
      <p:sp>
        <p:nvSpPr>
          <p:cNvPr id="19" name="Footer Placeholder 18"/>
          <p:cNvSpPr>
            <a:spLocks noGrp="1"/>
          </p:cNvSpPr>
          <p:nvPr>
            <p:ph type="ftr" sz="quarter" idx="3"/>
          </p:nvPr>
        </p:nvSpPr>
        <p:spPr/>
        <p:txBody>
          <a:bodyPr/>
          <a:lstStyle/>
          <a:p>
            <a:r>
              <a:rPr lang="en-US" smtClean="0"/>
              <a:t>© 2011 Brocade Communications Systems, Inc. - COMPANY PROPRIETARY INFORMATION</a:t>
            </a:r>
            <a:endParaRPr lang="en-US" dirty="0"/>
          </a:p>
        </p:txBody>
      </p:sp>
      <p:sp>
        <p:nvSpPr>
          <p:cNvPr id="9" name="Slide Number Placeholder 8"/>
          <p:cNvSpPr>
            <a:spLocks noGrp="1"/>
          </p:cNvSpPr>
          <p:nvPr>
            <p:ph type="sldNum" sz="quarter" idx="4"/>
          </p:nvPr>
        </p:nvSpPr>
        <p:spPr/>
        <p:txBody>
          <a:bodyPr/>
          <a:lstStyle/>
          <a:p>
            <a:fld id="{7BCC8D0D-EAEC-449D-9161-023DFF90F2E2}" type="slidenum">
              <a:rPr lang="en-US" smtClean="0"/>
              <a:pPr/>
              <a:t>43</a:t>
            </a:fld>
            <a:endParaRPr lang="en-US" dirty="0"/>
          </a:p>
        </p:txBody>
      </p:sp>
      <p:sp>
        <p:nvSpPr>
          <p:cNvPr id="6" name="Date Placeholder 5"/>
          <p:cNvSpPr>
            <a:spLocks noGrp="1"/>
          </p:cNvSpPr>
          <p:nvPr>
            <p:ph type="dt" sz="half" idx="2"/>
          </p:nvPr>
        </p:nvSpPr>
        <p:spPr/>
        <p:txBody>
          <a:bodyPr/>
          <a:lstStyle/>
          <a:p>
            <a:fld id="{19D34ED4-7ECC-42E7-93AC-BC7FF5EF2FD9}" type="datetime3">
              <a:rPr lang="en-AU" smtClean="0"/>
              <a:pPr/>
              <a:t>22 September, 2011</a:t>
            </a:fld>
            <a:endParaRPr lang="en-US" dirty="0"/>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icture Placeholder 11"/>
          <p:cNvSpPr txBox="1">
            <a:spLocks/>
          </p:cNvSpPr>
          <p:nvPr/>
        </p:nvSpPr>
        <p:spPr bwMode="gray">
          <a:xfrm>
            <a:off x="6118225" y="1792224"/>
            <a:ext cx="3025775" cy="3729036"/>
          </a:xfrm>
          <a:prstGeom prst="rect">
            <a:avLst/>
          </a:prstGeom>
          <a:solidFill>
            <a:schemeClr val="tx2">
              <a:lumMod val="20000"/>
              <a:lumOff val="80000"/>
            </a:schemeClr>
          </a:solidFill>
        </p:spPr>
      </p:sp>
      <p:sp>
        <p:nvSpPr>
          <p:cNvPr id="236546" name="Rectangle 2"/>
          <p:cNvSpPr>
            <a:spLocks noGrp="1" noChangeArrowheads="1"/>
          </p:cNvSpPr>
          <p:nvPr>
            <p:ph type="title"/>
          </p:nvPr>
        </p:nvSpPr>
        <p:spPr>
          <a:xfrm>
            <a:off x="350840" y="186171"/>
            <a:ext cx="8080375" cy="564257"/>
          </a:xfrm>
        </p:spPr>
        <p:txBody>
          <a:bodyPr/>
          <a:lstStyle/>
          <a:p>
            <a:r>
              <a:rPr lang="en-US" dirty="0"/>
              <a:t>Brocade DCX-Backbone Family</a:t>
            </a:r>
            <a:r>
              <a:rPr lang="en-US" dirty="0" smtClean="0"/>
              <a:t> </a:t>
            </a:r>
            <a:endParaRPr lang="en-US" sz="2400" i="1" dirty="0">
              <a:solidFill>
                <a:srgbClr val="BFBFBF"/>
              </a:solidFill>
            </a:endParaRPr>
          </a:p>
        </p:txBody>
      </p:sp>
      <p:sp>
        <p:nvSpPr>
          <p:cNvPr id="10" name="Content Placeholder 9"/>
          <p:cNvSpPr>
            <a:spLocks noGrp="1"/>
          </p:cNvSpPr>
          <p:nvPr>
            <p:ph idx="1"/>
          </p:nvPr>
        </p:nvSpPr>
        <p:spPr>
          <a:xfrm>
            <a:off x="372612" y="1041420"/>
            <a:ext cx="5621791" cy="4880392"/>
          </a:xfrm>
        </p:spPr>
        <p:txBody>
          <a:bodyPr>
            <a:noAutofit/>
          </a:bodyPr>
          <a:lstStyle/>
          <a:p>
            <a:pPr>
              <a:lnSpc>
                <a:spcPct val="100000"/>
              </a:lnSpc>
              <a:spcBef>
                <a:spcPts val="600"/>
              </a:spcBef>
            </a:pPr>
            <a:r>
              <a:rPr lang="en-US" sz="1600" b="1" dirty="0" smtClean="0"/>
              <a:t>Industry leading performance &amp; scalability</a:t>
            </a:r>
          </a:p>
          <a:p>
            <a:pPr lvl="1">
              <a:lnSpc>
                <a:spcPct val="100000"/>
              </a:lnSpc>
              <a:spcBef>
                <a:spcPts val="600"/>
              </a:spcBef>
            </a:pPr>
            <a:r>
              <a:rPr lang="en-US" sz="1400" dirty="0" smtClean="0"/>
              <a:t>512/256 FC ports can operate at full 8 Gbps </a:t>
            </a:r>
            <a:br>
              <a:rPr lang="en-US" sz="1400" dirty="0" smtClean="0"/>
            </a:br>
            <a:r>
              <a:rPr lang="en-US" sz="1400" dirty="0" smtClean="0"/>
              <a:t>without congestion</a:t>
            </a:r>
          </a:p>
          <a:p>
            <a:pPr lvl="1">
              <a:lnSpc>
                <a:spcPct val="100000"/>
              </a:lnSpc>
              <a:spcBef>
                <a:spcPts val="600"/>
              </a:spcBef>
            </a:pPr>
            <a:r>
              <a:rPr lang="en-US" sz="1400" dirty="0" smtClean="0"/>
              <a:t>256 Gbps slot bandwidth plus local switching</a:t>
            </a:r>
          </a:p>
          <a:p>
            <a:pPr lvl="1">
              <a:lnSpc>
                <a:spcPct val="100000"/>
              </a:lnSpc>
              <a:spcBef>
                <a:spcPts val="600"/>
              </a:spcBef>
            </a:pPr>
            <a:r>
              <a:rPr lang="en-US" sz="1400" dirty="0" smtClean="0"/>
              <a:t>4.6/2.3 Tbps chassis bandwidth with Inter-Chassis Links (ICLs)</a:t>
            </a:r>
          </a:p>
          <a:p>
            <a:pPr lvl="1">
              <a:lnSpc>
                <a:spcPct val="100000"/>
              </a:lnSpc>
              <a:spcBef>
                <a:spcPts val="600"/>
              </a:spcBef>
            </a:pPr>
            <a:r>
              <a:rPr lang="en-US" sz="1400" dirty="0" smtClean="0"/>
              <a:t>ICLs save up to 64 ports for servers, storage, and switches</a:t>
            </a:r>
          </a:p>
          <a:p>
            <a:pPr>
              <a:lnSpc>
                <a:spcPct val="100000"/>
              </a:lnSpc>
              <a:spcBef>
                <a:spcPts val="600"/>
              </a:spcBef>
            </a:pPr>
            <a:r>
              <a:rPr lang="en-US" sz="1600" b="1" dirty="0" smtClean="0"/>
              <a:t>Best-in-class flexibility</a:t>
            </a:r>
          </a:p>
          <a:p>
            <a:pPr lvl="1">
              <a:lnSpc>
                <a:spcPct val="100000"/>
              </a:lnSpc>
              <a:spcBef>
                <a:spcPts val="600"/>
              </a:spcBef>
            </a:pPr>
            <a:r>
              <a:rPr lang="en-US" sz="1400" dirty="0" smtClean="0"/>
              <a:t>8-/4-slot models</a:t>
            </a:r>
          </a:p>
          <a:p>
            <a:pPr lvl="1">
              <a:lnSpc>
                <a:spcPct val="100000"/>
              </a:lnSpc>
              <a:spcBef>
                <a:spcPts val="600"/>
              </a:spcBef>
            </a:pPr>
            <a:r>
              <a:rPr lang="en-US" sz="1400" dirty="0" smtClean="0"/>
              <a:t>16-, 32-, 48-, and 64-port 8 Gbps blades</a:t>
            </a:r>
          </a:p>
          <a:p>
            <a:pPr lvl="1">
              <a:lnSpc>
                <a:spcPct val="100000"/>
              </a:lnSpc>
              <a:spcBef>
                <a:spcPts val="600"/>
              </a:spcBef>
            </a:pPr>
            <a:r>
              <a:rPr lang="en-US" sz="1400" dirty="0" smtClean="0"/>
              <a:t>FCoE, Encryption, Extension specialty blades</a:t>
            </a:r>
          </a:p>
          <a:p>
            <a:pPr>
              <a:lnSpc>
                <a:spcPct val="100000"/>
              </a:lnSpc>
              <a:spcBef>
                <a:spcPts val="600"/>
              </a:spcBef>
            </a:pPr>
            <a:r>
              <a:rPr lang="en-US" sz="1600" b="1" dirty="0" smtClean="0"/>
              <a:t>Highest availability </a:t>
            </a:r>
          </a:p>
          <a:p>
            <a:pPr lvl="1">
              <a:lnSpc>
                <a:spcPct val="100000"/>
              </a:lnSpc>
              <a:spcBef>
                <a:spcPts val="600"/>
              </a:spcBef>
            </a:pPr>
            <a:r>
              <a:rPr lang="en-US" sz="1400" dirty="0" smtClean="0"/>
              <a:t>Redundant, hot-swappable control processor, core switching, power and cooling</a:t>
            </a:r>
          </a:p>
          <a:p>
            <a:pPr lvl="1">
              <a:lnSpc>
                <a:spcPct val="100000"/>
              </a:lnSpc>
              <a:spcBef>
                <a:spcPts val="600"/>
              </a:spcBef>
            </a:pPr>
            <a:r>
              <a:rPr lang="en-US" sz="1400" dirty="0" smtClean="0"/>
              <a:t>Hot code load and activation*</a:t>
            </a:r>
          </a:p>
          <a:p>
            <a:pPr>
              <a:lnSpc>
                <a:spcPct val="100000"/>
              </a:lnSpc>
              <a:spcBef>
                <a:spcPts val="600"/>
              </a:spcBef>
            </a:pPr>
            <a:r>
              <a:rPr lang="en-US" sz="1600" b="1" dirty="0" smtClean="0"/>
              <a:t>Advanced functionality</a:t>
            </a:r>
          </a:p>
          <a:p>
            <a:pPr lvl="1">
              <a:lnSpc>
                <a:spcPct val="100000"/>
              </a:lnSpc>
              <a:spcBef>
                <a:spcPts val="600"/>
              </a:spcBef>
            </a:pPr>
            <a:r>
              <a:rPr lang="en-US" sz="1400" dirty="0" smtClean="0"/>
              <a:t>Integrated Routing, Virtual Fabrics, Top Talkers, and Adaptive Networking</a:t>
            </a:r>
          </a:p>
          <a:p>
            <a:pPr>
              <a:lnSpc>
                <a:spcPct val="100000"/>
              </a:lnSpc>
              <a:spcBef>
                <a:spcPts val="600"/>
              </a:spcBef>
            </a:pPr>
            <a:r>
              <a:rPr lang="en-US" sz="1600" b="1" dirty="0" smtClean="0"/>
              <a:t>Operational efficiency</a:t>
            </a:r>
          </a:p>
          <a:p>
            <a:pPr lvl="1">
              <a:lnSpc>
                <a:spcPct val="100000"/>
              </a:lnSpc>
              <a:spcBef>
                <a:spcPts val="600"/>
              </a:spcBef>
            </a:pPr>
            <a:r>
              <a:rPr lang="en-US" sz="1400" dirty="0" smtClean="0"/>
              <a:t>Highest power efficiency</a:t>
            </a:r>
          </a:p>
          <a:p>
            <a:pPr lvl="1">
              <a:lnSpc>
                <a:spcPct val="100000"/>
              </a:lnSpc>
              <a:spcBef>
                <a:spcPts val="600"/>
              </a:spcBef>
            </a:pPr>
            <a:r>
              <a:rPr lang="en-US" sz="1400" dirty="0" smtClean="0"/>
              <a:t>Back-to-front airflow</a:t>
            </a:r>
          </a:p>
          <a:p>
            <a:pPr>
              <a:lnSpc>
                <a:spcPct val="100000"/>
              </a:lnSpc>
              <a:spcBef>
                <a:spcPts val="600"/>
              </a:spcBef>
            </a:pPr>
            <a:endParaRPr lang="en-US" sz="1800" dirty="0"/>
          </a:p>
        </p:txBody>
      </p:sp>
      <p:sp>
        <p:nvSpPr>
          <p:cNvPr id="11" name="Text Placeholder 10"/>
          <p:cNvSpPr>
            <a:spLocks noGrp="1"/>
          </p:cNvSpPr>
          <p:nvPr>
            <p:ph type="body" idx="10"/>
          </p:nvPr>
        </p:nvSpPr>
        <p:spPr>
          <a:xfrm>
            <a:off x="353569" y="678390"/>
            <a:ext cx="8077645" cy="413959"/>
          </a:xfrm>
        </p:spPr>
        <p:txBody>
          <a:bodyPr/>
          <a:lstStyle/>
          <a:p>
            <a:r>
              <a:rPr lang="en-US" dirty="0" smtClean="0"/>
              <a:t>Product Highlights</a:t>
            </a:r>
            <a:endParaRPr lang="en-US" dirty="0"/>
          </a:p>
        </p:txBody>
      </p:sp>
      <p:sp>
        <p:nvSpPr>
          <p:cNvPr id="15" name="Slide Number Placeholder 14"/>
          <p:cNvSpPr>
            <a:spLocks noGrp="1"/>
          </p:cNvSpPr>
          <p:nvPr>
            <p:ph type="sldNum" sz="quarter" idx="4"/>
          </p:nvPr>
        </p:nvSpPr>
        <p:spPr/>
        <p:txBody>
          <a:bodyPr/>
          <a:lstStyle/>
          <a:p>
            <a:fld id="{7BCC8D0D-EAEC-449D-9161-023DFF90F2E2}" type="slidenum">
              <a:rPr lang="en-US" smtClean="0"/>
              <a:pPr/>
              <a:t>44</a:t>
            </a:fld>
            <a:endParaRPr lang="en-US" dirty="0"/>
          </a:p>
        </p:txBody>
      </p:sp>
      <p:sp>
        <p:nvSpPr>
          <p:cNvPr id="17" name="Rectangle 35"/>
          <p:cNvSpPr>
            <a:spLocks noChangeArrowheads="1"/>
          </p:cNvSpPr>
          <p:nvPr/>
        </p:nvSpPr>
        <p:spPr bwMode="auto">
          <a:xfrm>
            <a:off x="6118225" y="4724400"/>
            <a:ext cx="3025775" cy="795528"/>
          </a:xfrm>
          <a:prstGeom prst="rect">
            <a:avLst/>
          </a:prstGeom>
          <a:solidFill>
            <a:schemeClr val="tx1">
              <a:alpha val="50000"/>
            </a:schemeClr>
          </a:solidFill>
          <a:ln w="9525">
            <a:noFill/>
            <a:miter lim="800000"/>
            <a:headEnd/>
            <a:tailEnd/>
          </a:ln>
          <a:effectLst>
            <a:innerShdw blurRad="114300">
              <a:prstClr val="black"/>
            </a:innerShdw>
          </a:effectLst>
        </p:spPr>
        <p:txBody>
          <a:bodyPr vert="horz" wrap="square" lIns="91440" tIns="45720" rIns="91440" bIns="45720" numCol="1" anchor="ctr" anchorCtr="0" compatLnSpc="1">
            <a:prstTxWarp prst="textNoShape">
              <a:avLst/>
            </a:prstTxWarp>
          </a:bodyPr>
          <a:lstStyle/>
          <a:p>
            <a:pPr>
              <a:buNone/>
            </a:pPr>
            <a:r>
              <a:rPr lang="en-US" sz="2000" dirty="0" smtClean="0">
                <a:solidFill>
                  <a:schemeClr val="bg1"/>
                </a:solidFill>
                <a:latin typeface="+mn-lt"/>
              </a:rPr>
              <a:t>SAN Edge/Core</a:t>
            </a:r>
            <a:endParaRPr lang="en-US" sz="2000" dirty="0">
              <a:solidFill>
                <a:schemeClr val="bg1"/>
              </a:solidFill>
              <a:latin typeface="+mn-lt"/>
            </a:endParaRPr>
          </a:p>
        </p:txBody>
      </p:sp>
      <p:pic>
        <p:nvPicPr>
          <p:cNvPr id="20" name="Picture 12" descr="DCX_nodoor_angle1_small"/>
          <p:cNvPicPr>
            <a:picLocks noChangeAspect="1" noChangeArrowheads="1"/>
          </p:cNvPicPr>
          <p:nvPr/>
        </p:nvPicPr>
        <p:blipFill>
          <a:blip r:embed="rId3" cstate="print"/>
          <a:srcRect/>
          <a:stretch>
            <a:fillRect/>
          </a:stretch>
        </p:blipFill>
        <p:spPr bwMode="auto">
          <a:xfrm>
            <a:off x="6400800" y="1984375"/>
            <a:ext cx="1936750" cy="2438400"/>
          </a:xfrm>
          <a:prstGeom prst="rect">
            <a:avLst/>
          </a:prstGeom>
          <a:noFill/>
        </p:spPr>
      </p:pic>
      <p:pic>
        <p:nvPicPr>
          <p:cNvPr id="18" name="Picture 9" descr="DCX-4S_exhaustkit_angle2_small"/>
          <p:cNvPicPr>
            <a:picLocks noChangeAspect="1" noChangeArrowheads="1"/>
          </p:cNvPicPr>
          <p:nvPr/>
        </p:nvPicPr>
        <p:blipFill>
          <a:blip r:embed="rId4" cstate="print"/>
          <a:srcRect/>
          <a:stretch>
            <a:fillRect/>
          </a:stretch>
        </p:blipFill>
        <p:spPr bwMode="auto">
          <a:xfrm>
            <a:off x="6781800" y="2898775"/>
            <a:ext cx="2124075" cy="1749425"/>
          </a:xfrm>
          <a:prstGeom prst="rect">
            <a:avLst/>
          </a:prstGeom>
          <a:noFill/>
        </p:spPr>
      </p:pic>
      <p:sp>
        <p:nvSpPr>
          <p:cNvPr id="13" name="TextBox 12"/>
          <p:cNvSpPr txBox="1"/>
          <p:nvPr/>
        </p:nvSpPr>
        <p:spPr bwMode="auto">
          <a:xfrm>
            <a:off x="6324591" y="6651171"/>
            <a:ext cx="2135200" cy="169277"/>
          </a:xfrm>
          <a:prstGeom prst="rect">
            <a:avLst/>
          </a:prstGeom>
          <a:noFill/>
          <a:ln w="19050" algn="ctr">
            <a:noFill/>
            <a:miter lim="800000"/>
            <a:headEnd/>
            <a:tailEnd/>
          </a:ln>
        </p:spPr>
        <p:txBody>
          <a:bodyPr wrap="none" lIns="0" tIns="0" rIns="0" bIns="0" rtlCol="0">
            <a:spAutoFit/>
          </a:bodyPr>
          <a:lstStyle/>
          <a:p>
            <a:r>
              <a:rPr lang="en-AU" sz="1100" dirty="0" smtClean="0"/>
              <a:t>*Encryption blade requires a reboot</a:t>
            </a:r>
          </a:p>
        </p:txBody>
      </p:sp>
      <p:sp>
        <p:nvSpPr>
          <p:cNvPr id="12" name="Date Placeholder 11"/>
          <p:cNvSpPr>
            <a:spLocks noGrp="1"/>
          </p:cNvSpPr>
          <p:nvPr>
            <p:ph type="dt" sz="half" idx="2"/>
          </p:nvPr>
        </p:nvSpPr>
        <p:spPr/>
        <p:txBody>
          <a:bodyPr/>
          <a:lstStyle/>
          <a:p>
            <a:fld id="{4673A13C-C75E-4120-96F0-011174F2EBFF}" type="datetime3">
              <a:rPr lang="en-AU" smtClean="0"/>
              <a:pPr/>
              <a:t>22 September, 2011</a:t>
            </a:fld>
            <a:endParaRPr lang="en-US" dirty="0"/>
          </a:p>
        </p:txBody>
      </p:sp>
      <p:sp>
        <p:nvSpPr>
          <p:cNvPr id="14" name="Footer Placeholder 13"/>
          <p:cNvSpPr>
            <a:spLocks noGrp="1"/>
          </p:cNvSpPr>
          <p:nvPr>
            <p:ph type="ftr" sz="quarter" idx="3"/>
          </p:nvPr>
        </p:nvSpPr>
        <p:spPr/>
        <p:txBody>
          <a:bodyPr/>
          <a:lstStyle/>
          <a:p>
            <a:r>
              <a:rPr lang="en-US" smtClean="0"/>
              <a:t>© 2011 Brocade Communications Systems, Inc. - COMPANY PROPRIETARY INFORMATION</a:t>
            </a:r>
            <a:endParaRPr lang="en-US" dirty="0"/>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6" name="Rectangle 4"/>
          <p:cNvSpPr>
            <a:spLocks noGrp="1" noChangeArrowheads="1"/>
          </p:cNvSpPr>
          <p:nvPr>
            <p:ph type="title"/>
          </p:nvPr>
        </p:nvSpPr>
        <p:spPr>
          <a:xfrm>
            <a:off x="350839" y="292592"/>
            <a:ext cx="8089901" cy="560153"/>
          </a:xfrm>
        </p:spPr>
        <p:txBody>
          <a:bodyPr/>
          <a:lstStyle/>
          <a:p>
            <a:r>
              <a:rPr lang="en-US" dirty="0"/>
              <a:t>Inter-Chassis Links (ICLs</a:t>
            </a:r>
            <a:r>
              <a:rPr lang="en-US" dirty="0" smtClean="0"/>
              <a:t>)</a:t>
            </a:r>
            <a:endParaRPr lang="en-US" sz="2400" dirty="0"/>
          </a:p>
        </p:txBody>
      </p:sp>
      <p:sp>
        <p:nvSpPr>
          <p:cNvPr id="19" name="Content Placeholder 18"/>
          <p:cNvSpPr>
            <a:spLocks noGrp="1"/>
          </p:cNvSpPr>
          <p:nvPr>
            <p:ph idx="1"/>
          </p:nvPr>
        </p:nvSpPr>
        <p:spPr>
          <a:xfrm>
            <a:off x="350839" y="1672808"/>
            <a:ext cx="5468936" cy="4948534"/>
          </a:xfrm>
        </p:spPr>
        <p:txBody>
          <a:bodyPr/>
          <a:lstStyle/>
          <a:p>
            <a:pPr>
              <a:lnSpc>
                <a:spcPct val="100000"/>
              </a:lnSpc>
              <a:spcBef>
                <a:spcPct val="45000"/>
              </a:spcBef>
            </a:pPr>
            <a:r>
              <a:rPr lang="en-US" dirty="0" smtClean="0">
                <a:sym typeface="SymbolProp BT" pitchFamily="2" charset="2"/>
              </a:rPr>
              <a:t>High-performance ports for connecting up to three Brocade DCX Backbones</a:t>
            </a:r>
          </a:p>
          <a:p>
            <a:pPr lvl="1">
              <a:lnSpc>
                <a:spcPct val="100000"/>
              </a:lnSpc>
              <a:spcBef>
                <a:spcPct val="45000"/>
              </a:spcBef>
            </a:pPr>
            <a:r>
              <a:rPr lang="en-US" dirty="0" smtClean="0">
                <a:sym typeface="SymbolProp BT" pitchFamily="2" charset="2"/>
              </a:rPr>
              <a:t>Four copper ICL ports per chassis</a:t>
            </a:r>
          </a:p>
          <a:p>
            <a:pPr>
              <a:lnSpc>
                <a:spcPct val="100000"/>
              </a:lnSpc>
              <a:spcBef>
                <a:spcPct val="45000"/>
              </a:spcBef>
            </a:pPr>
            <a:r>
              <a:rPr lang="en-US" dirty="0" smtClean="0">
                <a:sym typeface="SymbolProp BT" pitchFamily="2" charset="2"/>
              </a:rPr>
              <a:t>Preserves E_Ports for server, storage, or switch connections</a:t>
            </a:r>
          </a:p>
          <a:p>
            <a:pPr lvl="1">
              <a:spcBef>
                <a:spcPct val="30000"/>
              </a:spcBef>
            </a:pPr>
            <a:r>
              <a:rPr lang="en-US" dirty="0" smtClean="0">
                <a:sym typeface="SymbolProp BT" pitchFamily="2" charset="2"/>
              </a:rPr>
              <a:t>Brocade DCX: up to 64 8 Gbps E_Ports per chassis</a:t>
            </a:r>
          </a:p>
          <a:p>
            <a:pPr lvl="1">
              <a:spcBef>
                <a:spcPct val="30000"/>
              </a:spcBef>
            </a:pPr>
            <a:r>
              <a:rPr lang="en-US" dirty="0" smtClean="0">
                <a:sym typeface="SymbolProp BT" pitchFamily="2" charset="2"/>
              </a:rPr>
              <a:t>Brocade DCX-4S: up to 32 8 Gbps E_Ports per chassis</a:t>
            </a:r>
          </a:p>
          <a:p>
            <a:endParaRPr lang="en-US" dirty="0"/>
          </a:p>
        </p:txBody>
      </p:sp>
      <p:sp>
        <p:nvSpPr>
          <p:cNvPr id="20" name="Text Placeholder 19"/>
          <p:cNvSpPr>
            <a:spLocks noGrp="1"/>
          </p:cNvSpPr>
          <p:nvPr>
            <p:ph type="body" idx="10"/>
          </p:nvPr>
        </p:nvSpPr>
        <p:spPr>
          <a:xfrm>
            <a:off x="353568" y="758938"/>
            <a:ext cx="8087171" cy="413959"/>
          </a:xfrm>
        </p:spPr>
        <p:txBody>
          <a:bodyPr/>
          <a:lstStyle/>
          <a:p>
            <a:r>
              <a:rPr lang="en-US" dirty="0" smtClean="0"/>
              <a:t>Scalability at the core</a:t>
            </a:r>
            <a:endParaRPr lang="en-US" dirty="0"/>
          </a:p>
        </p:txBody>
      </p:sp>
      <p:pic>
        <p:nvPicPr>
          <p:cNvPr id="448514" name="Picture 2"/>
          <p:cNvPicPr>
            <a:picLocks noChangeAspect="1" noChangeArrowheads="1"/>
          </p:cNvPicPr>
          <p:nvPr/>
        </p:nvPicPr>
        <p:blipFill>
          <a:blip r:embed="rId3" cstate="print"/>
          <a:srcRect/>
          <a:stretch>
            <a:fillRect/>
          </a:stretch>
        </p:blipFill>
        <p:spPr bwMode="auto">
          <a:xfrm>
            <a:off x="6642101" y="1804988"/>
            <a:ext cx="2227262" cy="3810000"/>
          </a:xfrm>
          <a:prstGeom prst="rect">
            <a:avLst/>
          </a:prstGeom>
          <a:noFill/>
          <a:ln w="12700">
            <a:noFill/>
            <a:miter lim="800000"/>
            <a:headEnd/>
            <a:tailEnd/>
          </a:ln>
          <a:effectLst/>
        </p:spPr>
      </p:pic>
      <p:sp>
        <p:nvSpPr>
          <p:cNvPr id="448518" name="Text Box 6"/>
          <p:cNvSpPr txBox="1">
            <a:spLocks noChangeArrowheads="1"/>
          </p:cNvSpPr>
          <p:nvPr/>
        </p:nvSpPr>
        <p:spPr bwMode="auto">
          <a:xfrm>
            <a:off x="5784850" y="3724275"/>
            <a:ext cx="1481137" cy="304800"/>
          </a:xfrm>
          <a:prstGeom prst="rect">
            <a:avLst/>
          </a:prstGeom>
          <a:noFill/>
          <a:ln w="12700" algn="ctr">
            <a:noFill/>
            <a:miter lim="800000"/>
            <a:headEnd/>
            <a:tailEnd/>
          </a:ln>
          <a:effectLst/>
        </p:spPr>
        <p:txBody>
          <a:bodyPr>
            <a:spAutoFit/>
          </a:bodyPr>
          <a:lstStyle/>
          <a:p>
            <a:pPr>
              <a:spcBef>
                <a:spcPct val="50000"/>
              </a:spcBef>
            </a:pPr>
            <a:r>
              <a:rPr lang="en-US" sz="1400" b="1" dirty="0"/>
              <a:t>ICL ports</a:t>
            </a:r>
          </a:p>
        </p:txBody>
      </p:sp>
      <p:sp>
        <p:nvSpPr>
          <p:cNvPr id="448520" name="Text Box 8"/>
          <p:cNvSpPr txBox="1">
            <a:spLocks noChangeArrowheads="1"/>
          </p:cNvSpPr>
          <p:nvPr/>
        </p:nvSpPr>
        <p:spPr bwMode="auto">
          <a:xfrm>
            <a:off x="6477000" y="5915025"/>
            <a:ext cx="2197100" cy="304800"/>
          </a:xfrm>
          <a:prstGeom prst="rect">
            <a:avLst/>
          </a:prstGeom>
          <a:noFill/>
          <a:ln w="12700" algn="ctr">
            <a:noFill/>
            <a:miter lim="800000"/>
            <a:headEnd/>
            <a:tailEnd/>
          </a:ln>
          <a:effectLst/>
        </p:spPr>
        <p:txBody>
          <a:bodyPr>
            <a:spAutoFit/>
          </a:bodyPr>
          <a:lstStyle/>
          <a:p>
            <a:pPr>
              <a:spcBef>
                <a:spcPct val="50000"/>
              </a:spcBef>
            </a:pPr>
            <a:r>
              <a:rPr lang="en-US" sz="1400" b="1" dirty="0"/>
              <a:t>2-meter ICL cable</a:t>
            </a:r>
          </a:p>
        </p:txBody>
      </p:sp>
      <p:sp>
        <p:nvSpPr>
          <p:cNvPr id="448521" name="Line 9"/>
          <p:cNvSpPr>
            <a:spLocks noChangeShapeType="1"/>
          </p:cNvSpPr>
          <p:nvPr/>
        </p:nvSpPr>
        <p:spPr bwMode="auto">
          <a:xfrm flipH="1">
            <a:off x="7848600" y="5305425"/>
            <a:ext cx="228600" cy="609600"/>
          </a:xfrm>
          <a:prstGeom prst="line">
            <a:avLst/>
          </a:prstGeom>
          <a:noFill/>
          <a:ln w="12700">
            <a:solidFill>
              <a:schemeClr val="tx1"/>
            </a:solidFill>
            <a:round/>
            <a:headEnd/>
            <a:tailEnd/>
          </a:ln>
          <a:effectLst/>
        </p:spPr>
        <p:txBody>
          <a:bodyPr wrap="none" anchor="ctr"/>
          <a:lstStyle/>
          <a:p>
            <a:endParaRPr lang="en-US" dirty="0"/>
          </a:p>
        </p:txBody>
      </p:sp>
      <p:sp>
        <p:nvSpPr>
          <p:cNvPr id="448522" name="Line 10"/>
          <p:cNvSpPr>
            <a:spLocks noChangeShapeType="1"/>
          </p:cNvSpPr>
          <p:nvPr/>
        </p:nvSpPr>
        <p:spPr bwMode="auto">
          <a:xfrm flipH="1">
            <a:off x="6355079" y="2605088"/>
            <a:ext cx="664845" cy="1121092"/>
          </a:xfrm>
          <a:prstGeom prst="line">
            <a:avLst/>
          </a:prstGeom>
          <a:noFill/>
          <a:ln w="12700">
            <a:solidFill>
              <a:schemeClr val="tx1"/>
            </a:solidFill>
            <a:round/>
            <a:headEnd/>
            <a:tailEnd/>
          </a:ln>
          <a:effectLst/>
        </p:spPr>
        <p:txBody>
          <a:bodyPr wrap="none" anchor="ctr"/>
          <a:lstStyle/>
          <a:p>
            <a:endParaRPr lang="en-US" dirty="0"/>
          </a:p>
        </p:txBody>
      </p:sp>
      <p:sp>
        <p:nvSpPr>
          <p:cNvPr id="448523" name="Text Box 11"/>
          <p:cNvSpPr txBox="1">
            <a:spLocks noChangeArrowheads="1"/>
          </p:cNvSpPr>
          <p:nvPr/>
        </p:nvSpPr>
        <p:spPr bwMode="auto">
          <a:xfrm>
            <a:off x="6902450" y="1419225"/>
            <a:ext cx="1270000" cy="304800"/>
          </a:xfrm>
          <a:prstGeom prst="rect">
            <a:avLst/>
          </a:prstGeom>
          <a:noFill/>
          <a:ln w="12700" algn="ctr">
            <a:noFill/>
            <a:miter lim="800000"/>
            <a:headEnd/>
            <a:tailEnd/>
          </a:ln>
          <a:effectLst/>
        </p:spPr>
        <p:txBody>
          <a:bodyPr wrap="none">
            <a:spAutoFit/>
          </a:bodyPr>
          <a:lstStyle/>
          <a:p>
            <a:r>
              <a:rPr lang="en-US" sz="1400" dirty="0"/>
              <a:t>Brocade </a:t>
            </a:r>
            <a:r>
              <a:rPr lang="en-US" sz="1400" dirty="0" smtClean="0"/>
              <a:t>DCX</a:t>
            </a:r>
            <a:endParaRPr lang="en-US" sz="1400" dirty="0"/>
          </a:p>
        </p:txBody>
      </p:sp>
      <p:sp>
        <p:nvSpPr>
          <p:cNvPr id="448526" name="Line 14"/>
          <p:cNvSpPr>
            <a:spLocks noChangeShapeType="1"/>
          </p:cNvSpPr>
          <p:nvPr/>
        </p:nvSpPr>
        <p:spPr bwMode="auto">
          <a:xfrm flipH="1" flipV="1">
            <a:off x="6372225" y="4105275"/>
            <a:ext cx="609600" cy="381000"/>
          </a:xfrm>
          <a:prstGeom prst="line">
            <a:avLst/>
          </a:prstGeom>
          <a:noFill/>
          <a:ln w="12700">
            <a:solidFill>
              <a:schemeClr val="tx1"/>
            </a:solidFill>
            <a:round/>
            <a:headEnd/>
            <a:tailEnd/>
          </a:ln>
          <a:effectLst/>
        </p:spPr>
        <p:txBody>
          <a:bodyPr wrap="none" anchor="ctr"/>
          <a:lstStyle/>
          <a:p>
            <a:endParaRPr lang="en-US" dirty="0"/>
          </a:p>
        </p:txBody>
      </p:sp>
      <p:sp>
        <p:nvSpPr>
          <p:cNvPr id="14" name="Slide Number Placeholder 13"/>
          <p:cNvSpPr>
            <a:spLocks noGrp="1"/>
          </p:cNvSpPr>
          <p:nvPr>
            <p:ph type="sldNum" sz="quarter" idx="4"/>
          </p:nvPr>
        </p:nvSpPr>
        <p:spPr/>
        <p:txBody>
          <a:bodyPr/>
          <a:lstStyle/>
          <a:p>
            <a:fld id="{7BCC8D0D-EAEC-449D-9161-023DFF90F2E2}" type="slidenum">
              <a:rPr lang="en-US" smtClean="0"/>
              <a:pPr/>
              <a:t>45</a:t>
            </a:fld>
            <a:endParaRPr lang="en-US" dirty="0"/>
          </a:p>
        </p:txBody>
      </p:sp>
      <p:sp>
        <p:nvSpPr>
          <p:cNvPr id="13" name="Date Placeholder 12"/>
          <p:cNvSpPr>
            <a:spLocks noGrp="1"/>
          </p:cNvSpPr>
          <p:nvPr>
            <p:ph type="dt" sz="half" idx="2"/>
          </p:nvPr>
        </p:nvSpPr>
        <p:spPr/>
        <p:txBody>
          <a:bodyPr/>
          <a:lstStyle/>
          <a:p>
            <a:fld id="{6F44DA73-F74B-4513-B39A-0E6CF7E5F909}" type="datetime3">
              <a:rPr lang="en-AU" smtClean="0"/>
              <a:pPr/>
              <a:t>22 September, 2011</a:t>
            </a:fld>
            <a:endParaRPr lang="en-US" dirty="0"/>
          </a:p>
        </p:txBody>
      </p:sp>
      <p:sp>
        <p:nvSpPr>
          <p:cNvPr id="15" name="Footer Placeholder 14"/>
          <p:cNvSpPr>
            <a:spLocks noGrp="1"/>
          </p:cNvSpPr>
          <p:nvPr>
            <p:ph type="ftr" sz="quarter" idx="3"/>
          </p:nvPr>
        </p:nvSpPr>
        <p:spPr/>
        <p:txBody>
          <a:bodyPr/>
          <a:lstStyle/>
          <a:p>
            <a:r>
              <a:rPr lang="en-US" smtClean="0"/>
              <a:t>© 2011 Brocade Communications Systems, Inc. - COMPANY PROPRIETARY INFORMATION</a:t>
            </a:r>
            <a:endParaRPr lang="en-US" dirty="0"/>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p:txBody>
          <a:bodyPr/>
          <a:lstStyle/>
          <a:p>
            <a:pPr eaLnBrk="1" hangingPunct="1"/>
            <a:r>
              <a:rPr lang="en-US" dirty="0" smtClean="0"/>
              <a:t>Backbone Topologies with ICLs</a:t>
            </a:r>
            <a:endParaRPr lang="en-US" sz="2200" i="1" dirty="0" smtClean="0"/>
          </a:p>
        </p:txBody>
      </p:sp>
      <p:sp>
        <p:nvSpPr>
          <p:cNvPr id="100" name="Text Placeholder 99"/>
          <p:cNvSpPr>
            <a:spLocks noGrp="1"/>
          </p:cNvSpPr>
          <p:nvPr>
            <p:ph type="body" idx="10"/>
          </p:nvPr>
        </p:nvSpPr>
        <p:spPr>
          <a:xfrm>
            <a:off x="353568" y="1124716"/>
            <a:ext cx="8077645" cy="413959"/>
          </a:xfrm>
        </p:spPr>
        <p:txBody>
          <a:bodyPr/>
          <a:lstStyle/>
          <a:p>
            <a:r>
              <a:rPr lang="en-US" dirty="0" smtClean="0"/>
              <a:t>Multichassis configurations</a:t>
            </a:r>
            <a:endParaRPr lang="en-US" dirty="0"/>
          </a:p>
        </p:txBody>
      </p:sp>
      <p:grpSp>
        <p:nvGrpSpPr>
          <p:cNvPr id="2" name="Group 90"/>
          <p:cNvGrpSpPr/>
          <p:nvPr/>
        </p:nvGrpSpPr>
        <p:grpSpPr>
          <a:xfrm>
            <a:off x="304800" y="3752850"/>
            <a:ext cx="2209800" cy="2514600"/>
            <a:chOff x="304800" y="3429000"/>
            <a:chExt cx="2209800" cy="2514600"/>
          </a:xfrm>
        </p:grpSpPr>
        <p:grpSp>
          <p:nvGrpSpPr>
            <p:cNvPr id="3" name="Group 2"/>
            <p:cNvGrpSpPr>
              <a:grpSpLocks/>
            </p:cNvGrpSpPr>
            <p:nvPr/>
          </p:nvGrpSpPr>
          <p:grpSpPr bwMode="auto">
            <a:xfrm rot="-2106909">
              <a:off x="304800" y="3429000"/>
              <a:ext cx="2209800" cy="2514600"/>
              <a:chOff x="3529" y="1615"/>
              <a:chExt cx="2183" cy="1348"/>
            </a:xfrm>
          </p:grpSpPr>
          <p:sp>
            <p:nvSpPr>
              <p:cNvPr id="19523" name="Freeform 3"/>
              <p:cNvSpPr>
                <a:spLocks/>
              </p:cNvSpPr>
              <p:nvPr/>
            </p:nvSpPr>
            <p:spPr bwMode="gray">
              <a:xfrm rot="-1200958">
                <a:off x="3577" y="1615"/>
                <a:ext cx="2135" cy="1348"/>
              </a:xfrm>
              <a:custGeom>
                <a:avLst/>
                <a:gdLst>
                  <a:gd name="T0" fmla="*/ 92 w 4021"/>
                  <a:gd name="T1" fmla="*/ 99 h 2621"/>
                  <a:gd name="T2" fmla="*/ 294 w 4021"/>
                  <a:gd name="T3" fmla="*/ 76 h 2621"/>
                  <a:gd name="T4" fmla="*/ 470 w 4021"/>
                  <a:gd name="T5" fmla="*/ 163 h 2621"/>
                  <a:gd name="T6" fmla="*/ 483 w 4021"/>
                  <a:gd name="T7" fmla="*/ 269 h 2621"/>
                  <a:gd name="T8" fmla="*/ 229 w 4021"/>
                  <a:gd name="T9" fmla="*/ 264 h 2621"/>
                  <a:gd name="T10" fmla="*/ 110 w 4021"/>
                  <a:gd name="T11" fmla="*/ 188 h 2621"/>
                  <a:gd name="T12" fmla="*/ 92 w 4021"/>
                  <a:gd name="T13" fmla="*/ 99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B2B2B2"/>
              </a:solidFill>
              <a:ln w="9525">
                <a:solidFill>
                  <a:srgbClr val="B2B2B2"/>
                </a:solidFill>
                <a:round/>
                <a:headEnd/>
                <a:tailEnd/>
              </a:ln>
            </p:spPr>
            <p:txBody>
              <a:bodyPr vert="eaVert"/>
              <a:lstStyle/>
              <a:p>
                <a:endParaRPr lang="en-US" dirty="0"/>
              </a:p>
            </p:txBody>
          </p:sp>
          <p:sp>
            <p:nvSpPr>
              <p:cNvPr id="19524" name="Freeform 4"/>
              <p:cNvSpPr>
                <a:spLocks/>
              </p:cNvSpPr>
              <p:nvPr/>
            </p:nvSpPr>
            <p:spPr bwMode="gray">
              <a:xfrm rot="-1200958">
                <a:off x="3529" y="1615"/>
                <a:ext cx="2132" cy="1348"/>
              </a:xfrm>
              <a:custGeom>
                <a:avLst/>
                <a:gdLst>
                  <a:gd name="T0" fmla="*/ 92 w 4021"/>
                  <a:gd name="T1" fmla="*/ 99 h 2621"/>
                  <a:gd name="T2" fmla="*/ 292 w 4021"/>
                  <a:gd name="T3" fmla="*/ 76 h 2621"/>
                  <a:gd name="T4" fmla="*/ 469 w 4021"/>
                  <a:gd name="T5" fmla="*/ 163 h 2621"/>
                  <a:gd name="T6" fmla="*/ 481 w 4021"/>
                  <a:gd name="T7" fmla="*/ 269 h 2621"/>
                  <a:gd name="T8" fmla="*/ 228 w 4021"/>
                  <a:gd name="T9" fmla="*/ 264 h 2621"/>
                  <a:gd name="T10" fmla="*/ 110 w 4021"/>
                  <a:gd name="T11" fmla="*/ 188 h 2621"/>
                  <a:gd name="T12" fmla="*/ 92 w 4021"/>
                  <a:gd name="T13" fmla="*/ 99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rgbClr val="B2B2B2"/>
                </a:solidFill>
                <a:round/>
                <a:headEnd/>
                <a:tailEnd/>
              </a:ln>
            </p:spPr>
            <p:txBody>
              <a:bodyPr vert="eaVert"/>
              <a:lstStyle/>
              <a:p>
                <a:endParaRPr lang="en-US" dirty="0"/>
              </a:p>
            </p:txBody>
          </p:sp>
        </p:grpSp>
        <p:grpSp>
          <p:nvGrpSpPr>
            <p:cNvPr id="4" name="Group 89"/>
            <p:cNvGrpSpPr/>
            <p:nvPr/>
          </p:nvGrpSpPr>
          <p:grpSpPr>
            <a:xfrm>
              <a:off x="533400" y="3944938"/>
              <a:ext cx="1774825" cy="1846262"/>
              <a:chOff x="533400" y="3944938"/>
              <a:chExt cx="1774825" cy="1846262"/>
            </a:xfrm>
          </p:grpSpPr>
          <p:pic>
            <p:nvPicPr>
              <p:cNvPr id="19474" name="Picture 36" descr="DCX-4S_noexhaustkit_front_small"/>
              <p:cNvPicPr>
                <a:picLocks noChangeAspect="1" noChangeArrowheads="1"/>
              </p:cNvPicPr>
              <p:nvPr/>
            </p:nvPicPr>
            <p:blipFill>
              <a:blip r:embed="rId3"/>
              <a:srcRect/>
              <a:stretch>
                <a:fillRect/>
              </a:stretch>
            </p:blipFill>
            <p:spPr bwMode="auto">
              <a:xfrm>
                <a:off x="533400" y="4743450"/>
                <a:ext cx="685800" cy="627063"/>
              </a:xfrm>
              <a:prstGeom prst="rect">
                <a:avLst/>
              </a:prstGeom>
              <a:noFill/>
              <a:ln w="9525">
                <a:noFill/>
                <a:miter lim="800000"/>
                <a:headEnd/>
                <a:tailEnd/>
              </a:ln>
            </p:spPr>
          </p:pic>
          <p:pic>
            <p:nvPicPr>
              <p:cNvPr id="19475" name="Picture 8"/>
              <p:cNvPicPr>
                <a:picLocks noChangeAspect="1" noChangeArrowheads="1"/>
              </p:cNvPicPr>
              <p:nvPr/>
            </p:nvPicPr>
            <p:blipFill>
              <a:blip r:embed="rId4">
                <a:clrChange>
                  <a:clrFrom>
                    <a:srgbClr val="FFFFFF"/>
                  </a:clrFrom>
                  <a:clrTo>
                    <a:srgbClr val="FFFFFF">
                      <a:alpha val="0"/>
                    </a:srgbClr>
                  </a:clrTo>
                </a:clrChange>
              </a:blip>
              <a:srcRect l="9180"/>
              <a:stretch>
                <a:fillRect/>
              </a:stretch>
            </p:blipFill>
            <p:spPr bwMode="auto">
              <a:xfrm>
                <a:off x="1447800" y="4630738"/>
                <a:ext cx="860425" cy="1160462"/>
              </a:xfrm>
              <a:prstGeom prst="rect">
                <a:avLst/>
              </a:prstGeom>
              <a:noFill/>
              <a:ln w="12700" algn="ctr">
                <a:noFill/>
                <a:miter lim="800000"/>
                <a:headEnd/>
                <a:tailEnd/>
              </a:ln>
            </p:spPr>
          </p:pic>
          <p:sp>
            <p:nvSpPr>
              <p:cNvPr id="19476" name="Arc 185"/>
              <p:cNvSpPr>
                <a:spLocks/>
              </p:cNvSpPr>
              <p:nvPr/>
            </p:nvSpPr>
            <p:spPr bwMode="auto">
              <a:xfrm rot="8718290">
                <a:off x="828675" y="4767263"/>
                <a:ext cx="877888" cy="542925"/>
              </a:xfrm>
              <a:custGeom>
                <a:avLst/>
                <a:gdLst>
                  <a:gd name="T0" fmla="*/ 5123935 w 21281"/>
                  <a:gd name="T1" fmla="*/ 0 h 21398"/>
                  <a:gd name="T2" fmla="*/ 37065673 w 21281"/>
                  <a:gd name="T3" fmla="*/ 6043751 h 21398"/>
                  <a:gd name="T4" fmla="*/ 0 w 21281"/>
                  <a:gd name="T5" fmla="*/ 7301680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rot="10800000" wrap="none" anchor="ctr"/>
              <a:lstStyle/>
              <a:p>
                <a:endParaRPr lang="en-US" dirty="0"/>
              </a:p>
            </p:txBody>
          </p:sp>
          <p:pic>
            <p:nvPicPr>
              <p:cNvPr id="19477" name="Picture 39" descr="DCX-4S_noexhaustkit_front_small"/>
              <p:cNvPicPr>
                <a:picLocks noChangeAspect="1" noChangeArrowheads="1"/>
              </p:cNvPicPr>
              <p:nvPr/>
            </p:nvPicPr>
            <p:blipFill>
              <a:blip r:embed="rId3"/>
              <a:srcRect/>
              <a:stretch>
                <a:fillRect/>
              </a:stretch>
            </p:blipFill>
            <p:spPr bwMode="auto">
              <a:xfrm>
                <a:off x="914400" y="3944938"/>
                <a:ext cx="685800" cy="627062"/>
              </a:xfrm>
              <a:prstGeom prst="rect">
                <a:avLst/>
              </a:prstGeom>
              <a:noFill/>
              <a:ln w="9525">
                <a:noFill/>
                <a:miter lim="800000"/>
                <a:headEnd/>
                <a:tailEnd/>
              </a:ln>
            </p:spPr>
          </p:pic>
          <p:sp>
            <p:nvSpPr>
              <p:cNvPr id="19478" name="Arc 188"/>
              <p:cNvSpPr>
                <a:spLocks/>
              </p:cNvSpPr>
              <p:nvPr/>
            </p:nvSpPr>
            <p:spPr bwMode="auto">
              <a:xfrm rot="8718290" flipH="1">
                <a:off x="1574800" y="4159250"/>
                <a:ext cx="77788" cy="1243013"/>
              </a:xfrm>
              <a:custGeom>
                <a:avLst/>
                <a:gdLst>
                  <a:gd name="T0" fmla="*/ 3421 w 21281"/>
                  <a:gd name="T1" fmla="*/ 0 h 21398"/>
                  <a:gd name="T2" fmla="*/ 24516 w 21281"/>
                  <a:gd name="T3" fmla="*/ 67040509 h 21398"/>
                  <a:gd name="T4" fmla="*/ 0 w 21281"/>
                  <a:gd name="T5" fmla="*/ 81152518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rot="10800000" wrap="none" anchor="ctr"/>
              <a:lstStyle/>
              <a:p>
                <a:endParaRPr lang="en-US" dirty="0"/>
              </a:p>
            </p:txBody>
          </p:sp>
          <p:sp>
            <p:nvSpPr>
              <p:cNvPr id="19479" name="Arc 188"/>
              <p:cNvSpPr>
                <a:spLocks/>
              </p:cNvSpPr>
              <p:nvPr/>
            </p:nvSpPr>
            <p:spPr bwMode="auto">
              <a:xfrm rot="8718290" flipH="1">
                <a:off x="1379538" y="4154488"/>
                <a:ext cx="74612" cy="1250950"/>
              </a:xfrm>
              <a:custGeom>
                <a:avLst/>
                <a:gdLst>
                  <a:gd name="T0" fmla="*/ 3012 w 21281"/>
                  <a:gd name="T1" fmla="*/ 0 h 21398"/>
                  <a:gd name="T2" fmla="*/ 21636 w 21281"/>
                  <a:gd name="T3" fmla="*/ 68333455 h 21398"/>
                  <a:gd name="T4" fmla="*/ 0 w 21281"/>
                  <a:gd name="T5" fmla="*/ 82718498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rot="10800000" wrap="none" anchor="ctr"/>
              <a:lstStyle/>
              <a:p>
                <a:endParaRPr lang="en-US" dirty="0"/>
              </a:p>
            </p:txBody>
          </p:sp>
          <p:sp>
            <p:nvSpPr>
              <p:cNvPr id="19480" name="Arc 186"/>
              <p:cNvSpPr>
                <a:spLocks/>
              </p:cNvSpPr>
              <p:nvPr/>
            </p:nvSpPr>
            <p:spPr bwMode="auto">
              <a:xfrm rot="8846917" flipV="1">
                <a:off x="668338" y="4360863"/>
                <a:ext cx="868362" cy="590550"/>
              </a:xfrm>
              <a:custGeom>
                <a:avLst/>
                <a:gdLst>
                  <a:gd name="T0" fmla="*/ 5368005 w 21281"/>
                  <a:gd name="T1" fmla="*/ 0 h 21398"/>
                  <a:gd name="T2" fmla="*/ 38726509 w 21281"/>
                  <a:gd name="T3" fmla="*/ 6558753 h 21398"/>
                  <a:gd name="T4" fmla="*/ 0 w 21281"/>
                  <a:gd name="T5" fmla="*/ 7925177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wrap="none" anchor="ctr"/>
              <a:lstStyle/>
              <a:p>
                <a:endParaRPr lang="en-US" dirty="0"/>
              </a:p>
            </p:txBody>
          </p:sp>
          <p:sp>
            <p:nvSpPr>
              <p:cNvPr id="19481" name="Arc 187"/>
              <p:cNvSpPr>
                <a:spLocks/>
              </p:cNvSpPr>
              <p:nvPr/>
            </p:nvSpPr>
            <p:spPr bwMode="auto">
              <a:xfrm rot="8718290" flipV="1">
                <a:off x="811213" y="4364038"/>
                <a:ext cx="892175" cy="495300"/>
              </a:xfrm>
              <a:custGeom>
                <a:avLst/>
                <a:gdLst>
                  <a:gd name="T0" fmla="*/ 5452031 w 21281"/>
                  <a:gd name="T1" fmla="*/ 0 h 21398"/>
                  <a:gd name="T2" fmla="*/ 39125565 w 21281"/>
                  <a:gd name="T3" fmla="*/ 4067673 h 21398"/>
                  <a:gd name="T4" fmla="*/ 0 w 21281"/>
                  <a:gd name="T5" fmla="*/ 4911011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wrap="none" anchor="ctr"/>
              <a:lstStyle/>
              <a:p>
                <a:endParaRPr lang="en-US" dirty="0"/>
              </a:p>
            </p:txBody>
          </p:sp>
          <p:sp>
            <p:nvSpPr>
              <p:cNvPr id="19482" name="Arc 185"/>
              <p:cNvSpPr>
                <a:spLocks/>
              </p:cNvSpPr>
              <p:nvPr/>
            </p:nvSpPr>
            <p:spPr bwMode="auto">
              <a:xfrm rot="8718290">
                <a:off x="1066800" y="4783138"/>
                <a:ext cx="877888" cy="542925"/>
              </a:xfrm>
              <a:custGeom>
                <a:avLst/>
                <a:gdLst>
                  <a:gd name="T0" fmla="*/ 5123935 w 21281"/>
                  <a:gd name="T1" fmla="*/ 0 h 21398"/>
                  <a:gd name="T2" fmla="*/ 37065673 w 21281"/>
                  <a:gd name="T3" fmla="*/ 6043751 h 21398"/>
                  <a:gd name="T4" fmla="*/ 0 w 21281"/>
                  <a:gd name="T5" fmla="*/ 7301680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rot="10800000" wrap="none" anchor="ctr"/>
              <a:lstStyle/>
              <a:p>
                <a:endParaRPr lang="en-US" dirty="0"/>
              </a:p>
            </p:txBody>
          </p:sp>
        </p:grpSp>
      </p:grpSp>
      <p:grpSp>
        <p:nvGrpSpPr>
          <p:cNvPr id="5" name="Group 91"/>
          <p:cNvGrpSpPr/>
          <p:nvPr/>
        </p:nvGrpSpPr>
        <p:grpSpPr>
          <a:xfrm>
            <a:off x="2590800" y="4362450"/>
            <a:ext cx="2209800" cy="2514600"/>
            <a:chOff x="2590800" y="4038600"/>
            <a:chExt cx="2209800" cy="2514600"/>
          </a:xfrm>
        </p:grpSpPr>
        <p:grpSp>
          <p:nvGrpSpPr>
            <p:cNvPr id="6" name="Group 2"/>
            <p:cNvGrpSpPr>
              <a:grpSpLocks/>
            </p:cNvGrpSpPr>
            <p:nvPr/>
          </p:nvGrpSpPr>
          <p:grpSpPr bwMode="auto">
            <a:xfrm rot="-2106909">
              <a:off x="2590800" y="4038600"/>
              <a:ext cx="2209800" cy="2514600"/>
              <a:chOff x="3529" y="1615"/>
              <a:chExt cx="2183" cy="1348"/>
            </a:xfrm>
          </p:grpSpPr>
          <p:sp>
            <p:nvSpPr>
              <p:cNvPr id="19521" name="Freeform 3"/>
              <p:cNvSpPr>
                <a:spLocks/>
              </p:cNvSpPr>
              <p:nvPr/>
            </p:nvSpPr>
            <p:spPr bwMode="gray">
              <a:xfrm rot="-1200958">
                <a:off x="3577" y="1615"/>
                <a:ext cx="2135" cy="1348"/>
              </a:xfrm>
              <a:custGeom>
                <a:avLst/>
                <a:gdLst>
                  <a:gd name="T0" fmla="*/ 92 w 4021"/>
                  <a:gd name="T1" fmla="*/ 99 h 2621"/>
                  <a:gd name="T2" fmla="*/ 294 w 4021"/>
                  <a:gd name="T3" fmla="*/ 76 h 2621"/>
                  <a:gd name="T4" fmla="*/ 470 w 4021"/>
                  <a:gd name="T5" fmla="*/ 163 h 2621"/>
                  <a:gd name="T6" fmla="*/ 483 w 4021"/>
                  <a:gd name="T7" fmla="*/ 269 h 2621"/>
                  <a:gd name="T8" fmla="*/ 229 w 4021"/>
                  <a:gd name="T9" fmla="*/ 264 h 2621"/>
                  <a:gd name="T10" fmla="*/ 110 w 4021"/>
                  <a:gd name="T11" fmla="*/ 188 h 2621"/>
                  <a:gd name="T12" fmla="*/ 92 w 4021"/>
                  <a:gd name="T13" fmla="*/ 99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B2B2B2"/>
              </a:solidFill>
              <a:ln w="9525">
                <a:solidFill>
                  <a:srgbClr val="B2B2B2"/>
                </a:solidFill>
                <a:round/>
                <a:headEnd/>
                <a:tailEnd/>
              </a:ln>
            </p:spPr>
            <p:txBody>
              <a:bodyPr vert="eaVert"/>
              <a:lstStyle/>
              <a:p>
                <a:endParaRPr lang="en-US" dirty="0"/>
              </a:p>
            </p:txBody>
          </p:sp>
          <p:sp>
            <p:nvSpPr>
              <p:cNvPr id="19522" name="Freeform 4"/>
              <p:cNvSpPr>
                <a:spLocks/>
              </p:cNvSpPr>
              <p:nvPr/>
            </p:nvSpPr>
            <p:spPr bwMode="gray">
              <a:xfrm rot="-1200958">
                <a:off x="3529" y="1615"/>
                <a:ext cx="2132" cy="1348"/>
              </a:xfrm>
              <a:custGeom>
                <a:avLst/>
                <a:gdLst>
                  <a:gd name="T0" fmla="*/ 92 w 4021"/>
                  <a:gd name="T1" fmla="*/ 99 h 2621"/>
                  <a:gd name="T2" fmla="*/ 292 w 4021"/>
                  <a:gd name="T3" fmla="*/ 76 h 2621"/>
                  <a:gd name="T4" fmla="*/ 469 w 4021"/>
                  <a:gd name="T5" fmla="*/ 163 h 2621"/>
                  <a:gd name="T6" fmla="*/ 481 w 4021"/>
                  <a:gd name="T7" fmla="*/ 269 h 2621"/>
                  <a:gd name="T8" fmla="*/ 228 w 4021"/>
                  <a:gd name="T9" fmla="*/ 264 h 2621"/>
                  <a:gd name="T10" fmla="*/ 110 w 4021"/>
                  <a:gd name="T11" fmla="*/ 188 h 2621"/>
                  <a:gd name="T12" fmla="*/ 92 w 4021"/>
                  <a:gd name="T13" fmla="*/ 99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rgbClr val="B2B2B2"/>
                </a:solidFill>
                <a:round/>
                <a:headEnd/>
                <a:tailEnd/>
              </a:ln>
            </p:spPr>
            <p:txBody>
              <a:bodyPr vert="eaVert"/>
              <a:lstStyle/>
              <a:p>
                <a:endParaRPr lang="en-US" dirty="0"/>
              </a:p>
            </p:txBody>
          </p:sp>
        </p:grpSp>
        <p:pic>
          <p:nvPicPr>
            <p:cNvPr id="19484" name="Picture 8"/>
            <p:cNvPicPr>
              <a:picLocks noChangeAspect="1" noChangeArrowheads="1"/>
            </p:cNvPicPr>
            <p:nvPr/>
          </p:nvPicPr>
          <p:blipFill>
            <a:blip r:embed="rId4">
              <a:clrChange>
                <a:clrFrom>
                  <a:srgbClr val="FFFFFF"/>
                </a:clrFrom>
                <a:clrTo>
                  <a:srgbClr val="FFFFFF">
                    <a:alpha val="0"/>
                  </a:srgbClr>
                </a:clrTo>
              </a:clrChange>
            </a:blip>
            <a:srcRect l="9180"/>
            <a:stretch>
              <a:fillRect/>
            </a:stretch>
          </p:blipFill>
          <p:spPr bwMode="auto">
            <a:xfrm>
              <a:off x="3254375" y="4097338"/>
              <a:ext cx="860425" cy="1160462"/>
            </a:xfrm>
            <a:prstGeom prst="rect">
              <a:avLst/>
            </a:prstGeom>
            <a:noFill/>
            <a:ln w="12700" algn="ctr">
              <a:noFill/>
              <a:miter lim="800000"/>
              <a:headEnd/>
              <a:tailEnd/>
            </a:ln>
          </p:spPr>
        </p:pic>
        <p:pic>
          <p:nvPicPr>
            <p:cNvPr id="19485" name="Picture 8"/>
            <p:cNvPicPr>
              <a:picLocks noChangeAspect="1" noChangeArrowheads="1"/>
            </p:cNvPicPr>
            <p:nvPr/>
          </p:nvPicPr>
          <p:blipFill>
            <a:blip r:embed="rId4">
              <a:clrChange>
                <a:clrFrom>
                  <a:srgbClr val="FFFFFF"/>
                </a:clrFrom>
                <a:clrTo>
                  <a:srgbClr val="FFFFFF">
                    <a:alpha val="0"/>
                  </a:srgbClr>
                </a:clrTo>
              </a:clrChange>
            </a:blip>
            <a:srcRect l="9180"/>
            <a:stretch>
              <a:fillRect/>
            </a:stretch>
          </p:blipFill>
          <p:spPr bwMode="auto">
            <a:xfrm>
              <a:off x="3733800" y="5011738"/>
              <a:ext cx="860425" cy="1160462"/>
            </a:xfrm>
            <a:prstGeom prst="rect">
              <a:avLst/>
            </a:prstGeom>
            <a:noFill/>
            <a:ln w="12700" algn="ctr">
              <a:noFill/>
              <a:miter lim="800000"/>
              <a:headEnd/>
              <a:tailEnd/>
            </a:ln>
          </p:spPr>
        </p:pic>
        <p:pic>
          <p:nvPicPr>
            <p:cNvPr id="19486" name="Picture 51" descr="DCX-4S_noexhaustkit_front_small"/>
            <p:cNvPicPr>
              <a:picLocks noChangeAspect="1" noChangeArrowheads="1"/>
            </p:cNvPicPr>
            <p:nvPr/>
          </p:nvPicPr>
          <p:blipFill>
            <a:blip r:embed="rId3"/>
            <a:srcRect/>
            <a:stretch>
              <a:fillRect/>
            </a:stretch>
          </p:blipFill>
          <p:spPr bwMode="auto">
            <a:xfrm>
              <a:off x="2855913" y="5141913"/>
              <a:ext cx="685800" cy="627062"/>
            </a:xfrm>
            <a:prstGeom prst="rect">
              <a:avLst/>
            </a:prstGeom>
            <a:noFill/>
            <a:ln w="9525">
              <a:noFill/>
              <a:miter lim="800000"/>
              <a:headEnd/>
              <a:tailEnd/>
            </a:ln>
          </p:spPr>
        </p:pic>
        <p:sp>
          <p:nvSpPr>
            <p:cNvPr id="19487" name="Arc 185"/>
            <p:cNvSpPr>
              <a:spLocks/>
            </p:cNvSpPr>
            <p:nvPr/>
          </p:nvSpPr>
          <p:spPr bwMode="auto">
            <a:xfrm rot="8718290">
              <a:off x="3151188" y="5165725"/>
              <a:ext cx="877887" cy="542925"/>
            </a:xfrm>
            <a:custGeom>
              <a:avLst/>
              <a:gdLst>
                <a:gd name="T0" fmla="*/ 5123929 w 21281"/>
                <a:gd name="T1" fmla="*/ 0 h 21398"/>
                <a:gd name="T2" fmla="*/ 37065590 w 21281"/>
                <a:gd name="T3" fmla="*/ 6043751 h 21398"/>
                <a:gd name="T4" fmla="*/ 0 w 21281"/>
                <a:gd name="T5" fmla="*/ 7301680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rot="10800000" wrap="none" anchor="ctr"/>
            <a:lstStyle/>
            <a:p>
              <a:endParaRPr lang="en-US" dirty="0"/>
            </a:p>
          </p:txBody>
        </p:sp>
        <p:sp>
          <p:nvSpPr>
            <p:cNvPr id="19488" name="Arc 188"/>
            <p:cNvSpPr>
              <a:spLocks/>
            </p:cNvSpPr>
            <p:nvPr/>
          </p:nvSpPr>
          <p:spPr bwMode="auto">
            <a:xfrm rot="8718290" flipH="1">
              <a:off x="3897313" y="4557713"/>
              <a:ext cx="77787" cy="1243012"/>
            </a:xfrm>
            <a:custGeom>
              <a:avLst/>
              <a:gdLst>
                <a:gd name="T0" fmla="*/ 3421 w 21281"/>
                <a:gd name="T1" fmla="*/ 0 h 21398"/>
                <a:gd name="T2" fmla="*/ 24516 w 21281"/>
                <a:gd name="T3" fmla="*/ 67040397 h 21398"/>
                <a:gd name="T4" fmla="*/ 0 w 21281"/>
                <a:gd name="T5" fmla="*/ 81152395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rot="10800000" wrap="none" anchor="ctr"/>
            <a:lstStyle/>
            <a:p>
              <a:endParaRPr lang="en-US" dirty="0"/>
            </a:p>
          </p:txBody>
        </p:sp>
        <p:sp>
          <p:nvSpPr>
            <p:cNvPr id="19489" name="Arc 188"/>
            <p:cNvSpPr>
              <a:spLocks/>
            </p:cNvSpPr>
            <p:nvPr/>
          </p:nvSpPr>
          <p:spPr bwMode="auto">
            <a:xfrm rot="8718290" flipH="1">
              <a:off x="3702050" y="4552950"/>
              <a:ext cx="74613" cy="1250950"/>
            </a:xfrm>
            <a:custGeom>
              <a:avLst/>
              <a:gdLst>
                <a:gd name="T0" fmla="*/ 3012 w 21281"/>
                <a:gd name="T1" fmla="*/ 0 h 21398"/>
                <a:gd name="T2" fmla="*/ 21636 w 21281"/>
                <a:gd name="T3" fmla="*/ 68333455 h 21398"/>
                <a:gd name="T4" fmla="*/ 0 w 21281"/>
                <a:gd name="T5" fmla="*/ 82718498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rot="10800000" wrap="none" anchor="ctr"/>
            <a:lstStyle/>
            <a:p>
              <a:endParaRPr lang="en-US" dirty="0"/>
            </a:p>
          </p:txBody>
        </p:sp>
        <p:sp>
          <p:nvSpPr>
            <p:cNvPr id="19490" name="Arc 186"/>
            <p:cNvSpPr>
              <a:spLocks/>
            </p:cNvSpPr>
            <p:nvPr/>
          </p:nvSpPr>
          <p:spPr bwMode="auto">
            <a:xfrm rot="8846917" flipV="1">
              <a:off x="2965450" y="4776788"/>
              <a:ext cx="915988" cy="531812"/>
            </a:xfrm>
            <a:custGeom>
              <a:avLst/>
              <a:gdLst>
                <a:gd name="T0" fmla="*/ 6299059 w 21281"/>
                <a:gd name="T1" fmla="*/ 0 h 21398"/>
                <a:gd name="T2" fmla="*/ 45453128 w 21281"/>
                <a:gd name="T3" fmla="*/ 4789564 h 21398"/>
                <a:gd name="T4" fmla="*/ 0 w 21281"/>
                <a:gd name="T5" fmla="*/ 5787748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wrap="none" anchor="ctr"/>
            <a:lstStyle/>
            <a:p>
              <a:endParaRPr lang="en-US" dirty="0"/>
            </a:p>
          </p:txBody>
        </p:sp>
        <p:sp>
          <p:nvSpPr>
            <p:cNvPr id="19491" name="Arc 187"/>
            <p:cNvSpPr>
              <a:spLocks/>
            </p:cNvSpPr>
            <p:nvPr/>
          </p:nvSpPr>
          <p:spPr bwMode="auto">
            <a:xfrm rot="8718290" flipV="1">
              <a:off x="3113088" y="4768850"/>
              <a:ext cx="917575" cy="503238"/>
            </a:xfrm>
            <a:custGeom>
              <a:avLst/>
              <a:gdLst>
                <a:gd name="T0" fmla="*/ 5932353 w 21281"/>
                <a:gd name="T1" fmla="*/ 0 h 21398"/>
                <a:gd name="T2" fmla="*/ 42563730 w 21281"/>
                <a:gd name="T3" fmla="*/ 4266587 h 21398"/>
                <a:gd name="T4" fmla="*/ 0 w 21281"/>
                <a:gd name="T5" fmla="*/ 5150981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wrap="none" anchor="ctr"/>
            <a:lstStyle/>
            <a:p>
              <a:endParaRPr lang="en-US" dirty="0"/>
            </a:p>
          </p:txBody>
        </p:sp>
        <p:sp>
          <p:nvSpPr>
            <p:cNvPr id="19492" name="Arc 185"/>
            <p:cNvSpPr>
              <a:spLocks/>
            </p:cNvSpPr>
            <p:nvPr/>
          </p:nvSpPr>
          <p:spPr bwMode="auto">
            <a:xfrm rot="8718290">
              <a:off x="3389313" y="5181600"/>
              <a:ext cx="877887" cy="542925"/>
            </a:xfrm>
            <a:custGeom>
              <a:avLst/>
              <a:gdLst>
                <a:gd name="T0" fmla="*/ 5123929 w 21281"/>
                <a:gd name="T1" fmla="*/ 0 h 21398"/>
                <a:gd name="T2" fmla="*/ 37065590 w 21281"/>
                <a:gd name="T3" fmla="*/ 6043751 h 21398"/>
                <a:gd name="T4" fmla="*/ 0 w 21281"/>
                <a:gd name="T5" fmla="*/ 7301680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rot="10800000" wrap="none" anchor="ctr"/>
            <a:lstStyle/>
            <a:p>
              <a:endParaRPr lang="en-US" dirty="0"/>
            </a:p>
          </p:txBody>
        </p:sp>
      </p:grpSp>
      <p:sp>
        <p:nvSpPr>
          <p:cNvPr id="19493" name="Rectangle 3"/>
          <p:cNvSpPr>
            <a:spLocks noChangeArrowheads="1"/>
          </p:cNvSpPr>
          <p:nvPr/>
        </p:nvSpPr>
        <p:spPr bwMode="auto">
          <a:xfrm>
            <a:off x="228600" y="3629025"/>
            <a:ext cx="8915400" cy="533400"/>
          </a:xfrm>
          <a:prstGeom prst="rect">
            <a:avLst/>
          </a:prstGeom>
          <a:noFill/>
          <a:ln w="9525">
            <a:noFill/>
            <a:miter lim="800000"/>
            <a:headEnd/>
            <a:tailEnd/>
          </a:ln>
        </p:spPr>
        <p:txBody>
          <a:bodyPr/>
          <a:lstStyle/>
          <a:p>
            <a:pPr marL="287338" indent="-287338" algn="l">
              <a:lnSpc>
                <a:spcPct val="105000"/>
              </a:lnSpc>
              <a:spcBef>
                <a:spcPct val="30000"/>
              </a:spcBef>
              <a:buFont typeface="Wingdings 2" pitchFamily="18" charset="2"/>
              <a:buChar char=""/>
            </a:pPr>
            <a:r>
              <a:rPr lang="en-US" sz="2400" dirty="0" smtClean="0"/>
              <a:t>Three </a:t>
            </a:r>
            <a:r>
              <a:rPr lang="en-US" sz="2400" dirty="0"/>
              <a:t>backbones connected through ICLs </a:t>
            </a:r>
            <a:r>
              <a:rPr lang="en-US" sz="1600" dirty="0"/>
              <a:t>(</a:t>
            </a:r>
            <a:r>
              <a:rPr lang="en-US" sz="1600" dirty="0" smtClean="0"/>
              <a:t>Fabric OS </a:t>
            </a:r>
            <a:r>
              <a:rPr lang="en-US" sz="1600" dirty="0"/>
              <a:t>6.3.x +, </a:t>
            </a:r>
            <a:r>
              <a:rPr lang="en-US" sz="1600" dirty="0" smtClean="0"/>
              <a:t>open systems</a:t>
            </a:r>
            <a:r>
              <a:rPr lang="en-US" sz="1600" dirty="0"/>
              <a:t>)</a:t>
            </a:r>
            <a:endParaRPr lang="en-US" sz="1400" dirty="0"/>
          </a:p>
        </p:txBody>
      </p:sp>
      <p:grpSp>
        <p:nvGrpSpPr>
          <p:cNvPr id="7" name="Group 100"/>
          <p:cNvGrpSpPr/>
          <p:nvPr/>
        </p:nvGrpSpPr>
        <p:grpSpPr>
          <a:xfrm>
            <a:off x="206375" y="1352550"/>
            <a:ext cx="8480425" cy="2590800"/>
            <a:chOff x="206375" y="1238250"/>
            <a:chExt cx="8480425" cy="2590800"/>
          </a:xfrm>
        </p:grpSpPr>
        <p:sp>
          <p:nvSpPr>
            <p:cNvPr id="19461" name="Rectangle 3"/>
            <p:cNvSpPr>
              <a:spLocks noChangeArrowheads="1"/>
            </p:cNvSpPr>
            <p:nvPr/>
          </p:nvSpPr>
          <p:spPr bwMode="auto">
            <a:xfrm>
              <a:off x="206375" y="1343025"/>
              <a:ext cx="8480425" cy="533400"/>
            </a:xfrm>
            <a:prstGeom prst="rect">
              <a:avLst/>
            </a:prstGeom>
            <a:noFill/>
            <a:ln w="9525">
              <a:noFill/>
              <a:miter lim="800000"/>
              <a:headEnd/>
              <a:tailEnd/>
            </a:ln>
          </p:spPr>
          <p:txBody>
            <a:bodyPr/>
            <a:lstStyle/>
            <a:p>
              <a:pPr marL="287338" indent="-287338" algn="l">
                <a:lnSpc>
                  <a:spcPct val="105000"/>
                </a:lnSpc>
                <a:spcBef>
                  <a:spcPct val="30000"/>
                </a:spcBef>
                <a:buFont typeface="Wingdings 2" pitchFamily="18" charset="2"/>
                <a:buChar char=""/>
              </a:pPr>
              <a:r>
                <a:rPr lang="en-US" sz="2400" dirty="0" smtClean="0"/>
                <a:t>Two </a:t>
              </a:r>
              <a:r>
                <a:rPr lang="en-US" sz="2400" dirty="0"/>
                <a:t>backbones connected through ICLs </a:t>
              </a:r>
              <a:r>
                <a:rPr lang="en-US" sz="1600" dirty="0"/>
                <a:t>(</a:t>
              </a:r>
              <a:r>
                <a:rPr lang="en-US" sz="1600" dirty="0" smtClean="0"/>
                <a:t>Fabric OS </a:t>
              </a:r>
              <a:r>
                <a:rPr lang="en-US" sz="1600" dirty="0"/>
                <a:t>6.0.x +)</a:t>
              </a:r>
              <a:endParaRPr lang="en-US" sz="1400" dirty="0"/>
            </a:p>
          </p:txBody>
        </p:sp>
        <p:grpSp>
          <p:nvGrpSpPr>
            <p:cNvPr id="8" name="Group 86"/>
            <p:cNvGrpSpPr/>
            <p:nvPr/>
          </p:nvGrpSpPr>
          <p:grpSpPr>
            <a:xfrm>
              <a:off x="1066800" y="1238250"/>
              <a:ext cx="2209800" cy="2514600"/>
              <a:chOff x="1066800" y="914400"/>
              <a:chExt cx="2209800" cy="2514600"/>
            </a:xfrm>
          </p:grpSpPr>
          <p:grpSp>
            <p:nvGrpSpPr>
              <p:cNvPr id="9" name="Group 2"/>
              <p:cNvGrpSpPr>
                <a:grpSpLocks/>
              </p:cNvGrpSpPr>
              <p:nvPr/>
            </p:nvGrpSpPr>
            <p:grpSpPr bwMode="auto">
              <a:xfrm rot="-2106909">
                <a:off x="1066800" y="914400"/>
                <a:ext cx="2209800" cy="2514600"/>
                <a:chOff x="3529" y="1615"/>
                <a:chExt cx="2183" cy="1348"/>
              </a:xfrm>
            </p:grpSpPr>
            <p:sp>
              <p:nvSpPr>
                <p:cNvPr id="19539" name="Freeform 3"/>
                <p:cNvSpPr>
                  <a:spLocks/>
                </p:cNvSpPr>
                <p:nvPr/>
              </p:nvSpPr>
              <p:spPr bwMode="gray">
                <a:xfrm rot="-1200958">
                  <a:off x="3577" y="1615"/>
                  <a:ext cx="2135" cy="1348"/>
                </a:xfrm>
                <a:custGeom>
                  <a:avLst/>
                  <a:gdLst>
                    <a:gd name="T0" fmla="*/ 92 w 4021"/>
                    <a:gd name="T1" fmla="*/ 99 h 2621"/>
                    <a:gd name="T2" fmla="*/ 294 w 4021"/>
                    <a:gd name="T3" fmla="*/ 76 h 2621"/>
                    <a:gd name="T4" fmla="*/ 470 w 4021"/>
                    <a:gd name="T5" fmla="*/ 163 h 2621"/>
                    <a:gd name="T6" fmla="*/ 483 w 4021"/>
                    <a:gd name="T7" fmla="*/ 269 h 2621"/>
                    <a:gd name="T8" fmla="*/ 229 w 4021"/>
                    <a:gd name="T9" fmla="*/ 264 h 2621"/>
                    <a:gd name="T10" fmla="*/ 110 w 4021"/>
                    <a:gd name="T11" fmla="*/ 188 h 2621"/>
                    <a:gd name="T12" fmla="*/ 92 w 4021"/>
                    <a:gd name="T13" fmla="*/ 99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B2B2B2"/>
                </a:solidFill>
                <a:ln w="9525">
                  <a:solidFill>
                    <a:srgbClr val="B2B2B2"/>
                  </a:solidFill>
                  <a:round/>
                  <a:headEnd/>
                  <a:tailEnd/>
                </a:ln>
              </p:spPr>
              <p:txBody>
                <a:bodyPr vert="eaVert"/>
                <a:lstStyle/>
                <a:p>
                  <a:endParaRPr lang="en-US" dirty="0"/>
                </a:p>
              </p:txBody>
            </p:sp>
            <p:sp>
              <p:nvSpPr>
                <p:cNvPr id="19540" name="Freeform 4"/>
                <p:cNvSpPr>
                  <a:spLocks/>
                </p:cNvSpPr>
                <p:nvPr/>
              </p:nvSpPr>
              <p:spPr bwMode="gray">
                <a:xfrm rot="-1200958">
                  <a:off x="3529" y="1615"/>
                  <a:ext cx="2132" cy="1348"/>
                </a:xfrm>
                <a:custGeom>
                  <a:avLst/>
                  <a:gdLst>
                    <a:gd name="T0" fmla="*/ 92 w 4021"/>
                    <a:gd name="T1" fmla="*/ 99 h 2621"/>
                    <a:gd name="T2" fmla="*/ 292 w 4021"/>
                    <a:gd name="T3" fmla="*/ 76 h 2621"/>
                    <a:gd name="T4" fmla="*/ 469 w 4021"/>
                    <a:gd name="T5" fmla="*/ 163 h 2621"/>
                    <a:gd name="T6" fmla="*/ 481 w 4021"/>
                    <a:gd name="T7" fmla="*/ 269 h 2621"/>
                    <a:gd name="T8" fmla="*/ 228 w 4021"/>
                    <a:gd name="T9" fmla="*/ 264 h 2621"/>
                    <a:gd name="T10" fmla="*/ 110 w 4021"/>
                    <a:gd name="T11" fmla="*/ 188 h 2621"/>
                    <a:gd name="T12" fmla="*/ 92 w 4021"/>
                    <a:gd name="T13" fmla="*/ 99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rgbClr val="B2B2B2"/>
                  </a:solidFill>
                  <a:round/>
                  <a:headEnd/>
                  <a:tailEnd/>
                </a:ln>
              </p:spPr>
              <p:txBody>
                <a:bodyPr vert="eaVert"/>
                <a:lstStyle/>
                <a:p>
                  <a:endParaRPr lang="en-US" dirty="0"/>
                </a:p>
              </p:txBody>
            </p:sp>
          </p:grpSp>
          <p:grpSp>
            <p:nvGrpSpPr>
              <p:cNvPr id="10" name="Group 83"/>
              <p:cNvGrpSpPr/>
              <p:nvPr/>
            </p:nvGrpSpPr>
            <p:grpSpPr>
              <a:xfrm>
                <a:off x="1219200" y="1582738"/>
                <a:ext cx="1746250" cy="1160462"/>
                <a:chOff x="1219200" y="1582738"/>
                <a:chExt cx="1746250" cy="1160462"/>
              </a:xfrm>
            </p:grpSpPr>
            <p:pic>
              <p:nvPicPr>
                <p:cNvPr id="19533" name="Picture 9" descr="DCX-4S_noexhaustkit_front_small"/>
                <p:cNvPicPr>
                  <a:picLocks noChangeAspect="1" noChangeArrowheads="1"/>
                </p:cNvPicPr>
                <p:nvPr/>
              </p:nvPicPr>
              <p:blipFill>
                <a:blip r:embed="rId3"/>
                <a:srcRect/>
                <a:stretch>
                  <a:fillRect/>
                </a:stretch>
              </p:blipFill>
              <p:spPr bwMode="auto">
                <a:xfrm>
                  <a:off x="1219200" y="1865313"/>
                  <a:ext cx="685800" cy="627062"/>
                </a:xfrm>
                <a:prstGeom prst="rect">
                  <a:avLst/>
                </a:prstGeom>
                <a:noFill/>
                <a:ln w="9525">
                  <a:noFill/>
                  <a:miter lim="800000"/>
                  <a:headEnd/>
                  <a:tailEnd/>
                </a:ln>
              </p:spPr>
            </p:pic>
            <p:pic>
              <p:nvPicPr>
                <p:cNvPr id="19534" name="Picture 8"/>
                <p:cNvPicPr>
                  <a:picLocks noChangeAspect="1" noChangeArrowheads="1"/>
                </p:cNvPicPr>
                <p:nvPr/>
              </p:nvPicPr>
              <p:blipFill>
                <a:blip r:embed="rId4">
                  <a:clrChange>
                    <a:clrFrom>
                      <a:srgbClr val="FFFFFF"/>
                    </a:clrFrom>
                    <a:clrTo>
                      <a:srgbClr val="FFFFFF">
                        <a:alpha val="0"/>
                      </a:srgbClr>
                    </a:clrTo>
                  </a:clrChange>
                </a:blip>
                <a:srcRect l="9180"/>
                <a:stretch>
                  <a:fillRect/>
                </a:stretch>
              </p:blipFill>
              <p:spPr bwMode="auto">
                <a:xfrm>
                  <a:off x="2105025" y="1582738"/>
                  <a:ext cx="860425" cy="1160462"/>
                </a:xfrm>
                <a:prstGeom prst="rect">
                  <a:avLst/>
                </a:prstGeom>
                <a:noFill/>
                <a:ln w="12700" algn="ctr">
                  <a:noFill/>
                  <a:miter lim="800000"/>
                  <a:headEnd/>
                  <a:tailEnd/>
                </a:ln>
              </p:spPr>
            </p:pic>
            <p:sp>
              <p:nvSpPr>
                <p:cNvPr id="19535" name="Arc 185"/>
                <p:cNvSpPr>
                  <a:spLocks/>
                </p:cNvSpPr>
                <p:nvPr/>
              </p:nvSpPr>
              <p:spPr bwMode="auto">
                <a:xfrm rot="8718290">
                  <a:off x="1560513" y="1895475"/>
                  <a:ext cx="814388" cy="677862"/>
                </a:xfrm>
                <a:custGeom>
                  <a:avLst/>
                  <a:gdLst>
                    <a:gd name="T0" fmla="*/ 0 w 21281"/>
                    <a:gd name="T1" fmla="*/ 0 h 21398"/>
                    <a:gd name="T2" fmla="*/ 0 w 21281"/>
                    <a:gd name="T3" fmla="*/ 0 h 21398"/>
                    <a:gd name="T4" fmla="*/ 0 w 21281"/>
                    <a:gd name="T5" fmla="*/ 0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rot="10800000" wrap="none" anchor="ctr"/>
                <a:lstStyle/>
                <a:p>
                  <a:endParaRPr lang="en-US" dirty="0"/>
                </a:p>
              </p:txBody>
            </p:sp>
            <p:sp>
              <p:nvSpPr>
                <p:cNvPr id="19536" name="Arc 186"/>
                <p:cNvSpPr>
                  <a:spLocks/>
                </p:cNvSpPr>
                <p:nvPr/>
              </p:nvSpPr>
              <p:spPr bwMode="auto">
                <a:xfrm rot="8846917">
                  <a:off x="1530350" y="1763713"/>
                  <a:ext cx="881063" cy="569912"/>
                </a:xfrm>
                <a:custGeom>
                  <a:avLst/>
                  <a:gdLst>
                    <a:gd name="T0" fmla="*/ 0 w 21281"/>
                    <a:gd name="T1" fmla="*/ 0 h 21398"/>
                    <a:gd name="T2" fmla="*/ 0 w 21281"/>
                    <a:gd name="T3" fmla="*/ 0 h 21398"/>
                    <a:gd name="T4" fmla="*/ 0 w 21281"/>
                    <a:gd name="T5" fmla="*/ 0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rot="10800000" wrap="none" anchor="ctr"/>
                <a:lstStyle/>
                <a:p>
                  <a:endParaRPr lang="en-US" dirty="0"/>
                </a:p>
              </p:txBody>
            </p:sp>
            <p:sp>
              <p:nvSpPr>
                <p:cNvPr id="19537" name="Arc 187"/>
                <p:cNvSpPr>
                  <a:spLocks/>
                </p:cNvSpPr>
                <p:nvPr/>
              </p:nvSpPr>
              <p:spPr bwMode="auto">
                <a:xfrm rot="8718290">
                  <a:off x="1747838" y="1766888"/>
                  <a:ext cx="819150" cy="598487"/>
                </a:xfrm>
                <a:custGeom>
                  <a:avLst/>
                  <a:gdLst>
                    <a:gd name="T0" fmla="*/ 0 w 21281"/>
                    <a:gd name="T1" fmla="*/ 0 h 21398"/>
                    <a:gd name="T2" fmla="*/ 0 w 21281"/>
                    <a:gd name="T3" fmla="*/ 0 h 21398"/>
                    <a:gd name="T4" fmla="*/ 0 w 21281"/>
                    <a:gd name="T5" fmla="*/ 0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rot="10800000" wrap="none" anchor="ctr"/>
                <a:lstStyle/>
                <a:p>
                  <a:endParaRPr lang="en-US" dirty="0"/>
                </a:p>
              </p:txBody>
            </p:sp>
            <p:sp>
              <p:nvSpPr>
                <p:cNvPr id="19538" name="Arc 188"/>
                <p:cNvSpPr>
                  <a:spLocks/>
                </p:cNvSpPr>
                <p:nvPr/>
              </p:nvSpPr>
              <p:spPr bwMode="auto">
                <a:xfrm rot="8718290">
                  <a:off x="1752600" y="1914525"/>
                  <a:ext cx="774700" cy="627062"/>
                </a:xfrm>
                <a:custGeom>
                  <a:avLst/>
                  <a:gdLst>
                    <a:gd name="T0" fmla="*/ 0 w 21281"/>
                    <a:gd name="T1" fmla="*/ 0 h 21398"/>
                    <a:gd name="T2" fmla="*/ 0 w 21281"/>
                    <a:gd name="T3" fmla="*/ 0 h 21398"/>
                    <a:gd name="T4" fmla="*/ 0 w 21281"/>
                    <a:gd name="T5" fmla="*/ 0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rot="10800000" wrap="none" anchor="ctr"/>
                <a:lstStyle/>
                <a:p>
                  <a:endParaRPr lang="en-US" dirty="0"/>
                </a:p>
              </p:txBody>
            </p:sp>
          </p:grpSp>
        </p:grpSp>
        <p:grpSp>
          <p:nvGrpSpPr>
            <p:cNvPr id="11" name="Group 87"/>
            <p:cNvGrpSpPr/>
            <p:nvPr/>
          </p:nvGrpSpPr>
          <p:grpSpPr>
            <a:xfrm>
              <a:off x="3657600" y="1314450"/>
              <a:ext cx="2209800" cy="2514600"/>
              <a:chOff x="3657600" y="990600"/>
              <a:chExt cx="2209800" cy="2514600"/>
            </a:xfrm>
          </p:grpSpPr>
          <p:grpSp>
            <p:nvGrpSpPr>
              <p:cNvPr id="12" name="Group 2"/>
              <p:cNvGrpSpPr>
                <a:grpSpLocks/>
              </p:cNvGrpSpPr>
              <p:nvPr/>
            </p:nvGrpSpPr>
            <p:grpSpPr bwMode="auto">
              <a:xfrm rot="-2106909">
                <a:off x="3657600" y="990600"/>
                <a:ext cx="2209800" cy="2514600"/>
                <a:chOff x="3529" y="1615"/>
                <a:chExt cx="2183" cy="1348"/>
              </a:xfrm>
            </p:grpSpPr>
            <p:sp>
              <p:nvSpPr>
                <p:cNvPr id="19531" name="Freeform 3"/>
                <p:cNvSpPr>
                  <a:spLocks/>
                </p:cNvSpPr>
                <p:nvPr/>
              </p:nvSpPr>
              <p:spPr bwMode="gray">
                <a:xfrm rot="-1200958">
                  <a:off x="3577" y="1615"/>
                  <a:ext cx="2135" cy="1348"/>
                </a:xfrm>
                <a:custGeom>
                  <a:avLst/>
                  <a:gdLst>
                    <a:gd name="T0" fmla="*/ 92 w 4021"/>
                    <a:gd name="T1" fmla="*/ 99 h 2621"/>
                    <a:gd name="T2" fmla="*/ 294 w 4021"/>
                    <a:gd name="T3" fmla="*/ 76 h 2621"/>
                    <a:gd name="T4" fmla="*/ 470 w 4021"/>
                    <a:gd name="T5" fmla="*/ 163 h 2621"/>
                    <a:gd name="T6" fmla="*/ 483 w 4021"/>
                    <a:gd name="T7" fmla="*/ 269 h 2621"/>
                    <a:gd name="T8" fmla="*/ 229 w 4021"/>
                    <a:gd name="T9" fmla="*/ 264 h 2621"/>
                    <a:gd name="T10" fmla="*/ 110 w 4021"/>
                    <a:gd name="T11" fmla="*/ 188 h 2621"/>
                    <a:gd name="T12" fmla="*/ 92 w 4021"/>
                    <a:gd name="T13" fmla="*/ 99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B2B2B2"/>
                </a:solidFill>
                <a:ln w="9525">
                  <a:solidFill>
                    <a:srgbClr val="B2B2B2"/>
                  </a:solidFill>
                  <a:round/>
                  <a:headEnd/>
                  <a:tailEnd/>
                </a:ln>
              </p:spPr>
              <p:txBody>
                <a:bodyPr vert="eaVert"/>
                <a:lstStyle/>
                <a:p>
                  <a:endParaRPr lang="en-US" dirty="0"/>
                </a:p>
              </p:txBody>
            </p:sp>
            <p:sp>
              <p:nvSpPr>
                <p:cNvPr id="19532" name="Freeform 4"/>
                <p:cNvSpPr>
                  <a:spLocks/>
                </p:cNvSpPr>
                <p:nvPr/>
              </p:nvSpPr>
              <p:spPr bwMode="gray">
                <a:xfrm rot="-1200958">
                  <a:off x="3529" y="1615"/>
                  <a:ext cx="2132" cy="1348"/>
                </a:xfrm>
                <a:custGeom>
                  <a:avLst/>
                  <a:gdLst>
                    <a:gd name="T0" fmla="*/ 92 w 4021"/>
                    <a:gd name="T1" fmla="*/ 99 h 2621"/>
                    <a:gd name="T2" fmla="*/ 292 w 4021"/>
                    <a:gd name="T3" fmla="*/ 76 h 2621"/>
                    <a:gd name="T4" fmla="*/ 469 w 4021"/>
                    <a:gd name="T5" fmla="*/ 163 h 2621"/>
                    <a:gd name="T6" fmla="*/ 481 w 4021"/>
                    <a:gd name="T7" fmla="*/ 269 h 2621"/>
                    <a:gd name="T8" fmla="*/ 228 w 4021"/>
                    <a:gd name="T9" fmla="*/ 264 h 2621"/>
                    <a:gd name="T10" fmla="*/ 110 w 4021"/>
                    <a:gd name="T11" fmla="*/ 188 h 2621"/>
                    <a:gd name="T12" fmla="*/ 92 w 4021"/>
                    <a:gd name="T13" fmla="*/ 99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rgbClr val="B2B2B2"/>
                  </a:solidFill>
                  <a:round/>
                  <a:headEnd/>
                  <a:tailEnd/>
                </a:ln>
              </p:spPr>
              <p:txBody>
                <a:bodyPr vert="eaVert"/>
                <a:lstStyle/>
                <a:p>
                  <a:endParaRPr lang="en-US" dirty="0"/>
                </a:p>
              </p:txBody>
            </p:sp>
          </p:grpSp>
          <p:grpSp>
            <p:nvGrpSpPr>
              <p:cNvPr id="13" name="Group 84"/>
              <p:cNvGrpSpPr/>
              <p:nvPr/>
            </p:nvGrpSpPr>
            <p:grpSpPr>
              <a:xfrm>
                <a:off x="3986213" y="1905000"/>
                <a:ext cx="1576387" cy="796926"/>
                <a:chOff x="3986213" y="1905000"/>
                <a:chExt cx="1576387" cy="796926"/>
              </a:xfrm>
            </p:grpSpPr>
            <p:pic>
              <p:nvPicPr>
                <p:cNvPr id="19525" name="Picture 19" descr="DCX-4S_noexhaustkit_front_small"/>
                <p:cNvPicPr>
                  <a:picLocks noChangeAspect="1" noChangeArrowheads="1"/>
                </p:cNvPicPr>
                <p:nvPr/>
              </p:nvPicPr>
              <p:blipFill>
                <a:blip r:embed="rId3"/>
                <a:srcRect/>
                <a:stretch>
                  <a:fillRect/>
                </a:stretch>
              </p:blipFill>
              <p:spPr bwMode="auto">
                <a:xfrm>
                  <a:off x="4876800" y="1981200"/>
                  <a:ext cx="685800" cy="627063"/>
                </a:xfrm>
                <a:prstGeom prst="rect">
                  <a:avLst/>
                </a:prstGeom>
                <a:noFill/>
                <a:ln w="9525">
                  <a:noFill/>
                  <a:miter lim="800000"/>
                  <a:headEnd/>
                  <a:tailEnd/>
                </a:ln>
              </p:spPr>
            </p:pic>
            <p:pic>
              <p:nvPicPr>
                <p:cNvPr id="19526" name="Picture 20" descr="DCX-4S_noexhaustkit_front_small"/>
                <p:cNvPicPr>
                  <a:picLocks noChangeAspect="1" noChangeArrowheads="1"/>
                </p:cNvPicPr>
                <p:nvPr/>
              </p:nvPicPr>
              <p:blipFill>
                <a:blip r:embed="rId3"/>
                <a:srcRect/>
                <a:stretch>
                  <a:fillRect/>
                </a:stretch>
              </p:blipFill>
              <p:spPr bwMode="auto">
                <a:xfrm>
                  <a:off x="3986213" y="2006600"/>
                  <a:ext cx="685800" cy="627063"/>
                </a:xfrm>
                <a:prstGeom prst="rect">
                  <a:avLst/>
                </a:prstGeom>
                <a:noFill/>
                <a:ln w="9525">
                  <a:noFill/>
                  <a:miter lim="800000"/>
                  <a:headEnd/>
                  <a:tailEnd/>
                </a:ln>
              </p:spPr>
            </p:pic>
            <p:sp>
              <p:nvSpPr>
                <p:cNvPr id="19527" name="Arc 185"/>
                <p:cNvSpPr>
                  <a:spLocks/>
                </p:cNvSpPr>
                <p:nvPr/>
              </p:nvSpPr>
              <p:spPr bwMode="auto">
                <a:xfrm rot="8718290">
                  <a:off x="4322763" y="1954213"/>
                  <a:ext cx="1076325" cy="747713"/>
                </a:xfrm>
                <a:custGeom>
                  <a:avLst/>
                  <a:gdLst>
                    <a:gd name="T0" fmla="*/ 0 w 21281"/>
                    <a:gd name="T1" fmla="*/ 0 h 21398"/>
                    <a:gd name="T2" fmla="*/ 0 w 21281"/>
                    <a:gd name="T3" fmla="*/ 0 h 21398"/>
                    <a:gd name="T4" fmla="*/ 0 w 21281"/>
                    <a:gd name="T5" fmla="*/ 0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rot="10800000" wrap="none" anchor="ctr"/>
                <a:lstStyle/>
                <a:p>
                  <a:endParaRPr lang="en-US" dirty="0"/>
                </a:p>
              </p:txBody>
            </p:sp>
            <p:sp>
              <p:nvSpPr>
                <p:cNvPr id="19528" name="Arc 186"/>
                <p:cNvSpPr>
                  <a:spLocks/>
                </p:cNvSpPr>
                <p:nvPr/>
              </p:nvSpPr>
              <p:spPr bwMode="auto">
                <a:xfrm rot="8846917">
                  <a:off x="4297363" y="1905000"/>
                  <a:ext cx="881062" cy="569913"/>
                </a:xfrm>
                <a:custGeom>
                  <a:avLst/>
                  <a:gdLst>
                    <a:gd name="T0" fmla="*/ 0 w 21281"/>
                    <a:gd name="T1" fmla="*/ 0 h 21398"/>
                    <a:gd name="T2" fmla="*/ 0 w 21281"/>
                    <a:gd name="T3" fmla="*/ 0 h 21398"/>
                    <a:gd name="T4" fmla="*/ 0 w 21281"/>
                    <a:gd name="T5" fmla="*/ 0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rot="10800000" wrap="none" anchor="ctr"/>
                <a:lstStyle/>
                <a:p>
                  <a:endParaRPr lang="en-US" dirty="0"/>
                </a:p>
              </p:txBody>
            </p:sp>
            <p:sp>
              <p:nvSpPr>
                <p:cNvPr id="19529" name="Arc 187"/>
                <p:cNvSpPr>
                  <a:spLocks/>
                </p:cNvSpPr>
                <p:nvPr/>
              </p:nvSpPr>
              <p:spPr bwMode="auto">
                <a:xfrm rot="8718290">
                  <a:off x="4514850" y="1908175"/>
                  <a:ext cx="819150" cy="598488"/>
                </a:xfrm>
                <a:custGeom>
                  <a:avLst/>
                  <a:gdLst>
                    <a:gd name="T0" fmla="*/ 0 w 21281"/>
                    <a:gd name="T1" fmla="*/ 0 h 21398"/>
                    <a:gd name="T2" fmla="*/ 0 w 21281"/>
                    <a:gd name="T3" fmla="*/ 0 h 21398"/>
                    <a:gd name="T4" fmla="*/ 0 w 21281"/>
                    <a:gd name="T5" fmla="*/ 0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rot="10800000" wrap="none" anchor="ctr"/>
                <a:lstStyle/>
                <a:p>
                  <a:endParaRPr lang="en-US" dirty="0"/>
                </a:p>
              </p:txBody>
            </p:sp>
            <p:sp>
              <p:nvSpPr>
                <p:cNvPr id="19530" name="Arc 188"/>
                <p:cNvSpPr>
                  <a:spLocks/>
                </p:cNvSpPr>
                <p:nvPr/>
              </p:nvSpPr>
              <p:spPr bwMode="auto">
                <a:xfrm rot="8718290">
                  <a:off x="4467225" y="2155825"/>
                  <a:ext cx="695325" cy="425450"/>
                </a:xfrm>
                <a:custGeom>
                  <a:avLst/>
                  <a:gdLst>
                    <a:gd name="T0" fmla="*/ 0 w 21281"/>
                    <a:gd name="T1" fmla="*/ 0 h 21398"/>
                    <a:gd name="T2" fmla="*/ 0 w 21281"/>
                    <a:gd name="T3" fmla="*/ 0 h 21398"/>
                    <a:gd name="T4" fmla="*/ 0 w 21281"/>
                    <a:gd name="T5" fmla="*/ 0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rot="10800000" wrap="none" anchor="ctr"/>
                <a:lstStyle/>
                <a:p>
                  <a:endParaRPr lang="en-US" dirty="0"/>
                </a:p>
              </p:txBody>
            </p:sp>
          </p:grpSp>
        </p:grpSp>
        <p:grpSp>
          <p:nvGrpSpPr>
            <p:cNvPr id="14" name="Group 97"/>
            <p:cNvGrpSpPr/>
            <p:nvPr/>
          </p:nvGrpSpPr>
          <p:grpSpPr>
            <a:xfrm>
              <a:off x="5976938" y="1411288"/>
              <a:ext cx="2557462" cy="2189162"/>
              <a:chOff x="5976938" y="1411288"/>
              <a:chExt cx="2557462" cy="2189162"/>
            </a:xfrm>
          </p:grpSpPr>
          <p:sp>
            <p:nvSpPr>
              <p:cNvPr id="19466" name="Freeform 3"/>
              <p:cNvSpPr>
                <a:spLocks/>
              </p:cNvSpPr>
              <p:nvPr/>
            </p:nvSpPr>
            <p:spPr bwMode="gray">
              <a:xfrm rot="-3307866">
                <a:off x="6196806" y="1234282"/>
                <a:ext cx="2160587" cy="2514600"/>
              </a:xfrm>
              <a:custGeom>
                <a:avLst/>
                <a:gdLst>
                  <a:gd name="T0" fmla="*/ 2147483647 w 4021"/>
                  <a:gd name="T1" fmla="*/ 2147483647 h 2621"/>
                  <a:gd name="T2" fmla="*/ 2147483647 w 4021"/>
                  <a:gd name="T3" fmla="*/ 2147483647 h 2621"/>
                  <a:gd name="T4" fmla="*/ 2147483647 w 4021"/>
                  <a:gd name="T5" fmla="*/ 2147483647 h 2621"/>
                  <a:gd name="T6" fmla="*/ 2147483647 w 4021"/>
                  <a:gd name="T7" fmla="*/ 2147483647 h 2621"/>
                  <a:gd name="T8" fmla="*/ 2147483647 w 4021"/>
                  <a:gd name="T9" fmla="*/ 2147483647 h 2621"/>
                  <a:gd name="T10" fmla="*/ 2147483647 w 4021"/>
                  <a:gd name="T11" fmla="*/ 2147483647 h 2621"/>
                  <a:gd name="T12" fmla="*/ 2147483647 w 4021"/>
                  <a:gd name="T13" fmla="*/ 2147483647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B2B2B2"/>
              </a:solidFill>
              <a:ln w="9525">
                <a:solidFill>
                  <a:srgbClr val="B2B2B2"/>
                </a:solidFill>
                <a:round/>
                <a:headEnd/>
                <a:tailEnd/>
              </a:ln>
            </p:spPr>
            <p:txBody>
              <a:bodyPr vert="eaVert"/>
              <a:lstStyle/>
              <a:p>
                <a:endParaRPr lang="en-US" dirty="0"/>
              </a:p>
            </p:txBody>
          </p:sp>
          <p:grpSp>
            <p:nvGrpSpPr>
              <p:cNvPr id="15" name="Group 88"/>
              <p:cNvGrpSpPr/>
              <p:nvPr/>
            </p:nvGrpSpPr>
            <p:grpSpPr>
              <a:xfrm>
                <a:off x="5976938" y="1443038"/>
                <a:ext cx="2514600" cy="2157412"/>
                <a:chOff x="5976938" y="1119188"/>
                <a:chExt cx="2514600" cy="2157412"/>
              </a:xfrm>
            </p:grpSpPr>
            <p:sp>
              <p:nvSpPr>
                <p:cNvPr id="19467" name="Freeform 4"/>
                <p:cNvSpPr>
                  <a:spLocks/>
                </p:cNvSpPr>
                <p:nvPr/>
              </p:nvSpPr>
              <p:spPr bwMode="gray">
                <a:xfrm rot="-3307866">
                  <a:off x="6155532" y="940594"/>
                  <a:ext cx="2157412" cy="2514600"/>
                </a:xfrm>
                <a:custGeom>
                  <a:avLst/>
                  <a:gdLst>
                    <a:gd name="T0" fmla="*/ 2147483647 w 4021"/>
                    <a:gd name="T1" fmla="*/ 2147483647 h 2621"/>
                    <a:gd name="T2" fmla="*/ 2147483647 w 4021"/>
                    <a:gd name="T3" fmla="*/ 2147483647 h 2621"/>
                    <a:gd name="T4" fmla="*/ 2147483647 w 4021"/>
                    <a:gd name="T5" fmla="*/ 2147483647 h 2621"/>
                    <a:gd name="T6" fmla="*/ 2147483647 w 4021"/>
                    <a:gd name="T7" fmla="*/ 2147483647 h 2621"/>
                    <a:gd name="T8" fmla="*/ 2147483647 w 4021"/>
                    <a:gd name="T9" fmla="*/ 2147483647 h 2621"/>
                    <a:gd name="T10" fmla="*/ 2147483647 w 4021"/>
                    <a:gd name="T11" fmla="*/ 2147483647 h 2621"/>
                    <a:gd name="T12" fmla="*/ 2147483647 w 4021"/>
                    <a:gd name="T13" fmla="*/ 2147483647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rgbClr val="B2B2B2"/>
                  </a:solidFill>
                  <a:round/>
                  <a:headEnd/>
                  <a:tailEnd/>
                </a:ln>
              </p:spPr>
              <p:txBody>
                <a:bodyPr vert="eaVert"/>
                <a:lstStyle/>
                <a:p>
                  <a:endParaRPr lang="en-US" dirty="0"/>
                </a:p>
              </p:txBody>
            </p:sp>
            <p:grpSp>
              <p:nvGrpSpPr>
                <p:cNvPr id="16" name="Group 85"/>
                <p:cNvGrpSpPr/>
                <p:nvPr/>
              </p:nvGrpSpPr>
              <p:grpSpPr>
                <a:xfrm>
                  <a:off x="6380163" y="1671638"/>
                  <a:ext cx="1774825" cy="1160462"/>
                  <a:chOff x="6380163" y="1671638"/>
                  <a:chExt cx="1774825" cy="1160462"/>
                </a:xfrm>
              </p:grpSpPr>
              <p:pic>
                <p:nvPicPr>
                  <p:cNvPr id="19468" name="Picture 8"/>
                  <p:cNvPicPr>
                    <a:picLocks noChangeAspect="1" noChangeArrowheads="1"/>
                  </p:cNvPicPr>
                  <p:nvPr/>
                </p:nvPicPr>
                <p:blipFill>
                  <a:blip r:embed="rId4">
                    <a:clrChange>
                      <a:clrFrom>
                        <a:srgbClr val="FFFFFF"/>
                      </a:clrFrom>
                      <a:clrTo>
                        <a:srgbClr val="FFFFFF">
                          <a:alpha val="0"/>
                        </a:srgbClr>
                      </a:clrTo>
                    </a:clrChange>
                  </a:blip>
                  <a:srcRect l="9180"/>
                  <a:stretch>
                    <a:fillRect/>
                  </a:stretch>
                </p:blipFill>
                <p:spPr bwMode="auto">
                  <a:xfrm>
                    <a:off x="6380163" y="1671638"/>
                    <a:ext cx="860425" cy="1160462"/>
                  </a:xfrm>
                  <a:prstGeom prst="rect">
                    <a:avLst/>
                  </a:prstGeom>
                  <a:noFill/>
                  <a:ln w="12700" algn="ctr">
                    <a:noFill/>
                    <a:miter lim="800000"/>
                    <a:headEnd/>
                    <a:tailEnd/>
                  </a:ln>
                </p:spPr>
              </p:pic>
              <p:pic>
                <p:nvPicPr>
                  <p:cNvPr id="19469" name="Picture 8"/>
                  <p:cNvPicPr>
                    <a:picLocks noChangeAspect="1" noChangeArrowheads="1"/>
                  </p:cNvPicPr>
                  <p:nvPr/>
                </p:nvPicPr>
                <p:blipFill>
                  <a:blip r:embed="rId4">
                    <a:clrChange>
                      <a:clrFrom>
                        <a:srgbClr val="FFFFFF"/>
                      </a:clrFrom>
                      <a:clrTo>
                        <a:srgbClr val="FFFFFF">
                          <a:alpha val="0"/>
                        </a:srgbClr>
                      </a:clrTo>
                    </a:clrChange>
                  </a:blip>
                  <a:srcRect l="9180"/>
                  <a:stretch>
                    <a:fillRect/>
                  </a:stretch>
                </p:blipFill>
                <p:spPr bwMode="auto">
                  <a:xfrm>
                    <a:off x="7294563" y="1671638"/>
                    <a:ext cx="860425" cy="1160462"/>
                  </a:xfrm>
                  <a:prstGeom prst="rect">
                    <a:avLst/>
                  </a:prstGeom>
                  <a:noFill/>
                  <a:ln w="12700" algn="ctr">
                    <a:noFill/>
                    <a:miter lim="800000"/>
                    <a:headEnd/>
                    <a:tailEnd/>
                  </a:ln>
                </p:spPr>
              </p:pic>
              <p:sp>
                <p:nvSpPr>
                  <p:cNvPr id="19470" name="Arc 185"/>
                  <p:cNvSpPr>
                    <a:spLocks/>
                  </p:cNvSpPr>
                  <p:nvPr/>
                </p:nvSpPr>
                <p:spPr bwMode="auto">
                  <a:xfrm rot="8718290">
                    <a:off x="6681788" y="1919288"/>
                    <a:ext cx="1196975" cy="593725"/>
                  </a:xfrm>
                  <a:custGeom>
                    <a:avLst/>
                    <a:gdLst>
                      <a:gd name="T0" fmla="*/ 12989886 w 21281"/>
                      <a:gd name="T1" fmla="*/ 0 h 21398"/>
                      <a:gd name="T2" fmla="*/ 93953560 w 21281"/>
                      <a:gd name="T3" fmla="*/ 7903607 h 21398"/>
                      <a:gd name="T4" fmla="*/ 0 w 21281"/>
                      <a:gd name="T5" fmla="*/ 9548850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rot="10800000" wrap="none" anchor="ctr"/>
                  <a:lstStyle/>
                  <a:p>
                    <a:endParaRPr lang="en-US" dirty="0"/>
                  </a:p>
                </p:txBody>
              </p:sp>
              <p:sp>
                <p:nvSpPr>
                  <p:cNvPr id="19471" name="Arc 186"/>
                  <p:cNvSpPr>
                    <a:spLocks/>
                  </p:cNvSpPr>
                  <p:nvPr/>
                </p:nvSpPr>
                <p:spPr bwMode="auto">
                  <a:xfrm rot="8846917">
                    <a:off x="6764338" y="1779588"/>
                    <a:ext cx="900112" cy="852487"/>
                  </a:xfrm>
                  <a:custGeom>
                    <a:avLst/>
                    <a:gdLst>
                      <a:gd name="T0" fmla="*/ 5977047 w 21281"/>
                      <a:gd name="T1" fmla="*/ 0 h 21398"/>
                      <a:gd name="T2" fmla="*/ 43130844 w 21281"/>
                      <a:gd name="T3" fmla="*/ 19728789 h 21398"/>
                      <a:gd name="T4" fmla="*/ 0 w 21281"/>
                      <a:gd name="T5" fmla="*/ 23839598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rot="10800000" wrap="none" anchor="ctr"/>
                  <a:lstStyle/>
                  <a:p>
                    <a:endParaRPr lang="en-US" dirty="0"/>
                  </a:p>
                </p:txBody>
              </p:sp>
              <p:sp>
                <p:nvSpPr>
                  <p:cNvPr id="19472" name="Arc 188"/>
                  <p:cNvSpPr>
                    <a:spLocks/>
                  </p:cNvSpPr>
                  <p:nvPr/>
                </p:nvSpPr>
                <p:spPr bwMode="auto">
                  <a:xfrm rot="8718290">
                    <a:off x="6907213" y="1903413"/>
                    <a:ext cx="679450" cy="765175"/>
                  </a:xfrm>
                  <a:custGeom>
                    <a:avLst/>
                    <a:gdLst>
                      <a:gd name="T0" fmla="*/ 2278286 w 21281"/>
                      <a:gd name="T1" fmla="*/ 0 h 21398"/>
                      <a:gd name="T2" fmla="*/ 16338438 w 21281"/>
                      <a:gd name="T3" fmla="*/ 15638741 h 21398"/>
                      <a:gd name="T4" fmla="*/ 0 w 21281"/>
                      <a:gd name="T5" fmla="*/ 18930163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rot="10800000" wrap="none" anchor="ctr"/>
                  <a:lstStyle/>
                  <a:p>
                    <a:endParaRPr lang="en-US" dirty="0"/>
                  </a:p>
                </p:txBody>
              </p:sp>
              <p:sp>
                <p:nvSpPr>
                  <p:cNvPr id="19494" name="Arc 186"/>
                  <p:cNvSpPr>
                    <a:spLocks/>
                  </p:cNvSpPr>
                  <p:nvPr/>
                </p:nvSpPr>
                <p:spPr bwMode="auto">
                  <a:xfrm rot="8846917">
                    <a:off x="6821488" y="2085975"/>
                    <a:ext cx="914400" cy="381000"/>
                  </a:xfrm>
                  <a:custGeom>
                    <a:avLst/>
                    <a:gdLst>
                      <a:gd name="T0" fmla="*/ 6266139 w 21281"/>
                      <a:gd name="T1" fmla="*/ 0 h 21398"/>
                      <a:gd name="T2" fmla="*/ 45218140 w 21281"/>
                      <a:gd name="T3" fmla="*/ 1761114 h 21398"/>
                      <a:gd name="T4" fmla="*/ 0 w 21281"/>
                      <a:gd name="T5" fmla="*/ 2128244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rot="10800000" wrap="none" anchor="ctr"/>
                  <a:lstStyle/>
                  <a:p>
                    <a:endParaRPr lang="en-US" dirty="0"/>
                  </a:p>
                </p:txBody>
              </p:sp>
            </p:grpSp>
          </p:grpSp>
        </p:grpSp>
      </p:grpSp>
      <p:grpSp>
        <p:nvGrpSpPr>
          <p:cNvPr id="17" name="Group 2"/>
          <p:cNvGrpSpPr>
            <a:grpSpLocks/>
          </p:cNvGrpSpPr>
          <p:nvPr/>
        </p:nvGrpSpPr>
        <p:grpSpPr bwMode="auto">
          <a:xfrm rot="19493091">
            <a:off x="4616450" y="3654425"/>
            <a:ext cx="2209800" cy="2514600"/>
            <a:chOff x="3529" y="1615"/>
            <a:chExt cx="2183" cy="1348"/>
          </a:xfrm>
        </p:grpSpPr>
        <p:sp>
          <p:nvSpPr>
            <p:cNvPr id="19519" name="Freeform 3"/>
            <p:cNvSpPr>
              <a:spLocks/>
            </p:cNvSpPr>
            <p:nvPr/>
          </p:nvSpPr>
          <p:spPr bwMode="gray">
            <a:xfrm rot="-1200958">
              <a:off x="3577" y="1615"/>
              <a:ext cx="2135" cy="1348"/>
            </a:xfrm>
            <a:custGeom>
              <a:avLst/>
              <a:gdLst>
                <a:gd name="T0" fmla="*/ 92 w 4021"/>
                <a:gd name="T1" fmla="*/ 99 h 2621"/>
                <a:gd name="T2" fmla="*/ 294 w 4021"/>
                <a:gd name="T3" fmla="*/ 76 h 2621"/>
                <a:gd name="T4" fmla="*/ 470 w 4021"/>
                <a:gd name="T5" fmla="*/ 163 h 2621"/>
                <a:gd name="T6" fmla="*/ 483 w 4021"/>
                <a:gd name="T7" fmla="*/ 269 h 2621"/>
                <a:gd name="T8" fmla="*/ 229 w 4021"/>
                <a:gd name="T9" fmla="*/ 264 h 2621"/>
                <a:gd name="T10" fmla="*/ 110 w 4021"/>
                <a:gd name="T11" fmla="*/ 188 h 2621"/>
                <a:gd name="T12" fmla="*/ 92 w 4021"/>
                <a:gd name="T13" fmla="*/ 99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B2B2B2"/>
            </a:solidFill>
            <a:ln w="9525">
              <a:solidFill>
                <a:srgbClr val="B2B2B2"/>
              </a:solidFill>
              <a:round/>
              <a:headEnd/>
              <a:tailEnd/>
            </a:ln>
          </p:spPr>
          <p:txBody>
            <a:bodyPr vert="eaVert"/>
            <a:lstStyle/>
            <a:p>
              <a:endParaRPr lang="en-US" dirty="0"/>
            </a:p>
          </p:txBody>
        </p:sp>
        <p:sp>
          <p:nvSpPr>
            <p:cNvPr id="19520" name="Freeform 4"/>
            <p:cNvSpPr>
              <a:spLocks/>
            </p:cNvSpPr>
            <p:nvPr/>
          </p:nvSpPr>
          <p:spPr bwMode="gray">
            <a:xfrm rot="-1200958">
              <a:off x="3529" y="1615"/>
              <a:ext cx="2132" cy="1348"/>
            </a:xfrm>
            <a:custGeom>
              <a:avLst/>
              <a:gdLst>
                <a:gd name="T0" fmla="*/ 92 w 4021"/>
                <a:gd name="T1" fmla="*/ 99 h 2621"/>
                <a:gd name="T2" fmla="*/ 292 w 4021"/>
                <a:gd name="T3" fmla="*/ 76 h 2621"/>
                <a:gd name="T4" fmla="*/ 469 w 4021"/>
                <a:gd name="T5" fmla="*/ 163 h 2621"/>
                <a:gd name="T6" fmla="*/ 481 w 4021"/>
                <a:gd name="T7" fmla="*/ 269 h 2621"/>
                <a:gd name="T8" fmla="*/ 228 w 4021"/>
                <a:gd name="T9" fmla="*/ 264 h 2621"/>
                <a:gd name="T10" fmla="*/ 110 w 4021"/>
                <a:gd name="T11" fmla="*/ 188 h 2621"/>
                <a:gd name="T12" fmla="*/ 92 w 4021"/>
                <a:gd name="T13" fmla="*/ 99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rgbClr val="B2B2B2"/>
              </a:solidFill>
              <a:round/>
              <a:headEnd/>
              <a:tailEnd/>
            </a:ln>
          </p:spPr>
          <p:txBody>
            <a:bodyPr vert="eaVert"/>
            <a:lstStyle/>
            <a:p>
              <a:endParaRPr lang="en-US" dirty="0"/>
            </a:p>
          </p:txBody>
        </p:sp>
      </p:grpSp>
      <p:grpSp>
        <p:nvGrpSpPr>
          <p:cNvPr id="18" name="Group 92"/>
          <p:cNvGrpSpPr/>
          <p:nvPr/>
        </p:nvGrpSpPr>
        <p:grpSpPr>
          <a:xfrm>
            <a:off x="4962525" y="4078288"/>
            <a:ext cx="1581150" cy="1427162"/>
            <a:chOff x="4962525" y="3754438"/>
            <a:chExt cx="1581150" cy="1427162"/>
          </a:xfrm>
        </p:grpSpPr>
        <p:pic>
          <p:nvPicPr>
            <p:cNvPr id="19510" name="Picture 77" descr="DCX-4S_noexhaustkit_front_small"/>
            <p:cNvPicPr>
              <a:picLocks noChangeAspect="1" noChangeArrowheads="1"/>
            </p:cNvPicPr>
            <p:nvPr/>
          </p:nvPicPr>
          <p:blipFill>
            <a:blip r:embed="rId3"/>
            <a:srcRect/>
            <a:stretch>
              <a:fillRect/>
            </a:stretch>
          </p:blipFill>
          <p:spPr bwMode="auto">
            <a:xfrm>
              <a:off x="4962525" y="4552950"/>
              <a:ext cx="685800" cy="627062"/>
            </a:xfrm>
            <a:prstGeom prst="rect">
              <a:avLst/>
            </a:prstGeom>
            <a:noFill/>
            <a:ln w="9525">
              <a:noFill/>
              <a:miter lim="800000"/>
              <a:headEnd/>
              <a:tailEnd/>
            </a:ln>
          </p:spPr>
        </p:pic>
        <p:pic>
          <p:nvPicPr>
            <p:cNvPr id="19511" name="Picture 80" descr="DCX-4S_noexhaustkit_front_small"/>
            <p:cNvPicPr>
              <a:picLocks noChangeAspect="1" noChangeArrowheads="1"/>
            </p:cNvPicPr>
            <p:nvPr/>
          </p:nvPicPr>
          <p:blipFill>
            <a:blip r:embed="rId3"/>
            <a:srcRect/>
            <a:stretch>
              <a:fillRect/>
            </a:stretch>
          </p:blipFill>
          <p:spPr bwMode="auto">
            <a:xfrm>
              <a:off x="5343525" y="3754438"/>
              <a:ext cx="685800" cy="627062"/>
            </a:xfrm>
            <a:prstGeom prst="rect">
              <a:avLst/>
            </a:prstGeom>
            <a:noFill/>
            <a:ln w="9525">
              <a:noFill/>
              <a:miter lim="800000"/>
              <a:headEnd/>
              <a:tailEnd/>
            </a:ln>
          </p:spPr>
        </p:pic>
        <p:pic>
          <p:nvPicPr>
            <p:cNvPr id="19512" name="Picture 87" descr="DCX-4S_noexhaustkit_front_small"/>
            <p:cNvPicPr>
              <a:picLocks noChangeAspect="1" noChangeArrowheads="1"/>
            </p:cNvPicPr>
            <p:nvPr/>
          </p:nvPicPr>
          <p:blipFill>
            <a:blip r:embed="rId3"/>
            <a:srcRect/>
            <a:stretch>
              <a:fillRect/>
            </a:stretch>
          </p:blipFill>
          <p:spPr bwMode="auto">
            <a:xfrm>
              <a:off x="5857875" y="4554538"/>
              <a:ext cx="685800" cy="627062"/>
            </a:xfrm>
            <a:prstGeom prst="rect">
              <a:avLst/>
            </a:prstGeom>
            <a:noFill/>
            <a:ln w="9525">
              <a:noFill/>
              <a:miter lim="800000"/>
              <a:headEnd/>
              <a:tailEnd/>
            </a:ln>
          </p:spPr>
        </p:pic>
        <p:sp>
          <p:nvSpPr>
            <p:cNvPr id="19513" name="Arc 186"/>
            <p:cNvSpPr>
              <a:spLocks/>
            </p:cNvSpPr>
            <p:nvPr/>
          </p:nvSpPr>
          <p:spPr bwMode="auto">
            <a:xfrm rot="8846917" flipV="1">
              <a:off x="5030788" y="4191000"/>
              <a:ext cx="909638" cy="479425"/>
            </a:xfrm>
            <a:custGeom>
              <a:avLst/>
              <a:gdLst>
                <a:gd name="T0" fmla="*/ 0 w 21281"/>
                <a:gd name="T1" fmla="*/ 0 h 21398"/>
                <a:gd name="T2" fmla="*/ 0 w 21281"/>
                <a:gd name="T3" fmla="*/ 0 h 21398"/>
                <a:gd name="T4" fmla="*/ 0 w 21281"/>
                <a:gd name="T5" fmla="*/ 0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wrap="none" anchor="ctr"/>
            <a:lstStyle/>
            <a:p>
              <a:endParaRPr lang="en-US" dirty="0"/>
            </a:p>
          </p:txBody>
        </p:sp>
        <p:sp>
          <p:nvSpPr>
            <p:cNvPr id="19514" name="Arc 187"/>
            <p:cNvSpPr>
              <a:spLocks/>
            </p:cNvSpPr>
            <p:nvPr/>
          </p:nvSpPr>
          <p:spPr bwMode="auto">
            <a:xfrm rot="8718290" flipV="1">
              <a:off x="5240338" y="4173538"/>
              <a:ext cx="892175" cy="495300"/>
            </a:xfrm>
            <a:custGeom>
              <a:avLst/>
              <a:gdLst>
                <a:gd name="T0" fmla="*/ 0 w 21281"/>
                <a:gd name="T1" fmla="*/ 0 h 21398"/>
                <a:gd name="T2" fmla="*/ 0 w 21281"/>
                <a:gd name="T3" fmla="*/ 0 h 21398"/>
                <a:gd name="T4" fmla="*/ 0 w 21281"/>
                <a:gd name="T5" fmla="*/ 0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wrap="none" anchor="ctr"/>
            <a:lstStyle/>
            <a:p>
              <a:endParaRPr lang="en-US" dirty="0"/>
            </a:p>
          </p:txBody>
        </p:sp>
        <p:sp>
          <p:nvSpPr>
            <p:cNvPr id="19515" name="Arc 185"/>
            <p:cNvSpPr>
              <a:spLocks/>
            </p:cNvSpPr>
            <p:nvPr/>
          </p:nvSpPr>
          <p:spPr bwMode="auto">
            <a:xfrm rot="8718290">
              <a:off x="5476875" y="4600575"/>
              <a:ext cx="869950" cy="474662"/>
            </a:xfrm>
            <a:custGeom>
              <a:avLst/>
              <a:gdLst>
                <a:gd name="T0" fmla="*/ 0 w 21281"/>
                <a:gd name="T1" fmla="*/ 0 h 21398"/>
                <a:gd name="T2" fmla="*/ 0 w 21281"/>
                <a:gd name="T3" fmla="*/ 0 h 21398"/>
                <a:gd name="T4" fmla="*/ 0 w 21281"/>
                <a:gd name="T5" fmla="*/ 0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rot="10800000" wrap="none" anchor="ctr"/>
            <a:lstStyle/>
            <a:p>
              <a:endParaRPr lang="en-US" dirty="0"/>
            </a:p>
          </p:txBody>
        </p:sp>
        <p:sp>
          <p:nvSpPr>
            <p:cNvPr id="19516" name="Arc 188"/>
            <p:cNvSpPr>
              <a:spLocks/>
            </p:cNvSpPr>
            <p:nvPr/>
          </p:nvSpPr>
          <p:spPr bwMode="auto">
            <a:xfrm rot="8718290" flipH="1">
              <a:off x="6002338" y="3935413"/>
              <a:ext cx="88900" cy="1122362"/>
            </a:xfrm>
            <a:custGeom>
              <a:avLst/>
              <a:gdLst>
                <a:gd name="T0" fmla="*/ 0 w 21281"/>
                <a:gd name="T1" fmla="*/ 0 h 21398"/>
                <a:gd name="T2" fmla="*/ 0 w 21281"/>
                <a:gd name="T3" fmla="*/ 0 h 21398"/>
                <a:gd name="T4" fmla="*/ 0 w 21281"/>
                <a:gd name="T5" fmla="*/ 0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rot="10800000" wrap="none" anchor="ctr"/>
            <a:lstStyle/>
            <a:p>
              <a:endParaRPr lang="en-US" dirty="0"/>
            </a:p>
          </p:txBody>
        </p:sp>
        <p:sp>
          <p:nvSpPr>
            <p:cNvPr id="19517" name="Arc 188"/>
            <p:cNvSpPr>
              <a:spLocks/>
            </p:cNvSpPr>
            <p:nvPr/>
          </p:nvSpPr>
          <p:spPr bwMode="auto">
            <a:xfrm rot="8718290" flipH="1">
              <a:off x="5753100" y="3925888"/>
              <a:ext cx="96838" cy="1131887"/>
            </a:xfrm>
            <a:custGeom>
              <a:avLst/>
              <a:gdLst>
                <a:gd name="T0" fmla="*/ 0 w 21281"/>
                <a:gd name="T1" fmla="*/ 0 h 21398"/>
                <a:gd name="T2" fmla="*/ 0 w 21281"/>
                <a:gd name="T3" fmla="*/ 0 h 21398"/>
                <a:gd name="T4" fmla="*/ 0 w 21281"/>
                <a:gd name="T5" fmla="*/ 0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rot="10800000" wrap="none" anchor="ctr"/>
            <a:lstStyle/>
            <a:p>
              <a:endParaRPr lang="en-US" dirty="0"/>
            </a:p>
          </p:txBody>
        </p:sp>
        <p:sp>
          <p:nvSpPr>
            <p:cNvPr id="19518" name="Arc 185"/>
            <p:cNvSpPr>
              <a:spLocks/>
            </p:cNvSpPr>
            <p:nvPr/>
          </p:nvSpPr>
          <p:spPr bwMode="auto">
            <a:xfrm rot="8718290">
              <a:off x="5241925" y="4579938"/>
              <a:ext cx="879475" cy="490537"/>
            </a:xfrm>
            <a:custGeom>
              <a:avLst/>
              <a:gdLst>
                <a:gd name="T0" fmla="*/ 0 w 21281"/>
                <a:gd name="T1" fmla="*/ 0 h 21398"/>
                <a:gd name="T2" fmla="*/ 0 w 21281"/>
                <a:gd name="T3" fmla="*/ 0 h 21398"/>
                <a:gd name="T4" fmla="*/ 0 w 21281"/>
                <a:gd name="T5" fmla="*/ 0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rot="10800000" wrap="none" anchor="ctr"/>
            <a:lstStyle/>
            <a:p>
              <a:endParaRPr lang="en-US" dirty="0"/>
            </a:p>
          </p:txBody>
        </p:sp>
      </p:grpSp>
      <p:grpSp>
        <p:nvGrpSpPr>
          <p:cNvPr id="19" name="Group 2"/>
          <p:cNvGrpSpPr>
            <a:grpSpLocks/>
          </p:cNvGrpSpPr>
          <p:nvPr/>
        </p:nvGrpSpPr>
        <p:grpSpPr bwMode="auto">
          <a:xfrm rot="-2106909">
            <a:off x="6781800" y="4395788"/>
            <a:ext cx="2209800" cy="2514600"/>
            <a:chOff x="3529" y="1615"/>
            <a:chExt cx="2183" cy="1348"/>
          </a:xfrm>
        </p:grpSpPr>
        <p:sp>
          <p:nvSpPr>
            <p:cNvPr id="19508" name="Freeform 3"/>
            <p:cNvSpPr>
              <a:spLocks/>
            </p:cNvSpPr>
            <p:nvPr/>
          </p:nvSpPr>
          <p:spPr bwMode="gray">
            <a:xfrm rot="-1200958">
              <a:off x="3577" y="1615"/>
              <a:ext cx="2135" cy="1348"/>
            </a:xfrm>
            <a:custGeom>
              <a:avLst/>
              <a:gdLst>
                <a:gd name="T0" fmla="*/ 92 w 4021"/>
                <a:gd name="T1" fmla="*/ 99 h 2621"/>
                <a:gd name="T2" fmla="*/ 294 w 4021"/>
                <a:gd name="T3" fmla="*/ 76 h 2621"/>
                <a:gd name="T4" fmla="*/ 470 w 4021"/>
                <a:gd name="T5" fmla="*/ 163 h 2621"/>
                <a:gd name="T6" fmla="*/ 483 w 4021"/>
                <a:gd name="T7" fmla="*/ 269 h 2621"/>
                <a:gd name="T8" fmla="*/ 229 w 4021"/>
                <a:gd name="T9" fmla="*/ 264 h 2621"/>
                <a:gd name="T10" fmla="*/ 110 w 4021"/>
                <a:gd name="T11" fmla="*/ 188 h 2621"/>
                <a:gd name="T12" fmla="*/ 92 w 4021"/>
                <a:gd name="T13" fmla="*/ 99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B2B2B2"/>
            </a:solidFill>
            <a:ln w="9525">
              <a:solidFill>
                <a:srgbClr val="B2B2B2"/>
              </a:solidFill>
              <a:round/>
              <a:headEnd/>
              <a:tailEnd/>
            </a:ln>
          </p:spPr>
          <p:txBody>
            <a:bodyPr vert="eaVert"/>
            <a:lstStyle/>
            <a:p>
              <a:endParaRPr lang="en-US" dirty="0"/>
            </a:p>
          </p:txBody>
        </p:sp>
        <p:sp>
          <p:nvSpPr>
            <p:cNvPr id="19509" name="Freeform 4"/>
            <p:cNvSpPr>
              <a:spLocks/>
            </p:cNvSpPr>
            <p:nvPr/>
          </p:nvSpPr>
          <p:spPr bwMode="gray">
            <a:xfrm rot="-1200958">
              <a:off x="3529" y="1615"/>
              <a:ext cx="2132" cy="1348"/>
            </a:xfrm>
            <a:custGeom>
              <a:avLst/>
              <a:gdLst>
                <a:gd name="T0" fmla="*/ 92 w 4021"/>
                <a:gd name="T1" fmla="*/ 99 h 2621"/>
                <a:gd name="T2" fmla="*/ 292 w 4021"/>
                <a:gd name="T3" fmla="*/ 76 h 2621"/>
                <a:gd name="T4" fmla="*/ 469 w 4021"/>
                <a:gd name="T5" fmla="*/ 163 h 2621"/>
                <a:gd name="T6" fmla="*/ 481 w 4021"/>
                <a:gd name="T7" fmla="*/ 269 h 2621"/>
                <a:gd name="T8" fmla="*/ 228 w 4021"/>
                <a:gd name="T9" fmla="*/ 264 h 2621"/>
                <a:gd name="T10" fmla="*/ 110 w 4021"/>
                <a:gd name="T11" fmla="*/ 188 h 2621"/>
                <a:gd name="T12" fmla="*/ 92 w 4021"/>
                <a:gd name="T13" fmla="*/ 99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rgbClr val="B2B2B2"/>
              </a:solidFill>
              <a:round/>
              <a:headEnd/>
              <a:tailEnd/>
            </a:ln>
          </p:spPr>
          <p:txBody>
            <a:bodyPr vert="eaVert"/>
            <a:lstStyle/>
            <a:p>
              <a:endParaRPr lang="en-US" dirty="0"/>
            </a:p>
          </p:txBody>
        </p:sp>
      </p:grpSp>
      <p:grpSp>
        <p:nvGrpSpPr>
          <p:cNvPr id="20" name="Group 94"/>
          <p:cNvGrpSpPr/>
          <p:nvPr/>
        </p:nvGrpSpPr>
        <p:grpSpPr>
          <a:xfrm>
            <a:off x="7010400" y="4344988"/>
            <a:ext cx="1774825" cy="2151062"/>
            <a:chOff x="7010400" y="4021138"/>
            <a:chExt cx="1774825" cy="2151062"/>
          </a:xfrm>
        </p:grpSpPr>
        <p:pic>
          <p:nvPicPr>
            <p:cNvPr id="19498" name="Picture 8"/>
            <p:cNvPicPr>
              <a:picLocks noChangeAspect="1" noChangeArrowheads="1"/>
            </p:cNvPicPr>
            <p:nvPr/>
          </p:nvPicPr>
          <p:blipFill>
            <a:blip r:embed="rId4">
              <a:clrChange>
                <a:clrFrom>
                  <a:srgbClr val="FFFFFF"/>
                </a:clrFrom>
                <a:clrTo>
                  <a:srgbClr val="FFFFFF">
                    <a:alpha val="0"/>
                  </a:srgbClr>
                </a:clrTo>
              </a:clrChange>
            </a:blip>
            <a:srcRect l="9180"/>
            <a:stretch>
              <a:fillRect/>
            </a:stretch>
          </p:blipFill>
          <p:spPr bwMode="auto">
            <a:xfrm>
              <a:off x="7902575" y="4021138"/>
              <a:ext cx="860425" cy="1160462"/>
            </a:xfrm>
            <a:prstGeom prst="rect">
              <a:avLst/>
            </a:prstGeom>
            <a:noFill/>
            <a:ln w="12700" algn="ctr">
              <a:noFill/>
              <a:miter lim="800000"/>
              <a:headEnd/>
              <a:tailEnd/>
            </a:ln>
          </p:spPr>
        </p:pic>
        <p:pic>
          <p:nvPicPr>
            <p:cNvPr id="19499" name="Picture 8"/>
            <p:cNvPicPr>
              <a:picLocks noChangeAspect="1" noChangeArrowheads="1"/>
            </p:cNvPicPr>
            <p:nvPr/>
          </p:nvPicPr>
          <p:blipFill>
            <a:blip r:embed="rId4">
              <a:clrChange>
                <a:clrFrom>
                  <a:srgbClr val="FFFFFF"/>
                </a:clrFrom>
                <a:clrTo>
                  <a:srgbClr val="FFFFFF">
                    <a:alpha val="0"/>
                  </a:srgbClr>
                </a:clrTo>
              </a:clrChange>
            </a:blip>
            <a:srcRect l="9180"/>
            <a:stretch>
              <a:fillRect/>
            </a:stretch>
          </p:blipFill>
          <p:spPr bwMode="auto">
            <a:xfrm>
              <a:off x="7924800" y="5011738"/>
              <a:ext cx="860425" cy="1160462"/>
            </a:xfrm>
            <a:prstGeom prst="rect">
              <a:avLst/>
            </a:prstGeom>
            <a:noFill/>
            <a:ln w="12700" algn="ctr">
              <a:noFill/>
              <a:miter lim="800000"/>
              <a:headEnd/>
              <a:tailEnd/>
            </a:ln>
          </p:spPr>
        </p:pic>
        <p:pic>
          <p:nvPicPr>
            <p:cNvPr id="19500" name="Picture 8"/>
            <p:cNvPicPr>
              <a:picLocks noChangeAspect="1" noChangeArrowheads="1"/>
            </p:cNvPicPr>
            <p:nvPr/>
          </p:nvPicPr>
          <p:blipFill>
            <a:blip r:embed="rId4">
              <a:clrChange>
                <a:clrFrom>
                  <a:srgbClr val="FFFFFF"/>
                </a:clrFrom>
                <a:clrTo>
                  <a:srgbClr val="FFFFFF">
                    <a:alpha val="0"/>
                  </a:srgbClr>
                </a:clrTo>
              </a:clrChange>
            </a:blip>
            <a:srcRect l="9180"/>
            <a:stretch>
              <a:fillRect/>
            </a:stretch>
          </p:blipFill>
          <p:spPr bwMode="auto">
            <a:xfrm>
              <a:off x="7010400" y="4724400"/>
              <a:ext cx="860425" cy="1160463"/>
            </a:xfrm>
            <a:prstGeom prst="rect">
              <a:avLst/>
            </a:prstGeom>
            <a:noFill/>
            <a:ln w="12700" algn="ctr">
              <a:noFill/>
              <a:miter lim="800000"/>
              <a:headEnd/>
              <a:tailEnd/>
            </a:ln>
          </p:spPr>
        </p:pic>
        <p:sp>
          <p:nvSpPr>
            <p:cNvPr id="19501" name="Arc 185"/>
            <p:cNvSpPr>
              <a:spLocks/>
            </p:cNvSpPr>
            <p:nvPr/>
          </p:nvSpPr>
          <p:spPr bwMode="auto">
            <a:xfrm rot="8718290">
              <a:off x="7342188" y="5165725"/>
              <a:ext cx="877887" cy="542925"/>
            </a:xfrm>
            <a:custGeom>
              <a:avLst/>
              <a:gdLst>
                <a:gd name="T0" fmla="*/ 5123929 w 21281"/>
                <a:gd name="T1" fmla="*/ 0 h 21398"/>
                <a:gd name="T2" fmla="*/ 37065590 w 21281"/>
                <a:gd name="T3" fmla="*/ 6043751 h 21398"/>
                <a:gd name="T4" fmla="*/ 0 w 21281"/>
                <a:gd name="T5" fmla="*/ 7301680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rot="10800000" wrap="none" anchor="ctr"/>
            <a:lstStyle/>
            <a:p>
              <a:endParaRPr lang="en-US" dirty="0"/>
            </a:p>
          </p:txBody>
        </p:sp>
        <p:sp>
          <p:nvSpPr>
            <p:cNvPr id="19502" name="Arc 188"/>
            <p:cNvSpPr>
              <a:spLocks/>
            </p:cNvSpPr>
            <p:nvPr/>
          </p:nvSpPr>
          <p:spPr bwMode="auto">
            <a:xfrm rot="8718290" flipH="1">
              <a:off x="8034338" y="4724400"/>
              <a:ext cx="563562" cy="962025"/>
            </a:xfrm>
            <a:custGeom>
              <a:avLst/>
              <a:gdLst>
                <a:gd name="T0" fmla="*/ 1300183 w 21281"/>
                <a:gd name="T1" fmla="*/ 0 h 21398"/>
                <a:gd name="T2" fmla="*/ 9322991 w 21281"/>
                <a:gd name="T3" fmla="*/ 31079189 h 21398"/>
                <a:gd name="T4" fmla="*/ 0 w 21281"/>
                <a:gd name="T5" fmla="*/ 37622063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rot="10800000" wrap="none" anchor="ctr"/>
            <a:lstStyle/>
            <a:p>
              <a:endParaRPr lang="en-US" dirty="0"/>
            </a:p>
          </p:txBody>
        </p:sp>
        <p:sp>
          <p:nvSpPr>
            <p:cNvPr id="19503" name="Arc 188"/>
            <p:cNvSpPr>
              <a:spLocks/>
            </p:cNvSpPr>
            <p:nvPr/>
          </p:nvSpPr>
          <p:spPr bwMode="auto">
            <a:xfrm rot="8718290" flipH="1">
              <a:off x="7843838" y="4762500"/>
              <a:ext cx="627062" cy="939800"/>
            </a:xfrm>
            <a:custGeom>
              <a:avLst/>
              <a:gdLst>
                <a:gd name="T0" fmla="*/ 1791168 w 21281"/>
                <a:gd name="T1" fmla="*/ 0 h 21398"/>
                <a:gd name="T2" fmla="*/ 12842910 w 21281"/>
                <a:gd name="T3" fmla="*/ 28974986 h 21398"/>
                <a:gd name="T4" fmla="*/ 0 w 21281"/>
                <a:gd name="T5" fmla="*/ 35074372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rot="10800000" wrap="none" anchor="ctr"/>
            <a:lstStyle/>
            <a:p>
              <a:endParaRPr lang="en-US" dirty="0"/>
            </a:p>
          </p:txBody>
        </p:sp>
        <p:sp>
          <p:nvSpPr>
            <p:cNvPr id="19504" name="Arc 186"/>
            <p:cNvSpPr>
              <a:spLocks/>
            </p:cNvSpPr>
            <p:nvPr/>
          </p:nvSpPr>
          <p:spPr bwMode="auto">
            <a:xfrm rot="8846917" flipV="1">
              <a:off x="7196138" y="4810125"/>
              <a:ext cx="1352550" cy="195263"/>
            </a:xfrm>
            <a:custGeom>
              <a:avLst/>
              <a:gdLst>
                <a:gd name="T0" fmla="*/ 20282085 w 21281"/>
                <a:gd name="T1" fmla="*/ 0 h 21398"/>
                <a:gd name="T2" fmla="*/ 146337263 w 21281"/>
                <a:gd name="T3" fmla="*/ 237075 h 21398"/>
                <a:gd name="T4" fmla="*/ 0 w 21281"/>
                <a:gd name="T5" fmla="*/ 286452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wrap="none" anchor="ctr"/>
            <a:lstStyle/>
            <a:p>
              <a:endParaRPr lang="en-US" dirty="0"/>
            </a:p>
          </p:txBody>
        </p:sp>
        <p:sp>
          <p:nvSpPr>
            <p:cNvPr id="19505" name="Arc 187"/>
            <p:cNvSpPr>
              <a:spLocks/>
            </p:cNvSpPr>
            <p:nvPr/>
          </p:nvSpPr>
          <p:spPr bwMode="auto">
            <a:xfrm rot="8718290" flipV="1">
              <a:off x="7342188" y="4810125"/>
              <a:ext cx="1331912" cy="169863"/>
            </a:xfrm>
            <a:custGeom>
              <a:avLst/>
              <a:gdLst>
                <a:gd name="T0" fmla="*/ 18140191 w 21281"/>
                <a:gd name="T1" fmla="*/ 0 h 21398"/>
                <a:gd name="T2" fmla="*/ 130181629 w 21281"/>
                <a:gd name="T3" fmla="*/ 164092 h 21398"/>
                <a:gd name="T4" fmla="*/ 0 w 21281"/>
                <a:gd name="T5" fmla="*/ 198123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wrap="none" anchor="ctr"/>
            <a:lstStyle/>
            <a:p>
              <a:endParaRPr lang="en-US" dirty="0"/>
            </a:p>
          </p:txBody>
        </p:sp>
        <p:sp>
          <p:nvSpPr>
            <p:cNvPr id="19506" name="Arc 185"/>
            <p:cNvSpPr>
              <a:spLocks/>
            </p:cNvSpPr>
            <p:nvPr/>
          </p:nvSpPr>
          <p:spPr bwMode="auto">
            <a:xfrm rot="8718290">
              <a:off x="7580313" y="5181600"/>
              <a:ext cx="877887" cy="542925"/>
            </a:xfrm>
            <a:custGeom>
              <a:avLst/>
              <a:gdLst>
                <a:gd name="T0" fmla="*/ 5123929 w 21281"/>
                <a:gd name="T1" fmla="*/ 0 h 21398"/>
                <a:gd name="T2" fmla="*/ 37065590 w 21281"/>
                <a:gd name="T3" fmla="*/ 6043751 h 21398"/>
                <a:gd name="T4" fmla="*/ 0 w 21281"/>
                <a:gd name="T5" fmla="*/ 7301680 h 21398"/>
                <a:gd name="T6" fmla="*/ 0 60000 65536"/>
                <a:gd name="T7" fmla="*/ 0 60000 65536"/>
                <a:gd name="T8" fmla="*/ 0 60000 65536"/>
                <a:gd name="T9" fmla="*/ 0 w 21281"/>
                <a:gd name="T10" fmla="*/ 0 h 21398"/>
                <a:gd name="T11" fmla="*/ 21281 w 21281"/>
                <a:gd name="T12" fmla="*/ 21398 h 21398"/>
              </a:gdLst>
              <a:ahLst/>
              <a:cxnLst>
                <a:cxn ang="T6">
                  <a:pos x="T0" y="T1"/>
                </a:cxn>
                <a:cxn ang="T7">
                  <a:pos x="T2" y="T3"/>
                </a:cxn>
                <a:cxn ang="T8">
                  <a:pos x="T4" y="T5"/>
                </a:cxn>
              </a:cxnLst>
              <a:rect l="T9" t="T10" r="T11" b="T12"/>
              <a:pathLst>
                <a:path w="21281" h="21398" fill="none" extrusionOk="0">
                  <a:moveTo>
                    <a:pt x="2948" y="0"/>
                  </a:moveTo>
                  <a:cubicBezTo>
                    <a:pt x="12260" y="1283"/>
                    <a:pt x="19672" y="8440"/>
                    <a:pt x="21281" y="17700"/>
                  </a:cubicBezTo>
                </a:path>
                <a:path w="21281" h="21398" stroke="0" extrusionOk="0">
                  <a:moveTo>
                    <a:pt x="2948" y="0"/>
                  </a:moveTo>
                  <a:cubicBezTo>
                    <a:pt x="12260" y="1283"/>
                    <a:pt x="19672" y="8440"/>
                    <a:pt x="21281" y="17700"/>
                  </a:cubicBezTo>
                  <a:lnTo>
                    <a:pt x="0" y="21398"/>
                  </a:lnTo>
                  <a:close/>
                </a:path>
              </a:pathLst>
            </a:custGeom>
            <a:noFill/>
            <a:ln w="19050">
              <a:solidFill>
                <a:schemeClr val="bg2"/>
              </a:solidFill>
              <a:round/>
              <a:headEnd/>
              <a:tailEnd/>
            </a:ln>
          </p:spPr>
          <p:txBody>
            <a:bodyPr rot="10800000" wrap="none" anchor="ctr"/>
            <a:lstStyle/>
            <a:p>
              <a:endParaRPr lang="en-US" dirty="0"/>
            </a:p>
          </p:txBody>
        </p:sp>
      </p:grpSp>
      <p:sp>
        <p:nvSpPr>
          <p:cNvPr id="19507" name="Text Box 103"/>
          <p:cNvSpPr txBox="1">
            <a:spLocks noChangeArrowheads="1"/>
          </p:cNvSpPr>
          <p:nvPr/>
        </p:nvSpPr>
        <p:spPr bwMode="auto">
          <a:xfrm>
            <a:off x="4800600" y="5886450"/>
            <a:ext cx="2057400" cy="396875"/>
          </a:xfrm>
          <a:prstGeom prst="rect">
            <a:avLst/>
          </a:prstGeom>
          <a:noFill/>
          <a:ln w="12700" algn="ctr">
            <a:noFill/>
            <a:miter lim="800000"/>
            <a:headEnd/>
            <a:tailEnd/>
          </a:ln>
        </p:spPr>
        <p:txBody>
          <a:bodyPr>
            <a:spAutoFit/>
          </a:bodyPr>
          <a:lstStyle/>
          <a:p>
            <a:pPr>
              <a:spcBef>
                <a:spcPct val="50000"/>
              </a:spcBef>
            </a:pPr>
            <a:r>
              <a:rPr lang="en-US" sz="1000" i="1" dirty="0"/>
              <a:t>Refer to Hardware Guide for Specific Connection Points</a:t>
            </a:r>
          </a:p>
        </p:txBody>
      </p:sp>
      <p:sp>
        <p:nvSpPr>
          <p:cNvPr id="97" name="Slide Number Placeholder 96"/>
          <p:cNvSpPr>
            <a:spLocks noGrp="1"/>
          </p:cNvSpPr>
          <p:nvPr>
            <p:ph type="sldNum" sz="quarter" idx="4"/>
          </p:nvPr>
        </p:nvSpPr>
        <p:spPr/>
        <p:txBody>
          <a:bodyPr/>
          <a:lstStyle/>
          <a:p>
            <a:fld id="{7BCC8D0D-EAEC-449D-9161-023DFF90F2E2}" type="slidenum">
              <a:rPr lang="en-US" smtClean="0"/>
              <a:pPr/>
              <a:t>46</a:t>
            </a:fld>
            <a:endParaRPr lang="en-US" dirty="0"/>
          </a:p>
        </p:txBody>
      </p:sp>
      <p:sp>
        <p:nvSpPr>
          <p:cNvPr id="95" name="Date Placeholder 94"/>
          <p:cNvSpPr>
            <a:spLocks noGrp="1"/>
          </p:cNvSpPr>
          <p:nvPr>
            <p:ph type="dt" sz="half" idx="2"/>
          </p:nvPr>
        </p:nvSpPr>
        <p:spPr/>
        <p:txBody>
          <a:bodyPr/>
          <a:lstStyle/>
          <a:p>
            <a:fld id="{787107EB-4144-41B6-98BD-35C0CE6CA8D3}" type="datetime3">
              <a:rPr lang="en-AU" smtClean="0"/>
              <a:pPr/>
              <a:t>22 September, 2011</a:t>
            </a:fld>
            <a:endParaRPr lang="en-US" dirty="0"/>
          </a:p>
        </p:txBody>
      </p:sp>
      <p:sp>
        <p:nvSpPr>
          <p:cNvPr id="96" name="Footer Placeholder 95"/>
          <p:cNvSpPr>
            <a:spLocks noGrp="1"/>
          </p:cNvSpPr>
          <p:nvPr>
            <p:ph type="ftr" sz="quarter" idx="3"/>
          </p:nvPr>
        </p:nvSpPr>
        <p:spPr/>
        <p:txBody>
          <a:bodyPr/>
          <a:lstStyle/>
          <a:p>
            <a:r>
              <a:rPr lang="en-US" smtClean="0"/>
              <a:t>© 2011 Brocade Communications Systems, Inc. - COMPANY PROPRIETARY INFORMATION</a:t>
            </a:r>
            <a:endParaRPr lang="en-US" dirty="0"/>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icture Placeholder 23"/>
          <p:cNvSpPr txBox="1">
            <a:spLocks/>
          </p:cNvSpPr>
          <p:nvPr/>
        </p:nvSpPr>
        <p:spPr bwMode="gray">
          <a:xfrm>
            <a:off x="6118229" y="1792224"/>
            <a:ext cx="3025775" cy="3729036"/>
          </a:xfrm>
          <a:prstGeom prst="rect">
            <a:avLst/>
          </a:prstGeom>
          <a:solidFill>
            <a:schemeClr val="tx2">
              <a:lumMod val="20000"/>
              <a:lumOff val="80000"/>
            </a:schemeClr>
          </a:solidFill>
        </p:spPr>
      </p:sp>
      <p:sp>
        <p:nvSpPr>
          <p:cNvPr id="236546" name="Rectangle 2"/>
          <p:cNvSpPr>
            <a:spLocks noGrp="1" noChangeArrowheads="1"/>
          </p:cNvSpPr>
          <p:nvPr>
            <p:ph type="title"/>
          </p:nvPr>
        </p:nvSpPr>
        <p:spPr>
          <a:xfrm>
            <a:off x="350840" y="168500"/>
            <a:ext cx="8080375" cy="560153"/>
          </a:xfrm>
        </p:spPr>
        <p:txBody>
          <a:bodyPr/>
          <a:lstStyle/>
          <a:p>
            <a:r>
              <a:rPr lang="en-US" dirty="0" smtClean="0"/>
              <a:t>Brocade Fabric-based Encryption</a:t>
            </a:r>
            <a:endParaRPr lang="en-US" dirty="0"/>
          </a:p>
        </p:txBody>
      </p:sp>
      <p:sp>
        <p:nvSpPr>
          <p:cNvPr id="8" name="Content Placeholder 7"/>
          <p:cNvSpPr>
            <a:spLocks noGrp="1"/>
          </p:cNvSpPr>
          <p:nvPr>
            <p:ph idx="1"/>
          </p:nvPr>
        </p:nvSpPr>
        <p:spPr>
          <a:xfrm>
            <a:off x="350840" y="1302684"/>
            <a:ext cx="5621791" cy="4804191"/>
          </a:xfrm>
        </p:spPr>
        <p:txBody>
          <a:bodyPr>
            <a:noAutofit/>
          </a:bodyPr>
          <a:lstStyle/>
          <a:p>
            <a:pPr>
              <a:lnSpc>
                <a:spcPct val="110000"/>
              </a:lnSpc>
              <a:spcBef>
                <a:spcPts val="800"/>
              </a:spcBef>
            </a:pPr>
            <a:r>
              <a:rPr lang="en-US" sz="1800" b="1" dirty="0" smtClean="0"/>
              <a:t>Optimum flexibility</a:t>
            </a:r>
          </a:p>
          <a:p>
            <a:pPr lvl="1">
              <a:lnSpc>
                <a:spcPct val="110000"/>
              </a:lnSpc>
              <a:spcBef>
                <a:spcPts val="800"/>
              </a:spcBef>
            </a:pPr>
            <a:r>
              <a:rPr lang="en-US" sz="1600" dirty="0" smtClean="0"/>
              <a:t>Brocade FS-18 Encryption Blade for DCX </a:t>
            </a:r>
          </a:p>
          <a:p>
            <a:pPr lvl="1">
              <a:lnSpc>
                <a:spcPct val="110000"/>
              </a:lnSpc>
              <a:spcBef>
                <a:spcPts val="800"/>
              </a:spcBef>
            </a:pPr>
            <a:r>
              <a:rPr lang="en-US" sz="1600" dirty="0" smtClean="0"/>
              <a:t>Brocade Encryption Switch </a:t>
            </a:r>
          </a:p>
          <a:p>
            <a:pPr lvl="1">
              <a:lnSpc>
                <a:spcPct val="110000"/>
              </a:lnSpc>
              <a:spcBef>
                <a:spcPts val="800"/>
              </a:spcBef>
            </a:pPr>
            <a:r>
              <a:rPr lang="en-US" sz="1600" dirty="0" smtClean="0"/>
              <a:t>Integrated with RSA Key Manager, </a:t>
            </a:r>
            <a:r>
              <a:rPr lang="en-US" sz="1600" dirty="0" err="1" smtClean="0"/>
              <a:t>NetApp</a:t>
            </a:r>
            <a:r>
              <a:rPr lang="en-US" sz="1600" dirty="0" smtClean="0"/>
              <a:t> LKM, HP SKM, and Thales TEMs</a:t>
            </a:r>
          </a:p>
          <a:p>
            <a:pPr>
              <a:lnSpc>
                <a:spcPct val="110000"/>
              </a:lnSpc>
              <a:spcBef>
                <a:spcPts val="800"/>
              </a:spcBef>
            </a:pPr>
            <a:r>
              <a:rPr lang="en-US" sz="1800" b="1" dirty="0" smtClean="0"/>
              <a:t>Highest scalability</a:t>
            </a:r>
          </a:p>
          <a:p>
            <a:pPr lvl="1">
              <a:lnSpc>
                <a:spcPct val="110000"/>
              </a:lnSpc>
              <a:spcBef>
                <a:spcPts val="800"/>
              </a:spcBef>
            </a:pPr>
            <a:r>
              <a:rPr lang="en-US" sz="1600" dirty="0" smtClean="0"/>
              <a:t>Up to four blades per DCX chassis</a:t>
            </a:r>
          </a:p>
          <a:p>
            <a:pPr>
              <a:lnSpc>
                <a:spcPct val="110000"/>
              </a:lnSpc>
              <a:spcBef>
                <a:spcPts val="800"/>
              </a:spcBef>
            </a:pPr>
            <a:r>
              <a:rPr lang="en-US" sz="1800" b="1" dirty="0" smtClean="0"/>
              <a:t>Best-in-class performance</a:t>
            </a:r>
          </a:p>
          <a:p>
            <a:pPr lvl="1">
              <a:lnSpc>
                <a:spcPct val="110000"/>
              </a:lnSpc>
              <a:spcBef>
                <a:spcPts val="800"/>
              </a:spcBef>
            </a:pPr>
            <a:r>
              <a:rPr lang="en-US" sz="1600" dirty="0" smtClean="0"/>
              <a:t>Up to 96 </a:t>
            </a:r>
            <a:r>
              <a:rPr lang="en-US" sz="1600" dirty="0" err="1" smtClean="0"/>
              <a:t>Gbps</a:t>
            </a:r>
            <a:r>
              <a:rPr lang="en-US" sz="1600" dirty="0" smtClean="0"/>
              <a:t> encryption speed per switch/blade</a:t>
            </a:r>
          </a:p>
          <a:p>
            <a:pPr lvl="1">
              <a:lnSpc>
                <a:spcPct val="110000"/>
              </a:lnSpc>
              <a:spcBef>
                <a:spcPts val="800"/>
              </a:spcBef>
            </a:pPr>
            <a:r>
              <a:rPr lang="en-US" sz="1600" dirty="0" smtClean="0"/>
              <a:t>Up to 48 </a:t>
            </a:r>
            <a:r>
              <a:rPr lang="en-US" sz="1600" dirty="0" err="1" smtClean="0"/>
              <a:t>Gbps</a:t>
            </a:r>
            <a:r>
              <a:rPr lang="en-US" sz="1600" dirty="0" smtClean="0"/>
              <a:t> with tape compression</a:t>
            </a:r>
          </a:p>
          <a:p>
            <a:pPr>
              <a:lnSpc>
                <a:spcPct val="110000"/>
              </a:lnSpc>
              <a:spcBef>
                <a:spcPts val="800"/>
              </a:spcBef>
            </a:pPr>
            <a:r>
              <a:rPr lang="en-US" sz="1800" b="1" dirty="0" smtClean="0"/>
              <a:t>Maximum security</a:t>
            </a:r>
          </a:p>
          <a:p>
            <a:pPr lvl="1">
              <a:lnSpc>
                <a:spcPct val="110000"/>
              </a:lnSpc>
              <a:spcBef>
                <a:spcPts val="800"/>
              </a:spcBef>
            </a:pPr>
            <a:r>
              <a:rPr lang="en-US" sz="1600" dirty="0" smtClean="0"/>
              <a:t>AES 256-bit encryption</a:t>
            </a:r>
          </a:p>
          <a:p>
            <a:pPr lvl="1">
              <a:lnSpc>
                <a:spcPct val="110000"/>
              </a:lnSpc>
              <a:spcBef>
                <a:spcPts val="800"/>
              </a:spcBef>
            </a:pPr>
            <a:r>
              <a:rPr lang="en-US" sz="1600" dirty="0" smtClean="0"/>
              <a:t>FIPS 140-2 Level 3 validated </a:t>
            </a:r>
            <a:endParaRPr lang="en-US" sz="1600" dirty="0"/>
          </a:p>
        </p:txBody>
      </p:sp>
      <p:sp>
        <p:nvSpPr>
          <p:cNvPr id="10" name="Text Placeholder 9"/>
          <p:cNvSpPr>
            <a:spLocks noGrp="1"/>
          </p:cNvSpPr>
          <p:nvPr>
            <p:ph type="body" idx="10"/>
          </p:nvPr>
        </p:nvSpPr>
        <p:spPr>
          <a:xfrm>
            <a:off x="353569" y="667504"/>
            <a:ext cx="8077645" cy="413959"/>
          </a:xfrm>
        </p:spPr>
        <p:txBody>
          <a:bodyPr/>
          <a:lstStyle/>
          <a:p>
            <a:r>
              <a:rPr lang="en-US" dirty="0" smtClean="0"/>
              <a:t>Product Highlights</a:t>
            </a:r>
            <a:endParaRPr lang="en-US" dirty="0"/>
          </a:p>
        </p:txBody>
      </p:sp>
      <p:sp>
        <p:nvSpPr>
          <p:cNvPr id="13" name="Slide Number Placeholder 12"/>
          <p:cNvSpPr>
            <a:spLocks noGrp="1"/>
          </p:cNvSpPr>
          <p:nvPr>
            <p:ph type="sldNum" sz="quarter" idx="4"/>
          </p:nvPr>
        </p:nvSpPr>
        <p:spPr/>
        <p:txBody>
          <a:bodyPr/>
          <a:lstStyle/>
          <a:p>
            <a:fld id="{7BCC8D0D-EAEC-449D-9161-023DFF90F2E2}" type="slidenum">
              <a:rPr lang="en-US" smtClean="0"/>
              <a:pPr/>
              <a:t>47</a:t>
            </a:fld>
            <a:endParaRPr lang="en-US" dirty="0"/>
          </a:p>
        </p:txBody>
      </p:sp>
      <p:grpSp>
        <p:nvGrpSpPr>
          <p:cNvPr id="2" name="Group 16"/>
          <p:cNvGrpSpPr/>
          <p:nvPr/>
        </p:nvGrpSpPr>
        <p:grpSpPr>
          <a:xfrm>
            <a:off x="6194696" y="2209800"/>
            <a:ext cx="2862217" cy="2209800"/>
            <a:chOff x="431800" y="1765300"/>
            <a:chExt cx="3454400" cy="2667000"/>
          </a:xfrm>
        </p:grpSpPr>
        <p:pic>
          <p:nvPicPr>
            <p:cNvPr id="715785" name="Picture 9" descr="Mace_angle1_med"/>
            <p:cNvPicPr>
              <a:picLocks noChangeAspect="1" noChangeArrowheads="1"/>
            </p:cNvPicPr>
            <p:nvPr/>
          </p:nvPicPr>
          <p:blipFill>
            <a:blip r:embed="rId3" cstate="print"/>
            <a:srcRect/>
            <a:stretch>
              <a:fillRect/>
            </a:stretch>
          </p:blipFill>
          <p:spPr bwMode="auto">
            <a:xfrm>
              <a:off x="1447800" y="2743200"/>
              <a:ext cx="2438400" cy="838200"/>
            </a:xfrm>
            <a:prstGeom prst="rect">
              <a:avLst/>
            </a:prstGeom>
            <a:noFill/>
          </p:spPr>
        </p:pic>
        <p:pic>
          <p:nvPicPr>
            <p:cNvPr id="715786" name="Picture 10" descr="FS8-18_EncryptionBlade_angle_med"/>
            <p:cNvPicPr>
              <a:picLocks noChangeAspect="1" noChangeArrowheads="1"/>
            </p:cNvPicPr>
            <p:nvPr/>
          </p:nvPicPr>
          <p:blipFill>
            <a:blip r:embed="rId4" cstate="print"/>
            <a:srcRect/>
            <a:stretch>
              <a:fillRect/>
            </a:stretch>
          </p:blipFill>
          <p:spPr bwMode="auto">
            <a:xfrm>
              <a:off x="431800" y="1765300"/>
              <a:ext cx="958850" cy="2667000"/>
            </a:xfrm>
            <a:prstGeom prst="rect">
              <a:avLst/>
            </a:prstGeom>
            <a:noFill/>
          </p:spPr>
        </p:pic>
      </p:grpSp>
      <p:sp>
        <p:nvSpPr>
          <p:cNvPr id="16" name="Rectangle 35"/>
          <p:cNvSpPr>
            <a:spLocks noChangeArrowheads="1"/>
          </p:cNvSpPr>
          <p:nvPr/>
        </p:nvSpPr>
        <p:spPr bwMode="auto">
          <a:xfrm>
            <a:off x="6118225" y="4724400"/>
            <a:ext cx="3025775" cy="795528"/>
          </a:xfrm>
          <a:prstGeom prst="rect">
            <a:avLst/>
          </a:prstGeom>
          <a:solidFill>
            <a:schemeClr val="tx1">
              <a:alpha val="50000"/>
            </a:schemeClr>
          </a:solidFill>
          <a:ln w="9525">
            <a:noFill/>
            <a:miter lim="800000"/>
            <a:headEnd/>
            <a:tailEnd/>
          </a:ln>
          <a:effectLst>
            <a:innerShdw blurRad="114300">
              <a:prstClr val="black"/>
            </a:innerShdw>
          </a:effectLst>
        </p:spPr>
        <p:txBody>
          <a:bodyPr vert="horz" wrap="square" lIns="91440" tIns="45720" rIns="91440" bIns="45720" numCol="1" anchor="ctr" anchorCtr="0" compatLnSpc="1">
            <a:prstTxWarp prst="textNoShape">
              <a:avLst/>
            </a:prstTxWarp>
          </a:bodyPr>
          <a:lstStyle/>
          <a:p>
            <a:pPr>
              <a:buNone/>
            </a:pPr>
            <a:r>
              <a:rPr lang="en-US" sz="2000" dirty="0" smtClean="0">
                <a:solidFill>
                  <a:schemeClr val="bg1"/>
                </a:solidFill>
                <a:latin typeface="+mn-lt"/>
              </a:rPr>
              <a:t>SAN Core/Edge</a:t>
            </a:r>
          </a:p>
        </p:txBody>
      </p:sp>
      <p:sp>
        <p:nvSpPr>
          <p:cNvPr id="11" name="Date Placeholder 10"/>
          <p:cNvSpPr>
            <a:spLocks noGrp="1"/>
          </p:cNvSpPr>
          <p:nvPr>
            <p:ph type="dt" sz="half" idx="2"/>
          </p:nvPr>
        </p:nvSpPr>
        <p:spPr/>
        <p:txBody>
          <a:bodyPr/>
          <a:lstStyle/>
          <a:p>
            <a:fld id="{A3473B6C-8DD1-4367-8BFD-42EBFA5D525E}" type="datetime3">
              <a:rPr lang="en-AU" smtClean="0"/>
              <a:pPr/>
              <a:t>22 September, 2011</a:t>
            </a:fld>
            <a:endParaRPr lang="en-US" dirty="0"/>
          </a:p>
        </p:txBody>
      </p:sp>
      <p:sp>
        <p:nvSpPr>
          <p:cNvPr id="12" name="Footer Placeholder 11"/>
          <p:cNvSpPr>
            <a:spLocks noGrp="1"/>
          </p:cNvSpPr>
          <p:nvPr>
            <p:ph type="ftr" sz="quarter" idx="3"/>
          </p:nvPr>
        </p:nvSpPr>
        <p:spPr/>
        <p:txBody>
          <a:bodyPr/>
          <a:lstStyle/>
          <a:p>
            <a:r>
              <a:rPr lang="en-US" smtClean="0"/>
              <a:t>© 2011 Brocade Communications Systems, Inc. - COMPANY PROPRIETARY INFORMATION</a:t>
            </a:r>
            <a:endParaRPr lang="en-US" dirty="0"/>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p:txBody>
          <a:bodyPr/>
          <a:lstStyle/>
          <a:p>
            <a:r>
              <a:rPr lang="en-US" dirty="0"/>
              <a:t>Energy Efficiency: </a:t>
            </a:r>
            <a:r>
              <a:rPr lang="en-US" dirty="0">
                <a:solidFill>
                  <a:srgbClr val="006600"/>
                </a:solidFill>
              </a:rPr>
              <a:t>Going Green</a:t>
            </a:r>
            <a:endParaRPr lang="en-US" dirty="0"/>
          </a:p>
        </p:txBody>
      </p:sp>
      <p:sp>
        <p:nvSpPr>
          <p:cNvPr id="10" name="Text Placeholder 9"/>
          <p:cNvSpPr>
            <a:spLocks noGrp="1"/>
          </p:cNvSpPr>
          <p:nvPr>
            <p:ph type="body" idx="10"/>
          </p:nvPr>
        </p:nvSpPr>
        <p:spPr/>
        <p:txBody>
          <a:bodyPr/>
          <a:lstStyle/>
          <a:p>
            <a:endParaRPr lang="en-US" dirty="0"/>
          </a:p>
        </p:txBody>
      </p:sp>
      <p:graphicFrame>
        <p:nvGraphicFramePr>
          <p:cNvPr id="467019" name="Group 75"/>
          <p:cNvGraphicFramePr>
            <a:graphicFrameLocks noGrp="1"/>
          </p:cNvGraphicFramePr>
          <p:nvPr/>
        </p:nvGraphicFramePr>
        <p:xfrm>
          <a:off x="685800" y="1603375"/>
          <a:ext cx="7626350" cy="4511867"/>
        </p:xfrm>
        <a:graphic>
          <a:graphicData uri="http://schemas.openxmlformats.org/drawingml/2006/table">
            <a:tbl>
              <a:tblPr/>
              <a:tblGrid>
                <a:gridCol w="1531938"/>
                <a:gridCol w="1220787"/>
                <a:gridCol w="1220788"/>
                <a:gridCol w="1220787"/>
                <a:gridCol w="1211263"/>
                <a:gridCol w="1220787"/>
              </a:tblGrid>
              <a:tr h="703263">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endParaRPr kumimoji="0" lang="en-US" sz="1000" b="0" i="0" u="none" strike="noStrike" cap="none" normalizeH="0" baseline="0" dirty="0" smtClean="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20000"/>
                        </a:spcBef>
                        <a:spcAft>
                          <a:spcPct val="0"/>
                        </a:spcAft>
                        <a:buClrTx/>
                        <a:buSzTx/>
                        <a:buFont typeface="Wingdings 2" pitchFamily="18" charset="2"/>
                        <a:buNone/>
                        <a:tabLst>
                          <a:tab pos="2246313" algn="l"/>
                          <a:tab pos="2514600" algn="l"/>
                        </a:tabLst>
                      </a:pPr>
                      <a:r>
                        <a:rPr kumimoji="0" lang="en-US" sz="1400" b="1" i="0" u="none" strike="noStrike" cap="none" normalizeH="0" baseline="0" dirty="0" smtClean="0">
                          <a:ln>
                            <a:noFill/>
                          </a:ln>
                          <a:solidFill>
                            <a:schemeClr val="bg1"/>
                          </a:solidFill>
                          <a:effectLst/>
                          <a:latin typeface="Arial" charset="0"/>
                        </a:rPr>
                        <a:t>Brocade </a:t>
                      </a:r>
                      <a:br>
                        <a:rPr kumimoji="0" lang="en-US" sz="1400" b="1" i="0" u="none" strike="noStrike" cap="none" normalizeH="0" baseline="0" dirty="0" smtClean="0">
                          <a:ln>
                            <a:noFill/>
                          </a:ln>
                          <a:solidFill>
                            <a:schemeClr val="bg1"/>
                          </a:solidFill>
                          <a:effectLst/>
                          <a:latin typeface="Arial" charset="0"/>
                        </a:rPr>
                      </a:br>
                      <a:r>
                        <a:rPr kumimoji="0" lang="en-US" sz="1400" b="1" i="0" u="none" strike="noStrike" cap="none" normalizeH="0" baseline="0" dirty="0" smtClean="0">
                          <a:ln>
                            <a:noFill/>
                          </a:ln>
                          <a:solidFill>
                            <a:schemeClr val="bg1"/>
                          </a:solidFill>
                          <a:effectLst/>
                          <a:latin typeface="Arial" charset="0"/>
                        </a:rPr>
                        <a:t>DCX</a:t>
                      </a:r>
                      <a:r>
                        <a:rPr kumimoji="0" lang="en-US" sz="1800" b="1" i="0" u="none" strike="noStrike" cap="none" normalizeH="0" baseline="0" dirty="0" smtClean="0">
                          <a:ln>
                            <a:noFill/>
                          </a:ln>
                          <a:solidFill>
                            <a:schemeClr val="bg1"/>
                          </a:solidFill>
                          <a:effectLst/>
                          <a:latin typeface="Arial" charset="0"/>
                        </a:rPr>
                        <a:t> </a:t>
                      </a:r>
                    </a:p>
                    <a:p>
                      <a:pPr marL="0" marR="0" lvl="0" indent="0" algn="l" defTabSz="914400" rtl="0" eaLnBrk="1" fontAlgn="base" latinLnBrk="0" hangingPunct="1">
                        <a:lnSpc>
                          <a:spcPct val="95000"/>
                        </a:lnSpc>
                        <a:spcBef>
                          <a:spcPct val="20000"/>
                        </a:spcBef>
                        <a:spcAft>
                          <a:spcPct val="0"/>
                        </a:spcAft>
                        <a:buClrTx/>
                        <a:buSzTx/>
                        <a:buFont typeface="Wingdings 2" pitchFamily="18" charset="2"/>
                        <a:buNone/>
                        <a:tabLst>
                          <a:tab pos="2246313" algn="l"/>
                          <a:tab pos="2514600" algn="l"/>
                        </a:tabLst>
                      </a:pPr>
                      <a:r>
                        <a:rPr kumimoji="0" lang="en-US" sz="1000" b="1" i="0" u="none" strike="noStrike" cap="none" normalizeH="0" baseline="0" dirty="0" smtClean="0">
                          <a:ln>
                            <a:noFill/>
                          </a:ln>
                          <a:solidFill>
                            <a:schemeClr val="bg1"/>
                          </a:solidFill>
                          <a:effectLst/>
                          <a:latin typeface="Arial" charset="0"/>
                        </a:rPr>
                        <a:t>(512p x 8 Gbps)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r>
                        <a:rPr kumimoji="0" lang="en-US" sz="1400" b="1" i="0" u="none" strike="noStrike" cap="none" normalizeH="0" baseline="0" dirty="0" smtClean="0">
                          <a:ln>
                            <a:noFill/>
                          </a:ln>
                          <a:solidFill>
                            <a:schemeClr val="bg1"/>
                          </a:solidFill>
                          <a:effectLst/>
                          <a:latin typeface="Arial" charset="0"/>
                        </a:rPr>
                        <a:t>Brocade DCX-4S                </a:t>
                      </a:r>
                      <a:r>
                        <a:rPr kumimoji="0" lang="en-US" sz="1000" b="1" i="0" u="none" strike="noStrike" cap="none" normalizeH="0" baseline="0" dirty="0" smtClean="0">
                          <a:ln>
                            <a:noFill/>
                          </a:ln>
                          <a:solidFill>
                            <a:schemeClr val="bg1"/>
                          </a:solidFill>
                          <a:effectLst/>
                          <a:latin typeface="Arial" charset="0"/>
                        </a:rPr>
                        <a:t>(256p x 8 Gbps)</a:t>
                      </a:r>
                      <a:r>
                        <a:rPr kumimoji="0" lang="en-US" sz="1400" b="1" i="0" u="none" strike="noStrike" cap="none" normalizeH="0" baseline="0" dirty="0" smtClean="0">
                          <a:ln>
                            <a:noFill/>
                          </a:ln>
                          <a:solidFill>
                            <a:schemeClr val="bg1"/>
                          </a:solidFill>
                          <a:effectLst/>
                          <a:latin typeface="Arial"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95000"/>
                        </a:lnSpc>
                        <a:spcBef>
                          <a:spcPct val="20000"/>
                        </a:spcBef>
                        <a:spcAft>
                          <a:spcPct val="0"/>
                        </a:spcAft>
                        <a:buClrTx/>
                        <a:buSzTx/>
                        <a:buFont typeface="Wingdings 2" pitchFamily="18" charset="2"/>
                        <a:buNone/>
                        <a:tabLst>
                          <a:tab pos="2246313" algn="l"/>
                          <a:tab pos="2514600" algn="l"/>
                        </a:tabLst>
                      </a:pPr>
                      <a:r>
                        <a:rPr kumimoji="0" lang="en-US" sz="1400" b="1" i="0" u="none" strike="noStrike" cap="none" normalizeH="0" baseline="0" dirty="0" smtClean="0">
                          <a:ln>
                            <a:noFill/>
                          </a:ln>
                          <a:solidFill>
                            <a:schemeClr val="bg1"/>
                          </a:solidFill>
                          <a:effectLst/>
                          <a:latin typeface="Arial" charset="0"/>
                        </a:rPr>
                        <a:t>Brocade </a:t>
                      </a:r>
                      <a:br>
                        <a:rPr kumimoji="0" lang="en-US" sz="1400" b="1" i="0" u="none" strike="noStrike" cap="none" normalizeH="0" baseline="0" dirty="0" smtClean="0">
                          <a:ln>
                            <a:noFill/>
                          </a:ln>
                          <a:solidFill>
                            <a:schemeClr val="bg1"/>
                          </a:solidFill>
                          <a:effectLst/>
                          <a:latin typeface="Arial" charset="0"/>
                        </a:rPr>
                      </a:br>
                      <a:r>
                        <a:rPr kumimoji="0" lang="en-US" sz="1400" b="1" i="0" u="none" strike="noStrike" cap="none" normalizeH="0" baseline="0" dirty="0" smtClean="0">
                          <a:ln>
                            <a:noFill/>
                          </a:ln>
                          <a:solidFill>
                            <a:schemeClr val="bg1"/>
                          </a:solidFill>
                          <a:effectLst/>
                          <a:latin typeface="Arial" charset="0"/>
                        </a:rPr>
                        <a:t>48000</a:t>
                      </a:r>
                      <a:r>
                        <a:rPr kumimoji="0" lang="en-US" sz="1800" b="1" i="0" u="none" strike="noStrike" cap="none" normalizeH="0" baseline="0" dirty="0" smtClean="0">
                          <a:ln>
                            <a:noFill/>
                          </a:ln>
                          <a:solidFill>
                            <a:schemeClr val="bg1"/>
                          </a:solidFill>
                          <a:effectLst/>
                          <a:latin typeface="Arial" charset="0"/>
                        </a:rPr>
                        <a:t> </a:t>
                      </a:r>
                    </a:p>
                    <a:p>
                      <a:pPr marL="0" marR="0" lvl="0" indent="0" algn="l" defTabSz="914400" rtl="0" eaLnBrk="1" fontAlgn="base" latinLnBrk="0" hangingPunct="1">
                        <a:lnSpc>
                          <a:spcPct val="95000"/>
                        </a:lnSpc>
                        <a:spcBef>
                          <a:spcPct val="20000"/>
                        </a:spcBef>
                        <a:spcAft>
                          <a:spcPct val="0"/>
                        </a:spcAft>
                        <a:buClrTx/>
                        <a:buSzTx/>
                        <a:buFont typeface="Wingdings 2" pitchFamily="18" charset="2"/>
                        <a:buNone/>
                        <a:tabLst>
                          <a:tab pos="2246313" algn="l"/>
                          <a:tab pos="2514600" algn="l"/>
                        </a:tabLst>
                      </a:pPr>
                      <a:r>
                        <a:rPr kumimoji="0" lang="en-US" sz="1000" b="1" i="0" u="none" strike="noStrike" cap="none" normalizeH="0" baseline="0" dirty="0" smtClean="0">
                          <a:ln>
                            <a:noFill/>
                          </a:ln>
                          <a:solidFill>
                            <a:schemeClr val="bg1"/>
                          </a:solidFill>
                          <a:effectLst/>
                          <a:latin typeface="Arial" charset="0"/>
                        </a:rPr>
                        <a:t>(384p x 4 Gbps)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95000"/>
                        </a:lnSpc>
                        <a:spcBef>
                          <a:spcPct val="20000"/>
                        </a:spcBef>
                        <a:spcAft>
                          <a:spcPct val="0"/>
                        </a:spcAft>
                        <a:buClrTx/>
                        <a:buSzTx/>
                        <a:buFont typeface="Wingdings 2" pitchFamily="18" charset="2"/>
                        <a:buNone/>
                        <a:tabLst>
                          <a:tab pos="2246313" algn="l"/>
                          <a:tab pos="2514600" algn="l"/>
                        </a:tabLst>
                      </a:pPr>
                      <a:r>
                        <a:rPr kumimoji="0" lang="en-US" sz="1400" b="1" i="0" u="none" strike="noStrike" cap="none" normalizeH="0" baseline="0" dirty="0" smtClean="0">
                          <a:ln>
                            <a:noFill/>
                          </a:ln>
                          <a:solidFill>
                            <a:schemeClr val="bg1"/>
                          </a:solidFill>
                          <a:effectLst/>
                          <a:latin typeface="Arial" charset="0"/>
                        </a:rPr>
                        <a:t>Cisco* </a:t>
                      </a:r>
                      <a:br>
                        <a:rPr kumimoji="0" lang="en-US" sz="1400" b="1" i="0" u="none" strike="noStrike" cap="none" normalizeH="0" baseline="0" dirty="0" smtClean="0">
                          <a:ln>
                            <a:noFill/>
                          </a:ln>
                          <a:solidFill>
                            <a:schemeClr val="bg1"/>
                          </a:solidFill>
                          <a:effectLst/>
                          <a:latin typeface="Arial" charset="0"/>
                        </a:rPr>
                      </a:br>
                      <a:r>
                        <a:rPr kumimoji="0" lang="en-US" sz="1400" b="1" i="0" u="none" strike="noStrike" cap="none" normalizeH="0" baseline="0" dirty="0" smtClean="0">
                          <a:ln>
                            <a:noFill/>
                          </a:ln>
                          <a:solidFill>
                            <a:schemeClr val="bg1"/>
                          </a:solidFill>
                          <a:effectLst/>
                          <a:latin typeface="Arial" charset="0"/>
                        </a:rPr>
                        <a:t>MDS 9509</a:t>
                      </a:r>
                      <a:r>
                        <a:rPr kumimoji="0" lang="en-US" sz="1800" b="1" i="0" u="none" strike="noStrike" cap="none" normalizeH="0" baseline="0" dirty="0" smtClean="0">
                          <a:ln>
                            <a:noFill/>
                          </a:ln>
                          <a:solidFill>
                            <a:schemeClr val="bg1"/>
                          </a:solidFill>
                          <a:effectLst/>
                          <a:latin typeface="Arial" charset="0"/>
                        </a:rPr>
                        <a:t> </a:t>
                      </a:r>
                    </a:p>
                    <a:p>
                      <a:pPr marL="0" marR="0" lvl="0" indent="0" algn="l" defTabSz="914400" rtl="0" eaLnBrk="1" fontAlgn="base" latinLnBrk="0" hangingPunct="1">
                        <a:lnSpc>
                          <a:spcPct val="95000"/>
                        </a:lnSpc>
                        <a:spcBef>
                          <a:spcPct val="20000"/>
                        </a:spcBef>
                        <a:spcAft>
                          <a:spcPct val="0"/>
                        </a:spcAft>
                        <a:buClrTx/>
                        <a:buSzTx/>
                        <a:buFont typeface="Wingdings 2" pitchFamily="18" charset="2"/>
                        <a:buNone/>
                        <a:tabLst>
                          <a:tab pos="2246313" algn="l"/>
                          <a:tab pos="2514600" algn="l"/>
                        </a:tabLst>
                      </a:pPr>
                      <a:r>
                        <a:rPr kumimoji="0" lang="en-US" sz="1000" b="1" i="0" u="none" strike="noStrike" cap="none" normalizeH="0" baseline="0" dirty="0" smtClean="0">
                          <a:ln>
                            <a:noFill/>
                          </a:ln>
                          <a:solidFill>
                            <a:schemeClr val="bg1"/>
                          </a:solidFill>
                          <a:effectLst/>
                          <a:latin typeface="Arial" charset="0"/>
                        </a:rPr>
                        <a:t>(336p x 8 Gbps)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95000"/>
                        </a:lnSpc>
                        <a:spcBef>
                          <a:spcPct val="20000"/>
                        </a:spcBef>
                        <a:spcAft>
                          <a:spcPct val="0"/>
                        </a:spcAft>
                        <a:buClrTx/>
                        <a:buSzTx/>
                        <a:buFont typeface="Wingdings 2" pitchFamily="18" charset="2"/>
                        <a:buNone/>
                        <a:tabLst>
                          <a:tab pos="2246313" algn="l"/>
                          <a:tab pos="2514600" algn="l"/>
                        </a:tabLst>
                      </a:pPr>
                      <a:r>
                        <a:rPr kumimoji="0" lang="en-US" sz="1400" b="1" i="0" u="none" strike="noStrike" cap="none" normalizeH="0" baseline="0" dirty="0" smtClean="0">
                          <a:ln>
                            <a:noFill/>
                          </a:ln>
                          <a:solidFill>
                            <a:schemeClr val="bg1"/>
                          </a:solidFill>
                          <a:effectLst/>
                          <a:latin typeface="Arial" charset="0"/>
                        </a:rPr>
                        <a:t>Cisco*</a:t>
                      </a:r>
                      <a:br>
                        <a:rPr kumimoji="0" lang="en-US" sz="1400" b="1" i="0" u="none" strike="noStrike" cap="none" normalizeH="0" baseline="0" dirty="0" smtClean="0">
                          <a:ln>
                            <a:noFill/>
                          </a:ln>
                          <a:solidFill>
                            <a:schemeClr val="bg1"/>
                          </a:solidFill>
                          <a:effectLst/>
                          <a:latin typeface="Arial" charset="0"/>
                        </a:rPr>
                      </a:br>
                      <a:r>
                        <a:rPr kumimoji="0" lang="en-US" sz="1400" b="1" i="0" u="none" strike="noStrike" cap="none" normalizeH="0" baseline="0" dirty="0" smtClean="0">
                          <a:ln>
                            <a:noFill/>
                          </a:ln>
                          <a:solidFill>
                            <a:schemeClr val="bg1"/>
                          </a:solidFill>
                          <a:effectLst/>
                          <a:latin typeface="Arial" charset="0"/>
                        </a:rPr>
                        <a:t>MDS 9513</a:t>
                      </a:r>
                      <a:r>
                        <a:rPr kumimoji="0" lang="en-US" sz="1800" b="1" i="0" u="none" strike="noStrike" cap="none" normalizeH="0" baseline="0" dirty="0" smtClean="0">
                          <a:ln>
                            <a:noFill/>
                          </a:ln>
                          <a:solidFill>
                            <a:schemeClr val="bg1"/>
                          </a:solidFill>
                          <a:effectLst/>
                          <a:latin typeface="Arial" charset="0"/>
                        </a:rPr>
                        <a:t> </a:t>
                      </a:r>
                    </a:p>
                    <a:p>
                      <a:pPr marL="0" marR="0" lvl="0" indent="0" algn="l" defTabSz="914400" rtl="0" eaLnBrk="1" fontAlgn="base" latinLnBrk="0" hangingPunct="1">
                        <a:lnSpc>
                          <a:spcPct val="95000"/>
                        </a:lnSpc>
                        <a:spcBef>
                          <a:spcPct val="20000"/>
                        </a:spcBef>
                        <a:spcAft>
                          <a:spcPct val="0"/>
                        </a:spcAft>
                        <a:buClrTx/>
                        <a:buSzTx/>
                        <a:buFont typeface="Wingdings 2" pitchFamily="18" charset="2"/>
                        <a:buNone/>
                        <a:tabLst>
                          <a:tab pos="2246313" algn="l"/>
                          <a:tab pos="2514600" algn="l"/>
                        </a:tabLst>
                      </a:pPr>
                      <a:r>
                        <a:rPr kumimoji="0" lang="en-US" sz="1000" b="1" i="0" u="none" strike="noStrike" cap="none" normalizeH="0" baseline="0" dirty="0" smtClean="0">
                          <a:ln>
                            <a:noFill/>
                          </a:ln>
                          <a:solidFill>
                            <a:schemeClr val="bg1"/>
                          </a:solidFill>
                          <a:effectLst/>
                          <a:latin typeface="Arial" charset="0"/>
                        </a:rPr>
                        <a:t>(528p x 8 Gbps)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r>
              <a:tr h="735013">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r>
                        <a:rPr kumimoji="0" lang="en-US" sz="1200" b="1" i="0" u="none" strike="noStrike" cap="none" normalizeH="0" baseline="0" dirty="0" smtClean="0">
                          <a:ln>
                            <a:noFill/>
                          </a:ln>
                          <a:solidFill>
                            <a:schemeClr val="tx1"/>
                          </a:solidFill>
                          <a:effectLst/>
                          <a:latin typeface="Arial" charset="0"/>
                        </a:rPr>
                        <a:t>Watts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r>
                        <a:rPr kumimoji="0" lang="en-US" sz="1200" b="0" i="0" u="none" strike="noStrike" cap="none" normalizeH="0" baseline="0" dirty="0" smtClean="0">
                          <a:ln>
                            <a:noFill/>
                          </a:ln>
                          <a:solidFill>
                            <a:schemeClr val="tx1"/>
                          </a:solidFill>
                          <a:effectLst/>
                          <a:latin typeface="Arial" charset="0"/>
                        </a:rPr>
                        <a:t>1,265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r>
                        <a:rPr kumimoji="0" lang="en-US" sz="1200" b="0" i="0" u="none" strike="noStrike" cap="none" normalizeH="0" baseline="0" dirty="0" smtClean="0">
                          <a:ln>
                            <a:noFill/>
                          </a:ln>
                          <a:solidFill>
                            <a:schemeClr val="tx1"/>
                          </a:solidFill>
                          <a:effectLst/>
                          <a:latin typeface="Arial" charset="0"/>
                        </a:rPr>
                        <a:t>862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r>
                        <a:rPr kumimoji="0" lang="en-US" sz="1200" b="0" i="0" u="none" strike="noStrike" cap="none" normalizeH="0" baseline="0" dirty="0" smtClean="0">
                          <a:ln>
                            <a:noFill/>
                          </a:ln>
                          <a:solidFill>
                            <a:schemeClr val="tx1"/>
                          </a:solidFill>
                          <a:effectLst/>
                          <a:latin typeface="Arial" charset="0"/>
                        </a:rPr>
                        <a:t>1,030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r>
                        <a:rPr kumimoji="0" lang="en-US" sz="1200" b="0" i="0" u="none" strike="noStrike" cap="none" normalizeH="0" baseline="0" dirty="0" smtClean="0">
                          <a:ln>
                            <a:noFill/>
                          </a:ln>
                          <a:solidFill>
                            <a:schemeClr val="tx1"/>
                          </a:solidFill>
                          <a:effectLst/>
                          <a:latin typeface="Arial" charset="0"/>
                        </a:rPr>
                        <a:t>2,498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r>
                        <a:rPr kumimoji="0" lang="en-US" sz="1200" b="0" i="0" u="none" strike="noStrike" cap="none" normalizeH="0" baseline="0" dirty="0" smtClean="0">
                          <a:ln>
                            <a:noFill/>
                          </a:ln>
                          <a:solidFill>
                            <a:schemeClr val="tx1"/>
                          </a:solidFill>
                          <a:effectLst/>
                          <a:latin typeface="Arial" charset="0"/>
                        </a:rPr>
                        <a:t>3,560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3425">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r>
                        <a:rPr kumimoji="0" lang="en-US" sz="1200" b="1" i="0" u="none" strike="noStrike" cap="none" normalizeH="0" baseline="0" dirty="0" smtClean="0">
                          <a:ln>
                            <a:noFill/>
                          </a:ln>
                          <a:solidFill>
                            <a:schemeClr val="tx1"/>
                          </a:solidFill>
                          <a:effectLst/>
                          <a:latin typeface="Arial" charset="0"/>
                        </a:rPr>
                        <a:t>Cooling (BTU/hr)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endParaRPr kumimoji="0" lang="en-US" sz="10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r>
                        <a:rPr kumimoji="0" lang="en-US" sz="1200" b="0" i="0" u="none" strike="noStrike" cap="none" normalizeH="0" baseline="0" dirty="0" smtClean="0">
                          <a:ln>
                            <a:noFill/>
                          </a:ln>
                          <a:solidFill>
                            <a:schemeClr val="tx1"/>
                          </a:solidFill>
                          <a:effectLst/>
                          <a:latin typeface="Arial" charset="0"/>
                        </a:rPr>
                        <a:t>4,563</a:t>
                      </a:r>
                      <a:br>
                        <a:rPr kumimoji="0" lang="en-US" sz="1200" b="0" i="0" u="none" strike="noStrike" cap="none" normalizeH="0" baseline="0" dirty="0" smtClean="0">
                          <a:ln>
                            <a:noFill/>
                          </a:ln>
                          <a:solidFill>
                            <a:schemeClr val="tx1"/>
                          </a:solidFill>
                          <a:effectLst/>
                          <a:latin typeface="Arial" charset="0"/>
                        </a:rPr>
                      </a:br>
                      <a:endParaRPr kumimoji="0" lang="en-US" sz="12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r>
                        <a:rPr kumimoji="0" lang="en-US" sz="1200" b="0" i="0" u="none" strike="noStrike" cap="none" normalizeH="0" baseline="0" dirty="0" smtClean="0">
                          <a:ln>
                            <a:noFill/>
                          </a:ln>
                          <a:solidFill>
                            <a:schemeClr val="tx1"/>
                          </a:solidFill>
                          <a:effectLst/>
                          <a:latin typeface="Arial" charset="0"/>
                        </a:rPr>
                        <a:t>2,570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r>
                        <a:rPr kumimoji="0" lang="en-US" sz="1200" b="0" i="0" u="none" strike="noStrike" cap="none" normalizeH="0" baseline="0" dirty="0" smtClean="0">
                          <a:ln>
                            <a:noFill/>
                          </a:ln>
                          <a:solidFill>
                            <a:schemeClr val="tx1"/>
                          </a:solidFill>
                          <a:effectLst/>
                          <a:latin typeface="Arial" charset="0"/>
                        </a:rPr>
                        <a:t>3,515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r>
                        <a:rPr kumimoji="0" lang="en-US" sz="1200" b="0" i="0" u="none" strike="noStrike" cap="none" normalizeH="0" baseline="0" dirty="0" smtClean="0">
                          <a:ln>
                            <a:noFill/>
                          </a:ln>
                          <a:solidFill>
                            <a:schemeClr val="tx1"/>
                          </a:solidFill>
                          <a:effectLst/>
                          <a:latin typeface="Arial" charset="0"/>
                        </a:rPr>
                        <a:t>10,232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r>
                        <a:rPr kumimoji="0" lang="en-US" sz="1200" b="0" i="0" u="none" strike="noStrike" cap="none" normalizeH="0" baseline="0" dirty="0" smtClean="0">
                          <a:ln>
                            <a:noFill/>
                          </a:ln>
                          <a:solidFill>
                            <a:schemeClr val="tx1"/>
                          </a:solidFill>
                          <a:effectLst/>
                          <a:latin typeface="Arial" charset="0"/>
                        </a:rPr>
                        <a:t>15,355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4538">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r>
                        <a:rPr kumimoji="0" lang="en-US" sz="1200" b="1" i="0" u="none" strike="noStrike" cap="none" normalizeH="0" baseline="0" dirty="0" smtClean="0">
                          <a:ln>
                            <a:noFill/>
                          </a:ln>
                          <a:solidFill>
                            <a:schemeClr val="tx1"/>
                          </a:solidFill>
                          <a:effectLst/>
                          <a:latin typeface="Arial" charset="0"/>
                        </a:rPr>
                        <a:t>Watts/Port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endParaRPr kumimoji="0" lang="en-US" sz="10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r>
                        <a:rPr kumimoji="0" lang="en-US" sz="1200" b="0" i="0" u="none" strike="noStrike" cap="none" normalizeH="0" baseline="0" dirty="0" smtClean="0">
                          <a:ln>
                            <a:noFill/>
                          </a:ln>
                          <a:solidFill>
                            <a:schemeClr val="tx1"/>
                          </a:solidFill>
                          <a:effectLst/>
                          <a:latin typeface="Arial" charset="0"/>
                        </a:rPr>
                        <a:t>3.0</a:t>
                      </a:r>
                      <a:br>
                        <a:rPr kumimoji="0" lang="en-US" sz="1200" b="0" i="0" u="none" strike="noStrike" cap="none" normalizeH="0" baseline="0" dirty="0" smtClean="0">
                          <a:ln>
                            <a:noFill/>
                          </a:ln>
                          <a:solidFill>
                            <a:schemeClr val="tx1"/>
                          </a:solidFill>
                          <a:effectLst/>
                          <a:latin typeface="Arial" charset="0"/>
                        </a:rPr>
                      </a:br>
                      <a:endParaRPr kumimoji="0" lang="en-US" sz="12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r>
                        <a:rPr kumimoji="0" lang="en-US" sz="1200" b="0" i="0" u="none" strike="noStrike" cap="none" normalizeH="0" baseline="0" dirty="0" smtClean="0">
                          <a:ln>
                            <a:noFill/>
                          </a:ln>
                          <a:solidFill>
                            <a:schemeClr val="tx1"/>
                          </a:solidFill>
                          <a:effectLst/>
                          <a:latin typeface="Arial" charset="0"/>
                        </a:rPr>
                        <a:t>3.4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r>
                        <a:rPr kumimoji="0" lang="en-US" sz="1200" b="0" i="0" u="none" strike="noStrike" cap="none" normalizeH="0" baseline="0" dirty="0" smtClean="0">
                          <a:ln>
                            <a:noFill/>
                          </a:ln>
                          <a:solidFill>
                            <a:schemeClr val="tx1"/>
                          </a:solidFill>
                          <a:effectLst/>
                          <a:latin typeface="Arial" charset="0"/>
                        </a:rPr>
                        <a:t>2.7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r>
                        <a:rPr kumimoji="0" lang="en-US" sz="1200" b="0" i="0" u="none" strike="noStrike" cap="none" normalizeH="0" baseline="0" dirty="0" smtClean="0">
                          <a:ln>
                            <a:noFill/>
                          </a:ln>
                          <a:solidFill>
                            <a:schemeClr val="tx1"/>
                          </a:solidFill>
                          <a:effectLst/>
                          <a:latin typeface="Arial" charset="0"/>
                        </a:rPr>
                        <a:t>7.4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r>
                        <a:rPr kumimoji="0" lang="en-US" sz="1200" b="0" i="0" u="none" strike="noStrike" cap="none" normalizeH="0" baseline="0" dirty="0" smtClean="0">
                          <a:ln>
                            <a:noFill/>
                          </a:ln>
                          <a:solidFill>
                            <a:schemeClr val="tx1"/>
                          </a:solidFill>
                          <a:effectLst/>
                          <a:latin typeface="Arial" charset="0"/>
                        </a:rPr>
                        <a:t>6.7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5013">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r>
                        <a:rPr kumimoji="0" lang="en-US" sz="1200" b="1" i="0" u="none" strike="noStrike" cap="none" normalizeH="0" baseline="0" dirty="0" smtClean="0">
                          <a:ln>
                            <a:noFill/>
                          </a:ln>
                          <a:solidFill>
                            <a:schemeClr val="tx1"/>
                          </a:solidFill>
                          <a:effectLst/>
                          <a:latin typeface="Arial" charset="0"/>
                        </a:rPr>
                        <a:t>Watts/Gbps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r>
                        <a:rPr kumimoji="0" lang="en-US" sz="1200" b="1" i="0" u="none" strike="noStrike" cap="none" normalizeH="0" baseline="0" dirty="0" smtClean="0">
                          <a:ln>
                            <a:noFill/>
                          </a:ln>
                          <a:solidFill>
                            <a:schemeClr val="tx1"/>
                          </a:solidFill>
                          <a:effectLst/>
                          <a:latin typeface="Arial" charset="0"/>
                        </a:rPr>
                        <a:t>0.7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r>
                        <a:rPr kumimoji="0" lang="en-US" sz="1200" b="1" i="0" u="none" strike="noStrike" cap="none" normalizeH="0" baseline="0" dirty="0" smtClean="0">
                          <a:ln>
                            <a:noFill/>
                          </a:ln>
                          <a:solidFill>
                            <a:schemeClr val="tx1"/>
                          </a:solidFill>
                          <a:effectLst/>
                          <a:latin typeface="Arial" charset="0"/>
                        </a:rPr>
                        <a:t>0.8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r>
                        <a:rPr kumimoji="0" lang="en-US" sz="1200" b="1" i="0" u="none" strike="noStrike" cap="none" normalizeH="0" baseline="0" dirty="0" smtClean="0">
                          <a:ln>
                            <a:noFill/>
                          </a:ln>
                          <a:solidFill>
                            <a:schemeClr val="tx1"/>
                          </a:solidFill>
                          <a:effectLst/>
                          <a:latin typeface="Arial" charset="0"/>
                        </a:rPr>
                        <a:t>0.67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r>
                        <a:rPr kumimoji="0" lang="en-US" sz="1200" b="1" i="0" u="none" strike="noStrike" cap="none" normalizeH="0" baseline="0" dirty="0" smtClean="0">
                          <a:ln>
                            <a:noFill/>
                          </a:ln>
                          <a:solidFill>
                            <a:schemeClr val="tx1"/>
                          </a:solidFill>
                          <a:effectLst/>
                          <a:latin typeface="Arial" charset="0"/>
                        </a:rPr>
                        <a:t>4.5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r>
                        <a:rPr kumimoji="0" lang="en-US" sz="1200" b="1" i="0" u="none" strike="noStrike" cap="none" normalizeH="0" baseline="0" dirty="0" smtClean="0">
                          <a:ln>
                            <a:noFill/>
                          </a:ln>
                          <a:solidFill>
                            <a:schemeClr val="tx1"/>
                          </a:solidFill>
                          <a:effectLst/>
                          <a:latin typeface="Arial" charset="0"/>
                        </a:rPr>
                        <a:t>3.2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8350">
                <a:tc>
                  <a:txBody>
                    <a:bodyPr/>
                    <a:lstStyle/>
                    <a:p>
                      <a:pPr marL="0" marR="0" lvl="0" indent="0" algn="l" defTabSz="914400" rtl="0" eaLnBrk="1" fontAlgn="base" latinLnBrk="0" hangingPunct="1">
                        <a:lnSpc>
                          <a:spcPct val="90000"/>
                        </a:lnSpc>
                        <a:spcBef>
                          <a:spcPct val="20000"/>
                        </a:spcBef>
                        <a:spcAft>
                          <a:spcPct val="0"/>
                        </a:spcAft>
                        <a:buClrTx/>
                        <a:buSzTx/>
                        <a:buFont typeface="Wingdings 2" pitchFamily="18" charset="2"/>
                        <a:buNone/>
                        <a:tabLst>
                          <a:tab pos="2246313" algn="l"/>
                          <a:tab pos="2514600" algn="l"/>
                        </a:tabLst>
                      </a:pPr>
                      <a:r>
                        <a:rPr kumimoji="0" lang="en-US" sz="1200" b="1" i="0" u="none" strike="noStrike" cap="none" normalizeH="0" baseline="0" dirty="0" smtClean="0">
                          <a:ln>
                            <a:noFill/>
                          </a:ln>
                          <a:solidFill>
                            <a:schemeClr val="tx1"/>
                          </a:solidFill>
                          <a:effectLst/>
                          <a:latin typeface="Arial" charset="0"/>
                        </a:rPr>
                        <a:t>CO2 Emissions/yr</a:t>
                      </a:r>
                      <a:br>
                        <a:rPr kumimoji="0" lang="en-US" sz="1200" b="1" i="0" u="none" strike="noStrike" cap="none" normalizeH="0" baseline="0" dirty="0" smtClean="0">
                          <a:ln>
                            <a:noFill/>
                          </a:ln>
                          <a:solidFill>
                            <a:schemeClr val="tx1"/>
                          </a:solidFill>
                          <a:effectLst/>
                          <a:latin typeface="Arial" charset="0"/>
                        </a:rPr>
                      </a:br>
                      <a:r>
                        <a:rPr kumimoji="0" lang="en-US" sz="1200" b="1" i="0" u="none" strike="noStrike" cap="none" normalizeH="0" baseline="0" dirty="0" smtClean="0">
                          <a:ln>
                            <a:noFill/>
                          </a:ln>
                          <a:solidFill>
                            <a:schemeClr val="tx1"/>
                          </a:solidFill>
                          <a:effectLst/>
                          <a:latin typeface="Arial" charset="0"/>
                        </a:rPr>
                        <a:t>metric tons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r>
                        <a:rPr kumimoji="0" lang="en-US" sz="1200" b="0" i="0" u="none" strike="noStrike" cap="none" normalizeH="0" baseline="0" dirty="0" smtClean="0">
                          <a:ln>
                            <a:noFill/>
                          </a:ln>
                          <a:solidFill>
                            <a:schemeClr val="tx1"/>
                          </a:solidFill>
                          <a:effectLst/>
                          <a:latin typeface="Arial" charset="0"/>
                        </a:rPr>
                        <a:t>5.6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r>
                        <a:rPr kumimoji="0" lang="en-US" sz="1200" b="0" i="0" u="none" strike="noStrike" cap="none" normalizeH="0" baseline="0" dirty="0" smtClean="0">
                          <a:ln>
                            <a:noFill/>
                          </a:ln>
                          <a:solidFill>
                            <a:schemeClr val="tx1"/>
                          </a:solidFill>
                          <a:effectLst/>
                          <a:latin typeface="Arial" charset="0"/>
                        </a:rPr>
                        <a:t>3.2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r>
                        <a:rPr kumimoji="0" lang="en-US" sz="1200" b="0" i="0" u="none" strike="noStrike" cap="none" normalizeH="0" baseline="0" dirty="0" smtClean="0">
                          <a:ln>
                            <a:noFill/>
                          </a:ln>
                          <a:solidFill>
                            <a:schemeClr val="tx1"/>
                          </a:solidFill>
                          <a:effectLst/>
                          <a:latin typeface="Arial" charset="0"/>
                        </a:rPr>
                        <a:t>3.8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r>
                        <a:rPr kumimoji="0" lang="en-US" sz="1200" b="0" i="0" u="none" strike="noStrike" cap="none" normalizeH="0" baseline="0" dirty="0" smtClean="0">
                          <a:ln>
                            <a:noFill/>
                          </a:ln>
                          <a:solidFill>
                            <a:schemeClr val="tx1"/>
                          </a:solidFill>
                          <a:effectLst/>
                          <a:latin typeface="Arial" charset="0"/>
                        </a:rPr>
                        <a:t>9.2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tab pos="2246313" algn="l"/>
                          <a:tab pos="2514600" algn="l"/>
                        </a:tabLst>
                      </a:pPr>
                      <a:r>
                        <a:rPr kumimoji="0" lang="en-US" sz="1200" b="0" i="0" u="none" strike="noStrike" cap="none" normalizeH="0" baseline="0" dirty="0" smtClean="0">
                          <a:ln>
                            <a:noFill/>
                          </a:ln>
                          <a:solidFill>
                            <a:schemeClr val="tx1"/>
                          </a:solidFill>
                          <a:effectLst/>
                          <a:latin typeface="Arial" charset="0"/>
                        </a:rPr>
                        <a:t>13.2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67012" name="Picture 68" descr="wooded%2520path">
            <a:hlinkClick r:id="rId3"/>
          </p:cNvPr>
          <p:cNvPicPr>
            <a:picLocks noChangeAspect="1" noChangeArrowheads="1"/>
          </p:cNvPicPr>
          <p:nvPr/>
        </p:nvPicPr>
        <p:blipFill>
          <a:blip r:embed="rId4"/>
          <a:srcRect/>
          <a:stretch>
            <a:fillRect/>
          </a:stretch>
        </p:blipFill>
        <p:spPr bwMode="auto">
          <a:xfrm>
            <a:off x="666750" y="1609725"/>
            <a:ext cx="1543050" cy="784225"/>
          </a:xfrm>
          <a:prstGeom prst="rect">
            <a:avLst/>
          </a:prstGeom>
          <a:noFill/>
        </p:spPr>
      </p:pic>
      <p:sp>
        <p:nvSpPr>
          <p:cNvPr id="467014" name="Text Box 70"/>
          <p:cNvSpPr txBox="1">
            <a:spLocks noChangeArrowheads="1"/>
          </p:cNvSpPr>
          <p:nvPr/>
        </p:nvSpPr>
        <p:spPr bwMode="auto">
          <a:xfrm>
            <a:off x="533400" y="6140450"/>
            <a:ext cx="8229600" cy="336550"/>
          </a:xfrm>
          <a:prstGeom prst="rect">
            <a:avLst/>
          </a:prstGeom>
          <a:noFill/>
          <a:ln w="28575" algn="ctr">
            <a:noFill/>
            <a:miter lim="800000"/>
            <a:headEnd/>
            <a:tailEnd/>
          </a:ln>
          <a:effectLst/>
        </p:spPr>
        <p:txBody>
          <a:bodyPr>
            <a:spAutoFit/>
          </a:bodyPr>
          <a:lstStyle/>
          <a:p>
            <a:pPr marL="381000" indent="-381000" algn="l">
              <a:spcBef>
                <a:spcPct val="50000"/>
              </a:spcBef>
              <a:tabLst>
                <a:tab pos="2246313" algn="l"/>
                <a:tab pos="2514600" algn="l"/>
              </a:tabLst>
            </a:pPr>
            <a:r>
              <a:rPr kumimoji="1" lang="en-US" sz="1600" b="1" dirty="0">
                <a:solidFill>
                  <a:srgbClr val="333333"/>
                </a:solidFill>
                <a:ea typeface="ＭＳ Ｐゴシック" charset="-128"/>
              </a:rPr>
              <a:t>Try the Power Consumption Calculator at </a:t>
            </a:r>
            <a:r>
              <a:rPr kumimoji="1" lang="en-US" sz="1600" b="1" dirty="0">
                <a:solidFill>
                  <a:srgbClr val="FF0000"/>
                </a:solidFill>
                <a:ea typeface="ＭＳ Ｐゴシック" charset="-128"/>
              </a:rPr>
              <a:t>www.brocade.com/power </a:t>
            </a:r>
          </a:p>
        </p:txBody>
      </p:sp>
      <p:sp>
        <p:nvSpPr>
          <p:cNvPr id="467015" name="AutoShape 71"/>
          <p:cNvSpPr>
            <a:spLocks noChangeArrowheads="1"/>
          </p:cNvSpPr>
          <p:nvPr/>
        </p:nvSpPr>
        <p:spPr bwMode="auto">
          <a:xfrm>
            <a:off x="685800" y="2409825"/>
            <a:ext cx="7620000" cy="3700463"/>
          </a:xfrm>
          <a:prstGeom prst="roundRect">
            <a:avLst>
              <a:gd name="adj" fmla="val 16667"/>
            </a:avLst>
          </a:prstGeom>
          <a:solidFill>
            <a:srgbClr val="006600"/>
          </a:solidFill>
          <a:ln w="12700" algn="ctr">
            <a:solidFill>
              <a:srgbClr val="006600"/>
            </a:solidFill>
            <a:round/>
            <a:headEnd/>
            <a:tailEnd/>
          </a:ln>
          <a:effectLst/>
        </p:spPr>
        <p:txBody>
          <a:bodyPr wrap="none" anchor="ctr"/>
          <a:lstStyle/>
          <a:p>
            <a:pPr lvl="1" algn="l">
              <a:lnSpc>
                <a:spcPct val="115000"/>
              </a:lnSpc>
            </a:pPr>
            <a:r>
              <a:rPr lang="en-US" sz="3200" b="1" dirty="0">
                <a:solidFill>
                  <a:schemeClr val="bg1"/>
                </a:solidFill>
              </a:rPr>
              <a:t>Brocade:</a:t>
            </a:r>
          </a:p>
          <a:p>
            <a:pPr lvl="1" algn="l">
              <a:lnSpc>
                <a:spcPct val="115000"/>
              </a:lnSpc>
              <a:buFontTx/>
              <a:buChar char="•"/>
            </a:pPr>
            <a:r>
              <a:rPr lang="en-US" sz="2800" dirty="0">
                <a:solidFill>
                  <a:schemeClr val="bg1"/>
                </a:solidFill>
              </a:rPr>
              <a:t> Lowest power consumption</a:t>
            </a:r>
          </a:p>
          <a:p>
            <a:pPr lvl="1" algn="l">
              <a:lnSpc>
                <a:spcPct val="115000"/>
              </a:lnSpc>
              <a:buFontTx/>
              <a:buChar char="•"/>
            </a:pPr>
            <a:r>
              <a:rPr lang="en-US" sz="2800" dirty="0">
                <a:solidFill>
                  <a:schemeClr val="bg1"/>
                </a:solidFill>
              </a:rPr>
              <a:t> Lowest heat output</a:t>
            </a:r>
          </a:p>
          <a:p>
            <a:pPr lvl="1" algn="l">
              <a:lnSpc>
                <a:spcPct val="115000"/>
              </a:lnSpc>
              <a:buFontTx/>
              <a:buChar char="•"/>
            </a:pPr>
            <a:r>
              <a:rPr lang="en-US" sz="2800" dirty="0">
                <a:solidFill>
                  <a:schemeClr val="bg1"/>
                </a:solidFill>
              </a:rPr>
              <a:t> Lowest power per port </a:t>
            </a:r>
          </a:p>
          <a:p>
            <a:pPr lvl="1" algn="l">
              <a:lnSpc>
                <a:spcPct val="115000"/>
              </a:lnSpc>
              <a:buFontTx/>
              <a:buChar char="•"/>
            </a:pPr>
            <a:r>
              <a:rPr lang="en-US" sz="2800" dirty="0">
                <a:solidFill>
                  <a:schemeClr val="bg1"/>
                </a:solidFill>
              </a:rPr>
              <a:t> Lowest power per bandwidth</a:t>
            </a:r>
          </a:p>
          <a:p>
            <a:pPr lvl="1" algn="l">
              <a:lnSpc>
                <a:spcPct val="115000"/>
              </a:lnSpc>
              <a:buFontTx/>
              <a:buChar char="•"/>
            </a:pPr>
            <a:r>
              <a:rPr lang="en-US" sz="2800" dirty="0">
                <a:solidFill>
                  <a:schemeClr val="bg1"/>
                </a:solidFill>
              </a:rPr>
              <a:t> Lowest carbon footprint (CO</a:t>
            </a:r>
            <a:r>
              <a:rPr lang="en-US" sz="2800" baseline="-25000" dirty="0">
                <a:solidFill>
                  <a:schemeClr val="bg1"/>
                </a:solidFill>
              </a:rPr>
              <a:t>2</a:t>
            </a:r>
            <a:r>
              <a:rPr lang="en-US" sz="2800" dirty="0">
                <a:solidFill>
                  <a:schemeClr val="bg1"/>
                </a:solidFill>
              </a:rPr>
              <a:t>) </a:t>
            </a:r>
          </a:p>
        </p:txBody>
      </p:sp>
      <p:sp>
        <p:nvSpPr>
          <p:cNvPr id="11" name="Slide Number Placeholder 10"/>
          <p:cNvSpPr>
            <a:spLocks noGrp="1"/>
          </p:cNvSpPr>
          <p:nvPr>
            <p:ph type="sldNum" sz="quarter" idx="4"/>
          </p:nvPr>
        </p:nvSpPr>
        <p:spPr/>
        <p:txBody>
          <a:bodyPr/>
          <a:lstStyle/>
          <a:p>
            <a:fld id="{7BCC8D0D-EAEC-449D-9161-023DFF90F2E2}" type="slidenum">
              <a:rPr lang="en-US" smtClean="0"/>
              <a:pPr/>
              <a:t>48</a:t>
            </a:fld>
            <a:endParaRPr lang="en-US" dirty="0"/>
          </a:p>
        </p:txBody>
      </p:sp>
      <p:sp>
        <p:nvSpPr>
          <p:cNvPr id="9" name="Date Placeholder 8"/>
          <p:cNvSpPr>
            <a:spLocks noGrp="1"/>
          </p:cNvSpPr>
          <p:nvPr>
            <p:ph type="dt" sz="half" idx="2"/>
          </p:nvPr>
        </p:nvSpPr>
        <p:spPr/>
        <p:txBody>
          <a:bodyPr/>
          <a:lstStyle/>
          <a:p>
            <a:fld id="{997FE6C8-5551-4EB5-85F6-377CA0FEF7AD}" type="datetime3">
              <a:rPr lang="en-AU" smtClean="0"/>
              <a:pPr/>
              <a:t>22 September, 2011</a:t>
            </a:fld>
            <a:endParaRPr lang="en-US" dirty="0"/>
          </a:p>
        </p:txBody>
      </p:sp>
      <p:sp>
        <p:nvSpPr>
          <p:cNvPr id="12" name="Footer Placeholder 11"/>
          <p:cNvSpPr>
            <a:spLocks noGrp="1"/>
          </p:cNvSpPr>
          <p:nvPr>
            <p:ph type="ftr" sz="quarter" idx="3"/>
          </p:nvPr>
        </p:nvSpPr>
        <p:spPr/>
        <p:txBody>
          <a:bodyPr/>
          <a:lstStyle/>
          <a:p>
            <a:r>
              <a:rPr lang="en-US" smtClean="0"/>
              <a:t>© 2011 Brocade Communications Systems, Inc. - COMPANY PROPRIETARY INFORMATION</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67015"/>
                                        </p:tgtEl>
                                        <p:attrNameLst>
                                          <p:attrName>style.visibility</p:attrName>
                                        </p:attrNameLst>
                                      </p:cBhvr>
                                      <p:to>
                                        <p:strVal val="visible"/>
                                      </p:to>
                                    </p:set>
                                    <p:animEffect transition="in" filter="box(out)">
                                      <p:cBhvr>
                                        <p:cTn id="7" dur="500"/>
                                        <p:tgtEl>
                                          <p:spTgt spid="4670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67014"/>
                                        </p:tgtEl>
                                        <p:attrNameLst>
                                          <p:attrName>style.visibility</p:attrName>
                                        </p:attrNameLst>
                                      </p:cBhvr>
                                      <p:to>
                                        <p:strVal val="visible"/>
                                      </p:to>
                                    </p:set>
                                    <p:animEffect transition="in" filter="fade">
                                      <p:cBhvr>
                                        <p:cTn id="11" dur="500"/>
                                        <p:tgtEl>
                                          <p:spTgt spid="467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014" grpId="0"/>
      <p:bldP spid="4670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Rectangle 131"/>
          <p:cNvSpPr>
            <a:spLocks noChangeArrowheads="1"/>
          </p:cNvSpPr>
          <p:nvPr/>
        </p:nvSpPr>
        <p:spPr bwMode="auto">
          <a:xfrm>
            <a:off x="228600" y="1066800"/>
            <a:ext cx="2057400" cy="4648200"/>
          </a:xfrm>
          <a:prstGeom prst="rect">
            <a:avLst/>
          </a:prstGeom>
          <a:solidFill>
            <a:srgbClr val="FF0000">
              <a:alpha val="18039"/>
            </a:srgbClr>
          </a:solidFill>
          <a:ln w="38100">
            <a:solidFill>
              <a:srgbClr val="FF0000"/>
            </a:solidFill>
            <a:round/>
            <a:headEnd/>
            <a:tailEnd/>
          </a:ln>
          <a:effectLst>
            <a:outerShdw dist="23000" dir="5400000" rotWithShape="0">
              <a:srgbClr val="808080">
                <a:alpha val="34999"/>
              </a:srgbClr>
            </a:outerShdw>
          </a:effectLst>
        </p:spPr>
        <p:txBody>
          <a:bodyPr anchor="ctr"/>
          <a:lstStyle/>
          <a:p>
            <a:pPr algn="l" defTabSz="914400"/>
            <a:endParaRPr lang="en-AU" sz="2600">
              <a:solidFill>
                <a:srgbClr val="FFFFFF"/>
              </a:solidFill>
              <a:ea typeface="MS PGothic" pitchFamily="34" charset="-128"/>
            </a:endParaRPr>
          </a:p>
        </p:txBody>
      </p:sp>
      <p:sp>
        <p:nvSpPr>
          <p:cNvPr id="15362" name="Title 1"/>
          <p:cNvSpPr>
            <a:spLocks noGrp="1"/>
          </p:cNvSpPr>
          <p:nvPr>
            <p:ph type="title" idx="4294967295"/>
          </p:nvPr>
        </p:nvSpPr>
        <p:spPr>
          <a:xfrm>
            <a:off x="152400" y="152400"/>
            <a:ext cx="8839200" cy="1143000"/>
          </a:xfrm>
        </p:spPr>
        <p:txBody>
          <a:bodyPr>
            <a:normAutofit fontScale="90000"/>
          </a:bodyPr>
          <a:lstStyle/>
          <a:p>
            <a:r>
              <a:rPr lang="en-US" sz="2500" b="1"/>
              <a:t>Brocade DCX Efficiency:</a:t>
            </a:r>
            <a:br>
              <a:rPr lang="en-US" sz="2500" b="1"/>
            </a:br>
            <a:r>
              <a:rPr lang="en-US" sz="2500" b="1"/>
              <a:t>What does it mean to your data center?</a:t>
            </a:r>
            <a:r>
              <a:rPr lang="en-US" sz="2500"/>
              <a:t/>
            </a:r>
            <a:br>
              <a:rPr lang="en-US" sz="2500"/>
            </a:br>
            <a:endParaRPr lang="en-US" sz="2500"/>
          </a:p>
        </p:txBody>
      </p:sp>
      <p:sp>
        <p:nvSpPr>
          <p:cNvPr id="2216964" name="Rectangle 111"/>
          <p:cNvSpPr>
            <a:spLocks noChangeArrowheads="1"/>
          </p:cNvSpPr>
          <p:nvPr/>
        </p:nvSpPr>
        <p:spPr bwMode="auto">
          <a:xfrm>
            <a:off x="228600" y="1143000"/>
            <a:ext cx="1981200" cy="1323439"/>
          </a:xfrm>
          <a:prstGeom prst="rect">
            <a:avLst/>
          </a:prstGeom>
          <a:noFill/>
          <a:ln w="9525">
            <a:noFill/>
            <a:miter lim="800000"/>
            <a:headEnd/>
            <a:tailEnd/>
          </a:ln>
        </p:spPr>
        <p:txBody>
          <a:bodyPr>
            <a:spAutoFit/>
          </a:bodyPr>
          <a:lstStyle/>
          <a:p>
            <a:pPr algn="l" defTabSz="914400"/>
            <a:r>
              <a:rPr lang="en-US" sz="2000" b="1" dirty="0">
                <a:ea typeface="MS PGothic" pitchFamily="34" charset="-128"/>
              </a:rPr>
              <a:t>With the power used by two 8Gb </a:t>
            </a:r>
          </a:p>
          <a:p>
            <a:pPr algn="l" defTabSz="914400"/>
            <a:r>
              <a:rPr lang="en-US" sz="2000" b="1" dirty="0">
                <a:ea typeface="MS PGothic" pitchFamily="34" charset="-128"/>
              </a:rPr>
              <a:t>MDS 9513s, </a:t>
            </a:r>
          </a:p>
          <a:p>
            <a:pPr algn="l" defTabSz="914400"/>
            <a:r>
              <a:rPr lang="en-US" sz="2000" b="1" dirty="0">
                <a:ea typeface="MS PGothic" pitchFamily="34" charset="-128"/>
              </a:rPr>
              <a:t>you could...</a:t>
            </a:r>
            <a:endParaRPr lang="en-US" sz="2000" dirty="0">
              <a:ea typeface="MS PGothic" pitchFamily="34" charset="-128"/>
            </a:endParaRPr>
          </a:p>
        </p:txBody>
      </p:sp>
      <p:pic>
        <p:nvPicPr>
          <p:cNvPr id="2216965" name="Picture 52" descr="Cisco9513_small"/>
          <p:cNvPicPr>
            <a:picLocks noChangeAspect="1" noChangeArrowheads="1"/>
          </p:cNvPicPr>
          <p:nvPr/>
        </p:nvPicPr>
        <p:blipFill>
          <a:blip r:embed="rId2"/>
          <a:srcRect/>
          <a:stretch>
            <a:fillRect/>
          </a:stretch>
        </p:blipFill>
        <p:spPr bwMode="auto">
          <a:xfrm>
            <a:off x="838200" y="2895600"/>
            <a:ext cx="838200" cy="1112838"/>
          </a:xfrm>
          <a:prstGeom prst="rect">
            <a:avLst/>
          </a:prstGeom>
          <a:noFill/>
          <a:ln w="9525">
            <a:noFill/>
            <a:miter lim="800000"/>
            <a:headEnd/>
            <a:tailEnd/>
          </a:ln>
        </p:spPr>
      </p:pic>
      <p:pic>
        <p:nvPicPr>
          <p:cNvPr id="2216966" name="Picture 87" descr="Cisco9513_small"/>
          <p:cNvPicPr>
            <a:picLocks noChangeAspect="1" noChangeArrowheads="1"/>
          </p:cNvPicPr>
          <p:nvPr/>
        </p:nvPicPr>
        <p:blipFill>
          <a:blip r:embed="rId2"/>
          <a:srcRect/>
          <a:stretch>
            <a:fillRect/>
          </a:stretch>
        </p:blipFill>
        <p:spPr bwMode="auto">
          <a:xfrm>
            <a:off x="838200" y="4383088"/>
            <a:ext cx="838200" cy="1112837"/>
          </a:xfrm>
          <a:prstGeom prst="rect">
            <a:avLst/>
          </a:prstGeom>
          <a:noFill/>
          <a:ln w="9525">
            <a:noFill/>
            <a:miter lim="800000"/>
            <a:headEnd/>
            <a:tailEnd/>
          </a:ln>
        </p:spPr>
      </p:pic>
      <p:grpSp>
        <p:nvGrpSpPr>
          <p:cNvPr id="2" name="Group 135"/>
          <p:cNvGrpSpPr>
            <a:grpSpLocks/>
          </p:cNvGrpSpPr>
          <p:nvPr/>
        </p:nvGrpSpPr>
        <p:grpSpPr bwMode="auto">
          <a:xfrm>
            <a:off x="2438400" y="1066800"/>
            <a:ext cx="2057400" cy="4648200"/>
            <a:chOff x="2438400" y="1371600"/>
            <a:chExt cx="2057400" cy="4648200"/>
          </a:xfrm>
        </p:grpSpPr>
        <p:sp>
          <p:nvSpPr>
            <p:cNvPr id="133" name="Rectangle 132"/>
            <p:cNvSpPr>
              <a:spLocks noChangeArrowheads="1"/>
            </p:cNvSpPr>
            <p:nvPr/>
          </p:nvSpPr>
          <p:spPr bwMode="auto">
            <a:xfrm>
              <a:off x="2438400" y="1371600"/>
              <a:ext cx="2057400" cy="4648200"/>
            </a:xfrm>
            <a:prstGeom prst="rect">
              <a:avLst/>
            </a:prstGeom>
            <a:solidFill>
              <a:srgbClr val="CCFFCC"/>
            </a:solidFill>
            <a:ln w="38100">
              <a:solidFill>
                <a:srgbClr val="008000"/>
              </a:solidFill>
              <a:round/>
              <a:headEnd/>
              <a:tailEnd/>
            </a:ln>
            <a:effectLst>
              <a:outerShdw dist="23000" dir="5400000" rotWithShape="0">
                <a:srgbClr val="808080">
                  <a:alpha val="34999"/>
                </a:srgbClr>
              </a:outerShdw>
            </a:effectLst>
          </p:spPr>
          <p:txBody>
            <a:bodyPr anchor="ctr"/>
            <a:lstStyle/>
            <a:p>
              <a:pPr algn="l" defTabSz="914400"/>
              <a:endParaRPr lang="en-AU" sz="2600">
                <a:solidFill>
                  <a:srgbClr val="FFFFFF"/>
                </a:solidFill>
                <a:ea typeface="MS PGothic" pitchFamily="34" charset="-128"/>
              </a:endParaRPr>
            </a:p>
          </p:txBody>
        </p:sp>
        <p:sp>
          <p:nvSpPr>
            <p:cNvPr id="2216969" name="Rectangle 112"/>
            <p:cNvSpPr>
              <a:spLocks noChangeArrowheads="1"/>
            </p:cNvSpPr>
            <p:nvPr/>
          </p:nvSpPr>
          <p:spPr bwMode="auto">
            <a:xfrm>
              <a:off x="2438400" y="1447800"/>
              <a:ext cx="2057400" cy="1631216"/>
            </a:xfrm>
            <a:prstGeom prst="rect">
              <a:avLst/>
            </a:prstGeom>
            <a:noFill/>
            <a:ln w="9525">
              <a:noFill/>
              <a:miter lim="800000"/>
              <a:headEnd/>
              <a:tailEnd/>
            </a:ln>
          </p:spPr>
          <p:txBody>
            <a:bodyPr>
              <a:spAutoFit/>
            </a:bodyPr>
            <a:lstStyle/>
            <a:p>
              <a:pPr algn="l" defTabSz="914400"/>
              <a:r>
                <a:rPr lang="en-US" sz="2000" b="1">
                  <a:ea typeface="MS PGothic" pitchFamily="34" charset="-128"/>
                </a:rPr>
                <a:t>...run 2 DCXs + 2 racks of </a:t>
              </a:r>
            </a:p>
            <a:p>
              <a:pPr algn="l" defTabSz="914400"/>
              <a:r>
                <a:rPr lang="en-US" sz="2000" b="1">
                  <a:ea typeface="MS PGothic" pitchFamily="34" charset="-128"/>
                </a:rPr>
                <a:t>EMC or HP modular storage</a:t>
              </a:r>
              <a:endParaRPr lang="en-US" sz="2000">
                <a:ea typeface="MS PGothic" pitchFamily="34" charset="-128"/>
              </a:endParaRPr>
            </a:p>
          </p:txBody>
        </p:sp>
        <p:pic>
          <p:nvPicPr>
            <p:cNvPr id="2216970" name="Picture 11" descr="DCX_nodoor_front_small"/>
            <p:cNvPicPr>
              <a:picLocks noChangeAspect="1" noChangeArrowheads="1"/>
            </p:cNvPicPr>
            <p:nvPr/>
          </p:nvPicPr>
          <p:blipFill>
            <a:blip r:embed="rId3"/>
            <a:srcRect/>
            <a:stretch>
              <a:fillRect/>
            </a:stretch>
          </p:blipFill>
          <p:spPr bwMode="auto">
            <a:xfrm>
              <a:off x="2590801" y="4698780"/>
              <a:ext cx="853556" cy="1160682"/>
            </a:xfrm>
            <a:prstGeom prst="rect">
              <a:avLst/>
            </a:prstGeom>
            <a:noFill/>
            <a:ln w="9525">
              <a:noFill/>
              <a:miter lim="800000"/>
              <a:headEnd/>
              <a:tailEnd/>
            </a:ln>
          </p:spPr>
        </p:pic>
        <p:pic>
          <p:nvPicPr>
            <p:cNvPr id="2216971" name="Picture 12" descr="DCX_nodoor_front_small"/>
            <p:cNvPicPr>
              <a:picLocks noChangeAspect="1" noChangeArrowheads="1"/>
            </p:cNvPicPr>
            <p:nvPr/>
          </p:nvPicPr>
          <p:blipFill>
            <a:blip r:embed="rId3"/>
            <a:srcRect/>
            <a:stretch>
              <a:fillRect/>
            </a:stretch>
          </p:blipFill>
          <p:spPr bwMode="auto">
            <a:xfrm>
              <a:off x="2590800" y="3200400"/>
              <a:ext cx="853556" cy="1160683"/>
            </a:xfrm>
            <a:prstGeom prst="rect">
              <a:avLst/>
            </a:prstGeom>
            <a:noFill/>
            <a:ln w="9525">
              <a:noFill/>
              <a:miter lim="800000"/>
              <a:headEnd/>
              <a:tailEnd/>
            </a:ln>
          </p:spPr>
        </p:pic>
        <p:pic>
          <p:nvPicPr>
            <p:cNvPr id="2216972" name="Picture 125" descr="EMC_CX3-80"/>
            <p:cNvPicPr>
              <a:picLocks noChangeAspect="1" noChangeArrowheads="1"/>
            </p:cNvPicPr>
            <p:nvPr/>
          </p:nvPicPr>
          <p:blipFill>
            <a:blip r:embed="rId4"/>
            <a:srcRect r="54448"/>
            <a:stretch>
              <a:fillRect/>
            </a:stretch>
          </p:blipFill>
          <p:spPr bwMode="auto">
            <a:xfrm>
              <a:off x="3667292" y="4572000"/>
              <a:ext cx="523707" cy="1393825"/>
            </a:xfrm>
            <a:prstGeom prst="rect">
              <a:avLst/>
            </a:prstGeom>
            <a:noFill/>
            <a:ln w="9525">
              <a:noFill/>
              <a:miter lim="800000"/>
              <a:headEnd/>
              <a:tailEnd/>
            </a:ln>
          </p:spPr>
        </p:pic>
        <p:pic>
          <p:nvPicPr>
            <p:cNvPr id="2216973" name="Picture 125" descr="EMC_CX3-80"/>
            <p:cNvPicPr>
              <a:picLocks noChangeAspect="1" noChangeArrowheads="1"/>
            </p:cNvPicPr>
            <p:nvPr/>
          </p:nvPicPr>
          <p:blipFill>
            <a:blip r:embed="rId4"/>
            <a:srcRect r="54448"/>
            <a:stretch>
              <a:fillRect/>
            </a:stretch>
          </p:blipFill>
          <p:spPr bwMode="auto">
            <a:xfrm>
              <a:off x="3667292" y="3101975"/>
              <a:ext cx="523707" cy="1393825"/>
            </a:xfrm>
            <a:prstGeom prst="rect">
              <a:avLst/>
            </a:prstGeom>
            <a:noFill/>
            <a:ln w="9525">
              <a:noFill/>
              <a:miter lim="800000"/>
              <a:headEnd/>
              <a:tailEnd/>
            </a:ln>
          </p:spPr>
        </p:pic>
      </p:grpSp>
      <p:grpSp>
        <p:nvGrpSpPr>
          <p:cNvPr id="3" name="Group 136"/>
          <p:cNvGrpSpPr>
            <a:grpSpLocks/>
          </p:cNvGrpSpPr>
          <p:nvPr/>
        </p:nvGrpSpPr>
        <p:grpSpPr bwMode="auto">
          <a:xfrm>
            <a:off x="4648200" y="1066800"/>
            <a:ext cx="2057400" cy="4648200"/>
            <a:chOff x="4648200" y="1371600"/>
            <a:chExt cx="2057400" cy="4648200"/>
          </a:xfrm>
        </p:grpSpPr>
        <p:sp>
          <p:nvSpPr>
            <p:cNvPr id="134" name="Rectangle 133"/>
            <p:cNvSpPr>
              <a:spLocks noChangeArrowheads="1"/>
            </p:cNvSpPr>
            <p:nvPr/>
          </p:nvSpPr>
          <p:spPr bwMode="auto">
            <a:xfrm>
              <a:off x="4648200" y="1371600"/>
              <a:ext cx="2057400" cy="4648200"/>
            </a:xfrm>
            <a:prstGeom prst="rect">
              <a:avLst/>
            </a:prstGeom>
            <a:solidFill>
              <a:srgbClr val="CCFFCC"/>
            </a:solidFill>
            <a:ln w="38100">
              <a:solidFill>
                <a:srgbClr val="008000"/>
              </a:solidFill>
              <a:round/>
              <a:headEnd/>
              <a:tailEnd/>
            </a:ln>
            <a:effectLst>
              <a:outerShdw dist="23000" dir="5400000" rotWithShape="0">
                <a:srgbClr val="808080">
                  <a:alpha val="34999"/>
                </a:srgbClr>
              </a:outerShdw>
            </a:effectLst>
          </p:spPr>
          <p:txBody>
            <a:bodyPr anchor="ctr"/>
            <a:lstStyle/>
            <a:p>
              <a:pPr algn="l" defTabSz="914400"/>
              <a:endParaRPr lang="en-AU" sz="2600">
                <a:solidFill>
                  <a:srgbClr val="FFFFFF"/>
                </a:solidFill>
                <a:ea typeface="MS PGothic" pitchFamily="34" charset="-128"/>
              </a:endParaRPr>
            </a:p>
          </p:txBody>
        </p:sp>
        <p:sp>
          <p:nvSpPr>
            <p:cNvPr id="2216976" name="Rectangle 114"/>
            <p:cNvSpPr>
              <a:spLocks noChangeArrowheads="1"/>
            </p:cNvSpPr>
            <p:nvPr/>
          </p:nvSpPr>
          <p:spPr bwMode="auto">
            <a:xfrm>
              <a:off x="4724400" y="1419761"/>
              <a:ext cx="1981200" cy="1631216"/>
            </a:xfrm>
            <a:prstGeom prst="rect">
              <a:avLst/>
            </a:prstGeom>
            <a:noFill/>
            <a:ln w="9525">
              <a:noFill/>
              <a:miter lim="800000"/>
              <a:headEnd/>
              <a:tailEnd/>
            </a:ln>
          </p:spPr>
          <p:txBody>
            <a:bodyPr>
              <a:spAutoFit/>
            </a:bodyPr>
            <a:lstStyle/>
            <a:p>
              <a:pPr algn="l" defTabSz="914400"/>
              <a:r>
                <a:rPr lang="en-US" sz="2000" b="1">
                  <a:ea typeface="MS PGothic" pitchFamily="34" charset="-128"/>
                </a:rPr>
                <a:t>...run 2 DCXs and a fully loaded IBM or HP bladed server chassis</a:t>
              </a:r>
              <a:endParaRPr lang="en-US" sz="2000">
                <a:ea typeface="MS PGothic" pitchFamily="34" charset="-128"/>
              </a:endParaRPr>
            </a:p>
          </p:txBody>
        </p:sp>
        <p:pic>
          <p:nvPicPr>
            <p:cNvPr id="2216977" name="Picture 11" descr="DCX_nodoor_front_small"/>
            <p:cNvPicPr>
              <a:picLocks noChangeAspect="1" noChangeArrowheads="1"/>
            </p:cNvPicPr>
            <p:nvPr/>
          </p:nvPicPr>
          <p:blipFill>
            <a:blip r:embed="rId3"/>
            <a:srcRect/>
            <a:stretch>
              <a:fillRect/>
            </a:stretch>
          </p:blipFill>
          <p:spPr bwMode="auto">
            <a:xfrm>
              <a:off x="4724400" y="4648200"/>
              <a:ext cx="853556" cy="1160682"/>
            </a:xfrm>
            <a:prstGeom prst="rect">
              <a:avLst/>
            </a:prstGeom>
            <a:noFill/>
            <a:ln w="9525">
              <a:noFill/>
              <a:miter lim="800000"/>
              <a:headEnd/>
              <a:tailEnd/>
            </a:ln>
          </p:spPr>
        </p:pic>
        <p:pic>
          <p:nvPicPr>
            <p:cNvPr id="2216978" name="Picture 12" descr="DCX_nodoor_front_small"/>
            <p:cNvPicPr>
              <a:picLocks noChangeAspect="1" noChangeArrowheads="1"/>
            </p:cNvPicPr>
            <p:nvPr/>
          </p:nvPicPr>
          <p:blipFill>
            <a:blip r:embed="rId3"/>
            <a:srcRect/>
            <a:stretch>
              <a:fillRect/>
            </a:stretch>
          </p:blipFill>
          <p:spPr bwMode="auto">
            <a:xfrm>
              <a:off x="4724400" y="3200400"/>
              <a:ext cx="853556" cy="1160683"/>
            </a:xfrm>
            <a:prstGeom prst="rect">
              <a:avLst/>
            </a:prstGeom>
            <a:noFill/>
            <a:ln w="9525">
              <a:noFill/>
              <a:miter lim="800000"/>
              <a:headEnd/>
              <a:tailEnd/>
            </a:ln>
          </p:spPr>
        </p:pic>
        <p:pic>
          <p:nvPicPr>
            <p:cNvPr id="2216979" name="Picture 124"/>
            <p:cNvPicPr>
              <a:picLocks noChangeAspect="1"/>
            </p:cNvPicPr>
            <p:nvPr/>
          </p:nvPicPr>
          <p:blipFill>
            <a:blip r:embed="rId5"/>
            <a:srcRect l="1250" t="5000" r="2499" b="5000"/>
            <a:stretch>
              <a:fillRect/>
            </a:stretch>
          </p:blipFill>
          <p:spPr bwMode="auto">
            <a:xfrm>
              <a:off x="5651500" y="4013200"/>
              <a:ext cx="977900" cy="914400"/>
            </a:xfrm>
            <a:prstGeom prst="rect">
              <a:avLst/>
            </a:prstGeom>
            <a:noFill/>
            <a:ln w="9525">
              <a:noFill/>
              <a:miter lim="800000"/>
              <a:headEnd/>
              <a:tailEnd/>
            </a:ln>
          </p:spPr>
        </p:pic>
      </p:grpSp>
      <p:grpSp>
        <p:nvGrpSpPr>
          <p:cNvPr id="4" name="Group 137"/>
          <p:cNvGrpSpPr>
            <a:grpSpLocks/>
          </p:cNvGrpSpPr>
          <p:nvPr/>
        </p:nvGrpSpPr>
        <p:grpSpPr bwMode="auto">
          <a:xfrm>
            <a:off x="6858000" y="1066800"/>
            <a:ext cx="2057400" cy="4648200"/>
            <a:chOff x="6858000" y="1371600"/>
            <a:chExt cx="2057400" cy="4648200"/>
          </a:xfrm>
        </p:grpSpPr>
        <p:sp>
          <p:nvSpPr>
            <p:cNvPr id="135" name="Rectangle 134"/>
            <p:cNvSpPr>
              <a:spLocks noChangeArrowheads="1"/>
            </p:cNvSpPr>
            <p:nvPr/>
          </p:nvSpPr>
          <p:spPr bwMode="auto">
            <a:xfrm>
              <a:off x="6858000" y="1371600"/>
              <a:ext cx="2057400" cy="4648200"/>
            </a:xfrm>
            <a:prstGeom prst="rect">
              <a:avLst/>
            </a:prstGeom>
            <a:solidFill>
              <a:srgbClr val="CCFFCC"/>
            </a:solidFill>
            <a:ln w="38100">
              <a:solidFill>
                <a:srgbClr val="008000"/>
              </a:solidFill>
              <a:round/>
              <a:headEnd/>
              <a:tailEnd/>
            </a:ln>
            <a:effectLst>
              <a:outerShdw dist="23000" dir="5400000" rotWithShape="0">
                <a:srgbClr val="808080">
                  <a:alpha val="34999"/>
                </a:srgbClr>
              </a:outerShdw>
            </a:effectLst>
          </p:spPr>
          <p:txBody>
            <a:bodyPr anchor="ctr"/>
            <a:lstStyle/>
            <a:p>
              <a:pPr algn="l" defTabSz="914400"/>
              <a:endParaRPr lang="en-AU" sz="2600">
                <a:solidFill>
                  <a:srgbClr val="FFFFFF"/>
                </a:solidFill>
                <a:ea typeface="MS PGothic" pitchFamily="34" charset="-128"/>
              </a:endParaRPr>
            </a:p>
          </p:txBody>
        </p:sp>
        <p:sp>
          <p:nvSpPr>
            <p:cNvPr id="2216982" name="Rectangle 113"/>
            <p:cNvSpPr>
              <a:spLocks noChangeArrowheads="1"/>
            </p:cNvSpPr>
            <p:nvPr/>
          </p:nvSpPr>
          <p:spPr bwMode="auto">
            <a:xfrm>
              <a:off x="6858000" y="1425714"/>
              <a:ext cx="2057400" cy="400110"/>
            </a:xfrm>
            <a:prstGeom prst="rect">
              <a:avLst/>
            </a:prstGeom>
            <a:noFill/>
            <a:ln w="9525">
              <a:noFill/>
              <a:miter lim="800000"/>
              <a:headEnd/>
              <a:tailEnd/>
            </a:ln>
          </p:spPr>
          <p:txBody>
            <a:bodyPr>
              <a:spAutoFit/>
            </a:bodyPr>
            <a:lstStyle/>
            <a:p>
              <a:pPr algn="l" defTabSz="914400"/>
              <a:r>
                <a:rPr lang="en-US" sz="2000" b="1">
                  <a:ea typeface="MS PGothic" pitchFamily="34" charset="-128"/>
                </a:rPr>
                <a:t>...run 6 DCXs</a:t>
              </a:r>
              <a:endParaRPr lang="en-US" sz="2000">
                <a:ea typeface="MS PGothic" pitchFamily="34" charset="-128"/>
              </a:endParaRPr>
            </a:p>
          </p:txBody>
        </p:sp>
        <p:pic>
          <p:nvPicPr>
            <p:cNvPr id="2216983" name="Picture 11" descr="DCX_nodoor_front_small"/>
            <p:cNvPicPr>
              <a:picLocks noChangeAspect="1" noChangeArrowheads="1"/>
            </p:cNvPicPr>
            <p:nvPr/>
          </p:nvPicPr>
          <p:blipFill>
            <a:blip r:embed="rId3"/>
            <a:srcRect/>
            <a:stretch>
              <a:fillRect/>
            </a:stretch>
          </p:blipFill>
          <p:spPr bwMode="auto">
            <a:xfrm>
              <a:off x="6934200" y="3581400"/>
              <a:ext cx="853556" cy="1160682"/>
            </a:xfrm>
            <a:prstGeom prst="rect">
              <a:avLst/>
            </a:prstGeom>
            <a:noFill/>
            <a:ln w="9525">
              <a:noFill/>
              <a:miter lim="800000"/>
              <a:headEnd/>
              <a:tailEnd/>
            </a:ln>
          </p:spPr>
        </p:pic>
        <p:pic>
          <p:nvPicPr>
            <p:cNvPr id="2216984" name="Picture 12" descr="DCX_nodoor_front_small"/>
            <p:cNvPicPr>
              <a:picLocks noChangeAspect="1" noChangeArrowheads="1"/>
            </p:cNvPicPr>
            <p:nvPr/>
          </p:nvPicPr>
          <p:blipFill>
            <a:blip r:embed="rId3"/>
            <a:srcRect/>
            <a:stretch>
              <a:fillRect/>
            </a:stretch>
          </p:blipFill>
          <p:spPr bwMode="auto">
            <a:xfrm>
              <a:off x="6934200" y="2362200"/>
              <a:ext cx="853556" cy="1160683"/>
            </a:xfrm>
            <a:prstGeom prst="rect">
              <a:avLst/>
            </a:prstGeom>
            <a:noFill/>
            <a:ln w="9525">
              <a:noFill/>
              <a:miter lim="800000"/>
              <a:headEnd/>
              <a:tailEnd/>
            </a:ln>
          </p:spPr>
        </p:pic>
        <p:pic>
          <p:nvPicPr>
            <p:cNvPr id="2216985" name="Picture 11" descr="DCX_nodoor_front_small"/>
            <p:cNvPicPr>
              <a:picLocks noChangeAspect="1" noChangeArrowheads="1"/>
            </p:cNvPicPr>
            <p:nvPr/>
          </p:nvPicPr>
          <p:blipFill>
            <a:blip r:embed="rId3"/>
            <a:srcRect/>
            <a:stretch>
              <a:fillRect/>
            </a:stretch>
          </p:blipFill>
          <p:spPr bwMode="auto">
            <a:xfrm>
              <a:off x="6934200" y="4800600"/>
              <a:ext cx="853556" cy="1160682"/>
            </a:xfrm>
            <a:prstGeom prst="rect">
              <a:avLst/>
            </a:prstGeom>
            <a:noFill/>
            <a:ln w="9525">
              <a:noFill/>
              <a:miter lim="800000"/>
              <a:headEnd/>
              <a:tailEnd/>
            </a:ln>
          </p:spPr>
        </p:pic>
        <p:pic>
          <p:nvPicPr>
            <p:cNvPr id="2216986" name="Picture 11" descr="DCX_nodoor_front_small"/>
            <p:cNvPicPr>
              <a:picLocks noChangeAspect="1" noChangeArrowheads="1"/>
            </p:cNvPicPr>
            <p:nvPr/>
          </p:nvPicPr>
          <p:blipFill>
            <a:blip r:embed="rId3"/>
            <a:srcRect/>
            <a:stretch>
              <a:fillRect/>
            </a:stretch>
          </p:blipFill>
          <p:spPr bwMode="auto">
            <a:xfrm>
              <a:off x="7924800" y="3581400"/>
              <a:ext cx="853556" cy="1160682"/>
            </a:xfrm>
            <a:prstGeom prst="rect">
              <a:avLst/>
            </a:prstGeom>
            <a:noFill/>
            <a:ln w="9525">
              <a:noFill/>
              <a:miter lim="800000"/>
              <a:headEnd/>
              <a:tailEnd/>
            </a:ln>
          </p:spPr>
        </p:pic>
        <p:pic>
          <p:nvPicPr>
            <p:cNvPr id="2216987" name="Picture 12" descr="DCX_nodoor_front_small"/>
            <p:cNvPicPr>
              <a:picLocks noChangeAspect="1" noChangeArrowheads="1"/>
            </p:cNvPicPr>
            <p:nvPr/>
          </p:nvPicPr>
          <p:blipFill>
            <a:blip r:embed="rId3"/>
            <a:srcRect/>
            <a:stretch>
              <a:fillRect/>
            </a:stretch>
          </p:blipFill>
          <p:spPr bwMode="auto">
            <a:xfrm>
              <a:off x="7924800" y="2362200"/>
              <a:ext cx="853556" cy="1160683"/>
            </a:xfrm>
            <a:prstGeom prst="rect">
              <a:avLst/>
            </a:prstGeom>
            <a:noFill/>
            <a:ln w="9525">
              <a:noFill/>
              <a:miter lim="800000"/>
              <a:headEnd/>
              <a:tailEnd/>
            </a:ln>
          </p:spPr>
        </p:pic>
        <p:pic>
          <p:nvPicPr>
            <p:cNvPr id="2216988" name="Picture 11" descr="DCX_nodoor_front_small"/>
            <p:cNvPicPr>
              <a:picLocks noChangeAspect="1" noChangeArrowheads="1"/>
            </p:cNvPicPr>
            <p:nvPr/>
          </p:nvPicPr>
          <p:blipFill>
            <a:blip r:embed="rId3"/>
            <a:srcRect/>
            <a:stretch>
              <a:fillRect/>
            </a:stretch>
          </p:blipFill>
          <p:spPr bwMode="auto">
            <a:xfrm>
              <a:off x="7924800" y="4800600"/>
              <a:ext cx="853556" cy="1160682"/>
            </a:xfrm>
            <a:prstGeom prst="rect">
              <a:avLst/>
            </a:prstGeom>
            <a:noFill/>
            <a:ln w="9525">
              <a:noFill/>
              <a:miter lim="800000"/>
              <a:headEnd/>
              <a:tailEnd/>
            </a:ln>
          </p:spPr>
        </p:pic>
      </p:grpSp>
      <p:sp>
        <p:nvSpPr>
          <p:cNvPr id="2216989" name="Rectangle 138"/>
          <p:cNvSpPr>
            <a:spLocks noChangeArrowheads="1"/>
          </p:cNvSpPr>
          <p:nvPr/>
        </p:nvSpPr>
        <p:spPr bwMode="auto">
          <a:xfrm>
            <a:off x="1452563" y="5791200"/>
            <a:ext cx="6035675" cy="336550"/>
          </a:xfrm>
          <a:prstGeom prst="rect">
            <a:avLst/>
          </a:prstGeom>
          <a:noFill/>
          <a:ln w="9525">
            <a:noFill/>
            <a:miter lim="800000"/>
            <a:headEnd/>
            <a:tailEnd/>
          </a:ln>
        </p:spPr>
        <p:txBody>
          <a:bodyPr wrap="none">
            <a:spAutoFit/>
          </a:bodyPr>
          <a:lstStyle/>
          <a:p>
            <a:pPr algn="l" defTabSz="914400"/>
            <a:r>
              <a:rPr lang="en-US" sz="1600" b="1">
                <a:solidFill>
                  <a:srgbClr val="FFFFFF"/>
                </a:solidFill>
                <a:ea typeface="MS PGothic" pitchFamily="34" charset="-128"/>
              </a:rPr>
              <a:t>See the Brocade Power and Bandwidth Calculator for details</a:t>
            </a:r>
            <a:endParaRPr lang="en-US" sz="1600">
              <a:solidFill>
                <a:srgbClr val="FFFFFF"/>
              </a:solidFill>
              <a:ea typeface="MS PGothic" pitchFamily="34" charset="-128"/>
            </a:endParaRPr>
          </a:p>
        </p:txBody>
      </p:sp>
      <p:sp>
        <p:nvSpPr>
          <p:cNvPr id="31" name="Slide Number Placeholder 30"/>
          <p:cNvSpPr>
            <a:spLocks noGrp="1"/>
          </p:cNvSpPr>
          <p:nvPr>
            <p:ph type="sldNum" sz="quarter" idx="4"/>
          </p:nvPr>
        </p:nvSpPr>
        <p:spPr/>
        <p:txBody>
          <a:bodyPr/>
          <a:lstStyle/>
          <a:p>
            <a:fld id="{7BCC8D0D-EAEC-449D-9161-023DFF90F2E2}" type="slidenum">
              <a:rPr lang="en-US" smtClean="0"/>
              <a:pPr/>
              <a:t>49</a:t>
            </a:fld>
            <a:endParaRPr lang="en-US" dirty="0"/>
          </a:p>
        </p:txBody>
      </p:sp>
      <p:sp>
        <p:nvSpPr>
          <p:cNvPr id="32" name="Date Placeholder 31"/>
          <p:cNvSpPr>
            <a:spLocks noGrp="1"/>
          </p:cNvSpPr>
          <p:nvPr>
            <p:ph type="dt" sz="half" idx="2"/>
          </p:nvPr>
        </p:nvSpPr>
        <p:spPr/>
        <p:txBody>
          <a:bodyPr/>
          <a:lstStyle/>
          <a:p>
            <a:fld id="{459CF460-4EC3-47C2-A269-7934B43290F8}" type="datetime3">
              <a:rPr lang="en-AU" smtClean="0"/>
              <a:pPr/>
              <a:t>22 September, 2011</a:t>
            </a:fld>
            <a:endParaRPr lang="en-US" dirty="0"/>
          </a:p>
        </p:txBody>
      </p:sp>
      <p:sp>
        <p:nvSpPr>
          <p:cNvPr id="33" name="Footer Placeholder 32"/>
          <p:cNvSpPr>
            <a:spLocks noGrp="1"/>
          </p:cNvSpPr>
          <p:nvPr>
            <p:ph type="ftr" sz="quarter" idx="3"/>
          </p:nvPr>
        </p:nvSpPr>
        <p:spPr/>
        <p:txBody>
          <a:bodyPr/>
          <a:lstStyle/>
          <a:p>
            <a:r>
              <a:rPr lang="en-US" smtClean="0"/>
              <a:t>© 2011 Brocade Communications Systems, Inc. - COMPANY PROPRIETARY INFORMATION</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49"/>
          <p:cNvSpPr>
            <a:spLocks noChangeArrowheads="1"/>
          </p:cNvSpPr>
          <p:nvPr/>
        </p:nvSpPr>
        <p:spPr bwMode="auto">
          <a:xfrm>
            <a:off x="577701" y="1043786"/>
            <a:ext cx="4114800" cy="2133600"/>
          </a:xfrm>
          <a:prstGeom prst="rect">
            <a:avLst/>
          </a:prstGeom>
          <a:solidFill>
            <a:srgbClr val="8C8C8C">
              <a:lumMod val="40000"/>
              <a:lumOff val="60000"/>
            </a:srgbClr>
          </a:solidFill>
          <a:ln w="12700" algn="ctr">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Rectangle 9"/>
          <p:cNvSpPr>
            <a:spLocks noChangeArrowheads="1"/>
          </p:cNvSpPr>
          <p:nvPr/>
        </p:nvSpPr>
        <p:spPr bwMode="auto">
          <a:xfrm rot="16200000">
            <a:off x="-565297" y="2034387"/>
            <a:ext cx="2133602" cy="152400"/>
          </a:xfrm>
          <a:prstGeom prst="rect">
            <a:avLst/>
          </a:prstGeom>
          <a:solidFill>
            <a:srgbClr val="000000">
              <a:lumMod val="65000"/>
            </a:srgbClr>
          </a:solidFill>
          <a:ln w="9525">
            <a:noFill/>
            <a:miter lim="800000"/>
            <a:headEnd/>
            <a:tailEnd/>
          </a:ln>
        </p:spPr>
        <p:txBody>
          <a:bodyPr anchor="ctr"/>
          <a:lstStyle/>
          <a:p>
            <a:pPr marL="0" marR="0" lvl="0" indent="0" algn="ctr" defTabSz="914400" eaLnBrk="0" fontAlgn="auto" latinLnBrk="0" hangingPunct="0">
              <a:lnSpc>
                <a:spcPct val="100000"/>
              </a:lnSpc>
              <a:spcBef>
                <a:spcPct val="20000"/>
              </a:spcBef>
              <a:spcAft>
                <a:spcPts val="0"/>
              </a:spcAft>
              <a:buClr>
                <a:srgbClr val="000085"/>
              </a:buClr>
              <a:buSzPct val="80000"/>
              <a:buFont typeface="Wingdings" pitchFamily="2" charset="2"/>
              <a:buNone/>
              <a:tabLst/>
              <a:defRPr/>
            </a:pPr>
            <a:r>
              <a:rPr kumimoji="0" lang="en-US" sz="1100" i="0" u="none" strike="noStrike" kern="0" cap="none" spc="0" normalizeH="0" baseline="0" noProof="0" dirty="0">
                <a:ln>
                  <a:noFill/>
                </a:ln>
                <a:solidFill>
                  <a:srgbClr val="FFFFFF"/>
                </a:solidFill>
                <a:effectLst/>
                <a:uLnTx/>
                <a:uFillTx/>
                <a:latin typeface="Franklin Gothic Medium" pitchFamily="34" charset="0"/>
              </a:rPr>
              <a:t>L2 – 3  (Wired + Wireless)</a:t>
            </a:r>
          </a:p>
        </p:txBody>
      </p:sp>
      <p:sp>
        <p:nvSpPr>
          <p:cNvPr id="7" name="Rectangle 12"/>
          <p:cNvSpPr>
            <a:spLocks noChangeArrowheads="1"/>
          </p:cNvSpPr>
          <p:nvPr/>
        </p:nvSpPr>
        <p:spPr bwMode="auto">
          <a:xfrm>
            <a:off x="1415901" y="6225386"/>
            <a:ext cx="6400800" cy="457200"/>
          </a:xfrm>
          <a:prstGeom prst="rect">
            <a:avLst/>
          </a:prstGeom>
          <a:solidFill>
            <a:srgbClr val="8C8C8C">
              <a:lumMod val="40000"/>
              <a:lumOff val="60000"/>
            </a:srgbClr>
          </a:solidFill>
          <a:ln w="9525">
            <a:solidFill>
              <a:srgbClr val="FF0000"/>
            </a:solidFill>
            <a:miter lim="800000"/>
            <a:headEnd/>
            <a:tailEnd/>
          </a:ln>
        </p:spPr>
        <p:txBody>
          <a:bodyPr/>
          <a:lstStyle/>
          <a:p>
            <a:pPr marL="119063" marR="0" lvl="0" indent="0" defTabSz="914400" eaLnBrk="0" fontAlgn="auto" latinLnBrk="0" hangingPunct="0">
              <a:lnSpc>
                <a:spcPct val="100000"/>
              </a:lnSpc>
              <a:spcBef>
                <a:spcPct val="20000"/>
              </a:spcBef>
              <a:spcAft>
                <a:spcPts val="0"/>
              </a:spcAft>
              <a:buClr>
                <a:srgbClr val="000085"/>
              </a:buClr>
              <a:buSzPct val="80000"/>
              <a:buFont typeface="Wingdings" pitchFamily="2" charset="2"/>
              <a:buNone/>
              <a:tabLst/>
              <a:defRPr/>
            </a:pPr>
            <a:endParaRPr kumimoji="0" lang="en-US" sz="1600" b="0" i="0" u="none" strike="noStrike" kern="0" cap="none" spc="0" normalizeH="0" baseline="0" noProof="0" dirty="0">
              <a:ln>
                <a:noFill/>
              </a:ln>
              <a:solidFill>
                <a:sysClr val="windowText" lastClr="000000"/>
              </a:solidFill>
              <a:effectLst/>
              <a:uLnTx/>
              <a:uFillTx/>
            </a:endParaRPr>
          </a:p>
        </p:txBody>
      </p:sp>
      <p:sp>
        <p:nvSpPr>
          <p:cNvPr id="8" name="Rectangle 12"/>
          <p:cNvSpPr>
            <a:spLocks noChangeArrowheads="1"/>
          </p:cNvSpPr>
          <p:nvPr/>
        </p:nvSpPr>
        <p:spPr bwMode="auto">
          <a:xfrm>
            <a:off x="4768702" y="1043786"/>
            <a:ext cx="4038600" cy="990600"/>
          </a:xfrm>
          <a:prstGeom prst="rect">
            <a:avLst/>
          </a:prstGeom>
          <a:solidFill>
            <a:srgbClr val="8C8C8C">
              <a:lumMod val="40000"/>
              <a:lumOff val="60000"/>
            </a:srgbClr>
          </a:solidFill>
          <a:ln w="9525">
            <a:solidFill>
              <a:srgbClr val="FF0000"/>
            </a:solidFill>
            <a:miter lim="800000"/>
            <a:headEnd/>
            <a:tailEnd/>
          </a:ln>
        </p:spPr>
        <p:txBody>
          <a:bodyPr/>
          <a:lstStyle/>
          <a:p>
            <a:pPr marL="119063" marR="0" lvl="0" indent="0" defTabSz="914400" eaLnBrk="0" fontAlgn="auto" latinLnBrk="0" hangingPunct="0">
              <a:lnSpc>
                <a:spcPct val="100000"/>
              </a:lnSpc>
              <a:spcBef>
                <a:spcPct val="20000"/>
              </a:spcBef>
              <a:spcAft>
                <a:spcPts val="0"/>
              </a:spcAft>
              <a:buClr>
                <a:srgbClr val="000085"/>
              </a:buClr>
              <a:buSzPct val="80000"/>
              <a:buFont typeface="Wingdings" pitchFamily="2" charset="2"/>
              <a:buNone/>
              <a:tabLst/>
              <a:defRPr/>
            </a:pPr>
            <a:endParaRPr kumimoji="0" lang="en-US" sz="1600" b="0" i="0" u="none" strike="noStrike" kern="0" cap="none" spc="0" normalizeH="0" baseline="0" noProof="0">
              <a:ln>
                <a:noFill/>
              </a:ln>
              <a:solidFill>
                <a:sysClr val="windowText" lastClr="000000"/>
              </a:solidFill>
              <a:effectLst/>
              <a:uLnTx/>
              <a:uFillTx/>
            </a:endParaRPr>
          </a:p>
        </p:txBody>
      </p:sp>
      <p:sp>
        <p:nvSpPr>
          <p:cNvPr id="9" name="Rectangle 9"/>
          <p:cNvSpPr>
            <a:spLocks noChangeArrowheads="1"/>
          </p:cNvSpPr>
          <p:nvPr/>
        </p:nvSpPr>
        <p:spPr bwMode="auto">
          <a:xfrm rot="16200000">
            <a:off x="8426305" y="1424785"/>
            <a:ext cx="990600" cy="228602"/>
          </a:xfrm>
          <a:prstGeom prst="rect">
            <a:avLst/>
          </a:prstGeom>
          <a:solidFill>
            <a:srgbClr val="000000">
              <a:lumMod val="65000"/>
              <a:lumOff val="35000"/>
            </a:srgbClr>
          </a:solidFill>
          <a:ln w="9525">
            <a:solidFill>
              <a:srgbClr val="FF0000"/>
            </a:solidFill>
            <a:miter lim="800000"/>
            <a:headEnd/>
            <a:tailEnd/>
          </a:ln>
        </p:spPr>
        <p:txBody>
          <a:bodyPr anchor="ctr"/>
          <a:lstStyle/>
          <a:p>
            <a:pPr marL="0" marR="0" lvl="0" indent="0" algn="ctr" defTabSz="914400" eaLnBrk="0" fontAlgn="auto" latinLnBrk="0" hangingPunct="0">
              <a:lnSpc>
                <a:spcPct val="100000"/>
              </a:lnSpc>
              <a:spcBef>
                <a:spcPct val="20000"/>
              </a:spcBef>
              <a:spcAft>
                <a:spcPts val="0"/>
              </a:spcAft>
              <a:buClr>
                <a:srgbClr val="000085"/>
              </a:buClr>
              <a:buSzPct val="80000"/>
              <a:buFont typeface="Wingdings" pitchFamily="2" charset="2"/>
              <a:buNone/>
              <a:tabLst/>
              <a:defRPr/>
            </a:pPr>
            <a:r>
              <a:rPr kumimoji="0" lang="en-US" sz="1100" i="0" u="none" strike="noStrike" kern="0" cap="none" spc="0" normalizeH="0" baseline="0" noProof="0">
                <a:ln>
                  <a:noFill/>
                </a:ln>
                <a:solidFill>
                  <a:srgbClr val="FFFFFF"/>
                </a:solidFill>
                <a:effectLst/>
                <a:uLnTx/>
                <a:uFillTx/>
                <a:latin typeface="Franklin Gothic Medium" pitchFamily="34" charset="0"/>
              </a:rPr>
              <a:t>Metro / SP</a:t>
            </a:r>
          </a:p>
        </p:txBody>
      </p:sp>
      <p:sp>
        <p:nvSpPr>
          <p:cNvPr id="10" name="Rectangle 12"/>
          <p:cNvSpPr>
            <a:spLocks noChangeArrowheads="1"/>
          </p:cNvSpPr>
          <p:nvPr/>
        </p:nvSpPr>
        <p:spPr bwMode="auto">
          <a:xfrm>
            <a:off x="4082901" y="5006186"/>
            <a:ext cx="1752600" cy="914400"/>
          </a:xfrm>
          <a:prstGeom prst="rect">
            <a:avLst/>
          </a:prstGeom>
          <a:solidFill>
            <a:srgbClr val="8C8C8C">
              <a:lumMod val="40000"/>
              <a:lumOff val="60000"/>
            </a:srgbClr>
          </a:solidFill>
          <a:ln w="9525">
            <a:solidFill>
              <a:srgbClr val="FF0000"/>
            </a:solidFill>
            <a:miter lim="800000"/>
            <a:headEnd/>
            <a:tailEnd/>
          </a:ln>
        </p:spPr>
        <p:txBody>
          <a:bodyPr/>
          <a:lstStyle/>
          <a:p>
            <a:pPr marL="119063" marR="0" lvl="0" indent="0" defTabSz="914400" eaLnBrk="0" fontAlgn="auto" latinLnBrk="0" hangingPunct="0">
              <a:lnSpc>
                <a:spcPct val="100000"/>
              </a:lnSpc>
              <a:spcBef>
                <a:spcPct val="20000"/>
              </a:spcBef>
              <a:spcAft>
                <a:spcPts val="0"/>
              </a:spcAft>
              <a:buClr>
                <a:srgbClr val="000085"/>
              </a:buClr>
              <a:buSzPct val="80000"/>
              <a:buFont typeface="Wingdings" pitchFamily="2" charset="2"/>
              <a:buNone/>
              <a:tabLst/>
              <a:defRPr/>
            </a:pPr>
            <a:endParaRPr kumimoji="0" lang="en-US" sz="1600" b="0" i="0" u="none" strike="noStrike" kern="0" cap="none" spc="0" normalizeH="0" baseline="0" noProof="0">
              <a:ln>
                <a:noFill/>
              </a:ln>
              <a:solidFill>
                <a:sysClr val="windowText" lastClr="000000"/>
              </a:solidFill>
              <a:effectLst/>
              <a:uLnTx/>
              <a:uFillTx/>
            </a:endParaRPr>
          </a:p>
        </p:txBody>
      </p:sp>
      <p:sp>
        <p:nvSpPr>
          <p:cNvPr id="11" name="Rectangle 9"/>
          <p:cNvSpPr>
            <a:spLocks noChangeArrowheads="1"/>
          </p:cNvSpPr>
          <p:nvPr/>
        </p:nvSpPr>
        <p:spPr bwMode="auto">
          <a:xfrm>
            <a:off x="4082901" y="5920586"/>
            <a:ext cx="1752600" cy="228600"/>
          </a:xfrm>
          <a:prstGeom prst="rect">
            <a:avLst/>
          </a:prstGeom>
          <a:solidFill>
            <a:srgbClr val="000000">
              <a:lumMod val="65000"/>
              <a:lumOff val="35000"/>
            </a:srgbClr>
          </a:solidFill>
          <a:ln w="9525">
            <a:solidFill>
              <a:srgbClr val="FF0000"/>
            </a:solidFill>
            <a:miter lim="800000"/>
            <a:headEnd/>
            <a:tailEnd/>
          </a:ln>
        </p:spPr>
        <p:txBody>
          <a:bodyPr anchor="ctr"/>
          <a:lstStyle/>
          <a:p>
            <a:pPr marL="0" marR="0" lvl="0" indent="0" algn="ctr" defTabSz="914400" eaLnBrk="0" fontAlgn="auto" latinLnBrk="0" hangingPunct="0">
              <a:lnSpc>
                <a:spcPct val="100000"/>
              </a:lnSpc>
              <a:spcBef>
                <a:spcPct val="20000"/>
              </a:spcBef>
              <a:spcAft>
                <a:spcPts val="0"/>
              </a:spcAft>
              <a:buClr>
                <a:srgbClr val="000085"/>
              </a:buClr>
              <a:buSzPct val="80000"/>
              <a:buFont typeface="Wingdings" pitchFamily="2" charset="2"/>
              <a:buNone/>
              <a:tabLst/>
              <a:defRPr/>
            </a:pPr>
            <a:r>
              <a:rPr kumimoji="0" lang="en-US" sz="1100" i="0" u="none" strike="noStrike" kern="0" cap="none" spc="0" normalizeH="0" baseline="0" noProof="0" dirty="0" smtClean="0">
                <a:ln>
                  <a:noFill/>
                </a:ln>
                <a:solidFill>
                  <a:srgbClr val="FFFFFF"/>
                </a:solidFill>
                <a:effectLst/>
                <a:uLnTx/>
                <a:uFillTx/>
                <a:latin typeface="Franklin Gothic Medium" pitchFamily="34" charset="0"/>
              </a:rPr>
              <a:t>DCB/</a:t>
            </a:r>
            <a:r>
              <a:rPr kumimoji="0" lang="en-US" sz="1100" i="0" u="none" strike="noStrike" kern="0" cap="none" spc="0" normalizeH="0" baseline="0" noProof="0" dirty="0" err="1" smtClean="0">
                <a:ln>
                  <a:noFill/>
                </a:ln>
                <a:solidFill>
                  <a:srgbClr val="FFFFFF"/>
                </a:solidFill>
                <a:effectLst/>
                <a:uLnTx/>
                <a:uFillTx/>
                <a:latin typeface="Franklin Gothic Medium" pitchFamily="34" charset="0"/>
              </a:rPr>
              <a:t>FCoE</a:t>
            </a:r>
            <a:endParaRPr kumimoji="0" lang="en-US" sz="1100" i="0" u="none" strike="noStrike" kern="0" cap="none" spc="0" normalizeH="0" baseline="0" noProof="0" dirty="0">
              <a:ln>
                <a:noFill/>
              </a:ln>
              <a:solidFill>
                <a:srgbClr val="FFFFFF"/>
              </a:solidFill>
              <a:effectLst/>
              <a:uLnTx/>
              <a:uFillTx/>
              <a:latin typeface="Franklin Gothic Medium" pitchFamily="34" charset="0"/>
            </a:endParaRPr>
          </a:p>
        </p:txBody>
      </p:sp>
      <p:sp>
        <p:nvSpPr>
          <p:cNvPr id="12" name="Rectangle 12"/>
          <p:cNvSpPr>
            <a:spLocks noChangeArrowheads="1"/>
          </p:cNvSpPr>
          <p:nvPr/>
        </p:nvSpPr>
        <p:spPr bwMode="auto">
          <a:xfrm>
            <a:off x="425301" y="1043787"/>
            <a:ext cx="4267199" cy="2133599"/>
          </a:xfrm>
          <a:prstGeom prst="rect">
            <a:avLst/>
          </a:prstGeom>
          <a:noFill/>
          <a:ln w="9525">
            <a:solidFill>
              <a:srgbClr val="FF0000"/>
            </a:solidFill>
            <a:miter lim="800000"/>
            <a:headEnd/>
            <a:tailEnd/>
          </a:ln>
        </p:spPr>
        <p:txBody>
          <a:bodyPr/>
          <a:lstStyle/>
          <a:p>
            <a:pPr marL="119063" marR="0" lvl="0" indent="0" defTabSz="914400" eaLnBrk="0" fontAlgn="auto" latinLnBrk="0" hangingPunct="0">
              <a:lnSpc>
                <a:spcPct val="100000"/>
              </a:lnSpc>
              <a:spcBef>
                <a:spcPct val="20000"/>
              </a:spcBef>
              <a:spcAft>
                <a:spcPts val="0"/>
              </a:spcAft>
              <a:buClr>
                <a:srgbClr val="000085"/>
              </a:buClr>
              <a:buSzPct val="80000"/>
              <a:buFont typeface="Wingdings" pitchFamily="2" charset="2"/>
              <a:buNone/>
              <a:tabLst/>
              <a:defRPr/>
            </a:pPr>
            <a:endParaRPr kumimoji="0" lang="en-US" sz="1600" b="0" i="0" u="none" strike="noStrike" kern="0" cap="none" spc="0" normalizeH="0" baseline="0" noProof="0">
              <a:ln>
                <a:noFill/>
              </a:ln>
              <a:solidFill>
                <a:sysClr val="windowText" lastClr="000000"/>
              </a:solidFill>
              <a:effectLst/>
              <a:uLnTx/>
              <a:uFillTx/>
            </a:endParaRPr>
          </a:p>
        </p:txBody>
      </p:sp>
      <p:sp>
        <p:nvSpPr>
          <p:cNvPr id="13" name="Rectangle 9"/>
          <p:cNvSpPr>
            <a:spLocks noChangeArrowheads="1"/>
          </p:cNvSpPr>
          <p:nvPr/>
        </p:nvSpPr>
        <p:spPr bwMode="auto">
          <a:xfrm rot="16200000">
            <a:off x="-755800" y="1996285"/>
            <a:ext cx="2133603" cy="228602"/>
          </a:xfrm>
          <a:prstGeom prst="rect">
            <a:avLst/>
          </a:prstGeom>
          <a:solidFill>
            <a:srgbClr val="000000">
              <a:lumMod val="65000"/>
              <a:lumOff val="35000"/>
            </a:srgbClr>
          </a:solidFill>
          <a:ln w="9525">
            <a:solidFill>
              <a:srgbClr val="FF0000"/>
            </a:solidFill>
            <a:miter lim="800000"/>
            <a:headEnd/>
            <a:tailEnd/>
          </a:ln>
        </p:spPr>
        <p:txBody>
          <a:bodyPr anchor="ctr"/>
          <a:lstStyle/>
          <a:p>
            <a:pPr marL="0" marR="0" lvl="0" indent="0" algn="ctr" defTabSz="914400" eaLnBrk="0" fontAlgn="auto" latinLnBrk="0" hangingPunct="0">
              <a:lnSpc>
                <a:spcPct val="100000"/>
              </a:lnSpc>
              <a:spcBef>
                <a:spcPct val="20000"/>
              </a:spcBef>
              <a:spcAft>
                <a:spcPts val="0"/>
              </a:spcAft>
              <a:buClr>
                <a:srgbClr val="000085"/>
              </a:buClr>
              <a:buSzPct val="80000"/>
              <a:buFont typeface="Wingdings" pitchFamily="2" charset="2"/>
              <a:buNone/>
              <a:tabLst/>
              <a:defRPr/>
            </a:pPr>
            <a:r>
              <a:rPr kumimoji="0" lang="en-US" sz="1100" i="0" u="none" strike="noStrike" kern="0" cap="none" spc="0" normalizeH="0" baseline="0" noProof="0" dirty="0">
                <a:ln>
                  <a:noFill/>
                </a:ln>
                <a:solidFill>
                  <a:srgbClr val="FFFFFF"/>
                </a:solidFill>
                <a:effectLst/>
                <a:uLnTx/>
                <a:uFillTx/>
                <a:latin typeface="Franklin Gothic Medium" pitchFamily="34" charset="0"/>
              </a:rPr>
              <a:t>Enterprise Campus LAN</a:t>
            </a:r>
          </a:p>
        </p:txBody>
      </p:sp>
      <p:grpSp>
        <p:nvGrpSpPr>
          <p:cNvPr id="2" name="Group 188"/>
          <p:cNvGrpSpPr/>
          <p:nvPr/>
        </p:nvGrpSpPr>
        <p:grpSpPr>
          <a:xfrm>
            <a:off x="4159101" y="5574511"/>
            <a:ext cx="1143000" cy="346075"/>
            <a:chOff x="4139911" y="5368925"/>
            <a:chExt cx="1143000" cy="346075"/>
          </a:xfrm>
        </p:grpSpPr>
        <p:pic>
          <p:nvPicPr>
            <p:cNvPr id="15" name="Picture 7" descr="Elara_front_large"/>
            <p:cNvPicPr>
              <a:picLocks noChangeAspect="1" noChangeArrowheads="1"/>
            </p:cNvPicPr>
            <p:nvPr/>
          </p:nvPicPr>
          <p:blipFill>
            <a:blip r:embed="rId2" cstate="print"/>
            <a:srcRect/>
            <a:stretch>
              <a:fillRect/>
            </a:stretch>
          </p:blipFill>
          <p:spPr bwMode="auto">
            <a:xfrm>
              <a:off x="4139911" y="5368925"/>
              <a:ext cx="1143000" cy="146050"/>
            </a:xfrm>
            <a:prstGeom prst="rect">
              <a:avLst/>
            </a:prstGeom>
            <a:ln>
              <a:noFill/>
            </a:ln>
            <a:effectLst>
              <a:outerShdw blurRad="292100" dist="139700" dir="2700000" algn="tl" rotWithShape="0">
                <a:srgbClr val="333333">
                  <a:alpha val="65000"/>
                </a:srgbClr>
              </a:outerShdw>
            </a:effectLst>
          </p:spPr>
        </p:pic>
        <p:sp>
          <p:nvSpPr>
            <p:cNvPr id="16" name="Text Box 99"/>
            <p:cNvSpPr txBox="1">
              <a:spLocks noChangeArrowheads="1"/>
            </p:cNvSpPr>
            <p:nvPr/>
          </p:nvSpPr>
          <p:spPr bwMode="auto">
            <a:xfrm>
              <a:off x="4274848" y="5486400"/>
              <a:ext cx="825500" cy="228600"/>
            </a:xfrm>
            <a:prstGeom prst="rect">
              <a:avLst/>
            </a:prstGeom>
            <a:noFill/>
            <a:ln w="9525">
              <a:noFill/>
              <a:miter lim="800000"/>
              <a:headEnd/>
              <a:tailEnd/>
            </a:ln>
          </p:spPr>
          <p:txBody>
            <a:bodyPr>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ysClr val="windowText" lastClr="000000"/>
                  </a:solidFill>
                  <a:effectLst/>
                  <a:uLnTx/>
                  <a:uFillTx/>
                  <a:cs typeface="Arial" pitchFamily="34" charset="0"/>
                </a:rPr>
                <a:t>8000 Switch</a:t>
              </a:r>
            </a:p>
          </p:txBody>
        </p:sp>
      </p:grpSp>
      <p:grpSp>
        <p:nvGrpSpPr>
          <p:cNvPr id="14" name="Group 205"/>
          <p:cNvGrpSpPr/>
          <p:nvPr/>
        </p:nvGrpSpPr>
        <p:grpSpPr>
          <a:xfrm>
            <a:off x="4741424" y="1116508"/>
            <a:ext cx="1523758" cy="936625"/>
            <a:chOff x="4773323" y="910922"/>
            <a:chExt cx="1523758" cy="936625"/>
          </a:xfrm>
        </p:grpSpPr>
        <p:pic>
          <p:nvPicPr>
            <p:cNvPr id="18" name="Picture 9" descr="ServerIron8000_angle2_med"/>
            <p:cNvPicPr>
              <a:picLocks noChangeAspect="1" noChangeArrowheads="1"/>
            </p:cNvPicPr>
            <p:nvPr/>
          </p:nvPicPr>
          <p:blipFill>
            <a:blip r:embed="rId3" cstate="print"/>
            <a:srcRect/>
            <a:stretch>
              <a:fillRect/>
            </a:stretch>
          </p:blipFill>
          <p:spPr bwMode="auto">
            <a:xfrm>
              <a:off x="5001923" y="910922"/>
              <a:ext cx="644524" cy="561975"/>
            </a:xfrm>
            <a:prstGeom prst="rect">
              <a:avLst/>
            </a:prstGeom>
            <a:ln>
              <a:noFill/>
            </a:ln>
            <a:effectLst>
              <a:outerShdw blurRad="292100" dist="139700" dir="2700000" algn="tl" rotWithShape="0">
                <a:srgbClr val="333333">
                  <a:alpha val="65000"/>
                </a:srgbClr>
              </a:outerShdw>
            </a:effectLst>
          </p:spPr>
        </p:pic>
        <p:pic>
          <p:nvPicPr>
            <p:cNvPr id="19" name="Picture 8" descr="ServerIron4000_angle1_med"/>
            <p:cNvPicPr>
              <a:picLocks noChangeAspect="1" noChangeArrowheads="1"/>
            </p:cNvPicPr>
            <p:nvPr/>
          </p:nvPicPr>
          <p:blipFill>
            <a:blip r:embed="rId4" cstate="print"/>
            <a:srcRect/>
            <a:stretch>
              <a:fillRect/>
            </a:stretch>
          </p:blipFill>
          <p:spPr bwMode="auto">
            <a:xfrm>
              <a:off x="5154323" y="1139522"/>
              <a:ext cx="663574" cy="323850"/>
            </a:xfrm>
            <a:prstGeom prst="rect">
              <a:avLst/>
            </a:prstGeom>
            <a:ln>
              <a:noFill/>
            </a:ln>
            <a:effectLst>
              <a:outerShdw blurRad="292100" dist="139700" dir="2700000" algn="tl" rotWithShape="0">
                <a:srgbClr val="333333">
                  <a:alpha val="65000"/>
                </a:srgbClr>
              </a:outerShdw>
            </a:effectLst>
          </p:spPr>
        </p:pic>
        <p:pic>
          <p:nvPicPr>
            <p:cNvPr id="20" name="Picture 9" descr="ServerIron1216_angle1_med"/>
            <p:cNvPicPr>
              <a:picLocks noChangeAspect="1" noChangeArrowheads="1"/>
            </p:cNvPicPr>
            <p:nvPr/>
          </p:nvPicPr>
          <p:blipFill>
            <a:blip r:embed="rId5" cstate="print"/>
            <a:srcRect/>
            <a:stretch>
              <a:fillRect/>
            </a:stretch>
          </p:blipFill>
          <p:spPr bwMode="auto">
            <a:xfrm>
              <a:off x="5382923" y="1368122"/>
              <a:ext cx="658812" cy="142875"/>
            </a:xfrm>
            <a:prstGeom prst="rect">
              <a:avLst/>
            </a:prstGeom>
            <a:ln>
              <a:noFill/>
            </a:ln>
            <a:effectLst>
              <a:outerShdw blurRad="292100" dist="139700" dir="2700000" algn="tl" rotWithShape="0">
                <a:srgbClr val="333333">
                  <a:alpha val="65000"/>
                </a:srgbClr>
              </a:outerShdw>
            </a:effectLst>
          </p:spPr>
        </p:pic>
        <p:sp>
          <p:nvSpPr>
            <p:cNvPr id="21" name="Text Box 62"/>
            <p:cNvSpPr txBox="1">
              <a:spLocks noChangeArrowheads="1"/>
            </p:cNvSpPr>
            <p:nvPr/>
          </p:nvSpPr>
          <p:spPr bwMode="auto">
            <a:xfrm>
              <a:off x="4773323" y="1520522"/>
              <a:ext cx="1523758" cy="327025"/>
            </a:xfrm>
            <a:prstGeom prst="rect">
              <a:avLst/>
            </a:prstGeom>
            <a:noFill/>
            <a:ln w="12700" algn="ctr">
              <a:noFill/>
              <a:miter lim="800000"/>
              <a:headEnd/>
              <a:tailEnd/>
            </a:ln>
          </p:spPr>
          <p:txBody>
            <a:bodyPr>
              <a:spAutoFit/>
            </a:bodyP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US" sz="900" b="0" i="0" u="none" strike="noStrike" kern="0" cap="none" spc="0" normalizeH="0" baseline="0" noProof="0" dirty="0" err="1" smtClean="0">
                  <a:ln>
                    <a:noFill/>
                  </a:ln>
                  <a:solidFill>
                    <a:sysClr val="windowText" lastClr="000000"/>
                  </a:solidFill>
                  <a:effectLst/>
                  <a:uLnTx/>
                  <a:uFillTx/>
                </a:rPr>
                <a:t>ServerIron</a:t>
              </a:r>
              <a:r>
                <a:rPr kumimoji="0" lang="en-US" sz="900" b="0" i="0" u="none" strike="noStrike" kern="0" cap="none" spc="0" normalizeH="0" baseline="0" noProof="0" dirty="0" smtClean="0">
                  <a:ln>
                    <a:noFill/>
                  </a:ln>
                  <a:solidFill>
                    <a:sysClr val="windowText" lastClr="000000"/>
                  </a:solidFill>
                  <a:effectLst/>
                  <a:uLnTx/>
                  <a:uFillTx/>
                </a:rPr>
                <a:t> ADX</a:t>
              </a:r>
            </a:p>
            <a:p>
              <a:pPr marL="0" marR="0" lvl="0" indent="0" algn="ctr" defTabSz="914400" eaLnBrk="1" fontAlgn="auto" latinLnBrk="0" hangingPunct="1">
                <a:lnSpc>
                  <a:spcPct val="85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ysClr val="windowText" lastClr="000000"/>
                  </a:solidFill>
                  <a:effectLst/>
                  <a:uLnTx/>
                  <a:uFillTx/>
                </a:rPr>
                <a:t>Series</a:t>
              </a:r>
            </a:p>
          </p:txBody>
        </p:sp>
      </p:grpSp>
      <p:grpSp>
        <p:nvGrpSpPr>
          <p:cNvPr id="17" name="Group 204"/>
          <p:cNvGrpSpPr/>
          <p:nvPr/>
        </p:nvGrpSpPr>
        <p:grpSpPr>
          <a:xfrm>
            <a:off x="6233964" y="1116508"/>
            <a:ext cx="1211754" cy="894066"/>
            <a:chOff x="6265863" y="910922"/>
            <a:chExt cx="1211754" cy="894066"/>
          </a:xfrm>
        </p:grpSpPr>
        <p:sp>
          <p:nvSpPr>
            <p:cNvPr id="23" name="Text Box 83"/>
            <p:cNvSpPr txBox="1">
              <a:spLocks noChangeArrowheads="1"/>
            </p:cNvSpPr>
            <p:nvPr/>
          </p:nvSpPr>
          <p:spPr bwMode="auto">
            <a:xfrm>
              <a:off x="6265863" y="1435656"/>
              <a:ext cx="1211754" cy="369332"/>
            </a:xfrm>
            <a:prstGeom prst="rect">
              <a:avLst/>
            </a:prstGeom>
            <a:noFill/>
            <a:ln w="9525">
              <a:noFill/>
              <a:miter lim="800000"/>
              <a:headEnd/>
              <a:tailEnd/>
            </a:ln>
          </p:spPr>
          <p:txBody>
            <a:bodyPr wrap="squar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ysClr val="windowText" lastClr="000000"/>
                  </a:solidFill>
                  <a:effectLst/>
                  <a:uLnTx/>
                  <a:uFillTx/>
                  <a:cs typeface="Arial" pitchFamily="34" charset="0"/>
                </a:rPr>
                <a:t>NetIron CES/CER Series</a:t>
              </a:r>
            </a:p>
          </p:txBody>
        </p:sp>
        <p:pic>
          <p:nvPicPr>
            <p:cNvPr id="24" name="Picture 19" descr="NI-CES-2048FX_med"/>
            <p:cNvPicPr>
              <a:picLocks noChangeAspect="1" noChangeArrowheads="1"/>
            </p:cNvPicPr>
            <p:nvPr/>
          </p:nvPicPr>
          <p:blipFill>
            <a:blip r:embed="rId6" cstate="print"/>
            <a:srcRect/>
            <a:stretch>
              <a:fillRect/>
            </a:stretch>
          </p:blipFill>
          <p:spPr bwMode="auto">
            <a:xfrm>
              <a:off x="6297081" y="1216008"/>
              <a:ext cx="1066630" cy="271177"/>
            </a:xfrm>
            <a:prstGeom prst="rect">
              <a:avLst/>
            </a:prstGeom>
            <a:noFill/>
            <a:ln w="9525">
              <a:noFill/>
              <a:miter lim="800000"/>
              <a:headEnd/>
              <a:tailEnd/>
            </a:ln>
          </p:spPr>
        </p:pic>
        <p:pic>
          <p:nvPicPr>
            <p:cNvPr id="25" name="Picture 17" descr="NI-CES-2048CX_med"/>
            <p:cNvPicPr>
              <a:picLocks noChangeAspect="1" noChangeArrowheads="1"/>
            </p:cNvPicPr>
            <p:nvPr/>
          </p:nvPicPr>
          <p:blipFill>
            <a:blip r:embed="rId7" cstate="print"/>
            <a:srcRect/>
            <a:stretch>
              <a:fillRect/>
            </a:stretch>
          </p:blipFill>
          <p:spPr bwMode="auto">
            <a:xfrm>
              <a:off x="6297323" y="1063322"/>
              <a:ext cx="1066799" cy="268288"/>
            </a:xfrm>
            <a:prstGeom prst="rect">
              <a:avLst/>
            </a:prstGeom>
            <a:ln>
              <a:noFill/>
            </a:ln>
            <a:effectLst>
              <a:outerShdw blurRad="292100" dist="139700" dir="2700000" algn="tl" rotWithShape="0">
                <a:srgbClr val="333333">
                  <a:alpha val="65000"/>
                </a:srgbClr>
              </a:outerShdw>
            </a:effectLst>
          </p:spPr>
        </p:pic>
        <p:pic>
          <p:nvPicPr>
            <p:cNvPr id="26" name="Picture 16" descr="NI-CES-2024C_med"/>
            <p:cNvPicPr>
              <a:picLocks noChangeAspect="1" noChangeArrowheads="1"/>
            </p:cNvPicPr>
            <p:nvPr/>
          </p:nvPicPr>
          <p:blipFill>
            <a:blip r:embed="rId8" cstate="print"/>
            <a:srcRect/>
            <a:stretch>
              <a:fillRect/>
            </a:stretch>
          </p:blipFill>
          <p:spPr bwMode="auto">
            <a:xfrm>
              <a:off x="6297081" y="910922"/>
              <a:ext cx="1066630" cy="266811"/>
            </a:xfrm>
            <a:prstGeom prst="rect">
              <a:avLst/>
            </a:prstGeom>
            <a:noFill/>
            <a:ln w="9525">
              <a:noFill/>
              <a:miter lim="800000"/>
              <a:headEnd/>
              <a:tailEnd/>
            </a:ln>
          </p:spPr>
        </p:pic>
      </p:grpSp>
      <p:grpSp>
        <p:nvGrpSpPr>
          <p:cNvPr id="22" name="Group 206"/>
          <p:cNvGrpSpPr/>
          <p:nvPr/>
        </p:nvGrpSpPr>
        <p:grpSpPr>
          <a:xfrm>
            <a:off x="3099837" y="1193407"/>
            <a:ext cx="1371712" cy="610036"/>
            <a:chOff x="3131736" y="987821"/>
            <a:chExt cx="1371712" cy="610036"/>
          </a:xfrm>
        </p:grpSpPr>
        <p:pic>
          <p:nvPicPr>
            <p:cNvPr id="28" name="Picture 7" descr="C:\Documents and Settings\izahid\Local Settings\Temporary Internet Files\Content.Outlook\HW3RSGUL\FastironFWS648Gright.png"/>
            <p:cNvPicPr>
              <a:picLocks noChangeAspect="1" noChangeArrowheads="1"/>
            </p:cNvPicPr>
            <p:nvPr/>
          </p:nvPicPr>
          <p:blipFill>
            <a:blip r:embed="rId9" cstate="print"/>
            <a:srcRect/>
            <a:stretch>
              <a:fillRect/>
            </a:stretch>
          </p:blipFill>
          <p:spPr bwMode="auto">
            <a:xfrm>
              <a:off x="3284248" y="1139522"/>
              <a:ext cx="990600" cy="242888"/>
            </a:xfrm>
            <a:prstGeom prst="rect">
              <a:avLst/>
            </a:prstGeom>
            <a:ln>
              <a:noFill/>
            </a:ln>
            <a:effectLst>
              <a:outerShdw blurRad="292100" dist="139700" dir="2700000" algn="tl" rotWithShape="0">
                <a:srgbClr val="333333">
                  <a:alpha val="65000"/>
                </a:srgbClr>
              </a:outerShdw>
            </a:effectLst>
          </p:spPr>
        </p:pic>
        <p:pic>
          <p:nvPicPr>
            <p:cNvPr id="29" name="Picture 6" descr="C:\Documents and Settings\izahid\Local Settings\Temporary Internet Files\Content.Outlook\HW3RSGUL\FastironFWS624right.png"/>
            <p:cNvPicPr>
              <a:picLocks noChangeAspect="1" noChangeArrowheads="1"/>
            </p:cNvPicPr>
            <p:nvPr/>
          </p:nvPicPr>
          <p:blipFill>
            <a:blip r:embed="rId10" cstate="print"/>
            <a:srcRect/>
            <a:stretch>
              <a:fillRect/>
            </a:stretch>
          </p:blipFill>
          <p:spPr bwMode="auto">
            <a:xfrm>
              <a:off x="3284248" y="987821"/>
              <a:ext cx="992188" cy="212725"/>
            </a:xfrm>
            <a:prstGeom prst="rect">
              <a:avLst/>
            </a:prstGeom>
            <a:ln>
              <a:noFill/>
            </a:ln>
            <a:effectLst>
              <a:outerShdw blurRad="292100" dist="139700" dir="2700000" algn="tl" rotWithShape="0">
                <a:srgbClr val="333333">
                  <a:alpha val="65000"/>
                </a:srgbClr>
              </a:outerShdw>
            </a:effectLst>
          </p:spPr>
        </p:pic>
        <p:sp>
          <p:nvSpPr>
            <p:cNvPr id="30" name="Text Box 83"/>
            <p:cNvSpPr txBox="1">
              <a:spLocks noChangeArrowheads="1"/>
            </p:cNvSpPr>
            <p:nvPr/>
          </p:nvSpPr>
          <p:spPr bwMode="auto">
            <a:xfrm>
              <a:off x="3131736" y="1367619"/>
              <a:ext cx="1371712" cy="230238"/>
            </a:xfrm>
            <a:prstGeom prst="rect">
              <a:avLst/>
            </a:prstGeom>
            <a:noFill/>
            <a:ln w="9525">
              <a:noFill/>
              <a:miter lim="800000"/>
              <a:headEnd/>
              <a:tailEnd/>
            </a:ln>
          </p:spPr>
          <p:txBody>
            <a:bodyPr>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smtClean="0">
                  <a:ln>
                    <a:noFill/>
                  </a:ln>
                  <a:solidFill>
                    <a:sysClr val="windowText" lastClr="000000"/>
                  </a:solidFill>
                  <a:effectLst/>
                  <a:uLnTx/>
                  <a:uFillTx/>
                  <a:cs typeface="Arial" pitchFamily="34" charset="0"/>
                </a:rPr>
                <a:t>FastIron WS Series</a:t>
              </a:r>
            </a:p>
          </p:txBody>
        </p:sp>
      </p:grpSp>
      <p:grpSp>
        <p:nvGrpSpPr>
          <p:cNvPr id="27" name="Group 213"/>
          <p:cNvGrpSpPr/>
          <p:nvPr/>
        </p:nvGrpSpPr>
        <p:grpSpPr>
          <a:xfrm>
            <a:off x="2025501" y="1577186"/>
            <a:ext cx="1447918" cy="1047658"/>
            <a:chOff x="1988643" y="2206322"/>
            <a:chExt cx="1447918" cy="1047658"/>
          </a:xfrm>
        </p:grpSpPr>
        <p:sp>
          <p:nvSpPr>
            <p:cNvPr id="32" name="Text Box 41"/>
            <p:cNvSpPr txBox="1">
              <a:spLocks noChangeArrowheads="1"/>
            </p:cNvSpPr>
            <p:nvPr/>
          </p:nvSpPr>
          <p:spPr bwMode="auto">
            <a:xfrm>
              <a:off x="1988643" y="3044384"/>
              <a:ext cx="1447918" cy="209596"/>
            </a:xfrm>
            <a:prstGeom prst="rect">
              <a:avLst/>
            </a:prstGeom>
            <a:noFill/>
            <a:ln w="12700" algn="ctr">
              <a:noFill/>
              <a:miter lim="800000"/>
              <a:headEnd/>
              <a:tailEnd/>
            </a:ln>
          </p:spPr>
          <p:txBody>
            <a:bodyPr>
              <a:spAutoFit/>
            </a:bodyP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US" sz="900" b="0" i="0" u="none" strike="noStrike" kern="0" cap="none" spc="0" normalizeH="0" baseline="0" noProof="0" smtClean="0">
                  <a:ln>
                    <a:noFill/>
                  </a:ln>
                  <a:solidFill>
                    <a:sysClr val="windowText" lastClr="000000"/>
                  </a:solidFill>
                  <a:effectLst/>
                  <a:uLnTx/>
                  <a:uFillTx/>
                </a:rPr>
                <a:t>FastIron SX Series</a:t>
              </a:r>
            </a:p>
          </p:txBody>
        </p:sp>
        <p:pic>
          <p:nvPicPr>
            <p:cNvPr id="33" name="Picture 6" descr="FastIron_SX_1600_small"/>
            <p:cNvPicPr>
              <a:picLocks noChangeAspect="1" noChangeArrowheads="1"/>
            </p:cNvPicPr>
            <p:nvPr/>
          </p:nvPicPr>
          <p:blipFill>
            <a:blip r:embed="rId11" cstate="print"/>
            <a:srcRect/>
            <a:stretch>
              <a:fillRect/>
            </a:stretch>
          </p:blipFill>
          <p:spPr bwMode="gray">
            <a:xfrm>
              <a:off x="2217448" y="2206322"/>
              <a:ext cx="490538" cy="609601"/>
            </a:xfrm>
            <a:prstGeom prst="rect">
              <a:avLst/>
            </a:prstGeom>
            <a:ln>
              <a:noFill/>
            </a:ln>
            <a:effectLst>
              <a:outerShdw blurRad="292100" dist="139700" dir="2700000" algn="tl" rotWithShape="0">
                <a:srgbClr val="333333">
                  <a:alpha val="65000"/>
                </a:srgbClr>
              </a:outerShdw>
            </a:effectLst>
          </p:spPr>
        </p:pic>
        <p:pic>
          <p:nvPicPr>
            <p:cNvPr id="34" name="Picture 5" descr="FastIron_SX_800_small"/>
            <p:cNvPicPr>
              <a:picLocks noChangeAspect="1" noChangeArrowheads="1"/>
            </p:cNvPicPr>
            <p:nvPr/>
          </p:nvPicPr>
          <p:blipFill>
            <a:blip r:embed="rId12" cstate="print"/>
            <a:srcRect/>
            <a:stretch>
              <a:fillRect/>
            </a:stretch>
          </p:blipFill>
          <p:spPr bwMode="gray">
            <a:xfrm>
              <a:off x="2446048" y="2663523"/>
              <a:ext cx="487363" cy="254000"/>
            </a:xfrm>
            <a:prstGeom prst="rect">
              <a:avLst/>
            </a:prstGeom>
            <a:ln>
              <a:noFill/>
            </a:ln>
            <a:effectLst>
              <a:outerShdw blurRad="292100" dist="139700" dir="2700000" algn="tl" rotWithShape="0">
                <a:srgbClr val="333333">
                  <a:alpha val="65000"/>
                </a:srgbClr>
              </a:outerShdw>
            </a:effectLst>
          </p:spPr>
        </p:pic>
        <p:pic>
          <p:nvPicPr>
            <p:cNvPr id="35" name="Picture 4" descr="SuperX"/>
            <p:cNvPicPr>
              <a:picLocks noChangeAspect="1" noChangeArrowheads="1"/>
            </p:cNvPicPr>
            <p:nvPr/>
          </p:nvPicPr>
          <p:blipFill>
            <a:blip r:embed="rId13" cstate="print"/>
            <a:srcRect/>
            <a:stretch>
              <a:fillRect/>
            </a:stretch>
          </p:blipFill>
          <p:spPr bwMode="gray">
            <a:xfrm>
              <a:off x="2674649" y="2739723"/>
              <a:ext cx="487363" cy="277813"/>
            </a:xfrm>
            <a:prstGeom prst="rect">
              <a:avLst/>
            </a:prstGeom>
            <a:ln>
              <a:noFill/>
            </a:ln>
            <a:effectLst>
              <a:outerShdw blurRad="292100" dist="139700" dir="2700000" algn="tl" rotWithShape="0">
                <a:srgbClr val="333333">
                  <a:alpha val="65000"/>
                </a:srgbClr>
              </a:outerShdw>
            </a:effectLst>
          </p:spPr>
        </p:pic>
      </p:grpSp>
      <p:pic>
        <p:nvPicPr>
          <p:cNvPr id="36" name="Picture 67"/>
          <p:cNvPicPr>
            <a:picLocks noChangeAspect="1" noChangeArrowheads="1"/>
          </p:cNvPicPr>
          <p:nvPr/>
        </p:nvPicPr>
        <p:blipFill>
          <a:blip r:embed="rId14" cstate="print"/>
          <a:stretch>
            <a:fillRect/>
          </a:stretch>
        </p:blipFill>
        <p:spPr bwMode="auto">
          <a:xfrm>
            <a:off x="3982869" y="6286960"/>
            <a:ext cx="485253" cy="334052"/>
          </a:xfrm>
          <a:prstGeom prst="rect">
            <a:avLst/>
          </a:prstGeom>
          <a:noFill/>
          <a:ln>
            <a:solidFill>
              <a:schemeClr val="accent1"/>
            </a:solidFill>
          </a:ln>
          <a:effectLst>
            <a:outerShdw blurRad="50800" dist="38100" dir="5400000" algn="t" rotWithShape="0">
              <a:prstClr val="black">
                <a:alpha val="40000"/>
              </a:prstClr>
            </a:outerShdw>
          </a:effectLst>
        </p:spPr>
      </p:pic>
      <p:pic>
        <p:nvPicPr>
          <p:cNvPr id="37" name="Picture 69"/>
          <p:cNvPicPr>
            <a:picLocks noChangeAspect="1" noChangeArrowheads="1"/>
          </p:cNvPicPr>
          <p:nvPr/>
        </p:nvPicPr>
        <p:blipFill>
          <a:blip r:embed="rId15" cstate="print"/>
          <a:stretch>
            <a:fillRect/>
          </a:stretch>
        </p:blipFill>
        <p:spPr bwMode="auto">
          <a:xfrm>
            <a:off x="3201298" y="6280559"/>
            <a:ext cx="525111" cy="346854"/>
          </a:xfrm>
          <a:prstGeom prst="rect">
            <a:avLst/>
          </a:prstGeom>
          <a:noFill/>
          <a:ln>
            <a:solidFill>
              <a:schemeClr val="accent1"/>
            </a:solidFill>
          </a:ln>
          <a:effectLst>
            <a:outerShdw blurRad="50800" dist="38100" dir="5400000" algn="t" rotWithShape="0">
              <a:prstClr val="black">
                <a:alpha val="40000"/>
              </a:prstClr>
            </a:outerShdw>
          </a:effectLst>
        </p:spPr>
      </p:pic>
      <p:sp>
        <p:nvSpPr>
          <p:cNvPr id="38" name="Text Box 68"/>
          <p:cNvSpPr txBox="1">
            <a:spLocks noChangeArrowheads="1"/>
          </p:cNvSpPr>
          <p:nvPr/>
        </p:nvSpPr>
        <p:spPr bwMode="auto">
          <a:xfrm>
            <a:off x="1489775" y="6350112"/>
            <a:ext cx="1665629" cy="207749"/>
          </a:xfrm>
          <a:prstGeom prst="rect">
            <a:avLst/>
          </a:prstGeom>
          <a:noFill/>
          <a:ln w="9525">
            <a:noFill/>
            <a:miter lim="800000"/>
            <a:headEnd/>
            <a:tailEnd/>
          </a:ln>
        </p:spPr>
        <p:txBody>
          <a:bodyPr wrap="square" anchor="ctr">
            <a:spAutoFit/>
          </a:bodyPr>
          <a:lstStyle/>
          <a:p>
            <a:pPr algn="ctr" eaLnBrk="0" hangingPunct="0">
              <a:lnSpc>
                <a:spcPts val="900"/>
              </a:lnSpc>
            </a:pPr>
            <a:r>
              <a:rPr lang="en-US" sz="900" dirty="0" smtClean="0"/>
              <a:t>Brocade Network Advisor</a:t>
            </a:r>
            <a:endParaRPr lang="en-US" sz="900" dirty="0"/>
          </a:p>
        </p:txBody>
      </p:sp>
      <p:pic>
        <p:nvPicPr>
          <p:cNvPr id="39" name="Picture 20" descr="Encryption screen shot"/>
          <p:cNvPicPr>
            <a:picLocks noChangeAspect="1" noChangeArrowheads="1"/>
          </p:cNvPicPr>
          <p:nvPr/>
        </p:nvPicPr>
        <p:blipFill>
          <a:blip r:embed="rId16" cstate="print"/>
          <a:stretch>
            <a:fillRect/>
          </a:stretch>
        </p:blipFill>
        <p:spPr bwMode="auto">
          <a:xfrm>
            <a:off x="5412087" y="6282033"/>
            <a:ext cx="420832" cy="343906"/>
          </a:xfrm>
          <a:prstGeom prst="rect">
            <a:avLst/>
          </a:prstGeom>
          <a:noFill/>
          <a:ln>
            <a:solidFill>
              <a:schemeClr val="accent1"/>
            </a:solidFill>
          </a:ln>
          <a:effectLst>
            <a:outerShdw blurRad="50800" dist="38100" dir="5400000" algn="t" rotWithShape="0">
              <a:prstClr val="black">
                <a:alpha val="40000"/>
              </a:prstClr>
            </a:outerShdw>
          </a:effectLst>
        </p:spPr>
      </p:pic>
      <p:pic>
        <p:nvPicPr>
          <p:cNvPr id="40" name="Picture 78" descr="realtime"/>
          <p:cNvPicPr>
            <a:picLocks noChangeAspect="1" noChangeArrowheads="1"/>
          </p:cNvPicPr>
          <p:nvPr/>
        </p:nvPicPr>
        <p:blipFill>
          <a:blip r:embed="rId17" cstate="print"/>
          <a:stretch>
            <a:fillRect/>
          </a:stretch>
        </p:blipFill>
        <p:spPr bwMode="auto">
          <a:xfrm>
            <a:off x="4724582" y="6283723"/>
            <a:ext cx="431045" cy="340526"/>
          </a:xfrm>
          <a:prstGeom prst="rect">
            <a:avLst/>
          </a:prstGeom>
          <a:noFill/>
          <a:ln>
            <a:solidFill>
              <a:schemeClr val="accent1"/>
            </a:solidFill>
          </a:ln>
          <a:effectLst>
            <a:outerShdw blurRad="50800" dist="38100" dir="5400000" algn="t" rotWithShape="0">
              <a:prstClr val="black">
                <a:alpha val="40000"/>
              </a:prstClr>
            </a:outerShdw>
          </a:effectLst>
        </p:spPr>
      </p:pic>
      <p:sp>
        <p:nvSpPr>
          <p:cNvPr id="41" name="Text Box 68"/>
          <p:cNvSpPr txBox="1">
            <a:spLocks noChangeArrowheads="1"/>
          </p:cNvSpPr>
          <p:nvPr/>
        </p:nvSpPr>
        <p:spPr bwMode="auto">
          <a:xfrm>
            <a:off x="5873344" y="6350112"/>
            <a:ext cx="1670132" cy="207749"/>
          </a:xfrm>
          <a:prstGeom prst="rect">
            <a:avLst/>
          </a:prstGeom>
          <a:noFill/>
          <a:ln w="9525">
            <a:noFill/>
            <a:miter lim="800000"/>
            <a:headEnd/>
            <a:tailEnd/>
          </a:ln>
        </p:spPr>
        <p:txBody>
          <a:bodyPr wrap="square" anchor="ctr">
            <a:spAutoFit/>
          </a:bodyPr>
          <a:lstStyle/>
          <a:p>
            <a:pPr algn="ctr" eaLnBrk="0" hangingPunct="0">
              <a:lnSpc>
                <a:spcPts val="900"/>
              </a:lnSpc>
            </a:pPr>
            <a:r>
              <a:rPr lang="en-US" sz="900" dirty="0" smtClean="0"/>
              <a:t>Plug-ins and Integration</a:t>
            </a:r>
            <a:endParaRPr lang="en-US" sz="900" dirty="0"/>
          </a:p>
        </p:txBody>
      </p:sp>
      <p:sp>
        <p:nvSpPr>
          <p:cNvPr id="42" name="L-Shape 41"/>
          <p:cNvSpPr/>
          <p:nvPr/>
        </p:nvSpPr>
        <p:spPr bwMode="auto">
          <a:xfrm rot="10800000">
            <a:off x="4768701" y="2110586"/>
            <a:ext cx="4038600" cy="3810000"/>
          </a:xfrm>
          <a:prstGeom prst="corner">
            <a:avLst>
              <a:gd name="adj1" fmla="val 73967"/>
              <a:gd name="adj2" fmla="val 76047"/>
            </a:avLst>
          </a:prstGeom>
          <a:solidFill>
            <a:srgbClr val="8C8C8C">
              <a:lumMod val="40000"/>
              <a:lumOff val="60000"/>
            </a:srgbClr>
          </a:solidFill>
          <a:ln w="9525">
            <a:solidFill>
              <a:srgbClr val="FF0000"/>
            </a:solidFill>
            <a:miter lim="800000"/>
            <a:headEnd/>
            <a:tailEnd/>
          </a:ln>
        </p:spPr>
        <p:txBody>
          <a:bodyPr/>
          <a:lstStyle/>
          <a:p>
            <a:pPr marL="119063" eaLnBrk="0" hangingPunct="0">
              <a:spcBef>
                <a:spcPct val="20000"/>
              </a:spcBef>
              <a:buClr>
                <a:srgbClr val="000085"/>
              </a:buClr>
              <a:buSzPct val="80000"/>
              <a:defRPr/>
            </a:pPr>
            <a:endParaRPr lang="en-US" sz="1600" kern="0" dirty="0">
              <a:solidFill>
                <a:sysClr val="windowText" lastClr="000000"/>
              </a:solidFill>
            </a:endParaRPr>
          </a:p>
        </p:txBody>
      </p:sp>
      <p:sp>
        <p:nvSpPr>
          <p:cNvPr id="43" name="Rectangle 9"/>
          <p:cNvSpPr>
            <a:spLocks noChangeArrowheads="1"/>
          </p:cNvSpPr>
          <p:nvPr/>
        </p:nvSpPr>
        <p:spPr bwMode="auto">
          <a:xfrm rot="16200000">
            <a:off x="7016603" y="3901285"/>
            <a:ext cx="3810002" cy="228600"/>
          </a:xfrm>
          <a:prstGeom prst="rect">
            <a:avLst/>
          </a:prstGeom>
          <a:solidFill>
            <a:srgbClr val="000000">
              <a:lumMod val="65000"/>
              <a:lumOff val="35000"/>
            </a:srgbClr>
          </a:solidFill>
          <a:ln w="9525">
            <a:solidFill>
              <a:srgbClr val="FF0000"/>
            </a:solidFill>
            <a:miter lim="800000"/>
            <a:headEnd/>
            <a:tailEnd/>
          </a:ln>
        </p:spPr>
        <p:txBody>
          <a:bodyPr anchor="ctr"/>
          <a:lstStyle/>
          <a:p>
            <a:pPr marL="0" marR="0" lvl="0" indent="0" algn="ctr" defTabSz="914400" eaLnBrk="0" fontAlgn="auto" latinLnBrk="0" hangingPunct="0">
              <a:lnSpc>
                <a:spcPct val="100000"/>
              </a:lnSpc>
              <a:spcBef>
                <a:spcPct val="20000"/>
              </a:spcBef>
              <a:spcAft>
                <a:spcPts val="0"/>
              </a:spcAft>
              <a:buClr>
                <a:srgbClr val="000085"/>
              </a:buClr>
              <a:buSzPct val="80000"/>
              <a:buFont typeface="Wingdings" pitchFamily="2" charset="2"/>
              <a:buNone/>
              <a:tabLst/>
              <a:defRPr/>
            </a:pPr>
            <a:r>
              <a:rPr kumimoji="0" lang="en-US" sz="1100" i="0" u="none" strike="noStrike" kern="0" cap="none" spc="0" normalizeH="0" baseline="0" noProof="0" dirty="0">
                <a:ln>
                  <a:noFill/>
                </a:ln>
                <a:solidFill>
                  <a:srgbClr val="FFFFFF"/>
                </a:solidFill>
                <a:effectLst/>
                <a:uLnTx/>
                <a:uFillTx/>
                <a:latin typeface="Franklin Gothic Medium" pitchFamily="34" charset="0"/>
              </a:rPr>
              <a:t>Data Center </a:t>
            </a:r>
            <a:r>
              <a:rPr kumimoji="0" lang="en-US" sz="1100" i="0" u="none" strike="noStrike" kern="0" cap="none" spc="0" normalizeH="0" baseline="0" noProof="0" dirty="0" smtClean="0">
                <a:ln>
                  <a:noFill/>
                </a:ln>
                <a:solidFill>
                  <a:srgbClr val="FFFFFF"/>
                </a:solidFill>
                <a:effectLst/>
                <a:uLnTx/>
                <a:uFillTx/>
                <a:latin typeface="Franklin Gothic Medium" pitchFamily="34" charset="0"/>
              </a:rPr>
              <a:t>SAN</a:t>
            </a:r>
            <a:endParaRPr kumimoji="0" lang="en-US" sz="1100" i="0" u="none" strike="noStrike" kern="0" cap="none" spc="0" normalizeH="0" baseline="0" noProof="0" dirty="0">
              <a:ln>
                <a:noFill/>
              </a:ln>
              <a:solidFill>
                <a:srgbClr val="FFFFFF"/>
              </a:solidFill>
              <a:effectLst/>
              <a:uLnTx/>
              <a:uFillTx/>
              <a:latin typeface="Franklin Gothic Medium" pitchFamily="34" charset="0"/>
            </a:endParaRPr>
          </a:p>
        </p:txBody>
      </p:sp>
      <p:sp>
        <p:nvSpPr>
          <p:cNvPr id="44" name="Rectangle 9"/>
          <p:cNvSpPr>
            <a:spLocks noChangeArrowheads="1"/>
          </p:cNvSpPr>
          <p:nvPr/>
        </p:nvSpPr>
        <p:spPr bwMode="auto">
          <a:xfrm>
            <a:off x="5911701" y="5920586"/>
            <a:ext cx="3124200" cy="228600"/>
          </a:xfrm>
          <a:prstGeom prst="rect">
            <a:avLst/>
          </a:prstGeom>
          <a:solidFill>
            <a:srgbClr val="000000">
              <a:lumMod val="65000"/>
              <a:lumOff val="35000"/>
            </a:srgbClr>
          </a:solidFill>
          <a:ln w="9525">
            <a:solidFill>
              <a:srgbClr val="FF0000"/>
            </a:solidFill>
            <a:miter lim="800000"/>
            <a:headEnd/>
            <a:tailEnd/>
          </a:ln>
        </p:spPr>
        <p:txBody>
          <a:bodyPr anchor="ctr"/>
          <a:lstStyle/>
          <a:p>
            <a:pPr marL="0" marR="0" lvl="0" indent="0" algn="ctr" defTabSz="914400" eaLnBrk="0" fontAlgn="auto" latinLnBrk="0" hangingPunct="0">
              <a:lnSpc>
                <a:spcPct val="100000"/>
              </a:lnSpc>
              <a:spcBef>
                <a:spcPct val="20000"/>
              </a:spcBef>
              <a:spcAft>
                <a:spcPts val="0"/>
              </a:spcAft>
              <a:buClr>
                <a:srgbClr val="000085"/>
              </a:buClr>
              <a:buSzPct val="80000"/>
              <a:buFont typeface="Wingdings" pitchFamily="2" charset="2"/>
              <a:buNone/>
              <a:tabLst/>
              <a:defRPr/>
            </a:pPr>
            <a:r>
              <a:rPr kumimoji="0" lang="en-US" sz="1100" i="0" u="none" strike="noStrike" kern="0" cap="none" spc="0" normalizeH="0" baseline="0" noProof="0" dirty="0" err="1">
                <a:ln>
                  <a:noFill/>
                </a:ln>
                <a:solidFill>
                  <a:srgbClr val="FFFFFF"/>
                </a:solidFill>
                <a:effectLst/>
                <a:uLnTx/>
                <a:uFillTx/>
                <a:latin typeface="Franklin Gothic Medium" pitchFamily="34" charset="0"/>
              </a:rPr>
              <a:t>Fibre</a:t>
            </a:r>
            <a:r>
              <a:rPr kumimoji="0" lang="en-US" sz="1100" i="0" u="none" strike="noStrike" kern="0" cap="none" spc="0" normalizeH="0" baseline="0" noProof="0" dirty="0">
                <a:ln>
                  <a:noFill/>
                </a:ln>
                <a:solidFill>
                  <a:srgbClr val="FFFFFF"/>
                </a:solidFill>
                <a:effectLst/>
                <a:uLnTx/>
                <a:uFillTx/>
                <a:latin typeface="Franklin Gothic Medium" pitchFamily="34" charset="0"/>
              </a:rPr>
              <a:t> Channel</a:t>
            </a:r>
          </a:p>
        </p:txBody>
      </p:sp>
      <p:sp>
        <p:nvSpPr>
          <p:cNvPr id="45" name="Line 66"/>
          <p:cNvSpPr>
            <a:spLocks noChangeShapeType="1"/>
          </p:cNvSpPr>
          <p:nvPr/>
        </p:nvSpPr>
        <p:spPr bwMode="auto">
          <a:xfrm>
            <a:off x="4825562" y="5297983"/>
            <a:ext cx="1524000" cy="0"/>
          </a:xfrm>
          <a:prstGeom prst="line">
            <a:avLst/>
          </a:prstGeom>
          <a:noFill/>
          <a:ln w="28575" cap="sq">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6" name="Line 85"/>
          <p:cNvSpPr>
            <a:spLocks noChangeShapeType="1"/>
          </p:cNvSpPr>
          <p:nvPr/>
        </p:nvSpPr>
        <p:spPr bwMode="auto">
          <a:xfrm>
            <a:off x="4850962" y="5297983"/>
            <a:ext cx="1524000" cy="0"/>
          </a:xfrm>
          <a:prstGeom prst="line">
            <a:avLst/>
          </a:prstGeom>
          <a:noFill/>
          <a:ln w="28575" cap="sq">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nvGrpSpPr>
          <p:cNvPr id="31" name="Group 202"/>
          <p:cNvGrpSpPr/>
          <p:nvPr/>
        </p:nvGrpSpPr>
        <p:grpSpPr>
          <a:xfrm>
            <a:off x="7508138" y="2136936"/>
            <a:ext cx="1316054" cy="700732"/>
            <a:chOff x="7540037" y="1931350"/>
            <a:chExt cx="1316054" cy="700732"/>
          </a:xfrm>
        </p:grpSpPr>
        <p:pic>
          <p:nvPicPr>
            <p:cNvPr id="48" name="Picture 13" descr="Bradley_angle_closed_sm"/>
            <p:cNvPicPr>
              <a:picLocks noChangeAspect="1" noChangeArrowheads="1"/>
            </p:cNvPicPr>
            <p:nvPr/>
          </p:nvPicPr>
          <p:blipFill>
            <a:blip r:embed="rId18" cstate="print"/>
            <a:srcRect/>
            <a:stretch>
              <a:fillRect/>
            </a:stretch>
          </p:blipFill>
          <p:spPr bwMode="auto">
            <a:xfrm>
              <a:off x="8134013" y="1931350"/>
              <a:ext cx="174625" cy="457200"/>
            </a:xfrm>
            <a:prstGeom prst="rect">
              <a:avLst/>
            </a:prstGeom>
            <a:ln>
              <a:noFill/>
            </a:ln>
            <a:effectLst>
              <a:outerShdw blurRad="292100" dist="139700" dir="2700000" algn="tl" rotWithShape="0">
                <a:srgbClr val="333333">
                  <a:alpha val="65000"/>
                </a:srgbClr>
              </a:outerShdw>
            </a:effectLst>
          </p:spPr>
        </p:pic>
        <p:pic>
          <p:nvPicPr>
            <p:cNvPr id="49" name="Picture 14" descr="IBM_Blazer2_front_tiny"/>
            <p:cNvPicPr>
              <a:picLocks noChangeAspect="1" noChangeArrowheads="1"/>
            </p:cNvPicPr>
            <p:nvPr/>
          </p:nvPicPr>
          <p:blipFill>
            <a:blip r:embed="rId19" cstate="print"/>
            <a:srcRect/>
            <a:stretch>
              <a:fillRect/>
            </a:stretch>
          </p:blipFill>
          <p:spPr bwMode="auto">
            <a:xfrm>
              <a:off x="7951451" y="2069463"/>
              <a:ext cx="177800" cy="376237"/>
            </a:xfrm>
            <a:prstGeom prst="rect">
              <a:avLst/>
            </a:prstGeom>
            <a:ln>
              <a:noFill/>
            </a:ln>
            <a:effectLst>
              <a:outerShdw blurRad="292100" dist="139700" dir="2700000" algn="tl" rotWithShape="0">
                <a:srgbClr val="333333">
                  <a:alpha val="65000"/>
                </a:srgbClr>
              </a:outerShdw>
            </a:effectLst>
          </p:spPr>
        </p:pic>
        <p:pic>
          <p:nvPicPr>
            <p:cNvPr id="50" name="Picture 44" descr="4016blade_angle_small"/>
            <p:cNvPicPr>
              <a:picLocks noChangeAspect="1" noChangeArrowheads="1"/>
            </p:cNvPicPr>
            <p:nvPr/>
          </p:nvPicPr>
          <p:blipFill>
            <a:blip r:embed="rId20" cstate="print"/>
            <a:srcRect/>
            <a:stretch>
              <a:fillRect/>
            </a:stretch>
          </p:blipFill>
          <p:spPr bwMode="auto">
            <a:xfrm>
              <a:off x="8332451" y="2023425"/>
              <a:ext cx="160337" cy="419100"/>
            </a:xfrm>
            <a:prstGeom prst="rect">
              <a:avLst/>
            </a:prstGeom>
            <a:ln>
              <a:noFill/>
            </a:ln>
            <a:effectLst>
              <a:outerShdw blurRad="292100" dist="139700" dir="2700000" algn="tl" rotWithShape="0">
                <a:srgbClr val="333333">
                  <a:alpha val="65000"/>
                </a:srgbClr>
              </a:outerShdw>
            </a:effectLst>
          </p:spPr>
        </p:pic>
        <p:sp>
          <p:nvSpPr>
            <p:cNvPr id="51" name="Text Box 298"/>
            <p:cNvSpPr txBox="1">
              <a:spLocks noChangeArrowheads="1"/>
            </p:cNvSpPr>
            <p:nvPr/>
          </p:nvSpPr>
          <p:spPr bwMode="auto">
            <a:xfrm>
              <a:off x="7540037" y="2401250"/>
              <a:ext cx="1316054" cy="230832"/>
            </a:xfrm>
            <a:prstGeom prst="rect">
              <a:avLst/>
            </a:prstGeom>
            <a:noFill/>
            <a:ln w="12700" algn="ctr">
              <a:noFill/>
              <a:miter lim="800000"/>
              <a:headEnd/>
              <a:tailEnd/>
            </a:ln>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900" b="0" i="0" u="none" strike="noStrike" kern="0" cap="none" spc="0" normalizeH="0" baseline="0" noProof="0" dirty="0" smtClean="0">
                  <a:ln>
                    <a:noFill/>
                  </a:ln>
                  <a:solidFill>
                    <a:sysClr val="windowText" lastClr="000000"/>
                  </a:solidFill>
                  <a:effectLst/>
                  <a:uLnTx/>
                  <a:uFillTx/>
                </a:rPr>
                <a:t>Blade Server Switches</a:t>
              </a:r>
            </a:p>
          </p:txBody>
        </p:sp>
      </p:grpSp>
      <p:grpSp>
        <p:nvGrpSpPr>
          <p:cNvPr id="47" name="Group 201"/>
          <p:cNvGrpSpPr/>
          <p:nvPr/>
        </p:nvGrpSpPr>
        <p:grpSpPr>
          <a:xfrm>
            <a:off x="7603809" y="2831871"/>
            <a:ext cx="1124712" cy="412162"/>
            <a:chOff x="7635708" y="2626285"/>
            <a:chExt cx="1124712" cy="412162"/>
          </a:xfrm>
        </p:grpSpPr>
        <p:sp>
          <p:nvSpPr>
            <p:cNvPr id="53" name="Text Box 99"/>
            <p:cNvSpPr txBox="1">
              <a:spLocks noChangeArrowheads="1"/>
            </p:cNvSpPr>
            <p:nvPr/>
          </p:nvSpPr>
          <p:spPr bwMode="auto">
            <a:xfrm>
              <a:off x="7677044" y="2812279"/>
              <a:ext cx="1042040" cy="226168"/>
            </a:xfrm>
            <a:prstGeom prst="rect">
              <a:avLst/>
            </a:prstGeom>
            <a:noFill/>
            <a:ln w="9525">
              <a:noFill/>
              <a:miter lim="800000"/>
              <a:headEnd/>
              <a:tailEnd/>
            </a:ln>
          </p:spPr>
          <p:txBody>
            <a:bodyPr>
              <a:spAutoFit/>
            </a:bodyPr>
            <a:lstStyle/>
            <a:p>
              <a:pPr algn="ctr" eaLnBrk="0" hangingPunct="0">
                <a:lnSpc>
                  <a:spcPts val="900"/>
                </a:lnSpc>
              </a:pPr>
              <a:r>
                <a:rPr lang="en-US" sz="900" dirty="0"/>
                <a:t>300 Switch</a:t>
              </a:r>
            </a:p>
          </p:txBody>
        </p:sp>
        <p:pic>
          <p:nvPicPr>
            <p:cNvPr id="54" name="Picture 11" descr="300_angle1_med"/>
            <p:cNvPicPr>
              <a:picLocks noChangeAspect="1" noChangeArrowheads="1"/>
            </p:cNvPicPr>
            <p:nvPr/>
          </p:nvPicPr>
          <p:blipFill>
            <a:blip r:embed="rId21" cstate="print"/>
            <a:srcRect/>
            <a:stretch>
              <a:fillRect/>
            </a:stretch>
          </p:blipFill>
          <p:spPr bwMode="auto">
            <a:xfrm>
              <a:off x="7635708" y="2626285"/>
              <a:ext cx="1124712" cy="209258"/>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52" name="Group 200"/>
          <p:cNvGrpSpPr/>
          <p:nvPr/>
        </p:nvGrpSpPr>
        <p:grpSpPr>
          <a:xfrm>
            <a:off x="7603809" y="3187891"/>
            <a:ext cx="1124712" cy="431819"/>
            <a:chOff x="7635708" y="2982305"/>
            <a:chExt cx="1124712" cy="431819"/>
          </a:xfrm>
        </p:grpSpPr>
        <p:sp>
          <p:nvSpPr>
            <p:cNvPr id="56" name="Text Box 99"/>
            <p:cNvSpPr txBox="1">
              <a:spLocks noChangeArrowheads="1"/>
            </p:cNvSpPr>
            <p:nvPr/>
          </p:nvSpPr>
          <p:spPr bwMode="auto">
            <a:xfrm>
              <a:off x="7728023" y="3187956"/>
              <a:ext cx="940082" cy="226168"/>
            </a:xfrm>
            <a:prstGeom prst="rect">
              <a:avLst/>
            </a:prstGeom>
            <a:noFill/>
            <a:ln w="9525">
              <a:noFill/>
              <a:miter lim="800000"/>
              <a:headEnd/>
              <a:tailEnd/>
            </a:ln>
          </p:spPr>
          <p:txBody>
            <a:bodyPr>
              <a:spAutoFit/>
            </a:bodyPr>
            <a:lstStyle/>
            <a:p>
              <a:pPr algn="ctr" eaLnBrk="0" hangingPunct="0">
                <a:lnSpc>
                  <a:spcPts val="900"/>
                </a:lnSpc>
              </a:pPr>
              <a:r>
                <a:rPr lang="en-US" sz="900" dirty="0"/>
                <a:t>5100 Switch</a:t>
              </a:r>
            </a:p>
          </p:txBody>
        </p:sp>
        <p:pic>
          <p:nvPicPr>
            <p:cNvPr id="57" name="Picture 7" descr="5100_angle1_med"/>
            <p:cNvPicPr>
              <a:picLocks noChangeAspect="1" noChangeArrowheads="1"/>
            </p:cNvPicPr>
            <p:nvPr/>
          </p:nvPicPr>
          <p:blipFill>
            <a:blip r:embed="rId22" cstate="print"/>
            <a:srcRect/>
            <a:stretch>
              <a:fillRect/>
            </a:stretch>
          </p:blipFill>
          <p:spPr bwMode="auto">
            <a:xfrm>
              <a:off x="7635708" y="2982305"/>
              <a:ext cx="1124712" cy="240695"/>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55" name="Group 198"/>
          <p:cNvGrpSpPr/>
          <p:nvPr/>
        </p:nvGrpSpPr>
        <p:grpSpPr>
          <a:xfrm>
            <a:off x="7603809" y="4042404"/>
            <a:ext cx="1124712" cy="524178"/>
            <a:chOff x="7635708" y="3836818"/>
            <a:chExt cx="1124712" cy="524178"/>
          </a:xfrm>
        </p:grpSpPr>
        <p:sp>
          <p:nvSpPr>
            <p:cNvPr id="59" name="Text Box 99"/>
            <p:cNvSpPr txBox="1">
              <a:spLocks noChangeArrowheads="1"/>
            </p:cNvSpPr>
            <p:nvPr/>
          </p:nvSpPr>
          <p:spPr bwMode="auto">
            <a:xfrm>
              <a:off x="7658899" y="4134828"/>
              <a:ext cx="1078330" cy="226168"/>
            </a:xfrm>
            <a:prstGeom prst="rect">
              <a:avLst/>
            </a:prstGeom>
            <a:noFill/>
            <a:ln w="9525">
              <a:noFill/>
              <a:miter lim="800000"/>
              <a:headEnd/>
              <a:tailEnd/>
            </a:ln>
          </p:spPr>
          <p:txBody>
            <a:bodyPr>
              <a:spAutoFit/>
            </a:bodyPr>
            <a:lstStyle/>
            <a:p>
              <a:pPr algn="ctr" eaLnBrk="0" hangingPunct="0">
                <a:lnSpc>
                  <a:spcPts val="900"/>
                </a:lnSpc>
              </a:pPr>
              <a:r>
                <a:rPr lang="en-US" sz="900" dirty="0"/>
                <a:t>5300 Switch</a:t>
              </a:r>
            </a:p>
          </p:txBody>
        </p:sp>
        <p:pic>
          <p:nvPicPr>
            <p:cNvPr id="60" name="Picture 9" descr="5300_angle1_med"/>
            <p:cNvPicPr>
              <a:picLocks noChangeAspect="1" noChangeArrowheads="1"/>
            </p:cNvPicPr>
            <p:nvPr/>
          </p:nvPicPr>
          <p:blipFill>
            <a:blip r:embed="rId23" cstate="print"/>
            <a:srcRect/>
            <a:stretch>
              <a:fillRect/>
            </a:stretch>
          </p:blipFill>
          <p:spPr bwMode="auto">
            <a:xfrm>
              <a:off x="7635708" y="3836818"/>
              <a:ext cx="1124712" cy="308214"/>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58" name="Group 197"/>
          <p:cNvGrpSpPr/>
          <p:nvPr/>
        </p:nvGrpSpPr>
        <p:grpSpPr>
          <a:xfrm>
            <a:off x="7544052" y="4516790"/>
            <a:ext cx="1244226" cy="443675"/>
            <a:chOff x="7575951" y="4311204"/>
            <a:chExt cx="1244226" cy="443675"/>
          </a:xfrm>
        </p:grpSpPr>
        <p:sp>
          <p:nvSpPr>
            <p:cNvPr id="62" name="Text Box 99"/>
            <p:cNvSpPr txBox="1">
              <a:spLocks noChangeArrowheads="1"/>
            </p:cNvSpPr>
            <p:nvPr/>
          </p:nvSpPr>
          <p:spPr bwMode="auto">
            <a:xfrm>
              <a:off x="7575951" y="4528711"/>
              <a:ext cx="1244226" cy="226168"/>
            </a:xfrm>
            <a:prstGeom prst="rect">
              <a:avLst/>
            </a:prstGeom>
            <a:noFill/>
            <a:ln w="9525">
              <a:noFill/>
              <a:miter lim="800000"/>
              <a:headEnd/>
              <a:tailEnd/>
            </a:ln>
          </p:spPr>
          <p:txBody>
            <a:bodyPr>
              <a:spAutoFit/>
            </a:bodyPr>
            <a:lstStyle/>
            <a:p>
              <a:pPr algn="ctr" eaLnBrk="0" hangingPunct="0">
                <a:lnSpc>
                  <a:spcPts val="900"/>
                </a:lnSpc>
              </a:pPr>
              <a:r>
                <a:rPr lang="en-US" sz="900" dirty="0"/>
                <a:t>7600 App. Switch</a:t>
              </a:r>
            </a:p>
          </p:txBody>
        </p:sp>
        <p:pic>
          <p:nvPicPr>
            <p:cNvPr id="63" name="Picture 7" descr="AP7600_angle1_med"/>
            <p:cNvPicPr>
              <a:picLocks noChangeAspect="1" noChangeArrowheads="1"/>
            </p:cNvPicPr>
            <p:nvPr/>
          </p:nvPicPr>
          <p:blipFill>
            <a:blip r:embed="rId24" cstate="print"/>
            <a:srcRect/>
            <a:stretch>
              <a:fillRect/>
            </a:stretch>
          </p:blipFill>
          <p:spPr bwMode="auto">
            <a:xfrm>
              <a:off x="7635708" y="4311204"/>
              <a:ext cx="1124712" cy="231881"/>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61" name="Group 195"/>
          <p:cNvGrpSpPr/>
          <p:nvPr/>
        </p:nvGrpSpPr>
        <p:grpSpPr>
          <a:xfrm>
            <a:off x="7502578" y="5391914"/>
            <a:ext cx="1327175" cy="494040"/>
            <a:chOff x="7534477" y="5186328"/>
            <a:chExt cx="1327175" cy="494040"/>
          </a:xfrm>
        </p:grpSpPr>
        <p:sp>
          <p:nvSpPr>
            <p:cNvPr id="65" name="Text Box 99"/>
            <p:cNvSpPr txBox="1">
              <a:spLocks noChangeArrowheads="1"/>
            </p:cNvSpPr>
            <p:nvPr/>
          </p:nvSpPr>
          <p:spPr bwMode="auto">
            <a:xfrm>
              <a:off x="7534477" y="5454200"/>
              <a:ext cx="1327175" cy="226168"/>
            </a:xfrm>
            <a:prstGeom prst="rect">
              <a:avLst/>
            </a:prstGeom>
            <a:noFill/>
            <a:ln w="9525">
              <a:noFill/>
              <a:miter lim="800000"/>
              <a:headEnd/>
              <a:tailEnd/>
            </a:ln>
          </p:spPr>
          <p:txBody>
            <a:bodyPr>
              <a:spAutoFit/>
            </a:bodyPr>
            <a:lstStyle/>
            <a:p>
              <a:pPr algn="ctr" eaLnBrk="0" hangingPunct="0">
                <a:lnSpc>
                  <a:spcPts val="900"/>
                </a:lnSpc>
              </a:pPr>
              <a:r>
                <a:rPr lang="en-US" sz="900" dirty="0"/>
                <a:t>Encryption Switch</a:t>
              </a:r>
            </a:p>
          </p:txBody>
        </p:sp>
        <p:pic>
          <p:nvPicPr>
            <p:cNvPr id="66" name="Picture 3" descr="EncryptionSwitch_angle1_med"/>
            <p:cNvPicPr>
              <a:picLocks noChangeAspect="1" noChangeArrowheads="1"/>
            </p:cNvPicPr>
            <p:nvPr/>
          </p:nvPicPr>
          <p:blipFill>
            <a:blip r:embed="rId25" cstate="print"/>
            <a:srcRect/>
            <a:stretch>
              <a:fillRect/>
            </a:stretch>
          </p:blipFill>
          <p:spPr bwMode="auto">
            <a:xfrm>
              <a:off x="7635708" y="5186328"/>
              <a:ext cx="1124712" cy="305922"/>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64" name="Group 196"/>
          <p:cNvGrpSpPr/>
          <p:nvPr/>
        </p:nvGrpSpPr>
        <p:grpSpPr>
          <a:xfrm>
            <a:off x="7544052" y="4920792"/>
            <a:ext cx="1244226" cy="520908"/>
            <a:chOff x="7575951" y="4715206"/>
            <a:chExt cx="1244226" cy="520908"/>
          </a:xfrm>
        </p:grpSpPr>
        <p:sp>
          <p:nvSpPr>
            <p:cNvPr id="68" name="Text Box 99"/>
            <p:cNvSpPr txBox="1">
              <a:spLocks noChangeArrowheads="1"/>
            </p:cNvSpPr>
            <p:nvPr/>
          </p:nvSpPr>
          <p:spPr bwMode="auto">
            <a:xfrm>
              <a:off x="7575951" y="4912949"/>
              <a:ext cx="1244226" cy="323165"/>
            </a:xfrm>
            <a:prstGeom prst="rect">
              <a:avLst/>
            </a:prstGeom>
            <a:noFill/>
            <a:ln w="9525">
              <a:noFill/>
              <a:miter lim="800000"/>
              <a:headEnd/>
              <a:tailEnd/>
            </a:ln>
          </p:spPr>
          <p:txBody>
            <a:bodyPr>
              <a:spAutoFit/>
            </a:bodyPr>
            <a:lstStyle/>
            <a:p>
              <a:pPr algn="ctr" eaLnBrk="0" hangingPunct="0">
                <a:lnSpc>
                  <a:spcPts val="900"/>
                </a:lnSpc>
              </a:pPr>
              <a:r>
                <a:rPr lang="en-US" sz="900" dirty="0" smtClean="0"/>
                <a:t>7800 Extension Switch</a:t>
              </a:r>
              <a:endParaRPr lang="en-US" sz="900" dirty="0"/>
            </a:p>
          </p:txBody>
        </p:sp>
        <p:pic>
          <p:nvPicPr>
            <p:cNvPr id="69" name="Picture 18" descr="7800_angle1_med"/>
            <p:cNvPicPr>
              <a:picLocks noChangeAspect="1" noChangeArrowheads="1"/>
            </p:cNvPicPr>
            <p:nvPr/>
          </p:nvPicPr>
          <p:blipFill>
            <a:blip r:embed="rId26" cstate="print"/>
            <a:srcRect/>
            <a:stretch>
              <a:fillRect/>
            </a:stretch>
          </p:blipFill>
          <p:spPr bwMode="auto">
            <a:xfrm>
              <a:off x="7635708" y="4715206"/>
              <a:ext cx="1124712" cy="231711"/>
            </a:xfrm>
            <a:prstGeom prst="rect">
              <a:avLst/>
            </a:prstGeom>
            <a:noFill/>
          </p:spPr>
        </p:pic>
      </p:grpSp>
      <p:grpSp>
        <p:nvGrpSpPr>
          <p:cNvPr id="67" name="Group 199"/>
          <p:cNvGrpSpPr/>
          <p:nvPr/>
        </p:nvGrpSpPr>
        <p:grpSpPr>
          <a:xfrm>
            <a:off x="7603809" y="3630654"/>
            <a:ext cx="1124712" cy="416652"/>
            <a:chOff x="7635708" y="3425068"/>
            <a:chExt cx="1124712" cy="416652"/>
          </a:xfrm>
        </p:grpSpPr>
        <p:pic>
          <p:nvPicPr>
            <p:cNvPr id="71" name="Picture 15" descr="VA40FC_angle1_large"/>
            <p:cNvPicPr>
              <a:picLocks noChangeAspect="1" noChangeArrowheads="1"/>
            </p:cNvPicPr>
            <p:nvPr/>
          </p:nvPicPr>
          <p:blipFill>
            <a:blip r:embed="rId27" cstate="print"/>
            <a:srcRect/>
            <a:stretch>
              <a:fillRect/>
            </a:stretch>
          </p:blipFill>
          <p:spPr bwMode="auto">
            <a:xfrm>
              <a:off x="7635708" y="3425068"/>
              <a:ext cx="1124712" cy="228305"/>
            </a:xfrm>
            <a:prstGeom prst="rect">
              <a:avLst/>
            </a:prstGeom>
            <a:noFill/>
            <a:ln w="9525">
              <a:noFill/>
              <a:miter lim="800000"/>
              <a:headEnd/>
              <a:tailEnd/>
            </a:ln>
          </p:spPr>
        </p:pic>
        <p:sp>
          <p:nvSpPr>
            <p:cNvPr id="72" name="Text Box 99"/>
            <p:cNvSpPr txBox="1">
              <a:spLocks noChangeArrowheads="1"/>
            </p:cNvSpPr>
            <p:nvPr/>
          </p:nvSpPr>
          <p:spPr bwMode="auto">
            <a:xfrm>
              <a:off x="7679844" y="3633971"/>
              <a:ext cx="1036440" cy="207749"/>
            </a:xfrm>
            <a:prstGeom prst="rect">
              <a:avLst/>
            </a:prstGeom>
            <a:noFill/>
            <a:ln w="9525">
              <a:noFill/>
              <a:miter lim="800000"/>
              <a:headEnd/>
              <a:tailEnd/>
            </a:ln>
          </p:spPr>
          <p:txBody>
            <a:bodyPr wrap="square">
              <a:spAutoFit/>
            </a:bodyPr>
            <a:lstStyle/>
            <a:p>
              <a:pPr algn="ctr" eaLnBrk="0" hangingPunct="0">
                <a:lnSpc>
                  <a:spcPts val="900"/>
                </a:lnSpc>
              </a:pPr>
              <a:r>
                <a:rPr lang="en-US" sz="900" dirty="0" smtClean="0"/>
                <a:t>VA-40FC </a:t>
              </a:r>
              <a:r>
                <a:rPr lang="en-US" sz="900" dirty="0"/>
                <a:t>Switch</a:t>
              </a:r>
            </a:p>
          </p:txBody>
        </p:sp>
      </p:grpSp>
      <p:grpSp>
        <p:nvGrpSpPr>
          <p:cNvPr id="70" name="Group 189"/>
          <p:cNvGrpSpPr/>
          <p:nvPr/>
        </p:nvGrpSpPr>
        <p:grpSpPr>
          <a:xfrm>
            <a:off x="6122869" y="3712535"/>
            <a:ext cx="1320091" cy="988851"/>
            <a:chOff x="6154768" y="3506949"/>
            <a:chExt cx="1320091" cy="988851"/>
          </a:xfrm>
        </p:grpSpPr>
        <p:sp>
          <p:nvSpPr>
            <p:cNvPr id="74" name="Text Box 99"/>
            <p:cNvSpPr txBox="1">
              <a:spLocks noChangeArrowheads="1"/>
            </p:cNvSpPr>
            <p:nvPr/>
          </p:nvSpPr>
          <p:spPr bwMode="auto">
            <a:xfrm>
              <a:off x="6154768" y="4143983"/>
              <a:ext cx="1320091" cy="351817"/>
            </a:xfrm>
            <a:prstGeom prst="rect">
              <a:avLst/>
            </a:prstGeom>
            <a:noFill/>
            <a:ln w="9525">
              <a:noFill/>
              <a:miter lim="800000"/>
              <a:headEnd/>
              <a:tailEnd/>
            </a:ln>
          </p:spPr>
          <p:txBody>
            <a:bodyPr wrap="square">
              <a:spAutoFit/>
            </a:bodyPr>
            <a:lstStyle/>
            <a:p>
              <a:pPr algn="ctr" eaLnBrk="0" hangingPunct="0">
                <a:lnSpc>
                  <a:spcPts val="900"/>
                </a:lnSpc>
              </a:pPr>
              <a:r>
                <a:rPr lang="en-US" sz="900" dirty="0"/>
                <a:t>FC8-16, -32, -48, -64</a:t>
              </a:r>
            </a:p>
            <a:p>
              <a:pPr algn="ctr" eaLnBrk="0" hangingPunct="0">
                <a:lnSpc>
                  <a:spcPts val="900"/>
                </a:lnSpc>
              </a:pPr>
              <a:r>
                <a:rPr lang="en-US" sz="900" dirty="0"/>
                <a:t>Switch Blade</a:t>
              </a:r>
            </a:p>
          </p:txBody>
        </p:sp>
        <p:pic>
          <p:nvPicPr>
            <p:cNvPr id="75" name="Picture 11" descr="FC8-16_angle_med"/>
            <p:cNvPicPr>
              <a:picLocks noChangeAspect="1" noChangeArrowheads="1"/>
            </p:cNvPicPr>
            <p:nvPr/>
          </p:nvPicPr>
          <p:blipFill>
            <a:blip r:embed="rId28" cstate="print"/>
            <a:srcRect/>
            <a:stretch>
              <a:fillRect/>
            </a:stretch>
          </p:blipFill>
          <p:spPr bwMode="auto">
            <a:xfrm>
              <a:off x="6260310" y="3506949"/>
              <a:ext cx="249785" cy="6858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6" name="Picture 12" descr="FC8-32_angle_med"/>
            <p:cNvPicPr>
              <a:picLocks noChangeAspect="1" noChangeArrowheads="1"/>
            </p:cNvPicPr>
            <p:nvPr/>
          </p:nvPicPr>
          <p:blipFill>
            <a:blip r:embed="rId29" cstate="print"/>
            <a:srcRect/>
            <a:stretch>
              <a:fillRect/>
            </a:stretch>
          </p:blipFill>
          <p:spPr bwMode="auto">
            <a:xfrm>
              <a:off x="6554354" y="3506949"/>
              <a:ext cx="246762" cy="6858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7" name="Picture 13" descr="FC8-48_angle_med"/>
            <p:cNvPicPr>
              <a:picLocks noChangeAspect="1" noChangeArrowheads="1"/>
            </p:cNvPicPr>
            <p:nvPr/>
          </p:nvPicPr>
          <p:blipFill>
            <a:blip r:embed="rId30" cstate="print"/>
            <a:srcRect/>
            <a:stretch>
              <a:fillRect/>
            </a:stretch>
          </p:blipFill>
          <p:spPr bwMode="auto">
            <a:xfrm>
              <a:off x="6845375" y="3506949"/>
              <a:ext cx="244446" cy="6858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8" name="Picture 2" descr="C:\jim\photos\products\FC8-64\64PortBlade_angle_med.png"/>
            <p:cNvPicPr>
              <a:picLocks noChangeAspect="1" noChangeArrowheads="1"/>
            </p:cNvPicPr>
            <p:nvPr/>
          </p:nvPicPr>
          <p:blipFill>
            <a:blip r:embed="rId31" cstate="print"/>
            <a:srcRect/>
            <a:stretch>
              <a:fillRect/>
            </a:stretch>
          </p:blipFill>
          <p:spPr bwMode="auto">
            <a:xfrm>
              <a:off x="7134081" y="3506949"/>
              <a:ext cx="244205" cy="685800"/>
            </a:xfrm>
            <a:prstGeom prst="rect">
              <a:avLst/>
            </a:prstGeom>
            <a:noFill/>
            <a:effectLst>
              <a:outerShdw blurRad="50800" dist="38100" dir="2700000" algn="tl" rotWithShape="0">
                <a:prstClr val="black">
                  <a:alpha val="40000"/>
                </a:prstClr>
              </a:outerShdw>
            </a:effectLst>
          </p:spPr>
        </p:pic>
      </p:grpSp>
      <p:grpSp>
        <p:nvGrpSpPr>
          <p:cNvPr id="73" name="Group 193"/>
          <p:cNvGrpSpPr/>
          <p:nvPr/>
        </p:nvGrpSpPr>
        <p:grpSpPr>
          <a:xfrm>
            <a:off x="5911701" y="4697059"/>
            <a:ext cx="774930" cy="1147327"/>
            <a:chOff x="6140977" y="4491473"/>
            <a:chExt cx="774930" cy="1147327"/>
          </a:xfrm>
        </p:grpSpPr>
        <p:sp>
          <p:nvSpPr>
            <p:cNvPr id="80" name="Text Box 99"/>
            <p:cNvSpPr txBox="1">
              <a:spLocks noChangeArrowheads="1"/>
            </p:cNvSpPr>
            <p:nvPr/>
          </p:nvSpPr>
          <p:spPr bwMode="auto">
            <a:xfrm>
              <a:off x="6140977" y="5161334"/>
              <a:ext cx="774930" cy="477466"/>
            </a:xfrm>
            <a:prstGeom prst="rect">
              <a:avLst/>
            </a:prstGeom>
            <a:noFill/>
            <a:ln w="9525">
              <a:noFill/>
              <a:miter lim="800000"/>
              <a:headEnd/>
              <a:tailEnd/>
            </a:ln>
          </p:spPr>
          <p:txBody>
            <a:bodyPr wrap="square">
              <a:spAutoFit/>
            </a:bodyPr>
            <a:lstStyle/>
            <a:p>
              <a:pPr algn="ctr" eaLnBrk="0" hangingPunct="0">
                <a:lnSpc>
                  <a:spcPts val="900"/>
                </a:lnSpc>
              </a:pPr>
              <a:r>
                <a:rPr lang="en-US" sz="900" dirty="0"/>
                <a:t>FS8 -18</a:t>
              </a:r>
            </a:p>
            <a:p>
              <a:pPr algn="ctr" eaLnBrk="0" hangingPunct="0">
                <a:lnSpc>
                  <a:spcPts val="900"/>
                </a:lnSpc>
              </a:pPr>
              <a:r>
                <a:rPr lang="en-US" sz="900" dirty="0"/>
                <a:t>Encryption</a:t>
              </a:r>
            </a:p>
            <a:p>
              <a:pPr algn="ctr" eaLnBrk="0" hangingPunct="0">
                <a:lnSpc>
                  <a:spcPts val="900"/>
                </a:lnSpc>
              </a:pPr>
              <a:r>
                <a:rPr lang="en-US" sz="900" dirty="0"/>
                <a:t>Blade</a:t>
              </a:r>
            </a:p>
          </p:txBody>
        </p:sp>
        <p:pic>
          <p:nvPicPr>
            <p:cNvPr id="81" name="Picture 6" descr="FS8-18_EncryptionBlade_angle_med"/>
            <p:cNvPicPr>
              <a:picLocks noChangeAspect="1" noChangeArrowheads="1"/>
            </p:cNvPicPr>
            <p:nvPr/>
          </p:nvPicPr>
          <p:blipFill>
            <a:blip r:embed="rId32" cstate="print"/>
            <a:srcRect/>
            <a:stretch>
              <a:fillRect/>
            </a:stretch>
          </p:blipFill>
          <p:spPr bwMode="auto">
            <a:xfrm>
              <a:off x="6366466" y="4491473"/>
              <a:ext cx="246998" cy="685800"/>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79" name="Group 194"/>
          <p:cNvGrpSpPr/>
          <p:nvPr/>
        </p:nvGrpSpPr>
        <p:grpSpPr>
          <a:xfrm>
            <a:off x="6529950" y="4697059"/>
            <a:ext cx="719403" cy="1108443"/>
            <a:chOff x="6683026" y="4491473"/>
            <a:chExt cx="719403" cy="1108443"/>
          </a:xfrm>
        </p:grpSpPr>
        <p:sp>
          <p:nvSpPr>
            <p:cNvPr id="83" name="Text Box 99"/>
            <p:cNvSpPr txBox="1">
              <a:spLocks noChangeArrowheads="1"/>
            </p:cNvSpPr>
            <p:nvPr/>
          </p:nvSpPr>
          <p:spPr bwMode="auto">
            <a:xfrm>
              <a:off x="6683026" y="5161334"/>
              <a:ext cx="719403" cy="438582"/>
            </a:xfrm>
            <a:prstGeom prst="rect">
              <a:avLst/>
            </a:prstGeom>
            <a:noFill/>
            <a:ln w="9525">
              <a:noFill/>
              <a:miter lim="800000"/>
              <a:headEnd/>
              <a:tailEnd/>
            </a:ln>
          </p:spPr>
          <p:txBody>
            <a:bodyPr wrap="square">
              <a:spAutoFit/>
            </a:bodyPr>
            <a:lstStyle/>
            <a:p>
              <a:pPr algn="ctr" eaLnBrk="0" hangingPunct="0">
                <a:lnSpc>
                  <a:spcPts val="900"/>
                </a:lnSpc>
              </a:pPr>
              <a:r>
                <a:rPr lang="en-US" sz="900" dirty="0" smtClean="0"/>
                <a:t>FX8-24</a:t>
              </a:r>
              <a:endParaRPr lang="en-US" sz="900" dirty="0"/>
            </a:p>
            <a:p>
              <a:pPr algn="ctr" eaLnBrk="0" hangingPunct="0">
                <a:lnSpc>
                  <a:spcPts val="900"/>
                </a:lnSpc>
              </a:pPr>
              <a:r>
                <a:rPr lang="en-US" sz="900" dirty="0"/>
                <a:t>Extension</a:t>
              </a:r>
            </a:p>
            <a:p>
              <a:pPr algn="ctr" eaLnBrk="0" hangingPunct="0">
                <a:lnSpc>
                  <a:spcPts val="900"/>
                </a:lnSpc>
              </a:pPr>
              <a:r>
                <a:rPr lang="en-US" sz="900" dirty="0"/>
                <a:t>Blade</a:t>
              </a:r>
            </a:p>
          </p:txBody>
        </p:sp>
        <p:pic>
          <p:nvPicPr>
            <p:cNvPr id="84" name="Picture 71" descr="FX8-24_blade_angle_med"/>
            <p:cNvPicPr>
              <a:picLocks noChangeAspect="1" noChangeArrowheads="1"/>
            </p:cNvPicPr>
            <p:nvPr/>
          </p:nvPicPr>
          <p:blipFill>
            <a:blip r:embed="rId33" cstate="print"/>
            <a:srcRect/>
            <a:stretch>
              <a:fillRect/>
            </a:stretch>
          </p:blipFill>
          <p:spPr bwMode="auto">
            <a:xfrm>
              <a:off x="6909377" y="4491473"/>
              <a:ext cx="266700" cy="685800"/>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82" name="Group 190"/>
          <p:cNvGrpSpPr/>
          <p:nvPr/>
        </p:nvGrpSpPr>
        <p:grpSpPr>
          <a:xfrm>
            <a:off x="5149701" y="4697059"/>
            <a:ext cx="763760" cy="993026"/>
            <a:chOff x="5541603" y="4491473"/>
            <a:chExt cx="763760" cy="993026"/>
          </a:xfrm>
        </p:grpSpPr>
        <p:sp>
          <p:nvSpPr>
            <p:cNvPr id="86" name="Text Box 99"/>
            <p:cNvSpPr txBox="1">
              <a:spLocks noChangeArrowheads="1"/>
            </p:cNvSpPr>
            <p:nvPr/>
          </p:nvSpPr>
          <p:spPr bwMode="auto">
            <a:xfrm>
              <a:off x="5541603" y="5161334"/>
              <a:ext cx="763760" cy="323165"/>
            </a:xfrm>
            <a:prstGeom prst="rect">
              <a:avLst/>
            </a:prstGeom>
            <a:noFill/>
            <a:ln w="9525">
              <a:noFill/>
              <a:miter lim="800000"/>
              <a:headEnd/>
              <a:tailEnd/>
            </a:ln>
          </p:spPr>
          <p:txBody>
            <a:bodyPr wrap="square">
              <a:spAutoFit/>
            </a:bodyPr>
            <a:lstStyle/>
            <a:p>
              <a:pPr algn="ctr" eaLnBrk="0" hangingPunct="0">
                <a:lnSpc>
                  <a:spcPts val="900"/>
                </a:lnSpc>
              </a:pPr>
              <a:r>
                <a:rPr lang="en-US" sz="900" dirty="0" smtClean="0"/>
                <a:t>FCOE10-24</a:t>
              </a:r>
              <a:br>
                <a:rPr lang="en-US" sz="900" dirty="0" smtClean="0"/>
              </a:br>
              <a:r>
                <a:rPr lang="en-US" sz="900" dirty="0" smtClean="0"/>
                <a:t>Blade</a:t>
              </a:r>
              <a:endParaRPr lang="en-US" sz="900" dirty="0"/>
            </a:p>
          </p:txBody>
        </p:sp>
        <p:pic>
          <p:nvPicPr>
            <p:cNvPr id="87" name="Picture 7" descr="FCoE_10-24_Blade_angle_med"/>
            <p:cNvPicPr>
              <a:picLocks noChangeAspect="1" noChangeArrowheads="1"/>
            </p:cNvPicPr>
            <p:nvPr/>
          </p:nvPicPr>
          <p:blipFill>
            <a:blip r:embed="rId34" cstate="print"/>
            <a:srcRect/>
            <a:stretch>
              <a:fillRect/>
            </a:stretch>
          </p:blipFill>
          <p:spPr bwMode="auto">
            <a:xfrm>
              <a:off x="5791809" y="4491473"/>
              <a:ext cx="263348" cy="685800"/>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85" name="Group 221"/>
          <p:cNvGrpSpPr/>
          <p:nvPr/>
        </p:nvGrpSpPr>
        <p:grpSpPr>
          <a:xfrm>
            <a:off x="6299104" y="2224497"/>
            <a:ext cx="1028109" cy="730525"/>
            <a:chOff x="6331003" y="2018911"/>
            <a:chExt cx="1028109" cy="730525"/>
          </a:xfrm>
        </p:grpSpPr>
        <p:pic>
          <p:nvPicPr>
            <p:cNvPr id="89" name="Picture 22" descr="425_lowprofile_angle_med"/>
            <p:cNvPicPr>
              <a:picLocks noChangeAspect="1" noChangeArrowheads="1"/>
            </p:cNvPicPr>
            <p:nvPr/>
          </p:nvPicPr>
          <p:blipFill>
            <a:blip r:embed="rId35" cstate="print"/>
            <a:srcRect/>
            <a:stretch>
              <a:fillRect/>
            </a:stretch>
          </p:blipFill>
          <p:spPr bwMode="auto">
            <a:xfrm>
              <a:off x="6445626" y="2018911"/>
              <a:ext cx="685800" cy="42910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0" name="Picture 18" descr="415_lowprofile_angle_med"/>
            <p:cNvPicPr>
              <a:picLocks noChangeAspect="1" noChangeArrowheads="1"/>
            </p:cNvPicPr>
            <p:nvPr/>
          </p:nvPicPr>
          <p:blipFill>
            <a:blip r:embed="rId36" cstate="print"/>
            <a:srcRect/>
            <a:stretch>
              <a:fillRect/>
            </a:stretch>
          </p:blipFill>
          <p:spPr bwMode="auto">
            <a:xfrm>
              <a:off x="6558688" y="2167818"/>
              <a:ext cx="685800" cy="426683"/>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91" name="Text Box 99"/>
            <p:cNvSpPr txBox="1">
              <a:spLocks noChangeArrowheads="1"/>
            </p:cNvSpPr>
            <p:nvPr/>
          </p:nvSpPr>
          <p:spPr bwMode="auto">
            <a:xfrm>
              <a:off x="6331003" y="2523268"/>
              <a:ext cx="1028109" cy="226168"/>
            </a:xfrm>
            <a:prstGeom prst="rect">
              <a:avLst/>
            </a:prstGeom>
            <a:noFill/>
            <a:ln w="9525">
              <a:noFill/>
              <a:miter lim="800000"/>
              <a:headEnd/>
              <a:tailEnd/>
            </a:ln>
          </p:spPr>
          <p:txBody>
            <a:bodyPr wrap="square">
              <a:spAutoFit/>
            </a:bodyPr>
            <a:lstStyle/>
            <a:p>
              <a:pPr algn="ctr" eaLnBrk="0" hangingPunct="0">
                <a:lnSpc>
                  <a:spcPts val="900"/>
                </a:lnSpc>
              </a:pPr>
              <a:r>
                <a:rPr lang="en-US" sz="900" dirty="0" smtClean="0"/>
                <a:t>415/425 HBA</a:t>
              </a:r>
              <a:endParaRPr lang="en-US" sz="900" dirty="0"/>
            </a:p>
          </p:txBody>
        </p:sp>
      </p:grpSp>
      <p:grpSp>
        <p:nvGrpSpPr>
          <p:cNvPr id="88" name="Group 220"/>
          <p:cNvGrpSpPr/>
          <p:nvPr/>
        </p:nvGrpSpPr>
        <p:grpSpPr>
          <a:xfrm>
            <a:off x="6335822" y="2903947"/>
            <a:ext cx="954672" cy="730639"/>
            <a:chOff x="6367721" y="2698361"/>
            <a:chExt cx="954672" cy="730639"/>
          </a:xfrm>
        </p:grpSpPr>
        <p:pic>
          <p:nvPicPr>
            <p:cNvPr id="93" name="Picture 14" descr="825_lowprofile_angle_med"/>
            <p:cNvPicPr>
              <a:picLocks noChangeAspect="1" noChangeArrowheads="1"/>
            </p:cNvPicPr>
            <p:nvPr/>
          </p:nvPicPr>
          <p:blipFill>
            <a:blip r:embed="rId37" cstate="print"/>
            <a:srcRect/>
            <a:stretch>
              <a:fillRect/>
            </a:stretch>
          </p:blipFill>
          <p:spPr bwMode="auto">
            <a:xfrm>
              <a:off x="6414772" y="2698361"/>
              <a:ext cx="685800" cy="42933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4" name="Picture 11" descr="815_lowprofile_angle_med"/>
            <p:cNvPicPr>
              <a:picLocks noChangeAspect="1" noChangeArrowheads="1"/>
            </p:cNvPicPr>
            <p:nvPr/>
          </p:nvPicPr>
          <p:blipFill>
            <a:blip r:embed="rId38" cstate="print"/>
            <a:srcRect/>
            <a:stretch>
              <a:fillRect/>
            </a:stretch>
          </p:blipFill>
          <p:spPr bwMode="auto">
            <a:xfrm>
              <a:off x="6589543" y="2846130"/>
              <a:ext cx="685800" cy="429186"/>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95" name="Text Box 99"/>
            <p:cNvSpPr txBox="1">
              <a:spLocks noChangeArrowheads="1"/>
            </p:cNvSpPr>
            <p:nvPr/>
          </p:nvSpPr>
          <p:spPr bwMode="auto">
            <a:xfrm>
              <a:off x="6367721" y="3202832"/>
              <a:ext cx="954672" cy="226168"/>
            </a:xfrm>
            <a:prstGeom prst="rect">
              <a:avLst/>
            </a:prstGeom>
            <a:noFill/>
            <a:ln w="9525">
              <a:noFill/>
              <a:miter lim="800000"/>
              <a:headEnd/>
              <a:tailEnd/>
            </a:ln>
          </p:spPr>
          <p:txBody>
            <a:bodyPr wrap="square">
              <a:spAutoFit/>
            </a:bodyPr>
            <a:lstStyle/>
            <a:p>
              <a:pPr algn="ctr" eaLnBrk="0" hangingPunct="0">
                <a:lnSpc>
                  <a:spcPts val="900"/>
                </a:lnSpc>
              </a:pPr>
              <a:r>
                <a:rPr lang="en-US" sz="900" dirty="0" smtClean="0"/>
                <a:t>815/825 HBA</a:t>
              </a:r>
              <a:endParaRPr lang="en-US" sz="900" dirty="0"/>
            </a:p>
          </p:txBody>
        </p:sp>
      </p:grpSp>
      <p:sp>
        <p:nvSpPr>
          <p:cNvPr id="96" name="L-Shape 95"/>
          <p:cNvSpPr/>
          <p:nvPr/>
        </p:nvSpPr>
        <p:spPr bwMode="auto">
          <a:xfrm rot="5400000">
            <a:off x="1225401" y="2453486"/>
            <a:ext cx="2667000" cy="4267200"/>
          </a:xfrm>
          <a:prstGeom prst="corner">
            <a:avLst>
              <a:gd name="adj1" fmla="val 134338"/>
              <a:gd name="adj2" fmla="val 62759"/>
            </a:avLst>
          </a:prstGeom>
          <a:solidFill>
            <a:srgbClr val="D1D1D1"/>
          </a:solidFill>
          <a:ln w="9525">
            <a:noFill/>
            <a:miter lim="800000"/>
            <a:headEnd/>
            <a:tailEnd/>
          </a:ln>
        </p:spPr>
        <p:txBody>
          <a:bodyPr/>
          <a:lstStyle/>
          <a:p>
            <a:pPr marL="119063" eaLnBrk="0" hangingPunct="0">
              <a:spcBef>
                <a:spcPct val="20000"/>
              </a:spcBef>
              <a:buClr>
                <a:srgbClr val="000085"/>
              </a:buClr>
              <a:buSzPct val="80000"/>
              <a:defRPr/>
            </a:pPr>
            <a:endParaRPr lang="en-US" sz="1600" kern="0" dirty="0">
              <a:solidFill>
                <a:sysClr val="windowText" lastClr="000000"/>
              </a:solidFill>
            </a:endParaRPr>
          </a:p>
        </p:txBody>
      </p:sp>
      <p:sp>
        <p:nvSpPr>
          <p:cNvPr id="97" name="Rectangle 9"/>
          <p:cNvSpPr>
            <a:spLocks noChangeArrowheads="1"/>
          </p:cNvSpPr>
          <p:nvPr/>
        </p:nvSpPr>
        <p:spPr bwMode="auto">
          <a:xfrm rot="16200000">
            <a:off x="-336699" y="4015586"/>
            <a:ext cx="1676400" cy="152400"/>
          </a:xfrm>
          <a:prstGeom prst="rect">
            <a:avLst/>
          </a:prstGeom>
          <a:solidFill>
            <a:srgbClr val="000000">
              <a:lumMod val="65000"/>
            </a:srgbClr>
          </a:solidFill>
          <a:ln w="9525">
            <a:noFill/>
            <a:miter lim="800000"/>
            <a:headEnd/>
            <a:tailEnd/>
          </a:ln>
        </p:spPr>
        <p:txBody>
          <a:bodyPr anchor="ctr"/>
          <a:lstStyle/>
          <a:p>
            <a:pPr marL="0" marR="0" lvl="0" indent="0" algn="ctr" defTabSz="914400" eaLnBrk="0" fontAlgn="auto" latinLnBrk="0" hangingPunct="0">
              <a:lnSpc>
                <a:spcPct val="100000"/>
              </a:lnSpc>
              <a:spcBef>
                <a:spcPct val="20000"/>
              </a:spcBef>
              <a:spcAft>
                <a:spcPts val="0"/>
              </a:spcAft>
              <a:buClr>
                <a:srgbClr val="000085"/>
              </a:buClr>
              <a:buSzPct val="80000"/>
              <a:buFont typeface="Wingdings" pitchFamily="2" charset="2"/>
              <a:buNone/>
              <a:tabLst/>
              <a:defRPr/>
            </a:pPr>
            <a:r>
              <a:rPr kumimoji="0" lang="en-US" sz="1100" i="0" u="none" strike="noStrike" kern="0" cap="none" spc="0" normalizeH="0" baseline="0" noProof="0" dirty="0">
                <a:ln>
                  <a:noFill/>
                </a:ln>
                <a:solidFill>
                  <a:srgbClr val="FFFFFF"/>
                </a:solidFill>
                <a:effectLst/>
                <a:uLnTx/>
                <a:uFillTx/>
                <a:latin typeface="Franklin Gothic Medium" pitchFamily="34" charset="0"/>
              </a:rPr>
              <a:t>L2 - 3</a:t>
            </a:r>
          </a:p>
        </p:txBody>
      </p:sp>
      <p:sp>
        <p:nvSpPr>
          <p:cNvPr id="98" name="Rectangle 9"/>
          <p:cNvSpPr>
            <a:spLocks noChangeArrowheads="1"/>
          </p:cNvSpPr>
          <p:nvPr/>
        </p:nvSpPr>
        <p:spPr bwMode="auto">
          <a:xfrm rot="16200000">
            <a:off x="6203" y="5349086"/>
            <a:ext cx="990600" cy="152400"/>
          </a:xfrm>
          <a:prstGeom prst="rect">
            <a:avLst/>
          </a:prstGeom>
          <a:solidFill>
            <a:srgbClr val="000000">
              <a:lumMod val="65000"/>
            </a:srgbClr>
          </a:solidFill>
          <a:ln w="9525">
            <a:noFill/>
            <a:miter lim="800000"/>
            <a:headEnd/>
            <a:tailEnd/>
          </a:ln>
        </p:spPr>
        <p:txBody>
          <a:bodyPr anchor="ctr"/>
          <a:lstStyle/>
          <a:p>
            <a:pPr marL="0" marR="0" lvl="0" indent="0" algn="ctr" defTabSz="914400" eaLnBrk="0" fontAlgn="auto" latinLnBrk="0" hangingPunct="0">
              <a:lnSpc>
                <a:spcPct val="100000"/>
              </a:lnSpc>
              <a:spcBef>
                <a:spcPct val="20000"/>
              </a:spcBef>
              <a:spcAft>
                <a:spcPts val="0"/>
              </a:spcAft>
              <a:buClr>
                <a:srgbClr val="000085"/>
              </a:buClr>
              <a:buSzPct val="80000"/>
              <a:buFont typeface="Wingdings" pitchFamily="2" charset="2"/>
              <a:buNone/>
              <a:tabLst/>
              <a:defRPr/>
            </a:pPr>
            <a:r>
              <a:rPr kumimoji="0" lang="en-US" sz="1100" i="0" u="none" strike="noStrike" kern="0" cap="none" spc="0" normalizeH="0" baseline="0" noProof="0" dirty="0">
                <a:ln>
                  <a:noFill/>
                </a:ln>
                <a:solidFill>
                  <a:srgbClr val="FFFFFF"/>
                </a:solidFill>
                <a:effectLst/>
                <a:uLnTx/>
                <a:uFillTx/>
                <a:latin typeface="Franklin Gothic Medium" pitchFamily="34" charset="0"/>
              </a:rPr>
              <a:t>L4 - 7</a:t>
            </a:r>
          </a:p>
        </p:txBody>
      </p:sp>
      <p:sp>
        <p:nvSpPr>
          <p:cNvPr id="99" name="Rectangle 9"/>
          <p:cNvSpPr>
            <a:spLocks noChangeArrowheads="1"/>
          </p:cNvSpPr>
          <p:nvPr/>
        </p:nvSpPr>
        <p:spPr bwMode="auto">
          <a:xfrm rot="16200000">
            <a:off x="-1022500" y="4472787"/>
            <a:ext cx="2667001" cy="228600"/>
          </a:xfrm>
          <a:prstGeom prst="rect">
            <a:avLst/>
          </a:prstGeom>
          <a:solidFill>
            <a:srgbClr val="000000">
              <a:lumMod val="65000"/>
              <a:lumOff val="35000"/>
            </a:srgbClr>
          </a:solidFill>
          <a:ln w="9525">
            <a:solidFill>
              <a:srgbClr val="FF0000"/>
            </a:solidFill>
            <a:miter lim="800000"/>
            <a:headEnd/>
            <a:tailEnd/>
          </a:ln>
        </p:spPr>
        <p:txBody>
          <a:bodyPr anchor="ctr"/>
          <a:lstStyle/>
          <a:p>
            <a:pPr marL="0" marR="0" lvl="0" indent="0" algn="ctr" defTabSz="914400" eaLnBrk="0" fontAlgn="auto" latinLnBrk="0" hangingPunct="0">
              <a:lnSpc>
                <a:spcPct val="100000"/>
              </a:lnSpc>
              <a:spcBef>
                <a:spcPct val="20000"/>
              </a:spcBef>
              <a:spcAft>
                <a:spcPts val="0"/>
              </a:spcAft>
              <a:buClr>
                <a:srgbClr val="000085"/>
              </a:buClr>
              <a:buSzPct val="80000"/>
              <a:buFont typeface="Wingdings" pitchFamily="2" charset="2"/>
              <a:buNone/>
              <a:tabLst/>
              <a:defRPr/>
            </a:pPr>
            <a:r>
              <a:rPr kumimoji="0" lang="en-US" sz="1100" i="0" u="none" strike="noStrike" kern="0" cap="none" spc="0" normalizeH="0" baseline="0" noProof="0" dirty="0">
                <a:ln>
                  <a:noFill/>
                </a:ln>
                <a:solidFill>
                  <a:srgbClr val="FFFFFF"/>
                </a:solidFill>
                <a:effectLst/>
                <a:uLnTx/>
                <a:uFillTx/>
                <a:latin typeface="Franklin Gothic Medium" pitchFamily="34" charset="0"/>
              </a:rPr>
              <a:t>Data Center </a:t>
            </a:r>
            <a:r>
              <a:rPr kumimoji="0" lang="en-US" sz="1100" i="0" u="none" strike="noStrike" kern="0" cap="none" spc="0" normalizeH="0" baseline="0" noProof="0" dirty="0" smtClean="0">
                <a:ln>
                  <a:noFill/>
                </a:ln>
                <a:solidFill>
                  <a:srgbClr val="FFFFFF"/>
                </a:solidFill>
                <a:effectLst/>
                <a:uLnTx/>
                <a:uFillTx/>
                <a:latin typeface="Franklin Gothic Medium" pitchFamily="34" charset="0"/>
              </a:rPr>
              <a:t>LAN</a:t>
            </a:r>
            <a:endParaRPr kumimoji="0" lang="en-US" sz="1100" i="0" u="none" strike="noStrike" kern="0" cap="none" spc="0" normalizeH="0" baseline="0" noProof="0" dirty="0">
              <a:ln>
                <a:noFill/>
              </a:ln>
              <a:solidFill>
                <a:srgbClr val="FFFFFF"/>
              </a:solidFill>
              <a:effectLst/>
              <a:uLnTx/>
              <a:uFillTx/>
              <a:latin typeface="Franklin Gothic Medium" pitchFamily="34" charset="0"/>
            </a:endParaRPr>
          </a:p>
        </p:txBody>
      </p:sp>
      <p:sp>
        <p:nvSpPr>
          <p:cNvPr id="100" name="Rectangle 9"/>
          <p:cNvSpPr>
            <a:spLocks noChangeArrowheads="1"/>
          </p:cNvSpPr>
          <p:nvPr/>
        </p:nvSpPr>
        <p:spPr bwMode="auto">
          <a:xfrm>
            <a:off x="196701" y="5920586"/>
            <a:ext cx="3810000" cy="228600"/>
          </a:xfrm>
          <a:prstGeom prst="rect">
            <a:avLst/>
          </a:prstGeom>
          <a:solidFill>
            <a:srgbClr val="000000">
              <a:lumMod val="65000"/>
              <a:lumOff val="35000"/>
            </a:srgbClr>
          </a:solidFill>
          <a:ln w="9525">
            <a:solidFill>
              <a:srgbClr val="FF0000"/>
            </a:solidFill>
            <a:miter lim="800000"/>
            <a:headEnd/>
            <a:tailEnd/>
          </a:ln>
        </p:spPr>
        <p:txBody>
          <a:bodyPr anchor="ctr"/>
          <a:lstStyle/>
          <a:p>
            <a:pPr marL="0" marR="0" lvl="0" indent="0" algn="ctr" defTabSz="914400" eaLnBrk="0" fontAlgn="auto" latinLnBrk="0" hangingPunct="0">
              <a:lnSpc>
                <a:spcPct val="100000"/>
              </a:lnSpc>
              <a:spcBef>
                <a:spcPct val="20000"/>
              </a:spcBef>
              <a:spcAft>
                <a:spcPts val="0"/>
              </a:spcAft>
              <a:buClr>
                <a:srgbClr val="000085"/>
              </a:buClr>
              <a:buSzPct val="80000"/>
              <a:buFont typeface="Wingdings" pitchFamily="2" charset="2"/>
              <a:buNone/>
              <a:tabLst/>
              <a:defRPr/>
            </a:pPr>
            <a:r>
              <a:rPr kumimoji="0" lang="en-US" sz="1100" i="0" u="none" strike="noStrike" kern="0" cap="none" spc="0" normalizeH="0" baseline="0" noProof="0" dirty="0">
                <a:ln>
                  <a:noFill/>
                </a:ln>
                <a:solidFill>
                  <a:srgbClr val="FFFFFF"/>
                </a:solidFill>
                <a:effectLst/>
                <a:uLnTx/>
                <a:uFillTx/>
                <a:latin typeface="Franklin Gothic Medium" pitchFamily="34" charset="0"/>
              </a:rPr>
              <a:t>Ethernet/IP</a:t>
            </a:r>
          </a:p>
        </p:txBody>
      </p:sp>
      <p:grpSp>
        <p:nvGrpSpPr>
          <p:cNvPr id="92" name="Group 214"/>
          <p:cNvGrpSpPr/>
          <p:nvPr/>
        </p:nvGrpSpPr>
        <p:grpSpPr>
          <a:xfrm>
            <a:off x="653901" y="3531616"/>
            <a:ext cx="1295399" cy="560170"/>
            <a:chOff x="599758" y="3804772"/>
            <a:chExt cx="1295399" cy="560170"/>
          </a:xfrm>
        </p:grpSpPr>
        <p:sp>
          <p:nvSpPr>
            <p:cNvPr id="102" name="Text Box 83"/>
            <p:cNvSpPr txBox="1">
              <a:spLocks noChangeArrowheads="1"/>
            </p:cNvSpPr>
            <p:nvPr/>
          </p:nvSpPr>
          <p:spPr bwMode="auto">
            <a:xfrm>
              <a:off x="599758" y="4134110"/>
              <a:ext cx="1295399" cy="230832"/>
            </a:xfrm>
            <a:prstGeom prst="rect">
              <a:avLst/>
            </a:prstGeom>
            <a:noFill/>
            <a:ln w="9525">
              <a:noFill/>
              <a:miter lim="800000"/>
              <a:headEnd/>
              <a:tailEnd/>
            </a:ln>
          </p:spPr>
          <p:txBody>
            <a:bodyPr>
              <a:spAutoFit/>
            </a:bodyPr>
            <a:lstStyle/>
            <a:p>
              <a:pPr algn="ctr" eaLnBrk="0" hangingPunct="0"/>
              <a:r>
                <a:rPr lang="en-US" sz="900" dirty="0" smtClean="0">
                  <a:cs typeface="Arial" pitchFamily="34" charset="0"/>
                </a:rPr>
                <a:t>FCX Series</a:t>
              </a:r>
              <a:endParaRPr lang="en-US" sz="900" dirty="0">
                <a:cs typeface="Arial" pitchFamily="34" charset="0"/>
              </a:endParaRPr>
            </a:p>
          </p:txBody>
        </p:sp>
        <p:pic>
          <p:nvPicPr>
            <p:cNvPr id="103" name="Picture 2" descr="C:\Documents and Settings\epounds\My Documents\My Pictures\med res pngs 2\med res pngs 2\FCX-648_front_right.png"/>
            <p:cNvPicPr>
              <a:picLocks noChangeAspect="1" noChangeArrowheads="1"/>
            </p:cNvPicPr>
            <p:nvPr/>
          </p:nvPicPr>
          <p:blipFill>
            <a:blip r:embed="rId39" cstate="print"/>
            <a:srcRect/>
            <a:stretch>
              <a:fillRect/>
            </a:stretch>
          </p:blipFill>
          <p:spPr bwMode="auto">
            <a:xfrm>
              <a:off x="727428" y="3966712"/>
              <a:ext cx="1040059" cy="246581"/>
            </a:xfrm>
            <a:prstGeom prst="rect">
              <a:avLst/>
            </a:prstGeom>
            <a:noFill/>
            <a:effectLst/>
          </p:spPr>
        </p:pic>
        <p:pic>
          <p:nvPicPr>
            <p:cNvPr id="104" name="Picture 3" descr="C:\Documents and Settings\epounds\My Documents\My Pictures\med res pngs 2\med res pngs 2\FCX-624_front_right.png"/>
            <p:cNvPicPr>
              <a:picLocks noChangeAspect="1" noChangeArrowheads="1"/>
            </p:cNvPicPr>
            <p:nvPr/>
          </p:nvPicPr>
          <p:blipFill>
            <a:blip r:embed="rId40" cstate="print"/>
            <a:srcRect/>
            <a:stretch>
              <a:fillRect/>
            </a:stretch>
          </p:blipFill>
          <p:spPr bwMode="auto">
            <a:xfrm>
              <a:off x="720335" y="3804772"/>
              <a:ext cx="1054244" cy="249369"/>
            </a:xfrm>
            <a:prstGeom prst="rect">
              <a:avLst/>
            </a:prstGeom>
            <a:noFill/>
            <a:ln w="9525">
              <a:noFill/>
              <a:miter lim="800000"/>
              <a:headEnd/>
              <a:tailEnd/>
            </a:ln>
            <a:effectLst/>
          </p:spPr>
        </p:pic>
      </p:grpSp>
      <p:grpSp>
        <p:nvGrpSpPr>
          <p:cNvPr id="101" name="Group 216"/>
          <p:cNvGrpSpPr/>
          <p:nvPr/>
        </p:nvGrpSpPr>
        <p:grpSpPr>
          <a:xfrm>
            <a:off x="1949301" y="3786986"/>
            <a:ext cx="1295399" cy="926521"/>
            <a:chOff x="2225103" y="3886653"/>
            <a:chExt cx="1295399" cy="926521"/>
          </a:xfrm>
        </p:grpSpPr>
        <p:sp>
          <p:nvSpPr>
            <p:cNvPr id="106" name="Text Box 83"/>
            <p:cNvSpPr txBox="1">
              <a:spLocks noChangeArrowheads="1"/>
            </p:cNvSpPr>
            <p:nvPr/>
          </p:nvSpPr>
          <p:spPr bwMode="auto">
            <a:xfrm>
              <a:off x="2225103" y="4443842"/>
              <a:ext cx="1295399" cy="369332"/>
            </a:xfrm>
            <a:prstGeom prst="rect">
              <a:avLst/>
            </a:prstGeom>
            <a:noFill/>
            <a:ln w="9525">
              <a:noFill/>
              <a:miter lim="800000"/>
              <a:headEnd/>
              <a:tailEnd/>
            </a:ln>
          </p:spPr>
          <p:txBody>
            <a:bodyPr>
              <a:spAutoFit/>
            </a:bodyPr>
            <a:lstStyle/>
            <a:p>
              <a:pPr algn="ctr" eaLnBrk="0" hangingPunct="0"/>
              <a:r>
                <a:rPr lang="en-US" sz="900" dirty="0" smtClean="0">
                  <a:cs typeface="Arial" pitchFamily="34" charset="0"/>
                </a:rPr>
                <a:t>VDX 6720 Data Center Switches</a:t>
              </a:r>
              <a:endParaRPr lang="en-US" sz="900" dirty="0">
                <a:cs typeface="Arial" pitchFamily="34" charset="0"/>
              </a:endParaRPr>
            </a:p>
          </p:txBody>
        </p:sp>
        <p:pic>
          <p:nvPicPr>
            <p:cNvPr id="107" name="Picture 4" descr="C:\Documents and Settings\jheuser\Desktop\VDX\VDX6720-24_angle1_med.png"/>
            <p:cNvPicPr>
              <a:picLocks noChangeAspect="1" noChangeArrowheads="1"/>
            </p:cNvPicPr>
            <p:nvPr/>
          </p:nvPicPr>
          <p:blipFill>
            <a:blip r:embed="rId41" cstate="print"/>
            <a:srcRect/>
            <a:stretch>
              <a:fillRect/>
            </a:stretch>
          </p:blipFill>
          <p:spPr bwMode="auto">
            <a:xfrm>
              <a:off x="2264441" y="3886653"/>
              <a:ext cx="1124712" cy="242998"/>
            </a:xfrm>
            <a:prstGeom prst="rect">
              <a:avLst/>
            </a:prstGeom>
            <a:noFill/>
            <a:effectLst>
              <a:outerShdw blurRad="50800" dist="38100" dir="2700000" algn="tl" rotWithShape="0">
                <a:prstClr val="black">
                  <a:alpha val="40000"/>
                </a:prstClr>
              </a:outerShdw>
            </a:effectLst>
          </p:spPr>
        </p:pic>
        <p:pic>
          <p:nvPicPr>
            <p:cNvPr id="108" name="Picture 4" descr="C:\Documents and Settings\jheuser\Desktop\VDX\VDX6720-60_angle1_med.png"/>
            <p:cNvPicPr>
              <a:picLocks noChangeAspect="1" noChangeArrowheads="1"/>
            </p:cNvPicPr>
            <p:nvPr/>
          </p:nvPicPr>
          <p:blipFill>
            <a:blip r:embed="rId42" cstate="print"/>
            <a:srcRect/>
            <a:stretch>
              <a:fillRect/>
            </a:stretch>
          </p:blipFill>
          <p:spPr bwMode="auto">
            <a:xfrm>
              <a:off x="2289066" y="4144161"/>
              <a:ext cx="1124712" cy="337496"/>
            </a:xfrm>
            <a:prstGeom prst="rect">
              <a:avLst/>
            </a:prstGeom>
            <a:noFill/>
            <a:effectLst>
              <a:outerShdw blurRad="50800" dist="38100" dir="2700000" algn="tl" rotWithShape="0">
                <a:prstClr val="black">
                  <a:alpha val="40000"/>
                </a:prstClr>
              </a:outerShdw>
            </a:effectLst>
          </p:spPr>
        </p:pic>
      </p:grpSp>
      <p:cxnSp>
        <p:nvCxnSpPr>
          <p:cNvPr id="109" name="Straight Connector 251"/>
          <p:cNvCxnSpPr>
            <a:cxnSpLocks noChangeShapeType="1"/>
          </p:cNvCxnSpPr>
          <p:nvPr/>
        </p:nvCxnSpPr>
        <p:spPr bwMode="auto">
          <a:xfrm>
            <a:off x="577701" y="4929986"/>
            <a:ext cx="3429000" cy="0"/>
          </a:xfrm>
          <a:prstGeom prst="line">
            <a:avLst/>
          </a:prstGeom>
          <a:noFill/>
          <a:ln w="9525" algn="ctr">
            <a:solidFill>
              <a:srgbClr val="FF0000"/>
            </a:solidFill>
            <a:prstDash val="dashDot"/>
            <a:round/>
            <a:headEnd/>
            <a:tailEnd/>
          </a:ln>
        </p:spPr>
      </p:cxnSp>
      <p:grpSp>
        <p:nvGrpSpPr>
          <p:cNvPr id="105" name="Group 215"/>
          <p:cNvGrpSpPr/>
          <p:nvPr/>
        </p:nvGrpSpPr>
        <p:grpSpPr>
          <a:xfrm>
            <a:off x="806301" y="4320386"/>
            <a:ext cx="1066799" cy="407030"/>
            <a:chOff x="714058" y="4306926"/>
            <a:chExt cx="1066799" cy="407030"/>
          </a:xfrm>
        </p:grpSpPr>
        <p:pic>
          <p:nvPicPr>
            <p:cNvPr id="111" name="Picture 8" descr="TurboIron24X_angle1_med"/>
            <p:cNvPicPr>
              <a:picLocks noChangeAspect="1" noChangeArrowheads="1"/>
            </p:cNvPicPr>
            <p:nvPr/>
          </p:nvPicPr>
          <p:blipFill>
            <a:blip r:embed="rId43" cstate="print"/>
            <a:srcRect/>
            <a:stretch>
              <a:fillRect/>
            </a:stretch>
          </p:blipFill>
          <p:spPr bwMode="auto">
            <a:xfrm>
              <a:off x="731312" y="4306926"/>
              <a:ext cx="1035050" cy="211138"/>
            </a:xfrm>
            <a:prstGeom prst="rect">
              <a:avLst/>
            </a:prstGeom>
            <a:ln>
              <a:noFill/>
            </a:ln>
            <a:effectLst>
              <a:outerShdw blurRad="292100" dist="139700" dir="2700000" algn="tl" rotWithShape="0">
                <a:srgbClr val="333333">
                  <a:alpha val="65000"/>
                </a:srgbClr>
              </a:outerShdw>
            </a:effectLst>
          </p:spPr>
        </p:pic>
        <p:sp>
          <p:nvSpPr>
            <p:cNvPr id="112" name="Text Box 83"/>
            <p:cNvSpPr txBox="1">
              <a:spLocks noChangeArrowheads="1"/>
            </p:cNvSpPr>
            <p:nvPr/>
          </p:nvSpPr>
          <p:spPr bwMode="auto">
            <a:xfrm>
              <a:off x="714058" y="4483768"/>
              <a:ext cx="1066799" cy="230188"/>
            </a:xfrm>
            <a:prstGeom prst="rect">
              <a:avLst/>
            </a:prstGeom>
            <a:noFill/>
            <a:ln w="9525">
              <a:noFill/>
              <a:miter lim="800000"/>
              <a:headEnd/>
              <a:tailEnd/>
            </a:ln>
          </p:spPr>
          <p:txBody>
            <a:bodyPr>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dirty="0" err="1" smtClean="0">
                  <a:ln>
                    <a:noFill/>
                  </a:ln>
                  <a:solidFill>
                    <a:sysClr val="windowText" lastClr="000000"/>
                  </a:solidFill>
                  <a:effectLst/>
                  <a:uLnTx/>
                  <a:uFillTx/>
                  <a:cs typeface="Arial" pitchFamily="34" charset="0"/>
                </a:rPr>
                <a:t>TurboIron</a:t>
              </a:r>
              <a:r>
                <a:rPr kumimoji="0" lang="en-US" sz="900" b="0" i="0" u="none" strike="noStrike" kern="0" cap="none" spc="0" normalizeH="0" baseline="0" noProof="0" dirty="0" smtClean="0">
                  <a:ln>
                    <a:noFill/>
                  </a:ln>
                  <a:solidFill>
                    <a:sysClr val="windowText" lastClr="000000"/>
                  </a:solidFill>
                  <a:effectLst/>
                  <a:uLnTx/>
                  <a:uFillTx/>
                  <a:cs typeface="Arial" pitchFamily="34" charset="0"/>
                </a:rPr>
                <a:t> 24X</a:t>
              </a:r>
            </a:p>
          </p:txBody>
        </p:sp>
      </p:grpSp>
      <p:grpSp>
        <p:nvGrpSpPr>
          <p:cNvPr id="110" name="Group 217"/>
          <p:cNvGrpSpPr/>
          <p:nvPr/>
        </p:nvGrpSpPr>
        <p:grpSpPr>
          <a:xfrm>
            <a:off x="1531499" y="5097958"/>
            <a:ext cx="1884651" cy="600075"/>
            <a:chOff x="1563398" y="4892372"/>
            <a:chExt cx="1884651" cy="600075"/>
          </a:xfrm>
        </p:grpSpPr>
        <p:pic>
          <p:nvPicPr>
            <p:cNvPr id="114" name="Picture 9" descr="ServerIron8000_angle2_med"/>
            <p:cNvPicPr>
              <a:picLocks noChangeAspect="1" noChangeArrowheads="1"/>
            </p:cNvPicPr>
            <p:nvPr/>
          </p:nvPicPr>
          <p:blipFill>
            <a:blip r:embed="rId3" cstate="print"/>
            <a:srcRect/>
            <a:stretch>
              <a:fillRect/>
            </a:stretch>
          </p:blipFill>
          <p:spPr bwMode="auto">
            <a:xfrm>
              <a:off x="1563398" y="4892372"/>
              <a:ext cx="644525" cy="561975"/>
            </a:xfrm>
            <a:prstGeom prst="rect">
              <a:avLst/>
            </a:prstGeom>
            <a:ln>
              <a:noFill/>
            </a:ln>
            <a:effectLst>
              <a:outerShdw blurRad="292100" dist="139700" dir="2700000" algn="tl" rotWithShape="0">
                <a:srgbClr val="333333">
                  <a:alpha val="65000"/>
                </a:srgbClr>
              </a:outerShdw>
            </a:effectLst>
          </p:spPr>
        </p:pic>
        <p:pic>
          <p:nvPicPr>
            <p:cNvPr id="115" name="Picture 8" descr="ServerIron4000_angle1_med"/>
            <p:cNvPicPr>
              <a:picLocks noChangeAspect="1" noChangeArrowheads="1"/>
            </p:cNvPicPr>
            <p:nvPr/>
          </p:nvPicPr>
          <p:blipFill>
            <a:blip r:embed="rId4" cstate="print"/>
            <a:srcRect/>
            <a:stretch>
              <a:fillRect/>
            </a:stretch>
          </p:blipFill>
          <p:spPr bwMode="auto">
            <a:xfrm>
              <a:off x="1715798" y="5120972"/>
              <a:ext cx="663575" cy="323850"/>
            </a:xfrm>
            <a:prstGeom prst="rect">
              <a:avLst/>
            </a:prstGeom>
            <a:ln>
              <a:noFill/>
            </a:ln>
            <a:effectLst>
              <a:outerShdw blurRad="292100" dist="139700" dir="2700000" algn="tl" rotWithShape="0">
                <a:srgbClr val="333333">
                  <a:alpha val="65000"/>
                </a:srgbClr>
              </a:outerShdw>
            </a:effectLst>
          </p:spPr>
        </p:pic>
        <p:pic>
          <p:nvPicPr>
            <p:cNvPr id="116" name="Picture 9" descr="ServerIron1216_angle1_med"/>
            <p:cNvPicPr>
              <a:picLocks noChangeAspect="1" noChangeArrowheads="1"/>
            </p:cNvPicPr>
            <p:nvPr/>
          </p:nvPicPr>
          <p:blipFill>
            <a:blip r:embed="rId5" cstate="print"/>
            <a:srcRect/>
            <a:stretch>
              <a:fillRect/>
            </a:stretch>
          </p:blipFill>
          <p:spPr bwMode="auto">
            <a:xfrm>
              <a:off x="1944249" y="5349638"/>
              <a:ext cx="658962" cy="142809"/>
            </a:xfrm>
            <a:prstGeom prst="rect">
              <a:avLst/>
            </a:prstGeom>
            <a:noFill/>
            <a:ln w="9525">
              <a:noFill/>
              <a:miter lim="800000"/>
              <a:headEnd/>
              <a:tailEnd/>
            </a:ln>
          </p:spPr>
        </p:pic>
        <p:sp>
          <p:nvSpPr>
            <p:cNvPr id="117" name="Text Box 62"/>
            <p:cNvSpPr txBox="1">
              <a:spLocks noChangeArrowheads="1"/>
            </p:cNvSpPr>
            <p:nvPr/>
          </p:nvSpPr>
          <p:spPr bwMode="auto">
            <a:xfrm>
              <a:off x="2209800" y="5025722"/>
              <a:ext cx="1238249" cy="446088"/>
            </a:xfrm>
            <a:prstGeom prst="rect">
              <a:avLst/>
            </a:prstGeom>
            <a:noFill/>
            <a:ln w="12700" algn="ctr">
              <a:noFill/>
              <a:miter lim="800000"/>
              <a:headEnd/>
              <a:tailEnd/>
            </a:ln>
          </p:spPr>
          <p:txBody>
            <a:bodyPr>
              <a:spAutoFit/>
            </a:bodyP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US" sz="900" b="0" i="0" u="none" strike="noStrike" kern="0" cap="none" spc="0" normalizeH="0" baseline="0" noProof="0" dirty="0" err="1" smtClean="0">
                  <a:ln>
                    <a:noFill/>
                  </a:ln>
                  <a:solidFill>
                    <a:sysClr val="windowText" lastClr="000000"/>
                  </a:solidFill>
                  <a:effectLst/>
                  <a:uLnTx/>
                  <a:uFillTx/>
                </a:rPr>
                <a:t>ServerIron</a:t>
              </a:r>
              <a:endParaRPr kumimoji="0" lang="en-US" sz="900" b="0" i="0" u="none" strike="noStrike" kern="0" cap="none" spc="0" normalizeH="0" baseline="0" noProof="0" dirty="0" smtClean="0">
                <a:ln>
                  <a:noFill/>
                </a:ln>
                <a:solidFill>
                  <a:sysClr val="windowText" lastClr="000000"/>
                </a:solidFill>
                <a:effectLst/>
                <a:uLnTx/>
                <a:uFillTx/>
              </a:endParaRPr>
            </a:p>
            <a:p>
              <a:pPr marL="0" marR="0" lvl="0" indent="0" algn="ctr" defTabSz="914400" eaLnBrk="1" fontAlgn="auto" latinLnBrk="0" hangingPunct="1">
                <a:lnSpc>
                  <a:spcPct val="85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ysClr val="windowText" lastClr="000000"/>
                  </a:solidFill>
                  <a:effectLst/>
                  <a:uLnTx/>
                  <a:uFillTx/>
                </a:rPr>
                <a:t>ADX</a:t>
              </a:r>
            </a:p>
            <a:p>
              <a:pPr marL="0" marR="0" lvl="0" indent="0" algn="ctr" defTabSz="914400" eaLnBrk="1" fontAlgn="auto" latinLnBrk="0" hangingPunct="1">
                <a:lnSpc>
                  <a:spcPct val="85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ysClr val="windowText" lastClr="000000"/>
                  </a:solidFill>
                  <a:effectLst/>
                  <a:uLnTx/>
                  <a:uFillTx/>
                </a:rPr>
                <a:t>Series</a:t>
              </a:r>
            </a:p>
          </p:txBody>
        </p:sp>
      </p:grpSp>
      <p:cxnSp>
        <p:nvCxnSpPr>
          <p:cNvPr id="118" name="Straight Connector 251"/>
          <p:cNvCxnSpPr>
            <a:cxnSpLocks noChangeShapeType="1"/>
          </p:cNvCxnSpPr>
          <p:nvPr/>
        </p:nvCxnSpPr>
        <p:spPr bwMode="auto">
          <a:xfrm rot="10800000">
            <a:off x="425302" y="4929986"/>
            <a:ext cx="152400" cy="0"/>
          </a:xfrm>
          <a:prstGeom prst="line">
            <a:avLst/>
          </a:prstGeom>
          <a:noFill/>
          <a:ln w="9525" algn="ctr">
            <a:solidFill>
              <a:srgbClr val="FF0000"/>
            </a:solidFill>
            <a:prstDash val="solid"/>
            <a:round/>
            <a:headEnd/>
            <a:tailEnd/>
          </a:ln>
        </p:spPr>
      </p:cxnSp>
      <p:sp>
        <p:nvSpPr>
          <p:cNvPr id="119" name="L-Shape 118"/>
          <p:cNvSpPr/>
          <p:nvPr/>
        </p:nvSpPr>
        <p:spPr bwMode="auto">
          <a:xfrm rot="5400000">
            <a:off x="1225401" y="2453486"/>
            <a:ext cx="2667000" cy="4267200"/>
          </a:xfrm>
          <a:prstGeom prst="corner">
            <a:avLst>
              <a:gd name="adj1" fmla="val 134282"/>
              <a:gd name="adj2" fmla="val 62824"/>
            </a:avLst>
          </a:prstGeom>
          <a:noFill/>
          <a:ln w="9525">
            <a:solidFill>
              <a:srgbClr val="FF0000"/>
            </a:solidFill>
            <a:miter lim="800000"/>
            <a:headEnd/>
            <a:tailEnd/>
          </a:ln>
        </p:spPr>
        <p:txBody>
          <a:bodyPr/>
          <a:lstStyle/>
          <a:p>
            <a:pPr marL="119063" eaLnBrk="0" hangingPunct="0">
              <a:spcBef>
                <a:spcPct val="20000"/>
              </a:spcBef>
              <a:buClr>
                <a:srgbClr val="000085"/>
              </a:buClr>
              <a:buSzPct val="80000"/>
              <a:defRPr/>
            </a:pPr>
            <a:endParaRPr lang="en-US" sz="1600" kern="0" dirty="0">
              <a:solidFill>
                <a:sysClr val="windowText" lastClr="000000"/>
              </a:solidFill>
            </a:endParaRPr>
          </a:p>
        </p:txBody>
      </p:sp>
      <p:grpSp>
        <p:nvGrpSpPr>
          <p:cNvPr id="113" name="Group 184"/>
          <p:cNvGrpSpPr/>
          <p:nvPr/>
        </p:nvGrpSpPr>
        <p:grpSpPr>
          <a:xfrm>
            <a:off x="3199962" y="1961058"/>
            <a:ext cx="2925762" cy="2808288"/>
            <a:chOff x="3231861" y="1755472"/>
            <a:chExt cx="2925762" cy="2808288"/>
          </a:xfrm>
        </p:grpSpPr>
        <p:sp>
          <p:nvSpPr>
            <p:cNvPr id="121" name="Oval 216"/>
            <p:cNvSpPr>
              <a:spLocks noChangeArrowheads="1"/>
            </p:cNvSpPr>
            <p:nvPr/>
          </p:nvSpPr>
          <p:spPr bwMode="auto">
            <a:xfrm>
              <a:off x="3231861" y="1755472"/>
              <a:ext cx="2925762" cy="2808288"/>
            </a:xfrm>
            <a:prstGeom prst="ellipse">
              <a:avLst/>
            </a:prstGeom>
            <a:solidFill>
              <a:srgbClr val="000000">
                <a:lumMod val="65000"/>
                <a:lumOff val="35000"/>
                <a:alpha val="50195"/>
              </a:srgbClr>
            </a:solidFill>
            <a:ln w="12700" algn="ctr">
              <a:solidFill>
                <a:srgbClr val="FF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2" name="Oval 215"/>
            <p:cNvSpPr>
              <a:spLocks noChangeArrowheads="1"/>
            </p:cNvSpPr>
            <p:nvPr/>
          </p:nvSpPr>
          <p:spPr bwMode="auto">
            <a:xfrm>
              <a:off x="3644611" y="2149172"/>
              <a:ext cx="2108200" cy="2011363"/>
            </a:xfrm>
            <a:prstGeom prst="ellipse">
              <a:avLst/>
            </a:prstGeom>
            <a:solidFill>
              <a:srgbClr val="FF0000">
                <a:alpha val="50195"/>
              </a:srgbClr>
            </a:solidFill>
            <a:ln w="12700" algn="ctr">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120" name="Group 183"/>
          <p:cNvGrpSpPr/>
          <p:nvPr/>
        </p:nvGrpSpPr>
        <p:grpSpPr>
          <a:xfrm>
            <a:off x="4933643" y="3101186"/>
            <a:ext cx="1054258" cy="1069033"/>
            <a:chOff x="4843202" y="3114429"/>
            <a:chExt cx="1054258" cy="1069033"/>
          </a:xfrm>
        </p:grpSpPr>
        <p:sp>
          <p:nvSpPr>
            <p:cNvPr id="124" name="Text Box 99"/>
            <p:cNvSpPr txBox="1">
              <a:spLocks noChangeArrowheads="1"/>
            </p:cNvSpPr>
            <p:nvPr/>
          </p:nvSpPr>
          <p:spPr bwMode="auto">
            <a:xfrm>
              <a:off x="4843202" y="3952630"/>
              <a:ext cx="1054258" cy="230832"/>
            </a:xfrm>
            <a:prstGeom prst="rect">
              <a:avLst/>
            </a:prstGeom>
            <a:noFill/>
            <a:ln w="9525">
              <a:noFill/>
              <a:miter lim="800000"/>
              <a:headEnd/>
              <a:tailEnd/>
            </a:ln>
          </p:spPr>
          <p:txBody>
            <a:bodyPr wrap="square">
              <a:spAutoFit/>
            </a:bodyPr>
            <a:lstStyle/>
            <a:p>
              <a:pPr algn="ctr" eaLnBrk="0" hangingPunct="0"/>
              <a:r>
                <a:rPr lang="en-US" sz="900" dirty="0">
                  <a:cs typeface="Arial" pitchFamily="34" charset="0"/>
                </a:rPr>
                <a:t>DCX </a:t>
              </a:r>
              <a:r>
                <a:rPr lang="en-US" sz="900" dirty="0" smtClean="0">
                  <a:cs typeface="Arial" pitchFamily="34" charset="0"/>
                </a:rPr>
                <a:t>Backbones</a:t>
              </a:r>
              <a:endParaRPr lang="en-US" sz="900" dirty="0">
                <a:cs typeface="Arial" pitchFamily="34" charset="0"/>
              </a:endParaRPr>
            </a:p>
          </p:txBody>
        </p:sp>
        <p:pic>
          <p:nvPicPr>
            <p:cNvPr id="125" name="Picture 4" descr="DCX_nodoor_angle2_small"/>
            <p:cNvPicPr>
              <a:picLocks noChangeAspect="1" noChangeArrowheads="1"/>
            </p:cNvPicPr>
            <p:nvPr/>
          </p:nvPicPr>
          <p:blipFill>
            <a:blip r:embed="rId44" cstate="print"/>
            <a:srcRect/>
            <a:stretch>
              <a:fillRect/>
            </a:stretch>
          </p:blipFill>
          <p:spPr bwMode="auto">
            <a:xfrm>
              <a:off x="4843202" y="3114429"/>
              <a:ext cx="596900" cy="765175"/>
            </a:xfrm>
            <a:prstGeom prst="rect">
              <a:avLst/>
            </a:prstGeom>
            <a:ln>
              <a:noFill/>
            </a:ln>
            <a:effectLst>
              <a:outerShdw blurRad="292100" dist="139700" dir="2700000" algn="tl" rotWithShape="0">
                <a:srgbClr val="333333">
                  <a:alpha val="65000"/>
                </a:srgbClr>
              </a:outerShdw>
            </a:effectLst>
          </p:spPr>
        </p:pic>
        <p:pic>
          <p:nvPicPr>
            <p:cNvPr id="126" name="Picture 27" descr="pluto_192ports_angle1_med"/>
            <p:cNvPicPr>
              <a:picLocks noChangeAspect="1" noChangeArrowheads="1"/>
            </p:cNvPicPr>
            <p:nvPr/>
          </p:nvPicPr>
          <p:blipFill>
            <a:blip r:embed="rId45" cstate="print"/>
            <a:srcRect/>
            <a:stretch>
              <a:fillRect/>
            </a:stretch>
          </p:blipFill>
          <p:spPr bwMode="auto">
            <a:xfrm>
              <a:off x="5148002" y="3538293"/>
              <a:ext cx="688975" cy="463550"/>
            </a:xfrm>
            <a:prstGeom prst="rect">
              <a:avLst/>
            </a:prstGeom>
            <a:ln>
              <a:noFill/>
            </a:ln>
            <a:effectLst>
              <a:outerShdw blurRad="292100" dist="139700" dir="2700000" algn="tl" rotWithShape="0">
                <a:srgbClr val="333333">
                  <a:alpha val="65000"/>
                </a:srgbClr>
              </a:outerShdw>
            </a:effectLst>
          </p:spPr>
        </p:pic>
      </p:grpSp>
      <p:grpSp>
        <p:nvGrpSpPr>
          <p:cNvPr id="123" name="Group 185"/>
          <p:cNvGrpSpPr/>
          <p:nvPr/>
        </p:nvGrpSpPr>
        <p:grpSpPr>
          <a:xfrm>
            <a:off x="3625701" y="4015586"/>
            <a:ext cx="1143000" cy="813353"/>
            <a:chOff x="3411481" y="3299557"/>
            <a:chExt cx="1143000" cy="813353"/>
          </a:xfrm>
        </p:grpSpPr>
        <p:sp>
          <p:nvSpPr>
            <p:cNvPr id="128" name="Text Box 98"/>
            <p:cNvSpPr txBox="1">
              <a:spLocks noChangeArrowheads="1"/>
            </p:cNvSpPr>
            <p:nvPr/>
          </p:nvSpPr>
          <p:spPr bwMode="auto">
            <a:xfrm>
              <a:off x="3411481" y="3882722"/>
              <a:ext cx="1143000" cy="230188"/>
            </a:xfrm>
            <a:prstGeom prst="rect">
              <a:avLst/>
            </a:prstGeom>
            <a:noFill/>
            <a:ln w="9525">
              <a:noFill/>
              <a:miter lim="800000"/>
              <a:headEnd/>
              <a:tailEnd/>
            </a:ln>
          </p:spPr>
          <p:txBody>
            <a:bodyPr>
              <a:spAutoFit/>
            </a:bodyPr>
            <a:lstStyle/>
            <a:p>
              <a:pPr algn="ctr" eaLnBrk="0" hangingPunct="0"/>
              <a:r>
                <a:rPr lang="en-US" sz="900" dirty="0" err="1">
                  <a:cs typeface="Arial" pitchFamily="34" charset="0"/>
                </a:rPr>
                <a:t>BigIron</a:t>
              </a:r>
              <a:r>
                <a:rPr lang="en-US" sz="900" dirty="0">
                  <a:cs typeface="Arial" pitchFamily="34" charset="0"/>
                </a:rPr>
                <a:t> RX Series</a:t>
              </a:r>
            </a:p>
          </p:txBody>
        </p:sp>
        <p:pic>
          <p:nvPicPr>
            <p:cNvPr id="129" name="Picture 19" descr="NetironMLX16000_small"/>
            <p:cNvPicPr>
              <a:picLocks noChangeAspect="1" noChangeArrowheads="1"/>
            </p:cNvPicPr>
            <p:nvPr/>
          </p:nvPicPr>
          <p:blipFill>
            <a:blip r:embed="rId46" cstate="print"/>
            <a:srcRect/>
            <a:stretch>
              <a:fillRect/>
            </a:stretch>
          </p:blipFill>
          <p:spPr bwMode="gray">
            <a:xfrm>
              <a:off x="3555325" y="3299557"/>
              <a:ext cx="464832" cy="489856"/>
            </a:xfrm>
            <a:prstGeom prst="rect">
              <a:avLst/>
            </a:prstGeom>
            <a:noFill/>
            <a:ln w="9525">
              <a:noFill/>
              <a:miter lim="800000"/>
              <a:headEnd/>
              <a:tailEnd/>
            </a:ln>
          </p:spPr>
        </p:pic>
        <p:pic>
          <p:nvPicPr>
            <p:cNvPr id="130" name="Picture 20" descr="NetironMLX-8_small"/>
            <p:cNvPicPr>
              <a:picLocks noChangeAspect="1" noChangeArrowheads="1"/>
            </p:cNvPicPr>
            <p:nvPr/>
          </p:nvPicPr>
          <p:blipFill>
            <a:blip r:embed="rId47" cstate="print"/>
            <a:srcRect/>
            <a:stretch>
              <a:fillRect/>
            </a:stretch>
          </p:blipFill>
          <p:spPr bwMode="gray">
            <a:xfrm>
              <a:off x="3740377" y="3528581"/>
              <a:ext cx="479151" cy="320209"/>
            </a:xfrm>
            <a:prstGeom prst="rect">
              <a:avLst/>
            </a:prstGeom>
            <a:noFill/>
            <a:ln w="9525">
              <a:noFill/>
              <a:miter lim="800000"/>
              <a:headEnd/>
              <a:tailEnd/>
            </a:ln>
          </p:spPr>
        </p:pic>
        <p:pic>
          <p:nvPicPr>
            <p:cNvPr id="131" name="Picture 21" descr="NetironMLX-4_small"/>
            <p:cNvPicPr>
              <a:picLocks noChangeAspect="1" noChangeArrowheads="1"/>
            </p:cNvPicPr>
            <p:nvPr/>
          </p:nvPicPr>
          <p:blipFill>
            <a:blip r:embed="rId48" cstate="print"/>
            <a:srcRect/>
            <a:stretch>
              <a:fillRect/>
            </a:stretch>
          </p:blipFill>
          <p:spPr bwMode="gray">
            <a:xfrm>
              <a:off x="3925428" y="3681263"/>
              <a:ext cx="485210" cy="201456"/>
            </a:xfrm>
            <a:prstGeom prst="rect">
              <a:avLst/>
            </a:prstGeom>
            <a:noFill/>
            <a:ln w="9525">
              <a:noFill/>
              <a:miter lim="800000"/>
              <a:headEnd/>
              <a:tailEnd/>
            </a:ln>
          </p:spPr>
        </p:pic>
      </p:grpSp>
      <p:grpSp>
        <p:nvGrpSpPr>
          <p:cNvPr id="127" name="Group 182"/>
          <p:cNvGrpSpPr/>
          <p:nvPr/>
        </p:nvGrpSpPr>
        <p:grpSpPr>
          <a:xfrm>
            <a:off x="3397101" y="2262986"/>
            <a:ext cx="1231121" cy="1718228"/>
            <a:chOff x="3895644" y="1477000"/>
            <a:chExt cx="1231121" cy="1718228"/>
          </a:xfrm>
        </p:grpSpPr>
        <p:pic>
          <p:nvPicPr>
            <p:cNvPr id="133" name="Picture 132" descr="MLXe-32.jpg"/>
            <p:cNvPicPr>
              <a:picLocks noChangeAspect="1"/>
            </p:cNvPicPr>
            <p:nvPr/>
          </p:nvPicPr>
          <p:blipFill>
            <a:blip r:embed="rId49" cstate="print">
              <a:clrChange>
                <a:clrFrom>
                  <a:srgbClr val="FFFFFF"/>
                </a:clrFrom>
                <a:clrTo>
                  <a:srgbClr val="FFFFFF">
                    <a:alpha val="0"/>
                  </a:srgbClr>
                </a:clrTo>
              </a:clrChange>
            </a:blip>
            <a:stretch>
              <a:fillRect/>
            </a:stretch>
          </p:blipFill>
          <p:spPr>
            <a:xfrm>
              <a:off x="3895644" y="1477000"/>
              <a:ext cx="717094" cy="1297023"/>
            </a:xfrm>
            <a:prstGeom prst="rect">
              <a:avLst/>
            </a:prstGeom>
          </p:spPr>
        </p:pic>
        <p:sp>
          <p:nvSpPr>
            <p:cNvPr id="134" name="Text Box 99"/>
            <p:cNvSpPr txBox="1">
              <a:spLocks noChangeArrowheads="1"/>
            </p:cNvSpPr>
            <p:nvPr/>
          </p:nvSpPr>
          <p:spPr bwMode="auto">
            <a:xfrm>
              <a:off x="3907565" y="2825896"/>
              <a:ext cx="1219200" cy="369332"/>
            </a:xfrm>
            <a:prstGeom prst="rect">
              <a:avLst/>
            </a:prstGeom>
            <a:noFill/>
            <a:ln w="9525">
              <a:noFill/>
              <a:miter lim="800000"/>
              <a:headEnd/>
              <a:tailEnd/>
            </a:ln>
          </p:spPr>
          <p:txBody>
            <a:bodyPr>
              <a:spAutoFit/>
            </a:bodyPr>
            <a:lstStyle/>
            <a:p>
              <a:pPr algn="ctr" eaLnBrk="0" hangingPunct="0"/>
              <a:r>
                <a:rPr lang="en-US" sz="900" dirty="0" err="1">
                  <a:cs typeface="Arial" pitchFamily="34" charset="0"/>
                </a:rPr>
                <a:t>NetIron</a:t>
              </a:r>
              <a:r>
                <a:rPr lang="en-US" sz="900" dirty="0">
                  <a:cs typeface="Arial" pitchFamily="34" charset="0"/>
                </a:rPr>
                <a:t> </a:t>
              </a:r>
              <a:r>
                <a:rPr lang="en-US" sz="900" dirty="0" smtClean="0">
                  <a:cs typeface="Arial" pitchFamily="34" charset="0"/>
                </a:rPr>
                <a:t>MLX and </a:t>
              </a:r>
              <a:r>
                <a:rPr lang="en-US" sz="900" dirty="0" err="1" smtClean="0">
                  <a:cs typeface="Arial" pitchFamily="34" charset="0"/>
                </a:rPr>
                <a:t>MLXe</a:t>
              </a:r>
              <a:r>
                <a:rPr lang="en-US" sz="900" dirty="0" smtClean="0">
                  <a:cs typeface="Arial" pitchFamily="34" charset="0"/>
                </a:rPr>
                <a:t> Series</a:t>
              </a:r>
              <a:endParaRPr lang="en-US" sz="900" dirty="0">
                <a:cs typeface="Arial" pitchFamily="34" charset="0"/>
              </a:endParaRPr>
            </a:p>
          </p:txBody>
        </p:sp>
        <p:pic>
          <p:nvPicPr>
            <p:cNvPr id="135" name="Picture 19" descr="NetironMLX16000_small"/>
            <p:cNvPicPr>
              <a:picLocks noChangeAspect="1" noChangeArrowheads="1"/>
            </p:cNvPicPr>
            <p:nvPr/>
          </p:nvPicPr>
          <p:blipFill>
            <a:blip r:embed="rId46" cstate="print"/>
            <a:srcRect/>
            <a:stretch>
              <a:fillRect/>
            </a:stretch>
          </p:blipFill>
          <p:spPr bwMode="gray">
            <a:xfrm>
              <a:off x="4194903" y="2243284"/>
              <a:ext cx="465137" cy="488950"/>
            </a:xfrm>
            <a:prstGeom prst="rect">
              <a:avLst/>
            </a:prstGeom>
            <a:ln>
              <a:noFill/>
            </a:ln>
            <a:effectLst>
              <a:outerShdw blurRad="292100" dist="139700" dir="2700000" algn="tl" rotWithShape="0">
                <a:srgbClr val="333333">
                  <a:alpha val="65000"/>
                </a:srgbClr>
              </a:outerShdw>
            </a:effectLst>
          </p:spPr>
        </p:pic>
        <p:pic>
          <p:nvPicPr>
            <p:cNvPr id="136" name="Picture 20" descr="NetironMLX-8_small"/>
            <p:cNvPicPr>
              <a:picLocks noChangeAspect="1" noChangeArrowheads="1"/>
            </p:cNvPicPr>
            <p:nvPr/>
          </p:nvPicPr>
          <p:blipFill>
            <a:blip r:embed="rId47" cstate="print"/>
            <a:srcRect/>
            <a:stretch>
              <a:fillRect/>
            </a:stretch>
          </p:blipFill>
          <p:spPr bwMode="gray">
            <a:xfrm>
              <a:off x="4380640" y="2471884"/>
              <a:ext cx="479425" cy="320675"/>
            </a:xfrm>
            <a:prstGeom prst="rect">
              <a:avLst/>
            </a:prstGeom>
            <a:ln>
              <a:noFill/>
            </a:ln>
            <a:effectLst>
              <a:outerShdw blurRad="292100" dist="139700" dir="2700000" algn="tl" rotWithShape="0">
                <a:srgbClr val="333333">
                  <a:alpha val="65000"/>
                </a:srgbClr>
              </a:outerShdw>
            </a:effectLst>
          </p:spPr>
        </p:pic>
        <p:pic>
          <p:nvPicPr>
            <p:cNvPr id="137" name="Picture 21" descr="NetironMLX-4_small"/>
            <p:cNvPicPr>
              <a:picLocks noChangeAspect="1" noChangeArrowheads="1"/>
            </p:cNvPicPr>
            <p:nvPr/>
          </p:nvPicPr>
          <p:blipFill>
            <a:blip r:embed="rId48" cstate="print"/>
            <a:srcRect/>
            <a:stretch>
              <a:fillRect/>
            </a:stretch>
          </p:blipFill>
          <p:spPr bwMode="gray">
            <a:xfrm>
              <a:off x="4564790" y="2624284"/>
              <a:ext cx="485775" cy="201612"/>
            </a:xfrm>
            <a:prstGeom prst="rect">
              <a:avLst/>
            </a:prstGeom>
            <a:ln>
              <a:noFill/>
            </a:ln>
            <a:effectLst>
              <a:outerShdw blurRad="292100" dist="139700" dir="2700000" algn="tl" rotWithShape="0">
                <a:srgbClr val="333333">
                  <a:alpha val="65000"/>
                </a:srgbClr>
              </a:outerShdw>
            </a:effectLst>
          </p:spPr>
        </p:pic>
      </p:grpSp>
      <p:grpSp>
        <p:nvGrpSpPr>
          <p:cNvPr id="132" name="Group 187"/>
          <p:cNvGrpSpPr/>
          <p:nvPr/>
        </p:nvGrpSpPr>
        <p:grpSpPr>
          <a:xfrm>
            <a:off x="4182828" y="4853786"/>
            <a:ext cx="1066800" cy="685800"/>
            <a:chOff x="4214727" y="4648200"/>
            <a:chExt cx="1066800" cy="685800"/>
          </a:xfrm>
        </p:grpSpPr>
        <p:pic>
          <p:nvPicPr>
            <p:cNvPr id="139" name="Picture 14" descr="1020_CNA_angle_med"/>
            <p:cNvPicPr>
              <a:picLocks noChangeAspect="1" noChangeArrowheads="1"/>
            </p:cNvPicPr>
            <p:nvPr/>
          </p:nvPicPr>
          <p:blipFill>
            <a:blip r:embed="rId50" cstate="print"/>
            <a:srcRect/>
            <a:stretch>
              <a:fillRect/>
            </a:stretch>
          </p:blipFill>
          <p:spPr bwMode="auto">
            <a:xfrm>
              <a:off x="4330425" y="4648200"/>
              <a:ext cx="685800" cy="433661"/>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40" name="Picture 16" descr="1010_CNA_angle_med"/>
            <p:cNvPicPr>
              <a:picLocks noChangeAspect="1" noChangeArrowheads="1"/>
            </p:cNvPicPr>
            <p:nvPr/>
          </p:nvPicPr>
          <p:blipFill>
            <a:blip r:embed="rId51" cstate="print"/>
            <a:srcRect/>
            <a:stretch>
              <a:fillRect/>
            </a:stretch>
          </p:blipFill>
          <p:spPr bwMode="auto">
            <a:xfrm>
              <a:off x="4480029" y="4786027"/>
              <a:ext cx="685800" cy="433536"/>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41" name="Text Box 99"/>
            <p:cNvSpPr txBox="1">
              <a:spLocks noChangeArrowheads="1"/>
            </p:cNvSpPr>
            <p:nvPr/>
          </p:nvSpPr>
          <p:spPr bwMode="auto">
            <a:xfrm>
              <a:off x="4214727" y="5105400"/>
              <a:ext cx="1066800" cy="228600"/>
            </a:xfrm>
            <a:prstGeom prst="rect">
              <a:avLst/>
            </a:prstGeom>
            <a:noFill/>
            <a:ln w="9525">
              <a:noFill/>
              <a:miter lim="800000"/>
              <a:headEnd/>
              <a:tailEnd/>
            </a:ln>
          </p:spPr>
          <p:txBody>
            <a:bodyPr>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ysClr val="windowText" lastClr="000000"/>
                  </a:solidFill>
                  <a:effectLst/>
                  <a:uLnTx/>
                  <a:uFillTx/>
                  <a:cs typeface="Arial" pitchFamily="34" charset="0"/>
                </a:rPr>
                <a:t>1010/1020 CNA</a:t>
              </a:r>
            </a:p>
          </p:txBody>
        </p:sp>
      </p:grpSp>
      <p:grpSp>
        <p:nvGrpSpPr>
          <p:cNvPr id="138" name="Group 141"/>
          <p:cNvGrpSpPr/>
          <p:nvPr/>
        </p:nvGrpSpPr>
        <p:grpSpPr>
          <a:xfrm>
            <a:off x="590112" y="1130573"/>
            <a:ext cx="1524124" cy="884809"/>
            <a:chOff x="622011" y="924987"/>
            <a:chExt cx="1524124" cy="884809"/>
          </a:xfrm>
        </p:grpSpPr>
        <p:sp>
          <p:nvSpPr>
            <p:cNvPr id="143" name="Text Box 41"/>
            <p:cNvSpPr txBox="1">
              <a:spLocks noChangeArrowheads="1"/>
            </p:cNvSpPr>
            <p:nvPr/>
          </p:nvSpPr>
          <p:spPr bwMode="auto">
            <a:xfrm>
              <a:off x="622011" y="1600200"/>
              <a:ext cx="1524124" cy="209596"/>
            </a:xfrm>
            <a:prstGeom prst="rect">
              <a:avLst/>
            </a:prstGeom>
            <a:noFill/>
            <a:ln w="12700" algn="ctr">
              <a:noFill/>
              <a:miter lim="800000"/>
              <a:headEnd/>
              <a:tailEnd/>
            </a:ln>
          </p:spPr>
          <p:txBody>
            <a:bodyPr>
              <a:spAutoFit/>
            </a:bodyP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ysClr val="windowText" lastClr="000000"/>
                  </a:solidFill>
                  <a:effectLst/>
                  <a:uLnTx/>
                  <a:uFillTx/>
                </a:rPr>
                <a:t>Brocade Mobility Series</a:t>
              </a:r>
            </a:p>
          </p:txBody>
        </p:sp>
        <p:pic>
          <p:nvPicPr>
            <p:cNvPr id="144" name="Picture 207" descr="RFS6000_angle_med"/>
            <p:cNvPicPr>
              <a:picLocks noChangeAspect="1" noChangeArrowheads="1"/>
            </p:cNvPicPr>
            <p:nvPr/>
          </p:nvPicPr>
          <p:blipFill>
            <a:blip r:embed="rId52" cstate="print"/>
            <a:srcRect/>
            <a:stretch>
              <a:fillRect/>
            </a:stretch>
          </p:blipFill>
          <p:spPr bwMode="gray">
            <a:xfrm>
              <a:off x="823046" y="924987"/>
              <a:ext cx="853354" cy="36523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45" name="Picture 23"/>
            <p:cNvPicPr>
              <a:picLocks noChangeAspect="1" noChangeArrowheads="1"/>
            </p:cNvPicPr>
            <p:nvPr/>
          </p:nvPicPr>
          <p:blipFill>
            <a:blip r:embed="rId53" cstate="print">
              <a:clrChange>
                <a:clrFrom>
                  <a:srgbClr val="FFFFFF"/>
                </a:clrFrom>
                <a:clrTo>
                  <a:srgbClr val="FFFFFF">
                    <a:alpha val="0"/>
                  </a:srgbClr>
                </a:clrTo>
              </a:clrChange>
            </a:blip>
            <a:srcRect/>
            <a:stretch>
              <a:fillRect/>
            </a:stretch>
          </p:blipFill>
          <p:spPr bwMode="auto">
            <a:xfrm>
              <a:off x="762000" y="1295400"/>
              <a:ext cx="411227" cy="301676"/>
            </a:xfrm>
            <a:prstGeom prst="rect">
              <a:avLst/>
            </a:prstGeom>
            <a:noFill/>
            <a:ln w="12700" algn="ctr">
              <a:noFill/>
              <a:miter lim="800000"/>
              <a:headEnd/>
              <a:tailEnd/>
            </a:ln>
          </p:spPr>
        </p:pic>
        <p:pic>
          <p:nvPicPr>
            <p:cNvPr id="146" name="Picture 211" descr="RFS6000_angle_med"/>
            <p:cNvPicPr>
              <a:picLocks noChangeAspect="1" noChangeArrowheads="1"/>
            </p:cNvPicPr>
            <p:nvPr/>
          </p:nvPicPr>
          <p:blipFill>
            <a:blip r:embed="rId54" cstate="print"/>
            <a:stretch>
              <a:fillRect/>
            </a:stretch>
          </p:blipFill>
          <p:spPr bwMode="gray">
            <a:xfrm>
              <a:off x="1066800" y="990600"/>
              <a:ext cx="822590" cy="352068"/>
            </a:xfrm>
            <a:prstGeom prst="rect">
              <a:avLst/>
            </a:prstGeom>
            <a:noFill/>
            <a:ln>
              <a:noFill/>
            </a:ln>
            <a:effectLst>
              <a:outerShdw blurRad="50800" dist="38100" dir="2700000" algn="tl" rotWithShape="0">
                <a:prstClr val="black">
                  <a:alpha val="40000"/>
                </a:prstClr>
              </a:outerShdw>
            </a:effectLst>
          </p:spPr>
        </p:pic>
        <p:pic>
          <p:nvPicPr>
            <p:cNvPr id="147" name="Picture 2" descr="G:\Projects\Brocade\Mobility Launch\High-res images\Updated Hires–Brocade Logo\for powerpoint\pngs\RFS4000-AP650_DSC0097.png"/>
            <p:cNvPicPr>
              <a:picLocks noChangeAspect="1" noChangeArrowheads="1"/>
            </p:cNvPicPr>
            <p:nvPr/>
          </p:nvPicPr>
          <p:blipFill>
            <a:blip r:embed="rId55" cstate="print"/>
            <a:srcRect l="61581"/>
            <a:stretch>
              <a:fillRect/>
            </a:stretch>
          </p:blipFill>
          <p:spPr bwMode="auto">
            <a:xfrm>
              <a:off x="1524001" y="1276460"/>
              <a:ext cx="304800" cy="377671"/>
            </a:xfrm>
            <a:prstGeom prst="rect">
              <a:avLst/>
            </a:prstGeom>
            <a:noFill/>
          </p:spPr>
        </p:pic>
        <p:pic>
          <p:nvPicPr>
            <p:cNvPr id="148" name="Picture 5" descr="G:\Projects\Brocade\Mobility Launch\High-res images\Updated Hires–Brocade Logo\for powerpoint\pngs\Tri_radio AP.png"/>
            <p:cNvPicPr>
              <a:picLocks noChangeAspect="1" noChangeArrowheads="1"/>
            </p:cNvPicPr>
            <p:nvPr/>
          </p:nvPicPr>
          <p:blipFill>
            <a:blip r:embed="rId56" cstate="print"/>
            <a:srcRect/>
            <a:stretch>
              <a:fillRect/>
            </a:stretch>
          </p:blipFill>
          <p:spPr bwMode="auto">
            <a:xfrm>
              <a:off x="1143000" y="1371600"/>
              <a:ext cx="381000" cy="184263"/>
            </a:xfrm>
            <a:prstGeom prst="rect">
              <a:avLst/>
            </a:prstGeom>
            <a:noFill/>
          </p:spPr>
        </p:pic>
      </p:grpSp>
      <p:grpSp>
        <p:nvGrpSpPr>
          <p:cNvPr id="142" name="Group 148"/>
          <p:cNvGrpSpPr/>
          <p:nvPr/>
        </p:nvGrpSpPr>
        <p:grpSpPr>
          <a:xfrm>
            <a:off x="730101" y="2339186"/>
            <a:ext cx="1295400" cy="685798"/>
            <a:chOff x="226117" y="3206253"/>
            <a:chExt cx="1431444" cy="757821"/>
          </a:xfrm>
        </p:grpSpPr>
        <p:sp>
          <p:nvSpPr>
            <p:cNvPr id="150" name="Text Box 83"/>
            <p:cNvSpPr txBox="1">
              <a:spLocks noChangeArrowheads="1"/>
            </p:cNvSpPr>
            <p:nvPr/>
          </p:nvSpPr>
          <p:spPr bwMode="auto">
            <a:xfrm>
              <a:off x="226117" y="3734507"/>
              <a:ext cx="1431444" cy="229567"/>
            </a:xfrm>
            <a:prstGeom prst="rect">
              <a:avLst/>
            </a:prstGeom>
            <a:noFill/>
            <a:ln w="9525">
              <a:noFill/>
              <a:miter lim="800000"/>
              <a:headEnd/>
              <a:tailEnd/>
            </a:ln>
          </p:spPr>
          <p:txBody>
            <a:bodyPr wrap="square">
              <a:spAutoFit/>
            </a:bodyPr>
            <a:lstStyle/>
            <a:p>
              <a:pPr algn="ctr" eaLnBrk="0" hangingPunct="0">
                <a:lnSpc>
                  <a:spcPts val="900"/>
                </a:lnSpc>
              </a:pPr>
              <a:r>
                <a:rPr lang="en-US" sz="900" dirty="0" smtClean="0"/>
                <a:t>FCX Series</a:t>
              </a:r>
              <a:endParaRPr lang="en-US" sz="900" dirty="0"/>
            </a:p>
          </p:txBody>
        </p:sp>
        <p:pic>
          <p:nvPicPr>
            <p:cNvPr id="151" name="Picture 30" descr="C:\jim\photos\products\FCX624S-F\FastIron_FCX624S-F_angle1_med.png"/>
            <p:cNvPicPr>
              <a:picLocks noChangeAspect="1" noChangeArrowheads="1"/>
            </p:cNvPicPr>
            <p:nvPr/>
          </p:nvPicPr>
          <p:blipFill>
            <a:blip r:embed="rId57" cstate="print"/>
            <a:srcRect/>
            <a:stretch>
              <a:fillRect/>
            </a:stretch>
          </p:blipFill>
          <p:spPr bwMode="auto">
            <a:xfrm>
              <a:off x="411497" y="3506250"/>
              <a:ext cx="1124712" cy="24223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52" name="Picture 8" descr="C:\jim\photos\products\FCX_624_648_Foxhound\648\FCX-648_angle1_med.png"/>
            <p:cNvPicPr>
              <a:picLocks noChangeAspect="1" noChangeArrowheads="1"/>
            </p:cNvPicPr>
            <p:nvPr/>
          </p:nvPicPr>
          <p:blipFill>
            <a:blip r:embed="rId58" cstate="print"/>
            <a:srcRect/>
            <a:stretch>
              <a:fillRect/>
            </a:stretch>
          </p:blipFill>
          <p:spPr bwMode="auto">
            <a:xfrm>
              <a:off x="411497" y="3368566"/>
              <a:ext cx="1124712" cy="216078"/>
            </a:xfrm>
            <a:prstGeom prst="rect">
              <a:avLst/>
            </a:prstGeom>
            <a:noFill/>
            <a:effectLst>
              <a:outerShdw blurRad="50800" dist="38100" dir="2700000" algn="tl" rotWithShape="0">
                <a:prstClr val="black">
                  <a:alpha val="40000"/>
                </a:prstClr>
              </a:outerShdw>
            </a:effectLst>
          </p:spPr>
        </p:pic>
        <p:pic>
          <p:nvPicPr>
            <p:cNvPr id="153" name="Picture 5" descr="C:\jim\photos\products\FCX_624_648_Foxhound\624\FCX-624_angle1_med.png"/>
            <p:cNvPicPr>
              <a:picLocks noChangeAspect="1" noChangeArrowheads="1"/>
            </p:cNvPicPr>
            <p:nvPr/>
          </p:nvPicPr>
          <p:blipFill>
            <a:blip r:embed="rId59" cstate="print"/>
            <a:srcRect/>
            <a:stretch>
              <a:fillRect/>
            </a:stretch>
          </p:blipFill>
          <p:spPr bwMode="auto">
            <a:xfrm>
              <a:off x="411497" y="3206253"/>
              <a:ext cx="1124712" cy="245248"/>
            </a:xfrm>
            <a:prstGeom prst="rect">
              <a:avLst/>
            </a:prstGeom>
            <a:noFill/>
            <a:effectLst>
              <a:outerShdw blurRad="50800" dist="38100" dir="2700000" algn="tl" rotWithShape="0">
                <a:prstClr val="black">
                  <a:alpha val="40000"/>
                </a:prstClr>
              </a:outerShdw>
            </a:effectLst>
          </p:spPr>
        </p:pic>
      </p:grpSp>
      <p:sp>
        <p:nvSpPr>
          <p:cNvPr id="154" name="Title 203"/>
          <p:cNvSpPr>
            <a:spLocks noGrp="1"/>
          </p:cNvSpPr>
          <p:nvPr>
            <p:ph type="title"/>
          </p:nvPr>
        </p:nvSpPr>
        <p:spPr>
          <a:xfrm>
            <a:off x="467832" y="148856"/>
            <a:ext cx="8229600" cy="533400"/>
          </a:xfrm>
        </p:spPr>
        <p:txBody>
          <a:bodyPr/>
          <a:lstStyle/>
          <a:p>
            <a:r>
              <a:rPr lang="en-US" dirty="0" smtClean="0"/>
              <a:t>Brocade Product Portfolio</a:t>
            </a:r>
          </a:p>
        </p:txBody>
      </p:sp>
      <p:sp>
        <p:nvSpPr>
          <p:cNvPr id="155" name="Date Placeholder 154"/>
          <p:cNvSpPr>
            <a:spLocks noGrp="1"/>
          </p:cNvSpPr>
          <p:nvPr>
            <p:ph type="dt" sz="half" idx="11"/>
          </p:nvPr>
        </p:nvSpPr>
        <p:spPr/>
        <p:txBody>
          <a:bodyPr/>
          <a:lstStyle/>
          <a:p>
            <a:pPr>
              <a:defRPr/>
            </a:pPr>
            <a:fld id="{B76A03D1-37AD-4A45-AE87-E23E7CF085F6}" type="datetime3">
              <a:rPr lang="en-AU" smtClean="0"/>
              <a:pPr>
                <a:defRPr/>
              </a:pPr>
              <a:t>22 September, 2011</a:t>
            </a:fld>
            <a:endParaRPr lang="en-US" dirty="0"/>
          </a:p>
        </p:txBody>
      </p:sp>
      <p:sp>
        <p:nvSpPr>
          <p:cNvPr id="156" name="Footer Placeholder 155"/>
          <p:cNvSpPr>
            <a:spLocks noGrp="1"/>
          </p:cNvSpPr>
          <p:nvPr>
            <p:ph type="ftr" sz="quarter" idx="10"/>
          </p:nvPr>
        </p:nvSpPr>
        <p:spPr/>
        <p:txBody>
          <a:bodyPr/>
          <a:lstStyle/>
          <a:p>
            <a:pPr>
              <a:defRPr/>
            </a:pPr>
            <a:r>
              <a:rPr lang="en-US" smtClean="0"/>
              <a:t>© 2011 Brocade Communications Systems, Inc. - COMPANY PROPRIETARY INFORMATION</a:t>
            </a:r>
            <a:endParaRPr lang="en-US" dirty="0"/>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29"/>
          <p:cNvSpPr>
            <a:spLocks noGrp="1"/>
          </p:cNvSpPr>
          <p:nvPr>
            <p:ph type="title"/>
          </p:nvPr>
        </p:nvSpPr>
        <p:spPr>
          <a:xfrm>
            <a:off x="350955" y="1846292"/>
            <a:ext cx="8089784" cy="1027974"/>
          </a:xfrm>
        </p:spPr>
        <p:txBody>
          <a:bodyPr/>
          <a:lstStyle/>
          <a:p>
            <a:r>
              <a:rPr lang="en-US" dirty="0" smtClean="0"/>
              <a:t>16G </a:t>
            </a:r>
            <a:r>
              <a:rPr lang="en-US" dirty="0" err="1" smtClean="0"/>
              <a:t>Fibre</a:t>
            </a:r>
            <a:r>
              <a:rPr lang="en-US" dirty="0" smtClean="0"/>
              <a:t> Channel</a:t>
            </a:r>
            <a:br>
              <a:rPr lang="en-US" dirty="0" smtClean="0"/>
            </a:br>
            <a:r>
              <a:rPr lang="en-US" dirty="0" smtClean="0"/>
              <a:t>Brocade DCX 8510 Overview</a:t>
            </a:r>
            <a:endParaRPr lang="en-US" dirty="0"/>
          </a:p>
        </p:txBody>
      </p:sp>
      <p:sp>
        <p:nvSpPr>
          <p:cNvPr id="32" name="Text Placeholder 31"/>
          <p:cNvSpPr>
            <a:spLocks noGrp="1"/>
          </p:cNvSpPr>
          <p:nvPr>
            <p:ph type="body" idx="11"/>
          </p:nvPr>
        </p:nvSpPr>
        <p:spPr/>
        <p:txBody>
          <a:bodyPr/>
          <a:lstStyle/>
          <a:p>
            <a:endParaRPr lang="en-US" dirty="0"/>
          </a:p>
        </p:txBody>
      </p:sp>
      <p:sp>
        <p:nvSpPr>
          <p:cNvPr id="11" name="Date Placeholder 10"/>
          <p:cNvSpPr>
            <a:spLocks noGrp="1"/>
          </p:cNvSpPr>
          <p:nvPr>
            <p:ph type="dt" sz="half" idx="2"/>
          </p:nvPr>
        </p:nvSpPr>
        <p:spPr/>
        <p:txBody>
          <a:bodyPr/>
          <a:lstStyle/>
          <a:p>
            <a:fld id="{1F224B0C-A73D-45EC-907A-901839BC612E}" type="datetime3">
              <a:rPr lang="en-AU" smtClean="0"/>
              <a:pPr/>
              <a:t>22 September, 2011</a:t>
            </a:fld>
            <a:endParaRPr lang="en-US" dirty="0"/>
          </a:p>
        </p:txBody>
      </p:sp>
      <p:sp>
        <p:nvSpPr>
          <p:cNvPr id="13" name="Footer Placeholder 12"/>
          <p:cNvSpPr>
            <a:spLocks noGrp="1"/>
          </p:cNvSpPr>
          <p:nvPr>
            <p:ph type="ftr" sz="quarter" idx="3"/>
          </p:nvPr>
        </p:nvSpPr>
        <p:spPr/>
        <p:txBody>
          <a:bodyPr/>
          <a:lstStyle/>
          <a:p>
            <a:r>
              <a:rPr lang="en-US" smtClean="0"/>
              <a:t>© 2011 Brocade Communications Systems, Inc. - COMPANY PROPRIETARY INFORMATION</a:t>
            </a:r>
            <a:endParaRPr lang="en-US" dirty="0"/>
          </a:p>
        </p:txBody>
      </p:sp>
      <p:sp>
        <p:nvSpPr>
          <p:cNvPr id="10" name="Slide Number Placeholder 9"/>
          <p:cNvSpPr>
            <a:spLocks noGrp="1"/>
          </p:cNvSpPr>
          <p:nvPr>
            <p:ph type="sldNum" sz="quarter" idx="4"/>
          </p:nvPr>
        </p:nvSpPr>
        <p:spPr/>
        <p:txBody>
          <a:bodyPr/>
          <a:lstStyle/>
          <a:p>
            <a:fld id="{7BCC8D0D-EAEC-449D-9161-023DFF90F2E2}" type="slidenum">
              <a:rPr lang="en-US" smtClean="0"/>
              <a:pPr/>
              <a:t>50</a:t>
            </a:fld>
            <a:endParaRPr lang="en-US" dirty="0"/>
          </a:p>
        </p:txBody>
      </p:sp>
      <p:pic>
        <p:nvPicPr>
          <p:cNvPr id="9" name="Picture Placeholder 9" descr="Segue_07_bridge.jpg"/>
          <p:cNvPicPr>
            <a:picLocks noGrp="1" noChangeAspect="1"/>
          </p:cNvPicPr>
          <p:nvPr>
            <p:ph type="pic" sz="quarter" idx="10"/>
          </p:nvPr>
        </p:nvPicPr>
        <p:blipFill>
          <a:blip r:embed="rId3" cstate="screen"/>
          <a:srcRect t="26" b="26"/>
          <a:stretch>
            <a:fillRect/>
          </a:stretch>
        </p:blipFill>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152400" y="93663"/>
            <a:ext cx="8839200" cy="803275"/>
          </a:xfrm>
        </p:spPr>
        <p:txBody>
          <a:bodyPr anchor="ctr"/>
          <a:lstStyle/>
          <a:p>
            <a:pPr eaLnBrk="1" hangingPunct="1"/>
            <a:r>
              <a:rPr sz="2800" dirty="0" smtClean="0"/>
              <a:t>Brocade 16Gb Family</a:t>
            </a:r>
            <a:br>
              <a:rPr sz="2800" dirty="0" smtClean="0"/>
            </a:br>
            <a:r>
              <a:rPr lang="en-US" sz="2100" i="1" dirty="0" smtClean="0"/>
              <a:t>DCX 8510</a:t>
            </a:r>
            <a:r>
              <a:rPr sz="2100" i="1" dirty="0" smtClean="0"/>
              <a:t>-8, DCX 8510-4, Brocade 6510</a:t>
            </a:r>
          </a:p>
        </p:txBody>
      </p:sp>
      <p:sp>
        <p:nvSpPr>
          <p:cNvPr id="40963" name="Rectangle 3"/>
          <p:cNvSpPr>
            <a:spLocks noGrp="1" noChangeArrowheads="1"/>
          </p:cNvSpPr>
          <p:nvPr>
            <p:ph type="body" idx="4294967295"/>
          </p:nvPr>
        </p:nvSpPr>
        <p:spPr>
          <a:xfrm>
            <a:off x="166688" y="1081088"/>
            <a:ext cx="6099175" cy="5773888"/>
          </a:xfrm>
        </p:spPr>
        <p:txBody>
          <a:bodyPr/>
          <a:lstStyle/>
          <a:p>
            <a:pPr marL="287338" indent="-287338" eaLnBrk="1" hangingPunct="1">
              <a:lnSpc>
                <a:spcPct val="125000"/>
              </a:lnSpc>
              <a:spcBef>
                <a:spcPct val="80000"/>
              </a:spcBef>
              <a:buNone/>
            </a:pPr>
            <a:r>
              <a:rPr sz="2000" b="1" dirty="0" smtClean="0">
                <a:sym typeface="SymbolProp BT"/>
              </a:rPr>
              <a:t>DCX </a:t>
            </a:r>
            <a:r>
              <a:rPr lang="en-US" sz="2000" b="1" dirty="0" smtClean="0">
                <a:sym typeface="SymbolProp BT"/>
              </a:rPr>
              <a:t>8510</a:t>
            </a:r>
            <a:r>
              <a:rPr sz="2000" b="1" dirty="0" smtClean="0">
                <a:sym typeface="SymbolProp BT"/>
              </a:rPr>
              <a:t>-8 Backbone</a:t>
            </a:r>
          </a:p>
          <a:p>
            <a:pPr marL="633413" lvl="1" indent="-231775" eaLnBrk="1" hangingPunct="1">
              <a:lnSpc>
                <a:spcPct val="125000"/>
              </a:lnSpc>
              <a:spcBef>
                <a:spcPct val="80000"/>
              </a:spcBef>
              <a:buClr>
                <a:schemeClr val="tx1"/>
              </a:buClr>
            </a:pPr>
            <a:r>
              <a:rPr sz="1600" b="1" dirty="0" smtClean="0">
                <a:sym typeface="SymbolProp BT"/>
              </a:rPr>
              <a:t>8.1 </a:t>
            </a:r>
            <a:r>
              <a:rPr sz="1600" b="1" dirty="0" err="1" smtClean="0">
                <a:sym typeface="SymbolProp BT"/>
              </a:rPr>
              <a:t>Tbps</a:t>
            </a:r>
            <a:r>
              <a:rPr sz="1600" dirty="0" smtClean="0">
                <a:sym typeface="SymbolProp BT"/>
              </a:rPr>
              <a:t> of Aggregate BW (2x existing DCX)</a:t>
            </a:r>
          </a:p>
          <a:p>
            <a:pPr marL="633413" lvl="1" indent="-231775" eaLnBrk="1" hangingPunct="1">
              <a:lnSpc>
                <a:spcPct val="125000"/>
              </a:lnSpc>
              <a:spcBef>
                <a:spcPct val="80000"/>
              </a:spcBef>
              <a:buClr>
                <a:schemeClr val="tx1"/>
              </a:buClr>
            </a:pPr>
            <a:r>
              <a:rPr sz="1600" b="1" dirty="0" smtClean="0">
                <a:sym typeface="SymbolProp BT"/>
              </a:rPr>
              <a:t>512 </a:t>
            </a:r>
            <a:r>
              <a:rPr sz="1600" b="1" dirty="0" err="1" smtClean="0">
                <a:sym typeface="SymbolProp BT"/>
              </a:rPr>
              <a:t>Gbs</a:t>
            </a:r>
            <a:r>
              <a:rPr sz="1600" dirty="0" smtClean="0">
                <a:sym typeface="SymbolProp BT"/>
              </a:rPr>
              <a:t> Slot BW allowing to maintain similar over-subscription as today</a:t>
            </a:r>
          </a:p>
          <a:p>
            <a:pPr marL="633413" lvl="1" indent="-231775" eaLnBrk="1" hangingPunct="1">
              <a:lnSpc>
                <a:spcPct val="125000"/>
              </a:lnSpc>
              <a:spcBef>
                <a:spcPct val="80000"/>
              </a:spcBef>
              <a:buClr>
                <a:schemeClr val="tx1"/>
              </a:buClr>
            </a:pPr>
            <a:r>
              <a:rPr sz="1600" b="1" dirty="0" smtClean="0">
                <a:sym typeface="SymbolProp BT"/>
              </a:rPr>
              <a:t>2 </a:t>
            </a:r>
            <a:r>
              <a:rPr sz="1600" b="1" dirty="0" err="1" smtClean="0">
                <a:sym typeface="SymbolProp BT"/>
              </a:rPr>
              <a:t>Tbps</a:t>
            </a:r>
            <a:r>
              <a:rPr sz="1600" dirty="0" smtClean="0">
                <a:sym typeface="SymbolProp BT"/>
              </a:rPr>
              <a:t> of ICL BW  (4x DCX)</a:t>
            </a:r>
          </a:p>
          <a:p>
            <a:pPr marL="633413" lvl="1" indent="-231775" eaLnBrk="1" hangingPunct="1">
              <a:lnSpc>
                <a:spcPct val="125000"/>
              </a:lnSpc>
              <a:spcBef>
                <a:spcPct val="80000"/>
              </a:spcBef>
              <a:buClr>
                <a:schemeClr val="tx1"/>
              </a:buClr>
            </a:pPr>
            <a:r>
              <a:rPr sz="1600" dirty="0" smtClean="0">
                <a:sym typeface="SymbolProp BT"/>
              </a:rPr>
              <a:t>Maintains same </a:t>
            </a:r>
            <a:r>
              <a:rPr sz="1600" b="1" dirty="0" smtClean="0">
                <a:sym typeface="SymbolProp BT"/>
              </a:rPr>
              <a:t>(1.5:1) </a:t>
            </a:r>
            <a:r>
              <a:rPr sz="1600" dirty="0" smtClean="0">
                <a:sym typeface="SymbolProp BT"/>
              </a:rPr>
              <a:t>over-subscription ratio with 16Gb 48P; </a:t>
            </a:r>
            <a:r>
              <a:rPr sz="1600" b="1" dirty="0" smtClean="0">
                <a:sym typeface="SymbolProp BT"/>
              </a:rPr>
              <a:t>1:1</a:t>
            </a:r>
            <a:r>
              <a:rPr sz="1600" dirty="0" smtClean="0">
                <a:sym typeface="SymbolProp BT"/>
              </a:rPr>
              <a:t> w/ local switching</a:t>
            </a:r>
          </a:p>
          <a:p>
            <a:pPr marL="633413" lvl="1" indent="-231775" eaLnBrk="1" hangingPunct="1">
              <a:lnSpc>
                <a:spcPct val="125000"/>
              </a:lnSpc>
              <a:spcBef>
                <a:spcPct val="80000"/>
              </a:spcBef>
              <a:buClr>
                <a:schemeClr val="tx1"/>
              </a:buClr>
            </a:pPr>
            <a:r>
              <a:rPr sz="1600" dirty="0" smtClean="0">
                <a:sym typeface="SymbolProp BT"/>
              </a:rPr>
              <a:t>Similar changes for </a:t>
            </a:r>
            <a:r>
              <a:rPr lang="en-US" sz="1600" dirty="0" smtClean="0">
                <a:sym typeface="SymbolProp BT"/>
              </a:rPr>
              <a:t>DCX 8510</a:t>
            </a:r>
            <a:r>
              <a:rPr sz="1600" dirty="0" smtClean="0">
                <a:sym typeface="SymbolProp BT"/>
              </a:rPr>
              <a:t>-4</a:t>
            </a:r>
          </a:p>
          <a:p>
            <a:pPr marL="58738" indent="-287338">
              <a:spcBef>
                <a:spcPts val="600"/>
              </a:spcBef>
              <a:buClr>
                <a:srgbClr val="8C8C8C"/>
              </a:buClr>
              <a:buNone/>
            </a:pPr>
            <a:r>
              <a:rPr lang="en-US" sz="2000" b="1" dirty="0" smtClean="0"/>
              <a:t>Brocade 6510 Fabric Switch</a:t>
            </a:r>
          </a:p>
          <a:p>
            <a:pPr marL="515938" lvl="1" indent="-287338">
              <a:spcBef>
                <a:spcPts val="600"/>
              </a:spcBef>
              <a:buClr>
                <a:srgbClr val="8C8C8C"/>
              </a:buClr>
              <a:buFont typeface="Arial" pitchFamily="34" charset="0"/>
              <a:buChar char="•"/>
            </a:pPr>
            <a:r>
              <a:rPr lang="en-US" sz="1600" dirty="0" smtClean="0"/>
              <a:t>48 16 </a:t>
            </a:r>
            <a:r>
              <a:rPr lang="en-US" sz="1600" dirty="0" err="1" smtClean="0"/>
              <a:t>Gbps</a:t>
            </a:r>
            <a:r>
              <a:rPr lang="en-US" sz="1600" dirty="0" smtClean="0"/>
              <a:t> FC ports in 1U form factor (768 </a:t>
            </a:r>
            <a:r>
              <a:rPr lang="en-US" sz="1600" dirty="0" err="1" smtClean="0"/>
              <a:t>Gbps</a:t>
            </a:r>
            <a:r>
              <a:rPr lang="en-US" sz="1600" dirty="0" smtClean="0"/>
              <a:t> of aggregate bandwidth)</a:t>
            </a:r>
          </a:p>
          <a:p>
            <a:pPr marL="515938" lvl="1" indent="-287338">
              <a:spcBef>
                <a:spcPts val="600"/>
              </a:spcBef>
              <a:buClr>
                <a:srgbClr val="8C8C8C"/>
              </a:buClr>
              <a:buFont typeface="Arial" pitchFamily="34" charset="0"/>
              <a:buChar char="•"/>
            </a:pPr>
            <a:r>
              <a:rPr lang="en-US" sz="1600" dirty="0" smtClean="0"/>
              <a:t>Flexible and simple deployment</a:t>
            </a:r>
          </a:p>
          <a:p>
            <a:pPr marL="515938" lvl="1" indent="-287338">
              <a:spcBef>
                <a:spcPts val="600"/>
              </a:spcBef>
              <a:buClr>
                <a:srgbClr val="8C8C8C"/>
              </a:buClr>
              <a:buFont typeface="Arial" pitchFamily="34" charset="0"/>
              <a:buChar char="•"/>
            </a:pPr>
            <a:r>
              <a:rPr lang="en-US" sz="1600" dirty="0" smtClean="0"/>
              <a:t>2/4/8/10/16 </a:t>
            </a:r>
            <a:r>
              <a:rPr lang="en-US" sz="1600" dirty="0" err="1" smtClean="0"/>
              <a:t>Gbps</a:t>
            </a:r>
            <a:r>
              <a:rPr lang="en-US" sz="1600" dirty="0" smtClean="0"/>
              <a:t> FC and FICON</a:t>
            </a:r>
          </a:p>
          <a:p>
            <a:pPr marL="633413" lvl="1" indent="-231775" eaLnBrk="1" hangingPunct="1">
              <a:lnSpc>
                <a:spcPct val="125000"/>
              </a:lnSpc>
              <a:spcBef>
                <a:spcPct val="80000"/>
              </a:spcBef>
              <a:buClr>
                <a:schemeClr val="tx1"/>
              </a:buClr>
            </a:pPr>
            <a:endParaRPr sz="1600" dirty="0" smtClean="0">
              <a:sym typeface="SymbolProp BT"/>
            </a:endParaRPr>
          </a:p>
        </p:txBody>
      </p:sp>
      <p:grpSp>
        <p:nvGrpSpPr>
          <p:cNvPr id="2" name="Group 4"/>
          <p:cNvGrpSpPr>
            <a:grpSpLocks/>
          </p:cNvGrpSpPr>
          <p:nvPr/>
        </p:nvGrpSpPr>
        <p:grpSpPr bwMode="auto">
          <a:xfrm>
            <a:off x="6265863" y="962025"/>
            <a:ext cx="2655887" cy="2779713"/>
            <a:chOff x="3918" y="199"/>
            <a:chExt cx="1673" cy="1751"/>
          </a:xfrm>
        </p:grpSpPr>
        <p:sp>
          <p:nvSpPr>
            <p:cNvPr id="40978" name="Text Box 5"/>
            <p:cNvSpPr txBox="1">
              <a:spLocks noChangeArrowheads="1"/>
            </p:cNvSpPr>
            <p:nvPr/>
          </p:nvSpPr>
          <p:spPr bwMode="auto">
            <a:xfrm>
              <a:off x="4608" y="1775"/>
              <a:ext cx="983" cy="173"/>
            </a:xfrm>
            <a:prstGeom prst="rect">
              <a:avLst/>
            </a:prstGeom>
            <a:noFill/>
            <a:ln w="12700">
              <a:noFill/>
              <a:miter lim="800000"/>
              <a:headEnd/>
              <a:tailEnd/>
            </a:ln>
          </p:spPr>
          <p:txBody>
            <a:bodyPr>
              <a:spAutoFit/>
            </a:bodyPr>
            <a:lstStyle/>
            <a:p>
              <a:pPr algn="ctr">
                <a:spcBef>
                  <a:spcPct val="50000"/>
                </a:spcBef>
              </a:pPr>
              <a:r>
                <a:rPr lang="en-US" sz="1200" b="1">
                  <a:ea typeface="MS PGothic"/>
                  <a:cs typeface="MS PGothic"/>
                </a:rPr>
                <a:t>CP Blades</a:t>
              </a:r>
            </a:p>
          </p:txBody>
        </p:sp>
        <p:pic>
          <p:nvPicPr>
            <p:cNvPr id="40979" name="Picture 6"/>
            <p:cNvPicPr>
              <a:picLocks noChangeAspect="1" noChangeArrowheads="1"/>
            </p:cNvPicPr>
            <p:nvPr/>
          </p:nvPicPr>
          <p:blipFill>
            <a:blip r:embed="rId3"/>
            <a:srcRect l="9180"/>
            <a:stretch>
              <a:fillRect/>
            </a:stretch>
          </p:blipFill>
          <p:spPr bwMode="auto">
            <a:xfrm>
              <a:off x="3987" y="199"/>
              <a:ext cx="1210" cy="1567"/>
            </a:xfrm>
            <a:prstGeom prst="rect">
              <a:avLst/>
            </a:prstGeom>
            <a:noFill/>
            <a:ln w="12700" algn="ctr">
              <a:noFill/>
              <a:miter lim="800000"/>
              <a:headEnd/>
              <a:tailEnd/>
            </a:ln>
          </p:spPr>
        </p:pic>
        <p:sp>
          <p:nvSpPr>
            <p:cNvPr id="40980" name="Line 7"/>
            <p:cNvSpPr>
              <a:spLocks noChangeShapeType="1"/>
            </p:cNvSpPr>
            <p:nvPr/>
          </p:nvSpPr>
          <p:spPr bwMode="auto">
            <a:xfrm>
              <a:off x="4476" y="1422"/>
              <a:ext cx="316" cy="410"/>
            </a:xfrm>
            <a:prstGeom prst="line">
              <a:avLst/>
            </a:prstGeom>
            <a:noFill/>
            <a:ln w="28575">
              <a:solidFill>
                <a:schemeClr val="tx2"/>
              </a:solidFill>
              <a:round/>
              <a:headEnd type="triangle" w="med" len="med"/>
              <a:tailEnd/>
            </a:ln>
          </p:spPr>
          <p:txBody>
            <a:bodyPr wrap="none" anchor="ctr"/>
            <a:lstStyle/>
            <a:p>
              <a:endParaRPr lang="en-US"/>
            </a:p>
          </p:txBody>
        </p:sp>
        <p:sp>
          <p:nvSpPr>
            <p:cNvPr id="40981" name="Line 8"/>
            <p:cNvSpPr>
              <a:spLocks noChangeShapeType="1"/>
            </p:cNvSpPr>
            <p:nvPr/>
          </p:nvSpPr>
          <p:spPr bwMode="auto">
            <a:xfrm>
              <a:off x="4554" y="1422"/>
              <a:ext cx="238" cy="410"/>
            </a:xfrm>
            <a:prstGeom prst="line">
              <a:avLst/>
            </a:prstGeom>
            <a:noFill/>
            <a:ln w="28575">
              <a:solidFill>
                <a:schemeClr val="tx2"/>
              </a:solidFill>
              <a:round/>
              <a:headEnd type="triangle" w="med" len="med"/>
              <a:tailEnd/>
            </a:ln>
          </p:spPr>
          <p:txBody>
            <a:bodyPr wrap="none" anchor="ctr"/>
            <a:lstStyle/>
            <a:p>
              <a:endParaRPr lang="en-US"/>
            </a:p>
          </p:txBody>
        </p:sp>
        <p:sp>
          <p:nvSpPr>
            <p:cNvPr id="40982" name="Line 9"/>
            <p:cNvSpPr>
              <a:spLocks noChangeShapeType="1"/>
            </p:cNvSpPr>
            <p:nvPr/>
          </p:nvSpPr>
          <p:spPr bwMode="auto">
            <a:xfrm flipH="1">
              <a:off x="4202" y="1062"/>
              <a:ext cx="209" cy="739"/>
            </a:xfrm>
            <a:prstGeom prst="line">
              <a:avLst/>
            </a:prstGeom>
            <a:noFill/>
            <a:ln w="28575">
              <a:solidFill>
                <a:schemeClr val="tx2"/>
              </a:solidFill>
              <a:round/>
              <a:headEnd type="triangle" w="med" len="med"/>
              <a:tailEnd/>
            </a:ln>
          </p:spPr>
          <p:txBody>
            <a:bodyPr wrap="none" anchor="ctr"/>
            <a:lstStyle/>
            <a:p>
              <a:endParaRPr lang="en-US"/>
            </a:p>
          </p:txBody>
        </p:sp>
        <p:sp>
          <p:nvSpPr>
            <p:cNvPr id="40983" name="Text Box 10"/>
            <p:cNvSpPr txBox="1">
              <a:spLocks noChangeArrowheads="1"/>
            </p:cNvSpPr>
            <p:nvPr/>
          </p:nvSpPr>
          <p:spPr bwMode="auto">
            <a:xfrm>
              <a:off x="3918" y="1777"/>
              <a:ext cx="807" cy="173"/>
            </a:xfrm>
            <a:prstGeom prst="rect">
              <a:avLst/>
            </a:prstGeom>
            <a:noFill/>
            <a:ln w="12700">
              <a:noFill/>
              <a:miter lim="800000"/>
              <a:headEnd/>
              <a:tailEnd/>
            </a:ln>
          </p:spPr>
          <p:txBody>
            <a:bodyPr>
              <a:spAutoFit/>
            </a:bodyPr>
            <a:lstStyle/>
            <a:p>
              <a:pPr algn="ctr">
                <a:spcBef>
                  <a:spcPct val="50000"/>
                </a:spcBef>
              </a:pPr>
              <a:r>
                <a:rPr lang="en-US" sz="1200" b="1">
                  <a:ea typeface="MS PGothic"/>
                  <a:cs typeface="MS PGothic"/>
                </a:rPr>
                <a:t>Core Blades</a:t>
              </a:r>
            </a:p>
          </p:txBody>
        </p:sp>
        <p:sp>
          <p:nvSpPr>
            <p:cNvPr id="40984" name="Line 11"/>
            <p:cNvSpPr>
              <a:spLocks noChangeShapeType="1"/>
            </p:cNvSpPr>
            <p:nvPr/>
          </p:nvSpPr>
          <p:spPr bwMode="auto">
            <a:xfrm flipH="1">
              <a:off x="4213" y="1073"/>
              <a:ext cx="417" cy="728"/>
            </a:xfrm>
            <a:prstGeom prst="line">
              <a:avLst/>
            </a:prstGeom>
            <a:noFill/>
            <a:ln w="28575">
              <a:solidFill>
                <a:schemeClr val="tx2"/>
              </a:solidFill>
              <a:round/>
              <a:headEnd type="triangle" w="med" len="med"/>
              <a:tailEnd/>
            </a:ln>
          </p:spPr>
          <p:txBody>
            <a:bodyPr wrap="none" anchor="ctr"/>
            <a:lstStyle/>
            <a:p>
              <a:endParaRPr lang="en-US"/>
            </a:p>
          </p:txBody>
        </p:sp>
        <p:sp>
          <p:nvSpPr>
            <p:cNvPr id="40985" name="Line 12"/>
            <p:cNvSpPr>
              <a:spLocks noChangeShapeType="1"/>
            </p:cNvSpPr>
            <p:nvPr/>
          </p:nvSpPr>
          <p:spPr bwMode="auto">
            <a:xfrm>
              <a:off x="5227" y="992"/>
              <a:ext cx="0" cy="352"/>
            </a:xfrm>
            <a:prstGeom prst="line">
              <a:avLst/>
            </a:prstGeom>
            <a:noFill/>
            <a:ln w="57150">
              <a:solidFill>
                <a:schemeClr val="accent1"/>
              </a:solidFill>
              <a:round/>
              <a:headEnd/>
              <a:tailEnd type="triangle" w="med" len="med"/>
            </a:ln>
          </p:spPr>
          <p:txBody>
            <a:bodyPr wrap="none" anchor="ctr"/>
            <a:lstStyle/>
            <a:p>
              <a:endParaRPr lang="en-US"/>
            </a:p>
          </p:txBody>
        </p:sp>
        <p:sp>
          <p:nvSpPr>
            <p:cNvPr id="40986" name="Line 13"/>
            <p:cNvSpPr>
              <a:spLocks noChangeShapeType="1"/>
            </p:cNvSpPr>
            <p:nvPr/>
          </p:nvSpPr>
          <p:spPr bwMode="auto">
            <a:xfrm flipH="1" flipV="1">
              <a:off x="5224" y="406"/>
              <a:ext cx="5" cy="368"/>
            </a:xfrm>
            <a:prstGeom prst="line">
              <a:avLst/>
            </a:prstGeom>
            <a:noFill/>
            <a:ln w="57150">
              <a:solidFill>
                <a:schemeClr val="accent1"/>
              </a:solidFill>
              <a:round/>
              <a:headEnd/>
              <a:tailEnd type="triangle" w="med" len="med"/>
            </a:ln>
          </p:spPr>
          <p:txBody>
            <a:bodyPr wrap="none" anchor="ctr"/>
            <a:lstStyle/>
            <a:p>
              <a:endParaRPr lang="en-US"/>
            </a:p>
          </p:txBody>
        </p:sp>
        <p:sp>
          <p:nvSpPr>
            <p:cNvPr id="40987" name="Text Box 14"/>
            <p:cNvSpPr txBox="1">
              <a:spLocks noChangeArrowheads="1"/>
            </p:cNvSpPr>
            <p:nvPr/>
          </p:nvSpPr>
          <p:spPr bwMode="auto">
            <a:xfrm>
              <a:off x="5114" y="803"/>
              <a:ext cx="278" cy="154"/>
            </a:xfrm>
            <a:prstGeom prst="rect">
              <a:avLst/>
            </a:prstGeom>
            <a:noFill/>
            <a:ln w="12700" algn="ctr">
              <a:noFill/>
              <a:miter lim="800000"/>
              <a:headEnd/>
              <a:tailEnd/>
            </a:ln>
          </p:spPr>
          <p:txBody>
            <a:bodyPr>
              <a:spAutoFit/>
            </a:bodyPr>
            <a:lstStyle/>
            <a:p>
              <a:pPr algn="ctr">
                <a:spcBef>
                  <a:spcPct val="50000"/>
                </a:spcBef>
              </a:pPr>
              <a:r>
                <a:rPr lang="en-US" sz="1000" b="1">
                  <a:ea typeface="MS PGothic"/>
                  <a:cs typeface="MS PGothic"/>
                </a:rPr>
                <a:t>14U</a:t>
              </a:r>
            </a:p>
          </p:txBody>
        </p:sp>
        <p:sp>
          <p:nvSpPr>
            <p:cNvPr id="40988" name="Rectangle 15"/>
            <p:cNvSpPr>
              <a:spLocks noChangeArrowheads="1"/>
            </p:cNvSpPr>
            <p:nvPr/>
          </p:nvSpPr>
          <p:spPr bwMode="auto">
            <a:xfrm flipV="1">
              <a:off x="4415" y="783"/>
              <a:ext cx="18" cy="69"/>
            </a:xfrm>
            <a:prstGeom prst="rect">
              <a:avLst/>
            </a:prstGeom>
            <a:solidFill>
              <a:schemeClr val="tx1"/>
            </a:solidFill>
            <a:ln w="12700" algn="ctr">
              <a:noFill/>
              <a:miter lim="800000"/>
              <a:headEnd/>
              <a:tailEnd/>
            </a:ln>
          </p:spPr>
          <p:txBody>
            <a:bodyPr rot="10800000" wrap="none" anchor="ctr"/>
            <a:lstStyle/>
            <a:p>
              <a:endParaRPr lang="en-US" sz="2000">
                <a:ea typeface="MS PGothic"/>
                <a:cs typeface="MS PGothic"/>
              </a:endParaRPr>
            </a:p>
          </p:txBody>
        </p:sp>
        <p:sp>
          <p:nvSpPr>
            <p:cNvPr id="40989" name="Rectangle 16"/>
            <p:cNvSpPr>
              <a:spLocks noChangeArrowheads="1"/>
            </p:cNvSpPr>
            <p:nvPr/>
          </p:nvSpPr>
          <p:spPr bwMode="auto">
            <a:xfrm flipV="1">
              <a:off x="4414" y="1030"/>
              <a:ext cx="17" cy="68"/>
            </a:xfrm>
            <a:prstGeom prst="rect">
              <a:avLst/>
            </a:prstGeom>
            <a:solidFill>
              <a:schemeClr val="tx1"/>
            </a:solidFill>
            <a:ln w="12700" algn="ctr">
              <a:noFill/>
              <a:miter lim="800000"/>
              <a:headEnd/>
              <a:tailEnd/>
            </a:ln>
          </p:spPr>
          <p:txBody>
            <a:bodyPr rot="10800000" wrap="none" anchor="ctr"/>
            <a:lstStyle/>
            <a:p>
              <a:endParaRPr lang="en-US" sz="2000">
                <a:ea typeface="MS PGothic"/>
                <a:cs typeface="MS PGothic"/>
              </a:endParaRPr>
            </a:p>
          </p:txBody>
        </p:sp>
        <p:sp>
          <p:nvSpPr>
            <p:cNvPr id="40990" name="Rectangle 17"/>
            <p:cNvSpPr>
              <a:spLocks noChangeArrowheads="1"/>
            </p:cNvSpPr>
            <p:nvPr/>
          </p:nvSpPr>
          <p:spPr bwMode="auto">
            <a:xfrm flipV="1">
              <a:off x="4607" y="781"/>
              <a:ext cx="18" cy="68"/>
            </a:xfrm>
            <a:prstGeom prst="rect">
              <a:avLst/>
            </a:prstGeom>
            <a:solidFill>
              <a:schemeClr val="tx1"/>
            </a:solidFill>
            <a:ln w="12700" algn="ctr">
              <a:noFill/>
              <a:miter lim="800000"/>
              <a:headEnd/>
              <a:tailEnd/>
            </a:ln>
          </p:spPr>
          <p:txBody>
            <a:bodyPr rot="10800000" wrap="none" anchor="ctr"/>
            <a:lstStyle/>
            <a:p>
              <a:endParaRPr lang="en-US" sz="2000">
                <a:ea typeface="MS PGothic"/>
                <a:cs typeface="MS PGothic"/>
              </a:endParaRPr>
            </a:p>
          </p:txBody>
        </p:sp>
        <p:sp>
          <p:nvSpPr>
            <p:cNvPr id="40991" name="Rectangle 18"/>
            <p:cNvSpPr>
              <a:spLocks noChangeArrowheads="1"/>
            </p:cNvSpPr>
            <p:nvPr/>
          </p:nvSpPr>
          <p:spPr bwMode="auto">
            <a:xfrm flipV="1">
              <a:off x="4612" y="1042"/>
              <a:ext cx="17" cy="68"/>
            </a:xfrm>
            <a:prstGeom prst="rect">
              <a:avLst/>
            </a:prstGeom>
            <a:solidFill>
              <a:schemeClr val="tx1"/>
            </a:solidFill>
            <a:ln w="12700" algn="ctr">
              <a:noFill/>
              <a:miter lim="800000"/>
              <a:headEnd/>
              <a:tailEnd/>
            </a:ln>
          </p:spPr>
          <p:txBody>
            <a:bodyPr rot="10800000" wrap="none" anchor="ctr"/>
            <a:lstStyle/>
            <a:p>
              <a:endParaRPr lang="en-US" sz="2000">
                <a:ea typeface="MS PGothic"/>
                <a:cs typeface="MS PGothic"/>
              </a:endParaRPr>
            </a:p>
          </p:txBody>
        </p:sp>
      </p:grpSp>
      <p:grpSp>
        <p:nvGrpSpPr>
          <p:cNvPr id="3" name="Group 19"/>
          <p:cNvGrpSpPr>
            <a:grpSpLocks/>
          </p:cNvGrpSpPr>
          <p:nvPr/>
        </p:nvGrpSpPr>
        <p:grpSpPr bwMode="auto">
          <a:xfrm>
            <a:off x="6508750" y="4102100"/>
            <a:ext cx="1927225" cy="1311275"/>
            <a:chOff x="4078" y="2177"/>
            <a:chExt cx="1214" cy="826"/>
          </a:xfrm>
        </p:grpSpPr>
        <p:pic>
          <p:nvPicPr>
            <p:cNvPr id="40970" name="Picture 4" descr="DCX-4S_exhaustkit_angle2_small"/>
            <p:cNvPicPr>
              <a:picLocks noChangeAspect="1" noChangeArrowheads="1"/>
            </p:cNvPicPr>
            <p:nvPr/>
          </p:nvPicPr>
          <p:blipFill>
            <a:blip r:embed="rId4"/>
            <a:srcRect/>
            <a:stretch>
              <a:fillRect/>
            </a:stretch>
          </p:blipFill>
          <p:spPr bwMode="auto">
            <a:xfrm>
              <a:off x="4078" y="2177"/>
              <a:ext cx="1001" cy="826"/>
            </a:xfrm>
            <a:prstGeom prst="rect">
              <a:avLst/>
            </a:prstGeom>
            <a:noFill/>
            <a:ln w="9525">
              <a:noFill/>
              <a:miter lim="800000"/>
              <a:headEnd/>
              <a:tailEnd/>
            </a:ln>
          </p:spPr>
        </p:pic>
        <p:sp>
          <p:nvSpPr>
            <p:cNvPr id="40971" name="Line 21"/>
            <p:cNvSpPr>
              <a:spLocks noChangeShapeType="1"/>
            </p:cNvSpPr>
            <p:nvPr/>
          </p:nvSpPr>
          <p:spPr bwMode="auto">
            <a:xfrm>
              <a:off x="5141" y="2748"/>
              <a:ext cx="0" cy="204"/>
            </a:xfrm>
            <a:prstGeom prst="line">
              <a:avLst/>
            </a:prstGeom>
            <a:noFill/>
            <a:ln w="57150">
              <a:solidFill>
                <a:schemeClr val="accent1"/>
              </a:solidFill>
              <a:round/>
              <a:headEnd/>
              <a:tailEnd type="triangle" w="med" len="med"/>
            </a:ln>
          </p:spPr>
          <p:txBody>
            <a:bodyPr wrap="none" anchor="ctr"/>
            <a:lstStyle/>
            <a:p>
              <a:endParaRPr lang="en-US"/>
            </a:p>
          </p:txBody>
        </p:sp>
        <p:sp>
          <p:nvSpPr>
            <p:cNvPr id="40972" name="Line 22"/>
            <p:cNvSpPr>
              <a:spLocks noChangeShapeType="1"/>
            </p:cNvSpPr>
            <p:nvPr/>
          </p:nvSpPr>
          <p:spPr bwMode="auto">
            <a:xfrm flipH="1" flipV="1">
              <a:off x="5138" y="2273"/>
              <a:ext cx="5" cy="250"/>
            </a:xfrm>
            <a:prstGeom prst="line">
              <a:avLst/>
            </a:prstGeom>
            <a:noFill/>
            <a:ln w="57150">
              <a:solidFill>
                <a:schemeClr val="accent1"/>
              </a:solidFill>
              <a:round/>
              <a:headEnd/>
              <a:tailEnd type="triangle" w="med" len="med"/>
            </a:ln>
          </p:spPr>
          <p:txBody>
            <a:bodyPr wrap="none" anchor="ctr"/>
            <a:lstStyle/>
            <a:p>
              <a:endParaRPr lang="en-US"/>
            </a:p>
          </p:txBody>
        </p:sp>
        <p:sp>
          <p:nvSpPr>
            <p:cNvPr id="40973" name="Text Box 23"/>
            <p:cNvSpPr txBox="1">
              <a:spLocks noChangeArrowheads="1"/>
            </p:cNvSpPr>
            <p:nvPr/>
          </p:nvSpPr>
          <p:spPr bwMode="auto">
            <a:xfrm>
              <a:off x="5014" y="2516"/>
              <a:ext cx="278" cy="154"/>
            </a:xfrm>
            <a:prstGeom prst="rect">
              <a:avLst/>
            </a:prstGeom>
            <a:noFill/>
            <a:ln w="12700" algn="ctr">
              <a:noFill/>
              <a:miter lim="800000"/>
              <a:headEnd/>
              <a:tailEnd/>
            </a:ln>
          </p:spPr>
          <p:txBody>
            <a:bodyPr>
              <a:spAutoFit/>
            </a:bodyPr>
            <a:lstStyle/>
            <a:p>
              <a:pPr algn="ctr">
                <a:spcBef>
                  <a:spcPct val="50000"/>
                </a:spcBef>
              </a:pPr>
              <a:r>
                <a:rPr lang="en-US" sz="1000" b="1">
                  <a:ea typeface="MS PGothic"/>
                  <a:cs typeface="MS PGothic"/>
                </a:rPr>
                <a:t>9U</a:t>
              </a:r>
            </a:p>
          </p:txBody>
        </p:sp>
        <p:sp>
          <p:nvSpPr>
            <p:cNvPr id="40974" name="Rectangle 24"/>
            <p:cNvSpPr>
              <a:spLocks noChangeArrowheads="1"/>
            </p:cNvSpPr>
            <p:nvPr/>
          </p:nvSpPr>
          <p:spPr bwMode="auto">
            <a:xfrm>
              <a:off x="4268" y="2495"/>
              <a:ext cx="96" cy="27"/>
            </a:xfrm>
            <a:prstGeom prst="rect">
              <a:avLst/>
            </a:prstGeom>
            <a:solidFill>
              <a:schemeClr val="tx1"/>
            </a:solidFill>
            <a:ln w="12700" algn="ctr">
              <a:noFill/>
              <a:miter lim="800000"/>
              <a:headEnd/>
              <a:tailEnd/>
            </a:ln>
          </p:spPr>
          <p:txBody>
            <a:bodyPr wrap="none" anchor="ctr"/>
            <a:lstStyle/>
            <a:p>
              <a:endParaRPr lang="en-US" sz="2000">
                <a:ea typeface="MS PGothic"/>
                <a:cs typeface="MS PGothic"/>
              </a:endParaRPr>
            </a:p>
          </p:txBody>
        </p:sp>
        <p:sp>
          <p:nvSpPr>
            <p:cNvPr id="40975" name="Rectangle 25"/>
            <p:cNvSpPr>
              <a:spLocks noChangeArrowheads="1"/>
            </p:cNvSpPr>
            <p:nvPr/>
          </p:nvSpPr>
          <p:spPr bwMode="auto">
            <a:xfrm>
              <a:off x="4532" y="2507"/>
              <a:ext cx="96" cy="27"/>
            </a:xfrm>
            <a:prstGeom prst="rect">
              <a:avLst/>
            </a:prstGeom>
            <a:solidFill>
              <a:schemeClr val="tx1"/>
            </a:solidFill>
            <a:ln w="12700" algn="ctr">
              <a:noFill/>
              <a:miter lim="800000"/>
              <a:headEnd/>
              <a:tailEnd/>
            </a:ln>
          </p:spPr>
          <p:txBody>
            <a:bodyPr wrap="none" anchor="ctr"/>
            <a:lstStyle/>
            <a:p>
              <a:endParaRPr lang="en-US" sz="2000">
                <a:ea typeface="MS PGothic"/>
                <a:cs typeface="MS PGothic"/>
              </a:endParaRPr>
            </a:p>
          </p:txBody>
        </p:sp>
        <p:sp>
          <p:nvSpPr>
            <p:cNvPr id="40976" name="Rectangle 26"/>
            <p:cNvSpPr>
              <a:spLocks noChangeArrowheads="1"/>
            </p:cNvSpPr>
            <p:nvPr/>
          </p:nvSpPr>
          <p:spPr bwMode="auto">
            <a:xfrm>
              <a:off x="4530" y="2673"/>
              <a:ext cx="96" cy="27"/>
            </a:xfrm>
            <a:prstGeom prst="rect">
              <a:avLst/>
            </a:prstGeom>
            <a:solidFill>
              <a:schemeClr val="tx1"/>
            </a:solidFill>
            <a:ln w="12700" algn="ctr">
              <a:noFill/>
              <a:miter lim="800000"/>
              <a:headEnd/>
              <a:tailEnd/>
            </a:ln>
          </p:spPr>
          <p:txBody>
            <a:bodyPr wrap="none" anchor="ctr"/>
            <a:lstStyle/>
            <a:p>
              <a:endParaRPr lang="en-US" sz="2000">
                <a:ea typeface="MS PGothic"/>
                <a:cs typeface="MS PGothic"/>
              </a:endParaRPr>
            </a:p>
          </p:txBody>
        </p:sp>
        <p:sp>
          <p:nvSpPr>
            <p:cNvPr id="40977" name="Rectangle 27"/>
            <p:cNvSpPr>
              <a:spLocks noChangeArrowheads="1"/>
            </p:cNvSpPr>
            <p:nvPr/>
          </p:nvSpPr>
          <p:spPr bwMode="auto">
            <a:xfrm>
              <a:off x="4304" y="2671"/>
              <a:ext cx="96" cy="27"/>
            </a:xfrm>
            <a:prstGeom prst="rect">
              <a:avLst/>
            </a:prstGeom>
            <a:solidFill>
              <a:schemeClr val="tx1"/>
            </a:solidFill>
            <a:ln w="12700" algn="ctr">
              <a:noFill/>
              <a:miter lim="800000"/>
              <a:headEnd/>
              <a:tailEnd/>
            </a:ln>
          </p:spPr>
          <p:txBody>
            <a:bodyPr wrap="none" anchor="ctr"/>
            <a:lstStyle/>
            <a:p>
              <a:endParaRPr lang="en-US" sz="2000">
                <a:ea typeface="MS PGothic"/>
                <a:cs typeface="MS PGothic"/>
              </a:endParaRPr>
            </a:p>
          </p:txBody>
        </p:sp>
      </p:grpSp>
      <p:sp>
        <p:nvSpPr>
          <p:cNvPr id="40966" name="Rectangle 28"/>
          <p:cNvSpPr>
            <a:spLocks noChangeArrowheads="1"/>
          </p:cNvSpPr>
          <p:nvPr/>
        </p:nvSpPr>
        <p:spPr bwMode="auto">
          <a:xfrm>
            <a:off x="6986588" y="1571625"/>
            <a:ext cx="117475" cy="1384300"/>
          </a:xfrm>
          <a:prstGeom prst="rect">
            <a:avLst/>
          </a:prstGeom>
          <a:noFill/>
          <a:ln w="38100" algn="ctr">
            <a:solidFill>
              <a:schemeClr val="accent1"/>
            </a:solidFill>
            <a:miter lim="800000"/>
            <a:headEnd/>
            <a:tailEnd/>
          </a:ln>
        </p:spPr>
        <p:txBody>
          <a:bodyPr wrap="none" anchor="ctr"/>
          <a:lstStyle/>
          <a:p>
            <a:endParaRPr lang="en-US" sz="2000">
              <a:ea typeface="MS PGothic"/>
              <a:cs typeface="MS PGothic"/>
            </a:endParaRPr>
          </a:p>
        </p:txBody>
      </p:sp>
      <p:sp>
        <p:nvSpPr>
          <p:cNvPr id="40967" name="Rectangle 29"/>
          <p:cNvSpPr>
            <a:spLocks noChangeArrowheads="1"/>
          </p:cNvSpPr>
          <p:nvPr/>
        </p:nvSpPr>
        <p:spPr bwMode="auto">
          <a:xfrm>
            <a:off x="7394575" y="1590675"/>
            <a:ext cx="117475" cy="1384300"/>
          </a:xfrm>
          <a:prstGeom prst="rect">
            <a:avLst/>
          </a:prstGeom>
          <a:noFill/>
          <a:ln w="38100" algn="ctr">
            <a:solidFill>
              <a:schemeClr val="accent1"/>
            </a:solidFill>
            <a:miter lim="800000"/>
            <a:headEnd/>
            <a:tailEnd/>
          </a:ln>
        </p:spPr>
        <p:txBody>
          <a:bodyPr wrap="none" anchor="ctr"/>
          <a:lstStyle/>
          <a:p>
            <a:endParaRPr lang="en-US" sz="2000">
              <a:ea typeface="MS PGothic"/>
              <a:cs typeface="MS PGothic"/>
            </a:endParaRPr>
          </a:p>
        </p:txBody>
      </p:sp>
      <p:sp>
        <p:nvSpPr>
          <p:cNvPr id="33" name="Rectangle 32"/>
          <p:cNvSpPr/>
          <p:nvPr/>
        </p:nvSpPr>
        <p:spPr>
          <a:xfrm>
            <a:off x="8131992" y="6575100"/>
            <a:ext cx="260008" cy="246221"/>
          </a:xfrm>
          <a:prstGeom prst="rect">
            <a:avLst/>
          </a:prstGeom>
        </p:spPr>
        <p:txBody>
          <a:bodyPr wrap="none">
            <a:spAutoFit/>
          </a:bodyPr>
          <a:lstStyle/>
          <a:p>
            <a:fld id="{EF239784-2CD6-4FBE-9E1B-1B7B938400AE}" type="slidenum">
              <a:rPr lang="en-US" sz="1000" smtClean="0">
                <a:solidFill>
                  <a:schemeClr val="tx2"/>
                </a:solidFill>
                <a:latin typeface="Franklin Gothic Book" pitchFamily="34" charset="0"/>
              </a:rPr>
              <a:pPr/>
              <a:t>51</a:t>
            </a:fld>
            <a:endParaRPr lang="en-US" sz="1000" dirty="0"/>
          </a:p>
        </p:txBody>
      </p:sp>
      <p:sp>
        <p:nvSpPr>
          <p:cNvPr id="34" name="Date Placeholder 18"/>
          <p:cNvSpPr txBox="1">
            <a:spLocks noGrp="1"/>
          </p:cNvSpPr>
          <p:nvPr/>
        </p:nvSpPr>
        <p:spPr bwMode="auto">
          <a:xfrm>
            <a:off x="4572000" y="6630988"/>
            <a:ext cx="2133600" cy="155575"/>
          </a:xfrm>
          <a:prstGeom prst="rect">
            <a:avLst/>
          </a:prstGeom>
          <a:noFill/>
          <a:ln w="9525">
            <a:noFill/>
            <a:miter lim="800000"/>
            <a:headEnd/>
            <a:tailEnd/>
          </a:ln>
        </p:spPr>
        <p:txBody>
          <a:bodyPr lIns="0" tIns="0" rIns="0" bIns="0" anchor="b"/>
          <a:lstStyle/>
          <a:p>
            <a:r>
              <a:rPr lang="en-US" sz="800" dirty="0" smtClean="0">
                <a:solidFill>
                  <a:schemeClr val="tx2"/>
                </a:solidFill>
                <a:latin typeface="Franklin Gothic Book" pitchFamily="34" charset="0"/>
              </a:rPr>
              <a:t>September 2010</a:t>
            </a:r>
            <a:endParaRPr lang="en-US" sz="800" dirty="0">
              <a:solidFill>
                <a:schemeClr val="tx2"/>
              </a:solidFill>
              <a:latin typeface="Franklin Gothic Book" pitchFamily="34" charset="0"/>
            </a:endParaRPr>
          </a:p>
        </p:txBody>
      </p:sp>
      <p:sp>
        <p:nvSpPr>
          <p:cNvPr id="35" name="Footer Placeholder 29"/>
          <p:cNvSpPr txBox="1">
            <a:spLocks noGrp="1"/>
          </p:cNvSpPr>
          <p:nvPr/>
        </p:nvSpPr>
        <p:spPr>
          <a:xfrm>
            <a:off x="465138" y="6650038"/>
            <a:ext cx="4033837" cy="138112"/>
          </a:xfrm>
          <a:prstGeom prst="rect">
            <a:avLst/>
          </a:prstGeom>
          <a:noFill/>
        </p:spPr>
        <p:txBody>
          <a:bodyPr lIns="0" tIns="0" rIns="0" bIns="0" anchor="b"/>
          <a:lstStyle/>
          <a:p>
            <a:pPr fontAlgn="auto">
              <a:spcBef>
                <a:spcPts val="0"/>
              </a:spcBef>
              <a:spcAft>
                <a:spcPts val="0"/>
              </a:spcAft>
              <a:defRPr/>
            </a:pPr>
            <a:r>
              <a:rPr lang="en-US" sz="800">
                <a:solidFill>
                  <a:schemeClr val="tx1">
                    <a:tint val="75000"/>
                  </a:schemeClr>
                </a:solidFill>
                <a:latin typeface="+mn-lt"/>
              </a:rPr>
              <a:t>© 2010 Brocade Communications Systems, Inc. Company Proprietary Information</a:t>
            </a:r>
          </a:p>
        </p:txBody>
      </p:sp>
      <p:pic>
        <p:nvPicPr>
          <p:cNvPr id="38" name="Picture 6" descr="5100_angle2_med"/>
          <p:cNvPicPr>
            <a:picLocks noChangeAspect="1" noChangeArrowheads="1"/>
          </p:cNvPicPr>
          <p:nvPr/>
        </p:nvPicPr>
        <p:blipFill>
          <a:blip r:embed="rId5" cstate="print"/>
          <a:srcRect/>
          <a:stretch>
            <a:fillRect/>
          </a:stretch>
        </p:blipFill>
        <p:spPr bwMode="auto">
          <a:xfrm>
            <a:off x="6508750" y="5744605"/>
            <a:ext cx="1442366" cy="349951"/>
          </a:xfrm>
          <a:prstGeom prst="rect">
            <a:avLst/>
          </a:prstGeom>
          <a:noFill/>
        </p:spPr>
      </p:pic>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8" descr="C:\jim\photos\products\16Gb\blades\CR16-4\CR16-4_angle_med.png"/>
          <p:cNvPicPr>
            <a:picLocks noChangeAspect="1" noChangeArrowheads="1"/>
          </p:cNvPicPr>
          <p:nvPr/>
        </p:nvPicPr>
        <p:blipFill>
          <a:blip r:embed="rId3"/>
          <a:srcRect/>
          <a:stretch>
            <a:fillRect/>
          </a:stretch>
        </p:blipFill>
        <p:spPr bwMode="auto">
          <a:xfrm>
            <a:off x="8149844" y="1585573"/>
            <a:ext cx="789580" cy="1810512"/>
          </a:xfrm>
          <a:prstGeom prst="rect">
            <a:avLst/>
          </a:prstGeom>
          <a:noFill/>
        </p:spPr>
      </p:pic>
      <p:pic>
        <p:nvPicPr>
          <p:cNvPr id="23" name="Picture 7" descr="C:\jim\photos\products\16Gb\blades\CR16-8\CR16-8_angle_med.png"/>
          <p:cNvPicPr>
            <a:picLocks noChangeAspect="1" noChangeArrowheads="1"/>
          </p:cNvPicPr>
          <p:nvPr/>
        </p:nvPicPr>
        <p:blipFill>
          <a:blip r:embed="rId4"/>
          <a:srcRect/>
          <a:stretch>
            <a:fillRect/>
          </a:stretch>
        </p:blipFill>
        <p:spPr bwMode="auto">
          <a:xfrm>
            <a:off x="6991096" y="1569753"/>
            <a:ext cx="767849" cy="1810512"/>
          </a:xfrm>
          <a:prstGeom prst="rect">
            <a:avLst/>
          </a:prstGeom>
          <a:noFill/>
        </p:spPr>
      </p:pic>
      <p:sp>
        <p:nvSpPr>
          <p:cNvPr id="40" name="Title 39"/>
          <p:cNvSpPr>
            <a:spLocks noGrp="1"/>
          </p:cNvSpPr>
          <p:nvPr>
            <p:ph type="title"/>
          </p:nvPr>
        </p:nvSpPr>
        <p:spPr/>
        <p:txBody>
          <a:bodyPr/>
          <a:lstStyle/>
          <a:p>
            <a:r>
              <a:rPr lang="en-US" dirty="0" smtClean="0"/>
              <a:t>Scale-Out Optical ICLs </a:t>
            </a:r>
            <a:endParaRPr lang="en-US" dirty="0"/>
          </a:p>
        </p:txBody>
      </p:sp>
      <p:sp>
        <p:nvSpPr>
          <p:cNvPr id="19" name="Content Placeholder 18"/>
          <p:cNvSpPr>
            <a:spLocks noGrp="1"/>
          </p:cNvSpPr>
          <p:nvPr>
            <p:ph idx="1"/>
          </p:nvPr>
        </p:nvSpPr>
        <p:spPr>
          <a:xfrm>
            <a:off x="350839" y="1672808"/>
            <a:ext cx="6433138" cy="5124993"/>
          </a:xfrm>
        </p:spPr>
        <p:txBody>
          <a:bodyPr/>
          <a:lstStyle/>
          <a:p>
            <a:r>
              <a:rPr lang="en-US" sz="1800" dirty="0" smtClean="0"/>
              <a:t>Maximizes performance and scalability of SAN fabrics</a:t>
            </a:r>
          </a:p>
          <a:p>
            <a:pPr lvl="1"/>
            <a:r>
              <a:rPr lang="en-US" sz="1600" dirty="0" smtClean="0"/>
              <a:t>Connect up to six chassis (core-edge)</a:t>
            </a:r>
          </a:p>
          <a:p>
            <a:pPr lvl="1"/>
            <a:r>
              <a:rPr lang="en-US" sz="1600" dirty="0" smtClean="0"/>
              <a:t>Each ICL port delivers 64 Gbps (4×16 Gbps) bandwidth </a:t>
            </a:r>
          </a:p>
          <a:p>
            <a:pPr lvl="1"/>
            <a:r>
              <a:rPr lang="en-US" sz="1600" dirty="0" smtClean="0"/>
              <a:t>32 ICL ports per Brocade DCX 8510-8 chassis</a:t>
            </a:r>
          </a:p>
          <a:p>
            <a:pPr lvl="1"/>
            <a:r>
              <a:rPr lang="en-US" sz="1600" dirty="0" smtClean="0"/>
              <a:t>16 ICL ports per Brocade DCX 8510-4 chassis</a:t>
            </a:r>
          </a:p>
          <a:p>
            <a:pPr lvl="1"/>
            <a:r>
              <a:rPr lang="en-US" sz="1600" dirty="0" smtClean="0"/>
              <a:t>Up to 2 Tbps ICL bandwidth (four times existing)</a:t>
            </a:r>
          </a:p>
          <a:p>
            <a:pPr lvl="1"/>
            <a:r>
              <a:rPr lang="en-US" sz="1600" dirty="0" smtClean="0"/>
              <a:t>Up to 50 m universal optical cables</a:t>
            </a:r>
          </a:p>
          <a:p>
            <a:r>
              <a:rPr lang="en-US" sz="1800" dirty="0" smtClean="0"/>
              <a:t>Minimizes latency between chassis</a:t>
            </a:r>
          </a:p>
          <a:p>
            <a:pPr lvl="1"/>
            <a:r>
              <a:rPr lang="en-US" sz="1600" dirty="0" smtClean="0"/>
              <a:t>Lowest-latency switching through the backplane vs. ISLs</a:t>
            </a:r>
          </a:p>
          <a:p>
            <a:pPr lvl="1"/>
            <a:r>
              <a:rPr lang="en-US" sz="1600" dirty="0" smtClean="0"/>
              <a:t>Does not count as a hop for FICON environments</a:t>
            </a:r>
          </a:p>
          <a:p>
            <a:r>
              <a:rPr lang="en-US" sz="1800" dirty="0" smtClean="0">
                <a:sym typeface="SymbolProp BT" pitchFamily="2" charset="2"/>
              </a:rPr>
              <a:t>Maximizes load balancing and availability</a:t>
            </a:r>
          </a:p>
          <a:p>
            <a:pPr lvl="1"/>
            <a:r>
              <a:rPr lang="en-US" sz="1600" dirty="0" smtClean="0">
                <a:sym typeface="SymbolProp BT" pitchFamily="2" charset="2"/>
              </a:rPr>
              <a:t>Frame-based trunking is automatically enabled between four ICLs</a:t>
            </a:r>
          </a:p>
          <a:p>
            <a:pPr lvl="1"/>
            <a:r>
              <a:rPr lang="en-US" sz="1600" dirty="0" smtClean="0">
                <a:sym typeface="SymbolProp BT" pitchFamily="2" charset="2"/>
              </a:rPr>
              <a:t>DPS distributes exchanges across all frame trunks</a:t>
            </a:r>
          </a:p>
          <a:p>
            <a:pPr lvl="1"/>
            <a:r>
              <a:rPr lang="en-US" sz="1600" dirty="0" smtClean="0">
                <a:sym typeface="SymbolProp BT" pitchFamily="2" charset="2"/>
              </a:rPr>
              <a:t>If an ICL fails, traffic automatically flows over the remaining ICLs</a:t>
            </a:r>
            <a:endParaRPr lang="en-US" sz="1600" dirty="0" smtClean="0"/>
          </a:p>
          <a:p>
            <a:pPr lvl="1"/>
            <a:endParaRPr lang="en-US" sz="1600" dirty="0" smtClean="0"/>
          </a:p>
        </p:txBody>
      </p:sp>
      <p:sp>
        <p:nvSpPr>
          <p:cNvPr id="20" name="Text Placeholder 19"/>
          <p:cNvSpPr>
            <a:spLocks noGrp="1"/>
          </p:cNvSpPr>
          <p:nvPr>
            <p:ph type="body" idx="10"/>
          </p:nvPr>
        </p:nvSpPr>
        <p:spPr/>
        <p:txBody>
          <a:bodyPr/>
          <a:lstStyle/>
          <a:p>
            <a:r>
              <a:rPr lang="en-US" dirty="0" smtClean="0"/>
              <a:t>Backbone scalability, performance, and reliability</a:t>
            </a:r>
            <a:endParaRPr lang="en-US" dirty="0"/>
          </a:p>
        </p:txBody>
      </p:sp>
      <p:sp>
        <p:nvSpPr>
          <p:cNvPr id="15" name="Footer Placeholder 14"/>
          <p:cNvSpPr>
            <a:spLocks noGrp="1"/>
          </p:cNvSpPr>
          <p:nvPr>
            <p:ph type="ftr" sz="quarter" idx="3"/>
          </p:nvPr>
        </p:nvSpPr>
        <p:spPr/>
        <p:txBody>
          <a:bodyPr/>
          <a:lstStyle/>
          <a:p>
            <a:r>
              <a:rPr lang="en-US" smtClean="0"/>
              <a:t>© 2011 Brocade Communications Systems, Inc. - COMPANY PROPRIETARY INFORMATION</a:t>
            </a:r>
            <a:endParaRPr lang="en-US" dirty="0"/>
          </a:p>
        </p:txBody>
      </p:sp>
      <p:sp>
        <p:nvSpPr>
          <p:cNvPr id="14" name="Slide Number Placeholder 13"/>
          <p:cNvSpPr>
            <a:spLocks noGrp="1"/>
          </p:cNvSpPr>
          <p:nvPr>
            <p:ph type="sldNum" sz="quarter" idx="4"/>
          </p:nvPr>
        </p:nvSpPr>
        <p:spPr/>
        <p:txBody>
          <a:bodyPr/>
          <a:lstStyle/>
          <a:p>
            <a:fld id="{7BCC8D0D-EAEC-449D-9161-023DFF90F2E2}" type="slidenum">
              <a:rPr lang="en-US" smtClean="0"/>
              <a:pPr/>
              <a:t>52</a:t>
            </a:fld>
            <a:endParaRPr lang="en-US" dirty="0"/>
          </a:p>
        </p:txBody>
      </p:sp>
      <p:sp>
        <p:nvSpPr>
          <p:cNvPr id="27" name="TextBox 26"/>
          <p:cNvSpPr txBox="1"/>
          <p:nvPr/>
        </p:nvSpPr>
        <p:spPr bwMode="auto">
          <a:xfrm>
            <a:off x="6958149" y="3683733"/>
            <a:ext cx="1924594" cy="738664"/>
          </a:xfrm>
          <a:prstGeom prst="rect">
            <a:avLst/>
          </a:prstGeom>
          <a:noFill/>
          <a:ln w="19050" algn="ctr">
            <a:noFill/>
            <a:miter lim="800000"/>
            <a:headEnd/>
            <a:tailEnd/>
          </a:ln>
        </p:spPr>
        <p:txBody>
          <a:bodyPr wrap="square" lIns="0" tIns="0" rIns="0" bIns="0" rtlCol="0">
            <a:spAutoFit/>
          </a:bodyPr>
          <a:lstStyle/>
          <a:p>
            <a:r>
              <a:rPr lang="en-US" sz="1600" dirty="0" smtClean="0"/>
              <a:t>New core routing blades with optical ICL ports</a:t>
            </a:r>
          </a:p>
        </p:txBody>
      </p:sp>
      <p:sp>
        <p:nvSpPr>
          <p:cNvPr id="28" name="Rectangle 27"/>
          <p:cNvSpPr/>
          <p:nvPr/>
        </p:nvSpPr>
        <p:spPr bwMode="auto">
          <a:xfrm>
            <a:off x="7176736" y="2241371"/>
            <a:ext cx="139337" cy="766354"/>
          </a:xfrm>
          <a:prstGeom prst="rect">
            <a:avLst/>
          </a:prstGeom>
          <a:noFill/>
          <a:ln w="28575" algn="ctr">
            <a:solidFill>
              <a:schemeClr val="bg2"/>
            </a:solidFill>
            <a:miter lim="800000"/>
            <a:headEnd/>
            <a:tailEnd/>
          </a:ln>
        </p:spPr>
        <p:txBody>
          <a:bodyPr wrap="none" rtlCol="0" anchor="ctr"/>
          <a:lstStyle/>
          <a:p>
            <a:pPr algn="ctr"/>
            <a:endParaRPr lang="en-US" dirty="0"/>
          </a:p>
        </p:txBody>
      </p:sp>
      <p:sp>
        <p:nvSpPr>
          <p:cNvPr id="29" name="Rectangle 28"/>
          <p:cNvSpPr/>
          <p:nvPr/>
        </p:nvSpPr>
        <p:spPr bwMode="auto">
          <a:xfrm>
            <a:off x="8365021" y="2241371"/>
            <a:ext cx="139337" cy="766354"/>
          </a:xfrm>
          <a:prstGeom prst="rect">
            <a:avLst/>
          </a:prstGeom>
          <a:noFill/>
          <a:ln w="28575" algn="ctr">
            <a:solidFill>
              <a:schemeClr val="bg2"/>
            </a:solidFill>
            <a:miter lim="800000"/>
            <a:headEnd/>
            <a:tailEnd/>
          </a:ln>
        </p:spPr>
        <p:txBody>
          <a:bodyPr wrap="none" rtlCol="0" anchor="ctr"/>
          <a:lstStyle/>
          <a:p>
            <a:pPr algn="ctr"/>
            <a:endParaRPr lang="en-US" dirty="0"/>
          </a:p>
        </p:txBody>
      </p:sp>
      <p:pic>
        <p:nvPicPr>
          <p:cNvPr id="36" name="Picture 3" descr="G:\Pluto\2011_01_13\QSFP_64G_angle_med.png"/>
          <p:cNvPicPr>
            <a:picLocks noChangeAspect="1" noChangeArrowheads="1"/>
          </p:cNvPicPr>
          <p:nvPr/>
        </p:nvPicPr>
        <p:blipFill>
          <a:blip r:embed="rId5"/>
          <a:srcRect/>
          <a:stretch>
            <a:fillRect/>
          </a:stretch>
        </p:blipFill>
        <p:spPr bwMode="auto">
          <a:xfrm>
            <a:off x="8197052" y="4598086"/>
            <a:ext cx="737943" cy="426638"/>
          </a:xfrm>
          <a:prstGeom prst="rect">
            <a:avLst/>
          </a:prstGeom>
          <a:noFill/>
        </p:spPr>
      </p:pic>
      <p:pic>
        <p:nvPicPr>
          <p:cNvPr id="37" name="Picture 4" descr="G:\Pluto\2011_01_13\QSFP_64G_front_med.png"/>
          <p:cNvPicPr>
            <a:picLocks noChangeAspect="1" noChangeArrowheads="1"/>
          </p:cNvPicPr>
          <p:nvPr/>
        </p:nvPicPr>
        <p:blipFill>
          <a:blip r:embed="rId6"/>
          <a:srcRect/>
          <a:stretch>
            <a:fillRect/>
          </a:stretch>
        </p:blipFill>
        <p:spPr bwMode="auto">
          <a:xfrm>
            <a:off x="8475261" y="5192501"/>
            <a:ext cx="296692" cy="343307"/>
          </a:xfrm>
          <a:prstGeom prst="rect">
            <a:avLst/>
          </a:prstGeom>
          <a:noFill/>
        </p:spPr>
      </p:pic>
      <p:sp>
        <p:nvSpPr>
          <p:cNvPr id="38" name="Rectangle 37"/>
          <p:cNvSpPr/>
          <p:nvPr/>
        </p:nvSpPr>
        <p:spPr>
          <a:xfrm>
            <a:off x="6962814" y="5822085"/>
            <a:ext cx="1915264" cy="584775"/>
          </a:xfrm>
          <a:prstGeom prst="rect">
            <a:avLst/>
          </a:prstGeom>
        </p:spPr>
        <p:txBody>
          <a:bodyPr wrap="square">
            <a:spAutoFit/>
          </a:bodyPr>
          <a:lstStyle/>
          <a:p>
            <a:r>
              <a:rPr lang="en-US" sz="1600" dirty="0" smtClean="0"/>
              <a:t>New ICL optics QSFP (4×16 Gbps) </a:t>
            </a:r>
          </a:p>
        </p:txBody>
      </p:sp>
      <p:sp>
        <p:nvSpPr>
          <p:cNvPr id="21" name="TextBox 20"/>
          <p:cNvSpPr txBox="1"/>
          <p:nvPr/>
        </p:nvSpPr>
        <p:spPr bwMode="auto">
          <a:xfrm>
            <a:off x="6932022" y="3407231"/>
            <a:ext cx="813300" cy="184666"/>
          </a:xfrm>
          <a:prstGeom prst="rect">
            <a:avLst/>
          </a:prstGeom>
          <a:noFill/>
          <a:ln w="19050" algn="ctr">
            <a:noFill/>
            <a:miter lim="800000"/>
            <a:headEnd/>
            <a:tailEnd/>
          </a:ln>
        </p:spPr>
        <p:txBody>
          <a:bodyPr wrap="none" lIns="0" tIns="0" rIns="0" bIns="0" rtlCol="0">
            <a:spAutoFit/>
          </a:bodyPr>
          <a:lstStyle/>
          <a:p>
            <a:r>
              <a:rPr lang="en-US" sz="1200" b="1" dirty="0" smtClean="0"/>
              <a:t>8510-8 Core</a:t>
            </a:r>
          </a:p>
        </p:txBody>
      </p:sp>
      <p:sp>
        <p:nvSpPr>
          <p:cNvPr id="22" name="TextBox 21"/>
          <p:cNvSpPr txBox="1"/>
          <p:nvPr/>
        </p:nvSpPr>
        <p:spPr bwMode="auto">
          <a:xfrm>
            <a:off x="8129451" y="3407231"/>
            <a:ext cx="813300" cy="184666"/>
          </a:xfrm>
          <a:prstGeom prst="rect">
            <a:avLst/>
          </a:prstGeom>
          <a:noFill/>
          <a:ln w="19050" algn="ctr">
            <a:noFill/>
            <a:miter lim="800000"/>
            <a:headEnd/>
            <a:tailEnd/>
          </a:ln>
        </p:spPr>
        <p:txBody>
          <a:bodyPr wrap="none" lIns="0" tIns="0" rIns="0" bIns="0" rtlCol="0">
            <a:spAutoFit/>
          </a:bodyPr>
          <a:lstStyle/>
          <a:p>
            <a:r>
              <a:rPr lang="en-US" sz="1200" b="1" dirty="0" smtClean="0"/>
              <a:t>8510-4 Core</a:t>
            </a:r>
          </a:p>
        </p:txBody>
      </p:sp>
      <p:pic>
        <p:nvPicPr>
          <p:cNvPr id="41" name="Picture 2" descr="G:\Pluto\2011_01_13\QSFP_cable_small.jpg"/>
          <p:cNvPicPr>
            <a:picLocks noChangeAspect="1" noChangeArrowheads="1"/>
          </p:cNvPicPr>
          <p:nvPr/>
        </p:nvPicPr>
        <p:blipFill>
          <a:blip r:embed="rId7"/>
          <a:srcRect/>
          <a:stretch>
            <a:fillRect/>
          </a:stretch>
        </p:blipFill>
        <p:spPr bwMode="auto">
          <a:xfrm>
            <a:off x="7032007" y="4586727"/>
            <a:ext cx="1119217" cy="1036608"/>
          </a:xfrm>
          <a:prstGeom prst="rect">
            <a:avLst/>
          </a:prstGeom>
          <a:noFill/>
        </p:spPr>
      </p:pic>
      <p:sp>
        <p:nvSpPr>
          <p:cNvPr id="18" name="Date Placeholder 17"/>
          <p:cNvSpPr>
            <a:spLocks noGrp="1"/>
          </p:cNvSpPr>
          <p:nvPr>
            <p:ph type="dt" sz="half" idx="2"/>
          </p:nvPr>
        </p:nvSpPr>
        <p:spPr/>
        <p:txBody>
          <a:bodyPr/>
          <a:lstStyle/>
          <a:p>
            <a:fld id="{128265FB-365D-40D6-885B-5B97E00FEB68}" type="datetime3">
              <a:rPr lang="en-AU" smtClean="0"/>
              <a:pPr/>
              <a:t>22 September, 2011</a:t>
            </a:fld>
            <a:endParaRPr lang="en-US" dirty="0"/>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ChangeArrowheads="1"/>
          </p:cNvSpPr>
          <p:nvPr>
            <p:ph type="title"/>
          </p:nvPr>
        </p:nvSpPr>
        <p:spPr/>
        <p:txBody>
          <a:bodyPr/>
          <a:lstStyle/>
          <a:p>
            <a:r>
              <a:rPr lang="en-US" dirty="0" smtClean="0"/>
              <a:t>In-flight Encryption over ISLs</a:t>
            </a:r>
            <a:endParaRPr lang="en-US" sz="2400" i="1" dirty="0"/>
          </a:p>
        </p:txBody>
      </p:sp>
      <p:sp>
        <p:nvSpPr>
          <p:cNvPr id="300" name="Content Placeholder 12"/>
          <p:cNvSpPr>
            <a:spLocks noGrp="1"/>
          </p:cNvSpPr>
          <p:nvPr>
            <p:ph idx="1"/>
          </p:nvPr>
        </p:nvSpPr>
        <p:spPr>
          <a:xfrm>
            <a:off x="350839" y="1672808"/>
            <a:ext cx="4691424" cy="5354799"/>
          </a:xfrm>
        </p:spPr>
        <p:txBody>
          <a:bodyPr/>
          <a:lstStyle/>
          <a:p>
            <a:r>
              <a:rPr lang="en-US" sz="2000" dirty="0" smtClean="0"/>
              <a:t>Encrypts data on 16 Gbps ISLs</a:t>
            </a:r>
          </a:p>
          <a:p>
            <a:pPr lvl="1"/>
            <a:r>
              <a:rPr lang="en-US" sz="1800" dirty="0" smtClean="0"/>
              <a:t>Switch-to-switch encryption, </a:t>
            </a:r>
            <a:br>
              <a:rPr lang="en-US" sz="1800" dirty="0" smtClean="0"/>
            </a:br>
            <a:r>
              <a:rPr lang="en-US" sz="1800" dirty="0" smtClean="0"/>
              <a:t>not device encryption</a:t>
            </a:r>
          </a:p>
          <a:p>
            <a:pPr lvl="1"/>
            <a:r>
              <a:rPr lang="en-US" sz="1800" spc="-50" dirty="0" smtClean="0"/>
              <a:t>Useful over </a:t>
            </a:r>
            <a:r>
              <a:rPr lang="en-US" sz="1800" spc="-50" dirty="0" err="1" smtClean="0"/>
              <a:t>Fibre</a:t>
            </a:r>
            <a:r>
              <a:rPr lang="en-US" sz="1800" spc="-50" dirty="0" smtClean="0"/>
              <a:t> Channel long-distance links</a:t>
            </a:r>
          </a:p>
          <a:p>
            <a:r>
              <a:rPr lang="en-US" sz="2000" dirty="0" smtClean="0"/>
              <a:t>Uses AES-GCM algorithm for both authentication and encryption</a:t>
            </a:r>
          </a:p>
          <a:p>
            <a:r>
              <a:rPr lang="en-US" sz="2000" dirty="0" smtClean="0"/>
              <a:t>Uses 256-bit encryption key</a:t>
            </a:r>
          </a:p>
          <a:p>
            <a:pPr>
              <a:defRPr/>
            </a:pPr>
            <a:r>
              <a:rPr lang="en-US" sz="2000" dirty="0" smtClean="0"/>
              <a:t>Keys do not expire as long as the link stays active</a:t>
            </a:r>
          </a:p>
          <a:p>
            <a:pPr>
              <a:defRPr/>
            </a:pPr>
            <a:r>
              <a:rPr lang="en-US" sz="2000" dirty="0" smtClean="0"/>
              <a:t>New set of keys enabled upon port disable/enable</a:t>
            </a:r>
          </a:p>
          <a:p>
            <a:pPr>
              <a:defRPr/>
            </a:pPr>
            <a:r>
              <a:rPr lang="en-US" sz="2000" dirty="0" smtClean="0"/>
              <a:t>Port-level authentication must be enabled before enabling encryption</a:t>
            </a:r>
          </a:p>
          <a:p>
            <a:endParaRPr lang="en-US" sz="2000" dirty="0" smtClean="0"/>
          </a:p>
        </p:txBody>
      </p:sp>
      <p:sp>
        <p:nvSpPr>
          <p:cNvPr id="1177" name="Text Placeholder 1176"/>
          <p:cNvSpPr>
            <a:spLocks noGrp="1"/>
          </p:cNvSpPr>
          <p:nvPr>
            <p:ph type="body" idx="10"/>
          </p:nvPr>
        </p:nvSpPr>
        <p:spPr>
          <a:xfrm>
            <a:off x="353568" y="1124716"/>
            <a:ext cx="8087171" cy="443198"/>
          </a:xfrm>
        </p:spPr>
        <p:txBody>
          <a:bodyPr/>
          <a:lstStyle/>
          <a:p>
            <a:r>
              <a:rPr lang="en-US" sz="2400" dirty="0" smtClean="0"/>
              <a:t>Minimizes the risk of unauthorized access</a:t>
            </a:r>
            <a:endParaRPr lang="en-US" dirty="0"/>
          </a:p>
        </p:txBody>
      </p:sp>
      <p:sp>
        <p:nvSpPr>
          <p:cNvPr id="17" name="Footer Placeholder 16"/>
          <p:cNvSpPr>
            <a:spLocks noGrp="1"/>
          </p:cNvSpPr>
          <p:nvPr>
            <p:ph type="ftr" sz="quarter" idx="3"/>
          </p:nvPr>
        </p:nvSpPr>
        <p:spPr/>
        <p:txBody>
          <a:bodyPr/>
          <a:lstStyle/>
          <a:p>
            <a:r>
              <a:rPr lang="en-US" smtClean="0"/>
              <a:t>© 2011 Brocade Communications Systems, Inc. - COMPANY PROPRIETARY INFORMATION</a:t>
            </a:r>
            <a:endParaRPr lang="en-US" dirty="0"/>
          </a:p>
        </p:txBody>
      </p:sp>
      <p:sp>
        <p:nvSpPr>
          <p:cNvPr id="14" name="Slide Number Placeholder 13"/>
          <p:cNvSpPr>
            <a:spLocks noGrp="1"/>
          </p:cNvSpPr>
          <p:nvPr>
            <p:ph type="sldNum" sz="quarter" idx="4"/>
          </p:nvPr>
        </p:nvSpPr>
        <p:spPr/>
        <p:txBody>
          <a:bodyPr/>
          <a:lstStyle/>
          <a:p>
            <a:fld id="{7BCC8D0D-EAEC-449D-9161-023DFF90F2E2}" type="slidenum">
              <a:rPr lang="en-US" smtClean="0"/>
              <a:pPr/>
              <a:t>53</a:t>
            </a:fld>
            <a:endParaRPr lang="en-US" dirty="0"/>
          </a:p>
        </p:txBody>
      </p:sp>
      <p:sp>
        <p:nvSpPr>
          <p:cNvPr id="701" name="Line 401"/>
          <p:cNvSpPr>
            <a:spLocks noChangeShapeType="1"/>
          </p:cNvSpPr>
          <p:nvPr/>
        </p:nvSpPr>
        <p:spPr bwMode="auto">
          <a:xfrm rot="3114672" flipH="1">
            <a:off x="7431321" y="2387393"/>
            <a:ext cx="73364" cy="2805503"/>
          </a:xfrm>
          <a:prstGeom prst="line">
            <a:avLst/>
          </a:prstGeom>
          <a:noFill/>
          <a:ln w="19050">
            <a:solidFill>
              <a:schemeClr val="tx1"/>
            </a:solidFill>
            <a:round/>
            <a:headEnd/>
            <a:tailEnd/>
          </a:ln>
        </p:spPr>
        <p:txBody>
          <a:bodyPr wrap="none" anchor="ctr"/>
          <a:lstStyle/>
          <a:p>
            <a:endParaRPr lang="en-US"/>
          </a:p>
        </p:txBody>
      </p:sp>
      <p:grpSp>
        <p:nvGrpSpPr>
          <p:cNvPr id="2" name="Group 1638"/>
          <p:cNvGrpSpPr/>
          <p:nvPr/>
        </p:nvGrpSpPr>
        <p:grpSpPr>
          <a:xfrm>
            <a:off x="4947734" y="4388317"/>
            <a:ext cx="2051128" cy="1281953"/>
            <a:chOff x="7224769" y="1048288"/>
            <a:chExt cx="1578572" cy="986606"/>
          </a:xfrm>
        </p:grpSpPr>
        <p:sp>
          <p:nvSpPr>
            <p:cNvPr id="703" name="Freeform 376"/>
            <p:cNvSpPr>
              <a:spLocks/>
            </p:cNvSpPr>
            <p:nvPr/>
          </p:nvSpPr>
          <p:spPr bwMode="gray">
            <a:xfrm>
              <a:off x="7224769" y="1076945"/>
              <a:ext cx="1578572" cy="957949"/>
            </a:xfrm>
            <a:custGeom>
              <a:avLst/>
              <a:gdLst>
                <a:gd name="T0" fmla="*/ 0 w 4021"/>
                <a:gd name="T1" fmla="*/ 0 h 2621"/>
                <a:gd name="T2" fmla="*/ 0 w 4021"/>
                <a:gd name="T3" fmla="*/ 0 h 2621"/>
                <a:gd name="T4" fmla="*/ 1 w 4021"/>
                <a:gd name="T5" fmla="*/ 0 h 2621"/>
                <a:gd name="T6" fmla="*/ 1 w 4021"/>
                <a:gd name="T7" fmla="*/ 0 h 2621"/>
                <a:gd name="T8" fmla="*/ 0 w 4021"/>
                <a:gd name="T9" fmla="*/ 0 h 2621"/>
                <a:gd name="T10" fmla="*/ 0 w 4021"/>
                <a:gd name="T11" fmla="*/ 0 h 2621"/>
                <a:gd name="T12" fmla="*/ 0 w 4021"/>
                <a:gd name="T13" fmla="*/ 0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B2B2B2"/>
            </a:solidFill>
            <a:ln w="9525">
              <a:solidFill>
                <a:srgbClr val="B2B2B2"/>
              </a:solidFill>
              <a:round/>
              <a:headEnd/>
              <a:tailEnd/>
            </a:ln>
          </p:spPr>
          <p:txBody>
            <a:bodyPr/>
            <a:lstStyle/>
            <a:p>
              <a:pPr algn="ctr"/>
              <a:endParaRPr lang="en-US" sz="1600"/>
            </a:p>
          </p:txBody>
        </p:sp>
        <p:sp>
          <p:nvSpPr>
            <p:cNvPr id="704" name="Freeform 377"/>
            <p:cNvSpPr>
              <a:spLocks/>
            </p:cNvSpPr>
            <p:nvPr/>
          </p:nvSpPr>
          <p:spPr bwMode="gray">
            <a:xfrm>
              <a:off x="7224769" y="1048288"/>
              <a:ext cx="1576380" cy="957949"/>
            </a:xfrm>
            <a:custGeom>
              <a:avLst/>
              <a:gdLst>
                <a:gd name="T0" fmla="*/ 0 w 4021"/>
                <a:gd name="T1" fmla="*/ 0 h 2621"/>
                <a:gd name="T2" fmla="*/ 0 w 4021"/>
                <a:gd name="T3" fmla="*/ 0 h 2621"/>
                <a:gd name="T4" fmla="*/ 1 w 4021"/>
                <a:gd name="T5" fmla="*/ 0 h 2621"/>
                <a:gd name="T6" fmla="*/ 1 w 4021"/>
                <a:gd name="T7" fmla="*/ 0 h 2621"/>
                <a:gd name="T8" fmla="*/ 0 w 4021"/>
                <a:gd name="T9" fmla="*/ 0 h 2621"/>
                <a:gd name="T10" fmla="*/ 0 w 4021"/>
                <a:gd name="T11" fmla="*/ 0 h 2621"/>
                <a:gd name="T12" fmla="*/ 0 w 4021"/>
                <a:gd name="T13" fmla="*/ 0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rgbClr val="B2B2B2"/>
              </a:solidFill>
              <a:round/>
              <a:headEnd/>
              <a:tailEnd/>
            </a:ln>
          </p:spPr>
          <p:txBody>
            <a:bodyPr/>
            <a:lstStyle/>
            <a:p>
              <a:pPr algn="ctr"/>
              <a:endParaRPr lang="en-US" sz="1600"/>
            </a:p>
          </p:txBody>
        </p:sp>
      </p:grpSp>
      <p:grpSp>
        <p:nvGrpSpPr>
          <p:cNvPr id="3" name="Group 1631"/>
          <p:cNvGrpSpPr/>
          <p:nvPr/>
        </p:nvGrpSpPr>
        <p:grpSpPr>
          <a:xfrm>
            <a:off x="7565428" y="2599183"/>
            <a:ext cx="1578572" cy="986606"/>
            <a:chOff x="7224769" y="1048288"/>
            <a:chExt cx="1578572" cy="986606"/>
          </a:xfrm>
        </p:grpSpPr>
        <p:sp>
          <p:nvSpPr>
            <p:cNvPr id="706" name="Freeform 376"/>
            <p:cNvSpPr>
              <a:spLocks/>
            </p:cNvSpPr>
            <p:nvPr/>
          </p:nvSpPr>
          <p:spPr bwMode="gray">
            <a:xfrm>
              <a:off x="7224769" y="1076945"/>
              <a:ext cx="1578572" cy="957949"/>
            </a:xfrm>
            <a:custGeom>
              <a:avLst/>
              <a:gdLst>
                <a:gd name="T0" fmla="*/ 0 w 4021"/>
                <a:gd name="T1" fmla="*/ 0 h 2621"/>
                <a:gd name="T2" fmla="*/ 0 w 4021"/>
                <a:gd name="T3" fmla="*/ 0 h 2621"/>
                <a:gd name="T4" fmla="*/ 1 w 4021"/>
                <a:gd name="T5" fmla="*/ 0 h 2621"/>
                <a:gd name="T6" fmla="*/ 1 w 4021"/>
                <a:gd name="T7" fmla="*/ 0 h 2621"/>
                <a:gd name="T8" fmla="*/ 0 w 4021"/>
                <a:gd name="T9" fmla="*/ 0 h 2621"/>
                <a:gd name="T10" fmla="*/ 0 w 4021"/>
                <a:gd name="T11" fmla="*/ 0 h 2621"/>
                <a:gd name="T12" fmla="*/ 0 w 4021"/>
                <a:gd name="T13" fmla="*/ 0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B2B2B2"/>
            </a:solidFill>
            <a:ln w="9525">
              <a:solidFill>
                <a:srgbClr val="B2B2B2"/>
              </a:solidFill>
              <a:round/>
              <a:headEnd/>
              <a:tailEnd/>
            </a:ln>
          </p:spPr>
          <p:txBody>
            <a:bodyPr/>
            <a:lstStyle/>
            <a:p>
              <a:pPr algn="ctr"/>
              <a:endParaRPr lang="en-US" sz="1600"/>
            </a:p>
          </p:txBody>
        </p:sp>
        <p:sp>
          <p:nvSpPr>
            <p:cNvPr id="707" name="Freeform 377"/>
            <p:cNvSpPr>
              <a:spLocks/>
            </p:cNvSpPr>
            <p:nvPr/>
          </p:nvSpPr>
          <p:spPr bwMode="gray">
            <a:xfrm>
              <a:off x="7224769" y="1048288"/>
              <a:ext cx="1576380" cy="957949"/>
            </a:xfrm>
            <a:custGeom>
              <a:avLst/>
              <a:gdLst>
                <a:gd name="T0" fmla="*/ 0 w 4021"/>
                <a:gd name="T1" fmla="*/ 0 h 2621"/>
                <a:gd name="T2" fmla="*/ 0 w 4021"/>
                <a:gd name="T3" fmla="*/ 0 h 2621"/>
                <a:gd name="T4" fmla="*/ 1 w 4021"/>
                <a:gd name="T5" fmla="*/ 0 h 2621"/>
                <a:gd name="T6" fmla="*/ 1 w 4021"/>
                <a:gd name="T7" fmla="*/ 0 h 2621"/>
                <a:gd name="T8" fmla="*/ 0 w 4021"/>
                <a:gd name="T9" fmla="*/ 0 h 2621"/>
                <a:gd name="T10" fmla="*/ 0 w 4021"/>
                <a:gd name="T11" fmla="*/ 0 h 2621"/>
                <a:gd name="T12" fmla="*/ 0 w 4021"/>
                <a:gd name="T13" fmla="*/ 0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rgbClr val="B2B2B2"/>
              </a:solidFill>
              <a:round/>
              <a:headEnd/>
              <a:tailEnd/>
            </a:ln>
          </p:spPr>
          <p:txBody>
            <a:bodyPr/>
            <a:lstStyle/>
            <a:p>
              <a:pPr algn="ctr"/>
              <a:endParaRPr lang="en-US" sz="1600"/>
            </a:p>
          </p:txBody>
        </p:sp>
      </p:grpSp>
      <p:grpSp>
        <p:nvGrpSpPr>
          <p:cNvPr id="4" name="Group 235"/>
          <p:cNvGrpSpPr>
            <a:grpSpLocks/>
          </p:cNvGrpSpPr>
          <p:nvPr/>
        </p:nvGrpSpPr>
        <p:grpSpPr bwMode="auto">
          <a:xfrm>
            <a:off x="7684324" y="2253330"/>
            <a:ext cx="374406" cy="743751"/>
            <a:chOff x="674" y="2435"/>
            <a:chExt cx="148" cy="294"/>
          </a:xfrm>
        </p:grpSpPr>
        <p:grpSp>
          <p:nvGrpSpPr>
            <p:cNvPr id="5" name="Group 236"/>
            <p:cNvGrpSpPr>
              <a:grpSpLocks/>
            </p:cNvGrpSpPr>
            <p:nvPr/>
          </p:nvGrpSpPr>
          <p:grpSpPr bwMode="auto">
            <a:xfrm>
              <a:off x="674" y="2528"/>
              <a:ext cx="148" cy="201"/>
              <a:chOff x="886" y="877"/>
              <a:chExt cx="383" cy="517"/>
            </a:xfrm>
          </p:grpSpPr>
          <p:grpSp>
            <p:nvGrpSpPr>
              <p:cNvPr id="6" name="Group 237"/>
              <p:cNvGrpSpPr>
                <a:grpSpLocks/>
              </p:cNvGrpSpPr>
              <p:nvPr/>
            </p:nvGrpSpPr>
            <p:grpSpPr bwMode="auto">
              <a:xfrm>
                <a:off x="886" y="997"/>
                <a:ext cx="383" cy="397"/>
                <a:chOff x="90" y="3408"/>
                <a:chExt cx="1899" cy="1970"/>
              </a:xfrm>
            </p:grpSpPr>
            <p:sp>
              <p:nvSpPr>
                <p:cNvPr id="754" name="Freeform 238"/>
                <p:cNvSpPr>
                  <a:spLocks/>
                </p:cNvSpPr>
                <p:nvPr/>
              </p:nvSpPr>
              <p:spPr bwMode="auto">
                <a:xfrm>
                  <a:off x="1013" y="4062"/>
                  <a:ext cx="976" cy="1316"/>
                </a:xfrm>
                <a:custGeom>
                  <a:avLst/>
                  <a:gdLst/>
                  <a:ahLst/>
                  <a:cxnLst>
                    <a:cxn ang="0">
                      <a:pos x="0" y="1316"/>
                    </a:cxn>
                    <a:cxn ang="0">
                      <a:pos x="0" y="690"/>
                    </a:cxn>
                    <a:cxn ang="0">
                      <a:pos x="976" y="0"/>
                    </a:cxn>
                    <a:cxn ang="0">
                      <a:pos x="976" y="626"/>
                    </a:cxn>
                    <a:cxn ang="0">
                      <a:pos x="0" y="1316"/>
                    </a:cxn>
                  </a:cxnLst>
                  <a:rect l="0" t="0" r="r" b="b"/>
                  <a:pathLst>
                    <a:path w="976" h="1316">
                      <a:moveTo>
                        <a:pt x="0" y="1316"/>
                      </a:moveTo>
                      <a:lnTo>
                        <a:pt x="0" y="690"/>
                      </a:lnTo>
                      <a:lnTo>
                        <a:pt x="976" y="0"/>
                      </a:lnTo>
                      <a:lnTo>
                        <a:pt x="976" y="626"/>
                      </a:lnTo>
                      <a:lnTo>
                        <a:pt x="0" y="1316"/>
                      </a:lnTo>
                      <a:close/>
                    </a:path>
                  </a:pathLst>
                </a:custGeom>
                <a:solidFill>
                  <a:srgbClr val="808080"/>
                </a:solidFill>
                <a:ln w="9525">
                  <a:noFill/>
                  <a:round/>
                  <a:headEnd/>
                  <a:tailEnd/>
                </a:ln>
              </p:spPr>
              <p:txBody>
                <a:bodyPr/>
                <a:lstStyle/>
                <a:p>
                  <a:endParaRPr lang="en-US"/>
                </a:p>
              </p:txBody>
            </p:sp>
            <p:sp>
              <p:nvSpPr>
                <p:cNvPr id="755" name="Freeform 239"/>
                <p:cNvSpPr>
                  <a:spLocks/>
                </p:cNvSpPr>
                <p:nvPr/>
              </p:nvSpPr>
              <p:spPr bwMode="auto">
                <a:xfrm>
                  <a:off x="90" y="3408"/>
                  <a:ext cx="1899" cy="1344"/>
                </a:xfrm>
                <a:custGeom>
                  <a:avLst/>
                  <a:gdLst/>
                  <a:ahLst/>
                  <a:cxnLst>
                    <a:cxn ang="0">
                      <a:pos x="923" y="1344"/>
                    </a:cxn>
                    <a:cxn ang="0">
                      <a:pos x="0" y="689"/>
                    </a:cxn>
                    <a:cxn ang="0">
                      <a:pos x="975" y="0"/>
                    </a:cxn>
                    <a:cxn ang="0">
                      <a:pos x="1899" y="654"/>
                    </a:cxn>
                    <a:cxn ang="0">
                      <a:pos x="923" y="1344"/>
                    </a:cxn>
                  </a:cxnLst>
                  <a:rect l="0" t="0" r="r" b="b"/>
                  <a:pathLst>
                    <a:path w="1899" h="1344">
                      <a:moveTo>
                        <a:pt x="923" y="1344"/>
                      </a:moveTo>
                      <a:lnTo>
                        <a:pt x="0" y="689"/>
                      </a:lnTo>
                      <a:lnTo>
                        <a:pt x="975" y="0"/>
                      </a:lnTo>
                      <a:lnTo>
                        <a:pt x="1899" y="654"/>
                      </a:lnTo>
                      <a:lnTo>
                        <a:pt x="923" y="1344"/>
                      </a:lnTo>
                      <a:close/>
                    </a:path>
                  </a:pathLst>
                </a:custGeom>
                <a:solidFill>
                  <a:srgbClr val="B2B2B2"/>
                </a:solidFill>
                <a:ln w="9525">
                  <a:noFill/>
                  <a:round/>
                  <a:headEnd/>
                  <a:tailEnd/>
                </a:ln>
              </p:spPr>
              <p:txBody>
                <a:bodyPr/>
                <a:lstStyle/>
                <a:p>
                  <a:endParaRPr lang="en-US"/>
                </a:p>
              </p:txBody>
            </p:sp>
            <p:sp>
              <p:nvSpPr>
                <p:cNvPr id="756" name="Freeform 240"/>
                <p:cNvSpPr>
                  <a:spLocks/>
                </p:cNvSpPr>
                <p:nvPr/>
              </p:nvSpPr>
              <p:spPr bwMode="auto">
                <a:xfrm>
                  <a:off x="90" y="4097"/>
                  <a:ext cx="923" cy="1281"/>
                </a:xfrm>
                <a:custGeom>
                  <a:avLst/>
                  <a:gdLst/>
                  <a:ahLst/>
                  <a:cxnLst>
                    <a:cxn ang="0">
                      <a:pos x="0" y="0"/>
                    </a:cxn>
                    <a:cxn ang="0">
                      <a:pos x="0" y="629"/>
                    </a:cxn>
                    <a:cxn ang="0">
                      <a:pos x="0" y="629"/>
                    </a:cxn>
                    <a:cxn ang="0">
                      <a:pos x="923" y="1281"/>
                    </a:cxn>
                    <a:cxn ang="0">
                      <a:pos x="923" y="1281"/>
                    </a:cxn>
                    <a:cxn ang="0">
                      <a:pos x="923" y="655"/>
                    </a:cxn>
                    <a:cxn ang="0">
                      <a:pos x="923" y="655"/>
                    </a:cxn>
                    <a:cxn ang="0">
                      <a:pos x="0" y="0"/>
                    </a:cxn>
                  </a:cxnLst>
                  <a:rect l="0" t="0" r="r" b="b"/>
                  <a:pathLst>
                    <a:path w="923" h="1281">
                      <a:moveTo>
                        <a:pt x="0" y="0"/>
                      </a:moveTo>
                      <a:lnTo>
                        <a:pt x="0" y="629"/>
                      </a:lnTo>
                      <a:lnTo>
                        <a:pt x="0" y="629"/>
                      </a:lnTo>
                      <a:lnTo>
                        <a:pt x="923" y="1281"/>
                      </a:lnTo>
                      <a:lnTo>
                        <a:pt x="923" y="1281"/>
                      </a:lnTo>
                      <a:lnTo>
                        <a:pt x="923" y="655"/>
                      </a:lnTo>
                      <a:lnTo>
                        <a:pt x="923" y="655"/>
                      </a:lnTo>
                      <a:lnTo>
                        <a:pt x="0" y="0"/>
                      </a:lnTo>
                      <a:close/>
                    </a:path>
                  </a:pathLst>
                </a:custGeom>
                <a:solidFill>
                  <a:srgbClr val="565656"/>
                </a:solidFill>
                <a:ln w="9525">
                  <a:noFill/>
                  <a:round/>
                  <a:headEnd/>
                  <a:tailEnd/>
                </a:ln>
              </p:spPr>
              <p:txBody>
                <a:bodyPr/>
                <a:lstStyle/>
                <a:p>
                  <a:endParaRPr lang="en-US"/>
                </a:p>
              </p:txBody>
            </p:sp>
            <p:sp>
              <p:nvSpPr>
                <p:cNvPr id="757" name="Freeform 241"/>
                <p:cNvSpPr>
                  <a:spLocks/>
                </p:cNvSpPr>
                <p:nvPr/>
              </p:nvSpPr>
              <p:spPr bwMode="auto">
                <a:xfrm>
                  <a:off x="907" y="4728"/>
                  <a:ext cx="61" cy="581"/>
                </a:xfrm>
                <a:custGeom>
                  <a:avLst/>
                  <a:gdLst/>
                  <a:ahLst/>
                  <a:cxnLst>
                    <a:cxn ang="0">
                      <a:pos x="61" y="581"/>
                    </a:cxn>
                    <a:cxn ang="0">
                      <a:pos x="0" y="539"/>
                    </a:cxn>
                    <a:cxn ang="0">
                      <a:pos x="0" y="0"/>
                    </a:cxn>
                    <a:cxn ang="0">
                      <a:pos x="0" y="0"/>
                    </a:cxn>
                    <a:cxn ang="0">
                      <a:pos x="61" y="43"/>
                    </a:cxn>
                    <a:cxn ang="0">
                      <a:pos x="61" y="43"/>
                    </a:cxn>
                    <a:cxn ang="0">
                      <a:pos x="61" y="581"/>
                    </a:cxn>
                  </a:cxnLst>
                  <a:rect l="0" t="0" r="r" b="b"/>
                  <a:pathLst>
                    <a:path w="61" h="581">
                      <a:moveTo>
                        <a:pt x="61" y="581"/>
                      </a:moveTo>
                      <a:lnTo>
                        <a:pt x="0" y="539"/>
                      </a:lnTo>
                      <a:lnTo>
                        <a:pt x="0" y="0"/>
                      </a:lnTo>
                      <a:lnTo>
                        <a:pt x="0" y="0"/>
                      </a:lnTo>
                      <a:lnTo>
                        <a:pt x="61" y="43"/>
                      </a:lnTo>
                      <a:lnTo>
                        <a:pt x="61" y="43"/>
                      </a:lnTo>
                      <a:lnTo>
                        <a:pt x="61" y="581"/>
                      </a:lnTo>
                      <a:close/>
                    </a:path>
                  </a:pathLst>
                </a:custGeom>
                <a:solidFill>
                  <a:srgbClr val="B2B2B2"/>
                </a:solidFill>
                <a:ln w="9525">
                  <a:noFill/>
                  <a:round/>
                  <a:headEnd/>
                  <a:tailEnd/>
                </a:ln>
              </p:spPr>
              <p:txBody>
                <a:bodyPr/>
                <a:lstStyle/>
                <a:p>
                  <a:endParaRPr lang="en-US"/>
                </a:p>
              </p:txBody>
            </p:sp>
            <p:sp>
              <p:nvSpPr>
                <p:cNvPr id="758" name="Freeform 242"/>
                <p:cNvSpPr>
                  <a:spLocks/>
                </p:cNvSpPr>
                <p:nvPr/>
              </p:nvSpPr>
              <p:spPr bwMode="auto">
                <a:xfrm>
                  <a:off x="820" y="4664"/>
                  <a:ext cx="59" cy="581"/>
                </a:xfrm>
                <a:custGeom>
                  <a:avLst/>
                  <a:gdLst/>
                  <a:ahLst/>
                  <a:cxnLst>
                    <a:cxn ang="0">
                      <a:pos x="59" y="581"/>
                    </a:cxn>
                    <a:cxn ang="0">
                      <a:pos x="0" y="539"/>
                    </a:cxn>
                    <a:cxn ang="0">
                      <a:pos x="0" y="0"/>
                    </a:cxn>
                    <a:cxn ang="0">
                      <a:pos x="0" y="0"/>
                    </a:cxn>
                    <a:cxn ang="0">
                      <a:pos x="59" y="43"/>
                    </a:cxn>
                    <a:cxn ang="0">
                      <a:pos x="59" y="43"/>
                    </a:cxn>
                    <a:cxn ang="0">
                      <a:pos x="59" y="581"/>
                    </a:cxn>
                  </a:cxnLst>
                  <a:rect l="0" t="0" r="r" b="b"/>
                  <a:pathLst>
                    <a:path w="59" h="581">
                      <a:moveTo>
                        <a:pt x="59" y="581"/>
                      </a:moveTo>
                      <a:lnTo>
                        <a:pt x="0" y="539"/>
                      </a:lnTo>
                      <a:lnTo>
                        <a:pt x="0" y="0"/>
                      </a:lnTo>
                      <a:lnTo>
                        <a:pt x="0" y="0"/>
                      </a:lnTo>
                      <a:lnTo>
                        <a:pt x="59" y="43"/>
                      </a:lnTo>
                      <a:lnTo>
                        <a:pt x="59" y="43"/>
                      </a:lnTo>
                      <a:lnTo>
                        <a:pt x="59" y="581"/>
                      </a:lnTo>
                      <a:close/>
                    </a:path>
                  </a:pathLst>
                </a:custGeom>
                <a:solidFill>
                  <a:srgbClr val="B2B2B2"/>
                </a:solidFill>
                <a:ln w="9525">
                  <a:noFill/>
                  <a:round/>
                  <a:headEnd/>
                  <a:tailEnd/>
                </a:ln>
              </p:spPr>
              <p:txBody>
                <a:bodyPr/>
                <a:lstStyle/>
                <a:p>
                  <a:endParaRPr lang="en-US"/>
                </a:p>
              </p:txBody>
            </p:sp>
            <p:sp>
              <p:nvSpPr>
                <p:cNvPr id="759" name="Freeform 243"/>
                <p:cNvSpPr>
                  <a:spLocks/>
                </p:cNvSpPr>
                <p:nvPr/>
              </p:nvSpPr>
              <p:spPr bwMode="auto">
                <a:xfrm>
                  <a:off x="730" y="4603"/>
                  <a:ext cx="61" cy="581"/>
                </a:xfrm>
                <a:custGeom>
                  <a:avLst/>
                  <a:gdLst/>
                  <a:ahLst/>
                  <a:cxnLst>
                    <a:cxn ang="0">
                      <a:pos x="61" y="581"/>
                    </a:cxn>
                    <a:cxn ang="0">
                      <a:pos x="0" y="536"/>
                    </a:cxn>
                    <a:cxn ang="0">
                      <a:pos x="0" y="0"/>
                    </a:cxn>
                    <a:cxn ang="0">
                      <a:pos x="0" y="0"/>
                    </a:cxn>
                    <a:cxn ang="0">
                      <a:pos x="61" y="42"/>
                    </a:cxn>
                    <a:cxn ang="0">
                      <a:pos x="61" y="42"/>
                    </a:cxn>
                    <a:cxn ang="0">
                      <a:pos x="61" y="581"/>
                    </a:cxn>
                  </a:cxnLst>
                  <a:rect l="0" t="0" r="r" b="b"/>
                  <a:pathLst>
                    <a:path w="61" h="581">
                      <a:moveTo>
                        <a:pt x="61" y="581"/>
                      </a:moveTo>
                      <a:lnTo>
                        <a:pt x="0" y="536"/>
                      </a:lnTo>
                      <a:lnTo>
                        <a:pt x="0" y="0"/>
                      </a:lnTo>
                      <a:lnTo>
                        <a:pt x="0" y="0"/>
                      </a:lnTo>
                      <a:lnTo>
                        <a:pt x="61" y="42"/>
                      </a:lnTo>
                      <a:lnTo>
                        <a:pt x="61" y="42"/>
                      </a:lnTo>
                      <a:lnTo>
                        <a:pt x="61" y="581"/>
                      </a:lnTo>
                      <a:close/>
                    </a:path>
                  </a:pathLst>
                </a:custGeom>
                <a:solidFill>
                  <a:srgbClr val="B2B2B2"/>
                </a:solidFill>
                <a:ln w="9525">
                  <a:noFill/>
                  <a:round/>
                  <a:headEnd/>
                  <a:tailEnd/>
                </a:ln>
              </p:spPr>
              <p:txBody>
                <a:bodyPr/>
                <a:lstStyle/>
                <a:p>
                  <a:endParaRPr lang="en-US"/>
                </a:p>
              </p:txBody>
            </p:sp>
            <p:sp>
              <p:nvSpPr>
                <p:cNvPr id="760" name="Freeform 244"/>
                <p:cNvSpPr>
                  <a:spLocks/>
                </p:cNvSpPr>
                <p:nvPr/>
              </p:nvSpPr>
              <p:spPr bwMode="auto">
                <a:xfrm>
                  <a:off x="642" y="4539"/>
                  <a:ext cx="62" cy="581"/>
                </a:xfrm>
                <a:custGeom>
                  <a:avLst/>
                  <a:gdLst/>
                  <a:ahLst/>
                  <a:cxnLst>
                    <a:cxn ang="0">
                      <a:pos x="62" y="581"/>
                    </a:cxn>
                    <a:cxn ang="0">
                      <a:pos x="0" y="539"/>
                    </a:cxn>
                    <a:cxn ang="0">
                      <a:pos x="0" y="0"/>
                    </a:cxn>
                    <a:cxn ang="0">
                      <a:pos x="0" y="0"/>
                    </a:cxn>
                    <a:cxn ang="0">
                      <a:pos x="62" y="43"/>
                    </a:cxn>
                    <a:cxn ang="0">
                      <a:pos x="62" y="43"/>
                    </a:cxn>
                    <a:cxn ang="0">
                      <a:pos x="62" y="581"/>
                    </a:cxn>
                  </a:cxnLst>
                  <a:rect l="0" t="0" r="r" b="b"/>
                  <a:pathLst>
                    <a:path w="62" h="581">
                      <a:moveTo>
                        <a:pt x="62" y="581"/>
                      </a:moveTo>
                      <a:lnTo>
                        <a:pt x="0" y="539"/>
                      </a:lnTo>
                      <a:lnTo>
                        <a:pt x="0" y="0"/>
                      </a:lnTo>
                      <a:lnTo>
                        <a:pt x="0" y="0"/>
                      </a:lnTo>
                      <a:lnTo>
                        <a:pt x="62" y="43"/>
                      </a:lnTo>
                      <a:lnTo>
                        <a:pt x="62" y="43"/>
                      </a:lnTo>
                      <a:lnTo>
                        <a:pt x="62" y="581"/>
                      </a:lnTo>
                      <a:close/>
                    </a:path>
                  </a:pathLst>
                </a:custGeom>
                <a:solidFill>
                  <a:srgbClr val="B2B2B2"/>
                </a:solidFill>
                <a:ln w="9525">
                  <a:noFill/>
                  <a:round/>
                  <a:headEnd/>
                  <a:tailEnd/>
                </a:ln>
              </p:spPr>
              <p:txBody>
                <a:bodyPr/>
                <a:lstStyle/>
                <a:p>
                  <a:endParaRPr lang="en-US"/>
                </a:p>
              </p:txBody>
            </p:sp>
            <p:sp>
              <p:nvSpPr>
                <p:cNvPr id="761" name="Freeform 245"/>
                <p:cNvSpPr>
                  <a:spLocks/>
                </p:cNvSpPr>
                <p:nvPr/>
              </p:nvSpPr>
              <p:spPr bwMode="auto">
                <a:xfrm>
                  <a:off x="555" y="4475"/>
                  <a:ext cx="59" cy="581"/>
                </a:xfrm>
                <a:custGeom>
                  <a:avLst/>
                  <a:gdLst/>
                  <a:ahLst/>
                  <a:cxnLst>
                    <a:cxn ang="0">
                      <a:pos x="59" y="581"/>
                    </a:cxn>
                    <a:cxn ang="0">
                      <a:pos x="0" y="539"/>
                    </a:cxn>
                    <a:cxn ang="0">
                      <a:pos x="0" y="0"/>
                    </a:cxn>
                    <a:cxn ang="0">
                      <a:pos x="0" y="0"/>
                    </a:cxn>
                    <a:cxn ang="0">
                      <a:pos x="59" y="43"/>
                    </a:cxn>
                    <a:cxn ang="0">
                      <a:pos x="59" y="43"/>
                    </a:cxn>
                    <a:cxn ang="0">
                      <a:pos x="59" y="581"/>
                    </a:cxn>
                  </a:cxnLst>
                  <a:rect l="0" t="0" r="r" b="b"/>
                  <a:pathLst>
                    <a:path w="59" h="581">
                      <a:moveTo>
                        <a:pt x="59" y="581"/>
                      </a:moveTo>
                      <a:lnTo>
                        <a:pt x="0" y="539"/>
                      </a:lnTo>
                      <a:lnTo>
                        <a:pt x="0" y="0"/>
                      </a:lnTo>
                      <a:lnTo>
                        <a:pt x="0" y="0"/>
                      </a:lnTo>
                      <a:lnTo>
                        <a:pt x="59" y="43"/>
                      </a:lnTo>
                      <a:lnTo>
                        <a:pt x="59" y="43"/>
                      </a:lnTo>
                      <a:lnTo>
                        <a:pt x="59" y="581"/>
                      </a:lnTo>
                      <a:close/>
                    </a:path>
                  </a:pathLst>
                </a:custGeom>
                <a:solidFill>
                  <a:srgbClr val="B2B2B2"/>
                </a:solidFill>
                <a:ln w="9525">
                  <a:noFill/>
                  <a:round/>
                  <a:headEnd/>
                  <a:tailEnd/>
                </a:ln>
              </p:spPr>
              <p:txBody>
                <a:bodyPr/>
                <a:lstStyle/>
                <a:p>
                  <a:endParaRPr lang="en-US"/>
                </a:p>
              </p:txBody>
            </p:sp>
            <p:sp>
              <p:nvSpPr>
                <p:cNvPr id="762" name="Freeform 246"/>
                <p:cNvSpPr>
                  <a:spLocks/>
                </p:cNvSpPr>
                <p:nvPr/>
              </p:nvSpPr>
              <p:spPr bwMode="auto">
                <a:xfrm>
                  <a:off x="465" y="4412"/>
                  <a:ext cx="62" cy="581"/>
                </a:xfrm>
                <a:custGeom>
                  <a:avLst/>
                  <a:gdLst/>
                  <a:ahLst/>
                  <a:cxnLst>
                    <a:cxn ang="0">
                      <a:pos x="62" y="581"/>
                    </a:cxn>
                    <a:cxn ang="0">
                      <a:pos x="0" y="538"/>
                    </a:cxn>
                    <a:cxn ang="0">
                      <a:pos x="0" y="0"/>
                    </a:cxn>
                    <a:cxn ang="0">
                      <a:pos x="0" y="0"/>
                    </a:cxn>
                    <a:cxn ang="0">
                      <a:pos x="62" y="42"/>
                    </a:cxn>
                    <a:cxn ang="0">
                      <a:pos x="62" y="42"/>
                    </a:cxn>
                    <a:cxn ang="0">
                      <a:pos x="62" y="581"/>
                    </a:cxn>
                  </a:cxnLst>
                  <a:rect l="0" t="0" r="r" b="b"/>
                  <a:pathLst>
                    <a:path w="62" h="581">
                      <a:moveTo>
                        <a:pt x="62" y="581"/>
                      </a:moveTo>
                      <a:lnTo>
                        <a:pt x="0" y="538"/>
                      </a:lnTo>
                      <a:lnTo>
                        <a:pt x="0" y="0"/>
                      </a:lnTo>
                      <a:lnTo>
                        <a:pt x="0" y="0"/>
                      </a:lnTo>
                      <a:lnTo>
                        <a:pt x="62" y="42"/>
                      </a:lnTo>
                      <a:lnTo>
                        <a:pt x="62" y="42"/>
                      </a:lnTo>
                      <a:lnTo>
                        <a:pt x="62" y="581"/>
                      </a:lnTo>
                      <a:close/>
                    </a:path>
                  </a:pathLst>
                </a:custGeom>
                <a:solidFill>
                  <a:srgbClr val="B2B2B2"/>
                </a:solidFill>
                <a:ln w="9525">
                  <a:noFill/>
                  <a:round/>
                  <a:headEnd/>
                  <a:tailEnd/>
                </a:ln>
              </p:spPr>
              <p:txBody>
                <a:bodyPr/>
                <a:lstStyle/>
                <a:p>
                  <a:endParaRPr lang="en-US"/>
                </a:p>
              </p:txBody>
            </p:sp>
            <p:sp>
              <p:nvSpPr>
                <p:cNvPr id="763" name="Freeform 247"/>
                <p:cNvSpPr>
                  <a:spLocks/>
                </p:cNvSpPr>
                <p:nvPr/>
              </p:nvSpPr>
              <p:spPr bwMode="auto">
                <a:xfrm>
                  <a:off x="378" y="4348"/>
                  <a:ext cx="61" cy="581"/>
                </a:xfrm>
                <a:custGeom>
                  <a:avLst/>
                  <a:gdLst/>
                  <a:ahLst/>
                  <a:cxnLst>
                    <a:cxn ang="0">
                      <a:pos x="61" y="581"/>
                    </a:cxn>
                    <a:cxn ang="0">
                      <a:pos x="0" y="538"/>
                    </a:cxn>
                    <a:cxn ang="0">
                      <a:pos x="0" y="0"/>
                    </a:cxn>
                    <a:cxn ang="0">
                      <a:pos x="0" y="0"/>
                    </a:cxn>
                    <a:cxn ang="0">
                      <a:pos x="61" y="42"/>
                    </a:cxn>
                    <a:cxn ang="0">
                      <a:pos x="61" y="42"/>
                    </a:cxn>
                    <a:cxn ang="0">
                      <a:pos x="61" y="581"/>
                    </a:cxn>
                  </a:cxnLst>
                  <a:rect l="0" t="0" r="r" b="b"/>
                  <a:pathLst>
                    <a:path w="61" h="581">
                      <a:moveTo>
                        <a:pt x="61" y="581"/>
                      </a:moveTo>
                      <a:lnTo>
                        <a:pt x="0" y="538"/>
                      </a:lnTo>
                      <a:lnTo>
                        <a:pt x="0" y="0"/>
                      </a:lnTo>
                      <a:lnTo>
                        <a:pt x="0" y="0"/>
                      </a:lnTo>
                      <a:lnTo>
                        <a:pt x="61" y="42"/>
                      </a:lnTo>
                      <a:lnTo>
                        <a:pt x="61" y="42"/>
                      </a:lnTo>
                      <a:lnTo>
                        <a:pt x="61" y="581"/>
                      </a:lnTo>
                      <a:close/>
                    </a:path>
                  </a:pathLst>
                </a:custGeom>
                <a:solidFill>
                  <a:srgbClr val="B2B2B2"/>
                </a:solidFill>
                <a:ln w="9525">
                  <a:noFill/>
                  <a:round/>
                  <a:headEnd/>
                  <a:tailEnd/>
                </a:ln>
              </p:spPr>
              <p:txBody>
                <a:bodyPr/>
                <a:lstStyle/>
                <a:p>
                  <a:endParaRPr lang="en-US"/>
                </a:p>
              </p:txBody>
            </p:sp>
            <p:sp>
              <p:nvSpPr>
                <p:cNvPr id="764" name="Freeform 248"/>
                <p:cNvSpPr>
                  <a:spLocks/>
                </p:cNvSpPr>
                <p:nvPr/>
              </p:nvSpPr>
              <p:spPr bwMode="auto">
                <a:xfrm>
                  <a:off x="290" y="4286"/>
                  <a:ext cx="60" cy="581"/>
                </a:xfrm>
                <a:custGeom>
                  <a:avLst/>
                  <a:gdLst/>
                  <a:ahLst/>
                  <a:cxnLst>
                    <a:cxn ang="0">
                      <a:pos x="60" y="581"/>
                    </a:cxn>
                    <a:cxn ang="0">
                      <a:pos x="0" y="539"/>
                    </a:cxn>
                    <a:cxn ang="0">
                      <a:pos x="0" y="0"/>
                    </a:cxn>
                    <a:cxn ang="0">
                      <a:pos x="0" y="0"/>
                    </a:cxn>
                    <a:cxn ang="0">
                      <a:pos x="60" y="43"/>
                    </a:cxn>
                    <a:cxn ang="0">
                      <a:pos x="60" y="43"/>
                    </a:cxn>
                    <a:cxn ang="0">
                      <a:pos x="60" y="581"/>
                    </a:cxn>
                  </a:cxnLst>
                  <a:rect l="0" t="0" r="r" b="b"/>
                  <a:pathLst>
                    <a:path w="60" h="581">
                      <a:moveTo>
                        <a:pt x="60" y="581"/>
                      </a:moveTo>
                      <a:lnTo>
                        <a:pt x="0" y="539"/>
                      </a:lnTo>
                      <a:lnTo>
                        <a:pt x="0" y="0"/>
                      </a:lnTo>
                      <a:lnTo>
                        <a:pt x="0" y="0"/>
                      </a:lnTo>
                      <a:lnTo>
                        <a:pt x="60" y="43"/>
                      </a:lnTo>
                      <a:lnTo>
                        <a:pt x="60" y="43"/>
                      </a:lnTo>
                      <a:lnTo>
                        <a:pt x="60" y="581"/>
                      </a:lnTo>
                      <a:close/>
                    </a:path>
                  </a:pathLst>
                </a:custGeom>
                <a:solidFill>
                  <a:srgbClr val="B2B2B2"/>
                </a:solidFill>
                <a:ln w="9525">
                  <a:noFill/>
                  <a:round/>
                  <a:headEnd/>
                  <a:tailEnd/>
                </a:ln>
              </p:spPr>
              <p:txBody>
                <a:bodyPr/>
                <a:lstStyle/>
                <a:p>
                  <a:endParaRPr lang="en-US"/>
                </a:p>
              </p:txBody>
            </p:sp>
            <p:sp>
              <p:nvSpPr>
                <p:cNvPr id="765" name="Freeform 249"/>
                <p:cNvSpPr>
                  <a:spLocks/>
                </p:cNvSpPr>
                <p:nvPr/>
              </p:nvSpPr>
              <p:spPr bwMode="auto">
                <a:xfrm>
                  <a:off x="201" y="4223"/>
                  <a:ext cx="61" cy="581"/>
                </a:xfrm>
                <a:custGeom>
                  <a:avLst/>
                  <a:gdLst/>
                  <a:ahLst/>
                  <a:cxnLst>
                    <a:cxn ang="0">
                      <a:pos x="61" y="581"/>
                    </a:cxn>
                    <a:cxn ang="0">
                      <a:pos x="0" y="538"/>
                    </a:cxn>
                    <a:cxn ang="0">
                      <a:pos x="0" y="0"/>
                    </a:cxn>
                    <a:cxn ang="0">
                      <a:pos x="0" y="0"/>
                    </a:cxn>
                    <a:cxn ang="0">
                      <a:pos x="61" y="42"/>
                    </a:cxn>
                    <a:cxn ang="0">
                      <a:pos x="61" y="42"/>
                    </a:cxn>
                    <a:cxn ang="0">
                      <a:pos x="61" y="581"/>
                    </a:cxn>
                  </a:cxnLst>
                  <a:rect l="0" t="0" r="r" b="b"/>
                  <a:pathLst>
                    <a:path w="61" h="581">
                      <a:moveTo>
                        <a:pt x="61" y="581"/>
                      </a:moveTo>
                      <a:lnTo>
                        <a:pt x="0" y="538"/>
                      </a:lnTo>
                      <a:lnTo>
                        <a:pt x="0" y="0"/>
                      </a:lnTo>
                      <a:lnTo>
                        <a:pt x="0" y="0"/>
                      </a:lnTo>
                      <a:lnTo>
                        <a:pt x="61" y="42"/>
                      </a:lnTo>
                      <a:lnTo>
                        <a:pt x="61" y="42"/>
                      </a:lnTo>
                      <a:lnTo>
                        <a:pt x="61" y="581"/>
                      </a:lnTo>
                      <a:close/>
                    </a:path>
                  </a:pathLst>
                </a:custGeom>
                <a:solidFill>
                  <a:srgbClr val="B2B2B2"/>
                </a:solidFill>
                <a:ln w="9525">
                  <a:noFill/>
                  <a:round/>
                  <a:headEnd/>
                  <a:tailEnd/>
                </a:ln>
              </p:spPr>
              <p:txBody>
                <a:bodyPr/>
                <a:lstStyle/>
                <a:p>
                  <a:endParaRPr lang="en-US"/>
                </a:p>
              </p:txBody>
            </p:sp>
            <p:sp>
              <p:nvSpPr>
                <p:cNvPr id="766" name="Freeform 250"/>
                <p:cNvSpPr>
                  <a:spLocks/>
                </p:cNvSpPr>
                <p:nvPr/>
              </p:nvSpPr>
              <p:spPr bwMode="auto">
                <a:xfrm>
                  <a:off x="113" y="4159"/>
                  <a:ext cx="62" cy="581"/>
                </a:xfrm>
                <a:custGeom>
                  <a:avLst/>
                  <a:gdLst/>
                  <a:ahLst/>
                  <a:cxnLst>
                    <a:cxn ang="0">
                      <a:pos x="62" y="581"/>
                    </a:cxn>
                    <a:cxn ang="0">
                      <a:pos x="0" y="538"/>
                    </a:cxn>
                    <a:cxn ang="0">
                      <a:pos x="0" y="0"/>
                    </a:cxn>
                    <a:cxn ang="0">
                      <a:pos x="0" y="0"/>
                    </a:cxn>
                    <a:cxn ang="0">
                      <a:pos x="62" y="42"/>
                    </a:cxn>
                    <a:cxn ang="0">
                      <a:pos x="62" y="42"/>
                    </a:cxn>
                    <a:cxn ang="0">
                      <a:pos x="62" y="581"/>
                    </a:cxn>
                  </a:cxnLst>
                  <a:rect l="0" t="0" r="r" b="b"/>
                  <a:pathLst>
                    <a:path w="62" h="581">
                      <a:moveTo>
                        <a:pt x="62" y="581"/>
                      </a:moveTo>
                      <a:lnTo>
                        <a:pt x="0" y="538"/>
                      </a:lnTo>
                      <a:lnTo>
                        <a:pt x="0" y="0"/>
                      </a:lnTo>
                      <a:lnTo>
                        <a:pt x="0" y="0"/>
                      </a:lnTo>
                      <a:lnTo>
                        <a:pt x="62" y="42"/>
                      </a:lnTo>
                      <a:lnTo>
                        <a:pt x="62" y="42"/>
                      </a:lnTo>
                      <a:lnTo>
                        <a:pt x="62" y="581"/>
                      </a:lnTo>
                      <a:close/>
                    </a:path>
                  </a:pathLst>
                </a:custGeom>
                <a:solidFill>
                  <a:srgbClr val="B2B2B2"/>
                </a:solidFill>
                <a:ln w="9525">
                  <a:noFill/>
                  <a:round/>
                  <a:headEnd/>
                  <a:tailEnd/>
                </a:ln>
              </p:spPr>
              <p:txBody>
                <a:bodyPr/>
                <a:lstStyle/>
                <a:p>
                  <a:endParaRPr lang="en-US"/>
                </a:p>
              </p:txBody>
            </p:sp>
          </p:grpSp>
          <p:grpSp>
            <p:nvGrpSpPr>
              <p:cNvPr id="7" name="Group 251"/>
              <p:cNvGrpSpPr>
                <a:grpSpLocks/>
              </p:cNvGrpSpPr>
              <p:nvPr/>
            </p:nvGrpSpPr>
            <p:grpSpPr bwMode="auto">
              <a:xfrm>
                <a:off x="886" y="877"/>
                <a:ext cx="383" cy="397"/>
                <a:chOff x="90" y="3408"/>
                <a:chExt cx="1899" cy="1970"/>
              </a:xfrm>
            </p:grpSpPr>
            <p:sp>
              <p:nvSpPr>
                <p:cNvPr id="741" name="Freeform 252"/>
                <p:cNvSpPr>
                  <a:spLocks/>
                </p:cNvSpPr>
                <p:nvPr/>
              </p:nvSpPr>
              <p:spPr bwMode="auto">
                <a:xfrm>
                  <a:off x="1013" y="4062"/>
                  <a:ext cx="976" cy="1316"/>
                </a:xfrm>
                <a:custGeom>
                  <a:avLst/>
                  <a:gdLst/>
                  <a:ahLst/>
                  <a:cxnLst>
                    <a:cxn ang="0">
                      <a:pos x="0" y="1316"/>
                    </a:cxn>
                    <a:cxn ang="0">
                      <a:pos x="0" y="690"/>
                    </a:cxn>
                    <a:cxn ang="0">
                      <a:pos x="976" y="0"/>
                    </a:cxn>
                    <a:cxn ang="0">
                      <a:pos x="976" y="626"/>
                    </a:cxn>
                    <a:cxn ang="0">
                      <a:pos x="0" y="1316"/>
                    </a:cxn>
                  </a:cxnLst>
                  <a:rect l="0" t="0" r="r" b="b"/>
                  <a:pathLst>
                    <a:path w="976" h="1316">
                      <a:moveTo>
                        <a:pt x="0" y="1316"/>
                      </a:moveTo>
                      <a:lnTo>
                        <a:pt x="0" y="690"/>
                      </a:lnTo>
                      <a:lnTo>
                        <a:pt x="976" y="0"/>
                      </a:lnTo>
                      <a:lnTo>
                        <a:pt x="976" y="626"/>
                      </a:lnTo>
                      <a:lnTo>
                        <a:pt x="0" y="1316"/>
                      </a:lnTo>
                      <a:close/>
                    </a:path>
                  </a:pathLst>
                </a:custGeom>
                <a:solidFill>
                  <a:srgbClr val="808080"/>
                </a:solidFill>
                <a:ln w="9525">
                  <a:noFill/>
                  <a:round/>
                  <a:headEnd/>
                  <a:tailEnd/>
                </a:ln>
              </p:spPr>
              <p:txBody>
                <a:bodyPr/>
                <a:lstStyle/>
                <a:p>
                  <a:endParaRPr lang="en-US"/>
                </a:p>
              </p:txBody>
            </p:sp>
            <p:sp>
              <p:nvSpPr>
                <p:cNvPr id="742" name="Freeform 253"/>
                <p:cNvSpPr>
                  <a:spLocks/>
                </p:cNvSpPr>
                <p:nvPr/>
              </p:nvSpPr>
              <p:spPr bwMode="auto">
                <a:xfrm>
                  <a:off x="90" y="3408"/>
                  <a:ext cx="1899" cy="1344"/>
                </a:xfrm>
                <a:custGeom>
                  <a:avLst/>
                  <a:gdLst/>
                  <a:ahLst/>
                  <a:cxnLst>
                    <a:cxn ang="0">
                      <a:pos x="923" y="1344"/>
                    </a:cxn>
                    <a:cxn ang="0">
                      <a:pos x="0" y="689"/>
                    </a:cxn>
                    <a:cxn ang="0">
                      <a:pos x="975" y="0"/>
                    </a:cxn>
                    <a:cxn ang="0">
                      <a:pos x="1899" y="654"/>
                    </a:cxn>
                    <a:cxn ang="0">
                      <a:pos x="923" y="1344"/>
                    </a:cxn>
                  </a:cxnLst>
                  <a:rect l="0" t="0" r="r" b="b"/>
                  <a:pathLst>
                    <a:path w="1899" h="1344">
                      <a:moveTo>
                        <a:pt x="923" y="1344"/>
                      </a:moveTo>
                      <a:lnTo>
                        <a:pt x="0" y="689"/>
                      </a:lnTo>
                      <a:lnTo>
                        <a:pt x="975" y="0"/>
                      </a:lnTo>
                      <a:lnTo>
                        <a:pt x="1899" y="654"/>
                      </a:lnTo>
                      <a:lnTo>
                        <a:pt x="923" y="1344"/>
                      </a:lnTo>
                      <a:close/>
                    </a:path>
                  </a:pathLst>
                </a:custGeom>
                <a:solidFill>
                  <a:srgbClr val="B2B2B2"/>
                </a:solidFill>
                <a:ln w="9525">
                  <a:noFill/>
                  <a:round/>
                  <a:headEnd/>
                  <a:tailEnd/>
                </a:ln>
              </p:spPr>
              <p:txBody>
                <a:bodyPr/>
                <a:lstStyle/>
                <a:p>
                  <a:endParaRPr lang="en-US"/>
                </a:p>
              </p:txBody>
            </p:sp>
            <p:sp>
              <p:nvSpPr>
                <p:cNvPr id="743" name="Freeform 254"/>
                <p:cNvSpPr>
                  <a:spLocks/>
                </p:cNvSpPr>
                <p:nvPr/>
              </p:nvSpPr>
              <p:spPr bwMode="auto">
                <a:xfrm>
                  <a:off x="90" y="4097"/>
                  <a:ext cx="923" cy="1281"/>
                </a:xfrm>
                <a:custGeom>
                  <a:avLst/>
                  <a:gdLst/>
                  <a:ahLst/>
                  <a:cxnLst>
                    <a:cxn ang="0">
                      <a:pos x="0" y="0"/>
                    </a:cxn>
                    <a:cxn ang="0">
                      <a:pos x="0" y="629"/>
                    </a:cxn>
                    <a:cxn ang="0">
                      <a:pos x="0" y="629"/>
                    </a:cxn>
                    <a:cxn ang="0">
                      <a:pos x="923" y="1281"/>
                    </a:cxn>
                    <a:cxn ang="0">
                      <a:pos x="923" y="1281"/>
                    </a:cxn>
                    <a:cxn ang="0">
                      <a:pos x="923" y="655"/>
                    </a:cxn>
                    <a:cxn ang="0">
                      <a:pos x="923" y="655"/>
                    </a:cxn>
                    <a:cxn ang="0">
                      <a:pos x="0" y="0"/>
                    </a:cxn>
                  </a:cxnLst>
                  <a:rect l="0" t="0" r="r" b="b"/>
                  <a:pathLst>
                    <a:path w="923" h="1281">
                      <a:moveTo>
                        <a:pt x="0" y="0"/>
                      </a:moveTo>
                      <a:lnTo>
                        <a:pt x="0" y="629"/>
                      </a:lnTo>
                      <a:lnTo>
                        <a:pt x="0" y="629"/>
                      </a:lnTo>
                      <a:lnTo>
                        <a:pt x="923" y="1281"/>
                      </a:lnTo>
                      <a:lnTo>
                        <a:pt x="923" y="1281"/>
                      </a:lnTo>
                      <a:lnTo>
                        <a:pt x="923" y="655"/>
                      </a:lnTo>
                      <a:lnTo>
                        <a:pt x="923" y="655"/>
                      </a:lnTo>
                      <a:lnTo>
                        <a:pt x="0" y="0"/>
                      </a:lnTo>
                      <a:close/>
                    </a:path>
                  </a:pathLst>
                </a:custGeom>
                <a:solidFill>
                  <a:srgbClr val="565656"/>
                </a:solidFill>
                <a:ln w="9525">
                  <a:noFill/>
                  <a:round/>
                  <a:headEnd/>
                  <a:tailEnd/>
                </a:ln>
              </p:spPr>
              <p:txBody>
                <a:bodyPr/>
                <a:lstStyle/>
                <a:p>
                  <a:endParaRPr lang="en-US"/>
                </a:p>
              </p:txBody>
            </p:sp>
            <p:sp>
              <p:nvSpPr>
                <p:cNvPr id="744" name="Freeform 255"/>
                <p:cNvSpPr>
                  <a:spLocks/>
                </p:cNvSpPr>
                <p:nvPr/>
              </p:nvSpPr>
              <p:spPr bwMode="auto">
                <a:xfrm>
                  <a:off x="907" y="4728"/>
                  <a:ext cx="61" cy="581"/>
                </a:xfrm>
                <a:custGeom>
                  <a:avLst/>
                  <a:gdLst/>
                  <a:ahLst/>
                  <a:cxnLst>
                    <a:cxn ang="0">
                      <a:pos x="61" y="581"/>
                    </a:cxn>
                    <a:cxn ang="0">
                      <a:pos x="0" y="539"/>
                    </a:cxn>
                    <a:cxn ang="0">
                      <a:pos x="0" y="0"/>
                    </a:cxn>
                    <a:cxn ang="0">
                      <a:pos x="0" y="0"/>
                    </a:cxn>
                    <a:cxn ang="0">
                      <a:pos x="61" y="43"/>
                    </a:cxn>
                    <a:cxn ang="0">
                      <a:pos x="61" y="43"/>
                    </a:cxn>
                    <a:cxn ang="0">
                      <a:pos x="61" y="581"/>
                    </a:cxn>
                  </a:cxnLst>
                  <a:rect l="0" t="0" r="r" b="b"/>
                  <a:pathLst>
                    <a:path w="61" h="581">
                      <a:moveTo>
                        <a:pt x="61" y="581"/>
                      </a:moveTo>
                      <a:lnTo>
                        <a:pt x="0" y="539"/>
                      </a:lnTo>
                      <a:lnTo>
                        <a:pt x="0" y="0"/>
                      </a:lnTo>
                      <a:lnTo>
                        <a:pt x="0" y="0"/>
                      </a:lnTo>
                      <a:lnTo>
                        <a:pt x="61" y="43"/>
                      </a:lnTo>
                      <a:lnTo>
                        <a:pt x="61" y="43"/>
                      </a:lnTo>
                      <a:lnTo>
                        <a:pt x="61" y="581"/>
                      </a:lnTo>
                      <a:close/>
                    </a:path>
                  </a:pathLst>
                </a:custGeom>
                <a:solidFill>
                  <a:srgbClr val="B2B2B2"/>
                </a:solidFill>
                <a:ln w="9525">
                  <a:noFill/>
                  <a:round/>
                  <a:headEnd/>
                  <a:tailEnd/>
                </a:ln>
              </p:spPr>
              <p:txBody>
                <a:bodyPr/>
                <a:lstStyle/>
                <a:p>
                  <a:endParaRPr lang="en-US"/>
                </a:p>
              </p:txBody>
            </p:sp>
            <p:sp>
              <p:nvSpPr>
                <p:cNvPr id="745" name="Freeform 256"/>
                <p:cNvSpPr>
                  <a:spLocks/>
                </p:cNvSpPr>
                <p:nvPr/>
              </p:nvSpPr>
              <p:spPr bwMode="auto">
                <a:xfrm>
                  <a:off x="820" y="4664"/>
                  <a:ext cx="59" cy="581"/>
                </a:xfrm>
                <a:custGeom>
                  <a:avLst/>
                  <a:gdLst/>
                  <a:ahLst/>
                  <a:cxnLst>
                    <a:cxn ang="0">
                      <a:pos x="59" y="581"/>
                    </a:cxn>
                    <a:cxn ang="0">
                      <a:pos x="0" y="539"/>
                    </a:cxn>
                    <a:cxn ang="0">
                      <a:pos x="0" y="0"/>
                    </a:cxn>
                    <a:cxn ang="0">
                      <a:pos x="0" y="0"/>
                    </a:cxn>
                    <a:cxn ang="0">
                      <a:pos x="59" y="43"/>
                    </a:cxn>
                    <a:cxn ang="0">
                      <a:pos x="59" y="43"/>
                    </a:cxn>
                    <a:cxn ang="0">
                      <a:pos x="59" y="581"/>
                    </a:cxn>
                  </a:cxnLst>
                  <a:rect l="0" t="0" r="r" b="b"/>
                  <a:pathLst>
                    <a:path w="59" h="581">
                      <a:moveTo>
                        <a:pt x="59" y="581"/>
                      </a:moveTo>
                      <a:lnTo>
                        <a:pt x="0" y="539"/>
                      </a:lnTo>
                      <a:lnTo>
                        <a:pt x="0" y="0"/>
                      </a:lnTo>
                      <a:lnTo>
                        <a:pt x="0" y="0"/>
                      </a:lnTo>
                      <a:lnTo>
                        <a:pt x="59" y="43"/>
                      </a:lnTo>
                      <a:lnTo>
                        <a:pt x="59" y="43"/>
                      </a:lnTo>
                      <a:lnTo>
                        <a:pt x="59" y="581"/>
                      </a:lnTo>
                      <a:close/>
                    </a:path>
                  </a:pathLst>
                </a:custGeom>
                <a:solidFill>
                  <a:srgbClr val="B2B2B2"/>
                </a:solidFill>
                <a:ln w="9525">
                  <a:noFill/>
                  <a:round/>
                  <a:headEnd/>
                  <a:tailEnd/>
                </a:ln>
              </p:spPr>
              <p:txBody>
                <a:bodyPr/>
                <a:lstStyle/>
                <a:p>
                  <a:endParaRPr lang="en-US"/>
                </a:p>
              </p:txBody>
            </p:sp>
            <p:sp>
              <p:nvSpPr>
                <p:cNvPr id="746" name="Freeform 257"/>
                <p:cNvSpPr>
                  <a:spLocks/>
                </p:cNvSpPr>
                <p:nvPr/>
              </p:nvSpPr>
              <p:spPr bwMode="auto">
                <a:xfrm>
                  <a:off x="730" y="4603"/>
                  <a:ext cx="61" cy="581"/>
                </a:xfrm>
                <a:custGeom>
                  <a:avLst/>
                  <a:gdLst/>
                  <a:ahLst/>
                  <a:cxnLst>
                    <a:cxn ang="0">
                      <a:pos x="61" y="581"/>
                    </a:cxn>
                    <a:cxn ang="0">
                      <a:pos x="0" y="536"/>
                    </a:cxn>
                    <a:cxn ang="0">
                      <a:pos x="0" y="0"/>
                    </a:cxn>
                    <a:cxn ang="0">
                      <a:pos x="0" y="0"/>
                    </a:cxn>
                    <a:cxn ang="0">
                      <a:pos x="61" y="42"/>
                    </a:cxn>
                    <a:cxn ang="0">
                      <a:pos x="61" y="42"/>
                    </a:cxn>
                    <a:cxn ang="0">
                      <a:pos x="61" y="581"/>
                    </a:cxn>
                  </a:cxnLst>
                  <a:rect l="0" t="0" r="r" b="b"/>
                  <a:pathLst>
                    <a:path w="61" h="581">
                      <a:moveTo>
                        <a:pt x="61" y="581"/>
                      </a:moveTo>
                      <a:lnTo>
                        <a:pt x="0" y="536"/>
                      </a:lnTo>
                      <a:lnTo>
                        <a:pt x="0" y="0"/>
                      </a:lnTo>
                      <a:lnTo>
                        <a:pt x="0" y="0"/>
                      </a:lnTo>
                      <a:lnTo>
                        <a:pt x="61" y="42"/>
                      </a:lnTo>
                      <a:lnTo>
                        <a:pt x="61" y="42"/>
                      </a:lnTo>
                      <a:lnTo>
                        <a:pt x="61" y="581"/>
                      </a:lnTo>
                      <a:close/>
                    </a:path>
                  </a:pathLst>
                </a:custGeom>
                <a:solidFill>
                  <a:srgbClr val="B2B2B2"/>
                </a:solidFill>
                <a:ln w="9525">
                  <a:noFill/>
                  <a:round/>
                  <a:headEnd/>
                  <a:tailEnd/>
                </a:ln>
              </p:spPr>
              <p:txBody>
                <a:bodyPr/>
                <a:lstStyle/>
                <a:p>
                  <a:endParaRPr lang="en-US"/>
                </a:p>
              </p:txBody>
            </p:sp>
            <p:sp>
              <p:nvSpPr>
                <p:cNvPr id="747" name="Freeform 258"/>
                <p:cNvSpPr>
                  <a:spLocks/>
                </p:cNvSpPr>
                <p:nvPr/>
              </p:nvSpPr>
              <p:spPr bwMode="auto">
                <a:xfrm>
                  <a:off x="642" y="4539"/>
                  <a:ext cx="62" cy="581"/>
                </a:xfrm>
                <a:custGeom>
                  <a:avLst/>
                  <a:gdLst/>
                  <a:ahLst/>
                  <a:cxnLst>
                    <a:cxn ang="0">
                      <a:pos x="62" y="581"/>
                    </a:cxn>
                    <a:cxn ang="0">
                      <a:pos x="0" y="539"/>
                    </a:cxn>
                    <a:cxn ang="0">
                      <a:pos x="0" y="0"/>
                    </a:cxn>
                    <a:cxn ang="0">
                      <a:pos x="0" y="0"/>
                    </a:cxn>
                    <a:cxn ang="0">
                      <a:pos x="62" y="43"/>
                    </a:cxn>
                    <a:cxn ang="0">
                      <a:pos x="62" y="43"/>
                    </a:cxn>
                    <a:cxn ang="0">
                      <a:pos x="62" y="581"/>
                    </a:cxn>
                  </a:cxnLst>
                  <a:rect l="0" t="0" r="r" b="b"/>
                  <a:pathLst>
                    <a:path w="62" h="581">
                      <a:moveTo>
                        <a:pt x="62" y="581"/>
                      </a:moveTo>
                      <a:lnTo>
                        <a:pt x="0" y="539"/>
                      </a:lnTo>
                      <a:lnTo>
                        <a:pt x="0" y="0"/>
                      </a:lnTo>
                      <a:lnTo>
                        <a:pt x="0" y="0"/>
                      </a:lnTo>
                      <a:lnTo>
                        <a:pt x="62" y="43"/>
                      </a:lnTo>
                      <a:lnTo>
                        <a:pt x="62" y="43"/>
                      </a:lnTo>
                      <a:lnTo>
                        <a:pt x="62" y="581"/>
                      </a:lnTo>
                      <a:close/>
                    </a:path>
                  </a:pathLst>
                </a:custGeom>
                <a:solidFill>
                  <a:srgbClr val="B2B2B2"/>
                </a:solidFill>
                <a:ln w="9525">
                  <a:noFill/>
                  <a:round/>
                  <a:headEnd/>
                  <a:tailEnd/>
                </a:ln>
              </p:spPr>
              <p:txBody>
                <a:bodyPr/>
                <a:lstStyle/>
                <a:p>
                  <a:endParaRPr lang="en-US"/>
                </a:p>
              </p:txBody>
            </p:sp>
            <p:sp>
              <p:nvSpPr>
                <p:cNvPr id="748" name="Freeform 259"/>
                <p:cNvSpPr>
                  <a:spLocks/>
                </p:cNvSpPr>
                <p:nvPr/>
              </p:nvSpPr>
              <p:spPr bwMode="auto">
                <a:xfrm>
                  <a:off x="555" y="4475"/>
                  <a:ext cx="59" cy="581"/>
                </a:xfrm>
                <a:custGeom>
                  <a:avLst/>
                  <a:gdLst/>
                  <a:ahLst/>
                  <a:cxnLst>
                    <a:cxn ang="0">
                      <a:pos x="59" y="581"/>
                    </a:cxn>
                    <a:cxn ang="0">
                      <a:pos x="0" y="539"/>
                    </a:cxn>
                    <a:cxn ang="0">
                      <a:pos x="0" y="0"/>
                    </a:cxn>
                    <a:cxn ang="0">
                      <a:pos x="0" y="0"/>
                    </a:cxn>
                    <a:cxn ang="0">
                      <a:pos x="59" y="43"/>
                    </a:cxn>
                    <a:cxn ang="0">
                      <a:pos x="59" y="43"/>
                    </a:cxn>
                    <a:cxn ang="0">
                      <a:pos x="59" y="581"/>
                    </a:cxn>
                  </a:cxnLst>
                  <a:rect l="0" t="0" r="r" b="b"/>
                  <a:pathLst>
                    <a:path w="59" h="581">
                      <a:moveTo>
                        <a:pt x="59" y="581"/>
                      </a:moveTo>
                      <a:lnTo>
                        <a:pt x="0" y="539"/>
                      </a:lnTo>
                      <a:lnTo>
                        <a:pt x="0" y="0"/>
                      </a:lnTo>
                      <a:lnTo>
                        <a:pt x="0" y="0"/>
                      </a:lnTo>
                      <a:lnTo>
                        <a:pt x="59" y="43"/>
                      </a:lnTo>
                      <a:lnTo>
                        <a:pt x="59" y="43"/>
                      </a:lnTo>
                      <a:lnTo>
                        <a:pt x="59" y="581"/>
                      </a:lnTo>
                      <a:close/>
                    </a:path>
                  </a:pathLst>
                </a:custGeom>
                <a:solidFill>
                  <a:srgbClr val="B2B2B2"/>
                </a:solidFill>
                <a:ln w="9525">
                  <a:noFill/>
                  <a:round/>
                  <a:headEnd/>
                  <a:tailEnd/>
                </a:ln>
              </p:spPr>
              <p:txBody>
                <a:bodyPr/>
                <a:lstStyle/>
                <a:p>
                  <a:endParaRPr lang="en-US"/>
                </a:p>
              </p:txBody>
            </p:sp>
            <p:sp>
              <p:nvSpPr>
                <p:cNvPr id="749" name="Freeform 260"/>
                <p:cNvSpPr>
                  <a:spLocks/>
                </p:cNvSpPr>
                <p:nvPr/>
              </p:nvSpPr>
              <p:spPr bwMode="auto">
                <a:xfrm>
                  <a:off x="465" y="4412"/>
                  <a:ext cx="62" cy="581"/>
                </a:xfrm>
                <a:custGeom>
                  <a:avLst/>
                  <a:gdLst/>
                  <a:ahLst/>
                  <a:cxnLst>
                    <a:cxn ang="0">
                      <a:pos x="62" y="581"/>
                    </a:cxn>
                    <a:cxn ang="0">
                      <a:pos x="0" y="538"/>
                    </a:cxn>
                    <a:cxn ang="0">
                      <a:pos x="0" y="0"/>
                    </a:cxn>
                    <a:cxn ang="0">
                      <a:pos x="0" y="0"/>
                    </a:cxn>
                    <a:cxn ang="0">
                      <a:pos x="62" y="42"/>
                    </a:cxn>
                    <a:cxn ang="0">
                      <a:pos x="62" y="42"/>
                    </a:cxn>
                    <a:cxn ang="0">
                      <a:pos x="62" y="581"/>
                    </a:cxn>
                  </a:cxnLst>
                  <a:rect l="0" t="0" r="r" b="b"/>
                  <a:pathLst>
                    <a:path w="62" h="581">
                      <a:moveTo>
                        <a:pt x="62" y="581"/>
                      </a:moveTo>
                      <a:lnTo>
                        <a:pt x="0" y="538"/>
                      </a:lnTo>
                      <a:lnTo>
                        <a:pt x="0" y="0"/>
                      </a:lnTo>
                      <a:lnTo>
                        <a:pt x="0" y="0"/>
                      </a:lnTo>
                      <a:lnTo>
                        <a:pt x="62" y="42"/>
                      </a:lnTo>
                      <a:lnTo>
                        <a:pt x="62" y="42"/>
                      </a:lnTo>
                      <a:lnTo>
                        <a:pt x="62" y="581"/>
                      </a:lnTo>
                      <a:close/>
                    </a:path>
                  </a:pathLst>
                </a:custGeom>
                <a:solidFill>
                  <a:srgbClr val="B2B2B2"/>
                </a:solidFill>
                <a:ln w="9525">
                  <a:noFill/>
                  <a:round/>
                  <a:headEnd/>
                  <a:tailEnd/>
                </a:ln>
              </p:spPr>
              <p:txBody>
                <a:bodyPr/>
                <a:lstStyle/>
                <a:p>
                  <a:endParaRPr lang="en-US"/>
                </a:p>
              </p:txBody>
            </p:sp>
            <p:sp>
              <p:nvSpPr>
                <p:cNvPr id="750" name="Freeform 261"/>
                <p:cNvSpPr>
                  <a:spLocks/>
                </p:cNvSpPr>
                <p:nvPr/>
              </p:nvSpPr>
              <p:spPr bwMode="auto">
                <a:xfrm>
                  <a:off x="378" y="4348"/>
                  <a:ext cx="61" cy="581"/>
                </a:xfrm>
                <a:custGeom>
                  <a:avLst/>
                  <a:gdLst/>
                  <a:ahLst/>
                  <a:cxnLst>
                    <a:cxn ang="0">
                      <a:pos x="61" y="581"/>
                    </a:cxn>
                    <a:cxn ang="0">
                      <a:pos x="0" y="538"/>
                    </a:cxn>
                    <a:cxn ang="0">
                      <a:pos x="0" y="0"/>
                    </a:cxn>
                    <a:cxn ang="0">
                      <a:pos x="0" y="0"/>
                    </a:cxn>
                    <a:cxn ang="0">
                      <a:pos x="61" y="42"/>
                    </a:cxn>
                    <a:cxn ang="0">
                      <a:pos x="61" y="42"/>
                    </a:cxn>
                    <a:cxn ang="0">
                      <a:pos x="61" y="581"/>
                    </a:cxn>
                  </a:cxnLst>
                  <a:rect l="0" t="0" r="r" b="b"/>
                  <a:pathLst>
                    <a:path w="61" h="581">
                      <a:moveTo>
                        <a:pt x="61" y="581"/>
                      </a:moveTo>
                      <a:lnTo>
                        <a:pt x="0" y="538"/>
                      </a:lnTo>
                      <a:lnTo>
                        <a:pt x="0" y="0"/>
                      </a:lnTo>
                      <a:lnTo>
                        <a:pt x="0" y="0"/>
                      </a:lnTo>
                      <a:lnTo>
                        <a:pt x="61" y="42"/>
                      </a:lnTo>
                      <a:lnTo>
                        <a:pt x="61" y="42"/>
                      </a:lnTo>
                      <a:lnTo>
                        <a:pt x="61" y="581"/>
                      </a:lnTo>
                      <a:close/>
                    </a:path>
                  </a:pathLst>
                </a:custGeom>
                <a:solidFill>
                  <a:srgbClr val="B2B2B2"/>
                </a:solidFill>
                <a:ln w="9525">
                  <a:noFill/>
                  <a:round/>
                  <a:headEnd/>
                  <a:tailEnd/>
                </a:ln>
              </p:spPr>
              <p:txBody>
                <a:bodyPr/>
                <a:lstStyle/>
                <a:p>
                  <a:endParaRPr lang="en-US"/>
                </a:p>
              </p:txBody>
            </p:sp>
            <p:sp>
              <p:nvSpPr>
                <p:cNvPr id="751" name="Freeform 262"/>
                <p:cNvSpPr>
                  <a:spLocks/>
                </p:cNvSpPr>
                <p:nvPr/>
              </p:nvSpPr>
              <p:spPr bwMode="auto">
                <a:xfrm>
                  <a:off x="290" y="4286"/>
                  <a:ext cx="60" cy="581"/>
                </a:xfrm>
                <a:custGeom>
                  <a:avLst/>
                  <a:gdLst/>
                  <a:ahLst/>
                  <a:cxnLst>
                    <a:cxn ang="0">
                      <a:pos x="60" y="581"/>
                    </a:cxn>
                    <a:cxn ang="0">
                      <a:pos x="0" y="539"/>
                    </a:cxn>
                    <a:cxn ang="0">
                      <a:pos x="0" y="0"/>
                    </a:cxn>
                    <a:cxn ang="0">
                      <a:pos x="0" y="0"/>
                    </a:cxn>
                    <a:cxn ang="0">
                      <a:pos x="60" y="43"/>
                    </a:cxn>
                    <a:cxn ang="0">
                      <a:pos x="60" y="43"/>
                    </a:cxn>
                    <a:cxn ang="0">
                      <a:pos x="60" y="581"/>
                    </a:cxn>
                  </a:cxnLst>
                  <a:rect l="0" t="0" r="r" b="b"/>
                  <a:pathLst>
                    <a:path w="60" h="581">
                      <a:moveTo>
                        <a:pt x="60" y="581"/>
                      </a:moveTo>
                      <a:lnTo>
                        <a:pt x="0" y="539"/>
                      </a:lnTo>
                      <a:lnTo>
                        <a:pt x="0" y="0"/>
                      </a:lnTo>
                      <a:lnTo>
                        <a:pt x="0" y="0"/>
                      </a:lnTo>
                      <a:lnTo>
                        <a:pt x="60" y="43"/>
                      </a:lnTo>
                      <a:lnTo>
                        <a:pt x="60" y="43"/>
                      </a:lnTo>
                      <a:lnTo>
                        <a:pt x="60" y="581"/>
                      </a:lnTo>
                      <a:close/>
                    </a:path>
                  </a:pathLst>
                </a:custGeom>
                <a:solidFill>
                  <a:srgbClr val="B2B2B2"/>
                </a:solidFill>
                <a:ln w="9525">
                  <a:noFill/>
                  <a:round/>
                  <a:headEnd/>
                  <a:tailEnd/>
                </a:ln>
              </p:spPr>
              <p:txBody>
                <a:bodyPr/>
                <a:lstStyle/>
                <a:p>
                  <a:endParaRPr lang="en-US"/>
                </a:p>
              </p:txBody>
            </p:sp>
            <p:sp>
              <p:nvSpPr>
                <p:cNvPr id="752" name="Freeform 263"/>
                <p:cNvSpPr>
                  <a:spLocks/>
                </p:cNvSpPr>
                <p:nvPr/>
              </p:nvSpPr>
              <p:spPr bwMode="auto">
                <a:xfrm>
                  <a:off x="201" y="4223"/>
                  <a:ext cx="61" cy="581"/>
                </a:xfrm>
                <a:custGeom>
                  <a:avLst/>
                  <a:gdLst/>
                  <a:ahLst/>
                  <a:cxnLst>
                    <a:cxn ang="0">
                      <a:pos x="61" y="581"/>
                    </a:cxn>
                    <a:cxn ang="0">
                      <a:pos x="0" y="538"/>
                    </a:cxn>
                    <a:cxn ang="0">
                      <a:pos x="0" y="0"/>
                    </a:cxn>
                    <a:cxn ang="0">
                      <a:pos x="0" y="0"/>
                    </a:cxn>
                    <a:cxn ang="0">
                      <a:pos x="61" y="42"/>
                    </a:cxn>
                    <a:cxn ang="0">
                      <a:pos x="61" y="42"/>
                    </a:cxn>
                    <a:cxn ang="0">
                      <a:pos x="61" y="581"/>
                    </a:cxn>
                  </a:cxnLst>
                  <a:rect l="0" t="0" r="r" b="b"/>
                  <a:pathLst>
                    <a:path w="61" h="581">
                      <a:moveTo>
                        <a:pt x="61" y="581"/>
                      </a:moveTo>
                      <a:lnTo>
                        <a:pt x="0" y="538"/>
                      </a:lnTo>
                      <a:lnTo>
                        <a:pt x="0" y="0"/>
                      </a:lnTo>
                      <a:lnTo>
                        <a:pt x="0" y="0"/>
                      </a:lnTo>
                      <a:lnTo>
                        <a:pt x="61" y="42"/>
                      </a:lnTo>
                      <a:lnTo>
                        <a:pt x="61" y="42"/>
                      </a:lnTo>
                      <a:lnTo>
                        <a:pt x="61" y="581"/>
                      </a:lnTo>
                      <a:close/>
                    </a:path>
                  </a:pathLst>
                </a:custGeom>
                <a:solidFill>
                  <a:srgbClr val="B2B2B2"/>
                </a:solidFill>
                <a:ln w="9525">
                  <a:noFill/>
                  <a:round/>
                  <a:headEnd/>
                  <a:tailEnd/>
                </a:ln>
              </p:spPr>
              <p:txBody>
                <a:bodyPr/>
                <a:lstStyle/>
                <a:p>
                  <a:endParaRPr lang="en-US"/>
                </a:p>
              </p:txBody>
            </p:sp>
            <p:sp>
              <p:nvSpPr>
                <p:cNvPr id="753" name="Freeform 264"/>
                <p:cNvSpPr>
                  <a:spLocks/>
                </p:cNvSpPr>
                <p:nvPr/>
              </p:nvSpPr>
              <p:spPr bwMode="auto">
                <a:xfrm>
                  <a:off x="113" y="4159"/>
                  <a:ext cx="62" cy="581"/>
                </a:xfrm>
                <a:custGeom>
                  <a:avLst/>
                  <a:gdLst/>
                  <a:ahLst/>
                  <a:cxnLst>
                    <a:cxn ang="0">
                      <a:pos x="62" y="581"/>
                    </a:cxn>
                    <a:cxn ang="0">
                      <a:pos x="0" y="538"/>
                    </a:cxn>
                    <a:cxn ang="0">
                      <a:pos x="0" y="0"/>
                    </a:cxn>
                    <a:cxn ang="0">
                      <a:pos x="0" y="0"/>
                    </a:cxn>
                    <a:cxn ang="0">
                      <a:pos x="62" y="42"/>
                    </a:cxn>
                    <a:cxn ang="0">
                      <a:pos x="62" y="42"/>
                    </a:cxn>
                    <a:cxn ang="0">
                      <a:pos x="62" y="581"/>
                    </a:cxn>
                  </a:cxnLst>
                  <a:rect l="0" t="0" r="r" b="b"/>
                  <a:pathLst>
                    <a:path w="62" h="581">
                      <a:moveTo>
                        <a:pt x="62" y="581"/>
                      </a:moveTo>
                      <a:lnTo>
                        <a:pt x="0" y="538"/>
                      </a:lnTo>
                      <a:lnTo>
                        <a:pt x="0" y="0"/>
                      </a:lnTo>
                      <a:lnTo>
                        <a:pt x="0" y="0"/>
                      </a:lnTo>
                      <a:lnTo>
                        <a:pt x="62" y="42"/>
                      </a:lnTo>
                      <a:lnTo>
                        <a:pt x="62" y="42"/>
                      </a:lnTo>
                      <a:lnTo>
                        <a:pt x="62" y="581"/>
                      </a:lnTo>
                      <a:close/>
                    </a:path>
                  </a:pathLst>
                </a:custGeom>
                <a:solidFill>
                  <a:srgbClr val="B2B2B2"/>
                </a:solidFill>
                <a:ln w="9525">
                  <a:noFill/>
                  <a:round/>
                  <a:headEnd/>
                  <a:tailEnd/>
                </a:ln>
              </p:spPr>
              <p:txBody>
                <a:bodyPr/>
                <a:lstStyle/>
                <a:p>
                  <a:endParaRPr lang="en-US"/>
                </a:p>
              </p:txBody>
            </p:sp>
          </p:grpSp>
        </p:grpSp>
        <p:grpSp>
          <p:nvGrpSpPr>
            <p:cNvPr id="8" name="Group 265"/>
            <p:cNvGrpSpPr>
              <a:grpSpLocks/>
            </p:cNvGrpSpPr>
            <p:nvPr/>
          </p:nvGrpSpPr>
          <p:grpSpPr bwMode="auto">
            <a:xfrm>
              <a:off x="674" y="2435"/>
              <a:ext cx="148" cy="201"/>
              <a:chOff x="886" y="877"/>
              <a:chExt cx="383" cy="517"/>
            </a:xfrm>
          </p:grpSpPr>
          <p:grpSp>
            <p:nvGrpSpPr>
              <p:cNvPr id="9" name="Group 266"/>
              <p:cNvGrpSpPr>
                <a:grpSpLocks/>
              </p:cNvGrpSpPr>
              <p:nvPr/>
            </p:nvGrpSpPr>
            <p:grpSpPr bwMode="auto">
              <a:xfrm>
                <a:off x="886" y="997"/>
                <a:ext cx="383" cy="397"/>
                <a:chOff x="90" y="3408"/>
                <a:chExt cx="1899" cy="1970"/>
              </a:xfrm>
            </p:grpSpPr>
            <p:sp>
              <p:nvSpPr>
                <p:cNvPr id="726" name="Freeform 267"/>
                <p:cNvSpPr>
                  <a:spLocks/>
                </p:cNvSpPr>
                <p:nvPr/>
              </p:nvSpPr>
              <p:spPr bwMode="auto">
                <a:xfrm>
                  <a:off x="1013" y="4062"/>
                  <a:ext cx="976" cy="1316"/>
                </a:xfrm>
                <a:custGeom>
                  <a:avLst/>
                  <a:gdLst/>
                  <a:ahLst/>
                  <a:cxnLst>
                    <a:cxn ang="0">
                      <a:pos x="0" y="1316"/>
                    </a:cxn>
                    <a:cxn ang="0">
                      <a:pos x="0" y="690"/>
                    </a:cxn>
                    <a:cxn ang="0">
                      <a:pos x="976" y="0"/>
                    </a:cxn>
                    <a:cxn ang="0">
                      <a:pos x="976" y="626"/>
                    </a:cxn>
                    <a:cxn ang="0">
                      <a:pos x="0" y="1316"/>
                    </a:cxn>
                  </a:cxnLst>
                  <a:rect l="0" t="0" r="r" b="b"/>
                  <a:pathLst>
                    <a:path w="976" h="1316">
                      <a:moveTo>
                        <a:pt x="0" y="1316"/>
                      </a:moveTo>
                      <a:lnTo>
                        <a:pt x="0" y="690"/>
                      </a:lnTo>
                      <a:lnTo>
                        <a:pt x="976" y="0"/>
                      </a:lnTo>
                      <a:lnTo>
                        <a:pt x="976" y="626"/>
                      </a:lnTo>
                      <a:lnTo>
                        <a:pt x="0" y="1316"/>
                      </a:lnTo>
                      <a:close/>
                    </a:path>
                  </a:pathLst>
                </a:custGeom>
                <a:solidFill>
                  <a:srgbClr val="808080"/>
                </a:solidFill>
                <a:ln w="9525">
                  <a:noFill/>
                  <a:round/>
                  <a:headEnd/>
                  <a:tailEnd/>
                </a:ln>
              </p:spPr>
              <p:txBody>
                <a:bodyPr/>
                <a:lstStyle/>
                <a:p>
                  <a:endParaRPr lang="en-US"/>
                </a:p>
              </p:txBody>
            </p:sp>
            <p:sp>
              <p:nvSpPr>
                <p:cNvPr id="727" name="Freeform 268"/>
                <p:cNvSpPr>
                  <a:spLocks/>
                </p:cNvSpPr>
                <p:nvPr/>
              </p:nvSpPr>
              <p:spPr bwMode="auto">
                <a:xfrm>
                  <a:off x="90" y="3408"/>
                  <a:ext cx="1899" cy="1344"/>
                </a:xfrm>
                <a:custGeom>
                  <a:avLst/>
                  <a:gdLst/>
                  <a:ahLst/>
                  <a:cxnLst>
                    <a:cxn ang="0">
                      <a:pos x="923" y="1344"/>
                    </a:cxn>
                    <a:cxn ang="0">
                      <a:pos x="0" y="689"/>
                    </a:cxn>
                    <a:cxn ang="0">
                      <a:pos x="975" y="0"/>
                    </a:cxn>
                    <a:cxn ang="0">
                      <a:pos x="1899" y="654"/>
                    </a:cxn>
                    <a:cxn ang="0">
                      <a:pos x="923" y="1344"/>
                    </a:cxn>
                  </a:cxnLst>
                  <a:rect l="0" t="0" r="r" b="b"/>
                  <a:pathLst>
                    <a:path w="1899" h="1344">
                      <a:moveTo>
                        <a:pt x="923" y="1344"/>
                      </a:moveTo>
                      <a:lnTo>
                        <a:pt x="0" y="689"/>
                      </a:lnTo>
                      <a:lnTo>
                        <a:pt x="975" y="0"/>
                      </a:lnTo>
                      <a:lnTo>
                        <a:pt x="1899" y="654"/>
                      </a:lnTo>
                      <a:lnTo>
                        <a:pt x="923" y="1344"/>
                      </a:lnTo>
                      <a:close/>
                    </a:path>
                  </a:pathLst>
                </a:custGeom>
                <a:solidFill>
                  <a:srgbClr val="B2B2B2"/>
                </a:solidFill>
                <a:ln w="9525">
                  <a:noFill/>
                  <a:round/>
                  <a:headEnd/>
                  <a:tailEnd/>
                </a:ln>
              </p:spPr>
              <p:txBody>
                <a:bodyPr/>
                <a:lstStyle/>
                <a:p>
                  <a:endParaRPr lang="en-US"/>
                </a:p>
              </p:txBody>
            </p:sp>
            <p:sp>
              <p:nvSpPr>
                <p:cNvPr id="728" name="Freeform 269"/>
                <p:cNvSpPr>
                  <a:spLocks/>
                </p:cNvSpPr>
                <p:nvPr/>
              </p:nvSpPr>
              <p:spPr bwMode="auto">
                <a:xfrm>
                  <a:off x="90" y="4097"/>
                  <a:ext cx="923" cy="1281"/>
                </a:xfrm>
                <a:custGeom>
                  <a:avLst/>
                  <a:gdLst/>
                  <a:ahLst/>
                  <a:cxnLst>
                    <a:cxn ang="0">
                      <a:pos x="0" y="0"/>
                    </a:cxn>
                    <a:cxn ang="0">
                      <a:pos x="0" y="629"/>
                    </a:cxn>
                    <a:cxn ang="0">
                      <a:pos x="0" y="629"/>
                    </a:cxn>
                    <a:cxn ang="0">
                      <a:pos x="923" y="1281"/>
                    </a:cxn>
                    <a:cxn ang="0">
                      <a:pos x="923" y="1281"/>
                    </a:cxn>
                    <a:cxn ang="0">
                      <a:pos x="923" y="655"/>
                    </a:cxn>
                    <a:cxn ang="0">
                      <a:pos x="923" y="655"/>
                    </a:cxn>
                    <a:cxn ang="0">
                      <a:pos x="0" y="0"/>
                    </a:cxn>
                  </a:cxnLst>
                  <a:rect l="0" t="0" r="r" b="b"/>
                  <a:pathLst>
                    <a:path w="923" h="1281">
                      <a:moveTo>
                        <a:pt x="0" y="0"/>
                      </a:moveTo>
                      <a:lnTo>
                        <a:pt x="0" y="629"/>
                      </a:lnTo>
                      <a:lnTo>
                        <a:pt x="0" y="629"/>
                      </a:lnTo>
                      <a:lnTo>
                        <a:pt x="923" y="1281"/>
                      </a:lnTo>
                      <a:lnTo>
                        <a:pt x="923" y="1281"/>
                      </a:lnTo>
                      <a:lnTo>
                        <a:pt x="923" y="655"/>
                      </a:lnTo>
                      <a:lnTo>
                        <a:pt x="923" y="655"/>
                      </a:lnTo>
                      <a:lnTo>
                        <a:pt x="0" y="0"/>
                      </a:lnTo>
                      <a:close/>
                    </a:path>
                  </a:pathLst>
                </a:custGeom>
                <a:solidFill>
                  <a:srgbClr val="565656"/>
                </a:solidFill>
                <a:ln w="9525">
                  <a:noFill/>
                  <a:round/>
                  <a:headEnd/>
                  <a:tailEnd/>
                </a:ln>
              </p:spPr>
              <p:txBody>
                <a:bodyPr/>
                <a:lstStyle/>
                <a:p>
                  <a:endParaRPr lang="en-US"/>
                </a:p>
              </p:txBody>
            </p:sp>
            <p:sp>
              <p:nvSpPr>
                <p:cNvPr id="729" name="Freeform 270"/>
                <p:cNvSpPr>
                  <a:spLocks/>
                </p:cNvSpPr>
                <p:nvPr/>
              </p:nvSpPr>
              <p:spPr bwMode="auto">
                <a:xfrm>
                  <a:off x="907" y="4728"/>
                  <a:ext cx="61" cy="581"/>
                </a:xfrm>
                <a:custGeom>
                  <a:avLst/>
                  <a:gdLst/>
                  <a:ahLst/>
                  <a:cxnLst>
                    <a:cxn ang="0">
                      <a:pos x="61" y="581"/>
                    </a:cxn>
                    <a:cxn ang="0">
                      <a:pos x="0" y="539"/>
                    </a:cxn>
                    <a:cxn ang="0">
                      <a:pos x="0" y="0"/>
                    </a:cxn>
                    <a:cxn ang="0">
                      <a:pos x="0" y="0"/>
                    </a:cxn>
                    <a:cxn ang="0">
                      <a:pos x="61" y="43"/>
                    </a:cxn>
                    <a:cxn ang="0">
                      <a:pos x="61" y="43"/>
                    </a:cxn>
                    <a:cxn ang="0">
                      <a:pos x="61" y="581"/>
                    </a:cxn>
                  </a:cxnLst>
                  <a:rect l="0" t="0" r="r" b="b"/>
                  <a:pathLst>
                    <a:path w="61" h="581">
                      <a:moveTo>
                        <a:pt x="61" y="581"/>
                      </a:moveTo>
                      <a:lnTo>
                        <a:pt x="0" y="539"/>
                      </a:lnTo>
                      <a:lnTo>
                        <a:pt x="0" y="0"/>
                      </a:lnTo>
                      <a:lnTo>
                        <a:pt x="0" y="0"/>
                      </a:lnTo>
                      <a:lnTo>
                        <a:pt x="61" y="43"/>
                      </a:lnTo>
                      <a:lnTo>
                        <a:pt x="61" y="43"/>
                      </a:lnTo>
                      <a:lnTo>
                        <a:pt x="61" y="581"/>
                      </a:lnTo>
                      <a:close/>
                    </a:path>
                  </a:pathLst>
                </a:custGeom>
                <a:solidFill>
                  <a:srgbClr val="B2B2B2"/>
                </a:solidFill>
                <a:ln w="9525">
                  <a:noFill/>
                  <a:round/>
                  <a:headEnd/>
                  <a:tailEnd/>
                </a:ln>
              </p:spPr>
              <p:txBody>
                <a:bodyPr/>
                <a:lstStyle/>
                <a:p>
                  <a:endParaRPr lang="en-US"/>
                </a:p>
              </p:txBody>
            </p:sp>
            <p:sp>
              <p:nvSpPr>
                <p:cNvPr id="730" name="Freeform 271"/>
                <p:cNvSpPr>
                  <a:spLocks/>
                </p:cNvSpPr>
                <p:nvPr/>
              </p:nvSpPr>
              <p:spPr bwMode="auto">
                <a:xfrm>
                  <a:off x="820" y="4664"/>
                  <a:ext cx="59" cy="581"/>
                </a:xfrm>
                <a:custGeom>
                  <a:avLst/>
                  <a:gdLst/>
                  <a:ahLst/>
                  <a:cxnLst>
                    <a:cxn ang="0">
                      <a:pos x="59" y="581"/>
                    </a:cxn>
                    <a:cxn ang="0">
                      <a:pos x="0" y="539"/>
                    </a:cxn>
                    <a:cxn ang="0">
                      <a:pos x="0" y="0"/>
                    </a:cxn>
                    <a:cxn ang="0">
                      <a:pos x="0" y="0"/>
                    </a:cxn>
                    <a:cxn ang="0">
                      <a:pos x="59" y="43"/>
                    </a:cxn>
                    <a:cxn ang="0">
                      <a:pos x="59" y="43"/>
                    </a:cxn>
                    <a:cxn ang="0">
                      <a:pos x="59" y="581"/>
                    </a:cxn>
                  </a:cxnLst>
                  <a:rect l="0" t="0" r="r" b="b"/>
                  <a:pathLst>
                    <a:path w="59" h="581">
                      <a:moveTo>
                        <a:pt x="59" y="581"/>
                      </a:moveTo>
                      <a:lnTo>
                        <a:pt x="0" y="539"/>
                      </a:lnTo>
                      <a:lnTo>
                        <a:pt x="0" y="0"/>
                      </a:lnTo>
                      <a:lnTo>
                        <a:pt x="0" y="0"/>
                      </a:lnTo>
                      <a:lnTo>
                        <a:pt x="59" y="43"/>
                      </a:lnTo>
                      <a:lnTo>
                        <a:pt x="59" y="43"/>
                      </a:lnTo>
                      <a:lnTo>
                        <a:pt x="59" y="581"/>
                      </a:lnTo>
                      <a:close/>
                    </a:path>
                  </a:pathLst>
                </a:custGeom>
                <a:solidFill>
                  <a:srgbClr val="B2B2B2"/>
                </a:solidFill>
                <a:ln w="9525">
                  <a:noFill/>
                  <a:round/>
                  <a:headEnd/>
                  <a:tailEnd/>
                </a:ln>
              </p:spPr>
              <p:txBody>
                <a:bodyPr/>
                <a:lstStyle/>
                <a:p>
                  <a:endParaRPr lang="en-US"/>
                </a:p>
              </p:txBody>
            </p:sp>
            <p:sp>
              <p:nvSpPr>
                <p:cNvPr id="731" name="Freeform 272"/>
                <p:cNvSpPr>
                  <a:spLocks/>
                </p:cNvSpPr>
                <p:nvPr/>
              </p:nvSpPr>
              <p:spPr bwMode="auto">
                <a:xfrm>
                  <a:off x="730" y="4603"/>
                  <a:ext cx="61" cy="581"/>
                </a:xfrm>
                <a:custGeom>
                  <a:avLst/>
                  <a:gdLst/>
                  <a:ahLst/>
                  <a:cxnLst>
                    <a:cxn ang="0">
                      <a:pos x="61" y="581"/>
                    </a:cxn>
                    <a:cxn ang="0">
                      <a:pos x="0" y="536"/>
                    </a:cxn>
                    <a:cxn ang="0">
                      <a:pos x="0" y="0"/>
                    </a:cxn>
                    <a:cxn ang="0">
                      <a:pos x="0" y="0"/>
                    </a:cxn>
                    <a:cxn ang="0">
                      <a:pos x="61" y="42"/>
                    </a:cxn>
                    <a:cxn ang="0">
                      <a:pos x="61" y="42"/>
                    </a:cxn>
                    <a:cxn ang="0">
                      <a:pos x="61" y="581"/>
                    </a:cxn>
                  </a:cxnLst>
                  <a:rect l="0" t="0" r="r" b="b"/>
                  <a:pathLst>
                    <a:path w="61" h="581">
                      <a:moveTo>
                        <a:pt x="61" y="581"/>
                      </a:moveTo>
                      <a:lnTo>
                        <a:pt x="0" y="536"/>
                      </a:lnTo>
                      <a:lnTo>
                        <a:pt x="0" y="0"/>
                      </a:lnTo>
                      <a:lnTo>
                        <a:pt x="0" y="0"/>
                      </a:lnTo>
                      <a:lnTo>
                        <a:pt x="61" y="42"/>
                      </a:lnTo>
                      <a:lnTo>
                        <a:pt x="61" y="42"/>
                      </a:lnTo>
                      <a:lnTo>
                        <a:pt x="61" y="581"/>
                      </a:lnTo>
                      <a:close/>
                    </a:path>
                  </a:pathLst>
                </a:custGeom>
                <a:solidFill>
                  <a:srgbClr val="B2B2B2"/>
                </a:solidFill>
                <a:ln w="9525">
                  <a:noFill/>
                  <a:round/>
                  <a:headEnd/>
                  <a:tailEnd/>
                </a:ln>
              </p:spPr>
              <p:txBody>
                <a:bodyPr/>
                <a:lstStyle/>
                <a:p>
                  <a:endParaRPr lang="en-US"/>
                </a:p>
              </p:txBody>
            </p:sp>
            <p:sp>
              <p:nvSpPr>
                <p:cNvPr id="732" name="Freeform 273"/>
                <p:cNvSpPr>
                  <a:spLocks/>
                </p:cNvSpPr>
                <p:nvPr/>
              </p:nvSpPr>
              <p:spPr bwMode="auto">
                <a:xfrm>
                  <a:off x="642" y="4539"/>
                  <a:ext cx="62" cy="581"/>
                </a:xfrm>
                <a:custGeom>
                  <a:avLst/>
                  <a:gdLst/>
                  <a:ahLst/>
                  <a:cxnLst>
                    <a:cxn ang="0">
                      <a:pos x="62" y="581"/>
                    </a:cxn>
                    <a:cxn ang="0">
                      <a:pos x="0" y="539"/>
                    </a:cxn>
                    <a:cxn ang="0">
                      <a:pos x="0" y="0"/>
                    </a:cxn>
                    <a:cxn ang="0">
                      <a:pos x="0" y="0"/>
                    </a:cxn>
                    <a:cxn ang="0">
                      <a:pos x="62" y="43"/>
                    </a:cxn>
                    <a:cxn ang="0">
                      <a:pos x="62" y="43"/>
                    </a:cxn>
                    <a:cxn ang="0">
                      <a:pos x="62" y="581"/>
                    </a:cxn>
                  </a:cxnLst>
                  <a:rect l="0" t="0" r="r" b="b"/>
                  <a:pathLst>
                    <a:path w="62" h="581">
                      <a:moveTo>
                        <a:pt x="62" y="581"/>
                      </a:moveTo>
                      <a:lnTo>
                        <a:pt x="0" y="539"/>
                      </a:lnTo>
                      <a:lnTo>
                        <a:pt x="0" y="0"/>
                      </a:lnTo>
                      <a:lnTo>
                        <a:pt x="0" y="0"/>
                      </a:lnTo>
                      <a:lnTo>
                        <a:pt x="62" y="43"/>
                      </a:lnTo>
                      <a:lnTo>
                        <a:pt x="62" y="43"/>
                      </a:lnTo>
                      <a:lnTo>
                        <a:pt x="62" y="581"/>
                      </a:lnTo>
                      <a:close/>
                    </a:path>
                  </a:pathLst>
                </a:custGeom>
                <a:solidFill>
                  <a:srgbClr val="B2B2B2"/>
                </a:solidFill>
                <a:ln w="9525">
                  <a:noFill/>
                  <a:round/>
                  <a:headEnd/>
                  <a:tailEnd/>
                </a:ln>
              </p:spPr>
              <p:txBody>
                <a:bodyPr/>
                <a:lstStyle/>
                <a:p>
                  <a:endParaRPr lang="en-US"/>
                </a:p>
              </p:txBody>
            </p:sp>
            <p:sp>
              <p:nvSpPr>
                <p:cNvPr id="733" name="Freeform 274"/>
                <p:cNvSpPr>
                  <a:spLocks/>
                </p:cNvSpPr>
                <p:nvPr/>
              </p:nvSpPr>
              <p:spPr bwMode="auto">
                <a:xfrm>
                  <a:off x="555" y="4475"/>
                  <a:ext cx="59" cy="581"/>
                </a:xfrm>
                <a:custGeom>
                  <a:avLst/>
                  <a:gdLst/>
                  <a:ahLst/>
                  <a:cxnLst>
                    <a:cxn ang="0">
                      <a:pos x="59" y="581"/>
                    </a:cxn>
                    <a:cxn ang="0">
                      <a:pos x="0" y="539"/>
                    </a:cxn>
                    <a:cxn ang="0">
                      <a:pos x="0" y="0"/>
                    </a:cxn>
                    <a:cxn ang="0">
                      <a:pos x="0" y="0"/>
                    </a:cxn>
                    <a:cxn ang="0">
                      <a:pos x="59" y="43"/>
                    </a:cxn>
                    <a:cxn ang="0">
                      <a:pos x="59" y="43"/>
                    </a:cxn>
                    <a:cxn ang="0">
                      <a:pos x="59" y="581"/>
                    </a:cxn>
                  </a:cxnLst>
                  <a:rect l="0" t="0" r="r" b="b"/>
                  <a:pathLst>
                    <a:path w="59" h="581">
                      <a:moveTo>
                        <a:pt x="59" y="581"/>
                      </a:moveTo>
                      <a:lnTo>
                        <a:pt x="0" y="539"/>
                      </a:lnTo>
                      <a:lnTo>
                        <a:pt x="0" y="0"/>
                      </a:lnTo>
                      <a:lnTo>
                        <a:pt x="0" y="0"/>
                      </a:lnTo>
                      <a:lnTo>
                        <a:pt x="59" y="43"/>
                      </a:lnTo>
                      <a:lnTo>
                        <a:pt x="59" y="43"/>
                      </a:lnTo>
                      <a:lnTo>
                        <a:pt x="59" y="581"/>
                      </a:lnTo>
                      <a:close/>
                    </a:path>
                  </a:pathLst>
                </a:custGeom>
                <a:solidFill>
                  <a:srgbClr val="B2B2B2"/>
                </a:solidFill>
                <a:ln w="9525">
                  <a:noFill/>
                  <a:round/>
                  <a:headEnd/>
                  <a:tailEnd/>
                </a:ln>
              </p:spPr>
              <p:txBody>
                <a:bodyPr/>
                <a:lstStyle/>
                <a:p>
                  <a:endParaRPr lang="en-US"/>
                </a:p>
              </p:txBody>
            </p:sp>
            <p:sp>
              <p:nvSpPr>
                <p:cNvPr id="734" name="Freeform 275"/>
                <p:cNvSpPr>
                  <a:spLocks/>
                </p:cNvSpPr>
                <p:nvPr/>
              </p:nvSpPr>
              <p:spPr bwMode="auto">
                <a:xfrm>
                  <a:off x="465" y="4412"/>
                  <a:ext cx="62" cy="581"/>
                </a:xfrm>
                <a:custGeom>
                  <a:avLst/>
                  <a:gdLst/>
                  <a:ahLst/>
                  <a:cxnLst>
                    <a:cxn ang="0">
                      <a:pos x="62" y="581"/>
                    </a:cxn>
                    <a:cxn ang="0">
                      <a:pos x="0" y="538"/>
                    </a:cxn>
                    <a:cxn ang="0">
                      <a:pos x="0" y="0"/>
                    </a:cxn>
                    <a:cxn ang="0">
                      <a:pos x="0" y="0"/>
                    </a:cxn>
                    <a:cxn ang="0">
                      <a:pos x="62" y="42"/>
                    </a:cxn>
                    <a:cxn ang="0">
                      <a:pos x="62" y="42"/>
                    </a:cxn>
                    <a:cxn ang="0">
                      <a:pos x="62" y="581"/>
                    </a:cxn>
                  </a:cxnLst>
                  <a:rect l="0" t="0" r="r" b="b"/>
                  <a:pathLst>
                    <a:path w="62" h="581">
                      <a:moveTo>
                        <a:pt x="62" y="581"/>
                      </a:moveTo>
                      <a:lnTo>
                        <a:pt x="0" y="538"/>
                      </a:lnTo>
                      <a:lnTo>
                        <a:pt x="0" y="0"/>
                      </a:lnTo>
                      <a:lnTo>
                        <a:pt x="0" y="0"/>
                      </a:lnTo>
                      <a:lnTo>
                        <a:pt x="62" y="42"/>
                      </a:lnTo>
                      <a:lnTo>
                        <a:pt x="62" y="42"/>
                      </a:lnTo>
                      <a:lnTo>
                        <a:pt x="62" y="581"/>
                      </a:lnTo>
                      <a:close/>
                    </a:path>
                  </a:pathLst>
                </a:custGeom>
                <a:solidFill>
                  <a:srgbClr val="B2B2B2"/>
                </a:solidFill>
                <a:ln w="9525">
                  <a:noFill/>
                  <a:round/>
                  <a:headEnd/>
                  <a:tailEnd/>
                </a:ln>
              </p:spPr>
              <p:txBody>
                <a:bodyPr/>
                <a:lstStyle/>
                <a:p>
                  <a:endParaRPr lang="en-US"/>
                </a:p>
              </p:txBody>
            </p:sp>
            <p:sp>
              <p:nvSpPr>
                <p:cNvPr id="735" name="Freeform 276"/>
                <p:cNvSpPr>
                  <a:spLocks/>
                </p:cNvSpPr>
                <p:nvPr/>
              </p:nvSpPr>
              <p:spPr bwMode="auto">
                <a:xfrm>
                  <a:off x="378" y="4348"/>
                  <a:ext cx="61" cy="581"/>
                </a:xfrm>
                <a:custGeom>
                  <a:avLst/>
                  <a:gdLst/>
                  <a:ahLst/>
                  <a:cxnLst>
                    <a:cxn ang="0">
                      <a:pos x="61" y="581"/>
                    </a:cxn>
                    <a:cxn ang="0">
                      <a:pos x="0" y="538"/>
                    </a:cxn>
                    <a:cxn ang="0">
                      <a:pos x="0" y="0"/>
                    </a:cxn>
                    <a:cxn ang="0">
                      <a:pos x="0" y="0"/>
                    </a:cxn>
                    <a:cxn ang="0">
                      <a:pos x="61" y="42"/>
                    </a:cxn>
                    <a:cxn ang="0">
                      <a:pos x="61" y="42"/>
                    </a:cxn>
                    <a:cxn ang="0">
                      <a:pos x="61" y="581"/>
                    </a:cxn>
                  </a:cxnLst>
                  <a:rect l="0" t="0" r="r" b="b"/>
                  <a:pathLst>
                    <a:path w="61" h="581">
                      <a:moveTo>
                        <a:pt x="61" y="581"/>
                      </a:moveTo>
                      <a:lnTo>
                        <a:pt x="0" y="538"/>
                      </a:lnTo>
                      <a:lnTo>
                        <a:pt x="0" y="0"/>
                      </a:lnTo>
                      <a:lnTo>
                        <a:pt x="0" y="0"/>
                      </a:lnTo>
                      <a:lnTo>
                        <a:pt x="61" y="42"/>
                      </a:lnTo>
                      <a:lnTo>
                        <a:pt x="61" y="42"/>
                      </a:lnTo>
                      <a:lnTo>
                        <a:pt x="61" y="581"/>
                      </a:lnTo>
                      <a:close/>
                    </a:path>
                  </a:pathLst>
                </a:custGeom>
                <a:solidFill>
                  <a:srgbClr val="B2B2B2"/>
                </a:solidFill>
                <a:ln w="9525">
                  <a:noFill/>
                  <a:round/>
                  <a:headEnd/>
                  <a:tailEnd/>
                </a:ln>
              </p:spPr>
              <p:txBody>
                <a:bodyPr/>
                <a:lstStyle/>
                <a:p>
                  <a:endParaRPr lang="en-US"/>
                </a:p>
              </p:txBody>
            </p:sp>
            <p:sp>
              <p:nvSpPr>
                <p:cNvPr id="736" name="Freeform 277"/>
                <p:cNvSpPr>
                  <a:spLocks/>
                </p:cNvSpPr>
                <p:nvPr/>
              </p:nvSpPr>
              <p:spPr bwMode="auto">
                <a:xfrm>
                  <a:off x="290" y="4286"/>
                  <a:ext cx="60" cy="581"/>
                </a:xfrm>
                <a:custGeom>
                  <a:avLst/>
                  <a:gdLst/>
                  <a:ahLst/>
                  <a:cxnLst>
                    <a:cxn ang="0">
                      <a:pos x="60" y="581"/>
                    </a:cxn>
                    <a:cxn ang="0">
                      <a:pos x="0" y="539"/>
                    </a:cxn>
                    <a:cxn ang="0">
                      <a:pos x="0" y="0"/>
                    </a:cxn>
                    <a:cxn ang="0">
                      <a:pos x="0" y="0"/>
                    </a:cxn>
                    <a:cxn ang="0">
                      <a:pos x="60" y="43"/>
                    </a:cxn>
                    <a:cxn ang="0">
                      <a:pos x="60" y="43"/>
                    </a:cxn>
                    <a:cxn ang="0">
                      <a:pos x="60" y="581"/>
                    </a:cxn>
                  </a:cxnLst>
                  <a:rect l="0" t="0" r="r" b="b"/>
                  <a:pathLst>
                    <a:path w="60" h="581">
                      <a:moveTo>
                        <a:pt x="60" y="581"/>
                      </a:moveTo>
                      <a:lnTo>
                        <a:pt x="0" y="539"/>
                      </a:lnTo>
                      <a:lnTo>
                        <a:pt x="0" y="0"/>
                      </a:lnTo>
                      <a:lnTo>
                        <a:pt x="0" y="0"/>
                      </a:lnTo>
                      <a:lnTo>
                        <a:pt x="60" y="43"/>
                      </a:lnTo>
                      <a:lnTo>
                        <a:pt x="60" y="43"/>
                      </a:lnTo>
                      <a:lnTo>
                        <a:pt x="60" y="581"/>
                      </a:lnTo>
                      <a:close/>
                    </a:path>
                  </a:pathLst>
                </a:custGeom>
                <a:solidFill>
                  <a:srgbClr val="B2B2B2"/>
                </a:solidFill>
                <a:ln w="9525">
                  <a:noFill/>
                  <a:round/>
                  <a:headEnd/>
                  <a:tailEnd/>
                </a:ln>
              </p:spPr>
              <p:txBody>
                <a:bodyPr/>
                <a:lstStyle/>
                <a:p>
                  <a:endParaRPr lang="en-US"/>
                </a:p>
              </p:txBody>
            </p:sp>
            <p:sp>
              <p:nvSpPr>
                <p:cNvPr id="737" name="Freeform 278"/>
                <p:cNvSpPr>
                  <a:spLocks/>
                </p:cNvSpPr>
                <p:nvPr/>
              </p:nvSpPr>
              <p:spPr bwMode="auto">
                <a:xfrm>
                  <a:off x="201" y="4223"/>
                  <a:ext cx="61" cy="581"/>
                </a:xfrm>
                <a:custGeom>
                  <a:avLst/>
                  <a:gdLst/>
                  <a:ahLst/>
                  <a:cxnLst>
                    <a:cxn ang="0">
                      <a:pos x="61" y="581"/>
                    </a:cxn>
                    <a:cxn ang="0">
                      <a:pos x="0" y="538"/>
                    </a:cxn>
                    <a:cxn ang="0">
                      <a:pos x="0" y="0"/>
                    </a:cxn>
                    <a:cxn ang="0">
                      <a:pos x="0" y="0"/>
                    </a:cxn>
                    <a:cxn ang="0">
                      <a:pos x="61" y="42"/>
                    </a:cxn>
                    <a:cxn ang="0">
                      <a:pos x="61" y="42"/>
                    </a:cxn>
                    <a:cxn ang="0">
                      <a:pos x="61" y="581"/>
                    </a:cxn>
                  </a:cxnLst>
                  <a:rect l="0" t="0" r="r" b="b"/>
                  <a:pathLst>
                    <a:path w="61" h="581">
                      <a:moveTo>
                        <a:pt x="61" y="581"/>
                      </a:moveTo>
                      <a:lnTo>
                        <a:pt x="0" y="538"/>
                      </a:lnTo>
                      <a:lnTo>
                        <a:pt x="0" y="0"/>
                      </a:lnTo>
                      <a:lnTo>
                        <a:pt x="0" y="0"/>
                      </a:lnTo>
                      <a:lnTo>
                        <a:pt x="61" y="42"/>
                      </a:lnTo>
                      <a:lnTo>
                        <a:pt x="61" y="42"/>
                      </a:lnTo>
                      <a:lnTo>
                        <a:pt x="61" y="581"/>
                      </a:lnTo>
                      <a:close/>
                    </a:path>
                  </a:pathLst>
                </a:custGeom>
                <a:solidFill>
                  <a:srgbClr val="B2B2B2"/>
                </a:solidFill>
                <a:ln w="9525">
                  <a:noFill/>
                  <a:round/>
                  <a:headEnd/>
                  <a:tailEnd/>
                </a:ln>
              </p:spPr>
              <p:txBody>
                <a:bodyPr/>
                <a:lstStyle/>
                <a:p>
                  <a:endParaRPr lang="en-US"/>
                </a:p>
              </p:txBody>
            </p:sp>
            <p:sp>
              <p:nvSpPr>
                <p:cNvPr id="738" name="Freeform 279"/>
                <p:cNvSpPr>
                  <a:spLocks/>
                </p:cNvSpPr>
                <p:nvPr/>
              </p:nvSpPr>
              <p:spPr bwMode="auto">
                <a:xfrm>
                  <a:off x="113" y="4159"/>
                  <a:ext cx="62" cy="581"/>
                </a:xfrm>
                <a:custGeom>
                  <a:avLst/>
                  <a:gdLst/>
                  <a:ahLst/>
                  <a:cxnLst>
                    <a:cxn ang="0">
                      <a:pos x="62" y="581"/>
                    </a:cxn>
                    <a:cxn ang="0">
                      <a:pos x="0" y="538"/>
                    </a:cxn>
                    <a:cxn ang="0">
                      <a:pos x="0" y="0"/>
                    </a:cxn>
                    <a:cxn ang="0">
                      <a:pos x="0" y="0"/>
                    </a:cxn>
                    <a:cxn ang="0">
                      <a:pos x="62" y="42"/>
                    </a:cxn>
                    <a:cxn ang="0">
                      <a:pos x="62" y="42"/>
                    </a:cxn>
                    <a:cxn ang="0">
                      <a:pos x="62" y="581"/>
                    </a:cxn>
                  </a:cxnLst>
                  <a:rect l="0" t="0" r="r" b="b"/>
                  <a:pathLst>
                    <a:path w="62" h="581">
                      <a:moveTo>
                        <a:pt x="62" y="581"/>
                      </a:moveTo>
                      <a:lnTo>
                        <a:pt x="0" y="538"/>
                      </a:lnTo>
                      <a:lnTo>
                        <a:pt x="0" y="0"/>
                      </a:lnTo>
                      <a:lnTo>
                        <a:pt x="0" y="0"/>
                      </a:lnTo>
                      <a:lnTo>
                        <a:pt x="62" y="42"/>
                      </a:lnTo>
                      <a:lnTo>
                        <a:pt x="62" y="42"/>
                      </a:lnTo>
                      <a:lnTo>
                        <a:pt x="62" y="581"/>
                      </a:lnTo>
                      <a:close/>
                    </a:path>
                  </a:pathLst>
                </a:custGeom>
                <a:solidFill>
                  <a:srgbClr val="B2B2B2"/>
                </a:solidFill>
                <a:ln w="9525">
                  <a:noFill/>
                  <a:round/>
                  <a:headEnd/>
                  <a:tailEnd/>
                </a:ln>
              </p:spPr>
              <p:txBody>
                <a:bodyPr/>
                <a:lstStyle/>
                <a:p>
                  <a:endParaRPr lang="en-US"/>
                </a:p>
              </p:txBody>
            </p:sp>
          </p:grpSp>
          <p:grpSp>
            <p:nvGrpSpPr>
              <p:cNvPr id="10" name="Group 280"/>
              <p:cNvGrpSpPr>
                <a:grpSpLocks/>
              </p:cNvGrpSpPr>
              <p:nvPr/>
            </p:nvGrpSpPr>
            <p:grpSpPr bwMode="auto">
              <a:xfrm>
                <a:off x="886" y="877"/>
                <a:ext cx="383" cy="397"/>
                <a:chOff x="90" y="3408"/>
                <a:chExt cx="1899" cy="1970"/>
              </a:xfrm>
            </p:grpSpPr>
            <p:sp>
              <p:nvSpPr>
                <p:cNvPr id="713" name="Freeform 281"/>
                <p:cNvSpPr>
                  <a:spLocks/>
                </p:cNvSpPr>
                <p:nvPr/>
              </p:nvSpPr>
              <p:spPr bwMode="auto">
                <a:xfrm>
                  <a:off x="1013" y="4062"/>
                  <a:ext cx="976" cy="1316"/>
                </a:xfrm>
                <a:custGeom>
                  <a:avLst/>
                  <a:gdLst/>
                  <a:ahLst/>
                  <a:cxnLst>
                    <a:cxn ang="0">
                      <a:pos x="0" y="1316"/>
                    </a:cxn>
                    <a:cxn ang="0">
                      <a:pos x="0" y="690"/>
                    </a:cxn>
                    <a:cxn ang="0">
                      <a:pos x="976" y="0"/>
                    </a:cxn>
                    <a:cxn ang="0">
                      <a:pos x="976" y="626"/>
                    </a:cxn>
                    <a:cxn ang="0">
                      <a:pos x="0" y="1316"/>
                    </a:cxn>
                  </a:cxnLst>
                  <a:rect l="0" t="0" r="r" b="b"/>
                  <a:pathLst>
                    <a:path w="976" h="1316">
                      <a:moveTo>
                        <a:pt x="0" y="1316"/>
                      </a:moveTo>
                      <a:lnTo>
                        <a:pt x="0" y="690"/>
                      </a:lnTo>
                      <a:lnTo>
                        <a:pt x="976" y="0"/>
                      </a:lnTo>
                      <a:lnTo>
                        <a:pt x="976" y="626"/>
                      </a:lnTo>
                      <a:lnTo>
                        <a:pt x="0" y="1316"/>
                      </a:lnTo>
                      <a:close/>
                    </a:path>
                  </a:pathLst>
                </a:custGeom>
                <a:solidFill>
                  <a:srgbClr val="808080"/>
                </a:solidFill>
                <a:ln w="9525">
                  <a:noFill/>
                  <a:round/>
                  <a:headEnd/>
                  <a:tailEnd/>
                </a:ln>
              </p:spPr>
              <p:txBody>
                <a:bodyPr/>
                <a:lstStyle/>
                <a:p>
                  <a:endParaRPr lang="en-US"/>
                </a:p>
              </p:txBody>
            </p:sp>
            <p:sp>
              <p:nvSpPr>
                <p:cNvPr id="714" name="Freeform 282"/>
                <p:cNvSpPr>
                  <a:spLocks/>
                </p:cNvSpPr>
                <p:nvPr/>
              </p:nvSpPr>
              <p:spPr bwMode="auto">
                <a:xfrm>
                  <a:off x="90" y="3408"/>
                  <a:ext cx="1899" cy="1344"/>
                </a:xfrm>
                <a:custGeom>
                  <a:avLst/>
                  <a:gdLst/>
                  <a:ahLst/>
                  <a:cxnLst>
                    <a:cxn ang="0">
                      <a:pos x="923" y="1344"/>
                    </a:cxn>
                    <a:cxn ang="0">
                      <a:pos x="0" y="689"/>
                    </a:cxn>
                    <a:cxn ang="0">
                      <a:pos x="975" y="0"/>
                    </a:cxn>
                    <a:cxn ang="0">
                      <a:pos x="1899" y="654"/>
                    </a:cxn>
                    <a:cxn ang="0">
                      <a:pos x="923" y="1344"/>
                    </a:cxn>
                  </a:cxnLst>
                  <a:rect l="0" t="0" r="r" b="b"/>
                  <a:pathLst>
                    <a:path w="1899" h="1344">
                      <a:moveTo>
                        <a:pt x="923" y="1344"/>
                      </a:moveTo>
                      <a:lnTo>
                        <a:pt x="0" y="689"/>
                      </a:lnTo>
                      <a:lnTo>
                        <a:pt x="975" y="0"/>
                      </a:lnTo>
                      <a:lnTo>
                        <a:pt x="1899" y="654"/>
                      </a:lnTo>
                      <a:lnTo>
                        <a:pt x="923" y="1344"/>
                      </a:lnTo>
                      <a:close/>
                    </a:path>
                  </a:pathLst>
                </a:custGeom>
                <a:solidFill>
                  <a:srgbClr val="B2B2B2"/>
                </a:solidFill>
                <a:ln w="9525">
                  <a:noFill/>
                  <a:round/>
                  <a:headEnd/>
                  <a:tailEnd/>
                </a:ln>
              </p:spPr>
              <p:txBody>
                <a:bodyPr/>
                <a:lstStyle/>
                <a:p>
                  <a:endParaRPr lang="en-US"/>
                </a:p>
              </p:txBody>
            </p:sp>
            <p:sp>
              <p:nvSpPr>
                <p:cNvPr id="715" name="Freeform 283"/>
                <p:cNvSpPr>
                  <a:spLocks/>
                </p:cNvSpPr>
                <p:nvPr/>
              </p:nvSpPr>
              <p:spPr bwMode="auto">
                <a:xfrm>
                  <a:off x="90" y="4097"/>
                  <a:ext cx="923" cy="1281"/>
                </a:xfrm>
                <a:custGeom>
                  <a:avLst/>
                  <a:gdLst/>
                  <a:ahLst/>
                  <a:cxnLst>
                    <a:cxn ang="0">
                      <a:pos x="0" y="0"/>
                    </a:cxn>
                    <a:cxn ang="0">
                      <a:pos x="0" y="629"/>
                    </a:cxn>
                    <a:cxn ang="0">
                      <a:pos x="0" y="629"/>
                    </a:cxn>
                    <a:cxn ang="0">
                      <a:pos x="923" y="1281"/>
                    </a:cxn>
                    <a:cxn ang="0">
                      <a:pos x="923" y="1281"/>
                    </a:cxn>
                    <a:cxn ang="0">
                      <a:pos x="923" y="655"/>
                    </a:cxn>
                    <a:cxn ang="0">
                      <a:pos x="923" y="655"/>
                    </a:cxn>
                    <a:cxn ang="0">
                      <a:pos x="0" y="0"/>
                    </a:cxn>
                  </a:cxnLst>
                  <a:rect l="0" t="0" r="r" b="b"/>
                  <a:pathLst>
                    <a:path w="923" h="1281">
                      <a:moveTo>
                        <a:pt x="0" y="0"/>
                      </a:moveTo>
                      <a:lnTo>
                        <a:pt x="0" y="629"/>
                      </a:lnTo>
                      <a:lnTo>
                        <a:pt x="0" y="629"/>
                      </a:lnTo>
                      <a:lnTo>
                        <a:pt x="923" y="1281"/>
                      </a:lnTo>
                      <a:lnTo>
                        <a:pt x="923" y="1281"/>
                      </a:lnTo>
                      <a:lnTo>
                        <a:pt x="923" y="655"/>
                      </a:lnTo>
                      <a:lnTo>
                        <a:pt x="923" y="655"/>
                      </a:lnTo>
                      <a:lnTo>
                        <a:pt x="0" y="0"/>
                      </a:lnTo>
                      <a:close/>
                    </a:path>
                  </a:pathLst>
                </a:custGeom>
                <a:solidFill>
                  <a:srgbClr val="565656"/>
                </a:solidFill>
                <a:ln w="9525">
                  <a:noFill/>
                  <a:round/>
                  <a:headEnd/>
                  <a:tailEnd/>
                </a:ln>
              </p:spPr>
              <p:txBody>
                <a:bodyPr/>
                <a:lstStyle/>
                <a:p>
                  <a:endParaRPr lang="en-US"/>
                </a:p>
              </p:txBody>
            </p:sp>
            <p:sp>
              <p:nvSpPr>
                <p:cNvPr id="716" name="Freeform 284"/>
                <p:cNvSpPr>
                  <a:spLocks/>
                </p:cNvSpPr>
                <p:nvPr/>
              </p:nvSpPr>
              <p:spPr bwMode="auto">
                <a:xfrm>
                  <a:off x="907" y="4728"/>
                  <a:ext cx="61" cy="581"/>
                </a:xfrm>
                <a:custGeom>
                  <a:avLst/>
                  <a:gdLst/>
                  <a:ahLst/>
                  <a:cxnLst>
                    <a:cxn ang="0">
                      <a:pos x="61" y="581"/>
                    </a:cxn>
                    <a:cxn ang="0">
                      <a:pos x="0" y="539"/>
                    </a:cxn>
                    <a:cxn ang="0">
                      <a:pos x="0" y="0"/>
                    </a:cxn>
                    <a:cxn ang="0">
                      <a:pos x="0" y="0"/>
                    </a:cxn>
                    <a:cxn ang="0">
                      <a:pos x="61" y="43"/>
                    </a:cxn>
                    <a:cxn ang="0">
                      <a:pos x="61" y="43"/>
                    </a:cxn>
                    <a:cxn ang="0">
                      <a:pos x="61" y="581"/>
                    </a:cxn>
                  </a:cxnLst>
                  <a:rect l="0" t="0" r="r" b="b"/>
                  <a:pathLst>
                    <a:path w="61" h="581">
                      <a:moveTo>
                        <a:pt x="61" y="581"/>
                      </a:moveTo>
                      <a:lnTo>
                        <a:pt x="0" y="539"/>
                      </a:lnTo>
                      <a:lnTo>
                        <a:pt x="0" y="0"/>
                      </a:lnTo>
                      <a:lnTo>
                        <a:pt x="0" y="0"/>
                      </a:lnTo>
                      <a:lnTo>
                        <a:pt x="61" y="43"/>
                      </a:lnTo>
                      <a:lnTo>
                        <a:pt x="61" y="43"/>
                      </a:lnTo>
                      <a:lnTo>
                        <a:pt x="61" y="581"/>
                      </a:lnTo>
                      <a:close/>
                    </a:path>
                  </a:pathLst>
                </a:custGeom>
                <a:solidFill>
                  <a:srgbClr val="B2B2B2"/>
                </a:solidFill>
                <a:ln w="9525">
                  <a:noFill/>
                  <a:round/>
                  <a:headEnd/>
                  <a:tailEnd/>
                </a:ln>
              </p:spPr>
              <p:txBody>
                <a:bodyPr/>
                <a:lstStyle/>
                <a:p>
                  <a:endParaRPr lang="en-US"/>
                </a:p>
              </p:txBody>
            </p:sp>
            <p:sp>
              <p:nvSpPr>
                <p:cNvPr id="717" name="Freeform 285"/>
                <p:cNvSpPr>
                  <a:spLocks/>
                </p:cNvSpPr>
                <p:nvPr/>
              </p:nvSpPr>
              <p:spPr bwMode="auto">
                <a:xfrm>
                  <a:off x="820" y="4664"/>
                  <a:ext cx="59" cy="581"/>
                </a:xfrm>
                <a:custGeom>
                  <a:avLst/>
                  <a:gdLst/>
                  <a:ahLst/>
                  <a:cxnLst>
                    <a:cxn ang="0">
                      <a:pos x="59" y="581"/>
                    </a:cxn>
                    <a:cxn ang="0">
                      <a:pos x="0" y="539"/>
                    </a:cxn>
                    <a:cxn ang="0">
                      <a:pos x="0" y="0"/>
                    </a:cxn>
                    <a:cxn ang="0">
                      <a:pos x="0" y="0"/>
                    </a:cxn>
                    <a:cxn ang="0">
                      <a:pos x="59" y="43"/>
                    </a:cxn>
                    <a:cxn ang="0">
                      <a:pos x="59" y="43"/>
                    </a:cxn>
                    <a:cxn ang="0">
                      <a:pos x="59" y="581"/>
                    </a:cxn>
                  </a:cxnLst>
                  <a:rect l="0" t="0" r="r" b="b"/>
                  <a:pathLst>
                    <a:path w="59" h="581">
                      <a:moveTo>
                        <a:pt x="59" y="581"/>
                      </a:moveTo>
                      <a:lnTo>
                        <a:pt x="0" y="539"/>
                      </a:lnTo>
                      <a:lnTo>
                        <a:pt x="0" y="0"/>
                      </a:lnTo>
                      <a:lnTo>
                        <a:pt x="0" y="0"/>
                      </a:lnTo>
                      <a:lnTo>
                        <a:pt x="59" y="43"/>
                      </a:lnTo>
                      <a:lnTo>
                        <a:pt x="59" y="43"/>
                      </a:lnTo>
                      <a:lnTo>
                        <a:pt x="59" y="581"/>
                      </a:lnTo>
                      <a:close/>
                    </a:path>
                  </a:pathLst>
                </a:custGeom>
                <a:solidFill>
                  <a:srgbClr val="B2B2B2"/>
                </a:solidFill>
                <a:ln w="9525">
                  <a:noFill/>
                  <a:round/>
                  <a:headEnd/>
                  <a:tailEnd/>
                </a:ln>
              </p:spPr>
              <p:txBody>
                <a:bodyPr/>
                <a:lstStyle/>
                <a:p>
                  <a:endParaRPr lang="en-US"/>
                </a:p>
              </p:txBody>
            </p:sp>
            <p:sp>
              <p:nvSpPr>
                <p:cNvPr id="718" name="Freeform 286"/>
                <p:cNvSpPr>
                  <a:spLocks/>
                </p:cNvSpPr>
                <p:nvPr/>
              </p:nvSpPr>
              <p:spPr bwMode="auto">
                <a:xfrm>
                  <a:off x="730" y="4603"/>
                  <a:ext cx="61" cy="581"/>
                </a:xfrm>
                <a:custGeom>
                  <a:avLst/>
                  <a:gdLst/>
                  <a:ahLst/>
                  <a:cxnLst>
                    <a:cxn ang="0">
                      <a:pos x="61" y="581"/>
                    </a:cxn>
                    <a:cxn ang="0">
                      <a:pos x="0" y="536"/>
                    </a:cxn>
                    <a:cxn ang="0">
                      <a:pos x="0" y="0"/>
                    </a:cxn>
                    <a:cxn ang="0">
                      <a:pos x="0" y="0"/>
                    </a:cxn>
                    <a:cxn ang="0">
                      <a:pos x="61" y="42"/>
                    </a:cxn>
                    <a:cxn ang="0">
                      <a:pos x="61" y="42"/>
                    </a:cxn>
                    <a:cxn ang="0">
                      <a:pos x="61" y="581"/>
                    </a:cxn>
                  </a:cxnLst>
                  <a:rect l="0" t="0" r="r" b="b"/>
                  <a:pathLst>
                    <a:path w="61" h="581">
                      <a:moveTo>
                        <a:pt x="61" y="581"/>
                      </a:moveTo>
                      <a:lnTo>
                        <a:pt x="0" y="536"/>
                      </a:lnTo>
                      <a:lnTo>
                        <a:pt x="0" y="0"/>
                      </a:lnTo>
                      <a:lnTo>
                        <a:pt x="0" y="0"/>
                      </a:lnTo>
                      <a:lnTo>
                        <a:pt x="61" y="42"/>
                      </a:lnTo>
                      <a:lnTo>
                        <a:pt x="61" y="42"/>
                      </a:lnTo>
                      <a:lnTo>
                        <a:pt x="61" y="581"/>
                      </a:lnTo>
                      <a:close/>
                    </a:path>
                  </a:pathLst>
                </a:custGeom>
                <a:solidFill>
                  <a:srgbClr val="B2B2B2"/>
                </a:solidFill>
                <a:ln w="9525">
                  <a:noFill/>
                  <a:round/>
                  <a:headEnd/>
                  <a:tailEnd/>
                </a:ln>
              </p:spPr>
              <p:txBody>
                <a:bodyPr/>
                <a:lstStyle/>
                <a:p>
                  <a:endParaRPr lang="en-US"/>
                </a:p>
              </p:txBody>
            </p:sp>
            <p:sp>
              <p:nvSpPr>
                <p:cNvPr id="719" name="Freeform 287"/>
                <p:cNvSpPr>
                  <a:spLocks/>
                </p:cNvSpPr>
                <p:nvPr/>
              </p:nvSpPr>
              <p:spPr bwMode="auto">
                <a:xfrm>
                  <a:off x="642" y="4539"/>
                  <a:ext cx="62" cy="581"/>
                </a:xfrm>
                <a:custGeom>
                  <a:avLst/>
                  <a:gdLst/>
                  <a:ahLst/>
                  <a:cxnLst>
                    <a:cxn ang="0">
                      <a:pos x="62" y="581"/>
                    </a:cxn>
                    <a:cxn ang="0">
                      <a:pos x="0" y="539"/>
                    </a:cxn>
                    <a:cxn ang="0">
                      <a:pos x="0" y="0"/>
                    </a:cxn>
                    <a:cxn ang="0">
                      <a:pos x="0" y="0"/>
                    </a:cxn>
                    <a:cxn ang="0">
                      <a:pos x="62" y="43"/>
                    </a:cxn>
                    <a:cxn ang="0">
                      <a:pos x="62" y="43"/>
                    </a:cxn>
                    <a:cxn ang="0">
                      <a:pos x="62" y="581"/>
                    </a:cxn>
                  </a:cxnLst>
                  <a:rect l="0" t="0" r="r" b="b"/>
                  <a:pathLst>
                    <a:path w="62" h="581">
                      <a:moveTo>
                        <a:pt x="62" y="581"/>
                      </a:moveTo>
                      <a:lnTo>
                        <a:pt x="0" y="539"/>
                      </a:lnTo>
                      <a:lnTo>
                        <a:pt x="0" y="0"/>
                      </a:lnTo>
                      <a:lnTo>
                        <a:pt x="0" y="0"/>
                      </a:lnTo>
                      <a:lnTo>
                        <a:pt x="62" y="43"/>
                      </a:lnTo>
                      <a:lnTo>
                        <a:pt x="62" y="43"/>
                      </a:lnTo>
                      <a:lnTo>
                        <a:pt x="62" y="581"/>
                      </a:lnTo>
                      <a:close/>
                    </a:path>
                  </a:pathLst>
                </a:custGeom>
                <a:solidFill>
                  <a:srgbClr val="B2B2B2"/>
                </a:solidFill>
                <a:ln w="9525">
                  <a:noFill/>
                  <a:round/>
                  <a:headEnd/>
                  <a:tailEnd/>
                </a:ln>
              </p:spPr>
              <p:txBody>
                <a:bodyPr/>
                <a:lstStyle/>
                <a:p>
                  <a:endParaRPr lang="en-US"/>
                </a:p>
              </p:txBody>
            </p:sp>
            <p:sp>
              <p:nvSpPr>
                <p:cNvPr id="720" name="Freeform 288"/>
                <p:cNvSpPr>
                  <a:spLocks/>
                </p:cNvSpPr>
                <p:nvPr/>
              </p:nvSpPr>
              <p:spPr bwMode="auto">
                <a:xfrm>
                  <a:off x="555" y="4475"/>
                  <a:ext cx="59" cy="581"/>
                </a:xfrm>
                <a:custGeom>
                  <a:avLst/>
                  <a:gdLst/>
                  <a:ahLst/>
                  <a:cxnLst>
                    <a:cxn ang="0">
                      <a:pos x="59" y="581"/>
                    </a:cxn>
                    <a:cxn ang="0">
                      <a:pos x="0" y="539"/>
                    </a:cxn>
                    <a:cxn ang="0">
                      <a:pos x="0" y="0"/>
                    </a:cxn>
                    <a:cxn ang="0">
                      <a:pos x="0" y="0"/>
                    </a:cxn>
                    <a:cxn ang="0">
                      <a:pos x="59" y="43"/>
                    </a:cxn>
                    <a:cxn ang="0">
                      <a:pos x="59" y="43"/>
                    </a:cxn>
                    <a:cxn ang="0">
                      <a:pos x="59" y="581"/>
                    </a:cxn>
                  </a:cxnLst>
                  <a:rect l="0" t="0" r="r" b="b"/>
                  <a:pathLst>
                    <a:path w="59" h="581">
                      <a:moveTo>
                        <a:pt x="59" y="581"/>
                      </a:moveTo>
                      <a:lnTo>
                        <a:pt x="0" y="539"/>
                      </a:lnTo>
                      <a:lnTo>
                        <a:pt x="0" y="0"/>
                      </a:lnTo>
                      <a:lnTo>
                        <a:pt x="0" y="0"/>
                      </a:lnTo>
                      <a:lnTo>
                        <a:pt x="59" y="43"/>
                      </a:lnTo>
                      <a:lnTo>
                        <a:pt x="59" y="43"/>
                      </a:lnTo>
                      <a:lnTo>
                        <a:pt x="59" y="581"/>
                      </a:lnTo>
                      <a:close/>
                    </a:path>
                  </a:pathLst>
                </a:custGeom>
                <a:solidFill>
                  <a:srgbClr val="B2B2B2"/>
                </a:solidFill>
                <a:ln w="9525">
                  <a:noFill/>
                  <a:round/>
                  <a:headEnd/>
                  <a:tailEnd/>
                </a:ln>
              </p:spPr>
              <p:txBody>
                <a:bodyPr/>
                <a:lstStyle/>
                <a:p>
                  <a:endParaRPr lang="en-US"/>
                </a:p>
              </p:txBody>
            </p:sp>
            <p:sp>
              <p:nvSpPr>
                <p:cNvPr id="721" name="Freeform 289"/>
                <p:cNvSpPr>
                  <a:spLocks/>
                </p:cNvSpPr>
                <p:nvPr/>
              </p:nvSpPr>
              <p:spPr bwMode="auto">
                <a:xfrm>
                  <a:off x="465" y="4412"/>
                  <a:ext cx="62" cy="581"/>
                </a:xfrm>
                <a:custGeom>
                  <a:avLst/>
                  <a:gdLst/>
                  <a:ahLst/>
                  <a:cxnLst>
                    <a:cxn ang="0">
                      <a:pos x="62" y="581"/>
                    </a:cxn>
                    <a:cxn ang="0">
                      <a:pos x="0" y="538"/>
                    </a:cxn>
                    <a:cxn ang="0">
                      <a:pos x="0" y="0"/>
                    </a:cxn>
                    <a:cxn ang="0">
                      <a:pos x="0" y="0"/>
                    </a:cxn>
                    <a:cxn ang="0">
                      <a:pos x="62" y="42"/>
                    </a:cxn>
                    <a:cxn ang="0">
                      <a:pos x="62" y="42"/>
                    </a:cxn>
                    <a:cxn ang="0">
                      <a:pos x="62" y="581"/>
                    </a:cxn>
                  </a:cxnLst>
                  <a:rect l="0" t="0" r="r" b="b"/>
                  <a:pathLst>
                    <a:path w="62" h="581">
                      <a:moveTo>
                        <a:pt x="62" y="581"/>
                      </a:moveTo>
                      <a:lnTo>
                        <a:pt x="0" y="538"/>
                      </a:lnTo>
                      <a:lnTo>
                        <a:pt x="0" y="0"/>
                      </a:lnTo>
                      <a:lnTo>
                        <a:pt x="0" y="0"/>
                      </a:lnTo>
                      <a:lnTo>
                        <a:pt x="62" y="42"/>
                      </a:lnTo>
                      <a:lnTo>
                        <a:pt x="62" y="42"/>
                      </a:lnTo>
                      <a:lnTo>
                        <a:pt x="62" y="581"/>
                      </a:lnTo>
                      <a:close/>
                    </a:path>
                  </a:pathLst>
                </a:custGeom>
                <a:solidFill>
                  <a:srgbClr val="B2B2B2"/>
                </a:solidFill>
                <a:ln w="9525">
                  <a:noFill/>
                  <a:round/>
                  <a:headEnd/>
                  <a:tailEnd/>
                </a:ln>
              </p:spPr>
              <p:txBody>
                <a:bodyPr/>
                <a:lstStyle/>
                <a:p>
                  <a:endParaRPr lang="en-US"/>
                </a:p>
              </p:txBody>
            </p:sp>
            <p:sp>
              <p:nvSpPr>
                <p:cNvPr id="722" name="Freeform 290"/>
                <p:cNvSpPr>
                  <a:spLocks/>
                </p:cNvSpPr>
                <p:nvPr/>
              </p:nvSpPr>
              <p:spPr bwMode="auto">
                <a:xfrm>
                  <a:off x="378" y="4348"/>
                  <a:ext cx="61" cy="581"/>
                </a:xfrm>
                <a:custGeom>
                  <a:avLst/>
                  <a:gdLst/>
                  <a:ahLst/>
                  <a:cxnLst>
                    <a:cxn ang="0">
                      <a:pos x="61" y="581"/>
                    </a:cxn>
                    <a:cxn ang="0">
                      <a:pos x="0" y="538"/>
                    </a:cxn>
                    <a:cxn ang="0">
                      <a:pos x="0" y="0"/>
                    </a:cxn>
                    <a:cxn ang="0">
                      <a:pos x="0" y="0"/>
                    </a:cxn>
                    <a:cxn ang="0">
                      <a:pos x="61" y="42"/>
                    </a:cxn>
                    <a:cxn ang="0">
                      <a:pos x="61" y="42"/>
                    </a:cxn>
                    <a:cxn ang="0">
                      <a:pos x="61" y="581"/>
                    </a:cxn>
                  </a:cxnLst>
                  <a:rect l="0" t="0" r="r" b="b"/>
                  <a:pathLst>
                    <a:path w="61" h="581">
                      <a:moveTo>
                        <a:pt x="61" y="581"/>
                      </a:moveTo>
                      <a:lnTo>
                        <a:pt x="0" y="538"/>
                      </a:lnTo>
                      <a:lnTo>
                        <a:pt x="0" y="0"/>
                      </a:lnTo>
                      <a:lnTo>
                        <a:pt x="0" y="0"/>
                      </a:lnTo>
                      <a:lnTo>
                        <a:pt x="61" y="42"/>
                      </a:lnTo>
                      <a:lnTo>
                        <a:pt x="61" y="42"/>
                      </a:lnTo>
                      <a:lnTo>
                        <a:pt x="61" y="581"/>
                      </a:lnTo>
                      <a:close/>
                    </a:path>
                  </a:pathLst>
                </a:custGeom>
                <a:solidFill>
                  <a:srgbClr val="B2B2B2"/>
                </a:solidFill>
                <a:ln w="9525">
                  <a:noFill/>
                  <a:round/>
                  <a:headEnd/>
                  <a:tailEnd/>
                </a:ln>
              </p:spPr>
              <p:txBody>
                <a:bodyPr/>
                <a:lstStyle/>
                <a:p>
                  <a:endParaRPr lang="en-US"/>
                </a:p>
              </p:txBody>
            </p:sp>
            <p:sp>
              <p:nvSpPr>
                <p:cNvPr id="723" name="Freeform 291"/>
                <p:cNvSpPr>
                  <a:spLocks/>
                </p:cNvSpPr>
                <p:nvPr/>
              </p:nvSpPr>
              <p:spPr bwMode="auto">
                <a:xfrm>
                  <a:off x="290" y="4286"/>
                  <a:ext cx="60" cy="581"/>
                </a:xfrm>
                <a:custGeom>
                  <a:avLst/>
                  <a:gdLst/>
                  <a:ahLst/>
                  <a:cxnLst>
                    <a:cxn ang="0">
                      <a:pos x="60" y="581"/>
                    </a:cxn>
                    <a:cxn ang="0">
                      <a:pos x="0" y="539"/>
                    </a:cxn>
                    <a:cxn ang="0">
                      <a:pos x="0" y="0"/>
                    </a:cxn>
                    <a:cxn ang="0">
                      <a:pos x="0" y="0"/>
                    </a:cxn>
                    <a:cxn ang="0">
                      <a:pos x="60" y="43"/>
                    </a:cxn>
                    <a:cxn ang="0">
                      <a:pos x="60" y="43"/>
                    </a:cxn>
                    <a:cxn ang="0">
                      <a:pos x="60" y="581"/>
                    </a:cxn>
                  </a:cxnLst>
                  <a:rect l="0" t="0" r="r" b="b"/>
                  <a:pathLst>
                    <a:path w="60" h="581">
                      <a:moveTo>
                        <a:pt x="60" y="581"/>
                      </a:moveTo>
                      <a:lnTo>
                        <a:pt x="0" y="539"/>
                      </a:lnTo>
                      <a:lnTo>
                        <a:pt x="0" y="0"/>
                      </a:lnTo>
                      <a:lnTo>
                        <a:pt x="0" y="0"/>
                      </a:lnTo>
                      <a:lnTo>
                        <a:pt x="60" y="43"/>
                      </a:lnTo>
                      <a:lnTo>
                        <a:pt x="60" y="43"/>
                      </a:lnTo>
                      <a:lnTo>
                        <a:pt x="60" y="581"/>
                      </a:lnTo>
                      <a:close/>
                    </a:path>
                  </a:pathLst>
                </a:custGeom>
                <a:solidFill>
                  <a:srgbClr val="B2B2B2"/>
                </a:solidFill>
                <a:ln w="9525">
                  <a:noFill/>
                  <a:round/>
                  <a:headEnd/>
                  <a:tailEnd/>
                </a:ln>
              </p:spPr>
              <p:txBody>
                <a:bodyPr/>
                <a:lstStyle/>
                <a:p>
                  <a:endParaRPr lang="en-US"/>
                </a:p>
              </p:txBody>
            </p:sp>
            <p:sp>
              <p:nvSpPr>
                <p:cNvPr id="724" name="Freeform 292"/>
                <p:cNvSpPr>
                  <a:spLocks/>
                </p:cNvSpPr>
                <p:nvPr/>
              </p:nvSpPr>
              <p:spPr bwMode="auto">
                <a:xfrm>
                  <a:off x="201" y="4223"/>
                  <a:ext cx="61" cy="581"/>
                </a:xfrm>
                <a:custGeom>
                  <a:avLst/>
                  <a:gdLst/>
                  <a:ahLst/>
                  <a:cxnLst>
                    <a:cxn ang="0">
                      <a:pos x="61" y="581"/>
                    </a:cxn>
                    <a:cxn ang="0">
                      <a:pos x="0" y="538"/>
                    </a:cxn>
                    <a:cxn ang="0">
                      <a:pos x="0" y="0"/>
                    </a:cxn>
                    <a:cxn ang="0">
                      <a:pos x="0" y="0"/>
                    </a:cxn>
                    <a:cxn ang="0">
                      <a:pos x="61" y="42"/>
                    </a:cxn>
                    <a:cxn ang="0">
                      <a:pos x="61" y="42"/>
                    </a:cxn>
                    <a:cxn ang="0">
                      <a:pos x="61" y="581"/>
                    </a:cxn>
                  </a:cxnLst>
                  <a:rect l="0" t="0" r="r" b="b"/>
                  <a:pathLst>
                    <a:path w="61" h="581">
                      <a:moveTo>
                        <a:pt x="61" y="581"/>
                      </a:moveTo>
                      <a:lnTo>
                        <a:pt x="0" y="538"/>
                      </a:lnTo>
                      <a:lnTo>
                        <a:pt x="0" y="0"/>
                      </a:lnTo>
                      <a:lnTo>
                        <a:pt x="0" y="0"/>
                      </a:lnTo>
                      <a:lnTo>
                        <a:pt x="61" y="42"/>
                      </a:lnTo>
                      <a:lnTo>
                        <a:pt x="61" y="42"/>
                      </a:lnTo>
                      <a:lnTo>
                        <a:pt x="61" y="581"/>
                      </a:lnTo>
                      <a:close/>
                    </a:path>
                  </a:pathLst>
                </a:custGeom>
                <a:solidFill>
                  <a:srgbClr val="B2B2B2"/>
                </a:solidFill>
                <a:ln w="9525">
                  <a:noFill/>
                  <a:round/>
                  <a:headEnd/>
                  <a:tailEnd/>
                </a:ln>
              </p:spPr>
              <p:txBody>
                <a:bodyPr/>
                <a:lstStyle/>
                <a:p>
                  <a:endParaRPr lang="en-US"/>
                </a:p>
              </p:txBody>
            </p:sp>
            <p:sp>
              <p:nvSpPr>
                <p:cNvPr id="725" name="Freeform 293"/>
                <p:cNvSpPr>
                  <a:spLocks/>
                </p:cNvSpPr>
                <p:nvPr/>
              </p:nvSpPr>
              <p:spPr bwMode="auto">
                <a:xfrm>
                  <a:off x="113" y="4159"/>
                  <a:ext cx="62" cy="581"/>
                </a:xfrm>
                <a:custGeom>
                  <a:avLst/>
                  <a:gdLst/>
                  <a:ahLst/>
                  <a:cxnLst>
                    <a:cxn ang="0">
                      <a:pos x="62" y="581"/>
                    </a:cxn>
                    <a:cxn ang="0">
                      <a:pos x="0" y="538"/>
                    </a:cxn>
                    <a:cxn ang="0">
                      <a:pos x="0" y="0"/>
                    </a:cxn>
                    <a:cxn ang="0">
                      <a:pos x="0" y="0"/>
                    </a:cxn>
                    <a:cxn ang="0">
                      <a:pos x="62" y="42"/>
                    </a:cxn>
                    <a:cxn ang="0">
                      <a:pos x="62" y="42"/>
                    </a:cxn>
                    <a:cxn ang="0">
                      <a:pos x="62" y="581"/>
                    </a:cxn>
                  </a:cxnLst>
                  <a:rect l="0" t="0" r="r" b="b"/>
                  <a:pathLst>
                    <a:path w="62" h="581">
                      <a:moveTo>
                        <a:pt x="62" y="581"/>
                      </a:moveTo>
                      <a:lnTo>
                        <a:pt x="0" y="538"/>
                      </a:lnTo>
                      <a:lnTo>
                        <a:pt x="0" y="0"/>
                      </a:lnTo>
                      <a:lnTo>
                        <a:pt x="0" y="0"/>
                      </a:lnTo>
                      <a:lnTo>
                        <a:pt x="62" y="42"/>
                      </a:lnTo>
                      <a:lnTo>
                        <a:pt x="62" y="42"/>
                      </a:lnTo>
                      <a:lnTo>
                        <a:pt x="62" y="581"/>
                      </a:lnTo>
                      <a:close/>
                    </a:path>
                  </a:pathLst>
                </a:custGeom>
                <a:solidFill>
                  <a:srgbClr val="B2B2B2"/>
                </a:solidFill>
                <a:ln w="9525">
                  <a:noFill/>
                  <a:round/>
                  <a:headEnd/>
                  <a:tailEnd/>
                </a:ln>
              </p:spPr>
              <p:txBody>
                <a:bodyPr/>
                <a:lstStyle/>
                <a:p>
                  <a:endParaRPr lang="en-US"/>
                </a:p>
              </p:txBody>
            </p:sp>
          </p:grpSp>
        </p:grpSp>
      </p:grpSp>
      <p:grpSp>
        <p:nvGrpSpPr>
          <p:cNvPr id="11" name="Group 294"/>
          <p:cNvGrpSpPr>
            <a:grpSpLocks/>
          </p:cNvGrpSpPr>
          <p:nvPr/>
        </p:nvGrpSpPr>
        <p:grpSpPr bwMode="auto">
          <a:xfrm>
            <a:off x="8557195" y="3100776"/>
            <a:ext cx="412355" cy="614732"/>
            <a:chOff x="5155" y="2934"/>
            <a:chExt cx="163" cy="243"/>
          </a:xfrm>
        </p:grpSpPr>
        <p:sp>
          <p:nvSpPr>
            <p:cNvPr id="768" name="Freeform 295"/>
            <p:cNvSpPr>
              <a:spLocks/>
            </p:cNvSpPr>
            <p:nvPr/>
          </p:nvSpPr>
          <p:spPr bwMode="auto">
            <a:xfrm>
              <a:off x="5156" y="2966"/>
              <a:ext cx="149" cy="81"/>
            </a:xfrm>
            <a:custGeom>
              <a:avLst/>
              <a:gdLst/>
              <a:ahLst/>
              <a:cxnLst>
                <a:cxn ang="0">
                  <a:pos x="0" y="766"/>
                </a:cxn>
                <a:cxn ang="0">
                  <a:pos x="628" y="1212"/>
                </a:cxn>
                <a:cxn ang="0">
                  <a:pos x="1562" y="546"/>
                </a:cxn>
                <a:cxn ang="0">
                  <a:pos x="2086" y="918"/>
                </a:cxn>
                <a:cxn ang="0">
                  <a:pos x="2232" y="814"/>
                </a:cxn>
                <a:cxn ang="0">
                  <a:pos x="1080" y="0"/>
                </a:cxn>
                <a:cxn ang="0">
                  <a:pos x="0" y="766"/>
                </a:cxn>
              </a:cxnLst>
              <a:rect l="0" t="0" r="r" b="b"/>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769" name="Freeform 296"/>
            <p:cNvSpPr>
              <a:spLocks/>
            </p:cNvSpPr>
            <p:nvPr/>
          </p:nvSpPr>
          <p:spPr bwMode="auto">
            <a:xfrm>
              <a:off x="5155" y="2997"/>
              <a:ext cx="149" cy="82"/>
            </a:xfrm>
            <a:custGeom>
              <a:avLst/>
              <a:gdLst/>
              <a:ahLst/>
              <a:cxnLst>
                <a:cxn ang="0">
                  <a:pos x="0" y="766"/>
                </a:cxn>
                <a:cxn ang="0">
                  <a:pos x="628" y="1212"/>
                </a:cxn>
                <a:cxn ang="0">
                  <a:pos x="1571" y="554"/>
                </a:cxn>
                <a:cxn ang="0">
                  <a:pos x="2086" y="918"/>
                </a:cxn>
                <a:cxn ang="0">
                  <a:pos x="2232" y="814"/>
                </a:cxn>
                <a:cxn ang="0">
                  <a:pos x="1080" y="0"/>
                </a:cxn>
                <a:cxn ang="0">
                  <a:pos x="0" y="766"/>
                </a:cxn>
              </a:cxnLst>
              <a:rect l="0" t="0" r="r" b="b"/>
              <a:pathLst>
                <a:path w="2232" h="1212">
                  <a:moveTo>
                    <a:pt x="0" y="766"/>
                  </a:moveTo>
                  <a:lnTo>
                    <a:pt x="628" y="1212"/>
                  </a:lnTo>
                  <a:lnTo>
                    <a:pt x="1571" y="554"/>
                  </a:lnTo>
                  <a:lnTo>
                    <a:pt x="2086" y="918"/>
                  </a:lnTo>
                  <a:lnTo>
                    <a:pt x="2232" y="814"/>
                  </a:lnTo>
                  <a:lnTo>
                    <a:pt x="1080" y="0"/>
                  </a:lnTo>
                  <a:lnTo>
                    <a:pt x="0" y="76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770" name="Freeform 297"/>
            <p:cNvSpPr>
              <a:spLocks/>
            </p:cNvSpPr>
            <p:nvPr/>
          </p:nvSpPr>
          <p:spPr bwMode="auto">
            <a:xfrm>
              <a:off x="5155" y="3029"/>
              <a:ext cx="149" cy="81"/>
            </a:xfrm>
            <a:custGeom>
              <a:avLst/>
              <a:gdLst/>
              <a:ahLst/>
              <a:cxnLst>
                <a:cxn ang="0">
                  <a:pos x="0" y="766"/>
                </a:cxn>
                <a:cxn ang="0">
                  <a:pos x="628" y="1212"/>
                </a:cxn>
                <a:cxn ang="0">
                  <a:pos x="1562" y="546"/>
                </a:cxn>
                <a:cxn ang="0">
                  <a:pos x="2086" y="918"/>
                </a:cxn>
                <a:cxn ang="0">
                  <a:pos x="2232" y="814"/>
                </a:cxn>
                <a:cxn ang="0">
                  <a:pos x="1080" y="0"/>
                </a:cxn>
                <a:cxn ang="0">
                  <a:pos x="0" y="766"/>
                </a:cxn>
              </a:cxnLst>
              <a:rect l="0" t="0" r="r" b="b"/>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771" name="Freeform 298"/>
            <p:cNvSpPr>
              <a:spLocks/>
            </p:cNvSpPr>
            <p:nvPr/>
          </p:nvSpPr>
          <p:spPr bwMode="auto">
            <a:xfrm>
              <a:off x="5197" y="3002"/>
              <a:ext cx="98" cy="69"/>
            </a:xfrm>
            <a:custGeom>
              <a:avLst/>
              <a:gdLst/>
              <a:ahLst/>
              <a:cxnLst>
                <a:cxn ang="0">
                  <a:pos x="0" y="1034"/>
                </a:cxn>
                <a:cxn ang="0">
                  <a:pos x="0" y="666"/>
                </a:cxn>
                <a:cxn ang="0">
                  <a:pos x="938" y="0"/>
                </a:cxn>
                <a:cxn ang="0">
                  <a:pos x="1462" y="372"/>
                </a:cxn>
                <a:cxn ang="0">
                  <a:pos x="1461" y="917"/>
                </a:cxn>
                <a:cxn ang="0">
                  <a:pos x="822" y="452"/>
                </a:cxn>
                <a:cxn ang="0">
                  <a:pos x="0" y="1034"/>
                </a:cxn>
              </a:cxnLst>
              <a:rect l="0" t="0" r="r" b="b"/>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cap="flat" cmpd="sng">
              <a:noFill/>
              <a:prstDash val="solid"/>
              <a:round/>
              <a:headEnd type="none" w="med" len="med"/>
              <a:tailEnd type="none" w="med" len="med"/>
            </a:ln>
            <a:effectLst/>
          </p:spPr>
          <p:txBody>
            <a:bodyPr/>
            <a:lstStyle/>
            <a:p>
              <a:endParaRPr lang="en-US"/>
            </a:p>
          </p:txBody>
        </p:sp>
        <p:sp>
          <p:nvSpPr>
            <p:cNvPr id="772" name="Freeform 299"/>
            <p:cNvSpPr>
              <a:spLocks/>
            </p:cNvSpPr>
            <p:nvPr/>
          </p:nvSpPr>
          <p:spPr bwMode="auto">
            <a:xfrm>
              <a:off x="5197" y="3033"/>
              <a:ext cx="98" cy="70"/>
            </a:xfrm>
            <a:custGeom>
              <a:avLst/>
              <a:gdLst/>
              <a:ahLst/>
              <a:cxnLst>
                <a:cxn ang="0">
                  <a:pos x="0" y="1034"/>
                </a:cxn>
                <a:cxn ang="0">
                  <a:pos x="0" y="666"/>
                </a:cxn>
                <a:cxn ang="0">
                  <a:pos x="938" y="0"/>
                </a:cxn>
                <a:cxn ang="0">
                  <a:pos x="1462" y="372"/>
                </a:cxn>
                <a:cxn ang="0">
                  <a:pos x="1461" y="917"/>
                </a:cxn>
                <a:cxn ang="0">
                  <a:pos x="822" y="452"/>
                </a:cxn>
                <a:cxn ang="0">
                  <a:pos x="0" y="1034"/>
                </a:cxn>
              </a:cxnLst>
              <a:rect l="0" t="0" r="r" b="b"/>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cap="flat" cmpd="sng">
              <a:noFill/>
              <a:prstDash val="solid"/>
              <a:round/>
              <a:headEnd type="none" w="med" len="med"/>
              <a:tailEnd type="none" w="med" len="med"/>
            </a:ln>
            <a:effectLst/>
          </p:spPr>
          <p:txBody>
            <a:bodyPr/>
            <a:lstStyle/>
            <a:p>
              <a:endParaRPr lang="en-US"/>
            </a:p>
          </p:txBody>
        </p:sp>
        <p:sp>
          <p:nvSpPr>
            <p:cNvPr id="773" name="Freeform 300"/>
            <p:cNvSpPr>
              <a:spLocks/>
            </p:cNvSpPr>
            <p:nvPr/>
          </p:nvSpPr>
          <p:spPr bwMode="auto">
            <a:xfrm>
              <a:off x="5190" y="3078"/>
              <a:ext cx="114" cy="81"/>
            </a:xfrm>
            <a:custGeom>
              <a:avLst/>
              <a:gdLst/>
              <a:ahLst/>
              <a:cxnLst>
                <a:cxn ang="0">
                  <a:pos x="0" y="766"/>
                </a:cxn>
                <a:cxn ang="0">
                  <a:pos x="628" y="1212"/>
                </a:cxn>
                <a:cxn ang="0">
                  <a:pos x="1707" y="448"/>
                </a:cxn>
                <a:cxn ang="0">
                  <a:pos x="1080" y="0"/>
                </a:cxn>
                <a:cxn ang="0">
                  <a:pos x="0" y="766"/>
                </a:cxn>
              </a:cxnLst>
              <a:rect l="0" t="0" r="r" b="b"/>
              <a:pathLst>
                <a:path w="1707" h="1212">
                  <a:moveTo>
                    <a:pt x="0" y="766"/>
                  </a:moveTo>
                  <a:lnTo>
                    <a:pt x="628" y="1212"/>
                  </a:lnTo>
                  <a:lnTo>
                    <a:pt x="1707" y="448"/>
                  </a:lnTo>
                  <a:lnTo>
                    <a:pt x="1080" y="0"/>
                  </a:lnTo>
                  <a:lnTo>
                    <a:pt x="0" y="766"/>
                  </a:lnTo>
                  <a:close/>
                </a:path>
              </a:pathLst>
            </a:custGeom>
            <a:solidFill>
              <a:srgbClr val="EAEAEA"/>
            </a:solidFill>
            <a:ln w="9525" cap="flat" cmpd="sng">
              <a:noFill/>
              <a:prstDash val="solid"/>
              <a:round/>
              <a:headEnd type="none" w="med" len="med"/>
              <a:tailEnd type="none" w="med" len="med"/>
            </a:ln>
            <a:effectLst/>
          </p:spPr>
          <p:txBody>
            <a:bodyPr/>
            <a:lstStyle/>
            <a:p>
              <a:endParaRPr lang="en-US"/>
            </a:p>
          </p:txBody>
        </p:sp>
        <p:sp>
          <p:nvSpPr>
            <p:cNvPr id="774" name="Freeform 301"/>
            <p:cNvSpPr>
              <a:spLocks/>
            </p:cNvSpPr>
            <p:nvPr/>
          </p:nvSpPr>
          <p:spPr bwMode="auto">
            <a:xfrm>
              <a:off x="5197" y="3065"/>
              <a:ext cx="98" cy="69"/>
            </a:xfrm>
            <a:custGeom>
              <a:avLst/>
              <a:gdLst/>
              <a:ahLst/>
              <a:cxnLst>
                <a:cxn ang="0">
                  <a:pos x="0" y="1034"/>
                </a:cxn>
                <a:cxn ang="0">
                  <a:pos x="0" y="666"/>
                </a:cxn>
                <a:cxn ang="0">
                  <a:pos x="938" y="0"/>
                </a:cxn>
                <a:cxn ang="0">
                  <a:pos x="1462" y="372"/>
                </a:cxn>
                <a:cxn ang="0">
                  <a:pos x="1461" y="747"/>
                </a:cxn>
                <a:cxn ang="0">
                  <a:pos x="927" y="375"/>
                </a:cxn>
                <a:cxn ang="0">
                  <a:pos x="0" y="1034"/>
                </a:cxn>
              </a:cxnLst>
              <a:rect l="0" t="0" r="r" b="b"/>
              <a:pathLst>
                <a:path w="1462" h="1034">
                  <a:moveTo>
                    <a:pt x="0" y="1034"/>
                  </a:moveTo>
                  <a:lnTo>
                    <a:pt x="0" y="666"/>
                  </a:lnTo>
                  <a:lnTo>
                    <a:pt x="938" y="0"/>
                  </a:lnTo>
                  <a:lnTo>
                    <a:pt x="1462" y="372"/>
                  </a:lnTo>
                  <a:lnTo>
                    <a:pt x="1461" y="747"/>
                  </a:lnTo>
                  <a:lnTo>
                    <a:pt x="927" y="375"/>
                  </a:lnTo>
                  <a:lnTo>
                    <a:pt x="0" y="1034"/>
                  </a:lnTo>
                  <a:close/>
                </a:path>
              </a:pathLst>
            </a:custGeom>
            <a:solidFill>
              <a:srgbClr val="333333"/>
            </a:solidFill>
            <a:ln w="9525" cap="flat" cmpd="sng">
              <a:noFill/>
              <a:prstDash val="solid"/>
              <a:round/>
              <a:headEnd type="none" w="med" len="med"/>
              <a:tailEnd type="none" w="med" len="med"/>
            </a:ln>
            <a:effectLst/>
          </p:spPr>
          <p:txBody>
            <a:bodyPr/>
            <a:lstStyle/>
            <a:p>
              <a:endParaRPr lang="en-US"/>
            </a:p>
          </p:txBody>
        </p:sp>
        <p:sp>
          <p:nvSpPr>
            <p:cNvPr id="775" name="Freeform 302"/>
            <p:cNvSpPr>
              <a:spLocks/>
            </p:cNvSpPr>
            <p:nvPr/>
          </p:nvSpPr>
          <p:spPr bwMode="auto">
            <a:xfrm>
              <a:off x="5155" y="3017"/>
              <a:ext cx="42" cy="54"/>
            </a:xfrm>
            <a:custGeom>
              <a:avLst/>
              <a:gdLst/>
              <a:ahLst/>
              <a:cxnLst>
                <a:cxn ang="0">
                  <a:pos x="0" y="0"/>
                </a:cxn>
                <a:cxn ang="0">
                  <a:pos x="0" y="370"/>
                </a:cxn>
                <a:cxn ang="0">
                  <a:pos x="624" y="812"/>
                </a:cxn>
                <a:cxn ang="0">
                  <a:pos x="624" y="444"/>
                </a:cxn>
                <a:cxn ang="0">
                  <a:pos x="0" y="0"/>
                </a:cxn>
              </a:cxnLst>
              <a:rect l="0" t="0" r="r" b="b"/>
              <a:pathLst>
                <a:path w="624" h="812">
                  <a:moveTo>
                    <a:pt x="0" y="0"/>
                  </a:moveTo>
                  <a:lnTo>
                    <a:pt x="0" y="370"/>
                  </a:lnTo>
                  <a:lnTo>
                    <a:pt x="624" y="812"/>
                  </a:lnTo>
                  <a:lnTo>
                    <a:pt x="624" y="444"/>
                  </a:lnTo>
                  <a:lnTo>
                    <a:pt x="0" y="0"/>
                  </a:lnTo>
                  <a:close/>
                </a:path>
              </a:pathLst>
            </a:custGeom>
            <a:solidFill>
              <a:srgbClr val="8F8F8F"/>
            </a:solidFill>
            <a:ln w="9525" cap="flat" cmpd="sng">
              <a:noFill/>
              <a:prstDash val="solid"/>
              <a:round/>
              <a:headEnd type="none" w="med" len="med"/>
              <a:tailEnd type="none" w="med" len="med"/>
            </a:ln>
            <a:effectLst/>
          </p:spPr>
          <p:txBody>
            <a:bodyPr/>
            <a:lstStyle/>
            <a:p>
              <a:endParaRPr lang="en-US"/>
            </a:p>
          </p:txBody>
        </p:sp>
        <p:sp>
          <p:nvSpPr>
            <p:cNvPr id="776" name="Freeform 303"/>
            <p:cNvSpPr>
              <a:spLocks/>
            </p:cNvSpPr>
            <p:nvPr/>
          </p:nvSpPr>
          <p:spPr bwMode="auto">
            <a:xfrm>
              <a:off x="5155" y="3049"/>
              <a:ext cx="42" cy="54"/>
            </a:xfrm>
            <a:custGeom>
              <a:avLst/>
              <a:gdLst/>
              <a:ahLst/>
              <a:cxnLst>
                <a:cxn ang="0">
                  <a:pos x="0" y="0"/>
                </a:cxn>
                <a:cxn ang="0">
                  <a:pos x="0" y="370"/>
                </a:cxn>
                <a:cxn ang="0">
                  <a:pos x="624" y="812"/>
                </a:cxn>
                <a:cxn ang="0">
                  <a:pos x="624" y="444"/>
                </a:cxn>
                <a:cxn ang="0">
                  <a:pos x="0" y="0"/>
                </a:cxn>
              </a:cxnLst>
              <a:rect l="0" t="0" r="r" b="b"/>
              <a:pathLst>
                <a:path w="624" h="812">
                  <a:moveTo>
                    <a:pt x="0" y="0"/>
                  </a:moveTo>
                  <a:lnTo>
                    <a:pt x="0" y="370"/>
                  </a:lnTo>
                  <a:lnTo>
                    <a:pt x="624" y="812"/>
                  </a:lnTo>
                  <a:lnTo>
                    <a:pt x="624" y="444"/>
                  </a:lnTo>
                  <a:lnTo>
                    <a:pt x="0" y="0"/>
                  </a:lnTo>
                  <a:close/>
                </a:path>
              </a:pathLst>
            </a:custGeom>
            <a:solidFill>
              <a:srgbClr val="8F8F8F"/>
            </a:solidFill>
            <a:ln w="9525" cap="flat" cmpd="sng">
              <a:noFill/>
              <a:prstDash val="solid"/>
              <a:round/>
              <a:headEnd type="none" w="med" len="med"/>
              <a:tailEnd type="none" w="med" len="med"/>
            </a:ln>
            <a:effectLst/>
          </p:spPr>
          <p:txBody>
            <a:bodyPr/>
            <a:lstStyle/>
            <a:p>
              <a:endParaRPr lang="en-US"/>
            </a:p>
          </p:txBody>
        </p:sp>
        <p:sp>
          <p:nvSpPr>
            <p:cNvPr id="777" name="Freeform 304"/>
            <p:cNvSpPr>
              <a:spLocks/>
            </p:cNvSpPr>
            <p:nvPr/>
          </p:nvSpPr>
          <p:spPr bwMode="auto">
            <a:xfrm>
              <a:off x="5155" y="3101"/>
              <a:ext cx="77" cy="76"/>
            </a:xfrm>
            <a:custGeom>
              <a:avLst/>
              <a:gdLst/>
              <a:ahLst/>
              <a:cxnLst>
                <a:cxn ang="0">
                  <a:pos x="0" y="0"/>
                </a:cxn>
                <a:cxn ang="0">
                  <a:pos x="1" y="271"/>
                </a:cxn>
                <a:cxn ang="0">
                  <a:pos x="1018" y="995"/>
                </a:cxn>
                <a:cxn ang="0">
                  <a:pos x="1018" y="721"/>
                </a:cxn>
                <a:cxn ang="0">
                  <a:pos x="0" y="0"/>
                </a:cxn>
              </a:cxnLst>
              <a:rect l="0" t="0" r="r" b="b"/>
              <a:pathLst>
                <a:path w="1018" h="995">
                  <a:moveTo>
                    <a:pt x="0" y="0"/>
                  </a:moveTo>
                  <a:lnTo>
                    <a:pt x="1" y="271"/>
                  </a:lnTo>
                  <a:lnTo>
                    <a:pt x="1018" y="995"/>
                  </a:lnTo>
                  <a:lnTo>
                    <a:pt x="1018" y="721"/>
                  </a:lnTo>
                  <a:lnTo>
                    <a:pt x="0" y="0"/>
                  </a:lnTo>
                  <a:close/>
                </a:path>
              </a:pathLst>
            </a:custGeom>
            <a:solidFill>
              <a:srgbClr val="8F8F8F"/>
            </a:solidFill>
            <a:ln w="9525" cap="flat" cmpd="sng">
              <a:noFill/>
              <a:prstDash val="solid"/>
              <a:round/>
              <a:headEnd type="none" w="med" len="med"/>
              <a:tailEnd type="none" w="med" len="med"/>
            </a:ln>
            <a:effectLst/>
          </p:spPr>
          <p:txBody>
            <a:bodyPr/>
            <a:lstStyle/>
            <a:p>
              <a:endParaRPr lang="en-US"/>
            </a:p>
          </p:txBody>
        </p:sp>
        <p:sp>
          <p:nvSpPr>
            <p:cNvPr id="778" name="Freeform 305"/>
            <p:cNvSpPr>
              <a:spLocks/>
            </p:cNvSpPr>
            <p:nvPr/>
          </p:nvSpPr>
          <p:spPr bwMode="auto">
            <a:xfrm>
              <a:off x="5155" y="3080"/>
              <a:ext cx="42" cy="55"/>
            </a:xfrm>
            <a:custGeom>
              <a:avLst/>
              <a:gdLst/>
              <a:ahLst/>
              <a:cxnLst>
                <a:cxn ang="0">
                  <a:pos x="0" y="0"/>
                </a:cxn>
                <a:cxn ang="0">
                  <a:pos x="0" y="370"/>
                </a:cxn>
                <a:cxn ang="0">
                  <a:pos x="624" y="812"/>
                </a:cxn>
                <a:cxn ang="0">
                  <a:pos x="624" y="444"/>
                </a:cxn>
                <a:cxn ang="0">
                  <a:pos x="0" y="0"/>
                </a:cxn>
              </a:cxnLst>
              <a:rect l="0" t="0" r="r" b="b"/>
              <a:pathLst>
                <a:path w="624" h="812">
                  <a:moveTo>
                    <a:pt x="0" y="0"/>
                  </a:moveTo>
                  <a:lnTo>
                    <a:pt x="0" y="370"/>
                  </a:lnTo>
                  <a:lnTo>
                    <a:pt x="624" y="812"/>
                  </a:lnTo>
                  <a:lnTo>
                    <a:pt x="624" y="444"/>
                  </a:lnTo>
                  <a:lnTo>
                    <a:pt x="0" y="0"/>
                  </a:lnTo>
                  <a:close/>
                </a:path>
              </a:pathLst>
            </a:custGeom>
            <a:solidFill>
              <a:srgbClr val="8F8F8F"/>
            </a:solidFill>
            <a:ln w="9525" cap="flat" cmpd="sng">
              <a:noFill/>
              <a:prstDash val="solid"/>
              <a:round/>
              <a:headEnd type="none" w="med" len="med"/>
              <a:tailEnd type="none" w="med" len="med"/>
            </a:ln>
            <a:effectLst/>
          </p:spPr>
          <p:txBody>
            <a:bodyPr/>
            <a:lstStyle/>
            <a:p>
              <a:endParaRPr lang="en-US"/>
            </a:p>
          </p:txBody>
        </p:sp>
        <p:sp>
          <p:nvSpPr>
            <p:cNvPr id="779" name="Freeform 306"/>
            <p:cNvSpPr>
              <a:spLocks/>
            </p:cNvSpPr>
            <p:nvPr/>
          </p:nvSpPr>
          <p:spPr bwMode="auto">
            <a:xfrm>
              <a:off x="5156" y="2934"/>
              <a:ext cx="149" cy="81"/>
            </a:xfrm>
            <a:custGeom>
              <a:avLst/>
              <a:gdLst/>
              <a:ahLst/>
              <a:cxnLst>
                <a:cxn ang="0">
                  <a:pos x="0" y="766"/>
                </a:cxn>
                <a:cxn ang="0">
                  <a:pos x="628" y="1212"/>
                </a:cxn>
                <a:cxn ang="0">
                  <a:pos x="1562" y="546"/>
                </a:cxn>
                <a:cxn ang="0">
                  <a:pos x="2086" y="918"/>
                </a:cxn>
                <a:cxn ang="0">
                  <a:pos x="2232" y="814"/>
                </a:cxn>
                <a:cxn ang="0">
                  <a:pos x="1080" y="0"/>
                </a:cxn>
                <a:cxn ang="0">
                  <a:pos x="0" y="766"/>
                </a:cxn>
              </a:cxnLst>
              <a:rect l="0" t="0" r="r" b="b"/>
              <a:pathLst>
                <a:path w="2232" h="1212">
                  <a:moveTo>
                    <a:pt x="0" y="766"/>
                  </a:moveTo>
                  <a:lnTo>
                    <a:pt x="628" y="1212"/>
                  </a:lnTo>
                  <a:lnTo>
                    <a:pt x="1562" y="546"/>
                  </a:lnTo>
                  <a:lnTo>
                    <a:pt x="2086" y="918"/>
                  </a:lnTo>
                  <a:lnTo>
                    <a:pt x="2232" y="814"/>
                  </a:lnTo>
                  <a:lnTo>
                    <a:pt x="1080" y="0"/>
                  </a:lnTo>
                  <a:lnTo>
                    <a:pt x="0" y="766"/>
                  </a:lnTo>
                  <a:close/>
                </a:path>
              </a:pathLst>
            </a:custGeom>
            <a:solidFill>
              <a:srgbClr val="EAEAEA"/>
            </a:solidFill>
            <a:ln w="9525" cap="flat" cmpd="sng">
              <a:noFill/>
              <a:prstDash val="solid"/>
              <a:round/>
              <a:headEnd type="none" w="med" len="med"/>
              <a:tailEnd type="none" w="med" len="med"/>
            </a:ln>
            <a:effectLst/>
          </p:spPr>
          <p:txBody>
            <a:bodyPr/>
            <a:lstStyle/>
            <a:p>
              <a:endParaRPr lang="en-US"/>
            </a:p>
          </p:txBody>
        </p:sp>
        <p:sp>
          <p:nvSpPr>
            <p:cNvPr id="780" name="Freeform 307"/>
            <p:cNvSpPr>
              <a:spLocks/>
            </p:cNvSpPr>
            <p:nvPr/>
          </p:nvSpPr>
          <p:spPr bwMode="auto">
            <a:xfrm>
              <a:off x="5197" y="2970"/>
              <a:ext cx="98" cy="70"/>
            </a:xfrm>
            <a:custGeom>
              <a:avLst/>
              <a:gdLst/>
              <a:ahLst/>
              <a:cxnLst>
                <a:cxn ang="0">
                  <a:pos x="0" y="1034"/>
                </a:cxn>
                <a:cxn ang="0">
                  <a:pos x="0" y="666"/>
                </a:cxn>
                <a:cxn ang="0">
                  <a:pos x="938" y="0"/>
                </a:cxn>
                <a:cxn ang="0">
                  <a:pos x="1462" y="372"/>
                </a:cxn>
                <a:cxn ang="0">
                  <a:pos x="1461" y="917"/>
                </a:cxn>
                <a:cxn ang="0">
                  <a:pos x="822" y="452"/>
                </a:cxn>
                <a:cxn ang="0">
                  <a:pos x="0" y="1034"/>
                </a:cxn>
              </a:cxnLst>
              <a:rect l="0" t="0" r="r" b="b"/>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cap="flat" cmpd="sng">
              <a:noFill/>
              <a:prstDash val="solid"/>
              <a:round/>
              <a:headEnd type="none" w="med" len="med"/>
              <a:tailEnd type="none" w="med" len="med"/>
            </a:ln>
            <a:effectLst/>
          </p:spPr>
          <p:txBody>
            <a:bodyPr/>
            <a:lstStyle/>
            <a:p>
              <a:endParaRPr lang="en-US"/>
            </a:p>
          </p:txBody>
        </p:sp>
        <p:sp>
          <p:nvSpPr>
            <p:cNvPr id="781" name="Freeform 308"/>
            <p:cNvSpPr>
              <a:spLocks/>
            </p:cNvSpPr>
            <p:nvPr/>
          </p:nvSpPr>
          <p:spPr bwMode="auto">
            <a:xfrm>
              <a:off x="5155" y="2985"/>
              <a:ext cx="42" cy="55"/>
            </a:xfrm>
            <a:custGeom>
              <a:avLst/>
              <a:gdLst/>
              <a:ahLst/>
              <a:cxnLst>
                <a:cxn ang="0">
                  <a:pos x="0" y="0"/>
                </a:cxn>
                <a:cxn ang="0">
                  <a:pos x="0" y="370"/>
                </a:cxn>
                <a:cxn ang="0">
                  <a:pos x="624" y="812"/>
                </a:cxn>
                <a:cxn ang="0">
                  <a:pos x="624" y="444"/>
                </a:cxn>
                <a:cxn ang="0">
                  <a:pos x="0" y="0"/>
                </a:cxn>
              </a:cxnLst>
              <a:rect l="0" t="0" r="r" b="b"/>
              <a:pathLst>
                <a:path w="624" h="812">
                  <a:moveTo>
                    <a:pt x="0" y="0"/>
                  </a:moveTo>
                  <a:lnTo>
                    <a:pt x="0" y="370"/>
                  </a:lnTo>
                  <a:lnTo>
                    <a:pt x="624" y="812"/>
                  </a:lnTo>
                  <a:lnTo>
                    <a:pt x="624" y="444"/>
                  </a:lnTo>
                  <a:lnTo>
                    <a:pt x="0" y="0"/>
                  </a:lnTo>
                  <a:close/>
                </a:path>
              </a:pathLst>
            </a:custGeom>
            <a:solidFill>
              <a:srgbClr val="8F8F8F"/>
            </a:solidFill>
            <a:ln w="9525" cap="flat" cmpd="sng">
              <a:noFill/>
              <a:prstDash val="solid"/>
              <a:round/>
              <a:headEnd type="none" w="med" len="med"/>
              <a:tailEnd type="none" w="med" len="med"/>
            </a:ln>
            <a:effectLst/>
          </p:spPr>
          <p:txBody>
            <a:bodyPr/>
            <a:lstStyle/>
            <a:p>
              <a:endParaRPr lang="en-US"/>
            </a:p>
          </p:txBody>
        </p:sp>
        <p:sp>
          <p:nvSpPr>
            <p:cNvPr id="782" name="Freeform 309"/>
            <p:cNvSpPr>
              <a:spLocks/>
            </p:cNvSpPr>
            <p:nvPr/>
          </p:nvSpPr>
          <p:spPr bwMode="auto">
            <a:xfrm>
              <a:off x="5232" y="2988"/>
              <a:ext cx="73" cy="186"/>
            </a:xfrm>
            <a:custGeom>
              <a:avLst/>
              <a:gdLst/>
              <a:ahLst/>
              <a:cxnLst>
                <a:cxn ang="0">
                  <a:pos x="0" y="2554"/>
                </a:cxn>
                <a:cxn ang="0">
                  <a:pos x="938" y="1890"/>
                </a:cxn>
                <a:cxn ang="0">
                  <a:pos x="938" y="102"/>
                </a:cxn>
                <a:cxn ang="0">
                  <a:pos x="1088" y="0"/>
                </a:cxn>
                <a:cxn ang="0">
                  <a:pos x="1088" y="2046"/>
                </a:cxn>
                <a:cxn ang="0">
                  <a:pos x="0" y="2820"/>
                </a:cxn>
                <a:cxn ang="0">
                  <a:pos x="0" y="2554"/>
                </a:cxn>
              </a:cxnLst>
              <a:rect l="0" t="0" r="r" b="b"/>
              <a:pathLst>
                <a:path w="1088" h="2820">
                  <a:moveTo>
                    <a:pt x="0" y="2554"/>
                  </a:moveTo>
                  <a:lnTo>
                    <a:pt x="938" y="1890"/>
                  </a:lnTo>
                  <a:lnTo>
                    <a:pt x="938" y="102"/>
                  </a:lnTo>
                  <a:lnTo>
                    <a:pt x="1088" y="0"/>
                  </a:lnTo>
                  <a:lnTo>
                    <a:pt x="1088" y="2046"/>
                  </a:lnTo>
                  <a:lnTo>
                    <a:pt x="0" y="2820"/>
                  </a:lnTo>
                  <a:lnTo>
                    <a:pt x="0" y="2554"/>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783" name="Freeform 310"/>
            <p:cNvSpPr>
              <a:spLocks/>
            </p:cNvSpPr>
            <p:nvPr/>
          </p:nvSpPr>
          <p:spPr bwMode="auto">
            <a:xfrm>
              <a:off x="5203" y="3088"/>
              <a:ext cx="70" cy="64"/>
            </a:xfrm>
            <a:custGeom>
              <a:avLst/>
              <a:gdLst/>
              <a:ahLst/>
              <a:cxnLst>
                <a:cxn ang="0">
                  <a:pos x="0" y="680"/>
                </a:cxn>
                <a:cxn ang="0">
                  <a:pos x="0" y="307"/>
                </a:cxn>
                <a:cxn ang="0">
                  <a:pos x="1044" y="4"/>
                </a:cxn>
                <a:cxn ang="0">
                  <a:pos x="1044" y="330"/>
                </a:cxn>
                <a:cxn ang="0">
                  <a:pos x="849" y="695"/>
                </a:cxn>
                <a:cxn ang="0">
                  <a:pos x="0" y="680"/>
                </a:cxn>
              </a:cxnLst>
              <a:rect l="0" t="0" r="r" b="b"/>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cap="flat" cmpd="sng">
              <a:noFill/>
              <a:prstDash val="solid"/>
              <a:round/>
              <a:headEnd type="none" w="med" len="med"/>
              <a:tailEnd type="none" w="med" len="med"/>
            </a:ln>
            <a:effectLst/>
          </p:spPr>
          <p:txBody>
            <a:bodyPr/>
            <a:lstStyle/>
            <a:p>
              <a:endParaRPr lang="en-US"/>
            </a:p>
          </p:txBody>
        </p:sp>
        <p:sp>
          <p:nvSpPr>
            <p:cNvPr id="784" name="Freeform 311"/>
            <p:cNvSpPr>
              <a:spLocks/>
            </p:cNvSpPr>
            <p:nvPr/>
          </p:nvSpPr>
          <p:spPr bwMode="auto">
            <a:xfrm>
              <a:off x="5203" y="3068"/>
              <a:ext cx="83" cy="58"/>
            </a:xfrm>
            <a:custGeom>
              <a:avLst/>
              <a:gdLst/>
              <a:ahLst/>
              <a:cxnLst>
                <a:cxn ang="0">
                  <a:pos x="0" y="614"/>
                </a:cxn>
                <a:cxn ang="0">
                  <a:pos x="865" y="0"/>
                </a:cxn>
                <a:cxn ang="0">
                  <a:pos x="852" y="636"/>
                </a:cxn>
                <a:cxn ang="0">
                  <a:pos x="0" y="614"/>
                </a:cxn>
              </a:cxnLst>
              <a:rect l="0" t="0" r="r" b="b"/>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cap="flat" cmpd="sng">
              <a:noFill/>
              <a:prstDash val="solid"/>
              <a:round/>
              <a:headEnd type="none" w="med" len="med"/>
              <a:tailEnd type="none" w="med" len="med"/>
            </a:ln>
            <a:effectLst/>
          </p:spPr>
          <p:txBody>
            <a:bodyPr/>
            <a:lstStyle/>
            <a:p>
              <a:endParaRPr lang="en-US"/>
            </a:p>
          </p:txBody>
        </p:sp>
        <p:sp>
          <p:nvSpPr>
            <p:cNvPr id="785" name="Freeform 312"/>
            <p:cNvSpPr>
              <a:spLocks/>
            </p:cNvSpPr>
            <p:nvPr/>
          </p:nvSpPr>
          <p:spPr bwMode="auto">
            <a:xfrm>
              <a:off x="5203" y="3057"/>
              <a:ext cx="70" cy="64"/>
            </a:xfrm>
            <a:custGeom>
              <a:avLst/>
              <a:gdLst/>
              <a:ahLst/>
              <a:cxnLst>
                <a:cxn ang="0">
                  <a:pos x="0" y="680"/>
                </a:cxn>
                <a:cxn ang="0">
                  <a:pos x="0" y="307"/>
                </a:cxn>
                <a:cxn ang="0">
                  <a:pos x="1044" y="4"/>
                </a:cxn>
                <a:cxn ang="0">
                  <a:pos x="1044" y="330"/>
                </a:cxn>
                <a:cxn ang="0">
                  <a:pos x="849" y="695"/>
                </a:cxn>
                <a:cxn ang="0">
                  <a:pos x="0" y="680"/>
                </a:cxn>
              </a:cxnLst>
              <a:rect l="0" t="0" r="r" b="b"/>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cap="flat" cmpd="sng">
              <a:noFill/>
              <a:prstDash val="solid"/>
              <a:round/>
              <a:headEnd type="none" w="med" len="med"/>
              <a:tailEnd type="none" w="med" len="med"/>
            </a:ln>
            <a:effectLst/>
          </p:spPr>
          <p:txBody>
            <a:bodyPr/>
            <a:lstStyle/>
            <a:p>
              <a:endParaRPr lang="en-US"/>
            </a:p>
          </p:txBody>
        </p:sp>
        <p:sp>
          <p:nvSpPr>
            <p:cNvPr id="786" name="Freeform 313"/>
            <p:cNvSpPr>
              <a:spLocks/>
            </p:cNvSpPr>
            <p:nvPr/>
          </p:nvSpPr>
          <p:spPr bwMode="auto">
            <a:xfrm>
              <a:off x="5203" y="3037"/>
              <a:ext cx="83" cy="58"/>
            </a:xfrm>
            <a:custGeom>
              <a:avLst/>
              <a:gdLst/>
              <a:ahLst/>
              <a:cxnLst>
                <a:cxn ang="0">
                  <a:pos x="0" y="614"/>
                </a:cxn>
                <a:cxn ang="0">
                  <a:pos x="865" y="0"/>
                </a:cxn>
                <a:cxn ang="0">
                  <a:pos x="852" y="636"/>
                </a:cxn>
                <a:cxn ang="0">
                  <a:pos x="0" y="614"/>
                </a:cxn>
              </a:cxnLst>
              <a:rect l="0" t="0" r="r" b="b"/>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cap="flat" cmpd="sng">
              <a:noFill/>
              <a:prstDash val="solid"/>
              <a:round/>
              <a:headEnd type="none" w="med" len="med"/>
              <a:tailEnd type="none" w="med" len="med"/>
            </a:ln>
            <a:effectLst/>
          </p:spPr>
          <p:txBody>
            <a:bodyPr/>
            <a:lstStyle/>
            <a:p>
              <a:endParaRPr lang="en-US"/>
            </a:p>
          </p:txBody>
        </p:sp>
        <p:sp>
          <p:nvSpPr>
            <p:cNvPr id="787" name="Freeform 314"/>
            <p:cNvSpPr>
              <a:spLocks/>
            </p:cNvSpPr>
            <p:nvPr/>
          </p:nvSpPr>
          <p:spPr bwMode="auto">
            <a:xfrm>
              <a:off x="5203" y="3026"/>
              <a:ext cx="70" cy="63"/>
            </a:xfrm>
            <a:custGeom>
              <a:avLst/>
              <a:gdLst/>
              <a:ahLst/>
              <a:cxnLst>
                <a:cxn ang="0">
                  <a:pos x="0" y="680"/>
                </a:cxn>
                <a:cxn ang="0">
                  <a:pos x="0" y="307"/>
                </a:cxn>
                <a:cxn ang="0">
                  <a:pos x="1044" y="4"/>
                </a:cxn>
                <a:cxn ang="0">
                  <a:pos x="1044" y="330"/>
                </a:cxn>
                <a:cxn ang="0">
                  <a:pos x="849" y="695"/>
                </a:cxn>
                <a:cxn ang="0">
                  <a:pos x="0" y="680"/>
                </a:cxn>
              </a:cxnLst>
              <a:rect l="0" t="0" r="r" b="b"/>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cap="flat" cmpd="sng">
              <a:noFill/>
              <a:prstDash val="solid"/>
              <a:round/>
              <a:headEnd type="none" w="med" len="med"/>
              <a:tailEnd type="none" w="med" len="med"/>
            </a:ln>
            <a:effectLst/>
          </p:spPr>
          <p:txBody>
            <a:bodyPr/>
            <a:lstStyle/>
            <a:p>
              <a:endParaRPr lang="en-US"/>
            </a:p>
          </p:txBody>
        </p:sp>
        <p:sp>
          <p:nvSpPr>
            <p:cNvPr id="788" name="Freeform 315"/>
            <p:cNvSpPr>
              <a:spLocks/>
            </p:cNvSpPr>
            <p:nvPr/>
          </p:nvSpPr>
          <p:spPr bwMode="auto">
            <a:xfrm>
              <a:off x="5203" y="3006"/>
              <a:ext cx="83" cy="58"/>
            </a:xfrm>
            <a:custGeom>
              <a:avLst/>
              <a:gdLst/>
              <a:ahLst/>
              <a:cxnLst>
                <a:cxn ang="0">
                  <a:pos x="0" y="614"/>
                </a:cxn>
                <a:cxn ang="0">
                  <a:pos x="865" y="0"/>
                </a:cxn>
                <a:cxn ang="0">
                  <a:pos x="852" y="636"/>
                </a:cxn>
                <a:cxn ang="0">
                  <a:pos x="0" y="614"/>
                </a:cxn>
              </a:cxnLst>
              <a:rect l="0" t="0" r="r" b="b"/>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cap="flat" cmpd="sng">
              <a:noFill/>
              <a:prstDash val="solid"/>
              <a:round/>
              <a:headEnd type="none" w="med" len="med"/>
              <a:tailEnd type="none" w="med" len="med"/>
            </a:ln>
            <a:effectLst/>
          </p:spPr>
          <p:txBody>
            <a:bodyPr/>
            <a:lstStyle/>
            <a:p>
              <a:endParaRPr lang="en-US"/>
            </a:p>
          </p:txBody>
        </p:sp>
        <p:sp>
          <p:nvSpPr>
            <p:cNvPr id="789" name="Freeform 316"/>
            <p:cNvSpPr>
              <a:spLocks/>
            </p:cNvSpPr>
            <p:nvPr/>
          </p:nvSpPr>
          <p:spPr bwMode="auto">
            <a:xfrm>
              <a:off x="5203" y="2994"/>
              <a:ext cx="70" cy="64"/>
            </a:xfrm>
            <a:custGeom>
              <a:avLst/>
              <a:gdLst/>
              <a:ahLst/>
              <a:cxnLst>
                <a:cxn ang="0">
                  <a:pos x="0" y="680"/>
                </a:cxn>
                <a:cxn ang="0">
                  <a:pos x="0" y="307"/>
                </a:cxn>
                <a:cxn ang="0">
                  <a:pos x="1044" y="4"/>
                </a:cxn>
                <a:cxn ang="0">
                  <a:pos x="1044" y="330"/>
                </a:cxn>
                <a:cxn ang="0">
                  <a:pos x="849" y="695"/>
                </a:cxn>
                <a:cxn ang="0">
                  <a:pos x="0" y="680"/>
                </a:cxn>
              </a:cxnLst>
              <a:rect l="0" t="0" r="r" b="b"/>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cap="flat" cmpd="sng">
              <a:noFill/>
              <a:prstDash val="solid"/>
              <a:round/>
              <a:headEnd type="none" w="med" len="med"/>
              <a:tailEnd type="none" w="med" len="med"/>
            </a:ln>
            <a:effectLst/>
          </p:spPr>
          <p:txBody>
            <a:bodyPr/>
            <a:lstStyle/>
            <a:p>
              <a:endParaRPr lang="en-US"/>
            </a:p>
          </p:txBody>
        </p:sp>
        <p:sp>
          <p:nvSpPr>
            <p:cNvPr id="790" name="Freeform 317"/>
            <p:cNvSpPr>
              <a:spLocks/>
            </p:cNvSpPr>
            <p:nvPr/>
          </p:nvSpPr>
          <p:spPr bwMode="auto">
            <a:xfrm>
              <a:off x="5203" y="2974"/>
              <a:ext cx="83" cy="58"/>
            </a:xfrm>
            <a:custGeom>
              <a:avLst/>
              <a:gdLst/>
              <a:ahLst/>
              <a:cxnLst>
                <a:cxn ang="0">
                  <a:pos x="0" y="614"/>
                </a:cxn>
                <a:cxn ang="0">
                  <a:pos x="865" y="0"/>
                </a:cxn>
                <a:cxn ang="0">
                  <a:pos x="852" y="636"/>
                </a:cxn>
                <a:cxn ang="0">
                  <a:pos x="0" y="614"/>
                </a:cxn>
              </a:cxnLst>
              <a:rect l="0" t="0" r="r" b="b"/>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cap="flat" cmpd="sng">
              <a:noFill/>
              <a:prstDash val="solid"/>
              <a:round/>
              <a:headEnd type="none" w="med" len="med"/>
              <a:tailEnd type="none" w="med" len="med"/>
            </a:ln>
            <a:effectLst/>
          </p:spPr>
          <p:txBody>
            <a:bodyPr/>
            <a:lstStyle/>
            <a:p>
              <a:endParaRPr lang="en-US"/>
            </a:p>
          </p:txBody>
        </p:sp>
        <p:sp>
          <p:nvSpPr>
            <p:cNvPr id="791" name="Freeform 318"/>
            <p:cNvSpPr>
              <a:spLocks/>
            </p:cNvSpPr>
            <p:nvPr/>
          </p:nvSpPr>
          <p:spPr bwMode="auto">
            <a:xfrm flipH="1">
              <a:off x="5232" y="3101"/>
              <a:ext cx="77" cy="76"/>
            </a:xfrm>
            <a:custGeom>
              <a:avLst/>
              <a:gdLst/>
              <a:ahLst/>
              <a:cxnLst>
                <a:cxn ang="0">
                  <a:pos x="0" y="0"/>
                </a:cxn>
                <a:cxn ang="0">
                  <a:pos x="1" y="271"/>
                </a:cxn>
                <a:cxn ang="0">
                  <a:pos x="1018" y="995"/>
                </a:cxn>
                <a:cxn ang="0">
                  <a:pos x="1018" y="721"/>
                </a:cxn>
                <a:cxn ang="0">
                  <a:pos x="0" y="0"/>
                </a:cxn>
              </a:cxnLst>
              <a:rect l="0" t="0" r="r" b="b"/>
              <a:pathLst>
                <a:path w="1018" h="995">
                  <a:moveTo>
                    <a:pt x="0" y="0"/>
                  </a:moveTo>
                  <a:lnTo>
                    <a:pt x="1" y="271"/>
                  </a:lnTo>
                  <a:lnTo>
                    <a:pt x="1018" y="995"/>
                  </a:lnTo>
                  <a:lnTo>
                    <a:pt x="1018" y="721"/>
                  </a:lnTo>
                  <a:lnTo>
                    <a:pt x="0" y="0"/>
                  </a:lnTo>
                  <a:close/>
                </a:path>
              </a:pathLst>
            </a:custGeom>
            <a:solidFill>
              <a:srgbClr val="8F8F8F"/>
            </a:solidFill>
            <a:ln w="9525" cap="flat" cmpd="sng">
              <a:noFill/>
              <a:prstDash val="solid"/>
              <a:round/>
              <a:headEnd type="none" w="med" len="med"/>
              <a:tailEnd type="none" w="med" len="med"/>
            </a:ln>
            <a:effectLst/>
          </p:spPr>
          <p:txBody>
            <a:bodyPr/>
            <a:lstStyle/>
            <a:p>
              <a:endParaRPr lang="en-US"/>
            </a:p>
          </p:txBody>
        </p:sp>
        <p:sp>
          <p:nvSpPr>
            <p:cNvPr id="792" name="Rectangle 319"/>
            <p:cNvSpPr>
              <a:spLocks noChangeArrowheads="1"/>
            </p:cNvSpPr>
            <p:nvPr/>
          </p:nvSpPr>
          <p:spPr bwMode="auto">
            <a:xfrm>
              <a:off x="5304" y="2989"/>
              <a:ext cx="14" cy="136"/>
            </a:xfrm>
            <a:prstGeom prst="rect">
              <a:avLst/>
            </a:prstGeom>
            <a:solidFill>
              <a:schemeClr val="bg1"/>
            </a:solidFill>
            <a:ln w="12700" algn="ctr">
              <a:noFill/>
              <a:miter lim="800000"/>
              <a:headEnd/>
              <a:tailEnd/>
            </a:ln>
            <a:effectLst/>
          </p:spPr>
          <p:txBody>
            <a:bodyPr wrap="none" anchor="ctr"/>
            <a:lstStyle/>
            <a:p>
              <a:endParaRPr lang="en-US"/>
            </a:p>
          </p:txBody>
        </p:sp>
      </p:grpSp>
      <p:grpSp>
        <p:nvGrpSpPr>
          <p:cNvPr id="12" name="Group 600"/>
          <p:cNvGrpSpPr>
            <a:grpSpLocks/>
          </p:cNvGrpSpPr>
          <p:nvPr/>
        </p:nvGrpSpPr>
        <p:grpSpPr bwMode="auto">
          <a:xfrm>
            <a:off x="5124204" y="4578177"/>
            <a:ext cx="374406" cy="743751"/>
            <a:chOff x="674" y="2435"/>
            <a:chExt cx="148" cy="294"/>
          </a:xfrm>
        </p:grpSpPr>
        <p:grpSp>
          <p:nvGrpSpPr>
            <p:cNvPr id="13" name="Group 601"/>
            <p:cNvGrpSpPr>
              <a:grpSpLocks/>
            </p:cNvGrpSpPr>
            <p:nvPr/>
          </p:nvGrpSpPr>
          <p:grpSpPr bwMode="auto">
            <a:xfrm>
              <a:off x="674" y="2528"/>
              <a:ext cx="148" cy="201"/>
              <a:chOff x="886" y="877"/>
              <a:chExt cx="383" cy="517"/>
            </a:xfrm>
          </p:grpSpPr>
          <p:grpSp>
            <p:nvGrpSpPr>
              <p:cNvPr id="15" name="Group 602"/>
              <p:cNvGrpSpPr>
                <a:grpSpLocks/>
              </p:cNvGrpSpPr>
              <p:nvPr/>
            </p:nvGrpSpPr>
            <p:grpSpPr bwMode="auto">
              <a:xfrm>
                <a:off x="886" y="997"/>
                <a:ext cx="383" cy="397"/>
                <a:chOff x="90" y="3408"/>
                <a:chExt cx="1899" cy="1970"/>
              </a:xfrm>
            </p:grpSpPr>
            <p:sp>
              <p:nvSpPr>
                <p:cNvPr id="839" name="Freeform 603"/>
                <p:cNvSpPr>
                  <a:spLocks/>
                </p:cNvSpPr>
                <p:nvPr/>
              </p:nvSpPr>
              <p:spPr bwMode="auto">
                <a:xfrm>
                  <a:off x="1013" y="4062"/>
                  <a:ext cx="976" cy="1316"/>
                </a:xfrm>
                <a:custGeom>
                  <a:avLst/>
                  <a:gdLst/>
                  <a:ahLst/>
                  <a:cxnLst>
                    <a:cxn ang="0">
                      <a:pos x="0" y="1316"/>
                    </a:cxn>
                    <a:cxn ang="0">
                      <a:pos x="0" y="690"/>
                    </a:cxn>
                    <a:cxn ang="0">
                      <a:pos x="976" y="0"/>
                    </a:cxn>
                    <a:cxn ang="0">
                      <a:pos x="976" y="626"/>
                    </a:cxn>
                    <a:cxn ang="0">
                      <a:pos x="0" y="1316"/>
                    </a:cxn>
                  </a:cxnLst>
                  <a:rect l="0" t="0" r="r" b="b"/>
                  <a:pathLst>
                    <a:path w="976" h="1316">
                      <a:moveTo>
                        <a:pt x="0" y="1316"/>
                      </a:moveTo>
                      <a:lnTo>
                        <a:pt x="0" y="690"/>
                      </a:lnTo>
                      <a:lnTo>
                        <a:pt x="976" y="0"/>
                      </a:lnTo>
                      <a:lnTo>
                        <a:pt x="976" y="626"/>
                      </a:lnTo>
                      <a:lnTo>
                        <a:pt x="0" y="1316"/>
                      </a:lnTo>
                      <a:close/>
                    </a:path>
                  </a:pathLst>
                </a:custGeom>
                <a:solidFill>
                  <a:srgbClr val="808080"/>
                </a:solidFill>
                <a:ln w="9525">
                  <a:noFill/>
                  <a:round/>
                  <a:headEnd/>
                  <a:tailEnd/>
                </a:ln>
              </p:spPr>
              <p:txBody>
                <a:bodyPr/>
                <a:lstStyle/>
                <a:p>
                  <a:endParaRPr lang="en-US"/>
                </a:p>
              </p:txBody>
            </p:sp>
            <p:sp>
              <p:nvSpPr>
                <p:cNvPr id="840" name="Freeform 604"/>
                <p:cNvSpPr>
                  <a:spLocks/>
                </p:cNvSpPr>
                <p:nvPr/>
              </p:nvSpPr>
              <p:spPr bwMode="auto">
                <a:xfrm>
                  <a:off x="90" y="3408"/>
                  <a:ext cx="1899" cy="1344"/>
                </a:xfrm>
                <a:custGeom>
                  <a:avLst/>
                  <a:gdLst/>
                  <a:ahLst/>
                  <a:cxnLst>
                    <a:cxn ang="0">
                      <a:pos x="923" y="1344"/>
                    </a:cxn>
                    <a:cxn ang="0">
                      <a:pos x="0" y="689"/>
                    </a:cxn>
                    <a:cxn ang="0">
                      <a:pos x="975" y="0"/>
                    </a:cxn>
                    <a:cxn ang="0">
                      <a:pos x="1899" y="654"/>
                    </a:cxn>
                    <a:cxn ang="0">
                      <a:pos x="923" y="1344"/>
                    </a:cxn>
                  </a:cxnLst>
                  <a:rect l="0" t="0" r="r" b="b"/>
                  <a:pathLst>
                    <a:path w="1899" h="1344">
                      <a:moveTo>
                        <a:pt x="923" y="1344"/>
                      </a:moveTo>
                      <a:lnTo>
                        <a:pt x="0" y="689"/>
                      </a:lnTo>
                      <a:lnTo>
                        <a:pt x="975" y="0"/>
                      </a:lnTo>
                      <a:lnTo>
                        <a:pt x="1899" y="654"/>
                      </a:lnTo>
                      <a:lnTo>
                        <a:pt x="923" y="1344"/>
                      </a:lnTo>
                      <a:close/>
                    </a:path>
                  </a:pathLst>
                </a:custGeom>
                <a:solidFill>
                  <a:srgbClr val="B2B2B2"/>
                </a:solidFill>
                <a:ln w="9525">
                  <a:noFill/>
                  <a:round/>
                  <a:headEnd/>
                  <a:tailEnd/>
                </a:ln>
              </p:spPr>
              <p:txBody>
                <a:bodyPr/>
                <a:lstStyle/>
                <a:p>
                  <a:endParaRPr lang="en-US"/>
                </a:p>
              </p:txBody>
            </p:sp>
            <p:sp>
              <p:nvSpPr>
                <p:cNvPr id="841" name="Freeform 605"/>
                <p:cNvSpPr>
                  <a:spLocks/>
                </p:cNvSpPr>
                <p:nvPr/>
              </p:nvSpPr>
              <p:spPr bwMode="auto">
                <a:xfrm>
                  <a:off x="90" y="4097"/>
                  <a:ext cx="923" cy="1281"/>
                </a:xfrm>
                <a:custGeom>
                  <a:avLst/>
                  <a:gdLst/>
                  <a:ahLst/>
                  <a:cxnLst>
                    <a:cxn ang="0">
                      <a:pos x="0" y="0"/>
                    </a:cxn>
                    <a:cxn ang="0">
                      <a:pos x="0" y="629"/>
                    </a:cxn>
                    <a:cxn ang="0">
                      <a:pos x="0" y="629"/>
                    </a:cxn>
                    <a:cxn ang="0">
                      <a:pos x="923" y="1281"/>
                    </a:cxn>
                    <a:cxn ang="0">
                      <a:pos x="923" y="1281"/>
                    </a:cxn>
                    <a:cxn ang="0">
                      <a:pos x="923" y="655"/>
                    </a:cxn>
                    <a:cxn ang="0">
                      <a:pos x="923" y="655"/>
                    </a:cxn>
                    <a:cxn ang="0">
                      <a:pos x="0" y="0"/>
                    </a:cxn>
                  </a:cxnLst>
                  <a:rect l="0" t="0" r="r" b="b"/>
                  <a:pathLst>
                    <a:path w="923" h="1281">
                      <a:moveTo>
                        <a:pt x="0" y="0"/>
                      </a:moveTo>
                      <a:lnTo>
                        <a:pt x="0" y="629"/>
                      </a:lnTo>
                      <a:lnTo>
                        <a:pt x="0" y="629"/>
                      </a:lnTo>
                      <a:lnTo>
                        <a:pt x="923" y="1281"/>
                      </a:lnTo>
                      <a:lnTo>
                        <a:pt x="923" y="1281"/>
                      </a:lnTo>
                      <a:lnTo>
                        <a:pt x="923" y="655"/>
                      </a:lnTo>
                      <a:lnTo>
                        <a:pt x="923" y="655"/>
                      </a:lnTo>
                      <a:lnTo>
                        <a:pt x="0" y="0"/>
                      </a:lnTo>
                      <a:close/>
                    </a:path>
                  </a:pathLst>
                </a:custGeom>
                <a:solidFill>
                  <a:srgbClr val="565656"/>
                </a:solidFill>
                <a:ln w="9525">
                  <a:noFill/>
                  <a:round/>
                  <a:headEnd/>
                  <a:tailEnd/>
                </a:ln>
              </p:spPr>
              <p:txBody>
                <a:bodyPr/>
                <a:lstStyle/>
                <a:p>
                  <a:endParaRPr lang="en-US"/>
                </a:p>
              </p:txBody>
            </p:sp>
            <p:sp>
              <p:nvSpPr>
                <p:cNvPr id="842" name="Freeform 606"/>
                <p:cNvSpPr>
                  <a:spLocks/>
                </p:cNvSpPr>
                <p:nvPr/>
              </p:nvSpPr>
              <p:spPr bwMode="auto">
                <a:xfrm>
                  <a:off x="907" y="4728"/>
                  <a:ext cx="61" cy="581"/>
                </a:xfrm>
                <a:custGeom>
                  <a:avLst/>
                  <a:gdLst/>
                  <a:ahLst/>
                  <a:cxnLst>
                    <a:cxn ang="0">
                      <a:pos x="61" y="581"/>
                    </a:cxn>
                    <a:cxn ang="0">
                      <a:pos x="0" y="539"/>
                    </a:cxn>
                    <a:cxn ang="0">
                      <a:pos x="0" y="0"/>
                    </a:cxn>
                    <a:cxn ang="0">
                      <a:pos x="0" y="0"/>
                    </a:cxn>
                    <a:cxn ang="0">
                      <a:pos x="61" y="43"/>
                    </a:cxn>
                    <a:cxn ang="0">
                      <a:pos x="61" y="43"/>
                    </a:cxn>
                    <a:cxn ang="0">
                      <a:pos x="61" y="581"/>
                    </a:cxn>
                  </a:cxnLst>
                  <a:rect l="0" t="0" r="r" b="b"/>
                  <a:pathLst>
                    <a:path w="61" h="581">
                      <a:moveTo>
                        <a:pt x="61" y="581"/>
                      </a:moveTo>
                      <a:lnTo>
                        <a:pt x="0" y="539"/>
                      </a:lnTo>
                      <a:lnTo>
                        <a:pt x="0" y="0"/>
                      </a:lnTo>
                      <a:lnTo>
                        <a:pt x="0" y="0"/>
                      </a:lnTo>
                      <a:lnTo>
                        <a:pt x="61" y="43"/>
                      </a:lnTo>
                      <a:lnTo>
                        <a:pt x="61" y="43"/>
                      </a:lnTo>
                      <a:lnTo>
                        <a:pt x="61" y="581"/>
                      </a:lnTo>
                      <a:close/>
                    </a:path>
                  </a:pathLst>
                </a:custGeom>
                <a:solidFill>
                  <a:srgbClr val="B2B2B2"/>
                </a:solidFill>
                <a:ln w="9525">
                  <a:noFill/>
                  <a:round/>
                  <a:headEnd/>
                  <a:tailEnd/>
                </a:ln>
              </p:spPr>
              <p:txBody>
                <a:bodyPr/>
                <a:lstStyle/>
                <a:p>
                  <a:endParaRPr lang="en-US"/>
                </a:p>
              </p:txBody>
            </p:sp>
            <p:sp>
              <p:nvSpPr>
                <p:cNvPr id="843" name="Freeform 607"/>
                <p:cNvSpPr>
                  <a:spLocks/>
                </p:cNvSpPr>
                <p:nvPr/>
              </p:nvSpPr>
              <p:spPr bwMode="auto">
                <a:xfrm>
                  <a:off x="820" y="4664"/>
                  <a:ext cx="59" cy="581"/>
                </a:xfrm>
                <a:custGeom>
                  <a:avLst/>
                  <a:gdLst/>
                  <a:ahLst/>
                  <a:cxnLst>
                    <a:cxn ang="0">
                      <a:pos x="59" y="581"/>
                    </a:cxn>
                    <a:cxn ang="0">
                      <a:pos x="0" y="539"/>
                    </a:cxn>
                    <a:cxn ang="0">
                      <a:pos x="0" y="0"/>
                    </a:cxn>
                    <a:cxn ang="0">
                      <a:pos x="0" y="0"/>
                    </a:cxn>
                    <a:cxn ang="0">
                      <a:pos x="59" y="43"/>
                    </a:cxn>
                    <a:cxn ang="0">
                      <a:pos x="59" y="43"/>
                    </a:cxn>
                    <a:cxn ang="0">
                      <a:pos x="59" y="581"/>
                    </a:cxn>
                  </a:cxnLst>
                  <a:rect l="0" t="0" r="r" b="b"/>
                  <a:pathLst>
                    <a:path w="59" h="581">
                      <a:moveTo>
                        <a:pt x="59" y="581"/>
                      </a:moveTo>
                      <a:lnTo>
                        <a:pt x="0" y="539"/>
                      </a:lnTo>
                      <a:lnTo>
                        <a:pt x="0" y="0"/>
                      </a:lnTo>
                      <a:lnTo>
                        <a:pt x="0" y="0"/>
                      </a:lnTo>
                      <a:lnTo>
                        <a:pt x="59" y="43"/>
                      </a:lnTo>
                      <a:lnTo>
                        <a:pt x="59" y="43"/>
                      </a:lnTo>
                      <a:lnTo>
                        <a:pt x="59" y="581"/>
                      </a:lnTo>
                      <a:close/>
                    </a:path>
                  </a:pathLst>
                </a:custGeom>
                <a:solidFill>
                  <a:srgbClr val="B2B2B2"/>
                </a:solidFill>
                <a:ln w="9525">
                  <a:noFill/>
                  <a:round/>
                  <a:headEnd/>
                  <a:tailEnd/>
                </a:ln>
              </p:spPr>
              <p:txBody>
                <a:bodyPr/>
                <a:lstStyle/>
                <a:p>
                  <a:endParaRPr lang="en-US"/>
                </a:p>
              </p:txBody>
            </p:sp>
            <p:sp>
              <p:nvSpPr>
                <p:cNvPr id="844" name="Freeform 608"/>
                <p:cNvSpPr>
                  <a:spLocks/>
                </p:cNvSpPr>
                <p:nvPr/>
              </p:nvSpPr>
              <p:spPr bwMode="auto">
                <a:xfrm>
                  <a:off x="730" y="4603"/>
                  <a:ext cx="61" cy="581"/>
                </a:xfrm>
                <a:custGeom>
                  <a:avLst/>
                  <a:gdLst/>
                  <a:ahLst/>
                  <a:cxnLst>
                    <a:cxn ang="0">
                      <a:pos x="61" y="581"/>
                    </a:cxn>
                    <a:cxn ang="0">
                      <a:pos x="0" y="536"/>
                    </a:cxn>
                    <a:cxn ang="0">
                      <a:pos x="0" y="0"/>
                    </a:cxn>
                    <a:cxn ang="0">
                      <a:pos x="0" y="0"/>
                    </a:cxn>
                    <a:cxn ang="0">
                      <a:pos x="61" y="42"/>
                    </a:cxn>
                    <a:cxn ang="0">
                      <a:pos x="61" y="42"/>
                    </a:cxn>
                    <a:cxn ang="0">
                      <a:pos x="61" y="581"/>
                    </a:cxn>
                  </a:cxnLst>
                  <a:rect l="0" t="0" r="r" b="b"/>
                  <a:pathLst>
                    <a:path w="61" h="581">
                      <a:moveTo>
                        <a:pt x="61" y="581"/>
                      </a:moveTo>
                      <a:lnTo>
                        <a:pt x="0" y="536"/>
                      </a:lnTo>
                      <a:lnTo>
                        <a:pt x="0" y="0"/>
                      </a:lnTo>
                      <a:lnTo>
                        <a:pt x="0" y="0"/>
                      </a:lnTo>
                      <a:lnTo>
                        <a:pt x="61" y="42"/>
                      </a:lnTo>
                      <a:lnTo>
                        <a:pt x="61" y="42"/>
                      </a:lnTo>
                      <a:lnTo>
                        <a:pt x="61" y="581"/>
                      </a:lnTo>
                      <a:close/>
                    </a:path>
                  </a:pathLst>
                </a:custGeom>
                <a:solidFill>
                  <a:srgbClr val="B2B2B2"/>
                </a:solidFill>
                <a:ln w="9525">
                  <a:noFill/>
                  <a:round/>
                  <a:headEnd/>
                  <a:tailEnd/>
                </a:ln>
              </p:spPr>
              <p:txBody>
                <a:bodyPr/>
                <a:lstStyle/>
                <a:p>
                  <a:endParaRPr lang="en-US"/>
                </a:p>
              </p:txBody>
            </p:sp>
            <p:sp>
              <p:nvSpPr>
                <p:cNvPr id="845" name="Freeform 609"/>
                <p:cNvSpPr>
                  <a:spLocks/>
                </p:cNvSpPr>
                <p:nvPr/>
              </p:nvSpPr>
              <p:spPr bwMode="auto">
                <a:xfrm>
                  <a:off x="642" y="4539"/>
                  <a:ext cx="62" cy="581"/>
                </a:xfrm>
                <a:custGeom>
                  <a:avLst/>
                  <a:gdLst/>
                  <a:ahLst/>
                  <a:cxnLst>
                    <a:cxn ang="0">
                      <a:pos x="62" y="581"/>
                    </a:cxn>
                    <a:cxn ang="0">
                      <a:pos x="0" y="539"/>
                    </a:cxn>
                    <a:cxn ang="0">
                      <a:pos x="0" y="0"/>
                    </a:cxn>
                    <a:cxn ang="0">
                      <a:pos x="0" y="0"/>
                    </a:cxn>
                    <a:cxn ang="0">
                      <a:pos x="62" y="43"/>
                    </a:cxn>
                    <a:cxn ang="0">
                      <a:pos x="62" y="43"/>
                    </a:cxn>
                    <a:cxn ang="0">
                      <a:pos x="62" y="581"/>
                    </a:cxn>
                  </a:cxnLst>
                  <a:rect l="0" t="0" r="r" b="b"/>
                  <a:pathLst>
                    <a:path w="62" h="581">
                      <a:moveTo>
                        <a:pt x="62" y="581"/>
                      </a:moveTo>
                      <a:lnTo>
                        <a:pt x="0" y="539"/>
                      </a:lnTo>
                      <a:lnTo>
                        <a:pt x="0" y="0"/>
                      </a:lnTo>
                      <a:lnTo>
                        <a:pt x="0" y="0"/>
                      </a:lnTo>
                      <a:lnTo>
                        <a:pt x="62" y="43"/>
                      </a:lnTo>
                      <a:lnTo>
                        <a:pt x="62" y="43"/>
                      </a:lnTo>
                      <a:lnTo>
                        <a:pt x="62" y="581"/>
                      </a:lnTo>
                      <a:close/>
                    </a:path>
                  </a:pathLst>
                </a:custGeom>
                <a:solidFill>
                  <a:srgbClr val="B2B2B2"/>
                </a:solidFill>
                <a:ln w="9525">
                  <a:noFill/>
                  <a:round/>
                  <a:headEnd/>
                  <a:tailEnd/>
                </a:ln>
              </p:spPr>
              <p:txBody>
                <a:bodyPr/>
                <a:lstStyle/>
                <a:p>
                  <a:endParaRPr lang="en-US"/>
                </a:p>
              </p:txBody>
            </p:sp>
            <p:sp>
              <p:nvSpPr>
                <p:cNvPr id="846" name="Freeform 610"/>
                <p:cNvSpPr>
                  <a:spLocks/>
                </p:cNvSpPr>
                <p:nvPr/>
              </p:nvSpPr>
              <p:spPr bwMode="auto">
                <a:xfrm>
                  <a:off x="555" y="4475"/>
                  <a:ext cx="59" cy="581"/>
                </a:xfrm>
                <a:custGeom>
                  <a:avLst/>
                  <a:gdLst/>
                  <a:ahLst/>
                  <a:cxnLst>
                    <a:cxn ang="0">
                      <a:pos x="59" y="581"/>
                    </a:cxn>
                    <a:cxn ang="0">
                      <a:pos x="0" y="539"/>
                    </a:cxn>
                    <a:cxn ang="0">
                      <a:pos x="0" y="0"/>
                    </a:cxn>
                    <a:cxn ang="0">
                      <a:pos x="0" y="0"/>
                    </a:cxn>
                    <a:cxn ang="0">
                      <a:pos x="59" y="43"/>
                    </a:cxn>
                    <a:cxn ang="0">
                      <a:pos x="59" y="43"/>
                    </a:cxn>
                    <a:cxn ang="0">
                      <a:pos x="59" y="581"/>
                    </a:cxn>
                  </a:cxnLst>
                  <a:rect l="0" t="0" r="r" b="b"/>
                  <a:pathLst>
                    <a:path w="59" h="581">
                      <a:moveTo>
                        <a:pt x="59" y="581"/>
                      </a:moveTo>
                      <a:lnTo>
                        <a:pt x="0" y="539"/>
                      </a:lnTo>
                      <a:lnTo>
                        <a:pt x="0" y="0"/>
                      </a:lnTo>
                      <a:lnTo>
                        <a:pt x="0" y="0"/>
                      </a:lnTo>
                      <a:lnTo>
                        <a:pt x="59" y="43"/>
                      </a:lnTo>
                      <a:lnTo>
                        <a:pt x="59" y="43"/>
                      </a:lnTo>
                      <a:lnTo>
                        <a:pt x="59" y="581"/>
                      </a:lnTo>
                      <a:close/>
                    </a:path>
                  </a:pathLst>
                </a:custGeom>
                <a:solidFill>
                  <a:srgbClr val="B2B2B2"/>
                </a:solidFill>
                <a:ln w="9525">
                  <a:noFill/>
                  <a:round/>
                  <a:headEnd/>
                  <a:tailEnd/>
                </a:ln>
              </p:spPr>
              <p:txBody>
                <a:bodyPr/>
                <a:lstStyle/>
                <a:p>
                  <a:endParaRPr lang="en-US"/>
                </a:p>
              </p:txBody>
            </p:sp>
            <p:sp>
              <p:nvSpPr>
                <p:cNvPr id="847" name="Freeform 611"/>
                <p:cNvSpPr>
                  <a:spLocks/>
                </p:cNvSpPr>
                <p:nvPr/>
              </p:nvSpPr>
              <p:spPr bwMode="auto">
                <a:xfrm>
                  <a:off x="465" y="4412"/>
                  <a:ext cx="62" cy="581"/>
                </a:xfrm>
                <a:custGeom>
                  <a:avLst/>
                  <a:gdLst/>
                  <a:ahLst/>
                  <a:cxnLst>
                    <a:cxn ang="0">
                      <a:pos x="62" y="581"/>
                    </a:cxn>
                    <a:cxn ang="0">
                      <a:pos x="0" y="538"/>
                    </a:cxn>
                    <a:cxn ang="0">
                      <a:pos x="0" y="0"/>
                    </a:cxn>
                    <a:cxn ang="0">
                      <a:pos x="0" y="0"/>
                    </a:cxn>
                    <a:cxn ang="0">
                      <a:pos x="62" y="42"/>
                    </a:cxn>
                    <a:cxn ang="0">
                      <a:pos x="62" y="42"/>
                    </a:cxn>
                    <a:cxn ang="0">
                      <a:pos x="62" y="581"/>
                    </a:cxn>
                  </a:cxnLst>
                  <a:rect l="0" t="0" r="r" b="b"/>
                  <a:pathLst>
                    <a:path w="62" h="581">
                      <a:moveTo>
                        <a:pt x="62" y="581"/>
                      </a:moveTo>
                      <a:lnTo>
                        <a:pt x="0" y="538"/>
                      </a:lnTo>
                      <a:lnTo>
                        <a:pt x="0" y="0"/>
                      </a:lnTo>
                      <a:lnTo>
                        <a:pt x="0" y="0"/>
                      </a:lnTo>
                      <a:lnTo>
                        <a:pt x="62" y="42"/>
                      </a:lnTo>
                      <a:lnTo>
                        <a:pt x="62" y="42"/>
                      </a:lnTo>
                      <a:lnTo>
                        <a:pt x="62" y="581"/>
                      </a:lnTo>
                      <a:close/>
                    </a:path>
                  </a:pathLst>
                </a:custGeom>
                <a:solidFill>
                  <a:srgbClr val="B2B2B2"/>
                </a:solidFill>
                <a:ln w="9525">
                  <a:noFill/>
                  <a:round/>
                  <a:headEnd/>
                  <a:tailEnd/>
                </a:ln>
              </p:spPr>
              <p:txBody>
                <a:bodyPr/>
                <a:lstStyle/>
                <a:p>
                  <a:endParaRPr lang="en-US"/>
                </a:p>
              </p:txBody>
            </p:sp>
            <p:sp>
              <p:nvSpPr>
                <p:cNvPr id="848" name="Freeform 612"/>
                <p:cNvSpPr>
                  <a:spLocks/>
                </p:cNvSpPr>
                <p:nvPr/>
              </p:nvSpPr>
              <p:spPr bwMode="auto">
                <a:xfrm>
                  <a:off x="378" y="4348"/>
                  <a:ext cx="61" cy="581"/>
                </a:xfrm>
                <a:custGeom>
                  <a:avLst/>
                  <a:gdLst/>
                  <a:ahLst/>
                  <a:cxnLst>
                    <a:cxn ang="0">
                      <a:pos x="61" y="581"/>
                    </a:cxn>
                    <a:cxn ang="0">
                      <a:pos x="0" y="538"/>
                    </a:cxn>
                    <a:cxn ang="0">
                      <a:pos x="0" y="0"/>
                    </a:cxn>
                    <a:cxn ang="0">
                      <a:pos x="0" y="0"/>
                    </a:cxn>
                    <a:cxn ang="0">
                      <a:pos x="61" y="42"/>
                    </a:cxn>
                    <a:cxn ang="0">
                      <a:pos x="61" y="42"/>
                    </a:cxn>
                    <a:cxn ang="0">
                      <a:pos x="61" y="581"/>
                    </a:cxn>
                  </a:cxnLst>
                  <a:rect l="0" t="0" r="r" b="b"/>
                  <a:pathLst>
                    <a:path w="61" h="581">
                      <a:moveTo>
                        <a:pt x="61" y="581"/>
                      </a:moveTo>
                      <a:lnTo>
                        <a:pt x="0" y="538"/>
                      </a:lnTo>
                      <a:lnTo>
                        <a:pt x="0" y="0"/>
                      </a:lnTo>
                      <a:lnTo>
                        <a:pt x="0" y="0"/>
                      </a:lnTo>
                      <a:lnTo>
                        <a:pt x="61" y="42"/>
                      </a:lnTo>
                      <a:lnTo>
                        <a:pt x="61" y="42"/>
                      </a:lnTo>
                      <a:lnTo>
                        <a:pt x="61" y="581"/>
                      </a:lnTo>
                      <a:close/>
                    </a:path>
                  </a:pathLst>
                </a:custGeom>
                <a:solidFill>
                  <a:srgbClr val="B2B2B2"/>
                </a:solidFill>
                <a:ln w="9525">
                  <a:noFill/>
                  <a:round/>
                  <a:headEnd/>
                  <a:tailEnd/>
                </a:ln>
              </p:spPr>
              <p:txBody>
                <a:bodyPr/>
                <a:lstStyle/>
                <a:p>
                  <a:endParaRPr lang="en-US"/>
                </a:p>
              </p:txBody>
            </p:sp>
            <p:sp>
              <p:nvSpPr>
                <p:cNvPr id="849" name="Freeform 613"/>
                <p:cNvSpPr>
                  <a:spLocks/>
                </p:cNvSpPr>
                <p:nvPr/>
              </p:nvSpPr>
              <p:spPr bwMode="auto">
                <a:xfrm>
                  <a:off x="290" y="4286"/>
                  <a:ext cx="60" cy="581"/>
                </a:xfrm>
                <a:custGeom>
                  <a:avLst/>
                  <a:gdLst/>
                  <a:ahLst/>
                  <a:cxnLst>
                    <a:cxn ang="0">
                      <a:pos x="60" y="581"/>
                    </a:cxn>
                    <a:cxn ang="0">
                      <a:pos x="0" y="539"/>
                    </a:cxn>
                    <a:cxn ang="0">
                      <a:pos x="0" y="0"/>
                    </a:cxn>
                    <a:cxn ang="0">
                      <a:pos x="0" y="0"/>
                    </a:cxn>
                    <a:cxn ang="0">
                      <a:pos x="60" y="43"/>
                    </a:cxn>
                    <a:cxn ang="0">
                      <a:pos x="60" y="43"/>
                    </a:cxn>
                    <a:cxn ang="0">
                      <a:pos x="60" y="581"/>
                    </a:cxn>
                  </a:cxnLst>
                  <a:rect l="0" t="0" r="r" b="b"/>
                  <a:pathLst>
                    <a:path w="60" h="581">
                      <a:moveTo>
                        <a:pt x="60" y="581"/>
                      </a:moveTo>
                      <a:lnTo>
                        <a:pt x="0" y="539"/>
                      </a:lnTo>
                      <a:lnTo>
                        <a:pt x="0" y="0"/>
                      </a:lnTo>
                      <a:lnTo>
                        <a:pt x="0" y="0"/>
                      </a:lnTo>
                      <a:lnTo>
                        <a:pt x="60" y="43"/>
                      </a:lnTo>
                      <a:lnTo>
                        <a:pt x="60" y="43"/>
                      </a:lnTo>
                      <a:lnTo>
                        <a:pt x="60" y="581"/>
                      </a:lnTo>
                      <a:close/>
                    </a:path>
                  </a:pathLst>
                </a:custGeom>
                <a:solidFill>
                  <a:srgbClr val="B2B2B2"/>
                </a:solidFill>
                <a:ln w="9525">
                  <a:noFill/>
                  <a:round/>
                  <a:headEnd/>
                  <a:tailEnd/>
                </a:ln>
              </p:spPr>
              <p:txBody>
                <a:bodyPr/>
                <a:lstStyle/>
                <a:p>
                  <a:endParaRPr lang="en-US"/>
                </a:p>
              </p:txBody>
            </p:sp>
            <p:sp>
              <p:nvSpPr>
                <p:cNvPr id="850" name="Freeform 614"/>
                <p:cNvSpPr>
                  <a:spLocks/>
                </p:cNvSpPr>
                <p:nvPr/>
              </p:nvSpPr>
              <p:spPr bwMode="auto">
                <a:xfrm>
                  <a:off x="201" y="4223"/>
                  <a:ext cx="61" cy="581"/>
                </a:xfrm>
                <a:custGeom>
                  <a:avLst/>
                  <a:gdLst/>
                  <a:ahLst/>
                  <a:cxnLst>
                    <a:cxn ang="0">
                      <a:pos x="61" y="581"/>
                    </a:cxn>
                    <a:cxn ang="0">
                      <a:pos x="0" y="538"/>
                    </a:cxn>
                    <a:cxn ang="0">
                      <a:pos x="0" y="0"/>
                    </a:cxn>
                    <a:cxn ang="0">
                      <a:pos x="0" y="0"/>
                    </a:cxn>
                    <a:cxn ang="0">
                      <a:pos x="61" y="42"/>
                    </a:cxn>
                    <a:cxn ang="0">
                      <a:pos x="61" y="42"/>
                    </a:cxn>
                    <a:cxn ang="0">
                      <a:pos x="61" y="581"/>
                    </a:cxn>
                  </a:cxnLst>
                  <a:rect l="0" t="0" r="r" b="b"/>
                  <a:pathLst>
                    <a:path w="61" h="581">
                      <a:moveTo>
                        <a:pt x="61" y="581"/>
                      </a:moveTo>
                      <a:lnTo>
                        <a:pt x="0" y="538"/>
                      </a:lnTo>
                      <a:lnTo>
                        <a:pt x="0" y="0"/>
                      </a:lnTo>
                      <a:lnTo>
                        <a:pt x="0" y="0"/>
                      </a:lnTo>
                      <a:lnTo>
                        <a:pt x="61" y="42"/>
                      </a:lnTo>
                      <a:lnTo>
                        <a:pt x="61" y="42"/>
                      </a:lnTo>
                      <a:lnTo>
                        <a:pt x="61" y="581"/>
                      </a:lnTo>
                      <a:close/>
                    </a:path>
                  </a:pathLst>
                </a:custGeom>
                <a:solidFill>
                  <a:srgbClr val="B2B2B2"/>
                </a:solidFill>
                <a:ln w="9525">
                  <a:noFill/>
                  <a:round/>
                  <a:headEnd/>
                  <a:tailEnd/>
                </a:ln>
              </p:spPr>
              <p:txBody>
                <a:bodyPr/>
                <a:lstStyle/>
                <a:p>
                  <a:endParaRPr lang="en-US"/>
                </a:p>
              </p:txBody>
            </p:sp>
            <p:sp>
              <p:nvSpPr>
                <p:cNvPr id="851" name="Freeform 615"/>
                <p:cNvSpPr>
                  <a:spLocks/>
                </p:cNvSpPr>
                <p:nvPr/>
              </p:nvSpPr>
              <p:spPr bwMode="auto">
                <a:xfrm>
                  <a:off x="113" y="4159"/>
                  <a:ext cx="62" cy="581"/>
                </a:xfrm>
                <a:custGeom>
                  <a:avLst/>
                  <a:gdLst/>
                  <a:ahLst/>
                  <a:cxnLst>
                    <a:cxn ang="0">
                      <a:pos x="62" y="581"/>
                    </a:cxn>
                    <a:cxn ang="0">
                      <a:pos x="0" y="538"/>
                    </a:cxn>
                    <a:cxn ang="0">
                      <a:pos x="0" y="0"/>
                    </a:cxn>
                    <a:cxn ang="0">
                      <a:pos x="0" y="0"/>
                    </a:cxn>
                    <a:cxn ang="0">
                      <a:pos x="62" y="42"/>
                    </a:cxn>
                    <a:cxn ang="0">
                      <a:pos x="62" y="42"/>
                    </a:cxn>
                    <a:cxn ang="0">
                      <a:pos x="62" y="581"/>
                    </a:cxn>
                  </a:cxnLst>
                  <a:rect l="0" t="0" r="r" b="b"/>
                  <a:pathLst>
                    <a:path w="62" h="581">
                      <a:moveTo>
                        <a:pt x="62" y="581"/>
                      </a:moveTo>
                      <a:lnTo>
                        <a:pt x="0" y="538"/>
                      </a:lnTo>
                      <a:lnTo>
                        <a:pt x="0" y="0"/>
                      </a:lnTo>
                      <a:lnTo>
                        <a:pt x="0" y="0"/>
                      </a:lnTo>
                      <a:lnTo>
                        <a:pt x="62" y="42"/>
                      </a:lnTo>
                      <a:lnTo>
                        <a:pt x="62" y="42"/>
                      </a:lnTo>
                      <a:lnTo>
                        <a:pt x="62" y="581"/>
                      </a:lnTo>
                      <a:close/>
                    </a:path>
                  </a:pathLst>
                </a:custGeom>
                <a:solidFill>
                  <a:srgbClr val="B2B2B2"/>
                </a:solidFill>
                <a:ln w="9525">
                  <a:noFill/>
                  <a:round/>
                  <a:headEnd/>
                  <a:tailEnd/>
                </a:ln>
              </p:spPr>
              <p:txBody>
                <a:bodyPr/>
                <a:lstStyle/>
                <a:p>
                  <a:endParaRPr lang="en-US"/>
                </a:p>
              </p:txBody>
            </p:sp>
          </p:grpSp>
          <p:grpSp>
            <p:nvGrpSpPr>
              <p:cNvPr id="16" name="Group 616"/>
              <p:cNvGrpSpPr>
                <a:grpSpLocks/>
              </p:cNvGrpSpPr>
              <p:nvPr/>
            </p:nvGrpSpPr>
            <p:grpSpPr bwMode="auto">
              <a:xfrm>
                <a:off x="886" y="877"/>
                <a:ext cx="383" cy="397"/>
                <a:chOff x="90" y="3408"/>
                <a:chExt cx="1899" cy="1970"/>
              </a:xfrm>
            </p:grpSpPr>
            <p:sp>
              <p:nvSpPr>
                <p:cNvPr id="826" name="Freeform 617"/>
                <p:cNvSpPr>
                  <a:spLocks/>
                </p:cNvSpPr>
                <p:nvPr/>
              </p:nvSpPr>
              <p:spPr bwMode="auto">
                <a:xfrm>
                  <a:off x="1013" y="4062"/>
                  <a:ext cx="976" cy="1316"/>
                </a:xfrm>
                <a:custGeom>
                  <a:avLst/>
                  <a:gdLst/>
                  <a:ahLst/>
                  <a:cxnLst>
                    <a:cxn ang="0">
                      <a:pos x="0" y="1316"/>
                    </a:cxn>
                    <a:cxn ang="0">
                      <a:pos x="0" y="690"/>
                    </a:cxn>
                    <a:cxn ang="0">
                      <a:pos x="976" y="0"/>
                    </a:cxn>
                    <a:cxn ang="0">
                      <a:pos x="976" y="626"/>
                    </a:cxn>
                    <a:cxn ang="0">
                      <a:pos x="0" y="1316"/>
                    </a:cxn>
                  </a:cxnLst>
                  <a:rect l="0" t="0" r="r" b="b"/>
                  <a:pathLst>
                    <a:path w="976" h="1316">
                      <a:moveTo>
                        <a:pt x="0" y="1316"/>
                      </a:moveTo>
                      <a:lnTo>
                        <a:pt x="0" y="690"/>
                      </a:lnTo>
                      <a:lnTo>
                        <a:pt x="976" y="0"/>
                      </a:lnTo>
                      <a:lnTo>
                        <a:pt x="976" y="626"/>
                      </a:lnTo>
                      <a:lnTo>
                        <a:pt x="0" y="1316"/>
                      </a:lnTo>
                      <a:close/>
                    </a:path>
                  </a:pathLst>
                </a:custGeom>
                <a:solidFill>
                  <a:srgbClr val="808080"/>
                </a:solidFill>
                <a:ln w="9525">
                  <a:noFill/>
                  <a:round/>
                  <a:headEnd/>
                  <a:tailEnd/>
                </a:ln>
              </p:spPr>
              <p:txBody>
                <a:bodyPr/>
                <a:lstStyle/>
                <a:p>
                  <a:endParaRPr lang="en-US"/>
                </a:p>
              </p:txBody>
            </p:sp>
            <p:sp>
              <p:nvSpPr>
                <p:cNvPr id="827" name="Freeform 618"/>
                <p:cNvSpPr>
                  <a:spLocks/>
                </p:cNvSpPr>
                <p:nvPr/>
              </p:nvSpPr>
              <p:spPr bwMode="auto">
                <a:xfrm>
                  <a:off x="90" y="3408"/>
                  <a:ext cx="1899" cy="1344"/>
                </a:xfrm>
                <a:custGeom>
                  <a:avLst/>
                  <a:gdLst/>
                  <a:ahLst/>
                  <a:cxnLst>
                    <a:cxn ang="0">
                      <a:pos x="923" y="1344"/>
                    </a:cxn>
                    <a:cxn ang="0">
                      <a:pos x="0" y="689"/>
                    </a:cxn>
                    <a:cxn ang="0">
                      <a:pos x="975" y="0"/>
                    </a:cxn>
                    <a:cxn ang="0">
                      <a:pos x="1899" y="654"/>
                    </a:cxn>
                    <a:cxn ang="0">
                      <a:pos x="923" y="1344"/>
                    </a:cxn>
                  </a:cxnLst>
                  <a:rect l="0" t="0" r="r" b="b"/>
                  <a:pathLst>
                    <a:path w="1899" h="1344">
                      <a:moveTo>
                        <a:pt x="923" y="1344"/>
                      </a:moveTo>
                      <a:lnTo>
                        <a:pt x="0" y="689"/>
                      </a:lnTo>
                      <a:lnTo>
                        <a:pt x="975" y="0"/>
                      </a:lnTo>
                      <a:lnTo>
                        <a:pt x="1899" y="654"/>
                      </a:lnTo>
                      <a:lnTo>
                        <a:pt x="923" y="1344"/>
                      </a:lnTo>
                      <a:close/>
                    </a:path>
                  </a:pathLst>
                </a:custGeom>
                <a:solidFill>
                  <a:srgbClr val="B2B2B2"/>
                </a:solidFill>
                <a:ln w="9525">
                  <a:noFill/>
                  <a:round/>
                  <a:headEnd/>
                  <a:tailEnd/>
                </a:ln>
              </p:spPr>
              <p:txBody>
                <a:bodyPr/>
                <a:lstStyle/>
                <a:p>
                  <a:endParaRPr lang="en-US"/>
                </a:p>
              </p:txBody>
            </p:sp>
            <p:sp>
              <p:nvSpPr>
                <p:cNvPr id="828" name="Freeform 619"/>
                <p:cNvSpPr>
                  <a:spLocks/>
                </p:cNvSpPr>
                <p:nvPr/>
              </p:nvSpPr>
              <p:spPr bwMode="auto">
                <a:xfrm>
                  <a:off x="90" y="4097"/>
                  <a:ext cx="923" cy="1281"/>
                </a:xfrm>
                <a:custGeom>
                  <a:avLst/>
                  <a:gdLst/>
                  <a:ahLst/>
                  <a:cxnLst>
                    <a:cxn ang="0">
                      <a:pos x="0" y="0"/>
                    </a:cxn>
                    <a:cxn ang="0">
                      <a:pos x="0" y="629"/>
                    </a:cxn>
                    <a:cxn ang="0">
                      <a:pos x="0" y="629"/>
                    </a:cxn>
                    <a:cxn ang="0">
                      <a:pos x="923" y="1281"/>
                    </a:cxn>
                    <a:cxn ang="0">
                      <a:pos x="923" y="1281"/>
                    </a:cxn>
                    <a:cxn ang="0">
                      <a:pos x="923" y="655"/>
                    </a:cxn>
                    <a:cxn ang="0">
                      <a:pos x="923" y="655"/>
                    </a:cxn>
                    <a:cxn ang="0">
                      <a:pos x="0" y="0"/>
                    </a:cxn>
                  </a:cxnLst>
                  <a:rect l="0" t="0" r="r" b="b"/>
                  <a:pathLst>
                    <a:path w="923" h="1281">
                      <a:moveTo>
                        <a:pt x="0" y="0"/>
                      </a:moveTo>
                      <a:lnTo>
                        <a:pt x="0" y="629"/>
                      </a:lnTo>
                      <a:lnTo>
                        <a:pt x="0" y="629"/>
                      </a:lnTo>
                      <a:lnTo>
                        <a:pt x="923" y="1281"/>
                      </a:lnTo>
                      <a:lnTo>
                        <a:pt x="923" y="1281"/>
                      </a:lnTo>
                      <a:lnTo>
                        <a:pt x="923" y="655"/>
                      </a:lnTo>
                      <a:lnTo>
                        <a:pt x="923" y="655"/>
                      </a:lnTo>
                      <a:lnTo>
                        <a:pt x="0" y="0"/>
                      </a:lnTo>
                      <a:close/>
                    </a:path>
                  </a:pathLst>
                </a:custGeom>
                <a:solidFill>
                  <a:srgbClr val="565656"/>
                </a:solidFill>
                <a:ln w="9525">
                  <a:noFill/>
                  <a:round/>
                  <a:headEnd/>
                  <a:tailEnd/>
                </a:ln>
              </p:spPr>
              <p:txBody>
                <a:bodyPr/>
                <a:lstStyle/>
                <a:p>
                  <a:endParaRPr lang="en-US"/>
                </a:p>
              </p:txBody>
            </p:sp>
            <p:sp>
              <p:nvSpPr>
                <p:cNvPr id="829" name="Freeform 620"/>
                <p:cNvSpPr>
                  <a:spLocks/>
                </p:cNvSpPr>
                <p:nvPr/>
              </p:nvSpPr>
              <p:spPr bwMode="auto">
                <a:xfrm>
                  <a:off x="907" y="4728"/>
                  <a:ext cx="61" cy="581"/>
                </a:xfrm>
                <a:custGeom>
                  <a:avLst/>
                  <a:gdLst/>
                  <a:ahLst/>
                  <a:cxnLst>
                    <a:cxn ang="0">
                      <a:pos x="61" y="581"/>
                    </a:cxn>
                    <a:cxn ang="0">
                      <a:pos x="0" y="539"/>
                    </a:cxn>
                    <a:cxn ang="0">
                      <a:pos x="0" y="0"/>
                    </a:cxn>
                    <a:cxn ang="0">
                      <a:pos x="0" y="0"/>
                    </a:cxn>
                    <a:cxn ang="0">
                      <a:pos x="61" y="43"/>
                    </a:cxn>
                    <a:cxn ang="0">
                      <a:pos x="61" y="43"/>
                    </a:cxn>
                    <a:cxn ang="0">
                      <a:pos x="61" y="581"/>
                    </a:cxn>
                  </a:cxnLst>
                  <a:rect l="0" t="0" r="r" b="b"/>
                  <a:pathLst>
                    <a:path w="61" h="581">
                      <a:moveTo>
                        <a:pt x="61" y="581"/>
                      </a:moveTo>
                      <a:lnTo>
                        <a:pt x="0" y="539"/>
                      </a:lnTo>
                      <a:lnTo>
                        <a:pt x="0" y="0"/>
                      </a:lnTo>
                      <a:lnTo>
                        <a:pt x="0" y="0"/>
                      </a:lnTo>
                      <a:lnTo>
                        <a:pt x="61" y="43"/>
                      </a:lnTo>
                      <a:lnTo>
                        <a:pt x="61" y="43"/>
                      </a:lnTo>
                      <a:lnTo>
                        <a:pt x="61" y="581"/>
                      </a:lnTo>
                      <a:close/>
                    </a:path>
                  </a:pathLst>
                </a:custGeom>
                <a:solidFill>
                  <a:srgbClr val="B2B2B2"/>
                </a:solidFill>
                <a:ln w="9525">
                  <a:noFill/>
                  <a:round/>
                  <a:headEnd/>
                  <a:tailEnd/>
                </a:ln>
              </p:spPr>
              <p:txBody>
                <a:bodyPr/>
                <a:lstStyle/>
                <a:p>
                  <a:endParaRPr lang="en-US"/>
                </a:p>
              </p:txBody>
            </p:sp>
            <p:sp>
              <p:nvSpPr>
                <p:cNvPr id="830" name="Freeform 621"/>
                <p:cNvSpPr>
                  <a:spLocks/>
                </p:cNvSpPr>
                <p:nvPr/>
              </p:nvSpPr>
              <p:spPr bwMode="auto">
                <a:xfrm>
                  <a:off x="820" y="4664"/>
                  <a:ext cx="59" cy="581"/>
                </a:xfrm>
                <a:custGeom>
                  <a:avLst/>
                  <a:gdLst/>
                  <a:ahLst/>
                  <a:cxnLst>
                    <a:cxn ang="0">
                      <a:pos x="59" y="581"/>
                    </a:cxn>
                    <a:cxn ang="0">
                      <a:pos x="0" y="539"/>
                    </a:cxn>
                    <a:cxn ang="0">
                      <a:pos x="0" y="0"/>
                    </a:cxn>
                    <a:cxn ang="0">
                      <a:pos x="0" y="0"/>
                    </a:cxn>
                    <a:cxn ang="0">
                      <a:pos x="59" y="43"/>
                    </a:cxn>
                    <a:cxn ang="0">
                      <a:pos x="59" y="43"/>
                    </a:cxn>
                    <a:cxn ang="0">
                      <a:pos x="59" y="581"/>
                    </a:cxn>
                  </a:cxnLst>
                  <a:rect l="0" t="0" r="r" b="b"/>
                  <a:pathLst>
                    <a:path w="59" h="581">
                      <a:moveTo>
                        <a:pt x="59" y="581"/>
                      </a:moveTo>
                      <a:lnTo>
                        <a:pt x="0" y="539"/>
                      </a:lnTo>
                      <a:lnTo>
                        <a:pt x="0" y="0"/>
                      </a:lnTo>
                      <a:lnTo>
                        <a:pt x="0" y="0"/>
                      </a:lnTo>
                      <a:lnTo>
                        <a:pt x="59" y="43"/>
                      </a:lnTo>
                      <a:lnTo>
                        <a:pt x="59" y="43"/>
                      </a:lnTo>
                      <a:lnTo>
                        <a:pt x="59" y="581"/>
                      </a:lnTo>
                      <a:close/>
                    </a:path>
                  </a:pathLst>
                </a:custGeom>
                <a:solidFill>
                  <a:srgbClr val="B2B2B2"/>
                </a:solidFill>
                <a:ln w="9525">
                  <a:noFill/>
                  <a:round/>
                  <a:headEnd/>
                  <a:tailEnd/>
                </a:ln>
              </p:spPr>
              <p:txBody>
                <a:bodyPr/>
                <a:lstStyle/>
                <a:p>
                  <a:endParaRPr lang="en-US"/>
                </a:p>
              </p:txBody>
            </p:sp>
            <p:sp>
              <p:nvSpPr>
                <p:cNvPr id="831" name="Freeform 622"/>
                <p:cNvSpPr>
                  <a:spLocks/>
                </p:cNvSpPr>
                <p:nvPr/>
              </p:nvSpPr>
              <p:spPr bwMode="auto">
                <a:xfrm>
                  <a:off x="730" y="4603"/>
                  <a:ext cx="61" cy="581"/>
                </a:xfrm>
                <a:custGeom>
                  <a:avLst/>
                  <a:gdLst/>
                  <a:ahLst/>
                  <a:cxnLst>
                    <a:cxn ang="0">
                      <a:pos x="61" y="581"/>
                    </a:cxn>
                    <a:cxn ang="0">
                      <a:pos x="0" y="536"/>
                    </a:cxn>
                    <a:cxn ang="0">
                      <a:pos x="0" y="0"/>
                    </a:cxn>
                    <a:cxn ang="0">
                      <a:pos x="0" y="0"/>
                    </a:cxn>
                    <a:cxn ang="0">
                      <a:pos x="61" y="42"/>
                    </a:cxn>
                    <a:cxn ang="0">
                      <a:pos x="61" y="42"/>
                    </a:cxn>
                    <a:cxn ang="0">
                      <a:pos x="61" y="581"/>
                    </a:cxn>
                  </a:cxnLst>
                  <a:rect l="0" t="0" r="r" b="b"/>
                  <a:pathLst>
                    <a:path w="61" h="581">
                      <a:moveTo>
                        <a:pt x="61" y="581"/>
                      </a:moveTo>
                      <a:lnTo>
                        <a:pt x="0" y="536"/>
                      </a:lnTo>
                      <a:lnTo>
                        <a:pt x="0" y="0"/>
                      </a:lnTo>
                      <a:lnTo>
                        <a:pt x="0" y="0"/>
                      </a:lnTo>
                      <a:lnTo>
                        <a:pt x="61" y="42"/>
                      </a:lnTo>
                      <a:lnTo>
                        <a:pt x="61" y="42"/>
                      </a:lnTo>
                      <a:lnTo>
                        <a:pt x="61" y="581"/>
                      </a:lnTo>
                      <a:close/>
                    </a:path>
                  </a:pathLst>
                </a:custGeom>
                <a:solidFill>
                  <a:srgbClr val="B2B2B2"/>
                </a:solidFill>
                <a:ln w="9525">
                  <a:noFill/>
                  <a:round/>
                  <a:headEnd/>
                  <a:tailEnd/>
                </a:ln>
              </p:spPr>
              <p:txBody>
                <a:bodyPr/>
                <a:lstStyle/>
                <a:p>
                  <a:endParaRPr lang="en-US"/>
                </a:p>
              </p:txBody>
            </p:sp>
            <p:sp>
              <p:nvSpPr>
                <p:cNvPr id="832" name="Freeform 623"/>
                <p:cNvSpPr>
                  <a:spLocks/>
                </p:cNvSpPr>
                <p:nvPr/>
              </p:nvSpPr>
              <p:spPr bwMode="auto">
                <a:xfrm>
                  <a:off x="642" y="4539"/>
                  <a:ext cx="62" cy="581"/>
                </a:xfrm>
                <a:custGeom>
                  <a:avLst/>
                  <a:gdLst/>
                  <a:ahLst/>
                  <a:cxnLst>
                    <a:cxn ang="0">
                      <a:pos x="62" y="581"/>
                    </a:cxn>
                    <a:cxn ang="0">
                      <a:pos x="0" y="539"/>
                    </a:cxn>
                    <a:cxn ang="0">
                      <a:pos x="0" y="0"/>
                    </a:cxn>
                    <a:cxn ang="0">
                      <a:pos x="0" y="0"/>
                    </a:cxn>
                    <a:cxn ang="0">
                      <a:pos x="62" y="43"/>
                    </a:cxn>
                    <a:cxn ang="0">
                      <a:pos x="62" y="43"/>
                    </a:cxn>
                    <a:cxn ang="0">
                      <a:pos x="62" y="581"/>
                    </a:cxn>
                  </a:cxnLst>
                  <a:rect l="0" t="0" r="r" b="b"/>
                  <a:pathLst>
                    <a:path w="62" h="581">
                      <a:moveTo>
                        <a:pt x="62" y="581"/>
                      </a:moveTo>
                      <a:lnTo>
                        <a:pt x="0" y="539"/>
                      </a:lnTo>
                      <a:lnTo>
                        <a:pt x="0" y="0"/>
                      </a:lnTo>
                      <a:lnTo>
                        <a:pt x="0" y="0"/>
                      </a:lnTo>
                      <a:lnTo>
                        <a:pt x="62" y="43"/>
                      </a:lnTo>
                      <a:lnTo>
                        <a:pt x="62" y="43"/>
                      </a:lnTo>
                      <a:lnTo>
                        <a:pt x="62" y="581"/>
                      </a:lnTo>
                      <a:close/>
                    </a:path>
                  </a:pathLst>
                </a:custGeom>
                <a:solidFill>
                  <a:srgbClr val="B2B2B2"/>
                </a:solidFill>
                <a:ln w="9525">
                  <a:noFill/>
                  <a:round/>
                  <a:headEnd/>
                  <a:tailEnd/>
                </a:ln>
              </p:spPr>
              <p:txBody>
                <a:bodyPr/>
                <a:lstStyle/>
                <a:p>
                  <a:endParaRPr lang="en-US"/>
                </a:p>
              </p:txBody>
            </p:sp>
            <p:sp>
              <p:nvSpPr>
                <p:cNvPr id="833" name="Freeform 624"/>
                <p:cNvSpPr>
                  <a:spLocks/>
                </p:cNvSpPr>
                <p:nvPr/>
              </p:nvSpPr>
              <p:spPr bwMode="auto">
                <a:xfrm>
                  <a:off x="555" y="4475"/>
                  <a:ext cx="59" cy="581"/>
                </a:xfrm>
                <a:custGeom>
                  <a:avLst/>
                  <a:gdLst/>
                  <a:ahLst/>
                  <a:cxnLst>
                    <a:cxn ang="0">
                      <a:pos x="59" y="581"/>
                    </a:cxn>
                    <a:cxn ang="0">
                      <a:pos x="0" y="539"/>
                    </a:cxn>
                    <a:cxn ang="0">
                      <a:pos x="0" y="0"/>
                    </a:cxn>
                    <a:cxn ang="0">
                      <a:pos x="0" y="0"/>
                    </a:cxn>
                    <a:cxn ang="0">
                      <a:pos x="59" y="43"/>
                    </a:cxn>
                    <a:cxn ang="0">
                      <a:pos x="59" y="43"/>
                    </a:cxn>
                    <a:cxn ang="0">
                      <a:pos x="59" y="581"/>
                    </a:cxn>
                  </a:cxnLst>
                  <a:rect l="0" t="0" r="r" b="b"/>
                  <a:pathLst>
                    <a:path w="59" h="581">
                      <a:moveTo>
                        <a:pt x="59" y="581"/>
                      </a:moveTo>
                      <a:lnTo>
                        <a:pt x="0" y="539"/>
                      </a:lnTo>
                      <a:lnTo>
                        <a:pt x="0" y="0"/>
                      </a:lnTo>
                      <a:lnTo>
                        <a:pt x="0" y="0"/>
                      </a:lnTo>
                      <a:lnTo>
                        <a:pt x="59" y="43"/>
                      </a:lnTo>
                      <a:lnTo>
                        <a:pt x="59" y="43"/>
                      </a:lnTo>
                      <a:lnTo>
                        <a:pt x="59" y="581"/>
                      </a:lnTo>
                      <a:close/>
                    </a:path>
                  </a:pathLst>
                </a:custGeom>
                <a:solidFill>
                  <a:srgbClr val="B2B2B2"/>
                </a:solidFill>
                <a:ln w="9525">
                  <a:noFill/>
                  <a:round/>
                  <a:headEnd/>
                  <a:tailEnd/>
                </a:ln>
              </p:spPr>
              <p:txBody>
                <a:bodyPr/>
                <a:lstStyle/>
                <a:p>
                  <a:endParaRPr lang="en-US"/>
                </a:p>
              </p:txBody>
            </p:sp>
            <p:sp>
              <p:nvSpPr>
                <p:cNvPr id="834" name="Freeform 625"/>
                <p:cNvSpPr>
                  <a:spLocks/>
                </p:cNvSpPr>
                <p:nvPr/>
              </p:nvSpPr>
              <p:spPr bwMode="auto">
                <a:xfrm>
                  <a:off x="465" y="4412"/>
                  <a:ext cx="62" cy="581"/>
                </a:xfrm>
                <a:custGeom>
                  <a:avLst/>
                  <a:gdLst/>
                  <a:ahLst/>
                  <a:cxnLst>
                    <a:cxn ang="0">
                      <a:pos x="62" y="581"/>
                    </a:cxn>
                    <a:cxn ang="0">
                      <a:pos x="0" y="538"/>
                    </a:cxn>
                    <a:cxn ang="0">
                      <a:pos x="0" y="0"/>
                    </a:cxn>
                    <a:cxn ang="0">
                      <a:pos x="0" y="0"/>
                    </a:cxn>
                    <a:cxn ang="0">
                      <a:pos x="62" y="42"/>
                    </a:cxn>
                    <a:cxn ang="0">
                      <a:pos x="62" y="42"/>
                    </a:cxn>
                    <a:cxn ang="0">
                      <a:pos x="62" y="581"/>
                    </a:cxn>
                  </a:cxnLst>
                  <a:rect l="0" t="0" r="r" b="b"/>
                  <a:pathLst>
                    <a:path w="62" h="581">
                      <a:moveTo>
                        <a:pt x="62" y="581"/>
                      </a:moveTo>
                      <a:lnTo>
                        <a:pt x="0" y="538"/>
                      </a:lnTo>
                      <a:lnTo>
                        <a:pt x="0" y="0"/>
                      </a:lnTo>
                      <a:lnTo>
                        <a:pt x="0" y="0"/>
                      </a:lnTo>
                      <a:lnTo>
                        <a:pt x="62" y="42"/>
                      </a:lnTo>
                      <a:lnTo>
                        <a:pt x="62" y="42"/>
                      </a:lnTo>
                      <a:lnTo>
                        <a:pt x="62" y="581"/>
                      </a:lnTo>
                      <a:close/>
                    </a:path>
                  </a:pathLst>
                </a:custGeom>
                <a:solidFill>
                  <a:srgbClr val="B2B2B2"/>
                </a:solidFill>
                <a:ln w="9525">
                  <a:noFill/>
                  <a:round/>
                  <a:headEnd/>
                  <a:tailEnd/>
                </a:ln>
              </p:spPr>
              <p:txBody>
                <a:bodyPr/>
                <a:lstStyle/>
                <a:p>
                  <a:endParaRPr lang="en-US"/>
                </a:p>
              </p:txBody>
            </p:sp>
            <p:sp>
              <p:nvSpPr>
                <p:cNvPr id="835" name="Freeform 626"/>
                <p:cNvSpPr>
                  <a:spLocks/>
                </p:cNvSpPr>
                <p:nvPr/>
              </p:nvSpPr>
              <p:spPr bwMode="auto">
                <a:xfrm>
                  <a:off x="378" y="4348"/>
                  <a:ext cx="61" cy="581"/>
                </a:xfrm>
                <a:custGeom>
                  <a:avLst/>
                  <a:gdLst/>
                  <a:ahLst/>
                  <a:cxnLst>
                    <a:cxn ang="0">
                      <a:pos x="61" y="581"/>
                    </a:cxn>
                    <a:cxn ang="0">
                      <a:pos x="0" y="538"/>
                    </a:cxn>
                    <a:cxn ang="0">
                      <a:pos x="0" y="0"/>
                    </a:cxn>
                    <a:cxn ang="0">
                      <a:pos x="0" y="0"/>
                    </a:cxn>
                    <a:cxn ang="0">
                      <a:pos x="61" y="42"/>
                    </a:cxn>
                    <a:cxn ang="0">
                      <a:pos x="61" y="42"/>
                    </a:cxn>
                    <a:cxn ang="0">
                      <a:pos x="61" y="581"/>
                    </a:cxn>
                  </a:cxnLst>
                  <a:rect l="0" t="0" r="r" b="b"/>
                  <a:pathLst>
                    <a:path w="61" h="581">
                      <a:moveTo>
                        <a:pt x="61" y="581"/>
                      </a:moveTo>
                      <a:lnTo>
                        <a:pt x="0" y="538"/>
                      </a:lnTo>
                      <a:lnTo>
                        <a:pt x="0" y="0"/>
                      </a:lnTo>
                      <a:lnTo>
                        <a:pt x="0" y="0"/>
                      </a:lnTo>
                      <a:lnTo>
                        <a:pt x="61" y="42"/>
                      </a:lnTo>
                      <a:lnTo>
                        <a:pt x="61" y="42"/>
                      </a:lnTo>
                      <a:lnTo>
                        <a:pt x="61" y="581"/>
                      </a:lnTo>
                      <a:close/>
                    </a:path>
                  </a:pathLst>
                </a:custGeom>
                <a:solidFill>
                  <a:srgbClr val="B2B2B2"/>
                </a:solidFill>
                <a:ln w="9525">
                  <a:noFill/>
                  <a:round/>
                  <a:headEnd/>
                  <a:tailEnd/>
                </a:ln>
              </p:spPr>
              <p:txBody>
                <a:bodyPr/>
                <a:lstStyle/>
                <a:p>
                  <a:endParaRPr lang="en-US"/>
                </a:p>
              </p:txBody>
            </p:sp>
            <p:sp>
              <p:nvSpPr>
                <p:cNvPr id="836" name="Freeform 627"/>
                <p:cNvSpPr>
                  <a:spLocks/>
                </p:cNvSpPr>
                <p:nvPr/>
              </p:nvSpPr>
              <p:spPr bwMode="auto">
                <a:xfrm>
                  <a:off x="290" y="4286"/>
                  <a:ext cx="60" cy="581"/>
                </a:xfrm>
                <a:custGeom>
                  <a:avLst/>
                  <a:gdLst/>
                  <a:ahLst/>
                  <a:cxnLst>
                    <a:cxn ang="0">
                      <a:pos x="60" y="581"/>
                    </a:cxn>
                    <a:cxn ang="0">
                      <a:pos x="0" y="539"/>
                    </a:cxn>
                    <a:cxn ang="0">
                      <a:pos x="0" y="0"/>
                    </a:cxn>
                    <a:cxn ang="0">
                      <a:pos x="0" y="0"/>
                    </a:cxn>
                    <a:cxn ang="0">
                      <a:pos x="60" y="43"/>
                    </a:cxn>
                    <a:cxn ang="0">
                      <a:pos x="60" y="43"/>
                    </a:cxn>
                    <a:cxn ang="0">
                      <a:pos x="60" y="581"/>
                    </a:cxn>
                  </a:cxnLst>
                  <a:rect l="0" t="0" r="r" b="b"/>
                  <a:pathLst>
                    <a:path w="60" h="581">
                      <a:moveTo>
                        <a:pt x="60" y="581"/>
                      </a:moveTo>
                      <a:lnTo>
                        <a:pt x="0" y="539"/>
                      </a:lnTo>
                      <a:lnTo>
                        <a:pt x="0" y="0"/>
                      </a:lnTo>
                      <a:lnTo>
                        <a:pt x="0" y="0"/>
                      </a:lnTo>
                      <a:lnTo>
                        <a:pt x="60" y="43"/>
                      </a:lnTo>
                      <a:lnTo>
                        <a:pt x="60" y="43"/>
                      </a:lnTo>
                      <a:lnTo>
                        <a:pt x="60" y="581"/>
                      </a:lnTo>
                      <a:close/>
                    </a:path>
                  </a:pathLst>
                </a:custGeom>
                <a:solidFill>
                  <a:srgbClr val="B2B2B2"/>
                </a:solidFill>
                <a:ln w="9525">
                  <a:noFill/>
                  <a:round/>
                  <a:headEnd/>
                  <a:tailEnd/>
                </a:ln>
              </p:spPr>
              <p:txBody>
                <a:bodyPr/>
                <a:lstStyle/>
                <a:p>
                  <a:endParaRPr lang="en-US"/>
                </a:p>
              </p:txBody>
            </p:sp>
            <p:sp>
              <p:nvSpPr>
                <p:cNvPr id="837" name="Freeform 628"/>
                <p:cNvSpPr>
                  <a:spLocks/>
                </p:cNvSpPr>
                <p:nvPr/>
              </p:nvSpPr>
              <p:spPr bwMode="auto">
                <a:xfrm>
                  <a:off x="201" y="4223"/>
                  <a:ext cx="61" cy="581"/>
                </a:xfrm>
                <a:custGeom>
                  <a:avLst/>
                  <a:gdLst/>
                  <a:ahLst/>
                  <a:cxnLst>
                    <a:cxn ang="0">
                      <a:pos x="61" y="581"/>
                    </a:cxn>
                    <a:cxn ang="0">
                      <a:pos x="0" y="538"/>
                    </a:cxn>
                    <a:cxn ang="0">
                      <a:pos x="0" y="0"/>
                    </a:cxn>
                    <a:cxn ang="0">
                      <a:pos x="0" y="0"/>
                    </a:cxn>
                    <a:cxn ang="0">
                      <a:pos x="61" y="42"/>
                    </a:cxn>
                    <a:cxn ang="0">
                      <a:pos x="61" y="42"/>
                    </a:cxn>
                    <a:cxn ang="0">
                      <a:pos x="61" y="581"/>
                    </a:cxn>
                  </a:cxnLst>
                  <a:rect l="0" t="0" r="r" b="b"/>
                  <a:pathLst>
                    <a:path w="61" h="581">
                      <a:moveTo>
                        <a:pt x="61" y="581"/>
                      </a:moveTo>
                      <a:lnTo>
                        <a:pt x="0" y="538"/>
                      </a:lnTo>
                      <a:lnTo>
                        <a:pt x="0" y="0"/>
                      </a:lnTo>
                      <a:lnTo>
                        <a:pt x="0" y="0"/>
                      </a:lnTo>
                      <a:lnTo>
                        <a:pt x="61" y="42"/>
                      </a:lnTo>
                      <a:lnTo>
                        <a:pt x="61" y="42"/>
                      </a:lnTo>
                      <a:lnTo>
                        <a:pt x="61" y="581"/>
                      </a:lnTo>
                      <a:close/>
                    </a:path>
                  </a:pathLst>
                </a:custGeom>
                <a:solidFill>
                  <a:srgbClr val="B2B2B2"/>
                </a:solidFill>
                <a:ln w="9525">
                  <a:noFill/>
                  <a:round/>
                  <a:headEnd/>
                  <a:tailEnd/>
                </a:ln>
              </p:spPr>
              <p:txBody>
                <a:bodyPr/>
                <a:lstStyle/>
                <a:p>
                  <a:endParaRPr lang="en-US"/>
                </a:p>
              </p:txBody>
            </p:sp>
            <p:sp>
              <p:nvSpPr>
                <p:cNvPr id="838" name="Freeform 629"/>
                <p:cNvSpPr>
                  <a:spLocks/>
                </p:cNvSpPr>
                <p:nvPr/>
              </p:nvSpPr>
              <p:spPr bwMode="auto">
                <a:xfrm>
                  <a:off x="113" y="4159"/>
                  <a:ext cx="62" cy="581"/>
                </a:xfrm>
                <a:custGeom>
                  <a:avLst/>
                  <a:gdLst/>
                  <a:ahLst/>
                  <a:cxnLst>
                    <a:cxn ang="0">
                      <a:pos x="62" y="581"/>
                    </a:cxn>
                    <a:cxn ang="0">
                      <a:pos x="0" y="538"/>
                    </a:cxn>
                    <a:cxn ang="0">
                      <a:pos x="0" y="0"/>
                    </a:cxn>
                    <a:cxn ang="0">
                      <a:pos x="0" y="0"/>
                    </a:cxn>
                    <a:cxn ang="0">
                      <a:pos x="62" y="42"/>
                    </a:cxn>
                    <a:cxn ang="0">
                      <a:pos x="62" y="42"/>
                    </a:cxn>
                    <a:cxn ang="0">
                      <a:pos x="62" y="581"/>
                    </a:cxn>
                  </a:cxnLst>
                  <a:rect l="0" t="0" r="r" b="b"/>
                  <a:pathLst>
                    <a:path w="62" h="581">
                      <a:moveTo>
                        <a:pt x="62" y="581"/>
                      </a:moveTo>
                      <a:lnTo>
                        <a:pt x="0" y="538"/>
                      </a:lnTo>
                      <a:lnTo>
                        <a:pt x="0" y="0"/>
                      </a:lnTo>
                      <a:lnTo>
                        <a:pt x="0" y="0"/>
                      </a:lnTo>
                      <a:lnTo>
                        <a:pt x="62" y="42"/>
                      </a:lnTo>
                      <a:lnTo>
                        <a:pt x="62" y="42"/>
                      </a:lnTo>
                      <a:lnTo>
                        <a:pt x="62" y="581"/>
                      </a:lnTo>
                      <a:close/>
                    </a:path>
                  </a:pathLst>
                </a:custGeom>
                <a:solidFill>
                  <a:srgbClr val="B2B2B2"/>
                </a:solidFill>
                <a:ln w="9525">
                  <a:noFill/>
                  <a:round/>
                  <a:headEnd/>
                  <a:tailEnd/>
                </a:ln>
              </p:spPr>
              <p:txBody>
                <a:bodyPr/>
                <a:lstStyle/>
                <a:p>
                  <a:endParaRPr lang="en-US"/>
                </a:p>
              </p:txBody>
            </p:sp>
          </p:grpSp>
        </p:grpSp>
        <p:grpSp>
          <p:nvGrpSpPr>
            <p:cNvPr id="18" name="Group 630"/>
            <p:cNvGrpSpPr>
              <a:grpSpLocks/>
            </p:cNvGrpSpPr>
            <p:nvPr/>
          </p:nvGrpSpPr>
          <p:grpSpPr bwMode="auto">
            <a:xfrm>
              <a:off x="674" y="2435"/>
              <a:ext cx="148" cy="201"/>
              <a:chOff x="886" y="877"/>
              <a:chExt cx="383" cy="517"/>
            </a:xfrm>
          </p:grpSpPr>
          <p:grpSp>
            <p:nvGrpSpPr>
              <p:cNvPr id="19" name="Group 631"/>
              <p:cNvGrpSpPr>
                <a:grpSpLocks/>
              </p:cNvGrpSpPr>
              <p:nvPr/>
            </p:nvGrpSpPr>
            <p:grpSpPr bwMode="auto">
              <a:xfrm>
                <a:off x="886" y="997"/>
                <a:ext cx="383" cy="397"/>
                <a:chOff x="90" y="3408"/>
                <a:chExt cx="1899" cy="1970"/>
              </a:xfrm>
            </p:grpSpPr>
            <p:sp>
              <p:nvSpPr>
                <p:cNvPr id="811" name="Freeform 632"/>
                <p:cNvSpPr>
                  <a:spLocks/>
                </p:cNvSpPr>
                <p:nvPr/>
              </p:nvSpPr>
              <p:spPr bwMode="auto">
                <a:xfrm>
                  <a:off x="1013" y="4062"/>
                  <a:ext cx="976" cy="1316"/>
                </a:xfrm>
                <a:custGeom>
                  <a:avLst/>
                  <a:gdLst/>
                  <a:ahLst/>
                  <a:cxnLst>
                    <a:cxn ang="0">
                      <a:pos x="0" y="1316"/>
                    </a:cxn>
                    <a:cxn ang="0">
                      <a:pos x="0" y="690"/>
                    </a:cxn>
                    <a:cxn ang="0">
                      <a:pos x="976" y="0"/>
                    </a:cxn>
                    <a:cxn ang="0">
                      <a:pos x="976" y="626"/>
                    </a:cxn>
                    <a:cxn ang="0">
                      <a:pos x="0" y="1316"/>
                    </a:cxn>
                  </a:cxnLst>
                  <a:rect l="0" t="0" r="r" b="b"/>
                  <a:pathLst>
                    <a:path w="976" h="1316">
                      <a:moveTo>
                        <a:pt x="0" y="1316"/>
                      </a:moveTo>
                      <a:lnTo>
                        <a:pt x="0" y="690"/>
                      </a:lnTo>
                      <a:lnTo>
                        <a:pt x="976" y="0"/>
                      </a:lnTo>
                      <a:lnTo>
                        <a:pt x="976" y="626"/>
                      </a:lnTo>
                      <a:lnTo>
                        <a:pt x="0" y="1316"/>
                      </a:lnTo>
                      <a:close/>
                    </a:path>
                  </a:pathLst>
                </a:custGeom>
                <a:solidFill>
                  <a:srgbClr val="808080"/>
                </a:solidFill>
                <a:ln w="9525">
                  <a:noFill/>
                  <a:round/>
                  <a:headEnd/>
                  <a:tailEnd/>
                </a:ln>
              </p:spPr>
              <p:txBody>
                <a:bodyPr/>
                <a:lstStyle/>
                <a:p>
                  <a:endParaRPr lang="en-US"/>
                </a:p>
              </p:txBody>
            </p:sp>
            <p:sp>
              <p:nvSpPr>
                <p:cNvPr id="812" name="Freeform 633"/>
                <p:cNvSpPr>
                  <a:spLocks/>
                </p:cNvSpPr>
                <p:nvPr/>
              </p:nvSpPr>
              <p:spPr bwMode="auto">
                <a:xfrm>
                  <a:off x="90" y="3408"/>
                  <a:ext cx="1899" cy="1344"/>
                </a:xfrm>
                <a:custGeom>
                  <a:avLst/>
                  <a:gdLst/>
                  <a:ahLst/>
                  <a:cxnLst>
                    <a:cxn ang="0">
                      <a:pos x="923" y="1344"/>
                    </a:cxn>
                    <a:cxn ang="0">
                      <a:pos x="0" y="689"/>
                    </a:cxn>
                    <a:cxn ang="0">
                      <a:pos x="975" y="0"/>
                    </a:cxn>
                    <a:cxn ang="0">
                      <a:pos x="1899" y="654"/>
                    </a:cxn>
                    <a:cxn ang="0">
                      <a:pos x="923" y="1344"/>
                    </a:cxn>
                  </a:cxnLst>
                  <a:rect l="0" t="0" r="r" b="b"/>
                  <a:pathLst>
                    <a:path w="1899" h="1344">
                      <a:moveTo>
                        <a:pt x="923" y="1344"/>
                      </a:moveTo>
                      <a:lnTo>
                        <a:pt x="0" y="689"/>
                      </a:lnTo>
                      <a:lnTo>
                        <a:pt x="975" y="0"/>
                      </a:lnTo>
                      <a:lnTo>
                        <a:pt x="1899" y="654"/>
                      </a:lnTo>
                      <a:lnTo>
                        <a:pt x="923" y="1344"/>
                      </a:lnTo>
                      <a:close/>
                    </a:path>
                  </a:pathLst>
                </a:custGeom>
                <a:solidFill>
                  <a:srgbClr val="B2B2B2"/>
                </a:solidFill>
                <a:ln w="9525">
                  <a:noFill/>
                  <a:round/>
                  <a:headEnd/>
                  <a:tailEnd/>
                </a:ln>
              </p:spPr>
              <p:txBody>
                <a:bodyPr/>
                <a:lstStyle/>
                <a:p>
                  <a:endParaRPr lang="en-US"/>
                </a:p>
              </p:txBody>
            </p:sp>
            <p:sp>
              <p:nvSpPr>
                <p:cNvPr id="813" name="Freeform 634"/>
                <p:cNvSpPr>
                  <a:spLocks/>
                </p:cNvSpPr>
                <p:nvPr/>
              </p:nvSpPr>
              <p:spPr bwMode="auto">
                <a:xfrm>
                  <a:off x="90" y="4097"/>
                  <a:ext cx="923" cy="1281"/>
                </a:xfrm>
                <a:custGeom>
                  <a:avLst/>
                  <a:gdLst/>
                  <a:ahLst/>
                  <a:cxnLst>
                    <a:cxn ang="0">
                      <a:pos x="0" y="0"/>
                    </a:cxn>
                    <a:cxn ang="0">
                      <a:pos x="0" y="629"/>
                    </a:cxn>
                    <a:cxn ang="0">
                      <a:pos x="0" y="629"/>
                    </a:cxn>
                    <a:cxn ang="0">
                      <a:pos x="923" y="1281"/>
                    </a:cxn>
                    <a:cxn ang="0">
                      <a:pos x="923" y="1281"/>
                    </a:cxn>
                    <a:cxn ang="0">
                      <a:pos x="923" y="655"/>
                    </a:cxn>
                    <a:cxn ang="0">
                      <a:pos x="923" y="655"/>
                    </a:cxn>
                    <a:cxn ang="0">
                      <a:pos x="0" y="0"/>
                    </a:cxn>
                  </a:cxnLst>
                  <a:rect l="0" t="0" r="r" b="b"/>
                  <a:pathLst>
                    <a:path w="923" h="1281">
                      <a:moveTo>
                        <a:pt x="0" y="0"/>
                      </a:moveTo>
                      <a:lnTo>
                        <a:pt x="0" y="629"/>
                      </a:lnTo>
                      <a:lnTo>
                        <a:pt x="0" y="629"/>
                      </a:lnTo>
                      <a:lnTo>
                        <a:pt x="923" y="1281"/>
                      </a:lnTo>
                      <a:lnTo>
                        <a:pt x="923" y="1281"/>
                      </a:lnTo>
                      <a:lnTo>
                        <a:pt x="923" y="655"/>
                      </a:lnTo>
                      <a:lnTo>
                        <a:pt x="923" y="655"/>
                      </a:lnTo>
                      <a:lnTo>
                        <a:pt x="0" y="0"/>
                      </a:lnTo>
                      <a:close/>
                    </a:path>
                  </a:pathLst>
                </a:custGeom>
                <a:solidFill>
                  <a:srgbClr val="565656"/>
                </a:solidFill>
                <a:ln w="9525">
                  <a:noFill/>
                  <a:round/>
                  <a:headEnd/>
                  <a:tailEnd/>
                </a:ln>
              </p:spPr>
              <p:txBody>
                <a:bodyPr/>
                <a:lstStyle/>
                <a:p>
                  <a:endParaRPr lang="en-US"/>
                </a:p>
              </p:txBody>
            </p:sp>
            <p:sp>
              <p:nvSpPr>
                <p:cNvPr id="814" name="Freeform 635"/>
                <p:cNvSpPr>
                  <a:spLocks/>
                </p:cNvSpPr>
                <p:nvPr/>
              </p:nvSpPr>
              <p:spPr bwMode="auto">
                <a:xfrm>
                  <a:off x="907" y="4728"/>
                  <a:ext cx="61" cy="581"/>
                </a:xfrm>
                <a:custGeom>
                  <a:avLst/>
                  <a:gdLst/>
                  <a:ahLst/>
                  <a:cxnLst>
                    <a:cxn ang="0">
                      <a:pos x="61" y="581"/>
                    </a:cxn>
                    <a:cxn ang="0">
                      <a:pos x="0" y="539"/>
                    </a:cxn>
                    <a:cxn ang="0">
                      <a:pos x="0" y="0"/>
                    </a:cxn>
                    <a:cxn ang="0">
                      <a:pos x="0" y="0"/>
                    </a:cxn>
                    <a:cxn ang="0">
                      <a:pos x="61" y="43"/>
                    </a:cxn>
                    <a:cxn ang="0">
                      <a:pos x="61" y="43"/>
                    </a:cxn>
                    <a:cxn ang="0">
                      <a:pos x="61" y="581"/>
                    </a:cxn>
                  </a:cxnLst>
                  <a:rect l="0" t="0" r="r" b="b"/>
                  <a:pathLst>
                    <a:path w="61" h="581">
                      <a:moveTo>
                        <a:pt x="61" y="581"/>
                      </a:moveTo>
                      <a:lnTo>
                        <a:pt x="0" y="539"/>
                      </a:lnTo>
                      <a:lnTo>
                        <a:pt x="0" y="0"/>
                      </a:lnTo>
                      <a:lnTo>
                        <a:pt x="0" y="0"/>
                      </a:lnTo>
                      <a:lnTo>
                        <a:pt x="61" y="43"/>
                      </a:lnTo>
                      <a:lnTo>
                        <a:pt x="61" y="43"/>
                      </a:lnTo>
                      <a:lnTo>
                        <a:pt x="61" y="581"/>
                      </a:lnTo>
                      <a:close/>
                    </a:path>
                  </a:pathLst>
                </a:custGeom>
                <a:solidFill>
                  <a:srgbClr val="B2B2B2"/>
                </a:solidFill>
                <a:ln w="9525">
                  <a:noFill/>
                  <a:round/>
                  <a:headEnd/>
                  <a:tailEnd/>
                </a:ln>
              </p:spPr>
              <p:txBody>
                <a:bodyPr/>
                <a:lstStyle/>
                <a:p>
                  <a:endParaRPr lang="en-US"/>
                </a:p>
              </p:txBody>
            </p:sp>
            <p:sp>
              <p:nvSpPr>
                <p:cNvPr id="815" name="Freeform 636"/>
                <p:cNvSpPr>
                  <a:spLocks/>
                </p:cNvSpPr>
                <p:nvPr/>
              </p:nvSpPr>
              <p:spPr bwMode="auto">
                <a:xfrm>
                  <a:off x="820" y="4664"/>
                  <a:ext cx="59" cy="581"/>
                </a:xfrm>
                <a:custGeom>
                  <a:avLst/>
                  <a:gdLst/>
                  <a:ahLst/>
                  <a:cxnLst>
                    <a:cxn ang="0">
                      <a:pos x="59" y="581"/>
                    </a:cxn>
                    <a:cxn ang="0">
                      <a:pos x="0" y="539"/>
                    </a:cxn>
                    <a:cxn ang="0">
                      <a:pos x="0" y="0"/>
                    </a:cxn>
                    <a:cxn ang="0">
                      <a:pos x="0" y="0"/>
                    </a:cxn>
                    <a:cxn ang="0">
                      <a:pos x="59" y="43"/>
                    </a:cxn>
                    <a:cxn ang="0">
                      <a:pos x="59" y="43"/>
                    </a:cxn>
                    <a:cxn ang="0">
                      <a:pos x="59" y="581"/>
                    </a:cxn>
                  </a:cxnLst>
                  <a:rect l="0" t="0" r="r" b="b"/>
                  <a:pathLst>
                    <a:path w="59" h="581">
                      <a:moveTo>
                        <a:pt x="59" y="581"/>
                      </a:moveTo>
                      <a:lnTo>
                        <a:pt x="0" y="539"/>
                      </a:lnTo>
                      <a:lnTo>
                        <a:pt x="0" y="0"/>
                      </a:lnTo>
                      <a:lnTo>
                        <a:pt x="0" y="0"/>
                      </a:lnTo>
                      <a:lnTo>
                        <a:pt x="59" y="43"/>
                      </a:lnTo>
                      <a:lnTo>
                        <a:pt x="59" y="43"/>
                      </a:lnTo>
                      <a:lnTo>
                        <a:pt x="59" y="581"/>
                      </a:lnTo>
                      <a:close/>
                    </a:path>
                  </a:pathLst>
                </a:custGeom>
                <a:solidFill>
                  <a:srgbClr val="B2B2B2"/>
                </a:solidFill>
                <a:ln w="9525">
                  <a:noFill/>
                  <a:round/>
                  <a:headEnd/>
                  <a:tailEnd/>
                </a:ln>
              </p:spPr>
              <p:txBody>
                <a:bodyPr/>
                <a:lstStyle/>
                <a:p>
                  <a:endParaRPr lang="en-US"/>
                </a:p>
              </p:txBody>
            </p:sp>
            <p:sp>
              <p:nvSpPr>
                <p:cNvPr id="816" name="Freeform 637"/>
                <p:cNvSpPr>
                  <a:spLocks/>
                </p:cNvSpPr>
                <p:nvPr/>
              </p:nvSpPr>
              <p:spPr bwMode="auto">
                <a:xfrm>
                  <a:off x="730" y="4603"/>
                  <a:ext cx="61" cy="581"/>
                </a:xfrm>
                <a:custGeom>
                  <a:avLst/>
                  <a:gdLst/>
                  <a:ahLst/>
                  <a:cxnLst>
                    <a:cxn ang="0">
                      <a:pos x="61" y="581"/>
                    </a:cxn>
                    <a:cxn ang="0">
                      <a:pos x="0" y="536"/>
                    </a:cxn>
                    <a:cxn ang="0">
                      <a:pos x="0" y="0"/>
                    </a:cxn>
                    <a:cxn ang="0">
                      <a:pos x="0" y="0"/>
                    </a:cxn>
                    <a:cxn ang="0">
                      <a:pos x="61" y="42"/>
                    </a:cxn>
                    <a:cxn ang="0">
                      <a:pos x="61" y="42"/>
                    </a:cxn>
                    <a:cxn ang="0">
                      <a:pos x="61" y="581"/>
                    </a:cxn>
                  </a:cxnLst>
                  <a:rect l="0" t="0" r="r" b="b"/>
                  <a:pathLst>
                    <a:path w="61" h="581">
                      <a:moveTo>
                        <a:pt x="61" y="581"/>
                      </a:moveTo>
                      <a:lnTo>
                        <a:pt x="0" y="536"/>
                      </a:lnTo>
                      <a:lnTo>
                        <a:pt x="0" y="0"/>
                      </a:lnTo>
                      <a:lnTo>
                        <a:pt x="0" y="0"/>
                      </a:lnTo>
                      <a:lnTo>
                        <a:pt x="61" y="42"/>
                      </a:lnTo>
                      <a:lnTo>
                        <a:pt x="61" y="42"/>
                      </a:lnTo>
                      <a:lnTo>
                        <a:pt x="61" y="581"/>
                      </a:lnTo>
                      <a:close/>
                    </a:path>
                  </a:pathLst>
                </a:custGeom>
                <a:solidFill>
                  <a:srgbClr val="B2B2B2"/>
                </a:solidFill>
                <a:ln w="9525">
                  <a:noFill/>
                  <a:round/>
                  <a:headEnd/>
                  <a:tailEnd/>
                </a:ln>
              </p:spPr>
              <p:txBody>
                <a:bodyPr/>
                <a:lstStyle/>
                <a:p>
                  <a:endParaRPr lang="en-US"/>
                </a:p>
              </p:txBody>
            </p:sp>
            <p:sp>
              <p:nvSpPr>
                <p:cNvPr id="817" name="Freeform 638"/>
                <p:cNvSpPr>
                  <a:spLocks/>
                </p:cNvSpPr>
                <p:nvPr/>
              </p:nvSpPr>
              <p:spPr bwMode="auto">
                <a:xfrm>
                  <a:off x="642" y="4539"/>
                  <a:ext cx="62" cy="581"/>
                </a:xfrm>
                <a:custGeom>
                  <a:avLst/>
                  <a:gdLst/>
                  <a:ahLst/>
                  <a:cxnLst>
                    <a:cxn ang="0">
                      <a:pos x="62" y="581"/>
                    </a:cxn>
                    <a:cxn ang="0">
                      <a:pos x="0" y="539"/>
                    </a:cxn>
                    <a:cxn ang="0">
                      <a:pos x="0" y="0"/>
                    </a:cxn>
                    <a:cxn ang="0">
                      <a:pos x="0" y="0"/>
                    </a:cxn>
                    <a:cxn ang="0">
                      <a:pos x="62" y="43"/>
                    </a:cxn>
                    <a:cxn ang="0">
                      <a:pos x="62" y="43"/>
                    </a:cxn>
                    <a:cxn ang="0">
                      <a:pos x="62" y="581"/>
                    </a:cxn>
                  </a:cxnLst>
                  <a:rect l="0" t="0" r="r" b="b"/>
                  <a:pathLst>
                    <a:path w="62" h="581">
                      <a:moveTo>
                        <a:pt x="62" y="581"/>
                      </a:moveTo>
                      <a:lnTo>
                        <a:pt x="0" y="539"/>
                      </a:lnTo>
                      <a:lnTo>
                        <a:pt x="0" y="0"/>
                      </a:lnTo>
                      <a:lnTo>
                        <a:pt x="0" y="0"/>
                      </a:lnTo>
                      <a:lnTo>
                        <a:pt x="62" y="43"/>
                      </a:lnTo>
                      <a:lnTo>
                        <a:pt x="62" y="43"/>
                      </a:lnTo>
                      <a:lnTo>
                        <a:pt x="62" y="581"/>
                      </a:lnTo>
                      <a:close/>
                    </a:path>
                  </a:pathLst>
                </a:custGeom>
                <a:solidFill>
                  <a:srgbClr val="B2B2B2"/>
                </a:solidFill>
                <a:ln w="9525">
                  <a:noFill/>
                  <a:round/>
                  <a:headEnd/>
                  <a:tailEnd/>
                </a:ln>
              </p:spPr>
              <p:txBody>
                <a:bodyPr/>
                <a:lstStyle/>
                <a:p>
                  <a:endParaRPr lang="en-US"/>
                </a:p>
              </p:txBody>
            </p:sp>
            <p:sp>
              <p:nvSpPr>
                <p:cNvPr id="818" name="Freeform 639"/>
                <p:cNvSpPr>
                  <a:spLocks/>
                </p:cNvSpPr>
                <p:nvPr/>
              </p:nvSpPr>
              <p:spPr bwMode="auto">
                <a:xfrm>
                  <a:off x="555" y="4475"/>
                  <a:ext cx="59" cy="581"/>
                </a:xfrm>
                <a:custGeom>
                  <a:avLst/>
                  <a:gdLst/>
                  <a:ahLst/>
                  <a:cxnLst>
                    <a:cxn ang="0">
                      <a:pos x="59" y="581"/>
                    </a:cxn>
                    <a:cxn ang="0">
                      <a:pos x="0" y="539"/>
                    </a:cxn>
                    <a:cxn ang="0">
                      <a:pos x="0" y="0"/>
                    </a:cxn>
                    <a:cxn ang="0">
                      <a:pos x="0" y="0"/>
                    </a:cxn>
                    <a:cxn ang="0">
                      <a:pos x="59" y="43"/>
                    </a:cxn>
                    <a:cxn ang="0">
                      <a:pos x="59" y="43"/>
                    </a:cxn>
                    <a:cxn ang="0">
                      <a:pos x="59" y="581"/>
                    </a:cxn>
                  </a:cxnLst>
                  <a:rect l="0" t="0" r="r" b="b"/>
                  <a:pathLst>
                    <a:path w="59" h="581">
                      <a:moveTo>
                        <a:pt x="59" y="581"/>
                      </a:moveTo>
                      <a:lnTo>
                        <a:pt x="0" y="539"/>
                      </a:lnTo>
                      <a:lnTo>
                        <a:pt x="0" y="0"/>
                      </a:lnTo>
                      <a:lnTo>
                        <a:pt x="0" y="0"/>
                      </a:lnTo>
                      <a:lnTo>
                        <a:pt x="59" y="43"/>
                      </a:lnTo>
                      <a:lnTo>
                        <a:pt x="59" y="43"/>
                      </a:lnTo>
                      <a:lnTo>
                        <a:pt x="59" y="581"/>
                      </a:lnTo>
                      <a:close/>
                    </a:path>
                  </a:pathLst>
                </a:custGeom>
                <a:solidFill>
                  <a:srgbClr val="B2B2B2"/>
                </a:solidFill>
                <a:ln w="9525">
                  <a:noFill/>
                  <a:round/>
                  <a:headEnd/>
                  <a:tailEnd/>
                </a:ln>
              </p:spPr>
              <p:txBody>
                <a:bodyPr/>
                <a:lstStyle/>
                <a:p>
                  <a:endParaRPr lang="en-US"/>
                </a:p>
              </p:txBody>
            </p:sp>
            <p:sp>
              <p:nvSpPr>
                <p:cNvPr id="819" name="Freeform 640"/>
                <p:cNvSpPr>
                  <a:spLocks/>
                </p:cNvSpPr>
                <p:nvPr/>
              </p:nvSpPr>
              <p:spPr bwMode="auto">
                <a:xfrm>
                  <a:off x="465" y="4412"/>
                  <a:ext cx="62" cy="581"/>
                </a:xfrm>
                <a:custGeom>
                  <a:avLst/>
                  <a:gdLst/>
                  <a:ahLst/>
                  <a:cxnLst>
                    <a:cxn ang="0">
                      <a:pos x="62" y="581"/>
                    </a:cxn>
                    <a:cxn ang="0">
                      <a:pos x="0" y="538"/>
                    </a:cxn>
                    <a:cxn ang="0">
                      <a:pos x="0" y="0"/>
                    </a:cxn>
                    <a:cxn ang="0">
                      <a:pos x="0" y="0"/>
                    </a:cxn>
                    <a:cxn ang="0">
                      <a:pos x="62" y="42"/>
                    </a:cxn>
                    <a:cxn ang="0">
                      <a:pos x="62" y="42"/>
                    </a:cxn>
                    <a:cxn ang="0">
                      <a:pos x="62" y="581"/>
                    </a:cxn>
                  </a:cxnLst>
                  <a:rect l="0" t="0" r="r" b="b"/>
                  <a:pathLst>
                    <a:path w="62" h="581">
                      <a:moveTo>
                        <a:pt x="62" y="581"/>
                      </a:moveTo>
                      <a:lnTo>
                        <a:pt x="0" y="538"/>
                      </a:lnTo>
                      <a:lnTo>
                        <a:pt x="0" y="0"/>
                      </a:lnTo>
                      <a:lnTo>
                        <a:pt x="0" y="0"/>
                      </a:lnTo>
                      <a:lnTo>
                        <a:pt x="62" y="42"/>
                      </a:lnTo>
                      <a:lnTo>
                        <a:pt x="62" y="42"/>
                      </a:lnTo>
                      <a:lnTo>
                        <a:pt x="62" y="581"/>
                      </a:lnTo>
                      <a:close/>
                    </a:path>
                  </a:pathLst>
                </a:custGeom>
                <a:solidFill>
                  <a:srgbClr val="B2B2B2"/>
                </a:solidFill>
                <a:ln w="9525">
                  <a:noFill/>
                  <a:round/>
                  <a:headEnd/>
                  <a:tailEnd/>
                </a:ln>
              </p:spPr>
              <p:txBody>
                <a:bodyPr/>
                <a:lstStyle/>
                <a:p>
                  <a:endParaRPr lang="en-US"/>
                </a:p>
              </p:txBody>
            </p:sp>
            <p:sp>
              <p:nvSpPr>
                <p:cNvPr id="820" name="Freeform 641"/>
                <p:cNvSpPr>
                  <a:spLocks/>
                </p:cNvSpPr>
                <p:nvPr/>
              </p:nvSpPr>
              <p:spPr bwMode="auto">
                <a:xfrm>
                  <a:off x="378" y="4348"/>
                  <a:ext cx="61" cy="581"/>
                </a:xfrm>
                <a:custGeom>
                  <a:avLst/>
                  <a:gdLst/>
                  <a:ahLst/>
                  <a:cxnLst>
                    <a:cxn ang="0">
                      <a:pos x="61" y="581"/>
                    </a:cxn>
                    <a:cxn ang="0">
                      <a:pos x="0" y="538"/>
                    </a:cxn>
                    <a:cxn ang="0">
                      <a:pos x="0" y="0"/>
                    </a:cxn>
                    <a:cxn ang="0">
                      <a:pos x="0" y="0"/>
                    </a:cxn>
                    <a:cxn ang="0">
                      <a:pos x="61" y="42"/>
                    </a:cxn>
                    <a:cxn ang="0">
                      <a:pos x="61" y="42"/>
                    </a:cxn>
                    <a:cxn ang="0">
                      <a:pos x="61" y="581"/>
                    </a:cxn>
                  </a:cxnLst>
                  <a:rect l="0" t="0" r="r" b="b"/>
                  <a:pathLst>
                    <a:path w="61" h="581">
                      <a:moveTo>
                        <a:pt x="61" y="581"/>
                      </a:moveTo>
                      <a:lnTo>
                        <a:pt x="0" y="538"/>
                      </a:lnTo>
                      <a:lnTo>
                        <a:pt x="0" y="0"/>
                      </a:lnTo>
                      <a:lnTo>
                        <a:pt x="0" y="0"/>
                      </a:lnTo>
                      <a:lnTo>
                        <a:pt x="61" y="42"/>
                      </a:lnTo>
                      <a:lnTo>
                        <a:pt x="61" y="42"/>
                      </a:lnTo>
                      <a:lnTo>
                        <a:pt x="61" y="581"/>
                      </a:lnTo>
                      <a:close/>
                    </a:path>
                  </a:pathLst>
                </a:custGeom>
                <a:solidFill>
                  <a:srgbClr val="B2B2B2"/>
                </a:solidFill>
                <a:ln w="9525">
                  <a:noFill/>
                  <a:round/>
                  <a:headEnd/>
                  <a:tailEnd/>
                </a:ln>
              </p:spPr>
              <p:txBody>
                <a:bodyPr/>
                <a:lstStyle/>
                <a:p>
                  <a:endParaRPr lang="en-US"/>
                </a:p>
              </p:txBody>
            </p:sp>
            <p:sp>
              <p:nvSpPr>
                <p:cNvPr id="821" name="Freeform 642"/>
                <p:cNvSpPr>
                  <a:spLocks/>
                </p:cNvSpPr>
                <p:nvPr/>
              </p:nvSpPr>
              <p:spPr bwMode="auto">
                <a:xfrm>
                  <a:off x="290" y="4286"/>
                  <a:ext cx="60" cy="581"/>
                </a:xfrm>
                <a:custGeom>
                  <a:avLst/>
                  <a:gdLst/>
                  <a:ahLst/>
                  <a:cxnLst>
                    <a:cxn ang="0">
                      <a:pos x="60" y="581"/>
                    </a:cxn>
                    <a:cxn ang="0">
                      <a:pos x="0" y="539"/>
                    </a:cxn>
                    <a:cxn ang="0">
                      <a:pos x="0" y="0"/>
                    </a:cxn>
                    <a:cxn ang="0">
                      <a:pos x="0" y="0"/>
                    </a:cxn>
                    <a:cxn ang="0">
                      <a:pos x="60" y="43"/>
                    </a:cxn>
                    <a:cxn ang="0">
                      <a:pos x="60" y="43"/>
                    </a:cxn>
                    <a:cxn ang="0">
                      <a:pos x="60" y="581"/>
                    </a:cxn>
                  </a:cxnLst>
                  <a:rect l="0" t="0" r="r" b="b"/>
                  <a:pathLst>
                    <a:path w="60" h="581">
                      <a:moveTo>
                        <a:pt x="60" y="581"/>
                      </a:moveTo>
                      <a:lnTo>
                        <a:pt x="0" y="539"/>
                      </a:lnTo>
                      <a:lnTo>
                        <a:pt x="0" y="0"/>
                      </a:lnTo>
                      <a:lnTo>
                        <a:pt x="0" y="0"/>
                      </a:lnTo>
                      <a:lnTo>
                        <a:pt x="60" y="43"/>
                      </a:lnTo>
                      <a:lnTo>
                        <a:pt x="60" y="43"/>
                      </a:lnTo>
                      <a:lnTo>
                        <a:pt x="60" y="581"/>
                      </a:lnTo>
                      <a:close/>
                    </a:path>
                  </a:pathLst>
                </a:custGeom>
                <a:solidFill>
                  <a:srgbClr val="B2B2B2"/>
                </a:solidFill>
                <a:ln w="9525">
                  <a:noFill/>
                  <a:round/>
                  <a:headEnd/>
                  <a:tailEnd/>
                </a:ln>
              </p:spPr>
              <p:txBody>
                <a:bodyPr/>
                <a:lstStyle/>
                <a:p>
                  <a:endParaRPr lang="en-US"/>
                </a:p>
              </p:txBody>
            </p:sp>
            <p:sp>
              <p:nvSpPr>
                <p:cNvPr id="822" name="Freeform 643"/>
                <p:cNvSpPr>
                  <a:spLocks/>
                </p:cNvSpPr>
                <p:nvPr/>
              </p:nvSpPr>
              <p:spPr bwMode="auto">
                <a:xfrm>
                  <a:off x="201" y="4223"/>
                  <a:ext cx="61" cy="581"/>
                </a:xfrm>
                <a:custGeom>
                  <a:avLst/>
                  <a:gdLst/>
                  <a:ahLst/>
                  <a:cxnLst>
                    <a:cxn ang="0">
                      <a:pos x="61" y="581"/>
                    </a:cxn>
                    <a:cxn ang="0">
                      <a:pos x="0" y="538"/>
                    </a:cxn>
                    <a:cxn ang="0">
                      <a:pos x="0" y="0"/>
                    </a:cxn>
                    <a:cxn ang="0">
                      <a:pos x="0" y="0"/>
                    </a:cxn>
                    <a:cxn ang="0">
                      <a:pos x="61" y="42"/>
                    </a:cxn>
                    <a:cxn ang="0">
                      <a:pos x="61" y="42"/>
                    </a:cxn>
                    <a:cxn ang="0">
                      <a:pos x="61" y="581"/>
                    </a:cxn>
                  </a:cxnLst>
                  <a:rect l="0" t="0" r="r" b="b"/>
                  <a:pathLst>
                    <a:path w="61" h="581">
                      <a:moveTo>
                        <a:pt x="61" y="581"/>
                      </a:moveTo>
                      <a:lnTo>
                        <a:pt x="0" y="538"/>
                      </a:lnTo>
                      <a:lnTo>
                        <a:pt x="0" y="0"/>
                      </a:lnTo>
                      <a:lnTo>
                        <a:pt x="0" y="0"/>
                      </a:lnTo>
                      <a:lnTo>
                        <a:pt x="61" y="42"/>
                      </a:lnTo>
                      <a:lnTo>
                        <a:pt x="61" y="42"/>
                      </a:lnTo>
                      <a:lnTo>
                        <a:pt x="61" y="581"/>
                      </a:lnTo>
                      <a:close/>
                    </a:path>
                  </a:pathLst>
                </a:custGeom>
                <a:solidFill>
                  <a:srgbClr val="B2B2B2"/>
                </a:solidFill>
                <a:ln w="9525">
                  <a:noFill/>
                  <a:round/>
                  <a:headEnd/>
                  <a:tailEnd/>
                </a:ln>
              </p:spPr>
              <p:txBody>
                <a:bodyPr/>
                <a:lstStyle/>
                <a:p>
                  <a:endParaRPr lang="en-US"/>
                </a:p>
              </p:txBody>
            </p:sp>
            <p:sp>
              <p:nvSpPr>
                <p:cNvPr id="823" name="Freeform 644"/>
                <p:cNvSpPr>
                  <a:spLocks/>
                </p:cNvSpPr>
                <p:nvPr/>
              </p:nvSpPr>
              <p:spPr bwMode="auto">
                <a:xfrm>
                  <a:off x="113" y="4159"/>
                  <a:ext cx="62" cy="581"/>
                </a:xfrm>
                <a:custGeom>
                  <a:avLst/>
                  <a:gdLst/>
                  <a:ahLst/>
                  <a:cxnLst>
                    <a:cxn ang="0">
                      <a:pos x="62" y="581"/>
                    </a:cxn>
                    <a:cxn ang="0">
                      <a:pos x="0" y="538"/>
                    </a:cxn>
                    <a:cxn ang="0">
                      <a:pos x="0" y="0"/>
                    </a:cxn>
                    <a:cxn ang="0">
                      <a:pos x="0" y="0"/>
                    </a:cxn>
                    <a:cxn ang="0">
                      <a:pos x="62" y="42"/>
                    </a:cxn>
                    <a:cxn ang="0">
                      <a:pos x="62" y="42"/>
                    </a:cxn>
                    <a:cxn ang="0">
                      <a:pos x="62" y="581"/>
                    </a:cxn>
                  </a:cxnLst>
                  <a:rect l="0" t="0" r="r" b="b"/>
                  <a:pathLst>
                    <a:path w="62" h="581">
                      <a:moveTo>
                        <a:pt x="62" y="581"/>
                      </a:moveTo>
                      <a:lnTo>
                        <a:pt x="0" y="538"/>
                      </a:lnTo>
                      <a:lnTo>
                        <a:pt x="0" y="0"/>
                      </a:lnTo>
                      <a:lnTo>
                        <a:pt x="0" y="0"/>
                      </a:lnTo>
                      <a:lnTo>
                        <a:pt x="62" y="42"/>
                      </a:lnTo>
                      <a:lnTo>
                        <a:pt x="62" y="42"/>
                      </a:lnTo>
                      <a:lnTo>
                        <a:pt x="62" y="581"/>
                      </a:lnTo>
                      <a:close/>
                    </a:path>
                  </a:pathLst>
                </a:custGeom>
                <a:solidFill>
                  <a:srgbClr val="B2B2B2"/>
                </a:solidFill>
                <a:ln w="9525">
                  <a:noFill/>
                  <a:round/>
                  <a:headEnd/>
                  <a:tailEnd/>
                </a:ln>
              </p:spPr>
              <p:txBody>
                <a:bodyPr/>
                <a:lstStyle/>
                <a:p>
                  <a:endParaRPr lang="en-US"/>
                </a:p>
              </p:txBody>
            </p:sp>
          </p:grpSp>
          <p:grpSp>
            <p:nvGrpSpPr>
              <p:cNvPr id="20" name="Group 645"/>
              <p:cNvGrpSpPr>
                <a:grpSpLocks/>
              </p:cNvGrpSpPr>
              <p:nvPr/>
            </p:nvGrpSpPr>
            <p:grpSpPr bwMode="auto">
              <a:xfrm>
                <a:off x="886" y="877"/>
                <a:ext cx="383" cy="397"/>
                <a:chOff x="90" y="3408"/>
                <a:chExt cx="1899" cy="1970"/>
              </a:xfrm>
            </p:grpSpPr>
            <p:sp>
              <p:nvSpPr>
                <p:cNvPr id="798" name="Freeform 646"/>
                <p:cNvSpPr>
                  <a:spLocks/>
                </p:cNvSpPr>
                <p:nvPr/>
              </p:nvSpPr>
              <p:spPr bwMode="auto">
                <a:xfrm>
                  <a:off x="1013" y="4062"/>
                  <a:ext cx="976" cy="1316"/>
                </a:xfrm>
                <a:custGeom>
                  <a:avLst/>
                  <a:gdLst/>
                  <a:ahLst/>
                  <a:cxnLst>
                    <a:cxn ang="0">
                      <a:pos x="0" y="1316"/>
                    </a:cxn>
                    <a:cxn ang="0">
                      <a:pos x="0" y="690"/>
                    </a:cxn>
                    <a:cxn ang="0">
                      <a:pos x="976" y="0"/>
                    </a:cxn>
                    <a:cxn ang="0">
                      <a:pos x="976" y="626"/>
                    </a:cxn>
                    <a:cxn ang="0">
                      <a:pos x="0" y="1316"/>
                    </a:cxn>
                  </a:cxnLst>
                  <a:rect l="0" t="0" r="r" b="b"/>
                  <a:pathLst>
                    <a:path w="976" h="1316">
                      <a:moveTo>
                        <a:pt x="0" y="1316"/>
                      </a:moveTo>
                      <a:lnTo>
                        <a:pt x="0" y="690"/>
                      </a:lnTo>
                      <a:lnTo>
                        <a:pt x="976" y="0"/>
                      </a:lnTo>
                      <a:lnTo>
                        <a:pt x="976" y="626"/>
                      </a:lnTo>
                      <a:lnTo>
                        <a:pt x="0" y="1316"/>
                      </a:lnTo>
                      <a:close/>
                    </a:path>
                  </a:pathLst>
                </a:custGeom>
                <a:solidFill>
                  <a:srgbClr val="808080"/>
                </a:solidFill>
                <a:ln w="9525">
                  <a:noFill/>
                  <a:round/>
                  <a:headEnd/>
                  <a:tailEnd/>
                </a:ln>
              </p:spPr>
              <p:txBody>
                <a:bodyPr/>
                <a:lstStyle/>
                <a:p>
                  <a:endParaRPr lang="en-US"/>
                </a:p>
              </p:txBody>
            </p:sp>
            <p:sp>
              <p:nvSpPr>
                <p:cNvPr id="799" name="Freeform 647"/>
                <p:cNvSpPr>
                  <a:spLocks/>
                </p:cNvSpPr>
                <p:nvPr/>
              </p:nvSpPr>
              <p:spPr bwMode="auto">
                <a:xfrm>
                  <a:off x="90" y="3408"/>
                  <a:ext cx="1899" cy="1344"/>
                </a:xfrm>
                <a:custGeom>
                  <a:avLst/>
                  <a:gdLst/>
                  <a:ahLst/>
                  <a:cxnLst>
                    <a:cxn ang="0">
                      <a:pos x="923" y="1344"/>
                    </a:cxn>
                    <a:cxn ang="0">
                      <a:pos x="0" y="689"/>
                    </a:cxn>
                    <a:cxn ang="0">
                      <a:pos x="975" y="0"/>
                    </a:cxn>
                    <a:cxn ang="0">
                      <a:pos x="1899" y="654"/>
                    </a:cxn>
                    <a:cxn ang="0">
                      <a:pos x="923" y="1344"/>
                    </a:cxn>
                  </a:cxnLst>
                  <a:rect l="0" t="0" r="r" b="b"/>
                  <a:pathLst>
                    <a:path w="1899" h="1344">
                      <a:moveTo>
                        <a:pt x="923" y="1344"/>
                      </a:moveTo>
                      <a:lnTo>
                        <a:pt x="0" y="689"/>
                      </a:lnTo>
                      <a:lnTo>
                        <a:pt x="975" y="0"/>
                      </a:lnTo>
                      <a:lnTo>
                        <a:pt x="1899" y="654"/>
                      </a:lnTo>
                      <a:lnTo>
                        <a:pt x="923" y="1344"/>
                      </a:lnTo>
                      <a:close/>
                    </a:path>
                  </a:pathLst>
                </a:custGeom>
                <a:solidFill>
                  <a:srgbClr val="B2B2B2"/>
                </a:solidFill>
                <a:ln w="9525">
                  <a:noFill/>
                  <a:round/>
                  <a:headEnd/>
                  <a:tailEnd/>
                </a:ln>
              </p:spPr>
              <p:txBody>
                <a:bodyPr/>
                <a:lstStyle/>
                <a:p>
                  <a:endParaRPr lang="en-US"/>
                </a:p>
              </p:txBody>
            </p:sp>
            <p:sp>
              <p:nvSpPr>
                <p:cNvPr id="800" name="Freeform 648"/>
                <p:cNvSpPr>
                  <a:spLocks/>
                </p:cNvSpPr>
                <p:nvPr/>
              </p:nvSpPr>
              <p:spPr bwMode="auto">
                <a:xfrm>
                  <a:off x="90" y="4097"/>
                  <a:ext cx="923" cy="1281"/>
                </a:xfrm>
                <a:custGeom>
                  <a:avLst/>
                  <a:gdLst/>
                  <a:ahLst/>
                  <a:cxnLst>
                    <a:cxn ang="0">
                      <a:pos x="0" y="0"/>
                    </a:cxn>
                    <a:cxn ang="0">
                      <a:pos x="0" y="629"/>
                    </a:cxn>
                    <a:cxn ang="0">
                      <a:pos x="0" y="629"/>
                    </a:cxn>
                    <a:cxn ang="0">
                      <a:pos x="923" y="1281"/>
                    </a:cxn>
                    <a:cxn ang="0">
                      <a:pos x="923" y="1281"/>
                    </a:cxn>
                    <a:cxn ang="0">
                      <a:pos x="923" y="655"/>
                    </a:cxn>
                    <a:cxn ang="0">
                      <a:pos x="923" y="655"/>
                    </a:cxn>
                    <a:cxn ang="0">
                      <a:pos x="0" y="0"/>
                    </a:cxn>
                  </a:cxnLst>
                  <a:rect l="0" t="0" r="r" b="b"/>
                  <a:pathLst>
                    <a:path w="923" h="1281">
                      <a:moveTo>
                        <a:pt x="0" y="0"/>
                      </a:moveTo>
                      <a:lnTo>
                        <a:pt x="0" y="629"/>
                      </a:lnTo>
                      <a:lnTo>
                        <a:pt x="0" y="629"/>
                      </a:lnTo>
                      <a:lnTo>
                        <a:pt x="923" y="1281"/>
                      </a:lnTo>
                      <a:lnTo>
                        <a:pt x="923" y="1281"/>
                      </a:lnTo>
                      <a:lnTo>
                        <a:pt x="923" y="655"/>
                      </a:lnTo>
                      <a:lnTo>
                        <a:pt x="923" y="655"/>
                      </a:lnTo>
                      <a:lnTo>
                        <a:pt x="0" y="0"/>
                      </a:lnTo>
                      <a:close/>
                    </a:path>
                  </a:pathLst>
                </a:custGeom>
                <a:solidFill>
                  <a:srgbClr val="565656"/>
                </a:solidFill>
                <a:ln w="9525">
                  <a:noFill/>
                  <a:round/>
                  <a:headEnd/>
                  <a:tailEnd/>
                </a:ln>
              </p:spPr>
              <p:txBody>
                <a:bodyPr/>
                <a:lstStyle/>
                <a:p>
                  <a:endParaRPr lang="en-US"/>
                </a:p>
              </p:txBody>
            </p:sp>
            <p:sp>
              <p:nvSpPr>
                <p:cNvPr id="801" name="Freeform 649"/>
                <p:cNvSpPr>
                  <a:spLocks/>
                </p:cNvSpPr>
                <p:nvPr/>
              </p:nvSpPr>
              <p:spPr bwMode="auto">
                <a:xfrm>
                  <a:off x="907" y="4728"/>
                  <a:ext cx="61" cy="581"/>
                </a:xfrm>
                <a:custGeom>
                  <a:avLst/>
                  <a:gdLst/>
                  <a:ahLst/>
                  <a:cxnLst>
                    <a:cxn ang="0">
                      <a:pos x="61" y="581"/>
                    </a:cxn>
                    <a:cxn ang="0">
                      <a:pos x="0" y="539"/>
                    </a:cxn>
                    <a:cxn ang="0">
                      <a:pos x="0" y="0"/>
                    </a:cxn>
                    <a:cxn ang="0">
                      <a:pos x="0" y="0"/>
                    </a:cxn>
                    <a:cxn ang="0">
                      <a:pos x="61" y="43"/>
                    </a:cxn>
                    <a:cxn ang="0">
                      <a:pos x="61" y="43"/>
                    </a:cxn>
                    <a:cxn ang="0">
                      <a:pos x="61" y="581"/>
                    </a:cxn>
                  </a:cxnLst>
                  <a:rect l="0" t="0" r="r" b="b"/>
                  <a:pathLst>
                    <a:path w="61" h="581">
                      <a:moveTo>
                        <a:pt x="61" y="581"/>
                      </a:moveTo>
                      <a:lnTo>
                        <a:pt x="0" y="539"/>
                      </a:lnTo>
                      <a:lnTo>
                        <a:pt x="0" y="0"/>
                      </a:lnTo>
                      <a:lnTo>
                        <a:pt x="0" y="0"/>
                      </a:lnTo>
                      <a:lnTo>
                        <a:pt x="61" y="43"/>
                      </a:lnTo>
                      <a:lnTo>
                        <a:pt x="61" y="43"/>
                      </a:lnTo>
                      <a:lnTo>
                        <a:pt x="61" y="581"/>
                      </a:lnTo>
                      <a:close/>
                    </a:path>
                  </a:pathLst>
                </a:custGeom>
                <a:solidFill>
                  <a:srgbClr val="B2B2B2"/>
                </a:solidFill>
                <a:ln w="9525">
                  <a:noFill/>
                  <a:round/>
                  <a:headEnd/>
                  <a:tailEnd/>
                </a:ln>
              </p:spPr>
              <p:txBody>
                <a:bodyPr/>
                <a:lstStyle/>
                <a:p>
                  <a:endParaRPr lang="en-US"/>
                </a:p>
              </p:txBody>
            </p:sp>
            <p:sp>
              <p:nvSpPr>
                <p:cNvPr id="802" name="Freeform 650"/>
                <p:cNvSpPr>
                  <a:spLocks/>
                </p:cNvSpPr>
                <p:nvPr/>
              </p:nvSpPr>
              <p:spPr bwMode="auto">
                <a:xfrm>
                  <a:off x="820" y="4664"/>
                  <a:ext cx="59" cy="581"/>
                </a:xfrm>
                <a:custGeom>
                  <a:avLst/>
                  <a:gdLst/>
                  <a:ahLst/>
                  <a:cxnLst>
                    <a:cxn ang="0">
                      <a:pos x="59" y="581"/>
                    </a:cxn>
                    <a:cxn ang="0">
                      <a:pos x="0" y="539"/>
                    </a:cxn>
                    <a:cxn ang="0">
                      <a:pos x="0" y="0"/>
                    </a:cxn>
                    <a:cxn ang="0">
                      <a:pos x="0" y="0"/>
                    </a:cxn>
                    <a:cxn ang="0">
                      <a:pos x="59" y="43"/>
                    </a:cxn>
                    <a:cxn ang="0">
                      <a:pos x="59" y="43"/>
                    </a:cxn>
                    <a:cxn ang="0">
                      <a:pos x="59" y="581"/>
                    </a:cxn>
                  </a:cxnLst>
                  <a:rect l="0" t="0" r="r" b="b"/>
                  <a:pathLst>
                    <a:path w="59" h="581">
                      <a:moveTo>
                        <a:pt x="59" y="581"/>
                      </a:moveTo>
                      <a:lnTo>
                        <a:pt x="0" y="539"/>
                      </a:lnTo>
                      <a:lnTo>
                        <a:pt x="0" y="0"/>
                      </a:lnTo>
                      <a:lnTo>
                        <a:pt x="0" y="0"/>
                      </a:lnTo>
                      <a:lnTo>
                        <a:pt x="59" y="43"/>
                      </a:lnTo>
                      <a:lnTo>
                        <a:pt x="59" y="43"/>
                      </a:lnTo>
                      <a:lnTo>
                        <a:pt x="59" y="581"/>
                      </a:lnTo>
                      <a:close/>
                    </a:path>
                  </a:pathLst>
                </a:custGeom>
                <a:solidFill>
                  <a:srgbClr val="B2B2B2"/>
                </a:solidFill>
                <a:ln w="9525">
                  <a:noFill/>
                  <a:round/>
                  <a:headEnd/>
                  <a:tailEnd/>
                </a:ln>
              </p:spPr>
              <p:txBody>
                <a:bodyPr/>
                <a:lstStyle/>
                <a:p>
                  <a:endParaRPr lang="en-US"/>
                </a:p>
              </p:txBody>
            </p:sp>
            <p:sp>
              <p:nvSpPr>
                <p:cNvPr id="803" name="Freeform 651"/>
                <p:cNvSpPr>
                  <a:spLocks/>
                </p:cNvSpPr>
                <p:nvPr/>
              </p:nvSpPr>
              <p:spPr bwMode="auto">
                <a:xfrm>
                  <a:off x="730" y="4603"/>
                  <a:ext cx="61" cy="581"/>
                </a:xfrm>
                <a:custGeom>
                  <a:avLst/>
                  <a:gdLst/>
                  <a:ahLst/>
                  <a:cxnLst>
                    <a:cxn ang="0">
                      <a:pos x="61" y="581"/>
                    </a:cxn>
                    <a:cxn ang="0">
                      <a:pos x="0" y="536"/>
                    </a:cxn>
                    <a:cxn ang="0">
                      <a:pos x="0" y="0"/>
                    </a:cxn>
                    <a:cxn ang="0">
                      <a:pos x="0" y="0"/>
                    </a:cxn>
                    <a:cxn ang="0">
                      <a:pos x="61" y="42"/>
                    </a:cxn>
                    <a:cxn ang="0">
                      <a:pos x="61" y="42"/>
                    </a:cxn>
                    <a:cxn ang="0">
                      <a:pos x="61" y="581"/>
                    </a:cxn>
                  </a:cxnLst>
                  <a:rect l="0" t="0" r="r" b="b"/>
                  <a:pathLst>
                    <a:path w="61" h="581">
                      <a:moveTo>
                        <a:pt x="61" y="581"/>
                      </a:moveTo>
                      <a:lnTo>
                        <a:pt x="0" y="536"/>
                      </a:lnTo>
                      <a:lnTo>
                        <a:pt x="0" y="0"/>
                      </a:lnTo>
                      <a:lnTo>
                        <a:pt x="0" y="0"/>
                      </a:lnTo>
                      <a:lnTo>
                        <a:pt x="61" y="42"/>
                      </a:lnTo>
                      <a:lnTo>
                        <a:pt x="61" y="42"/>
                      </a:lnTo>
                      <a:lnTo>
                        <a:pt x="61" y="581"/>
                      </a:lnTo>
                      <a:close/>
                    </a:path>
                  </a:pathLst>
                </a:custGeom>
                <a:solidFill>
                  <a:srgbClr val="B2B2B2"/>
                </a:solidFill>
                <a:ln w="9525">
                  <a:noFill/>
                  <a:round/>
                  <a:headEnd/>
                  <a:tailEnd/>
                </a:ln>
              </p:spPr>
              <p:txBody>
                <a:bodyPr/>
                <a:lstStyle/>
                <a:p>
                  <a:endParaRPr lang="en-US"/>
                </a:p>
              </p:txBody>
            </p:sp>
            <p:sp>
              <p:nvSpPr>
                <p:cNvPr id="804" name="Freeform 652"/>
                <p:cNvSpPr>
                  <a:spLocks/>
                </p:cNvSpPr>
                <p:nvPr/>
              </p:nvSpPr>
              <p:spPr bwMode="auto">
                <a:xfrm>
                  <a:off x="642" y="4539"/>
                  <a:ext cx="62" cy="581"/>
                </a:xfrm>
                <a:custGeom>
                  <a:avLst/>
                  <a:gdLst/>
                  <a:ahLst/>
                  <a:cxnLst>
                    <a:cxn ang="0">
                      <a:pos x="62" y="581"/>
                    </a:cxn>
                    <a:cxn ang="0">
                      <a:pos x="0" y="539"/>
                    </a:cxn>
                    <a:cxn ang="0">
                      <a:pos x="0" y="0"/>
                    </a:cxn>
                    <a:cxn ang="0">
                      <a:pos x="0" y="0"/>
                    </a:cxn>
                    <a:cxn ang="0">
                      <a:pos x="62" y="43"/>
                    </a:cxn>
                    <a:cxn ang="0">
                      <a:pos x="62" y="43"/>
                    </a:cxn>
                    <a:cxn ang="0">
                      <a:pos x="62" y="581"/>
                    </a:cxn>
                  </a:cxnLst>
                  <a:rect l="0" t="0" r="r" b="b"/>
                  <a:pathLst>
                    <a:path w="62" h="581">
                      <a:moveTo>
                        <a:pt x="62" y="581"/>
                      </a:moveTo>
                      <a:lnTo>
                        <a:pt x="0" y="539"/>
                      </a:lnTo>
                      <a:lnTo>
                        <a:pt x="0" y="0"/>
                      </a:lnTo>
                      <a:lnTo>
                        <a:pt x="0" y="0"/>
                      </a:lnTo>
                      <a:lnTo>
                        <a:pt x="62" y="43"/>
                      </a:lnTo>
                      <a:lnTo>
                        <a:pt x="62" y="43"/>
                      </a:lnTo>
                      <a:lnTo>
                        <a:pt x="62" y="581"/>
                      </a:lnTo>
                      <a:close/>
                    </a:path>
                  </a:pathLst>
                </a:custGeom>
                <a:solidFill>
                  <a:srgbClr val="B2B2B2"/>
                </a:solidFill>
                <a:ln w="9525">
                  <a:noFill/>
                  <a:round/>
                  <a:headEnd/>
                  <a:tailEnd/>
                </a:ln>
              </p:spPr>
              <p:txBody>
                <a:bodyPr/>
                <a:lstStyle/>
                <a:p>
                  <a:endParaRPr lang="en-US"/>
                </a:p>
              </p:txBody>
            </p:sp>
            <p:sp>
              <p:nvSpPr>
                <p:cNvPr id="805" name="Freeform 653"/>
                <p:cNvSpPr>
                  <a:spLocks/>
                </p:cNvSpPr>
                <p:nvPr/>
              </p:nvSpPr>
              <p:spPr bwMode="auto">
                <a:xfrm>
                  <a:off x="555" y="4475"/>
                  <a:ext cx="59" cy="581"/>
                </a:xfrm>
                <a:custGeom>
                  <a:avLst/>
                  <a:gdLst/>
                  <a:ahLst/>
                  <a:cxnLst>
                    <a:cxn ang="0">
                      <a:pos x="59" y="581"/>
                    </a:cxn>
                    <a:cxn ang="0">
                      <a:pos x="0" y="539"/>
                    </a:cxn>
                    <a:cxn ang="0">
                      <a:pos x="0" y="0"/>
                    </a:cxn>
                    <a:cxn ang="0">
                      <a:pos x="0" y="0"/>
                    </a:cxn>
                    <a:cxn ang="0">
                      <a:pos x="59" y="43"/>
                    </a:cxn>
                    <a:cxn ang="0">
                      <a:pos x="59" y="43"/>
                    </a:cxn>
                    <a:cxn ang="0">
                      <a:pos x="59" y="581"/>
                    </a:cxn>
                  </a:cxnLst>
                  <a:rect l="0" t="0" r="r" b="b"/>
                  <a:pathLst>
                    <a:path w="59" h="581">
                      <a:moveTo>
                        <a:pt x="59" y="581"/>
                      </a:moveTo>
                      <a:lnTo>
                        <a:pt x="0" y="539"/>
                      </a:lnTo>
                      <a:lnTo>
                        <a:pt x="0" y="0"/>
                      </a:lnTo>
                      <a:lnTo>
                        <a:pt x="0" y="0"/>
                      </a:lnTo>
                      <a:lnTo>
                        <a:pt x="59" y="43"/>
                      </a:lnTo>
                      <a:lnTo>
                        <a:pt x="59" y="43"/>
                      </a:lnTo>
                      <a:lnTo>
                        <a:pt x="59" y="581"/>
                      </a:lnTo>
                      <a:close/>
                    </a:path>
                  </a:pathLst>
                </a:custGeom>
                <a:solidFill>
                  <a:srgbClr val="B2B2B2"/>
                </a:solidFill>
                <a:ln w="9525">
                  <a:noFill/>
                  <a:round/>
                  <a:headEnd/>
                  <a:tailEnd/>
                </a:ln>
              </p:spPr>
              <p:txBody>
                <a:bodyPr/>
                <a:lstStyle/>
                <a:p>
                  <a:endParaRPr lang="en-US"/>
                </a:p>
              </p:txBody>
            </p:sp>
            <p:sp>
              <p:nvSpPr>
                <p:cNvPr id="806" name="Freeform 654"/>
                <p:cNvSpPr>
                  <a:spLocks/>
                </p:cNvSpPr>
                <p:nvPr/>
              </p:nvSpPr>
              <p:spPr bwMode="auto">
                <a:xfrm>
                  <a:off x="465" y="4412"/>
                  <a:ext cx="62" cy="581"/>
                </a:xfrm>
                <a:custGeom>
                  <a:avLst/>
                  <a:gdLst/>
                  <a:ahLst/>
                  <a:cxnLst>
                    <a:cxn ang="0">
                      <a:pos x="62" y="581"/>
                    </a:cxn>
                    <a:cxn ang="0">
                      <a:pos x="0" y="538"/>
                    </a:cxn>
                    <a:cxn ang="0">
                      <a:pos x="0" y="0"/>
                    </a:cxn>
                    <a:cxn ang="0">
                      <a:pos x="0" y="0"/>
                    </a:cxn>
                    <a:cxn ang="0">
                      <a:pos x="62" y="42"/>
                    </a:cxn>
                    <a:cxn ang="0">
                      <a:pos x="62" y="42"/>
                    </a:cxn>
                    <a:cxn ang="0">
                      <a:pos x="62" y="581"/>
                    </a:cxn>
                  </a:cxnLst>
                  <a:rect l="0" t="0" r="r" b="b"/>
                  <a:pathLst>
                    <a:path w="62" h="581">
                      <a:moveTo>
                        <a:pt x="62" y="581"/>
                      </a:moveTo>
                      <a:lnTo>
                        <a:pt x="0" y="538"/>
                      </a:lnTo>
                      <a:lnTo>
                        <a:pt x="0" y="0"/>
                      </a:lnTo>
                      <a:lnTo>
                        <a:pt x="0" y="0"/>
                      </a:lnTo>
                      <a:lnTo>
                        <a:pt x="62" y="42"/>
                      </a:lnTo>
                      <a:lnTo>
                        <a:pt x="62" y="42"/>
                      </a:lnTo>
                      <a:lnTo>
                        <a:pt x="62" y="581"/>
                      </a:lnTo>
                      <a:close/>
                    </a:path>
                  </a:pathLst>
                </a:custGeom>
                <a:solidFill>
                  <a:srgbClr val="B2B2B2"/>
                </a:solidFill>
                <a:ln w="9525">
                  <a:noFill/>
                  <a:round/>
                  <a:headEnd/>
                  <a:tailEnd/>
                </a:ln>
              </p:spPr>
              <p:txBody>
                <a:bodyPr/>
                <a:lstStyle/>
                <a:p>
                  <a:endParaRPr lang="en-US"/>
                </a:p>
              </p:txBody>
            </p:sp>
            <p:sp>
              <p:nvSpPr>
                <p:cNvPr id="807" name="Freeform 655"/>
                <p:cNvSpPr>
                  <a:spLocks/>
                </p:cNvSpPr>
                <p:nvPr/>
              </p:nvSpPr>
              <p:spPr bwMode="auto">
                <a:xfrm>
                  <a:off x="378" y="4348"/>
                  <a:ext cx="61" cy="581"/>
                </a:xfrm>
                <a:custGeom>
                  <a:avLst/>
                  <a:gdLst/>
                  <a:ahLst/>
                  <a:cxnLst>
                    <a:cxn ang="0">
                      <a:pos x="61" y="581"/>
                    </a:cxn>
                    <a:cxn ang="0">
                      <a:pos x="0" y="538"/>
                    </a:cxn>
                    <a:cxn ang="0">
                      <a:pos x="0" y="0"/>
                    </a:cxn>
                    <a:cxn ang="0">
                      <a:pos x="0" y="0"/>
                    </a:cxn>
                    <a:cxn ang="0">
                      <a:pos x="61" y="42"/>
                    </a:cxn>
                    <a:cxn ang="0">
                      <a:pos x="61" y="42"/>
                    </a:cxn>
                    <a:cxn ang="0">
                      <a:pos x="61" y="581"/>
                    </a:cxn>
                  </a:cxnLst>
                  <a:rect l="0" t="0" r="r" b="b"/>
                  <a:pathLst>
                    <a:path w="61" h="581">
                      <a:moveTo>
                        <a:pt x="61" y="581"/>
                      </a:moveTo>
                      <a:lnTo>
                        <a:pt x="0" y="538"/>
                      </a:lnTo>
                      <a:lnTo>
                        <a:pt x="0" y="0"/>
                      </a:lnTo>
                      <a:lnTo>
                        <a:pt x="0" y="0"/>
                      </a:lnTo>
                      <a:lnTo>
                        <a:pt x="61" y="42"/>
                      </a:lnTo>
                      <a:lnTo>
                        <a:pt x="61" y="42"/>
                      </a:lnTo>
                      <a:lnTo>
                        <a:pt x="61" y="581"/>
                      </a:lnTo>
                      <a:close/>
                    </a:path>
                  </a:pathLst>
                </a:custGeom>
                <a:solidFill>
                  <a:srgbClr val="B2B2B2"/>
                </a:solidFill>
                <a:ln w="9525">
                  <a:noFill/>
                  <a:round/>
                  <a:headEnd/>
                  <a:tailEnd/>
                </a:ln>
              </p:spPr>
              <p:txBody>
                <a:bodyPr/>
                <a:lstStyle/>
                <a:p>
                  <a:endParaRPr lang="en-US"/>
                </a:p>
              </p:txBody>
            </p:sp>
            <p:sp>
              <p:nvSpPr>
                <p:cNvPr id="808" name="Freeform 656"/>
                <p:cNvSpPr>
                  <a:spLocks/>
                </p:cNvSpPr>
                <p:nvPr/>
              </p:nvSpPr>
              <p:spPr bwMode="auto">
                <a:xfrm>
                  <a:off x="290" y="4286"/>
                  <a:ext cx="60" cy="581"/>
                </a:xfrm>
                <a:custGeom>
                  <a:avLst/>
                  <a:gdLst/>
                  <a:ahLst/>
                  <a:cxnLst>
                    <a:cxn ang="0">
                      <a:pos x="60" y="581"/>
                    </a:cxn>
                    <a:cxn ang="0">
                      <a:pos x="0" y="539"/>
                    </a:cxn>
                    <a:cxn ang="0">
                      <a:pos x="0" y="0"/>
                    </a:cxn>
                    <a:cxn ang="0">
                      <a:pos x="0" y="0"/>
                    </a:cxn>
                    <a:cxn ang="0">
                      <a:pos x="60" y="43"/>
                    </a:cxn>
                    <a:cxn ang="0">
                      <a:pos x="60" y="43"/>
                    </a:cxn>
                    <a:cxn ang="0">
                      <a:pos x="60" y="581"/>
                    </a:cxn>
                  </a:cxnLst>
                  <a:rect l="0" t="0" r="r" b="b"/>
                  <a:pathLst>
                    <a:path w="60" h="581">
                      <a:moveTo>
                        <a:pt x="60" y="581"/>
                      </a:moveTo>
                      <a:lnTo>
                        <a:pt x="0" y="539"/>
                      </a:lnTo>
                      <a:lnTo>
                        <a:pt x="0" y="0"/>
                      </a:lnTo>
                      <a:lnTo>
                        <a:pt x="0" y="0"/>
                      </a:lnTo>
                      <a:lnTo>
                        <a:pt x="60" y="43"/>
                      </a:lnTo>
                      <a:lnTo>
                        <a:pt x="60" y="43"/>
                      </a:lnTo>
                      <a:lnTo>
                        <a:pt x="60" y="581"/>
                      </a:lnTo>
                      <a:close/>
                    </a:path>
                  </a:pathLst>
                </a:custGeom>
                <a:solidFill>
                  <a:srgbClr val="B2B2B2"/>
                </a:solidFill>
                <a:ln w="9525">
                  <a:noFill/>
                  <a:round/>
                  <a:headEnd/>
                  <a:tailEnd/>
                </a:ln>
              </p:spPr>
              <p:txBody>
                <a:bodyPr/>
                <a:lstStyle/>
                <a:p>
                  <a:endParaRPr lang="en-US"/>
                </a:p>
              </p:txBody>
            </p:sp>
            <p:sp>
              <p:nvSpPr>
                <p:cNvPr id="809" name="Freeform 657"/>
                <p:cNvSpPr>
                  <a:spLocks/>
                </p:cNvSpPr>
                <p:nvPr/>
              </p:nvSpPr>
              <p:spPr bwMode="auto">
                <a:xfrm>
                  <a:off x="201" y="4223"/>
                  <a:ext cx="61" cy="581"/>
                </a:xfrm>
                <a:custGeom>
                  <a:avLst/>
                  <a:gdLst/>
                  <a:ahLst/>
                  <a:cxnLst>
                    <a:cxn ang="0">
                      <a:pos x="61" y="581"/>
                    </a:cxn>
                    <a:cxn ang="0">
                      <a:pos x="0" y="538"/>
                    </a:cxn>
                    <a:cxn ang="0">
                      <a:pos x="0" y="0"/>
                    </a:cxn>
                    <a:cxn ang="0">
                      <a:pos x="0" y="0"/>
                    </a:cxn>
                    <a:cxn ang="0">
                      <a:pos x="61" y="42"/>
                    </a:cxn>
                    <a:cxn ang="0">
                      <a:pos x="61" y="42"/>
                    </a:cxn>
                    <a:cxn ang="0">
                      <a:pos x="61" y="581"/>
                    </a:cxn>
                  </a:cxnLst>
                  <a:rect l="0" t="0" r="r" b="b"/>
                  <a:pathLst>
                    <a:path w="61" h="581">
                      <a:moveTo>
                        <a:pt x="61" y="581"/>
                      </a:moveTo>
                      <a:lnTo>
                        <a:pt x="0" y="538"/>
                      </a:lnTo>
                      <a:lnTo>
                        <a:pt x="0" y="0"/>
                      </a:lnTo>
                      <a:lnTo>
                        <a:pt x="0" y="0"/>
                      </a:lnTo>
                      <a:lnTo>
                        <a:pt x="61" y="42"/>
                      </a:lnTo>
                      <a:lnTo>
                        <a:pt x="61" y="42"/>
                      </a:lnTo>
                      <a:lnTo>
                        <a:pt x="61" y="581"/>
                      </a:lnTo>
                      <a:close/>
                    </a:path>
                  </a:pathLst>
                </a:custGeom>
                <a:solidFill>
                  <a:srgbClr val="B2B2B2"/>
                </a:solidFill>
                <a:ln w="9525">
                  <a:noFill/>
                  <a:round/>
                  <a:headEnd/>
                  <a:tailEnd/>
                </a:ln>
              </p:spPr>
              <p:txBody>
                <a:bodyPr/>
                <a:lstStyle/>
                <a:p>
                  <a:endParaRPr lang="en-US"/>
                </a:p>
              </p:txBody>
            </p:sp>
            <p:sp>
              <p:nvSpPr>
                <p:cNvPr id="810" name="Freeform 658"/>
                <p:cNvSpPr>
                  <a:spLocks/>
                </p:cNvSpPr>
                <p:nvPr/>
              </p:nvSpPr>
              <p:spPr bwMode="auto">
                <a:xfrm>
                  <a:off x="113" y="4159"/>
                  <a:ext cx="62" cy="581"/>
                </a:xfrm>
                <a:custGeom>
                  <a:avLst/>
                  <a:gdLst/>
                  <a:ahLst/>
                  <a:cxnLst>
                    <a:cxn ang="0">
                      <a:pos x="62" y="581"/>
                    </a:cxn>
                    <a:cxn ang="0">
                      <a:pos x="0" y="538"/>
                    </a:cxn>
                    <a:cxn ang="0">
                      <a:pos x="0" y="0"/>
                    </a:cxn>
                    <a:cxn ang="0">
                      <a:pos x="0" y="0"/>
                    </a:cxn>
                    <a:cxn ang="0">
                      <a:pos x="62" y="42"/>
                    </a:cxn>
                    <a:cxn ang="0">
                      <a:pos x="62" y="42"/>
                    </a:cxn>
                    <a:cxn ang="0">
                      <a:pos x="62" y="581"/>
                    </a:cxn>
                  </a:cxnLst>
                  <a:rect l="0" t="0" r="r" b="b"/>
                  <a:pathLst>
                    <a:path w="62" h="581">
                      <a:moveTo>
                        <a:pt x="62" y="581"/>
                      </a:moveTo>
                      <a:lnTo>
                        <a:pt x="0" y="538"/>
                      </a:lnTo>
                      <a:lnTo>
                        <a:pt x="0" y="0"/>
                      </a:lnTo>
                      <a:lnTo>
                        <a:pt x="0" y="0"/>
                      </a:lnTo>
                      <a:lnTo>
                        <a:pt x="62" y="42"/>
                      </a:lnTo>
                      <a:lnTo>
                        <a:pt x="62" y="42"/>
                      </a:lnTo>
                      <a:lnTo>
                        <a:pt x="62" y="581"/>
                      </a:lnTo>
                      <a:close/>
                    </a:path>
                  </a:pathLst>
                </a:custGeom>
                <a:solidFill>
                  <a:srgbClr val="B2B2B2"/>
                </a:solidFill>
                <a:ln w="9525">
                  <a:noFill/>
                  <a:round/>
                  <a:headEnd/>
                  <a:tailEnd/>
                </a:ln>
              </p:spPr>
              <p:txBody>
                <a:bodyPr/>
                <a:lstStyle/>
                <a:p>
                  <a:endParaRPr lang="en-US"/>
                </a:p>
              </p:txBody>
            </p:sp>
          </p:grpSp>
        </p:grpSp>
      </p:grpSp>
      <p:grpSp>
        <p:nvGrpSpPr>
          <p:cNvPr id="21" name="Group 659"/>
          <p:cNvGrpSpPr>
            <a:grpSpLocks/>
          </p:cNvGrpSpPr>
          <p:nvPr/>
        </p:nvGrpSpPr>
        <p:grpSpPr bwMode="auto">
          <a:xfrm>
            <a:off x="6515673" y="4702112"/>
            <a:ext cx="412355" cy="614732"/>
            <a:chOff x="5155" y="2934"/>
            <a:chExt cx="163" cy="243"/>
          </a:xfrm>
        </p:grpSpPr>
        <p:sp>
          <p:nvSpPr>
            <p:cNvPr id="853" name="Freeform 660"/>
            <p:cNvSpPr>
              <a:spLocks/>
            </p:cNvSpPr>
            <p:nvPr/>
          </p:nvSpPr>
          <p:spPr bwMode="auto">
            <a:xfrm>
              <a:off x="5156" y="2966"/>
              <a:ext cx="149" cy="81"/>
            </a:xfrm>
            <a:custGeom>
              <a:avLst/>
              <a:gdLst/>
              <a:ahLst/>
              <a:cxnLst>
                <a:cxn ang="0">
                  <a:pos x="0" y="766"/>
                </a:cxn>
                <a:cxn ang="0">
                  <a:pos x="628" y="1212"/>
                </a:cxn>
                <a:cxn ang="0">
                  <a:pos x="1562" y="546"/>
                </a:cxn>
                <a:cxn ang="0">
                  <a:pos x="2086" y="918"/>
                </a:cxn>
                <a:cxn ang="0">
                  <a:pos x="2232" y="814"/>
                </a:cxn>
                <a:cxn ang="0">
                  <a:pos x="1080" y="0"/>
                </a:cxn>
                <a:cxn ang="0">
                  <a:pos x="0" y="766"/>
                </a:cxn>
              </a:cxnLst>
              <a:rect l="0" t="0" r="r" b="b"/>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854" name="Freeform 661"/>
            <p:cNvSpPr>
              <a:spLocks/>
            </p:cNvSpPr>
            <p:nvPr/>
          </p:nvSpPr>
          <p:spPr bwMode="auto">
            <a:xfrm>
              <a:off x="5155" y="2997"/>
              <a:ext cx="149" cy="82"/>
            </a:xfrm>
            <a:custGeom>
              <a:avLst/>
              <a:gdLst/>
              <a:ahLst/>
              <a:cxnLst>
                <a:cxn ang="0">
                  <a:pos x="0" y="766"/>
                </a:cxn>
                <a:cxn ang="0">
                  <a:pos x="628" y="1212"/>
                </a:cxn>
                <a:cxn ang="0">
                  <a:pos x="1571" y="554"/>
                </a:cxn>
                <a:cxn ang="0">
                  <a:pos x="2086" y="918"/>
                </a:cxn>
                <a:cxn ang="0">
                  <a:pos x="2232" y="814"/>
                </a:cxn>
                <a:cxn ang="0">
                  <a:pos x="1080" y="0"/>
                </a:cxn>
                <a:cxn ang="0">
                  <a:pos x="0" y="766"/>
                </a:cxn>
              </a:cxnLst>
              <a:rect l="0" t="0" r="r" b="b"/>
              <a:pathLst>
                <a:path w="2232" h="1212">
                  <a:moveTo>
                    <a:pt x="0" y="766"/>
                  </a:moveTo>
                  <a:lnTo>
                    <a:pt x="628" y="1212"/>
                  </a:lnTo>
                  <a:lnTo>
                    <a:pt x="1571" y="554"/>
                  </a:lnTo>
                  <a:lnTo>
                    <a:pt x="2086" y="918"/>
                  </a:lnTo>
                  <a:lnTo>
                    <a:pt x="2232" y="814"/>
                  </a:lnTo>
                  <a:lnTo>
                    <a:pt x="1080" y="0"/>
                  </a:lnTo>
                  <a:lnTo>
                    <a:pt x="0" y="76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855" name="Freeform 662"/>
            <p:cNvSpPr>
              <a:spLocks/>
            </p:cNvSpPr>
            <p:nvPr/>
          </p:nvSpPr>
          <p:spPr bwMode="auto">
            <a:xfrm>
              <a:off x="5155" y="3029"/>
              <a:ext cx="149" cy="81"/>
            </a:xfrm>
            <a:custGeom>
              <a:avLst/>
              <a:gdLst/>
              <a:ahLst/>
              <a:cxnLst>
                <a:cxn ang="0">
                  <a:pos x="0" y="766"/>
                </a:cxn>
                <a:cxn ang="0">
                  <a:pos x="628" y="1212"/>
                </a:cxn>
                <a:cxn ang="0">
                  <a:pos x="1562" y="546"/>
                </a:cxn>
                <a:cxn ang="0">
                  <a:pos x="2086" y="918"/>
                </a:cxn>
                <a:cxn ang="0">
                  <a:pos x="2232" y="814"/>
                </a:cxn>
                <a:cxn ang="0">
                  <a:pos x="1080" y="0"/>
                </a:cxn>
                <a:cxn ang="0">
                  <a:pos x="0" y="766"/>
                </a:cxn>
              </a:cxnLst>
              <a:rect l="0" t="0" r="r" b="b"/>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856" name="Freeform 663"/>
            <p:cNvSpPr>
              <a:spLocks/>
            </p:cNvSpPr>
            <p:nvPr/>
          </p:nvSpPr>
          <p:spPr bwMode="auto">
            <a:xfrm>
              <a:off x="5197" y="3002"/>
              <a:ext cx="98" cy="69"/>
            </a:xfrm>
            <a:custGeom>
              <a:avLst/>
              <a:gdLst/>
              <a:ahLst/>
              <a:cxnLst>
                <a:cxn ang="0">
                  <a:pos x="0" y="1034"/>
                </a:cxn>
                <a:cxn ang="0">
                  <a:pos x="0" y="666"/>
                </a:cxn>
                <a:cxn ang="0">
                  <a:pos x="938" y="0"/>
                </a:cxn>
                <a:cxn ang="0">
                  <a:pos x="1462" y="372"/>
                </a:cxn>
                <a:cxn ang="0">
                  <a:pos x="1461" y="917"/>
                </a:cxn>
                <a:cxn ang="0">
                  <a:pos x="822" y="452"/>
                </a:cxn>
                <a:cxn ang="0">
                  <a:pos x="0" y="1034"/>
                </a:cxn>
              </a:cxnLst>
              <a:rect l="0" t="0" r="r" b="b"/>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cap="flat" cmpd="sng">
              <a:noFill/>
              <a:prstDash val="solid"/>
              <a:round/>
              <a:headEnd type="none" w="med" len="med"/>
              <a:tailEnd type="none" w="med" len="med"/>
            </a:ln>
            <a:effectLst/>
          </p:spPr>
          <p:txBody>
            <a:bodyPr/>
            <a:lstStyle/>
            <a:p>
              <a:endParaRPr lang="en-US"/>
            </a:p>
          </p:txBody>
        </p:sp>
        <p:sp>
          <p:nvSpPr>
            <p:cNvPr id="857" name="Freeform 664"/>
            <p:cNvSpPr>
              <a:spLocks/>
            </p:cNvSpPr>
            <p:nvPr/>
          </p:nvSpPr>
          <p:spPr bwMode="auto">
            <a:xfrm>
              <a:off x="5197" y="3033"/>
              <a:ext cx="98" cy="70"/>
            </a:xfrm>
            <a:custGeom>
              <a:avLst/>
              <a:gdLst/>
              <a:ahLst/>
              <a:cxnLst>
                <a:cxn ang="0">
                  <a:pos x="0" y="1034"/>
                </a:cxn>
                <a:cxn ang="0">
                  <a:pos x="0" y="666"/>
                </a:cxn>
                <a:cxn ang="0">
                  <a:pos x="938" y="0"/>
                </a:cxn>
                <a:cxn ang="0">
                  <a:pos x="1462" y="372"/>
                </a:cxn>
                <a:cxn ang="0">
                  <a:pos x="1461" y="917"/>
                </a:cxn>
                <a:cxn ang="0">
                  <a:pos x="822" y="452"/>
                </a:cxn>
                <a:cxn ang="0">
                  <a:pos x="0" y="1034"/>
                </a:cxn>
              </a:cxnLst>
              <a:rect l="0" t="0" r="r" b="b"/>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cap="flat" cmpd="sng">
              <a:noFill/>
              <a:prstDash val="solid"/>
              <a:round/>
              <a:headEnd type="none" w="med" len="med"/>
              <a:tailEnd type="none" w="med" len="med"/>
            </a:ln>
            <a:effectLst/>
          </p:spPr>
          <p:txBody>
            <a:bodyPr/>
            <a:lstStyle/>
            <a:p>
              <a:endParaRPr lang="en-US"/>
            </a:p>
          </p:txBody>
        </p:sp>
        <p:sp>
          <p:nvSpPr>
            <p:cNvPr id="858" name="Freeform 665"/>
            <p:cNvSpPr>
              <a:spLocks/>
            </p:cNvSpPr>
            <p:nvPr/>
          </p:nvSpPr>
          <p:spPr bwMode="auto">
            <a:xfrm>
              <a:off x="5190" y="3078"/>
              <a:ext cx="114" cy="81"/>
            </a:xfrm>
            <a:custGeom>
              <a:avLst/>
              <a:gdLst/>
              <a:ahLst/>
              <a:cxnLst>
                <a:cxn ang="0">
                  <a:pos x="0" y="766"/>
                </a:cxn>
                <a:cxn ang="0">
                  <a:pos x="628" y="1212"/>
                </a:cxn>
                <a:cxn ang="0">
                  <a:pos x="1707" y="448"/>
                </a:cxn>
                <a:cxn ang="0">
                  <a:pos x="1080" y="0"/>
                </a:cxn>
                <a:cxn ang="0">
                  <a:pos x="0" y="766"/>
                </a:cxn>
              </a:cxnLst>
              <a:rect l="0" t="0" r="r" b="b"/>
              <a:pathLst>
                <a:path w="1707" h="1212">
                  <a:moveTo>
                    <a:pt x="0" y="766"/>
                  </a:moveTo>
                  <a:lnTo>
                    <a:pt x="628" y="1212"/>
                  </a:lnTo>
                  <a:lnTo>
                    <a:pt x="1707" y="448"/>
                  </a:lnTo>
                  <a:lnTo>
                    <a:pt x="1080" y="0"/>
                  </a:lnTo>
                  <a:lnTo>
                    <a:pt x="0" y="766"/>
                  </a:lnTo>
                  <a:close/>
                </a:path>
              </a:pathLst>
            </a:custGeom>
            <a:solidFill>
              <a:srgbClr val="EAEAEA"/>
            </a:solidFill>
            <a:ln w="9525" cap="flat" cmpd="sng">
              <a:noFill/>
              <a:prstDash val="solid"/>
              <a:round/>
              <a:headEnd type="none" w="med" len="med"/>
              <a:tailEnd type="none" w="med" len="med"/>
            </a:ln>
            <a:effectLst/>
          </p:spPr>
          <p:txBody>
            <a:bodyPr/>
            <a:lstStyle/>
            <a:p>
              <a:endParaRPr lang="en-US"/>
            </a:p>
          </p:txBody>
        </p:sp>
        <p:sp>
          <p:nvSpPr>
            <p:cNvPr id="859" name="Freeform 666"/>
            <p:cNvSpPr>
              <a:spLocks/>
            </p:cNvSpPr>
            <p:nvPr/>
          </p:nvSpPr>
          <p:spPr bwMode="auto">
            <a:xfrm>
              <a:off x="5197" y="3065"/>
              <a:ext cx="98" cy="69"/>
            </a:xfrm>
            <a:custGeom>
              <a:avLst/>
              <a:gdLst/>
              <a:ahLst/>
              <a:cxnLst>
                <a:cxn ang="0">
                  <a:pos x="0" y="1034"/>
                </a:cxn>
                <a:cxn ang="0">
                  <a:pos x="0" y="666"/>
                </a:cxn>
                <a:cxn ang="0">
                  <a:pos x="938" y="0"/>
                </a:cxn>
                <a:cxn ang="0">
                  <a:pos x="1462" y="372"/>
                </a:cxn>
                <a:cxn ang="0">
                  <a:pos x="1461" y="747"/>
                </a:cxn>
                <a:cxn ang="0">
                  <a:pos x="927" y="375"/>
                </a:cxn>
                <a:cxn ang="0">
                  <a:pos x="0" y="1034"/>
                </a:cxn>
              </a:cxnLst>
              <a:rect l="0" t="0" r="r" b="b"/>
              <a:pathLst>
                <a:path w="1462" h="1034">
                  <a:moveTo>
                    <a:pt x="0" y="1034"/>
                  </a:moveTo>
                  <a:lnTo>
                    <a:pt x="0" y="666"/>
                  </a:lnTo>
                  <a:lnTo>
                    <a:pt x="938" y="0"/>
                  </a:lnTo>
                  <a:lnTo>
                    <a:pt x="1462" y="372"/>
                  </a:lnTo>
                  <a:lnTo>
                    <a:pt x="1461" y="747"/>
                  </a:lnTo>
                  <a:lnTo>
                    <a:pt x="927" y="375"/>
                  </a:lnTo>
                  <a:lnTo>
                    <a:pt x="0" y="1034"/>
                  </a:lnTo>
                  <a:close/>
                </a:path>
              </a:pathLst>
            </a:custGeom>
            <a:solidFill>
              <a:srgbClr val="333333"/>
            </a:solidFill>
            <a:ln w="9525" cap="flat" cmpd="sng">
              <a:noFill/>
              <a:prstDash val="solid"/>
              <a:round/>
              <a:headEnd type="none" w="med" len="med"/>
              <a:tailEnd type="none" w="med" len="med"/>
            </a:ln>
            <a:effectLst/>
          </p:spPr>
          <p:txBody>
            <a:bodyPr/>
            <a:lstStyle/>
            <a:p>
              <a:endParaRPr lang="en-US"/>
            </a:p>
          </p:txBody>
        </p:sp>
        <p:sp>
          <p:nvSpPr>
            <p:cNvPr id="860" name="Freeform 667"/>
            <p:cNvSpPr>
              <a:spLocks/>
            </p:cNvSpPr>
            <p:nvPr/>
          </p:nvSpPr>
          <p:spPr bwMode="auto">
            <a:xfrm>
              <a:off x="5155" y="3017"/>
              <a:ext cx="42" cy="54"/>
            </a:xfrm>
            <a:custGeom>
              <a:avLst/>
              <a:gdLst/>
              <a:ahLst/>
              <a:cxnLst>
                <a:cxn ang="0">
                  <a:pos x="0" y="0"/>
                </a:cxn>
                <a:cxn ang="0">
                  <a:pos x="0" y="370"/>
                </a:cxn>
                <a:cxn ang="0">
                  <a:pos x="624" y="812"/>
                </a:cxn>
                <a:cxn ang="0">
                  <a:pos x="624" y="444"/>
                </a:cxn>
                <a:cxn ang="0">
                  <a:pos x="0" y="0"/>
                </a:cxn>
              </a:cxnLst>
              <a:rect l="0" t="0" r="r" b="b"/>
              <a:pathLst>
                <a:path w="624" h="812">
                  <a:moveTo>
                    <a:pt x="0" y="0"/>
                  </a:moveTo>
                  <a:lnTo>
                    <a:pt x="0" y="370"/>
                  </a:lnTo>
                  <a:lnTo>
                    <a:pt x="624" y="812"/>
                  </a:lnTo>
                  <a:lnTo>
                    <a:pt x="624" y="444"/>
                  </a:lnTo>
                  <a:lnTo>
                    <a:pt x="0" y="0"/>
                  </a:lnTo>
                  <a:close/>
                </a:path>
              </a:pathLst>
            </a:custGeom>
            <a:solidFill>
              <a:srgbClr val="8F8F8F"/>
            </a:solidFill>
            <a:ln w="9525" cap="flat" cmpd="sng">
              <a:noFill/>
              <a:prstDash val="solid"/>
              <a:round/>
              <a:headEnd type="none" w="med" len="med"/>
              <a:tailEnd type="none" w="med" len="med"/>
            </a:ln>
            <a:effectLst/>
          </p:spPr>
          <p:txBody>
            <a:bodyPr/>
            <a:lstStyle/>
            <a:p>
              <a:endParaRPr lang="en-US"/>
            </a:p>
          </p:txBody>
        </p:sp>
        <p:sp>
          <p:nvSpPr>
            <p:cNvPr id="861" name="Freeform 668"/>
            <p:cNvSpPr>
              <a:spLocks/>
            </p:cNvSpPr>
            <p:nvPr/>
          </p:nvSpPr>
          <p:spPr bwMode="auto">
            <a:xfrm>
              <a:off x="5155" y="3049"/>
              <a:ext cx="42" cy="54"/>
            </a:xfrm>
            <a:custGeom>
              <a:avLst/>
              <a:gdLst/>
              <a:ahLst/>
              <a:cxnLst>
                <a:cxn ang="0">
                  <a:pos x="0" y="0"/>
                </a:cxn>
                <a:cxn ang="0">
                  <a:pos x="0" y="370"/>
                </a:cxn>
                <a:cxn ang="0">
                  <a:pos x="624" y="812"/>
                </a:cxn>
                <a:cxn ang="0">
                  <a:pos x="624" y="444"/>
                </a:cxn>
                <a:cxn ang="0">
                  <a:pos x="0" y="0"/>
                </a:cxn>
              </a:cxnLst>
              <a:rect l="0" t="0" r="r" b="b"/>
              <a:pathLst>
                <a:path w="624" h="812">
                  <a:moveTo>
                    <a:pt x="0" y="0"/>
                  </a:moveTo>
                  <a:lnTo>
                    <a:pt x="0" y="370"/>
                  </a:lnTo>
                  <a:lnTo>
                    <a:pt x="624" y="812"/>
                  </a:lnTo>
                  <a:lnTo>
                    <a:pt x="624" y="444"/>
                  </a:lnTo>
                  <a:lnTo>
                    <a:pt x="0" y="0"/>
                  </a:lnTo>
                  <a:close/>
                </a:path>
              </a:pathLst>
            </a:custGeom>
            <a:solidFill>
              <a:srgbClr val="8F8F8F"/>
            </a:solidFill>
            <a:ln w="9525" cap="flat" cmpd="sng">
              <a:noFill/>
              <a:prstDash val="solid"/>
              <a:round/>
              <a:headEnd type="none" w="med" len="med"/>
              <a:tailEnd type="none" w="med" len="med"/>
            </a:ln>
            <a:effectLst/>
          </p:spPr>
          <p:txBody>
            <a:bodyPr/>
            <a:lstStyle/>
            <a:p>
              <a:endParaRPr lang="en-US"/>
            </a:p>
          </p:txBody>
        </p:sp>
        <p:sp>
          <p:nvSpPr>
            <p:cNvPr id="862" name="Freeform 669"/>
            <p:cNvSpPr>
              <a:spLocks/>
            </p:cNvSpPr>
            <p:nvPr/>
          </p:nvSpPr>
          <p:spPr bwMode="auto">
            <a:xfrm>
              <a:off x="5155" y="3101"/>
              <a:ext cx="77" cy="76"/>
            </a:xfrm>
            <a:custGeom>
              <a:avLst/>
              <a:gdLst/>
              <a:ahLst/>
              <a:cxnLst>
                <a:cxn ang="0">
                  <a:pos x="0" y="0"/>
                </a:cxn>
                <a:cxn ang="0">
                  <a:pos x="1" y="271"/>
                </a:cxn>
                <a:cxn ang="0">
                  <a:pos x="1018" y="995"/>
                </a:cxn>
                <a:cxn ang="0">
                  <a:pos x="1018" y="721"/>
                </a:cxn>
                <a:cxn ang="0">
                  <a:pos x="0" y="0"/>
                </a:cxn>
              </a:cxnLst>
              <a:rect l="0" t="0" r="r" b="b"/>
              <a:pathLst>
                <a:path w="1018" h="995">
                  <a:moveTo>
                    <a:pt x="0" y="0"/>
                  </a:moveTo>
                  <a:lnTo>
                    <a:pt x="1" y="271"/>
                  </a:lnTo>
                  <a:lnTo>
                    <a:pt x="1018" y="995"/>
                  </a:lnTo>
                  <a:lnTo>
                    <a:pt x="1018" y="721"/>
                  </a:lnTo>
                  <a:lnTo>
                    <a:pt x="0" y="0"/>
                  </a:lnTo>
                  <a:close/>
                </a:path>
              </a:pathLst>
            </a:custGeom>
            <a:solidFill>
              <a:srgbClr val="8F8F8F"/>
            </a:solidFill>
            <a:ln w="9525" cap="flat" cmpd="sng">
              <a:noFill/>
              <a:prstDash val="solid"/>
              <a:round/>
              <a:headEnd type="none" w="med" len="med"/>
              <a:tailEnd type="none" w="med" len="med"/>
            </a:ln>
            <a:effectLst/>
          </p:spPr>
          <p:txBody>
            <a:bodyPr/>
            <a:lstStyle/>
            <a:p>
              <a:endParaRPr lang="en-US"/>
            </a:p>
          </p:txBody>
        </p:sp>
        <p:sp>
          <p:nvSpPr>
            <p:cNvPr id="863" name="Freeform 670"/>
            <p:cNvSpPr>
              <a:spLocks/>
            </p:cNvSpPr>
            <p:nvPr/>
          </p:nvSpPr>
          <p:spPr bwMode="auto">
            <a:xfrm>
              <a:off x="5155" y="3080"/>
              <a:ext cx="42" cy="55"/>
            </a:xfrm>
            <a:custGeom>
              <a:avLst/>
              <a:gdLst/>
              <a:ahLst/>
              <a:cxnLst>
                <a:cxn ang="0">
                  <a:pos x="0" y="0"/>
                </a:cxn>
                <a:cxn ang="0">
                  <a:pos x="0" y="370"/>
                </a:cxn>
                <a:cxn ang="0">
                  <a:pos x="624" y="812"/>
                </a:cxn>
                <a:cxn ang="0">
                  <a:pos x="624" y="444"/>
                </a:cxn>
                <a:cxn ang="0">
                  <a:pos x="0" y="0"/>
                </a:cxn>
              </a:cxnLst>
              <a:rect l="0" t="0" r="r" b="b"/>
              <a:pathLst>
                <a:path w="624" h="812">
                  <a:moveTo>
                    <a:pt x="0" y="0"/>
                  </a:moveTo>
                  <a:lnTo>
                    <a:pt x="0" y="370"/>
                  </a:lnTo>
                  <a:lnTo>
                    <a:pt x="624" y="812"/>
                  </a:lnTo>
                  <a:lnTo>
                    <a:pt x="624" y="444"/>
                  </a:lnTo>
                  <a:lnTo>
                    <a:pt x="0" y="0"/>
                  </a:lnTo>
                  <a:close/>
                </a:path>
              </a:pathLst>
            </a:custGeom>
            <a:solidFill>
              <a:srgbClr val="8F8F8F"/>
            </a:solidFill>
            <a:ln w="9525" cap="flat" cmpd="sng">
              <a:noFill/>
              <a:prstDash val="solid"/>
              <a:round/>
              <a:headEnd type="none" w="med" len="med"/>
              <a:tailEnd type="none" w="med" len="med"/>
            </a:ln>
            <a:effectLst/>
          </p:spPr>
          <p:txBody>
            <a:bodyPr/>
            <a:lstStyle/>
            <a:p>
              <a:endParaRPr lang="en-US"/>
            </a:p>
          </p:txBody>
        </p:sp>
        <p:sp>
          <p:nvSpPr>
            <p:cNvPr id="864" name="Freeform 671"/>
            <p:cNvSpPr>
              <a:spLocks/>
            </p:cNvSpPr>
            <p:nvPr/>
          </p:nvSpPr>
          <p:spPr bwMode="auto">
            <a:xfrm>
              <a:off x="5156" y="2934"/>
              <a:ext cx="149" cy="81"/>
            </a:xfrm>
            <a:custGeom>
              <a:avLst/>
              <a:gdLst/>
              <a:ahLst/>
              <a:cxnLst>
                <a:cxn ang="0">
                  <a:pos x="0" y="766"/>
                </a:cxn>
                <a:cxn ang="0">
                  <a:pos x="628" y="1212"/>
                </a:cxn>
                <a:cxn ang="0">
                  <a:pos x="1562" y="546"/>
                </a:cxn>
                <a:cxn ang="0">
                  <a:pos x="2086" y="918"/>
                </a:cxn>
                <a:cxn ang="0">
                  <a:pos x="2232" y="814"/>
                </a:cxn>
                <a:cxn ang="0">
                  <a:pos x="1080" y="0"/>
                </a:cxn>
                <a:cxn ang="0">
                  <a:pos x="0" y="766"/>
                </a:cxn>
              </a:cxnLst>
              <a:rect l="0" t="0" r="r" b="b"/>
              <a:pathLst>
                <a:path w="2232" h="1212">
                  <a:moveTo>
                    <a:pt x="0" y="766"/>
                  </a:moveTo>
                  <a:lnTo>
                    <a:pt x="628" y="1212"/>
                  </a:lnTo>
                  <a:lnTo>
                    <a:pt x="1562" y="546"/>
                  </a:lnTo>
                  <a:lnTo>
                    <a:pt x="2086" y="918"/>
                  </a:lnTo>
                  <a:lnTo>
                    <a:pt x="2232" y="814"/>
                  </a:lnTo>
                  <a:lnTo>
                    <a:pt x="1080" y="0"/>
                  </a:lnTo>
                  <a:lnTo>
                    <a:pt x="0" y="766"/>
                  </a:lnTo>
                  <a:close/>
                </a:path>
              </a:pathLst>
            </a:custGeom>
            <a:solidFill>
              <a:srgbClr val="EAEAEA"/>
            </a:solidFill>
            <a:ln w="9525" cap="flat" cmpd="sng">
              <a:noFill/>
              <a:prstDash val="solid"/>
              <a:round/>
              <a:headEnd type="none" w="med" len="med"/>
              <a:tailEnd type="none" w="med" len="med"/>
            </a:ln>
            <a:effectLst/>
          </p:spPr>
          <p:txBody>
            <a:bodyPr/>
            <a:lstStyle/>
            <a:p>
              <a:endParaRPr lang="en-US"/>
            </a:p>
          </p:txBody>
        </p:sp>
        <p:sp>
          <p:nvSpPr>
            <p:cNvPr id="865" name="Freeform 672"/>
            <p:cNvSpPr>
              <a:spLocks/>
            </p:cNvSpPr>
            <p:nvPr/>
          </p:nvSpPr>
          <p:spPr bwMode="auto">
            <a:xfrm>
              <a:off x="5197" y="2970"/>
              <a:ext cx="98" cy="70"/>
            </a:xfrm>
            <a:custGeom>
              <a:avLst/>
              <a:gdLst/>
              <a:ahLst/>
              <a:cxnLst>
                <a:cxn ang="0">
                  <a:pos x="0" y="1034"/>
                </a:cxn>
                <a:cxn ang="0">
                  <a:pos x="0" y="666"/>
                </a:cxn>
                <a:cxn ang="0">
                  <a:pos x="938" y="0"/>
                </a:cxn>
                <a:cxn ang="0">
                  <a:pos x="1462" y="372"/>
                </a:cxn>
                <a:cxn ang="0">
                  <a:pos x="1461" y="917"/>
                </a:cxn>
                <a:cxn ang="0">
                  <a:pos x="822" y="452"/>
                </a:cxn>
                <a:cxn ang="0">
                  <a:pos x="0" y="1034"/>
                </a:cxn>
              </a:cxnLst>
              <a:rect l="0" t="0" r="r" b="b"/>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cap="flat" cmpd="sng">
              <a:noFill/>
              <a:prstDash val="solid"/>
              <a:round/>
              <a:headEnd type="none" w="med" len="med"/>
              <a:tailEnd type="none" w="med" len="med"/>
            </a:ln>
            <a:effectLst/>
          </p:spPr>
          <p:txBody>
            <a:bodyPr/>
            <a:lstStyle/>
            <a:p>
              <a:endParaRPr lang="en-US"/>
            </a:p>
          </p:txBody>
        </p:sp>
        <p:sp>
          <p:nvSpPr>
            <p:cNvPr id="866" name="Freeform 673"/>
            <p:cNvSpPr>
              <a:spLocks/>
            </p:cNvSpPr>
            <p:nvPr/>
          </p:nvSpPr>
          <p:spPr bwMode="auto">
            <a:xfrm>
              <a:off x="5155" y="2985"/>
              <a:ext cx="42" cy="55"/>
            </a:xfrm>
            <a:custGeom>
              <a:avLst/>
              <a:gdLst/>
              <a:ahLst/>
              <a:cxnLst>
                <a:cxn ang="0">
                  <a:pos x="0" y="0"/>
                </a:cxn>
                <a:cxn ang="0">
                  <a:pos x="0" y="370"/>
                </a:cxn>
                <a:cxn ang="0">
                  <a:pos x="624" y="812"/>
                </a:cxn>
                <a:cxn ang="0">
                  <a:pos x="624" y="444"/>
                </a:cxn>
                <a:cxn ang="0">
                  <a:pos x="0" y="0"/>
                </a:cxn>
              </a:cxnLst>
              <a:rect l="0" t="0" r="r" b="b"/>
              <a:pathLst>
                <a:path w="624" h="812">
                  <a:moveTo>
                    <a:pt x="0" y="0"/>
                  </a:moveTo>
                  <a:lnTo>
                    <a:pt x="0" y="370"/>
                  </a:lnTo>
                  <a:lnTo>
                    <a:pt x="624" y="812"/>
                  </a:lnTo>
                  <a:lnTo>
                    <a:pt x="624" y="444"/>
                  </a:lnTo>
                  <a:lnTo>
                    <a:pt x="0" y="0"/>
                  </a:lnTo>
                  <a:close/>
                </a:path>
              </a:pathLst>
            </a:custGeom>
            <a:solidFill>
              <a:srgbClr val="8F8F8F"/>
            </a:solidFill>
            <a:ln w="9525" cap="flat" cmpd="sng">
              <a:noFill/>
              <a:prstDash val="solid"/>
              <a:round/>
              <a:headEnd type="none" w="med" len="med"/>
              <a:tailEnd type="none" w="med" len="med"/>
            </a:ln>
            <a:effectLst/>
          </p:spPr>
          <p:txBody>
            <a:bodyPr/>
            <a:lstStyle/>
            <a:p>
              <a:endParaRPr lang="en-US"/>
            </a:p>
          </p:txBody>
        </p:sp>
        <p:sp>
          <p:nvSpPr>
            <p:cNvPr id="867" name="Freeform 674"/>
            <p:cNvSpPr>
              <a:spLocks/>
            </p:cNvSpPr>
            <p:nvPr/>
          </p:nvSpPr>
          <p:spPr bwMode="auto">
            <a:xfrm>
              <a:off x="5232" y="2988"/>
              <a:ext cx="73" cy="186"/>
            </a:xfrm>
            <a:custGeom>
              <a:avLst/>
              <a:gdLst/>
              <a:ahLst/>
              <a:cxnLst>
                <a:cxn ang="0">
                  <a:pos x="0" y="2554"/>
                </a:cxn>
                <a:cxn ang="0">
                  <a:pos x="938" y="1890"/>
                </a:cxn>
                <a:cxn ang="0">
                  <a:pos x="938" y="102"/>
                </a:cxn>
                <a:cxn ang="0">
                  <a:pos x="1088" y="0"/>
                </a:cxn>
                <a:cxn ang="0">
                  <a:pos x="1088" y="2046"/>
                </a:cxn>
                <a:cxn ang="0">
                  <a:pos x="0" y="2820"/>
                </a:cxn>
                <a:cxn ang="0">
                  <a:pos x="0" y="2554"/>
                </a:cxn>
              </a:cxnLst>
              <a:rect l="0" t="0" r="r" b="b"/>
              <a:pathLst>
                <a:path w="1088" h="2820">
                  <a:moveTo>
                    <a:pt x="0" y="2554"/>
                  </a:moveTo>
                  <a:lnTo>
                    <a:pt x="938" y="1890"/>
                  </a:lnTo>
                  <a:lnTo>
                    <a:pt x="938" y="102"/>
                  </a:lnTo>
                  <a:lnTo>
                    <a:pt x="1088" y="0"/>
                  </a:lnTo>
                  <a:lnTo>
                    <a:pt x="1088" y="2046"/>
                  </a:lnTo>
                  <a:lnTo>
                    <a:pt x="0" y="2820"/>
                  </a:lnTo>
                  <a:lnTo>
                    <a:pt x="0" y="2554"/>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868" name="Freeform 675"/>
            <p:cNvSpPr>
              <a:spLocks/>
            </p:cNvSpPr>
            <p:nvPr/>
          </p:nvSpPr>
          <p:spPr bwMode="auto">
            <a:xfrm>
              <a:off x="5203" y="3088"/>
              <a:ext cx="70" cy="64"/>
            </a:xfrm>
            <a:custGeom>
              <a:avLst/>
              <a:gdLst/>
              <a:ahLst/>
              <a:cxnLst>
                <a:cxn ang="0">
                  <a:pos x="0" y="680"/>
                </a:cxn>
                <a:cxn ang="0">
                  <a:pos x="0" y="307"/>
                </a:cxn>
                <a:cxn ang="0">
                  <a:pos x="1044" y="4"/>
                </a:cxn>
                <a:cxn ang="0">
                  <a:pos x="1044" y="330"/>
                </a:cxn>
                <a:cxn ang="0">
                  <a:pos x="849" y="695"/>
                </a:cxn>
                <a:cxn ang="0">
                  <a:pos x="0" y="680"/>
                </a:cxn>
              </a:cxnLst>
              <a:rect l="0" t="0" r="r" b="b"/>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cap="flat" cmpd="sng">
              <a:noFill/>
              <a:prstDash val="solid"/>
              <a:round/>
              <a:headEnd type="none" w="med" len="med"/>
              <a:tailEnd type="none" w="med" len="med"/>
            </a:ln>
            <a:effectLst/>
          </p:spPr>
          <p:txBody>
            <a:bodyPr/>
            <a:lstStyle/>
            <a:p>
              <a:endParaRPr lang="en-US"/>
            </a:p>
          </p:txBody>
        </p:sp>
        <p:sp>
          <p:nvSpPr>
            <p:cNvPr id="869" name="Freeform 676"/>
            <p:cNvSpPr>
              <a:spLocks/>
            </p:cNvSpPr>
            <p:nvPr/>
          </p:nvSpPr>
          <p:spPr bwMode="auto">
            <a:xfrm>
              <a:off x="5203" y="3068"/>
              <a:ext cx="83" cy="58"/>
            </a:xfrm>
            <a:custGeom>
              <a:avLst/>
              <a:gdLst/>
              <a:ahLst/>
              <a:cxnLst>
                <a:cxn ang="0">
                  <a:pos x="0" y="614"/>
                </a:cxn>
                <a:cxn ang="0">
                  <a:pos x="865" y="0"/>
                </a:cxn>
                <a:cxn ang="0">
                  <a:pos x="852" y="636"/>
                </a:cxn>
                <a:cxn ang="0">
                  <a:pos x="0" y="614"/>
                </a:cxn>
              </a:cxnLst>
              <a:rect l="0" t="0" r="r" b="b"/>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cap="flat" cmpd="sng">
              <a:noFill/>
              <a:prstDash val="solid"/>
              <a:round/>
              <a:headEnd type="none" w="med" len="med"/>
              <a:tailEnd type="none" w="med" len="med"/>
            </a:ln>
            <a:effectLst/>
          </p:spPr>
          <p:txBody>
            <a:bodyPr/>
            <a:lstStyle/>
            <a:p>
              <a:endParaRPr lang="en-US"/>
            </a:p>
          </p:txBody>
        </p:sp>
        <p:sp>
          <p:nvSpPr>
            <p:cNvPr id="870" name="Freeform 677"/>
            <p:cNvSpPr>
              <a:spLocks/>
            </p:cNvSpPr>
            <p:nvPr/>
          </p:nvSpPr>
          <p:spPr bwMode="auto">
            <a:xfrm>
              <a:off x="5203" y="3057"/>
              <a:ext cx="70" cy="64"/>
            </a:xfrm>
            <a:custGeom>
              <a:avLst/>
              <a:gdLst/>
              <a:ahLst/>
              <a:cxnLst>
                <a:cxn ang="0">
                  <a:pos x="0" y="680"/>
                </a:cxn>
                <a:cxn ang="0">
                  <a:pos x="0" y="307"/>
                </a:cxn>
                <a:cxn ang="0">
                  <a:pos x="1044" y="4"/>
                </a:cxn>
                <a:cxn ang="0">
                  <a:pos x="1044" y="330"/>
                </a:cxn>
                <a:cxn ang="0">
                  <a:pos x="849" y="695"/>
                </a:cxn>
                <a:cxn ang="0">
                  <a:pos x="0" y="680"/>
                </a:cxn>
              </a:cxnLst>
              <a:rect l="0" t="0" r="r" b="b"/>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cap="flat" cmpd="sng">
              <a:noFill/>
              <a:prstDash val="solid"/>
              <a:round/>
              <a:headEnd type="none" w="med" len="med"/>
              <a:tailEnd type="none" w="med" len="med"/>
            </a:ln>
            <a:effectLst/>
          </p:spPr>
          <p:txBody>
            <a:bodyPr/>
            <a:lstStyle/>
            <a:p>
              <a:endParaRPr lang="en-US"/>
            </a:p>
          </p:txBody>
        </p:sp>
        <p:sp>
          <p:nvSpPr>
            <p:cNvPr id="871" name="Freeform 678"/>
            <p:cNvSpPr>
              <a:spLocks/>
            </p:cNvSpPr>
            <p:nvPr/>
          </p:nvSpPr>
          <p:spPr bwMode="auto">
            <a:xfrm>
              <a:off x="5203" y="3037"/>
              <a:ext cx="83" cy="58"/>
            </a:xfrm>
            <a:custGeom>
              <a:avLst/>
              <a:gdLst/>
              <a:ahLst/>
              <a:cxnLst>
                <a:cxn ang="0">
                  <a:pos x="0" y="614"/>
                </a:cxn>
                <a:cxn ang="0">
                  <a:pos x="865" y="0"/>
                </a:cxn>
                <a:cxn ang="0">
                  <a:pos x="852" y="636"/>
                </a:cxn>
                <a:cxn ang="0">
                  <a:pos x="0" y="614"/>
                </a:cxn>
              </a:cxnLst>
              <a:rect l="0" t="0" r="r" b="b"/>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cap="flat" cmpd="sng">
              <a:noFill/>
              <a:prstDash val="solid"/>
              <a:round/>
              <a:headEnd type="none" w="med" len="med"/>
              <a:tailEnd type="none" w="med" len="med"/>
            </a:ln>
            <a:effectLst/>
          </p:spPr>
          <p:txBody>
            <a:bodyPr/>
            <a:lstStyle/>
            <a:p>
              <a:endParaRPr lang="en-US"/>
            </a:p>
          </p:txBody>
        </p:sp>
        <p:sp>
          <p:nvSpPr>
            <p:cNvPr id="872" name="Freeform 679"/>
            <p:cNvSpPr>
              <a:spLocks/>
            </p:cNvSpPr>
            <p:nvPr/>
          </p:nvSpPr>
          <p:spPr bwMode="auto">
            <a:xfrm>
              <a:off x="5203" y="3026"/>
              <a:ext cx="70" cy="63"/>
            </a:xfrm>
            <a:custGeom>
              <a:avLst/>
              <a:gdLst/>
              <a:ahLst/>
              <a:cxnLst>
                <a:cxn ang="0">
                  <a:pos x="0" y="680"/>
                </a:cxn>
                <a:cxn ang="0">
                  <a:pos x="0" y="307"/>
                </a:cxn>
                <a:cxn ang="0">
                  <a:pos x="1044" y="4"/>
                </a:cxn>
                <a:cxn ang="0">
                  <a:pos x="1044" y="330"/>
                </a:cxn>
                <a:cxn ang="0">
                  <a:pos x="849" y="695"/>
                </a:cxn>
                <a:cxn ang="0">
                  <a:pos x="0" y="680"/>
                </a:cxn>
              </a:cxnLst>
              <a:rect l="0" t="0" r="r" b="b"/>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cap="flat" cmpd="sng">
              <a:noFill/>
              <a:prstDash val="solid"/>
              <a:round/>
              <a:headEnd type="none" w="med" len="med"/>
              <a:tailEnd type="none" w="med" len="med"/>
            </a:ln>
            <a:effectLst/>
          </p:spPr>
          <p:txBody>
            <a:bodyPr/>
            <a:lstStyle/>
            <a:p>
              <a:endParaRPr lang="en-US"/>
            </a:p>
          </p:txBody>
        </p:sp>
        <p:sp>
          <p:nvSpPr>
            <p:cNvPr id="873" name="Freeform 680"/>
            <p:cNvSpPr>
              <a:spLocks/>
            </p:cNvSpPr>
            <p:nvPr/>
          </p:nvSpPr>
          <p:spPr bwMode="auto">
            <a:xfrm>
              <a:off x="5203" y="3006"/>
              <a:ext cx="83" cy="58"/>
            </a:xfrm>
            <a:custGeom>
              <a:avLst/>
              <a:gdLst/>
              <a:ahLst/>
              <a:cxnLst>
                <a:cxn ang="0">
                  <a:pos x="0" y="614"/>
                </a:cxn>
                <a:cxn ang="0">
                  <a:pos x="865" y="0"/>
                </a:cxn>
                <a:cxn ang="0">
                  <a:pos x="852" y="636"/>
                </a:cxn>
                <a:cxn ang="0">
                  <a:pos x="0" y="614"/>
                </a:cxn>
              </a:cxnLst>
              <a:rect l="0" t="0" r="r" b="b"/>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cap="flat" cmpd="sng">
              <a:noFill/>
              <a:prstDash val="solid"/>
              <a:round/>
              <a:headEnd type="none" w="med" len="med"/>
              <a:tailEnd type="none" w="med" len="med"/>
            </a:ln>
            <a:effectLst/>
          </p:spPr>
          <p:txBody>
            <a:bodyPr/>
            <a:lstStyle/>
            <a:p>
              <a:endParaRPr lang="en-US"/>
            </a:p>
          </p:txBody>
        </p:sp>
        <p:sp>
          <p:nvSpPr>
            <p:cNvPr id="874" name="Freeform 681"/>
            <p:cNvSpPr>
              <a:spLocks/>
            </p:cNvSpPr>
            <p:nvPr/>
          </p:nvSpPr>
          <p:spPr bwMode="auto">
            <a:xfrm>
              <a:off x="5203" y="2994"/>
              <a:ext cx="70" cy="64"/>
            </a:xfrm>
            <a:custGeom>
              <a:avLst/>
              <a:gdLst/>
              <a:ahLst/>
              <a:cxnLst>
                <a:cxn ang="0">
                  <a:pos x="0" y="680"/>
                </a:cxn>
                <a:cxn ang="0">
                  <a:pos x="0" y="307"/>
                </a:cxn>
                <a:cxn ang="0">
                  <a:pos x="1044" y="4"/>
                </a:cxn>
                <a:cxn ang="0">
                  <a:pos x="1044" y="330"/>
                </a:cxn>
                <a:cxn ang="0">
                  <a:pos x="849" y="695"/>
                </a:cxn>
                <a:cxn ang="0">
                  <a:pos x="0" y="680"/>
                </a:cxn>
              </a:cxnLst>
              <a:rect l="0" t="0" r="r" b="b"/>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cap="flat" cmpd="sng">
              <a:noFill/>
              <a:prstDash val="solid"/>
              <a:round/>
              <a:headEnd type="none" w="med" len="med"/>
              <a:tailEnd type="none" w="med" len="med"/>
            </a:ln>
            <a:effectLst/>
          </p:spPr>
          <p:txBody>
            <a:bodyPr/>
            <a:lstStyle/>
            <a:p>
              <a:endParaRPr lang="en-US"/>
            </a:p>
          </p:txBody>
        </p:sp>
        <p:sp>
          <p:nvSpPr>
            <p:cNvPr id="875" name="Freeform 682"/>
            <p:cNvSpPr>
              <a:spLocks/>
            </p:cNvSpPr>
            <p:nvPr/>
          </p:nvSpPr>
          <p:spPr bwMode="auto">
            <a:xfrm>
              <a:off x="5203" y="2974"/>
              <a:ext cx="83" cy="58"/>
            </a:xfrm>
            <a:custGeom>
              <a:avLst/>
              <a:gdLst/>
              <a:ahLst/>
              <a:cxnLst>
                <a:cxn ang="0">
                  <a:pos x="0" y="614"/>
                </a:cxn>
                <a:cxn ang="0">
                  <a:pos x="865" y="0"/>
                </a:cxn>
                <a:cxn ang="0">
                  <a:pos x="852" y="636"/>
                </a:cxn>
                <a:cxn ang="0">
                  <a:pos x="0" y="614"/>
                </a:cxn>
              </a:cxnLst>
              <a:rect l="0" t="0" r="r" b="b"/>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cap="flat" cmpd="sng">
              <a:noFill/>
              <a:prstDash val="solid"/>
              <a:round/>
              <a:headEnd type="none" w="med" len="med"/>
              <a:tailEnd type="none" w="med" len="med"/>
            </a:ln>
            <a:effectLst/>
          </p:spPr>
          <p:txBody>
            <a:bodyPr/>
            <a:lstStyle/>
            <a:p>
              <a:endParaRPr lang="en-US"/>
            </a:p>
          </p:txBody>
        </p:sp>
        <p:sp>
          <p:nvSpPr>
            <p:cNvPr id="876" name="Freeform 683"/>
            <p:cNvSpPr>
              <a:spLocks/>
            </p:cNvSpPr>
            <p:nvPr/>
          </p:nvSpPr>
          <p:spPr bwMode="auto">
            <a:xfrm flipH="1">
              <a:off x="5232" y="3101"/>
              <a:ext cx="77" cy="76"/>
            </a:xfrm>
            <a:custGeom>
              <a:avLst/>
              <a:gdLst/>
              <a:ahLst/>
              <a:cxnLst>
                <a:cxn ang="0">
                  <a:pos x="0" y="0"/>
                </a:cxn>
                <a:cxn ang="0">
                  <a:pos x="1" y="271"/>
                </a:cxn>
                <a:cxn ang="0">
                  <a:pos x="1018" y="995"/>
                </a:cxn>
                <a:cxn ang="0">
                  <a:pos x="1018" y="721"/>
                </a:cxn>
                <a:cxn ang="0">
                  <a:pos x="0" y="0"/>
                </a:cxn>
              </a:cxnLst>
              <a:rect l="0" t="0" r="r" b="b"/>
              <a:pathLst>
                <a:path w="1018" h="995">
                  <a:moveTo>
                    <a:pt x="0" y="0"/>
                  </a:moveTo>
                  <a:lnTo>
                    <a:pt x="1" y="271"/>
                  </a:lnTo>
                  <a:lnTo>
                    <a:pt x="1018" y="995"/>
                  </a:lnTo>
                  <a:lnTo>
                    <a:pt x="1018" y="721"/>
                  </a:lnTo>
                  <a:lnTo>
                    <a:pt x="0" y="0"/>
                  </a:lnTo>
                  <a:close/>
                </a:path>
              </a:pathLst>
            </a:custGeom>
            <a:solidFill>
              <a:srgbClr val="8F8F8F"/>
            </a:solidFill>
            <a:ln w="9525" cap="flat" cmpd="sng">
              <a:noFill/>
              <a:prstDash val="solid"/>
              <a:round/>
              <a:headEnd type="none" w="med" len="med"/>
              <a:tailEnd type="none" w="med" len="med"/>
            </a:ln>
            <a:effectLst/>
          </p:spPr>
          <p:txBody>
            <a:bodyPr/>
            <a:lstStyle/>
            <a:p>
              <a:endParaRPr lang="en-US"/>
            </a:p>
          </p:txBody>
        </p:sp>
        <p:sp>
          <p:nvSpPr>
            <p:cNvPr id="877" name="Rectangle 684"/>
            <p:cNvSpPr>
              <a:spLocks noChangeArrowheads="1"/>
            </p:cNvSpPr>
            <p:nvPr/>
          </p:nvSpPr>
          <p:spPr bwMode="auto">
            <a:xfrm>
              <a:off x="5304" y="2989"/>
              <a:ext cx="14" cy="136"/>
            </a:xfrm>
            <a:prstGeom prst="rect">
              <a:avLst/>
            </a:prstGeom>
            <a:solidFill>
              <a:schemeClr val="bg1"/>
            </a:solidFill>
            <a:ln w="12700" algn="ctr">
              <a:noFill/>
              <a:miter lim="800000"/>
              <a:headEnd/>
              <a:tailEnd/>
            </a:ln>
            <a:effectLst/>
          </p:spPr>
          <p:txBody>
            <a:bodyPr wrap="none" anchor="ctr"/>
            <a:lstStyle/>
            <a:p>
              <a:endParaRPr lang="en-US"/>
            </a:p>
          </p:txBody>
        </p:sp>
      </p:grpSp>
      <p:grpSp>
        <p:nvGrpSpPr>
          <p:cNvPr id="22" name="Group 685"/>
          <p:cNvGrpSpPr>
            <a:grpSpLocks/>
          </p:cNvGrpSpPr>
          <p:nvPr/>
        </p:nvGrpSpPr>
        <p:grpSpPr bwMode="auto">
          <a:xfrm>
            <a:off x="6093098" y="5218191"/>
            <a:ext cx="371874" cy="498363"/>
            <a:chOff x="3792" y="1296"/>
            <a:chExt cx="1502" cy="2016"/>
          </a:xfrm>
        </p:grpSpPr>
        <p:sp>
          <p:nvSpPr>
            <p:cNvPr id="879" name="Freeform 686"/>
            <p:cNvSpPr>
              <a:spLocks/>
            </p:cNvSpPr>
            <p:nvPr/>
          </p:nvSpPr>
          <p:spPr bwMode="auto">
            <a:xfrm>
              <a:off x="3792" y="1847"/>
              <a:ext cx="749" cy="1464"/>
            </a:xfrm>
            <a:custGeom>
              <a:avLst/>
              <a:gdLst/>
              <a:ahLst/>
              <a:cxnLst>
                <a:cxn ang="0">
                  <a:pos x="899" y="1761"/>
                </a:cxn>
                <a:cxn ang="0">
                  <a:pos x="900" y="618"/>
                </a:cxn>
                <a:cxn ang="0">
                  <a:pos x="0" y="0"/>
                </a:cxn>
                <a:cxn ang="0">
                  <a:pos x="0" y="1118"/>
                </a:cxn>
                <a:cxn ang="0">
                  <a:pos x="899" y="1761"/>
                </a:cxn>
              </a:cxnLst>
              <a:rect l="0" t="0" r="r" b="b"/>
              <a:pathLst>
                <a:path w="900" h="1761">
                  <a:moveTo>
                    <a:pt x="899" y="1761"/>
                  </a:moveTo>
                  <a:lnTo>
                    <a:pt x="900" y="618"/>
                  </a:lnTo>
                  <a:lnTo>
                    <a:pt x="0" y="0"/>
                  </a:lnTo>
                  <a:lnTo>
                    <a:pt x="0" y="1118"/>
                  </a:lnTo>
                  <a:lnTo>
                    <a:pt x="899" y="1761"/>
                  </a:lnTo>
                  <a:close/>
                </a:path>
              </a:pathLst>
            </a:custGeom>
            <a:solidFill>
              <a:srgbClr val="565656"/>
            </a:solidFill>
            <a:ln w="9525" cap="flat" cmpd="sng">
              <a:noFill/>
              <a:prstDash val="solid"/>
              <a:round/>
              <a:headEnd type="none" w="med" len="med"/>
              <a:tailEnd type="none" w="med" len="med"/>
            </a:ln>
            <a:effectLst/>
          </p:spPr>
          <p:txBody>
            <a:bodyPr/>
            <a:lstStyle/>
            <a:p>
              <a:endParaRPr lang="en-US"/>
            </a:p>
          </p:txBody>
        </p:sp>
        <p:sp>
          <p:nvSpPr>
            <p:cNvPr id="880" name="Freeform 687"/>
            <p:cNvSpPr>
              <a:spLocks/>
            </p:cNvSpPr>
            <p:nvPr/>
          </p:nvSpPr>
          <p:spPr bwMode="auto">
            <a:xfrm>
              <a:off x="4539" y="1840"/>
              <a:ext cx="755" cy="1472"/>
            </a:xfrm>
            <a:custGeom>
              <a:avLst/>
              <a:gdLst/>
              <a:ahLst/>
              <a:cxnLst>
                <a:cxn ang="0">
                  <a:pos x="0" y="1770"/>
                </a:cxn>
                <a:cxn ang="0">
                  <a:pos x="0" y="624"/>
                </a:cxn>
                <a:cxn ang="0">
                  <a:pos x="908" y="0"/>
                </a:cxn>
                <a:cxn ang="0">
                  <a:pos x="908" y="1118"/>
                </a:cxn>
                <a:cxn ang="0">
                  <a:pos x="0" y="1770"/>
                </a:cxn>
              </a:cxnLst>
              <a:rect l="0" t="0" r="r" b="b"/>
              <a:pathLst>
                <a:path w="908" h="1770">
                  <a:moveTo>
                    <a:pt x="0" y="1770"/>
                  </a:moveTo>
                  <a:lnTo>
                    <a:pt x="0" y="624"/>
                  </a:lnTo>
                  <a:lnTo>
                    <a:pt x="908" y="0"/>
                  </a:lnTo>
                  <a:lnTo>
                    <a:pt x="908" y="1118"/>
                  </a:lnTo>
                  <a:lnTo>
                    <a:pt x="0" y="1770"/>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881" name="Freeform 688"/>
            <p:cNvSpPr>
              <a:spLocks/>
            </p:cNvSpPr>
            <p:nvPr/>
          </p:nvSpPr>
          <p:spPr bwMode="auto">
            <a:xfrm>
              <a:off x="3792" y="1296"/>
              <a:ext cx="1499" cy="1065"/>
            </a:xfrm>
            <a:custGeom>
              <a:avLst/>
              <a:gdLst/>
              <a:ahLst/>
              <a:cxnLst>
                <a:cxn ang="0">
                  <a:pos x="747" y="1065"/>
                </a:cxn>
                <a:cxn ang="0">
                  <a:pos x="1499" y="549"/>
                </a:cxn>
                <a:cxn ang="0">
                  <a:pos x="745" y="0"/>
                </a:cxn>
                <a:cxn ang="0">
                  <a:pos x="0" y="550"/>
                </a:cxn>
                <a:cxn ang="0">
                  <a:pos x="747" y="1065"/>
                </a:cxn>
              </a:cxnLst>
              <a:rect l="0" t="0" r="r" b="b"/>
              <a:pathLst>
                <a:path w="1499" h="1065">
                  <a:moveTo>
                    <a:pt x="747" y="1065"/>
                  </a:moveTo>
                  <a:lnTo>
                    <a:pt x="1499" y="549"/>
                  </a:lnTo>
                  <a:lnTo>
                    <a:pt x="745" y="0"/>
                  </a:lnTo>
                  <a:lnTo>
                    <a:pt x="0" y="550"/>
                  </a:lnTo>
                  <a:lnTo>
                    <a:pt x="747" y="1065"/>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882" name="Freeform 689"/>
            <p:cNvSpPr>
              <a:spLocks/>
            </p:cNvSpPr>
            <p:nvPr/>
          </p:nvSpPr>
          <p:spPr bwMode="auto">
            <a:xfrm>
              <a:off x="4245" y="2779"/>
              <a:ext cx="227" cy="318"/>
            </a:xfrm>
            <a:custGeom>
              <a:avLst/>
              <a:gdLst/>
              <a:ahLst/>
              <a:cxnLst>
                <a:cxn ang="0">
                  <a:pos x="0" y="194"/>
                </a:cxn>
                <a:cxn ang="0">
                  <a:pos x="0" y="0"/>
                </a:cxn>
                <a:cxn ang="0">
                  <a:pos x="273" y="193"/>
                </a:cxn>
                <a:cxn ang="0">
                  <a:pos x="273" y="383"/>
                </a:cxn>
                <a:cxn ang="0">
                  <a:pos x="0" y="194"/>
                </a:cxn>
              </a:cxnLst>
              <a:rect l="0" t="0" r="r" b="b"/>
              <a:pathLst>
                <a:path w="273" h="383">
                  <a:moveTo>
                    <a:pt x="0" y="194"/>
                  </a:moveTo>
                  <a:lnTo>
                    <a:pt x="0" y="0"/>
                  </a:lnTo>
                  <a:lnTo>
                    <a:pt x="273" y="193"/>
                  </a:lnTo>
                  <a:lnTo>
                    <a:pt x="273" y="383"/>
                  </a:lnTo>
                  <a:lnTo>
                    <a:pt x="0" y="194"/>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883" name="Oval 690"/>
            <p:cNvSpPr>
              <a:spLocks noChangeArrowheads="1"/>
            </p:cNvSpPr>
            <p:nvPr/>
          </p:nvSpPr>
          <p:spPr bwMode="auto">
            <a:xfrm rot="3040974">
              <a:off x="4254" y="2864"/>
              <a:ext cx="108" cy="75"/>
            </a:xfrm>
            <a:prstGeom prst="ellipse">
              <a:avLst/>
            </a:prstGeom>
            <a:solidFill>
              <a:srgbClr val="565656"/>
            </a:solidFill>
            <a:ln w="9525">
              <a:noFill/>
              <a:round/>
              <a:headEnd/>
              <a:tailEnd/>
            </a:ln>
            <a:effectLst/>
          </p:spPr>
          <p:txBody>
            <a:bodyPr/>
            <a:lstStyle/>
            <a:p>
              <a:endParaRPr lang="en-US"/>
            </a:p>
          </p:txBody>
        </p:sp>
        <p:sp>
          <p:nvSpPr>
            <p:cNvPr id="884" name="Oval 691"/>
            <p:cNvSpPr>
              <a:spLocks noChangeArrowheads="1"/>
            </p:cNvSpPr>
            <p:nvPr/>
          </p:nvSpPr>
          <p:spPr bwMode="auto">
            <a:xfrm rot="3040974">
              <a:off x="4284" y="2892"/>
              <a:ext cx="48" cy="20"/>
            </a:xfrm>
            <a:prstGeom prst="ellipse">
              <a:avLst/>
            </a:prstGeom>
            <a:solidFill>
              <a:srgbClr val="B2B2B2"/>
            </a:solidFill>
            <a:ln w="9525">
              <a:noFill/>
              <a:round/>
              <a:headEnd/>
              <a:tailEnd/>
            </a:ln>
            <a:effectLst/>
          </p:spPr>
          <p:txBody>
            <a:bodyPr/>
            <a:lstStyle/>
            <a:p>
              <a:endParaRPr lang="en-US"/>
            </a:p>
          </p:txBody>
        </p:sp>
        <p:sp>
          <p:nvSpPr>
            <p:cNvPr id="885" name="Oval 692"/>
            <p:cNvSpPr>
              <a:spLocks noChangeArrowheads="1"/>
            </p:cNvSpPr>
            <p:nvPr/>
          </p:nvSpPr>
          <p:spPr bwMode="auto">
            <a:xfrm rot="3040974">
              <a:off x="4355" y="2932"/>
              <a:ext cx="108" cy="75"/>
            </a:xfrm>
            <a:prstGeom prst="ellipse">
              <a:avLst/>
            </a:prstGeom>
            <a:solidFill>
              <a:srgbClr val="565656"/>
            </a:solidFill>
            <a:ln w="9525">
              <a:noFill/>
              <a:round/>
              <a:headEnd/>
              <a:tailEnd/>
            </a:ln>
            <a:effectLst/>
          </p:spPr>
          <p:txBody>
            <a:bodyPr/>
            <a:lstStyle/>
            <a:p>
              <a:endParaRPr lang="en-US"/>
            </a:p>
          </p:txBody>
        </p:sp>
        <p:sp>
          <p:nvSpPr>
            <p:cNvPr id="886" name="Oval 693"/>
            <p:cNvSpPr>
              <a:spLocks noChangeArrowheads="1"/>
            </p:cNvSpPr>
            <p:nvPr/>
          </p:nvSpPr>
          <p:spPr bwMode="auto">
            <a:xfrm rot="3040974">
              <a:off x="4385" y="2960"/>
              <a:ext cx="48" cy="19"/>
            </a:xfrm>
            <a:prstGeom prst="ellipse">
              <a:avLst/>
            </a:prstGeom>
            <a:solidFill>
              <a:srgbClr val="B2B2B2"/>
            </a:solidFill>
            <a:ln w="9525">
              <a:noFill/>
              <a:round/>
              <a:headEnd/>
              <a:tailEnd/>
            </a:ln>
            <a:effectLst/>
          </p:spPr>
          <p:txBody>
            <a:bodyPr/>
            <a:lstStyle/>
            <a:p>
              <a:endParaRPr lang="en-US"/>
            </a:p>
          </p:txBody>
        </p:sp>
        <p:sp>
          <p:nvSpPr>
            <p:cNvPr id="887" name="Freeform 694"/>
            <p:cNvSpPr>
              <a:spLocks/>
            </p:cNvSpPr>
            <p:nvPr/>
          </p:nvSpPr>
          <p:spPr bwMode="auto">
            <a:xfrm>
              <a:off x="4245" y="2532"/>
              <a:ext cx="227" cy="318"/>
            </a:xfrm>
            <a:custGeom>
              <a:avLst/>
              <a:gdLst/>
              <a:ahLst/>
              <a:cxnLst>
                <a:cxn ang="0">
                  <a:pos x="0" y="194"/>
                </a:cxn>
                <a:cxn ang="0">
                  <a:pos x="0" y="0"/>
                </a:cxn>
                <a:cxn ang="0">
                  <a:pos x="273" y="193"/>
                </a:cxn>
                <a:cxn ang="0">
                  <a:pos x="273" y="383"/>
                </a:cxn>
                <a:cxn ang="0">
                  <a:pos x="0" y="194"/>
                </a:cxn>
              </a:cxnLst>
              <a:rect l="0" t="0" r="r" b="b"/>
              <a:pathLst>
                <a:path w="273" h="383">
                  <a:moveTo>
                    <a:pt x="0" y="194"/>
                  </a:moveTo>
                  <a:lnTo>
                    <a:pt x="0" y="0"/>
                  </a:lnTo>
                  <a:lnTo>
                    <a:pt x="273" y="193"/>
                  </a:lnTo>
                  <a:lnTo>
                    <a:pt x="273" y="383"/>
                  </a:lnTo>
                  <a:lnTo>
                    <a:pt x="0" y="194"/>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888" name="Oval 695"/>
            <p:cNvSpPr>
              <a:spLocks noChangeArrowheads="1"/>
            </p:cNvSpPr>
            <p:nvPr/>
          </p:nvSpPr>
          <p:spPr bwMode="auto">
            <a:xfrm rot="3040974">
              <a:off x="4254" y="2617"/>
              <a:ext cx="108" cy="75"/>
            </a:xfrm>
            <a:prstGeom prst="ellipse">
              <a:avLst/>
            </a:prstGeom>
            <a:solidFill>
              <a:srgbClr val="565656"/>
            </a:solidFill>
            <a:ln w="9525">
              <a:noFill/>
              <a:round/>
              <a:headEnd/>
              <a:tailEnd/>
            </a:ln>
            <a:effectLst/>
          </p:spPr>
          <p:txBody>
            <a:bodyPr/>
            <a:lstStyle/>
            <a:p>
              <a:endParaRPr lang="en-US"/>
            </a:p>
          </p:txBody>
        </p:sp>
        <p:sp>
          <p:nvSpPr>
            <p:cNvPr id="889" name="Oval 696"/>
            <p:cNvSpPr>
              <a:spLocks noChangeArrowheads="1"/>
            </p:cNvSpPr>
            <p:nvPr/>
          </p:nvSpPr>
          <p:spPr bwMode="auto">
            <a:xfrm rot="3040974">
              <a:off x="4284" y="2645"/>
              <a:ext cx="48" cy="20"/>
            </a:xfrm>
            <a:prstGeom prst="ellipse">
              <a:avLst/>
            </a:prstGeom>
            <a:solidFill>
              <a:srgbClr val="B2B2B2"/>
            </a:solidFill>
            <a:ln w="9525">
              <a:noFill/>
              <a:round/>
              <a:headEnd/>
              <a:tailEnd/>
            </a:ln>
            <a:effectLst/>
          </p:spPr>
          <p:txBody>
            <a:bodyPr/>
            <a:lstStyle/>
            <a:p>
              <a:endParaRPr lang="en-US"/>
            </a:p>
          </p:txBody>
        </p:sp>
        <p:sp>
          <p:nvSpPr>
            <p:cNvPr id="890" name="Oval 697"/>
            <p:cNvSpPr>
              <a:spLocks noChangeArrowheads="1"/>
            </p:cNvSpPr>
            <p:nvPr/>
          </p:nvSpPr>
          <p:spPr bwMode="auto">
            <a:xfrm rot="3040974">
              <a:off x="4355" y="2685"/>
              <a:ext cx="108" cy="75"/>
            </a:xfrm>
            <a:prstGeom prst="ellipse">
              <a:avLst/>
            </a:prstGeom>
            <a:solidFill>
              <a:srgbClr val="565656"/>
            </a:solidFill>
            <a:ln w="9525">
              <a:noFill/>
              <a:round/>
              <a:headEnd/>
              <a:tailEnd/>
            </a:ln>
            <a:effectLst/>
          </p:spPr>
          <p:txBody>
            <a:bodyPr/>
            <a:lstStyle/>
            <a:p>
              <a:endParaRPr lang="en-US"/>
            </a:p>
          </p:txBody>
        </p:sp>
        <p:sp>
          <p:nvSpPr>
            <p:cNvPr id="891" name="Oval 698"/>
            <p:cNvSpPr>
              <a:spLocks noChangeArrowheads="1"/>
            </p:cNvSpPr>
            <p:nvPr/>
          </p:nvSpPr>
          <p:spPr bwMode="auto">
            <a:xfrm rot="3040974">
              <a:off x="4385" y="2713"/>
              <a:ext cx="48" cy="19"/>
            </a:xfrm>
            <a:prstGeom prst="ellipse">
              <a:avLst/>
            </a:prstGeom>
            <a:solidFill>
              <a:srgbClr val="B2B2B2"/>
            </a:solidFill>
            <a:ln w="9525">
              <a:noFill/>
              <a:round/>
              <a:headEnd/>
              <a:tailEnd/>
            </a:ln>
            <a:effectLst/>
          </p:spPr>
          <p:txBody>
            <a:bodyPr/>
            <a:lstStyle/>
            <a:p>
              <a:endParaRPr lang="en-US"/>
            </a:p>
          </p:txBody>
        </p:sp>
        <p:sp>
          <p:nvSpPr>
            <p:cNvPr id="892" name="Freeform 699"/>
            <p:cNvSpPr>
              <a:spLocks/>
            </p:cNvSpPr>
            <p:nvPr/>
          </p:nvSpPr>
          <p:spPr bwMode="auto">
            <a:xfrm>
              <a:off x="4245" y="2282"/>
              <a:ext cx="227" cy="319"/>
            </a:xfrm>
            <a:custGeom>
              <a:avLst/>
              <a:gdLst/>
              <a:ahLst/>
              <a:cxnLst>
                <a:cxn ang="0">
                  <a:pos x="0" y="194"/>
                </a:cxn>
                <a:cxn ang="0">
                  <a:pos x="0" y="0"/>
                </a:cxn>
                <a:cxn ang="0">
                  <a:pos x="273" y="193"/>
                </a:cxn>
                <a:cxn ang="0">
                  <a:pos x="273" y="383"/>
                </a:cxn>
                <a:cxn ang="0">
                  <a:pos x="0" y="194"/>
                </a:cxn>
              </a:cxnLst>
              <a:rect l="0" t="0" r="r" b="b"/>
              <a:pathLst>
                <a:path w="273" h="383">
                  <a:moveTo>
                    <a:pt x="0" y="194"/>
                  </a:moveTo>
                  <a:lnTo>
                    <a:pt x="0" y="0"/>
                  </a:lnTo>
                  <a:lnTo>
                    <a:pt x="273" y="193"/>
                  </a:lnTo>
                  <a:lnTo>
                    <a:pt x="273" y="383"/>
                  </a:lnTo>
                  <a:lnTo>
                    <a:pt x="0" y="194"/>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893" name="Oval 700"/>
            <p:cNvSpPr>
              <a:spLocks noChangeArrowheads="1"/>
            </p:cNvSpPr>
            <p:nvPr/>
          </p:nvSpPr>
          <p:spPr bwMode="auto">
            <a:xfrm rot="3040974">
              <a:off x="4253" y="2368"/>
              <a:ext cx="109" cy="75"/>
            </a:xfrm>
            <a:prstGeom prst="ellipse">
              <a:avLst/>
            </a:prstGeom>
            <a:solidFill>
              <a:srgbClr val="565656"/>
            </a:solidFill>
            <a:ln w="9525">
              <a:noFill/>
              <a:round/>
              <a:headEnd/>
              <a:tailEnd/>
            </a:ln>
            <a:effectLst/>
          </p:spPr>
          <p:txBody>
            <a:bodyPr/>
            <a:lstStyle/>
            <a:p>
              <a:endParaRPr lang="en-US"/>
            </a:p>
          </p:txBody>
        </p:sp>
        <p:sp>
          <p:nvSpPr>
            <p:cNvPr id="894" name="Oval 701"/>
            <p:cNvSpPr>
              <a:spLocks noChangeArrowheads="1"/>
            </p:cNvSpPr>
            <p:nvPr/>
          </p:nvSpPr>
          <p:spPr bwMode="auto">
            <a:xfrm rot="3040974">
              <a:off x="4283" y="2396"/>
              <a:ext cx="49" cy="20"/>
            </a:xfrm>
            <a:prstGeom prst="ellipse">
              <a:avLst/>
            </a:prstGeom>
            <a:solidFill>
              <a:srgbClr val="B2B2B2"/>
            </a:solidFill>
            <a:ln w="9525">
              <a:noFill/>
              <a:round/>
              <a:headEnd/>
              <a:tailEnd/>
            </a:ln>
            <a:effectLst/>
          </p:spPr>
          <p:txBody>
            <a:bodyPr/>
            <a:lstStyle/>
            <a:p>
              <a:endParaRPr lang="en-US"/>
            </a:p>
          </p:txBody>
        </p:sp>
        <p:sp>
          <p:nvSpPr>
            <p:cNvPr id="895" name="Oval 702"/>
            <p:cNvSpPr>
              <a:spLocks noChangeArrowheads="1"/>
            </p:cNvSpPr>
            <p:nvPr/>
          </p:nvSpPr>
          <p:spPr bwMode="auto">
            <a:xfrm rot="3040974">
              <a:off x="4355" y="2436"/>
              <a:ext cx="108" cy="75"/>
            </a:xfrm>
            <a:prstGeom prst="ellipse">
              <a:avLst/>
            </a:prstGeom>
            <a:solidFill>
              <a:srgbClr val="565656"/>
            </a:solidFill>
            <a:ln w="9525">
              <a:noFill/>
              <a:round/>
              <a:headEnd/>
              <a:tailEnd/>
            </a:ln>
            <a:effectLst/>
          </p:spPr>
          <p:txBody>
            <a:bodyPr/>
            <a:lstStyle/>
            <a:p>
              <a:endParaRPr lang="en-US"/>
            </a:p>
          </p:txBody>
        </p:sp>
        <p:sp>
          <p:nvSpPr>
            <p:cNvPr id="896" name="Oval 703"/>
            <p:cNvSpPr>
              <a:spLocks noChangeArrowheads="1"/>
            </p:cNvSpPr>
            <p:nvPr/>
          </p:nvSpPr>
          <p:spPr bwMode="auto">
            <a:xfrm rot="3040974">
              <a:off x="4385" y="2464"/>
              <a:ext cx="48" cy="19"/>
            </a:xfrm>
            <a:prstGeom prst="ellipse">
              <a:avLst/>
            </a:prstGeom>
            <a:solidFill>
              <a:srgbClr val="B2B2B2"/>
            </a:solidFill>
            <a:ln w="9525">
              <a:noFill/>
              <a:round/>
              <a:headEnd/>
              <a:tailEnd/>
            </a:ln>
            <a:effectLst/>
          </p:spPr>
          <p:txBody>
            <a:bodyPr/>
            <a:lstStyle/>
            <a:p>
              <a:endParaRPr lang="en-US"/>
            </a:p>
          </p:txBody>
        </p:sp>
        <p:sp>
          <p:nvSpPr>
            <p:cNvPr id="897" name="Freeform 704"/>
            <p:cNvSpPr>
              <a:spLocks/>
            </p:cNvSpPr>
            <p:nvPr/>
          </p:nvSpPr>
          <p:spPr bwMode="auto">
            <a:xfrm>
              <a:off x="3862" y="2013"/>
              <a:ext cx="279" cy="278"/>
            </a:xfrm>
            <a:custGeom>
              <a:avLst/>
              <a:gdLst/>
              <a:ahLst/>
              <a:cxnLst>
                <a:cxn ang="0">
                  <a:pos x="0" y="97"/>
                </a:cxn>
                <a:cxn ang="0">
                  <a:pos x="0" y="0"/>
                </a:cxn>
                <a:cxn ang="0">
                  <a:pos x="336" y="236"/>
                </a:cxn>
                <a:cxn ang="0">
                  <a:pos x="336" y="334"/>
                </a:cxn>
                <a:cxn ang="0">
                  <a:pos x="0" y="97"/>
                </a:cxn>
              </a:cxnLst>
              <a:rect l="0" t="0" r="r" b="b"/>
              <a:pathLst>
                <a:path w="336" h="334">
                  <a:moveTo>
                    <a:pt x="0" y="97"/>
                  </a:moveTo>
                  <a:lnTo>
                    <a:pt x="0" y="0"/>
                  </a:lnTo>
                  <a:lnTo>
                    <a:pt x="336" y="236"/>
                  </a:lnTo>
                  <a:lnTo>
                    <a:pt x="336" y="334"/>
                  </a:lnTo>
                  <a:lnTo>
                    <a:pt x="0" y="97"/>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898" name="Freeform 705"/>
            <p:cNvSpPr>
              <a:spLocks/>
            </p:cNvSpPr>
            <p:nvPr/>
          </p:nvSpPr>
          <p:spPr bwMode="auto">
            <a:xfrm>
              <a:off x="3982" y="2221"/>
              <a:ext cx="39" cy="618"/>
            </a:xfrm>
            <a:custGeom>
              <a:avLst/>
              <a:gdLst/>
              <a:ahLst/>
              <a:cxnLst>
                <a:cxn ang="0">
                  <a:pos x="46" y="743"/>
                </a:cxn>
                <a:cxn ang="0">
                  <a:pos x="44" y="32"/>
                </a:cxn>
                <a:cxn ang="0">
                  <a:pos x="0" y="0"/>
                </a:cxn>
                <a:cxn ang="0">
                  <a:pos x="0" y="708"/>
                </a:cxn>
                <a:cxn ang="0">
                  <a:pos x="46" y="743"/>
                </a:cxn>
              </a:cxnLst>
              <a:rect l="0" t="0" r="r" b="b"/>
              <a:pathLst>
                <a:path w="46" h="743">
                  <a:moveTo>
                    <a:pt x="46" y="743"/>
                  </a:moveTo>
                  <a:lnTo>
                    <a:pt x="44" y="32"/>
                  </a:lnTo>
                  <a:lnTo>
                    <a:pt x="0" y="0"/>
                  </a:lnTo>
                  <a:lnTo>
                    <a:pt x="0" y="708"/>
                  </a:lnTo>
                  <a:lnTo>
                    <a:pt x="46" y="743"/>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899" name="Freeform 706"/>
            <p:cNvSpPr>
              <a:spLocks/>
            </p:cNvSpPr>
            <p:nvPr/>
          </p:nvSpPr>
          <p:spPr bwMode="auto">
            <a:xfrm>
              <a:off x="3945" y="2282"/>
              <a:ext cx="114" cy="160"/>
            </a:xfrm>
            <a:custGeom>
              <a:avLst/>
              <a:gdLst/>
              <a:ahLst/>
              <a:cxnLst>
                <a:cxn ang="0">
                  <a:pos x="0" y="194"/>
                </a:cxn>
                <a:cxn ang="0">
                  <a:pos x="0" y="0"/>
                </a:cxn>
                <a:cxn ang="0">
                  <a:pos x="273" y="193"/>
                </a:cxn>
                <a:cxn ang="0">
                  <a:pos x="273" y="383"/>
                </a:cxn>
                <a:cxn ang="0">
                  <a:pos x="0" y="194"/>
                </a:cxn>
              </a:cxnLst>
              <a:rect l="0" t="0" r="r" b="b"/>
              <a:pathLst>
                <a:path w="273" h="383">
                  <a:moveTo>
                    <a:pt x="0" y="194"/>
                  </a:moveTo>
                  <a:lnTo>
                    <a:pt x="0" y="0"/>
                  </a:lnTo>
                  <a:lnTo>
                    <a:pt x="273" y="193"/>
                  </a:lnTo>
                  <a:lnTo>
                    <a:pt x="273" y="383"/>
                  </a:lnTo>
                  <a:lnTo>
                    <a:pt x="0" y="194"/>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grpSp>
      <p:grpSp>
        <p:nvGrpSpPr>
          <p:cNvPr id="23" name="Group 707"/>
          <p:cNvGrpSpPr>
            <a:grpSpLocks/>
          </p:cNvGrpSpPr>
          <p:nvPr/>
        </p:nvGrpSpPr>
        <p:grpSpPr bwMode="auto">
          <a:xfrm>
            <a:off x="5597341" y="4919724"/>
            <a:ext cx="371877" cy="720986"/>
            <a:chOff x="4589" y="3235"/>
            <a:chExt cx="147" cy="285"/>
          </a:xfrm>
        </p:grpSpPr>
        <p:grpSp>
          <p:nvGrpSpPr>
            <p:cNvPr id="24" name="Group 708"/>
            <p:cNvGrpSpPr>
              <a:grpSpLocks/>
            </p:cNvGrpSpPr>
            <p:nvPr/>
          </p:nvGrpSpPr>
          <p:grpSpPr bwMode="auto">
            <a:xfrm>
              <a:off x="4590" y="3325"/>
              <a:ext cx="146" cy="197"/>
              <a:chOff x="3792" y="1296"/>
              <a:chExt cx="1502" cy="2016"/>
            </a:xfrm>
          </p:grpSpPr>
          <p:sp>
            <p:nvSpPr>
              <p:cNvPr id="924" name="Freeform 709"/>
              <p:cNvSpPr>
                <a:spLocks/>
              </p:cNvSpPr>
              <p:nvPr/>
            </p:nvSpPr>
            <p:spPr bwMode="auto">
              <a:xfrm>
                <a:off x="3792" y="1847"/>
                <a:ext cx="749" cy="1464"/>
              </a:xfrm>
              <a:custGeom>
                <a:avLst/>
                <a:gdLst/>
                <a:ahLst/>
                <a:cxnLst>
                  <a:cxn ang="0">
                    <a:pos x="899" y="1761"/>
                  </a:cxn>
                  <a:cxn ang="0">
                    <a:pos x="900" y="618"/>
                  </a:cxn>
                  <a:cxn ang="0">
                    <a:pos x="0" y="0"/>
                  </a:cxn>
                  <a:cxn ang="0">
                    <a:pos x="0" y="1118"/>
                  </a:cxn>
                  <a:cxn ang="0">
                    <a:pos x="899" y="1761"/>
                  </a:cxn>
                </a:cxnLst>
                <a:rect l="0" t="0" r="r" b="b"/>
                <a:pathLst>
                  <a:path w="900" h="1761">
                    <a:moveTo>
                      <a:pt x="899" y="1761"/>
                    </a:moveTo>
                    <a:lnTo>
                      <a:pt x="900" y="618"/>
                    </a:lnTo>
                    <a:lnTo>
                      <a:pt x="0" y="0"/>
                    </a:lnTo>
                    <a:lnTo>
                      <a:pt x="0" y="1118"/>
                    </a:lnTo>
                    <a:lnTo>
                      <a:pt x="899" y="1761"/>
                    </a:lnTo>
                    <a:close/>
                  </a:path>
                </a:pathLst>
              </a:custGeom>
              <a:solidFill>
                <a:srgbClr val="565656"/>
              </a:solidFill>
              <a:ln w="9525" cap="flat" cmpd="sng">
                <a:noFill/>
                <a:prstDash val="solid"/>
                <a:round/>
                <a:headEnd type="none" w="med" len="med"/>
                <a:tailEnd type="none" w="med" len="med"/>
              </a:ln>
              <a:effectLst/>
            </p:spPr>
            <p:txBody>
              <a:bodyPr/>
              <a:lstStyle/>
              <a:p>
                <a:endParaRPr lang="en-US"/>
              </a:p>
            </p:txBody>
          </p:sp>
          <p:sp>
            <p:nvSpPr>
              <p:cNvPr id="925" name="Freeform 710"/>
              <p:cNvSpPr>
                <a:spLocks/>
              </p:cNvSpPr>
              <p:nvPr/>
            </p:nvSpPr>
            <p:spPr bwMode="auto">
              <a:xfrm>
                <a:off x="4539" y="1840"/>
                <a:ext cx="755" cy="1472"/>
              </a:xfrm>
              <a:custGeom>
                <a:avLst/>
                <a:gdLst/>
                <a:ahLst/>
                <a:cxnLst>
                  <a:cxn ang="0">
                    <a:pos x="0" y="1770"/>
                  </a:cxn>
                  <a:cxn ang="0">
                    <a:pos x="0" y="624"/>
                  </a:cxn>
                  <a:cxn ang="0">
                    <a:pos x="908" y="0"/>
                  </a:cxn>
                  <a:cxn ang="0">
                    <a:pos x="908" y="1118"/>
                  </a:cxn>
                  <a:cxn ang="0">
                    <a:pos x="0" y="1770"/>
                  </a:cxn>
                </a:cxnLst>
                <a:rect l="0" t="0" r="r" b="b"/>
                <a:pathLst>
                  <a:path w="908" h="1770">
                    <a:moveTo>
                      <a:pt x="0" y="1770"/>
                    </a:moveTo>
                    <a:lnTo>
                      <a:pt x="0" y="624"/>
                    </a:lnTo>
                    <a:lnTo>
                      <a:pt x="908" y="0"/>
                    </a:lnTo>
                    <a:lnTo>
                      <a:pt x="908" y="1118"/>
                    </a:lnTo>
                    <a:lnTo>
                      <a:pt x="0" y="1770"/>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926" name="Freeform 711"/>
              <p:cNvSpPr>
                <a:spLocks/>
              </p:cNvSpPr>
              <p:nvPr/>
            </p:nvSpPr>
            <p:spPr bwMode="auto">
              <a:xfrm>
                <a:off x="3792" y="1296"/>
                <a:ext cx="1499" cy="1065"/>
              </a:xfrm>
              <a:custGeom>
                <a:avLst/>
                <a:gdLst/>
                <a:ahLst/>
                <a:cxnLst>
                  <a:cxn ang="0">
                    <a:pos x="747" y="1065"/>
                  </a:cxn>
                  <a:cxn ang="0">
                    <a:pos x="1499" y="549"/>
                  </a:cxn>
                  <a:cxn ang="0">
                    <a:pos x="745" y="0"/>
                  </a:cxn>
                  <a:cxn ang="0">
                    <a:pos x="0" y="550"/>
                  </a:cxn>
                  <a:cxn ang="0">
                    <a:pos x="747" y="1065"/>
                  </a:cxn>
                </a:cxnLst>
                <a:rect l="0" t="0" r="r" b="b"/>
                <a:pathLst>
                  <a:path w="1499" h="1065">
                    <a:moveTo>
                      <a:pt x="747" y="1065"/>
                    </a:moveTo>
                    <a:lnTo>
                      <a:pt x="1499" y="549"/>
                    </a:lnTo>
                    <a:lnTo>
                      <a:pt x="745" y="0"/>
                    </a:lnTo>
                    <a:lnTo>
                      <a:pt x="0" y="550"/>
                    </a:lnTo>
                    <a:lnTo>
                      <a:pt x="747" y="1065"/>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927" name="Freeform 712"/>
              <p:cNvSpPr>
                <a:spLocks/>
              </p:cNvSpPr>
              <p:nvPr/>
            </p:nvSpPr>
            <p:spPr bwMode="auto">
              <a:xfrm>
                <a:off x="4245" y="2779"/>
                <a:ext cx="227" cy="318"/>
              </a:xfrm>
              <a:custGeom>
                <a:avLst/>
                <a:gdLst/>
                <a:ahLst/>
                <a:cxnLst>
                  <a:cxn ang="0">
                    <a:pos x="0" y="194"/>
                  </a:cxn>
                  <a:cxn ang="0">
                    <a:pos x="0" y="0"/>
                  </a:cxn>
                  <a:cxn ang="0">
                    <a:pos x="273" y="193"/>
                  </a:cxn>
                  <a:cxn ang="0">
                    <a:pos x="273" y="383"/>
                  </a:cxn>
                  <a:cxn ang="0">
                    <a:pos x="0" y="194"/>
                  </a:cxn>
                </a:cxnLst>
                <a:rect l="0" t="0" r="r" b="b"/>
                <a:pathLst>
                  <a:path w="273" h="383">
                    <a:moveTo>
                      <a:pt x="0" y="194"/>
                    </a:moveTo>
                    <a:lnTo>
                      <a:pt x="0" y="0"/>
                    </a:lnTo>
                    <a:lnTo>
                      <a:pt x="273" y="193"/>
                    </a:lnTo>
                    <a:lnTo>
                      <a:pt x="273" y="383"/>
                    </a:lnTo>
                    <a:lnTo>
                      <a:pt x="0" y="194"/>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928" name="Oval 713"/>
              <p:cNvSpPr>
                <a:spLocks noChangeArrowheads="1"/>
              </p:cNvSpPr>
              <p:nvPr/>
            </p:nvSpPr>
            <p:spPr bwMode="auto">
              <a:xfrm rot="3040974">
                <a:off x="4254" y="2864"/>
                <a:ext cx="108" cy="75"/>
              </a:xfrm>
              <a:prstGeom prst="ellipse">
                <a:avLst/>
              </a:prstGeom>
              <a:solidFill>
                <a:srgbClr val="565656"/>
              </a:solidFill>
              <a:ln w="9525">
                <a:noFill/>
                <a:round/>
                <a:headEnd/>
                <a:tailEnd/>
              </a:ln>
              <a:effectLst/>
            </p:spPr>
            <p:txBody>
              <a:bodyPr/>
              <a:lstStyle/>
              <a:p>
                <a:endParaRPr lang="en-US"/>
              </a:p>
            </p:txBody>
          </p:sp>
          <p:sp>
            <p:nvSpPr>
              <p:cNvPr id="929" name="Oval 714"/>
              <p:cNvSpPr>
                <a:spLocks noChangeArrowheads="1"/>
              </p:cNvSpPr>
              <p:nvPr/>
            </p:nvSpPr>
            <p:spPr bwMode="auto">
              <a:xfrm rot="3040974">
                <a:off x="4284" y="2892"/>
                <a:ext cx="48" cy="20"/>
              </a:xfrm>
              <a:prstGeom prst="ellipse">
                <a:avLst/>
              </a:prstGeom>
              <a:solidFill>
                <a:srgbClr val="B2B2B2"/>
              </a:solidFill>
              <a:ln w="9525">
                <a:noFill/>
                <a:round/>
                <a:headEnd/>
                <a:tailEnd/>
              </a:ln>
              <a:effectLst/>
            </p:spPr>
            <p:txBody>
              <a:bodyPr/>
              <a:lstStyle/>
              <a:p>
                <a:endParaRPr lang="en-US"/>
              </a:p>
            </p:txBody>
          </p:sp>
          <p:sp>
            <p:nvSpPr>
              <p:cNvPr id="930" name="Oval 715"/>
              <p:cNvSpPr>
                <a:spLocks noChangeArrowheads="1"/>
              </p:cNvSpPr>
              <p:nvPr/>
            </p:nvSpPr>
            <p:spPr bwMode="auto">
              <a:xfrm rot="3040974">
                <a:off x="4355" y="2932"/>
                <a:ext cx="108" cy="75"/>
              </a:xfrm>
              <a:prstGeom prst="ellipse">
                <a:avLst/>
              </a:prstGeom>
              <a:solidFill>
                <a:srgbClr val="565656"/>
              </a:solidFill>
              <a:ln w="9525">
                <a:noFill/>
                <a:round/>
                <a:headEnd/>
                <a:tailEnd/>
              </a:ln>
              <a:effectLst/>
            </p:spPr>
            <p:txBody>
              <a:bodyPr/>
              <a:lstStyle/>
              <a:p>
                <a:endParaRPr lang="en-US"/>
              </a:p>
            </p:txBody>
          </p:sp>
          <p:sp>
            <p:nvSpPr>
              <p:cNvPr id="931" name="Oval 716"/>
              <p:cNvSpPr>
                <a:spLocks noChangeArrowheads="1"/>
              </p:cNvSpPr>
              <p:nvPr/>
            </p:nvSpPr>
            <p:spPr bwMode="auto">
              <a:xfrm rot="3040974">
                <a:off x="4385" y="2960"/>
                <a:ext cx="48" cy="19"/>
              </a:xfrm>
              <a:prstGeom prst="ellipse">
                <a:avLst/>
              </a:prstGeom>
              <a:solidFill>
                <a:srgbClr val="B2B2B2"/>
              </a:solidFill>
              <a:ln w="9525">
                <a:noFill/>
                <a:round/>
                <a:headEnd/>
                <a:tailEnd/>
              </a:ln>
              <a:effectLst/>
            </p:spPr>
            <p:txBody>
              <a:bodyPr/>
              <a:lstStyle/>
              <a:p>
                <a:endParaRPr lang="en-US"/>
              </a:p>
            </p:txBody>
          </p:sp>
          <p:sp>
            <p:nvSpPr>
              <p:cNvPr id="932" name="Freeform 717"/>
              <p:cNvSpPr>
                <a:spLocks/>
              </p:cNvSpPr>
              <p:nvPr/>
            </p:nvSpPr>
            <p:spPr bwMode="auto">
              <a:xfrm>
                <a:off x="4245" y="2532"/>
                <a:ext cx="227" cy="318"/>
              </a:xfrm>
              <a:custGeom>
                <a:avLst/>
                <a:gdLst/>
                <a:ahLst/>
                <a:cxnLst>
                  <a:cxn ang="0">
                    <a:pos x="0" y="194"/>
                  </a:cxn>
                  <a:cxn ang="0">
                    <a:pos x="0" y="0"/>
                  </a:cxn>
                  <a:cxn ang="0">
                    <a:pos x="273" y="193"/>
                  </a:cxn>
                  <a:cxn ang="0">
                    <a:pos x="273" y="383"/>
                  </a:cxn>
                  <a:cxn ang="0">
                    <a:pos x="0" y="194"/>
                  </a:cxn>
                </a:cxnLst>
                <a:rect l="0" t="0" r="r" b="b"/>
                <a:pathLst>
                  <a:path w="273" h="383">
                    <a:moveTo>
                      <a:pt x="0" y="194"/>
                    </a:moveTo>
                    <a:lnTo>
                      <a:pt x="0" y="0"/>
                    </a:lnTo>
                    <a:lnTo>
                      <a:pt x="273" y="193"/>
                    </a:lnTo>
                    <a:lnTo>
                      <a:pt x="273" y="383"/>
                    </a:lnTo>
                    <a:lnTo>
                      <a:pt x="0" y="194"/>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933" name="Oval 718"/>
              <p:cNvSpPr>
                <a:spLocks noChangeArrowheads="1"/>
              </p:cNvSpPr>
              <p:nvPr/>
            </p:nvSpPr>
            <p:spPr bwMode="auto">
              <a:xfrm rot="3040974">
                <a:off x="4254" y="2617"/>
                <a:ext cx="108" cy="75"/>
              </a:xfrm>
              <a:prstGeom prst="ellipse">
                <a:avLst/>
              </a:prstGeom>
              <a:solidFill>
                <a:srgbClr val="565656"/>
              </a:solidFill>
              <a:ln w="9525">
                <a:noFill/>
                <a:round/>
                <a:headEnd/>
                <a:tailEnd/>
              </a:ln>
              <a:effectLst/>
            </p:spPr>
            <p:txBody>
              <a:bodyPr/>
              <a:lstStyle/>
              <a:p>
                <a:endParaRPr lang="en-US"/>
              </a:p>
            </p:txBody>
          </p:sp>
          <p:sp>
            <p:nvSpPr>
              <p:cNvPr id="934" name="Oval 719"/>
              <p:cNvSpPr>
                <a:spLocks noChangeArrowheads="1"/>
              </p:cNvSpPr>
              <p:nvPr/>
            </p:nvSpPr>
            <p:spPr bwMode="auto">
              <a:xfrm rot="3040974">
                <a:off x="4284" y="2645"/>
                <a:ext cx="48" cy="20"/>
              </a:xfrm>
              <a:prstGeom prst="ellipse">
                <a:avLst/>
              </a:prstGeom>
              <a:solidFill>
                <a:srgbClr val="B2B2B2"/>
              </a:solidFill>
              <a:ln w="9525">
                <a:noFill/>
                <a:round/>
                <a:headEnd/>
                <a:tailEnd/>
              </a:ln>
              <a:effectLst/>
            </p:spPr>
            <p:txBody>
              <a:bodyPr/>
              <a:lstStyle/>
              <a:p>
                <a:endParaRPr lang="en-US"/>
              </a:p>
            </p:txBody>
          </p:sp>
          <p:sp>
            <p:nvSpPr>
              <p:cNvPr id="935" name="Oval 720"/>
              <p:cNvSpPr>
                <a:spLocks noChangeArrowheads="1"/>
              </p:cNvSpPr>
              <p:nvPr/>
            </p:nvSpPr>
            <p:spPr bwMode="auto">
              <a:xfrm rot="3040974">
                <a:off x="4355" y="2685"/>
                <a:ext cx="108" cy="75"/>
              </a:xfrm>
              <a:prstGeom prst="ellipse">
                <a:avLst/>
              </a:prstGeom>
              <a:solidFill>
                <a:srgbClr val="565656"/>
              </a:solidFill>
              <a:ln w="9525">
                <a:noFill/>
                <a:round/>
                <a:headEnd/>
                <a:tailEnd/>
              </a:ln>
              <a:effectLst/>
            </p:spPr>
            <p:txBody>
              <a:bodyPr/>
              <a:lstStyle/>
              <a:p>
                <a:endParaRPr lang="en-US"/>
              </a:p>
            </p:txBody>
          </p:sp>
          <p:sp>
            <p:nvSpPr>
              <p:cNvPr id="936" name="Oval 721"/>
              <p:cNvSpPr>
                <a:spLocks noChangeArrowheads="1"/>
              </p:cNvSpPr>
              <p:nvPr/>
            </p:nvSpPr>
            <p:spPr bwMode="auto">
              <a:xfrm rot="3040974">
                <a:off x="4385" y="2713"/>
                <a:ext cx="48" cy="19"/>
              </a:xfrm>
              <a:prstGeom prst="ellipse">
                <a:avLst/>
              </a:prstGeom>
              <a:solidFill>
                <a:srgbClr val="B2B2B2"/>
              </a:solidFill>
              <a:ln w="9525">
                <a:noFill/>
                <a:round/>
                <a:headEnd/>
                <a:tailEnd/>
              </a:ln>
              <a:effectLst/>
            </p:spPr>
            <p:txBody>
              <a:bodyPr/>
              <a:lstStyle/>
              <a:p>
                <a:endParaRPr lang="en-US"/>
              </a:p>
            </p:txBody>
          </p:sp>
          <p:sp>
            <p:nvSpPr>
              <p:cNvPr id="937" name="Freeform 722"/>
              <p:cNvSpPr>
                <a:spLocks/>
              </p:cNvSpPr>
              <p:nvPr/>
            </p:nvSpPr>
            <p:spPr bwMode="auto">
              <a:xfrm>
                <a:off x="4245" y="2282"/>
                <a:ext cx="227" cy="319"/>
              </a:xfrm>
              <a:custGeom>
                <a:avLst/>
                <a:gdLst/>
                <a:ahLst/>
                <a:cxnLst>
                  <a:cxn ang="0">
                    <a:pos x="0" y="194"/>
                  </a:cxn>
                  <a:cxn ang="0">
                    <a:pos x="0" y="0"/>
                  </a:cxn>
                  <a:cxn ang="0">
                    <a:pos x="273" y="193"/>
                  </a:cxn>
                  <a:cxn ang="0">
                    <a:pos x="273" y="383"/>
                  </a:cxn>
                  <a:cxn ang="0">
                    <a:pos x="0" y="194"/>
                  </a:cxn>
                </a:cxnLst>
                <a:rect l="0" t="0" r="r" b="b"/>
                <a:pathLst>
                  <a:path w="273" h="383">
                    <a:moveTo>
                      <a:pt x="0" y="194"/>
                    </a:moveTo>
                    <a:lnTo>
                      <a:pt x="0" y="0"/>
                    </a:lnTo>
                    <a:lnTo>
                      <a:pt x="273" y="193"/>
                    </a:lnTo>
                    <a:lnTo>
                      <a:pt x="273" y="383"/>
                    </a:lnTo>
                    <a:lnTo>
                      <a:pt x="0" y="194"/>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938" name="Oval 723"/>
              <p:cNvSpPr>
                <a:spLocks noChangeArrowheads="1"/>
              </p:cNvSpPr>
              <p:nvPr/>
            </p:nvSpPr>
            <p:spPr bwMode="auto">
              <a:xfrm rot="3040974">
                <a:off x="4253" y="2368"/>
                <a:ext cx="109" cy="75"/>
              </a:xfrm>
              <a:prstGeom prst="ellipse">
                <a:avLst/>
              </a:prstGeom>
              <a:solidFill>
                <a:srgbClr val="565656"/>
              </a:solidFill>
              <a:ln w="9525">
                <a:noFill/>
                <a:round/>
                <a:headEnd/>
                <a:tailEnd/>
              </a:ln>
              <a:effectLst/>
            </p:spPr>
            <p:txBody>
              <a:bodyPr/>
              <a:lstStyle/>
              <a:p>
                <a:endParaRPr lang="en-US"/>
              </a:p>
            </p:txBody>
          </p:sp>
          <p:sp>
            <p:nvSpPr>
              <p:cNvPr id="939" name="Oval 724"/>
              <p:cNvSpPr>
                <a:spLocks noChangeArrowheads="1"/>
              </p:cNvSpPr>
              <p:nvPr/>
            </p:nvSpPr>
            <p:spPr bwMode="auto">
              <a:xfrm rot="3040974">
                <a:off x="4283" y="2396"/>
                <a:ext cx="49" cy="20"/>
              </a:xfrm>
              <a:prstGeom prst="ellipse">
                <a:avLst/>
              </a:prstGeom>
              <a:solidFill>
                <a:srgbClr val="B2B2B2"/>
              </a:solidFill>
              <a:ln w="9525">
                <a:noFill/>
                <a:round/>
                <a:headEnd/>
                <a:tailEnd/>
              </a:ln>
              <a:effectLst/>
            </p:spPr>
            <p:txBody>
              <a:bodyPr/>
              <a:lstStyle/>
              <a:p>
                <a:endParaRPr lang="en-US"/>
              </a:p>
            </p:txBody>
          </p:sp>
          <p:sp>
            <p:nvSpPr>
              <p:cNvPr id="940" name="Oval 725"/>
              <p:cNvSpPr>
                <a:spLocks noChangeArrowheads="1"/>
              </p:cNvSpPr>
              <p:nvPr/>
            </p:nvSpPr>
            <p:spPr bwMode="auto">
              <a:xfrm rot="3040974">
                <a:off x="4355" y="2436"/>
                <a:ext cx="108" cy="75"/>
              </a:xfrm>
              <a:prstGeom prst="ellipse">
                <a:avLst/>
              </a:prstGeom>
              <a:solidFill>
                <a:srgbClr val="565656"/>
              </a:solidFill>
              <a:ln w="9525">
                <a:noFill/>
                <a:round/>
                <a:headEnd/>
                <a:tailEnd/>
              </a:ln>
              <a:effectLst/>
            </p:spPr>
            <p:txBody>
              <a:bodyPr/>
              <a:lstStyle/>
              <a:p>
                <a:endParaRPr lang="en-US"/>
              </a:p>
            </p:txBody>
          </p:sp>
          <p:sp>
            <p:nvSpPr>
              <p:cNvPr id="941" name="Oval 726"/>
              <p:cNvSpPr>
                <a:spLocks noChangeArrowheads="1"/>
              </p:cNvSpPr>
              <p:nvPr/>
            </p:nvSpPr>
            <p:spPr bwMode="auto">
              <a:xfrm rot="3040974">
                <a:off x="4385" y="2464"/>
                <a:ext cx="48" cy="19"/>
              </a:xfrm>
              <a:prstGeom prst="ellipse">
                <a:avLst/>
              </a:prstGeom>
              <a:solidFill>
                <a:srgbClr val="B2B2B2"/>
              </a:solidFill>
              <a:ln w="9525">
                <a:noFill/>
                <a:round/>
                <a:headEnd/>
                <a:tailEnd/>
              </a:ln>
              <a:effectLst/>
            </p:spPr>
            <p:txBody>
              <a:bodyPr/>
              <a:lstStyle/>
              <a:p>
                <a:endParaRPr lang="en-US"/>
              </a:p>
            </p:txBody>
          </p:sp>
          <p:sp>
            <p:nvSpPr>
              <p:cNvPr id="942" name="Freeform 727"/>
              <p:cNvSpPr>
                <a:spLocks/>
              </p:cNvSpPr>
              <p:nvPr/>
            </p:nvSpPr>
            <p:spPr bwMode="auto">
              <a:xfrm>
                <a:off x="3862" y="2013"/>
                <a:ext cx="279" cy="278"/>
              </a:xfrm>
              <a:custGeom>
                <a:avLst/>
                <a:gdLst/>
                <a:ahLst/>
                <a:cxnLst>
                  <a:cxn ang="0">
                    <a:pos x="0" y="97"/>
                  </a:cxn>
                  <a:cxn ang="0">
                    <a:pos x="0" y="0"/>
                  </a:cxn>
                  <a:cxn ang="0">
                    <a:pos x="336" y="236"/>
                  </a:cxn>
                  <a:cxn ang="0">
                    <a:pos x="336" y="334"/>
                  </a:cxn>
                  <a:cxn ang="0">
                    <a:pos x="0" y="97"/>
                  </a:cxn>
                </a:cxnLst>
                <a:rect l="0" t="0" r="r" b="b"/>
                <a:pathLst>
                  <a:path w="336" h="334">
                    <a:moveTo>
                      <a:pt x="0" y="97"/>
                    </a:moveTo>
                    <a:lnTo>
                      <a:pt x="0" y="0"/>
                    </a:lnTo>
                    <a:lnTo>
                      <a:pt x="336" y="236"/>
                    </a:lnTo>
                    <a:lnTo>
                      <a:pt x="336" y="334"/>
                    </a:lnTo>
                    <a:lnTo>
                      <a:pt x="0" y="97"/>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943" name="Freeform 728"/>
              <p:cNvSpPr>
                <a:spLocks/>
              </p:cNvSpPr>
              <p:nvPr/>
            </p:nvSpPr>
            <p:spPr bwMode="auto">
              <a:xfrm>
                <a:off x="3982" y="2221"/>
                <a:ext cx="39" cy="618"/>
              </a:xfrm>
              <a:custGeom>
                <a:avLst/>
                <a:gdLst/>
                <a:ahLst/>
                <a:cxnLst>
                  <a:cxn ang="0">
                    <a:pos x="46" y="743"/>
                  </a:cxn>
                  <a:cxn ang="0">
                    <a:pos x="44" y="32"/>
                  </a:cxn>
                  <a:cxn ang="0">
                    <a:pos x="0" y="0"/>
                  </a:cxn>
                  <a:cxn ang="0">
                    <a:pos x="0" y="708"/>
                  </a:cxn>
                  <a:cxn ang="0">
                    <a:pos x="46" y="743"/>
                  </a:cxn>
                </a:cxnLst>
                <a:rect l="0" t="0" r="r" b="b"/>
                <a:pathLst>
                  <a:path w="46" h="743">
                    <a:moveTo>
                      <a:pt x="46" y="743"/>
                    </a:moveTo>
                    <a:lnTo>
                      <a:pt x="44" y="32"/>
                    </a:lnTo>
                    <a:lnTo>
                      <a:pt x="0" y="0"/>
                    </a:lnTo>
                    <a:lnTo>
                      <a:pt x="0" y="708"/>
                    </a:lnTo>
                    <a:lnTo>
                      <a:pt x="46" y="743"/>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944" name="Freeform 729"/>
              <p:cNvSpPr>
                <a:spLocks/>
              </p:cNvSpPr>
              <p:nvPr/>
            </p:nvSpPr>
            <p:spPr bwMode="auto">
              <a:xfrm>
                <a:off x="3945" y="2282"/>
                <a:ext cx="114" cy="160"/>
              </a:xfrm>
              <a:custGeom>
                <a:avLst/>
                <a:gdLst/>
                <a:ahLst/>
                <a:cxnLst>
                  <a:cxn ang="0">
                    <a:pos x="0" y="194"/>
                  </a:cxn>
                  <a:cxn ang="0">
                    <a:pos x="0" y="0"/>
                  </a:cxn>
                  <a:cxn ang="0">
                    <a:pos x="273" y="193"/>
                  </a:cxn>
                  <a:cxn ang="0">
                    <a:pos x="273" y="383"/>
                  </a:cxn>
                  <a:cxn ang="0">
                    <a:pos x="0" y="194"/>
                  </a:cxn>
                </a:cxnLst>
                <a:rect l="0" t="0" r="r" b="b"/>
                <a:pathLst>
                  <a:path w="273" h="383">
                    <a:moveTo>
                      <a:pt x="0" y="194"/>
                    </a:moveTo>
                    <a:lnTo>
                      <a:pt x="0" y="0"/>
                    </a:lnTo>
                    <a:lnTo>
                      <a:pt x="273" y="193"/>
                    </a:lnTo>
                    <a:lnTo>
                      <a:pt x="273" y="383"/>
                    </a:lnTo>
                    <a:lnTo>
                      <a:pt x="0" y="194"/>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grpSp>
        <p:grpSp>
          <p:nvGrpSpPr>
            <p:cNvPr id="25" name="Group 730"/>
            <p:cNvGrpSpPr>
              <a:grpSpLocks/>
            </p:cNvGrpSpPr>
            <p:nvPr/>
          </p:nvGrpSpPr>
          <p:grpSpPr bwMode="auto">
            <a:xfrm>
              <a:off x="4589" y="3237"/>
              <a:ext cx="146" cy="197"/>
              <a:chOff x="3792" y="1296"/>
              <a:chExt cx="1502" cy="2016"/>
            </a:xfrm>
          </p:grpSpPr>
          <p:sp>
            <p:nvSpPr>
              <p:cNvPr id="903" name="Freeform 731"/>
              <p:cNvSpPr>
                <a:spLocks/>
              </p:cNvSpPr>
              <p:nvPr/>
            </p:nvSpPr>
            <p:spPr bwMode="auto">
              <a:xfrm>
                <a:off x="3792" y="1847"/>
                <a:ext cx="749" cy="1464"/>
              </a:xfrm>
              <a:custGeom>
                <a:avLst/>
                <a:gdLst/>
                <a:ahLst/>
                <a:cxnLst>
                  <a:cxn ang="0">
                    <a:pos x="899" y="1761"/>
                  </a:cxn>
                  <a:cxn ang="0">
                    <a:pos x="900" y="618"/>
                  </a:cxn>
                  <a:cxn ang="0">
                    <a:pos x="0" y="0"/>
                  </a:cxn>
                  <a:cxn ang="0">
                    <a:pos x="0" y="1118"/>
                  </a:cxn>
                  <a:cxn ang="0">
                    <a:pos x="899" y="1761"/>
                  </a:cxn>
                </a:cxnLst>
                <a:rect l="0" t="0" r="r" b="b"/>
                <a:pathLst>
                  <a:path w="900" h="1761">
                    <a:moveTo>
                      <a:pt x="899" y="1761"/>
                    </a:moveTo>
                    <a:lnTo>
                      <a:pt x="900" y="618"/>
                    </a:lnTo>
                    <a:lnTo>
                      <a:pt x="0" y="0"/>
                    </a:lnTo>
                    <a:lnTo>
                      <a:pt x="0" y="1118"/>
                    </a:lnTo>
                    <a:lnTo>
                      <a:pt x="899" y="1761"/>
                    </a:lnTo>
                    <a:close/>
                  </a:path>
                </a:pathLst>
              </a:custGeom>
              <a:solidFill>
                <a:srgbClr val="565656"/>
              </a:solidFill>
              <a:ln w="9525" cap="flat" cmpd="sng">
                <a:noFill/>
                <a:prstDash val="solid"/>
                <a:round/>
                <a:headEnd type="none" w="med" len="med"/>
                <a:tailEnd type="none" w="med" len="med"/>
              </a:ln>
              <a:effectLst/>
            </p:spPr>
            <p:txBody>
              <a:bodyPr/>
              <a:lstStyle/>
              <a:p>
                <a:endParaRPr lang="en-US"/>
              </a:p>
            </p:txBody>
          </p:sp>
          <p:sp>
            <p:nvSpPr>
              <p:cNvPr id="904" name="Freeform 732"/>
              <p:cNvSpPr>
                <a:spLocks/>
              </p:cNvSpPr>
              <p:nvPr/>
            </p:nvSpPr>
            <p:spPr bwMode="auto">
              <a:xfrm>
                <a:off x="4539" y="1840"/>
                <a:ext cx="755" cy="1472"/>
              </a:xfrm>
              <a:custGeom>
                <a:avLst/>
                <a:gdLst/>
                <a:ahLst/>
                <a:cxnLst>
                  <a:cxn ang="0">
                    <a:pos x="0" y="1770"/>
                  </a:cxn>
                  <a:cxn ang="0">
                    <a:pos x="0" y="624"/>
                  </a:cxn>
                  <a:cxn ang="0">
                    <a:pos x="908" y="0"/>
                  </a:cxn>
                  <a:cxn ang="0">
                    <a:pos x="908" y="1118"/>
                  </a:cxn>
                  <a:cxn ang="0">
                    <a:pos x="0" y="1770"/>
                  </a:cxn>
                </a:cxnLst>
                <a:rect l="0" t="0" r="r" b="b"/>
                <a:pathLst>
                  <a:path w="908" h="1770">
                    <a:moveTo>
                      <a:pt x="0" y="1770"/>
                    </a:moveTo>
                    <a:lnTo>
                      <a:pt x="0" y="624"/>
                    </a:lnTo>
                    <a:lnTo>
                      <a:pt x="908" y="0"/>
                    </a:lnTo>
                    <a:lnTo>
                      <a:pt x="908" y="1118"/>
                    </a:lnTo>
                    <a:lnTo>
                      <a:pt x="0" y="1770"/>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905" name="Freeform 733"/>
              <p:cNvSpPr>
                <a:spLocks/>
              </p:cNvSpPr>
              <p:nvPr/>
            </p:nvSpPr>
            <p:spPr bwMode="auto">
              <a:xfrm>
                <a:off x="3792" y="1296"/>
                <a:ext cx="1499" cy="1065"/>
              </a:xfrm>
              <a:custGeom>
                <a:avLst/>
                <a:gdLst/>
                <a:ahLst/>
                <a:cxnLst>
                  <a:cxn ang="0">
                    <a:pos x="747" y="1065"/>
                  </a:cxn>
                  <a:cxn ang="0">
                    <a:pos x="1499" y="549"/>
                  </a:cxn>
                  <a:cxn ang="0">
                    <a:pos x="745" y="0"/>
                  </a:cxn>
                  <a:cxn ang="0">
                    <a:pos x="0" y="550"/>
                  </a:cxn>
                  <a:cxn ang="0">
                    <a:pos x="747" y="1065"/>
                  </a:cxn>
                </a:cxnLst>
                <a:rect l="0" t="0" r="r" b="b"/>
                <a:pathLst>
                  <a:path w="1499" h="1065">
                    <a:moveTo>
                      <a:pt x="747" y="1065"/>
                    </a:moveTo>
                    <a:lnTo>
                      <a:pt x="1499" y="549"/>
                    </a:lnTo>
                    <a:lnTo>
                      <a:pt x="745" y="0"/>
                    </a:lnTo>
                    <a:lnTo>
                      <a:pt x="0" y="550"/>
                    </a:lnTo>
                    <a:lnTo>
                      <a:pt x="747" y="1065"/>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906" name="Freeform 734"/>
              <p:cNvSpPr>
                <a:spLocks/>
              </p:cNvSpPr>
              <p:nvPr/>
            </p:nvSpPr>
            <p:spPr bwMode="auto">
              <a:xfrm>
                <a:off x="4245" y="2779"/>
                <a:ext cx="227" cy="318"/>
              </a:xfrm>
              <a:custGeom>
                <a:avLst/>
                <a:gdLst/>
                <a:ahLst/>
                <a:cxnLst>
                  <a:cxn ang="0">
                    <a:pos x="0" y="194"/>
                  </a:cxn>
                  <a:cxn ang="0">
                    <a:pos x="0" y="0"/>
                  </a:cxn>
                  <a:cxn ang="0">
                    <a:pos x="273" y="193"/>
                  </a:cxn>
                  <a:cxn ang="0">
                    <a:pos x="273" y="383"/>
                  </a:cxn>
                  <a:cxn ang="0">
                    <a:pos x="0" y="194"/>
                  </a:cxn>
                </a:cxnLst>
                <a:rect l="0" t="0" r="r" b="b"/>
                <a:pathLst>
                  <a:path w="273" h="383">
                    <a:moveTo>
                      <a:pt x="0" y="194"/>
                    </a:moveTo>
                    <a:lnTo>
                      <a:pt x="0" y="0"/>
                    </a:lnTo>
                    <a:lnTo>
                      <a:pt x="273" y="193"/>
                    </a:lnTo>
                    <a:lnTo>
                      <a:pt x="273" y="383"/>
                    </a:lnTo>
                    <a:lnTo>
                      <a:pt x="0" y="194"/>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907" name="Oval 735"/>
              <p:cNvSpPr>
                <a:spLocks noChangeArrowheads="1"/>
              </p:cNvSpPr>
              <p:nvPr/>
            </p:nvSpPr>
            <p:spPr bwMode="auto">
              <a:xfrm rot="3040974">
                <a:off x="4254" y="2864"/>
                <a:ext cx="108" cy="75"/>
              </a:xfrm>
              <a:prstGeom prst="ellipse">
                <a:avLst/>
              </a:prstGeom>
              <a:solidFill>
                <a:srgbClr val="565656"/>
              </a:solidFill>
              <a:ln w="9525">
                <a:noFill/>
                <a:round/>
                <a:headEnd/>
                <a:tailEnd/>
              </a:ln>
              <a:effectLst/>
            </p:spPr>
            <p:txBody>
              <a:bodyPr/>
              <a:lstStyle/>
              <a:p>
                <a:endParaRPr lang="en-US"/>
              </a:p>
            </p:txBody>
          </p:sp>
          <p:sp>
            <p:nvSpPr>
              <p:cNvPr id="908" name="Oval 736"/>
              <p:cNvSpPr>
                <a:spLocks noChangeArrowheads="1"/>
              </p:cNvSpPr>
              <p:nvPr/>
            </p:nvSpPr>
            <p:spPr bwMode="auto">
              <a:xfrm rot="3040974">
                <a:off x="4284" y="2892"/>
                <a:ext cx="48" cy="20"/>
              </a:xfrm>
              <a:prstGeom prst="ellipse">
                <a:avLst/>
              </a:prstGeom>
              <a:solidFill>
                <a:srgbClr val="B2B2B2"/>
              </a:solidFill>
              <a:ln w="9525">
                <a:noFill/>
                <a:round/>
                <a:headEnd/>
                <a:tailEnd/>
              </a:ln>
              <a:effectLst/>
            </p:spPr>
            <p:txBody>
              <a:bodyPr/>
              <a:lstStyle/>
              <a:p>
                <a:endParaRPr lang="en-US"/>
              </a:p>
            </p:txBody>
          </p:sp>
          <p:sp>
            <p:nvSpPr>
              <p:cNvPr id="909" name="Oval 737"/>
              <p:cNvSpPr>
                <a:spLocks noChangeArrowheads="1"/>
              </p:cNvSpPr>
              <p:nvPr/>
            </p:nvSpPr>
            <p:spPr bwMode="auto">
              <a:xfrm rot="3040974">
                <a:off x="4355" y="2932"/>
                <a:ext cx="108" cy="75"/>
              </a:xfrm>
              <a:prstGeom prst="ellipse">
                <a:avLst/>
              </a:prstGeom>
              <a:solidFill>
                <a:srgbClr val="565656"/>
              </a:solidFill>
              <a:ln w="9525">
                <a:noFill/>
                <a:round/>
                <a:headEnd/>
                <a:tailEnd/>
              </a:ln>
              <a:effectLst/>
            </p:spPr>
            <p:txBody>
              <a:bodyPr/>
              <a:lstStyle/>
              <a:p>
                <a:endParaRPr lang="en-US"/>
              </a:p>
            </p:txBody>
          </p:sp>
          <p:sp>
            <p:nvSpPr>
              <p:cNvPr id="910" name="Oval 738"/>
              <p:cNvSpPr>
                <a:spLocks noChangeArrowheads="1"/>
              </p:cNvSpPr>
              <p:nvPr/>
            </p:nvSpPr>
            <p:spPr bwMode="auto">
              <a:xfrm rot="3040974">
                <a:off x="4385" y="2960"/>
                <a:ext cx="48" cy="19"/>
              </a:xfrm>
              <a:prstGeom prst="ellipse">
                <a:avLst/>
              </a:prstGeom>
              <a:solidFill>
                <a:srgbClr val="B2B2B2"/>
              </a:solidFill>
              <a:ln w="9525">
                <a:noFill/>
                <a:round/>
                <a:headEnd/>
                <a:tailEnd/>
              </a:ln>
              <a:effectLst/>
            </p:spPr>
            <p:txBody>
              <a:bodyPr/>
              <a:lstStyle/>
              <a:p>
                <a:endParaRPr lang="en-US"/>
              </a:p>
            </p:txBody>
          </p:sp>
          <p:sp>
            <p:nvSpPr>
              <p:cNvPr id="911" name="Freeform 739"/>
              <p:cNvSpPr>
                <a:spLocks/>
              </p:cNvSpPr>
              <p:nvPr/>
            </p:nvSpPr>
            <p:spPr bwMode="auto">
              <a:xfrm>
                <a:off x="4245" y="2532"/>
                <a:ext cx="227" cy="318"/>
              </a:xfrm>
              <a:custGeom>
                <a:avLst/>
                <a:gdLst/>
                <a:ahLst/>
                <a:cxnLst>
                  <a:cxn ang="0">
                    <a:pos x="0" y="194"/>
                  </a:cxn>
                  <a:cxn ang="0">
                    <a:pos x="0" y="0"/>
                  </a:cxn>
                  <a:cxn ang="0">
                    <a:pos x="273" y="193"/>
                  </a:cxn>
                  <a:cxn ang="0">
                    <a:pos x="273" y="383"/>
                  </a:cxn>
                  <a:cxn ang="0">
                    <a:pos x="0" y="194"/>
                  </a:cxn>
                </a:cxnLst>
                <a:rect l="0" t="0" r="r" b="b"/>
                <a:pathLst>
                  <a:path w="273" h="383">
                    <a:moveTo>
                      <a:pt x="0" y="194"/>
                    </a:moveTo>
                    <a:lnTo>
                      <a:pt x="0" y="0"/>
                    </a:lnTo>
                    <a:lnTo>
                      <a:pt x="273" y="193"/>
                    </a:lnTo>
                    <a:lnTo>
                      <a:pt x="273" y="383"/>
                    </a:lnTo>
                    <a:lnTo>
                      <a:pt x="0" y="194"/>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912" name="Oval 740"/>
              <p:cNvSpPr>
                <a:spLocks noChangeArrowheads="1"/>
              </p:cNvSpPr>
              <p:nvPr/>
            </p:nvSpPr>
            <p:spPr bwMode="auto">
              <a:xfrm rot="3040974">
                <a:off x="4254" y="2617"/>
                <a:ext cx="108" cy="75"/>
              </a:xfrm>
              <a:prstGeom prst="ellipse">
                <a:avLst/>
              </a:prstGeom>
              <a:solidFill>
                <a:srgbClr val="565656"/>
              </a:solidFill>
              <a:ln w="9525">
                <a:noFill/>
                <a:round/>
                <a:headEnd/>
                <a:tailEnd/>
              </a:ln>
              <a:effectLst/>
            </p:spPr>
            <p:txBody>
              <a:bodyPr/>
              <a:lstStyle/>
              <a:p>
                <a:endParaRPr lang="en-US"/>
              </a:p>
            </p:txBody>
          </p:sp>
          <p:sp>
            <p:nvSpPr>
              <p:cNvPr id="913" name="Oval 741"/>
              <p:cNvSpPr>
                <a:spLocks noChangeArrowheads="1"/>
              </p:cNvSpPr>
              <p:nvPr/>
            </p:nvSpPr>
            <p:spPr bwMode="auto">
              <a:xfrm rot="3040974">
                <a:off x="4284" y="2645"/>
                <a:ext cx="48" cy="20"/>
              </a:xfrm>
              <a:prstGeom prst="ellipse">
                <a:avLst/>
              </a:prstGeom>
              <a:solidFill>
                <a:srgbClr val="B2B2B2"/>
              </a:solidFill>
              <a:ln w="9525">
                <a:noFill/>
                <a:round/>
                <a:headEnd/>
                <a:tailEnd/>
              </a:ln>
              <a:effectLst/>
            </p:spPr>
            <p:txBody>
              <a:bodyPr/>
              <a:lstStyle/>
              <a:p>
                <a:endParaRPr lang="en-US"/>
              </a:p>
            </p:txBody>
          </p:sp>
          <p:sp>
            <p:nvSpPr>
              <p:cNvPr id="914" name="Oval 742"/>
              <p:cNvSpPr>
                <a:spLocks noChangeArrowheads="1"/>
              </p:cNvSpPr>
              <p:nvPr/>
            </p:nvSpPr>
            <p:spPr bwMode="auto">
              <a:xfrm rot="3040974">
                <a:off x="4355" y="2685"/>
                <a:ext cx="108" cy="75"/>
              </a:xfrm>
              <a:prstGeom prst="ellipse">
                <a:avLst/>
              </a:prstGeom>
              <a:solidFill>
                <a:srgbClr val="565656"/>
              </a:solidFill>
              <a:ln w="9525">
                <a:noFill/>
                <a:round/>
                <a:headEnd/>
                <a:tailEnd/>
              </a:ln>
              <a:effectLst/>
            </p:spPr>
            <p:txBody>
              <a:bodyPr/>
              <a:lstStyle/>
              <a:p>
                <a:endParaRPr lang="en-US"/>
              </a:p>
            </p:txBody>
          </p:sp>
          <p:sp>
            <p:nvSpPr>
              <p:cNvPr id="915" name="Oval 743"/>
              <p:cNvSpPr>
                <a:spLocks noChangeArrowheads="1"/>
              </p:cNvSpPr>
              <p:nvPr/>
            </p:nvSpPr>
            <p:spPr bwMode="auto">
              <a:xfrm rot="3040974">
                <a:off x="4385" y="2713"/>
                <a:ext cx="48" cy="19"/>
              </a:xfrm>
              <a:prstGeom prst="ellipse">
                <a:avLst/>
              </a:prstGeom>
              <a:solidFill>
                <a:srgbClr val="B2B2B2"/>
              </a:solidFill>
              <a:ln w="9525">
                <a:noFill/>
                <a:round/>
                <a:headEnd/>
                <a:tailEnd/>
              </a:ln>
              <a:effectLst/>
            </p:spPr>
            <p:txBody>
              <a:bodyPr/>
              <a:lstStyle/>
              <a:p>
                <a:endParaRPr lang="en-US"/>
              </a:p>
            </p:txBody>
          </p:sp>
          <p:sp>
            <p:nvSpPr>
              <p:cNvPr id="916" name="Freeform 744"/>
              <p:cNvSpPr>
                <a:spLocks/>
              </p:cNvSpPr>
              <p:nvPr/>
            </p:nvSpPr>
            <p:spPr bwMode="auto">
              <a:xfrm>
                <a:off x="4245" y="2282"/>
                <a:ext cx="227" cy="319"/>
              </a:xfrm>
              <a:custGeom>
                <a:avLst/>
                <a:gdLst/>
                <a:ahLst/>
                <a:cxnLst>
                  <a:cxn ang="0">
                    <a:pos x="0" y="194"/>
                  </a:cxn>
                  <a:cxn ang="0">
                    <a:pos x="0" y="0"/>
                  </a:cxn>
                  <a:cxn ang="0">
                    <a:pos x="273" y="193"/>
                  </a:cxn>
                  <a:cxn ang="0">
                    <a:pos x="273" y="383"/>
                  </a:cxn>
                  <a:cxn ang="0">
                    <a:pos x="0" y="194"/>
                  </a:cxn>
                </a:cxnLst>
                <a:rect l="0" t="0" r="r" b="b"/>
                <a:pathLst>
                  <a:path w="273" h="383">
                    <a:moveTo>
                      <a:pt x="0" y="194"/>
                    </a:moveTo>
                    <a:lnTo>
                      <a:pt x="0" y="0"/>
                    </a:lnTo>
                    <a:lnTo>
                      <a:pt x="273" y="193"/>
                    </a:lnTo>
                    <a:lnTo>
                      <a:pt x="273" y="383"/>
                    </a:lnTo>
                    <a:lnTo>
                      <a:pt x="0" y="194"/>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917" name="Oval 745"/>
              <p:cNvSpPr>
                <a:spLocks noChangeArrowheads="1"/>
              </p:cNvSpPr>
              <p:nvPr/>
            </p:nvSpPr>
            <p:spPr bwMode="auto">
              <a:xfrm rot="3040974">
                <a:off x="4253" y="2368"/>
                <a:ext cx="109" cy="75"/>
              </a:xfrm>
              <a:prstGeom prst="ellipse">
                <a:avLst/>
              </a:prstGeom>
              <a:solidFill>
                <a:srgbClr val="565656"/>
              </a:solidFill>
              <a:ln w="9525">
                <a:noFill/>
                <a:round/>
                <a:headEnd/>
                <a:tailEnd/>
              </a:ln>
              <a:effectLst/>
            </p:spPr>
            <p:txBody>
              <a:bodyPr/>
              <a:lstStyle/>
              <a:p>
                <a:endParaRPr lang="en-US"/>
              </a:p>
            </p:txBody>
          </p:sp>
          <p:sp>
            <p:nvSpPr>
              <p:cNvPr id="918" name="Oval 746"/>
              <p:cNvSpPr>
                <a:spLocks noChangeArrowheads="1"/>
              </p:cNvSpPr>
              <p:nvPr/>
            </p:nvSpPr>
            <p:spPr bwMode="auto">
              <a:xfrm rot="3040974">
                <a:off x="4283" y="2396"/>
                <a:ext cx="49" cy="20"/>
              </a:xfrm>
              <a:prstGeom prst="ellipse">
                <a:avLst/>
              </a:prstGeom>
              <a:solidFill>
                <a:srgbClr val="B2B2B2"/>
              </a:solidFill>
              <a:ln w="9525">
                <a:noFill/>
                <a:round/>
                <a:headEnd/>
                <a:tailEnd/>
              </a:ln>
              <a:effectLst/>
            </p:spPr>
            <p:txBody>
              <a:bodyPr/>
              <a:lstStyle/>
              <a:p>
                <a:endParaRPr lang="en-US"/>
              </a:p>
            </p:txBody>
          </p:sp>
          <p:sp>
            <p:nvSpPr>
              <p:cNvPr id="919" name="Oval 747"/>
              <p:cNvSpPr>
                <a:spLocks noChangeArrowheads="1"/>
              </p:cNvSpPr>
              <p:nvPr/>
            </p:nvSpPr>
            <p:spPr bwMode="auto">
              <a:xfrm rot="3040974">
                <a:off x="4355" y="2436"/>
                <a:ext cx="108" cy="75"/>
              </a:xfrm>
              <a:prstGeom prst="ellipse">
                <a:avLst/>
              </a:prstGeom>
              <a:solidFill>
                <a:srgbClr val="565656"/>
              </a:solidFill>
              <a:ln w="9525">
                <a:noFill/>
                <a:round/>
                <a:headEnd/>
                <a:tailEnd/>
              </a:ln>
              <a:effectLst/>
            </p:spPr>
            <p:txBody>
              <a:bodyPr/>
              <a:lstStyle/>
              <a:p>
                <a:endParaRPr lang="en-US"/>
              </a:p>
            </p:txBody>
          </p:sp>
          <p:sp>
            <p:nvSpPr>
              <p:cNvPr id="920" name="Oval 748"/>
              <p:cNvSpPr>
                <a:spLocks noChangeArrowheads="1"/>
              </p:cNvSpPr>
              <p:nvPr/>
            </p:nvSpPr>
            <p:spPr bwMode="auto">
              <a:xfrm rot="3040974">
                <a:off x="4385" y="2464"/>
                <a:ext cx="48" cy="19"/>
              </a:xfrm>
              <a:prstGeom prst="ellipse">
                <a:avLst/>
              </a:prstGeom>
              <a:solidFill>
                <a:srgbClr val="B2B2B2"/>
              </a:solidFill>
              <a:ln w="9525">
                <a:noFill/>
                <a:round/>
                <a:headEnd/>
                <a:tailEnd/>
              </a:ln>
              <a:effectLst/>
            </p:spPr>
            <p:txBody>
              <a:bodyPr/>
              <a:lstStyle/>
              <a:p>
                <a:endParaRPr lang="en-US"/>
              </a:p>
            </p:txBody>
          </p:sp>
          <p:sp>
            <p:nvSpPr>
              <p:cNvPr id="921" name="Freeform 749"/>
              <p:cNvSpPr>
                <a:spLocks/>
              </p:cNvSpPr>
              <p:nvPr/>
            </p:nvSpPr>
            <p:spPr bwMode="auto">
              <a:xfrm>
                <a:off x="3862" y="2013"/>
                <a:ext cx="279" cy="278"/>
              </a:xfrm>
              <a:custGeom>
                <a:avLst/>
                <a:gdLst/>
                <a:ahLst/>
                <a:cxnLst>
                  <a:cxn ang="0">
                    <a:pos x="0" y="97"/>
                  </a:cxn>
                  <a:cxn ang="0">
                    <a:pos x="0" y="0"/>
                  </a:cxn>
                  <a:cxn ang="0">
                    <a:pos x="336" y="236"/>
                  </a:cxn>
                  <a:cxn ang="0">
                    <a:pos x="336" y="334"/>
                  </a:cxn>
                  <a:cxn ang="0">
                    <a:pos x="0" y="97"/>
                  </a:cxn>
                </a:cxnLst>
                <a:rect l="0" t="0" r="r" b="b"/>
                <a:pathLst>
                  <a:path w="336" h="334">
                    <a:moveTo>
                      <a:pt x="0" y="97"/>
                    </a:moveTo>
                    <a:lnTo>
                      <a:pt x="0" y="0"/>
                    </a:lnTo>
                    <a:lnTo>
                      <a:pt x="336" y="236"/>
                    </a:lnTo>
                    <a:lnTo>
                      <a:pt x="336" y="334"/>
                    </a:lnTo>
                    <a:lnTo>
                      <a:pt x="0" y="97"/>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922" name="Freeform 750"/>
              <p:cNvSpPr>
                <a:spLocks/>
              </p:cNvSpPr>
              <p:nvPr/>
            </p:nvSpPr>
            <p:spPr bwMode="auto">
              <a:xfrm>
                <a:off x="3982" y="2221"/>
                <a:ext cx="39" cy="618"/>
              </a:xfrm>
              <a:custGeom>
                <a:avLst/>
                <a:gdLst/>
                <a:ahLst/>
                <a:cxnLst>
                  <a:cxn ang="0">
                    <a:pos x="46" y="743"/>
                  </a:cxn>
                  <a:cxn ang="0">
                    <a:pos x="44" y="32"/>
                  </a:cxn>
                  <a:cxn ang="0">
                    <a:pos x="0" y="0"/>
                  </a:cxn>
                  <a:cxn ang="0">
                    <a:pos x="0" y="708"/>
                  </a:cxn>
                  <a:cxn ang="0">
                    <a:pos x="46" y="743"/>
                  </a:cxn>
                </a:cxnLst>
                <a:rect l="0" t="0" r="r" b="b"/>
                <a:pathLst>
                  <a:path w="46" h="743">
                    <a:moveTo>
                      <a:pt x="46" y="743"/>
                    </a:moveTo>
                    <a:lnTo>
                      <a:pt x="44" y="32"/>
                    </a:lnTo>
                    <a:lnTo>
                      <a:pt x="0" y="0"/>
                    </a:lnTo>
                    <a:lnTo>
                      <a:pt x="0" y="708"/>
                    </a:lnTo>
                    <a:lnTo>
                      <a:pt x="46" y="743"/>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923" name="Freeform 751"/>
              <p:cNvSpPr>
                <a:spLocks/>
              </p:cNvSpPr>
              <p:nvPr/>
            </p:nvSpPr>
            <p:spPr bwMode="auto">
              <a:xfrm>
                <a:off x="3945" y="2282"/>
                <a:ext cx="114" cy="160"/>
              </a:xfrm>
              <a:custGeom>
                <a:avLst/>
                <a:gdLst/>
                <a:ahLst/>
                <a:cxnLst>
                  <a:cxn ang="0">
                    <a:pos x="0" y="194"/>
                  </a:cxn>
                  <a:cxn ang="0">
                    <a:pos x="0" y="0"/>
                  </a:cxn>
                  <a:cxn ang="0">
                    <a:pos x="273" y="193"/>
                  </a:cxn>
                  <a:cxn ang="0">
                    <a:pos x="273" y="383"/>
                  </a:cxn>
                  <a:cxn ang="0">
                    <a:pos x="0" y="194"/>
                  </a:cxn>
                </a:cxnLst>
                <a:rect l="0" t="0" r="r" b="b"/>
                <a:pathLst>
                  <a:path w="273" h="383">
                    <a:moveTo>
                      <a:pt x="0" y="194"/>
                    </a:moveTo>
                    <a:lnTo>
                      <a:pt x="0" y="0"/>
                    </a:lnTo>
                    <a:lnTo>
                      <a:pt x="273" y="193"/>
                    </a:lnTo>
                    <a:lnTo>
                      <a:pt x="273" y="383"/>
                    </a:lnTo>
                    <a:lnTo>
                      <a:pt x="0" y="194"/>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grpSp>
      </p:grpSp>
      <p:grpSp>
        <p:nvGrpSpPr>
          <p:cNvPr id="26" name="Group 752"/>
          <p:cNvGrpSpPr>
            <a:grpSpLocks/>
          </p:cNvGrpSpPr>
          <p:nvPr/>
        </p:nvGrpSpPr>
        <p:grpSpPr bwMode="auto">
          <a:xfrm>
            <a:off x="5991910" y="4385902"/>
            <a:ext cx="452827" cy="667856"/>
            <a:chOff x="2801" y="2880"/>
            <a:chExt cx="553" cy="816"/>
          </a:xfrm>
        </p:grpSpPr>
        <p:grpSp>
          <p:nvGrpSpPr>
            <p:cNvPr id="27" name="Group 753"/>
            <p:cNvGrpSpPr>
              <a:grpSpLocks/>
            </p:cNvGrpSpPr>
            <p:nvPr/>
          </p:nvGrpSpPr>
          <p:grpSpPr bwMode="auto">
            <a:xfrm>
              <a:off x="2801" y="2880"/>
              <a:ext cx="553" cy="816"/>
              <a:chOff x="-7486" y="-2640"/>
              <a:chExt cx="6757" cy="9966"/>
            </a:xfrm>
          </p:grpSpPr>
          <p:sp>
            <p:nvSpPr>
              <p:cNvPr id="969" name="Freeform 754"/>
              <p:cNvSpPr>
                <a:spLocks/>
              </p:cNvSpPr>
              <p:nvPr/>
            </p:nvSpPr>
            <p:spPr bwMode="auto">
              <a:xfrm>
                <a:off x="-3859" y="-77"/>
                <a:ext cx="3130" cy="7403"/>
              </a:xfrm>
              <a:custGeom>
                <a:avLst/>
                <a:gdLst/>
                <a:ahLst/>
                <a:cxnLst>
                  <a:cxn ang="0">
                    <a:pos x="0" y="2214"/>
                  </a:cxn>
                  <a:cxn ang="0">
                    <a:pos x="0" y="7403"/>
                  </a:cxn>
                  <a:cxn ang="0">
                    <a:pos x="3130" y="5190"/>
                  </a:cxn>
                  <a:cxn ang="0">
                    <a:pos x="3130" y="0"/>
                  </a:cxn>
                  <a:cxn ang="0">
                    <a:pos x="0" y="2214"/>
                  </a:cxn>
                </a:cxnLst>
                <a:rect l="0" t="0" r="r" b="b"/>
                <a:pathLst>
                  <a:path w="3130" h="7403">
                    <a:moveTo>
                      <a:pt x="0" y="2214"/>
                    </a:moveTo>
                    <a:lnTo>
                      <a:pt x="0" y="7403"/>
                    </a:lnTo>
                    <a:lnTo>
                      <a:pt x="3130" y="5190"/>
                    </a:lnTo>
                    <a:lnTo>
                      <a:pt x="3130" y="0"/>
                    </a:lnTo>
                    <a:lnTo>
                      <a:pt x="0" y="2214"/>
                    </a:lnTo>
                    <a:close/>
                  </a:path>
                </a:pathLst>
              </a:custGeom>
              <a:solidFill>
                <a:srgbClr val="58595B"/>
              </a:solidFill>
              <a:ln w="9525">
                <a:noFill/>
                <a:round/>
                <a:headEnd/>
                <a:tailEnd/>
              </a:ln>
            </p:spPr>
            <p:txBody>
              <a:bodyPr/>
              <a:lstStyle/>
              <a:p>
                <a:endParaRPr lang="en-US"/>
              </a:p>
            </p:txBody>
          </p:sp>
          <p:sp>
            <p:nvSpPr>
              <p:cNvPr id="970" name="Freeform 755"/>
              <p:cNvSpPr>
                <a:spLocks/>
              </p:cNvSpPr>
              <p:nvPr/>
            </p:nvSpPr>
            <p:spPr bwMode="auto">
              <a:xfrm>
                <a:off x="-7486" y="-2640"/>
                <a:ext cx="6757" cy="4777"/>
              </a:xfrm>
              <a:custGeom>
                <a:avLst/>
                <a:gdLst/>
                <a:ahLst/>
                <a:cxnLst>
                  <a:cxn ang="0">
                    <a:pos x="0" y="2214"/>
                  </a:cxn>
                  <a:cxn ang="0">
                    <a:pos x="3627" y="4777"/>
                  </a:cxn>
                  <a:cxn ang="0">
                    <a:pos x="6757" y="2563"/>
                  </a:cxn>
                  <a:cxn ang="0">
                    <a:pos x="3133" y="0"/>
                  </a:cxn>
                  <a:cxn ang="0">
                    <a:pos x="0" y="2214"/>
                  </a:cxn>
                </a:cxnLst>
                <a:rect l="0" t="0" r="r" b="b"/>
                <a:pathLst>
                  <a:path w="6757" h="4777">
                    <a:moveTo>
                      <a:pt x="0" y="2214"/>
                    </a:moveTo>
                    <a:lnTo>
                      <a:pt x="3627" y="4777"/>
                    </a:lnTo>
                    <a:lnTo>
                      <a:pt x="6757" y="2563"/>
                    </a:lnTo>
                    <a:lnTo>
                      <a:pt x="3133" y="0"/>
                    </a:lnTo>
                    <a:lnTo>
                      <a:pt x="0" y="2214"/>
                    </a:lnTo>
                    <a:close/>
                  </a:path>
                </a:pathLst>
              </a:custGeom>
              <a:solidFill>
                <a:srgbClr val="808284"/>
              </a:solidFill>
              <a:ln w="9525">
                <a:noFill/>
                <a:round/>
                <a:headEnd/>
                <a:tailEnd/>
              </a:ln>
            </p:spPr>
            <p:txBody>
              <a:bodyPr/>
              <a:lstStyle/>
              <a:p>
                <a:endParaRPr lang="en-US"/>
              </a:p>
            </p:txBody>
          </p:sp>
          <p:sp>
            <p:nvSpPr>
              <p:cNvPr id="971" name="Freeform 756"/>
              <p:cNvSpPr>
                <a:spLocks/>
              </p:cNvSpPr>
              <p:nvPr/>
            </p:nvSpPr>
            <p:spPr bwMode="auto">
              <a:xfrm>
                <a:off x="-7486" y="-426"/>
                <a:ext cx="3627" cy="7752"/>
              </a:xfrm>
              <a:custGeom>
                <a:avLst/>
                <a:gdLst/>
                <a:ahLst/>
                <a:cxnLst>
                  <a:cxn ang="0">
                    <a:pos x="3627" y="7752"/>
                  </a:cxn>
                  <a:cxn ang="0">
                    <a:pos x="0" y="5189"/>
                  </a:cxn>
                  <a:cxn ang="0">
                    <a:pos x="0" y="0"/>
                  </a:cxn>
                  <a:cxn ang="0">
                    <a:pos x="0" y="0"/>
                  </a:cxn>
                  <a:cxn ang="0">
                    <a:pos x="3627" y="2563"/>
                  </a:cxn>
                  <a:cxn ang="0">
                    <a:pos x="3627" y="2563"/>
                  </a:cxn>
                  <a:cxn ang="0">
                    <a:pos x="3627" y="7752"/>
                  </a:cxn>
                </a:cxnLst>
                <a:rect l="0" t="0" r="r" b="b"/>
                <a:pathLst>
                  <a:path w="3627" h="7752">
                    <a:moveTo>
                      <a:pt x="3627" y="7752"/>
                    </a:moveTo>
                    <a:lnTo>
                      <a:pt x="0" y="5189"/>
                    </a:lnTo>
                    <a:lnTo>
                      <a:pt x="0" y="0"/>
                    </a:lnTo>
                    <a:lnTo>
                      <a:pt x="0" y="0"/>
                    </a:lnTo>
                    <a:lnTo>
                      <a:pt x="3627" y="2563"/>
                    </a:lnTo>
                    <a:lnTo>
                      <a:pt x="3627" y="2563"/>
                    </a:lnTo>
                    <a:lnTo>
                      <a:pt x="3627" y="7752"/>
                    </a:lnTo>
                    <a:close/>
                  </a:path>
                </a:pathLst>
              </a:custGeom>
              <a:solidFill>
                <a:srgbClr val="000000"/>
              </a:solidFill>
              <a:ln w="9525">
                <a:noFill/>
                <a:round/>
                <a:headEnd/>
                <a:tailEnd/>
              </a:ln>
            </p:spPr>
            <p:txBody>
              <a:bodyPr/>
              <a:lstStyle/>
              <a:p>
                <a:endParaRPr lang="en-US"/>
              </a:p>
            </p:txBody>
          </p:sp>
          <p:sp>
            <p:nvSpPr>
              <p:cNvPr id="972" name="Freeform 757"/>
              <p:cNvSpPr>
                <a:spLocks/>
              </p:cNvSpPr>
              <p:nvPr/>
            </p:nvSpPr>
            <p:spPr bwMode="auto">
              <a:xfrm>
                <a:off x="-7287" y="1081"/>
                <a:ext cx="160" cy="3234"/>
              </a:xfrm>
              <a:custGeom>
                <a:avLst/>
                <a:gdLst/>
                <a:ahLst/>
                <a:cxnLst>
                  <a:cxn ang="0">
                    <a:pos x="160" y="3234"/>
                  </a:cxn>
                  <a:cxn ang="0">
                    <a:pos x="0" y="3120"/>
                  </a:cxn>
                  <a:cxn ang="0">
                    <a:pos x="0" y="0"/>
                  </a:cxn>
                  <a:cxn ang="0">
                    <a:pos x="160" y="113"/>
                  </a:cxn>
                  <a:cxn ang="0">
                    <a:pos x="160" y="3234"/>
                  </a:cxn>
                </a:cxnLst>
                <a:rect l="0" t="0" r="r" b="b"/>
                <a:pathLst>
                  <a:path w="160" h="3234">
                    <a:moveTo>
                      <a:pt x="160" y="3234"/>
                    </a:moveTo>
                    <a:lnTo>
                      <a:pt x="0" y="3120"/>
                    </a:lnTo>
                    <a:lnTo>
                      <a:pt x="0" y="0"/>
                    </a:lnTo>
                    <a:lnTo>
                      <a:pt x="160" y="113"/>
                    </a:lnTo>
                    <a:lnTo>
                      <a:pt x="160" y="3234"/>
                    </a:lnTo>
                    <a:close/>
                  </a:path>
                </a:pathLst>
              </a:custGeom>
              <a:solidFill>
                <a:srgbClr val="A7A9AC"/>
              </a:solidFill>
              <a:ln w="9525">
                <a:noFill/>
                <a:round/>
                <a:headEnd/>
                <a:tailEnd/>
              </a:ln>
            </p:spPr>
            <p:txBody>
              <a:bodyPr/>
              <a:lstStyle/>
              <a:p>
                <a:endParaRPr lang="en-US"/>
              </a:p>
            </p:txBody>
          </p:sp>
          <p:sp>
            <p:nvSpPr>
              <p:cNvPr id="973" name="Freeform 758"/>
              <p:cNvSpPr>
                <a:spLocks/>
              </p:cNvSpPr>
              <p:nvPr/>
            </p:nvSpPr>
            <p:spPr bwMode="auto">
              <a:xfrm>
                <a:off x="-7287" y="119"/>
                <a:ext cx="3217" cy="2814"/>
              </a:xfrm>
              <a:custGeom>
                <a:avLst/>
                <a:gdLst/>
                <a:ahLst/>
                <a:cxnLst>
                  <a:cxn ang="0">
                    <a:pos x="3217" y="2814"/>
                  </a:cxn>
                  <a:cxn ang="0">
                    <a:pos x="0" y="539"/>
                  </a:cxn>
                  <a:cxn ang="0">
                    <a:pos x="0" y="0"/>
                  </a:cxn>
                  <a:cxn ang="0">
                    <a:pos x="3217" y="2275"/>
                  </a:cxn>
                  <a:cxn ang="0">
                    <a:pos x="3217" y="2814"/>
                  </a:cxn>
                </a:cxnLst>
                <a:rect l="0" t="0" r="r" b="b"/>
                <a:pathLst>
                  <a:path w="3217" h="2814">
                    <a:moveTo>
                      <a:pt x="3217" y="2814"/>
                    </a:moveTo>
                    <a:lnTo>
                      <a:pt x="0" y="539"/>
                    </a:lnTo>
                    <a:lnTo>
                      <a:pt x="0" y="0"/>
                    </a:lnTo>
                    <a:lnTo>
                      <a:pt x="3217" y="2275"/>
                    </a:lnTo>
                    <a:lnTo>
                      <a:pt x="3217" y="2814"/>
                    </a:lnTo>
                    <a:close/>
                  </a:path>
                </a:pathLst>
              </a:custGeom>
              <a:solidFill>
                <a:srgbClr val="6D6F71"/>
              </a:solidFill>
              <a:ln w="9525">
                <a:noFill/>
                <a:round/>
                <a:headEnd/>
                <a:tailEnd/>
              </a:ln>
            </p:spPr>
            <p:txBody>
              <a:bodyPr/>
              <a:lstStyle/>
              <a:p>
                <a:endParaRPr lang="en-US"/>
              </a:p>
            </p:txBody>
          </p:sp>
          <p:sp>
            <p:nvSpPr>
              <p:cNvPr id="974" name="Freeform 759"/>
              <p:cNvSpPr>
                <a:spLocks/>
              </p:cNvSpPr>
              <p:nvPr/>
            </p:nvSpPr>
            <p:spPr bwMode="auto">
              <a:xfrm>
                <a:off x="-7013" y="1270"/>
                <a:ext cx="160" cy="3236"/>
              </a:xfrm>
              <a:custGeom>
                <a:avLst/>
                <a:gdLst/>
                <a:ahLst/>
                <a:cxnLst>
                  <a:cxn ang="0">
                    <a:pos x="160" y="3236"/>
                  </a:cxn>
                  <a:cxn ang="0">
                    <a:pos x="0" y="3122"/>
                  </a:cxn>
                  <a:cxn ang="0">
                    <a:pos x="0" y="0"/>
                  </a:cxn>
                  <a:cxn ang="0">
                    <a:pos x="160" y="113"/>
                  </a:cxn>
                  <a:cxn ang="0">
                    <a:pos x="160" y="3236"/>
                  </a:cxn>
                </a:cxnLst>
                <a:rect l="0" t="0" r="r" b="b"/>
                <a:pathLst>
                  <a:path w="160" h="3236">
                    <a:moveTo>
                      <a:pt x="160" y="3236"/>
                    </a:moveTo>
                    <a:lnTo>
                      <a:pt x="0" y="3122"/>
                    </a:lnTo>
                    <a:lnTo>
                      <a:pt x="0" y="0"/>
                    </a:lnTo>
                    <a:lnTo>
                      <a:pt x="160" y="113"/>
                    </a:lnTo>
                    <a:lnTo>
                      <a:pt x="160" y="3236"/>
                    </a:lnTo>
                    <a:close/>
                  </a:path>
                </a:pathLst>
              </a:custGeom>
              <a:solidFill>
                <a:srgbClr val="A7A9AC"/>
              </a:solidFill>
              <a:ln w="9525">
                <a:noFill/>
                <a:round/>
                <a:headEnd/>
                <a:tailEnd/>
              </a:ln>
            </p:spPr>
            <p:txBody>
              <a:bodyPr/>
              <a:lstStyle/>
              <a:p>
                <a:endParaRPr lang="en-US"/>
              </a:p>
            </p:txBody>
          </p:sp>
          <p:sp>
            <p:nvSpPr>
              <p:cNvPr id="975" name="Freeform 760"/>
              <p:cNvSpPr>
                <a:spLocks/>
              </p:cNvSpPr>
              <p:nvPr/>
            </p:nvSpPr>
            <p:spPr bwMode="auto">
              <a:xfrm>
                <a:off x="-6739" y="1459"/>
                <a:ext cx="160" cy="3236"/>
              </a:xfrm>
              <a:custGeom>
                <a:avLst/>
                <a:gdLst/>
                <a:ahLst/>
                <a:cxnLst>
                  <a:cxn ang="0">
                    <a:pos x="160" y="3236"/>
                  </a:cxn>
                  <a:cxn ang="0">
                    <a:pos x="0" y="3122"/>
                  </a:cxn>
                  <a:cxn ang="0">
                    <a:pos x="0" y="0"/>
                  </a:cxn>
                  <a:cxn ang="0">
                    <a:pos x="160" y="113"/>
                  </a:cxn>
                  <a:cxn ang="0">
                    <a:pos x="160" y="3236"/>
                  </a:cxn>
                </a:cxnLst>
                <a:rect l="0" t="0" r="r" b="b"/>
                <a:pathLst>
                  <a:path w="160" h="3236">
                    <a:moveTo>
                      <a:pt x="160" y="3236"/>
                    </a:moveTo>
                    <a:lnTo>
                      <a:pt x="0" y="3122"/>
                    </a:lnTo>
                    <a:lnTo>
                      <a:pt x="0" y="0"/>
                    </a:lnTo>
                    <a:lnTo>
                      <a:pt x="160" y="113"/>
                    </a:lnTo>
                    <a:lnTo>
                      <a:pt x="160" y="3236"/>
                    </a:lnTo>
                    <a:close/>
                  </a:path>
                </a:pathLst>
              </a:custGeom>
              <a:solidFill>
                <a:srgbClr val="A7A9AC"/>
              </a:solidFill>
              <a:ln w="9525">
                <a:noFill/>
                <a:round/>
                <a:headEnd/>
                <a:tailEnd/>
              </a:ln>
            </p:spPr>
            <p:txBody>
              <a:bodyPr/>
              <a:lstStyle/>
              <a:p>
                <a:endParaRPr lang="en-US"/>
              </a:p>
            </p:txBody>
          </p:sp>
          <p:sp>
            <p:nvSpPr>
              <p:cNvPr id="976" name="Freeform 761"/>
              <p:cNvSpPr>
                <a:spLocks/>
              </p:cNvSpPr>
              <p:nvPr/>
            </p:nvSpPr>
            <p:spPr bwMode="auto">
              <a:xfrm>
                <a:off x="-6468" y="1648"/>
                <a:ext cx="161" cy="3236"/>
              </a:xfrm>
              <a:custGeom>
                <a:avLst/>
                <a:gdLst/>
                <a:ahLst/>
                <a:cxnLst>
                  <a:cxn ang="0">
                    <a:pos x="161" y="3236"/>
                  </a:cxn>
                  <a:cxn ang="0">
                    <a:pos x="0" y="3122"/>
                  </a:cxn>
                  <a:cxn ang="0">
                    <a:pos x="0" y="0"/>
                  </a:cxn>
                  <a:cxn ang="0">
                    <a:pos x="161" y="115"/>
                  </a:cxn>
                  <a:cxn ang="0">
                    <a:pos x="161" y="3236"/>
                  </a:cxn>
                </a:cxnLst>
                <a:rect l="0" t="0" r="r" b="b"/>
                <a:pathLst>
                  <a:path w="161" h="3236">
                    <a:moveTo>
                      <a:pt x="161" y="3236"/>
                    </a:moveTo>
                    <a:lnTo>
                      <a:pt x="0" y="3122"/>
                    </a:lnTo>
                    <a:lnTo>
                      <a:pt x="0" y="0"/>
                    </a:lnTo>
                    <a:lnTo>
                      <a:pt x="161" y="115"/>
                    </a:lnTo>
                    <a:lnTo>
                      <a:pt x="161" y="3236"/>
                    </a:lnTo>
                    <a:close/>
                  </a:path>
                </a:pathLst>
              </a:custGeom>
              <a:solidFill>
                <a:srgbClr val="A7A9AC"/>
              </a:solidFill>
              <a:ln w="9525">
                <a:noFill/>
                <a:round/>
                <a:headEnd/>
                <a:tailEnd/>
              </a:ln>
            </p:spPr>
            <p:txBody>
              <a:bodyPr/>
              <a:lstStyle/>
              <a:p>
                <a:endParaRPr lang="en-US"/>
              </a:p>
            </p:txBody>
          </p:sp>
          <p:sp>
            <p:nvSpPr>
              <p:cNvPr id="977" name="Freeform 762"/>
              <p:cNvSpPr>
                <a:spLocks/>
              </p:cNvSpPr>
              <p:nvPr/>
            </p:nvSpPr>
            <p:spPr bwMode="auto">
              <a:xfrm>
                <a:off x="-6194" y="1839"/>
                <a:ext cx="161" cy="3234"/>
              </a:xfrm>
              <a:custGeom>
                <a:avLst/>
                <a:gdLst/>
                <a:ahLst/>
                <a:cxnLst>
                  <a:cxn ang="0">
                    <a:pos x="161" y="3234"/>
                  </a:cxn>
                  <a:cxn ang="0">
                    <a:pos x="0" y="3120"/>
                  </a:cxn>
                  <a:cxn ang="0">
                    <a:pos x="0" y="0"/>
                  </a:cxn>
                  <a:cxn ang="0">
                    <a:pos x="161" y="113"/>
                  </a:cxn>
                  <a:cxn ang="0">
                    <a:pos x="161" y="3234"/>
                  </a:cxn>
                </a:cxnLst>
                <a:rect l="0" t="0" r="r" b="b"/>
                <a:pathLst>
                  <a:path w="161" h="3234">
                    <a:moveTo>
                      <a:pt x="161" y="3234"/>
                    </a:moveTo>
                    <a:lnTo>
                      <a:pt x="0" y="3120"/>
                    </a:lnTo>
                    <a:lnTo>
                      <a:pt x="0" y="0"/>
                    </a:lnTo>
                    <a:lnTo>
                      <a:pt x="161" y="113"/>
                    </a:lnTo>
                    <a:lnTo>
                      <a:pt x="161" y="3234"/>
                    </a:lnTo>
                    <a:close/>
                  </a:path>
                </a:pathLst>
              </a:custGeom>
              <a:solidFill>
                <a:srgbClr val="A7A9AC"/>
              </a:solidFill>
              <a:ln w="9525">
                <a:noFill/>
                <a:round/>
                <a:headEnd/>
                <a:tailEnd/>
              </a:ln>
            </p:spPr>
            <p:txBody>
              <a:bodyPr/>
              <a:lstStyle/>
              <a:p>
                <a:endParaRPr lang="en-US"/>
              </a:p>
            </p:txBody>
          </p:sp>
          <p:sp>
            <p:nvSpPr>
              <p:cNvPr id="978" name="Freeform 763"/>
              <p:cNvSpPr>
                <a:spLocks/>
              </p:cNvSpPr>
              <p:nvPr/>
            </p:nvSpPr>
            <p:spPr bwMode="auto">
              <a:xfrm>
                <a:off x="-5919" y="2028"/>
                <a:ext cx="160" cy="3236"/>
              </a:xfrm>
              <a:custGeom>
                <a:avLst/>
                <a:gdLst/>
                <a:ahLst/>
                <a:cxnLst>
                  <a:cxn ang="0">
                    <a:pos x="160" y="3236"/>
                  </a:cxn>
                  <a:cxn ang="0">
                    <a:pos x="0" y="3123"/>
                  </a:cxn>
                  <a:cxn ang="0">
                    <a:pos x="0" y="0"/>
                  </a:cxn>
                  <a:cxn ang="0">
                    <a:pos x="160" y="113"/>
                  </a:cxn>
                  <a:cxn ang="0">
                    <a:pos x="160" y="3236"/>
                  </a:cxn>
                </a:cxnLst>
                <a:rect l="0" t="0" r="r" b="b"/>
                <a:pathLst>
                  <a:path w="160" h="3236">
                    <a:moveTo>
                      <a:pt x="160" y="3236"/>
                    </a:moveTo>
                    <a:lnTo>
                      <a:pt x="0" y="3123"/>
                    </a:lnTo>
                    <a:lnTo>
                      <a:pt x="0" y="0"/>
                    </a:lnTo>
                    <a:lnTo>
                      <a:pt x="160" y="113"/>
                    </a:lnTo>
                    <a:lnTo>
                      <a:pt x="160" y="3236"/>
                    </a:lnTo>
                    <a:close/>
                  </a:path>
                </a:pathLst>
              </a:custGeom>
              <a:solidFill>
                <a:srgbClr val="A7A9AC"/>
              </a:solidFill>
              <a:ln w="9525">
                <a:noFill/>
                <a:round/>
                <a:headEnd/>
                <a:tailEnd/>
              </a:ln>
            </p:spPr>
            <p:txBody>
              <a:bodyPr/>
              <a:lstStyle/>
              <a:p>
                <a:endParaRPr lang="en-US"/>
              </a:p>
            </p:txBody>
          </p:sp>
          <p:sp>
            <p:nvSpPr>
              <p:cNvPr id="979" name="Freeform 764"/>
              <p:cNvSpPr>
                <a:spLocks/>
              </p:cNvSpPr>
              <p:nvPr/>
            </p:nvSpPr>
            <p:spPr bwMode="auto">
              <a:xfrm>
                <a:off x="-5645" y="2217"/>
                <a:ext cx="158" cy="3236"/>
              </a:xfrm>
              <a:custGeom>
                <a:avLst/>
                <a:gdLst/>
                <a:ahLst/>
                <a:cxnLst>
                  <a:cxn ang="0">
                    <a:pos x="158" y="3236"/>
                  </a:cxn>
                  <a:cxn ang="0">
                    <a:pos x="0" y="3123"/>
                  </a:cxn>
                  <a:cxn ang="0">
                    <a:pos x="0" y="0"/>
                  </a:cxn>
                  <a:cxn ang="0">
                    <a:pos x="158" y="113"/>
                  </a:cxn>
                  <a:cxn ang="0">
                    <a:pos x="158" y="3236"/>
                  </a:cxn>
                </a:cxnLst>
                <a:rect l="0" t="0" r="r" b="b"/>
                <a:pathLst>
                  <a:path w="158" h="3236">
                    <a:moveTo>
                      <a:pt x="158" y="3236"/>
                    </a:moveTo>
                    <a:lnTo>
                      <a:pt x="0" y="3123"/>
                    </a:lnTo>
                    <a:lnTo>
                      <a:pt x="0" y="0"/>
                    </a:lnTo>
                    <a:lnTo>
                      <a:pt x="158" y="113"/>
                    </a:lnTo>
                    <a:lnTo>
                      <a:pt x="158" y="3236"/>
                    </a:lnTo>
                    <a:close/>
                  </a:path>
                </a:pathLst>
              </a:custGeom>
              <a:solidFill>
                <a:srgbClr val="A7A9AC"/>
              </a:solidFill>
              <a:ln w="9525">
                <a:noFill/>
                <a:round/>
                <a:headEnd/>
                <a:tailEnd/>
              </a:ln>
            </p:spPr>
            <p:txBody>
              <a:bodyPr/>
              <a:lstStyle/>
              <a:p>
                <a:endParaRPr lang="en-US"/>
              </a:p>
            </p:txBody>
          </p:sp>
          <p:sp>
            <p:nvSpPr>
              <p:cNvPr id="980" name="Freeform 765"/>
              <p:cNvSpPr>
                <a:spLocks/>
              </p:cNvSpPr>
              <p:nvPr/>
            </p:nvSpPr>
            <p:spPr bwMode="auto">
              <a:xfrm>
                <a:off x="-5374" y="2406"/>
                <a:ext cx="161" cy="3236"/>
              </a:xfrm>
              <a:custGeom>
                <a:avLst/>
                <a:gdLst/>
                <a:ahLst/>
                <a:cxnLst>
                  <a:cxn ang="0">
                    <a:pos x="161" y="3236"/>
                  </a:cxn>
                  <a:cxn ang="0">
                    <a:pos x="0" y="3123"/>
                  </a:cxn>
                  <a:cxn ang="0">
                    <a:pos x="0" y="0"/>
                  </a:cxn>
                  <a:cxn ang="0">
                    <a:pos x="161" y="116"/>
                  </a:cxn>
                  <a:cxn ang="0">
                    <a:pos x="161" y="3236"/>
                  </a:cxn>
                </a:cxnLst>
                <a:rect l="0" t="0" r="r" b="b"/>
                <a:pathLst>
                  <a:path w="161" h="3236">
                    <a:moveTo>
                      <a:pt x="161" y="3236"/>
                    </a:moveTo>
                    <a:lnTo>
                      <a:pt x="0" y="3123"/>
                    </a:lnTo>
                    <a:lnTo>
                      <a:pt x="0" y="0"/>
                    </a:lnTo>
                    <a:lnTo>
                      <a:pt x="161" y="116"/>
                    </a:lnTo>
                    <a:lnTo>
                      <a:pt x="161" y="3236"/>
                    </a:lnTo>
                    <a:close/>
                  </a:path>
                </a:pathLst>
              </a:custGeom>
              <a:solidFill>
                <a:srgbClr val="A7A9AC"/>
              </a:solidFill>
              <a:ln w="9525">
                <a:noFill/>
                <a:round/>
                <a:headEnd/>
                <a:tailEnd/>
              </a:ln>
            </p:spPr>
            <p:txBody>
              <a:bodyPr/>
              <a:lstStyle/>
              <a:p>
                <a:endParaRPr lang="en-US"/>
              </a:p>
            </p:txBody>
          </p:sp>
          <p:sp>
            <p:nvSpPr>
              <p:cNvPr id="981" name="Freeform 766"/>
              <p:cNvSpPr>
                <a:spLocks/>
              </p:cNvSpPr>
              <p:nvPr/>
            </p:nvSpPr>
            <p:spPr bwMode="auto">
              <a:xfrm>
                <a:off x="-5100" y="2597"/>
                <a:ext cx="161" cy="3234"/>
              </a:xfrm>
              <a:custGeom>
                <a:avLst/>
                <a:gdLst/>
                <a:ahLst/>
                <a:cxnLst>
                  <a:cxn ang="0">
                    <a:pos x="161" y="3234"/>
                  </a:cxn>
                  <a:cxn ang="0">
                    <a:pos x="0" y="3121"/>
                  </a:cxn>
                  <a:cxn ang="0">
                    <a:pos x="0" y="0"/>
                  </a:cxn>
                  <a:cxn ang="0">
                    <a:pos x="161" y="114"/>
                  </a:cxn>
                  <a:cxn ang="0">
                    <a:pos x="161" y="3234"/>
                  </a:cxn>
                </a:cxnLst>
                <a:rect l="0" t="0" r="r" b="b"/>
                <a:pathLst>
                  <a:path w="161" h="3234">
                    <a:moveTo>
                      <a:pt x="161" y="3234"/>
                    </a:moveTo>
                    <a:lnTo>
                      <a:pt x="0" y="3121"/>
                    </a:lnTo>
                    <a:lnTo>
                      <a:pt x="0" y="0"/>
                    </a:lnTo>
                    <a:lnTo>
                      <a:pt x="161" y="114"/>
                    </a:lnTo>
                    <a:lnTo>
                      <a:pt x="161" y="3234"/>
                    </a:lnTo>
                    <a:close/>
                  </a:path>
                </a:pathLst>
              </a:custGeom>
              <a:solidFill>
                <a:srgbClr val="A7A9AC"/>
              </a:solidFill>
              <a:ln w="9525">
                <a:noFill/>
                <a:round/>
                <a:headEnd/>
                <a:tailEnd/>
              </a:ln>
            </p:spPr>
            <p:txBody>
              <a:bodyPr/>
              <a:lstStyle/>
              <a:p>
                <a:endParaRPr lang="en-US"/>
              </a:p>
            </p:txBody>
          </p:sp>
          <p:sp>
            <p:nvSpPr>
              <p:cNvPr id="982" name="Freeform 767"/>
              <p:cNvSpPr>
                <a:spLocks/>
              </p:cNvSpPr>
              <p:nvPr/>
            </p:nvSpPr>
            <p:spPr bwMode="auto">
              <a:xfrm>
                <a:off x="-4826" y="2786"/>
                <a:ext cx="161" cy="3236"/>
              </a:xfrm>
              <a:custGeom>
                <a:avLst/>
                <a:gdLst/>
                <a:ahLst/>
                <a:cxnLst>
                  <a:cxn ang="0">
                    <a:pos x="161" y="3236"/>
                  </a:cxn>
                  <a:cxn ang="0">
                    <a:pos x="0" y="3121"/>
                  </a:cxn>
                  <a:cxn ang="0">
                    <a:pos x="0" y="0"/>
                  </a:cxn>
                  <a:cxn ang="0">
                    <a:pos x="161" y="114"/>
                  </a:cxn>
                  <a:cxn ang="0">
                    <a:pos x="161" y="3236"/>
                  </a:cxn>
                </a:cxnLst>
                <a:rect l="0" t="0" r="r" b="b"/>
                <a:pathLst>
                  <a:path w="161" h="3236">
                    <a:moveTo>
                      <a:pt x="161" y="3236"/>
                    </a:moveTo>
                    <a:lnTo>
                      <a:pt x="0" y="3121"/>
                    </a:lnTo>
                    <a:lnTo>
                      <a:pt x="0" y="0"/>
                    </a:lnTo>
                    <a:lnTo>
                      <a:pt x="161" y="114"/>
                    </a:lnTo>
                    <a:lnTo>
                      <a:pt x="161" y="3236"/>
                    </a:lnTo>
                    <a:close/>
                  </a:path>
                </a:pathLst>
              </a:custGeom>
              <a:solidFill>
                <a:srgbClr val="A7A9AC"/>
              </a:solidFill>
              <a:ln w="9525">
                <a:noFill/>
                <a:round/>
                <a:headEnd/>
                <a:tailEnd/>
              </a:ln>
            </p:spPr>
            <p:txBody>
              <a:bodyPr/>
              <a:lstStyle/>
              <a:p>
                <a:endParaRPr lang="en-US"/>
              </a:p>
            </p:txBody>
          </p:sp>
          <p:sp>
            <p:nvSpPr>
              <p:cNvPr id="983" name="Freeform 768"/>
              <p:cNvSpPr>
                <a:spLocks/>
              </p:cNvSpPr>
              <p:nvPr/>
            </p:nvSpPr>
            <p:spPr bwMode="auto">
              <a:xfrm>
                <a:off x="-4552" y="2975"/>
                <a:ext cx="161" cy="3236"/>
              </a:xfrm>
              <a:custGeom>
                <a:avLst/>
                <a:gdLst/>
                <a:ahLst/>
                <a:cxnLst>
                  <a:cxn ang="0">
                    <a:pos x="161" y="3236"/>
                  </a:cxn>
                  <a:cxn ang="0">
                    <a:pos x="0" y="3123"/>
                  </a:cxn>
                  <a:cxn ang="0">
                    <a:pos x="0" y="0"/>
                  </a:cxn>
                  <a:cxn ang="0">
                    <a:pos x="161" y="114"/>
                  </a:cxn>
                  <a:cxn ang="0">
                    <a:pos x="161" y="3236"/>
                  </a:cxn>
                </a:cxnLst>
                <a:rect l="0" t="0" r="r" b="b"/>
                <a:pathLst>
                  <a:path w="161" h="3236">
                    <a:moveTo>
                      <a:pt x="161" y="3236"/>
                    </a:moveTo>
                    <a:lnTo>
                      <a:pt x="0" y="3123"/>
                    </a:lnTo>
                    <a:lnTo>
                      <a:pt x="0" y="0"/>
                    </a:lnTo>
                    <a:lnTo>
                      <a:pt x="161" y="114"/>
                    </a:lnTo>
                    <a:lnTo>
                      <a:pt x="161" y="3236"/>
                    </a:lnTo>
                    <a:close/>
                  </a:path>
                </a:pathLst>
              </a:custGeom>
              <a:solidFill>
                <a:srgbClr val="A7A9AC"/>
              </a:solidFill>
              <a:ln w="9525">
                <a:noFill/>
                <a:round/>
                <a:headEnd/>
                <a:tailEnd/>
              </a:ln>
            </p:spPr>
            <p:txBody>
              <a:bodyPr/>
              <a:lstStyle/>
              <a:p>
                <a:endParaRPr lang="en-US"/>
              </a:p>
            </p:txBody>
          </p:sp>
          <p:sp>
            <p:nvSpPr>
              <p:cNvPr id="984" name="Freeform 769"/>
              <p:cNvSpPr>
                <a:spLocks/>
              </p:cNvSpPr>
              <p:nvPr/>
            </p:nvSpPr>
            <p:spPr bwMode="auto">
              <a:xfrm>
                <a:off x="-4280" y="3164"/>
                <a:ext cx="161" cy="3236"/>
              </a:xfrm>
              <a:custGeom>
                <a:avLst/>
                <a:gdLst/>
                <a:ahLst/>
                <a:cxnLst>
                  <a:cxn ang="0">
                    <a:pos x="161" y="3236"/>
                  </a:cxn>
                  <a:cxn ang="0">
                    <a:pos x="0" y="3123"/>
                  </a:cxn>
                  <a:cxn ang="0">
                    <a:pos x="0" y="0"/>
                  </a:cxn>
                  <a:cxn ang="0">
                    <a:pos x="161" y="116"/>
                  </a:cxn>
                  <a:cxn ang="0">
                    <a:pos x="161" y="3236"/>
                  </a:cxn>
                </a:cxnLst>
                <a:rect l="0" t="0" r="r" b="b"/>
                <a:pathLst>
                  <a:path w="161" h="3236">
                    <a:moveTo>
                      <a:pt x="161" y="3236"/>
                    </a:moveTo>
                    <a:lnTo>
                      <a:pt x="0" y="3123"/>
                    </a:lnTo>
                    <a:lnTo>
                      <a:pt x="0" y="0"/>
                    </a:lnTo>
                    <a:lnTo>
                      <a:pt x="161" y="116"/>
                    </a:lnTo>
                    <a:lnTo>
                      <a:pt x="161" y="3236"/>
                    </a:lnTo>
                    <a:close/>
                  </a:path>
                </a:pathLst>
              </a:custGeom>
              <a:solidFill>
                <a:srgbClr val="A7A9AC"/>
              </a:solidFill>
              <a:ln w="9525">
                <a:noFill/>
                <a:round/>
                <a:headEnd/>
                <a:tailEnd/>
              </a:ln>
            </p:spPr>
            <p:txBody>
              <a:bodyPr/>
              <a:lstStyle/>
              <a:p>
                <a:endParaRPr lang="en-US"/>
              </a:p>
            </p:txBody>
          </p:sp>
        </p:grpSp>
        <p:grpSp>
          <p:nvGrpSpPr>
            <p:cNvPr id="28" name="Group 770"/>
            <p:cNvGrpSpPr>
              <a:grpSpLocks/>
            </p:cNvGrpSpPr>
            <p:nvPr/>
          </p:nvGrpSpPr>
          <p:grpSpPr bwMode="auto">
            <a:xfrm>
              <a:off x="2955" y="3354"/>
              <a:ext cx="129" cy="337"/>
              <a:chOff x="2688" y="576"/>
              <a:chExt cx="1344" cy="3524"/>
            </a:xfrm>
          </p:grpSpPr>
          <p:sp>
            <p:nvSpPr>
              <p:cNvPr id="948" name="Freeform 771"/>
              <p:cNvSpPr>
                <a:spLocks/>
              </p:cNvSpPr>
              <p:nvPr/>
            </p:nvSpPr>
            <p:spPr bwMode="auto">
              <a:xfrm>
                <a:off x="2688" y="576"/>
                <a:ext cx="1344" cy="930"/>
              </a:xfrm>
              <a:custGeom>
                <a:avLst/>
                <a:gdLst/>
                <a:ahLst/>
                <a:cxnLst>
                  <a:cxn ang="0">
                    <a:pos x="0" y="855"/>
                  </a:cxn>
                  <a:cxn ang="0">
                    <a:pos x="232" y="1023"/>
                  </a:cxn>
                  <a:cxn ang="0">
                    <a:pos x="1476" y="168"/>
                  </a:cxn>
                  <a:cxn ang="0">
                    <a:pos x="1243" y="0"/>
                  </a:cxn>
                  <a:cxn ang="0">
                    <a:pos x="0" y="855"/>
                  </a:cxn>
                </a:cxnLst>
                <a:rect l="0" t="0" r="r" b="b"/>
                <a:pathLst>
                  <a:path w="1476" h="1023">
                    <a:moveTo>
                      <a:pt x="0" y="855"/>
                    </a:moveTo>
                    <a:lnTo>
                      <a:pt x="232" y="1023"/>
                    </a:lnTo>
                    <a:lnTo>
                      <a:pt x="1476" y="168"/>
                    </a:lnTo>
                    <a:lnTo>
                      <a:pt x="1243" y="0"/>
                    </a:lnTo>
                    <a:lnTo>
                      <a:pt x="0" y="855"/>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949" name="Freeform 772"/>
              <p:cNvSpPr>
                <a:spLocks/>
              </p:cNvSpPr>
              <p:nvPr/>
            </p:nvSpPr>
            <p:spPr bwMode="auto">
              <a:xfrm>
                <a:off x="2899" y="729"/>
                <a:ext cx="1133" cy="3371"/>
              </a:xfrm>
              <a:custGeom>
                <a:avLst/>
                <a:gdLst/>
                <a:ahLst/>
                <a:cxnLst>
                  <a:cxn ang="0">
                    <a:pos x="0" y="855"/>
                  </a:cxn>
                  <a:cxn ang="0">
                    <a:pos x="0" y="3708"/>
                  </a:cxn>
                  <a:cxn ang="0">
                    <a:pos x="1244" y="2853"/>
                  </a:cxn>
                  <a:cxn ang="0">
                    <a:pos x="1244" y="0"/>
                  </a:cxn>
                  <a:cxn ang="0">
                    <a:pos x="0" y="855"/>
                  </a:cxn>
                </a:cxnLst>
                <a:rect l="0" t="0" r="r" b="b"/>
                <a:pathLst>
                  <a:path w="1244" h="3708">
                    <a:moveTo>
                      <a:pt x="0" y="855"/>
                    </a:moveTo>
                    <a:lnTo>
                      <a:pt x="0" y="3708"/>
                    </a:lnTo>
                    <a:lnTo>
                      <a:pt x="1244" y="2853"/>
                    </a:lnTo>
                    <a:lnTo>
                      <a:pt x="1244" y="0"/>
                    </a:lnTo>
                    <a:lnTo>
                      <a:pt x="0" y="855"/>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950" name="Freeform 773"/>
              <p:cNvSpPr>
                <a:spLocks/>
              </p:cNvSpPr>
              <p:nvPr/>
            </p:nvSpPr>
            <p:spPr bwMode="auto">
              <a:xfrm>
                <a:off x="2688" y="1353"/>
                <a:ext cx="211" cy="2747"/>
              </a:xfrm>
              <a:custGeom>
                <a:avLst/>
                <a:gdLst/>
                <a:ahLst/>
                <a:cxnLst>
                  <a:cxn ang="0">
                    <a:pos x="232" y="3021"/>
                  </a:cxn>
                  <a:cxn ang="0">
                    <a:pos x="0" y="2854"/>
                  </a:cxn>
                  <a:cxn ang="0">
                    <a:pos x="0" y="2854"/>
                  </a:cxn>
                  <a:cxn ang="0">
                    <a:pos x="0" y="0"/>
                  </a:cxn>
                  <a:cxn ang="0">
                    <a:pos x="0" y="0"/>
                  </a:cxn>
                  <a:cxn ang="0">
                    <a:pos x="232" y="168"/>
                  </a:cxn>
                  <a:cxn ang="0">
                    <a:pos x="232" y="168"/>
                  </a:cxn>
                  <a:cxn ang="0">
                    <a:pos x="232" y="3021"/>
                  </a:cxn>
                </a:cxnLst>
                <a:rect l="0" t="0" r="r" b="b"/>
                <a:pathLst>
                  <a:path w="232" h="3021">
                    <a:moveTo>
                      <a:pt x="232" y="3021"/>
                    </a:moveTo>
                    <a:lnTo>
                      <a:pt x="0" y="2854"/>
                    </a:lnTo>
                    <a:lnTo>
                      <a:pt x="0" y="2854"/>
                    </a:lnTo>
                    <a:lnTo>
                      <a:pt x="0" y="0"/>
                    </a:lnTo>
                    <a:lnTo>
                      <a:pt x="0" y="0"/>
                    </a:lnTo>
                    <a:lnTo>
                      <a:pt x="232" y="168"/>
                    </a:lnTo>
                    <a:lnTo>
                      <a:pt x="232" y="168"/>
                    </a:lnTo>
                    <a:lnTo>
                      <a:pt x="232" y="3021"/>
                    </a:lnTo>
                    <a:close/>
                  </a:path>
                </a:pathLst>
              </a:custGeom>
              <a:solidFill>
                <a:srgbClr val="C0C0C0"/>
              </a:solidFill>
              <a:ln w="9525" cap="flat" cmpd="sng">
                <a:noFill/>
                <a:prstDash val="solid"/>
                <a:round/>
                <a:headEnd type="none" w="med" len="med"/>
                <a:tailEnd type="none" w="med" len="med"/>
              </a:ln>
              <a:effectLst/>
            </p:spPr>
            <p:txBody>
              <a:bodyPr/>
              <a:lstStyle/>
              <a:p>
                <a:endParaRPr lang="en-US"/>
              </a:p>
            </p:txBody>
          </p:sp>
          <p:sp>
            <p:nvSpPr>
              <p:cNvPr id="951" name="Freeform 774"/>
              <p:cNvSpPr>
                <a:spLocks/>
              </p:cNvSpPr>
              <p:nvPr/>
            </p:nvSpPr>
            <p:spPr bwMode="auto">
              <a:xfrm>
                <a:off x="2753" y="1908"/>
                <a:ext cx="75" cy="148"/>
              </a:xfrm>
              <a:custGeom>
                <a:avLst/>
                <a:gdLst/>
                <a:ahLst/>
                <a:cxnLst>
                  <a:cxn ang="0">
                    <a:pos x="83" y="56"/>
                  </a:cxn>
                  <a:cxn ang="0">
                    <a:pos x="0" y="0"/>
                  </a:cxn>
                  <a:cxn ang="0">
                    <a:pos x="0" y="0"/>
                  </a:cxn>
                  <a:cxn ang="0">
                    <a:pos x="0" y="104"/>
                  </a:cxn>
                  <a:cxn ang="0">
                    <a:pos x="0" y="104"/>
                  </a:cxn>
                  <a:cxn ang="0">
                    <a:pos x="83" y="163"/>
                  </a:cxn>
                  <a:cxn ang="0">
                    <a:pos x="83" y="163"/>
                  </a:cxn>
                  <a:cxn ang="0">
                    <a:pos x="83" y="56"/>
                  </a:cxn>
                </a:cxnLst>
                <a:rect l="0" t="0" r="r" b="b"/>
                <a:pathLst>
                  <a:path w="83" h="163">
                    <a:moveTo>
                      <a:pt x="83" y="56"/>
                    </a:moveTo>
                    <a:lnTo>
                      <a:pt x="0" y="0"/>
                    </a:lnTo>
                    <a:lnTo>
                      <a:pt x="0" y="0"/>
                    </a:lnTo>
                    <a:lnTo>
                      <a:pt x="0" y="104"/>
                    </a:lnTo>
                    <a:lnTo>
                      <a:pt x="0" y="104"/>
                    </a:lnTo>
                    <a:lnTo>
                      <a:pt x="83" y="163"/>
                    </a:lnTo>
                    <a:lnTo>
                      <a:pt x="83" y="163"/>
                    </a:lnTo>
                    <a:lnTo>
                      <a:pt x="83" y="56"/>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952" name="Freeform 775"/>
              <p:cNvSpPr>
                <a:spLocks/>
              </p:cNvSpPr>
              <p:nvPr/>
            </p:nvSpPr>
            <p:spPr bwMode="auto">
              <a:xfrm>
                <a:off x="2753" y="1790"/>
                <a:ext cx="75" cy="148"/>
              </a:xfrm>
              <a:custGeom>
                <a:avLst/>
                <a:gdLst/>
                <a:ahLst/>
                <a:cxnLst>
                  <a:cxn ang="0">
                    <a:pos x="83" y="57"/>
                  </a:cxn>
                  <a:cxn ang="0">
                    <a:pos x="0" y="0"/>
                  </a:cxn>
                  <a:cxn ang="0">
                    <a:pos x="0" y="0"/>
                  </a:cxn>
                  <a:cxn ang="0">
                    <a:pos x="0" y="104"/>
                  </a:cxn>
                  <a:cxn ang="0">
                    <a:pos x="0" y="104"/>
                  </a:cxn>
                  <a:cxn ang="0">
                    <a:pos x="83" y="163"/>
                  </a:cxn>
                  <a:cxn ang="0">
                    <a:pos x="83" y="163"/>
                  </a:cxn>
                  <a:cxn ang="0">
                    <a:pos x="83" y="57"/>
                  </a:cxn>
                </a:cxnLst>
                <a:rect l="0" t="0" r="r" b="b"/>
                <a:pathLst>
                  <a:path w="83" h="163">
                    <a:moveTo>
                      <a:pt x="83" y="57"/>
                    </a:moveTo>
                    <a:lnTo>
                      <a:pt x="0" y="0"/>
                    </a:lnTo>
                    <a:lnTo>
                      <a:pt x="0" y="0"/>
                    </a:lnTo>
                    <a:lnTo>
                      <a:pt x="0" y="104"/>
                    </a:lnTo>
                    <a:lnTo>
                      <a:pt x="0" y="104"/>
                    </a:lnTo>
                    <a:lnTo>
                      <a:pt x="83" y="163"/>
                    </a:lnTo>
                    <a:lnTo>
                      <a:pt x="83" y="163"/>
                    </a:lnTo>
                    <a:lnTo>
                      <a:pt x="83" y="57"/>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953" name="Freeform 776"/>
              <p:cNvSpPr>
                <a:spLocks/>
              </p:cNvSpPr>
              <p:nvPr/>
            </p:nvSpPr>
            <p:spPr bwMode="auto">
              <a:xfrm>
                <a:off x="2753" y="1670"/>
                <a:ext cx="75" cy="148"/>
              </a:xfrm>
              <a:custGeom>
                <a:avLst/>
                <a:gdLst/>
                <a:ahLst/>
                <a:cxnLst>
                  <a:cxn ang="0">
                    <a:pos x="83" y="59"/>
                  </a:cxn>
                  <a:cxn ang="0">
                    <a:pos x="0" y="0"/>
                  </a:cxn>
                  <a:cxn ang="0">
                    <a:pos x="0" y="0"/>
                  </a:cxn>
                  <a:cxn ang="0">
                    <a:pos x="0" y="104"/>
                  </a:cxn>
                  <a:cxn ang="0">
                    <a:pos x="0" y="104"/>
                  </a:cxn>
                  <a:cxn ang="0">
                    <a:pos x="83" y="163"/>
                  </a:cxn>
                  <a:cxn ang="0">
                    <a:pos x="83" y="163"/>
                  </a:cxn>
                  <a:cxn ang="0">
                    <a:pos x="83" y="59"/>
                  </a:cxn>
                </a:cxnLst>
                <a:rect l="0" t="0" r="r" b="b"/>
                <a:pathLst>
                  <a:path w="83" h="163">
                    <a:moveTo>
                      <a:pt x="83" y="59"/>
                    </a:moveTo>
                    <a:lnTo>
                      <a:pt x="0" y="0"/>
                    </a:lnTo>
                    <a:lnTo>
                      <a:pt x="0" y="0"/>
                    </a:lnTo>
                    <a:lnTo>
                      <a:pt x="0" y="104"/>
                    </a:lnTo>
                    <a:lnTo>
                      <a:pt x="0" y="104"/>
                    </a:lnTo>
                    <a:lnTo>
                      <a:pt x="83" y="163"/>
                    </a:lnTo>
                    <a:lnTo>
                      <a:pt x="83" y="163"/>
                    </a:lnTo>
                    <a:lnTo>
                      <a:pt x="83" y="59"/>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954" name="Freeform 777"/>
              <p:cNvSpPr>
                <a:spLocks/>
              </p:cNvSpPr>
              <p:nvPr/>
            </p:nvSpPr>
            <p:spPr bwMode="auto">
              <a:xfrm>
                <a:off x="2753" y="1547"/>
                <a:ext cx="75" cy="148"/>
              </a:xfrm>
              <a:custGeom>
                <a:avLst/>
                <a:gdLst/>
                <a:ahLst/>
                <a:cxnLst>
                  <a:cxn ang="0">
                    <a:pos x="83" y="59"/>
                  </a:cxn>
                  <a:cxn ang="0">
                    <a:pos x="0" y="0"/>
                  </a:cxn>
                  <a:cxn ang="0">
                    <a:pos x="0" y="0"/>
                  </a:cxn>
                  <a:cxn ang="0">
                    <a:pos x="0" y="106"/>
                  </a:cxn>
                  <a:cxn ang="0">
                    <a:pos x="0" y="106"/>
                  </a:cxn>
                  <a:cxn ang="0">
                    <a:pos x="83" y="163"/>
                  </a:cxn>
                  <a:cxn ang="0">
                    <a:pos x="83" y="163"/>
                  </a:cxn>
                  <a:cxn ang="0">
                    <a:pos x="83" y="59"/>
                  </a:cxn>
                </a:cxnLst>
                <a:rect l="0" t="0" r="r" b="b"/>
                <a:pathLst>
                  <a:path w="83" h="163">
                    <a:moveTo>
                      <a:pt x="83" y="59"/>
                    </a:moveTo>
                    <a:lnTo>
                      <a:pt x="0" y="0"/>
                    </a:lnTo>
                    <a:lnTo>
                      <a:pt x="0" y="0"/>
                    </a:lnTo>
                    <a:lnTo>
                      <a:pt x="0" y="106"/>
                    </a:lnTo>
                    <a:lnTo>
                      <a:pt x="0" y="106"/>
                    </a:lnTo>
                    <a:lnTo>
                      <a:pt x="83" y="163"/>
                    </a:lnTo>
                    <a:lnTo>
                      <a:pt x="83" y="163"/>
                    </a:lnTo>
                    <a:lnTo>
                      <a:pt x="83" y="59"/>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955" name="Freeform 778"/>
              <p:cNvSpPr>
                <a:spLocks/>
              </p:cNvSpPr>
              <p:nvPr/>
            </p:nvSpPr>
            <p:spPr bwMode="auto">
              <a:xfrm>
                <a:off x="2753" y="3494"/>
                <a:ext cx="75" cy="149"/>
              </a:xfrm>
              <a:custGeom>
                <a:avLst/>
                <a:gdLst/>
                <a:ahLst/>
                <a:cxnLst>
                  <a:cxn ang="0">
                    <a:pos x="83" y="59"/>
                  </a:cxn>
                  <a:cxn ang="0">
                    <a:pos x="0" y="0"/>
                  </a:cxn>
                  <a:cxn ang="0">
                    <a:pos x="0" y="0"/>
                  </a:cxn>
                  <a:cxn ang="0">
                    <a:pos x="0" y="104"/>
                  </a:cxn>
                  <a:cxn ang="0">
                    <a:pos x="0" y="104"/>
                  </a:cxn>
                  <a:cxn ang="0">
                    <a:pos x="83" y="163"/>
                  </a:cxn>
                  <a:cxn ang="0">
                    <a:pos x="83" y="163"/>
                  </a:cxn>
                  <a:cxn ang="0">
                    <a:pos x="83" y="59"/>
                  </a:cxn>
                </a:cxnLst>
                <a:rect l="0" t="0" r="r" b="b"/>
                <a:pathLst>
                  <a:path w="83" h="163">
                    <a:moveTo>
                      <a:pt x="83" y="59"/>
                    </a:moveTo>
                    <a:lnTo>
                      <a:pt x="0" y="0"/>
                    </a:lnTo>
                    <a:lnTo>
                      <a:pt x="0" y="0"/>
                    </a:lnTo>
                    <a:lnTo>
                      <a:pt x="0" y="104"/>
                    </a:lnTo>
                    <a:lnTo>
                      <a:pt x="0" y="104"/>
                    </a:lnTo>
                    <a:lnTo>
                      <a:pt x="83" y="163"/>
                    </a:lnTo>
                    <a:lnTo>
                      <a:pt x="83" y="163"/>
                    </a:lnTo>
                    <a:lnTo>
                      <a:pt x="83" y="59"/>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956" name="Freeform 779"/>
              <p:cNvSpPr>
                <a:spLocks/>
              </p:cNvSpPr>
              <p:nvPr/>
            </p:nvSpPr>
            <p:spPr bwMode="auto">
              <a:xfrm>
                <a:off x="2753" y="3373"/>
                <a:ext cx="75" cy="150"/>
              </a:xfrm>
              <a:custGeom>
                <a:avLst/>
                <a:gdLst/>
                <a:ahLst/>
                <a:cxnLst>
                  <a:cxn ang="0">
                    <a:pos x="83" y="59"/>
                  </a:cxn>
                  <a:cxn ang="0">
                    <a:pos x="0" y="0"/>
                  </a:cxn>
                  <a:cxn ang="0">
                    <a:pos x="0" y="0"/>
                  </a:cxn>
                  <a:cxn ang="0">
                    <a:pos x="0" y="106"/>
                  </a:cxn>
                  <a:cxn ang="0">
                    <a:pos x="0" y="106"/>
                  </a:cxn>
                  <a:cxn ang="0">
                    <a:pos x="83" y="165"/>
                  </a:cxn>
                  <a:cxn ang="0">
                    <a:pos x="83" y="165"/>
                  </a:cxn>
                  <a:cxn ang="0">
                    <a:pos x="83" y="59"/>
                  </a:cxn>
                </a:cxnLst>
                <a:rect l="0" t="0" r="r" b="b"/>
                <a:pathLst>
                  <a:path w="83" h="165">
                    <a:moveTo>
                      <a:pt x="83" y="59"/>
                    </a:moveTo>
                    <a:lnTo>
                      <a:pt x="0" y="0"/>
                    </a:lnTo>
                    <a:lnTo>
                      <a:pt x="0" y="0"/>
                    </a:lnTo>
                    <a:lnTo>
                      <a:pt x="0" y="106"/>
                    </a:lnTo>
                    <a:lnTo>
                      <a:pt x="0" y="106"/>
                    </a:lnTo>
                    <a:lnTo>
                      <a:pt x="83" y="165"/>
                    </a:lnTo>
                    <a:lnTo>
                      <a:pt x="83" y="165"/>
                    </a:lnTo>
                    <a:lnTo>
                      <a:pt x="83" y="59"/>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957" name="Freeform 780"/>
              <p:cNvSpPr>
                <a:spLocks/>
              </p:cNvSpPr>
              <p:nvPr/>
            </p:nvSpPr>
            <p:spPr bwMode="auto">
              <a:xfrm>
                <a:off x="2753" y="3797"/>
                <a:ext cx="75" cy="148"/>
              </a:xfrm>
              <a:custGeom>
                <a:avLst/>
                <a:gdLst/>
                <a:ahLst/>
                <a:cxnLst>
                  <a:cxn ang="0">
                    <a:pos x="83" y="59"/>
                  </a:cxn>
                  <a:cxn ang="0">
                    <a:pos x="0" y="0"/>
                  </a:cxn>
                  <a:cxn ang="0">
                    <a:pos x="0" y="0"/>
                  </a:cxn>
                  <a:cxn ang="0">
                    <a:pos x="0" y="107"/>
                  </a:cxn>
                  <a:cxn ang="0">
                    <a:pos x="0" y="107"/>
                  </a:cxn>
                  <a:cxn ang="0">
                    <a:pos x="83" y="163"/>
                  </a:cxn>
                  <a:cxn ang="0">
                    <a:pos x="83" y="163"/>
                  </a:cxn>
                  <a:cxn ang="0">
                    <a:pos x="83" y="59"/>
                  </a:cxn>
                </a:cxnLst>
                <a:rect l="0" t="0" r="r" b="b"/>
                <a:pathLst>
                  <a:path w="83" h="163">
                    <a:moveTo>
                      <a:pt x="83" y="59"/>
                    </a:moveTo>
                    <a:lnTo>
                      <a:pt x="0" y="0"/>
                    </a:lnTo>
                    <a:lnTo>
                      <a:pt x="0" y="0"/>
                    </a:lnTo>
                    <a:lnTo>
                      <a:pt x="0" y="107"/>
                    </a:lnTo>
                    <a:lnTo>
                      <a:pt x="0" y="107"/>
                    </a:lnTo>
                    <a:lnTo>
                      <a:pt x="83" y="163"/>
                    </a:lnTo>
                    <a:lnTo>
                      <a:pt x="83" y="163"/>
                    </a:lnTo>
                    <a:lnTo>
                      <a:pt x="83" y="59"/>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958" name="Freeform 781"/>
              <p:cNvSpPr>
                <a:spLocks/>
              </p:cNvSpPr>
              <p:nvPr/>
            </p:nvSpPr>
            <p:spPr bwMode="auto">
              <a:xfrm>
                <a:off x="2753" y="3677"/>
                <a:ext cx="75" cy="148"/>
              </a:xfrm>
              <a:custGeom>
                <a:avLst/>
                <a:gdLst/>
                <a:ahLst/>
                <a:cxnLst>
                  <a:cxn ang="0">
                    <a:pos x="83" y="59"/>
                  </a:cxn>
                  <a:cxn ang="0">
                    <a:pos x="0" y="0"/>
                  </a:cxn>
                  <a:cxn ang="0">
                    <a:pos x="0" y="0"/>
                  </a:cxn>
                  <a:cxn ang="0">
                    <a:pos x="0" y="104"/>
                  </a:cxn>
                  <a:cxn ang="0">
                    <a:pos x="0" y="104"/>
                  </a:cxn>
                  <a:cxn ang="0">
                    <a:pos x="83" y="163"/>
                  </a:cxn>
                  <a:cxn ang="0">
                    <a:pos x="83" y="163"/>
                  </a:cxn>
                  <a:cxn ang="0">
                    <a:pos x="83" y="59"/>
                  </a:cxn>
                </a:cxnLst>
                <a:rect l="0" t="0" r="r" b="b"/>
                <a:pathLst>
                  <a:path w="83" h="163">
                    <a:moveTo>
                      <a:pt x="83" y="59"/>
                    </a:moveTo>
                    <a:lnTo>
                      <a:pt x="0" y="0"/>
                    </a:lnTo>
                    <a:lnTo>
                      <a:pt x="0" y="0"/>
                    </a:lnTo>
                    <a:lnTo>
                      <a:pt x="0" y="104"/>
                    </a:lnTo>
                    <a:lnTo>
                      <a:pt x="0" y="104"/>
                    </a:lnTo>
                    <a:lnTo>
                      <a:pt x="83" y="163"/>
                    </a:lnTo>
                    <a:lnTo>
                      <a:pt x="83" y="163"/>
                    </a:lnTo>
                    <a:lnTo>
                      <a:pt x="83" y="59"/>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959" name="Freeform 782"/>
              <p:cNvSpPr>
                <a:spLocks/>
              </p:cNvSpPr>
              <p:nvPr/>
            </p:nvSpPr>
            <p:spPr bwMode="auto">
              <a:xfrm>
                <a:off x="2753" y="3256"/>
                <a:ext cx="75" cy="148"/>
              </a:xfrm>
              <a:custGeom>
                <a:avLst/>
                <a:gdLst/>
                <a:ahLst/>
                <a:cxnLst>
                  <a:cxn ang="0">
                    <a:pos x="83" y="59"/>
                  </a:cxn>
                  <a:cxn ang="0">
                    <a:pos x="0" y="0"/>
                  </a:cxn>
                  <a:cxn ang="0">
                    <a:pos x="0" y="0"/>
                  </a:cxn>
                  <a:cxn ang="0">
                    <a:pos x="0" y="104"/>
                  </a:cxn>
                  <a:cxn ang="0">
                    <a:pos x="0" y="104"/>
                  </a:cxn>
                  <a:cxn ang="0">
                    <a:pos x="83" y="163"/>
                  </a:cxn>
                  <a:cxn ang="0">
                    <a:pos x="83" y="163"/>
                  </a:cxn>
                  <a:cxn ang="0">
                    <a:pos x="83" y="59"/>
                  </a:cxn>
                </a:cxnLst>
                <a:rect l="0" t="0" r="r" b="b"/>
                <a:pathLst>
                  <a:path w="83" h="163">
                    <a:moveTo>
                      <a:pt x="83" y="59"/>
                    </a:moveTo>
                    <a:lnTo>
                      <a:pt x="0" y="0"/>
                    </a:lnTo>
                    <a:lnTo>
                      <a:pt x="0" y="0"/>
                    </a:lnTo>
                    <a:lnTo>
                      <a:pt x="0" y="104"/>
                    </a:lnTo>
                    <a:lnTo>
                      <a:pt x="0" y="104"/>
                    </a:lnTo>
                    <a:lnTo>
                      <a:pt x="83" y="163"/>
                    </a:lnTo>
                    <a:lnTo>
                      <a:pt x="83" y="163"/>
                    </a:lnTo>
                    <a:lnTo>
                      <a:pt x="83" y="59"/>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960" name="Freeform 783"/>
              <p:cNvSpPr>
                <a:spLocks/>
              </p:cNvSpPr>
              <p:nvPr/>
            </p:nvSpPr>
            <p:spPr bwMode="auto">
              <a:xfrm>
                <a:off x="2753" y="3138"/>
                <a:ext cx="75" cy="148"/>
              </a:xfrm>
              <a:custGeom>
                <a:avLst/>
                <a:gdLst/>
                <a:ahLst/>
                <a:cxnLst>
                  <a:cxn ang="0">
                    <a:pos x="83" y="59"/>
                  </a:cxn>
                  <a:cxn ang="0">
                    <a:pos x="0" y="0"/>
                  </a:cxn>
                  <a:cxn ang="0">
                    <a:pos x="0" y="0"/>
                  </a:cxn>
                  <a:cxn ang="0">
                    <a:pos x="0" y="104"/>
                  </a:cxn>
                  <a:cxn ang="0">
                    <a:pos x="0" y="104"/>
                  </a:cxn>
                  <a:cxn ang="0">
                    <a:pos x="83" y="163"/>
                  </a:cxn>
                  <a:cxn ang="0">
                    <a:pos x="83" y="163"/>
                  </a:cxn>
                  <a:cxn ang="0">
                    <a:pos x="83" y="59"/>
                  </a:cxn>
                </a:cxnLst>
                <a:rect l="0" t="0" r="r" b="b"/>
                <a:pathLst>
                  <a:path w="83" h="163">
                    <a:moveTo>
                      <a:pt x="83" y="59"/>
                    </a:moveTo>
                    <a:lnTo>
                      <a:pt x="0" y="0"/>
                    </a:lnTo>
                    <a:lnTo>
                      <a:pt x="0" y="0"/>
                    </a:lnTo>
                    <a:lnTo>
                      <a:pt x="0" y="104"/>
                    </a:lnTo>
                    <a:lnTo>
                      <a:pt x="0" y="104"/>
                    </a:lnTo>
                    <a:lnTo>
                      <a:pt x="83" y="163"/>
                    </a:lnTo>
                    <a:lnTo>
                      <a:pt x="83" y="163"/>
                    </a:lnTo>
                    <a:lnTo>
                      <a:pt x="83" y="59"/>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961" name="Freeform 784"/>
              <p:cNvSpPr>
                <a:spLocks/>
              </p:cNvSpPr>
              <p:nvPr/>
            </p:nvSpPr>
            <p:spPr bwMode="auto">
              <a:xfrm>
                <a:off x="2753" y="2973"/>
                <a:ext cx="75" cy="148"/>
              </a:xfrm>
              <a:custGeom>
                <a:avLst/>
                <a:gdLst/>
                <a:ahLst/>
                <a:cxnLst>
                  <a:cxn ang="0">
                    <a:pos x="83" y="59"/>
                  </a:cxn>
                  <a:cxn ang="0">
                    <a:pos x="0" y="0"/>
                  </a:cxn>
                  <a:cxn ang="0">
                    <a:pos x="0" y="0"/>
                  </a:cxn>
                  <a:cxn ang="0">
                    <a:pos x="0" y="104"/>
                  </a:cxn>
                  <a:cxn ang="0">
                    <a:pos x="0" y="104"/>
                  </a:cxn>
                  <a:cxn ang="0">
                    <a:pos x="83" y="163"/>
                  </a:cxn>
                  <a:cxn ang="0">
                    <a:pos x="83" y="163"/>
                  </a:cxn>
                  <a:cxn ang="0">
                    <a:pos x="83" y="59"/>
                  </a:cxn>
                </a:cxnLst>
                <a:rect l="0" t="0" r="r" b="b"/>
                <a:pathLst>
                  <a:path w="83" h="163">
                    <a:moveTo>
                      <a:pt x="83" y="59"/>
                    </a:moveTo>
                    <a:lnTo>
                      <a:pt x="0" y="0"/>
                    </a:lnTo>
                    <a:lnTo>
                      <a:pt x="0" y="0"/>
                    </a:lnTo>
                    <a:lnTo>
                      <a:pt x="0" y="104"/>
                    </a:lnTo>
                    <a:lnTo>
                      <a:pt x="0" y="104"/>
                    </a:lnTo>
                    <a:lnTo>
                      <a:pt x="83" y="163"/>
                    </a:lnTo>
                    <a:lnTo>
                      <a:pt x="83" y="163"/>
                    </a:lnTo>
                    <a:lnTo>
                      <a:pt x="83" y="59"/>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962" name="Freeform 785"/>
              <p:cNvSpPr>
                <a:spLocks/>
              </p:cNvSpPr>
              <p:nvPr/>
            </p:nvSpPr>
            <p:spPr bwMode="auto">
              <a:xfrm>
                <a:off x="2753" y="2851"/>
                <a:ext cx="75" cy="150"/>
              </a:xfrm>
              <a:custGeom>
                <a:avLst/>
                <a:gdLst/>
                <a:ahLst/>
                <a:cxnLst>
                  <a:cxn ang="0">
                    <a:pos x="83" y="59"/>
                  </a:cxn>
                  <a:cxn ang="0">
                    <a:pos x="0" y="0"/>
                  </a:cxn>
                  <a:cxn ang="0">
                    <a:pos x="0" y="0"/>
                  </a:cxn>
                  <a:cxn ang="0">
                    <a:pos x="0" y="106"/>
                  </a:cxn>
                  <a:cxn ang="0">
                    <a:pos x="0" y="106"/>
                  </a:cxn>
                  <a:cxn ang="0">
                    <a:pos x="83" y="165"/>
                  </a:cxn>
                  <a:cxn ang="0">
                    <a:pos x="83" y="165"/>
                  </a:cxn>
                  <a:cxn ang="0">
                    <a:pos x="83" y="59"/>
                  </a:cxn>
                </a:cxnLst>
                <a:rect l="0" t="0" r="r" b="b"/>
                <a:pathLst>
                  <a:path w="83" h="165">
                    <a:moveTo>
                      <a:pt x="83" y="59"/>
                    </a:moveTo>
                    <a:lnTo>
                      <a:pt x="0" y="0"/>
                    </a:lnTo>
                    <a:lnTo>
                      <a:pt x="0" y="0"/>
                    </a:lnTo>
                    <a:lnTo>
                      <a:pt x="0" y="106"/>
                    </a:lnTo>
                    <a:lnTo>
                      <a:pt x="0" y="106"/>
                    </a:lnTo>
                    <a:lnTo>
                      <a:pt x="83" y="165"/>
                    </a:lnTo>
                    <a:lnTo>
                      <a:pt x="83" y="165"/>
                    </a:lnTo>
                    <a:lnTo>
                      <a:pt x="83" y="59"/>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963" name="Freeform 786"/>
              <p:cNvSpPr>
                <a:spLocks/>
              </p:cNvSpPr>
              <p:nvPr/>
            </p:nvSpPr>
            <p:spPr bwMode="auto">
              <a:xfrm>
                <a:off x="2753" y="2734"/>
                <a:ext cx="75" cy="149"/>
              </a:xfrm>
              <a:custGeom>
                <a:avLst/>
                <a:gdLst/>
                <a:ahLst/>
                <a:cxnLst>
                  <a:cxn ang="0">
                    <a:pos x="83" y="59"/>
                  </a:cxn>
                  <a:cxn ang="0">
                    <a:pos x="0" y="0"/>
                  </a:cxn>
                  <a:cxn ang="0">
                    <a:pos x="0" y="0"/>
                  </a:cxn>
                  <a:cxn ang="0">
                    <a:pos x="0" y="104"/>
                  </a:cxn>
                  <a:cxn ang="0">
                    <a:pos x="0" y="104"/>
                  </a:cxn>
                  <a:cxn ang="0">
                    <a:pos x="83" y="163"/>
                  </a:cxn>
                  <a:cxn ang="0">
                    <a:pos x="83" y="163"/>
                  </a:cxn>
                  <a:cxn ang="0">
                    <a:pos x="83" y="59"/>
                  </a:cxn>
                </a:cxnLst>
                <a:rect l="0" t="0" r="r" b="b"/>
                <a:pathLst>
                  <a:path w="83" h="163">
                    <a:moveTo>
                      <a:pt x="83" y="59"/>
                    </a:moveTo>
                    <a:lnTo>
                      <a:pt x="0" y="0"/>
                    </a:lnTo>
                    <a:lnTo>
                      <a:pt x="0" y="0"/>
                    </a:lnTo>
                    <a:lnTo>
                      <a:pt x="0" y="104"/>
                    </a:lnTo>
                    <a:lnTo>
                      <a:pt x="0" y="104"/>
                    </a:lnTo>
                    <a:lnTo>
                      <a:pt x="83" y="163"/>
                    </a:lnTo>
                    <a:lnTo>
                      <a:pt x="83" y="163"/>
                    </a:lnTo>
                    <a:lnTo>
                      <a:pt x="83" y="59"/>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964" name="Freeform 787"/>
              <p:cNvSpPr>
                <a:spLocks/>
              </p:cNvSpPr>
              <p:nvPr/>
            </p:nvSpPr>
            <p:spPr bwMode="auto">
              <a:xfrm>
                <a:off x="2753" y="2616"/>
                <a:ext cx="75" cy="148"/>
              </a:xfrm>
              <a:custGeom>
                <a:avLst/>
                <a:gdLst/>
                <a:ahLst/>
                <a:cxnLst>
                  <a:cxn ang="0">
                    <a:pos x="83" y="59"/>
                  </a:cxn>
                  <a:cxn ang="0">
                    <a:pos x="0" y="0"/>
                  </a:cxn>
                  <a:cxn ang="0">
                    <a:pos x="0" y="0"/>
                  </a:cxn>
                  <a:cxn ang="0">
                    <a:pos x="0" y="104"/>
                  </a:cxn>
                  <a:cxn ang="0">
                    <a:pos x="0" y="104"/>
                  </a:cxn>
                  <a:cxn ang="0">
                    <a:pos x="83" y="163"/>
                  </a:cxn>
                  <a:cxn ang="0">
                    <a:pos x="83" y="163"/>
                  </a:cxn>
                  <a:cxn ang="0">
                    <a:pos x="83" y="59"/>
                  </a:cxn>
                </a:cxnLst>
                <a:rect l="0" t="0" r="r" b="b"/>
                <a:pathLst>
                  <a:path w="83" h="163">
                    <a:moveTo>
                      <a:pt x="83" y="59"/>
                    </a:moveTo>
                    <a:lnTo>
                      <a:pt x="0" y="0"/>
                    </a:lnTo>
                    <a:lnTo>
                      <a:pt x="0" y="0"/>
                    </a:lnTo>
                    <a:lnTo>
                      <a:pt x="0" y="104"/>
                    </a:lnTo>
                    <a:lnTo>
                      <a:pt x="0" y="104"/>
                    </a:lnTo>
                    <a:lnTo>
                      <a:pt x="83" y="163"/>
                    </a:lnTo>
                    <a:lnTo>
                      <a:pt x="83" y="163"/>
                    </a:lnTo>
                    <a:lnTo>
                      <a:pt x="83" y="59"/>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965" name="Freeform 788"/>
              <p:cNvSpPr>
                <a:spLocks/>
              </p:cNvSpPr>
              <p:nvPr/>
            </p:nvSpPr>
            <p:spPr bwMode="auto">
              <a:xfrm>
                <a:off x="2753" y="2444"/>
                <a:ext cx="75" cy="149"/>
              </a:xfrm>
              <a:custGeom>
                <a:avLst/>
                <a:gdLst/>
                <a:ahLst/>
                <a:cxnLst>
                  <a:cxn ang="0">
                    <a:pos x="83" y="57"/>
                  </a:cxn>
                  <a:cxn ang="0">
                    <a:pos x="0" y="0"/>
                  </a:cxn>
                  <a:cxn ang="0">
                    <a:pos x="0" y="0"/>
                  </a:cxn>
                  <a:cxn ang="0">
                    <a:pos x="0" y="104"/>
                  </a:cxn>
                  <a:cxn ang="0">
                    <a:pos x="0" y="104"/>
                  </a:cxn>
                  <a:cxn ang="0">
                    <a:pos x="83" y="163"/>
                  </a:cxn>
                  <a:cxn ang="0">
                    <a:pos x="83" y="163"/>
                  </a:cxn>
                  <a:cxn ang="0">
                    <a:pos x="83" y="57"/>
                  </a:cxn>
                </a:cxnLst>
                <a:rect l="0" t="0" r="r" b="b"/>
                <a:pathLst>
                  <a:path w="83" h="163">
                    <a:moveTo>
                      <a:pt x="83" y="57"/>
                    </a:moveTo>
                    <a:lnTo>
                      <a:pt x="0" y="0"/>
                    </a:lnTo>
                    <a:lnTo>
                      <a:pt x="0" y="0"/>
                    </a:lnTo>
                    <a:lnTo>
                      <a:pt x="0" y="104"/>
                    </a:lnTo>
                    <a:lnTo>
                      <a:pt x="0" y="104"/>
                    </a:lnTo>
                    <a:lnTo>
                      <a:pt x="83" y="163"/>
                    </a:lnTo>
                    <a:lnTo>
                      <a:pt x="83" y="163"/>
                    </a:lnTo>
                    <a:lnTo>
                      <a:pt x="83" y="57"/>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966" name="Freeform 789"/>
              <p:cNvSpPr>
                <a:spLocks/>
              </p:cNvSpPr>
              <p:nvPr/>
            </p:nvSpPr>
            <p:spPr bwMode="auto">
              <a:xfrm>
                <a:off x="2753" y="2323"/>
                <a:ext cx="75" cy="148"/>
              </a:xfrm>
              <a:custGeom>
                <a:avLst/>
                <a:gdLst/>
                <a:ahLst/>
                <a:cxnLst>
                  <a:cxn ang="0">
                    <a:pos x="83" y="59"/>
                  </a:cxn>
                  <a:cxn ang="0">
                    <a:pos x="0" y="0"/>
                  </a:cxn>
                  <a:cxn ang="0">
                    <a:pos x="0" y="0"/>
                  </a:cxn>
                  <a:cxn ang="0">
                    <a:pos x="0" y="104"/>
                  </a:cxn>
                  <a:cxn ang="0">
                    <a:pos x="0" y="104"/>
                  </a:cxn>
                  <a:cxn ang="0">
                    <a:pos x="83" y="163"/>
                  </a:cxn>
                  <a:cxn ang="0">
                    <a:pos x="83" y="163"/>
                  </a:cxn>
                  <a:cxn ang="0">
                    <a:pos x="83" y="59"/>
                  </a:cxn>
                </a:cxnLst>
                <a:rect l="0" t="0" r="r" b="b"/>
                <a:pathLst>
                  <a:path w="83" h="163">
                    <a:moveTo>
                      <a:pt x="83" y="59"/>
                    </a:moveTo>
                    <a:lnTo>
                      <a:pt x="0" y="0"/>
                    </a:lnTo>
                    <a:lnTo>
                      <a:pt x="0" y="0"/>
                    </a:lnTo>
                    <a:lnTo>
                      <a:pt x="0" y="104"/>
                    </a:lnTo>
                    <a:lnTo>
                      <a:pt x="0" y="104"/>
                    </a:lnTo>
                    <a:lnTo>
                      <a:pt x="83" y="163"/>
                    </a:lnTo>
                    <a:lnTo>
                      <a:pt x="83" y="163"/>
                    </a:lnTo>
                    <a:lnTo>
                      <a:pt x="83" y="59"/>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967" name="Freeform 790"/>
              <p:cNvSpPr>
                <a:spLocks/>
              </p:cNvSpPr>
              <p:nvPr/>
            </p:nvSpPr>
            <p:spPr bwMode="auto">
              <a:xfrm>
                <a:off x="2753" y="2206"/>
                <a:ext cx="75" cy="148"/>
              </a:xfrm>
              <a:custGeom>
                <a:avLst/>
                <a:gdLst/>
                <a:ahLst/>
                <a:cxnLst>
                  <a:cxn ang="0">
                    <a:pos x="83" y="57"/>
                  </a:cxn>
                  <a:cxn ang="0">
                    <a:pos x="0" y="0"/>
                  </a:cxn>
                  <a:cxn ang="0">
                    <a:pos x="0" y="0"/>
                  </a:cxn>
                  <a:cxn ang="0">
                    <a:pos x="0" y="104"/>
                  </a:cxn>
                  <a:cxn ang="0">
                    <a:pos x="0" y="104"/>
                  </a:cxn>
                  <a:cxn ang="0">
                    <a:pos x="83" y="163"/>
                  </a:cxn>
                  <a:cxn ang="0">
                    <a:pos x="83" y="163"/>
                  </a:cxn>
                  <a:cxn ang="0">
                    <a:pos x="83" y="57"/>
                  </a:cxn>
                </a:cxnLst>
                <a:rect l="0" t="0" r="r" b="b"/>
                <a:pathLst>
                  <a:path w="83" h="163">
                    <a:moveTo>
                      <a:pt x="83" y="57"/>
                    </a:moveTo>
                    <a:lnTo>
                      <a:pt x="0" y="0"/>
                    </a:lnTo>
                    <a:lnTo>
                      <a:pt x="0" y="0"/>
                    </a:lnTo>
                    <a:lnTo>
                      <a:pt x="0" y="104"/>
                    </a:lnTo>
                    <a:lnTo>
                      <a:pt x="0" y="104"/>
                    </a:lnTo>
                    <a:lnTo>
                      <a:pt x="83" y="163"/>
                    </a:lnTo>
                    <a:lnTo>
                      <a:pt x="83" y="163"/>
                    </a:lnTo>
                    <a:lnTo>
                      <a:pt x="83" y="57"/>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968" name="Freeform 791"/>
              <p:cNvSpPr>
                <a:spLocks/>
              </p:cNvSpPr>
              <p:nvPr/>
            </p:nvSpPr>
            <p:spPr bwMode="auto">
              <a:xfrm>
                <a:off x="2753" y="2088"/>
                <a:ext cx="75" cy="148"/>
              </a:xfrm>
              <a:custGeom>
                <a:avLst/>
                <a:gdLst/>
                <a:ahLst/>
                <a:cxnLst>
                  <a:cxn ang="0">
                    <a:pos x="83" y="57"/>
                  </a:cxn>
                  <a:cxn ang="0">
                    <a:pos x="0" y="0"/>
                  </a:cxn>
                  <a:cxn ang="0">
                    <a:pos x="0" y="0"/>
                  </a:cxn>
                  <a:cxn ang="0">
                    <a:pos x="0" y="104"/>
                  </a:cxn>
                  <a:cxn ang="0">
                    <a:pos x="0" y="104"/>
                  </a:cxn>
                  <a:cxn ang="0">
                    <a:pos x="83" y="163"/>
                  </a:cxn>
                  <a:cxn ang="0">
                    <a:pos x="83" y="163"/>
                  </a:cxn>
                  <a:cxn ang="0">
                    <a:pos x="83" y="57"/>
                  </a:cxn>
                </a:cxnLst>
                <a:rect l="0" t="0" r="r" b="b"/>
                <a:pathLst>
                  <a:path w="83" h="163">
                    <a:moveTo>
                      <a:pt x="83" y="57"/>
                    </a:moveTo>
                    <a:lnTo>
                      <a:pt x="0" y="0"/>
                    </a:lnTo>
                    <a:lnTo>
                      <a:pt x="0" y="0"/>
                    </a:lnTo>
                    <a:lnTo>
                      <a:pt x="0" y="104"/>
                    </a:lnTo>
                    <a:lnTo>
                      <a:pt x="0" y="104"/>
                    </a:lnTo>
                    <a:lnTo>
                      <a:pt x="83" y="163"/>
                    </a:lnTo>
                    <a:lnTo>
                      <a:pt x="83" y="163"/>
                    </a:lnTo>
                    <a:lnTo>
                      <a:pt x="83" y="57"/>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grpSp>
      </p:grpSp>
      <p:grpSp>
        <p:nvGrpSpPr>
          <p:cNvPr id="29" name="Group 798"/>
          <p:cNvGrpSpPr>
            <a:grpSpLocks/>
          </p:cNvGrpSpPr>
          <p:nvPr/>
        </p:nvGrpSpPr>
        <p:grpSpPr bwMode="auto">
          <a:xfrm>
            <a:off x="7952475" y="2825038"/>
            <a:ext cx="452827" cy="667856"/>
            <a:chOff x="2801" y="2880"/>
            <a:chExt cx="553" cy="816"/>
          </a:xfrm>
        </p:grpSpPr>
        <p:grpSp>
          <p:nvGrpSpPr>
            <p:cNvPr id="30" name="Group 799"/>
            <p:cNvGrpSpPr>
              <a:grpSpLocks/>
            </p:cNvGrpSpPr>
            <p:nvPr/>
          </p:nvGrpSpPr>
          <p:grpSpPr bwMode="auto">
            <a:xfrm>
              <a:off x="2801" y="2880"/>
              <a:ext cx="553" cy="816"/>
              <a:chOff x="-7486" y="-2640"/>
              <a:chExt cx="6757" cy="9966"/>
            </a:xfrm>
          </p:grpSpPr>
          <p:sp>
            <p:nvSpPr>
              <p:cNvPr id="1010" name="Freeform 800"/>
              <p:cNvSpPr>
                <a:spLocks/>
              </p:cNvSpPr>
              <p:nvPr/>
            </p:nvSpPr>
            <p:spPr bwMode="auto">
              <a:xfrm>
                <a:off x="-3859" y="-77"/>
                <a:ext cx="3130" cy="7403"/>
              </a:xfrm>
              <a:custGeom>
                <a:avLst/>
                <a:gdLst/>
                <a:ahLst/>
                <a:cxnLst>
                  <a:cxn ang="0">
                    <a:pos x="0" y="2214"/>
                  </a:cxn>
                  <a:cxn ang="0">
                    <a:pos x="0" y="7403"/>
                  </a:cxn>
                  <a:cxn ang="0">
                    <a:pos x="3130" y="5190"/>
                  </a:cxn>
                  <a:cxn ang="0">
                    <a:pos x="3130" y="0"/>
                  </a:cxn>
                  <a:cxn ang="0">
                    <a:pos x="0" y="2214"/>
                  </a:cxn>
                </a:cxnLst>
                <a:rect l="0" t="0" r="r" b="b"/>
                <a:pathLst>
                  <a:path w="3130" h="7403">
                    <a:moveTo>
                      <a:pt x="0" y="2214"/>
                    </a:moveTo>
                    <a:lnTo>
                      <a:pt x="0" y="7403"/>
                    </a:lnTo>
                    <a:lnTo>
                      <a:pt x="3130" y="5190"/>
                    </a:lnTo>
                    <a:lnTo>
                      <a:pt x="3130" y="0"/>
                    </a:lnTo>
                    <a:lnTo>
                      <a:pt x="0" y="2214"/>
                    </a:lnTo>
                    <a:close/>
                  </a:path>
                </a:pathLst>
              </a:custGeom>
              <a:solidFill>
                <a:srgbClr val="58595B"/>
              </a:solidFill>
              <a:ln w="9525">
                <a:noFill/>
                <a:round/>
                <a:headEnd/>
                <a:tailEnd/>
              </a:ln>
            </p:spPr>
            <p:txBody>
              <a:bodyPr/>
              <a:lstStyle/>
              <a:p>
                <a:endParaRPr lang="en-US"/>
              </a:p>
            </p:txBody>
          </p:sp>
          <p:sp>
            <p:nvSpPr>
              <p:cNvPr id="1011" name="Freeform 801"/>
              <p:cNvSpPr>
                <a:spLocks/>
              </p:cNvSpPr>
              <p:nvPr/>
            </p:nvSpPr>
            <p:spPr bwMode="auto">
              <a:xfrm>
                <a:off x="-7486" y="-2640"/>
                <a:ext cx="6757" cy="4777"/>
              </a:xfrm>
              <a:custGeom>
                <a:avLst/>
                <a:gdLst/>
                <a:ahLst/>
                <a:cxnLst>
                  <a:cxn ang="0">
                    <a:pos x="0" y="2214"/>
                  </a:cxn>
                  <a:cxn ang="0">
                    <a:pos x="3627" y="4777"/>
                  </a:cxn>
                  <a:cxn ang="0">
                    <a:pos x="6757" y="2563"/>
                  </a:cxn>
                  <a:cxn ang="0">
                    <a:pos x="3133" y="0"/>
                  </a:cxn>
                  <a:cxn ang="0">
                    <a:pos x="0" y="2214"/>
                  </a:cxn>
                </a:cxnLst>
                <a:rect l="0" t="0" r="r" b="b"/>
                <a:pathLst>
                  <a:path w="6757" h="4777">
                    <a:moveTo>
                      <a:pt x="0" y="2214"/>
                    </a:moveTo>
                    <a:lnTo>
                      <a:pt x="3627" y="4777"/>
                    </a:lnTo>
                    <a:lnTo>
                      <a:pt x="6757" y="2563"/>
                    </a:lnTo>
                    <a:lnTo>
                      <a:pt x="3133" y="0"/>
                    </a:lnTo>
                    <a:lnTo>
                      <a:pt x="0" y="2214"/>
                    </a:lnTo>
                    <a:close/>
                  </a:path>
                </a:pathLst>
              </a:custGeom>
              <a:solidFill>
                <a:srgbClr val="808284"/>
              </a:solidFill>
              <a:ln w="9525">
                <a:noFill/>
                <a:round/>
                <a:headEnd/>
                <a:tailEnd/>
              </a:ln>
            </p:spPr>
            <p:txBody>
              <a:bodyPr/>
              <a:lstStyle/>
              <a:p>
                <a:endParaRPr lang="en-US"/>
              </a:p>
            </p:txBody>
          </p:sp>
          <p:sp>
            <p:nvSpPr>
              <p:cNvPr id="1012" name="Freeform 802"/>
              <p:cNvSpPr>
                <a:spLocks/>
              </p:cNvSpPr>
              <p:nvPr/>
            </p:nvSpPr>
            <p:spPr bwMode="auto">
              <a:xfrm>
                <a:off x="-7486" y="-426"/>
                <a:ext cx="3627" cy="7752"/>
              </a:xfrm>
              <a:custGeom>
                <a:avLst/>
                <a:gdLst/>
                <a:ahLst/>
                <a:cxnLst>
                  <a:cxn ang="0">
                    <a:pos x="3627" y="7752"/>
                  </a:cxn>
                  <a:cxn ang="0">
                    <a:pos x="0" y="5189"/>
                  </a:cxn>
                  <a:cxn ang="0">
                    <a:pos x="0" y="0"/>
                  </a:cxn>
                  <a:cxn ang="0">
                    <a:pos x="0" y="0"/>
                  </a:cxn>
                  <a:cxn ang="0">
                    <a:pos x="3627" y="2563"/>
                  </a:cxn>
                  <a:cxn ang="0">
                    <a:pos x="3627" y="2563"/>
                  </a:cxn>
                  <a:cxn ang="0">
                    <a:pos x="3627" y="7752"/>
                  </a:cxn>
                </a:cxnLst>
                <a:rect l="0" t="0" r="r" b="b"/>
                <a:pathLst>
                  <a:path w="3627" h="7752">
                    <a:moveTo>
                      <a:pt x="3627" y="7752"/>
                    </a:moveTo>
                    <a:lnTo>
                      <a:pt x="0" y="5189"/>
                    </a:lnTo>
                    <a:lnTo>
                      <a:pt x="0" y="0"/>
                    </a:lnTo>
                    <a:lnTo>
                      <a:pt x="0" y="0"/>
                    </a:lnTo>
                    <a:lnTo>
                      <a:pt x="3627" y="2563"/>
                    </a:lnTo>
                    <a:lnTo>
                      <a:pt x="3627" y="2563"/>
                    </a:lnTo>
                    <a:lnTo>
                      <a:pt x="3627" y="7752"/>
                    </a:lnTo>
                    <a:close/>
                  </a:path>
                </a:pathLst>
              </a:custGeom>
              <a:solidFill>
                <a:srgbClr val="000000"/>
              </a:solidFill>
              <a:ln w="9525">
                <a:noFill/>
                <a:round/>
                <a:headEnd/>
                <a:tailEnd/>
              </a:ln>
            </p:spPr>
            <p:txBody>
              <a:bodyPr/>
              <a:lstStyle/>
              <a:p>
                <a:endParaRPr lang="en-US"/>
              </a:p>
            </p:txBody>
          </p:sp>
          <p:sp>
            <p:nvSpPr>
              <p:cNvPr id="1013" name="Freeform 803"/>
              <p:cNvSpPr>
                <a:spLocks/>
              </p:cNvSpPr>
              <p:nvPr/>
            </p:nvSpPr>
            <p:spPr bwMode="auto">
              <a:xfrm>
                <a:off x="-7287" y="1081"/>
                <a:ext cx="160" cy="3234"/>
              </a:xfrm>
              <a:custGeom>
                <a:avLst/>
                <a:gdLst/>
                <a:ahLst/>
                <a:cxnLst>
                  <a:cxn ang="0">
                    <a:pos x="160" y="3234"/>
                  </a:cxn>
                  <a:cxn ang="0">
                    <a:pos x="0" y="3120"/>
                  </a:cxn>
                  <a:cxn ang="0">
                    <a:pos x="0" y="0"/>
                  </a:cxn>
                  <a:cxn ang="0">
                    <a:pos x="160" y="113"/>
                  </a:cxn>
                  <a:cxn ang="0">
                    <a:pos x="160" y="3234"/>
                  </a:cxn>
                </a:cxnLst>
                <a:rect l="0" t="0" r="r" b="b"/>
                <a:pathLst>
                  <a:path w="160" h="3234">
                    <a:moveTo>
                      <a:pt x="160" y="3234"/>
                    </a:moveTo>
                    <a:lnTo>
                      <a:pt x="0" y="3120"/>
                    </a:lnTo>
                    <a:lnTo>
                      <a:pt x="0" y="0"/>
                    </a:lnTo>
                    <a:lnTo>
                      <a:pt x="160" y="113"/>
                    </a:lnTo>
                    <a:lnTo>
                      <a:pt x="160" y="3234"/>
                    </a:lnTo>
                    <a:close/>
                  </a:path>
                </a:pathLst>
              </a:custGeom>
              <a:solidFill>
                <a:srgbClr val="A7A9AC"/>
              </a:solidFill>
              <a:ln w="9525">
                <a:noFill/>
                <a:round/>
                <a:headEnd/>
                <a:tailEnd/>
              </a:ln>
            </p:spPr>
            <p:txBody>
              <a:bodyPr/>
              <a:lstStyle/>
              <a:p>
                <a:endParaRPr lang="en-US"/>
              </a:p>
            </p:txBody>
          </p:sp>
          <p:sp>
            <p:nvSpPr>
              <p:cNvPr id="1014" name="Freeform 804"/>
              <p:cNvSpPr>
                <a:spLocks/>
              </p:cNvSpPr>
              <p:nvPr/>
            </p:nvSpPr>
            <p:spPr bwMode="auto">
              <a:xfrm>
                <a:off x="-7287" y="119"/>
                <a:ext cx="3217" cy="2814"/>
              </a:xfrm>
              <a:custGeom>
                <a:avLst/>
                <a:gdLst/>
                <a:ahLst/>
                <a:cxnLst>
                  <a:cxn ang="0">
                    <a:pos x="3217" y="2814"/>
                  </a:cxn>
                  <a:cxn ang="0">
                    <a:pos x="0" y="539"/>
                  </a:cxn>
                  <a:cxn ang="0">
                    <a:pos x="0" y="0"/>
                  </a:cxn>
                  <a:cxn ang="0">
                    <a:pos x="3217" y="2275"/>
                  </a:cxn>
                  <a:cxn ang="0">
                    <a:pos x="3217" y="2814"/>
                  </a:cxn>
                </a:cxnLst>
                <a:rect l="0" t="0" r="r" b="b"/>
                <a:pathLst>
                  <a:path w="3217" h="2814">
                    <a:moveTo>
                      <a:pt x="3217" y="2814"/>
                    </a:moveTo>
                    <a:lnTo>
                      <a:pt x="0" y="539"/>
                    </a:lnTo>
                    <a:lnTo>
                      <a:pt x="0" y="0"/>
                    </a:lnTo>
                    <a:lnTo>
                      <a:pt x="3217" y="2275"/>
                    </a:lnTo>
                    <a:lnTo>
                      <a:pt x="3217" y="2814"/>
                    </a:lnTo>
                    <a:close/>
                  </a:path>
                </a:pathLst>
              </a:custGeom>
              <a:solidFill>
                <a:srgbClr val="6D6F71"/>
              </a:solidFill>
              <a:ln w="9525">
                <a:noFill/>
                <a:round/>
                <a:headEnd/>
                <a:tailEnd/>
              </a:ln>
            </p:spPr>
            <p:txBody>
              <a:bodyPr/>
              <a:lstStyle/>
              <a:p>
                <a:endParaRPr lang="en-US"/>
              </a:p>
            </p:txBody>
          </p:sp>
          <p:sp>
            <p:nvSpPr>
              <p:cNvPr id="1015" name="Freeform 805"/>
              <p:cNvSpPr>
                <a:spLocks/>
              </p:cNvSpPr>
              <p:nvPr/>
            </p:nvSpPr>
            <p:spPr bwMode="auto">
              <a:xfrm>
                <a:off x="-7013" y="1270"/>
                <a:ext cx="160" cy="3236"/>
              </a:xfrm>
              <a:custGeom>
                <a:avLst/>
                <a:gdLst/>
                <a:ahLst/>
                <a:cxnLst>
                  <a:cxn ang="0">
                    <a:pos x="160" y="3236"/>
                  </a:cxn>
                  <a:cxn ang="0">
                    <a:pos x="0" y="3122"/>
                  </a:cxn>
                  <a:cxn ang="0">
                    <a:pos x="0" y="0"/>
                  </a:cxn>
                  <a:cxn ang="0">
                    <a:pos x="160" y="113"/>
                  </a:cxn>
                  <a:cxn ang="0">
                    <a:pos x="160" y="3236"/>
                  </a:cxn>
                </a:cxnLst>
                <a:rect l="0" t="0" r="r" b="b"/>
                <a:pathLst>
                  <a:path w="160" h="3236">
                    <a:moveTo>
                      <a:pt x="160" y="3236"/>
                    </a:moveTo>
                    <a:lnTo>
                      <a:pt x="0" y="3122"/>
                    </a:lnTo>
                    <a:lnTo>
                      <a:pt x="0" y="0"/>
                    </a:lnTo>
                    <a:lnTo>
                      <a:pt x="160" y="113"/>
                    </a:lnTo>
                    <a:lnTo>
                      <a:pt x="160" y="3236"/>
                    </a:lnTo>
                    <a:close/>
                  </a:path>
                </a:pathLst>
              </a:custGeom>
              <a:solidFill>
                <a:srgbClr val="A7A9AC"/>
              </a:solidFill>
              <a:ln w="9525">
                <a:noFill/>
                <a:round/>
                <a:headEnd/>
                <a:tailEnd/>
              </a:ln>
            </p:spPr>
            <p:txBody>
              <a:bodyPr/>
              <a:lstStyle/>
              <a:p>
                <a:endParaRPr lang="en-US"/>
              </a:p>
            </p:txBody>
          </p:sp>
          <p:sp>
            <p:nvSpPr>
              <p:cNvPr id="1016" name="Freeform 806"/>
              <p:cNvSpPr>
                <a:spLocks/>
              </p:cNvSpPr>
              <p:nvPr/>
            </p:nvSpPr>
            <p:spPr bwMode="auto">
              <a:xfrm>
                <a:off x="-6739" y="1459"/>
                <a:ext cx="160" cy="3236"/>
              </a:xfrm>
              <a:custGeom>
                <a:avLst/>
                <a:gdLst/>
                <a:ahLst/>
                <a:cxnLst>
                  <a:cxn ang="0">
                    <a:pos x="160" y="3236"/>
                  </a:cxn>
                  <a:cxn ang="0">
                    <a:pos x="0" y="3122"/>
                  </a:cxn>
                  <a:cxn ang="0">
                    <a:pos x="0" y="0"/>
                  </a:cxn>
                  <a:cxn ang="0">
                    <a:pos x="160" y="113"/>
                  </a:cxn>
                  <a:cxn ang="0">
                    <a:pos x="160" y="3236"/>
                  </a:cxn>
                </a:cxnLst>
                <a:rect l="0" t="0" r="r" b="b"/>
                <a:pathLst>
                  <a:path w="160" h="3236">
                    <a:moveTo>
                      <a:pt x="160" y="3236"/>
                    </a:moveTo>
                    <a:lnTo>
                      <a:pt x="0" y="3122"/>
                    </a:lnTo>
                    <a:lnTo>
                      <a:pt x="0" y="0"/>
                    </a:lnTo>
                    <a:lnTo>
                      <a:pt x="160" y="113"/>
                    </a:lnTo>
                    <a:lnTo>
                      <a:pt x="160" y="3236"/>
                    </a:lnTo>
                    <a:close/>
                  </a:path>
                </a:pathLst>
              </a:custGeom>
              <a:solidFill>
                <a:srgbClr val="A7A9AC"/>
              </a:solidFill>
              <a:ln w="9525">
                <a:noFill/>
                <a:round/>
                <a:headEnd/>
                <a:tailEnd/>
              </a:ln>
            </p:spPr>
            <p:txBody>
              <a:bodyPr/>
              <a:lstStyle/>
              <a:p>
                <a:endParaRPr lang="en-US"/>
              </a:p>
            </p:txBody>
          </p:sp>
          <p:sp>
            <p:nvSpPr>
              <p:cNvPr id="1017" name="Freeform 807"/>
              <p:cNvSpPr>
                <a:spLocks/>
              </p:cNvSpPr>
              <p:nvPr/>
            </p:nvSpPr>
            <p:spPr bwMode="auto">
              <a:xfrm>
                <a:off x="-6468" y="1648"/>
                <a:ext cx="161" cy="3236"/>
              </a:xfrm>
              <a:custGeom>
                <a:avLst/>
                <a:gdLst/>
                <a:ahLst/>
                <a:cxnLst>
                  <a:cxn ang="0">
                    <a:pos x="161" y="3236"/>
                  </a:cxn>
                  <a:cxn ang="0">
                    <a:pos x="0" y="3122"/>
                  </a:cxn>
                  <a:cxn ang="0">
                    <a:pos x="0" y="0"/>
                  </a:cxn>
                  <a:cxn ang="0">
                    <a:pos x="161" y="115"/>
                  </a:cxn>
                  <a:cxn ang="0">
                    <a:pos x="161" y="3236"/>
                  </a:cxn>
                </a:cxnLst>
                <a:rect l="0" t="0" r="r" b="b"/>
                <a:pathLst>
                  <a:path w="161" h="3236">
                    <a:moveTo>
                      <a:pt x="161" y="3236"/>
                    </a:moveTo>
                    <a:lnTo>
                      <a:pt x="0" y="3122"/>
                    </a:lnTo>
                    <a:lnTo>
                      <a:pt x="0" y="0"/>
                    </a:lnTo>
                    <a:lnTo>
                      <a:pt x="161" y="115"/>
                    </a:lnTo>
                    <a:lnTo>
                      <a:pt x="161" y="3236"/>
                    </a:lnTo>
                    <a:close/>
                  </a:path>
                </a:pathLst>
              </a:custGeom>
              <a:solidFill>
                <a:srgbClr val="A7A9AC"/>
              </a:solidFill>
              <a:ln w="9525">
                <a:noFill/>
                <a:round/>
                <a:headEnd/>
                <a:tailEnd/>
              </a:ln>
            </p:spPr>
            <p:txBody>
              <a:bodyPr/>
              <a:lstStyle/>
              <a:p>
                <a:endParaRPr lang="en-US"/>
              </a:p>
            </p:txBody>
          </p:sp>
          <p:sp>
            <p:nvSpPr>
              <p:cNvPr id="1018" name="Freeform 808"/>
              <p:cNvSpPr>
                <a:spLocks/>
              </p:cNvSpPr>
              <p:nvPr/>
            </p:nvSpPr>
            <p:spPr bwMode="auto">
              <a:xfrm>
                <a:off x="-6194" y="1839"/>
                <a:ext cx="161" cy="3234"/>
              </a:xfrm>
              <a:custGeom>
                <a:avLst/>
                <a:gdLst/>
                <a:ahLst/>
                <a:cxnLst>
                  <a:cxn ang="0">
                    <a:pos x="161" y="3234"/>
                  </a:cxn>
                  <a:cxn ang="0">
                    <a:pos x="0" y="3120"/>
                  </a:cxn>
                  <a:cxn ang="0">
                    <a:pos x="0" y="0"/>
                  </a:cxn>
                  <a:cxn ang="0">
                    <a:pos x="161" y="113"/>
                  </a:cxn>
                  <a:cxn ang="0">
                    <a:pos x="161" y="3234"/>
                  </a:cxn>
                </a:cxnLst>
                <a:rect l="0" t="0" r="r" b="b"/>
                <a:pathLst>
                  <a:path w="161" h="3234">
                    <a:moveTo>
                      <a:pt x="161" y="3234"/>
                    </a:moveTo>
                    <a:lnTo>
                      <a:pt x="0" y="3120"/>
                    </a:lnTo>
                    <a:lnTo>
                      <a:pt x="0" y="0"/>
                    </a:lnTo>
                    <a:lnTo>
                      <a:pt x="161" y="113"/>
                    </a:lnTo>
                    <a:lnTo>
                      <a:pt x="161" y="3234"/>
                    </a:lnTo>
                    <a:close/>
                  </a:path>
                </a:pathLst>
              </a:custGeom>
              <a:solidFill>
                <a:srgbClr val="A7A9AC"/>
              </a:solidFill>
              <a:ln w="9525">
                <a:noFill/>
                <a:round/>
                <a:headEnd/>
                <a:tailEnd/>
              </a:ln>
            </p:spPr>
            <p:txBody>
              <a:bodyPr/>
              <a:lstStyle/>
              <a:p>
                <a:endParaRPr lang="en-US"/>
              </a:p>
            </p:txBody>
          </p:sp>
          <p:sp>
            <p:nvSpPr>
              <p:cNvPr id="1019" name="Freeform 809"/>
              <p:cNvSpPr>
                <a:spLocks/>
              </p:cNvSpPr>
              <p:nvPr/>
            </p:nvSpPr>
            <p:spPr bwMode="auto">
              <a:xfrm>
                <a:off x="-5919" y="2028"/>
                <a:ext cx="160" cy="3236"/>
              </a:xfrm>
              <a:custGeom>
                <a:avLst/>
                <a:gdLst/>
                <a:ahLst/>
                <a:cxnLst>
                  <a:cxn ang="0">
                    <a:pos x="160" y="3236"/>
                  </a:cxn>
                  <a:cxn ang="0">
                    <a:pos x="0" y="3123"/>
                  </a:cxn>
                  <a:cxn ang="0">
                    <a:pos x="0" y="0"/>
                  </a:cxn>
                  <a:cxn ang="0">
                    <a:pos x="160" y="113"/>
                  </a:cxn>
                  <a:cxn ang="0">
                    <a:pos x="160" y="3236"/>
                  </a:cxn>
                </a:cxnLst>
                <a:rect l="0" t="0" r="r" b="b"/>
                <a:pathLst>
                  <a:path w="160" h="3236">
                    <a:moveTo>
                      <a:pt x="160" y="3236"/>
                    </a:moveTo>
                    <a:lnTo>
                      <a:pt x="0" y="3123"/>
                    </a:lnTo>
                    <a:lnTo>
                      <a:pt x="0" y="0"/>
                    </a:lnTo>
                    <a:lnTo>
                      <a:pt x="160" y="113"/>
                    </a:lnTo>
                    <a:lnTo>
                      <a:pt x="160" y="3236"/>
                    </a:lnTo>
                    <a:close/>
                  </a:path>
                </a:pathLst>
              </a:custGeom>
              <a:solidFill>
                <a:srgbClr val="A7A9AC"/>
              </a:solidFill>
              <a:ln w="9525">
                <a:noFill/>
                <a:round/>
                <a:headEnd/>
                <a:tailEnd/>
              </a:ln>
            </p:spPr>
            <p:txBody>
              <a:bodyPr/>
              <a:lstStyle/>
              <a:p>
                <a:endParaRPr lang="en-US"/>
              </a:p>
            </p:txBody>
          </p:sp>
          <p:sp>
            <p:nvSpPr>
              <p:cNvPr id="1020" name="Freeform 810"/>
              <p:cNvSpPr>
                <a:spLocks/>
              </p:cNvSpPr>
              <p:nvPr/>
            </p:nvSpPr>
            <p:spPr bwMode="auto">
              <a:xfrm>
                <a:off x="-5645" y="2217"/>
                <a:ext cx="158" cy="3236"/>
              </a:xfrm>
              <a:custGeom>
                <a:avLst/>
                <a:gdLst/>
                <a:ahLst/>
                <a:cxnLst>
                  <a:cxn ang="0">
                    <a:pos x="158" y="3236"/>
                  </a:cxn>
                  <a:cxn ang="0">
                    <a:pos x="0" y="3123"/>
                  </a:cxn>
                  <a:cxn ang="0">
                    <a:pos x="0" y="0"/>
                  </a:cxn>
                  <a:cxn ang="0">
                    <a:pos x="158" y="113"/>
                  </a:cxn>
                  <a:cxn ang="0">
                    <a:pos x="158" y="3236"/>
                  </a:cxn>
                </a:cxnLst>
                <a:rect l="0" t="0" r="r" b="b"/>
                <a:pathLst>
                  <a:path w="158" h="3236">
                    <a:moveTo>
                      <a:pt x="158" y="3236"/>
                    </a:moveTo>
                    <a:lnTo>
                      <a:pt x="0" y="3123"/>
                    </a:lnTo>
                    <a:lnTo>
                      <a:pt x="0" y="0"/>
                    </a:lnTo>
                    <a:lnTo>
                      <a:pt x="158" y="113"/>
                    </a:lnTo>
                    <a:lnTo>
                      <a:pt x="158" y="3236"/>
                    </a:lnTo>
                    <a:close/>
                  </a:path>
                </a:pathLst>
              </a:custGeom>
              <a:solidFill>
                <a:srgbClr val="A7A9AC"/>
              </a:solidFill>
              <a:ln w="9525">
                <a:noFill/>
                <a:round/>
                <a:headEnd/>
                <a:tailEnd/>
              </a:ln>
            </p:spPr>
            <p:txBody>
              <a:bodyPr/>
              <a:lstStyle/>
              <a:p>
                <a:endParaRPr lang="en-US"/>
              </a:p>
            </p:txBody>
          </p:sp>
          <p:sp>
            <p:nvSpPr>
              <p:cNvPr id="1021" name="Freeform 811"/>
              <p:cNvSpPr>
                <a:spLocks/>
              </p:cNvSpPr>
              <p:nvPr/>
            </p:nvSpPr>
            <p:spPr bwMode="auto">
              <a:xfrm>
                <a:off x="-5374" y="2406"/>
                <a:ext cx="161" cy="3236"/>
              </a:xfrm>
              <a:custGeom>
                <a:avLst/>
                <a:gdLst/>
                <a:ahLst/>
                <a:cxnLst>
                  <a:cxn ang="0">
                    <a:pos x="161" y="3236"/>
                  </a:cxn>
                  <a:cxn ang="0">
                    <a:pos x="0" y="3123"/>
                  </a:cxn>
                  <a:cxn ang="0">
                    <a:pos x="0" y="0"/>
                  </a:cxn>
                  <a:cxn ang="0">
                    <a:pos x="161" y="116"/>
                  </a:cxn>
                  <a:cxn ang="0">
                    <a:pos x="161" y="3236"/>
                  </a:cxn>
                </a:cxnLst>
                <a:rect l="0" t="0" r="r" b="b"/>
                <a:pathLst>
                  <a:path w="161" h="3236">
                    <a:moveTo>
                      <a:pt x="161" y="3236"/>
                    </a:moveTo>
                    <a:lnTo>
                      <a:pt x="0" y="3123"/>
                    </a:lnTo>
                    <a:lnTo>
                      <a:pt x="0" y="0"/>
                    </a:lnTo>
                    <a:lnTo>
                      <a:pt x="161" y="116"/>
                    </a:lnTo>
                    <a:lnTo>
                      <a:pt x="161" y="3236"/>
                    </a:lnTo>
                    <a:close/>
                  </a:path>
                </a:pathLst>
              </a:custGeom>
              <a:solidFill>
                <a:srgbClr val="A7A9AC"/>
              </a:solidFill>
              <a:ln w="9525">
                <a:noFill/>
                <a:round/>
                <a:headEnd/>
                <a:tailEnd/>
              </a:ln>
            </p:spPr>
            <p:txBody>
              <a:bodyPr/>
              <a:lstStyle/>
              <a:p>
                <a:endParaRPr lang="en-US"/>
              </a:p>
            </p:txBody>
          </p:sp>
          <p:sp>
            <p:nvSpPr>
              <p:cNvPr id="1022" name="Freeform 812"/>
              <p:cNvSpPr>
                <a:spLocks/>
              </p:cNvSpPr>
              <p:nvPr/>
            </p:nvSpPr>
            <p:spPr bwMode="auto">
              <a:xfrm>
                <a:off x="-5100" y="2597"/>
                <a:ext cx="161" cy="3234"/>
              </a:xfrm>
              <a:custGeom>
                <a:avLst/>
                <a:gdLst/>
                <a:ahLst/>
                <a:cxnLst>
                  <a:cxn ang="0">
                    <a:pos x="161" y="3234"/>
                  </a:cxn>
                  <a:cxn ang="0">
                    <a:pos x="0" y="3121"/>
                  </a:cxn>
                  <a:cxn ang="0">
                    <a:pos x="0" y="0"/>
                  </a:cxn>
                  <a:cxn ang="0">
                    <a:pos x="161" y="114"/>
                  </a:cxn>
                  <a:cxn ang="0">
                    <a:pos x="161" y="3234"/>
                  </a:cxn>
                </a:cxnLst>
                <a:rect l="0" t="0" r="r" b="b"/>
                <a:pathLst>
                  <a:path w="161" h="3234">
                    <a:moveTo>
                      <a:pt x="161" y="3234"/>
                    </a:moveTo>
                    <a:lnTo>
                      <a:pt x="0" y="3121"/>
                    </a:lnTo>
                    <a:lnTo>
                      <a:pt x="0" y="0"/>
                    </a:lnTo>
                    <a:lnTo>
                      <a:pt x="161" y="114"/>
                    </a:lnTo>
                    <a:lnTo>
                      <a:pt x="161" y="3234"/>
                    </a:lnTo>
                    <a:close/>
                  </a:path>
                </a:pathLst>
              </a:custGeom>
              <a:solidFill>
                <a:srgbClr val="A7A9AC"/>
              </a:solidFill>
              <a:ln w="9525">
                <a:noFill/>
                <a:round/>
                <a:headEnd/>
                <a:tailEnd/>
              </a:ln>
            </p:spPr>
            <p:txBody>
              <a:bodyPr/>
              <a:lstStyle/>
              <a:p>
                <a:endParaRPr lang="en-US"/>
              </a:p>
            </p:txBody>
          </p:sp>
          <p:sp>
            <p:nvSpPr>
              <p:cNvPr id="1023" name="Freeform 813"/>
              <p:cNvSpPr>
                <a:spLocks/>
              </p:cNvSpPr>
              <p:nvPr/>
            </p:nvSpPr>
            <p:spPr bwMode="auto">
              <a:xfrm>
                <a:off x="-4826" y="2786"/>
                <a:ext cx="161" cy="3236"/>
              </a:xfrm>
              <a:custGeom>
                <a:avLst/>
                <a:gdLst/>
                <a:ahLst/>
                <a:cxnLst>
                  <a:cxn ang="0">
                    <a:pos x="161" y="3236"/>
                  </a:cxn>
                  <a:cxn ang="0">
                    <a:pos x="0" y="3121"/>
                  </a:cxn>
                  <a:cxn ang="0">
                    <a:pos x="0" y="0"/>
                  </a:cxn>
                  <a:cxn ang="0">
                    <a:pos x="161" y="114"/>
                  </a:cxn>
                  <a:cxn ang="0">
                    <a:pos x="161" y="3236"/>
                  </a:cxn>
                </a:cxnLst>
                <a:rect l="0" t="0" r="r" b="b"/>
                <a:pathLst>
                  <a:path w="161" h="3236">
                    <a:moveTo>
                      <a:pt x="161" y="3236"/>
                    </a:moveTo>
                    <a:lnTo>
                      <a:pt x="0" y="3121"/>
                    </a:lnTo>
                    <a:lnTo>
                      <a:pt x="0" y="0"/>
                    </a:lnTo>
                    <a:lnTo>
                      <a:pt x="161" y="114"/>
                    </a:lnTo>
                    <a:lnTo>
                      <a:pt x="161" y="3236"/>
                    </a:lnTo>
                    <a:close/>
                  </a:path>
                </a:pathLst>
              </a:custGeom>
              <a:solidFill>
                <a:srgbClr val="A7A9AC"/>
              </a:solidFill>
              <a:ln w="9525">
                <a:noFill/>
                <a:round/>
                <a:headEnd/>
                <a:tailEnd/>
              </a:ln>
            </p:spPr>
            <p:txBody>
              <a:bodyPr/>
              <a:lstStyle/>
              <a:p>
                <a:endParaRPr lang="en-US"/>
              </a:p>
            </p:txBody>
          </p:sp>
          <p:sp>
            <p:nvSpPr>
              <p:cNvPr id="1024" name="Freeform 814"/>
              <p:cNvSpPr>
                <a:spLocks/>
              </p:cNvSpPr>
              <p:nvPr/>
            </p:nvSpPr>
            <p:spPr bwMode="auto">
              <a:xfrm>
                <a:off x="-4552" y="2975"/>
                <a:ext cx="161" cy="3236"/>
              </a:xfrm>
              <a:custGeom>
                <a:avLst/>
                <a:gdLst/>
                <a:ahLst/>
                <a:cxnLst>
                  <a:cxn ang="0">
                    <a:pos x="161" y="3236"/>
                  </a:cxn>
                  <a:cxn ang="0">
                    <a:pos x="0" y="3123"/>
                  </a:cxn>
                  <a:cxn ang="0">
                    <a:pos x="0" y="0"/>
                  </a:cxn>
                  <a:cxn ang="0">
                    <a:pos x="161" y="114"/>
                  </a:cxn>
                  <a:cxn ang="0">
                    <a:pos x="161" y="3236"/>
                  </a:cxn>
                </a:cxnLst>
                <a:rect l="0" t="0" r="r" b="b"/>
                <a:pathLst>
                  <a:path w="161" h="3236">
                    <a:moveTo>
                      <a:pt x="161" y="3236"/>
                    </a:moveTo>
                    <a:lnTo>
                      <a:pt x="0" y="3123"/>
                    </a:lnTo>
                    <a:lnTo>
                      <a:pt x="0" y="0"/>
                    </a:lnTo>
                    <a:lnTo>
                      <a:pt x="161" y="114"/>
                    </a:lnTo>
                    <a:lnTo>
                      <a:pt x="161" y="3236"/>
                    </a:lnTo>
                    <a:close/>
                  </a:path>
                </a:pathLst>
              </a:custGeom>
              <a:solidFill>
                <a:srgbClr val="A7A9AC"/>
              </a:solidFill>
              <a:ln w="9525">
                <a:noFill/>
                <a:round/>
                <a:headEnd/>
                <a:tailEnd/>
              </a:ln>
            </p:spPr>
            <p:txBody>
              <a:bodyPr/>
              <a:lstStyle/>
              <a:p>
                <a:endParaRPr lang="en-US"/>
              </a:p>
            </p:txBody>
          </p:sp>
          <p:sp>
            <p:nvSpPr>
              <p:cNvPr id="1025" name="Freeform 815"/>
              <p:cNvSpPr>
                <a:spLocks/>
              </p:cNvSpPr>
              <p:nvPr/>
            </p:nvSpPr>
            <p:spPr bwMode="auto">
              <a:xfrm>
                <a:off x="-4280" y="3164"/>
                <a:ext cx="161" cy="3236"/>
              </a:xfrm>
              <a:custGeom>
                <a:avLst/>
                <a:gdLst/>
                <a:ahLst/>
                <a:cxnLst>
                  <a:cxn ang="0">
                    <a:pos x="161" y="3236"/>
                  </a:cxn>
                  <a:cxn ang="0">
                    <a:pos x="0" y="3123"/>
                  </a:cxn>
                  <a:cxn ang="0">
                    <a:pos x="0" y="0"/>
                  </a:cxn>
                  <a:cxn ang="0">
                    <a:pos x="161" y="116"/>
                  </a:cxn>
                  <a:cxn ang="0">
                    <a:pos x="161" y="3236"/>
                  </a:cxn>
                </a:cxnLst>
                <a:rect l="0" t="0" r="r" b="b"/>
                <a:pathLst>
                  <a:path w="161" h="3236">
                    <a:moveTo>
                      <a:pt x="161" y="3236"/>
                    </a:moveTo>
                    <a:lnTo>
                      <a:pt x="0" y="3123"/>
                    </a:lnTo>
                    <a:lnTo>
                      <a:pt x="0" y="0"/>
                    </a:lnTo>
                    <a:lnTo>
                      <a:pt x="161" y="116"/>
                    </a:lnTo>
                    <a:lnTo>
                      <a:pt x="161" y="3236"/>
                    </a:lnTo>
                    <a:close/>
                  </a:path>
                </a:pathLst>
              </a:custGeom>
              <a:solidFill>
                <a:srgbClr val="A7A9AC"/>
              </a:solidFill>
              <a:ln w="9525">
                <a:noFill/>
                <a:round/>
                <a:headEnd/>
                <a:tailEnd/>
              </a:ln>
            </p:spPr>
            <p:txBody>
              <a:bodyPr/>
              <a:lstStyle/>
              <a:p>
                <a:endParaRPr lang="en-US"/>
              </a:p>
            </p:txBody>
          </p:sp>
        </p:grpSp>
        <p:grpSp>
          <p:nvGrpSpPr>
            <p:cNvPr id="31" name="Group 816"/>
            <p:cNvGrpSpPr>
              <a:grpSpLocks/>
            </p:cNvGrpSpPr>
            <p:nvPr/>
          </p:nvGrpSpPr>
          <p:grpSpPr bwMode="auto">
            <a:xfrm>
              <a:off x="2955" y="3354"/>
              <a:ext cx="129" cy="337"/>
              <a:chOff x="2688" y="576"/>
              <a:chExt cx="1344" cy="3524"/>
            </a:xfrm>
          </p:grpSpPr>
          <p:sp>
            <p:nvSpPr>
              <p:cNvPr id="989" name="Freeform 817"/>
              <p:cNvSpPr>
                <a:spLocks/>
              </p:cNvSpPr>
              <p:nvPr/>
            </p:nvSpPr>
            <p:spPr bwMode="auto">
              <a:xfrm>
                <a:off x="2688" y="576"/>
                <a:ext cx="1344" cy="930"/>
              </a:xfrm>
              <a:custGeom>
                <a:avLst/>
                <a:gdLst/>
                <a:ahLst/>
                <a:cxnLst>
                  <a:cxn ang="0">
                    <a:pos x="0" y="855"/>
                  </a:cxn>
                  <a:cxn ang="0">
                    <a:pos x="232" y="1023"/>
                  </a:cxn>
                  <a:cxn ang="0">
                    <a:pos x="1476" y="168"/>
                  </a:cxn>
                  <a:cxn ang="0">
                    <a:pos x="1243" y="0"/>
                  </a:cxn>
                  <a:cxn ang="0">
                    <a:pos x="0" y="855"/>
                  </a:cxn>
                </a:cxnLst>
                <a:rect l="0" t="0" r="r" b="b"/>
                <a:pathLst>
                  <a:path w="1476" h="1023">
                    <a:moveTo>
                      <a:pt x="0" y="855"/>
                    </a:moveTo>
                    <a:lnTo>
                      <a:pt x="232" y="1023"/>
                    </a:lnTo>
                    <a:lnTo>
                      <a:pt x="1476" y="168"/>
                    </a:lnTo>
                    <a:lnTo>
                      <a:pt x="1243" y="0"/>
                    </a:lnTo>
                    <a:lnTo>
                      <a:pt x="0" y="855"/>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990" name="Freeform 818"/>
              <p:cNvSpPr>
                <a:spLocks/>
              </p:cNvSpPr>
              <p:nvPr/>
            </p:nvSpPr>
            <p:spPr bwMode="auto">
              <a:xfrm>
                <a:off x="2899" y="729"/>
                <a:ext cx="1133" cy="3371"/>
              </a:xfrm>
              <a:custGeom>
                <a:avLst/>
                <a:gdLst/>
                <a:ahLst/>
                <a:cxnLst>
                  <a:cxn ang="0">
                    <a:pos x="0" y="855"/>
                  </a:cxn>
                  <a:cxn ang="0">
                    <a:pos x="0" y="3708"/>
                  </a:cxn>
                  <a:cxn ang="0">
                    <a:pos x="1244" y="2853"/>
                  </a:cxn>
                  <a:cxn ang="0">
                    <a:pos x="1244" y="0"/>
                  </a:cxn>
                  <a:cxn ang="0">
                    <a:pos x="0" y="855"/>
                  </a:cxn>
                </a:cxnLst>
                <a:rect l="0" t="0" r="r" b="b"/>
                <a:pathLst>
                  <a:path w="1244" h="3708">
                    <a:moveTo>
                      <a:pt x="0" y="855"/>
                    </a:moveTo>
                    <a:lnTo>
                      <a:pt x="0" y="3708"/>
                    </a:lnTo>
                    <a:lnTo>
                      <a:pt x="1244" y="2853"/>
                    </a:lnTo>
                    <a:lnTo>
                      <a:pt x="1244" y="0"/>
                    </a:lnTo>
                    <a:lnTo>
                      <a:pt x="0" y="855"/>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991" name="Freeform 819"/>
              <p:cNvSpPr>
                <a:spLocks/>
              </p:cNvSpPr>
              <p:nvPr/>
            </p:nvSpPr>
            <p:spPr bwMode="auto">
              <a:xfrm>
                <a:off x="2688" y="1353"/>
                <a:ext cx="211" cy="2747"/>
              </a:xfrm>
              <a:custGeom>
                <a:avLst/>
                <a:gdLst/>
                <a:ahLst/>
                <a:cxnLst>
                  <a:cxn ang="0">
                    <a:pos x="232" y="3021"/>
                  </a:cxn>
                  <a:cxn ang="0">
                    <a:pos x="0" y="2854"/>
                  </a:cxn>
                  <a:cxn ang="0">
                    <a:pos x="0" y="2854"/>
                  </a:cxn>
                  <a:cxn ang="0">
                    <a:pos x="0" y="0"/>
                  </a:cxn>
                  <a:cxn ang="0">
                    <a:pos x="0" y="0"/>
                  </a:cxn>
                  <a:cxn ang="0">
                    <a:pos x="232" y="168"/>
                  </a:cxn>
                  <a:cxn ang="0">
                    <a:pos x="232" y="168"/>
                  </a:cxn>
                  <a:cxn ang="0">
                    <a:pos x="232" y="3021"/>
                  </a:cxn>
                </a:cxnLst>
                <a:rect l="0" t="0" r="r" b="b"/>
                <a:pathLst>
                  <a:path w="232" h="3021">
                    <a:moveTo>
                      <a:pt x="232" y="3021"/>
                    </a:moveTo>
                    <a:lnTo>
                      <a:pt x="0" y="2854"/>
                    </a:lnTo>
                    <a:lnTo>
                      <a:pt x="0" y="2854"/>
                    </a:lnTo>
                    <a:lnTo>
                      <a:pt x="0" y="0"/>
                    </a:lnTo>
                    <a:lnTo>
                      <a:pt x="0" y="0"/>
                    </a:lnTo>
                    <a:lnTo>
                      <a:pt x="232" y="168"/>
                    </a:lnTo>
                    <a:lnTo>
                      <a:pt x="232" y="168"/>
                    </a:lnTo>
                    <a:lnTo>
                      <a:pt x="232" y="3021"/>
                    </a:lnTo>
                    <a:close/>
                  </a:path>
                </a:pathLst>
              </a:custGeom>
              <a:solidFill>
                <a:srgbClr val="C0C0C0"/>
              </a:solidFill>
              <a:ln w="9525" cap="flat" cmpd="sng">
                <a:noFill/>
                <a:prstDash val="solid"/>
                <a:round/>
                <a:headEnd type="none" w="med" len="med"/>
                <a:tailEnd type="none" w="med" len="med"/>
              </a:ln>
              <a:effectLst/>
            </p:spPr>
            <p:txBody>
              <a:bodyPr/>
              <a:lstStyle/>
              <a:p>
                <a:endParaRPr lang="en-US"/>
              </a:p>
            </p:txBody>
          </p:sp>
          <p:sp>
            <p:nvSpPr>
              <p:cNvPr id="992" name="Freeform 820"/>
              <p:cNvSpPr>
                <a:spLocks/>
              </p:cNvSpPr>
              <p:nvPr/>
            </p:nvSpPr>
            <p:spPr bwMode="auto">
              <a:xfrm>
                <a:off x="2753" y="1908"/>
                <a:ext cx="75" cy="148"/>
              </a:xfrm>
              <a:custGeom>
                <a:avLst/>
                <a:gdLst/>
                <a:ahLst/>
                <a:cxnLst>
                  <a:cxn ang="0">
                    <a:pos x="83" y="56"/>
                  </a:cxn>
                  <a:cxn ang="0">
                    <a:pos x="0" y="0"/>
                  </a:cxn>
                  <a:cxn ang="0">
                    <a:pos x="0" y="0"/>
                  </a:cxn>
                  <a:cxn ang="0">
                    <a:pos x="0" y="104"/>
                  </a:cxn>
                  <a:cxn ang="0">
                    <a:pos x="0" y="104"/>
                  </a:cxn>
                  <a:cxn ang="0">
                    <a:pos x="83" y="163"/>
                  </a:cxn>
                  <a:cxn ang="0">
                    <a:pos x="83" y="163"/>
                  </a:cxn>
                  <a:cxn ang="0">
                    <a:pos x="83" y="56"/>
                  </a:cxn>
                </a:cxnLst>
                <a:rect l="0" t="0" r="r" b="b"/>
                <a:pathLst>
                  <a:path w="83" h="163">
                    <a:moveTo>
                      <a:pt x="83" y="56"/>
                    </a:moveTo>
                    <a:lnTo>
                      <a:pt x="0" y="0"/>
                    </a:lnTo>
                    <a:lnTo>
                      <a:pt x="0" y="0"/>
                    </a:lnTo>
                    <a:lnTo>
                      <a:pt x="0" y="104"/>
                    </a:lnTo>
                    <a:lnTo>
                      <a:pt x="0" y="104"/>
                    </a:lnTo>
                    <a:lnTo>
                      <a:pt x="83" y="163"/>
                    </a:lnTo>
                    <a:lnTo>
                      <a:pt x="83" y="163"/>
                    </a:lnTo>
                    <a:lnTo>
                      <a:pt x="83" y="56"/>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993" name="Freeform 821"/>
              <p:cNvSpPr>
                <a:spLocks/>
              </p:cNvSpPr>
              <p:nvPr/>
            </p:nvSpPr>
            <p:spPr bwMode="auto">
              <a:xfrm>
                <a:off x="2753" y="1790"/>
                <a:ext cx="75" cy="148"/>
              </a:xfrm>
              <a:custGeom>
                <a:avLst/>
                <a:gdLst/>
                <a:ahLst/>
                <a:cxnLst>
                  <a:cxn ang="0">
                    <a:pos x="83" y="57"/>
                  </a:cxn>
                  <a:cxn ang="0">
                    <a:pos x="0" y="0"/>
                  </a:cxn>
                  <a:cxn ang="0">
                    <a:pos x="0" y="0"/>
                  </a:cxn>
                  <a:cxn ang="0">
                    <a:pos x="0" y="104"/>
                  </a:cxn>
                  <a:cxn ang="0">
                    <a:pos x="0" y="104"/>
                  </a:cxn>
                  <a:cxn ang="0">
                    <a:pos x="83" y="163"/>
                  </a:cxn>
                  <a:cxn ang="0">
                    <a:pos x="83" y="163"/>
                  </a:cxn>
                  <a:cxn ang="0">
                    <a:pos x="83" y="57"/>
                  </a:cxn>
                </a:cxnLst>
                <a:rect l="0" t="0" r="r" b="b"/>
                <a:pathLst>
                  <a:path w="83" h="163">
                    <a:moveTo>
                      <a:pt x="83" y="57"/>
                    </a:moveTo>
                    <a:lnTo>
                      <a:pt x="0" y="0"/>
                    </a:lnTo>
                    <a:lnTo>
                      <a:pt x="0" y="0"/>
                    </a:lnTo>
                    <a:lnTo>
                      <a:pt x="0" y="104"/>
                    </a:lnTo>
                    <a:lnTo>
                      <a:pt x="0" y="104"/>
                    </a:lnTo>
                    <a:lnTo>
                      <a:pt x="83" y="163"/>
                    </a:lnTo>
                    <a:lnTo>
                      <a:pt x="83" y="163"/>
                    </a:lnTo>
                    <a:lnTo>
                      <a:pt x="83" y="57"/>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994" name="Freeform 822"/>
              <p:cNvSpPr>
                <a:spLocks/>
              </p:cNvSpPr>
              <p:nvPr/>
            </p:nvSpPr>
            <p:spPr bwMode="auto">
              <a:xfrm>
                <a:off x="2753" y="1670"/>
                <a:ext cx="75" cy="148"/>
              </a:xfrm>
              <a:custGeom>
                <a:avLst/>
                <a:gdLst/>
                <a:ahLst/>
                <a:cxnLst>
                  <a:cxn ang="0">
                    <a:pos x="83" y="59"/>
                  </a:cxn>
                  <a:cxn ang="0">
                    <a:pos x="0" y="0"/>
                  </a:cxn>
                  <a:cxn ang="0">
                    <a:pos x="0" y="0"/>
                  </a:cxn>
                  <a:cxn ang="0">
                    <a:pos x="0" y="104"/>
                  </a:cxn>
                  <a:cxn ang="0">
                    <a:pos x="0" y="104"/>
                  </a:cxn>
                  <a:cxn ang="0">
                    <a:pos x="83" y="163"/>
                  </a:cxn>
                  <a:cxn ang="0">
                    <a:pos x="83" y="163"/>
                  </a:cxn>
                  <a:cxn ang="0">
                    <a:pos x="83" y="59"/>
                  </a:cxn>
                </a:cxnLst>
                <a:rect l="0" t="0" r="r" b="b"/>
                <a:pathLst>
                  <a:path w="83" h="163">
                    <a:moveTo>
                      <a:pt x="83" y="59"/>
                    </a:moveTo>
                    <a:lnTo>
                      <a:pt x="0" y="0"/>
                    </a:lnTo>
                    <a:lnTo>
                      <a:pt x="0" y="0"/>
                    </a:lnTo>
                    <a:lnTo>
                      <a:pt x="0" y="104"/>
                    </a:lnTo>
                    <a:lnTo>
                      <a:pt x="0" y="104"/>
                    </a:lnTo>
                    <a:lnTo>
                      <a:pt x="83" y="163"/>
                    </a:lnTo>
                    <a:lnTo>
                      <a:pt x="83" y="163"/>
                    </a:lnTo>
                    <a:lnTo>
                      <a:pt x="83" y="59"/>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995" name="Freeform 823"/>
              <p:cNvSpPr>
                <a:spLocks/>
              </p:cNvSpPr>
              <p:nvPr/>
            </p:nvSpPr>
            <p:spPr bwMode="auto">
              <a:xfrm>
                <a:off x="2753" y="1547"/>
                <a:ext cx="75" cy="148"/>
              </a:xfrm>
              <a:custGeom>
                <a:avLst/>
                <a:gdLst/>
                <a:ahLst/>
                <a:cxnLst>
                  <a:cxn ang="0">
                    <a:pos x="83" y="59"/>
                  </a:cxn>
                  <a:cxn ang="0">
                    <a:pos x="0" y="0"/>
                  </a:cxn>
                  <a:cxn ang="0">
                    <a:pos x="0" y="0"/>
                  </a:cxn>
                  <a:cxn ang="0">
                    <a:pos x="0" y="106"/>
                  </a:cxn>
                  <a:cxn ang="0">
                    <a:pos x="0" y="106"/>
                  </a:cxn>
                  <a:cxn ang="0">
                    <a:pos x="83" y="163"/>
                  </a:cxn>
                  <a:cxn ang="0">
                    <a:pos x="83" y="163"/>
                  </a:cxn>
                  <a:cxn ang="0">
                    <a:pos x="83" y="59"/>
                  </a:cxn>
                </a:cxnLst>
                <a:rect l="0" t="0" r="r" b="b"/>
                <a:pathLst>
                  <a:path w="83" h="163">
                    <a:moveTo>
                      <a:pt x="83" y="59"/>
                    </a:moveTo>
                    <a:lnTo>
                      <a:pt x="0" y="0"/>
                    </a:lnTo>
                    <a:lnTo>
                      <a:pt x="0" y="0"/>
                    </a:lnTo>
                    <a:lnTo>
                      <a:pt x="0" y="106"/>
                    </a:lnTo>
                    <a:lnTo>
                      <a:pt x="0" y="106"/>
                    </a:lnTo>
                    <a:lnTo>
                      <a:pt x="83" y="163"/>
                    </a:lnTo>
                    <a:lnTo>
                      <a:pt x="83" y="163"/>
                    </a:lnTo>
                    <a:lnTo>
                      <a:pt x="83" y="59"/>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996" name="Freeform 824"/>
              <p:cNvSpPr>
                <a:spLocks/>
              </p:cNvSpPr>
              <p:nvPr/>
            </p:nvSpPr>
            <p:spPr bwMode="auto">
              <a:xfrm>
                <a:off x="2753" y="3494"/>
                <a:ext cx="75" cy="149"/>
              </a:xfrm>
              <a:custGeom>
                <a:avLst/>
                <a:gdLst/>
                <a:ahLst/>
                <a:cxnLst>
                  <a:cxn ang="0">
                    <a:pos x="83" y="59"/>
                  </a:cxn>
                  <a:cxn ang="0">
                    <a:pos x="0" y="0"/>
                  </a:cxn>
                  <a:cxn ang="0">
                    <a:pos x="0" y="0"/>
                  </a:cxn>
                  <a:cxn ang="0">
                    <a:pos x="0" y="104"/>
                  </a:cxn>
                  <a:cxn ang="0">
                    <a:pos x="0" y="104"/>
                  </a:cxn>
                  <a:cxn ang="0">
                    <a:pos x="83" y="163"/>
                  </a:cxn>
                  <a:cxn ang="0">
                    <a:pos x="83" y="163"/>
                  </a:cxn>
                  <a:cxn ang="0">
                    <a:pos x="83" y="59"/>
                  </a:cxn>
                </a:cxnLst>
                <a:rect l="0" t="0" r="r" b="b"/>
                <a:pathLst>
                  <a:path w="83" h="163">
                    <a:moveTo>
                      <a:pt x="83" y="59"/>
                    </a:moveTo>
                    <a:lnTo>
                      <a:pt x="0" y="0"/>
                    </a:lnTo>
                    <a:lnTo>
                      <a:pt x="0" y="0"/>
                    </a:lnTo>
                    <a:lnTo>
                      <a:pt x="0" y="104"/>
                    </a:lnTo>
                    <a:lnTo>
                      <a:pt x="0" y="104"/>
                    </a:lnTo>
                    <a:lnTo>
                      <a:pt x="83" y="163"/>
                    </a:lnTo>
                    <a:lnTo>
                      <a:pt x="83" y="163"/>
                    </a:lnTo>
                    <a:lnTo>
                      <a:pt x="83" y="59"/>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997" name="Freeform 825"/>
              <p:cNvSpPr>
                <a:spLocks/>
              </p:cNvSpPr>
              <p:nvPr/>
            </p:nvSpPr>
            <p:spPr bwMode="auto">
              <a:xfrm>
                <a:off x="2753" y="3373"/>
                <a:ext cx="75" cy="150"/>
              </a:xfrm>
              <a:custGeom>
                <a:avLst/>
                <a:gdLst/>
                <a:ahLst/>
                <a:cxnLst>
                  <a:cxn ang="0">
                    <a:pos x="83" y="59"/>
                  </a:cxn>
                  <a:cxn ang="0">
                    <a:pos x="0" y="0"/>
                  </a:cxn>
                  <a:cxn ang="0">
                    <a:pos x="0" y="0"/>
                  </a:cxn>
                  <a:cxn ang="0">
                    <a:pos x="0" y="106"/>
                  </a:cxn>
                  <a:cxn ang="0">
                    <a:pos x="0" y="106"/>
                  </a:cxn>
                  <a:cxn ang="0">
                    <a:pos x="83" y="165"/>
                  </a:cxn>
                  <a:cxn ang="0">
                    <a:pos x="83" y="165"/>
                  </a:cxn>
                  <a:cxn ang="0">
                    <a:pos x="83" y="59"/>
                  </a:cxn>
                </a:cxnLst>
                <a:rect l="0" t="0" r="r" b="b"/>
                <a:pathLst>
                  <a:path w="83" h="165">
                    <a:moveTo>
                      <a:pt x="83" y="59"/>
                    </a:moveTo>
                    <a:lnTo>
                      <a:pt x="0" y="0"/>
                    </a:lnTo>
                    <a:lnTo>
                      <a:pt x="0" y="0"/>
                    </a:lnTo>
                    <a:lnTo>
                      <a:pt x="0" y="106"/>
                    </a:lnTo>
                    <a:lnTo>
                      <a:pt x="0" y="106"/>
                    </a:lnTo>
                    <a:lnTo>
                      <a:pt x="83" y="165"/>
                    </a:lnTo>
                    <a:lnTo>
                      <a:pt x="83" y="165"/>
                    </a:lnTo>
                    <a:lnTo>
                      <a:pt x="83" y="59"/>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998" name="Freeform 826"/>
              <p:cNvSpPr>
                <a:spLocks/>
              </p:cNvSpPr>
              <p:nvPr/>
            </p:nvSpPr>
            <p:spPr bwMode="auto">
              <a:xfrm>
                <a:off x="2753" y="3797"/>
                <a:ext cx="75" cy="148"/>
              </a:xfrm>
              <a:custGeom>
                <a:avLst/>
                <a:gdLst/>
                <a:ahLst/>
                <a:cxnLst>
                  <a:cxn ang="0">
                    <a:pos x="83" y="59"/>
                  </a:cxn>
                  <a:cxn ang="0">
                    <a:pos x="0" y="0"/>
                  </a:cxn>
                  <a:cxn ang="0">
                    <a:pos x="0" y="0"/>
                  </a:cxn>
                  <a:cxn ang="0">
                    <a:pos x="0" y="107"/>
                  </a:cxn>
                  <a:cxn ang="0">
                    <a:pos x="0" y="107"/>
                  </a:cxn>
                  <a:cxn ang="0">
                    <a:pos x="83" y="163"/>
                  </a:cxn>
                  <a:cxn ang="0">
                    <a:pos x="83" y="163"/>
                  </a:cxn>
                  <a:cxn ang="0">
                    <a:pos x="83" y="59"/>
                  </a:cxn>
                </a:cxnLst>
                <a:rect l="0" t="0" r="r" b="b"/>
                <a:pathLst>
                  <a:path w="83" h="163">
                    <a:moveTo>
                      <a:pt x="83" y="59"/>
                    </a:moveTo>
                    <a:lnTo>
                      <a:pt x="0" y="0"/>
                    </a:lnTo>
                    <a:lnTo>
                      <a:pt x="0" y="0"/>
                    </a:lnTo>
                    <a:lnTo>
                      <a:pt x="0" y="107"/>
                    </a:lnTo>
                    <a:lnTo>
                      <a:pt x="0" y="107"/>
                    </a:lnTo>
                    <a:lnTo>
                      <a:pt x="83" y="163"/>
                    </a:lnTo>
                    <a:lnTo>
                      <a:pt x="83" y="163"/>
                    </a:lnTo>
                    <a:lnTo>
                      <a:pt x="83" y="59"/>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999" name="Freeform 827"/>
              <p:cNvSpPr>
                <a:spLocks/>
              </p:cNvSpPr>
              <p:nvPr/>
            </p:nvSpPr>
            <p:spPr bwMode="auto">
              <a:xfrm>
                <a:off x="2753" y="3677"/>
                <a:ext cx="75" cy="148"/>
              </a:xfrm>
              <a:custGeom>
                <a:avLst/>
                <a:gdLst/>
                <a:ahLst/>
                <a:cxnLst>
                  <a:cxn ang="0">
                    <a:pos x="83" y="59"/>
                  </a:cxn>
                  <a:cxn ang="0">
                    <a:pos x="0" y="0"/>
                  </a:cxn>
                  <a:cxn ang="0">
                    <a:pos x="0" y="0"/>
                  </a:cxn>
                  <a:cxn ang="0">
                    <a:pos x="0" y="104"/>
                  </a:cxn>
                  <a:cxn ang="0">
                    <a:pos x="0" y="104"/>
                  </a:cxn>
                  <a:cxn ang="0">
                    <a:pos x="83" y="163"/>
                  </a:cxn>
                  <a:cxn ang="0">
                    <a:pos x="83" y="163"/>
                  </a:cxn>
                  <a:cxn ang="0">
                    <a:pos x="83" y="59"/>
                  </a:cxn>
                </a:cxnLst>
                <a:rect l="0" t="0" r="r" b="b"/>
                <a:pathLst>
                  <a:path w="83" h="163">
                    <a:moveTo>
                      <a:pt x="83" y="59"/>
                    </a:moveTo>
                    <a:lnTo>
                      <a:pt x="0" y="0"/>
                    </a:lnTo>
                    <a:lnTo>
                      <a:pt x="0" y="0"/>
                    </a:lnTo>
                    <a:lnTo>
                      <a:pt x="0" y="104"/>
                    </a:lnTo>
                    <a:lnTo>
                      <a:pt x="0" y="104"/>
                    </a:lnTo>
                    <a:lnTo>
                      <a:pt x="83" y="163"/>
                    </a:lnTo>
                    <a:lnTo>
                      <a:pt x="83" y="163"/>
                    </a:lnTo>
                    <a:lnTo>
                      <a:pt x="83" y="59"/>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1000" name="Freeform 828"/>
              <p:cNvSpPr>
                <a:spLocks/>
              </p:cNvSpPr>
              <p:nvPr/>
            </p:nvSpPr>
            <p:spPr bwMode="auto">
              <a:xfrm>
                <a:off x="2753" y="3256"/>
                <a:ext cx="75" cy="148"/>
              </a:xfrm>
              <a:custGeom>
                <a:avLst/>
                <a:gdLst/>
                <a:ahLst/>
                <a:cxnLst>
                  <a:cxn ang="0">
                    <a:pos x="83" y="59"/>
                  </a:cxn>
                  <a:cxn ang="0">
                    <a:pos x="0" y="0"/>
                  </a:cxn>
                  <a:cxn ang="0">
                    <a:pos x="0" y="0"/>
                  </a:cxn>
                  <a:cxn ang="0">
                    <a:pos x="0" y="104"/>
                  </a:cxn>
                  <a:cxn ang="0">
                    <a:pos x="0" y="104"/>
                  </a:cxn>
                  <a:cxn ang="0">
                    <a:pos x="83" y="163"/>
                  </a:cxn>
                  <a:cxn ang="0">
                    <a:pos x="83" y="163"/>
                  </a:cxn>
                  <a:cxn ang="0">
                    <a:pos x="83" y="59"/>
                  </a:cxn>
                </a:cxnLst>
                <a:rect l="0" t="0" r="r" b="b"/>
                <a:pathLst>
                  <a:path w="83" h="163">
                    <a:moveTo>
                      <a:pt x="83" y="59"/>
                    </a:moveTo>
                    <a:lnTo>
                      <a:pt x="0" y="0"/>
                    </a:lnTo>
                    <a:lnTo>
                      <a:pt x="0" y="0"/>
                    </a:lnTo>
                    <a:lnTo>
                      <a:pt x="0" y="104"/>
                    </a:lnTo>
                    <a:lnTo>
                      <a:pt x="0" y="104"/>
                    </a:lnTo>
                    <a:lnTo>
                      <a:pt x="83" y="163"/>
                    </a:lnTo>
                    <a:lnTo>
                      <a:pt x="83" y="163"/>
                    </a:lnTo>
                    <a:lnTo>
                      <a:pt x="83" y="59"/>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1001" name="Freeform 829"/>
              <p:cNvSpPr>
                <a:spLocks/>
              </p:cNvSpPr>
              <p:nvPr/>
            </p:nvSpPr>
            <p:spPr bwMode="auto">
              <a:xfrm>
                <a:off x="2753" y="3138"/>
                <a:ext cx="75" cy="148"/>
              </a:xfrm>
              <a:custGeom>
                <a:avLst/>
                <a:gdLst/>
                <a:ahLst/>
                <a:cxnLst>
                  <a:cxn ang="0">
                    <a:pos x="83" y="59"/>
                  </a:cxn>
                  <a:cxn ang="0">
                    <a:pos x="0" y="0"/>
                  </a:cxn>
                  <a:cxn ang="0">
                    <a:pos x="0" y="0"/>
                  </a:cxn>
                  <a:cxn ang="0">
                    <a:pos x="0" y="104"/>
                  </a:cxn>
                  <a:cxn ang="0">
                    <a:pos x="0" y="104"/>
                  </a:cxn>
                  <a:cxn ang="0">
                    <a:pos x="83" y="163"/>
                  </a:cxn>
                  <a:cxn ang="0">
                    <a:pos x="83" y="163"/>
                  </a:cxn>
                  <a:cxn ang="0">
                    <a:pos x="83" y="59"/>
                  </a:cxn>
                </a:cxnLst>
                <a:rect l="0" t="0" r="r" b="b"/>
                <a:pathLst>
                  <a:path w="83" h="163">
                    <a:moveTo>
                      <a:pt x="83" y="59"/>
                    </a:moveTo>
                    <a:lnTo>
                      <a:pt x="0" y="0"/>
                    </a:lnTo>
                    <a:lnTo>
                      <a:pt x="0" y="0"/>
                    </a:lnTo>
                    <a:lnTo>
                      <a:pt x="0" y="104"/>
                    </a:lnTo>
                    <a:lnTo>
                      <a:pt x="0" y="104"/>
                    </a:lnTo>
                    <a:lnTo>
                      <a:pt x="83" y="163"/>
                    </a:lnTo>
                    <a:lnTo>
                      <a:pt x="83" y="163"/>
                    </a:lnTo>
                    <a:lnTo>
                      <a:pt x="83" y="59"/>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1002" name="Freeform 830"/>
              <p:cNvSpPr>
                <a:spLocks/>
              </p:cNvSpPr>
              <p:nvPr/>
            </p:nvSpPr>
            <p:spPr bwMode="auto">
              <a:xfrm>
                <a:off x="2753" y="2973"/>
                <a:ext cx="75" cy="148"/>
              </a:xfrm>
              <a:custGeom>
                <a:avLst/>
                <a:gdLst/>
                <a:ahLst/>
                <a:cxnLst>
                  <a:cxn ang="0">
                    <a:pos x="83" y="59"/>
                  </a:cxn>
                  <a:cxn ang="0">
                    <a:pos x="0" y="0"/>
                  </a:cxn>
                  <a:cxn ang="0">
                    <a:pos x="0" y="0"/>
                  </a:cxn>
                  <a:cxn ang="0">
                    <a:pos x="0" y="104"/>
                  </a:cxn>
                  <a:cxn ang="0">
                    <a:pos x="0" y="104"/>
                  </a:cxn>
                  <a:cxn ang="0">
                    <a:pos x="83" y="163"/>
                  </a:cxn>
                  <a:cxn ang="0">
                    <a:pos x="83" y="163"/>
                  </a:cxn>
                  <a:cxn ang="0">
                    <a:pos x="83" y="59"/>
                  </a:cxn>
                </a:cxnLst>
                <a:rect l="0" t="0" r="r" b="b"/>
                <a:pathLst>
                  <a:path w="83" h="163">
                    <a:moveTo>
                      <a:pt x="83" y="59"/>
                    </a:moveTo>
                    <a:lnTo>
                      <a:pt x="0" y="0"/>
                    </a:lnTo>
                    <a:lnTo>
                      <a:pt x="0" y="0"/>
                    </a:lnTo>
                    <a:lnTo>
                      <a:pt x="0" y="104"/>
                    </a:lnTo>
                    <a:lnTo>
                      <a:pt x="0" y="104"/>
                    </a:lnTo>
                    <a:lnTo>
                      <a:pt x="83" y="163"/>
                    </a:lnTo>
                    <a:lnTo>
                      <a:pt x="83" y="163"/>
                    </a:lnTo>
                    <a:lnTo>
                      <a:pt x="83" y="59"/>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1003" name="Freeform 831"/>
              <p:cNvSpPr>
                <a:spLocks/>
              </p:cNvSpPr>
              <p:nvPr/>
            </p:nvSpPr>
            <p:spPr bwMode="auto">
              <a:xfrm>
                <a:off x="2753" y="2851"/>
                <a:ext cx="75" cy="150"/>
              </a:xfrm>
              <a:custGeom>
                <a:avLst/>
                <a:gdLst/>
                <a:ahLst/>
                <a:cxnLst>
                  <a:cxn ang="0">
                    <a:pos x="83" y="59"/>
                  </a:cxn>
                  <a:cxn ang="0">
                    <a:pos x="0" y="0"/>
                  </a:cxn>
                  <a:cxn ang="0">
                    <a:pos x="0" y="0"/>
                  </a:cxn>
                  <a:cxn ang="0">
                    <a:pos x="0" y="106"/>
                  </a:cxn>
                  <a:cxn ang="0">
                    <a:pos x="0" y="106"/>
                  </a:cxn>
                  <a:cxn ang="0">
                    <a:pos x="83" y="165"/>
                  </a:cxn>
                  <a:cxn ang="0">
                    <a:pos x="83" y="165"/>
                  </a:cxn>
                  <a:cxn ang="0">
                    <a:pos x="83" y="59"/>
                  </a:cxn>
                </a:cxnLst>
                <a:rect l="0" t="0" r="r" b="b"/>
                <a:pathLst>
                  <a:path w="83" h="165">
                    <a:moveTo>
                      <a:pt x="83" y="59"/>
                    </a:moveTo>
                    <a:lnTo>
                      <a:pt x="0" y="0"/>
                    </a:lnTo>
                    <a:lnTo>
                      <a:pt x="0" y="0"/>
                    </a:lnTo>
                    <a:lnTo>
                      <a:pt x="0" y="106"/>
                    </a:lnTo>
                    <a:lnTo>
                      <a:pt x="0" y="106"/>
                    </a:lnTo>
                    <a:lnTo>
                      <a:pt x="83" y="165"/>
                    </a:lnTo>
                    <a:lnTo>
                      <a:pt x="83" y="165"/>
                    </a:lnTo>
                    <a:lnTo>
                      <a:pt x="83" y="59"/>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1004" name="Freeform 832"/>
              <p:cNvSpPr>
                <a:spLocks/>
              </p:cNvSpPr>
              <p:nvPr/>
            </p:nvSpPr>
            <p:spPr bwMode="auto">
              <a:xfrm>
                <a:off x="2753" y="2734"/>
                <a:ext cx="75" cy="149"/>
              </a:xfrm>
              <a:custGeom>
                <a:avLst/>
                <a:gdLst/>
                <a:ahLst/>
                <a:cxnLst>
                  <a:cxn ang="0">
                    <a:pos x="83" y="59"/>
                  </a:cxn>
                  <a:cxn ang="0">
                    <a:pos x="0" y="0"/>
                  </a:cxn>
                  <a:cxn ang="0">
                    <a:pos x="0" y="0"/>
                  </a:cxn>
                  <a:cxn ang="0">
                    <a:pos x="0" y="104"/>
                  </a:cxn>
                  <a:cxn ang="0">
                    <a:pos x="0" y="104"/>
                  </a:cxn>
                  <a:cxn ang="0">
                    <a:pos x="83" y="163"/>
                  </a:cxn>
                  <a:cxn ang="0">
                    <a:pos x="83" y="163"/>
                  </a:cxn>
                  <a:cxn ang="0">
                    <a:pos x="83" y="59"/>
                  </a:cxn>
                </a:cxnLst>
                <a:rect l="0" t="0" r="r" b="b"/>
                <a:pathLst>
                  <a:path w="83" h="163">
                    <a:moveTo>
                      <a:pt x="83" y="59"/>
                    </a:moveTo>
                    <a:lnTo>
                      <a:pt x="0" y="0"/>
                    </a:lnTo>
                    <a:lnTo>
                      <a:pt x="0" y="0"/>
                    </a:lnTo>
                    <a:lnTo>
                      <a:pt x="0" y="104"/>
                    </a:lnTo>
                    <a:lnTo>
                      <a:pt x="0" y="104"/>
                    </a:lnTo>
                    <a:lnTo>
                      <a:pt x="83" y="163"/>
                    </a:lnTo>
                    <a:lnTo>
                      <a:pt x="83" y="163"/>
                    </a:lnTo>
                    <a:lnTo>
                      <a:pt x="83" y="59"/>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1005" name="Freeform 833"/>
              <p:cNvSpPr>
                <a:spLocks/>
              </p:cNvSpPr>
              <p:nvPr/>
            </p:nvSpPr>
            <p:spPr bwMode="auto">
              <a:xfrm>
                <a:off x="2753" y="2616"/>
                <a:ext cx="75" cy="148"/>
              </a:xfrm>
              <a:custGeom>
                <a:avLst/>
                <a:gdLst/>
                <a:ahLst/>
                <a:cxnLst>
                  <a:cxn ang="0">
                    <a:pos x="83" y="59"/>
                  </a:cxn>
                  <a:cxn ang="0">
                    <a:pos x="0" y="0"/>
                  </a:cxn>
                  <a:cxn ang="0">
                    <a:pos x="0" y="0"/>
                  </a:cxn>
                  <a:cxn ang="0">
                    <a:pos x="0" y="104"/>
                  </a:cxn>
                  <a:cxn ang="0">
                    <a:pos x="0" y="104"/>
                  </a:cxn>
                  <a:cxn ang="0">
                    <a:pos x="83" y="163"/>
                  </a:cxn>
                  <a:cxn ang="0">
                    <a:pos x="83" y="163"/>
                  </a:cxn>
                  <a:cxn ang="0">
                    <a:pos x="83" y="59"/>
                  </a:cxn>
                </a:cxnLst>
                <a:rect l="0" t="0" r="r" b="b"/>
                <a:pathLst>
                  <a:path w="83" h="163">
                    <a:moveTo>
                      <a:pt x="83" y="59"/>
                    </a:moveTo>
                    <a:lnTo>
                      <a:pt x="0" y="0"/>
                    </a:lnTo>
                    <a:lnTo>
                      <a:pt x="0" y="0"/>
                    </a:lnTo>
                    <a:lnTo>
                      <a:pt x="0" y="104"/>
                    </a:lnTo>
                    <a:lnTo>
                      <a:pt x="0" y="104"/>
                    </a:lnTo>
                    <a:lnTo>
                      <a:pt x="83" y="163"/>
                    </a:lnTo>
                    <a:lnTo>
                      <a:pt x="83" y="163"/>
                    </a:lnTo>
                    <a:lnTo>
                      <a:pt x="83" y="59"/>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1006" name="Freeform 834"/>
              <p:cNvSpPr>
                <a:spLocks/>
              </p:cNvSpPr>
              <p:nvPr/>
            </p:nvSpPr>
            <p:spPr bwMode="auto">
              <a:xfrm>
                <a:off x="2753" y="2444"/>
                <a:ext cx="75" cy="149"/>
              </a:xfrm>
              <a:custGeom>
                <a:avLst/>
                <a:gdLst/>
                <a:ahLst/>
                <a:cxnLst>
                  <a:cxn ang="0">
                    <a:pos x="83" y="57"/>
                  </a:cxn>
                  <a:cxn ang="0">
                    <a:pos x="0" y="0"/>
                  </a:cxn>
                  <a:cxn ang="0">
                    <a:pos x="0" y="0"/>
                  </a:cxn>
                  <a:cxn ang="0">
                    <a:pos x="0" y="104"/>
                  </a:cxn>
                  <a:cxn ang="0">
                    <a:pos x="0" y="104"/>
                  </a:cxn>
                  <a:cxn ang="0">
                    <a:pos x="83" y="163"/>
                  </a:cxn>
                  <a:cxn ang="0">
                    <a:pos x="83" y="163"/>
                  </a:cxn>
                  <a:cxn ang="0">
                    <a:pos x="83" y="57"/>
                  </a:cxn>
                </a:cxnLst>
                <a:rect l="0" t="0" r="r" b="b"/>
                <a:pathLst>
                  <a:path w="83" h="163">
                    <a:moveTo>
                      <a:pt x="83" y="57"/>
                    </a:moveTo>
                    <a:lnTo>
                      <a:pt x="0" y="0"/>
                    </a:lnTo>
                    <a:lnTo>
                      <a:pt x="0" y="0"/>
                    </a:lnTo>
                    <a:lnTo>
                      <a:pt x="0" y="104"/>
                    </a:lnTo>
                    <a:lnTo>
                      <a:pt x="0" y="104"/>
                    </a:lnTo>
                    <a:lnTo>
                      <a:pt x="83" y="163"/>
                    </a:lnTo>
                    <a:lnTo>
                      <a:pt x="83" y="163"/>
                    </a:lnTo>
                    <a:lnTo>
                      <a:pt x="83" y="57"/>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1007" name="Freeform 835"/>
              <p:cNvSpPr>
                <a:spLocks/>
              </p:cNvSpPr>
              <p:nvPr/>
            </p:nvSpPr>
            <p:spPr bwMode="auto">
              <a:xfrm>
                <a:off x="2753" y="2323"/>
                <a:ext cx="75" cy="148"/>
              </a:xfrm>
              <a:custGeom>
                <a:avLst/>
                <a:gdLst/>
                <a:ahLst/>
                <a:cxnLst>
                  <a:cxn ang="0">
                    <a:pos x="83" y="59"/>
                  </a:cxn>
                  <a:cxn ang="0">
                    <a:pos x="0" y="0"/>
                  </a:cxn>
                  <a:cxn ang="0">
                    <a:pos x="0" y="0"/>
                  </a:cxn>
                  <a:cxn ang="0">
                    <a:pos x="0" y="104"/>
                  </a:cxn>
                  <a:cxn ang="0">
                    <a:pos x="0" y="104"/>
                  </a:cxn>
                  <a:cxn ang="0">
                    <a:pos x="83" y="163"/>
                  </a:cxn>
                  <a:cxn ang="0">
                    <a:pos x="83" y="163"/>
                  </a:cxn>
                  <a:cxn ang="0">
                    <a:pos x="83" y="59"/>
                  </a:cxn>
                </a:cxnLst>
                <a:rect l="0" t="0" r="r" b="b"/>
                <a:pathLst>
                  <a:path w="83" h="163">
                    <a:moveTo>
                      <a:pt x="83" y="59"/>
                    </a:moveTo>
                    <a:lnTo>
                      <a:pt x="0" y="0"/>
                    </a:lnTo>
                    <a:lnTo>
                      <a:pt x="0" y="0"/>
                    </a:lnTo>
                    <a:lnTo>
                      <a:pt x="0" y="104"/>
                    </a:lnTo>
                    <a:lnTo>
                      <a:pt x="0" y="104"/>
                    </a:lnTo>
                    <a:lnTo>
                      <a:pt x="83" y="163"/>
                    </a:lnTo>
                    <a:lnTo>
                      <a:pt x="83" y="163"/>
                    </a:lnTo>
                    <a:lnTo>
                      <a:pt x="83" y="59"/>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1008" name="Freeform 836"/>
              <p:cNvSpPr>
                <a:spLocks/>
              </p:cNvSpPr>
              <p:nvPr/>
            </p:nvSpPr>
            <p:spPr bwMode="auto">
              <a:xfrm>
                <a:off x="2753" y="2206"/>
                <a:ext cx="75" cy="148"/>
              </a:xfrm>
              <a:custGeom>
                <a:avLst/>
                <a:gdLst/>
                <a:ahLst/>
                <a:cxnLst>
                  <a:cxn ang="0">
                    <a:pos x="83" y="57"/>
                  </a:cxn>
                  <a:cxn ang="0">
                    <a:pos x="0" y="0"/>
                  </a:cxn>
                  <a:cxn ang="0">
                    <a:pos x="0" y="0"/>
                  </a:cxn>
                  <a:cxn ang="0">
                    <a:pos x="0" y="104"/>
                  </a:cxn>
                  <a:cxn ang="0">
                    <a:pos x="0" y="104"/>
                  </a:cxn>
                  <a:cxn ang="0">
                    <a:pos x="83" y="163"/>
                  </a:cxn>
                  <a:cxn ang="0">
                    <a:pos x="83" y="163"/>
                  </a:cxn>
                  <a:cxn ang="0">
                    <a:pos x="83" y="57"/>
                  </a:cxn>
                </a:cxnLst>
                <a:rect l="0" t="0" r="r" b="b"/>
                <a:pathLst>
                  <a:path w="83" h="163">
                    <a:moveTo>
                      <a:pt x="83" y="57"/>
                    </a:moveTo>
                    <a:lnTo>
                      <a:pt x="0" y="0"/>
                    </a:lnTo>
                    <a:lnTo>
                      <a:pt x="0" y="0"/>
                    </a:lnTo>
                    <a:lnTo>
                      <a:pt x="0" y="104"/>
                    </a:lnTo>
                    <a:lnTo>
                      <a:pt x="0" y="104"/>
                    </a:lnTo>
                    <a:lnTo>
                      <a:pt x="83" y="163"/>
                    </a:lnTo>
                    <a:lnTo>
                      <a:pt x="83" y="163"/>
                    </a:lnTo>
                    <a:lnTo>
                      <a:pt x="83" y="57"/>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1009" name="Freeform 837"/>
              <p:cNvSpPr>
                <a:spLocks/>
              </p:cNvSpPr>
              <p:nvPr/>
            </p:nvSpPr>
            <p:spPr bwMode="auto">
              <a:xfrm>
                <a:off x="2753" y="2088"/>
                <a:ext cx="75" cy="148"/>
              </a:xfrm>
              <a:custGeom>
                <a:avLst/>
                <a:gdLst/>
                <a:ahLst/>
                <a:cxnLst>
                  <a:cxn ang="0">
                    <a:pos x="83" y="57"/>
                  </a:cxn>
                  <a:cxn ang="0">
                    <a:pos x="0" y="0"/>
                  </a:cxn>
                  <a:cxn ang="0">
                    <a:pos x="0" y="0"/>
                  </a:cxn>
                  <a:cxn ang="0">
                    <a:pos x="0" y="104"/>
                  </a:cxn>
                  <a:cxn ang="0">
                    <a:pos x="0" y="104"/>
                  </a:cxn>
                  <a:cxn ang="0">
                    <a:pos x="83" y="163"/>
                  </a:cxn>
                  <a:cxn ang="0">
                    <a:pos x="83" y="163"/>
                  </a:cxn>
                  <a:cxn ang="0">
                    <a:pos x="83" y="57"/>
                  </a:cxn>
                </a:cxnLst>
                <a:rect l="0" t="0" r="r" b="b"/>
                <a:pathLst>
                  <a:path w="83" h="163">
                    <a:moveTo>
                      <a:pt x="83" y="57"/>
                    </a:moveTo>
                    <a:lnTo>
                      <a:pt x="0" y="0"/>
                    </a:lnTo>
                    <a:lnTo>
                      <a:pt x="0" y="0"/>
                    </a:lnTo>
                    <a:lnTo>
                      <a:pt x="0" y="104"/>
                    </a:lnTo>
                    <a:lnTo>
                      <a:pt x="0" y="104"/>
                    </a:lnTo>
                    <a:lnTo>
                      <a:pt x="83" y="163"/>
                    </a:lnTo>
                    <a:lnTo>
                      <a:pt x="83" y="163"/>
                    </a:lnTo>
                    <a:lnTo>
                      <a:pt x="83" y="57"/>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grpSp>
      </p:grpSp>
      <p:grpSp>
        <p:nvGrpSpPr>
          <p:cNvPr id="739" name="Group 372"/>
          <p:cNvGrpSpPr>
            <a:grpSpLocks/>
          </p:cNvGrpSpPr>
          <p:nvPr/>
        </p:nvGrpSpPr>
        <p:grpSpPr bwMode="auto">
          <a:xfrm>
            <a:off x="5208028" y="3850917"/>
            <a:ext cx="601101" cy="890198"/>
            <a:chOff x="314" y="1250"/>
            <a:chExt cx="1487" cy="2206"/>
          </a:xfrm>
        </p:grpSpPr>
        <p:sp>
          <p:nvSpPr>
            <p:cNvPr id="1027" name="Freeform 373"/>
            <p:cNvSpPr>
              <a:spLocks/>
            </p:cNvSpPr>
            <p:nvPr/>
          </p:nvSpPr>
          <p:spPr bwMode="auto">
            <a:xfrm>
              <a:off x="315" y="1502"/>
              <a:ext cx="1110" cy="1954"/>
            </a:xfrm>
            <a:custGeom>
              <a:avLst/>
              <a:gdLst/>
              <a:ahLst/>
              <a:cxnLst>
                <a:cxn ang="0">
                  <a:pos x="1109" y="1954"/>
                </a:cxn>
                <a:cxn ang="0">
                  <a:pos x="1110" y="774"/>
                </a:cxn>
                <a:cxn ang="0">
                  <a:pos x="0" y="0"/>
                </a:cxn>
                <a:cxn ang="0">
                  <a:pos x="0" y="1181"/>
                </a:cxn>
                <a:cxn ang="0">
                  <a:pos x="1109" y="1954"/>
                </a:cxn>
              </a:cxnLst>
              <a:rect l="0" t="0" r="r" b="b"/>
              <a:pathLst>
                <a:path w="1110" h="1954">
                  <a:moveTo>
                    <a:pt x="1109" y="1954"/>
                  </a:moveTo>
                  <a:lnTo>
                    <a:pt x="1110" y="774"/>
                  </a:lnTo>
                  <a:lnTo>
                    <a:pt x="0" y="0"/>
                  </a:lnTo>
                  <a:lnTo>
                    <a:pt x="0" y="1181"/>
                  </a:lnTo>
                  <a:lnTo>
                    <a:pt x="1109" y="1954"/>
                  </a:lnTo>
                  <a:close/>
                </a:path>
              </a:pathLst>
            </a:custGeom>
            <a:solidFill>
              <a:srgbClr val="414141"/>
            </a:solidFill>
            <a:ln w="9525" cap="flat" cmpd="sng">
              <a:noFill/>
              <a:prstDash val="solid"/>
              <a:round/>
              <a:headEnd type="none" w="med" len="med"/>
              <a:tailEnd type="none" w="med" len="med"/>
            </a:ln>
            <a:effectLst/>
          </p:spPr>
          <p:txBody>
            <a:bodyPr/>
            <a:lstStyle/>
            <a:p>
              <a:endParaRPr lang="en-US"/>
            </a:p>
          </p:txBody>
        </p:sp>
        <p:sp>
          <p:nvSpPr>
            <p:cNvPr id="1028" name="Freeform 374"/>
            <p:cNvSpPr>
              <a:spLocks/>
            </p:cNvSpPr>
            <p:nvPr/>
          </p:nvSpPr>
          <p:spPr bwMode="auto">
            <a:xfrm>
              <a:off x="1418" y="2003"/>
              <a:ext cx="383" cy="1453"/>
            </a:xfrm>
            <a:custGeom>
              <a:avLst/>
              <a:gdLst/>
              <a:ahLst/>
              <a:cxnLst>
                <a:cxn ang="0">
                  <a:pos x="1" y="1459"/>
                </a:cxn>
                <a:cxn ang="0">
                  <a:pos x="0" y="277"/>
                </a:cxn>
                <a:cxn ang="0">
                  <a:pos x="385" y="0"/>
                </a:cxn>
                <a:cxn ang="0">
                  <a:pos x="385" y="1176"/>
                </a:cxn>
                <a:cxn ang="0">
                  <a:pos x="1" y="1459"/>
                </a:cxn>
              </a:cxnLst>
              <a:rect l="0" t="0" r="r" b="b"/>
              <a:pathLst>
                <a:path w="385" h="1459">
                  <a:moveTo>
                    <a:pt x="1" y="1459"/>
                  </a:moveTo>
                  <a:lnTo>
                    <a:pt x="0" y="277"/>
                  </a:lnTo>
                  <a:lnTo>
                    <a:pt x="385" y="0"/>
                  </a:lnTo>
                  <a:lnTo>
                    <a:pt x="385" y="1176"/>
                  </a:lnTo>
                  <a:lnTo>
                    <a:pt x="1" y="1459"/>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29" name="Freeform 375"/>
            <p:cNvSpPr>
              <a:spLocks/>
            </p:cNvSpPr>
            <p:nvPr/>
          </p:nvSpPr>
          <p:spPr bwMode="auto">
            <a:xfrm>
              <a:off x="314" y="1250"/>
              <a:ext cx="1487" cy="1028"/>
            </a:xfrm>
            <a:custGeom>
              <a:avLst/>
              <a:gdLst/>
              <a:ahLst/>
              <a:cxnLst>
                <a:cxn ang="0">
                  <a:pos x="1288" y="1192"/>
                </a:cxn>
                <a:cxn ang="0">
                  <a:pos x="1734" y="876"/>
                </a:cxn>
                <a:cxn ang="0">
                  <a:pos x="426" y="0"/>
                </a:cxn>
                <a:cxn ang="0">
                  <a:pos x="0" y="295"/>
                </a:cxn>
                <a:cxn ang="0">
                  <a:pos x="1288" y="1192"/>
                </a:cxn>
              </a:cxnLst>
              <a:rect l="0" t="0" r="r" b="b"/>
              <a:pathLst>
                <a:path w="1734" h="1192">
                  <a:moveTo>
                    <a:pt x="1288" y="1192"/>
                  </a:moveTo>
                  <a:lnTo>
                    <a:pt x="1734" y="876"/>
                  </a:lnTo>
                  <a:lnTo>
                    <a:pt x="426" y="0"/>
                  </a:lnTo>
                  <a:lnTo>
                    <a:pt x="0" y="295"/>
                  </a:lnTo>
                  <a:lnTo>
                    <a:pt x="1288" y="1192"/>
                  </a:lnTo>
                  <a:close/>
                </a:path>
              </a:pathLst>
            </a:custGeom>
            <a:solidFill>
              <a:srgbClr val="DDDDDD"/>
            </a:solidFill>
            <a:ln w="9525" cap="flat" cmpd="sng">
              <a:noFill/>
              <a:prstDash val="solid"/>
              <a:round/>
              <a:headEnd type="none" w="med" len="med"/>
              <a:tailEnd type="none" w="med" len="med"/>
            </a:ln>
            <a:effectLst/>
          </p:spPr>
          <p:txBody>
            <a:bodyPr/>
            <a:lstStyle/>
            <a:p>
              <a:endParaRPr lang="en-US"/>
            </a:p>
          </p:txBody>
        </p:sp>
        <p:sp>
          <p:nvSpPr>
            <p:cNvPr id="1030" name="Freeform 376"/>
            <p:cNvSpPr>
              <a:spLocks/>
            </p:cNvSpPr>
            <p:nvPr/>
          </p:nvSpPr>
          <p:spPr bwMode="auto">
            <a:xfrm flipH="1">
              <a:off x="1086" y="2256"/>
              <a:ext cx="300" cy="1104"/>
            </a:xfrm>
            <a:custGeom>
              <a:avLst/>
              <a:gdLst/>
              <a:ahLst/>
              <a:cxnLst>
                <a:cxn ang="0">
                  <a:pos x="1" y="1459"/>
                </a:cxn>
                <a:cxn ang="0">
                  <a:pos x="0" y="277"/>
                </a:cxn>
                <a:cxn ang="0">
                  <a:pos x="385" y="0"/>
                </a:cxn>
                <a:cxn ang="0">
                  <a:pos x="385" y="1176"/>
                </a:cxn>
                <a:cxn ang="0">
                  <a:pos x="1" y="1459"/>
                </a:cxn>
              </a:cxnLst>
              <a:rect l="0" t="0" r="r" b="b"/>
              <a:pathLst>
                <a:path w="385" h="1459">
                  <a:moveTo>
                    <a:pt x="1" y="1459"/>
                  </a:moveTo>
                  <a:lnTo>
                    <a:pt x="0" y="277"/>
                  </a:lnTo>
                  <a:lnTo>
                    <a:pt x="385" y="0"/>
                  </a:lnTo>
                  <a:lnTo>
                    <a:pt x="385" y="1176"/>
                  </a:lnTo>
                  <a:lnTo>
                    <a:pt x="1" y="1459"/>
                  </a:lnTo>
                  <a:close/>
                </a:path>
              </a:pathLst>
            </a:custGeom>
            <a:solidFill>
              <a:srgbClr val="DDDDDD"/>
            </a:solidFill>
            <a:ln w="9525" cap="flat" cmpd="sng">
              <a:noFill/>
              <a:prstDash val="solid"/>
              <a:round/>
              <a:headEnd type="none" w="med" len="med"/>
              <a:tailEnd type="none" w="med" len="med"/>
            </a:ln>
            <a:effectLst/>
          </p:spPr>
          <p:txBody>
            <a:bodyPr/>
            <a:lstStyle/>
            <a:p>
              <a:endParaRPr lang="en-US"/>
            </a:p>
          </p:txBody>
        </p:sp>
        <p:sp>
          <p:nvSpPr>
            <p:cNvPr id="1031" name="Freeform 377"/>
            <p:cNvSpPr>
              <a:spLocks/>
            </p:cNvSpPr>
            <p:nvPr/>
          </p:nvSpPr>
          <p:spPr bwMode="auto">
            <a:xfrm>
              <a:off x="1085" y="2357"/>
              <a:ext cx="302" cy="530"/>
            </a:xfrm>
            <a:custGeom>
              <a:avLst/>
              <a:gdLst/>
              <a:ahLst/>
              <a:cxnLst>
                <a:cxn ang="0">
                  <a:pos x="0" y="0"/>
                </a:cxn>
                <a:cxn ang="0">
                  <a:pos x="325" y="229"/>
                </a:cxn>
                <a:cxn ang="0">
                  <a:pos x="325" y="571"/>
                </a:cxn>
                <a:cxn ang="0">
                  <a:pos x="0" y="347"/>
                </a:cxn>
                <a:cxn ang="0">
                  <a:pos x="0" y="0"/>
                </a:cxn>
              </a:cxnLst>
              <a:rect l="0" t="0" r="r" b="b"/>
              <a:pathLst>
                <a:path w="325" h="571">
                  <a:moveTo>
                    <a:pt x="0" y="0"/>
                  </a:moveTo>
                  <a:lnTo>
                    <a:pt x="325" y="229"/>
                  </a:lnTo>
                  <a:lnTo>
                    <a:pt x="325" y="571"/>
                  </a:lnTo>
                  <a:lnTo>
                    <a:pt x="0" y="347"/>
                  </a:lnTo>
                  <a:lnTo>
                    <a:pt x="0" y="0"/>
                  </a:lnTo>
                  <a:close/>
                </a:path>
              </a:pathLst>
            </a:custGeom>
            <a:solidFill>
              <a:srgbClr val="333333"/>
            </a:solidFill>
            <a:ln w="9525" cap="flat" cmpd="sng">
              <a:noFill/>
              <a:prstDash val="solid"/>
              <a:round/>
              <a:headEnd type="none" w="med" len="med"/>
              <a:tailEnd type="none" w="med" len="med"/>
            </a:ln>
            <a:effectLst/>
          </p:spPr>
          <p:txBody>
            <a:bodyPr/>
            <a:lstStyle/>
            <a:p>
              <a:endParaRPr lang="en-US"/>
            </a:p>
          </p:txBody>
        </p:sp>
        <p:sp>
          <p:nvSpPr>
            <p:cNvPr id="1032" name="Freeform 378"/>
            <p:cNvSpPr>
              <a:spLocks/>
            </p:cNvSpPr>
            <p:nvPr/>
          </p:nvSpPr>
          <p:spPr bwMode="auto">
            <a:xfrm>
              <a:off x="1008" y="1989"/>
              <a:ext cx="53" cy="1212"/>
            </a:xfrm>
            <a:custGeom>
              <a:avLst/>
              <a:gdLst/>
              <a:ahLst/>
              <a:cxnLst>
                <a:cxn ang="0">
                  <a:pos x="0" y="0"/>
                </a:cxn>
                <a:cxn ang="0">
                  <a:pos x="53" y="37"/>
                </a:cxn>
                <a:cxn ang="0">
                  <a:pos x="52" y="1212"/>
                </a:cxn>
                <a:cxn ang="0">
                  <a:pos x="0" y="1176"/>
                </a:cxn>
                <a:cxn ang="0">
                  <a:pos x="0" y="0"/>
                </a:cxn>
              </a:cxnLst>
              <a:rect l="0" t="0" r="r" b="b"/>
              <a:pathLst>
                <a:path w="53" h="1212">
                  <a:moveTo>
                    <a:pt x="0" y="0"/>
                  </a:moveTo>
                  <a:lnTo>
                    <a:pt x="53" y="37"/>
                  </a:lnTo>
                  <a:lnTo>
                    <a:pt x="52" y="1212"/>
                  </a:lnTo>
                  <a:lnTo>
                    <a:pt x="0" y="1176"/>
                  </a:lnTo>
                  <a:lnTo>
                    <a:pt x="0"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33" name="Freeform 379"/>
            <p:cNvSpPr>
              <a:spLocks/>
            </p:cNvSpPr>
            <p:nvPr/>
          </p:nvSpPr>
          <p:spPr bwMode="auto">
            <a:xfrm flipH="1">
              <a:off x="679" y="1975"/>
              <a:ext cx="300" cy="1104"/>
            </a:xfrm>
            <a:custGeom>
              <a:avLst/>
              <a:gdLst/>
              <a:ahLst/>
              <a:cxnLst>
                <a:cxn ang="0">
                  <a:pos x="1" y="1459"/>
                </a:cxn>
                <a:cxn ang="0">
                  <a:pos x="0" y="277"/>
                </a:cxn>
                <a:cxn ang="0">
                  <a:pos x="385" y="0"/>
                </a:cxn>
                <a:cxn ang="0">
                  <a:pos x="385" y="1176"/>
                </a:cxn>
                <a:cxn ang="0">
                  <a:pos x="1" y="1459"/>
                </a:cxn>
              </a:cxnLst>
              <a:rect l="0" t="0" r="r" b="b"/>
              <a:pathLst>
                <a:path w="385" h="1459">
                  <a:moveTo>
                    <a:pt x="1" y="1459"/>
                  </a:moveTo>
                  <a:lnTo>
                    <a:pt x="0" y="277"/>
                  </a:lnTo>
                  <a:lnTo>
                    <a:pt x="385" y="0"/>
                  </a:lnTo>
                  <a:lnTo>
                    <a:pt x="385" y="1176"/>
                  </a:lnTo>
                  <a:lnTo>
                    <a:pt x="1" y="1459"/>
                  </a:lnTo>
                  <a:close/>
                </a:path>
              </a:pathLst>
            </a:custGeom>
            <a:solidFill>
              <a:srgbClr val="DDDDDD"/>
            </a:solidFill>
            <a:ln w="9525" cap="flat" cmpd="sng">
              <a:noFill/>
              <a:prstDash val="solid"/>
              <a:round/>
              <a:headEnd type="none" w="med" len="med"/>
              <a:tailEnd type="none" w="med" len="med"/>
            </a:ln>
            <a:effectLst/>
          </p:spPr>
          <p:txBody>
            <a:bodyPr/>
            <a:lstStyle/>
            <a:p>
              <a:endParaRPr lang="en-US"/>
            </a:p>
          </p:txBody>
        </p:sp>
        <p:sp>
          <p:nvSpPr>
            <p:cNvPr id="1034" name="Freeform 380"/>
            <p:cNvSpPr>
              <a:spLocks/>
            </p:cNvSpPr>
            <p:nvPr/>
          </p:nvSpPr>
          <p:spPr bwMode="auto">
            <a:xfrm>
              <a:off x="680" y="2080"/>
              <a:ext cx="300" cy="526"/>
            </a:xfrm>
            <a:custGeom>
              <a:avLst/>
              <a:gdLst/>
              <a:ahLst/>
              <a:cxnLst>
                <a:cxn ang="0">
                  <a:pos x="0" y="0"/>
                </a:cxn>
                <a:cxn ang="0">
                  <a:pos x="325" y="229"/>
                </a:cxn>
                <a:cxn ang="0">
                  <a:pos x="325" y="571"/>
                </a:cxn>
                <a:cxn ang="0">
                  <a:pos x="0" y="347"/>
                </a:cxn>
                <a:cxn ang="0">
                  <a:pos x="0" y="0"/>
                </a:cxn>
              </a:cxnLst>
              <a:rect l="0" t="0" r="r" b="b"/>
              <a:pathLst>
                <a:path w="325" h="571">
                  <a:moveTo>
                    <a:pt x="0" y="0"/>
                  </a:moveTo>
                  <a:lnTo>
                    <a:pt x="325" y="229"/>
                  </a:lnTo>
                  <a:lnTo>
                    <a:pt x="325" y="571"/>
                  </a:lnTo>
                  <a:lnTo>
                    <a:pt x="0" y="347"/>
                  </a:lnTo>
                  <a:lnTo>
                    <a:pt x="0" y="0"/>
                  </a:lnTo>
                  <a:close/>
                </a:path>
              </a:pathLst>
            </a:custGeom>
            <a:solidFill>
              <a:srgbClr val="333333"/>
            </a:solidFill>
            <a:ln w="9525" cap="flat" cmpd="sng">
              <a:noFill/>
              <a:prstDash val="solid"/>
              <a:round/>
              <a:headEnd type="none" w="med" len="med"/>
              <a:tailEnd type="none" w="med" len="med"/>
            </a:ln>
            <a:effectLst/>
          </p:spPr>
          <p:txBody>
            <a:bodyPr/>
            <a:lstStyle/>
            <a:p>
              <a:endParaRPr lang="en-US"/>
            </a:p>
          </p:txBody>
        </p:sp>
        <p:sp>
          <p:nvSpPr>
            <p:cNvPr id="1035" name="Freeform 381"/>
            <p:cNvSpPr>
              <a:spLocks/>
            </p:cNvSpPr>
            <p:nvPr/>
          </p:nvSpPr>
          <p:spPr bwMode="auto">
            <a:xfrm>
              <a:off x="601" y="1706"/>
              <a:ext cx="53" cy="1212"/>
            </a:xfrm>
            <a:custGeom>
              <a:avLst/>
              <a:gdLst/>
              <a:ahLst/>
              <a:cxnLst>
                <a:cxn ang="0">
                  <a:pos x="0" y="0"/>
                </a:cxn>
                <a:cxn ang="0">
                  <a:pos x="53" y="37"/>
                </a:cxn>
                <a:cxn ang="0">
                  <a:pos x="52" y="1212"/>
                </a:cxn>
                <a:cxn ang="0">
                  <a:pos x="0" y="1176"/>
                </a:cxn>
                <a:cxn ang="0">
                  <a:pos x="0" y="0"/>
                </a:cxn>
              </a:cxnLst>
              <a:rect l="0" t="0" r="r" b="b"/>
              <a:pathLst>
                <a:path w="53" h="1212">
                  <a:moveTo>
                    <a:pt x="0" y="0"/>
                  </a:moveTo>
                  <a:lnTo>
                    <a:pt x="53" y="37"/>
                  </a:lnTo>
                  <a:lnTo>
                    <a:pt x="52" y="1212"/>
                  </a:lnTo>
                  <a:lnTo>
                    <a:pt x="0" y="1176"/>
                  </a:lnTo>
                  <a:lnTo>
                    <a:pt x="0"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36" name="Freeform 382"/>
            <p:cNvSpPr>
              <a:spLocks/>
            </p:cNvSpPr>
            <p:nvPr/>
          </p:nvSpPr>
          <p:spPr bwMode="auto">
            <a:xfrm>
              <a:off x="332" y="1748"/>
              <a:ext cx="248" cy="244"/>
            </a:xfrm>
            <a:custGeom>
              <a:avLst/>
              <a:gdLst/>
              <a:ahLst/>
              <a:cxnLst>
                <a:cxn ang="0">
                  <a:pos x="0" y="0"/>
                </a:cxn>
                <a:cxn ang="0">
                  <a:pos x="285" y="201"/>
                </a:cxn>
                <a:cxn ang="0">
                  <a:pos x="285" y="280"/>
                </a:cxn>
                <a:cxn ang="0">
                  <a:pos x="0" y="79"/>
                </a:cxn>
                <a:cxn ang="0">
                  <a:pos x="0" y="0"/>
                </a:cxn>
              </a:cxnLst>
              <a:rect l="0" t="0" r="r" b="b"/>
              <a:pathLst>
                <a:path w="285" h="280">
                  <a:moveTo>
                    <a:pt x="0" y="0"/>
                  </a:moveTo>
                  <a:lnTo>
                    <a:pt x="285" y="201"/>
                  </a:lnTo>
                  <a:lnTo>
                    <a:pt x="285" y="280"/>
                  </a:lnTo>
                  <a:lnTo>
                    <a:pt x="0" y="79"/>
                  </a:lnTo>
                  <a:lnTo>
                    <a:pt x="0" y="0"/>
                  </a:lnTo>
                  <a:close/>
                </a:path>
              </a:pathLst>
            </a:custGeom>
            <a:solidFill>
              <a:srgbClr val="DDDDDD"/>
            </a:solidFill>
            <a:ln w="9525" cap="flat" cmpd="sng">
              <a:noFill/>
              <a:prstDash val="solid"/>
              <a:round/>
              <a:headEnd type="none" w="med" len="med"/>
              <a:tailEnd type="none" w="med" len="med"/>
            </a:ln>
            <a:effectLst/>
          </p:spPr>
          <p:txBody>
            <a:bodyPr/>
            <a:lstStyle/>
            <a:p>
              <a:endParaRPr lang="en-US"/>
            </a:p>
          </p:txBody>
        </p:sp>
        <p:sp>
          <p:nvSpPr>
            <p:cNvPr id="1037" name="Freeform 383"/>
            <p:cNvSpPr>
              <a:spLocks/>
            </p:cNvSpPr>
            <p:nvPr/>
          </p:nvSpPr>
          <p:spPr bwMode="auto">
            <a:xfrm>
              <a:off x="332" y="1642"/>
              <a:ext cx="248" cy="244"/>
            </a:xfrm>
            <a:custGeom>
              <a:avLst/>
              <a:gdLst/>
              <a:ahLst/>
              <a:cxnLst>
                <a:cxn ang="0">
                  <a:pos x="0" y="0"/>
                </a:cxn>
                <a:cxn ang="0">
                  <a:pos x="285" y="201"/>
                </a:cxn>
                <a:cxn ang="0">
                  <a:pos x="285" y="280"/>
                </a:cxn>
                <a:cxn ang="0">
                  <a:pos x="0" y="79"/>
                </a:cxn>
                <a:cxn ang="0">
                  <a:pos x="0" y="0"/>
                </a:cxn>
              </a:cxnLst>
              <a:rect l="0" t="0" r="r" b="b"/>
              <a:pathLst>
                <a:path w="285" h="280">
                  <a:moveTo>
                    <a:pt x="0" y="0"/>
                  </a:moveTo>
                  <a:lnTo>
                    <a:pt x="285" y="201"/>
                  </a:lnTo>
                  <a:lnTo>
                    <a:pt x="285" y="280"/>
                  </a:lnTo>
                  <a:lnTo>
                    <a:pt x="0" y="79"/>
                  </a:lnTo>
                  <a:lnTo>
                    <a:pt x="0"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grpSp>
          <p:nvGrpSpPr>
            <p:cNvPr id="740" name="Group 384"/>
            <p:cNvGrpSpPr>
              <a:grpSpLocks/>
            </p:cNvGrpSpPr>
            <p:nvPr/>
          </p:nvGrpSpPr>
          <p:grpSpPr bwMode="auto">
            <a:xfrm>
              <a:off x="359" y="1923"/>
              <a:ext cx="196" cy="867"/>
              <a:chOff x="2496" y="2293"/>
              <a:chExt cx="353" cy="1562"/>
            </a:xfrm>
          </p:grpSpPr>
          <p:sp>
            <p:nvSpPr>
              <p:cNvPr id="1083" name="Freeform 385"/>
              <p:cNvSpPr>
                <a:spLocks/>
              </p:cNvSpPr>
              <p:nvPr/>
            </p:nvSpPr>
            <p:spPr bwMode="auto">
              <a:xfrm>
                <a:off x="2496" y="2293"/>
                <a:ext cx="353" cy="292"/>
              </a:xfrm>
              <a:custGeom>
                <a:avLst/>
                <a:gdLst/>
                <a:ahLst/>
                <a:cxnLst>
                  <a:cxn ang="0">
                    <a:pos x="288" y="238"/>
                  </a:cxn>
                  <a:cxn ang="0">
                    <a:pos x="286" y="202"/>
                  </a:cxn>
                  <a:cxn ang="0">
                    <a:pos x="0" y="0"/>
                  </a:cxn>
                  <a:cxn ang="0">
                    <a:pos x="0" y="32"/>
                  </a:cxn>
                  <a:cxn ang="0">
                    <a:pos x="288" y="238"/>
                  </a:cxn>
                </a:cxnLst>
                <a:rect l="0" t="0" r="r" b="b"/>
                <a:pathLst>
                  <a:path w="288" h="238">
                    <a:moveTo>
                      <a:pt x="288" y="238"/>
                    </a:moveTo>
                    <a:lnTo>
                      <a:pt x="286" y="202"/>
                    </a:lnTo>
                    <a:lnTo>
                      <a:pt x="0" y="0"/>
                    </a:lnTo>
                    <a:lnTo>
                      <a:pt x="0" y="32"/>
                    </a:lnTo>
                    <a:lnTo>
                      <a:pt x="288" y="238"/>
                    </a:lnTo>
                    <a:close/>
                  </a:path>
                </a:pathLst>
              </a:custGeom>
              <a:solidFill>
                <a:srgbClr val="8C8C8C"/>
              </a:solidFill>
              <a:ln w="9525" cap="flat" cmpd="sng">
                <a:noFill/>
                <a:prstDash val="solid"/>
                <a:round/>
                <a:headEnd type="none" w="med" len="med"/>
                <a:tailEnd type="none" w="med" len="med"/>
              </a:ln>
              <a:effectLst/>
            </p:spPr>
            <p:txBody>
              <a:bodyPr/>
              <a:lstStyle/>
              <a:p>
                <a:endParaRPr lang="en-US"/>
              </a:p>
            </p:txBody>
          </p:sp>
          <p:sp>
            <p:nvSpPr>
              <p:cNvPr id="1084" name="Freeform 386"/>
              <p:cNvSpPr>
                <a:spLocks/>
              </p:cNvSpPr>
              <p:nvPr/>
            </p:nvSpPr>
            <p:spPr bwMode="auto">
              <a:xfrm>
                <a:off x="2496" y="2378"/>
                <a:ext cx="353" cy="292"/>
              </a:xfrm>
              <a:custGeom>
                <a:avLst/>
                <a:gdLst/>
                <a:ahLst/>
                <a:cxnLst>
                  <a:cxn ang="0">
                    <a:pos x="288" y="238"/>
                  </a:cxn>
                  <a:cxn ang="0">
                    <a:pos x="286" y="202"/>
                  </a:cxn>
                  <a:cxn ang="0">
                    <a:pos x="0" y="0"/>
                  </a:cxn>
                  <a:cxn ang="0">
                    <a:pos x="0" y="32"/>
                  </a:cxn>
                  <a:cxn ang="0">
                    <a:pos x="288" y="238"/>
                  </a:cxn>
                </a:cxnLst>
                <a:rect l="0" t="0" r="r" b="b"/>
                <a:pathLst>
                  <a:path w="288" h="238">
                    <a:moveTo>
                      <a:pt x="288" y="238"/>
                    </a:moveTo>
                    <a:lnTo>
                      <a:pt x="286" y="202"/>
                    </a:lnTo>
                    <a:lnTo>
                      <a:pt x="0" y="0"/>
                    </a:lnTo>
                    <a:lnTo>
                      <a:pt x="0" y="32"/>
                    </a:lnTo>
                    <a:lnTo>
                      <a:pt x="288" y="238"/>
                    </a:lnTo>
                    <a:close/>
                  </a:path>
                </a:pathLst>
              </a:custGeom>
              <a:solidFill>
                <a:srgbClr val="8C8C8C"/>
              </a:solidFill>
              <a:ln w="9525" cap="flat" cmpd="sng">
                <a:noFill/>
                <a:prstDash val="solid"/>
                <a:round/>
                <a:headEnd type="none" w="med" len="med"/>
                <a:tailEnd type="none" w="med" len="med"/>
              </a:ln>
              <a:effectLst/>
            </p:spPr>
            <p:txBody>
              <a:bodyPr/>
              <a:lstStyle/>
              <a:p>
                <a:endParaRPr lang="en-US"/>
              </a:p>
            </p:txBody>
          </p:sp>
          <p:sp>
            <p:nvSpPr>
              <p:cNvPr id="1085" name="Freeform 387"/>
              <p:cNvSpPr>
                <a:spLocks/>
              </p:cNvSpPr>
              <p:nvPr/>
            </p:nvSpPr>
            <p:spPr bwMode="auto">
              <a:xfrm>
                <a:off x="2496" y="2463"/>
                <a:ext cx="353" cy="292"/>
              </a:xfrm>
              <a:custGeom>
                <a:avLst/>
                <a:gdLst/>
                <a:ahLst/>
                <a:cxnLst>
                  <a:cxn ang="0">
                    <a:pos x="288" y="238"/>
                  </a:cxn>
                  <a:cxn ang="0">
                    <a:pos x="286" y="202"/>
                  </a:cxn>
                  <a:cxn ang="0">
                    <a:pos x="0" y="0"/>
                  </a:cxn>
                  <a:cxn ang="0">
                    <a:pos x="0" y="32"/>
                  </a:cxn>
                  <a:cxn ang="0">
                    <a:pos x="288" y="238"/>
                  </a:cxn>
                </a:cxnLst>
                <a:rect l="0" t="0" r="r" b="b"/>
                <a:pathLst>
                  <a:path w="288" h="238">
                    <a:moveTo>
                      <a:pt x="288" y="238"/>
                    </a:moveTo>
                    <a:lnTo>
                      <a:pt x="286" y="202"/>
                    </a:lnTo>
                    <a:lnTo>
                      <a:pt x="0" y="0"/>
                    </a:lnTo>
                    <a:lnTo>
                      <a:pt x="0" y="32"/>
                    </a:lnTo>
                    <a:lnTo>
                      <a:pt x="288" y="238"/>
                    </a:lnTo>
                    <a:close/>
                  </a:path>
                </a:pathLst>
              </a:custGeom>
              <a:solidFill>
                <a:srgbClr val="8C8C8C"/>
              </a:solidFill>
              <a:ln w="9525" cap="flat" cmpd="sng">
                <a:noFill/>
                <a:prstDash val="solid"/>
                <a:round/>
                <a:headEnd type="none" w="med" len="med"/>
                <a:tailEnd type="none" w="med" len="med"/>
              </a:ln>
              <a:effectLst/>
            </p:spPr>
            <p:txBody>
              <a:bodyPr/>
              <a:lstStyle/>
              <a:p>
                <a:endParaRPr lang="en-US"/>
              </a:p>
            </p:txBody>
          </p:sp>
          <p:sp>
            <p:nvSpPr>
              <p:cNvPr id="1086" name="Freeform 388"/>
              <p:cNvSpPr>
                <a:spLocks/>
              </p:cNvSpPr>
              <p:nvPr/>
            </p:nvSpPr>
            <p:spPr bwMode="auto">
              <a:xfrm>
                <a:off x="2496" y="2548"/>
                <a:ext cx="353" cy="291"/>
              </a:xfrm>
              <a:custGeom>
                <a:avLst/>
                <a:gdLst/>
                <a:ahLst/>
                <a:cxnLst>
                  <a:cxn ang="0">
                    <a:pos x="288" y="238"/>
                  </a:cxn>
                  <a:cxn ang="0">
                    <a:pos x="286" y="202"/>
                  </a:cxn>
                  <a:cxn ang="0">
                    <a:pos x="0" y="0"/>
                  </a:cxn>
                  <a:cxn ang="0">
                    <a:pos x="0" y="32"/>
                  </a:cxn>
                  <a:cxn ang="0">
                    <a:pos x="288" y="238"/>
                  </a:cxn>
                </a:cxnLst>
                <a:rect l="0" t="0" r="r" b="b"/>
                <a:pathLst>
                  <a:path w="288" h="238">
                    <a:moveTo>
                      <a:pt x="288" y="238"/>
                    </a:moveTo>
                    <a:lnTo>
                      <a:pt x="286" y="202"/>
                    </a:lnTo>
                    <a:lnTo>
                      <a:pt x="0" y="0"/>
                    </a:lnTo>
                    <a:lnTo>
                      <a:pt x="0" y="32"/>
                    </a:lnTo>
                    <a:lnTo>
                      <a:pt x="288" y="238"/>
                    </a:lnTo>
                    <a:close/>
                  </a:path>
                </a:pathLst>
              </a:custGeom>
              <a:solidFill>
                <a:srgbClr val="8C8C8C"/>
              </a:solidFill>
              <a:ln w="9525" cap="flat" cmpd="sng">
                <a:noFill/>
                <a:prstDash val="solid"/>
                <a:round/>
                <a:headEnd type="none" w="med" len="med"/>
                <a:tailEnd type="none" w="med" len="med"/>
              </a:ln>
              <a:effectLst/>
            </p:spPr>
            <p:txBody>
              <a:bodyPr/>
              <a:lstStyle/>
              <a:p>
                <a:endParaRPr lang="en-US"/>
              </a:p>
            </p:txBody>
          </p:sp>
          <p:sp>
            <p:nvSpPr>
              <p:cNvPr id="1087" name="Freeform 389"/>
              <p:cNvSpPr>
                <a:spLocks/>
              </p:cNvSpPr>
              <p:nvPr/>
            </p:nvSpPr>
            <p:spPr bwMode="auto">
              <a:xfrm>
                <a:off x="2496" y="2632"/>
                <a:ext cx="353" cy="292"/>
              </a:xfrm>
              <a:custGeom>
                <a:avLst/>
                <a:gdLst/>
                <a:ahLst/>
                <a:cxnLst>
                  <a:cxn ang="0">
                    <a:pos x="288" y="238"/>
                  </a:cxn>
                  <a:cxn ang="0">
                    <a:pos x="286" y="202"/>
                  </a:cxn>
                  <a:cxn ang="0">
                    <a:pos x="0" y="0"/>
                  </a:cxn>
                  <a:cxn ang="0">
                    <a:pos x="0" y="32"/>
                  </a:cxn>
                  <a:cxn ang="0">
                    <a:pos x="288" y="238"/>
                  </a:cxn>
                </a:cxnLst>
                <a:rect l="0" t="0" r="r" b="b"/>
                <a:pathLst>
                  <a:path w="288" h="238">
                    <a:moveTo>
                      <a:pt x="288" y="238"/>
                    </a:moveTo>
                    <a:lnTo>
                      <a:pt x="286" y="202"/>
                    </a:lnTo>
                    <a:lnTo>
                      <a:pt x="0" y="0"/>
                    </a:lnTo>
                    <a:lnTo>
                      <a:pt x="0" y="32"/>
                    </a:lnTo>
                    <a:lnTo>
                      <a:pt x="288" y="238"/>
                    </a:lnTo>
                    <a:close/>
                  </a:path>
                </a:pathLst>
              </a:custGeom>
              <a:solidFill>
                <a:srgbClr val="8C8C8C"/>
              </a:solidFill>
              <a:ln w="9525" cap="flat" cmpd="sng">
                <a:noFill/>
                <a:prstDash val="solid"/>
                <a:round/>
                <a:headEnd type="none" w="med" len="med"/>
                <a:tailEnd type="none" w="med" len="med"/>
              </a:ln>
              <a:effectLst/>
            </p:spPr>
            <p:txBody>
              <a:bodyPr/>
              <a:lstStyle/>
              <a:p>
                <a:endParaRPr lang="en-US"/>
              </a:p>
            </p:txBody>
          </p:sp>
          <p:sp>
            <p:nvSpPr>
              <p:cNvPr id="1088" name="Freeform 390"/>
              <p:cNvSpPr>
                <a:spLocks/>
              </p:cNvSpPr>
              <p:nvPr/>
            </p:nvSpPr>
            <p:spPr bwMode="auto">
              <a:xfrm>
                <a:off x="2496" y="2717"/>
                <a:ext cx="353" cy="292"/>
              </a:xfrm>
              <a:custGeom>
                <a:avLst/>
                <a:gdLst/>
                <a:ahLst/>
                <a:cxnLst>
                  <a:cxn ang="0">
                    <a:pos x="288" y="238"/>
                  </a:cxn>
                  <a:cxn ang="0">
                    <a:pos x="286" y="202"/>
                  </a:cxn>
                  <a:cxn ang="0">
                    <a:pos x="0" y="0"/>
                  </a:cxn>
                  <a:cxn ang="0">
                    <a:pos x="0" y="32"/>
                  </a:cxn>
                  <a:cxn ang="0">
                    <a:pos x="288" y="238"/>
                  </a:cxn>
                </a:cxnLst>
                <a:rect l="0" t="0" r="r" b="b"/>
                <a:pathLst>
                  <a:path w="288" h="238">
                    <a:moveTo>
                      <a:pt x="288" y="238"/>
                    </a:moveTo>
                    <a:lnTo>
                      <a:pt x="286" y="202"/>
                    </a:lnTo>
                    <a:lnTo>
                      <a:pt x="0" y="0"/>
                    </a:lnTo>
                    <a:lnTo>
                      <a:pt x="0" y="32"/>
                    </a:lnTo>
                    <a:lnTo>
                      <a:pt x="288" y="238"/>
                    </a:lnTo>
                    <a:close/>
                  </a:path>
                </a:pathLst>
              </a:custGeom>
              <a:solidFill>
                <a:srgbClr val="8C8C8C"/>
              </a:solidFill>
              <a:ln w="9525" cap="flat" cmpd="sng">
                <a:noFill/>
                <a:prstDash val="solid"/>
                <a:round/>
                <a:headEnd type="none" w="med" len="med"/>
                <a:tailEnd type="none" w="med" len="med"/>
              </a:ln>
              <a:effectLst/>
            </p:spPr>
            <p:txBody>
              <a:bodyPr/>
              <a:lstStyle/>
              <a:p>
                <a:endParaRPr lang="en-US"/>
              </a:p>
            </p:txBody>
          </p:sp>
          <p:sp>
            <p:nvSpPr>
              <p:cNvPr id="1089" name="Freeform 391"/>
              <p:cNvSpPr>
                <a:spLocks/>
              </p:cNvSpPr>
              <p:nvPr/>
            </p:nvSpPr>
            <p:spPr bwMode="auto">
              <a:xfrm>
                <a:off x="2496" y="2802"/>
                <a:ext cx="353" cy="292"/>
              </a:xfrm>
              <a:custGeom>
                <a:avLst/>
                <a:gdLst/>
                <a:ahLst/>
                <a:cxnLst>
                  <a:cxn ang="0">
                    <a:pos x="288" y="238"/>
                  </a:cxn>
                  <a:cxn ang="0">
                    <a:pos x="286" y="202"/>
                  </a:cxn>
                  <a:cxn ang="0">
                    <a:pos x="0" y="0"/>
                  </a:cxn>
                  <a:cxn ang="0">
                    <a:pos x="0" y="32"/>
                  </a:cxn>
                  <a:cxn ang="0">
                    <a:pos x="288" y="238"/>
                  </a:cxn>
                </a:cxnLst>
                <a:rect l="0" t="0" r="r" b="b"/>
                <a:pathLst>
                  <a:path w="288" h="238">
                    <a:moveTo>
                      <a:pt x="288" y="238"/>
                    </a:moveTo>
                    <a:lnTo>
                      <a:pt x="286" y="202"/>
                    </a:lnTo>
                    <a:lnTo>
                      <a:pt x="0" y="0"/>
                    </a:lnTo>
                    <a:lnTo>
                      <a:pt x="0" y="32"/>
                    </a:lnTo>
                    <a:lnTo>
                      <a:pt x="288" y="238"/>
                    </a:lnTo>
                    <a:close/>
                  </a:path>
                </a:pathLst>
              </a:custGeom>
              <a:solidFill>
                <a:srgbClr val="8C8C8C"/>
              </a:solidFill>
              <a:ln w="9525" cap="flat" cmpd="sng">
                <a:noFill/>
                <a:prstDash val="solid"/>
                <a:round/>
                <a:headEnd type="none" w="med" len="med"/>
                <a:tailEnd type="none" w="med" len="med"/>
              </a:ln>
              <a:effectLst/>
            </p:spPr>
            <p:txBody>
              <a:bodyPr/>
              <a:lstStyle/>
              <a:p>
                <a:endParaRPr lang="en-US"/>
              </a:p>
            </p:txBody>
          </p:sp>
          <p:sp>
            <p:nvSpPr>
              <p:cNvPr id="1090" name="Freeform 392"/>
              <p:cNvSpPr>
                <a:spLocks/>
              </p:cNvSpPr>
              <p:nvPr/>
            </p:nvSpPr>
            <p:spPr bwMode="auto">
              <a:xfrm>
                <a:off x="2496" y="2887"/>
                <a:ext cx="353" cy="292"/>
              </a:xfrm>
              <a:custGeom>
                <a:avLst/>
                <a:gdLst/>
                <a:ahLst/>
                <a:cxnLst>
                  <a:cxn ang="0">
                    <a:pos x="288" y="238"/>
                  </a:cxn>
                  <a:cxn ang="0">
                    <a:pos x="286" y="202"/>
                  </a:cxn>
                  <a:cxn ang="0">
                    <a:pos x="0" y="0"/>
                  </a:cxn>
                  <a:cxn ang="0">
                    <a:pos x="0" y="32"/>
                  </a:cxn>
                  <a:cxn ang="0">
                    <a:pos x="288" y="238"/>
                  </a:cxn>
                </a:cxnLst>
                <a:rect l="0" t="0" r="r" b="b"/>
                <a:pathLst>
                  <a:path w="288" h="238">
                    <a:moveTo>
                      <a:pt x="288" y="238"/>
                    </a:moveTo>
                    <a:lnTo>
                      <a:pt x="286" y="202"/>
                    </a:lnTo>
                    <a:lnTo>
                      <a:pt x="0" y="0"/>
                    </a:lnTo>
                    <a:lnTo>
                      <a:pt x="0" y="32"/>
                    </a:lnTo>
                    <a:lnTo>
                      <a:pt x="288" y="238"/>
                    </a:lnTo>
                    <a:close/>
                  </a:path>
                </a:pathLst>
              </a:custGeom>
              <a:solidFill>
                <a:srgbClr val="8C8C8C"/>
              </a:solidFill>
              <a:ln w="9525" cap="flat" cmpd="sng">
                <a:noFill/>
                <a:prstDash val="solid"/>
                <a:round/>
                <a:headEnd type="none" w="med" len="med"/>
                <a:tailEnd type="none" w="med" len="med"/>
              </a:ln>
              <a:effectLst/>
            </p:spPr>
            <p:txBody>
              <a:bodyPr/>
              <a:lstStyle/>
              <a:p>
                <a:endParaRPr lang="en-US"/>
              </a:p>
            </p:txBody>
          </p:sp>
          <p:sp>
            <p:nvSpPr>
              <p:cNvPr id="1091" name="Freeform 393"/>
              <p:cNvSpPr>
                <a:spLocks/>
              </p:cNvSpPr>
              <p:nvPr/>
            </p:nvSpPr>
            <p:spPr bwMode="auto">
              <a:xfrm>
                <a:off x="2496" y="2971"/>
                <a:ext cx="353" cy="292"/>
              </a:xfrm>
              <a:custGeom>
                <a:avLst/>
                <a:gdLst/>
                <a:ahLst/>
                <a:cxnLst>
                  <a:cxn ang="0">
                    <a:pos x="288" y="238"/>
                  </a:cxn>
                  <a:cxn ang="0">
                    <a:pos x="286" y="202"/>
                  </a:cxn>
                  <a:cxn ang="0">
                    <a:pos x="0" y="0"/>
                  </a:cxn>
                  <a:cxn ang="0">
                    <a:pos x="0" y="32"/>
                  </a:cxn>
                  <a:cxn ang="0">
                    <a:pos x="288" y="238"/>
                  </a:cxn>
                </a:cxnLst>
                <a:rect l="0" t="0" r="r" b="b"/>
                <a:pathLst>
                  <a:path w="288" h="238">
                    <a:moveTo>
                      <a:pt x="288" y="238"/>
                    </a:moveTo>
                    <a:lnTo>
                      <a:pt x="286" y="202"/>
                    </a:lnTo>
                    <a:lnTo>
                      <a:pt x="0" y="0"/>
                    </a:lnTo>
                    <a:lnTo>
                      <a:pt x="0" y="32"/>
                    </a:lnTo>
                    <a:lnTo>
                      <a:pt x="288" y="238"/>
                    </a:lnTo>
                    <a:close/>
                  </a:path>
                </a:pathLst>
              </a:custGeom>
              <a:solidFill>
                <a:srgbClr val="8C8C8C"/>
              </a:solidFill>
              <a:ln w="9525" cap="flat" cmpd="sng">
                <a:noFill/>
                <a:prstDash val="solid"/>
                <a:round/>
                <a:headEnd type="none" w="med" len="med"/>
                <a:tailEnd type="none" w="med" len="med"/>
              </a:ln>
              <a:effectLst/>
            </p:spPr>
            <p:txBody>
              <a:bodyPr/>
              <a:lstStyle/>
              <a:p>
                <a:endParaRPr lang="en-US"/>
              </a:p>
            </p:txBody>
          </p:sp>
          <p:sp>
            <p:nvSpPr>
              <p:cNvPr id="1092" name="Freeform 394"/>
              <p:cNvSpPr>
                <a:spLocks/>
              </p:cNvSpPr>
              <p:nvPr/>
            </p:nvSpPr>
            <p:spPr bwMode="auto">
              <a:xfrm>
                <a:off x="2496" y="3056"/>
                <a:ext cx="353" cy="292"/>
              </a:xfrm>
              <a:custGeom>
                <a:avLst/>
                <a:gdLst/>
                <a:ahLst/>
                <a:cxnLst>
                  <a:cxn ang="0">
                    <a:pos x="288" y="238"/>
                  </a:cxn>
                  <a:cxn ang="0">
                    <a:pos x="286" y="202"/>
                  </a:cxn>
                  <a:cxn ang="0">
                    <a:pos x="0" y="0"/>
                  </a:cxn>
                  <a:cxn ang="0">
                    <a:pos x="0" y="32"/>
                  </a:cxn>
                  <a:cxn ang="0">
                    <a:pos x="288" y="238"/>
                  </a:cxn>
                </a:cxnLst>
                <a:rect l="0" t="0" r="r" b="b"/>
                <a:pathLst>
                  <a:path w="288" h="238">
                    <a:moveTo>
                      <a:pt x="288" y="238"/>
                    </a:moveTo>
                    <a:lnTo>
                      <a:pt x="286" y="202"/>
                    </a:lnTo>
                    <a:lnTo>
                      <a:pt x="0" y="0"/>
                    </a:lnTo>
                    <a:lnTo>
                      <a:pt x="0" y="32"/>
                    </a:lnTo>
                    <a:lnTo>
                      <a:pt x="288" y="238"/>
                    </a:lnTo>
                    <a:close/>
                  </a:path>
                </a:pathLst>
              </a:custGeom>
              <a:solidFill>
                <a:srgbClr val="8C8C8C"/>
              </a:solidFill>
              <a:ln w="9525" cap="flat" cmpd="sng">
                <a:noFill/>
                <a:prstDash val="solid"/>
                <a:round/>
                <a:headEnd type="none" w="med" len="med"/>
                <a:tailEnd type="none" w="med" len="med"/>
              </a:ln>
              <a:effectLst/>
            </p:spPr>
            <p:txBody>
              <a:bodyPr/>
              <a:lstStyle/>
              <a:p>
                <a:endParaRPr lang="en-US"/>
              </a:p>
            </p:txBody>
          </p:sp>
          <p:sp>
            <p:nvSpPr>
              <p:cNvPr id="1093" name="Freeform 395"/>
              <p:cNvSpPr>
                <a:spLocks/>
              </p:cNvSpPr>
              <p:nvPr/>
            </p:nvSpPr>
            <p:spPr bwMode="auto">
              <a:xfrm>
                <a:off x="2496" y="3141"/>
                <a:ext cx="353" cy="291"/>
              </a:xfrm>
              <a:custGeom>
                <a:avLst/>
                <a:gdLst/>
                <a:ahLst/>
                <a:cxnLst>
                  <a:cxn ang="0">
                    <a:pos x="288" y="238"/>
                  </a:cxn>
                  <a:cxn ang="0">
                    <a:pos x="286" y="202"/>
                  </a:cxn>
                  <a:cxn ang="0">
                    <a:pos x="0" y="0"/>
                  </a:cxn>
                  <a:cxn ang="0">
                    <a:pos x="0" y="32"/>
                  </a:cxn>
                  <a:cxn ang="0">
                    <a:pos x="288" y="238"/>
                  </a:cxn>
                </a:cxnLst>
                <a:rect l="0" t="0" r="r" b="b"/>
                <a:pathLst>
                  <a:path w="288" h="238">
                    <a:moveTo>
                      <a:pt x="288" y="238"/>
                    </a:moveTo>
                    <a:lnTo>
                      <a:pt x="286" y="202"/>
                    </a:lnTo>
                    <a:lnTo>
                      <a:pt x="0" y="0"/>
                    </a:lnTo>
                    <a:lnTo>
                      <a:pt x="0" y="32"/>
                    </a:lnTo>
                    <a:lnTo>
                      <a:pt x="288" y="238"/>
                    </a:lnTo>
                    <a:close/>
                  </a:path>
                </a:pathLst>
              </a:custGeom>
              <a:solidFill>
                <a:srgbClr val="8C8C8C"/>
              </a:solidFill>
              <a:ln w="9525" cap="flat" cmpd="sng">
                <a:noFill/>
                <a:prstDash val="solid"/>
                <a:round/>
                <a:headEnd type="none" w="med" len="med"/>
                <a:tailEnd type="none" w="med" len="med"/>
              </a:ln>
              <a:effectLst/>
            </p:spPr>
            <p:txBody>
              <a:bodyPr/>
              <a:lstStyle/>
              <a:p>
                <a:endParaRPr lang="en-US"/>
              </a:p>
            </p:txBody>
          </p:sp>
          <p:sp>
            <p:nvSpPr>
              <p:cNvPr id="1094" name="Freeform 396"/>
              <p:cNvSpPr>
                <a:spLocks/>
              </p:cNvSpPr>
              <p:nvPr/>
            </p:nvSpPr>
            <p:spPr bwMode="auto">
              <a:xfrm>
                <a:off x="2496" y="3225"/>
                <a:ext cx="353" cy="291"/>
              </a:xfrm>
              <a:custGeom>
                <a:avLst/>
                <a:gdLst/>
                <a:ahLst/>
                <a:cxnLst>
                  <a:cxn ang="0">
                    <a:pos x="288" y="238"/>
                  </a:cxn>
                  <a:cxn ang="0">
                    <a:pos x="286" y="202"/>
                  </a:cxn>
                  <a:cxn ang="0">
                    <a:pos x="0" y="0"/>
                  </a:cxn>
                  <a:cxn ang="0">
                    <a:pos x="0" y="32"/>
                  </a:cxn>
                  <a:cxn ang="0">
                    <a:pos x="288" y="238"/>
                  </a:cxn>
                </a:cxnLst>
                <a:rect l="0" t="0" r="r" b="b"/>
                <a:pathLst>
                  <a:path w="288" h="238">
                    <a:moveTo>
                      <a:pt x="288" y="238"/>
                    </a:moveTo>
                    <a:lnTo>
                      <a:pt x="286" y="202"/>
                    </a:lnTo>
                    <a:lnTo>
                      <a:pt x="0" y="0"/>
                    </a:lnTo>
                    <a:lnTo>
                      <a:pt x="0" y="32"/>
                    </a:lnTo>
                    <a:lnTo>
                      <a:pt x="288" y="238"/>
                    </a:lnTo>
                    <a:close/>
                  </a:path>
                </a:pathLst>
              </a:custGeom>
              <a:solidFill>
                <a:srgbClr val="8C8C8C"/>
              </a:solidFill>
              <a:ln w="9525" cap="flat" cmpd="sng">
                <a:noFill/>
                <a:prstDash val="solid"/>
                <a:round/>
                <a:headEnd type="none" w="med" len="med"/>
                <a:tailEnd type="none" w="med" len="med"/>
              </a:ln>
              <a:effectLst/>
            </p:spPr>
            <p:txBody>
              <a:bodyPr/>
              <a:lstStyle/>
              <a:p>
                <a:endParaRPr lang="en-US"/>
              </a:p>
            </p:txBody>
          </p:sp>
          <p:sp>
            <p:nvSpPr>
              <p:cNvPr id="1095" name="Freeform 397"/>
              <p:cNvSpPr>
                <a:spLocks/>
              </p:cNvSpPr>
              <p:nvPr/>
            </p:nvSpPr>
            <p:spPr bwMode="auto">
              <a:xfrm>
                <a:off x="2496" y="3309"/>
                <a:ext cx="353" cy="292"/>
              </a:xfrm>
              <a:custGeom>
                <a:avLst/>
                <a:gdLst/>
                <a:ahLst/>
                <a:cxnLst>
                  <a:cxn ang="0">
                    <a:pos x="288" y="238"/>
                  </a:cxn>
                  <a:cxn ang="0">
                    <a:pos x="286" y="202"/>
                  </a:cxn>
                  <a:cxn ang="0">
                    <a:pos x="0" y="0"/>
                  </a:cxn>
                  <a:cxn ang="0">
                    <a:pos x="0" y="32"/>
                  </a:cxn>
                  <a:cxn ang="0">
                    <a:pos x="288" y="238"/>
                  </a:cxn>
                </a:cxnLst>
                <a:rect l="0" t="0" r="r" b="b"/>
                <a:pathLst>
                  <a:path w="288" h="238">
                    <a:moveTo>
                      <a:pt x="288" y="238"/>
                    </a:moveTo>
                    <a:lnTo>
                      <a:pt x="286" y="202"/>
                    </a:lnTo>
                    <a:lnTo>
                      <a:pt x="0" y="0"/>
                    </a:lnTo>
                    <a:lnTo>
                      <a:pt x="0" y="32"/>
                    </a:lnTo>
                    <a:lnTo>
                      <a:pt x="288" y="238"/>
                    </a:lnTo>
                    <a:close/>
                  </a:path>
                </a:pathLst>
              </a:custGeom>
              <a:solidFill>
                <a:srgbClr val="8C8C8C"/>
              </a:solidFill>
              <a:ln w="9525" cap="flat" cmpd="sng">
                <a:noFill/>
                <a:prstDash val="solid"/>
                <a:round/>
                <a:headEnd type="none" w="med" len="med"/>
                <a:tailEnd type="none" w="med" len="med"/>
              </a:ln>
              <a:effectLst/>
            </p:spPr>
            <p:txBody>
              <a:bodyPr/>
              <a:lstStyle/>
              <a:p>
                <a:endParaRPr lang="en-US"/>
              </a:p>
            </p:txBody>
          </p:sp>
          <p:sp>
            <p:nvSpPr>
              <p:cNvPr id="1096" name="Freeform 398"/>
              <p:cNvSpPr>
                <a:spLocks/>
              </p:cNvSpPr>
              <p:nvPr/>
            </p:nvSpPr>
            <p:spPr bwMode="auto">
              <a:xfrm>
                <a:off x="2496" y="3394"/>
                <a:ext cx="353" cy="292"/>
              </a:xfrm>
              <a:custGeom>
                <a:avLst/>
                <a:gdLst/>
                <a:ahLst/>
                <a:cxnLst>
                  <a:cxn ang="0">
                    <a:pos x="288" y="238"/>
                  </a:cxn>
                  <a:cxn ang="0">
                    <a:pos x="286" y="202"/>
                  </a:cxn>
                  <a:cxn ang="0">
                    <a:pos x="0" y="0"/>
                  </a:cxn>
                  <a:cxn ang="0">
                    <a:pos x="0" y="32"/>
                  </a:cxn>
                  <a:cxn ang="0">
                    <a:pos x="288" y="238"/>
                  </a:cxn>
                </a:cxnLst>
                <a:rect l="0" t="0" r="r" b="b"/>
                <a:pathLst>
                  <a:path w="288" h="238">
                    <a:moveTo>
                      <a:pt x="288" y="238"/>
                    </a:moveTo>
                    <a:lnTo>
                      <a:pt x="286" y="202"/>
                    </a:lnTo>
                    <a:lnTo>
                      <a:pt x="0" y="0"/>
                    </a:lnTo>
                    <a:lnTo>
                      <a:pt x="0" y="32"/>
                    </a:lnTo>
                    <a:lnTo>
                      <a:pt x="288" y="238"/>
                    </a:lnTo>
                    <a:close/>
                  </a:path>
                </a:pathLst>
              </a:custGeom>
              <a:solidFill>
                <a:srgbClr val="8C8C8C"/>
              </a:solidFill>
              <a:ln w="9525" cap="flat" cmpd="sng">
                <a:noFill/>
                <a:prstDash val="solid"/>
                <a:round/>
                <a:headEnd type="none" w="med" len="med"/>
                <a:tailEnd type="none" w="med" len="med"/>
              </a:ln>
              <a:effectLst/>
            </p:spPr>
            <p:txBody>
              <a:bodyPr/>
              <a:lstStyle/>
              <a:p>
                <a:endParaRPr lang="en-US"/>
              </a:p>
            </p:txBody>
          </p:sp>
          <p:sp>
            <p:nvSpPr>
              <p:cNvPr id="1097" name="Freeform 399"/>
              <p:cNvSpPr>
                <a:spLocks/>
              </p:cNvSpPr>
              <p:nvPr/>
            </p:nvSpPr>
            <p:spPr bwMode="auto">
              <a:xfrm>
                <a:off x="2496" y="3479"/>
                <a:ext cx="353" cy="292"/>
              </a:xfrm>
              <a:custGeom>
                <a:avLst/>
                <a:gdLst/>
                <a:ahLst/>
                <a:cxnLst>
                  <a:cxn ang="0">
                    <a:pos x="288" y="238"/>
                  </a:cxn>
                  <a:cxn ang="0">
                    <a:pos x="286" y="202"/>
                  </a:cxn>
                  <a:cxn ang="0">
                    <a:pos x="0" y="0"/>
                  </a:cxn>
                  <a:cxn ang="0">
                    <a:pos x="0" y="32"/>
                  </a:cxn>
                  <a:cxn ang="0">
                    <a:pos x="288" y="238"/>
                  </a:cxn>
                </a:cxnLst>
                <a:rect l="0" t="0" r="r" b="b"/>
                <a:pathLst>
                  <a:path w="288" h="238">
                    <a:moveTo>
                      <a:pt x="288" y="238"/>
                    </a:moveTo>
                    <a:lnTo>
                      <a:pt x="286" y="202"/>
                    </a:lnTo>
                    <a:lnTo>
                      <a:pt x="0" y="0"/>
                    </a:lnTo>
                    <a:lnTo>
                      <a:pt x="0" y="32"/>
                    </a:lnTo>
                    <a:lnTo>
                      <a:pt x="288" y="238"/>
                    </a:lnTo>
                    <a:close/>
                  </a:path>
                </a:pathLst>
              </a:custGeom>
              <a:solidFill>
                <a:srgbClr val="8C8C8C"/>
              </a:solidFill>
              <a:ln w="9525" cap="flat" cmpd="sng">
                <a:noFill/>
                <a:prstDash val="solid"/>
                <a:round/>
                <a:headEnd type="none" w="med" len="med"/>
                <a:tailEnd type="none" w="med" len="med"/>
              </a:ln>
              <a:effectLst/>
            </p:spPr>
            <p:txBody>
              <a:bodyPr/>
              <a:lstStyle/>
              <a:p>
                <a:endParaRPr lang="en-US"/>
              </a:p>
            </p:txBody>
          </p:sp>
          <p:sp>
            <p:nvSpPr>
              <p:cNvPr id="1098" name="Freeform 400"/>
              <p:cNvSpPr>
                <a:spLocks/>
              </p:cNvSpPr>
              <p:nvPr/>
            </p:nvSpPr>
            <p:spPr bwMode="auto">
              <a:xfrm>
                <a:off x="2496" y="3563"/>
                <a:ext cx="353" cy="292"/>
              </a:xfrm>
              <a:custGeom>
                <a:avLst/>
                <a:gdLst/>
                <a:ahLst/>
                <a:cxnLst>
                  <a:cxn ang="0">
                    <a:pos x="288" y="238"/>
                  </a:cxn>
                  <a:cxn ang="0">
                    <a:pos x="286" y="202"/>
                  </a:cxn>
                  <a:cxn ang="0">
                    <a:pos x="0" y="0"/>
                  </a:cxn>
                  <a:cxn ang="0">
                    <a:pos x="0" y="32"/>
                  </a:cxn>
                  <a:cxn ang="0">
                    <a:pos x="288" y="238"/>
                  </a:cxn>
                </a:cxnLst>
                <a:rect l="0" t="0" r="r" b="b"/>
                <a:pathLst>
                  <a:path w="288" h="238">
                    <a:moveTo>
                      <a:pt x="288" y="238"/>
                    </a:moveTo>
                    <a:lnTo>
                      <a:pt x="286" y="202"/>
                    </a:lnTo>
                    <a:lnTo>
                      <a:pt x="0" y="0"/>
                    </a:lnTo>
                    <a:lnTo>
                      <a:pt x="0" y="32"/>
                    </a:lnTo>
                    <a:lnTo>
                      <a:pt x="288" y="238"/>
                    </a:lnTo>
                    <a:close/>
                  </a:path>
                </a:pathLst>
              </a:custGeom>
              <a:solidFill>
                <a:srgbClr val="8C8C8C"/>
              </a:solidFill>
              <a:ln w="9525" cap="flat" cmpd="sng">
                <a:noFill/>
                <a:prstDash val="solid"/>
                <a:round/>
                <a:headEnd type="none" w="med" len="med"/>
                <a:tailEnd type="none" w="med" len="med"/>
              </a:ln>
              <a:effectLst/>
            </p:spPr>
            <p:txBody>
              <a:bodyPr/>
              <a:lstStyle/>
              <a:p>
                <a:endParaRPr lang="en-US"/>
              </a:p>
            </p:txBody>
          </p:sp>
        </p:grpSp>
        <p:grpSp>
          <p:nvGrpSpPr>
            <p:cNvPr id="767" name="Group 401"/>
            <p:cNvGrpSpPr>
              <a:grpSpLocks/>
            </p:cNvGrpSpPr>
            <p:nvPr/>
          </p:nvGrpSpPr>
          <p:grpSpPr bwMode="auto">
            <a:xfrm>
              <a:off x="1090" y="2185"/>
              <a:ext cx="295" cy="222"/>
              <a:chOff x="1792" y="2771"/>
              <a:chExt cx="946" cy="714"/>
            </a:xfrm>
          </p:grpSpPr>
          <p:sp>
            <p:nvSpPr>
              <p:cNvPr id="1075" name="Freeform 402"/>
              <p:cNvSpPr>
                <a:spLocks/>
              </p:cNvSpPr>
              <p:nvPr/>
            </p:nvSpPr>
            <p:spPr bwMode="auto">
              <a:xfrm>
                <a:off x="1792" y="2771"/>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76" name="Freeform 403"/>
              <p:cNvSpPr>
                <a:spLocks/>
              </p:cNvSpPr>
              <p:nvPr/>
            </p:nvSpPr>
            <p:spPr bwMode="auto">
              <a:xfrm>
                <a:off x="1914" y="2858"/>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77" name="Freeform 404"/>
              <p:cNvSpPr>
                <a:spLocks/>
              </p:cNvSpPr>
              <p:nvPr/>
            </p:nvSpPr>
            <p:spPr bwMode="auto">
              <a:xfrm>
                <a:off x="2036" y="2945"/>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78" name="Freeform 405"/>
              <p:cNvSpPr>
                <a:spLocks/>
              </p:cNvSpPr>
              <p:nvPr/>
            </p:nvSpPr>
            <p:spPr bwMode="auto">
              <a:xfrm>
                <a:off x="2158" y="3032"/>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79" name="Freeform 406"/>
              <p:cNvSpPr>
                <a:spLocks/>
              </p:cNvSpPr>
              <p:nvPr/>
            </p:nvSpPr>
            <p:spPr bwMode="auto">
              <a:xfrm>
                <a:off x="2280" y="3113"/>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80" name="Freeform 407"/>
              <p:cNvSpPr>
                <a:spLocks/>
              </p:cNvSpPr>
              <p:nvPr/>
            </p:nvSpPr>
            <p:spPr bwMode="auto">
              <a:xfrm>
                <a:off x="2402" y="3200"/>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81" name="Freeform 408"/>
              <p:cNvSpPr>
                <a:spLocks/>
              </p:cNvSpPr>
              <p:nvPr/>
            </p:nvSpPr>
            <p:spPr bwMode="auto">
              <a:xfrm>
                <a:off x="2524" y="3287"/>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82" name="Freeform 409"/>
              <p:cNvSpPr>
                <a:spLocks/>
              </p:cNvSpPr>
              <p:nvPr/>
            </p:nvSpPr>
            <p:spPr bwMode="auto">
              <a:xfrm>
                <a:off x="2646" y="3374"/>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grpSp>
        <p:grpSp>
          <p:nvGrpSpPr>
            <p:cNvPr id="793" name="Group 410"/>
            <p:cNvGrpSpPr>
              <a:grpSpLocks/>
            </p:cNvGrpSpPr>
            <p:nvPr/>
          </p:nvGrpSpPr>
          <p:grpSpPr bwMode="auto">
            <a:xfrm>
              <a:off x="1090" y="2109"/>
              <a:ext cx="295" cy="222"/>
              <a:chOff x="1792" y="2771"/>
              <a:chExt cx="946" cy="714"/>
            </a:xfrm>
          </p:grpSpPr>
          <p:sp>
            <p:nvSpPr>
              <p:cNvPr id="1067" name="Freeform 411"/>
              <p:cNvSpPr>
                <a:spLocks/>
              </p:cNvSpPr>
              <p:nvPr/>
            </p:nvSpPr>
            <p:spPr bwMode="auto">
              <a:xfrm>
                <a:off x="1792" y="2771"/>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68" name="Freeform 412"/>
              <p:cNvSpPr>
                <a:spLocks/>
              </p:cNvSpPr>
              <p:nvPr/>
            </p:nvSpPr>
            <p:spPr bwMode="auto">
              <a:xfrm>
                <a:off x="1914" y="2858"/>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69" name="Freeform 413"/>
              <p:cNvSpPr>
                <a:spLocks/>
              </p:cNvSpPr>
              <p:nvPr/>
            </p:nvSpPr>
            <p:spPr bwMode="auto">
              <a:xfrm>
                <a:off x="2036" y="2945"/>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70" name="Freeform 414"/>
              <p:cNvSpPr>
                <a:spLocks/>
              </p:cNvSpPr>
              <p:nvPr/>
            </p:nvSpPr>
            <p:spPr bwMode="auto">
              <a:xfrm>
                <a:off x="2158" y="3032"/>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71" name="Freeform 415"/>
              <p:cNvSpPr>
                <a:spLocks/>
              </p:cNvSpPr>
              <p:nvPr/>
            </p:nvSpPr>
            <p:spPr bwMode="auto">
              <a:xfrm>
                <a:off x="2280" y="3113"/>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72" name="Freeform 416"/>
              <p:cNvSpPr>
                <a:spLocks/>
              </p:cNvSpPr>
              <p:nvPr/>
            </p:nvSpPr>
            <p:spPr bwMode="auto">
              <a:xfrm>
                <a:off x="2402" y="3200"/>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73" name="Freeform 417"/>
              <p:cNvSpPr>
                <a:spLocks/>
              </p:cNvSpPr>
              <p:nvPr/>
            </p:nvSpPr>
            <p:spPr bwMode="auto">
              <a:xfrm>
                <a:off x="2524" y="3287"/>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74" name="Freeform 418"/>
              <p:cNvSpPr>
                <a:spLocks/>
              </p:cNvSpPr>
              <p:nvPr/>
            </p:nvSpPr>
            <p:spPr bwMode="auto">
              <a:xfrm>
                <a:off x="2646" y="3374"/>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grpSp>
        <p:grpSp>
          <p:nvGrpSpPr>
            <p:cNvPr id="794" name="Group 419"/>
            <p:cNvGrpSpPr>
              <a:grpSpLocks/>
            </p:cNvGrpSpPr>
            <p:nvPr/>
          </p:nvGrpSpPr>
          <p:grpSpPr bwMode="auto">
            <a:xfrm>
              <a:off x="684" y="1901"/>
              <a:ext cx="295" cy="222"/>
              <a:chOff x="1792" y="2771"/>
              <a:chExt cx="946" cy="714"/>
            </a:xfrm>
          </p:grpSpPr>
          <p:sp>
            <p:nvSpPr>
              <p:cNvPr id="1059" name="Freeform 420"/>
              <p:cNvSpPr>
                <a:spLocks/>
              </p:cNvSpPr>
              <p:nvPr/>
            </p:nvSpPr>
            <p:spPr bwMode="auto">
              <a:xfrm>
                <a:off x="1792" y="2771"/>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60" name="Freeform 421"/>
              <p:cNvSpPr>
                <a:spLocks/>
              </p:cNvSpPr>
              <p:nvPr/>
            </p:nvSpPr>
            <p:spPr bwMode="auto">
              <a:xfrm>
                <a:off x="1914" y="2858"/>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61" name="Freeform 422"/>
              <p:cNvSpPr>
                <a:spLocks/>
              </p:cNvSpPr>
              <p:nvPr/>
            </p:nvSpPr>
            <p:spPr bwMode="auto">
              <a:xfrm>
                <a:off x="2036" y="2945"/>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62" name="Freeform 423"/>
              <p:cNvSpPr>
                <a:spLocks/>
              </p:cNvSpPr>
              <p:nvPr/>
            </p:nvSpPr>
            <p:spPr bwMode="auto">
              <a:xfrm>
                <a:off x="2158" y="3032"/>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63" name="Freeform 424"/>
              <p:cNvSpPr>
                <a:spLocks/>
              </p:cNvSpPr>
              <p:nvPr/>
            </p:nvSpPr>
            <p:spPr bwMode="auto">
              <a:xfrm>
                <a:off x="2280" y="3113"/>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64" name="Freeform 425"/>
              <p:cNvSpPr>
                <a:spLocks/>
              </p:cNvSpPr>
              <p:nvPr/>
            </p:nvSpPr>
            <p:spPr bwMode="auto">
              <a:xfrm>
                <a:off x="2402" y="3200"/>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65" name="Freeform 426"/>
              <p:cNvSpPr>
                <a:spLocks/>
              </p:cNvSpPr>
              <p:nvPr/>
            </p:nvSpPr>
            <p:spPr bwMode="auto">
              <a:xfrm>
                <a:off x="2524" y="3287"/>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66" name="Freeform 427"/>
              <p:cNvSpPr>
                <a:spLocks/>
              </p:cNvSpPr>
              <p:nvPr/>
            </p:nvSpPr>
            <p:spPr bwMode="auto">
              <a:xfrm>
                <a:off x="2646" y="3374"/>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grpSp>
        <p:grpSp>
          <p:nvGrpSpPr>
            <p:cNvPr id="795" name="Group 428"/>
            <p:cNvGrpSpPr>
              <a:grpSpLocks/>
            </p:cNvGrpSpPr>
            <p:nvPr/>
          </p:nvGrpSpPr>
          <p:grpSpPr bwMode="auto">
            <a:xfrm>
              <a:off x="684" y="1825"/>
              <a:ext cx="295" cy="222"/>
              <a:chOff x="1792" y="2771"/>
              <a:chExt cx="946" cy="714"/>
            </a:xfrm>
          </p:grpSpPr>
          <p:sp>
            <p:nvSpPr>
              <p:cNvPr id="1051" name="Freeform 429"/>
              <p:cNvSpPr>
                <a:spLocks/>
              </p:cNvSpPr>
              <p:nvPr/>
            </p:nvSpPr>
            <p:spPr bwMode="auto">
              <a:xfrm>
                <a:off x="1792" y="2771"/>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52" name="Freeform 430"/>
              <p:cNvSpPr>
                <a:spLocks/>
              </p:cNvSpPr>
              <p:nvPr/>
            </p:nvSpPr>
            <p:spPr bwMode="auto">
              <a:xfrm>
                <a:off x="1914" y="2858"/>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53" name="Freeform 431"/>
              <p:cNvSpPr>
                <a:spLocks/>
              </p:cNvSpPr>
              <p:nvPr/>
            </p:nvSpPr>
            <p:spPr bwMode="auto">
              <a:xfrm>
                <a:off x="2036" y="2945"/>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54" name="Freeform 432"/>
              <p:cNvSpPr>
                <a:spLocks/>
              </p:cNvSpPr>
              <p:nvPr/>
            </p:nvSpPr>
            <p:spPr bwMode="auto">
              <a:xfrm>
                <a:off x="2158" y="3032"/>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55" name="Freeform 433"/>
              <p:cNvSpPr>
                <a:spLocks/>
              </p:cNvSpPr>
              <p:nvPr/>
            </p:nvSpPr>
            <p:spPr bwMode="auto">
              <a:xfrm>
                <a:off x="2280" y="3113"/>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56" name="Freeform 434"/>
              <p:cNvSpPr>
                <a:spLocks/>
              </p:cNvSpPr>
              <p:nvPr/>
            </p:nvSpPr>
            <p:spPr bwMode="auto">
              <a:xfrm>
                <a:off x="2402" y="3200"/>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57" name="Freeform 435"/>
              <p:cNvSpPr>
                <a:spLocks/>
              </p:cNvSpPr>
              <p:nvPr/>
            </p:nvSpPr>
            <p:spPr bwMode="auto">
              <a:xfrm>
                <a:off x="2524" y="3287"/>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58" name="Freeform 436"/>
              <p:cNvSpPr>
                <a:spLocks/>
              </p:cNvSpPr>
              <p:nvPr/>
            </p:nvSpPr>
            <p:spPr bwMode="auto">
              <a:xfrm>
                <a:off x="2646" y="3374"/>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grpSp>
        <p:grpSp>
          <p:nvGrpSpPr>
            <p:cNvPr id="796" name="Group 437"/>
            <p:cNvGrpSpPr>
              <a:grpSpLocks/>
            </p:cNvGrpSpPr>
            <p:nvPr/>
          </p:nvGrpSpPr>
          <p:grpSpPr bwMode="auto">
            <a:xfrm>
              <a:off x="328" y="1575"/>
              <a:ext cx="259" cy="198"/>
              <a:chOff x="328" y="1575"/>
              <a:chExt cx="259" cy="198"/>
            </a:xfrm>
          </p:grpSpPr>
          <p:sp>
            <p:nvSpPr>
              <p:cNvPr id="1044" name="Freeform 438"/>
              <p:cNvSpPr>
                <a:spLocks/>
              </p:cNvSpPr>
              <p:nvPr/>
            </p:nvSpPr>
            <p:spPr bwMode="auto">
              <a:xfrm>
                <a:off x="328" y="1575"/>
                <a:ext cx="29" cy="35"/>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45" name="Freeform 439"/>
              <p:cNvSpPr>
                <a:spLocks/>
              </p:cNvSpPr>
              <p:nvPr/>
            </p:nvSpPr>
            <p:spPr bwMode="auto">
              <a:xfrm>
                <a:off x="366" y="1602"/>
                <a:ext cx="29" cy="35"/>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46" name="Freeform 440"/>
              <p:cNvSpPr>
                <a:spLocks/>
              </p:cNvSpPr>
              <p:nvPr/>
            </p:nvSpPr>
            <p:spPr bwMode="auto">
              <a:xfrm>
                <a:off x="405" y="1630"/>
                <a:ext cx="28" cy="35"/>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47" name="Freeform 441"/>
              <p:cNvSpPr>
                <a:spLocks/>
              </p:cNvSpPr>
              <p:nvPr/>
            </p:nvSpPr>
            <p:spPr bwMode="auto">
              <a:xfrm>
                <a:off x="443" y="1657"/>
                <a:ext cx="29" cy="35"/>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48" name="Freeform 442"/>
              <p:cNvSpPr>
                <a:spLocks/>
              </p:cNvSpPr>
              <p:nvPr/>
            </p:nvSpPr>
            <p:spPr bwMode="auto">
              <a:xfrm>
                <a:off x="481" y="1683"/>
                <a:ext cx="29" cy="35"/>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49" name="Freeform 443"/>
              <p:cNvSpPr>
                <a:spLocks/>
              </p:cNvSpPr>
              <p:nvPr/>
            </p:nvSpPr>
            <p:spPr bwMode="auto">
              <a:xfrm>
                <a:off x="520" y="1710"/>
                <a:ext cx="28" cy="35"/>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050" name="Freeform 444"/>
              <p:cNvSpPr>
                <a:spLocks/>
              </p:cNvSpPr>
              <p:nvPr/>
            </p:nvSpPr>
            <p:spPr bwMode="auto">
              <a:xfrm>
                <a:off x="558" y="1738"/>
                <a:ext cx="29" cy="35"/>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grpSp>
      </p:grpSp>
      <p:grpSp>
        <p:nvGrpSpPr>
          <p:cNvPr id="797" name="Group 372"/>
          <p:cNvGrpSpPr>
            <a:grpSpLocks/>
          </p:cNvGrpSpPr>
          <p:nvPr/>
        </p:nvGrpSpPr>
        <p:grpSpPr bwMode="auto">
          <a:xfrm>
            <a:off x="8247063" y="2201411"/>
            <a:ext cx="601101" cy="890198"/>
            <a:chOff x="314" y="1250"/>
            <a:chExt cx="1487" cy="2206"/>
          </a:xfrm>
        </p:grpSpPr>
        <p:sp>
          <p:nvSpPr>
            <p:cNvPr id="1100" name="Freeform 373"/>
            <p:cNvSpPr>
              <a:spLocks/>
            </p:cNvSpPr>
            <p:nvPr/>
          </p:nvSpPr>
          <p:spPr bwMode="auto">
            <a:xfrm>
              <a:off x="315" y="1502"/>
              <a:ext cx="1110" cy="1954"/>
            </a:xfrm>
            <a:custGeom>
              <a:avLst/>
              <a:gdLst/>
              <a:ahLst/>
              <a:cxnLst>
                <a:cxn ang="0">
                  <a:pos x="1109" y="1954"/>
                </a:cxn>
                <a:cxn ang="0">
                  <a:pos x="1110" y="774"/>
                </a:cxn>
                <a:cxn ang="0">
                  <a:pos x="0" y="0"/>
                </a:cxn>
                <a:cxn ang="0">
                  <a:pos x="0" y="1181"/>
                </a:cxn>
                <a:cxn ang="0">
                  <a:pos x="1109" y="1954"/>
                </a:cxn>
              </a:cxnLst>
              <a:rect l="0" t="0" r="r" b="b"/>
              <a:pathLst>
                <a:path w="1110" h="1954">
                  <a:moveTo>
                    <a:pt x="1109" y="1954"/>
                  </a:moveTo>
                  <a:lnTo>
                    <a:pt x="1110" y="774"/>
                  </a:lnTo>
                  <a:lnTo>
                    <a:pt x="0" y="0"/>
                  </a:lnTo>
                  <a:lnTo>
                    <a:pt x="0" y="1181"/>
                  </a:lnTo>
                  <a:lnTo>
                    <a:pt x="1109" y="1954"/>
                  </a:lnTo>
                  <a:close/>
                </a:path>
              </a:pathLst>
            </a:custGeom>
            <a:solidFill>
              <a:srgbClr val="414141"/>
            </a:solidFill>
            <a:ln w="9525" cap="flat" cmpd="sng">
              <a:noFill/>
              <a:prstDash val="solid"/>
              <a:round/>
              <a:headEnd type="none" w="med" len="med"/>
              <a:tailEnd type="none" w="med" len="med"/>
            </a:ln>
            <a:effectLst/>
          </p:spPr>
          <p:txBody>
            <a:bodyPr/>
            <a:lstStyle/>
            <a:p>
              <a:endParaRPr lang="en-US"/>
            </a:p>
          </p:txBody>
        </p:sp>
        <p:sp>
          <p:nvSpPr>
            <p:cNvPr id="1101" name="Freeform 374"/>
            <p:cNvSpPr>
              <a:spLocks/>
            </p:cNvSpPr>
            <p:nvPr/>
          </p:nvSpPr>
          <p:spPr bwMode="auto">
            <a:xfrm>
              <a:off x="1418" y="2003"/>
              <a:ext cx="383" cy="1453"/>
            </a:xfrm>
            <a:custGeom>
              <a:avLst/>
              <a:gdLst/>
              <a:ahLst/>
              <a:cxnLst>
                <a:cxn ang="0">
                  <a:pos x="1" y="1459"/>
                </a:cxn>
                <a:cxn ang="0">
                  <a:pos x="0" y="277"/>
                </a:cxn>
                <a:cxn ang="0">
                  <a:pos x="385" y="0"/>
                </a:cxn>
                <a:cxn ang="0">
                  <a:pos x="385" y="1176"/>
                </a:cxn>
                <a:cxn ang="0">
                  <a:pos x="1" y="1459"/>
                </a:cxn>
              </a:cxnLst>
              <a:rect l="0" t="0" r="r" b="b"/>
              <a:pathLst>
                <a:path w="385" h="1459">
                  <a:moveTo>
                    <a:pt x="1" y="1459"/>
                  </a:moveTo>
                  <a:lnTo>
                    <a:pt x="0" y="277"/>
                  </a:lnTo>
                  <a:lnTo>
                    <a:pt x="385" y="0"/>
                  </a:lnTo>
                  <a:lnTo>
                    <a:pt x="385" y="1176"/>
                  </a:lnTo>
                  <a:lnTo>
                    <a:pt x="1" y="1459"/>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02" name="Freeform 375"/>
            <p:cNvSpPr>
              <a:spLocks/>
            </p:cNvSpPr>
            <p:nvPr/>
          </p:nvSpPr>
          <p:spPr bwMode="auto">
            <a:xfrm>
              <a:off x="314" y="1250"/>
              <a:ext cx="1487" cy="1028"/>
            </a:xfrm>
            <a:custGeom>
              <a:avLst/>
              <a:gdLst/>
              <a:ahLst/>
              <a:cxnLst>
                <a:cxn ang="0">
                  <a:pos x="1288" y="1192"/>
                </a:cxn>
                <a:cxn ang="0">
                  <a:pos x="1734" y="876"/>
                </a:cxn>
                <a:cxn ang="0">
                  <a:pos x="426" y="0"/>
                </a:cxn>
                <a:cxn ang="0">
                  <a:pos x="0" y="295"/>
                </a:cxn>
                <a:cxn ang="0">
                  <a:pos x="1288" y="1192"/>
                </a:cxn>
              </a:cxnLst>
              <a:rect l="0" t="0" r="r" b="b"/>
              <a:pathLst>
                <a:path w="1734" h="1192">
                  <a:moveTo>
                    <a:pt x="1288" y="1192"/>
                  </a:moveTo>
                  <a:lnTo>
                    <a:pt x="1734" y="876"/>
                  </a:lnTo>
                  <a:lnTo>
                    <a:pt x="426" y="0"/>
                  </a:lnTo>
                  <a:lnTo>
                    <a:pt x="0" y="295"/>
                  </a:lnTo>
                  <a:lnTo>
                    <a:pt x="1288" y="1192"/>
                  </a:lnTo>
                  <a:close/>
                </a:path>
              </a:pathLst>
            </a:custGeom>
            <a:solidFill>
              <a:srgbClr val="DDDDDD"/>
            </a:solidFill>
            <a:ln w="9525" cap="flat" cmpd="sng">
              <a:noFill/>
              <a:prstDash val="solid"/>
              <a:round/>
              <a:headEnd type="none" w="med" len="med"/>
              <a:tailEnd type="none" w="med" len="med"/>
            </a:ln>
            <a:effectLst/>
          </p:spPr>
          <p:txBody>
            <a:bodyPr/>
            <a:lstStyle/>
            <a:p>
              <a:endParaRPr lang="en-US"/>
            </a:p>
          </p:txBody>
        </p:sp>
        <p:sp>
          <p:nvSpPr>
            <p:cNvPr id="1103" name="Freeform 376"/>
            <p:cNvSpPr>
              <a:spLocks/>
            </p:cNvSpPr>
            <p:nvPr/>
          </p:nvSpPr>
          <p:spPr bwMode="auto">
            <a:xfrm flipH="1">
              <a:off x="1086" y="2256"/>
              <a:ext cx="300" cy="1104"/>
            </a:xfrm>
            <a:custGeom>
              <a:avLst/>
              <a:gdLst/>
              <a:ahLst/>
              <a:cxnLst>
                <a:cxn ang="0">
                  <a:pos x="1" y="1459"/>
                </a:cxn>
                <a:cxn ang="0">
                  <a:pos x="0" y="277"/>
                </a:cxn>
                <a:cxn ang="0">
                  <a:pos x="385" y="0"/>
                </a:cxn>
                <a:cxn ang="0">
                  <a:pos x="385" y="1176"/>
                </a:cxn>
                <a:cxn ang="0">
                  <a:pos x="1" y="1459"/>
                </a:cxn>
              </a:cxnLst>
              <a:rect l="0" t="0" r="r" b="b"/>
              <a:pathLst>
                <a:path w="385" h="1459">
                  <a:moveTo>
                    <a:pt x="1" y="1459"/>
                  </a:moveTo>
                  <a:lnTo>
                    <a:pt x="0" y="277"/>
                  </a:lnTo>
                  <a:lnTo>
                    <a:pt x="385" y="0"/>
                  </a:lnTo>
                  <a:lnTo>
                    <a:pt x="385" y="1176"/>
                  </a:lnTo>
                  <a:lnTo>
                    <a:pt x="1" y="1459"/>
                  </a:lnTo>
                  <a:close/>
                </a:path>
              </a:pathLst>
            </a:custGeom>
            <a:solidFill>
              <a:srgbClr val="DDDDDD"/>
            </a:solidFill>
            <a:ln w="9525" cap="flat" cmpd="sng">
              <a:noFill/>
              <a:prstDash val="solid"/>
              <a:round/>
              <a:headEnd type="none" w="med" len="med"/>
              <a:tailEnd type="none" w="med" len="med"/>
            </a:ln>
            <a:effectLst/>
          </p:spPr>
          <p:txBody>
            <a:bodyPr/>
            <a:lstStyle/>
            <a:p>
              <a:endParaRPr lang="en-US"/>
            </a:p>
          </p:txBody>
        </p:sp>
        <p:sp>
          <p:nvSpPr>
            <p:cNvPr id="1104" name="Freeform 377"/>
            <p:cNvSpPr>
              <a:spLocks/>
            </p:cNvSpPr>
            <p:nvPr/>
          </p:nvSpPr>
          <p:spPr bwMode="auto">
            <a:xfrm>
              <a:off x="1085" y="2357"/>
              <a:ext cx="302" cy="530"/>
            </a:xfrm>
            <a:custGeom>
              <a:avLst/>
              <a:gdLst/>
              <a:ahLst/>
              <a:cxnLst>
                <a:cxn ang="0">
                  <a:pos x="0" y="0"/>
                </a:cxn>
                <a:cxn ang="0">
                  <a:pos x="325" y="229"/>
                </a:cxn>
                <a:cxn ang="0">
                  <a:pos x="325" y="571"/>
                </a:cxn>
                <a:cxn ang="0">
                  <a:pos x="0" y="347"/>
                </a:cxn>
                <a:cxn ang="0">
                  <a:pos x="0" y="0"/>
                </a:cxn>
              </a:cxnLst>
              <a:rect l="0" t="0" r="r" b="b"/>
              <a:pathLst>
                <a:path w="325" h="571">
                  <a:moveTo>
                    <a:pt x="0" y="0"/>
                  </a:moveTo>
                  <a:lnTo>
                    <a:pt x="325" y="229"/>
                  </a:lnTo>
                  <a:lnTo>
                    <a:pt x="325" y="571"/>
                  </a:lnTo>
                  <a:lnTo>
                    <a:pt x="0" y="347"/>
                  </a:lnTo>
                  <a:lnTo>
                    <a:pt x="0" y="0"/>
                  </a:lnTo>
                  <a:close/>
                </a:path>
              </a:pathLst>
            </a:custGeom>
            <a:solidFill>
              <a:srgbClr val="333333"/>
            </a:solidFill>
            <a:ln w="9525" cap="flat" cmpd="sng">
              <a:noFill/>
              <a:prstDash val="solid"/>
              <a:round/>
              <a:headEnd type="none" w="med" len="med"/>
              <a:tailEnd type="none" w="med" len="med"/>
            </a:ln>
            <a:effectLst/>
          </p:spPr>
          <p:txBody>
            <a:bodyPr/>
            <a:lstStyle/>
            <a:p>
              <a:endParaRPr lang="en-US"/>
            </a:p>
          </p:txBody>
        </p:sp>
        <p:sp>
          <p:nvSpPr>
            <p:cNvPr id="1105" name="Freeform 378"/>
            <p:cNvSpPr>
              <a:spLocks/>
            </p:cNvSpPr>
            <p:nvPr/>
          </p:nvSpPr>
          <p:spPr bwMode="auto">
            <a:xfrm>
              <a:off x="1008" y="1989"/>
              <a:ext cx="53" cy="1212"/>
            </a:xfrm>
            <a:custGeom>
              <a:avLst/>
              <a:gdLst/>
              <a:ahLst/>
              <a:cxnLst>
                <a:cxn ang="0">
                  <a:pos x="0" y="0"/>
                </a:cxn>
                <a:cxn ang="0">
                  <a:pos x="53" y="37"/>
                </a:cxn>
                <a:cxn ang="0">
                  <a:pos x="52" y="1212"/>
                </a:cxn>
                <a:cxn ang="0">
                  <a:pos x="0" y="1176"/>
                </a:cxn>
                <a:cxn ang="0">
                  <a:pos x="0" y="0"/>
                </a:cxn>
              </a:cxnLst>
              <a:rect l="0" t="0" r="r" b="b"/>
              <a:pathLst>
                <a:path w="53" h="1212">
                  <a:moveTo>
                    <a:pt x="0" y="0"/>
                  </a:moveTo>
                  <a:lnTo>
                    <a:pt x="53" y="37"/>
                  </a:lnTo>
                  <a:lnTo>
                    <a:pt x="52" y="1212"/>
                  </a:lnTo>
                  <a:lnTo>
                    <a:pt x="0" y="1176"/>
                  </a:lnTo>
                  <a:lnTo>
                    <a:pt x="0"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06" name="Freeform 379"/>
            <p:cNvSpPr>
              <a:spLocks/>
            </p:cNvSpPr>
            <p:nvPr/>
          </p:nvSpPr>
          <p:spPr bwMode="auto">
            <a:xfrm flipH="1">
              <a:off x="679" y="1975"/>
              <a:ext cx="300" cy="1104"/>
            </a:xfrm>
            <a:custGeom>
              <a:avLst/>
              <a:gdLst/>
              <a:ahLst/>
              <a:cxnLst>
                <a:cxn ang="0">
                  <a:pos x="1" y="1459"/>
                </a:cxn>
                <a:cxn ang="0">
                  <a:pos x="0" y="277"/>
                </a:cxn>
                <a:cxn ang="0">
                  <a:pos x="385" y="0"/>
                </a:cxn>
                <a:cxn ang="0">
                  <a:pos x="385" y="1176"/>
                </a:cxn>
                <a:cxn ang="0">
                  <a:pos x="1" y="1459"/>
                </a:cxn>
              </a:cxnLst>
              <a:rect l="0" t="0" r="r" b="b"/>
              <a:pathLst>
                <a:path w="385" h="1459">
                  <a:moveTo>
                    <a:pt x="1" y="1459"/>
                  </a:moveTo>
                  <a:lnTo>
                    <a:pt x="0" y="277"/>
                  </a:lnTo>
                  <a:lnTo>
                    <a:pt x="385" y="0"/>
                  </a:lnTo>
                  <a:lnTo>
                    <a:pt x="385" y="1176"/>
                  </a:lnTo>
                  <a:lnTo>
                    <a:pt x="1" y="1459"/>
                  </a:lnTo>
                  <a:close/>
                </a:path>
              </a:pathLst>
            </a:custGeom>
            <a:solidFill>
              <a:srgbClr val="DDDDDD"/>
            </a:solidFill>
            <a:ln w="9525" cap="flat" cmpd="sng">
              <a:noFill/>
              <a:prstDash val="solid"/>
              <a:round/>
              <a:headEnd type="none" w="med" len="med"/>
              <a:tailEnd type="none" w="med" len="med"/>
            </a:ln>
            <a:effectLst/>
          </p:spPr>
          <p:txBody>
            <a:bodyPr/>
            <a:lstStyle/>
            <a:p>
              <a:endParaRPr lang="en-US"/>
            </a:p>
          </p:txBody>
        </p:sp>
        <p:sp>
          <p:nvSpPr>
            <p:cNvPr id="1107" name="Freeform 380"/>
            <p:cNvSpPr>
              <a:spLocks/>
            </p:cNvSpPr>
            <p:nvPr/>
          </p:nvSpPr>
          <p:spPr bwMode="auto">
            <a:xfrm>
              <a:off x="680" y="2080"/>
              <a:ext cx="300" cy="526"/>
            </a:xfrm>
            <a:custGeom>
              <a:avLst/>
              <a:gdLst/>
              <a:ahLst/>
              <a:cxnLst>
                <a:cxn ang="0">
                  <a:pos x="0" y="0"/>
                </a:cxn>
                <a:cxn ang="0">
                  <a:pos x="325" y="229"/>
                </a:cxn>
                <a:cxn ang="0">
                  <a:pos x="325" y="571"/>
                </a:cxn>
                <a:cxn ang="0">
                  <a:pos x="0" y="347"/>
                </a:cxn>
                <a:cxn ang="0">
                  <a:pos x="0" y="0"/>
                </a:cxn>
              </a:cxnLst>
              <a:rect l="0" t="0" r="r" b="b"/>
              <a:pathLst>
                <a:path w="325" h="571">
                  <a:moveTo>
                    <a:pt x="0" y="0"/>
                  </a:moveTo>
                  <a:lnTo>
                    <a:pt x="325" y="229"/>
                  </a:lnTo>
                  <a:lnTo>
                    <a:pt x="325" y="571"/>
                  </a:lnTo>
                  <a:lnTo>
                    <a:pt x="0" y="347"/>
                  </a:lnTo>
                  <a:lnTo>
                    <a:pt x="0" y="0"/>
                  </a:lnTo>
                  <a:close/>
                </a:path>
              </a:pathLst>
            </a:custGeom>
            <a:solidFill>
              <a:srgbClr val="333333"/>
            </a:solidFill>
            <a:ln w="9525" cap="flat" cmpd="sng">
              <a:noFill/>
              <a:prstDash val="solid"/>
              <a:round/>
              <a:headEnd type="none" w="med" len="med"/>
              <a:tailEnd type="none" w="med" len="med"/>
            </a:ln>
            <a:effectLst/>
          </p:spPr>
          <p:txBody>
            <a:bodyPr/>
            <a:lstStyle/>
            <a:p>
              <a:endParaRPr lang="en-US"/>
            </a:p>
          </p:txBody>
        </p:sp>
        <p:sp>
          <p:nvSpPr>
            <p:cNvPr id="1108" name="Freeform 381"/>
            <p:cNvSpPr>
              <a:spLocks/>
            </p:cNvSpPr>
            <p:nvPr/>
          </p:nvSpPr>
          <p:spPr bwMode="auto">
            <a:xfrm>
              <a:off x="601" y="1706"/>
              <a:ext cx="53" cy="1212"/>
            </a:xfrm>
            <a:custGeom>
              <a:avLst/>
              <a:gdLst/>
              <a:ahLst/>
              <a:cxnLst>
                <a:cxn ang="0">
                  <a:pos x="0" y="0"/>
                </a:cxn>
                <a:cxn ang="0">
                  <a:pos x="53" y="37"/>
                </a:cxn>
                <a:cxn ang="0">
                  <a:pos x="52" y="1212"/>
                </a:cxn>
                <a:cxn ang="0">
                  <a:pos x="0" y="1176"/>
                </a:cxn>
                <a:cxn ang="0">
                  <a:pos x="0" y="0"/>
                </a:cxn>
              </a:cxnLst>
              <a:rect l="0" t="0" r="r" b="b"/>
              <a:pathLst>
                <a:path w="53" h="1212">
                  <a:moveTo>
                    <a:pt x="0" y="0"/>
                  </a:moveTo>
                  <a:lnTo>
                    <a:pt x="53" y="37"/>
                  </a:lnTo>
                  <a:lnTo>
                    <a:pt x="52" y="1212"/>
                  </a:lnTo>
                  <a:lnTo>
                    <a:pt x="0" y="1176"/>
                  </a:lnTo>
                  <a:lnTo>
                    <a:pt x="0"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09" name="Freeform 382"/>
            <p:cNvSpPr>
              <a:spLocks/>
            </p:cNvSpPr>
            <p:nvPr/>
          </p:nvSpPr>
          <p:spPr bwMode="auto">
            <a:xfrm>
              <a:off x="332" y="1748"/>
              <a:ext cx="248" cy="244"/>
            </a:xfrm>
            <a:custGeom>
              <a:avLst/>
              <a:gdLst/>
              <a:ahLst/>
              <a:cxnLst>
                <a:cxn ang="0">
                  <a:pos x="0" y="0"/>
                </a:cxn>
                <a:cxn ang="0">
                  <a:pos x="285" y="201"/>
                </a:cxn>
                <a:cxn ang="0">
                  <a:pos x="285" y="280"/>
                </a:cxn>
                <a:cxn ang="0">
                  <a:pos x="0" y="79"/>
                </a:cxn>
                <a:cxn ang="0">
                  <a:pos x="0" y="0"/>
                </a:cxn>
              </a:cxnLst>
              <a:rect l="0" t="0" r="r" b="b"/>
              <a:pathLst>
                <a:path w="285" h="280">
                  <a:moveTo>
                    <a:pt x="0" y="0"/>
                  </a:moveTo>
                  <a:lnTo>
                    <a:pt x="285" y="201"/>
                  </a:lnTo>
                  <a:lnTo>
                    <a:pt x="285" y="280"/>
                  </a:lnTo>
                  <a:lnTo>
                    <a:pt x="0" y="79"/>
                  </a:lnTo>
                  <a:lnTo>
                    <a:pt x="0" y="0"/>
                  </a:lnTo>
                  <a:close/>
                </a:path>
              </a:pathLst>
            </a:custGeom>
            <a:solidFill>
              <a:srgbClr val="DDDDDD"/>
            </a:solidFill>
            <a:ln w="9525" cap="flat" cmpd="sng">
              <a:noFill/>
              <a:prstDash val="solid"/>
              <a:round/>
              <a:headEnd type="none" w="med" len="med"/>
              <a:tailEnd type="none" w="med" len="med"/>
            </a:ln>
            <a:effectLst/>
          </p:spPr>
          <p:txBody>
            <a:bodyPr/>
            <a:lstStyle/>
            <a:p>
              <a:endParaRPr lang="en-US"/>
            </a:p>
          </p:txBody>
        </p:sp>
        <p:sp>
          <p:nvSpPr>
            <p:cNvPr id="1110" name="Freeform 383"/>
            <p:cNvSpPr>
              <a:spLocks/>
            </p:cNvSpPr>
            <p:nvPr/>
          </p:nvSpPr>
          <p:spPr bwMode="auto">
            <a:xfrm>
              <a:off x="332" y="1642"/>
              <a:ext cx="248" cy="244"/>
            </a:xfrm>
            <a:custGeom>
              <a:avLst/>
              <a:gdLst/>
              <a:ahLst/>
              <a:cxnLst>
                <a:cxn ang="0">
                  <a:pos x="0" y="0"/>
                </a:cxn>
                <a:cxn ang="0">
                  <a:pos x="285" y="201"/>
                </a:cxn>
                <a:cxn ang="0">
                  <a:pos x="285" y="280"/>
                </a:cxn>
                <a:cxn ang="0">
                  <a:pos x="0" y="79"/>
                </a:cxn>
                <a:cxn ang="0">
                  <a:pos x="0" y="0"/>
                </a:cxn>
              </a:cxnLst>
              <a:rect l="0" t="0" r="r" b="b"/>
              <a:pathLst>
                <a:path w="285" h="280">
                  <a:moveTo>
                    <a:pt x="0" y="0"/>
                  </a:moveTo>
                  <a:lnTo>
                    <a:pt x="285" y="201"/>
                  </a:lnTo>
                  <a:lnTo>
                    <a:pt x="285" y="280"/>
                  </a:lnTo>
                  <a:lnTo>
                    <a:pt x="0" y="79"/>
                  </a:lnTo>
                  <a:lnTo>
                    <a:pt x="0"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grpSp>
          <p:nvGrpSpPr>
            <p:cNvPr id="824" name="Group 384"/>
            <p:cNvGrpSpPr>
              <a:grpSpLocks/>
            </p:cNvGrpSpPr>
            <p:nvPr/>
          </p:nvGrpSpPr>
          <p:grpSpPr bwMode="auto">
            <a:xfrm>
              <a:off x="359" y="1925"/>
              <a:ext cx="196" cy="867"/>
              <a:chOff x="2496" y="2293"/>
              <a:chExt cx="353" cy="1562"/>
            </a:xfrm>
          </p:grpSpPr>
          <p:sp>
            <p:nvSpPr>
              <p:cNvPr id="1156" name="Freeform 385"/>
              <p:cNvSpPr>
                <a:spLocks/>
              </p:cNvSpPr>
              <p:nvPr/>
            </p:nvSpPr>
            <p:spPr bwMode="auto">
              <a:xfrm>
                <a:off x="2496" y="2293"/>
                <a:ext cx="353" cy="292"/>
              </a:xfrm>
              <a:custGeom>
                <a:avLst/>
                <a:gdLst/>
                <a:ahLst/>
                <a:cxnLst>
                  <a:cxn ang="0">
                    <a:pos x="288" y="238"/>
                  </a:cxn>
                  <a:cxn ang="0">
                    <a:pos x="286" y="202"/>
                  </a:cxn>
                  <a:cxn ang="0">
                    <a:pos x="0" y="0"/>
                  </a:cxn>
                  <a:cxn ang="0">
                    <a:pos x="0" y="32"/>
                  </a:cxn>
                  <a:cxn ang="0">
                    <a:pos x="288" y="238"/>
                  </a:cxn>
                </a:cxnLst>
                <a:rect l="0" t="0" r="r" b="b"/>
                <a:pathLst>
                  <a:path w="288" h="238">
                    <a:moveTo>
                      <a:pt x="288" y="238"/>
                    </a:moveTo>
                    <a:lnTo>
                      <a:pt x="286" y="202"/>
                    </a:lnTo>
                    <a:lnTo>
                      <a:pt x="0" y="0"/>
                    </a:lnTo>
                    <a:lnTo>
                      <a:pt x="0" y="32"/>
                    </a:lnTo>
                    <a:lnTo>
                      <a:pt x="288" y="238"/>
                    </a:lnTo>
                    <a:close/>
                  </a:path>
                </a:pathLst>
              </a:custGeom>
              <a:solidFill>
                <a:srgbClr val="8C8C8C"/>
              </a:solidFill>
              <a:ln w="9525" cap="flat" cmpd="sng">
                <a:noFill/>
                <a:prstDash val="solid"/>
                <a:round/>
                <a:headEnd type="none" w="med" len="med"/>
                <a:tailEnd type="none" w="med" len="med"/>
              </a:ln>
              <a:effectLst/>
            </p:spPr>
            <p:txBody>
              <a:bodyPr/>
              <a:lstStyle/>
              <a:p>
                <a:endParaRPr lang="en-US"/>
              </a:p>
            </p:txBody>
          </p:sp>
          <p:sp>
            <p:nvSpPr>
              <p:cNvPr id="1157" name="Freeform 386"/>
              <p:cNvSpPr>
                <a:spLocks/>
              </p:cNvSpPr>
              <p:nvPr/>
            </p:nvSpPr>
            <p:spPr bwMode="auto">
              <a:xfrm>
                <a:off x="2496" y="2378"/>
                <a:ext cx="353" cy="292"/>
              </a:xfrm>
              <a:custGeom>
                <a:avLst/>
                <a:gdLst/>
                <a:ahLst/>
                <a:cxnLst>
                  <a:cxn ang="0">
                    <a:pos x="288" y="238"/>
                  </a:cxn>
                  <a:cxn ang="0">
                    <a:pos x="286" y="202"/>
                  </a:cxn>
                  <a:cxn ang="0">
                    <a:pos x="0" y="0"/>
                  </a:cxn>
                  <a:cxn ang="0">
                    <a:pos x="0" y="32"/>
                  </a:cxn>
                  <a:cxn ang="0">
                    <a:pos x="288" y="238"/>
                  </a:cxn>
                </a:cxnLst>
                <a:rect l="0" t="0" r="r" b="b"/>
                <a:pathLst>
                  <a:path w="288" h="238">
                    <a:moveTo>
                      <a:pt x="288" y="238"/>
                    </a:moveTo>
                    <a:lnTo>
                      <a:pt x="286" y="202"/>
                    </a:lnTo>
                    <a:lnTo>
                      <a:pt x="0" y="0"/>
                    </a:lnTo>
                    <a:lnTo>
                      <a:pt x="0" y="32"/>
                    </a:lnTo>
                    <a:lnTo>
                      <a:pt x="288" y="238"/>
                    </a:lnTo>
                    <a:close/>
                  </a:path>
                </a:pathLst>
              </a:custGeom>
              <a:solidFill>
                <a:srgbClr val="8C8C8C"/>
              </a:solidFill>
              <a:ln w="9525" cap="flat" cmpd="sng">
                <a:noFill/>
                <a:prstDash val="solid"/>
                <a:round/>
                <a:headEnd type="none" w="med" len="med"/>
                <a:tailEnd type="none" w="med" len="med"/>
              </a:ln>
              <a:effectLst/>
            </p:spPr>
            <p:txBody>
              <a:bodyPr/>
              <a:lstStyle/>
              <a:p>
                <a:endParaRPr lang="en-US"/>
              </a:p>
            </p:txBody>
          </p:sp>
          <p:sp>
            <p:nvSpPr>
              <p:cNvPr id="1158" name="Freeform 387"/>
              <p:cNvSpPr>
                <a:spLocks/>
              </p:cNvSpPr>
              <p:nvPr/>
            </p:nvSpPr>
            <p:spPr bwMode="auto">
              <a:xfrm>
                <a:off x="2496" y="2463"/>
                <a:ext cx="353" cy="292"/>
              </a:xfrm>
              <a:custGeom>
                <a:avLst/>
                <a:gdLst/>
                <a:ahLst/>
                <a:cxnLst>
                  <a:cxn ang="0">
                    <a:pos x="288" y="238"/>
                  </a:cxn>
                  <a:cxn ang="0">
                    <a:pos x="286" y="202"/>
                  </a:cxn>
                  <a:cxn ang="0">
                    <a:pos x="0" y="0"/>
                  </a:cxn>
                  <a:cxn ang="0">
                    <a:pos x="0" y="32"/>
                  </a:cxn>
                  <a:cxn ang="0">
                    <a:pos x="288" y="238"/>
                  </a:cxn>
                </a:cxnLst>
                <a:rect l="0" t="0" r="r" b="b"/>
                <a:pathLst>
                  <a:path w="288" h="238">
                    <a:moveTo>
                      <a:pt x="288" y="238"/>
                    </a:moveTo>
                    <a:lnTo>
                      <a:pt x="286" y="202"/>
                    </a:lnTo>
                    <a:lnTo>
                      <a:pt x="0" y="0"/>
                    </a:lnTo>
                    <a:lnTo>
                      <a:pt x="0" y="32"/>
                    </a:lnTo>
                    <a:lnTo>
                      <a:pt x="288" y="238"/>
                    </a:lnTo>
                    <a:close/>
                  </a:path>
                </a:pathLst>
              </a:custGeom>
              <a:solidFill>
                <a:srgbClr val="8C8C8C"/>
              </a:solidFill>
              <a:ln w="9525" cap="flat" cmpd="sng">
                <a:noFill/>
                <a:prstDash val="solid"/>
                <a:round/>
                <a:headEnd type="none" w="med" len="med"/>
                <a:tailEnd type="none" w="med" len="med"/>
              </a:ln>
              <a:effectLst/>
            </p:spPr>
            <p:txBody>
              <a:bodyPr/>
              <a:lstStyle/>
              <a:p>
                <a:endParaRPr lang="en-US"/>
              </a:p>
            </p:txBody>
          </p:sp>
          <p:sp>
            <p:nvSpPr>
              <p:cNvPr id="1159" name="Freeform 388"/>
              <p:cNvSpPr>
                <a:spLocks/>
              </p:cNvSpPr>
              <p:nvPr/>
            </p:nvSpPr>
            <p:spPr bwMode="auto">
              <a:xfrm>
                <a:off x="2496" y="2548"/>
                <a:ext cx="353" cy="291"/>
              </a:xfrm>
              <a:custGeom>
                <a:avLst/>
                <a:gdLst/>
                <a:ahLst/>
                <a:cxnLst>
                  <a:cxn ang="0">
                    <a:pos x="288" y="238"/>
                  </a:cxn>
                  <a:cxn ang="0">
                    <a:pos x="286" y="202"/>
                  </a:cxn>
                  <a:cxn ang="0">
                    <a:pos x="0" y="0"/>
                  </a:cxn>
                  <a:cxn ang="0">
                    <a:pos x="0" y="32"/>
                  </a:cxn>
                  <a:cxn ang="0">
                    <a:pos x="288" y="238"/>
                  </a:cxn>
                </a:cxnLst>
                <a:rect l="0" t="0" r="r" b="b"/>
                <a:pathLst>
                  <a:path w="288" h="238">
                    <a:moveTo>
                      <a:pt x="288" y="238"/>
                    </a:moveTo>
                    <a:lnTo>
                      <a:pt x="286" y="202"/>
                    </a:lnTo>
                    <a:lnTo>
                      <a:pt x="0" y="0"/>
                    </a:lnTo>
                    <a:lnTo>
                      <a:pt x="0" y="32"/>
                    </a:lnTo>
                    <a:lnTo>
                      <a:pt x="288" y="238"/>
                    </a:lnTo>
                    <a:close/>
                  </a:path>
                </a:pathLst>
              </a:custGeom>
              <a:solidFill>
                <a:srgbClr val="8C8C8C"/>
              </a:solidFill>
              <a:ln w="9525" cap="flat" cmpd="sng">
                <a:noFill/>
                <a:prstDash val="solid"/>
                <a:round/>
                <a:headEnd type="none" w="med" len="med"/>
                <a:tailEnd type="none" w="med" len="med"/>
              </a:ln>
              <a:effectLst/>
            </p:spPr>
            <p:txBody>
              <a:bodyPr/>
              <a:lstStyle/>
              <a:p>
                <a:endParaRPr lang="en-US"/>
              </a:p>
            </p:txBody>
          </p:sp>
          <p:sp>
            <p:nvSpPr>
              <p:cNvPr id="1160" name="Freeform 389"/>
              <p:cNvSpPr>
                <a:spLocks/>
              </p:cNvSpPr>
              <p:nvPr/>
            </p:nvSpPr>
            <p:spPr bwMode="auto">
              <a:xfrm>
                <a:off x="2496" y="2632"/>
                <a:ext cx="353" cy="292"/>
              </a:xfrm>
              <a:custGeom>
                <a:avLst/>
                <a:gdLst/>
                <a:ahLst/>
                <a:cxnLst>
                  <a:cxn ang="0">
                    <a:pos x="288" y="238"/>
                  </a:cxn>
                  <a:cxn ang="0">
                    <a:pos x="286" y="202"/>
                  </a:cxn>
                  <a:cxn ang="0">
                    <a:pos x="0" y="0"/>
                  </a:cxn>
                  <a:cxn ang="0">
                    <a:pos x="0" y="32"/>
                  </a:cxn>
                  <a:cxn ang="0">
                    <a:pos x="288" y="238"/>
                  </a:cxn>
                </a:cxnLst>
                <a:rect l="0" t="0" r="r" b="b"/>
                <a:pathLst>
                  <a:path w="288" h="238">
                    <a:moveTo>
                      <a:pt x="288" y="238"/>
                    </a:moveTo>
                    <a:lnTo>
                      <a:pt x="286" y="202"/>
                    </a:lnTo>
                    <a:lnTo>
                      <a:pt x="0" y="0"/>
                    </a:lnTo>
                    <a:lnTo>
                      <a:pt x="0" y="32"/>
                    </a:lnTo>
                    <a:lnTo>
                      <a:pt x="288" y="238"/>
                    </a:lnTo>
                    <a:close/>
                  </a:path>
                </a:pathLst>
              </a:custGeom>
              <a:solidFill>
                <a:srgbClr val="8C8C8C"/>
              </a:solidFill>
              <a:ln w="9525" cap="flat" cmpd="sng">
                <a:noFill/>
                <a:prstDash val="solid"/>
                <a:round/>
                <a:headEnd type="none" w="med" len="med"/>
                <a:tailEnd type="none" w="med" len="med"/>
              </a:ln>
              <a:effectLst/>
            </p:spPr>
            <p:txBody>
              <a:bodyPr/>
              <a:lstStyle/>
              <a:p>
                <a:endParaRPr lang="en-US"/>
              </a:p>
            </p:txBody>
          </p:sp>
          <p:sp>
            <p:nvSpPr>
              <p:cNvPr id="1161" name="Freeform 390"/>
              <p:cNvSpPr>
                <a:spLocks/>
              </p:cNvSpPr>
              <p:nvPr/>
            </p:nvSpPr>
            <p:spPr bwMode="auto">
              <a:xfrm>
                <a:off x="2496" y="2717"/>
                <a:ext cx="353" cy="292"/>
              </a:xfrm>
              <a:custGeom>
                <a:avLst/>
                <a:gdLst/>
                <a:ahLst/>
                <a:cxnLst>
                  <a:cxn ang="0">
                    <a:pos x="288" y="238"/>
                  </a:cxn>
                  <a:cxn ang="0">
                    <a:pos x="286" y="202"/>
                  </a:cxn>
                  <a:cxn ang="0">
                    <a:pos x="0" y="0"/>
                  </a:cxn>
                  <a:cxn ang="0">
                    <a:pos x="0" y="32"/>
                  </a:cxn>
                  <a:cxn ang="0">
                    <a:pos x="288" y="238"/>
                  </a:cxn>
                </a:cxnLst>
                <a:rect l="0" t="0" r="r" b="b"/>
                <a:pathLst>
                  <a:path w="288" h="238">
                    <a:moveTo>
                      <a:pt x="288" y="238"/>
                    </a:moveTo>
                    <a:lnTo>
                      <a:pt x="286" y="202"/>
                    </a:lnTo>
                    <a:lnTo>
                      <a:pt x="0" y="0"/>
                    </a:lnTo>
                    <a:lnTo>
                      <a:pt x="0" y="32"/>
                    </a:lnTo>
                    <a:lnTo>
                      <a:pt x="288" y="238"/>
                    </a:lnTo>
                    <a:close/>
                  </a:path>
                </a:pathLst>
              </a:custGeom>
              <a:solidFill>
                <a:srgbClr val="8C8C8C"/>
              </a:solidFill>
              <a:ln w="9525" cap="flat" cmpd="sng">
                <a:noFill/>
                <a:prstDash val="solid"/>
                <a:round/>
                <a:headEnd type="none" w="med" len="med"/>
                <a:tailEnd type="none" w="med" len="med"/>
              </a:ln>
              <a:effectLst/>
            </p:spPr>
            <p:txBody>
              <a:bodyPr/>
              <a:lstStyle/>
              <a:p>
                <a:endParaRPr lang="en-US"/>
              </a:p>
            </p:txBody>
          </p:sp>
          <p:sp>
            <p:nvSpPr>
              <p:cNvPr id="1162" name="Freeform 391"/>
              <p:cNvSpPr>
                <a:spLocks/>
              </p:cNvSpPr>
              <p:nvPr/>
            </p:nvSpPr>
            <p:spPr bwMode="auto">
              <a:xfrm>
                <a:off x="2496" y="2802"/>
                <a:ext cx="353" cy="292"/>
              </a:xfrm>
              <a:custGeom>
                <a:avLst/>
                <a:gdLst/>
                <a:ahLst/>
                <a:cxnLst>
                  <a:cxn ang="0">
                    <a:pos x="288" y="238"/>
                  </a:cxn>
                  <a:cxn ang="0">
                    <a:pos x="286" y="202"/>
                  </a:cxn>
                  <a:cxn ang="0">
                    <a:pos x="0" y="0"/>
                  </a:cxn>
                  <a:cxn ang="0">
                    <a:pos x="0" y="32"/>
                  </a:cxn>
                  <a:cxn ang="0">
                    <a:pos x="288" y="238"/>
                  </a:cxn>
                </a:cxnLst>
                <a:rect l="0" t="0" r="r" b="b"/>
                <a:pathLst>
                  <a:path w="288" h="238">
                    <a:moveTo>
                      <a:pt x="288" y="238"/>
                    </a:moveTo>
                    <a:lnTo>
                      <a:pt x="286" y="202"/>
                    </a:lnTo>
                    <a:lnTo>
                      <a:pt x="0" y="0"/>
                    </a:lnTo>
                    <a:lnTo>
                      <a:pt x="0" y="32"/>
                    </a:lnTo>
                    <a:lnTo>
                      <a:pt x="288" y="238"/>
                    </a:lnTo>
                    <a:close/>
                  </a:path>
                </a:pathLst>
              </a:custGeom>
              <a:solidFill>
                <a:srgbClr val="8C8C8C"/>
              </a:solidFill>
              <a:ln w="9525" cap="flat" cmpd="sng">
                <a:noFill/>
                <a:prstDash val="solid"/>
                <a:round/>
                <a:headEnd type="none" w="med" len="med"/>
                <a:tailEnd type="none" w="med" len="med"/>
              </a:ln>
              <a:effectLst/>
            </p:spPr>
            <p:txBody>
              <a:bodyPr/>
              <a:lstStyle/>
              <a:p>
                <a:endParaRPr lang="en-US"/>
              </a:p>
            </p:txBody>
          </p:sp>
          <p:sp>
            <p:nvSpPr>
              <p:cNvPr id="1163" name="Freeform 392"/>
              <p:cNvSpPr>
                <a:spLocks/>
              </p:cNvSpPr>
              <p:nvPr/>
            </p:nvSpPr>
            <p:spPr bwMode="auto">
              <a:xfrm>
                <a:off x="2496" y="2887"/>
                <a:ext cx="353" cy="292"/>
              </a:xfrm>
              <a:custGeom>
                <a:avLst/>
                <a:gdLst/>
                <a:ahLst/>
                <a:cxnLst>
                  <a:cxn ang="0">
                    <a:pos x="288" y="238"/>
                  </a:cxn>
                  <a:cxn ang="0">
                    <a:pos x="286" y="202"/>
                  </a:cxn>
                  <a:cxn ang="0">
                    <a:pos x="0" y="0"/>
                  </a:cxn>
                  <a:cxn ang="0">
                    <a:pos x="0" y="32"/>
                  </a:cxn>
                  <a:cxn ang="0">
                    <a:pos x="288" y="238"/>
                  </a:cxn>
                </a:cxnLst>
                <a:rect l="0" t="0" r="r" b="b"/>
                <a:pathLst>
                  <a:path w="288" h="238">
                    <a:moveTo>
                      <a:pt x="288" y="238"/>
                    </a:moveTo>
                    <a:lnTo>
                      <a:pt x="286" y="202"/>
                    </a:lnTo>
                    <a:lnTo>
                      <a:pt x="0" y="0"/>
                    </a:lnTo>
                    <a:lnTo>
                      <a:pt x="0" y="32"/>
                    </a:lnTo>
                    <a:lnTo>
                      <a:pt x="288" y="238"/>
                    </a:lnTo>
                    <a:close/>
                  </a:path>
                </a:pathLst>
              </a:custGeom>
              <a:solidFill>
                <a:srgbClr val="8C8C8C"/>
              </a:solidFill>
              <a:ln w="9525" cap="flat" cmpd="sng">
                <a:noFill/>
                <a:prstDash val="solid"/>
                <a:round/>
                <a:headEnd type="none" w="med" len="med"/>
                <a:tailEnd type="none" w="med" len="med"/>
              </a:ln>
              <a:effectLst/>
            </p:spPr>
            <p:txBody>
              <a:bodyPr/>
              <a:lstStyle/>
              <a:p>
                <a:endParaRPr lang="en-US"/>
              </a:p>
            </p:txBody>
          </p:sp>
          <p:sp>
            <p:nvSpPr>
              <p:cNvPr id="1164" name="Freeform 393"/>
              <p:cNvSpPr>
                <a:spLocks/>
              </p:cNvSpPr>
              <p:nvPr/>
            </p:nvSpPr>
            <p:spPr bwMode="auto">
              <a:xfrm>
                <a:off x="2496" y="2971"/>
                <a:ext cx="353" cy="292"/>
              </a:xfrm>
              <a:custGeom>
                <a:avLst/>
                <a:gdLst/>
                <a:ahLst/>
                <a:cxnLst>
                  <a:cxn ang="0">
                    <a:pos x="288" y="238"/>
                  </a:cxn>
                  <a:cxn ang="0">
                    <a:pos x="286" y="202"/>
                  </a:cxn>
                  <a:cxn ang="0">
                    <a:pos x="0" y="0"/>
                  </a:cxn>
                  <a:cxn ang="0">
                    <a:pos x="0" y="32"/>
                  </a:cxn>
                  <a:cxn ang="0">
                    <a:pos x="288" y="238"/>
                  </a:cxn>
                </a:cxnLst>
                <a:rect l="0" t="0" r="r" b="b"/>
                <a:pathLst>
                  <a:path w="288" h="238">
                    <a:moveTo>
                      <a:pt x="288" y="238"/>
                    </a:moveTo>
                    <a:lnTo>
                      <a:pt x="286" y="202"/>
                    </a:lnTo>
                    <a:lnTo>
                      <a:pt x="0" y="0"/>
                    </a:lnTo>
                    <a:lnTo>
                      <a:pt x="0" y="32"/>
                    </a:lnTo>
                    <a:lnTo>
                      <a:pt x="288" y="238"/>
                    </a:lnTo>
                    <a:close/>
                  </a:path>
                </a:pathLst>
              </a:custGeom>
              <a:solidFill>
                <a:srgbClr val="8C8C8C"/>
              </a:solidFill>
              <a:ln w="9525" cap="flat" cmpd="sng">
                <a:noFill/>
                <a:prstDash val="solid"/>
                <a:round/>
                <a:headEnd type="none" w="med" len="med"/>
                <a:tailEnd type="none" w="med" len="med"/>
              </a:ln>
              <a:effectLst/>
            </p:spPr>
            <p:txBody>
              <a:bodyPr/>
              <a:lstStyle/>
              <a:p>
                <a:endParaRPr lang="en-US"/>
              </a:p>
            </p:txBody>
          </p:sp>
          <p:sp>
            <p:nvSpPr>
              <p:cNvPr id="1165" name="Freeform 394"/>
              <p:cNvSpPr>
                <a:spLocks/>
              </p:cNvSpPr>
              <p:nvPr/>
            </p:nvSpPr>
            <p:spPr bwMode="auto">
              <a:xfrm>
                <a:off x="2496" y="3056"/>
                <a:ext cx="353" cy="292"/>
              </a:xfrm>
              <a:custGeom>
                <a:avLst/>
                <a:gdLst/>
                <a:ahLst/>
                <a:cxnLst>
                  <a:cxn ang="0">
                    <a:pos x="288" y="238"/>
                  </a:cxn>
                  <a:cxn ang="0">
                    <a:pos x="286" y="202"/>
                  </a:cxn>
                  <a:cxn ang="0">
                    <a:pos x="0" y="0"/>
                  </a:cxn>
                  <a:cxn ang="0">
                    <a:pos x="0" y="32"/>
                  </a:cxn>
                  <a:cxn ang="0">
                    <a:pos x="288" y="238"/>
                  </a:cxn>
                </a:cxnLst>
                <a:rect l="0" t="0" r="r" b="b"/>
                <a:pathLst>
                  <a:path w="288" h="238">
                    <a:moveTo>
                      <a:pt x="288" y="238"/>
                    </a:moveTo>
                    <a:lnTo>
                      <a:pt x="286" y="202"/>
                    </a:lnTo>
                    <a:lnTo>
                      <a:pt x="0" y="0"/>
                    </a:lnTo>
                    <a:lnTo>
                      <a:pt x="0" y="32"/>
                    </a:lnTo>
                    <a:lnTo>
                      <a:pt x="288" y="238"/>
                    </a:lnTo>
                    <a:close/>
                  </a:path>
                </a:pathLst>
              </a:custGeom>
              <a:solidFill>
                <a:srgbClr val="8C8C8C"/>
              </a:solidFill>
              <a:ln w="9525" cap="flat" cmpd="sng">
                <a:noFill/>
                <a:prstDash val="solid"/>
                <a:round/>
                <a:headEnd type="none" w="med" len="med"/>
                <a:tailEnd type="none" w="med" len="med"/>
              </a:ln>
              <a:effectLst/>
            </p:spPr>
            <p:txBody>
              <a:bodyPr/>
              <a:lstStyle/>
              <a:p>
                <a:endParaRPr lang="en-US"/>
              </a:p>
            </p:txBody>
          </p:sp>
          <p:sp>
            <p:nvSpPr>
              <p:cNvPr id="1166" name="Freeform 395"/>
              <p:cNvSpPr>
                <a:spLocks/>
              </p:cNvSpPr>
              <p:nvPr/>
            </p:nvSpPr>
            <p:spPr bwMode="auto">
              <a:xfrm>
                <a:off x="2496" y="3141"/>
                <a:ext cx="353" cy="291"/>
              </a:xfrm>
              <a:custGeom>
                <a:avLst/>
                <a:gdLst/>
                <a:ahLst/>
                <a:cxnLst>
                  <a:cxn ang="0">
                    <a:pos x="288" y="238"/>
                  </a:cxn>
                  <a:cxn ang="0">
                    <a:pos x="286" y="202"/>
                  </a:cxn>
                  <a:cxn ang="0">
                    <a:pos x="0" y="0"/>
                  </a:cxn>
                  <a:cxn ang="0">
                    <a:pos x="0" y="32"/>
                  </a:cxn>
                  <a:cxn ang="0">
                    <a:pos x="288" y="238"/>
                  </a:cxn>
                </a:cxnLst>
                <a:rect l="0" t="0" r="r" b="b"/>
                <a:pathLst>
                  <a:path w="288" h="238">
                    <a:moveTo>
                      <a:pt x="288" y="238"/>
                    </a:moveTo>
                    <a:lnTo>
                      <a:pt x="286" y="202"/>
                    </a:lnTo>
                    <a:lnTo>
                      <a:pt x="0" y="0"/>
                    </a:lnTo>
                    <a:lnTo>
                      <a:pt x="0" y="32"/>
                    </a:lnTo>
                    <a:lnTo>
                      <a:pt x="288" y="238"/>
                    </a:lnTo>
                    <a:close/>
                  </a:path>
                </a:pathLst>
              </a:custGeom>
              <a:solidFill>
                <a:srgbClr val="8C8C8C"/>
              </a:solidFill>
              <a:ln w="9525" cap="flat" cmpd="sng">
                <a:noFill/>
                <a:prstDash val="solid"/>
                <a:round/>
                <a:headEnd type="none" w="med" len="med"/>
                <a:tailEnd type="none" w="med" len="med"/>
              </a:ln>
              <a:effectLst/>
            </p:spPr>
            <p:txBody>
              <a:bodyPr/>
              <a:lstStyle/>
              <a:p>
                <a:endParaRPr lang="en-US"/>
              </a:p>
            </p:txBody>
          </p:sp>
          <p:sp>
            <p:nvSpPr>
              <p:cNvPr id="1167" name="Freeform 396"/>
              <p:cNvSpPr>
                <a:spLocks/>
              </p:cNvSpPr>
              <p:nvPr/>
            </p:nvSpPr>
            <p:spPr bwMode="auto">
              <a:xfrm>
                <a:off x="2496" y="3225"/>
                <a:ext cx="353" cy="291"/>
              </a:xfrm>
              <a:custGeom>
                <a:avLst/>
                <a:gdLst/>
                <a:ahLst/>
                <a:cxnLst>
                  <a:cxn ang="0">
                    <a:pos x="288" y="238"/>
                  </a:cxn>
                  <a:cxn ang="0">
                    <a:pos x="286" y="202"/>
                  </a:cxn>
                  <a:cxn ang="0">
                    <a:pos x="0" y="0"/>
                  </a:cxn>
                  <a:cxn ang="0">
                    <a:pos x="0" y="32"/>
                  </a:cxn>
                  <a:cxn ang="0">
                    <a:pos x="288" y="238"/>
                  </a:cxn>
                </a:cxnLst>
                <a:rect l="0" t="0" r="r" b="b"/>
                <a:pathLst>
                  <a:path w="288" h="238">
                    <a:moveTo>
                      <a:pt x="288" y="238"/>
                    </a:moveTo>
                    <a:lnTo>
                      <a:pt x="286" y="202"/>
                    </a:lnTo>
                    <a:lnTo>
                      <a:pt x="0" y="0"/>
                    </a:lnTo>
                    <a:lnTo>
                      <a:pt x="0" y="32"/>
                    </a:lnTo>
                    <a:lnTo>
                      <a:pt x="288" y="238"/>
                    </a:lnTo>
                    <a:close/>
                  </a:path>
                </a:pathLst>
              </a:custGeom>
              <a:solidFill>
                <a:srgbClr val="8C8C8C"/>
              </a:solidFill>
              <a:ln w="9525" cap="flat" cmpd="sng">
                <a:noFill/>
                <a:prstDash val="solid"/>
                <a:round/>
                <a:headEnd type="none" w="med" len="med"/>
                <a:tailEnd type="none" w="med" len="med"/>
              </a:ln>
              <a:effectLst/>
            </p:spPr>
            <p:txBody>
              <a:bodyPr/>
              <a:lstStyle/>
              <a:p>
                <a:endParaRPr lang="en-US"/>
              </a:p>
            </p:txBody>
          </p:sp>
          <p:sp>
            <p:nvSpPr>
              <p:cNvPr id="1168" name="Freeform 397"/>
              <p:cNvSpPr>
                <a:spLocks/>
              </p:cNvSpPr>
              <p:nvPr/>
            </p:nvSpPr>
            <p:spPr bwMode="auto">
              <a:xfrm>
                <a:off x="2496" y="3309"/>
                <a:ext cx="353" cy="292"/>
              </a:xfrm>
              <a:custGeom>
                <a:avLst/>
                <a:gdLst/>
                <a:ahLst/>
                <a:cxnLst>
                  <a:cxn ang="0">
                    <a:pos x="288" y="238"/>
                  </a:cxn>
                  <a:cxn ang="0">
                    <a:pos x="286" y="202"/>
                  </a:cxn>
                  <a:cxn ang="0">
                    <a:pos x="0" y="0"/>
                  </a:cxn>
                  <a:cxn ang="0">
                    <a:pos x="0" y="32"/>
                  </a:cxn>
                  <a:cxn ang="0">
                    <a:pos x="288" y="238"/>
                  </a:cxn>
                </a:cxnLst>
                <a:rect l="0" t="0" r="r" b="b"/>
                <a:pathLst>
                  <a:path w="288" h="238">
                    <a:moveTo>
                      <a:pt x="288" y="238"/>
                    </a:moveTo>
                    <a:lnTo>
                      <a:pt x="286" y="202"/>
                    </a:lnTo>
                    <a:lnTo>
                      <a:pt x="0" y="0"/>
                    </a:lnTo>
                    <a:lnTo>
                      <a:pt x="0" y="32"/>
                    </a:lnTo>
                    <a:lnTo>
                      <a:pt x="288" y="238"/>
                    </a:lnTo>
                    <a:close/>
                  </a:path>
                </a:pathLst>
              </a:custGeom>
              <a:solidFill>
                <a:srgbClr val="8C8C8C"/>
              </a:solidFill>
              <a:ln w="9525" cap="flat" cmpd="sng">
                <a:noFill/>
                <a:prstDash val="solid"/>
                <a:round/>
                <a:headEnd type="none" w="med" len="med"/>
                <a:tailEnd type="none" w="med" len="med"/>
              </a:ln>
              <a:effectLst/>
            </p:spPr>
            <p:txBody>
              <a:bodyPr/>
              <a:lstStyle/>
              <a:p>
                <a:endParaRPr lang="en-US"/>
              </a:p>
            </p:txBody>
          </p:sp>
          <p:sp>
            <p:nvSpPr>
              <p:cNvPr id="1169" name="Freeform 398"/>
              <p:cNvSpPr>
                <a:spLocks/>
              </p:cNvSpPr>
              <p:nvPr/>
            </p:nvSpPr>
            <p:spPr bwMode="auto">
              <a:xfrm>
                <a:off x="2496" y="3394"/>
                <a:ext cx="353" cy="292"/>
              </a:xfrm>
              <a:custGeom>
                <a:avLst/>
                <a:gdLst/>
                <a:ahLst/>
                <a:cxnLst>
                  <a:cxn ang="0">
                    <a:pos x="288" y="238"/>
                  </a:cxn>
                  <a:cxn ang="0">
                    <a:pos x="286" y="202"/>
                  </a:cxn>
                  <a:cxn ang="0">
                    <a:pos x="0" y="0"/>
                  </a:cxn>
                  <a:cxn ang="0">
                    <a:pos x="0" y="32"/>
                  </a:cxn>
                  <a:cxn ang="0">
                    <a:pos x="288" y="238"/>
                  </a:cxn>
                </a:cxnLst>
                <a:rect l="0" t="0" r="r" b="b"/>
                <a:pathLst>
                  <a:path w="288" h="238">
                    <a:moveTo>
                      <a:pt x="288" y="238"/>
                    </a:moveTo>
                    <a:lnTo>
                      <a:pt x="286" y="202"/>
                    </a:lnTo>
                    <a:lnTo>
                      <a:pt x="0" y="0"/>
                    </a:lnTo>
                    <a:lnTo>
                      <a:pt x="0" y="32"/>
                    </a:lnTo>
                    <a:lnTo>
                      <a:pt x="288" y="238"/>
                    </a:lnTo>
                    <a:close/>
                  </a:path>
                </a:pathLst>
              </a:custGeom>
              <a:solidFill>
                <a:srgbClr val="8C8C8C"/>
              </a:solidFill>
              <a:ln w="9525" cap="flat" cmpd="sng">
                <a:noFill/>
                <a:prstDash val="solid"/>
                <a:round/>
                <a:headEnd type="none" w="med" len="med"/>
                <a:tailEnd type="none" w="med" len="med"/>
              </a:ln>
              <a:effectLst/>
            </p:spPr>
            <p:txBody>
              <a:bodyPr/>
              <a:lstStyle/>
              <a:p>
                <a:endParaRPr lang="en-US"/>
              </a:p>
            </p:txBody>
          </p:sp>
          <p:sp>
            <p:nvSpPr>
              <p:cNvPr id="1170" name="Freeform 399"/>
              <p:cNvSpPr>
                <a:spLocks/>
              </p:cNvSpPr>
              <p:nvPr/>
            </p:nvSpPr>
            <p:spPr bwMode="auto">
              <a:xfrm>
                <a:off x="2496" y="3479"/>
                <a:ext cx="353" cy="292"/>
              </a:xfrm>
              <a:custGeom>
                <a:avLst/>
                <a:gdLst/>
                <a:ahLst/>
                <a:cxnLst>
                  <a:cxn ang="0">
                    <a:pos x="288" y="238"/>
                  </a:cxn>
                  <a:cxn ang="0">
                    <a:pos x="286" y="202"/>
                  </a:cxn>
                  <a:cxn ang="0">
                    <a:pos x="0" y="0"/>
                  </a:cxn>
                  <a:cxn ang="0">
                    <a:pos x="0" y="32"/>
                  </a:cxn>
                  <a:cxn ang="0">
                    <a:pos x="288" y="238"/>
                  </a:cxn>
                </a:cxnLst>
                <a:rect l="0" t="0" r="r" b="b"/>
                <a:pathLst>
                  <a:path w="288" h="238">
                    <a:moveTo>
                      <a:pt x="288" y="238"/>
                    </a:moveTo>
                    <a:lnTo>
                      <a:pt x="286" y="202"/>
                    </a:lnTo>
                    <a:lnTo>
                      <a:pt x="0" y="0"/>
                    </a:lnTo>
                    <a:lnTo>
                      <a:pt x="0" y="32"/>
                    </a:lnTo>
                    <a:lnTo>
                      <a:pt x="288" y="238"/>
                    </a:lnTo>
                    <a:close/>
                  </a:path>
                </a:pathLst>
              </a:custGeom>
              <a:solidFill>
                <a:srgbClr val="8C8C8C"/>
              </a:solidFill>
              <a:ln w="9525" cap="flat" cmpd="sng">
                <a:noFill/>
                <a:prstDash val="solid"/>
                <a:round/>
                <a:headEnd type="none" w="med" len="med"/>
                <a:tailEnd type="none" w="med" len="med"/>
              </a:ln>
              <a:effectLst/>
            </p:spPr>
            <p:txBody>
              <a:bodyPr/>
              <a:lstStyle/>
              <a:p>
                <a:endParaRPr lang="en-US"/>
              </a:p>
            </p:txBody>
          </p:sp>
          <p:sp>
            <p:nvSpPr>
              <p:cNvPr id="1171" name="Freeform 400"/>
              <p:cNvSpPr>
                <a:spLocks/>
              </p:cNvSpPr>
              <p:nvPr/>
            </p:nvSpPr>
            <p:spPr bwMode="auto">
              <a:xfrm>
                <a:off x="2496" y="3563"/>
                <a:ext cx="353" cy="292"/>
              </a:xfrm>
              <a:custGeom>
                <a:avLst/>
                <a:gdLst/>
                <a:ahLst/>
                <a:cxnLst>
                  <a:cxn ang="0">
                    <a:pos x="288" y="238"/>
                  </a:cxn>
                  <a:cxn ang="0">
                    <a:pos x="286" y="202"/>
                  </a:cxn>
                  <a:cxn ang="0">
                    <a:pos x="0" y="0"/>
                  </a:cxn>
                  <a:cxn ang="0">
                    <a:pos x="0" y="32"/>
                  </a:cxn>
                  <a:cxn ang="0">
                    <a:pos x="288" y="238"/>
                  </a:cxn>
                </a:cxnLst>
                <a:rect l="0" t="0" r="r" b="b"/>
                <a:pathLst>
                  <a:path w="288" h="238">
                    <a:moveTo>
                      <a:pt x="288" y="238"/>
                    </a:moveTo>
                    <a:lnTo>
                      <a:pt x="286" y="202"/>
                    </a:lnTo>
                    <a:lnTo>
                      <a:pt x="0" y="0"/>
                    </a:lnTo>
                    <a:lnTo>
                      <a:pt x="0" y="32"/>
                    </a:lnTo>
                    <a:lnTo>
                      <a:pt x="288" y="238"/>
                    </a:lnTo>
                    <a:close/>
                  </a:path>
                </a:pathLst>
              </a:custGeom>
              <a:solidFill>
                <a:srgbClr val="8C8C8C"/>
              </a:solidFill>
              <a:ln w="9525" cap="flat" cmpd="sng">
                <a:noFill/>
                <a:prstDash val="solid"/>
                <a:round/>
                <a:headEnd type="none" w="med" len="med"/>
                <a:tailEnd type="none" w="med" len="med"/>
              </a:ln>
              <a:effectLst/>
            </p:spPr>
            <p:txBody>
              <a:bodyPr/>
              <a:lstStyle/>
              <a:p>
                <a:endParaRPr lang="en-US"/>
              </a:p>
            </p:txBody>
          </p:sp>
        </p:grpSp>
        <p:grpSp>
          <p:nvGrpSpPr>
            <p:cNvPr id="825" name="Group 401"/>
            <p:cNvGrpSpPr>
              <a:grpSpLocks/>
            </p:cNvGrpSpPr>
            <p:nvPr/>
          </p:nvGrpSpPr>
          <p:grpSpPr bwMode="auto">
            <a:xfrm>
              <a:off x="1091" y="2186"/>
              <a:ext cx="295" cy="222"/>
              <a:chOff x="1792" y="2771"/>
              <a:chExt cx="946" cy="714"/>
            </a:xfrm>
          </p:grpSpPr>
          <p:sp>
            <p:nvSpPr>
              <p:cNvPr id="1148" name="Freeform 402"/>
              <p:cNvSpPr>
                <a:spLocks/>
              </p:cNvSpPr>
              <p:nvPr/>
            </p:nvSpPr>
            <p:spPr bwMode="auto">
              <a:xfrm>
                <a:off x="1792" y="2771"/>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49" name="Freeform 403"/>
              <p:cNvSpPr>
                <a:spLocks/>
              </p:cNvSpPr>
              <p:nvPr/>
            </p:nvSpPr>
            <p:spPr bwMode="auto">
              <a:xfrm>
                <a:off x="1914" y="2858"/>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50" name="Freeform 404"/>
              <p:cNvSpPr>
                <a:spLocks/>
              </p:cNvSpPr>
              <p:nvPr/>
            </p:nvSpPr>
            <p:spPr bwMode="auto">
              <a:xfrm>
                <a:off x="2036" y="2945"/>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51" name="Freeform 405"/>
              <p:cNvSpPr>
                <a:spLocks/>
              </p:cNvSpPr>
              <p:nvPr/>
            </p:nvSpPr>
            <p:spPr bwMode="auto">
              <a:xfrm>
                <a:off x="2158" y="3032"/>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52" name="Freeform 406"/>
              <p:cNvSpPr>
                <a:spLocks/>
              </p:cNvSpPr>
              <p:nvPr/>
            </p:nvSpPr>
            <p:spPr bwMode="auto">
              <a:xfrm>
                <a:off x="2280" y="3113"/>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53" name="Freeform 407"/>
              <p:cNvSpPr>
                <a:spLocks/>
              </p:cNvSpPr>
              <p:nvPr/>
            </p:nvSpPr>
            <p:spPr bwMode="auto">
              <a:xfrm>
                <a:off x="2402" y="3200"/>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54" name="Freeform 408"/>
              <p:cNvSpPr>
                <a:spLocks/>
              </p:cNvSpPr>
              <p:nvPr/>
            </p:nvSpPr>
            <p:spPr bwMode="auto">
              <a:xfrm>
                <a:off x="2524" y="3287"/>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55" name="Freeform 409"/>
              <p:cNvSpPr>
                <a:spLocks/>
              </p:cNvSpPr>
              <p:nvPr/>
            </p:nvSpPr>
            <p:spPr bwMode="auto">
              <a:xfrm>
                <a:off x="2646" y="3374"/>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grpSp>
        <p:grpSp>
          <p:nvGrpSpPr>
            <p:cNvPr id="432128" name="Group 410"/>
            <p:cNvGrpSpPr>
              <a:grpSpLocks/>
            </p:cNvGrpSpPr>
            <p:nvPr/>
          </p:nvGrpSpPr>
          <p:grpSpPr bwMode="auto">
            <a:xfrm>
              <a:off x="1091" y="2110"/>
              <a:ext cx="295" cy="222"/>
              <a:chOff x="1792" y="2771"/>
              <a:chExt cx="946" cy="714"/>
            </a:xfrm>
          </p:grpSpPr>
          <p:sp>
            <p:nvSpPr>
              <p:cNvPr id="1140" name="Freeform 411"/>
              <p:cNvSpPr>
                <a:spLocks/>
              </p:cNvSpPr>
              <p:nvPr/>
            </p:nvSpPr>
            <p:spPr bwMode="auto">
              <a:xfrm>
                <a:off x="1792" y="2771"/>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41" name="Freeform 412"/>
              <p:cNvSpPr>
                <a:spLocks/>
              </p:cNvSpPr>
              <p:nvPr/>
            </p:nvSpPr>
            <p:spPr bwMode="auto">
              <a:xfrm>
                <a:off x="1914" y="2858"/>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42" name="Freeform 413"/>
              <p:cNvSpPr>
                <a:spLocks/>
              </p:cNvSpPr>
              <p:nvPr/>
            </p:nvSpPr>
            <p:spPr bwMode="auto">
              <a:xfrm>
                <a:off x="2036" y="2945"/>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43" name="Freeform 414"/>
              <p:cNvSpPr>
                <a:spLocks/>
              </p:cNvSpPr>
              <p:nvPr/>
            </p:nvSpPr>
            <p:spPr bwMode="auto">
              <a:xfrm>
                <a:off x="2158" y="3032"/>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44" name="Freeform 415"/>
              <p:cNvSpPr>
                <a:spLocks/>
              </p:cNvSpPr>
              <p:nvPr/>
            </p:nvSpPr>
            <p:spPr bwMode="auto">
              <a:xfrm>
                <a:off x="2280" y="3113"/>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45" name="Freeform 416"/>
              <p:cNvSpPr>
                <a:spLocks/>
              </p:cNvSpPr>
              <p:nvPr/>
            </p:nvSpPr>
            <p:spPr bwMode="auto">
              <a:xfrm>
                <a:off x="2402" y="3200"/>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46" name="Freeform 417"/>
              <p:cNvSpPr>
                <a:spLocks/>
              </p:cNvSpPr>
              <p:nvPr/>
            </p:nvSpPr>
            <p:spPr bwMode="auto">
              <a:xfrm>
                <a:off x="2524" y="3287"/>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47" name="Freeform 418"/>
              <p:cNvSpPr>
                <a:spLocks/>
              </p:cNvSpPr>
              <p:nvPr/>
            </p:nvSpPr>
            <p:spPr bwMode="auto">
              <a:xfrm>
                <a:off x="2646" y="3374"/>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grpSp>
        <p:grpSp>
          <p:nvGrpSpPr>
            <p:cNvPr id="432129" name="Group 419"/>
            <p:cNvGrpSpPr>
              <a:grpSpLocks/>
            </p:cNvGrpSpPr>
            <p:nvPr/>
          </p:nvGrpSpPr>
          <p:grpSpPr bwMode="auto">
            <a:xfrm>
              <a:off x="685" y="1902"/>
              <a:ext cx="295" cy="222"/>
              <a:chOff x="1792" y="2771"/>
              <a:chExt cx="946" cy="714"/>
            </a:xfrm>
          </p:grpSpPr>
          <p:sp>
            <p:nvSpPr>
              <p:cNvPr id="1132" name="Freeform 420"/>
              <p:cNvSpPr>
                <a:spLocks/>
              </p:cNvSpPr>
              <p:nvPr/>
            </p:nvSpPr>
            <p:spPr bwMode="auto">
              <a:xfrm>
                <a:off x="1792" y="2771"/>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33" name="Freeform 421"/>
              <p:cNvSpPr>
                <a:spLocks/>
              </p:cNvSpPr>
              <p:nvPr/>
            </p:nvSpPr>
            <p:spPr bwMode="auto">
              <a:xfrm>
                <a:off x="1914" y="2858"/>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34" name="Freeform 422"/>
              <p:cNvSpPr>
                <a:spLocks/>
              </p:cNvSpPr>
              <p:nvPr/>
            </p:nvSpPr>
            <p:spPr bwMode="auto">
              <a:xfrm>
                <a:off x="2036" y="2945"/>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35" name="Freeform 423"/>
              <p:cNvSpPr>
                <a:spLocks/>
              </p:cNvSpPr>
              <p:nvPr/>
            </p:nvSpPr>
            <p:spPr bwMode="auto">
              <a:xfrm>
                <a:off x="2158" y="3032"/>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36" name="Freeform 424"/>
              <p:cNvSpPr>
                <a:spLocks/>
              </p:cNvSpPr>
              <p:nvPr/>
            </p:nvSpPr>
            <p:spPr bwMode="auto">
              <a:xfrm>
                <a:off x="2280" y="3113"/>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37" name="Freeform 425"/>
              <p:cNvSpPr>
                <a:spLocks/>
              </p:cNvSpPr>
              <p:nvPr/>
            </p:nvSpPr>
            <p:spPr bwMode="auto">
              <a:xfrm>
                <a:off x="2402" y="3200"/>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38" name="Freeform 426"/>
              <p:cNvSpPr>
                <a:spLocks/>
              </p:cNvSpPr>
              <p:nvPr/>
            </p:nvSpPr>
            <p:spPr bwMode="auto">
              <a:xfrm>
                <a:off x="2524" y="3287"/>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39" name="Freeform 427"/>
              <p:cNvSpPr>
                <a:spLocks/>
              </p:cNvSpPr>
              <p:nvPr/>
            </p:nvSpPr>
            <p:spPr bwMode="auto">
              <a:xfrm>
                <a:off x="2646" y="3374"/>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grpSp>
        <p:grpSp>
          <p:nvGrpSpPr>
            <p:cNvPr id="432131" name="Group 428"/>
            <p:cNvGrpSpPr>
              <a:grpSpLocks/>
            </p:cNvGrpSpPr>
            <p:nvPr/>
          </p:nvGrpSpPr>
          <p:grpSpPr bwMode="auto">
            <a:xfrm>
              <a:off x="685" y="1826"/>
              <a:ext cx="295" cy="222"/>
              <a:chOff x="1792" y="2771"/>
              <a:chExt cx="946" cy="714"/>
            </a:xfrm>
          </p:grpSpPr>
          <p:sp>
            <p:nvSpPr>
              <p:cNvPr id="1124" name="Freeform 429"/>
              <p:cNvSpPr>
                <a:spLocks/>
              </p:cNvSpPr>
              <p:nvPr/>
            </p:nvSpPr>
            <p:spPr bwMode="auto">
              <a:xfrm>
                <a:off x="1792" y="2771"/>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25" name="Freeform 430"/>
              <p:cNvSpPr>
                <a:spLocks/>
              </p:cNvSpPr>
              <p:nvPr/>
            </p:nvSpPr>
            <p:spPr bwMode="auto">
              <a:xfrm>
                <a:off x="1914" y="2858"/>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26" name="Freeform 431"/>
              <p:cNvSpPr>
                <a:spLocks/>
              </p:cNvSpPr>
              <p:nvPr/>
            </p:nvSpPr>
            <p:spPr bwMode="auto">
              <a:xfrm>
                <a:off x="2036" y="2945"/>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27" name="Freeform 432"/>
              <p:cNvSpPr>
                <a:spLocks/>
              </p:cNvSpPr>
              <p:nvPr/>
            </p:nvSpPr>
            <p:spPr bwMode="auto">
              <a:xfrm>
                <a:off x="2158" y="3032"/>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28" name="Freeform 433"/>
              <p:cNvSpPr>
                <a:spLocks/>
              </p:cNvSpPr>
              <p:nvPr/>
            </p:nvSpPr>
            <p:spPr bwMode="auto">
              <a:xfrm>
                <a:off x="2280" y="3113"/>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29" name="Freeform 434"/>
              <p:cNvSpPr>
                <a:spLocks/>
              </p:cNvSpPr>
              <p:nvPr/>
            </p:nvSpPr>
            <p:spPr bwMode="auto">
              <a:xfrm>
                <a:off x="2402" y="3200"/>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30" name="Freeform 435"/>
              <p:cNvSpPr>
                <a:spLocks/>
              </p:cNvSpPr>
              <p:nvPr/>
            </p:nvSpPr>
            <p:spPr bwMode="auto">
              <a:xfrm>
                <a:off x="2524" y="3287"/>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31" name="Freeform 436"/>
              <p:cNvSpPr>
                <a:spLocks/>
              </p:cNvSpPr>
              <p:nvPr/>
            </p:nvSpPr>
            <p:spPr bwMode="auto">
              <a:xfrm>
                <a:off x="2646" y="3374"/>
                <a:ext cx="92" cy="111"/>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grpSp>
        <p:grpSp>
          <p:nvGrpSpPr>
            <p:cNvPr id="432132" name="Group 437"/>
            <p:cNvGrpSpPr>
              <a:grpSpLocks/>
            </p:cNvGrpSpPr>
            <p:nvPr/>
          </p:nvGrpSpPr>
          <p:grpSpPr bwMode="auto">
            <a:xfrm>
              <a:off x="328" y="1575"/>
              <a:ext cx="259" cy="198"/>
              <a:chOff x="328" y="1575"/>
              <a:chExt cx="259" cy="198"/>
            </a:xfrm>
          </p:grpSpPr>
          <p:sp>
            <p:nvSpPr>
              <p:cNvPr id="1117" name="Freeform 438"/>
              <p:cNvSpPr>
                <a:spLocks/>
              </p:cNvSpPr>
              <p:nvPr/>
            </p:nvSpPr>
            <p:spPr bwMode="auto">
              <a:xfrm>
                <a:off x="328" y="1575"/>
                <a:ext cx="29" cy="35"/>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18" name="Freeform 439"/>
              <p:cNvSpPr>
                <a:spLocks/>
              </p:cNvSpPr>
              <p:nvPr/>
            </p:nvSpPr>
            <p:spPr bwMode="auto">
              <a:xfrm>
                <a:off x="366" y="1602"/>
                <a:ext cx="29" cy="35"/>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19" name="Freeform 440"/>
              <p:cNvSpPr>
                <a:spLocks/>
              </p:cNvSpPr>
              <p:nvPr/>
            </p:nvSpPr>
            <p:spPr bwMode="auto">
              <a:xfrm>
                <a:off x="405" y="1630"/>
                <a:ext cx="28" cy="35"/>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20" name="Freeform 441"/>
              <p:cNvSpPr>
                <a:spLocks/>
              </p:cNvSpPr>
              <p:nvPr/>
            </p:nvSpPr>
            <p:spPr bwMode="auto">
              <a:xfrm>
                <a:off x="443" y="1657"/>
                <a:ext cx="29" cy="35"/>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21" name="Freeform 442"/>
              <p:cNvSpPr>
                <a:spLocks/>
              </p:cNvSpPr>
              <p:nvPr/>
            </p:nvSpPr>
            <p:spPr bwMode="auto">
              <a:xfrm>
                <a:off x="481" y="1683"/>
                <a:ext cx="29" cy="35"/>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22" name="Freeform 443"/>
              <p:cNvSpPr>
                <a:spLocks/>
              </p:cNvSpPr>
              <p:nvPr/>
            </p:nvSpPr>
            <p:spPr bwMode="auto">
              <a:xfrm>
                <a:off x="520" y="1710"/>
                <a:ext cx="28" cy="35"/>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sp>
            <p:nvSpPr>
              <p:cNvPr id="1123" name="Freeform 444"/>
              <p:cNvSpPr>
                <a:spLocks/>
              </p:cNvSpPr>
              <p:nvPr/>
            </p:nvSpPr>
            <p:spPr bwMode="auto">
              <a:xfrm>
                <a:off x="558" y="1738"/>
                <a:ext cx="29" cy="35"/>
              </a:xfrm>
              <a:custGeom>
                <a:avLst/>
                <a:gdLst/>
                <a:ahLst/>
                <a:cxnLst>
                  <a:cxn ang="0">
                    <a:pos x="1" y="0"/>
                  </a:cxn>
                  <a:cxn ang="0">
                    <a:pos x="0" y="46"/>
                  </a:cxn>
                  <a:cxn ang="0">
                    <a:pos x="92" y="111"/>
                  </a:cxn>
                  <a:cxn ang="0">
                    <a:pos x="92" y="61"/>
                  </a:cxn>
                  <a:cxn ang="0">
                    <a:pos x="1" y="0"/>
                  </a:cxn>
                </a:cxnLst>
                <a:rect l="0" t="0" r="r" b="b"/>
                <a:pathLst>
                  <a:path w="92" h="111">
                    <a:moveTo>
                      <a:pt x="1" y="0"/>
                    </a:moveTo>
                    <a:lnTo>
                      <a:pt x="0" y="46"/>
                    </a:lnTo>
                    <a:lnTo>
                      <a:pt x="92" y="111"/>
                    </a:lnTo>
                    <a:lnTo>
                      <a:pt x="92" y="61"/>
                    </a:lnTo>
                    <a:lnTo>
                      <a:pt x="1" y="0"/>
                    </a:lnTo>
                    <a:close/>
                  </a:path>
                </a:pathLst>
              </a:custGeom>
              <a:solidFill>
                <a:srgbClr val="969696"/>
              </a:solidFill>
              <a:ln w="9525" cap="flat" cmpd="sng">
                <a:noFill/>
                <a:prstDash val="solid"/>
                <a:round/>
                <a:headEnd type="none" w="med" len="med"/>
                <a:tailEnd type="none" w="med" len="med"/>
              </a:ln>
              <a:effectLst/>
            </p:spPr>
            <p:txBody>
              <a:bodyPr/>
              <a:lstStyle/>
              <a:p>
                <a:endParaRPr lang="en-US"/>
              </a:p>
            </p:txBody>
          </p:sp>
        </p:grpSp>
      </p:grpSp>
      <p:sp>
        <p:nvSpPr>
          <p:cNvPr id="1172" name="Rectangle 1171"/>
          <p:cNvSpPr/>
          <p:nvPr/>
        </p:nvSpPr>
        <p:spPr bwMode="auto">
          <a:xfrm>
            <a:off x="7766253" y="3598959"/>
            <a:ext cx="714469" cy="224853"/>
          </a:xfrm>
          <a:prstGeom prst="rect">
            <a:avLst/>
          </a:prstGeom>
          <a:solidFill>
            <a:schemeClr val="tx1"/>
          </a:solidFill>
          <a:ln w="19050" algn="ctr">
            <a:noFill/>
            <a:miter lim="800000"/>
            <a:headEnd/>
            <a:tailEnd/>
          </a:ln>
        </p:spPr>
        <p:txBody>
          <a:bodyPr wrap="none" rtlCol="0" anchor="ctr"/>
          <a:lstStyle/>
          <a:p>
            <a:pPr algn="ctr"/>
            <a:r>
              <a:rPr lang="en-US" sz="800" dirty="0" smtClean="0">
                <a:solidFill>
                  <a:schemeClr val="bg1"/>
                </a:solidFill>
              </a:rPr>
              <a:t>Unencrypted</a:t>
            </a:r>
            <a:endParaRPr lang="en-US" sz="800" dirty="0">
              <a:solidFill>
                <a:schemeClr val="bg1"/>
              </a:solidFill>
            </a:endParaRPr>
          </a:p>
        </p:txBody>
      </p:sp>
      <p:sp>
        <p:nvSpPr>
          <p:cNvPr id="1173" name="Rectangle 1172"/>
          <p:cNvSpPr/>
          <p:nvPr/>
        </p:nvSpPr>
        <p:spPr bwMode="auto">
          <a:xfrm>
            <a:off x="6056672" y="4095420"/>
            <a:ext cx="629587" cy="224853"/>
          </a:xfrm>
          <a:prstGeom prst="rect">
            <a:avLst/>
          </a:prstGeom>
          <a:solidFill>
            <a:schemeClr val="tx1"/>
          </a:solidFill>
          <a:ln w="19050" algn="ctr">
            <a:noFill/>
            <a:miter lim="800000"/>
            <a:headEnd/>
            <a:tailEnd/>
          </a:ln>
        </p:spPr>
        <p:txBody>
          <a:bodyPr wrap="none" rtlCol="0" anchor="ctr"/>
          <a:lstStyle/>
          <a:p>
            <a:pPr algn="ctr"/>
            <a:r>
              <a:rPr lang="en-US" sz="800" dirty="0" smtClean="0">
                <a:solidFill>
                  <a:schemeClr val="bg1"/>
                </a:solidFill>
              </a:rPr>
              <a:t>Encrypted</a:t>
            </a:r>
            <a:endParaRPr lang="en-US" sz="800" dirty="0">
              <a:solidFill>
                <a:schemeClr val="bg1"/>
              </a:solidFill>
            </a:endParaRPr>
          </a:p>
        </p:txBody>
      </p:sp>
      <p:sp>
        <p:nvSpPr>
          <p:cNvPr id="1179" name="Rectangle 1178"/>
          <p:cNvSpPr/>
          <p:nvPr/>
        </p:nvSpPr>
        <p:spPr>
          <a:xfrm>
            <a:off x="5528481" y="3712420"/>
            <a:ext cx="1531188" cy="307777"/>
          </a:xfrm>
          <a:prstGeom prst="rect">
            <a:avLst/>
          </a:prstGeom>
        </p:spPr>
        <p:txBody>
          <a:bodyPr wrap="none">
            <a:spAutoFit/>
          </a:bodyPr>
          <a:lstStyle/>
          <a:p>
            <a:r>
              <a:rPr lang="en-US" sz="1400" dirty="0" smtClean="0">
                <a:solidFill>
                  <a:srgbClr val="008000"/>
                </a:solidFill>
              </a:rPr>
              <a:t>1$}~*,[£%^nt4@"</a:t>
            </a:r>
            <a:endParaRPr lang="en-US" sz="1400" dirty="0">
              <a:solidFill>
                <a:srgbClr val="008000"/>
              </a:solidFill>
            </a:endParaRPr>
          </a:p>
        </p:txBody>
      </p:sp>
      <p:sp>
        <p:nvSpPr>
          <p:cNvPr id="1180" name="Rectangle 1179"/>
          <p:cNvSpPr/>
          <p:nvPr/>
        </p:nvSpPr>
        <p:spPr>
          <a:xfrm>
            <a:off x="5663465" y="3712420"/>
            <a:ext cx="1109599" cy="307777"/>
          </a:xfrm>
          <a:prstGeom prst="rect">
            <a:avLst/>
          </a:prstGeom>
        </p:spPr>
        <p:txBody>
          <a:bodyPr wrap="none">
            <a:spAutoFit/>
          </a:bodyPr>
          <a:lstStyle/>
          <a:p>
            <a:r>
              <a:rPr lang="en-US" sz="1400" b="1" dirty="0" smtClean="0"/>
              <a:t>Critical Data</a:t>
            </a:r>
            <a:endParaRPr lang="en-US" sz="1400" b="1" dirty="0"/>
          </a:p>
        </p:txBody>
      </p:sp>
      <p:grpSp>
        <p:nvGrpSpPr>
          <p:cNvPr id="432133" name="Group 47"/>
          <p:cNvGrpSpPr>
            <a:grpSpLocks noChangeAspect="1"/>
          </p:cNvGrpSpPr>
          <p:nvPr/>
        </p:nvGrpSpPr>
        <p:grpSpPr bwMode="auto">
          <a:xfrm>
            <a:off x="6468780" y="4404293"/>
            <a:ext cx="155575" cy="150813"/>
            <a:chOff x="3120" y="2112"/>
            <a:chExt cx="1029" cy="1008"/>
          </a:xfrm>
        </p:grpSpPr>
        <p:sp>
          <p:nvSpPr>
            <p:cNvPr id="1213" name="Oval 226"/>
            <p:cNvSpPr>
              <a:spLocks noChangeAspect="1" noChangeArrowheads="1"/>
            </p:cNvSpPr>
            <p:nvPr/>
          </p:nvSpPr>
          <p:spPr bwMode="auto">
            <a:xfrm rot="-392233">
              <a:off x="3120" y="2112"/>
              <a:ext cx="998" cy="999"/>
            </a:xfrm>
            <a:prstGeom prst="ellipse">
              <a:avLst/>
            </a:prstGeom>
            <a:gradFill rotWithShape="1">
              <a:gsLst>
                <a:gs pos="0">
                  <a:srgbClr val="006600"/>
                </a:gs>
                <a:gs pos="100000">
                  <a:srgbClr val="003300">
                    <a:alpha val="89998"/>
                  </a:srgbClr>
                </a:gs>
              </a:gsLst>
              <a:lin ang="5400000" scaled="1"/>
            </a:gradFill>
            <a:ln w="9525">
              <a:noFill/>
              <a:round/>
              <a:headEnd type="none" w="sm" len="sm"/>
              <a:tailEnd type="none" w="sm" len="sm"/>
            </a:ln>
          </p:spPr>
          <p:txBody>
            <a:bodyPr wrap="none" anchor="ctr"/>
            <a:lstStyle/>
            <a:p>
              <a:pPr algn="ctr" defTabSz="457200" eaLnBrk="0" hangingPunct="0">
                <a:lnSpc>
                  <a:spcPct val="90000"/>
                </a:lnSpc>
              </a:pPr>
              <a:endParaRPr lang="en-US" sz="1600">
                <a:ea typeface="ＭＳ Ｐゴシック" pitchFamily="-107" charset="-128"/>
              </a:endParaRPr>
            </a:p>
          </p:txBody>
        </p:sp>
        <p:sp>
          <p:nvSpPr>
            <p:cNvPr id="1214" name="Oval 227"/>
            <p:cNvSpPr>
              <a:spLocks noChangeAspect="1" noChangeArrowheads="1"/>
            </p:cNvSpPr>
            <p:nvPr/>
          </p:nvSpPr>
          <p:spPr bwMode="auto">
            <a:xfrm rot="-392233">
              <a:off x="3168" y="2256"/>
              <a:ext cx="835" cy="712"/>
            </a:xfrm>
            <a:prstGeom prst="ellipse">
              <a:avLst/>
            </a:prstGeom>
            <a:gradFill rotWithShape="1">
              <a:gsLst>
                <a:gs pos="0">
                  <a:srgbClr val="008000">
                    <a:alpha val="70000"/>
                  </a:srgbClr>
                </a:gs>
                <a:gs pos="100000">
                  <a:schemeClr val="bg1">
                    <a:alpha val="0"/>
                  </a:schemeClr>
                </a:gs>
              </a:gsLst>
              <a:path path="shape">
                <a:fillToRect l="50000" t="50000" r="50000" b="50000"/>
              </a:path>
            </a:gradFill>
            <a:ln w="9525">
              <a:noFill/>
              <a:round/>
              <a:headEnd type="none" w="sm" len="sm"/>
              <a:tailEnd type="none" w="sm" len="sm"/>
            </a:ln>
          </p:spPr>
          <p:txBody>
            <a:bodyPr wrap="none" anchor="ctr"/>
            <a:lstStyle/>
            <a:p>
              <a:pPr algn="ctr" defTabSz="457200" eaLnBrk="0" hangingPunct="0">
                <a:lnSpc>
                  <a:spcPct val="90000"/>
                </a:lnSpc>
              </a:pPr>
              <a:endParaRPr lang="en-US" sz="1600">
                <a:ea typeface="ＭＳ Ｐゴシック" pitchFamily="-107" charset="-128"/>
              </a:endParaRPr>
            </a:p>
          </p:txBody>
        </p:sp>
        <p:sp>
          <p:nvSpPr>
            <p:cNvPr id="1215" name="Oval 228"/>
            <p:cNvSpPr>
              <a:spLocks noChangeAspect="1" noChangeArrowheads="1"/>
            </p:cNvSpPr>
            <p:nvPr/>
          </p:nvSpPr>
          <p:spPr bwMode="auto">
            <a:xfrm rot="-392233">
              <a:off x="3249" y="2146"/>
              <a:ext cx="689" cy="494"/>
            </a:xfrm>
            <a:prstGeom prst="ellipse">
              <a:avLst/>
            </a:prstGeom>
            <a:gradFill rotWithShape="1">
              <a:gsLst>
                <a:gs pos="0">
                  <a:srgbClr val="339933">
                    <a:alpha val="46001"/>
                  </a:srgbClr>
                </a:gs>
                <a:gs pos="100000">
                  <a:srgbClr val="006600">
                    <a:alpha val="0"/>
                  </a:srgbClr>
                </a:gs>
              </a:gsLst>
              <a:lin ang="5400000" scaled="1"/>
            </a:gradFill>
            <a:ln w="12700">
              <a:noFill/>
              <a:round/>
              <a:headEnd type="none" w="sm" len="sm"/>
              <a:tailEnd type="none" w="sm" len="sm"/>
            </a:ln>
          </p:spPr>
          <p:txBody>
            <a:bodyPr/>
            <a:lstStyle/>
            <a:p>
              <a:pPr algn="ctr" defTabSz="457200" eaLnBrk="0" hangingPunct="0">
                <a:lnSpc>
                  <a:spcPct val="90000"/>
                </a:lnSpc>
              </a:pPr>
              <a:endParaRPr lang="en-US" sz="1600">
                <a:ea typeface="ＭＳ Ｐゴシック" pitchFamily="-107" charset="-128"/>
              </a:endParaRPr>
            </a:p>
          </p:txBody>
        </p:sp>
        <p:sp>
          <p:nvSpPr>
            <p:cNvPr id="1216" name="AutoShape 229"/>
            <p:cNvSpPr>
              <a:spLocks noChangeAspect="1" noChangeArrowheads="1"/>
            </p:cNvSpPr>
            <p:nvPr/>
          </p:nvSpPr>
          <p:spPr bwMode="auto">
            <a:xfrm rot="-5961766">
              <a:off x="3435" y="2405"/>
              <a:ext cx="454" cy="975"/>
            </a:xfrm>
            <a:prstGeom prst="moon">
              <a:avLst>
                <a:gd name="adj" fmla="val 4944"/>
              </a:avLst>
            </a:prstGeom>
            <a:gradFill rotWithShape="0">
              <a:gsLst>
                <a:gs pos="0">
                  <a:srgbClr val="767676">
                    <a:alpha val="0"/>
                  </a:srgbClr>
                </a:gs>
                <a:gs pos="100000">
                  <a:srgbClr val="FFFFFF">
                    <a:alpha val="29999"/>
                  </a:srgbClr>
                </a:gs>
              </a:gsLst>
              <a:lin ang="5400000" scaled="1"/>
            </a:gradFill>
            <a:ln w="12700">
              <a:noFill/>
              <a:miter lim="800000"/>
              <a:headEnd type="none" w="sm" len="sm"/>
              <a:tailEnd type="none" w="sm" len="sm"/>
            </a:ln>
          </p:spPr>
          <p:txBody>
            <a:bodyPr rot="10800000" wrap="none" anchor="ctr"/>
            <a:lstStyle/>
            <a:p>
              <a:pPr algn="ctr" defTabSz="457200" eaLnBrk="0" hangingPunct="0">
                <a:lnSpc>
                  <a:spcPct val="90000"/>
                </a:lnSpc>
              </a:pPr>
              <a:endParaRPr lang="en-US" sz="1600">
                <a:ea typeface="ＭＳ Ｐゴシック" pitchFamily="-107" charset="-128"/>
              </a:endParaRPr>
            </a:p>
          </p:txBody>
        </p:sp>
      </p:grpSp>
      <p:sp>
        <p:nvSpPr>
          <p:cNvPr id="1217" name="Rectangle 1216"/>
          <p:cNvSpPr/>
          <p:nvPr/>
        </p:nvSpPr>
        <p:spPr>
          <a:xfrm>
            <a:off x="7413887" y="3873528"/>
            <a:ext cx="1531188" cy="307777"/>
          </a:xfrm>
          <a:prstGeom prst="rect">
            <a:avLst/>
          </a:prstGeom>
        </p:spPr>
        <p:txBody>
          <a:bodyPr wrap="none">
            <a:spAutoFit/>
          </a:bodyPr>
          <a:lstStyle/>
          <a:p>
            <a:r>
              <a:rPr lang="en-US" sz="1400" dirty="0" smtClean="0">
                <a:solidFill>
                  <a:srgbClr val="008000"/>
                </a:solidFill>
              </a:rPr>
              <a:t>1$}~*,[£%^nt4@"</a:t>
            </a:r>
            <a:endParaRPr lang="en-US" sz="1400" dirty="0">
              <a:solidFill>
                <a:srgbClr val="008000"/>
              </a:solidFill>
            </a:endParaRPr>
          </a:p>
        </p:txBody>
      </p:sp>
      <p:sp>
        <p:nvSpPr>
          <p:cNvPr id="1218" name="Rectangle 1217"/>
          <p:cNvSpPr/>
          <p:nvPr/>
        </p:nvSpPr>
        <p:spPr>
          <a:xfrm>
            <a:off x="7589901" y="3873528"/>
            <a:ext cx="1109599" cy="307777"/>
          </a:xfrm>
          <a:prstGeom prst="rect">
            <a:avLst/>
          </a:prstGeom>
        </p:spPr>
        <p:txBody>
          <a:bodyPr wrap="none">
            <a:spAutoFit/>
          </a:bodyPr>
          <a:lstStyle/>
          <a:p>
            <a:r>
              <a:rPr lang="en-US" sz="1400" b="1" dirty="0" smtClean="0"/>
              <a:t>Critical Data</a:t>
            </a:r>
            <a:endParaRPr lang="en-US" sz="1400" b="1" dirty="0"/>
          </a:p>
        </p:txBody>
      </p:sp>
      <p:sp>
        <p:nvSpPr>
          <p:cNvPr id="488" name="Date Placeholder 487"/>
          <p:cNvSpPr>
            <a:spLocks noGrp="1"/>
          </p:cNvSpPr>
          <p:nvPr>
            <p:ph type="dt" sz="half" idx="2"/>
          </p:nvPr>
        </p:nvSpPr>
        <p:spPr/>
        <p:txBody>
          <a:bodyPr/>
          <a:lstStyle/>
          <a:p>
            <a:fld id="{E866706A-0FA2-4630-B3DD-8D2857278D66}" type="datetime3">
              <a:rPr lang="en-AU" smtClean="0"/>
              <a:pPr/>
              <a:t>22 September, 2011</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xit" presetSubtype="0" fill="hold" grpId="0" nodeType="afterEffect">
                                  <p:stCondLst>
                                    <p:cond delay="1000"/>
                                  </p:stCondLst>
                                  <p:iterate type="lt">
                                    <p:tmPct val="5000"/>
                                  </p:iterate>
                                  <p:childTnLst>
                                    <p:animEffect transition="out" filter="fade">
                                      <p:cBhvr>
                                        <p:cTn id="6" dur="500"/>
                                        <p:tgtEl>
                                          <p:spTgt spid="1180"/>
                                        </p:tgtEl>
                                      </p:cBhvr>
                                    </p:animEffect>
                                    <p:anim calcmode="lin" valueType="num">
                                      <p:cBhvr>
                                        <p:cTn id="7" dur="500"/>
                                        <p:tgtEl>
                                          <p:spTgt spid="1180"/>
                                        </p:tgtEl>
                                        <p:attrNameLst>
                                          <p:attrName>ppt_x</p:attrName>
                                        </p:attrNameLst>
                                      </p:cBhvr>
                                      <p:tavLst>
                                        <p:tav tm="0">
                                          <p:val>
                                            <p:strVal val="ppt_x"/>
                                          </p:val>
                                        </p:tav>
                                        <p:tav tm="100000">
                                          <p:val>
                                            <p:strVal val="ppt_x-.1"/>
                                          </p:val>
                                        </p:tav>
                                      </p:tavLst>
                                    </p:anim>
                                    <p:anim calcmode="lin" valueType="num">
                                      <p:cBhvr>
                                        <p:cTn id="8" dur="500"/>
                                        <p:tgtEl>
                                          <p:spTgt spid="1180"/>
                                        </p:tgtEl>
                                        <p:attrNameLst>
                                          <p:attrName>ppt_y</p:attrName>
                                        </p:attrNameLst>
                                      </p:cBhvr>
                                      <p:tavLst>
                                        <p:tav tm="0">
                                          <p:val>
                                            <p:strVal val="ppt_y"/>
                                          </p:val>
                                        </p:tav>
                                        <p:tav tm="100000">
                                          <p:val>
                                            <p:strVal val="ppt_y"/>
                                          </p:val>
                                        </p:tav>
                                      </p:tavLst>
                                    </p:anim>
                                    <p:set>
                                      <p:cBhvr>
                                        <p:cTn id="9" dur="1" fill="hold">
                                          <p:stCondLst>
                                            <p:cond delay="499"/>
                                          </p:stCondLst>
                                        </p:cTn>
                                        <p:tgtEl>
                                          <p:spTgt spid="1180"/>
                                        </p:tgtEl>
                                        <p:attrNameLst>
                                          <p:attrName>style.visibility</p:attrName>
                                        </p:attrNameLst>
                                      </p:cBhvr>
                                      <p:to>
                                        <p:strVal val="hidden"/>
                                      </p:to>
                                    </p:set>
                                  </p:childTnLst>
                                </p:cTn>
                              </p:par>
                            </p:childTnLst>
                          </p:cTn>
                        </p:par>
                        <p:par>
                          <p:cTn id="10" fill="hold">
                            <p:stCondLst>
                              <p:cond delay="1775"/>
                            </p:stCondLst>
                            <p:childTnLst>
                              <p:par>
                                <p:cTn id="11" presetID="40" presetClass="entr" presetSubtype="0" fill="hold" grpId="0" nodeType="afterEffect">
                                  <p:stCondLst>
                                    <p:cond delay="0"/>
                                  </p:stCondLst>
                                  <p:iterate type="wd">
                                    <p:tmPct val="10000"/>
                                  </p:iterate>
                                  <p:childTnLst>
                                    <p:set>
                                      <p:cBhvr>
                                        <p:cTn id="12" dur="1" fill="hold">
                                          <p:stCondLst>
                                            <p:cond delay="0"/>
                                          </p:stCondLst>
                                        </p:cTn>
                                        <p:tgtEl>
                                          <p:spTgt spid="1179"/>
                                        </p:tgtEl>
                                        <p:attrNameLst>
                                          <p:attrName>style.visibility</p:attrName>
                                        </p:attrNameLst>
                                      </p:cBhvr>
                                      <p:to>
                                        <p:strVal val="visible"/>
                                      </p:to>
                                    </p:set>
                                    <p:animEffect transition="in" filter="fade">
                                      <p:cBhvr>
                                        <p:cTn id="13" dur="500"/>
                                        <p:tgtEl>
                                          <p:spTgt spid="1179"/>
                                        </p:tgtEl>
                                      </p:cBhvr>
                                    </p:animEffect>
                                    <p:anim calcmode="lin" valueType="num">
                                      <p:cBhvr>
                                        <p:cTn id="14" dur="500" fill="hold"/>
                                        <p:tgtEl>
                                          <p:spTgt spid="1179"/>
                                        </p:tgtEl>
                                        <p:attrNameLst>
                                          <p:attrName>ppt_x</p:attrName>
                                        </p:attrNameLst>
                                      </p:cBhvr>
                                      <p:tavLst>
                                        <p:tav tm="0">
                                          <p:val>
                                            <p:strVal val="#ppt_x-.1"/>
                                          </p:val>
                                        </p:tav>
                                        <p:tav tm="100000">
                                          <p:val>
                                            <p:strVal val="#ppt_x"/>
                                          </p:val>
                                        </p:tav>
                                      </p:tavLst>
                                    </p:anim>
                                    <p:anim calcmode="lin" valueType="num">
                                      <p:cBhvr>
                                        <p:cTn id="15" dur="500" fill="hold"/>
                                        <p:tgtEl>
                                          <p:spTgt spid="1179"/>
                                        </p:tgtEl>
                                        <p:attrNameLst>
                                          <p:attrName>ppt_y</p:attrName>
                                        </p:attrNameLst>
                                      </p:cBhvr>
                                      <p:tavLst>
                                        <p:tav tm="0">
                                          <p:val>
                                            <p:strVal val="#ppt_y"/>
                                          </p:val>
                                        </p:tav>
                                        <p:tav tm="100000">
                                          <p:val>
                                            <p:strVal val="#ppt_y"/>
                                          </p:val>
                                        </p:tav>
                                      </p:tavLst>
                                    </p:anim>
                                  </p:childTnLst>
                                </p:cTn>
                              </p:par>
                            </p:childTnLst>
                          </p:cTn>
                        </p:par>
                        <p:par>
                          <p:cTn id="16" fill="hold">
                            <p:stCondLst>
                              <p:cond delay="2425"/>
                            </p:stCondLst>
                            <p:childTnLst>
                              <p:par>
                                <p:cTn id="17" presetID="9" presetClass="exit" presetSubtype="0" fill="hold" grpId="1" nodeType="afterEffect">
                                  <p:stCondLst>
                                    <p:cond delay="1000"/>
                                  </p:stCondLst>
                                  <p:iterate type="wd">
                                    <p:tmPct val="0"/>
                                  </p:iterate>
                                  <p:childTnLst>
                                    <p:animEffect transition="out" filter="dissolve">
                                      <p:cBhvr>
                                        <p:cTn id="18" dur="500"/>
                                        <p:tgtEl>
                                          <p:spTgt spid="1179"/>
                                        </p:tgtEl>
                                      </p:cBhvr>
                                    </p:animEffect>
                                    <p:set>
                                      <p:cBhvr>
                                        <p:cTn id="19" dur="1" fill="hold">
                                          <p:stCondLst>
                                            <p:cond delay="499"/>
                                          </p:stCondLst>
                                        </p:cTn>
                                        <p:tgtEl>
                                          <p:spTgt spid="1179"/>
                                        </p:tgtEl>
                                        <p:attrNameLst>
                                          <p:attrName>style.visibility</p:attrName>
                                        </p:attrNameLst>
                                      </p:cBhvr>
                                      <p:to>
                                        <p:strVal val="hidden"/>
                                      </p:to>
                                    </p:set>
                                  </p:childTnLst>
                                </p:cTn>
                              </p:par>
                            </p:childTnLst>
                          </p:cTn>
                        </p:par>
                        <p:par>
                          <p:cTn id="20" fill="hold">
                            <p:stCondLst>
                              <p:cond delay="3925"/>
                            </p:stCondLst>
                            <p:childTnLst>
                              <p:par>
                                <p:cTn id="21" presetID="23" presetClass="entr" presetSubtype="16" fill="hold" nodeType="afterEffect">
                                  <p:stCondLst>
                                    <p:cond delay="0"/>
                                  </p:stCondLst>
                                  <p:childTnLst>
                                    <p:set>
                                      <p:cBhvr>
                                        <p:cTn id="22" dur="1" fill="hold">
                                          <p:stCondLst>
                                            <p:cond delay="0"/>
                                          </p:stCondLst>
                                        </p:cTn>
                                        <p:tgtEl>
                                          <p:spTgt spid="432133"/>
                                        </p:tgtEl>
                                        <p:attrNameLst>
                                          <p:attrName>style.visibility</p:attrName>
                                        </p:attrNameLst>
                                      </p:cBhvr>
                                      <p:to>
                                        <p:strVal val="visible"/>
                                      </p:to>
                                    </p:set>
                                    <p:anim calcmode="lin" valueType="num">
                                      <p:cBhvr>
                                        <p:cTn id="23" dur="500" fill="hold"/>
                                        <p:tgtEl>
                                          <p:spTgt spid="432133"/>
                                        </p:tgtEl>
                                        <p:attrNameLst>
                                          <p:attrName>ppt_w</p:attrName>
                                        </p:attrNameLst>
                                      </p:cBhvr>
                                      <p:tavLst>
                                        <p:tav tm="0">
                                          <p:val>
                                            <p:fltVal val="0"/>
                                          </p:val>
                                        </p:tav>
                                        <p:tav tm="100000">
                                          <p:val>
                                            <p:strVal val="#ppt_w"/>
                                          </p:val>
                                        </p:tav>
                                      </p:tavLst>
                                    </p:anim>
                                    <p:anim calcmode="lin" valueType="num">
                                      <p:cBhvr>
                                        <p:cTn id="24" dur="500" fill="hold"/>
                                        <p:tgtEl>
                                          <p:spTgt spid="432133"/>
                                        </p:tgtEl>
                                        <p:attrNameLst>
                                          <p:attrName>ppt_h</p:attrName>
                                        </p:attrNameLst>
                                      </p:cBhvr>
                                      <p:tavLst>
                                        <p:tav tm="0">
                                          <p:val>
                                            <p:fltVal val="0"/>
                                          </p:val>
                                        </p:tav>
                                        <p:tav tm="100000">
                                          <p:val>
                                            <p:strVal val="#ppt_h"/>
                                          </p:val>
                                        </p:tav>
                                      </p:tavLst>
                                    </p:anim>
                                  </p:childTnLst>
                                </p:cTn>
                              </p:par>
                            </p:childTnLst>
                          </p:cTn>
                        </p:par>
                        <p:par>
                          <p:cTn id="25" fill="hold">
                            <p:stCondLst>
                              <p:cond delay="4425"/>
                            </p:stCondLst>
                            <p:childTnLst>
                              <p:par>
                                <p:cTn id="26" presetID="0" presetClass="path" presetSubtype="0" accel="50000" decel="50000" fill="hold" nodeType="afterEffect">
                                  <p:stCondLst>
                                    <p:cond delay="0"/>
                                  </p:stCondLst>
                                  <p:childTnLst>
                                    <p:animMotion origin="layout" path="M -0.00069 -0.00024 L 0.14688 -0.1462 " pathEditMode="relative" ptsTypes="AA">
                                      <p:cBhvr>
                                        <p:cTn id="27" dur="2000" fill="hold"/>
                                        <p:tgtEl>
                                          <p:spTgt spid="432133"/>
                                        </p:tgtEl>
                                        <p:attrNameLst>
                                          <p:attrName>ppt_x</p:attrName>
                                          <p:attrName>ppt_y</p:attrName>
                                        </p:attrNameLst>
                                      </p:cBhvr>
                                    </p:animMotion>
                                  </p:childTnLst>
                                </p:cTn>
                              </p:par>
                            </p:childTnLst>
                          </p:cTn>
                        </p:par>
                        <p:par>
                          <p:cTn id="28" fill="hold">
                            <p:stCondLst>
                              <p:cond delay="6425"/>
                            </p:stCondLst>
                            <p:childTnLst>
                              <p:par>
                                <p:cTn id="29" presetID="23" presetClass="exit" presetSubtype="32" fill="hold" nodeType="afterEffect">
                                  <p:stCondLst>
                                    <p:cond delay="0"/>
                                  </p:stCondLst>
                                  <p:childTnLst>
                                    <p:anim calcmode="lin" valueType="num">
                                      <p:cBhvr>
                                        <p:cTn id="30" dur="500"/>
                                        <p:tgtEl>
                                          <p:spTgt spid="432133"/>
                                        </p:tgtEl>
                                        <p:attrNameLst>
                                          <p:attrName>ppt_w</p:attrName>
                                        </p:attrNameLst>
                                      </p:cBhvr>
                                      <p:tavLst>
                                        <p:tav tm="0">
                                          <p:val>
                                            <p:strVal val="ppt_w"/>
                                          </p:val>
                                        </p:tav>
                                        <p:tav tm="100000">
                                          <p:val>
                                            <p:fltVal val="0"/>
                                          </p:val>
                                        </p:tav>
                                      </p:tavLst>
                                    </p:anim>
                                    <p:anim calcmode="lin" valueType="num">
                                      <p:cBhvr>
                                        <p:cTn id="31" dur="500"/>
                                        <p:tgtEl>
                                          <p:spTgt spid="432133"/>
                                        </p:tgtEl>
                                        <p:attrNameLst>
                                          <p:attrName>ppt_h</p:attrName>
                                        </p:attrNameLst>
                                      </p:cBhvr>
                                      <p:tavLst>
                                        <p:tav tm="0">
                                          <p:val>
                                            <p:strVal val="ppt_h"/>
                                          </p:val>
                                        </p:tav>
                                        <p:tav tm="100000">
                                          <p:val>
                                            <p:fltVal val="0"/>
                                          </p:val>
                                        </p:tav>
                                      </p:tavLst>
                                    </p:anim>
                                    <p:set>
                                      <p:cBhvr>
                                        <p:cTn id="32" dur="1" fill="hold">
                                          <p:stCondLst>
                                            <p:cond delay="499"/>
                                          </p:stCondLst>
                                        </p:cTn>
                                        <p:tgtEl>
                                          <p:spTgt spid="432133"/>
                                        </p:tgtEl>
                                        <p:attrNameLst>
                                          <p:attrName>style.visibility</p:attrName>
                                        </p:attrNameLst>
                                      </p:cBhvr>
                                      <p:to>
                                        <p:strVal val="hidden"/>
                                      </p:to>
                                    </p:set>
                                  </p:childTnLst>
                                </p:cTn>
                              </p:par>
                            </p:childTnLst>
                          </p:cTn>
                        </p:par>
                        <p:par>
                          <p:cTn id="33" fill="hold">
                            <p:stCondLst>
                              <p:cond delay="6925"/>
                            </p:stCondLst>
                            <p:childTnLst>
                              <p:par>
                                <p:cTn id="34" presetID="9" presetClass="entr" presetSubtype="0" fill="hold" grpId="0" nodeType="afterEffect">
                                  <p:stCondLst>
                                    <p:cond delay="0"/>
                                  </p:stCondLst>
                                  <p:iterate type="lt">
                                    <p:tmPct val="0"/>
                                  </p:iterate>
                                  <p:childTnLst>
                                    <p:set>
                                      <p:cBhvr>
                                        <p:cTn id="35" dur="1" fill="hold">
                                          <p:stCondLst>
                                            <p:cond delay="0"/>
                                          </p:stCondLst>
                                        </p:cTn>
                                        <p:tgtEl>
                                          <p:spTgt spid="1217"/>
                                        </p:tgtEl>
                                        <p:attrNameLst>
                                          <p:attrName>style.visibility</p:attrName>
                                        </p:attrNameLst>
                                      </p:cBhvr>
                                      <p:to>
                                        <p:strVal val="visible"/>
                                      </p:to>
                                    </p:set>
                                    <p:animEffect transition="in" filter="dissolve">
                                      <p:cBhvr>
                                        <p:cTn id="36" dur="500"/>
                                        <p:tgtEl>
                                          <p:spTgt spid="1217"/>
                                        </p:tgtEl>
                                      </p:cBhvr>
                                    </p:animEffect>
                                  </p:childTnLst>
                                </p:cTn>
                              </p:par>
                            </p:childTnLst>
                          </p:cTn>
                        </p:par>
                        <p:par>
                          <p:cTn id="37" fill="hold">
                            <p:stCondLst>
                              <p:cond delay="7425"/>
                            </p:stCondLst>
                            <p:childTnLst>
                              <p:par>
                                <p:cTn id="38" presetID="40" presetClass="exit" presetSubtype="0" fill="hold" grpId="1" nodeType="afterEffect">
                                  <p:stCondLst>
                                    <p:cond delay="0"/>
                                  </p:stCondLst>
                                  <p:iterate type="lt">
                                    <p:tmPct val="10000"/>
                                  </p:iterate>
                                  <p:childTnLst>
                                    <p:animEffect transition="out" filter="fade">
                                      <p:cBhvr>
                                        <p:cTn id="39" dur="500"/>
                                        <p:tgtEl>
                                          <p:spTgt spid="1217"/>
                                        </p:tgtEl>
                                      </p:cBhvr>
                                    </p:animEffect>
                                    <p:anim calcmode="lin" valueType="num">
                                      <p:cBhvr>
                                        <p:cTn id="40" dur="500"/>
                                        <p:tgtEl>
                                          <p:spTgt spid="1217"/>
                                        </p:tgtEl>
                                        <p:attrNameLst>
                                          <p:attrName>ppt_x</p:attrName>
                                        </p:attrNameLst>
                                      </p:cBhvr>
                                      <p:tavLst>
                                        <p:tav tm="0">
                                          <p:val>
                                            <p:strVal val="ppt_x"/>
                                          </p:val>
                                        </p:tav>
                                        <p:tav tm="100000">
                                          <p:val>
                                            <p:strVal val="ppt_x-.1"/>
                                          </p:val>
                                        </p:tav>
                                      </p:tavLst>
                                    </p:anim>
                                    <p:anim calcmode="lin" valueType="num">
                                      <p:cBhvr>
                                        <p:cTn id="41" dur="500"/>
                                        <p:tgtEl>
                                          <p:spTgt spid="1217"/>
                                        </p:tgtEl>
                                        <p:attrNameLst>
                                          <p:attrName>ppt_y</p:attrName>
                                        </p:attrNameLst>
                                      </p:cBhvr>
                                      <p:tavLst>
                                        <p:tav tm="0">
                                          <p:val>
                                            <p:strVal val="ppt_y"/>
                                          </p:val>
                                        </p:tav>
                                        <p:tav tm="100000">
                                          <p:val>
                                            <p:strVal val="ppt_y"/>
                                          </p:val>
                                        </p:tav>
                                      </p:tavLst>
                                    </p:anim>
                                    <p:set>
                                      <p:cBhvr>
                                        <p:cTn id="42" dur="1" fill="hold">
                                          <p:stCondLst>
                                            <p:cond delay="499"/>
                                          </p:stCondLst>
                                        </p:cTn>
                                        <p:tgtEl>
                                          <p:spTgt spid="1217"/>
                                        </p:tgtEl>
                                        <p:attrNameLst>
                                          <p:attrName>style.visibility</p:attrName>
                                        </p:attrNameLst>
                                      </p:cBhvr>
                                      <p:to>
                                        <p:strVal val="hidden"/>
                                      </p:to>
                                    </p:set>
                                  </p:childTnLst>
                                </p:cTn>
                              </p:par>
                            </p:childTnLst>
                          </p:cTn>
                        </p:par>
                        <p:par>
                          <p:cTn id="43" fill="hold">
                            <p:stCondLst>
                              <p:cond delay="8625"/>
                            </p:stCondLst>
                            <p:childTnLst>
                              <p:par>
                                <p:cTn id="44" presetID="40" presetClass="entr" presetSubtype="0" fill="hold" grpId="0" nodeType="afterEffect">
                                  <p:stCondLst>
                                    <p:cond delay="0"/>
                                  </p:stCondLst>
                                  <p:iterate type="lt">
                                    <p:tmPct val="10000"/>
                                  </p:iterate>
                                  <p:childTnLst>
                                    <p:set>
                                      <p:cBhvr>
                                        <p:cTn id="45" dur="1" fill="hold">
                                          <p:stCondLst>
                                            <p:cond delay="0"/>
                                          </p:stCondLst>
                                        </p:cTn>
                                        <p:tgtEl>
                                          <p:spTgt spid="1218"/>
                                        </p:tgtEl>
                                        <p:attrNameLst>
                                          <p:attrName>style.visibility</p:attrName>
                                        </p:attrNameLst>
                                      </p:cBhvr>
                                      <p:to>
                                        <p:strVal val="visible"/>
                                      </p:to>
                                    </p:set>
                                    <p:animEffect transition="in" filter="fade">
                                      <p:cBhvr>
                                        <p:cTn id="46" dur="500"/>
                                        <p:tgtEl>
                                          <p:spTgt spid="1218"/>
                                        </p:tgtEl>
                                      </p:cBhvr>
                                    </p:animEffect>
                                    <p:anim calcmode="lin" valueType="num">
                                      <p:cBhvr>
                                        <p:cTn id="47" dur="500" fill="hold"/>
                                        <p:tgtEl>
                                          <p:spTgt spid="1218"/>
                                        </p:tgtEl>
                                        <p:attrNameLst>
                                          <p:attrName>ppt_x</p:attrName>
                                        </p:attrNameLst>
                                      </p:cBhvr>
                                      <p:tavLst>
                                        <p:tav tm="0">
                                          <p:val>
                                            <p:strVal val="#ppt_x-.1"/>
                                          </p:val>
                                        </p:tav>
                                        <p:tav tm="100000">
                                          <p:val>
                                            <p:strVal val="#ppt_x"/>
                                          </p:val>
                                        </p:tav>
                                      </p:tavLst>
                                    </p:anim>
                                    <p:anim calcmode="lin" valueType="num">
                                      <p:cBhvr>
                                        <p:cTn id="48" dur="500" fill="hold"/>
                                        <p:tgtEl>
                                          <p:spTgt spid="12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9" grpId="0"/>
      <p:bldP spid="1179" grpId="1"/>
      <p:bldP spid="1180" grpId="0"/>
      <p:bldP spid="1217" grpId="0"/>
      <p:bldP spid="1217" grpId="1"/>
      <p:bldP spid="121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0"/>
          <p:cNvSpPr>
            <a:spLocks noGrp="1" noChangeArrowheads="1"/>
          </p:cNvSpPr>
          <p:nvPr>
            <p:ph type="title"/>
          </p:nvPr>
        </p:nvSpPr>
        <p:spPr/>
        <p:txBody>
          <a:bodyPr/>
          <a:lstStyle/>
          <a:p>
            <a:pPr eaLnBrk="1" hangingPunct="1"/>
            <a:r>
              <a:rPr smtClean="0">
                <a:ea typeface="ＭＳ Ｐゴシック" pitchFamily="34" charset="-128"/>
              </a:rPr>
              <a:t>IP Networking Solutions</a:t>
            </a:r>
          </a:p>
        </p:txBody>
      </p:sp>
      <p:pic>
        <p:nvPicPr>
          <p:cNvPr id="40" name="Picture Placeholder 9" descr="73718368_20_segue.jpg"/>
          <p:cNvPicPr>
            <a:picLocks noGrp="1" noChangeAspect="1"/>
          </p:cNvPicPr>
          <p:nvPr>
            <p:ph type="pic" sz="quarter" idx="10"/>
          </p:nvPr>
        </p:nvPicPr>
        <p:blipFill>
          <a:blip r:embed="rId3" cstate="print"/>
          <a:srcRect l="-26" r="-26"/>
          <a:stretch>
            <a:fillRect/>
          </a:stretch>
        </p:blipFill>
        <p:spPr/>
      </p:pic>
      <p:sp>
        <p:nvSpPr>
          <p:cNvPr id="41" name="Date Placeholder 40"/>
          <p:cNvSpPr>
            <a:spLocks noGrp="1"/>
          </p:cNvSpPr>
          <p:nvPr>
            <p:ph type="dt" sz="half" idx="2"/>
          </p:nvPr>
        </p:nvSpPr>
        <p:spPr/>
        <p:txBody>
          <a:bodyPr/>
          <a:lstStyle/>
          <a:p>
            <a:fld id="{E4794510-C28A-4386-86B2-C48A56108F2B}" type="datetime3">
              <a:rPr lang="en-AU" smtClean="0"/>
              <a:pPr/>
              <a:t>22 September, 2011</a:t>
            </a:fld>
            <a:endParaRPr lang="en-US"/>
          </a:p>
        </p:txBody>
      </p:sp>
      <p:sp>
        <p:nvSpPr>
          <p:cNvPr id="8" name="Footer Placeholder 7"/>
          <p:cNvSpPr>
            <a:spLocks noGrp="1"/>
          </p:cNvSpPr>
          <p:nvPr>
            <p:ph type="ftr" sz="quarter" idx="3"/>
          </p:nvPr>
        </p:nvSpPr>
        <p:spPr/>
        <p:txBody>
          <a:bodyPr/>
          <a:lstStyle/>
          <a:p>
            <a:pPr>
              <a:defRPr/>
            </a:pPr>
            <a:r>
              <a:rPr lang="en-US" smtClean="0"/>
              <a:t>© 2011 Brocade Communications Systems, Inc. - COMPANY PROPRIETARY INFORMATION</a:t>
            </a:r>
            <a:endParaRPr lang="en-US"/>
          </a:p>
        </p:txBody>
      </p:sp>
      <p:sp>
        <p:nvSpPr>
          <p:cNvPr id="7" name="Slide Number Placeholder 6"/>
          <p:cNvSpPr>
            <a:spLocks noGrp="1"/>
          </p:cNvSpPr>
          <p:nvPr>
            <p:ph type="sldNum" sz="quarter" idx="4"/>
          </p:nvPr>
        </p:nvSpPr>
        <p:spPr/>
        <p:txBody>
          <a:bodyPr/>
          <a:lstStyle/>
          <a:p>
            <a:fld id="{7B50AC5C-44AD-4FD4-9426-89C1374388FC}" type="slidenum">
              <a:rPr lang="en-US"/>
              <a:pPr/>
              <a:t>54</a:t>
            </a:fld>
            <a:endParaRPr lang="en-US"/>
          </a:p>
        </p:txBody>
      </p:sp>
    </p:spTree>
  </p:cSld>
  <p:clrMapOvr>
    <a:masterClrMapping/>
  </p:clrMapOvr>
  <p:transition>
    <p:split orient="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0" y="4800600"/>
            <a:ext cx="9144000" cy="2057400"/>
          </a:xfrm>
          <a:prstGeom prst="rect">
            <a:avLst/>
          </a:prstGeom>
          <a:gradFill flip="none" rotWithShape="1">
            <a:gsLst>
              <a:gs pos="0">
                <a:schemeClr val="bg1">
                  <a:lumMod val="50000"/>
                </a:schemeClr>
              </a:gs>
              <a:gs pos="100000">
                <a:schemeClr val="tx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ＭＳ Ｐゴシック" pitchFamily="-107" charset="-128"/>
            </a:endParaRPr>
          </a:p>
        </p:txBody>
      </p:sp>
      <p:sp>
        <p:nvSpPr>
          <p:cNvPr id="24579" name="Title 43"/>
          <p:cNvSpPr>
            <a:spLocks noGrp="1"/>
          </p:cNvSpPr>
          <p:nvPr>
            <p:ph type="title"/>
          </p:nvPr>
        </p:nvSpPr>
        <p:spPr/>
        <p:txBody>
          <a:bodyPr/>
          <a:lstStyle/>
          <a:p>
            <a:pPr eaLnBrk="1" hangingPunct="1"/>
            <a:r>
              <a:rPr dirty="0" smtClean="0">
                <a:ea typeface="ＭＳ Ｐゴシック" pitchFamily="34" charset="-128"/>
              </a:rPr>
              <a:t>Focus on Three Distinct Market Segments</a:t>
            </a:r>
          </a:p>
        </p:txBody>
      </p:sp>
      <p:sp>
        <p:nvSpPr>
          <p:cNvPr id="7171" name="Rectangle 5"/>
          <p:cNvSpPr>
            <a:spLocks noGrp="1" noChangeArrowheads="1"/>
          </p:cNvSpPr>
          <p:nvPr>
            <p:ph type="dt" sz="half" idx="2"/>
          </p:nvPr>
        </p:nvSpPr>
        <p:spPr/>
        <p:txBody>
          <a:bodyPr/>
          <a:lstStyle/>
          <a:p>
            <a:fld id="{498655CB-A2D6-4A8D-AC94-4EA4EE1E48AA}" type="datetime3">
              <a:rPr lang="en-AU" smtClean="0">
                <a:solidFill>
                  <a:srgbClr val="FFFFFF"/>
                </a:solidFill>
              </a:rPr>
              <a:pPr/>
              <a:t>22 September, 2011</a:t>
            </a:fld>
            <a:endParaRPr lang="en-US">
              <a:solidFill>
                <a:srgbClr val="FFFFFF"/>
              </a:solidFill>
            </a:endParaRPr>
          </a:p>
        </p:txBody>
      </p:sp>
      <p:sp>
        <p:nvSpPr>
          <p:cNvPr id="49" name="Footer Placeholder 48"/>
          <p:cNvSpPr>
            <a:spLocks noGrp="1"/>
          </p:cNvSpPr>
          <p:nvPr>
            <p:ph type="ftr" sz="quarter" idx="3"/>
          </p:nvPr>
        </p:nvSpPr>
        <p:spPr/>
        <p:txBody>
          <a:bodyPr/>
          <a:lstStyle/>
          <a:p>
            <a:pPr>
              <a:defRPr/>
            </a:pPr>
            <a:r>
              <a:rPr lang="en-US" smtClean="0">
                <a:solidFill>
                  <a:srgbClr val="FFFFFF"/>
                </a:solidFill>
              </a:rPr>
              <a:t>© 2011 Brocade Communications Systems, Inc. - COMPANY PROPRIETARY INFORMATION</a:t>
            </a:r>
            <a:endParaRPr lang="en-US">
              <a:solidFill>
                <a:srgbClr val="FFFFFF"/>
              </a:solidFill>
            </a:endParaRPr>
          </a:p>
        </p:txBody>
      </p:sp>
      <p:sp>
        <p:nvSpPr>
          <p:cNvPr id="48" name="Slide Number Placeholder 47"/>
          <p:cNvSpPr>
            <a:spLocks noGrp="1"/>
          </p:cNvSpPr>
          <p:nvPr>
            <p:ph type="sldNum" sz="quarter" idx="4"/>
          </p:nvPr>
        </p:nvSpPr>
        <p:spPr/>
        <p:txBody>
          <a:bodyPr/>
          <a:lstStyle/>
          <a:p>
            <a:fld id="{C5DCEA7E-3BE0-446D-84D8-DFD2A2FD328A}" type="slidenum">
              <a:rPr lang="en-US">
                <a:solidFill>
                  <a:srgbClr val="FFFFFF"/>
                </a:solidFill>
              </a:rPr>
              <a:pPr/>
              <a:t>55</a:t>
            </a:fld>
            <a:endParaRPr lang="en-US">
              <a:solidFill>
                <a:srgbClr val="FFFFFF"/>
              </a:solidFill>
            </a:endParaRPr>
          </a:p>
        </p:txBody>
      </p:sp>
      <p:grpSp>
        <p:nvGrpSpPr>
          <p:cNvPr id="2" name="Group 47"/>
          <p:cNvGrpSpPr>
            <a:grpSpLocks/>
          </p:cNvGrpSpPr>
          <p:nvPr/>
        </p:nvGrpSpPr>
        <p:grpSpPr bwMode="auto">
          <a:xfrm>
            <a:off x="588963" y="2560638"/>
            <a:ext cx="8007350" cy="2800350"/>
            <a:chOff x="152399" y="2700338"/>
            <a:chExt cx="8991601" cy="3144837"/>
          </a:xfrm>
        </p:grpSpPr>
        <p:sp>
          <p:nvSpPr>
            <p:cNvPr id="229" name="Oval 228"/>
            <p:cNvSpPr/>
            <p:nvPr/>
          </p:nvSpPr>
          <p:spPr>
            <a:xfrm>
              <a:off x="387707" y="5436916"/>
              <a:ext cx="2508164" cy="408259"/>
            </a:xfrm>
            <a:prstGeom prst="ellipse">
              <a:avLst/>
            </a:prstGeom>
            <a:gradFill flip="none" rotWithShape="1">
              <a:gsLst>
                <a:gs pos="0">
                  <a:schemeClr val="tx1"/>
                </a:gs>
                <a:gs pos="100000">
                  <a:schemeClr val="tx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a typeface="ＭＳ Ｐゴシック" pitchFamily="-110" charset="-128"/>
              </a:endParaRPr>
            </a:p>
          </p:txBody>
        </p:sp>
        <p:sp>
          <p:nvSpPr>
            <p:cNvPr id="230" name="Oval 229"/>
            <p:cNvSpPr/>
            <p:nvPr/>
          </p:nvSpPr>
          <p:spPr>
            <a:xfrm>
              <a:off x="3336182" y="5436916"/>
              <a:ext cx="2508164" cy="408259"/>
            </a:xfrm>
            <a:prstGeom prst="ellipse">
              <a:avLst/>
            </a:prstGeom>
            <a:gradFill flip="none" rotWithShape="1">
              <a:gsLst>
                <a:gs pos="0">
                  <a:schemeClr val="tx1"/>
                </a:gs>
                <a:gs pos="100000">
                  <a:schemeClr val="tx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a typeface="ＭＳ Ｐゴシック" pitchFamily="-110" charset="-128"/>
              </a:endParaRPr>
            </a:p>
          </p:txBody>
        </p:sp>
        <p:grpSp>
          <p:nvGrpSpPr>
            <p:cNvPr id="4" name="Group 217"/>
            <p:cNvGrpSpPr>
              <a:grpSpLocks/>
            </p:cNvGrpSpPr>
            <p:nvPr/>
          </p:nvGrpSpPr>
          <p:grpSpPr bwMode="auto">
            <a:xfrm>
              <a:off x="3174999" y="2743200"/>
              <a:ext cx="2976564" cy="2865437"/>
              <a:chOff x="219091" y="4267200"/>
              <a:chExt cx="1710383" cy="1646238"/>
            </a:xfrm>
          </p:grpSpPr>
          <p:grpSp>
            <p:nvGrpSpPr>
              <p:cNvPr id="5" name="Group 108"/>
              <p:cNvGrpSpPr>
                <a:grpSpLocks/>
              </p:cNvGrpSpPr>
              <p:nvPr/>
            </p:nvGrpSpPr>
            <p:grpSpPr bwMode="auto">
              <a:xfrm>
                <a:off x="219091" y="4267200"/>
                <a:ext cx="1710383" cy="1646238"/>
                <a:chOff x="656680" y="1702614"/>
                <a:chExt cx="1710711" cy="1645920"/>
              </a:xfrm>
            </p:grpSpPr>
            <p:grpSp>
              <p:nvGrpSpPr>
                <p:cNvPr id="6" name="Oval 199"/>
                <p:cNvGrpSpPr>
                  <a:grpSpLocks/>
                </p:cNvGrpSpPr>
                <p:nvPr/>
              </p:nvGrpSpPr>
              <p:grpSpPr bwMode="auto">
                <a:xfrm>
                  <a:off x="679453" y="1720122"/>
                  <a:ext cx="1608123" cy="1607220"/>
                  <a:chOff x="6211824" y="2773680"/>
                  <a:chExt cx="2798064" cy="2798064"/>
                </a:xfrm>
              </p:grpSpPr>
              <p:pic>
                <p:nvPicPr>
                  <p:cNvPr id="24623" name="Oval 199"/>
                  <p:cNvPicPr>
                    <a:picLocks noChangeArrowheads="1"/>
                  </p:cNvPicPr>
                  <p:nvPr/>
                </p:nvPicPr>
                <p:blipFill>
                  <a:blip r:embed="rId3" cstate="print"/>
                  <a:srcRect/>
                  <a:stretch>
                    <a:fillRect/>
                  </a:stretch>
                </p:blipFill>
                <p:spPr bwMode="auto">
                  <a:xfrm>
                    <a:off x="6211824" y="2773680"/>
                    <a:ext cx="2798064" cy="2798064"/>
                  </a:xfrm>
                  <a:prstGeom prst="rect">
                    <a:avLst/>
                  </a:prstGeom>
                  <a:noFill/>
                  <a:ln w="9525">
                    <a:noFill/>
                    <a:miter lim="800000"/>
                    <a:headEnd/>
                    <a:tailEnd/>
                  </a:ln>
                </p:spPr>
              </p:pic>
              <p:sp>
                <p:nvSpPr>
                  <p:cNvPr id="24624" name="Text Box 24"/>
                  <p:cNvSpPr txBox="1">
                    <a:spLocks noChangeArrowheads="1"/>
                  </p:cNvSpPr>
                  <p:nvPr/>
                </p:nvSpPr>
                <p:spPr bwMode="auto">
                  <a:xfrm>
                    <a:off x="6628140" y="3186701"/>
                    <a:ext cx="1968783" cy="1969889"/>
                  </a:xfrm>
                  <a:prstGeom prst="rect">
                    <a:avLst/>
                  </a:prstGeom>
                  <a:noFill/>
                  <a:ln w="9525">
                    <a:noFill/>
                    <a:miter lim="800000"/>
                    <a:headEnd/>
                    <a:tailEnd/>
                  </a:ln>
                </p:spPr>
                <p:txBody>
                  <a:bodyPr wrap="none" lIns="182880" anchor="ctr"/>
                  <a:lstStyle/>
                  <a:p>
                    <a:pPr algn="ctr" eaLnBrk="0" hangingPunct="0">
                      <a:lnSpc>
                        <a:spcPct val="90000"/>
                      </a:lnSpc>
                    </a:pPr>
                    <a:endParaRPr lang="en-US" sz="2800"/>
                  </a:p>
                </p:txBody>
              </p:sp>
            </p:grpSp>
            <p:grpSp>
              <p:nvGrpSpPr>
                <p:cNvPr id="7" name="Oval 221"/>
                <p:cNvGrpSpPr>
                  <a:grpSpLocks/>
                </p:cNvGrpSpPr>
                <p:nvPr/>
              </p:nvGrpSpPr>
              <p:grpSpPr bwMode="auto">
                <a:xfrm>
                  <a:off x="654928" y="1699112"/>
                  <a:ext cx="1650165" cy="1652740"/>
                  <a:chOff x="6169152" y="2737104"/>
                  <a:chExt cx="2871216" cy="2877312"/>
                </a:xfrm>
              </p:grpSpPr>
              <p:pic>
                <p:nvPicPr>
                  <p:cNvPr id="24621" name="Oval 221"/>
                  <p:cNvPicPr>
                    <a:picLocks noChangeArrowheads="1"/>
                  </p:cNvPicPr>
                  <p:nvPr/>
                </p:nvPicPr>
                <p:blipFill>
                  <a:blip r:embed="rId4" cstate="print"/>
                  <a:srcRect/>
                  <a:stretch>
                    <a:fillRect/>
                  </a:stretch>
                </p:blipFill>
                <p:spPr bwMode="auto">
                  <a:xfrm>
                    <a:off x="6169152" y="2737104"/>
                    <a:ext cx="2871216" cy="2877312"/>
                  </a:xfrm>
                  <a:prstGeom prst="rect">
                    <a:avLst/>
                  </a:prstGeom>
                  <a:noFill/>
                  <a:ln w="9525">
                    <a:noFill/>
                    <a:miter lim="800000"/>
                    <a:headEnd/>
                    <a:tailEnd/>
                  </a:ln>
                </p:spPr>
              </p:pic>
              <p:sp>
                <p:nvSpPr>
                  <p:cNvPr id="24622" name="Text Box 27"/>
                  <p:cNvSpPr txBox="1">
                    <a:spLocks noChangeArrowheads="1"/>
                  </p:cNvSpPr>
                  <p:nvPr/>
                </p:nvSpPr>
                <p:spPr bwMode="auto">
                  <a:xfrm>
                    <a:off x="6591599" y="3162834"/>
                    <a:ext cx="2025037" cy="2026170"/>
                  </a:xfrm>
                  <a:prstGeom prst="rect">
                    <a:avLst/>
                  </a:prstGeom>
                  <a:noFill/>
                  <a:ln w="9525">
                    <a:noFill/>
                    <a:miter lim="800000"/>
                    <a:headEnd/>
                    <a:tailEnd/>
                  </a:ln>
                </p:spPr>
                <p:txBody>
                  <a:bodyPr anchor="ctr"/>
                  <a:lstStyle/>
                  <a:p>
                    <a:pPr algn="ctr"/>
                    <a:endParaRPr lang="en-US">
                      <a:latin typeface="Calibri" pitchFamily="34" charset="0"/>
                    </a:endParaRPr>
                  </a:p>
                </p:txBody>
              </p:sp>
            </p:grpSp>
            <p:sp>
              <p:nvSpPr>
                <p:cNvPr id="223" name="Oval 222"/>
                <p:cNvSpPr/>
                <p:nvPr/>
              </p:nvSpPr>
              <p:spPr>
                <a:xfrm>
                  <a:off x="947049" y="1771181"/>
                  <a:ext cx="1067557" cy="678940"/>
                </a:xfrm>
                <a:prstGeom prst="ellipse">
                  <a:avLst/>
                </a:prstGeom>
                <a:gradFill flip="none" rotWithShape="1">
                  <a:gsLst>
                    <a:gs pos="0">
                      <a:srgbClr val="FFFFFF">
                        <a:alpha val="0"/>
                      </a:srgbClr>
                    </a:gs>
                    <a:gs pos="100000">
                      <a:schemeClr val="bg1">
                        <a:alpha val="25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a typeface="ＭＳ Ｐゴシック" pitchFamily="-110" charset="-128"/>
                  </a:endParaRPr>
                </a:p>
              </p:txBody>
            </p:sp>
            <p:sp>
              <p:nvSpPr>
                <p:cNvPr id="24620" name="AutoShape 202"/>
                <p:cNvSpPr>
                  <a:spLocks noChangeArrowheads="1"/>
                </p:cNvSpPr>
                <p:nvPr/>
              </p:nvSpPr>
              <p:spPr bwMode="auto">
                <a:xfrm rot="-6182610">
                  <a:off x="1237421" y="2208252"/>
                  <a:ext cx="700194" cy="1559747"/>
                </a:xfrm>
                <a:prstGeom prst="moon">
                  <a:avLst>
                    <a:gd name="adj" fmla="val 3278"/>
                  </a:avLst>
                </a:prstGeom>
                <a:gradFill rotWithShape="0">
                  <a:gsLst>
                    <a:gs pos="0">
                      <a:srgbClr val="767676">
                        <a:alpha val="0"/>
                      </a:srgbClr>
                    </a:gs>
                    <a:gs pos="100000">
                      <a:srgbClr val="FFFFFF">
                        <a:alpha val="29999"/>
                      </a:srgbClr>
                    </a:gs>
                  </a:gsLst>
                  <a:lin ang="5400000" scaled="1"/>
                </a:gradFill>
                <a:ln w="12700">
                  <a:noFill/>
                  <a:miter lim="800000"/>
                  <a:headEnd type="none" w="sm" len="sm"/>
                  <a:tailEnd type="none" w="sm" len="sm"/>
                </a:ln>
              </p:spPr>
              <p:txBody>
                <a:bodyPr vert="eaVert" wrap="none" anchor="ctr"/>
                <a:lstStyle/>
                <a:p>
                  <a:pPr algn="ctr" eaLnBrk="0" hangingPunct="0">
                    <a:lnSpc>
                      <a:spcPct val="90000"/>
                    </a:lnSpc>
                  </a:pPr>
                  <a:endParaRPr lang="en-US" sz="2800"/>
                </a:p>
              </p:txBody>
            </p:sp>
          </p:grpSp>
          <p:sp>
            <p:nvSpPr>
              <p:cNvPr id="7203" name="Text Box 55"/>
              <p:cNvSpPr txBox="1">
                <a:spLocks noChangeArrowheads="1"/>
              </p:cNvSpPr>
              <p:nvPr/>
            </p:nvSpPr>
            <p:spPr bwMode="auto">
              <a:xfrm>
                <a:off x="397753" y="5017924"/>
                <a:ext cx="1243537" cy="178218"/>
              </a:xfrm>
              <a:prstGeom prst="rect">
                <a:avLst/>
              </a:prstGeom>
              <a:noFill/>
              <a:ln w="12700">
                <a:noFill/>
                <a:miter lim="800000"/>
                <a:headEnd/>
                <a:tailEnd/>
              </a:ln>
            </p:spPr>
            <p:txBody>
              <a:bodyPr lIns="0" tIns="0" rIns="0" bIns="0">
                <a:spAutoFit/>
              </a:bodyPr>
              <a:lstStyle/>
              <a:p>
                <a:pPr marL="234950" indent="-234950" algn="ctr">
                  <a:defRPr/>
                </a:pPr>
                <a:r>
                  <a:rPr lang="en-US" sz="1800" b="1" dirty="0">
                    <a:solidFill>
                      <a:schemeClr val="bg1"/>
                    </a:solidFill>
                    <a:latin typeface="+mj-lt"/>
                    <a:ea typeface="Arial" charset="0"/>
                    <a:cs typeface="Arial" charset="0"/>
                  </a:rPr>
                  <a:t>Service Providers</a:t>
                </a:r>
              </a:p>
            </p:txBody>
          </p:sp>
        </p:grpSp>
        <p:grpSp>
          <p:nvGrpSpPr>
            <p:cNvPr id="8" name="Group 202"/>
            <p:cNvGrpSpPr>
              <a:grpSpLocks/>
            </p:cNvGrpSpPr>
            <p:nvPr/>
          </p:nvGrpSpPr>
          <p:grpSpPr bwMode="auto">
            <a:xfrm>
              <a:off x="152399" y="2743200"/>
              <a:ext cx="2959100" cy="2865437"/>
              <a:chOff x="229864" y="4267200"/>
              <a:chExt cx="1699613" cy="1646238"/>
            </a:xfrm>
          </p:grpSpPr>
          <p:grpSp>
            <p:nvGrpSpPr>
              <p:cNvPr id="9" name="Group 108"/>
              <p:cNvGrpSpPr>
                <a:grpSpLocks/>
              </p:cNvGrpSpPr>
              <p:nvPr/>
            </p:nvGrpSpPr>
            <p:grpSpPr bwMode="auto">
              <a:xfrm>
                <a:off x="229864" y="4267200"/>
                <a:ext cx="1699613" cy="1646238"/>
                <a:chOff x="667454" y="1702614"/>
                <a:chExt cx="1699936" cy="1645920"/>
              </a:xfrm>
            </p:grpSpPr>
            <p:grpSp>
              <p:nvGrpSpPr>
                <p:cNvPr id="10" name="Oval 199"/>
                <p:cNvGrpSpPr>
                  <a:grpSpLocks/>
                </p:cNvGrpSpPr>
                <p:nvPr/>
              </p:nvGrpSpPr>
              <p:grpSpPr bwMode="auto">
                <a:xfrm>
                  <a:off x="681462" y="1720122"/>
                  <a:ext cx="1607424" cy="1607220"/>
                  <a:chOff x="176784" y="2773680"/>
                  <a:chExt cx="2798064" cy="2798064"/>
                </a:xfrm>
              </p:grpSpPr>
              <p:pic>
                <p:nvPicPr>
                  <p:cNvPr id="24613" name="Oval 199"/>
                  <p:cNvPicPr>
                    <a:picLocks noChangeArrowheads="1"/>
                  </p:cNvPicPr>
                  <p:nvPr/>
                </p:nvPicPr>
                <p:blipFill>
                  <a:blip r:embed="rId5" cstate="print"/>
                  <a:srcRect/>
                  <a:stretch>
                    <a:fillRect/>
                  </a:stretch>
                </p:blipFill>
                <p:spPr bwMode="auto">
                  <a:xfrm>
                    <a:off x="176784" y="2773680"/>
                    <a:ext cx="2798064" cy="2798064"/>
                  </a:xfrm>
                  <a:prstGeom prst="rect">
                    <a:avLst/>
                  </a:prstGeom>
                  <a:noFill/>
                  <a:ln w="9525">
                    <a:noFill/>
                    <a:miter lim="800000"/>
                    <a:headEnd/>
                    <a:tailEnd/>
                  </a:ln>
                </p:spPr>
              </p:pic>
              <p:sp>
                <p:nvSpPr>
                  <p:cNvPr id="24614" name="Text Box 14"/>
                  <p:cNvSpPr txBox="1">
                    <a:spLocks noChangeArrowheads="1"/>
                  </p:cNvSpPr>
                  <p:nvPr/>
                </p:nvSpPr>
                <p:spPr bwMode="auto">
                  <a:xfrm>
                    <a:off x="589780" y="3186701"/>
                    <a:ext cx="1969637" cy="1969889"/>
                  </a:xfrm>
                  <a:prstGeom prst="rect">
                    <a:avLst/>
                  </a:prstGeom>
                  <a:noFill/>
                  <a:ln w="9525">
                    <a:noFill/>
                    <a:miter lim="800000"/>
                    <a:headEnd/>
                    <a:tailEnd/>
                  </a:ln>
                </p:spPr>
                <p:txBody>
                  <a:bodyPr wrap="none" lIns="182880" anchor="ctr"/>
                  <a:lstStyle/>
                  <a:p>
                    <a:pPr algn="ctr" eaLnBrk="0" hangingPunct="0">
                      <a:lnSpc>
                        <a:spcPct val="90000"/>
                      </a:lnSpc>
                    </a:pPr>
                    <a:endParaRPr lang="en-US" sz="2800"/>
                  </a:p>
                </p:txBody>
              </p:sp>
            </p:grpSp>
            <p:grpSp>
              <p:nvGrpSpPr>
                <p:cNvPr id="11" name="Oval 206"/>
                <p:cNvGrpSpPr>
                  <a:grpSpLocks/>
                </p:cNvGrpSpPr>
                <p:nvPr/>
              </p:nvGrpSpPr>
              <p:grpSpPr bwMode="auto">
                <a:xfrm>
                  <a:off x="663952" y="1699112"/>
                  <a:ext cx="1652951" cy="1652740"/>
                  <a:chOff x="146304" y="2737104"/>
                  <a:chExt cx="2877312" cy="2877312"/>
                </a:xfrm>
              </p:grpSpPr>
              <p:pic>
                <p:nvPicPr>
                  <p:cNvPr id="24611" name="Oval 206"/>
                  <p:cNvPicPr>
                    <a:picLocks noChangeArrowheads="1"/>
                  </p:cNvPicPr>
                  <p:nvPr/>
                </p:nvPicPr>
                <p:blipFill>
                  <a:blip r:embed="rId6" cstate="print"/>
                  <a:srcRect/>
                  <a:stretch>
                    <a:fillRect/>
                  </a:stretch>
                </p:blipFill>
                <p:spPr bwMode="auto">
                  <a:xfrm>
                    <a:off x="146304" y="2737104"/>
                    <a:ext cx="2877312" cy="2877312"/>
                  </a:xfrm>
                  <a:prstGeom prst="rect">
                    <a:avLst/>
                  </a:prstGeom>
                  <a:noFill/>
                  <a:ln w="9525">
                    <a:noFill/>
                    <a:miter lim="800000"/>
                    <a:headEnd/>
                    <a:tailEnd/>
                  </a:ln>
                </p:spPr>
              </p:pic>
              <p:sp>
                <p:nvSpPr>
                  <p:cNvPr id="24612" name="Text Box 17"/>
                  <p:cNvSpPr txBox="1">
                    <a:spLocks noChangeArrowheads="1"/>
                  </p:cNvSpPr>
                  <p:nvPr/>
                </p:nvSpPr>
                <p:spPr bwMode="auto">
                  <a:xfrm>
                    <a:off x="571980" y="3162834"/>
                    <a:ext cx="2025914" cy="2026170"/>
                  </a:xfrm>
                  <a:prstGeom prst="rect">
                    <a:avLst/>
                  </a:prstGeom>
                  <a:noFill/>
                  <a:ln w="9525">
                    <a:noFill/>
                    <a:miter lim="800000"/>
                    <a:headEnd/>
                    <a:tailEnd/>
                  </a:ln>
                </p:spPr>
                <p:txBody>
                  <a:bodyPr anchor="ctr"/>
                  <a:lstStyle/>
                  <a:p>
                    <a:pPr algn="ctr"/>
                    <a:endParaRPr lang="en-US">
                      <a:latin typeface="Calibri" pitchFamily="34" charset="0"/>
                    </a:endParaRPr>
                  </a:p>
                </p:txBody>
              </p:sp>
            </p:grpSp>
            <p:sp>
              <p:nvSpPr>
                <p:cNvPr id="208" name="Oval 207"/>
                <p:cNvSpPr/>
                <p:nvPr/>
              </p:nvSpPr>
              <p:spPr>
                <a:xfrm>
                  <a:off x="958293" y="1771181"/>
                  <a:ext cx="1067094" cy="678940"/>
                </a:xfrm>
                <a:prstGeom prst="ellipse">
                  <a:avLst/>
                </a:prstGeom>
                <a:gradFill flip="none" rotWithShape="1">
                  <a:gsLst>
                    <a:gs pos="0">
                      <a:srgbClr val="FFFFFF">
                        <a:alpha val="0"/>
                      </a:srgbClr>
                    </a:gs>
                    <a:gs pos="100000">
                      <a:schemeClr val="bg1">
                        <a:alpha val="25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a typeface="ＭＳ Ｐゴシック" pitchFamily="-110" charset="-128"/>
                  </a:endParaRPr>
                </a:p>
              </p:txBody>
            </p:sp>
            <p:sp>
              <p:nvSpPr>
                <p:cNvPr id="24610" name="AutoShape 202"/>
                <p:cNvSpPr>
                  <a:spLocks noChangeArrowheads="1"/>
                </p:cNvSpPr>
                <p:nvPr/>
              </p:nvSpPr>
              <p:spPr bwMode="auto">
                <a:xfrm rot="-6182610">
                  <a:off x="1237420" y="2208252"/>
                  <a:ext cx="700194" cy="1559747"/>
                </a:xfrm>
                <a:prstGeom prst="moon">
                  <a:avLst>
                    <a:gd name="adj" fmla="val 4301"/>
                  </a:avLst>
                </a:prstGeom>
                <a:gradFill rotWithShape="0">
                  <a:gsLst>
                    <a:gs pos="0">
                      <a:srgbClr val="767676">
                        <a:alpha val="0"/>
                      </a:srgbClr>
                    </a:gs>
                    <a:gs pos="100000">
                      <a:srgbClr val="FFFFFF">
                        <a:alpha val="29999"/>
                      </a:srgbClr>
                    </a:gs>
                  </a:gsLst>
                  <a:lin ang="5400000" scaled="1"/>
                </a:gradFill>
                <a:ln w="12700">
                  <a:noFill/>
                  <a:miter lim="800000"/>
                  <a:headEnd type="none" w="sm" len="sm"/>
                  <a:tailEnd type="none" w="sm" len="sm"/>
                </a:ln>
              </p:spPr>
              <p:txBody>
                <a:bodyPr vert="eaVert" wrap="none" anchor="ctr"/>
                <a:lstStyle/>
                <a:p>
                  <a:pPr algn="ctr" eaLnBrk="0" hangingPunct="0">
                    <a:lnSpc>
                      <a:spcPct val="90000"/>
                    </a:lnSpc>
                  </a:pPr>
                  <a:endParaRPr lang="en-US" sz="2800"/>
                </a:p>
              </p:txBody>
            </p:sp>
          </p:grpSp>
          <p:sp>
            <p:nvSpPr>
              <p:cNvPr id="7193" name="Text Box 55"/>
              <p:cNvSpPr txBox="1">
                <a:spLocks noChangeArrowheads="1"/>
              </p:cNvSpPr>
              <p:nvPr/>
            </p:nvSpPr>
            <p:spPr bwMode="auto">
              <a:xfrm>
                <a:off x="309727" y="5014851"/>
                <a:ext cx="1482589" cy="179241"/>
              </a:xfrm>
              <a:prstGeom prst="rect">
                <a:avLst/>
              </a:prstGeom>
              <a:noFill/>
              <a:ln w="12700">
                <a:noFill/>
                <a:miter lim="800000"/>
                <a:headEnd/>
                <a:tailEnd/>
              </a:ln>
            </p:spPr>
            <p:txBody>
              <a:bodyPr lIns="0" tIns="0" rIns="0" bIns="0">
                <a:spAutoFit/>
              </a:bodyPr>
              <a:lstStyle/>
              <a:p>
                <a:pPr marL="234950" indent="-234950" algn="ctr">
                  <a:defRPr/>
                </a:pPr>
                <a:r>
                  <a:rPr lang="en-US" sz="1800" b="1" dirty="0">
                    <a:solidFill>
                      <a:schemeClr val="bg1"/>
                    </a:solidFill>
                    <a:latin typeface="+mj-lt"/>
                    <a:ea typeface="Arial" charset="0"/>
                    <a:cs typeface="Franklin Gothic Book"/>
                  </a:rPr>
                  <a:t>Data Centers</a:t>
                </a:r>
              </a:p>
            </p:txBody>
          </p:sp>
        </p:grpSp>
        <p:grpSp>
          <p:nvGrpSpPr>
            <p:cNvPr id="12" name="Group 39"/>
            <p:cNvGrpSpPr>
              <a:grpSpLocks/>
            </p:cNvGrpSpPr>
            <p:nvPr/>
          </p:nvGrpSpPr>
          <p:grpSpPr bwMode="auto">
            <a:xfrm>
              <a:off x="6142038" y="2700338"/>
              <a:ext cx="3001962" cy="3122612"/>
              <a:chOff x="1966" y="1715"/>
              <a:chExt cx="1891" cy="1967"/>
            </a:xfrm>
          </p:grpSpPr>
          <p:sp>
            <p:nvSpPr>
              <p:cNvPr id="3" name="Oval 229"/>
              <p:cNvSpPr/>
              <p:nvPr/>
            </p:nvSpPr>
            <p:spPr>
              <a:xfrm>
                <a:off x="2082" y="3425"/>
                <a:ext cx="1580" cy="257"/>
              </a:xfrm>
              <a:prstGeom prst="ellipse">
                <a:avLst/>
              </a:prstGeom>
              <a:gradFill flip="none" rotWithShape="1">
                <a:gsLst>
                  <a:gs pos="0">
                    <a:schemeClr val="tx1"/>
                  </a:gs>
                  <a:gs pos="100000">
                    <a:schemeClr val="tx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a typeface="ＭＳ Ｐゴシック" pitchFamily="-65" charset="-128"/>
                </a:endParaRPr>
              </a:p>
            </p:txBody>
          </p:sp>
          <p:grpSp>
            <p:nvGrpSpPr>
              <p:cNvPr id="13" name="Group 209"/>
              <p:cNvGrpSpPr>
                <a:grpSpLocks/>
              </p:cNvGrpSpPr>
              <p:nvPr/>
            </p:nvGrpSpPr>
            <p:grpSpPr bwMode="auto">
              <a:xfrm>
                <a:off x="1966" y="1715"/>
                <a:ext cx="1891" cy="1812"/>
                <a:chOff x="204292" y="4256690"/>
                <a:chExt cx="1725178" cy="1652774"/>
              </a:xfrm>
            </p:grpSpPr>
            <p:grpSp>
              <p:nvGrpSpPr>
                <p:cNvPr id="14" name="Group 108"/>
                <p:cNvGrpSpPr>
                  <a:grpSpLocks/>
                </p:cNvGrpSpPr>
                <p:nvPr/>
              </p:nvGrpSpPr>
              <p:grpSpPr bwMode="auto">
                <a:xfrm>
                  <a:off x="204292" y="4256690"/>
                  <a:ext cx="1725178" cy="1652774"/>
                  <a:chOff x="641878" y="1692111"/>
                  <a:chExt cx="1725514" cy="1652456"/>
                </a:xfrm>
              </p:grpSpPr>
              <p:grpSp>
                <p:nvGrpSpPr>
                  <p:cNvPr id="15" name="Oval 199"/>
                  <p:cNvGrpSpPr>
                    <a:grpSpLocks/>
                  </p:cNvGrpSpPr>
                  <p:nvPr/>
                </p:nvGrpSpPr>
                <p:grpSpPr bwMode="auto">
                  <a:xfrm>
                    <a:off x="680721" y="1720487"/>
                    <a:ext cx="1608098" cy="1607220"/>
                    <a:chOff x="3188208" y="2773680"/>
                    <a:chExt cx="2798064" cy="2798064"/>
                  </a:xfrm>
                </p:grpSpPr>
                <p:pic>
                  <p:nvPicPr>
                    <p:cNvPr id="24603" name="Oval 199"/>
                    <p:cNvPicPr>
                      <a:picLocks noChangeArrowheads="1"/>
                    </p:cNvPicPr>
                    <p:nvPr/>
                  </p:nvPicPr>
                  <p:blipFill>
                    <a:blip r:embed="rId7" cstate="print"/>
                    <a:srcRect/>
                    <a:stretch>
                      <a:fillRect/>
                    </a:stretch>
                  </p:blipFill>
                  <p:spPr bwMode="auto">
                    <a:xfrm>
                      <a:off x="3188208" y="2773680"/>
                      <a:ext cx="2798064" cy="2798064"/>
                    </a:xfrm>
                    <a:prstGeom prst="rect">
                      <a:avLst/>
                    </a:prstGeom>
                    <a:noFill/>
                    <a:ln w="9525">
                      <a:noFill/>
                      <a:miter lim="800000"/>
                      <a:headEnd/>
                      <a:tailEnd/>
                    </a:ln>
                  </p:spPr>
                </p:pic>
                <p:sp>
                  <p:nvSpPr>
                    <p:cNvPr id="24604" name="Text Box 45"/>
                    <p:cNvSpPr txBox="1">
                      <a:spLocks noChangeArrowheads="1"/>
                    </p:cNvSpPr>
                    <p:nvPr/>
                  </p:nvSpPr>
                  <p:spPr bwMode="auto">
                    <a:xfrm rot="-392234">
                      <a:off x="3602323" y="3186063"/>
                      <a:ext cx="1968811" cy="1969889"/>
                    </a:xfrm>
                    <a:prstGeom prst="rect">
                      <a:avLst/>
                    </a:prstGeom>
                    <a:noFill/>
                    <a:ln w="9525">
                      <a:noFill/>
                      <a:miter lim="800000"/>
                      <a:headEnd/>
                      <a:tailEnd/>
                    </a:ln>
                  </p:spPr>
                  <p:txBody>
                    <a:bodyPr wrap="none" lIns="182880" anchor="ctr"/>
                    <a:lstStyle/>
                    <a:p>
                      <a:pPr algn="ctr" eaLnBrk="0" hangingPunct="0">
                        <a:lnSpc>
                          <a:spcPct val="90000"/>
                        </a:lnSpc>
                      </a:pPr>
                      <a:endParaRPr lang="en-US" sz="2800"/>
                    </a:p>
                  </p:txBody>
                </p:sp>
              </p:grpSp>
              <p:grpSp>
                <p:nvGrpSpPr>
                  <p:cNvPr id="16" name="Oval 213"/>
                  <p:cNvGrpSpPr>
                    <a:grpSpLocks/>
                  </p:cNvGrpSpPr>
                  <p:nvPr/>
                </p:nvGrpSpPr>
                <p:grpSpPr bwMode="auto">
                  <a:xfrm>
                    <a:off x="641878" y="1692111"/>
                    <a:ext cx="1650431" cy="1652456"/>
                    <a:chOff x="3120623" y="2724279"/>
                    <a:chExt cx="2871722" cy="2876820"/>
                  </a:xfrm>
                </p:grpSpPr>
                <p:pic>
                  <p:nvPicPr>
                    <p:cNvPr id="24601" name="Oval 213"/>
                    <p:cNvPicPr>
                      <a:picLocks noChangeArrowheads="1"/>
                    </p:cNvPicPr>
                    <p:nvPr/>
                  </p:nvPicPr>
                  <p:blipFill>
                    <a:blip r:embed="rId8" cstate="print"/>
                    <a:srcRect/>
                    <a:stretch>
                      <a:fillRect/>
                    </a:stretch>
                  </p:blipFill>
                  <p:spPr bwMode="auto">
                    <a:xfrm>
                      <a:off x="3120623" y="2724279"/>
                      <a:ext cx="2871722" cy="2876820"/>
                    </a:xfrm>
                    <a:prstGeom prst="rect">
                      <a:avLst/>
                    </a:prstGeom>
                    <a:noFill/>
                    <a:ln w="9525">
                      <a:noFill/>
                      <a:miter lim="800000"/>
                      <a:headEnd/>
                      <a:tailEnd/>
                    </a:ln>
                  </p:spPr>
                </p:pic>
                <p:sp>
                  <p:nvSpPr>
                    <p:cNvPr id="24602" name="Text Box 48"/>
                    <p:cNvSpPr txBox="1">
                      <a:spLocks noChangeArrowheads="1"/>
                    </p:cNvSpPr>
                    <p:nvPr/>
                  </p:nvSpPr>
                  <p:spPr bwMode="auto">
                    <a:xfrm>
                      <a:off x="3543607" y="3148546"/>
                      <a:ext cx="2025073" cy="2026171"/>
                    </a:xfrm>
                    <a:prstGeom prst="rect">
                      <a:avLst/>
                    </a:prstGeom>
                    <a:noFill/>
                    <a:ln w="9525">
                      <a:noFill/>
                      <a:miter lim="800000"/>
                      <a:headEnd/>
                      <a:tailEnd/>
                    </a:ln>
                  </p:spPr>
                  <p:txBody>
                    <a:bodyPr anchor="ctr"/>
                    <a:lstStyle/>
                    <a:p>
                      <a:pPr algn="ctr"/>
                      <a:endParaRPr lang="en-US">
                        <a:latin typeface="Calibri" pitchFamily="34" charset="0"/>
                      </a:endParaRPr>
                    </a:p>
                  </p:txBody>
                </p:sp>
              </p:grpSp>
              <p:sp>
                <p:nvSpPr>
                  <p:cNvPr id="215" name="Oval 214"/>
                  <p:cNvSpPr/>
                  <p:nvPr/>
                </p:nvSpPr>
                <p:spPr>
                  <a:xfrm>
                    <a:off x="950302" y="1770969"/>
                    <a:ext cx="1066660" cy="680026"/>
                  </a:xfrm>
                  <a:prstGeom prst="ellipse">
                    <a:avLst/>
                  </a:prstGeom>
                  <a:gradFill flip="none" rotWithShape="1">
                    <a:gsLst>
                      <a:gs pos="0">
                        <a:srgbClr val="FFFFFF">
                          <a:alpha val="0"/>
                        </a:srgbClr>
                      </a:gs>
                      <a:gs pos="100000">
                        <a:schemeClr val="bg1">
                          <a:alpha val="25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a typeface="ＭＳ Ｐゴシック" pitchFamily="-65" charset="-128"/>
                    </a:endParaRPr>
                  </a:p>
                </p:txBody>
              </p:sp>
              <p:sp>
                <p:nvSpPr>
                  <p:cNvPr id="24600" name="AutoShape 202"/>
                  <p:cNvSpPr>
                    <a:spLocks noChangeArrowheads="1"/>
                  </p:cNvSpPr>
                  <p:nvPr/>
                </p:nvSpPr>
                <p:spPr bwMode="auto">
                  <a:xfrm rot="-6182610">
                    <a:off x="1237421" y="2208252"/>
                    <a:ext cx="700194" cy="1559748"/>
                  </a:xfrm>
                  <a:prstGeom prst="moon">
                    <a:avLst>
                      <a:gd name="adj" fmla="val 4301"/>
                    </a:avLst>
                  </a:prstGeom>
                  <a:gradFill rotWithShape="0">
                    <a:gsLst>
                      <a:gs pos="0">
                        <a:srgbClr val="767676">
                          <a:alpha val="0"/>
                        </a:srgbClr>
                      </a:gs>
                      <a:gs pos="100000">
                        <a:srgbClr val="FFFFFF">
                          <a:alpha val="29999"/>
                        </a:srgbClr>
                      </a:gs>
                    </a:gsLst>
                    <a:lin ang="5400000" scaled="1"/>
                  </a:gradFill>
                  <a:ln w="12700">
                    <a:noFill/>
                    <a:miter lim="800000"/>
                    <a:headEnd type="none" w="sm" len="sm"/>
                    <a:tailEnd type="none" w="sm" len="sm"/>
                  </a:ln>
                </p:spPr>
                <p:txBody>
                  <a:bodyPr rot="10800000" wrap="none" anchor="ctr"/>
                  <a:lstStyle/>
                  <a:p>
                    <a:pPr algn="ctr" eaLnBrk="0" hangingPunct="0">
                      <a:lnSpc>
                        <a:spcPct val="90000"/>
                      </a:lnSpc>
                    </a:pPr>
                    <a:endParaRPr lang="en-US" sz="2800"/>
                  </a:p>
                </p:txBody>
              </p:sp>
            </p:grpSp>
            <p:sp>
              <p:nvSpPr>
                <p:cNvPr id="24596" name="Text Box 55"/>
                <p:cNvSpPr txBox="1">
                  <a:spLocks noChangeArrowheads="1"/>
                </p:cNvSpPr>
                <p:nvPr/>
              </p:nvSpPr>
              <p:spPr bwMode="auto">
                <a:xfrm>
                  <a:off x="240099" y="5018177"/>
                  <a:ext cx="1680250" cy="178729"/>
                </a:xfrm>
                <a:prstGeom prst="rect">
                  <a:avLst/>
                </a:prstGeom>
                <a:noFill/>
                <a:ln w="12700">
                  <a:noFill/>
                  <a:miter lim="800000"/>
                  <a:headEnd/>
                  <a:tailEnd/>
                </a:ln>
              </p:spPr>
              <p:txBody>
                <a:bodyPr lIns="0" tIns="0" rIns="0" bIns="0">
                  <a:spAutoFit/>
                </a:bodyPr>
                <a:lstStyle/>
                <a:p>
                  <a:pPr marL="234950" indent="-234950" algn="ctr"/>
                  <a:r>
                    <a:rPr lang="en-US" sz="1800" b="1">
                      <a:solidFill>
                        <a:schemeClr val="bg1"/>
                      </a:solidFill>
                      <a:latin typeface="Franklin Gothic Demi" charset="0"/>
                      <a:cs typeface="Arial" pitchFamily="34" charset="0"/>
                    </a:rPr>
                    <a:t>Campus Networks</a:t>
                  </a:r>
                  <a:endParaRPr lang="en-US" sz="1800" b="1" i="1">
                    <a:solidFill>
                      <a:schemeClr val="bg1"/>
                    </a:solidFill>
                    <a:latin typeface="Franklin Gothic Demi" charset="0"/>
                    <a:cs typeface="Arial" pitchFamily="34" charset="0"/>
                  </a:endParaRPr>
                </a:p>
              </p:txBody>
            </p:sp>
          </p:grpSp>
        </p:grpSp>
      </p:grpSp>
      <p:grpSp>
        <p:nvGrpSpPr>
          <p:cNvPr id="17" name="Group 21"/>
          <p:cNvGrpSpPr>
            <a:grpSpLocks/>
          </p:cNvGrpSpPr>
          <p:nvPr/>
        </p:nvGrpSpPr>
        <p:grpSpPr bwMode="auto">
          <a:xfrm>
            <a:off x="8567738" y="6464300"/>
            <a:ext cx="457200" cy="306388"/>
            <a:chOff x="3210911" y="2165350"/>
            <a:chExt cx="1137252" cy="762927"/>
          </a:xfrm>
        </p:grpSpPr>
        <p:sp>
          <p:nvSpPr>
            <p:cNvPr id="24586" name="Freeform 67"/>
            <p:cNvSpPr>
              <a:spLocks noEditPoints="1"/>
            </p:cNvSpPr>
            <p:nvPr/>
          </p:nvSpPr>
          <p:spPr bwMode="black">
            <a:xfrm>
              <a:off x="3210911" y="2165817"/>
              <a:ext cx="1049411" cy="762460"/>
            </a:xfrm>
            <a:custGeom>
              <a:avLst/>
              <a:gdLst>
                <a:gd name="T0" fmla="*/ 2147483647 w 1902"/>
                <a:gd name="T1" fmla="*/ 0 h 1382"/>
                <a:gd name="T2" fmla="*/ 2147483647 w 1902"/>
                <a:gd name="T3" fmla="*/ 2147483647 h 1382"/>
                <a:gd name="T4" fmla="*/ 2147483647 w 1902"/>
                <a:gd name="T5" fmla="*/ 2147483647 h 1382"/>
                <a:gd name="T6" fmla="*/ 2147483647 w 1902"/>
                <a:gd name="T7" fmla="*/ 2147483647 h 1382"/>
                <a:gd name="T8" fmla="*/ 2147483647 w 1902"/>
                <a:gd name="T9" fmla="*/ 2147483647 h 1382"/>
                <a:gd name="T10" fmla="*/ 0 w 1902"/>
                <a:gd name="T11" fmla="*/ 2147483647 h 1382"/>
                <a:gd name="T12" fmla="*/ 2147483647 w 1902"/>
                <a:gd name="T13" fmla="*/ 2147483647 h 1382"/>
                <a:gd name="T14" fmla="*/ 0 w 1902"/>
                <a:gd name="T15" fmla="*/ 0 h 1382"/>
                <a:gd name="T16" fmla="*/ 2147483647 w 1902"/>
                <a:gd name="T17" fmla="*/ 0 h 1382"/>
                <a:gd name="T18" fmla="*/ 2147483647 w 1902"/>
                <a:gd name="T19" fmla="*/ 2147483647 h 1382"/>
                <a:gd name="T20" fmla="*/ 2147483647 w 1902"/>
                <a:gd name="T21" fmla="*/ 2147483647 h 1382"/>
                <a:gd name="T22" fmla="*/ 2147483647 w 1902"/>
                <a:gd name="T23" fmla="*/ 2147483647 h 1382"/>
                <a:gd name="T24" fmla="*/ 2147483647 w 1902"/>
                <a:gd name="T25" fmla="*/ 2147483647 h 1382"/>
                <a:gd name="T26" fmla="*/ 2147483647 w 1902"/>
                <a:gd name="T27" fmla="*/ 2147483647 h 1382"/>
                <a:gd name="T28" fmla="*/ 2147483647 w 1902"/>
                <a:gd name="T29" fmla="*/ 2147483647 h 1382"/>
                <a:gd name="T30" fmla="*/ 2147483647 w 1902"/>
                <a:gd name="T31" fmla="*/ 2147483647 h 1382"/>
                <a:gd name="T32" fmla="*/ 2147483647 w 1902"/>
                <a:gd name="T33" fmla="*/ 2147483647 h 1382"/>
                <a:gd name="T34" fmla="*/ 2147483647 w 1902"/>
                <a:gd name="T35" fmla="*/ 2147483647 h 1382"/>
                <a:gd name="T36" fmla="*/ 2147483647 w 1902"/>
                <a:gd name="T37" fmla="*/ 2147483647 h 13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02"/>
                <a:gd name="T58" fmla="*/ 0 h 1382"/>
                <a:gd name="T59" fmla="*/ 1902 w 1902"/>
                <a:gd name="T60" fmla="*/ 1382 h 13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02" h="1382">
                  <a:moveTo>
                    <a:pt x="1511" y="0"/>
                  </a:moveTo>
                  <a:cubicBezTo>
                    <a:pt x="1727" y="0"/>
                    <a:pt x="1902" y="174"/>
                    <a:pt x="1902" y="390"/>
                  </a:cubicBezTo>
                  <a:cubicBezTo>
                    <a:pt x="1902" y="511"/>
                    <a:pt x="1846" y="619"/>
                    <a:pt x="1760" y="691"/>
                  </a:cubicBezTo>
                  <a:cubicBezTo>
                    <a:pt x="1846" y="762"/>
                    <a:pt x="1902" y="870"/>
                    <a:pt x="1902" y="992"/>
                  </a:cubicBezTo>
                  <a:cubicBezTo>
                    <a:pt x="1902" y="1207"/>
                    <a:pt x="1727" y="1382"/>
                    <a:pt x="1511" y="1382"/>
                  </a:cubicBezTo>
                  <a:cubicBezTo>
                    <a:pt x="0" y="1382"/>
                    <a:pt x="0" y="1382"/>
                    <a:pt x="0" y="1382"/>
                  </a:cubicBezTo>
                  <a:cubicBezTo>
                    <a:pt x="387" y="991"/>
                    <a:pt x="755" y="790"/>
                    <a:pt x="1044" y="691"/>
                  </a:cubicBezTo>
                  <a:cubicBezTo>
                    <a:pt x="755" y="592"/>
                    <a:pt x="387" y="391"/>
                    <a:pt x="0" y="0"/>
                  </a:cubicBezTo>
                  <a:lnTo>
                    <a:pt x="1511" y="0"/>
                  </a:lnTo>
                  <a:close/>
                  <a:moveTo>
                    <a:pt x="1492" y="195"/>
                  </a:moveTo>
                  <a:cubicBezTo>
                    <a:pt x="537" y="195"/>
                    <a:pt x="537" y="195"/>
                    <a:pt x="537" y="195"/>
                  </a:cubicBezTo>
                  <a:cubicBezTo>
                    <a:pt x="981" y="514"/>
                    <a:pt x="1284" y="585"/>
                    <a:pt x="1492" y="585"/>
                  </a:cubicBezTo>
                  <a:cubicBezTo>
                    <a:pt x="1600" y="585"/>
                    <a:pt x="1687" y="497"/>
                    <a:pt x="1687" y="390"/>
                  </a:cubicBezTo>
                  <a:cubicBezTo>
                    <a:pt x="1687" y="282"/>
                    <a:pt x="1600" y="195"/>
                    <a:pt x="1492" y="195"/>
                  </a:cubicBezTo>
                  <a:close/>
                  <a:moveTo>
                    <a:pt x="1492" y="797"/>
                  </a:moveTo>
                  <a:cubicBezTo>
                    <a:pt x="1284" y="797"/>
                    <a:pt x="981" y="868"/>
                    <a:pt x="537" y="1187"/>
                  </a:cubicBezTo>
                  <a:cubicBezTo>
                    <a:pt x="1492" y="1187"/>
                    <a:pt x="1492" y="1187"/>
                    <a:pt x="1492" y="1187"/>
                  </a:cubicBezTo>
                  <a:cubicBezTo>
                    <a:pt x="1600" y="1187"/>
                    <a:pt x="1687" y="1099"/>
                    <a:pt x="1687" y="992"/>
                  </a:cubicBezTo>
                  <a:cubicBezTo>
                    <a:pt x="1687" y="884"/>
                    <a:pt x="1600" y="797"/>
                    <a:pt x="1492" y="797"/>
                  </a:cubicBezTo>
                  <a:close/>
                </a:path>
              </a:pathLst>
            </a:custGeom>
            <a:solidFill>
              <a:srgbClr val="FF0000"/>
            </a:solidFill>
            <a:ln w="9525">
              <a:noFill/>
              <a:round/>
              <a:headEnd/>
              <a:tailEnd/>
            </a:ln>
          </p:spPr>
          <p:txBody>
            <a:bodyPr/>
            <a:lstStyle/>
            <a:p>
              <a:endParaRPr lang="en-US"/>
            </a:p>
          </p:txBody>
        </p:sp>
        <p:sp>
          <p:nvSpPr>
            <p:cNvPr id="24587" name="Freeform 68"/>
            <p:cNvSpPr>
              <a:spLocks noEditPoints="1"/>
            </p:cNvSpPr>
            <p:nvPr/>
          </p:nvSpPr>
          <p:spPr bwMode="black">
            <a:xfrm>
              <a:off x="4260323" y="2165350"/>
              <a:ext cx="87840" cy="87805"/>
            </a:xfrm>
            <a:custGeom>
              <a:avLst/>
              <a:gdLst>
                <a:gd name="T0" fmla="*/ 2147483647 w 159"/>
                <a:gd name="T1" fmla="*/ 2147483647 h 159"/>
                <a:gd name="T2" fmla="*/ 2147483647 w 159"/>
                <a:gd name="T3" fmla="*/ 2147483647 h 159"/>
                <a:gd name="T4" fmla="*/ 2147483647 w 159"/>
                <a:gd name="T5" fmla="*/ 2147483647 h 159"/>
                <a:gd name="T6" fmla="*/ 2147483647 w 159"/>
                <a:gd name="T7" fmla="*/ 2147483647 h 159"/>
                <a:gd name="T8" fmla="*/ 0 w 159"/>
                <a:gd name="T9" fmla="*/ 2147483647 h 159"/>
                <a:gd name="T10" fmla="*/ 2147483647 w 159"/>
                <a:gd name="T11" fmla="*/ 2147483647 h 159"/>
                <a:gd name="T12" fmla="*/ 2147483647 w 159"/>
                <a:gd name="T13" fmla="*/ 0 h 159"/>
                <a:gd name="T14" fmla="*/ 2147483647 w 159"/>
                <a:gd name="T15" fmla="*/ 2147483647 h 159"/>
                <a:gd name="T16" fmla="*/ 2147483647 w 159"/>
                <a:gd name="T17" fmla="*/ 2147483647 h 159"/>
                <a:gd name="T18" fmla="*/ 2147483647 w 159"/>
                <a:gd name="T19" fmla="*/ 2147483647 h 159"/>
                <a:gd name="T20" fmla="*/ 2147483647 w 159"/>
                <a:gd name="T21" fmla="*/ 2147483647 h 159"/>
                <a:gd name="T22" fmla="*/ 2147483647 w 159"/>
                <a:gd name="T23" fmla="*/ 2147483647 h 159"/>
                <a:gd name="T24" fmla="*/ 2147483647 w 159"/>
                <a:gd name="T25" fmla="*/ 2147483647 h 159"/>
                <a:gd name="T26" fmla="*/ 2147483647 w 159"/>
                <a:gd name="T27" fmla="*/ 2147483647 h 159"/>
                <a:gd name="T28" fmla="*/ 2147483647 w 159"/>
                <a:gd name="T29" fmla="*/ 2147483647 h 159"/>
                <a:gd name="T30" fmla="*/ 2147483647 w 159"/>
                <a:gd name="T31" fmla="*/ 2147483647 h 159"/>
                <a:gd name="T32" fmla="*/ 2147483647 w 159"/>
                <a:gd name="T33" fmla="*/ 2147483647 h 159"/>
                <a:gd name="T34" fmla="*/ 2147483647 w 159"/>
                <a:gd name="T35" fmla="*/ 2147483647 h 159"/>
                <a:gd name="T36" fmla="*/ 2147483647 w 159"/>
                <a:gd name="T37" fmla="*/ 2147483647 h 159"/>
                <a:gd name="T38" fmla="*/ 2147483647 w 159"/>
                <a:gd name="T39" fmla="*/ 2147483647 h 159"/>
                <a:gd name="T40" fmla="*/ 2147483647 w 159"/>
                <a:gd name="T41" fmla="*/ 2147483647 h 159"/>
                <a:gd name="T42" fmla="*/ 2147483647 w 159"/>
                <a:gd name="T43" fmla="*/ 2147483647 h 159"/>
                <a:gd name="T44" fmla="*/ 2147483647 w 159"/>
                <a:gd name="T45" fmla="*/ 2147483647 h 159"/>
                <a:gd name="T46" fmla="*/ 2147483647 w 159"/>
                <a:gd name="T47" fmla="*/ 2147483647 h 159"/>
                <a:gd name="T48" fmla="*/ 2147483647 w 159"/>
                <a:gd name="T49" fmla="*/ 2147483647 h 159"/>
                <a:gd name="T50" fmla="*/ 2147483647 w 159"/>
                <a:gd name="T51" fmla="*/ 2147483647 h 159"/>
                <a:gd name="T52" fmla="*/ 2147483647 w 159"/>
                <a:gd name="T53" fmla="*/ 2147483647 h 159"/>
                <a:gd name="T54" fmla="*/ 2147483647 w 159"/>
                <a:gd name="T55" fmla="*/ 2147483647 h 159"/>
                <a:gd name="T56" fmla="*/ 2147483647 w 159"/>
                <a:gd name="T57" fmla="*/ 2147483647 h 159"/>
                <a:gd name="T58" fmla="*/ 2147483647 w 159"/>
                <a:gd name="T59" fmla="*/ 2147483647 h 159"/>
                <a:gd name="T60" fmla="*/ 2147483647 w 159"/>
                <a:gd name="T61" fmla="*/ 2147483647 h 159"/>
                <a:gd name="T62" fmla="*/ 2147483647 w 159"/>
                <a:gd name="T63" fmla="*/ 2147483647 h 159"/>
                <a:gd name="T64" fmla="*/ 2147483647 w 159"/>
                <a:gd name="T65" fmla="*/ 2147483647 h 159"/>
                <a:gd name="T66" fmla="*/ 2147483647 w 159"/>
                <a:gd name="T67" fmla="*/ 2147483647 h 159"/>
                <a:gd name="T68" fmla="*/ 2147483647 w 159"/>
                <a:gd name="T69" fmla="*/ 2147483647 h 159"/>
                <a:gd name="T70" fmla="*/ 2147483647 w 159"/>
                <a:gd name="T71" fmla="*/ 2147483647 h 159"/>
                <a:gd name="T72" fmla="*/ 2147483647 w 159"/>
                <a:gd name="T73" fmla="*/ 2147483647 h 159"/>
                <a:gd name="T74" fmla="*/ 2147483647 w 159"/>
                <a:gd name="T75" fmla="*/ 2147483647 h 159"/>
                <a:gd name="T76" fmla="*/ 2147483647 w 159"/>
                <a:gd name="T77" fmla="*/ 2147483647 h 15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9"/>
                <a:gd name="T118" fmla="*/ 0 h 159"/>
                <a:gd name="T119" fmla="*/ 159 w 159"/>
                <a:gd name="T120" fmla="*/ 159 h 15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9" h="159">
                  <a:moveTo>
                    <a:pt x="159" y="80"/>
                  </a:moveTo>
                  <a:cubicBezTo>
                    <a:pt x="159" y="102"/>
                    <a:pt x="151" y="120"/>
                    <a:pt x="135" y="136"/>
                  </a:cubicBezTo>
                  <a:cubicBezTo>
                    <a:pt x="120" y="152"/>
                    <a:pt x="101" y="159"/>
                    <a:pt x="79" y="159"/>
                  </a:cubicBezTo>
                  <a:cubicBezTo>
                    <a:pt x="57" y="159"/>
                    <a:pt x="39" y="152"/>
                    <a:pt x="23" y="136"/>
                  </a:cubicBezTo>
                  <a:cubicBezTo>
                    <a:pt x="8" y="120"/>
                    <a:pt x="0" y="102"/>
                    <a:pt x="0" y="80"/>
                  </a:cubicBezTo>
                  <a:cubicBezTo>
                    <a:pt x="0" y="58"/>
                    <a:pt x="8" y="39"/>
                    <a:pt x="23" y="24"/>
                  </a:cubicBezTo>
                  <a:cubicBezTo>
                    <a:pt x="39" y="8"/>
                    <a:pt x="57" y="0"/>
                    <a:pt x="79" y="0"/>
                  </a:cubicBezTo>
                  <a:cubicBezTo>
                    <a:pt x="101" y="0"/>
                    <a:pt x="120" y="8"/>
                    <a:pt x="135" y="24"/>
                  </a:cubicBezTo>
                  <a:cubicBezTo>
                    <a:pt x="151" y="39"/>
                    <a:pt x="159" y="58"/>
                    <a:pt x="159" y="80"/>
                  </a:cubicBezTo>
                  <a:close/>
                  <a:moveTo>
                    <a:pt x="147" y="80"/>
                  </a:moveTo>
                  <a:cubicBezTo>
                    <a:pt x="147" y="61"/>
                    <a:pt x="141" y="45"/>
                    <a:pt x="127" y="32"/>
                  </a:cubicBezTo>
                  <a:cubicBezTo>
                    <a:pt x="114" y="18"/>
                    <a:pt x="98" y="12"/>
                    <a:pt x="79" y="12"/>
                  </a:cubicBezTo>
                  <a:cubicBezTo>
                    <a:pt x="61" y="12"/>
                    <a:pt x="44" y="18"/>
                    <a:pt x="31" y="32"/>
                  </a:cubicBezTo>
                  <a:cubicBezTo>
                    <a:pt x="18" y="45"/>
                    <a:pt x="11" y="61"/>
                    <a:pt x="11" y="80"/>
                  </a:cubicBezTo>
                  <a:cubicBezTo>
                    <a:pt x="11" y="99"/>
                    <a:pt x="18" y="115"/>
                    <a:pt x="31" y="128"/>
                  </a:cubicBezTo>
                  <a:cubicBezTo>
                    <a:pt x="44" y="141"/>
                    <a:pt x="60" y="148"/>
                    <a:pt x="79" y="148"/>
                  </a:cubicBezTo>
                  <a:cubicBezTo>
                    <a:pt x="98" y="148"/>
                    <a:pt x="114" y="141"/>
                    <a:pt x="127" y="128"/>
                  </a:cubicBezTo>
                  <a:cubicBezTo>
                    <a:pt x="141" y="115"/>
                    <a:pt x="147" y="99"/>
                    <a:pt x="147" y="80"/>
                  </a:cubicBezTo>
                  <a:close/>
                  <a:moveTo>
                    <a:pt x="117" y="126"/>
                  </a:moveTo>
                  <a:cubicBezTo>
                    <a:pt x="102" y="126"/>
                    <a:pt x="102" y="126"/>
                    <a:pt x="102" y="126"/>
                  </a:cubicBezTo>
                  <a:cubicBezTo>
                    <a:pt x="84" y="87"/>
                    <a:pt x="84" y="87"/>
                    <a:pt x="84" y="87"/>
                  </a:cubicBezTo>
                  <a:cubicBezTo>
                    <a:pt x="58" y="87"/>
                    <a:pt x="58" y="87"/>
                    <a:pt x="58" y="87"/>
                  </a:cubicBezTo>
                  <a:cubicBezTo>
                    <a:pt x="58" y="126"/>
                    <a:pt x="58" y="126"/>
                    <a:pt x="58" y="126"/>
                  </a:cubicBezTo>
                  <a:cubicBezTo>
                    <a:pt x="45" y="126"/>
                    <a:pt x="45" y="126"/>
                    <a:pt x="45" y="126"/>
                  </a:cubicBezTo>
                  <a:cubicBezTo>
                    <a:pt x="45" y="34"/>
                    <a:pt x="45" y="34"/>
                    <a:pt x="45" y="34"/>
                  </a:cubicBezTo>
                  <a:cubicBezTo>
                    <a:pt x="84" y="34"/>
                    <a:pt x="84" y="34"/>
                    <a:pt x="84" y="34"/>
                  </a:cubicBezTo>
                  <a:cubicBezTo>
                    <a:pt x="94" y="34"/>
                    <a:pt x="102" y="36"/>
                    <a:pt x="108" y="42"/>
                  </a:cubicBezTo>
                  <a:cubicBezTo>
                    <a:pt x="113" y="47"/>
                    <a:pt x="115" y="53"/>
                    <a:pt x="115" y="60"/>
                  </a:cubicBezTo>
                  <a:cubicBezTo>
                    <a:pt x="115" y="65"/>
                    <a:pt x="114" y="69"/>
                    <a:pt x="111" y="74"/>
                  </a:cubicBezTo>
                  <a:cubicBezTo>
                    <a:pt x="108" y="78"/>
                    <a:pt x="104" y="82"/>
                    <a:pt x="98" y="84"/>
                  </a:cubicBezTo>
                  <a:lnTo>
                    <a:pt x="117" y="126"/>
                  </a:lnTo>
                  <a:close/>
                  <a:moveTo>
                    <a:pt x="58" y="76"/>
                  </a:moveTo>
                  <a:cubicBezTo>
                    <a:pt x="82" y="76"/>
                    <a:pt x="82" y="76"/>
                    <a:pt x="82" y="76"/>
                  </a:cubicBezTo>
                  <a:cubicBezTo>
                    <a:pt x="89" y="76"/>
                    <a:pt x="93" y="74"/>
                    <a:pt x="96" y="71"/>
                  </a:cubicBezTo>
                  <a:cubicBezTo>
                    <a:pt x="99" y="68"/>
                    <a:pt x="101" y="64"/>
                    <a:pt x="101" y="60"/>
                  </a:cubicBezTo>
                  <a:cubicBezTo>
                    <a:pt x="101" y="55"/>
                    <a:pt x="99" y="51"/>
                    <a:pt x="96" y="49"/>
                  </a:cubicBezTo>
                  <a:cubicBezTo>
                    <a:pt x="93" y="46"/>
                    <a:pt x="89" y="45"/>
                    <a:pt x="84" y="45"/>
                  </a:cubicBezTo>
                  <a:cubicBezTo>
                    <a:pt x="58" y="45"/>
                    <a:pt x="58" y="45"/>
                    <a:pt x="58" y="45"/>
                  </a:cubicBezTo>
                  <a:lnTo>
                    <a:pt x="58" y="76"/>
                  </a:lnTo>
                  <a:close/>
                </a:path>
              </a:pathLst>
            </a:custGeom>
            <a:solidFill>
              <a:srgbClr val="FF0000"/>
            </a:solidFill>
            <a:ln w="9525">
              <a:noFill/>
              <a:round/>
              <a:headEnd/>
              <a:tailEnd/>
            </a:ln>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Title 1"/>
          <p:cNvSpPr>
            <a:spLocks noGrp="1"/>
          </p:cNvSpPr>
          <p:nvPr>
            <p:ph type="title" idx="4294967295"/>
          </p:nvPr>
        </p:nvSpPr>
        <p:spPr>
          <a:xfrm>
            <a:off x="152400" y="201847"/>
            <a:ext cx="8839200" cy="560153"/>
          </a:xfrm>
        </p:spPr>
        <p:txBody>
          <a:bodyPr anchor="b"/>
          <a:lstStyle/>
          <a:p>
            <a:pPr algn="ctr"/>
            <a:r>
              <a:rPr lang="en-US" dirty="0" smtClean="0"/>
              <a:t>Why Customers should buy Brocade IP</a:t>
            </a:r>
            <a:endParaRPr lang="en-AU" dirty="0" smtClean="0"/>
          </a:p>
        </p:txBody>
      </p:sp>
      <p:sp>
        <p:nvSpPr>
          <p:cNvPr id="824323" name="Content Placeholder 2"/>
          <p:cNvSpPr>
            <a:spLocks noGrp="1"/>
          </p:cNvSpPr>
          <p:nvPr>
            <p:ph idx="4294967295"/>
          </p:nvPr>
        </p:nvSpPr>
        <p:spPr>
          <a:xfrm>
            <a:off x="457200" y="1219200"/>
            <a:ext cx="8229600" cy="4953000"/>
          </a:xfrm>
        </p:spPr>
        <p:txBody>
          <a:bodyPr/>
          <a:lstStyle/>
          <a:p>
            <a:pPr marL="347663" indent="-347663"/>
            <a:endParaRPr lang="en-US" dirty="0" smtClean="0"/>
          </a:p>
          <a:p>
            <a:pPr marL="347663" indent="-347663"/>
            <a:r>
              <a:rPr lang="en-US" dirty="0" smtClean="0"/>
              <a:t>Faster</a:t>
            </a:r>
          </a:p>
          <a:p>
            <a:pPr marL="347663" indent="-347663"/>
            <a:r>
              <a:rPr lang="en-US" dirty="0" smtClean="0"/>
              <a:t>Cheaper</a:t>
            </a:r>
          </a:p>
          <a:p>
            <a:pPr marL="347663" indent="-347663"/>
            <a:r>
              <a:rPr lang="en-US" dirty="0" smtClean="0"/>
              <a:t>Smaller</a:t>
            </a:r>
          </a:p>
          <a:p>
            <a:pPr marL="347663" indent="-347663"/>
            <a:r>
              <a:rPr lang="en-US" dirty="0" smtClean="0"/>
              <a:t>Greener</a:t>
            </a:r>
          </a:p>
          <a:p>
            <a:pPr marL="347663" indent="-347663"/>
            <a:r>
              <a:rPr lang="en-US" dirty="0" smtClean="0"/>
              <a:t>Easier</a:t>
            </a:r>
            <a:endParaRPr lang="en-AU" dirty="0" smtClean="0"/>
          </a:p>
        </p:txBody>
      </p:sp>
      <p:grpSp>
        <p:nvGrpSpPr>
          <p:cNvPr id="2" name="Group 5"/>
          <p:cNvGrpSpPr>
            <a:grpSpLocks/>
          </p:cNvGrpSpPr>
          <p:nvPr/>
        </p:nvGrpSpPr>
        <p:grpSpPr bwMode="auto">
          <a:xfrm>
            <a:off x="1905000" y="1066800"/>
            <a:ext cx="6781800" cy="1277938"/>
            <a:chOff x="1200" y="672"/>
            <a:chExt cx="4272" cy="805"/>
          </a:xfrm>
        </p:grpSpPr>
        <p:sp>
          <p:nvSpPr>
            <p:cNvPr id="824326" name="Text Box 6"/>
            <p:cNvSpPr txBox="1">
              <a:spLocks noChangeArrowheads="1"/>
            </p:cNvSpPr>
            <p:nvPr/>
          </p:nvSpPr>
          <p:spPr bwMode="auto">
            <a:xfrm>
              <a:off x="1872" y="672"/>
              <a:ext cx="3600" cy="805"/>
            </a:xfrm>
            <a:prstGeom prst="rect">
              <a:avLst/>
            </a:prstGeom>
            <a:noFill/>
            <a:ln w="9525">
              <a:solidFill>
                <a:schemeClr val="tx1"/>
              </a:solidFill>
              <a:miter lim="800000"/>
              <a:headEnd/>
              <a:tailEnd/>
            </a:ln>
            <a:effectLst/>
          </p:spPr>
          <p:txBody>
            <a:bodyPr>
              <a:spAutoFit/>
            </a:bodyPr>
            <a:lstStyle/>
            <a:p>
              <a:pPr>
                <a:spcBef>
                  <a:spcPct val="50000"/>
                </a:spcBef>
              </a:pPr>
              <a:r>
                <a:rPr lang="en-US" sz="1400" b="1" dirty="0"/>
                <a:t>Up to </a:t>
              </a:r>
              <a:r>
                <a:rPr lang="en-US" sz="1400" b="1" dirty="0" smtClean="0"/>
                <a:t>256 </a:t>
              </a:r>
              <a:r>
                <a:rPr lang="en-US" sz="1400" b="1" dirty="0"/>
                <a:t>10GE or </a:t>
              </a:r>
              <a:r>
                <a:rPr lang="en-US" sz="1400" b="1" dirty="0" smtClean="0"/>
                <a:t>1536 </a:t>
              </a:r>
              <a:r>
                <a:rPr lang="en-US" sz="1400" b="1" dirty="0"/>
                <a:t>GE wire speed ports in a single chassis</a:t>
              </a:r>
            </a:p>
            <a:p>
              <a:pPr>
                <a:spcBef>
                  <a:spcPct val="50000"/>
                </a:spcBef>
              </a:pPr>
              <a:r>
                <a:rPr lang="en-US" sz="1400" b="1" dirty="0" smtClean="0"/>
                <a:t>15.36Tbps </a:t>
              </a:r>
              <a:r>
                <a:rPr lang="en-US" sz="1400" b="1" dirty="0"/>
                <a:t>switch fabric capacity in a single </a:t>
              </a:r>
              <a:r>
                <a:rPr lang="en-US" sz="1400" b="1" dirty="0" smtClean="0"/>
                <a:t>chassis</a:t>
              </a:r>
            </a:p>
            <a:p>
              <a:pPr>
                <a:spcBef>
                  <a:spcPct val="50000"/>
                </a:spcBef>
              </a:pPr>
              <a:r>
                <a:rPr lang="en-US" sz="1400" b="1" dirty="0" smtClean="0"/>
                <a:t>100Gig available now</a:t>
              </a:r>
              <a:endParaRPr lang="en-US" sz="1400" b="1" dirty="0"/>
            </a:p>
            <a:p>
              <a:pPr>
                <a:spcBef>
                  <a:spcPct val="50000"/>
                </a:spcBef>
              </a:pPr>
              <a:r>
                <a:rPr lang="en-US" sz="1400" b="1" dirty="0"/>
                <a:t>70Gbps Layer 4-7 throughput, 14 million DNS queries/sec</a:t>
              </a:r>
            </a:p>
          </p:txBody>
        </p:sp>
        <p:sp>
          <p:nvSpPr>
            <p:cNvPr id="824327" name="Line 7"/>
            <p:cNvSpPr>
              <a:spLocks noChangeShapeType="1"/>
            </p:cNvSpPr>
            <p:nvPr/>
          </p:nvSpPr>
          <p:spPr bwMode="auto">
            <a:xfrm flipV="1">
              <a:off x="1200" y="1008"/>
              <a:ext cx="624" cy="288"/>
            </a:xfrm>
            <a:prstGeom prst="line">
              <a:avLst/>
            </a:prstGeom>
            <a:noFill/>
            <a:ln w="9525">
              <a:solidFill>
                <a:schemeClr val="tx1"/>
              </a:solidFill>
              <a:round/>
              <a:headEnd/>
              <a:tailEnd type="triangle" w="med" len="med"/>
            </a:ln>
            <a:effectLst/>
          </p:spPr>
          <p:txBody>
            <a:bodyPr/>
            <a:lstStyle/>
            <a:p>
              <a:endParaRPr lang="en-US" sz="1600"/>
            </a:p>
          </p:txBody>
        </p:sp>
      </p:grpSp>
      <p:grpSp>
        <p:nvGrpSpPr>
          <p:cNvPr id="3" name="Group 8"/>
          <p:cNvGrpSpPr>
            <a:grpSpLocks/>
          </p:cNvGrpSpPr>
          <p:nvPr/>
        </p:nvGrpSpPr>
        <p:grpSpPr bwMode="auto">
          <a:xfrm>
            <a:off x="2168525" y="2461338"/>
            <a:ext cx="6518275" cy="633412"/>
            <a:chOff x="1366" y="1383"/>
            <a:chExt cx="4106" cy="399"/>
          </a:xfrm>
        </p:grpSpPr>
        <p:sp>
          <p:nvSpPr>
            <p:cNvPr id="824329" name="Text Box 9"/>
            <p:cNvSpPr txBox="1">
              <a:spLocks noChangeArrowheads="1"/>
            </p:cNvSpPr>
            <p:nvPr/>
          </p:nvSpPr>
          <p:spPr bwMode="auto">
            <a:xfrm>
              <a:off x="1872" y="1383"/>
              <a:ext cx="3600" cy="399"/>
            </a:xfrm>
            <a:prstGeom prst="rect">
              <a:avLst/>
            </a:prstGeom>
            <a:noFill/>
            <a:ln w="9525">
              <a:solidFill>
                <a:schemeClr val="tx1"/>
              </a:solidFill>
              <a:miter lim="800000"/>
              <a:headEnd/>
              <a:tailEnd/>
            </a:ln>
            <a:effectLst/>
          </p:spPr>
          <p:txBody>
            <a:bodyPr>
              <a:spAutoFit/>
            </a:bodyPr>
            <a:lstStyle/>
            <a:p>
              <a:pPr>
                <a:spcBef>
                  <a:spcPct val="50000"/>
                </a:spcBef>
              </a:pPr>
              <a:r>
                <a:rPr lang="en-US" sz="1400" b="1"/>
                <a:t>10-30% CAPEX savings on equivalent solutions</a:t>
              </a:r>
            </a:p>
            <a:p>
              <a:pPr>
                <a:spcBef>
                  <a:spcPct val="50000"/>
                </a:spcBef>
              </a:pPr>
              <a:r>
                <a:rPr lang="en-US" sz="1400" b="1"/>
                <a:t>30-50% OPEX savings on equivalent solutions</a:t>
              </a:r>
            </a:p>
          </p:txBody>
        </p:sp>
        <p:sp>
          <p:nvSpPr>
            <p:cNvPr id="824330" name="Line 10"/>
            <p:cNvSpPr>
              <a:spLocks noChangeShapeType="1"/>
            </p:cNvSpPr>
            <p:nvPr/>
          </p:nvSpPr>
          <p:spPr bwMode="auto">
            <a:xfrm>
              <a:off x="1366" y="1540"/>
              <a:ext cx="458" cy="44"/>
            </a:xfrm>
            <a:prstGeom prst="line">
              <a:avLst/>
            </a:prstGeom>
            <a:noFill/>
            <a:ln w="9525">
              <a:solidFill>
                <a:schemeClr val="tx1"/>
              </a:solidFill>
              <a:round/>
              <a:headEnd/>
              <a:tailEnd type="triangle" w="med" len="med"/>
            </a:ln>
            <a:effectLst/>
          </p:spPr>
          <p:txBody>
            <a:bodyPr/>
            <a:lstStyle/>
            <a:p>
              <a:endParaRPr lang="en-US"/>
            </a:p>
          </p:txBody>
        </p:sp>
      </p:grpSp>
      <p:grpSp>
        <p:nvGrpSpPr>
          <p:cNvPr id="4" name="Group 11"/>
          <p:cNvGrpSpPr>
            <a:grpSpLocks/>
          </p:cNvGrpSpPr>
          <p:nvPr/>
        </p:nvGrpSpPr>
        <p:grpSpPr bwMode="auto">
          <a:xfrm>
            <a:off x="2041525" y="3253351"/>
            <a:ext cx="6645275" cy="633413"/>
            <a:chOff x="1286" y="1902"/>
            <a:chExt cx="4186" cy="399"/>
          </a:xfrm>
        </p:grpSpPr>
        <p:sp>
          <p:nvSpPr>
            <p:cNvPr id="824332" name="Text Box 12"/>
            <p:cNvSpPr txBox="1">
              <a:spLocks noChangeArrowheads="1"/>
            </p:cNvSpPr>
            <p:nvPr/>
          </p:nvSpPr>
          <p:spPr bwMode="auto">
            <a:xfrm>
              <a:off x="1872" y="1902"/>
              <a:ext cx="3600" cy="399"/>
            </a:xfrm>
            <a:prstGeom prst="rect">
              <a:avLst/>
            </a:prstGeom>
            <a:noFill/>
            <a:ln w="9525">
              <a:solidFill>
                <a:schemeClr val="tx1"/>
              </a:solidFill>
              <a:miter lim="800000"/>
              <a:headEnd/>
              <a:tailEnd/>
            </a:ln>
            <a:effectLst/>
          </p:spPr>
          <p:txBody>
            <a:bodyPr>
              <a:spAutoFit/>
            </a:bodyPr>
            <a:lstStyle/>
            <a:p>
              <a:pPr>
                <a:spcBef>
                  <a:spcPct val="50000"/>
                </a:spcBef>
              </a:pPr>
              <a:r>
                <a:rPr lang="en-US" sz="1400" b="1"/>
                <a:t>Higher density requires less chassis </a:t>
              </a:r>
            </a:p>
            <a:p>
              <a:pPr>
                <a:spcBef>
                  <a:spcPct val="50000"/>
                </a:spcBef>
              </a:pPr>
              <a:r>
                <a:rPr lang="en-US" sz="1400" b="1"/>
                <a:t>Less chassis require less rack space</a:t>
              </a:r>
            </a:p>
          </p:txBody>
        </p:sp>
        <p:sp>
          <p:nvSpPr>
            <p:cNvPr id="824333" name="Line 13"/>
            <p:cNvSpPr>
              <a:spLocks noChangeShapeType="1"/>
            </p:cNvSpPr>
            <p:nvPr/>
          </p:nvSpPr>
          <p:spPr bwMode="auto">
            <a:xfrm>
              <a:off x="1286" y="1936"/>
              <a:ext cx="538" cy="128"/>
            </a:xfrm>
            <a:prstGeom prst="line">
              <a:avLst/>
            </a:prstGeom>
            <a:noFill/>
            <a:ln w="9525">
              <a:solidFill>
                <a:schemeClr val="tx1"/>
              </a:solidFill>
              <a:round/>
              <a:headEnd/>
              <a:tailEnd type="triangle" w="med" len="med"/>
            </a:ln>
            <a:effectLst/>
          </p:spPr>
          <p:txBody>
            <a:bodyPr/>
            <a:lstStyle/>
            <a:p>
              <a:endParaRPr lang="en-US"/>
            </a:p>
          </p:txBody>
        </p:sp>
      </p:grpSp>
      <p:grpSp>
        <p:nvGrpSpPr>
          <p:cNvPr id="5" name="Group 14"/>
          <p:cNvGrpSpPr>
            <a:grpSpLocks/>
          </p:cNvGrpSpPr>
          <p:nvPr/>
        </p:nvGrpSpPr>
        <p:grpSpPr bwMode="auto">
          <a:xfrm>
            <a:off x="2133600" y="3857858"/>
            <a:ext cx="6553200" cy="847725"/>
            <a:chOff x="1344" y="2256"/>
            <a:chExt cx="4128" cy="534"/>
          </a:xfrm>
        </p:grpSpPr>
        <p:sp>
          <p:nvSpPr>
            <p:cNvPr id="824335" name="Text Box 15"/>
            <p:cNvSpPr txBox="1">
              <a:spLocks noChangeArrowheads="1"/>
            </p:cNvSpPr>
            <p:nvPr/>
          </p:nvSpPr>
          <p:spPr bwMode="auto">
            <a:xfrm>
              <a:off x="1872" y="2391"/>
              <a:ext cx="3600" cy="399"/>
            </a:xfrm>
            <a:prstGeom prst="rect">
              <a:avLst/>
            </a:prstGeom>
            <a:noFill/>
            <a:ln w="9525">
              <a:solidFill>
                <a:schemeClr val="tx1"/>
              </a:solidFill>
              <a:miter lim="800000"/>
              <a:headEnd/>
              <a:tailEnd/>
            </a:ln>
            <a:effectLst/>
          </p:spPr>
          <p:txBody>
            <a:bodyPr>
              <a:spAutoFit/>
            </a:bodyPr>
            <a:lstStyle/>
            <a:p>
              <a:pPr>
                <a:spcBef>
                  <a:spcPct val="50000"/>
                </a:spcBef>
              </a:pPr>
              <a:r>
                <a:rPr lang="en-US" sz="1400" b="1" dirty="0"/>
                <a:t>3 x less power for equivalent number of ports</a:t>
              </a:r>
            </a:p>
            <a:p>
              <a:pPr>
                <a:spcBef>
                  <a:spcPct val="50000"/>
                </a:spcBef>
              </a:pPr>
              <a:r>
                <a:rPr lang="en-US" sz="1400" b="1" dirty="0"/>
                <a:t>3 x less cooling gives overall approx </a:t>
              </a:r>
              <a:r>
                <a:rPr lang="en-US" sz="1400" b="1" dirty="0" smtClean="0"/>
                <a:t>6</a:t>
              </a:r>
              <a:r>
                <a:rPr lang="en-US" sz="1400" b="1" dirty="0" smtClean="0"/>
                <a:t>x </a:t>
              </a:r>
              <a:r>
                <a:rPr lang="en-US" sz="1400" b="1" dirty="0"/>
                <a:t>more power </a:t>
              </a:r>
              <a:r>
                <a:rPr lang="en-US" sz="1400" b="1" dirty="0" smtClean="0"/>
                <a:t>efficient</a:t>
              </a:r>
              <a:endParaRPr lang="en-US" sz="1400" b="1" dirty="0"/>
            </a:p>
          </p:txBody>
        </p:sp>
        <p:sp>
          <p:nvSpPr>
            <p:cNvPr id="824336" name="Line 16"/>
            <p:cNvSpPr>
              <a:spLocks noChangeShapeType="1"/>
            </p:cNvSpPr>
            <p:nvPr/>
          </p:nvSpPr>
          <p:spPr bwMode="auto">
            <a:xfrm>
              <a:off x="1344" y="2256"/>
              <a:ext cx="480" cy="336"/>
            </a:xfrm>
            <a:prstGeom prst="line">
              <a:avLst/>
            </a:prstGeom>
            <a:noFill/>
            <a:ln w="9525">
              <a:solidFill>
                <a:schemeClr val="tx1"/>
              </a:solidFill>
              <a:round/>
              <a:headEnd/>
              <a:tailEnd type="triangle" w="med" len="med"/>
            </a:ln>
            <a:effectLst/>
          </p:spPr>
          <p:txBody>
            <a:bodyPr/>
            <a:lstStyle/>
            <a:p>
              <a:endParaRPr lang="en-US"/>
            </a:p>
          </p:txBody>
        </p:sp>
      </p:grpSp>
      <p:grpSp>
        <p:nvGrpSpPr>
          <p:cNvPr id="6" name="Group 17"/>
          <p:cNvGrpSpPr>
            <a:grpSpLocks/>
          </p:cNvGrpSpPr>
          <p:nvPr/>
        </p:nvGrpSpPr>
        <p:grpSpPr bwMode="auto">
          <a:xfrm>
            <a:off x="1979431" y="4423157"/>
            <a:ext cx="6718002" cy="1152525"/>
            <a:chOff x="1200" y="2592"/>
            <a:chExt cx="4560" cy="726"/>
          </a:xfrm>
        </p:grpSpPr>
        <p:sp>
          <p:nvSpPr>
            <p:cNvPr id="824338" name="Text Box 18"/>
            <p:cNvSpPr txBox="1">
              <a:spLocks noChangeArrowheads="1"/>
            </p:cNvSpPr>
            <p:nvPr/>
          </p:nvSpPr>
          <p:spPr bwMode="auto">
            <a:xfrm>
              <a:off x="1872" y="2919"/>
              <a:ext cx="3888" cy="399"/>
            </a:xfrm>
            <a:prstGeom prst="rect">
              <a:avLst/>
            </a:prstGeom>
            <a:noFill/>
            <a:ln w="9525">
              <a:solidFill>
                <a:schemeClr val="tx1"/>
              </a:solidFill>
              <a:miter lim="800000"/>
              <a:headEnd/>
              <a:tailEnd/>
            </a:ln>
            <a:effectLst/>
          </p:spPr>
          <p:txBody>
            <a:bodyPr>
              <a:spAutoFit/>
            </a:bodyPr>
            <a:lstStyle/>
            <a:p>
              <a:pPr>
                <a:spcBef>
                  <a:spcPct val="50000"/>
                </a:spcBef>
              </a:pPr>
              <a:r>
                <a:rPr lang="en-US" sz="1400" b="1" dirty="0"/>
                <a:t>One O/S </a:t>
              </a:r>
              <a:r>
                <a:rPr lang="en-US" sz="1400" b="1" dirty="0" smtClean="0"/>
                <a:t> across </a:t>
              </a:r>
              <a:r>
                <a:rPr lang="en-US" sz="1400" b="1" dirty="0"/>
                <a:t>all storage products, One O/S across IP Products</a:t>
              </a:r>
            </a:p>
            <a:p>
              <a:pPr>
                <a:spcBef>
                  <a:spcPct val="50000"/>
                </a:spcBef>
              </a:pPr>
              <a:r>
                <a:rPr lang="en-US" sz="1400" b="1" dirty="0"/>
                <a:t>Same CLI on IP products as Industry Standard</a:t>
              </a:r>
            </a:p>
          </p:txBody>
        </p:sp>
        <p:sp>
          <p:nvSpPr>
            <p:cNvPr id="824339" name="Line 19"/>
            <p:cNvSpPr>
              <a:spLocks noChangeShapeType="1"/>
            </p:cNvSpPr>
            <p:nvPr/>
          </p:nvSpPr>
          <p:spPr bwMode="auto">
            <a:xfrm>
              <a:off x="1200" y="2592"/>
              <a:ext cx="624" cy="480"/>
            </a:xfrm>
            <a:prstGeom prst="line">
              <a:avLst/>
            </a:prstGeom>
            <a:noFill/>
            <a:ln w="9525">
              <a:solidFill>
                <a:schemeClr val="tx1"/>
              </a:solidFill>
              <a:round/>
              <a:headEnd/>
              <a:tailEnd type="triangle" w="med" len="med"/>
            </a:ln>
            <a:effectLst/>
          </p:spPr>
          <p:txBody>
            <a:bodyPr/>
            <a:lstStyle/>
            <a:p>
              <a:endParaRPr lang="en-US"/>
            </a:p>
          </p:txBody>
        </p:sp>
      </p:grpSp>
      <p:pic>
        <p:nvPicPr>
          <p:cNvPr id="21" name="Picture 20" descr="Australian Dollars 2.jpg"/>
          <p:cNvPicPr>
            <a:picLocks noChangeAspect="1"/>
          </p:cNvPicPr>
          <p:nvPr/>
        </p:nvPicPr>
        <p:blipFill>
          <a:blip r:embed="rId3"/>
          <a:stretch>
            <a:fillRect/>
          </a:stretch>
        </p:blipFill>
        <p:spPr>
          <a:xfrm>
            <a:off x="420318" y="4523031"/>
            <a:ext cx="1876314" cy="2111685"/>
          </a:xfrm>
          <a:prstGeom prst="rect">
            <a:avLst/>
          </a:prstGeom>
        </p:spPr>
      </p:pic>
      <p:sp>
        <p:nvSpPr>
          <p:cNvPr id="20" name="Date Placeholder 19"/>
          <p:cNvSpPr>
            <a:spLocks noGrp="1"/>
          </p:cNvSpPr>
          <p:nvPr>
            <p:ph type="dt" sz="half" idx="2"/>
          </p:nvPr>
        </p:nvSpPr>
        <p:spPr/>
        <p:txBody>
          <a:bodyPr/>
          <a:lstStyle/>
          <a:p>
            <a:fld id="{ED43164E-089E-4868-AAB3-874FADA5082F}" type="datetime3">
              <a:rPr lang="en-AU" smtClean="0"/>
              <a:pPr/>
              <a:t>22 September, 2011</a:t>
            </a:fld>
            <a:endParaRPr lang="en-US" dirty="0"/>
          </a:p>
        </p:txBody>
      </p:sp>
      <p:sp>
        <p:nvSpPr>
          <p:cNvPr id="22" name="Slide Number Placeholder 21"/>
          <p:cNvSpPr>
            <a:spLocks noGrp="1"/>
          </p:cNvSpPr>
          <p:nvPr>
            <p:ph type="sldNum" sz="quarter" idx="4"/>
          </p:nvPr>
        </p:nvSpPr>
        <p:spPr/>
        <p:txBody>
          <a:bodyPr/>
          <a:lstStyle/>
          <a:p>
            <a:fld id="{7BCC8D0D-EAEC-449D-9161-023DFF90F2E2}" type="slidenum">
              <a:rPr lang="en-US" smtClean="0"/>
              <a:pPr/>
              <a:t>56</a:t>
            </a:fld>
            <a:endParaRPr lang="en-US" dirty="0"/>
          </a:p>
        </p:txBody>
      </p:sp>
      <p:sp>
        <p:nvSpPr>
          <p:cNvPr id="23" name="Footer Placeholder 22"/>
          <p:cNvSpPr>
            <a:spLocks noGrp="1"/>
          </p:cNvSpPr>
          <p:nvPr>
            <p:ph type="ftr" sz="quarter" idx="3"/>
          </p:nvPr>
        </p:nvSpPr>
        <p:spPr/>
        <p:txBody>
          <a:bodyPr/>
          <a:lstStyle/>
          <a:p>
            <a:r>
              <a:rPr lang="en-US" smtClean="0"/>
              <a:t>© 2011 Brocade Communications Systems, Inc. - COMPANY PROPRIETARY INFORMATION</a:t>
            </a:r>
            <a:endParaRPr lang="en-US" dirty="0"/>
          </a:p>
        </p:txBody>
      </p:sp>
    </p:spTree>
    <p:extLst>
      <p:ext uri="{BB962C8B-B14F-4D97-AF65-F5344CB8AC3E}">
        <p14:creationId xmlns="" xmlns:p14="http://schemas.microsoft.com/office/powerpoint/2010/main" val="183374424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9"/>
          <p:cNvGrpSpPr/>
          <p:nvPr/>
        </p:nvGrpSpPr>
        <p:grpSpPr>
          <a:xfrm>
            <a:off x="5290867" y="1644868"/>
            <a:ext cx="1527048" cy="4558750"/>
            <a:chOff x="5290867" y="1644868"/>
            <a:chExt cx="1527048" cy="4558750"/>
          </a:xfrm>
        </p:grpSpPr>
        <p:sp>
          <p:nvSpPr>
            <p:cNvPr id="50" name="Rectangle 72"/>
            <p:cNvSpPr>
              <a:spLocks noChangeArrowheads="1"/>
            </p:cNvSpPr>
            <p:nvPr/>
          </p:nvSpPr>
          <p:spPr bwMode="auto">
            <a:xfrm rot="10800000" flipV="1">
              <a:off x="5290867" y="1644868"/>
              <a:ext cx="1527048" cy="525137"/>
            </a:xfrm>
            <a:prstGeom prst="rect">
              <a:avLst/>
            </a:prstGeom>
            <a:solidFill>
              <a:schemeClr val="bg2"/>
            </a:solidFill>
            <a:ln w="9525" algn="ctr">
              <a:solidFill>
                <a:schemeClr val="bg2"/>
              </a:solidFill>
              <a:miter lim="800000"/>
              <a:headEnd/>
              <a:tailEnd/>
            </a:ln>
            <a:effectLst/>
          </p:spPr>
          <p:txBody>
            <a:bodyPr lIns="36000" tIns="0" rIns="36000" bIns="0" anchor="ctr" anchorCtr="0"/>
            <a:lstStyle/>
            <a:p>
              <a:pPr algn="ctr">
                <a:lnSpc>
                  <a:spcPts val="1500"/>
                </a:lnSpc>
                <a:buClr>
                  <a:srgbClr val="587891"/>
                </a:buClr>
                <a:buSzPct val="50000"/>
                <a:buFont typeface="Arial"/>
                <a:buChar char="•"/>
              </a:pPr>
              <a:r>
                <a:rPr lang="en-GB" sz="1400" dirty="0" smtClean="0">
                  <a:solidFill>
                    <a:schemeClr val="bg1"/>
                  </a:solidFill>
                  <a:latin typeface="Franklin Gothic Book"/>
                  <a:cs typeface="Franklin Gothic Book"/>
                </a:rPr>
                <a:t>Breakthrough Performance</a:t>
              </a:r>
              <a:endParaRPr lang="en-GB" sz="1400" dirty="0">
                <a:solidFill>
                  <a:schemeClr val="bg1"/>
                </a:solidFill>
                <a:latin typeface="Franklin Gothic Book"/>
                <a:cs typeface="Franklin Gothic Book"/>
              </a:endParaRPr>
            </a:p>
          </p:txBody>
        </p:sp>
        <p:sp>
          <p:nvSpPr>
            <p:cNvPr id="25" name="Rectangle 72"/>
            <p:cNvSpPr>
              <a:spLocks noChangeArrowheads="1"/>
            </p:cNvSpPr>
            <p:nvPr/>
          </p:nvSpPr>
          <p:spPr bwMode="auto">
            <a:xfrm rot="10800000" flipV="1">
              <a:off x="5290867" y="2180385"/>
              <a:ext cx="1527048" cy="4023233"/>
            </a:xfrm>
            <a:prstGeom prst="rect">
              <a:avLst/>
            </a:prstGeom>
            <a:gradFill flip="none" rotWithShape="1">
              <a:gsLst>
                <a:gs pos="0">
                  <a:schemeClr val="bg1"/>
                </a:gs>
                <a:gs pos="100000">
                  <a:schemeClr val="tx2">
                    <a:lumMod val="20000"/>
                    <a:lumOff val="80000"/>
                  </a:schemeClr>
                </a:gs>
              </a:gsLst>
              <a:lin ang="16200000" scaled="0"/>
              <a:tileRect/>
            </a:gradFill>
            <a:ln w="6350" algn="ctr">
              <a:solidFill>
                <a:schemeClr val="accent1"/>
              </a:solidFill>
              <a:miter lim="800000"/>
              <a:headEnd/>
              <a:tailEnd/>
            </a:ln>
            <a:effectLst/>
          </p:spPr>
          <p:txBody>
            <a:bodyPr lIns="36000" tIns="72000" rIns="36000" bIns="72000"/>
            <a:lstStyle/>
            <a:p>
              <a:pPr marL="115888" indent="-115888" eaLnBrk="0" hangingPunct="0">
                <a:lnSpc>
                  <a:spcPct val="90000"/>
                </a:lnSpc>
                <a:spcBef>
                  <a:spcPct val="55000"/>
                </a:spcBef>
                <a:buClr>
                  <a:schemeClr val="tx2"/>
                </a:buClr>
                <a:buSzPct val="90000"/>
                <a:buFont typeface="Arial"/>
                <a:buChar char="•"/>
              </a:pPr>
              <a:r>
                <a:rPr lang="en-US" sz="1400" dirty="0" smtClean="0">
                  <a:cs typeface="Arial" charset="0"/>
                </a:rPr>
                <a:t>4.8 billion </a:t>
              </a:r>
              <a:r>
                <a:rPr lang="en-US" sz="1400" dirty="0" err="1" smtClean="0">
                  <a:cs typeface="Arial" charset="0"/>
                </a:rPr>
                <a:t>pps</a:t>
              </a:r>
              <a:r>
                <a:rPr lang="en-US" sz="1400" dirty="0" smtClean="0">
                  <a:cs typeface="Arial" charset="0"/>
                </a:rPr>
                <a:t> throughput</a:t>
              </a:r>
            </a:p>
            <a:p>
              <a:pPr marL="115888" indent="-115888" eaLnBrk="0" hangingPunct="0">
                <a:lnSpc>
                  <a:spcPct val="90000"/>
                </a:lnSpc>
                <a:spcBef>
                  <a:spcPct val="55000"/>
                </a:spcBef>
                <a:buClr>
                  <a:schemeClr val="tx2"/>
                </a:buClr>
                <a:buSzPct val="90000"/>
                <a:buFont typeface="Arial"/>
                <a:buChar char="•"/>
              </a:pPr>
              <a:r>
                <a:rPr lang="en-US" sz="1400" dirty="0" smtClean="0">
                  <a:cs typeface="Arial" charset="0"/>
                </a:rPr>
                <a:t>Capable of 7.7 billion </a:t>
              </a:r>
              <a:r>
                <a:rPr lang="en-US" sz="1400" dirty="0" err="1" smtClean="0">
                  <a:cs typeface="Arial" charset="0"/>
                </a:rPr>
                <a:t>pps</a:t>
              </a:r>
              <a:r>
                <a:rPr lang="en-US" sz="1400" dirty="0" smtClean="0">
                  <a:cs typeface="Arial" charset="0"/>
                </a:rPr>
                <a:t> throughput</a:t>
              </a:r>
            </a:p>
            <a:p>
              <a:pPr marL="115888" indent="-115888" eaLnBrk="0" hangingPunct="0">
                <a:lnSpc>
                  <a:spcPct val="90000"/>
                </a:lnSpc>
                <a:spcBef>
                  <a:spcPct val="55000"/>
                </a:spcBef>
                <a:buClr>
                  <a:schemeClr val="tx2"/>
                </a:buClr>
                <a:buSzPct val="90000"/>
                <a:buFont typeface="Arial"/>
                <a:buChar char="•"/>
              </a:pPr>
              <a:r>
                <a:rPr lang="en-US" sz="1400" dirty="0" smtClean="0">
                  <a:cs typeface="Arial" charset="0"/>
                </a:rPr>
                <a:t>Advanced features with no performance degradation </a:t>
              </a:r>
            </a:p>
          </p:txBody>
        </p:sp>
      </p:grpSp>
      <p:grpSp>
        <p:nvGrpSpPr>
          <p:cNvPr id="6" name="Group 56"/>
          <p:cNvGrpSpPr/>
          <p:nvPr/>
        </p:nvGrpSpPr>
        <p:grpSpPr>
          <a:xfrm>
            <a:off x="3677570" y="1644651"/>
            <a:ext cx="1527048" cy="4557183"/>
            <a:chOff x="3677570" y="1644651"/>
            <a:chExt cx="1527048" cy="4557183"/>
          </a:xfrm>
        </p:grpSpPr>
        <p:sp>
          <p:nvSpPr>
            <p:cNvPr id="21" name="Rectangle 72"/>
            <p:cNvSpPr>
              <a:spLocks noChangeArrowheads="1"/>
            </p:cNvSpPr>
            <p:nvPr/>
          </p:nvSpPr>
          <p:spPr bwMode="auto">
            <a:xfrm rot="10800000" flipV="1">
              <a:off x="3677570" y="2180168"/>
              <a:ext cx="1527048" cy="4021666"/>
            </a:xfrm>
            <a:prstGeom prst="rect">
              <a:avLst/>
            </a:prstGeom>
            <a:gradFill flip="none" rotWithShape="1">
              <a:gsLst>
                <a:gs pos="0">
                  <a:schemeClr val="bg1"/>
                </a:gs>
                <a:gs pos="100000">
                  <a:schemeClr val="tx2">
                    <a:lumMod val="20000"/>
                    <a:lumOff val="80000"/>
                  </a:schemeClr>
                </a:gs>
              </a:gsLst>
              <a:lin ang="16200000" scaled="0"/>
              <a:tileRect/>
            </a:gradFill>
            <a:ln w="6350" algn="ctr">
              <a:solidFill>
                <a:schemeClr val="accent1"/>
              </a:solidFill>
              <a:miter lim="800000"/>
              <a:headEnd/>
              <a:tailEnd/>
            </a:ln>
            <a:effectLst/>
          </p:spPr>
          <p:txBody>
            <a:bodyPr lIns="36000" tIns="72000" rIns="36000" bIns="72000"/>
            <a:lstStyle/>
            <a:p>
              <a:pPr marL="115888" indent="-115888" eaLnBrk="0" hangingPunct="0">
                <a:lnSpc>
                  <a:spcPct val="90000"/>
                </a:lnSpc>
                <a:spcBef>
                  <a:spcPct val="55000"/>
                </a:spcBef>
                <a:buClr>
                  <a:schemeClr val="tx2"/>
                </a:buClr>
                <a:buSzPct val="90000"/>
                <a:buFont typeface="Arial"/>
                <a:buChar char="•"/>
              </a:pPr>
              <a:r>
                <a:rPr lang="en-US" sz="1400" dirty="0" smtClean="0">
                  <a:cs typeface="Arial" charset="0"/>
                </a:rPr>
                <a:t>Over 30 </a:t>
              </a:r>
              <a:r>
                <a:rPr lang="en-US" sz="1400" dirty="0" err="1" smtClean="0">
                  <a:cs typeface="Arial" charset="0"/>
                </a:rPr>
                <a:t>Tbps</a:t>
              </a:r>
              <a:r>
                <a:rPr lang="en-US" sz="1400" dirty="0" smtClean="0">
                  <a:cs typeface="Arial" charset="0"/>
                </a:rPr>
                <a:t> dual-chassis bandwidth</a:t>
              </a:r>
            </a:p>
            <a:p>
              <a:pPr marL="115888" indent="-115888" eaLnBrk="0" hangingPunct="0">
                <a:lnSpc>
                  <a:spcPct val="90000"/>
                </a:lnSpc>
                <a:spcBef>
                  <a:spcPct val="55000"/>
                </a:spcBef>
                <a:buClr>
                  <a:schemeClr val="tx2"/>
                </a:buClr>
                <a:buSzPct val="90000"/>
                <a:buFont typeface="Arial"/>
                <a:buChar char="•"/>
              </a:pPr>
              <a:r>
                <a:rPr lang="en-US" sz="1400" dirty="0" smtClean="0">
                  <a:cs typeface="Arial" charset="0"/>
                </a:rPr>
                <a:t>Wire-speed </a:t>
              </a:r>
              <a:br>
                <a:rPr lang="en-US" sz="1400" dirty="0" smtClean="0">
                  <a:cs typeface="Arial" charset="0"/>
                </a:rPr>
              </a:br>
              <a:r>
                <a:rPr lang="en-US" sz="1400" dirty="0" smtClean="0">
                  <a:cs typeface="Arial" charset="0"/>
                </a:rPr>
                <a:t>1536 1 </a:t>
              </a:r>
              <a:r>
                <a:rPr lang="en-US" sz="1400" dirty="0" err="1" smtClean="0">
                  <a:cs typeface="Arial" charset="0"/>
                </a:rPr>
                <a:t>GbE</a:t>
              </a:r>
              <a:r>
                <a:rPr lang="en-US" sz="1400" dirty="0" smtClean="0">
                  <a:cs typeface="Arial" charset="0"/>
                </a:rPr>
                <a:t>, 256 10 </a:t>
              </a:r>
              <a:r>
                <a:rPr lang="en-US" sz="1400" dirty="0" err="1" smtClean="0">
                  <a:cs typeface="Arial" charset="0"/>
                </a:rPr>
                <a:t>GbE</a:t>
              </a:r>
              <a:r>
                <a:rPr lang="en-US" sz="1400" dirty="0" smtClean="0">
                  <a:cs typeface="Arial" charset="0"/>
                </a:rPr>
                <a:t>, and 32 100 </a:t>
              </a:r>
              <a:r>
                <a:rPr lang="en-US" sz="1400" dirty="0" err="1" smtClean="0">
                  <a:cs typeface="Arial" charset="0"/>
                </a:rPr>
                <a:t>GbE</a:t>
              </a:r>
              <a:r>
                <a:rPr lang="en-US" sz="1400" dirty="0" smtClean="0">
                  <a:cs typeface="Arial" charset="0"/>
                </a:rPr>
                <a:t> ports </a:t>
              </a:r>
            </a:p>
          </p:txBody>
        </p:sp>
        <p:sp>
          <p:nvSpPr>
            <p:cNvPr id="49" name="Rectangle 72"/>
            <p:cNvSpPr>
              <a:spLocks noChangeArrowheads="1"/>
            </p:cNvSpPr>
            <p:nvPr/>
          </p:nvSpPr>
          <p:spPr bwMode="auto">
            <a:xfrm rot="10800000" flipV="1">
              <a:off x="3677570" y="1644651"/>
              <a:ext cx="1527048" cy="524932"/>
            </a:xfrm>
            <a:prstGeom prst="rect">
              <a:avLst/>
            </a:prstGeom>
            <a:solidFill>
              <a:schemeClr val="bg2"/>
            </a:solidFill>
            <a:ln w="9525" algn="ctr">
              <a:solidFill>
                <a:schemeClr val="bg2"/>
              </a:solidFill>
              <a:miter lim="800000"/>
              <a:headEnd/>
              <a:tailEnd/>
            </a:ln>
            <a:effectLst/>
          </p:spPr>
          <p:txBody>
            <a:bodyPr lIns="36000" tIns="0" rIns="36000" bIns="0" anchor="ctr" anchorCtr="0"/>
            <a:lstStyle/>
            <a:p>
              <a:pPr algn="ctr">
                <a:lnSpc>
                  <a:spcPts val="1500"/>
                </a:lnSpc>
                <a:buClr>
                  <a:srgbClr val="587891"/>
                </a:buClr>
                <a:buSzPct val="50000"/>
                <a:buFont typeface="Arial"/>
                <a:buChar char="•"/>
              </a:pPr>
              <a:r>
                <a:rPr lang="en-GB" sz="1400" dirty="0" smtClean="0">
                  <a:solidFill>
                    <a:schemeClr val="bg1"/>
                  </a:solidFill>
                  <a:latin typeface="Franklin Gothic Book"/>
                  <a:cs typeface="Franklin Gothic Book"/>
                </a:rPr>
                <a:t>Massive</a:t>
              </a:r>
              <a:br>
                <a:rPr lang="en-GB" sz="1400" dirty="0" smtClean="0">
                  <a:solidFill>
                    <a:schemeClr val="bg1"/>
                  </a:solidFill>
                  <a:latin typeface="Franklin Gothic Book"/>
                  <a:cs typeface="Franklin Gothic Book"/>
                </a:rPr>
              </a:br>
              <a:r>
                <a:rPr lang="en-GB" sz="1400" dirty="0" smtClean="0">
                  <a:solidFill>
                    <a:schemeClr val="bg1"/>
                  </a:solidFill>
                  <a:latin typeface="Franklin Gothic Book"/>
                  <a:cs typeface="Franklin Gothic Book"/>
                </a:rPr>
                <a:t>Scalability</a:t>
              </a:r>
              <a:endParaRPr lang="en-GB" sz="1400" dirty="0">
                <a:solidFill>
                  <a:schemeClr val="bg1"/>
                </a:solidFill>
                <a:latin typeface="Franklin Gothic Book"/>
                <a:cs typeface="Franklin Gothic Book"/>
              </a:endParaRPr>
            </a:p>
          </p:txBody>
        </p:sp>
      </p:grpSp>
      <p:grpSp>
        <p:nvGrpSpPr>
          <p:cNvPr id="7" name="Group 54"/>
          <p:cNvGrpSpPr/>
          <p:nvPr/>
        </p:nvGrpSpPr>
        <p:grpSpPr>
          <a:xfrm>
            <a:off x="450976" y="1644651"/>
            <a:ext cx="1527048" cy="4557183"/>
            <a:chOff x="450976" y="1644651"/>
            <a:chExt cx="1527048" cy="4557183"/>
          </a:xfrm>
        </p:grpSpPr>
        <p:sp>
          <p:nvSpPr>
            <p:cNvPr id="28" name="Rectangle 72"/>
            <p:cNvSpPr>
              <a:spLocks noChangeArrowheads="1"/>
            </p:cNvSpPr>
            <p:nvPr/>
          </p:nvSpPr>
          <p:spPr bwMode="auto">
            <a:xfrm rot="10800000" flipV="1">
              <a:off x="450976" y="2180168"/>
              <a:ext cx="1527048" cy="4021666"/>
            </a:xfrm>
            <a:prstGeom prst="rect">
              <a:avLst/>
            </a:prstGeom>
            <a:gradFill flip="none" rotWithShape="1">
              <a:gsLst>
                <a:gs pos="0">
                  <a:schemeClr val="bg1"/>
                </a:gs>
                <a:gs pos="100000">
                  <a:schemeClr val="tx2">
                    <a:lumMod val="20000"/>
                    <a:lumOff val="80000"/>
                  </a:schemeClr>
                </a:gs>
              </a:gsLst>
              <a:lin ang="16200000" scaled="0"/>
              <a:tileRect/>
            </a:gradFill>
            <a:ln w="6350" algn="ctr">
              <a:solidFill>
                <a:schemeClr val="accent1"/>
              </a:solidFill>
              <a:miter lim="800000"/>
              <a:headEnd/>
              <a:tailEnd/>
            </a:ln>
            <a:effectLst/>
          </p:spPr>
          <p:txBody>
            <a:bodyPr lIns="36000" tIns="72000" rIns="36000" bIns="72000"/>
            <a:lstStyle/>
            <a:p>
              <a:pPr marL="115888" indent="-115888" eaLnBrk="0" hangingPunct="0">
                <a:lnSpc>
                  <a:spcPct val="90000"/>
                </a:lnSpc>
                <a:spcBef>
                  <a:spcPct val="55000"/>
                </a:spcBef>
                <a:buClr>
                  <a:schemeClr val="tx2"/>
                </a:buClr>
                <a:buSzPct val="90000"/>
                <a:buFont typeface="Arial"/>
                <a:buChar char="•"/>
              </a:pPr>
              <a:r>
                <a:rPr lang="en-US" sz="1400" dirty="0" smtClean="0">
                  <a:cs typeface="Arial" charset="0"/>
                </a:rPr>
                <a:t>Virtual network services: Layer 2/3 VPN, GRE, VRF</a:t>
              </a:r>
            </a:p>
            <a:p>
              <a:pPr marL="115888" indent="-115888" eaLnBrk="0" hangingPunct="0">
                <a:lnSpc>
                  <a:spcPct val="90000"/>
                </a:lnSpc>
                <a:spcBef>
                  <a:spcPct val="55000"/>
                </a:spcBef>
                <a:buClr>
                  <a:schemeClr val="tx2"/>
                </a:buClr>
                <a:buSzPct val="90000"/>
                <a:buFont typeface="Arial"/>
                <a:buChar char="•"/>
              </a:pPr>
              <a:r>
                <a:rPr lang="en-US" sz="1400" dirty="0" smtClean="0">
                  <a:cs typeface="Arial" charset="0"/>
                </a:rPr>
                <a:t>Highly scalable IPv4/IPv6 routing protocols</a:t>
              </a:r>
            </a:p>
            <a:p>
              <a:pPr marL="115888" indent="-115888" eaLnBrk="0" hangingPunct="0">
                <a:lnSpc>
                  <a:spcPct val="90000"/>
                </a:lnSpc>
                <a:spcBef>
                  <a:spcPct val="55000"/>
                </a:spcBef>
                <a:buClr>
                  <a:schemeClr val="tx2"/>
                </a:buClr>
                <a:buSzPct val="90000"/>
                <a:buFont typeface="Arial"/>
                <a:buChar char="•"/>
              </a:pPr>
              <a:r>
                <a:rPr lang="en-US" sz="1400" dirty="0" smtClean="0">
                  <a:cs typeface="Arial" charset="0"/>
                </a:rPr>
                <a:t>Advanced </a:t>
              </a:r>
              <a:r>
                <a:rPr lang="en-US" sz="1400" dirty="0" err="1" smtClean="0">
                  <a:cs typeface="Arial" charset="0"/>
                </a:rPr>
                <a:t>QoS</a:t>
              </a:r>
              <a:endParaRPr lang="en-US" sz="1400" dirty="0" smtClean="0">
                <a:cs typeface="Arial" charset="0"/>
              </a:endParaRPr>
            </a:p>
            <a:p>
              <a:pPr marL="115888" indent="-115888" eaLnBrk="0" hangingPunct="0">
                <a:lnSpc>
                  <a:spcPct val="90000"/>
                </a:lnSpc>
                <a:spcBef>
                  <a:spcPct val="55000"/>
                </a:spcBef>
                <a:buClr>
                  <a:schemeClr val="tx2"/>
                </a:buClr>
                <a:buSzPct val="90000"/>
                <a:buFont typeface="Arial"/>
                <a:buChar char="•"/>
              </a:pPr>
              <a:r>
                <a:rPr lang="en-US" sz="1400" dirty="0" smtClean="0">
                  <a:cs typeface="Arial" charset="0"/>
                </a:rPr>
                <a:t>Network security protection</a:t>
              </a:r>
            </a:p>
          </p:txBody>
        </p:sp>
        <p:sp>
          <p:nvSpPr>
            <p:cNvPr id="51" name="Rectangle 72"/>
            <p:cNvSpPr>
              <a:spLocks noChangeArrowheads="1"/>
            </p:cNvSpPr>
            <p:nvPr/>
          </p:nvSpPr>
          <p:spPr bwMode="auto">
            <a:xfrm rot="10800000" flipV="1">
              <a:off x="450976" y="1644651"/>
              <a:ext cx="1527048" cy="524932"/>
            </a:xfrm>
            <a:prstGeom prst="rect">
              <a:avLst/>
            </a:prstGeom>
            <a:solidFill>
              <a:schemeClr val="bg2"/>
            </a:solidFill>
            <a:ln w="9525" algn="ctr">
              <a:solidFill>
                <a:schemeClr val="bg2"/>
              </a:solidFill>
              <a:miter lim="800000"/>
              <a:headEnd/>
              <a:tailEnd/>
            </a:ln>
            <a:effectLst/>
          </p:spPr>
          <p:txBody>
            <a:bodyPr lIns="36000" tIns="0" rIns="36000" bIns="0" anchor="ctr" anchorCtr="0"/>
            <a:lstStyle/>
            <a:p>
              <a:pPr algn="ctr">
                <a:lnSpc>
                  <a:spcPts val="1500"/>
                </a:lnSpc>
                <a:buClr>
                  <a:srgbClr val="587891"/>
                </a:buClr>
                <a:buSzPct val="50000"/>
                <a:buFont typeface="Arial"/>
                <a:buChar char="•"/>
              </a:pPr>
              <a:r>
                <a:rPr lang="en-GB" sz="1400" dirty="0" smtClean="0">
                  <a:solidFill>
                    <a:schemeClr val="bg1"/>
                  </a:solidFill>
                  <a:latin typeface="Franklin Gothic Book"/>
                  <a:cs typeface="Franklin Gothic Book"/>
                </a:rPr>
                <a:t>Carrier-Ethernet Features</a:t>
              </a:r>
              <a:endParaRPr lang="en-GB" sz="1400" dirty="0" smtClean="0">
                <a:solidFill>
                  <a:schemeClr val="bg1"/>
                </a:solidFill>
                <a:cs typeface="Franklin Gothic Book"/>
              </a:endParaRPr>
            </a:p>
          </p:txBody>
        </p:sp>
      </p:grpSp>
      <p:grpSp>
        <p:nvGrpSpPr>
          <p:cNvPr id="8" name="Group 58"/>
          <p:cNvGrpSpPr/>
          <p:nvPr/>
        </p:nvGrpSpPr>
        <p:grpSpPr>
          <a:xfrm>
            <a:off x="6904164" y="1644651"/>
            <a:ext cx="1527048" cy="4557183"/>
            <a:chOff x="6904164" y="1644651"/>
            <a:chExt cx="1527048" cy="4557183"/>
          </a:xfrm>
        </p:grpSpPr>
        <p:sp>
          <p:nvSpPr>
            <p:cNvPr id="31" name="Rectangle 72"/>
            <p:cNvSpPr>
              <a:spLocks noChangeArrowheads="1"/>
            </p:cNvSpPr>
            <p:nvPr/>
          </p:nvSpPr>
          <p:spPr bwMode="auto">
            <a:xfrm rot="10800000" flipV="1">
              <a:off x="6904164" y="2180168"/>
              <a:ext cx="1527048" cy="4021666"/>
            </a:xfrm>
            <a:prstGeom prst="rect">
              <a:avLst/>
            </a:prstGeom>
            <a:gradFill flip="none" rotWithShape="1">
              <a:gsLst>
                <a:gs pos="0">
                  <a:schemeClr val="bg1"/>
                </a:gs>
                <a:gs pos="100000">
                  <a:schemeClr val="tx2">
                    <a:lumMod val="20000"/>
                    <a:lumOff val="80000"/>
                  </a:schemeClr>
                </a:gs>
              </a:gsLst>
              <a:lin ang="16200000" scaled="0"/>
              <a:tileRect/>
            </a:gradFill>
            <a:ln w="6350" algn="ctr">
              <a:solidFill>
                <a:schemeClr val="accent1"/>
              </a:solidFill>
              <a:miter lim="800000"/>
              <a:headEnd/>
              <a:tailEnd/>
            </a:ln>
            <a:effectLst/>
          </p:spPr>
          <p:txBody>
            <a:bodyPr lIns="36000" tIns="72000" rIns="36000" bIns="72000"/>
            <a:lstStyle/>
            <a:p>
              <a:pPr marL="115888" indent="-115888" eaLnBrk="0" hangingPunct="0">
                <a:lnSpc>
                  <a:spcPct val="90000"/>
                </a:lnSpc>
                <a:spcBef>
                  <a:spcPct val="55000"/>
                </a:spcBef>
                <a:buClr>
                  <a:schemeClr val="tx2"/>
                </a:buClr>
                <a:buSzPct val="90000"/>
                <a:buFont typeface="Arial"/>
                <a:buChar char="•"/>
              </a:pPr>
              <a:r>
                <a:rPr lang="en-US" sz="1400" dirty="0" smtClean="0">
                  <a:cs typeface="Arial" charset="0"/>
                </a:rPr>
                <a:t>Lossless fabric architecture</a:t>
              </a:r>
            </a:p>
            <a:p>
              <a:pPr marL="115888" indent="-115888" eaLnBrk="0" hangingPunct="0">
                <a:lnSpc>
                  <a:spcPct val="90000"/>
                </a:lnSpc>
                <a:spcBef>
                  <a:spcPct val="55000"/>
                </a:spcBef>
                <a:buClr>
                  <a:schemeClr val="tx2"/>
                </a:buClr>
                <a:buSzPct val="90000"/>
                <a:buFont typeface="Arial"/>
                <a:buChar char="•"/>
              </a:pPr>
              <a:r>
                <a:rPr lang="en-US" sz="1400" dirty="0" smtClean="0">
                  <a:cs typeface="Arial" charset="0"/>
                </a:rPr>
                <a:t>Data Center Bridging (DCB)-ready</a:t>
              </a:r>
            </a:p>
          </p:txBody>
        </p:sp>
        <p:sp>
          <p:nvSpPr>
            <p:cNvPr id="52" name="Rectangle 72"/>
            <p:cNvSpPr>
              <a:spLocks noChangeArrowheads="1"/>
            </p:cNvSpPr>
            <p:nvPr/>
          </p:nvSpPr>
          <p:spPr bwMode="auto">
            <a:xfrm rot="10800000" flipV="1">
              <a:off x="6904164" y="1644651"/>
              <a:ext cx="1527048" cy="524932"/>
            </a:xfrm>
            <a:prstGeom prst="rect">
              <a:avLst/>
            </a:prstGeom>
            <a:solidFill>
              <a:schemeClr val="bg2"/>
            </a:solidFill>
            <a:ln w="9525" algn="ctr">
              <a:solidFill>
                <a:schemeClr val="bg2"/>
              </a:solidFill>
              <a:miter lim="800000"/>
              <a:headEnd/>
              <a:tailEnd/>
            </a:ln>
            <a:effectLst/>
          </p:spPr>
          <p:txBody>
            <a:bodyPr lIns="36000" tIns="0" rIns="36000" bIns="0" anchor="ctr" anchorCtr="0"/>
            <a:lstStyle/>
            <a:p>
              <a:pPr algn="ctr">
                <a:lnSpc>
                  <a:spcPts val="1500"/>
                </a:lnSpc>
                <a:buClr>
                  <a:srgbClr val="587891"/>
                </a:buClr>
                <a:buSzPct val="50000"/>
                <a:buFont typeface="Arial"/>
                <a:buChar char="•"/>
              </a:pPr>
              <a:r>
                <a:rPr lang="en-GB" sz="1400" dirty="0" smtClean="0">
                  <a:solidFill>
                    <a:schemeClr val="bg1"/>
                  </a:solidFill>
                  <a:latin typeface="Franklin Gothic Book"/>
                  <a:cs typeface="Franklin Gothic Book"/>
                </a:rPr>
                <a:t>Convergence-Ready</a:t>
              </a:r>
              <a:endParaRPr lang="en-GB" sz="1400" dirty="0">
                <a:solidFill>
                  <a:schemeClr val="bg1"/>
                </a:solidFill>
                <a:latin typeface="Franklin Gothic Book"/>
                <a:cs typeface="Franklin Gothic Book"/>
              </a:endParaRPr>
            </a:p>
          </p:txBody>
        </p:sp>
      </p:grpSp>
      <p:grpSp>
        <p:nvGrpSpPr>
          <p:cNvPr id="9" name="Group 55"/>
          <p:cNvGrpSpPr/>
          <p:nvPr/>
        </p:nvGrpSpPr>
        <p:grpSpPr>
          <a:xfrm>
            <a:off x="2064273" y="1644896"/>
            <a:ext cx="1527048" cy="4558949"/>
            <a:chOff x="2064273" y="1644896"/>
            <a:chExt cx="1527048" cy="4558949"/>
          </a:xfrm>
        </p:grpSpPr>
        <p:sp>
          <p:nvSpPr>
            <p:cNvPr id="34" name="Rectangle 72"/>
            <p:cNvSpPr>
              <a:spLocks noChangeArrowheads="1"/>
            </p:cNvSpPr>
            <p:nvPr/>
          </p:nvSpPr>
          <p:spPr bwMode="auto">
            <a:xfrm rot="10800000" flipV="1">
              <a:off x="2064273" y="2180413"/>
              <a:ext cx="1527048" cy="4023432"/>
            </a:xfrm>
            <a:prstGeom prst="rect">
              <a:avLst/>
            </a:prstGeom>
            <a:gradFill flip="none" rotWithShape="1">
              <a:gsLst>
                <a:gs pos="0">
                  <a:schemeClr val="bg1"/>
                </a:gs>
                <a:gs pos="100000">
                  <a:schemeClr val="tx2">
                    <a:lumMod val="20000"/>
                    <a:lumOff val="80000"/>
                  </a:schemeClr>
                </a:gs>
              </a:gsLst>
              <a:lin ang="16200000" scaled="0"/>
              <a:tileRect/>
            </a:gradFill>
            <a:ln w="6350" algn="ctr">
              <a:solidFill>
                <a:schemeClr val="accent1"/>
              </a:solidFill>
              <a:miter lim="800000"/>
              <a:headEnd/>
              <a:tailEnd/>
            </a:ln>
            <a:effectLst/>
          </p:spPr>
          <p:txBody>
            <a:bodyPr lIns="36000" tIns="72000" rIns="36000" bIns="72000"/>
            <a:lstStyle/>
            <a:p>
              <a:pPr marL="115888" indent="-115888" eaLnBrk="0" hangingPunct="0">
                <a:lnSpc>
                  <a:spcPct val="90000"/>
                </a:lnSpc>
                <a:spcBef>
                  <a:spcPct val="55000"/>
                </a:spcBef>
                <a:buClr>
                  <a:schemeClr val="tx2"/>
                </a:buClr>
                <a:buSzPct val="90000"/>
                <a:buFont typeface="Arial"/>
                <a:buChar char="•"/>
              </a:pPr>
              <a:r>
                <a:rPr lang="en-US" sz="1400" dirty="0" smtClean="0">
                  <a:cs typeface="Arial" charset="0"/>
                </a:rPr>
                <a:t>Hitless failover and software upgrade</a:t>
              </a:r>
            </a:p>
            <a:p>
              <a:pPr marL="115888" indent="-115888" eaLnBrk="0" hangingPunct="0">
                <a:lnSpc>
                  <a:spcPct val="90000"/>
                </a:lnSpc>
                <a:spcBef>
                  <a:spcPct val="55000"/>
                </a:spcBef>
                <a:buClr>
                  <a:schemeClr val="tx2"/>
                </a:buClr>
                <a:buSzPct val="90000"/>
                <a:buFont typeface="Arial"/>
                <a:buChar char="•"/>
              </a:pPr>
              <a:r>
                <a:rPr lang="en-US" sz="1400" dirty="0" smtClean="0">
                  <a:cs typeface="Arial" charset="0"/>
                </a:rPr>
                <a:t>Nonstop routing</a:t>
              </a:r>
            </a:p>
            <a:p>
              <a:pPr marL="115888" indent="-115888" eaLnBrk="0" hangingPunct="0">
                <a:lnSpc>
                  <a:spcPct val="90000"/>
                </a:lnSpc>
                <a:spcBef>
                  <a:spcPct val="55000"/>
                </a:spcBef>
                <a:buClr>
                  <a:schemeClr val="tx2"/>
                </a:buClr>
                <a:buSzPct val="90000"/>
                <a:buFont typeface="Arial"/>
                <a:buChar char="•"/>
              </a:pPr>
              <a:r>
                <a:rPr lang="en-US" sz="1400" dirty="0" smtClean="0">
                  <a:cs typeface="Arial" charset="0"/>
                </a:rPr>
                <a:t>Redundant hardware</a:t>
              </a:r>
            </a:p>
            <a:p>
              <a:pPr marL="115888" indent="-115888" eaLnBrk="0" hangingPunct="0">
                <a:lnSpc>
                  <a:spcPct val="90000"/>
                </a:lnSpc>
                <a:spcBef>
                  <a:spcPct val="55000"/>
                </a:spcBef>
                <a:buClr>
                  <a:schemeClr val="tx2"/>
                </a:buClr>
                <a:buSzPct val="90000"/>
                <a:buFont typeface="Arial"/>
                <a:buChar char="•"/>
              </a:pPr>
              <a:r>
                <a:rPr lang="en-US" sz="1400" dirty="0" smtClean="0">
                  <a:cs typeface="Arial" charset="0"/>
                </a:rPr>
                <a:t>Instantaneous link or node failover</a:t>
              </a:r>
            </a:p>
          </p:txBody>
        </p:sp>
        <p:sp>
          <p:nvSpPr>
            <p:cNvPr id="53" name="Rectangle 72"/>
            <p:cNvSpPr>
              <a:spLocks noChangeArrowheads="1"/>
            </p:cNvSpPr>
            <p:nvPr/>
          </p:nvSpPr>
          <p:spPr bwMode="auto">
            <a:xfrm rot="10800000" flipV="1">
              <a:off x="2064273" y="1644896"/>
              <a:ext cx="1527048" cy="525163"/>
            </a:xfrm>
            <a:prstGeom prst="rect">
              <a:avLst/>
            </a:prstGeom>
            <a:solidFill>
              <a:schemeClr val="bg2"/>
            </a:solidFill>
            <a:ln w="9525" algn="ctr">
              <a:solidFill>
                <a:schemeClr val="bg2"/>
              </a:solidFill>
              <a:miter lim="800000"/>
              <a:headEnd/>
              <a:tailEnd/>
            </a:ln>
            <a:effectLst/>
          </p:spPr>
          <p:txBody>
            <a:bodyPr lIns="36000" tIns="0" rIns="36000" bIns="0" anchor="ctr" anchorCtr="0"/>
            <a:lstStyle/>
            <a:p>
              <a:pPr algn="ctr">
                <a:lnSpc>
                  <a:spcPts val="1500"/>
                </a:lnSpc>
                <a:buClr>
                  <a:srgbClr val="587891"/>
                </a:buClr>
                <a:buSzPct val="50000"/>
                <a:buFont typeface="Arial"/>
                <a:buChar char="•"/>
              </a:pPr>
              <a:r>
                <a:rPr lang="en-GB" sz="1400" dirty="0" smtClean="0">
                  <a:solidFill>
                    <a:schemeClr val="bg1"/>
                  </a:solidFill>
                  <a:latin typeface="Franklin Gothic Book"/>
                  <a:cs typeface="Franklin Gothic Book"/>
                </a:rPr>
                <a:t>Carrier-Grade</a:t>
              </a:r>
              <a:br>
                <a:rPr lang="en-GB" sz="1400" dirty="0" smtClean="0">
                  <a:solidFill>
                    <a:schemeClr val="bg1"/>
                  </a:solidFill>
                  <a:latin typeface="Franklin Gothic Book"/>
                  <a:cs typeface="Franklin Gothic Book"/>
                </a:rPr>
              </a:br>
              <a:r>
                <a:rPr lang="en-GB" sz="1400" dirty="0" smtClean="0">
                  <a:solidFill>
                    <a:schemeClr val="bg1"/>
                  </a:solidFill>
                  <a:latin typeface="Franklin Gothic Book"/>
                  <a:cs typeface="Franklin Gothic Book"/>
                </a:rPr>
                <a:t>High Availability</a:t>
              </a:r>
              <a:endParaRPr lang="en-GB" sz="1400" dirty="0">
                <a:solidFill>
                  <a:schemeClr val="bg1"/>
                </a:solidFill>
                <a:latin typeface="Franklin Gothic Book"/>
                <a:cs typeface="Franklin Gothic Book"/>
              </a:endParaRPr>
            </a:p>
          </p:txBody>
        </p:sp>
      </p:grpSp>
      <p:sp>
        <p:nvSpPr>
          <p:cNvPr id="2" name="Title 1"/>
          <p:cNvSpPr>
            <a:spLocks noGrp="1"/>
          </p:cNvSpPr>
          <p:nvPr>
            <p:ph type="title"/>
          </p:nvPr>
        </p:nvSpPr>
        <p:spPr/>
        <p:txBody>
          <a:bodyPr/>
          <a:lstStyle/>
          <a:p>
            <a:r>
              <a:rPr lang="en-US" smtClean="0"/>
              <a:t>Key Features and Benefits</a:t>
            </a:r>
            <a:endParaRPr lang="en-US" dirty="0"/>
          </a:p>
        </p:txBody>
      </p:sp>
      <p:sp>
        <p:nvSpPr>
          <p:cNvPr id="3" name="Text Placeholder 2"/>
          <p:cNvSpPr>
            <a:spLocks noGrp="1"/>
          </p:cNvSpPr>
          <p:nvPr>
            <p:ph type="body" idx="10"/>
          </p:nvPr>
        </p:nvSpPr>
        <p:spPr/>
        <p:txBody>
          <a:bodyPr/>
          <a:lstStyle/>
          <a:p>
            <a:r>
              <a:rPr lang="en-US" smtClean="0"/>
              <a:t>Maximize business operations and achieve tangible cost savings</a:t>
            </a:r>
            <a:endParaRPr lang="en-US" dirty="0" smtClean="0"/>
          </a:p>
        </p:txBody>
      </p:sp>
      <p:sp>
        <p:nvSpPr>
          <p:cNvPr id="33" name="Date Placeholder 32"/>
          <p:cNvSpPr>
            <a:spLocks noGrp="1"/>
          </p:cNvSpPr>
          <p:nvPr>
            <p:ph type="dt" sz="half" idx="2"/>
          </p:nvPr>
        </p:nvSpPr>
        <p:spPr/>
        <p:txBody>
          <a:bodyPr/>
          <a:lstStyle/>
          <a:p>
            <a:r>
              <a:rPr lang="en-US" smtClean="0"/>
              <a:t>September 2010</a:t>
            </a:r>
            <a:endParaRPr lang="en-US" dirty="0"/>
          </a:p>
        </p:txBody>
      </p:sp>
      <p:sp>
        <p:nvSpPr>
          <p:cNvPr id="4" name="Footer Placeholder 3"/>
          <p:cNvSpPr>
            <a:spLocks noGrp="1"/>
          </p:cNvSpPr>
          <p:nvPr>
            <p:ph type="ftr" sz="quarter" idx="3"/>
          </p:nvPr>
        </p:nvSpPr>
        <p:spPr/>
        <p:txBody>
          <a:bodyPr/>
          <a:lstStyle/>
          <a:p>
            <a:r>
              <a:rPr lang="en-US" smtClean="0"/>
              <a:t>© 2010 Brocade Communications Systems, Inc. Company Proprietary Information</a:t>
            </a:r>
            <a:endParaRPr lang="en-US" dirty="0"/>
          </a:p>
        </p:txBody>
      </p:sp>
      <p:sp>
        <p:nvSpPr>
          <p:cNvPr id="44" name="Slide Number Placeholder 43"/>
          <p:cNvSpPr>
            <a:spLocks noGrp="1"/>
          </p:cNvSpPr>
          <p:nvPr>
            <p:ph type="sldNum" sz="quarter" idx="4"/>
          </p:nvPr>
        </p:nvSpPr>
        <p:spPr/>
        <p:txBody>
          <a:bodyPr/>
          <a:lstStyle/>
          <a:p>
            <a:fld id="{33853D5F-D8FF-4E88-A093-25708357A3CA}" type="slidenum">
              <a:rPr lang="en-US" smtClean="0"/>
              <a:pPr/>
              <a:t>57</a:t>
            </a:fld>
            <a:endParaRPr lang="en-US" dirty="0"/>
          </a:p>
        </p:txBody>
      </p:sp>
      <p:pic>
        <p:nvPicPr>
          <p:cNvPr id="59395" name="Picture 3"/>
          <p:cNvPicPr>
            <a:picLocks noChangeAspect="1" noChangeArrowheads="1"/>
          </p:cNvPicPr>
          <p:nvPr/>
        </p:nvPicPr>
        <p:blipFill>
          <a:blip r:embed="rId2" cstate="print"/>
          <a:srcRect/>
          <a:stretch>
            <a:fillRect/>
          </a:stretch>
        </p:blipFill>
        <p:spPr bwMode="auto">
          <a:xfrm>
            <a:off x="2819400" y="5369987"/>
            <a:ext cx="1676400" cy="1143000"/>
          </a:xfrm>
          <a:prstGeom prst="rect">
            <a:avLst/>
          </a:prstGeom>
          <a:noFill/>
          <a:ln w="9525">
            <a:noFill/>
            <a:miter lim="800000"/>
            <a:headEnd/>
            <a:tailEnd/>
          </a:ln>
        </p:spPr>
      </p:pic>
      <p:pic>
        <p:nvPicPr>
          <p:cNvPr id="40" name="Picture 9" descr="NetironMLX-4_small"/>
          <p:cNvPicPr>
            <a:picLocks noChangeAspect="1" noChangeArrowheads="1"/>
          </p:cNvPicPr>
          <p:nvPr/>
        </p:nvPicPr>
        <p:blipFill>
          <a:blip r:embed="rId3" cstate="print"/>
          <a:srcRect/>
          <a:stretch>
            <a:fillRect/>
          </a:stretch>
        </p:blipFill>
        <p:spPr bwMode="auto">
          <a:xfrm>
            <a:off x="615950" y="5750987"/>
            <a:ext cx="1746250" cy="762000"/>
          </a:xfrm>
          <a:prstGeom prst="rect">
            <a:avLst/>
          </a:prstGeom>
          <a:noFill/>
          <a:ln w="9525">
            <a:noFill/>
            <a:miter lim="800000"/>
            <a:headEnd/>
            <a:tailEnd/>
          </a:ln>
        </p:spPr>
      </p:pic>
      <p:pic>
        <p:nvPicPr>
          <p:cNvPr id="30" name="Picture 4" descr="C:\jim\photos\products\MLXe\MLXe_angle_med.png"/>
          <p:cNvPicPr>
            <a:picLocks noChangeAspect="1" noChangeArrowheads="1"/>
          </p:cNvPicPr>
          <p:nvPr/>
        </p:nvPicPr>
        <p:blipFill>
          <a:blip r:embed="rId4" cstate="print"/>
          <a:srcRect/>
          <a:stretch>
            <a:fillRect/>
          </a:stretch>
        </p:blipFill>
        <p:spPr bwMode="auto">
          <a:xfrm>
            <a:off x="7162800" y="3998387"/>
            <a:ext cx="1163084" cy="2503714"/>
          </a:xfrm>
          <a:prstGeom prst="rect">
            <a:avLst/>
          </a:prstGeom>
          <a:noFill/>
        </p:spPr>
      </p:pic>
      <p:pic>
        <p:nvPicPr>
          <p:cNvPr id="38" name="Picture 4" descr="NetironMLX16000_small"/>
          <p:cNvPicPr>
            <a:picLocks noChangeAspect="1" noChangeArrowheads="1"/>
          </p:cNvPicPr>
          <p:nvPr/>
        </p:nvPicPr>
        <p:blipFill>
          <a:blip r:embed="rId5" cstate="print"/>
          <a:srcRect/>
          <a:stretch>
            <a:fillRect/>
          </a:stretch>
        </p:blipFill>
        <p:spPr bwMode="auto">
          <a:xfrm>
            <a:off x="5033962" y="4836587"/>
            <a:ext cx="1595438" cy="1622425"/>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Rectangle 512"/>
          <p:cNvSpPr/>
          <p:nvPr/>
        </p:nvSpPr>
        <p:spPr bwMode="auto">
          <a:xfrm>
            <a:off x="217488" y="1239838"/>
            <a:ext cx="8926512" cy="5138737"/>
          </a:xfrm>
          <a:prstGeom prst="rect">
            <a:avLst/>
          </a:prstGeom>
          <a:solidFill>
            <a:schemeClr val="accent1">
              <a:lumMod val="40000"/>
              <a:lumOff val="60000"/>
            </a:schemeClr>
          </a:solidFill>
          <a:ln w="19050" cap="flat" cmpd="sng" algn="ctr">
            <a:noFill/>
            <a:prstDash val="solid"/>
            <a:round/>
            <a:headEnd type="none" w="med" len="med"/>
            <a:tailEnd type="none" w="med" len="med"/>
          </a:ln>
          <a:effectLst/>
        </p:spPr>
        <p:txBody>
          <a:bodyPr wrap="none" anchor="ctr"/>
          <a:lstStyle/>
          <a:p>
            <a:pPr>
              <a:defRPr/>
            </a:pPr>
            <a:endParaRPr lang="en-US">
              <a:latin typeface="+mn-lt"/>
              <a:ea typeface="+mn-ea"/>
            </a:endParaRPr>
          </a:p>
        </p:txBody>
      </p:sp>
      <p:sp>
        <p:nvSpPr>
          <p:cNvPr id="516" name="AutoShape 115"/>
          <p:cNvSpPr>
            <a:spLocks noChangeArrowheads="1"/>
          </p:cNvSpPr>
          <p:nvPr/>
        </p:nvSpPr>
        <p:spPr bwMode="auto">
          <a:xfrm rot="16200000">
            <a:off x="20637" y="5546726"/>
            <a:ext cx="850900" cy="457200"/>
          </a:xfrm>
          <a:prstGeom prst="downArrow">
            <a:avLst>
              <a:gd name="adj1" fmla="val 100000"/>
              <a:gd name="adj2" fmla="val 30981"/>
            </a:avLst>
          </a:prstGeom>
          <a:gradFill flip="none" rotWithShape="1">
            <a:gsLst>
              <a:gs pos="0">
                <a:srgbClr val="FF0000"/>
              </a:gs>
              <a:gs pos="100000">
                <a:schemeClr val="bg2">
                  <a:lumMod val="75000"/>
                </a:schemeClr>
              </a:gs>
            </a:gsLst>
            <a:lin ang="16200000" scaled="0"/>
            <a:tileRect/>
          </a:gradFill>
          <a:ln w="12700" algn="ctr">
            <a:noFill/>
            <a:miter lim="800000"/>
            <a:headEnd/>
            <a:tailEnd/>
          </a:ln>
          <a:effectLst/>
        </p:spPr>
        <p:txBody>
          <a:bodyPr wrap="none" lIns="45720" rIns="45720" anchor="ctr" anchorCtr="1"/>
          <a:lstStyle/>
          <a:p>
            <a:pPr algn="ctr">
              <a:spcBef>
                <a:spcPct val="50000"/>
              </a:spcBef>
              <a:defRPr/>
            </a:pPr>
            <a:r>
              <a:rPr lang="en-US" sz="1400" dirty="0" smtClean="0">
                <a:solidFill>
                  <a:schemeClr val="bg1"/>
                </a:solidFill>
                <a:latin typeface="+mj-lt"/>
                <a:ea typeface="+mn-ea"/>
              </a:rPr>
              <a:t>Servers</a:t>
            </a:r>
            <a:endParaRPr lang="en-US" sz="1400" dirty="0">
              <a:solidFill>
                <a:schemeClr val="bg1"/>
              </a:solidFill>
              <a:latin typeface="+mj-lt"/>
              <a:ea typeface="+mn-ea"/>
            </a:endParaRPr>
          </a:p>
        </p:txBody>
      </p:sp>
      <p:cxnSp>
        <p:nvCxnSpPr>
          <p:cNvPr id="13315" name="AutoShape 2"/>
          <p:cNvCxnSpPr>
            <a:cxnSpLocks noChangeShapeType="1"/>
            <a:endCxn id="13810" idx="2"/>
          </p:cNvCxnSpPr>
          <p:nvPr/>
        </p:nvCxnSpPr>
        <p:spPr bwMode="auto">
          <a:xfrm>
            <a:off x="7480300" y="3856038"/>
            <a:ext cx="314325" cy="190500"/>
          </a:xfrm>
          <a:prstGeom prst="straightConnector1">
            <a:avLst/>
          </a:prstGeom>
          <a:noFill/>
          <a:ln w="38100">
            <a:solidFill>
              <a:schemeClr val="accent6">
                <a:lumMod val="75000"/>
              </a:schemeClr>
            </a:solidFill>
            <a:round/>
            <a:headEnd type="oval" w="med" len="med"/>
            <a:tailEnd type="oval" w="med" len="med"/>
          </a:ln>
        </p:spPr>
      </p:cxnSp>
      <p:cxnSp>
        <p:nvCxnSpPr>
          <p:cNvPr id="13316" name="AutoShape 3"/>
          <p:cNvCxnSpPr>
            <a:cxnSpLocks noChangeShapeType="1"/>
          </p:cNvCxnSpPr>
          <p:nvPr/>
        </p:nvCxnSpPr>
        <p:spPr bwMode="auto">
          <a:xfrm flipH="1">
            <a:off x="7416800" y="3386138"/>
            <a:ext cx="508000" cy="214312"/>
          </a:xfrm>
          <a:prstGeom prst="straightConnector1">
            <a:avLst/>
          </a:prstGeom>
          <a:noFill/>
          <a:ln w="38100">
            <a:solidFill>
              <a:schemeClr val="accent4">
                <a:lumMod val="75000"/>
              </a:schemeClr>
            </a:solidFill>
            <a:round/>
            <a:headEnd type="oval" w="med" len="med"/>
            <a:tailEnd type="oval" w="med" len="med"/>
          </a:ln>
        </p:spPr>
      </p:cxnSp>
      <p:cxnSp>
        <p:nvCxnSpPr>
          <p:cNvPr id="13317" name="AutoShape 4"/>
          <p:cNvCxnSpPr>
            <a:cxnSpLocks noChangeShapeType="1"/>
          </p:cNvCxnSpPr>
          <p:nvPr/>
        </p:nvCxnSpPr>
        <p:spPr bwMode="auto">
          <a:xfrm flipH="1" flipV="1">
            <a:off x="7577138" y="3717925"/>
            <a:ext cx="652462" cy="87313"/>
          </a:xfrm>
          <a:prstGeom prst="straightConnector1">
            <a:avLst/>
          </a:prstGeom>
          <a:noFill/>
          <a:ln w="38100">
            <a:solidFill>
              <a:schemeClr val="accent4">
                <a:lumMod val="75000"/>
              </a:schemeClr>
            </a:solidFill>
            <a:round/>
            <a:headEnd type="oval" w="med" len="med"/>
            <a:tailEnd type="oval" w="med" len="med"/>
          </a:ln>
        </p:spPr>
      </p:cxnSp>
      <p:sp>
        <p:nvSpPr>
          <p:cNvPr id="13318" name="Text Box 5"/>
          <p:cNvSpPr txBox="1">
            <a:spLocks noChangeArrowheads="1"/>
          </p:cNvSpPr>
          <p:nvPr/>
        </p:nvSpPr>
        <p:spPr bwMode="auto">
          <a:xfrm>
            <a:off x="7969250" y="3981450"/>
            <a:ext cx="1016000" cy="461963"/>
          </a:xfrm>
          <a:prstGeom prst="rect">
            <a:avLst/>
          </a:prstGeom>
          <a:noFill/>
          <a:ln w="12700">
            <a:noFill/>
            <a:miter lim="800000"/>
            <a:headEnd/>
            <a:tailEnd/>
          </a:ln>
        </p:spPr>
        <p:txBody>
          <a:bodyPr>
            <a:spAutoFit/>
          </a:bodyPr>
          <a:lstStyle/>
          <a:p>
            <a:pPr algn="ctr">
              <a:spcBef>
                <a:spcPct val="50000"/>
              </a:spcBef>
              <a:defRPr/>
            </a:pPr>
            <a:r>
              <a:rPr lang="en-US" sz="1200" dirty="0">
                <a:latin typeface="+mn-lt"/>
                <a:ea typeface="+mn-ea"/>
              </a:rPr>
              <a:t>Storage Arrays</a:t>
            </a:r>
          </a:p>
        </p:txBody>
      </p:sp>
      <p:grpSp>
        <p:nvGrpSpPr>
          <p:cNvPr id="2" name="Group 6"/>
          <p:cNvGrpSpPr>
            <a:grpSpLocks/>
          </p:cNvGrpSpPr>
          <p:nvPr/>
        </p:nvGrpSpPr>
        <p:grpSpPr bwMode="auto">
          <a:xfrm>
            <a:off x="7793038" y="3865563"/>
            <a:ext cx="328612" cy="533400"/>
            <a:chOff x="3769" y="1208"/>
            <a:chExt cx="1415" cy="2293"/>
          </a:xfrm>
        </p:grpSpPr>
        <p:sp>
          <p:nvSpPr>
            <p:cNvPr id="13803" name="Freeform 7"/>
            <p:cNvSpPr>
              <a:spLocks/>
            </p:cNvSpPr>
            <p:nvPr/>
          </p:nvSpPr>
          <p:spPr bwMode="auto">
            <a:xfrm>
              <a:off x="3769" y="1508"/>
              <a:ext cx="1415" cy="764"/>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a:noFill/>
              <a:round/>
              <a:headEnd/>
              <a:tailEnd/>
            </a:ln>
          </p:spPr>
          <p:txBody>
            <a:bodyPr/>
            <a:lstStyle/>
            <a:p>
              <a:pPr>
                <a:defRPr/>
              </a:pPr>
              <a:endParaRPr lang="en-US">
                <a:latin typeface="+mn-lt"/>
                <a:ea typeface="+mn-ea"/>
              </a:endParaRPr>
            </a:p>
          </p:txBody>
        </p:sp>
        <p:sp>
          <p:nvSpPr>
            <p:cNvPr id="13804" name="Freeform 8"/>
            <p:cNvSpPr>
              <a:spLocks/>
            </p:cNvSpPr>
            <p:nvPr/>
          </p:nvSpPr>
          <p:spPr bwMode="auto">
            <a:xfrm>
              <a:off x="3769" y="1802"/>
              <a:ext cx="1408" cy="771"/>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71" y="554"/>
                  </a:lnTo>
                  <a:lnTo>
                    <a:pt x="2086" y="918"/>
                  </a:lnTo>
                  <a:lnTo>
                    <a:pt x="2232" y="814"/>
                  </a:lnTo>
                  <a:lnTo>
                    <a:pt x="1080" y="0"/>
                  </a:lnTo>
                  <a:lnTo>
                    <a:pt x="0" y="766"/>
                  </a:lnTo>
                  <a:close/>
                </a:path>
              </a:pathLst>
            </a:custGeom>
            <a:solidFill>
              <a:srgbClr val="B2B2B2"/>
            </a:solidFill>
            <a:ln w="9525">
              <a:noFill/>
              <a:round/>
              <a:headEnd/>
              <a:tailEnd/>
            </a:ln>
          </p:spPr>
          <p:txBody>
            <a:bodyPr/>
            <a:lstStyle/>
            <a:p>
              <a:pPr>
                <a:defRPr/>
              </a:pPr>
              <a:endParaRPr lang="en-US">
                <a:latin typeface="+mn-lt"/>
                <a:ea typeface="+mn-ea"/>
              </a:endParaRPr>
            </a:p>
          </p:txBody>
        </p:sp>
        <p:sp>
          <p:nvSpPr>
            <p:cNvPr id="13805" name="Freeform 9"/>
            <p:cNvSpPr>
              <a:spLocks/>
            </p:cNvSpPr>
            <p:nvPr/>
          </p:nvSpPr>
          <p:spPr bwMode="auto">
            <a:xfrm>
              <a:off x="3769" y="2102"/>
              <a:ext cx="1408" cy="764"/>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a:noFill/>
              <a:round/>
              <a:headEnd/>
              <a:tailEnd/>
            </a:ln>
          </p:spPr>
          <p:txBody>
            <a:bodyPr/>
            <a:lstStyle/>
            <a:p>
              <a:pPr>
                <a:defRPr/>
              </a:pPr>
              <a:endParaRPr lang="en-US">
                <a:latin typeface="+mn-lt"/>
                <a:ea typeface="+mn-ea"/>
              </a:endParaRPr>
            </a:p>
          </p:txBody>
        </p:sp>
        <p:sp>
          <p:nvSpPr>
            <p:cNvPr id="13806" name="Freeform 10"/>
            <p:cNvSpPr>
              <a:spLocks/>
            </p:cNvSpPr>
            <p:nvPr/>
          </p:nvSpPr>
          <p:spPr bwMode="auto">
            <a:xfrm>
              <a:off x="4165" y="1849"/>
              <a:ext cx="923" cy="655"/>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a:defRPr/>
              </a:pPr>
              <a:endParaRPr lang="en-US">
                <a:latin typeface="+mn-lt"/>
                <a:ea typeface="+mn-ea"/>
              </a:endParaRPr>
            </a:p>
          </p:txBody>
        </p:sp>
        <p:sp>
          <p:nvSpPr>
            <p:cNvPr id="13807" name="Freeform 11"/>
            <p:cNvSpPr>
              <a:spLocks/>
            </p:cNvSpPr>
            <p:nvPr/>
          </p:nvSpPr>
          <p:spPr bwMode="auto">
            <a:xfrm>
              <a:off x="4165" y="2143"/>
              <a:ext cx="923" cy="655"/>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a:defRPr/>
              </a:pPr>
              <a:endParaRPr lang="en-US">
                <a:latin typeface="+mn-lt"/>
                <a:ea typeface="+mn-ea"/>
              </a:endParaRPr>
            </a:p>
          </p:txBody>
        </p:sp>
        <p:sp>
          <p:nvSpPr>
            <p:cNvPr id="13808" name="Freeform 12"/>
            <p:cNvSpPr>
              <a:spLocks/>
            </p:cNvSpPr>
            <p:nvPr/>
          </p:nvSpPr>
          <p:spPr bwMode="auto">
            <a:xfrm>
              <a:off x="4097" y="2566"/>
              <a:ext cx="1080" cy="764"/>
            </a:xfrm>
            <a:custGeom>
              <a:avLst/>
              <a:gdLst>
                <a:gd name="T0" fmla="*/ 0 w 1707"/>
                <a:gd name="T1" fmla="*/ 1 h 1212"/>
                <a:gd name="T2" fmla="*/ 1 w 1707"/>
                <a:gd name="T3" fmla="*/ 1 h 1212"/>
                <a:gd name="T4" fmla="*/ 1 w 1707"/>
                <a:gd name="T5" fmla="*/ 1 h 1212"/>
                <a:gd name="T6" fmla="*/ 1 w 1707"/>
                <a:gd name="T7" fmla="*/ 0 h 1212"/>
                <a:gd name="T8" fmla="*/ 0 w 1707"/>
                <a:gd name="T9" fmla="*/ 1 h 1212"/>
                <a:gd name="T10" fmla="*/ 0 60000 65536"/>
                <a:gd name="T11" fmla="*/ 0 60000 65536"/>
                <a:gd name="T12" fmla="*/ 0 60000 65536"/>
                <a:gd name="T13" fmla="*/ 0 60000 65536"/>
                <a:gd name="T14" fmla="*/ 0 60000 65536"/>
                <a:gd name="T15" fmla="*/ 0 w 1707"/>
                <a:gd name="T16" fmla="*/ 0 h 1212"/>
                <a:gd name="T17" fmla="*/ 1707 w 1707"/>
                <a:gd name="T18" fmla="*/ 1212 h 1212"/>
              </a:gdLst>
              <a:ahLst/>
              <a:cxnLst>
                <a:cxn ang="T10">
                  <a:pos x="T0" y="T1"/>
                </a:cxn>
                <a:cxn ang="T11">
                  <a:pos x="T2" y="T3"/>
                </a:cxn>
                <a:cxn ang="T12">
                  <a:pos x="T4" y="T5"/>
                </a:cxn>
                <a:cxn ang="T13">
                  <a:pos x="T6" y="T7"/>
                </a:cxn>
                <a:cxn ang="T14">
                  <a:pos x="T8" y="T9"/>
                </a:cxn>
              </a:cxnLst>
              <a:rect l="T15" t="T16" r="T17" b="T18"/>
              <a:pathLst>
                <a:path w="1707" h="1212">
                  <a:moveTo>
                    <a:pt x="0" y="766"/>
                  </a:moveTo>
                  <a:lnTo>
                    <a:pt x="628" y="1212"/>
                  </a:lnTo>
                  <a:lnTo>
                    <a:pt x="1707" y="448"/>
                  </a:lnTo>
                  <a:lnTo>
                    <a:pt x="1080" y="0"/>
                  </a:lnTo>
                  <a:lnTo>
                    <a:pt x="0" y="766"/>
                  </a:lnTo>
                  <a:close/>
                </a:path>
              </a:pathLst>
            </a:custGeom>
            <a:solidFill>
              <a:srgbClr val="EAEAEA"/>
            </a:solidFill>
            <a:ln w="9525">
              <a:noFill/>
              <a:round/>
              <a:headEnd/>
              <a:tailEnd/>
            </a:ln>
          </p:spPr>
          <p:txBody>
            <a:bodyPr/>
            <a:lstStyle/>
            <a:p>
              <a:pPr>
                <a:defRPr/>
              </a:pPr>
              <a:endParaRPr lang="en-US">
                <a:latin typeface="+mn-lt"/>
                <a:ea typeface="+mn-ea"/>
              </a:endParaRPr>
            </a:p>
          </p:txBody>
        </p:sp>
        <p:sp>
          <p:nvSpPr>
            <p:cNvPr id="13809" name="Freeform 13"/>
            <p:cNvSpPr>
              <a:spLocks/>
            </p:cNvSpPr>
            <p:nvPr/>
          </p:nvSpPr>
          <p:spPr bwMode="auto">
            <a:xfrm>
              <a:off x="4165" y="2443"/>
              <a:ext cx="923" cy="655"/>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747"/>
                  </a:lnTo>
                  <a:lnTo>
                    <a:pt x="927" y="375"/>
                  </a:lnTo>
                  <a:lnTo>
                    <a:pt x="0" y="1034"/>
                  </a:lnTo>
                  <a:close/>
                </a:path>
              </a:pathLst>
            </a:custGeom>
            <a:solidFill>
              <a:srgbClr val="333333"/>
            </a:solidFill>
            <a:ln w="9525">
              <a:noFill/>
              <a:round/>
              <a:headEnd/>
              <a:tailEnd/>
            </a:ln>
          </p:spPr>
          <p:txBody>
            <a:bodyPr/>
            <a:lstStyle/>
            <a:p>
              <a:pPr>
                <a:defRPr/>
              </a:pPr>
              <a:endParaRPr lang="en-US">
                <a:latin typeface="+mn-lt"/>
                <a:ea typeface="+mn-ea"/>
              </a:endParaRPr>
            </a:p>
          </p:txBody>
        </p:sp>
        <p:sp>
          <p:nvSpPr>
            <p:cNvPr id="13810" name="Freeform 14"/>
            <p:cNvSpPr>
              <a:spLocks/>
            </p:cNvSpPr>
            <p:nvPr/>
          </p:nvSpPr>
          <p:spPr bwMode="auto">
            <a:xfrm>
              <a:off x="3769" y="1986"/>
              <a:ext cx="396" cy="519"/>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defRPr/>
              </a:pPr>
              <a:endParaRPr lang="en-US">
                <a:latin typeface="+mn-lt"/>
                <a:ea typeface="+mn-ea"/>
              </a:endParaRPr>
            </a:p>
          </p:txBody>
        </p:sp>
        <p:sp>
          <p:nvSpPr>
            <p:cNvPr id="13811" name="Freeform 15"/>
            <p:cNvSpPr>
              <a:spLocks/>
            </p:cNvSpPr>
            <p:nvPr/>
          </p:nvSpPr>
          <p:spPr bwMode="auto">
            <a:xfrm>
              <a:off x="3769" y="2286"/>
              <a:ext cx="396" cy="512"/>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defRPr/>
              </a:pPr>
              <a:endParaRPr lang="en-US">
                <a:latin typeface="+mn-lt"/>
                <a:ea typeface="+mn-ea"/>
              </a:endParaRPr>
            </a:p>
          </p:txBody>
        </p:sp>
        <p:sp>
          <p:nvSpPr>
            <p:cNvPr id="13812" name="Freeform 16"/>
            <p:cNvSpPr>
              <a:spLocks/>
            </p:cNvSpPr>
            <p:nvPr/>
          </p:nvSpPr>
          <p:spPr bwMode="auto">
            <a:xfrm>
              <a:off x="3851" y="2873"/>
              <a:ext cx="643" cy="628"/>
            </a:xfrm>
            <a:custGeom>
              <a:avLst/>
              <a:gdLst>
                <a:gd name="T0" fmla="*/ 0 w 1018"/>
                <a:gd name="T1" fmla="*/ 0 h 995"/>
                <a:gd name="T2" fmla="*/ 1 w 1018"/>
                <a:gd name="T3" fmla="*/ 1 h 995"/>
                <a:gd name="T4" fmla="*/ 1 w 1018"/>
                <a:gd name="T5" fmla="*/ 1 h 995"/>
                <a:gd name="T6" fmla="*/ 1 w 1018"/>
                <a:gd name="T7" fmla="*/ 1 h 995"/>
                <a:gd name="T8" fmla="*/ 0 w 1018"/>
                <a:gd name="T9" fmla="*/ 0 h 995"/>
                <a:gd name="T10" fmla="*/ 0 60000 65536"/>
                <a:gd name="T11" fmla="*/ 0 60000 65536"/>
                <a:gd name="T12" fmla="*/ 0 60000 65536"/>
                <a:gd name="T13" fmla="*/ 0 60000 65536"/>
                <a:gd name="T14" fmla="*/ 0 60000 65536"/>
                <a:gd name="T15" fmla="*/ 0 w 1018"/>
                <a:gd name="T16" fmla="*/ 0 h 995"/>
                <a:gd name="T17" fmla="*/ 1018 w 1018"/>
                <a:gd name="T18" fmla="*/ 995 h 995"/>
              </a:gdLst>
              <a:ahLst/>
              <a:cxnLst>
                <a:cxn ang="T10">
                  <a:pos x="T0" y="T1"/>
                </a:cxn>
                <a:cxn ang="T11">
                  <a:pos x="T2" y="T3"/>
                </a:cxn>
                <a:cxn ang="T12">
                  <a:pos x="T4" y="T5"/>
                </a:cxn>
                <a:cxn ang="T13">
                  <a:pos x="T6" y="T7"/>
                </a:cxn>
                <a:cxn ang="T14">
                  <a:pos x="T8" y="T9"/>
                </a:cxn>
              </a:cxnLst>
              <a:rect l="T15" t="T16" r="T17" b="T18"/>
              <a:pathLst>
                <a:path w="1018" h="995">
                  <a:moveTo>
                    <a:pt x="0" y="0"/>
                  </a:moveTo>
                  <a:lnTo>
                    <a:pt x="1" y="271"/>
                  </a:lnTo>
                  <a:lnTo>
                    <a:pt x="1018" y="995"/>
                  </a:lnTo>
                  <a:lnTo>
                    <a:pt x="1018" y="721"/>
                  </a:lnTo>
                  <a:lnTo>
                    <a:pt x="0" y="0"/>
                  </a:lnTo>
                  <a:close/>
                </a:path>
              </a:pathLst>
            </a:custGeom>
            <a:solidFill>
              <a:srgbClr val="8F8F8F"/>
            </a:solidFill>
            <a:ln w="9525">
              <a:noFill/>
              <a:round/>
              <a:headEnd/>
              <a:tailEnd/>
            </a:ln>
          </p:spPr>
          <p:txBody>
            <a:bodyPr/>
            <a:lstStyle/>
            <a:p>
              <a:pPr>
                <a:defRPr/>
              </a:pPr>
              <a:endParaRPr lang="en-US">
                <a:latin typeface="+mn-lt"/>
                <a:ea typeface="+mn-ea"/>
              </a:endParaRPr>
            </a:p>
          </p:txBody>
        </p:sp>
        <p:sp>
          <p:nvSpPr>
            <p:cNvPr id="13813" name="Freeform 17"/>
            <p:cNvSpPr>
              <a:spLocks/>
            </p:cNvSpPr>
            <p:nvPr/>
          </p:nvSpPr>
          <p:spPr bwMode="auto">
            <a:xfrm>
              <a:off x="3769" y="2587"/>
              <a:ext cx="396" cy="512"/>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defRPr/>
              </a:pPr>
              <a:endParaRPr lang="en-US">
                <a:latin typeface="+mn-lt"/>
                <a:ea typeface="+mn-ea"/>
              </a:endParaRPr>
            </a:p>
          </p:txBody>
        </p:sp>
        <p:sp>
          <p:nvSpPr>
            <p:cNvPr id="13814" name="Freeform 18"/>
            <p:cNvSpPr>
              <a:spLocks/>
            </p:cNvSpPr>
            <p:nvPr/>
          </p:nvSpPr>
          <p:spPr bwMode="auto">
            <a:xfrm>
              <a:off x="3769" y="1208"/>
              <a:ext cx="1415" cy="764"/>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EAEAEA"/>
            </a:solidFill>
            <a:ln w="9525">
              <a:noFill/>
              <a:round/>
              <a:headEnd/>
              <a:tailEnd/>
            </a:ln>
          </p:spPr>
          <p:txBody>
            <a:bodyPr/>
            <a:lstStyle/>
            <a:p>
              <a:pPr>
                <a:defRPr/>
              </a:pPr>
              <a:endParaRPr lang="en-US">
                <a:latin typeface="+mn-lt"/>
                <a:ea typeface="+mn-ea"/>
              </a:endParaRPr>
            </a:p>
          </p:txBody>
        </p:sp>
        <p:sp>
          <p:nvSpPr>
            <p:cNvPr id="13815" name="Freeform 19"/>
            <p:cNvSpPr>
              <a:spLocks/>
            </p:cNvSpPr>
            <p:nvPr/>
          </p:nvSpPr>
          <p:spPr bwMode="auto">
            <a:xfrm>
              <a:off x="4165" y="1549"/>
              <a:ext cx="923" cy="655"/>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a:defRPr/>
              </a:pPr>
              <a:endParaRPr lang="en-US">
                <a:latin typeface="+mn-lt"/>
                <a:ea typeface="+mn-ea"/>
              </a:endParaRPr>
            </a:p>
          </p:txBody>
        </p:sp>
        <p:sp>
          <p:nvSpPr>
            <p:cNvPr id="13816" name="Freeform 20"/>
            <p:cNvSpPr>
              <a:spLocks/>
            </p:cNvSpPr>
            <p:nvPr/>
          </p:nvSpPr>
          <p:spPr bwMode="auto">
            <a:xfrm>
              <a:off x="3769" y="1693"/>
              <a:ext cx="396" cy="512"/>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defRPr/>
              </a:pPr>
              <a:endParaRPr lang="en-US">
                <a:latin typeface="+mn-lt"/>
                <a:ea typeface="+mn-ea"/>
              </a:endParaRPr>
            </a:p>
          </p:txBody>
        </p:sp>
        <p:sp>
          <p:nvSpPr>
            <p:cNvPr id="13817" name="Freeform 21"/>
            <p:cNvSpPr>
              <a:spLocks/>
            </p:cNvSpPr>
            <p:nvPr/>
          </p:nvSpPr>
          <p:spPr bwMode="auto">
            <a:xfrm>
              <a:off x="4494" y="1720"/>
              <a:ext cx="690" cy="1781"/>
            </a:xfrm>
            <a:custGeom>
              <a:avLst/>
              <a:gdLst>
                <a:gd name="T0" fmla="*/ 0 w 1088"/>
                <a:gd name="T1" fmla="*/ 1 h 2820"/>
                <a:gd name="T2" fmla="*/ 1 w 1088"/>
                <a:gd name="T3" fmla="*/ 1 h 2820"/>
                <a:gd name="T4" fmla="*/ 1 w 1088"/>
                <a:gd name="T5" fmla="*/ 1 h 2820"/>
                <a:gd name="T6" fmla="*/ 1 w 1088"/>
                <a:gd name="T7" fmla="*/ 0 h 2820"/>
                <a:gd name="T8" fmla="*/ 1 w 1088"/>
                <a:gd name="T9" fmla="*/ 1 h 2820"/>
                <a:gd name="T10" fmla="*/ 0 w 1088"/>
                <a:gd name="T11" fmla="*/ 1 h 2820"/>
                <a:gd name="T12" fmla="*/ 0 w 1088"/>
                <a:gd name="T13" fmla="*/ 1 h 2820"/>
                <a:gd name="T14" fmla="*/ 0 60000 65536"/>
                <a:gd name="T15" fmla="*/ 0 60000 65536"/>
                <a:gd name="T16" fmla="*/ 0 60000 65536"/>
                <a:gd name="T17" fmla="*/ 0 60000 65536"/>
                <a:gd name="T18" fmla="*/ 0 60000 65536"/>
                <a:gd name="T19" fmla="*/ 0 60000 65536"/>
                <a:gd name="T20" fmla="*/ 0 60000 65536"/>
                <a:gd name="T21" fmla="*/ 0 w 1088"/>
                <a:gd name="T22" fmla="*/ 0 h 2820"/>
                <a:gd name="T23" fmla="*/ 1088 w 1088"/>
                <a:gd name="T24" fmla="*/ 2820 h 28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8" h="2820">
                  <a:moveTo>
                    <a:pt x="0" y="2554"/>
                  </a:moveTo>
                  <a:lnTo>
                    <a:pt x="938" y="1890"/>
                  </a:lnTo>
                  <a:lnTo>
                    <a:pt x="938" y="102"/>
                  </a:lnTo>
                  <a:lnTo>
                    <a:pt x="1088" y="0"/>
                  </a:lnTo>
                  <a:lnTo>
                    <a:pt x="1088" y="2046"/>
                  </a:lnTo>
                  <a:lnTo>
                    <a:pt x="0" y="2820"/>
                  </a:lnTo>
                  <a:lnTo>
                    <a:pt x="0" y="2554"/>
                  </a:lnTo>
                  <a:close/>
                </a:path>
              </a:pathLst>
            </a:custGeom>
            <a:solidFill>
              <a:srgbClr val="B2B2B2"/>
            </a:solidFill>
            <a:ln w="9525">
              <a:noFill/>
              <a:round/>
              <a:headEnd/>
              <a:tailEnd/>
            </a:ln>
          </p:spPr>
          <p:txBody>
            <a:bodyPr/>
            <a:lstStyle/>
            <a:p>
              <a:pPr>
                <a:defRPr/>
              </a:pPr>
              <a:endParaRPr lang="en-US">
                <a:latin typeface="+mn-lt"/>
                <a:ea typeface="+mn-ea"/>
              </a:endParaRPr>
            </a:p>
          </p:txBody>
        </p:sp>
        <p:sp>
          <p:nvSpPr>
            <p:cNvPr id="13818" name="Freeform 22"/>
            <p:cNvSpPr>
              <a:spLocks/>
            </p:cNvSpPr>
            <p:nvPr/>
          </p:nvSpPr>
          <p:spPr bwMode="auto">
            <a:xfrm>
              <a:off x="4220" y="2662"/>
              <a:ext cx="663" cy="601"/>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defRPr/>
              </a:pPr>
              <a:endParaRPr lang="en-US">
                <a:latin typeface="+mn-lt"/>
                <a:ea typeface="+mn-ea"/>
              </a:endParaRPr>
            </a:p>
          </p:txBody>
        </p:sp>
        <p:sp>
          <p:nvSpPr>
            <p:cNvPr id="13819" name="Freeform 23"/>
            <p:cNvSpPr>
              <a:spLocks/>
            </p:cNvSpPr>
            <p:nvPr/>
          </p:nvSpPr>
          <p:spPr bwMode="auto">
            <a:xfrm>
              <a:off x="4220" y="2471"/>
              <a:ext cx="786" cy="553"/>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defRPr/>
              </a:pPr>
              <a:endParaRPr lang="en-US">
                <a:latin typeface="+mn-lt"/>
                <a:ea typeface="+mn-ea"/>
              </a:endParaRPr>
            </a:p>
          </p:txBody>
        </p:sp>
        <p:sp>
          <p:nvSpPr>
            <p:cNvPr id="13820" name="Freeform 24"/>
            <p:cNvSpPr>
              <a:spLocks/>
            </p:cNvSpPr>
            <p:nvPr/>
          </p:nvSpPr>
          <p:spPr bwMode="auto">
            <a:xfrm>
              <a:off x="4220" y="2368"/>
              <a:ext cx="663" cy="601"/>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defRPr/>
              </a:pPr>
              <a:endParaRPr lang="en-US">
                <a:latin typeface="+mn-lt"/>
                <a:ea typeface="+mn-ea"/>
              </a:endParaRPr>
            </a:p>
          </p:txBody>
        </p:sp>
        <p:sp>
          <p:nvSpPr>
            <p:cNvPr id="13821" name="Freeform 25"/>
            <p:cNvSpPr>
              <a:spLocks/>
            </p:cNvSpPr>
            <p:nvPr/>
          </p:nvSpPr>
          <p:spPr bwMode="auto">
            <a:xfrm>
              <a:off x="4220" y="2177"/>
              <a:ext cx="786" cy="546"/>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defRPr/>
              </a:pPr>
              <a:endParaRPr lang="en-US">
                <a:latin typeface="+mn-lt"/>
                <a:ea typeface="+mn-ea"/>
              </a:endParaRPr>
            </a:p>
          </p:txBody>
        </p:sp>
        <p:sp>
          <p:nvSpPr>
            <p:cNvPr id="13822" name="Freeform 26"/>
            <p:cNvSpPr>
              <a:spLocks/>
            </p:cNvSpPr>
            <p:nvPr/>
          </p:nvSpPr>
          <p:spPr bwMode="auto">
            <a:xfrm>
              <a:off x="4220" y="2075"/>
              <a:ext cx="663" cy="594"/>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defRPr/>
              </a:pPr>
              <a:endParaRPr lang="en-US">
                <a:latin typeface="+mn-lt"/>
                <a:ea typeface="+mn-ea"/>
              </a:endParaRPr>
            </a:p>
          </p:txBody>
        </p:sp>
        <p:sp>
          <p:nvSpPr>
            <p:cNvPr id="13823" name="Freeform 27"/>
            <p:cNvSpPr>
              <a:spLocks/>
            </p:cNvSpPr>
            <p:nvPr/>
          </p:nvSpPr>
          <p:spPr bwMode="auto">
            <a:xfrm>
              <a:off x="4220" y="1884"/>
              <a:ext cx="786" cy="546"/>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defRPr/>
              </a:pPr>
              <a:endParaRPr lang="en-US">
                <a:latin typeface="+mn-lt"/>
                <a:ea typeface="+mn-ea"/>
              </a:endParaRPr>
            </a:p>
          </p:txBody>
        </p:sp>
        <p:sp>
          <p:nvSpPr>
            <p:cNvPr id="13824" name="Freeform 28"/>
            <p:cNvSpPr>
              <a:spLocks/>
            </p:cNvSpPr>
            <p:nvPr/>
          </p:nvSpPr>
          <p:spPr bwMode="auto">
            <a:xfrm>
              <a:off x="4220" y="1774"/>
              <a:ext cx="663" cy="601"/>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defRPr/>
              </a:pPr>
              <a:endParaRPr lang="en-US">
                <a:latin typeface="+mn-lt"/>
                <a:ea typeface="+mn-ea"/>
              </a:endParaRPr>
            </a:p>
          </p:txBody>
        </p:sp>
        <p:sp>
          <p:nvSpPr>
            <p:cNvPr id="13825" name="Freeform 29"/>
            <p:cNvSpPr>
              <a:spLocks/>
            </p:cNvSpPr>
            <p:nvPr/>
          </p:nvSpPr>
          <p:spPr bwMode="auto">
            <a:xfrm>
              <a:off x="4220" y="1583"/>
              <a:ext cx="786" cy="546"/>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defRPr/>
              </a:pPr>
              <a:endParaRPr lang="en-US">
                <a:latin typeface="+mn-lt"/>
                <a:ea typeface="+mn-ea"/>
              </a:endParaRPr>
            </a:p>
          </p:txBody>
        </p:sp>
      </p:grpSp>
      <p:grpSp>
        <p:nvGrpSpPr>
          <p:cNvPr id="3" name="Group 30"/>
          <p:cNvGrpSpPr>
            <a:grpSpLocks/>
          </p:cNvGrpSpPr>
          <p:nvPr/>
        </p:nvGrpSpPr>
        <p:grpSpPr bwMode="auto">
          <a:xfrm>
            <a:off x="8229600" y="3462338"/>
            <a:ext cx="328613" cy="533400"/>
            <a:chOff x="3769" y="1208"/>
            <a:chExt cx="1415" cy="2293"/>
          </a:xfrm>
        </p:grpSpPr>
        <p:sp>
          <p:nvSpPr>
            <p:cNvPr id="13780" name="Freeform 31"/>
            <p:cNvSpPr>
              <a:spLocks/>
            </p:cNvSpPr>
            <p:nvPr/>
          </p:nvSpPr>
          <p:spPr bwMode="auto">
            <a:xfrm>
              <a:off x="3769" y="1508"/>
              <a:ext cx="1415" cy="764"/>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a:noFill/>
              <a:round/>
              <a:headEnd/>
              <a:tailEnd/>
            </a:ln>
          </p:spPr>
          <p:txBody>
            <a:bodyPr/>
            <a:lstStyle/>
            <a:p>
              <a:pPr>
                <a:defRPr/>
              </a:pPr>
              <a:endParaRPr lang="en-US">
                <a:latin typeface="+mn-lt"/>
                <a:ea typeface="+mn-ea"/>
              </a:endParaRPr>
            </a:p>
          </p:txBody>
        </p:sp>
        <p:sp>
          <p:nvSpPr>
            <p:cNvPr id="13781" name="Freeform 32"/>
            <p:cNvSpPr>
              <a:spLocks/>
            </p:cNvSpPr>
            <p:nvPr/>
          </p:nvSpPr>
          <p:spPr bwMode="auto">
            <a:xfrm>
              <a:off x="3769" y="1802"/>
              <a:ext cx="1408" cy="771"/>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71" y="554"/>
                  </a:lnTo>
                  <a:lnTo>
                    <a:pt x="2086" y="918"/>
                  </a:lnTo>
                  <a:lnTo>
                    <a:pt x="2232" y="814"/>
                  </a:lnTo>
                  <a:lnTo>
                    <a:pt x="1080" y="0"/>
                  </a:lnTo>
                  <a:lnTo>
                    <a:pt x="0" y="766"/>
                  </a:lnTo>
                  <a:close/>
                </a:path>
              </a:pathLst>
            </a:custGeom>
            <a:solidFill>
              <a:srgbClr val="B2B2B2"/>
            </a:solidFill>
            <a:ln w="9525">
              <a:noFill/>
              <a:round/>
              <a:headEnd/>
              <a:tailEnd/>
            </a:ln>
          </p:spPr>
          <p:txBody>
            <a:bodyPr/>
            <a:lstStyle/>
            <a:p>
              <a:pPr>
                <a:defRPr/>
              </a:pPr>
              <a:endParaRPr lang="en-US">
                <a:latin typeface="+mn-lt"/>
                <a:ea typeface="+mn-ea"/>
              </a:endParaRPr>
            </a:p>
          </p:txBody>
        </p:sp>
        <p:sp>
          <p:nvSpPr>
            <p:cNvPr id="13782" name="Freeform 33"/>
            <p:cNvSpPr>
              <a:spLocks/>
            </p:cNvSpPr>
            <p:nvPr/>
          </p:nvSpPr>
          <p:spPr bwMode="auto">
            <a:xfrm>
              <a:off x="3769" y="2102"/>
              <a:ext cx="1408" cy="764"/>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a:noFill/>
              <a:round/>
              <a:headEnd/>
              <a:tailEnd/>
            </a:ln>
          </p:spPr>
          <p:txBody>
            <a:bodyPr/>
            <a:lstStyle/>
            <a:p>
              <a:pPr>
                <a:defRPr/>
              </a:pPr>
              <a:endParaRPr lang="en-US">
                <a:latin typeface="+mn-lt"/>
                <a:ea typeface="+mn-ea"/>
              </a:endParaRPr>
            </a:p>
          </p:txBody>
        </p:sp>
        <p:sp>
          <p:nvSpPr>
            <p:cNvPr id="13783" name="Freeform 34"/>
            <p:cNvSpPr>
              <a:spLocks/>
            </p:cNvSpPr>
            <p:nvPr/>
          </p:nvSpPr>
          <p:spPr bwMode="auto">
            <a:xfrm>
              <a:off x="4165" y="1849"/>
              <a:ext cx="923" cy="655"/>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a:defRPr/>
              </a:pPr>
              <a:endParaRPr lang="en-US">
                <a:latin typeface="+mn-lt"/>
                <a:ea typeface="+mn-ea"/>
              </a:endParaRPr>
            </a:p>
          </p:txBody>
        </p:sp>
        <p:sp>
          <p:nvSpPr>
            <p:cNvPr id="13784" name="Freeform 35"/>
            <p:cNvSpPr>
              <a:spLocks/>
            </p:cNvSpPr>
            <p:nvPr/>
          </p:nvSpPr>
          <p:spPr bwMode="auto">
            <a:xfrm>
              <a:off x="4165" y="2143"/>
              <a:ext cx="923" cy="655"/>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a:defRPr/>
              </a:pPr>
              <a:endParaRPr lang="en-US">
                <a:latin typeface="+mn-lt"/>
                <a:ea typeface="+mn-ea"/>
              </a:endParaRPr>
            </a:p>
          </p:txBody>
        </p:sp>
        <p:sp>
          <p:nvSpPr>
            <p:cNvPr id="13785" name="Freeform 36"/>
            <p:cNvSpPr>
              <a:spLocks/>
            </p:cNvSpPr>
            <p:nvPr/>
          </p:nvSpPr>
          <p:spPr bwMode="auto">
            <a:xfrm>
              <a:off x="4097" y="2566"/>
              <a:ext cx="1080" cy="764"/>
            </a:xfrm>
            <a:custGeom>
              <a:avLst/>
              <a:gdLst>
                <a:gd name="T0" fmla="*/ 0 w 1707"/>
                <a:gd name="T1" fmla="*/ 1 h 1212"/>
                <a:gd name="T2" fmla="*/ 1 w 1707"/>
                <a:gd name="T3" fmla="*/ 1 h 1212"/>
                <a:gd name="T4" fmla="*/ 1 w 1707"/>
                <a:gd name="T5" fmla="*/ 1 h 1212"/>
                <a:gd name="T6" fmla="*/ 1 w 1707"/>
                <a:gd name="T7" fmla="*/ 0 h 1212"/>
                <a:gd name="T8" fmla="*/ 0 w 1707"/>
                <a:gd name="T9" fmla="*/ 1 h 1212"/>
                <a:gd name="T10" fmla="*/ 0 60000 65536"/>
                <a:gd name="T11" fmla="*/ 0 60000 65536"/>
                <a:gd name="T12" fmla="*/ 0 60000 65536"/>
                <a:gd name="T13" fmla="*/ 0 60000 65536"/>
                <a:gd name="T14" fmla="*/ 0 60000 65536"/>
                <a:gd name="T15" fmla="*/ 0 w 1707"/>
                <a:gd name="T16" fmla="*/ 0 h 1212"/>
                <a:gd name="T17" fmla="*/ 1707 w 1707"/>
                <a:gd name="T18" fmla="*/ 1212 h 1212"/>
              </a:gdLst>
              <a:ahLst/>
              <a:cxnLst>
                <a:cxn ang="T10">
                  <a:pos x="T0" y="T1"/>
                </a:cxn>
                <a:cxn ang="T11">
                  <a:pos x="T2" y="T3"/>
                </a:cxn>
                <a:cxn ang="T12">
                  <a:pos x="T4" y="T5"/>
                </a:cxn>
                <a:cxn ang="T13">
                  <a:pos x="T6" y="T7"/>
                </a:cxn>
                <a:cxn ang="T14">
                  <a:pos x="T8" y="T9"/>
                </a:cxn>
              </a:cxnLst>
              <a:rect l="T15" t="T16" r="T17" b="T18"/>
              <a:pathLst>
                <a:path w="1707" h="1212">
                  <a:moveTo>
                    <a:pt x="0" y="766"/>
                  </a:moveTo>
                  <a:lnTo>
                    <a:pt x="628" y="1212"/>
                  </a:lnTo>
                  <a:lnTo>
                    <a:pt x="1707" y="448"/>
                  </a:lnTo>
                  <a:lnTo>
                    <a:pt x="1080" y="0"/>
                  </a:lnTo>
                  <a:lnTo>
                    <a:pt x="0" y="766"/>
                  </a:lnTo>
                  <a:close/>
                </a:path>
              </a:pathLst>
            </a:custGeom>
            <a:solidFill>
              <a:srgbClr val="EAEAEA"/>
            </a:solidFill>
            <a:ln w="9525">
              <a:noFill/>
              <a:round/>
              <a:headEnd/>
              <a:tailEnd/>
            </a:ln>
          </p:spPr>
          <p:txBody>
            <a:bodyPr/>
            <a:lstStyle/>
            <a:p>
              <a:pPr>
                <a:defRPr/>
              </a:pPr>
              <a:endParaRPr lang="en-US">
                <a:latin typeface="+mn-lt"/>
                <a:ea typeface="+mn-ea"/>
              </a:endParaRPr>
            </a:p>
          </p:txBody>
        </p:sp>
        <p:sp>
          <p:nvSpPr>
            <p:cNvPr id="13786" name="Freeform 37"/>
            <p:cNvSpPr>
              <a:spLocks/>
            </p:cNvSpPr>
            <p:nvPr/>
          </p:nvSpPr>
          <p:spPr bwMode="auto">
            <a:xfrm>
              <a:off x="4165" y="2443"/>
              <a:ext cx="923" cy="655"/>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747"/>
                  </a:lnTo>
                  <a:lnTo>
                    <a:pt x="927" y="375"/>
                  </a:lnTo>
                  <a:lnTo>
                    <a:pt x="0" y="1034"/>
                  </a:lnTo>
                  <a:close/>
                </a:path>
              </a:pathLst>
            </a:custGeom>
            <a:solidFill>
              <a:srgbClr val="333333"/>
            </a:solidFill>
            <a:ln w="9525">
              <a:noFill/>
              <a:round/>
              <a:headEnd/>
              <a:tailEnd/>
            </a:ln>
          </p:spPr>
          <p:txBody>
            <a:bodyPr/>
            <a:lstStyle/>
            <a:p>
              <a:pPr>
                <a:defRPr/>
              </a:pPr>
              <a:endParaRPr lang="en-US">
                <a:latin typeface="+mn-lt"/>
                <a:ea typeface="+mn-ea"/>
              </a:endParaRPr>
            </a:p>
          </p:txBody>
        </p:sp>
        <p:sp>
          <p:nvSpPr>
            <p:cNvPr id="13787" name="Freeform 38"/>
            <p:cNvSpPr>
              <a:spLocks/>
            </p:cNvSpPr>
            <p:nvPr/>
          </p:nvSpPr>
          <p:spPr bwMode="auto">
            <a:xfrm>
              <a:off x="3769" y="1986"/>
              <a:ext cx="396" cy="519"/>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defRPr/>
              </a:pPr>
              <a:endParaRPr lang="en-US">
                <a:latin typeface="+mn-lt"/>
                <a:ea typeface="+mn-ea"/>
              </a:endParaRPr>
            </a:p>
          </p:txBody>
        </p:sp>
        <p:sp>
          <p:nvSpPr>
            <p:cNvPr id="13788" name="Freeform 39"/>
            <p:cNvSpPr>
              <a:spLocks/>
            </p:cNvSpPr>
            <p:nvPr/>
          </p:nvSpPr>
          <p:spPr bwMode="auto">
            <a:xfrm>
              <a:off x="3769" y="2286"/>
              <a:ext cx="396" cy="512"/>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defRPr/>
              </a:pPr>
              <a:endParaRPr lang="en-US">
                <a:latin typeface="+mn-lt"/>
                <a:ea typeface="+mn-ea"/>
              </a:endParaRPr>
            </a:p>
          </p:txBody>
        </p:sp>
        <p:sp>
          <p:nvSpPr>
            <p:cNvPr id="13789" name="Freeform 40"/>
            <p:cNvSpPr>
              <a:spLocks/>
            </p:cNvSpPr>
            <p:nvPr/>
          </p:nvSpPr>
          <p:spPr bwMode="auto">
            <a:xfrm>
              <a:off x="3851" y="2873"/>
              <a:ext cx="643" cy="628"/>
            </a:xfrm>
            <a:custGeom>
              <a:avLst/>
              <a:gdLst>
                <a:gd name="T0" fmla="*/ 0 w 1018"/>
                <a:gd name="T1" fmla="*/ 0 h 995"/>
                <a:gd name="T2" fmla="*/ 1 w 1018"/>
                <a:gd name="T3" fmla="*/ 1 h 995"/>
                <a:gd name="T4" fmla="*/ 1 w 1018"/>
                <a:gd name="T5" fmla="*/ 1 h 995"/>
                <a:gd name="T6" fmla="*/ 1 w 1018"/>
                <a:gd name="T7" fmla="*/ 1 h 995"/>
                <a:gd name="T8" fmla="*/ 0 w 1018"/>
                <a:gd name="T9" fmla="*/ 0 h 995"/>
                <a:gd name="T10" fmla="*/ 0 60000 65536"/>
                <a:gd name="T11" fmla="*/ 0 60000 65536"/>
                <a:gd name="T12" fmla="*/ 0 60000 65536"/>
                <a:gd name="T13" fmla="*/ 0 60000 65536"/>
                <a:gd name="T14" fmla="*/ 0 60000 65536"/>
                <a:gd name="T15" fmla="*/ 0 w 1018"/>
                <a:gd name="T16" fmla="*/ 0 h 995"/>
                <a:gd name="T17" fmla="*/ 1018 w 1018"/>
                <a:gd name="T18" fmla="*/ 995 h 995"/>
              </a:gdLst>
              <a:ahLst/>
              <a:cxnLst>
                <a:cxn ang="T10">
                  <a:pos x="T0" y="T1"/>
                </a:cxn>
                <a:cxn ang="T11">
                  <a:pos x="T2" y="T3"/>
                </a:cxn>
                <a:cxn ang="T12">
                  <a:pos x="T4" y="T5"/>
                </a:cxn>
                <a:cxn ang="T13">
                  <a:pos x="T6" y="T7"/>
                </a:cxn>
                <a:cxn ang="T14">
                  <a:pos x="T8" y="T9"/>
                </a:cxn>
              </a:cxnLst>
              <a:rect l="T15" t="T16" r="T17" b="T18"/>
              <a:pathLst>
                <a:path w="1018" h="995">
                  <a:moveTo>
                    <a:pt x="0" y="0"/>
                  </a:moveTo>
                  <a:lnTo>
                    <a:pt x="1" y="271"/>
                  </a:lnTo>
                  <a:lnTo>
                    <a:pt x="1018" y="995"/>
                  </a:lnTo>
                  <a:lnTo>
                    <a:pt x="1018" y="721"/>
                  </a:lnTo>
                  <a:lnTo>
                    <a:pt x="0" y="0"/>
                  </a:lnTo>
                  <a:close/>
                </a:path>
              </a:pathLst>
            </a:custGeom>
            <a:solidFill>
              <a:srgbClr val="8F8F8F"/>
            </a:solidFill>
            <a:ln w="9525">
              <a:noFill/>
              <a:round/>
              <a:headEnd/>
              <a:tailEnd/>
            </a:ln>
          </p:spPr>
          <p:txBody>
            <a:bodyPr/>
            <a:lstStyle/>
            <a:p>
              <a:pPr>
                <a:defRPr/>
              </a:pPr>
              <a:endParaRPr lang="en-US">
                <a:latin typeface="+mn-lt"/>
                <a:ea typeface="+mn-ea"/>
              </a:endParaRPr>
            </a:p>
          </p:txBody>
        </p:sp>
        <p:sp>
          <p:nvSpPr>
            <p:cNvPr id="13790" name="Freeform 41"/>
            <p:cNvSpPr>
              <a:spLocks/>
            </p:cNvSpPr>
            <p:nvPr/>
          </p:nvSpPr>
          <p:spPr bwMode="auto">
            <a:xfrm>
              <a:off x="3769" y="2587"/>
              <a:ext cx="396" cy="512"/>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defRPr/>
              </a:pPr>
              <a:endParaRPr lang="en-US">
                <a:latin typeface="+mn-lt"/>
                <a:ea typeface="+mn-ea"/>
              </a:endParaRPr>
            </a:p>
          </p:txBody>
        </p:sp>
        <p:sp>
          <p:nvSpPr>
            <p:cNvPr id="13791" name="Freeform 42"/>
            <p:cNvSpPr>
              <a:spLocks/>
            </p:cNvSpPr>
            <p:nvPr/>
          </p:nvSpPr>
          <p:spPr bwMode="auto">
            <a:xfrm>
              <a:off x="3769" y="1208"/>
              <a:ext cx="1415" cy="764"/>
            </a:xfrm>
            <a:custGeom>
              <a:avLst/>
              <a:gdLst>
                <a:gd name="T0" fmla="*/ 0 w 2232"/>
                <a:gd name="T1" fmla="*/ 1 h 1212"/>
                <a:gd name="T2" fmla="*/ 1 w 2232"/>
                <a:gd name="T3" fmla="*/ 1 h 1212"/>
                <a:gd name="T4" fmla="*/ 1 w 2232"/>
                <a:gd name="T5" fmla="*/ 1 h 1212"/>
                <a:gd name="T6" fmla="*/ 1 w 2232"/>
                <a:gd name="T7" fmla="*/ 1 h 1212"/>
                <a:gd name="T8" fmla="*/ 1 w 2232"/>
                <a:gd name="T9" fmla="*/ 1 h 1212"/>
                <a:gd name="T10" fmla="*/ 1 w 2232"/>
                <a:gd name="T11" fmla="*/ 0 h 1212"/>
                <a:gd name="T12" fmla="*/ 0 w 2232"/>
                <a:gd name="T13" fmla="*/ 1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EAEAEA"/>
            </a:solidFill>
            <a:ln w="9525">
              <a:noFill/>
              <a:round/>
              <a:headEnd/>
              <a:tailEnd/>
            </a:ln>
          </p:spPr>
          <p:txBody>
            <a:bodyPr/>
            <a:lstStyle/>
            <a:p>
              <a:pPr>
                <a:defRPr/>
              </a:pPr>
              <a:endParaRPr lang="en-US">
                <a:latin typeface="+mn-lt"/>
                <a:ea typeface="+mn-ea"/>
              </a:endParaRPr>
            </a:p>
          </p:txBody>
        </p:sp>
        <p:sp>
          <p:nvSpPr>
            <p:cNvPr id="13792" name="Freeform 43"/>
            <p:cNvSpPr>
              <a:spLocks/>
            </p:cNvSpPr>
            <p:nvPr/>
          </p:nvSpPr>
          <p:spPr bwMode="auto">
            <a:xfrm>
              <a:off x="4165" y="1549"/>
              <a:ext cx="923" cy="655"/>
            </a:xfrm>
            <a:custGeom>
              <a:avLst/>
              <a:gdLst>
                <a:gd name="T0" fmla="*/ 0 w 1462"/>
                <a:gd name="T1" fmla="*/ 1 h 1034"/>
                <a:gd name="T2" fmla="*/ 0 w 1462"/>
                <a:gd name="T3" fmla="*/ 1 h 1034"/>
                <a:gd name="T4" fmla="*/ 1 w 1462"/>
                <a:gd name="T5" fmla="*/ 0 h 1034"/>
                <a:gd name="T6" fmla="*/ 1 w 1462"/>
                <a:gd name="T7" fmla="*/ 1 h 1034"/>
                <a:gd name="T8" fmla="*/ 1 w 1462"/>
                <a:gd name="T9" fmla="*/ 1 h 1034"/>
                <a:gd name="T10" fmla="*/ 1 w 1462"/>
                <a:gd name="T11" fmla="*/ 1 h 1034"/>
                <a:gd name="T12" fmla="*/ 0 w 1462"/>
                <a:gd name="T13" fmla="*/ 1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a:defRPr/>
              </a:pPr>
              <a:endParaRPr lang="en-US">
                <a:latin typeface="+mn-lt"/>
                <a:ea typeface="+mn-ea"/>
              </a:endParaRPr>
            </a:p>
          </p:txBody>
        </p:sp>
        <p:sp>
          <p:nvSpPr>
            <p:cNvPr id="13793" name="Freeform 44"/>
            <p:cNvSpPr>
              <a:spLocks/>
            </p:cNvSpPr>
            <p:nvPr/>
          </p:nvSpPr>
          <p:spPr bwMode="auto">
            <a:xfrm>
              <a:off x="3769" y="1693"/>
              <a:ext cx="396" cy="512"/>
            </a:xfrm>
            <a:custGeom>
              <a:avLst/>
              <a:gdLst>
                <a:gd name="T0" fmla="*/ 0 w 624"/>
                <a:gd name="T1" fmla="*/ 0 h 812"/>
                <a:gd name="T2" fmla="*/ 0 w 624"/>
                <a:gd name="T3" fmla="*/ 1 h 812"/>
                <a:gd name="T4" fmla="*/ 1 w 624"/>
                <a:gd name="T5" fmla="*/ 1 h 812"/>
                <a:gd name="T6" fmla="*/ 1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a:defRPr/>
              </a:pPr>
              <a:endParaRPr lang="en-US">
                <a:latin typeface="+mn-lt"/>
                <a:ea typeface="+mn-ea"/>
              </a:endParaRPr>
            </a:p>
          </p:txBody>
        </p:sp>
        <p:sp>
          <p:nvSpPr>
            <p:cNvPr id="13794" name="Freeform 45"/>
            <p:cNvSpPr>
              <a:spLocks/>
            </p:cNvSpPr>
            <p:nvPr/>
          </p:nvSpPr>
          <p:spPr bwMode="auto">
            <a:xfrm>
              <a:off x="4494" y="1720"/>
              <a:ext cx="690" cy="1781"/>
            </a:xfrm>
            <a:custGeom>
              <a:avLst/>
              <a:gdLst>
                <a:gd name="T0" fmla="*/ 0 w 1088"/>
                <a:gd name="T1" fmla="*/ 1 h 2820"/>
                <a:gd name="T2" fmla="*/ 1 w 1088"/>
                <a:gd name="T3" fmla="*/ 1 h 2820"/>
                <a:gd name="T4" fmla="*/ 1 w 1088"/>
                <a:gd name="T5" fmla="*/ 1 h 2820"/>
                <a:gd name="T6" fmla="*/ 1 w 1088"/>
                <a:gd name="T7" fmla="*/ 0 h 2820"/>
                <a:gd name="T8" fmla="*/ 1 w 1088"/>
                <a:gd name="T9" fmla="*/ 1 h 2820"/>
                <a:gd name="T10" fmla="*/ 0 w 1088"/>
                <a:gd name="T11" fmla="*/ 1 h 2820"/>
                <a:gd name="T12" fmla="*/ 0 w 1088"/>
                <a:gd name="T13" fmla="*/ 1 h 2820"/>
                <a:gd name="T14" fmla="*/ 0 60000 65536"/>
                <a:gd name="T15" fmla="*/ 0 60000 65536"/>
                <a:gd name="T16" fmla="*/ 0 60000 65536"/>
                <a:gd name="T17" fmla="*/ 0 60000 65536"/>
                <a:gd name="T18" fmla="*/ 0 60000 65536"/>
                <a:gd name="T19" fmla="*/ 0 60000 65536"/>
                <a:gd name="T20" fmla="*/ 0 60000 65536"/>
                <a:gd name="T21" fmla="*/ 0 w 1088"/>
                <a:gd name="T22" fmla="*/ 0 h 2820"/>
                <a:gd name="T23" fmla="*/ 1088 w 1088"/>
                <a:gd name="T24" fmla="*/ 2820 h 28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8" h="2820">
                  <a:moveTo>
                    <a:pt x="0" y="2554"/>
                  </a:moveTo>
                  <a:lnTo>
                    <a:pt x="938" y="1890"/>
                  </a:lnTo>
                  <a:lnTo>
                    <a:pt x="938" y="102"/>
                  </a:lnTo>
                  <a:lnTo>
                    <a:pt x="1088" y="0"/>
                  </a:lnTo>
                  <a:lnTo>
                    <a:pt x="1088" y="2046"/>
                  </a:lnTo>
                  <a:lnTo>
                    <a:pt x="0" y="2820"/>
                  </a:lnTo>
                  <a:lnTo>
                    <a:pt x="0" y="2554"/>
                  </a:lnTo>
                  <a:close/>
                </a:path>
              </a:pathLst>
            </a:custGeom>
            <a:solidFill>
              <a:srgbClr val="B2B2B2"/>
            </a:solidFill>
            <a:ln w="9525">
              <a:noFill/>
              <a:round/>
              <a:headEnd/>
              <a:tailEnd/>
            </a:ln>
          </p:spPr>
          <p:txBody>
            <a:bodyPr/>
            <a:lstStyle/>
            <a:p>
              <a:pPr>
                <a:defRPr/>
              </a:pPr>
              <a:endParaRPr lang="en-US">
                <a:latin typeface="+mn-lt"/>
                <a:ea typeface="+mn-ea"/>
              </a:endParaRPr>
            </a:p>
          </p:txBody>
        </p:sp>
        <p:sp>
          <p:nvSpPr>
            <p:cNvPr id="13795" name="Freeform 46"/>
            <p:cNvSpPr>
              <a:spLocks/>
            </p:cNvSpPr>
            <p:nvPr/>
          </p:nvSpPr>
          <p:spPr bwMode="auto">
            <a:xfrm>
              <a:off x="4220" y="2662"/>
              <a:ext cx="663" cy="601"/>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defRPr/>
              </a:pPr>
              <a:endParaRPr lang="en-US">
                <a:latin typeface="+mn-lt"/>
                <a:ea typeface="+mn-ea"/>
              </a:endParaRPr>
            </a:p>
          </p:txBody>
        </p:sp>
        <p:sp>
          <p:nvSpPr>
            <p:cNvPr id="13796" name="Freeform 47"/>
            <p:cNvSpPr>
              <a:spLocks/>
            </p:cNvSpPr>
            <p:nvPr/>
          </p:nvSpPr>
          <p:spPr bwMode="auto">
            <a:xfrm>
              <a:off x="4220" y="2471"/>
              <a:ext cx="786" cy="553"/>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defRPr/>
              </a:pPr>
              <a:endParaRPr lang="en-US">
                <a:latin typeface="+mn-lt"/>
                <a:ea typeface="+mn-ea"/>
              </a:endParaRPr>
            </a:p>
          </p:txBody>
        </p:sp>
        <p:sp>
          <p:nvSpPr>
            <p:cNvPr id="13797" name="Freeform 48"/>
            <p:cNvSpPr>
              <a:spLocks/>
            </p:cNvSpPr>
            <p:nvPr/>
          </p:nvSpPr>
          <p:spPr bwMode="auto">
            <a:xfrm>
              <a:off x="4220" y="2368"/>
              <a:ext cx="663" cy="601"/>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defRPr/>
              </a:pPr>
              <a:endParaRPr lang="en-US">
                <a:latin typeface="+mn-lt"/>
                <a:ea typeface="+mn-ea"/>
              </a:endParaRPr>
            </a:p>
          </p:txBody>
        </p:sp>
        <p:sp>
          <p:nvSpPr>
            <p:cNvPr id="13798" name="Freeform 49"/>
            <p:cNvSpPr>
              <a:spLocks/>
            </p:cNvSpPr>
            <p:nvPr/>
          </p:nvSpPr>
          <p:spPr bwMode="auto">
            <a:xfrm>
              <a:off x="4220" y="2177"/>
              <a:ext cx="786" cy="546"/>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defRPr/>
              </a:pPr>
              <a:endParaRPr lang="en-US">
                <a:latin typeface="+mn-lt"/>
                <a:ea typeface="+mn-ea"/>
              </a:endParaRPr>
            </a:p>
          </p:txBody>
        </p:sp>
        <p:sp>
          <p:nvSpPr>
            <p:cNvPr id="13799" name="Freeform 50"/>
            <p:cNvSpPr>
              <a:spLocks/>
            </p:cNvSpPr>
            <p:nvPr/>
          </p:nvSpPr>
          <p:spPr bwMode="auto">
            <a:xfrm>
              <a:off x="4220" y="2075"/>
              <a:ext cx="663" cy="594"/>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defRPr/>
              </a:pPr>
              <a:endParaRPr lang="en-US">
                <a:latin typeface="+mn-lt"/>
                <a:ea typeface="+mn-ea"/>
              </a:endParaRPr>
            </a:p>
          </p:txBody>
        </p:sp>
        <p:sp>
          <p:nvSpPr>
            <p:cNvPr id="13800" name="Freeform 51"/>
            <p:cNvSpPr>
              <a:spLocks/>
            </p:cNvSpPr>
            <p:nvPr/>
          </p:nvSpPr>
          <p:spPr bwMode="auto">
            <a:xfrm>
              <a:off x="4220" y="1884"/>
              <a:ext cx="786" cy="546"/>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defRPr/>
              </a:pPr>
              <a:endParaRPr lang="en-US">
                <a:latin typeface="+mn-lt"/>
                <a:ea typeface="+mn-ea"/>
              </a:endParaRPr>
            </a:p>
          </p:txBody>
        </p:sp>
        <p:sp>
          <p:nvSpPr>
            <p:cNvPr id="13801" name="Freeform 52"/>
            <p:cNvSpPr>
              <a:spLocks/>
            </p:cNvSpPr>
            <p:nvPr/>
          </p:nvSpPr>
          <p:spPr bwMode="auto">
            <a:xfrm>
              <a:off x="4220" y="1774"/>
              <a:ext cx="663" cy="601"/>
            </a:xfrm>
            <a:custGeom>
              <a:avLst/>
              <a:gdLst>
                <a:gd name="T0" fmla="*/ 0 w 1048"/>
                <a:gd name="T1" fmla="*/ 1 h 940"/>
                <a:gd name="T2" fmla="*/ 0 w 1048"/>
                <a:gd name="T3" fmla="*/ 1 h 940"/>
                <a:gd name="T4" fmla="*/ 1 w 1048"/>
                <a:gd name="T5" fmla="*/ 1 h 940"/>
                <a:gd name="T6" fmla="*/ 1 w 1048"/>
                <a:gd name="T7" fmla="*/ 1 h 940"/>
                <a:gd name="T8" fmla="*/ 1 w 1048"/>
                <a:gd name="T9" fmla="*/ 1 h 940"/>
                <a:gd name="T10" fmla="*/ 0 w 1048"/>
                <a:gd name="T11" fmla="*/ 1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a:defRPr/>
              </a:pPr>
              <a:endParaRPr lang="en-US">
                <a:latin typeface="+mn-lt"/>
                <a:ea typeface="+mn-ea"/>
              </a:endParaRPr>
            </a:p>
          </p:txBody>
        </p:sp>
        <p:sp>
          <p:nvSpPr>
            <p:cNvPr id="13802" name="Freeform 53"/>
            <p:cNvSpPr>
              <a:spLocks/>
            </p:cNvSpPr>
            <p:nvPr/>
          </p:nvSpPr>
          <p:spPr bwMode="auto">
            <a:xfrm>
              <a:off x="4220" y="1583"/>
              <a:ext cx="786" cy="546"/>
            </a:xfrm>
            <a:custGeom>
              <a:avLst/>
              <a:gdLst>
                <a:gd name="T0" fmla="*/ 0 w 1246"/>
                <a:gd name="T1" fmla="*/ 1 h 866"/>
                <a:gd name="T2" fmla="*/ 1 w 1246"/>
                <a:gd name="T3" fmla="*/ 0 h 866"/>
                <a:gd name="T4" fmla="*/ 1 w 1246"/>
                <a:gd name="T5" fmla="*/ 1 h 866"/>
                <a:gd name="T6" fmla="*/ 0 w 1246"/>
                <a:gd name="T7" fmla="*/ 1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a:defRPr/>
              </a:pPr>
              <a:endParaRPr lang="en-US">
                <a:latin typeface="+mn-lt"/>
                <a:ea typeface="+mn-ea"/>
              </a:endParaRPr>
            </a:p>
          </p:txBody>
        </p:sp>
      </p:grpSp>
      <p:grpSp>
        <p:nvGrpSpPr>
          <p:cNvPr id="4" name="Group 54"/>
          <p:cNvGrpSpPr>
            <a:grpSpLocks/>
          </p:cNvGrpSpPr>
          <p:nvPr/>
        </p:nvGrpSpPr>
        <p:grpSpPr bwMode="auto">
          <a:xfrm>
            <a:off x="7924800" y="3067050"/>
            <a:ext cx="381000" cy="433388"/>
            <a:chOff x="3792" y="1296"/>
            <a:chExt cx="1502" cy="2016"/>
          </a:xfrm>
        </p:grpSpPr>
        <p:sp>
          <p:nvSpPr>
            <p:cNvPr id="13759" name="Freeform 55"/>
            <p:cNvSpPr>
              <a:spLocks/>
            </p:cNvSpPr>
            <p:nvPr/>
          </p:nvSpPr>
          <p:spPr bwMode="auto">
            <a:xfrm>
              <a:off x="3792" y="1850"/>
              <a:ext cx="751" cy="1462"/>
            </a:xfrm>
            <a:custGeom>
              <a:avLst/>
              <a:gdLst>
                <a:gd name="T0" fmla="*/ 22 w 900"/>
                <a:gd name="T1" fmla="*/ 43 h 1761"/>
                <a:gd name="T2" fmla="*/ 22 w 900"/>
                <a:gd name="T3" fmla="*/ 15 h 1761"/>
                <a:gd name="T4" fmla="*/ 0 w 900"/>
                <a:gd name="T5" fmla="*/ 0 h 1761"/>
                <a:gd name="T6" fmla="*/ 0 w 900"/>
                <a:gd name="T7" fmla="*/ 27 h 1761"/>
                <a:gd name="T8" fmla="*/ 22 w 900"/>
                <a:gd name="T9" fmla="*/ 43 h 1761"/>
                <a:gd name="T10" fmla="*/ 0 60000 65536"/>
                <a:gd name="T11" fmla="*/ 0 60000 65536"/>
                <a:gd name="T12" fmla="*/ 0 60000 65536"/>
                <a:gd name="T13" fmla="*/ 0 60000 65536"/>
                <a:gd name="T14" fmla="*/ 0 60000 65536"/>
                <a:gd name="T15" fmla="*/ 0 w 900"/>
                <a:gd name="T16" fmla="*/ 0 h 1761"/>
                <a:gd name="T17" fmla="*/ 900 w 900"/>
                <a:gd name="T18" fmla="*/ 1761 h 1761"/>
              </a:gdLst>
              <a:ahLst/>
              <a:cxnLst>
                <a:cxn ang="T10">
                  <a:pos x="T0" y="T1"/>
                </a:cxn>
                <a:cxn ang="T11">
                  <a:pos x="T2" y="T3"/>
                </a:cxn>
                <a:cxn ang="T12">
                  <a:pos x="T4" y="T5"/>
                </a:cxn>
                <a:cxn ang="T13">
                  <a:pos x="T6" y="T7"/>
                </a:cxn>
                <a:cxn ang="T14">
                  <a:pos x="T8" y="T9"/>
                </a:cxn>
              </a:cxnLst>
              <a:rect l="T15" t="T16" r="T17" b="T18"/>
              <a:pathLst>
                <a:path w="900" h="1761">
                  <a:moveTo>
                    <a:pt x="899" y="1761"/>
                  </a:moveTo>
                  <a:lnTo>
                    <a:pt x="900" y="618"/>
                  </a:lnTo>
                  <a:lnTo>
                    <a:pt x="0" y="0"/>
                  </a:lnTo>
                  <a:lnTo>
                    <a:pt x="0" y="1118"/>
                  </a:lnTo>
                  <a:lnTo>
                    <a:pt x="899" y="1761"/>
                  </a:lnTo>
                  <a:close/>
                </a:path>
              </a:pathLst>
            </a:custGeom>
            <a:solidFill>
              <a:srgbClr val="565656"/>
            </a:solidFill>
            <a:ln w="9525">
              <a:noFill/>
              <a:round/>
              <a:headEnd/>
              <a:tailEnd/>
            </a:ln>
          </p:spPr>
          <p:txBody>
            <a:bodyPr/>
            <a:lstStyle/>
            <a:p>
              <a:pPr>
                <a:defRPr/>
              </a:pPr>
              <a:endParaRPr lang="en-US">
                <a:latin typeface="+mn-lt"/>
                <a:ea typeface="+mn-ea"/>
              </a:endParaRPr>
            </a:p>
          </p:txBody>
        </p:sp>
        <p:sp>
          <p:nvSpPr>
            <p:cNvPr id="13760" name="Freeform 56"/>
            <p:cNvSpPr>
              <a:spLocks/>
            </p:cNvSpPr>
            <p:nvPr/>
          </p:nvSpPr>
          <p:spPr bwMode="auto">
            <a:xfrm>
              <a:off x="4537" y="1842"/>
              <a:ext cx="757" cy="1470"/>
            </a:xfrm>
            <a:custGeom>
              <a:avLst/>
              <a:gdLst>
                <a:gd name="T0" fmla="*/ 0 w 908"/>
                <a:gd name="T1" fmla="*/ 44 h 1770"/>
                <a:gd name="T2" fmla="*/ 0 w 908"/>
                <a:gd name="T3" fmla="*/ 15 h 1770"/>
                <a:gd name="T4" fmla="*/ 22 w 908"/>
                <a:gd name="T5" fmla="*/ 0 h 1770"/>
                <a:gd name="T6" fmla="*/ 22 w 908"/>
                <a:gd name="T7" fmla="*/ 27 h 1770"/>
                <a:gd name="T8" fmla="*/ 0 w 908"/>
                <a:gd name="T9" fmla="*/ 44 h 1770"/>
                <a:gd name="T10" fmla="*/ 0 60000 65536"/>
                <a:gd name="T11" fmla="*/ 0 60000 65536"/>
                <a:gd name="T12" fmla="*/ 0 60000 65536"/>
                <a:gd name="T13" fmla="*/ 0 60000 65536"/>
                <a:gd name="T14" fmla="*/ 0 60000 65536"/>
                <a:gd name="T15" fmla="*/ 0 w 908"/>
                <a:gd name="T16" fmla="*/ 0 h 1770"/>
                <a:gd name="T17" fmla="*/ 908 w 908"/>
                <a:gd name="T18" fmla="*/ 1770 h 1770"/>
              </a:gdLst>
              <a:ahLst/>
              <a:cxnLst>
                <a:cxn ang="T10">
                  <a:pos x="T0" y="T1"/>
                </a:cxn>
                <a:cxn ang="T11">
                  <a:pos x="T2" y="T3"/>
                </a:cxn>
                <a:cxn ang="T12">
                  <a:pos x="T4" y="T5"/>
                </a:cxn>
                <a:cxn ang="T13">
                  <a:pos x="T6" y="T7"/>
                </a:cxn>
                <a:cxn ang="T14">
                  <a:pos x="T8" y="T9"/>
                </a:cxn>
              </a:cxnLst>
              <a:rect l="T15" t="T16" r="T17" b="T18"/>
              <a:pathLst>
                <a:path w="908" h="1770">
                  <a:moveTo>
                    <a:pt x="0" y="1770"/>
                  </a:moveTo>
                  <a:lnTo>
                    <a:pt x="0" y="624"/>
                  </a:lnTo>
                  <a:lnTo>
                    <a:pt x="908" y="0"/>
                  </a:lnTo>
                  <a:lnTo>
                    <a:pt x="908" y="1118"/>
                  </a:lnTo>
                  <a:lnTo>
                    <a:pt x="0" y="1770"/>
                  </a:lnTo>
                  <a:close/>
                </a:path>
              </a:pathLst>
            </a:custGeom>
            <a:solidFill>
              <a:srgbClr val="808080"/>
            </a:solidFill>
            <a:ln w="9525">
              <a:noFill/>
              <a:round/>
              <a:headEnd/>
              <a:tailEnd/>
            </a:ln>
          </p:spPr>
          <p:txBody>
            <a:bodyPr/>
            <a:lstStyle/>
            <a:p>
              <a:pPr>
                <a:defRPr/>
              </a:pPr>
              <a:endParaRPr lang="en-US">
                <a:latin typeface="+mn-lt"/>
                <a:ea typeface="+mn-ea"/>
              </a:endParaRPr>
            </a:p>
          </p:txBody>
        </p:sp>
        <p:sp>
          <p:nvSpPr>
            <p:cNvPr id="13761" name="Freeform 57"/>
            <p:cNvSpPr>
              <a:spLocks/>
            </p:cNvSpPr>
            <p:nvPr/>
          </p:nvSpPr>
          <p:spPr bwMode="auto">
            <a:xfrm>
              <a:off x="3792" y="1296"/>
              <a:ext cx="1502" cy="1063"/>
            </a:xfrm>
            <a:custGeom>
              <a:avLst/>
              <a:gdLst>
                <a:gd name="T0" fmla="*/ 747 w 1499"/>
                <a:gd name="T1" fmla="*/ 1065 h 1065"/>
                <a:gd name="T2" fmla="*/ 1499 w 1499"/>
                <a:gd name="T3" fmla="*/ 549 h 1065"/>
                <a:gd name="T4" fmla="*/ 745 w 1499"/>
                <a:gd name="T5" fmla="*/ 0 h 1065"/>
                <a:gd name="T6" fmla="*/ 0 w 1499"/>
                <a:gd name="T7" fmla="*/ 550 h 1065"/>
                <a:gd name="T8" fmla="*/ 747 w 1499"/>
                <a:gd name="T9" fmla="*/ 1065 h 1065"/>
                <a:gd name="T10" fmla="*/ 0 60000 65536"/>
                <a:gd name="T11" fmla="*/ 0 60000 65536"/>
                <a:gd name="T12" fmla="*/ 0 60000 65536"/>
                <a:gd name="T13" fmla="*/ 0 60000 65536"/>
                <a:gd name="T14" fmla="*/ 0 60000 65536"/>
                <a:gd name="T15" fmla="*/ 0 w 1499"/>
                <a:gd name="T16" fmla="*/ 0 h 1065"/>
                <a:gd name="T17" fmla="*/ 1499 w 1499"/>
                <a:gd name="T18" fmla="*/ 1065 h 1065"/>
              </a:gdLst>
              <a:ahLst/>
              <a:cxnLst>
                <a:cxn ang="T10">
                  <a:pos x="T0" y="T1"/>
                </a:cxn>
                <a:cxn ang="T11">
                  <a:pos x="T2" y="T3"/>
                </a:cxn>
                <a:cxn ang="T12">
                  <a:pos x="T4" y="T5"/>
                </a:cxn>
                <a:cxn ang="T13">
                  <a:pos x="T6" y="T7"/>
                </a:cxn>
                <a:cxn ang="T14">
                  <a:pos x="T8" y="T9"/>
                </a:cxn>
              </a:cxnLst>
              <a:rect l="T15" t="T16" r="T17" b="T18"/>
              <a:pathLst>
                <a:path w="1499" h="1065">
                  <a:moveTo>
                    <a:pt x="747" y="1065"/>
                  </a:moveTo>
                  <a:lnTo>
                    <a:pt x="1499" y="549"/>
                  </a:lnTo>
                  <a:lnTo>
                    <a:pt x="745" y="0"/>
                  </a:lnTo>
                  <a:lnTo>
                    <a:pt x="0" y="550"/>
                  </a:lnTo>
                  <a:lnTo>
                    <a:pt x="747" y="1065"/>
                  </a:lnTo>
                  <a:close/>
                </a:path>
              </a:pathLst>
            </a:custGeom>
            <a:solidFill>
              <a:srgbClr val="B2B2B2"/>
            </a:solidFill>
            <a:ln w="9525">
              <a:noFill/>
              <a:round/>
              <a:headEnd/>
              <a:tailEnd/>
            </a:ln>
          </p:spPr>
          <p:txBody>
            <a:bodyPr/>
            <a:lstStyle/>
            <a:p>
              <a:pPr>
                <a:defRPr/>
              </a:pPr>
              <a:endParaRPr lang="en-US">
                <a:latin typeface="+mn-lt"/>
                <a:ea typeface="+mn-ea"/>
              </a:endParaRPr>
            </a:p>
          </p:txBody>
        </p:sp>
        <p:sp>
          <p:nvSpPr>
            <p:cNvPr id="13762" name="Freeform 58"/>
            <p:cNvSpPr>
              <a:spLocks/>
            </p:cNvSpPr>
            <p:nvPr/>
          </p:nvSpPr>
          <p:spPr bwMode="auto">
            <a:xfrm>
              <a:off x="4243" y="2780"/>
              <a:ext cx="232" cy="318"/>
            </a:xfrm>
            <a:custGeom>
              <a:avLst/>
              <a:gdLst>
                <a:gd name="T0" fmla="*/ 0 w 273"/>
                <a:gd name="T1" fmla="*/ 5 h 383"/>
                <a:gd name="T2" fmla="*/ 0 w 273"/>
                <a:gd name="T3" fmla="*/ 0 h 383"/>
                <a:gd name="T4" fmla="*/ 7 w 273"/>
                <a:gd name="T5" fmla="*/ 5 h 383"/>
                <a:gd name="T6" fmla="*/ 7 w 273"/>
                <a:gd name="T7" fmla="*/ 9 h 383"/>
                <a:gd name="T8" fmla="*/ 0 w 273"/>
                <a:gd name="T9" fmla="*/ 5 h 383"/>
                <a:gd name="T10" fmla="*/ 0 60000 65536"/>
                <a:gd name="T11" fmla="*/ 0 60000 65536"/>
                <a:gd name="T12" fmla="*/ 0 60000 65536"/>
                <a:gd name="T13" fmla="*/ 0 60000 65536"/>
                <a:gd name="T14" fmla="*/ 0 60000 65536"/>
                <a:gd name="T15" fmla="*/ 0 w 273"/>
                <a:gd name="T16" fmla="*/ 0 h 383"/>
                <a:gd name="T17" fmla="*/ 273 w 273"/>
                <a:gd name="T18" fmla="*/ 383 h 383"/>
              </a:gdLst>
              <a:ahLst/>
              <a:cxnLst>
                <a:cxn ang="T10">
                  <a:pos x="T0" y="T1"/>
                </a:cxn>
                <a:cxn ang="T11">
                  <a:pos x="T2" y="T3"/>
                </a:cxn>
                <a:cxn ang="T12">
                  <a:pos x="T4" y="T5"/>
                </a:cxn>
                <a:cxn ang="T13">
                  <a:pos x="T6" y="T7"/>
                </a:cxn>
                <a:cxn ang="T14">
                  <a:pos x="T8" y="T9"/>
                </a:cxn>
              </a:cxnLst>
              <a:rect l="T15" t="T16" r="T17" b="T18"/>
              <a:pathLst>
                <a:path w="273" h="383">
                  <a:moveTo>
                    <a:pt x="0" y="194"/>
                  </a:moveTo>
                  <a:lnTo>
                    <a:pt x="0" y="0"/>
                  </a:lnTo>
                  <a:lnTo>
                    <a:pt x="273" y="193"/>
                  </a:lnTo>
                  <a:lnTo>
                    <a:pt x="273" y="383"/>
                  </a:lnTo>
                  <a:lnTo>
                    <a:pt x="0" y="194"/>
                  </a:lnTo>
                  <a:close/>
                </a:path>
              </a:pathLst>
            </a:custGeom>
            <a:solidFill>
              <a:srgbClr val="B2B2B2"/>
            </a:solidFill>
            <a:ln w="9525">
              <a:noFill/>
              <a:round/>
              <a:headEnd/>
              <a:tailEnd/>
            </a:ln>
          </p:spPr>
          <p:txBody>
            <a:bodyPr/>
            <a:lstStyle/>
            <a:p>
              <a:pPr>
                <a:defRPr/>
              </a:pPr>
              <a:endParaRPr lang="en-US">
                <a:latin typeface="+mn-lt"/>
                <a:ea typeface="+mn-ea"/>
              </a:endParaRPr>
            </a:p>
          </p:txBody>
        </p:sp>
        <p:sp>
          <p:nvSpPr>
            <p:cNvPr id="13763" name="Oval 59"/>
            <p:cNvSpPr>
              <a:spLocks noChangeArrowheads="1"/>
            </p:cNvSpPr>
            <p:nvPr/>
          </p:nvSpPr>
          <p:spPr bwMode="auto">
            <a:xfrm rot="3040974">
              <a:off x="4250" y="2865"/>
              <a:ext cx="111" cy="75"/>
            </a:xfrm>
            <a:prstGeom prst="ellipse">
              <a:avLst/>
            </a:prstGeom>
            <a:solidFill>
              <a:srgbClr val="565656"/>
            </a:solidFill>
            <a:ln w="9525">
              <a:noFill/>
              <a:round/>
              <a:headEnd/>
              <a:tailEnd/>
            </a:ln>
          </p:spPr>
          <p:txBody>
            <a:bodyPr/>
            <a:lstStyle/>
            <a:p>
              <a:pPr>
                <a:defRPr/>
              </a:pPr>
              <a:endParaRPr lang="en-US">
                <a:latin typeface="+mn-lt"/>
                <a:ea typeface="+mn-ea"/>
              </a:endParaRPr>
            </a:p>
          </p:txBody>
        </p:sp>
        <p:sp>
          <p:nvSpPr>
            <p:cNvPr id="13764" name="Oval 60"/>
            <p:cNvSpPr>
              <a:spLocks noChangeArrowheads="1"/>
            </p:cNvSpPr>
            <p:nvPr/>
          </p:nvSpPr>
          <p:spPr bwMode="auto">
            <a:xfrm rot="3040974">
              <a:off x="4282" y="2893"/>
              <a:ext cx="52" cy="19"/>
            </a:xfrm>
            <a:prstGeom prst="ellipse">
              <a:avLst/>
            </a:prstGeom>
            <a:solidFill>
              <a:srgbClr val="B2B2B2"/>
            </a:solidFill>
            <a:ln w="9525">
              <a:noFill/>
              <a:round/>
              <a:headEnd/>
              <a:tailEnd/>
            </a:ln>
          </p:spPr>
          <p:txBody>
            <a:bodyPr/>
            <a:lstStyle/>
            <a:p>
              <a:pPr>
                <a:defRPr/>
              </a:pPr>
              <a:endParaRPr lang="en-US">
                <a:latin typeface="+mn-lt"/>
                <a:ea typeface="+mn-ea"/>
              </a:endParaRPr>
            </a:p>
          </p:txBody>
        </p:sp>
        <p:sp>
          <p:nvSpPr>
            <p:cNvPr id="13765" name="Oval 61"/>
            <p:cNvSpPr>
              <a:spLocks noChangeArrowheads="1"/>
            </p:cNvSpPr>
            <p:nvPr/>
          </p:nvSpPr>
          <p:spPr bwMode="auto">
            <a:xfrm rot="3040974">
              <a:off x="4356" y="2931"/>
              <a:ext cx="111" cy="75"/>
            </a:xfrm>
            <a:prstGeom prst="ellipse">
              <a:avLst/>
            </a:prstGeom>
            <a:solidFill>
              <a:srgbClr val="565656"/>
            </a:solidFill>
            <a:ln w="9525">
              <a:noFill/>
              <a:round/>
              <a:headEnd/>
              <a:tailEnd/>
            </a:ln>
          </p:spPr>
          <p:txBody>
            <a:bodyPr/>
            <a:lstStyle/>
            <a:p>
              <a:pPr>
                <a:defRPr/>
              </a:pPr>
              <a:endParaRPr lang="en-US">
                <a:latin typeface="+mn-lt"/>
                <a:ea typeface="+mn-ea"/>
              </a:endParaRPr>
            </a:p>
          </p:txBody>
        </p:sp>
        <p:sp>
          <p:nvSpPr>
            <p:cNvPr id="13766" name="Oval 62"/>
            <p:cNvSpPr>
              <a:spLocks noChangeArrowheads="1"/>
            </p:cNvSpPr>
            <p:nvPr/>
          </p:nvSpPr>
          <p:spPr bwMode="auto">
            <a:xfrm rot="3040974">
              <a:off x="4383" y="2959"/>
              <a:ext cx="52" cy="19"/>
            </a:xfrm>
            <a:prstGeom prst="ellipse">
              <a:avLst/>
            </a:prstGeom>
            <a:solidFill>
              <a:srgbClr val="B2B2B2"/>
            </a:solidFill>
            <a:ln w="9525">
              <a:noFill/>
              <a:round/>
              <a:headEnd/>
              <a:tailEnd/>
            </a:ln>
          </p:spPr>
          <p:txBody>
            <a:bodyPr/>
            <a:lstStyle/>
            <a:p>
              <a:pPr>
                <a:defRPr/>
              </a:pPr>
              <a:endParaRPr lang="en-US">
                <a:latin typeface="+mn-lt"/>
                <a:ea typeface="+mn-ea"/>
              </a:endParaRPr>
            </a:p>
          </p:txBody>
        </p:sp>
        <p:sp>
          <p:nvSpPr>
            <p:cNvPr id="13767" name="Freeform 63"/>
            <p:cNvSpPr>
              <a:spLocks/>
            </p:cNvSpPr>
            <p:nvPr/>
          </p:nvSpPr>
          <p:spPr bwMode="auto">
            <a:xfrm>
              <a:off x="4243" y="2529"/>
              <a:ext cx="232" cy="318"/>
            </a:xfrm>
            <a:custGeom>
              <a:avLst/>
              <a:gdLst>
                <a:gd name="T0" fmla="*/ 0 w 273"/>
                <a:gd name="T1" fmla="*/ 5 h 383"/>
                <a:gd name="T2" fmla="*/ 0 w 273"/>
                <a:gd name="T3" fmla="*/ 0 h 383"/>
                <a:gd name="T4" fmla="*/ 7 w 273"/>
                <a:gd name="T5" fmla="*/ 5 h 383"/>
                <a:gd name="T6" fmla="*/ 7 w 273"/>
                <a:gd name="T7" fmla="*/ 9 h 383"/>
                <a:gd name="T8" fmla="*/ 0 w 273"/>
                <a:gd name="T9" fmla="*/ 5 h 383"/>
                <a:gd name="T10" fmla="*/ 0 60000 65536"/>
                <a:gd name="T11" fmla="*/ 0 60000 65536"/>
                <a:gd name="T12" fmla="*/ 0 60000 65536"/>
                <a:gd name="T13" fmla="*/ 0 60000 65536"/>
                <a:gd name="T14" fmla="*/ 0 60000 65536"/>
                <a:gd name="T15" fmla="*/ 0 w 273"/>
                <a:gd name="T16" fmla="*/ 0 h 383"/>
                <a:gd name="T17" fmla="*/ 273 w 273"/>
                <a:gd name="T18" fmla="*/ 383 h 383"/>
              </a:gdLst>
              <a:ahLst/>
              <a:cxnLst>
                <a:cxn ang="T10">
                  <a:pos x="T0" y="T1"/>
                </a:cxn>
                <a:cxn ang="T11">
                  <a:pos x="T2" y="T3"/>
                </a:cxn>
                <a:cxn ang="T12">
                  <a:pos x="T4" y="T5"/>
                </a:cxn>
                <a:cxn ang="T13">
                  <a:pos x="T6" y="T7"/>
                </a:cxn>
                <a:cxn ang="T14">
                  <a:pos x="T8" y="T9"/>
                </a:cxn>
              </a:cxnLst>
              <a:rect l="T15" t="T16" r="T17" b="T18"/>
              <a:pathLst>
                <a:path w="273" h="383">
                  <a:moveTo>
                    <a:pt x="0" y="194"/>
                  </a:moveTo>
                  <a:lnTo>
                    <a:pt x="0" y="0"/>
                  </a:lnTo>
                  <a:lnTo>
                    <a:pt x="273" y="193"/>
                  </a:lnTo>
                  <a:lnTo>
                    <a:pt x="273" y="383"/>
                  </a:lnTo>
                  <a:lnTo>
                    <a:pt x="0" y="194"/>
                  </a:lnTo>
                  <a:close/>
                </a:path>
              </a:pathLst>
            </a:custGeom>
            <a:solidFill>
              <a:srgbClr val="B2B2B2"/>
            </a:solidFill>
            <a:ln w="9525">
              <a:noFill/>
              <a:round/>
              <a:headEnd/>
              <a:tailEnd/>
            </a:ln>
          </p:spPr>
          <p:txBody>
            <a:bodyPr/>
            <a:lstStyle/>
            <a:p>
              <a:pPr>
                <a:defRPr/>
              </a:pPr>
              <a:endParaRPr lang="en-US">
                <a:latin typeface="+mn-lt"/>
                <a:ea typeface="+mn-ea"/>
              </a:endParaRPr>
            </a:p>
          </p:txBody>
        </p:sp>
        <p:sp>
          <p:nvSpPr>
            <p:cNvPr id="13768" name="Oval 64"/>
            <p:cNvSpPr>
              <a:spLocks noChangeArrowheads="1"/>
            </p:cNvSpPr>
            <p:nvPr/>
          </p:nvSpPr>
          <p:spPr bwMode="auto">
            <a:xfrm rot="3040974">
              <a:off x="4253" y="2617"/>
              <a:ext cx="103" cy="75"/>
            </a:xfrm>
            <a:prstGeom prst="ellipse">
              <a:avLst/>
            </a:prstGeom>
            <a:solidFill>
              <a:srgbClr val="565656"/>
            </a:solidFill>
            <a:ln w="9525">
              <a:noFill/>
              <a:round/>
              <a:headEnd/>
              <a:tailEnd/>
            </a:ln>
          </p:spPr>
          <p:txBody>
            <a:bodyPr/>
            <a:lstStyle/>
            <a:p>
              <a:pPr>
                <a:defRPr/>
              </a:pPr>
              <a:endParaRPr lang="en-US">
                <a:latin typeface="+mn-lt"/>
                <a:ea typeface="+mn-ea"/>
              </a:endParaRPr>
            </a:p>
          </p:txBody>
        </p:sp>
        <p:sp>
          <p:nvSpPr>
            <p:cNvPr id="13769" name="Oval 65"/>
            <p:cNvSpPr>
              <a:spLocks noChangeArrowheads="1"/>
            </p:cNvSpPr>
            <p:nvPr/>
          </p:nvSpPr>
          <p:spPr bwMode="auto">
            <a:xfrm rot="3040974">
              <a:off x="4286" y="2645"/>
              <a:ext cx="44" cy="19"/>
            </a:xfrm>
            <a:prstGeom prst="ellipse">
              <a:avLst/>
            </a:prstGeom>
            <a:solidFill>
              <a:srgbClr val="B2B2B2"/>
            </a:solidFill>
            <a:ln w="9525">
              <a:noFill/>
              <a:round/>
              <a:headEnd/>
              <a:tailEnd/>
            </a:ln>
          </p:spPr>
          <p:txBody>
            <a:bodyPr/>
            <a:lstStyle/>
            <a:p>
              <a:pPr>
                <a:defRPr/>
              </a:pPr>
              <a:endParaRPr lang="en-US">
                <a:latin typeface="+mn-lt"/>
                <a:ea typeface="+mn-ea"/>
              </a:endParaRPr>
            </a:p>
          </p:txBody>
        </p:sp>
        <p:sp>
          <p:nvSpPr>
            <p:cNvPr id="13770" name="Oval 66"/>
            <p:cNvSpPr>
              <a:spLocks noChangeArrowheads="1"/>
            </p:cNvSpPr>
            <p:nvPr/>
          </p:nvSpPr>
          <p:spPr bwMode="auto">
            <a:xfrm rot="3040974">
              <a:off x="4356" y="2687"/>
              <a:ext cx="111" cy="75"/>
            </a:xfrm>
            <a:prstGeom prst="ellipse">
              <a:avLst/>
            </a:prstGeom>
            <a:solidFill>
              <a:srgbClr val="565656"/>
            </a:solidFill>
            <a:ln w="9525">
              <a:noFill/>
              <a:round/>
              <a:headEnd/>
              <a:tailEnd/>
            </a:ln>
          </p:spPr>
          <p:txBody>
            <a:bodyPr/>
            <a:lstStyle/>
            <a:p>
              <a:pPr>
                <a:defRPr/>
              </a:pPr>
              <a:endParaRPr lang="en-US">
                <a:latin typeface="+mn-lt"/>
                <a:ea typeface="+mn-ea"/>
              </a:endParaRPr>
            </a:p>
          </p:txBody>
        </p:sp>
        <p:sp>
          <p:nvSpPr>
            <p:cNvPr id="13771" name="Oval 67"/>
            <p:cNvSpPr>
              <a:spLocks noChangeArrowheads="1"/>
            </p:cNvSpPr>
            <p:nvPr/>
          </p:nvSpPr>
          <p:spPr bwMode="auto">
            <a:xfrm rot="3040974">
              <a:off x="4386" y="2712"/>
              <a:ext cx="44" cy="19"/>
            </a:xfrm>
            <a:prstGeom prst="ellipse">
              <a:avLst/>
            </a:prstGeom>
            <a:solidFill>
              <a:srgbClr val="B2B2B2"/>
            </a:solidFill>
            <a:ln w="9525">
              <a:noFill/>
              <a:round/>
              <a:headEnd/>
              <a:tailEnd/>
            </a:ln>
          </p:spPr>
          <p:txBody>
            <a:bodyPr/>
            <a:lstStyle/>
            <a:p>
              <a:pPr>
                <a:defRPr/>
              </a:pPr>
              <a:endParaRPr lang="en-US">
                <a:latin typeface="+mn-lt"/>
                <a:ea typeface="+mn-ea"/>
              </a:endParaRPr>
            </a:p>
          </p:txBody>
        </p:sp>
        <p:sp>
          <p:nvSpPr>
            <p:cNvPr id="13772" name="Freeform 68"/>
            <p:cNvSpPr>
              <a:spLocks/>
            </p:cNvSpPr>
            <p:nvPr/>
          </p:nvSpPr>
          <p:spPr bwMode="auto">
            <a:xfrm>
              <a:off x="4243" y="2286"/>
              <a:ext cx="232" cy="318"/>
            </a:xfrm>
            <a:custGeom>
              <a:avLst/>
              <a:gdLst>
                <a:gd name="T0" fmla="*/ 0 w 273"/>
                <a:gd name="T1" fmla="*/ 5 h 383"/>
                <a:gd name="T2" fmla="*/ 0 w 273"/>
                <a:gd name="T3" fmla="*/ 0 h 383"/>
                <a:gd name="T4" fmla="*/ 7 w 273"/>
                <a:gd name="T5" fmla="*/ 5 h 383"/>
                <a:gd name="T6" fmla="*/ 7 w 273"/>
                <a:gd name="T7" fmla="*/ 10 h 383"/>
                <a:gd name="T8" fmla="*/ 0 w 273"/>
                <a:gd name="T9" fmla="*/ 5 h 383"/>
                <a:gd name="T10" fmla="*/ 0 60000 65536"/>
                <a:gd name="T11" fmla="*/ 0 60000 65536"/>
                <a:gd name="T12" fmla="*/ 0 60000 65536"/>
                <a:gd name="T13" fmla="*/ 0 60000 65536"/>
                <a:gd name="T14" fmla="*/ 0 60000 65536"/>
                <a:gd name="T15" fmla="*/ 0 w 273"/>
                <a:gd name="T16" fmla="*/ 0 h 383"/>
                <a:gd name="T17" fmla="*/ 273 w 273"/>
                <a:gd name="T18" fmla="*/ 383 h 383"/>
              </a:gdLst>
              <a:ahLst/>
              <a:cxnLst>
                <a:cxn ang="T10">
                  <a:pos x="T0" y="T1"/>
                </a:cxn>
                <a:cxn ang="T11">
                  <a:pos x="T2" y="T3"/>
                </a:cxn>
                <a:cxn ang="T12">
                  <a:pos x="T4" y="T5"/>
                </a:cxn>
                <a:cxn ang="T13">
                  <a:pos x="T6" y="T7"/>
                </a:cxn>
                <a:cxn ang="T14">
                  <a:pos x="T8" y="T9"/>
                </a:cxn>
              </a:cxnLst>
              <a:rect l="T15" t="T16" r="T17" b="T18"/>
              <a:pathLst>
                <a:path w="273" h="383">
                  <a:moveTo>
                    <a:pt x="0" y="194"/>
                  </a:moveTo>
                  <a:lnTo>
                    <a:pt x="0" y="0"/>
                  </a:lnTo>
                  <a:lnTo>
                    <a:pt x="273" y="193"/>
                  </a:lnTo>
                  <a:lnTo>
                    <a:pt x="273" y="383"/>
                  </a:lnTo>
                  <a:lnTo>
                    <a:pt x="0" y="194"/>
                  </a:lnTo>
                  <a:close/>
                </a:path>
              </a:pathLst>
            </a:custGeom>
            <a:solidFill>
              <a:srgbClr val="B2B2B2"/>
            </a:solidFill>
            <a:ln w="9525">
              <a:noFill/>
              <a:round/>
              <a:headEnd/>
              <a:tailEnd/>
            </a:ln>
          </p:spPr>
          <p:txBody>
            <a:bodyPr/>
            <a:lstStyle/>
            <a:p>
              <a:pPr>
                <a:defRPr/>
              </a:pPr>
              <a:endParaRPr lang="en-US">
                <a:latin typeface="+mn-lt"/>
                <a:ea typeface="+mn-ea"/>
              </a:endParaRPr>
            </a:p>
          </p:txBody>
        </p:sp>
        <p:sp>
          <p:nvSpPr>
            <p:cNvPr id="13773" name="Oval 69"/>
            <p:cNvSpPr>
              <a:spLocks noChangeArrowheads="1"/>
            </p:cNvSpPr>
            <p:nvPr/>
          </p:nvSpPr>
          <p:spPr bwMode="auto">
            <a:xfrm rot="3040974">
              <a:off x="4250" y="2370"/>
              <a:ext cx="111" cy="75"/>
            </a:xfrm>
            <a:prstGeom prst="ellipse">
              <a:avLst/>
            </a:prstGeom>
            <a:solidFill>
              <a:srgbClr val="565656"/>
            </a:solidFill>
            <a:ln w="9525">
              <a:noFill/>
              <a:round/>
              <a:headEnd/>
              <a:tailEnd/>
            </a:ln>
          </p:spPr>
          <p:txBody>
            <a:bodyPr/>
            <a:lstStyle/>
            <a:p>
              <a:pPr>
                <a:defRPr/>
              </a:pPr>
              <a:endParaRPr lang="en-US">
                <a:latin typeface="+mn-lt"/>
                <a:ea typeface="+mn-ea"/>
              </a:endParaRPr>
            </a:p>
          </p:txBody>
        </p:sp>
        <p:sp>
          <p:nvSpPr>
            <p:cNvPr id="13774" name="Oval 70"/>
            <p:cNvSpPr>
              <a:spLocks noChangeArrowheads="1"/>
            </p:cNvSpPr>
            <p:nvPr/>
          </p:nvSpPr>
          <p:spPr bwMode="auto">
            <a:xfrm rot="3040974">
              <a:off x="4282" y="2398"/>
              <a:ext cx="52" cy="19"/>
            </a:xfrm>
            <a:prstGeom prst="ellipse">
              <a:avLst/>
            </a:prstGeom>
            <a:solidFill>
              <a:srgbClr val="B2B2B2"/>
            </a:solidFill>
            <a:ln w="9525">
              <a:noFill/>
              <a:round/>
              <a:headEnd/>
              <a:tailEnd/>
            </a:ln>
          </p:spPr>
          <p:txBody>
            <a:bodyPr/>
            <a:lstStyle/>
            <a:p>
              <a:pPr>
                <a:defRPr/>
              </a:pPr>
              <a:endParaRPr lang="en-US">
                <a:latin typeface="+mn-lt"/>
                <a:ea typeface="+mn-ea"/>
              </a:endParaRPr>
            </a:p>
          </p:txBody>
        </p:sp>
        <p:sp>
          <p:nvSpPr>
            <p:cNvPr id="13775" name="Oval 71"/>
            <p:cNvSpPr>
              <a:spLocks noChangeArrowheads="1"/>
            </p:cNvSpPr>
            <p:nvPr/>
          </p:nvSpPr>
          <p:spPr bwMode="auto">
            <a:xfrm rot="3040974">
              <a:off x="4356" y="2436"/>
              <a:ext cx="111" cy="75"/>
            </a:xfrm>
            <a:prstGeom prst="ellipse">
              <a:avLst/>
            </a:prstGeom>
            <a:solidFill>
              <a:srgbClr val="565656"/>
            </a:solidFill>
            <a:ln w="9525">
              <a:noFill/>
              <a:round/>
              <a:headEnd/>
              <a:tailEnd/>
            </a:ln>
          </p:spPr>
          <p:txBody>
            <a:bodyPr/>
            <a:lstStyle/>
            <a:p>
              <a:pPr>
                <a:defRPr/>
              </a:pPr>
              <a:endParaRPr lang="en-US">
                <a:latin typeface="+mn-lt"/>
                <a:ea typeface="+mn-ea"/>
              </a:endParaRPr>
            </a:p>
          </p:txBody>
        </p:sp>
        <p:sp>
          <p:nvSpPr>
            <p:cNvPr id="13776" name="Oval 72"/>
            <p:cNvSpPr>
              <a:spLocks noChangeArrowheads="1"/>
            </p:cNvSpPr>
            <p:nvPr/>
          </p:nvSpPr>
          <p:spPr bwMode="auto">
            <a:xfrm rot="3040974">
              <a:off x="4383" y="2464"/>
              <a:ext cx="52" cy="19"/>
            </a:xfrm>
            <a:prstGeom prst="ellipse">
              <a:avLst/>
            </a:prstGeom>
            <a:solidFill>
              <a:srgbClr val="B2B2B2"/>
            </a:solidFill>
            <a:ln w="9525">
              <a:noFill/>
              <a:round/>
              <a:headEnd/>
              <a:tailEnd/>
            </a:ln>
          </p:spPr>
          <p:txBody>
            <a:bodyPr/>
            <a:lstStyle/>
            <a:p>
              <a:pPr>
                <a:defRPr/>
              </a:pPr>
              <a:endParaRPr lang="en-US">
                <a:latin typeface="+mn-lt"/>
                <a:ea typeface="+mn-ea"/>
              </a:endParaRPr>
            </a:p>
          </p:txBody>
        </p:sp>
        <p:sp>
          <p:nvSpPr>
            <p:cNvPr id="13777" name="Freeform 73"/>
            <p:cNvSpPr>
              <a:spLocks/>
            </p:cNvSpPr>
            <p:nvPr/>
          </p:nvSpPr>
          <p:spPr bwMode="auto">
            <a:xfrm>
              <a:off x="3861" y="2012"/>
              <a:ext cx="282" cy="281"/>
            </a:xfrm>
            <a:custGeom>
              <a:avLst/>
              <a:gdLst>
                <a:gd name="T0" fmla="*/ 0 w 336"/>
                <a:gd name="T1" fmla="*/ 2 h 334"/>
                <a:gd name="T2" fmla="*/ 0 w 336"/>
                <a:gd name="T3" fmla="*/ 0 h 334"/>
                <a:gd name="T4" fmla="*/ 8 w 336"/>
                <a:gd name="T5" fmla="*/ 6 h 334"/>
                <a:gd name="T6" fmla="*/ 8 w 336"/>
                <a:gd name="T7" fmla="*/ 8 h 334"/>
                <a:gd name="T8" fmla="*/ 0 w 336"/>
                <a:gd name="T9" fmla="*/ 2 h 334"/>
                <a:gd name="T10" fmla="*/ 0 60000 65536"/>
                <a:gd name="T11" fmla="*/ 0 60000 65536"/>
                <a:gd name="T12" fmla="*/ 0 60000 65536"/>
                <a:gd name="T13" fmla="*/ 0 60000 65536"/>
                <a:gd name="T14" fmla="*/ 0 60000 65536"/>
                <a:gd name="T15" fmla="*/ 0 w 336"/>
                <a:gd name="T16" fmla="*/ 0 h 334"/>
                <a:gd name="T17" fmla="*/ 336 w 336"/>
                <a:gd name="T18" fmla="*/ 334 h 334"/>
              </a:gdLst>
              <a:ahLst/>
              <a:cxnLst>
                <a:cxn ang="T10">
                  <a:pos x="T0" y="T1"/>
                </a:cxn>
                <a:cxn ang="T11">
                  <a:pos x="T2" y="T3"/>
                </a:cxn>
                <a:cxn ang="T12">
                  <a:pos x="T4" y="T5"/>
                </a:cxn>
                <a:cxn ang="T13">
                  <a:pos x="T6" y="T7"/>
                </a:cxn>
                <a:cxn ang="T14">
                  <a:pos x="T8" y="T9"/>
                </a:cxn>
              </a:cxnLst>
              <a:rect l="T15" t="T16" r="T17" b="T18"/>
              <a:pathLst>
                <a:path w="336" h="334">
                  <a:moveTo>
                    <a:pt x="0" y="97"/>
                  </a:moveTo>
                  <a:lnTo>
                    <a:pt x="0" y="0"/>
                  </a:lnTo>
                  <a:lnTo>
                    <a:pt x="336" y="236"/>
                  </a:lnTo>
                  <a:lnTo>
                    <a:pt x="336" y="334"/>
                  </a:lnTo>
                  <a:lnTo>
                    <a:pt x="0" y="97"/>
                  </a:lnTo>
                  <a:close/>
                </a:path>
              </a:pathLst>
            </a:custGeom>
            <a:solidFill>
              <a:srgbClr val="808080"/>
            </a:solidFill>
            <a:ln w="9525">
              <a:noFill/>
              <a:round/>
              <a:headEnd/>
              <a:tailEnd/>
            </a:ln>
          </p:spPr>
          <p:txBody>
            <a:bodyPr/>
            <a:lstStyle/>
            <a:p>
              <a:pPr>
                <a:defRPr/>
              </a:pPr>
              <a:endParaRPr lang="en-US">
                <a:latin typeface="+mn-lt"/>
                <a:ea typeface="+mn-ea"/>
              </a:endParaRPr>
            </a:p>
          </p:txBody>
        </p:sp>
        <p:sp>
          <p:nvSpPr>
            <p:cNvPr id="13778" name="Freeform 74"/>
            <p:cNvSpPr>
              <a:spLocks/>
            </p:cNvSpPr>
            <p:nvPr/>
          </p:nvSpPr>
          <p:spPr bwMode="auto">
            <a:xfrm>
              <a:off x="3980" y="2219"/>
              <a:ext cx="44" cy="620"/>
            </a:xfrm>
            <a:custGeom>
              <a:avLst/>
              <a:gdLst>
                <a:gd name="T0" fmla="*/ 3 w 46"/>
                <a:gd name="T1" fmla="*/ 18 h 743"/>
                <a:gd name="T2" fmla="*/ 3 w 46"/>
                <a:gd name="T3" fmla="*/ 2 h 743"/>
                <a:gd name="T4" fmla="*/ 0 w 46"/>
                <a:gd name="T5" fmla="*/ 0 h 743"/>
                <a:gd name="T6" fmla="*/ 0 w 46"/>
                <a:gd name="T7" fmla="*/ 18 h 743"/>
                <a:gd name="T8" fmla="*/ 3 w 46"/>
                <a:gd name="T9" fmla="*/ 18 h 743"/>
                <a:gd name="T10" fmla="*/ 0 60000 65536"/>
                <a:gd name="T11" fmla="*/ 0 60000 65536"/>
                <a:gd name="T12" fmla="*/ 0 60000 65536"/>
                <a:gd name="T13" fmla="*/ 0 60000 65536"/>
                <a:gd name="T14" fmla="*/ 0 60000 65536"/>
                <a:gd name="T15" fmla="*/ 0 w 46"/>
                <a:gd name="T16" fmla="*/ 0 h 743"/>
                <a:gd name="T17" fmla="*/ 46 w 46"/>
                <a:gd name="T18" fmla="*/ 743 h 743"/>
              </a:gdLst>
              <a:ahLst/>
              <a:cxnLst>
                <a:cxn ang="T10">
                  <a:pos x="T0" y="T1"/>
                </a:cxn>
                <a:cxn ang="T11">
                  <a:pos x="T2" y="T3"/>
                </a:cxn>
                <a:cxn ang="T12">
                  <a:pos x="T4" y="T5"/>
                </a:cxn>
                <a:cxn ang="T13">
                  <a:pos x="T6" y="T7"/>
                </a:cxn>
                <a:cxn ang="T14">
                  <a:pos x="T8" y="T9"/>
                </a:cxn>
              </a:cxnLst>
              <a:rect l="T15" t="T16" r="T17" b="T18"/>
              <a:pathLst>
                <a:path w="46" h="743">
                  <a:moveTo>
                    <a:pt x="46" y="743"/>
                  </a:moveTo>
                  <a:lnTo>
                    <a:pt x="44" y="32"/>
                  </a:lnTo>
                  <a:lnTo>
                    <a:pt x="0" y="0"/>
                  </a:lnTo>
                  <a:lnTo>
                    <a:pt x="0" y="708"/>
                  </a:lnTo>
                  <a:lnTo>
                    <a:pt x="46" y="743"/>
                  </a:lnTo>
                  <a:close/>
                </a:path>
              </a:pathLst>
            </a:custGeom>
            <a:solidFill>
              <a:srgbClr val="B2B2B2"/>
            </a:solidFill>
            <a:ln w="9525">
              <a:noFill/>
              <a:round/>
              <a:headEnd/>
              <a:tailEnd/>
            </a:ln>
          </p:spPr>
          <p:txBody>
            <a:bodyPr/>
            <a:lstStyle/>
            <a:p>
              <a:pPr>
                <a:defRPr/>
              </a:pPr>
              <a:endParaRPr lang="en-US">
                <a:latin typeface="+mn-lt"/>
                <a:ea typeface="+mn-ea"/>
              </a:endParaRPr>
            </a:p>
          </p:txBody>
        </p:sp>
        <p:sp>
          <p:nvSpPr>
            <p:cNvPr id="13779" name="Freeform 75"/>
            <p:cNvSpPr>
              <a:spLocks/>
            </p:cNvSpPr>
            <p:nvPr/>
          </p:nvSpPr>
          <p:spPr bwMode="auto">
            <a:xfrm>
              <a:off x="3942" y="2286"/>
              <a:ext cx="119" cy="155"/>
            </a:xfrm>
            <a:custGeom>
              <a:avLst/>
              <a:gdLst>
                <a:gd name="T0" fmla="*/ 0 w 273"/>
                <a:gd name="T1" fmla="*/ 0 h 383"/>
                <a:gd name="T2" fmla="*/ 0 w 273"/>
                <a:gd name="T3" fmla="*/ 0 h 383"/>
                <a:gd name="T4" fmla="*/ 0 w 273"/>
                <a:gd name="T5" fmla="*/ 0 h 383"/>
                <a:gd name="T6" fmla="*/ 0 w 273"/>
                <a:gd name="T7" fmla="*/ 0 h 383"/>
                <a:gd name="T8" fmla="*/ 0 w 273"/>
                <a:gd name="T9" fmla="*/ 0 h 383"/>
                <a:gd name="T10" fmla="*/ 0 60000 65536"/>
                <a:gd name="T11" fmla="*/ 0 60000 65536"/>
                <a:gd name="T12" fmla="*/ 0 60000 65536"/>
                <a:gd name="T13" fmla="*/ 0 60000 65536"/>
                <a:gd name="T14" fmla="*/ 0 60000 65536"/>
                <a:gd name="T15" fmla="*/ 0 w 273"/>
                <a:gd name="T16" fmla="*/ 0 h 383"/>
                <a:gd name="T17" fmla="*/ 273 w 273"/>
                <a:gd name="T18" fmla="*/ 383 h 383"/>
              </a:gdLst>
              <a:ahLst/>
              <a:cxnLst>
                <a:cxn ang="T10">
                  <a:pos x="T0" y="T1"/>
                </a:cxn>
                <a:cxn ang="T11">
                  <a:pos x="T2" y="T3"/>
                </a:cxn>
                <a:cxn ang="T12">
                  <a:pos x="T4" y="T5"/>
                </a:cxn>
                <a:cxn ang="T13">
                  <a:pos x="T6" y="T7"/>
                </a:cxn>
                <a:cxn ang="T14">
                  <a:pos x="T8" y="T9"/>
                </a:cxn>
              </a:cxnLst>
              <a:rect l="T15" t="T16" r="T17" b="T18"/>
              <a:pathLst>
                <a:path w="273" h="383">
                  <a:moveTo>
                    <a:pt x="0" y="194"/>
                  </a:moveTo>
                  <a:lnTo>
                    <a:pt x="0" y="0"/>
                  </a:lnTo>
                  <a:lnTo>
                    <a:pt x="273" y="193"/>
                  </a:lnTo>
                  <a:lnTo>
                    <a:pt x="273" y="383"/>
                  </a:lnTo>
                  <a:lnTo>
                    <a:pt x="0" y="194"/>
                  </a:lnTo>
                  <a:close/>
                </a:path>
              </a:pathLst>
            </a:custGeom>
            <a:solidFill>
              <a:srgbClr val="808080"/>
            </a:solidFill>
            <a:ln w="9525">
              <a:noFill/>
              <a:round/>
              <a:headEnd/>
              <a:tailEnd/>
            </a:ln>
          </p:spPr>
          <p:txBody>
            <a:bodyPr/>
            <a:lstStyle/>
            <a:p>
              <a:pPr>
                <a:defRPr/>
              </a:pPr>
              <a:endParaRPr lang="en-US">
                <a:latin typeface="+mn-lt"/>
                <a:ea typeface="+mn-ea"/>
              </a:endParaRPr>
            </a:p>
          </p:txBody>
        </p:sp>
      </p:grpSp>
      <p:sp>
        <p:nvSpPr>
          <p:cNvPr id="760908" name="Text Box 76"/>
          <p:cNvSpPr txBox="1">
            <a:spLocks noChangeArrowheads="1"/>
          </p:cNvSpPr>
          <p:nvPr/>
        </p:nvSpPr>
        <p:spPr bwMode="auto">
          <a:xfrm>
            <a:off x="8285163" y="2936875"/>
            <a:ext cx="889000" cy="457200"/>
          </a:xfrm>
          <a:prstGeom prst="rect">
            <a:avLst/>
          </a:prstGeom>
          <a:noFill/>
          <a:ln w="12700" algn="ctr">
            <a:noFill/>
            <a:miter lim="800000"/>
            <a:headEnd/>
            <a:tailEnd/>
          </a:ln>
          <a:effectLst/>
        </p:spPr>
        <p:txBody>
          <a:bodyPr>
            <a:spAutoFit/>
          </a:bodyPr>
          <a:lstStyle/>
          <a:p>
            <a:pPr>
              <a:spcBef>
                <a:spcPct val="50000"/>
              </a:spcBef>
              <a:defRPr/>
            </a:pPr>
            <a:r>
              <a:rPr lang="en-US" sz="1200" dirty="0">
                <a:latin typeface="+mn-lt"/>
                <a:ea typeface="+mn-ea"/>
              </a:rPr>
              <a:t>Tape Libraries</a:t>
            </a:r>
          </a:p>
        </p:txBody>
      </p:sp>
      <p:grpSp>
        <p:nvGrpSpPr>
          <p:cNvPr id="5" name="Group 1050"/>
          <p:cNvGrpSpPr>
            <a:grpSpLocks/>
          </p:cNvGrpSpPr>
          <p:nvPr/>
        </p:nvGrpSpPr>
        <p:grpSpPr bwMode="auto">
          <a:xfrm>
            <a:off x="1844675" y="4719638"/>
            <a:ext cx="6402388" cy="1252537"/>
            <a:chOff x="1844278" y="4719944"/>
            <a:chExt cx="6402388" cy="1252592"/>
          </a:xfrm>
        </p:grpSpPr>
        <p:sp>
          <p:nvSpPr>
            <p:cNvPr id="13755" name="Line 84"/>
            <p:cNvSpPr>
              <a:spLocks noChangeShapeType="1"/>
            </p:cNvSpPr>
            <p:nvPr/>
          </p:nvSpPr>
          <p:spPr bwMode="auto">
            <a:xfrm flipV="1">
              <a:off x="8229203" y="5558181"/>
              <a:ext cx="0" cy="414355"/>
            </a:xfrm>
            <a:prstGeom prst="line">
              <a:avLst/>
            </a:prstGeom>
            <a:noFill/>
            <a:ln w="38100">
              <a:solidFill>
                <a:srgbClr val="FF0000"/>
              </a:solidFill>
              <a:round/>
              <a:headEnd/>
              <a:tailEnd type="oval" w="med" len="med"/>
            </a:ln>
          </p:spPr>
          <p:txBody>
            <a:bodyPr wrap="none" anchor="ctr"/>
            <a:lstStyle/>
            <a:p>
              <a:pPr>
                <a:defRPr/>
              </a:pPr>
              <a:endParaRPr lang="en-US">
                <a:latin typeface="+mn-lt"/>
                <a:ea typeface="+mn-ea"/>
              </a:endParaRPr>
            </a:p>
          </p:txBody>
        </p:sp>
        <p:sp>
          <p:nvSpPr>
            <p:cNvPr id="13756" name="Line 85"/>
            <p:cNvSpPr>
              <a:spLocks noChangeShapeType="1"/>
            </p:cNvSpPr>
            <p:nvPr/>
          </p:nvSpPr>
          <p:spPr bwMode="auto">
            <a:xfrm>
              <a:off x="1861741" y="4745345"/>
              <a:ext cx="96837" cy="0"/>
            </a:xfrm>
            <a:prstGeom prst="line">
              <a:avLst/>
            </a:prstGeom>
            <a:noFill/>
            <a:ln w="38100">
              <a:solidFill>
                <a:srgbClr val="BF0000"/>
              </a:solidFill>
              <a:round/>
              <a:headEnd/>
              <a:tailEnd type="oval" w="med" len="med"/>
            </a:ln>
          </p:spPr>
          <p:txBody>
            <a:bodyPr wrap="none" anchor="ctr"/>
            <a:lstStyle/>
            <a:p>
              <a:pPr>
                <a:defRPr/>
              </a:pPr>
              <a:endParaRPr lang="en-US">
                <a:latin typeface="+mn-lt"/>
                <a:ea typeface="+mn-ea"/>
              </a:endParaRPr>
            </a:p>
          </p:txBody>
        </p:sp>
        <p:sp>
          <p:nvSpPr>
            <p:cNvPr id="13757" name="Line 86"/>
            <p:cNvSpPr>
              <a:spLocks noChangeShapeType="1"/>
            </p:cNvSpPr>
            <p:nvPr/>
          </p:nvSpPr>
          <p:spPr bwMode="auto">
            <a:xfrm flipV="1">
              <a:off x="1849041" y="5966186"/>
              <a:ext cx="6397625" cy="0"/>
            </a:xfrm>
            <a:prstGeom prst="line">
              <a:avLst/>
            </a:prstGeom>
            <a:noFill/>
            <a:ln w="38100">
              <a:solidFill>
                <a:srgbClr val="FF0000"/>
              </a:solidFill>
              <a:round/>
              <a:headEnd/>
              <a:tailEnd/>
            </a:ln>
          </p:spPr>
          <p:txBody>
            <a:bodyPr wrap="none" anchor="ctr"/>
            <a:lstStyle/>
            <a:p>
              <a:pPr>
                <a:defRPr/>
              </a:pPr>
              <a:endParaRPr lang="en-US">
                <a:latin typeface="+mn-lt"/>
                <a:ea typeface="+mn-ea"/>
              </a:endParaRPr>
            </a:p>
          </p:txBody>
        </p:sp>
        <p:sp>
          <p:nvSpPr>
            <p:cNvPr id="13758" name="Line 87"/>
            <p:cNvSpPr>
              <a:spLocks noChangeShapeType="1"/>
            </p:cNvSpPr>
            <p:nvPr/>
          </p:nvSpPr>
          <p:spPr bwMode="auto">
            <a:xfrm>
              <a:off x="1844278" y="4719944"/>
              <a:ext cx="0" cy="1192264"/>
            </a:xfrm>
            <a:prstGeom prst="line">
              <a:avLst/>
            </a:prstGeom>
            <a:noFill/>
            <a:ln w="38100">
              <a:solidFill>
                <a:srgbClr val="FF0000"/>
              </a:solidFill>
              <a:round/>
              <a:headEnd/>
              <a:tailEnd/>
            </a:ln>
          </p:spPr>
          <p:txBody>
            <a:bodyPr wrap="none" anchor="ctr"/>
            <a:lstStyle/>
            <a:p>
              <a:pPr>
                <a:defRPr/>
              </a:pPr>
              <a:endParaRPr lang="en-US">
                <a:latin typeface="+mn-lt"/>
                <a:ea typeface="+mn-ea"/>
              </a:endParaRPr>
            </a:p>
          </p:txBody>
        </p:sp>
      </p:grpSp>
      <p:sp>
        <p:nvSpPr>
          <p:cNvPr id="13751" name="Text Box 88"/>
          <p:cNvSpPr txBox="1">
            <a:spLocks noChangeArrowheads="1"/>
          </p:cNvSpPr>
          <p:nvPr/>
        </p:nvSpPr>
        <p:spPr bwMode="auto">
          <a:xfrm>
            <a:off x="8242300" y="5181600"/>
            <a:ext cx="774700" cy="274638"/>
          </a:xfrm>
          <a:prstGeom prst="rect">
            <a:avLst/>
          </a:prstGeom>
          <a:noFill/>
          <a:ln w="12700">
            <a:noFill/>
            <a:miter lim="800000"/>
            <a:headEnd/>
            <a:tailEnd/>
          </a:ln>
        </p:spPr>
        <p:txBody>
          <a:bodyPr>
            <a:spAutoFit/>
          </a:bodyPr>
          <a:lstStyle/>
          <a:p>
            <a:pPr algn="ctr">
              <a:spcBef>
                <a:spcPct val="50000"/>
              </a:spcBef>
              <a:defRPr/>
            </a:pPr>
            <a:r>
              <a:rPr lang="en-US" sz="1200" dirty="0">
                <a:latin typeface="+mn-lt"/>
                <a:ea typeface="+mn-ea"/>
              </a:rPr>
              <a:t>NAS</a:t>
            </a:r>
          </a:p>
        </p:txBody>
      </p:sp>
      <p:grpSp>
        <p:nvGrpSpPr>
          <p:cNvPr id="6" name="Group 89"/>
          <p:cNvGrpSpPr>
            <a:grpSpLocks/>
          </p:cNvGrpSpPr>
          <p:nvPr/>
        </p:nvGrpSpPr>
        <p:grpSpPr bwMode="auto">
          <a:xfrm>
            <a:off x="8024813" y="5197475"/>
            <a:ext cx="371475" cy="360363"/>
            <a:chOff x="5136" y="3120"/>
            <a:chExt cx="192" cy="196"/>
          </a:xfrm>
        </p:grpSpPr>
        <p:pic>
          <p:nvPicPr>
            <p:cNvPr id="35258" name="Picture 90"/>
            <p:cNvPicPr>
              <a:picLocks noChangeAspect="1" noChangeArrowheads="1"/>
            </p:cNvPicPr>
            <p:nvPr/>
          </p:nvPicPr>
          <p:blipFill>
            <a:blip r:embed="rId3" cstate="print"/>
            <a:srcRect/>
            <a:stretch>
              <a:fillRect/>
            </a:stretch>
          </p:blipFill>
          <p:spPr bwMode="auto">
            <a:xfrm>
              <a:off x="5136" y="3201"/>
              <a:ext cx="192" cy="115"/>
            </a:xfrm>
            <a:prstGeom prst="rect">
              <a:avLst/>
            </a:prstGeom>
            <a:noFill/>
            <a:ln w="9525">
              <a:noFill/>
              <a:miter lim="800000"/>
              <a:headEnd/>
              <a:tailEnd/>
            </a:ln>
          </p:spPr>
        </p:pic>
        <p:pic>
          <p:nvPicPr>
            <p:cNvPr id="35259" name="Picture 91"/>
            <p:cNvPicPr>
              <a:picLocks noChangeAspect="1" noChangeArrowheads="1"/>
            </p:cNvPicPr>
            <p:nvPr/>
          </p:nvPicPr>
          <p:blipFill>
            <a:blip r:embed="rId3" cstate="print"/>
            <a:srcRect/>
            <a:stretch>
              <a:fillRect/>
            </a:stretch>
          </p:blipFill>
          <p:spPr bwMode="auto">
            <a:xfrm>
              <a:off x="5136" y="3120"/>
              <a:ext cx="192" cy="115"/>
            </a:xfrm>
            <a:prstGeom prst="rect">
              <a:avLst/>
            </a:prstGeom>
            <a:noFill/>
            <a:ln w="9525">
              <a:noFill/>
              <a:miter lim="800000"/>
              <a:headEnd/>
              <a:tailEnd/>
            </a:ln>
          </p:spPr>
        </p:pic>
      </p:grpSp>
      <p:sp>
        <p:nvSpPr>
          <p:cNvPr id="13324" name="Line 92"/>
          <p:cNvSpPr>
            <a:spLocks noChangeShapeType="1"/>
          </p:cNvSpPr>
          <p:nvPr/>
        </p:nvSpPr>
        <p:spPr bwMode="auto">
          <a:xfrm rot="10800000" flipH="1">
            <a:off x="7474688" y="4808537"/>
            <a:ext cx="23075" cy="1156327"/>
          </a:xfrm>
          <a:prstGeom prst="line">
            <a:avLst/>
          </a:prstGeom>
          <a:noFill/>
          <a:ln w="38100">
            <a:solidFill>
              <a:schemeClr val="accent6">
                <a:lumMod val="75000"/>
              </a:schemeClr>
            </a:solidFill>
            <a:round/>
            <a:headEnd/>
            <a:tailEnd type="oval" w="med" len="med"/>
          </a:ln>
        </p:spPr>
        <p:txBody>
          <a:bodyPr wrap="none" anchor="ctr"/>
          <a:lstStyle/>
          <a:p>
            <a:pPr>
              <a:defRPr/>
            </a:pPr>
            <a:endParaRPr lang="en-US">
              <a:latin typeface="+mn-lt"/>
              <a:ea typeface="+mn-ea"/>
            </a:endParaRPr>
          </a:p>
        </p:txBody>
      </p:sp>
      <p:cxnSp>
        <p:nvCxnSpPr>
          <p:cNvPr id="13325" name="AutoShape 94"/>
          <p:cNvCxnSpPr>
            <a:cxnSpLocks noChangeShapeType="1"/>
          </p:cNvCxnSpPr>
          <p:nvPr/>
        </p:nvCxnSpPr>
        <p:spPr bwMode="auto">
          <a:xfrm rot="16200000" flipV="1">
            <a:off x="7264401" y="4119562"/>
            <a:ext cx="349250" cy="123825"/>
          </a:xfrm>
          <a:prstGeom prst="straightConnector1">
            <a:avLst/>
          </a:prstGeom>
          <a:noFill/>
          <a:ln w="38100">
            <a:solidFill>
              <a:schemeClr val="accent6">
                <a:lumMod val="75000"/>
              </a:schemeClr>
            </a:solidFill>
            <a:round/>
            <a:headEnd type="oval" w="med" len="med"/>
            <a:tailEnd type="oval" w="med" len="med"/>
          </a:ln>
        </p:spPr>
      </p:cxnSp>
      <p:sp>
        <p:nvSpPr>
          <p:cNvPr id="13326" name="Text Box 95"/>
          <p:cNvSpPr txBox="1">
            <a:spLocks noChangeArrowheads="1"/>
          </p:cNvSpPr>
          <p:nvPr/>
        </p:nvSpPr>
        <p:spPr bwMode="auto">
          <a:xfrm>
            <a:off x="7531100" y="4424363"/>
            <a:ext cx="1682750" cy="553998"/>
          </a:xfrm>
          <a:prstGeom prst="rect">
            <a:avLst/>
          </a:prstGeom>
          <a:noFill/>
          <a:ln w="12700">
            <a:noFill/>
            <a:miter lim="800000"/>
            <a:headEnd/>
            <a:tailEnd/>
          </a:ln>
        </p:spPr>
        <p:txBody>
          <a:bodyPr>
            <a:spAutoFit/>
          </a:bodyPr>
          <a:lstStyle/>
          <a:p>
            <a:pPr algn="ctr">
              <a:spcBef>
                <a:spcPct val="50000"/>
              </a:spcBef>
              <a:defRPr/>
            </a:pPr>
            <a:r>
              <a:rPr lang="en-US" sz="1200" dirty="0" smtClean="0">
                <a:latin typeface="+mn-lt"/>
                <a:ea typeface="+mn-ea"/>
              </a:rPr>
              <a:t>8/16 </a:t>
            </a:r>
            <a:r>
              <a:rPr lang="en-US" sz="1200" dirty="0" err="1">
                <a:latin typeface="+mn-lt"/>
                <a:ea typeface="+mn-ea"/>
              </a:rPr>
              <a:t>Gbps</a:t>
            </a:r>
            <a:r>
              <a:rPr lang="en-US" sz="1200" dirty="0">
                <a:latin typeface="+mn-lt"/>
                <a:ea typeface="+mn-ea"/>
              </a:rPr>
              <a:t> </a:t>
            </a:r>
            <a:endParaRPr lang="en-US" sz="1200" dirty="0" smtClean="0">
              <a:latin typeface="+mn-lt"/>
              <a:ea typeface="+mn-ea"/>
            </a:endParaRPr>
          </a:p>
          <a:p>
            <a:pPr algn="ctr">
              <a:spcBef>
                <a:spcPct val="50000"/>
              </a:spcBef>
              <a:defRPr/>
            </a:pPr>
            <a:r>
              <a:rPr lang="en-US" sz="1200" dirty="0" smtClean="0">
                <a:latin typeface="+mn-lt"/>
                <a:ea typeface="+mn-ea"/>
              </a:rPr>
              <a:t>DCX/5300/5100</a:t>
            </a:r>
            <a:endParaRPr lang="en-US" sz="1200" dirty="0">
              <a:latin typeface="+mn-lt"/>
              <a:ea typeface="+mn-ea"/>
            </a:endParaRPr>
          </a:p>
        </p:txBody>
      </p:sp>
      <p:cxnSp>
        <p:nvCxnSpPr>
          <p:cNvPr id="13327" name="AutoShape 96"/>
          <p:cNvCxnSpPr>
            <a:cxnSpLocks noChangeShapeType="1"/>
          </p:cNvCxnSpPr>
          <p:nvPr/>
        </p:nvCxnSpPr>
        <p:spPr bwMode="auto">
          <a:xfrm flipV="1">
            <a:off x="5761038" y="3773488"/>
            <a:ext cx="792162" cy="825500"/>
          </a:xfrm>
          <a:prstGeom prst="straightConnector1">
            <a:avLst/>
          </a:prstGeom>
          <a:noFill/>
          <a:ln w="38100">
            <a:solidFill>
              <a:schemeClr val="accent6">
                <a:lumMod val="75000"/>
              </a:schemeClr>
            </a:solidFill>
            <a:round/>
            <a:headEnd type="oval" w="med" len="med"/>
            <a:tailEnd type="oval" w="med" len="med"/>
          </a:ln>
        </p:spPr>
      </p:cxnSp>
      <p:cxnSp>
        <p:nvCxnSpPr>
          <p:cNvPr id="34834" name="AutoShape 98"/>
          <p:cNvCxnSpPr>
            <a:cxnSpLocks noChangeShapeType="1"/>
          </p:cNvCxnSpPr>
          <p:nvPr/>
        </p:nvCxnSpPr>
        <p:spPr bwMode="auto">
          <a:xfrm flipH="1">
            <a:off x="2163763" y="3462338"/>
            <a:ext cx="1390650" cy="0"/>
          </a:xfrm>
          <a:prstGeom prst="straightConnector1">
            <a:avLst/>
          </a:prstGeom>
          <a:noFill/>
          <a:ln w="38100">
            <a:solidFill>
              <a:srgbClr val="FF0000">
                <a:alpha val="79999"/>
              </a:srgbClr>
            </a:solidFill>
            <a:round/>
            <a:headEnd type="oval" w="med" len="med"/>
            <a:tailEnd type="oval" w="med" len="med"/>
          </a:ln>
        </p:spPr>
      </p:cxnSp>
      <p:sp>
        <p:nvSpPr>
          <p:cNvPr id="13329" name="Line 99"/>
          <p:cNvSpPr>
            <a:spLocks noChangeShapeType="1"/>
          </p:cNvSpPr>
          <p:nvPr/>
        </p:nvSpPr>
        <p:spPr bwMode="auto">
          <a:xfrm rot="10800000">
            <a:off x="3886200" y="5430838"/>
            <a:ext cx="152400" cy="0"/>
          </a:xfrm>
          <a:prstGeom prst="line">
            <a:avLst/>
          </a:prstGeom>
          <a:noFill/>
          <a:ln w="38100">
            <a:solidFill>
              <a:schemeClr val="accent6">
                <a:lumMod val="75000"/>
              </a:schemeClr>
            </a:solidFill>
            <a:round/>
            <a:headEnd/>
            <a:tailEnd type="oval" w="med" len="med"/>
          </a:ln>
        </p:spPr>
        <p:txBody>
          <a:bodyPr wrap="none" anchor="ctr"/>
          <a:lstStyle/>
          <a:p>
            <a:pPr>
              <a:defRPr/>
            </a:pPr>
            <a:endParaRPr lang="en-US">
              <a:latin typeface="+mn-lt"/>
              <a:ea typeface="+mn-ea"/>
            </a:endParaRPr>
          </a:p>
        </p:txBody>
      </p:sp>
      <p:sp>
        <p:nvSpPr>
          <p:cNvPr id="13330" name="Line 100"/>
          <p:cNvSpPr>
            <a:spLocks noChangeShapeType="1"/>
          </p:cNvSpPr>
          <p:nvPr/>
        </p:nvSpPr>
        <p:spPr bwMode="auto">
          <a:xfrm rot="10800000">
            <a:off x="3911600" y="5278438"/>
            <a:ext cx="152400" cy="0"/>
          </a:xfrm>
          <a:prstGeom prst="line">
            <a:avLst/>
          </a:prstGeom>
          <a:noFill/>
          <a:ln w="38100">
            <a:solidFill>
              <a:schemeClr val="accent6">
                <a:lumMod val="75000"/>
              </a:schemeClr>
            </a:solidFill>
            <a:round/>
            <a:headEnd/>
            <a:tailEnd type="oval" w="med" len="med"/>
          </a:ln>
        </p:spPr>
        <p:txBody>
          <a:bodyPr wrap="none" anchor="ctr"/>
          <a:lstStyle/>
          <a:p>
            <a:pPr>
              <a:defRPr/>
            </a:pPr>
            <a:endParaRPr lang="en-US">
              <a:latin typeface="+mn-lt"/>
              <a:ea typeface="+mn-ea"/>
            </a:endParaRPr>
          </a:p>
        </p:txBody>
      </p:sp>
      <p:sp>
        <p:nvSpPr>
          <p:cNvPr id="13331" name="Line 101"/>
          <p:cNvSpPr>
            <a:spLocks noChangeShapeType="1"/>
          </p:cNvSpPr>
          <p:nvPr/>
        </p:nvSpPr>
        <p:spPr bwMode="auto">
          <a:xfrm rot="10800000">
            <a:off x="3911600" y="5126038"/>
            <a:ext cx="152400" cy="0"/>
          </a:xfrm>
          <a:prstGeom prst="line">
            <a:avLst/>
          </a:prstGeom>
          <a:noFill/>
          <a:ln w="38100">
            <a:solidFill>
              <a:schemeClr val="accent6">
                <a:lumMod val="75000"/>
              </a:schemeClr>
            </a:solidFill>
            <a:round/>
            <a:headEnd/>
            <a:tailEnd type="oval" w="med" len="med"/>
          </a:ln>
        </p:spPr>
        <p:txBody>
          <a:bodyPr wrap="none" anchor="ctr"/>
          <a:lstStyle/>
          <a:p>
            <a:pPr>
              <a:defRPr/>
            </a:pPr>
            <a:endParaRPr lang="en-US">
              <a:latin typeface="+mn-lt"/>
              <a:ea typeface="+mn-ea"/>
            </a:endParaRPr>
          </a:p>
        </p:txBody>
      </p:sp>
      <p:sp>
        <p:nvSpPr>
          <p:cNvPr id="13332" name="Line 102"/>
          <p:cNvSpPr>
            <a:spLocks noChangeShapeType="1"/>
          </p:cNvSpPr>
          <p:nvPr/>
        </p:nvSpPr>
        <p:spPr bwMode="auto">
          <a:xfrm>
            <a:off x="4065588" y="5100638"/>
            <a:ext cx="0" cy="952500"/>
          </a:xfrm>
          <a:prstGeom prst="line">
            <a:avLst/>
          </a:prstGeom>
          <a:noFill/>
          <a:ln w="38100">
            <a:solidFill>
              <a:schemeClr val="accent6">
                <a:lumMod val="75000"/>
              </a:schemeClr>
            </a:solidFill>
            <a:round/>
            <a:headEnd/>
            <a:tailEnd/>
          </a:ln>
        </p:spPr>
        <p:txBody>
          <a:bodyPr wrap="none" anchor="ctr"/>
          <a:lstStyle/>
          <a:p>
            <a:pPr>
              <a:defRPr/>
            </a:pPr>
            <a:endParaRPr lang="en-US">
              <a:latin typeface="+mn-lt"/>
              <a:ea typeface="+mn-ea"/>
            </a:endParaRPr>
          </a:p>
        </p:txBody>
      </p:sp>
      <p:sp>
        <p:nvSpPr>
          <p:cNvPr id="13333" name="Line 103"/>
          <p:cNvSpPr>
            <a:spLocks noChangeShapeType="1"/>
          </p:cNvSpPr>
          <p:nvPr/>
        </p:nvSpPr>
        <p:spPr bwMode="auto">
          <a:xfrm rot="10800000">
            <a:off x="5207000" y="5443538"/>
            <a:ext cx="152400" cy="0"/>
          </a:xfrm>
          <a:prstGeom prst="line">
            <a:avLst/>
          </a:prstGeom>
          <a:noFill/>
          <a:ln w="38100">
            <a:solidFill>
              <a:srgbClr val="996633"/>
            </a:solidFill>
            <a:round/>
            <a:headEnd/>
            <a:tailEnd type="oval" w="med" len="med"/>
          </a:ln>
        </p:spPr>
        <p:txBody>
          <a:bodyPr wrap="none" anchor="ctr"/>
          <a:lstStyle/>
          <a:p>
            <a:pPr>
              <a:defRPr/>
            </a:pPr>
            <a:endParaRPr lang="en-US">
              <a:latin typeface="+mn-lt"/>
              <a:ea typeface="+mn-ea"/>
            </a:endParaRPr>
          </a:p>
        </p:txBody>
      </p:sp>
      <p:sp>
        <p:nvSpPr>
          <p:cNvPr id="13334" name="Line 104"/>
          <p:cNvSpPr>
            <a:spLocks noChangeShapeType="1"/>
          </p:cNvSpPr>
          <p:nvPr/>
        </p:nvSpPr>
        <p:spPr bwMode="auto">
          <a:xfrm rot="10800000">
            <a:off x="5232400" y="5291138"/>
            <a:ext cx="152400" cy="0"/>
          </a:xfrm>
          <a:prstGeom prst="line">
            <a:avLst/>
          </a:prstGeom>
          <a:noFill/>
          <a:ln w="38100">
            <a:solidFill>
              <a:srgbClr val="996633"/>
            </a:solidFill>
            <a:round/>
            <a:headEnd/>
            <a:tailEnd type="oval" w="med" len="med"/>
          </a:ln>
        </p:spPr>
        <p:txBody>
          <a:bodyPr wrap="none" anchor="ctr"/>
          <a:lstStyle/>
          <a:p>
            <a:pPr>
              <a:defRPr/>
            </a:pPr>
            <a:endParaRPr lang="en-US">
              <a:latin typeface="+mn-lt"/>
              <a:ea typeface="+mn-ea"/>
            </a:endParaRPr>
          </a:p>
        </p:txBody>
      </p:sp>
      <p:sp>
        <p:nvSpPr>
          <p:cNvPr id="13335" name="Line 105"/>
          <p:cNvSpPr>
            <a:spLocks noChangeShapeType="1"/>
          </p:cNvSpPr>
          <p:nvPr/>
        </p:nvSpPr>
        <p:spPr bwMode="auto">
          <a:xfrm rot="10800000">
            <a:off x="5232400" y="5138738"/>
            <a:ext cx="152400" cy="0"/>
          </a:xfrm>
          <a:prstGeom prst="line">
            <a:avLst/>
          </a:prstGeom>
          <a:noFill/>
          <a:ln w="38100">
            <a:solidFill>
              <a:srgbClr val="996633"/>
            </a:solidFill>
            <a:round/>
            <a:headEnd/>
            <a:tailEnd type="oval" w="med" len="med"/>
          </a:ln>
        </p:spPr>
        <p:txBody>
          <a:bodyPr wrap="none" anchor="ctr"/>
          <a:lstStyle/>
          <a:p>
            <a:pPr>
              <a:defRPr/>
            </a:pPr>
            <a:endParaRPr lang="en-US">
              <a:latin typeface="+mn-lt"/>
              <a:ea typeface="+mn-ea"/>
            </a:endParaRPr>
          </a:p>
        </p:txBody>
      </p:sp>
      <p:sp>
        <p:nvSpPr>
          <p:cNvPr id="13336" name="Line 106"/>
          <p:cNvSpPr>
            <a:spLocks noChangeShapeType="1"/>
          </p:cNvSpPr>
          <p:nvPr/>
        </p:nvSpPr>
        <p:spPr bwMode="auto">
          <a:xfrm>
            <a:off x="5384800" y="5113338"/>
            <a:ext cx="0" cy="914400"/>
          </a:xfrm>
          <a:prstGeom prst="line">
            <a:avLst/>
          </a:prstGeom>
          <a:noFill/>
          <a:ln w="38100">
            <a:solidFill>
              <a:srgbClr val="996633"/>
            </a:solidFill>
            <a:round/>
            <a:headEnd/>
            <a:tailEnd/>
          </a:ln>
        </p:spPr>
        <p:txBody>
          <a:bodyPr wrap="none" anchor="ctr"/>
          <a:lstStyle/>
          <a:p>
            <a:pPr>
              <a:defRPr/>
            </a:pPr>
            <a:endParaRPr lang="en-US">
              <a:latin typeface="+mn-lt"/>
              <a:ea typeface="+mn-ea"/>
            </a:endParaRPr>
          </a:p>
        </p:txBody>
      </p:sp>
      <p:cxnSp>
        <p:nvCxnSpPr>
          <p:cNvPr id="34843" name="AutoShape 108"/>
          <p:cNvCxnSpPr>
            <a:cxnSpLocks noChangeShapeType="1"/>
          </p:cNvCxnSpPr>
          <p:nvPr/>
        </p:nvCxnSpPr>
        <p:spPr bwMode="auto">
          <a:xfrm flipH="1" flipV="1">
            <a:off x="2797175" y="2422525"/>
            <a:ext cx="963613" cy="658813"/>
          </a:xfrm>
          <a:prstGeom prst="straightConnector1">
            <a:avLst/>
          </a:prstGeom>
          <a:noFill/>
          <a:ln w="57150">
            <a:solidFill>
              <a:srgbClr val="FF0000">
                <a:alpha val="79999"/>
              </a:srgbClr>
            </a:solidFill>
            <a:round/>
            <a:headEnd type="oval" w="med" len="med"/>
            <a:tailEnd type="oval" w="med" len="med"/>
          </a:ln>
        </p:spPr>
      </p:cxnSp>
      <p:cxnSp>
        <p:nvCxnSpPr>
          <p:cNvPr id="34844" name="AutoShape 109"/>
          <p:cNvCxnSpPr>
            <a:cxnSpLocks noChangeShapeType="1"/>
          </p:cNvCxnSpPr>
          <p:nvPr/>
        </p:nvCxnSpPr>
        <p:spPr bwMode="auto">
          <a:xfrm flipV="1">
            <a:off x="1958975" y="2422525"/>
            <a:ext cx="838200" cy="658813"/>
          </a:xfrm>
          <a:prstGeom prst="straightConnector1">
            <a:avLst/>
          </a:prstGeom>
          <a:noFill/>
          <a:ln w="57150">
            <a:solidFill>
              <a:srgbClr val="FF0000">
                <a:alpha val="79999"/>
              </a:srgbClr>
            </a:solidFill>
            <a:round/>
            <a:headEnd type="oval" w="med" len="med"/>
            <a:tailEnd type="oval" w="med" len="med"/>
          </a:ln>
        </p:spPr>
      </p:cxnSp>
      <p:cxnSp>
        <p:nvCxnSpPr>
          <p:cNvPr id="34845" name="AutoShape 110"/>
          <p:cNvCxnSpPr>
            <a:cxnSpLocks noChangeShapeType="1"/>
          </p:cNvCxnSpPr>
          <p:nvPr/>
        </p:nvCxnSpPr>
        <p:spPr bwMode="auto">
          <a:xfrm rot="16200000" flipH="1">
            <a:off x="3786981" y="3801269"/>
            <a:ext cx="873125" cy="700088"/>
          </a:xfrm>
          <a:prstGeom prst="straightConnector1">
            <a:avLst/>
          </a:prstGeom>
          <a:noFill/>
          <a:ln w="38100">
            <a:solidFill>
              <a:srgbClr val="FF0000">
                <a:alpha val="79999"/>
              </a:srgbClr>
            </a:solidFill>
            <a:round/>
            <a:headEnd type="oval" w="med" len="med"/>
            <a:tailEnd type="oval" w="med" len="med"/>
          </a:ln>
        </p:spPr>
      </p:cxnSp>
      <p:cxnSp>
        <p:nvCxnSpPr>
          <p:cNvPr id="34846" name="AutoShape 111"/>
          <p:cNvCxnSpPr>
            <a:cxnSpLocks noChangeShapeType="1"/>
          </p:cNvCxnSpPr>
          <p:nvPr/>
        </p:nvCxnSpPr>
        <p:spPr bwMode="auto">
          <a:xfrm>
            <a:off x="1958975" y="3716338"/>
            <a:ext cx="1076325" cy="938212"/>
          </a:xfrm>
          <a:prstGeom prst="straightConnector1">
            <a:avLst/>
          </a:prstGeom>
          <a:noFill/>
          <a:ln w="38100">
            <a:solidFill>
              <a:srgbClr val="FF0000">
                <a:alpha val="79999"/>
              </a:srgbClr>
            </a:solidFill>
            <a:round/>
            <a:headEnd type="oval" w="med" len="med"/>
            <a:tailEnd type="oval" w="med" len="med"/>
          </a:ln>
        </p:spPr>
      </p:cxnSp>
      <p:cxnSp>
        <p:nvCxnSpPr>
          <p:cNvPr id="34847" name="AutoShape 112"/>
          <p:cNvCxnSpPr>
            <a:cxnSpLocks noChangeShapeType="1"/>
          </p:cNvCxnSpPr>
          <p:nvPr/>
        </p:nvCxnSpPr>
        <p:spPr bwMode="auto">
          <a:xfrm flipV="1">
            <a:off x="1174750" y="3716338"/>
            <a:ext cx="784225" cy="850900"/>
          </a:xfrm>
          <a:prstGeom prst="straightConnector1">
            <a:avLst/>
          </a:prstGeom>
          <a:noFill/>
          <a:ln w="38100">
            <a:solidFill>
              <a:srgbClr val="FF0000">
                <a:alpha val="79999"/>
              </a:srgbClr>
            </a:solidFill>
            <a:round/>
            <a:headEnd type="oval" w="med" len="med"/>
            <a:tailEnd type="oval" w="med" len="med"/>
          </a:ln>
        </p:spPr>
      </p:cxnSp>
      <p:cxnSp>
        <p:nvCxnSpPr>
          <p:cNvPr id="34848" name="AutoShape 113"/>
          <p:cNvCxnSpPr>
            <a:cxnSpLocks noChangeShapeType="1"/>
          </p:cNvCxnSpPr>
          <p:nvPr/>
        </p:nvCxnSpPr>
        <p:spPr bwMode="auto">
          <a:xfrm flipH="1" flipV="1">
            <a:off x="1958975" y="3716338"/>
            <a:ext cx="233363" cy="850900"/>
          </a:xfrm>
          <a:prstGeom prst="straightConnector1">
            <a:avLst/>
          </a:prstGeom>
          <a:noFill/>
          <a:ln w="38100">
            <a:solidFill>
              <a:srgbClr val="FF0000">
                <a:alpha val="79999"/>
              </a:srgbClr>
            </a:solidFill>
            <a:round/>
            <a:headEnd type="oval" w="med" len="med"/>
            <a:tailEnd type="oval" w="med" len="med"/>
          </a:ln>
        </p:spPr>
      </p:cxnSp>
      <p:sp>
        <p:nvSpPr>
          <p:cNvPr id="760946" name="AutoShape 114"/>
          <p:cNvSpPr>
            <a:spLocks noChangeArrowheads="1"/>
          </p:cNvSpPr>
          <p:nvPr/>
        </p:nvSpPr>
        <p:spPr bwMode="auto">
          <a:xfrm rot="16200000">
            <a:off x="-148431" y="3172619"/>
            <a:ext cx="1189038" cy="457200"/>
          </a:xfrm>
          <a:prstGeom prst="downArrow">
            <a:avLst>
              <a:gd name="adj1" fmla="val 100000"/>
              <a:gd name="adj2" fmla="val 30903"/>
            </a:avLst>
          </a:prstGeom>
          <a:gradFill flip="none" rotWithShape="1">
            <a:gsLst>
              <a:gs pos="0">
                <a:srgbClr val="FF0000"/>
              </a:gs>
              <a:gs pos="100000">
                <a:schemeClr val="bg2">
                  <a:lumMod val="75000"/>
                </a:schemeClr>
              </a:gs>
            </a:gsLst>
            <a:lin ang="16200000" scaled="0"/>
            <a:tileRect/>
          </a:gradFill>
          <a:ln w="12700" algn="ctr">
            <a:noFill/>
            <a:miter lim="800000"/>
            <a:headEnd/>
            <a:tailEnd/>
          </a:ln>
          <a:effectLst/>
        </p:spPr>
        <p:txBody>
          <a:bodyPr wrap="none" lIns="45720" rIns="45720" anchor="ctr" anchorCtr="1"/>
          <a:lstStyle/>
          <a:p>
            <a:pPr algn="ctr">
              <a:spcBef>
                <a:spcPct val="50000"/>
              </a:spcBef>
              <a:defRPr/>
            </a:pPr>
            <a:r>
              <a:rPr lang="en-US" sz="1400">
                <a:solidFill>
                  <a:schemeClr val="bg1"/>
                </a:solidFill>
                <a:latin typeface="+mj-lt"/>
                <a:ea typeface="+mn-ea"/>
              </a:rPr>
              <a:t>Aggregation</a:t>
            </a:r>
          </a:p>
        </p:txBody>
      </p:sp>
      <p:sp>
        <p:nvSpPr>
          <p:cNvPr id="760947" name="AutoShape 115"/>
          <p:cNvSpPr>
            <a:spLocks noChangeArrowheads="1"/>
          </p:cNvSpPr>
          <p:nvPr/>
        </p:nvSpPr>
        <p:spPr bwMode="auto">
          <a:xfrm rot="16200000">
            <a:off x="-148431" y="4442619"/>
            <a:ext cx="1189038" cy="457200"/>
          </a:xfrm>
          <a:prstGeom prst="downArrow">
            <a:avLst>
              <a:gd name="adj1" fmla="val 100000"/>
              <a:gd name="adj2" fmla="val 30981"/>
            </a:avLst>
          </a:prstGeom>
          <a:gradFill flip="none" rotWithShape="1">
            <a:gsLst>
              <a:gs pos="0">
                <a:srgbClr val="FF0000"/>
              </a:gs>
              <a:gs pos="100000">
                <a:schemeClr val="bg2">
                  <a:lumMod val="75000"/>
                </a:schemeClr>
              </a:gs>
            </a:gsLst>
            <a:lin ang="16200000" scaled="0"/>
            <a:tileRect/>
          </a:gradFill>
          <a:ln w="12700" algn="ctr">
            <a:noFill/>
            <a:miter lim="800000"/>
            <a:headEnd/>
            <a:tailEnd/>
          </a:ln>
          <a:effectLst/>
        </p:spPr>
        <p:txBody>
          <a:bodyPr wrap="none" lIns="45720" rIns="45720" anchor="ctr" anchorCtr="1"/>
          <a:lstStyle/>
          <a:p>
            <a:pPr algn="ctr">
              <a:spcBef>
                <a:spcPct val="50000"/>
              </a:spcBef>
              <a:defRPr/>
            </a:pPr>
            <a:r>
              <a:rPr lang="en-US" sz="1400">
                <a:solidFill>
                  <a:schemeClr val="bg1"/>
                </a:solidFill>
                <a:latin typeface="+mj-lt"/>
                <a:ea typeface="+mn-ea"/>
              </a:rPr>
              <a:t>Access</a:t>
            </a:r>
          </a:p>
        </p:txBody>
      </p:sp>
      <p:pic>
        <p:nvPicPr>
          <p:cNvPr id="34851" name="Picture 116"/>
          <p:cNvPicPr>
            <a:picLocks noChangeAspect="1" noChangeArrowheads="1"/>
          </p:cNvPicPr>
          <p:nvPr/>
        </p:nvPicPr>
        <p:blipFill>
          <a:blip r:embed="rId4" cstate="print"/>
          <a:srcRect/>
          <a:stretch>
            <a:fillRect/>
          </a:stretch>
        </p:blipFill>
        <p:spPr bwMode="auto">
          <a:xfrm>
            <a:off x="2667000" y="3302000"/>
            <a:ext cx="412750" cy="401638"/>
          </a:xfrm>
          <a:prstGeom prst="rect">
            <a:avLst/>
          </a:prstGeom>
          <a:noFill/>
          <a:ln w="9525">
            <a:noFill/>
            <a:miter lim="800000"/>
            <a:headEnd/>
            <a:tailEnd/>
          </a:ln>
        </p:spPr>
      </p:pic>
      <p:pic>
        <p:nvPicPr>
          <p:cNvPr id="34852" name="Picture 117"/>
          <p:cNvPicPr>
            <a:picLocks noChangeAspect="1" noChangeArrowheads="1"/>
          </p:cNvPicPr>
          <p:nvPr/>
        </p:nvPicPr>
        <p:blipFill>
          <a:blip r:embed="rId5" cstate="print"/>
          <a:srcRect/>
          <a:stretch>
            <a:fillRect/>
          </a:stretch>
        </p:blipFill>
        <p:spPr bwMode="auto">
          <a:xfrm>
            <a:off x="1752600" y="3081338"/>
            <a:ext cx="411163" cy="635000"/>
          </a:xfrm>
          <a:prstGeom prst="rect">
            <a:avLst/>
          </a:prstGeom>
          <a:noFill/>
          <a:ln w="9525">
            <a:noFill/>
            <a:miter lim="800000"/>
            <a:headEnd/>
            <a:tailEnd/>
          </a:ln>
        </p:spPr>
      </p:pic>
      <p:sp>
        <p:nvSpPr>
          <p:cNvPr id="13347" name="Text Box 118"/>
          <p:cNvSpPr txBox="1">
            <a:spLocks noChangeArrowheads="1"/>
          </p:cNvSpPr>
          <p:nvPr/>
        </p:nvSpPr>
        <p:spPr bwMode="auto">
          <a:xfrm>
            <a:off x="2349500" y="2827338"/>
            <a:ext cx="1068388" cy="457200"/>
          </a:xfrm>
          <a:prstGeom prst="rect">
            <a:avLst/>
          </a:prstGeom>
          <a:noFill/>
          <a:ln w="12700">
            <a:noFill/>
            <a:miter lim="800000"/>
            <a:headEnd/>
            <a:tailEnd/>
          </a:ln>
        </p:spPr>
        <p:txBody>
          <a:bodyPr anchor="ctr" anchorCtr="1">
            <a:spAutoFit/>
          </a:bodyPr>
          <a:lstStyle/>
          <a:p>
            <a:pPr algn="ctr">
              <a:spcBef>
                <a:spcPct val="50000"/>
              </a:spcBef>
              <a:defRPr/>
            </a:pPr>
            <a:r>
              <a:rPr lang="en-US" sz="1200">
                <a:latin typeface="+mn-lt"/>
                <a:ea typeface="+mn-ea"/>
              </a:rPr>
              <a:t>10 GbE L4-7 ServerIron   </a:t>
            </a:r>
          </a:p>
        </p:txBody>
      </p:sp>
      <p:sp>
        <p:nvSpPr>
          <p:cNvPr id="13348" name="Text Box 119"/>
          <p:cNvSpPr txBox="1">
            <a:spLocks noChangeArrowheads="1"/>
          </p:cNvSpPr>
          <p:nvPr/>
        </p:nvSpPr>
        <p:spPr bwMode="auto">
          <a:xfrm>
            <a:off x="1371600" y="2624138"/>
            <a:ext cx="1190625" cy="457200"/>
          </a:xfrm>
          <a:prstGeom prst="rect">
            <a:avLst/>
          </a:prstGeom>
          <a:noFill/>
          <a:ln w="12700">
            <a:noFill/>
            <a:miter lim="800000"/>
            <a:headEnd/>
            <a:tailEnd/>
          </a:ln>
        </p:spPr>
        <p:txBody>
          <a:bodyPr anchor="ctr" anchorCtr="1">
            <a:spAutoFit/>
          </a:bodyPr>
          <a:lstStyle/>
          <a:p>
            <a:pPr algn="ctr">
              <a:spcBef>
                <a:spcPct val="50000"/>
              </a:spcBef>
              <a:defRPr/>
            </a:pPr>
            <a:r>
              <a:rPr lang="en-US" sz="1200">
                <a:latin typeface="+mn-lt"/>
                <a:ea typeface="+mn-ea"/>
              </a:rPr>
              <a:t>10 GbE       BigIron RX </a:t>
            </a:r>
          </a:p>
        </p:txBody>
      </p:sp>
      <p:sp>
        <p:nvSpPr>
          <p:cNvPr id="13349" name="Text Box 120"/>
          <p:cNvSpPr txBox="1">
            <a:spLocks noChangeArrowheads="1"/>
          </p:cNvSpPr>
          <p:nvPr/>
        </p:nvSpPr>
        <p:spPr bwMode="auto">
          <a:xfrm>
            <a:off x="3938588" y="4071938"/>
            <a:ext cx="1066800" cy="369887"/>
          </a:xfrm>
          <a:prstGeom prst="rect">
            <a:avLst/>
          </a:prstGeom>
          <a:noFill/>
          <a:ln w="12700">
            <a:noFill/>
            <a:miter lim="800000"/>
            <a:headEnd/>
            <a:tailEnd/>
          </a:ln>
        </p:spPr>
        <p:txBody>
          <a:bodyPr lIns="0" tIns="0" rIns="0" bIns="0" anchor="ctr" anchorCtr="1">
            <a:spAutoFit/>
          </a:bodyPr>
          <a:lstStyle/>
          <a:p>
            <a:pPr algn="ctr">
              <a:spcBef>
                <a:spcPct val="50000"/>
              </a:spcBef>
              <a:defRPr/>
            </a:pPr>
            <a:r>
              <a:rPr lang="en-US" sz="1200">
                <a:latin typeface="+mn-lt"/>
                <a:ea typeface="+mn-ea"/>
              </a:rPr>
              <a:t>GbE (VRF) ToR</a:t>
            </a:r>
            <a:br>
              <a:rPr lang="en-US" sz="1200">
                <a:latin typeface="+mn-lt"/>
                <a:ea typeface="+mn-ea"/>
              </a:rPr>
            </a:br>
            <a:r>
              <a:rPr lang="en-US" sz="1200">
                <a:latin typeface="+mn-lt"/>
                <a:ea typeface="+mn-ea"/>
              </a:rPr>
              <a:t>NetIron CES</a:t>
            </a:r>
          </a:p>
        </p:txBody>
      </p:sp>
      <p:cxnSp>
        <p:nvCxnSpPr>
          <p:cNvPr id="34856" name="AutoShape 121"/>
          <p:cNvCxnSpPr>
            <a:cxnSpLocks noChangeShapeType="1"/>
          </p:cNvCxnSpPr>
          <p:nvPr/>
        </p:nvCxnSpPr>
        <p:spPr bwMode="auto">
          <a:xfrm rot="5400000" flipV="1">
            <a:off x="3875088" y="784225"/>
            <a:ext cx="152400" cy="2155825"/>
          </a:xfrm>
          <a:prstGeom prst="curvedConnector4">
            <a:avLst>
              <a:gd name="adj1" fmla="val -150000"/>
              <a:gd name="adj2" fmla="val 54713"/>
            </a:avLst>
          </a:prstGeom>
          <a:noFill/>
          <a:ln w="57150">
            <a:solidFill>
              <a:srgbClr val="FF0000">
                <a:alpha val="79999"/>
              </a:srgbClr>
            </a:solidFill>
            <a:prstDash val="sysDot"/>
            <a:round/>
            <a:headEnd type="oval" w="med" len="med"/>
            <a:tailEnd type="oval" w="med" len="med"/>
          </a:ln>
        </p:spPr>
      </p:cxnSp>
      <p:grpSp>
        <p:nvGrpSpPr>
          <p:cNvPr id="7" name="Group 122"/>
          <p:cNvGrpSpPr>
            <a:grpSpLocks/>
          </p:cNvGrpSpPr>
          <p:nvPr/>
        </p:nvGrpSpPr>
        <p:grpSpPr bwMode="auto">
          <a:xfrm>
            <a:off x="4419600" y="1557338"/>
            <a:ext cx="1362075" cy="912812"/>
            <a:chOff x="3408" y="576"/>
            <a:chExt cx="858" cy="575"/>
          </a:xfrm>
        </p:grpSpPr>
        <p:grpSp>
          <p:nvGrpSpPr>
            <p:cNvPr id="8" name="Group 123"/>
            <p:cNvGrpSpPr>
              <a:grpSpLocks noChangeAspect="1"/>
            </p:cNvGrpSpPr>
            <p:nvPr/>
          </p:nvGrpSpPr>
          <p:grpSpPr bwMode="auto">
            <a:xfrm>
              <a:off x="3408" y="576"/>
              <a:ext cx="858" cy="575"/>
              <a:chOff x="3744" y="2496"/>
              <a:chExt cx="1440" cy="964"/>
            </a:xfrm>
          </p:grpSpPr>
          <p:sp>
            <p:nvSpPr>
              <p:cNvPr id="13725" name="Freeform 124"/>
              <p:cNvSpPr>
                <a:spLocks noChangeAspect="1"/>
              </p:cNvSpPr>
              <p:nvPr/>
            </p:nvSpPr>
            <p:spPr bwMode="gray">
              <a:xfrm>
                <a:off x="3744" y="2525"/>
                <a:ext cx="1440" cy="935"/>
              </a:xfrm>
              <a:custGeom>
                <a:avLst/>
                <a:gdLst>
                  <a:gd name="T0" fmla="*/ 0 w 4021"/>
                  <a:gd name="T1" fmla="*/ 0 h 2621"/>
                  <a:gd name="T2" fmla="*/ 0 w 4021"/>
                  <a:gd name="T3" fmla="*/ 0 h 2621"/>
                  <a:gd name="T4" fmla="*/ 0 w 4021"/>
                  <a:gd name="T5" fmla="*/ 0 h 2621"/>
                  <a:gd name="T6" fmla="*/ 0 w 4021"/>
                  <a:gd name="T7" fmla="*/ 0 h 2621"/>
                  <a:gd name="T8" fmla="*/ 0 w 4021"/>
                  <a:gd name="T9" fmla="*/ 0 h 2621"/>
                  <a:gd name="T10" fmla="*/ 0 w 4021"/>
                  <a:gd name="T11" fmla="*/ 0 h 2621"/>
                  <a:gd name="T12" fmla="*/ 0 w 4021"/>
                  <a:gd name="T13" fmla="*/ 0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B2B2B2"/>
              </a:solidFill>
              <a:ln w="9525">
                <a:solidFill>
                  <a:srgbClr val="B2B2B2"/>
                </a:solidFill>
                <a:round/>
                <a:headEnd/>
                <a:tailEnd/>
              </a:ln>
            </p:spPr>
            <p:txBody>
              <a:bodyPr/>
              <a:lstStyle/>
              <a:p>
                <a:pPr>
                  <a:defRPr/>
                </a:pPr>
                <a:endParaRPr lang="en-US">
                  <a:latin typeface="+mn-lt"/>
                  <a:ea typeface="+mn-ea"/>
                </a:endParaRPr>
              </a:p>
            </p:txBody>
          </p:sp>
          <p:sp>
            <p:nvSpPr>
              <p:cNvPr id="13726" name="Freeform 125"/>
              <p:cNvSpPr>
                <a:spLocks noChangeAspect="1"/>
              </p:cNvSpPr>
              <p:nvPr/>
            </p:nvSpPr>
            <p:spPr bwMode="gray">
              <a:xfrm>
                <a:off x="3744" y="2496"/>
                <a:ext cx="1438" cy="935"/>
              </a:xfrm>
              <a:custGeom>
                <a:avLst/>
                <a:gdLst>
                  <a:gd name="T0" fmla="*/ 0 w 4021"/>
                  <a:gd name="T1" fmla="*/ 0 h 2621"/>
                  <a:gd name="T2" fmla="*/ 0 w 4021"/>
                  <a:gd name="T3" fmla="*/ 0 h 2621"/>
                  <a:gd name="T4" fmla="*/ 0 w 4021"/>
                  <a:gd name="T5" fmla="*/ 0 h 2621"/>
                  <a:gd name="T6" fmla="*/ 0 w 4021"/>
                  <a:gd name="T7" fmla="*/ 0 h 2621"/>
                  <a:gd name="T8" fmla="*/ 0 w 4021"/>
                  <a:gd name="T9" fmla="*/ 0 h 2621"/>
                  <a:gd name="T10" fmla="*/ 0 w 4021"/>
                  <a:gd name="T11" fmla="*/ 0 h 2621"/>
                  <a:gd name="T12" fmla="*/ 0 w 4021"/>
                  <a:gd name="T13" fmla="*/ 0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rgbClr val="B2B2B2"/>
                </a:solidFill>
                <a:round/>
                <a:headEnd/>
                <a:tailEnd/>
              </a:ln>
            </p:spPr>
            <p:txBody>
              <a:bodyPr/>
              <a:lstStyle/>
              <a:p>
                <a:pPr>
                  <a:defRPr/>
                </a:pPr>
                <a:endParaRPr lang="en-US">
                  <a:latin typeface="+mn-lt"/>
                  <a:ea typeface="+mn-ea"/>
                </a:endParaRPr>
              </a:p>
            </p:txBody>
          </p:sp>
          <p:sp>
            <p:nvSpPr>
              <p:cNvPr id="13727" name="Freeform 126"/>
              <p:cNvSpPr>
                <a:spLocks noChangeAspect="1"/>
              </p:cNvSpPr>
              <p:nvPr/>
            </p:nvSpPr>
            <p:spPr bwMode="gray">
              <a:xfrm>
                <a:off x="4498" y="2687"/>
                <a:ext cx="569" cy="402"/>
              </a:xfrm>
              <a:custGeom>
                <a:avLst/>
                <a:gdLst>
                  <a:gd name="T0" fmla="*/ 0 w 1258"/>
                  <a:gd name="T1" fmla="*/ 0 h 889"/>
                  <a:gd name="T2" fmla="*/ 0 w 1258"/>
                  <a:gd name="T3" fmla="*/ 0 h 889"/>
                  <a:gd name="T4" fmla="*/ 0 w 1258"/>
                  <a:gd name="T5" fmla="*/ 0 h 889"/>
                  <a:gd name="T6" fmla="*/ 0 w 1258"/>
                  <a:gd name="T7" fmla="*/ 0 h 889"/>
                  <a:gd name="T8" fmla="*/ 0 w 1258"/>
                  <a:gd name="T9" fmla="*/ 0 h 889"/>
                  <a:gd name="T10" fmla="*/ 0 60000 65536"/>
                  <a:gd name="T11" fmla="*/ 0 60000 65536"/>
                  <a:gd name="T12" fmla="*/ 0 60000 65536"/>
                  <a:gd name="T13" fmla="*/ 0 60000 65536"/>
                  <a:gd name="T14" fmla="*/ 0 60000 65536"/>
                  <a:gd name="T15" fmla="*/ 0 w 1258"/>
                  <a:gd name="T16" fmla="*/ 0 h 889"/>
                  <a:gd name="T17" fmla="*/ 1258 w 1258"/>
                  <a:gd name="T18" fmla="*/ 889 h 889"/>
                </a:gdLst>
                <a:ahLst/>
                <a:cxnLst>
                  <a:cxn ang="T10">
                    <a:pos x="T0" y="T1"/>
                  </a:cxn>
                  <a:cxn ang="T11">
                    <a:pos x="T2" y="T3"/>
                  </a:cxn>
                  <a:cxn ang="T12">
                    <a:pos x="T4" y="T5"/>
                  </a:cxn>
                  <a:cxn ang="T13">
                    <a:pos x="T6" y="T7"/>
                  </a:cxn>
                  <a:cxn ang="T14">
                    <a:pos x="T8" y="T9"/>
                  </a:cxn>
                </a:cxnLst>
                <a:rect l="T15" t="T16" r="T17" b="T18"/>
                <a:pathLst>
                  <a:path w="1258" h="889">
                    <a:moveTo>
                      <a:pt x="36" y="1"/>
                    </a:moveTo>
                    <a:lnTo>
                      <a:pt x="1258" y="867"/>
                    </a:lnTo>
                    <a:lnTo>
                      <a:pt x="1255" y="889"/>
                    </a:lnTo>
                    <a:lnTo>
                      <a:pt x="0" y="0"/>
                    </a:lnTo>
                    <a:lnTo>
                      <a:pt x="36" y="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28" name="Freeform 127"/>
              <p:cNvSpPr>
                <a:spLocks noChangeAspect="1"/>
              </p:cNvSpPr>
              <p:nvPr/>
            </p:nvSpPr>
            <p:spPr bwMode="gray">
              <a:xfrm>
                <a:off x="4009" y="2603"/>
                <a:ext cx="891" cy="634"/>
              </a:xfrm>
              <a:custGeom>
                <a:avLst/>
                <a:gdLst>
                  <a:gd name="T0" fmla="*/ 0 w 4245"/>
                  <a:gd name="T1" fmla="*/ 0 h 3019"/>
                  <a:gd name="T2" fmla="*/ 0 w 4245"/>
                  <a:gd name="T3" fmla="*/ 0 h 3019"/>
                  <a:gd name="T4" fmla="*/ 0 w 4245"/>
                  <a:gd name="T5" fmla="*/ 0 h 3019"/>
                  <a:gd name="T6" fmla="*/ 0 w 4245"/>
                  <a:gd name="T7" fmla="*/ 0 h 3019"/>
                  <a:gd name="T8" fmla="*/ 0 w 4245"/>
                  <a:gd name="T9" fmla="*/ 0 h 3019"/>
                  <a:gd name="T10" fmla="*/ 0 60000 65536"/>
                  <a:gd name="T11" fmla="*/ 0 60000 65536"/>
                  <a:gd name="T12" fmla="*/ 0 60000 65536"/>
                  <a:gd name="T13" fmla="*/ 0 60000 65536"/>
                  <a:gd name="T14" fmla="*/ 0 60000 65536"/>
                  <a:gd name="T15" fmla="*/ 0 w 4245"/>
                  <a:gd name="T16" fmla="*/ 0 h 3019"/>
                  <a:gd name="T17" fmla="*/ 4245 w 4245"/>
                  <a:gd name="T18" fmla="*/ 3019 h 3019"/>
                </a:gdLst>
                <a:ahLst/>
                <a:cxnLst>
                  <a:cxn ang="T10">
                    <a:pos x="T0" y="T1"/>
                  </a:cxn>
                  <a:cxn ang="T11">
                    <a:pos x="T2" y="T3"/>
                  </a:cxn>
                  <a:cxn ang="T12">
                    <a:pos x="T4" y="T5"/>
                  </a:cxn>
                  <a:cxn ang="T13">
                    <a:pos x="T6" y="T7"/>
                  </a:cxn>
                  <a:cxn ang="T14">
                    <a:pos x="T8" y="T9"/>
                  </a:cxn>
                </a:cxnLst>
                <a:rect l="T15" t="T16" r="T17" b="T18"/>
                <a:pathLst>
                  <a:path w="4245" h="3019">
                    <a:moveTo>
                      <a:pt x="48" y="0"/>
                    </a:moveTo>
                    <a:lnTo>
                      <a:pt x="4245" y="2965"/>
                    </a:lnTo>
                    <a:lnTo>
                      <a:pt x="4245" y="3019"/>
                    </a:lnTo>
                    <a:lnTo>
                      <a:pt x="0" y="24"/>
                    </a:lnTo>
                    <a:lnTo>
                      <a:pt x="48"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29" name="Freeform 128"/>
              <p:cNvSpPr>
                <a:spLocks noChangeAspect="1"/>
              </p:cNvSpPr>
              <p:nvPr/>
            </p:nvSpPr>
            <p:spPr bwMode="gray">
              <a:xfrm>
                <a:off x="3961" y="2654"/>
                <a:ext cx="915" cy="652"/>
              </a:xfrm>
              <a:custGeom>
                <a:avLst/>
                <a:gdLst>
                  <a:gd name="T0" fmla="*/ 0 w 4362"/>
                  <a:gd name="T1" fmla="*/ 0 h 3109"/>
                  <a:gd name="T2" fmla="*/ 0 w 4362"/>
                  <a:gd name="T3" fmla="*/ 0 h 3109"/>
                  <a:gd name="T4" fmla="*/ 0 w 4362"/>
                  <a:gd name="T5" fmla="*/ 0 h 3109"/>
                  <a:gd name="T6" fmla="*/ 0 w 4362"/>
                  <a:gd name="T7" fmla="*/ 0 h 3109"/>
                  <a:gd name="T8" fmla="*/ 0 w 4362"/>
                  <a:gd name="T9" fmla="*/ 0 h 3109"/>
                  <a:gd name="T10" fmla="*/ 0 60000 65536"/>
                  <a:gd name="T11" fmla="*/ 0 60000 65536"/>
                  <a:gd name="T12" fmla="*/ 0 60000 65536"/>
                  <a:gd name="T13" fmla="*/ 0 60000 65536"/>
                  <a:gd name="T14" fmla="*/ 0 60000 65536"/>
                  <a:gd name="T15" fmla="*/ 0 w 4362"/>
                  <a:gd name="T16" fmla="*/ 0 h 3109"/>
                  <a:gd name="T17" fmla="*/ 4362 w 4362"/>
                  <a:gd name="T18" fmla="*/ 3109 h 3109"/>
                </a:gdLst>
                <a:ahLst/>
                <a:cxnLst>
                  <a:cxn ang="T10">
                    <a:pos x="T0" y="T1"/>
                  </a:cxn>
                  <a:cxn ang="T11">
                    <a:pos x="T2" y="T3"/>
                  </a:cxn>
                  <a:cxn ang="T12">
                    <a:pos x="T4" y="T5"/>
                  </a:cxn>
                  <a:cxn ang="T13">
                    <a:pos x="T6" y="T7"/>
                  </a:cxn>
                  <a:cxn ang="T14">
                    <a:pos x="T8" y="T9"/>
                  </a:cxn>
                </a:cxnLst>
                <a:rect l="T15" t="T16" r="T17" b="T18"/>
                <a:pathLst>
                  <a:path w="4362" h="3109">
                    <a:moveTo>
                      <a:pt x="21" y="0"/>
                    </a:moveTo>
                    <a:lnTo>
                      <a:pt x="4362" y="3071"/>
                    </a:lnTo>
                    <a:lnTo>
                      <a:pt x="4335" y="3109"/>
                    </a:lnTo>
                    <a:lnTo>
                      <a:pt x="0" y="40"/>
                    </a:lnTo>
                    <a:lnTo>
                      <a:pt x="21"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30" name="Freeform 129"/>
              <p:cNvSpPr>
                <a:spLocks noChangeAspect="1"/>
              </p:cNvSpPr>
              <p:nvPr/>
            </p:nvSpPr>
            <p:spPr bwMode="gray">
              <a:xfrm>
                <a:off x="3955" y="2736"/>
                <a:ext cx="856" cy="609"/>
              </a:xfrm>
              <a:custGeom>
                <a:avLst/>
                <a:gdLst>
                  <a:gd name="T0" fmla="*/ 0 w 4076"/>
                  <a:gd name="T1" fmla="*/ 0 h 2904"/>
                  <a:gd name="T2" fmla="*/ 0 w 4076"/>
                  <a:gd name="T3" fmla="*/ 0 h 2904"/>
                  <a:gd name="T4" fmla="*/ 0 w 4076"/>
                  <a:gd name="T5" fmla="*/ 0 h 2904"/>
                  <a:gd name="T6" fmla="*/ 0 w 4076"/>
                  <a:gd name="T7" fmla="*/ 0 h 2904"/>
                  <a:gd name="T8" fmla="*/ 0 w 4076"/>
                  <a:gd name="T9" fmla="*/ 0 h 2904"/>
                  <a:gd name="T10" fmla="*/ 0 60000 65536"/>
                  <a:gd name="T11" fmla="*/ 0 60000 65536"/>
                  <a:gd name="T12" fmla="*/ 0 60000 65536"/>
                  <a:gd name="T13" fmla="*/ 0 60000 65536"/>
                  <a:gd name="T14" fmla="*/ 0 60000 65536"/>
                  <a:gd name="T15" fmla="*/ 0 w 4076"/>
                  <a:gd name="T16" fmla="*/ 0 h 2904"/>
                  <a:gd name="T17" fmla="*/ 4076 w 4076"/>
                  <a:gd name="T18" fmla="*/ 2904 h 2904"/>
                </a:gdLst>
                <a:ahLst/>
                <a:cxnLst>
                  <a:cxn ang="T10">
                    <a:pos x="T0" y="T1"/>
                  </a:cxn>
                  <a:cxn ang="T11">
                    <a:pos x="T2" y="T3"/>
                  </a:cxn>
                  <a:cxn ang="T12">
                    <a:pos x="T4" y="T5"/>
                  </a:cxn>
                  <a:cxn ang="T13">
                    <a:pos x="T6" y="T7"/>
                  </a:cxn>
                  <a:cxn ang="T14">
                    <a:pos x="T8" y="T9"/>
                  </a:cxn>
                </a:cxnLst>
                <a:rect l="T15" t="T16" r="T17" b="T18"/>
                <a:pathLst>
                  <a:path w="4076" h="2904">
                    <a:moveTo>
                      <a:pt x="0" y="0"/>
                    </a:moveTo>
                    <a:lnTo>
                      <a:pt x="4076" y="2887"/>
                    </a:lnTo>
                    <a:lnTo>
                      <a:pt x="4029" y="2904"/>
                    </a:lnTo>
                    <a:lnTo>
                      <a:pt x="34" y="86"/>
                    </a:lnTo>
                    <a:lnTo>
                      <a:pt x="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31" name="Freeform 130"/>
              <p:cNvSpPr>
                <a:spLocks noChangeAspect="1"/>
              </p:cNvSpPr>
              <p:nvPr/>
            </p:nvSpPr>
            <p:spPr bwMode="gray">
              <a:xfrm>
                <a:off x="3893" y="2783"/>
                <a:ext cx="824" cy="583"/>
              </a:xfrm>
              <a:custGeom>
                <a:avLst/>
                <a:gdLst>
                  <a:gd name="T0" fmla="*/ 0 w 3924"/>
                  <a:gd name="T1" fmla="*/ 0 h 2777"/>
                  <a:gd name="T2" fmla="*/ 0 w 3924"/>
                  <a:gd name="T3" fmla="*/ 0 h 2777"/>
                  <a:gd name="T4" fmla="*/ 0 w 3924"/>
                  <a:gd name="T5" fmla="*/ 0 h 2777"/>
                  <a:gd name="T6" fmla="*/ 0 w 3924"/>
                  <a:gd name="T7" fmla="*/ 0 h 2777"/>
                  <a:gd name="T8" fmla="*/ 0 w 3924"/>
                  <a:gd name="T9" fmla="*/ 0 h 2777"/>
                  <a:gd name="T10" fmla="*/ 0 60000 65536"/>
                  <a:gd name="T11" fmla="*/ 0 60000 65536"/>
                  <a:gd name="T12" fmla="*/ 0 60000 65536"/>
                  <a:gd name="T13" fmla="*/ 0 60000 65536"/>
                  <a:gd name="T14" fmla="*/ 0 60000 65536"/>
                  <a:gd name="T15" fmla="*/ 0 w 3924"/>
                  <a:gd name="T16" fmla="*/ 0 h 2777"/>
                  <a:gd name="T17" fmla="*/ 3924 w 3924"/>
                  <a:gd name="T18" fmla="*/ 2777 h 2777"/>
                </a:gdLst>
                <a:ahLst/>
                <a:cxnLst>
                  <a:cxn ang="T10">
                    <a:pos x="T0" y="T1"/>
                  </a:cxn>
                  <a:cxn ang="T11">
                    <a:pos x="T2" y="T3"/>
                  </a:cxn>
                  <a:cxn ang="T12">
                    <a:pos x="T4" y="T5"/>
                  </a:cxn>
                  <a:cxn ang="T13">
                    <a:pos x="T6" y="T7"/>
                  </a:cxn>
                  <a:cxn ang="T14">
                    <a:pos x="T8" y="T9"/>
                  </a:cxn>
                </a:cxnLst>
                <a:rect l="T15" t="T16" r="T17" b="T18"/>
                <a:pathLst>
                  <a:path w="3924" h="2777">
                    <a:moveTo>
                      <a:pt x="40" y="0"/>
                    </a:moveTo>
                    <a:lnTo>
                      <a:pt x="3924" y="2766"/>
                    </a:lnTo>
                    <a:lnTo>
                      <a:pt x="3864" y="2777"/>
                    </a:lnTo>
                    <a:lnTo>
                      <a:pt x="0" y="28"/>
                    </a:lnTo>
                    <a:lnTo>
                      <a:pt x="4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32" name="Freeform 131"/>
              <p:cNvSpPr>
                <a:spLocks noChangeAspect="1"/>
              </p:cNvSpPr>
              <p:nvPr/>
            </p:nvSpPr>
            <p:spPr bwMode="gray">
              <a:xfrm>
                <a:off x="3865" y="2846"/>
                <a:ext cx="728" cy="516"/>
              </a:xfrm>
              <a:custGeom>
                <a:avLst/>
                <a:gdLst>
                  <a:gd name="T0" fmla="*/ 0 w 3471"/>
                  <a:gd name="T1" fmla="*/ 0 h 2457"/>
                  <a:gd name="T2" fmla="*/ 0 w 3471"/>
                  <a:gd name="T3" fmla="*/ 0 h 2457"/>
                  <a:gd name="T4" fmla="*/ 0 w 3471"/>
                  <a:gd name="T5" fmla="*/ 0 h 2457"/>
                  <a:gd name="T6" fmla="*/ 0 w 3471"/>
                  <a:gd name="T7" fmla="*/ 0 h 2457"/>
                  <a:gd name="T8" fmla="*/ 0 w 3471"/>
                  <a:gd name="T9" fmla="*/ 0 h 2457"/>
                  <a:gd name="T10" fmla="*/ 0 60000 65536"/>
                  <a:gd name="T11" fmla="*/ 0 60000 65536"/>
                  <a:gd name="T12" fmla="*/ 0 60000 65536"/>
                  <a:gd name="T13" fmla="*/ 0 60000 65536"/>
                  <a:gd name="T14" fmla="*/ 0 60000 65536"/>
                  <a:gd name="T15" fmla="*/ 0 w 3471"/>
                  <a:gd name="T16" fmla="*/ 0 h 2457"/>
                  <a:gd name="T17" fmla="*/ 3471 w 3471"/>
                  <a:gd name="T18" fmla="*/ 2457 h 2457"/>
                </a:gdLst>
                <a:ahLst/>
                <a:cxnLst>
                  <a:cxn ang="T10">
                    <a:pos x="T0" y="T1"/>
                  </a:cxn>
                  <a:cxn ang="T11">
                    <a:pos x="T2" y="T3"/>
                  </a:cxn>
                  <a:cxn ang="T12">
                    <a:pos x="T4" y="T5"/>
                  </a:cxn>
                  <a:cxn ang="T13">
                    <a:pos x="T6" y="T7"/>
                  </a:cxn>
                  <a:cxn ang="T14">
                    <a:pos x="T8" y="T9"/>
                  </a:cxn>
                </a:cxnLst>
                <a:rect l="T15" t="T16" r="T17" b="T18"/>
                <a:pathLst>
                  <a:path w="3471" h="2457">
                    <a:moveTo>
                      <a:pt x="0" y="0"/>
                    </a:moveTo>
                    <a:lnTo>
                      <a:pt x="3471" y="2457"/>
                    </a:lnTo>
                    <a:lnTo>
                      <a:pt x="3377" y="2442"/>
                    </a:lnTo>
                    <a:lnTo>
                      <a:pt x="3" y="56"/>
                    </a:lnTo>
                    <a:lnTo>
                      <a:pt x="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33" name="Freeform 132"/>
              <p:cNvSpPr>
                <a:spLocks noChangeAspect="1"/>
              </p:cNvSpPr>
              <p:nvPr/>
            </p:nvSpPr>
            <p:spPr bwMode="gray">
              <a:xfrm>
                <a:off x="3984" y="3021"/>
                <a:ext cx="242" cy="168"/>
              </a:xfrm>
              <a:custGeom>
                <a:avLst/>
                <a:gdLst>
                  <a:gd name="T0" fmla="*/ 0 w 1147"/>
                  <a:gd name="T1" fmla="*/ 0 h 806"/>
                  <a:gd name="T2" fmla="*/ 0 w 1147"/>
                  <a:gd name="T3" fmla="*/ 0 h 806"/>
                  <a:gd name="T4" fmla="*/ 0 w 1147"/>
                  <a:gd name="T5" fmla="*/ 0 h 806"/>
                  <a:gd name="T6" fmla="*/ 0 w 1147"/>
                  <a:gd name="T7" fmla="*/ 0 h 806"/>
                  <a:gd name="T8" fmla="*/ 0 w 1147"/>
                  <a:gd name="T9" fmla="*/ 0 h 806"/>
                  <a:gd name="T10" fmla="*/ 0 60000 65536"/>
                  <a:gd name="T11" fmla="*/ 0 60000 65536"/>
                  <a:gd name="T12" fmla="*/ 0 60000 65536"/>
                  <a:gd name="T13" fmla="*/ 0 60000 65536"/>
                  <a:gd name="T14" fmla="*/ 0 60000 65536"/>
                  <a:gd name="T15" fmla="*/ 0 w 1147"/>
                  <a:gd name="T16" fmla="*/ 0 h 806"/>
                  <a:gd name="T17" fmla="*/ 1147 w 1147"/>
                  <a:gd name="T18" fmla="*/ 806 h 806"/>
                </a:gdLst>
                <a:ahLst/>
                <a:cxnLst>
                  <a:cxn ang="T10">
                    <a:pos x="T0" y="T1"/>
                  </a:cxn>
                  <a:cxn ang="T11">
                    <a:pos x="T2" y="T3"/>
                  </a:cxn>
                  <a:cxn ang="T12">
                    <a:pos x="T4" y="T5"/>
                  </a:cxn>
                  <a:cxn ang="T13">
                    <a:pos x="T6" y="T7"/>
                  </a:cxn>
                  <a:cxn ang="T14">
                    <a:pos x="T8" y="T9"/>
                  </a:cxn>
                </a:cxnLst>
                <a:rect l="T15" t="T16" r="T17" b="T18"/>
                <a:pathLst>
                  <a:path w="1147" h="806">
                    <a:moveTo>
                      <a:pt x="6" y="0"/>
                    </a:moveTo>
                    <a:lnTo>
                      <a:pt x="1147" y="806"/>
                    </a:lnTo>
                    <a:lnTo>
                      <a:pt x="1058" y="798"/>
                    </a:lnTo>
                    <a:lnTo>
                      <a:pt x="0" y="49"/>
                    </a:lnTo>
                    <a:lnTo>
                      <a:pt x="6"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34" name="Freeform 133"/>
              <p:cNvSpPr>
                <a:spLocks noChangeAspect="1"/>
              </p:cNvSpPr>
              <p:nvPr/>
            </p:nvSpPr>
            <p:spPr bwMode="gray">
              <a:xfrm>
                <a:off x="4217" y="2576"/>
                <a:ext cx="821" cy="577"/>
              </a:xfrm>
              <a:custGeom>
                <a:avLst/>
                <a:gdLst>
                  <a:gd name="T0" fmla="*/ 0 w 3903"/>
                  <a:gd name="T1" fmla="*/ 0 h 2743"/>
                  <a:gd name="T2" fmla="*/ 0 w 3903"/>
                  <a:gd name="T3" fmla="*/ 0 h 2743"/>
                  <a:gd name="T4" fmla="*/ 0 w 3903"/>
                  <a:gd name="T5" fmla="*/ 0 h 2743"/>
                  <a:gd name="T6" fmla="*/ 0 w 3903"/>
                  <a:gd name="T7" fmla="*/ 0 h 2743"/>
                  <a:gd name="T8" fmla="*/ 0 w 3903"/>
                  <a:gd name="T9" fmla="*/ 0 h 2743"/>
                  <a:gd name="T10" fmla="*/ 0 60000 65536"/>
                  <a:gd name="T11" fmla="*/ 0 60000 65536"/>
                  <a:gd name="T12" fmla="*/ 0 60000 65536"/>
                  <a:gd name="T13" fmla="*/ 0 60000 65536"/>
                  <a:gd name="T14" fmla="*/ 0 60000 65536"/>
                  <a:gd name="T15" fmla="*/ 0 w 3903"/>
                  <a:gd name="T16" fmla="*/ 0 h 2743"/>
                  <a:gd name="T17" fmla="*/ 3903 w 3903"/>
                  <a:gd name="T18" fmla="*/ 2743 h 2743"/>
                </a:gdLst>
                <a:ahLst/>
                <a:cxnLst>
                  <a:cxn ang="T10">
                    <a:pos x="T0" y="T1"/>
                  </a:cxn>
                  <a:cxn ang="T11">
                    <a:pos x="T2" y="T3"/>
                  </a:cxn>
                  <a:cxn ang="T12">
                    <a:pos x="T4" y="T5"/>
                  </a:cxn>
                  <a:cxn ang="T13">
                    <a:pos x="T6" y="T7"/>
                  </a:cxn>
                  <a:cxn ang="T14">
                    <a:pos x="T8" y="T9"/>
                  </a:cxn>
                </a:cxnLst>
                <a:rect l="T15" t="T16" r="T17" b="T18"/>
                <a:pathLst>
                  <a:path w="3903" h="2743">
                    <a:moveTo>
                      <a:pt x="97" y="16"/>
                    </a:moveTo>
                    <a:lnTo>
                      <a:pt x="3903" y="2707"/>
                    </a:lnTo>
                    <a:lnTo>
                      <a:pt x="3870" y="2743"/>
                    </a:lnTo>
                    <a:lnTo>
                      <a:pt x="0" y="0"/>
                    </a:lnTo>
                    <a:lnTo>
                      <a:pt x="97" y="16"/>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35" name="Freeform 134"/>
              <p:cNvSpPr>
                <a:spLocks noChangeAspect="1"/>
              </p:cNvSpPr>
              <p:nvPr/>
            </p:nvSpPr>
            <p:spPr bwMode="gray">
              <a:xfrm>
                <a:off x="4091" y="2576"/>
                <a:ext cx="878" cy="614"/>
              </a:xfrm>
              <a:custGeom>
                <a:avLst/>
                <a:gdLst>
                  <a:gd name="T0" fmla="*/ 0 w 4187"/>
                  <a:gd name="T1" fmla="*/ 0 h 2929"/>
                  <a:gd name="T2" fmla="*/ 0 w 4187"/>
                  <a:gd name="T3" fmla="*/ 0 h 2929"/>
                  <a:gd name="T4" fmla="*/ 0 w 4187"/>
                  <a:gd name="T5" fmla="*/ 0 h 2929"/>
                  <a:gd name="T6" fmla="*/ 0 w 4187"/>
                  <a:gd name="T7" fmla="*/ 0 h 2929"/>
                  <a:gd name="T8" fmla="*/ 0 w 4187"/>
                  <a:gd name="T9" fmla="*/ 0 h 2929"/>
                  <a:gd name="T10" fmla="*/ 0 60000 65536"/>
                  <a:gd name="T11" fmla="*/ 0 60000 65536"/>
                  <a:gd name="T12" fmla="*/ 0 60000 65536"/>
                  <a:gd name="T13" fmla="*/ 0 60000 65536"/>
                  <a:gd name="T14" fmla="*/ 0 60000 65536"/>
                  <a:gd name="T15" fmla="*/ 0 w 4187"/>
                  <a:gd name="T16" fmla="*/ 0 h 2929"/>
                  <a:gd name="T17" fmla="*/ 4187 w 4187"/>
                  <a:gd name="T18" fmla="*/ 2929 h 2929"/>
                </a:gdLst>
                <a:ahLst/>
                <a:cxnLst>
                  <a:cxn ang="T10">
                    <a:pos x="T0" y="T1"/>
                  </a:cxn>
                  <a:cxn ang="T11">
                    <a:pos x="T2" y="T3"/>
                  </a:cxn>
                  <a:cxn ang="T12">
                    <a:pos x="T4" y="T5"/>
                  </a:cxn>
                  <a:cxn ang="T13">
                    <a:pos x="T6" y="T7"/>
                  </a:cxn>
                  <a:cxn ang="T14">
                    <a:pos x="T8" y="T9"/>
                  </a:cxn>
                </a:cxnLst>
                <a:rect l="T15" t="T16" r="T17" b="T18"/>
                <a:pathLst>
                  <a:path w="4187" h="2929">
                    <a:moveTo>
                      <a:pt x="63" y="0"/>
                    </a:moveTo>
                    <a:lnTo>
                      <a:pt x="4187" y="2913"/>
                    </a:lnTo>
                    <a:lnTo>
                      <a:pt x="4133" y="2929"/>
                    </a:lnTo>
                    <a:lnTo>
                      <a:pt x="0" y="12"/>
                    </a:lnTo>
                    <a:lnTo>
                      <a:pt x="63"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36" name="Freeform 135"/>
              <p:cNvSpPr>
                <a:spLocks noChangeAspect="1"/>
              </p:cNvSpPr>
              <p:nvPr/>
            </p:nvSpPr>
            <p:spPr bwMode="gray">
              <a:xfrm>
                <a:off x="3950" y="2573"/>
                <a:ext cx="210" cy="148"/>
              </a:xfrm>
              <a:custGeom>
                <a:avLst/>
                <a:gdLst>
                  <a:gd name="T0" fmla="*/ 0 w 1000"/>
                  <a:gd name="T1" fmla="*/ 0 h 704"/>
                  <a:gd name="T2" fmla="*/ 0 w 1000"/>
                  <a:gd name="T3" fmla="*/ 0 h 704"/>
                  <a:gd name="T4" fmla="*/ 0 w 1000"/>
                  <a:gd name="T5" fmla="*/ 0 h 704"/>
                  <a:gd name="T6" fmla="*/ 0 w 1000"/>
                  <a:gd name="T7" fmla="*/ 0 h 704"/>
                  <a:gd name="T8" fmla="*/ 0 w 1000"/>
                  <a:gd name="T9" fmla="*/ 0 h 704"/>
                  <a:gd name="T10" fmla="*/ 0 60000 65536"/>
                  <a:gd name="T11" fmla="*/ 0 60000 65536"/>
                  <a:gd name="T12" fmla="*/ 0 60000 65536"/>
                  <a:gd name="T13" fmla="*/ 0 60000 65536"/>
                  <a:gd name="T14" fmla="*/ 0 60000 65536"/>
                  <a:gd name="T15" fmla="*/ 0 w 1000"/>
                  <a:gd name="T16" fmla="*/ 0 h 704"/>
                  <a:gd name="T17" fmla="*/ 1000 w 1000"/>
                  <a:gd name="T18" fmla="*/ 704 h 704"/>
                </a:gdLst>
                <a:ahLst/>
                <a:cxnLst>
                  <a:cxn ang="T10">
                    <a:pos x="T0" y="T1"/>
                  </a:cxn>
                  <a:cxn ang="T11">
                    <a:pos x="T2" y="T3"/>
                  </a:cxn>
                  <a:cxn ang="T12">
                    <a:pos x="T4" y="T5"/>
                  </a:cxn>
                  <a:cxn ang="T13">
                    <a:pos x="T6" y="T7"/>
                  </a:cxn>
                  <a:cxn ang="T14">
                    <a:pos x="T8" y="T9"/>
                  </a:cxn>
                </a:cxnLst>
                <a:rect l="T15" t="T16" r="T17" b="T18"/>
                <a:pathLst>
                  <a:path w="1000" h="704">
                    <a:moveTo>
                      <a:pt x="0" y="653"/>
                    </a:moveTo>
                    <a:lnTo>
                      <a:pt x="926" y="5"/>
                    </a:lnTo>
                    <a:lnTo>
                      <a:pt x="1000" y="0"/>
                    </a:lnTo>
                    <a:lnTo>
                      <a:pt x="6" y="704"/>
                    </a:lnTo>
                    <a:lnTo>
                      <a:pt x="0" y="65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37" name="Freeform 136"/>
              <p:cNvSpPr>
                <a:spLocks noChangeAspect="1"/>
              </p:cNvSpPr>
              <p:nvPr/>
            </p:nvSpPr>
            <p:spPr bwMode="gray">
              <a:xfrm>
                <a:off x="3865" y="2583"/>
                <a:ext cx="401" cy="285"/>
              </a:xfrm>
              <a:custGeom>
                <a:avLst/>
                <a:gdLst>
                  <a:gd name="T0" fmla="*/ 0 w 1910"/>
                  <a:gd name="T1" fmla="*/ 0 h 1353"/>
                  <a:gd name="T2" fmla="*/ 0 w 1910"/>
                  <a:gd name="T3" fmla="*/ 0 h 1353"/>
                  <a:gd name="T4" fmla="*/ 0 w 1910"/>
                  <a:gd name="T5" fmla="*/ 0 h 1353"/>
                  <a:gd name="T6" fmla="*/ 0 w 1910"/>
                  <a:gd name="T7" fmla="*/ 0 h 1353"/>
                  <a:gd name="T8" fmla="*/ 0 w 1910"/>
                  <a:gd name="T9" fmla="*/ 0 h 1353"/>
                  <a:gd name="T10" fmla="*/ 0 60000 65536"/>
                  <a:gd name="T11" fmla="*/ 0 60000 65536"/>
                  <a:gd name="T12" fmla="*/ 0 60000 65536"/>
                  <a:gd name="T13" fmla="*/ 0 60000 65536"/>
                  <a:gd name="T14" fmla="*/ 0 60000 65536"/>
                  <a:gd name="T15" fmla="*/ 0 w 1910"/>
                  <a:gd name="T16" fmla="*/ 0 h 1353"/>
                  <a:gd name="T17" fmla="*/ 1910 w 1910"/>
                  <a:gd name="T18" fmla="*/ 1353 h 1353"/>
                </a:gdLst>
                <a:ahLst/>
                <a:cxnLst>
                  <a:cxn ang="T10">
                    <a:pos x="T0" y="T1"/>
                  </a:cxn>
                  <a:cxn ang="T11">
                    <a:pos x="T2" y="T3"/>
                  </a:cxn>
                  <a:cxn ang="T12">
                    <a:pos x="T4" y="T5"/>
                  </a:cxn>
                  <a:cxn ang="T13">
                    <a:pos x="T6" y="T7"/>
                  </a:cxn>
                  <a:cxn ang="T14">
                    <a:pos x="T8" y="T9"/>
                  </a:cxn>
                </a:cxnLst>
                <a:rect l="T15" t="T16" r="T17" b="T18"/>
                <a:pathLst>
                  <a:path w="1910" h="1353">
                    <a:moveTo>
                      <a:pt x="0" y="1306"/>
                    </a:moveTo>
                    <a:lnTo>
                      <a:pt x="1857" y="0"/>
                    </a:lnTo>
                    <a:lnTo>
                      <a:pt x="1910" y="12"/>
                    </a:lnTo>
                    <a:lnTo>
                      <a:pt x="14" y="1353"/>
                    </a:lnTo>
                    <a:lnTo>
                      <a:pt x="0" y="1306"/>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38" name="Freeform 137"/>
              <p:cNvSpPr>
                <a:spLocks noChangeAspect="1"/>
              </p:cNvSpPr>
              <p:nvPr/>
            </p:nvSpPr>
            <p:spPr bwMode="gray">
              <a:xfrm>
                <a:off x="3902" y="2613"/>
                <a:ext cx="443" cy="312"/>
              </a:xfrm>
              <a:custGeom>
                <a:avLst/>
                <a:gdLst>
                  <a:gd name="T0" fmla="*/ 0 w 2113"/>
                  <a:gd name="T1" fmla="*/ 0 h 1490"/>
                  <a:gd name="T2" fmla="*/ 0 w 2113"/>
                  <a:gd name="T3" fmla="*/ 0 h 1490"/>
                  <a:gd name="T4" fmla="*/ 0 w 2113"/>
                  <a:gd name="T5" fmla="*/ 0 h 1490"/>
                  <a:gd name="T6" fmla="*/ 0 w 2113"/>
                  <a:gd name="T7" fmla="*/ 0 h 1490"/>
                  <a:gd name="T8" fmla="*/ 0 w 2113"/>
                  <a:gd name="T9" fmla="*/ 0 h 1490"/>
                  <a:gd name="T10" fmla="*/ 0 60000 65536"/>
                  <a:gd name="T11" fmla="*/ 0 60000 65536"/>
                  <a:gd name="T12" fmla="*/ 0 60000 65536"/>
                  <a:gd name="T13" fmla="*/ 0 60000 65536"/>
                  <a:gd name="T14" fmla="*/ 0 60000 65536"/>
                  <a:gd name="T15" fmla="*/ 0 w 2113"/>
                  <a:gd name="T16" fmla="*/ 0 h 1490"/>
                  <a:gd name="T17" fmla="*/ 2113 w 2113"/>
                  <a:gd name="T18" fmla="*/ 1490 h 1490"/>
                </a:gdLst>
                <a:ahLst/>
                <a:cxnLst>
                  <a:cxn ang="T10">
                    <a:pos x="T0" y="T1"/>
                  </a:cxn>
                  <a:cxn ang="T11">
                    <a:pos x="T2" y="T3"/>
                  </a:cxn>
                  <a:cxn ang="T12">
                    <a:pos x="T4" y="T5"/>
                  </a:cxn>
                  <a:cxn ang="T13">
                    <a:pos x="T6" y="T7"/>
                  </a:cxn>
                  <a:cxn ang="T14">
                    <a:pos x="T8" y="T9"/>
                  </a:cxn>
                </a:cxnLst>
                <a:rect l="T15" t="T16" r="T17" b="T18"/>
                <a:pathLst>
                  <a:path w="2113" h="1490">
                    <a:moveTo>
                      <a:pt x="0" y="1457"/>
                    </a:moveTo>
                    <a:lnTo>
                      <a:pt x="2070" y="0"/>
                    </a:lnTo>
                    <a:lnTo>
                      <a:pt x="2113" y="20"/>
                    </a:lnTo>
                    <a:lnTo>
                      <a:pt x="31" y="1490"/>
                    </a:lnTo>
                    <a:lnTo>
                      <a:pt x="0" y="1457"/>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39" name="Freeform 138"/>
              <p:cNvSpPr>
                <a:spLocks noChangeAspect="1"/>
              </p:cNvSpPr>
              <p:nvPr/>
            </p:nvSpPr>
            <p:spPr bwMode="gray">
              <a:xfrm>
                <a:off x="3959" y="2654"/>
                <a:ext cx="451" cy="317"/>
              </a:xfrm>
              <a:custGeom>
                <a:avLst/>
                <a:gdLst>
                  <a:gd name="T0" fmla="*/ 0 w 2144"/>
                  <a:gd name="T1" fmla="*/ 0 h 1510"/>
                  <a:gd name="T2" fmla="*/ 0 w 2144"/>
                  <a:gd name="T3" fmla="*/ 0 h 1510"/>
                  <a:gd name="T4" fmla="*/ 0 w 2144"/>
                  <a:gd name="T5" fmla="*/ 0 h 1510"/>
                  <a:gd name="T6" fmla="*/ 0 w 2144"/>
                  <a:gd name="T7" fmla="*/ 0 h 1510"/>
                  <a:gd name="T8" fmla="*/ 0 w 2144"/>
                  <a:gd name="T9" fmla="*/ 0 h 1510"/>
                  <a:gd name="T10" fmla="*/ 0 60000 65536"/>
                  <a:gd name="T11" fmla="*/ 0 60000 65536"/>
                  <a:gd name="T12" fmla="*/ 0 60000 65536"/>
                  <a:gd name="T13" fmla="*/ 0 60000 65536"/>
                  <a:gd name="T14" fmla="*/ 0 60000 65536"/>
                  <a:gd name="T15" fmla="*/ 0 w 2144"/>
                  <a:gd name="T16" fmla="*/ 0 h 1510"/>
                  <a:gd name="T17" fmla="*/ 2144 w 2144"/>
                  <a:gd name="T18" fmla="*/ 1510 h 1510"/>
                </a:gdLst>
                <a:ahLst/>
                <a:cxnLst>
                  <a:cxn ang="T10">
                    <a:pos x="T0" y="T1"/>
                  </a:cxn>
                  <a:cxn ang="T11">
                    <a:pos x="T2" y="T3"/>
                  </a:cxn>
                  <a:cxn ang="T12">
                    <a:pos x="T4" y="T5"/>
                  </a:cxn>
                  <a:cxn ang="T13">
                    <a:pos x="T6" y="T7"/>
                  </a:cxn>
                  <a:cxn ang="T14">
                    <a:pos x="T8" y="T9"/>
                  </a:cxn>
                </a:cxnLst>
                <a:rect l="T15" t="T16" r="T17" b="T18"/>
                <a:pathLst>
                  <a:path w="2144" h="1510">
                    <a:moveTo>
                      <a:pt x="0" y="1484"/>
                    </a:moveTo>
                    <a:lnTo>
                      <a:pt x="2112" y="0"/>
                    </a:lnTo>
                    <a:lnTo>
                      <a:pt x="2144" y="25"/>
                    </a:lnTo>
                    <a:lnTo>
                      <a:pt x="42" y="1510"/>
                    </a:lnTo>
                    <a:lnTo>
                      <a:pt x="0" y="1484"/>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40" name="Freeform 139"/>
              <p:cNvSpPr>
                <a:spLocks noChangeAspect="1"/>
              </p:cNvSpPr>
              <p:nvPr/>
            </p:nvSpPr>
            <p:spPr bwMode="gray">
              <a:xfrm>
                <a:off x="3986" y="2689"/>
                <a:ext cx="509" cy="360"/>
              </a:xfrm>
              <a:custGeom>
                <a:avLst/>
                <a:gdLst>
                  <a:gd name="T0" fmla="*/ 0 w 2430"/>
                  <a:gd name="T1" fmla="*/ 0 h 1720"/>
                  <a:gd name="T2" fmla="*/ 0 w 2430"/>
                  <a:gd name="T3" fmla="*/ 0 h 1720"/>
                  <a:gd name="T4" fmla="*/ 0 w 2430"/>
                  <a:gd name="T5" fmla="*/ 0 h 1720"/>
                  <a:gd name="T6" fmla="*/ 0 w 2430"/>
                  <a:gd name="T7" fmla="*/ 0 h 1720"/>
                  <a:gd name="T8" fmla="*/ 0 w 2430"/>
                  <a:gd name="T9" fmla="*/ 0 h 1720"/>
                  <a:gd name="T10" fmla="*/ 0 60000 65536"/>
                  <a:gd name="T11" fmla="*/ 0 60000 65536"/>
                  <a:gd name="T12" fmla="*/ 0 60000 65536"/>
                  <a:gd name="T13" fmla="*/ 0 60000 65536"/>
                  <a:gd name="T14" fmla="*/ 0 60000 65536"/>
                  <a:gd name="T15" fmla="*/ 0 w 2430"/>
                  <a:gd name="T16" fmla="*/ 0 h 1720"/>
                  <a:gd name="T17" fmla="*/ 2430 w 2430"/>
                  <a:gd name="T18" fmla="*/ 1720 h 1720"/>
                </a:gdLst>
                <a:ahLst/>
                <a:cxnLst>
                  <a:cxn ang="T10">
                    <a:pos x="T0" y="T1"/>
                  </a:cxn>
                  <a:cxn ang="T11">
                    <a:pos x="T2" y="T3"/>
                  </a:cxn>
                  <a:cxn ang="T12">
                    <a:pos x="T4" y="T5"/>
                  </a:cxn>
                  <a:cxn ang="T13">
                    <a:pos x="T6" y="T7"/>
                  </a:cxn>
                  <a:cxn ang="T14">
                    <a:pos x="T8" y="T9"/>
                  </a:cxn>
                </a:cxnLst>
                <a:rect l="T15" t="T16" r="T17" b="T18"/>
                <a:pathLst>
                  <a:path w="2430" h="1720">
                    <a:moveTo>
                      <a:pt x="0" y="1667"/>
                    </a:moveTo>
                    <a:lnTo>
                      <a:pt x="2359" y="3"/>
                    </a:lnTo>
                    <a:lnTo>
                      <a:pt x="2430" y="0"/>
                    </a:lnTo>
                    <a:lnTo>
                      <a:pt x="2" y="1720"/>
                    </a:lnTo>
                    <a:lnTo>
                      <a:pt x="0" y="1667"/>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41" name="Freeform 140"/>
              <p:cNvSpPr>
                <a:spLocks noChangeAspect="1"/>
              </p:cNvSpPr>
              <p:nvPr/>
            </p:nvSpPr>
            <p:spPr bwMode="gray">
              <a:xfrm>
                <a:off x="4014" y="2697"/>
                <a:ext cx="589" cy="414"/>
              </a:xfrm>
              <a:custGeom>
                <a:avLst/>
                <a:gdLst>
                  <a:gd name="T0" fmla="*/ 0 w 2811"/>
                  <a:gd name="T1" fmla="*/ 0 h 1977"/>
                  <a:gd name="T2" fmla="*/ 0 w 2811"/>
                  <a:gd name="T3" fmla="*/ 0 h 1977"/>
                  <a:gd name="T4" fmla="*/ 0 w 2811"/>
                  <a:gd name="T5" fmla="*/ 0 h 1977"/>
                  <a:gd name="T6" fmla="*/ 0 w 2811"/>
                  <a:gd name="T7" fmla="*/ 0 h 1977"/>
                  <a:gd name="T8" fmla="*/ 0 w 2811"/>
                  <a:gd name="T9" fmla="*/ 0 h 1977"/>
                  <a:gd name="T10" fmla="*/ 0 60000 65536"/>
                  <a:gd name="T11" fmla="*/ 0 60000 65536"/>
                  <a:gd name="T12" fmla="*/ 0 60000 65536"/>
                  <a:gd name="T13" fmla="*/ 0 60000 65536"/>
                  <a:gd name="T14" fmla="*/ 0 60000 65536"/>
                  <a:gd name="T15" fmla="*/ 0 w 2811"/>
                  <a:gd name="T16" fmla="*/ 0 h 1977"/>
                  <a:gd name="T17" fmla="*/ 2811 w 2811"/>
                  <a:gd name="T18" fmla="*/ 1977 h 1977"/>
                </a:gdLst>
                <a:ahLst/>
                <a:cxnLst>
                  <a:cxn ang="T10">
                    <a:pos x="T0" y="T1"/>
                  </a:cxn>
                  <a:cxn ang="T11">
                    <a:pos x="T2" y="T3"/>
                  </a:cxn>
                  <a:cxn ang="T12">
                    <a:pos x="T4" y="T5"/>
                  </a:cxn>
                  <a:cxn ang="T13">
                    <a:pos x="T6" y="T7"/>
                  </a:cxn>
                  <a:cxn ang="T14">
                    <a:pos x="T8" y="T9"/>
                  </a:cxn>
                </a:cxnLst>
                <a:rect l="T15" t="T16" r="T17" b="T18"/>
                <a:pathLst>
                  <a:path w="2811" h="1977">
                    <a:moveTo>
                      <a:pt x="0" y="1941"/>
                    </a:moveTo>
                    <a:lnTo>
                      <a:pt x="2759" y="0"/>
                    </a:lnTo>
                    <a:lnTo>
                      <a:pt x="2811" y="10"/>
                    </a:lnTo>
                    <a:lnTo>
                      <a:pt x="30" y="1977"/>
                    </a:lnTo>
                    <a:lnTo>
                      <a:pt x="0" y="194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42" name="Freeform 141"/>
              <p:cNvSpPr>
                <a:spLocks noChangeAspect="1"/>
              </p:cNvSpPr>
              <p:nvPr/>
            </p:nvSpPr>
            <p:spPr bwMode="gray">
              <a:xfrm>
                <a:off x="4073" y="2724"/>
                <a:ext cx="614" cy="433"/>
              </a:xfrm>
              <a:custGeom>
                <a:avLst/>
                <a:gdLst>
                  <a:gd name="T0" fmla="*/ 0 w 2932"/>
                  <a:gd name="T1" fmla="*/ 0 h 2058"/>
                  <a:gd name="T2" fmla="*/ 0 w 2932"/>
                  <a:gd name="T3" fmla="*/ 0 h 2058"/>
                  <a:gd name="T4" fmla="*/ 0 w 2932"/>
                  <a:gd name="T5" fmla="*/ 0 h 2058"/>
                  <a:gd name="T6" fmla="*/ 0 w 2932"/>
                  <a:gd name="T7" fmla="*/ 0 h 2058"/>
                  <a:gd name="T8" fmla="*/ 0 w 2932"/>
                  <a:gd name="T9" fmla="*/ 0 h 2058"/>
                  <a:gd name="T10" fmla="*/ 0 60000 65536"/>
                  <a:gd name="T11" fmla="*/ 0 60000 65536"/>
                  <a:gd name="T12" fmla="*/ 0 60000 65536"/>
                  <a:gd name="T13" fmla="*/ 0 60000 65536"/>
                  <a:gd name="T14" fmla="*/ 0 60000 65536"/>
                  <a:gd name="T15" fmla="*/ 0 w 2932"/>
                  <a:gd name="T16" fmla="*/ 0 h 2058"/>
                  <a:gd name="T17" fmla="*/ 2932 w 2932"/>
                  <a:gd name="T18" fmla="*/ 2058 h 2058"/>
                </a:gdLst>
                <a:ahLst/>
                <a:cxnLst>
                  <a:cxn ang="T10">
                    <a:pos x="T0" y="T1"/>
                  </a:cxn>
                  <a:cxn ang="T11">
                    <a:pos x="T2" y="T3"/>
                  </a:cxn>
                  <a:cxn ang="T12">
                    <a:pos x="T4" y="T5"/>
                  </a:cxn>
                  <a:cxn ang="T13">
                    <a:pos x="T6" y="T7"/>
                  </a:cxn>
                  <a:cxn ang="T14">
                    <a:pos x="T8" y="T9"/>
                  </a:cxn>
                </a:cxnLst>
                <a:rect l="T15" t="T16" r="T17" b="T18"/>
                <a:pathLst>
                  <a:path w="2932" h="2058">
                    <a:moveTo>
                      <a:pt x="0" y="2033"/>
                    </a:moveTo>
                    <a:lnTo>
                      <a:pt x="2889" y="0"/>
                    </a:lnTo>
                    <a:lnTo>
                      <a:pt x="2932" y="18"/>
                    </a:lnTo>
                    <a:lnTo>
                      <a:pt x="43" y="2058"/>
                    </a:lnTo>
                    <a:lnTo>
                      <a:pt x="0" y="203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43" name="Freeform 142"/>
              <p:cNvSpPr>
                <a:spLocks noChangeAspect="1"/>
              </p:cNvSpPr>
              <p:nvPr/>
            </p:nvSpPr>
            <p:spPr bwMode="gray">
              <a:xfrm>
                <a:off x="4154" y="2761"/>
                <a:ext cx="604" cy="421"/>
              </a:xfrm>
              <a:custGeom>
                <a:avLst/>
                <a:gdLst>
                  <a:gd name="T0" fmla="*/ 0 w 2874"/>
                  <a:gd name="T1" fmla="*/ 0 h 2011"/>
                  <a:gd name="T2" fmla="*/ 0 w 2874"/>
                  <a:gd name="T3" fmla="*/ 0 h 2011"/>
                  <a:gd name="T4" fmla="*/ 0 w 2874"/>
                  <a:gd name="T5" fmla="*/ 0 h 2011"/>
                  <a:gd name="T6" fmla="*/ 0 w 2874"/>
                  <a:gd name="T7" fmla="*/ 0 h 2011"/>
                  <a:gd name="T8" fmla="*/ 0 w 2874"/>
                  <a:gd name="T9" fmla="*/ 0 h 2011"/>
                  <a:gd name="T10" fmla="*/ 0 60000 65536"/>
                  <a:gd name="T11" fmla="*/ 0 60000 65536"/>
                  <a:gd name="T12" fmla="*/ 0 60000 65536"/>
                  <a:gd name="T13" fmla="*/ 0 60000 65536"/>
                  <a:gd name="T14" fmla="*/ 0 60000 65536"/>
                  <a:gd name="T15" fmla="*/ 0 w 2874"/>
                  <a:gd name="T16" fmla="*/ 0 h 2011"/>
                  <a:gd name="T17" fmla="*/ 2874 w 2874"/>
                  <a:gd name="T18" fmla="*/ 2011 h 2011"/>
                </a:gdLst>
                <a:ahLst/>
                <a:cxnLst>
                  <a:cxn ang="T10">
                    <a:pos x="T0" y="T1"/>
                  </a:cxn>
                  <a:cxn ang="T11">
                    <a:pos x="T2" y="T3"/>
                  </a:cxn>
                  <a:cxn ang="T12">
                    <a:pos x="T4" y="T5"/>
                  </a:cxn>
                  <a:cxn ang="T13">
                    <a:pos x="T6" y="T7"/>
                  </a:cxn>
                  <a:cxn ang="T14">
                    <a:pos x="T8" y="T9"/>
                  </a:cxn>
                </a:cxnLst>
                <a:rect l="T15" t="T16" r="T17" b="T18"/>
                <a:pathLst>
                  <a:path w="2874" h="2011">
                    <a:moveTo>
                      <a:pt x="0" y="1999"/>
                    </a:moveTo>
                    <a:lnTo>
                      <a:pt x="2840" y="0"/>
                    </a:lnTo>
                    <a:lnTo>
                      <a:pt x="2874" y="24"/>
                    </a:lnTo>
                    <a:lnTo>
                      <a:pt x="65" y="2011"/>
                    </a:lnTo>
                    <a:lnTo>
                      <a:pt x="0" y="1999"/>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44" name="Freeform 143"/>
              <p:cNvSpPr>
                <a:spLocks noChangeAspect="1"/>
              </p:cNvSpPr>
              <p:nvPr/>
            </p:nvSpPr>
            <p:spPr bwMode="gray">
              <a:xfrm>
                <a:off x="4269" y="2808"/>
                <a:ext cx="545" cy="382"/>
              </a:xfrm>
              <a:custGeom>
                <a:avLst/>
                <a:gdLst>
                  <a:gd name="T0" fmla="*/ 0 w 2604"/>
                  <a:gd name="T1" fmla="*/ 0 h 1820"/>
                  <a:gd name="T2" fmla="*/ 0 w 2604"/>
                  <a:gd name="T3" fmla="*/ 0 h 1820"/>
                  <a:gd name="T4" fmla="*/ 0 w 2604"/>
                  <a:gd name="T5" fmla="*/ 0 h 1820"/>
                  <a:gd name="T6" fmla="*/ 0 w 2604"/>
                  <a:gd name="T7" fmla="*/ 0 h 1820"/>
                  <a:gd name="T8" fmla="*/ 0 w 2604"/>
                  <a:gd name="T9" fmla="*/ 0 h 1820"/>
                  <a:gd name="T10" fmla="*/ 0 60000 65536"/>
                  <a:gd name="T11" fmla="*/ 0 60000 65536"/>
                  <a:gd name="T12" fmla="*/ 0 60000 65536"/>
                  <a:gd name="T13" fmla="*/ 0 60000 65536"/>
                  <a:gd name="T14" fmla="*/ 0 60000 65536"/>
                  <a:gd name="T15" fmla="*/ 0 w 2604"/>
                  <a:gd name="T16" fmla="*/ 0 h 1820"/>
                  <a:gd name="T17" fmla="*/ 2604 w 2604"/>
                  <a:gd name="T18" fmla="*/ 1820 h 1820"/>
                </a:gdLst>
                <a:ahLst/>
                <a:cxnLst>
                  <a:cxn ang="T10">
                    <a:pos x="T0" y="T1"/>
                  </a:cxn>
                  <a:cxn ang="T11">
                    <a:pos x="T2" y="T3"/>
                  </a:cxn>
                  <a:cxn ang="T12">
                    <a:pos x="T4" y="T5"/>
                  </a:cxn>
                  <a:cxn ang="T13">
                    <a:pos x="T6" y="T7"/>
                  </a:cxn>
                  <a:cxn ang="T14">
                    <a:pos x="T8" y="T9"/>
                  </a:cxn>
                </a:cxnLst>
                <a:rect l="T15" t="T16" r="T17" b="T18"/>
                <a:pathLst>
                  <a:path w="2604" h="1820">
                    <a:moveTo>
                      <a:pt x="0" y="1820"/>
                    </a:moveTo>
                    <a:lnTo>
                      <a:pt x="2577" y="0"/>
                    </a:lnTo>
                    <a:lnTo>
                      <a:pt x="2604" y="30"/>
                    </a:lnTo>
                    <a:lnTo>
                      <a:pt x="78" y="1819"/>
                    </a:lnTo>
                    <a:lnTo>
                      <a:pt x="0" y="182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45" name="Freeform 144"/>
              <p:cNvSpPr>
                <a:spLocks noChangeAspect="1"/>
              </p:cNvSpPr>
              <p:nvPr/>
            </p:nvSpPr>
            <p:spPr bwMode="gray">
              <a:xfrm>
                <a:off x="4323" y="2868"/>
                <a:ext cx="530" cy="381"/>
              </a:xfrm>
              <a:custGeom>
                <a:avLst/>
                <a:gdLst>
                  <a:gd name="T0" fmla="*/ 0 w 2535"/>
                  <a:gd name="T1" fmla="*/ 0 h 1808"/>
                  <a:gd name="T2" fmla="*/ 0 w 2535"/>
                  <a:gd name="T3" fmla="*/ 0 h 1808"/>
                  <a:gd name="T4" fmla="*/ 0 w 2535"/>
                  <a:gd name="T5" fmla="*/ 0 h 1808"/>
                  <a:gd name="T6" fmla="*/ 0 w 2535"/>
                  <a:gd name="T7" fmla="*/ 0 h 1808"/>
                  <a:gd name="T8" fmla="*/ 0 w 2535"/>
                  <a:gd name="T9" fmla="*/ 0 h 1808"/>
                  <a:gd name="T10" fmla="*/ 0 60000 65536"/>
                  <a:gd name="T11" fmla="*/ 0 60000 65536"/>
                  <a:gd name="T12" fmla="*/ 0 60000 65536"/>
                  <a:gd name="T13" fmla="*/ 0 60000 65536"/>
                  <a:gd name="T14" fmla="*/ 0 60000 65536"/>
                  <a:gd name="T15" fmla="*/ 0 w 2535"/>
                  <a:gd name="T16" fmla="*/ 0 h 1808"/>
                  <a:gd name="T17" fmla="*/ 2535 w 2535"/>
                  <a:gd name="T18" fmla="*/ 1808 h 1808"/>
                </a:gdLst>
                <a:ahLst/>
                <a:cxnLst>
                  <a:cxn ang="T10">
                    <a:pos x="T0" y="T1"/>
                  </a:cxn>
                  <a:cxn ang="T11">
                    <a:pos x="T2" y="T3"/>
                  </a:cxn>
                  <a:cxn ang="T12">
                    <a:pos x="T4" y="T5"/>
                  </a:cxn>
                  <a:cxn ang="T13">
                    <a:pos x="T6" y="T7"/>
                  </a:cxn>
                  <a:cxn ang="T14">
                    <a:pos x="T8" y="T9"/>
                  </a:cxn>
                </a:cxnLst>
                <a:rect l="T15" t="T16" r="T17" b="T18"/>
                <a:pathLst>
                  <a:path w="2535" h="1808">
                    <a:moveTo>
                      <a:pt x="0" y="1773"/>
                    </a:moveTo>
                    <a:lnTo>
                      <a:pt x="2519" y="0"/>
                    </a:lnTo>
                    <a:lnTo>
                      <a:pt x="2535" y="38"/>
                    </a:lnTo>
                    <a:lnTo>
                      <a:pt x="33" y="1808"/>
                    </a:lnTo>
                    <a:lnTo>
                      <a:pt x="0" y="177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46" name="Freeform 145"/>
              <p:cNvSpPr>
                <a:spLocks noChangeAspect="1"/>
              </p:cNvSpPr>
              <p:nvPr/>
            </p:nvSpPr>
            <p:spPr bwMode="gray">
              <a:xfrm>
                <a:off x="4378" y="2930"/>
                <a:ext cx="522" cy="365"/>
              </a:xfrm>
              <a:custGeom>
                <a:avLst/>
                <a:gdLst>
                  <a:gd name="T0" fmla="*/ 0 w 2483"/>
                  <a:gd name="T1" fmla="*/ 0 h 1745"/>
                  <a:gd name="T2" fmla="*/ 0 w 2483"/>
                  <a:gd name="T3" fmla="*/ 0 h 1745"/>
                  <a:gd name="T4" fmla="*/ 0 w 2483"/>
                  <a:gd name="T5" fmla="*/ 0 h 1745"/>
                  <a:gd name="T6" fmla="*/ 0 w 2483"/>
                  <a:gd name="T7" fmla="*/ 0 h 1745"/>
                  <a:gd name="T8" fmla="*/ 0 w 2483"/>
                  <a:gd name="T9" fmla="*/ 0 h 1745"/>
                  <a:gd name="T10" fmla="*/ 0 60000 65536"/>
                  <a:gd name="T11" fmla="*/ 0 60000 65536"/>
                  <a:gd name="T12" fmla="*/ 0 60000 65536"/>
                  <a:gd name="T13" fmla="*/ 0 60000 65536"/>
                  <a:gd name="T14" fmla="*/ 0 60000 65536"/>
                  <a:gd name="T15" fmla="*/ 0 w 2483"/>
                  <a:gd name="T16" fmla="*/ 0 h 1745"/>
                  <a:gd name="T17" fmla="*/ 2483 w 2483"/>
                  <a:gd name="T18" fmla="*/ 1745 h 1745"/>
                </a:gdLst>
                <a:ahLst/>
                <a:cxnLst>
                  <a:cxn ang="T10">
                    <a:pos x="T0" y="T1"/>
                  </a:cxn>
                  <a:cxn ang="T11">
                    <a:pos x="T2" y="T3"/>
                  </a:cxn>
                  <a:cxn ang="T12">
                    <a:pos x="T4" y="T5"/>
                  </a:cxn>
                  <a:cxn ang="T13">
                    <a:pos x="T6" y="T7"/>
                  </a:cxn>
                  <a:cxn ang="T14">
                    <a:pos x="T8" y="T9"/>
                  </a:cxn>
                </a:cxnLst>
                <a:rect l="T15" t="T16" r="T17" b="T18"/>
                <a:pathLst>
                  <a:path w="2483" h="1745">
                    <a:moveTo>
                      <a:pt x="0" y="1715"/>
                    </a:moveTo>
                    <a:lnTo>
                      <a:pt x="2438" y="0"/>
                    </a:lnTo>
                    <a:lnTo>
                      <a:pt x="2483" y="18"/>
                    </a:lnTo>
                    <a:lnTo>
                      <a:pt x="41" y="1745"/>
                    </a:lnTo>
                    <a:lnTo>
                      <a:pt x="0" y="1715"/>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47" name="Freeform 146"/>
              <p:cNvSpPr>
                <a:spLocks noChangeAspect="1"/>
              </p:cNvSpPr>
              <p:nvPr/>
            </p:nvSpPr>
            <p:spPr bwMode="gray">
              <a:xfrm>
                <a:off x="4451" y="2962"/>
                <a:ext cx="529" cy="371"/>
              </a:xfrm>
              <a:custGeom>
                <a:avLst/>
                <a:gdLst>
                  <a:gd name="T0" fmla="*/ 0 w 2514"/>
                  <a:gd name="T1" fmla="*/ 0 h 1762"/>
                  <a:gd name="T2" fmla="*/ 0 w 2514"/>
                  <a:gd name="T3" fmla="*/ 0 h 1762"/>
                  <a:gd name="T4" fmla="*/ 0 w 2514"/>
                  <a:gd name="T5" fmla="*/ 0 h 1762"/>
                  <a:gd name="T6" fmla="*/ 0 w 2514"/>
                  <a:gd name="T7" fmla="*/ 0 h 1762"/>
                  <a:gd name="T8" fmla="*/ 0 w 2514"/>
                  <a:gd name="T9" fmla="*/ 0 h 1762"/>
                  <a:gd name="T10" fmla="*/ 0 60000 65536"/>
                  <a:gd name="T11" fmla="*/ 0 60000 65536"/>
                  <a:gd name="T12" fmla="*/ 0 60000 65536"/>
                  <a:gd name="T13" fmla="*/ 0 60000 65536"/>
                  <a:gd name="T14" fmla="*/ 0 60000 65536"/>
                  <a:gd name="T15" fmla="*/ 0 w 2514"/>
                  <a:gd name="T16" fmla="*/ 0 h 1762"/>
                  <a:gd name="T17" fmla="*/ 2514 w 2514"/>
                  <a:gd name="T18" fmla="*/ 1762 h 1762"/>
                </a:gdLst>
                <a:ahLst/>
                <a:cxnLst>
                  <a:cxn ang="T10">
                    <a:pos x="T0" y="T1"/>
                  </a:cxn>
                  <a:cxn ang="T11">
                    <a:pos x="T2" y="T3"/>
                  </a:cxn>
                  <a:cxn ang="T12">
                    <a:pos x="T4" y="T5"/>
                  </a:cxn>
                  <a:cxn ang="T13">
                    <a:pos x="T6" y="T7"/>
                  </a:cxn>
                  <a:cxn ang="T14">
                    <a:pos x="T8" y="T9"/>
                  </a:cxn>
                </a:cxnLst>
                <a:rect l="T15" t="T16" r="T17" b="T18"/>
                <a:pathLst>
                  <a:path w="2514" h="1762">
                    <a:moveTo>
                      <a:pt x="0" y="1742"/>
                    </a:moveTo>
                    <a:lnTo>
                      <a:pt x="2476" y="0"/>
                    </a:lnTo>
                    <a:lnTo>
                      <a:pt x="2514" y="22"/>
                    </a:lnTo>
                    <a:lnTo>
                      <a:pt x="51" y="1762"/>
                    </a:lnTo>
                    <a:lnTo>
                      <a:pt x="0" y="1742"/>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48" name="Freeform 147"/>
              <p:cNvSpPr>
                <a:spLocks noChangeAspect="1"/>
              </p:cNvSpPr>
              <p:nvPr/>
            </p:nvSpPr>
            <p:spPr bwMode="gray">
              <a:xfrm>
                <a:off x="4536" y="3004"/>
                <a:ext cx="502" cy="352"/>
              </a:xfrm>
              <a:custGeom>
                <a:avLst/>
                <a:gdLst>
                  <a:gd name="T0" fmla="*/ 0 w 2387"/>
                  <a:gd name="T1" fmla="*/ 0 h 1676"/>
                  <a:gd name="T2" fmla="*/ 0 w 2387"/>
                  <a:gd name="T3" fmla="*/ 0 h 1676"/>
                  <a:gd name="T4" fmla="*/ 0 w 2387"/>
                  <a:gd name="T5" fmla="*/ 0 h 1676"/>
                  <a:gd name="T6" fmla="*/ 0 w 2387"/>
                  <a:gd name="T7" fmla="*/ 0 h 1676"/>
                  <a:gd name="T8" fmla="*/ 0 w 2387"/>
                  <a:gd name="T9" fmla="*/ 0 h 1676"/>
                  <a:gd name="T10" fmla="*/ 0 60000 65536"/>
                  <a:gd name="T11" fmla="*/ 0 60000 65536"/>
                  <a:gd name="T12" fmla="*/ 0 60000 65536"/>
                  <a:gd name="T13" fmla="*/ 0 60000 65536"/>
                  <a:gd name="T14" fmla="*/ 0 60000 65536"/>
                  <a:gd name="T15" fmla="*/ 0 w 2387"/>
                  <a:gd name="T16" fmla="*/ 0 h 1676"/>
                  <a:gd name="T17" fmla="*/ 2387 w 2387"/>
                  <a:gd name="T18" fmla="*/ 1676 h 1676"/>
                </a:gdLst>
                <a:ahLst/>
                <a:cxnLst>
                  <a:cxn ang="T10">
                    <a:pos x="T0" y="T1"/>
                  </a:cxn>
                  <a:cxn ang="T11">
                    <a:pos x="T2" y="T3"/>
                  </a:cxn>
                  <a:cxn ang="T12">
                    <a:pos x="T4" y="T5"/>
                  </a:cxn>
                  <a:cxn ang="T13">
                    <a:pos x="T6" y="T7"/>
                  </a:cxn>
                  <a:cxn ang="T14">
                    <a:pos x="T8" y="T9"/>
                  </a:cxn>
                </a:cxnLst>
                <a:rect l="T15" t="T16" r="T17" b="T18"/>
                <a:pathLst>
                  <a:path w="2387" h="1676">
                    <a:moveTo>
                      <a:pt x="0" y="1661"/>
                    </a:moveTo>
                    <a:lnTo>
                      <a:pt x="2357" y="0"/>
                    </a:lnTo>
                    <a:lnTo>
                      <a:pt x="2387" y="30"/>
                    </a:lnTo>
                    <a:lnTo>
                      <a:pt x="59" y="1676"/>
                    </a:lnTo>
                    <a:lnTo>
                      <a:pt x="0" y="166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49" name="Freeform 148"/>
              <p:cNvSpPr>
                <a:spLocks noChangeAspect="1"/>
              </p:cNvSpPr>
              <p:nvPr/>
            </p:nvSpPr>
            <p:spPr bwMode="gray">
              <a:xfrm>
                <a:off x="4642" y="3068"/>
                <a:ext cx="426" cy="300"/>
              </a:xfrm>
              <a:custGeom>
                <a:avLst/>
                <a:gdLst>
                  <a:gd name="T0" fmla="*/ 0 w 2029"/>
                  <a:gd name="T1" fmla="*/ 0 h 1429"/>
                  <a:gd name="T2" fmla="*/ 0 w 2029"/>
                  <a:gd name="T3" fmla="*/ 0 h 1429"/>
                  <a:gd name="T4" fmla="*/ 0 w 2029"/>
                  <a:gd name="T5" fmla="*/ 0 h 1429"/>
                  <a:gd name="T6" fmla="*/ 0 w 2029"/>
                  <a:gd name="T7" fmla="*/ 0 h 1429"/>
                  <a:gd name="T8" fmla="*/ 0 w 2029"/>
                  <a:gd name="T9" fmla="*/ 0 h 1429"/>
                  <a:gd name="T10" fmla="*/ 0 60000 65536"/>
                  <a:gd name="T11" fmla="*/ 0 60000 65536"/>
                  <a:gd name="T12" fmla="*/ 0 60000 65536"/>
                  <a:gd name="T13" fmla="*/ 0 60000 65536"/>
                  <a:gd name="T14" fmla="*/ 0 60000 65536"/>
                  <a:gd name="T15" fmla="*/ 0 w 2029"/>
                  <a:gd name="T16" fmla="*/ 0 h 1429"/>
                  <a:gd name="T17" fmla="*/ 2029 w 2029"/>
                  <a:gd name="T18" fmla="*/ 1429 h 1429"/>
                </a:gdLst>
                <a:ahLst/>
                <a:cxnLst>
                  <a:cxn ang="T10">
                    <a:pos x="T0" y="T1"/>
                  </a:cxn>
                  <a:cxn ang="T11">
                    <a:pos x="T2" y="T3"/>
                  </a:cxn>
                  <a:cxn ang="T12">
                    <a:pos x="T4" y="T5"/>
                  </a:cxn>
                  <a:cxn ang="T13">
                    <a:pos x="T6" y="T7"/>
                  </a:cxn>
                  <a:cxn ang="T14">
                    <a:pos x="T8" y="T9"/>
                  </a:cxn>
                </a:cxnLst>
                <a:rect l="T15" t="T16" r="T17" b="T18"/>
                <a:pathLst>
                  <a:path w="2029" h="1429">
                    <a:moveTo>
                      <a:pt x="0" y="1424"/>
                    </a:moveTo>
                    <a:lnTo>
                      <a:pt x="2024" y="0"/>
                    </a:lnTo>
                    <a:lnTo>
                      <a:pt x="2029" y="48"/>
                    </a:lnTo>
                    <a:lnTo>
                      <a:pt x="74" y="1429"/>
                    </a:lnTo>
                    <a:lnTo>
                      <a:pt x="0" y="1424"/>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grpSp>
        <p:sp>
          <p:nvSpPr>
            <p:cNvPr id="13724" name="Text Box 149"/>
            <p:cNvSpPr txBox="1">
              <a:spLocks noChangeArrowheads="1"/>
            </p:cNvSpPr>
            <p:nvPr/>
          </p:nvSpPr>
          <p:spPr bwMode="auto">
            <a:xfrm>
              <a:off x="3610" y="768"/>
              <a:ext cx="454" cy="192"/>
            </a:xfrm>
            <a:prstGeom prst="rect">
              <a:avLst/>
            </a:prstGeom>
            <a:noFill/>
            <a:ln w="12700">
              <a:noFill/>
              <a:miter lim="800000"/>
              <a:headEnd/>
              <a:tailEnd/>
            </a:ln>
          </p:spPr>
          <p:txBody>
            <a:bodyPr>
              <a:spAutoFit/>
            </a:bodyPr>
            <a:lstStyle/>
            <a:p>
              <a:pPr algn="ctr">
                <a:spcBef>
                  <a:spcPct val="50000"/>
                </a:spcBef>
                <a:defRPr/>
              </a:pPr>
              <a:r>
                <a:rPr lang="en-US" sz="1400" dirty="0">
                  <a:latin typeface="+mn-lt"/>
                  <a:ea typeface="+mn-ea"/>
                </a:rPr>
                <a:t>WAN </a:t>
              </a:r>
            </a:p>
          </p:txBody>
        </p:sp>
      </p:grpSp>
      <p:sp>
        <p:nvSpPr>
          <p:cNvPr id="760982" name="AutoShape 150"/>
          <p:cNvSpPr>
            <a:spLocks noChangeArrowheads="1"/>
          </p:cNvSpPr>
          <p:nvPr/>
        </p:nvSpPr>
        <p:spPr bwMode="auto">
          <a:xfrm rot="16200000">
            <a:off x="-148431" y="1877219"/>
            <a:ext cx="1189038" cy="457200"/>
          </a:xfrm>
          <a:prstGeom prst="downArrow">
            <a:avLst>
              <a:gd name="adj1" fmla="val 100000"/>
              <a:gd name="adj2" fmla="val 32292"/>
            </a:avLst>
          </a:prstGeom>
          <a:gradFill flip="none" rotWithShape="1">
            <a:gsLst>
              <a:gs pos="0">
                <a:srgbClr val="FF0000"/>
              </a:gs>
              <a:gs pos="100000">
                <a:schemeClr val="bg2">
                  <a:lumMod val="75000"/>
                </a:schemeClr>
              </a:gs>
            </a:gsLst>
            <a:lin ang="16200000" scaled="0"/>
            <a:tileRect/>
          </a:gradFill>
          <a:ln w="12700" algn="ctr">
            <a:noFill/>
            <a:miter lim="800000"/>
            <a:headEnd/>
            <a:tailEnd/>
          </a:ln>
          <a:effectLst/>
        </p:spPr>
        <p:txBody>
          <a:bodyPr wrap="none" lIns="45720" rIns="45720" anchor="ctr" anchorCtr="1"/>
          <a:lstStyle/>
          <a:p>
            <a:pPr algn="ctr">
              <a:spcBef>
                <a:spcPct val="50000"/>
              </a:spcBef>
              <a:defRPr/>
            </a:pPr>
            <a:r>
              <a:rPr lang="en-US" sz="1400">
                <a:solidFill>
                  <a:schemeClr val="bg1"/>
                </a:solidFill>
                <a:latin typeface="+mj-lt"/>
                <a:ea typeface="+mn-ea"/>
              </a:rPr>
              <a:t>Core</a:t>
            </a:r>
          </a:p>
        </p:txBody>
      </p:sp>
      <p:pic>
        <p:nvPicPr>
          <p:cNvPr id="34859" name="Picture 151"/>
          <p:cNvPicPr>
            <a:picLocks noChangeAspect="1" noChangeArrowheads="1"/>
          </p:cNvPicPr>
          <p:nvPr/>
        </p:nvPicPr>
        <p:blipFill>
          <a:blip r:embed="rId6" cstate="print"/>
          <a:srcRect/>
          <a:stretch>
            <a:fillRect/>
          </a:stretch>
        </p:blipFill>
        <p:spPr bwMode="auto">
          <a:xfrm>
            <a:off x="2657475" y="1785938"/>
            <a:ext cx="411163" cy="635000"/>
          </a:xfrm>
          <a:prstGeom prst="rect">
            <a:avLst/>
          </a:prstGeom>
          <a:noFill/>
          <a:ln w="9525">
            <a:noFill/>
            <a:miter lim="800000"/>
            <a:headEnd/>
            <a:tailEnd/>
          </a:ln>
        </p:spPr>
      </p:pic>
      <p:sp>
        <p:nvSpPr>
          <p:cNvPr id="13354" name="Text Box 152"/>
          <p:cNvSpPr txBox="1">
            <a:spLocks noChangeArrowheads="1"/>
          </p:cNvSpPr>
          <p:nvPr/>
        </p:nvSpPr>
        <p:spPr bwMode="auto">
          <a:xfrm>
            <a:off x="1627188" y="1876425"/>
            <a:ext cx="1042987" cy="457200"/>
          </a:xfrm>
          <a:prstGeom prst="rect">
            <a:avLst/>
          </a:prstGeom>
          <a:noFill/>
          <a:ln w="12700">
            <a:noFill/>
            <a:miter lim="800000"/>
            <a:headEnd/>
            <a:tailEnd/>
          </a:ln>
        </p:spPr>
        <p:txBody>
          <a:bodyPr>
            <a:spAutoFit/>
          </a:bodyPr>
          <a:lstStyle/>
          <a:p>
            <a:pPr algn="ctr">
              <a:spcBef>
                <a:spcPct val="50000"/>
              </a:spcBef>
              <a:defRPr/>
            </a:pPr>
            <a:r>
              <a:rPr lang="en-US" sz="1200">
                <a:latin typeface="+mn-lt"/>
                <a:ea typeface="+mn-ea"/>
              </a:rPr>
              <a:t>10 GbE NetIron MLX</a:t>
            </a:r>
          </a:p>
        </p:txBody>
      </p:sp>
      <p:grpSp>
        <p:nvGrpSpPr>
          <p:cNvPr id="9" name="Group 153"/>
          <p:cNvGrpSpPr>
            <a:grpSpLocks/>
          </p:cNvGrpSpPr>
          <p:nvPr/>
        </p:nvGrpSpPr>
        <p:grpSpPr bwMode="auto">
          <a:xfrm>
            <a:off x="6375400" y="3181350"/>
            <a:ext cx="1362075" cy="912813"/>
            <a:chOff x="4080" y="1935"/>
            <a:chExt cx="858" cy="575"/>
          </a:xfrm>
        </p:grpSpPr>
        <p:grpSp>
          <p:nvGrpSpPr>
            <p:cNvPr id="10" name="Group 154"/>
            <p:cNvGrpSpPr>
              <a:grpSpLocks noChangeAspect="1"/>
            </p:cNvGrpSpPr>
            <p:nvPr/>
          </p:nvGrpSpPr>
          <p:grpSpPr bwMode="auto">
            <a:xfrm>
              <a:off x="4080" y="1935"/>
              <a:ext cx="858" cy="575"/>
              <a:chOff x="3744" y="2496"/>
              <a:chExt cx="1440" cy="964"/>
            </a:xfrm>
          </p:grpSpPr>
          <p:sp>
            <p:nvSpPr>
              <p:cNvPr id="13698" name="Freeform 155"/>
              <p:cNvSpPr>
                <a:spLocks noChangeAspect="1"/>
              </p:cNvSpPr>
              <p:nvPr/>
            </p:nvSpPr>
            <p:spPr bwMode="gray">
              <a:xfrm>
                <a:off x="3744" y="2525"/>
                <a:ext cx="1440" cy="935"/>
              </a:xfrm>
              <a:custGeom>
                <a:avLst/>
                <a:gdLst>
                  <a:gd name="T0" fmla="*/ 0 w 4021"/>
                  <a:gd name="T1" fmla="*/ 0 h 2621"/>
                  <a:gd name="T2" fmla="*/ 0 w 4021"/>
                  <a:gd name="T3" fmla="*/ 0 h 2621"/>
                  <a:gd name="T4" fmla="*/ 0 w 4021"/>
                  <a:gd name="T5" fmla="*/ 0 h 2621"/>
                  <a:gd name="T6" fmla="*/ 0 w 4021"/>
                  <a:gd name="T7" fmla="*/ 0 h 2621"/>
                  <a:gd name="T8" fmla="*/ 0 w 4021"/>
                  <a:gd name="T9" fmla="*/ 0 h 2621"/>
                  <a:gd name="T10" fmla="*/ 0 w 4021"/>
                  <a:gd name="T11" fmla="*/ 0 h 2621"/>
                  <a:gd name="T12" fmla="*/ 0 w 4021"/>
                  <a:gd name="T13" fmla="*/ 0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B2B2B2"/>
              </a:solidFill>
              <a:ln w="9525">
                <a:solidFill>
                  <a:srgbClr val="B2B2B2"/>
                </a:solidFill>
                <a:round/>
                <a:headEnd/>
                <a:tailEnd/>
              </a:ln>
            </p:spPr>
            <p:txBody>
              <a:bodyPr/>
              <a:lstStyle/>
              <a:p>
                <a:pPr>
                  <a:defRPr/>
                </a:pPr>
                <a:endParaRPr lang="en-US">
                  <a:latin typeface="+mn-lt"/>
                  <a:ea typeface="+mn-ea"/>
                </a:endParaRPr>
              </a:p>
            </p:txBody>
          </p:sp>
          <p:sp>
            <p:nvSpPr>
              <p:cNvPr id="13699" name="Freeform 156"/>
              <p:cNvSpPr>
                <a:spLocks noChangeAspect="1"/>
              </p:cNvSpPr>
              <p:nvPr/>
            </p:nvSpPr>
            <p:spPr bwMode="gray">
              <a:xfrm>
                <a:off x="3744" y="2496"/>
                <a:ext cx="1438" cy="935"/>
              </a:xfrm>
              <a:custGeom>
                <a:avLst/>
                <a:gdLst>
                  <a:gd name="T0" fmla="*/ 0 w 4021"/>
                  <a:gd name="T1" fmla="*/ 0 h 2621"/>
                  <a:gd name="T2" fmla="*/ 0 w 4021"/>
                  <a:gd name="T3" fmla="*/ 0 h 2621"/>
                  <a:gd name="T4" fmla="*/ 0 w 4021"/>
                  <a:gd name="T5" fmla="*/ 0 h 2621"/>
                  <a:gd name="T6" fmla="*/ 0 w 4021"/>
                  <a:gd name="T7" fmla="*/ 0 h 2621"/>
                  <a:gd name="T8" fmla="*/ 0 w 4021"/>
                  <a:gd name="T9" fmla="*/ 0 h 2621"/>
                  <a:gd name="T10" fmla="*/ 0 w 4021"/>
                  <a:gd name="T11" fmla="*/ 0 h 2621"/>
                  <a:gd name="T12" fmla="*/ 0 w 4021"/>
                  <a:gd name="T13" fmla="*/ 0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rgbClr val="B2B2B2"/>
                </a:solidFill>
                <a:round/>
                <a:headEnd/>
                <a:tailEnd/>
              </a:ln>
            </p:spPr>
            <p:txBody>
              <a:bodyPr/>
              <a:lstStyle/>
              <a:p>
                <a:pPr>
                  <a:defRPr/>
                </a:pPr>
                <a:endParaRPr lang="en-US">
                  <a:latin typeface="+mn-lt"/>
                  <a:ea typeface="+mn-ea"/>
                </a:endParaRPr>
              </a:p>
            </p:txBody>
          </p:sp>
          <p:sp>
            <p:nvSpPr>
              <p:cNvPr id="13700" name="Freeform 157"/>
              <p:cNvSpPr>
                <a:spLocks noChangeAspect="1"/>
              </p:cNvSpPr>
              <p:nvPr/>
            </p:nvSpPr>
            <p:spPr bwMode="gray">
              <a:xfrm>
                <a:off x="4498" y="2687"/>
                <a:ext cx="569" cy="402"/>
              </a:xfrm>
              <a:custGeom>
                <a:avLst/>
                <a:gdLst>
                  <a:gd name="T0" fmla="*/ 0 w 1258"/>
                  <a:gd name="T1" fmla="*/ 0 h 889"/>
                  <a:gd name="T2" fmla="*/ 0 w 1258"/>
                  <a:gd name="T3" fmla="*/ 0 h 889"/>
                  <a:gd name="T4" fmla="*/ 0 w 1258"/>
                  <a:gd name="T5" fmla="*/ 0 h 889"/>
                  <a:gd name="T6" fmla="*/ 0 w 1258"/>
                  <a:gd name="T7" fmla="*/ 0 h 889"/>
                  <a:gd name="T8" fmla="*/ 0 w 1258"/>
                  <a:gd name="T9" fmla="*/ 0 h 889"/>
                  <a:gd name="T10" fmla="*/ 0 60000 65536"/>
                  <a:gd name="T11" fmla="*/ 0 60000 65536"/>
                  <a:gd name="T12" fmla="*/ 0 60000 65536"/>
                  <a:gd name="T13" fmla="*/ 0 60000 65536"/>
                  <a:gd name="T14" fmla="*/ 0 60000 65536"/>
                  <a:gd name="T15" fmla="*/ 0 w 1258"/>
                  <a:gd name="T16" fmla="*/ 0 h 889"/>
                  <a:gd name="T17" fmla="*/ 1258 w 1258"/>
                  <a:gd name="T18" fmla="*/ 889 h 889"/>
                </a:gdLst>
                <a:ahLst/>
                <a:cxnLst>
                  <a:cxn ang="T10">
                    <a:pos x="T0" y="T1"/>
                  </a:cxn>
                  <a:cxn ang="T11">
                    <a:pos x="T2" y="T3"/>
                  </a:cxn>
                  <a:cxn ang="T12">
                    <a:pos x="T4" y="T5"/>
                  </a:cxn>
                  <a:cxn ang="T13">
                    <a:pos x="T6" y="T7"/>
                  </a:cxn>
                  <a:cxn ang="T14">
                    <a:pos x="T8" y="T9"/>
                  </a:cxn>
                </a:cxnLst>
                <a:rect l="T15" t="T16" r="T17" b="T18"/>
                <a:pathLst>
                  <a:path w="1258" h="889">
                    <a:moveTo>
                      <a:pt x="36" y="1"/>
                    </a:moveTo>
                    <a:lnTo>
                      <a:pt x="1258" y="867"/>
                    </a:lnTo>
                    <a:lnTo>
                      <a:pt x="1255" y="889"/>
                    </a:lnTo>
                    <a:lnTo>
                      <a:pt x="0" y="0"/>
                    </a:lnTo>
                    <a:lnTo>
                      <a:pt x="36" y="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01" name="Freeform 158"/>
              <p:cNvSpPr>
                <a:spLocks noChangeAspect="1"/>
              </p:cNvSpPr>
              <p:nvPr/>
            </p:nvSpPr>
            <p:spPr bwMode="gray">
              <a:xfrm>
                <a:off x="4009" y="2603"/>
                <a:ext cx="891" cy="634"/>
              </a:xfrm>
              <a:custGeom>
                <a:avLst/>
                <a:gdLst>
                  <a:gd name="T0" fmla="*/ 0 w 4245"/>
                  <a:gd name="T1" fmla="*/ 0 h 3019"/>
                  <a:gd name="T2" fmla="*/ 0 w 4245"/>
                  <a:gd name="T3" fmla="*/ 0 h 3019"/>
                  <a:gd name="T4" fmla="*/ 0 w 4245"/>
                  <a:gd name="T5" fmla="*/ 0 h 3019"/>
                  <a:gd name="T6" fmla="*/ 0 w 4245"/>
                  <a:gd name="T7" fmla="*/ 0 h 3019"/>
                  <a:gd name="T8" fmla="*/ 0 w 4245"/>
                  <a:gd name="T9" fmla="*/ 0 h 3019"/>
                  <a:gd name="T10" fmla="*/ 0 60000 65536"/>
                  <a:gd name="T11" fmla="*/ 0 60000 65536"/>
                  <a:gd name="T12" fmla="*/ 0 60000 65536"/>
                  <a:gd name="T13" fmla="*/ 0 60000 65536"/>
                  <a:gd name="T14" fmla="*/ 0 60000 65536"/>
                  <a:gd name="T15" fmla="*/ 0 w 4245"/>
                  <a:gd name="T16" fmla="*/ 0 h 3019"/>
                  <a:gd name="T17" fmla="*/ 4245 w 4245"/>
                  <a:gd name="T18" fmla="*/ 3019 h 3019"/>
                </a:gdLst>
                <a:ahLst/>
                <a:cxnLst>
                  <a:cxn ang="T10">
                    <a:pos x="T0" y="T1"/>
                  </a:cxn>
                  <a:cxn ang="T11">
                    <a:pos x="T2" y="T3"/>
                  </a:cxn>
                  <a:cxn ang="T12">
                    <a:pos x="T4" y="T5"/>
                  </a:cxn>
                  <a:cxn ang="T13">
                    <a:pos x="T6" y="T7"/>
                  </a:cxn>
                  <a:cxn ang="T14">
                    <a:pos x="T8" y="T9"/>
                  </a:cxn>
                </a:cxnLst>
                <a:rect l="T15" t="T16" r="T17" b="T18"/>
                <a:pathLst>
                  <a:path w="4245" h="3019">
                    <a:moveTo>
                      <a:pt x="48" y="0"/>
                    </a:moveTo>
                    <a:lnTo>
                      <a:pt x="4245" y="2965"/>
                    </a:lnTo>
                    <a:lnTo>
                      <a:pt x="4245" y="3019"/>
                    </a:lnTo>
                    <a:lnTo>
                      <a:pt x="0" y="24"/>
                    </a:lnTo>
                    <a:lnTo>
                      <a:pt x="48"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02" name="Freeform 159"/>
              <p:cNvSpPr>
                <a:spLocks noChangeAspect="1"/>
              </p:cNvSpPr>
              <p:nvPr/>
            </p:nvSpPr>
            <p:spPr bwMode="gray">
              <a:xfrm>
                <a:off x="3961" y="2654"/>
                <a:ext cx="915" cy="652"/>
              </a:xfrm>
              <a:custGeom>
                <a:avLst/>
                <a:gdLst>
                  <a:gd name="T0" fmla="*/ 0 w 4362"/>
                  <a:gd name="T1" fmla="*/ 0 h 3109"/>
                  <a:gd name="T2" fmla="*/ 0 w 4362"/>
                  <a:gd name="T3" fmla="*/ 0 h 3109"/>
                  <a:gd name="T4" fmla="*/ 0 w 4362"/>
                  <a:gd name="T5" fmla="*/ 0 h 3109"/>
                  <a:gd name="T6" fmla="*/ 0 w 4362"/>
                  <a:gd name="T7" fmla="*/ 0 h 3109"/>
                  <a:gd name="T8" fmla="*/ 0 w 4362"/>
                  <a:gd name="T9" fmla="*/ 0 h 3109"/>
                  <a:gd name="T10" fmla="*/ 0 60000 65536"/>
                  <a:gd name="T11" fmla="*/ 0 60000 65536"/>
                  <a:gd name="T12" fmla="*/ 0 60000 65536"/>
                  <a:gd name="T13" fmla="*/ 0 60000 65536"/>
                  <a:gd name="T14" fmla="*/ 0 60000 65536"/>
                  <a:gd name="T15" fmla="*/ 0 w 4362"/>
                  <a:gd name="T16" fmla="*/ 0 h 3109"/>
                  <a:gd name="T17" fmla="*/ 4362 w 4362"/>
                  <a:gd name="T18" fmla="*/ 3109 h 3109"/>
                </a:gdLst>
                <a:ahLst/>
                <a:cxnLst>
                  <a:cxn ang="T10">
                    <a:pos x="T0" y="T1"/>
                  </a:cxn>
                  <a:cxn ang="T11">
                    <a:pos x="T2" y="T3"/>
                  </a:cxn>
                  <a:cxn ang="T12">
                    <a:pos x="T4" y="T5"/>
                  </a:cxn>
                  <a:cxn ang="T13">
                    <a:pos x="T6" y="T7"/>
                  </a:cxn>
                  <a:cxn ang="T14">
                    <a:pos x="T8" y="T9"/>
                  </a:cxn>
                </a:cxnLst>
                <a:rect l="T15" t="T16" r="T17" b="T18"/>
                <a:pathLst>
                  <a:path w="4362" h="3109">
                    <a:moveTo>
                      <a:pt x="21" y="0"/>
                    </a:moveTo>
                    <a:lnTo>
                      <a:pt x="4362" y="3071"/>
                    </a:lnTo>
                    <a:lnTo>
                      <a:pt x="4335" y="3109"/>
                    </a:lnTo>
                    <a:lnTo>
                      <a:pt x="0" y="40"/>
                    </a:lnTo>
                    <a:lnTo>
                      <a:pt x="21"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03" name="Freeform 160"/>
              <p:cNvSpPr>
                <a:spLocks noChangeAspect="1"/>
              </p:cNvSpPr>
              <p:nvPr/>
            </p:nvSpPr>
            <p:spPr bwMode="gray">
              <a:xfrm>
                <a:off x="3955" y="2736"/>
                <a:ext cx="856" cy="609"/>
              </a:xfrm>
              <a:custGeom>
                <a:avLst/>
                <a:gdLst>
                  <a:gd name="T0" fmla="*/ 0 w 4076"/>
                  <a:gd name="T1" fmla="*/ 0 h 2904"/>
                  <a:gd name="T2" fmla="*/ 0 w 4076"/>
                  <a:gd name="T3" fmla="*/ 0 h 2904"/>
                  <a:gd name="T4" fmla="*/ 0 w 4076"/>
                  <a:gd name="T5" fmla="*/ 0 h 2904"/>
                  <a:gd name="T6" fmla="*/ 0 w 4076"/>
                  <a:gd name="T7" fmla="*/ 0 h 2904"/>
                  <a:gd name="T8" fmla="*/ 0 w 4076"/>
                  <a:gd name="T9" fmla="*/ 0 h 2904"/>
                  <a:gd name="T10" fmla="*/ 0 60000 65536"/>
                  <a:gd name="T11" fmla="*/ 0 60000 65536"/>
                  <a:gd name="T12" fmla="*/ 0 60000 65536"/>
                  <a:gd name="T13" fmla="*/ 0 60000 65536"/>
                  <a:gd name="T14" fmla="*/ 0 60000 65536"/>
                  <a:gd name="T15" fmla="*/ 0 w 4076"/>
                  <a:gd name="T16" fmla="*/ 0 h 2904"/>
                  <a:gd name="T17" fmla="*/ 4076 w 4076"/>
                  <a:gd name="T18" fmla="*/ 2904 h 2904"/>
                </a:gdLst>
                <a:ahLst/>
                <a:cxnLst>
                  <a:cxn ang="T10">
                    <a:pos x="T0" y="T1"/>
                  </a:cxn>
                  <a:cxn ang="T11">
                    <a:pos x="T2" y="T3"/>
                  </a:cxn>
                  <a:cxn ang="T12">
                    <a:pos x="T4" y="T5"/>
                  </a:cxn>
                  <a:cxn ang="T13">
                    <a:pos x="T6" y="T7"/>
                  </a:cxn>
                  <a:cxn ang="T14">
                    <a:pos x="T8" y="T9"/>
                  </a:cxn>
                </a:cxnLst>
                <a:rect l="T15" t="T16" r="T17" b="T18"/>
                <a:pathLst>
                  <a:path w="4076" h="2904">
                    <a:moveTo>
                      <a:pt x="0" y="0"/>
                    </a:moveTo>
                    <a:lnTo>
                      <a:pt x="4076" y="2887"/>
                    </a:lnTo>
                    <a:lnTo>
                      <a:pt x="4029" y="2904"/>
                    </a:lnTo>
                    <a:lnTo>
                      <a:pt x="34" y="86"/>
                    </a:lnTo>
                    <a:lnTo>
                      <a:pt x="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04" name="Freeform 161"/>
              <p:cNvSpPr>
                <a:spLocks noChangeAspect="1"/>
              </p:cNvSpPr>
              <p:nvPr/>
            </p:nvSpPr>
            <p:spPr bwMode="gray">
              <a:xfrm>
                <a:off x="3893" y="2783"/>
                <a:ext cx="824" cy="583"/>
              </a:xfrm>
              <a:custGeom>
                <a:avLst/>
                <a:gdLst>
                  <a:gd name="T0" fmla="*/ 0 w 3924"/>
                  <a:gd name="T1" fmla="*/ 0 h 2777"/>
                  <a:gd name="T2" fmla="*/ 0 w 3924"/>
                  <a:gd name="T3" fmla="*/ 0 h 2777"/>
                  <a:gd name="T4" fmla="*/ 0 w 3924"/>
                  <a:gd name="T5" fmla="*/ 0 h 2777"/>
                  <a:gd name="T6" fmla="*/ 0 w 3924"/>
                  <a:gd name="T7" fmla="*/ 0 h 2777"/>
                  <a:gd name="T8" fmla="*/ 0 w 3924"/>
                  <a:gd name="T9" fmla="*/ 0 h 2777"/>
                  <a:gd name="T10" fmla="*/ 0 60000 65536"/>
                  <a:gd name="T11" fmla="*/ 0 60000 65536"/>
                  <a:gd name="T12" fmla="*/ 0 60000 65536"/>
                  <a:gd name="T13" fmla="*/ 0 60000 65536"/>
                  <a:gd name="T14" fmla="*/ 0 60000 65536"/>
                  <a:gd name="T15" fmla="*/ 0 w 3924"/>
                  <a:gd name="T16" fmla="*/ 0 h 2777"/>
                  <a:gd name="T17" fmla="*/ 3924 w 3924"/>
                  <a:gd name="T18" fmla="*/ 2777 h 2777"/>
                </a:gdLst>
                <a:ahLst/>
                <a:cxnLst>
                  <a:cxn ang="T10">
                    <a:pos x="T0" y="T1"/>
                  </a:cxn>
                  <a:cxn ang="T11">
                    <a:pos x="T2" y="T3"/>
                  </a:cxn>
                  <a:cxn ang="T12">
                    <a:pos x="T4" y="T5"/>
                  </a:cxn>
                  <a:cxn ang="T13">
                    <a:pos x="T6" y="T7"/>
                  </a:cxn>
                  <a:cxn ang="T14">
                    <a:pos x="T8" y="T9"/>
                  </a:cxn>
                </a:cxnLst>
                <a:rect l="T15" t="T16" r="T17" b="T18"/>
                <a:pathLst>
                  <a:path w="3924" h="2777">
                    <a:moveTo>
                      <a:pt x="40" y="0"/>
                    </a:moveTo>
                    <a:lnTo>
                      <a:pt x="3924" y="2766"/>
                    </a:lnTo>
                    <a:lnTo>
                      <a:pt x="3864" y="2777"/>
                    </a:lnTo>
                    <a:lnTo>
                      <a:pt x="0" y="28"/>
                    </a:lnTo>
                    <a:lnTo>
                      <a:pt x="4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05" name="Freeform 162"/>
              <p:cNvSpPr>
                <a:spLocks noChangeAspect="1"/>
              </p:cNvSpPr>
              <p:nvPr/>
            </p:nvSpPr>
            <p:spPr bwMode="gray">
              <a:xfrm>
                <a:off x="3865" y="2846"/>
                <a:ext cx="728" cy="516"/>
              </a:xfrm>
              <a:custGeom>
                <a:avLst/>
                <a:gdLst>
                  <a:gd name="T0" fmla="*/ 0 w 3471"/>
                  <a:gd name="T1" fmla="*/ 0 h 2457"/>
                  <a:gd name="T2" fmla="*/ 0 w 3471"/>
                  <a:gd name="T3" fmla="*/ 0 h 2457"/>
                  <a:gd name="T4" fmla="*/ 0 w 3471"/>
                  <a:gd name="T5" fmla="*/ 0 h 2457"/>
                  <a:gd name="T6" fmla="*/ 0 w 3471"/>
                  <a:gd name="T7" fmla="*/ 0 h 2457"/>
                  <a:gd name="T8" fmla="*/ 0 w 3471"/>
                  <a:gd name="T9" fmla="*/ 0 h 2457"/>
                  <a:gd name="T10" fmla="*/ 0 60000 65536"/>
                  <a:gd name="T11" fmla="*/ 0 60000 65536"/>
                  <a:gd name="T12" fmla="*/ 0 60000 65536"/>
                  <a:gd name="T13" fmla="*/ 0 60000 65536"/>
                  <a:gd name="T14" fmla="*/ 0 60000 65536"/>
                  <a:gd name="T15" fmla="*/ 0 w 3471"/>
                  <a:gd name="T16" fmla="*/ 0 h 2457"/>
                  <a:gd name="T17" fmla="*/ 3471 w 3471"/>
                  <a:gd name="T18" fmla="*/ 2457 h 2457"/>
                </a:gdLst>
                <a:ahLst/>
                <a:cxnLst>
                  <a:cxn ang="T10">
                    <a:pos x="T0" y="T1"/>
                  </a:cxn>
                  <a:cxn ang="T11">
                    <a:pos x="T2" y="T3"/>
                  </a:cxn>
                  <a:cxn ang="T12">
                    <a:pos x="T4" y="T5"/>
                  </a:cxn>
                  <a:cxn ang="T13">
                    <a:pos x="T6" y="T7"/>
                  </a:cxn>
                  <a:cxn ang="T14">
                    <a:pos x="T8" y="T9"/>
                  </a:cxn>
                </a:cxnLst>
                <a:rect l="T15" t="T16" r="T17" b="T18"/>
                <a:pathLst>
                  <a:path w="3471" h="2457">
                    <a:moveTo>
                      <a:pt x="0" y="0"/>
                    </a:moveTo>
                    <a:lnTo>
                      <a:pt x="3471" y="2457"/>
                    </a:lnTo>
                    <a:lnTo>
                      <a:pt x="3377" y="2442"/>
                    </a:lnTo>
                    <a:lnTo>
                      <a:pt x="3" y="56"/>
                    </a:lnTo>
                    <a:lnTo>
                      <a:pt x="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06" name="Freeform 163"/>
              <p:cNvSpPr>
                <a:spLocks noChangeAspect="1"/>
              </p:cNvSpPr>
              <p:nvPr/>
            </p:nvSpPr>
            <p:spPr bwMode="gray">
              <a:xfrm>
                <a:off x="3984" y="3021"/>
                <a:ext cx="242" cy="168"/>
              </a:xfrm>
              <a:custGeom>
                <a:avLst/>
                <a:gdLst>
                  <a:gd name="T0" fmla="*/ 0 w 1147"/>
                  <a:gd name="T1" fmla="*/ 0 h 806"/>
                  <a:gd name="T2" fmla="*/ 0 w 1147"/>
                  <a:gd name="T3" fmla="*/ 0 h 806"/>
                  <a:gd name="T4" fmla="*/ 0 w 1147"/>
                  <a:gd name="T5" fmla="*/ 0 h 806"/>
                  <a:gd name="T6" fmla="*/ 0 w 1147"/>
                  <a:gd name="T7" fmla="*/ 0 h 806"/>
                  <a:gd name="T8" fmla="*/ 0 w 1147"/>
                  <a:gd name="T9" fmla="*/ 0 h 806"/>
                  <a:gd name="T10" fmla="*/ 0 60000 65536"/>
                  <a:gd name="T11" fmla="*/ 0 60000 65536"/>
                  <a:gd name="T12" fmla="*/ 0 60000 65536"/>
                  <a:gd name="T13" fmla="*/ 0 60000 65536"/>
                  <a:gd name="T14" fmla="*/ 0 60000 65536"/>
                  <a:gd name="T15" fmla="*/ 0 w 1147"/>
                  <a:gd name="T16" fmla="*/ 0 h 806"/>
                  <a:gd name="T17" fmla="*/ 1147 w 1147"/>
                  <a:gd name="T18" fmla="*/ 806 h 806"/>
                </a:gdLst>
                <a:ahLst/>
                <a:cxnLst>
                  <a:cxn ang="T10">
                    <a:pos x="T0" y="T1"/>
                  </a:cxn>
                  <a:cxn ang="T11">
                    <a:pos x="T2" y="T3"/>
                  </a:cxn>
                  <a:cxn ang="T12">
                    <a:pos x="T4" y="T5"/>
                  </a:cxn>
                  <a:cxn ang="T13">
                    <a:pos x="T6" y="T7"/>
                  </a:cxn>
                  <a:cxn ang="T14">
                    <a:pos x="T8" y="T9"/>
                  </a:cxn>
                </a:cxnLst>
                <a:rect l="T15" t="T16" r="T17" b="T18"/>
                <a:pathLst>
                  <a:path w="1147" h="806">
                    <a:moveTo>
                      <a:pt x="6" y="0"/>
                    </a:moveTo>
                    <a:lnTo>
                      <a:pt x="1147" y="806"/>
                    </a:lnTo>
                    <a:lnTo>
                      <a:pt x="1058" y="798"/>
                    </a:lnTo>
                    <a:lnTo>
                      <a:pt x="0" y="49"/>
                    </a:lnTo>
                    <a:lnTo>
                      <a:pt x="6"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07" name="Freeform 164"/>
              <p:cNvSpPr>
                <a:spLocks noChangeAspect="1"/>
              </p:cNvSpPr>
              <p:nvPr/>
            </p:nvSpPr>
            <p:spPr bwMode="gray">
              <a:xfrm>
                <a:off x="4217" y="2576"/>
                <a:ext cx="821" cy="577"/>
              </a:xfrm>
              <a:custGeom>
                <a:avLst/>
                <a:gdLst>
                  <a:gd name="T0" fmla="*/ 0 w 3903"/>
                  <a:gd name="T1" fmla="*/ 0 h 2743"/>
                  <a:gd name="T2" fmla="*/ 0 w 3903"/>
                  <a:gd name="T3" fmla="*/ 0 h 2743"/>
                  <a:gd name="T4" fmla="*/ 0 w 3903"/>
                  <a:gd name="T5" fmla="*/ 0 h 2743"/>
                  <a:gd name="T6" fmla="*/ 0 w 3903"/>
                  <a:gd name="T7" fmla="*/ 0 h 2743"/>
                  <a:gd name="T8" fmla="*/ 0 w 3903"/>
                  <a:gd name="T9" fmla="*/ 0 h 2743"/>
                  <a:gd name="T10" fmla="*/ 0 60000 65536"/>
                  <a:gd name="T11" fmla="*/ 0 60000 65536"/>
                  <a:gd name="T12" fmla="*/ 0 60000 65536"/>
                  <a:gd name="T13" fmla="*/ 0 60000 65536"/>
                  <a:gd name="T14" fmla="*/ 0 60000 65536"/>
                  <a:gd name="T15" fmla="*/ 0 w 3903"/>
                  <a:gd name="T16" fmla="*/ 0 h 2743"/>
                  <a:gd name="T17" fmla="*/ 3903 w 3903"/>
                  <a:gd name="T18" fmla="*/ 2743 h 2743"/>
                </a:gdLst>
                <a:ahLst/>
                <a:cxnLst>
                  <a:cxn ang="T10">
                    <a:pos x="T0" y="T1"/>
                  </a:cxn>
                  <a:cxn ang="T11">
                    <a:pos x="T2" y="T3"/>
                  </a:cxn>
                  <a:cxn ang="T12">
                    <a:pos x="T4" y="T5"/>
                  </a:cxn>
                  <a:cxn ang="T13">
                    <a:pos x="T6" y="T7"/>
                  </a:cxn>
                  <a:cxn ang="T14">
                    <a:pos x="T8" y="T9"/>
                  </a:cxn>
                </a:cxnLst>
                <a:rect l="T15" t="T16" r="T17" b="T18"/>
                <a:pathLst>
                  <a:path w="3903" h="2743">
                    <a:moveTo>
                      <a:pt x="97" y="16"/>
                    </a:moveTo>
                    <a:lnTo>
                      <a:pt x="3903" y="2707"/>
                    </a:lnTo>
                    <a:lnTo>
                      <a:pt x="3870" y="2743"/>
                    </a:lnTo>
                    <a:lnTo>
                      <a:pt x="0" y="0"/>
                    </a:lnTo>
                    <a:lnTo>
                      <a:pt x="97" y="16"/>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08" name="Freeform 165"/>
              <p:cNvSpPr>
                <a:spLocks noChangeAspect="1"/>
              </p:cNvSpPr>
              <p:nvPr/>
            </p:nvSpPr>
            <p:spPr bwMode="gray">
              <a:xfrm>
                <a:off x="4091" y="2576"/>
                <a:ext cx="878" cy="614"/>
              </a:xfrm>
              <a:custGeom>
                <a:avLst/>
                <a:gdLst>
                  <a:gd name="T0" fmla="*/ 0 w 4187"/>
                  <a:gd name="T1" fmla="*/ 0 h 2929"/>
                  <a:gd name="T2" fmla="*/ 0 w 4187"/>
                  <a:gd name="T3" fmla="*/ 0 h 2929"/>
                  <a:gd name="T4" fmla="*/ 0 w 4187"/>
                  <a:gd name="T5" fmla="*/ 0 h 2929"/>
                  <a:gd name="T6" fmla="*/ 0 w 4187"/>
                  <a:gd name="T7" fmla="*/ 0 h 2929"/>
                  <a:gd name="T8" fmla="*/ 0 w 4187"/>
                  <a:gd name="T9" fmla="*/ 0 h 2929"/>
                  <a:gd name="T10" fmla="*/ 0 60000 65536"/>
                  <a:gd name="T11" fmla="*/ 0 60000 65536"/>
                  <a:gd name="T12" fmla="*/ 0 60000 65536"/>
                  <a:gd name="T13" fmla="*/ 0 60000 65536"/>
                  <a:gd name="T14" fmla="*/ 0 60000 65536"/>
                  <a:gd name="T15" fmla="*/ 0 w 4187"/>
                  <a:gd name="T16" fmla="*/ 0 h 2929"/>
                  <a:gd name="T17" fmla="*/ 4187 w 4187"/>
                  <a:gd name="T18" fmla="*/ 2929 h 2929"/>
                </a:gdLst>
                <a:ahLst/>
                <a:cxnLst>
                  <a:cxn ang="T10">
                    <a:pos x="T0" y="T1"/>
                  </a:cxn>
                  <a:cxn ang="T11">
                    <a:pos x="T2" y="T3"/>
                  </a:cxn>
                  <a:cxn ang="T12">
                    <a:pos x="T4" y="T5"/>
                  </a:cxn>
                  <a:cxn ang="T13">
                    <a:pos x="T6" y="T7"/>
                  </a:cxn>
                  <a:cxn ang="T14">
                    <a:pos x="T8" y="T9"/>
                  </a:cxn>
                </a:cxnLst>
                <a:rect l="T15" t="T16" r="T17" b="T18"/>
                <a:pathLst>
                  <a:path w="4187" h="2929">
                    <a:moveTo>
                      <a:pt x="63" y="0"/>
                    </a:moveTo>
                    <a:lnTo>
                      <a:pt x="4187" y="2913"/>
                    </a:lnTo>
                    <a:lnTo>
                      <a:pt x="4133" y="2929"/>
                    </a:lnTo>
                    <a:lnTo>
                      <a:pt x="0" y="12"/>
                    </a:lnTo>
                    <a:lnTo>
                      <a:pt x="63"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09" name="Freeform 166"/>
              <p:cNvSpPr>
                <a:spLocks noChangeAspect="1"/>
              </p:cNvSpPr>
              <p:nvPr/>
            </p:nvSpPr>
            <p:spPr bwMode="gray">
              <a:xfrm>
                <a:off x="3950" y="2573"/>
                <a:ext cx="210" cy="148"/>
              </a:xfrm>
              <a:custGeom>
                <a:avLst/>
                <a:gdLst>
                  <a:gd name="T0" fmla="*/ 0 w 1000"/>
                  <a:gd name="T1" fmla="*/ 0 h 704"/>
                  <a:gd name="T2" fmla="*/ 0 w 1000"/>
                  <a:gd name="T3" fmla="*/ 0 h 704"/>
                  <a:gd name="T4" fmla="*/ 0 w 1000"/>
                  <a:gd name="T5" fmla="*/ 0 h 704"/>
                  <a:gd name="T6" fmla="*/ 0 w 1000"/>
                  <a:gd name="T7" fmla="*/ 0 h 704"/>
                  <a:gd name="T8" fmla="*/ 0 w 1000"/>
                  <a:gd name="T9" fmla="*/ 0 h 704"/>
                  <a:gd name="T10" fmla="*/ 0 60000 65536"/>
                  <a:gd name="T11" fmla="*/ 0 60000 65536"/>
                  <a:gd name="T12" fmla="*/ 0 60000 65536"/>
                  <a:gd name="T13" fmla="*/ 0 60000 65536"/>
                  <a:gd name="T14" fmla="*/ 0 60000 65536"/>
                  <a:gd name="T15" fmla="*/ 0 w 1000"/>
                  <a:gd name="T16" fmla="*/ 0 h 704"/>
                  <a:gd name="T17" fmla="*/ 1000 w 1000"/>
                  <a:gd name="T18" fmla="*/ 704 h 704"/>
                </a:gdLst>
                <a:ahLst/>
                <a:cxnLst>
                  <a:cxn ang="T10">
                    <a:pos x="T0" y="T1"/>
                  </a:cxn>
                  <a:cxn ang="T11">
                    <a:pos x="T2" y="T3"/>
                  </a:cxn>
                  <a:cxn ang="T12">
                    <a:pos x="T4" y="T5"/>
                  </a:cxn>
                  <a:cxn ang="T13">
                    <a:pos x="T6" y="T7"/>
                  </a:cxn>
                  <a:cxn ang="T14">
                    <a:pos x="T8" y="T9"/>
                  </a:cxn>
                </a:cxnLst>
                <a:rect l="T15" t="T16" r="T17" b="T18"/>
                <a:pathLst>
                  <a:path w="1000" h="704">
                    <a:moveTo>
                      <a:pt x="0" y="653"/>
                    </a:moveTo>
                    <a:lnTo>
                      <a:pt x="926" y="5"/>
                    </a:lnTo>
                    <a:lnTo>
                      <a:pt x="1000" y="0"/>
                    </a:lnTo>
                    <a:lnTo>
                      <a:pt x="6" y="704"/>
                    </a:lnTo>
                    <a:lnTo>
                      <a:pt x="0" y="65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10" name="Freeform 167"/>
              <p:cNvSpPr>
                <a:spLocks noChangeAspect="1"/>
              </p:cNvSpPr>
              <p:nvPr/>
            </p:nvSpPr>
            <p:spPr bwMode="gray">
              <a:xfrm>
                <a:off x="3865" y="2583"/>
                <a:ext cx="401" cy="285"/>
              </a:xfrm>
              <a:custGeom>
                <a:avLst/>
                <a:gdLst>
                  <a:gd name="T0" fmla="*/ 0 w 1910"/>
                  <a:gd name="T1" fmla="*/ 0 h 1353"/>
                  <a:gd name="T2" fmla="*/ 0 w 1910"/>
                  <a:gd name="T3" fmla="*/ 0 h 1353"/>
                  <a:gd name="T4" fmla="*/ 0 w 1910"/>
                  <a:gd name="T5" fmla="*/ 0 h 1353"/>
                  <a:gd name="T6" fmla="*/ 0 w 1910"/>
                  <a:gd name="T7" fmla="*/ 0 h 1353"/>
                  <a:gd name="T8" fmla="*/ 0 w 1910"/>
                  <a:gd name="T9" fmla="*/ 0 h 1353"/>
                  <a:gd name="T10" fmla="*/ 0 60000 65536"/>
                  <a:gd name="T11" fmla="*/ 0 60000 65536"/>
                  <a:gd name="T12" fmla="*/ 0 60000 65536"/>
                  <a:gd name="T13" fmla="*/ 0 60000 65536"/>
                  <a:gd name="T14" fmla="*/ 0 60000 65536"/>
                  <a:gd name="T15" fmla="*/ 0 w 1910"/>
                  <a:gd name="T16" fmla="*/ 0 h 1353"/>
                  <a:gd name="T17" fmla="*/ 1910 w 1910"/>
                  <a:gd name="T18" fmla="*/ 1353 h 1353"/>
                </a:gdLst>
                <a:ahLst/>
                <a:cxnLst>
                  <a:cxn ang="T10">
                    <a:pos x="T0" y="T1"/>
                  </a:cxn>
                  <a:cxn ang="T11">
                    <a:pos x="T2" y="T3"/>
                  </a:cxn>
                  <a:cxn ang="T12">
                    <a:pos x="T4" y="T5"/>
                  </a:cxn>
                  <a:cxn ang="T13">
                    <a:pos x="T6" y="T7"/>
                  </a:cxn>
                  <a:cxn ang="T14">
                    <a:pos x="T8" y="T9"/>
                  </a:cxn>
                </a:cxnLst>
                <a:rect l="T15" t="T16" r="T17" b="T18"/>
                <a:pathLst>
                  <a:path w="1910" h="1353">
                    <a:moveTo>
                      <a:pt x="0" y="1306"/>
                    </a:moveTo>
                    <a:lnTo>
                      <a:pt x="1857" y="0"/>
                    </a:lnTo>
                    <a:lnTo>
                      <a:pt x="1910" y="12"/>
                    </a:lnTo>
                    <a:lnTo>
                      <a:pt x="14" y="1353"/>
                    </a:lnTo>
                    <a:lnTo>
                      <a:pt x="0" y="1306"/>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11" name="Freeform 168"/>
              <p:cNvSpPr>
                <a:spLocks noChangeAspect="1"/>
              </p:cNvSpPr>
              <p:nvPr/>
            </p:nvSpPr>
            <p:spPr bwMode="gray">
              <a:xfrm>
                <a:off x="3902" y="2613"/>
                <a:ext cx="443" cy="312"/>
              </a:xfrm>
              <a:custGeom>
                <a:avLst/>
                <a:gdLst>
                  <a:gd name="T0" fmla="*/ 0 w 2113"/>
                  <a:gd name="T1" fmla="*/ 0 h 1490"/>
                  <a:gd name="T2" fmla="*/ 0 w 2113"/>
                  <a:gd name="T3" fmla="*/ 0 h 1490"/>
                  <a:gd name="T4" fmla="*/ 0 w 2113"/>
                  <a:gd name="T5" fmla="*/ 0 h 1490"/>
                  <a:gd name="T6" fmla="*/ 0 w 2113"/>
                  <a:gd name="T7" fmla="*/ 0 h 1490"/>
                  <a:gd name="T8" fmla="*/ 0 w 2113"/>
                  <a:gd name="T9" fmla="*/ 0 h 1490"/>
                  <a:gd name="T10" fmla="*/ 0 60000 65536"/>
                  <a:gd name="T11" fmla="*/ 0 60000 65536"/>
                  <a:gd name="T12" fmla="*/ 0 60000 65536"/>
                  <a:gd name="T13" fmla="*/ 0 60000 65536"/>
                  <a:gd name="T14" fmla="*/ 0 60000 65536"/>
                  <a:gd name="T15" fmla="*/ 0 w 2113"/>
                  <a:gd name="T16" fmla="*/ 0 h 1490"/>
                  <a:gd name="T17" fmla="*/ 2113 w 2113"/>
                  <a:gd name="T18" fmla="*/ 1490 h 1490"/>
                </a:gdLst>
                <a:ahLst/>
                <a:cxnLst>
                  <a:cxn ang="T10">
                    <a:pos x="T0" y="T1"/>
                  </a:cxn>
                  <a:cxn ang="T11">
                    <a:pos x="T2" y="T3"/>
                  </a:cxn>
                  <a:cxn ang="T12">
                    <a:pos x="T4" y="T5"/>
                  </a:cxn>
                  <a:cxn ang="T13">
                    <a:pos x="T6" y="T7"/>
                  </a:cxn>
                  <a:cxn ang="T14">
                    <a:pos x="T8" y="T9"/>
                  </a:cxn>
                </a:cxnLst>
                <a:rect l="T15" t="T16" r="T17" b="T18"/>
                <a:pathLst>
                  <a:path w="2113" h="1490">
                    <a:moveTo>
                      <a:pt x="0" y="1457"/>
                    </a:moveTo>
                    <a:lnTo>
                      <a:pt x="2070" y="0"/>
                    </a:lnTo>
                    <a:lnTo>
                      <a:pt x="2113" y="20"/>
                    </a:lnTo>
                    <a:lnTo>
                      <a:pt x="31" y="1490"/>
                    </a:lnTo>
                    <a:lnTo>
                      <a:pt x="0" y="1457"/>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12" name="Freeform 169"/>
              <p:cNvSpPr>
                <a:spLocks noChangeAspect="1"/>
              </p:cNvSpPr>
              <p:nvPr/>
            </p:nvSpPr>
            <p:spPr bwMode="gray">
              <a:xfrm>
                <a:off x="3959" y="2654"/>
                <a:ext cx="451" cy="317"/>
              </a:xfrm>
              <a:custGeom>
                <a:avLst/>
                <a:gdLst>
                  <a:gd name="T0" fmla="*/ 0 w 2144"/>
                  <a:gd name="T1" fmla="*/ 0 h 1510"/>
                  <a:gd name="T2" fmla="*/ 0 w 2144"/>
                  <a:gd name="T3" fmla="*/ 0 h 1510"/>
                  <a:gd name="T4" fmla="*/ 0 w 2144"/>
                  <a:gd name="T5" fmla="*/ 0 h 1510"/>
                  <a:gd name="T6" fmla="*/ 0 w 2144"/>
                  <a:gd name="T7" fmla="*/ 0 h 1510"/>
                  <a:gd name="T8" fmla="*/ 0 w 2144"/>
                  <a:gd name="T9" fmla="*/ 0 h 1510"/>
                  <a:gd name="T10" fmla="*/ 0 60000 65536"/>
                  <a:gd name="T11" fmla="*/ 0 60000 65536"/>
                  <a:gd name="T12" fmla="*/ 0 60000 65536"/>
                  <a:gd name="T13" fmla="*/ 0 60000 65536"/>
                  <a:gd name="T14" fmla="*/ 0 60000 65536"/>
                  <a:gd name="T15" fmla="*/ 0 w 2144"/>
                  <a:gd name="T16" fmla="*/ 0 h 1510"/>
                  <a:gd name="T17" fmla="*/ 2144 w 2144"/>
                  <a:gd name="T18" fmla="*/ 1510 h 1510"/>
                </a:gdLst>
                <a:ahLst/>
                <a:cxnLst>
                  <a:cxn ang="T10">
                    <a:pos x="T0" y="T1"/>
                  </a:cxn>
                  <a:cxn ang="T11">
                    <a:pos x="T2" y="T3"/>
                  </a:cxn>
                  <a:cxn ang="T12">
                    <a:pos x="T4" y="T5"/>
                  </a:cxn>
                  <a:cxn ang="T13">
                    <a:pos x="T6" y="T7"/>
                  </a:cxn>
                  <a:cxn ang="T14">
                    <a:pos x="T8" y="T9"/>
                  </a:cxn>
                </a:cxnLst>
                <a:rect l="T15" t="T16" r="T17" b="T18"/>
                <a:pathLst>
                  <a:path w="2144" h="1510">
                    <a:moveTo>
                      <a:pt x="0" y="1484"/>
                    </a:moveTo>
                    <a:lnTo>
                      <a:pt x="2112" y="0"/>
                    </a:lnTo>
                    <a:lnTo>
                      <a:pt x="2144" y="25"/>
                    </a:lnTo>
                    <a:lnTo>
                      <a:pt x="42" y="1510"/>
                    </a:lnTo>
                    <a:lnTo>
                      <a:pt x="0" y="1484"/>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13" name="Freeform 170"/>
              <p:cNvSpPr>
                <a:spLocks noChangeAspect="1"/>
              </p:cNvSpPr>
              <p:nvPr/>
            </p:nvSpPr>
            <p:spPr bwMode="gray">
              <a:xfrm>
                <a:off x="3986" y="2689"/>
                <a:ext cx="509" cy="360"/>
              </a:xfrm>
              <a:custGeom>
                <a:avLst/>
                <a:gdLst>
                  <a:gd name="T0" fmla="*/ 0 w 2430"/>
                  <a:gd name="T1" fmla="*/ 0 h 1720"/>
                  <a:gd name="T2" fmla="*/ 0 w 2430"/>
                  <a:gd name="T3" fmla="*/ 0 h 1720"/>
                  <a:gd name="T4" fmla="*/ 0 w 2430"/>
                  <a:gd name="T5" fmla="*/ 0 h 1720"/>
                  <a:gd name="T6" fmla="*/ 0 w 2430"/>
                  <a:gd name="T7" fmla="*/ 0 h 1720"/>
                  <a:gd name="T8" fmla="*/ 0 w 2430"/>
                  <a:gd name="T9" fmla="*/ 0 h 1720"/>
                  <a:gd name="T10" fmla="*/ 0 60000 65536"/>
                  <a:gd name="T11" fmla="*/ 0 60000 65536"/>
                  <a:gd name="T12" fmla="*/ 0 60000 65536"/>
                  <a:gd name="T13" fmla="*/ 0 60000 65536"/>
                  <a:gd name="T14" fmla="*/ 0 60000 65536"/>
                  <a:gd name="T15" fmla="*/ 0 w 2430"/>
                  <a:gd name="T16" fmla="*/ 0 h 1720"/>
                  <a:gd name="T17" fmla="*/ 2430 w 2430"/>
                  <a:gd name="T18" fmla="*/ 1720 h 1720"/>
                </a:gdLst>
                <a:ahLst/>
                <a:cxnLst>
                  <a:cxn ang="T10">
                    <a:pos x="T0" y="T1"/>
                  </a:cxn>
                  <a:cxn ang="T11">
                    <a:pos x="T2" y="T3"/>
                  </a:cxn>
                  <a:cxn ang="T12">
                    <a:pos x="T4" y="T5"/>
                  </a:cxn>
                  <a:cxn ang="T13">
                    <a:pos x="T6" y="T7"/>
                  </a:cxn>
                  <a:cxn ang="T14">
                    <a:pos x="T8" y="T9"/>
                  </a:cxn>
                </a:cxnLst>
                <a:rect l="T15" t="T16" r="T17" b="T18"/>
                <a:pathLst>
                  <a:path w="2430" h="1720">
                    <a:moveTo>
                      <a:pt x="0" y="1667"/>
                    </a:moveTo>
                    <a:lnTo>
                      <a:pt x="2359" y="3"/>
                    </a:lnTo>
                    <a:lnTo>
                      <a:pt x="2430" y="0"/>
                    </a:lnTo>
                    <a:lnTo>
                      <a:pt x="2" y="1720"/>
                    </a:lnTo>
                    <a:lnTo>
                      <a:pt x="0" y="1667"/>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14" name="Freeform 171"/>
              <p:cNvSpPr>
                <a:spLocks noChangeAspect="1"/>
              </p:cNvSpPr>
              <p:nvPr/>
            </p:nvSpPr>
            <p:spPr bwMode="gray">
              <a:xfrm>
                <a:off x="4014" y="2697"/>
                <a:ext cx="589" cy="414"/>
              </a:xfrm>
              <a:custGeom>
                <a:avLst/>
                <a:gdLst>
                  <a:gd name="T0" fmla="*/ 0 w 2811"/>
                  <a:gd name="T1" fmla="*/ 0 h 1977"/>
                  <a:gd name="T2" fmla="*/ 0 w 2811"/>
                  <a:gd name="T3" fmla="*/ 0 h 1977"/>
                  <a:gd name="T4" fmla="*/ 0 w 2811"/>
                  <a:gd name="T5" fmla="*/ 0 h 1977"/>
                  <a:gd name="T6" fmla="*/ 0 w 2811"/>
                  <a:gd name="T7" fmla="*/ 0 h 1977"/>
                  <a:gd name="T8" fmla="*/ 0 w 2811"/>
                  <a:gd name="T9" fmla="*/ 0 h 1977"/>
                  <a:gd name="T10" fmla="*/ 0 60000 65536"/>
                  <a:gd name="T11" fmla="*/ 0 60000 65536"/>
                  <a:gd name="T12" fmla="*/ 0 60000 65536"/>
                  <a:gd name="T13" fmla="*/ 0 60000 65536"/>
                  <a:gd name="T14" fmla="*/ 0 60000 65536"/>
                  <a:gd name="T15" fmla="*/ 0 w 2811"/>
                  <a:gd name="T16" fmla="*/ 0 h 1977"/>
                  <a:gd name="T17" fmla="*/ 2811 w 2811"/>
                  <a:gd name="T18" fmla="*/ 1977 h 1977"/>
                </a:gdLst>
                <a:ahLst/>
                <a:cxnLst>
                  <a:cxn ang="T10">
                    <a:pos x="T0" y="T1"/>
                  </a:cxn>
                  <a:cxn ang="T11">
                    <a:pos x="T2" y="T3"/>
                  </a:cxn>
                  <a:cxn ang="T12">
                    <a:pos x="T4" y="T5"/>
                  </a:cxn>
                  <a:cxn ang="T13">
                    <a:pos x="T6" y="T7"/>
                  </a:cxn>
                  <a:cxn ang="T14">
                    <a:pos x="T8" y="T9"/>
                  </a:cxn>
                </a:cxnLst>
                <a:rect l="T15" t="T16" r="T17" b="T18"/>
                <a:pathLst>
                  <a:path w="2811" h="1977">
                    <a:moveTo>
                      <a:pt x="0" y="1941"/>
                    </a:moveTo>
                    <a:lnTo>
                      <a:pt x="2759" y="0"/>
                    </a:lnTo>
                    <a:lnTo>
                      <a:pt x="2811" y="10"/>
                    </a:lnTo>
                    <a:lnTo>
                      <a:pt x="30" y="1977"/>
                    </a:lnTo>
                    <a:lnTo>
                      <a:pt x="0" y="194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15" name="Freeform 172"/>
              <p:cNvSpPr>
                <a:spLocks noChangeAspect="1"/>
              </p:cNvSpPr>
              <p:nvPr/>
            </p:nvSpPr>
            <p:spPr bwMode="gray">
              <a:xfrm>
                <a:off x="4073" y="2724"/>
                <a:ext cx="614" cy="433"/>
              </a:xfrm>
              <a:custGeom>
                <a:avLst/>
                <a:gdLst>
                  <a:gd name="T0" fmla="*/ 0 w 2932"/>
                  <a:gd name="T1" fmla="*/ 0 h 2058"/>
                  <a:gd name="T2" fmla="*/ 0 w 2932"/>
                  <a:gd name="T3" fmla="*/ 0 h 2058"/>
                  <a:gd name="T4" fmla="*/ 0 w 2932"/>
                  <a:gd name="T5" fmla="*/ 0 h 2058"/>
                  <a:gd name="T6" fmla="*/ 0 w 2932"/>
                  <a:gd name="T7" fmla="*/ 0 h 2058"/>
                  <a:gd name="T8" fmla="*/ 0 w 2932"/>
                  <a:gd name="T9" fmla="*/ 0 h 2058"/>
                  <a:gd name="T10" fmla="*/ 0 60000 65536"/>
                  <a:gd name="T11" fmla="*/ 0 60000 65536"/>
                  <a:gd name="T12" fmla="*/ 0 60000 65536"/>
                  <a:gd name="T13" fmla="*/ 0 60000 65536"/>
                  <a:gd name="T14" fmla="*/ 0 60000 65536"/>
                  <a:gd name="T15" fmla="*/ 0 w 2932"/>
                  <a:gd name="T16" fmla="*/ 0 h 2058"/>
                  <a:gd name="T17" fmla="*/ 2932 w 2932"/>
                  <a:gd name="T18" fmla="*/ 2058 h 2058"/>
                </a:gdLst>
                <a:ahLst/>
                <a:cxnLst>
                  <a:cxn ang="T10">
                    <a:pos x="T0" y="T1"/>
                  </a:cxn>
                  <a:cxn ang="T11">
                    <a:pos x="T2" y="T3"/>
                  </a:cxn>
                  <a:cxn ang="T12">
                    <a:pos x="T4" y="T5"/>
                  </a:cxn>
                  <a:cxn ang="T13">
                    <a:pos x="T6" y="T7"/>
                  </a:cxn>
                  <a:cxn ang="T14">
                    <a:pos x="T8" y="T9"/>
                  </a:cxn>
                </a:cxnLst>
                <a:rect l="T15" t="T16" r="T17" b="T18"/>
                <a:pathLst>
                  <a:path w="2932" h="2058">
                    <a:moveTo>
                      <a:pt x="0" y="2033"/>
                    </a:moveTo>
                    <a:lnTo>
                      <a:pt x="2889" y="0"/>
                    </a:lnTo>
                    <a:lnTo>
                      <a:pt x="2932" y="18"/>
                    </a:lnTo>
                    <a:lnTo>
                      <a:pt x="43" y="2058"/>
                    </a:lnTo>
                    <a:lnTo>
                      <a:pt x="0" y="203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16" name="Freeform 173"/>
              <p:cNvSpPr>
                <a:spLocks noChangeAspect="1"/>
              </p:cNvSpPr>
              <p:nvPr/>
            </p:nvSpPr>
            <p:spPr bwMode="gray">
              <a:xfrm>
                <a:off x="4154" y="2761"/>
                <a:ext cx="604" cy="421"/>
              </a:xfrm>
              <a:custGeom>
                <a:avLst/>
                <a:gdLst>
                  <a:gd name="T0" fmla="*/ 0 w 2874"/>
                  <a:gd name="T1" fmla="*/ 0 h 2011"/>
                  <a:gd name="T2" fmla="*/ 0 w 2874"/>
                  <a:gd name="T3" fmla="*/ 0 h 2011"/>
                  <a:gd name="T4" fmla="*/ 0 w 2874"/>
                  <a:gd name="T5" fmla="*/ 0 h 2011"/>
                  <a:gd name="T6" fmla="*/ 0 w 2874"/>
                  <a:gd name="T7" fmla="*/ 0 h 2011"/>
                  <a:gd name="T8" fmla="*/ 0 w 2874"/>
                  <a:gd name="T9" fmla="*/ 0 h 2011"/>
                  <a:gd name="T10" fmla="*/ 0 60000 65536"/>
                  <a:gd name="T11" fmla="*/ 0 60000 65536"/>
                  <a:gd name="T12" fmla="*/ 0 60000 65536"/>
                  <a:gd name="T13" fmla="*/ 0 60000 65536"/>
                  <a:gd name="T14" fmla="*/ 0 60000 65536"/>
                  <a:gd name="T15" fmla="*/ 0 w 2874"/>
                  <a:gd name="T16" fmla="*/ 0 h 2011"/>
                  <a:gd name="T17" fmla="*/ 2874 w 2874"/>
                  <a:gd name="T18" fmla="*/ 2011 h 2011"/>
                </a:gdLst>
                <a:ahLst/>
                <a:cxnLst>
                  <a:cxn ang="T10">
                    <a:pos x="T0" y="T1"/>
                  </a:cxn>
                  <a:cxn ang="T11">
                    <a:pos x="T2" y="T3"/>
                  </a:cxn>
                  <a:cxn ang="T12">
                    <a:pos x="T4" y="T5"/>
                  </a:cxn>
                  <a:cxn ang="T13">
                    <a:pos x="T6" y="T7"/>
                  </a:cxn>
                  <a:cxn ang="T14">
                    <a:pos x="T8" y="T9"/>
                  </a:cxn>
                </a:cxnLst>
                <a:rect l="T15" t="T16" r="T17" b="T18"/>
                <a:pathLst>
                  <a:path w="2874" h="2011">
                    <a:moveTo>
                      <a:pt x="0" y="1999"/>
                    </a:moveTo>
                    <a:lnTo>
                      <a:pt x="2840" y="0"/>
                    </a:lnTo>
                    <a:lnTo>
                      <a:pt x="2874" y="24"/>
                    </a:lnTo>
                    <a:lnTo>
                      <a:pt x="65" y="2011"/>
                    </a:lnTo>
                    <a:lnTo>
                      <a:pt x="0" y="1999"/>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17" name="Freeform 174"/>
              <p:cNvSpPr>
                <a:spLocks noChangeAspect="1"/>
              </p:cNvSpPr>
              <p:nvPr/>
            </p:nvSpPr>
            <p:spPr bwMode="gray">
              <a:xfrm>
                <a:off x="4269" y="2808"/>
                <a:ext cx="545" cy="382"/>
              </a:xfrm>
              <a:custGeom>
                <a:avLst/>
                <a:gdLst>
                  <a:gd name="T0" fmla="*/ 0 w 2604"/>
                  <a:gd name="T1" fmla="*/ 0 h 1820"/>
                  <a:gd name="T2" fmla="*/ 0 w 2604"/>
                  <a:gd name="T3" fmla="*/ 0 h 1820"/>
                  <a:gd name="T4" fmla="*/ 0 w 2604"/>
                  <a:gd name="T5" fmla="*/ 0 h 1820"/>
                  <a:gd name="T6" fmla="*/ 0 w 2604"/>
                  <a:gd name="T7" fmla="*/ 0 h 1820"/>
                  <a:gd name="T8" fmla="*/ 0 w 2604"/>
                  <a:gd name="T9" fmla="*/ 0 h 1820"/>
                  <a:gd name="T10" fmla="*/ 0 60000 65536"/>
                  <a:gd name="T11" fmla="*/ 0 60000 65536"/>
                  <a:gd name="T12" fmla="*/ 0 60000 65536"/>
                  <a:gd name="T13" fmla="*/ 0 60000 65536"/>
                  <a:gd name="T14" fmla="*/ 0 60000 65536"/>
                  <a:gd name="T15" fmla="*/ 0 w 2604"/>
                  <a:gd name="T16" fmla="*/ 0 h 1820"/>
                  <a:gd name="T17" fmla="*/ 2604 w 2604"/>
                  <a:gd name="T18" fmla="*/ 1820 h 1820"/>
                </a:gdLst>
                <a:ahLst/>
                <a:cxnLst>
                  <a:cxn ang="T10">
                    <a:pos x="T0" y="T1"/>
                  </a:cxn>
                  <a:cxn ang="T11">
                    <a:pos x="T2" y="T3"/>
                  </a:cxn>
                  <a:cxn ang="T12">
                    <a:pos x="T4" y="T5"/>
                  </a:cxn>
                  <a:cxn ang="T13">
                    <a:pos x="T6" y="T7"/>
                  </a:cxn>
                  <a:cxn ang="T14">
                    <a:pos x="T8" y="T9"/>
                  </a:cxn>
                </a:cxnLst>
                <a:rect l="T15" t="T16" r="T17" b="T18"/>
                <a:pathLst>
                  <a:path w="2604" h="1820">
                    <a:moveTo>
                      <a:pt x="0" y="1820"/>
                    </a:moveTo>
                    <a:lnTo>
                      <a:pt x="2577" y="0"/>
                    </a:lnTo>
                    <a:lnTo>
                      <a:pt x="2604" y="30"/>
                    </a:lnTo>
                    <a:lnTo>
                      <a:pt x="78" y="1819"/>
                    </a:lnTo>
                    <a:lnTo>
                      <a:pt x="0" y="182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18" name="Freeform 175"/>
              <p:cNvSpPr>
                <a:spLocks noChangeAspect="1"/>
              </p:cNvSpPr>
              <p:nvPr/>
            </p:nvSpPr>
            <p:spPr bwMode="gray">
              <a:xfrm>
                <a:off x="4323" y="2868"/>
                <a:ext cx="530" cy="381"/>
              </a:xfrm>
              <a:custGeom>
                <a:avLst/>
                <a:gdLst>
                  <a:gd name="T0" fmla="*/ 0 w 2535"/>
                  <a:gd name="T1" fmla="*/ 0 h 1808"/>
                  <a:gd name="T2" fmla="*/ 0 w 2535"/>
                  <a:gd name="T3" fmla="*/ 0 h 1808"/>
                  <a:gd name="T4" fmla="*/ 0 w 2535"/>
                  <a:gd name="T5" fmla="*/ 0 h 1808"/>
                  <a:gd name="T6" fmla="*/ 0 w 2535"/>
                  <a:gd name="T7" fmla="*/ 0 h 1808"/>
                  <a:gd name="T8" fmla="*/ 0 w 2535"/>
                  <a:gd name="T9" fmla="*/ 0 h 1808"/>
                  <a:gd name="T10" fmla="*/ 0 60000 65536"/>
                  <a:gd name="T11" fmla="*/ 0 60000 65536"/>
                  <a:gd name="T12" fmla="*/ 0 60000 65536"/>
                  <a:gd name="T13" fmla="*/ 0 60000 65536"/>
                  <a:gd name="T14" fmla="*/ 0 60000 65536"/>
                  <a:gd name="T15" fmla="*/ 0 w 2535"/>
                  <a:gd name="T16" fmla="*/ 0 h 1808"/>
                  <a:gd name="T17" fmla="*/ 2535 w 2535"/>
                  <a:gd name="T18" fmla="*/ 1808 h 1808"/>
                </a:gdLst>
                <a:ahLst/>
                <a:cxnLst>
                  <a:cxn ang="T10">
                    <a:pos x="T0" y="T1"/>
                  </a:cxn>
                  <a:cxn ang="T11">
                    <a:pos x="T2" y="T3"/>
                  </a:cxn>
                  <a:cxn ang="T12">
                    <a:pos x="T4" y="T5"/>
                  </a:cxn>
                  <a:cxn ang="T13">
                    <a:pos x="T6" y="T7"/>
                  </a:cxn>
                  <a:cxn ang="T14">
                    <a:pos x="T8" y="T9"/>
                  </a:cxn>
                </a:cxnLst>
                <a:rect l="T15" t="T16" r="T17" b="T18"/>
                <a:pathLst>
                  <a:path w="2535" h="1808">
                    <a:moveTo>
                      <a:pt x="0" y="1773"/>
                    </a:moveTo>
                    <a:lnTo>
                      <a:pt x="2519" y="0"/>
                    </a:lnTo>
                    <a:lnTo>
                      <a:pt x="2535" y="38"/>
                    </a:lnTo>
                    <a:lnTo>
                      <a:pt x="33" y="1808"/>
                    </a:lnTo>
                    <a:lnTo>
                      <a:pt x="0" y="177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19" name="Freeform 176"/>
              <p:cNvSpPr>
                <a:spLocks noChangeAspect="1"/>
              </p:cNvSpPr>
              <p:nvPr/>
            </p:nvSpPr>
            <p:spPr bwMode="gray">
              <a:xfrm>
                <a:off x="4378" y="2930"/>
                <a:ext cx="522" cy="365"/>
              </a:xfrm>
              <a:custGeom>
                <a:avLst/>
                <a:gdLst>
                  <a:gd name="T0" fmla="*/ 0 w 2483"/>
                  <a:gd name="T1" fmla="*/ 0 h 1745"/>
                  <a:gd name="T2" fmla="*/ 0 w 2483"/>
                  <a:gd name="T3" fmla="*/ 0 h 1745"/>
                  <a:gd name="T4" fmla="*/ 0 w 2483"/>
                  <a:gd name="T5" fmla="*/ 0 h 1745"/>
                  <a:gd name="T6" fmla="*/ 0 w 2483"/>
                  <a:gd name="T7" fmla="*/ 0 h 1745"/>
                  <a:gd name="T8" fmla="*/ 0 w 2483"/>
                  <a:gd name="T9" fmla="*/ 0 h 1745"/>
                  <a:gd name="T10" fmla="*/ 0 60000 65536"/>
                  <a:gd name="T11" fmla="*/ 0 60000 65536"/>
                  <a:gd name="T12" fmla="*/ 0 60000 65536"/>
                  <a:gd name="T13" fmla="*/ 0 60000 65536"/>
                  <a:gd name="T14" fmla="*/ 0 60000 65536"/>
                  <a:gd name="T15" fmla="*/ 0 w 2483"/>
                  <a:gd name="T16" fmla="*/ 0 h 1745"/>
                  <a:gd name="T17" fmla="*/ 2483 w 2483"/>
                  <a:gd name="T18" fmla="*/ 1745 h 1745"/>
                </a:gdLst>
                <a:ahLst/>
                <a:cxnLst>
                  <a:cxn ang="T10">
                    <a:pos x="T0" y="T1"/>
                  </a:cxn>
                  <a:cxn ang="T11">
                    <a:pos x="T2" y="T3"/>
                  </a:cxn>
                  <a:cxn ang="T12">
                    <a:pos x="T4" y="T5"/>
                  </a:cxn>
                  <a:cxn ang="T13">
                    <a:pos x="T6" y="T7"/>
                  </a:cxn>
                  <a:cxn ang="T14">
                    <a:pos x="T8" y="T9"/>
                  </a:cxn>
                </a:cxnLst>
                <a:rect l="T15" t="T16" r="T17" b="T18"/>
                <a:pathLst>
                  <a:path w="2483" h="1745">
                    <a:moveTo>
                      <a:pt x="0" y="1715"/>
                    </a:moveTo>
                    <a:lnTo>
                      <a:pt x="2438" y="0"/>
                    </a:lnTo>
                    <a:lnTo>
                      <a:pt x="2483" y="18"/>
                    </a:lnTo>
                    <a:lnTo>
                      <a:pt x="41" y="1745"/>
                    </a:lnTo>
                    <a:lnTo>
                      <a:pt x="0" y="1715"/>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20" name="Freeform 177"/>
              <p:cNvSpPr>
                <a:spLocks noChangeAspect="1"/>
              </p:cNvSpPr>
              <p:nvPr/>
            </p:nvSpPr>
            <p:spPr bwMode="gray">
              <a:xfrm>
                <a:off x="4451" y="2962"/>
                <a:ext cx="529" cy="371"/>
              </a:xfrm>
              <a:custGeom>
                <a:avLst/>
                <a:gdLst>
                  <a:gd name="T0" fmla="*/ 0 w 2514"/>
                  <a:gd name="T1" fmla="*/ 0 h 1762"/>
                  <a:gd name="T2" fmla="*/ 0 w 2514"/>
                  <a:gd name="T3" fmla="*/ 0 h 1762"/>
                  <a:gd name="T4" fmla="*/ 0 w 2514"/>
                  <a:gd name="T5" fmla="*/ 0 h 1762"/>
                  <a:gd name="T6" fmla="*/ 0 w 2514"/>
                  <a:gd name="T7" fmla="*/ 0 h 1762"/>
                  <a:gd name="T8" fmla="*/ 0 w 2514"/>
                  <a:gd name="T9" fmla="*/ 0 h 1762"/>
                  <a:gd name="T10" fmla="*/ 0 60000 65536"/>
                  <a:gd name="T11" fmla="*/ 0 60000 65536"/>
                  <a:gd name="T12" fmla="*/ 0 60000 65536"/>
                  <a:gd name="T13" fmla="*/ 0 60000 65536"/>
                  <a:gd name="T14" fmla="*/ 0 60000 65536"/>
                  <a:gd name="T15" fmla="*/ 0 w 2514"/>
                  <a:gd name="T16" fmla="*/ 0 h 1762"/>
                  <a:gd name="T17" fmla="*/ 2514 w 2514"/>
                  <a:gd name="T18" fmla="*/ 1762 h 1762"/>
                </a:gdLst>
                <a:ahLst/>
                <a:cxnLst>
                  <a:cxn ang="T10">
                    <a:pos x="T0" y="T1"/>
                  </a:cxn>
                  <a:cxn ang="T11">
                    <a:pos x="T2" y="T3"/>
                  </a:cxn>
                  <a:cxn ang="T12">
                    <a:pos x="T4" y="T5"/>
                  </a:cxn>
                  <a:cxn ang="T13">
                    <a:pos x="T6" y="T7"/>
                  </a:cxn>
                  <a:cxn ang="T14">
                    <a:pos x="T8" y="T9"/>
                  </a:cxn>
                </a:cxnLst>
                <a:rect l="T15" t="T16" r="T17" b="T18"/>
                <a:pathLst>
                  <a:path w="2514" h="1762">
                    <a:moveTo>
                      <a:pt x="0" y="1742"/>
                    </a:moveTo>
                    <a:lnTo>
                      <a:pt x="2476" y="0"/>
                    </a:lnTo>
                    <a:lnTo>
                      <a:pt x="2514" y="22"/>
                    </a:lnTo>
                    <a:lnTo>
                      <a:pt x="51" y="1762"/>
                    </a:lnTo>
                    <a:lnTo>
                      <a:pt x="0" y="1742"/>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21" name="Freeform 178"/>
              <p:cNvSpPr>
                <a:spLocks noChangeAspect="1"/>
              </p:cNvSpPr>
              <p:nvPr/>
            </p:nvSpPr>
            <p:spPr bwMode="gray">
              <a:xfrm>
                <a:off x="4536" y="3004"/>
                <a:ext cx="502" cy="352"/>
              </a:xfrm>
              <a:custGeom>
                <a:avLst/>
                <a:gdLst>
                  <a:gd name="T0" fmla="*/ 0 w 2387"/>
                  <a:gd name="T1" fmla="*/ 0 h 1676"/>
                  <a:gd name="T2" fmla="*/ 0 w 2387"/>
                  <a:gd name="T3" fmla="*/ 0 h 1676"/>
                  <a:gd name="T4" fmla="*/ 0 w 2387"/>
                  <a:gd name="T5" fmla="*/ 0 h 1676"/>
                  <a:gd name="T6" fmla="*/ 0 w 2387"/>
                  <a:gd name="T7" fmla="*/ 0 h 1676"/>
                  <a:gd name="T8" fmla="*/ 0 w 2387"/>
                  <a:gd name="T9" fmla="*/ 0 h 1676"/>
                  <a:gd name="T10" fmla="*/ 0 60000 65536"/>
                  <a:gd name="T11" fmla="*/ 0 60000 65536"/>
                  <a:gd name="T12" fmla="*/ 0 60000 65536"/>
                  <a:gd name="T13" fmla="*/ 0 60000 65536"/>
                  <a:gd name="T14" fmla="*/ 0 60000 65536"/>
                  <a:gd name="T15" fmla="*/ 0 w 2387"/>
                  <a:gd name="T16" fmla="*/ 0 h 1676"/>
                  <a:gd name="T17" fmla="*/ 2387 w 2387"/>
                  <a:gd name="T18" fmla="*/ 1676 h 1676"/>
                </a:gdLst>
                <a:ahLst/>
                <a:cxnLst>
                  <a:cxn ang="T10">
                    <a:pos x="T0" y="T1"/>
                  </a:cxn>
                  <a:cxn ang="T11">
                    <a:pos x="T2" y="T3"/>
                  </a:cxn>
                  <a:cxn ang="T12">
                    <a:pos x="T4" y="T5"/>
                  </a:cxn>
                  <a:cxn ang="T13">
                    <a:pos x="T6" y="T7"/>
                  </a:cxn>
                  <a:cxn ang="T14">
                    <a:pos x="T8" y="T9"/>
                  </a:cxn>
                </a:cxnLst>
                <a:rect l="T15" t="T16" r="T17" b="T18"/>
                <a:pathLst>
                  <a:path w="2387" h="1676">
                    <a:moveTo>
                      <a:pt x="0" y="1661"/>
                    </a:moveTo>
                    <a:lnTo>
                      <a:pt x="2357" y="0"/>
                    </a:lnTo>
                    <a:lnTo>
                      <a:pt x="2387" y="30"/>
                    </a:lnTo>
                    <a:lnTo>
                      <a:pt x="59" y="1676"/>
                    </a:lnTo>
                    <a:lnTo>
                      <a:pt x="0" y="166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sp>
            <p:nvSpPr>
              <p:cNvPr id="13722" name="Freeform 179"/>
              <p:cNvSpPr>
                <a:spLocks noChangeAspect="1"/>
              </p:cNvSpPr>
              <p:nvPr/>
            </p:nvSpPr>
            <p:spPr bwMode="gray">
              <a:xfrm>
                <a:off x="4642" y="3068"/>
                <a:ext cx="426" cy="300"/>
              </a:xfrm>
              <a:custGeom>
                <a:avLst/>
                <a:gdLst>
                  <a:gd name="T0" fmla="*/ 0 w 2029"/>
                  <a:gd name="T1" fmla="*/ 0 h 1429"/>
                  <a:gd name="T2" fmla="*/ 0 w 2029"/>
                  <a:gd name="T3" fmla="*/ 0 h 1429"/>
                  <a:gd name="T4" fmla="*/ 0 w 2029"/>
                  <a:gd name="T5" fmla="*/ 0 h 1429"/>
                  <a:gd name="T6" fmla="*/ 0 w 2029"/>
                  <a:gd name="T7" fmla="*/ 0 h 1429"/>
                  <a:gd name="T8" fmla="*/ 0 w 2029"/>
                  <a:gd name="T9" fmla="*/ 0 h 1429"/>
                  <a:gd name="T10" fmla="*/ 0 60000 65536"/>
                  <a:gd name="T11" fmla="*/ 0 60000 65536"/>
                  <a:gd name="T12" fmla="*/ 0 60000 65536"/>
                  <a:gd name="T13" fmla="*/ 0 60000 65536"/>
                  <a:gd name="T14" fmla="*/ 0 60000 65536"/>
                  <a:gd name="T15" fmla="*/ 0 w 2029"/>
                  <a:gd name="T16" fmla="*/ 0 h 1429"/>
                  <a:gd name="T17" fmla="*/ 2029 w 2029"/>
                  <a:gd name="T18" fmla="*/ 1429 h 1429"/>
                </a:gdLst>
                <a:ahLst/>
                <a:cxnLst>
                  <a:cxn ang="T10">
                    <a:pos x="T0" y="T1"/>
                  </a:cxn>
                  <a:cxn ang="T11">
                    <a:pos x="T2" y="T3"/>
                  </a:cxn>
                  <a:cxn ang="T12">
                    <a:pos x="T4" y="T5"/>
                  </a:cxn>
                  <a:cxn ang="T13">
                    <a:pos x="T6" y="T7"/>
                  </a:cxn>
                  <a:cxn ang="T14">
                    <a:pos x="T8" y="T9"/>
                  </a:cxn>
                </a:cxnLst>
                <a:rect l="T15" t="T16" r="T17" b="T18"/>
                <a:pathLst>
                  <a:path w="2029" h="1429">
                    <a:moveTo>
                      <a:pt x="0" y="1424"/>
                    </a:moveTo>
                    <a:lnTo>
                      <a:pt x="2024" y="0"/>
                    </a:lnTo>
                    <a:lnTo>
                      <a:pt x="2029" y="48"/>
                    </a:lnTo>
                    <a:lnTo>
                      <a:pt x="74" y="1429"/>
                    </a:lnTo>
                    <a:lnTo>
                      <a:pt x="0" y="1424"/>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a:defRPr/>
                </a:pPr>
                <a:endParaRPr lang="en-US">
                  <a:latin typeface="+mn-lt"/>
                  <a:ea typeface="+mn-ea"/>
                </a:endParaRPr>
              </a:p>
            </p:txBody>
          </p:sp>
        </p:grpSp>
        <p:sp>
          <p:nvSpPr>
            <p:cNvPr id="13697" name="Text Box 180"/>
            <p:cNvSpPr txBox="1">
              <a:spLocks noChangeArrowheads="1"/>
            </p:cNvSpPr>
            <p:nvPr/>
          </p:nvSpPr>
          <p:spPr bwMode="auto">
            <a:xfrm>
              <a:off x="4330" y="2112"/>
              <a:ext cx="454" cy="192"/>
            </a:xfrm>
            <a:prstGeom prst="rect">
              <a:avLst/>
            </a:prstGeom>
            <a:noFill/>
            <a:ln w="12700">
              <a:noFill/>
              <a:miter lim="800000"/>
              <a:headEnd/>
              <a:tailEnd/>
            </a:ln>
          </p:spPr>
          <p:txBody>
            <a:bodyPr>
              <a:spAutoFit/>
            </a:bodyPr>
            <a:lstStyle/>
            <a:p>
              <a:pPr algn="ctr">
                <a:spcBef>
                  <a:spcPct val="50000"/>
                </a:spcBef>
                <a:defRPr/>
              </a:pPr>
              <a:r>
                <a:rPr lang="en-US" sz="1400">
                  <a:latin typeface="+mn-lt"/>
                  <a:ea typeface="+mn-ea"/>
                </a:rPr>
                <a:t>SAN </a:t>
              </a:r>
            </a:p>
          </p:txBody>
        </p:sp>
      </p:grpSp>
      <p:sp>
        <p:nvSpPr>
          <p:cNvPr id="13356" name="Text Box 181"/>
          <p:cNvSpPr txBox="1">
            <a:spLocks noChangeArrowheads="1"/>
          </p:cNvSpPr>
          <p:nvPr/>
        </p:nvSpPr>
        <p:spPr bwMode="auto">
          <a:xfrm>
            <a:off x="6768888" y="3036306"/>
            <a:ext cx="1295400" cy="184666"/>
          </a:xfrm>
          <a:prstGeom prst="rect">
            <a:avLst/>
          </a:prstGeom>
          <a:noFill/>
          <a:ln w="12700">
            <a:noFill/>
            <a:miter lim="800000"/>
            <a:headEnd/>
            <a:tailEnd/>
          </a:ln>
        </p:spPr>
        <p:txBody>
          <a:bodyPr lIns="0" tIns="0" rIns="0" bIns="0" anchor="ctr" anchorCtr="1">
            <a:spAutoFit/>
          </a:bodyPr>
          <a:lstStyle/>
          <a:p>
            <a:pPr>
              <a:spcBef>
                <a:spcPct val="50000"/>
              </a:spcBef>
              <a:defRPr/>
            </a:pPr>
            <a:r>
              <a:rPr lang="en-US" sz="1200" dirty="0" smtClean="0">
                <a:latin typeface="+mn-lt"/>
                <a:ea typeface="+mn-ea"/>
              </a:rPr>
              <a:t>DCX </a:t>
            </a:r>
            <a:r>
              <a:rPr lang="en-US" sz="1200" dirty="0">
                <a:latin typeface="+mn-lt"/>
                <a:ea typeface="+mn-ea"/>
              </a:rPr>
              <a:t>Backbones</a:t>
            </a:r>
          </a:p>
        </p:txBody>
      </p:sp>
      <p:cxnSp>
        <p:nvCxnSpPr>
          <p:cNvPr id="34864" name="AutoShape 183"/>
          <p:cNvCxnSpPr>
            <a:cxnSpLocks noChangeShapeType="1"/>
          </p:cNvCxnSpPr>
          <p:nvPr/>
        </p:nvCxnSpPr>
        <p:spPr bwMode="auto">
          <a:xfrm rot="16200000" flipH="1">
            <a:off x="3013869" y="4995069"/>
            <a:ext cx="522288" cy="177800"/>
          </a:xfrm>
          <a:prstGeom prst="bentConnector2">
            <a:avLst/>
          </a:prstGeom>
          <a:noFill/>
          <a:ln w="57150">
            <a:solidFill>
              <a:srgbClr val="FF0000">
                <a:alpha val="50195"/>
              </a:srgbClr>
            </a:solidFill>
            <a:miter lim="800000"/>
            <a:headEnd type="oval" w="med" len="med"/>
            <a:tailEnd type="oval" w="med" len="med"/>
          </a:ln>
        </p:spPr>
      </p:cxnSp>
      <p:cxnSp>
        <p:nvCxnSpPr>
          <p:cNvPr id="34865" name="AutoShape 185"/>
          <p:cNvCxnSpPr>
            <a:cxnSpLocks noChangeShapeType="1"/>
          </p:cNvCxnSpPr>
          <p:nvPr/>
        </p:nvCxnSpPr>
        <p:spPr bwMode="auto">
          <a:xfrm rot="10800000">
            <a:off x="3186113" y="4822825"/>
            <a:ext cx="177800" cy="679450"/>
          </a:xfrm>
          <a:prstGeom prst="bentConnector2">
            <a:avLst/>
          </a:prstGeom>
          <a:noFill/>
          <a:ln w="57150">
            <a:solidFill>
              <a:srgbClr val="FF0000">
                <a:alpha val="50195"/>
              </a:srgbClr>
            </a:solidFill>
            <a:miter lim="800000"/>
            <a:headEnd type="oval" w="med" len="med"/>
            <a:tailEnd type="oval" w="med" len="med"/>
          </a:ln>
        </p:spPr>
      </p:cxnSp>
      <p:grpSp>
        <p:nvGrpSpPr>
          <p:cNvPr id="11" name="Group 187"/>
          <p:cNvGrpSpPr>
            <a:grpSpLocks/>
          </p:cNvGrpSpPr>
          <p:nvPr/>
        </p:nvGrpSpPr>
        <p:grpSpPr bwMode="auto">
          <a:xfrm>
            <a:off x="4678363" y="5018088"/>
            <a:ext cx="547687" cy="561975"/>
            <a:chOff x="1159" y="3175"/>
            <a:chExt cx="345" cy="354"/>
          </a:xfrm>
        </p:grpSpPr>
        <p:pic>
          <p:nvPicPr>
            <p:cNvPr id="35201" name="Picture 188"/>
            <p:cNvPicPr>
              <a:picLocks noChangeAspect="1" noChangeArrowheads="1"/>
            </p:cNvPicPr>
            <p:nvPr/>
          </p:nvPicPr>
          <p:blipFill>
            <a:blip r:embed="rId7" cstate="print"/>
            <a:srcRect/>
            <a:stretch>
              <a:fillRect/>
            </a:stretch>
          </p:blipFill>
          <p:spPr bwMode="auto">
            <a:xfrm>
              <a:off x="1159" y="3379"/>
              <a:ext cx="345" cy="150"/>
            </a:xfrm>
            <a:prstGeom prst="rect">
              <a:avLst/>
            </a:prstGeom>
            <a:noFill/>
            <a:ln w="9525">
              <a:noFill/>
              <a:miter lim="800000"/>
              <a:headEnd/>
              <a:tailEnd/>
            </a:ln>
          </p:spPr>
        </p:pic>
        <p:pic>
          <p:nvPicPr>
            <p:cNvPr id="35202" name="Picture 189"/>
            <p:cNvPicPr>
              <a:picLocks noChangeAspect="1" noChangeArrowheads="1"/>
            </p:cNvPicPr>
            <p:nvPr/>
          </p:nvPicPr>
          <p:blipFill>
            <a:blip r:embed="rId7" cstate="print"/>
            <a:srcRect/>
            <a:stretch>
              <a:fillRect/>
            </a:stretch>
          </p:blipFill>
          <p:spPr bwMode="auto">
            <a:xfrm>
              <a:off x="1159" y="3277"/>
              <a:ext cx="345" cy="150"/>
            </a:xfrm>
            <a:prstGeom prst="rect">
              <a:avLst/>
            </a:prstGeom>
            <a:noFill/>
            <a:ln w="9525">
              <a:noFill/>
              <a:miter lim="800000"/>
              <a:headEnd/>
              <a:tailEnd/>
            </a:ln>
          </p:spPr>
        </p:pic>
        <p:pic>
          <p:nvPicPr>
            <p:cNvPr id="35203" name="Picture 190"/>
            <p:cNvPicPr>
              <a:picLocks noChangeAspect="1" noChangeArrowheads="1"/>
            </p:cNvPicPr>
            <p:nvPr/>
          </p:nvPicPr>
          <p:blipFill>
            <a:blip r:embed="rId7" cstate="print"/>
            <a:srcRect/>
            <a:stretch>
              <a:fillRect/>
            </a:stretch>
          </p:blipFill>
          <p:spPr bwMode="auto">
            <a:xfrm>
              <a:off x="1159" y="3175"/>
              <a:ext cx="345" cy="150"/>
            </a:xfrm>
            <a:prstGeom prst="rect">
              <a:avLst/>
            </a:prstGeom>
            <a:noFill/>
            <a:ln w="9525">
              <a:noFill/>
              <a:miter lim="800000"/>
              <a:headEnd/>
              <a:tailEnd/>
            </a:ln>
          </p:spPr>
        </p:pic>
      </p:grpSp>
      <p:grpSp>
        <p:nvGrpSpPr>
          <p:cNvPr id="12" name="Group 191"/>
          <p:cNvGrpSpPr>
            <a:grpSpLocks/>
          </p:cNvGrpSpPr>
          <p:nvPr/>
        </p:nvGrpSpPr>
        <p:grpSpPr bwMode="auto">
          <a:xfrm>
            <a:off x="3352800" y="4849813"/>
            <a:ext cx="547688" cy="730250"/>
            <a:chOff x="2292" y="3020"/>
            <a:chExt cx="345" cy="460"/>
          </a:xfrm>
        </p:grpSpPr>
        <p:pic>
          <p:nvPicPr>
            <p:cNvPr id="35072" name="Picture 192"/>
            <p:cNvPicPr>
              <a:picLocks noChangeAspect="1" noChangeArrowheads="1"/>
            </p:cNvPicPr>
            <p:nvPr/>
          </p:nvPicPr>
          <p:blipFill>
            <a:blip r:embed="rId7" cstate="print"/>
            <a:srcRect/>
            <a:stretch>
              <a:fillRect/>
            </a:stretch>
          </p:blipFill>
          <p:spPr bwMode="auto">
            <a:xfrm>
              <a:off x="2292" y="3321"/>
              <a:ext cx="345" cy="150"/>
            </a:xfrm>
            <a:prstGeom prst="rect">
              <a:avLst/>
            </a:prstGeom>
            <a:noFill/>
            <a:ln w="9525">
              <a:noFill/>
              <a:miter lim="800000"/>
              <a:headEnd/>
              <a:tailEnd/>
            </a:ln>
          </p:spPr>
        </p:pic>
        <p:pic>
          <p:nvPicPr>
            <p:cNvPr id="35073" name="Picture 193"/>
            <p:cNvPicPr>
              <a:picLocks noChangeAspect="1" noChangeArrowheads="1"/>
            </p:cNvPicPr>
            <p:nvPr/>
          </p:nvPicPr>
          <p:blipFill>
            <a:blip r:embed="rId7" cstate="print"/>
            <a:srcRect/>
            <a:stretch>
              <a:fillRect/>
            </a:stretch>
          </p:blipFill>
          <p:spPr bwMode="auto">
            <a:xfrm>
              <a:off x="2292" y="3220"/>
              <a:ext cx="345" cy="150"/>
            </a:xfrm>
            <a:prstGeom prst="rect">
              <a:avLst/>
            </a:prstGeom>
            <a:noFill/>
            <a:ln w="9525">
              <a:noFill/>
              <a:miter lim="800000"/>
              <a:headEnd/>
              <a:tailEnd/>
            </a:ln>
          </p:spPr>
        </p:pic>
        <p:pic>
          <p:nvPicPr>
            <p:cNvPr id="35074" name="Picture 194"/>
            <p:cNvPicPr>
              <a:picLocks noChangeAspect="1" noChangeArrowheads="1"/>
            </p:cNvPicPr>
            <p:nvPr/>
          </p:nvPicPr>
          <p:blipFill>
            <a:blip r:embed="rId7" cstate="print"/>
            <a:srcRect/>
            <a:stretch>
              <a:fillRect/>
            </a:stretch>
          </p:blipFill>
          <p:spPr bwMode="auto">
            <a:xfrm>
              <a:off x="2292" y="3119"/>
              <a:ext cx="345" cy="150"/>
            </a:xfrm>
            <a:prstGeom prst="rect">
              <a:avLst/>
            </a:prstGeom>
            <a:noFill/>
            <a:ln w="9525">
              <a:noFill/>
              <a:miter lim="800000"/>
              <a:headEnd/>
              <a:tailEnd/>
            </a:ln>
          </p:spPr>
        </p:pic>
        <p:pic>
          <p:nvPicPr>
            <p:cNvPr id="35075" name="Picture 195"/>
            <p:cNvPicPr>
              <a:picLocks noChangeAspect="1" noChangeArrowheads="1"/>
            </p:cNvPicPr>
            <p:nvPr/>
          </p:nvPicPr>
          <p:blipFill>
            <a:blip r:embed="rId7" cstate="print"/>
            <a:srcRect/>
            <a:stretch>
              <a:fillRect/>
            </a:stretch>
          </p:blipFill>
          <p:spPr bwMode="auto">
            <a:xfrm>
              <a:off x="2292" y="3020"/>
              <a:ext cx="345" cy="150"/>
            </a:xfrm>
            <a:prstGeom prst="rect">
              <a:avLst/>
            </a:prstGeom>
            <a:noFill/>
            <a:ln w="9525">
              <a:noFill/>
              <a:miter lim="800000"/>
              <a:headEnd/>
              <a:tailEnd/>
            </a:ln>
          </p:spPr>
        </p:pic>
        <p:grpSp>
          <p:nvGrpSpPr>
            <p:cNvPr id="13" name="Group 196"/>
            <p:cNvGrpSpPr>
              <a:grpSpLocks/>
            </p:cNvGrpSpPr>
            <p:nvPr/>
          </p:nvGrpSpPr>
          <p:grpSpPr bwMode="auto">
            <a:xfrm>
              <a:off x="2299" y="3087"/>
              <a:ext cx="257" cy="393"/>
              <a:chOff x="2248" y="2920"/>
              <a:chExt cx="362" cy="661"/>
            </a:xfrm>
          </p:grpSpPr>
          <p:grpSp>
            <p:nvGrpSpPr>
              <p:cNvPr id="14" name="Group 197"/>
              <p:cNvGrpSpPr>
                <a:grpSpLocks/>
              </p:cNvGrpSpPr>
              <p:nvPr/>
            </p:nvGrpSpPr>
            <p:grpSpPr bwMode="auto">
              <a:xfrm>
                <a:off x="2248" y="3416"/>
                <a:ext cx="362" cy="165"/>
                <a:chOff x="1368" y="2048"/>
                <a:chExt cx="1290" cy="573"/>
              </a:xfrm>
            </p:grpSpPr>
            <p:grpSp>
              <p:nvGrpSpPr>
                <p:cNvPr id="15" name="Group 198"/>
                <p:cNvGrpSpPr>
                  <a:grpSpLocks/>
                </p:cNvGrpSpPr>
                <p:nvPr/>
              </p:nvGrpSpPr>
              <p:grpSpPr bwMode="auto">
                <a:xfrm>
                  <a:off x="1368" y="2048"/>
                  <a:ext cx="667" cy="573"/>
                  <a:chOff x="1368" y="2059"/>
                  <a:chExt cx="667" cy="573"/>
                </a:xfrm>
              </p:grpSpPr>
              <p:grpSp>
                <p:nvGrpSpPr>
                  <p:cNvPr id="16" name="Group 199"/>
                  <p:cNvGrpSpPr>
                    <a:grpSpLocks/>
                  </p:cNvGrpSpPr>
                  <p:nvPr/>
                </p:nvGrpSpPr>
                <p:grpSpPr bwMode="auto">
                  <a:xfrm>
                    <a:off x="1368" y="2059"/>
                    <a:ext cx="356" cy="573"/>
                    <a:chOff x="1299" y="2300"/>
                    <a:chExt cx="356" cy="471"/>
                  </a:xfrm>
                </p:grpSpPr>
                <p:grpSp>
                  <p:nvGrpSpPr>
                    <p:cNvPr id="17" name="Group 200"/>
                    <p:cNvGrpSpPr>
                      <a:grpSpLocks/>
                    </p:cNvGrpSpPr>
                    <p:nvPr/>
                  </p:nvGrpSpPr>
                  <p:grpSpPr bwMode="auto">
                    <a:xfrm>
                      <a:off x="1299" y="2300"/>
                      <a:ext cx="201" cy="471"/>
                      <a:chOff x="1299" y="2300"/>
                      <a:chExt cx="201" cy="471"/>
                    </a:xfrm>
                  </p:grpSpPr>
                  <p:pic>
                    <p:nvPicPr>
                      <p:cNvPr id="35199" name="Picture 201"/>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200" name="Picture 202"/>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nvGrpSpPr>
                    <p:cNvPr id="18" name="Group 203"/>
                    <p:cNvGrpSpPr>
                      <a:grpSpLocks/>
                    </p:cNvGrpSpPr>
                    <p:nvPr/>
                  </p:nvGrpSpPr>
                  <p:grpSpPr bwMode="auto">
                    <a:xfrm>
                      <a:off x="1454" y="2300"/>
                      <a:ext cx="201" cy="471"/>
                      <a:chOff x="1299" y="2300"/>
                      <a:chExt cx="201" cy="471"/>
                    </a:xfrm>
                  </p:grpSpPr>
                  <p:pic>
                    <p:nvPicPr>
                      <p:cNvPr id="35197" name="Picture 204"/>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198" name="Picture 205"/>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grpSp>
                <p:nvGrpSpPr>
                  <p:cNvPr id="19" name="Group 206"/>
                  <p:cNvGrpSpPr>
                    <a:grpSpLocks/>
                  </p:cNvGrpSpPr>
                  <p:nvPr/>
                </p:nvGrpSpPr>
                <p:grpSpPr bwMode="auto">
                  <a:xfrm>
                    <a:off x="1679" y="2059"/>
                    <a:ext cx="356" cy="573"/>
                    <a:chOff x="1299" y="2300"/>
                    <a:chExt cx="356" cy="471"/>
                  </a:xfrm>
                </p:grpSpPr>
                <p:grpSp>
                  <p:nvGrpSpPr>
                    <p:cNvPr id="20" name="Group 207"/>
                    <p:cNvGrpSpPr>
                      <a:grpSpLocks/>
                    </p:cNvGrpSpPr>
                    <p:nvPr/>
                  </p:nvGrpSpPr>
                  <p:grpSpPr bwMode="auto">
                    <a:xfrm>
                      <a:off x="1299" y="2300"/>
                      <a:ext cx="201" cy="471"/>
                      <a:chOff x="1299" y="2300"/>
                      <a:chExt cx="201" cy="471"/>
                    </a:xfrm>
                  </p:grpSpPr>
                  <p:pic>
                    <p:nvPicPr>
                      <p:cNvPr id="35193" name="Picture 208"/>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194" name="Picture 209"/>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nvGrpSpPr>
                    <p:cNvPr id="21" name="Group 210"/>
                    <p:cNvGrpSpPr>
                      <a:grpSpLocks/>
                    </p:cNvGrpSpPr>
                    <p:nvPr/>
                  </p:nvGrpSpPr>
                  <p:grpSpPr bwMode="auto">
                    <a:xfrm>
                      <a:off x="1454" y="2300"/>
                      <a:ext cx="201" cy="471"/>
                      <a:chOff x="1299" y="2300"/>
                      <a:chExt cx="201" cy="471"/>
                    </a:xfrm>
                  </p:grpSpPr>
                  <p:pic>
                    <p:nvPicPr>
                      <p:cNvPr id="35191" name="Picture 211"/>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192" name="Picture 212"/>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grpSp>
            <p:grpSp>
              <p:nvGrpSpPr>
                <p:cNvPr id="22" name="Group 213"/>
                <p:cNvGrpSpPr>
                  <a:grpSpLocks/>
                </p:cNvGrpSpPr>
                <p:nvPr/>
              </p:nvGrpSpPr>
              <p:grpSpPr bwMode="auto">
                <a:xfrm>
                  <a:off x="1991" y="2048"/>
                  <a:ext cx="667" cy="573"/>
                  <a:chOff x="1368" y="2059"/>
                  <a:chExt cx="667" cy="573"/>
                </a:xfrm>
              </p:grpSpPr>
              <p:grpSp>
                <p:nvGrpSpPr>
                  <p:cNvPr id="23" name="Group 214"/>
                  <p:cNvGrpSpPr>
                    <a:grpSpLocks/>
                  </p:cNvGrpSpPr>
                  <p:nvPr/>
                </p:nvGrpSpPr>
                <p:grpSpPr bwMode="auto">
                  <a:xfrm>
                    <a:off x="1368" y="2059"/>
                    <a:ext cx="356" cy="573"/>
                    <a:chOff x="1299" y="2300"/>
                    <a:chExt cx="356" cy="471"/>
                  </a:xfrm>
                </p:grpSpPr>
                <p:grpSp>
                  <p:nvGrpSpPr>
                    <p:cNvPr id="24" name="Group 215"/>
                    <p:cNvGrpSpPr>
                      <a:grpSpLocks/>
                    </p:cNvGrpSpPr>
                    <p:nvPr/>
                  </p:nvGrpSpPr>
                  <p:grpSpPr bwMode="auto">
                    <a:xfrm>
                      <a:off x="1299" y="2300"/>
                      <a:ext cx="201" cy="471"/>
                      <a:chOff x="1299" y="2300"/>
                      <a:chExt cx="201" cy="471"/>
                    </a:xfrm>
                  </p:grpSpPr>
                  <p:pic>
                    <p:nvPicPr>
                      <p:cNvPr id="35185" name="Picture 216"/>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186" name="Picture 217"/>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nvGrpSpPr>
                    <p:cNvPr id="25" name="Group 218"/>
                    <p:cNvGrpSpPr>
                      <a:grpSpLocks/>
                    </p:cNvGrpSpPr>
                    <p:nvPr/>
                  </p:nvGrpSpPr>
                  <p:grpSpPr bwMode="auto">
                    <a:xfrm>
                      <a:off x="1454" y="2300"/>
                      <a:ext cx="201" cy="471"/>
                      <a:chOff x="1299" y="2300"/>
                      <a:chExt cx="201" cy="471"/>
                    </a:xfrm>
                  </p:grpSpPr>
                  <p:pic>
                    <p:nvPicPr>
                      <p:cNvPr id="35183" name="Picture 219"/>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184" name="Picture 220"/>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grpSp>
                <p:nvGrpSpPr>
                  <p:cNvPr id="26" name="Group 221"/>
                  <p:cNvGrpSpPr>
                    <a:grpSpLocks/>
                  </p:cNvGrpSpPr>
                  <p:nvPr/>
                </p:nvGrpSpPr>
                <p:grpSpPr bwMode="auto">
                  <a:xfrm>
                    <a:off x="1679" y="2059"/>
                    <a:ext cx="356" cy="573"/>
                    <a:chOff x="1299" y="2300"/>
                    <a:chExt cx="356" cy="471"/>
                  </a:xfrm>
                </p:grpSpPr>
                <p:grpSp>
                  <p:nvGrpSpPr>
                    <p:cNvPr id="27" name="Group 222"/>
                    <p:cNvGrpSpPr>
                      <a:grpSpLocks/>
                    </p:cNvGrpSpPr>
                    <p:nvPr/>
                  </p:nvGrpSpPr>
                  <p:grpSpPr bwMode="auto">
                    <a:xfrm>
                      <a:off x="1299" y="2300"/>
                      <a:ext cx="201" cy="471"/>
                      <a:chOff x="1299" y="2300"/>
                      <a:chExt cx="201" cy="471"/>
                    </a:xfrm>
                  </p:grpSpPr>
                  <p:pic>
                    <p:nvPicPr>
                      <p:cNvPr id="35179" name="Picture 223"/>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sp>
                    <p:nvSpPr>
                      <p:cNvPr id="13672" name="AutoShape 224"/>
                      <p:cNvSpPr>
                        <a:spLocks noChangeAspect="1" noChangeArrowheads="1"/>
                      </p:cNvSpPr>
                      <p:nvPr/>
                    </p:nvSpPr>
                    <p:spPr bwMode="auto">
                      <a:xfrm rot="16200000" flipV="1">
                        <a:off x="1204" y="2476"/>
                        <a:ext cx="471" cy="120"/>
                      </a:xfrm>
                      <a:prstGeom prst="rect">
                        <a:avLst/>
                      </a:prstGeom>
                      <a:noFill/>
                      <a:ln w="9525">
                        <a:noFill/>
                        <a:miter lim="800000"/>
                        <a:headEnd/>
                        <a:tailEnd/>
                      </a:ln>
                    </p:spPr>
                    <p:txBody>
                      <a:bodyPr/>
                      <a:lstStyle/>
                      <a:p>
                        <a:pPr>
                          <a:defRPr/>
                        </a:pPr>
                        <a:endParaRPr lang="en-US">
                          <a:latin typeface="+mn-lt"/>
                          <a:ea typeface="+mn-ea"/>
                        </a:endParaRPr>
                      </a:p>
                    </p:txBody>
                  </p:sp>
                </p:grpSp>
                <p:grpSp>
                  <p:nvGrpSpPr>
                    <p:cNvPr id="28" name="Group 225"/>
                    <p:cNvGrpSpPr>
                      <a:grpSpLocks/>
                    </p:cNvGrpSpPr>
                    <p:nvPr/>
                  </p:nvGrpSpPr>
                  <p:grpSpPr bwMode="auto">
                    <a:xfrm>
                      <a:off x="1454" y="2300"/>
                      <a:ext cx="201" cy="471"/>
                      <a:chOff x="1299" y="2300"/>
                      <a:chExt cx="201" cy="471"/>
                    </a:xfrm>
                  </p:grpSpPr>
                  <p:pic>
                    <p:nvPicPr>
                      <p:cNvPr id="35177" name="Picture 226"/>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178" name="Picture 227"/>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grpSp>
          </p:grpSp>
          <p:grpSp>
            <p:nvGrpSpPr>
              <p:cNvPr id="29" name="Group 228"/>
              <p:cNvGrpSpPr>
                <a:grpSpLocks/>
              </p:cNvGrpSpPr>
              <p:nvPr/>
            </p:nvGrpSpPr>
            <p:grpSpPr bwMode="auto">
              <a:xfrm>
                <a:off x="2248" y="3250"/>
                <a:ext cx="362" cy="165"/>
                <a:chOff x="1368" y="2048"/>
                <a:chExt cx="1290" cy="573"/>
              </a:xfrm>
            </p:grpSpPr>
            <p:grpSp>
              <p:nvGrpSpPr>
                <p:cNvPr id="30" name="Group 229"/>
                <p:cNvGrpSpPr>
                  <a:grpSpLocks/>
                </p:cNvGrpSpPr>
                <p:nvPr/>
              </p:nvGrpSpPr>
              <p:grpSpPr bwMode="auto">
                <a:xfrm>
                  <a:off x="1368" y="2048"/>
                  <a:ext cx="667" cy="573"/>
                  <a:chOff x="1368" y="2059"/>
                  <a:chExt cx="667" cy="573"/>
                </a:xfrm>
              </p:grpSpPr>
              <p:grpSp>
                <p:nvGrpSpPr>
                  <p:cNvPr id="31" name="Group 230"/>
                  <p:cNvGrpSpPr>
                    <a:grpSpLocks/>
                  </p:cNvGrpSpPr>
                  <p:nvPr/>
                </p:nvGrpSpPr>
                <p:grpSpPr bwMode="auto">
                  <a:xfrm>
                    <a:off x="1368" y="2059"/>
                    <a:ext cx="356" cy="573"/>
                    <a:chOff x="1299" y="2300"/>
                    <a:chExt cx="356" cy="471"/>
                  </a:xfrm>
                </p:grpSpPr>
                <p:grpSp>
                  <p:nvGrpSpPr>
                    <p:cNvPr id="13312" name="Group 231"/>
                    <p:cNvGrpSpPr>
                      <a:grpSpLocks/>
                    </p:cNvGrpSpPr>
                    <p:nvPr/>
                  </p:nvGrpSpPr>
                  <p:grpSpPr bwMode="auto">
                    <a:xfrm>
                      <a:off x="1299" y="2300"/>
                      <a:ext cx="201" cy="471"/>
                      <a:chOff x="1299" y="2300"/>
                      <a:chExt cx="201" cy="471"/>
                    </a:xfrm>
                  </p:grpSpPr>
                  <p:pic>
                    <p:nvPicPr>
                      <p:cNvPr id="35169" name="Picture 232"/>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170" name="Picture 233"/>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nvGrpSpPr>
                    <p:cNvPr id="13313" name="Group 234"/>
                    <p:cNvGrpSpPr>
                      <a:grpSpLocks/>
                    </p:cNvGrpSpPr>
                    <p:nvPr/>
                  </p:nvGrpSpPr>
                  <p:grpSpPr bwMode="auto">
                    <a:xfrm>
                      <a:off x="1454" y="2300"/>
                      <a:ext cx="201" cy="471"/>
                      <a:chOff x="1299" y="2300"/>
                      <a:chExt cx="201" cy="471"/>
                    </a:xfrm>
                  </p:grpSpPr>
                  <p:pic>
                    <p:nvPicPr>
                      <p:cNvPr id="35167" name="Picture 235"/>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168" name="Picture 236"/>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grpSp>
                <p:nvGrpSpPr>
                  <p:cNvPr id="13314" name="Group 237"/>
                  <p:cNvGrpSpPr>
                    <a:grpSpLocks/>
                  </p:cNvGrpSpPr>
                  <p:nvPr/>
                </p:nvGrpSpPr>
                <p:grpSpPr bwMode="auto">
                  <a:xfrm>
                    <a:off x="1679" y="2059"/>
                    <a:ext cx="356" cy="573"/>
                    <a:chOff x="1299" y="2300"/>
                    <a:chExt cx="356" cy="471"/>
                  </a:xfrm>
                </p:grpSpPr>
                <p:grpSp>
                  <p:nvGrpSpPr>
                    <p:cNvPr id="13319" name="Group 238"/>
                    <p:cNvGrpSpPr>
                      <a:grpSpLocks/>
                    </p:cNvGrpSpPr>
                    <p:nvPr/>
                  </p:nvGrpSpPr>
                  <p:grpSpPr bwMode="auto">
                    <a:xfrm>
                      <a:off x="1299" y="2300"/>
                      <a:ext cx="201" cy="471"/>
                      <a:chOff x="1299" y="2300"/>
                      <a:chExt cx="201" cy="471"/>
                    </a:xfrm>
                  </p:grpSpPr>
                  <p:pic>
                    <p:nvPicPr>
                      <p:cNvPr id="35163" name="Picture 239"/>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164" name="Picture 240"/>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nvGrpSpPr>
                    <p:cNvPr id="13320" name="Group 241"/>
                    <p:cNvGrpSpPr>
                      <a:grpSpLocks/>
                    </p:cNvGrpSpPr>
                    <p:nvPr/>
                  </p:nvGrpSpPr>
                  <p:grpSpPr bwMode="auto">
                    <a:xfrm>
                      <a:off x="1454" y="2300"/>
                      <a:ext cx="201" cy="471"/>
                      <a:chOff x="1299" y="2300"/>
                      <a:chExt cx="201" cy="471"/>
                    </a:xfrm>
                  </p:grpSpPr>
                  <p:pic>
                    <p:nvPicPr>
                      <p:cNvPr id="35161" name="Picture 242"/>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162" name="Picture 243"/>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grpSp>
            <p:grpSp>
              <p:nvGrpSpPr>
                <p:cNvPr id="13321" name="Group 244"/>
                <p:cNvGrpSpPr>
                  <a:grpSpLocks/>
                </p:cNvGrpSpPr>
                <p:nvPr/>
              </p:nvGrpSpPr>
              <p:grpSpPr bwMode="auto">
                <a:xfrm>
                  <a:off x="1991" y="2048"/>
                  <a:ext cx="667" cy="573"/>
                  <a:chOff x="1368" y="2059"/>
                  <a:chExt cx="667" cy="573"/>
                </a:xfrm>
              </p:grpSpPr>
              <p:grpSp>
                <p:nvGrpSpPr>
                  <p:cNvPr id="13322" name="Group 245"/>
                  <p:cNvGrpSpPr>
                    <a:grpSpLocks/>
                  </p:cNvGrpSpPr>
                  <p:nvPr/>
                </p:nvGrpSpPr>
                <p:grpSpPr bwMode="auto">
                  <a:xfrm>
                    <a:off x="1368" y="2059"/>
                    <a:ext cx="356" cy="573"/>
                    <a:chOff x="1299" y="2300"/>
                    <a:chExt cx="356" cy="471"/>
                  </a:xfrm>
                </p:grpSpPr>
                <p:grpSp>
                  <p:nvGrpSpPr>
                    <p:cNvPr id="13323" name="Group 246"/>
                    <p:cNvGrpSpPr>
                      <a:grpSpLocks/>
                    </p:cNvGrpSpPr>
                    <p:nvPr/>
                  </p:nvGrpSpPr>
                  <p:grpSpPr bwMode="auto">
                    <a:xfrm>
                      <a:off x="1299" y="2300"/>
                      <a:ext cx="201" cy="471"/>
                      <a:chOff x="1299" y="2300"/>
                      <a:chExt cx="201" cy="471"/>
                    </a:xfrm>
                  </p:grpSpPr>
                  <p:pic>
                    <p:nvPicPr>
                      <p:cNvPr id="35155" name="Picture 247"/>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156" name="Picture 248"/>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nvGrpSpPr>
                    <p:cNvPr id="13328" name="Group 249"/>
                    <p:cNvGrpSpPr>
                      <a:grpSpLocks/>
                    </p:cNvGrpSpPr>
                    <p:nvPr/>
                  </p:nvGrpSpPr>
                  <p:grpSpPr bwMode="auto">
                    <a:xfrm>
                      <a:off x="1454" y="2300"/>
                      <a:ext cx="201" cy="471"/>
                      <a:chOff x="1299" y="2300"/>
                      <a:chExt cx="201" cy="471"/>
                    </a:xfrm>
                  </p:grpSpPr>
                  <p:pic>
                    <p:nvPicPr>
                      <p:cNvPr id="35153" name="Picture 250"/>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154" name="Picture 251"/>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grpSp>
                <p:nvGrpSpPr>
                  <p:cNvPr id="13337" name="Group 252"/>
                  <p:cNvGrpSpPr>
                    <a:grpSpLocks/>
                  </p:cNvGrpSpPr>
                  <p:nvPr/>
                </p:nvGrpSpPr>
                <p:grpSpPr bwMode="auto">
                  <a:xfrm>
                    <a:off x="1679" y="2059"/>
                    <a:ext cx="356" cy="573"/>
                    <a:chOff x="1299" y="2300"/>
                    <a:chExt cx="356" cy="471"/>
                  </a:xfrm>
                </p:grpSpPr>
                <p:grpSp>
                  <p:nvGrpSpPr>
                    <p:cNvPr id="13338" name="Group 253"/>
                    <p:cNvGrpSpPr>
                      <a:grpSpLocks/>
                    </p:cNvGrpSpPr>
                    <p:nvPr/>
                  </p:nvGrpSpPr>
                  <p:grpSpPr bwMode="auto">
                    <a:xfrm>
                      <a:off x="1299" y="2300"/>
                      <a:ext cx="201" cy="471"/>
                      <a:chOff x="1299" y="2300"/>
                      <a:chExt cx="201" cy="471"/>
                    </a:xfrm>
                  </p:grpSpPr>
                  <p:pic>
                    <p:nvPicPr>
                      <p:cNvPr id="35149" name="Picture 254"/>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150" name="Picture 255"/>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nvGrpSpPr>
                    <p:cNvPr id="13339" name="Group 256"/>
                    <p:cNvGrpSpPr>
                      <a:grpSpLocks/>
                    </p:cNvGrpSpPr>
                    <p:nvPr/>
                  </p:nvGrpSpPr>
                  <p:grpSpPr bwMode="auto">
                    <a:xfrm>
                      <a:off x="1454" y="2300"/>
                      <a:ext cx="201" cy="471"/>
                      <a:chOff x="1299" y="2300"/>
                      <a:chExt cx="201" cy="471"/>
                    </a:xfrm>
                  </p:grpSpPr>
                  <p:pic>
                    <p:nvPicPr>
                      <p:cNvPr id="35147" name="Picture 257"/>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148" name="Picture 258"/>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grpSp>
          </p:grpSp>
          <p:grpSp>
            <p:nvGrpSpPr>
              <p:cNvPr id="13340" name="Group 259"/>
              <p:cNvGrpSpPr>
                <a:grpSpLocks/>
              </p:cNvGrpSpPr>
              <p:nvPr/>
            </p:nvGrpSpPr>
            <p:grpSpPr bwMode="auto">
              <a:xfrm>
                <a:off x="2248" y="3085"/>
                <a:ext cx="362" cy="165"/>
                <a:chOff x="1368" y="2048"/>
                <a:chExt cx="1290" cy="573"/>
              </a:xfrm>
            </p:grpSpPr>
            <p:grpSp>
              <p:nvGrpSpPr>
                <p:cNvPr id="13341" name="Group 260"/>
                <p:cNvGrpSpPr>
                  <a:grpSpLocks/>
                </p:cNvGrpSpPr>
                <p:nvPr/>
              </p:nvGrpSpPr>
              <p:grpSpPr bwMode="auto">
                <a:xfrm>
                  <a:off x="1368" y="2048"/>
                  <a:ext cx="667" cy="573"/>
                  <a:chOff x="1368" y="2059"/>
                  <a:chExt cx="667" cy="573"/>
                </a:xfrm>
              </p:grpSpPr>
              <p:grpSp>
                <p:nvGrpSpPr>
                  <p:cNvPr id="13342" name="Group 261"/>
                  <p:cNvGrpSpPr>
                    <a:grpSpLocks/>
                  </p:cNvGrpSpPr>
                  <p:nvPr/>
                </p:nvGrpSpPr>
                <p:grpSpPr bwMode="auto">
                  <a:xfrm>
                    <a:off x="1368" y="2059"/>
                    <a:ext cx="356" cy="573"/>
                    <a:chOff x="1299" y="2300"/>
                    <a:chExt cx="356" cy="471"/>
                  </a:xfrm>
                </p:grpSpPr>
                <p:grpSp>
                  <p:nvGrpSpPr>
                    <p:cNvPr id="13343" name="Group 262"/>
                    <p:cNvGrpSpPr>
                      <a:grpSpLocks/>
                    </p:cNvGrpSpPr>
                    <p:nvPr/>
                  </p:nvGrpSpPr>
                  <p:grpSpPr bwMode="auto">
                    <a:xfrm>
                      <a:off x="1299" y="2300"/>
                      <a:ext cx="201" cy="471"/>
                      <a:chOff x="1299" y="2300"/>
                      <a:chExt cx="201" cy="471"/>
                    </a:xfrm>
                  </p:grpSpPr>
                  <p:pic>
                    <p:nvPicPr>
                      <p:cNvPr id="35139" name="Picture 263"/>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140" name="Picture 264"/>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nvGrpSpPr>
                    <p:cNvPr id="13344" name="Group 265"/>
                    <p:cNvGrpSpPr>
                      <a:grpSpLocks/>
                    </p:cNvGrpSpPr>
                    <p:nvPr/>
                  </p:nvGrpSpPr>
                  <p:grpSpPr bwMode="auto">
                    <a:xfrm>
                      <a:off x="1454" y="2300"/>
                      <a:ext cx="201" cy="471"/>
                      <a:chOff x="1299" y="2300"/>
                      <a:chExt cx="201" cy="471"/>
                    </a:xfrm>
                  </p:grpSpPr>
                  <p:pic>
                    <p:nvPicPr>
                      <p:cNvPr id="35137" name="Picture 266"/>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138" name="Picture 267"/>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grpSp>
                <p:nvGrpSpPr>
                  <p:cNvPr id="13345" name="Group 268"/>
                  <p:cNvGrpSpPr>
                    <a:grpSpLocks/>
                  </p:cNvGrpSpPr>
                  <p:nvPr/>
                </p:nvGrpSpPr>
                <p:grpSpPr bwMode="auto">
                  <a:xfrm>
                    <a:off x="1679" y="2059"/>
                    <a:ext cx="356" cy="573"/>
                    <a:chOff x="1299" y="2300"/>
                    <a:chExt cx="356" cy="471"/>
                  </a:xfrm>
                </p:grpSpPr>
                <p:grpSp>
                  <p:nvGrpSpPr>
                    <p:cNvPr id="13346" name="Group 269"/>
                    <p:cNvGrpSpPr>
                      <a:grpSpLocks/>
                    </p:cNvGrpSpPr>
                    <p:nvPr/>
                  </p:nvGrpSpPr>
                  <p:grpSpPr bwMode="auto">
                    <a:xfrm>
                      <a:off x="1299" y="2300"/>
                      <a:ext cx="201" cy="471"/>
                      <a:chOff x="1299" y="2300"/>
                      <a:chExt cx="201" cy="471"/>
                    </a:xfrm>
                  </p:grpSpPr>
                  <p:pic>
                    <p:nvPicPr>
                      <p:cNvPr id="35133" name="Picture 270"/>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134" name="Picture 271"/>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nvGrpSpPr>
                    <p:cNvPr id="13350" name="Group 272"/>
                    <p:cNvGrpSpPr>
                      <a:grpSpLocks/>
                    </p:cNvGrpSpPr>
                    <p:nvPr/>
                  </p:nvGrpSpPr>
                  <p:grpSpPr bwMode="auto">
                    <a:xfrm>
                      <a:off x="1454" y="2300"/>
                      <a:ext cx="201" cy="471"/>
                      <a:chOff x="1299" y="2300"/>
                      <a:chExt cx="201" cy="471"/>
                    </a:xfrm>
                  </p:grpSpPr>
                  <p:pic>
                    <p:nvPicPr>
                      <p:cNvPr id="35131" name="Picture 273"/>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132" name="Picture 274"/>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grpSp>
            <p:grpSp>
              <p:nvGrpSpPr>
                <p:cNvPr id="13351" name="Group 275"/>
                <p:cNvGrpSpPr>
                  <a:grpSpLocks/>
                </p:cNvGrpSpPr>
                <p:nvPr/>
              </p:nvGrpSpPr>
              <p:grpSpPr bwMode="auto">
                <a:xfrm>
                  <a:off x="1991" y="2048"/>
                  <a:ext cx="667" cy="573"/>
                  <a:chOff x="1368" y="2059"/>
                  <a:chExt cx="667" cy="573"/>
                </a:xfrm>
              </p:grpSpPr>
              <p:grpSp>
                <p:nvGrpSpPr>
                  <p:cNvPr id="13352" name="Group 276"/>
                  <p:cNvGrpSpPr>
                    <a:grpSpLocks/>
                  </p:cNvGrpSpPr>
                  <p:nvPr/>
                </p:nvGrpSpPr>
                <p:grpSpPr bwMode="auto">
                  <a:xfrm>
                    <a:off x="1368" y="2059"/>
                    <a:ext cx="356" cy="573"/>
                    <a:chOff x="1299" y="2300"/>
                    <a:chExt cx="356" cy="471"/>
                  </a:xfrm>
                </p:grpSpPr>
                <p:grpSp>
                  <p:nvGrpSpPr>
                    <p:cNvPr id="13353" name="Group 277"/>
                    <p:cNvGrpSpPr>
                      <a:grpSpLocks/>
                    </p:cNvGrpSpPr>
                    <p:nvPr/>
                  </p:nvGrpSpPr>
                  <p:grpSpPr bwMode="auto">
                    <a:xfrm>
                      <a:off x="1299" y="2300"/>
                      <a:ext cx="201" cy="471"/>
                      <a:chOff x="1299" y="2300"/>
                      <a:chExt cx="201" cy="471"/>
                    </a:xfrm>
                  </p:grpSpPr>
                  <p:pic>
                    <p:nvPicPr>
                      <p:cNvPr id="35125" name="Picture 278"/>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126" name="Picture 279"/>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nvGrpSpPr>
                    <p:cNvPr id="13355" name="Group 280"/>
                    <p:cNvGrpSpPr>
                      <a:grpSpLocks/>
                    </p:cNvGrpSpPr>
                    <p:nvPr/>
                  </p:nvGrpSpPr>
                  <p:grpSpPr bwMode="auto">
                    <a:xfrm>
                      <a:off x="1454" y="2300"/>
                      <a:ext cx="201" cy="471"/>
                      <a:chOff x="1299" y="2300"/>
                      <a:chExt cx="201" cy="471"/>
                    </a:xfrm>
                  </p:grpSpPr>
                  <p:pic>
                    <p:nvPicPr>
                      <p:cNvPr id="35123" name="Picture 281"/>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124" name="Picture 282"/>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grpSp>
                <p:nvGrpSpPr>
                  <p:cNvPr id="13357" name="Group 283"/>
                  <p:cNvGrpSpPr>
                    <a:grpSpLocks/>
                  </p:cNvGrpSpPr>
                  <p:nvPr/>
                </p:nvGrpSpPr>
                <p:grpSpPr bwMode="auto">
                  <a:xfrm>
                    <a:off x="1679" y="2059"/>
                    <a:ext cx="356" cy="573"/>
                    <a:chOff x="1299" y="2300"/>
                    <a:chExt cx="356" cy="471"/>
                  </a:xfrm>
                </p:grpSpPr>
                <p:grpSp>
                  <p:nvGrpSpPr>
                    <p:cNvPr id="13358" name="Group 284"/>
                    <p:cNvGrpSpPr>
                      <a:grpSpLocks/>
                    </p:cNvGrpSpPr>
                    <p:nvPr/>
                  </p:nvGrpSpPr>
                  <p:grpSpPr bwMode="auto">
                    <a:xfrm>
                      <a:off x="1299" y="2300"/>
                      <a:ext cx="201" cy="471"/>
                      <a:chOff x="1299" y="2300"/>
                      <a:chExt cx="201" cy="471"/>
                    </a:xfrm>
                  </p:grpSpPr>
                  <p:pic>
                    <p:nvPicPr>
                      <p:cNvPr id="35119" name="Picture 285"/>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120" name="Picture 286"/>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nvGrpSpPr>
                    <p:cNvPr id="13359" name="Group 287"/>
                    <p:cNvGrpSpPr>
                      <a:grpSpLocks/>
                    </p:cNvGrpSpPr>
                    <p:nvPr/>
                  </p:nvGrpSpPr>
                  <p:grpSpPr bwMode="auto">
                    <a:xfrm>
                      <a:off x="1454" y="2300"/>
                      <a:ext cx="201" cy="471"/>
                      <a:chOff x="1299" y="2300"/>
                      <a:chExt cx="201" cy="471"/>
                    </a:xfrm>
                  </p:grpSpPr>
                  <p:pic>
                    <p:nvPicPr>
                      <p:cNvPr id="35117" name="Picture 288"/>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118" name="Picture 289"/>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grpSp>
          </p:grpSp>
          <p:grpSp>
            <p:nvGrpSpPr>
              <p:cNvPr id="13360" name="Group 290"/>
              <p:cNvGrpSpPr>
                <a:grpSpLocks/>
              </p:cNvGrpSpPr>
              <p:nvPr/>
            </p:nvGrpSpPr>
            <p:grpSpPr bwMode="auto">
              <a:xfrm>
                <a:off x="2248" y="2920"/>
                <a:ext cx="362" cy="165"/>
                <a:chOff x="1368" y="2048"/>
                <a:chExt cx="1290" cy="573"/>
              </a:xfrm>
            </p:grpSpPr>
            <p:grpSp>
              <p:nvGrpSpPr>
                <p:cNvPr id="13361" name="Group 291"/>
                <p:cNvGrpSpPr>
                  <a:grpSpLocks/>
                </p:cNvGrpSpPr>
                <p:nvPr/>
              </p:nvGrpSpPr>
              <p:grpSpPr bwMode="auto">
                <a:xfrm>
                  <a:off x="1368" y="2048"/>
                  <a:ext cx="667" cy="573"/>
                  <a:chOff x="1368" y="2059"/>
                  <a:chExt cx="667" cy="573"/>
                </a:xfrm>
              </p:grpSpPr>
              <p:grpSp>
                <p:nvGrpSpPr>
                  <p:cNvPr id="13362" name="Group 292"/>
                  <p:cNvGrpSpPr>
                    <a:grpSpLocks/>
                  </p:cNvGrpSpPr>
                  <p:nvPr/>
                </p:nvGrpSpPr>
                <p:grpSpPr bwMode="auto">
                  <a:xfrm>
                    <a:off x="1368" y="2059"/>
                    <a:ext cx="356" cy="573"/>
                    <a:chOff x="1299" y="2300"/>
                    <a:chExt cx="356" cy="471"/>
                  </a:xfrm>
                </p:grpSpPr>
                <p:grpSp>
                  <p:nvGrpSpPr>
                    <p:cNvPr id="13366" name="Group 293"/>
                    <p:cNvGrpSpPr>
                      <a:grpSpLocks/>
                    </p:cNvGrpSpPr>
                    <p:nvPr/>
                  </p:nvGrpSpPr>
                  <p:grpSpPr bwMode="auto">
                    <a:xfrm>
                      <a:off x="1299" y="2300"/>
                      <a:ext cx="201" cy="471"/>
                      <a:chOff x="1299" y="2300"/>
                      <a:chExt cx="201" cy="471"/>
                    </a:xfrm>
                  </p:grpSpPr>
                  <p:pic>
                    <p:nvPicPr>
                      <p:cNvPr id="35109" name="Picture 294"/>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110" name="Picture 295"/>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nvGrpSpPr>
                    <p:cNvPr id="13369" name="Group 296"/>
                    <p:cNvGrpSpPr>
                      <a:grpSpLocks/>
                    </p:cNvGrpSpPr>
                    <p:nvPr/>
                  </p:nvGrpSpPr>
                  <p:grpSpPr bwMode="auto">
                    <a:xfrm>
                      <a:off x="1454" y="2300"/>
                      <a:ext cx="201" cy="471"/>
                      <a:chOff x="1299" y="2300"/>
                      <a:chExt cx="201" cy="471"/>
                    </a:xfrm>
                  </p:grpSpPr>
                  <p:pic>
                    <p:nvPicPr>
                      <p:cNvPr id="35107" name="Picture 297"/>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108" name="Picture 298"/>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grpSp>
                <p:nvGrpSpPr>
                  <p:cNvPr id="13370" name="Group 299"/>
                  <p:cNvGrpSpPr>
                    <a:grpSpLocks/>
                  </p:cNvGrpSpPr>
                  <p:nvPr/>
                </p:nvGrpSpPr>
                <p:grpSpPr bwMode="auto">
                  <a:xfrm>
                    <a:off x="1679" y="2059"/>
                    <a:ext cx="356" cy="573"/>
                    <a:chOff x="1299" y="2300"/>
                    <a:chExt cx="356" cy="471"/>
                  </a:xfrm>
                </p:grpSpPr>
                <p:grpSp>
                  <p:nvGrpSpPr>
                    <p:cNvPr id="13372" name="Group 300"/>
                    <p:cNvGrpSpPr>
                      <a:grpSpLocks/>
                    </p:cNvGrpSpPr>
                    <p:nvPr/>
                  </p:nvGrpSpPr>
                  <p:grpSpPr bwMode="auto">
                    <a:xfrm>
                      <a:off x="1299" y="2300"/>
                      <a:ext cx="201" cy="471"/>
                      <a:chOff x="1299" y="2300"/>
                      <a:chExt cx="201" cy="471"/>
                    </a:xfrm>
                  </p:grpSpPr>
                  <p:pic>
                    <p:nvPicPr>
                      <p:cNvPr id="35103" name="Picture 301"/>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104" name="Picture 302"/>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nvGrpSpPr>
                    <p:cNvPr id="13375" name="Group 303"/>
                    <p:cNvGrpSpPr>
                      <a:grpSpLocks/>
                    </p:cNvGrpSpPr>
                    <p:nvPr/>
                  </p:nvGrpSpPr>
                  <p:grpSpPr bwMode="auto">
                    <a:xfrm>
                      <a:off x="1454" y="2300"/>
                      <a:ext cx="201" cy="471"/>
                      <a:chOff x="1299" y="2300"/>
                      <a:chExt cx="201" cy="471"/>
                    </a:xfrm>
                  </p:grpSpPr>
                  <p:pic>
                    <p:nvPicPr>
                      <p:cNvPr id="35101" name="Picture 304"/>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102" name="Picture 305"/>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grpSp>
            <p:grpSp>
              <p:nvGrpSpPr>
                <p:cNvPr id="13376" name="Group 306"/>
                <p:cNvGrpSpPr>
                  <a:grpSpLocks/>
                </p:cNvGrpSpPr>
                <p:nvPr/>
              </p:nvGrpSpPr>
              <p:grpSpPr bwMode="auto">
                <a:xfrm>
                  <a:off x="1991" y="2048"/>
                  <a:ext cx="667" cy="573"/>
                  <a:chOff x="1368" y="2059"/>
                  <a:chExt cx="667" cy="573"/>
                </a:xfrm>
              </p:grpSpPr>
              <p:grpSp>
                <p:nvGrpSpPr>
                  <p:cNvPr id="13377" name="Group 307"/>
                  <p:cNvGrpSpPr>
                    <a:grpSpLocks/>
                  </p:cNvGrpSpPr>
                  <p:nvPr/>
                </p:nvGrpSpPr>
                <p:grpSpPr bwMode="auto">
                  <a:xfrm>
                    <a:off x="1368" y="2059"/>
                    <a:ext cx="356" cy="573"/>
                    <a:chOff x="1299" y="2300"/>
                    <a:chExt cx="356" cy="471"/>
                  </a:xfrm>
                </p:grpSpPr>
                <p:grpSp>
                  <p:nvGrpSpPr>
                    <p:cNvPr id="13378" name="Group 308"/>
                    <p:cNvGrpSpPr>
                      <a:grpSpLocks/>
                    </p:cNvGrpSpPr>
                    <p:nvPr/>
                  </p:nvGrpSpPr>
                  <p:grpSpPr bwMode="auto">
                    <a:xfrm>
                      <a:off x="1299" y="2300"/>
                      <a:ext cx="201" cy="471"/>
                      <a:chOff x="1299" y="2300"/>
                      <a:chExt cx="201" cy="471"/>
                    </a:xfrm>
                  </p:grpSpPr>
                  <p:pic>
                    <p:nvPicPr>
                      <p:cNvPr id="35095" name="Picture 309"/>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096" name="Picture 310"/>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nvGrpSpPr>
                    <p:cNvPr id="13379" name="Group 311"/>
                    <p:cNvGrpSpPr>
                      <a:grpSpLocks/>
                    </p:cNvGrpSpPr>
                    <p:nvPr/>
                  </p:nvGrpSpPr>
                  <p:grpSpPr bwMode="auto">
                    <a:xfrm>
                      <a:off x="1454" y="2300"/>
                      <a:ext cx="201" cy="471"/>
                      <a:chOff x="1299" y="2300"/>
                      <a:chExt cx="201" cy="471"/>
                    </a:xfrm>
                  </p:grpSpPr>
                  <p:pic>
                    <p:nvPicPr>
                      <p:cNvPr id="35093" name="Picture 312"/>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094" name="Picture 313"/>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grpSp>
                <p:nvGrpSpPr>
                  <p:cNvPr id="13381" name="Group 314"/>
                  <p:cNvGrpSpPr>
                    <a:grpSpLocks/>
                  </p:cNvGrpSpPr>
                  <p:nvPr/>
                </p:nvGrpSpPr>
                <p:grpSpPr bwMode="auto">
                  <a:xfrm>
                    <a:off x="1679" y="2059"/>
                    <a:ext cx="356" cy="573"/>
                    <a:chOff x="1299" y="2300"/>
                    <a:chExt cx="356" cy="471"/>
                  </a:xfrm>
                </p:grpSpPr>
                <p:grpSp>
                  <p:nvGrpSpPr>
                    <p:cNvPr id="13383" name="Group 315"/>
                    <p:cNvGrpSpPr>
                      <a:grpSpLocks/>
                    </p:cNvGrpSpPr>
                    <p:nvPr/>
                  </p:nvGrpSpPr>
                  <p:grpSpPr bwMode="auto">
                    <a:xfrm>
                      <a:off x="1299" y="2300"/>
                      <a:ext cx="201" cy="471"/>
                      <a:chOff x="1299" y="2300"/>
                      <a:chExt cx="201" cy="471"/>
                    </a:xfrm>
                  </p:grpSpPr>
                  <p:pic>
                    <p:nvPicPr>
                      <p:cNvPr id="35089" name="Picture 316"/>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090" name="Picture 317"/>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nvGrpSpPr>
                    <p:cNvPr id="13384" name="Group 318"/>
                    <p:cNvGrpSpPr>
                      <a:grpSpLocks/>
                    </p:cNvGrpSpPr>
                    <p:nvPr/>
                  </p:nvGrpSpPr>
                  <p:grpSpPr bwMode="auto">
                    <a:xfrm>
                      <a:off x="1454" y="2300"/>
                      <a:ext cx="201" cy="471"/>
                      <a:chOff x="1299" y="2300"/>
                      <a:chExt cx="201" cy="471"/>
                    </a:xfrm>
                  </p:grpSpPr>
                  <p:pic>
                    <p:nvPicPr>
                      <p:cNvPr id="35087" name="Picture 319"/>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088" name="Picture 320"/>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grpSp>
          </p:grpSp>
        </p:grpSp>
      </p:grpSp>
      <p:pic>
        <p:nvPicPr>
          <p:cNvPr id="34868" name="Picture 321"/>
          <p:cNvPicPr>
            <a:picLocks noChangeAspect="1" noChangeArrowheads="1"/>
          </p:cNvPicPr>
          <p:nvPr/>
        </p:nvPicPr>
        <p:blipFill>
          <a:blip r:embed="rId4" cstate="print"/>
          <a:srcRect/>
          <a:stretch>
            <a:fillRect/>
          </a:stretch>
        </p:blipFill>
        <p:spPr bwMode="auto">
          <a:xfrm>
            <a:off x="3035300" y="4452938"/>
            <a:ext cx="412750" cy="401637"/>
          </a:xfrm>
          <a:prstGeom prst="rect">
            <a:avLst/>
          </a:prstGeom>
          <a:noFill/>
          <a:ln w="9525">
            <a:noFill/>
            <a:miter lim="800000"/>
            <a:headEnd/>
            <a:tailEnd/>
          </a:ln>
        </p:spPr>
      </p:pic>
      <p:sp>
        <p:nvSpPr>
          <p:cNvPr id="13363" name="Text Box 323"/>
          <p:cNvSpPr txBox="1">
            <a:spLocks noChangeArrowheads="1"/>
          </p:cNvSpPr>
          <p:nvPr/>
        </p:nvSpPr>
        <p:spPr bwMode="auto">
          <a:xfrm>
            <a:off x="3143250" y="2620963"/>
            <a:ext cx="1250950" cy="457200"/>
          </a:xfrm>
          <a:prstGeom prst="rect">
            <a:avLst/>
          </a:prstGeom>
          <a:noFill/>
          <a:ln w="12700">
            <a:noFill/>
            <a:miter lim="800000"/>
            <a:headEnd/>
            <a:tailEnd/>
          </a:ln>
        </p:spPr>
        <p:txBody>
          <a:bodyPr anchor="ctr" anchorCtr="1">
            <a:spAutoFit/>
          </a:bodyPr>
          <a:lstStyle/>
          <a:p>
            <a:pPr algn="ctr">
              <a:spcBef>
                <a:spcPct val="50000"/>
              </a:spcBef>
              <a:defRPr/>
            </a:pPr>
            <a:r>
              <a:rPr lang="en-US" sz="1200">
                <a:latin typeface="+mn-lt"/>
                <a:ea typeface="+mn-ea"/>
              </a:rPr>
              <a:t>10 GbE        NetIron MLX </a:t>
            </a:r>
          </a:p>
        </p:txBody>
      </p:sp>
      <p:cxnSp>
        <p:nvCxnSpPr>
          <p:cNvPr id="13364" name="AutoShape 329"/>
          <p:cNvCxnSpPr>
            <a:cxnSpLocks noChangeShapeType="1"/>
          </p:cNvCxnSpPr>
          <p:nvPr/>
        </p:nvCxnSpPr>
        <p:spPr bwMode="auto">
          <a:xfrm rot="16200000" flipH="1">
            <a:off x="5589587" y="5026026"/>
            <a:ext cx="512763" cy="169862"/>
          </a:xfrm>
          <a:prstGeom prst="bentConnector2">
            <a:avLst/>
          </a:prstGeom>
          <a:noFill/>
          <a:ln w="38100">
            <a:solidFill>
              <a:schemeClr val="accent2">
                <a:lumMod val="60000"/>
                <a:lumOff val="40000"/>
              </a:schemeClr>
            </a:solidFill>
            <a:miter lim="800000"/>
            <a:headEnd type="oval" w="med" len="med"/>
            <a:tailEnd type="oval" w="med" len="med"/>
          </a:ln>
        </p:spPr>
      </p:cxnSp>
      <p:cxnSp>
        <p:nvCxnSpPr>
          <p:cNvPr id="13365" name="AutoShape 330"/>
          <p:cNvCxnSpPr>
            <a:cxnSpLocks noChangeShapeType="1"/>
          </p:cNvCxnSpPr>
          <p:nvPr/>
        </p:nvCxnSpPr>
        <p:spPr bwMode="auto">
          <a:xfrm rot="10800000">
            <a:off x="5761038" y="4854575"/>
            <a:ext cx="169862" cy="357188"/>
          </a:xfrm>
          <a:prstGeom prst="bentConnector2">
            <a:avLst/>
          </a:prstGeom>
          <a:noFill/>
          <a:ln w="38100">
            <a:solidFill>
              <a:schemeClr val="accent2">
                <a:lumMod val="60000"/>
                <a:lumOff val="40000"/>
              </a:schemeClr>
            </a:solidFill>
            <a:miter lim="800000"/>
            <a:headEnd type="oval" w="med" len="med"/>
            <a:tailEnd type="oval" w="med" len="med"/>
          </a:ln>
        </p:spPr>
      </p:cxnSp>
      <p:cxnSp>
        <p:nvCxnSpPr>
          <p:cNvPr id="34872" name="AutoShape 331"/>
          <p:cNvCxnSpPr>
            <a:cxnSpLocks noChangeShapeType="1"/>
          </p:cNvCxnSpPr>
          <p:nvPr/>
        </p:nvCxnSpPr>
        <p:spPr bwMode="auto">
          <a:xfrm rot="10800000">
            <a:off x="3962400" y="3398838"/>
            <a:ext cx="1798638" cy="1200150"/>
          </a:xfrm>
          <a:prstGeom prst="straightConnector1">
            <a:avLst/>
          </a:prstGeom>
          <a:noFill/>
          <a:ln w="38100">
            <a:solidFill>
              <a:srgbClr val="FF0000">
                <a:alpha val="79999"/>
              </a:srgbClr>
            </a:solidFill>
            <a:round/>
            <a:headEnd type="oval" w="med" len="med"/>
            <a:tailEnd type="oval" w="med" len="med"/>
          </a:ln>
        </p:spPr>
      </p:cxnSp>
      <p:cxnSp>
        <p:nvCxnSpPr>
          <p:cNvPr id="13367" name="AutoShape 332"/>
          <p:cNvCxnSpPr>
            <a:cxnSpLocks noChangeShapeType="1"/>
          </p:cNvCxnSpPr>
          <p:nvPr/>
        </p:nvCxnSpPr>
        <p:spPr bwMode="auto">
          <a:xfrm rot="16200000" flipH="1">
            <a:off x="5511006" y="5104607"/>
            <a:ext cx="669925" cy="169862"/>
          </a:xfrm>
          <a:prstGeom prst="bentConnector2">
            <a:avLst/>
          </a:prstGeom>
          <a:noFill/>
          <a:ln w="38100">
            <a:solidFill>
              <a:schemeClr val="accent2">
                <a:lumMod val="60000"/>
                <a:lumOff val="40000"/>
              </a:schemeClr>
            </a:solidFill>
            <a:miter lim="800000"/>
            <a:headEnd type="oval" w="med" len="med"/>
            <a:tailEnd type="oval" w="med" len="med"/>
          </a:ln>
        </p:spPr>
      </p:cxnSp>
      <p:cxnSp>
        <p:nvCxnSpPr>
          <p:cNvPr id="13368" name="AutoShape 333"/>
          <p:cNvCxnSpPr>
            <a:cxnSpLocks noChangeShapeType="1"/>
          </p:cNvCxnSpPr>
          <p:nvPr/>
        </p:nvCxnSpPr>
        <p:spPr bwMode="auto">
          <a:xfrm rot="16200000" flipH="1">
            <a:off x="5745162" y="4870451"/>
            <a:ext cx="201613" cy="169862"/>
          </a:xfrm>
          <a:prstGeom prst="bentConnector2">
            <a:avLst/>
          </a:prstGeom>
          <a:noFill/>
          <a:ln w="38100">
            <a:solidFill>
              <a:schemeClr val="accent2">
                <a:lumMod val="60000"/>
                <a:lumOff val="40000"/>
              </a:schemeClr>
            </a:solidFill>
            <a:miter lim="800000"/>
            <a:headEnd type="oval" w="med" len="med"/>
            <a:tailEnd type="oval" w="med" len="med"/>
          </a:ln>
        </p:spPr>
      </p:cxnSp>
      <p:grpSp>
        <p:nvGrpSpPr>
          <p:cNvPr id="13385" name="Group 334"/>
          <p:cNvGrpSpPr>
            <a:grpSpLocks/>
          </p:cNvGrpSpPr>
          <p:nvPr/>
        </p:nvGrpSpPr>
        <p:grpSpPr bwMode="auto">
          <a:xfrm>
            <a:off x="5919788" y="4872038"/>
            <a:ext cx="547687" cy="730250"/>
            <a:chOff x="2292" y="3020"/>
            <a:chExt cx="345" cy="460"/>
          </a:xfrm>
        </p:grpSpPr>
        <p:pic>
          <p:nvPicPr>
            <p:cNvPr id="34943" name="Picture 335"/>
            <p:cNvPicPr>
              <a:picLocks noChangeAspect="1" noChangeArrowheads="1"/>
            </p:cNvPicPr>
            <p:nvPr/>
          </p:nvPicPr>
          <p:blipFill>
            <a:blip r:embed="rId7" cstate="print"/>
            <a:srcRect/>
            <a:stretch>
              <a:fillRect/>
            </a:stretch>
          </p:blipFill>
          <p:spPr bwMode="auto">
            <a:xfrm>
              <a:off x="2292" y="3321"/>
              <a:ext cx="345" cy="150"/>
            </a:xfrm>
            <a:prstGeom prst="rect">
              <a:avLst/>
            </a:prstGeom>
            <a:noFill/>
            <a:ln w="9525">
              <a:noFill/>
              <a:miter lim="800000"/>
              <a:headEnd/>
              <a:tailEnd/>
            </a:ln>
          </p:spPr>
        </p:pic>
        <p:pic>
          <p:nvPicPr>
            <p:cNvPr id="34944" name="Picture 336"/>
            <p:cNvPicPr>
              <a:picLocks noChangeAspect="1" noChangeArrowheads="1"/>
            </p:cNvPicPr>
            <p:nvPr/>
          </p:nvPicPr>
          <p:blipFill>
            <a:blip r:embed="rId7" cstate="print"/>
            <a:srcRect/>
            <a:stretch>
              <a:fillRect/>
            </a:stretch>
          </p:blipFill>
          <p:spPr bwMode="auto">
            <a:xfrm>
              <a:off x="2292" y="3220"/>
              <a:ext cx="345" cy="150"/>
            </a:xfrm>
            <a:prstGeom prst="rect">
              <a:avLst/>
            </a:prstGeom>
            <a:noFill/>
            <a:ln w="9525">
              <a:noFill/>
              <a:miter lim="800000"/>
              <a:headEnd/>
              <a:tailEnd/>
            </a:ln>
          </p:spPr>
        </p:pic>
        <p:pic>
          <p:nvPicPr>
            <p:cNvPr id="34945" name="Picture 337"/>
            <p:cNvPicPr>
              <a:picLocks noChangeAspect="1" noChangeArrowheads="1"/>
            </p:cNvPicPr>
            <p:nvPr/>
          </p:nvPicPr>
          <p:blipFill>
            <a:blip r:embed="rId7" cstate="print"/>
            <a:srcRect/>
            <a:stretch>
              <a:fillRect/>
            </a:stretch>
          </p:blipFill>
          <p:spPr bwMode="auto">
            <a:xfrm>
              <a:off x="2292" y="3119"/>
              <a:ext cx="345" cy="150"/>
            </a:xfrm>
            <a:prstGeom prst="rect">
              <a:avLst/>
            </a:prstGeom>
            <a:noFill/>
            <a:ln w="9525">
              <a:noFill/>
              <a:miter lim="800000"/>
              <a:headEnd/>
              <a:tailEnd/>
            </a:ln>
          </p:spPr>
        </p:pic>
        <p:pic>
          <p:nvPicPr>
            <p:cNvPr id="34946" name="Picture 338"/>
            <p:cNvPicPr>
              <a:picLocks noChangeAspect="1" noChangeArrowheads="1"/>
            </p:cNvPicPr>
            <p:nvPr/>
          </p:nvPicPr>
          <p:blipFill>
            <a:blip r:embed="rId7" cstate="print"/>
            <a:srcRect/>
            <a:stretch>
              <a:fillRect/>
            </a:stretch>
          </p:blipFill>
          <p:spPr bwMode="auto">
            <a:xfrm>
              <a:off x="2292" y="3020"/>
              <a:ext cx="345" cy="150"/>
            </a:xfrm>
            <a:prstGeom prst="rect">
              <a:avLst/>
            </a:prstGeom>
            <a:noFill/>
            <a:ln w="9525">
              <a:noFill/>
              <a:miter lim="800000"/>
              <a:headEnd/>
              <a:tailEnd/>
            </a:ln>
          </p:spPr>
        </p:pic>
        <p:grpSp>
          <p:nvGrpSpPr>
            <p:cNvPr id="13386" name="Group 339"/>
            <p:cNvGrpSpPr>
              <a:grpSpLocks/>
            </p:cNvGrpSpPr>
            <p:nvPr/>
          </p:nvGrpSpPr>
          <p:grpSpPr bwMode="auto">
            <a:xfrm>
              <a:off x="2299" y="3087"/>
              <a:ext cx="257" cy="393"/>
              <a:chOff x="2248" y="2920"/>
              <a:chExt cx="362" cy="661"/>
            </a:xfrm>
          </p:grpSpPr>
          <p:grpSp>
            <p:nvGrpSpPr>
              <p:cNvPr id="13387" name="Group 340"/>
              <p:cNvGrpSpPr>
                <a:grpSpLocks/>
              </p:cNvGrpSpPr>
              <p:nvPr/>
            </p:nvGrpSpPr>
            <p:grpSpPr bwMode="auto">
              <a:xfrm>
                <a:off x="2248" y="3416"/>
                <a:ext cx="362" cy="165"/>
                <a:chOff x="1368" y="2048"/>
                <a:chExt cx="1290" cy="573"/>
              </a:xfrm>
            </p:grpSpPr>
            <p:grpSp>
              <p:nvGrpSpPr>
                <p:cNvPr id="13388" name="Group 341"/>
                <p:cNvGrpSpPr>
                  <a:grpSpLocks/>
                </p:cNvGrpSpPr>
                <p:nvPr/>
              </p:nvGrpSpPr>
              <p:grpSpPr bwMode="auto">
                <a:xfrm>
                  <a:off x="1368" y="2048"/>
                  <a:ext cx="667" cy="573"/>
                  <a:chOff x="1368" y="2059"/>
                  <a:chExt cx="667" cy="573"/>
                </a:xfrm>
              </p:grpSpPr>
              <p:grpSp>
                <p:nvGrpSpPr>
                  <p:cNvPr id="13389" name="Group 342"/>
                  <p:cNvGrpSpPr>
                    <a:grpSpLocks/>
                  </p:cNvGrpSpPr>
                  <p:nvPr/>
                </p:nvGrpSpPr>
                <p:grpSpPr bwMode="auto">
                  <a:xfrm>
                    <a:off x="1368" y="2059"/>
                    <a:ext cx="356" cy="573"/>
                    <a:chOff x="1299" y="2300"/>
                    <a:chExt cx="356" cy="471"/>
                  </a:xfrm>
                </p:grpSpPr>
                <p:grpSp>
                  <p:nvGrpSpPr>
                    <p:cNvPr id="13390" name="Group 343"/>
                    <p:cNvGrpSpPr>
                      <a:grpSpLocks/>
                    </p:cNvGrpSpPr>
                    <p:nvPr/>
                  </p:nvGrpSpPr>
                  <p:grpSpPr bwMode="auto">
                    <a:xfrm>
                      <a:off x="1299" y="2300"/>
                      <a:ext cx="201" cy="471"/>
                      <a:chOff x="1299" y="2300"/>
                      <a:chExt cx="201" cy="471"/>
                    </a:xfrm>
                  </p:grpSpPr>
                  <p:pic>
                    <p:nvPicPr>
                      <p:cNvPr id="35070" name="Picture 344"/>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071" name="Picture 345"/>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nvGrpSpPr>
                    <p:cNvPr id="13391" name="Group 346"/>
                    <p:cNvGrpSpPr>
                      <a:grpSpLocks/>
                    </p:cNvGrpSpPr>
                    <p:nvPr/>
                  </p:nvGrpSpPr>
                  <p:grpSpPr bwMode="auto">
                    <a:xfrm>
                      <a:off x="1454" y="2300"/>
                      <a:ext cx="201" cy="471"/>
                      <a:chOff x="1299" y="2300"/>
                      <a:chExt cx="201" cy="471"/>
                    </a:xfrm>
                  </p:grpSpPr>
                  <p:pic>
                    <p:nvPicPr>
                      <p:cNvPr id="35068" name="Picture 347"/>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069" name="Picture 348"/>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grpSp>
                <p:nvGrpSpPr>
                  <p:cNvPr id="13392" name="Group 349"/>
                  <p:cNvGrpSpPr>
                    <a:grpSpLocks/>
                  </p:cNvGrpSpPr>
                  <p:nvPr/>
                </p:nvGrpSpPr>
                <p:grpSpPr bwMode="auto">
                  <a:xfrm>
                    <a:off x="1679" y="2059"/>
                    <a:ext cx="356" cy="573"/>
                    <a:chOff x="1299" y="2300"/>
                    <a:chExt cx="356" cy="471"/>
                  </a:xfrm>
                </p:grpSpPr>
                <p:grpSp>
                  <p:nvGrpSpPr>
                    <p:cNvPr id="13393" name="Group 350"/>
                    <p:cNvGrpSpPr>
                      <a:grpSpLocks/>
                    </p:cNvGrpSpPr>
                    <p:nvPr/>
                  </p:nvGrpSpPr>
                  <p:grpSpPr bwMode="auto">
                    <a:xfrm>
                      <a:off x="1299" y="2300"/>
                      <a:ext cx="201" cy="471"/>
                      <a:chOff x="1299" y="2300"/>
                      <a:chExt cx="201" cy="471"/>
                    </a:xfrm>
                  </p:grpSpPr>
                  <p:pic>
                    <p:nvPicPr>
                      <p:cNvPr id="35064" name="Picture 351"/>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065" name="Picture 352"/>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nvGrpSpPr>
                    <p:cNvPr id="13394" name="Group 353"/>
                    <p:cNvGrpSpPr>
                      <a:grpSpLocks/>
                    </p:cNvGrpSpPr>
                    <p:nvPr/>
                  </p:nvGrpSpPr>
                  <p:grpSpPr bwMode="auto">
                    <a:xfrm>
                      <a:off x="1454" y="2300"/>
                      <a:ext cx="201" cy="471"/>
                      <a:chOff x="1299" y="2300"/>
                      <a:chExt cx="201" cy="471"/>
                    </a:xfrm>
                  </p:grpSpPr>
                  <p:pic>
                    <p:nvPicPr>
                      <p:cNvPr id="35062" name="Picture 354"/>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063" name="Picture 355"/>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grpSp>
            <p:grpSp>
              <p:nvGrpSpPr>
                <p:cNvPr id="13395" name="Group 356"/>
                <p:cNvGrpSpPr>
                  <a:grpSpLocks/>
                </p:cNvGrpSpPr>
                <p:nvPr/>
              </p:nvGrpSpPr>
              <p:grpSpPr bwMode="auto">
                <a:xfrm>
                  <a:off x="1991" y="2048"/>
                  <a:ext cx="667" cy="573"/>
                  <a:chOff x="1368" y="2059"/>
                  <a:chExt cx="667" cy="573"/>
                </a:xfrm>
              </p:grpSpPr>
              <p:grpSp>
                <p:nvGrpSpPr>
                  <p:cNvPr id="13396" name="Group 357"/>
                  <p:cNvGrpSpPr>
                    <a:grpSpLocks/>
                  </p:cNvGrpSpPr>
                  <p:nvPr/>
                </p:nvGrpSpPr>
                <p:grpSpPr bwMode="auto">
                  <a:xfrm>
                    <a:off x="1368" y="2059"/>
                    <a:ext cx="356" cy="573"/>
                    <a:chOff x="1299" y="2300"/>
                    <a:chExt cx="356" cy="471"/>
                  </a:xfrm>
                </p:grpSpPr>
                <p:grpSp>
                  <p:nvGrpSpPr>
                    <p:cNvPr id="13397" name="Group 358"/>
                    <p:cNvGrpSpPr>
                      <a:grpSpLocks/>
                    </p:cNvGrpSpPr>
                    <p:nvPr/>
                  </p:nvGrpSpPr>
                  <p:grpSpPr bwMode="auto">
                    <a:xfrm>
                      <a:off x="1299" y="2300"/>
                      <a:ext cx="201" cy="471"/>
                      <a:chOff x="1299" y="2300"/>
                      <a:chExt cx="201" cy="471"/>
                    </a:xfrm>
                  </p:grpSpPr>
                  <p:pic>
                    <p:nvPicPr>
                      <p:cNvPr id="35056" name="Picture 359"/>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057" name="Picture 360"/>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nvGrpSpPr>
                    <p:cNvPr id="13398" name="Group 361"/>
                    <p:cNvGrpSpPr>
                      <a:grpSpLocks/>
                    </p:cNvGrpSpPr>
                    <p:nvPr/>
                  </p:nvGrpSpPr>
                  <p:grpSpPr bwMode="auto">
                    <a:xfrm>
                      <a:off x="1454" y="2300"/>
                      <a:ext cx="201" cy="471"/>
                      <a:chOff x="1299" y="2300"/>
                      <a:chExt cx="201" cy="471"/>
                    </a:xfrm>
                  </p:grpSpPr>
                  <p:pic>
                    <p:nvPicPr>
                      <p:cNvPr id="35054" name="Picture 362"/>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055" name="Picture 363"/>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grpSp>
                <p:nvGrpSpPr>
                  <p:cNvPr id="13399" name="Group 364"/>
                  <p:cNvGrpSpPr>
                    <a:grpSpLocks/>
                  </p:cNvGrpSpPr>
                  <p:nvPr/>
                </p:nvGrpSpPr>
                <p:grpSpPr bwMode="auto">
                  <a:xfrm>
                    <a:off x="1679" y="2059"/>
                    <a:ext cx="356" cy="573"/>
                    <a:chOff x="1299" y="2300"/>
                    <a:chExt cx="356" cy="471"/>
                  </a:xfrm>
                </p:grpSpPr>
                <p:grpSp>
                  <p:nvGrpSpPr>
                    <p:cNvPr id="13400" name="Group 365"/>
                    <p:cNvGrpSpPr>
                      <a:grpSpLocks/>
                    </p:cNvGrpSpPr>
                    <p:nvPr/>
                  </p:nvGrpSpPr>
                  <p:grpSpPr bwMode="auto">
                    <a:xfrm>
                      <a:off x="1299" y="2300"/>
                      <a:ext cx="201" cy="471"/>
                      <a:chOff x="1299" y="2300"/>
                      <a:chExt cx="201" cy="471"/>
                    </a:xfrm>
                  </p:grpSpPr>
                  <p:pic>
                    <p:nvPicPr>
                      <p:cNvPr id="35050" name="Picture 366"/>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051" name="Picture 367"/>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nvGrpSpPr>
                    <p:cNvPr id="13402" name="Group 368"/>
                    <p:cNvGrpSpPr>
                      <a:grpSpLocks/>
                    </p:cNvGrpSpPr>
                    <p:nvPr/>
                  </p:nvGrpSpPr>
                  <p:grpSpPr bwMode="auto">
                    <a:xfrm>
                      <a:off x="1454" y="2300"/>
                      <a:ext cx="201" cy="471"/>
                      <a:chOff x="1299" y="2300"/>
                      <a:chExt cx="201" cy="471"/>
                    </a:xfrm>
                  </p:grpSpPr>
                  <p:pic>
                    <p:nvPicPr>
                      <p:cNvPr id="35048" name="Picture 369"/>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049" name="Picture 370"/>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grpSp>
          </p:grpSp>
          <p:grpSp>
            <p:nvGrpSpPr>
              <p:cNvPr id="13403" name="Group 371"/>
              <p:cNvGrpSpPr>
                <a:grpSpLocks/>
              </p:cNvGrpSpPr>
              <p:nvPr/>
            </p:nvGrpSpPr>
            <p:grpSpPr bwMode="auto">
              <a:xfrm>
                <a:off x="2248" y="3250"/>
                <a:ext cx="362" cy="165"/>
                <a:chOff x="1368" y="2048"/>
                <a:chExt cx="1290" cy="573"/>
              </a:xfrm>
            </p:grpSpPr>
            <p:grpSp>
              <p:nvGrpSpPr>
                <p:cNvPr id="13404" name="Group 372"/>
                <p:cNvGrpSpPr>
                  <a:grpSpLocks/>
                </p:cNvGrpSpPr>
                <p:nvPr/>
              </p:nvGrpSpPr>
              <p:grpSpPr bwMode="auto">
                <a:xfrm>
                  <a:off x="1368" y="2048"/>
                  <a:ext cx="667" cy="573"/>
                  <a:chOff x="1368" y="2059"/>
                  <a:chExt cx="667" cy="573"/>
                </a:xfrm>
              </p:grpSpPr>
              <p:grpSp>
                <p:nvGrpSpPr>
                  <p:cNvPr id="13405" name="Group 373"/>
                  <p:cNvGrpSpPr>
                    <a:grpSpLocks/>
                  </p:cNvGrpSpPr>
                  <p:nvPr/>
                </p:nvGrpSpPr>
                <p:grpSpPr bwMode="auto">
                  <a:xfrm>
                    <a:off x="1368" y="2059"/>
                    <a:ext cx="356" cy="573"/>
                    <a:chOff x="1299" y="2300"/>
                    <a:chExt cx="356" cy="471"/>
                  </a:xfrm>
                </p:grpSpPr>
                <p:grpSp>
                  <p:nvGrpSpPr>
                    <p:cNvPr id="13406" name="Group 374"/>
                    <p:cNvGrpSpPr>
                      <a:grpSpLocks/>
                    </p:cNvGrpSpPr>
                    <p:nvPr/>
                  </p:nvGrpSpPr>
                  <p:grpSpPr bwMode="auto">
                    <a:xfrm>
                      <a:off x="1299" y="2300"/>
                      <a:ext cx="201" cy="471"/>
                      <a:chOff x="1299" y="2300"/>
                      <a:chExt cx="201" cy="471"/>
                    </a:xfrm>
                  </p:grpSpPr>
                  <p:pic>
                    <p:nvPicPr>
                      <p:cNvPr id="35040" name="Picture 375"/>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041" name="Picture 376"/>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nvGrpSpPr>
                    <p:cNvPr id="13407" name="Group 377"/>
                    <p:cNvGrpSpPr>
                      <a:grpSpLocks/>
                    </p:cNvGrpSpPr>
                    <p:nvPr/>
                  </p:nvGrpSpPr>
                  <p:grpSpPr bwMode="auto">
                    <a:xfrm>
                      <a:off x="1454" y="2300"/>
                      <a:ext cx="201" cy="471"/>
                      <a:chOff x="1299" y="2300"/>
                      <a:chExt cx="201" cy="471"/>
                    </a:xfrm>
                  </p:grpSpPr>
                  <p:pic>
                    <p:nvPicPr>
                      <p:cNvPr id="35038" name="Picture 378"/>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039" name="Picture 379"/>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grpSp>
                <p:nvGrpSpPr>
                  <p:cNvPr id="13409" name="Group 380"/>
                  <p:cNvGrpSpPr>
                    <a:grpSpLocks/>
                  </p:cNvGrpSpPr>
                  <p:nvPr/>
                </p:nvGrpSpPr>
                <p:grpSpPr bwMode="auto">
                  <a:xfrm>
                    <a:off x="1679" y="2059"/>
                    <a:ext cx="356" cy="573"/>
                    <a:chOff x="1299" y="2300"/>
                    <a:chExt cx="356" cy="471"/>
                  </a:xfrm>
                </p:grpSpPr>
                <p:grpSp>
                  <p:nvGrpSpPr>
                    <p:cNvPr id="13410" name="Group 381"/>
                    <p:cNvGrpSpPr>
                      <a:grpSpLocks/>
                    </p:cNvGrpSpPr>
                    <p:nvPr/>
                  </p:nvGrpSpPr>
                  <p:grpSpPr bwMode="auto">
                    <a:xfrm>
                      <a:off x="1299" y="2300"/>
                      <a:ext cx="201" cy="471"/>
                      <a:chOff x="1299" y="2300"/>
                      <a:chExt cx="201" cy="471"/>
                    </a:xfrm>
                  </p:grpSpPr>
                  <p:pic>
                    <p:nvPicPr>
                      <p:cNvPr id="35034" name="Picture 382"/>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035" name="Picture 383"/>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nvGrpSpPr>
                    <p:cNvPr id="13411" name="Group 384"/>
                    <p:cNvGrpSpPr>
                      <a:grpSpLocks/>
                    </p:cNvGrpSpPr>
                    <p:nvPr/>
                  </p:nvGrpSpPr>
                  <p:grpSpPr bwMode="auto">
                    <a:xfrm>
                      <a:off x="1454" y="2300"/>
                      <a:ext cx="201" cy="471"/>
                      <a:chOff x="1299" y="2300"/>
                      <a:chExt cx="201" cy="471"/>
                    </a:xfrm>
                  </p:grpSpPr>
                  <p:pic>
                    <p:nvPicPr>
                      <p:cNvPr id="35032" name="Picture 385"/>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033" name="Picture 386"/>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grpSp>
            <p:grpSp>
              <p:nvGrpSpPr>
                <p:cNvPr id="13412" name="Group 387"/>
                <p:cNvGrpSpPr>
                  <a:grpSpLocks/>
                </p:cNvGrpSpPr>
                <p:nvPr/>
              </p:nvGrpSpPr>
              <p:grpSpPr bwMode="auto">
                <a:xfrm>
                  <a:off x="1991" y="2048"/>
                  <a:ext cx="667" cy="573"/>
                  <a:chOff x="1368" y="2059"/>
                  <a:chExt cx="667" cy="573"/>
                </a:xfrm>
              </p:grpSpPr>
              <p:grpSp>
                <p:nvGrpSpPr>
                  <p:cNvPr id="13414" name="Group 388"/>
                  <p:cNvGrpSpPr>
                    <a:grpSpLocks/>
                  </p:cNvGrpSpPr>
                  <p:nvPr/>
                </p:nvGrpSpPr>
                <p:grpSpPr bwMode="auto">
                  <a:xfrm>
                    <a:off x="1368" y="2059"/>
                    <a:ext cx="356" cy="573"/>
                    <a:chOff x="1299" y="2300"/>
                    <a:chExt cx="356" cy="471"/>
                  </a:xfrm>
                </p:grpSpPr>
                <p:grpSp>
                  <p:nvGrpSpPr>
                    <p:cNvPr id="13415" name="Group 389"/>
                    <p:cNvGrpSpPr>
                      <a:grpSpLocks/>
                    </p:cNvGrpSpPr>
                    <p:nvPr/>
                  </p:nvGrpSpPr>
                  <p:grpSpPr bwMode="auto">
                    <a:xfrm>
                      <a:off x="1299" y="2300"/>
                      <a:ext cx="201" cy="471"/>
                      <a:chOff x="1299" y="2300"/>
                      <a:chExt cx="201" cy="471"/>
                    </a:xfrm>
                  </p:grpSpPr>
                  <p:pic>
                    <p:nvPicPr>
                      <p:cNvPr id="35026" name="Picture 390"/>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027" name="Picture 391"/>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nvGrpSpPr>
                    <p:cNvPr id="13416" name="Group 392"/>
                    <p:cNvGrpSpPr>
                      <a:grpSpLocks/>
                    </p:cNvGrpSpPr>
                    <p:nvPr/>
                  </p:nvGrpSpPr>
                  <p:grpSpPr bwMode="auto">
                    <a:xfrm>
                      <a:off x="1454" y="2300"/>
                      <a:ext cx="201" cy="471"/>
                      <a:chOff x="1299" y="2300"/>
                      <a:chExt cx="201" cy="471"/>
                    </a:xfrm>
                  </p:grpSpPr>
                  <p:pic>
                    <p:nvPicPr>
                      <p:cNvPr id="35024" name="Picture 393"/>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025" name="Picture 394"/>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grpSp>
                <p:nvGrpSpPr>
                  <p:cNvPr id="13417" name="Group 395"/>
                  <p:cNvGrpSpPr>
                    <a:grpSpLocks/>
                  </p:cNvGrpSpPr>
                  <p:nvPr/>
                </p:nvGrpSpPr>
                <p:grpSpPr bwMode="auto">
                  <a:xfrm>
                    <a:off x="1679" y="2059"/>
                    <a:ext cx="356" cy="573"/>
                    <a:chOff x="1299" y="2300"/>
                    <a:chExt cx="356" cy="471"/>
                  </a:xfrm>
                </p:grpSpPr>
                <p:grpSp>
                  <p:nvGrpSpPr>
                    <p:cNvPr id="13418" name="Group 396"/>
                    <p:cNvGrpSpPr>
                      <a:grpSpLocks/>
                    </p:cNvGrpSpPr>
                    <p:nvPr/>
                  </p:nvGrpSpPr>
                  <p:grpSpPr bwMode="auto">
                    <a:xfrm>
                      <a:off x="1299" y="2300"/>
                      <a:ext cx="201" cy="471"/>
                      <a:chOff x="1299" y="2300"/>
                      <a:chExt cx="201" cy="471"/>
                    </a:xfrm>
                  </p:grpSpPr>
                  <p:pic>
                    <p:nvPicPr>
                      <p:cNvPr id="35020" name="Picture 397"/>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021" name="Picture 398"/>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nvGrpSpPr>
                    <p:cNvPr id="13425" name="Group 399"/>
                    <p:cNvGrpSpPr>
                      <a:grpSpLocks/>
                    </p:cNvGrpSpPr>
                    <p:nvPr/>
                  </p:nvGrpSpPr>
                  <p:grpSpPr bwMode="auto">
                    <a:xfrm>
                      <a:off x="1454" y="2300"/>
                      <a:ext cx="201" cy="471"/>
                      <a:chOff x="1299" y="2300"/>
                      <a:chExt cx="201" cy="471"/>
                    </a:xfrm>
                  </p:grpSpPr>
                  <p:pic>
                    <p:nvPicPr>
                      <p:cNvPr id="35018" name="Picture 400"/>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019" name="Picture 401"/>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grpSp>
          </p:grpSp>
          <p:grpSp>
            <p:nvGrpSpPr>
              <p:cNvPr id="13429" name="Group 402"/>
              <p:cNvGrpSpPr>
                <a:grpSpLocks/>
              </p:cNvGrpSpPr>
              <p:nvPr/>
            </p:nvGrpSpPr>
            <p:grpSpPr bwMode="auto">
              <a:xfrm>
                <a:off x="2248" y="3085"/>
                <a:ext cx="362" cy="165"/>
                <a:chOff x="1368" y="2048"/>
                <a:chExt cx="1290" cy="573"/>
              </a:xfrm>
            </p:grpSpPr>
            <p:grpSp>
              <p:nvGrpSpPr>
                <p:cNvPr id="13430" name="Group 403"/>
                <p:cNvGrpSpPr>
                  <a:grpSpLocks/>
                </p:cNvGrpSpPr>
                <p:nvPr/>
              </p:nvGrpSpPr>
              <p:grpSpPr bwMode="auto">
                <a:xfrm>
                  <a:off x="1368" y="2048"/>
                  <a:ext cx="667" cy="573"/>
                  <a:chOff x="1368" y="2059"/>
                  <a:chExt cx="667" cy="573"/>
                </a:xfrm>
              </p:grpSpPr>
              <p:grpSp>
                <p:nvGrpSpPr>
                  <p:cNvPr id="13431" name="Group 404"/>
                  <p:cNvGrpSpPr>
                    <a:grpSpLocks/>
                  </p:cNvGrpSpPr>
                  <p:nvPr/>
                </p:nvGrpSpPr>
                <p:grpSpPr bwMode="auto">
                  <a:xfrm>
                    <a:off x="1368" y="2059"/>
                    <a:ext cx="356" cy="573"/>
                    <a:chOff x="1299" y="2300"/>
                    <a:chExt cx="356" cy="471"/>
                  </a:xfrm>
                </p:grpSpPr>
                <p:grpSp>
                  <p:nvGrpSpPr>
                    <p:cNvPr id="13432" name="Group 405"/>
                    <p:cNvGrpSpPr>
                      <a:grpSpLocks/>
                    </p:cNvGrpSpPr>
                    <p:nvPr/>
                  </p:nvGrpSpPr>
                  <p:grpSpPr bwMode="auto">
                    <a:xfrm>
                      <a:off x="1299" y="2300"/>
                      <a:ext cx="201" cy="471"/>
                      <a:chOff x="1299" y="2300"/>
                      <a:chExt cx="201" cy="471"/>
                    </a:xfrm>
                  </p:grpSpPr>
                  <p:pic>
                    <p:nvPicPr>
                      <p:cNvPr id="35010" name="Picture 406"/>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011" name="Picture 407"/>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nvGrpSpPr>
                    <p:cNvPr id="13433" name="Group 408"/>
                    <p:cNvGrpSpPr>
                      <a:grpSpLocks/>
                    </p:cNvGrpSpPr>
                    <p:nvPr/>
                  </p:nvGrpSpPr>
                  <p:grpSpPr bwMode="auto">
                    <a:xfrm>
                      <a:off x="1454" y="2300"/>
                      <a:ext cx="201" cy="471"/>
                      <a:chOff x="1299" y="2300"/>
                      <a:chExt cx="201" cy="471"/>
                    </a:xfrm>
                  </p:grpSpPr>
                  <p:pic>
                    <p:nvPicPr>
                      <p:cNvPr id="35008" name="Picture 409"/>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009" name="Picture 410"/>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grpSp>
                <p:nvGrpSpPr>
                  <p:cNvPr id="13434" name="Group 411"/>
                  <p:cNvGrpSpPr>
                    <a:grpSpLocks/>
                  </p:cNvGrpSpPr>
                  <p:nvPr/>
                </p:nvGrpSpPr>
                <p:grpSpPr bwMode="auto">
                  <a:xfrm>
                    <a:off x="1679" y="2059"/>
                    <a:ext cx="356" cy="573"/>
                    <a:chOff x="1299" y="2300"/>
                    <a:chExt cx="356" cy="471"/>
                  </a:xfrm>
                </p:grpSpPr>
                <p:grpSp>
                  <p:nvGrpSpPr>
                    <p:cNvPr id="13435" name="Group 412"/>
                    <p:cNvGrpSpPr>
                      <a:grpSpLocks/>
                    </p:cNvGrpSpPr>
                    <p:nvPr/>
                  </p:nvGrpSpPr>
                  <p:grpSpPr bwMode="auto">
                    <a:xfrm>
                      <a:off x="1299" y="2300"/>
                      <a:ext cx="201" cy="471"/>
                      <a:chOff x="1299" y="2300"/>
                      <a:chExt cx="201" cy="471"/>
                    </a:xfrm>
                  </p:grpSpPr>
                  <p:pic>
                    <p:nvPicPr>
                      <p:cNvPr id="35004" name="Picture 413"/>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005" name="Picture 414"/>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nvGrpSpPr>
                    <p:cNvPr id="13436" name="Group 415"/>
                    <p:cNvGrpSpPr>
                      <a:grpSpLocks/>
                    </p:cNvGrpSpPr>
                    <p:nvPr/>
                  </p:nvGrpSpPr>
                  <p:grpSpPr bwMode="auto">
                    <a:xfrm>
                      <a:off x="1454" y="2300"/>
                      <a:ext cx="201" cy="471"/>
                      <a:chOff x="1299" y="2300"/>
                      <a:chExt cx="201" cy="471"/>
                    </a:xfrm>
                  </p:grpSpPr>
                  <p:pic>
                    <p:nvPicPr>
                      <p:cNvPr id="35002" name="Picture 416"/>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5003" name="Picture 417"/>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grpSp>
            <p:grpSp>
              <p:nvGrpSpPr>
                <p:cNvPr id="13437" name="Group 418"/>
                <p:cNvGrpSpPr>
                  <a:grpSpLocks/>
                </p:cNvGrpSpPr>
                <p:nvPr/>
              </p:nvGrpSpPr>
              <p:grpSpPr bwMode="auto">
                <a:xfrm>
                  <a:off x="1991" y="2048"/>
                  <a:ext cx="667" cy="573"/>
                  <a:chOff x="1368" y="2059"/>
                  <a:chExt cx="667" cy="573"/>
                </a:xfrm>
              </p:grpSpPr>
              <p:grpSp>
                <p:nvGrpSpPr>
                  <p:cNvPr id="13438" name="Group 419"/>
                  <p:cNvGrpSpPr>
                    <a:grpSpLocks/>
                  </p:cNvGrpSpPr>
                  <p:nvPr/>
                </p:nvGrpSpPr>
                <p:grpSpPr bwMode="auto">
                  <a:xfrm>
                    <a:off x="1368" y="2059"/>
                    <a:ext cx="356" cy="573"/>
                    <a:chOff x="1299" y="2300"/>
                    <a:chExt cx="356" cy="471"/>
                  </a:xfrm>
                </p:grpSpPr>
                <p:grpSp>
                  <p:nvGrpSpPr>
                    <p:cNvPr id="13439" name="Group 420"/>
                    <p:cNvGrpSpPr>
                      <a:grpSpLocks/>
                    </p:cNvGrpSpPr>
                    <p:nvPr/>
                  </p:nvGrpSpPr>
                  <p:grpSpPr bwMode="auto">
                    <a:xfrm>
                      <a:off x="1299" y="2300"/>
                      <a:ext cx="201" cy="471"/>
                      <a:chOff x="1299" y="2300"/>
                      <a:chExt cx="201" cy="471"/>
                    </a:xfrm>
                  </p:grpSpPr>
                  <p:pic>
                    <p:nvPicPr>
                      <p:cNvPr id="34996" name="Picture 421"/>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4997" name="Picture 422"/>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nvGrpSpPr>
                    <p:cNvPr id="34816" name="Group 423"/>
                    <p:cNvGrpSpPr>
                      <a:grpSpLocks/>
                    </p:cNvGrpSpPr>
                    <p:nvPr/>
                  </p:nvGrpSpPr>
                  <p:grpSpPr bwMode="auto">
                    <a:xfrm>
                      <a:off x="1454" y="2300"/>
                      <a:ext cx="201" cy="471"/>
                      <a:chOff x="1299" y="2300"/>
                      <a:chExt cx="201" cy="471"/>
                    </a:xfrm>
                  </p:grpSpPr>
                  <p:pic>
                    <p:nvPicPr>
                      <p:cNvPr id="34994" name="Picture 424"/>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4995" name="Picture 425"/>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grpSp>
                <p:nvGrpSpPr>
                  <p:cNvPr id="34817" name="Group 426"/>
                  <p:cNvGrpSpPr>
                    <a:grpSpLocks/>
                  </p:cNvGrpSpPr>
                  <p:nvPr/>
                </p:nvGrpSpPr>
                <p:grpSpPr bwMode="auto">
                  <a:xfrm>
                    <a:off x="1679" y="2059"/>
                    <a:ext cx="356" cy="573"/>
                    <a:chOff x="1299" y="2300"/>
                    <a:chExt cx="356" cy="471"/>
                  </a:xfrm>
                </p:grpSpPr>
                <p:grpSp>
                  <p:nvGrpSpPr>
                    <p:cNvPr id="34818" name="Group 427"/>
                    <p:cNvGrpSpPr>
                      <a:grpSpLocks/>
                    </p:cNvGrpSpPr>
                    <p:nvPr/>
                  </p:nvGrpSpPr>
                  <p:grpSpPr bwMode="auto">
                    <a:xfrm>
                      <a:off x="1299" y="2300"/>
                      <a:ext cx="201" cy="471"/>
                      <a:chOff x="1299" y="2300"/>
                      <a:chExt cx="201" cy="471"/>
                    </a:xfrm>
                  </p:grpSpPr>
                  <p:pic>
                    <p:nvPicPr>
                      <p:cNvPr id="34990" name="Picture 428"/>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4991" name="Picture 429"/>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nvGrpSpPr>
                    <p:cNvPr id="34819" name="Group 430"/>
                    <p:cNvGrpSpPr>
                      <a:grpSpLocks/>
                    </p:cNvGrpSpPr>
                    <p:nvPr/>
                  </p:nvGrpSpPr>
                  <p:grpSpPr bwMode="auto">
                    <a:xfrm>
                      <a:off x="1454" y="2300"/>
                      <a:ext cx="201" cy="471"/>
                      <a:chOff x="1299" y="2300"/>
                      <a:chExt cx="201" cy="471"/>
                    </a:xfrm>
                  </p:grpSpPr>
                  <p:pic>
                    <p:nvPicPr>
                      <p:cNvPr id="34988" name="Picture 431"/>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4989" name="Picture 432"/>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grpSp>
          </p:grpSp>
          <p:grpSp>
            <p:nvGrpSpPr>
              <p:cNvPr id="34820" name="Group 433"/>
              <p:cNvGrpSpPr>
                <a:grpSpLocks/>
              </p:cNvGrpSpPr>
              <p:nvPr/>
            </p:nvGrpSpPr>
            <p:grpSpPr bwMode="auto">
              <a:xfrm>
                <a:off x="2248" y="2920"/>
                <a:ext cx="362" cy="165"/>
                <a:chOff x="1368" y="2048"/>
                <a:chExt cx="1290" cy="573"/>
              </a:xfrm>
            </p:grpSpPr>
            <p:grpSp>
              <p:nvGrpSpPr>
                <p:cNvPr id="34821" name="Group 434"/>
                <p:cNvGrpSpPr>
                  <a:grpSpLocks/>
                </p:cNvGrpSpPr>
                <p:nvPr/>
              </p:nvGrpSpPr>
              <p:grpSpPr bwMode="auto">
                <a:xfrm>
                  <a:off x="1368" y="2048"/>
                  <a:ext cx="667" cy="573"/>
                  <a:chOff x="1368" y="2059"/>
                  <a:chExt cx="667" cy="573"/>
                </a:xfrm>
              </p:grpSpPr>
              <p:grpSp>
                <p:nvGrpSpPr>
                  <p:cNvPr id="34822" name="Group 435"/>
                  <p:cNvGrpSpPr>
                    <a:grpSpLocks/>
                  </p:cNvGrpSpPr>
                  <p:nvPr/>
                </p:nvGrpSpPr>
                <p:grpSpPr bwMode="auto">
                  <a:xfrm>
                    <a:off x="1368" y="2059"/>
                    <a:ext cx="356" cy="573"/>
                    <a:chOff x="1299" y="2300"/>
                    <a:chExt cx="356" cy="471"/>
                  </a:xfrm>
                </p:grpSpPr>
                <p:grpSp>
                  <p:nvGrpSpPr>
                    <p:cNvPr id="34823" name="Group 436"/>
                    <p:cNvGrpSpPr>
                      <a:grpSpLocks/>
                    </p:cNvGrpSpPr>
                    <p:nvPr/>
                  </p:nvGrpSpPr>
                  <p:grpSpPr bwMode="auto">
                    <a:xfrm>
                      <a:off x="1299" y="2300"/>
                      <a:ext cx="201" cy="471"/>
                      <a:chOff x="1299" y="2300"/>
                      <a:chExt cx="201" cy="471"/>
                    </a:xfrm>
                  </p:grpSpPr>
                  <p:pic>
                    <p:nvPicPr>
                      <p:cNvPr id="34980" name="Picture 437"/>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4981" name="Picture 438"/>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nvGrpSpPr>
                    <p:cNvPr id="34824" name="Group 439"/>
                    <p:cNvGrpSpPr>
                      <a:grpSpLocks/>
                    </p:cNvGrpSpPr>
                    <p:nvPr/>
                  </p:nvGrpSpPr>
                  <p:grpSpPr bwMode="auto">
                    <a:xfrm>
                      <a:off x="1454" y="2300"/>
                      <a:ext cx="201" cy="471"/>
                      <a:chOff x="1299" y="2300"/>
                      <a:chExt cx="201" cy="471"/>
                    </a:xfrm>
                  </p:grpSpPr>
                  <p:pic>
                    <p:nvPicPr>
                      <p:cNvPr id="34978" name="Picture 440"/>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4979" name="Picture 441"/>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grpSp>
                <p:nvGrpSpPr>
                  <p:cNvPr id="34825" name="Group 442"/>
                  <p:cNvGrpSpPr>
                    <a:grpSpLocks/>
                  </p:cNvGrpSpPr>
                  <p:nvPr/>
                </p:nvGrpSpPr>
                <p:grpSpPr bwMode="auto">
                  <a:xfrm>
                    <a:off x="1679" y="2059"/>
                    <a:ext cx="356" cy="573"/>
                    <a:chOff x="1299" y="2300"/>
                    <a:chExt cx="356" cy="471"/>
                  </a:xfrm>
                </p:grpSpPr>
                <p:grpSp>
                  <p:nvGrpSpPr>
                    <p:cNvPr id="34826" name="Group 443"/>
                    <p:cNvGrpSpPr>
                      <a:grpSpLocks/>
                    </p:cNvGrpSpPr>
                    <p:nvPr/>
                  </p:nvGrpSpPr>
                  <p:grpSpPr bwMode="auto">
                    <a:xfrm>
                      <a:off x="1299" y="2300"/>
                      <a:ext cx="201" cy="471"/>
                      <a:chOff x="1299" y="2300"/>
                      <a:chExt cx="201" cy="471"/>
                    </a:xfrm>
                  </p:grpSpPr>
                  <p:pic>
                    <p:nvPicPr>
                      <p:cNvPr id="34974" name="Picture 444"/>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4975" name="Picture 445"/>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nvGrpSpPr>
                    <p:cNvPr id="34827" name="Group 446"/>
                    <p:cNvGrpSpPr>
                      <a:grpSpLocks/>
                    </p:cNvGrpSpPr>
                    <p:nvPr/>
                  </p:nvGrpSpPr>
                  <p:grpSpPr bwMode="auto">
                    <a:xfrm>
                      <a:off x="1454" y="2300"/>
                      <a:ext cx="201" cy="471"/>
                      <a:chOff x="1299" y="2300"/>
                      <a:chExt cx="201" cy="471"/>
                    </a:xfrm>
                  </p:grpSpPr>
                  <p:pic>
                    <p:nvPicPr>
                      <p:cNvPr id="34972" name="Picture 447"/>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4973" name="Picture 448"/>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grpSp>
            <p:grpSp>
              <p:nvGrpSpPr>
                <p:cNvPr id="34828" name="Group 449"/>
                <p:cNvGrpSpPr>
                  <a:grpSpLocks/>
                </p:cNvGrpSpPr>
                <p:nvPr/>
              </p:nvGrpSpPr>
              <p:grpSpPr bwMode="auto">
                <a:xfrm>
                  <a:off x="1991" y="2048"/>
                  <a:ext cx="667" cy="573"/>
                  <a:chOff x="1368" y="2059"/>
                  <a:chExt cx="667" cy="573"/>
                </a:xfrm>
              </p:grpSpPr>
              <p:grpSp>
                <p:nvGrpSpPr>
                  <p:cNvPr id="34829" name="Group 450"/>
                  <p:cNvGrpSpPr>
                    <a:grpSpLocks/>
                  </p:cNvGrpSpPr>
                  <p:nvPr/>
                </p:nvGrpSpPr>
                <p:grpSpPr bwMode="auto">
                  <a:xfrm>
                    <a:off x="1368" y="2059"/>
                    <a:ext cx="356" cy="573"/>
                    <a:chOff x="1299" y="2300"/>
                    <a:chExt cx="356" cy="471"/>
                  </a:xfrm>
                </p:grpSpPr>
                <p:grpSp>
                  <p:nvGrpSpPr>
                    <p:cNvPr id="34830" name="Group 451"/>
                    <p:cNvGrpSpPr>
                      <a:grpSpLocks/>
                    </p:cNvGrpSpPr>
                    <p:nvPr/>
                  </p:nvGrpSpPr>
                  <p:grpSpPr bwMode="auto">
                    <a:xfrm>
                      <a:off x="1299" y="2300"/>
                      <a:ext cx="201" cy="471"/>
                      <a:chOff x="1299" y="2300"/>
                      <a:chExt cx="201" cy="471"/>
                    </a:xfrm>
                  </p:grpSpPr>
                  <p:pic>
                    <p:nvPicPr>
                      <p:cNvPr id="34966" name="Picture 452"/>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4967" name="Picture 453"/>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nvGrpSpPr>
                    <p:cNvPr id="34831" name="Group 454"/>
                    <p:cNvGrpSpPr>
                      <a:grpSpLocks/>
                    </p:cNvGrpSpPr>
                    <p:nvPr/>
                  </p:nvGrpSpPr>
                  <p:grpSpPr bwMode="auto">
                    <a:xfrm>
                      <a:off x="1454" y="2300"/>
                      <a:ext cx="201" cy="471"/>
                      <a:chOff x="1299" y="2300"/>
                      <a:chExt cx="201" cy="471"/>
                    </a:xfrm>
                  </p:grpSpPr>
                  <p:pic>
                    <p:nvPicPr>
                      <p:cNvPr id="34964" name="Picture 455"/>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4965" name="Picture 456"/>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grpSp>
                <p:nvGrpSpPr>
                  <p:cNvPr id="34832" name="Group 457"/>
                  <p:cNvGrpSpPr>
                    <a:grpSpLocks/>
                  </p:cNvGrpSpPr>
                  <p:nvPr/>
                </p:nvGrpSpPr>
                <p:grpSpPr bwMode="auto">
                  <a:xfrm>
                    <a:off x="1679" y="2059"/>
                    <a:ext cx="356" cy="573"/>
                    <a:chOff x="1299" y="2300"/>
                    <a:chExt cx="356" cy="471"/>
                  </a:xfrm>
                </p:grpSpPr>
                <p:grpSp>
                  <p:nvGrpSpPr>
                    <p:cNvPr id="34833" name="Group 458"/>
                    <p:cNvGrpSpPr>
                      <a:grpSpLocks/>
                    </p:cNvGrpSpPr>
                    <p:nvPr/>
                  </p:nvGrpSpPr>
                  <p:grpSpPr bwMode="auto">
                    <a:xfrm>
                      <a:off x="1299" y="2300"/>
                      <a:ext cx="201" cy="471"/>
                      <a:chOff x="1299" y="2300"/>
                      <a:chExt cx="201" cy="471"/>
                    </a:xfrm>
                  </p:grpSpPr>
                  <p:pic>
                    <p:nvPicPr>
                      <p:cNvPr id="34960" name="Picture 459"/>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4961" name="Picture 460"/>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nvGrpSpPr>
                    <p:cNvPr id="34835" name="Group 461"/>
                    <p:cNvGrpSpPr>
                      <a:grpSpLocks/>
                    </p:cNvGrpSpPr>
                    <p:nvPr/>
                  </p:nvGrpSpPr>
                  <p:grpSpPr bwMode="auto">
                    <a:xfrm>
                      <a:off x="1454" y="2300"/>
                      <a:ext cx="201" cy="471"/>
                      <a:chOff x="1299" y="2300"/>
                      <a:chExt cx="201" cy="471"/>
                    </a:xfrm>
                  </p:grpSpPr>
                  <p:pic>
                    <p:nvPicPr>
                      <p:cNvPr id="34958" name="Picture 462"/>
                      <p:cNvPicPr>
                        <a:picLocks noChangeAspect="1" noChangeArrowheads="1"/>
                      </p:cNvPicPr>
                      <p:nvPr/>
                    </p:nvPicPr>
                    <p:blipFill>
                      <a:blip r:embed="rId8" cstate="print"/>
                      <a:srcRect/>
                      <a:stretch>
                        <a:fillRect/>
                      </a:stretch>
                    </p:blipFill>
                    <p:spPr bwMode="auto">
                      <a:xfrm rot="16200000" flipV="1">
                        <a:off x="1125" y="2474"/>
                        <a:ext cx="471" cy="123"/>
                      </a:xfrm>
                      <a:prstGeom prst="rect">
                        <a:avLst/>
                      </a:prstGeom>
                      <a:noFill/>
                      <a:ln w="9525">
                        <a:noFill/>
                        <a:miter lim="800000"/>
                        <a:headEnd/>
                        <a:tailEnd/>
                      </a:ln>
                    </p:spPr>
                  </p:pic>
                  <p:pic>
                    <p:nvPicPr>
                      <p:cNvPr id="34959" name="Picture 463"/>
                      <p:cNvPicPr>
                        <a:picLocks noChangeAspect="1" noChangeArrowheads="1"/>
                      </p:cNvPicPr>
                      <p:nvPr/>
                    </p:nvPicPr>
                    <p:blipFill>
                      <a:blip r:embed="rId8" cstate="print"/>
                      <a:srcRect/>
                      <a:stretch>
                        <a:fillRect/>
                      </a:stretch>
                    </p:blipFill>
                    <p:spPr bwMode="auto">
                      <a:xfrm rot="16200000" flipV="1">
                        <a:off x="1203" y="2474"/>
                        <a:ext cx="471" cy="123"/>
                      </a:xfrm>
                      <a:prstGeom prst="rect">
                        <a:avLst/>
                      </a:prstGeom>
                      <a:noFill/>
                      <a:ln w="9525">
                        <a:noFill/>
                        <a:miter lim="800000"/>
                        <a:headEnd/>
                        <a:tailEnd/>
                      </a:ln>
                    </p:spPr>
                  </p:pic>
                </p:grpSp>
              </p:grpSp>
            </p:grpSp>
          </p:grpSp>
        </p:grpSp>
      </p:grpSp>
      <p:pic>
        <p:nvPicPr>
          <p:cNvPr id="34876" name="Picture 465"/>
          <p:cNvPicPr>
            <a:picLocks noChangeAspect="1" noChangeArrowheads="1"/>
          </p:cNvPicPr>
          <p:nvPr/>
        </p:nvPicPr>
        <p:blipFill>
          <a:blip r:embed="rId9" cstate="print"/>
          <a:srcRect/>
          <a:stretch>
            <a:fillRect/>
          </a:stretch>
        </p:blipFill>
        <p:spPr bwMode="auto">
          <a:xfrm>
            <a:off x="5486400" y="4598988"/>
            <a:ext cx="547688" cy="255587"/>
          </a:xfrm>
          <a:prstGeom prst="rect">
            <a:avLst/>
          </a:prstGeom>
          <a:noFill/>
          <a:ln w="9525">
            <a:noFill/>
            <a:miter lim="800000"/>
            <a:headEnd/>
            <a:tailEnd/>
          </a:ln>
        </p:spPr>
      </p:pic>
      <p:sp>
        <p:nvSpPr>
          <p:cNvPr id="13371" name="Text Box 466"/>
          <p:cNvSpPr txBox="1">
            <a:spLocks noChangeArrowheads="1"/>
          </p:cNvSpPr>
          <p:nvPr/>
        </p:nvSpPr>
        <p:spPr bwMode="auto">
          <a:xfrm>
            <a:off x="5181600" y="4030683"/>
            <a:ext cx="1143000" cy="553998"/>
          </a:xfrm>
          <a:prstGeom prst="rect">
            <a:avLst/>
          </a:prstGeom>
          <a:noFill/>
          <a:ln w="12700">
            <a:noFill/>
            <a:miter lim="800000"/>
            <a:headEnd/>
            <a:tailEnd/>
          </a:ln>
        </p:spPr>
        <p:txBody>
          <a:bodyPr lIns="0" tIns="0" rIns="0" bIns="0" anchor="ctr" anchorCtr="1">
            <a:spAutoFit/>
          </a:bodyPr>
          <a:lstStyle/>
          <a:p>
            <a:pPr algn="ctr">
              <a:spcBef>
                <a:spcPct val="50000"/>
              </a:spcBef>
              <a:defRPr/>
            </a:pPr>
            <a:r>
              <a:rPr lang="en-US" sz="1200" dirty="0">
                <a:latin typeface="+mn-lt"/>
                <a:ea typeface="+mn-ea"/>
              </a:rPr>
              <a:t>10 </a:t>
            </a:r>
            <a:r>
              <a:rPr lang="en-US" sz="1200" dirty="0" err="1">
                <a:latin typeface="+mn-lt"/>
                <a:ea typeface="+mn-ea"/>
              </a:rPr>
              <a:t>GbE</a:t>
            </a:r>
            <a:r>
              <a:rPr lang="en-US" sz="1200" dirty="0">
                <a:latin typeface="+mn-lt"/>
                <a:ea typeface="+mn-ea"/>
              </a:rPr>
              <a:t> </a:t>
            </a:r>
            <a:r>
              <a:rPr lang="en-US" sz="1200" dirty="0" err="1">
                <a:latin typeface="+mn-lt"/>
                <a:ea typeface="+mn-ea"/>
              </a:rPr>
              <a:t>ToR</a:t>
            </a:r>
            <a:r>
              <a:rPr lang="en-US" sz="1200" dirty="0">
                <a:latin typeface="+mn-lt"/>
                <a:ea typeface="+mn-ea"/>
              </a:rPr>
              <a:t> </a:t>
            </a:r>
            <a:r>
              <a:rPr lang="en-US" sz="1200" dirty="0" err="1" smtClean="0">
                <a:latin typeface="+mn-lt"/>
                <a:ea typeface="+mn-ea"/>
              </a:rPr>
              <a:t>FCoE</a:t>
            </a:r>
            <a:r>
              <a:rPr lang="en-US" sz="1200" dirty="0" smtClean="0">
                <a:latin typeface="+mn-lt"/>
                <a:ea typeface="+mn-ea"/>
              </a:rPr>
              <a:t>/DCB VDX/8000</a:t>
            </a:r>
            <a:endParaRPr lang="en-US" sz="1200" dirty="0">
              <a:latin typeface="+mn-lt"/>
              <a:ea typeface="+mn-ea"/>
            </a:endParaRPr>
          </a:p>
        </p:txBody>
      </p:sp>
      <p:pic>
        <p:nvPicPr>
          <p:cNvPr id="34878" name="Picture 468"/>
          <p:cNvPicPr>
            <a:picLocks noChangeAspect="1" noChangeArrowheads="1"/>
          </p:cNvPicPr>
          <p:nvPr/>
        </p:nvPicPr>
        <p:blipFill>
          <a:blip r:embed="rId10" cstate="print"/>
          <a:srcRect/>
          <a:stretch>
            <a:fillRect/>
          </a:stretch>
        </p:blipFill>
        <p:spPr bwMode="auto">
          <a:xfrm>
            <a:off x="6462713" y="3081338"/>
            <a:ext cx="407987" cy="628650"/>
          </a:xfrm>
          <a:prstGeom prst="rect">
            <a:avLst/>
          </a:prstGeom>
          <a:noFill/>
          <a:ln w="9525">
            <a:noFill/>
            <a:miter lim="800000"/>
            <a:headEnd/>
            <a:tailEnd/>
          </a:ln>
        </p:spPr>
      </p:pic>
      <p:sp>
        <p:nvSpPr>
          <p:cNvPr id="13373" name="Text Box 469"/>
          <p:cNvSpPr txBox="1">
            <a:spLocks noChangeArrowheads="1"/>
          </p:cNvSpPr>
          <p:nvPr/>
        </p:nvSpPr>
        <p:spPr bwMode="auto">
          <a:xfrm>
            <a:off x="2830513" y="4071938"/>
            <a:ext cx="1066800" cy="369887"/>
          </a:xfrm>
          <a:prstGeom prst="rect">
            <a:avLst/>
          </a:prstGeom>
          <a:noFill/>
          <a:ln w="12700">
            <a:noFill/>
            <a:miter lim="800000"/>
            <a:headEnd/>
            <a:tailEnd/>
          </a:ln>
        </p:spPr>
        <p:txBody>
          <a:bodyPr lIns="0" tIns="0" rIns="0" bIns="0" anchor="ctr" anchorCtr="1">
            <a:spAutoFit/>
          </a:bodyPr>
          <a:lstStyle/>
          <a:p>
            <a:pPr algn="ctr">
              <a:spcBef>
                <a:spcPct val="50000"/>
              </a:spcBef>
              <a:defRPr/>
            </a:pPr>
            <a:r>
              <a:rPr lang="en-US" sz="1200" dirty="0">
                <a:latin typeface="+mn-lt"/>
                <a:ea typeface="+mn-ea"/>
              </a:rPr>
              <a:t>1/10 </a:t>
            </a:r>
            <a:r>
              <a:rPr lang="en-US" sz="1200" dirty="0" err="1">
                <a:latin typeface="+mn-lt"/>
                <a:ea typeface="+mn-ea"/>
              </a:rPr>
              <a:t>GbE</a:t>
            </a:r>
            <a:r>
              <a:rPr lang="en-US" sz="1200" dirty="0">
                <a:latin typeface="+mn-lt"/>
                <a:ea typeface="+mn-ea"/>
              </a:rPr>
              <a:t> </a:t>
            </a:r>
            <a:r>
              <a:rPr lang="en-US" sz="1200" dirty="0" err="1">
                <a:latin typeface="+mn-lt"/>
                <a:ea typeface="+mn-ea"/>
              </a:rPr>
              <a:t>MoR</a:t>
            </a:r>
            <a:r>
              <a:rPr lang="en-US" sz="1200" dirty="0">
                <a:latin typeface="+mn-lt"/>
                <a:ea typeface="+mn-ea"/>
              </a:rPr>
              <a:t/>
            </a:r>
            <a:br>
              <a:rPr lang="en-US" sz="1200" dirty="0">
                <a:latin typeface="+mn-lt"/>
                <a:ea typeface="+mn-ea"/>
              </a:rPr>
            </a:br>
            <a:r>
              <a:rPr lang="en-US" sz="1200" dirty="0" err="1">
                <a:latin typeface="+mn-lt"/>
                <a:ea typeface="+mn-ea"/>
              </a:rPr>
              <a:t>BigIron</a:t>
            </a:r>
            <a:r>
              <a:rPr lang="en-US" sz="1200" dirty="0">
                <a:latin typeface="+mn-lt"/>
                <a:ea typeface="+mn-ea"/>
              </a:rPr>
              <a:t> RX</a:t>
            </a:r>
          </a:p>
        </p:txBody>
      </p:sp>
      <p:cxnSp>
        <p:nvCxnSpPr>
          <p:cNvPr id="13374" name="AutoShape 480"/>
          <p:cNvCxnSpPr>
            <a:cxnSpLocks noChangeShapeType="1"/>
          </p:cNvCxnSpPr>
          <p:nvPr/>
        </p:nvCxnSpPr>
        <p:spPr bwMode="auto">
          <a:xfrm flipV="1">
            <a:off x="7932738" y="1355725"/>
            <a:ext cx="1587" cy="323850"/>
          </a:xfrm>
          <a:prstGeom prst="straightConnector1">
            <a:avLst/>
          </a:prstGeom>
          <a:noFill/>
          <a:ln w="57150">
            <a:solidFill>
              <a:schemeClr val="accent4">
                <a:lumMod val="75000"/>
              </a:schemeClr>
            </a:solidFill>
            <a:round/>
            <a:headEnd/>
            <a:tailEnd/>
          </a:ln>
        </p:spPr>
      </p:cxnSp>
      <p:pic>
        <p:nvPicPr>
          <p:cNvPr id="34881" name="Picture 483"/>
          <p:cNvPicPr>
            <a:picLocks noChangeAspect="1" noChangeArrowheads="1"/>
          </p:cNvPicPr>
          <p:nvPr/>
        </p:nvPicPr>
        <p:blipFill>
          <a:blip r:embed="rId11" cstate="print"/>
          <a:srcRect/>
          <a:stretch>
            <a:fillRect/>
          </a:stretch>
        </p:blipFill>
        <p:spPr bwMode="auto">
          <a:xfrm>
            <a:off x="7315200" y="4389438"/>
            <a:ext cx="296863" cy="457200"/>
          </a:xfrm>
          <a:prstGeom prst="rect">
            <a:avLst/>
          </a:prstGeom>
          <a:noFill/>
          <a:ln w="9525">
            <a:noFill/>
            <a:miter lim="800000"/>
            <a:headEnd/>
            <a:tailEnd/>
          </a:ln>
        </p:spPr>
      </p:pic>
      <p:cxnSp>
        <p:nvCxnSpPr>
          <p:cNvPr id="34882" name="AutoShape 484"/>
          <p:cNvCxnSpPr>
            <a:cxnSpLocks noChangeShapeType="1"/>
          </p:cNvCxnSpPr>
          <p:nvPr/>
        </p:nvCxnSpPr>
        <p:spPr bwMode="auto">
          <a:xfrm rot="16200000" flipH="1">
            <a:off x="1991519" y="5053806"/>
            <a:ext cx="638175" cy="176213"/>
          </a:xfrm>
          <a:prstGeom prst="bentConnector2">
            <a:avLst/>
          </a:prstGeom>
          <a:noFill/>
          <a:ln w="38100">
            <a:solidFill>
              <a:srgbClr val="FF0000"/>
            </a:solidFill>
            <a:miter lim="800000"/>
            <a:headEnd type="oval" w="med" len="med"/>
            <a:tailEnd type="oval" w="med" len="med"/>
          </a:ln>
        </p:spPr>
      </p:cxnSp>
      <p:cxnSp>
        <p:nvCxnSpPr>
          <p:cNvPr id="34883" name="AutoShape 485"/>
          <p:cNvCxnSpPr>
            <a:cxnSpLocks noChangeShapeType="1"/>
          </p:cNvCxnSpPr>
          <p:nvPr/>
        </p:nvCxnSpPr>
        <p:spPr bwMode="auto">
          <a:xfrm rot="16200000" flipH="1">
            <a:off x="2050256" y="4968082"/>
            <a:ext cx="522287" cy="177800"/>
          </a:xfrm>
          <a:prstGeom prst="bentConnector2">
            <a:avLst/>
          </a:prstGeom>
          <a:noFill/>
          <a:ln w="38100">
            <a:solidFill>
              <a:srgbClr val="FF0000"/>
            </a:solidFill>
            <a:miter lim="800000"/>
            <a:headEnd type="oval" w="med" len="med"/>
            <a:tailEnd type="oval" w="med" len="med"/>
          </a:ln>
        </p:spPr>
      </p:cxnSp>
      <p:cxnSp>
        <p:nvCxnSpPr>
          <p:cNvPr id="34884" name="AutoShape 486"/>
          <p:cNvCxnSpPr>
            <a:cxnSpLocks noChangeShapeType="1"/>
          </p:cNvCxnSpPr>
          <p:nvPr/>
        </p:nvCxnSpPr>
        <p:spPr bwMode="auto">
          <a:xfrm rot="16200000" flipH="1">
            <a:off x="2132013" y="4921250"/>
            <a:ext cx="314325" cy="117475"/>
          </a:xfrm>
          <a:prstGeom prst="bentConnector2">
            <a:avLst/>
          </a:prstGeom>
          <a:noFill/>
          <a:ln w="19050">
            <a:solidFill>
              <a:schemeClr val="tx1"/>
            </a:solidFill>
            <a:miter lim="800000"/>
            <a:headEnd type="oval" w="med" len="med"/>
            <a:tailEnd type="oval" w="med" len="med"/>
          </a:ln>
        </p:spPr>
      </p:cxnSp>
      <p:grpSp>
        <p:nvGrpSpPr>
          <p:cNvPr id="34836" name="Group 487"/>
          <p:cNvGrpSpPr>
            <a:grpSpLocks/>
          </p:cNvGrpSpPr>
          <p:nvPr/>
        </p:nvGrpSpPr>
        <p:grpSpPr bwMode="auto">
          <a:xfrm>
            <a:off x="2347913" y="5018088"/>
            <a:ext cx="547687" cy="561975"/>
            <a:chOff x="1159" y="3175"/>
            <a:chExt cx="345" cy="354"/>
          </a:xfrm>
        </p:grpSpPr>
        <p:pic>
          <p:nvPicPr>
            <p:cNvPr id="34940" name="Picture 488"/>
            <p:cNvPicPr>
              <a:picLocks noChangeAspect="1" noChangeArrowheads="1"/>
            </p:cNvPicPr>
            <p:nvPr/>
          </p:nvPicPr>
          <p:blipFill>
            <a:blip r:embed="rId7" cstate="print"/>
            <a:srcRect/>
            <a:stretch>
              <a:fillRect/>
            </a:stretch>
          </p:blipFill>
          <p:spPr bwMode="auto">
            <a:xfrm>
              <a:off x="1159" y="3379"/>
              <a:ext cx="345" cy="150"/>
            </a:xfrm>
            <a:prstGeom prst="rect">
              <a:avLst/>
            </a:prstGeom>
            <a:noFill/>
            <a:ln w="9525">
              <a:noFill/>
              <a:miter lim="800000"/>
              <a:headEnd/>
              <a:tailEnd/>
            </a:ln>
          </p:spPr>
        </p:pic>
        <p:pic>
          <p:nvPicPr>
            <p:cNvPr id="34941" name="Picture 489"/>
            <p:cNvPicPr>
              <a:picLocks noChangeAspect="1" noChangeArrowheads="1"/>
            </p:cNvPicPr>
            <p:nvPr/>
          </p:nvPicPr>
          <p:blipFill>
            <a:blip r:embed="rId7" cstate="print"/>
            <a:srcRect/>
            <a:stretch>
              <a:fillRect/>
            </a:stretch>
          </p:blipFill>
          <p:spPr bwMode="auto">
            <a:xfrm>
              <a:off x="1159" y="3277"/>
              <a:ext cx="345" cy="150"/>
            </a:xfrm>
            <a:prstGeom prst="rect">
              <a:avLst/>
            </a:prstGeom>
            <a:noFill/>
            <a:ln w="9525">
              <a:noFill/>
              <a:miter lim="800000"/>
              <a:headEnd/>
              <a:tailEnd/>
            </a:ln>
          </p:spPr>
        </p:pic>
        <p:pic>
          <p:nvPicPr>
            <p:cNvPr id="34942" name="Picture 490"/>
            <p:cNvPicPr>
              <a:picLocks noChangeAspect="1" noChangeArrowheads="1"/>
            </p:cNvPicPr>
            <p:nvPr/>
          </p:nvPicPr>
          <p:blipFill>
            <a:blip r:embed="rId7" cstate="print"/>
            <a:srcRect/>
            <a:stretch>
              <a:fillRect/>
            </a:stretch>
          </p:blipFill>
          <p:spPr bwMode="auto">
            <a:xfrm>
              <a:off x="1159" y="3175"/>
              <a:ext cx="345" cy="150"/>
            </a:xfrm>
            <a:prstGeom prst="rect">
              <a:avLst/>
            </a:prstGeom>
            <a:noFill/>
            <a:ln w="9525">
              <a:noFill/>
              <a:miter lim="800000"/>
              <a:headEnd/>
              <a:tailEnd/>
            </a:ln>
          </p:spPr>
        </p:pic>
      </p:grpSp>
      <p:sp>
        <p:nvSpPr>
          <p:cNvPr id="13380" name="Text Box 491"/>
          <p:cNvSpPr txBox="1">
            <a:spLocks noChangeArrowheads="1"/>
          </p:cNvSpPr>
          <p:nvPr/>
        </p:nvSpPr>
        <p:spPr bwMode="auto">
          <a:xfrm>
            <a:off x="1706563" y="4071938"/>
            <a:ext cx="1127125" cy="369887"/>
          </a:xfrm>
          <a:prstGeom prst="rect">
            <a:avLst/>
          </a:prstGeom>
          <a:noFill/>
          <a:ln w="12700">
            <a:noFill/>
            <a:miter lim="800000"/>
            <a:headEnd/>
            <a:tailEnd/>
          </a:ln>
        </p:spPr>
        <p:txBody>
          <a:bodyPr lIns="0" tIns="0" rIns="0" bIns="0" anchor="ctr" anchorCtr="1">
            <a:spAutoFit/>
          </a:bodyPr>
          <a:lstStyle/>
          <a:p>
            <a:pPr algn="ctr">
              <a:spcBef>
                <a:spcPct val="50000"/>
              </a:spcBef>
              <a:defRPr/>
            </a:pPr>
            <a:r>
              <a:rPr lang="en-US" sz="1200" dirty="0">
                <a:latin typeface="+mn-lt"/>
                <a:ea typeface="+mn-ea"/>
              </a:rPr>
              <a:t>1/10 </a:t>
            </a:r>
            <a:r>
              <a:rPr lang="en-US" sz="1200" dirty="0" err="1">
                <a:latin typeface="+mn-lt"/>
                <a:ea typeface="+mn-ea"/>
              </a:rPr>
              <a:t>GbE</a:t>
            </a:r>
            <a:r>
              <a:rPr lang="en-US" sz="1200" dirty="0">
                <a:latin typeface="+mn-lt"/>
                <a:ea typeface="+mn-ea"/>
              </a:rPr>
              <a:t> </a:t>
            </a:r>
            <a:r>
              <a:rPr lang="en-US" sz="1200" dirty="0" err="1">
                <a:latin typeface="+mn-lt"/>
                <a:ea typeface="+mn-ea"/>
              </a:rPr>
              <a:t>ToR</a:t>
            </a:r>
            <a:r>
              <a:rPr lang="en-US" sz="1200" dirty="0">
                <a:latin typeface="+mn-lt"/>
                <a:ea typeface="+mn-ea"/>
              </a:rPr>
              <a:t> </a:t>
            </a:r>
            <a:r>
              <a:rPr lang="en-US" sz="1200" dirty="0" err="1">
                <a:latin typeface="+mn-lt"/>
                <a:ea typeface="+mn-ea"/>
              </a:rPr>
              <a:t>TurboIron</a:t>
            </a:r>
            <a:r>
              <a:rPr lang="en-US" sz="1200" dirty="0">
                <a:latin typeface="+mn-lt"/>
                <a:ea typeface="+mn-ea"/>
              </a:rPr>
              <a:t> 24X </a:t>
            </a:r>
          </a:p>
        </p:txBody>
      </p:sp>
      <p:pic>
        <p:nvPicPr>
          <p:cNvPr id="34887" name="Picture 492"/>
          <p:cNvPicPr>
            <a:picLocks noChangeAspect="1" noChangeArrowheads="1"/>
          </p:cNvPicPr>
          <p:nvPr/>
        </p:nvPicPr>
        <p:blipFill>
          <a:blip r:embed="rId12" cstate="print"/>
          <a:srcRect/>
          <a:stretch>
            <a:fillRect/>
          </a:stretch>
        </p:blipFill>
        <p:spPr bwMode="auto">
          <a:xfrm>
            <a:off x="1973263" y="4557713"/>
            <a:ext cx="547687" cy="255587"/>
          </a:xfrm>
          <a:prstGeom prst="rect">
            <a:avLst/>
          </a:prstGeom>
          <a:noFill/>
          <a:ln w="9525">
            <a:noFill/>
            <a:miter lim="800000"/>
            <a:headEnd/>
            <a:tailEnd/>
          </a:ln>
        </p:spPr>
      </p:pic>
      <p:sp>
        <p:nvSpPr>
          <p:cNvPr id="13382" name="Text Box 496"/>
          <p:cNvSpPr txBox="1">
            <a:spLocks noChangeArrowheads="1"/>
          </p:cNvSpPr>
          <p:nvPr/>
        </p:nvSpPr>
        <p:spPr bwMode="auto">
          <a:xfrm>
            <a:off x="549275" y="4089400"/>
            <a:ext cx="1268413" cy="369888"/>
          </a:xfrm>
          <a:prstGeom prst="rect">
            <a:avLst/>
          </a:prstGeom>
          <a:noFill/>
          <a:ln w="12700">
            <a:noFill/>
            <a:miter lim="800000"/>
            <a:headEnd/>
            <a:tailEnd/>
          </a:ln>
        </p:spPr>
        <p:txBody>
          <a:bodyPr lIns="0" tIns="0" rIns="0" bIns="0" anchor="ctr" anchorCtr="1">
            <a:spAutoFit/>
          </a:bodyPr>
          <a:lstStyle/>
          <a:p>
            <a:pPr algn="ctr">
              <a:spcBef>
                <a:spcPct val="50000"/>
              </a:spcBef>
              <a:defRPr/>
            </a:pPr>
            <a:r>
              <a:rPr lang="en-US" sz="1200" dirty="0" err="1">
                <a:latin typeface="+mn-lt"/>
                <a:ea typeface="+mn-ea"/>
              </a:rPr>
              <a:t>GbE</a:t>
            </a:r>
            <a:r>
              <a:rPr lang="en-US" sz="1200" dirty="0">
                <a:latin typeface="+mn-lt"/>
                <a:ea typeface="+mn-ea"/>
              </a:rPr>
              <a:t> </a:t>
            </a:r>
            <a:r>
              <a:rPr lang="en-US" sz="1200" dirty="0" err="1">
                <a:latin typeface="+mn-lt"/>
                <a:ea typeface="+mn-ea"/>
              </a:rPr>
              <a:t>ToR</a:t>
            </a:r>
            <a:r>
              <a:rPr lang="en-US" sz="1200" dirty="0">
                <a:latin typeface="+mn-lt"/>
                <a:ea typeface="+mn-ea"/>
              </a:rPr>
              <a:t/>
            </a:r>
            <a:br>
              <a:rPr lang="en-US" sz="1200" dirty="0">
                <a:latin typeface="+mn-lt"/>
                <a:ea typeface="+mn-ea"/>
              </a:rPr>
            </a:br>
            <a:r>
              <a:rPr lang="en-US" sz="1200" dirty="0" err="1">
                <a:latin typeface="+mn-lt"/>
                <a:ea typeface="+mn-ea"/>
              </a:rPr>
              <a:t>FastIron</a:t>
            </a:r>
            <a:r>
              <a:rPr lang="en-US" sz="1200" dirty="0">
                <a:latin typeface="+mn-lt"/>
                <a:ea typeface="+mn-ea"/>
              </a:rPr>
              <a:t> Edge X </a:t>
            </a:r>
          </a:p>
        </p:txBody>
      </p:sp>
      <p:cxnSp>
        <p:nvCxnSpPr>
          <p:cNvPr id="34889" name="AutoShape 497"/>
          <p:cNvCxnSpPr>
            <a:cxnSpLocks noChangeShapeType="1"/>
          </p:cNvCxnSpPr>
          <p:nvPr/>
        </p:nvCxnSpPr>
        <p:spPr bwMode="auto">
          <a:xfrm rot="16200000" flipH="1">
            <a:off x="953294" y="4917281"/>
            <a:ext cx="314325" cy="125413"/>
          </a:xfrm>
          <a:prstGeom prst="bentConnector2">
            <a:avLst/>
          </a:prstGeom>
          <a:noFill/>
          <a:ln w="19050">
            <a:solidFill>
              <a:schemeClr val="tx1"/>
            </a:solidFill>
            <a:miter lim="800000"/>
            <a:headEnd type="oval" w="med" len="med"/>
            <a:tailEnd type="oval" w="med" len="med"/>
          </a:ln>
        </p:spPr>
      </p:cxnSp>
      <p:cxnSp>
        <p:nvCxnSpPr>
          <p:cNvPr id="34890" name="AutoShape 498"/>
          <p:cNvCxnSpPr>
            <a:cxnSpLocks noChangeShapeType="1"/>
          </p:cNvCxnSpPr>
          <p:nvPr/>
        </p:nvCxnSpPr>
        <p:spPr bwMode="auto">
          <a:xfrm rot="16200000" flipH="1">
            <a:off x="872332" y="4998243"/>
            <a:ext cx="476250" cy="125413"/>
          </a:xfrm>
          <a:prstGeom prst="bentConnector2">
            <a:avLst/>
          </a:prstGeom>
          <a:noFill/>
          <a:ln w="19050">
            <a:solidFill>
              <a:schemeClr val="tx1"/>
            </a:solidFill>
            <a:miter lim="800000"/>
            <a:headEnd type="oval" w="med" len="med"/>
            <a:tailEnd type="oval" w="med" len="med"/>
          </a:ln>
        </p:spPr>
      </p:cxnSp>
      <p:cxnSp>
        <p:nvCxnSpPr>
          <p:cNvPr id="34891" name="AutoShape 499"/>
          <p:cNvCxnSpPr>
            <a:cxnSpLocks noChangeShapeType="1"/>
          </p:cNvCxnSpPr>
          <p:nvPr/>
        </p:nvCxnSpPr>
        <p:spPr bwMode="auto">
          <a:xfrm rot="16200000" flipH="1">
            <a:off x="791369" y="5079206"/>
            <a:ext cx="638175" cy="125413"/>
          </a:xfrm>
          <a:prstGeom prst="bentConnector2">
            <a:avLst/>
          </a:prstGeom>
          <a:noFill/>
          <a:ln w="19050">
            <a:solidFill>
              <a:schemeClr val="tx1"/>
            </a:solidFill>
            <a:miter lim="800000"/>
            <a:headEnd type="oval" w="med" len="med"/>
            <a:tailEnd type="oval" w="med" len="med"/>
          </a:ln>
        </p:spPr>
      </p:cxnSp>
      <p:grpSp>
        <p:nvGrpSpPr>
          <p:cNvPr id="34837" name="Group 500"/>
          <p:cNvGrpSpPr>
            <a:grpSpLocks/>
          </p:cNvGrpSpPr>
          <p:nvPr/>
        </p:nvGrpSpPr>
        <p:grpSpPr bwMode="auto">
          <a:xfrm>
            <a:off x="1173163" y="5018088"/>
            <a:ext cx="547687" cy="561975"/>
            <a:chOff x="1159" y="3175"/>
            <a:chExt cx="345" cy="354"/>
          </a:xfrm>
        </p:grpSpPr>
        <p:pic>
          <p:nvPicPr>
            <p:cNvPr id="34937" name="Picture 501"/>
            <p:cNvPicPr>
              <a:picLocks noChangeAspect="1" noChangeArrowheads="1"/>
            </p:cNvPicPr>
            <p:nvPr/>
          </p:nvPicPr>
          <p:blipFill>
            <a:blip r:embed="rId7" cstate="print"/>
            <a:srcRect/>
            <a:stretch>
              <a:fillRect/>
            </a:stretch>
          </p:blipFill>
          <p:spPr bwMode="auto">
            <a:xfrm>
              <a:off x="1159" y="3379"/>
              <a:ext cx="345" cy="150"/>
            </a:xfrm>
            <a:prstGeom prst="rect">
              <a:avLst/>
            </a:prstGeom>
            <a:noFill/>
            <a:ln w="9525">
              <a:noFill/>
              <a:miter lim="800000"/>
              <a:headEnd/>
              <a:tailEnd/>
            </a:ln>
          </p:spPr>
        </p:pic>
        <p:pic>
          <p:nvPicPr>
            <p:cNvPr id="34938" name="Picture 502"/>
            <p:cNvPicPr>
              <a:picLocks noChangeAspect="1" noChangeArrowheads="1"/>
            </p:cNvPicPr>
            <p:nvPr/>
          </p:nvPicPr>
          <p:blipFill>
            <a:blip r:embed="rId7" cstate="print"/>
            <a:srcRect/>
            <a:stretch>
              <a:fillRect/>
            </a:stretch>
          </p:blipFill>
          <p:spPr bwMode="auto">
            <a:xfrm>
              <a:off x="1159" y="3277"/>
              <a:ext cx="345" cy="150"/>
            </a:xfrm>
            <a:prstGeom prst="rect">
              <a:avLst/>
            </a:prstGeom>
            <a:noFill/>
            <a:ln w="9525">
              <a:noFill/>
              <a:miter lim="800000"/>
              <a:headEnd/>
              <a:tailEnd/>
            </a:ln>
          </p:spPr>
        </p:pic>
        <p:pic>
          <p:nvPicPr>
            <p:cNvPr id="34939" name="Picture 503"/>
            <p:cNvPicPr>
              <a:picLocks noChangeAspect="1" noChangeArrowheads="1"/>
            </p:cNvPicPr>
            <p:nvPr/>
          </p:nvPicPr>
          <p:blipFill>
            <a:blip r:embed="rId7" cstate="print"/>
            <a:srcRect/>
            <a:stretch>
              <a:fillRect/>
            </a:stretch>
          </p:blipFill>
          <p:spPr bwMode="auto">
            <a:xfrm>
              <a:off x="1159" y="3175"/>
              <a:ext cx="345" cy="150"/>
            </a:xfrm>
            <a:prstGeom prst="rect">
              <a:avLst/>
            </a:prstGeom>
            <a:noFill/>
            <a:ln w="9525">
              <a:noFill/>
              <a:miter lim="800000"/>
              <a:headEnd/>
              <a:tailEnd/>
            </a:ln>
          </p:spPr>
        </p:pic>
      </p:grpSp>
      <p:pic>
        <p:nvPicPr>
          <p:cNvPr id="34893" name="Picture 504"/>
          <p:cNvPicPr>
            <a:picLocks noChangeAspect="1" noChangeArrowheads="1"/>
          </p:cNvPicPr>
          <p:nvPr/>
        </p:nvPicPr>
        <p:blipFill>
          <a:blip r:embed="rId12" cstate="print"/>
          <a:srcRect/>
          <a:stretch>
            <a:fillRect/>
          </a:stretch>
        </p:blipFill>
        <p:spPr bwMode="auto">
          <a:xfrm>
            <a:off x="773113" y="4567238"/>
            <a:ext cx="547687" cy="255587"/>
          </a:xfrm>
          <a:prstGeom prst="rect">
            <a:avLst/>
          </a:prstGeom>
          <a:noFill/>
          <a:ln w="9525">
            <a:noFill/>
            <a:miter lim="800000"/>
            <a:headEnd/>
            <a:tailEnd/>
          </a:ln>
        </p:spPr>
      </p:pic>
      <p:pic>
        <p:nvPicPr>
          <p:cNvPr id="34894" name="Picture 505"/>
          <p:cNvPicPr>
            <a:picLocks noChangeAspect="1" noChangeArrowheads="1"/>
          </p:cNvPicPr>
          <p:nvPr/>
        </p:nvPicPr>
        <p:blipFill>
          <a:blip r:embed="rId6" cstate="print"/>
          <a:srcRect/>
          <a:stretch>
            <a:fillRect/>
          </a:stretch>
        </p:blipFill>
        <p:spPr bwMode="auto">
          <a:xfrm>
            <a:off x="3551238" y="3081338"/>
            <a:ext cx="411162" cy="635000"/>
          </a:xfrm>
          <a:prstGeom prst="rect">
            <a:avLst/>
          </a:prstGeom>
          <a:noFill/>
          <a:ln w="9525">
            <a:noFill/>
            <a:miter lim="800000"/>
            <a:headEnd/>
            <a:tailEnd/>
          </a:ln>
        </p:spPr>
      </p:pic>
      <p:grpSp>
        <p:nvGrpSpPr>
          <p:cNvPr id="34838" name="Group 548"/>
          <p:cNvGrpSpPr>
            <a:grpSpLocks/>
          </p:cNvGrpSpPr>
          <p:nvPr/>
        </p:nvGrpSpPr>
        <p:grpSpPr bwMode="auto">
          <a:xfrm>
            <a:off x="4300538" y="4587875"/>
            <a:ext cx="547687" cy="255588"/>
            <a:chOff x="4176713" y="4430713"/>
            <a:chExt cx="547687" cy="255587"/>
          </a:xfrm>
        </p:grpSpPr>
        <p:pic>
          <p:nvPicPr>
            <p:cNvPr id="34933" name="Picture 322"/>
            <p:cNvPicPr>
              <a:picLocks noChangeAspect="1" noChangeArrowheads="1"/>
            </p:cNvPicPr>
            <p:nvPr/>
          </p:nvPicPr>
          <p:blipFill>
            <a:blip r:embed="rId12" cstate="print"/>
            <a:srcRect/>
            <a:stretch>
              <a:fillRect/>
            </a:stretch>
          </p:blipFill>
          <p:spPr bwMode="auto">
            <a:xfrm>
              <a:off x="4176713" y="4430713"/>
              <a:ext cx="547687" cy="255587"/>
            </a:xfrm>
            <a:prstGeom prst="rect">
              <a:avLst/>
            </a:prstGeom>
            <a:noFill/>
            <a:ln w="9525">
              <a:noFill/>
              <a:miter lim="800000"/>
              <a:headEnd/>
              <a:tailEnd/>
            </a:ln>
          </p:spPr>
        </p:pic>
        <p:sp>
          <p:nvSpPr>
            <p:cNvPr id="13426" name="Line 506"/>
            <p:cNvSpPr>
              <a:spLocks noChangeShapeType="1"/>
            </p:cNvSpPr>
            <p:nvPr/>
          </p:nvSpPr>
          <p:spPr bwMode="auto">
            <a:xfrm flipV="1">
              <a:off x="4343400" y="4572000"/>
              <a:ext cx="0" cy="76200"/>
            </a:xfrm>
            <a:prstGeom prst="line">
              <a:avLst/>
            </a:prstGeom>
            <a:noFill/>
            <a:ln w="28575">
              <a:solidFill>
                <a:srgbClr val="FF9900"/>
              </a:solidFill>
              <a:round/>
              <a:headEnd/>
              <a:tailEnd/>
            </a:ln>
          </p:spPr>
          <p:txBody>
            <a:bodyPr wrap="none" anchor="ctr"/>
            <a:lstStyle/>
            <a:p>
              <a:pPr>
                <a:defRPr/>
              </a:pPr>
              <a:endParaRPr lang="en-US">
                <a:latin typeface="+mn-lt"/>
                <a:ea typeface="+mn-ea"/>
              </a:endParaRPr>
            </a:p>
          </p:txBody>
        </p:sp>
        <p:sp>
          <p:nvSpPr>
            <p:cNvPr id="13427" name="Line 507"/>
            <p:cNvSpPr>
              <a:spLocks noChangeShapeType="1"/>
            </p:cNvSpPr>
            <p:nvPr/>
          </p:nvSpPr>
          <p:spPr bwMode="auto">
            <a:xfrm flipV="1">
              <a:off x="4419600" y="4572000"/>
              <a:ext cx="0" cy="76200"/>
            </a:xfrm>
            <a:prstGeom prst="line">
              <a:avLst/>
            </a:prstGeom>
            <a:noFill/>
            <a:ln w="28575">
              <a:solidFill>
                <a:srgbClr val="FFFF00"/>
              </a:solidFill>
              <a:round/>
              <a:headEnd/>
              <a:tailEnd/>
            </a:ln>
          </p:spPr>
          <p:txBody>
            <a:bodyPr wrap="none" anchor="ctr"/>
            <a:lstStyle/>
            <a:p>
              <a:pPr>
                <a:defRPr/>
              </a:pPr>
              <a:endParaRPr lang="en-US">
                <a:latin typeface="+mn-lt"/>
                <a:ea typeface="+mn-ea"/>
              </a:endParaRPr>
            </a:p>
          </p:txBody>
        </p:sp>
        <p:sp>
          <p:nvSpPr>
            <p:cNvPr id="13428" name="Line 508"/>
            <p:cNvSpPr>
              <a:spLocks noChangeShapeType="1"/>
            </p:cNvSpPr>
            <p:nvPr/>
          </p:nvSpPr>
          <p:spPr bwMode="auto">
            <a:xfrm flipV="1">
              <a:off x="4495800" y="4572000"/>
              <a:ext cx="0" cy="76200"/>
            </a:xfrm>
            <a:prstGeom prst="line">
              <a:avLst/>
            </a:prstGeom>
            <a:noFill/>
            <a:ln w="28575">
              <a:solidFill>
                <a:srgbClr val="00B050"/>
              </a:solidFill>
              <a:round/>
              <a:headEnd/>
              <a:tailEnd/>
            </a:ln>
          </p:spPr>
          <p:txBody>
            <a:bodyPr wrap="none" anchor="ctr"/>
            <a:lstStyle/>
            <a:p>
              <a:pPr>
                <a:defRPr/>
              </a:pPr>
              <a:endParaRPr lang="en-US">
                <a:latin typeface="+mn-lt"/>
                <a:ea typeface="+mn-ea"/>
              </a:endParaRPr>
            </a:p>
          </p:txBody>
        </p:sp>
      </p:grpSp>
      <p:grpSp>
        <p:nvGrpSpPr>
          <p:cNvPr id="34839" name="Group 509"/>
          <p:cNvGrpSpPr>
            <a:grpSpLocks/>
          </p:cNvGrpSpPr>
          <p:nvPr/>
        </p:nvGrpSpPr>
        <p:grpSpPr bwMode="auto">
          <a:xfrm>
            <a:off x="3657600" y="3576638"/>
            <a:ext cx="152400" cy="76200"/>
            <a:chOff x="2736" y="2880"/>
            <a:chExt cx="96" cy="48"/>
          </a:xfrm>
        </p:grpSpPr>
        <p:sp>
          <p:nvSpPr>
            <p:cNvPr id="13422" name="Line 510"/>
            <p:cNvSpPr>
              <a:spLocks noChangeShapeType="1"/>
            </p:cNvSpPr>
            <p:nvPr/>
          </p:nvSpPr>
          <p:spPr bwMode="auto">
            <a:xfrm flipV="1">
              <a:off x="2736" y="2880"/>
              <a:ext cx="0" cy="48"/>
            </a:xfrm>
            <a:prstGeom prst="line">
              <a:avLst/>
            </a:prstGeom>
            <a:noFill/>
            <a:ln w="28575">
              <a:solidFill>
                <a:srgbClr val="FF9900"/>
              </a:solidFill>
              <a:round/>
              <a:headEnd/>
              <a:tailEnd/>
            </a:ln>
          </p:spPr>
          <p:txBody>
            <a:bodyPr wrap="none" anchor="ctr"/>
            <a:lstStyle/>
            <a:p>
              <a:pPr>
                <a:defRPr/>
              </a:pPr>
              <a:endParaRPr lang="en-US">
                <a:latin typeface="+mn-lt"/>
                <a:ea typeface="+mn-ea"/>
              </a:endParaRPr>
            </a:p>
          </p:txBody>
        </p:sp>
        <p:sp>
          <p:nvSpPr>
            <p:cNvPr id="13423" name="Line 511"/>
            <p:cNvSpPr>
              <a:spLocks noChangeShapeType="1"/>
            </p:cNvSpPr>
            <p:nvPr/>
          </p:nvSpPr>
          <p:spPr bwMode="auto">
            <a:xfrm flipV="1">
              <a:off x="2784" y="2880"/>
              <a:ext cx="0" cy="48"/>
            </a:xfrm>
            <a:prstGeom prst="line">
              <a:avLst/>
            </a:prstGeom>
            <a:noFill/>
            <a:ln w="28575">
              <a:solidFill>
                <a:srgbClr val="FFFF00"/>
              </a:solidFill>
              <a:round/>
              <a:headEnd/>
              <a:tailEnd/>
            </a:ln>
          </p:spPr>
          <p:txBody>
            <a:bodyPr wrap="none" anchor="ctr"/>
            <a:lstStyle/>
            <a:p>
              <a:pPr>
                <a:defRPr/>
              </a:pPr>
              <a:endParaRPr lang="en-US">
                <a:latin typeface="+mn-lt"/>
                <a:ea typeface="+mn-ea"/>
              </a:endParaRPr>
            </a:p>
          </p:txBody>
        </p:sp>
        <p:sp>
          <p:nvSpPr>
            <p:cNvPr id="13424" name="Line 512"/>
            <p:cNvSpPr>
              <a:spLocks noChangeShapeType="1"/>
            </p:cNvSpPr>
            <p:nvPr/>
          </p:nvSpPr>
          <p:spPr bwMode="auto">
            <a:xfrm flipV="1">
              <a:off x="2832" y="2880"/>
              <a:ext cx="0" cy="48"/>
            </a:xfrm>
            <a:prstGeom prst="line">
              <a:avLst/>
            </a:prstGeom>
            <a:noFill/>
            <a:ln w="28575">
              <a:solidFill>
                <a:srgbClr val="00B050"/>
              </a:solidFill>
              <a:round/>
              <a:headEnd/>
              <a:tailEnd/>
            </a:ln>
          </p:spPr>
          <p:txBody>
            <a:bodyPr wrap="none" anchor="ctr"/>
            <a:lstStyle/>
            <a:p>
              <a:pPr>
                <a:defRPr/>
              </a:pPr>
              <a:endParaRPr lang="en-US">
                <a:latin typeface="+mn-lt"/>
                <a:ea typeface="+mn-ea"/>
              </a:endParaRPr>
            </a:p>
          </p:txBody>
        </p:sp>
      </p:grpSp>
      <p:pic>
        <p:nvPicPr>
          <p:cNvPr id="34897" name="Picture 534" descr="Dell"/>
          <p:cNvPicPr>
            <a:picLocks noChangeAspect="1" noChangeArrowheads="1"/>
          </p:cNvPicPr>
          <p:nvPr/>
        </p:nvPicPr>
        <p:blipFill>
          <a:blip r:embed="rId13" cstate="print"/>
          <a:srcRect/>
          <a:stretch>
            <a:fillRect/>
          </a:stretch>
        </p:blipFill>
        <p:spPr bwMode="auto">
          <a:xfrm>
            <a:off x="990600" y="5715000"/>
            <a:ext cx="477838" cy="477838"/>
          </a:xfrm>
          <a:prstGeom prst="rect">
            <a:avLst/>
          </a:prstGeom>
          <a:solidFill>
            <a:schemeClr val="bg1"/>
          </a:solidFill>
          <a:ln w="9525">
            <a:noFill/>
            <a:miter lim="800000"/>
            <a:headEnd/>
            <a:tailEnd/>
          </a:ln>
          <a:effectLst>
            <a:outerShdw blurRad="50800" dist="38100" dir="2700000">
              <a:srgbClr val="000000">
                <a:alpha val="43000"/>
              </a:srgbClr>
            </a:outerShdw>
          </a:effectLst>
        </p:spPr>
      </p:pic>
      <p:cxnSp>
        <p:nvCxnSpPr>
          <p:cNvPr id="13401" name="AutoShape 569"/>
          <p:cNvCxnSpPr>
            <a:cxnSpLocks noChangeShapeType="1"/>
          </p:cNvCxnSpPr>
          <p:nvPr/>
        </p:nvCxnSpPr>
        <p:spPr bwMode="auto">
          <a:xfrm flipV="1">
            <a:off x="7926388" y="1778000"/>
            <a:ext cx="1587" cy="323850"/>
          </a:xfrm>
          <a:prstGeom prst="straightConnector1">
            <a:avLst/>
          </a:prstGeom>
          <a:noFill/>
          <a:ln w="57150">
            <a:solidFill>
              <a:schemeClr val="accent6">
                <a:lumMod val="75000"/>
              </a:schemeClr>
            </a:solidFill>
            <a:round/>
            <a:headEnd/>
            <a:tailEnd/>
          </a:ln>
        </p:spPr>
      </p:cxnSp>
      <p:cxnSp>
        <p:nvCxnSpPr>
          <p:cNvPr id="34899" name="AutoShape 570"/>
          <p:cNvCxnSpPr>
            <a:cxnSpLocks noChangeShapeType="1"/>
          </p:cNvCxnSpPr>
          <p:nvPr/>
        </p:nvCxnSpPr>
        <p:spPr bwMode="auto">
          <a:xfrm flipV="1">
            <a:off x="7091363" y="1354138"/>
            <a:ext cx="1587" cy="323850"/>
          </a:xfrm>
          <a:prstGeom prst="straightConnector1">
            <a:avLst/>
          </a:prstGeom>
          <a:noFill/>
          <a:ln w="12700">
            <a:solidFill>
              <a:srgbClr val="000000"/>
            </a:solidFill>
            <a:round/>
            <a:headEnd/>
            <a:tailEnd/>
          </a:ln>
        </p:spPr>
      </p:cxnSp>
      <p:sp>
        <p:nvSpPr>
          <p:cNvPr id="519" name="Text Box 571"/>
          <p:cNvSpPr txBox="1">
            <a:spLocks noChangeArrowheads="1"/>
          </p:cNvSpPr>
          <p:nvPr/>
        </p:nvSpPr>
        <p:spPr bwMode="auto">
          <a:xfrm>
            <a:off x="7188200" y="1377950"/>
            <a:ext cx="1081088" cy="274638"/>
          </a:xfrm>
          <a:prstGeom prst="rect">
            <a:avLst/>
          </a:prstGeom>
          <a:noFill/>
          <a:ln w="12700">
            <a:noFill/>
            <a:miter lim="800000"/>
            <a:headEnd/>
            <a:tailEnd/>
          </a:ln>
          <a:effectLst>
            <a:outerShdw dist="50800" sx="999" sy="999" algn="ctr" rotWithShape="0">
              <a:schemeClr val="bg1"/>
            </a:outerShdw>
          </a:effectLst>
        </p:spPr>
        <p:txBody>
          <a:bodyPr>
            <a:spAutoFit/>
          </a:bodyPr>
          <a:lstStyle/>
          <a:p>
            <a:pPr>
              <a:spcBef>
                <a:spcPct val="50000"/>
              </a:spcBef>
              <a:defRPr/>
            </a:pPr>
            <a:r>
              <a:rPr lang="en-US" sz="1200" dirty="0">
                <a:latin typeface="+mn-lt"/>
                <a:ea typeface="+mn-ea"/>
              </a:rPr>
              <a:t>1 GbE</a:t>
            </a:r>
          </a:p>
        </p:txBody>
      </p:sp>
      <p:sp>
        <p:nvSpPr>
          <p:cNvPr id="520" name="Text Box 572"/>
          <p:cNvSpPr txBox="1">
            <a:spLocks noChangeArrowheads="1"/>
          </p:cNvSpPr>
          <p:nvPr/>
        </p:nvSpPr>
        <p:spPr bwMode="auto">
          <a:xfrm>
            <a:off x="8024813" y="1801813"/>
            <a:ext cx="860425" cy="274637"/>
          </a:xfrm>
          <a:prstGeom prst="rect">
            <a:avLst/>
          </a:prstGeom>
          <a:noFill/>
          <a:ln w="12700">
            <a:noFill/>
            <a:miter lim="800000"/>
            <a:headEnd/>
            <a:tailEnd/>
          </a:ln>
          <a:effectLst>
            <a:outerShdw dist="50800" sx="999" sy="999" algn="ctr" rotWithShape="0">
              <a:schemeClr val="bg1"/>
            </a:outerShdw>
          </a:effectLst>
        </p:spPr>
        <p:txBody>
          <a:bodyPr>
            <a:spAutoFit/>
          </a:bodyPr>
          <a:lstStyle/>
          <a:p>
            <a:pPr>
              <a:spcBef>
                <a:spcPct val="50000"/>
              </a:spcBef>
              <a:defRPr/>
            </a:pPr>
            <a:r>
              <a:rPr lang="en-US" sz="1200" dirty="0">
                <a:latin typeface="+mn-lt"/>
                <a:ea typeface="+mn-ea"/>
              </a:rPr>
              <a:t>8 Gbps FC</a:t>
            </a:r>
          </a:p>
        </p:txBody>
      </p:sp>
      <p:sp>
        <p:nvSpPr>
          <p:cNvPr id="521" name="Text Box 573"/>
          <p:cNvSpPr txBox="1">
            <a:spLocks noChangeArrowheads="1"/>
          </p:cNvSpPr>
          <p:nvPr/>
        </p:nvSpPr>
        <p:spPr bwMode="auto">
          <a:xfrm>
            <a:off x="8024813" y="2211388"/>
            <a:ext cx="1006475" cy="461962"/>
          </a:xfrm>
          <a:prstGeom prst="rect">
            <a:avLst/>
          </a:prstGeom>
          <a:noFill/>
          <a:ln w="12700">
            <a:noFill/>
            <a:miter lim="800000"/>
            <a:headEnd/>
            <a:tailEnd/>
          </a:ln>
          <a:effectLst>
            <a:outerShdw dist="50800" sx="999" sy="999" algn="ctr" rotWithShape="0">
              <a:schemeClr val="bg1"/>
            </a:outerShdw>
          </a:effectLst>
        </p:spPr>
        <p:txBody>
          <a:bodyPr>
            <a:spAutoFit/>
          </a:bodyPr>
          <a:lstStyle/>
          <a:p>
            <a:pPr>
              <a:spcBef>
                <a:spcPct val="50000"/>
              </a:spcBef>
              <a:defRPr/>
            </a:pPr>
            <a:r>
              <a:rPr lang="en-US" sz="1200" dirty="0">
                <a:latin typeface="+mn-lt"/>
                <a:ea typeface="+mn-ea"/>
              </a:rPr>
              <a:t>10 Gbps CEE</a:t>
            </a:r>
          </a:p>
        </p:txBody>
      </p:sp>
      <p:sp>
        <p:nvSpPr>
          <p:cNvPr id="522" name="Text Box 574"/>
          <p:cNvSpPr txBox="1">
            <a:spLocks noChangeArrowheads="1"/>
          </p:cNvSpPr>
          <p:nvPr/>
        </p:nvSpPr>
        <p:spPr bwMode="auto">
          <a:xfrm>
            <a:off x="7188200" y="1785938"/>
            <a:ext cx="681038" cy="274637"/>
          </a:xfrm>
          <a:prstGeom prst="rect">
            <a:avLst/>
          </a:prstGeom>
          <a:noFill/>
          <a:ln w="12700">
            <a:noFill/>
            <a:miter lim="800000"/>
            <a:headEnd/>
            <a:tailEnd/>
          </a:ln>
          <a:effectLst>
            <a:outerShdw dist="50800" sx="999" sy="999" algn="ctr" rotWithShape="0">
              <a:schemeClr val="bg1"/>
            </a:outerShdw>
          </a:effectLst>
        </p:spPr>
        <p:txBody>
          <a:bodyPr>
            <a:spAutoFit/>
          </a:bodyPr>
          <a:lstStyle/>
          <a:p>
            <a:pPr>
              <a:spcBef>
                <a:spcPct val="50000"/>
              </a:spcBef>
              <a:defRPr/>
            </a:pPr>
            <a:r>
              <a:rPr lang="en-US" sz="1200" dirty="0">
                <a:latin typeface="+mn-lt"/>
                <a:ea typeface="+mn-ea"/>
              </a:rPr>
              <a:t>10 GbE</a:t>
            </a:r>
          </a:p>
        </p:txBody>
      </p:sp>
      <p:cxnSp>
        <p:nvCxnSpPr>
          <p:cNvPr id="34904" name="AutoShape 575"/>
          <p:cNvCxnSpPr>
            <a:cxnSpLocks noChangeShapeType="1"/>
          </p:cNvCxnSpPr>
          <p:nvPr/>
        </p:nvCxnSpPr>
        <p:spPr bwMode="auto">
          <a:xfrm flipV="1">
            <a:off x="7094538" y="1789113"/>
            <a:ext cx="1587" cy="323850"/>
          </a:xfrm>
          <a:prstGeom prst="straightConnector1">
            <a:avLst/>
          </a:prstGeom>
          <a:noFill/>
          <a:ln w="57150">
            <a:solidFill>
              <a:srgbClr val="FF0000">
                <a:alpha val="79999"/>
              </a:srgbClr>
            </a:solidFill>
            <a:round/>
            <a:headEnd/>
            <a:tailEnd/>
          </a:ln>
        </p:spPr>
      </p:cxnSp>
      <p:cxnSp>
        <p:nvCxnSpPr>
          <p:cNvPr id="13408" name="AutoShape 576"/>
          <p:cNvCxnSpPr>
            <a:cxnSpLocks noChangeShapeType="1"/>
          </p:cNvCxnSpPr>
          <p:nvPr/>
        </p:nvCxnSpPr>
        <p:spPr bwMode="auto">
          <a:xfrm flipV="1">
            <a:off x="7923213" y="2227263"/>
            <a:ext cx="1587" cy="323850"/>
          </a:xfrm>
          <a:prstGeom prst="straightConnector1">
            <a:avLst/>
          </a:prstGeom>
          <a:noFill/>
          <a:ln w="57150">
            <a:solidFill>
              <a:schemeClr val="accent2">
                <a:lumMod val="60000"/>
                <a:lumOff val="40000"/>
              </a:schemeClr>
            </a:solidFill>
            <a:round/>
            <a:headEnd/>
            <a:tailEnd/>
          </a:ln>
        </p:spPr>
      </p:cxnSp>
      <p:sp>
        <p:nvSpPr>
          <p:cNvPr id="525" name="Text Box 572"/>
          <p:cNvSpPr txBox="1">
            <a:spLocks noChangeArrowheads="1"/>
          </p:cNvSpPr>
          <p:nvPr/>
        </p:nvSpPr>
        <p:spPr bwMode="auto">
          <a:xfrm>
            <a:off x="8045450" y="1390650"/>
            <a:ext cx="860425" cy="274638"/>
          </a:xfrm>
          <a:prstGeom prst="rect">
            <a:avLst/>
          </a:prstGeom>
          <a:noFill/>
          <a:ln w="12700">
            <a:noFill/>
            <a:miter lim="800000"/>
            <a:headEnd/>
            <a:tailEnd/>
          </a:ln>
          <a:effectLst>
            <a:outerShdw dist="50800" sx="999" sy="999" algn="ctr" rotWithShape="0">
              <a:schemeClr val="bg1"/>
            </a:outerShdw>
          </a:effectLst>
        </p:spPr>
        <p:txBody>
          <a:bodyPr>
            <a:spAutoFit/>
          </a:bodyPr>
          <a:lstStyle/>
          <a:p>
            <a:pPr>
              <a:spcBef>
                <a:spcPct val="50000"/>
              </a:spcBef>
              <a:defRPr/>
            </a:pPr>
            <a:r>
              <a:rPr lang="en-US" sz="1200" dirty="0">
                <a:latin typeface="+mn-lt"/>
                <a:ea typeface="+mn-ea"/>
              </a:rPr>
              <a:t>4 Gbps FC</a:t>
            </a:r>
          </a:p>
        </p:txBody>
      </p:sp>
      <p:grpSp>
        <p:nvGrpSpPr>
          <p:cNvPr id="34840" name="Group 509"/>
          <p:cNvGrpSpPr>
            <a:grpSpLocks/>
          </p:cNvGrpSpPr>
          <p:nvPr/>
        </p:nvGrpSpPr>
        <p:grpSpPr bwMode="auto">
          <a:xfrm>
            <a:off x="6940550" y="2322513"/>
            <a:ext cx="152400" cy="76200"/>
            <a:chOff x="2736" y="2880"/>
            <a:chExt cx="96" cy="48"/>
          </a:xfrm>
        </p:grpSpPr>
        <p:sp>
          <p:nvSpPr>
            <p:cNvPr id="13419" name="Line 510"/>
            <p:cNvSpPr>
              <a:spLocks noChangeShapeType="1"/>
            </p:cNvSpPr>
            <p:nvPr/>
          </p:nvSpPr>
          <p:spPr bwMode="auto">
            <a:xfrm flipV="1">
              <a:off x="2736" y="2880"/>
              <a:ext cx="0" cy="48"/>
            </a:xfrm>
            <a:prstGeom prst="line">
              <a:avLst/>
            </a:prstGeom>
            <a:noFill/>
            <a:ln w="28575">
              <a:solidFill>
                <a:srgbClr val="FF9900"/>
              </a:solidFill>
              <a:round/>
              <a:headEnd/>
              <a:tailEnd/>
            </a:ln>
          </p:spPr>
          <p:txBody>
            <a:bodyPr wrap="none" anchor="ctr"/>
            <a:lstStyle/>
            <a:p>
              <a:pPr>
                <a:defRPr/>
              </a:pPr>
              <a:endParaRPr lang="en-US">
                <a:latin typeface="+mn-lt"/>
                <a:ea typeface="+mn-ea"/>
              </a:endParaRPr>
            </a:p>
          </p:txBody>
        </p:sp>
        <p:sp>
          <p:nvSpPr>
            <p:cNvPr id="13420" name="Line 511"/>
            <p:cNvSpPr>
              <a:spLocks noChangeShapeType="1"/>
            </p:cNvSpPr>
            <p:nvPr/>
          </p:nvSpPr>
          <p:spPr bwMode="auto">
            <a:xfrm flipV="1">
              <a:off x="2784" y="2880"/>
              <a:ext cx="0" cy="48"/>
            </a:xfrm>
            <a:prstGeom prst="line">
              <a:avLst/>
            </a:prstGeom>
            <a:noFill/>
            <a:ln w="28575">
              <a:solidFill>
                <a:srgbClr val="FFFF00"/>
              </a:solidFill>
              <a:round/>
              <a:headEnd/>
              <a:tailEnd/>
            </a:ln>
          </p:spPr>
          <p:txBody>
            <a:bodyPr wrap="none" anchor="ctr"/>
            <a:lstStyle/>
            <a:p>
              <a:pPr>
                <a:defRPr/>
              </a:pPr>
              <a:endParaRPr lang="en-US">
                <a:latin typeface="+mn-lt"/>
                <a:ea typeface="+mn-ea"/>
              </a:endParaRPr>
            </a:p>
          </p:txBody>
        </p:sp>
        <p:sp>
          <p:nvSpPr>
            <p:cNvPr id="13421" name="Line 512"/>
            <p:cNvSpPr>
              <a:spLocks noChangeShapeType="1"/>
            </p:cNvSpPr>
            <p:nvPr/>
          </p:nvSpPr>
          <p:spPr bwMode="auto">
            <a:xfrm flipV="1">
              <a:off x="2832" y="2880"/>
              <a:ext cx="0" cy="48"/>
            </a:xfrm>
            <a:prstGeom prst="line">
              <a:avLst/>
            </a:prstGeom>
            <a:noFill/>
            <a:ln w="28575">
              <a:solidFill>
                <a:srgbClr val="00B050"/>
              </a:solidFill>
              <a:round/>
              <a:headEnd/>
              <a:tailEnd/>
            </a:ln>
          </p:spPr>
          <p:txBody>
            <a:bodyPr wrap="none" anchor="ctr"/>
            <a:lstStyle/>
            <a:p>
              <a:pPr>
                <a:defRPr/>
              </a:pPr>
              <a:endParaRPr lang="en-US">
                <a:latin typeface="+mn-lt"/>
                <a:ea typeface="+mn-ea"/>
              </a:endParaRPr>
            </a:p>
          </p:txBody>
        </p:sp>
      </p:grpSp>
      <p:sp>
        <p:nvSpPr>
          <p:cNvPr id="533" name="Text Box 573"/>
          <p:cNvSpPr txBox="1">
            <a:spLocks noChangeArrowheads="1"/>
          </p:cNvSpPr>
          <p:nvPr/>
        </p:nvSpPr>
        <p:spPr bwMode="auto">
          <a:xfrm>
            <a:off x="7138988" y="2214563"/>
            <a:ext cx="757237" cy="461962"/>
          </a:xfrm>
          <a:prstGeom prst="rect">
            <a:avLst/>
          </a:prstGeom>
          <a:noFill/>
          <a:ln w="12700">
            <a:noFill/>
            <a:miter lim="800000"/>
            <a:headEnd/>
            <a:tailEnd/>
          </a:ln>
          <a:effectLst>
            <a:outerShdw dist="50800" sx="999" sy="999" algn="ctr" rotWithShape="0">
              <a:schemeClr val="bg1"/>
            </a:outerShdw>
          </a:effectLst>
        </p:spPr>
        <p:txBody>
          <a:bodyPr>
            <a:spAutoFit/>
          </a:bodyPr>
          <a:lstStyle/>
          <a:p>
            <a:pPr>
              <a:spcBef>
                <a:spcPct val="50000"/>
              </a:spcBef>
              <a:defRPr/>
            </a:pPr>
            <a:r>
              <a:rPr lang="en-US" sz="1200" dirty="0">
                <a:latin typeface="+mn-lt"/>
                <a:ea typeface="+mn-ea"/>
              </a:rPr>
              <a:t>Multi-VRF</a:t>
            </a:r>
          </a:p>
        </p:txBody>
      </p:sp>
      <p:sp>
        <p:nvSpPr>
          <p:cNvPr id="34909" name="Title 516"/>
          <p:cNvSpPr>
            <a:spLocks noGrp="1"/>
          </p:cNvSpPr>
          <p:nvPr>
            <p:ph type="title"/>
          </p:nvPr>
        </p:nvSpPr>
        <p:spPr>
          <a:xfrm>
            <a:off x="350838" y="211138"/>
            <a:ext cx="8080375" cy="560387"/>
          </a:xfrm>
        </p:spPr>
        <p:txBody>
          <a:bodyPr/>
          <a:lstStyle/>
          <a:p>
            <a:pPr eaLnBrk="1" hangingPunct="1"/>
            <a:r>
              <a:rPr smtClean="0">
                <a:ea typeface="ＭＳ Ｐゴシック" pitchFamily="34" charset="-128"/>
              </a:rPr>
              <a:t>Brocade Data Center Networks </a:t>
            </a:r>
          </a:p>
        </p:txBody>
      </p:sp>
      <p:sp>
        <p:nvSpPr>
          <p:cNvPr id="518" name="Text Placeholder 517"/>
          <p:cNvSpPr>
            <a:spLocks noGrp="1"/>
          </p:cNvSpPr>
          <p:nvPr>
            <p:ph type="body" idx="10"/>
          </p:nvPr>
        </p:nvSpPr>
        <p:spPr>
          <a:xfrm>
            <a:off x="354013" y="677863"/>
            <a:ext cx="8077200" cy="414337"/>
          </a:xfrm>
        </p:spPr>
        <p:txBody>
          <a:bodyPr/>
          <a:lstStyle/>
          <a:p>
            <a:pPr eaLnBrk="1" hangingPunct="1"/>
            <a:r>
              <a:rPr smtClean="0">
                <a:solidFill>
                  <a:srgbClr val="D8832D"/>
                </a:solidFill>
                <a:ea typeface="ＭＳ Ｐゴシック" pitchFamily="34" charset="-128"/>
              </a:rPr>
              <a:t>High-level architecture</a:t>
            </a:r>
          </a:p>
        </p:txBody>
      </p:sp>
      <p:sp>
        <p:nvSpPr>
          <p:cNvPr id="13413" name="Rectangle 5"/>
          <p:cNvSpPr>
            <a:spLocks noGrp="1" noChangeArrowheads="1"/>
          </p:cNvSpPr>
          <p:nvPr>
            <p:ph type="dt" sz="half" idx="2"/>
          </p:nvPr>
        </p:nvSpPr>
        <p:spPr/>
        <p:txBody>
          <a:bodyPr/>
          <a:lstStyle/>
          <a:p>
            <a:fld id="{A10E5C27-0352-4F03-A06F-185B0DEF3887}" type="datetime3">
              <a:rPr lang="en-AU" smtClean="0"/>
              <a:pPr/>
              <a:t>22 September, 2011</a:t>
            </a:fld>
            <a:endParaRPr lang="en-US"/>
          </a:p>
        </p:txBody>
      </p:sp>
      <p:sp>
        <p:nvSpPr>
          <p:cNvPr id="515" name="Footer Placeholder 514"/>
          <p:cNvSpPr>
            <a:spLocks noGrp="1"/>
          </p:cNvSpPr>
          <p:nvPr>
            <p:ph type="ftr" sz="quarter" idx="3"/>
          </p:nvPr>
        </p:nvSpPr>
        <p:spPr/>
        <p:txBody>
          <a:bodyPr/>
          <a:lstStyle/>
          <a:p>
            <a:pPr>
              <a:defRPr/>
            </a:pPr>
            <a:r>
              <a:rPr lang="en-US" smtClean="0"/>
              <a:t>© 2011 Brocade Communications Systems, Inc. - COMPANY PROPRIETARY INFORMATION</a:t>
            </a:r>
            <a:endParaRPr lang="en-US"/>
          </a:p>
        </p:txBody>
      </p:sp>
      <p:sp>
        <p:nvSpPr>
          <p:cNvPr id="514" name="Slide Number Placeholder 513"/>
          <p:cNvSpPr>
            <a:spLocks noGrp="1"/>
          </p:cNvSpPr>
          <p:nvPr>
            <p:ph type="sldNum" sz="quarter" idx="4"/>
          </p:nvPr>
        </p:nvSpPr>
        <p:spPr/>
        <p:txBody>
          <a:bodyPr/>
          <a:lstStyle/>
          <a:p>
            <a:fld id="{F3B4B17A-1AC9-40CD-8004-3AED03D2967A}" type="slidenum">
              <a:rPr lang="en-US"/>
              <a:pPr/>
              <a:t>58</a:t>
            </a:fld>
            <a:endParaRPr lang="en-US"/>
          </a:p>
        </p:txBody>
      </p:sp>
      <p:cxnSp>
        <p:nvCxnSpPr>
          <p:cNvPr id="34912" name="AutoShape 486"/>
          <p:cNvCxnSpPr>
            <a:cxnSpLocks noChangeShapeType="1"/>
          </p:cNvCxnSpPr>
          <p:nvPr/>
        </p:nvCxnSpPr>
        <p:spPr bwMode="auto">
          <a:xfrm rot="16200000" flipH="1">
            <a:off x="3117851" y="4943475"/>
            <a:ext cx="311150" cy="180975"/>
          </a:xfrm>
          <a:prstGeom prst="bentConnector2">
            <a:avLst/>
          </a:prstGeom>
          <a:noFill/>
          <a:ln w="19050">
            <a:solidFill>
              <a:schemeClr val="tx1"/>
            </a:solidFill>
            <a:miter lim="800000"/>
            <a:headEnd type="oval" w="med" len="med"/>
            <a:tailEnd type="oval" w="med" len="med"/>
          </a:ln>
        </p:spPr>
      </p:cxnSp>
      <p:cxnSp>
        <p:nvCxnSpPr>
          <p:cNvPr id="34913" name="AutoShape 486"/>
          <p:cNvCxnSpPr>
            <a:cxnSpLocks noChangeShapeType="1"/>
          </p:cNvCxnSpPr>
          <p:nvPr/>
        </p:nvCxnSpPr>
        <p:spPr bwMode="auto">
          <a:xfrm>
            <a:off x="3186113" y="4881563"/>
            <a:ext cx="177800" cy="152400"/>
          </a:xfrm>
          <a:prstGeom prst="bentConnector3">
            <a:avLst>
              <a:gd name="adj1" fmla="val 616"/>
            </a:avLst>
          </a:prstGeom>
          <a:noFill/>
          <a:ln w="19050">
            <a:solidFill>
              <a:schemeClr val="tx1"/>
            </a:solidFill>
            <a:miter lim="800000"/>
            <a:headEnd type="oval" w="med" len="med"/>
            <a:tailEnd type="oval" w="med" len="med"/>
          </a:ln>
        </p:spPr>
      </p:cxnSp>
      <p:cxnSp>
        <p:nvCxnSpPr>
          <p:cNvPr id="34914" name="AutoShape 497"/>
          <p:cNvCxnSpPr>
            <a:cxnSpLocks noChangeShapeType="1"/>
          </p:cNvCxnSpPr>
          <p:nvPr/>
        </p:nvCxnSpPr>
        <p:spPr bwMode="auto">
          <a:xfrm rot="16200000" flipH="1">
            <a:off x="4472781" y="4937920"/>
            <a:ext cx="314325" cy="125412"/>
          </a:xfrm>
          <a:prstGeom prst="bentConnector2">
            <a:avLst/>
          </a:prstGeom>
          <a:noFill/>
          <a:ln w="19050">
            <a:solidFill>
              <a:schemeClr val="tx1"/>
            </a:solidFill>
            <a:miter lim="800000"/>
            <a:headEnd type="oval" w="med" len="med"/>
            <a:tailEnd type="oval" w="med" len="med"/>
          </a:ln>
        </p:spPr>
      </p:cxnSp>
      <p:cxnSp>
        <p:nvCxnSpPr>
          <p:cNvPr id="34915" name="AutoShape 498"/>
          <p:cNvCxnSpPr>
            <a:cxnSpLocks noChangeShapeType="1"/>
          </p:cNvCxnSpPr>
          <p:nvPr/>
        </p:nvCxnSpPr>
        <p:spPr bwMode="auto">
          <a:xfrm rot="16200000" flipH="1">
            <a:off x="4391819" y="5018882"/>
            <a:ext cx="476250" cy="125412"/>
          </a:xfrm>
          <a:prstGeom prst="bentConnector2">
            <a:avLst/>
          </a:prstGeom>
          <a:noFill/>
          <a:ln w="19050">
            <a:solidFill>
              <a:schemeClr val="tx1"/>
            </a:solidFill>
            <a:miter lim="800000"/>
            <a:headEnd type="oval" w="med" len="med"/>
            <a:tailEnd type="oval" w="med" len="med"/>
          </a:ln>
        </p:spPr>
      </p:cxnSp>
      <p:cxnSp>
        <p:nvCxnSpPr>
          <p:cNvPr id="34916" name="AutoShape 499"/>
          <p:cNvCxnSpPr>
            <a:cxnSpLocks noChangeShapeType="1"/>
          </p:cNvCxnSpPr>
          <p:nvPr/>
        </p:nvCxnSpPr>
        <p:spPr bwMode="auto">
          <a:xfrm rot="16200000" flipH="1">
            <a:off x="4310856" y="5099845"/>
            <a:ext cx="638175" cy="125412"/>
          </a:xfrm>
          <a:prstGeom prst="bentConnector2">
            <a:avLst/>
          </a:prstGeom>
          <a:noFill/>
          <a:ln w="19050">
            <a:solidFill>
              <a:schemeClr val="tx1"/>
            </a:solidFill>
            <a:miter lim="800000"/>
            <a:headEnd type="oval" w="med" len="med"/>
            <a:tailEnd type="oval" w="med" len="med"/>
          </a:ln>
        </p:spPr>
      </p:cxnSp>
      <p:pic>
        <p:nvPicPr>
          <p:cNvPr id="34917" name="Picture 531" descr="EMC"/>
          <p:cNvPicPr>
            <a:picLocks noChangeAspect="1" noChangeArrowheads="1"/>
          </p:cNvPicPr>
          <p:nvPr/>
        </p:nvPicPr>
        <p:blipFill>
          <a:blip r:embed="rId14" cstate="print"/>
          <a:srcRect/>
          <a:stretch>
            <a:fillRect/>
          </a:stretch>
        </p:blipFill>
        <p:spPr bwMode="auto">
          <a:xfrm>
            <a:off x="5778500" y="5718175"/>
            <a:ext cx="474663" cy="474663"/>
          </a:xfrm>
          <a:prstGeom prst="rect">
            <a:avLst/>
          </a:prstGeom>
          <a:solidFill>
            <a:schemeClr val="bg1"/>
          </a:solidFill>
          <a:ln w="9525">
            <a:noFill/>
            <a:miter lim="800000"/>
            <a:headEnd/>
            <a:tailEnd/>
          </a:ln>
          <a:effectLst>
            <a:outerShdw blurRad="50800" dist="38100" dir="2700000">
              <a:srgbClr val="000000">
                <a:alpha val="43000"/>
              </a:srgbClr>
            </a:outerShdw>
          </a:effectLst>
        </p:spPr>
      </p:pic>
      <p:pic>
        <p:nvPicPr>
          <p:cNvPr id="34918" name="Picture 532" descr="netapp-logo-new-small">
            <a:hlinkClick r:id="rId15"/>
          </p:cNvPr>
          <p:cNvPicPr>
            <a:picLocks noChangeAspect="1" noChangeArrowheads="1"/>
          </p:cNvPicPr>
          <p:nvPr/>
        </p:nvPicPr>
        <p:blipFill>
          <a:blip r:embed="rId16" cstate="print"/>
          <a:srcRect/>
          <a:stretch>
            <a:fillRect/>
          </a:stretch>
        </p:blipFill>
        <p:spPr bwMode="auto">
          <a:xfrm>
            <a:off x="6446838" y="5722938"/>
            <a:ext cx="487362" cy="469900"/>
          </a:xfrm>
          <a:prstGeom prst="rect">
            <a:avLst/>
          </a:prstGeom>
          <a:noFill/>
          <a:ln w="9525">
            <a:noFill/>
            <a:miter lim="800000"/>
            <a:headEnd/>
            <a:tailEnd/>
          </a:ln>
          <a:effectLst>
            <a:outerShdw blurRad="50800" dist="38100" dir="2700000">
              <a:srgbClr val="000000">
                <a:alpha val="43000"/>
              </a:srgbClr>
            </a:outerShdw>
          </a:effectLst>
        </p:spPr>
      </p:pic>
      <p:pic>
        <p:nvPicPr>
          <p:cNvPr id="34919" name="Picture 533" descr="IBM"/>
          <p:cNvPicPr>
            <a:picLocks noChangeAspect="1" noChangeArrowheads="1"/>
          </p:cNvPicPr>
          <p:nvPr/>
        </p:nvPicPr>
        <p:blipFill>
          <a:blip r:embed="rId17" cstate="print"/>
          <a:srcRect/>
          <a:stretch>
            <a:fillRect/>
          </a:stretch>
        </p:blipFill>
        <p:spPr bwMode="auto">
          <a:xfrm>
            <a:off x="3721100" y="5715000"/>
            <a:ext cx="477838" cy="477838"/>
          </a:xfrm>
          <a:prstGeom prst="rect">
            <a:avLst/>
          </a:prstGeom>
          <a:solidFill>
            <a:schemeClr val="bg1"/>
          </a:solidFill>
          <a:ln w="9525">
            <a:noFill/>
            <a:miter lim="800000"/>
            <a:headEnd/>
            <a:tailEnd/>
          </a:ln>
          <a:effectLst>
            <a:outerShdw blurRad="50800" dist="38100" dir="2700000">
              <a:srgbClr val="000000">
                <a:alpha val="43000"/>
              </a:srgbClr>
            </a:outerShdw>
          </a:effectLst>
        </p:spPr>
      </p:pic>
      <p:pic>
        <p:nvPicPr>
          <p:cNvPr id="34920" name="Picture 535" descr="NEC"/>
          <p:cNvPicPr>
            <a:picLocks noChangeAspect="1" noChangeArrowheads="1"/>
          </p:cNvPicPr>
          <p:nvPr/>
        </p:nvPicPr>
        <p:blipFill>
          <a:blip r:embed="rId18" cstate="print"/>
          <a:srcRect/>
          <a:stretch>
            <a:fillRect/>
          </a:stretch>
        </p:blipFill>
        <p:spPr bwMode="auto">
          <a:xfrm>
            <a:off x="4405313" y="5718175"/>
            <a:ext cx="474662" cy="474663"/>
          </a:xfrm>
          <a:prstGeom prst="rect">
            <a:avLst/>
          </a:prstGeom>
          <a:solidFill>
            <a:schemeClr val="bg1"/>
          </a:solidFill>
          <a:ln w="9525">
            <a:noFill/>
            <a:miter lim="800000"/>
            <a:headEnd/>
            <a:tailEnd/>
          </a:ln>
          <a:effectLst>
            <a:outerShdw blurRad="50800" dist="38100" dir="2700000">
              <a:srgbClr val="000000">
                <a:alpha val="43000"/>
              </a:srgbClr>
            </a:outerShdw>
          </a:effectLst>
        </p:spPr>
      </p:pic>
      <p:pic>
        <p:nvPicPr>
          <p:cNvPr id="34921" name="Picture 536" descr="Fujitsu"/>
          <p:cNvPicPr>
            <a:picLocks noChangeAspect="1" noChangeArrowheads="1"/>
          </p:cNvPicPr>
          <p:nvPr/>
        </p:nvPicPr>
        <p:blipFill>
          <a:blip r:embed="rId19" cstate="print"/>
          <a:srcRect/>
          <a:stretch>
            <a:fillRect/>
          </a:stretch>
        </p:blipFill>
        <p:spPr bwMode="auto">
          <a:xfrm>
            <a:off x="1674813" y="5718175"/>
            <a:ext cx="474662" cy="474663"/>
          </a:xfrm>
          <a:prstGeom prst="rect">
            <a:avLst/>
          </a:prstGeom>
          <a:solidFill>
            <a:schemeClr val="bg1"/>
          </a:solidFill>
          <a:ln w="9525">
            <a:noFill/>
            <a:miter lim="800000"/>
            <a:headEnd/>
            <a:tailEnd/>
          </a:ln>
          <a:effectLst>
            <a:outerShdw blurRad="50800" dist="38100" dir="2700000">
              <a:srgbClr val="000000">
                <a:alpha val="43000"/>
              </a:srgbClr>
            </a:outerShdw>
          </a:effectLst>
        </p:spPr>
      </p:pic>
      <p:pic>
        <p:nvPicPr>
          <p:cNvPr id="34922" name="Picture 537" descr="SUN"/>
          <p:cNvPicPr>
            <a:picLocks noChangeAspect="1" noChangeArrowheads="1"/>
          </p:cNvPicPr>
          <p:nvPr/>
        </p:nvPicPr>
        <p:blipFill>
          <a:blip r:embed="rId20" cstate="print"/>
          <a:srcRect/>
          <a:stretch>
            <a:fillRect/>
          </a:stretch>
        </p:blipFill>
        <p:spPr bwMode="auto">
          <a:xfrm>
            <a:off x="5087938" y="5718175"/>
            <a:ext cx="474662" cy="474663"/>
          </a:xfrm>
          <a:prstGeom prst="rect">
            <a:avLst/>
          </a:prstGeom>
          <a:solidFill>
            <a:schemeClr val="bg1"/>
          </a:solidFill>
          <a:ln w="9525">
            <a:noFill/>
            <a:miter lim="800000"/>
            <a:headEnd/>
            <a:tailEnd/>
          </a:ln>
          <a:effectLst>
            <a:outerShdw blurRad="50800" dist="38100" dir="2700000">
              <a:srgbClr val="000000">
                <a:alpha val="43000"/>
              </a:srgbClr>
            </a:outerShdw>
          </a:effectLst>
        </p:spPr>
      </p:pic>
      <p:pic>
        <p:nvPicPr>
          <p:cNvPr id="34923" name="Picture 538" descr="HP"/>
          <p:cNvPicPr>
            <a:picLocks noChangeAspect="1" noChangeArrowheads="1"/>
          </p:cNvPicPr>
          <p:nvPr/>
        </p:nvPicPr>
        <p:blipFill>
          <a:blip r:embed="rId21" cstate="print"/>
          <a:srcRect/>
          <a:stretch>
            <a:fillRect/>
          </a:stretch>
        </p:blipFill>
        <p:spPr bwMode="auto">
          <a:xfrm>
            <a:off x="2357438" y="5718175"/>
            <a:ext cx="474662" cy="474663"/>
          </a:xfrm>
          <a:prstGeom prst="rect">
            <a:avLst/>
          </a:prstGeom>
          <a:solidFill>
            <a:schemeClr val="bg1"/>
          </a:solidFill>
          <a:ln w="9525">
            <a:noFill/>
            <a:miter lim="800000"/>
            <a:headEnd/>
            <a:tailEnd/>
          </a:ln>
          <a:effectLst>
            <a:outerShdw blurRad="50800" dist="38100" dir="2700000">
              <a:srgbClr val="000000">
                <a:alpha val="43000"/>
              </a:srgbClr>
            </a:outerShdw>
          </a:effectLst>
        </p:spPr>
      </p:pic>
      <p:pic>
        <p:nvPicPr>
          <p:cNvPr id="34924" name="Picture 539" descr="Hitachi"/>
          <p:cNvPicPr>
            <a:picLocks noChangeAspect="1" noChangeArrowheads="1"/>
          </p:cNvPicPr>
          <p:nvPr/>
        </p:nvPicPr>
        <p:blipFill>
          <a:blip r:embed="rId22" cstate="print"/>
          <a:srcRect/>
          <a:stretch>
            <a:fillRect/>
          </a:stretch>
        </p:blipFill>
        <p:spPr bwMode="auto">
          <a:xfrm>
            <a:off x="3038475" y="5718175"/>
            <a:ext cx="474663" cy="474663"/>
          </a:xfrm>
          <a:prstGeom prst="rect">
            <a:avLst/>
          </a:prstGeom>
          <a:solidFill>
            <a:schemeClr val="bg1"/>
          </a:solidFill>
          <a:ln w="9525">
            <a:noFill/>
            <a:miter lim="800000"/>
            <a:headEnd/>
            <a:tailEnd/>
          </a:ln>
          <a:effectLst>
            <a:outerShdw blurRad="50800" dist="38100" dir="2700000">
              <a:srgbClr val="000000">
                <a:alpha val="43000"/>
              </a:srgbClr>
            </a:outerShdw>
          </a:effectLst>
        </p:spPr>
      </p:pic>
    </p:spTree>
  </p:cSld>
  <p:clrMapOvr>
    <a:masterClrMapping/>
  </p:clrMapOvr>
  <p:transition spd="slow">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546"/>
          <p:cNvSpPr>
            <a:spLocks noGrp="1"/>
          </p:cNvSpPr>
          <p:nvPr>
            <p:ph type="title"/>
          </p:nvPr>
        </p:nvSpPr>
        <p:spPr>
          <a:xfrm>
            <a:off x="350838" y="247650"/>
            <a:ext cx="8080375" cy="565150"/>
          </a:xfrm>
        </p:spPr>
        <p:txBody>
          <a:bodyPr/>
          <a:lstStyle/>
          <a:p>
            <a:r>
              <a:rPr dirty="0" smtClean="0">
                <a:ea typeface="ＭＳ Ｐゴシック" pitchFamily="34" charset="-128"/>
              </a:rPr>
              <a:t>Brocade Campus Networks </a:t>
            </a:r>
          </a:p>
        </p:txBody>
      </p:sp>
      <p:sp>
        <p:nvSpPr>
          <p:cNvPr id="548" name="Text Placeholder 547"/>
          <p:cNvSpPr>
            <a:spLocks noGrp="1"/>
          </p:cNvSpPr>
          <p:nvPr>
            <p:ph type="body" idx="10"/>
          </p:nvPr>
        </p:nvSpPr>
        <p:spPr>
          <a:xfrm>
            <a:off x="354013" y="717550"/>
            <a:ext cx="8077200" cy="919163"/>
          </a:xfrm>
        </p:spPr>
        <p:txBody>
          <a:bodyPr/>
          <a:lstStyle/>
          <a:p>
            <a:r>
              <a:rPr smtClean="0">
                <a:solidFill>
                  <a:srgbClr val="D8832D"/>
                </a:solidFill>
                <a:ea typeface="ＭＳ Ｐゴシック" pitchFamily="34" charset="-128"/>
              </a:rPr>
              <a:t>High-level architecture</a:t>
            </a:r>
          </a:p>
          <a:p>
            <a:endParaRPr smtClean="0">
              <a:solidFill>
                <a:srgbClr val="D8832D"/>
              </a:solidFill>
              <a:ea typeface="ＭＳ Ｐゴシック" pitchFamily="34" charset="-128"/>
            </a:endParaRPr>
          </a:p>
        </p:txBody>
      </p:sp>
      <p:sp>
        <p:nvSpPr>
          <p:cNvPr id="35843" name="Rectangle 5"/>
          <p:cNvSpPr>
            <a:spLocks noGrp="1" noChangeArrowheads="1"/>
          </p:cNvSpPr>
          <p:nvPr>
            <p:ph type="dt" sz="half" idx="2"/>
          </p:nvPr>
        </p:nvSpPr>
        <p:spPr/>
        <p:txBody>
          <a:bodyPr/>
          <a:lstStyle/>
          <a:p>
            <a:fld id="{F00383EF-5457-45F7-ADE7-E0BD749A8FA3}" type="datetime3">
              <a:rPr lang="en-AU" smtClean="0"/>
              <a:pPr/>
              <a:t>22 September, 2011</a:t>
            </a:fld>
            <a:endParaRPr lang="en-US"/>
          </a:p>
        </p:txBody>
      </p:sp>
      <p:sp>
        <p:nvSpPr>
          <p:cNvPr id="186" name="Footer Placeholder 185"/>
          <p:cNvSpPr>
            <a:spLocks noGrp="1"/>
          </p:cNvSpPr>
          <p:nvPr>
            <p:ph type="ftr" sz="quarter" idx="3"/>
          </p:nvPr>
        </p:nvSpPr>
        <p:spPr/>
        <p:txBody>
          <a:bodyPr/>
          <a:lstStyle/>
          <a:p>
            <a:pPr>
              <a:defRPr/>
            </a:pPr>
            <a:r>
              <a:rPr lang="en-US" smtClean="0"/>
              <a:t>© 2011 Brocade Communications Systems, Inc. - COMPANY PROPRIETARY INFORMATION</a:t>
            </a:r>
            <a:endParaRPr lang="en-US"/>
          </a:p>
        </p:txBody>
      </p:sp>
      <p:sp>
        <p:nvSpPr>
          <p:cNvPr id="185" name="Slide Number Placeholder 184"/>
          <p:cNvSpPr>
            <a:spLocks noGrp="1"/>
          </p:cNvSpPr>
          <p:nvPr>
            <p:ph type="sldNum" sz="quarter" idx="4"/>
          </p:nvPr>
        </p:nvSpPr>
        <p:spPr/>
        <p:txBody>
          <a:bodyPr/>
          <a:lstStyle/>
          <a:p>
            <a:fld id="{13A035D5-AB2B-4DB7-9C07-87E98A6D6525}" type="slidenum">
              <a:rPr lang="en-US"/>
              <a:pPr/>
              <a:t>59</a:t>
            </a:fld>
            <a:endParaRPr lang="en-US"/>
          </a:p>
        </p:txBody>
      </p:sp>
      <p:sp>
        <p:nvSpPr>
          <p:cNvPr id="367" name="Rectangle 366"/>
          <p:cNvSpPr/>
          <p:nvPr/>
        </p:nvSpPr>
        <p:spPr bwMode="auto">
          <a:xfrm>
            <a:off x="152400" y="1431925"/>
            <a:ext cx="8991600" cy="4968875"/>
          </a:xfrm>
          <a:prstGeom prst="rect">
            <a:avLst/>
          </a:prstGeom>
          <a:solidFill>
            <a:srgbClr val="FFFFFF">
              <a:lumMod val="85000"/>
            </a:srgbClr>
          </a:solidFill>
          <a:ln w="12700" cap="flat" cmpd="sng" algn="ctr">
            <a:noFill/>
            <a:prstDash val="solid"/>
            <a:round/>
            <a:headEnd type="none" w="med" len="med"/>
            <a:tailEnd type="none" w="med" len="med"/>
          </a:ln>
          <a:effectLst/>
        </p:spPr>
        <p:txBody>
          <a:bodyPr wrap="none" anchor="ctr"/>
          <a:lstStyle/>
          <a:p>
            <a:pPr fontAlgn="auto">
              <a:spcBef>
                <a:spcPts val="0"/>
              </a:spcBef>
              <a:spcAft>
                <a:spcPts val="0"/>
              </a:spcAft>
              <a:defRPr/>
            </a:pPr>
            <a:endParaRPr lang="en-US" sz="1800" kern="0">
              <a:solidFill>
                <a:sysClr val="windowText" lastClr="000000"/>
              </a:solidFill>
              <a:latin typeface="+mn-lt"/>
              <a:ea typeface="+mn-ea"/>
            </a:endParaRPr>
          </a:p>
        </p:txBody>
      </p:sp>
      <p:cxnSp>
        <p:nvCxnSpPr>
          <p:cNvPr id="77832" name="AutoShape 15"/>
          <p:cNvCxnSpPr>
            <a:cxnSpLocks noChangeShapeType="1"/>
          </p:cNvCxnSpPr>
          <p:nvPr/>
        </p:nvCxnSpPr>
        <p:spPr bwMode="auto">
          <a:xfrm flipV="1">
            <a:off x="3975100" y="4797425"/>
            <a:ext cx="1588" cy="457200"/>
          </a:xfrm>
          <a:prstGeom prst="straightConnector1">
            <a:avLst/>
          </a:prstGeom>
          <a:noFill/>
          <a:ln w="31750">
            <a:solidFill>
              <a:srgbClr val="0000FF"/>
            </a:solidFill>
            <a:round/>
            <a:headEnd/>
            <a:tailEnd/>
          </a:ln>
        </p:spPr>
      </p:cxnSp>
      <p:sp>
        <p:nvSpPr>
          <p:cNvPr id="369" name="Freeform 183"/>
          <p:cNvSpPr>
            <a:spLocks/>
          </p:cNvSpPr>
          <p:nvPr/>
        </p:nvSpPr>
        <p:spPr bwMode="auto">
          <a:xfrm rot="598728">
            <a:off x="3268663" y="1976438"/>
            <a:ext cx="2295525" cy="742950"/>
          </a:xfrm>
          <a:custGeom>
            <a:avLst/>
            <a:gdLst>
              <a:gd name="T0" fmla="*/ 0 w 1446"/>
              <a:gd name="T1" fmla="*/ 2147483647 h 468"/>
              <a:gd name="T2" fmla="*/ 2147483647 w 1446"/>
              <a:gd name="T3" fmla="*/ 2147483647 h 468"/>
              <a:gd name="T4" fmla="*/ 2147483647 w 1446"/>
              <a:gd name="T5" fmla="*/ 2147483647 h 468"/>
              <a:gd name="T6" fmla="*/ 2147483647 w 1446"/>
              <a:gd name="T7" fmla="*/ 2147483647 h 468"/>
              <a:gd name="T8" fmla="*/ 0 60000 65536"/>
              <a:gd name="T9" fmla="*/ 0 60000 65536"/>
              <a:gd name="T10" fmla="*/ 0 60000 65536"/>
              <a:gd name="T11" fmla="*/ 0 60000 65536"/>
              <a:gd name="T12" fmla="*/ 0 w 1446"/>
              <a:gd name="T13" fmla="*/ 0 h 468"/>
              <a:gd name="T14" fmla="*/ 1446 w 1446"/>
              <a:gd name="T15" fmla="*/ 468 h 468"/>
            </a:gdLst>
            <a:ahLst/>
            <a:cxnLst>
              <a:cxn ang="T8">
                <a:pos x="T0" y="T1"/>
              </a:cxn>
              <a:cxn ang="T9">
                <a:pos x="T2" y="T3"/>
              </a:cxn>
              <a:cxn ang="T10">
                <a:pos x="T4" y="T5"/>
              </a:cxn>
              <a:cxn ang="T11">
                <a:pos x="T6" y="T7"/>
              </a:cxn>
            </a:cxnLst>
            <a:rect l="T12" t="T13" r="T14" b="T15"/>
            <a:pathLst>
              <a:path w="1446" h="468">
                <a:moveTo>
                  <a:pt x="0" y="162"/>
                </a:moveTo>
                <a:cubicBezTo>
                  <a:pt x="88" y="81"/>
                  <a:pt x="177" y="0"/>
                  <a:pt x="336" y="42"/>
                </a:cubicBezTo>
                <a:cubicBezTo>
                  <a:pt x="495" y="84"/>
                  <a:pt x="769" y="360"/>
                  <a:pt x="954" y="414"/>
                </a:cubicBezTo>
                <a:cubicBezTo>
                  <a:pt x="1139" y="468"/>
                  <a:pt x="1292" y="417"/>
                  <a:pt x="1446" y="366"/>
                </a:cubicBezTo>
              </a:path>
            </a:pathLst>
          </a:custGeom>
          <a:noFill/>
          <a:ln w="57150">
            <a:solidFill>
              <a:srgbClr val="FF0000">
                <a:alpha val="79999"/>
              </a:srgbClr>
            </a:solidFill>
            <a:prstDash val="sysDot"/>
            <a:round/>
            <a:headEnd type="oval" w="med" len="me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370" name="Freeform 3"/>
          <p:cNvSpPr>
            <a:spLocks/>
          </p:cNvSpPr>
          <p:nvPr/>
        </p:nvSpPr>
        <p:spPr bwMode="auto">
          <a:xfrm rot="294276">
            <a:off x="3300413" y="1597025"/>
            <a:ext cx="1524000" cy="330200"/>
          </a:xfrm>
          <a:custGeom>
            <a:avLst/>
            <a:gdLst>
              <a:gd name="T0" fmla="*/ 0 w 960"/>
              <a:gd name="T1" fmla="*/ 2147483647 h 208"/>
              <a:gd name="T2" fmla="*/ 2147483647 w 960"/>
              <a:gd name="T3" fmla="*/ 0 h 208"/>
              <a:gd name="T4" fmla="*/ 2147483647 w 960"/>
              <a:gd name="T5" fmla="*/ 2147483647 h 208"/>
              <a:gd name="T6" fmla="*/ 2147483647 w 960"/>
              <a:gd name="T7" fmla="*/ 2147483647 h 208"/>
              <a:gd name="T8" fmla="*/ 0 60000 65536"/>
              <a:gd name="T9" fmla="*/ 0 60000 65536"/>
              <a:gd name="T10" fmla="*/ 0 60000 65536"/>
              <a:gd name="T11" fmla="*/ 0 60000 65536"/>
              <a:gd name="T12" fmla="*/ 0 w 960"/>
              <a:gd name="T13" fmla="*/ 0 h 208"/>
              <a:gd name="T14" fmla="*/ 960 w 960"/>
              <a:gd name="T15" fmla="*/ 208 h 208"/>
            </a:gdLst>
            <a:ahLst/>
            <a:cxnLst>
              <a:cxn ang="T8">
                <a:pos x="T0" y="T1"/>
              </a:cxn>
              <a:cxn ang="T9">
                <a:pos x="T2" y="T3"/>
              </a:cxn>
              <a:cxn ang="T10">
                <a:pos x="T4" y="T5"/>
              </a:cxn>
              <a:cxn ang="T11">
                <a:pos x="T6" y="T7"/>
              </a:cxn>
            </a:cxnLst>
            <a:rect l="T12" t="T13" r="T14" b="T15"/>
            <a:pathLst>
              <a:path w="960" h="208">
                <a:moveTo>
                  <a:pt x="0" y="192"/>
                </a:moveTo>
                <a:cubicBezTo>
                  <a:pt x="72" y="96"/>
                  <a:pt x="144" y="0"/>
                  <a:pt x="240" y="0"/>
                </a:cubicBezTo>
                <a:cubicBezTo>
                  <a:pt x="336" y="0"/>
                  <a:pt x="456" y="176"/>
                  <a:pt x="576" y="192"/>
                </a:cubicBezTo>
                <a:cubicBezTo>
                  <a:pt x="696" y="208"/>
                  <a:pt x="896" y="112"/>
                  <a:pt x="960" y="96"/>
                </a:cubicBezTo>
              </a:path>
            </a:pathLst>
          </a:custGeom>
          <a:noFill/>
          <a:ln w="57150">
            <a:solidFill>
              <a:srgbClr val="FF0000">
                <a:alpha val="79999"/>
              </a:srgbClr>
            </a:solidFill>
            <a:prstDash val="sysDot"/>
            <a:round/>
            <a:headEnd type="oval" w="med" len="med"/>
            <a:tailEnd type="oval" w="med" len="med"/>
          </a:ln>
        </p:spPr>
        <p:txBody>
          <a:bodyPr wrap="none" anchor="ctr"/>
          <a:lstStyle/>
          <a:p>
            <a:pPr fontAlgn="auto">
              <a:spcBef>
                <a:spcPts val="0"/>
              </a:spcBef>
              <a:spcAft>
                <a:spcPts val="0"/>
              </a:spcAft>
              <a:defRPr/>
            </a:pPr>
            <a:endParaRPr lang="en-US" sz="1800" kern="0">
              <a:solidFill>
                <a:sysClr val="windowText" lastClr="000000"/>
              </a:solidFill>
              <a:latin typeface="+mn-lt"/>
              <a:ea typeface="+mn-ea"/>
            </a:endParaRPr>
          </a:p>
        </p:txBody>
      </p:sp>
      <p:cxnSp>
        <p:nvCxnSpPr>
          <p:cNvPr id="77835" name="AutoShape 5"/>
          <p:cNvCxnSpPr>
            <a:cxnSpLocks noChangeShapeType="1"/>
          </p:cNvCxnSpPr>
          <p:nvPr/>
        </p:nvCxnSpPr>
        <p:spPr bwMode="auto">
          <a:xfrm flipV="1">
            <a:off x="2428875" y="2460625"/>
            <a:ext cx="655638" cy="711200"/>
          </a:xfrm>
          <a:prstGeom prst="straightConnector1">
            <a:avLst/>
          </a:prstGeom>
          <a:noFill/>
          <a:ln w="57150">
            <a:solidFill>
              <a:srgbClr val="FF0000">
                <a:alpha val="79999"/>
              </a:srgbClr>
            </a:solidFill>
            <a:round/>
            <a:headEnd type="oval" w="med" len="med"/>
            <a:tailEnd type="oval" w="med" len="med"/>
          </a:ln>
        </p:spPr>
      </p:cxnSp>
      <p:cxnSp>
        <p:nvCxnSpPr>
          <p:cNvPr id="77836" name="AutoShape 7"/>
          <p:cNvCxnSpPr>
            <a:cxnSpLocks noChangeShapeType="1"/>
          </p:cNvCxnSpPr>
          <p:nvPr/>
        </p:nvCxnSpPr>
        <p:spPr bwMode="auto">
          <a:xfrm flipH="1" flipV="1">
            <a:off x="3084513" y="2460625"/>
            <a:ext cx="1122362" cy="812800"/>
          </a:xfrm>
          <a:prstGeom prst="straightConnector1">
            <a:avLst/>
          </a:prstGeom>
          <a:noFill/>
          <a:ln w="57150">
            <a:solidFill>
              <a:srgbClr val="FF0000">
                <a:alpha val="79999"/>
              </a:srgbClr>
            </a:solidFill>
            <a:round/>
            <a:headEnd type="oval" w="med" len="med"/>
            <a:tailEnd type="oval" w="med" len="med"/>
          </a:ln>
        </p:spPr>
      </p:cxnSp>
      <p:cxnSp>
        <p:nvCxnSpPr>
          <p:cNvPr id="77837" name="AutoShape 9"/>
          <p:cNvCxnSpPr>
            <a:cxnSpLocks noChangeShapeType="1"/>
          </p:cNvCxnSpPr>
          <p:nvPr/>
        </p:nvCxnSpPr>
        <p:spPr bwMode="auto">
          <a:xfrm rot="10800000">
            <a:off x="4386263" y="3705225"/>
            <a:ext cx="2713037" cy="863600"/>
          </a:xfrm>
          <a:prstGeom prst="straightConnector1">
            <a:avLst/>
          </a:prstGeom>
          <a:noFill/>
          <a:ln w="28575">
            <a:solidFill>
              <a:srgbClr val="000000">
                <a:alpha val="52156"/>
              </a:srgbClr>
            </a:solidFill>
            <a:round/>
            <a:headEnd type="oval" w="med" len="med"/>
            <a:tailEnd type="oval" w="med" len="med"/>
          </a:ln>
        </p:spPr>
      </p:cxnSp>
      <p:cxnSp>
        <p:nvCxnSpPr>
          <p:cNvPr id="77838" name="AutoShape 10"/>
          <p:cNvCxnSpPr>
            <a:cxnSpLocks noChangeShapeType="1"/>
          </p:cNvCxnSpPr>
          <p:nvPr/>
        </p:nvCxnSpPr>
        <p:spPr bwMode="auto">
          <a:xfrm flipH="1" flipV="1">
            <a:off x="4206875" y="3711575"/>
            <a:ext cx="1341438" cy="830263"/>
          </a:xfrm>
          <a:prstGeom prst="straightConnector1">
            <a:avLst/>
          </a:prstGeom>
          <a:noFill/>
          <a:ln w="38100">
            <a:solidFill>
              <a:srgbClr val="FF0000">
                <a:alpha val="79999"/>
              </a:srgbClr>
            </a:solidFill>
            <a:round/>
            <a:headEnd type="oval" w="med" len="med"/>
            <a:tailEnd type="oval" w="med" len="med"/>
          </a:ln>
        </p:spPr>
      </p:cxnSp>
      <p:cxnSp>
        <p:nvCxnSpPr>
          <p:cNvPr id="77839" name="AutoShape 11"/>
          <p:cNvCxnSpPr>
            <a:cxnSpLocks noChangeShapeType="1"/>
          </p:cNvCxnSpPr>
          <p:nvPr/>
        </p:nvCxnSpPr>
        <p:spPr bwMode="auto">
          <a:xfrm flipH="1" flipV="1">
            <a:off x="2428875" y="3806825"/>
            <a:ext cx="1389063" cy="642938"/>
          </a:xfrm>
          <a:prstGeom prst="straightConnector1">
            <a:avLst/>
          </a:prstGeom>
          <a:noFill/>
          <a:ln w="38100">
            <a:solidFill>
              <a:srgbClr val="FF0000">
                <a:alpha val="79999"/>
              </a:srgbClr>
            </a:solidFill>
            <a:round/>
            <a:headEnd type="oval" w="med" len="med"/>
            <a:tailEnd type="oval" w="med" len="med"/>
          </a:ln>
        </p:spPr>
      </p:cxnSp>
      <p:cxnSp>
        <p:nvCxnSpPr>
          <p:cNvPr id="77840" name="AutoShape 12"/>
          <p:cNvCxnSpPr>
            <a:cxnSpLocks noChangeShapeType="1"/>
          </p:cNvCxnSpPr>
          <p:nvPr/>
        </p:nvCxnSpPr>
        <p:spPr bwMode="auto">
          <a:xfrm flipH="1" flipV="1">
            <a:off x="2428875" y="3806825"/>
            <a:ext cx="63500" cy="647700"/>
          </a:xfrm>
          <a:prstGeom prst="straightConnector1">
            <a:avLst/>
          </a:prstGeom>
          <a:noFill/>
          <a:ln w="38100">
            <a:solidFill>
              <a:srgbClr val="FF0000">
                <a:alpha val="79999"/>
              </a:srgbClr>
            </a:solidFill>
            <a:round/>
            <a:headEnd type="oval" w="med" len="med"/>
            <a:tailEnd type="oval" w="med" len="med"/>
          </a:ln>
        </p:spPr>
      </p:cxnSp>
      <p:cxnSp>
        <p:nvCxnSpPr>
          <p:cNvPr id="77841" name="AutoShape 13"/>
          <p:cNvCxnSpPr>
            <a:cxnSpLocks noChangeShapeType="1"/>
          </p:cNvCxnSpPr>
          <p:nvPr/>
        </p:nvCxnSpPr>
        <p:spPr bwMode="auto">
          <a:xfrm flipV="1">
            <a:off x="1327150" y="3806825"/>
            <a:ext cx="1101725" cy="584200"/>
          </a:xfrm>
          <a:prstGeom prst="straightConnector1">
            <a:avLst/>
          </a:prstGeom>
          <a:noFill/>
          <a:ln w="38100">
            <a:solidFill>
              <a:srgbClr val="FF0000">
                <a:alpha val="79999"/>
              </a:srgbClr>
            </a:solidFill>
            <a:round/>
            <a:headEnd type="oval" w="med" len="med"/>
            <a:tailEnd type="oval" w="med" len="med"/>
          </a:ln>
        </p:spPr>
      </p:cxnSp>
      <p:cxnSp>
        <p:nvCxnSpPr>
          <p:cNvPr id="77842" name="AutoShape 14"/>
          <p:cNvCxnSpPr>
            <a:cxnSpLocks noChangeShapeType="1"/>
          </p:cNvCxnSpPr>
          <p:nvPr/>
        </p:nvCxnSpPr>
        <p:spPr bwMode="auto">
          <a:xfrm flipV="1">
            <a:off x="6985000" y="5235575"/>
            <a:ext cx="323850" cy="438150"/>
          </a:xfrm>
          <a:prstGeom prst="straightConnector1">
            <a:avLst/>
          </a:prstGeom>
          <a:noFill/>
          <a:ln w="15875">
            <a:solidFill>
              <a:srgbClr val="0000FF"/>
            </a:solidFill>
            <a:round/>
            <a:headEnd/>
            <a:tailEnd/>
          </a:ln>
        </p:spPr>
      </p:cxnSp>
      <p:cxnSp>
        <p:nvCxnSpPr>
          <p:cNvPr id="77843" name="AutoShape 15"/>
          <p:cNvCxnSpPr>
            <a:cxnSpLocks noChangeShapeType="1"/>
          </p:cNvCxnSpPr>
          <p:nvPr/>
        </p:nvCxnSpPr>
        <p:spPr bwMode="auto">
          <a:xfrm flipV="1">
            <a:off x="7308850" y="4789488"/>
            <a:ext cx="1588" cy="457200"/>
          </a:xfrm>
          <a:prstGeom prst="straightConnector1">
            <a:avLst/>
          </a:prstGeom>
          <a:noFill/>
          <a:ln w="31750">
            <a:solidFill>
              <a:srgbClr val="0000FF"/>
            </a:solidFill>
            <a:round/>
            <a:headEnd/>
            <a:tailEnd/>
          </a:ln>
        </p:spPr>
      </p:cxnSp>
      <p:cxnSp>
        <p:nvCxnSpPr>
          <p:cNvPr id="77844" name="AutoShape 16"/>
          <p:cNvCxnSpPr>
            <a:cxnSpLocks noChangeShapeType="1"/>
          </p:cNvCxnSpPr>
          <p:nvPr/>
        </p:nvCxnSpPr>
        <p:spPr bwMode="auto">
          <a:xfrm flipH="1" flipV="1">
            <a:off x="7312025" y="5232400"/>
            <a:ext cx="336550" cy="419100"/>
          </a:xfrm>
          <a:prstGeom prst="straightConnector1">
            <a:avLst/>
          </a:prstGeom>
          <a:noFill/>
          <a:ln w="15875">
            <a:solidFill>
              <a:srgbClr val="0000FF"/>
            </a:solidFill>
            <a:round/>
            <a:headEnd/>
            <a:tailEnd/>
          </a:ln>
        </p:spPr>
      </p:cxnSp>
      <p:cxnSp>
        <p:nvCxnSpPr>
          <p:cNvPr id="77845" name="AutoShape 17"/>
          <p:cNvCxnSpPr>
            <a:cxnSpLocks noChangeShapeType="1"/>
          </p:cNvCxnSpPr>
          <p:nvPr/>
        </p:nvCxnSpPr>
        <p:spPr bwMode="auto">
          <a:xfrm flipV="1">
            <a:off x="5684838" y="4687888"/>
            <a:ext cx="1587" cy="457200"/>
          </a:xfrm>
          <a:prstGeom prst="straightConnector1">
            <a:avLst/>
          </a:prstGeom>
          <a:noFill/>
          <a:ln w="31750">
            <a:solidFill>
              <a:srgbClr val="000000"/>
            </a:solidFill>
            <a:round/>
            <a:headEnd/>
            <a:tailEnd/>
          </a:ln>
        </p:spPr>
      </p:cxnSp>
      <p:cxnSp>
        <p:nvCxnSpPr>
          <p:cNvPr id="77846" name="AutoShape 18"/>
          <p:cNvCxnSpPr>
            <a:cxnSpLocks noChangeShapeType="1"/>
          </p:cNvCxnSpPr>
          <p:nvPr/>
        </p:nvCxnSpPr>
        <p:spPr bwMode="auto">
          <a:xfrm flipV="1">
            <a:off x="5432425" y="5126038"/>
            <a:ext cx="244475" cy="365125"/>
          </a:xfrm>
          <a:prstGeom prst="straightConnector1">
            <a:avLst/>
          </a:prstGeom>
          <a:noFill/>
          <a:ln w="15875">
            <a:solidFill>
              <a:srgbClr val="000000"/>
            </a:solidFill>
            <a:round/>
            <a:headEnd/>
            <a:tailEnd/>
          </a:ln>
        </p:spPr>
      </p:cxnSp>
      <p:cxnSp>
        <p:nvCxnSpPr>
          <p:cNvPr id="77847" name="AutoShape 19"/>
          <p:cNvCxnSpPr>
            <a:cxnSpLocks noChangeShapeType="1"/>
          </p:cNvCxnSpPr>
          <p:nvPr/>
        </p:nvCxnSpPr>
        <p:spPr bwMode="auto">
          <a:xfrm flipV="1">
            <a:off x="5599113" y="5116513"/>
            <a:ext cx="82550" cy="584200"/>
          </a:xfrm>
          <a:prstGeom prst="straightConnector1">
            <a:avLst/>
          </a:prstGeom>
          <a:noFill/>
          <a:ln w="15875">
            <a:solidFill>
              <a:srgbClr val="000000"/>
            </a:solidFill>
            <a:round/>
            <a:headEnd/>
            <a:tailEnd/>
          </a:ln>
        </p:spPr>
      </p:cxnSp>
      <p:cxnSp>
        <p:nvCxnSpPr>
          <p:cNvPr id="77848" name="AutoShape 20"/>
          <p:cNvCxnSpPr>
            <a:cxnSpLocks noChangeShapeType="1"/>
          </p:cNvCxnSpPr>
          <p:nvPr/>
        </p:nvCxnSpPr>
        <p:spPr bwMode="auto">
          <a:xfrm flipH="1" flipV="1">
            <a:off x="5691188" y="5116513"/>
            <a:ext cx="60325" cy="317500"/>
          </a:xfrm>
          <a:prstGeom prst="straightConnector1">
            <a:avLst/>
          </a:prstGeom>
          <a:noFill/>
          <a:ln w="15875">
            <a:solidFill>
              <a:srgbClr val="000000"/>
            </a:solidFill>
            <a:round/>
            <a:headEnd/>
            <a:tailEnd/>
          </a:ln>
        </p:spPr>
      </p:cxnSp>
      <p:cxnSp>
        <p:nvCxnSpPr>
          <p:cNvPr id="77849" name="AutoShape 21"/>
          <p:cNvCxnSpPr>
            <a:cxnSpLocks noChangeShapeType="1"/>
          </p:cNvCxnSpPr>
          <p:nvPr/>
        </p:nvCxnSpPr>
        <p:spPr bwMode="auto">
          <a:xfrm flipH="1" flipV="1">
            <a:off x="5686425" y="5116513"/>
            <a:ext cx="303213" cy="465137"/>
          </a:xfrm>
          <a:prstGeom prst="straightConnector1">
            <a:avLst/>
          </a:prstGeom>
          <a:noFill/>
          <a:ln w="15875">
            <a:solidFill>
              <a:srgbClr val="000000"/>
            </a:solidFill>
            <a:round/>
            <a:headEnd/>
            <a:tailEnd/>
          </a:ln>
        </p:spPr>
      </p:cxnSp>
      <p:cxnSp>
        <p:nvCxnSpPr>
          <p:cNvPr id="77850" name="AutoShape 22"/>
          <p:cNvCxnSpPr>
            <a:cxnSpLocks noChangeShapeType="1"/>
          </p:cNvCxnSpPr>
          <p:nvPr/>
        </p:nvCxnSpPr>
        <p:spPr bwMode="auto">
          <a:xfrm flipV="1">
            <a:off x="3670300" y="4797425"/>
            <a:ext cx="1588" cy="457200"/>
          </a:xfrm>
          <a:prstGeom prst="straightConnector1">
            <a:avLst/>
          </a:prstGeom>
          <a:noFill/>
          <a:ln w="31750">
            <a:solidFill>
              <a:srgbClr val="FF6600"/>
            </a:solidFill>
            <a:round/>
            <a:headEnd/>
            <a:tailEnd/>
          </a:ln>
        </p:spPr>
      </p:cxnSp>
      <p:cxnSp>
        <p:nvCxnSpPr>
          <p:cNvPr id="77851" name="AutoShape 23"/>
          <p:cNvCxnSpPr>
            <a:cxnSpLocks noChangeShapeType="1"/>
          </p:cNvCxnSpPr>
          <p:nvPr/>
        </p:nvCxnSpPr>
        <p:spPr bwMode="auto">
          <a:xfrm flipH="1" flipV="1">
            <a:off x="3657600" y="5230813"/>
            <a:ext cx="546100" cy="398462"/>
          </a:xfrm>
          <a:prstGeom prst="straightConnector1">
            <a:avLst/>
          </a:prstGeom>
          <a:noFill/>
          <a:ln w="15875">
            <a:solidFill>
              <a:srgbClr val="FF6600"/>
            </a:solidFill>
            <a:round/>
            <a:headEnd/>
            <a:tailEnd/>
          </a:ln>
        </p:spPr>
      </p:cxnSp>
      <p:cxnSp>
        <p:nvCxnSpPr>
          <p:cNvPr id="77852" name="AutoShape 24"/>
          <p:cNvCxnSpPr>
            <a:cxnSpLocks noChangeShapeType="1"/>
          </p:cNvCxnSpPr>
          <p:nvPr/>
        </p:nvCxnSpPr>
        <p:spPr bwMode="auto">
          <a:xfrm flipH="1" flipV="1">
            <a:off x="3671888" y="5235575"/>
            <a:ext cx="198437" cy="255588"/>
          </a:xfrm>
          <a:prstGeom prst="straightConnector1">
            <a:avLst/>
          </a:prstGeom>
          <a:noFill/>
          <a:ln w="15875">
            <a:solidFill>
              <a:srgbClr val="FF6600"/>
            </a:solidFill>
            <a:round/>
            <a:headEnd/>
            <a:tailEnd/>
          </a:ln>
        </p:spPr>
      </p:cxnSp>
      <p:cxnSp>
        <p:nvCxnSpPr>
          <p:cNvPr id="77853" name="AutoShape 25"/>
          <p:cNvCxnSpPr>
            <a:cxnSpLocks noChangeShapeType="1"/>
          </p:cNvCxnSpPr>
          <p:nvPr/>
        </p:nvCxnSpPr>
        <p:spPr bwMode="auto">
          <a:xfrm flipV="1">
            <a:off x="3641725" y="5235575"/>
            <a:ext cx="25400" cy="255588"/>
          </a:xfrm>
          <a:prstGeom prst="straightConnector1">
            <a:avLst/>
          </a:prstGeom>
          <a:noFill/>
          <a:ln w="15875">
            <a:solidFill>
              <a:srgbClr val="FF6600"/>
            </a:solidFill>
            <a:round/>
            <a:headEnd/>
            <a:tailEnd/>
          </a:ln>
        </p:spPr>
      </p:cxnSp>
      <p:cxnSp>
        <p:nvCxnSpPr>
          <p:cNvPr id="77854" name="AutoShape 26"/>
          <p:cNvCxnSpPr>
            <a:cxnSpLocks noChangeShapeType="1"/>
          </p:cNvCxnSpPr>
          <p:nvPr/>
        </p:nvCxnSpPr>
        <p:spPr bwMode="auto">
          <a:xfrm flipV="1">
            <a:off x="3379788" y="5230813"/>
            <a:ext cx="282575" cy="260350"/>
          </a:xfrm>
          <a:prstGeom prst="straightConnector1">
            <a:avLst/>
          </a:prstGeom>
          <a:noFill/>
          <a:ln w="15875">
            <a:solidFill>
              <a:srgbClr val="FF6600"/>
            </a:solidFill>
            <a:round/>
            <a:headEnd/>
            <a:tailEnd/>
          </a:ln>
        </p:spPr>
      </p:cxnSp>
      <p:cxnSp>
        <p:nvCxnSpPr>
          <p:cNvPr id="77855" name="AutoShape 27"/>
          <p:cNvCxnSpPr>
            <a:cxnSpLocks noChangeShapeType="1"/>
          </p:cNvCxnSpPr>
          <p:nvPr/>
        </p:nvCxnSpPr>
        <p:spPr bwMode="auto">
          <a:xfrm flipH="1" flipV="1">
            <a:off x="2489200" y="5184775"/>
            <a:ext cx="274638" cy="474663"/>
          </a:xfrm>
          <a:prstGeom prst="straightConnector1">
            <a:avLst/>
          </a:prstGeom>
          <a:noFill/>
          <a:ln w="15875">
            <a:solidFill>
              <a:srgbClr val="969696"/>
            </a:solidFill>
            <a:round/>
            <a:headEnd/>
            <a:tailEnd/>
          </a:ln>
        </p:spPr>
      </p:cxnSp>
      <p:cxnSp>
        <p:nvCxnSpPr>
          <p:cNvPr id="77856" name="AutoShape 28"/>
          <p:cNvCxnSpPr>
            <a:cxnSpLocks noChangeShapeType="1"/>
          </p:cNvCxnSpPr>
          <p:nvPr/>
        </p:nvCxnSpPr>
        <p:spPr bwMode="auto">
          <a:xfrm flipH="1" flipV="1">
            <a:off x="2489200" y="5178425"/>
            <a:ext cx="80963" cy="723900"/>
          </a:xfrm>
          <a:prstGeom prst="straightConnector1">
            <a:avLst/>
          </a:prstGeom>
          <a:noFill/>
          <a:ln w="15875">
            <a:solidFill>
              <a:srgbClr val="969696"/>
            </a:solidFill>
            <a:round/>
            <a:headEnd/>
            <a:tailEnd/>
          </a:ln>
        </p:spPr>
      </p:cxnSp>
      <p:cxnSp>
        <p:nvCxnSpPr>
          <p:cNvPr id="77857" name="AutoShape 29"/>
          <p:cNvCxnSpPr>
            <a:cxnSpLocks noChangeShapeType="1"/>
          </p:cNvCxnSpPr>
          <p:nvPr/>
        </p:nvCxnSpPr>
        <p:spPr bwMode="auto">
          <a:xfrm flipV="1">
            <a:off x="2292350" y="5186363"/>
            <a:ext cx="196850" cy="569912"/>
          </a:xfrm>
          <a:prstGeom prst="straightConnector1">
            <a:avLst/>
          </a:prstGeom>
          <a:noFill/>
          <a:ln w="15875">
            <a:solidFill>
              <a:srgbClr val="000000"/>
            </a:solidFill>
            <a:round/>
            <a:headEnd/>
            <a:tailEnd/>
          </a:ln>
        </p:spPr>
      </p:cxnSp>
      <p:cxnSp>
        <p:nvCxnSpPr>
          <p:cNvPr id="77858" name="AutoShape 30"/>
          <p:cNvCxnSpPr>
            <a:cxnSpLocks noChangeShapeType="1"/>
          </p:cNvCxnSpPr>
          <p:nvPr/>
        </p:nvCxnSpPr>
        <p:spPr bwMode="auto">
          <a:xfrm flipV="1">
            <a:off x="2254250" y="5167313"/>
            <a:ext cx="230188" cy="307975"/>
          </a:xfrm>
          <a:prstGeom prst="straightConnector1">
            <a:avLst/>
          </a:prstGeom>
          <a:noFill/>
          <a:ln w="15875">
            <a:solidFill>
              <a:srgbClr val="000000"/>
            </a:solidFill>
            <a:round/>
            <a:headEnd/>
            <a:tailEnd/>
          </a:ln>
        </p:spPr>
      </p:cxnSp>
      <p:cxnSp>
        <p:nvCxnSpPr>
          <p:cNvPr id="77859" name="AutoShape 31"/>
          <p:cNvCxnSpPr>
            <a:cxnSpLocks noChangeShapeType="1"/>
          </p:cNvCxnSpPr>
          <p:nvPr/>
        </p:nvCxnSpPr>
        <p:spPr bwMode="auto">
          <a:xfrm flipH="1" flipV="1">
            <a:off x="2479675" y="5181600"/>
            <a:ext cx="84138" cy="222250"/>
          </a:xfrm>
          <a:prstGeom prst="straightConnector1">
            <a:avLst/>
          </a:prstGeom>
          <a:noFill/>
          <a:ln w="15875">
            <a:solidFill>
              <a:srgbClr val="000000"/>
            </a:solidFill>
            <a:round/>
            <a:headEnd/>
            <a:tailEnd/>
          </a:ln>
        </p:spPr>
      </p:cxnSp>
      <p:cxnSp>
        <p:nvCxnSpPr>
          <p:cNvPr id="77860" name="AutoShape 32"/>
          <p:cNvCxnSpPr>
            <a:cxnSpLocks noChangeShapeType="1"/>
          </p:cNvCxnSpPr>
          <p:nvPr/>
        </p:nvCxnSpPr>
        <p:spPr bwMode="auto">
          <a:xfrm flipV="1">
            <a:off x="1292225" y="4876800"/>
            <a:ext cx="1588" cy="457200"/>
          </a:xfrm>
          <a:prstGeom prst="straightConnector1">
            <a:avLst/>
          </a:prstGeom>
          <a:noFill/>
          <a:ln w="31750">
            <a:solidFill>
              <a:srgbClr val="FF6600"/>
            </a:solidFill>
            <a:round/>
            <a:headEnd/>
            <a:tailEnd/>
          </a:ln>
        </p:spPr>
      </p:cxnSp>
      <p:cxnSp>
        <p:nvCxnSpPr>
          <p:cNvPr id="77861" name="AutoShape 33"/>
          <p:cNvCxnSpPr>
            <a:cxnSpLocks noChangeShapeType="1"/>
          </p:cNvCxnSpPr>
          <p:nvPr/>
        </p:nvCxnSpPr>
        <p:spPr bwMode="auto">
          <a:xfrm flipV="1">
            <a:off x="1158875" y="5311775"/>
            <a:ext cx="134938" cy="285750"/>
          </a:xfrm>
          <a:prstGeom prst="straightConnector1">
            <a:avLst/>
          </a:prstGeom>
          <a:noFill/>
          <a:ln w="15875">
            <a:solidFill>
              <a:srgbClr val="FF6600"/>
            </a:solidFill>
            <a:round/>
            <a:headEnd/>
            <a:tailEnd/>
          </a:ln>
        </p:spPr>
      </p:cxnSp>
      <p:cxnSp>
        <p:nvCxnSpPr>
          <p:cNvPr id="77862" name="AutoShape 34"/>
          <p:cNvCxnSpPr>
            <a:cxnSpLocks noChangeShapeType="1"/>
          </p:cNvCxnSpPr>
          <p:nvPr/>
        </p:nvCxnSpPr>
        <p:spPr bwMode="auto">
          <a:xfrm flipV="1">
            <a:off x="1241425" y="5299075"/>
            <a:ext cx="52388" cy="482600"/>
          </a:xfrm>
          <a:prstGeom prst="straightConnector1">
            <a:avLst/>
          </a:prstGeom>
          <a:noFill/>
          <a:ln w="15875">
            <a:solidFill>
              <a:srgbClr val="FF6600"/>
            </a:solidFill>
            <a:round/>
            <a:headEnd/>
            <a:tailEnd/>
          </a:ln>
        </p:spPr>
      </p:cxnSp>
      <p:cxnSp>
        <p:nvCxnSpPr>
          <p:cNvPr id="77863" name="AutoShape 35"/>
          <p:cNvCxnSpPr>
            <a:cxnSpLocks noChangeShapeType="1"/>
          </p:cNvCxnSpPr>
          <p:nvPr/>
        </p:nvCxnSpPr>
        <p:spPr bwMode="auto">
          <a:xfrm flipH="1" flipV="1">
            <a:off x="1293813" y="5324475"/>
            <a:ext cx="125412" cy="387350"/>
          </a:xfrm>
          <a:prstGeom prst="straightConnector1">
            <a:avLst/>
          </a:prstGeom>
          <a:noFill/>
          <a:ln w="15875">
            <a:solidFill>
              <a:srgbClr val="FF6600"/>
            </a:solidFill>
            <a:round/>
            <a:headEnd/>
            <a:tailEnd/>
          </a:ln>
        </p:spPr>
      </p:cxnSp>
      <p:cxnSp>
        <p:nvCxnSpPr>
          <p:cNvPr id="77864" name="AutoShape 36"/>
          <p:cNvCxnSpPr>
            <a:cxnSpLocks noChangeShapeType="1"/>
          </p:cNvCxnSpPr>
          <p:nvPr/>
        </p:nvCxnSpPr>
        <p:spPr bwMode="auto">
          <a:xfrm flipH="1" flipV="1">
            <a:off x="1300163" y="5330825"/>
            <a:ext cx="138112" cy="184150"/>
          </a:xfrm>
          <a:prstGeom prst="straightConnector1">
            <a:avLst/>
          </a:prstGeom>
          <a:noFill/>
          <a:ln w="15875">
            <a:solidFill>
              <a:srgbClr val="FF6600"/>
            </a:solidFill>
            <a:round/>
            <a:headEnd/>
            <a:tailEnd/>
          </a:ln>
        </p:spPr>
      </p:cxnSp>
      <p:sp>
        <p:nvSpPr>
          <p:cNvPr id="401" name="AutoShape 38"/>
          <p:cNvSpPr>
            <a:spLocks noChangeArrowheads="1"/>
          </p:cNvSpPr>
          <p:nvPr/>
        </p:nvSpPr>
        <p:spPr bwMode="auto">
          <a:xfrm rot="16200000">
            <a:off x="-183356" y="1869282"/>
            <a:ext cx="1189037" cy="457200"/>
          </a:xfrm>
          <a:prstGeom prst="downArrow">
            <a:avLst>
              <a:gd name="adj1" fmla="val 100000"/>
              <a:gd name="adj2" fmla="val 32292"/>
            </a:avLst>
          </a:prstGeom>
          <a:gradFill flip="none" rotWithShape="1">
            <a:gsLst>
              <a:gs pos="0">
                <a:schemeClr val="bg2"/>
              </a:gs>
              <a:gs pos="100000">
                <a:schemeClr val="bg2">
                  <a:lumMod val="75000"/>
                </a:schemeClr>
              </a:gs>
            </a:gsLst>
            <a:lin ang="16200000" scaled="0"/>
            <a:tileRect/>
          </a:gradFill>
          <a:ln w="12700" algn="ctr">
            <a:noFill/>
            <a:miter lim="800000"/>
            <a:headEnd/>
            <a:tailEnd/>
          </a:ln>
          <a:effectLst/>
        </p:spPr>
        <p:txBody>
          <a:bodyPr wrap="none" lIns="45720" rIns="45720" anchor="ctr" anchorCtr="1"/>
          <a:lstStyle/>
          <a:p>
            <a:pPr algn="ctr" fontAlgn="auto">
              <a:spcBef>
                <a:spcPct val="50000"/>
              </a:spcBef>
              <a:spcAft>
                <a:spcPts val="0"/>
              </a:spcAft>
              <a:defRPr/>
            </a:pPr>
            <a:r>
              <a:rPr lang="en-US" sz="1600" kern="0" dirty="0">
                <a:solidFill>
                  <a:srgbClr val="FFFFFF"/>
                </a:solidFill>
                <a:latin typeface="+mj-lt"/>
                <a:ea typeface="+mn-ea"/>
              </a:rPr>
              <a:t>Core</a:t>
            </a:r>
          </a:p>
        </p:txBody>
      </p:sp>
      <p:sp>
        <p:nvSpPr>
          <p:cNvPr id="402" name="AutoShape 39"/>
          <p:cNvSpPr>
            <a:spLocks noChangeArrowheads="1"/>
          </p:cNvSpPr>
          <p:nvPr/>
        </p:nvSpPr>
        <p:spPr bwMode="auto">
          <a:xfrm rot="16200000">
            <a:off x="-183356" y="3098007"/>
            <a:ext cx="1189037" cy="457200"/>
          </a:xfrm>
          <a:prstGeom prst="downArrow">
            <a:avLst>
              <a:gd name="adj1" fmla="val 100000"/>
              <a:gd name="adj2" fmla="val 30903"/>
            </a:avLst>
          </a:prstGeom>
          <a:gradFill flip="none" rotWithShape="1">
            <a:gsLst>
              <a:gs pos="0">
                <a:schemeClr val="bg2"/>
              </a:gs>
              <a:gs pos="100000">
                <a:schemeClr val="bg2">
                  <a:lumMod val="75000"/>
                </a:schemeClr>
              </a:gs>
            </a:gsLst>
            <a:lin ang="16200000" scaled="0"/>
            <a:tileRect/>
          </a:gradFill>
          <a:ln w="12700" algn="ctr">
            <a:noFill/>
            <a:miter lim="800000"/>
            <a:headEnd/>
            <a:tailEnd/>
          </a:ln>
          <a:effectLst/>
        </p:spPr>
        <p:txBody>
          <a:bodyPr wrap="none" lIns="45720" rIns="45720" anchor="ctr" anchorCtr="1"/>
          <a:lstStyle/>
          <a:p>
            <a:pPr algn="ctr" fontAlgn="auto">
              <a:spcBef>
                <a:spcPct val="50000"/>
              </a:spcBef>
              <a:spcAft>
                <a:spcPts val="0"/>
              </a:spcAft>
              <a:defRPr/>
            </a:pPr>
            <a:r>
              <a:rPr lang="en-US" sz="1600" kern="0">
                <a:solidFill>
                  <a:srgbClr val="FFFFFF"/>
                </a:solidFill>
                <a:latin typeface="+mj-lt"/>
                <a:ea typeface="+mn-ea"/>
              </a:rPr>
              <a:t>Aggregation</a:t>
            </a:r>
          </a:p>
        </p:txBody>
      </p:sp>
      <p:sp>
        <p:nvSpPr>
          <p:cNvPr id="403" name="AutoShape 40"/>
          <p:cNvSpPr>
            <a:spLocks noChangeArrowheads="1"/>
          </p:cNvSpPr>
          <p:nvPr/>
        </p:nvSpPr>
        <p:spPr bwMode="auto">
          <a:xfrm rot="16200000">
            <a:off x="-183356" y="4326732"/>
            <a:ext cx="1189037" cy="457200"/>
          </a:xfrm>
          <a:prstGeom prst="downArrow">
            <a:avLst>
              <a:gd name="adj1" fmla="val 100000"/>
              <a:gd name="adj2" fmla="val 30981"/>
            </a:avLst>
          </a:prstGeom>
          <a:gradFill flip="none" rotWithShape="1">
            <a:gsLst>
              <a:gs pos="0">
                <a:schemeClr val="bg2"/>
              </a:gs>
              <a:gs pos="100000">
                <a:schemeClr val="bg2">
                  <a:lumMod val="75000"/>
                </a:schemeClr>
              </a:gs>
            </a:gsLst>
            <a:lin ang="16200000" scaled="0"/>
            <a:tileRect/>
          </a:gradFill>
          <a:ln w="12700" algn="ctr">
            <a:noFill/>
            <a:miter lim="800000"/>
            <a:headEnd/>
            <a:tailEnd/>
          </a:ln>
          <a:effectLst/>
        </p:spPr>
        <p:txBody>
          <a:bodyPr wrap="none" lIns="45720" rIns="45720" anchor="ctr" anchorCtr="1"/>
          <a:lstStyle/>
          <a:p>
            <a:pPr algn="ctr" fontAlgn="auto">
              <a:spcBef>
                <a:spcPct val="50000"/>
              </a:spcBef>
              <a:spcAft>
                <a:spcPts val="0"/>
              </a:spcAft>
              <a:defRPr/>
            </a:pPr>
            <a:r>
              <a:rPr lang="en-US" sz="1600" kern="0">
                <a:solidFill>
                  <a:srgbClr val="FFFFFF"/>
                </a:solidFill>
                <a:latin typeface="+mj-lt"/>
                <a:ea typeface="+mn-ea"/>
              </a:rPr>
              <a:t>Access</a:t>
            </a:r>
          </a:p>
        </p:txBody>
      </p:sp>
      <p:pic>
        <p:nvPicPr>
          <p:cNvPr id="77868" name="Picture 41"/>
          <p:cNvPicPr>
            <a:picLocks noChangeAspect="1" noChangeArrowheads="1"/>
          </p:cNvPicPr>
          <p:nvPr/>
        </p:nvPicPr>
        <p:blipFill>
          <a:blip r:embed="rId3" cstate="print"/>
          <a:srcRect/>
          <a:stretch>
            <a:fillRect/>
          </a:stretch>
        </p:blipFill>
        <p:spPr bwMode="auto">
          <a:xfrm>
            <a:off x="2878138" y="1825625"/>
            <a:ext cx="411162" cy="635000"/>
          </a:xfrm>
          <a:prstGeom prst="rect">
            <a:avLst/>
          </a:prstGeom>
          <a:noFill/>
          <a:ln w="9525">
            <a:noFill/>
            <a:miter lim="800000"/>
            <a:headEnd/>
            <a:tailEnd/>
          </a:ln>
        </p:spPr>
      </p:pic>
      <p:sp>
        <p:nvSpPr>
          <p:cNvPr id="405" name="Text Box 43"/>
          <p:cNvSpPr txBox="1">
            <a:spLocks noChangeArrowheads="1"/>
          </p:cNvSpPr>
          <p:nvPr/>
        </p:nvSpPr>
        <p:spPr bwMode="auto">
          <a:xfrm>
            <a:off x="1873250" y="1797050"/>
            <a:ext cx="1042988" cy="457200"/>
          </a:xfrm>
          <a:prstGeom prst="rect">
            <a:avLst/>
          </a:prstGeom>
          <a:noFill/>
          <a:ln w="12700">
            <a:noFill/>
            <a:miter lim="800000"/>
            <a:headEnd/>
            <a:tailEnd/>
          </a:ln>
        </p:spPr>
        <p:txBody>
          <a:bodyPr>
            <a:spAutoFit/>
          </a:bodyPr>
          <a:lstStyle/>
          <a:p>
            <a:pPr algn="ctr">
              <a:defRPr/>
            </a:pPr>
            <a:r>
              <a:rPr lang="en-US" sz="1200" dirty="0">
                <a:latin typeface="+mn-lt"/>
                <a:ea typeface="+mn-ea"/>
              </a:rPr>
              <a:t>10 </a:t>
            </a:r>
            <a:r>
              <a:rPr lang="en-US" sz="1200" dirty="0" err="1">
                <a:latin typeface="+mn-lt"/>
                <a:ea typeface="+mn-ea"/>
              </a:rPr>
              <a:t>GbE</a:t>
            </a:r>
            <a:endParaRPr lang="en-US" sz="1200" dirty="0">
              <a:latin typeface="+mn-lt"/>
              <a:ea typeface="+mn-ea"/>
            </a:endParaRPr>
          </a:p>
          <a:p>
            <a:pPr algn="ctr">
              <a:defRPr/>
            </a:pPr>
            <a:r>
              <a:rPr lang="en-US" sz="1200" dirty="0" err="1">
                <a:latin typeface="+mn-lt"/>
                <a:ea typeface="+mn-ea"/>
              </a:rPr>
              <a:t>NetIron</a:t>
            </a:r>
            <a:r>
              <a:rPr lang="en-US" sz="1200" dirty="0">
                <a:latin typeface="+mn-lt"/>
                <a:ea typeface="+mn-ea"/>
              </a:rPr>
              <a:t> MLX</a:t>
            </a:r>
          </a:p>
        </p:txBody>
      </p:sp>
      <p:pic>
        <p:nvPicPr>
          <p:cNvPr id="77870" name="Picture 44"/>
          <p:cNvPicPr>
            <a:picLocks noChangeAspect="1" noChangeArrowheads="1"/>
          </p:cNvPicPr>
          <p:nvPr/>
        </p:nvPicPr>
        <p:blipFill>
          <a:blip r:embed="rId3" cstate="print"/>
          <a:srcRect/>
          <a:stretch>
            <a:fillRect/>
          </a:stretch>
        </p:blipFill>
        <p:spPr bwMode="auto">
          <a:xfrm>
            <a:off x="2222500" y="3171825"/>
            <a:ext cx="411163" cy="635000"/>
          </a:xfrm>
          <a:prstGeom prst="rect">
            <a:avLst/>
          </a:prstGeom>
          <a:noFill/>
          <a:ln w="9525">
            <a:noFill/>
            <a:miter lim="800000"/>
            <a:headEnd/>
            <a:tailEnd/>
          </a:ln>
        </p:spPr>
      </p:pic>
      <p:sp>
        <p:nvSpPr>
          <p:cNvPr id="407" name="Text Box 45"/>
          <p:cNvSpPr txBox="1">
            <a:spLocks noChangeArrowheads="1"/>
          </p:cNvSpPr>
          <p:nvPr/>
        </p:nvSpPr>
        <p:spPr bwMode="auto">
          <a:xfrm>
            <a:off x="1755775" y="2663825"/>
            <a:ext cx="1295400" cy="457200"/>
          </a:xfrm>
          <a:prstGeom prst="rect">
            <a:avLst/>
          </a:prstGeom>
          <a:noFill/>
          <a:ln w="12700">
            <a:noFill/>
            <a:miter lim="800000"/>
            <a:headEnd/>
            <a:tailEnd/>
          </a:ln>
        </p:spPr>
        <p:txBody>
          <a:bodyPr>
            <a:spAutoFit/>
          </a:bodyPr>
          <a:lstStyle/>
          <a:p>
            <a:pPr algn="ctr">
              <a:defRPr/>
            </a:pPr>
            <a:r>
              <a:rPr lang="en-US" sz="1200">
                <a:latin typeface="+mn-lt"/>
                <a:ea typeface="+mn-ea"/>
              </a:rPr>
              <a:t>10 GbE</a:t>
            </a:r>
          </a:p>
          <a:p>
            <a:pPr algn="ctr">
              <a:defRPr/>
            </a:pPr>
            <a:r>
              <a:rPr lang="en-US" sz="1200">
                <a:latin typeface="+mn-lt"/>
                <a:ea typeface="+mn-ea"/>
              </a:rPr>
              <a:t>BigIron RX</a:t>
            </a:r>
          </a:p>
        </p:txBody>
      </p:sp>
      <p:pic>
        <p:nvPicPr>
          <p:cNvPr id="77872" name="Picture 46" descr="Switch stack icon"/>
          <p:cNvPicPr>
            <a:picLocks noChangeAspect="1" noChangeArrowheads="1"/>
          </p:cNvPicPr>
          <p:nvPr/>
        </p:nvPicPr>
        <p:blipFill>
          <a:blip r:embed="rId4" cstate="print"/>
          <a:srcRect/>
          <a:stretch>
            <a:fillRect/>
          </a:stretch>
        </p:blipFill>
        <p:spPr bwMode="auto">
          <a:xfrm>
            <a:off x="3536950" y="4449763"/>
            <a:ext cx="560388" cy="434975"/>
          </a:xfrm>
          <a:prstGeom prst="rect">
            <a:avLst/>
          </a:prstGeom>
          <a:noFill/>
          <a:ln w="9525">
            <a:noFill/>
            <a:miter lim="800000"/>
            <a:headEnd/>
            <a:tailEnd/>
          </a:ln>
        </p:spPr>
      </p:pic>
      <p:sp>
        <p:nvSpPr>
          <p:cNvPr id="409" name="Text Box 47"/>
          <p:cNvSpPr txBox="1">
            <a:spLocks noChangeArrowheads="1"/>
          </p:cNvSpPr>
          <p:nvPr/>
        </p:nvSpPr>
        <p:spPr bwMode="auto">
          <a:xfrm>
            <a:off x="1851025" y="4030663"/>
            <a:ext cx="1225550" cy="457200"/>
          </a:xfrm>
          <a:prstGeom prst="rect">
            <a:avLst/>
          </a:prstGeom>
          <a:noFill/>
          <a:ln w="12700">
            <a:noFill/>
            <a:miter lim="800000"/>
            <a:headEnd/>
            <a:tailEnd/>
          </a:ln>
        </p:spPr>
        <p:txBody>
          <a:bodyPr wrap="square">
            <a:spAutoFit/>
          </a:bodyPr>
          <a:lstStyle/>
          <a:p>
            <a:pPr algn="ctr">
              <a:defRPr/>
            </a:pPr>
            <a:r>
              <a:rPr lang="en-US" sz="1200" dirty="0" err="1">
                <a:latin typeface="+mn-lt"/>
                <a:ea typeface="+mn-ea"/>
              </a:rPr>
              <a:t>FastIron</a:t>
            </a:r>
            <a:endParaRPr lang="en-US" sz="1200" dirty="0">
              <a:latin typeface="+mn-lt"/>
              <a:ea typeface="+mn-ea"/>
            </a:endParaRPr>
          </a:p>
          <a:p>
            <a:pPr algn="ctr">
              <a:defRPr/>
            </a:pPr>
            <a:r>
              <a:rPr lang="en-US" sz="1200" dirty="0" err="1">
                <a:latin typeface="+mn-lt"/>
                <a:ea typeface="+mn-ea"/>
              </a:rPr>
              <a:t>SuperX</a:t>
            </a:r>
            <a:r>
              <a:rPr lang="en-US" sz="1200" dirty="0">
                <a:latin typeface="+mn-lt"/>
                <a:ea typeface="+mn-ea"/>
              </a:rPr>
              <a:t> </a:t>
            </a:r>
            <a:r>
              <a:rPr lang="en-US" sz="1200" dirty="0" err="1">
                <a:latin typeface="+mn-lt"/>
                <a:ea typeface="+mn-ea"/>
              </a:rPr>
              <a:t>PoE</a:t>
            </a:r>
            <a:endParaRPr lang="en-US" sz="1200" dirty="0">
              <a:latin typeface="+mn-lt"/>
              <a:ea typeface="+mn-ea"/>
            </a:endParaRPr>
          </a:p>
        </p:txBody>
      </p:sp>
      <p:sp>
        <p:nvSpPr>
          <p:cNvPr id="410" name="Text Box 48"/>
          <p:cNvSpPr txBox="1">
            <a:spLocks noChangeArrowheads="1"/>
          </p:cNvSpPr>
          <p:nvPr/>
        </p:nvSpPr>
        <p:spPr bwMode="auto">
          <a:xfrm>
            <a:off x="3213100" y="3959225"/>
            <a:ext cx="1219200" cy="457200"/>
          </a:xfrm>
          <a:prstGeom prst="rect">
            <a:avLst/>
          </a:prstGeom>
          <a:noFill/>
          <a:ln w="12700">
            <a:noFill/>
            <a:miter lim="800000"/>
            <a:headEnd/>
            <a:tailEnd/>
          </a:ln>
        </p:spPr>
        <p:txBody>
          <a:bodyPr>
            <a:spAutoFit/>
          </a:bodyPr>
          <a:lstStyle/>
          <a:p>
            <a:pPr algn="ctr">
              <a:defRPr/>
            </a:pPr>
            <a:r>
              <a:rPr lang="en-US" sz="1200">
                <a:latin typeface="+mn-lt"/>
                <a:ea typeface="+mn-ea"/>
              </a:rPr>
              <a:t>FastIron CX</a:t>
            </a:r>
          </a:p>
          <a:p>
            <a:pPr algn="ctr">
              <a:defRPr/>
            </a:pPr>
            <a:r>
              <a:rPr lang="en-US" sz="1200">
                <a:latin typeface="+mn-lt"/>
                <a:ea typeface="+mn-ea"/>
              </a:rPr>
              <a:t>PoE+</a:t>
            </a:r>
          </a:p>
        </p:txBody>
      </p:sp>
      <p:grpSp>
        <p:nvGrpSpPr>
          <p:cNvPr id="2" name="Group 49"/>
          <p:cNvGrpSpPr>
            <a:grpSpLocks/>
          </p:cNvGrpSpPr>
          <p:nvPr/>
        </p:nvGrpSpPr>
        <p:grpSpPr bwMode="auto">
          <a:xfrm>
            <a:off x="5321300" y="2525713"/>
            <a:ext cx="1362075" cy="912812"/>
            <a:chOff x="3408" y="576"/>
            <a:chExt cx="858" cy="575"/>
          </a:xfrm>
        </p:grpSpPr>
        <p:grpSp>
          <p:nvGrpSpPr>
            <p:cNvPr id="3" name="Group 50"/>
            <p:cNvGrpSpPr>
              <a:grpSpLocks noChangeAspect="1"/>
            </p:cNvGrpSpPr>
            <p:nvPr/>
          </p:nvGrpSpPr>
          <p:grpSpPr bwMode="auto">
            <a:xfrm>
              <a:off x="3408" y="576"/>
              <a:ext cx="858" cy="575"/>
              <a:chOff x="3744" y="2496"/>
              <a:chExt cx="1440" cy="964"/>
            </a:xfrm>
          </p:grpSpPr>
          <p:sp>
            <p:nvSpPr>
              <p:cNvPr id="414" name="Freeform 51"/>
              <p:cNvSpPr>
                <a:spLocks noChangeAspect="1"/>
              </p:cNvSpPr>
              <p:nvPr/>
            </p:nvSpPr>
            <p:spPr bwMode="gray">
              <a:xfrm>
                <a:off x="3744" y="2525"/>
                <a:ext cx="1440" cy="935"/>
              </a:xfrm>
              <a:custGeom>
                <a:avLst/>
                <a:gdLst>
                  <a:gd name="T0" fmla="*/ 0 w 4021"/>
                  <a:gd name="T1" fmla="*/ 0 h 2621"/>
                  <a:gd name="T2" fmla="*/ 0 w 4021"/>
                  <a:gd name="T3" fmla="*/ 0 h 2621"/>
                  <a:gd name="T4" fmla="*/ 0 w 4021"/>
                  <a:gd name="T5" fmla="*/ 0 h 2621"/>
                  <a:gd name="T6" fmla="*/ 0 w 4021"/>
                  <a:gd name="T7" fmla="*/ 0 h 2621"/>
                  <a:gd name="T8" fmla="*/ 0 w 4021"/>
                  <a:gd name="T9" fmla="*/ 0 h 2621"/>
                  <a:gd name="T10" fmla="*/ 0 w 4021"/>
                  <a:gd name="T11" fmla="*/ 0 h 2621"/>
                  <a:gd name="T12" fmla="*/ 0 w 4021"/>
                  <a:gd name="T13" fmla="*/ 0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B2B2B2"/>
              </a:solidFill>
              <a:ln w="9525">
                <a:solidFill>
                  <a:srgbClr val="B2B2B2"/>
                </a:solid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15" name="Freeform 52"/>
              <p:cNvSpPr>
                <a:spLocks noChangeAspect="1"/>
              </p:cNvSpPr>
              <p:nvPr/>
            </p:nvSpPr>
            <p:spPr bwMode="gray">
              <a:xfrm>
                <a:off x="3744" y="2496"/>
                <a:ext cx="1438" cy="935"/>
              </a:xfrm>
              <a:custGeom>
                <a:avLst/>
                <a:gdLst>
                  <a:gd name="T0" fmla="*/ 0 w 4021"/>
                  <a:gd name="T1" fmla="*/ 0 h 2621"/>
                  <a:gd name="T2" fmla="*/ 0 w 4021"/>
                  <a:gd name="T3" fmla="*/ 0 h 2621"/>
                  <a:gd name="T4" fmla="*/ 0 w 4021"/>
                  <a:gd name="T5" fmla="*/ 0 h 2621"/>
                  <a:gd name="T6" fmla="*/ 0 w 4021"/>
                  <a:gd name="T7" fmla="*/ 0 h 2621"/>
                  <a:gd name="T8" fmla="*/ 0 w 4021"/>
                  <a:gd name="T9" fmla="*/ 0 h 2621"/>
                  <a:gd name="T10" fmla="*/ 0 w 4021"/>
                  <a:gd name="T11" fmla="*/ 0 h 2621"/>
                  <a:gd name="T12" fmla="*/ 0 w 4021"/>
                  <a:gd name="T13" fmla="*/ 0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rgbClr val="B2B2B2"/>
                </a:solid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16" name="Freeform 53"/>
              <p:cNvSpPr>
                <a:spLocks noChangeAspect="1"/>
              </p:cNvSpPr>
              <p:nvPr/>
            </p:nvSpPr>
            <p:spPr bwMode="gray">
              <a:xfrm>
                <a:off x="4498" y="2687"/>
                <a:ext cx="569" cy="402"/>
              </a:xfrm>
              <a:custGeom>
                <a:avLst/>
                <a:gdLst>
                  <a:gd name="T0" fmla="*/ 0 w 1258"/>
                  <a:gd name="T1" fmla="*/ 0 h 889"/>
                  <a:gd name="T2" fmla="*/ 0 w 1258"/>
                  <a:gd name="T3" fmla="*/ 0 h 889"/>
                  <a:gd name="T4" fmla="*/ 0 w 1258"/>
                  <a:gd name="T5" fmla="*/ 0 h 889"/>
                  <a:gd name="T6" fmla="*/ 0 w 1258"/>
                  <a:gd name="T7" fmla="*/ 0 h 889"/>
                  <a:gd name="T8" fmla="*/ 0 w 1258"/>
                  <a:gd name="T9" fmla="*/ 0 h 889"/>
                  <a:gd name="T10" fmla="*/ 0 60000 65536"/>
                  <a:gd name="T11" fmla="*/ 0 60000 65536"/>
                  <a:gd name="T12" fmla="*/ 0 60000 65536"/>
                  <a:gd name="T13" fmla="*/ 0 60000 65536"/>
                  <a:gd name="T14" fmla="*/ 0 60000 65536"/>
                  <a:gd name="T15" fmla="*/ 0 w 1258"/>
                  <a:gd name="T16" fmla="*/ 0 h 889"/>
                  <a:gd name="T17" fmla="*/ 1258 w 1258"/>
                  <a:gd name="T18" fmla="*/ 889 h 889"/>
                </a:gdLst>
                <a:ahLst/>
                <a:cxnLst>
                  <a:cxn ang="T10">
                    <a:pos x="T0" y="T1"/>
                  </a:cxn>
                  <a:cxn ang="T11">
                    <a:pos x="T2" y="T3"/>
                  </a:cxn>
                  <a:cxn ang="T12">
                    <a:pos x="T4" y="T5"/>
                  </a:cxn>
                  <a:cxn ang="T13">
                    <a:pos x="T6" y="T7"/>
                  </a:cxn>
                  <a:cxn ang="T14">
                    <a:pos x="T8" y="T9"/>
                  </a:cxn>
                </a:cxnLst>
                <a:rect l="T15" t="T16" r="T17" b="T18"/>
                <a:pathLst>
                  <a:path w="1258" h="889">
                    <a:moveTo>
                      <a:pt x="36" y="1"/>
                    </a:moveTo>
                    <a:lnTo>
                      <a:pt x="1258" y="867"/>
                    </a:lnTo>
                    <a:lnTo>
                      <a:pt x="1255" y="889"/>
                    </a:lnTo>
                    <a:lnTo>
                      <a:pt x="0" y="0"/>
                    </a:lnTo>
                    <a:lnTo>
                      <a:pt x="36" y="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17" name="Freeform 54"/>
              <p:cNvSpPr>
                <a:spLocks noChangeAspect="1"/>
              </p:cNvSpPr>
              <p:nvPr/>
            </p:nvSpPr>
            <p:spPr bwMode="gray">
              <a:xfrm>
                <a:off x="4009" y="2603"/>
                <a:ext cx="891" cy="634"/>
              </a:xfrm>
              <a:custGeom>
                <a:avLst/>
                <a:gdLst>
                  <a:gd name="T0" fmla="*/ 0 w 4245"/>
                  <a:gd name="T1" fmla="*/ 0 h 3019"/>
                  <a:gd name="T2" fmla="*/ 0 w 4245"/>
                  <a:gd name="T3" fmla="*/ 0 h 3019"/>
                  <a:gd name="T4" fmla="*/ 0 w 4245"/>
                  <a:gd name="T5" fmla="*/ 0 h 3019"/>
                  <a:gd name="T6" fmla="*/ 0 w 4245"/>
                  <a:gd name="T7" fmla="*/ 0 h 3019"/>
                  <a:gd name="T8" fmla="*/ 0 w 4245"/>
                  <a:gd name="T9" fmla="*/ 0 h 3019"/>
                  <a:gd name="T10" fmla="*/ 0 60000 65536"/>
                  <a:gd name="T11" fmla="*/ 0 60000 65536"/>
                  <a:gd name="T12" fmla="*/ 0 60000 65536"/>
                  <a:gd name="T13" fmla="*/ 0 60000 65536"/>
                  <a:gd name="T14" fmla="*/ 0 60000 65536"/>
                  <a:gd name="T15" fmla="*/ 0 w 4245"/>
                  <a:gd name="T16" fmla="*/ 0 h 3019"/>
                  <a:gd name="T17" fmla="*/ 4245 w 4245"/>
                  <a:gd name="T18" fmla="*/ 3019 h 3019"/>
                </a:gdLst>
                <a:ahLst/>
                <a:cxnLst>
                  <a:cxn ang="T10">
                    <a:pos x="T0" y="T1"/>
                  </a:cxn>
                  <a:cxn ang="T11">
                    <a:pos x="T2" y="T3"/>
                  </a:cxn>
                  <a:cxn ang="T12">
                    <a:pos x="T4" y="T5"/>
                  </a:cxn>
                  <a:cxn ang="T13">
                    <a:pos x="T6" y="T7"/>
                  </a:cxn>
                  <a:cxn ang="T14">
                    <a:pos x="T8" y="T9"/>
                  </a:cxn>
                </a:cxnLst>
                <a:rect l="T15" t="T16" r="T17" b="T18"/>
                <a:pathLst>
                  <a:path w="4245" h="3019">
                    <a:moveTo>
                      <a:pt x="48" y="0"/>
                    </a:moveTo>
                    <a:lnTo>
                      <a:pt x="4245" y="2965"/>
                    </a:lnTo>
                    <a:lnTo>
                      <a:pt x="4245" y="3019"/>
                    </a:lnTo>
                    <a:lnTo>
                      <a:pt x="0" y="24"/>
                    </a:lnTo>
                    <a:lnTo>
                      <a:pt x="48"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18" name="Freeform 55"/>
              <p:cNvSpPr>
                <a:spLocks noChangeAspect="1"/>
              </p:cNvSpPr>
              <p:nvPr/>
            </p:nvSpPr>
            <p:spPr bwMode="gray">
              <a:xfrm>
                <a:off x="3961" y="2654"/>
                <a:ext cx="915" cy="652"/>
              </a:xfrm>
              <a:custGeom>
                <a:avLst/>
                <a:gdLst>
                  <a:gd name="T0" fmla="*/ 0 w 4362"/>
                  <a:gd name="T1" fmla="*/ 0 h 3109"/>
                  <a:gd name="T2" fmla="*/ 0 w 4362"/>
                  <a:gd name="T3" fmla="*/ 0 h 3109"/>
                  <a:gd name="T4" fmla="*/ 0 w 4362"/>
                  <a:gd name="T5" fmla="*/ 0 h 3109"/>
                  <a:gd name="T6" fmla="*/ 0 w 4362"/>
                  <a:gd name="T7" fmla="*/ 0 h 3109"/>
                  <a:gd name="T8" fmla="*/ 0 w 4362"/>
                  <a:gd name="T9" fmla="*/ 0 h 3109"/>
                  <a:gd name="T10" fmla="*/ 0 60000 65536"/>
                  <a:gd name="T11" fmla="*/ 0 60000 65536"/>
                  <a:gd name="T12" fmla="*/ 0 60000 65536"/>
                  <a:gd name="T13" fmla="*/ 0 60000 65536"/>
                  <a:gd name="T14" fmla="*/ 0 60000 65536"/>
                  <a:gd name="T15" fmla="*/ 0 w 4362"/>
                  <a:gd name="T16" fmla="*/ 0 h 3109"/>
                  <a:gd name="T17" fmla="*/ 4362 w 4362"/>
                  <a:gd name="T18" fmla="*/ 3109 h 3109"/>
                </a:gdLst>
                <a:ahLst/>
                <a:cxnLst>
                  <a:cxn ang="T10">
                    <a:pos x="T0" y="T1"/>
                  </a:cxn>
                  <a:cxn ang="T11">
                    <a:pos x="T2" y="T3"/>
                  </a:cxn>
                  <a:cxn ang="T12">
                    <a:pos x="T4" y="T5"/>
                  </a:cxn>
                  <a:cxn ang="T13">
                    <a:pos x="T6" y="T7"/>
                  </a:cxn>
                  <a:cxn ang="T14">
                    <a:pos x="T8" y="T9"/>
                  </a:cxn>
                </a:cxnLst>
                <a:rect l="T15" t="T16" r="T17" b="T18"/>
                <a:pathLst>
                  <a:path w="4362" h="3109">
                    <a:moveTo>
                      <a:pt x="21" y="0"/>
                    </a:moveTo>
                    <a:lnTo>
                      <a:pt x="4362" y="3071"/>
                    </a:lnTo>
                    <a:lnTo>
                      <a:pt x="4335" y="3109"/>
                    </a:lnTo>
                    <a:lnTo>
                      <a:pt x="0" y="40"/>
                    </a:lnTo>
                    <a:lnTo>
                      <a:pt x="21"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19" name="Freeform 56"/>
              <p:cNvSpPr>
                <a:spLocks noChangeAspect="1"/>
              </p:cNvSpPr>
              <p:nvPr/>
            </p:nvSpPr>
            <p:spPr bwMode="gray">
              <a:xfrm>
                <a:off x="3955" y="2736"/>
                <a:ext cx="856" cy="609"/>
              </a:xfrm>
              <a:custGeom>
                <a:avLst/>
                <a:gdLst>
                  <a:gd name="T0" fmla="*/ 0 w 4076"/>
                  <a:gd name="T1" fmla="*/ 0 h 2904"/>
                  <a:gd name="T2" fmla="*/ 0 w 4076"/>
                  <a:gd name="T3" fmla="*/ 0 h 2904"/>
                  <a:gd name="T4" fmla="*/ 0 w 4076"/>
                  <a:gd name="T5" fmla="*/ 0 h 2904"/>
                  <a:gd name="T6" fmla="*/ 0 w 4076"/>
                  <a:gd name="T7" fmla="*/ 0 h 2904"/>
                  <a:gd name="T8" fmla="*/ 0 w 4076"/>
                  <a:gd name="T9" fmla="*/ 0 h 2904"/>
                  <a:gd name="T10" fmla="*/ 0 60000 65536"/>
                  <a:gd name="T11" fmla="*/ 0 60000 65536"/>
                  <a:gd name="T12" fmla="*/ 0 60000 65536"/>
                  <a:gd name="T13" fmla="*/ 0 60000 65536"/>
                  <a:gd name="T14" fmla="*/ 0 60000 65536"/>
                  <a:gd name="T15" fmla="*/ 0 w 4076"/>
                  <a:gd name="T16" fmla="*/ 0 h 2904"/>
                  <a:gd name="T17" fmla="*/ 4076 w 4076"/>
                  <a:gd name="T18" fmla="*/ 2904 h 2904"/>
                </a:gdLst>
                <a:ahLst/>
                <a:cxnLst>
                  <a:cxn ang="T10">
                    <a:pos x="T0" y="T1"/>
                  </a:cxn>
                  <a:cxn ang="T11">
                    <a:pos x="T2" y="T3"/>
                  </a:cxn>
                  <a:cxn ang="T12">
                    <a:pos x="T4" y="T5"/>
                  </a:cxn>
                  <a:cxn ang="T13">
                    <a:pos x="T6" y="T7"/>
                  </a:cxn>
                  <a:cxn ang="T14">
                    <a:pos x="T8" y="T9"/>
                  </a:cxn>
                </a:cxnLst>
                <a:rect l="T15" t="T16" r="T17" b="T18"/>
                <a:pathLst>
                  <a:path w="4076" h="2904">
                    <a:moveTo>
                      <a:pt x="0" y="0"/>
                    </a:moveTo>
                    <a:lnTo>
                      <a:pt x="4076" y="2887"/>
                    </a:lnTo>
                    <a:lnTo>
                      <a:pt x="4029" y="2904"/>
                    </a:lnTo>
                    <a:lnTo>
                      <a:pt x="34" y="86"/>
                    </a:lnTo>
                    <a:lnTo>
                      <a:pt x="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20" name="Freeform 57"/>
              <p:cNvSpPr>
                <a:spLocks noChangeAspect="1"/>
              </p:cNvSpPr>
              <p:nvPr/>
            </p:nvSpPr>
            <p:spPr bwMode="gray">
              <a:xfrm>
                <a:off x="3893" y="2783"/>
                <a:ext cx="824" cy="583"/>
              </a:xfrm>
              <a:custGeom>
                <a:avLst/>
                <a:gdLst>
                  <a:gd name="T0" fmla="*/ 0 w 3924"/>
                  <a:gd name="T1" fmla="*/ 0 h 2777"/>
                  <a:gd name="T2" fmla="*/ 0 w 3924"/>
                  <a:gd name="T3" fmla="*/ 0 h 2777"/>
                  <a:gd name="T4" fmla="*/ 0 w 3924"/>
                  <a:gd name="T5" fmla="*/ 0 h 2777"/>
                  <a:gd name="T6" fmla="*/ 0 w 3924"/>
                  <a:gd name="T7" fmla="*/ 0 h 2777"/>
                  <a:gd name="T8" fmla="*/ 0 w 3924"/>
                  <a:gd name="T9" fmla="*/ 0 h 2777"/>
                  <a:gd name="T10" fmla="*/ 0 60000 65536"/>
                  <a:gd name="T11" fmla="*/ 0 60000 65536"/>
                  <a:gd name="T12" fmla="*/ 0 60000 65536"/>
                  <a:gd name="T13" fmla="*/ 0 60000 65536"/>
                  <a:gd name="T14" fmla="*/ 0 60000 65536"/>
                  <a:gd name="T15" fmla="*/ 0 w 3924"/>
                  <a:gd name="T16" fmla="*/ 0 h 2777"/>
                  <a:gd name="T17" fmla="*/ 3924 w 3924"/>
                  <a:gd name="T18" fmla="*/ 2777 h 2777"/>
                </a:gdLst>
                <a:ahLst/>
                <a:cxnLst>
                  <a:cxn ang="T10">
                    <a:pos x="T0" y="T1"/>
                  </a:cxn>
                  <a:cxn ang="T11">
                    <a:pos x="T2" y="T3"/>
                  </a:cxn>
                  <a:cxn ang="T12">
                    <a:pos x="T4" y="T5"/>
                  </a:cxn>
                  <a:cxn ang="T13">
                    <a:pos x="T6" y="T7"/>
                  </a:cxn>
                  <a:cxn ang="T14">
                    <a:pos x="T8" y="T9"/>
                  </a:cxn>
                </a:cxnLst>
                <a:rect l="T15" t="T16" r="T17" b="T18"/>
                <a:pathLst>
                  <a:path w="3924" h="2777">
                    <a:moveTo>
                      <a:pt x="40" y="0"/>
                    </a:moveTo>
                    <a:lnTo>
                      <a:pt x="3924" y="2766"/>
                    </a:lnTo>
                    <a:lnTo>
                      <a:pt x="3864" y="2777"/>
                    </a:lnTo>
                    <a:lnTo>
                      <a:pt x="0" y="28"/>
                    </a:lnTo>
                    <a:lnTo>
                      <a:pt x="4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21" name="Freeform 58"/>
              <p:cNvSpPr>
                <a:spLocks noChangeAspect="1"/>
              </p:cNvSpPr>
              <p:nvPr/>
            </p:nvSpPr>
            <p:spPr bwMode="gray">
              <a:xfrm>
                <a:off x="3865" y="2846"/>
                <a:ext cx="728" cy="516"/>
              </a:xfrm>
              <a:custGeom>
                <a:avLst/>
                <a:gdLst>
                  <a:gd name="T0" fmla="*/ 0 w 3471"/>
                  <a:gd name="T1" fmla="*/ 0 h 2457"/>
                  <a:gd name="T2" fmla="*/ 0 w 3471"/>
                  <a:gd name="T3" fmla="*/ 0 h 2457"/>
                  <a:gd name="T4" fmla="*/ 0 w 3471"/>
                  <a:gd name="T5" fmla="*/ 0 h 2457"/>
                  <a:gd name="T6" fmla="*/ 0 w 3471"/>
                  <a:gd name="T7" fmla="*/ 0 h 2457"/>
                  <a:gd name="T8" fmla="*/ 0 w 3471"/>
                  <a:gd name="T9" fmla="*/ 0 h 2457"/>
                  <a:gd name="T10" fmla="*/ 0 60000 65536"/>
                  <a:gd name="T11" fmla="*/ 0 60000 65536"/>
                  <a:gd name="T12" fmla="*/ 0 60000 65536"/>
                  <a:gd name="T13" fmla="*/ 0 60000 65536"/>
                  <a:gd name="T14" fmla="*/ 0 60000 65536"/>
                  <a:gd name="T15" fmla="*/ 0 w 3471"/>
                  <a:gd name="T16" fmla="*/ 0 h 2457"/>
                  <a:gd name="T17" fmla="*/ 3471 w 3471"/>
                  <a:gd name="T18" fmla="*/ 2457 h 2457"/>
                </a:gdLst>
                <a:ahLst/>
                <a:cxnLst>
                  <a:cxn ang="T10">
                    <a:pos x="T0" y="T1"/>
                  </a:cxn>
                  <a:cxn ang="T11">
                    <a:pos x="T2" y="T3"/>
                  </a:cxn>
                  <a:cxn ang="T12">
                    <a:pos x="T4" y="T5"/>
                  </a:cxn>
                  <a:cxn ang="T13">
                    <a:pos x="T6" y="T7"/>
                  </a:cxn>
                  <a:cxn ang="T14">
                    <a:pos x="T8" y="T9"/>
                  </a:cxn>
                </a:cxnLst>
                <a:rect l="T15" t="T16" r="T17" b="T18"/>
                <a:pathLst>
                  <a:path w="3471" h="2457">
                    <a:moveTo>
                      <a:pt x="0" y="0"/>
                    </a:moveTo>
                    <a:lnTo>
                      <a:pt x="3471" y="2457"/>
                    </a:lnTo>
                    <a:lnTo>
                      <a:pt x="3377" y="2442"/>
                    </a:lnTo>
                    <a:lnTo>
                      <a:pt x="3" y="56"/>
                    </a:lnTo>
                    <a:lnTo>
                      <a:pt x="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22" name="Freeform 59"/>
              <p:cNvSpPr>
                <a:spLocks noChangeAspect="1"/>
              </p:cNvSpPr>
              <p:nvPr/>
            </p:nvSpPr>
            <p:spPr bwMode="gray">
              <a:xfrm>
                <a:off x="3984" y="3021"/>
                <a:ext cx="242" cy="168"/>
              </a:xfrm>
              <a:custGeom>
                <a:avLst/>
                <a:gdLst>
                  <a:gd name="T0" fmla="*/ 0 w 1147"/>
                  <a:gd name="T1" fmla="*/ 0 h 806"/>
                  <a:gd name="T2" fmla="*/ 0 w 1147"/>
                  <a:gd name="T3" fmla="*/ 0 h 806"/>
                  <a:gd name="T4" fmla="*/ 0 w 1147"/>
                  <a:gd name="T5" fmla="*/ 0 h 806"/>
                  <a:gd name="T6" fmla="*/ 0 w 1147"/>
                  <a:gd name="T7" fmla="*/ 0 h 806"/>
                  <a:gd name="T8" fmla="*/ 0 w 1147"/>
                  <a:gd name="T9" fmla="*/ 0 h 806"/>
                  <a:gd name="T10" fmla="*/ 0 60000 65536"/>
                  <a:gd name="T11" fmla="*/ 0 60000 65536"/>
                  <a:gd name="T12" fmla="*/ 0 60000 65536"/>
                  <a:gd name="T13" fmla="*/ 0 60000 65536"/>
                  <a:gd name="T14" fmla="*/ 0 60000 65536"/>
                  <a:gd name="T15" fmla="*/ 0 w 1147"/>
                  <a:gd name="T16" fmla="*/ 0 h 806"/>
                  <a:gd name="T17" fmla="*/ 1147 w 1147"/>
                  <a:gd name="T18" fmla="*/ 806 h 806"/>
                </a:gdLst>
                <a:ahLst/>
                <a:cxnLst>
                  <a:cxn ang="T10">
                    <a:pos x="T0" y="T1"/>
                  </a:cxn>
                  <a:cxn ang="T11">
                    <a:pos x="T2" y="T3"/>
                  </a:cxn>
                  <a:cxn ang="T12">
                    <a:pos x="T4" y="T5"/>
                  </a:cxn>
                  <a:cxn ang="T13">
                    <a:pos x="T6" y="T7"/>
                  </a:cxn>
                  <a:cxn ang="T14">
                    <a:pos x="T8" y="T9"/>
                  </a:cxn>
                </a:cxnLst>
                <a:rect l="T15" t="T16" r="T17" b="T18"/>
                <a:pathLst>
                  <a:path w="1147" h="806">
                    <a:moveTo>
                      <a:pt x="6" y="0"/>
                    </a:moveTo>
                    <a:lnTo>
                      <a:pt x="1147" y="806"/>
                    </a:lnTo>
                    <a:lnTo>
                      <a:pt x="1058" y="798"/>
                    </a:lnTo>
                    <a:lnTo>
                      <a:pt x="0" y="49"/>
                    </a:lnTo>
                    <a:lnTo>
                      <a:pt x="6"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23" name="Freeform 60"/>
              <p:cNvSpPr>
                <a:spLocks noChangeAspect="1"/>
              </p:cNvSpPr>
              <p:nvPr/>
            </p:nvSpPr>
            <p:spPr bwMode="gray">
              <a:xfrm>
                <a:off x="4217" y="2576"/>
                <a:ext cx="821" cy="577"/>
              </a:xfrm>
              <a:custGeom>
                <a:avLst/>
                <a:gdLst>
                  <a:gd name="T0" fmla="*/ 0 w 3903"/>
                  <a:gd name="T1" fmla="*/ 0 h 2743"/>
                  <a:gd name="T2" fmla="*/ 0 w 3903"/>
                  <a:gd name="T3" fmla="*/ 0 h 2743"/>
                  <a:gd name="T4" fmla="*/ 0 w 3903"/>
                  <a:gd name="T5" fmla="*/ 0 h 2743"/>
                  <a:gd name="T6" fmla="*/ 0 w 3903"/>
                  <a:gd name="T7" fmla="*/ 0 h 2743"/>
                  <a:gd name="T8" fmla="*/ 0 w 3903"/>
                  <a:gd name="T9" fmla="*/ 0 h 2743"/>
                  <a:gd name="T10" fmla="*/ 0 60000 65536"/>
                  <a:gd name="T11" fmla="*/ 0 60000 65536"/>
                  <a:gd name="T12" fmla="*/ 0 60000 65536"/>
                  <a:gd name="T13" fmla="*/ 0 60000 65536"/>
                  <a:gd name="T14" fmla="*/ 0 60000 65536"/>
                  <a:gd name="T15" fmla="*/ 0 w 3903"/>
                  <a:gd name="T16" fmla="*/ 0 h 2743"/>
                  <a:gd name="T17" fmla="*/ 3903 w 3903"/>
                  <a:gd name="T18" fmla="*/ 2743 h 2743"/>
                </a:gdLst>
                <a:ahLst/>
                <a:cxnLst>
                  <a:cxn ang="T10">
                    <a:pos x="T0" y="T1"/>
                  </a:cxn>
                  <a:cxn ang="T11">
                    <a:pos x="T2" y="T3"/>
                  </a:cxn>
                  <a:cxn ang="T12">
                    <a:pos x="T4" y="T5"/>
                  </a:cxn>
                  <a:cxn ang="T13">
                    <a:pos x="T6" y="T7"/>
                  </a:cxn>
                  <a:cxn ang="T14">
                    <a:pos x="T8" y="T9"/>
                  </a:cxn>
                </a:cxnLst>
                <a:rect l="T15" t="T16" r="T17" b="T18"/>
                <a:pathLst>
                  <a:path w="3903" h="2743">
                    <a:moveTo>
                      <a:pt x="97" y="16"/>
                    </a:moveTo>
                    <a:lnTo>
                      <a:pt x="3903" y="2707"/>
                    </a:lnTo>
                    <a:lnTo>
                      <a:pt x="3870" y="2743"/>
                    </a:lnTo>
                    <a:lnTo>
                      <a:pt x="0" y="0"/>
                    </a:lnTo>
                    <a:lnTo>
                      <a:pt x="97" y="16"/>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24" name="Freeform 61"/>
              <p:cNvSpPr>
                <a:spLocks noChangeAspect="1"/>
              </p:cNvSpPr>
              <p:nvPr/>
            </p:nvSpPr>
            <p:spPr bwMode="gray">
              <a:xfrm>
                <a:off x="4091" y="2576"/>
                <a:ext cx="879" cy="614"/>
              </a:xfrm>
              <a:custGeom>
                <a:avLst/>
                <a:gdLst>
                  <a:gd name="T0" fmla="*/ 0 w 4187"/>
                  <a:gd name="T1" fmla="*/ 0 h 2929"/>
                  <a:gd name="T2" fmla="*/ 0 w 4187"/>
                  <a:gd name="T3" fmla="*/ 0 h 2929"/>
                  <a:gd name="T4" fmla="*/ 0 w 4187"/>
                  <a:gd name="T5" fmla="*/ 0 h 2929"/>
                  <a:gd name="T6" fmla="*/ 0 w 4187"/>
                  <a:gd name="T7" fmla="*/ 0 h 2929"/>
                  <a:gd name="T8" fmla="*/ 0 w 4187"/>
                  <a:gd name="T9" fmla="*/ 0 h 2929"/>
                  <a:gd name="T10" fmla="*/ 0 60000 65536"/>
                  <a:gd name="T11" fmla="*/ 0 60000 65536"/>
                  <a:gd name="T12" fmla="*/ 0 60000 65536"/>
                  <a:gd name="T13" fmla="*/ 0 60000 65536"/>
                  <a:gd name="T14" fmla="*/ 0 60000 65536"/>
                  <a:gd name="T15" fmla="*/ 0 w 4187"/>
                  <a:gd name="T16" fmla="*/ 0 h 2929"/>
                  <a:gd name="T17" fmla="*/ 4187 w 4187"/>
                  <a:gd name="T18" fmla="*/ 2929 h 2929"/>
                </a:gdLst>
                <a:ahLst/>
                <a:cxnLst>
                  <a:cxn ang="T10">
                    <a:pos x="T0" y="T1"/>
                  </a:cxn>
                  <a:cxn ang="T11">
                    <a:pos x="T2" y="T3"/>
                  </a:cxn>
                  <a:cxn ang="T12">
                    <a:pos x="T4" y="T5"/>
                  </a:cxn>
                  <a:cxn ang="T13">
                    <a:pos x="T6" y="T7"/>
                  </a:cxn>
                  <a:cxn ang="T14">
                    <a:pos x="T8" y="T9"/>
                  </a:cxn>
                </a:cxnLst>
                <a:rect l="T15" t="T16" r="T17" b="T18"/>
                <a:pathLst>
                  <a:path w="4187" h="2929">
                    <a:moveTo>
                      <a:pt x="63" y="0"/>
                    </a:moveTo>
                    <a:lnTo>
                      <a:pt x="4187" y="2913"/>
                    </a:lnTo>
                    <a:lnTo>
                      <a:pt x="4133" y="2929"/>
                    </a:lnTo>
                    <a:lnTo>
                      <a:pt x="0" y="12"/>
                    </a:lnTo>
                    <a:lnTo>
                      <a:pt x="63"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25" name="Freeform 62"/>
              <p:cNvSpPr>
                <a:spLocks noChangeAspect="1"/>
              </p:cNvSpPr>
              <p:nvPr/>
            </p:nvSpPr>
            <p:spPr bwMode="gray">
              <a:xfrm>
                <a:off x="3950" y="2573"/>
                <a:ext cx="210" cy="148"/>
              </a:xfrm>
              <a:custGeom>
                <a:avLst/>
                <a:gdLst>
                  <a:gd name="T0" fmla="*/ 0 w 1000"/>
                  <a:gd name="T1" fmla="*/ 0 h 704"/>
                  <a:gd name="T2" fmla="*/ 0 w 1000"/>
                  <a:gd name="T3" fmla="*/ 0 h 704"/>
                  <a:gd name="T4" fmla="*/ 0 w 1000"/>
                  <a:gd name="T5" fmla="*/ 0 h 704"/>
                  <a:gd name="T6" fmla="*/ 0 w 1000"/>
                  <a:gd name="T7" fmla="*/ 0 h 704"/>
                  <a:gd name="T8" fmla="*/ 0 w 1000"/>
                  <a:gd name="T9" fmla="*/ 0 h 704"/>
                  <a:gd name="T10" fmla="*/ 0 60000 65536"/>
                  <a:gd name="T11" fmla="*/ 0 60000 65536"/>
                  <a:gd name="T12" fmla="*/ 0 60000 65536"/>
                  <a:gd name="T13" fmla="*/ 0 60000 65536"/>
                  <a:gd name="T14" fmla="*/ 0 60000 65536"/>
                  <a:gd name="T15" fmla="*/ 0 w 1000"/>
                  <a:gd name="T16" fmla="*/ 0 h 704"/>
                  <a:gd name="T17" fmla="*/ 1000 w 1000"/>
                  <a:gd name="T18" fmla="*/ 704 h 704"/>
                </a:gdLst>
                <a:ahLst/>
                <a:cxnLst>
                  <a:cxn ang="T10">
                    <a:pos x="T0" y="T1"/>
                  </a:cxn>
                  <a:cxn ang="T11">
                    <a:pos x="T2" y="T3"/>
                  </a:cxn>
                  <a:cxn ang="T12">
                    <a:pos x="T4" y="T5"/>
                  </a:cxn>
                  <a:cxn ang="T13">
                    <a:pos x="T6" y="T7"/>
                  </a:cxn>
                  <a:cxn ang="T14">
                    <a:pos x="T8" y="T9"/>
                  </a:cxn>
                </a:cxnLst>
                <a:rect l="T15" t="T16" r="T17" b="T18"/>
                <a:pathLst>
                  <a:path w="1000" h="704">
                    <a:moveTo>
                      <a:pt x="0" y="653"/>
                    </a:moveTo>
                    <a:lnTo>
                      <a:pt x="926" y="5"/>
                    </a:lnTo>
                    <a:lnTo>
                      <a:pt x="1000" y="0"/>
                    </a:lnTo>
                    <a:lnTo>
                      <a:pt x="6" y="704"/>
                    </a:lnTo>
                    <a:lnTo>
                      <a:pt x="0" y="65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26" name="Freeform 63"/>
              <p:cNvSpPr>
                <a:spLocks noChangeAspect="1"/>
              </p:cNvSpPr>
              <p:nvPr/>
            </p:nvSpPr>
            <p:spPr bwMode="gray">
              <a:xfrm>
                <a:off x="3865" y="2583"/>
                <a:ext cx="401" cy="285"/>
              </a:xfrm>
              <a:custGeom>
                <a:avLst/>
                <a:gdLst>
                  <a:gd name="T0" fmla="*/ 0 w 1910"/>
                  <a:gd name="T1" fmla="*/ 0 h 1353"/>
                  <a:gd name="T2" fmla="*/ 0 w 1910"/>
                  <a:gd name="T3" fmla="*/ 0 h 1353"/>
                  <a:gd name="T4" fmla="*/ 0 w 1910"/>
                  <a:gd name="T5" fmla="*/ 0 h 1353"/>
                  <a:gd name="T6" fmla="*/ 0 w 1910"/>
                  <a:gd name="T7" fmla="*/ 0 h 1353"/>
                  <a:gd name="T8" fmla="*/ 0 w 1910"/>
                  <a:gd name="T9" fmla="*/ 0 h 1353"/>
                  <a:gd name="T10" fmla="*/ 0 60000 65536"/>
                  <a:gd name="T11" fmla="*/ 0 60000 65536"/>
                  <a:gd name="T12" fmla="*/ 0 60000 65536"/>
                  <a:gd name="T13" fmla="*/ 0 60000 65536"/>
                  <a:gd name="T14" fmla="*/ 0 60000 65536"/>
                  <a:gd name="T15" fmla="*/ 0 w 1910"/>
                  <a:gd name="T16" fmla="*/ 0 h 1353"/>
                  <a:gd name="T17" fmla="*/ 1910 w 1910"/>
                  <a:gd name="T18" fmla="*/ 1353 h 1353"/>
                </a:gdLst>
                <a:ahLst/>
                <a:cxnLst>
                  <a:cxn ang="T10">
                    <a:pos x="T0" y="T1"/>
                  </a:cxn>
                  <a:cxn ang="T11">
                    <a:pos x="T2" y="T3"/>
                  </a:cxn>
                  <a:cxn ang="T12">
                    <a:pos x="T4" y="T5"/>
                  </a:cxn>
                  <a:cxn ang="T13">
                    <a:pos x="T6" y="T7"/>
                  </a:cxn>
                  <a:cxn ang="T14">
                    <a:pos x="T8" y="T9"/>
                  </a:cxn>
                </a:cxnLst>
                <a:rect l="T15" t="T16" r="T17" b="T18"/>
                <a:pathLst>
                  <a:path w="1910" h="1353">
                    <a:moveTo>
                      <a:pt x="0" y="1306"/>
                    </a:moveTo>
                    <a:lnTo>
                      <a:pt x="1857" y="0"/>
                    </a:lnTo>
                    <a:lnTo>
                      <a:pt x="1910" y="12"/>
                    </a:lnTo>
                    <a:lnTo>
                      <a:pt x="14" y="1353"/>
                    </a:lnTo>
                    <a:lnTo>
                      <a:pt x="0" y="1306"/>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27" name="Freeform 64"/>
              <p:cNvSpPr>
                <a:spLocks noChangeAspect="1"/>
              </p:cNvSpPr>
              <p:nvPr/>
            </p:nvSpPr>
            <p:spPr bwMode="gray">
              <a:xfrm>
                <a:off x="3902" y="2613"/>
                <a:ext cx="443" cy="312"/>
              </a:xfrm>
              <a:custGeom>
                <a:avLst/>
                <a:gdLst>
                  <a:gd name="T0" fmla="*/ 0 w 2113"/>
                  <a:gd name="T1" fmla="*/ 0 h 1490"/>
                  <a:gd name="T2" fmla="*/ 0 w 2113"/>
                  <a:gd name="T3" fmla="*/ 0 h 1490"/>
                  <a:gd name="T4" fmla="*/ 0 w 2113"/>
                  <a:gd name="T5" fmla="*/ 0 h 1490"/>
                  <a:gd name="T6" fmla="*/ 0 w 2113"/>
                  <a:gd name="T7" fmla="*/ 0 h 1490"/>
                  <a:gd name="T8" fmla="*/ 0 w 2113"/>
                  <a:gd name="T9" fmla="*/ 0 h 1490"/>
                  <a:gd name="T10" fmla="*/ 0 60000 65536"/>
                  <a:gd name="T11" fmla="*/ 0 60000 65536"/>
                  <a:gd name="T12" fmla="*/ 0 60000 65536"/>
                  <a:gd name="T13" fmla="*/ 0 60000 65536"/>
                  <a:gd name="T14" fmla="*/ 0 60000 65536"/>
                  <a:gd name="T15" fmla="*/ 0 w 2113"/>
                  <a:gd name="T16" fmla="*/ 0 h 1490"/>
                  <a:gd name="T17" fmla="*/ 2113 w 2113"/>
                  <a:gd name="T18" fmla="*/ 1490 h 1490"/>
                </a:gdLst>
                <a:ahLst/>
                <a:cxnLst>
                  <a:cxn ang="T10">
                    <a:pos x="T0" y="T1"/>
                  </a:cxn>
                  <a:cxn ang="T11">
                    <a:pos x="T2" y="T3"/>
                  </a:cxn>
                  <a:cxn ang="T12">
                    <a:pos x="T4" y="T5"/>
                  </a:cxn>
                  <a:cxn ang="T13">
                    <a:pos x="T6" y="T7"/>
                  </a:cxn>
                  <a:cxn ang="T14">
                    <a:pos x="T8" y="T9"/>
                  </a:cxn>
                </a:cxnLst>
                <a:rect l="T15" t="T16" r="T17" b="T18"/>
                <a:pathLst>
                  <a:path w="2113" h="1490">
                    <a:moveTo>
                      <a:pt x="0" y="1457"/>
                    </a:moveTo>
                    <a:lnTo>
                      <a:pt x="2070" y="0"/>
                    </a:lnTo>
                    <a:lnTo>
                      <a:pt x="2113" y="20"/>
                    </a:lnTo>
                    <a:lnTo>
                      <a:pt x="31" y="1490"/>
                    </a:lnTo>
                    <a:lnTo>
                      <a:pt x="0" y="1457"/>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28" name="Freeform 65"/>
              <p:cNvSpPr>
                <a:spLocks noChangeAspect="1"/>
              </p:cNvSpPr>
              <p:nvPr/>
            </p:nvSpPr>
            <p:spPr bwMode="gray">
              <a:xfrm>
                <a:off x="3959" y="2654"/>
                <a:ext cx="451" cy="317"/>
              </a:xfrm>
              <a:custGeom>
                <a:avLst/>
                <a:gdLst>
                  <a:gd name="T0" fmla="*/ 0 w 2144"/>
                  <a:gd name="T1" fmla="*/ 0 h 1510"/>
                  <a:gd name="T2" fmla="*/ 0 w 2144"/>
                  <a:gd name="T3" fmla="*/ 0 h 1510"/>
                  <a:gd name="T4" fmla="*/ 0 w 2144"/>
                  <a:gd name="T5" fmla="*/ 0 h 1510"/>
                  <a:gd name="T6" fmla="*/ 0 w 2144"/>
                  <a:gd name="T7" fmla="*/ 0 h 1510"/>
                  <a:gd name="T8" fmla="*/ 0 w 2144"/>
                  <a:gd name="T9" fmla="*/ 0 h 1510"/>
                  <a:gd name="T10" fmla="*/ 0 60000 65536"/>
                  <a:gd name="T11" fmla="*/ 0 60000 65536"/>
                  <a:gd name="T12" fmla="*/ 0 60000 65536"/>
                  <a:gd name="T13" fmla="*/ 0 60000 65536"/>
                  <a:gd name="T14" fmla="*/ 0 60000 65536"/>
                  <a:gd name="T15" fmla="*/ 0 w 2144"/>
                  <a:gd name="T16" fmla="*/ 0 h 1510"/>
                  <a:gd name="T17" fmla="*/ 2144 w 2144"/>
                  <a:gd name="T18" fmla="*/ 1510 h 1510"/>
                </a:gdLst>
                <a:ahLst/>
                <a:cxnLst>
                  <a:cxn ang="T10">
                    <a:pos x="T0" y="T1"/>
                  </a:cxn>
                  <a:cxn ang="T11">
                    <a:pos x="T2" y="T3"/>
                  </a:cxn>
                  <a:cxn ang="T12">
                    <a:pos x="T4" y="T5"/>
                  </a:cxn>
                  <a:cxn ang="T13">
                    <a:pos x="T6" y="T7"/>
                  </a:cxn>
                  <a:cxn ang="T14">
                    <a:pos x="T8" y="T9"/>
                  </a:cxn>
                </a:cxnLst>
                <a:rect l="T15" t="T16" r="T17" b="T18"/>
                <a:pathLst>
                  <a:path w="2144" h="1510">
                    <a:moveTo>
                      <a:pt x="0" y="1484"/>
                    </a:moveTo>
                    <a:lnTo>
                      <a:pt x="2112" y="0"/>
                    </a:lnTo>
                    <a:lnTo>
                      <a:pt x="2144" y="25"/>
                    </a:lnTo>
                    <a:lnTo>
                      <a:pt x="42" y="1510"/>
                    </a:lnTo>
                    <a:lnTo>
                      <a:pt x="0" y="1484"/>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29" name="Freeform 66"/>
              <p:cNvSpPr>
                <a:spLocks noChangeAspect="1"/>
              </p:cNvSpPr>
              <p:nvPr/>
            </p:nvSpPr>
            <p:spPr bwMode="gray">
              <a:xfrm>
                <a:off x="3986" y="2689"/>
                <a:ext cx="509" cy="360"/>
              </a:xfrm>
              <a:custGeom>
                <a:avLst/>
                <a:gdLst>
                  <a:gd name="T0" fmla="*/ 0 w 2430"/>
                  <a:gd name="T1" fmla="*/ 0 h 1720"/>
                  <a:gd name="T2" fmla="*/ 0 w 2430"/>
                  <a:gd name="T3" fmla="*/ 0 h 1720"/>
                  <a:gd name="T4" fmla="*/ 0 w 2430"/>
                  <a:gd name="T5" fmla="*/ 0 h 1720"/>
                  <a:gd name="T6" fmla="*/ 0 w 2430"/>
                  <a:gd name="T7" fmla="*/ 0 h 1720"/>
                  <a:gd name="T8" fmla="*/ 0 w 2430"/>
                  <a:gd name="T9" fmla="*/ 0 h 1720"/>
                  <a:gd name="T10" fmla="*/ 0 60000 65536"/>
                  <a:gd name="T11" fmla="*/ 0 60000 65536"/>
                  <a:gd name="T12" fmla="*/ 0 60000 65536"/>
                  <a:gd name="T13" fmla="*/ 0 60000 65536"/>
                  <a:gd name="T14" fmla="*/ 0 60000 65536"/>
                  <a:gd name="T15" fmla="*/ 0 w 2430"/>
                  <a:gd name="T16" fmla="*/ 0 h 1720"/>
                  <a:gd name="T17" fmla="*/ 2430 w 2430"/>
                  <a:gd name="T18" fmla="*/ 1720 h 1720"/>
                </a:gdLst>
                <a:ahLst/>
                <a:cxnLst>
                  <a:cxn ang="T10">
                    <a:pos x="T0" y="T1"/>
                  </a:cxn>
                  <a:cxn ang="T11">
                    <a:pos x="T2" y="T3"/>
                  </a:cxn>
                  <a:cxn ang="T12">
                    <a:pos x="T4" y="T5"/>
                  </a:cxn>
                  <a:cxn ang="T13">
                    <a:pos x="T6" y="T7"/>
                  </a:cxn>
                  <a:cxn ang="T14">
                    <a:pos x="T8" y="T9"/>
                  </a:cxn>
                </a:cxnLst>
                <a:rect l="T15" t="T16" r="T17" b="T18"/>
                <a:pathLst>
                  <a:path w="2430" h="1720">
                    <a:moveTo>
                      <a:pt x="0" y="1667"/>
                    </a:moveTo>
                    <a:lnTo>
                      <a:pt x="2359" y="3"/>
                    </a:lnTo>
                    <a:lnTo>
                      <a:pt x="2430" y="0"/>
                    </a:lnTo>
                    <a:lnTo>
                      <a:pt x="2" y="1720"/>
                    </a:lnTo>
                    <a:lnTo>
                      <a:pt x="0" y="1667"/>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30" name="Freeform 67"/>
              <p:cNvSpPr>
                <a:spLocks noChangeAspect="1"/>
              </p:cNvSpPr>
              <p:nvPr/>
            </p:nvSpPr>
            <p:spPr bwMode="gray">
              <a:xfrm>
                <a:off x="4014" y="2697"/>
                <a:ext cx="589" cy="414"/>
              </a:xfrm>
              <a:custGeom>
                <a:avLst/>
                <a:gdLst>
                  <a:gd name="T0" fmla="*/ 0 w 2811"/>
                  <a:gd name="T1" fmla="*/ 0 h 1977"/>
                  <a:gd name="T2" fmla="*/ 0 w 2811"/>
                  <a:gd name="T3" fmla="*/ 0 h 1977"/>
                  <a:gd name="T4" fmla="*/ 0 w 2811"/>
                  <a:gd name="T5" fmla="*/ 0 h 1977"/>
                  <a:gd name="T6" fmla="*/ 0 w 2811"/>
                  <a:gd name="T7" fmla="*/ 0 h 1977"/>
                  <a:gd name="T8" fmla="*/ 0 w 2811"/>
                  <a:gd name="T9" fmla="*/ 0 h 1977"/>
                  <a:gd name="T10" fmla="*/ 0 60000 65536"/>
                  <a:gd name="T11" fmla="*/ 0 60000 65536"/>
                  <a:gd name="T12" fmla="*/ 0 60000 65536"/>
                  <a:gd name="T13" fmla="*/ 0 60000 65536"/>
                  <a:gd name="T14" fmla="*/ 0 60000 65536"/>
                  <a:gd name="T15" fmla="*/ 0 w 2811"/>
                  <a:gd name="T16" fmla="*/ 0 h 1977"/>
                  <a:gd name="T17" fmla="*/ 2811 w 2811"/>
                  <a:gd name="T18" fmla="*/ 1977 h 1977"/>
                </a:gdLst>
                <a:ahLst/>
                <a:cxnLst>
                  <a:cxn ang="T10">
                    <a:pos x="T0" y="T1"/>
                  </a:cxn>
                  <a:cxn ang="T11">
                    <a:pos x="T2" y="T3"/>
                  </a:cxn>
                  <a:cxn ang="T12">
                    <a:pos x="T4" y="T5"/>
                  </a:cxn>
                  <a:cxn ang="T13">
                    <a:pos x="T6" y="T7"/>
                  </a:cxn>
                  <a:cxn ang="T14">
                    <a:pos x="T8" y="T9"/>
                  </a:cxn>
                </a:cxnLst>
                <a:rect l="T15" t="T16" r="T17" b="T18"/>
                <a:pathLst>
                  <a:path w="2811" h="1977">
                    <a:moveTo>
                      <a:pt x="0" y="1941"/>
                    </a:moveTo>
                    <a:lnTo>
                      <a:pt x="2759" y="0"/>
                    </a:lnTo>
                    <a:lnTo>
                      <a:pt x="2811" y="10"/>
                    </a:lnTo>
                    <a:lnTo>
                      <a:pt x="30" y="1977"/>
                    </a:lnTo>
                    <a:lnTo>
                      <a:pt x="0" y="194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31" name="Freeform 68"/>
              <p:cNvSpPr>
                <a:spLocks noChangeAspect="1"/>
              </p:cNvSpPr>
              <p:nvPr/>
            </p:nvSpPr>
            <p:spPr bwMode="gray">
              <a:xfrm>
                <a:off x="4073" y="2724"/>
                <a:ext cx="614" cy="433"/>
              </a:xfrm>
              <a:custGeom>
                <a:avLst/>
                <a:gdLst>
                  <a:gd name="T0" fmla="*/ 0 w 2932"/>
                  <a:gd name="T1" fmla="*/ 0 h 2058"/>
                  <a:gd name="T2" fmla="*/ 0 w 2932"/>
                  <a:gd name="T3" fmla="*/ 0 h 2058"/>
                  <a:gd name="T4" fmla="*/ 0 w 2932"/>
                  <a:gd name="T5" fmla="*/ 0 h 2058"/>
                  <a:gd name="T6" fmla="*/ 0 w 2932"/>
                  <a:gd name="T7" fmla="*/ 0 h 2058"/>
                  <a:gd name="T8" fmla="*/ 0 w 2932"/>
                  <a:gd name="T9" fmla="*/ 0 h 2058"/>
                  <a:gd name="T10" fmla="*/ 0 60000 65536"/>
                  <a:gd name="T11" fmla="*/ 0 60000 65536"/>
                  <a:gd name="T12" fmla="*/ 0 60000 65536"/>
                  <a:gd name="T13" fmla="*/ 0 60000 65536"/>
                  <a:gd name="T14" fmla="*/ 0 60000 65536"/>
                  <a:gd name="T15" fmla="*/ 0 w 2932"/>
                  <a:gd name="T16" fmla="*/ 0 h 2058"/>
                  <a:gd name="T17" fmla="*/ 2932 w 2932"/>
                  <a:gd name="T18" fmla="*/ 2058 h 2058"/>
                </a:gdLst>
                <a:ahLst/>
                <a:cxnLst>
                  <a:cxn ang="T10">
                    <a:pos x="T0" y="T1"/>
                  </a:cxn>
                  <a:cxn ang="T11">
                    <a:pos x="T2" y="T3"/>
                  </a:cxn>
                  <a:cxn ang="T12">
                    <a:pos x="T4" y="T5"/>
                  </a:cxn>
                  <a:cxn ang="T13">
                    <a:pos x="T6" y="T7"/>
                  </a:cxn>
                  <a:cxn ang="T14">
                    <a:pos x="T8" y="T9"/>
                  </a:cxn>
                </a:cxnLst>
                <a:rect l="T15" t="T16" r="T17" b="T18"/>
                <a:pathLst>
                  <a:path w="2932" h="2058">
                    <a:moveTo>
                      <a:pt x="0" y="2033"/>
                    </a:moveTo>
                    <a:lnTo>
                      <a:pt x="2889" y="0"/>
                    </a:lnTo>
                    <a:lnTo>
                      <a:pt x="2932" y="18"/>
                    </a:lnTo>
                    <a:lnTo>
                      <a:pt x="43" y="2058"/>
                    </a:lnTo>
                    <a:lnTo>
                      <a:pt x="0" y="203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32" name="Freeform 69"/>
              <p:cNvSpPr>
                <a:spLocks noChangeAspect="1"/>
              </p:cNvSpPr>
              <p:nvPr/>
            </p:nvSpPr>
            <p:spPr bwMode="gray">
              <a:xfrm>
                <a:off x="4154" y="2761"/>
                <a:ext cx="604" cy="421"/>
              </a:xfrm>
              <a:custGeom>
                <a:avLst/>
                <a:gdLst>
                  <a:gd name="T0" fmla="*/ 0 w 2874"/>
                  <a:gd name="T1" fmla="*/ 0 h 2011"/>
                  <a:gd name="T2" fmla="*/ 0 w 2874"/>
                  <a:gd name="T3" fmla="*/ 0 h 2011"/>
                  <a:gd name="T4" fmla="*/ 0 w 2874"/>
                  <a:gd name="T5" fmla="*/ 0 h 2011"/>
                  <a:gd name="T6" fmla="*/ 0 w 2874"/>
                  <a:gd name="T7" fmla="*/ 0 h 2011"/>
                  <a:gd name="T8" fmla="*/ 0 w 2874"/>
                  <a:gd name="T9" fmla="*/ 0 h 2011"/>
                  <a:gd name="T10" fmla="*/ 0 60000 65536"/>
                  <a:gd name="T11" fmla="*/ 0 60000 65536"/>
                  <a:gd name="T12" fmla="*/ 0 60000 65536"/>
                  <a:gd name="T13" fmla="*/ 0 60000 65536"/>
                  <a:gd name="T14" fmla="*/ 0 60000 65536"/>
                  <a:gd name="T15" fmla="*/ 0 w 2874"/>
                  <a:gd name="T16" fmla="*/ 0 h 2011"/>
                  <a:gd name="T17" fmla="*/ 2874 w 2874"/>
                  <a:gd name="T18" fmla="*/ 2011 h 2011"/>
                </a:gdLst>
                <a:ahLst/>
                <a:cxnLst>
                  <a:cxn ang="T10">
                    <a:pos x="T0" y="T1"/>
                  </a:cxn>
                  <a:cxn ang="T11">
                    <a:pos x="T2" y="T3"/>
                  </a:cxn>
                  <a:cxn ang="T12">
                    <a:pos x="T4" y="T5"/>
                  </a:cxn>
                  <a:cxn ang="T13">
                    <a:pos x="T6" y="T7"/>
                  </a:cxn>
                  <a:cxn ang="T14">
                    <a:pos x="T8" y="T9"/>
                  </a:cxn>
                </a:cxnLst>
                <a:rect l="T15" t="T16" r="T17" b="T18"/>
                <a:pathLst>
                  <a:path w="2874" h="2011">
                    <a:moveTo>
                      <a:pt x="0" y="1999"/>
                    </a:moveTo>
                    <a:lnTo>
                      <a:pt x="2840" y="0"/>
                    </a:lnTo>
                    <a:lnTo>
                      <a:pt x="2874" y="24"/>
                    </a:lnTo>
                    <a:lnTo>
                      <a:pt x="65" y="2011"/>
                    </a:lnTo>
                    <a:lnTo>
                      <a:pt x="0" y="1999"/>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33" name="Freeform 70"/>
              <p:cNvSpPr>
                <a:spLocks noChangeAspect="1"/>
              </p:cNvSpPr>
              <p:nvPr/>
            </p:nvSpPr>
            <p:spPr bwMode="gray">
              <a:xfrm>
                <a:off x="4269" y="2808"/>
                <a:ext cx="545" cy="382"/>
              </a:xfrm>
              <a:custGeom>
                <a:avLst/>
                <a:gdLst>
                  <a:gd name="T0" fmla="*/ 0 w 2604"/>
                  <a:gd name="T1" fmla="*/ 0 h 1820"/>
                  <a:gd name="T2" fmla="*/ 0 w 2604"/>
                  <a:gd name="T3" fmla="*/ 0 h 1820"/>
                  <a:gd name="T4" fmla="*/ 0 w 2604"/>
                  <a:gd name="T5" fmla="*/ 0 h 1820"/>
                  <a:gd name="T6" fmla="*/ 0 w 2604"/>
                  <a:gd name="T7" fmla="*/ 0 h 1820"/>
                  <a:gd name="T8" fmla="*/ 0 w 2604"/>
                  <a:gd name="T9" fmla="*/ 0 h 1820"/>
                  <a:gd name="T10" fmla="*/ 0 60000 65536"/>
                  <a:gd name="T11" fmla="*/ 0 60000 65536"/>
                  <a:gd name="T12" fmla="*/ 0 60000 65536"/>
                  <a:gd name="T13" fmla="*/ 0 60000 65536"/>
                  <a:gd name="T14" fmla="*/ 0 60000 65536"/>
                  <a:gd name="T15" fmla="*/ 0 w 2604"/>
                  <a:gd name="T16" fmla="*/ 0 h 1820"/>
                  <a:gd name="T17" fmla="*/ 2604 w 2604"/>
                  <a:gd name="T18" fmla="*/ 1820 h 1820"/>
                </a:gdLst>
                <a:ahLst/>
                <a:cxnLst>
                  <a:cxn ang="T10">
                    <a:pos x="T0" y="T1"/>
                  </a:cxn>
                  <a:cxn ang="T11">
                    <a:pos x="T2" y="T3"/>
                  </a:cxn>
                  <a:cxn ang="T12">
                    <a:pos x="T4" y="T5"/>
                  </a:cxn>
                  <a:cxn ang="T13">
                    <a:pos x="T6" y="T7"/>
                  </a:cxn>
                  <a:cxn ang="T14">
                    <a:pos x="T8" y="T9"/>
                  </a:cxn>
                </a:cxnLst>
                <a:rect l="T15" t="T16" r="T17" b="T18"/>
                <a:pathLst>
                  <a:path w="2604" h="1820">
                    <a:moveTo>
                      <a:pt x="0" y="1820"/>
                    </a:moveTo>
                    <a:lnTo>
                      <a:pt x="2577" y="0"/>
                    </a:lnTo>
                    <a:lnTo>
                      <a:pt x="2604" y="30"/>
                    </a:lnTo>
                    <a:lnTo>
                      <a:pt x="78" y="1819"/>
                    </a:lnTo>
                    <a:lnTo>
                      <a:pt x="0" y="182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34" name="Freeform 71"/>
              <p:cNvSpPr>
                <a:spLocks noChangeAspect="1"/>
              </p:cNvSpPr>
              <p:nvPr/>
            </p:nvSpPr>
            <p:spPr bwMode="gray">
              <a:xfrm>
                <a:off x="4323" y="2868"/>
                <a:ext cx="530" cy="381"/>
              </a:xfrm>
              <a:custGeom>
                <a:avLst/>
                <a:gdLst>
                  <a:gd name="T0" fmla="*/ 0 w 2535"/>
                  <a:gd name="T1" fmla="*/ 0 h 1808"/>
                  <a:gd name="T2" fmla="*/ 0 w 2535"/>
                  <a:gd name="T3" fmla="*/ 0 h 1808"/>
                  <a:gd name="T4" fmla="*/ 0 w 2535"/>
                  <a:gd name="T5" fmla="*/ 0 h 1808"/>
                  <a:gd name="T6" fmla="*/ 0 w 2535"/>
                  <a:gd name="T7" fmla="*/ 0 h 1808"/>
                  <a:gd name="T8" fmla="*/ 0 w 2535"/>
                  <a:gd name="T9" fmla="*/ 0 h 1808"/>
                  <a:gd name="T10" fmla="*/ 0 60000 65536"/>
                  <a:gd name="T11" fmla="*/ 0 60000 65536"/>
                  <a:gd name="T12" fmla="*/ 0 60000 65536"/>
                  <a:gd name="T13" fmla="*/ 0 60000 65536"/>
                  <a:gd name="T14" fmla="*/ 0 60000 65536"/>
                  <a:gd name="T15" fmla="*/ 0 w 2535"/>
                  <a:gd name="T16" fmla="*/ 0 h 1808"/>
                  <a:gd name="T17" fmla="*/ 2535 w 2535"/>
                  <a:gd name="T18" fmla="*/ 1808 h 1808"/>
                </a:gdLst>
                <a:ahLst/>
                <a:cxnLst>
                  <a:cxn ang="T10">
                    <a:pos x="T0" y="T1"/>
                  </a:cxn>
                  <a:cxn ang="T11">
                    <a:pos x="T2" y="T3"/>
                  </a:cxn>
                  <a:cxn ang="T12">
                    <a:pos x="T4" y="T5"/>
                  </a:cxn>
                  <a:cxn ang="T13">
                    <a:pos x="T6" y="T7"/>
                  </a:cxn>
                  <a:cxn ang="T14">
                    <a:pos x="T8" y="T9"/>
                  </a:cxn>
                </a:cxnLst>
                <a:rect l="T15" t="T16" r="T17" b="T18"/>
                <a:pathLst>
                  <a:path w="2535" h="1808">
                    <a:moveTo>
                      <a:pt x="0" y="1773"/>
                    </a:moveTo>
                    <a:lnTo>
                      <a:pt x="2519" y="0"/>
                    </a:lnTo>
                    <a:lnTo>
                      <a:pt x="2535" y="38"/>
                    </a:lnTo>
                    <a:lnTo>
                      <a:pt x="33" y="1808"/>
                    </a:lnTo>
                    <a:lnTo>
                      <a:pt x="0" y="177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35" name="Freeform 72"/>
              <p:cNvSpPr>
                <a:spLocks noChangeAspect="1"/>
              </p:cNvSpPr>
              <p:nvPr/>
            </p:nvSpPr>
            <p:spPr bwMode="gray">
              <a:xfrm>
                <a:off x="4378" y="2930"/>
                <a:ext cx="522" cy="365"/>
              </a:xfrm>
              <a:custGeom>
                <a:avLst/>
                <a:gdLst>
                  <a:gd name="T0" fmla="*/ 0 w 2483"/>
                  <a:gd name="T1" fmla="*/ 0 h 1745"/>
                  <a:gd name="T2" fmla="*/ 0 w 2483"/>
                  <a:gd name="T3" fmla="*/ 0 h 1745"/>
                  <a:gd name="T4" fmla="*/ 0 w 2483"/>
                  <a:gd name="T5" fmla="*/ 0 h 1745"/>
                  <a:gd name="T6" fmla="*/ 0 w 2483"/>
                  <a:gd name="T7" fmla="*/ 0 h 1745"/>
                  <a:gd name="T8" fmla="*/ 0 w 2483"/>
                  <a:gd name="T9" fmla="*/ 0 h 1745"/>
                  <a:gd name="T10" fmla="*/ 0 60000 65536"/>
                  <a:gd name="T11" fmla="*/ 0 60000 65536"/>
                  <a:gd name="T12" fmla="*/ 0 60000 65536"/>
                  <a:gd name="T13" fmla="*/ 0 60000 65536"/>
                  <a:gd name="T14" fmla="*/ 0 60000 65536"/>
                  <a:gd name="T15" fmla="*/ 0 w 2483"/>
                  <a:gd name="T16" fmla="*/ 0 h 1745"/>
                  <a:gd name="T17" fmla="*/ 2483 w 2483"/>
                  <a:gd name="T18" fmla="*/ 1745 h 1745"/>
                </a:gdLst>
                <a:ahLst/>
                <a:cxnLst>
                  <a:cxn ang="T10">
                    <a:pos x="T0" y="T1"/>
                  </a:cxn>
                  <a:cxn ang="T11">
                    <a:pos x="T2" y="T3"/>
                  </a:cxn>
                  <a:cxn ang="T12">
                    <a:pos x="T4" y="T5"/>
                  </a:cxn>
                  <a:cxn ang="T13">
                    <a:pos x="T6" y="T7"/>
                  </a:cxn>
                  <a:cxn ang="T14">
                    <a:pos x="T8" y="T9"/>
                  </a:cxn>
                </a:cxnLst>
                <a:rect l="T15" t="T16" r="T17" b="T18"/>
                <a:pathLst>
                  <a:path w="2483" h="1745">
                    <a:moveTo>
                      <a:pt x="0" y="1715"/>
                    </a:moveTo>
                    <a:lnTo>
                      <a:pt x="2438" y="0"/>
                    </a:lnTo>
                    <a:lnTo>
                      <a:pt x="2483" y="18"/>
                    </a:lnTo>
                    <a:lnTo>
                      <a:pt x="41" y="1745"/>
                    </a:lnTo>
                    <a:lnTo>
                      <a:pt x="0" y="1715"/>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36" name="Freeform 73"/>
              <p:cNvSpPr>
                <a:spLocks noChangeAspect="1"/>
              </p:cNvSpPr>
              <p:nvPr/>
            </p:nvSpPr>
            <p:spPr bwMode="gray">
              <a:xfrm>
                <a:off x="4451" y="2962"/>
                <a:ext cx="529" cy="371"/>
              </a:xfrm>
              <a:custGeom>
                <a:avLst/>
                <a:gdLst>
                  <a:gd name="T0" fmla="*/ 0 w 2514"/>
                  <a:gd name="T1" fmla="*/ 0 h 1762"/>
                  <a:gd name="T2" fmla="*/ 0 w 2514"/>
                  <a:gd name="T3" fmla="*/ 0 h 1762"/>
                  <a:gd name="T4" fmla="*/ 0 w 2514"/>
                  <a:gd name="T5" fmla="*/ 0 h 1762"/>
                  <a:gd name="T6" fmla="*/ 0 w 2514"/>
                  <a:gd name="T7" fmla="*/ 0 h 1762"/>
                  <a:gd name="T8" fmla="*/ 0 w 2514"/>
                  <a:gd name="T9" fmla="*/ 0 h 1762"/>
                  <a:gd name="T10" fmla="*/ 0 60000 65536"/>
                  <a:gd name="T11" fmla="*/ 0 60000 65536"/>
                  <a:gd name="T12" fmla="*/ 0 60000 65536"/>
                  <a:gd name="T13" fmla="*/ 0 60000 65536"/>
                  <a:gd name="T14" fmla="*/ 0 60000 65536"/>
                  <a:gd name="T15" fmla="*/ 0 w 2514"/>
                  <a:gd name="T16" fmla="*/ 0 h 1762"/>
                  <a:gd name="T17" fmla="*/ 2514 w 2514"/>
                  <a:gd name="T18" fmla="*/ 1762 h 1762"/>
                </a:gdLst>
                <a:ahLst/>
                <a:cxnLst>
                  <a:cxn ang="T10">
                    <a:pos x="T0" y="T1"/>
                  </a:cxn>
                  <a:cxn ang="T11">
                    <a:pos x="T2" y="T3"/>
                  </a:cxn>
                  <a:cxn ang="T12">
                    <a:pos x="T4" y="T5"/>
                  </a:cxn>
                  <a:cxn ang="T13">
                    <a:pos x="T6" y="T7"/>
                  </a:cxn>
                  <a:cxn ang="T14">
                    <a:pos x="T8" y="T9"/>
                  </a:cxn>
                </a:cxnLst>
                <a:rect l="T15" t="T16" r="T17" b="T18"/>
                <a:pathLst>
                  <a:path w="2514" h="1762">
                    <a:moveTo>
                      <a:pt x="0" y="1742"/>
                    </a:moveTo>
                    <a:lnTo>
                      <a:pt x="2476" y="0"/>
                    </a:lnTo>
                    <a:lnTo>
                      <a:pt x="2514" y="22"/>
                    </a:lnTo>
                    <a:lnTo>
                      <a:pt x="51" y="1762"/>
                    </a:lnTo>
                    <a:lnTo>
                      <a:pt x="0" y="1742"/>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37" name="Freeform 74"/>
              <p:cNvSpPr>
                <a:spLocks noChangeAspect="1"/>
              </p:cNvSpPr>
              <p:nvPr/>
            </p:nvSpPr>
            <p:spPr bwMode="gray">
              <a:xfrm>
                <a:off x="4536" y="3004"/>
                <a:ext cx="502" cy="352"/>
              </a:xfrm>
              <a:custGeom>
                <a:avLst/>
                <a:gdLst>
                  <a:gd name="T0" fmla="*/ 0 w 2387"/>
                  <a:gd name="T1" fmla="*/ 0 h 1676"/>
                  <a:gd name="T2" fmla="*/ 0 w 2387"/>
                  <a:gd name="T3" fmla="*/ 0 h 1676"/>
                  <a:gd name="T4" fmla="*/ 0 w 2387"/>
                  <a:gd name="T5" fmla="*/ 0 h 1676"/>
                  <a:gd name="T6" fmla="*/ 0 w 2387"/>
                  <a:gd name="T7" fmla="*/ 0 h 1676"/>
                  <a:gd name="T8" fmla="*/ 0 w 2387"/>
                  <a:gd name="T9" fmla="*/ 0 h 1676"/>
                  <a:gd name="T10" fmla="*/ 0 60000 65536"/>
                  <a:gd name="T11" fmla="*/ 0 60000 65536"/>
                  <a:gd name="T12" fmla="*/ 0 60000 65536"/>
                  <a:gd name="T13" fmla="*/ 0 60000 65536"/>
                  <a:gd name="T14" fmla="*/ 0 60000 65536"/>
                  <a:gd name="T15" fmla="*/ 0 w 2387"/>
                  <a:gd name="T16" fmla="*/ 0 h 1676"/>
                  <a:gd name="T17" fmla="*/ 2387 w 2387"/>
                  <a:gd name="T18" fmla="*/ 1676 h 1676"/>
                </a:gdLst>
                <a:ahLst/>
                <a:cxnLst>
                  <a:cxn ang="T10">
                    <a:pos x="T0" y="T1"/>
                  </a:cxn>
                  <a:cxn ang="T11">
                    <a:pos x="T2" y="T3"/>
                  </a:cxn>
                  <a:cxn ang="T12">
                    <a:pos x="T4" y="T5"/>
                  </a:cxn>
                  <a:cxn ang="T13">
                    <a:pos x="T6" y="T7"/>
                  </a:cxn>
                  <a:cxn ang="T14">
                    <a:pos x="T8" y="T9"/>
                  </a:cxn>
                </a:cxnLst>
                <a:rect l="T15" t="T16" r="T17" b="T18"/>
                <a:pathLst>
                  <a:path w="2387" h="1676">
                    <a:moveTo>
                      <a:pt x="0" y="1661"/>
                    </a:moveTo>
                    <a:lnTo>
                      <a:pt x="2357" y="0"/>
                    </a:lnTo>
                    <a:lnTo>
                      <a:pt x="2387" y="30"/>
                    </a:lnTo>
                    <a:lnTo>
                      <a:pt x="59" y="1676"/>
                    </a:lnTo>
                    <a:lnTo>
                      <a:pt x="0" y="166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38" name="Freeform 75"/>
              <p:cNvSpPr>
                <a:spLocks noChangeAspect="1"/>
              </p:cNvSpPr>
              <p:nvPr/>
            </p:nvSpPr>
            <p:spPr bwMode="gray">
              <a:xfrm>
                <a:off x="4642" y="3068"/>
                <a:ext cx="426" cy="300"/>
              </a:xfrm>
              <a:custGeom>
                <a:avLst/>
                <a:gdLst>
                  <a:gd name="T0" fmla="*/ 0 w 2029"/>
                  <a:gd name="T1" fmla="*/ 0 h 1429"/>
                  <a:gd name="T2" fmla="*/ 0 w 2029"/>
                  <a:gd name="T3" fmla="*/ 0 h 1429"/>
                  <a:gd name="T4" fmla="*/ 0 w 2029"/>
                  <a:gd name="T5" fmla="*/ 0 h 1429"/>
                  <a:gd name="T6" fmla="*/ 0 w 2029"/>
                  <a:gd name="T7" fmla="*/ 0 h 1429"/>
                  <a:gd name="T8" fmla="*/ 0 w 2029"/>
                  <a:gd name="T9" fmla="*/ 0 h 1429"/>
                  <a:gd name="T10" fmla="*/ 0 60000 65536"/>
                  <a:gd name="T11" fmla="*/ 0 60000 65536"/>
                  <a:gd name="T12" fmla="*/ 0 60000 65536"/>
                  <a:gd name="T13" fmla="*/ 0 60000 65536"/>
                  <a:gd name="T14" fmla="*/ 0 60000 65536"/>
                  <a:gd name="T15" fmla="*/ 0 w 2029"/>
                  <a:gd name="T16" fmla="*/ 0 h 1429"/>
                  <a:gd name="T17" fmla="*/ 2029 w 2029"/>
                  <a:gd name="T18" fmla="*/ 1429 h 1429"/>
                </a:gdLst>
                <a:ahLst/>
                <a:cxnLst>
                  <a:cxn ang="T10">
                    <a:pos x="T0" y="T1"/>
                  </a:cxn>
                  <a:cxn ang="T11">
                    <a:pos x="T2" y="T3"/>
                  </a:cxn>
                  <a:cxn ang="T12">
                    <a:pos x="T4" y="T5"/>
                  </a:cxn>
                  <a:cxn ang="T13">
                    <a:pos x="T6" y="T7"/>
                  </a:cxn>
                  <a:cxn ang="T14">
                    <a:pos x="T8" y="T9"/>
                  </a:cxn>
                </a:cxnLst>
                <a:rect l="T15" t="T16" r="T17" b="T18"/>
                <a:pathLst>
                  <a:path w="2029" h="1429">
                    <a:moveTo>
                      <a:pt x="0" y="1424"/>
                    </a:moveTo>
                    <a:lnTo>
                      <a:pt x="2024" y="0"/>
                    </a:lnTo>
                    <a:lnTo>
                      <a:pt x="2029" y="48"/>
                    </a:lnTo>
                    <a:lnTo>
                      <a:pt x="74" y="1429"/>
                    </a:lnTo>
                    <a:lnTo>
                      <a:pt x="0" y="1424"/>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grpSp>
        <p:sp>
          <p:nvSpPr>
            <p:cNvPr id="413" name="Text Box 76"/>
            <p:cNvSpPr txBox="1">
              <a:spLocks noChangeArrowheads="1"/>
            </p:cNvSpPr>
            <p:nvPr/>
          </p:nvSpPr>
          <p:spPr bwMode="auto">
            <a:xfrm>
              <a:off x="3610" y="768"/>
              <a:ext cx="454" cy="192"/>
            </a:xfrm>
            <a:prstGeom prst="rect">
              <a:avLst/>
            </a:prstGeom>
            <a:noFill/>
            <a:ln w="12700">
              <a:noFill/>
              <a:miter lim="800000"/>
              <a:headEnd/>
              <a:tailEnd/>
            </a:ln>
          </p:spPr>
          <p:txBody>
            <a:bodyPr>
              <a:spAutoFit/>
            </a:bodyPr>
            <a:lstStyle/>
            <a:p>
              <a:pPr algn="ctr" fontAlgn="auto">
                <a:spcBef>
                  <a:spcPct val="50000"/>
                </a:spcBef>
                <a:spcAft>
                  <a:spcPts val="0"/>
                </a:spcAft>
                <a:defRPr/>
              </a:pPr>
              <a:r>
                <a:rPr lang="en-US" sz="1400" kern="0">
                  <a:solidFill>
                    <a:sysClr val="windowText" lastClr="000000"/>
                  </a:solidFill>
                  <a:latin typeface="+mn-lt"/>
                  <a:ea typeface="+mn-ea"/>
                </a:rPr>
                <a:t>WAN </a:t>
              </a:r>
            </a:p>
          </p:txBody>
        </p:sp>
      </p:grpSp>
      <p:grpSp>
        <p:nvGrpSpPr>
          <p:cNvPr id="4" name="Group 77"/>
          <p:cNvGrpSpPr>
            <a:grpSpLocks/>
          </p:cNvGrpSpPr>
          <p:nvPr/>
        </p:nvGrpSpPr>
        <p:grpSpPr bwMode="auto">
          <a:xfrm>
            <a:off x="4521200" y="1573213"/>
            <a:ext cx="1362075" cy="912812"/>
            <a:chOff x="576" y="720"/>
            <a:chExt cx="858" cy="575"/>
          </a:xfrm>
        </p:grpSpPr>
        <p:sp>
          <p:nvSpPr>
            <p:cNvPr id="440" name="Freeform 78"/>
            <p:cNvSpPr>
              <a:spLocks noChangeAspect="1"/>
            </p:cNvSpPr>
            <p:nvPr/>
          </p:nvSpPr>
          <p:spPr bwMode="gray">
            <a:xfrm>
              <a:off x="576" y="737"/>
              <a:ext cx="858" cy="558"/>
            </a:xfrm>
            <a:custGeom>
              <a:avLst/>
              <a:gdLst>
                <a:gd name="T0" fmla="*/ 0 w 4021"/>
                <a:gd name="T1" fmla="*/ 0 h 2621"/>
                <a:gd name="T2" fmla="*/ 0 w 4021"/>
                <a:gd name="T3" fmla="*/ 0 h 2621"/>
                <a:gd name="T4" fmla="*/ 0 w 4021"/>
                <a:gd name="T5" fmla="*/ 0 h 2621"/>
                <a:gd name="T6" fmla="*/ 0 w 4021"/>
                <a:gd name="T7" fmla="*/ 0 h 2621"/>
                <a:gd name="T8" fmla="*/ 0 w 4021"/>
                <a:gd name="T9" fmla="*/ 0 h 2621"/>
                <a:gd name="T10" fmla="*/ 0 w 4021"/>
                <a:gd name="T11" fmla="*/ 0 h 2621"/>
                <a:gd name="T12" fmla="*/ 0 w 4021"/>
                <a:gd name="T13" fmla="*/ 0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B2B2B2"/>
            </a:solidFill>
            <a:ln w="9525">
              <a:solidFill>
                <a:srgbClr val="B2B2B2"/>
              </a:solid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41" name="Freeform 79"/>
            <p:cNvSpPr>
              <a:spLocks noChangeAspect="1"/>
            </p:cNvSpPr>
            <p:nvPr/>
          </p:nvSpPr>
          <p:spPr bwMode="gray">
            <a:xfrm>
              <a:off x="576" y="720"/>
              <a:ext cx="857" cy="558"/>
            </a:xfrm>
            <a:custGeom>
              <a:avLst/>
              <a:gdLst>
                <a:gd name="T0" fmla="*/ 0 w 4021"/>
                <a:gd name="T1" fmla="*/ 0 h 2621"/>
                <a:gd name="T2" fmla="*/ 0 w 4021"/>
                <a:gd name="T3" fmla="*/ 0 h 2621"/>
                <a:gd name="T4" fmla="*/ 0 w 4021"/>
                <a:gd name="T5" fmla="*/ 0 h 2621"/>
                <a:gd name="T6" fmla="*/ 0 w 4021"/>
                <a:gd name="T7" fmla="*/ 0 h 2621"/>
                <a:gd name="T8" fmla="*/ 0 w 4021"/>
                <a:gd name="T9" fmla="*/ 0 h 2621"/>
                <a:gd name="T10" fmla="*/ 0 w 4021"/>
                <a:gd name="T11" fmla="*/ 0 h 2621"/>
                <a:gd name="T12" fmla="*/ 0 w 4021"/>
                <a:gd name="T13" fmla="*/ 0 h 2621"/>
                <a:gd name="T14" fmla="*/ 0 60000 65536"/>
                <a:gd name="T15" fmla="*/ 0 60000 65536"/>
                <a:gd name="T16" fmla="*/ 0 60000 65536"/>
                <a:gd name="T17" fmla="*/ 0 60000 65536"/>
                <a:gd name="T18" fmla="*/ 0 60000 65536"/>
                <a:gd name="T19" fmla="*/ 0 60000 65536"/>
                <a:gd name="T20" fmla="*/ 0 60000 65536"/>
                <a:gd name="T21" fmla="*/ 0 w 4021"/>
                <a:gd name="T22" fmla="*/ 0 h 2621"/>
                <a:gd name="T23" fmla="*/ 4021 w 4021"/>
                <a:gd name="T24" fmla="*/ 2621 h 2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DDDDDD"/>
            </a:solidFill>
            <a:ln w="9525">
              <a:solidFill>
                <a:srgbClr val="B2B2B2"/>
              </a:solid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42" name="Freeform 80"/>
            <p:cNvSpPr>
              <a:spLocks noChangeAspect="1"/>
            </p:cNvSpPr>
            <p:nvPr/>
          </p:nvSpPr>
          <p:spPr bwMode="gray">
            <a:xfrm>
              <a:off x="1025" y="834"/>
              <a:ext cx="339" cy="240"/>
            </a:xfrm>
            <a:custGeom>
              <a:avLst/>
              <a:gdLst>
                <a:gd name="T0" fmla="*/ 0 w 1258"/>
                <a:gd name="T1" fmla="*/ 0 h 889"/>
                <a:gd name="T2" fmla="*/ 0 w 1258"/>
                <a:gd name="T3" fmla="*/ 0 h 889"/>
                <a:gd name="T4" fmla="*/ 0 w 1258"/>
                <a:gd name="T5" fmla="*/ 0 h 889"/>
                <a:gd name="T6" fmla="*/ 0 w 1258"/>
                <a:gd name="T7" fmla="*/ 0 h 889"/>
                <a:gd name="T8" fmla="*/ 0 w 1258"/>
                <a:gd name="T9" fmla="*/ 0 h 889"/>
                <a:gd name="T10" fmla="*/ 0 60000 65536"/>
                <a:gd name="T11" fmla="*/ 0 60000 65536"/>
                <a:gd name="T12" fmla="*/ 0 60000 65536"/>
                <a:gd name="T13" fmla="*/ 0 60000 65536"/>
                <a:gd name="T14" fmla="*/ 0 60000 65536"/>
                <a:gd name="T15" fmla="*/ 0 w 1258"/>
                <a:gd name="T16" fmla="*/ 0 h 889"/>
                <a:gd name="T17" fmla="*/ 1258 w 1258"/>
                <a:gd name="T18" fmla="*/ 889 h 889"/>
              </a:gdLst>
              <a:ahLst/>
              <a:cxnLst>
                <a:cxn ang="T10">
                  <a:pos x="T0" y="T1"/>
                </a:cxn>
                <a:cxn ang="T11">
                  <a:pos x="T2" y="T3"/>
                </a:cxn>
                <a:cxn ang="T12">
                  <a:pos x="T4" y="T5"/>
                </a:cxn>
                <a:cxn ang="T13">
                  <a:pos x="T6" y="T7"/>
                </a:cxn>
                <a:cxn ang="T14">
                  <a:pos x="T8" y="T9"/>
                </a:cxn>
              </a:cxnLst>
              <a:rect l="T15" t="T16" r="T17" b="T18"/>
              <a:pathLst>
                <a:path w="1258" h="889">
                  <a:moveTo>
                    <a:pt x="36" y="1"/>
                  </a:moveTo>
                  <a:lnTo>
                    <a:pt x="1258" y="867"/>
                  </a:lnTo>
                  <a:lnTo>
                    <a:pt x="1255" y="889"/>
                  </a:lnTo>
                  <a:lnTo>
                    <a:pt x="0" y="0"/>
                  </a:lnTo>
                  <a:lnTo>
                    <a:pt x="36" y="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43" name="Freeform 81"/>
            <p:cNvSpPr>
              <a:spLocks noChangeAspect="1"/>
            </p:cNvSpPr>
            <p:nvPr/>
          </p:nvSpPr>
          <p:spPr bwMode="gray">
            <a:xfrm>
              <a:off x="734" y="784"/>
              <a:ext cx="531" cy="378"/>
            </a:xfrm>
            <a:custGeom>
              <a:avLst/>
              <a:gdLst>
                <a:gd name="T0" fmla="*/ 0 w 4245"/>
                <a:gd name="T1" fmla="*/ 0 h 3019"/>
                <a:gd name="T2" fmla="*/ 0 w 4245"/>
                <a:gd name="T3" fmla="*/ 0 h 3019"/>
                <a:gd name="T4" fmla="*/ 0 w 4245"/>
                <a:gd name="T5" fmla="*/ 0 h 3019"/>
                <a:gd name="T6" fmla="*/ 0 w 4245"/>
                <a:gd name="T7" fmla="*/ 0 h 3019"/>
                <a:gd name="T8" fmla="*/ 0 w 4245"/>
                <a:gd name="T9" fmla="*/ 0 h 3019"/>
                <a:gd name="T10" fmla="*/ 0 60000 65536"/>
                <a:gd name="T11" fmla="*/ 0 60000 65536"/>
                <a:gd name="T12" fmla="*/ 0 60000 65536"/>
                <a:gd name="T13" fmla="*/ 0 60000 65536"/>
                <a:gd name="T14" fmla="*/ 0 60000 65536"/>
                <a:gd name="T15" fmla="*/ 0 w 4245"/>
                <a:gd name="T16" fmla="*/ 0 h 3019"/>
                <a:gd name="T17" fmla="*/ 4245 w 4245"/>
                <a:gd name="T18" fmla="*/ 3019 h 3019"/>
              </a:gdLst>
              <a:ahLst/>
              <a:cxnLst>
                <a:cxn ang="T10">
                  <a:pos x="T0" y="T1"/>
                </a:cxn>
                <a:cxn ang="T11">
                  <a:pos x="T2" y="T3"/>
                </a:cxn>
                <a:cxn ang="T12">
                  <a:pos x="T4" y="T5"/>
                </a:cxn>
                <a:cxn ang="T13">
                  <a:pos x="T6" y="T7"/>
                </a:cxn>
                <a:cxn ang="T14">
                  <a:pos x="T8" y="T9"/>
                </a:cxn>
              </a:cxnLst>
              <a:rect l="T15" t="T16" r="T17" b="T18"/>
              <a:pathLst>
                <a:path w="4245" h="3019">
                  <a:moveTo>
                    <a:pt x="48" y="0"/>
                  </a:moveTo>
                  <a:lnTo>
                    <a:pt x="4245" y="2965"/>
                  </a:lnTo>
                  <a:lnTo>
                    <a:pt x="4245" y="3019"/>
                  </a:lnTo>
                  <a:lnTo>
                    <a:pt x="0" y="24"/>
                  </a:lnTo>
                  <a:lnTo>
                    <a:pt x="48"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44" name="Freeform 82"/>
            <p:cNvSpPr>
              <a:spLocks noChangeAspect="1"/>
            </p:cNvSpPr>
            <p:nvPr/>
          </p:nvSpPr>
          <p:spPr bwMode="gray">
            <a:xfrm>
              <a:off x="705" y="814"/>
              <a:ext cx="545" cy="389"/>
            </a:xfrm>
            <a:custGeom>
              <a:avLst/>
              <a:gdLst>
                <a:gd name="T0" fmla="*/ 0 w 4362"/>
                <a:gd name="T1" fmla="*/ 0 h 3109"/>
                <a:gd name="T2" fmla="*/ 0 w 4362"/>
                <a:gd name="T3" fmla="*/ 0 h 3109"/>
                <a:gd name="T4" fmla="*/ 0 w 4362"/>
                <a:gd name="T5" fmla="*/ 0 h 3109"/>
                <a:gd name="T6" fmla="*/ 0 w 4362"/>
                <a:gd name="T7" fmla="*/ 0 h 3109"/>
                <a:gd name="T8" fmla="*/ 0 w 4362"/>
                <a:gd name="T9" fmla="*/ 0 h 3109"/>
                <a:gd name="T10" fmla="*/ 0 60000 65536"/>
                <a:gd name="T11" fmla="*/ 0 60000 65536"/>
                <a:gd name="T12" fmla="*/ 0 60000 65536"/>
                <a:gd name="T13" fmla="*/ 0 60000 65536"/>
                <a:gd name="T14" fmla="*/ 0 60000 65536"/>
                <a:gd name="T15" fmla="*/ 0 w 4362"/>
                <a:gd name="T16" fmla="*/ 0 h 3109"/>
                <a:gd name="T17" fmla="*/ 4362 w 4362"/>
                <a:gd name="T18" fmla="*/ 3109 h 3109"/>
              </a:gdLst>
              <a:ahLst/>
              <a:cxnLst>
                <a:cxn ang="T10">
                  <a:pos x="T0" y="T1"/>
                </a:cxn>
                <a:cxn ang="T11">
                  <a:pos x="T2" y="T3"/>
                </a:cxn>
                <a:cxn ang="T12">
                  <a:pos x="T4" y="T5"/>
                </a:cxn>
                <a:cxn ang="T13">
                  <a:pos x="T6" y="T7"/>
                </a:cxn>
                <a:cxn ang="T14">
                  <a:pos x="T8" y="T9"/>
                </a:cxn>
              </a:cxnLst>
              <a:rect l="T15" t="T16" r="T17" b="T18"/>
              <a:pathLst>
                <a:path w="4362" h="3109">
                  <a:moveTo>
                    <a:pt x="21" y="0"/>
                  </a:moveTo>
                  <a:lnTo>
                    <a:pt x="4362" y="3071"/>
                  </a:lnTo>
                  <a:lnTo>
                    <a:pt x="4335" y="3109"/>
                  </a:lnTo>
                  <a:lnTo>
                    <a:pt x="0" y="40"/>
                  </a:lnTo>
                  <a:lnTo>
                    <a:pt x="21"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45" name="Freeform 83"/>
            <p:cNvSpPr>
              <a:spLocks noChangeAspect="1"/>
            </p:cNvSpPr>
            <p:nvPr/>
          </p:nvSpPr>
          <p:spPr bwMode="gray">
            <a:xfrm>
              <a:off x="702" y="863"/>
              <a:ext cx="510" cy="363"/>
            </a:xfrm>
            <a:custGeom>
              <a:avLst/>
              <a:gdLst>
                <a:gd name="T0" fmla="*/ 0 w 4076"/>
                <a:gd name="T1" fmla="*/ 0 h 2904"/>
                <a:gd name="T2" fmla="*/ 0 w 4076"/>
                <a:gd name="T3" fmla="*/ 0 h 2904"/>
                <a:gd name="T4" fmla="*/ 0 w 4076"/>
                <a:gd name="T5" fmla="*/ 0 h 2904"/>
                <a:gd name="T6" fmla="*/ 0 w 4076"/>
                <a:gd name="T7" fmla="*/ 0 h 2904"/>
                <a:gd name="T8" fmla="*/ 0 w 4076"/>
                <a:gd name="T9" fmla="*/ 0 h 2904"/>
                <a:gd name="T10" fmla="*/ 0 60000 65536"/>
                <a:gd name="T11" fmla="*/ 0 60000 65536"/>
                <a:gd name="T12" fmla="*/ 0 60000 65536"/>
                <a:gd name="T13" fmla="*/ 0 60000 65536"/>
                <a:gd name="T14" fmla="*/ 0 60000 65536"/>
                <a:gd name="T15" fmla="*/ 0 w 4076"/>
                <a:gd name="T16" fmla="*/ 0 h 2904"/>
                <a:gd name="T17" fmla="*/ 4076 w 4076"/>
                <a:gd name="T18" fmla="*/ 2904 h 2904"/>
              </a:gdLst>
              <a:ahLst/>
              <a:cxnLst>
                <a:cxn ang="T10">
                  <a:pos x="T0" y="T1"/>
                </a:cxn>
                <a:cxn ang="T11">
                  <a:pos x="T2" y="T3"/>
                </a:cxn>
                <a:cxn ang="T12">
                  <a:pos x="T4" y="T5"/>
                </a:cxn>
                <a:cxn ang="T13">
                  <a:pos x="T6" y="T7"/>
                </a:cxn>
                <a:cxn ang="T14">
                  <a:pos x="T8" y="T9"/>
                </a:cxn>
              </a:cxnLst>
              <a:rect l="T15" t="T16" r="T17" b="T18"/>
              <a:pathLst>
                <a:path w="4076" h="2904">
                  <a:moveTo>
                    <a:pt x="0" y="0"/>
                  </a:moveTo>
                  <a:lnTo>
                    <a:pt x="4076" y="2887"/>
                  </a:lnTo>
                  <a:lnTo>
                    <a:pt x="4029" y="2904"/>
                  </a:lnTo>
                  <a:lnTo>
                    <a:pt x="34" y="86"/>
                  </a:lnTo>
                  <a:lnTo>
                    <a:pt x="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46" name="Freeform 84"/>
            <p:cNvSpPr>
              <a:spLocks noChangeAspect="1"/>
            </p:cNvSpPr>
            <p:nvPr/>
          </p:nvSpPr>
          <p:spPr bwMode="gray">
            <a:xfrm>
              <a:off x="665" y="891"/>
              <a:ext cx="491" cy="348"/>
            </a:xfrm>
            <a:custGeom>
              <a:avLst/>
              <a:gdLst>
                <a:gd name="T0" fmla="*/ 0 w 3924"/>
                <a:gd name="T1" fmla="*/ 0 h 2777"/>
                <a:gd name="T2" fmla="*/ 0 w 3924"/>
                <a:gd name="T3" fmla="*/ 0 h 2777"/>
                <a:gd name="T4" fmla="*/ 0 w 3924"/>
                <a:gd name="T5" fmla="*/ 0 h 2777"/>
                <a:gd name="T6" fmla="*/ 0 w 3924"/>
                <a:gd name="T7" fmla="*/ 0 h 2777"/>
                <a:gd name="T8" fmla="*/ 0 w 3924"/>
                <a:gd name="T9" fmla="*/ 0 h 2777"/>
                <a:gd name="T10" fmla="*/ 0 60000 65536"/>
                <a:gd name="T11" fmla="*/ 0 60000 65536"/>
                <a:gd name="T12" fmla="*/ 0 60000 65536"/>
                <a:gd name="T13" fmla="*/ 0 60000 65536"/>
                <a:gd name="T14" fmla="*/ 0 60000 65536"/>
                <a:gd name="T15" fmla="*/ 0 w 3924"/>
                <a:gd name="T16" fmla="*/ 0 h 2777"/>
                <a:gd name="T17" fmla="*/ 3924 w 3924"/>
                <a:gd name="T18" fmla="*/ 2777 h 2777"/>
              </a:gdLst>
              <a:ahLst/>
              <a:cxnLst>
                <a:cxn ang="T10">
                  <a:pos x="T0" y="T1"/>
                </a:cxn>
                <a:cxn ang="T11">
                  <a:pos x="T2" y="T3"/>
                </a:cxn>
                <a:cxn ang="T12">
                  <a:pos x="T4" y="T5"/>
                </a:cxn>
                <a:cxn ang="T13">
                  <a:pos x="T6" y="T7"/>
                </a:cxn>
                <a:cxn ang="T14">
                  <a:pos x="T8" y="T9"/>
                </a:cxn>
              </a:cxnLst>
              <a:rect l="T15" t="T16" r="T17" b="T18"/>
              <a:pathLst>
                <a:path w="3924" h="2777">
                  <a:moveTo>
                    <a:pt x="40" y="0"/>
                  </a:moveTo>
                  <a:lnTo>
                    <a:pt x="3924" y="2766"/>
                  </a:lnTo>
                  <a:lnTo>
                    <a:pt x="3864" y="2777"/>
                  </a:lnTo>
                  <a:lnTo>
                    <a:pt x="0" y="28"/>
                  </a:lnTo>
                  <a:lnTo>
                    <a:pt x="4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47" name="Freeform 85"/>
            <p:cNvSpPr>
              <a:spLocks noChangeAspect="1"/>
            </p:cNvSpPr>
            <p:nvPr/>
          </p:nvSpPr>
          <p:spPr bwMode="gray">
            <a:xfrm>
              <a:off x="648" y="929"/>
              <a:ext cx="434" cy="308"/>
            </a:xfrm>
            <a:custGeom>
              <a:avLst/>
              <a:gdLst>
                <a:gd name="T0" fmla="*/ 0 w 3471"/>
                <a:gd name="T1" fmla="*/ 0 h 2457"/>
                <a:gd name="T2" fmla="*/ 0 w 3471"/>
                <a:gd name="T3" fmla="*/ 0 h 2457"/>
                <a:gd name="T4" fmla="*/ 0 w 3471"/>
                <a:gd name="T5" fmla="*/ 0 h 2457"/>
                <a:gd name="T6" fmla="*/ 0 w 3471"/>
                <a:gd name="T7" fmla="*/ 0 h 2457"/>
                <a:gd name="T8" fmla="*/ 0 w 3471"/>
                <a:gd name="T9" fmla="*/ 0 h 2457"/>
                <a:gd name="T10" fmla="*/ 0 60000 65536"/>
                <a:gd name="T11" fmla="*/ 0 60000 65536"/>
                <a:gd name="T12" fmla="*/ 0 60000 65536"/>
                <a:gd name="T13" fmla="*/ 0 60000 65536"/>
                <a:gd name="T14" fmla="*/ 0 60000 65536"/>
                <a:gd name="T15" fmla="*/ 0 w 3471"/>
                <a:gd name="T16" fmla="*/ 0 h 2457"/>
                <a:gd name="T17" fmla="*/ 3471 w 3471"/>
                <a:gd name="T18" fmla="*/ 2457 h 2457"/>
              </a:gdLst>
              <a:ahLst/>
              <a:cxnLst>
                <a:cxn ang="T10">
                  <a:pos x="T0" y="T1"/>
                </a:cxn>
                <a:cxn ang="T11">
                  <a:pos x="T2" y="T3"/>
                </a:cxn>
                <a:cxn ang="T12">
                  <a:pos x="T4" y="T5"/>
                </a:cxn>
                <a:cxn ang="T13">
                  <a:pos x="T6" y="T7"/>
                </a:cxn>
                <a:cxn ang="T14">
                  <a:pos x="T8" y="T9"/>
                </a:cxn>
              </a:cxnLst>
              <a:rect l="T15" t="T16" r="T17" b="T18"/>
              <a:pathLst>
                <a:path w="3471" h="2457">
                  <a:moveTo>
                    <a:pt x="0" y="0"/>
                  </a:moveTo>
                  <a:lnTo>
                    <a:pt x="3471" y="2457"/>
                  </a:lnTo>
                  <a:lnTo>
                    <a:pt x="3377" y="2442"/>
                  </a:lnTo>
                  <a:lnTo>
                    <a:pt x="3" y="56"/>
                  </a:lnTo>
                  <a:lnTo>
                    <a:pt x="0"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48" name="Freeform 86"/>
            <p:cNvSpPr>
              <a:spLocks noChangeAspect="1"/>
            </p:cNvSpPr>
            <p:nvPr/>
          </p:nvSpPr>
          <p:spPr bwMode="gray">
            <a:xfrm>
              <a:off x="719" y="1033"/>
              <a:ext cx="144" cy="100"/>
            </a:xfrm>
            <a:custGeom>
              <a:avLst/>
              <a:gdLst>
                <a:gd name="T0" fmla="*/ 0 w 1147"/>
                <a:gd name="T1" fmla="*/ 0 h 806"/>
                <a:gd name="T2" fmla="*/ 0 w 1147"/>
                <a:gd name="T3" fmla="*/ 0 h 806"/>
                <a:gd name="T4" fmla="*/ 0 w 1147"/>
                <a:gd name="T5" fmla="*/ 0 h 806"/>
                <a:gd name="T6" fmla="*/ 0 w 1147"/>
                <a:gd name="T7" fmla="*/ 0 h 806"/>
                <a:gd name="T8" fmla="*/ 0 w 1147"/>
                <a:gd name="T9" fmla="*/ 0 h 806"/>
                <a:gd name="T10" fmla="*/ 0 60000 65536"/>
                <a:gd name="T11" fmla="*/ 0 60000 65536"/>
                <a:gd name="T12" fmla="*/ 0 60000 65536"/>
                <a:gd name="T13" fmla="*/ 0 60000 65536"/>
                <a:gd name="T14" fmla="*/ 0 60000 65536"/>
                <a:gd name="T15" fmla="*/ 0 w 1147"/>
                <a:gd name="T16" fmla="*/ 0 h 806"/>
                <a:gd name="T17" fmla="*/ 1147 w 1147"/>
                <a:gd name="T18" fmla="*/ 806 h 806"/>
              </a:gdLst>
              <a:ahLst/>
              <a:cxnLst>
                <a:cxn ang="T10">
                  <a:pos x="T0" y="T1"/>
                </a:cxn>
                <a:cxn ang="T11">
                  <a:pos x="T2" y="T3"/>
                </a:cxn>
                <a:cxn ang="T12">
                  <a:pos x="T4" y="T5"/>
                </a:cxn>
                <a:cxn ang="T13">
                  <a:pos x="T6" y="T7"/>
                </a:cxn>
                <a:cxn ang="T14">
                  <a:pos x="T8" y="T9"/>
                </a:cxn>
              </a:cxnLst>
              <a:rect l="T15" t="T16" r="T17" b="T18"/>
              <a:pathLst>
                <a:path w="1147" h="806">
                  <a:moveTo>
                    <a:pt x="6" y="0"/>
                  </a:moveTo>
                  <a:lnTo>
                    <a:pt x="1147" y="806"/>
                  </a:lnTo>
                  <a:lnTo>
                    <a:pt x="1058" y="798"/>
                  </a:lnTo>
                  <a:lnTo>
                    <a:pt x="0" y="49"/>
                  </a:lnTo>
                  <a:lnTo>
                    <a:pt x="6"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49" name="Freeform 87"/>
            <p:cNvSpPr>
              <a:spLocks noChangeAspect="1"/>
            </p:cNvSpPr>
            <p:nvPr/>
          </p:nvSpPr>
          <p:spPr bwMode="gray">
            <a:xfrm>
              <a:off x="858" y="768"/>
              <a:ext cx="489" cy="344"/>
            </a:xfrm>
            <a:custGeom>
              <a:avLst/>
              <a:gdLst>
                <a:gd name="T0" fmla="*/ 0 w 3903"/>
                <a:gd name="T1" fmla="*/ 0 h 2743"/>
                <a:gd name="T2" fmla="*/ 0 w 3903"/>
                <a:gd name="T3" fmla="*/ 0 h 2743"/>
                <a:gd name="T4" fmla="*/ 0 w 3903"/>
                <a:gd name="T5" fmla="*/ 0 h 2743"/>
                <a:gd name="T6" fmla="*/ 0 w 3903"/>
                <a:gd name="T7" fmla="*/ 0 h 2743"/>
                <a:gd name="T8" fmla="*/ 0 w 3903"/>
                <a:gd name="T9" fmla="*/ 0 h 2743"/>
                <a:gd name="T10" fmla="*/ 0 60000 65536"/>
                <a:gd name="T11" fmla="*/ 0 60000 65536"/>
                <a:gd name="T12" fmla="*/ 0 60000 65536"/>
                <a:gd name="T13" fmla="*/ 0 60000 65536"/>
                <a:gd name="T14" fmla="*/ 0 60000 65536"/>
                <a:gd name="T15" fmla="*/ 0 w 3903"/>
                <a:gd name="T16" fmla="*/ 0 h 2743"/>
                <a:gd name="T17" fmla="*/ 3903 w 3903"/>
                <a:gd name="T18" fmla="*/ 2743 h 2743"/>
              </a:gdLst>
              <a:ahLst/>
              <a:cxnLst>
                <a:cxn ang="T10">
                  <a:pos x="T0" y="T1"/>
                </a:cxn>
                <a:cxn ang="T11">
                  <a:pos x="T2" y="T3"/>
                </a:cxn>
                <a:cxn ang="T12">
                  <a:pos x="T4" y="T5"/>
                </a:cxn>
                <a:cxn ang="T13">
                  <a:pos x="T6" y="T7"/>
                </a:cxn>
                <a:cxn ang="T14">
                  <a:pos x="T8" y="T9"/>
                </a:cxn>
              </a:cxnLst>
              <a:rect l="T15" t="T16" r="T17" b="T18"/>
              <a:pathLst>
                <a:path w="3903" h="2743">
                  <a:moveTo>
                    <a:pt x="97" y="16"/>
                  </a:moveTo>
                  <a:lnTo>
                    <a:pt x="3903" y="2707"/>
                  </a:lnTo>
                  <a:lnTo>
                    <a:pt x="3870" y="2743"/>
                  </a:lnTo>
                  <a:lnTo>
                    <a:pt x="0" y="0"/>
                  </a:lnTo>
                  <a:lnTo>
                    <a:pt x="97" y="16"/>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50" name="Freeform 88"/>
            <p:cNvSpPr>
              <a:spLocks noChangeAspect="1"/>
            </p:cNvSpPr>
            <p:nvPr/>
          </p:nvSpPr>
          <p:spPr bwMode="gray">
            <a:xfrm>
              <a:off x="783" y="768"/>
              <a:ext cx="524" cy="366"/>
            </a:xfrm>
            <a:custGeom>
              <a:avLst/>
              <a:gdLst>
                <a:gd name="T0" fmla="*/ 0 w 4187"/>
                <a:gd name="T1" fmla="*/ 0 h 2929"/>
                <a:gd name="T2" fmla="*/ 0 w 4187"/>
                <a:gd name="T3" fmla="*/ 0 h 2929"/>
                <a:gd name="T4" fmla="*/ 0 w 4187"/>
                <a:gd name="T5" fmla="*/ 0 h 2929"/>
                <a:gd name="T6" fmla="*/ 0 w 4187"/>
                <a:gd name="T7" fmla="*/ 0 h 2929"/>
                <a:gd name="T8" fmla="*/ 0 w 4187"/>
                <a:gd name="T9" fmla="*/ 0 h 2929"/>
                <a:gd name="T10" fmla="*/ 0 60000 65536"/>
                <a:gd name="T11" fmla="*/ 0 60000 65536"/>
                <a:gd name="T12" fmla="*/ 0 60000 65536"/>
                <a:gd name="T13" fmla="*/ 0 60000 65536"/>
                <a:gd name="T14" fmla="*/ 0 60000 65536"/>
                <a:gd name="T15" fmla="*/ 0 w 4187"/>
                <a:gd name="T16" fmla="*/ 0 h 2929"/>
                <a:gd name="T17" fmla="*/ 4187 w 4187"/>
                <a:gd name="T18" fmla="*/ 2929 h 2929"/>
              </a:gdLst>
              <a:ahLst/>
              <a:cxnLst>
                <a:cxn ang="T10">
                  <a:pos x="T0" y="T1"/>
                </a:cxn>
                <a:cxn ang="T11">
                  <a:pos x="T2" y="T3"/>
                </a:cxn>
                <a:cxn ang="T12">
                  <a:pos x="T4" y="T5"/>
                </a:cxn>
                <a:cxn ang="T13">
                  <a:pos x="T6" y="T7"/>
                </a:cxn>
                <a:cxn ang="T14">
                  <a:pos x="T8" y="T9"/>
                </a:cxn>
              </a:cxnLst>
              <a:rect l="T15" t="T16" r="T17" b="T18"/>
              <a:pathLst>
                <a:path w="4187" h="2929">
                  <a:moveTo>
                    <a:pt x="63" y="0"/>
                  </a:moveTo>
                  <a:lnTo>
                    <a:pt x="4187" y="2913"/>
                  </a:lnTo>
                  <a:lnTo>
                    <a:pt x="4133" y="2929"/>
                  </a:lnTo>
                  <a:lnTo>
                    <a:pt x="0" y="12"/>
                  </a:lnTo>
                  <a:lnTo>
                    <a:pt x="63" y="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51" name="Freeform 89"/>
            <p:cNvSpPr>
              <a:spLocks noChangeAspect="1"/>
            </p:cNvSpPr>
            <p:nvPr/>
          </p:nvSpPr>
          <p:spPr bwMode="gray">
            <a:xfrm>
              <a:off x="699" y="766"/>
              <a:ext cx="125" cy="88"/>
            </a:xfrm>
            <a:custGeom>
              <a:avLst/>
              <a:gdLst>
                <a:gd name="T0" fmla="*/ 0 w 1000"/>
                <a:gd name="T1" fmla="*/ 0 h 704"/>
                <a:gd name="T2" fmla="*/ 0 w 1000"/>
                <a:gd name="T3" fmla="*/ 0 h 704"/>
                <a:gd name="T4" fmla="*/ 0 w 1000"/>
                <a:gd name="T5" fmla="*/ 0 h 704"/>
                <a:gd name="T6" fmla="*/ 0 w 1000"/>
                <a:gd name="T7" fmla="*/ 0 h 704"/>
                <a:gd name="T8" fmla="*/ 0 w 1000"/>
                <a:gd name="T9" fmla="*/ 0 h 704"/>
                <a:gd name="T10" fmla="*/ 0 60000 65536"/>
                <a:gd name="T11" fmla="*/ 0 60000 65536"/>
                <a:gd name="T12" fmla="*/ 0 60000 65536"/>
                <a:gd name="T13" fmla="*/ 0 60000 65536"/>
                <a:gd name="T14" fmla="*/ 0 60000 65536"/>
                <a:gd name="T15" fmla="*/ 0 w 1000"/>
                <a:gd name="T16" fmla="*/ 0 h 704"/>
                <a:gd name="T17" fmla="*/ 1000 w 1000"/>
                <a:gd name="T18" fmla="*/ 704 h 704"/>
              </a:gdLst>
              <a:ahLst/>
              <a:cxnLst>
                <a:cxn ang="T10">
                  <a:pos x="T0" y="T1"/>
                </a:cxn>
                <a:cxn ang="T11">
                  <a:pos x="T2" y="T3"/>
                </a:cxn>
                <a:cxn ang="T12">
                  <a:pos x="T4" y="T5"/>
                </a:cxn>
                <a:cxn ang="T13">
                  <a:pos x="T6" y="T7"/>
                </a:cxn>
                <a:cxn ang="T14">
                  <a:pos x="T8" y="T9"/>
                </a:cxn>
              </a:cxnLst>
              <a:rect l="T15" t="T16" r="T17" b="T18"/>
              <a:pathLst>
                <a:path w="1000" h="704">
                  <a:moveTo>
                    <a:pt x="0" y="653"/>
                  </a:moveTo>
                  <a:lnTo>
                    <a:pt x="926" y="5"/>
                  </a:lnTo>
                  <a:lnTo>
                    <a:pt x="1000" y="0"/>
                  </a:lnTo>
                  <a:lnTo>
                    <a:pt x="6" y="704"/>
                  </a:lnTo>
                  <a:lnTo>
                    <a:pt x="0" y="65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52" name="Freeform 90"/>
            <p:cNvSpPr>
              <a:spLocks noChangeAspect="1"/>
            </p:cNvSpPr>
            <p:nvPr/>
          </p:nvSpPr>
          <p:spPr bwMode="gray">
            <a:xfrm>
              <a:off x="648" y="772"/>
              <a:ext cx="239" cy="170"/>
            </a:xfrm>
            <a:custGeom>
              <a:avLst/>
              <a:gdLst>
                <a:gd name="T0" fmla="*/ 0 w 1910"/>
                <a:gd name="T1" fmla="*/ 0 h 1353"/>
                <a:gd name="T2" fmla="*/ 0 w 1910"/>
                <a:gd name="T3" fmla="*/ 0 h 1353"/>
                <a:gd name="T4" fmla="*/ 0 w 1910"/>
                <a:gd name="T5" fmla="*/ 0 h 1353"/>
                <a:gd name="T6" fmla="*/ 0 w 1910"/>
                <a:gd name="T7" fmla="*/ 0 h 1353"/>
                <a:gd name="T8" fmla="*/ 0 w 1910"/>
                <a:gd name="T9" fmla="*/ 0 h 1353"/>
                <a:gd name="T10" fmla="*/ 0 60000 65536"/>
                <a:gd name="T11" fmla="*/ 0 60000 65536"/>
                <a:gd name="T12" fmla="*/ 0 60000 65536"/>
                <a:gd name="T13" fmla="*/ 0 60000 65536"/>
                <a:gd name="T14" fmla="*/ 0 60000 65536"/>
                <a:gd name="T15" fmla="*/ 0 w 1910"/>
                <a:gd name="T16" fmla="*/ 0 h 1353"/>
                <a:gd name="T17" fmla="*/ 1910 w 1910"/>
                <a:gd name="T18" fmla="*/ 1353 h 1353"/>
              </a:gdLst>
              <a:ahLst/>
              <a:cxnLst>
                <a:cxn ang="T10">
                  <a:pos x="T0" y="T1"/>
                </a:cxn>
                <a:cxn ang="T11">
                  <a:pos x="T2" y="T3"/>
                </a:cxn>
                <a:cxn ang="T12">
                  <a:pos x="T4" y="T5"/>
                </a:cxn>
                <a:cxn ang="T13">
                  <a:pos x="T6" y="T7"/>
                </a:cxn>
                <a:cxn ang="T14">
                  <a:pos x="T8" y="T9"/>
                </a:cxn>
              </a:cxnLst>
              <a:rect l="T15" t="T16" r="T17" b="T18"/>
              <a:pathLst>
                <a:path w="1910" h="1353">
                  <a:moveTo>
                    <a:pt x="0" y="1306"/>
                  </a:moveTo>
                  <a:lnTo>
                    <a:pt x="1857" y="0"/>
                  </a:lnTo>
                  <a:lnTo>
                    <a:pt x="1910" y="12"/>
                  </a:lnTo>
                  <a:lnTo>
                    <a:pt x="14" y="1353"/>
                  </a:lnTo>
                  <a:lnTo>
                    <a:pt x="0" y="1306"/>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53" name="Freeform 91"/>
            <p:cNvSpPr>
              <a:spLocks noChangeAspect="1"/>
            </p:cNvSpPr>
            <p:nvPr/>
          </p:nvSpPr>
          <p:spPr bwMode="gray">
            <a:xfrm>
              <a:off x="670" y="790"/>
              <a:ext cx="264" cy="186"/>
            </a:xfrm>
            <a:custGeom>
              <a:avLst/>
              <a:gdLst>
                <a:gd name="T0" fmla="*/ 0 w 2113"/>
                <a:gd name="T1" fmla="*/ 0 h 1490"/>
                <a:gd name="T2" fmla="*/ 0 w 2113"/>
                <a:gd name="T3" fmla="*/ 0 h 1490"/>
                <a:gd name="T4" fmla="*/ 0 w 2113"/>
                <a:gd name="T5" fmla="*/ 0 h 1490"/>
                <a:gd name="T6" fmla="*/ 0 w 2113"/>
                <a:gd name="T7" fmla="*/ 0 h 1490"/>
                <a:gd name="T8" fmla="*/ 0 w 2113"/>
                <a:gd name="T9" fmla="*/ 0 h 1490"/>
                <a:gd name="T10" fmla="*/ 0 60000 65536"/>
                <a:gd name="T11" fmla="*/ 0 60000 65536"/>
                <a:gd name="T12" fmla="*/ 0 60000 65536"/>
                <a:gd name="T13" fmla="*/ 0 60000 65536"/>
                <a:gd name="T14" fmla="*/ 0 60000 65536"/>
                <a:gd name="T15" fmla="*/ 0 w 2113"/>
                <a:gd name="T16" fmla="*/ 0 h 1490"/>
                <a:gd name="T17" fmla="*/ 2113 w 2113"/>
                <a:gd name="T18" fmla="*/ 1490 h 1490"/>
              </a:gdLst>
              <a:ahLst/>
              <a:cxnLst>
                <a:cxn ang="T10">
                  <a:pos x="T0" y="T1"/>
                </a:cxn>
                <a:cxn ang="T11">
                  <a:pos x="T2" y="T3"/>
                </a:cxn>
                <a:cxn ang="T12">
                  <a:pos x="T4" y="T5"/>
                </a:cxn>
                <a:cxn ang="T13">
                  <a:pos x="T6" y="T7"/>
                </a:cxn>
                <a:cxn ang="T14">
                  <a:pos x="T8" y="T9"/>
                </a:cxn>
              </a:cxnLst>
              <a:rect l="T15" t="T16" r="T17" b="T18"/>
              <a:pathLst>
                <a:path w="2113" h="1490">
                  <a:moveTo>
                    <a:pt x="0" y="1457"/>
                  </a:moveTo>
                  <a:lnTo>
                    <a:pt x="2070" y="0"/>
                  </a:lnTo>
                  <a:lnTo>
                    <a:pt x="2113" y="20"/>
                  </a:lnTo>
                  <a:lnTo>
                    <a:pt x="31" y="1490"/>
                  </a:lnTo>
                  <a:lnTo>
                    <a:pt x="0" y="1457"/>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54" name="Freeform 92"/>
            <p:cNvSpPr>
              <a:spLocks noChangeAspect="1"/>
            </p:cNvSpPr>
            <p:nvPr/>
          </p:nvSpPr>
          <p:spPr bwMode="gray">
            <a:xfrm>
              <a:off x="704" y="814"/>
              <a:ext cx="269" cy="189"/>
            </a:xfrm>
            <a:custGeom>
              <a:avLst/>
              <a:gdLst>
                <a:gd name="T0" fmla="*/ 0 w 2144"/>
                <a:gd name="T1" fmla="*/ 0 h 1510"/>
                <a:gd name="T2" fmla="*/ 0 w 2144"/>
                <a:gd name="T3" fmla="*/ 0 h 1510"/>
                <a:gd name="T4" fmla="*/ 0 w 2144"/>
                <a:gd name="T5" fmla="*/ 0 h 1510"/>
                <a:gd name="T6" fmla="*/ 0 w 2144"/>
                <a:gd name="T7" fmla="*/ 0 h 1510"/>
                <a:gd name="T8" fmla="*/ 0 w 2144"/>
                <a:gd name="T9" fmla="*/ 0 h 1510"/>
                <a:gd name="T10" fmla="*/ 0 60000 65536"/>
                <a:gd name="T11" fmla="*/ 0 60000 65536"/>
                <a:gd name="T12" fmla="*/ 0 60000 65536"/>
                <a:gd name="T13" fmla="*/ 0 60000 65536"/>
                <a:gd name="T14" fmla="*/ 0 60000 65536"/>
                <a:gd name="T15" fmla="*/ 0 w 2144"/>
                <a:gd name="T16" fmla="*/ 0 h 1510"/>
                <a:gd name="T17" fmla="*/ 2144 w 2144"/>
                <a:gd name="T18" fmla="*/ 1510 h 1510"/>
              </a:gdLst>
              <a:ahLst/>
              <a:cxnLst>
                <a:cxn ang="T10">
                  <a:pos x="T0" y="T1"/>
                </a:cxn>
                <a:cxn ang="T11">
                  <a:pos x="T2" y="T3"/>
                </a:cxn>
                <a:cxn ang="T12">
                  <a:pos x="T4" y="T5"/>
                </a:cxn>
                <a:cxn ang="T13">
                  <a:pos x="T6" y="T7"/>
                </a:cxn>
                <a:cxn ang="T14">
                  <a:pos x="T8" y="T9"/>
                </a:cxn>
              </a:cxnLst>
              <a:rect l="T15" t="T16" r="T17" b="T18"/>
              <a:pathLst>
                <a:path w="2144" h="1510">
                  <a:moveTo>
                    <a:pt x="0" y="1484"/>
                  </a:moveTo>
                  <a:lnTo>
                    <a:pt x="2112" y="0"/>
                  </a:lnTo>
                  <a:lnTo>
                    <a:pt x="2144" y="25"/>
                  </a:lnTo>
                  <a:lnTo>
                    <a:pt x="42" y="1510"/>
                  </a:lnTo>
                  <a:lnTo>
                    <a:pt x="0" y="1484"/>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55" name="Freeform 93"/>
            <p:cNvSpPr>
              <a:spLocks noChangeAspect="1"/>
            </p:cNvSpPr>
            <p:nvPr/>
          </p:nvSpPr>
          <p:spPr bwMode="gray">
            <a:xfrm>
              <a:off x="720" y="835"/>
              <a:ext cx="303" cy="215"/>
            </a:xfrm>
            <a:custGeom>
              <a:avLst/>
              <a:gdLst>
                <a:gd name="T0" fmla="*/ 0 w 2430"/>
                <a:gd name="T1" fmla="*/ 0 h 1720"/>
                <a:gd name="T2" fmla="*/ 0 w 2430"/>
                <a:gd name="T3" fmla="*/ 0 h 1720"/>
                <a:gd name="T4" fmla="*/ 0 w 2430"/>
                <a:gd name="T5" fmla="*/ 0 h 1720"/>
                <a:gd name="T6" fmla="*/ 0 w 2430"/>
                <a:gd name="T7" fmla="*/ 0 h 1720"/>
                <a:gd name="T8" fmla="*/ 0 w 2430"/>
                <a:gd name="T9" fmla="*/ 0 h 1720"/>
                <a:gd name="T10" fmla="*/ 0 60000 65536"/>
                <a:gd name="T11" fmla="*/ 0 60000 65536"/>
                <a:gd name="T12" fmla="*/ 0 60000 65536"/>
                <a:gd name="T13" fmla="*/ 0 60000 65536"/>
                <a:gd name="T14" fmla="*/ 0 60000 65536"/>
                <a:gd name="T15" fmla="*/ 0 w 2430"/>
                <a:gd name="T16" fmla="*/ 0 h 1720"/>
                <a:gd name="T17" fmla="*/ 2430 w 2430"/>
                <a:gd name="T18" fmla="*/ 1720 h 1720"/>
              </a:gdLst>
              <a:ahLst/>
              <a:cxnLst>
                <a:cxn ang="T10">
                  <a:pos x="T0" y="T1"/>
                </a:cxn>
                <a:cxn ang="T11">
                  <a:pos x="T2" y="T3"/>
                </a:cxn>
                <a:cxn ang="T12">
                  <a:pos x="T4" y="T5"/>
                </a:cxn>
                <a:cxn ang="T13">
                  <a:pos x="T6" y="T7"/>
                </a:cxn>
                <a:cxn ang="T14">
                  <a:pos x="T8" y="T9"/>
                </a:cxn>
              </a:cxnLst>
              <a:rect l="T15" t="T16" r="T17" b="T18"/>
              <a:pathLst>
                <a:path w="2430" h="1720">
                  <a:moveTo>
                    <a:pt x="0" y="1667"/>
                  </a:moveTo>
                  <a:lnTo>
                    <a:pt x="2359" y="3"/>
                  </a:lnTo>
                  <a:lnTo>
                    <a:pt x="2430" y="0"/>
                  </a:lnTo>
                  <a:lnTo>
                    <a:pt x="2" y="1720"/>
                  </a:lnTo>
                  <a:lnTo>
                    <a:pt x="0" y="1667"/>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56" name="Freeform 94"/>
            <p:cNvSpPr>
              <a:spLocks noChangeAspect="1"/>
            </p:cNvSpPr>
            <p:nvPr/>
          </p:nvSpPr>
          <p:spPr bwMode="gray">
            <a:xfrm>
              <a:off x="737" y="840"/>
              <a:ext cx="351" cy="247"/>
            </a:xfrm>
            <a:custGeom>
              <a:avLst/>
              <a:gdLst>
                <a:gd name="T0" fmla="*/ 0 w 2811"/>
                <a:gd name="T1" fmla="*/ 0 h 1977"/>
                <a:gd name="T2" fmla="*/ 0 w 2811"/>
                <a:gd name="T3" fmla="*/ 0 h 1977"/>
                <a:gd name="T4" fmla="*/ 0 w 2811"/>
                <a:gd name="T5" fmla="*/ 0 h 1977"/>
                <a:gd name="T6" fmla="*/ 0 w 2811"/>
                <a:gd name="T7" fmla="*/ 0 h 1977"/>
                <a:gd name="T8" fmla="*/ 0 w 2811"/>
                <a:gd name="T9" fmla="*/ 0 h 1977"/>
                <a:gd name="T10" fmla="*/ 0 60000 65536"/>
                <a:gd name="T11" fmla="*/ 0 60000 65536"/>
                <a:gd name="T12" fmla="*/ 0 60000 65536"/>
                <a:gd name="T13" fmla="*/ 0 60000 65536"/>
                <a:gd name="T14" fmla="*/ 0 60000 65536"/>
                <a:gd name="T15" fmla="*/ 0 w 2811"/>
                <a:gd name="T16" fmla="*/ 0 h 1977"/>
                <a:gd name="T17" fmla="*/ 2811 w 2811"/>
                <a:gd name="T18" fmla="*/ 1977 h 1977"/>
              </a:gdLst>
              <a:ahLst/>
              <a:cxnLst>
                <a:cxn ang="T10">
                  <a:pos x="T0" y="T1"/>
                </a:cxn>
                <a:cxn ang="T11">
                  <a:pos x="T2" y="T3"/>
                </a:cxn>
                <a:cxn ang="T12">
                  <a:pos x="T4" y="T5"/>
                </a:cxn>
                <a:cxn ang="T13">
                  <a:pos x="T6" y="T7"/>
                </a:cxn>
                <a:cxn ang="T14">
                  <a:pos x="T8" y="T9"/>
                </a:cxn>
              </a:cxnLst>
              <a:rect l="T15" t="T16" r="T17" b="T18"/>
              <a:pathLst>
                <a:path w="2811" h="1977">
                  <a:moveTo>
                    <a:pt x="0" y="1941"/>
                  </a:moveTo>
                  <a:lnTo>
                    <a:pt x="2759" y="0"/>
                  </a:lnTo>
                  <a:lnTo>
                    <a:pt x="2811" y="10"/>
                  </a:lnTo>
                  <a:lnTo>
                    <a:pt x="30" y="1977"/>
                  </a:lnTo>
                  <a:lnTo>
                    <a:pt x="0" y="194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57" name="Freeform 95"/>
            <p:cNvSpPr>
              <a:spLocks noChangeAspect="1"/>
            </p:cNvSpPr>
            <p:nvPr/>
          </p:nvSpPr>
          <p:spPr bwMode="gray">
            <a:xfrm>
              <a:off x="772" y="856"/>
              <a:ext cx="366" cy="258"/>
            </a:xfrm>
            <a:custGeom>
              <a:avLst/>
              <a:gdLst>
                <a:gd name="T0" fmla="*/ 0 w 2932"/>
                <a:gd name="T1" fmla="*/ 0 h 2058"/>
                <a:gd name="T2" fmla="*/ 0 w 2932"/>
                <a:gd name="T3" fmla="*/ 0 h 2058"/>
                <a:gd name="T4" fmla="*/ 0 w 2932"/>
                <a:gd name="T5" fmla="*/ 0 h 2058"/>
                <a:gd name="T6" fmla="*/ 0 w 2932"/>
                <a:gd name="T7" fmla="*/ 0 h 2058"/>
                <a:gd name="T8" fmla="*/ 0 w 2932"/>
                <a:gd name="T9" fmla="*/ 0 h 2058"/>
                <a:gd name="T10" fmla="*/ 0 60000 65536"/>
                <a:gd name="T11" fmla="*/ 0 60000 65536"/>
                <a:gd name="T12" fmla="*/ 0 60000 65536"/>
                <a:gd name="T13" fmla="*/ 0 60000 65536"/>
                <a:gd name="T14" fmla="*/ 0 60000 65536"/>
                <a:gd name="T15" fmla="*/ 0 w 2932"/>
                <a:gd name="T16" fmla="*/ 0 h 2058"/>
                <a:gd name="T17" fmla="*/ 2932 w 2932"/>
                <a:gd name="T18" fmla="*/ 2058 h 2058"/>
              </a:gdLst>
              <a:ahLst/>
              <a:cxnLst>
                <a:cxn ang="T10">
                  <a:pos x="T0" y="T1"/>
                </a:cxn>
                <a:cxn ang="T11">
                  <a:pos x="T2" y="T3"/>
                </a:cxn>
                <a:cxn ang="T12">
                  <a:pos x="T4" y="T5"/>
                </a:cxn>
                <a:cxn ang="T13">
                  <a:pos x="T6" y="T7"/>
                </a:cxn>
                <a:cxn ang="T14">
                  <a:pos x="T8" y="T9"/>
                </a:cxn>
              </a:cxnLst>
              <a:rect l="T15" t="T16" r="T17" b="T18"/>
              <a:pathLst>
                <a:path w="2932" h="2058">
                  <a:moveTo>
                    <a:pt x="0" y="2033"/>
                  </a:moveTo>
                  <a:lnTo>
                    <a:pt x="2889" y="0"/>
                  </a:lnTo>
                  <a:lnTo>
                    <a:pt x="2932" y="18"/>
                  </a:lnTo>
                  <a:lnTo>
                    <a:pt x="43" y="2058"/>
                  </a:lnTo>
                  <a:lnTo>
                    <a:pt x="0" y="203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58" name="Freeform 96"/>
            <p:cNvSpPr>
              <a:spLocks noChangeAspect="1"/>
            </p:cNvSpPr>
            <p:nvPr/>
          </p:nvSpPr>
          <p:spPr bwMode="gray">
            <a:xfrm>
              <a:off x="820" y="878"/>
              <a:ext cx="360" cy="251"/>
            </a:xfrm>
            <a:custGeom>
              <a:avLst/>
              <a:gdLst>
                <a:gd name="T0" fmla="*/ 0 w 2874"/>
                <a:gd name="T1" fmla="*/ 0 h 2011"/>
                <a:gd name="T2" fmla="*/ 0 w 2874"/>
                <a:gd name="T3" fmla="*/ 0 h 2011"/>
                <a:gd name="T4" fmla="*/ 0 w 2874"/>
                <a:gd name="T5" fmla="*/ 0 h 2011"/>
                <a:gd name="T6" fmla="*/ 0 w 2874"/>
                <a:gd name="T7" fmla="*/ 0 h 2011"/>
                <a:gd name="T8" fmla="*/ 0 w 2874"/>
                <a:gd name="T9" fmla="*/ 0 h 2011"/>
                <a:gd name="T10" fmla="*/ 0 60000 65536"/>
                <a:gd name="T11" fmla="*/ 0 60000 65536"/>
                <a:gd name="T12" fmla="*/ 0 60000 65536"/>
                <a:gd name="T13" fmla="*/ 0 60000 65536"/>
                <a:gd name="T14" fmla="*/ 0 60000 65536"/>
                <a:gd name="T15" fmla="*/ 0 w 2874"/>
                <a:gd name="T16" fmla="*/ 0 h 2011"/>
                <a:gd name="T17" fmla="*/ 2874 w 2874"/>
                <a:gd name="T18" fmla="*/ 2011 h 2011"/>
              </a:gdLst>
              <a:ahLst/>
              <a:cxnLst>
                <a:cxn ang="T10">
                  <a:pos x="T0" y="T1"/>
                </a:cxn>
                <a:cxn ang="T11">
                  <a:pos x="T2" y="T3"/>
                </a:cxn>
                <a:cxn ang="T12">
                  <a:pos x="T4" y="T5"/>
                </a:cxn>
                <a:cxn ang="T13">
                  <a:pos x="T6" y="T7"/>
                </a:cxn>
                <a:cxn ang="T14">
                  <a:pos x="T8" y="T9"/>
                </a:cxn>
              </a:cxnLst>
              <a:rect l="T15" t="T16" r="T17" b="T18"/>
              <a:pathLst>
                <a:path w="2874" h="2011">
                  <a:moveTo>
                    <a:pt x="0" y="1999"/>
                  </a:moveTo>
                  <a:lnTo>
                    <a:pt x="2840" y="0"/>
                  </a:lnTo>
                  <a:lnTo>
                    <a:pt x="2874" y="24"/>
                  </a:lnTo>
                  <a:lnTo>
                    <a:pt x="65" y="2011"/>
                  </a:lnTo>
                  <a:lnTo>
                    <a:pt x="0" y="1999"/>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59" name="Freeform 97"/>
            <p:cNvSpPr>
              <a:spLocks noChangeAspect="1"/>
            </p:cNvSpPr>
            <p:nvPr/>
          </p:nvSpPr>
          <p:spPr bwMode="gray">
            <a:xfrm>
              <a:off x="889" y="906"/>
              <a:ext cx="325" cy="228"/>
            </a:xfrm>
            <a:custGeom>
              <a:avLst/>
              <a:gdLst>
                <a:gd name="T0" fmla="*/ 0 w 2604"/>
                <a:gd name="T1" fmla="*/ 0 h 1820"/>
                <a:gd name="T2" fmla="*/ 0 w 2604"/>
                <a:gd name="T3" fmla="*/ 0 h 1820"/>
                <a:gd name="T4" fmla="*/ 0 w 2604"/>
                <a:gd name="T5" fmla="*/ 0 h 1820"/>
                <a:gd name="T6" fmla="*/ 0 w 2604"/>
                <a:gd name="T7" fmla="*/ 0 h 1820"/>
                <a:gd name="T8" fmla="*/ 0 w 2604"/>
                <a:gd name="T9" fmla="*/ 0 h 1820"/>
                <a:gd name="T10" fmla="*/ 0 60000 65536"/>
                <a:gd name="T11" fmla="*/ 0 60000 65536"/>
                <a:gd name="T12" fmla="*/ 0 60000 65536"/>
                <a:gd name="T13" fmla="*/ 0 60000 65536"/>
                <a:gd name="T14" fmla="*/ 0 60000 65536"/>
                <a:gd name="T15" fmla="*/ 0 w 2604"/>
                <a:gd name="T16" fmla="*/ 0 h 1820"/>
                <a:gd name="T17" fmla="*/ 2604 w 2604"/>
                <a:gd name="T18" fmla="*/ 1820 h 1820"/>
              </a:gdLst>
              <a:ahLst/>
              <a:cxnLst>
                <a:cxn ang="T10">
                  <a:pos x="T0" y="T1"/>
                </a:cxn>
                <a:cxn ang="T11">
                  <a:pos x="T2" y="T3"/>
                </a:cxn>
                <a:cxn ang="T12">
                  <a:pos x="T4" y="T5"/>
                </a:cxn>
                <a:cxn ang="T13">
                  <a:pos x="T6" y="T7"/>
                </a:cxn>
                <a:cxn ang="T14">
                  <a:pos x="T8" y="T9"/>
                </a:cxn>
              </a:cxnLst>
              <a:rect l="T15" t="T16" r="T17" b="T18"/>
              <a:pathLst>
                <a:path w="2604" h="1820">
                  <a:moveTo>
                    <a:pt x="0" y="1820"/>
                  </a:moveTo>
                  <a:lnTo>
                    <a:pt x="2577" y="0"/>
                  </a:lnTo>
                  <a:lnTo>
                    <a:pt x="2604" y="30"/>
                  </a:lnTo>
                  <a:lnTo>
                    <a:pt x="78" y="1819"/>
                  </a:lnTo>
                  <a:lnTo>
                    <a:pt x="0" y="1820"/>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60" name="Freeform 98"/>
            <p:cNvSpPr>
              <a:spLocks noChangeAspect="1"/>
            </p:cNvSpPr>
            <p:nvPr/>
          </p:nvSpPr>
          <p:spPr bwMode="gray">
            <a:xfrm>
              <a:off x="921" y="942"/>
              <a:ext cx="316" cy="227"/>
            </a:xfrm>
            <a:custGeom>
              <a:avLst/>
              <a:gdLst>
                <a:gd name="T0" fmla="*/ 0 w 2535"/>
                <a:gd name="T1" fmla="*/ 0 h 1808"/>
                <a:gd name="T2" fmla="*/ 0 w 2535"/>
                <a:gd name="T3" fmla="*/ 0 h 1808"/>
                <a:gd name="T4" fmla="*/ 0 w 2535"/>
                <a:gd name="T5" fmla="*/ 0 h 1808"/>
                <a:gd name="T6" fmla="*/ 0 w 2535"/>
                <a:gd name="T7" fmla="*/ 0 h 1808"/>
                <a:gd name="T8" fmla="*/ 0 w 2535"/>
                <a:gd name="T9" fmla="*/ 0 h 1808"/>
                <a:gd name="T10" fmla="*/ 0 60000 65536"/>
                <a:gd name="T11" fmla="*/ 0 60000 65536"/>
                <a:gd name="T12" fmla="*/ 0 60000 65536"/>
                <a:gd name="T13" fmla="*/ 0 60000 65536"/>
                <a:gd name="T14" fmla="*/ 0 60000 65536"/>
                <a:gd name="T15" fmla="*/ 0 w 2535"/>
                <a:gd name="T16" fmla="*/ 0 h 1808"/>
                <a:gd name="T17" fmla="*/ 2535 w 2535"/>
                <a:gd name="T18" fmla="*/ 1808 h 1808"/>
              </a:gdLst>
              <a:ahLst/>
              <a:cxnLst>
                <a:cxn ang="T10">
                  <a:pos x="T0" y="T1"/>
                </a:cxn>
                <a:cxn ang="T11">
                  <a:pos x="T2" y="T3"/>
                </a:cxn>
                <a:cxn ang="T12">
                  <a:pos x="T4" y="T5"/>
                </a:cxn>
                <a:cxn ang="T13">
                  <a:pos x="T6" y="T7"/>
                </a:cxn>
                <a:cxn ang="T14">
                  <a:pos x="T8" y="T9"/>
                </a:cxn>
              </a:cxnLst>
              <a:rect l="T15" t="T16" r="T17" b="T18"/>
              <a:pathLst>
                <a:path w="2535" h="1808">
                  <a:moveTo>
                    <a:pt x="0" y="1773"/>
                  </a:moveTo>
                  <a:lnTo>
                    <a:pt x="2519" y="0"/>
                  </a:lnTo>
                  <a:lnTo>
                    <a:pt x="2535" y="38"/>
                  </a:lnTo>
                  <a:lnTo>
                    <a:pt x="33" y="1808"/>
                  </a:lnTo>
                  <a:lnTo>
                    <a:pt x="0" y="1773"/>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61" name="Freeform 99"/>
            <p:cNvSpPr>
              <a:spLocks noChangeAspect="1"/>
            </p:cNvSpPr>
            <p:nvPr/>
          </p:nvSpPr>
          <p:spPr bwMode="gray">
            <a:xfrm>
              <a:off x="954" y="979"/>
              <a:ext cx="311" cy="218"/>
            </a:xfrm>
            <a:custGeom>
              <a:avLst/>
              <a:gdLst>
                <a:gd name="T0" fmla="*/ 0 w 2483"/>
                <a:gd name="T1" fmla="*/ 0 h 1745"/>
                <a:gd name="T2" fmla="*/ 0 w 2483"/>
                <a:gd name="T3" fmla="*/ 0 h 1745"/>
                <a:gd name="T4" fmla="*/ 0 w 2483"/>
                <a:gd name="T5" fmla="*/ 0 h 1745"/>
                <a:gd name="T6" fmla="*/ 0 w 2483"/>
                <a:gd name="T7" fmla="*/ 0 h 1745"/>
                <a:gd name="T8" fmla="*/ 0 w 2483"/>
                <a:gd name="T9" fmla="*/ 0 h 1745"/>
                <a:gd name="T10" fmla="*/ 0 60000 65536"/>
                <a:gd name="T11" fmla="*/ 0 60000 65536"/>
                <a:gd name="T12" fmla="*/ 0 60000 65536"/>
                <a:gd name="T13" fmla="*/ 0 60000 65536"/>
                <a:gd name="T14" fmla="*/ 0 60000 65536"/>
                <a:gd name="T15" fmla="*/ 0 w 2483"/>
                <a:gd name="T16" fmla="*/ 0 h 1745"/>
                <a:gd name="T17" fmla="*/ 2483 w 2483"/>
                <a:gd name="T18" fmla="*/ 1745 h 1745"/>
              </a:gdLst>
              <a:ahLst/>
              <a:cxnLst>
                <a:cxn ang="T10">
                  <a:pos x="T0" y="T1"/>
                </a:cxn>
                <a:cxn ang="T11">
                  <a:pos x="T2" y="T3"/>
                </a:cxn>
                <a:cxn ang="T12">
                  <a:pos x="T4" y="T5"/>
                </a:cxn>
                <a:cxn ang="T13">
                  <a:pos x="T6" y="T7"/>
                </a:cxn>
                <a:cxn ang="T14">
                  <a:pos x="T8" y="T9"/>
                </a:cxn>
              </a:cxnLst>
              <a:rect l="T15" t="T16" r="T17" b="T18"/>
              <a:pathLst>
                <a:path w="2483" h="1745">
                  <a:moveTo>
                    <a:pt x="0" y="1715"/>
                  </a:moveTo>
                  <a:lnTo>
                    <a:pt x="2438" y="0"/>
                  </a:lnTo>
                  <a:lnTo>
                    <a:pt x="2483" y="18"/>
                  </a:lnTo>
                  <a:lnTo>
                    <a:pt x="41" y="1745"/>
                  </a:lnTo>
                  <a:lnTo>
                    <a:pt x="0" y="1715"/>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62" name="Freeform 100"/>
            <p:cNvSpPr>
              <a:spLocks noChangeAspect="1"/>
            </p:cNvSpPr>
            <p:nvPr/>
          </p:nvSpPr>
          <p:spPr bwMode="gray">
            <a:xfrm>
              <a:off x="997" y="998"/>
              <a:ext cx="315" cy="221"/>
            </a:xfrm>
            <a:custGeom>
              <a:avLst/>
              <a:gdLst>
                <a:gd name="T0" fmla="*/ 0 w 2514"/>
                <a:gd name="T1" fmla="*/ 0 h 1762"/>
                <a:gd name="T2" fmla="*/ 0 w 2514"/>
                <a:gd name="T3" fmla="*/ 0 h 1762"/>
                <a:gd name="T4" fmla="*/ 0 w 2514"/>
                <a:gd name="T5" fmla="*/ 0 h 1762"/>
                <a:gd name="T6" fmla="*/ 0 w 2514"/>
                <a:gd name="T7" fmla="*/ 0 h 1762"/>
                <a:gd name="T8" fmla="*/ 0 w 2514"/>
                <a:gd name="T9" fmla="*/ 0 h 1762"/>
                <a:gd name="T10" fmla="*/ 0 60000 65536"/>
                <a:gd name="T11" fmla="*/ 0 60000 65536"/>
                <a:gd name="T12" fmla="*/ 0 60000 65536"/>
                <a:gd name="T13" fmla="*/ 0 60000 65536"/>
                <a:gd name="T14" fmla="*/ 0 60000 65536"/>
                <a:gd name="T15" fmla="*/ 0 w 2514"/>
                <a:gd name="T16" fmla="*/ 0 h 1762"/>
                <a:gd name="T17" fmla="*/ 2514 w 2514"/>
                <a:gd name="T18" fmla="*/ 1762 h 1762"/>
              </a:gdLst>
              <a:ahLst/>
              <a:cxnLst>
                <a:cxn ang="T10">
                  <a:pos x="T0" y="T1"/>
                </a:cxn>
                <a:cxn ang="T11">
                  <a:pos x="T2" y="T3"/>
                </a:cxn>
                <a:cxn ang="T12">
                  <a:pos x="T4" y="T5"/>
                </a:cxn>
                <a:cxn ang="T13">
                  <a:pos x="T6" y="T7"/>
                </a:cxn>
                <a:cxn ang="T14">
                  <a:pos x="T8" y="T9"/>
                </a:cxn>
              </a:cxnLst>
              <a:rect l="T15" t="T16" r="T17" b="T18"/>
              <a:pathLst>
                <a:path w="2514" h="1762">
                  <a:moveTo>
                    <a:pt x="0" y="1742"/>
                  </a:moveTo>
                  <a:lnTo>
                    <a:pt x="2476" y="0"/>
                  </a:lnTo>
                  <a:lnTo>
                    <a:pt x="2514" y="22"/>
                  </a:lnTo>
                  <a:lnTo>
                    <a:pt x="51" y="1762"/>
                  </a:lnTo>
                  <a:lnTo>
                    <a:pt x="0" y="1742"/>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63" name="Freeform 101"/>
            <p:cNvSpPr>
              <a:spLocks noChangeAspect="1"/>
            </p:cNvSpPr>
            <p:nvPr/>
          </p:nvSpPr>
          <p:spPr bwMode="gray">
            <a:xfrm>
              <a:off x="1048" y="1023"/>
              <a:ext cx="299" cy="210"/>
            </a:xfrm>
            <a:custGeom>
              <a:avLst/>
              <a:gdLst>
                <a:gd name="T0" fmla="*/ 0 w 2387"/>
                <a:gd name="T1" fmla="*/ 0 h 1676"/>
                <a:gd name="T2" fmla="*/ 0 w 2387"/>
                <a:gd name="T3" fmla="*/ 0 h 1676"/>
                <a:gd name="T4" fmla="*/ 0 w 2387"/>
                <a:gd name="T5" fmla="*/ 0 h 1676"/>
                <a:gd name="T6" fmla="*/ 0 w 2387"/>
                <a:gd name="T7" fmla="*/ 0 h 1676"/>
                <a:gd name="T8" fmla="*/ 0 w 2387"/>
                <a:gd name="T9" fmla="*/ 0 h 1676"/>
                <a:gd name="T10" fmla="*/ 0 60000 65536"/>
                <a:gd name="T11" fmla="*/ 0 60000 65536"/>
                <a:gd name="T12" fmla="*/ 0 60000 65536"/>
                <a:gd name="T13" fmla="*/ 0 60000 65536"/>
                <a:gd name="T14" fmla="*/ 0 60000 65536"/>
                <a:gd name="T15" fmla="*/ 0 w 2387"/>
                <a:gd name="T16" fmla="*/ 0 h 1676"/>
                <a:gd name="T17" fmla="*/ 2387 w 2387"/>
                <a:gd name="T18" fmla="*/ 1676 h 1676"/>
              </a:gdLst>
              <a:ahLst/>
              <a:cxnLst>
                <a:cxn ang="T10">
                  <a:pos x="T0" y="T1"/>
                </a:cxn>
                <a:cxn ang="T11">
                  <a:pos x="T2" y="T3"/>
                </a:cxn>
                <a:cxn ang="T12">
                  <a:pos x="T4" y="T5"/>
                </a:cxn>
                <a:cxn ang="T13">
                  <a:pos x="T6" y="T7"/>
                </a:cxn>
                <a:cxn ang="T14">
                  <a:pos x="T8" y="T9"/>
                </a:cxn>
              </a:cxnLst>
              <a:rect l="T15" t="T16" r="T17" b="T18"/>
              <a:pathLst>
                <a:path w="2387" h="1676">
                  <a:moveTo>
                    <a:pt x="0" y="1661"/>
                  </a:moveTo>
                  <a:lnTo>
                    <a:pt x="2357" y="0"/>
                  </a:lnTo>
                  <a:lnTo>
                    <a:pt x="2387" y="30"/>
                  </a:lnTo>
                  <a:lnTo>
                    <a:pt x="59" y="1676"/>
                  </a:lnTo>
                  <a:lnTo>
                    <a:pt x="0" y="1661"/>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64" name="Freeform 102"/>
            <p:cNvSpPr>
              <a:spLocks noChangeAspect="1"/>
            </p:cNvSpPr>
            <p:nvPr/>
          </p:nvSpPr>
          <p:spPr bwMode="gray">
            <a:xfrm>
              <a:off x="1111" y="1061"/>
              <a:ext cx="254" cy="179"/>
            </a:xfrm>
            <a:custGeom>
              <a:avLst/>
              <a:gdLst>
                <a:gd name="T0" fmla="*/ 0 w 2029"/>
                <a:gd name="T1" fmla="*/ 0 h 1429"/>
                <a:gd name="T2" fmla="*/ 0 w 2029"/>
                <a:gd name="T3" fmla="*/ 0 h 1429"/>
                <a:gd name="T4" fmla="*/ 0 w 2029"/>
                <a:gd name="T5" fmla="*/ 0 h 1429"/>
                <a:gd name="T6" fmla="*/ 0 w 2029"/>
                <a:gd name="T7" fmla="*/ 0 h 1429"/>
                <a:gd name="T8" fmla="*/ 0 w 2029"/>
                <a:gd name="T9" fmla="*/ 0 h 1429"/>
                <a:gd name="T10" fmla="*/ 0 60000 65536"/>
                <a:gd name="T11" fmla="*/ 0 60000 65536"/>
                <a:gd name="T12" fmla="*/ 0 60000 65536"/>
                <a:gd name="T13" fmla="*/ 0 60000 65536"/>
                <a:gd name="T14" fmla="*/ 0 60000 65536"/>
                <a:gd name="T15" fmla="*/ 0 w 2029"/>
                <a:gd name="T16" fmla="*/ 0 h 1429"/>
                <a:gd name="T17" fmla="*/ 2029 w 2029"/>
                <a:gd name="T18" fmla="*/ 1429 h 1429"/>
              </a:gdLst>
              <a:ahLst/>
              <a:cxnLst>
                <a:cxn ang="T10">
                  <a:pos x="T0" y="T1"/>
                </a:cxn>
                <a:cxn ang="T11">
                  <a:pos x="T2" y="T3"/>
                </a:cxn>
                <a:cxn ang="T12">
                  <a:pos x="T4" y="T5"/>
                </a:cxn>
                <a:cxn ang="T13">
                  <a:pos x="T6" y="T7"/>
                </a:cxn>
                <a:cxn ang="T14">
                  <a:pos x="T8" y="T9"/>
                </a:cxn>
              </a:cxnLst>
              <a:rect l="T15" t="T16" r="T17" b="T18"/>
              <a:pathLst>
                <a:path w="2029" h="1429">
                  <a:moveTo>
                    <a:pt x="0" y="1424"/>
                  </a:moveTo>
                  <a:lnTo>
                    <a:pt x="2024" y="0"/>
                  </a:lnTo>
                  <a:lnTo>
                    <a:pt x="2029" y="48"/>
                  </a:lnTo>
                  <a:lnTo>
                    <a:pt x="74" y="1429"/>
                  </a:lnTo>
                  <a:lnTo>
                    <a:pt x="0" y="1424"/>
                  </a:lnTo>
                  <a:close/>
                </a:path>
              </a:pathLst>
            </a:custGeom>
            <a:gradFill rotWithShape="0">
              <a:gsLst>
                <a:gs pos="0">
                  <a:srgbClr val="B2B2B2"/>
                </a:gs>
                <a:gs pos="50000">
                  <a:srgbClr val="FFFFFF"/>
                </a:gs>
                <a:gs pos="100000">
                  <a:srgbClr val="B2B2B2"/>
                </a:gs>
              </a:gsLst>
              <a:lin ang="0" scaled="1"/>
            </a:gra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65" name="Text Box 103"/>
            <p:cNvSpPr txBox="1">
              <a:spLocks noChangeArrowheads="1"/>
            </p:cNvSpPr>
            <p:nvPr/>
          </p:nvSpPr>
          <p:spPr bwMode="auto">
            <a:xfrm>
              <a:off x="778" y="828"/>
              <a:ext cx="454" cy="330"/>
            </a:xfrm>
            <a:prstGeom prst="rect">
              <a:avLst/>
            </a:prstGeom>
            <a:noFill/>
            <a:ln w="12700">
              <a:noFill/>
              <a:miter lim="800000"/>
              <a:headEnd/>
              <a:tailEnd/>
            </a:ln>
          </p:spPr>
          <p:txBody>
            <a:bodyPr>
              <a:spAutoFit/>
            </a:bodyPr>
            <a:lstStyle/>
            <a:p>
              <a:pPr algn="ctr" fontAlgn="auto">
                <a:spcBef>
                  <a:spcPts val="0"/>
                </a:spcBef>
                <a:spcAft>
                  <a:spcPts val="0"/>
                </a:spcAft>
                <a:defRPr/>
              </a:pPr>
              <a:r>
                <a:rPr lang="en-US" sz="1400" kern="0">
                  <a:solidFill>
                    <a:sysClr val="windowText" lastClr="000000"/>
                  </a:solidFill>
                  <a:latin typeface="+mn-lt"/>
                  <a:ea typeface="+mn-ea"/>
                </a:rPr>
                <a:t>Data Center</a:t>
              </a:r>
            </a:p>
          </p:txBody>
        </p:sp>
      </p:grpSp>
      <p:pic>
        <p:nvPicPr>
          <p:cNvPr id="77877" name="Picture 110"/>
          <p:cNvPicPr>
            <a:picLocks noChangeAspect="1" noChangeArrowheads="1"/>
          </p:cNvPicPr>
          <p:nvPr/>
        </p:nvPicPr>
        <p:blipFill>
          <a:blip r:embed="rId5" cstate="print"/>
          <a:srcRect/>
          <a:stretch>
            <a:fillRect/>
          </a:stretch>
        </p:blipFill>
        <p:spPr bwMode="auto">
          <a:xfrm>
            <a:off x="5422900" y="4492625"/>
            <a:ext cx="547688" cy="255588"/>
          </a:xfrm>
          <a:prstGeom prst="rect">
            <a:avLst/>
          </a:prstGeom>
          <a:noFill/>
          <a:ln w="9525">
            <a:noFill/>
            <a:miter lim="800000"/>
            <a:headEnd/>
            <a:tailEnd/>
          </a:ln>
        </p:spPr>
      </p:pic>
      <p:sp>
        <p:nvSpPr>
          <p:cNvPr id="467" name="Text Box 111"/>
          <p:cNvSpPr txBox="1">
            <a:spLocks noChangeArrowheads="1"/>
          </p:cNvSpPr>
          <p:nvPr/>
        </p:nvSpPr>
        <p:spPr bwMode="auto">
          <a:xfrm>
            <a:off x="5099050" y="3997325"/>
            <a:ext cx="1219200" cy="457200"/>
          </a:xfrm>
          <a:prstGeom prst="rect">
            <a:avLst/>
          </a:prstGeom>
          <a:noFill/>
          <a:ln w="12700">
            <a:noFill/>
            <a:miter lim="800000"/>
            <a:headEnd/>
            <a:tailEnd/>
          </a:ln>
        </p:spPr>
        <p:txBody>
          <a:bodyPr>
            <a:spAutoFit/>
          </a:bodyPr>
          <a:lstStyle/>
          <a:p>
            <a:pPr algn="ctr">
              <a:defRPr/>
            </a:pPr>
            <a:r>
              <a:rPr lang="en-US" sz="1200">
                <a:latin typeface="+mn-lt"/>
                <a:ea typeface="+mn-ea"/>
              </a:rPr>
              <a:t>FastIron</a:t>
            </a:r>
          </a:p>
          <a:p>
            <a:pPr algn="ctr">
              <a:defRPr/>
            </a:pPr>
            <a:r>
              <a:rPr lang="en-US" sz="1200">
                <a:latin typeface="+mn-lt"/>
                <a:ea typeface="+mn-ea"/>
              </a:rPr>
              <a:t>EdgeX PoE</a:t>
            </a:r>
          </a:p>
        </p:txBody>
      </p:sp>
      <p:pic>
        <p:nvPicPr>
          <p:cNvPr id="77879" name="Picture 112"/>
          <p:cNvPicPr>
            <a:picLocks noChangeAspect="1" noChangeArrowheads="1"/>
          </p:cNvPicPr>
          <p:nvPr/>
        </p:nvPicPr>
        <p:blipFill>
          <a:blip r:embed="rId6" cstate="print"/>
          <a:srcRect/>
          <a:stretch>
            <a:fillRect/>
          </a:stretch>
        </p:blipFill>
        <p:spPr bwMode="auto">
          <a:xfrm>
            <a:off x="3981450" y="3273425"/>
            <a:ext cx="450850" cy="438150"/>
          </a:xfrm>
          <a:prstGeom prst="rect">
            <a:avLst/>
          </a:prstGeom>
          <a:noFill/>
          <a:ln w="9525">
            <a:noFill/>
            <a:miter lim="800000"/>
            <a:headEnd/>
            <a:tailEnd/>
          </a:ln>
        </p:spPr>
      </p:pic>
      <p:sp>
        <p:nvSpPr>
          <p:cNvPr id="469" name="Text Box 113"/>
          <p:cNvSpPr txBox="1">
            <a:spLocks noChangeArrowheads="1"/>
          </p:cNvSpPr>
          <p:nvPr/>
        </p:nvSpPr>
        <p:spPr bwMode="auto">
          <a:xfrm>
            <a:off x="3565525" y="2730500"/>
            <a:ext cx="1295400" cy="457200"/>
          </a:xfrm>
          <a:prstGeom prst="rect">
            <a:avLst/>
          </a:prstGeom>
          <a:noFill/>
          <a:ln w="12700">
            <a:noFill/>
            <a:miter lim="800000"/>
            <a:headEnd/>
            <a:tailEnd/>
          </a:ln>
        </p:spPr>
        <p:txBody>
          <a:bodyPr>
            <a:spAutoFit/>
          </a:bodyPr>
          <a:lstStyle/>
          <a:p>
            <a:pPr algn="ctr">
              <a:defRPr/>
            </a:pPr>
            <a:r>
              <a:rPr lang="en-US" sz="1200">
                <a:latin typeface="+mn-lt"/>
                <a:ea typeface="+mn-ea"/>
              </a:rPr>
              <a:t>1 /10 GbE</a:t>
            </a:r>
          </a:p>
          <a:p>
            <a:pPr algn="ctr">
              <a:defRPr/>
            </a:pPr>
            <a:r>
              <a:rPr lang="en-US" sz="1200">
                <a:latin typeface="+mn-lt"/>
                <a:ea typeface="+mn-ea"/>
              </a:rPr>
              <a:t>FastIron SX</a:t>
            </a:r>
          </a:p>
        </p:txBody>
      </p:sp>
      <p:pic>
        <p:nvPicPr>
          <p:cNvPr id="77881" name="Picture 114"/>
          <p:cNvPicPr>
            <a:picLocks noChangeAspect="1" noChangeArrowheads="1"/>
          </p:cNvPicPr>
          <p:nvPr/>
        </p:nvPicPr>
        <p:blipFill>
          <a:blip r:embed="rId7" cstate="print"/>
          <a:srcRect/>
          <a:stretch>
            <a:fillRect/>
          </a:stretch>
        </p:blipFill>
        <p:spPr bwMode="auto">
          <a:xfrm>
            <a:off x="7113588" y="4459288"/>
            <a:ext cx="427037" cy="415925"/>
          </a:xfrm>
          <a:prstGeom prst="rect">
            <a:avLst/>
          </a:prstGeom>
          <a:noFill/>
          <a:ln w="9525">
            <a:noFill/>
            <a:miter lim="800000"/>
            <a:headEnd/>
            <a:tailEnd/>
          </a:ln>
        </p:spPr>
      </p:pic>
      <p:pic>
        <p:nvPicPr>
          <p:cNvPr id="77882" name="Picture 115"/>
          <p:cNvPicPr>
            <a:picLocks noChangeAspect="1" noChangeArrowheads="1"/>
          </p:cNvPicPr>
          <p:nvPr/>
        </p:nvPicPr>
        <p:blipFill>
          <a:blip r:embed="rId8" cstate="print"/>
          <a:srcRect/>
          <a:stretch>
            <a:fillRect/>
          </a:stretch>
        </p:blipFill>
        <p:spPr bwMode="auto">
          <a:xfrm>
            <a:off x="6718300" y="5430838"/>
            <a:ext cx="423863" cy="365125"/>
          </a:xfrm>
          <a:prstGeom prst="rect">
            <a:avLst/>
          </a:prstGeom>
          <a:noFill/>
          <a:ln w="9525">
            <a:noFill/>
            <a:miter lim="800000"/>
            <a:headEnd/>
            <a:tailEnd/>
          </a:ln>
        </p:spPr>
      </p:pic>
      <p:pic>
        <p:nvPicPr>
          <p:cNvPr id="77883" name="Picture 116"/>
          <p:cNvPicPr>
            <a:picLocks noChangeAspect="1" noChangeArrowheads="1"/>
          </p:cNvPicPr>
          <p:nvPr/>
        </p:nvPicPr>
        <p:blipFill>
          <a:blip r:embed="rId8" cstate="print"/>
          <a:srcRect/>
          <a:stretch>
            <a:fillRect/>
          </a:stretch>
        </p:blipFill>
        <p:spPr bwMode="auto">
          <a:xfrm>
            <a:off x="7494588" y="5421313"/>
            <a:ext cx="423862" cy="365125"/>
          </a:xfrm>
          <a:prstGeom prst="rect">
            <a:avLst/>
          </a:prstGeom>
          <a:noFill/>
          <a:ln w="9525">
            <a:noFill/>
            <a:miter lim="800000"/>
            <a:headEnd/>
            <a:tailEnd/>
          </a:ln>
        </p:spPr>
      </p:pic>
      <p:pic>
        <p:nvPicPr>
          <p:cNvPr id="77884" name="Picture 117"/>
          <p:cNvPicPr>
            <a:picLocks noChangeAspect="1" noChangeArrowheads="1"/>
          </p:cNvPicPr>
          <p:nvPr/>
        </p:nvPicPr>
        <p:blipFill>
          <a:blip r:embed="rId9" cstate="print"/>
          <a:srcRect/>
          <a:stretch>
            <a:fillRect/>
          </a:stretch>
        </p:blipFill>
        <p:spPr bwMode="auto">
          <a:xfrm rot="-8652681">
            <a:off x="6546850" y="5368925"/>
            <a:ext cx="320675" cy="285750"/>
          </a:xfrm>
          <a:prstGeom prst="rect">
            <a:avLst/>
          </a:prstGeom>
          <a:noFill/>
          <a:ln w="9525">
            <a:noFill/>
            <a:miter lim="800000"/>
            <a:headEnd/>
            <a:tailEnd/>
          </a:ln>
        </p:spPr>
      </p:pic>
      <p:pic>
        <p:nvPicPr>
          <p:cNvPr id="77885" name="Picture 118"/>
          <p:cNvPicPr>
            <a:picLocks noChangeAspect="1" noChangeArrowheads="1"/>
          </p:cNvPicPr>
          <p:nvPr/>
        </p:nvPicPr>
        <p:blipFill>
          <a:blip r:embed="rId9" cstate="print"/>
          <a:srcRect/>
          <a:stretch>
            <a:fillRect/>
          </a:stretch>
        </p:blipFill>
        <p:spPr bwMode="auto">
          <a:xfrm rot="-2834585">
            <a:off x="7577137" y="5346701"/>
            <a:ext cx="320675" cy="285750"/>
          </a:xfrm>
          <a:prstGeom prst="rect">
            <a:avLst/>
          </a:prstGeom>
          <a:noFill/>
          <a:ln w="9525">
            <a:noFill/>
            <a:miter lim="800000"/>
            <a:headEnd/>
            <a:tailEnd/>
          </a:ln>
        </p:spPr>
      </p:pic>
      <p:sp>
        <p:nvSpPr>
          <p:cNvPr id="475" name="Text Box 119"/>
          <p:cNvSpPr txBox="1">
            <a:spLocks noChangeArrowheads="1"/>
          </p:cNvSpPr>
          <p:nvPr/>
        </p:nvSpPr>
        <p:spPr bwMode="auto">
          <a:xfrm>
            <a:off x="6810375" y="3979863"/>
            <a:ext cx="990600" cy="461962"/>
          </a:xfrm>
          <a:prstGeom prst="rect">
            <a:avLst/>
          </a:prstGeom>
          <a:noFill/>
          <a:ln w="12700">
            <a:noFill/>
            <a:miter lim="800000"/>
            <a:headEnd/>
            <a:tailEnd/>
          </a:ln>
        </p:spPr>
        <p:txBody>
          <a:bodyPr>
            <a:spAutoFit/>
          </a:bodyPr>
          <a:lstStyle/>
          <a:p>
            <a:pPr algn="ctr">
              <a:defRPr/>
            </a:pPr>
            <a:r>
              <a:rPr lang="en-US" sz="1200">
                <a:latin typeface="+mn-lt"/>
                <a:ea typeface="+mn-ea"/>
              </a:rPr>
              <a:t>Mobility Controller </a:t>
            </a:r>
          </a:p>
        </p:txBody>
      </p:sp>
      <p:pic>
        <p:nvPicPr>
          <p:cNvPr id="77887" name="Picture 120"/>
          <p:cNvPicPr>
            <a:picLocks noChangeAspect="1" noChangeArrowheads="1"/>
          </p:cNvPicPr>
          <p:nvPr/>
        </p:nvPicPr>
        <p:blipFill>
          <a:blip r:embed="rId10" cstate="print"/>
          <a:srcRect/>
          <a:stretch>
            <a:fillRect/>
          </a:stretch>
        </p:blipFill>
        <p:spPr bwMode="auto">
          <a:xfrm>
            <a:off x="5446713" y="5664200"/>
            <a:ext cx="325437" cy="271463"/>
          </a:xfrm>
          <a:prstGeom prst="rect">
            <a:avLst/>
          </a:prstGeom>
          <a:noFill/>
          <a:ln w="9525">
            <a:noFill/>
            <a:miter lim="800000"/>
            <a:headEnd/>
            <a:tailEnd/>
          </a:ln>
        </p:spPr>
      </p:pic>
      <p:sp>
        <p:nvSpPr>
          <p:cNvPr id="477" name="Text Box 121"/>
          <p:cNvSpPr txBox="1">
            <a:spLocks noChangeArrowheads="1"/>
          </p:cNvSpPr>
          <p:nvPr/>
        </p:nvSpPr>
        <p:spPr bwMode="auto">
          <a:xfrm>
            <a:off x="6365875" y="5802313"/>
            <a:ext cx="990600" cy="396875"/>
          </a:xfrm>
          <a:prstGeom prst="rect">
            <a:avLst/>
          </a:prstGeom>
          <a:noFill/>
          <a:ln w="12700">
            <a:noFill/>
            <a:miter lim="800000"/>
            <a:headEnd/>
            <a:tailEnd/>
          </a:ln>
        </p:spPr>
        <p:txBody>
          <a:bodyPr>
            <a:spAutoFit/>
          </a:bodyPr>
          <a:lstStyle/>
          <a:p>
            <a:pPr algn="ctr">
              <a:defRPr/>
            </a:pPr>
            <a:r>
              <a:rPr lang="en-US" sz="1000">
                <a:latin typeface="+mn-lt"/>
                <a:ea typeface="+mn-ea"/>
              </a:rPr>
              <a:t>802.11g Access Point</a:t>
            </a:r>
          </a:p>
        </p:txBody>
      </p:sp>
      <p:sp>
        <p:nvSpPr>
          <p:cNvPr id="478" name="Text Box 122"/>
          <p:cNvSpPr txBox="1">
            <a:spLocks noChangeArrowheads="1"/>
          </p:cNvSpPr>
          <p:nvPr/>
        </p:nvSpPr>
        <p:spPr bwMode="auto">
          <a:xfrm>
            <a:off x="7218363" y="5807075"/>
            <a:ext cx="990600" cy="396875"/>
          </a:xfrm>
          <a:prstGeom prst="rect">
            <a:avLst/>
          </a:prstGeom>
          <a:noFill/>
          <a:ln w="12700">
            <a:noFill/>
            <a:miter lim="800000"/>
            <a:headEnd/>
            <a:tailEnd/>
          </a:ln>
        </p:spPr>
        <p:txBody>
          <a:bodyPr>
            <a:spAutoFit/>
          </a:bodyPr>
          <a:lstStyle/>
          <a:p>
            <a:pPr algn="ctr">
              <a:defRPr/>
            </a:pPr>
            <a:r>
              <a:rPr lang="en-US" sz="1000">
                <a:latin typeface="+mn-lt"/>
                <a:ea typeface="+mn-ea"/>
              </a:rPr>
              <a:t>802.11n Access Point</a:t>
            </a:r>
          </a:p>
        </p:txBody>
      </p:sp>
      <p:pic>
        <p:nvPicPr>
          <p:cNvPr id="77890" name="Picture 123"/>
          <p:cNvPicPr>
            <a:picLocks noChangeAspect="1" noChangeArrowheads="1"/>
          </p:cNvPicPr>
          <p:nvPr/>
        </p:nvPicPr>
        <p:blipFill>
          <a:blip r:embed="rId11" cstate="print"/>
          <a:srcRect/>
          <a:stretch>
            <a:fillRect/>
          </a:stretch>
        </p:blipFill>
        <p:spPr bwMode="auto">
          <a:xfrm>
            <a:off x="1098550" y="4391025"/>
            <a:ext cx="455613" cy="569913"/>
          </a:xfrm>
          <a:prstGeom prst="rect">
            <a:avLst/>
          </a:prstGeom>
          <a:noFill/>
          <a:ln w="12700">
            <a:noFill/>
            <a:miter lim="800000"/>
            <a:headEnd/>
            <a:tailEnd/>
          </a:ln>
        </p:spPr>
      </p:pic>
      <p:sp>
        <p:nvSpPr>
          <p:cNvPr id="480" name="Text Box 124"/>
          <p:cNvSpPr txBox="1">
            <a:spLocks noChangeArrowheads="1"/>
          </p:cNvSpPr>
          <p:nvPr/>
        </p:nvSpPr>
        <p:spPr bwMode="auto">
          <a:xfrm>
            <a:off x="717550" y="3895725"/>
            <a:ext cx="1238250" cy="461963"/>
          </a:xfrm>
          <a:prstGeom prst="rect">
            <a:avLst/>
          </a:prstGeom>
          <a:noFill/>
          <a:ln w="12700">
            <a:noFill/>
            <a:miter lim="800000"/>
            <a:headEnd/>
            <a:tailEnd/>
          </a:ln>
        </p:spPr>
        <p:txBody>
          <a:bodyPr>
            <a:spAutoFit/>
          </a:bodyPr>
          <a:lstStyle/>
          <a:p>
            <a:pPr algn="ctr">
              <a:defRPr/>
            </a:pPr>
            <a:r>
              <a:rPr lang="en-US" sz="1200" dirty="0" err="1">
                <a:latin typeface="+mn-lt"/>
                <a:ea typeface="+mn-ea"/>
              </a:rPr>
              <a:t>FastIron</a:t>
            </a:r>
            <a:r>
              <a:rPr lang="en-US" sz="1200" dirty="0">
                <a:latin typeface="+mn-lt"/>
                <a:ea typeface="+mn-ea"/>
              </a:rPr>
              <a:t> </a:t>
            </a:r>
          </a:p>
          <a:p>
            <a:pPr algn="ctr">
              <a:defRPr/>
            </a:pPr>
            <a:r>
              <a:rPr lang="en-US" sz="1200" dirty="0">
                <a:latin typeface="+mn-lt"/>
                <a:ea typeface="+mn-ea"/>
              </a:rPr>
              <a:t>SX1600 </a:t>
            </a:r>
            <a:r>
              <a:rPr lang="en-US" sz="1200" dirty="0" err="1">
                <a:latin typeface="+mn-lt"/>
                <a:ea typeface="+mn-ea"/>
              </a:rPr>
              <a:t>PoE</a:t>
            </a:r>
            <a:endParaRPr lang="en-US" sz="1200" dirty="0">
              <a:latin typeface="+mn-lt"/>
              <a:ea typeface="+mn-ea"/>
            </a:endParaRPr>
          </a:p>
        </p:txBody>
      </p:sp>
      <p:grpSp>
        <p:nvGrpSpPr>
          <p:cNvPr id="5" name="Group 125"/>
          <p:cNvGrpSpPr>
            <a:grpSpLocks/>
          </p:cNvGrpSpPr>
          <p:nvPr/>
        </p:nvGrpSpPr>
        <p:grpSpPr bwMode="auto">
          <a:xfrm>
            <a:off x="1031875" y="5534025"/>
            <a:ext cx="233363" cy="165100"/>
            <a:chOff x="2782" y="2832"/>
            <a:chExt cx="242" cy="171"/>
          </a:xfrm>
        </p:grpSpPr>
        <p:sp>
          <p:nvSpPr>
            <p:cNvPr id="482" name="Line 126"/>
            <p:cNvSpPr>
              <a:spLocks noChangeShapeType="1"/>
            </p:cNvSpPr>
            <p:nvPr/>
          </p:nvSpPr>
          <p:spPr bwMode="auto">
            <a:xfrm flipH="1">
              <a:off x="2854" y="2904"/>
              <a:ext cx="71" cy="95"/>
            </a:xfrm>
            <a:prstGeom prst="line">
              <a:avLst/>
            </a:prstGeom>
            <a:noFill/>
            <a:ln w="41275">
              <a:solidFill>
                <a:srgbClr val="969696"/>
              </a:solidFill>
              <a:round/>
              <a:headEnd/>
              <a:tailEnd/>
            </a:ln>
          </p:spPr>
          <p:txBody>
            <a:bodyPr wrap="none" anchor="ct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83" name="AutoShape 127"/>
            <p:cNvSpPr>
              <a:spLocks noChangeArrowheads="1"/>
            </p:cNvSpPr>
            <p:nvPr/>
          </p:nvSpPr>
          <p:spPr bwMode="auto">
            <a:xfrm rot="5400000">
              <a:off x="2856" y="2760"/>
              <a:ext cx="95" cy="240"/>
            </a:xfrm>
            <a:prstGeom prst="can">
              <a:avLst>
                <a:gd name="adj" fmla="val 62500"/>
              </a:avLst>
            </a:prstGeom>
            <a:solidFill>
              <a:srgbClr val="5F5F5F"/>
            </a:solidFill>
            <a:ln w="12700">
              <a:noFill/>
              <a:round/>
              <a:headEnd/>
              <a:tailEnd/>
            </a:ln>
          </p:spPr>
          <p:txBody>
            <a:bodyPr wrap="none" anchor="ct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84" name="Oval 128"/>
            <p:cNvSpPr>
              <a:spLocks noChangeArrowheads="1"/>
            </p:cNvSpPr>
            <p:nvPr/>
          </p:nvSpPr>
          <p:spPr bwMode="auto">
            <a:xfrm>
              <a:off x="2968" y="2839"/>
              <a:ext cx="51" cy="84"/>
            </a:xfrm>
            <a:prstGeom prst="ellipse">
              <a:avLst/>
            </a:prstGeom>
            <a:solidFill>
              <a:srgbClr val="292929"/>
            </a:solidFill>
            <a:ln w="12700">
              <a:noFill/>
              <a:round/>
              <a:headEnd/>
              <a:tailEnd/>
            </a:ln>
          </p:spPr>
          <p:txBody>
            <a:bodyPr wrap="none" anchor="ct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85" name="Line 129"/>
            <p:cNvSpPr>
              <a:spLocks noChangeShapeType="1"/>
            </p:cNvSpPr>
            <p:nvPr/>
          </p:nvSpPr>
          <p:spPr bwMode="auto">
            <a:xfrm flipH="1">
              <a:off x="2782" y="3003"/>
              <a:ext cx="175" cy="0"/>
            </a:xfrm>
            <a:prstGeom prst="line">
              <a:avLst/>
            </a:prstGeom>
            <a:noFill/>
            <a:ln w="50800">
              <a:solidFill>
                <a:srgbClr val="969696"/>
              </a:solidFill>
              <a:round/>
              <a:headEnd/>
              <a:tailEnd/>
            </a:ln>
          </p:spPr>
          <p:txBody>
            <a:bodyPr wrap="none" anchor="ctr"/>
            <a:lstStyle/>
            <a:p>
              <a:pPr fontAlgn="auto">
                <a:spcBef>
                  <a:spcPts val="0"/>
                </a:spcBef>
                <a:spcAft>
                  <a:spcPts val="0"/>
                </a:spcAft>
                <a:defRPr/>
              </a:pPr>
              <a:endParaRPr lang="en-US" sz="1800" kern="0">
                <a:solidFill>
                  <a:sysClr val="windowText" lastClr="000000"/>
                </a:solidFill>
                <a:latin typeface="+mn-lt"/>
                <a:ea typeface="+mn-ea"/>
              </a:endParaRPr>
            </a:p>
          </p:txBody>
        </p:sp>
      </p:grpSp>
      <p:grpSp>
        <p:nvGrpSpPr>
          <p:cNvPr id="6" name="Group 130"/>
          <p:cNvGrpSpPr>
            <a:grpSpLocks/>
          </p:cNvGrpSpPr>
          <p:nvPr/>
        </p:nvGrpSpPr>
        <p:grpSpPr bwMode="auto">
          <a:xfrm>
            <a:off x="1298575" y="5457825"/>
            <a:ext cx="233363" cy="165100"/>
            <a:chOff x="2782" y="2832"/>
            <a:chExt cx="242" cy="171"/>
          </a:xfrm>
        </p:grpSpPr>
        <p:sp>
          <p:nvSpPr>
            <p:cNvPr id="487" name="Line 131"/>
            <p:cNvSpPr>
              <a:spLocks noChangeShapeType="1"/>
            </p:cNvSpPr>
            <p:nvPr/>
          </p:nvSpPr>
          <p:spPr bwMode="auto">
            <a:xfrm flipH="1">
              <a:off x="2854" y="2904"/>
              <a:ext cx="71" cy="95"/>
            </a:xfrm>
            <a:prstGeom prst="line">
              <a:avLst/>
            </a:prstGeom>
            <a:noFill/>
            <a:ln w="41275">
              <a:solidFill>
                <a:srgbClr val="969696"/>
              </a:solidFill>
              <a:round/>
              <a:headEnd/>
              <a:tailEnd/>
            </a:ln>
          </p:spPr>
          <p:txBody>
            <a:bodyPr wrap="none" anchor="ct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88" name="AutoShape 132"/>
            <p:cNvSpPr>
              <a:spLocks noChangeArrowheads="1"/>
            </p:cNvSpPr>
            <p:nvPr/>
          </p:nvSpPr>
          <p:spPr bwMode="auto">
            <a:xfrm rot="5400000">
              <a:off x="2856" y="2760"/>
              <a:ext cx="95" cy="240"/>
            </a:xfrm>
            <a:prstGeom prst="can">
              <a:avLst>
                <a:gd name="adj" fmla="val 62500"/>
              </a:avLst>
            </a:prstGeom>
            <a:solidFill>
              <a:srgbClr val="5F5F5F"/>
            </a:solidFill>
            <a:ln w="12700">
              <a:noFill/>
              <a:round/>
              <a:headEnd/>
              <a:tailEnd/>
            </a:ln>
          </p:spPr>
          <p:txBody>
            <a:bodyPr wrap="none" anchor="ct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89" name="Oval 133"/>
            <p:cNvSpPr>
              <a:spLocks noChangeArrowheads="1"/>
            </p:cNvSpPr>
            <p:nvPr/>
          </p:nvSpPr>
          <p:spPr bwMode="auto">
            <a:xfrm>
              <a:off x="2968" y="2839"/>
              <a:ext cx="51" cy="84"/>
            </a:xfrm>
            <a:prstGeom prst="ellipse">
              <a:avLst/>
            </a:prstGeom>
            <a:solidFill>
              <a:srgbClr val="292929"/>
            </a:solidFill>
            <a:ln w="12700">
              <a:noFill/>
              <a:round/>
              <a:headEnd/>
              <a:tailEnd/>
            </a:ln>
          </p:spPr>
          <p:txBody>
            <a:bodyPr wrap="none" anchor="ct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90" name="Line 134"/>
            <p:cNvSpPr>
              <a:spLocks noChangeShapeType="1"/>
            </p:cNvSpPr>
            <p:nvPr/>
          </p:nvSpPr>
          <p:spPr bwMode="auto">
            <a:xfrm flipH="1">
              <a:off x="2782" y="3003"/>
              <a:ext cx="175" cy="0"/>
            </a:xfrm>
            <a:prstGeom prst="line">
              <a:avLst/>
            </a:prstGeom>
            <a:noFill/>
            <a:ln w="50800">
              <a:solidFill>
                <a:srgbClr val="969696"/>
              </a:solidFill>
              <a:round/>
              <a:headEnd/>
              <a:tailEnd/>
            </a:ln>
          </p:spPr>
          <p:txBody>
            <a:bodyPr wrap="none" anchor="ctr"/>
            <a:lstStyle/>
            <a:p>
              <a:pPr fontAlgn="auto">
                <a:spcBef>
                  <a:spcPts val="0"/>
                </a:spcBef>
                <a:spcAft>
                  <a:spcPts val="0"/>
                </a:spcAft>
                <a:defRPr/>
              </a:pPr>
              <a:endParaRPr lang="en-US" sz="1800" kern="0">
                <a:solidFill>
                  <a:sysClr val="windowText" lastClr="000000"/>
                </a:solidFill>
                <a:latin typeface="+mn-lt"/>
                <a:ea typeface="+mn-ea"/>
              </a:endParaRPr>
            </a:p>
          </p:txBody>
        </p:sp>
      </p:grpSp>
      <p:grpSp>
        <p:nvGrpSpPr>
          <p:cNvPr id="7" name="Group 135"/>
          <p:cNvGrpSpPr>
            <a:grpSpLocks/>
          </p:cNvGrpSpPr>
          <p:nvPr/>
        </p:nvGrpSpPr>
        <p:grpSpPr bwMode="auto">
          <a:xfrm>
            <a:off x="1117600" y="5753100"/>
            <a:ext cx="233363" cy="165100"/>
            <a:chOff x="2782" y="2832"/>
            <a:chExt cx="242" cy="171"/>
          </a:xfrm>
        </p:grpSpPr>
        <p:sp>
          <p:nvSpPr>
            <p:cNvPr id="492" name="Line 136"/>
            <p:cNvSpPr>
              <a:spLocks noChangeShapeType="1"/>
            </p:cNvSpPr>
            <p:nvPr/>
          </p:nvSpPr>
          <p:spPr bwMode="auto">
            <a:xfrm flipH="1">
              <a:off x="2854" y="2904"/>
              <a:ext cx="71" cy="95"/>
            </a:xfrm>
            <a:prstGeom prst="line">
              <a:avLst/>
            </a:prstGeom>
            <a:noFill/>
            <a:ln w="41275">
              <a:solidFill>
                <a:srgbClr val="969696"/>
              </a:solidFill>
              <a:round/>
              <a:headEnd/>
              <a:tailEnd/>
            </a:ln>
          </p:spPr>
          <p:txBody>
            <a:bodyPr wrap="none" anchor="ct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93" name="AutoShape 137"/>
            <p:cNvSpPr>
              <a:spLocks noChangeArrowheads="1"/>
            </p:cNvSpPr>
            <p:nvPr/>
          </p:nvSpPr>
          <p:spPr bwMode="auto">
            <a:xfrm rot="5400000">
              <a:off x="2856" y="2760"/>
              <a:ext cx="95" cy="240"/>
            </a:xfrm>
            <a:prstGeom prst="can">
              <a:avLst>
                <a:gd name="adj" fmla="val 62500"/>
              </a:avLst>
            </a:prstGeom>
            <a:solidFill>
              <a:srgbClr val="5F5F5F"/>
            </a:solidFill>
            <a:ln w="12700">
              <a:noFill/>
              <a:round/>
              <a:headEnd/>
              <a:tailEnd/>
            </a:ln>
          </p:spPr>
          <p:txBody>
            <a:bodyPr wrap="none" anchor="ct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94" name="Oval 138"/>
            <p:cNvSpPr>
              <a:spLocks noChangeArrowheads="1"/>
            </p:cNvSpPr>
            <p:nvPr/>
          </p:nvSpPr>
          <p:spPr bwMode="auto">
            <a:xfrm>
              <a:off x="2968" y="2839"/>
              <a:ext cx="51" cy="84"/>
            </a:xfrm>
            <a:prstGeom prst="ellipse">
              <a:avLst/>
            </a:prstGeom>
            <a:solidFill>
              <a:srgbClr val="292929"/>
            </a:solidFill>
            <a:ln w="12700">
              <a:noFill/>
              <a:round/>
              <a:headEnd/>
              <a:tailEnd/>
            </a:ln>
          </p:spPr>
          <p:txBody>
            <a:bodyPr wrap="none" anchor="ct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95" name="Line 139"/>
            <p:cNvSpPr>
              <a:spLocks noChangeShapeType="1"/>
            </p:cNvSpPr>
            <p:nvPr/>
          </p:nvSpPr>
          <p:spPr bwMode="auto">
            <a:xfrm flipH="1">
              <a:off x="2782" y="3003"/>
              <a:ext cx="175" cy="0"/>
            </a:xfrm>
            <a:prstGeom prst="line">
              <a:avLst/>
            </a:prstGeom>
            <a:noFill/>
            <a:ln w="50800">
              <a:solidFill>
                <a:srgbClr val="969696"/>
              </a:solidFill>
              <a:round/>
              <a:headEnd/>
              <a:tailEnd/>
            </a:ln>
          </p:spPr>
          <p:txBody>
            <a:bodyPr wrap="none" anchor="ctr"/>
            <a:lstStyle/>
            <a:p>
              <a:pPr fontAlgn="auto">
                <a:spcBef>
                  <a:spcPts val="0"/>
                </a:spcBef>
                <a:spcAft>
                  <a:spcPts val="0"/>
                </a:spcAft>
                <a:defRPr/>
              </a:pPr>
              <a:endParaRPr lang="en-US" sz="1800" kern="0">
                <a:solidFill>
                  <a:sysClr val="windowText" lastClr="000000"/>
                </a:solidFill>
                <a:latin typeface="+mn-lt"/>
                <a:ea typeface="+mn-ea"/>
              </a:endParaRPr>
            </a:p>
          </p:txBody>
        </p:sp>
      </p:grpSp>
      <p:grpSp>
        <p:nvGrpSpPr>
          <p:cNvPr id="8" name="Group 140"/>
          <p:cNvGrpSpPr>
            <a:grpSpLocks/>
          </p:cNvGrpSpPr>
          <p:nvPr/>
        </p:nvGrpSpPr>
        <p:grpSpPr bwMode="auto">
          <a:xfrm>
            <a:off x="1374775" y="5667375"/>
            <a:ext cx="233363" cy="165100"/>
            <a:chOff x="2782" y="2832"/>
            <a:chExt cx="242" cy="171"/>
          </a:xfrm>
        </p:grpSpPr>
        <p:sp>
          <p:nvSpPr>
            <p:cNvPr id="497" name="Line 141"/>
            <p:cNvSpPr>
              <a:spLocks noChangeShapeType="1"/>
            </p:cNvSpPr>
            <p:nvPr/>
          </p:nvSpPr>
          <p:spPr bwMode="auto">
            <a:xfrm flipH="1">
              <a:off x="2854" y="2904"/>
              <a:ext cx="71" cy="95"/>
            </a:xfrm>
            <a:prstGeom prst="line">
              <a:avLst/>
            </a:prstGeom>
            <a:noFill/>
            <a:ln w="41275">
              <a:solidFill>
                <a:srgbClr val="969696"/>
              </a:solidFill>
              <a:round/>
              <a:headEnd/>
              <a:tailEnd/>
            </a:ln>
          </p:spPr>
          <p:txBody>
            <a:bodyPr wrap="none" anchor="ct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98" name="AutoShape 142"/>
            <p:cNvSpPr>
              <a:spLocks noChangeArrowheads="1"/>
            </p:cNvSpPr>
            <p:nvPr/>
          </p:nvSpPr>
          <p:spPr bwMode="auto">
            <a:xfrm rot="5400000">
              <a:off x="2856" y="2760"/>
              <a:ext cx="95" cy="240"/>
            </a:xfrm>
            <a:prstGeom prst="can">
              <a:avLst>
                <a:gd name="adj" fmla="val 62500"/>
              </a:avLst>
            </a:prstGeom>
            <a:solidFill>
              <a:srgbClr val="5F5F5F"/>
            </a:solidFill>
            <a:ln w="12700">
              <a:noFill/>
              <a:round/>
              <a:headEnd/>
              <a:tailEnd/>
            </a:ln>
          </p:spPr>
          <p:txBody>
            <a:bodyPr wrap="none" anchor="ct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499" name="Oval 143"/>
            <p:cNvSpPr>
              <a:spLocks noChangeArrowheads="1"/>
            </p:cNvSpPr>
            <p:nvPr/>
          </p:nvSpPr>
          <p:spPr bwMode="auto">
            <a:xfrm>
              <a:off x="2968" y="2839"/>
              <a:ext cx="51" cy="84"/>
            </a:xfrm>
            <a:prstGeom prst="ellipse">
              <a:avLst/>
            </a:prstGeom>
            <a:solidFill>
              <a:srgbClr val="292929"/>
            </a:solidFill>
            <a:ln w="12700">
              <a:noFill/>
              <a:round/>
              <a:headEnd/>
              <a:tailEnd/>
            </a:ln>
          </p:spPr>
          <p:txBody>
            <a:bodyPr wrap="none" anchor="ct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500" name="Line 144"/>
            <p:cNvSpPr>
              <a:spLocks noChangeShapeType="1"/>
            </p:cNvSpPr>
            <p:nvPr/>
          </p:nvSpPr>
          <p:spPr bwMode="auto">
            <a:xfrm flipH="1">
              <a:off x="2782" y="3003"/>
              <a:ext cx="175" cy="0"/>
            </a:xfrm>
            <a:prstGeom prst="line">
              <a:avLst/>
            </a:prstGeom>
            <a:noFill/>
            <a:ln w="50800">
              <a:solidFill>
                <a:srgbClr val="969696"/>
              </a:solidFill>
              <a:round/>
              <a:headEnd/>
              <a:tailEnd/>
            </a:ln>
          </p:spPr>
          <p:txBody>
            <a:bodyPr wrap="none" anchor="ctr"/>
            <a:lstStyle/>
            <a:p>
              <a:pPr fontAlgn="auto">
                <a:spcBef>
                  <a:spcPts val="0"/>
                </a:spcBef>
                <a:spcAft>
                  <a:spcPts val="0"/>
                </a:spcAft>
                <a:defRPr/>
              </a:pPr>
              <a:endParaRPr lang="en-US" sz="1800" kern="0">
                <a:solidFill>
                  <a:sysClr val="windowText" lastClr="000000"/>
                </a:solidFill>
                <a:latin typeface="+mn-lt"/>
                <a:ea typeface="+mn-ea"/>
              </a:endParaRPr>
            </a:p>
          </p:txBody>
        </p:sp>
      </p:grpSp>
      <p:sp>
        <p:nvSpPr>
          <p:cNvPr id="501" name="Text Box 145"/>
          <p:cNvSpPr txBox="1">
            <a:spLocks noChangeArrowheads="1"/>
          </p:cNvSpPr>
          <p:nvPr/>
        </p:nvSpPr>
        <p:spPr bwMode="auto">
          <a:xfrm>
            <a:off x="696913" y="5902325"/>
            <a:ext cx="1219200" cy="400050"/>
          </a:xfrm>
          <a:prstGeom prst="rect">
            <a:avLst/>
          </a:prstGeom>
          <a:noFill/>
          <a:ln w="12700">
            <a:noFill/>
            <a:miter lim="800000"/>
            <a:headEnd/>
            <a:tailEnd/>
          </a:ln>
        </p:spPr>
        <p:txBody>
          <a:bodyPr>
            <a:spAutoFit/>
          </a:bodyPr>
          <a:lstStyle/>
          <a:p>
            <a:pPr algn="ctr">
              <a:defRPr/>
            </a:pPr>
            <a:r>
              <a:rPr lang="en-US" sz="1000">
                <a:latin typeface="+mn-lt"/>
                <a:ea typeface="+mn-ea"/>
              </a:rPr>
              <a:t>Surveillance Cameras</a:t>
            </a:r>
          </a:p>
        </p:txBody>
      </p:sp>
      <p:pic>
        <p:nvPicPr>
          <p:cNvPr id="77897" name="Picture 146"/>
          <p:cNvPicPr>
            <a:picLocks noChangeAspect="1" noChangeArrowheads="1"/>
          </p:cNvPicPr>
          <p:nvPr/>
        </p:nvPicPr>
        <p:blipFill>
          <a:blip r:embed="rId12" cstate="print"/>
          <a:srcRect/>
          <a:stretch>
            <a:fillRect/>
          </a:stretch>
        </p:blipFill>
        <p:spPr bwMode="auto">
          <a:xfrm>
            <a:off x="2124075" y="5681663"/>
            <a:ext cx="280988" cy="204787"/>
          </a:xfrm>
          <a:prstGeom prst="rect">
            <a:avLst/>
          </a:prstGeom>
          <a:noFill/>
          <a:ln w="9525">
            <a:noFill/>
            <a:miter lim="800000"/>
            <a:headEnd/>
            <a:tailEnd/>
          </a:ln>
        </p:spPr>
      </p:pic>
      <p:pic>
        <p:nvPicPr>
          <p:cNvPr id="77898" name="Picture 147"/>
          <p:cNvPicPr>
            <a:picLocks noChangeAspect="1" noChangeArrowheads="1"/>
          </p:cNvPicPr>
          <p:nvPr/>
        </p:nvPicPr>
        <p:blipFill>
          <a:blip r:embed="rId13" cstate="print"/>
          <a:srcRect/>
          <a:stretch>
            <a:fillRect/>
          </a:stretch>
        </p:blipFill>
        <p:spPr bwMode="auto">
          <a:xfrm>
            <a:off x="2076450" y="5426075"/>
            <a:ext cx="292100" cy="212725"/>
          </a:xfrm>
          <a:prstGeom prst="rect">
            <a:avLst/>
          </a:prstGeom>
          <a:noFill/>
          <a:ln w="9525">
            <a:noFill/>
            <a:miter lim="800000"/>
            <a:headEnd/>
            <a:tailEnd/>
          </a:ln>
        </p:spPr>
      </p:pic>
      <p:pic>
        <p:nvPicPr>
          <p:cNvPr id="77899" name="Picture 148"/>
          <p:cNvPicPr>
            <a:picLocks noChangeAspect="1" noChangeArrowheads="1"/>
          </p:cNvPicPr>
          <p:nvPr/>
        </p:nvPicPr>
        <p:blipFill>
          <a:blip r:embed="rId14" cstate="print"/>
          <a:srcRect/>
          <a:stretch>
            <a:fillRect/>
          </a:stretch>
        </p:blipFill>
        <p:spPr bwMode="auto">
          <a:xfrm>
            <a:off x="2465388" y="5332413"/>
            <a:ext cx="309562" cy="258762"/>
          </a:xfrm>
          <a:prstGeom prst="rect">
            <a:avLst/>
          </a:prstGeom>
          <a:noFill/>
          <a:ln w="9525">
            <a:noFill/>
            <a:miter lim="800000"/>
            <a:headEnd/>
            <a:tailEnd/>
          </a:ln>
        </p:spPr>
      </p:pic>
      <p:pic>
        <p:nvPicPr>
          <p:cNvPr id="77900" name="Picture 149"/>
          <p:cNvPicPr>
            <a:picLocks noChangeAspect="1" noChangeArrowheads="1"/>
          </p:cNvPicPr>
          <p:nvPr/>
        </p:nvPicPr>
        <p:blipFill>
          <a:blip r:embed="rId15" cstate="print"/>
          <a:srcRect/>
          <a:stretch>
            <a:fillRect/>
          </a:stretch>
        </p:blipFill>
        <p:spPr bwMode="auto">
          <a:xfrm>
            <a:off x="4060825" y="5564188"/>
            <a:ext cx="300038" cy="330200"/>
          </a:xfrm>
          <a:prstGeom prst="rect">
            <a:avLst/>
          </a:prstGeom>
          <a:noFill/>
          <a:ln w="9525">
            <a:noFill/>
            <a:miter lim="800000"/>
            <a:headEnd/>
            <a:tailEnd/>
          </a:ln>
        </p:spPr>
      </p:pic>
      <p:pic>
        <p:nvPicPr>
          <p:cNvPr id="77901" name="Picture 150"/>
          <p:cNvPicPr>
            <a:picLocks noChangeAspect="1" noChangeArrowheads="1"/>
          </p:cNvPicPr>
          <p:nvPr/>
        </p:nvPicPr>
        <p:blipFill>
          <a:blip r:embed="rId16" cstate="print"/>
          <a:srcRect/>
          <a:stretch>
            <a:fillRect/>
          </a:stretch>
        </p:blipFill>
        <p:spPr bwMode="auto">
          <a:xfrm>
            <a:off x="2516188" y="5603875"/>
            <a:ext cx="433387" cy="177800"/>
          </a:xfrm>
          <a:prstGeom prst="rect">
            <a:avLst/>
          </a:prstGeom>
          <a:noFill/>
          <a:ln w="9525">
            <a:noFill/>
            <a:miter lim="800000"/>
            <a:headEnd/>
            <a:tailEnd/>
          </a:ln>
        </p:spPr>
      </p:pic>
      <p:pic>
        <p:nvPicPr>
          <p:cNvPr id="77902" name="Picture 151"/>
          <p:cNvPicPr>
            <a:picLocks noChangeAspect="1" noChangeArrowheads="1"/>
          </p:cNvPicPr>
          <p:nvPr/>
        </p:nvPicPr>
        <p:blipFill>
          <a:blip r:embed="rId12" cstate="print"/>
          <a:srcRect/>
          <a:stretch>
            <a:fillRect/>
          </a:stretch>
        </p:blipFill>
        <p:spPr bwMode="auto">
          <a:xfrm>
            <a:off x="2398713" y="5816600"/>
            <a:ext cx="280987" cy="204788"/>
          </a:xfrm>
          <a:prstGeom prst="rect">
            <a:avLst/>
          </a:prstGeom>
          <a:noFill/>
          <a:ln w="9525">
            <a:noFill/>
            <a:miter lim="800000"/>
            <a:headEnd/>
            <a:tailEnd/>
          </a:ln>
        </p:spPr>
      </p:pic>
      <p:sp>
        <p:nvSpPr>
          <p:cNvPr id="508" name="Text Box 152"/>
          <p:cNvSpPr txBox="1">
            <a:spLocks noChangeArrowheads="1"/>
          </p:cNvSpPr>
          <p:nvPr/>
        </p:nvSpPr>
        <p:spPr bwMode="auto">
          <a:xfrm>
            <a:off x="1890713" y="5978525"/>
            <a:ext cx="1219200" cy="396875"/>
          </a:xfrm>
          <a:prstGeom prst="rect">
            <a:avLst/>
          </a:prstGeom>
          <a:noFill/>
          <a:ln w="12700">
            <a:noFill/>
            <a:miter lim="800000"/>
            <a:headEnd/>
            <a:tailEnd/>
          </a:ln>
        </p:spPr>
        <p:txBody>
          <a:bodyPr>
            <a:spAutoFit/>
          </a:bodyPr>
          <a:lstStyle/>
          <a:p>
            <a:pPr algn="ctr">
              <a:defRPr/>
            </a:pPr>
            <a:r>
              <a:rPr lang="en-US" sz="1000">
                <a:latin typeface="+mn-lt"/>
                <a:ea typeface="+mn-ea"/>
              </a:rPr>
              <a:t>100 MbE and</a:t>
            </a:r>
          </a:p>
          <a:p>
            <a:pPr algn="ctr">
              <a:defRPr/>
            </a:pPr>
            <a:r>
              <a:rPr lang="en-US" sz="1000">
                <a:latin typeface="+mn-lt"/>
                <a:ea typeface="+mn-ea"/>
              </a:rPr>
              <a:t>1 GbE Devices</a:t>
            </a:r>
          </a:p>
        </p:txBody>
      </p:sp>
      <p:sp>
        <p:nvSpPr>
          <p:cNvPr id="509" name="AutoShape 153"/>
          <p:cNvSpPr>
            <a:spLocks noChangeArrowheads="1"/>
          </p:cNvSpPr>
          <p:nvPr/>
        </p:nvSpPr>
        <p:spPr bwMode="auto">
          <a:xfrm rot="16200000">
            <a:off x="-183356" y="5555457"/>
            <a:ext cx="1189037" cy="457200"/>
          </a:xfrm>
          <a:prstGeom prst="downArrow">
            <a:avLst>
              <a:gd name="adj1" fmla="val 100000"/>
              <a:gd name="adj2" fmla="val 30981"/>
            </a:avLst>
          </a:prstGeom>
          <a:gradFill flip="none" rotWithShape="1">
            <a:gsLst>
              <a:gs pos="0">
                <a:schemeClr val="bg2"/>
              </a:gs>
              <a:gs pos="100000">
                <a:schemeClr val="bg2">
                  <a:lumMod val="75000"/>
                </a:schemeClr>
              </a:gs>
            </a:gsLst>
            <a:lin ang="16200000" scaled="0"/>
            <a:tileRect/>
          </a:gradFill>
          <a:ln w="12700" algn="ctr">
            <a:noFill/>
            <a:miter lim="800000"/>
            <a:headEnd/>
            <a:tailEnd/>
          </a:ln>
          <a:effectLst/>
        </p:spPr>
        <p:txBody>
          <a:bodyPr wrap="none" lIns="45720" rIns="45720" anchor="ctr" anchorCtr="1"/>
          <a:lstStyle/>
          <a:p>
            <a:pPr algn="ctr" fontAlgn="auto">
              <a:spcBef>
                <a:spcPct val="50000"/>
              </a:spcBef>
              <a:spcAft>
                <a:spcPts val="0"/>
              </a:spcAft>
              <a:defRPr/>
            </a:pPr>
            <a:r>
              <a:rPr lang="en-US" sz="1600" kern="0">
                <a:solidFill>
                  <a:srgbClr val="FFFFFF"/>
                </a:solidFill>
                <a:latin typeface="+mj-lt"/>
                <a:ea typeface="+mn-ea"/>
              </a:rPr>
              <a:t>Devices</a:t>
            </a:r>
          </a:p>
        </p:txBody>
      </p:sp>
      <p:cxnSp>
        <p:nvCxnSpPr>
          <p:cNvPr id="77905" name="AutoShape 156"/>
          <p:cNvCxnSpPr>
            <a:cxnSpLocks noChangeShapeType="1"/>
          </p:cNvCxnSpPr>
          <p:nvPr/>
        </p:nvCxnSpPr>
        <p:spPr bwMode="auto">
          <a:xfrm flipV="1">
            <a:off x="2482850" y="4786313"/>
            <a:ext cx="1588" cy="403225"/>
          </a:xfrm>
          <a:prstGeom prst="straightConnector1">
            <a:avLst/>
          </a:prstGeom>
          <a:noFill/>
          <a:ln w="31750">
            <a:solidFill>
              <a:srgbClr val="000000"/>
            </a:solidFill>
            <a:round/>
            <a:headEnd/>
            <a:tailEnd/>
          </a:ln>
        </p:spPr>
      </p:cxnSp>
      <p:pic>
        <p:nvPicPr>
          <p:cNvPr id="77906" name="Picture 157"/>
          <p:cNvPicPr>
            <a:picLocks noChangeAspect="1" noChangeArrowheads="1"/>
          </p:cNvPicPr>
          <p:nvPr/>
        </p:nvPicPr>
        <p:blipFill>
          <a:blip r:embed="rId17" cstate="print"/>
          <a:srcRect/>
          <a:stretch>
            <a:fillRect/>
          </a:stretch>
        </p:blipFill>
        <p:spPr bwMode="auto">
          <a:xfrm>
            <a:off x="2286000" y="4454525"/>
            <a:ext cx="412750" cy="401638"/>
          </a:xfrm>
          <a:prstGeom prst="rect">
            <a:avLst/>
          </a:prstGeom>
          <a:noFill/>
          <a:ln w="9525">
            <a:noFill/>
            <a:miter lim="800000"/>
            <a:headEnd/>
            <a:tailEnd/>
          </a:ln>
        </p:spPr>
      </p:pic>
      <p:pic>
        <p:nvPicPr>
          <p:cNvPr id="77907" name="Picture 158"/>
          <p:cNvPicPr>
            <a:picLocks noChangeAspect="1" noChangeArrowheads="1"/>
          </p:cNvPicPr>
          <p:nvPr/>
        </p:nvPicPr>
        <p:blipFill>
          <a:blip r:embed="rId18" cstate="print"/>
          <a:srcRect/>
          <a:stretch>
            <a:fillRect/>
          </a:stretch>
        </p:blipFill>
        <p:spPr bwMode="auto">
          <a:xfrm>
            <a:off x="3575050" y="4725988"/>
            <a:ext cx="304800" cy="115887"/>
          </a:xfrm>
          <a:prstGeom prst="rect">
            <a:avLst/>
          </a:prstGeom>
          <a:noFill/>
          <a:ln w="12700">
            <a:noFill/>
            <a:miter lim="800000"/>
            <a:headEnd/>
            <a:tailEnd/>
          </a:ln>
        </p:spPr>
      </p:pic>
      <p:cxnSp>
        <p:nvCxnSpPr>
          <p:cNvPr id="77908" name="AutoShape 159"/>
          <p:cNvCxnSpPr>
            <a:cxnSpLocks noChangeShapeType="1"/>
          </p:cNvCxnSpPr>
          <p:nvPr/>
        </p:nvCxnSpPr>
        <p:spPr bwMode="auto">
          <a:xfrm flipV="1">
            <a:off x="3336925" y="5526088"/>
            <a:ext cx="1588" cy="341312"/>
          </a:xfrm>
          <a:prstGeom prst="straightConnector1">
            <a:avLst/>
          </a:prstGeom>
          <a:noFill/>
          <a:ln w="15875">
            <a:solidFill>
              <a:srgbClr val="C0C0C0"/>
            </a:solidFill>
            <a:round/>
            <a:headEnd/>
            <a:tailEnd/>
          </a:ln>
        </p:spPr>
      </p:cxnSp>
      <p:pic>
        <p:nvPicPr>
          <p:cNvPr id="77909" name="Picture 160"/>
          <p:cNvPicPr>
            <a:picLocks noChangeAspect="1" noChangeArrowheads="1"/>
          </p:cNvPicPr>
          <p:nvPr/>
        </p:nvPicPr>
        <p:blipFill>
          <a:blip r:embed="rId19" cstate="print"/>
          <a:srcRect/>
          <a:stretch>
            <a:fillRect/>
          </a:stretch>
        </p:blipFill>
        <p:spPr bwMode="auto">
          <a:xfrm>
            <a:off x="3213100" y="5459413"/>
            <a:ext cx="273050" cy="149225"/>
          </a:xfrm>
          <a:prstGeom prst="rect">
            <a:avLst/>
          </a:prstGeom>
          <a:noFill/>
          <a:ln w="9525">
            <a:noFill/>
            <a:miter lim="800000"/>
            <a:headEnd/>
            <a:tailEnd/>
          </a:ln>
        </p:spPr>
      </p:pic>
      <p:pic>
        <p:nvPicPr>
          <p:cNvPr id="77910" name="Picture 161"/>
          <p:cNvPicPr>
            <a:picLocks noChangeAspect="1" noChangeArrowheads="1"/>
          </p:cNvPicPr>
          <p:nvPr/>
        </p:nvPicPr>
        <p:blipFill>
          <a:blip r:embed="rId20" cstate="print"/>
          <a:srcRect/>
          <a:stretch>
            <a:fillRect/>
          </a:stretch>
        </p:blipFill>
        <p:spPr bwMode="auto">
          <a:xfrm>
            <a:off x="3175000" y="5778500"/>
            <a:ext cx="279400" cy="203200"/>
          </a:xfrm>
          <a:prstGeom prst="rect">
            <a:avLst/>
          </a:prstGeom>
          <a:noFill/>
          <a:ln w="9525">
            <a:noFill/>
            <a:miter lim="800000"/>
            <a:headEnd/>
            <a:tailEnd/>
          </a:ln>
        </p:spPr>
      </p:pic>
      <p:cxnSp>
        <p:nvCxnSpPr>
          <p:cNvPr id="77911" name="AutoShape 162"/>
          <p:cNvCxnSpPr>
            <a:cxnSpLocks noChangeShapeType="1"/>
          </p:cNvCxnSpPr>
          <p:nvPr/>
        </p:nvCxnSpPr>
        <p:spPr bwMode="auto">
          <a:xfrm flipV="1">
            <a:off x="3608388" y="5521325"/>
            <a:ext cx="1587" cy="341313"/>
          </a:xfrm>
          <a:prstGeom prst="straightConnector1">
            <a:avLst/>
          </a:prstGeom>
          <a:noFill/>
          <a:ln w="15875">
            <a:solidFill>
              <a:srgbClr val="C0C0C0"/>
            </a:solidFill>
            <a:round/>
            <a:headEnd/>
            <a:tailEnd/>
          </a:ln>
        </p:spPr>
      </p:cxnSp>
      <p:pic>
        <p:nvPicPr>
          <p:cNvPr id="77912" name="Picture 163"/>
          <p:cNvPicPr>
            <a:picLocks noChangeAspect="1" noChangeArrowheads="1"/>
          </p:cNvPicPr>
          <p:nvPr/>
        </p:nvPicPr>
        <p:blipFill>
          <a:blip r:embed="rId19" cstate="print"/>
          <a:srcRect/>
          <a:stretch>
            <a:fillRect/>
          </a:stretch>
        </p:blipFill>
        <p:spPr bwMode="auto">
          <a:xfrm>
            <a:off x="3484563" y="5454650"/>
            <a:ext cx="273050" cy="149225"/>
          </a:xfrm>
          <a:prstGeom prst="rect">
            <a:avLst/>
          </a:prstGeom>
          <a:noFill/>
          <a:ln w="9525">
            <a:noFill/>
            <a:miter lim="800000"/>
            <a:headEnd/>
            <a:tailEnd/>
          </a:ln>
        </p:spPr>
      </p:pic>
      <p:pic>
        <p:nvPicPr>
          <p:cNvPr id="77913" name="Picture 164"/>
          <p:cNvPicPr>
            <a:picLocks noChangeAspect="1" noChangeArrowheads="1"/>
          </p:cNvPicPr>
          <p:nvPr/>
        </p:nvPicPr>
        <p:blipFill>
          <a:blip r:embed="rId20" cstate="print"/>
          <a:srcRect/>
          <a:stretch>
            <a:fillRect/>
          </a:stretch>
        </p:blipFill>
        <p:spPr bwMode="auto">
          <a:xfrm>
            <a:off x="3446463" y="5773738"/>
            <a:ext cx="279400" cy="203200"/>
          </a:xfrm>
          <a:prstGeom prst="rect">
            <a:avLst/>
          </a:prstGeom>
          <a:noFill/>
          <a:ln w="9525">
            <a:noFill/>
            <a:miter lim="800000"/>
            <a:headEnd/>
            <a:tailEnd/>
          </a:ln>
        </p:spPr>
      </p:pic>
      <p:cxnSp>
        <p:nvCxnSpPr>
          <p:cNvPr id="77914" name="AutoShape 165"/>
          <p:cNvCxnSpPr>
            <a:cxnSpLocks noChangeShapeType="1"/>
          </p:cNvCxnSpPr>
          <p:nvPr/>
        </p:nvCxnSpPr>
        <p:spPr bwMode="auto">
          <a:xfrm flipV="1">
            <a:off x="3879850" y="5521325"/>
            <a:ext cx="1588" cy="341313"/>
          </a:xfrm>
          <a:prstGeom prst="straightConnector1">
            <a:avLst/>
          </a:prstGeom>
          <a:noFill/>
          <a:ln w="15875">
            <a:solidFill>
              <a:srgbClr val="FF6600"/>
            </a:solidFill>
            <a:round/>
            <a:headEnd/>
            <a:tailEnd/>
          </a:ln>
        </p:spPr>
      </p:cxnSp>
      <p:pic>
        <p:nvPicPr>
          <p:cNvPr id="77915" name="Picture 166"/>
          <p:cNvPicPr>
            <a:picLocks noChangeAspect="1" noChangeArrowheads="1"/>
          </p:cNvPicPr>
          <p:nvPr/>
        </p:nvPicPr>
        <p:blipFill>
          <a:blip r:embed="rId19" cstate="print"/>
          <a:srcRect/>
          <a:stretch>
            <a:fillRect/>
          </a:stretch>
        </p:blipFill>
        <p:spPr bwMode="auto">
          <a:xfrm>
            <a:off x="3756025" y="5454650"/>
            <a:ext cx="273050" cy="149225"/>
          </a:xfrm>
          <a:prstGeom prst="rect">
            <a:avLst/>
          </a:prstGeom>
          <a:noFill/>
          <a:ln w="9525">
            <a:noFill/>
            <a:miter lim="800000"/>
            <a:headEnd/>
            <a:tailEnd/>
          </a:ln>
        </p:spPr>
      </p:pic>
      <p:pic>
        <p:nvPicPr>
          <p:cNvPr id="77916" name="Picture 167"/>
          <p:cNvPicPr>
            <a:picLocks noChangeAspect="1" noChangeArrowheads="1"/>
          </p:cNvPicPr>
          <p:nvPr/>
        </p:nvPicPr>
        <p:blipFill>
          <a:blip r:embed="rId20" cstate="print"/>
          <a:srcRect/>
          <a:stretch>
            <a:fillRect/>
          </a:stretch>
        </p:blipFill>
        <p:spPr bwMode="auto">
          <a:xfrm>
            <a:off x="3717925" y="5773738"/>
            <a:ext cx="279400" cy="203200"/>
          </a:xfrm>
          <a:prstGeom prst="rect">
            <a:avLst/>
          </a:prstGeom>
          <a:noFill/>
          <a:ln w="9525">
            <a:noFill/>
            <a:miter lim="800000"/>
            <a:headEnd/>
            <a:tailEnd/>
          </a:ln>
        </p:spPr>
      </p:pic>
      <p:sp>
        <p:nvSpPr>
          <p:cNvPr id="522" name="Text Box 168"/>
          <p:cNvSpPr txBox="1">
            <a:spLocks noChangeArrowheads="1"/>
          </p:cNvSpPr>
          <p:nvPr/>
        </p:nvSpPr>
        <p:spPr bwMode="auto">
          <a:xfrm>
            <a:off x="2984500" y="5940425"/>
            <a:ext cx="1219200" cy="396875"/>
          </a:xfrm>
          <a:prstGeom prst="rect">
            <a:avLst/>
          </a:prstGeom>
          <a:noFill/>
          <a:ln w="12700">
            <a:noFill/>
            <a:miter lim="800000"/>
            <a:headEnd/>
            <a:tailEnd/>
          </a:ln>
        </p:spPr>
        <p:txBody>
          <a:bodyPr>
            <a:spAutoFit/>
          </a:bodyPr>
          <a:lstStyle/>
          <a:p>
            <a:pPr algn="ctr">
              <a:defRPr/>
            </a:pPr>
            <a:r>
              <a:rPr lang="en-US" sz="1000">
                <a:latin typeface="+mn-lt"/>
                <a:ea typeface="+mn-ea"/>
              </a:rPr>
              <a:t>1 Gpbs </a:t>
            </a:r>
          </a:p>
          <a:p>
            <a:pPr algn="ctr">
              <a:defRPr/>
            </a:pPr>
            <a:r>
              <a:rPr lang="en-US" sz="1000">
                <a:latin typeface="+mn-lt"/>
                <a:ea typeface="+mn-ea"/>
              </a:rPr>
              <a:t>Powered Devices</a:t>
            </a:r>
          </a:p>
        </p:txBody>
      </p:sp>
      <p:sp>
        <p:nvSpPr>
          <p:cNvPr id="523" name="Text Box 169"/>
          <p:cNvSpPr txBox="1">
            <a:spLocks noChangeArrowheads="1"/>
          </p:cNvSpPr>
          <p:nvPr/>
        </p:nvSpPr>
        <p:spPr bwMode="auto">
          <a:xfrm>
            <a:off x="5080000" y="5949950"/>
            <a:ext cx="1219200" cy="396875"/>
          </a:xfrm>
          <a:prstGeom prst="rect">
            <a:avLst/>
          </a:prstGeom>
          <a:noFill/>
          <a:ln w="12700">
            <a:noFill/>
            <a:miter lim="800000"/>
            <a:headEnd/>
            <a:tailEnd/>
          </a:ln>
        </p:spPr>
        <p:txBody>
          <a:bodyPr>
            <a:spAutoFit/>
          </a:bodyPr>
          <a:lstStyle/>
          <a:p>
            <a:pPr algn="ctr">
              <a:defRPr/>
            </a:pPr>
            <a:r>
              <a:rPr lang="en-US" sz="1000">
                <a:latin typeface="+mn-lt"/>
                <a:ea typeface="+mn-ea"/>
              </a:rPr>
              <a:t>Content-rich</a:t>
            </a:r>
          </a:p>
          <a:p>
            <a:pPr algn="ctr">
              <a:defRPr/>
            </a:pPr>
            <a:r>
              <a:rPr lang="en-US" sz="1000">
                <a:latin typeface="+mn-lt"/>
                <a:ea typeface="+mn-ea"/>
              </a:rPr>
              <a:t>Video </a:t>
            </a:r>
          </a:p>
        </p:txBody>
      </p:sp>
      <p:pic>
        <p:nvPicPr>
          <p:cNvPr id="77919" name="Picture 170"/>
          <p:cNvPicPr>
            <a:picLocks noChangeAspect="1" noChangeArrowheads="1"/>
          </p:cNvPicPr>
          <p:nvPr/>
        </p:nvPicPr>
        <p:blipFill>
          <a:blip r:embed="rId10" cstate="print"/>
          <a:srcRect/>
          <a:stretch>
            <a:fillRect/>
          </a:stretch>
        </p:blipFill>
        <p:spPr bwMode="auto">
          <a:xfrm>
            <a:off x="5580063" y="5359400"/>
            <a:ext cx="325437" cy="271463"/>
          </a:xfrm>
          <a:prstGeom prst="rect">
            <a:avLst/>
          </a:prstGeom>
          <a:noFill/>
          <a:ln w="9525">
            <a:noFill/>
            <a:miter lim="800000"/>
            <a:headEnd/>
            <a:tailEnd/>
          </a:ln>
        </p:spPr>
      </p:pic>
      <p:pic>
        <p:nvPicPr>
          <p:cNvPr id="77920" name="Picture 171"/>
          <p:cNvPicPr>
            <a:picLocks noChangeAspect="1" noChangeArrowheads="1"/>
          </p:cNvPicPr>
          <p:nvPr/>
        </p:nvPicPr>
        <p:blipFill>
          <a:blip r:embed="rId10" cstate="print"/>
          <a:srcRect/>
          <a:stretch>
            <a:fillRect/>
          </a:stretch>
        </p:blipFill>
        <p:spPr bwMode="auto">
          <a:xfrm>
            <a:off x="5246688" y="5435600"/>
            <a:ext cx="325437" cy="271463"/>
          </a:xfrm>
          <a:prstGeom prst="rect">
            <a:avLst/>
          </a:prstGeom>
          <a:noFill/>
          <a:ln w="9525">
            <a:noFill/>
            <a:miter lim="800000"/>
            <a:headEnd/>
            <a:tailEnd/>
          </a:ln>
        </p:spPr>
      </p:pic>
      <p:grpSp>
        <p:nvGrpSpPr>
          <p:cNvPr id="9" name="Group 172"/>
          <p:cNvGrpSpPr>
            <a:grpSpLocks/>
          </p:cNvGrpSpPr>
          <p:nvPr/>
        </p:nvGrpSpPr>
        <p:grpSpPr bwMode="auto">
          <a:xfrm>
            <a:off x="5813425" y="5526088"/>
            <a:ext cx="296863" cy="420687"/>
            <a:chOff x="2640" y="2112"/>
            <a:chExt cx="1132" cy="1609"/>
          </a:xfrm>
        </p:grpSpPr>
        <p:sp>
          <p:nvSpPr>
            <p:cNvPr id="527" name="Freeform 173"/>
            <p:cNvSpPr>
              <a:spLocks/>
            </p:cNvSpPr>
            <p:nvPr/>
          </p:nvSpPr>
          <p:spPr bwMode="auto">
            <a:xfrm>
              <a:off x="2949" y="2331"/>
              <a:ext cx="823" cy="1390"/>
            </a:xfrm>
            <a:custGeom>
              <a:avLst/>
              <a:gdLst>
                <a:gd name="T0" fmla="*/ 0 w 7339"/>
                <a:gd name="T1" fmla="*/ 0 h 12414"/>
                <a:gd name="T2" fmla="*/ 0 w 7339"/>
                <a:gd name="T3" fmla="*/ 0 h 12414"/>
                <a:gd name="T4" fmla="*/ 0 w 7339"/>
                <a:gd name="T5" fmla="*/ 0 h 12414"/>
                <a:gd name="T6" fmla="*/ 0 w 7339"/>
                <a:gd name="T7" fmla="*/ 0 h 12414"/>
                <a:gd name="T8" fmla="*/ 0 w 7339"/>
                <a:gd name="T9" fmla="*/ 0 h 12414"/>
                <a:gd name="T10" fmla="*/ 0 60000 65536"/>
                <a:gd name="T11" fmla="*/ 0 60000 65536"/>
                <a:gd name="T12" fmla="*/ 0 60000 65536"/>
                <a:gd name="T13" fmla="*/ 0 60000 65536"/>
                <a:gd name="T14" fmla="*/ 0 60000 65536"/>
                <a:gd name="T15" fmla="*/ 0 w 7339"/>
                <a:gd name="T16" fmla="*/ 0 h 12414"/>
                <a:gd name="T17" fmla="*/ 7339 w 7339"/>
                <a:gd name="T18" fmla="*/ 12414 h 12414"/>
              </a:gdLst>
              <a:ahLst/>
              <a:cxnLst>
                <a:cxn ang="T10">
                  <a:pos x="T0" y="T1"/>
                </a:cxn>
                <a:cxn ang="T11">
                  <a:pos x="T2" y="T3"/>
                </a:cxn>
                <a:cxn ang="T12">
                  <a:pos x="T4" y="T5"/>
                </a:cxn>
                <a:cxn ang="T13">
                  <a:pos x="T6" y="T7"/>
                </a:cxn>
                <a:cxn ang="T14">
                  <a:pos x="T8" y="T9"/>
                </a:cxn>
              </a:cxnLst>
              <a:rect l="T15" t="T16" r="T17" b="T18"/>
              <a:pathLst>
                <a:path w="7339" h="12414">
                  <a:moveTo>
                    <a:pt x="7339" y="0"/>
                  </a:moveTo>
                  <a:lnTo>
                    <a:pt x="0" y="5190"/>
                  </a:lnTo>
                  <a:lnTo>
                    <a:pt x="0" y="12414"/>
                  </a:lnTo>
                  <a:lnTo>
                    <a:pt x="7339" y="7224"/>
                  </a:lnTo>
                  <a:lnTo>
                    <a:pt x="7339" y="0"/>
                  </a:lnTo>
                  <a:close/>
                </a:path>
              </a:pathLst>
            </a:custGeom>
            <a:solidFill>
              <a:srgbClr val="808080"/>
            </a:soli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528" name="Freeform 174"/>
            <p:cNvSpPr>
              <a:spLocks/>
            </p:cNvSpPr>
            <p:nvPr/>
          </p:nvSpPr>
          <p:spPr bwMode="auto">
            <a:xfrm>
              <a:off x="2640" y="2695"/>
              <a:ext cx="309" cy="1026"/>
            </a:xfrm>
            <a:custGeom>
              <a:avLst/>
              <a:gdLst>
                <a:gd name="T0" fmla="*/ 0 w 2771"/>
                <a:gd name="T1" fmla="*/ 0 h 9182"/>
                <a:gd name="T2" fmla="*/ 0 w 2771"/>
                <a:gd name="T3" fmla="*/ 0 h 9182"/>
                <a:gd name="T4" fmla="*/ 0 w 2771"/>
                <a:gd name="T5" fmla="*/ 0 h 9182"/>
                <a:gd name="T6" fmla="*/ 0 w 2771"/>
                <a:gd name="T7" fmla="*/ 0 h 9182"/>
                <a:gd name="T8" fmla="*/ 0 w 2771"/>
                <a:gd name="T9" fmla="*/ 0 h 9182"/>
                <a:gd name="T10" fmla="*/ 0 60000 65536"/>
                <a:gd name="T11" fmla="*/ 0 60000 65536"/>
                <a:gd name="T12" fmla="*/ 0 60000 65536"/>
                <a:gd name="T13" fmla="*/ 0 60000 65536"/>
                <a:gd name="T14" fmla="*/ 0 60000 65536"/>
                <a:gd name="T15" fmla="*/ 0 w 2771"/>
                <a:gd name="T16" fmla="*/ 0 h 9182"/>
                <a:gd name="T17" fmla="*/ 2771 w 2771"/>
                <a:gd name="T18" fmla="*/ 9182 h 9182"/>
              </a:gdLst>
              <a:ahLst/>
              <a:cxnLst>
                <a:cxn ang="T10">
                  <a:pos x="T0" y="T1"/>
                </a:cxn>
                <a:cxn ang="T11">
                  <a:pos x="T2" y="T3"/>
                </a:cxn>
                <a:cxn ang="T12">
                  <a:pos x="T4" y="T5"/>
                </a:cxn>
                <a:cxn ang="T13">
                  <a:pos x="T6" y="T7"/>
                </a:cxn>
                <a:cxn ang="T14">
                  <a:pos x="T8" y="T9"/>
                </a:cxn>
              </a:cxnLst>
              <a:rect l="T15" t="T16" r="T17" b="T18"/>
              <a:pathLst>
                <a:path w="2771" h="9182">
                  <a:moveTo>
                    <a:pt x="2771" y="1958"/>
                  </a:moveTo>
                  <a:lnTo>
                    <a:pt x="0" y="0"/>
                  </a:lnTo>
                  <a:lnTo>
                    <a:pt x="0" y="7223"/>
                  </a:lnTo>
                  <a:lnTo>
                    <a:pt x="2771" y="9182"/>
                  </a:lnTo>
                  <a:lnTo>
                    <a:pt x="2771" y="1958"/>
                  </a:lnTo>
                  <a:close/>
                </a:path>
              </a:pathLst>
            </a:custGeom>
            <a:solidFill>
              <a:srgbClr val="777777"/>
            </a:soli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529" name="Freeform 175"/>
            <p:cNvSpPr>
              <a:spLocks/>
            </p:cNvSpPr>
            <p:nvPr/>
          </p:nvSpPr>
          <p:spPr bwMode="auto">
            <a:xfrm>
              <a:off x="2640" y="2112"/>
              <a:ext cx="1132" cy="801"/>
            </a:xfrm>
            <a:custGeom>
              <a:avLst/>
              <a:gdLst>
                <a:gd name="T0" fmla="*/ 0 w 10110"/>
                <a:gd name="T1" fmla="*/ 0 h 7151"/>
                <a:gd name="T2" fmla="*/ 0 w 10110"/>
                <a:gd name="T3" fmla="*/ 0 h 7151"/>
                <a:gd name="T4" fmla="*/ 0 w 10110"/>
                <a:gd name="T5" fmla="*/ 0 h 7151"/>
                <a:gd name="T6" fmla="*/ 0 w 10110"/>
                <a:gd name="T7" fmla="*/ 0 h 7151"/>
                <a:gd name="T8" fmla="*/ 0 w 10110"/>
                <a:gd name="T9" fmla="*/ 0 h 7151"/>
                <a:gd name="T10" fmla="*/ 0 60000 65536"/>
                <a:gd name="T11" fmla="*/ 0 60000 65536"/>
                <a:gd name="T12" fmla="*/ 0 60000 65536"/>
                <a:gd name="T13" fmla="*/ 0 60000 65536"/>
                <a:gd name="T14" fmla="*/ 0 60000 65536"/>
                <a:gd name="T15" fmla="*/ 0 w 10110"/>
                <a:gd name="T16" fmla="*/ 0 h 7151"/>
                <a:gd name="T17" fmla="*/ 10110 w 10110"/>
                <a:gd name="T18" fmla="*/ 7151 h 7151"/>
              </a:gdLst>
              <a:ahLst/>
              <a:cxnLst>
                <a:cxn ang="T10">
                  <a:pos x="T0" y="T1"/>
                </a:cxn>
                <a:cxn ang="T11">
                  <a:pos x="T2" y="T3"/>
                </a:cxn>
                <a:cxn ang="T12">
                  <a:pos x="T4" y="T5"/>
                </a:cxn>
                <a:cxn ang="T13">
                  <a:pos x="T6" y="T7"/>
                </a:cxn>
                <a:cxn ang="T14">
                  <a:pos x="T8" y="T9"/>
                </a:cxn>
              </a:cxnLst>
              <a:rect l="T15" t="T16" r="T17" b="T18"/>
              <a:pathLst>
                <a:path w="10110" h="7151">
                  <a:moveTo>
                    <a:pt x="10110" y="1961"/>
                  </a:moveTo>
                  <a:lnTo>
                    <a:pt x="2771" y="7151"/>
                  </a:lnTo>
                  <a:lnTo>
                    <a:pt x="0" y="5193"/>
                  </a:lnTo>
                  <a:lnTo>
                    <a:pt x="7339" y="0"/>
                  </a:lnTo>
                  <a:lnTo>
                    <a:pt x="10110" y="1961"/>
                  </a:lnTo>
                  <a:close/>
                </a:path>
              </a:pathLst>
            </a:custGeom>
            <a:solidFill>
              <a:srgbClr val="B2B2B2"/>
            </a:soli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530" name="Freeform 176"/>
            <p:cNvSpPr>
              <a:spLocks noEditPoints="1"/>
            </p:cNvSpPr>
            <p:nvPr/>
          </p:nvSpPr>
          <p:spPr bwMode="auto">
            <a:xfrm>
              <a:off x="2670" y="2786"/>
              <a:ext cx="242" cy="838"/>
            </a:xfrm>
            <a:custGeom>
              <a:avLst/>
              <a:gdLst>
                <a:gd name="T0" fmla="*/ 0 w 2145"/>
                <a:gd name="T1" fmla="*/ 0 h 7500"/>
                <a:gd name="T2" fmla="*/ 0 w 2145"/>
                <a:gd name="T3" fmla="*/ 0 h 7500"/>
                <a:gd name="T4" fmla="*/ 0 w 2145"/>
                <a:gd name="T5" fmla="*/ 0 h 7500"/>
                <a:gd name="T6" fmla="*/ 0 w 2145"/>
                <a:gd name="T7" fmla="*/ 0 h 7500"/>
                <a:gd name="T8" fmla="*/ 0 w 2145"/>
                <a:gd name="T9" fmla="*/ 0 h 7500"/>
                <a:gd name="T10" fmla="*/ 0 w 2145"/>
                <a:gd name="T11" fmla="*/ 0 h 7500"/>
                <a:gd name="T12" fmla="*/ 0 w 2145"/>
                <a:gd name="T13" fmla="*/ 0 h 7500"/>
                <a:gd name="T14" fmla="*/ 0 w 2145"/>
                <a:gd name="T15" fmla="*/ 0 h 7500"/>
                <a:gd name="T16" fmla="*/ 0 w 2145"/>
                <a:gd name="T17" fmla="*/ 0 h 7500"/>
                <a:gd name="T18" fmla="*/ 0 w 2145"/>
                <a:gd name="T19" fmla="*/ 0 h 7500"/>
                <a:gd name="T20" fmla="*/ 0 w 2145"/>
                <a:gd name="T21" fmla="*/ 0 h 7500"/>
                <a:gd name="T22" fmla="*/ 0 w 2145"/>
                <a:gd name="T23" fmla="*/ 0 h 7500"/>
                <a:gd name="T24" fmla="*/ 0 w 2145"/>
                <a:gd name="T25" fmla="*/ 0 h 7500"/>
                <a:gd name="T26" fmla="*/ 0 w 2145"/>
                <a:gd name="T27" fmla="*/ 0 h 7500"/>
                <a:gd name="T28" fmla="*/ 0 w 2145"/>
                <a:gd name="T29" fmla="*/ 0 h 75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45"/>
                <a:gd name="T46" fmla="*/ 0 h 7500"/>
                <a:gd name="T47" fmla="*/ 2145 w 2145"/>
                <a:gd name="T48" fmla="*/ 7500 h 75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45" h="7500">
                  <a:moveTo>
                    <a:pt x="2145" y="2900"/>
                  </a:moveTo>
                  <a:lnTo>
                    <a:pt x="0" y="1384"/>
                  </a:lnTo>
                  <a:lnTo>
                    <a:pt x="0" y="859"/>
                  </a:lnTo>
                  <a:lnTo>
                    <a:pt x="2145" y="2378"/>
                  </a:lnTo>
                  <a:lnTo>
                    <a:pt x="2145" y="2900"/>
                  </a:lnTo>
                  <a:close/>
                  <a:moveTo>
                    <a:pt x="2145" y="2154"/>
                  </a:moveTo>
                  <a:lnTo>
                    <a:pt x="2145" y="1516"/>
                  </a:lnTo>
                  <a:lnTo>
                    <a:pt x="0" y="0"/>
                  </a:lnTo>
                  <a:lnTo>
                    <a:pt x="0" y="635"/>
                  </a:lnTo>
                  <a:lnTo>
                    <a:pt x="2145" y="2154"/>
                  </a:lnTo>
                  <a:close/>
                  <a:moveTo>
                    <a:pt x="0" y="1608"/>
                  </a:moveTo>
                  <a:lnTo>
                    <a:pt x="0" y="5983"/>
                  </a:lnTo>
                  <a:lnTo>
                    <a:pt x="2145" y="7500"/>
                  </a:lnTo>
                  <a:lnTo>
                    <a:pt x="2145" y="3127"/>
                  </a:lnTo>
                  <a:lnTo>
                    <a:pt x="0" y="1608"/>
                  </a:lnTo>
                  <a:close/>
                </a:path>
              </a:pathLst>
            </a:custGeom>
            <a:solidFill>
              <a:srgbClr val="98979B"/>
            </a:soli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531" name="Freeform 177"/>
            <p:cNvSpPr>
              <a:spLocks/>
            </p:cNvSpPr>
            <p:nvPr/>
          </p:nvSpPr>
          <p:spPr bwMode="auto">
            <a:xfrm>
              <a:off x="2761" y="3436"/>
              <a:ext cx="30" cy="43"/>
            </a:xfrm>
            <a:custGeom>
              <a:avLst/>
              <a:gdLst>
                <a:gd name="T0" fmla="*/ 0 w 106"/>
                <a:gd name="T1" fmla="*/ 0 h 159"/>
                <a:gd name="T2" fmla="*/ 0 w 106"/>
                <a:gd name="T3" fmla="*/ 0 h 159"/>
                <a:gd name="T4" fmla="*/ 0 w 106"/>
                <a:gd name="T5" fmla="*/ 0 h 159"/>
                <a:gd name="T6" fmla="*/ 0 w 106"/>
                <a:gd name="T7" fmla="*/ 0 h 159"/>
                <a:gd name="T8" fmla="*/ 0 w 106"/>
                <a:gd name="T9" fmla="*/ 0 h 159"/>
                <a:gd name="T10" fmla="*/ 0 60000 65536"/>
                <a:gd name="T11" fmla="*/ 0 60000 65536"/>
                <a:gd name="T12" fmla="*/ 0 60000 65536"/>
                <a:gd name="T13" fmla="*/ 0 60000 65536"/>
                <a:gd name="T14" fmla="*/ 0 60000 65536"/>
                <a:gd name="T15" fmla="*/ 0 w 106"/>
                <a:gd name="T16" fmla="*/ 0 h 159"/>
                <a:gd name="T17" fmla="*/ 106 w 106"/>
                <a:gd name="T18" fmla="*/ 159 h 159"/>
              </a:gdLst>
              <a:ahLst/>
              <a:cxnLst>
                <a:cxn ang="T10">
                  <a:pos x="T0" y="T1"/>
                </a:cxn>
                <a:cxn ang="T11">
                  <a:pos x="T2" y="T3"/>
                </a:cxn>
                <a:cxn ang="T12">
                  <a:pos x="T4" y="T5"/>
                </a:cxn>
                <a:cxn ang="T13">
                  <a:pos x="T6" y="T7"/>
                </a:cxn>
                <a:cxn ang="T14">
                  <a:pos x="T8" y="T9"/>
                </a:cxn>
              </a:cxnLst>
              <a:rect l="T15" t="T16" r="T17" b="T18"/>
              <a:pathLst>
                <a:path w="106" h="159">
                  <a:moveTo>
                    <a:pt x="93" y="66"/>
                  </a:moveTo>
                  <a:cubicBezTo>
                    <a:pt x="106" y="106"/>
                    <a:pt x="99" y="144"/>
                    <a:pt x="77" y="151"/>
                  </a:cubicBezTo>
                  <a:cubicBezTo>
                    <a:pt x="55" y="159"/>
                    <a:pt x="26" y="132"/>
                    <a:pt x="13" y="93"/>
                  </a:cubicBezTo>
                  <a:cubicBezTo>
                    <a:pt x="0" y="53"/>
                    <a:pt x="7" y="15"/>
                    <a:pt x="29" y="7"/>
                  </a:cubicBezTo>
                  <a:cubicBezTo>
                    <a:pt x="51" y="0"/>
                    <a:pt x="80" y="26"/>
                    <a:pt x="93" y="66"/>
                  </a:cubicBezTo>
                  <a:close/>
                </a:path>
              </a:pathLst>
            </a:custGeom>
            <a:solidFill>
              <a:srgbClr val="DEDEE0"/>
            </a:soli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sp>
          <p:nvSpPr>
            <p:cNvPr id="532" name="Freeform 178"/>
            <p:cNvSpPr>
              <a:spLocks noEditPoints="1"/>
            </p:cNvSpPr>
            <p:nvPr/>
          </p:nvSpPr>
          <p:spPr bwMode="auto">
            <a:xfrm>
              <a:off x="2743" y="3296"/>
              <a:ext cx="67" cy="103"/>
            </a:xfrm>
            <a:custGeom>
              <a:avLst/>
              <a:gdLst>
                <a:gd name="T0" fmla="*/ 0 w 263"/>
                <a:gd name="T1" fmla="*/ 0 h 385"/>
                <a:gd name="T2" fmla="*/ 0 w 263"/>
                <a:gd name="T3" fmla="*/ 0 h 385"/>
                <a:gd name="T4" fmla="*/ 0 w 263"/>
                <a:gd name="T5" fmla="*/ 0 h 385"/>
                <a:gd name="T6" fmla="*/ 0 w 263"/>
                <a:gd name="T7" fmla="*/ 0 h 385"/>
                <a:gd name="T8" fmla="*/ 0 w 263"/>
                <a:gd name="T9" fmla="*/ 0 h 385"/>
                <a:gd name="T10" fmla="*/ 0 w 263"/>
                <a:gd name="T11" fmla="*/ 0 h 385"/>
                <a:gd name="T12" fmla="*/ 0 w 263"/>
                <a:gd name="T13" fmla="*/ 0 h 385"/>
                <a:gd name="T14" fmla="*/ 0 w 263"/>
                <a:gd name="T15" fmla="*/ 0 h 385"/>
                <a:gd name="T16" fmla="*/ 0 w 263"/>
                <a:gd name="T17" fmla="*/ 0 h 385"/>
                <a:gd name="T18" fmla="*/ 0 w 263"/>
                <a:gd name="T19" fmla="*/ 0 h 385"/>
                <a:gd name="T20" fmla="*/ 0 w 263"/>
                <a:gd name="T21" fmla="*/ 0 h 385"/>
                <a:gd name="T22" fmla="*/ 0 w 263"/>
                <a:gd name="T23" fmla="*/ 0 h 385"/>
                <a:gd name="T24" fmla="*/ 0 w 263"/>
                <a:gd name="T25" fmla="*/ 0 h 385"/>
                <a:gd name="T26" fmla="*/ 0 w 263"/>
                <a:gd name="T27" fmla="*/ 0 h 385"/>
                <a:gd name="T28" fmla="*/ 0 w 263"/>
                <a:gd name="T29" fmla="*/ 0 h 385"/>
                <a:gd name="T30" fmla="*/ 0 w 263"/>
                <a:gd name="T31" fmla="*/ 0 h 385"/>
                <a:gd name="T32" fmla="*/ 0 w 263"/>
                <a:gd name="T33" fmla="*/ 0 h 385"/>
                <a:gd name="T34" fmla="*/ 0 w 263"/>
                <a:gd name="T35" fmla="*/ 0 h 385"/>
                <a:gd name="T36" fmla="*/ 0 w 263"/>
                <a:gd name="T37" fmla="*/ 0 h 385"/>
                <a:gd name="T38" fmla="*/ 0 w 263"/>
                <a:gd name="T39" fmla="*/ 0 h 385"/>
                <a:gd name="T40" fmla="*/ 0 w 263"/>
                <a:gd name="T41" fmla="*/ 0 h 385"/>
                <a:gd name="T42" fmla="*/ 0 w 263"/>
                <a:gd name="T43" fmla="*/ 0 h 38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3"/>
                <a:gd name="T67" fmla="*/ 0 h 385"/>
                <a:gd name="T68" fmla="*/ 263 w 263"/>
                <a:gd name="T69" fmla="*/ 385 h 38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3" h="385">
                  <a:moveTo>
                    <a:pt x="72" y="7"/>
                  </a:moveTo>
                  <a:cubicBezTo>
                    <a:pt x="51" y="14"/>
                    <a:pt x="34" y="30"/>
                    <a:pt x="22" y="53"/>
                  </a:cubicBezTo>
                  <a:cubicBezTo>
                    <a:pt x="0" y="97"/>
                    <a:pt x="0" y="163"/>
                    <a:pt x="22" y="230"/>
                  </a:cubicBezTo>
                  <a:cubicBezTo>
                    <a:pt x="44" y="297"/>
                    <a:pt x="84" y="349"/>
                    <a:pt x="129" y="372"/>
                  </a:cubicBezTo>
                  <a:cubicBezTo>
                    <a:pt x="152" y="383"/>
                    <a:pt x="175" y="385"/>
                    <a:pt x="196" y="378"/>
                  </a:cubicBezTo>
                  <a:cubicBezTo>
                    <a:pt x="217" y="371"/>
                    <a:pt x="234" y="355"/>
                    <a:pt x="246" y="332"/>
                  </a:cubicBezTo>
                  <a:cubicBezTo>
                    <a:pt x="257" y="310"/>
                    <a:pt x="263" y="282"/>
                    <a:pt x="263" y="252"/>
                  </a:cubicBezTo>
                  <a:cubicBezTo>
                    <a:pt x="263" y="222"/>
                    <a:pt x="257" y="188"/>
                    <a:pt x="246" y="155"/>
                  </a:cubicBezTo>
                  <a:cubicBezTo>
                    <a:pt x="224" y="89"/>
                    <a:pt x="184" y="36"/>
                    <a:pt x="139" y="14"/>
                  </a:cubicBezTo>
                  <a:cubicBezTo>
                    <a:pt x="116" y="2"/>
                    <a:pt x="93" y="0"/>
                    <a:pt x="72" y="7"/>
                  </a:cubicBezTo>
                  <a:close/>
                  <a:moveTo>
                    <a:pt x="147" y="334"/>
                  </a:moveTo>
                  <a:cubicBezTo>
                    <a:pt x="113" y="317"/>
                    <a:pt x="80" y="271"/>
                    <a:pt x="62" y="217"/>
                  </a:cubicBezTo>
                  <a:cubicBezTo>
                    <a:pt x="43" y="162"/>
                    <a:pt x="42" y="105"/>
                    <a:pt x="59" y="71"/>
                  </a:cubicBezTo>
                  <a:cubicBezTo>
                    <a:pt x="66" y="58"/>
                    <a:pt x="75" y="50"/>
                    <a:pt x="85" y="47"/>
                  </a:cubicBezTo>
                  <a:cubicBezTo>
                    <a:pt x="96" y="43"/>
                    <a:pt x="108" y="44"/>
                    <a:pt x="121" y="51"/>
                  </a:cubicBezTo>
                  <a:cubicBezTo>
                    <a:pt x="155" y="68"/>
                    <a:pt x="188" y="113"/>
                    <a:pt x="206" y="168"/>
                  </a:cubicBezTo>
                  <a:cubicBezTo>
                    <a:pt x="206" y="168"/>
                    <a:pt x="206" y="168"/>
                    <a:pt x="206" y="168"/>
                  </a:cubicBezTo>
                  <a:cubicBezTo>
                    <a:pt x="225" y="224"/>
                    <a:pt x="226" y="279"/>
                    <a:pt x="209" y="313"/>
                  </a:cubicBezTo>
                  <a:cubicBezTo>
                    <a:pt x="202" y="327"/>
                    <a:pt x="193" y="335"/>
                    <a:pt x="183" y="339"/>
                  </a:cubicBezTo>
                  <a:cubicBezTo>
                    <a:pt x="172" y="342"/>
                    <a:pt x="161" y="341"/>
                    <a:pt x="147" y="334"/>
                  </a:cubicBezTo>
                  <a:close/>
                  <a:moveTo>
                    <a:pt x="246" y="155"/>
                  </a:moveTo>
                  <a:cubicBezTo>
                    <a:pt x="246" y="155"/>
                    <a:pt x="246" y="155"/>
                    <a:pt x="246" y="155"/>
                  </a:cubicBezTo>
                  <a:close/>
                </a:path>
              </a:pathLst>
            </a:custGeom>
            <a:solidFill>
              <a:srgbClr val="DEDEE0"/>
            </a:solidFill>
            <a:ln w="9525">
              <a:noFill/>
              <a:round/>
              <a:headEnd/>
              <a:tailEnd/>
            </a:ln>
          </p:spPr>
          <p:txBody>
            <a:bodyPr/>
            <a:lstStyle/>
            <a:p>
              <a:pPr fontAlgn="auto">
                <a:spcBef>
                  <a:spcPts val="0"/>
                </a:spcBef>
                <a:spcAft>
                  <a:spcPts val="0"/>
                </a:spcAft>
                <a:defRPr/>
              </a:pPr>
              <a:endParaRPr lang="en-US" sz="1800" kern="0">
                <a:solidFill>
                  <a:sysClr val="windowText" lastClr="000000"/>
                </a:solidFill>
                <a:latin typeface="+mn-lt"/>
                <a:ea typeface="+mn-ea"/>
              </a:endParaRPr>
            </a:p>
          </p:txBody>
        </p:sp>
      </p:grpSp>
      <p:cxnSp>
        <p:nvCxnSpPr>
          <p:cNvPr id="77922" name="AutoShape 16"/>
          <p:cNvCxnSpPr>
            <a:cxnSpLocks noChangeShapeType="1"/>
          </p:cNvCxnSpPr>
          <p:nvPr/>
        </p:nvCxnSpPr>
        <p:spPr bwMode="auto">
          <a:xfrm rot="10800000">
            <a:off x="3975100" y="5254625"/>
            <a:ext cx="582613" cy="454025"/>
          </a:xfrm>
          <a:prstGeom prst="straightConnector1">
            <a:avLst/>
          </a:prstGeom>
          <a:noFill/>
          <a:ln w="15875">
            <a:solidFill>
              <a:srgbClr val="0000FF"/>
            </a:solidFill>
            <a:round/>
            <a:headEnd/>
            <a:tailEnd/>
          </a:ln>
        </p:spPr>
      </p:cxnSp>
      <p:pic>
        <p:nvPicPr>
          <p:cNvPr id="77923" name="Picture 116"/>
          <p:cNvPicPr>
            <a:picLocks noChangeAspect="1" noChangeArrowheads="1"/>
          </p:cNvPicPr>
          <p:nvPr/>
        </p:nvPicPr>
        <p:blipFill>
          <a:blip r:embed="rId8" cstate="print"/>
          <a:srcRect/>
          <a:stretch>
            <a:fillRect/>
          </a:stretch>
        </p:blipFill>
        <p:spPr bwMode="auto">
          <a:xfrm>
            <a:off x="4403725" y="5478463"/>
            <a:ext cx="423863" cy="365125"/>
          </a:xfrm>
          <a:prstGeom prst="rect">
            <a:avLst/>
          </a:prstGeom>
          <a:noFill/>
          <a:ln w="9525">
            <a:noFill/>
            <a:miter lim="800000"/>
            <a:headEnd/>
            <a:tailEnd/>
          </a:ln>
        </p:spPr>
      </p:pic>
      <p:pic>
        <p:nvPicPr>
          <p:cNvPr id="77924" name="Picture 118"/>
          <p:cNvPicPr>
            <a:picLocks noChangeAspect="1" noChangeArrowheads="1"/>
          </p:cNvPicPr>
          <p:nvPr/>
        </p:nvPicPr>
        <p:blipFill>
          <a:blip r:embed="rId9" cstate="print"/>
          <a:srcRect/>
          <a:stretch>
            <a:fillRect/>
          </a:stretch>
        </p:blipFill>
        <p:spPr bwMode="auto">
          <a:xfrm rot="-2834585">
            <a:off x="4795837" y="5348288"/>
            <a:ext cx="320675" cy="285750"/>
          </a:xfrm>
          <a:prstGeom prst="rect">
            <a:avLst/>
          </a:prstGeom>
          <a:noFill/>
          <a:ln w="9525">
            <a:noFill/>
            <a:miter lim="800000"/>
            <a:headEnd/>
            <a:tailEnd/>
          </a:ln>
        </p:spPr>
      </p:pic>
      <p:sp>
        <p:nvSpPr>
          <p:cNvPr id="536" name="Text Box 122"/>
          <p:cNvSpPr txBox="1">
            <a:spLocks noChangeArrowheads="1"/>
          </p:cNvSpPr>
          <p:nvPr/>
        </p:nvSpPr>
        <p:spPr bwMode="auto">
          <a:xfrm>
            <a:off x="4127500" y="5864225"/>
            <a:ext cx="990600" cy="549275"/>
          </a:xfrm>
          <a:prstGeom prst="rect">
            <a:avLst/>
          </a:prstGeom>
          <a:noFill/>
          <a:ln w="12700">
            <a:noFill/>
            <a:miter lim="800000"/>
            <a:headEnd/>
            <a:tailEnd/>
          </a:ln>
        </p:spPr>
        <p:txBody>
          <a:bodyPr>
            <a:spAutoFit/>
          </a:bodyPr>
          <a:lstStyle/>
          <a:p>
            <a:pPr algn="ctr">
              <a:defRPr/>
            </a:pPr>
            <a:r>
              <a:rPr lang="en-US" sz="1000">
                <a:latin typeface="+mn-lt"/>
                <a:ea typeface="+mn-ea"/>
              </a:rPr>
              <a:t>802.11n Access Point</a:t>
            </a:r>
          </a:p>
          <a:p>
            <a:pPr algn="ctr">
              <a:defRPr/>
            </a:pPr>
            <a:r>
              <a:rPr lang="en-US" sz="1000">
                <a:latin typeface="+mn-lt"/>
                <a:ea typeface="+mn-ea"/>
              </a:rPr>
              <a:t>(PoE+)</a:t>
            </a:r>
          </a:p>
        </p:txBody>
      </p:sp>
      <p:cxnSp>
        <p:nvCxnSpPr>
          <p:cNvPr id="77926" name="AutoShape 30"/>
          <p:cNvCxnSpPr>
            <a:cxnSpLocks noChangeShapeType="1"/>
          </p:cNvCxnSpPr>
          <p:nvPr/>
        </p:nvCxnSpPr>
        <p:spPr bwMode="auto">
          <a:xfrm flipV="1">
            <a:off x="8054975" y="2339975"/>
            <a:ext cx="1588" cy="323850"/>
          </a:xfrm>
          <a:prstGeom prst="straightConnector1">
            <a:avLst/>
          </a:prstGeom>
          <a:noFill/>
          <a:ln w="19050">
            <a:solidFill>
              <a:srgbClr val="000000"/>
            </a:solidFill>
            <a:round/>
            <a:headEnd/>
            <a:tailEnd/>
          </a:ln>
        </p:spPr>
      </p:cxnSp>
      <p:sp>
        <p:nvSpPr>
          <p:cNvPr id="538" name="Text Box 31"/>
          <p:cNvSpPr txBox="1">
            <a:spLocks noChangeArrowheads="1"/>
          </p:cNvSpPr>
          <p:nvPr/>
        </p:nvSpPr>
        <p:spPr bwMode="auto">
          <a:xfrm>
            <a:off x="8151813" y="2363788"/>
            <a:ext cx="1081087" cy="274637"/>
          </a:xfrm>
          <a:prstGeom prst="rect">
            <a:avLst/>
          </a:prstGeom>
          <a:noFill/>
          <a:ln w="12700">
            <a:noFill/>
            <a:miter lim="800000"/>
            <a:headEnd/>
            <a:tailEnd/>
          </a:ln>
        </p:spPr>
        <p:txBody>
          <a:bodyPr>
            <a:spAutoFit/>
          </a:bodyPr>
          <a:lstStyle/>
          <a:p>
            <a:pPr>
              <a:spcBef>
                <a:spcPct val="50000"/>
              </a:spcBef>
              <a:defRPr/>
            </a:pPr>
            <a:r>
              <a:rPr lang="en-US" sz="1200">
                <a:latin typeface="+mn-lt"/>
                <a:ea typeface="+mn-ea"/>
              </a:rPr>
              <a:t>1 GbE</a:t>
            </a:r>
          </a:p>
        </p:txBody>
      </p:sp>
      <p:cxnSp>
        <p:nvCxnSpPr>
          <p:cNvPr id="77928" name="AutoShape 32"/>
          <p:cNvCxnSpPr>
            <a:cxnSpLocks noChangeShapeType="1"/>
          </p:cNvCxnSpPr>
          <p:nvPr/>
        </p:nvCxnSpPr>
        <p:spPr bwMode="auto">
          <a:xfrm flipV="1">
            <a:off x="8054975" y="2797175"/>
            <a:ext cx="1588" cy="323850"/>
          </a:xfrm>
          <a:prstGeom prst="straightConnector1">
            <a:avLst/>
          </a:prstGeom>
          <a:noFill/>
          <a:ln w="19050">
            <a:solidFill>
              <a:srgbClr val="FF6600"/>
            </a:solidFill>
            <a:round/>
            <a:headEnd/>
            <a:tailEnd/>
          </a:ln>
        </p:spPr>
      </p:cxnSp>
      <p:sp>
        <p:nvSpPr>
          <p:cNvPr id="540" name="Text Box 33"/>
          <p:cNvSpPr txBox="1">
            <a:spLocks noChangeArrowheads="1"/>
          </p:cNvSpPr>
          <p:nvPr/>
        </p:nvSpPr>
        <p:spPr bwMode="auto">
          <a:xfrm>
            <a:off x="8151813" y="2820988"/>
            <a:ext cx="1081087" cy="274637"/>
          </a:xfrm>
          <a:prstGeom prst="rect">
            <a:avLst/>
          </a:prstGeom>
          <a:noFill/>
          <a:ln w="12700">
            <a:noFill/>
            <a:miter lim="800000"/>
            <a:headEnd/>
            <a:tailEnd/>
          </a:ln>
        </p:spPr>
        <p:txBody>
          <a:bodyPr>
            <a:spAutoFit/>
          </a:bodyPr>
          <a:lstStyle/>
          <a:p>
            <a:pPr>
              <a:spcBef>
                <a:spcPct val="50000"/>
              </a:spcBef>
              <a:defRPr/>
            </a:pPr>
            <a:r>
              <a:rPr lang="en-US" sz="1200">
                <a:latin typeface="+mn-lt"/>
                <a:ea typeface="+mn-ea"/>
              </a:rPr>
              <a:t>1 GbE PoE</a:t>
            </a:r>
          </a:p>
        </p:txBody>
      </p:sp>
      <p:sp>
        <p:nvSpPr>
          <p:cNvPr id="541" name="Text Box 34"/>
          <p:cNvSpPr txBox="1">
            <a:spLocks noChangeArrowheads="1"/>
          </p:cNvSpPr>
          <p:nvPr/>
        </p:nvSpPr>
        <p:spPr bwMode="auto">
          <a:xfrm>
            <a:off x="8151813" y="3279775"/>
            <a:ext cx="1081087" cy="274638"/>
          </a:xfrm>
          <a:prstGeom prst="rect">
            <a:avLst/>
          </a:prstGeom>
          <a:noFill/>
          <a:ln w="12700">
            <a:noFill/>
            <a:miter lim="800000"/>
            <a:headEnd/>
            <a:tailEnd/>
          </a:ln>
        </p:spPr>
        <p:txBody>
          <a:bodyPr>
            <a:spAutoFit/>
          </a:bodyPr>
          <a:lstStyle/>
          <a:p>
            <a:pPr>
              <a:spcBef>
                <a:spcPct val="50000"/>
              </a:spcBef>
              <a:defRPr/>
            </a:pPr>
            <a:r>
              <a:rPr lang="en-US" sz="1200">
                <a:latin typeface="+mn-lt"/>
                <a:ea typeface="+mn-ea"/>
              </a:rPr>
              <a:t>10 GbE</a:t>
            </a:r>
          </a:p>
        </p:txBody>
      </p:sp>
      <p:cxnSp>
        <p:nvCxnSpPr>
          <p:cNvPr id="77931" name="AutoShape 35"/>
          <p:cNvCxnSpPr>
            <a:cxnSpLocks noChangeShapeType="1"/>
          </p:cNvCxnSpPr>
          <p:nvPr/>
        </p:nvCxnSpPr>
        <p:spPr bwMode="auto">
          <a:xfrm flipV="1">
            <a:off x="8053388" y="3254375"/>
            <a:ext cx="1587" cy="323850"/>
          </a:xfrm>
          <a:prstGeom prst="straightConnector1">
            <a:avLst/>
          </a:prstGeom>
          <a:noFill/>
          <a:ln w="57150">
            <a:solidFill>
              <a:srgbClr val="FF0000">
                <a:alpha val="79999"/>
              </a:srgbClr>
            </a:solidFill>
            <a:round/>
            <a:headEnd/>
            <a:tailEnd/>
          </a:ln>
        </p:spPr>
      </p:cxnSp>
      <p:cxnSp>
        <p:nvCxnSpPr>
          <p:cNvPr id="77932" name="AutoShape 36"/>
          <p:cNvCxnSpPr>
            <a:cxnSpLocks noChangeShapeType="1"/>
          </p:cNvCxnSpPr>
          <p:nvPr/>
        </p:nvCxnSpPr>
        <p:spPr bwMode="auto">
          <a:xfrm flipV="1">
            <a:off x="8054975" y="1444625"/>
            <a:ext cx="1588" cy="323850"/>
          </a:xfrm>
          <a:prstGeom prst="straightConnector1">
            <a:avLst/>
          </a:prstGeom>
          <a:noFill/>
          <a:ln w="19050">
            <a:solidFill>
              <a:srgbClr val="969696"/>
            </a:solidFill>
            <a:round/>
            <a:headEnd/>
            <a:tailEnd/>
          </a:ln>
        </p:spPr>
      </p:cxnSp>
      <p:sp>
        <p:nvSpPr>
          <p:cNvPr id="544" name="Text Box 37"/>
          <p:cNvSpPr txBox="1">
            <a:spLocks noChangeArrowheads="1"/>
          </p:cNvSpPr>
          <p:nvPr/>
        </p:nvSpPr>
        <p:spPr bwMode="auto">
          <a:xfrm>
            <a:off x="8151813" y="1468438"/>
            <a:ext cx="1081087" cy="274637"/>
          </a:xfrm>
          <a:prstGeom prst="rect">
            <a:avLst/>
          </a:prstGeom>
          <a:noFill/>
          <a:ln w="12700">
            <a:noFill/>
            <a:miter lim="800000"/>
            <a:headEnd/>
            <a:tailEnd/>
          </a:ln>
        </p:spPr>
        <p:txBody>
          <a:bodyPr>
            <a:spAutoFit/>
          </a:bodyPr>
          <a:lstStyle/>
          <a:p>
            <a:pPr>
              <a:spcBef>
                <a:spcPct val="50000"/>
              </a:spcBef>
              <a:defRPr/>
            </a:pPr>
            <a:r>
              <a:rPr lang="en-US" sz="1200">
                <a:latin typeface="+mn-lt"/>
                <a:ea typeface="+mn-ea"/>
              </a:rPr>
              <a:t>100 MbE</a:t>
            </a:r>
          </a:p>
        </p:txBody>
      </p:sp>
      <p:cxnSp>
        <p:nvCxnSpPr>
          <p:cNvPr id="77934" name="AutoShape 38"/>
          <p:cNvCxnSpPr>
            <a:cxnSpLocks noChangeShapeType="1"/>
          </p:cNvCxnSpPr>
          <p:nvPr/>
        </p:nvCxnSpPr>
        <p:spPr bwMode="auto">
          <a:xfrm flipV="1">
            <a:off x="8054975" y="1882775"/>
            <a:ext cx="1588" cy="323850"/>
          </a:xfrm>
          <a:prstGeom prst="straightConnector1">
            <a:avLst/>
          </a:prstGeom>
          <a:noFill/>
          <a:ln w="19050">
            <a:solidFill>
              <a:srgbClr val="0000FF"/>
            </a:solidFill>
            <a:round/>
            <a:headEnd/>
            <a:tailEnd/>
          </a:ln>
        </p:spPr>
      </p:cxnSp>
      <p:sp>
        <p:nvSpPr>
          <p:cNvPr id="546" name="Text Box 39"/>
          <p:cNvSpPr txBox="1">
            <a:spLocks noChangeArrowheads="1"/>
          </p:cNvSpPr>
          <p:nvPr/>
        </p:nvSpPr>
        <p:spPr bwMode="auto">
          <a:xfrm>
            <a:off x="8151813" y="1906588"/>
            <a:ext cx="1081087" cy="274637"/>
          </a:xfrm>
          <a:prstGeom prst="rect">
            <a:avLst/>
          </a:prstGeom>
          <a:noFill/>
          <a:ln w="12700">
            <a:noFill/>
            <a:miter lim="800000"/>
            <a:headEnd/>
            <a:tailEnd/>
          </a:ln>
        </p:spPr>
        <p:txBody>
          <a:bodyPr>
            <a:spAutoFit/>
          </a:bodyPr>
          <a:lstStyle/>
          <a:p>
            <a:pPr>
              <a:spcBef>
                <a:spcPct val="50000"/>
              </a:spcBef>
              <a:defRPr/>
            </a:pPr>
            <a:r>
              <a:rPr lang="en-US" sz="1200">
                <a:latin typeface="+mn-lt"/>
                <a:ea typeface="+mn-ea"/>
              </a:rPr>
              <a:t>100 MbE PoE</a:t>
            </a: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3250" y="232456"/>
            <a:ext cx="8534400" cy="911019"/>
          </a:xfrm>
        </p:spPr>
        <p:txBody>
          <a:bodyPr/>
          <a:lstStyle/>
          <a:p>
            <a:r>
              <a:rPr lang="en-US" sz="2800" dirty="0" smtClean="0"/>
              <a:t>There is only ONE Company with 10+ years Compute and Storage Relationships and Fabric Experience</a:t>
            </a:r>
            <a:endParaRPr lang="en-US" sz="2800" dirty="0"/>
          </a:p>
        </p:txBody>
      </p:sp>
      <p:sp>
        <p:nvSpPr>
          <p:cNvPr id="184" name="Rectangle 183"/>
          <p:cNvSpPr>
            <a:spLocks noChangeArrowheads="1"/>
          </p:cNvSpPr>
          <p:nvPr/>
        </p:nvSpPr>
        <p:spPr bwMode="gray">
          <a:xfrm>
            <a:off x="304801" y="2548511"/>
            <a:ext cx="1955426" cy="65500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75000"/>
              </a:lnSpc>
            </a:pPr>
            <a:endParaRPr lang="en-US" sz="1800" kern="1200" dirty="0">
              <a:solidFill>
                <a:schemeClr val="bg1"/>
              </a:solidFill>
              <a:latin typeface="+mn-lt"/>
              <a:ea typeface="+mn-ea"/>
              <a:cs typeface="+mn-cs"/>
            </a:endParaRPr>
          </a:p>
        </p:txBody>
      </p:sp>
      <p:sp>
        <p:nvSpPr>
          <p:cNvPr id="185" name="Rectangle 184"/>
          <p:cNvSpPr>
            <a:spLocks noChangeArrowheads="1"/>
          </p:cNvSpPr>
          <p:nvPr/>
        </p:nvSpPr>
        <p:spPr bwMode="gray">
          <a:xfrm>
            <a:off x="304801" y="3245604"/>
            <a:ext cx="1955426" cy="65500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75000"/>
              </a:lnSpc>
            </a:pPr>
            <a:endParaRPr lang="en-US" sz="1800" kern="1200" dirty="0">
              <a:solidFill>
                <a:schemeClr val="bg1"/>
              </a:solidFill>
              <a:latin typeface="+mn-lt"/>
              <a:ea typeface="+mn-ea"/>
              <a:cs typeface="+mn-cs"/>
            </a:endParaRPr>
          </a:p>
        </p:txBody>
      </p:sp>
      <p:sp>
        <p:nvSpPr>
          <p:cNvPr id="186" name="Rectangle 185"/>
          <p:cNvSpPr>
            <a:spLocks noChangeArrowheads="1"/>
          </p:cNvSpPr>
          <p:nvPr/>
        </p:nvSpPr>
        <p:spPr bwMode="gray">
          <a:xfrm>
            <a:off x="304801" y="3946221"/>
            <a:ext cx="1955426" cy="65500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75000"/>
              </a:lnSpc>
            </a:pPr>
            <a:endParaRPr lang="en-US" sz="1800" kern="1200" dirty="0">
              <a:solidFill>
                <a:schemeClr val="bg1"/>
              </a:solidFill>
              <a:latin typeface="+mn-lt"/>
              <a:ea typeface="+mn-ea"/>
              <a:cs typeface="+mn-cs"/>
            </a:endParaRPr>
          </a:p>
        </p:txBody>
      </p:sp>
      <p:sp>
        <p:nvSpPr>
          <p:cNvPr id="187" name="Rectangle 186"/>
          <p:cNvSpPr>
            <a:spLocks noChangeArrowheads="1"/>
          </p:cNvSpPr>
          <p:nvPr/>
        </p:nvSpPr>
        <p:spPr bwMode="gray">
          <a:xfrm>
            <a:off x="304801" y="4646837"/>
            <a:ext cx="1955426" cy="65500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75000"/>
              </a:lnSpc>
            </a:pPr>
            <a:endParaRPr lang="en-US" sz="1800" kern="1200" dirty="0">
              <a:solidFill>
                <a:schemeClr val="bg1"/>
              </a:solidFill>
              <a:latin typeface="+mn-lt"/>
              <a:ea typeface="+mn-ea"/>
              <a:cs typeface="+mn-cs"/>
            </a:endParaRPr>
          </a:p>
        </p:txBody>
      </p:sp>
      <p:sp>
        <p:nvSpPr>
          <p:cNvPr id="188" name="TextBox 187"/>
          <p:cNvSpPr txBox="1"/>
          <p:nvPr/>
        </p:nvSpPr>
        <p:spPr bwMode="auto">
          <a:xfrm>
            <a:off x="304800" y="3445753"/>
            <a:ext cx="1669312" cy="246221"/>
          </a:xfrm>
          <a:prstGeom prst="rect">
            <a:avLst/>
          </a:prstGeom>
          <a:noFill/>
          <a:ln w="19050" algn="ctr">
            <a:noFill/>
            <a:miter lim="800000"/>
            <a:headEnd/>
            <a:tailEnd/>
          </a:ln>
        </p:spPr>
        <p:txBody>
          <a:bodyPr wrap="square" lIns="0" tIns="0" rIns="0" bIns="0" rtlCol="0">
            <a:spAutoFit/>
          </a:bodyPr>
          <a:lstStyle/>
          <a:p>
            <a:pPr algn="ctr"/>
            <a:r>
              <a:rPr lang="en-US" sz="1600" b="1" dirty="0" smtClean="0">
                <a:solidFill>
                  <a:schemeClr val="tx1"/>
                </a:solidFill>
              </a:rPr>
              <a:t>COMPUTE</a:t>
            </a:r>
          </a:p>
        </p:txBody>
      </p:sp>
      <p:sp>
        <p:nvSpPr>
          <p:cNvPr id="190" name="TextBox 189"/>
          <p:cNvSpPr txBox="1"/>
          <p:nvPr/>
        </p:nvSpPr>
        <p:spPr bwMode="auto">
          <a:xfrm>
            <a:off x="381002" y="2643124"/>
            <a:ext cx="1648047" cy="738664"/>
          </a:xfrm>
          <a:prstGeom prst="rect">
            <a:avLst/>
          </a:prstGeom>
          <a:noFill/>
          <a:ln w="19050" algn="ctr">
            <a:noFill/>
            <a:miter lim="800000"/>
            <a:headEnd/>
            <a:tailEnd/>
          </a:ln>
        </p:spPr>
        <p:txBody>
          <a:bodyPr wrap="square" lIns="0" tIns="0" rIns="0" bIns="0" rtlCol="0">
            <a:spAutoFit/>
          </a:bodyPr>
          <a:lstStyle/>
          <a:p>
            <a:pPr algn="ctr"/>
            <a:r>
              <a:rPr lang="en-US" sz="1600" b="1" dirty="0" smtClean="0">
                <a:solidFill>
                  <a:schemeClr val="tx1"/>
                </a:solidFill>
              </a:rPr>
              <a:t>HYPERVISOR/</a:t>
            </a:r>
            <a:br>
              <a:rPr lang="en-US" sz="1600" b="1" dirty="0" smtClean="0">
                <a:solidFill>
                  <a:schemeClr val="tx1"/>
                </a:solidFill>
              </a:rPr>
            </a:br>
            <a:r>
              <a:rPr lang="en-US" sz="1600" b="1" dirty="0" smtClean="0">
                <a:solidFill>
                  <a:schemeClr val="tx1"/>
                </a:solidFill>
              </a:rPr>
              <a:t>FRAMEWORKS</a:t>
            </a:r>
            <a:br>
              <a:rPr lang="en-US" sz="1600" b="1" dirty="0" smtClean="0">
                <a:solidFill>
                  <a:schemeClr val="tx1"/>
                </a:solidFill>
              </a:rPr>
            </a:br>
            <a:endParaRPr lang="en-US" sz="1600" b="1" dirty="0" smtClean="0">
              <a:solidFill>
                <a:schemeClr val="tx1"/>
              </a:solidFill>
            </a:endParaRPr>
          </a:p>
        </p:txBody>
      </p:sp>
      <p:sp>
        <p:nvSpPr>
          <p:cNvPr id="191" name="TextBox 190"/>
          <p:cNvSpPr txBox="1"/>
          <p:nvPr/>
        </p:nvSpPr>
        <p:spPr bwMode="auto">
          <a:xfrm>
            <a:off x="372948" y="4159365"/>
            <a:ext cx="1648047" cy="246221"/>
          </a:xfrm>
          <a:prstGeom prst="rect">
            <a:avLst/>
          </a:prstGeom>
          <a:noFill/>
          <a:ln w="19050" algn="ctr">
            <a:noFill/>
            <a:miter lim="800000"/>
            <a:headEnd/>
            <a:tailEnd/>
          </a:ln>
        </p:spPr>
        <p:txBody>
          <a:bodyPr wrap="square" lIns="0" tIns="0" rIns="0" bIns="0" rtlCol="0">
            <a:spAutoFit/>
          </a:bodyPr>
          <a:lstStyle/>
          <a:p>
            <a:pPr algn="ctr"/>
            <a:r>
              <a:rPr lang="en-US" sz="1600" b="1" dirty="0" smtClean="0">
                <a:solidFill>
                  <a:schemeClr val="tx1"/>
                </a:solidFill>
              </a:rPr>
              <a:t>NETWORK</a:t>
            </a:r>
          </a:p>
        </p:txBody>
      </p:sp>
      <p:sp>
        <p:nvSpPr>
          <p:cNvPr id="192" name="TextBox 191"/>
          <p:cNvSpPr txBox="1"/>
          <p:nvPr/>
        </p:nvSpPr>
        <p:spPr bwMode="auto">
          <a:xfrm>
            <a:off x="362314" y="4856230"/>
            <a:ext cx="1669312" cy="246221"/>
          </a:xfrm>
          <a:prstGeom prst="rect">
            <a:avLst/>
          </a:prstGeom>
          <a:noFill/>
          <a:ln w="19050" algn="ctr">
            <a:noFill/>
            <a:miter lim="800000"/>
            <a:headEnd/>
            <a:tailEnd/>
          </a:ln>
        </p:spPr>
        <p:txBody>
          <a:bodyPr wrap="square" lIns="0" tIns="0" rIns="0" bIns="0" rtlCol="0">
            <a:spAutoFit/>
          </a:bodyPr>
          <a:lstStyle/>
          <a:p>
            <a:pPr algn="ctr"/>
            <a:r>
              <a:rPr lang="en-US" sz="1600" b="1" dirty="0" smtClean="0">
                <a:solidFill>
                  <a:schemeClr val="tx1"/>
                </a:solidFill>
              </a:rPr>
              <a:t>STORAGE</a:t>
            </a:r>
          </a:p>
        </p:txBody>
      </p:sp>
      <p:cxnSp>
        <p:nvCxnSpPr>
          <p:cNvPr id="195" name="Straight Connector 194"/>
          <p:cNvCxnSpPr/>
          <p:nvPr/>
        </p:nvCxnSpPr>
        <p:spPr>
          <a:xfrm>
            <a:off x="304800" y="3176524"/>
            <a:ext cx="8153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304800" y="3862324"/>
            <a:ext cx="8153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75" name="Picture 2" descr="Z:\HP\Resources\Logos\circle logo\hp_circlelogo_3d.png"/>
          <p:cNvPicPr>
            <a:picLocks noChangeAspect="1" noChangeArrowheads="1"/>
          </p:cNvPicPr>
          <p:nvPr/>
        </p:nvPicPr>
        <p:blipFill>
          <a:blip r:embed="rId3" cstate="print"/>
          <a:srcRect l="23784" t="22282" r="23297" b="22134"/>
          <a:stretch>
            <a:fillRect/>
          </a:stretch>
        </p:blipFill>
        <p:spPr bwMode="auto">
          <a:xfrm>
            <a:off x="7010400" y="4776724"/>
            <a:ext cx="315798" cy="331701"/>
          </a:xfrm>
          <a:prstGeom prst="rect">
            <a:avLst/>
          </a:prstGeom>
          <a:noFill/>
        </p:spPr>
      </p:pic>
      <p:pic>
        <p:nvPicPr>
          <p:cNvPr id="282" name="Picture 42" descr="EMC_blueNotag_small"/>
          <p:cNvPicPr>
            <a:picLocks noChangeAspect="1" noChangeArrowheads="1"/>
          </p:cNvPicPr>
          <p:nvPr/>
        </p:nvPicPr>
        <p:blipFill>
          <a:blip r:embed="rId4" cstate="print"/>
          <a:srcRect/>
          <a:stretch>
            <a:fillRect/>
          </a:stretch>
        </p:blipFill>
        <p:spPr bwMode="auto">
          <a:xfrm>
            <a:off x="6074345" y="4789558"/>
            <a:ext cx="740267" cy="259447"/>
          </a:xfrm>
          <a:prstGeom prst="rect">
            <a:avLst/>
          </a:prstGeom>
          <a:noFill/>
        </p:spPr>
      </p:pic>
      <p:pic>
        <p:nvPicPr>
          <p:cNvPr id="283" name="Picture 4" descr="http://www.realwire.com/writeitfiles/n14209292613_768520_5136.jpg"/>
          <p:cNvPicPr>
            <a:picLocks noChangeAspect="1" noChangeArrowheads="1"/>
          </p:cNvPicPr>
          <p:nvPr/>
        </p:nvPicPr>
        <p:blipFill>
          <a:blip r:embed="rId5" cstate="print"/>
          <a:srcRect/>
          <a:stretch>
            <a:fillRect/>
          </a:stretch>
        </p:blipFill>
        <p:spPr bwMode="auto">
          <a:xfrm>
            <a:off x="5419825" y="4649992"/>
            <a:ext cx="514328" cy="581473"/>
          </a:xfrm>
          <a:prstGeom prst="rect">
            <a:avLst/>
          </a:prstGeom>
          <a:noFill/>
        </p:spPr>
      </p:pic>
      <p:pic>
        <p:nvPicPr>
          <p:cNvPr id="284" name="Picture 56" descr="HDSLogo"/>
          <p:cNvPicPr>
            <a:picLocks noChangeAspect="1" noChangeArrowheads="1"/>
          </p:cNvPicPr>
          <p:nvPr/>
        </p:nvPicPr>
        <p:blipFill>
          <a:blip r:embed="rId6" cstate="print"/>
          <a:srcRect/>
          <a:stretch>
            <a:fillRect/>
          </a:stretch>
        </p:blipFill>
        <p:spPr bwMode="auto">
          <a:xfrm>
            <a:off x="4191002" y="4776724"/>
            <a:ext cx="1060769" cy="331379"/>
          </a:xfrm>
          <a:prstGeom prst="rect">
            <a:avLst/>
          </a:prstGeom>
          <a:noFill/>
        </p:spPr>
      </p:pic>
      <p:sp>
        <p:nvSpPr>
          <p:cNvPr id="351" name="TextBox 350"/>
          <p:cNvSpPr txBox="1"/>
          <p:nvPr/>
        </p:nvSpPr>
        <p:spPr bwMode="auto">
          <a:xfrm>
            <a:off x="3014818" y="4014725"/>
            <a:ext cx="4376582" cy="430887"/>
          </a:xfrm>
          <a:prstGeom prst="rect">
            <a:avLst/>
          </a:prstGeom>
          <a:noFill/>
          <a:ln w="19050" algn="ctr">
            <a:noFill/>
            <a:miter lim="800000"/>
            <a:headEnd/>
            <a:tailEnd/>
          </a:ln>
        </p:spPr>
        <p:txBody>
          <a:bodyPr wrap="square" lIns="0" tIns="0" rIns="0" bIns="0" rtlCol="0">
            <a:spAutoFit/>
          </a:bodyPr>
          <a:lstStyle/>
          <a:p>
            <a:pPr algn="ctr"/>
            <a:r>
              <a:rPr lang="en-US" sz="2800" dirty="0" smtClean="0">
                <a:solidFill>
                  <a:schemeClr val="bg2"/>
                </a:solidFill>
                <a:latin typeface="Franklin Gothic Medium" pitchFamily="34" charset="0"/>
              </a:rPr>
              <a:t>Brocade Fabrics</a:t>
            </a:r>
          </a:p>
        </p:txBody>
      </p:sp>
      <p:pic>
        <p:nvPicPr>
          <p:cNvPr id="355" name="Picture 2"/>
          <p:cNvPicPr>
            <a:picLocks noChangeAspect="1" noChangeArrowheads="1"/>
          </p:cNvPicPr>
          <p:nvPr/>
        </p:nvPicPr>
        <p:blipFill>
          <a:blip r:embed="rId7" cstate="print"/>
          <a:srcRect/>
          <a:stretch>
            <a:fillRect/>
          </a:stretch>
        </p:blipFill>
        <p:spPr bwMode="auto">
          <a:xfrm>
            <a:off x="3505202" y="3328925"/>
            <a:ext cx="576963" cy="277871"/>
          </a:xfrm>
          <a:prstGeom prst="rect">
            <a:avLst/>
          </a:prstGeom>
          <a:noFill/>
          <a:ln w="9525">
            <a:noFill/>
            <a:miter lim="800000"/>
            <a:headEnd/>
            <a:tailEnd/>
          </a:ln>
        </p:spPr>
      </p:pic>
      <p:pic>
        <p:nvPicPr>
          <p:cNvPr id="356" name="Picture 2" descr="http://topnews.us/images/Oracle-Revenue-Rise.jpg"/>
          <p:cNvPicPr>
            <a:picLocks noChangeAspect="1" noChangeArrowheads="1"/>
          </p:cNvPicPr>
          <p:nvPr/>
        </p:nvPicPr>
        <p:blipFill>
          <a:blip r:embed="rId8" cstate="print"/>
          <a:srcRect/>
          <a:stretch>
            <a:fillRect/>
          </a:stretch>
        </p:blipFill>
        <p:spPr bwMode="auto">
          <a:xfrm>
            <a:off x="5638800" y="3252725"/>
            <a:ext cx="754030" cy="557983"/>
          </a:xfrm>
          <a:prstGeom prst="rect">
            <a:avLst/>
          </a:prstGeom>
          <a:noFill/>
        </p:spPr>
      </p:pic>
      <p:pic>
        <p:nvPicPr>
          <p:cNvPr id="421" name="Picture 2" descr="Z:\HP\Resources\Logos\circle logo\hp_circlelogo_3d.png"/>
          <p:cNvPicPr>
            <a:picLocks noChangeAspect="1" noChangeArrowheads="1"/>
          </p:cNvPicPr>
          <p:nvPr/>
        </p:nvPicPr>
        <p:blipFill>
          <a:blip r:embed="rId3" cstate="print"/>
          <a:srcRect l="23784" t="22282" r="23297" b="22134"/>
          <a:stretch>
            <a:fillRect/>
          </a:stretch>
        </p:blipFill>
        <p:spPr bwMode="auto">
          <a:xfrm>
            <a:off x="6781800" y="3405124"/>
            <a:ext cx="315798" cy="331701"/>
          </a:xfrm>
          <a:prstGeom prst="rect">
            <a:avLst/>
          </a:prstGeom>
          <a:noFill/>
        </p:spPr>
      </p:pic>
      <p:pic>
        <p:nvPicPr>
          <p:cNvPr id="422" name="Picture 421" descr="Xen.emf"/>
          <p:cNvPicPr>
            <a:picLocks noChangeAspect="1"/>
          </p:cNvPicPr>
          <p:nvPr/>
        </p:nvPicPr>
        <p:blipFill>
          <a:blip r:embed="rId9" cstate="print"/>
          <a:stretch>
            <a:fillRect/>
          </a:stretch>
        </p:blipFill>
        <p:spPr>
          <a:xfrm>
            <a:off x="4656578" y="2808288"/>
            <a:ext cx="448822" cy="208381"/>
          </a:xfrm>
          <a:prstGeom prst="rect">
            <a:avLst/>
          </a:prstGeom>
        </p:spPr>
      </p:pic>
      <p:sp>
        <p:nvSpPr>
          <p:cNvPr id="424" name="Freeform 11"/>
          <p:cNvSpPr>
            <a:spLocks/>
          </p:cNvSpPr>
          <p:nvPr/>
        </p:nvSpPr>
        <p:spPr bwMode="auto">
          <a:xfrm>
            <a:off x="2454922" y="2845010"/>
            <a:ext cx="292029" cy="134937"/>
          </a:xfrm>
          <a:custGeom>
            <a:avLst/>
            <a:gdLst/>
            <a:ahLst/>
            <a:cxnLst>
              <a:cxn ang="0">
                <a:pos x="46" y="73"/>
              </a:cxn>
              <a:cxn ang="0">
                <a:pos x="34" y="82"/>
              </a:cxn>
              <a:cxn ang="0">
                <a:pos x="23" y="73"/>
              </a:cxn>
              <a:cxn ang="0">
                <a:pos x="1" y="18"/>
              </a:cxn>
              <a:cxn ang="0">
                <a:pos x="0" y="12"/>
              </a:cxn>
              <a:cxn ang="0">
                <a:pos x="11" y="1"/>
              </a:cxn>
              <a:cxn ang="0">
                <a:pos x="20" y="9"/>
              </a:cxn>
              <a:cxn ang="0">
                <a:pos x="34" y="51"/>
              </a:cxn>
              <a:cxn ang="0">
                <a:pos x="34" y="51"/>
              </a:cxn>
              <a:cxn ang="0">
                <a:pos x="48" y="9"/>
              </a:cxn>
              <a:cxn ang="0">
                <a:pos x="58" y="1"/>
              </a:cxn>
              <a:cxn ang="0">
                <a:pos x="79" y="1"/>
              </a:cxn>
              <a:cxn ang="0">
                <a:pos x="88" y="9"/>
              </a:cxn>
              <a:cxn ang="0">
                <a:pos x="109" y="0"/>
              </a:cxn>
              <a:cxn ang="0">
                <a:pos x="131" y="11"/>
              </a:cxn>
              <a:cxn ang="0">
                <a:pos x="153" y="0"/>
              </a:cxn>
              <a:cxn ang="0">
                <a:pos x="183" y="29"/>
              </a:cxn>
              <a:cxn ang="0">
                <a:pos x="183" y="70"/>
              </a:cxn>
              <a:cxn ang="0">
                <a:pos x="172" y="82"/>
              </a:cxn>
              <a:cxn ang="0">
                <a:pos x="161" y="70"/>
              </a:cxn>
              <a:cxn ang="0">
                <a:pos x="161" y="33"/>
              </a:cxn>
              <a:cxn ang="0">
                <a:pos x="149" y="18"/>
              </a:cxn>
              <a:cxn ang="0">
                <a:pos x="136" y="33"/>
              </a:cxn>
              <a:cxn ang="0">
                <a:pos x="136" y="70"/>
              </a:cxn>
              <a:cxn ang="0">
                <a:pos x="125" y="82"/>
              </a:cxn>
              <a:cxn ang="0">
                <a:pos x="115" y="70"/>
              </a:cxn>
              <a:cxn ang="0">
                <a:pos x="115" y="33"/>
              </a:cxn>
              <a:cxn ang="0">
                <a:pos x="102" y="18"/>
              </a:cxn>
              <a:cxn ang="0">
                <a:pos x="89" y="33"/>
              </a:cxn>
              <a:cxn ang="0">
                <a:pos x="89" y="70"/>
              </a:cxn>
              <a:cxn ang="0">
                <a:pos x="79" y="82"/>
              </a:cxn>
              <a:cxn ang="0">
                <a:pos x="68" y="70"/>
              </a:cxn>
              <a:cxn ang="0">
                <a:pos x="68" y="17"/>
              </a:cxn>
              <a:cxn ang="0">
                <a:pos x="46" y="73"/>
              </a:cxn>
            </a:cxnLst>
            <a:rect l="0" t="0" r="r" b="b"/>
            <a:pathLst>
              <a:path w="183" h="82">
                <a:moveTo>
                  <a:pt x="46" y="73"/>
                </a:moveTo>
                <a:cubicBezTo>
                  <a:pt x="44" y="79"/>
                  <a:pt x="42" y="82"/>
                  <a:pt x="34" y="82"/>
                </a:cubicBezTo>
                <a:cubicBezTo>
                  <a:pt x="27" y="82"/>
                  <a:pt x="25" y="79"/>
                  <a:pt x="23" y="73"/>
                </a:cubicBezTo>
                <a:cubicBezTo>
                  <a:pt x="1" y="18"/>
                  <a:pt x="1" y="18"/>
                  <a:pt x="1" y="18"/>
                </a:cubicBezTo>
                <a:cubicBezTo>
                  <a:pt x="0" y="15"/>
                  <a:pt x="0" y="14"/>
                  <a:pt x="0" y="12"/>
                </a:cubicBezTo>
                <a:cubicBezTo>
                  <a:pt x="0" y="5"/>
                  <a:pt x="5" y="1"/>
                  <a:pt x="11" y="1"/>
                </a:cubicBezTo>
                <a:cubicBezTo>
                  <a:pt x="17" y="1"/>
                  <a:pt x="19" y="5"/>
                  <a:pt x="20" y="9"/>
                </a:cubicBezTo>
                <a:cubicBezTo>
                  <a:pt x="34" y="51"/>
                  <a:pt x="34" y="51"/>
                  <a:pt x="34" y="51"/>
                </a:cubicBezTo>
                <a:cubicBezTo>
                  <a:pt x="34" y="51"/>
                  <a:pt x="34" y="51"/>
                  <a:pt x="34" y="51"/>
                </a:cubicBezTo>
                <a:cubicBezTo>
                  <a:pt x="48" y="9"/>
                  <a:pt x="48" y="9"/>
                  <a:pt x="48" y="9"/>
                </a:cubicBezTo>
                <a:cubicBezTo>
                  <a:pt x="49" y="5"/>
                  <a:pt x="52" y="1"/>
                  <a:pt x="58" y="1"/>
                </a:cubicBezTo>
                <a:cubicBezTo>
                  <a:pt x="58" y="1"/>
                  <a:pt x="78" y="1"/>
                  <a:pt x="79" y="1"/>
                </a:cubicBezTo>
                <a:cubicBezTo>
                  <a:pt x="84" y="1"/>
                  <a:pt x="88" y="4"/>
                  <a:pt x="88" y="9"/>
                </a:cubicBezTo>
                <a:cubicBezTo>
                  <a:pt x="94" y="4"/>
                  <a:pt x="101" y="0"/>
                  <a:pt x="109" y="0"/>
                </a:cubicBezTo>
                <a:cubicBezTo>
                  <a:pt x="117" y="0"/>
                  <a:pt x="125" y="4"/>
                  <a:pt x="131" y="11"/>
                </a:cubicBezTo>
                <a:cubicBezTo>
                  <a:pt x="137" y="4"/>
                  <a:pt x="146" y="0"/>
                  <a:pt x="153" y="0"/>
                </a:cubicBezTo>
                <a:cubicBezTo>
                  <a:pt x="171" y="0"/>
                  <a:pt x="183" y="11"/>
                  <a:pt x="183" y="29"/>
                </a:cubicBezTo>
                <a:cubicBezTo>
                  <a:pt x="183" y="70"/>
                  <a:pt x="183" y="70"/>
                  <a:pt x="183" y="70"/>
                </a:cubicBezTo>
                <a:cubicBezTo>
                  <a:pt x="183" y="78"/>
                  <a:pt x="178" y="82"/>
                  <a:pt x="172" y="82"/>
                </a:cubicBezTo>
                <a:cubicBezTo>
                  <a:pt x="166" y="82"/>
                  <a:pt x="161" y="78"/>
                  <a:pt x="161" y="70"/>
                </a:cubicBezTo>
                <a:cubicBezTo>
                  <a:pt x="161" y="33"/>
                  <a:pt x="161" y="33"/>
                  <a:pt x="161" y="33"/>
                </a:cubicBezTo>
                <a:cubicBezTo>
                  <a:pt x="161" y="24"/>
                  <a:pt x="157" y="18"/>
                  <a:pt x="149" y="18"/>
                </a:cubicBezTo>
                <a:cubicBezTo>
                  <a:pt x="141" y="18"/>
                  <a:pt x="136" y="24"/>
                  <a:pt x="136" y="33"/>
                </a:cubicBezTo>
                <a:cubicBezTo>
                  <a:pt x="136" y="70"/>
                  <a:pt x="136" y="70"/>
                  <a:pt x="136" y="70"/>
                </a:cubicBezTo>
                <a:cubicBezTo>
                  <a:pt x="136" y="78"/>
                  <a:pt x="132" y="82"/>
                  <a:pt x="125" y="82"/>
                </a:cubicBezTo>
                <a:cubicBezTo>
                  <a:pt x="119" y="82"/>
                  <a:pt x="115" y="78"/>
                  <a:pt x="115" y="70"/>
                </a:cubicBezTo>
                <a:cubicBezTo>
                  <a:pt x="115" y="33"/>
                  <a:pt x="115" y="33"/>
                  <a:pt x="115" y="33"/>
                </a:cubicBezTo>
                <a:cubicBezTo>
                  <a:pt x="115" y="24"/>
                  <a:pt x="110" y="18"/>
                  <a:pt x="102" y="18"/>
                </a:cubicBezTo>
                <a:cubicBezTo>
                  <a:pt x="93" y="18"/>
                  <a:pt x="89" y="24"/>
                  <a:pt x="89" y="33"/>
                </a:cubicBezTo>
                <a:cubicBezTo>
                  <a:pt x="89" y="70"/>
                  <a:pt x="89" y="70"/>
                  <a:pt x="89" y="70"/>
                </a:cubicBezTo>
                <a:cubicBezTo>
                  <a:pt x="89" y="78"/>
                  <a:pt x="85" y="82"/>
                  <a:pt x="79" y="82"/>
                </a:cubicBezTo>
                <a:cubicBezTo>
                  <a:pt x="72" y="82"/>
                  <a:pt x="68" y="78"/>
                  <a:pt x="68" y="70"/>
                </a:cubicBezTo>
                <a:cubicBezTo>
                  <a:pt x="68" y="17"/>
                  <a:pt x="68" y="17"/>
                  <a:pt x="68" y="17"/>
                </a:cubicBezTo>
                <a:cubicBezTo>
                  <a:pt x="46" y="73"/>
                  <a:pt x="46" y="73"/>
                  <a:pt x="46" y="73"/>
                </a:cubicBezTo>
                <a:close/>
              </a:path>
            </a:pathLst>
          </a:custGeom>
          <a:solidFill>
            <a:srgbClr val="4D4F5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5" name="Freeform 12"/>
          <p:cNvSpPr>
            <a:spLocks/>
          </p:cNvSpPr>
          <p:nvPr/>
        </p:nvSpPr>
        <p:spPr bwMode="auto">
          <a:xfrm>
            <a:off x="2756347" y="2846352"/>
            <a:ext cx="175888" cy="133595"/>
          </a:xfrm>
          <a:custGeom>
            <a:avLst/>
            <a:gdLst/>
            <a:ahLst/>
            <a:cxnLst>
              <a:cxn ang="0">
                <a:pos x="1" y="11"/>
              </a:cxn>
              <a:cxn ang="0">
                <a:pos x="0" y="6"/>
              </a:cxn>
              <a:cxn ang="0">
                <a:pos x="6" y="0"/>
              </a:cxn>
              <a:cxn ang="0">
                <a:pos x="14" y="7"/>
              </a:cxn>
              <a:cxn ang="0">
                <a:pos x="30" y="61"/>
              </a:cxn>
              <a:cxn ang="0">
                <a:pos x="31" y="61"/>
              </a:cxn>
              <a:cxn ang="0">
                <a:pos x="47" y="9"/>
              </a:cxn>
              <a:cxn ang="0">
                <a:pos x="55" y="0"/>
              </a:cxn>
              <a:cxn ang="0">
                <a:pos x="63" y="9"/>
              </a:cxn>
              <a:cxn ang="0">
                <a:pos x="79" y="61"/>
              </a:cxn>
              <a:cxn ang="0">
                <a:pos x="79" y="61"/>
              </a:cxn>
              <a:cxn ang="0">
                <a:pos x="96" y="7"/>
              </a:cxn>
              <a:cxn ang="0">
                <a:pos x="104" y="0"/>
              </a:cxn>
              <a:cxn ang="0">
                <a:pos x="110" y="6"/>
              </a:cxn>
              <a:cxn ang="0">
                <a:pos x="109" y="11"/>
              </a:cxn>
              <a:cxn ang="0">
                <a:pos x="87" y="74"/>
              </a:cxn>
              <a:cxn ang="0">
                <a:pos x="79" y="81"/>
              </a:cxn>
              <a:cxn ang="0">
                <a:pos x="72" y="74"/>
              </a:cxn>
              <a:cxn ang="0">
                <a:pos x="55" y="21"/>
              </a:cxn>
              <a:cxn ang="0">
                <a:pos x="55" y="21"/>
              </a:cxn>
              <a:cxn ang="0">
                <a:pos x="38" y="74"/>
              </a:cxn>
              <a:cxn ang="0">
                <a:pos x="30" y="81"/>
              </a:cxn>
              <a:cxn ang="0">
                <a:pos x="23" y="74"/>
              </a:cxn>
              <a:cxn ang="0">
                <a:pos x="1" y="11"/>
              </a:cxn>
            </a:cxnLst>
            <a:rect l="0" t="0" r="r" b="b"/>
            <a:pathLst>
              <a:path w="110" h="81">
                <a:moveTo>
                  <a:pt x="1" y="11"/>
                </a:moveTo>
                <a:cubicBezTo>
                  <a:pt x="0" y="9"/>
                  <a:pt x="0" y="7"/>
                  <a:pt x="0" y="6"/>
                </a:cubicBezTo>
                <a:cubicBezTo>
                  <a:pt x="0" y="3"/>
                  <a:pt x="2" y="0"/>
                  <a:pt x="6" y="0"/>
                </a:cubicBezTo>
                <a:cubicBezTo>
                  <a:pt x="9" y="0"/>
                  <a:pt x="12" y="1"/>
                  <a:pt x="14" y="7"/>
                </a:cubicBezTo>
                <a:cubicBezTo>
                  <a:pt x="30" y="61"/>
                  <a:pt x="30" y="61"/>
                  <a:pt x="30" y="61"/>
                </a:cubicBezTo>
                <a:cubicBezTo>
                  <a:pt x="31" y="61"/>
                  <a:pt x="31" y="61"/>
                  <a:pt x="31" y="61"/>
                </a:cubicBezTo>
                <a:cubicBezTo>
                  <a:pt x="47" y="9"/>
                  <a:pt x="47" y="9"/>
                  <a:pt x="47" y="9"/>
                </a:cubicBezTo>
                <a:cubicBezTo>
                  <a:pt x="49" y="3"/>
                  <a:pt x="50" y="0"/>
                  <a:pt x="55" y="0"/>
                </a:cubicBezTo>
                <a:cubicBezTo>
                  <a:pt x="60" y="0"/>
                  <a:pt x="61" y="3"/>
                  <a:pt x="63" y="9"/>
                </a:cubicBezTo>
                <a:cubicBezTo>
                  <a:pt x="79" y="61"/>
                  <a:pt x="79" y="61"/>
                  <a:pt x="79" y="61"/>
                </a:cubicBezTo>
                <a:cubicBezTo>
                  <a:pt x="79" y="61"/>
                  <a:pt x="79" y="61"/>
                  <a:pt x="79" y="61"/>
                </a:cubicBezTo>
                <a:cubicBezTo>
                  <a:pt x="96" y="7"/>
                  <a:pt x="96" y="7"/>
                  <a:pt x="96" y="7"/>
                </a:cubicBezTo>
                <a:cubicBezTo>
                  <a:pt x="98" y="1"/>
                  <a:pt x="101" y="0"/>
                  <a:pt x="104" y="0"/>
                </a:cubicBezTo>
                <a:cubicBezTo>
                  <a:pt x="108" y="0"/>
                  <a:pt x="110" y="3"/>
                  <a:pt x="110" y="6"/>
                </a:cubicBezTo>
                <a:cubicBezTo>
                  <a:pt x="110" y="7"/>
                  <a:pt x="109" y="9"/>
                  <a:pt x="109" y="11"/>
                </a:cubicBezTo>
                <a:cubicBezTo>
                  <a:pt x="87" y="74"/>
                  <a:pt x="87" y="74"/>
                  <a:pt x="87" y="74"/>
                </a:cubicBezTo>
                <a:cubicBezTo>
                  <a:pt x="85" y="80"/>
                  <a:pt x="83" y="81"/>
                  <a:pt x="79" y="81"/>
                </a:cubicBezTo>
                <a:cubicBezTo>
                  <a:pt x="76" y="81"/>
                  <a:pt x="74" y="80"/>
                  <a:pt x="72" y="74"/>
                </a:cubicBezTo>
                <a:cubicBezTo>
                  <a:pt x="55" y="21"/>
                  <a:pt x="55" y="21"/>
                  <a:pt x="55" y="21"/>
                </a:cubicBezTo>
                <a:cubicBezTo>
                  <a:pt x="55" y="21"/>
                  <a:pt x="55" y="21"/>
                  <a:pt x="55" y="21"/>
                </a:cubicBezTo>
                <a:cubicBezTo>
                  <a:pt x="38" y="74"/>
                  <a:pt x="38" y="74"/>
                  <a:pt x="38" y="74"/>
                </a:cubicBezTo>
                <a:cubicBezTo>
                  <a:pt x="36" y="80"/>
                  <a:pt x="34" y="81"/>
                  <a:pt x="30" y="81"/>
                </a:cubicBezTo>
                <a:cubicBezTo>
                  <a:pt x="27" y="81"/>
                  <a:pt x="25" y="80"/>
                  <a:pt x="23" y="74"/>
                </a:cubicBezTo>
                <a:cubicBezTo>
                  <a:pt x="1" y="11"/>
                  <a:pt x="1" y="11"/>
                  <a:pt x="1" y="11"/>
                </a:cubicBezTo>
                <a:close/>
              </a:path>
            </a:pathLst>
          </a:custGeom>
          <a:solidFill>
            <a:srgbClr val="4D4F5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6" name="Freeform 13"/>
          <p:cNvSpPr>
            <a:spLocks noEditPoints="1"/>
          </p:cNvSpPr>
          <p:nvPr/>
        </p:nvSpPr>
        <p:spPr bwMode="auto">
          <a:xfrm>
            <a:off x="2939620" y="2846352"/>
            <a:ext cx="110098" cy="133595"/>
          </a:xfrm>
          <a:custGeom>
            <a:avLst/>
            <a:gdLst/>
            <a:ahLst/>
            <a:cxnLst>
              <a:cxn ang="0">
                <a:pos x="13" y="41"/>
              </a:cxn>
              <a:cxn ang="0">
                <a:pos x="35" y="11"/>
              </a:cxn>
              <a:cxn ang="0">
                <a:pos x="57" y="41"/>
              </a:cxn>
              <a:cxn ang="0">
                <a:pos x="35" y="70"/>
              </a:cxn>
              <a:cxn ang="0">
                <a:pos x="13" y="41"/>
              </a:cxn>
              <a:cxn ang="0">
                <a:pos x="69" y="7"/>
              </a:cxn>
              <a:cxn ang="0">
                <a:pos x="63" y="0"/>
              </a:cxn>
              <a:cxn ang="0">
                <a:pos x="57" y="7"/>
              </a:cxn>
              <a:cxn ang="0">
                <a:pos x="57" y="11"/>
              </a:cxn>
              <a:cxn ang="0">
                <a:pos x="57" y="11"/>
              </a:cxn>
              <a:cxn ang="0">
                <a:pos x="35" y="0"/>
              </a:cxn>
              <a:cxn ang="0">
                <a:pos x="0" y="41"/>
              </a:cxn>
              <a:cxn ang="0">
                <a:pos x="35" y="81"/>
              </a:cxn>
              <a:cxn ang="0">
                <a:pos x="57" y="69"/>
              </a:cxn>
              <a:cxn ang="0">
                <a:pos x="57" y="69"/>
              </a:cxn>
              <a:cxn ang="0">
                <a:pos x="57" y="75"/>
              </a:cxn>
              <a:cxn ang="0">
                <a:pos x="63" y="81"/>
              </a:cxn>
              <a:cxn ang="0">
                <a:pos x="69" y="75"/>
              </a:cxn>
              <a:cxn ang="0">
                <a:pos x="69" y="7"/>
              </a:cxn>
            </a:cxnLst>
            <a:rect l="0" t="0" r="r" b="b"/>
            <a:pathLst>
              <a:path w="69" h="81">
                <a:moveTo>
                  <a:pt x="13" y="41"/>
                </a:moveTo>
                <a:cubicBezTo>
                  <a:pt x="13" y="27"/>
                  <a:pt x="19" y="11"/>
                  <a:pt x="35" y="11"/>
                </a:cubicBezTo>
                <a:cubicBezTo>
                  <a:pt x="51" y="11"/>
                  <a:pt x="57" y="27"/>
                  <a:pt x="57" y="41"/>
                </a:cubicBezTo>
                <a:cubicBezTo>
                  <a:pt x="57" y="54"/>
                  <a:pt x="51" y="70"/>
                  <a:pt x="35" y="70"/>
                </a:cubicBezTo>
                <a:cubicBezTo>
                  <a:pt x="19" y="70"/>
                  <a:pt x="13" y="54"/>
                  <a:pt x="13" y="41"/>
                </a:cubicBezTo>
                <a:close/>
                <a:moveTo>
                  <a:pt x="69" y="7"/>
                </a:moveTo>
                <a:cubicBezTo>
                  <a:pt x="69" y="2"/>
                  <a:pt x="66" y="0"/>
                  <a:pt x="63" y="0"/>
                </a:cubicBezTo>
                <a:cubicBezTo>
                  <a:pt x="60" y="0"/>
                  <a:pt x="57" y="2"/>
                  <a:pt x="57" y="7"/>
                </a:cubicBezTo>
                <a:cubicBezTo>
                  <a:pt x="57" y="11"/>
                  <a:pt x="57" y="11"/>
                  <a:pt x="57" y="11"/>
                </a:cubicBezTo>
                <a:cubicBezTo>
                  <a:pt x="57" y="11"/>
                  <a:pt x="57" y="11"/>
                  <a:pt x="57" y="11"/>
                </a:cubicBezTo>
                <a:cubicBezTo>
                  <a:pt x="51" y="4"/>
                  <a:pt x="44" y="0"/>
                  <a:pt x="35" y="0"/>
                </a:cubicBezTo>
                <a:cubicBezTo>
                  <a:pt x="13" y="0"/>
                  <a:pt x="0" y="20"/>
                  <a:pt x="0" y="41"/>
                </a:cubicBezTo>
                <a:cubicBezTo>
                  <a:pt x="0" y="62"/>
                  <a:pt x="13" y="81"/>
                  <a:pt x="35" y="81"/>
                </a:cubicBezTo>
                <a:cubicBezTo>
                  <a:pt x="44" y="81"/>
                  <a:pt x="51" y="77"/>
                  <a:pt x="57" y="69"/>
                </a:cubicBezTo>
                <a:cubicBezTo>
                  <a:pt x="57" y="69"/>
                  <a:pt x="57" y="69"/>
                  <a:pt x="57" y="69"/>
                </a:cubicBezTo>
                <a:cubicBezTo>
                  <a:pt x="57" y="75"/>
                  <a:pt x="57" y="75"/>
                  <a:pt x="57" y="75"/>
                </a:cubicBezTo>
                <a:cubicBezTo>
                  <a:pt x="57" y="80"/>
                  <a:pt x="60" y="81"/>
                  <a:pt x="63" y="81"/>
                </a:cubicBezTo>
                <a:cubicBezTo>
                  <a:pt x="66" y="81"/>
                  <a:pt x="69" y="80"/>
                  <a:pt x="69" y="75"/>
                </a:cubicBezTo>
                <a:cubicBezTo>
                  <a:pt x="69" y="7"/>
                  <a:pt x="69" y="7"/>
                  <a:pt x="69" y="7"/>
                </a:cubicBezTo>
                <a:close/>
              </a:path>
            </a:pathLst>
          </a:custGeom>
          <a:solidFill>
            <a:srgbClr val="4D4F5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7" name="Freeform 14"/>
          <p:cNvSpPr>
            <a:spLocks/>
          </p:cNvSpPr>
          <p:nvPr/>
        </p:nvSpPr>
        <p:spPr bwMode="auto">
          <a:xfrm>
            <a:off x="3078586" y="2846352"/>
            <a:ext cx="60420" cy="133595"/>
          </a:xfrm>
          <a:custGeom>
            <a:avLst/>
            <a:gdLst/>
            <a:ahLst/>
            <a:cxnLst>
              <a:cxn ang="0">
                <a:pos x="0" y="7"/>
              </a:cxn>
              <a:cxn ang="0">
                <a:pos x="6" y="0"/>
              </a:cxn>
              <a:cxn ang="0">
                <a:pos x="13" y="7"/>
              </a:cxn>
              <a:cxn ang="0">
                <a:pos x="13" y="14"/>
              </a:cxn>
              <a:cxn ang="0">
                <a:pos x="13" y="14"/>
              </a:cxn>
              <a:cxn ang="0">
                <a:pos x="31" y="0"/>
              </a:cxn>
              <a:cxn ang="0">
                <a:pos x="38" y="7"/>
              </a:cxn>
              <a:cxn ang="0">
                <a:pos x="30" y="14"/>
              </a:cxn>
              <a:cxn ang="0">
                <a:pos x="13" y="37"/>
              </a:cxn>
              <a:cxn ang="0">
                <a:pos x="13" y="74"/>
              </a:cxn>
              <a:cxn ang="0">
                <a:pos x="6" y="81"/>
              </a:cxn>
              <a:cxn ang="0">
                <a:pos x="0" y="74"/>
              </a:cxn>
              <a:cxn ang="0">
                <a:pos x="0" y="7"/>
              </a:cxn>
            </a:cxnLst>
            <a:rect l="0" t="0" r="r" b="b"/>
            <a:pathLst>
              <a:path w="38" h="81">
                <a:moveTo>
                  <a:pt x="0" y="7"/>
                </a:moveTo>
                <a:cubicBezTo>
                  <a:pt x="0" y="3"/>
                  <a:pt x="2" y="0"/>
                  <a:pt x="6" y="0"/>
                </a:cubicBezTo>
                <a:cubicBezTo>
                  <a:pt x="10" y="0"/>
                  <a:pt x="13" y="3"/>
                  <a:pt x="13" y="7"/>
                </a:cubicBezTo>
                <a:cubicBezTo>
                  <a:pt x="13" y="14"/>
                  <a:pt x="13" y="14"/>
                  <a:pt x="13" y="14"/>
                </a:cubicBezTo>
                <a:cubicBezTo>
                  <a:pt x="13" y="14"/>
                  <a:pt x="13" y="14"/>
                  <a:pt x="13" y="14"/>
                </a:cubicBezTo>
                <a:cubicBezTo>
                  <a:pt x="16" y="8"/>
                  <a:pt x="23" y="0"/>
                  <a:pt x="31" y="0"/>
                </a:cubicBezTo>
                <a:cubicBezTo>
                  <a:pt x="35" y="0"/>
                  <a:pt x="38" y="3"/>
                  <a:pt x="38" y="7"/>
                </a:cubicBezTo>
                <a:cubicBezTo>
                  <a:pt x="38" y="11"/>
                  <a:pt x="35" y="13"/>
                  <a:pt x="30" y="14"/>
                </a:cubicBezTo>
                <a:cubicBezTo>
                  <a:pt x="22" y="15"/>
                  <a:pt x="13" y="21"/>
                  <a:pt x="13" y="37"/>
                </a:cubicBezTo>
                <a:cubicBezTo>
                  <a:pt x="13" y="74"/>
                  <a:pt x="13" y="74"/>
                  <a:pt x="13" y="74"/>
                </a:cubicBezTo>
                <a:cubicBezTo>
                  <a:pt x="13" y="79"/>
                  <a:pt x="10" y="81"/>
                  <a:pt x="6" y="81"/>
                </a:cubicBezTo>
                <a:cubicBezTo>
                  <a:pt x="2" y="81"/>
                  <a:pt x="0" y="79"/>
                  <a:pt x="0" y="74"/>
                </a:cubicBezTo>
                <a:cubicBezTo>
                  <a:pt x="0" y="7"/>
                  <a:pt x="0" y="7"/>
                  <a:pt x="0" y="7"/>
                </a:cubicBezTo>
                <a:close/>
              </a:path>
            </a:pathLst>
          </a:custGeom>
          <a:solidFill>
            <a:srgbClr val="4D4F5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8" name="Freeform 15"/>
          <p:cNvSpPr>
            <a:spLocks noEditPoints="1"/>
          </p:cNvSpPr>
          <p:nvPr/>
        </p:nvSpPr>
        <p:spPr bwMode="auto">
          <a:xfrm>
            <a:off x="3145719" y="2846352"/>
            <a:ext cx="110098" cy="133595"/>
          </a:xfrm>
          <a:custGeom>
            <a:avLst/>
            <a:gdLst/>
            <a:ahLst/>
            <a:cxnLst>
              <a:cxn ang="0">
                <a:pos x="13" y="36"/>
              </a:cxn>
              <a:cxn ang="0">
                <a:pos x="35" y="11"/>
              </a:cxn>
              <a:cxn ang="0">
                <a:pos x="56" y="36"/>
              </a:cxn>
              <a:cxn ang="0">
                <a:pos x="13" y="36"/>
              </a:cxn>
              <a:cxn ang="0">
                <a:pos x="62" y="46"/>
              </a:cxn>
              <a:cxn ang="0">
                <a:pos x="69" y="39"/>
              </a:cxn>
              <a:cxn ang="0">
                <a:pos x="35" y="0"/>
              </a:cxn>
              <a:cxn ang="0">
                <a:pos x="0" y="41"/>
              </a:cxn>
              <a:cxn ang="0">
                <a:pos x="36" y="81"/>
              </a:cxn>
              <a:cxn ang="0">
                <a:pos x="68" y="65"/>
              </a:cxn>
              <a:cxn ang="0">
                <a:pos x="63" y="59"/>
              </a:cxn>
              <a:cxn ang="0">
                <a:pos x="36" y="70"/>
              </a:cxn>
              <a:cxn ang="0">
                <a:pos x="13" y="46"/>
              </a:cxn>
              <a:cxn ang="0">
                <a:pos x="62" y="46"/>
              </a:cxn>
            </a:cxnLst>
            <a:rect l="0" t="0" r="r" b="b"/>
            <a:pathLst>
              <a:path w="69" h="81">
                <a:moveTo>
                  <a:pt x="13" y="36"/>
                </a:moveTo>
                <a:cubicBezTo>
                  <a:pt x="13" y="24"/>
                  <a:pt x="19" y="11"/>
                  <a:pt x="35" y="11"/>
                </a:cubicBezTo>
                <a:cubicBezTo>
                  <a:pt x="50" y="11"/>
                  <a:pt x="56" y="25"/>
                  <a:pt x="56" y="36"/>
                </a:cubicBezTo>
                <a:cubicBezTo>
                  <a:pt x="13" y="36"/>
                  <a:pt x="13" y="36"/>
                  <a:pt x="13" y="36"/>
                </a:cubicBezTo>
                <a:close/>
                <a:moveTo>
                  <a:pt x="62" y="46"/>
                </a:moveTo>
                <a:cubicBezTo>
                  <a:pt x="68" y="46"/>
                  <a:pt x="69" y="43"/>
                  <a:pt x="69" y="39"/>
                </a:cubicBezTo>
                <a:cubicBezTo>
                  <a:pt x="69" y="20"/>
                  <a:pt x="57" y="0"/>
                  <a:pt x="35" y="0"/>
                </a:cubicBezTo>
                <a:cubicBezTo>
                  <a:pt x="13" y="0"/>
                  <a:pt x="0" y="19"/>
                  <a:pt x="0" y="41"/>
                </a:cubicBezTo>
                <a:cubicBezTo>
                  <a:pt x="0" y="62"/>
                  <a:pt x="11" y="81"/>
                  <a:pt x="36" y="81"/>
                </a:cubicBezTo>
                <a:cubicBezTo>
                  <a:pt x="51" y="81"/>
                  <a:pt x="68" y="72"/>
                  <a:pt x="68" y="65"/>
                </a:cubicBezTo>
                <a:cubicBezTo>
                  <a:pt x="68" y="61"/>
                  <a:pt x="65" y="59"/>
                  <a:pt x="63" y="59"/>
                </a:cubicBezTo>
                <a:cubicBezTo>
                  <a:pt x="58" y="59"/>
                  <a:pt x="54" y="70"/>
                  <a:pt x="36" y="70"/>
                </a:cubicBezTo>
                <a:cubicBezTo>
                  <a:pt x="21" y="70"/>
                  <a:pt x="13" y="59"/>
                  <a:pt x="13" y="46"/>
                </a:cubicBezTo>
                <a:cubicBezTo>
                  <a:pt x="62" y="46"/>
                  <a:pt x="62" y="46"/>
                  <a:pt x="62" y="46"/>
                </a:cubicBezTo>
                <a:close/>
              </a:path>
            </a:pathLst>
          </a:custGeom>
          <a:solidFill>
            <a:srgbClr val="4D4F5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9" name="Freeform 16"/>
          <p:cNvSpPr>
            <a:spLocks noEditPoints="1"/>
          </p:cNvSpPr>
          <p:nvPr/>
        </p:nvSpPr>
        <p:spPr bwMode="auto">
          <a:xfrm>
            <a:off x="3255819" y="2849709"/>
            <a:ext cx="40951" cy="21483"/>
          </a:xfrm>
          <a:custGeom>
            <a:avLst/>
            <a:gdLst/>
            <a:ahLst/>
            <a:cxnLst>
              <a:cxn ang="0">
                <a:pos x="10" y="0"/>
              </a:cxn>
              <a:cxn ang="0">
                <a:pos x="10" y="1"/>
              </a:cxn>
              <a:cxn ang="0">
                <a:pos x="6" y="1"/>
              </a:cxn>
              <a:cxn ang="0">
                <a:pos x="6" y="13"/>
              </a:cxn>
              <a:cxn ang="0">
                <a:pos x="4" y="13"/>
              </a:cxn>
              <a:cxn ang="0">
                <a:pos x="4" y="1"/>
              </a:cxn>
              <a:cxn ang="0">
                <a:pos x="0" y="1"/>
              </a:cxn>
              <a:cxn ang="0">
                <a:pos x="0" y="0"/>
              </a:cxn>
              <a:cxn ang="0">
                <a:pos x="10" y="0"/>
              </a:cxn>
              <a:cxn ang="0">
                <a:pos x="24" y="13"/>
              </a:cxn>
              <a:cxn ang="0">
                <a:pos x="23" y="5"/>
              </a:cxn>
              <a:cxn ang="0">
                <a:pos x="23" y="1"/>
              </a:cxn>
              <a:cxn ang="0">
                <a:pos x="23" y="1"/>
              </a:cxn>
              <a:cxn ang="0">
                <a:pos x="22" y="5"/>
              </a:cxn>
              <a:cxn ang="0">
                <a:pos x="19" y="13"/>
              </a:cxn>
              <a:cxn ang="0">
                <a:pos x="17" y="13"/>
              </a:cxn>
              <a:cxn ang="0">
                <a:pos x="15" y="5"/>
              </a:cxn>
              <a:cxn ang="0">
                <a:pos x="14" y="1"/>
              </a:cxn>
              <a:cxn ang="0">
                <a:pos x="14" y="1"/>
              </a:cxn>
              <a:cxn ang="0">
                <a:pos x="13" y="5"/>
              </a:cxn>
              <a:cxn ang="0">
                <a:pos x="13" y="13"/>
              </a:cxn>
              <a:cxn ang="0">
                <a:pos x="11" y="13"/>
              </a:cxn>
              <a:cxn ang="0">
                <a:pos x="12" y="0"/>
              </a:cxn>
              <a:cxn ang="0">
                <a:pos x="15" y="0"/>
              </a:cxn>
              <a:cxn ang="0">
                <a:pos x="17" y="7"/>
              </a:cxn>
              <a:cxn ang="0">
                <a:pos x="18" y="10"/>
              </a:cxn>
              <a:cxn ang="0">
                <a:pos x="18" y="10"/>
              </a:cxn>
              <a:cxn ang="0">
                <a:pos x="19" y="7"/>
              </a:cxn>
              <a:cxn ang="0">
                <a:pos x="22" y="0"/>
              </a:cxn>
              <a:cxn ang="0">
                <a:pos x="25" y="0"/>
              </a:cxn>
              <a:cxn ang="0">
                <a:pos x="26" y="13"/>
              </a:cxn>
              <a:cxn ang="0">
                <a:pos x="24" y="13"/>
              </a:cxn>
            </a:cxnLst>
            <a:rect l="0" t="0" r="r" b="b"/>
            <a:pathLst>
              <a:path w="26" h="13">
                <a:moveTo>
                  <a:pt x="10" y="0"/>
                </a:moveTo>
                <a:cubicBezTo>
                  <a:pt x="10" y="1"/>
                  <a:pt x="10" y="1"/>
                  <a:pt x="10" y="1"/>
                </a:cubicBezTo>
                <a:cubicBezTo>
                  <a:pt x="6" y="1"/>
                  <a:pt x="6" y="1"/>
                  <a:pt x="6" y="1"/>
                </a:cubicBezTo>
                <a:cubicBezTo>
                  <a:pt x="6" y="13"/>
                  <a:pt x="6" y="13"/>
                  <a:pt x="6" y="13"/>
                </a:cubicBezTo>
                <a:cubicBezTo>
                  <a:pt x="4" y="13"/>
                  <a:pt x="4" y="13"/>
                  <a:pt x="4" y="13"/>
                </a:cubicBezTo>
                <a:cubicBezTo>
                  <a:pt x="4" y="1"/>
                  <a:pt x="4" y="1"/>
                  <a:pt x="4" y="1"/>
                </a:cubicBezTo>
                <a:cubicBezTo>
                  <a:pt x="0" y="1"/>
                  <a:pt x="0" y="1"/>
                  <a:pt x="0" y="1"/>
                </a:cubicBezTo>
                <a:cubicBezTo>
                  <a:pt x="0" y="0"/>
                  <a:pt x="0" y="0"/>
                  <a:pt x="0" y="0"/>
                </a:cubicBezTo>
                <a:cubicBezTo>
                  <a:pt x="10" y="0"/>
                  <a:pt x="10" y="0"/>
                  <a:pt x="10" y="0"/>
                </a:cubicBezTo>
                <a:close/>
                <a:moveTo>
                  <a:pt x="24" y="13"/>
                </a:moveTo>
                <a:cubicBezTo>
                  <a:pt x="23" y="5"/>
                  <a:pt x="23" y="5"/>
                  <a:pt x="23" y="5"/>
                </a:cubicBezTo>
                <a:cubicBezTo>
                  <a:pt x="23" y="4"/>
                  <a:pt x="23" y="3"/>
                  <a:pt x="23" y="1"/>
                </a:cubicBezTo>
                <a:cubicBezTo>
                  <a:pt x="23" y="1"/>
                  <a:pt x="23" y="1"/>
                  <a:pt x="23" y="1"/>
                </a:cubicBezTo>
                <a:cubicBezTo>
                  <a:pt x="23" y="3"/>
                  <a:pt x="22" y="4"/>
                  <a:pt x="22" y="5"/>
                </a:cubicBezTo>
                <a:cubicBezTo>
                  <a:pt x="19" y="13"/>
                  <a:pt x="19" y="13"/>
                  <a:pt x="19" y="13"/>
                </a:cubicBezTo>
                <a:cubicBezTo>
                  <a:pt x="17" y="13"/>
                  <a:pt x="17" y="13"/>
                  <a:pt x="17" y="13"/>
                </a:cubicBezTo>
                <a:cubicBezTo>
                  <a:pt x="15" y="5"/>
                  <a:pt x="15" y="5"/>
                  <a:pt x="15" y="5"/>
                </a:cubicBezTo>
                <a:cubicBezTo>
                  <a:pt x="14" y="4"/>
                  <a:pt x="14" y="2"/>
                  <a:pt x="14" y="1"/>
                </a:cubicBezTo>
                <a:cubicBezTo>
                  <a:pt x="14" y="1"/>
                  <a:pt x="14" y="1"/>
                  <a:pt x="14" y="1"/>
                </a:cubicBezTo>
                <a:cubicBezTo>
                  <a:pt x="14" y="3"/>
                  <a:pt x="14" y="4"/>
                  <a:pt x="13" y="5"/>
                </a:cubicBezTo>
                <a:cubicBezTo>
                  <a:pt x="13" y="13"/>
                  <a:pt x="13" y="13"/>
                  <a:pt x="13" y="13"/>
                </a:cubicBezTo>
                <a:cubicBezTo>
                  <a:pt x="11" y="13"/>
                  <a:pt x="11" y="13"/>
                  <a:pt x="11" y="13"/>
                </a:cubicBezTo>
                <a:cubicBezTo>
                  <a:pt x="12" y="0"/>
                  <a:pt x="12" y="0"/>
                  <a:pt x="12" y="0"/>
                </a:cubicBezTo>
                <a:cubicBezTo>
                  <a:pt x="15" y="0"/>
                  <a:pt x="15" y="0"/>
                  <a:pt x="15" y="0"/>
                </a:cubicBezTo>
                <a:cubicBezTo>
                  <a:pt x="17" y="7"/>
                  <a:pt x="17" y="7"/>
                  <a:pt x="17" y="7"/>
                </a:cubicBezTo>
                <a:cubicBezTo>
                  <a:pt x="18" y="8"/>
                  <a:pt x="18" y="9"/>
                  <a:pt x="18" y="10"/>
                </a:cubicBezTo>
                <a:cubicBezTo>
                  <a:pt x="18" y="10"/>
                  <a:pt x="18" y="10"/>
                  <a:pt x="18" y="10"/>
                </a:cubicBezTo>
                <a:cubicBezTo>
                  <a:pt x="19" y="9"/>
                  <a:pt x="19" y="8"/>
                  <a:pt x="19" y="7"/>
                </a:cubicBezTo>
                <a:cubicBezTo>
                  <a:pt x="22" y="0"/>
                  <a:pt x="22" y="0"/>
                  <a:pt x="22" y="0"/>
                </a:cubicBezTo>
                <a:cubicBezTo>
                  <a:pt x="25" y="0"/>
                  <a:pt x="25" y="0"/>
                  <a:pt x="25" y="0"/>
                </a:cubicBezTo>
                <a:cubicBezTo>
                  <a:pt x="26" y="13"/>
                  <a:pt x="26" y="13"/>
                  <a:pt x="26" y="13"/>
                </a:cubicBezTo>
                <a:cubicBezTo>
                  <a:pt x="24" y="13"/>
                  <a:pt x="24" y="13"/>
                  <a:pt x="24" y="13"/>
                </a:cubicBezTo>
                <a:close/>
              </a:path>
            </a:pathLst>
          </a:custGeom>
          <a:solidFill>
            <a:srgbClr val="4D4F5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pic>
        <p:nvPicPr>
          <p:cNvPr id="430" name="Picture 2" descr="C:\jim\logos\oracle\ored.jpg"/>
          <p:cNvPicPr>
            <a:picLocks noChangeAspect="1" noChangeArrowheads="1"/>
          </p:cNvPicPr>
          <p:nvPr/>
        </p:nvPicPr>
        <p:blipFill>
          <a:blip r:embed="rId10" cstate="print"/>
          <a:srcRect/>
          <a:stretch>
            <a:fillRect/>
          </a:stretch>
        </p:blipFill>
        <p:spPr bwMode="auto">
          <a:xfrm>
            <a:off x="6400800" y="2795524"/>
            <a:ext cx="926568" cy="116085"/>
          </a:xfrm>
          <a:prstGeom prst="rect">
            <a:avLst/>
          </a:prstGeom>
          <a:noFill/>
        </p:spPr>
      </p:pic>
      <p:pic>
        <p:nvPicPr>
          <p:cNvPr id="431" name="Picture 430" descr="Microsoft_Logo.png"/>
          <p:cNvPicPr>
            <a:picLocks noChangeAspect="1"/>
          </p:cNvPicPr>
          <p:nvPr/>
        </p:nvPicPr>
        <p:blipFill>
          <a:blip r:embed="rId11" cstate="print"/>
          <a:stretch>
            <a:fillRect/>
          </a:stretch>
        </p:blipFill>
        <p:spPr>
          <a:xfrm>
            <a:off x="3429000" y="2795525"/>
            <a:ext cx="985294" cy="233907"/>
          </a:xfrm>
          <a:prstGeom prst="rect">
            <a:avLst/>
          </a:prstGeom>
        </p:spPr>
      </p:pic>
      <p:pic>
        <p:nvPicPr>
          <p:cNvPr id="443" name="Picture 442" descr="ibm.jpg"/>
          <p:cNvPicPr>
            <a:picLocks noChangeAspect="1"/>
          </p:cNvPicPr>
          <p:nvPr/>
        </p:nvPicPr>
        <p:blipFill>
          <a:blip r:embed="rId12" cstate="print"/>
          <a:stretch>
            <a:fillRect/>
          </a:stretch>
        </p:blipFill>
        <p:spPr>
          <a:xfrm>
            <a:off x="7467600" y="3252724"/>
            <a:ext cx="838200" cy="545675"/>
          </a:xfrm>
          <a:prstGeom prst="rect">
            <a:avLst/>
          </a:prstGeom>
        </p:spPr>
      </p:pic>
      <p:pic>
        <p:nvPicPr>
          <p:cNvPr id="444" name="Picture 443" descr="dell"/>
          <p:cNvPicPr>
            <a:picLocks noChangeAspect="1"/>
          </p:cNvPicPr>
          <p:nvPr/>
        </p:nvPicPr>
        <p:blipFill>
          <a:blip r:embed="rId13" cstate="print"/>
          <a:stretch>
            <a:fillRect/>
          </a:stretch>
        </p:blipFill>
        <p:spPr>
          <a:xfrm>
            <a:off x="2438402" y="3252724"/>
            <a:ext cx="620443" cy="466573"/>
          </a:xfrm>
          <a:prstGeom prst="rect">
            <a:avLst/>
          </a:prstGeom>
        </p:spPr>
      </p:pic>
      <p:pic>
        <p:nvPicPr>
          <p:cNvPr id="445" name="Picture 444" descr="ibm.jpg"/>
          <p:cNvPicPr>
            <a:picLocks noChangeAspect="1"/>
          </p:cNvPicPr>
          <p:nvPr/>
        </p:nvPicPr>
        <p:blipFill>
          <a:blip r:embed="rId12" cstate="print"/>
          <a:stretch>
            <a:fillRect/>
          </a:stretch>
        </p:blipFill>
        <p:spPr>
          <a:xfrm>
            <a:off x="7543800" y="4624324"/>
            <a:ext cx="838200" cy="545675"/>
          </a:xfrm>
          <a:prstGeom prst="rect">
            <a:avLst/>
          </a:prstGeom>
        </p:spPr>
      </p:pic>
      <p:pic>
        <p:nvPicPr>
          <p:cNvPr id="446" name="Picture 445" descr="dell"/>
          <p:cNvPicPr>
            <a:picLocks noChangeAspect="1"/>
          </p:cNvPicPr>
          <p:nvPr/>
        </p:nvPicPr>
        <p:blipFill>
          <a:blip r:embed="rId13" cstate="print"/>
          <a:stretch>
            <a:fillRect/>
          </a:stretch>
        </p:blipFill>
        <p:spPr>
          <a:xfrm>
            <a:off x="2514600" y="4708679"/>
            <a:ext cx="609600" cy="458419"/>
          </a:xfrm>
          <a:prstGeom prst="rect">
            <a:avLst/>
          </a:prstGeom>
        </p:spPr>
      </p:pic>
      <p:pic>
        <p:nvPicPr>
          <p:cNvPr id="447" name="Picture 2"/>
          <p:cNvPicPr>
            <a:picLocks noChangeAspect="1" noChangeArrowheads="1"/>
          </p:cNvPicPr>
          <p:nvPr/>
        </p:nvPicPr>
        <p:blipFill>
          <a:blip r:embed="rId7" cstate="print"/>
          <a:srcRect/>
          <a:stretch>
            <a:fillRect/>
          </a:stretch>
        </p:blipFill>
        <p:spPr bwMode="auto">
          <a:xfrm>
            <a:off x="3352802" y="4776725"/>
            <a:ext cx="576963" cy="277871"/>
          </a:xfrm>
          <a:prstGeom prst="rect">
            <a:avLst/>
          </a:prstGeom>
          <a:noFill/>
          <a:ln w="9525">
            <a:noFill/>
            <a:miter lim="800000"/>
            <a:headEnd/>
            <a:tailEnd/>
          </a:ln>
        </p:spPr>
      </p:pic>
      <p:pic>
        <p:nvPicPr>
          <p:cNvPr id="448" name="Picture 447" descr="250px-Hitachi_logo.svg.png"/>
          <p:cNvPicPr>
            <a:picLocks noChangeAspect="1"/>
          </p:cNvPicPr>
          <p:nvPr/>
        </p:nvPicPr>
        <p:blipFill>
          <a:blip r:embed="rId14" cstate="print"/>
          <a:stretch>
            <a:fillRect/>
          </a:stretch>
        </p:blipFill>
        <p:spPr>
          <a:xfrm>
            <a:off x="4267200" y="3399028"/>
            <a:ext cx="990600" cy="158496"/>
          </a:xfrm>
          <a:prstGeom prst="rect">
            <a:avLst/>
          </a:prstGeom>
        </p:spPr>
      </p:pic>
      <p:pic>
        <p:nvPicPr>
          <p:cNvPr id="449" name="Picture 448" descr="kvmbanner-logo2.png"/>
          <p:cNvPicPr>
            <a:picLocks noChangeAspect="1"/>
          </p:cNvPicPr>
          <p:nvPr/>
        </p:nvPicPr>
        <p:blipFill>
          <a:blip r:embed="rId15" cstate="print"/>
          <a:stretch>
            <a:fillRect/>
          </a:stretch>
        </p:blipFill>
        <p:spPr>
          <a:xfrm>
            <a:off x="5351205" y="2745993"/>
            <a:ext cx="897194" cy="278131"/>
          </a:xfrm>
          <a:prstGeom prst="rect">
            <a:avLst/>
          </a:prstGeom>
        </p:spPr>
      </p:pic>
      <p:cxnSp>
        <p:nvCxnSpPr>
          <p:cNvPr id="455" name="Straight Connector 454"/>
          <p:cNvCxnSpPr/>
          <p:nvPr/>
        </p:nvCxnSpPr>
        <p:spPr>
          <a:xfrm>
            <a:off x="304800" y="4624324"/>
            <a:ext cx="8153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p:cNvCxnSpPr/>
          <p:nvPr/>
        </p:nvCxnSpPr>
        <p:spPr>
          <a:xfrm>
            <a:off x="304800" y="5310124"/>
            <a:ext cx="8153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41" name="Picture 3"/>
          <p:cNvPicPr>
            <a:picLocks noChangeAspect="1" noChangeArrowheads="1"/>
          </p:cNvPicPr>
          <p:nvPr/>
        </p:nvPicPr>
        <p:blipFill>
          <a:blip r:embed="rId16" cstate="print"/>
          <a:srcRect l="44510" t="45833" r="40849" b="29167"/>
          <a:stretch>
            <a:fillRect/>
          </a:stretch>
        </p:blipFill>
        <p:spPr bwMode="auto">
          <a:xfrm>
            <a:off x="7623175" y="2490724"/>
            <a:ext cx="606425" cy="582168"/>
          </a:xfrm>
          <a:prstGeom prst="rect">
            <a:avLst/>
          </a:prstGeom>
          <a:noFill/>
          <a:ln w="9525">
            <a:noFill/>
            <a:miter lim="800000"/>
            <a:headEnd/>
            <a:tailEnd/>
          </a:ln>
        </p:spPr>
      </p:pic>
      <p:sp>
        <p:nvSpPr>
          <p:cNvPr id="51" name="Footer Placeholder 6"/>
          <p:cNvSpPr>
            <a:spLocks noGrp="1"/>
          </p:cNvSpPr>
          <p:nvPr>
            <p:ph type="ftr" sz="quarter" idx="3"/>
          </p:nvPr>
        </p:nvSpPr>
        <p:spPr>
          <a:xfrm>
            <a:off x="465880" y="6616672"/>
            <a:ext cx="4258519" cy="156955"/>
          </a:xfrm>
        </p:spPr>
        <p:txBody>
          <a:bodyPr/>
          <a:lstStyle/>
          <a:p>
            <a:r>
              <a:rPr lang="en-US" smtClean="0"/>
              <a:t>© 2011 Brocade Communications Systems, Inc. - COMPANY PROPRIETARY INFORMATION</a:t>
            </a:r>
            <a:endParaRPr lang="en-US" dirty="0"/>
          </a:p>
        </p:txBody>
      </p:sp>
      <p:sp>
        <p:nvSpPr>
          <p:cNvPr id="52" name="Slide Number Placeholder 7"/>
          <p:cNvSpPr>
            <a:spLocks noGrp="1"/>
          </p:cNvSpPr>
          <p:nvPr>
            <p:ph type="sldNum" sz="quarter" idx="4"/>
          </p:nvPr>
        </p:nvSpPr>
        <p:spPr>
          <a:xfrm>
            <a:off x="8137890" y="6626567"/>
            <a:ext cx="246061" cy="155233"/>
          </a:xfrm>
        </p:spPr>
        <p:txBody>
          <a:bodyPr/>
          <a:lstStyle/>
          <a:p>
            <a:fld id="{33853D5F-D8FF-4E88-A093-25708357A3CA}" type="slidenum">
              <a:rPr lang="en-US" smtClean="0"/>
              <a:pPr/>
              <a:t>6</a:t>
            </a:fld>
            <a:endParaRPr lang="en-US" dirty="0"/>
          </a:p>
        </p:txBody>
      </p:sp>
      <p:sp>
        <p:nvSpPr>
          <p:cNvPr id="45" name="TextBox 44"/>
          <p:cNvSpPr txBox="1"/>
          <p:nvPr/>
        </p:nvSpPr>
        <p:spPr bwMode="auto">
          <a:xfrm>
            <a:off x="2955852" y="1881976"/>
            <a:ext cx="3629391" cy="307777"/>
          </a:xfrm>
          <a:prstGeom prst="rect">
            <a:avLst/>
          </a:prstGeom>
          <a:noFill/>
          <a:ln w="19050" algn="ctr">
            <a:noFill/>
            <a:miter lim="800000"/>
            <a:headEnd/>
            <a:tailEnd/>
          </a:ln>
        </p:spPr>
        <p:txBody>
          <a:bodyPr wrap="none" lIns="0" tIns="0" rIns="0" bIns="0" rtlCol="0">
            <a:spAutoFit/>
          </a:bodyPr>
          <a:lstStyle/>
          <a:p>
            <a:r>
              <a:rPr lang="en-US" sz="2000" b="1" dirty="0" err="1" smtClean="0"/>
              <a:t>Cloudplex</a:t>
            </a:r>
            <a:r>
              <a:rPr lang="en-US" sz="2000" b="1" dirty="0" smtClean="0"/>
              <a:t> reference architectures</a:t>
            </a:r>
            <a:endParaRPr lang="en-AU" sz="2000" b="1" dirty="0" smtClean="0"/>
          </a:p>
        </p:txBody>
      </p:sp>
      <p:sp>
        <p:nvSpPr>
          <p:cNvPr id="43" name="Date Placeholder 42"/>
          <p:cNvSpPr>
            <a:spLocks noGrp="1"/>
          </p:cNvSpPr>
          <p:nvPr>
            <p:ph type="dt" sz="half" idx="2"/>
          </p:nvPr>
        </p:nvSpPr>
        <p:spPr/>
        <p:txBody>
          <a:bodyPr/>
          <a:lstStyle/>
          <a:p>
            <a:fld id="{90D50200-24AF-431C-9C94-65CD9B6A5614}" type="datetime3">
              <a:rPr lang="en-AU" smtClean="0"/>
              <a:pPr/>
              <a:t>22 September, 2011</a:t>
            </a:fld>
            <a:endParaRPr lang="en-US" dirty="0"/>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477"/>
          <p:cNvSpPr>
            <a:spLocks noChangeArrowheads="1"/>
          </p:cNvSpPr>
          <p:nvPr/>
        </p:nvSpPr>
        <p:spPr bwMode="auto">
          <a:xfrm>
            <a:off x="2146300" y="5461000"/>
            <a:ext cx="8191500" cy="1193800"/>
          </a:xfrm>
          <a:prstGeom prst="ellipse">
            <a:avLst/>
          </a:prstGeom>
          <a:gradFill rotWithShape="1">
            <a:gsLst>
              <a:gs pos="0">
                <a:srgbClr val="EAEAEA"/>
              </a:gs>
              <a:gs pos="100000">
                <a:srgbClr val="EAEAEA">
                  <a:gamma/>
                  <a:shade val="46275"/>
                  <a:invGamma/>
                  <a:alpha val="0"/>
                </a:srgbClr>
              </a:gs>
            </a:gsLst>
            <a:path path="shape">
              <a:fillToRect l="50000" t="50000" r="50000" b="50000"/>
            </a:path>
          </a:gradFill>
          <a:ln w="12700" algn="ctr">
            <a:noFill/>
            <a:round/>
            <a:headEnd/>
            <a:tailEnd/>
          </a:ln>
        </p:spPr>
        <p:txBody>
          <a:bodyPr wrap="none" anchor="ctr"/>
          <a:lstStyle/>
          <a:p>
            <a:pPr>
              <a:defRPr/>
            </a:pPr>
            <a:endParaRPr lang="en-US">
              <a:latin typeface="Arial" pitchFamily="34" charset="0"/>
            </a:endParaRPr>
          </a:p>
        </p:txBody>
      </p:sp>
      <p:pic>
        <p:nvPicPr>
          <p:cNvPr id="284676" name="Picture 4" descr="SIfamily_10000_final_3_ds_int"/>
          <p:cNvPicPr>
            <a:picLocks noChangeAspect="1" noChangeArrowheads="1"/>
          </p:cNvPicPr>
          <p:nvPr/>
        </p:nvPicPr>
        <p:blipFill>
          <a:blip r:embed="rId3" cstate="print"/>
          <a:srcRect/>
          <a:stretch>
            <a:fillRect/>
          </a:stretch>
        </p:blipFill>
        <p:spPr bwMode="auto">
          <a:xfrm>
            <a:off x="4076700" y="4860925"/>
            <a:ext cx="4716463" cy="1417638"/>
          </a:xfrm>
          <a:prstGeom prst="rect">
            <a:avLst/>
          </a:prstGeom>
          <a:noFill/>
        </p:spPr>
      </p:pic>
      <p:pic>
        <p:nvPicPr>
          <p:cNvPr id="5" name="Picture 4" descr="http://kianglong.blog.friendster.com/files/hand20grabbing20the20cloud20in20the20sky.jpg"/>
          <p:cNvPicPr>
            <a:picLocks noChangeAspect="1" noChangeArrowheads="1"/>
          </p:cNvPicPr>
          <p:nvPr/>
        </p:nvPicPr>
        <p:blipFill>
          <a:blip r:embed="rId4"/>
          <a:srcRect/>
          <a:stretch>
            <a:fillRect/>
          </a:stretch>
        </p:blipFill>
        <p:spPr bwMode="auto">
          <a:xfrm>
            <a:off x="7283308" y="173235"/>
            <a:ext cx="1669702" cy="2407109"/>
          </a:xfrm>
          <a:prstGeom prst="rect">
            <a:avLst/>
          </a:prstGeom>
          <a:noFill/>
        </p:spPr>
      </p:pic>
      <p:sp>
        <p:nvSpPr>
          <p:cNvPr id="6" name="Title 1"/>
          <p:cNvSpPr txBox="1">
            <a:spLocks/>
          </p:cNvSpPr>
          <p:nvPr/>
        </p:nvSpPr>
        <p:spPr>
          <a:xfrm>
            <a:off x="3062176" y="2593520"/>
            <a:ext cx="6282331" cy="1495794"/>
          </a:xfrm>
          <a:prstGeom prst="rect">
            <a:avLst/>
          </a:prstGeom>
        </p:spPr>
        <p:txBody>
          <a:bodyPr vert="horz" wrap="square" lIns="91440" tIns="45720" rIns="91440" bIns="45720" rtlCol="0" anchor="b">
            <a:spAutoFit/>
          </a:body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en-US" sz="3200" b="0" i="0" u="none" strike="noStrike" kern="1200" cap="all" spc="0" normalizeH="0" baseline="0" noProof="0" dirty="0" smtClean="0">
                <a:ln>
                  <a:noFill/>
                </a:ln>
                <a:solidFill>
                  <a:schemeClr val="bg2"/>
                </a:solidFill>
                <a:effectLst/>
                <a:uLnTx/>
                <a:uFillTx/>
                <a:latin typeface="+mj-lt"/>
                <a:ea typeface="+mj-ea"/>
                <a:cs typeface="+mj-cs"/>
              </a:rPr>
              <a:t>Application Delivery Enabling the Cloud</a:t>
            </a:r>
          </a:p>
          <a:p>
            <a:pPr lvl="0">
              <a:lnSpc>
                <a:spcPct val="95000"/>
              </a:lnSpc>
              <a:spcBef>
                <a:spcPct val="0"/>
              </a:spcBef>
            </a:pPr>
            <a:r>
              <a:rPr lang="en-US" sz="3200" dirty="0" smtClean="0"/>
              <a:t>SERVERIRON ADX</a:t>
            </a:r>
            <a:endParaRPr kumimoji="0" lang="en-US" sz="3200" b="0" i="0" u="none" strike="noStrike" kern="1200" cap="all" spc="0" normalizeH="0" baseline="0" noProof="0" dirty="0">
              <a:ln>
                <a:noFill/>
              </a:ln>
              <a:solidFill>
                <a:schemeClr val="bg2"/>
              </a:solidFill>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2" descr="ENT Guy"/>
          <p:cNvPicPr>
            <a:picLocks noChangeAspect="1" noChangeArrowheads="1"/>
          </p:cNvPicPr>
          <p:nvPr/>
        </p:nvPicPr>
        <p:blipFill>
          <a:blip r:embed="rId3" cstate="print"/>
          <a:srcRect/>
          <a:stretch>
            <a:fillRect/>
          </a:stretch>
        </p:blipFill>
        <p:spPr bwMode="auto">
          <a:xfrm>
            <a:off x="6148388" y="-6350"/>
            <a:ext cx="2998787" cy="6197600"/>
          </a:xfrm>
          <a:prstGeom prst="rect">
            <a:avLst/>
          </a:prstGeom>
          <a:noFill/>
        </p:spPr>
      </p:pic>
      <p:sp>
        <p:nvSpPr>
          <p:cNvPr id="397315" name="Rectangle 3"/>
          <p:cNvSpPr>
            <a:spLocks noChangeArrowheads="1"/>
          </p:cNvSpPr>
          <p:nvPr/>
        </p:nvSpPr>
        <p:spPr bwMode="auto">
          <a:xfrm>
            <a:off x="6148388" y="-3175"/>
            <a:ext cx="2543175" cy="6191250"/>
          </a:xfrm>
          <a:prstGeom prst="rect">
            <a:avLst/>
          </a:prstGeom>
          <a:gradFill rotWithShape="1">
            <a:gsLst>
              <a:gs pos="0">
                <a:schemeClr val="bg1"/>
              </a:gs>
              <a:gs pos="100000">
                <a:schemeClr val="bg1">
                  <a:gamma/>
                  <a:tint val="0"/>
                  <a:invGamma/>
                  <a:alpha val="0"/>
                </a:schemeClr>
              </a:gs>
            </a:gsLst>
            <a:lin ang="0" scaled="1"/>
          </a:gradFill>
          <a:ln w="12700" algn="ctr">
            <a:noFill/>
            <a:miter lim="800000"/>
            <a:headEnd/>
            <a:tailEnd/>
          </a:ln>
          <a:effectLst/>
        </p:spPr>
        <p:txBody>
          <a:bodyPr wrap="none" anchor="ctr"/>
          <a:lstStyle/>
          <a:p>
            <a:endParaRPr lang="en-AU"/>
          </a:p>
        </p:txBody>
      </p:sp>
      <p:sp>
        <p:nvSpPr>
          <p:cNvPr id="397316" name="Rectangle 4"/>
          <p:cNvSpPr>
            <a:spLocks noGrp="1" noChangeArrowheads="1"/>
          </p:cNvSpPr>
          <p:nvPr>
            <p:ph type="title"/>
          </p:nvPr>
        </p:nvSpPr>
        <p:spPr>
          <a:noFill/>
          <a:ln/>
        </p:spPr>
        <p:txBody>
          <a:bodyPr/>
          <a:lstStyle/>
          <a:p>
            <a:r>
              <a:rPr lang="en-US"/>
              <a:t>For the Enterprise</a:t>
            </a:r>
            <a:endParaRPr lang="en-US" sz="2400" i="1"/>
          </a:p>
        </p:txBody>
      </p:sp>
      <p:sp>
        <p:nvSpPr>
          <p:cNvPr id="397317" name="Rectangle 5"/>
          <p:cNvSpPr>
            <a:spLocks noGrp="1" noChangeArrowheads="1"/>
          </p:cNvSpPr>
          <p:nvPr>
            <p:ph type="body" sz="half" idx="1"/>
          </p:nvPr>
        </p:nvSpPr>
        <p:spPr>
          <a:xfrm>
            <a:off x="228600" y="1295400"/>
            <a:ext cx="6454775" cy="4011867"/>
          </a:xfrm>
        </p:spPr>
        <p:txBody>
          <a:bodyPr/>
          <a:lstStyle/>
          <a:p>
            <a:pPr marL="230188" indent="-230188">
              <a:spcBef>
                <a:spcPct val="35000"/>
              </a:spcBef>
              <a:buFont typeface="Wingdings 2" pitchFamily="18" charset="2"/>
              <a:buNone/>
            </a:pPr>
            <a:r>
              <a:rPr lang="en-US" b="1" dirty="0"/>
              <a:t>Sets the TCO bar</a:t>
            </a:r>
            <a:r>
              <a:rPr lang="en-US" dirty="0"/>
              <a:t> </a:t>
            </a:r>
          </a:p>
          <a:p>
            <a:pPr marL="573088" lvl="1" indent="-228600">
              <a:spcBef>
                <a:spcPct val="35000"/>
              </a:spcBef>
            </a:pPr>
            <a:r>
              <a:rPr lang="en-US" sz="1800" dirty="0"/>
              <a:t>Helping Enterprise data centers provision certified application delivery solutions for ERP/MRP, CRM, UC, and Security from Oracle, SAP, Microsoft, McAfee and others</a:t>
            </a:r>
          </a:p>
          <a:p>
            <a:pPr marL="573088" lvl="1" indent="-228600">
              <a:spcBef>
                <a:spcPct val="35000"/>
              </a:spcBef>
            </a:pPr>
            <a:r>
              <a:rPr lang="en-US" sz="1800" dirty="0"/>
              <a:t>Best price/performance value per rack unit and per watt</a:t>
            </a:r>
          </a:p>
          <a:p>
            <a:pPr marL="573088" lvl="1" indent="-228600">
              <a:spcBef>
                <a:spcPct val="35000"/>
              </a:spcBef>
            </a:pPr>
            <a:r>
              <a:rPr lang="en-US" sz="1800" dirty="0"/>
              <a:t>Best Layer 4-7 throughput, TPS/CPS, SSL, port density, and </a:t>
            </a:r>
            <a:r>
              <a:rPr lang="en-US" sz="1800" dirty="0" err="1"/>
              <a:t>DoS</a:t>
            </a:r>
            <a:r>
              <a:rPr lang="en-US" sz="1800" dirty="0"/>
              <a:t> server attack protection</a:t>
            </a:r>
          </a:p>
          <a:p>
            <a:pPr marL="230188" indent="-230188">
              <a:spcBef>
                <a:spcPct val="35000"/>
              </a:spcBef>
              <a:buFont typeface="Wingdings 2" pitchFamily="18" charset="2"/>
              <a:buNone/>
            </a:pPr>
            <a:r>
              <a:rPr lang="en-US" b="1" dirty="0"/>
              <a:t>Best futures and investment protection</a:t>
            </a:r>
          </a:p>
          <a:p>
            <a:pPr marL="573088" lvl="1" indent="-228600">
              <a:spcBef>
                <a:spcPct val="35000"/>
              </a:spcBef>
            </a:pPr>
            <a:r>
              <a:rPr lang="en-US" sz="1800" dirty="0"/>
              <a:t>Industry’s highest application processor core and 10G port density across the broadest range of ADC form factors brings scalability and application capacity on demand to highly virtualized server environments</a:t>
            </a:r>
          </a:p>
        </p:txBody>
      </p:sp>
      <p:sp>
        <p:nvSpPr>
          <p:cNvPr id="8" name="Date Placeholder 7"/>
          <p:cNvSpPr>
            <a:spLocks noGrp="1"/>
          </p:cNvSpPr>
          <p:nvPr>
            <p:ph type="dt" sz="half" idx="11"/>
          </p:nvPr>
        </p:nvSpPr>
        <p:spPr/>
        <p:txBody>
          <a:bodyPr/>
          <a:lstStyle/>
          <a:p>
            <a:fld id="{BF967693-A79D-49D6-9C21-36EE38A125B5}" type="datetime3">
              <a:rPr lang="en-AU" smtClean="0"/>
              <a:pPr/>
              <a:t>22 September, 2011</a:t>
            </a:fld>
            <a:endParaRPr lang="en-US"/>
          </a:p>
        </p:txBody>
      </p:sp>
      <p:sp>
        <p:nvSpPr>
          <p:cNvPr id="9" name="Footer Placeholder 8"/>
          <p:cNvSpPr>
            <a:spLocks noGrp="1"/>
          </p:cNvSpPr>
          <p:nvPr>
            <p:ph type="ftr" sz="quarter" idx="10"/>
          </p:nvPr>
        </p:nvSpPr>
        <p:spPr/>
        <p:txBody>
          <a:bodyPr/>
          <a:lstStyle/>
          <a:p>
            <a:r>
              <a:rPr lang="en-US" smtClean="0"/>
              <a:t>© 2011 Brocade Communications Systems, Inc. - COMPANY PROPRIETARY INFORMATION</a:t>
            </a:r>
            <a:endParaRPr lang="en-US"/>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50840" y="190549"/>
            <a:ext cx="8080375" cy="1027974"/>
          </a:xfrm>
        </p:spPr>
        <p:txBody>
          <a:bodyPr/>
          <a:lstStyle/>
          <a:p>
            <a:r>
              <a:rPr lang="en-US" dirty="0" smtClean="0"/>
              <a:t>ServerIron ADX and </a:t>
            </a:r>
            <a:br>
              <a:rPr lang="en-US" dirty="0" smtClean="0"/>
            </a:br>
            <a:r>
              <a:rPr lang="en-US" u="sng" dirty="0" smtClean="0"/>
              <a:t>Brocade Application Resource Broker</a:t>
            </a:r>
            <a:endParaRPr lang="en-US" u="sng" dirty="0"/>
          </a:p>
        </p:txBody>
      </p:sp>
      <p:sp>
        <p:nvSpPr>
          <p:cNvPr id="19" name="Content Placeholder 18"/>
          <p:cNvSpPr>
            <a:spLocks noGrp="1"/>
          </p:cNvSpPr>
          <p:nvPr>
            <p:ph idx="1"/>
          </p:nvPr>
        </p:nvSpPr>
        <p:spPr>
          <a:xfrm>
            <a:off x="350840" y="1672808"/>
            <a:ext cx="5621791" cy="5152692"/>
          </a:xfrm>
        </p:spPr>
        <p:txBody>
          <a:bodyPr/>
          <a:lstStyle/>
          <a:p>
            <a:pPr lvl="0"/>
            <a:r>
              <a:rPr lang="en-US" sz="2000" dirty="0" smtClean="0"/>
              <a:t>Automation and orchestration of application </a:t>
            </a:r>
            <a:br>
              <a:rPr lang="en-US" sz="2000" dirty="0" smtClean="0"/>
            </a:br>
            <a:r>
              <a:rPr lang="en-US" sz="2000" dirty="0" smtClean="0"/>
              <a:t>service delivery</a:t>
            </a:r>
          </a:p>
          <a:p>
            <a:pPr lvl="0"/>
            <a:r>
              <a:rPr lang="en-US" sz="2000" dirty="0" smtClean="0"/>
              <a:t>Visibility and control over application infrastructure</a:t>
            </a:r>
          </a:p>
          <a:p>
            <a:pPr lvl="0"/>
            <a:r>
              <a:rPr lang="en-US" sz="2000" dirty="0" smtClean="0"/>
              <a:t>Flexibility and choice in managing hybrid </a:t>
            </a:r>
            <a:br>
              <a:rPr lang="en-US" sz="2000" dirty="0" smtClean="0"/>
            </a:br>
            <a:r>
              <a:rPr lang="en-US" sz="2000" dirty="0" smtClean="0"/>
              <a:t>cloud environments</a:t>
            </a:r>
          </a:p>
          <a:p>
            <a:pPr lvl="0"/>
            <a:r>
              <a:rPr lang="en-US" sz="2000" dirty="0" smtClean="0"/>
              <a:t>Increased efficiency of application resources</a:t>
            </a:r>
          </a:p>
          <a:p>
            <a:pPr lvl="0"/>
            <a:r>
              <a:rPr lang="en-US" sz="2000" dirty="0" smtClean="0"/>
              <a:t>Faster application deployment times and problem resolution</a:t>
            </a:r>
          </a:p>
          <a:p>
            <a:pPr lvl="0"/>
            <a:r>
              <a:rPr lang="en-US" sz="2000" dirty="0" smtClean="0"/>
              <a:t>Tighter integration and interoperability with </a:t>
            </a:r>
            <a:br>
              <a:rPr lang="en-US" sz="2000" dirty="0" smtClean="0"/>
            </a:br>
            <a:r>
              <a:rPr lang="en-US" sz="2000" dirty="0" smtClean="0"/>
              <a:t>third-party/custom management solutions</a:t>
            </a:r>
          </a:p>
          <a:p>
            <a:pPr lvl="0"/>
            <a:endParaRPr lang="en-US" sz="2000" dirty="0" smtClean="0"/>
          </a:p>
          <a:p>
            <a:endParaRPr lang="en-US" sz="2000" dirty="0"/>
          </a:p>
        </p:txBody>
      </p:sp>
      <p:sp>
        <p:nvSpPr>
          <p:cNvPr id="10" name="Text Placeholder 9"/>
          <p:cNvSpPr>
            <a:spLocks noGrp="1"/>
          </p:cNvSpPr>
          <p:nvPr>
            <p:ph type="body" idx="10"/>
          </p:nvPr>
        </p:nvSpPr>
        <p:spPr/>
        <p:txBody>
          <a:bodyPr/>
          <a:lstStyle/>
          <a:p>
            <a:r>
              <a:rPr lang="en-US" dirty="0" smtClean="0"/>
              <a:t>Bridging the gap between applications and infrastructure</a:t>
            </a:r>
            <a:endParaRPr lang="en-US" dirty="0"/>
          </a:p>
        </p:txBody>
      </p:sp>
      <p:sp>
        <p:nvSpPr>
          <p:cNvPr id="5" name="Date Placeholder 4"/>
          <p:cNvSpPr>
            <a:spLocks noGrp="1"/>
          </p:cNvSpPr>
          <p:nvPr>
            <p:ph type="dt" sz="half" idx="2"/>
          </p:nvPr>
        </p:nvSpPr>
        <p:spPr/>
        <p:txBody>
          <a:bodyPr/>
          <a:lstStyle/>
          <a:p>
            <a:fld id="{0814A537-850E-4C47-904D-B7B165344440}" type="datetime3">
              <a:rPr lang="en-AU" smtClean="0"/>
              <a:pPr/>
              <a:t>22 September, 2011</a:t>
            </a:fld>
            <a:endParaRPr lang="en-US" dirty="0"/>
          </a:p>
        </p:txBody>
      </p:sp>
      <p:sp>
        <p:nvSpPr>
          <p:cNvPr id="6" name="Footer Placeholder 5"/>
          <p:cNvSpPr>
            <a:spLocks noGrp="1"/>
          </p:cNvSpPr>
          <p:nvPr>
            <p:ph type="ftr" sz="quarter" idx="3"/>
          </p:nvPr>
        </p:nvSpPr>
        <p:spPr/>
        <p:txBody>
          <a:bodyPr/>
          <a:lstStyle/>
          <a:p>
            <a:r>
              <a:rPr lang="en-US" smtClean="0"/>
              <a:t>© 2011 Brocade Communications Systems, Inc. - COMPANY PROPRIETARY INFORMATION</a:t>
            </a:r>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62</a:t>
            </a:fld>
            <a:endParaRPr lang="en-US" dirty="0"/>
          </a:p>
        </p:txBody>
      </p:sp>
      <p:pic>
        <p:nvPicPr>
          <p:cNvPr id="27" name="Picture Placeholder 15" descr="Portrait_iStock_000009141393Large_mr.jpg"/>
          <p:cNvPicPr>
            <a:picLocks noGrp="1" noChangeAspect="1"/>
          </p:cNvPicPr>
          <p:nvPr>
            <p:ph type="pic" sz="quarter" idx="11"/>
          </p:nvPr>
        </p:nvPicPr>
        <p:blipFill>
          <a:blip r:embed="rId3"/>
          <a:srcRect l="-11" r="-11"/>
          <a:stretch>
            <a:fillRect/>
          </a:stretch>
        </p:blipFill>
        <p:spPr/>
      </p:pic>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50838" y="186446"/>
            <a:ext cx="8080375" cy="1032077"/>
          </a:xfrm>
        </p:spPr>
        <p:txBody>
          <a:bodyPr/>
          <a:lstStyle/>
          <a:p>
            <a:r>
              <a:rPr lang="en-US" dirty="0" smtClean="0"/>
              <a:t>Simplified Orchestration and Management</a:t>
            </a:r>
            <a:br>
              <a:rPr lang="en-US" dirty="0" smtClean="0"/>
            </a:br>
            <a:endParaRPr lang="en-US" dirty="0"/>
          </a:p>
        </p:txBody>
      </p:sp>
      <p:sp>
        <p:nvSpPr>
          <p:cNvPr id="8" name="Text Placeholder 7"/>
          <p:cNvSpPr>
            <a:spLocks noGrp="1"/>
          </p:cNvSpPr>
          <p:nvPr>
            <p:ph type="body" idx="10"/>
          </p:nvPr>
        </p:nvSpPr>
        <p:spPr>
          <a:xfrm>
            <a:off x="353568" y="651411"/>
            <a:ext cx="8077645" cy="413959"/>
          </a:xfrm>
        </p:spPr>
        <p:txBody>
          <a:bodyPr/>
          <a:lstStyle/>
          <a:p>
            <a:r>
              <a:rPr lang="en-US" dirty="0" smtClean="0"/>
              <a:t>Key enhancements in ARB version 1.5</a:t>
            </a:r>
            <a:endParaRPr lang="en-US" dirty="0"/>
          </a:p>
        </p:txBody>
      </p:sp>
      <p:sp>
        <p:nvSpPr>
          <p:cNvPr id="5" name="Footer Placeholder 4"/>
          <p:cNvSpPr>
            <a:spLocks noGrp="1"/>
          </p:cNvSpPr>
          <p:nvPr>
            <p:ph type="ftr" sz="quarter" idx="3"/>
          </p:nvPr>
        </p:nvSpPr>
        <p:spPr/>
        <p:txBody>
          <a:bodyPr/>
          <a:lstStyle/>
          <a:p>
            <a:r>
              <a:rPr lang="en-US" smtClean="0"/>
              <a:t>© 2011 Brocade Communications Systems, Inc. - COMPANY PROPRIETARY INFORMATION</a:t>
            </a:r>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63</a:t>
            </a:fld>
            <a:endParaRPr lang="en-US" dirty="0"/>
          </a:p>
        </p:txBody>
      </p:sp>
      <p:graphicFrame>
        <p:nvGraphicFramePr>
          <p:cNvPr id="9" name="Diagram 8"/>
          <p:cNvGraphicFramePr/>
          <p:nvPr/>
        </p:nvGraphicFramePr>
        <p:xfrm>
          <a:off x="341177" y="1374767"/>
          <a:ext cx="8531352" cy="4942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Date Placeholder 9"/>
          <p:cNvSpPr>
            <a:spLocks noGrp="1"/>
          </p:cNvSpPr>
          <p:nvPr>
            <p:ph type="dt" sz="half" idx="2"/>
          </p:nvPr>
        </p:nvSpPr>
        <p:spPr/>
        <p:txBody>
          <a:bodyPr/>
          <a:lstStyle/>
          <a:p>
            <a:fld id="{995C5566-555E-42DF-8343-4A935270C97C}" type="datetime3">
              <a:rPr lang="en-AU" smtClean="0"/>
              <a:pPr/>
              <a:t>22 September, 2011</a:t>
            </a:fld>
            <a:endParaRPr lang="en-US" dirty="0"/>
          </a:p>
        </p:txBody>
      </p:sp>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Rounded Rectangle 517"/>
          <p:cNvSpPr/>
          <p:nvPr/>
        </p:nvSpPr>
        <p:spPr bwMode="auto">
          <a:xfrm>
            <a:off x="475988" y="2542783"/>
            <a:ext cx="2242159" cy="2655518"/>
          </a:xfrm>
          <a:prstGeom prst="roundRect">
            <a:avLst>
              <a:gd name="adj" fmla="val 9963"/>
            </a:avLst>
          </a:prstGeom>
          <a:solidFill>
            <a:schemeClr val="accent1"/>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a:endParaRPr lang="en-US" dirty="0"/>
          </a:p>
        </p:txBody>
      </p:sp>
      <p:sp>
        <p:nvSpPr>
          <p:cNvPr id="520" name="Rounded Rectangle 519"/>
          <p:cNvSpPr/>
          <p:nvPr/>
        </p:nvSpPr>
        <p:spPr bwMode="auto">
          <a:xfrm>
            <a:off x="603334" y="3559478"/>
            <a:ext cx="2002079" cy="1275568"/>
          </a:xfrm>
          <a:prstGeom prst="roundRect">
            <a:avLst>
              <a:gd name="adj" fmla="val 12739"/>
            </a:avLst>
          </a:prstGeom>
          <a:solidFill>
            <a:schemeClr val="bg1"/>
          </a:solidFill>
          <a:ln>
            <a:headEnd/>
            <a:tailEnd/>
          </a:ln>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algn="ctr"/>
            <a:endParaRPr lang="en-US" dirty="0">
              <a:solidFill>
                <a:schemeClr val="lt1"/>
              </a:solidFill>
            </a:endParaRPr>
          </a:p>
        </p:txBody>
      </p:sp>
      <p:sp>
        <p:nvSpPr>
          <p:cNvPr id="521" name="Rounded Rectangle 520"/>
          <p:cNvSpPr/>
          <p:nvPr/>
        </p:nvSpPr>
        <p:spPr bwMode="auto">
          <a:xfrm>
            <a:off x="603334" y="2622113"/>
            <a:ext cx="2002079" cy="860122"/>
          </a:xfrm>
          <a:prstGeom prst="roundRect">
            <a:avLst/>
          </a:prstGeom>
          <a:solidFill>
            <a:schemeClr val="bg1"/>
          </a:solidFill>
          <a:ln>
            <a:headEnd/>
            <a:tailEnd/>
          </a:ln>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algn="ctr"/>
            <a:endParaRPr lang="en-US" dirty="0">
              <a:solidFill>
                <a:schemeClr val="lt1"/>
              </a:solidFill>
            </a:endParaRPr>
          </a:p>
        </p:txBody>
      </p:sp>
      <p:sp>
        <p:nvSpPr>
          <p:cNvPr id="215" name="Rectangle 214"/>
          <p:cNvSpPr/>
          <p:nvPr/>
        </p:nvSpPr>
        <p:spPr bwMode="auto">
          <a:xfrm>
            <a:off x="262890" y="5276431"/>
            <a:ext cx="2754630" cy="1074263"/>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6200000" scaled="1"/>
            <a:tileRect/>
          </a:gradFill>
          <a:ln w="19050" algn="ctr">
            <a:noFill/>
            <a:miter lim="800000"/>
            <a:headEnd/>
            <a:tailEnd/>
          </a:ln>
        </p:spPr>
        <p:txBody>
          <a:bodyPr wrap="none" rtlCol="0" anchor="ctr"/>
          <a:lstStyle/>
          <a:p>
            <a:pPr algn="ctr"/>
            <a:endParaRPr lang="en-US" dirty="0"/>
          </a:p>
        </p:txBody>
      </p:sp>
      <p:sp>
        <p:nvSpPr>
          <p:cNvPr id="9" name="Title 8"/>
          <p:cNvSpPr>
            <a:spLocks noGrp="1"/>
          </p:cNvSpPr>
          <p:nvPr>
            <p:ph type="title"/>
          </p:nvPr>
        </p:nvSpPr>
        <p:spPr/>
        <p:txBody>
          <a:bodyPr/>
          <a:lstStyle/>
          <a:p>
            <a:r>
              <a:rPr lang="en-US" dirty="0" smtClean="0"/>
              <a:t>Brocade Application Resource Broker</a:t>
            </a:r>
            <a:endParaRPr lang="en-US" dirty="0"/>
          </a:p>
        </p:txBody>
      </p:sp>
      <p:sp>
        <p:nvSpPr>
          <p:cNvPr id="10" name="Text Placeholder 9"/>
          <p:cNvSpPr>
            <a:spLocks noGrp="1"/>
          </p:cNvSpPr>
          <p:nvPr>
            <p:ph type="body" idx="10"/>
          </p:nvPr>
        </p:nvSpPr>
        <p:spPr>
          <a:xfrm>
            <a:off x="183440" y="1124716"/>
            <a:ext cx="8662841" cy="735586"/>
          </a:xfrm>
        </p:spPr>
        <p:txBody>
          <a:bodyPr/>
          <a:lstStyle/>
          <a:p>
            <a:r>
              <a:rPr lang="en-US" dirty="0" smtClean="0"/>
              <a:t>Brocade ADX Plug-in for vCenter Enables Private Clouds – Dynamic Apps</a:t>
            </a:r>
            <a:endParaRPr lang="en-US" dirty="0"/>
          </a:p>
        </p:txBody>
      </p:sp>
      <p:sp>
        <p:nvSpPr>
          <p:cNvPr id="7" name="Footer Placeholder 6"/>
          <p:cNvSpPr>
            <a:spLocks noGrp="1"/>
          </p:cNvSpPr>
          <p:nvPr>
            <p:ph type="ftr" sz="quarter" idx="3"/>
          </p:nvPr>
        </p:nvSpPr>
        <p:spPr/>
        <p:txBody>
          <a:bodyPr/>
          <a:lstStyle/>
          <a:p>
            <a:r>
              <a:rPr lang="en-US" smtClean="0"/>
              <a:t>© 2011 Brocade Communications Systems, Inc. - COMPANY PROPRIETARY INFORMATION</a:t>
            </a:r>
            <a:endParaRPr lang="en-US" dirty="0"/>
          </a:p>
        </p:txBody>
      </p:sp>
      <p:sp>
        <p:nvSpPr>
          <p:cNvPr id="8" name="Slide Number Placeholder 7"/>
          <p:cNvSpPr>
            <a:spLocks noGrp="1"/>
          </p:cNvSpPr>
          <p:nvPr>
            <p:ph type="sldNum" sz="quarter" idx="4"/>
          </p:nvPr>
        </p:nvSpPr>
        <p:spPr/>
        <p:txBody>
          <a:bodyPr/>
          <a:lstStyle/>
          <a:p>
            <a:fld id="{7BCC8D0D-EAEC-449D-9161-023DFF90F2E2}" type="slidenum">
              <a:rPr lang="en-US" smtClean="0"/>
              <a:pPr/>
              <a:t>64</a:t>
            </a:fld>
            <a:endParaRPr lang="en-US" dirty="0"/>
          </a:p>
        </p:txBody>
      </p:sp>
      <p:grpSp>
        <p:nvGrpSpPr>
          <p:cNvPr id="2" name="Group 497"/>
          <p:cNvGrpSpPr>
            <a:grpSpLocks/>
          </p:cNvGrpSpPr>
          <p:nvPr/>
        </p:nvGrpSpPr>
        <p:grpSpPr bwMode="auto">
          <a:xfrm>
            <a:off x="3390900" y="2925297"/>
            <a:ext cx="2304432" cy="1543050"/>
            <a:chOff x="3888" y="-192"/>
            <a:chExt cx="2046" cy="1370"/>
          </a:xfrm>
        </p:grpSpPr>
        <p:sp>
          <p:nvSpPr>
            <p:cNvPr id="85" name="Freeform 472"/>
            <p:cNvSpPr>
              <a:spLocks/>
            </p:cNvSpPr>
            <p:nvPr/>
          </p:nvSpPr>
          <p:spPr bwMode="gray">
            <a:xfrm>
              <a:off x="3888" y="-152"/>
              <a:ext cx="2046" cy="1330"/>
            </a:xfrm>
            <a:custGeom>
              <a:avLst/>
              <a:gdLst/>
              <a:ahLst/>
              <a:cxnLst>
                <a:cxn ang="0">
                  <a:pos x="614" y="732"/>
                </a:cxn>
                <a:cxn ang="0">
                  <a:pos x="1960" y="554"/>
                </a:cxn>
                <a:cxn ang="0">
                  <a:pos x="3144" y="1195"/>
                </a:cxn>
                <a:cxn ang="0">
                  <a:pos x="3225" y="1975"/>
                </a:cxn>
                <a:cxn ang="0">
                  <a:pos x="1529" y="1943"/>
                </a:cxn>
                <a:cxn ang="0">
                  <a:pos x="738" y="1378"/>
                </a:cxn>
                <a:cxn ang="0">
                  <a:pos x="614" y="732"/>
                </a:cxn>
              </a:cxnLst>
              <a:rect l="0" t="0" r="r" b="b"/>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B2B2B2"/>
            </a:solidFill>
            <a:ln w="9525">
              <a:solidFill>
                <a:srgbClr val="B2B2B2"/>
              </a:solidFill>
              <a:round/>
              <a:headEnd/>
              <a:tailEnd/>
            </a:ln>
            <a:effectLst/>
          </p:spPr>
          <p:txBody>
            <a:bodyPr/>
            <a:lstStyle/>
            <a:p>
              <a:endParaRPr lang="en-US"/>
            </a:p>
          </p:txBody>
        </p:sp>
        <p:sp>
          <p:nvSpPr>
            <p:cNvPr id="86" name="Freeform 473"/>
            <p:cNvSpPr>
              <a:spLocks/>
            </p:cNvSpPr>
            <p:nvPr/>
          </p:nvSpPr>
          <p:spPr bwMode="gray">
            <a:xfrm>
              <a:off x="3888" y="-192"/>
              <a:ext cx="2043" cy="1330"/>
            </a:xfrm>
            <a:custGeom>
              <a:avLst/>
              <a:gdLst/>
              <a:ahLst/>
              <a:cxnLst>
                <a:cxn ang="0">
                  <a:pos x="614" y="732"/>
                </a:cxn>
                <a:cxn ang="0">
                  <a:pos x="1960" y="554"/>
                </a:cxn>
                <a:cxn ang="0">
                  <a:pos x="3144" y="1195"/>
                </a:cxn>
                <a:cxn ang="0">
                  <a:pos x="3225" y="1975"/>
                </a:cxn>
                <a:cxn ang="0">
                  <a:pos x="1529" y="1943"/>
                </a:cxn>
                <a:cxn ang="0">
                  <a:pos x="738" y="1378"/>
                </a:cxn>
                <a:cxn ang="0">
                  <a:pos x="614" y="732"/>
                </a:cxn>
              </a:cxnLst>
              <a:rect l="0" t="0" r="r" b="b"/>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rgbClr val="B2B2B2"/>
              </a:solidFill>
              <a:round/>
              <a:headEnd/>
              <a:tailEnd/>
            </a:ln>
            <a:effectLst/>
          </p:spPr>
          <p:txBody>
            <a:bodyPr/>
            <a:lstStyle/>
            <a:p>
              <a:endParaRPr lang="en-US"/>
            </a:p>
          </p:txBody>
        </p:sp>
      </p:grpSp>
      <p:sp>
        <p:nvSpPr>
          <p:cNvPr id="117" name="Rounded Rectangle 116"/>
          <p:cNvSpPr/>
          <p:nvPr/>
        </p:nvSpPr>
        <p:spPr bwMode="auto">
          <a:xfrm>
            <a:off x="649266" y="3620283"/>
            <a:ext cx="365760" cy="320040"/>
          </a:xfrm>
          <a:prstGeom prst="roundRect">
            <a:avLst/>
          </a:prstGeom>
          <a:solidFill>
            <a:schemeClr val="accent5"/>
          </a:solidFill>
          <a:ln w="38100" algn="ctr">
            <a:solidFill>
              <a:schemeClr val="accent1"/>
            </a:solidFill>
            <a:miter lim="800000"/>
            <a:headEnd/>
            <a:tailEnd/>
          </a:ln>
        </p:spPr>
        <p:txBody>
          <a:bodyPr wrap="none" rtlCol="0" anchor="ctr"/>
          <a:lstStyle/>
          <a:p>
            <a:pPr algn="ctr"/>
            <a:r>
              <a:rPr lang="en-US" sz="1400" dirty="0" smtClean="0"/>
              <a:t>VM</a:t>
            </a:r>
            <a:endParaRPr lang="en-US" sz="1400" dirty="0"/>
          </a:p>
        </p:txBody>
      </p:sp>
      <p:grpSp>
        <p:nvGrpSpPr>
          <p:cNvPr id="3" name="Group 334"/>
          <p:cNvGrpSpPr>
            <a:grpSpLocks/>
          </p:cNvGrpSpPr>
          <p:nvPr/>
        </p:nvGrpSpPr>
        <p:grpSpPr bwMode="auto">
          <a:xfrm>
            <a:off x="1943100" y="3952072"/>
            <a:ext cx="334064" cy="620712"/>
            <a:chOff x="4272" y="1872"/>
            <a:chExt cx="925" cy="1717"/>
          </a:xfrm>
        </p:grpSpPr>
        <p:sp>
          <p:nvSpPr>
            <p:cNvPr id="132" name="Freeform 335"/>
            <p:cNvSpPr>
              <a:spLocks/>
            </p:cNvSpPr>
            <p:nvPr/>
          </p:nvSpPr>
          <p:spPr bwMode="auto">
            <a:xfrm>
              <a:off x="4536" y="3062"/>
              <a:ext cx="637" cy="527"/>
            </a:xfrm>
            <a:custGeom>
              <a:avLst/>
              <a:gdLst/>
              <a:ahLst/>
              <a:cxnLst>
                <a:cxn ang="0">
                  <a:pos x="5799" y="0"/>
                </a:cxn>
                <a:cxn ang="0">
                  <a:pos x="0" y="4101"/>
                </a:cxn>
                <a:cxn ang="0">
                  <a:pos x="0" y="4798"/>
                </a:cxn>
                <a:cxn ang="0">
                  <a:pos x="5799" y="697"/>
                </a:cxn>
                <a:cxn ang="0">
                  <a:pos x="5799" y="0"/>
                </a:cxn>
              </a:cxnLst>
              <a:rect l="0" t="0" r="r" b="b"/>
              <a:pathLst>
                <a:path w="5799" h="4798">
                  <a:moveTo>
                    <a:pt x="5799" y="0"/>
                  </a:moveTo>
                  <a:lnTo>
                    <a:pt x="0" y="4101"/>
                  </a:lnTo>
                  <a:lnTo>
                    <a:pt x="0" y="4798"/>
                  </a:lnTo>
                  <a:lnTo>
                    <a:pt x="5799" y="697"/>
                  </a:lnTo>
                  <a:lnTo>
                    <a:pt x="5799" y="0"/>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133" name="Freeform 336"/>
            <p:cNvSpPr>
              <a:spLocks/>
            </p:cNvSpPr>
            <p:nvPr/>
          </p:nvSpPr>
          <p:spPr bwMode="auto">
            <a:xfrm>
              <a:off x="4296" y="3342"/>
              <a:ext cx="240" cy="247"/>
            </a:xfrm>
            <a:custGeom>
              <a:avLst/>
              <a:gdLst/>
              <a:ahLst/>
              <a:cxnLst>
                <a:cxn ang="0">
                  <a:pos x="2190" y="1550"/>
                </a:cxn>
                <a:cxn ang="0">
                  <a:pos x="0" y="0"/>
                </a:cxn>
                <a:cxn ang="0">
                  <a:pos x="0" y="699"/>
                </a:cxn>
                <a:cxn ang="0">
                  <a:pos x="2190" y="2247"/>
                </a:cxn>
                <a:cxn ang="0">
                  <a:pos x="2190" y="1550"/>
                </a:cxn>
              </a:cxnLst>
              <a:rect l="0" t="0" r="r" b="b"/>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lstStyle/>
            <a:p>
              <a:endParaRPr lang="en-US"/>
            </a:p>
          </p:txBody>
        </p:sp>
        <p:sp>
          <p:nvSpPr>
            <p:cNvPr id="134" name="Freeform 337"/>
            <p:cNvSpPr>
              <a:spLocks/>
            </p:cNvSpPr>
            <p:nvPr/>
          </p:nvSpPr>
          <p:spPr bwMode="auto">
            <a:xfrm>
              <a:off x="4525" y="2051"/>
              <a:ext cx="672" cy="1487"/>
            </a:xfrm>
            <a:custGeom>
              <a:avLst/>
              <a:gdLst/>
              <a:ahLst/>
              <a:cxnLst>
                <a:cxn ang="0">
                  <a:pos x="6116" y="0"/>
                </a:cxn>
                <a:cxn ang="0">
                  <a:pos x="0" y="4325"/>
                </a:cxn>
                <a:cxn ang="0">
                  <a:pos x="0" y="13550"/>
                </a:cxn>
                <a:cxn ang="0">
                  <a:pos x="6116" y="9225"/>
                </a:cxn>
                <a:cxn ang="0">
                  <a:pos x="6116" y="0"/>
                </a:cxn>
              </a:cxnLst>
              <a:rect l="0" t="0" r="r" b="b"/>
              <a:pathLst>
                <a:path w="6116" h="13550">
                  <a:moveTo>
                    <a:pt x="6116" y="0"/>
                  </a:moveTo>
                  <a:lnTo>
                    <a:pt x="0" y="4325"/>
                  </a:lnTo>
                  <a:lnTo>
                    <a:pt x="0" y="13550"/>
                  </a:lnTo>
                  <a:lnTo>
                    <a:pt x="6116" y="9225"/>
                  </a:lnTo>
                  <a:lnTo>
                    <a:pt x="6116" y="0"/>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135" name="Freeform 338"/>
            <p:cNvSpPr>
              <a:spLocks/>
            </p:cNvSpPr>
            <p:nvPr/>
          </p:nvSpPr>
          <p:spPr bwMode="auto">
            <a:xfrm>
              <a:off x="4272" y="2347"/>
              <a:ext cx="253" cy="1191"/>
            </a:xfrm>
            <a:custGeom>
              <a:avLst/>
              <a:gdLst/>
              <a:ahLst/>
              <a:cxnLst>
                <a:cxn ang="0">
                  <a:pos x="2308" y="1632"/>
                </a:cxn>
                <a:cxn ang="0">
                  <a:pos x="0" y="0"/>
                </a:cxn>
                <a:cxn ang="0">
                  <a:pos x="0" y="9224"/>
                </a:cxn>
                <a:cxn ang="0">
                  <a:pos x="2308" y="10857"/>
                </a:cxn>
                <a:cxn ang="0">
                  <a:pos x="2308" y="1632"/>
                </a:cxn>
              </a:cxnLst>
              <a:rect l="0" t="0" r="r" b="b"/>
              <a:pathLst>
                <a:path w="2308" h="10857">
                  <a:moveTo>
                    <a:pt x="2308" y="1632"/>
                  </a:moveTo>
                  <a:lnTo>
                    <a:pt x="0" y="0"/>
                  </a:lnTo>
                  <a:lnTo>
                    <a:pt x="0" y="9224"/>
                  </a:lnTo>
                  <a:lnTo>
                    <a:pt x="2308" y="10857"/>
                  </a:lnTo>
                  <a:lnTo>
                    <a:pt x="2308" y="1632"/>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136" name="Freeform 339"/>
            <p:cNvSpPr>
              <a:spLocks/>
            </p:cNvSpPr>
            <p:nvPr/>
          </p:nvSpPr>
          <p:spPr bwMode="auto">
            <a:xfrm>
              <a:off x="4272" y="1872"/>
              <a:ext cx="925" cy="654"/>
            </a:xfrm>
            <a:custGeom>
              <a:avLst/>
              <a:gdLst/>
              <a:ahLst/>
              <a:cxnLst>
                <a:cxn ang="0">
                  <a:pos x="8424" y="1632"/>
                </a:cxn>
                <a:cxn ang="0">
                  <a:pos x="2308" y="5957"/>
                </a:cxn>
                <a:cxn ang="0">
                  <a:pos x="0" y="4325"/>
                </a:cxn>
                <a:cxn ang="0">
                  <a:pos x="6116" y="0"/>
                </a:cxn>
                <a:cxn ang="0">
                  <a:pos x="8424" y="1632"/>
                </a:cxn>
              </a:cxnLst>
              <a:rect l="0" t="0" r="r" b="b"/>
              <a:pathLst>
                <a:path w="8424" h="5957">
                  <a:moveTo>
                    <a:pt x="8424" y="1632"/>
                  </a:moveTo>
                  <a:lnTo>
                    <a:pt x="2308" y="5957"/>
                  </a:lnTo>
                  <a:lnTo>
                    <a:pt x="0" y="4325"/>
                  </a:lnTo>
                  <a:lnTo>
                    <a:pt x="6116" y="0"/>
                  </a:lnTo>
                  <a:lnTo>
                    <a:pt x="8424" y="1632"/>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137" name="Freeform 340"/>
            <p:cNvSpPr>
              <a:spLocks noEditPoints="1"/>
            </p:cNvSpPr>
            <p:nvPr/>
          </p:nvSpPr>
          <p:spPr bwMode="auto">
            <a:xfrm>
              <a:off x="4297" y="2421"/>
              <a:ext cx="196" cy="1038"/>
            </a:xfrm>
            <a:custGeom>
              <a:avLst/>
              <a:gdLst/>
              <a:ahLst/>
              <a:cxnLst>
                <a:cxn ang="0">
                  <a:pos x="1091" y="8965"/>
                </a:cxn>
                <a:cxn ang="0">
                  <a:pos x="0" y="8192"/>
                </a:cxn>
                <a:cxn ang="0">
                  <a:pos x="0" y="6843"/>
                </a:cxn>
                <a:cxn ang="0">
                  <a:pos x="1091" y="7616"/>
                </a:cxn>
                <a:cxn ang="0">
                  <a:pos x="1091" y="8965"/>
                </a:cxn>
                <a:cxn ang="0">
                  <a:pos x="0" y="1342"/>
                </a:cxn>
                <a:cxn ang="0">
                  <a:pos x="0" y="5322"/>
                </a:cxn>
                <a:cxn ang="0">
                  <a:pos x="1091" y="6094"/>
                </a:cxn>
                <a:cxn ang="0">
                  <a:pos x="1091" y="2114"/>
                </a:cxn>
                <a:cxn ang="0">
                  <a:pos x="0" y="1342"/>
                </a:cxn>
                <a:cxn ang="0">
                  <a:pos x="1091" y="6283"/>
                </a:cxn>
                <a:cxn ang="0">
                  <a:pos x="0" y="5511"/>
                </a:cxn>
                <a:cxn ang="0">
                  <a:pos x="0" y="6657"/>
                </a:cxn>
                <a:cxn ang="0">
                  <a:pos x="1091" y="7427"/>
                </a:cxn>
                <a:cxn ang="0">
                  <a:pos x="1091" y="6283"/>
                </a:cxn>
                <a:cxn ang="0">
                  <a:pos x="0" y="0"/>
                </a:cxn>
                <a:cxn ang="0">
                  <a:pos x="0" y="529"/>
                </a:cxn>
                <a:cxn ang="0">
                  <a:pos x="1785" y="1795"/>
                </a:cxn>
                <a:cxn ang="0">
                  <a:pos x="1785" y="1264"/>
                </a:cxn>
                <a:cxn ang="0">
                  <a:pos x="0" y="0"/>
                </a:cxn>
                <a:cxn ang="0">
                  <a:pos x="1244" y="9073"/>
                </a:cxn>
                <a:cxn ang="0">
                  <a:pos x="1785" y="9456"/>
                </a:cxn>
                <a:cxn ang="0">
                  <a:pos x="1785" y="2608"/>
                </a:cxn>
                <a:cxn ang="0">
                  <a:pos x="1244" y="2223"/>
                </a:cxn>
                <a:cxn ang="0">
                  <a:pos x="1244" y="9073"/>
                </a:cxn>
                <a:cxn ang="0">
                  <a:pos x="0" y="1153"/>
                </a:cxn>
                <a:cxn ang="0">
                  <a:pos x="1785" y="2419"/>
                </a:cxn>
                <a:cxn ang="0">
                  <a:pos x="1785" y="1982"/>
                </a:cxn>
                <a:cxn ang="0">
                  <a:pos x="0" y="718"/>
                </a:cxn>
                <a:cxn ang="0">
                  <a:pos x="0" y="1153"/>
                </a:cxn>
              </a:cxnLst>
              <a:rect l="0" t="0" r="r" b="b"/>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lstStyle/>
            <a:p>
              <a:endParaRPr lang="en-US"/>
            </a:p>
          </p:txBody>
        </p:sp>
        <p:sp>
          <p:nvSpPr>
            <p:cNvPr id="138" name="Freeform 341"/>
            <p:cNvSpPr>
              <a:spLocks/>
            </p:cNvSpPr>
            <p:nvPr/>
          </p:nvSpPr>
          <p:spPr bwMode="auto">
            <a:xfrm>
              <a:off x="4451" y="2765"/>
              <a:ext cx="23" cy="35"/>
            </a:xfrm>
            <a:custGeom>
              <a:avLst/>
              <a:gdLst/>
              <a:ahLst/>
              <a:cxnLst>
                <a:cxn ang="0">
                  <a:pos x="78" y="55"/>
                </a:cxn>
                <a:cxn ang="0">
                  <a:pos x="65" y="127"/>
                </a:cxn>
                <a:cxn ang="0">
                  <a:pos x="11" y="78"/>
                </a:cxn>
                <a:cxn ang="0">
                  <a:pos x="25" y="6"/>
                </a:cxn>
                <a:cxn ang="0">
                  <a:pos x="78" y="55"/>
                </a:cxn>
              </a:cxnLst>
              <a:rect l="0" t="0" r="r" b="b"/>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lstStyle/>
            <a:p>
              <a:endParaRPr lang="en-US"/>
            </a:p>
          </p:txBody>
        </p:sp>
        <p:sp>
          <p:nvSpPr>
            <p:cNvPr id="139" name="Freeform 342"/>
            <p:cNvSpPr>
              <a:spLocks/>
            </p:cNvSpPr>
            <p:nvPr/>
          </p:nvSpPr>
          <p:spPr bwMode="auto">
            <a:xfrm>
              <a:off x="4451" y="2824"/>
              <a:ext cx="23" cy="34"/>
            </a:xfrm>
            <a:custGeom>
              <a:avLst/>
              <a:gdLst/>
              <a:ahLst/>
              <a:cxnLst>
                <a:cxn ang="0">
                  <a:pos x="78" y="55"/>
                </a:cxn>
                <a:cxn ang="0">
                  <a:pos x="65" y="126"/>
                </a:cxn>
                <a:cxn ang="0">
                  <a:pos x="11" y="78"/>
                </a:cxn>
                <a:cxn ang="0">
                  <a:pos x="25" y="7"/>
                </a:cxn>
                <a:cxn ang="0">
                  <a:pos x="78" y="55"/>
                </a:cxn>
              </a:cxnLst>
              <a:rect l="0" t="0" r="r" b="b"/>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a:p>
          </p:txBody>
        </p:sp>
        <p:sp>
          <p:nvSpPr>
            <p:cNvPr id="140" name="Freeform 343"/>
            <p:cNvSpPr>
              <a:spLocks/>
            </p:cNvSpPr>
            <p:nvPr/>
          </p:nvSpPr>
          <p:spPr bwMode="auto">
            <a:xfrm>
              <a:off x="4451" y="2882"/>
              <a:ext cx="23" cy="34"/>
            </a:xfrm>
            <a:custGeom>
              <a:avLst/>
              <a:gdLst/>
              <a:ahLst/>
              <a:cxnLst>
                <a:cxn ang="0">
                  <a:pos x="78" y="55"/>
                </a:cxn>
                <a:cxn ang="0">
                  <a:pos x="65" y="127"/>
                </a:cxn>
                <a:cxn ang="0">
                  <a:pos x="11" y="78"/>
                </a:cxn>
                <a:cxn ang="0">
                  <a:pos x="25" y="7"/>
                </a:cxn>
                <a:cxn ang="0">
                  <a:pos x="78" y="55"/>
                </a:cxn>
              </a:cxnLst>
              <a:rect l="0" t="0" r="r" b="b"/>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a:p>
          </p:txBody>
        </p:sp>
      </p:grpSp>
      <p:cxnSp>
        <p:nvCxnSpPr>
          <p:cNvPr id="198" name="Straight Connector 197"/>
          <p:cNvCxnSpPr/>
          <p:nvPr/>
        </p:nvCxnSpPr>
        <p:spPr>
          <a:xfrm rot="16200000" flipH="1">
            <a:off x="1168052" y="4080510"/>
            <a:ext cx="3909060" cy="457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rot="16200000" flipH="1">
            <a:off x="4150708" y="4072890"/>
            <a:ext cx="3909060" cy="457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4" name="Rounded Rectangle 203"/>
          <p:cNvSpPr/>
          <p:nvPr/>
        </p:nvSpPr>
        <p:spPr bwMode="auto">
          <a:xfrm>
            <a:off x="1167426" y="3620283"/>
            <a:ext cx="365760" cy="320040"/>
          </a:xfrm>
          <a:prstGeom prst="roundRect">
            <a:avLst/>
          </a:prstGeom>
          <a:solidFill>
            <a:schemeClr val="accent5"/>
          </a:solidFill>
          <a:ln w="38100" algn="ctr">
            <a:solidFill>
              <a:schemeClr val="accent1"/>
            </a:solidFill>
            <a:miter lim="800000"/>
            <a:headEnd/>
            <a:tailEnd/>
          </a:ln>
        </p:spPr>
        <p:txBody>
          <a:bodyPr wrap="none" rtlCol="0" anchor="ctr"/>
          <a:lstStyle/>
          <a:p>
            <a:pPr algn="ctr"/>
            <a:r>
              <a:rPr lang="en-US" sz="1400" dirty="0" smtClean="0"/>
              <a:t>VM</a:t>
            </a:r>
            <a:endParaRPr lang="en-US" sz="1400" dirty="0"/>
          </a:p>
        </p:txBody>
      </p:sp>
      <p:sp>
        <p:nvSpPr>
          <p:cNvPr id="205" name="TextBox 204"/>
          <p:cNvSpPr txBox="1"/>
          <p:nvPr/>
        </p:nvSpPr>
        <p:spPr bwMode="auto">
          <a:xfrm>
            <a:off x="748665" y="3209951"/>
            <a:ext cx="1714500" cy="215444"/>
          </a:xfrm>
          <a:prstGeom prst="rect">
            <a:avLst/>
          </a:prstGeom>
          <a:noFill/>
          <a:ln w="19050" algn="ctr">
            <a:noFill/>
            <a:miter lim="800000"/>
            <a:headEnd/>
            <a:tailEnd/>
          </a:ln>
        </p:spPr>
        <p:txBody>
          <a:bodyPr wrap="square" lIns="0" tIns="0" rIns="0" bIns="0" rtlCol="0">
            <a:spAutoFit/>
          </a:bodyPr>
          <a:lstStyle/>
          <a:p>
            <a:pPr algn="ctr"/>
            <a:r>
              <a:rPr lang="en-US" sz="1400" dirty="0" smtClean="0">
                <a:latin typeface="Franklin Gothic Medium" pitchFamily="34" charset="0"/>
              </a:rPr>
              <a:t>Network Resources</a:t>
            </a:r>
          </a:p>
        </p:txBody>
      </p:sp>
      <p:sp>
        <p:nvSpPr>
          <p:cNvPr id="207" name="TextBox 206"/>
          <p:cNvSpPr txBox="1"/>
          <p:nvPr/>
        </p:nvSpPr>
        <p:spPr bwMode="auto">
          <a:xfrm>
            <a:off x="914399" y="4598409"/>
            <a:ext cx="1387310" cy="215444"/>
          </a:xfrm>
          <a:prstGeom prst="rect">
            <a:avLst/>
          </a:prstGeom>
          <a:noFill/>
          <a:ln w="19050" algn="ctr">
            <a:noFill/>
            <a:miter lim="800000"/>
            <a:headEnd/>
            <a:tailEnd/>
          </a:ln>
        </p:spPr>
        <p:txBody>
          <a:bodyPr wrap="square" lIns="0" tIns="0" rIns="0" bIns="0" rtlCol="0">
            <a:spAutoFit/>
          </a:bodyPr>
          <a:lstStyle/>
          <a:p>
            <a:pPr algn="ctr"/>
            <a:r>
              <a:rPr lang="en-US" sz="1400" dirty="0" smtClean="0"/>
              <a:t>VM Resources</a:t>
            </a:r>
          </a:p>
        </p:txBody>
      </p:sp>
      <p:sp>
        <p:nvSpPr>
          <p:cNvPr id="208" name="TextBox 207"/>
          <p:cNvSpPr txBox="1"/>
          <p:nvPr/>
        </p:nvSpPr>
        <p:spPr bwMode="auto">
          <a:xfrm>
            <a:off x="501040" y="4869858"/>
            <a:ext cx="2192055" cy="246221"/>
          </a:xfrm>
          <a:prstGeom prst="rect">
            <a:avLst/>
          </a:prstGeom>
          <a:noFill/>
          <a:ln w="19050" algn="ctr">
            <a:noFill/>
            <a:miter lim="800000"/>
            <a:headEnd/>
            <a:tailEnd/>
          </a:ln>
        </p:spPr>
        <p:txBody>
          <a:bodyPr wrap="square" lIns="0" tIns="0" rIns="0" bIns="0" rtlCol="0">
            <a:spAutoFit/>
          </a:bodyPr>
          <a:lstStyle/>
          <a:p>
            <a:pPr algn="ctr"/>
            <a:r>
              <a:rPr lang="en-US" sz="1600" dirty="0" smtClean="0">
                <a:latin typeface="Franklin Gothic Medium" pitchFamily="34" charset="0"/>
              </a:rPr>
              <a:t>Application Resources</a:t>
            </a:r>
          </a:p>
        </p:txBody>
      </p:sp>
      <p:grpSp>
        <p:nvGrpSpPr>
          <p:cNvPr id="4" name="Group 497"/>
          <p:cNvGrpSpPr>
            <a:grpSpLocks/>
          </p:cNvGrpSpPr>
          <p:nvPr/>
        </p:nvGrpSpPr>
        <p:grpSpPr bwMode="auto">
          <a:xfrm>
            <a:off x="861843" y="2017488"/>
            <a:ext cx="1495868" cy="1001635"/>
            <a:chOff x="3888" y="-192"/>
            <a:chExt cx="2046" cy="1370"/>
          </a:xfrm>
        </p:grpSpPr>
        <p:sp>
          <p:nvSpPr>
            <p:cNvPr id="210" name="Freeform 472"/>
            <p:cNvSpPr>
              <a:spLocks/>
            </p:cNvSpPr>
            <p:nvPr/>
          </p:nvSpPr>
          <p:spPr bwMode="gray">
            <a:xfrm>
              <a:off x="3888" y="-152"/>
              <a:ext cx="2046" cy="1330"/>
            </a:xfrm>
            <a:custGeom>
              <a:avLst/>
              <a:gdLst/>
              <a:ahLst/>
              <a:cxnLst>
                <a:cxn ang="0">
                  <a:pos x="614" y="732"/>
                </a:cxn>
                <a:cxn ang="0">
                  <a:pos x="1960" y="554"/>
                </a:cxn>
                <a:cxn ang="0">
                  <a:pos x="3144" y="1195"/>
                </a:cxn>
                <a:cxn ang="0">
                  <a:pos x="3225" y="1975"/>
                </a:cxn>
                <a:cxn ang="0">
                  <a:pos x="1529" y="1943"/>
                </a:cxn>
                <a:cxn ang="0">
                  <a:pos x="738" y="1378"/>
                </a:cxn>
                <a:cxn ang="0">
                  <a:pos x="614" y="732"/>
                </a:cxn>
              </a:cxnLst>
              <a:rect l="0" t="0" r="r" b="b"/>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B2B2B2"/>
            </a:solidFill>
            <a:ln w="9525">
              <a:solidFill>
                <a:srgbClr val="B2B2B2"/>
              </a:solidFill>
              <a:round/>
              <a:headEnd/>
              <a:tailEnd/>
            </a:ln>
            <a:effectLst/>
          </p:spPr>
          <p:txBody>
            <a:bodyPr/>
            <a:lstStyle/>
            <a:p>
              <a:endParaRPr lang="en-US"/>
            </a:p>
          </p:txBody>
        </p:sp>
        <p:sp>
          <p:nvSpPr>
            <p:cNvPr id="211" name="Freeform 473"/>
            <p:cNvSpPr>
              <a:spLocks/>
            </p:cNvSpPr>
            <p:nvPr/>
          </p:nvSpPr>
          <p:spPr bwMode="gray">
            <a:xfrm>
              <a:off x="3888" y="-192"/>
              <a:ext cx="2043" cy="1330"/>
            </a:xfrm>
            <a:custGeom>
              <a:avLst/>
              <a:gdLst/>
              <a:ahLst/>
              <a:cxnLst>
                <a:cxn ang="0">
                  <a:pos x="614" y="732"/>
                </a:cxn>
                <a:cxn ang="0">
                  <a:pos x="1960" y="554"/>
                </a:cxn>
                <a:cxn ang="0">
                  <a:pos x="3144" y="1195"/>
                </a:cxn>
                <a:cxn ang="0">
                  <a:pos x="3225" y="1975"/>
                </a:cxn>
                <a:cxn ang="0">
                  <a:pos x="1529" y="1943"/>
                </a:cxn>
                <a:cxn ang="0">
                  <a:pos x="738" y="1378"/>
                </a:cxn>
                <a:cxn ang="0">
                  <a:pos x="614" y="732"/>
                </a:cxn>
              </a:cxnLst>
              <a:rect l="0" t="0" r="r" b="b"/>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rgbClr val="B2B2B2"/>
              </a:solidFill>
              <a:round/>
              <a:headEnd/>
              <a:tailEnd/>
            </a:ln>
            <a:effectLst/>
          </p:spPr>
          <p:txBody>
            <a:bodyPr/>
            <a:lstStyle/>
            <a:p>
              <a:endParaRPr lang="en-US"/>
            </a:p>
          </p:txBody>
        </p:sp>
      </p:grpSp>
      <p:sp>
        <p:nvSpPr>
          <p:cNvPr id="213" name="TextBox 212"/>
          <p:cNvSpPr txBox="1"/>
          <p:nvPr/>
        </p:nvSpPr>
        <p:spPr bwMode="auto">
          <a:xfrm>
            <a:off x="596578" y="2717939"/>
            <a:ext cx="729615" cy="369332"/>
          </a:xfrm>
          <a:prstGeom prst="rect">
            <a:avLst/>
          </a:prstGeom>
          <a:noFill/>
          <a:ln w="19050" algn="ctr">
            <a:noFill/>
            <a:miter lim="800000"/>
            <a:headEnd/>
            <a:tailEnd/>
          </a:ln>
        </p:spPr>
        <p:txBody>
          <a:bodyPr wrap="square" lIns="0" tIns="0" rIns="0" bIns="0" rtlCol="0">
            <a:spAutoFit/>
          </a:bodyPr>
          <a:lstStyle/>
          <a:p>
            <a:pPr algn="ctr"/>
            <a:r>
              <a:rPr lang="en-US" sz="1200" dirty="0" smtClean="0">
                <a:latin typeface="Franklin Gothic Medium" pitchFamily="34" charset="0"/>
              </a:rPr>
              <a:t>Brocade ADX</a:t>
            </a:r>
          </a:p>
        </p:txBody>
      </p:sp>
      <p:sp>
        <p:nvSpPr>
          <p:cNvPr id="214" name="TextBox 213"/>
          <p:cNvSpPr txBox="1"/>
          <p:nvPr/>
        </p:nvSpPr>
        <p:spPr bwMode="auto">
          <a:xfrm>
            <a:off x="280035" y="5505786"/>
            <a:ext cx="2720340" cy="627864"/>
          </a:xfrm>
          <a:prstGeom prst="rect">
            <a:avLst/>
          </a:prstGeom>
          <a:noFill/>
          <a:ln w="19050" algn="ctr">
            <a:noFill/>
            <a:miter lim="800000"/>
            <a:headEnd/>
            <a:tailEnd/>
          </a:ln>
        </p:spPr>
        <p:txBody>
          <a:bodyPr wrap="square" lIns="0" tIns="0" rIns="0" bIns="0" rtlCol="0">
            <a:spAutoFit/>
          </a:bodyPr>
          <a:lstStyle/>
          <a:p>
            <a:pPr algn="ctr">
              <a:lnSpc>
                <a:spcPct val="85000"/>
              </a:lnSpc>
            </a:pPr>
            <a:r>
              <a:rPr lang="en-US" sz="2400" dirty="0" smtClean="0">
                <a:solidFill>
                  <a:schemeClr val="bg1"/>
                </a:solidFill>
                <a:effectLst>
                  <a:outerShdw blurRad="50800" dist="38100" dir="2700000" algn="tl" rotWithShape="0">
                    <a:prstClr val="black">
                      <a:alpha val="40000"/>
                    </a:prstClr>
                  </a:outerShdw>
                </a:effectLst>
                <a:latin typeface="Franklin Gothic Medium Cond" pitchFamily="34" charset="0"/>
              </a:rPr>
              <a:t>Application Resource</a:t>
            </a:r>
            <a:br>
              <a:rPr lang="en-US" sz="2400" dirty="0" smtClean="0">
                <a:solidFill>
                  <a:schemeClr val="bg1"/>
                </a:solidFill>
                <a:effectLst>
                  <a:outerShdw blurRad="50800" dist="38100" dir="2700000" algn="tl" rotWithShape="0">
                    <a:prstClr val="black">
                      <a:alpha val="40000"/>
                    </a:prstClr>
                  </a:outerShdw>
                </a:effectLst>
                <a:latin typeface="Franklin Gothic Medium Cond" pitchFamily="34" charset="0"/>
              </a:rPr>
            </a:br>
            <a:r>
              <a:rPr lang="en-US" sz="2400" dirty="0" smtClean="0">
                <a:solidFill>
                  <a:schemeClr val="bg1"/>
                </a:solidFill>
                <a:effectLst>
                  <a:outerShdw blurRad="50800" dist="38100" dir="2700000" algn="tl" rotWithShape="0">
                    <a:prstClr val="black">
                      <a:alpha val="40000"/>
                    </a:prstClr>
                  </a:outerShdw>
                </a:effectLst>
                <a:latin typeface="Franklin Gothic Medium Cond" pitchFamily="34" charset="0"/>
              </a:rPr>
              <a:t>Monitoring</a:t>
            </a:r>
          </a:p>
        </p:txBody>
      </p:sp>
      <p:sp>
        <p:nvSpPr>
          <p:cNvPr id="216" name="Rectangle 215"/>
          <p:cNvSpPr/>
          <p:nvPr/>
        </p:nvSpPr>
        <p:spPr bwMode="auto">
          <a:xfrm>
            <a:off x="3261360" y="5276431"/>
            <a:ext cx="2754630" cy="1074263"/>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6200000" scaled="1"/>
            <a:tileRect/>
          </a:gradFill>
          <a:ln w="19050" algn="ctr">
            <a:noFill/>
            <a:miter lim="800000"/>
            <a:headEnd/>
            <a:tailEnd/>
          </a:ln>
        </p:spPr>
        <p:txBody>
          <a:bodyPr wrap="none" rtlCol="0" anchor="ctr"/>
          <a:lstStyle/>
          <a:p>
            <a:pPr algn="ctr"/>
            <a:endParaRPr lang="en-US" dirty="0"/>
          </a:p>
        </p:txBody>
      </p:sp>
      <p:sp>
        <p:nvSpPr>
          <p:cNvPr id="217" name="TextBox 216"/>
          <p:cNvSpPr txBox="1"/>
          <p:nvPr/>
        </p:nvSpPr>
        <p:spPr bwMode="auto">
          <a:xfrm>
            <a:off x="3278505" y="5351897"/>
            <a:ext cx="2720340" cy="941796"/>
          </a:xfrm>
          <a:prstGeom prst="rect">
            <a:avLst/>
          </a:prstGeom>
          <a:noFill/>
          <a:ln w="19050" algn="ctr">
            <a:noFill/>
            <a:miter lim="800000"/>
            <a:headEnd/>
            <a:tailEnd/>
          </a:ln>
        </p:spPr>
        <p:txBody>
          <a:bodyPr wrap="square" lIns="0" tIns="0" rIns="0" bIns="0" rtlCol="0">
            <a:spAutoFit/>
          </a:bodyPr>
          <a:lstStyle/>
          <a:p>
            <a:pPr algn="ctr">
              <a:lnSpc>
                <a:spcPct val="85000"/>
              </a:lnSpc>
            </a:pPr>
            <a:r>
              <a:rPr lang="en-US" sz="2400" dirty="0" smtClean="0">
                <a:solidFill>
                  <a:schemeClr val="bg1"/>
                </a:solidFill>
                <a:effectLst>
                  <a:outerShdw blurRad="50800" dist="38100" dir="2700000" algn="tl" rotWithShape="0">
                    <a:prstClr val="black">
                      <a:alpha val="40000"/>
                    </a:prstClr>
                  </a:outerShdw>
                </a:effectLst>
                <a:latin typeface="Franklin Gothic Medium Cond" pitchFamily="34" charset="0"/>
              </a:rPr>
              <a:t>Resource </a:t>
            </a:r>
            <a:br>
              <a:rPr lang="en-US" sz="2400" dirty="0" smtClean="0">
                <a:solidFill>
                  <a:schemeClr val="bg1"/>
                </a:solidFill>
                <a:effectLst>
                  <a:outerShdw blurRad="50800" dist="38100" dir="2700000" algn="tl" rotWithShape="0">
                    <a:prstClr val="black">
                      <a:alpha val="40000"/>
                    </a:prstClr>
                  </a:outerShdw>
                </a:effectLst>
                <a:latin typeface="Franklin Gothic Medium Cond" pitchFamily="34" charset="0"/>
              </a:rPr>
            </a:br>
            <a:r>
              <a:rPr lang="en-US" sz="2400" dirty="0" smtClean="0">
                <a:solidFill>
                  <a:schemeClr val="bg1"/>
                </a:solidFill>
                <a:effectLst>
                  <a:outerShdw blurRad="50800" dist="38100" dir="2700000" algn="tl" rotWithShape="0">
                    <a:prstClr val="black">
                      <a:alpha val="40000"/>
                    </a:prstClr>
                  </a:outerShdw>
                </a:effectLst>
                <a:latin typeface="Franklin Gothic Medium Cond" pitchFamily="34" charset="0"/>
              </a:rPr>
              <a:t>Commissioning When Load Increases</a:t>
            </a:r>
          </a:p>
        </p:txBody>
      </p:sp>
      <p:sp>
        <p:nvSpPr>
          <p:cNvPr id="218" name="Rectangle 217"/>
          <p:cNvSpPr/>
          <p:nvPr/>
        </p:nvSpPr>
        <p:spPr bwMode="auto">
          <a:xfrm>
            <a:off x="6248400" y="5276431"/>
            <a:ext cx="2754630" cy="1074263"/>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6200000" scaled="1"/>
            <a:tileRect/>
          </a:gradFill>
          <a:ln w="19050" algn="ctr">
            <a:noFill/>
            <a:miter lim="800000"/>
            <a:headEnd/>
            <a:tailEnd/>
          </a:ln>
        </p:spPr>
        <p:txBody>
          <a:bodyPr wrap="none" rtlCol="0" anchor="ctr"/>
          <a:lstStyle/>
          <a:p>
            <a:pPr algn="ctr"/>
            <a:endParaRPr lang="en-US" dirty="0"/>
          </a:p>
        </p:txBody>
      </p:sp>
      <p:sp>
        <p:nvSpPr>
          <p:cNvPr id="219" name="TextBox 218"/>
          <p:cNvSpPr txBox="1"/>
          <p:nvPr/>
        </p:nvSpPr>
        <p:spPr bwMode="auto">
          <a:xfrm>
            <a:off x="6265545" y="5351897"/>
            <a:ext cx="2720340" cy="941796"/>
          </a:xfrm>
          <a:prstGeom prst="rect">
            <a:avLst/>
          </a:prstGeom>
          <a:noFill/>
          <a:ln w="19050" algn="ctr">
            <a:noFill/>
            <a:miter lim="800000"/>
            <a:headEnd/>
            <a:tailEnd/>
          </a:ln>
        </p:spPr>
        <p:txBody>
          <a:bodyPr wrap="square" lIns="0" tIns="0" rIns="0" bIns="0" rtlCol="0">
            <a:spAutoFit/>
          </a:bodyPr>
          <a:lstStyle/>
          <a:p>
            <a:pPr algn="ctr">
              <a:lnSpc>
                <a:spcPct val="85000"/>
              </a:lnSpc>
            </a:pPr>
            <a:r>
              <a:rPr lang="en-US" sz="2400" dirty="0" smtClean="0">
                <a:solidFill>
                  <a:schemeClr val="bg1"/>
                </a:solidFill>
                <a:effectLst>
                  <a:outerShdw blurRad="50800" dist="38100" dir="2700000" algn="tl" rotWithShape="0">
                    <a:prstClr val="black">
                      <a:alpha val="40000"/>
                    </a:prstClr>
                  </a:outerShdw>
                </a:effectLst>
                <a:latin typeface="Franklin Gothic Medium Cond" pitchFamily="34" charset="0"/>
              </a:rPr>
              <a:t>Resource </a:t>
            </a:r>
            <a:br>
              <a:rPr lang="en-US" sz="2400" dirty="0" smtClean="0">
                <a:solidFill>
                  <a:schemeClr val="bg1"/>
                </a:solidFill>
                <a:effectLst>
                  <a:outerShdw blurRad="50800" dist="38100" dir="2700000" algn="tl" rotWithShape="0">
                    <a:prstClr val="black">
                      <a:alpha val="40000"/>
                    </a:prstClr>
                  </a:outerShdw>
                </a:effectLst>
                <a:latin typeface="Franklin Gothic Medium Cond" pitchFamily="34" charset="0"/>
              </a:rPr>
            </a:br>
            <a:r>
              <a:rPr lang="en-US" sz="2400" dirty="0" smtClean="0">
                <a:solidFill>
                  <a:schemeClr val="bg1"/>
                </a:solidFill>
                <a:effectLst>
                  <a:outerShdw blurRad="50800" dist="38100" dir="2700000" algn="tl" rotWithShape="0">
                    <a:prstClr val="black">
                      <a:alpha val="40000"/>
                    </a:prstClr>
                  </a:outerShdw>
                </a:effectLst>
                <a:latin typeface="Franklin Gothic Medium Cond" pitchFamily="34" charset="0"/>
              </a:rPr>
              <a:t>De-commissioning When Load Decreases</a:t>
            </a:r>
          </a:p>
        </p:txBody>
      </p:sp>
      <p:sp>
        <p:nvSpPr>
          <p:cNvPr id="339" name="TextBox 338"/>
          <p:cNvSpPr txBox="1"/>
          <p:nvPr/>
        </p:nvSpPr>
        <p:spPr bwMode="auto">
          <a:xfrm>
            <a:off x="6582428" y="1826569"/>
            <a:ext cx="565338" cy="184666"/>
          </a:xfrm>
          <a:prstGeom prst="rect">
            <a:avLst/>
          </a:prstGeom>
          <a:noFill/>
          <a:ln w="19050" algn="ctr">
            <a:noFill/>
            <a:miter lim="800000"/>
            <a:headEnd/>
            <a:tailEnd/>
          </a:ln>
        </p:spPr>
        <p:txBody>
          <a:bodyPr wrap="square" lIns="0" tIns="0" rIns="0" bIns="0" rtlCol="0">
            <a:spAutoFit/>
          </a:bodyPr>
          <a:lstStyle/>
          <a:p>
            <a:pPr algn="ctr"/>
            <a:r>
              <a:rPr lang="en-US" sz="1200" dirty="0" smtClean="0">
                <a:latin typeface="Franklin Gothic Medium" pitchFamily="34" charset="0"/>
              </a:rPr>
              <a:t>User</a:t>
            </a:r>
          </a:p>
        </p:txBody>
      </p:sp>
      <p:grpSp>
        <p:nvGrpSpPr>
          <p:cNvPr id="5" name="Group 497"/>
          <p:cNvGrpSpPr>
            <a:grpSpLocks/>
          </p:cNvGrpSpPr>
          <p:nvPr/>
        </p:nvGrpSpPr>
        <p:grpSpPr bwMode="auto">
          <a:xfrm>
            <a:off x="3582078" y="2017488"/>
            <a:ext cx="1495868" cy="1001635"/>
            <a:chOff x="3888" y="-192"/>
            <a:chExt cx="2046" cy="1370"/>
          </a:xfrm>
        </p:grpSpPr>
        <p:sp>
          <p:nvSpPr>
            <p:cNvPr id="341" name="Freeform 472"/>
            <p:cNvSpPr>
              <a:spLocks/>
            </p:cNvSpPr>
            <p:nvPr/>
          </p:nvSpPr>
          <p:spPr bwMode="gray">
            <a:xfrm>
              <a:off x="3888" y="-152"/>
              <a:ext cx="2046" cy="1330"/>
            </a:xfrm>
            <a:custGeom>
              <a:avLst/>
              <a:gdLst/>
              <a:ahLst/>
              <a:cxnLst>
                <a:cxn ang="0">
                  <a:pos x="614" y="732"/>
                </a:cxn>
                <a:cxn ang="0">
                  <a:pos x="1960" y="554"/>
                </a:cxn>
                <a:cxn ang="0">
                  <a:pos x="3144" y="1195"/>
                </a:cxn>
                <a:cxn ang="0">
                  <a:pos x="3225" y="1975"/>
                </a:cxn>
                <a:cxn ang="0">
                  <a:pos x="1529" y="1943"/>
                </a:cxn>
                <a:cxn ang="0">
                  <a:pos x="738" y="1378"/>
                </a:cxn>
                <a:cxn ang="0">
                  <a:pos x="614" y="732"/>
                </a:cxn>
              </a:cxnLst>
              <a:rect l="0" t="0" r="r" b="b"/>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B2B2B2"/>
            </a:solidFill>
            <a:ln w="9525">
              <a:solidFill>
                <a:srgbClr val="B2B2B2"/>
              </a:solidFill>
              <a:round/>
              <a:headEnd/>
              <a:tailEnd/>
            </a:ln>
            <a:effectLst/>
          </p:spPr>
          <p:txBody>
            <a:bodyPr/>
            <a:lstStyle/>
            <a:p>
              <a:endParaRPr lang="en-US"/>
            </a:p>
          </p:txBody>
        </p:sp>
        <p:sp>
          <p:nvSpPr>
            <p:cNvPr id="342" name="Freeform 473"/>
            <p:cNvSpPr>
              <a:spLocks/>
            </p:cNvSpPr>
            <p:nvPr/>
          </p:nvSpPr>
          <p:spPr bwMode="gray">
            <a:xfrm>
              <a:off x="3888" y="-192"/>
              <a:ext cx="2043" cy="1330"/>
            </a:xfrm>
            <a:custGeom>
              <a:avLst/>
              <a:gdLst/>
              <a:ahLst/>
              <a:cxnLst>
                <a:cxn ang="0">
                  <a:pos x="614" y="732"/>
                </a:cxn>
                <a:cxn ang="0">
                  <a:pos x="1960" y="554"/>
                </a:cxn>
                <a:cxn ang="0">
                  <a:pos x="3144" y="1195"/>
                </a:cxn>
                <a:cxn ang="0">
                  <a:pos x="3225" y="1975"/>
                </a:cxn>
                <a:cxn ang="0">
                  <a:pos x="1529" y="1943"/>
                </a:cxn>
                <a:cxn ang="0">
                  <a:pos x="738" y="1378"/>
                </a:cxn>
                <a:cxn ang="0">
                  <a:pos x="614" y="732"/>
                </a:cxn>
              </a:cxnLst>
              <a:rect l="0" t="0" r="r" b="b"/>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rgbClr val="B2B2B2"/>
              </a:solidFill>
              <a:round/>
              <a:headEnd/>
              <a:tailEnd/>
            </a:ln>
            <a:effectLst/>
          </p:spPr>
          <p:txBody>
            <a:bodyPr/>
            <a:lstStyle/>
            <a:p>
              <a:endParaRPr lang="en-US"/>
            </a:p>
          </p:txBody>
        </p:sp>
      </p:grpSp>
      <p:grpSp>
        <p:nvGrpSpPr>
          <p:cNvPr id="6" name="Group 497"/>
          <p:cNvGrpSpPr>
            <a:grpSpLocks/>
          </p:cNvGrpSpPr>
          <p:nvPr/>
        </p:nvGrpSpPr>
        <p:grpSpPr bwMode="auto">
          <a:xfrm>
            <a:off x="6601217" y="2004962"/>
            <a:ext cx="1495868" cy="1001635"/>
            <a:chOff x="3888" y="-192"/>
            <a:chExt cx="2046" cy="1370"/>
          </a:xfrm>
        </p:grpSpPr>
        <p:sp>
          <p:nvSpPr>
            <p:cNvPr id="344" name="Freeform 472"/>
            <p:cNvSpPr>
              <a:spLocks/>
            </p:cNvSpPr>
            <p:nvPr/>
          </p:nvSpPr>
          <p:spPr bwMode="gray">
            <a:xfrm>
              <a:off x="3888" y="-152"/>
              <a:ext cx="2046" cy="1330"/>
            </a:xfrm>
            <a:custGeom>
              <a:avLst/>
              <a:gdLst/>
              <a:ahLst/>
              <a:cxnLst>
                <a:cxn ang="0">
                  <a:pos x="614" y="732"/>
                </a:cxn>
                <a:cxn ang="0">
                  <a:pos x="1960" y="554"/>
                </a:cxn>
                <a:cxn ang="0">
                  <a:pos x="3144" y="1195"/>
                </a:cxn>
                <a:cxn ang="0">
                  <a:pos x="3225" y="1975"/>
                </a:cxn>
                <a:cxn ang="0">
                  <a:pos x="1529" y="1943"/>
                </a:cxn>
                <a:cxn ang="0">
                  <a:pos x="738" y="1378"/>
                </a:cxn>
                <a:cxn ang="0">
                  <a:pos x="614" y="732"/>
                </a:cxn>
              </a:cxnLst>
              <a:rect l="0" t="0" r="r" b="b"/>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B2B2B2"/>
            </a:solidFill>
            <a:ln w="9525">
              <a:solidFill>
                <a:srgbClr val="B2B2B2"/>
              </a:solidFill>
              <a:round/>
              <a:headEnd/>
              <a:tailEnd/>
            </a:ln>
            <a:effectLst/>
          </p:spPr>
          <p:txBody>
            <a:bodyPr/>
            <a:lstStyle/>
            <a:p>
              <a:endParaRPr lang="en-US"/>
            </a:p>
          </p:txBody>
        </p:sp>
        <p:sp>
          <p:nvSpPr>
            <p:cNvPr id="345" name="Freeform 473"/>
            <p:cNvSpPr>
              <a:spLocks/>
            </p:cNvSpPr>
            <p:nvPr/>
          </p:nvSpPr>
          <p:spPr bwMode="gray">
            <a:xfrm>
              <a:off x="3888" y="-192"/>
              <a:ext cx="2043" cy="1330"/>
            </a:xfrm>
            <a:custGeom>
              <a:avLst/>
              <a:gdLst/>
              <a:ahLst/>
              <a:cxnLst>
                <a:cxn ang="0">
                  <a:pos x="614" y="732"/>
                </a:cxn>
                <a:cxn ang="0">
                  <a:pos x="1960" y="554"/>
                </a:cxn>
                <a:cxn ang="0">
                  <a:pos x="3144" y="1195"/>
                </a:cxn>
                <a:cxn ang="0">
                  <a:pos x="3225" y="1975"/>
                </a:cxn>
                <a:cxn ang="0">
                  <a:pos x="1529" y="1943"/>
                </a:cxn>
                <a:cxn ang="0">
                  <a:pos x="738" y="1378"/>
                </a:cxn>
                <a:cxn ang="0">
                  <a:pos x="614" y="732"/>
                </a:cxn>
              </a:cxnLst>
              <a:rect l="0" t="0" r="r" b="b"/>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rgbClr val="B2B2B2"/>
              </a:solidFill>
              <a:round/>
              <a:headEnd/>
              <a:tailEnd/>
            </a:ln>
            <a:effectLst/>
          </p:spPr>
          <p:txBody>
            <a:bodyPr/>
            <a:lstStyle/>
            <a:p>
              <a:endParaRPr lang="en-US"/>
            </a:p>
          </p:txBody>
        </p:sp>
      </p:grpSp>
      <p:grpSp>
        <p:nvGrpSpPr>
          <p:cNvPr id="11" name="Group 497"/>
          <p:cNvGrpSpPr>
            <a:grpSpLocks/>
          </p:cNvGrpSpPr>
          <p:nvPr/>
        </p:nvGrpSpPr>
        <p:grpSpPr bwMode="auto">
          <a:xfrm>
            <a:off x="6400800" y="2906247"/>
            <a:ext cx="2304432" cy="1543050"/>
            <a:chOff x="3888" y="-192"/>
            <a:chExt cx="2046" cy="1370"/>
          </a:xfrm>
        </p:grpSpPr>
        <p:sp>
          <p:nvSpPr>
            <p:cNvPr id="347" name="Freeform 472"/>
            <p:cNvSpPr>
              <a:spLocks/>
            </p:cNvSpPr>
            <p:nvPr/>
          </p:nvSpPr>
          <p:spPr bwMode="gray">
            <a:xfrm>
              <a:off x="3888" y="-152"/>
              <a:ext cx="2046" cy="1330"/>
            </a:xfrm>
            <a:custGeom>
              <a:avLst/>
              <a:gdLst/>
              <a:ahLst/>
              <a:cxnLst>
                <a:cxn ang="0">
                  <a:pos x="614" y="732"/>
                </a:cxn>
                <a:cxn ang="0">
                  <a:pos x="1960" y="554"/>
                </a:cxn>
                <a:cxn ang="0">
                  <a:pos x="3144" y="1195"/>
                </a:cxn>
                <a:cxn ang="0">
                  <a:pos x="3225" y="1975"/>
                </a:cxn>
                <a:cxn ang="0">
                  <a:pos x="1529" y="1943"/>
                </a:cxn>
                <a:cxn ang="0">
                  <a:pos x="738" y="1378"/>
                </a:cxn>
                <a:cxn ang="0">
                  <a:pos x="614" y="732"/>
                </a:cxn>
              </a:cxnLst>
              <a:rect l="0" t="0" r="r" b="b"/>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B2B2B2"/>
            </a:solidFill>
            <a:ln w="9525">
              <a:solidFill>
                <a:srgbClr val="B2B2B2"/>
              </a:solidFill>
              <a:round/>
              <a:headEnd/>
              <a:tailEnd/>
            </a:ln>
            <a:effectLst/>
          </p:spPr>
          <p:txBody>
            <a:bodyPr/>
            <a:lstStyle/>
            <a:p>
              <a:endParaRPr lang="en-US"/>
            </a:p>
          </p:txBody>
        </p:sp>
        <p:sp>
          <p:nvSpPr>
            <p:cNvPr id="348" name="Freeform 473"/>
            <p:cNvSpPr>
              <a:spLocks/>
            </p:cNvSpPr>
            <p:nvPr/>
          </p:nvSpPr>
          <p:spPr bwMode="gray">
            <a:xfrm>
              <a:off x="3888" y="-192"/>
              <a:ext cx="2043" cy="1330"/>
            </a:xfrm>
            <a:custGeom>
              <a:avLst/>
              <a:gdLst/>
              <a:ahLst/>
              <a:cxnLst>
                <a:cxn ang="0">
                  <a:pos x="614" y="732"/>
                </a:cxn>
                <a:cxn ang="0">
                  <a:pos x="1960" y="554"/>
                </a:cxn>
                <a:cxn ang="0">
                  <a:pos x="3144" y="1195"/>
                </a:cxn>
                <a:cxn ang="0">
                  <a:pos x="3225" y="1975"/>
                </a:cxn>
                <a:cxn ang="0">
                  <a:pos x="1529" y="1943"/>
                </a:cxn>
                <a:cxn ang="0">
                  <a:pos x="738" y="1378"/>
                </a:cxn>
                <a:cxn ang="0">
                  <a:pos x="614" y="732"/>
                </a:cxn>
              </a:cxnLst>
              <a:rect l="0" t="0" r="r" b="b"/>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rgbClr val="B2B2B2"/>
              </a:solidFill>
              <a:round/>
              <a:headEnd/>
              <a:tailEnd/>
            </a:ln>
            <a:effectLst/>
          </p:spPr>
          <p:txBody>
            <a:bodyPr/>
            <a:lstStyle/>
            <a:p>
              <a:endParaRPr lang="en-US"/>
            </a:p>
          </p:txBody>
        </p:sp>
      </p:grpSp>
      <p:grpSp>
        <p:nvGrpSpPr>
          <p:cNvPr id="12" name="Group 3851"/>
          <p:cNvGrpSpPr>
            <a:grpSpLocks/>
          </p:cNvGrpSpPr>
          <p:nvPr/>
        </p:nvGrpSpPr>
        <p:grpSpPr bwMode="auto">
          <a:xfrm>
            <a:off x="7174019" y="2762615"/>
            <a:ext cx="734403" cy="576580"/>
            <a:chOff x="2575" y="2064"/>
            <a:chExt cx="737" cy="579"/>
          </a:xfrm>
        </p:grpSpPr>
        <p:sp>
          <p:nvSpPr>
            <p:cNvPr id="350" name="Freeform 3664"/>
            <p:cNvSpPr>
              <a:spLocks/>
            </p:cNvSpPr>
            <p:nvPr/>
          </p:nvSpPr>
          <p:spPr bwMode="auto">
            <a:xfrm>
              <a:off x="2940" y="2322"/>
              <a:ext cx="372" cy="321"/>
            </a:xfrm>
            <a:custGeom>
              <a:avLst/>
              <a:gdLst/>
              <a:ahLst/>
              <a:cxnLst>
                <a:cxn ang="0">
                  <a:pos x="0" y="265"/>
                </a:cxn>
                <a:cxn ang="0">
                  <a:pos x="0" y="321"/>
                </a:cxn>
                <a:cxn ang="0">
                  <a:pos x="372" y="55"/>
                </a:cxn>
                <a:cxn ang="0">
                  <a:pos x="372" y="0"/>
                </a:cxn>
                <a:cxn ang="0">
                  <a:pos x="0" y="265"/>
                </a:cxn>
              </a:cxnLst>
              <a:rect l="0" t="0" r="r" b="b"/>
              <a:pathLst>
                <a:path w="372" h="321">
                  <a:moveTo>
                    <a:pt x="0" y="265"/>
                  </a:moveTo>
                  <a:lnTo>
                    <a:pt x="0" y="321"/>
                  </a:lnTo>
                  <a:lnTo>
                    <a:pt x="372" y="55"/>
                  </a:lnTo>
                  <a:lnTo>
                    <a:pt x="372" y="0"/>
                  </a:lnTo>
                  <a:lnTo>
                    <a:pt x="0" y="265"/>
                  </a:lnTo>
                  <a:close/>
                </a:path>
              </a:pathLst>
            </a:custGeom>
            <a:solidFill>
              <a:srgbClr val="98989B"/>
            </a:solidFill>
            <a:ln w="9525" cap="flat" cmpd="sng">
              <a:noFill/>
              <a:prstDash val="solid"/>
              <a:round/>
              <a:headEnd type="none" w="med" len="med"/>
              <a:tailEnd type="none" w="med" len="med"/>
            </a:ln>
            <a:effectLst/>
          </p:spPr>
          <p:txBody>
            <a:bodyPr/>
            <a:lstStyle/>
            <a:p>
              <a:endParaRPr lang="en-US"/>
            </a:p>
          </p:txBody>
        </p:sp>
        <p:sp>
          <p:nvSpPr>
            <p:cNvPr id="351" name="Freeform 3665"/>
            <p:cNvSpPr>
              <a:spLocks/>
            </p:cNvSpPr>
            <p:nvPr/>
          </p:nvSpPr>
          <p:spPr bwMode="auto">
            <a:xfrm>
              <a:off x="2575" y="2064"/>
              <a:ext cx="737" cy="523"/>
            </a:xfrm>
            <a:custGeom>
              <a:avLst/>
              <a:gdLst/>
              <a:ahLst/>
              <a:cxnLst>
                <a:cxn ang="0">
                  <a:pos x="0" y="265"/>
                </a:cxn>
                <a:cxn ang="0">
                  <a:pos x="365" y="523"/>
                </a:cxn>
                <a:cxn ang="0">
                  <a:pos x="737" y="258"/>
                </a:cxn>
                <a:cxn ang="0">
                  <a:pos x="373" y="0"/>
                </a:cxn>
                <a:cxn ang="0">
                  <a:pos x="0" y="265"/>
                </a:cxn>
              </a:cxnLst>
              <a:rect l="0" t="0" r="r" b="b"/>
              <a:pathLst>
                <a:path w="737" h="523">
                  <a:moveTo>
                    <a:pt x="0" y="265"/>
                  </a:moveTo>
                  <a:lnTo>
                    <a:pt x="365" y="523"/>
                  </a:lnTo>
                  <a:lnTo>
                    <a:pt x="737" y="258"/>
                  </a:lnTo>
                  <a:lnTo>
                    <a:pt x="373" y="0"/>
                  </a:lnTo>
                  <a:lnTo>
                    <a:pt x="0" y="265"/>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352" name="Freeform 3666"/>
            <p:cNvSpPr>
              <a:spLocks/>
            </p:cNvSpPr>
            <p:nvPr/>
          </p:nvSpPr>
          <p:spPr bwMode="auto">
            <a:xfrm>
              <a:off x="2575" y="2329"/>
              <a:ext cx="365" cy="314"/>
            </a:xfrm>
            <a:custGeom>
              <a:avLst/>
              <a:gdLst/>
              <a:ahLst/>
              <a:cxnLst>
                <a:cxn ang="0">
                  <a:pos x="365" y="314"/>
                </a:cxn>
                <a:cxn ang="0">
                  <a:pos x="0" y="56"/>
                </a:cxn>
                <a:cxn ang="0">
                  <a:pos x="0" y="0"/>
                </a:cxn>
                <a:cxn ang="0">
                  <a:pos x="365" y="258"/>
                </a:cxn>
                <a:cxn ang="0">
                  <a:pos x="365" y="314"/>
                </a:cxn>
              </a:cxnLst>
              <a:rect l="0" t="0" r="r" b="b"/>
              <a:pathLst>
                <a:path w="365" h="314">
                  <a:moveTo>
                    <a:pt x="365" y="314"/>
                  </a:moveTo>
                  <a:lnTo>
                    <a:pt x="0" y="56"/>
                  </a:lnTo>
                  <a:lnTo>
                    <a:pt x="0" y="0"/>
                  </a:lnTo>
                  <a:lnTo>
                    <a:pt x="365" y="258"/>
                  </a:lnTo>
                  <a:lnTo>
                    <a:pt x="365" y="314"/>
                  </a:lnTo>
                  <a:close/>
                </a:path>
              </a:pathLst>
            </a:custGeom>
            <a:solidFill>
              <a:srgbClr val="717073"/>
            </a:solidFill>
            <a:ln w="9525" cap="flat" cmpd="sng">
              <a:noFill/>
              <a:prstDash val="solid"/>
              <a:round/>
              <a:headEnd type="none" w="med" len="med"/>
              <a:tailEnd type="none" w="med" len="med"/>
            </a:ln>
            <a:effectLst/>
          </p:spPr>
          <p:txBody>
            <a:bodyPr/>
            <a:lstStyle/>
            <a:p>
              <a:endParaRPr lang="en-US"/>
            </a:p>
          </p:txBody>
        </p:sp>
        <p:sp>
          <p:nvSpPr>
            <p:cNvPr id="353" name="Freeform 3667"/>
            <p:cNvSpPr>
              <a:spLocks/>
            </p:cNvSpPr>
            <p:nvPr/>
          </p:nvSpPr>
          <p:spPr bwMode="auto">
            <a:xfrm>
              <a:off x="2694" y="2448"/>
              <a:ext cx="9" cy="16"/>
            </a:xfrm>
            <a:custGeom>
              <a:avLst/>
              <a:gdLst/>
              <a:ahLst/>
              <a:cxnLst>
                <a:cxn ang="0">
                  <a:pos x="2" y="11"/>
                </a:cxn>
                <a:cxn ang="0">
                  <a:pos x="2" y="12"/>
                </a:cxn>
                <a:cxn ang="0">
                  <a:pos x="7" y="16"/>
                </a:cxn>
                <a:cxn ang="0">
                  <a:pos x="7" y="15"/>
                </a:cxn>
                <a:cxn ang="0">
                  <a:pos x="9" y="16"/>
                </a:cxn>
                <a:cxn ang="0">
                  <a:pos x="9" y="7"/>
                </a:cxn>
                <a:cxn ang="0">
                  <a:pos x="0" y="0"/>
                </a:cxn>
                <a:cxn ang="0">
                  <a:pos x="0" y="10"/>
                </a:cxn>
                <a:cxn ang="0">
                  <a:pos x="2" y="11"/>
                </a:cxn>
              </a:cxnLst>
              <a:rect l="0" t="0" r="r" b="b"/>
              <a:pathLst>
                <a:path w="9" h="16">
                  <a:moveTo>
                    <a:pt x="2" y="11"/>
                  </a:moveTo>
                  <a:lnTo>
                    <a:pt x="2" y="12"/>
                  </a:lnTo>
                  <a:lnTo>
                    <a:pt x="7" y="16"/>
                  </a:lnTo>
                  <a:lnTo>
                    <a:pt x="7" y="15"/>
                  </a:lnTo>
                  <a:lnTo>
                    <a:pt x="9" y="16"/>
                  </a:lnTo>
                  <a:lnTo>
                    <a:pt x="9" y="7"/>
                  </a:lnTo>
                  <a:lnTo>
                    <a:pt x="0" y="0"/>
                  </a:lnTo>
                  <a:lnTo>
                    <a:pt x="0" y="10"/>
                  </a:lnTo>
                  <a:lnTo>
                    <a:pt x="2" y="11"/>
                  </a:lnTo>
                  <a:close/>
                </a:path>
              </a:pathLst>
            </a:custGeom>
            <a:solidFill>
              <a:srgbClr val="98989B"/>
            </a:solidFill>
            <a:ln w="9525">
              <a:noFill/>
              <a:round/>
              <a:headEnd/>
              <a:tailEnd/>
            </a:ln>
          </p:spPr>
          <p:txBody>
            <a:bodyPr/>
            <a:lstStyle/>
            <a:p>
              <a:endParaRPr lang="en-US"/>
            </a:p>
          </p:txBody>
        </p:sp>
        <p:sp>
          <p:nvSpPr>
            <p:cNvPr id="354" name="Freeform 3668"/>
            <p:cNvSpPr>
              <a:spLocks/>
            </p:cNvSpPr>
            <p:nvPr/>
          </p:nvSpPr>
          <p:spPr bwMode="auto">
            <a:xfrm>
              <a:off x="2720" y="2464"/>
              <a:ext cx="9" cy="16"/>
            </a:xfrm>
            <a:custGeom>
              <a:avLst/>
              <a:gdLst/>
              <a:ahLst/>
              <a:cxnLst>
                <a:cxn ang="0">
                  <a:pos x="2" y="11"/>
                </a:cxn>
                <a:cxn ang="0">
                  <a:pos x="2" y="12"/>
                </a:cxn>
                <a:cxn ang="0">
                  <a:pos x="7" y="16"/>
                </a:cxn>
                <a:cxn ang="0">
                  <a:pos x="7" y="15"/>
                </a:cxn>
                <a:cxn ang="0">
                  <a:pos x="9" y="16"/>
                </a:cxn>
                <a:cxn ang="0">
                  <a:pos x="9" y="7"/>
                </a:cxn>
                <a:cxn ang="0">
                  <a:pos x="0" y="0"/>
                </a:cxn>
                <a:cxn ang="0">
                  <a:pos x="0" y="10"/>
                </a:cxn>
                <a:cxn ang="0">
                  <a:pos x="2" y="11"/>
                </a:cxn>
              </a:cxnLst>
              <a:rect l="0" t="0" r="r" b="b"/>
              <a:pathLst>
                <a:path w="9" h="16">
                  <a:moveTo>
                    <a:pt x="2" y="11"/>
                  </a:moveTo>
                  <a:lnTo>
                    <a:pt x="2" y="12"/>
                  </a:lnTo>
                  <a:lnTo>
                    <a:pt x="7" y="16"/>
                  </a:lnTo>
                  <a:lnTo>
                    <a:pt x="7" y="15"/>
                  </a:lnTo>
                  <a:lnTo>
                    <a:pt x="9" y="16"/>
                  </a:lnTo>
                  <a:lnTo>
                    <a:pt x="9" y="7"/>
                  </a:lnTo>
                  <a:lnTo>
                    <a:pt x="0" y="0"/>
                  </a:lnTo>
                  <a:lnTo>
                    <a:pt x="0" y="10"/>
                  </a:lnTo>
                  <a:lnTo>
                    <a:pt x="2" y="11"/>
                  </a:lnTo>
                  <a:close/>
                </a:path>
              </a:pathLst>
            </a:custGeom>
            <a:solidFill>
              <a:srgbClr val="98989B"/>
            </a:solidFill>
            <a:ln w="9525">
              <a:noFill/>
              <a:round/>
              <a:headEnd/>
              <a:tailEnd/>
            </a:ln>
          </p:spPr>
          <p:txBody>
            <a:bodyPr/>
            <a:lstStyle/>
            <a:p>
              <a:endParaRPr lang="en-US"/>
            </a:p>
          </p:txBody>
        </p:sp>
        <p:sp>
          <p:nvSpPr>
            <p:cNvPr id="355" name="Freeform 3669"/>
            <p:cNvSpPr>
              <a:spLocks/>
            </p:cNvSpPr>
            <p:nvPr/>
          </p:nvSpPr>
          <p:spPr bwMode="auto">
            <a:xfrm>
              <a:off x="2731" y="2472"/>
              <a:ext cx="9" cy="16"/>
            </a:xfrm>
            <a:custGeom>
              <a:avLst/>
              <a:gdLst/>
              <a:ahLst/>
              <a:cxnLst>
                <a:cxn ang="0">
                  <a:pos x="2" y="11"/>
                </a:cxn>
                <a:cxn ang="0">
                  <a:pos x="2" y="12"/>
                </a:cxn>
                <a:cxn ang="0">
                  <a:pos x="7" y="16"/>
                </a:cxn>
                <a:cxn ang="0">
                  <a:pos x="7" y="15"/>
                </a:cxn>
                <a:cxn ang="0">
                  <a:pos x="9" y="16"/>
                </a:cxn>
                <a:cxn ang="0">
                  <a:pos x="9" y="7"/>
                </a:cxn>
                <a:cxn ang="0">
                  <a:pos x="0" y="0"/>
                </a:cxn>
                <a:cxn ang="0">
                  <a:pos x="0" y="10"/>
                </a:cxn>
                <a:cxn ang="0">
                  <a:pos x="2" y="11"/>
                </a:cxn>
              </a:cxnLst>
              <a:rect l="0" t="0" r="r" b="b"/>
              <a:pathLst>
                <a:path w="9" h="16">
                  <a:moveTo>
                    <a:pt x="2" y="11"/>
                  </a:moveTo>
                  <a:lnTo>
                    <a:pt x="2" y="12"/>
                  </a:lnTo>
                  <a:lnTo>
                    <a:pt x="7" y="16"/>
                  </a:lnTo>
                  <a:lnTo>
                    <a:pt x="7" y="15"/>
                  </a:lnTo>
                  <a:lnTo>
                    <a:pt x="9" y="16"/>
                  </a:lnTo>
                  <a:lnTo>
                    <a:pt x="9" y="7"/>
                  </a:lnTo>
                  <a:lnTo>
                    <a:pt x="0" y="0"/>
                  </a:lnTo>
                  <a:lnTo>
                    <a:pt x="0" y="10"/>
                  </a:lnTo>
                  <a:lnTo>
                    <a:pt x="2" y="11"/>
                  </a:lnTo>
                  <a:close/>
                </a:path>
              </a:pathLst>
            </a:custGeom>
            <a:solidFill>
              <a:srgbClr val="98989B"/>
            </a:solidFill>
            <a:ln w="9525">
              <a:noFill/>
              <a:round/>
              <a:headEnd/>
              <a:tailEnd/>
            </a:ln>
          </p:spPr>
          <p:txBody>
            <a:bodyPr/>
            <a:lstStyle/>
            <a:p>
              <a:endParaRPr lang="en-US"/>
            </a:p>
          </p:txBody>
        </p:sp>
        <p:sp>
          <p:nvSpPr>
            <p:cNvPr id="356" name="Freeform 3670"/>
            <p:cNvSpPr>
              <a:spLocks/>
            </p:cNvSpPr>
            <p:nvPr/>
          </p:nvSpPr>
          <p:spPr bwMode="auto">
            <a:xfrm>
              <a:off x="2742" y="2480"/>
              <a:ext cx="9" cy="17"/>
            </a:xfrm>
            <a:custGeom>
              <a:avLst/>
              <a:gdLst/>
              <a:ahLst/>
              <a:cxnLst>
                <a:cxn ang="0">
                  <a:pos x="2" y="11"/>
                </a:cxn>
                <a:cxn ang="0">
                  <a:pos x="2" y="12"/>
                </a:cxn>
                <a:cxn ang="0">
                  <a:pos x="7" y="16"/>
                </a:cxn>
                <a:cxn ang="0">
                  <a:pos x="7" y="15"/>
                </a:cxn>
                <a:cxn ang="0">
                  <a:pos x="9" y="17"/>
                </a:cxn>
                <a:cxn ang="0">
                  <a:pos x="9" y="7"/>
                </a:cxn>
                <a:cxn ang="0">
                  <a:pos x="0" y="0"/>
                </a:cxn>
                <a:cxn ang="0">
                  <a:pos x="0" y="10"/>
                </a:cxn>
                <a:cxn ang="0">
                  <a:pos x="2" y="11"/>
                </a:cxn>
              </a:cxnLst>
              <a:rect l="0" t="0" r="r" b="b"/>
              <a:pathLst>
                <a:path w="9" h="17">
                  <a:moveTo>
                    <a:pt x="2" y="11"/>
                  </a:moveTo>
                  <a:lnTo>
                    <a:pt x="2" y="12"/>
                  </a:lnTo>
                  <a:lnTo>
                    <a:pt x="7" y="16"/>
                  </a:lnTo>
                  <a:lnTo>
                    <a:pt x="7" y="15"/>
                  </a:lnTo>
                  <a:lnTo>
                    <a:pt x="9" y="17"/>
                  </a:lnTo>
                  <a:lnTo>
                    <a:pt x="9" y="7"/>
                  </a:lnTo>
                  <a:lnTo>
                    <a:pt x="0" y="0"/>
                  </a:lnTo>
                  <a:lnTo>
                    <a:pt x="0" y="10"/>
                  </a:lnTo>
                  <a:lnTo>
                    <a:pt x="2" y="11"/>
                  </a:lnTo>
                  <a:close/>
                </a:path>
              </a:pathLst>
            </a:custGeom>
            <a:solidFill>
              <a:srgbClr val="98989B"/>
            </a:solidFill>
            <a:ln w="9525">
              <a:noFill/>
              <a:round/>
              <a:headEnd/>
              <a:tailEnd/>
            </a:ln>
          </p:spPr>
          <p:txBody>
            <a:bodyPr/>
            <a:lstStyle/>
            <a:p>
              <a:endParaRPr lang="en-US"/>
            </a:p>
          </p:txBody>
        </p:sp>
        <p:sp>
          <p:nvSpPr>
            <p:cNvPr id="357" name="Freeform 3671"/>
            <p:cNvSpPr>
              <a:spLocks/>
            </p:cNvSpPr>
            <p:nvPr/>
          </p:nvSpPr>
          <p:spPr bwMode="auto">
            <a:xfrm>
              <a:off x="2754" y="2489"/>
              <a:ext cx="9" cy="15"/>
            </a:xfrm>
            <a:custGeom>
              <a:avLst/>
              <a:gdLst/>
              <a:ahLst/>
              <a:cxnLst>
                <a:cxn ang="0">
                  <a:pos x="2" y="10"/>
                </a:cxn>
                <a:cxn ang="0">
                  <a:pos x="2" y="11"/>
                </a:cxn>
                <a:cxn ang="0">
                  <a:pos x="7" y="15"/>
                </a:cxn>
                <a:cxn ang="0">
                  <a:pos x="7" y="14"/>
                </a:cxn>
                <a:cxn ang="0">
                  <a:pos x="9" y="15"/>
                </a:cxn>
                <a:cxn ang="0">
                  <a:pos x="9" y="6"/>
                </a:cxn>
                <a:cxn ang="0">
                  <a:pos x="0" y="0"/>
                </a:cxn>
                <a:cxn ang="0">
                  <a:pos x="0" y="9"/>
                </a:cxn>
                <a:cxn ang="0">
                  <a:pos x="2" y="10"/>
                </a:cxn>
              </a:cxnLst>
              <a:rect l="0" t="0" r="r" b="b"/>
              <a:pathLst>
                <a:path w="9" h="15">
                  <a:moveTo>
                    <a:pt x="2" y="10"/>
                  </a:moveTo>
                  <a:lnTo>
                    <a:pt x="2" y="11"/>
                  </a:lnTo>
                  <a:lnTo>
                    <a:pt x="7" y="15"/>
                  </a:lnTo>
                  <a:lnTo>
                    <a:pt x="7" y="14"/>
                  </a:lnTo>
                  <a:lnTo>
                    <a:pt x="9" y="15"/>
                  </a:lnTo>
                  <a:lnTo>
                    <a:pt x="9" y="6"/>
                  </a:lnTo>
                  <a:lnTo>
                    <a:pt x="0" y="0"/>
                  </a:lnTo>
                  <a:lnTo>
                    <a:pt x="0" y="9"/>
                  </a:lnTo>
                  <a:lnTo>
                    <a:pt x="2" y="10"/>
                  </a:lnTo>
                  <a:close/>
                </a:path>
              </a:pathLst>
            </a:custGeom>
            <a:solidFill>
              <a:srgbClr val="98989B"/>
            </a:solidFill>
            <a:ln w="9525">
              <a:noFill/>
              <a:round/>
              <a:headEnd/>
              <a:tailEnd/>
            </a:ln>
          </p:spPr>
          <p:txBody>
            <a:bodyPr/>
            <a:lstStyle/>
            <a:p>
              <a:endParaRPr lang="en-US"/>
            </a:p>
          </p:txBody>
        </p:sp>
        <p:sp>
          <p:nvSpPr>
            <p:cNvPr id="358" name="Freeform 3672"/>
            <p:cNvSpPr>
              <a:spLocks/>
            </p:cNvSpPr>
            <p:nvPr/>
          </p:nvSpPr>
          <p:spPr bwMode="auto">
            <a:xfrm>
              <a:off x="2771" y="2501"/>
              <a:ext cx="9" cy="16"/>
            </a:xfrm>
            <a:custGeom>
              <a:avLst/>
              <a:gdLst/>
              <a:ahLst/>
              <a:cxnLst>
                <a:cxn ang="0">
                  <a:pos x="2" y="10"/>
                </a:cxn>
                <a:cxn ang="0">
                  <a:pos x="2" y="12"/>
                </a:cxn>
                <a:cxn ang="0">
                  <a:pos x="7" y="15"/>
                </a:cxn>
                <a:cxn ang="0">
                  <a:pos x="7" y="14"/>
                </a:cxn>
                <a:cxn ang="0">
                  <a:pos x="9" y="16"/>
                </a:cxn>
                <a:cxn ang="0">
                  <a:pos x="9" y="6"/>
                </a:cxn>
                <a:cxn ang="0">
                  <a:pos x="0" y="0"/>
                </a:cxn>
                <a:cxn ang="0">
                  <a:pos x="0" y="9"/>
                </a:cxn>
                <a:cxn ang="0">
                  <a:pos x="2" y="10"/>
                </a:cxn>
              </a:cxnLst>
              <a:rect l="0" t="0" r="r" b="b"/>
              <a:pathLst>
                <a:path w="9" h="16">
                  <a:moveTo>
                    <a:pt x="2" y="10"/>
                  </a:moveTo>
                  <a:lnTo>
                    <a:pt x="2" y="12"/>
                  </a:lnTo>
                  <a:lnTo>
                    <a:pt x="7" y="15"/>
                  </a:lnTo>
                  <a:lnTo>
                    <a:pt x="7" y="14"/>
                  </a:lnTo>
                  <a:lnTo>
                    <a:pt x="9" y="16"/>
                  </a:lnTo>
                  <a:lnTo>
                    <a:pt x="9" y="6"/>
                  </a:lnTo>
                  <a:lnTo>
                    <a:pt x="0" y="0"/>
                  </a:lnTo>
                  <a:lnTo>
                    <a:pt x="0" y="9"/>
                  </a:lnTo>
                  <a:lnTo>
                    <a:pt x="2" y="10"/>
                  </a:lnTo>
                  <a:close/>
                </a:path>
              </a:pathLst>
            </a:custGeom>
            <a:solidFill>
              <a:srgbClr val="98989B"/>
            </a:solidFill>
            <a:ln w="9525">
              <a:noFill/>
              <a:round/>
              <a:headEnd/>
              <a:tailEnd/>
            </a:ln>
          </p:spPr>
          <p:txBody>
            <a:bodyPr/>
            <a:lstStyle/>
            <a:p>
              <a:endParaRPr lang="en-US"/>
            </a:p>
          </p:txBody>
        </p:sp>
        <p:sp>
          <p:nvSpPr>
            <p:cNvPr id="359" name="Freeform 3673"/>
            <p:cNvSpPr>
              <a:spLocks/>
            </p:cNvSpPr>
            <p:nvPr/>
          </p:nvSpPr>
          <p:spPr bwMode="auto">
            <a:xfrm>
              <a:off x="2783" y="2509"/>
              <a:ext cx="9" cy="16"/>
            </a:xfrm>
            <a:custGeom>
              <a:avLst/>
              <a:gdLst/>
              <a:ahLst/>
              <a:cxnLst>
                <a:cxn ang="0">
                  <a:pos x="1" y="11"/>
                </a:cxn>
                <a:cxn ang="0">
                  <a:pos x="1" y="12"/>
                </a:cxn>
                <a:cxn ang="0">
                  <a:pos x="6" y="15"/>
                </a:cxn>
                <a:cxn ang="0">
                  <a:pos x="6" y="14"/>
                </a:cxn>
                <a:cxn ang="0">
                  <a:pos x="9" y="16"/>
                </a:cxn>
                <a:cxn ang="0">
                  <a:pos x="9" y="6"/>
                </a:cxn>
                <a:cxn ang="0">
                  <a:pos x="0" y="0"/>
                </a:cxn>
                <a:cxn ang="0">
                  <a:pos x="0" y="9"/>
                </a:cxn>
                <a:cxn ang="0">
                  <a:pos x="1" y="11"/>
                </a:cxn>
              </a:cxnLst>
              <a:rect l="0" t="0" r="r" b="b"/>
              <a:pathLst>
                <a:path w="9" h="16">
                  <a:moveTo>
                    <a:pt x="1" y="11"/>
                  </a:moveTo>
                  <a:lnTo>
                    <a:pt x="1" y="12"/>
                  </a:lnTo>
                  <a:lnTo>
                    <a:pt x="6" y="15"/>
                  </a:lnTo>
                  <a:lnTo>
                    <a:pt x="6" y="14"/>
                  </a:lnTo>
                  <a:lnTo>
                    <a:pt x="9" y="16"/>
                  </a:lnTo>
                  <a:lnTo>
                    <a:pt x="9" y="6"/>
                  </a:lnTo>
                  <a:lnTo>
                    <a:pt x="0" y="0"/>
                  </a:lnTo>
                  <a:lnTo>
                    <a:pt x="0" y="9"/>
                  </a:lnTo>
                  <a:lnTo>
                    <a:pt x="1" y="11"/>
                  </a:lnTo>
                  <a:close/>
                </a:path>
              </a:pathLst>
            </a:custGeom>
            <a:solidFill>
              <a:srgbClr val="98989B"/>
            </a:solidFill>
            <a:ln w="9525">
              <a:noFill/>
              <a:round/>
              <a:headEnd/>
              <a:tailEnd/>
            </a:ln>
          </p:spPr>
          <p:txBody>
            <a:bodyPr/>
            <a:lstStyle/>
            <a:p>
              <a:endParaRPr lang="en-US"/>
            </a:p>
          </p:txBody>
        </p:sp>
        <p:sp>
          <p:nvSpPr>
            <p:cNvPr id="360" name="Freeform 3674"/>
            <p:cNvSpPr>
              <a:spLocks/>
            </p:cNvSpPr>
            <p:nvPr/>
          </p:nvSpPr>
          <p:spPr bwMode="auto">
            <a:xfrm>
              <a:off x="2794" y="2517"/>
              <a:ext cx="9" cy="16"/>
            </a:xfrm>
            <a:custGeom>
              <a:avLst/>
              <a:gdLst/>
              <a:ahLst/>
              <a:cxnLst>
                <a:cxn ang="0">
                  <a:pos x="2" y="11"/>
                </a:cxn>
                <a:cxn ang="0">
                  <a:pos x="2" y="12"/>
                </a:cxn>
                <a:cxn ang="0">
                  <a:pos x="7" y="15"/>
                </a:cxn>
                <a:cxn ang="0">
                  <a:pos x="7" y="14"/>
                </a:cxn>
                <a:cxn ang="0">
                  <a:pos x="9" y="16"/>
                </a:cxn>
                <a:cxn ang="0">
                  <a:pos x="9" y="7"/>
                </a:cxn>
                <a:cxn ang="0">
                  <a:pos x="0" y="0"/>
                </a:cxn>
                <a:cxn ang="0">
                  <a:pos x="0" y="9"/>
                </a:cxn>
                <a:cxn ang="0">
                  <a:pos x="2" y="11"/>
                </a:cxn>
              </a:cxnLst>
              <a:rect l="0" t="0" r="r" b="b"/>
              <a:pathLst>
                <a:path w="9" h="16">
                  <a:moveTo>
                    <a:pt x="2" y="11"/>
                  </a:moveTo>
                  <a:lnTo>
                    <a:pt x="2" y="12"/>
                  </a:lnTo>
                  <a:lnTo>
                    <a:pt x="7" y="15"/>
                  </a:lnTo>
                  <a:lnTo>
                    <a:pt x="7" y="14"/>
                  </a:lnTo>
                  <a:lnTo>
                    <a:pt x="9" y="16"/>
                  </a:lnTo>
                  <a:lnTo>
                    <a:pt x="9" y="7"/>
                  </a:lnTo>
                  <a:lnTo>
                    <a:pt x="0" y="0"/>
                  </a:lnTo>
                  <a:lnTo>
                    <a:pt x="0" y="9"/>
                  </a:lnTo>
                  <a:lnTo>
                    <a:pt x="2" y="11"/>
                  </a:lnTo>
                  <a:close/>
                </a:path>
              </a:pathLst>
            </a:custGeom>
            <a:solidFill>
              <a:srgbClr val="98989B"/>
            </a:solidFill>
            <a:ln w="9525">
              <a:noFill/>
              <a:round/>
              <a:headEnd/>
              <a:tailEnd/>
            </a:ln>
          </p:spPr>
          <p:txBody>
            <a:bodyPr/>
            <a:lstStyle/>
            <a:p>
              <a:endParaRPr lang="en-US"/>
            </a:p>
          </p:txBody>
        </p:sp>
        <p:sp>
          <p:nvSpPr>
            <p:cNvPr id="361" name="Freeform 3675"/>
            <p:cNvSpPr>
              <a:spLocks/>
            </p:cNvSpPr>
            <p:nvPr/>
          </p:nvSpPr>
          <p:spPr bwMode="auto">
            <a:xfrm>
              <a:off x="2806" y="2525"/>
              <a:ext cx="9" cy="16"/>
            </a:xfrm>
            <a:custGeom>
              <a:avLst/>
              <a:gdLst/>
              <a:ahLst/>
              <a:cxnLst>
                <a:cxn ang="0">
                  <a:pos x="2" y="11"/>
                </a:cxn>
                <a:cxn ang="0">
                  <a:pos x="2" y="12"/>
                </a:cxn>
                <a:cxn ang="0">
                  <a:pos x="7" y="15"/>
                </a:cxn>
                <a:cxn ang="0">
                  <a:pos x="7" y="14"/>
                </a:cxn>
                <a:cxn ang="0">
                  <a:pos x="9" y="16"/>
                </a:cxn>
                <a:cxn ang="0">
                  <a:pos x="9" y="6"/>
                </a:cxn>
                <a:cxn ang="0">
                  <a:pos x="0" y="0"/>
                </a:cxn>
                <a:cxn ang="0">
                  <a:pos x="0" y="9"/>
                </a:cxn>
                <a:cxn ang="0">
                  <a:pos x="2" y="11"/>
                </a:cxn>
              </a:cxnLst>
              <a:rect l="0" t="0" r="r" b="b"/>
              <a:pathLst>
                <a:path w="9" h="16">
                  <a:moveTo>
                    <a:pt x="2" y="11"/>
                  </a:moveTo>
                  <a:lnTo>
                    <a:pt x="2" y="12"/>
                  </a:lnTo>
                  <a:lnTo>
                    <a:pt x="7" y="15"/>
                  </a:lnTo>
                  <a:lnTo>
                    <a:pt x="7" y="14"/>
                  </a:lnTo>
                  <a:lnTo>
                    <a:pt x="9" y="16"/>
                  </a:lnTo>
                  <a:lnTo>
                    <a:pt x="9" y="6"/>
                  </a:lnTo>
                  <a:lnTo>
                    <a:pt x="0" y="0"/>
                  </a:lnTo>
                  <a:lnTo>
                    <a:pt x="0" y="9"/>
                  </a:lnTo>
                  <a:lnTo>
                    <a:pt x="2" y="11"/>
                  </a:lnTo>
                  <a:close/>
                </a:path>
              </a:pathLst>
            </a:custGeom>
            <a:solidFill>
              <a:srgbClr val="98989B"/>
            </a:solidFill>
            <a:ln w="9525">
              <a:noFill/>
              <a:round/>
              <a:headEnd/>
              <a:tailEnd/>
            </a:ln>
          </p:spPr>
          <p:txBody>
            <a:bodyPr/>
            <a:lstStyle/>
            <a:p>
              <a:endParaRPr lang="en-US"/>
            </a:p>
          </p:txBody>
        </p:sp>
        <p:sp>
          <p:nvSpPr>
            <p:cNvPr id="362" name="Freeform 3676"/>
            <p:cNvSpPr>
              <a:spLocks/>
            </p:cNvSpPr>
            <p:nvPr/>
          </p:nvSpPr>
          <p:spPr bwMode="auto">
            <a:xfrm>
              <a:off x="2805" y="2509"/>
              <a:ext cx="10" cy="16"/>
            </a:xfrm>
            <a:custGeom>
              <a:avLst/>
              <a:gdLst/>
              <a:ahLst/>
              <a:cxnLst>
                <a:cxn ang="0">
                  <a:pos x="8" y="6"/>
                </a:cxn>
                <a:cxn ang="0">
                  <a:pos x="8" y="5"/>
                </a:cxn>
                <a:cxn ang="0">
                  <a:pos x="3" y="1"/>
                </a:cxn>
                <a:cxn ang="0">
                  <a:pos x="3" y="2"/>
                </a:cxn>
                <a:cxn ang="0">
                  <a:pos x="0" y="0"/>
                </a:cxn>
                <a:cxn ang="0">
                  <a:pos x="0" y="10"/>
                </a:cxn>
                <a:cxn ang="0">
                  <a:pos x="10" y="16"/>
                </a:cxn>
                <a:cxn ang="0">
                  <a:pos x="10" y="7"/>
                </a:cxn>
                <a:cxn ang="0">
                  <a:pos x="8" y="6"/>
                </a:cxn>
              </a:cxnLst>
              <a:rect l="0" t="0" r="r" b="b"/>
              <a:pathLst>
                <a:path w="10" h="16">
                  <a:moveTo>
                    <a:pt x="8" y="6"/>
                  </a:moveTo>
                  <a:lnTo>
                    <a:pt x="8" y="5"/>
                  </a:lnTo>
                  <a:lnTo>
                    <a:pt x="3" y="1"/>
                  </a:lnTo>
                  <a:lnTo>
                    <a:pt x="3" y="2"/>
                  </a:lnTo>
                  <a:lnTo>
                    <a:pt x="0" y="0"/>
                  </a:lnTo>
                  <a:lnTo>
                    <a:pt x="0" y="10"/>
                  </a:lnTo>
                  <a:lnTo>
                    <a:pt x="10" y="16"/>
                  </a:lnTo>
                  <a:lnTo>
                    <a:pt x="10" y="7"/>
                  </a:lnTo>
                  <a:lnTo>
                    <a:pt x="8" y="6"/>
                  </a:lnTo>
                  <a:close/>
                </a:path>
              </a:pathLst>
            </a:custGeom>
            <a:solidFill>
              <a:srgbClr val="98989B"/>
            </a:solidFill>
            <a:ln w="9525">
              <a:noFill/>
              <a:round/>
              <a:headEnd/>
              <a:tailEnd/>
            </a:ln>
          </p:spPr>
          <p:txBody>
            <a:bodyPr/>
            <a:lstStyle/>
            <a:p>
              <a:endParaRPr lang="en-US"/>
            </a:p>
          </p:txBody>
        </p:sp>
        <p:sp>
          <p:nvSpPr>
            <p:cNvPr id="363" name="Freeform 3677"/>
            <p:cNvSpPr>
              <a:spLocks/>
            </p:cNvSpPr>
            <p:nvPr/>
          </p:nvSpPr>
          <p:spPr bwMode="auto">
            <a:xfrm>
              <a:off x="2794" y="2501"/>
              <a:ext cx="9" cy="16"/>
            </a:xfrm>
            <a:custGeom>
              <a:avLst/>
              <a:gdLst/>
              <a:ahLst/>
              <a:cxnLst>
                <a:cxn ang="0">
                  <a:pos x="7" y="5"/>
                </a:cxn>
                <a:cxn ang="0">
                  <a:pos x="7" y="4"/>
                </a:cxn>
                <a:cxn ang="0">
                  <a:pos x="3" y="1"/>
                </a:cxn>
                <a:cxn ang="0">
                  <a:pos x="3" y="2"/>
                </a:cxn>
                <a:cxn ang="0">
                  <a:pos x="0" y="0"/>
                </a:cxn>
                <a:cxn ang="0">
                  <a:pos x="0" y="10"/>
                </a:cxn>
                <a:cxn ang="0">
                  <a:pos x="9" y="16"/>
                </a:cxn>
                <a:cxn ang="0">
                  <a:pos x="9" y="7"/>
                </a:cxn>
                <a:cxn ang="0">
                  <a:pos x="7" y="5"/>
                </a:cxn>
              </a:cxnLst>
              <a:rect l="0" t="0" r="r" b="b"/>
              <a:pathLst>
                <a:path w="9" h="16">
                  <a:moveTo>
                    <a:pt x="7" y="5"/>
                  </a:moveTo>
                  <a:lnTo>
                    <a:pt x="7" y="4"/>
                  </a:lnTo>
                  <a:lnTo>
                    <a:pt x="3" y="1"/>
                  </a:lnTo>
                  <a:lnTo>
                    <a:pt x="3" y="2"/>
                  </a:lnTo>
                  <a:lnTo>
                    <a:pt x="0" y="0"/>
                  </a:lnTo>
                  <a:lnTo>
                    <a:pt x="0" y="10"/>
                  </a:lnTo>
                  <a:lnTo>
                    <a:pt x="9" y="16"/>
                  </a:lnTo>
                  <a:lnTo>
                    <a:pt x="9" y="7"/>
                  </a:lnTo>
                  <a:lnTo>
                    <a:pt x="7" y="5"/>
                  </a:lnTo>
                  <a:close/>
                </a:path>
              </a:pathLst>
            </a:custGeom>
            <a:solidFill>
              <a:srgbClr val="98989B"/>
            </a:solidFill>
            <a:ln w="9525">
              <a:noFill/>
              <a:round/>
              <a:headEnd/>
              <a:tailEnd/>
            </a:ln>
          </p:spPr>
          <p:txBody>
            <a:bodyPr/>
            <a:lstStyle/>
            <a:p>
              <a:endParaRPr lang="en-US"/>
            </a:p>
          </p:txBody>
        </p:sp>
        <p:sp>
          <p:nvSpPr>
            <p:cNvPr id="364" name="Freeform 3678"/>
            <p:cNvSpPr>
              <a:spLocks/>
            </p:cNvSpPr>
            <p:nvPr/>
          </p:nvSpPr>
          <p:spPr bwMode="auto">
            <a:xfrm>
              <a:off x="2783" y="2493"/>
              <a:ext cx="9" cy="16"/>
            </a:xfrm>
            <a:custGeom>
              <a:avLst/>
              <a:gdLst/>
              <a:ahLst/>
              <a:cxnLst>
                <a:cxn ang="0">
                  <a:pos x="7" y="5"/>
                </a:cxn>
                <a:cxn ang="0">
                  <a:pos x="7" y="4"/>
                </a:cxn>
                <a:cxn ang="0">
                  <a:pos x="2" y="1"/>
                </a:cxn>
                <a:cxn ang="0">
                  <a:pos x="2" y="2"/>
                </a:cxn>
                <a:cxn ang="0">
                  <a:pos x="0" y="0"/>
                </a:cxn>
                <a:cxn ang="0">
                  <a:pos x="0" y="10"/>
                </a:cxn>
                <a:cxn ang="0">
                  <a:pos x="9" y="16"/>
                </a:cxn>
                <a:cxn ang="0">
                  <a:pos x="9" y="7"/>
                </a:cxn>
                <a:cxn ang="0">
                  <a:pos x="7" y="5"/>
                </a:cxn>
              </a:cxnLst>
              <a:rect l="0" t="0" r="r" b="b"/>
              <a:pathLst>
                <a:path w="9" h="16">
                  <a:moveTo>
                    <a:pt x="7" y="5"/>
                  </a:moveTo>
                  <a:lnTo>
                    <a:pt x="7" y="4"/>
                  </a:lnTo>
                  <a:lnTo>
                    <a:pt x="2" y="1"/>
                  </a:lnTo>
                  <a:lnTo>
                    <a:pt x="2" y="2"/>
                  </a:lnTo>
                  <a:lnTo>
                    <a:pt x="0" y="0"/>
                  </a:lnTo>
                  <a:lnTo>
                    <a:pt x="0" y="10"/>
                  </a:lnTo>
                  <a:lnTo>
                    <a:pt x="9" y="16"/>
                  </a:lnTo>
                  <a:lnTo>
                    <a:pt x="9" y="7"/>
                  </a:lnTo>
                  <a:lnTo>
                    <a:pt x="7" y="5"/>
                  </a:lnTo>
                  <a:close/>
                </a:path>
              </a:pathLst>
            </a:custGeom>
            <a:solidFill>
              <a:srgbClr val="98989B"/>
            </a:solidFill>
            <a:ln w="9525">
              <a:noFill/>
              <a:round/>
              <a:headEnd/>
              <a:tailEnd/>
            </a:ln>
          </p:spPr>
          <p:txBody>
            <a:bodyPr/>
            <a:lstStyle/>
            <a:p>
              <a:endParaRPr lang="en-US"/>
            </a:p>
          </p:txBody>
        </p:sp>
        <p:sp>
          <p:nvSpPr>
            <p:cNvPr id="365" name="Freeform 3679"/>
            <p:cNvSpPr>
              <a:spLocks/>
            </p:cNvSpPr>
            <p:nvPr/>
          </p:nvSpPr>
          <p:spPr bwMode="auto">
            <a:xfrm>
              <a:off x="2771" y="2485"/>
              <a:ext cx="9" cy="16"/>
            </a:xfrm>
            <a:custGeom>
              <a:avLst/>
              <a:gdLst/>
              <a:ahLst/>
              <a:cxnLst>
                <a:cxn ang="0">
                  <a:pos x="7" y="5"/>
                </a:cxn>
                <a:cxn ang="0">
                  <a:pos x="7" y="4"/>
                </a:cxn>
                <a:cxn ang="0">
                  <a:pos x="2" y="1"/>
                </a:cxn>
                <a:cxn ang="0">
                  <a:pos x="2" y="2"/>
                </a:cxn>
                <a:cxn ang="0">
                  <a:pos x="0" y="0"/>
                </a:cxn>
                <a:cxn ang="0">
                  <a:pos x="0" y="9"/>
                </a:cxn>
                <a:cxn ang="0">
                  <a:pos x="9" y="16"/>
                </a:cxn>
                <a:cxn ang="0">
                  <a:pos x="9" y="7"/>
                </a:cxn>
                <a:cxn ang="0">
                  <a:pos x="7" y="5"/>
                </a:cxn>
              </a:cxnLst>
              <a:rect l="0" t="0" r="r" b="b"/>
              <a:pathLst>
                <a:path w="9" h="16">
                  <a:moveTo>
                    <a:pt x="7" y="5"/>
                  </a:moveTo>
                  <a:lnTo>
                    <a:pt x="7" y="4"/>
                  </a:lnTo>
                  <a:lnTo>
                    <a:pt x="2" y="1"/>
                  </a:lnTo>
                  <a:lnTo>
                    <a:pt x="2" y="2"/>
                  </a:lnTo>
                  <a:lnTo>
                    <a:pt x="0" y="0"/>
                  </a:lnTo>
                  <a:lnTo>
                    <a:pt x="0" y="9"/>
                  </a:lnTo>
                  <a:lnTo>
                    <a:pt x="9" y="16"/>
                  </a:lnTo>
                  <a:lnTo>
                    <a:pt x="9" y="7"/>
                  </a:lnTo>
                  <a:lnTo>
                    <a:pt x="7" y="5"/>
                  </a:lnTo>
                  <a:close/>
                </a:path>
              </a:pathLst>
            </a:custGeom>
            <a:solidFill>
              <a:srgbClr val="98989B"/>
            </a:solidFill>
            <a:ln w="9525">
              <a:noFill/>
              <a:round/>
              <a:headEnd/>
              <a:tailEnd/>
            </a:ln>
          </p:spPr>
          <p:txBody>
            <a:bodyPr/>
            <a:lstStyle/>
            <a:p>
              <a:endParaRPr lang="en-US"/>
            </a:p>
          </p:txBody>
        </p:sp>
        <p:sp>
          <p:nvSpPr>
            <p:cNvPr id="366" name="Freeform 3680"/>
            <p:cNvSpPr>
              <a:spLocks/>
            </p:cNvSpPr>
            <p:nvPr/>
          </p:nvSpPr>
          <p:spPr bwMode="auto">
            <a:xfrm>
              <a:off x="2754" y="2473"/>
              <a:ext cx="9" cy="16"/>
            </a:xfrm>
            <a:custGeom>
              <a:avLst/>
              <a:gdLst/>
              <a:ahLst/>
              <a:cxnLst>
                <a:cxn ang="0">
                  <a:pos x="7" y="5"/>
                </a:cxn>
                <a:cxn ang="0">
                  <a:pos x="7" y="4"/>
                </a:cxn>
                <a:cxn ang="0">
                  <a:pos x="2" y="0"/>
                </a:cxn>
                <a:cxn ang="0">
                  <a:pos x="2" y="1"/>
                </a:cxn>
                <a:cxn ang="0">
                  <a:pos x="0" y="0"/>
                </a:cxn>
                <a:cxn ang="0">
                  <a:pos x="0" y="9"/>
                </a:cxn>
                <a:cxn ang="0">
                  <a:pos x="9" y="16"/>
                </a:cxn>
                <a:cxn ang="0">
                  <a:pos x="9" y="6"/>
                </a:cxn>
                <a:cxn ang="0">
                  <a:pos x="7" y="5"/>
                </a:cxn>
              </a:cxnLst>
              <a:rect l="0" t="0" r="r" b="b"/>
              <a:pathLst>
                <a:path w="9" h="16">
                  <a:moveTo>
                    <a:pt x="7" y="5"/>
                  </a:moveTo>
                  <a:lnTo>
                    <a:pt x="7" y="4"/>
                  </a:lnTo>
                  <a:lnTo>
                    <a:pt x="2" y="0"/>
                  </a:lnTo>
                  <a:lnTo>
                    <a:pt x="2" y="1"/>
                  </a:lnTo>
                  <a:lnTo>
                    <a:pt x="0" y="0"/>
                  </a:lnTo>
                  <a:lnTo>
                    <a:pt x="0" y="9"/>
                  </a:lnTo>
                  <a:lnTo>
                    <a:pt x="9" y="16"/>
                  </a:lnTo>
                  <a:lnTo>
                    <a:pt x="9" y="6"/>
                  </a:lnTo>
                  <a:lnTo>
                    <a:pt x="7" y="5"/>
                  </a:lnTo>
                  <a:close/>
                </a:path>
              </a:pathLst>
            </a:custGeom>
            <a:solidFill>
              <a:srgbClr val="98989B"/>
            </a:solidFill>
            <a:ln w="9525">
              <a:noFill/>
              <a:round/>
              <a:headEnd/>
              <a:tailEnd/>
            </a:ln>
          </p:spPr>
          <p:txBody>
            <a:bodyPr/>
            <a:lstStyle/>
            <a:p>
              <a:endParaRPr lang="en-US"/>
            </a:p>
          </p:txBody>
        </p:sp>
        <p:sp>
          <p:nvSpPr>
            <p:cNvPr id="367" name="Freeform 3681"/>
            <p:cNvSpPr>
              <a:spLocks/>
            </p:cNvSpPr>
            <p:nvPr/>
          </p:nvSpPr>
          <p:spPr bwMode="auto">
            <a:xfrm>
              <a:off x="2743" y="2465"/>
              <a:ext cx="9" cy="16"/>
            </a:xfrm>
            <a:custGeom>
              <a:avLst/>
              <a:gdLst/>
              <a:ahLst/>
              <a:cxnLst>
                <a:cxn ang="0">
                  <a:pos x="7" y="5"/>
                </a:cxn>
                <a:cxn ang="0">
                  <a:pos x="7" y="4"/>
                </a:cxn>
                <a:cxn ang="0">
                  <a:pos x="2" y="0"/>
                </a:cxn>
                <a:cxn ang="0">
                  <a:pos x="2" y="2"/>
                </a:cxn>
                <a:cxn ang="0">
                  <a:pos x="0" y="0"/>
                </a:cxn>
                <a:cxn ang="0">
                  <a:pos x="0" y="9"/>
                </a:cxn>
                <a:cxn ang="0">
                  <a:pos x="9" y="16"/>
                </a:cxn>
                <a:cxn ang="0">
                  <a:pos x="9" y="6"/>
                </a:cxn>
                <a:cxn ang="0">
                  <a:pos x="7" y="5"/>
                </a:cxn>
              </a:cxnLst>
              <a:rect l="0" t="0" r="r" b="b"/>
              <a:pathLst>
                <a:path w="9" h="16">
                  <a:moveTo>
                    <a:pt x="7" y="5"/>
                  </a:moveTo>
                  <a:lnTo>
                    <a:pt x="7" y="4"/>
                  </a:lnTo>
                  <a:lnTo>
                    <a:pt x="2" y="0"/>
                  </a:lnTo>
                  <a:lnTo>
                    <a:pt x="2" y="2"/>
                  </a:lnTo>
                  <a:lnTo>
                    <a:pt x="0" y="0"/>
                  </a:lnTo>
                  <a:lnTo>
                    <a:pt x="0" y="9"/>
                  </a:lnTo>
                  <a:lnTo>
                    <a:pt x="9" y="16"/>
                  </a:lnTo>
                  <a:lnTo>
                    <a:pt x="9" y="6"/>
                  </a:lnTo>
                  <a:lnTo>
                    <a:pt x="7" y="5"/>
                  </a:lnTo>
                  <a:close/>
                </a:path>
              </a:pathLst>
            </a:custGeom>
            <a:solidFill>
              <a:srgbClr val="98989B"/>
            </a:solidFill>
            <a:ln w="9525">
              <a:noFill/>
              <a:round/>
              <a:headEnd/>
              <a:tailEnd/>
            </a:ln>
          </p:spPr>
          <p:txBody>
            <a:bodyPr/>
            <a:lstStyle/>
            <a:p>
              <a:endParaRPr lang="en-US"/>
            </a:p>
          </p:txBody>
        </p:sp>
        <p:sp>
          <p:nvSpPr>
            <p:cNvPr id="368" name="Freeform 3682"/>
            <p:cNvSpPr>
              <a:spLocks/>
            </p:cNvSpPr>
            <p:nvPr/>
          </p:nvSpPr>
          <p:spPr bwMode="auto">
            <a:xfrm>
              <a:off x="2731" y="2457"/>
              <a:ext cx="9" cy="16"/>
            </a:xfrm>
            <a:custGeom>
              <a:avLst/>
              <a:gdLst/>
              <a:ahLst/>
              <a:cxnLst>
                <a:cxn ang="0">
                  <a:pos x="7" y="5"/>
                </a:cxn>
                <a:cxn ang="0">
                  <a:pos x="7" y="4"/>
                </a:cxn>
                <a:cxn ang="0">
                  <a:pos x="2" y="0"/>
                </a:cxn>
                <a:cxn ang="0">
                  <a:pos x="2" y="1"/>
                </a:cxn>
                <a:cxn ang="0">
                  <a:pos x="0" y="0"/>
                </a:cxn>
                <a:cxn ang="0">
                  <a:pos x="0" y="9"/>
                </a:cxn>
                <a:cxn ang="0">
                  <a:pos x="9" y="16"/>
                </a:cxn>
                <a:cxn ang="0">
                  <a:pos x="9" y="6"/>
                </a:cxn>
                <a:cxn ang="0">
                  <a:pos x="7" y="5"/>
                </a:cxn>
              </a:cxnLst>
              <a:rect l="0" t="0" r="r" b="b"/>
              <a:pathLst>
                <a:path w="9" h="16">
                  <a:moveTo>
                    <a:pt x="7" y="5"/>
                  </a:moveTo>
                  <a:lnTo>
                    <a:pt x="7" y="4"/>
                  </a:lnTo>
                  <a:lnTo>
                    <a:pt x="2" y="0"/>
                  </a:lnTo>
                  <a:lnTo>
                    <a:pt x="2" y="1"/>
                  </a:lnTo>
                  <a:lnTo>
                    <a:pt x="0" y="0"/>
                  </a:lnTo>
                  <a:lnTo>
                    <a:pt x="0" y="9"/>
                  </a:lnTo>
                  <a:lnTo>
                    <a:pt x="9" y="16"/>
                  </a:lnTo>
                  <a:lnTo>
                    <a:pt x="9" y="6"/>
                  </a:lnTo>
                  <a:lnTo>
                    <a:pt x="7" y="5"/>
                  </a:lnTo>
                  <a:close/>
                </a:path>
              </a:pathLst>
            </a:custGeom>
            <a:solidFill>
              <a:srgbClr val="98989B"/>
            </a:solidFill>
            <a:ln w="9525">
              <a:noFill/>
              <a:round/>
              <a:headEnd/>
              <a:tailEnd/>
            </a:ln>
          </p:spPr>
          <p:txBody>
            <a:bodyPr/>
            <a:lstStyle/>
            <a:p>
              <a:endParaRPr lang="en-US"/>
            </a:p>
          </p:txBody>
        </p:sp>
        <p:sp>
          <p:nvSpPr>
            <p:cNvPr id="369" name="Freeform 3683"/>
            <p:cNvSpPr>
              <a:spLocks/>
            </p:cNvSpPr>
            <p:nvPr/>
          </p:nvSpPr>
          <p:spPr bwMode="auto">
            <a:xfrm>
              <a:off x="2720" y="2449"/>
              <a:ext cx="9" cy="15"/>
            </a:xfrm>
            <a:custGeom>
              <a:avLst/>
              <a:gdLst/>
              <a:ahLst/>
              <a:cxnLst>
                <a:cxn ang="0">
                  <a:pos x="7" y="5"/>
                </a:cxn>
                <a:cxn ang="0">
                  <a:pos x="7" y="4"/>
                </a:cxn>
                <a:cxn ang="0">
                  <a:pos x="2" y="0"/>
                </a:cxn>
                <a:cxn ang="0">
                  <a:pos x="2" y="1"/>
                </a:cxn>
                <a:cxn ang="0">
                  <a:pos x="0" y="0"/>
                </a:cxn>
                <a:cxn ang="0">
                  <a:pos x="0" y="9"/>
                </a:cxn>
                <a:cxn ang="0">
                  <a:pos x="9" y="15"/>
                </a:cxn>
                <a:cxn ang="0">
                  <a:pos x="9" y="6"/>
                </a:cxn>
                <a:cxn ang="0">
                  <a:pos x="7" y="5"/>
                </a:cxn>
              </a:cxnLst>
              <a:rect l="0" t="0" r="r" b="b"/>
              <a:pathLst>
                <a:path w="9" h="15">
                  <a:moveTo>
                    <a:pt x="7" y="5"/>
                  </a:moveTo>
                  <a:lnTo>
                    <a:pt x="7" y="4"/>
                  </a:lnTo>
                  <a:lnTo>
                    <a:pt x="2" y="0"/>
                  </a:lnTo>
                  <a:lnTo>
                    <a:pt x="2" y="1"/>
                  </a:lnTo>
                  <a:lnTo>
                    <a:pt x="0" y="0"/>
                  </a:lnTo>
                  <a:lnTo>
                    <a:pt x="0" y="9"/>
                  </a:lnTo>
                  <a:lnTo>
                    <a:pt x="9" y="15"/>
                  </a:lnTo>
                  <a:lnTo>
                    <a:pt x="9" y="6"/>
                  </a:lnTo>
                  <a:lnTo>
                    <a:pt x="7" y="5"/>
                  </a:lnTo>
                  <a:close/>
                </a:path>
              </a:pathLst>
            </a:custGeom>
            <a:solidFill>
              <a:srgbClr val="98989B"/>
            </a:solidFill>
            <a:ln w="9525">
              <a:noFill/>
              <a:round/>
              <a:headEnd/>
              <a:tailEnd/>
            </a:ln>
          </p:spPr>
          <p:txBody>
            <a:bodyPr/>
            <a:lstStyle/>
            <a:p>
              <a:endParaRPr lang="en-US"/>
            </a:p>
          </p:txBody>
        </p:sp>
        <p:sp>
          <p:nvSpPr>
            <p:cNvPr id="370" name="Freeform 3684"/>
            <p:cNvSpPr>
              <a:spLocks/>
            </p:cNvSpPr>
            <p:nvPr/>
          </p:nvSpPr>
          <p:spPr bwMode="auto">
            <a:xfrm>
              <a:off x="2694" y="2433"/>
              <a:ext cx="9" cy="16"/>
            </a:xfrm>
            <a:custGeom>
              <a:avLst/>
              <a:gdLst/>
              <a:ahLst/>
              <a:cxnLst>
                <a:cxn ang="0">
                  <a:pos x="8" y="5"/>
                </a:cxn>
                <a:cxn ang="0">
                  <a:pos x="8" y="4"/>
                </a:cxn>
                <a:cxn ang="0">
                  <a:pos x="3" y="0"/>
                </a:cxn>
                <a:cxn ang="0">
                  <a:pos x="3" y="1"/>
                </a:cxn>
                <a:cxn ang="0">
                  <a:pos x="0" y="0"/>
                </a:cxn>
                <a:cxn ang="0">
                  <a:pos x="0" y="9"/>
                </a:cxn>
                <a:cxn ang="0">
                  <a:pos x="9" y="16"/>
                </a:cxn>
                <a:cxn ang="0">
                  <a:pos x="9" y="6"/>
                </a:cxn>
                <a:cxn ang="0">
                  <a:pos x="8" y="5"/>
                </a:cxn>
              </a:cxnLst>
              <a:rect l="0" t="0" r="r" b="b"/>
              <a:pathLst>
                <a:path w="9" h="16">
                  <a:moveTo>
                    <a:pt x="8" y="5"/>
                  </a:moveTo>
                  <a:lnTo>
                    <a:pt x="8" y="4"/>
                  </a:lnTo>
                  <a:lnTo>
                    <a:pt x="3" y="0"/>
                  </a:lnTo>
                  <a:lnTo>
                    <a:pt x="3" y="1"/>
                  </a:lnTo>
                  <a:lnTo>
                    <a:pt x="0" y="0"/>
                  </a:lnTo>
                  <a:lnTo>
                    <a:pt x="0" y="9"/>
                  </a:lnTo>
                  <a:lnTo>
                    <a:pt x="9" y="16"/>
                  </a:lnTo>
                  <a:lnTo>
                    <a:pt x="9" y="6"/>
                  </a:lnTo>
                  <a:lnTo>
                    <a:pt x="8" y="5"/>
                  </a:lnTo>
                  <a:close/>
                </a:path>
              </a:pathLst>
            </a:custGeom>
            <a:solidFill>
              <a:srgbClr val="98989B"/>
            </a:solidFill>
            <a:ln w="9525">
              <a:noFill/>
              <a:round/>
              <a:headEnd/>
              <a:tailEnd/>
            </a:ln>
          </p:spPr>
          <p:txBody>
            <a:bodyPr/>
            <a:lstStyle/>
            <a:p>
              <a:endParaRPr lang="en-US"/>
            </a:p>
          </p:txBody>
        </p:sp>
        <p:sp>
          <p:nvSpPr>
            <p:cNvPr id="371" name="Freeform 3685"/>
            <p:cNvSpPr>
              <a:spLocks/>
            </p:cNvSpPr>
            <p:nvPr/>
          </p:nvSpPr>
          <p:spPr bwMode="auto">
            <a:xfrm>
              <a:off x="2674" y="2425"/>
              <a:ext cx="8" cy="16"/>
            </a:xfrm>
            <a:custGeom>
              <a:avLst/>
              <a:gdLst/>
              <a:ahLst/>
              <a:cxnLst>
                <a:cxn ang="0">
                  <a:pos x="7" y="5"/>
                </a:cxn>
                <a:cxn ang="0">
                  <a:pos x="7" y="4"/>
                </a:cxn>
                <a:cxn ang="0">
                  <a:pos x="2" y="1"/>
                </a:cxn>
                <a:cxn ang="0">
                  <a:pos x="2" y="2"/>
                </a:cxn>
                <a:cxn ang="0">
                  <a:pos x="0" y="0"/>
                </a:cxn>
                <a:cxn ang="0">
                  <a:pos x="0" y="10"/>
                </a:cxn>
                <a:cxn ang="0">
                  <a:pos x="8" y="16"/>
                </a:cxn>
                <a:cxn ang="0">
                  <a:pos x="8" y="7"/>
                </a:cxn>
                <a:cxn ang="0">
                  <a:pos x="7" y="5"/>
                </a:cxn>
              </a:cxnLst>
              <a:rect l="0" t="0" r="r" b="b"/>
              <a:pathLst>
                <a:path w="8" h="16">
                  <a:moveTo>
                    <a:pt x="7" y="5"/>
                  </a:moveTo>
                  <a:lnTo>
                    <a:pt x="7" y="4"/>
                  </a:lnTo>
                  <a:lnTo>
                    <a:pt x="2" y="1"/>
                  </a:lnTo>
                  <a:lnTo>
                    <a:pt x="2" y="2"/>
                  </a:lnTo>
                  <a:lnTo>
                    <a:pt x="0" y="0"/>
                  </a:lnTo>
                  <a:lnTo>
                    <a:pt x="0" y="10"/>
                  </a:lnTo>
                  <a:lnTo>
                    <a:pt x="8" y="16"/>
                  </a:lnTo>
                  <a:lnTo>
                    <a:pt x="8" y="7"/>
                  </a:lnTo>
                  <a:lnTo>
                    <a:pt x="7" y="5"/>
                  </a:lnTo>
                  <a:close/>
                </a:path>
              </a:pathLst>
            </a:custGeom>
            <a:solidFill>
              <a:srgbClr val="98989B"/>
            </a:solidFill>
            <a:ln w="9525">
              <a:noFill/>
              <a:round/>
              <a:headEnd/>
              <a:tailEnd/>
            </a:ln>
          </p:spPr>
          <p:txBody>
            <a:bodyPr/>
            <a:lstStyle/>
            <a:p>
              <a:endParaRPr lang="en-US"/>
            </a:p>
          </p:txBody>
        </p:sp>
        <p:sp>
          <p:nvSpPr>
            <p:cNvPr id="372" name="Freeform 3686"/>
            <p:cNvSpPr>
              <a:spLocks/>
            </p:cNvSpPr>
            <p:nvPr/>
          </p:nvSpPr>
          <p:spPr bwMode="auto">
            <a:xfrm>
              <a:off x="2647" y="2416"/>
              <a:ext cx="16" cy="19"/>
            </a:xfrm>
            <a:custGeom>
              <a:avLst/>
              <a:gdLst/>
              <a:ahLst/>
              <a:cxnLst>
                <a:cxn ang="0">
                  <a:pos x="41" y="67"/>
                </a:cxn>
                <a:cxn ang="0">
                  <a:pos x="58" y="57"/>
                </a:cxn>
                <a:cxn ang="0">
                  <a:pos x="58" y="57"/>
                </a:cxn>
                <a:cxn ang="0">
                  <a:pos x="46" y="27"/>
                </a:cxn>
                <a:cxn ang="0">
                  <a:pos x="17" y="6"/>
                </a:cxn>
                <a:cxn ang="0">
                  <a:pos x="1" y="16"/>
                </a:cxn>
                <a:cxn ang="0">
                  <a:pos x="1" y="16"/>
                </a:cxn>
                <a:cxn ang="0">
                  <a:pos x="13" y="46"/>
                </a:cxn>
                <a:cxn ang="0">
                  <a:pos x="41" y="67"/>
                </a:cxn>
              </a:cxnLst>
              <a:rect l="0" t="0" r="r" b="b"/>
              <a:pathLst>
                <a:path w="59" h="73">
                  <a:moveTo>
                    <a:pt x="41" y="67"/>
                  </a:moveTo>
                  <a:cubicBezTo>
                    <a:pt x="49" y="73"/>
                    <a:pt x="56" y="69"/>
                    <a:pt x="58" y="57"/>
                  </a:cubicBezTo>
                  <a:cubicBezTo>
                    <a:pt x="58" y="57"/>
                    <a:pt x="58" y="57"/>
                    <a:pt x="58" y="57"/>
                  </a:cubicBezTo>
                  <a:cubicBezTo>
                    <a:pt x="59" y="46"/>
                    <a:pt x="54" y="33"/>
                    <a:pt x="46" y="27"/>
                  </a:cubicBezTo>
                  <a:cubicBezTo>
                    <a:pt x="17" y="6"/>
                    <a:pt x="17" y="6"/>
                    <a:pt x="17" y="6"/>
                  </a:cubicBezTo>
                  <a:cubicBezTo>
                    <a:pt x="10" y="0"/>
                    <a:pt x="2" y="5"/>
                    <a:pt x="1" y="16"/>
                  </a:cubicBezTo>
                  <a:cubicBezTo>
                    <a:pt x="1" y="16"/>
                    <a:pt x="1" y="16"/>
                    <a:pt x="1" y="16"/>
                  </a:cubicBezTo>
                  <a:cubicBezTo>
                    <a:pt x="0" y="27"/>
                    <a:pt x="5" y="41"/>
                    <a:pt x="13" y="46"/>
                  </a:cubicBezTo>
                  <a:lnTo>
                    <a:pt x="41" y="67"/>
                  </a:lnTo>
                  <a:close/>
                </a:path>
              </a:pathLst>
            </a:custGeom>
            <a:solidFill>
              <a:srgbClr val="98979B"/>
            </a:solidFill>
            <a:ln w="9525">
              <a:noFill/>
              <a:round/>
              <a:headEnd/>
              <a:tailEnd/>
            </a:ln>
          </p:spPr>
          <p:txBody>
            <a:bodyPr/>
            <a:lstStyle/>
            <a:p>
              <a:endParaRPr lang="en-US"/>
            </a:p>
          </p:txBody>
        </p:sp>
        <p:sp>
          <p:nvSpPr>
            <p:cNvPr id="373" name="Freeform 3687"/>
            <p:cNvSpPr>
              <a:spLocks/>
            </p:cNvSpPr>
            <p:nvPr/>
          </p:nvSpPr>
          <p:spPr bwMode="auto">
            <a:xfrm>
              <a:off x="2622" y="2399"/>
              <a:ext cx="16" cy="19"/>
            </a:xfrm>
            <a:custGeom>
              <a:avLst/>
              <a:gdLst/>
              <a:ahLst/>
              <a:cxnLst>
                <a:cxn ang="0">
                  <a:pos x="41" y="67"/>
                </a:cxn>
                <a:cxn ang="0">
                  <a:pos x="57" y="57"/>
                </a:cxn>
                <a:cxn ang="0">
                  <a:pos x="57" y="57"/>
                </a:cxn>
                <a:cxn ang="0">
                  <a:pos x="45" y="27"/>
                </a:cxn>
                <a:cxn ang="0">
                  <a:pos x="17" y="6"/>
                </a:cxn>
                <a:cxn ang="0">
                  <a:pos x="1" y="16"/>
                </a:cxn>
                <a:cxn ang="0">
                  <a:pos x="1" y="16"/>
                </a:cxn>
                <a:cxn ang="0">
                  <a:pos x="13" y="46"/>
                </a:cxn>
                <a:cxn ang="0">
                  <a:pos x="41" y="67"/>
                </a:cxn>
              </a:cxnLst>
              <a:rect l="0" t="0" r="r" b="b"/>
              <a:pathLst>
                <a:path w="59" h="73">
                  <a:moveTo>
                    <a:pt x="41" y="67"/>
                  </a:moveTo>
                  <a:cubicBezTo>
                    <a:pt x="49" y="73"/>
                    <a:pt x="56" y="68"/>
                    <a:pt x="57" y="57"/>
                  </a:cubicBezTo>
                  <a:cubicBezTo>
                    <a:pt x="57" y="57"/>
                    <a:pt x="57" y="57"/>
                    <a:pt x="57" y="57"/>
                  </a:cubicBezTo>
                  <a:cubicBezTo>
                    <a:pt x="59" y="46"/>
                    <a:pt x="53" y="32"/>
                    <a:pt x="45" y="27"/>
                  </a:cubicBezTo>
                  <a:cubicBezTo>
                    <a:pt x="17" y="6"/>
                    <a:pt x="17" y="6"/>
                    <a:pt x="17" y="6"/>
                  </a:cubicBezTo>
                  <a:cubicBezTo>
                    <a:pt x="9" y="0"/>
                    <a:pt x="2" y="5"/>
                    <a:pt x="1" y="16"/>
                  </a:cubicBezTo>
                  <a:cubicBezTo>
                    <a:pt x="1" y="16"/>
                    <a:pt x="1" y="16"/>
                    <a:pt x="1" y="16"/>
                  </a:cubicBezTo>
                  <a:cubicBezTo>
                    <a:pt x="0" y="27"/>
                    <a:pt x="5" y="41"/>
                    <a:pt x="13" y="46"/>
                  </a:cubicBezTo>
                  <a:lnTo>
                    <a:pt x="41" y="67"/>
                  </a:lnTo>
                  <a:close/>
                </a:path>
              </a:pathLst>
            </a:custGeom>
            <a:solidFill>
              <a:srgbClr val="98979B"/>
            </a:solidFill>
            <a:ln w="9525">
              <a:noFill/>
              <a:round/>
              <a:headEnd/>
              <a:tailEnd/>
            </a:ln>
          </p:spPr>
          <p:txBody>
            <a:bodyPr/>
            <a:lstStyle/>
            <a:p>
              <a:endParaRPr lang="en-US"/>
            </a:p>
          </p:txBody>
        </p:sp>
        <p:sp>
          <p:nvSpPr>
            <p:cNvPr id="374" name="Freeform 3688"/>
            <p:cNvSpPr>
              <a:spLocks/>
            </p:cNvSpPr>
            <p:nvPr/>
          </p:nvSpPr>
          <p:spPr bwMode="auto">
            <a:xfrm>
              <a:off x="2829" y="2543"/>
              <a:ext cx="15" cy="20"/>
            </a:xfrm>
            <a:custGeom>
              <a:avLst/>
              <a:gdLst/>
              <a:ahLst/>
              <a:cxnLst>
                <a:cxn ang="0">
                  <a:pos x="15" y="20"/>
                </a:cxn>
                <a:cxn ang="0">
                  <a:pos x="15" y="10"/>
                </a:cxn>
                <a:cxn ang="0">
                  <a:pos x="0" y="0"/>
                </a:cxn>
                <a:cxn ang="0">
                  <a:pos x="0" y="10"/>
                </a:cxn>
                <a:cxn ang="0">
                  <a:pos x="15" y="20"/>
                </a:cxn>
              </a:cxnLst>
              <a:rect l="0" t="0" r="r" b="b"/>
              <a:pathLst>
                <a:path w="15" h="20">
                  <a:moveTo>
                    <a:pt x="15" y="20"/>
                  </a:moveTo>
                  <a:lnTo>
                    <a:pt x="15" y="10"/>
                  </a:lnTo>
                  <a:lnTo>
                    <a:pt x="0" y="0"/>
                  </a:lnTo>
                  <a:lnTo>
                    <a:pt x="0" y="10"/>
                  </a:lnTo>
                  <a:lnTo>
                    <a:pt x="15" y="20"/>
                  </a:lnTo>
                  <a:close/>
                </a:path>
              </a:pathLst>
            </a:custGeom>
            <a:solidFill>
              <a:srgbClr val="98989B"/>
            </a:solidFill>
            <a:ln w="9525">
              <a:noFill/>
              <a:round/>
              <a:headEnd/>
              <a:tailEnd/>
            </a:ln>
          </p:spPr>
          <p:txBody>
            <a:bodyPr/>
            <a:lstStyle/>
            <a:p>
              <a:endParaRPr lang="en-US"/>
            </a:p>
          </p:txBody>
        </p:sp>
        <p:sp>
          <p:nvSpPr>
            <p:cNvPr id="375" name="Freeform 3689"/>
            <p:cNvSpPr>
              <a:spLocks/>
            </p:cNvSpPr>
            <p:nvPr/>
          </p:nvSpPr>
          <p:spPr bwMode="auto">
            <a:xfrm>
              <a:off x="2855" y="2562"/>
              <a:ext cx="15" cy="21"/>
            </a:xfrm>
            <a:custGeom>
              <a:avLst/>
              <a:gdLst/>
              <a:ahLst/>
              <a:cxnLst>
                <a:cxn ang="0">
                  <a:pos x="15" y="21"/>
                </a:cxn>
                <a:cxn ang="0">
                  <a:pos x="15" y="11"/>
                </a:cxn>
                <a:cxn ang="0">
                  <a:pos x="0" y="0"/>
                </a:cxn>
                <a:cxn ang="0">
                  <a:pos x="0" y="10"/>
                </a:cxn>
                <a:cxn ang="0">
                  <a:pos x="15" y="21"/>
                </a:cxn>
              </a:cxnLst>
              <a:rect l="0" t="0" r="r" b="b"/>
              <a:pathLst>
                <a:path w="15" h="21">
                  <a:moveTo>
                    <a:pt x="15" y="21"/>
                  </a:moveTo>
                  <a:lnTo>
                    <a:pt x="15" y="11"/>
                  </a:lnTo>
                  <a:lnTo>
                    <a:pt x="0" y="0"/>
                  </a:lnTo>
                  <a:lnTo>
                    <a:pt x="0" y="10"/>
                  </a:lnTo>
                  <a:lnTo>
                    <a:pt x="15" y="21"/>
                  </a:lnTo>
                  <a:close/>
                </a:path>
              </a:pathLst>
            </a:custGeom>
            <a:solidFill>
              <a:srgbClr val="98989B"/>
            </a:solidFill>
            <a:ln w="9525">
              <a:noFill/>
              <a:round/>
              <a:headEnd/>
              <a:tailEnd/>
            </a:ln>
          </p:spPr>
          <p:txBody>
            <a:bodyPr/>
            <a:lstStyle/>
            <a:p>
              <a:endParaRPr lang="en-US"/>
            </a:p>
          </p:txBody>
        </p:sp>
        <p:sp>
          <p:nvSpPr>
            <p:cNvPr id="376" name="Freeform 3690"/>
            <p:cNvSpPr>
              <a:spLocks/>
            </p:cNvSpPr>
            <p:nvPr/>
          </p:nvSpPr>
          <p:spPr bwMode="auto">
            <a:xfrm>
              <a:off x="2673" y="2437"/>
              <a:ext cx="10" cy="12"/>
            </a:xfrm>
            <a:custGeom>
              <a:avLst/>
              <a:gdLst/>
              <a:ahLst/>
              <a:cxnLst>
                <a:cxn ang="0">
                  <a:pos x="10" y="12"/>
                </a:cxn>
                <a:cxn ang="0">
                  <a:pos x="10" y="8"/>
                </a:cxn>
                <a:cxn ang="0">
                  <a:pos x="0" y="0"/>
                </a:cxn>
                <a:cxn ang="0">
                  <a:pos x="0" y="5"/>
                </a:cxn>
                <a:cxn ang="0">
                  <a:pos x="10" y="12"/>
                </a:cxn>
              </a:cxnLst>
              <a:rect l="0" t="0" r="r" b="b"/>
              <a:pathLst>
                <a:path w="10" h="12">
                  <a:moveTo>
                    <a:pt x="10" y="12"/>
                  </a:moveTo>
                  <a:lnTo>
                    <a:pt x="10" y="8"/>
                  </a:lnTo>
                  <a:lnTo>
                    <a:pt x="0" y="0"/>
                  </a:lnTo>
                  <a:lnTo>
                    <a:pt x="0" y="5"/>
                  </a:lnTo>
                  <a:lnTo>
                    <a:pt x="10" y="12"/>
                  </a:lnTo>
                  <a:close/>
                </a:path>
              </a:pathLst>
            </a:custGeom>
            <a:solidFill>
              <a:srgbClr val="98989B"/>
            </a:solidFill>
            <a:ln w="9525">
              <a:noFill/>
              <a:round/>
              <a:headEnd/>
              <a:tailEnd/>
            </a:ln>
          </p:spPr>
          <p:txBody>
            <a:bodyPr/>
            <a:lstStyle/>
            <a:p>
              <a:endParaRPr lang="en-US"/>
            </a:p>
          </p:txBody>
        </p:sp>
      </p:grpSp>
      <p:sp>
        <p:nvSpPr>
          <p:cNvPr id="377" name="TextBox 376"/>
          <p:cNvSpPr txBox="1"/>
          <p:nvPr/>
        </p:nvSpPr>
        <p:spPr bwMode="auto">
          <a:xfrm>
            <a:off x="3367387" y="2827907"/>
            <a:ext cx="729615" cy="369332"/>
          </a:xfrm>
          <a:prstGeom prst="rect">
            <a:avLst/>
          </a:prstGeom>
          <a:noFill/>
          <a:ln w="19050" algn="ctr">
            <a:noFill/>
            <a:miter lim="800000"/>
            <a:headEnd/>
            <a:tailEnd/>
          </a:ln>
        </p:spPr>
        <p:txBody>
          <a:bodyPr wrap="square" lIns="0" tIns="0" rIns="0" bIns="0" rtlCol="0">
            <a:spAutoFit/>
          </a:bodyPr>
          <a:lstStyle/>
          <a:p>
            <a:pPr algn="ctr"/>
            <a:r>
              <a:rPr lang="en-US" sz="1200" dirty="0" smtClean="0">
                <a:latin typeface="Franklin Gothic Medium" pitchFamily="34" charset="0"/>
              </a:rPr>
              <a:t>Brocade ADX</a:t>
            </a:r>
          </a:p>
        </p:txBody>
      </p:sp>
      <p:sp>
        <p:nvSpPr>
          <p:cNvPr id="378" name="TextBox 377"/>
          <p:cNvSpPr txBox="1"/>
          <p:nvPr/>
        </p:nvSpPr>
        <p:spPr bwMode="auto">
          <a:xfrm>
            <a:off x="6361473" y="2843147"/>
            <a:ext cx="729615" cy="369332"/>
          </a:xfrm>
          <a:prstGeom prst="rect">
            <a:avLst/>
          </a:prstGeom>
          <a:noFill/>
          <a:ln w="19050" algn="ctr">
            <a:noFill/>
            <a:miter lim="800000"/>
            <a:headEnd/>
            <a:tailEnd/>
          </a:ln>
        </p:spPr>
        <p:txBody>
          <a:bodyPr wrap="square" lIns="0" tIns="0" rIns="0" bIns="0" rtlCol="0">
            <a:spAutoFit/>
          </a:bodyPr>
          <a:lstStyle/>
          <a:p>
            <a:pPr algn="ctr"/>
            <a:r>
              <a:rPr lang="en-US" sz="1200" dirty="0" smtClean="0">
                <a:latin typeface="Franklin Gothic Medium" pitchFamily="34" charset="0"/>
              </a:rPr>
              <a:t>Brocade ADX</a:t>
            </a:r>
          </a:p>
        </p:txBody>
      </p:sp>
      <p:sp>
        <p:nvSpPr>
          <p:cNvPr id="379" name="Rounded Rectangle 378"/>
          <p:cNvSpPr/>
          <p:nvPr/>
        </p:nvSpPr>
        <p:spPr bwMode="auto">
          <a:xfrm>
            <a:off x="3428999" y="4096063"/>
            <a:ext cx="444137" cy="388620"/>
          </a:xfrm>
          <a:prstGeom prst="roundRect">
            <a:avLst/>
          </a:prstGeom>
          <a:solidFill>
            <a:schemeClr val="accent5"/>
          </a:solidFill>
          <a:ln w="38100" algn="ctr">
            <a:solidFill>
              <a:schemeClr val="accent1"/>
            </a:solidFill>
            <a:miter lim="800000"/>
            <a:headEnd/>
            <a:tailEnd/>
          </a:ln>
        </p:spPr>
        <p:txBody>
          <a:bodyPr wrap="none" rtlCol="0" anchor="ctr"/>
          <a:lstStyle/>
          <a:p>
            <a:pPr algn="ctr"/>
            <a:r>
              <a:rPr lang="en-US" sz="1400" dirty="0" smtClean="0"/>
              <a:t>VM</a:t>
            </a:r>
            <a:endParaRPr lang="en-US" sz="1400" dirty="0"/>
          </a:p>
        </p:txBody>
      </p:sp>
      <p:grpSp>
        <p:nvGrpSpPr>
          <p:cNvPr id="13" name="Group 334"/>
          <p:cNvGrpSpPr>
            <a:grpSpLocks/>
          </p:cNvGrpSpPr>
          <p:nvPr/>
        </p:nvGrpSpPr>
        <p:grpSpPr bwMode="auto">
          <a:xfrm>
            <a:off x="3695700" y="4482471"/>
            <a:ext cx="334064" cy="620712"/>
            <a:chOff x="4272" y="1872"/>
            <a:chExt cx="925" cy="1717"/>
          </a:xfrm>
        </p:grpSpPr>
        <p:sp>
          <p:nvSpPr>
            <p:cNvPr id="381" name="Freeform 335"/>
            <p:cNvSpPr>
              <a:spLocks/>
            </p:cNvSpPr>
            <p:nvPr/>
          </p:nvSpPr>
          <p:spPr bwMode="auto">
            <a:xfrm>
              <a:off x="4536" y="3062"/>
              <a:ext cx="637" cy="527"/>
            </a:xfrm>
            <a:custGeom>
              <a:avLst/>
              <a:gdLst/>
              <a:ahLst/>
              <a:cxnLst>
                <a:cxn ang="0">
                  <a:pos x="5799" y="0"/>
                </a:cxn>
                <a:cxn ang="0">
                  <a:pos x="0" y="4101"/>
                </a:cxn>
                <a:cxn ang="0">
                  <a:pos x="0" y="4798"/>
                </a:cxn>
                <a:cxn ang="0">
                  <a:pos x="5799" y="697"/>
                </a:cxn>
                <a:cxn ang="0">
                  <a:pos x="5799" y="0"/>
                </a:cxn>
              </a:cxnLst>
              <a:rect l="0" t="0" r="r" b="b"/>
              <a:pathLst>
                <a:path w="5799" h="4798">
                  <a:moveTo>
                    <a:pt x="5799" y="0"/>
                  </a:moveTo>
                  <a:lnTo>
                    <a:pt x="0" y="4101"/>
                  </a:lnTo>
                  <a:lnTo>
                    <a:pt x="0" y="4798"/>
                  </a:lnTo>
                  <a:lnTo>
                    <a:pt x="5799" y="697"/>
                  </a:lnTo>
                  <a:lnTo>
                    <a:pt x="5799" y="0"/>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382" name="Freeform 336"/>
            <p:cNvSpPr>
              <a:spLocks/>
            </p:cNvSpPr>
            <p:nvPr/>
          </p:nvSpPr>
          <p:spPr bwMode="auto">
            <a:xfrm>
              <a:off x="4296" y="3342"/>
              <a:ext cx="240" cy="247"/>
            </a:xfrm>
            <a:custGeom>
              <a:avLst/>
              <a:gdLst/>
              <a:ahLst/>
              <a:cxnLst>
                <a:cxn ang="0">
                  <a:pos x="2190" y="1550"/>
                </a:cxn>
                <a:cxn ang="0">
                  <a:pos x="0" y="0"/>
                </a:cxn>
                <a:cxn ang="0">
                  <a:pos x="0" y="699"/>
                </a:cxn>
                <a:cxn ang="0">
                  <a:pos x="2190" y="2247"/>
                </a:cxn>
                <a:cxn ang="0">
                  <a:pos x="2190" y="1550"/>
                </a:cxn>
              </a:cxnLst>
              <a:rect l="0" t="0" r="r" b="b"/>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lstStyle/>
            <a:p>
              <a:endParaRPr lang="en-US"/>
            </a:p>
          </p:txBody>
        </p:sp>
        <p:sp>
          <p:nvSpPr>
            <p:cNvPr id="383" name="Freeform 337"/>
            <p:cNvSpPr>
              <a:spLocks/>
            </p:cNvSpPr>
            <p:nvPr/>
          </p:nvSpPr>
          <p:spPr bwMode="auto">
            <a:xfrm>
              <a:off x="4525" y="2051"/>
              <a:ext cx="672" cy="1487"/>
            </a:xfrm>
            <a:custGeom>
              <a:avLst/>
              <a:gdLst/>
              <a:ahLst/>
              <a:cxnLst>
                <a:cxn ang="0">
                  <a:pos x="6116" y="0"/>
                </a:cxn>
                <a:cxn ang="0">
                  <a:pos x="0" y="4325"/>
                </a:cxn>
                <a:cxn ang="0">
                  <a:pos x="0" y="13550"/>
                </a:cxn>
                <a:cxn ang="0">
                  <a:pos x="6116" y="9225"/>
                </a:cxn>
                <a:cxn ang="0">
                  <a:pos x="6116" y="0"/>
                </a:cxn>
              </a:cxnLst>
              <a:rect l="0" t="0" r="r" b="b"/>
              <a:pathLst>
                <a:path w="6116" h="13550">
                  <a:moveTo>
                    <a:pt x="6116" y="0"/>
                  </a:moveTo>
                  <a:lnTo>
                    <a:pt x="0" y="4325"/>
                  </a:lnTo>
                  <a:lnTo>
                    <a:pt x="0" y="13550"/>
                  </a:lnTo>
                  <a:lnTo>
                    <a:pt x="6116" y="9225"/>
                  </a:lnTo>
                  <a:lnTo>
                    <a:pt x="6116" y="0"/>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384" name="Freeform 338"/>
            <p:cNvSpPr>
              <a:spLocks/>
            </p:cNvSpPr>
            <p:nvPr/>
          </p:nvSpPr>
          <p:spPr bwMode="auto">
            <a:xfrm>
              <a:off x="4272" y="2347"/>
              <a:ext cx="253" cy="1191"/>
            </a:xfrm>
            <a:custGeom>
              <a:avLst/>
              <a:gdLst/>
              <a:ahLst/>
              <a:cxnLst>
                <a:cxn ang="0">
                  <a:pos x="2308" y="1632"/>
                </a:cxn>
                <a:cxn ang="0">
                  <a:pos x="0" y="0"/>
                </a:cxn>
                <a:cxn ang="0">
                  <a:pos x="0" y="9224"/>
                </a:cxn>
                <a:cxn ang="0">
                  <a:pos x="2308" y="10857"/>
                </a:cxn>
                <a:cxn ang="0">
                  <a:pos x="2308" y="1632"/>
                </a:cxn>
              </a:cxnLst>
              <a:rect l="0" t="0" r="r" b="b"/>
              <a:pathLst>
                <a:path w="2308" h="10857">
                  <a:moveTo>
                    <a:pt x="2308" y="1632"/>
                  </a:moveTo>
                  <a:lnTo>
                    <a:pt x="0" y="0"/>
                  </a:lnTo>
                  <a:lnTo>
                    <a:pt x="0" y="9224"/>
                  </a:lnTo>
                  <a:lnTo>
                    <a:pt x="2308" y="10857"/>
                  </a:lnTo>
                  <a:lnTo>
                    <a:pt x="2308" y="1632"/>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385" name="Freeform 339"/>
            <p:cNvSpPr>
              <a:spLocks/>
            </p:cNvSpPr>
            <p:nvPr/>
          </p:nvSpPr>
          <p:spPr bwMode="auto">
            <a:xfrm>
              <a:off x="4272" y="1872"/>
              <a:ext cx="925" cy="654"/>
            </a:xfrm>
            <a:custGeom>
              <a:avLst/>
              <a:gdLst/>
              <a:ahLst/>
              <a:cxnLst>
                <a:cxn ang="0">
                  <a:pos x="8424" y="1632"/>
                </a:cxn>
                <a:cxn ang="0">
                  <a:pos x="2308" y="5957"/>
                </a:cxn>
                <a:cxn ang="0">
                  <a:pos x="0" y="4325"/>
                </a:cxn>
                <a:cxn ang="0">
                  <a:pos x="6116" y="0"/>
                </a:cxn>
                <a:cxn ang="0">
                  <a:pos x="8424" y="1632"/>
                </a:cxn>
              </a:cxnLst>
              <a:rect l="0" t="0" r="r" b="b"/>
              <a:pathLst>
                <a:path w="8424" h="5957">
                  <a:moveTo>
                    <a:pt x="8424" y="1632"/>
                  </a:moveTo>
                  <a:lnTo>
                    <a:pt x="2308" y="5957"/>
                  </a:lnTo>
                  <a:lnTo>
                    <a:pt x="0" y="4325"/>
                  </a:lnTo>
                  <a:lnTo>
                    <a:pt x="6116" y="0"/>
                  </a:lnTo>
                  <a:lnTo>
                    <a:pt x="8424" y="1632"/>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386" name="Freeform 340"/>
            <p:cNvSpPr>
              <a:spLocks noEditPoints="1"/>
            </p:cNvSpPr>
            <p:nvPr/>
          </p:nvSpPr>
          <p:spPr bwMode="auto">
            <a:xfrm>
              <a:off x="4297" y="2421"/>
              <a:ext cx="196" cy="1038"/>
            </a:xfrm>
            <a:custGeom>
              <a:avLst/>
              <a:gdLst/>
              <a:ahLst/>
              <a:cxnLst>
                <a:cxn ang="0">
                  <a:pos x="1091" y="8965"/>
                </a:cxn>
                <a:cxn ang="0">
                  <a:pos x="0" y="8192"/>
                </a:cxn>
                <a:cxn ang="0">
                  <a:pos x="0" y="6843"/>
                </a:cxn>
                <a:cxn ang="0">
                  <a:pos x="1091" y="7616"/>
                </a:cxn>
                <a:cxn ang="0">
                  <a:pos x="1091" y="8965"/>
                </a:cxn>
                <a:cxn ang="0">
                  <a:pos x="0" y="1342"/>
                </a:cxn>
                <a:cxn ang="0">
                  <a:pos x="0" y="5322"/>
                </a:cxn>
                <a:cxn ang="0">
                  <a:pos x="1091" y="6094"/>
                </a:cxn>
                <a:cxn ang="0">
                  <a:pos x="1091" y="2114"/>
                </a:cxn>
                <a:cxn ang="0">
                  <a:pos x="0" y="1342"/>
                </a:cxn>
                <a:cxn ang="0">
                  <a:pos x="1091" y="6283"/>
                </a:cxn>
                <a:cxn ang="0">
                  <a:pos x="0" y="5511"/>
                </a:cxn>
                <a:cxn ang="0">
                  <a:pos x="0" y="6657"/>
                </a:cxn>
                <a:cxn ang="0">
                  <a:pos x="1091" y="7427"/>
                </a:cxn>
                <a:cxn ang="0">
                  <a:pos x="1091" y="6283"/>
                </a:cxn>
                <a:cxn ang="0">
                  <a:pos x="0" y="0"/>
                </a:cxn>
                <a:cxn ang="0">
                  <a:pos x="0" y="529"/>
                </a:cxn>
                <a:cxn ang="0">
                  <a:pos x="1785" y="1795"/>
                </a:cxn>
                <a:cxn ang="0">
                  <a:pos x="1785" y="1264"/>
                </a:cxn>
                <a:cxn ang="0">
                  <a:pos x="0" y="0"/>
                </a:cxn>
                <a:cxn ang="0">
                  <a:pos x="1244" y="9073"/>
                </a:cxn>
                <a:cxn ang="0">
                  <a:pos x="1785" y="9456"/>
                </a:cxn>
                <a:cxn ang="0">
                  <a:pos x="1785" y="2608"/>
                </a:cxn>
                <a:cxn ang="0">
                  <a:pos x="1244" y="2223"/>
                </a:cxn>
                <a:cxn ang="0">
                  <a:pos x="1244" y="9073"/>
                </a:cxn>
                <a:cxn ang="0">
                  <a:pos x="0" y="1153"/>
                </a:cxn>
                <a:cxn ang="0">
                  <a:pos x="1785" y="2419"/>
                </a:cxn>
                <a:cxn ang="0">
                  <a:pos x="1785" y="1982"/>
                </a:cxn>
                <a:cxn ang="0">
                  <a:pos x="0" y="718"/>
                </a:cxn>
                <a:cxn ang="0">
                  <a:pos x="0" y="1153"/>
                </a:cxn>
              </a:cxnLst>
              <a:rect l="0" t="0" r="r" b="b"/>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lstStyle/>
            <a:p>
              <a:endParaRPr lang="en-US"/>
            </a:p>
          </p:txBody>
        </p:sp>
        <p:sp>
          <p:nvSpPr>
            <p:cNvPr id="387" name="Freeform 341"/>
            <p:cNvSpPr>
              <a:spLocks/>
            </p:cNvSpPr>
            <p:nvPr/>
          </p:nvSpPr>
          <p:spPr bwMode="auto">
            <a:xfrm>
              <a:off x="4451" y="2765"/>
              <a:ext cx="23" cy="35"/>
            </a:xfrm>
            <a:custGeom>
              <a:avLst/>
              <a:gdLst/>
              <a:ahLst/>
              <a:cxnLst>
                <a:cxn ang="0">
                  <a:pos x="78" y="55"/>
                </a:cxn>
                <a:cxn ang="0">
                  <a:pos x="65" y="127"/>
                </a:cxn>
                <a:cxn ang="0">
                  <a:pos x="11" y="78"/>
                </a:cxn>
                <a:cxn ang="0">
                  <a:pos x="25" y="6"/>
                </a:cxn>
                <a:cxn ang="0">
                  <a:pos x="78" y="55"/>
                </a:cxn>
              </a:cxnLst>
              <a:rect l="0" t="0" r="r" b="b"/>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lstStyle/>
            <a:p>
              <a:endParaRPr lang="en-US"/>
            </a:p>
          </p:txBody>
        </p:sp>
        <p:sp>
          <p:nvSpPr>
            <p:cNvPr id="388" name="Freeform 342"/>
            <p:cNvSpPr>
              <a:spLocks/>
            </p:cNvSpPr>
            <p:nvPr/>
          </p:nvSpPr>
          <p:spPr bwMode="auto">
            <a:xfrm>
              <a:off x="4451" y="2824"/>
              <a:ext cx="23" cy="34"/>
            </a:xfrm>
            <a:custGeom>
              <a:avLst/>
              <a:gdLst/>
              <a:ahLst/>
              <a:cxnLst>
                <a:cxn ang="0">
                  <a:pos x="78" y="55"/>
                </a:cxn>
                <a:cxn ang="0">
                  <a:pos x="65" y="126"/>
                </a:cxn>
                <a:cxn ang="0">
                  <a:pos x="11" y="78"/>
                </a:cxn>
                <a:cxn ang="0">
                  <a:pos x="25" y="7"/>
                </a:cxn>
                <a:cxn ang="0">
                  <a:pos x="78" y="55"/>
                </a:cxn>
              </a:cxnLst>
              <a:rect l="0" t="0" r="r" b="b"/>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a:p>
          </p:txBody>
        </p:sp>
        <p:sp>
          <p:nvSpPr>
            <p:cNvPr id="389" name="Freeform 343"/>
            <p:cNvSpPr>
              <a:spLocks/>
            </p:cNvSpPr>
            <p:nvPr/>
          </p:nvSpPr>
          <p:spPr bwMode="auto">
            <a:xfrm>
              <a:off x="4451" y="2882"/>
              <a:ext cx="23" cy="34"/>
            </a:xfrm>
            <a:custGeom>
              <a:avLst/>
              <a:gdLst/>
              <a:ahLst/>
              <a:cxnLst>
                <a:cxn ang="0">
                  <a:pos x="78" y="55"/>
                </a:cxn>
                <a:cxn ang="0">
                  <a:pos x="65" y="127"/>
                </a:cxn>
                <a:cxn ang="0">
                  <a:pos x="11" y="78"/>
                </a:cxn>
                <a:cxn ang="0">
                  <a:pos x="25" y="7"/>
                </a:cxn>
                <a:cxn ang="0">
                  <a:pos x="78" y="55"/>
                </a:cxn>
              </a:cxnLst>
              <a:rect l="0" t="0" r="r" b="b"/>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a:p>
          </p:txBody>
        </p:sp>
      </p:grpSp>
      <p:sp>
        <p:nvSpPr>
          <p:cNvPr id="390" name="Rounded Rectangle 389"/>
          <p:cNvSpPr/>
          <p:nvPr/>
        </p:nvSpPr>
        <p:spPr bwMode="auto">
          <a:xfrm>
            <a:off x="4004309" y="4096063"/>
            <a:ext cx="444137" cy="388620"/>
          </a:xfrm>
          <a:prstGeom prst="roundRect">
            <a:avLst/>
          </a:prstGeom>
          <a:solidFill>
            <a:schemeClr val="accent5"/>
          </a:solidFill>
          <a:ln w="38100" algn="ctr">
            <a:solidFill>
              <a:schemeClr val="accent1"/>
            </a:solidFill>
            <a:miter lim="800000"/>
            <a:headEnd/>
            <a:tailEnd/>
          </a:ln>
        </p:spPr>
        <p:txBody>
          <a:bodyPr wrap="none" rtlCol="0" anchor="ctr"/>
          <a:lstStyle/>
          <a:p>
            <a:pPr algn="ctr"/>
            <a:r>
              <a:rPr lang="en-US" sz="1400" dirty="0" smtClean="0"/>
              <a:t>VM</a:t>
            </a:r>
            <a:endParaRPr lang="en-US" sz="1400" dirty="0"/>
          </a:p>
        </p:txBody>
      </p:sp>
      <p:sp>
        <p:nvSpPr>
          <p:cNvPr id="391" name="Rounded Rectangle 390"/>
          <p:cNvSpPr/>
          <p:nvPr/>
        </p:nvSpPr>
        <p:spPr bwMode="auto">
          <a:xfrm>
            <a:off x="4602479" y="4096063"/>
            <a:ext cx="444137" cy="388620"/>
          </a:xfrm>
          <a:prstGeom prst="roundRect">
            <a:avLst/>
          </a:prstGeom>
          <a:solidFill>
            <a:schemeClr val="accent5">
              <a:lumMod val="40000"/>
              <a:lumOff val="60000"/>
            </a:schemeClr>
          </a:solidFill>
          <a:ln w="38100" algn="ctr">
            <a:solidFill>
              <a:schemeClr val="accent1"/>
            </a:solidFill>
            <a:prstDash val="sysDash"/>
            <a:miter lim="800000"/>
            <a:headEnd/>
            <a:tailEnd/>
          </a:ln>
        </p:spPr>
        <p:txBody>
          <a:bodyPr wrap="none" rtlCol="0" anchor="ctr"/>
          <a:lstStyle/>
          <a:p>
            <a:pPr algn="ctr"/>
            <a:r>
              <a:rPr lang="en-US" sz="1400" dirty="0" smtClean="0"/>
              <a:t>VM</a:t>
            </a:r>
            <a:endParaRPr lang="en-US" sz="1400" dirty="0"/>
          </a:p>
        </p:txBody>
      </p:sp>
      <p:sp>
        <p:nvSpPr>
          <p:cNvPr id="392" name="Rounded Rectangle 391"/>
          <p:cNvSpPr/>
          <p:nvPr/>
        </p:nvSpPr>
        <p:spPr bwMode="auto">
          <a:xfrm>
            <a:off x="5189219" y="4096063"/>
            <a:ext cx="444137" cy="388620"/>
          </a:xfrm>
          <a:prstGeom prst="roundRect">
            <a:avLst/>
          </a:prstGeom>
          <a:solidFill>
            <a:schemeClr val="accent5">
              <a:lumMod val="40000"/>
              <a:lumOff val="60000"/>
            </a:schemeClr>
          </a:solidFill>
          <a:ln w="38100" algn="ctr">
            <a:solidFill>
              <a:schemeClr val="accent1"/>
            </a:solidFill>
            <a:prstDash val="sysDash"/>
            <a:miter lim="800000"/>
            <a:headEnd/>
            <a:tailEnd/>
          </a:ln>
        </p:spPr>
        <p:txBody>
          <a:bodyPr wrap="none" rtlCol="0" anchor="ctr"/>
          <a:lstStyle/>
          <a:p>
            <a:pPr algn="ctr"/>
            <a:r>
              <a:rPr lang="en-US" sz="1400" dirty="0" smtClean="0"/>
              <a:t>VM</a:t>
            </a:r>
            <a:endParaRPr lang="en-US" sz="1400" dirty="0"/>
          </a:p>
        </p:txBody>
      </p:sp>
      <p:grpSp>
        <p:nvGrpSpPr>
          <p:cNvPr id="14" name="Group 334"/>
          <p:cNvGrpSpPr>
            <a:grpSpLocks/>
          </p:cNvGrpSpPr>
          <p:nvPr/>
        </p:nvGrpSpPr>
        <p:grpSpPr bwMode="auto">
          <a:xfrm>
            <a:off x="4286250" y="4482471"/>
            <a:ext cx="334064" cy="620712"/>
            <a:chOff x="4272" y="1872"/>
            <a:chExt cx="925" cy="1717"/>
          </a:xfrm>
        </p:grpSpPr>
        <p:sp>
          <p:nvSpPr>
            <p:cNvPr id="394" name="Freeform 335"/>
            <p:cNvSpPr>
              <a:spLocks/>
            </p:cNvSpPr>
            <p:nvPr/>
          </p:nvSpPr>
          <p:spPr bwMode="auto">
            <a:xfrm>
              <a:off x="4536" y="3062"/>
              <a:ext cx="637" cy="527"/>
            </a:xfrm>
            <a:custGeom>
              <a:avLst/>
              <a:gdLst/>
              <a:ahLst/>
              <a:cxnLst>
                <a:cxn ang="0">
                  <a:pos x="5799" y="0"/>
                </a:cxn>
                <a:cxn ang="0">
                  <a:pos x="0" y="4101"/>
                </a:cxn>
                <a:cxn ang="0">
                  <a:pos x="0" y="4798"/>
                </a:cxn>
                <a:cxn ang="0">
                  <a:pos x="5799" y="697"/>
                </a:cxn>
                <a:cxn ang="0">
                  <a:pos x="5799" y="0"/>
                </a:cxn>
              </a:cxnLst>
              <a:rect l="0" t="0" r="r" b="b"/>
              <a:pathLst>
                <a:path w="5799" h="4798">
                  <a:moveTo>
                    <a:pt x="5799" y="0"/>
                  </a:moveTo>
                  <a:lnTo>
                    <a:pt x="0" y="4101"/>
                  </a:lnTo>
                  <a:lnTo>
                    <a:pt x="0" y="4798"/>
                  </a:lnTo>
                  <a:lnTo>
                    <a:pt x="5799" y="697"/>
                  </a:lnTo>
                  <a:lnTo>
                    <a:pt x="5799" y="0"/>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395" name="Freeform 336"/>
            <p:cNvSpPr>
              <a:spLocks/>
            </p:cNvSpPr>
            <p:nvPr/>
          </p:nvSpPr>
          <p:spPr bwMode="auto">
            <a:xfrm>
              <a:off x="4296" y="3342"/>
              <a:ext cx="240" cy="247"/>
            </a:xfrm>
            <a:custGeom>
              <a:avLst/>
              <a:gdLst/>
              <a:ahLst/>
              <a:cxnLst>
                <a:cxn ang="0">
                  <a:pos x="2190" y="1550"/>
                </a:cxn>
                <a:cxn ang="0">
                  <a:pos x="0" y="0"/>
                </a:cxn>
                <a:cxn ang="0">
                  <a:pos x="0" y="699"/>
                </a:cxn>
                <a:cxn ang="0">
                  <a:pos x="2190" y="2247"/>
                </a:cxn>
                <a:cxn ang="0">
                  <a:pos x="2190" y="1550"/>
                </a:cxn>
              </a:cxnLst>
              <a:rect l="0" t="0" r="r" b="b"/>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lstStyle/>
            <a:p>
              <a:endParaRPr lang="en-US"/>
            </a:p>
          </p:txBody>
        </p:sp>
        <p:sp>
          <p:nvSpPr>
            <p:cNvPr id="396" name="Freeform 337"/>
            <p:cNvSpPr>
              <a:spLocks/>
            </p:cNvSpPr>
            <p:nvPr/>
          </p:nvSpPr>
          <p:spPr bwMode="auto">
            <a:xfrm>
              <a:off x="4525" y="2051"/>
              <a:ext cx="672" cy="1487"/>
            </a:xfrm>
            <a:custGeom>
              <a:avLst/>
              <a:gdLst/>
              <a:ahLst/>
              <a:cxnLst>
                <a:cxn ang="0">
                  <a:pos x="6116" y="0"/>
                </a:cxn>
                <a:cxn ang="0">
                  <a:pos x="0" y="4325"/>
                </a:cxn>
                <a:cxn ang="0">
                  <a:pos x="0" y="13550"/>
                </a:cxn>
                <a:cxn ang="0">
                  <a:pos x="6116" y="9225"/>
                </a:cxn>
                <a:cxn ang="0">
                  <a:pos x="6116" y="0"/>
                </a:cxn>
              </a:cxnLst>
              <a:rect l="0" t="0" r="r" b="b"/>
              <a:pathLst>
                <a:path w="6116" h="13550">
                  <a:moveTo>
                    <a:pt x="6116" y="0"/>
                  </a:moveTo>
                  <a:lnTo>
                    <a:pt x="0" y="4325"/>
                  </a:lnTo>
                  <a:lnTo>
                    <a:pt x="0" y="13550"/>
                  </a:lnTo>
                  <a:lnTo>
                    <a:pt x="6116" y="9225"/>
                  </a:lnTo>
                  <a:lnTo>
                    <a:pt x="6116" y="0"/>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397" name="Freeform 338"/>
            <p:cNvSpPr>
              <a:spLocks/>
            </p:cNvSpPr>
            <p:nvPr/>
          </p:nvSpPr>
          <p:spPr bwMode="auto">
            <a:xfrm>
              <a:off x="4272" y="2347"/>
              <a:ext cx="253" cy="1191"/>
            </a:xfrm>
            <a:custGeom>
              <a:avLst/>
              <a:gdLst/>
              <a:ahLst/>
              <a:cxnLst>
                <a:cxn ang="0">
                  <a:pos x="2308" y="1632"/>
                </a:cxn>
                <a:cxn ang="0">
                  <a:pos x="0" y="0"/>
                </a:cxn>
                <a:cxn ang="0">
                  <a:pos x="0" y="9224"/>
                </a:cxn>
                <a:cxn ang="0">
                  <a:pos x="2308" y="10857"/>
                </a:cxn>
                <a:cxn ang="0">
                  <a:pos x="2308" y="1632"/>
                </a:cxn>
              </a:cxnLst>
              <a:rect l="0" t="0" r="r" b="b"/>
              <a:pathLst>
                <a:path w="2308" h="10857">
                  <a:moveTo>
                    <a:pt x="2308" y="1632"/>
                  </a:moveTo>
                  <a:lnTo>
                    <a:pt x="0" y="0"/>
                  </a:lnTo>
                  <a:lnTo>
                    <a:pt x="0" y="9224"/>
                  </a:lnTo>
                  <a:lnTo>
                    <a:pt x="2308" y="10857"/>
                  </a:lnTo>
                  <a:lnTo>
                    <a:pt x="2308" y="1632"/>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398" name="Freeform 339"/>
            <p:cNvSpPr>
              <a:spLocks/>
            </p:cNvSpPr>
            <p:nvPr/>
          </p:nvSpPr>
          <p:spPr bwMode="auto">
            <a:xfrm>
              <a:off x="4272" y="1872"/>
              <a:ext cx="925" cy="654"/>
            </a:xfrm>
            <a:custGeom>
              <a:avLst/>
              <a:gdLst/>
              <a:ahLst/>
              <a:cxnLst>
                <a:cxn ang="0">
                  <a:pos x="8424" y="1632"/>
                </a:cxn>
                <a:cxn ang="0">
                  <a:pos x="2308" y="5957"/>
                </a:cxn>
                <a:cxn ang="0">
                  <a:pos x="0" y="4325"/>
                </a:cxn>
                <a:cxn ang="0">
                  <a:pos x="6116" y="0"/>
                </a:cxn>
                <a:cxn ang="0">
                  <a:pos x="8424" y="1632"/>
                </a:cxn>
              </a:cxnLst>
              <a:rect l="0" t="0" r="r" b="b"/>
              <a:pathLst>
                <a:path w="8424" h="5957">
                  <a:moveTo>
                    <a:pt x="8424" y="1632"/>
                  </a:moveTo>
                  <a:lnTo>
                    <a:pt x="2308" y="5957"/>
                  </a:lnTo>
                  <a:lnTo>
                    <a:pt x="0" y="4325"/>
                  </a:lnTo>
                  <a:lnTo>
                    <a:pt x="6116" y="0"/>
                  </a:lnTo>
                  <a:lnTo>
                    <a:pt x="8424" y="1632"/>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399" name="Freeform 340"/>
            <p:cNvSpPr>
              <a:spLocks noEditPoints="1"/>
            </p:cNvSpPr>
            <p:nvPr/>
          </p:nvSpPr>
          <p:spPr bwMode="auto">
            <a:xfrm>
              <a:off x="4297" y="2421"/>
              <a:ext cx="196" cy="1038"/>
            </a:xfrm>
            <a:custGeom>
              <a:avLst/>
              <a:gdLst/>
              <a:ahLst/>
              <a:cxnLst>
                <a:cxn ang="0">
                  <a:pos x="1091" y="8965"/>
                </a:cxn>
                <a:cxn ang="0">
                  <a:pos x="0" y="8192"/>
                </a:cxn>
                <a:cxn ang="0">
                  <a:pos x="0" y="6843"/>
                </a:cxn>
                <a:cxn ang="0">
                  <a:pos x="1091" y="7616"/>
                </a:cxn>
                <a:cxn ang="0">
                  <a:pos x="1091" y="8965"/>
                </a:cxn>
                <a:cxn ang="0">
                  <a:pos x="0" y="1342"/>
                </a:cxn>
                <a:cxn ang="0">
                  <a:pos x="0" y="5322"/>
                </a:cxn>
                <a:cxn ang="0">
                  <a:pos x="1091" y="6094"/>
                </a:cxn>
                <a:cxn ang="0">
                  <a:pos x="1091" y="2114"/>
                </a:cxn>
                <a:cxn ang="0">
                  <a:pos x="0" y="1342"/>
                </a:cxn>
                <a:cxn ang="0">
                  <a:pos x="1091" y="6283"/>
                </a:cxn>
                <a:cxn ang="0">
                  <a:pos x="0" y="5511"/>
                </a:cxn>
                <a:cxn ang="0">
                  <a:pos x="0" y="6657"/>
                </a:cxn>
                <a:cxn ang="0">
                  <a:pos x="1091" y="7427"/>
                </a:cxn>
                <a:cxn ang="0">
                  <a:pos x="1091" y="6283"/>
                </a:cxn>
                <a:cxn ang="0">
                  <a:pos x="0" y="0"/>
                </a:cxn>
                <a:cxn ang="0">
                  <a:pos x="0" y="529"/>
                </a:cxn>
                <a:cxn ang="0">
                  <a:pos x="1785" y="1795"/>
                </a:cxn>
                <a:cxn ang="0">
                  <a:pos x="1785" y="1264"/>
                </a:cxn>
                <a:cxn ang="0">
                  <a:pos x="0" y="0"/>
                </a:cxn>
                <a:cxn ang="0">
                  <a:pos x="1244" y="9073"/>
                </a:cxn>
                <a:cxn ang="0">
                  <a:pos x="1785" y="9456"/>
                </a:cxn>
                <a:cxn ang="0">
                  <a:pos x="1785" y="2608"/>
                </a:cxn>
                <a:cxn ang="0">
                  <a:pos x="1244" y="2223"/>
                </a:cxn>
                <a:cxn ang="0">
                  <a:pos x="1244" y="9073"/>
                </a:cxn>
                <a:cxn ang="0">
                  <a:pos x="0" y="1153"/>
                </a:cxn>
                <a:cxn ang="0">
                  <a:pos x="1785" y="2419"/>
                </a:cxn>
                <a:cxn ang="0">
                  <a:pos x="1785" y="1982"/>
                </a:cxn>
                <a:cxn ang="0">
                  <a:pos x="0" y="718"/>
                </a:cxn>
                <a:cxn ang="0">
                  <a:pos x="0" y="1153"/>
                </a:cxn>
              </a:cxnLst>
              <a:rect l="0" t="0" r="r" b="b"/>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lstStyle/>
            <a:p>
              <a:endParaRPr lang="en-US"/>
            </a:p>
          </p:txBody>
        </p:sp>
        <p:sp>
          <p:nvSpPr>
            <p:cNvPr id="400" name="Freeform 341"/>
            <p:cNvSpPr>
              <a:spLocks/>
            </p:cNvSpPr>
            <p:nvPr/>
          </p:nvSpPr>
          <p:spPr bwMode="auto">
            <a:xfrm>
              <a:off x="4451" y="2765"/>
              <a:ext cx="23" cy="35"/>
            </a:xfrm>
            <a:custGeom>
              <a:avLst/>
              <a:gdLst/>
              <a:ahLst/>
              <a:cxnLst>
                <a:cxn ang="0">
                  <a:pos x="78" y="55"/>
                </a:cxn>
                <a:cxn ang="0">
                  <a:pos x="65" y="127"/>
                </a:cxn>
                <a:cxn ang="0">
                  <a:pos x="11" y="78"/>
                </a:cxn>
                <a:cxn ang="0">
                  <a:pos x="25" y="6"/>
                </a:cxn>
                <a:cxn ang="0">
                  <a:pos x="78" y="55"/>
                </a:cxn>
              </a:cxnLst>
              <a:rect l="0" t="0" r="r" b="b"/>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lstStyle/>
            <a:p>
              <a:endParaRPr lang="en-US"/>
            </a:p>
          </p:txBody>
        </p:sp>
        <p:sp>
          <p:nvSpPr>
            <p:cNvPr id="401" name="Freeform 342"/>
            <p:cNvSpPr>
              <a:spLocks/>
            </p:cNvSpPr>
            <p:nvPr/>
          </p:nvSpPr>
          <p:spPr bwMode="auto">
            <a:xfrm>
              <a:off x="4451" y="2824"/>
              <a:ext cx="23" cy="34"/>
            </a:xfrm>
            <a:custGeom>
              <a:avLst/>
              <a:gdLst/>
              <a:ahLst/>
              <a:cxnLst>
                <a:cxn ang="0">
                  <a:pos x="78" y="55"/>
                </a:cxn>
                <a:cxn ang="0">
                  <a:pos x="65" y="126"/>
                </a:cxn>
                <a:cxn ang="0">
                  <a:pos x="11" y="78"/>
                </a:cxn>
                <a:cxn ang="0">
                  <a:pos x="25" y="7"/>
                </a:cxn>
                <a:cxn ang="0">
                  <a:pos x="78" y="55"/>
                </a:cxn>
              </a:cxnLst>
              <a:rect l="0" t="0" r="r" b="b"/>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a:p>
          </p:txBody>
        </p:sp>
        <p:sp>
          <p:nvSpPr>
            <p:cNvPr id="402" name="Freeform 343"/>
            <p:cNvSpPr>
              <a:spLocks/>
            </p:cNvSpPr>
            <p:nvPr/>
          </p:nvSpPr>
          <p:spPr bwMode="auto">
            <a:xfrm>
              <a:off x="4451" y="2882"/>
              <a:ext cx="23" cy="34"/>
            </a:xfrm>
            <a:custGeom>
              <a:avLst/>
              <a:gdLst/>
              <a:ahLst/>
              <a:cxnLst>
                <a:cxn ang="0">
                  <a:pos x="78" y="55"/>
                </a:cxn>
                <a:cxn ang="0">
                  <a:pos x="65" y="127"/>
                </a:cxn>
                <a:cxn ang="0">
                  <a:pos x="11" y="78"/>
                </a:cxn>
                <a:cxn ang="0">
                  <a:pos x="25" y="7"/>
                </a:cxn>
                <a:cxn ang="0">
                  <a:pos x="78" y="55"/>
                </a:cxn>
              </a:cxnLst>
              <a:rect l="0" t="0" r="r" b="b"/>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a:p>
          </p:txBody>
        </p:sp>
      </p:grpSp>
      <p:grpSp>
        <p:nvGrpSpPr>
          <p:cNvPr id="15" name="Group 334"/>
          <p:cNvGrpSpPr>
            <a:grpSpLocks/>
          </p:cNvGrpSpPr>
          <p:nvPr/>
        </p:nvGrpSpPr>
        <p:grpSpPr bwMode="auto">
          <a:xfrm>
            <a:off x="4876800" y="4482471"/>
            <a:ext cx="334064" cy="620712"/>
            <a:chOff x="4272" y="1872"/>
            <a:chExt cx="925" cy="1717"/>
          </a:xfrm>
        </p:grpSpPr>
        <p:sp>
          <p:nvSpPr>
            <p:cNvPr id="404" name="Freeform 335"/>
            <p:cNvSpPr>
              <a:spLocks/>
            </p:cNvSpPr>
            <p:nvPr/>
          </p:nvSpPr>
          <p:spPr bwMode="auto">
            <a:xfrm>
              <a:off x="4536" y="3062"/>
              <a:ext cx="637" cy="527"/>
            </a:xfrm>
            <a:custGeom>
              <a:avLst/>
              <a:gdLst/>
              <a:ahLst/>
              <a:cxnLst>
                <a:cxn ang="0">
                  <a:pos x="5799" y="0"/>
                </a:cxn>
                <a:cxn ang="0">
                  <a:pos x="0" y="4101"/>
                </a:cxn>
                <a:cxn ang="0">
                  <a:pos x="0" y="4798"/>
                </a:cxn>
                <a:cxn ang="0">
                  <a:pos x="5799" y="697"/>
                </a:cxn>
                <a:cxn ang="0">
                  <a:pos x="5799" y="0"/>
                </a:cxn>
              </a:cxnLst>
              <a:rect l="0" t="0" r="r" b="b"/>
              <a:pathLst>
                <a:path w="5799" h="4798">
                  <a:moveTo>
                    <a:pt x="5799" y="0"/>
                  </a:moveTo>
                  <a:lnTo>
                    <a:pt x="0" y="4101"/>
                  </a:lnTo>
                  <a:lnTo>
                    <a:pt x="0" y="4798"/>
                  </a:lnTo>
                  <a:lnTo>
                    <a:pt x="5799" y="697"/>
                  </a:lnTo>
                  <a:lnTo>
                    <a:pt x="5799" y="0"/>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405" name="Freeform 336"/>
            <p:cNvSpPr>
              <a:spLocks/>
            </p:cNvSpPr>
            <p:nvPr/>
          </p:nvSpPr>
          <p:spPr bwMode="auto">
            <a:xfrm>
              <a:off x="4296" y="3342"/>
              <a:ext cx="240" cy="247"/>
            </a:xfrm>
            <a:custGeom>
              <a:avLst/>
              <a:gdLst/>
              <a:ahLst/>
              <a:cxnLst>
                <a:cxn ang="0">
                  <a:pos x="2190" y="1550"/>
                </a:cxn>
                <a:cxn ang="0">
                  <a:pos x="0" y="0"/>
                </a:cxn>
                <a:cxn ang="0">
                  <a:pos x="0" y="699"/>
                </a:cxn>
                <a:cxn ang="0">
                  <a:pos x="2190" y="2247"/>
                </a:cxn>
                <a:cxn ang="0">
                  <a:pos x="2190" y="1550"/>
                </a:cxn>
              </a:cxnLst>
              <a:rect l="0" t="0" r="r" b="b"/>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lstStyle/>
            <a:p>
              <a:endParaRPr lang="en-US"/>
            </a:p>
          </p:txBody>
        </p:sp>
        <p:sp>
          <p:nvSpPr>
            <p:cNvPr id="406" name="Freeform 337"/>
            <p:cNvSpPr>
              <a:spLocks/>
            </p:cNvSpPr>
            <p:nvPr/>
          </p:nvSpPr>
          <p:spPr bwMode="auto">
            <a:xfrm>
              <a:off x="4525" y="2051"/>
              <a:ext cx="672" cy="1487"/>
            </a:xfrm>
            <a:custGeom>
              <a:avLst/>
              <a:gdLst/>
              <a:ahLst/>
              <a:cxnLst>
                <a:cxn ang="0">
                  <a:pos x="6116" y="0"/>
                </a:cxn>
                <a:cxn ang="0">
                  <a:pos x="0" y="4325"/>
                </a:cxn>
                <a:cxn ang="0">
                  <a:pos x="0" y="13550"/>
                </a:cxn>
                <a:cxn ang="0">
                  <a:pos x="6116" y="9225"/>
                </a:cxn>
                <a:cxn ang="0">
                  <a:pos x="6116" y="0"/>
                </a:cxn>
              </a:cxnLst>
              <a:rect l="0" t="0" r="r" b="b"/>
              <a:pathLst>
                <a:path w="6116" h="13550">
                  <a:moveTo>
                    <a:pt x="6116" y="0"/>
                  </a:moveTo>
                  <a:lnTo>
                    <a:pt x="0" y="4325"/>
                  </a:lnTo>
                  <a:lnTo>
                    <a:pt x="0" y="13550"/>
                  </a:lnTo>
                  <a:lnTo>
                    <a:pt x="6116" y="9225"/>
                  </a:lnTo>
                  <a:lnTo>
                    <a:pt x="6116" y="0"/>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407" name="Freeform 338"/>
            <p:cNvSpPr>
              <a:spLocks/>
            </p:cNvSpPr>
            <p:nvPr/>
          </p:nvSpPr>
          <p:spPr bwMode="auto">
            <a:xfrm>
              <a:off x="4272" y="2347"/>
              <a:ext cx="253" cy="1191"/>
            </a:xfrm>
            <a:custGeom>
              <a:avLst/>
              <a:gdLst/>
              <a:ahLst/>
              <a:cxnLst>
                <a:cxn ang="0">
                  <a:pos x="2308" y="1632"/>
                </a:cxn>
                <a:cxn ang="0">
                  <a:pos x="0" y="0"/>
                </a:cxn>
                <a:cxn ang="0">
                  <a:pos x="0" y="9224"/>
                </a:cxn>
                <a:cxn ang="0">
                  <a:pos x="2308" y="10857"/>
                </a:cxn>
                <a:cxn ang="0">
                  <a:pos x="2308" y="1632"/>
                </a:cxn>
              </a:cxnLst>
              <a:rect l="0" t="0" r="r" b="b"/>
              <a:pathLst>
                <a:path w="2308" h="10857">
                  <a:moveTo>
                    <a:pt x="2308" y="1632"/>
                  </a:moveTo>
                  <a:lnTo>
                    <a:pt x="0" y="0"/>
                  </a:lnTo>
                  <a:lnTo>
                    <a:pt x="0" y="9224"/>
                  </a:lnTo>
                  <a:lnTo>
                    <a:pt x="2308" y="10857"/>
                  </a:lnTo>
                  <a:lnTo>
                    <a:pt x="2308" y="1632"/>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408" name="Freeform 339"/>
            <p:cNvSpPr>
              <a:spLocks/>
            </p:cNvSpPr>
            <p:nvPr/>
          </p:nvSpPr>
          <p:spPr bwMode="auto">
            <a:xfrm>
              <a:off x="4272" y="1872"/>
              <a:ext cx="925" cy="654"/>
            </a:xfrm>
            <a:custGeom>
              <a:avLst/>
              <a:gdLst/>
              <a:ahLst/>
              <a:cxnLst>
                <a:cxn ang="0">
                  <a:pos x="8424" y="1632"/>
                </a:cxn>
                <a:cxn ang="0">
                  <a:pos x="2308" y="5957"/>
                </a:cxn>
                <a:cxn ang="0">
                  <a:pos x="0" y="4325"/>
                </a:cxn>
                <a:cxn ang="0">
                  <a:pos x="6116" y="0"/>
                </a:cxn>
                <a:cxn ang="0">
                  <a:pos x="8424" y="1632"/>
                </a:cxn>
              </a:cxnLst>
              <a:rect l="0" t="0" r="r" b="b"/>
              <a:pathLst>
                <a:path w="8424" h="5957">
                  <a:moveTo>
                    <a:pt x="8424" y="1632"/>
                  </a:moveTo>
                  <a:lnTo>
                    <a:pt x="2308" y="5957"/>
                  </a:lnTo>
                  <a:lnTo>
                    <a:pt x="0" y="4325"/>
                  </a:lnTo>
                  <a:lnTo>
                    <a:pt x="6116" y="0"/>
                  </a:lnTo>
                  <a:lnTo>
                    <a:pt x="8424" y="1632"/>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409" name="Freeform 340"/>
            <p:cNvSpPr>
              <a:spLocks noEditPoints="1"/>
            </p:cNvSpPr>
            <p:nvPr/>
          </p:nvSpPr>
          <p:spPr bwMode="auto">
            <a:xfrm>
              <a:off x="4297" y="2421"/>
              <a:ext cx="196" cy="1038"/>
            </a:xfrm>
            <a:custGeom>
              <a:avLst/>
              <a:gdLst/>
              <a:ahLst/>
              <a:cxnLst>
                <a:cxn ang="0">
                  <a:pos x="1091" y="8965"/>
                </a:cxn>
                <a:cxn ang="0">
                  <a:pos x="0" y="8192"/>
                </a:cxn>
                <a:cxn ang="0">
                  <a:pos x="0" y="6843"/>
                </a:cxn>
                <a:cxn ang="0">
                  <a:pos x="1091" y="7616"/>
                </a:cxn>
                <a:cxn ang="0">
                  <a:pos x="1091" y="8965"/>
                </a:cxn>
                <a:cxn ang="0">
                  <a:pos x="0" y="1342"/>
                </a:cxn>
                <a:cxn ang="0">
                  <a:pos x="0" y="5322"/>
                </a:cxn>
                <a:cxn ang="0">
                  <a:pos x="1091" y="6094"/>
                </a:cxn>
                <a:cxn ang="0">
                  <a:pos x="1091" y="2114"/>
                </a:cxn>
                <a:cxn ang="0">
                  <a:pos x="0" y="1342"/>
                </a:cxn>
                <a:cxn ang="0">
                  <a:pos x="1091" y="6283"/>
                </a:cxn>
                <a:cxn ang="0">
                  <a:pos x="0" y="5511"/>
                </a:cxn>
                <a:cxn ang="0">
                  <a:pos x="0" y="6657"/>
                </a:cxn>
                <a:cxn ang="0">
                  <a:pos x="1091" y="7427"/>
                </a:cxn>
                <a:cxn ang="0">
                  <a:pos x="1091" y="6283"/>
                </a:cxn>
                <a:cxn ang="0">
                  <a:pos x="0" y="0"/>
                </a:cxn>
                <a:cxn ang="0">
                  <a:pos x="0" y="529"/>
                </a:cxn>
                <a:cxn ang="0">
                  <a:pos x="1785" y="1795"/>
                </a:cxn>
                <a:cxn ang="0">
                  <a:pos x="1785" y="1264"/>
                </a:cxn>
                <a:cxn ang="0">
                  <a:pos x="0" y="0"/>
                </a:cxn>
                <a:cxn ang="0">
                  <a:pos x="1244" y="9073"/>
                </a:cxn>
                <a:cxn ang="0">
                  <a:pos x="1785" y="9456"/>
                </a:cxn>
                <a:cxn ang="0">
                  <a:pos x="1785" y="2608"/>
                </a:cxn>
                <a:cxn ang="0">
                  <a:pos x="1244" y="2223"/>
                </a:cxn>
                <a:cxn ang="0">
                  <a:pos x="1244" y="9073"/>
                </a:cxn>
                <a:cxn ang="0">
                  <a:pos x="0" y="1153"/>
                </a:cxn>
                <a:cxn ang="0">
                  <a:pos x="1785" y="2419"/>
                </a:cxn>
                <a:cxn ang="0">
                  <a:pos x="1785" y="1982"/>
                </a:cxn>
                <a:cxn ang="0">
                  <a:pos x="0" y="718"/>
                </a:cxn>
                <a:cxn ang="0">
                  <a:pos x="0" y="1153"/>
                </a:cxn>
              </a:cxnLst>
              <a:rect l="0" t="0" r="r" b="b"/>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lstStyle/>
            <a:p>
              <a:endParaRPr lang="en-US"/>
            </a:p>
          </p:txBody>
        </p:sp>
        <p:sp>
          <p:nvSpPr>
            <p:cNvPr id="410" name="Freeform 341"/>
            <p:cNvSpPr>
              <a:spLocks/>
            </p:cNvSpPr>
            <p:nvPr/>
          </p:nvSpPr>
          <p:spPr bwMode="auto">
            <a:xfrm>
              <a:off x="4451" y="2765"/>
              <a:ext cx="23" cy="35"/>
            </a:xfrm>
            <a:custGeom>
              <a:avLst/>
              <a:gdLst/>
              <a:ahLst/>
              <a:cxnLst>
                <a:cxn ang="0">
                  <a:pos x="78" y="55"/>
                </a:cxn>
                <a:cxn ang="0">
                  <a:pos x="65" y="127"/>
                </a:cxn>
                <a:cxn ang="0">
                  <a:pos x="11" y="78"/>
                </a:cxn>
                <a:cxn ang="0">
                  <a:pos x="25" y="6"/>
                </a:cxn>
                <a:cxn ang="0">
                  <a:pos x="78" y="55"/>
                </a:cxn>
              </a:cxnLst>
              <a:rect l="0" t="0" r="r" b="b"/>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lstStyle/>
            <a:p>
              <a:endParaRPr lang="en-US"/>
            </a:p>
          </p:txBody>
        </p:sp>
        <p:sp>
          <p:nvSpPr>
            <p:cNvPr id="411" name="Freeform 342"/>
            <p:cNvSpPr>
              <a:spLocks/>
            </p:cNvSpPr>
            <p:nvPr/>
          </p:nvSpPr>
          <p:spPr bwMode="auto">
            <a:xfrm>
              <a:off x="4451" y="2824"/>
              <a:ext cx="23" cy="34"/>
            </a:xfrm>
            <a:custGeom>
              <a:avLst/>
              <a:gdLst/>
              <a:ahLst/>
              <a:cxnLst>
                <a:cxn ang="0">
                  <a:pos x="78" y="55"/>
                </a:cxn>
                <a:cxn ang="0">
                  <a:pos x="65" y="126"/>
                </a:cxn>
                <a:cxn ang="0">
                  <a:pos x="11" y="78"/>
                </a:cxn>
                <a:cxn ang="0">
                  <a:pos x="25" y="7"/>
                </a:cxn>
                <a:cxn ang="0">
                  <a:pos x="78" y="55"/>
                </a:cxn>
              </a:cxnLst>
              <a:rect l="0" t="0" r="r" b="b"/>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a:p>
          </p:txBody>
        </p:sp>
        <p:sp>
          <p:nvSpPr>
            <p:cNvPr id="412" name="Freeform 343"/>
            <p:cNvSpPr>
              <a:spLocks/>
            </p:cNvSpPr>
            <p:nvPr/>
          </p:nvSpPr>
          <p:spPr bwMode="auto">
            <a:xfrm>
              <a:off x="4451" y="2882"/>
              <a:ext cx="23" cy="34"/>
            </a:xfrm>
            <a:custGeom>
              <a:avLst/>
              <a:gdLst/>
              <a:ahLst/>
              <a:cxnLst>
                <a:cxn ang="0">
                  <a:pos x="78" y="55"/>
                </a:cxn>
                <a:cxn ang="0">
                  <a:pos x="65" y="127"/>
                </a:cxn>
                <a:cxn ang="0">
                  <a:pos x="11" y="78"/>
                </a:cxn>
                <a:cxn ang="0">
                  <a:pos x="25" y="7"/>
                </a:cxn>
                <a:cxn ang="0">
                  <a:pos x="78" y="55"/>
                </a:cxn>
              </a:cxnLst>
              <a:rect l="0" t="0" r="r" b="b"/>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a:p>
          </p:txBody>
        </p:sp>
      </p:grpSp>
      <p:sp>
        <p:nvSpPr>
          <p:cNvPr id="413" name="Rounded Rectangle 412"/>
          <p:cNvSpPr/>
          <p:nvPr/>
        </p:nvSpPr>
        <p:spPr bwMode="auto">
          <a:xfrm>
            <a:off x="6438899" y="4099873"/>
            <a:ext cx="444137" cy="388620"/>
          </a:xfrm>
          <a:prstGeom prst="roundRect">
            <a:avLst/>
          </a:prstGeom>
          <a:solidFill>
            <a:schemeClr val="accent5"/>
          </a:solidFill>
          <a:ln w="38100" algn="ctr">
            <a:solidFill>
              <a:schemeClr val="accent1"/>
            </a:solidFill>
            <a:miter lim="800000"/>
            <a:headEnd/>
            <a:tailEnd/>
          </a:ln>
        </p:spPr>
        <p:txBody>
          <a:bodyPr wrap="none" rtlCol="0" anchor="ctr"/>
          <a:lstStyle/>
          <a:p>
            <a:pPr algn="ctr"/>
            <a:r>
              <a:rPr lang="en-US" sz="1400" dirty="0" smtClean="0"/>
              <a:t>VM</a:t>
            </a:r>
            <a:endParaRPr lang="en-US" sz="1400" dirty="0"/>
          </a:p>
        </p:txBody>
      </p:sp>
      <p:sp>
        <p:nvSpPr>
          <p:cNvPr id="424" name="Rounded Rectangle 423"/>
          <p:cNvSpPr/>
          <p:nvPr/>
        </p:nvSpPr>
        <p:spPr bwMode="auto">
          <a:xfrm>
            <a:off x="7014209" y="4099873"/>
            <a:ext cx="444137" cy="388620"/>
          </a:xfrm>
          <a:prstGeom prst="roundRect">
            <a:avLst/>
          </a:prstGeom>
          <a:solidFill>
            <a:schemeClr val="accent5"/>
          </a:solidFill>
          <a:ln w="38100" algn="ctr">
            <a:solidFill>
              <a:schemeClr val="accent1"/>
            </a:solidFill>
            <a:miter lim="800000"/>
            <a:headEnd/>
            <a:tailEnd/>
          </a:ln>
        </p:spPr>
        <p:txBody>
          <a:bodyPr wrap="none" rtlCol="0" anchor="ctr"/>
          <a:lstStyle/>
          <a:p>
            <a:pPr algn="ctr"/>
            <a:r>
              <a:rPr lang="en-US" sz="1400" dirty="0" smtClean="0"/>
              <a:t>VM</a:t>
            </a:r>
            <a:endParaRPr lang="en-US" sz="1400" dirty="0"/>
          </a:p>
        </p:txBody>
      </p:sp>
      <p:sp>
        <p:nvSpPr>
          <p:cNvPr id="447" name="Rounded Rectangle 446"/>
          <p:cNvSpPr/>
          <p:nvPr/>
        </p:nvSpPr>
        <p:spPr bwMode="auto">
          <a:xfrm>
            <a:off x="7631429" y="4080823"/>
            <a:ext cx="444137" cy="388620"/>
          </a:xfrm>
          <a:prstGeom prst="roundRect">
            <a:avLst/>
          </a:prstGeom>
          <a:solidFill>
            <a:schemeClr val="accent5"/>
          </a:solidFill>
          <a:ln w="38100" algn="ctr">
            <a:solidFill>
              <a:schemeClr val="accent1"/>
            </a:solidFill>
            <a:miter lim="800000"/>
            <a:headEnd/>
            <a:tailEnd/>
          </a:ln>
        </p:spPr>
        <p:txBody>
          <a:bodyPr wrap="none" rtlCol="0" anchor="ctr"/>
          <a:lstStyle/>
          <a:p>
            <a:pPr algn="ctr"/>
            <a:r>
              <a:rPr lang="en-US" sz="1400" dirty="0" smtClean="0"/>
              <a:t>VM</a:t>
            </a:r>
            <a:endParaRPr lang="en-US" sz="1400" dirty="0"/>
          </a:p>
        </p:txBody>
      </p:sp>
      <p:sp>
        <p:nvSpPr>
          <p:cNvPr id="448" name="Rounded Rectangle 447"/>
          <p:cNvSpPr/>
          <p:nvPr/>
        </p:nvSpPr>
        <p:spPr bwMode="auto">
          <a:xfrm>
            <a:off x="8206739" y="4080823"/>
            <a:ext cx="444137" cy="388620"/>
          </a:xfrm>
          <a:prstGeom prst="roundRect">
            <a:avLst/>
          </a:prstGeom>
          <a:solidFill>
            <a:schemeClr val="accent5"/>
          </a:solidFill>
          <a:ln w="38100" algn="ctr">
            <a:solidFill>
              <a:schemeClr val="accent1"/>
            </a:solidFill>
            <a:miter lim="800000"/>
            <a:headEnd/>
            <a:tailEnd/>
          </a:ln>
        </p:spPr>
        <p:txBody>
          <a:bodyPr wrap="none" rtlCol="0" anchor="ctr"/>
          <a:lstStyle/>
          <a:p>
            <a:pPr algn="ctr"/>
            <a:r>
              <a:rPr lang="en-US" sz="1400" dirty="0" smtClean="0"/>
              <a:t>VM</a:t>
            </a:r>
            <a:endParaRPr lang="en-US" sz="1400" dirty="0"/>
          </a:p>
        </p:txBody>
      </p:sp>
      <p:sp>
        <p:nvSpPr>
          <p:cNvPr id="452" name="&quot;No&quot; Symbol 451"/>
          <p:cNvSpPr/>
          <p:nvPr/>
        </p:nvSpPr>
        <p:spPr bwMode="auto">
          <a:xfrm>
            <a:off x="8103870" y="3943663"/>
            <a:ext cx="662940" cy="662940"/>
          </a:xfrm>
          <a:prstGeom prst="noSmoking">
            <a:avLst>
              <a:gd name="adj" fmla="val 10817"/>
            </a:avLst>
          </a:prstGeom>
          <a:solidFill>
            <a:schemeClr val="bg2"/>
          </a:solidFill>
          <a:ln w="19050" algn="ctr">
            <a:noFill/>
            <a:miter lim="800000"/>
            <a:headEnd/>
            <a:tailEnd/>
          </a:ln>
        </p:spPr>
        <p:txBody>
          <a:bodyPr wrap="none" rtlCol="0" anchor="ctr"/>
          <a:lstStyle/>
          <a:p>
            <a:pPr algn="ctr"/>
            <a:endParaRPr lang="en-US" dirty="0"/>
          </a:p>
        </p:txBody>
      </p:sp>
      <p:cxnSp>
        <p:nvCxnSpPr>
          <p:cNvPr id="454" name="Straight Arrow Connector 453"/>
          <p:cNvCxnSpPr/>
          <p:nvPr/>
        </p:nvCxnSpPr>
        <p:spPr>
          <a:xfrm rot="5400000">
            <a:off x="3851910" y="3391265"/>
            <a:ext cx="411480" cy="41148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rot="5400000">
            <a:off x="4040505" y="3614150"/>
            <a:ext cx="502920" cy="19431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459" name="Straight Arrow Connector 458"/>
          <p:cNvCxnSpPr/>
          <p:nvPr/>
        </p:nvCxnSpPr>
        <p:spPr>
          <a:xfrm rot="16200000" flipH="1">
            <a:off x="4872990" y="3383645"/>
            <a:ext cx="411480" cy="411480"/>
          </a:xfrm>
          <a:prstGeom prst="straightConnector1">
            <a:avLst/>
          </a:prstGeom>
          <a:ln w="19050">
            <a:solidFill>
              <a:schemeClr val="tx2"/>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60" name="Straight Arrow Connector 459"/>
          <p:cNvCxnSpPr/>
          <p:nvPr/>
        </p:nvCxnSpPr>
        <p:spPr>
          <a:xfrm rot="16200000" flipH="1">
            <a:off x="4524375" y="3595100"/>
            <a:ext cx="502920" cy="194310"/>
          </a:xfrm>
          <a:prstGeom prst="straightConnector1">
            <a:avLst/>
          </a:prstGeom>
          <a:ln w="19050">
            <a:solidFill>
              <a:schemeClr val="tx2"/>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61" name="Straight Arrow Connector 460"/>
          <p:cNvCxnSpPr/>
          <p:nvPr/>
        </p:nvCxnSpPr>
        <p:spPr>
          <a:xfrm rot="5400000">
            <a:off x="6816090" y="3395075"/>
            <a:ext cx="411480" cy="41148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462" name="Straight Arrow Connector 461"/>
          <p:cNvCxnSpPr/>
          <p:nvPr/>
        </p:nvCxnSpPr>
        <p:spPr>
          <a:xfrm rot="5400000">
            <a:off x="7004685" y="3617960"/>
            <a:ext cx="502920" cy="19431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463" name="Straight Arrow Connector 462"/>
          <p:cNvCxnSpPr/>
          <p:nvPr/>
        </p:nvCxnSpPr>
        <p:spPr>
          <a:xfrm rot="16200000" flipH="1">
            <a:off x="7837170" y="3387455"/>
            <a:ext cx="411480" cy="411480"/>
          </a:xfrm>
          <a:prstGeom prst="straightConnector1">
            <a:avLst/>
          </a:prstGeom>
          <a:ln w="19050">
            <a:solidFill>
              <a:schemeClr val="tx2"/>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64" name="Straight Arrow Connector 463"/>
          <p:cNvCxnSpPr/>
          <p:nvPr/>
        </p:nvCxnSpPr>
        <p:spPr>
          <a:xfrm rot="16200000" flipH="1">
            <a:off x="7488555" y="3598910"/>
            <a:ext cx="502920" cy="194310"/>
          </a:xfrm>
          <a:prstGeom prst="straightConnector1">
            <a:avLst/>
          </a:prstGeom>
          <a:ln w="19050">
            <a:solidFill>
              <a:schemeClr val="tx2"/>
            </a:solidFill>
            <a:prstDash val="solid"/>
            <a:tailEnd type="arrow"/>
          </a:ln>
        </p:spPr>
        <p:style>
          <a:lnRef idx="1">
            <a:schemeClr val="accent1"/>
          </a:lnRef>
          <a:fillRef idx="0">
            <a:schemeClr val="accent1"/>
          </a:fillRef>
          <a:effectRef idx="0">
            <a:schemeClr val="accent1"/>
          </a:effectRef>
          <a:fontRef idx="minor">
            <a:schemeClr val="tx1"/>
          </a:fontRef>
        </p:style>
      </p:cxnSp>
      <p:grpSp>
        <p:nvGrpSpPr>
          <p:cNvPr id="16" name="Group 334"/>
          <p:cNvGrpSpPr>
            <a:grpSpLocks/>
          </p:cNvGrpSpPr>
          <p:nvPr/>
        </p:nvGrpSpPr>
        <p:grpSpPr bwMode="auto">
          <a:xfrm>
            <a:off x="1381516" y="3966685"/>
            <a:ext cx="334064" cy="620712"/>
            <a:chOff x="4272" y="1872"/>
            <a:chExt cx="925" cy="1717"/>
          </a:xfrm>
        </p:grpSpPr>
        <p:sp>
          <p:nvSpPr>
            <p:cNvPr id="426" name="Freeform 335"/>
            <p:cNvSpPr>
              <a:spLocks/>
            </p:cNvSpPr>
            <p:nvPr/>
          </p:nvSpPr>
          <p:spPr bwMode="auto">
            <a:xfrm>
              <a:off x="4536" y="3062"/>
              <a:ext cx="637" cy="527"/>
            </a:xfrm>
            <a:custGeom>
              <a:avLst/>
              <a:gdLst/>
              <a:ahLst/>
              <a:cxnLst>
                <a:cxn ang="0">
                  <a:pos x="5799" y="0"/>
                </a:cxn>
                <a:cxn ang="0">
                  <a:pos x="0" y="4101"/>
                </a:cxn>
                <a:cxn ang="0">
                  <a:pos x="0" y="4798"/>
                </a:cxn>
                <a:cxn ang="0">
                  <a:pos x="5799" y="697"/>
                </a:cxn>
                <a:cxn ang="0">
                  <a:pos x="5799" y="0"/>
                </a:cxn>
              </a:cxnLst>
              <a:rect l="0" t="0" r="r" b="b"/>
              <a:pathLst>
                <a:path w="5799" h="4798">
                  <a:moveTo>
                    <a:pt x="5799" y="0"/>
                  </a:moveTo>
                  <a:lnTo>
                    <a:pt x="0" y="4101"/>
                  </a:lnTo>
                  <a:lnTo>
                    <a:pt x="0" y="4798"/>
                  </a:lnTo>
                  <a:lnTo>
                    <a:pt x="5799" y="697"/>
                  </a:lnTo>
                  <a:lnTo>
                    <a:pt x="5799" y="0"/>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449" name="Freeform 336"/>
            <p:cNvSpPr>
              <a:spLocks/>
            </p:cNvSpPr>
            <p:nvPr/>
          </p:nvSpPr>
          <p:spPr bwMode="auto">
            <a:xfrm>
              <a:off x="4296" y="3342"/>
              <a:ext cx="240" cy="247"/>
            </a:xfrm>
            <a:custGeom>
              <a:avLst/>
              <a:gdLst/>
              <a:ahLst/>
              <a:cxnLst>
                <a:cxn ang="0">
                  <a:pos x="2190" y="1550"/>
                </a:cxn>
                <a:cxn ang="0">
                  <a:pos x="0" y="0"/>
                </a:cxn>
                <a:cxn ang="0">
                  <a:pos x="0" y="699"/>
                </a:cxn>
                <a:cxn ang="0">
                  <a:pos x="2190" y="2247"/>
                </a:cxn>
                <a:cxn ang="0">
                  <a:pos x="2190" y="1550"/>
                </a:cxn>
              </a:cxnLst>
              <a:rect l="0" t="0" r="r" b="b"/>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lstStyle/>
            <a:p>
              <a:endParaRPr lang="en-US"/>
            </a:p>
          </p:txBody>
        </p:sp>
        <p:sp>
          <p:nvSpPr>
            <p:cNvPr id="450" name="Freeform 337"/>
            <p:cNvSpPr>
              <a:spLocks/>
            </p:cNvSpPr>
            <p:nvPr/>
          </p:nvSpPr>
          <p:spPr bwMode="auto">
            <a:xfrm>
              <a:off x="4525" y="2051"/>
              <a:ext cx="672" cy="1487"/>
            </a:xfrm>
            <a:custGeom>
              <a:avLst/>
              <a:gdLst/>
              <a:ahLst/>
              <a:cxnLst>
                <a:cxn ang="0">
                  <a:pos x="6116" y="0"/>
                </a:cxn>
                <a:cxn ang="0">
                  <a:pos x="0" y="4325"/>
                </a:cxn>
                <a:cxn ang="0">
                  <a:pos x="0" y="13550"/>
                </a:cxn>
                <a:cxn ang="0">
                  <a:pos x="6116" y="9225"/>
                </a:cxn>
                <a:cxn ang="0">
                  <a:pos x="6116" y="0"/>
                </a:cxn>
              </a:cxnLst>
              <a:rect l="0" t="0" r="r" b="b"/>
              <a:pathLst>
                <a:path w="6116" h="13550">
                  <a:moveTo>
                    <a:pt x="6116" y="0"/>
                  </a:moveTo>
                  <a:lnTo>
                    <a:pt x="0" y="4325"/>
                  </a:lnTo>
                  <a:lnTo>
                    <a:pt x="0" y="13550"/>
                  </a:lnTo>
                  <a:lnTo>
                    <a:pt x="6116" y="9225"/>
                  </a:lnTo>
                  <a:lnTo>
                    <a:pt x="6116" y="0"/>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451" name="Freeform 338"/>
            <p:cNvSpPr>
              <a:spLocks/>
            </p:cNvSpPr>
            <p:nvPr/>
          </p:nvSpPr>
          <p:spPr bwMode="auto">
            <a:xfrm>
              <a:off x="4272" y="2347"/>
              <a:ext cx="253" cy="1191"/>
            </a:xfrm>
            <a:custGeom>
              <a:avLst/>
              <a:gdLst/>
              <a:ahLst/>
              <a:cxnLst>
                <a:cxn ang="0">
                  <a:pos x="2308" y="1632"/>
                </a:cxn>
                <a:cxn ang="0">
                  <a:pos x="0" y="0"/>
                </a:cxn>
                <a:cxn ang="0">
                  <a:pos x="0" y="9224"/>
                </a:cxn>
                <a:cxn ang="0">
                  <a:pos x="2308" y="10857"/>
                </a:cxn>
                <a:cxn ang="0">
                  <a:pos x="2308" y="1632"/>
                </a:cxn>
              </a:cxnLst>
              <a:rect l="0" t="0" r="r" b="b"/>
              <a:pathLst>
                <a:path w="2308" h="10857">
                  <a:moveTo>
                    <a:pt x="2308" y="1632"/>
                  </a:moveTo>
                  <a:lnTo>
                    <a:pt x="0" y="0"/>
                  </a:lnTo>
                  <a:lnTo>
                    <a:pt x="0" y="9224"/>
                  </a:lnTo>
                  <a:lnTo>
                    <a:pt x="2308" y="10857"/>
                  </a:lnTo>
                  <a:lnTo>
                    <a:pt x="2308" y="1632"/>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453" name="Freeform 339"/>
            <p:cNvSpPr>
              <a:spLocks/>
            </p:cNvSpPr>
            <p:nvPr/>
          </p:nvSpPr>
          <p:spPr bwMode="auto">
            <a:xfrm>
              <a:off x="4272" y="1872"/>
              <a:ext cx="925" cy="654"/>
            </a:xfrm>
            <a:custGeom>
              <a:avLst/>
              <a:gdLst/>
              <a:ahLst/>
              <a:cxnLst>
                <a:cxn ang="0">
                  <a:pos x="8424" y="1632"/>
                </a:cxn>
                <a:cxn ang="0">
                  <a:pos x="2308" y="5957"/>
                </a:cxn>
                <a:cxn ang="0">
                  <a:pos x="0" y="4325"/>
                </a:cxn>
                <a:cxn ang="0">
                  <a:pos x="6116" y="0"/>
                </a:cxn>
                <a:cxn ang="0">
                  <a:pos x="8424" y="1632"/>
                </a:cxn>
              </a:cxnLst>
              <a:rect l="0" t="0" r="r" b="b"/>
              <a:pathLst>
                <a:path w="8424" h="5957">
                  <a:moveTo>
                    <a:pt x="8424" y="1632"/>
                  </a:moveTo>
                  <a:lnTo>
                    <a:pt x="2308" y="5957"/>
                  </a:lnTo>
                  <a:lnTo>
                    <a:pt x="0" y="4325"/>
                  </a:lnTo>
                  <a:lnTo>
                    <a:pt x="6116" y="0"/>
                  </a:lnTo>
                  <a:lnTo>
                    <a:pt x="8424" y="1632"/>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456" name="Freeform 340"/>
            <p:cNvSpPr>
              <a:spLocks noEditPoints="1"/>
            </p:cNvSpPr>
            <p:nvPr/>
          </p:nvSpPr>
          <p:spPr bwMode="auto">
            <a:xfrm>
              <a:off x="4297" y="2421"/>
              <a:ext cx="196" cy="1038"/>
            </a:xfrm>
            <a:custGeom>
              <a:avLst/>
              <a:gdLst/>
              <a:ahLst/>
              <a:cxnLst>
                <a:cxn ang="0">
                  <a:pos x="1091" y="8965"/>
                </a:cxn>
                <a:cxn ang="0">
                  <a:pos x="0" y="8192"/>
                </a:cxn>
                <a:cxn ang="0">
                  <a:pos x="0" y="6843"/>
                </a:cxn>
                <a:cxn ang="0">
                  <a:pos x="1091" y="7616"/>
                </a:cxn>
                <a:cxn ang="0">
                  <a:pos x="1091" y="8965"/>
                </a:cxn>
                <a:cxn ang="0">
                  <a:pos x="0" y="1342"/>
                </a:cxn>
                <a:cxn ang="0">
                  <a:pos x="0" y="5322"/>
                </a:cxn>
                <a:cxn ang="0">
                  <a:pos x="1091" y="6094"/>
                </a:cxn>
                <a:cxn ang="0">
                  <a:pos x="1091" y="2114"/>
                </a:cxn>
                <a:cxn ang="0">
                  <a:pos x="0" y="1342"/>
                </a:cxn>
                <a:cxn ang="0">
                  <a:pos x="1091" y="6283"/>
                </a:cxn>
                <a:cxn ang="0">
                  <a:pos x="0" y="5511"/>
                </a:cxn>
                <a:cxn ang="0">
                  <a:pos x="0" y="6657"/>
                </a:cxn>
                <a:cxn ang="0">
                  <a:pos x="1091" y="7427"/>
                </a:cxn>
                <a:cxn ang="0">
                  <a:pos x="1091" y="6283"/>
                </a:cxn>
                <a:cxn ang="0">
                  <a:pos x="0" y="0"/>
                </a:cxn>
                <a:cxn ang="0">
                  <a:pos x="0" y="529"/>
                </a:cxn>
                <a:cxn ang="0">
                  <a:pos x="1785" y="1795"/>
                </a:cxn>
                <a:cxn ang="0">
                  <a:pos x="1785" y="1264"/>
                </a:cxn>
                <a:cxn ang="0">
                  <a:pos x="0" y="0"/>
                </a:cxn>
                <a:cxn ang="0">
                  <a:pos x="1244" y="9073"/>
                </a:cxn>
                <a:cxn ang="0">
                  <a:pos x="1785" y="9456"/>
                </a:cxn>
                <a:cxn ang="0">
                  <a:pos x="1785" y="2608"/>
                </a:cxn>
                <a:cxn ang="0">
                  <a:pos x="1244" y="2223"/>
                </a:cxn>
                <a:cxn ang="0">
                  <a:pos x="1244" y="9073"/>
                </a:cxn>
                <a:cxn ang="0">
                  <a:pos x="0" y="1153"/>
                </a:cxn>
                <a:cxn ang="0">
                  <a:pos x="1785" y="2419"/>
                </a:cxn>
                <a:cxn ang="0">
                  <a:pos x="1785" y="1982"/>
                </a:cxn>
                <a:cxn ang="0">
                  <a:pos x="0" y="718"/>
                </a:cxn>
                <a:cxn ang="0">
                  <a:pos x="0" y="1153"/>
                </a:cxn>
              </a:cxnLst>
              <a:rect l="0" t="0" r="r" b="b"/>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lstStyle/>
            <a:p>
              <a:endParaRPr lang="en-US"/>
            </a:p>
          </p:txBody>
        </p:sp>
        <p:sp>
          <p:nvSpPr>
            <p:cNvPr id="457" name="Freeform 341"/>
            <p:cNvSpPr>
              <a:spLocks/>
            </p:cNvSpPr>
            <p:nvPr/>
          </p:nvSpPr>
          <p:spPr bwMode="auto">
            <a:xfrm>
              <a:off x="4451" y="2765"/>
              <a:ext cx="23" cy="35"/>
            </a:xfrm>
            <a:custGeom>
              <a:avLst/>
              <a:gdLst/>
              <a:ahLst/>
              <a:cxnLst>
                <a:cxn ang="0">
                  <a:pos x="78" y="55"/>
                </a:cxn>
                <a:cxn ang="0">
                  <a:pos x="65" y="127"/>
                </a:cxn>
                <a:cxn ang="0">
                  <a:pos x="11" y="78"/>
                </a:cxn>
                <a:cxn ang="0">
                  <a:pos x="25" y="6"/>
                </a:cxn>
                <a:cxn ang="0">
                  <a:pos x="78" y="55"/>
                </a:cxn>
              </a:cxnLst>
              <a:rect l="0" t="0" r="r" b="b"/>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lstStyle/>
            <a:p>
              <a:endParaRPr lang="en-US"/>
            </a:p>
          </p:txBody>
        </p:sp>
        <p:sp>
          <p:nvSpPr>
            <p:cNvPr id="458" name="Freeform 342"/>
            <p:cNvSpPr>
              <a:spLocks/>
            </p:cNvSpPr>
            <p:nvPr/>
          </p:nvSpPr>
          <p:spPr bwMode="auto">
            <a:xfrm>
              <a:off x="4451" y="2824"/>
              <a:ext cx="23" cy="34"/>
            </a:xfrm>
            <a:custGeom>
              <a:avLst/>
              <a:gdLst/>
              <a:ahLst/>
              <a:cxnLst>
                <a:cxn ang="0">
                  <a:pos x="78" y="55"/>
                </a:cxn>
                <a:cxn ang="0">
                  <a:pos x="65" y="126"/>
                </a:cxn>
                <a:cxn ang="0">
                  <a:pos x="11" y="78"/>
                </a:cxn>
                <a:cxn ang="0">
                  <a:pos x="25" y="7"/>
                </a:cxn>
                <a:cxn ang="0">
                  <a:pos x="78" y="55"/>
                </a:cxn>
              </a:cxnLst>
              <a:rect l="0" t="0" r="r" b="b"/>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a:p>
          </p:txBody>
        </p:sp>
        <p:sp>
          <p:nvSpPr>
            <p:cNvPr id="465" name="Freeform 343"/>
            <p:cNvSpPr>
              <a:spLocks/>
            </p:cNvSpPr>
            <p:nvPr/>
          </p:nvSpPr>
          <p:spPr bwMode="auto">
            <a:xfrm>
              <a:off x="4451" y="2882"/>
              <a:ext cx="23" cy="34"/>
            </a:xfrm>
            <a:custGeom>
              <a:avLst/>
              <a:gdLst/>
              <a:ahLst/>
              <a:cxnLst>
                <a:cxn ang="0">
                  <a:pos x="78" y="55"/>
                </a:cxn>
                <a:cxn ang="0">
                  <a:pos x="65" y="127"/>
                </a:cxn>
                <a:cxn ang="0">
                  <a:pos x="11" y="78"/>
                </a:cxn>
                <a:cxn ang="0">
                  <a:pos x="25" y="7"/>
                </a:cxn>
                <a:cxn ang="0">
                  <a:pos x="78" y="55"/>
                </a:cxn>
              </a:cxnLst>
              <a:rect l="0" t="0" r="r" b="b"/>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a:p>
          </p:txBody>
        </p:sp>
      </p:grpSp>
      <p:grpSp>
        <p:nvGrpSpPr>
          <p:cNvPr id="17" name="Group 334"/>
          <p:cNvGrpSpPr>
            <a:grpSpLocks/>
          </p:cNvGrpSpPr>
          <p:nvPr/>
        </p:nvGrpSpPr>
        <p:grpSpPr bwMode="auto">
          <a:xfrm>
            <a:off x="817845" y="3966686"/>
            <a:ext cx="334064" cy="620712"/>
            <a:chOff x="4272" y="1872"/>
            <a:chExt cx="925" cy="1717"/>
          </a:xfrm>
        </p:grpSpPr>
        <p:sp>
          <p:nvSpPr>
            <p:cNvPr id="467" name="Freeform 335"/>
            <p:cNvSpPr>
              <a:spLocks/>
            </p:cNvSpPr>
            <p:nvPr/>
          </p:nvSpPr>
          <p:spPr bwMode="auto">
            <a:xfrm>
              <a:off x="4536" y="3062"/>
              <a:ext cx="637" cy="527"/>
            </a:xfrm>
            <a:custGeom>
              <a:avLst/>
              <a:gdLst/>
              <a:ahLst/>
              <a:cxnLst>
                <a:cxn ang="0">
                  <a:pos x="5799" y="0"/>
                </a:cxn>
                <a:cxn ang="0">
                  <a:pos x="0" y="4101"/>
                </a:cxn>
                <a:cxn ang="0">
                  <a:pos x="0" y="4798"/>
                </a:cxn>
                <a:cxn ang="0">
                  <a:pos x="5799" y="697"/>
                </a:cxn>
                <a:cxn ang="0">
                  <a:pos x="5799" y="0"/>
                </a:cxn>
              </a:cxnLst>
              <a:rect l="0" t="0" r="r" b="b"/>
              <a:pathLst>
                <a:path w="5799" h="4798">
                  <a:moveTo>
                    <a:pt x="5799" y="0"/>
                  </a:moveTo>
                  <a:lnTo>
                    <a:pt x="0" y="4101"/>
                  </a:lnTo>
                  <a:lnTo>
                    <a:pt x="0" y="4798"/>
                  </a:lnTo>
                  <a:lnTo>
                    <a:pt x="5799" y="697"/>
                  </a:lnTo>
                  <a:lnTo>
                    <a:pt x="5799" y="0"/>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468" name="Freeform 336"/>
            <p:cNvSpPr>
              <a:spLocks/>
            </p:cNvSpPr>
            <p:nvPr/>
          </p:nvSpPr>
          <p:spPr bwMode="auto">
            <a:xfrm>
              <a:off x="4296" y="3342"/>
              <a:ext cx="240" cy="247"/>
            </a:xfrm>
            <a:custGeom>
              <a:avLst/>
              <a:gdLst/>
              <a:ahLst/>
              <a:cxnLst>
                <a:cxn ang="0">
                  <a:pos x="2190" y="1550"/>
                </a:cxn>
                <a:cxn ang="0">
                  <a:pos x="0" y="0"/>
                </a:cxn>
                <a:cxn ang="0">
                  <a:pos x="0" y="699"/>
                </a:cxn>
                <a:cxn ang="0">
                  <a:pos x="2190" y="2247"/>
                </a:cxn>
                <a:cxn ang="0">
                  <a:pos x="2190" y="1550"/>
                </a:cxn>
              </a:cxnLst>
              <a:rect l="0" t="0" r="r" b="b"/>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lstStyle/>
            <a:p>
              <a:endParaRPr lang="en-US"/>
            </a:p>
          </p:txBody>
        </p:sp>
        <p:sp>
          <p:nvSpPr>
            <p:cNvPr id="469" name="Freeform 337"/>
            <p:cNvSpPr>
              <a:spLocks/>
            </p:cNvSpPr>
            <p:nvPr/>
          </p:nvSpPr>
          <p:spPr bwMode="auto">
            <a:xfrm>
              <a:off x="4525" y="2051"/>
              <a:ext cx="672" cy="1487"/>
            </a:xfrm>
            <a:custGeom>
              <a:avLst/>
              <a:gdLst/>
              <a:ahLst/>
              <a:cxnLst>
                <a:cxn ang="0">
                  <a:pos x="6116" y="0"/>
                </a:cxn>
                <a:cxn ang="0">
                  <a:pos x="0" y="4325"/>
                </a:cxn>
                <a:cxn ang="0">
                  <a:pos x="0" y="13550"/>
                </a:cxn>
                <a:cxn ang="0">
                  <a:pos x="6116" y="9225"/>
                </a:cxn>
                <a:cxn ang="0">
                  <a:pos x="6116" y="0"/>
                </a:cxn>
              </a:cxnLst>
              <a:rect l="0" t="0" r="r" b="b"/>
              <a:pathLst>
                <a:path w="6116" h="13550">
                  <a:moveTo>
                    <a:pt x="6116" y="0"/>
                  </a:moveTo>
                  <a:lnTo>
                    <a:pt x="0" y="4325"/>
                  </a:lnTo>
                  <a:lnTo>
                    <a:pt x="0" y="13550"/>
                  </a:lnTo>
                  <a:lnTo>
                    <a:pt x="6116" y="9225"/>
                  </a:lnTo>
                  <a:lnTo>
                    <a:pt x="6116" y="0"/>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470" name="Freeform 338"/>
            <p:cNvSpPr>
              <a:spLocks/>
            </p:cNvSpPr>
            <p:nvPr/>
          </p:nvSpPr>
          <p:spPr bwMode="auto">
            <a:xfrm>
              <a:off x="4272" y="2347"/>
              <a:ext cx="253" cy="1191"/>
            </a:xfrm>
            <a:custGeom>
              <a:avLst/>
              <a:gdLst/>
              <a:ahLst/>
              <a:cxnLst>
                <a:cxn ang="0">
                  <a:pos x="2308" y="1632"/>
                </a:cxn>
                <a:cxn ang="0">
                  <a:pos x="0" y="0"/>
                </a:cxn>
                <a:cxn ang="0">
                  <a:pos x="0" y="9224"/>
                </a:cxn>
                <a:cxn ang="0">
                  <a:pos x="2308" y="10857"/>
                </a:cxn>
                <a:cxn ang="0">
                  <a:pos x="2308" y="1632"/>
                </a:cxn>
              </a:cxnLst>
              <a:rect l="0" t="0" r="r" b="b"/>
              <a:pathLst>
                <a:path w="2308" h="10857">
                  <a:moveTo>
                    <a:pt x="2308" y="1632"/>
                  </a:moveTo>
                  <a:lnTo>
                    <a:pt x="0" y="0"/>
                  </a:lnTo>
                  <a:lnTo>
                    <a:pt x="0" y="9224"/>
                  </a:lnTo>
                  <a:lnTo>
                    <a:pt x="2308" y="10857"/>
                  </a:lnTo>
                  <a:lnTo>
                    <a:pt x="2308" y="1632"/>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471" name="Freeform 339"/>
            <p:cNvSpPr>
              <a:spLocks/>
            </p:cNvSpPr>
            <p:nvPr/>
          </p:nvSpPr>
          <p:spPr bwMode="auto">
            <a:xfrm>
              <a:off x="4272" y="1872"/>
              <a:ext cx="925" cy="654"/>
            </a:xfrm>
            <a:custGeom>
              <a:avLst/>
              <a:gdLst/>
              <a:ahLst/>
              <a:cxnLst>
                <a:cxn ang="0">
                  <a:pos x="8424" y="1632"/>
                </a:cxn>
                <a:cxn ang="0">
                  <a:pos x="2308" y="5957"/>
                </a:cxn>
                <a:cxn ang="0">
                  <a:pos x="0" y="4325"/>
                </a:cxn>
                <a:cxn ang="0">
                  <a:pos x="6116" y="0"/>
                </a:cxn>
                <a:cxn ang="0">
                  <a:pos x="8424" y="1632"/>
                </a:cxn>
              </a:cxnLst>
              <a:rect l="0" t="0" r="r" b="b"/>
              <a:pathLst>
                <a:path w="8424" h="5957">
                  <a:moveTo>
                    <a:pt x="8424" y="1632"/>
                  </a:moveTo>
                  <a:lnTo>
                    <a:pt x="2308" y="5957"/>
                  </a:lnTo>
                  <a:lnTo>
                    <a:pt x="0" y="4325"/>
                  </a:lnTo>
                  <a:lnTo>
                    <a:pt x="6116" y="0"/>
                  </a:lnTo>
                  <a:lnTo>
                    <a:pt x="8424" y="1632"/>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472" name="Freeform 340"/>
            <p:cNvSpPr>
              <a:spLocks noEditPoints="1"/>
            </p:cNvSpPr>
            <p:nvPr/>
          </p:nvSpPr>
          <p:spPr bwMode="auto">
            <a:xfrm>
              <a:off x="4297" y="2421"/>
              <a:ext cx="196" cy="1038"/>
            </a:xfrm>
            <a:custGeom>
              <a:avLst/>
              <a:gdLst/>
              <a:ahLst/>
              <a:cxnLst>
                <a:cxn ang="0">
                  <a:pos x="1091" y="8965"/>
                </a:cxn>
                <a:cxn ang="0">
                  <a:pos x="0" y="8192"/>
                </a:cxn>
                <a:cxn ang="0">
                  <a:pos x="0" y="6843"/>
                </a:cxn>
                <a:cxn ang="0">
                  <a:pos x="1091" y="7616"/>
                </a:cxn>
                <a:cxn ang="0">
                  <a:pos x="1091" y="8965"/>
                </a:cxn>
                <a:cxn ang="0">
                  <a:pos x="0" y="1342"/>
                </a:cxn>
                <a:cxn ang="0">
                  <a:pos x="0" y="5322"/>
                </a:cxn>
                <a:cxn ang="0">
                  <a:pos x="1091" y="6094"/>
                </a:cxn>
                <a:cxn ang="0">
                  <a:pos x="1091" y="2114"/>
                </a:cxn>
                <a:cxn ang="0">
                  <a:pos x="0" y="1342"/>
                </a:cxn>
                <a:cxn ang="0">
                  <a:pos x="1091" y="6283"/>
                </a:cxn>
                <a:cxn ang="0">
                  <a:pos x="0" y="5511"/>
                </a:cxn>
                <a:cxn ang="0">
                  <a:pos x="0" y="6657"/>
                </a:cxn>
                <a:cxn ang="0">
                  <a:pos x="1091" y="7427"/>
                </a:cxn>
                <a:cxn ang="0">
                  <a:pos x="1091" y="6283"/>
                </a:cxn>
                <a:cxn ang="0">
                  <a:pos x="0" y="0"/>
                </a:cxn>
                <a:cxn ang="0">
                  <a:pos x="0" y="529"/>
                </a:cxn>
                <a:cxn ang="0">
                  <a:pos x="1785" y="1795"/>
                </a:cxn>
                <a:cxn ang="0">
                  <a:pos x="1785" y="1264"/>
                </a:cxn>
                <a:cxn ang="0">
                  <a:pos x="0" y="0"/>
                </a:cxn>
                <a:cxn ang="0">
                  <a:pos x="1244" y="9073"/>
                </a:cxn>
                <a:cxn ang="0">
                  <a:pos x="1785" y="9456"/>
                </a:cxn>
                <a:cxn ang="0">
                  <a:pos x="1785" y="2608"/>
                </a:cxn>
                <a:cxn ang="0">
                  <a:pos x="1244" y="2223"/>
                </a:cxn>
                <a:cxn ang="0">
                  <a:pos x="1244" y="9073"/>
                </a:cxn>
                <a:cxn ang="0">
                  <a:pos x="0" y="1153"/>
                </a:cxn>
                <a:cxn ang="0">
                  <a:pos x="1785" y="2419"/>
                </a:cxn>
                <a:cxn ang="0">
                  <a:pos x="1785" y="1982"/>
                </a:cxn>
                <a:cxn ang="0">
                  <a:pos x="0" y="718"/>
                </a:cxn>
                <a:cxn ang="0">
                  <a:pos x="0" y="1153"/>
                </a:cxn>
              </a:cxnLst>
              <a:rect l="0" t="0" r="r" b="b"/>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lstStyle/>
            <a:p>
              <a:endParaRPr lang="en-US"/>
            </a:p>
          </p:txBody>
        </p:sp>
        <p:sp>
          <p:nvSpPr>
            <p:cNvPr id="473" name="Freeform 341"/>
            <p:cNvSpPr>
              <a:spLocks/>
            </p:cNvSpPr>
            <p:nvPr/>
          </p:nvSpPr>
          <p:spPr bwMode="auto">
            <a:xfrm>
              <a:off x="4451" y="2765"/>
              <a:ext cx="23" cy="35"/>
            </a:xfrm>
            <a:custGeom>
              <a:avLst/>
              <a:gdLst/>
              <a:ahLst/>
              <a:cxnLst>
                <a:cxn ang="0">
                  <a:pos x="78" y="55"/>
                </a:cxn>
                <a:cxn ang="0">
                  <a:pos x="65" y="127"/>
                </a:cxn>
                <a:cxn ang="0">
                  <a:pos x="11" y="78"/>
                </a:cxn>
                <a:cxn ang="0">
                  <a:pos x="25" y="6"/>
                </a:cxn>
                <a:cxn ang="0">
                  <a:pos x="78" y="55"/>
                </a:cxn>
              </a:cxnLst>
              <a:rect l="0" t="0" r="r" b="b"/>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lstStyle/>
            <a:p>
              <a:endParaRPr lang="en-US"/>
            </a:p>
          </p:txBody>
        </p:sp>
        <p:sp>
          <p:nvSpPr>
            <p:cNvPr id="474" name="Freeform 342"/>
            <p:cNvSpPr>
              <a:spLocks/>
            </p:cNvSpPr>
            <p:nvPr/>
          </p:nvSpPr>
          <p:spPr bwMode="auto">
            <a:xfrm>
              <a:off x="4451" y="2824"/>
              <a:ext cx="23" cy="34"/>
            </a:xfrm>
            <a:custGeom>
              <a:avLst/>
              <a:gdLst/>
              <a:ahLst/>
              <a:cxnLst>
                <a:cxn ang="0">
                  <a:pos x="78" y="55"/>
                </a:cxn>
                <a:cxn ang="0">
                  <a:pos x="65" y="126"/>
                </a:cxn>
                <a:cxn ang="0">
                  <a:pos x="11" y="78"/>
                </a:cxn>
                <a:cxn ang="0">
                  <a:pos x="25" y="7"/>
                </a:cxn>
                <a:cxn ang="0">
                  <a:pos x="78" y="55"/>
                </a:cxn>
              </a:cxnLst>
              <a:rect l="0" t="0" r="r" b="b"/>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a:p>
          </p:txBody>
        </p:sp>
        <p:sp>
          <p:nvSpPr>
            <p:cNvPr id="475" name="Freeform 343"/>
            <p:cNvSpPr>
              <a:spLocks/>
            </p:cNvSpPr>
            <p:nvPr/>
          </p:nvSpPr>
          <p:spPr bwMode="auto">
            <a:xfrm>
              <a:off x="4451" y="2882"/>
              <a:ext cx="23" cy="34"/>
            </a:xfrm>
            <a:custGeom>
              <a:avLst/>
              <a:gdLst/>
              <a:ahLst/>
              <a:cxnLst>
                <a:cxn ang="0">
                  <a:pos x="78" y="55"/>
                </a:cxn>
                <a:cxn ang="0">
                  <a:pos x="65" y="127"/>
                </a:cxn>
                <a:cxn ang="0">
                  <a:pos x="11" y="78"/>
                </a:cxn>
                <a:cxn ang="0">
                  <a:pos x="25" y="7"/>
                </a:cxn>
                <a:cxn ang="0">
                  <a:pos x="78" y="55"/>
                </a:cxn>
              </a:cxnLst>
              <a:rect l="0" t="0" r="r" b="b"/>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a:p>
          </p:txBody>
        </p:sp>
      </p:grpSp>
      <p:sp>
        <p:nvSpPr>
          <p:cNvPr id="488" name="Rounded Rectangle 487"/>
          <p:cNvSpPr/>
          <p:nvPr/>
        </p:nvSpPr>
        <p:spPr bwMode="auto">
          <a:xfrm>
            <a:off x="1676400" y="3620283"/>
            <a:ext cx="365760" cy="320040"/>
          </a:xfrm>
          <a:prstGeom prst="roundRect">
            <a:avLst/>
          </a:prstGeom>
          <a:solidFill>
            <a:schemeClr val="accent5"/>
          </a:solidFill>
          <a:ln w="38100" algn="ctr">
            <a:solidFill>
              <a:schemeClr val="accent1"/>
            </a:solidFill>
            <a:miter lim="800000"/>
            <a:headEnd/>
            <a:tailEnd/>
          </a:ln>
        </p:spPr>
        <p:txBody>
          <a:bodyPr wrap="none" rtlCol="0" anchor="ctr"/>
          <a:lstStyle/>
          <a:p>
            <a:pPr algn="ctr"/>
            <a:r>
              <a:rPr lang="en-US" sz="1400" dirty="0" smtClean="0"/>
              <a:t>VM</a:t>
            </a:r>
            <a:endParaRPr lang="en-US" sz="1400" dirty="0"/>
          </a:p>
        </p:txBody>
      </p:sp>
      <p:sp>
        <p:nvSpPr>
          <p:cNvPr id="489" name="Rounded Rectangle 488"/>
          <p:cNvSpPr/>
          <p:nvPr/>
        </p:nvSpPr>
        <p:spPr bwMode="auto">
          <a:xfrm>
            <a:off x="2194560" y="3620283"/>
            <a:ext cx="365760" cy="320040"/>
          </a:xfrm>
          <a:prstGeom prst="roundRect">
            <a:avLst/>
          </a:prstGeom>
          <a:solidFill>
            <a:schemeClr val="accent5"/>
          </a:solidFill>
          <a:ln w="38100" algn="ctr">
            <a:solidFill>
              <a:schemeClr val="accent1"/>
            </a:solidFill>
            <a:miter lim="800000"/>
            <a:headEnd/>
            <a:tailEnd/>
          </a:ln>
        </p:spPr>
        <p:txBody>
          <a:bodyPr wrap="none" rtlCol="0" anchor="ctr"/>
          <a:lstStyle/>
          <a:p>
            <a:pPr algn="ctr"/>
            <a:r>
              <a:rPr lang="en-US" sz="1400" dirty="0" smtClean="0"/>
              <a:t>VM</a:t>
            </a:r>
            <a:endParaRPr lang="en-US" sz="1400" dirty="0"/>
          </a:p>
        </p:txBody>
      </p:sp>
      <p:grpSp>
        <p:nvGrpSpPr>
          <p:cNvPr id="18" name="Group 3851"/>
          <p:cNvGrpSpPr>
            <a:grpSpLocks/>
          </p:cNvGrpSpPr>
          <p:nvPr/>
        </p:nvGrpSpPr>
        <p:grpSpPr bwMode="auto">
          <a:xfrm>
            <a:off x="1212257" y="2620914"/>
            <a:ext cx="734403" cy="576580"/>
            <a:chOff x="2575" y="2064"/>
            <a:chExt cx="737" cy="579"/>
          </a:xfrm>
        </p:grpSpPr>
        <p:sp>
          <p:nvSpPr>
            <p:cNvPr id="491" name="Freeform 3664"/>
            <p:cNvSpPr>
              <a:spLocks/>
            </p:cNvSpPr>
            <p:nvPr/>
          </p:nvSpPr>
          <p:spPr bwMode="auto">
            <a:xfrm>
              <a:off x="2940" y="2322"/>
              <a:ext cx="372" cy="321"/>
            </a:xfrm>
            <a:custGeom>
              <a:avLst/>
              <a:gdLst/>
              <a:ahLst/>
              <a:cxnLst>
                <a:cxn ang="0">
                  <a:pos x="0" y="265"/>
                </a:cxn>
                <a:cxn ang="0">
                  <a:pos x="0" y="321"/>
                </a:cxn>
                <a:cxn ang="0">
                  <a:pos x="372" y="55"/>
                </a:cxn>
                <a:cxn ang="0">
                  <a:pos x="372" y="0"/>
                </a:cxn>
                <a:cxn ang="0">
                  <a:pos x="0" y="265"/>
                </a:cxn>
              </a:cxnLst>
              <a:rect l="0" t="0" r="r" b="b"/>
              <a:pathLst>
                <a:path w="372" h="321">
                  <a:moveTo>
                    <a:pt x="0" y="265"/>
                  </a:moveTo>
                  <a:lnTo>
                    <a:pt x="0" y="321"/>
                  </a:lnTo>
                  <a:lnTo>
                    <a:pt x="372" y="55"/>
                  </a:lnTo>
                  <a:lnTo>
                    <a:pt x="372" y="0"/>
                  </a:lnTo>
                  <a:lnTo>
                    <a:pt x="0" y="265"/>
                  </a:lnTo>
                  <a:close/>
                </a:path>
              </a:pathLst>
            </a:custGeom>
            <a:solidFill>
              <a:srgbClr val="98989B"/>
            </a:solidFill>
            <a:ln w="9525" cap="flat" cmpd="sng">
              <a:noFill/>
              <a:prstDash val="solid"/>
              <a:round/>
              <a:headEnd type="none" w="med" len="med"/>
              <a:tailEnd type="none" w="med" len="med"/>
            </a:ln>
            <a:effectLst/>
          </p:spPr>
          <p:txBody>
            <a:bodyPr/>
            <a:lstStyle/>
            <a:p>
              <a:endParaRPr lang="en-US"/>
            </a:p>
          </p:txBody>
        </p:sp>
        <p:sp>
          <p:nvSpPr>
            <p:cNvPr id="492" name="Freeform 3665"/>
            <p:cNvSpPr>
              <a:spLocks/>
            </p:cNvSpPr>
            <p:nvPr/>
          </p:nvSpPr>
          <p:spPr bwMode="auto">
            <a:xfrm>
              <a:off x="2575" y="2064"/>
              <a:ext cx="737" cy="523"/>
            </a:xfrm>
            <a:custGeom>
              <a:avLst/>
              <a:gdLst/>
              <a:ahLst/>
              <a:cxnLst>
                <a:cxn ang="0">
                  <a:pos x="0" y="265"/>
                </a:cxn>
                <a:cxn ang="0">
                  <a:pos x="365" y="523"/>
                </a:cxn>
                <a:cxn ang="0">
                  <a:pos x="737" y="258"/>
                </a:cxn>
                <a:cxn ang="0">
                  <a:pos x="373" y="0"/>
                </a:cxn>
                <a:cxn ang="0">
                  <a:pos x="0" y="265"/>
                </a:cxn>
              </a:cxnLst>
              <a:rect l="0" t="0" r="r" b="b"/>
              <a:pathLst>
                <a:path w="737" h="523">
                  <a:moveTo>
                    <a:pt x="0" y="265"/>
                  </a:moveTo>
                  <a:lnTo>
                    <a:pt x="365" y="523"/>
                  </a:lnTo>
                  <a:lnTo>
                    <a:pt x="737" y="258"/>
                  </a:lnTo>
                  <a:lnTo>
                    <a:pt x="373" y="0"/>
                  </a:lnTo>
                  <a:lnTo>
                    <a:pt x="0" y="265"/>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493" name="Freeform 3666"/>
            <p:cNvSpPr>
              <a:spLocks/>
            </p:cNvSpPr>
            <p:nvPr/>
          </p:nvSpPr>
          <p:spPr bwMode="auto">
            <a:xfrm>
              <a:off x="2575" y="2329"/>
              <a:ext cx="365" cy="314"/>
            </a:xfrm>
            <a:custGeom>
              <a:avLst/>
              <a:gdLst/>
              <a:ahLst/>
              <a:cxnLst>
                <a:cxn ang="0">
                  <a:pos x="365" y="314"/>
                </a:cxn>
                <a:cxn ang="0">
                  <a:pos x="0" y="56"/>
                </a:cxn>
                <a:cxn ang="0">
                  <a:pos x="0" y="0"/>
                </a:cxn>
                <a:cxn ang="0">
                  <a:pos x="365" y="258"/>
                </a:cxn>
                <a:cxn ang="0">
                  <a:pos x="365" y="314"/>
                </a:cxn>
              </a:cxnLst>
              <a:rect l="0" t="0" r="r" b="b"/>
              <a:pathLst>
                <a:path w="365" h="314">
                  <a:moveTo>
                    <a:pt x="365" y="314"/>
                  </a:moveTo>
                  <a:lnTo>
                    <a:pt x="0" y="56"/>
                  </a:lnTo>
                  <a:lnTo>
                    <a:pt x="0" y="0"/>
                  </a:lnTo>
                  <a:lnTo>
                    <a:pt x="365" y="258"/>
                  </a:lnTo>
                  <a:lnTo>
                    <a:pt x="365" y="314"/>
                  </a:lnTo>
                  <a:close/>
                </a:path>
              </a:pathLst>
            </a:custGeom>
            <a:solidFill>
              <a:srgbClr val="717073"/>
            </a:solidFill>
            <a:ln w="9525" cap="flat" cmpd="sng">
              <a:noFill/>
              <a:prstDash val="solid"/>
              <a:round/>
              <a:headEnd type="none" w="med" len="med"/>
              <a:tailEnd type="none" w="med" len="med"/>
            </a:ln>
            <a:effectLst/>
          </p:spPr>
          <p:txBody>
            <a:bodyPr/>
            <a:lstStyle/>
            <a:p>
              <a:endParaRPr lang="en-US"/>
            </a:p>
          </p:txBody>
        </p:sp>
        <p:sp>
          <p:nvSpPr>
            <p:cNvPr id="494" name="Freeform 3667"/>
            <p:cNvSpPr>
              <a:spLocks/>
            </p:cNvSpPr>
            <p:nvPr/>
          </p:nvSpPr>
          <p:spPr bwMode="auto">
            <a:xfrm>
              <a:off x="2694" y="2448"/>
              <a:ext cx="9" cy="16"/>
            </a:xfrm>
            <a:custGeom>
              <a:avLst/>
              <a:gdLst/>
              <a:ahLst/>
              <a:cxnLst>
                <a:cxn ang="0">
                  <a:pos x="2" y="11"/>
                </a:cxn>
                <a:cxn ang="0">
                  <a:pos x="2" y="12"/>
                </a:cxn>
                <a:cxn ang="0">
                  <a:pos x="7" y="16"/>
                </a:cxn>
                <a:cxn ang="0">
                  <a:pos x="7" y="15"/>
                </a:cxn>
                <a:cxn ang="0">
                  <a:pos x="9" y="16"/>
                </a:cxn>
                <a:cxn ang="0">
                  <a:pos x="9" y="7"/>
                </a:cxn>
                <a:cxn ang="0">
                  <a:pos x="0" y="0"/>
                </a:cxn>
                <a:cxn ang="0">
                  <a:pos x="0" y="10"/>
                </a:cxn>
                <a:cxn ang="0">
                  <a:pos x="2" y="11"/>
                </a:cxn>
              </a:cxnLst>
              <a:rect l="0" t="0" r="r" b="b"/>
              <a:pathLst>
                <a:path w="9" h="16">
                  <a:moveTo>
                    <a:pt x="2" y="11"/>
                  </a:moveTo>
                  <a:lnTo>
                    <a:pt x="2" y="12"/>
                  </a:lnTo>
                  <a:lnTo>
                    <a:pt x="7" y="16"/>
                  </a:lnTo>
                  <a:lnTo>
                    <a:pt x="7" y="15"/>
                  </a:lnTo>
                  <a:lnTo>
                    <a:pt x="9" y="16"/>
                  </a:lnTo>
                  <a:lnTo>
                    <a:pt x="9" y="7"/>
                  </a:lnTo>
                  <a:lnTo>
                    <a:pt x="0" y="0"/>
                  </a:lnTo>
                  <a:lnTo>
                    <a:pt x="0" y="10"/>
                  </a:lnTo>
                  <a:lnTo>
                    <a:pt x="2" y="11"/>
                  </a:lnTo>
                  <a:close/>
                </a:path>
              </a:pathLst>
            </a:custGeom>
            <a:solidFill>
              <a:srgbClr val="98989B"/>
            </a:solidFill>
            <a:ln w="9525">
              <a:noFill/>
              <a:round/>
              <a:headEnd/>
              <a:tailEnd/>
            </a:ln>
          </p:spPr>
          <p:txBody>
            <a:bodyPr/>
            <a:lstStyle/>
            <a:p>
              <a:endParaRPr lang="en-US"/>
            </a:p>
          </p:txBody>
        </p:sp>
        <p:sp>
          <p:nvSpPr>
            <p:cNvPr id="495" name="Freeform 3668"/>
            <p:cNvSpPr>
              <a:spLocks/>
            </p:cNvSpPr>
            <p:nvPr/>
          </p:nvSpPr>
          <p:spPr bwMode="auto">
            <a:xfrm>
              <a:off x="2720" y="2464"/>
              <a:ext cx="9" cy="16"/>
            </a:xfrm>
            <a:custGeom>
              <a:avLst/>
              <a:gdLst/>
              <a:ahLst/>
              <a:cxnLst>
                <a:cxn ang="0">
                  <a:pos x="2" y="11"/>
                </a:cxn>
                <a:cxn ang="0">
                  <a:pos x="2" y="12"/>
                </a:cxn>
                <a:cxn ang="0">
                  <a:pos x="7" y="16"/>
                </a:cxn>
                <a:cxn ang="0">
                  <a:pos x="7" y="15"/>
                </a:cxn>
                <a:cxn ang="0">
                  <a:pos x="9" y="16"/>
                </a:cxn>
                <a:cxn ang="0">
                  <a:pos x="9" y="7"/>
                </a:cxn>
                <a:cxn ang="0">
                  <a:pos x="0" y="0"/>
                </a:cxn>
                <a:cxn ang="0">
                  <a:pos x="0" y="10"/>
                </a:cxn>
                <a:cxn ang="0">
                  <a:pos x="2" y="11"/>
                </a:cxn>
              </a:cxnLst>
              <a:rect l="0" t="0" r="r" b="b"/>
              <a:pathLst>
                <a:path w="9" h="16">
                  <a:moveTo>
                    <a:pt x="2" y="11"/>
                  </a:moveTo>
                  <a:lnTo>
                    <a:pt x="2" y="12"/>
                  </a:lnTo>
                  <a:lnTo>
                    <a:pt x="7" y="16"/>
                  </a:lnTo>
                  <a:lnTo>
                    <a:pt x="7" y="15"/>
                  </a:lnTo>
                  <a:lnTo>
                    <a:pt x="9" y="16"/>
                  </a:lnTo>
                  <a:lnTo>
                    <a:pt x="9" y="7"/>
                  </a:lnTo>
                  <a:lnTo>
                    <a:pt x="0" y="0"/>
                  </a:lnTo>
                  <a:lnTo>
                    <a:pt x="0" y="10"/>
                  </a:lnTo>
                  <a:lnTo>
                    <a:pt x="2" y="11"/>
                  </a:lnTo>
                  <a:close/>
                </a:path>
              </a:pathLst>
            </a:custGeom>
            <a:solidFill>
              <a:srgbClr val="98989B"/>
            </a:solidFill>
            <a:ln w="9525">
              <a:noFill/>
              <a:round/>
              <a:headEnd/>
              <a:tailEnd/>
            </a:ln>
          </p:spPr>
          <p:txBody>
            <a:bodyPr/>
            <a:lstStyle/>
            <a:p>
              <a:endParaRPr lang="en-US"/>
            </a:p>
          </p:txBody>
        </p:sp>
        <p:sp>
          <p:nvSpPr>
            <p:cNvPr id="496" name="Freeform 3669"/>
            <p:cNvSpPr>
              <a:spLocks/>
            </p:cNvSpPr>
            <p:nvPr/>
          </p:nvSpPr>
          <p:spPr bwMode="auto">
            <a:xfrm>
              <a:off x="2731" y="2472"/>
              <a:ext cx="9" cy="16"/>
            </a:xfrm>
            <a:custGeom>
              <a:avLst/>
              <a:gdLst/>
              <a:ahLst/>
              <a:cxnLst>
                <a:cxn ang="0">
                  <a:pos x="2" y="11"/>
                </a:cxn>
                <a:cxn ang="0">
                  <a:pos x="2" y="12"/>
                </a:cxn>
                <a:cxn ang="0">
                  <a:pos x="7" y="16"/>
                </a:cxn>
                <a:cxn ang="0">
                  <a:pos x="7" y="15"/>
                </a:cxn>
                <a:cxn ang="0">
                  <a:pos x="9" y="16"/>
                </a:cxn>
                <a:cxn ang="0">
                  <a:pos x="9" y="7"/>
                </a:cxn>
                <a:cxn ang="0">
                  <a:pos x="0" y="0"/>
                </a:cxn>
                <a:cxn ang="0">
                  <a:pos x="0" y="10"/>
                </a:cxn>
                <a:cxn ang="0">
                  <a:pos x="2" y="11"/>
                </a:cxn>
              </a:cxnLst>
              <a:rect l="0" t="0" r="r" b="b"/>
              <a:pathLst>
                <a:path w="9" h="16">
                  <a:moveTo>
                    <a:pt x="2" y="11"/>
                  </a:moveTo>
                  <a:lnTo>
                    <a:pt x="2" y="12"/>
                  </a:lnTo>
                  <a:lnTo>
                    <a:pt x="7" y="16"/>
                  </a:lnTo>
                  <a:lnTo>
                    <a:pt x="7" y="15"/>
                  </a:lnTo>
                  <a:lnTo>
                    <a:pt x="9" y="16"/>
                  </a:lnTo>
                  <a:lnTo>
                    <a:pt x="9" y="7"/>
                  </a:lnTo>
                  <a:lnTo>
                    <a:pt x="0" y="0"/>
                  </a:lnTo>
                  <a:lnTo>
                    <a:pt x="0" y="10"/>
                  </a:lnTo>
                  <a:lnTo>
                    <a:pt x="2" y="11"/>
                  </a:lnTo>
                  <a:close/>
                </a:path>
              </a:pathLst>
            </a:custGeom>
            <a:solidFill>
              <a:srgbClr val="98989B"/>
            </a:solidFill>
            <a:ln w="9525">
              <a:noFill/>
              <a:round/>
              <a:headEnd/>
              <a:tailEnd/>
            </a:ln>
          </p:spPr>
          <p:txBody>
            <a:bodyPr/>
            <a:lstStyle/>
            <a:p>
              <a:endParaRPr lang="en-US"/>
            </a:p>
          </p:txBody>
        </p:sp>
        <p:sp>
          <p:nvSpPr>
            <p:cNvPr id="497" name="Freeform 3670"/>
            <p:cNvSpPr>
              <a:spLocks/>
            </p:cNvSpPr>
            <p:nvPr/>
          </p:nvSpPr>
          <p:spPr bwMode="auto">
            <a:xfrm>
              <a:off x="2742" y="2480"/>
              <a:ext cx="9" cy="17"/>
            </a:xfrm>
            <a:custGeom>
              <a:avLst/>
              <a:gdLst/>
              <a:ahLst/>
              <a:cxnLst>
                <a:cxn ang="0">
                  <a:pos x="2" y="11"/>
                </a:cxn>
                <a:cxn ang="0">
                  <a:pos x="2" y="12"/>
                </a:cxn>
                <a:cxn ang="0">
                  <a:pos x="7" y="16"/>
                </a:cxn>
                <a:cxn ang="0">
                  <a:pos x="7" y="15"/>
                </a:cxn>
                <a:cxn ang="0">
                  <a:pos x="9" y="17"/>
                </a:cxn>
                <a:cxn ang="0">
                  <a:pos x="9" y="7"/>
                </a:cxn>
                <a:cxn ang="0">
                  <a:pos x="0" y="0"/>
                </a:cxn>
                <a:cxn ang="0">
                  <a:pos x="0" y="10"/>
                </a:cxn>
                <a:cxn ang="0">
                  <a:pos x="2" y="11"/>
                </a:cxn>
              </a:cxnLst>
              <a:rect l="0" t="0" r="r" b="b"/>
              <a:pathLst>
                <a:path w="9" h="17">
                  <a:moveTo>
                    <a:pt x="2" y="11"/>
                  </a:moveTo>
                  <a:lnTo>
                    <a:pt x="2" y="12"/>
                  </a:lnTo>
                  <a:lnTo>
                    <a:pt x="7" y="16"/>
                  </a:lnTo>
                  <a:lnTo>
                    <a:pt x="7" y="15"/>
                  </a:lnTo>
                  <a:lnTo>
                    <a:pt x="9" y="17"/>
                  </a:lnTo>
                  <a:lnTo>
                    <a:pt x="9" y="7"/>
                  </a:lnTo>
                  <a:lnTo>
                    <a:pt x="0" y="0"/>
                  </a:lnTo>
                  <a:lnTo>
                    <a:pt x="0" y="10"/>
                  </a:lnTo>
                  <a:lnTo>
                    <a:pt x="2" y="11"/>
                  </a:lnTo>
                  <a:close/>
                </a:path>
              </a:pathLst>
            </a:custGeom>
            <a:solidFill>
              <a:srgbClr val="98989B"/>
            </a:solidFill>
            <a:ln w="9525">
              <a:noFill/>
              <a:round/>
              <a:headEnd/>
              <a:tailEnd/>
            </a:ln>
          </p:spPr>
          <p:txBody>
            <a:bodyPr/>
            <a:lstStyle/>
            <a:p>
              <a:endParaRPr lang="en-US"/>
            </a:p>
          </p:txBody>
        </p:sp>
        <p:sp>
          <p:nvSpPr>
            <p:cNvPr id="498" name="Freeform 3671"/>
            <p:cNvSpPr>
              <a:spLocks/>
            </p:cNvSpPr>
            <p:nvPr/>
          </p:nvSpPr>
          <p:spPr bwMode="auto">
            <a:xfrm>
              <a:off x="2754" y="2489"/>
              <a:ext cx="9" cy="15"/>
            </a:xfrm>
            <a:custGeom>
              <a:avLst/>
              <a:gdLst/>
              <a:ahLst/>
              <a:cxnLst>
                <a:cxn ang="0">
                  <a:pos x="2" y="10"/>
                </a:cxn>
                <a:cxn ang="0">
                  <a:pos x="2" y="11"/>
                </a:cxn>
                <a:cxn ang="0">
                  <a:pos x="7" y="15"/>
                </a:cxn>
                <a:cxn ang="0">
                  <a:pos x="7" y="14"/>
                </a:cxn>
                <a:cxn ang="0">
                  <a:pos x="9" y="15"/>
                </a:cxn>
                <a:cxn ang="0">
                  <a:pos x="9" y="6"/>
                </a:cxn>
                <a:cxn ang="0">
                  <a:pos x="0" y="0"/>
                </a:cxn>
                <a:cxn ang="0">
                  <a:pos x="0" y="9"/>
                </a:cxn>
                <a:cxn ang="0">
                  <a:pos x="2" y="10"/>
                </a:cxn>
              </a:cxnLst>
              <a:rect l="0" t="0" r="r" b="b"/>
              <a:pathLst>
                <a:path w="9" h="15">
                  <a:moveTo>
                    <a:pt x="2" y="10"/>
                  </a:moveTo>
                  <a:lnTo>
                    <a:pt x="2" y="11"/>
                  </a:lnTo>
                  <a:lnTo>
                    <a:pt x="7" y="15"/>
                  </a:lnTo>
                  <a:lnTo>
                    <a:pt x="7" y="14"/>
                  </a:lnTo>
                  <a:lnTo>
                    <a:pt x="9" y="15"/>
                  </a:lnTo>
                  <a:lnTo>
                    <a:pt x="9" y="6"/>
                  </a:lnTo>
                  <a:lnTo>
                    <a:pt x="0" y="0"/>
                  </a:lnTo>
                  <a:lnTo>
                    <a:pt x="0" y="9"/>
                  </a:lnTo>
                  <a:lnTo>
                    <a:pt x="2" y="10"/>
                  </a:lnTo>
                  <a:close/>
                </a:path>
              </a:pathLst>
            </a:custGeom>
            <a:solidFill>
              <a:srgbClr val="98989B"/>
            </a:solidFill>
            <a:ln w="9525">
              <a:noFill/>
              <a:round/>
              <a:headEnd/>
              <a:tailEnd/>
            </a:ln>
          </p:spPr>
          <p:txBody>
            <a:bodyPr/>
            <a:lstStyle/>
            <a:p>
              <a:endParaRPr lang="en-US"/>
            </a:p>
          </p:txBody>
        </p:sp>
        <p:sp>
          <p:nvSpPr>
            <p:cNvPr id="499" name="Freeform 3672"/>
            <p:cNvSpPr>
              <a:spLocks/>
            </p:cNvSpPr>
            <p:nvPr/>
          </p:nvSpPr>
          <p:spPr bwMode="auto">
            <a:xfrm>
              <a:off x="2771" y="2501"/>
              <a:ext cx="9" cy="16"/>
            </a:xfrm>
            <a:custGeom>
              <a:avLst/>
              <a:gdLst/>
              <a:ahLst/>
              <a:cxnLst>
                <a:cxn ang="0">
                  <a:pos x="2" y="10"/>
                </a:cxn>
                <a:cxn ang="0">
                  <a:pos x="2" y="12"/>
                </a:cxn>
                <a:cxn ang="0">
                  <a:pos x="7" y="15"/>
                </a:cxn>
                <a:cxn ang="0">
                  <a:pos x="7" y="14"/>
                </a:cxn>
                <a:cxn ang="0">
                  <a:pos x="9" y="16"/>
                </a:cxn>
                <a:cxn ang="0">
                  <a:pos x="9" y="6"/>
                </a:cxn>
                <a:cxn ang="0">
                  <a:pos x="0" y="0"/>
                </a:cxn>
                <a:cxn ang="0">
                  <a:pos x="0" y="9"/>
                </a:cxn>
                <a:cxn ang="0">
                  <a:pos x="2" y="10"/>
                </a:cxn>
              </a:cxnLst>
              <a:rect l="0" t="0" r="r" b="b"/>
              <a:pathLst>
                <a:path w="9" h="16">
                  <a:moveTo>
                    <a:pt x="2" y="10"/>
                  </a:moveTo>
                  <a:lnTo>
                    <a:pt x="2" y="12"/>
                  </a:lnTo>
                  <a:lnTo>
                    <a:pt x="7" y="15"/>
                  </a:lnTo>
                  <a:lnTo>
                    <a:pt x="7" y="14"/>
                  </a:lnTo>
                  <a:lnTo>
                    <a:pt x="9" y="16"/>
                  </a:lnTo>
                  <a:lnTo>
                    <a:pt x="9" y="6"/>
                  </a:lnTo>
                  <a:lnTo>
                    <a:pt x="0" y="0"/>
                  </a:lnTo>
                  <a:lnTo>
                    <a:pt x="0" y="9"/>
                  </a:lnTo>
                  <a:lnTo>
                    <a:pt x="2" y="10"/>
                  </a:lnTo>
                  <a:close/>
                </a:path>
              </a:pathLst>
            </a:custGeom>
            <a:solidFill>
              <a:srgbClr val="98989B"/>
            </a:solidFill>
            <a:ln w="9525">
              <a:noFill/>
              <a:round/>
              <a:headEnd/>
              <a:tailEnd/>
            </a:ln>
          </p:spPr>
          <p:txBody>
            <a:bodyPr/>
            <a:lstStyle/>
            <a:p>
              <a:endParaRPr lang="en-US"/>
            </a:p>
          </p:txBody>
        </p:sp>
        <p:sp>
          <p:nvSpPr>
            <p:cNvPr id="500" name="Freeform 3673"/>
            <p:cNvSpPr>
              <a:spLocks/>
            </p:cNvSpPr>
            <p:nvPr/>
          </p:nvSpPr>
          <p:spPr bwMode="auto">
            <a:xfrm>
              <a:off x="2783" y="2509"/>
              <a:ext cx="9" cy="16"/>
            </a:xfrm>
            <a:custGeom>
              <a:avLst/>
              <a:gdLst/>
              <a:ahLst/>
              <a:cxnLst>
                <a:cxn ang="0">
                  <a:pos x="1" y="11"/>
                </a:cxn>
                <a:cxn ang="0">
                  <a:pos x="1" y="12"/>
                </a:cxn>
                <a:cxn ang="0">
                  <a:pos x="6" y="15"/>
                </a:cxn>
                <a:cxn ang="0">
                  <a:pos x="6" y="14"/>
                </a:cxn>
                <a:cxn ang="0">
                  <a:pos x="9" y="16"/>
                </a:cxn>
                <a:cxn ang="0">
                  <a:pos x="9" y="6"/>
                </a:cxn>
                <a:cxn ang="0">
                  <a:pos x="0" y="0"/>
                </a:cxn>
                <a:cxn ang="0">
                  <a:pos x="0" y="9"/>
                </a:cxn>
                <a:cxn ang="0">
                  <a:pos x="1" y="11"/>
                </a:cxn>
              </a:cxnLst>
              <a:rect l="0" t="0" r="r" b="b"/>
              <a:pathLst>
                <a:path w="9" h="16">
                  <a:moveTo>
                    <a:pt x="1" y="11"/>
                  </a:moveTo>
                  <a:lnTo>
                    <a:pt x="1" y="12"/>
                  </a:lnTo>
                  <a:lnTo>
                    <a:pt x="6" y="15"/>
                  </a:lnTo>
                  <a:lnTo>
                    <a:pt x="6" y="14"/>
                  </a:lnTo>
                  <a:lnTo>
                    <a:pt x="9" y="16"/>
                  </a:lnTo>
                  <a:lnTo>
                    <a:pt x="9" y="6"/>
                  </a:lnTo>
                  <a:lnTo>
                    <a:pt x="0" y="0"/>
                  </a:lnTo>
                  <a:lnTo>
                    <a:pt x="0" y="9"/>
                  </a:lnTo>
                  <a:lnTo>
                    <a:pt x="1" y="11"/>
                  </a:lnTo>
                  <a:close/>
                </a:path>
              </a:pathLst>
            </a:custGeom>
            <a:solidFill>
              <a:srgbClr val="98989B"/>
            </a:solidFill>
            <a:ln w="9525">
              <a:noFill/>
              <a:round/>
              <a:headEnd/>
              <a:tailEnd/>
            </a:ln>
          </p:spPr>
          <p:txBody>
            <a:bodyPr/>
            <a:lstStyle/>
            <a:p>
              <a:endParaRPr lang="en-US"/>
            </a:p>
          </p:txBody>
        </p:sp>
        <p:sp>
          <p:nvSpPr>
            <p:cNvPr id="501" name="Freeform 3674"/>
            <p:cNvSpPr>
              <a:spLocks/>
            </p:cNvSpPr>
            <p:nvPr/>
          </p:nvSpPr>
          <p:spPr bwMode="auto">
            <a:xfrm>
              <a:off x="2794" y="2517"/>
              <a:ext cx="9" cy="16"/>
            </a:xfrm>
            <a:custGeom>
              <a:avLst/>
              <a:gdLst/>
              <a:ahLst/>
              <a:cxnLst>
                <a:cxn ang="0">
                  <a:pos x="2" y="11"/>
                </a:cxn>
                <a:cxn ang="0">
                  <a:pos x="2" y="12"/>
                </a:cxn>
                <a:cxn ang="0">
                  <a:pos x="7" y="15"/>
                </a:cxn>
                <a:cxn ang="0">
                  <a:pos x="7" y="14"/>
                </a:cxn>
                <a:cxn ang="0">
                  <a:pos x="9" y="16"/>
                </a:cxn>
                <a:cxn ang="0">
                  <a:pos x="9" y="7"/>
                </a:cxn>
                <a:cxn ang="0">
                  <a:pos x="0" y="0"/>
                </a:cxn>
                <a:cxn ang="0">
                  <a:pos x="0" y="9"/>
                </a:cxn>
                <a:cxn ang="0">
                  <a:pos x="2" y="11"/>
                </a:cxn>
              </a:cxnLst>
              <a:rect l="0" t="0" r="r" b="b"/>
              <a:pathLst>
                <a:path w="9" h="16">
                  <a:moveTo>
                    <a:pt x="2" y="11"/>
                  </a:moveTo>
                  <a:lnTo>
                    <a:pt x="2" y="12"/>
                  </a:lnTo>
                  <a:lnTo>
                    <a:pt x="7" y="15"/>
                  </a:lnTo>
                  <a:lnTo>
                    <a:pt x="7" y="14"/>
                  </a:lnTo>
                  <a:lnTo>
                    <a:pt x="9" y="16"/>
                  </a:lnTo>
                  <a:lnTo>
                    <a:pt x="9" y="7"/>
                  </a:lnTo>
                  <a:lnTo>
                    <a:pt x="0" y="0"/>
                  </a:lnTo>
                  <a:lnTo>
                    <a:pt x="0" y="9"/>
                  </a:lnTo>
                  <a:lnTo>
                    <a:pt x="2" y="11"/>
                  </a:lnTo>
                  <a:close/>
                </a:path>
              </a:pathLst>
            </a:custGeom>
            <a:solidFill>
              <a:srgbClr val="98989B"/>
            </a:solidFill>
            <a:ln w="9525">
              <a:noFill/>
              <a:round/>
              <a:headEnd/>
              <a:tailEnd/>
            </a:ln>
          </p:spPr>
          <p:txBody>
            <a:bodyPr/>
            <a:lstStyle/>
            <a:p>
              <a:endParaRPr lang="en-US"/>
            </a:p>
          </p:txBody>
        </p:sp>
        <p:sp>
          <p:nvSpPr>
            <p:cNvPr id="502" name="Freeform 3675"/>
            <p:cNvSpPr>
              <a:spLocks/>
            </p:cNvSpPr>
            <p:nvPr/>
          </p:nvSpPr>
          <p:spPr bwMode="auto">
            <a:xfrm>
              <a:off x="2806" y="2525"/>
              <a:ext cx="9" cy="16"/>
            </a:xfrm>
            <a:custGeom>
              <a:avLst/>
              <a:gdLst/>
              <a:ahLst/>
              <a:cxnLst>
                <a:cxn ang="0">
                  <a:pos x="2" y="11"/>
                </a:cxn>
                <a:cxn ang="0">
                  <a:pos x="2" y="12"/>
                </a:cxn>
                <a:cxn ang="0">
                  <a:pos x="7" y="15"/>
                </a:cxn>
                <a:cxn ang="0">
                  <a:pos x="7" y="14"/>
                </a:cxn>
                <a:cxn ang="0">
                  <a:pos x="9" y="16"/>
                </a:cxn>
                <a:cxn ang="0">
                  <a:pos x="9" y="6"/>
                </a:cxn>
                <a:cxn ang="0">
                  <a:pos x="0" y="0"/>
                </a:cxn>
                <a:cxn ang="0">
                  <a:pos x="0" y="9"/>
                </a:cxn>
                <a:cxn ang="0">
                  <a:pos x="2" y="11"/>
                </a:cxn>
              </a:cxnLst>
              <a:rect l="0" t="0" r="r" b="b"/>
              <a:pathLst>
                <a:path w="9" h="16">
                  <a:moveTo>
                    <a:pt x="2" y="11"/>
                  </a:moveTo>
                  <a:lnTo>
                    <a:pt x="2" y="12"/>
                  </a:lnTo>
                  <a:lnTo>
                    <a:pt x="7" y="15"/>
                  </a:lnTo>
                  <a:lnTo>
                    <a:pt x="7" y="14"/>
                  </a:lnTo>
                  <a:lnTo>
                    <a:pt x="9" y="16"/>
                  </a:lnTo>
                  <a:lnTo>
                    <a:pt x="9" y="6"/>
                  </a:lnTo>
                  <a:lnTo>
                    <a:pt x="0" y="0"/>
                  </a:lnTo>
                  <a:lnTo>
                    <a:pt x="0" y="9"/>
                  </a:lnTo>
                  <a:lnTo>
                    <a:pt x="2" y="11"/>
                  </a:lnTo>
                  <a:close/>
                </a:path>
              </a:pathLst>
            </a:custGeom>
            <a:solidFill>
              <a:srgbClr val="98989B"/>
            </a:solidFill>
            <a:ln w="9525">
              <a:noFill/>
              <a:round/>
              <a:headEnd/>
              <a:tailEnd/>
            </a:ln>
          </p:spPr>
          <p:txBody>
            <a:bodyPr/>
            <a:lstStyle/>
            <a:p>
              <a:endParaRPr lang="en-US"/>
            </a:p>
          </p:txBody>
        </p:sp>
        <p:sp>
          <p:nvSpPr>
            <p:cNvPr id="503" name="Freeform 3676"/>
            <p:cNvSpPr>
              <a:spLocks/>
            </p:cNvSpPr>
            <p:nvPr/>
          </p:nvSpPr>
          <p:spPr bwMode="auto">
            <a:xfrm>
              <a:off x="2805" y="2509"/>
              <a:ext cx="10" cy="16"/>
            </a:xfrm>
            <a:custGeom>
              <a:avLst/>
              <a:gdLst/>
              <a:ahLst/>
              <a:cxnLst>
                <a:cxn ang="0">
                  <a:pos x="8" y="6"/>
                </a:cxn>
                <a:cxn ang="0">
                  <a:pos x="8" y="5"/>
                </a:cxn>
                <a:cxn ang="0">
                  <a:pos x="3" y="1"/>
                </a:cxn>
                <a:cxn ang="0">
                  <a:pos x="3" y="2"/>
                </a:cxn>
                <a:cxn ang="0">
                  <a:pos x="0" y="0"/>
                </a:cxn>
                <a:cxn ang="0">
                  <a:pos x="0" y="10"/>
                </a:cxn>
                <a:cxn ang="0">
                  <a:pos x="10" y="16"/>
                </a:cxn>
                <a:cxn ang="0">
                  <a:pos x="10" y="7"/>
                </a:cxn>
                <a:cxn ang="0">
                  <a:pos x="8" y="6"/>
                </a:cxn>
              </a:cxnLst>
              <a:rect l="0" t="0" r="r" b="b"/>
              <a:pathLst>
                <a:path w="10" h="16">
                  <a:moveTo>
                    <a:pt x="8" y="6"/>
                  </a:moveTo>
                  <a:lnTo>
                    <a:pt x="8" y="5"/>
                  </a:lnTo>
                  <a:lnTo>
                    <a:pt x="3" y="1"/>
                  </a:lnTo>
                  <a:lnTo>
                    <a:pt x="3" y="2"/>
                  </a:lnTo>
                  <a:lnTo>
                    <a:pt x="0" y="0"/>
                  </a:lnTo>
                  <a:lnTo>
                    <a:pt x="0" y="10"/>
                  </a:lnTo>
                  <a:lnTo>
                    <a:pt x="10" y="16"/>
                  </a:lnTo>
                  <a:lnTo>
                    <a:pt x="10" y="7"/>
                  </a:lnTo>
                  <a:lnTo>
                    <a:pt x="8" y="6"/>
                  </a:lnTo>
                  <a:close/>
                </a:path>
              </a:pathLst>
            </a:custGeom>
            <a:solidFill>
              <a:srgbClr val="98989B"/>
            </a:solidFill>
            <a:ln w="9525">
              <a:noFill/>
              <a:round/>
              <a:headEnd/>
              <a:tailEnd/>
            </a:ln>
          </p:spPr>
          <p:txBody>
            <a:bodyPr/>
            <a:lstStyle/>
            <a:p>
              <a:endParaRPr lang="en-US"/>
            </a:p>
          </p:txBody>
        </p:sp>
        <p:sp>
          <p:nvSpPr>
            <p:cNvPr id="504" name="Freeform 3677"/>
            <p:cNvSpPr>
              <a:spLocks/>
            </p:cNvSpPr>
            <p:nvPr/>
          </p:nvSpPr>
          <p:spPr bwMode="auto">
            <a:xfrm>
              <a:off x="2794" y="2501"/>
              <a:ext cx="9" cy="16"/>
            </a:xfrm>
            <a:custGeom>
              <a:avLst/>
              <a:gdLst/>
              <a:ahLst/>
              <a:cxnLst>
                <a:cxn ang="0">
                  <a:pos x="7" y="5"/>
                </a:cxn>
                <a:cxn ang="0">
                  <a:pos x="7" y="4"/>
                </a:cxn>
                <a:cxn ang="0">
                  <a:pos x="3" y="1"/>
                </a:cxn>
                <a:cxn ang="0">
                  <a:pos x="3" y="2"/>
                </a:cxn>
                <a:cxn ang="0">
                  <a:pos x="0" y="0"/>
                </a:cxn>
                <a:cxn ang="0">
                  <a:pos x="0" y="10"/>
                </a:cxn>
                <a:cxn ang="0">
                  <a:pos x="9" y="16"/>
                </a:cxn>
                <a:cxn ang="0">
                  <a:pos x="9" y="7"/>
                </a:cxn>
                <a:cxn ang="0">
                  <a:pos x="7" y="5"/>
                </a:cxn>
              </a:cxnLst>
              <a:rect l="0" t="0" r="r" b="b"/>
              <a:pathLst>
                <a:path w="9" h="16">
                  <a:moveTo>
                    <a:pt x="7" y="5"/>
                  </a:moveTo>
                  <a:lnTo>
                    <a:pt x="7" y="4"/>
                  </a:lnTo>
                  <a:lnTo>
                    <a:pt x="3" y="1"/>
                  </a:lnTo>
                  <a:lnTo>
                    <a:pt x="3" y="2"/>
                  </a:lnTo>
                  <a:lnTo>
                    <a:pt x="0" y="0"/>
                  </a:lnTo>
                  <a:lnTo>
                    <a:pt x="0" y="10"/>
                  </a:lnTo>
                  <a:lnTo>
                    <a:pt x="9" y="16"/>
                  </a:lnTo>
                  <a:lnTo>
                    <a:pt x="9" y="7"/>
                  </a:lnTo>
                  <a:lnTo>
                    <a:pt x="7" y="5"/>
                  </a:lnTo>
                  <a:close/>
                </a:path>
              </a:pathLst>
            </a:custGeom>
            <a:solidFill>
              <a:srgbClr val="98989B"/>
            </a:solidFill>
            <a:ln w="9525">
              <a:noFill/>
              <a:round/>
              <a:headEnd/>
              <a:tailEnd/>
            </a:ln>
          </p:spPr>
          <p:txBody>
            <a:bodyPr/>
            <a:lstStyle/>
            <a:p>
              <a:endParaRPr lang="en-US"/>
            </a:p>
          </p:txBody>
        </p:sp>
        <p:sp>
          <p:nvSpPr>
            <p:cNvPr id="505" name="Freeform 3678"/>
            <p:cNvSpPr>
              <a:spLocks/>
            </p:cNvSpPr>
            <p:nvPr/>
          </p:nvSpPr>
          <p:spPr bwMode="auto">
            <a:xfrm>
              <a:off x="2783" y="2493"/>
              <a:ext cx="9" cy="16"/>
            </a:xfrm>
            <a:custGeom>
              <a:avLst/>
              <a:gdLst/>
              <a:ahLst/>
              <a:cxnLst>
                <a:cxn ang="0">
                  <a:pos x="7" y="5"/>
                </a:cxn>
                <a:cxn ang="0">
                  <a:pos x="7" y="4"/>
                </a:cxn>
                <a:cxn ang="0">
                  <a:pos x="2" y="1"/>
                </a:cxn>
                <a:cxn ang="0">
                  <a:pos x="2" y="2"/>
                </a:cxn>
                <a:cxn ang="0">
                  <a:pos x="0" y="0"/>
                </a:cxn>
                <a:cxn ang="0">
                  <a:pos x="0" y="10"/>
                </a:cxn>
                <a:cxn ang="0">
                  <a:pos x="9" y="16"/>
                </a:cxn>
                <a:cxn ang="0">
                  <a:pos x="9" y="7"/>
                </a:cxn>
                <a:cxn ang="0">
                  <a:pos x="7" y="5"/>
                </a:cxn>
              </a:cxnLst>
              <a:rect l="0" t="0" r="r" b="b"/>
              <a:pathLst>
                <a:path w="9" h="16">
                  <a:moveTo>
                    <a:pt x="7" y="5"/>
                  </a:moveTo>
                  <a:lnTo>
                    <a:pt x="7" y="4"/>
                  </a:lnTo>
                  <a:lnTo>
                    <a:pt x="2" y="1"/>
                  </a:lnTo>
                  <a:lnTo>
                    <a:pt x="2" y="2"/>
                  </a:lnTo>
                  <a:lnTo>
                    <a:pt x="0" y="0"/>
                  </a:lnTo>
                  <a:lnTo>
                    <a:pt x="0" y="10"/>
                  </a:lnTo>
                  <a:lnTo>
                    <a:pt x="9" y="16"/>
                  </a:lnTo>
                  <a:lnTo>
                    <a:pt x="9" y="7"/>
                  </a:lnTo>
                  <a:lnTo>
                    <a:pt x="7" y="5"/>
                  </a:lnTo>
                  <a:close/>
                </a:path>
              </a:pathLst>
            </a:custGeom>
            <a:solidFill>
              <a:srgbClr val="98989B"/>
            </a:solidFill>
            <a:ln w="9525">
              <a:noFill/>
              <a:round/>
              <a:headEnd/>
              <a:tailEnd/>
            </a:ln>
          </p:spPr>
          <p:txBody>
            <a:bodyPr/>
            <a:lstStyle/>
            <a:p>
              <a:endParaRPr lang="en-US"/>
            </a:p>
          </p:txBody>
        </p:sp>
        <p:sp>
          <p:nvSpPr>
            <p:cNvPr id="506" name="Freeform 3679"/>
            <p:cNvSpPr>
              <a:spLocks/>
            </p:cNvSpPr>
            <p:nvPr/>
          </p:nvSpPr>
          <p:spPr bwMode="auto">
            <a:xfrm>
              <a:off x="2771" y="2485"/>
              <a:ext cx="9" cy="16"/>
            </a:xfrm>
            <a:custGeom>
              <a:avLst/>
              <a:gdLst/>
              <a:ahLst/>
              <a:cxnLst>
                <a:cxn ang="0">
                  <a:pos x="7" y="5"/>
                </a:cxn>
                <a:cxn ang="0">
                  <a:pos x="7" y="4"/>
                </a:cxn>
                <a:cxn ang="0">
                  <a:pos x="2" y="1"/>
                </a:cxn>
                <a:cxn ang="0">
                  <a:pos x="2" y="2"/>
                </a:cxn>
                <a:cxn ang="0">
                  <a:pos x="0" y="0"/>
                </a:cxn>
                <a:cxn ang="0">
                  <a:pos x="0" y="9"/>
                </a:cxn>
                <a:cxn ang="0">
                  <a:pos x="9" y="16"/>
                </a:cxn>
                <a:cxn ang="0">
                  <a:pos x="9" y="7"/>
                </a:cxn>
                <a:cxn ang="0">
                  <a:pos x="7" y="5"/>
                </a:cxn>
              </a:cxnLst>
              <a:rect l="0" t="0" r="r" b="b"/>
              <a:pathLst>
                <a:path w="9" h="16">
                  <a:moveTo>
                    <a:pt x="7" y="5"/>
                  </a:moveTo>
                  <a:lnTo>
                    <a:pt x="7" y="4"/>
                  </a:lnTo>
                  <a:lnTo>
                    <a:pt x="2" y="1"/>
                  </a:lnTo>
                  <a:lnTo>
                    <a:pt x="2" y="2"/>
                  </a:lnTo>
                  <a:lnTo>
                    <a:pt x="0" y="0"/>
                  </a:lnTo>
                  <a:lnTo>
                    <a:pt x="0" y="9"/>
                  </a:lnTo>
                  <a:lnTo>
                    <a:pt x="9" y="16"/>
                  </a:lnTo>
                  <a:lnTo>
                    <a:pt x="9" y="7"/>
                  </a:lnTo>
                  <a:lnTo>
                    <a:pt x="7" y="5"/>
                  </a:lnTo>
                  <a:close/>
                </a:path>
              </a:pathLst>
            </a:custGeom>
            <a:solidFill>
              <a:srgbClr val="98989B"/>
            </a:solidFill>
            <a:ln w="9525">
              <a:noFill/>
              <a:round/>
              <a:headEnd/>
              <a:tailEnd/>
            </a:ln>
          </p:spPr>
          <p:txBody>
            <a:bodyPr/>
            <a:lstStyle/>
            <a:p>
              <a:endParaRPr lang="en-US"/>
            </a:p>
          </p:txBody>
        </p:sp>
        <p:sp>
          <p:nvSpPr>
            <p:cNvPr id="507" name="Freeform 3680"/>
            <p:cNvSpPr>
              <a:spLocks/>
            </p:cNvSpPr>
            <p:nvPr/>
          </p:nvSpPr>
          <p:spPr bwMode="auto">
            <a:xfrm>
              <a:off x="2754" y="2473"/>
              <a:ext cx="9" cy="16"/>
            </a:xfrm>
            <a:custGeom>
              <a:avLst/>
              <a:gdLst/>
              <a:ahLst/>
              <a:cxnLst>
                <a:cxn ang="0">
                  <a:pos x="7" y="5"/>
                </a:cxn>
                <a:cxn ang="0">
                  <a:pos x="7" y="4"/>
                </a:cxn>
                <a:cxn ang="0">
                  <a:pos x="2" y="0"/>
                </a:cxn>
                <a:cxn ang="0">
                  <a:pos x="2" y="1"/>
                </a:cxn>
                <a:cxn ang="0">
                  <a:pos x="0" y="0"/>
                </a:cxn>
                <a:cxn ang="0">
                  <a:pos x="0" y="9"/>
                </a:cxn>
                <a:cxn ang="0">
                  <a:pos x="9" y="16"/>
                </a:cxn>
                <a:cxn ang="0">
                  <a:pos x="9" y="6"/>
                </a:cxn>
                <a:cxn ang="0">
                  <a:pos x="7" y="5"/>
                </a:cxn>
              </a:cxnLst>
              <a:rect l="0" t="0" r="r" b="b"/>
              <a:pathLst>
                <a:path w="9" h="16">
                  <a:moveTo>
                    <a:pt x="7" y="5"/>
                  </a:moveTo>
                  <a:lnTo>
                    <a:pt x="7" y="4"/>
                  </a:lnTo>
                  <a:lnTo>
                    <a:pt x="2" y="0"/>
                  </a:lnTo>
                  <a:lnTo>
                    <a:pt x="2" y="1"/>
                  </a:lnTo>
                  <a:lnTo>
                    <a:pt x="0" y="0"/>
                  </a:lnTo>
                  <a:lnTo>
                    <a:pt x="0" y="9"/>
                  </a:lnTo>
                  <a:lnTo>
                    <a:pt x="9" y="16"/>
                  </a:lnTo>
                  <a:lnTo>
                    <a:pt x="9" y="6"/>
                  </a:lnTo>
                  <a:lnTo>
                    <a:pt x="7" y="5"/>
                  </a:lnTo>
                  <a:close/>
                </a:path>
              </a:pathLst>
            </a:custGeom>
            <a:solidFill>
              <a:srgbClr val="98989B"/>
            </a:solidFill>
            <a:ln w="9525">
              <a:noFill/>
              <a:round/>
              <a:headEnd/>
              <a:tailEnd/>
            </a:ln>
          </p:spPr>
          <p:txBody>
            <a:bodyPr/>
            <a:lstStyle/>
            <a:p>
              <a:endParaRPr lang="en-US"/>
            </a:p>
          </p:txBody>
        </p:sp>
        <p:sp>
          <p:nvSpPr>
            <p:cNvPr id="508" name="Freeform 3681"/>
            <p:cNvSpPr>
              <a:spLocks/>
            </p:cNvSpPr>
            <p:nvPr/>
          </p:nvSpPr>
          <p:spPr bwMode="auto">
            <a:xfrm>
              <a:off x="2743" y="2465"/>
              <a:ext cx="9" cy="16"/>
            </a:xfrm>
            <a:custGeom>
              <a:avLst/>
              <a:gdLst/>
              <a:ahLst/>
              <a:cxnLst>
                <a:cxn ang="0">
                  <a:pos x="7" y="5"/>
                </a:cxn>
                <a:cxn ang="0">
                  <a:pos x="7" y="4"/>
                </a:cxn>
                <a:cxn ang="0">
                  <a:pos x="2" y="0"/>
                </a:cxn>
                <a:cxn ang="0">
                  <a:pos x="2" y="2"/>
                </a:cxn>
                <a:cxn ang="0">
                  <a:pos x="0" y="0"/>
                </a:cxn>
                <a:cxn ang="0">
                  <a:pos x="0" y="9"/>
                </a:cxn>
                <a:cxn ang="0">
                  <a:pos x="9" y="16"/>
                </a:cxn>
                <a:cxn ang="0">
                  <a:pos x="9" y="6"/>
                </a:cxn>
                <a:cxn ang="0">
                  <a:pos x="7" y="5"/>
                </a:cxn>
              </a:cxnLst>
              <a:rect l="0" t="0" r="r" b="b"/>
              <a:pathLst>
                <a:path w="9" h="16">
                  <a:moveTo>
                    <a:pt x="7" y="5"/>
                  </a:moveTo>
                  <a:lnTo>
                    <a:pt x="7" y="4"/>
                  </a:lnTo>
                  <a:lnTo>
                    <a:pt x="2" y="0"/>
                  </a:lnTo>
                  <a:lnTo>
                    <a:pt x="2" y="2"/>
                  </a:lnTo>
                  <a:lnTo>
                    <a:pt x="0" y="0"/>
                  </a:lnTo>
                  <a:lnTo>
                    <a:pt x="0" y="9"/>
                  </a:lnTo>
                  <a:lnTo>
                    <a:pt x="9" y="16"/>
                  </a:lnTo>
                  <a:lnTo>
                    <a:pt x="9" y="6"/>
                  </a:lnTo>
                  <a:lnTo>
                    <a:pt x="7" y="5"/>
                  </a:lnTo>
                  <a:close/>
                </a:path>
              </a:pathLst>
            </a:custGeom>
            <a:solidFill>
              <a:srgbClr val="98989B"/>
            </a:solidFill>
            <a:ln w="9525">
              <a:noFill/>
              <a:round/>
              <a:headEnd/>
              <a:tailEnd/>
            </a:ln>
          </p:spPr>
          <p:txBody>
            <a:bodyPr/>
            <a:lstStyle/>
            <a:p>
              <a:endParaRPr lang="en-US"/>
            </a:p>
          </p:txBody>
        </p:sp>
        <p:sp>
          <p:nvSpPr>
            <p:cNvPr id="509" name="Freeform 3682"/>
            <p:cNvSpPr>
              <a:spLocks/>
            </p:cNvSpPr>
            <p:nvPr/>
          </p:nvSpPr>
          <p:spPr bwMode="auto">
            <a:xfrm>
              <a:off x="2731" y="2457"/>
              <a:ext cx="9" cy="16"/>
            </a:xfrm>
            <a:custGeom>
              <a:avLst/>
              <a:gdLst/>
              <a:ahLst/>
              <a:cxnLst>
                <a:cxn ang="0">
                  <a:pos x="7" y="5"/>
                </a:cxn>
                <a:cxn ang="0">
                  <a:pos x="7" y="4"/>
                </a:cxn>
                <a:cxn ang="0">
                  <a:pos x="2" y="0"/>
                </a:cxn>
                <a:cxn ang="0">
                  <a:pos x="2" y="1"/>
                </a:cxn>
                <a:cxn ang="0">
                  <a:pos x="0" y="0"/>
                </a:cxn>
                <a:cxn ang="0">
                  <a:pos x="0" y="9"/>
                </a:cxn>
                <a:cxn ang="0">
                  <a:pos x="9" y="16"/>
                </a:cxn>
                <a:cxn ang="0">
                  <a:pos x="9" y="6"/>
                </a:cxn>
                <a:cxn ang="0">
                  <a:pos x="7" y="5"/>
                </a:cxn>
              </a:cxnLst>
              <a:rect l="0" t="0" r="r" b="b"/>
              <a:pathLst>
                <a:path w="9" h="16">
                  <a:moveTo>
                    <a:pt x="7" y="5"/>
                  </a:moveTo>
                  <a:lnTo>
                    <a:pt x="7" y="4"/>
                  </a:lnTo>
                  <a:lnTo>
                    <a:pt x="2" y="0"/>
                  </a:lnTo>
                  <a:lnTo>
                    <a:pt x="2" y="1"/>
                  </a:lnTo>
                  <a:lnTo>
                    <a:pt x="0" y="0"/>
                  </a:lnTo>
                  <a:lnTo>
                    <a:pt x="0" y="9"/>
                  </a:lnTo>
                  <a:lnTo>
                    <a:pt x="9" y="16"/>
                  </a:lnTo>
                  <a:lnTo>
                    <a:pt x="9" y="6"/>
                  </a:lnTo>
                  <a:lnTo>
                    <a:pt x="7" y="5"/>
                  </a:lnTo>
                  <a:close/>
                </a:path>
              </a:pathLst>
            </a:custGeom>
            <a:solidFill>
              <a:srgbClr val="98989B"/>
            </a:solidFill>
            <a:ln w="9525">
              <a:noFill/>
              <a:round/>
              <a:headEnd/>
              <a:tailEnd/>
            </a:ln>
          </p:spPr>
          <p:txBody>
            <a:bodyPr/>
            <a:lstStyle/>
            <a:p>
              <a:endParaRPr lang="en-US"/>
            </a:p>
          </p:txBody>
        </p:sp>
        <p:sp>
          <p:nvSpPr>
            <p:cNvPr id="510" name="Freeform 3683"/>
            <p:cNvSpPr>
              <a:spLocks/>
            </p:cNvSpPr>
            <p:nvPr/>
          </p:nvSpPr>
          <p:spPr bwMode="auto">
            <a:xfrm>
              <a:off x="2720" y="2449"/>
              <a:ext cx="9" cy="15"/>
            </a:xfrm>
            <a:custGeom>
              <a:avLst/>
              <a:gdLst/>
              <a:ahLst/>
              <a:cxnLst>
                <a:cxn ang="0">
                  <a:pos x="7" y="5"/>
                </a:cxn>
                <a:cxn ang="0">
                  <a:pos x="7" y="4"/>
                </a:cxn>
                <a:cxn ang="0">
                  <a:pos x="2" y="0"/>
                </a:cxn>
                <a:cxn ang="0">
                  <a:pos x="2" y="1"/>
                </a:cxn>
                <a:cxn ang="0">
                  <a:pos x="0" y="0"/>
                </a:cxn>
                <a:cxn ang="0">
                  <a:pos x="0" y="9"/>
                </a:cxn>
                <a:cxn ang="0">
                  <a:pos x="9" y="15"/>
                </a:cxn>
                <a:cxn ang="0">
                  <a:pos x="9" y="6"/>
                </a:cxn>
                <a:cxn ang="0">
                  <a:pos x="7" y="5"/>
                </a:cxn>
              </a:cxnLst>
              <a:rect l="0" t="0" r="r" b="b"/>
              <a:pathLst>
                <a:path w="9" h="15">
                  <a:moveTo>
                    <a:pt x="7" y="5"/>
                  </a:moveTo>
                  <a:lnTo>
                    <a:pt x="7" y="4"/>
                  </a:lnTo>
                  <a:lnTo>
                    <a:pt x="2" y="0"/>
                  </a:lnTo>
                  <a:lnTo>
                    <a:pt x="2" y="1"/>
                  </a:lnTo>
                  <a:lnTo>
                    <a:pt x="0" y="0"/>
                  </a:lnTo>
                  <a:lnTo>
                    <a:pt x="0" y="9"/>
                  </a:lnTo>
                  <a:lnTo>
                    <a:pt x="9" y="15"/>
                  </a:lnTo>
                  <a:lnTo>
                    <a:pt x="9" y="6"/>
                  </a:lnTo>
                  <a:lnTo>
                    <a:pt x="7" y="5"/>
                  </a:lnTo>
                  <a:close/>
                </a:path>
              </a:pathLst>
            </a:custGeom>
            <a:solidFill>
              <a:srgbClr val="98989B"/>
            </a:solidFill>
            <a:ln w="9525">
              <a:noFill/>
              <a:round/>
              <a:headEnd/>
              <a:tailEnd/>
            </a:ln>
          </p:spPr>
          <p:txBody>
            <a:bodyPr/>
            <a:lstStyle/>
            <a:p>
              <a:endParaRPr lang="en-US"/>
            </a:p>
          </p:txBody>
        </p:sp>
        <p:sp>
          <p:nvSpPr>
            <p:cNvPr id="511" name="Freeform 3684"/>
            <p:cNvSpPr>
              <a:spLocks/>
            </p:cNvSpPr>
            <p:nvPr/>
          </p:nvSpPr>
          <p:spPr bwMode="auto">
            <a:xfrm>
              <a:off x="2694" y="2433"/>
              <a:ext cx="9" cy="16"/>
            </a:xfrm>
            <a:custGeom>
              <a:avLst/>
              <a:gdLst/>
              <a:ahLst/>
              <a:cxnLst>
                <a:cxn ang="0">
                  <a:pos x="8" y="5"/>
                </a:cxn>
                <a:cxn ang="0">
                  <a:pos x="8" y="4"/>
                </a:cxn>
                <a:cxn ang="0">
                  <a:pos x="3" y="0"/>
                </a:cxn>
                <a:cxn ang="0">
                  <a:pos x="3" y="1"/>
                </a:cxn>
                <a:cxn ang="0">
                  <a:pos x="0" y="0"/>
                </a:cxn>
                <a:cxn ang="0">
                  <a:pos x="0" y="9"/>
                </a:cxn>
                <a:cxn ang="0">
                  <a:pos x="9" y="16"/>
                </a:cxn>
                <a:cxn ang="0">
                  <a:pos x="9" y="6"/>
                </a:cxn>
                <a:cxn ang="0">
                  <a:pos x="8" y="5"/>
                </a:cxn>
              </a:cxnLst>
              <a:rect l="0" t="0" r="r" b="b"/>
              <a:pathLst>
                <a:path w="9" h="16">
                  <a:moveTo>
                    <a:pt x="8" y="5"/>
                  </a:moveTo>
                  <a:lnTo>
                    <a:pt x="8" y="4"/>
                  </a:lnTo>
                  <a:lnTo>
                    <a:pt x="3" y="0"/>
                  </a:lnTo>
                  <a:lnTo>
                    <a:pt x="3" y="1"/>
                  </a:lnTo>
                  <a:lnTo>
                    <a:pt x="0" y="0"/>
                  </a:lnTo>
                  <a:lnTo>
                    <a:pt x="0" y="9"/>
                  </a:lnTo>
                  <a:lnTo>
                    <a:pt x="9" y="16"/>
                  </a:lnTo>
                  <a:lnTo>
                    <a:pt x="9" y="6"/>
                  </a:lnTo>
                  <a:lnTo>
                    <a:pt x="8" y="5"/>
                  </a:lnTo>
                  <a:close/>
                </a:path>
              </a:pathLst>
            </a:custGeom>
            <a:solidFill>
              <a:srgbClr val="98989B"/>
            </a:solidFill>
            <a:ln w="9525">
              <a:noFill/>
              <a:round/>
              <a:headEnd/>
              <a:tailEnd/>
            </a:ln>
          </p:spPr>
          <p:txBody>
            <a:bodyPr/>
            <a:lstStyle/>
            <a:p>
              <a:endParaRPr lang="en-US"/>
            </a:p>
          </p:txBody>
        </p:sp>
        <p:sp>
          <p:nvSpPr>
            <p:cNvPr id="512" name="Freeform 3685"/>
            <p:cNvSpPr>
              <a:spLocks/>
            </p:cNvSpPr>
            <p:nvPr/>
          </p:nvSpPr>
          <p:spPr bwMode="auto">
            <a:xfrm>
              <a:off x="2674" y="2425"/>
              <a:ext cx="8" cy="16"/>
            </a:xfrm>
            <a:custGeom>
              <a:avLst/>
              <a:gdLst/>
              <a:ahLst/>
              <a:cxnLst>
                <a:cxn ang="0">
                  <a:pos x="7" y="5"/>
                </a:cxn>
                <a:cxn ang="0">
                  <a:pos x="7" y="4"/>
                </a:cxn>
                <a:cxn ang="0">
                  <a:pos x="2" y="1"/>
                </a:cxn>
                <a:cxn ang="0">
                  <a:pos x="2" y="2"/>
                </a:cxn>
                <a:cxn ang="0">
                  <a:pos x="0" y="0"/>
                </a:cxn>
                <a:cxn ang="0">
                  <a:pos x="0" y="10"/>
                </a:cxn>
                <a:cxn ang="0">
                  <a:pos x="8" y="16"/>
                </a:cxn>
                <a:cxn ang="0">
                  <a:pos x="8" y="7"/>
                </a:cxn>
                <a:cxn ang="0">
                  <a:pos x="7" y="5"/>
                </a:cxn>
              </a:cxnLst>
              <a:rect l="0" t="0" r="r" b="b"/>
              <a:pathLst>
                <a:path w="8" h="16">
                  <a:moveTo>
                    <a:pt x="7" y="5"/>
                  </a:moveTo>
                  <a:lnTo>
                    <a:pt x="7" y="4"/>
                  </a:lnTo>
                  <a:lnTo>
                    <a:pt x="2" y="1"/>
                  </a:lnTo>
                  <a:lnTo>
                    <a:pt x="2" y="2"/>
                  </a:lnTo>
                  <a:lnTo>
                    <a:pt x="0" y="0"/>
                  </a:lnTo>
                  <a:lnTo>
                    <a:pt x="0" y="10"/>
                  </a:lnTo>
                  <a:lnTo>
                    <a:pt x="8" y="16"/>
                  </a:lnTo>
                  <a:lnTo>
                    <a:pt x="8" y="7"/>
                  </a:lnTo>
                  <a:lnTo>
                    <a:pt x="7" y="5"/>
                  </a:lnTo>
                  <a:close/>
                </a:path>
              </a:pathLst>
            </a:custGeom>
            <a:solidFill>
              <a:srgbClr val="98989B"/>
            </a:solidFill>
            <a:ln w="9525">
              <a:noFill/>
              <a:round/>
              <a:headEnd/>
              <a:tailEnd/>
            </a:ln>
          </p:spPr>
          <p:txBody>
            <a:bodyPr/>
            <a:lstStyle/>
            <a:p>
              <a:endParaRPr lang="en-US"/>
            </a:p>
          </p:txBody>
        </p:sp>
        <p:sp>
          <p:nvSpPr>
            <p:cNvPr id="513" name="Freeform 3686"/>
            <p:cNvSpPr>
              <a:spLocks/>
            </p:cNvSpPr>
            <p:nvPr/>
          </p:nvSpPr>
          <p:spPr bwMode="auto">
            <a:xfrm>
              <a:off x="2647" y="2416"/>
              <a:ext cx="16" cy="19"/>
            </a:xfrm>
            <a:custGeom>
              <a:avLst/>
              <a:gdLst/>
              <a:ahLst/>
              <a:cxnLst>
                <a:cxn ang="0">
                  <a:pos x="41" y="67"/>
                </a:cxn>
                <a:cxn ang="0">
                  <a:pos x="58" y="57"/>
                </a:cxn>
                <a:cxn ang="0">
                  <a:pos x="58" y="57"/>
                </a:cxn>
                <a:cxn ang="0">
                  <a:pos x="46" y="27"/>
                </a:cxn>
                <a:cxn ang="0">
                  <a:pos x="17" y="6"/>
                </a:cxn>
                <a:cxn ang="0">
                  <a:pos x="1" y="16"/>
                </a:cxn>
                <a:cxn ang="0">
                  <a:pos x="1" y="16"/>
                </a:cxn>
                <a:cxn ang="0">
                  <a:pos x="13" y="46"/>
                </a:cxn>
                <a:cxn ang="0">
                  <a:pos x="41" y="67"/>
                </a:cxn>
              </a:cxnLst>
              <a:rect l="0" t="0" r="r" b="b"/>
              <a:pathLst>
                <a:path w="59" h="73">
                  <a:moveTo>
                    <a:pt x="41" y="67"/>
                  </a:moveTo>
                  <a:cubicBezTo>
                    <a:pt x="49" y="73"/>
                    <a:pt x="56" y="69"/>
                    <a:pt x="58" y="57"/>
                  </a:cubicBezTo>
                  <a:cubicBezTo>
                    <a:pt x="58" y="57"/>
                    <a:pt x="58" y="57"/>
                    <a:pt x="58" y="57"/>
                  </a:cubicBezTo>
                  <a:cubicBezTo>
                    <a:pt x="59" y="46"/>
                    <a:pt x="54" y="33"/>
                    <a:pt x="46" y="27"/>
                  </a:cubicBezTo>
                  <a:cubicBezTo>
                    <a:pt x="17" y="6"/>
                    <a:pt x="17" y="6"/>
                    <a:pt x="17" y="6"/>
                  </a:cubicBezTo>
                  <a:cubicBezTo>
                    <a:pt x="10" y="0"/>
                    <a:pt x="2" y="5"/>
                    <a:pt x="1" y="16"/>
                  </a:cubicBezTo>
                  <a:cubicBezTo>
                    <a:pt x="1" y="16"/>
                    <a:pt x="1" y="16"/>
                    <a:pt x="1" y="16"/>
                  </a:cubicBezTo>
                  <a:cubicBezTo>
                    <a:pt x="0" y="27"/>
                    <a:pt x="5" y="41"/>
                    <a:pt x="13" y="46"/>
                  </a:cubicBezTo>
                  <a:lnTo>
                    <a:pt x="41" y="67"/>
                  </a:lnTo>
                  <a:close/>
                </a:path>
              </a:pathLst>
            </a:custGeom>
            <a:solidFill>
              <a:srgbClr val="98979B"/>
            </a:solidFill>
            <a:ln w="9525">
              <a:noFill/>
              <a:round/>
              <a:headEnd/>
              <a:tailEnd/>
            </a:ln>
          </p:spPr>
          <p:txBody>
            <a:bodyPr/>
            <a:lstStyle/>
            <a:p>
              <a:endParaRPr lang="en-US"/>
            </a:p>
          </p:txBody>
        </p:sp>
        <p:sp>
          <p:nvSpPr>
            <p:cNvPr id="514" name="Freeform 3687"/>
            <p:cNvSpPr>
              <a:spLocks/>
            </p:cNvSpPr>
            <p:nvPr/>
          </p:nvSpPr>
          <p:spPr bwMode="auto">
            <a:xfrm>
              <a:off x="2622" y="2399"/>
              <a:ext cx="16" cy="19"/>
            </a:xfrm>
            <a:custGeom>
              <a:avLst/>
              <a:gdLst/>
              <a:ahLst/>
              <a:cxnLst>
                <a:cxn ang="0">
                  <a:pos x="41" y="67"/>
                </a:cxn>
                <a:cxn ang="0">
                  <a:pos x="57" y="57"/>
                </a:cxn>
                <a:cxn ang="0">
                  <a:pos x="57" y="57"/>
                </a:cxn>
                <a:cxn ang="0">
                  <a:pos x="45" y="27"/>
                </a:cxn>
                <a:cxn ang="0">
                  <a:pos x="17" y="6"/>
                </a:cxn>
                <a:cxn ang="0">
                  <a:pos x="1" y="16"/>
                </a:cxn>
                <a:cxn ang="0">
                  <a:pos x="1" y="16"/>
                </a:cxn>
                <a:cxn ang="0">
                  <a:pos x="13" y="46"/>
                </a:cxn>
                <a:cxn ang="0">
                  <a:pos x="41" y="67"/>
                </a:cxn>
              </a:cxnLst>
              <a:rect l="0" t="0" r="r" b="b"/>
              <a:pathLst>
                <a:path w="59" h="73">
                  <a:moveTo>
                    <a:pt x="41" y="67"/>
                  </a:moveTo>
                  <a:cubicBezTo>
                    <a:pt x="49" y="73"/>
                    <a:pt x="56" y="68"/>
                    <a:pt x="57" y="57"/>
                  </a:cubicBezTo>
                  <a:cubicBezTo>
                    <a:pt x="57" y="57"/>
                    <a:pt x="57" y="57"/>
                    <a:pt x="57" y="57"/>
                  </a:cubicBezTo>
                  <a:cubicBezTo>
                    <a:pt x="59" y="46"/>
                    <a:pt x="53" y="32"/>
                    <a:pt x="45" y="27"/>
                  </a:cubicBezTo>
                  <a:cubicBezTo>
                    <a:pt x="17" y="6"/>
                    <a:pt x="17" y="6"/>
                    <a:pt x="17" y="6"/>
                  </a:cubicBezTo>
                  <a:cubicBezTo>
                    <a:pt x="9" y="0"/>
                    <a:pt x="2" y="5"/>
                    <a:pt x="1" y="16"/>
                  </a:cubicBezTo>
                  <a:cubicBezTo>
                    <a:pt x="1" y="16"/>
                    <a:pt x="1" y="16"/>
                    <a:pt x="1" y="16"/>
                  </a:cubicBezTo>
                  <a:cubicBezTo>
                    <a:pt x="0" y="27"/>
                    <a:pt x="5" y="41"/>
                    <a:pt x="13" y="46"/>
                  </a:cubicBezTo>
                  <a:lnTo>
                    <a:pt x="41" y="67"/>
                  </a:lnTo>
                  <a:close/>
                </a:path>
              </a:pathLst>
            </a:custGeom>
            <a:solidFill>
              <a:srgbClr val="98979B"/>
            </a:solidFill>
            <a:ln w="9525">
              <a:noFill/>
              <a:round/>
              <a:headEnd/>
              <a:tailEnd/>
            </a:ln>
          </p:spPr>
          <p:txBody>
            <a:bodyPr/>
            <a:lstStyle/>
            <a:p>
              <a:endParaRPr lang="en-US"/>
            </a:p>
          </p:txBody>
        </p:sp>
        <p:sp>
          <p:nvSpPr>
            <p:cNvPr id="515" name="Freeform 3688"/>
            <p:cNvSpPr>
              <a:spLocks/>
            </p:cNvSpPr>
            <p:nvPr/>
          </p:nvSpPr>
          <p:spPr bwMode="auto">
            <a:xfrm>
              <a:off x="2829" y="2543"/>
              <a:ext cx="15" cy="20"/>
            </a:xfrm>
            <a:custGeom>
              <a:avLst/>
              <a:gdLst/>
              <a:ahLst/>
              <a:cxnLst>
                <a:cxn ang="0">
                  <a:pos x="15" y="20"/>
                </a:cxn>
                <a:cxn ang="0">
                  <a:pos x="15" y="10"/>
                </a:cxn>
                <a:cxn ang="0">
                  <a:pos x="0" y="0"/>
                </a:cxn>
                <a:cxn ang="0">
                  <a:pos x="0" y="10"/>
                </a:cxn>
                <a:cxn ang="0">
                  <a:pos x="15" y="20"/>
                </a:cxn>
              </a:cxnLst>
              <a:rect l="0" t="0" r="r" b="b"/>
              <a:pathLst>
                <a:path w="15" h="20">
                  <a:moveTo>
                    <a:pt x="15" y="20"/>
                  </a:moveTo>
                  <a:lnTo>
                    <a:pt x="15" y="10"/>
                  </a:lnTo>
                  <a:lnTo>
                    <a:pt x="0" y="0"/>
                  </a:lnTo>
                  <a:lnTo>
                    <a:pt x="0" y="10"/>
                  </a:lnTo>
                  <a:lnTo>
                    <a:pt x="15" y="20"/>
                  </a:lnTo>
                  <a:close/>
                </a:path>
              </a:pathLst>
            </a:custGeom>
            <a:solidFill>
              <a:srgbClr val="98989B"/>
            </a:solidFill>
            <a:ln w="9525">
              <a:noFill/>
              <a:round/>
              <a:headEnd/>
              <a:tailEnd/>
            </a:ln>
          </p:spPr>
          <p:txBody>
            <a:bodyPr/>
            <a:lstStyle/>
            <a:p>
              <a:endParaRPr lang="en-US"/>
            </a:p>
          </p:txBody>
        </p:sp>
        <p:sp>
          <p:nvSpPr>
            <p:cNvPr id="516" name="Freeform 3689"/>
            <p:cNvSpPr>
              <a:spLocks/>
            </p:cNvSpPr>
            <p:nvPr/>
          </p:nvSpPr>
          <p:spPr bwMode="auto">
            <a:xfrm>
              <a:off x="2855" y="2562"/>
              <a:ext cx="15" cy="21"/>
            </a:xfrm>
            <a:custGeom>
              <a:avLst/>
              <a:gdLst/>
              <a:ahLst/>
              <a:cxnLst>
                <a:cxn ang="0">
                  <a:pos x="15" y="21"/>
                </a:cxn>
                <a:cxn ang="0">
                  <a:pos x="15" y="11"/>
                </a:cxn>
                <a:cxn ang="0">
                  <a:pos x="0" y="0"/>
                </a:cxn>
                <a:cxn ang="0">
                  <a:pos x="0" y="10"/>
                </a:cxn>
                <a:cxn ang="0">
                  <a:pos x="15" y="21"/>
                </a:cxn>
              </a:cxnLst>
              <a:rect l="0" t="0" r="r" b="b"/>
              <a:pathLst>
                <a:path w="15" h="21">
                  <a:moveTo>
                    <a:pt x="15" y="21"/>
                  </a:moveTo>
                  <a:lnTo>
                    <a:pt x="15" y="11"/>
                  </a:lnTo>
                  <a:lnTo>
                    <a:pt x="0" y="0"/>
                  </a:lnTo>
                  <a:lnTo>
                    <a:pt x="0" y="10"/>
                  </a:lnTo>
                  <a:lnTo>
                    <a:pt x="15" y="21"/>
                  </a:lnTo>
                  <a:close/>
                </a:path>
              </a:pathLst>
            </a:custGeom>
            <a:solidFill>
              <a:srgbClr val="98989B"/>
            </a:solidFill>
            <a:ln w="9525">
              <a:noFill/>
              <a:round/>
              <a:headEnd/>
              <a:tailEnd/>
            </a:ln>
          </p:spPr>
          <p:txBody>
            <a:bodyPr/>
            <a:lstStyle/>
            <a:p>
              <a:endParaRPr lang="en-US"/>
            </a:p>
          </p:txBody>
        </p:sp>
        <p:sp>
          <p:nvSpPr>
            <p:cNvPr id="517" name="Freeform 3690"/>
            <p:cNvSpPr>
              <a:spLocks/>
            </p:cNvSpPr>
            <p:nvPr/>
          </p:nvSpPr>
          <p:spPr bwMode="auto">
            <a:xfrm>
              <a:off x="2673" y="2437"/>
              <a:ext cx="10" cy="12"/>
            </a:xfrm>
            <a:custGeom>
              <a:avLst/>
              <a:gdLst/>
              <a:ahLst/>
              <a:cxnLst>
                <a:cxn ang="0">
                  <a:pos x="10" y="12"/>
                </a:cxn>
                <a:cxn ang="0">
                  <a:pos x="10" y="8"/>
                </a:cxn>
                <a:cxn ang="0">
                  <a:pos x="0" y="0"/>
                </a:cxn>
                <a:cxn ang="0">
                  <a:pos x="0" y="5"/>
                </a:cxn>
                <a:cxn ang="0">
                  <a:pos x="10" y="12"/>
                </a:cxn>
              </a:cxnLst>
              <a:rect l="0" t="0" r="r" b="b"/>
              <a:pathLst>
                <a:path w="10" h="12">
                  <a:moveTo>
                    <a:pt x="10" y="12"/>
                  </a:moveTo>
                  <a:lnTo>
                    <a:pt x="10" y="8"/>
                  </a:lnTo>
                  <a:lnTo>
                    <a:pt x="0" y="0"/>
                  </a:lnTo>
                  <a:lnTo>
                    <a:pt x="0" y="5"/>
                  </a:lnTo>
                  <a:lnTo>
                    <a:pt x="10" y="12"/>
                  </a:lnTo>
                  <a:close/>
                </a:path>
              </a:pathLst>
            </a:custGeom>
            <a:solidFill>
              <a:srgbClr val="98989B"/>
            </a:solidFill>
            <a:ln w="9525">
              <a:noFill/>
              <a:round/>
              <a:headEnd/>
              <a:tailEnd/>
            </a:ln>
          </p:spPr>
          <p:txBody>
            <a:bodyPr/>
            <a:lstStyle/>
            <a:p>
              <a:endParaRPr lang="en-US"/>
            </a:p>
          </p:txBody>
        </p:sp>
      </p:grpSp>
      <p:grpSp>
        <p:nvGrpSpPr>
          <p:cNvPr id="19" name="Group 334"/>
          <p:cNvGrpSpPr>
            <a:grpSpLocks/>
          </p:cNvGrpSpPr>
          <p:nvPr/>
        </p:nvGrpSpPr>
        <p:grpSpPr bwMode="auto">
          <a:xfrm>
            <a:off x="6839733" y="4482471"/>
            <a:ext cx="334064" cy="620712"/>
            <a:chOff x="4272" y="1872"/>
            <a:chExt cx="925" cy="1717"/>
          </a:xfrm>
        </p:grpSpPr>
        <p:sp>
          <p:nvSpPr>
            <p:cNvPr id="523" name="Freeform 335"/>
            <p:cNvSpPr>
              <a:spLocks/>
            </p:cNvSpPr>
            <p:nvPr/>
          </p:nvSpPr>
          <p:spPr bwMode="auto">
            <a:xfrm>
              <a:off x="4536" y="3062"/>
              <a:ext cx="637" cy="527"/>
            </a:xfrm>
            <a:custGeom>
              <a:avLst/>
              <a:gdLst/>
              <a:ahLst/>
              <a:cxnLst>
                <a:cxn ang="0">
                  <a:pos x="5799" y="0"/>
                </a:cxn>
                <a:cxn ang="0">
                  <a:pos x="0" y="4101"/>
                </a:cxn>
                <a:cxn ang="0">
                  <a:pos x="0" y="4798"/>
                </a:cxn>
                <a:cxn ang="0">
                  <a:pos x="5799" y="697"/>
                </a:cxn>
                <a:cxn ang="0">
                  <a:pos x="5799" y="0"/>
                </a:cxn>
              </a:cxnLst>
              <a:rect l="0" t="0" r="r" b="b"/>
              <a:pathLst>
                <a:path w="5799" h="4798">
                  <a:moveTo>
                    <a:pt x="5799" y="0"/>
                  </a:moveTo>
                  <a:lnTo>
                    <a:pt x="0" y="4101"/>
                  </a:lnTo>
                  <a:lnTo>
                    <a:pt x="0" y="4798"/>
                  </a:lnTo>
                  <a:lnTo>
                    <a:pt x="5799" y="697"/>
                  </a:lnTo>
                  <a:lnTo>
                    <a:pt x="5799" y="0"/>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524" name="Freeform 336"/>
            <p:cNvSpPr>
              <a:spLocks/>
            </p:cNvSpPr>
            <p:nvPr/>
          </p:nvSpPr>
          <p:spPr bwMode="auto">
            <a:xfrm>
              <a:off x="4296" y="3342"/>
              <a:ext cx="240" cy="247"/>
            </a:xfrm>
            <a:custGeom>
              <a:avLst/>
              <a:gdLst/>
              <a:ahLst/>
              <a:cxnLst>
                <a:cxn ang="0">
                  <a:pos x="2190" y="1550"/>
                </a:cxn>
                <a:cxn ang="0">
                  <a:pos x="0" y="0"/>
                </a:cxn>
                <a:cxn ang="0">
                  <a:pos x="0" y="699"/>
                </a:cxn>
                <a:cxn ang="0">
                  <a:pos x="2190" y="2247"/>
                </a:cxn>
                <a:cxn ang="0">
                  <a:pos x="2190" y="1550"/>
                </a:cxn>
              </a:cxnLst>
              <a:rect l="0" t="0" r="r" b="b"/>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lstStyle/>
            <a:p>
              <a:endParaRPr lang="en-US"/>
            </a:p>
          </p:txBody>
        </p:sp>
        <p:sp>
          <p:nvSpPr>
            <p:cNvPr id="525" name="Freeform 337"/>
            <p:cNvSpPr>
              <a:spLocks/>
            </p:cNvSpPr>
            <p:nvPr/>
          </p:nvSpPr>
          <p:spPr bwMode="auto">
            <a:xfrm>
              <a:off x="4525" y="2051"/>
              <a:ext cx="672" cy="1487"/>
            </a:xfrm>
            <a:custGeom>
              <a:avLst/>
              <a:gdLst/>
              <a:ahLst/>
              <a:cxnLst>
                <a:cxn ang="0">
                  <a:pos x="6116" y="0"/>
                </a:cxn>
                <a:cxn ang="0">
                  <a:pos x="0" y="4325"/>
                </a:cxn>
                <a:cxn ang="0">
                  <a:pos x="0" y="13550"/>
                </a:cxn>
                <a:cxn ang="0">
                  <a:pos x="6116" y="9225"/>
                </a:cxn>
                <a:cxn ang="0">
                  <a:pos x="6116" y="0"/>
                </a:cxn>
              </a:cxnLst>
              <a:rect l="0" t="0" r="r" b="b"/>
              <a:pathLst>
                <a:path w="6116" h="13550">
                  <a:moveTo>
                    <a:pt x="6116" y="0"/>
                  </a:moveTo>
                  <a:lnTo>
                    <a:pt x="0" y="4325"/>
                  </a:lnTo>
                  <a:lnTo>
                    <a:pt x="0" y="13550"/>
                  </a:lnTo>
                  <a:lnTo>
                    <a:pt x="6116" y="9225"/>
                  </a:lnTo>
                  <a:lnTo>
                    <a:pt x="6116" y="0"/>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526" name="Freeform 338"/>
            <p:cNvSpPr>
              <a:spLocks/>
            </p:cNvSpPr>
            <p:nvPr/>
          </p:nvSpPr>
          <p:spPr bwMode="auto">
            <a:xfrm>
              <a:off x="4272" y="2347"/>
              <a:ext cx="253" cy="1191"/>
            </a:xfrm>
            <a:custGeom>
              <a:avLst/>
              <a:gdLst/>
              <a:ahLst/>
              <a:cxnLst>
                <a:cxn ang="0">
                  <a:pos x="2308" y="1632"/>
                </a:cxn>
                <a:cxn ang="0">
                  <a:pos x="0" y="0"/>
                </a:cxn>
                <a:cxn ang="0">
                  <a:pos x="0" y="9224"/>
                </a:cxn>
                <a:cxn ang="0">
                  <a:pos x="2308" y="10857"/>
                </a:cxn>
                <a:cxn ang="0">
                  <a:pos x="2308" y="1632"/>
                </a:cxn>
              </a:cxnLst>
              <a:rect l="0" t="0" r="r" b="b"/>
              <a:pathLst>
                <a:path w="2308" h="10857">
                  <a:moveTo>
                    <a:pt x="2308" y="1632"/>
                  </a:moveTo>
                  <a:lnTo>
                    <a:pt x="0" y="0"/>
                  </a:lnTo>
                  <a:lnTo>
                    <a:pt x="0" y="9224"/>
                  </a:lnTo>
                  <a:lnTo>
                    <a:pt x="2308" y="10857"/>
                  </a:lnTo>
                  <a:lnTo>
                    <a:pt x="2308" y="1632"/>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527" name="Freeform 339"/>
            <p:cNvSpPr>
              <a:spLocks/>
            </p:cNvSpPr>
            <p:nvPr/>
          </p:nvSpPr>
          <p:spPr bwMode="auto">
            <a:xfrm>
              <a:off x="4272" y="1872"/>
              <a:ext cx="925" cy="654"/>
            </a:xfrm>
            <a:custGeom>
              <a:avLst/>
              <a:gdLst/>
              <a:ahLst/>
              <a:cxnLst>
                <a:cxn ang="0">
                  <a:pos x="8424" y="1632"/>
                </a:cxn>
                <a:cxn ang="0">
                  <a:pos x="2308" y="5957"/>
                </a:cxn>
                <a:cxn ang="0">
                  <a:pos x="0" y="4325"/>
                </a:cxn>
                <a:cxn ang="0">
                  <a:pos x="6116" y="0"/>
                </a:cxn>
                <a:cxn ang="0">
                  <a:pos x="8424" y="1632"/>
                </a:cxn>
              </a:cxnLst>
              <a:rect l="0" t="0" r="r" b="b"/>
              <a:pathLst>
                <a:path w="8424" h="5957">
                  <a:moveTo>
                    <a:pt x="8424" y="1632"/>
                  </a:moveTo>
                  <a:lnTo>
                    <a:pt x="2308" y="5957"/>
                  </a:lnTo>
                  <a:lnTo>
                    <a:pt x="0" y="4325"/>
                  </a:lnTo>
                  <a:lnTo>
                    <a:pt x="6116" y="0"/>
                  </a:lnTo>
                  <a:lnTo>
                    <a:pt x="8424" y="1632"/>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528" name="Freeform 340"/>
            <p:cNvSpPr>
              <a:spLocks noEditPoints="1"/>
            </p:cNvSpPr>
            <p:nvPr/>
          </p:nvSpPr>
          <p:spPr bwMode="auto">
            <a:xfrm>
              <a:off x="4297" y="2421"/>
              <a:ext cx="196" cy="1038"/>
            </a:xfrm>
            <a:custGeom>
              <a:avLst/>
              <a:gdLst/>
              <a:ahLst/>
              <a:cxnLst>
                <a:cxn ang="0">
                  <a:pos x="1091" y="8965"/>
                </a:cxn>
                <a:cxn ang="0">
                  <a:pos x="0" y="8192"/>
                </a:cxn>
                <a:cxn ang="0">
                  <a:pos x="0" y="6843"/>
                </a:cxn>
                <a:cxn ang="0">
                  <a:pos x="1091" y="7616"/>
                </a:cxn>
                <a:cxn ang="0">
                  <a:pos x="1091" y="8965"/>
                </a:cxn>
                <a:cxn ang="0">
                  <a:pos x="0" y="1342"/>
                </a:cxn>
                <a:cxn ang="0">
                  <a:pos x="0" y="5322"/>
                </a:cxn>
                <a:cxn ang="0">
                  <a:pos x="1091" y="6094"/>
                </a:cxn>
                <a:cxn ang="0">
                  <a:pos x="1091" y="2114"/>
                </a:cxn>
                <a:cxn ang="0">
                  <a:pos x="0" y="1342"/>
                </a:cxn>
                <a:cxn ang="0">
                  <a:pos x="1091" y="6283"/>
                </a:cxn>
                <a:cxn ang="0">
                  <a:pos x="0" y="5511"/>
                </a:cxn>
                <a:cxn ang="0">
                  <a:pos x="0" y="6657"/>
                </a:cxn>
                <a:cxn ang="0">
                  <a:pos x="1091" y="7427"/>
                </a:cxn>
                <a:cxn ang="0">
                  <a:pos x="1091" y="6283"/>
                </a:cxn>
                <a:cxn ang="0">
                  <a:pos x="0" y="0"/>
                </a:cxn>
                <a:cxn ang="0">
                  <a:pos x="0" y="529"/>
                </a:cxn>
                <a:cxn ang="0">
                  <a:pos x="1785" y="1795"/>
                </a:cxn>
                <a:cxn ang="0">
                  <a:pos x="1785" y="1264"/>
                </a:cxn>
                <a:cxn ang="0">
                  <a:pos x="0" y="0"/>
                </a:cxn>
                <a:cxn ang="0">
                  <a:pos x="1244" y="9073"/>
                </a:cxn>
                <a:cxn ang="0">
                  <a:pos x="1785" y="9456"/>
                </a:cxn>
                <a:cxn ang="0">
                  <a:pos x="1785" y="2608"/>
                </a:cxn>
                <a:cxn ang="0">
                  <a:pos x="1244" y="2223"/>
                </a:cxn>
                <a:cxn ang="0">
                  <a:pos x="1244" y="9073"/>
                </a:cxn>
                <a:cxn ang="0">
                  <a:pos x="0" y="1153"/>
                </a:cxn>
                <a:cxn ang="0">
                  <a:pos x="1785" y="2419"/>
                </a:cxn>
                <a:cxn ang="0">
                  <a:pos x="1785" y="1982"/>
                </a:cxn>
                <a:cxn ang="0">
                  <a:pos x="0" y="718"/>
                </a:cxn>
                <a:cxn ang="0">
                  <a:pos x="0" y="1153"/>
                </a:cxn>
              </a:cxnLst>
              <a:rect l="0" t="0" r="r" b="b"/>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lstStyle/>
            <a:p>
              <a:endParaRPr lang="en-US"/>
            </a:p>
          </p:txBody>
        </p:sp>
        <p:sp>
          <p:nvSpPr>
            <p:cNvPr id="529" name="Freeform 341"/>
            <p:cNvSpPr>
              <a:spLocks/>
            </p:cNvSpPr>
            <p:nvPr/>
          </p:nvSpPr>
          <p:spPr bwMode="auto">
            <a:xfrm>
              <a:off x="4451" y="2765"/>
              <a:ext cx="23" cy="35"/>
            </a:xfrm>
            <a:custGeom>
              <a:avLst/>
              <a:gdLst/>
              <a:ahLst/>
              <a:cxnLst>
                <a:cxn ang="0">
                  <a:pos x="78" y="55"/>
                </a:cxn>
                <a:cxn ang="0">
                  <a:pos x="65" y="127"/>
                </a:cxn>
                <a:cxn ang="0">
                  <a:pos x="11" y="78"/>
                </a:cxn>
                <a:cxn ang="0">
                  <a:pos x="25" y="6"/>
                </a:cxn>
                <a:cxn ang="0">
                  <a:pos x="78" y="55"/>
                </a:cxn>
              </a:cxnLst>
              <a:rect l="0" t="0" r="r" b="b"/>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lstStyle/>
            <a:p>
              <a:endParaRPr lang="en-US"/>
            </a:p>
          </p:txBody>
        </p:sp>
        <p:sp>
          <p:nvSpPr>
            <p:cNvPr id="530" name="Freeform 342"/>
            <p:cNvSpPr>
              <a:spLocks/>
            </p:cNvSpPr>
            <p:nvPr/>
          </p:nvSpPr>
          <p:spPr bwMode="auto">
            <a:xfrm>
              <a:off x="4451" y="2824"/>
              <a:ext cx="23" cy="34"/>
            </a:xfrm>
            <a:custGeom>
              <a:avLst/>
              <a:gdLst/>
              <a:ahLst/>
              <a:cxnLst>
                <a:cxn ang="0">
                  <a:pos x="78" y="55"/>
                </a:cxn>
                <a:cxn ang="0">
                  <a:pos x="65" y="126"/>
                </a:cxn>
                <a:cxn ang="0">
                  <a:pos x="11" y="78"/>
                </a:cxn>
                <a:cxn ang="0">
                  <a:pos x="25" y="7"/>
                </a:cxn>
                <a:cxn ang="0">
                  <a:pos x="78" y="55"/>
                </a:cxn>
              </a:cxnLst>
              <a:rect l="0" t="0" r="r" b="b"/>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a:p>
          </p:txBody>
        </p:sp>
        <p:sp>
          <p:nvSpPr>
            <p:cNvPr id="531" name="Freeform 343"/>
            <p:cNvSpPr>
              <a:spLocks/>
            </p:cNvSpPr>
            <p:nvPr/>
          </p:nvSpPr>
          <p:spPr bwMode="auto">
            <a:xfrm>
              <a:off x="4451" y="2882"/>
              <a:ext cx="23" cy="34"/>
            </a:xfrm>
            <a:custGeom>
              <a:avLst/>
              <a:gdLst/>
              <a:ahLst/>
              <a:cxnLst>
                <a:cxn ang="0">
                  <a:pos x="78" y="55"/>
                </a:cxn>
                <a:cxn ang="0">
                  <a:pos x="65" y="127"/>
                </a:cxn>
                <a:cxn ang="0">
                  <a:pos x="11" y="78"/>
                </a:cxn>
                <a:cxn ang="0">
                  <a:pos x="25" y="7"/>
                </a:cxn>
                <a:cxn ang="0">
                  <a:pos x="78" y="55"/>
                </a:cxn>
              </a:cxnLst>
              <a:rect l="0" t="0" r="r" b="b"/>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a:p>
          </p:txBody>
        </p:sp>
      </p:grpSp>
      <p:grpSp>
        <p:nvGrpSpPr>
          <p:cNvPr id="20" name="Group 334"/>
          <p:cNvGrpSpPr>
            <a:grpSpLocks/>
          </p:cNvGrpSpPr>
          <p:nvPr/>
        </p:nvGrpSpPr>
        <p:grpSpPr bwMode="auto">
          <a:xfrm>
            <a:off x="7430283" y="4482471"/>
            <a:ext cx="334064" cy="620712"/>
            <a:chOff x="4272" y="1872"/>
            <a:chExt cx="925" cy="1717"/>
          </a:xfrm>
        </p:grpSpPr>
        <p:sp>
          <p:nvSpPr>
            <p:cNvPr id="533" name="Freeform 335"/>
            <p:cNvSpPr>
              <a:spLocks/>
            </p:cNvSpPr>
            <p:nvPr/>
          </p:nvSpPr>
          <p:spPr bwMode="auto">
            <a:xfrm>
              <a:off x="4536" y="3062"/>
              <a:ext cx="637" cy="527"/>
            </a:xfrm>
            <a:custGeom>
              <a:avLst/>
              <a:gdLst/>
              <a:ahLst/>
              <a:cxnLst>
                <a:cxn ang="0">
                  <a:pos x="5799" y="0"/>
                </a:cxn>
                <a:cxn ang="0">
                  <a:pos x="0" y="4101"/>
                </a:cxn>
                <a:cxn ang="0">
                  <a:pos x="0" y="4798"/>
                </a:cxn>
                <a:cxn ang="0">
                  <a:pos x="5799" y="697"/>
                </a:cxn>
                <a:cxn ang="0">
                  <a:pos x="5799" y="0"/>
                </a:cxn>
              </a:cxnLst>
              <a:rect l="0" t="0" r="r" b="b"/>
              <a:pathLst>
                <a:path w="5799" h="4798">
                  <a:moveTo>
                    <a:pt x="5799" y="0"/>
                  </a:moveTo>
                  <a:lnTo>
                    <a:pt x="0" y="4101"/>
                  </a:lnTo>
                  <a:lnTo>
                    <a:pt x="0" y="4798"/>
                  </a:lnTo>
                  <a:lnTo>
                    <a:pt x="5799" y="697"/>
                  </a:lnTo>
                  <a:lnTo>
                    <a:pt x="5799" y="0"/>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534" name="Freeform 336"/>
            <p:cNvSpPr>
              <a:spLocks/>
            </p:cNvSpPr>
            <p:nvPr/>
          </p:nvSpPr>
          <p:spPr bwMode="auto">
            <a:xfrm>
              <a:off x="4296" y="3342"/>
              <a:ext cx="240" cy="247"/>
            </a:xfrm>
            <a:custGeom>
              <a:avLst/>
              <a:gdLst/>
              <a:ahLst/>
              <a:cxnLst>
                <a:cxn ang="0">
                  <a:pos x="2190" y="1550"/>
                </a:cxn>
                <a:cxn ang="0">
                  <a:pos x="0" y="0"/>
                </a:cxn>
                <a:cxn ang="0">
                  <a:pos x="0" y="699"/>
                </a:cxn>
                <a:cxn ang="0">
                  <a:pos x="2190" y="2247"/>
                </a:cxn>
                <a:cxn ang="0">
                  <a:pos x="2190" y="1550"/>
                </a:cxn>
              </a:cxnLst>
              <a:rect l="0" t="0" r="r" b="b"/>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lstStyle/>
            <a:p>
              <a:endParaRPr lang="en-US"/>
            </a:p>
          </p:txBody>
        </p:sp>
        <p:sp>
          <p:nvSpPr>
            <p:cNvPr id="535" name="Freeform 337"/>
            <p:cNvSpPr>
              <a:spLocks/>
            </p:cNvSpPr>
            <p:nvPr/>
          </p:nvSpPr>
          <p:spPr bwMode="auto">
            <a:xfrm>
              <a:off x="4525" y="2051"/>
              <a:ext cx="672" cy="1487"/>
            </a:xfrm>
            <a:custGeom>
              <a:avLst/>
              <a:gdLst/>
              <a:ahLst/>
              <a:cxnLst>
                <a:cxn ang="0">
                  <a:pos x="6116" y="0"/>
                </a:cxn>
                <a:cxn ang="0">
                  <a:pos x="0" y="4325"/>
                </a:cxn>
                <a:cxn ang="0">
                  <a:pos x="0" y="13550"/>
                </a:cxn>
                <a:cxn ang="0">
                  <a:pos x="6116" y="9225"/>
                </a:cxn>
                <a:cxn ang="0">
                  <a:pos x="6116" y="0"/>
                </a:cxn>
              </a:cxnLst>
              <a:rect l="0" t="0" r="r" b="b"/>
              <a:pathLst>
                <a:path w="6116" h="13550">
                  <a:moveTo>
                    <a:pt x="6116" y="0"/>
                  </a:moveTo>
                  <a:lnTo>
                    <a:pt x="0" y="4325"/>
                  </a:lnTo>
                  <a:lnTo>
                    <a:pt x="0" y="13550"/>
                  </a:lnTo>
                  <a:lnTo>
                    <a:pt x="6116" y="9225"/>
                  </a:lnTo>
                  <a:lnTo>
                    <a:pt x="6116" y="0"/>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536" name="Freeform 338"/>
            <p:cNvSpPr>
              <a:spLocks/>
            </p:cNvSpPr>
            <p:nvPr/>
          </p:nvSpPr>
          <p:spPr bwMode="auto">
            <a:xfrm>
              <a:off x="4272" y="2347"/>
              <a:ext cx="253" cy="1191"/>
            </a:xfrm>
            <a:custGeom>
              <a:avLst/>
              <a:gdLst/>
              <a:ahLst/>
              <a:cxnLst>
                <a:cxn ang="0">
                  <a:pos x="2308" y="1632"/>
                </a:cxn>
                <a:cxn ang="0">
                  <a:pos x="0" y="0"/>
                </a:cxn>
                <a:cxn ang="0">
                  <a:pos x="0" y="9224"/>
                </a:cxn>
                <a:cxn ang="0">
                  <a:pos x="2308" y="10857"/>
                </a:cxn>
                <a:cxn ang="0">
                  <a:pos x="2308" y="1632"/>
                </a:cxn>
              </a:cxnLst>
              <a:rect l="0" t="0" r="r" b="b"/>
              <a:pathLst>
                <a:path w="2308" h="10857">
                  <a:moveTo>
                    <a:pt x="2308" y="1632"/>
                  </a:moveTo>
                  <a:lnTo>
                    <a:pt x="0" y="0"/>
                  </a:lnTo>
                  <a:lnTo>
                    <a:pt x="0" y="9224"/>
                  </a:lnTo>
                  <a:lnTo>
                    <a:pt x="2308" y="10857"/>
                  </a:lnTo>
                  <a:lnTo>
                    <a:pt x="2308" y="1632"/>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537" name="Freeform 339"/>
            <p:cNvSpPr>
              <a:spLocks/>
            </p:cNvSpPr>
            <p:nvPr/>
          </p:nvSpPr>
          <p:spPr bwMode="auto">
            <a:xfrm>
              <a:off x="4272" y="1872"/>
              <a:ext cx="925" cy="654"/>
            </a:xfrm>
            <a:custGeom>
              <a:avLst/>
              <a:gdLst/>
              <a:ahLst/>
              <a:cxnLst>
                <a:cxn ang="0">
                  <a:pos x="8424" y="1632"/>
                </a:cxn>
                <a:cxn ang="0">
                  <a:pos x="2308" y="5957"/>
                </a:cxn>
                <a:cxn ang="0">
                  <a:pos x="0" y="4325"/>
                </a:cxn>
                <a:cxn ang="0">
                  <a:pos x="6116" y="0"/>
                </a:cxn>
                <a:cxn ang="0">
                  <a:pos x="8424" y="1632"/>
                </a:cxn>
              </a:cxnLst>
              <a:rect l="0" t="0" r="r" b="b"/>
              <a:pathLst>
                <a:path w="8424" h="5957">
                  <a:moveTo>
                    <a:pt x="8424" y="1632"/>
                  </a:moveTo>
                  <a:lnTo>
                    <a:pt x="2308" y="5957"/>
                  </a:lnTo>
                  <a:lnTo>
                    <a:pt x="0" y="4325"/>
                  </a:lnTo>
                  <a:lnTo>
                    <a:pt x="6116" y="0"/>
                  </a:lnTo>
                  <a:lnTo>
                    <a:pt x="8424" y="1632"/>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538" name="Freeform 340"/>
            <p:cNvSpPr>
              <a:spLocks noEditPoints="1"/>
            </p:cNvSpPr>
            <p:nvPr/>
          </p:nvSpPr>
          <p:spPr bwMode="auto">
            <a:xfrm>
              <a:off x="4297" y="2421"/>
              <a:ext cx="196" cy="1038"/>
            </a:xfrm>
            <a:custGeom>
              <a:avLst/>
              <a:gdLst/>
              <a:ahLst/>
              <a:cxnLst>
                <a:cxn ang="0">
                  <a:pos x="1091" y="8965"/>
                </a:cxn>
                <a:cxn ang="0">
                  <a:pos x="0" y="8192"/>
                </a:cxn>
                <a:cxn ang="0">
                  <a:pos x="0" y="6843"/>
                </a:cxn>
                <a:cxn ang="0">
                  <a:pos x="1091" y="7616"/>
                </a:cxn>
                <a:cxn ang="0">
                  <a:pos x="1091" y="8965"/>
                </a:cxn>
                <a:cxn ang="0">
                  <a:pos x="0" y="1342"/>
                </a:cxn>
                <a:cxn ang="0">
                  <a:pos x="0" y="5322"/>
                </a:cxn>
                <a:cxn ang="0">
                  <a:pos x="1091" y="6094"/>
                </a:cxn>
                <a:cxn ang="0">
                  <a:pos x="1091" y="2114"/>
                </a:cxn>
                <a:cxn ang="0">
                  <a:pos x="0" y="1342"/>
                </a:cxn>
                <a:cxn ang="0">
                  <a:pos x="1091" y="6283"/>
                </a:cxn>
                <a:cxn ang="0">
                  <a:pos x="0" y="5511"/>
                </a:cxn>
                <a:cxn ang="0">
                  <a:pos x="0" y="6657"/>
                </a:cxn>
                <a:cxn ang="0">
                  <a:pos x="1091" y="7427"/>
                </a:cxn>
                <a:cxn ang="0">
                  <a:pos x="1091" y="6283"/>
                </a:cxn>
                <a:cxn ang="0">
                  <a:pos x="0" y="0"/>
                </a:cxn>
                <a:cxn ang="0">
                  <a:pos x="0" y="529"/>
                </a:cxn>
                <a:cxn ang="0">
                  <a:pos x="1785" y="1795"/>
                </a:cxn>
                <a:cxn ang="0">
                  <a:pos x="1785" y="1264"/>
                </a:cxn>
                <a:cxn ang="0">
                  <a:pos x="0" y="0"/>
                </a:cxn>
                <a:cxn ang="0">
                  <a:pos x="1244" y="9073"/>
                </a:cxn>
                <a:cxn ang="0">
                  <a:pos x="1785" y="9456"/>
                </a:cxn>
                <a:cxn ang="0">
                  <a:pos x="1785" y="2608"/>
                </a:cxn>
                <a:cxn ang="0">
                  <a:pos x="1244" y="2223"/>
                </a:cxn>
                <a:cxn ang="0">
                  <a:pos x="1244" y="9073"/>
                </a:cxn>
                <a:cxn ang="0">
                  <a:pos x="0" y="1153"/>
                </a:cxn>
                <a:cxn ang="0">
                  <a:pos x="1785" y="2419"/>
                </a:cxn>
                <a:cxn ang="0">
                  <a:pos x="1785" y="1982"/>
                </a:cxn>
                <a:cxn ang="0">
                  <a:pos x="0" y="718"/>
                </a:cxn>
                <a:cxn ang="0">
                  <a:pos x="0" y="1153"/>
                </a:cxn>
              </a:cxnLst>
              <a:rect l="0" t="0" r="r" b="b"/>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lstStyle/>
            <a:p>
              <a:endParaRPr lang="en-US"/>
            </a:p>
          </p:txBody>
        </p:sp>
        <p:sp>
          <p:nvSpPr>
            <p:cNvPr id="539" name="Freeform 341"/>
            <p:cNvSpPr>
              <a:spLocks/>
            </p:cNvSpPr>
            <p:nvPr/>
          </p:nvSpPr>
          <p:spPr bwMode="auto">
            <a:xfrm>
              <a:off x="4451" y="2765"/>
              <a:ext cx="23" cy="35"/>
            </a:xfrm>
            <a:custGeom>
              <a:avLst/>
              <a:gdLst/>
              <a:ahLst/>
              <a:cxnLst>
                <a:cxn ang="0">
                  <a:pos x="78" y="55"/>
                </a:cxn>
                <a:cxn ang="0">
                  <a:pos x="65" y="127"/>
                </a:cxn>
                <a:cxn ang="0">
                  <a:pos x="11" y="78"/>
                </a:cxn>
                <a:cxn ang="0">
                  <a:pos x="25" y="6"/>
                </a:cxn>
                <a:cxn ang="0">
                  <a:pos x="78" y="55"/>
                </a:cxn>
              </a:cxnLst>
              <a:rect l="0" t="0" r="r" b="b"/>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lstStyle/>
            <a:p>
              <a:endParaRPr lang="en-US"/>
            </a:p>
          </p:txBody>
        </p:sp>
        <p:sp>
          <p:nvSpPr>
            <p:cNvPr id="540" name="Freeform 342"/>
            <p:cNvSpPr>
              <a:spLocks/>
            </p:cNvSpPr>
            <p:nvPr/>
          </p:nvSpPr>
          <p:spPr bwMode="auto">
            <a:xfrm>
              <a:off x="4451" y="2824"/>
              <a:ext cx="23" cy="34"/>
            </a:xfrm>
            <a:custGeom>
              <a:avLst/>
              <a:gdLst/>
              <a:ahLst/>
              <a:cxnLst>
                <a:cxn ang="0">
                  <a:pos x="78" y="55"/>
                </a:cxn>
                <a:cxn ang="0">
                  <a:pos x="65" y="126"/>
                </a:cxn>
                <a:cxn ang="0">
                  <a:pos x="11" y="78"/>
                </a:cxn>
                <a:cxn ang="0">
                  <a:pos x="25" y="7"/>
                </a:cxn>
                <a:cxn ang="0">
                  <a:pos x="78" y="55"/>
                </a:cxn>
              </a:cxnLst>
              <a:rect l="0" t="0" r="r" b="b"/>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a:p>
          </p:txBody>
        </p:sp>
        <p:sp>
          <p:nvSpPr>
            <p:cNvPr id="541" name="Freeform 343"/>
            <p:cNvSpPr>
              <a:spLocks/>
            </p:cNvSpPr>
            <p:nvPr/>
          </p:nvSpPr>
          <p:spPr bwMode="auto">
            <a:xfrm>
              <a:off x="4451" y="2882"/>
              <a:ext cx="23" cy="34"/>
            </a:xfrm>
            <a:custGeom>
              <a:avLst/>
              <a:gdLst/>
              <a:ahLst/>
              <a:cxnLst>
                <a:cxn ang="0">
                  <a:pos x="78" y="55"/>
                </a:cxn>
                <a:cxn ang="0">
                  <a:pos x="65" y="127"/>
                </a:cxn>
                <a:cxn ang="0">
                  <a:pos x="11" y="78"/>
                </a:cxn>
                <a:cxn ang="0">
                  <a:pos x="25" y="7"/>
                </a:cxn>
                <a:cxn ang="0">
                  <a:pos x="78" y="55"/>
                </a:cxn>
              </a:cxnLst>
              <a:rect l="0" t="0" r="r" b="b"/>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a:p>
          </p:txBody>
        </p:sp>
      </p:grpSp>
      <p:grpSp>
        <p:nvGrpSpPr>
          <p:cNvPr id="21" name="Group 334"/>
          <p:cNvGrpSpPr>
            <a:grpSpLocks/>
          </p:cNvGrpSpPr>
          <p:nvPr/>
        </p:nvGrpSpPr>
        <p:grpSpPr bwMode="auto">
          <a:xfrm>
            <a:off x="8020833" y="4482471"/>
            <a:ext cx="334064" cy="620712"/>
            <a:chOff x="4272" y="1872"/>
            <a:chExt cx="925" cy="1717"/>
          </a:xfrm>
        </p:grpSpPr>
        <p:sp>
          <p:nvSpPr>
            <p:cNvPr id="543" name="Freeform 335"/>
            <p:cNvSpPr>
              <a:spLocks/>
            </p:cNvSpPr>
            <p:nvPr/>
          </p:nvSpPr>
          <p:spPr bwMode="auto">
            <a:xfrm>
              <a:off x="4536" y="3062"/>
              <a:ext cx="637" cy="527"/>
            </a:xfrm>
            <a:custGeom>
              <a:avLst/>
              <a:gdLst/>
              <a:ahLst/>
              <a:cxnLst>
                <a:cxn ang="0">
                  <a:pos x="5799" y="0"/>
                </a:cxn>
                <a:cxn ang="0">
                  <a:pos x="0" y="4101"/>
                </a:cxn>
                <a:cxn ang="0">
                  <a:pos x="0" y="4798"/>
                </a:cxn>
                <a:cxn ang="0">
                  <a:pos x="5799" y="697"/>
                </a:cxn>
                <a:cxn ang="0">
                  <a:pos x="5799" y="0"/>
                </a:cxn>
              </a:cxnLst>
              <a:rect l="0" t="0" r="r" b="b"/>
              <a:pathLst>
                <a:path w="5799" h="4798">
                  <a:moveTo>
                    <a:pt x="5799" y="0"/>
                  </a:moveTo>
                  <a:lnTo>
                    <a:pt x="0" y="4101"/>
                  </a:lnTo>
                  <a:lnTo>
                    <a:pt x="0" y="4798"/>
                  </a:lnTo>
                  <a:lnTo>
                    <a:pt x="5799" y="697"/>
                  </a:lnTo>
                  <a:lnTo>
                    <a:pt x="5799" y="0"/>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544" name="Freeform 336"/>
            <p:cNvSpPr>
              <a:spLocks/>
            </p:cNvSpPr>
            <p:nvPr/>
          </p:nvSpPr>
          <p:spPr bwMode="auto">
            <a:xfrm>
              <a:off x="4296" y="3342"/>
              <a:ext cx="240" cy="247"/>
            </a:xfrm>
            <a:custGeom>
              <a:avLst/>
              <a:gdLst/>
              <a:ahLst/>
              <a:cxnLst>
                <a:cxn ang="0">
                  <a:pos x="2190" y="1550"/>
                </a:cxn>
                <a:cxn ang="0">
                  <a:pos x="0" y="0"/>
                </a:cxn>
                <a:cxn ang="0">
                  <a:pos x="0" y="699"/>
                </a:cxn>
                <a:cxn ang="0">
                  <a:pos x="2190" y="2247"/>
                </a:cxn>
                <a:cxn ang="0">
                  <a:pos x="2190" y="1550"/>
                </a:cxn>
              </a:cxnLst>
              <a:rect l="0" t="0" r="r" b="b"/>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lstStyle/>
            <a:p>
              <a:endParaRPr lang="en-US"/>
            </a:p>
          </p:txBody>
        </p:sp>
        <p:sp>
          <p:nvSpPr>
            <p:cNvPr id="545" name="Freeform 337"/>
            <p:cNvSpPr>
              <a:spLocks/>
            </p:cNvSpPr>
            <p:nvPr/>
          </p:nvSpPr>
          <p:spPr bwMode="auto">
            <a:xfrm>
              <a:off x="4525" y="2051"/>
              <a:ext cx="672" cy="1487"/>
            </a:xfrm>
            <a:custGeom>
              <a:avLst/>
              <a:gdLst/>
              <a:ahLst/>
              <a:cxnLst>
                <a:cxn ang="0">
                  <a:pos x="6116" y="0"/>
                </a:cxn>
                <a:cxn ang="0">
                  <a:pos x="0" y="4325"/>
                </a:cxn>
                <a:cxn ang="0">
                  <a:pos x="0" y="13550"/>
                </a:cxn>
                <a:cxn ang="0">
                  <a:pos x="6116" y="9225"/>
                </a:cxn>
                <a:cxn ang="0">
                  <a:pos x="6116" y="0"/>
                </a:cxn>
              </a:cxnLst>
              <a:rect l="0" t="0" r="r" b="b"/>
              <a:pathLst>
                <a:path w="6116" h="13550">
                  <a:moveTo>
                    <a:pt x="6116" y="0"/>
                  </a:moveTo>
                  <a:lnTo>
                    <a:pt x="0" y="4325"/>
                  </a:lnTo>
                  <a:lnTo>
                    <a:pt x="0" y="13550"/>
                  </a:lnTo>
                  <a:lnTo>
                    <a:pt x="6116" y="9225"/>
                  </a:lnTo>
                  <a:lnTo>
                    <a:pt x="6116" y="0"/>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546" name="Freeform 338"/>
            <p:cNvSpPr>
              <a:spLocks/>
            </p:cNvSpPr>
            <p:nvPr/>
          </p:nvSpPr>
          <p:spPr bwMode="auto">
            <a:xfrm>
              <a:off x="4272" y="2347"/>
              <a:ext cx="253" cy="1191"/>
            </a:xfrm>
            <a:custGeom>
              <a:avLst/>
              <a:gdLst/>
              <a:ahLst/>
              <a:cxnLst>
                <a:cxn ang="0">
                  <a:pos x="2308" y="1632"/>
                </a:cxn>
                <a:cxn ang="0">
                  <a:pos x="0" y="0"/>
                </a:cxn>
                <a:cxn ang="0">
                  <a:pos x="0" y="9224"/>
                </a:cxn>
                <a:cxn ang="0">
                  <a:pos x="2308" y="10857"/>
                </a:cxn>
                <a:cxn ang="0">
                  <a:pos x="2308" y="1632"/>
                </a:cxn>
              </a:cxnLst>
              <a:rect l="0" t="0" r="r" b="b"/>
              <a:pathLst>
                <a:path w="2308" h="10857">
                  <a:moveTo>
                    <a:pt x="2308" y="1632"/>
                  </a:moveTo>
                  <a:lnTo>
                    <a:pt x="0" y="0"/>
                  </a:lnTo>
                  <a:lnTo>
                    <a:pt x="0" y="9224"/>
                  </a:lnTo>
                  <a:lnTo>
                    <a:pt x="2308" y="10857"/>
                  </a:lnTo>
                  <a:lnTo>
                    <a:pt x="2308" y="1632"/>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547" name="Freeform 339"/>
            <p:cNvSpPr>
              <a:spLocks/>
            </p:cNvSpPr>
            <p:nvPr/>
          </p:nvSpPr>
          <p:spPr bwMode="auto">
            <a:xfrm>
              <a:off x="4272" y="1872"/>
              <a:ext cx="925" cy="654"/>
            </a:xfrm>
            <a:custGeom>
              <a:avLst/>
              <a:gdLst/>
              <a:ahLst/>
              <a:cxnLst>
                <a:cxn ang="0">
                  <a:pos x="8424" y="1632"/>
                </a:cxn>
                <a:cxn ang="0">
                  <a:pos x="2308" y="5957"/>
                </a:cxn>
                <a:cxn ang="0">
                  <a:pos x="0" y="4325"/>
                </a:cxn>
                <a:cxn ang="0">
                  <a:pos x="6116" y="0"/>
                </a:cxn>
                <a:cxn ang="0">
                  <a:pos x="8424" y="1632"/>
                </a:cxn>
              </a:cxnLst>
              <a:rect l="0" t="0" r="r" b="b"/>
              <a:pathLst>
                <a:path w="8424" h="5957">
                  <a:moveTo>
                    <a:pt x="8424" y="1632"/>
                  </a:moveTo>
                  <a:lnTo>
                    <a:pt x="2308" y="5957"/>
                  </a:lnTo>
                  <a:lnTo>
                    <a:pt x="0" y="4325"/>
                  </a:lnTo>
                  <a:lnTo>
                    <a:pt x="6116" y="0"/>
                  </a:lnTo>
                  <a:lnTo>
                    <a:pt x="8424" y="1632"/>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548" name="Freeform 340"/>
            <p:cNvSpPr>
              <a:spLocks noEditPoints="1"/>
            </p:cNvSpPr>
            <p:nvPr/>
          </p:nvSpPr>
          <p:spPr bwMode="auto">
            <a:xfrm>
              <a:off x="4297" y="2421"/>
              <a:ext cx="196" cy="1038"/>
            </a:xfrm>
            <a:custGeom>
              <a:avLst/>
              <a:gdLst/>
              <a:ahLst/>
              <a:cxnLst>
                <a:cxn ang="0">
                  <a:pos x="1091" y="8965"/>
                </a:cxn>
                <a:cxn ang="0">
                  <a:pos x="0" y="8192"/>
                </a:cxn>
                <a:cxn ang="0">
                  <a:pos x="0" y="6843"/>
                </a:cxn>
                <a:cxn ang="0">
                  <a:pos x="1091" y="7616"/>
                </a:cxn>
                <a:cxn ang="0">
                  <a:pos x="1091" y="8965"/>
                </a:cxn>
                <a:cxn ang="0">
                  <a:pos x="0" y="1342"/>
                </a:cxn>
                <a:cxn ang="0">
                  <a:pos x="0" y="5322"/>
                </a:cxn>
                <a:cxn ang="0">
                  <a:pos x="1091" y="6094"/>
                </a:cxn>
                <a:cxn ang="0">
                  <a:pos x="1091" y="2114"/>
                </a:cxn>
                <a:cxn ang="0">
                  <a:pos x="0" y="1342"/>
                </a:cxn>
                <a:cxn ang="0">
                  <a:pos x="1091" y="6283"/>
                </a:cxn>
                <a:cxn ang="0">
                  <a:pos x="0" y="5511"/>
                </a:cxn>
                <a:cxn ang="0">
                  <a:pos x="0" y="6657"/>
                </a:cxn>
                <a:cxn ang="0">
                  <a:pos x="1091" y="7427"/>
                </a:cxn>
                <a:cxn ang="0">
                  <a:pos x="1091" y="6283"/>
                </a:cxn>
                <a:cxn ang="0">
                  <a:pos x="0" y="0"/>
                </a:cxn>
                <a:cxn ang="0">
                  <a:pos x="0" y="529"/>
                </a:cxn>
                <a:cxn ang="0">
                  <a:pos x="1785" y="1795"/>
                </a:cxn>
                <a:cxn ang="0">
                  <a:pos x="1785" y="1264"/>
                </a:cxn>
                <a:cxn ang="0">
                  <a:pos x="0" y="0"/>
                </a:cxn>
                <a:cxn ang="0">
                  <a:pos x="1244" y="9073"/>
                </a:cxn>
                <a:cxn ang="0">
                  <a:pos x="1785" y="9456"/>
                </a:cxn>
                <a:cxn ang="0">
                  <a:pos x="1785" y="2608"/>
                </a:cxn>
                <a:cxn ang="0">
                  <a:pos x="1244" y="2223"/>
                </a:cxn>
                <a:cxn ang="0">
                  <a:pos x="1244" y="9073"/>
                </a:cxn>
                <a:cxn ang="0">
                  <a:pos x="0" y="1153"/>
                </a:cxn>
                <a:cxn ang="0">
                  <a:pos x="1785" y="2419"/>
                </a:cxn>
                <a:cxn ang="0">
                  <a:pos x="1785" y="1982"/>
                </a:cxn>
                <a:cxn ang="0">
                  <a:pos x="0" y="718"/>
                </a:cxn>
                <a:cxn ang="0">
                  <a:pos x="0" y="1153"/>
                </a:cxn>
              </a:cxnLst>
              <a:rect l="0" t="0" r="r" b="b"/>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lstStyle/>
            <a:p>
              <a:endParaRPr lang="en-US"/>
            </a:p>
          </p:txBody>
        </p:sp>
        <p:sp>
          <p:nvSpPr>
            <p:cNvPr id="549" name="Freeform 341"/>
            <p:cNvSpPr>
              <a:spLocks/>
            </p:cNvSpPr>
            <p:nvPr/>
          </p:nvSpPr>
          <p:spPr bwMode="auto">
            <a:xfrm>
              <a:off x="4451" y="2765"/>
              <a:ext cx="23" cy="35"/>
            </a:xfrm>
            <a:custGeom>
              <a:avLst/>
              <a:gdLst/>
              <a:ahLst/>
              <a:cxnLst>
                <a:cxn ang="0">
                  <a:pos x="78" y="55"/>
                </a:cxn>
                <a:cxn ang="0">
                  <a:pos x="65" y="127"/>
                </a:cxn>
                <a:cxn ang="0">
                  <a:pos x="11" y="78"/>
                </a:cxn>
                <a:cxn ang="0">
                  <a:pos x="25" y="6"/>
                </a:cxn>
                <a:cxn ang="0">
                  <a:pos x="78" y="55"/>
                </a:cxn>
              </a:cxnLst>
              <a:rect l="0" t="0" r="r" b="b"/>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lstStyle/>
            <a:p>
              <a:endParaRPr lang="en-US"/>
            </a:p>
          </p:txBody>
        </p:sp>
        <p:sp>
          <p:nvSpPr>
            <p:cNvPr id="550" name="Freeform 342"/>
            <p:cNvSpPr>
              <a:spLocks/>
            </p:cNvSpPr>
            <p:nvPr/>
          </p:nvSpPr>
          <p:spPr bwMode="auto">
            <a:xfrm>
              <a:off x="4451" y="2824"/>
              <a:ext cx="23" cy="34"/>
            </a:xfrm>
            <a:custGeom>
              <a:avLst/>
              <a:gdLst/>
              <a:ahLst/>
              <a:cxnLst>
                <a:cxn ang="0">
                  <a:pos x="78" y="55"/>
                </a:cxn>
                <a:cxn ang="0">
                  <a:pos x="65" y="126"/>
                </a:cxn>
                <a:cxn ang="0">
                  <a:pos x="11" y="78"/>
                </a:cxn>
                <a:cxn ang="0">
                  <a:pos x="25" y="7"/>
                </a:cxn>
                <a:cxn ang="0">
                  <a:pos x="78" y="55"/>
                </a:cxn>
              </a:cxnLst>
              <a:rect l="0" t="0" r="r" b="b"/>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a:p>
          </p:txBody>
        </p:sp>
        <p:sp>
          <p:nvSpPr>
            <p:cNvPr id="551" name="Freeform 343"/>
            <p:cNvSpPr>
              <a:spLocks/>
            </p:cNvSpPr>
            <p:nvPr/>
          </p:nvSpPr>
          <p:spPr bwMode="auto">
            <a:xfrm>
              <a:off x="4451" y="2882"/>
              <a:ext cx="23" cy="34"/>
            </a:xfrm>
            <a:custGeom>
              <a:avLst/>
              <a:gdLst/>
              <a:ahLst/>
              <a:cxnLst>
                <a:cxn ang="0">
                  <a:pos x="78" y="55"/>
                </a:cxn>
                <a:cxn ang="0">
                  <a:pos x="65" y="127"/>
                </a:cxn>
                <a:cxn ang="0">
                  <a:pos x="11" y="78"/>
                </a:cxn>
                <a:cxn ang="0">
                  <a:pos x="25" y="7"/>
                </a:cxn>
                <a:cxn ang="0">
                  <a:pos x="78" y="55"/>
                </a:cxn>
              </a:cxnLst>
              <a:rect l="0" t="0" r="r" b="b"/>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a:p>
          </p:txBody>
        </p:sp>
      </p:grpSp>
      <p:pic>
        <p:nvPicPr>
          <p:cNvPr id="414" name="Picture 413"/>
          <p:cNvPicPr>
            <a:picLocks noChangeAspect="1" noChangeArrowheads="1"/>
          </p:cNvPicPr>
          <p:nvPr/>
        </p:nvPicPr>
        <p:blipFill>
          <a:blip r:embed="rId3"/>
          <a:srcRect/>
          <a:stretch>
            <a:fillRect/>
          </a:stretch>
        </p:blipFill>
        <p:spPr bwMode="auto">
          <a:xfrm>
            <a:off x="6973299" y="1826569"/>
            <a:ext cx="671809" cy="488174"/>
          </a:xfrm>
          <a:prstGeom prst="rect">
            <a:avLst/>
          </a:prstGeom>
          <a:noFill/>
          <a:ln w="9525">
            <a:noFill/>
            <a:miter lim="800000"/>
            <a:headEnd/>
            <a:tailEnd/>
          </a:ln>
          <a:effectLst/>
        </p:spPr>
      </p:pic>
      <p:sp>
        <p:nvSpPr>
          <p:cNvPr id="415" name="TextBox 414"/>
          <p:cNvSpPr txBox="1"/>
          <p:nvPr/>
        </p:nvSpPr>
        <p:spPr bwMode="auto">
          <a:xfrm>
            <a:off x="3633615" y="1826569"/>
            <a:ext cx="565338" cy="184666"/>
          </a:xfrm>
          <a:prstGeom prst="rect">
            <a:avLst/>
          </a:prstGeom>
          <a:noFill/>
          <a:ln w="19050" algn="ctr">
            <a:noFill/>
            <a:miter lim="800000"/>
            <a:headEnd/>
            <a:tailEnd/>
          </a:ln>
        </p:spPr>
        <p:txBody>
          <a:bodyPr wrap="square" lIns="0" tIns="0" rIns="0" bIns="0" rtlCol="0">
            <a:spAutoFit/>
          </a:bodyPr>
          <a:lstStyle/>
          <a:p>
            <a:pPr algn="ctr"/>
            <a:r>
              <a:rPr lang="en-US" sz="1200" dirty="0" smtClean="0">
                <a:latin typeface="Franklin Gothic Medium" pitchFamily="34" charset="0"/>
              </a:rPr>
              <a:t>User</a:t>
            </a:r>
          </a:p>
        </p:txBody>
      </p:sp>
      <p:pic>
        <p:nvPicPr>
          <p:cNvPr id="416" name="Picture 415"/>
          <p:cNvPicPr>
            <a:picLocks noChangeAspect="1" noChangeArrowheads="1"/>
          </p:cNvPicPr>
          <p:nvPr/>
        </p:nvPicPr>
        <p:blipFill>
          <a:blip r:embed="rId3"/>
          <a:srcRect/>
          <a:stretch>
            <a:fillRect/>
          </a:stretch>
        </p:blipFill>
        <p:spPr bwMode="auto">
          <a:xfrm>
            <a:off x="4024486" y="1826569"/>
            <a:ext cx="671809" cy="488174"/>
          </a:xfrm>
          <a:prstGeom prst="rect">
            <a:avLst/>
          </a:prstGeom>
          <a:noFill/>
          <a:ln w="9525">
            <a:noFill/>
            <a:miter lim="800000"/>
            <a:headEnd/>
            <a:tailEnd/>
          </a:ln>
          <a:effectLst/>
        </p:spPr>
      </p:pic>
      <p:sp>
        <p:nvSpPr>
          <p:cNvPr id="417" name="TextBox 416"/>
          <p:cNvSpPr txBox="1"/>
          <p:nvPr/>
        </p:nvSpPr>
        <p:spPr bwMode="auto">
          <a:xfrm>
            <a:off x="854702" y="1826569"/>
            <a:ext cx="565338" cy="184666"/>
          </a:xfrm>
          <a:prstGeom prst="rect">
            <a:avLst/>
          </a:prstGeom>
          <a:noFill/>
          <a:ln w="19050" algn="ctr">
            <a:noFill/>
            <a:miter lim="800000"/>
            <a:headEnd/>
            <a:tailEnd/>
          </a:ln>
        </p:spPr>
        <p:txBody>
          <a:bodyPr wrap="square" lIns="0" tIns="0" rIns="0" bIns="0" rtlCol="0">
            <a:spAutoFit/>
          </a:bodyPr>
          <a:lstStyle/>
          <a:p>
            <a:pPr algn="ctr"/>
            <a:r>
              <a:rPr lang="en-US" sz="1200" dirty="0" smtClean="0">
                <a:latin typeface="Franklin Gothic Medium" pitchFamily="34" charset="0"/>
              </a:rPr>
              <a:t>User</a:t>
            </a:r>
          </a:p>
        </p:txBody>
      </p:sp>
      <p:pic>
        <p:nvPicPr>
          <p:cNvPr id="418" name="Picture 417"/>
          <p:cNvPicPr>
            <a:picLocks noChangeAspect="1" noChangeArrowheads="1"/>
          </p:cNvPicPr>
          <p:nvPr/>
        </p:nvPicPr>
        <p:blipFill>
          <a:blip r:embed="rId3"/>
          <a:srcRect/>
          <a:stretch>
            <a:fillRect/>
          </a:stretch>
        </p:blipFill>
        <p:spPr bwMode="auto">
          <a:xfrm>
            <a:off x="1245573" y="1826569"/>
            <a:ext cx="671809" cy="488174"/>
          </a:xfrm>
          <a:prstGeom prst="rect">
            <a:avLst/>
          </a:prstGeom>
          <a:noFill/>
          <a:ln w="9525">
            <a:noFill/>
            <a:miter lim="800000"/>
            <a:headEnd/>
            <a:tailEnd/>
          </a:ln>
          <a:effectLst/>
        </p:spPr>
      </p:pic>
      <p:grpSp>
        <p:nvGrpSpPr>
          <p:cNvPr id="22" name="Group 3851"/>
          <p:cNvGrpSpPr>
            <a:grpSpLocks/>
          </p:cNvGrpSpPr>
          <p:nvPr/>
        </p:nvGrpSpPr>
        <p:grpSpPr bwMode="auto">
          <a:xfrm>
            <a:off x="4141259" y="2781665"/>
            <a:ext cx="734403" cy="576580"/>
            <a:chOff x="2575" y="2064"/>
            <a:chExt cx="737" cy="579"/>
          </a:xfrm>
        </p:grpSpPr>
        <p:sp>
          <p:nvSpPr>
            <p:cNvPr id="170" name="Freeform 3664"/>
            <p:cNvSpPr>
              <a:spLocks/>
            </p:cNvSpPr>
            <p:nvPr/>
          </p:nvSpPr>
          <p:spPr bwMode="auto">
            <a:xfrm>
              <a:off x="2940" y="2322"/>
              <a:ext cx="372" cy="321"/>
            </a:xfrm>
            <a:custGeom>
              <a:avLst/>
              <a:gdLst/>
              <a:ahLst/>
              <a:cxnLst>
                <a:cxn ang="0">
                  <a:pos x="0" y="265"/>
                </a:cxn>
                <a:cxn ang="0">
                  <a:pos x="0" y="321"/>
                </a:cxn>
                <a:cxn ang="0">
                  <a:pos x="372" y="55"/>
                </a:cxn>
                <a:cxn ang="0">
                  <a:pos x="372" y="0"/>
                </a:cxn>
                <a:cxn ang="0">
                  <a:pos x="0" y="265"/>
                </a:cxn>
              </a:cxnLst>
              <a:rect l="0" t="0" r="r" b="b"/>
              <a:pathLst>
                <a:path w="372" h="321">
                  <a:moveTo>
                    <a:pt x="0" y="265"/>
                  </a:moveTo>
                  <a:lnTo>
                    <a:pt x="0" y="321"/>
                  </a:lnTo>
                  <a:lnTo>
                    <a:pt x="372" y="55"/>
                  </a:lnTo>
                  <a:lnTo>
                    <a:pt x="372" y="0"/>
                  </a:lnTo>
                  <a:lnTo>
                    <a:pt x="0" y="265"/>
                  </a:lnTo>
                  <a:close/>
                </a:path>
              </a:pathLst>
            </a:custGeom>
            <a:solidFill>
              <a:srgbClr val="98989B"/>
            </a:solidFill>
            <a:ln w="9525" cap="flat" cmpd="sng">
              <a:noFill/>
              <a:prstDash val="solid"/>
              <a:round/>
              <a:headEnd type="none" w="med" len="med"/>
              <a:tailEnd type="none" w="med" len="med"/>
            </a:ln>
            <a:effectLst/>
          </p:spPr>
          <p:txBody>
            <a:bodyPr/>
            <a:lstStyle/>
            <a:p>
              <a:endParaRPr lang="en-US"/>
            </a:p>
          </p:txBody>
        </p:sp>
        <p:sp>
          <p:nvSpPr>
            <p:cNvPr id="171" name="Freeform 3665"/>
            <p:cNvSpPr>
              <a:spLocks/>
            </p:cNvSpPr>
            <p:nvPr/>
          </p:nvSpPr>
          <p:spPr bwMode="auto">
            <a:xfrm>
              <a:off x="2575" y="2064"/>
              <a:ext cx="737" cy="523"/>
            </a:xfrm>
            <a:custGeom>
              <a:avLst/>
              <a:gdLst/>
              <a:ahLst/>
              <a:cxnLst>
                <a:cxn ang="0">
                  <a:pos x="0" y="265"/>
                </a:cxn>
                <a:cxn ang="0">
                  <a:pos x="365" y="523"/>
                </a:cxn>
                <a:cxn ang="0">
                  <a:pos x="737" y="258"/>
                </a:cxn>
                <a:cxn ang="0">
                  <a:pos x="373" y="0"/>
                </a:cxn>
                <a:cxn ang="0">
                  <a:pos x="0" y="265"/>
                </a:cxn>
              </a:cxnLst>
              <a:rect l="0" t="0" r="r" b="b"/>
              <a:pathLst>
                <a:path w="737" h="523">
                  <a:moveTo>
                    <a:pt x="0" y="265"/>
                  </a:moveTo>
                  <a:lnTo>
                    <a:pt x="365" y="523"/>
                  </a:lnTo>
                  <a:lnTo>
                    <a:pt x="737" y="258"/>
                  </a:lnTo>
                  <a:lnTo>
                    <a:pt x="373" y="0"/>
                  </a:lnTo>
                  <a:lnTo>
                    <a:pt x="0" y="265"/>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172" name="Freeform 3666"/>
            <p:cNvSpPr>
              <a:spLocks/>
            </p:cNvSpPr>
            <p:nvPr/>
          </p:nvSpPr>
          <p:spPr bwMode="auto">
            <a:xfrm>
              <a:off x="2575" y="2329"/>
              <a:ext cx="365" cy="314"/>
            </a:xfrm>
            <a:custGeom>
              <a:avLst/>
              <a:gdLst/>
              <a:ahLst/>
              <a:cxnLst>
                <a:cxn ang="0">
                  <a:pos x="365" y="314"/>
                </a:cxn>
                <a:cxn ang="0">
                  <a:pos x="0" y="56"/>
                </a:cxn>
                <a:cxn ang="0">
                  <a:pos x="0" y="0"/>
                </a:cxn>
                <a:cxn ang="0">
                  <a:pos x="365" y="258"/>
                </a:cxn>
                <a:cxn ang="0">
                  <a:pos x="365" y="314"/>
                </a:cxn>
              </a:cxnLst>
              <a:rect l="0" t="0" r="r" b="b"/>
              <a:pathLst>
                <a:path w="365" h="314">
                  <a:moveTo>
                    <a:pt x="365" y="314"/>
                  </a:moveTo>
                  <a:lnTo>
                    <a:pt x="0" y="56"/>
                  </a:lnTo>
                  <a:lnTo>
                    <a:pt x="0" y="0"/>
                  </a:lnTo>
                  <a:lnTo>
                    <a:pt x="365" y="258"/>
                  </a:lnTo>
                  <a:lnTo>
                    <a:pt x="365" y="314"/>
                  </a:lnTo>
                  <a:close/>
                </a:path>
              </a:pathLst>
            </a:custGeom>
            <a:solidFill>
              <a:srgbClr val="717073"/>
            </a:solidFill>
            <a:ln w="9525" cap="flat" cmpd="sng">
              <a:noFill/>
              <a:prstDash val="solid"/>
              <a:round/>
              <a:headEnd type="none" w="med" len="med"/>
              <a:tailEnd type="none" w="med" len="med"/>
            </a:ln>
            <a:effectLst/>
          </p:spPr>
          <p:txBody>
            <a:bodyPr/>
            <a:lstStyle/>
            <a:p>
              <a:endParaRPr lang="en-US"/>
            </a:p>
          </p:txBody>
        </p:sp>
        <p:sp>
          <p:nvSpPr>
            <p:cNvPr id="173" name="Freeform 3667"/>
            <p:cNvSpPr>
              <a:spLocks/>
            </p:cNvSpPr>
            <p:nvPr/>
          </p:nvSpPr>
          <p:spPr bwMode="auto">
            <a:xfrm>
              <a:off x="2694" y="2448"/>
              <a:ext cx="9" cy="16"/>
            </a:xfrm>
            <a:custGeom>
              <a:avLst/>
              <a:gdLst/>
              <a:ahLst/>
              <a:cxnLst>
                <a:cxn ang="0">
                  <a:pos x="2" y="11"/>
                </a:cxn>
                <a:cxn ang="0">
                  <a:pos x="2" y="12"/>
                </a:cxn>
                <a:cxn ang="0">
                  <a:pos x="7" y="16"/>
                </a:cxn>
                <a:cxn ang="0">
                  <a:pos x="7" y="15"/>
                </a:cxn>
                <a:cxn ang="0">
                  <a:pos x="9" y="16"/>
                </a:cxn>
                <a:cxn ang="0">
                  <a:pos x="9" y="7"/>
                </a:cxn>
                <a:cxn ang="0">
                  <a:pos x="0" y="0"/>
                </a:cxn>
                <a:cxn ang="0">
                  <a:pos x="0" y="10"/>
                </a:cxn>
                <a:cxn ang="0">
                  <a:pos x="2" y="11"/>
                </a:cxn>
              </a:cxnLst>
              <a:rect l="0" t="0" r="r" b="b"/>
              <a:pathLst>
                <a:path w="9" h="16">
                  <a:moveTo>
                    <a:pt x="2" y="11"/>
                  </a:moveTo>
                  <a:lnTo>
                    <a:pt x="2" y="12"/>
                  </a:lnTo>
                  <a:lnTo>
                    <a:pt x="7" y="16"/>
                  </a:lnTo>
                  <a:lnTo>
                    <a:pt x="7" y="15"/>
                  </a:lnTo>
                  <a:lnTo>
                    <a:pt x="9" y="16"/>
                  </a:lnTo>
                  <a:lnTo>
                    <a:pt x="9" y="7"/>
                  </a:lnTo>
                  <a:lnTo>
                    <a:pt x="0" y="0"/>
                  </a:lnTo>
                  <a:lnTo>
                    <a:pt x="0" y="10"/>
                  </a:lnTo>
                  <a:lnTo>
                    <a:pt x="2" y="11"/>
                  </a:lnTo>
                  <a:close/>
                </a:path>
              </a:pathLst>
            </a:custGeom>
            <a:solidFill>
              <a:srgbClr val="98989B"/>
            </a:solidFill>
            <a:ln w="9525">
              <a:noFill/>
              <a:round/>
              <a:headEnd/>
              <a:tailEnd/>
            </a:ln>
          </p:spPr>
          <p:txBody>
            <a:bodyPr/>
            <a:lstStyle/>
            <a:p>
              <a:endParaRPr lang="en-US"/>
            </a:p>
          </p:txBody>
        </p:sp>
        <p:sp>
          <p:nvSpPr>
            <p:cNvPr id="174" name="Freeform 3668"/>
            <p:cNvSpPr>
              <a:spLocks/>
            </p:cNvSpPr>
            <p:nvPr/>
          </p:nvSpPr>
          <p:spPr bwMode="auto">
            <a:xfrm>
              <a:off x="2720" y="2464"/>
              <a:ext cx="9" cy="16"/>
            </a:xfrm>
            <a:custGeom>
              <a:avLst/>
              <a:gdLst/>
              <a:ahLst/>
              <a:cxnLst>
                <a:cxn ang="0">
                  <a:pos x="2" y="11"/>
                </a:cxn>
                <a:cxn ang="0">
                  <a:pos x="2" y="12"/>
                </a:cxn>
                <a:cxn ang="0">
                  <a:pos x="7" y="16"/>
                </a:cxn>
                <a:cxn ang="0">
                  <a:pos x="7" y="15"/>
                </a:cxn>
                <a:cxn ang="0">
                  <a:pos x="9" y="16"/>
                </a:cxn>
                <a:cxn ang="0">
                  <a:pos x="9" y="7"/>
                </a:cxn>
                <a:cxn ang="0">
                  <a:pos x="0" y="0"/>
                </a:cxn>
                <a:cxn ang="0">
                  <a:pos x="0" y="10"/>
                </a:cxn>
                <a:cxn ang="0">
                  <a:pos x="2" y="11"/>
                </a:cxn>
              </a:cxnLst>
              <a:rect l="0" t="0" r="r" b="b"/>
              <a:pathLst>
                <a:path w="9" h="16">
                  <a:moveTo>
                    <a:pt x="2" y="11"/>
                  </a:moveTo>
                  <a:lnTo>
                    <a:pt x="2" y="12"/>
                  </a:lnTo>
                  <a:lnTo>
                    <a:pt x="7" y="16"/>
                  </a:lnTo>
                  <a:lnTo>
                    <a:pt x="7" y="15"/>
                  </a:lnTo>
                  <a:lnTo>
                    <a:pt x="9" y="16"/>
                  </a:lnTo>
                  <a:lnTo>
                    <a:pt x="9" y="7"/>
                  </a:lnTo>
                  <a:lnTo>
                    <a:pt x="0" y="0"/>
                  </a:lnTo>
                  <a:lnTo>
                    <a:pt x="0" y="10"/>
                  </a:lnTo>
                  <a:lnTo>
                    <a:pt x="2" y="11"/>
                  </a:lnTo>
                  <a:close/>
                </a:path>
              </a:pathLst>
            </a:custGeom>
            <a:solidFill>
              <a:srgbClr val="98989B"/>
            </a:solidFill>
            <a:ln w="9525">
              <a:noFill/>
              <a:round/>
              <a:headEnd/>
              <a:tailEnd/>
            </a:ln>
          </p:spPr>
          <p:txBody>
            <a:bodyPr/>
            <a:lstStyle/>
            <a:p>
              <a:endParaRPr lang="en-US"/>
            </a:p>
          </p:txBody>
        </p:sp>
        <p:sp>
          <p:nvSpPr>
            <p:cNvPr id="175" name="Freeform 3669"/>
            <p:cNvSpPr>
              <a:spLocks/>
            </p:cNvSpPr>
            <p:nvPr/>
          </p:nvSpPr>
          <p:spPr bwMode="auto">
            <a:xfrm>
              <a:off x="2731" y="2472"/>
              <a:ext cx="9" cy="16"/>
            </a:xfrm>
            <a:custGeom>
              <a:avLst/>
              <a:gdLst/>
              <a:ahLst/>
              <a:cxnLst>
                <a:cxn ang="0">
                  <a:pos x="2" y="11"/>
                </a:cxn>
                <a:cxn ang="0">
                  <a:pos x="2" y="12"/>
                </a:cxn>
                <a:cxn ang="0">
                  <a:pos x="7" y="16"/>
                </a:cxn>
                <a:cxn ang="0">
                  <a:pos x="7" y="15"/>
                </a:cxn>
                <a:cxn ang="0">
                  <a:pos x="9" y="16"/>
                </a:cxn>
                <a:cxn ang="0">
                  <a:pos x="9" y="7"/>
                </a:cxn>
                <a:cxn ang="0">
                  <a:pos x="0" y="0"/>
                </a:cxn>
                <a:cxn ang="0">
                  <a:pos x="0" y="10"/>
                </a:cxn>
                <a:cxn ang="0">
                  <a:pos x="2" y="11"/>
                </a:cxn>
              </a:cxnLst>
              <a:rect l="0" t="0" r="r" b="b"/>
              <a:pathLst>
                <a:path w="9" h="16">
                  <a:moveTo>
                    <a:pt x="2" y="11"/>
                  </a:moveTo>
                  <a:lnTo>
                    <a:pt x="2" y="12"/>
                  </a:lnTo>
                  <a:lnTo>
                    <a:pt x="7" y="16"/>
                  </a:lnTo>
                  <a:lnTo>
                    <a:pt x="7" y="15"/>
                  </a:lnTo>
                  <a:lnTo>
                    <a:pt x="9" y="16"/>
                  </a:lnTo>
                  <a:lnTo>
                    <a:pt x="9" y="7"/>
                  </a:lnTo>
                  <a:lnTo>
                    <a:pt x="0" y="0"/>
                  </a:lnTo>
                  <a:lnTo>
                    <a:pt x="0" y="10"/>
                  </a:lnTo>
                  <a:lnTo>
                    <a:pt x="2" y="11"/>
                  </a:lnTo>
                  <a:close/>
                </a:path>
              </a:pathLst>
            </a:custGeom>
            <a:solidFill>
              <a:srgbClr val="98989B"/>
            </a:solidFill>
            <a:ln w="9525">
              <a:noFill/>
              <a:round/>
              <a:headEnd/>
              <a:tailEnd/>
            </a:ln>
          </p:spPr>
          <p:txBody>
            <a:bodyPr/>
            <a:lstStyle/>
            <a:p>
              <a:endParaRPr lang="en-US"/>
            </a:p>
          </p:txBody>
        </p:sp>
        <p:sp>
          <p:nvSpPr>
            <p:cNvPr id="176" name="Freeform 3670"/>
            <p:cNvSpPr>
              <a:spLocks/>
            </p:cNvSpPr>
            <p:nvPr/>
          </p:nvSpPr>
          <p:spPr bwMode="auto">
            <a:xfrm>
              <a:off x="2742" y="2480"/>
              <a:ext cx="9" cy="17"/>
            </a:xfrm>
            <a:custGeom>
              <a:avLst/>
              <a:gdLst/>
              <a:ahLst/>
              <a:cxnLst>
                <a:cxn ang="0">
                  <a:pos x="2" y="11"/>
                </a:cxn>
                <a:cxn ang="0">
                  <a:pos x="2" y="12"/>
                </a:cxn>
                <a:cxn ang="0">
                  <a:pos x="7" y="16"/>
                </a:cxn>
                <a:cxn ang="0">
                  <a:pos x="7" y="15"/>
                </a:cxn>
                <a:cxn ang="0">
                  <a:pos x="9" y="17"/>
                </a:cxn>
                <a:cxn ang="0">
                  <a:pos x="9" y="7"/>
                </a:cxn>
                <a:cxn ang="0">
                  <a:pos x="0" y="0"/>
                </a:cxn>
                <a:cxn ang="0">
                  <a:pos x="0" y="10"/>
                </a:cxn>
                <a:cxn ang="0">
                  <a:pos x="2" y="11"/>
                </a:cxn>
              </a:cxnLst>
              <a:rect l="0" t="0" r="r" b="b"/>
              <a:pathLst>
                <a:path w="9" h="17">
                  <a:moveTo>
                    <a:pt x="2" y="11"/>
                  </a:moveTo>
                  <a:lnTo>
                    <a:pt x="2" y="12"/>
                  </a:lnTo>
                  <a:lnTo>
                    <a:pt x="7" y="16"/>
                  </a:lnTo>
                  <a:lnTo>
                    <a:pt x="7" y="15"/>
                  </a:lnTo>
                  <a:lnTo>
                    <a:pt x="9" y="17"/>
                  </a:lnTo>
                  <a:lnTo>
                    <a:pt x="9" y="7"/>
                  </a:lnTo>
                  <a:lnTo>
                    <a:pt x="0" y="0"/>
                  </a:lnTo>
                  <a:lnTo>
                    <a:pt x="0" y="10"/>
                  </a:lnTo>
                  <a:lnTo>
                    <a:pt x="2" y="11"/>
                  </a:lnTo>
                  <a:close/>
                </a:path>
              </a:pathLst>
            </a:custGeom>
            <a:solidFill>
              <a:srgbClr val="98989B"/>
            </a:solidFill>
            <a:ln w="9525">
              <a:noFill/>
              <a:round/>
              <a:headEnd/>
              <a:tailEnd/>
            </a:ln>
          </p:spPr>
          <p:txBody>
            <a:bodyPr/>
            <a:lstStyle/>
            <a:p>
              <a:endParaRPr lang="en-US"/>
            </a:p>
          </p:txBody>
        </p:sp>
        <p:sp>
          <p:nvSpPr>
            <p:cNvPr id="177" name="Freeform 3671"/>
            <p:cNvSpPr>
              <a:spLocks/>
            </p:cNvSpPr>
            <p:nvPr/>
          </p:nvSpPr>
          <p:spPr bwMode="auto">
            <a:xfrm>
              <a:off x="2754" y="2489"/>
              <a:ext cx="9" cy="15"/>
            </a:xfrm>
            <a:custGeom>
              <a:avLst/>
              <a:gdLst/>
              <a:ahLst/>
              <a:cxnLst>
                <a:cxn ang="0">
                  <a:pos x="2" y="10"/>
                </a:cxn>
                <a:cxn ang="0">
                  <a:pos x="2" y="11"/>
                </a:cxn>
                <a:cxn ang="0">
                  <a:pos x="7" y="15"/>
                </a:cxn>
                <a:cxn ang="0">
                  <a:pos x="7" y="14"/>
                </a:cxn>
                <a:cxn ang="0">
                  <a:pos x="9" y="15"/>
                </a:cxn>
                <a:cxn ang="0">
                  <a:pos x="9" y="6"/>
                </a:cxn>
                <a:cxn ang="0">
                  <a:pos x="0" y="0"/>
                </a:cxn>
                <a:cxn ang="0">
                  <a:pos x="0" y="9"/>
                </a:cxn>
                <a:cxn ang="0">
                  <a:pos x="2" y="10"/>
                </a:cxn>
              </a:cxnLst>
              <a:rect l="0" t="0" r="r" b="b"/>
              <a:pathLst>
                <a:path w="9" h="15">
                  <a:moveTo>
                    <a:pt x="2" y="10"/>
                  </a:moveTo>
                  <a:lnTo>
                    <a:pt x="2" y="11"/>
                  </a:lnTo>
                  <a:lnTo>
                    <a:pt x="7" y="15"/>
                  </a:lnTo>
                  <a:lnTo>
                    <a:pt x="7" y="14"/>
                  </a:lnTo>
                  <a:lnTo>
                    <a:pt x="9" y="15"/>
                  </a:lnTo>
                  <a:lnTo>
                    <a:pt x="9" y="6"/>
                  </a:lnTo>
                  <a:lnTo>
                    <a:pt x="0" y="0"/>
                  </a:lnTo>
                  <a:lnTo>
                    <a:pt x="0" y="9"/>
                  </a:lnTo>
                  <a:lnTo>
                    <a:pt x="2" y="10"/>
                  </a:lnTo>
                  <a:close/>
                </a:path>
              </a:pathLst>
            </a:custGeom>
            <a:solidFill>
              <a:srgbClr val="98989B"/>
            </a:solidFill>
            <a:ln w="9525">
              <a:noFill/>
              <a:round/>
              <a:headEnd/>
              <a:tailEnd/>
            </a:ln>
          </p:spPr>
          <p:txBody>
            <a:bodyPr/>
            <a:lstStyle/>
            <a:p>
              <a:endParaRPr lang="en-US"/>
            </a:p>
          </p:txBody>
        </p:sp>
        <p:sp>
          <p:nvSpPr>
            <p:cNvPr id="178" name="Freeform 3672"/>
            <p:cNvSpPr>
              <a:spLocks/>
            </p:cNvSpPr>
            <p:nvPr/>
          </p:nvSpPr>
          <p:spPr bwMode="auto">
            <a:xfrm>
              <a:off x="2771" y="2501"/>
              <a:ext cx="9" cy="16"/>
            </a:xfrm>
            <a:custGeom>
              <a:avLst/>
              <a:gdLst/>
              <a:ahLst/>
              <a:cxnLst>
                <a:cxn ang="0">
                  <a:pos x="2" y="10"/>
                </a:cxn>
                <a:cxn ang="0">
                  <a:pos x="2" y="12"/>
                </a:cxn>
                <a:cxn ang="0">
                  <a:pos x="7" y="15"/>
                </a:cxn>
                <a:cxn ang="0">
                  <a:pos x="7" y="14"/>
                </a:cxn>
                <a:cxn ang="0">
                  <a:pos x="9" y="16"/>
                </a:cxn>
                <a:cxn ang="0">
                  <a:pos x="9" y="6"/>
                </a:cxn>
                <a:cxn ang="0">
                  <a:pos x="0" y="0"/>
                </a:cxn>
                <a:cxn ang="0">
                  <a:pos x="0" y="9"/>
                </a:cxn>
                <a:cxn ang="0">
                  <a:pos x="2" y="10"/>
                </a:cxn>
              </a:cxnLst>
              <a:rect l="0" t="0" r="r" b="b"/>
              <a:pathLst>
                <a:path w="9" h="16">
                  <a:moveTo>
                    <a:pt x="2" y="10"/>
                  </a:moveTo>
                  <a:lnTo>
                    <a:pt x="2" y="12"/>
                  </a:lnTo>
                  <a:lnTo>
                    <a:pt x="7" y="15"/>
                  </a:lnTo>
                  <a:lnTo>
                    <a:pt x="7" y="14"/>
                  </a:lnTo>
                  <a:lnTo>
                    <a:pt x="9" y="16"/>
                  </a:lnTo>
                  <a:lnTo>
                    <a:pt x="9" y="6"/>
                  </a:lnTo>
                  <a:lnTo>
                    <a:pt x="0" y="0"/>
                  </a:lnTo>
                  <a:lnTo>
                    <a:pt x="0" y="9"/>
                  </a:lnTo>
                  <a:lnTo>
                    <a:pt x="2" y="10"/>
                  </a:lnTo>
                  <a:close/>
                </a:path>
              </a:pathLst>
            </a:custGeom>
            <a:solidFill>
              <a:srgbClr val="98989B"/>
            </a:solidFill>
            <a:ln w="9525">
              <a:noFill/>
              <a:round/>
              <a:headEnd/>
              <a:tailEnd/>
            </a:ln>
          </p:spPr>
          <p:txBody>
            <a:bodyPr/>
            <a:lstStyle/>
            <a:p>
              <a:endParaRPr lang="en-US"/>
            </a:p>
          </p:txBody>
        </p:sp>
        <p:sp>
          <p:nvSpPr>
            <p:cNvPr id="179" name="Freeform 3673"/>
            <p:cNvSpPr>
              <a:spLocks/>
            </p:cNvSpPr>
            <p:nvPr/>
          </p:nvSpPr>
          <p:spPr bwMode="auto">
            <a:xfrm>
              <a:off x="2783" y="2509"/>
              <a:ext cx="9" cy="16"/>
            </a:xfrm>
            <a:custGeom>
              <a:avLst/>
              <a:gdLst/>
              <a:ahLst/>
              <a:cxnLst>
                <a:cxn ang="0">
                  <a:pos x="1" y="11"/>
                </a:cxn>
                <a:cxn ang="0">
                  <a:pos x="1" y="12"/>
                </a:cxn>
                <a:cxn ang="0">
                  <a:pos x="6" y="15"/>
                </a:cxn>
                <a:cxn ang="0">
                  <a:pos x="6" y="14"/>
                </a:cxn>
                <a:cxn ang="0">
                  <a:pos x="9" y="16"/>
                </a:cxn>
                <a:cxn ang="0">
                  <a:pos x="9" y="6"/>
                </a:cxn>
                <a:cxn ang="0">
                  <a:pos x="0" y="0"/>
                </a:cxn>
                <a:cxn ang="0">
                  <a:pos x="0" y="9"/>
                </a:cxn>
                <a:cxn ang="0">
                  <a:pos x="1" y="11"/>
                </a:cxn>
              </a:cxnLst>
              <a:rect l="0" t="0" r="r" b="b"/>
              <a:pathLst>
                <a:path w="9" h="16">
                  <a:moveTo>
                    <a:pt x="1" y="11"/>
                  </a:moveTo>
                  <a:lnTo>
                    <a:pt x="1" y="12"/>
                  </a:lnTo>
                  <a:lnTo>
                    <a:pt x="6" y="15"/>
                  </a:lnTo>
                  <a:lnTo>
                    <a:pt x="6" y="14"/>
                  </a:lnTo>
                  <a:lnTo>
                    <a:pt x="9" y="16"/>
                  </a:lnTo>
                  <a:lnTo>
                    <a:pt x="9" y="6"/>
                  </a:lnTo>
                  <a:lnTo>
                    <a:pt x="0" y="0"/>
                  </a:lnTo>
                  <a:lnTo>
                    <a:pt x="0" y="9"/>
                  </a:lnTo>
                  <a:lnTo>
                    <a:pt x="1" y="11"/>
                  </a:lnTo>
                  <a:close/>
                </a:path>
              </a:pathLst>
            </a:custGeom>
            <a:solidFill>
              <a:srgbClr val="98989B"/>
            </a:solidFill>
            <a:ln w="9525">
              <a:noFill/>
              <a:round/>
              <a:headEnd/>
              <a:tailEnd/>
            </a:ln>
          </p:spPr>
          <p:txBody>
            <a:bodyPr/>
            <a:lstStyle/>
            <a:p>
              <a:endParaRPr lang="en-US"/>
            </a:p>
          </p:txBody>
        </p:sp>
        <p:sp>
          <p:nvSpPr>
            <p:cNvPr id="180" name="Freeform 3674"/>
            <p:cNvSpPr>
              <a:spLocks/>
            </p:cNvSpPr>
            <p:nvPr/>
          </p:nvSpPr>
          <p:spPr bwMode="auto">
            <a:xfrm>
              <a:off x="2794" y="2517"/>
              <a:ext cx="9" cy="16"/>
            </a:xfrm>
            <a:custGeom>
              <a:avLst/>
              <a:gdLst/>
              <a:ahLst/>
              <a:cxnLst>
                <a:cxn ang="0">
                  <a:pos x="2" y="11"/>
                </a:cxn>
                <a:cxn ang="0">
                  <a:pos x="2" y="12"/>
                </a:cxn>
                <a:cxn ang="0">
                  <a:pos x="7" y="15"/>
                </a:cxn>
                <a:cxn ang="0">
                  <a:pos x="7" y="14"/>
                </a:cxn>
                <a:cxn ang="0">
                  <a:pos x="9" y="16"/>
                </a:cxn>
                <a:cxn ang="0">
                  <a:pos x="9" y="7"/>
                </a:cxn>
                <a:cxn ang="0">
                  <a:pos x="0" y="0"/>
                </a:cxn>
                <a:cxn ang="0">
                  <a:pos x="0" y="9"/>
                </a:cxn>
                <a:cxn ang="0">
                  <a:pos x="2" y="11"/>
                </a:cxn>
              </a:cxnLst>
              <a:rect l="0" t="0" r="r" b="b"/>
              <a:pathLst>
                <a:path w="9" h="16">
                  <a:moveTo>
                    <a:pt x="2" y="11"/>
                  </a:moveTo>
                  <a:lnTo>
                    <a:pt x="2" y="12"/>
                  </a:lnTo>
                  <a:lnTo>
                    <a:pt x="7" y="15"/>
                  </a:lnTo>
                  <a:lnTo>
                    <a:pt x="7" y="14"/>
                  </a:lnTo>
                  <a:lnTo>
                    <a:pt x="9" y="16"/>
                  </a:lnTo>
                  <a:lnTo>
                    <a:pt x="9" y="7"/>
                  </a:lnTo>
                  <a:lnTo>
                    <a:pt x="0" y="0"/>
                  </a:lnTo>
                  <a:lnTo>
                    <a:pt x="0" y="9"/>
                  </a:lnTo>
                  <a:lnTo>
                    <a:pt x="2" y="11"/>
                  </a:lnTo>
                  <a:close/>
                </a:path>
              </a:pathLst>
            </a:custGeom>
            <a:solidFill>
              <a:srgbClr val="98989B"/>
            </a:solidFill>
            <a:ln w="9525">
              <a:noFill/>
              <a:round/>
              <a:headEnd/>
              <a:tailEnd/>
            </a:ln>
          </p:spPr>
          <p:txBody>
            <a:bodyPr/>
            <a:lstStyle/>
            <a:p>
              <a:endParaRPr lang="en-US"/>
            </a:p>
          </p:txBody>
        </p:sp>
        <p:sp>
          <p:nvSpPr>
            <p:cNvPr id="181" name="Freeform 3675"/>
            <p:cNvSpPr>
              <a:spLocks/>
            </p:cNvSpPr>
            <p:nvPr/>
          </p:nvSpPr>
          <p:spPr bwMode="auto">
            <a:xfrm>
              <a:off x="2806" y="2525"/>
              <a:ext cx="9" cy="16"/>
            </a:xfrm>
            <a:custGeom>
              <a:avLst/>
              <a:gdLst/>
              <a:ahLst/>
              <a:cxnLst>
                <a:cxn ang="0">
                  <a:pos x="2" y="11"/>
                </a:cxn>
                <a:cxn ang="0">
                  <a:pos x="2" y="12"/>
                </a:cxn>
                <a:cxn ang="0">
                  <a:pos x="7" y="15"/>
                </a:cxn>
                <a:cxn ang="0">
                  <a:pos x="7" y="14"/>
                </a:cxn>
                <a:cxn ang="0">
                  <a:pos x="9" y="16"/>
                </a:cxn>
                <a:cxn ang="0">
                  <a:pos x="9" y="6"/>
                </a:cxn>
                <a:cxn ang="0">
                  <a:pos x="0" y="0"/>
                </a:cxn>
                <a:cxn ang="0">
                  <a:pos x="0" y="9"/>
                </a:cxn>
                <a:cxn ang="0">
                  <a:pos x="2" y="11"/>
                </a:cxn>
              </a:cxnLst>
              <a:rect l="0" t="0" r="r" b="b"/>
              <a:pathLst>
                <a:path w="9" h="16">
                  <a:moveTo>
                    <a:pt x="2" y="11"/>
                  </a:moveTo>
                  <a:lnTo>
                    <a:pt x="2" y="12"/>
                  </a:lnTo>
                  <a:lnTo>
                    <a:pt x="7" y="15"/>
                  </a:lnTo>
                  <a:lnTo>
                    <a:pt x="7" y="14"/>
                  </a:lnTo>
                  <a:lnTo>
                    <a:pt x="9" y="16"/>
                  </a:lnTo>
                  <a:lnTo>
                    <a:pt x="9" y="6"/>
                  </a:lnTo>
                  <a:lnTo>
                    <a:pt x="0" y="0"/>
                  </a:lnTo>
                  <a:lnTo>
                    <a:pt x="0" y="9"/>
                  </a:lnTo>
                  <a:lnTo>
                    <a:pt x="2" y="11"/>
                  </a:lnTo>
                  <a:close/>
                </a:path>
              </a:pathLst>
            </a:custGeom>
            <a:solidFill>
              <a:srgbClr val="98989B"/>
            </a:solidFill>
            <a:ln w="9525">
              <a:noFill/>
              <a:round/>
              <a:headEnd/>
              <a:tailEnd/>
            </a:ln>
          </p:spPr>
          <p:txBody>
            <a:bodyPr/>
            <a:lstStyle/>
            <a:p>
              <a:endParaRPr lang="en-US"/>
            </a:p>
          </p:txBody>
        </p:sp>
        <p:sp>
          <p:nvSpPr>
            <p:cNvPr id="182" name="Freeform 3676"/>
            <p:cNvSpPr>
              <a:spLocks/>
            </p:cNvSpPr>
            <p:nvPr/>
          </p:nvSpPr>
          <p:spPr bwMode="auto">
            <a:xfrm>
              <a:off x="2805" y="2509"/>
              <a:ext cx="10" cy="16"/>
            </a:xfrm>
            <a:custGeom>
              <a:avLst/>
              <a:gdLst/>
              <a:ahLst/>
              <a:cxnLst>
                <a:cxn ang="0">
                  <a:pos x="8" y="6"/>
                </a:cxn>
                <a:cxn ang="0">
                  <a:pos x="8" y="5"/>
                </a:cxn>
                <a:cxn ang="0">
                  <a:pos x="3" y="1"/>
                </a:cxn>
                <a:cxn ang="0">
                  <a:pos x="3" y="2"/>
                </a:cxn>
                <a:cxn ang="0">
                  <a:pos x="0" y="0"/>
                </a:cxn>
                <a:cxn ang="0">
                  <a:pos x="0" y="10"/>
                </a:cxn>
                <a:cxn ang="0">
                  <a:pos x="10" y="16"/>
                </a:cxn>
                <a:cxn ang="0">
                  <a:pos x="10" y="7"/>
                </a:cxn>
                <a:cxn ang="0">
                  <a:pos x="8" y="6"/>
                </a:cxn>
              </a:cxnLst>
              <a:rect l="0" t="0" r="r" b="b"/>
              <a:pathLst>
                <a:path w="10" h="16">
                  <a:moveTo>
                    <a:pt x="8" y="6"/>
                  </a:moveTo>
                  <a:lnTo>
                    <a:pt x="8" y="5"/>
                  </a:lnTo>
                  <a:lnTo>
                    <a:pt x="3" y="1"/>
                  </a:lnTo>
                  <a:lnTo>
                    <a:pt x="3" y="2"/>
                  </a:lnTo>
                  <a:lnTo>
                    <a:pt x="0" y="0"/>
                  </a:lnTo>
                  <a:lnTo>
                    <a:pt x="0" y="10"/>
                  </a:lnTo>
                  <a:lnTo>
                    <a:pt x="10" y="16"/>
                  </a:lnTo>
                  <a:lnTo>
                    <a:pt x="10" y="7"/>
                  </a:lnTo>
                  <a:lnTo>
                    <a:pt x="8" y="6"/>
                  </a:lnTo>
                  <a:close/>
                </a:path>
              </a:pathLst>
            </a:custGeom>
            <a:solidFill>
              <a:srgbClr val="98989B"/>
            </a:solidFill>
            <a:ln w="9525">
              <a:noFill/>
              <a:round/>
              <a:headEnd/>
              <a:tailEnd/>
            </a:ln>
          </p:spPr>
          <p:txBody>
            <a:bodyPr/>
            <a:lstStyle/>
            <a:p>
              <a:endParaRPr lang="en-US"/>
            </a:p>
          </p:txBody>
        </p:sp>
        <p:sp>
          <p:nvSpPr>
            <p:cNvPr id="183" name="Freeform 3677"/>
            <p:cNvSpPr>
              <a:spLocks/>
            </p:cNvSpPr>
            <p:nvPr/>
          </p:nvSpPr>
          <p:spPr bwMode="auto">
            <a:xfrm>
              <a:off x="2794" y="2501"/>
              <a:ext cx="9" cy="16"/>
            </a:xfrm>
            <a:custGeom>
              <a:avLst/>
              <a:gdLst/>
              <a:ahLst/>
              <a:cxnLst>
                <a:cxn ang="0">
                  <a:pos x="7" y="5"/>
                </a:cxn>
                <a:cxn ang="0">
                  <a:pos x="7" y="4"/>
                </a:cxn>
                <a:cxn ang="0">
                  <a:pos x="3" y="1"/>
                </a:cxn>
                <a:cxn ang="0">
                  <a:pos x="3" y="2"/>
                </a:cxn>
                <a:cxn ang="0">
                  <a:pos x="0" y="0"/>
                </a:cxn>
                <a:cxn ang="0">
                  <a:pos x="0" y="10"/>
                </a:cxn>
                <a:cxn ang="0">
                  <a:pos x="9" y="16"/>
                </a:cxn>
                <a:cxn ang="0">
                  <a:pos x="9" y="7"/>
                </a:cxn>
                <a:cxn ang="0">
                  <a:pos x="7" y="5"/>
                </a:cxn>
              </a:cxnLst>
              <a:rect l="0" t="0" r="r" b="b"/>
              <a:pathLst>
                <a:path w="9" h="16">
                  <a:moveTo>
                    <a:pt x="7" y="5"/>
                  </a:moveTo>
                  <a:lnTo>
                    <a:pt x="7" y="4"/>
                  </a:lnTo>
                  <a:lnTo>
                    <a:pt x="3" y="1"/>
                  </a:lnTo>
                  <a:lnTo>
                    <a:pt x="3" y="2"/>
                  </a:lnTo>
                  <a:lnTo>
                    <a:pt x="0" y="0"/>
                  </a:lnTo>
                  <a:lnTo>
                    <a:pt x="0" y="10"/>
                  </a:lnTo>
                  <a:lnTo>
                    <a:pt x="9" y="16"/>
                  </a:lnTo>
                  <a:lnTo>
                    <a:pt x="9" y="7"/>
                  </a:lnTo>
                  <a:lnTo>
                    <a:pt x="7" y="5"/>
                  </a:lnTo>
                  <a:close/>
                </a:path>
              </a:pathLst>
            </a:custGeom>
            <a:solidFill>
              <a:srgbClr val="98989B"/>
            </a:solidFill>
            <a:ln w="9525">
              <a:noFill/>
              <a:round/>
              <a:headEnd/>
              <a:tailEnd/>
            </a:ln>
          </p:spPr>
          <p:txBody>
            <a:bodyPr/>
            <a:lstStyle/>
            <a:p>
              <a:endParaRPr lang="en-US"/>
            </a:p>
          </p:txBody>
        </p:sp>
        <p:sp>
          <p:nvSpPr>
            <p:cNvPr id="184" name="Freeform 3678"/>
            <p:cNvSpPr>
              <a:spLocks/>
            </p:cNvSpPr>
            <p:nvPr/>
          </p:nvSpPr>
          <p:spPr bwMode="auto">
            <a:xfrm>
              <a:off x="2783" y="2493"/>
              <a:ext cx="9" cy="16"/>
            </a:xfrm>
            <a:custGeom>
              <a:avLst/>
              <a:gdLst/>
              <a:ahLst/>
              <a:cxnLst>
                <a:cxn ang="0">
                  <a:pos x="7" y="5"/>
                </a:cxn>
                <a:cxn ang="0">
                  <a:pos x="7" y="4"/>
                </a:cxn>
                <a:cxn ang="0">
                  <a:pos x="2" y="1"/>
                </a:cxn>
                <a:cxn ang="0">
                  <a:pos x="2" y="2"/>
                </a:cxn>
                <a:cxn ang="0">
                  <a:pos x="0" y="0"/>
                </a:cxn>
                <a:cxn ang="0">
                  <a:pos x="0" y="10"/>
                </a:cxn>
                <a:cxn ang="0">
                  <a:pos x="9" y="16"/>
                </a:cxn>
                <a:cxn ang="0">
                  <a:pos x="9" y="7"/>
                </a:cxn>
                <a:cxn ang="0">
                  <a:pos x="7" y="5"/>
                </a:cxn>
              </a:cxnLst>
              <a:rect l="0" t="0" r="r" b="b"/>
              <a:pathLst>
                <a:path w="9" h="16">
                  <a:moveTo>
                    <a:pt x="7" y="5"/>
                  </a:moveTo>
                  <a:lnTo>
                    <a:pt x="7" y="4"/>
                  </a:lnTo>
                  <a:lnTo>
                    <a:pt x="2" y="1"/>
                  </a:lnTo>
                  <a:lnTo>
                    <a:pt x="2" y="2"/>
                  </a:lnTo>
                  <a:lnTo>
                    <a:pt x="0" y="0"/>
                  </a:lnTo>
                  <a:lnTo>
                    <a:pt x="0" y="10"/>
                  </a:lnTo>
                  <a:lnTo>
                    <a:pt x="9" y="16"/>
                  </a:lnTo>
                  <a:lnTo>
                    <a:pt x="9" y="7"/>
                  </a:lnTo>
                  <a:lnTo>
                    <a:pt x="7" y="5"/>
                  </a:lnTo>
                  <a:close/>
                </a:path>
              </a:pathLst>
            </a:custGeom>
            <a:solidFill>
              <a:srgbClr val="98989B"/>
            </a:solidFill>
            <a:ln w="9525">
              <a:noFill/>
              <a:round/>
              <a:headEnd/>
              <a:tailEnd/>
            </a:ln>
          </p:spPr>
          <p:txBody>
            <a:bodyPr/>
            <a:lstStyle/>
            <a:p>
              <a:endParaRPr lang="en-US"/>
            </a:p>
          </p:txBody>
        </p:sp>
        <p:sp>
          <p:nvSpPr>
            <p:cNvPr id="185" name="Freeform 3679"/>
            <p:cNvSpPr>
              <a:spLocks/>
            </p:cNvSpPr>
            <p:nvPr/>
          </p:nvSpPr>
          <p:spPr bwMode="auto">
            <a:xfrm>
              <a:off x="2771" y="2485"/>
              <a:ext cx="9" cy="16"/>
            </a:xfrm>
            <a:custGeom>
              <a:avLst/>
              <a:gdLst/>
              <a:ahLst/>
              <a:cxnLst>
                <a:cxn ang="0">
                  <a:pos x="7" y="5"/>
                </a:cxn>
                <a:cxn ang="0">
                  <a:pos x="7" y="4"/>
                </a:cxn>
                <a:cxn ang="0">
                  <a:pos x="2" y="1"/>
                </a:cxn>
                <a:cxn ang="0">
                  <a:pos x="2" y="2"/>
                </a:cxn>
                <a:cxn ang="0">
                  <a:pos x="0" y="0"/>
                </a:cxn>
                <a:cxn ang="0">
                  <a:pos x="0" y="9"/>
                </a:cxn>
                <a:cxn ang="0">
                  <a:pos x="9" y="16"/>
                </a:cxn>
                <a:cxn ang="0">
                  <a:pos x="9" y="7"/>
                </a:cxn>
                <a:cxn ang="0">
                  <a:pos x="7" y="5"/>
                </a:cxn>
              </a:cxnLst>
              <a:rect l="0" t="0" r="r" b="b"/>
              <a:pathLst>
                <a:path w="9" h="16">
                  <a:moveTo>
                    <a:pt x="7" y="5"/>
                  </a:moveTo>
                  <a:lnTo>
                    <a:pt x="7" y="4"/>
                  </a:lnTo>
                  <a:lnTo>
                    <a:pt x="2" y="1"/>
                  </a:lnTo>
                  <a:lnTo>
                    <a:pt x="2" y="2"/>
                  </a:lnTo>
                  <a:lnTo>
                    <a:pt x="0" y="0"/>
                  </a:lnTo>
                  <a:lnTo>
                    <a:pt x="0" y="9"/>
                  </a:lnTo>
                  <a:lnTo>
                    <a:pt x="9" y="16"/>
                  </a:lnTo>
                  <a:lnTo>
                    <a:pt x="9" y="7"/>
                  </a:lnTo>
                  <a:lnTo>
                    <a:pt x="7" y="5"/>
                  </a:lnTo>
                  <a:close/>
                </a:path>
              </a:pathLst>
            </a:custGeom>
            <a:solidFill>
              <a:srgbClr val="98989B"/>
            </a:solidFill>
            <a:ln w="9525">
              <a:noFill/>
              <a:round/>
              <a:headEnd/>
              <a:tailEnd/>
            </a:ln>
          </p:spPr>
          <p:txBody>
            <a:bodyPr/>
            <a:lstStyle/>
            <a:p>
              <a:endParaRPr lang="en-US"/>
            </a:p>
          </p:txBody>
        </p:sp>
        <p:sp>
          <p:nvSpPr>
            <p:cNvPr id="186" name="Freeform 3680"/>
            <p:cNvSpPr>
              <a:spLocks/>
            </p:cNvSpPr>
            <p:nvPr/>
          </p:nvSpPr>
          <p:spPr bwMode="auto">
            <a:xfrm>
              <a:off x="2754" y="2473"/>
              <a:ext cx="9" cy="16"/>
            </a:xfrm>
            <a:custGeom>
              <a:avLst/>
              <a:gdLst/>
              <a:ahLst/>
              <a:cxnLst>
                <a:cxn ang="0">
                  <a:pos x="7" y="5"/>
                </a:cxn>
                <a:cxn ang="0">
                  <a:pos x="7" y="4"/>
                </a:cxn>
                <a:cxn ang="0">
                  <a:pos x="2" y="0"/>
                </a:cxn>
                <a:cxn ang="0">
                  <a:pos x="2" y="1"/>
                </a:cxn>
                <a:cxn ang="0">
                  <a:pos x="0" y="0"/>
                </a:cxn>
                <a:cxn ang="0">
                  <a:pos x="0" y="9"/>
                </a:cxn>
                <a:cxn ang="0">
                  <a:pos x="9" y="16"/>
                </a:cxn>
                <a:cxn ang="0">
                  <a:pos x="9" y="6"/>
                </a:cxn>
                <a:cxn ang="0">
                  <a:pos x="7" y="5"/>
                </a:cxn>
              </a:cxnLst>
              <a:rect l="0" t="0" r="r" b="b"/>
              <a:pathLst>
                <a:path w="9" h="16">
                  <a:moveTo>
                    <a:pt x="7" y="5"/>
                  </a:moveTo>
                  <a:lnTo>
                    <a:pt x="7" y="4"/>
                  </a:lnTo>
                  <a:lnTo>
                    <a:pt x="2" y="0"/>
                  </a:lnTo>
                  <a:lnTo>
                    <a:pt x="2" y="1"/>
                  </a:lnTo>
                  <a:lnTo>
                    <a:pt x="0" y="0"/>
                  </a:lnTo>
                  <a:lnTo>
                    <a:pt x="0" y="9"/>
                  </a:lnTo>
                  <a:lnTo>
                    <a:pt x="9" y="16"/>
                  </a:lnTo>
                  <a:lnTo>
                    <a:pt x="9" y="6"/>
                  </a:lnTo>
                  <a:lnTo>
                    <a:pt x="7" y="5"/>
                  </a:lnTo>
                  <a:close/>
                </a:path>
              </a:pathLst>
            </a:custGeom>
            <a:solidFill>
              <a:srgbClr val="98989B"/>
            </a:solidFill>
            <a:ln w="9525">
              <a:noFill/>
              <a:round/>
              <a:headEnd/>
              <a:tailEnd/>
            </a:ln>
          </p:spPr>
          <p:txBody>
            <a:bodyPr/>
            <a:lstStyle/>
            <a:p>
              <a:endParaRPr lang="en-US"/>
            </a:p>
          </p:txBody>
        </p:sp>
        <p:sp>
          <p:nvSpPr>
            <p:cNvPr id="187" name="Freeform 3681"/>
            <p:cNvSpPr>
              <a:spLocks/>
            </p:cNvSpPr>
            <p:nvPr/>
          </p:nvSpPr>
          <p:spPr bwMode="auto">
            <a:xfrm>
              <a:off x="2743" y="2465"/>
              <a:ext cx="9" cy="16"/>
            </a:xfrm>
            <a:custGeom>
              <a:avLst/>
              <a:gdLst/>
              <a:ahLst/>
              <a:cxnLst>
                <a:cxn ang="0">
                  <a:pos x="7" y="5"/>
                </a:cxn>
                <a:cxn ang="0">
                  <a:pos x="7" y="4"/>
                </a:cxn>
                <a:cxn ang="0">
                  <a:pos x="2" y="0"/>
                </a:cxn>
                <a:cxn ang="0">
                  <a:pos x="2" y="2"/>
                </a:cxn>
                <a:cxn ang="0">
                  <a:pos x="0" y="0"/>
                </a:cxn>
                <a:cxn ang="0">
                  <a:pos x="0" y="9"/>
                </a:cxn>
                <a:cxn ang="0">
                  <a:pos x="9" y="16"/>
                </a:cxn>
                <a:cxn ang="0">
                  <a:pos x="9" y="6"/>
                </a:cxn>
                <a:cxn ang="0">
                  <a:pos x="7" y="5"/>
                </a:cxn>
              </a:cxnLst>
              <a:rect l="0" t="0" r="r" b="b"/>
              <a:pathLst>
                <a:path w="9" h="16">
                  <a:moveTo>
                    <a:pt x="7" y="5"/>
                  </a:moveTo>
                  <a:lnTo>
                    <a:pt x="7" y="4"/>
                  </a:lnTo>
                  <a:lnTo>
                    <a:pt x="2" y="0"/>
                  </a:lnTo>
                  <a:lnTo>
                    <a:pt x="2" y="2"/>
                  </a:lnTo>
                  <a:lnTo>
                    <a:pt x="0" y="0"/>
                  </a:lnTo>
                  <a:lnTo>
                    <a:pt x="0" y="9"/>
                  </a:lnTo>
                  <a:lnTo>
                    <a:pt x="9" y="16"/>
                  </a:lnTo>
                  <a:lnTo>
                    <a:pt x="9" y="6"/>
                  </a:lnTo>
                  <a:lnTo>
                    <a:pt x="7" y="5"/>
                  </a:lnTo>
                  <a:close/>
                </a:path>
              </a:pathLst>
            </a:custGeom>
            <a:solidFill>
              <a:srgbClr val="98989B"/>
            </a:solidFill>
            <a:ln w="9525">
              <a:noFill/>
              <a:round/>
              <a:headEnd/>
              <a:tailEnd/>
            </a:ln>
          </p:spPr>
          <p:txBody>
            <a:bodyPr/>
            <a:lstStyle/>
            <a:p>
              <a:endParaRPr lang="en-US"/>
            </a:p>
          </p:txBody>
        </p:sp>
        <p:sp>
          <p:nvSpPr>
            <p:cNvPr id="188" name="Freeform 3682"/>
            <p:cNvSpPr>
              <a:spLocks/>
            </p:cNvSpPr>
            <p:nvPr/>
          </p:nvSpPr>
          <p:spPr bwMode="auto">
            <a:xfrm>
              <a:off x="2731" y="2457"/>
              <a:ext cx="9" cy="16"/>
            </a:xfrm>
            <a:custGeom>
              <a:avLst/>
              <a:gdLst/>
              <a:ahLst/>
              <a:cxnLst>
                <a:cxn ang="0">
                  <a:pos x="7" y="5"/>
                </a:cxn>
                <a:cxn ang="0">
                  <a:pos x="7" y="4"/>
                </a:cxn>
                <a:cxn ang="0">
                  <a:pos x="2" y="0"/>
                </a:cxn>
                <a:cxn ang="0">
                  <a:pos x="2" y="1"/>
                </a:cxn>
                <a:cxn ang="0">
                  <a:pos x="0" y="0"/>
                </a:cxn>
                <a:cxn ang="0">
                  <a:pos x="0" y="9"/>
                </a:cxn>
                <a:cxn ang="0">
                  <a:pos x="9" y="16"/>
                </a:cxn>
                <a:cxn ang="0">
                  <a:pos x="9" y="6"/>
                </a:cxn>
                <a:cxn ang="0">
                  <a:pos x="7" y="5"/>
                </a:cxn>
              </a:cxnLst>
              <a:rect l="0" t="0" r="r" b="b"/>
              <a:pathLst>
                <a:path w="9" h="16">
                  <a:moveTo>
                    <a:pt x="7" y="5"/>
                  </a:moveTo>
                  <a:lnTo>
                    <a:pt x="7" y="4"/>
                  </a:lnTo>
                  <a:lnTo>
                    <a:pt x="2" y="0"/>
                  </a:lnTo>
                  <a:lnTo>
                    <a:pt x="2" y="1"/>
                  </a:lnTo>
                  <a:lnTo>
                    <a:pt x="0" y="0"/>
                  </a:lnTo>
                  <a:lnTo>
                    <a:pt x="0" y="9"/>
                  </a:lnTo>
                  <a:lnTo>
                    <a:pt x="9" y="16"/>
                  </a:lnTo>
                  <a:lnTo>
                    <a:pt x="9" y="6"/>
                  </a:lnTo>
                  <a:lnTo>
                    <a:pt x="7" y="5"/>
                  </a:lnTo>
                  <a:close/>
                </a:path>
              </a:pathLst>
            </a:custGeom>
            <a:solidFill>
              <a:srgbClr val="98989B"/>
            </a:solidFill>
            <a:ln w="9525">
              <a:noFill/>
              <a:round/>
              <a:headEnd/>
              <a:tailEnd/>
            </a:ln>
          </p:spPr>
          <p:txBody>
            <a:bodyPr/>
            <a:lstStyle/>
            <a:p>
              <a:endParaRPr lang="en-US"/>
            </a:p>
          </p:txBody>
        </p:sp>
        <p:sp>
          <p:nvSpPr>
            <p:cNvPr id="189" name="Freeform 3683"/>
            <p:cNvSpPr>
              <a:spLocks/>
            </p:cNvSpPr>
            <p:nvPr/>
          </p:nvSpPr>
          <p:spPr bwMode="auto">
            <a:xfrm>
              <a:off x="2720" y="2449"/>
              <a:ext cx="9" cy="15"/>
            </a:xfrm>
            <a:custGeom>
              <a:avLst/>
              <a:gdLst/>
              <a:ahLst/>
              <a:cxnLst>
                <a:cxn ang="0">
                  <a:pos x="7" y="5"/>
                </a:cxn>
                <a:cxn ang="0">
                  <a:pos x="7" y="4"/>
                </a:cxn>
                <a:cxn ang="0">
                  <a:pos x="2" y="0"/>
                </a:cxn>
                <a:cxn ang="0">
                  <a:pos x="2" y="1"/>
                </a:cxn>
                <a:cxn ang="0">
                  <a:pos x="0" y="0"/>
                </a:cxn>
                <a:cxn ang="0">
                  <a:pos x="0" y="9"/>
                </a:cxn>
                <a:cxn ang="0">
                  <a:pos x="9" y="15"/>
                </a:cxn>
                <a:cxn ang="0">
                  <a:pos x="9" y="6"/>
                </a:cxn>
                <a:cxn ang="0">
                  <a:pos x="7" y="5"/>
                </a:cxn>
              </a:cxnLst>
              <a:rect l="0" t="0" r="r" b="b"/>
              <a:pathLst>
                <a:path w="9" h="15">
                  <a:moveTo>
                    <a:pt x="7" y="5"/>
                  </a:moveTo>
                  <a:lnTo>
                    <a:pt x="7" y="4"/>
                  </a:lnTo>
                  <a:lnTo>
                    <a:pt x="2" y="0"/>
                  </a:lnTo>
                  <a:lnTo>
                    <a:pt x="2" y="1"/>
                  </a:lnTo>
                  <a:lnTo>
                    <a:pt x="0" y="0"/>
                  </a:lnTo>
                  <a:lnTo>
                    <a:pt x="0" y="9"/>
                  </a:lnTo>
                  <a:lnTo>
                    <a:pt x="9" y="15"/>
                  </a:lnTo>
                  <a:lnTo>
                    <a:pt x="9" y="6"/>
                  </a:lnTo>
                  <a:lnTo>
                    <a:pt x="7" y="5"/>
                  </a:lnTo>
                  <a:close/>
                </a:path>
              </a:pathLst>
            </a:custGeom>
            <a:solidFill>
              <a:srgbClr val="98989B"/>
            </a:solidFill>
            <a:ln w="9525">
              <a:noFill/>
              <a:round/>
              <a:headEnd/>
              <a:tailEnd/>
            </a:ln>
          </p:spPr>
          <p:txBody>
            <a:bodyPr/>
            <a:lstStyle/>
            <a:p>
              <a:endParaRPr lang="en-US"/>
            </a:p>
          </p:txBody>
        </p:sp>
        <p:sp>
          <p:nvSpPr>
            <p:cNvPr id="190" name="Freeform 3684"/>
            <p:cNvSpPr>
              <a:spLocks/>
            </p:cNvSpPr>
            <p:nvPr/>
          </p:nvSpPr>
          <p:spPr bwMode="auto">
            <a:xfrm>
              <a:off x="2694" y="2433"/>
              <a:ext cx="9" cy="16"/>
            </a:xfrm>
            <a:custGeom>
              <a:avLst/>
              <a:gdLst/>
              <a:ahLst/>
              <a:cxnLst>
                <a:cxn ang="0">
                  <a:pos x="8" y="5"/>
                </a:cxn>
                <a:cxn ang="0">
                  <a:pos x="8" y="4"/>
                </a:cxn>
                <a:cxn ang="0">
                  <a:pos x="3" y="0"/>
                </a:cxn>
                <a:cxn ang="0">
                  <a:pos x="3" y="1"/>
                </a:cxn>
                <a:cxn ang="0">
                  <a:pos x="0" y="0"/>
                </a:cxn>
                <a:cxn ang="0">
                  <a:pos x="0" y="9"/>
                </a:cxn>
                <a:cxn ang="0">
                  <a:pos x="9" y="16"/>
                </a:cxn>
                <a:cxn ang="0">
                  <a:pos x="9" y="6"/>
                </a:cxn>
                <a:cxn ang="0">
                  <a:pos x="8" y="5"/>
                </a:cxn>
              </a:cxnLst>
              <a:rect l="0" t="0" r="r" b="b"/>
              <a:pathLst>
                <a:path w="9" h="16">
                  <a:moveTo>
                    <a:pt x="8" y="5"/>
                  </a:moveTo>
                  <a:lnTo>
                    <a:pt x="8" y="4"/>
                  </a:lnTo>
                  <a:lnTo>
                    <a:pt x="3" y="0"/>
                  </a:lnTo>
                  <a:lnTo>
                    <a:pt x="3" y="1"/>
                  </a:lnTo>
                  <a:lnTo>
                    <a:pt x="0" y="0"/>
                  </a:lnTo>
                  <a:lnTo>
                    <a:pt x="0" y="9"/>
                  </a:lnTo>
                  <a:lnTo>
                    <a:pt x="9" y="16"/>
                  </a:lnTo>
                  <a:lnTo>
                    <a:pt x="9" y="6"/>
                  </a:lnTo>
                  <a:lnTo>
                    <a:pt x="8" y="5"/>
                  </a:lnTo>
                  <a:close/>
                </a:path>
              </a:pathLst>
            </a:custGeom>
            <a:solidFill>
              <a:srgbClr val="98989B"/>
            </a:solidFill>
            <a:ln w="9525">
              <a:noFill/>
              <a:round/>
              <a:headEnd/>
              <a:tailEnd/>
            </a:ln>
          </p:spPr>
          <p:txBody>
            <a:bodyPr/>
            <a:lstStyle/>
            <a:p>
              <a:endParaRPr lang="en-US"/>
            </a:p>
          </p:txBody>
        </p:sp>
        <p:sp>
          <p:nvSpPr>
            <p:cNvPr id="191" name="Freeform 3685"/>
            <p:cNvSpPr>
              <a:spLocks/>
            </p:cNvSpPr>
            <p:nvPr/>
          </p:nvSpPr>
          <p:spPr bwMode="auto">
            <a:xfrm>
              <a:off x="2674" y="2425"/>
              <a:ext cx="8" cy="16"/>
            </a:xfrm>
            <a:custGeom>
              <a:avLst/>
              <a:gdLst/>
              <a:ahLst/>
              <a:cxnLst>
                <a:cxn ang="0">
                  <a:pos x="7" y="5"/>
                </a:cxn>
                <a:cxn ang="0">
                  <a:pos x="7" y="4"/>
                </a:cxn>
                <a:cxn ang="0">
                  <a:pos x="2" y="1"/>
                </a:cxn>
                <a:cxn ang="0">
                  <a:pos x="2" y="2"/>
                </a:cxn>
                <a:cxn ang="0">
                  <a:pos x="0" y="0"/>
                </a:cxn>
                <a:cxn ang="0">
                  <a:pos x="0" y="10"/>
                </a:cxn>
                <a:cxn ang="0">
                  <a:pos x="8" y="16"/>
                </a:cxn>
                <a:cxn ang="0">
                  <a:pos x="8" y="7"/>
                </a:cxn>
                <a:cxn ang="0">
                  <a:pos x="7" y="5"/>
                </a:cxn>
              </a:cxnLst>
              <a:rect l="0" t="0" r="r" b="b"/>
              <a:pathLst>
                <a:path w="8" h="16">
                  <a:moveTo>
                    <a:pt x="7" y="5"/>
                  </a:moveTo>
                  <a:lnTo>
                    <a:pt x="7" y="4"/>
                  </a:lnTo>
                  <a:lnTo>
                    <a:pt x="2" y="1"/>
                  </a:lnTo>
                  <a:lnTo>
                    <a:pt x="2" y="2"/>
                  </a:lnTo>
                  <a:lnTo>
                    <a:pt x="0" y="0"/>
                  </a:lnTo>
                  <a:lnTo>
                    <a:pt x="0" y="10"/>
                  </a:lnTo>
                  <a:lnTo>
                    <a:pt x="8" y="16"/>
                  </a:lnTo>
                  <a:lnTo>
                    <a:pt x="8" y="7"/>
                  </a:lnTo>
                  <a:lnTo>
                    <a:pt x="7" y="5"/>
                  </a:lnTo>
                  <a:close/>
                </a:path>
              </a:pathLst>
            </a:custGeom>
            <a:solidFill>
              <a:srgbClr val="98989B"/>
            </a:solidFill>
            <a:ln w="9525">
              <a:noFill/>
              <a:round/>
              <a:headEnd/>
              <a:tailEnd/>
            </a:ln>
          </p:spPr>
          <p:txBody>
            <a:bodyPr/>
            <a:lstStyle/>
            <a:p>
              <a:endParaRPr lang="en-US"/>
            </a:p>
          </p:txBody>
        </p:sp>
        <p:sp>
          <p:nvSpPr>
            <p:cNvPr id="192" name="Freeform 3686"/>
            <p:cNvSpPr>
              <a:spLocks/>
            </p:cNvSpPr>
            <p:nvPr/>
          </p:nvSpPr>
          <p:spPr bwMode="auto">
            <a:xfrm>
              <a:off x="2647" y="2416"/>
              <a:ext cx="16" cy="19"/>
            </a:xfrm>
            <a:custGeom>
              <a:avLst/>
              <a:gdLst/>
              <a:ahLst/>
              <a:cxnLst>
                <a:cxn ang="0">
                  <a:pos x="41" y="67"/>
                </a:cxn>
                <a:cxn ang="0">
                  <a:pos x="58" y="57"/>
                </a:cxn>
                <a:cxn ang="0">
                  <a:pos x="58" y="57"/>
                </a:cxn>
                <a:cxn ang="0">
                  <a:pos x="46" y="27"/>
                </a:cxn>
                <a:cxn ang="0">
                  <a:pos x="17" y="6"/>
                </a:cxn>
                <a:cxn ang="0">
                  <a:pos x="1" y="16"/>
                </a:cxn>
                <a:cxn ang="0">
                  <a:pos x="1" y="16"/>
                </a:cxn>
                <a:cxn ang="0">
                  <a:pos x="13" y="46"/>
                </a:cxn>
                <a:cxn ang="0">
                  <a:pos x="41" y="67"/>
                </a:cxn>
              </a:cxnLst>
              <a:rect l="0" t="0" r="r" b="b"/>
              <a:pathLst>
                <a:path w="59" h="73">
                  <a:moveTo>
                    <a:pt x="41" y="67"/>
                  </a:moveTo>
                  <a:cubicBezTo>
                    <a:pt x="49" y="73"/>
                    <a:pt x="56" y="69"/>
                    <a:pt x="58" y="57"/>
                  </a:cubicBezTo>
                  <a:cubicBezTo>
                    <a:pt x="58" y="57"/>
                    <a:pt x="58" y="57"/>
                    <a:pt x="58" y="57"/>
                  </a:cubicBezTo>
                  <a:cubicBezTo>
                    <a:pt x="59" y="46"/>
                    <a:pt x="54" y="33"/>
                    <a:pt x="46" y="27"/>
                  </a:cubicBezTo>
                  <a:cubicBezTo>
                    <a:pt x="17" y="6"/>
                    <a:pt x="17" y="6"/>
                    <a:pt x="17" y="6"/>
                  </a:cubicBezTo>
                  <a:cubicBezTo>
                    <a:pt x="10" y="0"/>
                    <a:pt x="2" y="5"/>
                    <a:pt x="1" y="16"/>
                  </a:cubicBezTo>
                  <a:cubicBezTo>
                    <a:pt x="1" y="16"/>
                    <a:pt x="1" y="16"/>
                    <a:pt x="1" y="16"/>
                  </a:cubicBezTo>
                  <a:cubicBezTo>
                    <a:pt x="0" y="27"/>
                    <a:pt x="5" y="41"/>
                    <a:pt x="13" y="46"/>
                  </a:cubicBezTo>
                  <a:lnTo>
                    <a:pt x="41" y="67"/>
                  </a:lnTo>
                  <a:close/>
                </a:path>
              </a:pathLst>
            </a:custGeom>
            <a:solidFill>
              <a:srgbClr val="98979B"/>
            </a:solidFill>
            <a:ln w="9525">
              <a:noFill/>
              <a:round/>
              <a:headEnd/>
              <a:tailEnd/>
            </a:ln>
          </p:spPr>
          <p:txBody>
            <a:bodyPr/>
            <a:lstStyle/>
            <a:p>
              <a:endParaRPr lang="en-US"/>
            </a:p>
          </p:txBody>
        </p:sp>
        <p:sp>
          <p:nvSpPr>
            <p:cNvPr id="193" name="Freeform 3687"/>
            <p:cNvSpPr>
              <a:spLocks/>
            </p:cNvSpPr>
            <p:nvPr/>
          </p:nvSpPr>
          <p:spPr bwMode="auto">
            <a:xfrm>
              <a:off x="2622" y="2399"/>
              <a:ext cx="16" cy="19"/>
            </a:xfrm>
            <a:custGeom>
              <a:avLst/>
              <a:gdLst/>
              <a:ahLst/>
              <a:cxnLst>
                <a:cxn ang="0">
                  <a:pos x="41" y="67"/>
                </a:cxn>
                <a:cxn ang="0">
                  <a:pos x="57" y="57"/>
                </a:cxn>
                <a:cxn ang="0">
                  <a:pos x="57" y="57"/>
                </a:cxn>
                <a:cxn ang="0">
                  <a:pos x="45" y="27"/>
                </a:cxn>
                <a:cxn ang="0">
                  <a:pos x="17" y="6"/>
                </a:cxn>
                <a:cxn ang="0">
                  <a:pos x="1" y="16"/>
                </a:cxn>
                <a:cxn ang="0">
                  <a:pos x="1" y="16"/>
                </a:cxn>
                <a:cxn ang="0">
                  <a:pos x="13" y="46"/>
                </a:cxn>
                <a:cxn ang="0">
                  <a:pos x="41" y="67"/>
                </a:cxn>
              </a:cxnLst>
              <a:rect l="0" t="0" r="r" b="b"/>
              <a:pathLst>
                <a:path w="59" h="73">
                  <a:moveTo>
                    <a:pt x="41" y="67"/>
                  </a:moveTo>
                  <a:cubicBezTo>
                    <a:pt x="49" y="73"/>
                    <a:pt x="56" y="68"/>
                    <a:pt x="57" y="57"/>
                  </a:cubicBezTo>
                  <a:cubicBezTo>
                    <a:pt x="57" y="57"/>
                    <a:pt x="57" y="57"/>
                    <a:pt x="57" y="57"/>
                  </a:cubicBezTo>
                  <a:cubicBezTo>
                    <a:pt x="59" y="46"/>
                    <a:pt x="53" y="32"/>
                    <a:pt x="45" y="27"/>
                  </a:cubicBezTo>
                  <a:cubicBezTo>
                    <a:pt x="17" y="6"/>
                    <a:pt x="17" y="6"/>
                    <a:pt x="17" y="6"/>
                  </a:cubicBezTo>
                  <a:cubicBezTo>
                    <a:pt x="9" y="0"/>
                    <a:pt x="2" y="5"/>
                    <a:pt x="1" y="16"/>
                  </a:cubicBezTo>
                  <a:cubicBezTo>
                    <a:pt x="1" y="16"/>
                    <a:pt x="1" y="16"/>
                    <a:pt x="1" y="16"/>
                  </a:cubicBezTo>
                  <a:cubicBezTo>
                    <a:pt x="0" y="27"/>
                    <a:pt x="5" y="41"/>
                    <a:pt x="13" y="46"/>
                  </a:cubicBezTo>
                  <a:lnTo>
                    <a:pt x="41" y="67"/>
                  </a:lnTo>
                  <a:close/>
                </a:path>
              </a:pathLst>
            </a:custGeom>
            <a:solidFill>
              <a:srgbClr val="98979B"/>
            </a:solidFill>
            <a:ln w="9525">
              <a:noFill/>
              <a:round/>
              <a:headEnd/>
              <a:tailEnd/>
            </a:ln>
          </p:spPr>
          <p:txBody>
            <a:bodyPr/>
            <a:lstStyle/>
            <a:p>
              <a:endParaRPr lang="en-US"/>
            </a:p>
          </p:txBody>
        </p:sp>
        <p:sp>
          <p:nvSpPr>
            <p:cNvPr id="194" name="Freeform 3688"/>
            <p:cNvSpPr>
              <a:spLocks/>
            </p:cNvSpPr>
            <p:nvPr/>
          </p:nvSpPr>
          <p:spPr bwMode="auto">
            <a:xfrm>
              <a:off x="2829" y="2543"/>
              <a:ext cx="15" cy="20"/>
            </a:xfrm>
            <a:custGeom>
              <a:avLst/>
              <a:gdLst/>
              <a:ahLst/>
              <a:cxnLst>
                <a:cxn ang="0">
                  <a:pos x="15" y="20"/>
                </a:cxn>
                <a:cxn ang="0">
                  <a:pos x="15" y="10"/>
                </a:cxn>
                <a:cxn ang="0">
                  <a:pos x="0" y="0"/>
                </a:cxn>
                <a:cxn ang="0">
                  <a:pos x="0" y="10"/>
                </a:cxn>
                <a:cxn ang="0">
                  <a:pos x="15" y="20"/>
                </a:cxn>
              </a:cxnLst>
              <a:rect l="0" t="0" r="r" b="b"/>
              <a:pathLst>
                <a:path w="15" h="20">
                  <a:moveTo>
                    <a:pt x="15" y="20"/>
                  </a:moveTo>
                  <a:lnTo>
                    <a:pt x="15" y="10"/>
                  </a:lnTo>
                  <a:lnTo>
                    <a:pt x="0" y="0"/>
                  </a:lnTo>
                  <a:lnTo>
                    <a:pt x="0" y="10"/>
                  </a:lnTo>
                  <a:lnTo>
                    <a:pt x="15" y="20"/>
                  </a:lnTo>
                  <a:close/>
                </a:path>
              </a:pathLst>
            </a:custGeom>
            <a:solidFill>
              <a:srgbClr val="98989B"/>
            </a:solidFill>
            <a:ln w="9525">
              <a:noFill/>
              <a:round/>
              <a:headEnd/>
              <a:tailEnd/>
            </a:ln>
          </p:spPr>
          <p:txBody>
            <a:bodyPr/>
            <a:lstStyle/>
            <a:p>
              <a:endParaRPr lang="en-US"/>
            </a:p>
          </p:txBody>
        </p:sp>
        <p:sp>
          <p:nvSpPr>
            <p:cNvPr id="195" name="Freeform 3689"/>
            <p:cNvSpPr>
              <a:spLocks/>
            </p:cNvSpPr>
            <p:nvPr/>
          </p:nvSpPr>
          <p:spPr bwMode="auto">
            <a:xfrm>
              <a:off x="2855" y="2562"/>
              <a:ext cx="15" cy="21"/>
            </a:xfrm>
            <a:custGeom>
              <a:avLst/>
              <a:gdLst/>
              <a:ahLst/>
              <a:cxnLst>
                <a:cxn ang="0">
                  <a:pos x="15" y="21"/>
                </a:cxn>
                <a:cxn ang="0">
                  <a:pos x="15" y="11"/>
                </a:cxn>
                <a:cxn ang="0">
                  <a:pos x="0" y="0"/>
                </a:cxn>
                <a:cxn ang="0">
                  <a:pos x="0" y="10"/>
                </a:cxn>
                <a:cxn ang="0">
                  <a:pos x="15" y="21"/>
                </a:cxn>
              </a:cxnLst>
              <a:rect l="0" t="0" r="r" b="b"/>
              <a:pathLst>
                <a:path w="15" h="21">
                  <a:moveTo>
                    <a:pt x="15" y="21"/>
                  </a:moveTo>
                  <a:lnTo>
                    <a:pt x="15" y="11"/>
                  </a:lnTo>
                  <a:lnTo>
                    <a:pt x="0" y="0"/>
                  </a:lnTo>
                  <a:lnTo>
                    <a:pt x="0" y="10"/>
                  </a:lnTo>
                  <a:lnTo>
                    <a:pt x="15" y="21"/>
                  </a:lnTo>
                  <a:close/>
                </a:path>
              </a:pathLst>
            </a:custGeom>
            <a:solidFill>
              <a:srgbClr val="98989B"/>
            </a:solidFill>
            <a:ln w="9525">
              <a:noFill/>
              <a:round/>
              <a:headEnd/>
              <a:tailEnd/>
            </a:ln>
          </p:spPr>
          <p:txBody>
            <a:bodyPr/>
            <a:lstStyle/>
            <a:p>
              <a:endParaRPr lang="en-US"/>
            </a:p>
          </p:txBody>
        </p:sp>
        <p:sp>
          <p:nvSpPr>
            <p:cNvPr id="196" name="Freeform 3690"/>
            <p:cNvSpPr>
              <a:spLocks/>
            </p:cNvSpPr>
            <p:nvPr/>
          </p:nvSpPr>
          <p:spPr bwMode="auto">
            <a:xfrm>
              <a:off x="2673" y="2437"/>
              <a:ext cx="10" cy="12"/>
            </a:xfrm>
            <a:custGeom>
              <a:avLst/>
              <a:gdLst/>
              <a:ahLst/>
              <a:cxnLst>
                <a:cxn ang="0">
                  <a:pos x="10" y="12"/>
                </a:cxn>
                <a:cxn ang="0">
                  <a:pos x="10" y="8"/>
                </a:cxn>
                <a:cxn ang="0">
                  <a:pos x="0" y="0"/>
                </a:cxn>
                <a:cxn ang="0">
                  <a:pos x="0" y="5"/>
                </a:cxn>
                <a:cxn ang="0">
                  <a:pos x="10" y="12"/>
                </a:cxn>
              </a:cxnLst>
              <a:rect l="0" t="0" r="r" b="b"/>
              <a:pathLst>
                <a:path w="10" h="12">
                  <a:moveTo>
                    <a:pt x="10" y="12"/>
                  </a:moveTo>
                  <a:lnTo>
                    <a:pt x="10" y="8"/>
                  </a:lnTo>
                  <a:lnTo>
                    <a:pt x="0" y="0"/>
                  </a:lnTo>
                  <a:lnTo>
                    <a:pt x="0" y="5"/>
                  </a:lnTo>
                  <a:lnTo>
                    <a:pt x="10" y="12"/>
                  </a:lnTo>
                  <a:close/>
                </a:path>
              </a:pathLst>
            </a:custGeom>
            <a:solidFill>
              <a:srgbClr val="98989B"/>
            </a:solidFill>
            <a:ln w="9525">
              <a:noFill/>
              <a:round/>
              <a:headEnd/>
              <a:tailEnd/>
            </a:ln>
          </p:spPr>
          <p:txBody>
            <a:bodyPr/>
            <a:lstStyle/>
            <a:p>
              <a:endParaRPr lang="en-US"/>
            </a:p>
          </p:txBody>
        </p:sp>
      </p:grpSp>
      <p:sp>
        <p:nvSpPr>
          <p:cNvPr id="256" name="TextBox 255"/>
          <p:cNvSpPr txBox="1"/>
          <p:nvPr/>
        </p:nvSpPr>
        <p:spPr bwMode="auto">
          <a:xfrm>
            <a:off x="7954028" y="2582451"/>
            <a:ext cx="1027134" cy="553998"/>
          </a:xfrm>
          <a:prstGeom prst="rect">
            <a:avLst/>
          </a:prstGeom>
          <a:noFill/>
          <a:ln w="19050" algn="ctr">
            <a:noFill/>
            <a:miter lim="800000"/>
            <a:headEnd/>
            <a:tailEnd/>
          </a:ln>
        </p:spPr>
        <p:txBody>
          <a:bodyPr wrap="square" lIns="0" tIns="0" rIns="0" bIns="0" rtlCol="0">
            <a:spAutoFit/>
          </a:bodyPr>
          <a:lstStyle/>
          <a:p>
            <a:pPr algn="ctr"/>
            <a:r>
              <a:rPr lang="en-US" sz="1200" dirty="0" smtClean="0">
                <a:solidFill>
                  <a:schemeClr val="bg1"/>
                </a:solidFill>
              </a:rPr>
              <a:t>Application Resource Broker</a:t>
            </a:r>
          </a:p>
        </p:txBody>
      </p:sp>
      <p:sp>
        <p:nvSpPr>
          <p:cNvPr id="257" name="Date Placeholder 256"/>
          <p:cNvSpPr>
            <a:spLocks noGrp="1"/>
          </p:cNvSpPr>
          <p:nvPr>
            <p:ph type="dt" sz="half" idx="2"/>
          </p:nvPr>
        </p:nvSpPr>
        <p:spPr/>
        <p:txBody>
          <a:bodyPr/>
          <a:lstStyle/>
          <a:p>
            <a:fld id="{8C96BB03-6258-4919-B0AC-92AD4B1A5E7C}" type="datetime3">
              <a:rPr lang="en-AU" smtClean="0"/>
              <a:pPr/>
              <a:t>22 September, 2011</a:t>
            </a:fld>
            <a:endParaRPr lang="en-US" dirty="0"/>
          </a:p>
        </p:txBody>
      </p:sp>
      <p:grpSp>
        <p:nvGrpSpPr>
          <p:cNvPr id="23" name="Group 264"/>
          <p:cNvGrpSpPr/>
          <p:nvPr/>
        </p:nvGrpSpPr>
        <p:grpSpPr>
          <a:xfrm>
            <a:off x="8088732" y="2468993"/>
            <a:ext cx="826718" cy="1102289"/>
            <a:chOff x="8020719" y="4394775"/>
            <a:chExt cx="826718" cy="1102289"/>
          </a:xfrm>
        </p:grpSpPr>
        <p:sp>
          <p:nvSpPr>
            <p:cNvPr id="266" name="Rectangle 265"/>
            <p:cNvSpPr/>
            <p:nvPr/>
          </p:nvSpPr>
          <p:spPr bwMode="auto">
            <a:xfrm>
              <a:off x="8020719" y="4394775"/>
              <a:ext cx="826718" cy="688932"/>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6200000" scaled="1"/>
              <a:tileRect/>
            </a:gradFill>
            <a:ln w="19050" algn="ctr">
              <a:noFill/>
              <a:miter lim="800000"/>
              <a:headEnd/>
              <a:tailEnd/>
            </a:ln>
          </p:spPr>
          <p:txBody>
            <a:bodyPr wrap="square" rtlCol="0" anchor="ctr" anchorCtr="1">
              <a:normAutofit/>
            </a:bodyPr>
            <a:lstStyle/>
            <a:p>
              <a:pPr algn="ctr"/>
              <a:r>
                <a:rPr lang="en-US" sz="1200" dirty="0" smtClean="0">
                  <a:solidFill>
                    <a:schemeClr val="bg1"/>
                  </a:solidFill>
                  <a:latin typeface="Franklin Gothic Medium Cond" pitchFamily="34" charset="0"/>
                </a:rPr>
                <a:t>Application Resource</a:t>
              </a:r>
              <a:br>
                <a:rPr lang="en-US" sz="1200" dirty="0" smtClean="0">
                  <a:solidFill>
                    <a:schemeClr val="bg1"/>
                  </a:solidFill>
                  <a:latin typeface="Franklin Gothic Medium Cond" pitchFamily="34" charset="0"/>
                </a:rPr>
              </a:br>
              <a:r>
                <a:rPr lang="en-US" sz="1200" dirty="0" smtClean="0">
                  <a:solidFill>
                    <a:schemeClr val="bg1"/>
                  </a:solidFill>
                  <a:latin typeface="Franklin Gothic Medium Cond" pitchFamily="34" charset="0"/>
                </a:rPr>
                <a:t>Broker</a:t>
              </a:r>
            </a:p>
          </p:txBody>
        </p:sp>
        <p:sp>
          <p:nvSpPr>
            <p:cNvPr id="267" name="Rectangle 266"/>
            <p:cNvSpPr/>
            <p:nvPr/>
          </p:nvSpPr>
          <p:spPr bwMode="auto">
            <a:xfrm>
              <a:off x="8020719" y="5108757"/>
              <a:ext cx="826718" cy="388307"/>
            </a:xfrm>
            <a:prstGeom prst="rect">
              <a:avLst/>
            </a:prstGeom>
            <a:solidFill>
              <a:schemeClr val="tx2"/>
            </a:solidFill>
            <a:ln w="19050" algn="ctr">
              <a:noFill/>
              <a:miter lim="800000"/>
              <a:headEnd/>
              <a:tailEnd/>
            </a:ln>
          </p:spPr>
          <p:txBody>
            <a:bodyPr wrap="none" rtlCol="0" anchor="ctr"/>
            <a:lstStyle/>
            <a:p>
              <a:pPr algn="ctr">
                <a:lnSpc>
                  <a:spcPct val="80000"/>
                </a:lnSpc>
              </a:pPr>
              <a:r>
                <a:rPr lang="en-US" sz="1200" dirty="0" smtClean="0">
                  <a:solidFill>
                    <a:schemeClr val="bg1"/>
                  </a:solidFill>
                  <a:latin typeface="Franklin Gothic Medium Cond" pitchFamily="34" charset="0"/>
                </a:rPr>
                <a:t>VMware</a:t>
              </a:r>
              <a:br>
                <a:rPr lang="en-US" sz="1200" dirty="0" smtClean="0">
                  <a:solidFill>
                    <a:schemeClr val="bg1"/>
                  </a:solidFill>
                  <a:latin typeface="Franklin Gothic Medium Cond" pitchFamily="34" charset="0"/>
                </a:rPr>
              </a:br>
              <a:r>
                <a:rPr lang="en-US" sz="1200" dirty="0" smtClean="0">
                  <a:solidFill>
                    <a:schemeClr val="bg1"/>
                  </a:solidFill>
                  <a:latin typeface="Franklin Gothic Medium Cond" pitchFamily="34" charset="0"/>
                </a:rPr>
                <a:t>vCenter</a:t>
              </a:r>
            </a:p>
          </p:txBody>
        </p:sp>
      </p:grpSp>
      <p:grpSp>
        <p:nvGrpSpPr>
          <p:cNvPr id="24" name="Group 270"/>
          <p:cNvGrpSpPr/>
          <p:nvPr/>
        </p:nvGrpSpPr>
        <p:grpSpPr>
          <a:xfrm>
            <a:off x="5135195" y="2476550"/>
            <a:ext cx="826718" cy="1102289"/>
            <a:chOff x="8020719" y="4394775"/>
            <a:chExt cx="826718" cy="1102289"/>
          </a:xfrm>
        </p:grpSpPr>
        <p:sp>
          <p:nvSpPr>
            <p:cNvPr id="272" name="Rectangle 271"/>
            <p:cNvSpPr/>
            <p:nvPr/>
          </p:nvSpPr>
          <p:spPr bwMode="auto">
            <a:xfrm>
              <a:off x="8020719" y="4394775"/>
              <a:ext cx="826718" cy="688932"/>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6200000" scaled="1"/>
              <a:tileRect/>
            </a:gradFill>
            <a:ln w="19050" algn="ctr">
              <a:noFill/>
              <a:miter lim="800000"/>
              <a:headEnd/>
              <a:tailEnd/>
            </a:ln>
          </p:spPr>
          <p:txBody>
            <a:bodyPr wrap="square" rtlCol="0" anchor="ctr" anchorCtr="1">
              <a:normAutofit/>
            </a:bodyPr>
            <a:lstStyle/>
            <a:p>
              <a:pPr algn="ctr"/>
              <a:r>
                <a:rPr lang="en-US" sz="1200" dirty="0" smtClean="0">
                  <a:solidFill>
                    <a:schemeClr val="bg1"/>
                  </a:solidFill>
                  <a:latin typeface="Franklin Gothic Medium Cond" pitchFamily="34" charset="0"/>
                </a:rPr>
                <a:t>Application Resource</a:t>
              </a:r>
              <a:br>
                <a:rPr lang="en-US" sz="1200" dirty="0" smtClean="0">
                  <a:solidFill>
                    <a:schemeClr val="bg1"/>
                  </a:solidFill>
                  <a:latin typeface="Franklin Gothic Medium Cond" pitchFamily="34" charset="0"/>
                </a:rPr>
              </a:br>
              <a:r>
                <a:rPr lang="en-US" sz="1200" dirty="0" smtClean="0">
                  <a:solidFill>
                    <a:schemeClr val="bg1"/>
                  </a:solidFill>
                  <a:latin typeface="Franklin Gothic Medium Cond" pitchFamily="34" charset="0"/>
                </a:rPr>
                <a:t>Broker</a:t>
              </a:r>
            </a:p>
          </p:txBody>
        </p:sp>
        <p:sp>
          <p:nvSpPr>
            <p:cNvPr id="273" name="Rectangle 272"/>
            <p:cNvSpPr/>
            <p:nvPr/>
          </p:nvSpPr>
          <p:spPr bwMode="auto">
            <a:xfrm>
              <a:off x="8020719" y="5108757"/>
              <a:ext cx="826718" cy="388307"/>
            </a:xfrm>
            <a:prstGeom prst="rect">
              <a:avLst/>
            </a:prstGeom>
            <a:solidFill>
              <a:schemeClr val="tx2"/>
            </a:solidFill>
            <a:ln w="19050" algn="ctr">
              <a:noFill/>
              <a:miter lim="800000"/>
              <a:headEnd/>
              <a:tailEnd/>
            </a:ln>
          </p:spPr>
          <p:txBody>
            <a:bodyPr wrap="none" rtlCol="0" anchor="ctr"/>
            <a:lstStyle/>
            <a:p>
              <a:pPr algn="ctr">
                <a:lnSpc>
                  <a:spcPct val="80000"/>
                </a:lnSpc>
              </a:pPr>
              <a:r>
                <a:rPr lang="en-US" sz="1200" dirty="0" smtClean="0">
                  <a:solidFill>
                    <a:schemeClr val="bg1"/>
                  </a:solidFill>
                  <a:latin typeface="Franklin Gothic Medium Cond" pitchFamily="34" charset="0"/>
                </a:rPr>
                <a:t>VMware</a:t>
              </a:r>
              <a:br>
                <a:rPr lang="en-US" sz="1200" dirty="0" smtClean="0">
                  <a:solidFill>
                    <a:schemeClr val="bg1"/>
                  </a:solidFill>
                  <a:latin typeface="Franklin Gothic Medium Cond" pitchFamily="34" charset="0"/>
                </a:rPr>
              </a:br>
              <a:r>
                <a:rPr lang="en-US" sz="1200" dirty="0" smtClean="0">
                  <a:solidFill>
                    <a:schemeClr val="bg1"/>
                  </a:solidFill>
                  <a:latin typeface="Franklin Gothic Medium Cond" pitchFamily="34" charset="0"/>
                </a:rPr>
                <a:t>vCenter</a:t>
              </a:r>
            </a:p>
          </p:txBody>
        </p:sp>
      </p:grpSp>
      <p:grpSp>
        <p:nvGrpSpPr>
          <p:cNvPr id="25" name="Group 273"/>
          <p:cNvGrpSpPr/>
          <p:nvPr/>
        </p:nvGrpSpPr>
        <p:grpSpPr>
          <a:xfrm>
            <a:off x="2158988" y="2107515"/>
            <a:ext cx="826718" cy="1102289"/>
            <a:chOff x="8020719" y="4394775"/>
            <a:chExt cx="826718" cy="1102289"/>
          </a:xfrm>
        </p:grpSpPr>
        <p:sp>
          <p:nvSpPr>
            <p:cNvPr id="275" name="Rectangle 274"/>
            <p:cNvSpPr/>
            <p:nvPr/>
          </p:nvSpPr>
          <p:spPr bwMode="auto">
            <a:xfrm>
              <a:off x="8020719" y="4394775"/>
              <a:ext cx="826718" cy="688932"/>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6200000" scaled="1"/>
              <a:tileRect/>
            </a:gradFill>
            <a:ln w="19050" algn="ctr">
              <a:noFill/>
              <a:miter lim="800000"/>
              <a:headEnd/>
              <a:tailEnd/>
            </a:ln>
          </p:spPr>
          <p:txBody>
            <a:bodyPr wrap="square" rtlCol="0" anchor="ctr" anchorCtr="1">
              <a:normAutofit/>
            </a:bodyPr>
            <a:lstStyle/>
            <a:p>
              <a:pPr algn="ctr"/>
              <a:r>
                <a:rPr lang="en-US" sz="1200" dirty="0" smtClean="0">
                  <a:solidFill>
                    <a:schemeClr val="bg1"/>
                  </a:solidFill>
                  <a:latin typeface="Franklin Gothic Medium Cond" pitchFamily="34" charset="0"/>
                </a:rPr>
                <a:t>Application Resource</a:t>
              </a:r>
              <a:br>
                <a:rPr lang="en-US" sz="1200" dirty="0" smtClean="0">
                  <a:solidFill>
                    <a:schemeClr val="bg1"/>
                  </a:solidFill>
                  <a:latin typeface="Franklin Gothic Medium Cond" pitchFamily="34" charset="0"/>
                </a:rPr>
              </a:br>
              <a:r>
                <a:rPr lang="en-US" sz="1200" dirty="0" smtClean="0">
                  <a:solidFill>
                    <a:schemeClr val="bg1"/>
                  </a:solidFill>
                  <a:latin typeface="Franklin Gothic Medium Cond" pitchFamily="34" charset="0"/>
                </a:rPr>
                <a:t>Broker</a:t>
              </a:r>
            </a:p>
          </p:txBody>
        </p:sp>
        <p:sp>
          <p:nvSpPr>
            <p:cNvPr id="276" name="Rectangle 275"/>
            <p:cNvSpPr/>
            <p:nvPr/>
          </p:nvSpPr>
          <p:spPr bwMode="auto">
            <a:xfrm>
              <a:off x="8020719" y="5108757"/>
              <a:ext cx="826718" cy="388307"/>
            </a:xfrm>
            <a:prstGeom prst="rect">
              <a:avLst/>
            </a:prstGeom>
            <a:solidFill>
              <a:schemeClr val="tx2"/>
            </a:solidFill>
            <a:ln w="19050" algn="ctr">
              <a:noFill/>
              <a:miter lim="800000"/>
              <a:headEnd/>
              <a:tailEnd/>
            </a:ln>
          </p:spPr>
          <p:txBody>
            <a:bodyPr wrap="none" rtlCol="0" anchor="ctr"/>
            <a:lstStyle/>
            <a:p>
              <a:pPr algn="ctr">
                <a:lnSpc>
                  <a:spcPct val="80000"/>
                </a:lnSpc>
              </a:pPr>
              <a:r>
                <a:rPr lang="en-US" sz="1200" dirty="0" smtClean="0">
                  <a:solidFill>
                    <a:schemeClr val="bg1"/>
                  </a:solidFill>
                  <a:latin typeface="Franklin Gothic Medium Cond" pitchFamily="34" charset="0"/>
                </a:rPr>
                <a:t>VMware</a:t>
              </a:r>
              <a:br>
                <a:rPr lang="en-US" sz="1200" dirty="0" smtClean="0">
                  <a:solidFill>
                    <a:schemeClr val="bg1"/>
                  </a:solidFill>
                  <a:latin typeface="Franklin Gothic Medium Cond" pitchFamily="34" charset="0"/>
                </a:rPr>
              </a:br>
              <a:r>
                <a:rPr lang="en-US" sz="1200" dirty="0" smtClean="0">
                  <a:solidFill>
                    <a:schemeClr val="bg1"/>
                  </a:solidFill>
                  <a:latin typeface="Franklin Gothic Medium Cond" pitchFamily="34" charset="0"/>
                </a:rPr>
                <a:t>vCenter</a:t>
              </a:r>
            </a:p>
          </p:txBody>
        </p:sp>
      </p:gr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ounded Rectangle 78"/>
          <p:cNvSpPr/>
          <p:nvPr/>
        </p:nvSpPr>
        <p:spPr bwMode="auto">
          <a:xfrm>
            <a:off x="4622105" y="4561561"/>
            <a:ext cx="1296096" cy="977030"/>
          </a:xfrm>
          <a:prstGeom prst="roundRect">
            <a:avLst/>
          </a:prstGeom>
          <a:solidFill>
            <a:schemeClr val="tx2"/>
          </a:solidFill>
          <a:ln w="19050" algn="ctr">
            <a:noFill/>
            <a:miter lim="800000"/>
            <a:headEnd/>
            <a:tailEnd/>
          </a:ln>
        </p:spPr>
        <p:txBody>
          <a:bodyPr wrap="none" rtlCol="0" anchor="ctr"/>
          <a:lstStyle/>
          <a:p>
            <a:pPr algn="ctr"/>
            <a:endParaRPr lang="en-US" dirty="0"/>
          </a:p>
        </p:txBody>
      </p:sp>
      <p:sp>
        <p:nvSpPr>
          <p:cNvPr id="2" name="Title 1"/>
          <p:cNvSpPr>
            <a:spLocks noGrp="1"/>
          </p:cNvSpPr>
          <p:nvPr>
            <p:ph type="title"/>
          </p:nvPr>
        </p:nvSpPr>
        <p:spPr>
          <a:xfrm>
            <a:off x="350838" y="-277271"/>
            <a:ext cx="8617798" cy="1495794"/>
          </a:xfrm>
        </p:spPr>
        <p:txBody>
          <a:bodyPr/>
          <a:lstStyle/>
          <a:p>
            <a:r>
              <a:rPr lang="en-US" dirty="0" smtClean="0"/>
              <a:t>Case Study:</a:t>
            </a:r>
            <a:br>
              <a:rPr lang="en-US" dirty="0" smtClean="0"/>
            </a:br>
            <a:r>
              <a:rPr lang="en-US" dirty="0" smtClean="0"/>
              <a:t>Brocade Application Resource Broker In Action</a:t>
            </a:r>
            <a:endParaRPr lang="en-US" dirty="0"/>
          </a:p>
        </p:txBody>
      </p:sp>
      <p:sp>
        <p:nvSpPr>
          <p:cNvPr id="3" name="Text Placeholder 2"/>
          <p:cNvSpPr>
            <a:spLocks noGrp="1"/>
          </p:cNvSpPr>
          <p:nvPr>
            <p:ph type="body" idx="10"/>
          </p:nvPr>
        </p:nvSpPr>
        <p:spPr/>
        <p:txBody>
          <a:bodyPr/>
          <a:lstStyle/>
          <a:p>
            <a:r>
              <a:rPr lang="en-US" dirty="0" smtClean="0"/>
              <a:t>Financial Reporting Application</a:t>
            </a:r>
            <a:endParaRPr lang="en-US" dirty="0"/>
          </a:p>
        </p:txBody>
      </p:sp>
      <p:sp>
        <p:nvSpPr>
          <p:cNvPr id="4" name="Date Placeholder 3"/>
          <p:cNvSpPr>
            <a:spLocks noGrp="1"/>
          </p:cNvSpPr>
          <p:nvPr>
            <p:ph type="dt" sz="half" idx="2"/>
          </p:nvPr>
        </p:nvSpPr>
        <p:spPr/>
        <p:txBody>
          <a:bodyPr/>
          <a:lstStyle/>
          <a:p>
            <a:fld id="{A93D110C-340A-4632-89B8-95EE5AB21705}" type="datetime3">
              <a:rPr lang="en-AU" smtClean="0"/>
              <a:pPr/>
              <a:t>22 September, 2011</a:t>
            </a:fld>
            <a:endParaRPr lang="en-US" dirty="0"/>
          </a:p>
        </p:txBody>
      </p:sp>
      <p:sp>
        <p:nvSpPr>
          <p:cNvPr id="5" name="Footer Placeholder 4"/>
          <p:cNvSpPr>
            <a:spLocks noGrp="1"/>
          </p:cNvSpPr>
          <p:nvPr>
            <p:ph type="ftr" sz="quarter" idx="3"/>
          </p:nvPr>
        </p:nvSpPr>
        <p:spPr/>
        <p:txBody>
          <a:bodyPr/>
          <a:lstStyle/>
          <a:p>
            <a:r>
              <a:rPr lang="en-US" smtClean="0"/>
              <a:t>© 2011 Brocade Communications Systems, Inc. - COMPANY PROPRIETARY INFORMATION</a:t>
            </a:r>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65</a:t>
            </a:fld>
            <a:endParaRPr lang="en-US" dirty="0"/>
          </a:p>
        </p:txBody>
      </p:sp>
      <p:grpSp>
        <p:nvGrpSpPr>
          <p:cNvPr id="7" name="Group 497"/>
          <p:cNvGrpSpPr>
            <a:grpSpLocks/>
          </p:cNvGrpSpPr>
          <p:nvPr/>
        </p:nvGrpSpPr>
        <p:grpSpPr bwMode="auto">
          <a:xfrm>
            <a:off x="4972833" y="2811562"/>
            <a:ext cx="1320138" cy="883966"/>
            <a:chOff x="3888" y="-192"/>
            <a:chExt cx="2046" cy="1370"/>
          </a:xfrm>
        </p:grpSpPr>
        <p:sp>
          <p:nvSpPr>
            <p:cNvPr id="8" name="Freeform 472"/>
            <p:cNvSpPr>
              <a:spLocks/>
            </p:cNvSpPr>
            <p:nvPr/>
          </p:nvSpPr>
          <p:spPr bwMode="gray">
            <a:xfrm>
              <a:off x="3888" y="-152"/>
              <a:ext cx="2046" cy="1330"/>
            </a:xfrm>
            <a:custGeom>
              <a:avLst/>
              <a:gdLst/>
              <a:ahLst/>
              <a:cxnLst>
                <a:cxn ang="0">
                  <a:pos x="614" y="732"/>
                </a:cxn>
                <a:cxn ang="0">
                  <a:pos x="1960" y="554"/>
                </a:cxn>
                <a:cxn ang="0">
                  <a:pos x="3144" y="1195"/>
                </a:cxn>
                <a:cxn ang="0">
                  <a:pos x="3225" y="1975"/>
                </a:cxn>
                <a:cxn ang="0">
                  <a:pos x="1529" y="1943"/>
                </a:cxn>
                <a:cxn ang="0">
                  <a:pos x="738" y="1378"/>
                </a:cxn>
                <a:cxn ang="0">
                  <a:pos x="614" y="732"/>
                </a:cxn>
              </a:cxnLst>
              <a:rect l="0" t="0" r="r" b="b"/>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B2B2B2"/>
            </a:solidFill>
            <a:ln w="9525">
              <a:solidFill>
                <a:srgbClr val="B2B2B2"/>
              </a:solidFill>
              <a:round/>
              <a:headEnd/>
              <a:tailEnd/>
            </a:ln>
            <a:effectLst/>
          </p:spPr>
          <p:txBody>
            <a:bodyPr/>
            <a:lstStyle/>
            <a:p>
              <a:endParaRPr lang="en-US"/>
            </a:p>
          </p:txBody>
        </p:sp>
        <p:sp>
          <p:nvSpPr>
            <p:cNvPr id="9" name="Freeform 473"/>
            <p:cNvSpPr>
              <a:spLocks/>
            </p:cNvSpPr>
            <p:nvPr/>
          </p:nvSpPr>
          <p:spPr bwMode="gray">
            <a:xfrm>
              <a:off x="3888" y="-192"/>
              <a:ext cx="2043" cy="1330"/>
            </a:xfrm>
            <a:custGeom>
              <a:avLst/>
              <a:gdLst/>
              <a:ahLst/>
              <a:cxnLst>
                <a:cxn ang="0">
                  <a:pos x="614" y="732"/>
                </a:cxn>
                <a:cxn ang="0">
                  <a:pos x="1960" y="554"/>
                </a:cxn>
                <a:cxn ang="0">
                  <a:pos x="3144" y="1195"/>
                </a:cxn>
                <a:cxn ang="0">
                  <a:pos x="3225" y="1975"/>
                </a:cxn>
                <a:cxn ang="0">
                  <a:pos x="1529" y="1943"/>
                </a:cxn>
                <a:cxn ang="0">
                  <a:pos x="738" y="1378"/>
                </a:cxn>
                <a:cxn ang="0">
                  <a:pos x="614" y="732"/>
                </a:cxn>
              </a:cxnLst>
              <a:rect l="0" t="0" r="r" b="b"/>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rgbClr val="B2B2B2"/>
              </a:solidFill>
              <a:round/>
              <a:headEnd/>
              <a:tailEnd/>
            </a:ln>
            <a:effectLst/>
          </p:spPr>
          <p:txBody>
            <a:bodyPr/>
            <a:lstStyle/>
            <a:p>
              <a:endParaRPr lang="en-US"/>
            </a:p>
          </p:txBody>
        </p:sp>
      </p:grpSp>
      <p:sp>
        <p:nvSpPr>
          <p:cNvPr id="10" name="TextBox 9"/>
          <p:cNvSpPr txBox="1"/>
          <p:nvPr/>
        </p:nvSpPr>
        <p:spPr bwMode="auto">
          <a:xfrm>
            <a:off x="4582412" y="3429157"/>
            <a:ext cx="729615" cy="369332"/>
          </a:xfrm>
          <a:prstGeom prst="rect">
            <a:avLst/>
          </a:prstGeom>
          <a:noFill/>
          <a:ln w="19050" algn="ctr">
            <a:noFill/>
            <a:miter lim="800000"/>
            <a:headEnd/>
            <a:tailEnd/>
          </a:ln>
        </p:spPr>
        <p:txBody>
          <a:bodyPr wrap="square" lIns="0" tIns="0" rIns="0" bIns="0" rtlCol="0">
            <a:spAutoFit/>
          </a:bodyPr>
          <a:lstStyle/>
          <a:p>
            <a:pPr algn="ctr"/>
            <a:r>
              <a:rPr lang="en-US" sz="1200" dirty="0" smtClean="0">
                <a:latin typeface="Franklin Gothic Medium" pitchFamily="34" charset="0"/>
              </a:rPr>
              <a:t>Brocade ADX</a:t>
            </a:r>
          </a:p>
        </p:txBody>
      </p:sp>
      <p:sp>
        <p:nvSpPr>
          <p:cNvPr id="11" name="TextBox 10"/>
          <p:cNvSpPr txBox="1"/>
          <p:nvPr/>
        </p:nvSpPr>
        <p:spPr bwMode="auto">
          <a:xfrm>
            <a:off x="5149265" y="1906682"/>
            <a:ext cx="565338" cy="184666"/>
          </a:xfrm>
          <a:prstGeom prst="rect">
            <a:avLst/>
          </a:prstGeom>
          <a:noFill/>
          <a:ln w="19050" algn="ctr">
            <a:noFill/>
            <a:miter lim="800000"/>
            <a:headEnd/>
            <a:tailEnd/>
          </a:ln>
        </p:spPr>
        <p:txBody>
          <a:bodyPr wrap="square" lIns="0" tIns="0" rIns="0" bIns="0" rtlCol="0">
            <a:spAutoFit/>
          </a:bodyPr>
          <a:lstStyle/>
          <a:p>
            <a:pPr algn="ctr"/>
            <a:r>
              <a:rPr lang="en-US" sz="1200" dirty="0" smtClean="0">
                <a:latin typeface="Franklin Gothic Medium" pitchFamily="34" charset="0"/>
              </a:rPr>
              <a:t>Users</a:t>
            </a:r>
          </a:p>
        </p:txBody>
      </p:sp>
      <p:pic>
        <p:nvPicPr>
          <p:cNvPr id="12" name="Picture 11"/>
          <p:cNvPicPr>
            <a:picLocks noChangeAspect="1" noChangeArrowheads="1"/>
          </p:cNvPicPr>
          <p:nvPr/>
        </p:nvPicPr>
        <p:blipFill>
          <a:blip r:embed="rId3"/>
          <a:srcRect/>
          <a:stretch>
            <a:fillRect/>
          </a:stretch>
        </p:blipFill>
        <p:spPr bwMode="auto">
          <a:xfrm>
            <a:off x="4838680" y="2828651"/>
            <a:ext cx="382304" cy="277803"/>
          </a:xfrm>
          <a:prstGeom prst="rect">
            <a:avLst/>
          </a:prstGeom>
          <a:noFill/>
          <a:ln w="9525">
            <a:noFill/>
            <a:miter lim="800000"/>
            <a:headEnd/>
            <a:tailEnd/>
          </a:ln>
          <a:effectLst/>
        </p:spPr>
      </p:pic>
      <p:grpSp>
        <p:nvGrpSpPr>
          <p:cNvPr id="13" name="Group 3851"/>
          <p:cNvGrpSpPr>
            <a:grpSpLocks/>
          </p:cNvGrpSpPr>
          <p:nvPr/>
        </p:nvGrpSpPr>
        <p:grpSpPr bwMode="auto">
          <a:xfrm>
            <a:off x="5356284" y="3382915"/>
            <a:ext cx="734403" cy="576580"/>
            <a:chOff x="2575" y="2064"/>
            <a:chExt cx="737" cy="579"/>
          </a:xfrm>
        </p:grpSpPr>
        <p:sp>
          <p:nvSpPr>
            <p:cNvPr id="14" name="Freeform 3664"/>
            <p:cNvSpPr>
              <a:spLocks/>
            </p:cNvSpPr>
            <p:nvPr/>
          </p:nvSpPr>
          <p:spPr bwMode="auto">
            <a:xfrm>
              <a:off x="2940" y="2322"/>
              <a:ext cx="372" cy="321"/>
            </a:xfrm>
            <a:custGeom>
              <a:avLst/>
              <a:gdLst/>
              <a:ahLst/>
              <a:cxnLst>
                <a:cxn ang="0">
                  <a:pos x="0" y="265"/>
                </a:cxn>
                <a:cxn ang="0">
                  <a:pos x="0" y="321"/>
                </a:cxn>
                <a:cxn ang="0">
                  <a:pos x="372" y="55"/>
                </a:cxn>
                <a:cxn ang="0">
                  <a:pos x="372" y="0"/>
                </a:cxn>
                <a:cxn ang="0">
                  <a:pos x="0" y="265"/>
                </a:cxn>
              </a:cxnLst>
              <a:rect l="0" t="0" r="r" b="b"/>
              <a:pathLst>
                <a:path w="372" h="321">
                  <a:moveTo>
                    <a:pt x="0" y="265"/>
                  </a:moveTo>
                  <a:lnTo>
                    <a:pt x="0" y="321"/>
                  </a:lnTo>
                  <a:lnTo>
                    <a:pt x="372" y="55"/>
                  </a:lnTo>
                  <a:lnTo>
                    <a:pt x="372" y="0"/>
                  </a:lnTo>
                  <a:lnTo>
                    <a:pt x="0" y="265"/>
                  </a:lnTo>
                  <a:close/>
                </a:path>
              </a:pathLst>
            </a:custGeom>
            <a:solidFill>
              <a:srgbClr val="98989B"/>
            </a:solidFill>
            <a:ln w="9525" cap="flat" cmpd="sng">
              <a:noFill/>
              <a:prstDash val="solid"/>
              <a:round/>
              <a:headEnd type="none" w="med" len="med"/>
              <a:tailEnd type="none" w="med" len="med"/>
            </a:ln>
            <a:effectLst/>
          </p:spPr>
          <p:txBody>
            <a:bodyPr/>
            <a:lstStyle/>
            <a:p>
              <a:endParaRPr lang="en-US"/>
            </a:p>
          </p:txBody>
        </p:sp>
        <p:sp>
          <p:nvSpPr>
            <p:cNvPr id="15" name="Freeform 3665"/>
            <p:cNvSpPr>
              <a:spLocks/>
            </p:cNvSpPr>
            <p:nvPr/>
          </p:nvSpPr>
          <p:spPr bwMode="auto">
            <a:xfrm>
              <a:off x="2575" y="2064"/>
              <a:ext cx="737" cy="523"/>
            </a:xfrm>
            <a:custGeom>
              <a:avLst/>
              <a:gdLst/>
              <a:ahLst/>
              <a:cxnLst>
                <a:cxn ang="0">
                  <a:pos x="0" y="265"/>
                </a:cxn>
                <a:cxn ang="0">
                  <a:pos x="365" y="523"/>
                </a:cxn>
                <a:cxn ang="0">
                  <a:pos x="737" y="258"/>
                </a:cxn>
                <a:cxn ang="0">
                  <a:pos x="373" y="0"/>
                </a:cxn>
                <a:cxn ang="0">
                  <a:pos x="0" y="265"/>
                </a:cxn>
              </a:cxnLst>
              <a:rect l="0" t="0" r="r" b="b"/>
              <a:pathLst>
                <a:path w="737" h="523">
                  <a:moveTo>
                    <a:pt x="0" y="265"/>
                  </a:moveTo>
                  <a:lnTo>
                    <a:pt x="365" y="523"/>
                  </a:lnTo>
                  <a:lnTo>
                    <a:pt x="737" y="258"/>
                  </a:lnTo>
                  <a:lnTo>
                    <a:pt x="373" y="0"/>
                  </a:lnTo>
                  <a:lnTo>
                    <a:pt x="0" y="265"/>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16" name="Freeform 3666"/>
            <p:cNvSpPr>
              <a:spLocks/>
            </p:cNvSpPr>
            <p:nvPr/>
          </p:nvSpPr>
          <p:spPr bwMode="auto">
            <a:xfrm>
              <a:off x="2575" y="2329"/>
              <a:ext cx="365" cy="314"/>
            </a:xfrm>
            <a:custGeom>
              <a:avLst/>
              <a:gdLst/>
              <a:ahLst/>
              <a:cxnLst>
                <a:cxn ang="0">
                  <a:pos x="365" y="314"/>
                </a:cxn>
                <a:cxn ang="0">
                  <a:pos x="0" y="56"/>
                </a:cxn>
                <a:cxn ang="0">
                  <a:pos x="0" y="0"/>
                </a:cxn>
                <a:cxn ang="0">
                  <a:pos x="365" y="258"/>
                </a:cxn>
                <a:cxn ang="0">
                  <a:pos x="365" y="314"/>
                </a:cxn>
              </a:cxnLst>
              <a:rect l="0" t="0" r="r" b="b"/>
              <a:pathLst>
                <a:path w="365" h="314">
                  <a:moveTo>
                    <a:pt x="365" y="314"/>
                  </a:moveTo>
                  <a:lnTo>
                    <a:pt x="0" y="56"/>
                  </a:lnTo>
                  <a:lnTo>
                    <a:pt x="0" y="0"/>
                  </a:lnTo>
                  <a:lnTo>
                    <a:pt x="365" y="258"/>
                  </a:lnTo>
                  <a:lnTo>
                    <a:pt x="365" y="314"/>
                  </a:lnTo>
                  <a:close/>
                </a:path>
              </a:pathLst>
            </a:custGeom>
            <a:solidFill>
              <a:srgbClr val="717073"/>
            </a:solidFill>
            <a:ln w="9525" cap="flat" cmpd="sng">
              <a:noFill/>
              <a:prstDash val="solid"/>
              <a:round/>
              <a:headEnd type="none" w="med" len="med"/>
              <a:tailEnd type="none" w="med" len="med"/>
            </a:ln>
            <a:effectLst/>
          </p:spPr>
          <p:txBody>
            <a:bodyPr/>
            <a:lstStyle/>
            <a:p>
              <a:endParaRPr lang="en-US"/>
            </a:p>
          </p:txBody>
        </p:sp>
        <p:sp>
          <p:nvSpPr>
            <p:cNvPr id="17" name="Freeform 3667"/>
            <p:cNvSpPr>
              <a:spLocks/>
            </p:cNvSpPr>
            <p:nvPr/>
          </p:nvSpPr>
          <p:spPr bwMode="auto">
            <a:xfrm>
              <a:off x="2694" y="2448"/>
              <a:ext cx="9" cy="16"/>
            </a:xfrm>
            <a:custGeom>
              <a:avLst/>
              <a:gdLst/>
              <a:ahLst/>
              <a:cxnLst>
                <a:cxn ang="0">
                  <a:pos x="2" y="11"/>
                </a:cxn>
                <a:cxn ang="0">
                  <a:pos x="2" y="12"/>
                </a:cxn>
                <a:cxn ang="0">
                  <a:pos x="7" y="16"/>
                </a:cxn>
                <a:cxn ang="0">
                  <a:pos x="7" y="15"/>
                </a:cxn>
                <a:cxn ang="0">
                  <a:pos x="9" y="16"/>
                </a:cxn>
                <a:cxn ang="0">
                  <a:pos x="9" y="7"/>
                </a:cxn>
                <a:cxn ang="0">
                  <a:pos x="0" y="0"/>
                </a:cxn>
                <a:cxn ang="0">
                  <a:pos x="0" y="10"/>
                </a:cxn>
                <a:cxn ang="0">
                  <a:pos x="2" y="11"/>
                </a:cxn>
              </a:cxnLst>
              <a:rect l="0" t="0" r="r" b="b"/>
              <a:pathLst>
                <a:path w="9" h="16">
                  <a:moveTo>
                    <a:pt x="2" y="11"/>
                  </a:moveTo>
                  <a:lnTo>
                    <a:pt x="2" y="12"/>
                  </a:lnTo>
                  <a:lnTo>
                    <a:pt x="7" y="16"/>
                  </a:lnTo>
                  <a:lnTo>
                    <a:pt x="7" y="15"/>
                  </a:lnTo>
                  <a:lnTo>
                    <a:pt x="9" y="16"/>
                  </a:lnTo>
                  <a:lnTo>
                    <a:pt x="9" y="7"/>
                  </a:lnTo>
                  <a:lnTo>
                    <a:pt x="0" y="0"/>
                  </a:lnTo>
                  <a:lnTo>
                    <a:pt x="0" y="10"/>
                  </a:lnTo>
                  <a:lnTo>
                    <a:pt x="2" y="11"/>
                  </a:lnTo>
                  <a:close/>
                </a:path>
              </a:pathLst>
            </a:custGeom>
            <a:solidFill>
              <a:srgbClr val="98989B"/>
            </a:solidFill>
            <a:ln w="9525">
              <a:noFill/>
              <a:round/>
              <a:headEnd/>
              <a:tailEnd/>
            </a:ln>
          </p:spPr>
          <p:txBody>
            <a:bodyPr/>
            <a:lstStyle/>
            <a:p>
              <a:endParaRPr lang="en-US"/>
            </a:p>
          </p:txBody>
        </p:sp>
        <p:sp>
          <p:nvSpPr>
            <p:cNvPr id="18" name="Freeform 3668"/>
            <p:cNvSpPr>
              <a:spLocks/>
            </p:cNvSpPr>
            <p:nvPr/>
          </p:nvSpPr>
          <p:spPr bwMode="auto">
            <a:xfrm>
              <a:off x="2720" y="2464"/>
              <a:ext cx="9" cy="16"/>
            </a:xfrm>
            <a:custGeom>
              <a:avLst/>
              <a:gdLst/>
              <a:ahLst/>
              <a:cxnLst>
                <a:cxn ang="0">
                  <a:pos x="2" y="11"/>
                </a:cxn>
                <a:cxn ang="0">
                  <a:pos x="2" y="12"/>
                </a:cxn>
                <a:cxn ang="0">
                  <a:pos x="7" y="16"/>
                </a:cxn>
                <a:cxn ang="0">
                  <a:pos x="7" y="15"/>
                </a:cxn>
                <a:cxn ang="0">
                  <a:pos x="9" y="16"/>
                </a:cxn>
                <a:cxn ang="0">
                  <a:pos x="9" y="7"/>
                </a:cxn>
                <a:cxn ang="0">
                  <a:pos x="0" y="0"/>
                </a:cxn>
                <a:cxn ang="0">
                  <a:pos x="0" y="10"/>
                </a:cxn>
                <a:cxn ang="0">
                  <a:pos x="2" y="11"/>
                </a:cxn>
              </a:cxnLst>
              <a:rect l="0" t="0" r="r" b="b"/>
              <a:pathLst>
                <a:path w="9" h="16">
                  <a:moveTo>
                    <a:pt x="2" y="11"/>
                  </a:moveTo>
                  <a:lnTo>
                    <a:pt x="2" y="12"/>
                  </a:lnTo>
                  <a:lnTo>
                    <a:pt x="7" y="16"/>
                  </a:lnTo>
                  <a:lnTo>
                    <a:pt x="7" y="15"/>
                  </a:lnTo>
                  <a:lnTo>
                    <a:pt x="9" y="16"/>
                  </a:lnTo>
                  <a:lnTo>
                    <a:pt x="9" y="7"/>
                  </a:lnTo>
                  <a:lnTo>
                    <a:pt x="0" y="0"/>
                  </a:lnTo>
                  <a:lnTo>
                    <a:pt x="0" y="10"/>
                  </a:lnTo>
                  <a:lnTo>
                    <a:pt x="2" y="11"/>
                  </a:lnTo>
                  <a:close/>
                </a:path>
              </a:pathLst>
            </a:custGeom>
            <a:solidFill>
              <a:srgbClr val="98989B"/>
            </a:solidFill>
            <a:ln w="9525">
              <a:noFill/>
              <a:round/>
              <a:headEnd/>
              <a:tailEnd/>
            </a:ln>
          </p:spPr>
          <p:txBody>
            <a:bodyPr/>
            <a:lstStyle/>
            <a:p>
              <a:endParaRPr lang="en-US"/>
            </a:p>
          </p:txBody>
        </p:sp>
        <p:sp>
          <p:nvSpPr>
            <p:cNvPr id="19" name="Freeform 3669"/>
            <p:cNvSpPr>
              <a:spLocks/>
            </p:cNvSpPr>
            <p:nvPr/>
          </p:nvSpPr>
          <p:spPr bwMode="auto">
            <a:xfrm>
              <a:off x="2731" y="2472"/>
              <a:ext cx="9" cy="16"/>
            </a:xfrm>
            <a:custGeom>
              <a:avLst/>
              <a:gdLst/>
              <a:ahLst/>
              <a:cxnLst>
                <a:cxn ang="0">
                  <a:pos x="2" y="11"/>
                </a:cxn>
                <a:cxn ang="0">
                  <a:pos x="2" y="12"/>
                </a:cxn>
                <a:cxn ang="0">
                  <a:pos x="7" y="16"/>
                </a:cxn>
                <a:cxn ang="0">
                  <a:pos x="7" y="15"/>
                </a:cxn>
                <a:cxn ang="0">
                  <a:pos x="9" y="16"/>
                </a:cxn>
                <a:cxn ang="0">
                  <a:pos x="9" y="7"/>
                </a:cxn>
                <a:cxn ang="0">
                  <a:pos x="0" y="0"/>
                </a:cxn>
                <a:cxn ang="0">
                  <a:pos x="0" y="10"/>
                </a:cxn>
                <a:cxn ang="0">
                  <a:pos x="2" y="11"/>
                </a:cxn>
              </a:cxnLst>
              <a:rect l="0" t="0" r="r" b="b"/>
              <a:pathLst>
                <a:path w="9" h="16">
                  <a:moveTo>
                    <a:pt x="2" y="11"/>
                  </a:moveTo>
                  <a:lnTo>
                    <a:pt x="2" y="12"/>
                  </a:lnTo>
                  <a:lnTo>
                    <a:pt x="7" y="16"/>
                  </a:lnTo>
                  <a:lnTo>
                    <a:pt x="7" y="15"/>
                  </a:lnTo>
                  <a:lnTo>
                    <a:pt x="9" y="16"/>
                  </a:lnTo>
                  <a:lnTo>
                    <a:pt x="9" y="7"/>
                  </a:lnTo>
                  <a:lnTo>
                    <a:pt x="0" y="0"/>
                  </a:lnTo>
                  <a:lnTo>
                    <a:pt x="0" y="10"/>
                  </a:lnTo>
                  <a:lnTo>
                    <a:pt x="2" y="11"/>
                  </a:lnTo>
                  <a:close/>
                </a:path>
              </a:pathLst>
            </a:custGeom>
            <a:solidFill>
              <a:srgbClr val="98989B"/>
            </a:solidFill>
            <a:ln w="9525">
              <a:noFill/>
              <a:round/>
              <a:headEnd/>
              <a:tailEnd/>
            </a:ln>
          </p:spPr>
          <p:txBody>
            <a:bodyPr/>
            <a:lstStyle/>
            <a:p>
              <a:endParaRPr lang="en-US"/>
            </a:p>
          </p:txBody>
        </p:sp>
        <p:sp>
          <p:nvSpPr>
            <p:cNvPr id="20" name="Freeform 3670"/>
            <p:cNvSpPr>
              <a:spLocks/>
            </p:cNvSpPr>
            <p:nvPr/>
          </p:nvSpPr>
          <p:spPr bwMode="auto">
            <a:xfrm>
              <a:off x="2742" y="2480"/>
              <a:ext cx="9" cy="17"/>
            </a:xfrm>
            <a:custGeom>
              <a:avLst/>
              <a:gdLst/>
              <a:ahLst/>
              <a:cxnLst>
                <a:cxn ang="0">
                  <a:pos x="2" y="11"/>
                </a:cxn>
                <a:cxn ang="0">
                  <a:pos x="2" y="12"/>
                </a:cxn>
                <a:cxn ang="0">
                  <a:pos x="7" y="16"/>
                </a:cxn>
                <a:cxn ang="0">
                  <a:pos x="7" y="15"/>
                </a:cxn>
                <a:cxn ang="0">
                  <a:pos x="9" y="17"/>
                </a:cxn>
                <a:cxn ang="0">
                  <a:pos x="9" y="7"/>
                </a:cxn>
                <a:cxn ang="0">
                  <a:pos x="0" y="0"/>
                </a:cxn>
                <a:cxn ang="0">
                  <a:pos x="0" y="10"/>
                </a:cxn>
                <a:cxn ang="0">
                  <a:pos x="2" y="11"/>
                </a:cxn>
              </a:cxnLst>
              <a:rect l="0" t="0" r="r" b="b"/>
              <a:pathLst>
                <a:path w="9" h="17">
                  <a:moveTo>
                    <a:pt x="2" y="11"/>
                  </a:moveTo>
                  <a:lnTo>
                    <a:pt x="2" y="12"/>
                  </a:lnTo>
                  <a:lnTo>
                    <a:pt x="7" y="16"/>
                  </a:lnTo>
                  <a:lnTo>
                    <a:pt x="7" y="15"/>
                  </a:lnTo>
                  <a:lnTo>
                    <a:pt x="9" y="17"/>
                  </a:lnTo>
                  <a:lnTo>
                    <a:pt x="9" y="7"/>
                  </a:lnTo>
                  <a:lnTo>
                    <a:pt x="0" y="0"/>
                  </a:lnTo>
                  <a:lnTo>
                    <a:pt x="0" y="10"/>
                  </a:lnTo>
                  <a:lnTo>
                    <a:pt x="2" y="11"/>
                  </a:lnTo>
                  <a:close/>
                </a:path>
              </a:pathLst>
            </a:custGeom>
            <a:solidFill>
              <a:srgbClr val="98989B"/>
            </a:solidFill>
            <a:ln w="9525">
              <a:noFill/>
              <a:round/>
              <a:headEnd/>
              <a:tailEnd/>
            </a:ln>
          </p:spPr>
          <p:txBody>
            <a:bodyPr/>
            <a:lstStyle/>
            <a:p>
              <a:endParaRPr lang="en-US"/>
            </a:p>
          </p:txBody>
        </p:sp>
        <p:sp>
          <p:nvSpPr>
            <p:cNvPr id="21" name="Freeform 3671"/>
            <p:cNvSpPr>
              <a:spLocks/>
            </p:cNvSpPr>
            <p:nvPr/>
          </p:nvSpPr>
          <p:spPr bwMode="auto">
            <a:xfrm>
              <a:off x="2754" y="2489"/>
              <a:ext cx="9" cy="15"/>
            </a:xfrm>
            <a:custGeom>
              <a:avLst/>
              <a:gdLst/>
              <a:ahLst/>
              <a:cxnLst>
                <a:cxn ang="0">
                  <a:pos x="2" y="10"/>
                </a:cxn>
                <a:cxn ang="0">
                  <a:pos x="2" y="11"/>
                </a:cxn>
                <a:cxn ang="0">
                  <a:pos x="7" y="15"/>
                </a:cxn>
                <a:cxn ang="0">
                  <a:pos x="7" y="14"/>
                </a:cxn>
                <a:cxn ang="0">
                  <a:pos x="9" y="15"/>
                </a:cxn>
                <a:cxn ang="0">
                  <a:pos x="9" y="6"/>
                </a:cxn>
                <a:cxn ang="0">
                  <a:pos x="0" y="0"/>
                </a:cxn>
                <a:cxn ang="0">
                  <a:pos x="0" y="9"/>
                </a:cxn>
                <a:cxn ang="0">
                  <a:pos x="2" y="10"/>
                </a:cxn>
              </a:cxnLst>
              <a:rect l="0" t="0" r="r" b="b"/>
              <a:pathLst>
                <a:path w="9" h="15">
                  <a:moveTo>
                    <a:pt x="2" y="10"/>
                  </a:moveTo>
                  <a:lnTo>
                    <a:pt x="2" y="11"/>
                  </a:lnTo>
                  <a:lnTo>
                    <a:pt x="7" y="15"/>
                  </a:lnTo>
                  <a:lnTo>
                    <a:pt x="7" y="14"/>
                  </a:lnTo>
                  <a:lnTo>
                    <a:pt x="9" y="15"/>
                  </a:lnTo>
                  <a:lnTo>
                    <a:pt x="9" y="6"/>
                  </a:lnTo>
                  <a:lnTo>
                    <a:pt x="0" y="0"/>
                  </a:lnTo>
                  <a:lnTo>
                    <a:pt x="0" y="9"/>
                  </a:lnTo>
                  <a:lnTo>
                    <a:pt x="2" y="10"/>
                  </a:lnTo>
                  <a:close/>
                </a:path>
              </a:pathLst>
            </a:custGeom>
            <a:solidFill>
              <a:srgbClr val="98989B"/>
            </a:solidFill>
            <a:ln w="9525">
              <a:noFill/>
              <a:round/>
              <a:headEnd/>
              <a:tailEnd/>
            </a:ln>
          </p:spPr>
          <p:txBody>
            <a:bodyPr/>
            <a:lstStyle/>
            <a:p>
              <a:endParaRPr lang="en-US"/>
            </a:p>
          </p:txBody>
        </p:sp>
        <p:sp>
          <p:nvSpPr>
            <p:cNvPr id="22" name="Freeform 3672"/>
            <p:cNvSpPr>
              <a:spLocks/>
            </p:cNvSpPr>
            <p:nvPr/>
          </p:nvSpPr>
          <p:spPr bwMode="auto">
            <a:xfrm>
              <a:off x="2771" y="2501"/>
              <a:ext cx="9" cy="16"/>
            </a:xfrm>
            <a:custGeom>
              <a:avLst/>
              <a:gdLst/>
              <a:ahLst/>
              <a:cxnLst>
                <a:cxn ang="0">
                  <a:pos x="2" y="10"/>
                </a:cxn>
                <a:cxn ang="0">
                  <a:pos x="2" y="12"/>
                </a:cxn>
                <a:cxn ang="0">
                  <a:pos x="7" y="15"/>
                </a:cxn>
                <a:cxn ang="0">
                  <a:pos x="7" y="14"/>
                </a:cxn>
                <a:cxn ang="0">
                  <a:pos x="9" y="16"/>
                </a:cxn>
                <a:cxn ang="0">
                  <a:pos x="9" y="6"/>
                </a:cxn>
                <a:cxn ang="0">
                  <a:pos x="0" y="0"/>
                </a:cxn>
                <a:cxn ang="0">
                  <a:pos x="0" y="9"/>
                </a:cxn>
                <a:cxn ang="0">
                  <a:pos x="2" y="10"/>
                </a:cxn>
              </a:cxnLst>
              <a:rect l="0" t="0" r="r" b="b"/>
              <a:pathLst>
                <a:path w="9" h="16">
                  <a:moveTo>
                    <a:pt x="2" y="10"/>
                  </a:moveTo>
                  <a:lnTo>
                    <a:pt x="2" y="12"/>
                  </a:lnTo>
                  <a:lnTo>
                    <a:pt x="7" y="15"/>
                  </a:lnTo>
                  <a:lnTo>
                    <a:pt x="7" y="14"/>
                  </a:lnTo>
                  <a:lnTo>
                    <a:pt x="9" y="16"/>
                  </a:lnTo>
                  <a:lnTo>
                    <a:pt x="9" y="6"/>
                  </a:lnTo>
                  <a:lnTo>
                    <a:pt x="0" y="0"/>
                  </a:lnTo>
                  <a:lnTo>
                    <a:pt x="0" y="9"/>
                  </a:lnTo>
                  <a:lnTo>
                    <a:pt x="2" y="10"/>
                  </a:lnTo>
                  <a:close/>
                </a:path>
              </a:pathLst>
            </a:custGeom>
            <a:solidFill>
              <a:srgbClr val="98989B"/>
            </a:solidFill>
            <a:ln w="9525">
              <a:noFill/>
              <a:round/>
              <a:headEnd/>
              <a:tailEnd/>
            </a:ln>
          </p:spPr>
          <p:txBody>
            <a:bodyPr/>
            <a:lstStyle/>
            <a:p>
              <a:endParaRPr lang="en-US"/>
            </a:p>
          </p:txBody>
        </p:sp>
        <p:sp>
          <p:nvSpPr>
            <p:cNvPr id="23" name="Freeform 3673"/>
            <p:cNvSpPr>
              <a:spLocks/>
            </p:cNvSpPr>
            <p:nvPr/>
          </p:nvSpPr>
          <p:spPr bwMode="auto">
            <a:xfrm>
              <a:off x="2783" y="2509"/>
              <a:ext cx="9" cy="16"/>
            </a:xfrm>
            <a:custGeom>
              <a:avLst/>
              <a:gdLst/>
              <a:ahLst/>
              <a:cxnLst>
                <a:cxn ang="0">
                  <a:pos x="1" y="11"/>
                </a:cxn>
                <a:cxn ang="0">
                  <a:pos x="1" y="12"/>
                </a:cxn>
                <a:cxn ang="0">
                  <a:pos x="6" y="15"/>
                </a:cxn>
                <a:cxn ang="0">
                  <a:pos x="6" y="14"/>
                </a:cxn>
                <a:cxn ang="0">
                  <a:pos x="9" y="16"/>
                </a:cxn>
                <a:cxn ang="0">
                  <a:pos x="9" y="6"/>
                </a:cxn>
                <a:cxn ang="0">
                  <a:pos x="0" y="0"/>
                </a:cxn>
                <a:cxn ang="0">
                  <a:pos x="0" y="9"/>
                </a:cxn>
                <a:cxn ang="0">
                  <a:pos x="1" y="11"/>
                </a:cxn>
              </a:cxnLst>
              <a:rect l="0" t="0" r="r" b="b"/>
              <a:pathLst>
                <a:path w="9" h="16">
                  <a:moveTo>
                    <a:pt x="1" y="11"/>
                  </a:moveTo>
                  <a:lnTo>
                    <a:pt x="1" y="12"/>
                  </a:lnTo>
                  <a:lnTo>
                    <a:pt x="6" y="15"/>
                  </a:lnTo>
                  <a:lnTo>
                    <a:pt x="6" y="14"/>
                  </a:lnTo>
                  <a:lnTo>
                    <a:pt x="9" y="16"/>
                  </a:lnTo>
                  <a:lnTo>
                    <a:pt x="9" y="6"/>
                  </a:lnTo>
                  <a:lnTo>
                    <a:pt x="0" y="0"/>
                  </a:lnTo>
                  <a:lnTo>
                    <a:pt x="0" y="9"/>
                  </a:lnTo>
                  <a:lnTo>
                    <a:pt x="1" y="11"/>
                  </a:lnTo>
                  <a:close/>
                </a:path>
              </a:pathLst>
            </a:custGeom>
            <a:solidFill>
              <a:srgbClr val="98989B"/>
            </a:solidFill>
            <a:ln w="9525">
              <a:noFill/>
              <a:round/>
              <a:headEnd/>
              <a:tailEnd/>
            </a:ln>
          </p:spPr>
          <p:txBody>
            <a:bodyPr/>
            <a:lstStyle/>
            <a:p>
              <a:endParaRPr lang="en-US"/>
            </a:p>
          </p:txBody>
        </p:sp>
        <p:sp>
          <p:nvSpPr>
            <p:cNvPr id="24" name="Freeform 3674"/>
            <p:cNvSpPr>
              <a:spLocks/>
            </p:cNvSpPr>
            <p:nvPr/>
          </p:nvSpPr>
          <p:spPr bwMode="auto">
            <a:xfrm>
              <a:off x="2794" y="2517"/>
              <a:ext cx="9" cy="16"/>
            </a:xfrm>
            <a:custGeom>
              <a:avLst/>
              <a:gdLst/>
              <a:ahLst/>
              <a:cxnLst>
                <a:cxn ang="0">
                  <a:pos x="2" y="11"/>
                </a:cxn>
                <a:cxn ang="0">
                  <a:pos x="2" y="12"/>
                </a:cxn>
                <a:cxn ang="0">
                  <a:pos x="7" y="15"/>
                </a:cxn>
                <a:cxn ang="0">
                  <a:pos x="7" y="14"/>
                </a:cxn>
                <a:cxn ang="0">
                  <a:pos x="9" y="16"/>
                </a:cxn>
                <a:cxn ang="0">
                  <a:pos x="9" y="7"/>
                </a:cxn>
                <a:cxn ang="0">
                  <a:pos x="0" y="0"/>
                </a:cxn>
                <a:cxn ang="0">
                  <a:pos x="0" y="9"/>
                </a:cxn>
                <a:cxn ang="0">
                  <a:pos x="2" y="11"/>
                </a:cxn>
              </a:cxnLst>
              <a:rect l="0" t="0" r="r" b="b"/>
              <a:pathLst>
                <a:path w="9" h="16">
                  <a:moveTo>
                    <a:pt x="2" y="11"/>
                  </a:moveTo>
                  <a:lnTo>
                    <a:pt x="2" y="12"/>
                  </a:lnTo>
                  <a:lnTo>
                    <a:pt x="7" y="15"/>
                  </a:lnTo>
                  <a:lnTo>
                    <a:pt x="7" y="14"/>
                  </a:lnTo>
                  <a:lnTo>
                    <a:pt x="9" y="16"/>
                  </a:lnTo>
                  <a:lnTo>
                    <a:pt x="9" y="7"/>
                  </a:lnTo>
                  <a:lnTo>
                    <a:pt x="0" y="0"/>
                  </a:lnTo>
                  <a:lnTo>
                    <a:pt x="0" y="9"/>
                  </a:lnTo>
                  <a:lnTo>
                    <a:pt x="2" y="11"/>
                  </a:lnTo>
                  <a:close/>
                </a:path>
              </a:pathLst>
            </a:custGeom>
            <a:solidFill>
              <a:srgbClr val="98989B"/>
            </a:solidFill>
            <a:ln w="9525">
              <a:noFill/>
              <a:round/>
              <a:headEnd/>
              <a:tailEnd/>
            </a:ln>
          </p:spPr>
          <p:txBody>
            <a:bodyPr/>
            <a:lstStyle/>
            <a:p>
              <a:endParaRPr lang="en-US"/>
            </a:p>
          </p:txBody>
        </p:sp>
        <p:sp>
          <p:nvSpPr>
            <p:cNvPr id="25" name="Freeform 3675"/>
            <p:cNvSpPr>
              <a:spLocks/>
            </p:cNvSpPr>
            <p:nvPr/>
          </p:nvSpPr>
          <p:spPr bwMode="auto">
            <a:xfrm>
              <a:off x="2806" y="2525"/>
              <a:ext cx="9" cy="16"/>
            </a:xfrm>
            <a:custGeom>
              <a:avLst/>
              <a:gdLst/>
              <a:ahLst/>
              <a:cxnLst>
                <a:cxn ang="0">
                  <a:pos x="2" y="11"/>
                </a:cxn>
                <a:cxn ang="0">
                  <a:pos x="2" y="12"/>
                </a:cxn>
                <a:cxn ang="0">
                  <a:pos x="7" y="15"/>
                </a:cxn>
                <a:cxn ang="0">
                  <a:pos x="7" y="14"/>
                </a:cxn>
                <a:cxn ang="0">
                  <a:pos x="9" y="16"/>
                </a:cxn>
                <a:cxn ang="0">
                  <a:pos x="9" y="6"/>
                </a:cxn>
                <a:cxn ang="0">
                  <a:pos x="0" y="0"/>
                </a:cxn>
                <a:cxn ang="0">
                  <a:pos x="0" y="9"/>
                </a:cxn>
                <a:cxn ang="0">
                  <a:pos x="2" y="11"/>
                </a:cxn>
              </a:cxnLst>
              <a:rect l="0" t="0" r="r" b="b"/>
              <a:pathLst>
                <a:path w="9" h="16">
                  <a:moveTo>
                    <a:pt x="2" y="11"/>
                  </a:moveTo>
                  <a:lnTo>
                    <a:pt x="2" y="12"/>
                  </a:lnTo>
                  <a:lnTo>
                    <a:pt x="7" y="15"/>
                  </a:lnTo>
                  <a:lnTo>
                    <a:pt x="7" y="14"/>
                  </a:lnTo>
                  <a:lnTo>
                    <a:pt x="9" y="16"/>
                  </a:lnTo>
                  <a:lnTo>
                    <a:pt x="9" y="6"/>
                  </a:lnTo>
                  <a:lnTo>
                    <a:pt x="0" y="0"/>
                  </a:lnTo>
                  <a:lnTo>
                    <a:pt x="0" y="9"/>
                  </a:lnTo>
                  <a:lnTo>
                    <a:pt x="2" y="11"/>
                  </a:lnTo>
                  <a:close/>
                </a:path>
              </a:pathLst>
            </a:custGeom>
            <a:solidFill>
              <a:srgbClr val="98989B"/>
            </a:solidFill>
            <a:ln w="9525">
              <a:noFill/>
              <a:round/>
              <a:headEnd/>
              <a:tailEnd/>
            </a:ln>
          </p:spPr>
          <p:txBody>
            <a:bodyPr/>
            <a:lstStyle/>
            <a:p>
              <a:endParaRPr lang="en-US"/>
            </a:p>
          </p:txBody>
        </p:sp>
        <p:sp>
          <p:nvSpPr>
            <p:cNvPr id="26" name="Freeform 3676"/>
            <p:cNvSpPr>
              <a:spLocks/>
            </p:cNvSpPr>
            <p:nvPr/>
          </p:nvSpPr>
          <p:spPr bwMode="auto">
            <a:xfrm>
              <a:off x="2805" y="2509"/>
              <a:ext cx="10" cy="16"/>
            </a:xfrm>
            <a:custGeom>
              <a:avLst/>
              <a:gdLst/>
              <a:ahLst/>
              <a:cxnLst>
                <a:cxn ang="0">
                  <a:pos x="8" y="6"/>
                </a:cxn>
                <a:cxn ang="0">
                  <a:pos x="8" y="5"/>
                </a:cxn>
                <a:cxn ang="0">
                  <a:pos x="3" y="1"/>
                </a:cxn>
                <a:cxn ang="0">
                  <a:pos x="3" y="2"/>
                </a:cxn>
                <a:cxn ang="0">
                  <a:pos x="0" y="0"/>
                </a:cxn>
                <a:cxn ang="0">
                  <a:pos x="0" y="10"/>
                </a:cxn>
                <a:cxn ang="0">
                  <a:pos x="10" y="16"/>
                </a:cxn>
                <a:cxn ang="0">
                  <a:pos x="10" y="7"/>
                </a:cxn>
                <a:cxn ang="0">
                  <a:pos x="8" y="6"/>
                </a:cxn>
              </a:cxnLst>
              <a:rect l="0" t="0" r="r" b="b"/>
              <a:pathLst>
                <a:path w="10" h="16">
                  <a:moveTo>
                    <a:pt x="8" y="6"/>
                  </a:moveTo>
                  <a:lnTo>
                    <a:pt x="8" y="5"/>
                  </a:lnTo>
                  <a:lnTo>
                    <a:pt x="3" y="1"/>
                  </a:lnTo>
                  <a:lnTo>
                    <a:pt x="3" y="2"/>
                  </a:lnTo>
                  <a:lnTo>
                    <a:pt x="0" y="0"/>
                  </a:lnTo>
                  <a:lnTo>
                    <a:pt x="0" y="10"/>
                  </a:lnTo>
                  <a:lnTo>
                    <a:pt x="10" y="16"/>
                  </a:lnTo>
                  <a:lnTo>
                    <a:pt x="10" y="7"/>
                  </a:lnTo>
                  <a:lnTo>
                    <a:pt x="8" y="6"/>
                  </a:lnTo>
                  <a:close/>
                </a:path>
              </a:pathLst>
            </a:custGeom>
            <a:solidFill>
              <a:srgbClr val="98989B"/>
            </a:solidFill>
            <a:ln w="9525">
              <a:noFill/>
              <a:round/>
              <a:headEnd/>
              <a:tailEnd/>
            </a:ln>
          </p:spPr>
          <p:txBody>
            <a:bodyPr/>
            <a:lstStyle/>
            <a:p>
              <a:endParaRPr lang="en-US"/>
            </a:p>
          </p:txBody>
        </p:sp>
        <p:sp>
          <p:nvSpPr>
            <p:cNvPr id="27" name="Freeform 3677"/>
            <p:cNvSpPr>
              <a:spLocks/>
            </p:cNvSpPr>
            <p:nvPr/>
          </p:nvSpPr>
          <p:spPr bwMode="auto">
            <a:xfrm>
              <a:off x="2794" y="2501"/>
              <a:ext cx="9" cy="16"/>
            </a:xfrm>
            <a:custGeom>
              <a:avLst/>
              <a:gdLst/>
              <a:ahLst/>
              <a:cxnLst>
                <a:cxn ang="0">
                  <a:pos x="7" y="5"/>
                </a:cxn>
                <a:cxn ang="0">
                  <a:pos x="7" y="4"/>
                </a:cxn>
                <a:cxn ang="0">
                  <a:pos x="3" y="1"/>
                </a:cxn>
                <a:cxn ang="0">
                  <a:pos x="3" y="2"/>
                </a:cxn>
                <a:cxn ang="0">
                  <a:pos x="0" y="0"/>
                </a:cxn>
                <a:cxn ang="0">
                  <a:pos x="0" y="10"/>
                </a:cxn>
                <a:cxn ang="0">
                  <a:pos x="9" y="16"/>
                </a:cxn>
                <a:cxn ang="0">
                  <a:pos x="9" y="7"/>
                </a:cxn>
                <a:cxn ang="0">
                  <a:pos x="7" y="5"/>
                </a:cxn>
              </a:cxnLst>
              <a:rect l="0" t="0" r="r" b="b"/>
              <a:pathLst>
                <a:path w="9" h="16">
                  <a:moveTo>
                    <a:pt x="7" y="5"/>
                  </a:moveTo>
                  <a:lnTo>
                    <a:pt x="7" y="4"/>
                  </a:lnTo>
                  <a:lnTo>
                    <a:pt x="3" y="1"/>
                  </a:lnTo>
                  <a:lnTo>
                    <a:pt x="3" y="2"/>
                  </a:lnTo>
                  <a:lnTo>
                    <a:pt x="0" y="0"/>
                  </a:lnTo>
                  <a:lnTo>
                    <a:pt x="0" y="10"/>
                  </a:lnTo>
                  <a:lnTo>
                    <a:pt x="9" y="16"/>
                  </a:lnTo>
                  <a:lnTo>
                    <a:pt x="9" y="7"/>
                  </a:lnTo>
                  <a:lnTo>
                    <a:pt x="7" y="5"/>
                  </a:lnTo>
                  <a:close/>
                </a:path>
              </a:pathLst>
            </a:custGeom>
            <a:solidFill>
              <a:srgbClr val="98989B"/>
            </a:solidFill>
            <a:ln w="9525">
              <a:noFill/>
              <a:round/>
              <a:headEnd/>
              <a:tailEnd/>
            </a:ln>
          </p:spPr>
          <p:txBody>
            <a:bodyPr/>
            <a:lstStyle/>
            <a:p>
              <a:endParaRPr lang="en-US"/>
            </a:p>
          </p:txBody>
        </p:sp>
        <p:sp>
          <p:nvSpPr>
            <p:cNvPr id="28" name="Freeform 3678"/>
            <p:cNvSpPr>
              <a:spLocks/>
            </p:cNvSpPr>
            <p:nvPr/>
          </p:nvSpPr>
          <p:spPr bwMode="auto">
            <a:xfrm>
              <a:off x="2783" y="2493"/>
              <a:ext cx="9" cy="16"/>
            </a:xfrm>
            <a:custGeom>
              <a:avLst/>
              <a:gdLst/>
              <a:ahLst/>
              <a:cxnLst>
                <a:cxn ang="0">
                  <a:pos x="7" y="5"/>
                </a:cxn>
                <a:cxn ang="0">
                  <a:pos x="7" y="4"/>
                </a:cxn>
                <a:cxn ang="0">
                  <a:pos x="2" y="1"/>
                </a:cxn>
                <a:cxn ang="0">
                  <a:pos x="2" y="2"/>
                </a:cxn>
                <a:cxn ang="0">
                  <a:pos x="0" y="0"/>
                </a:cxn>
                <a:cxn ang="0">
                  <a:pos x="0" y="10"/>
                </a:cxn>
                <a:cxn ang="0">
                  <a:pos x="9" y="16"/>
                </a:cxn>
                <a:cxn ang="0">
                  <a:pos x="9" y="7"/>
                </a:cxn>
                <a:cxn ang="0">
                  <a:pos x="7" y="5"/>
                </a:cxn>
              </a:cxnLst>
              <a:rect l="0" t="0" r="r" b="b"/>
              <a:pathLst>
                <a:path w="9" h="16">
                  <a:moveTo>
                    <a:pt x="7" y="5"/>
                  </a:moveTo>
                  <a:lnTo>
                    <a:pt x="7" y="4"/>
                  </a:lnTo>
                  <a:lnTo>
                    <a:pt x="2" y="1"/>
                  </a:lnTo>
                  <a:lnTo>
                    <a:pt x="2" y="2"/>
                  </a:lnTo>
                  <a:lnTo>
                    <a:pt x="0" y="0"/>
                  </a:lnTo>
                  <a:lnTo>
                    <a:pt x="0" y="10"/>
                  </a:lnTo>
                  <a:lnTo>
                    <a:pt x="9" y="16"/>
                  </a:lnTo>
                  <a:lnTo>
                    <a:pt x="9" y="7"/>
                  </a:lnTo>
                  <a:lnTo>
                    <a:pt x="7" y="5"/>
                  </a:lnTo>
                  <a:close/>
                </a:path>
              </a:pathLst>
            </a:custGeom>
            <a:solidFill>
              <a:srgbClr val="98989B"/>
            </a:solidFill>
            <a:ln w="9525">
              <a:noFill/>
              <a:round/>
              <a:headEnd/>
              <a:tailEnd/>
            </a:ln>
          </p:spPr>
          <p:txBody>
            <a:bodyPr/>
            <a:lstStyle/>
            <a:p>
              <a:endParaRPr lang="en-US"/>
            </a:p>
          </p:txBody>
        </p:sp>
        <p:sp>
          <p:nvSpPr>
            <p:cNvPr id="29" name="Freeform 3679"/>
            <p:cNvSpPr>
              <a:spLocks/>
            </p:cNvSpPr>
            <p:nvPr/>
          </p:nvSpPr>
          <p:spPr bwMode="auto">
            <a:xfrm>
              <a:off x="2771" y="2485"/>
              <a:ext cx="9" cy="16"/>
            </a:xfrm>
            <a:custGeom>
              <a:avLst/>
              <a:gdLst/>
              <a:ahLst/>
              <a:cxnLst>
                <a:cxn ang="0">
                  <a:pos x="7" y="5"/>
                </a:cxn>
                <a:cxn ang="0">
                  <a:pos x="7" y="4"/>
                </a:cxn>
                <a:cxn ang="0">
                  <a:pos x="2" y="1"/>
                </a:cxn>
                <a:cxn ang="0">
                  <a:pos x="2" y="2"/>
                </a:cxn>
                <a:cxn ang="0">
                  <a:pos x="0" y="0"/>
                </a:cxn>
                <a:cxn ang="0">
                  <a:pos x="0" y="9"/>
                </a:cxn>
                <a:cxn ang="0">
                  <a:pos x="9" y="16"/>
                </a:cxn>
                <a:cxn ang="0">
                  <a:pos x="9" y="7"/>
                </a:cxn>
                <a:cxn ang="0">
                  <a:pos x="7" y="5"/>
                </a:cxn>
              </a:cxnLst>
              <a:rect l="0" t="0" r="r" b="b"/>
              <a:pathLst>
                <a:path w="9" h="16">
                  <a:moveTo>
                    <a:pt x="7" y="5"/>
                  </a:moveTo>
                  <a:lnTo>
                    <a:pt x="7" y="4"/>
                  </a:lnTo>
                  <a:lnTo>
                    <a:pt x="2" y="1"/>
                  </a:lnTo>
                  <a:lnTo>
                    <a:pt x="2" y="2"/>
                  </a:lnTo>
                  <a:lnTo>
                    <a:pt x="0" y="0"/>
                  </a:lnTo>
                  <a:lnTo>
                    <a:pt x="0" y="9"/>
                  </a:lnTo>
                  <a:lnTo>
                    <a:pt x="9" y="16"/>
                  </a:lnTo>
                  <a:lnTo>
                    <a:pt x="9" y="7"/>
                  </a:lnTo>
                  <a:lnTo>
                    <a:pt x="7" y="5"/>
                  </a:lnTo>
                  <a:close/>
                </a:path>
              </a:pathLst>
            </a:custGeom>
            <a:solidFill>
              <a:srgbClr val="98989B"/>
            </a:solidFill>
            <a:ln w="9525">
              <a:noFill/>
              <a:round/>
              <a:headEnd/>
              <a:tailEnd/>
            </a:ln>
          </p:spPr>
          <p:txBody>
            <a:bodyPr/>
            <a:lstStyle/>
            <a:p>
              <a:endParaRPr lang="en-US"/>
            </a:p>
          </p:txBody>
        </p:sp>
        <p:sp>
          <p:nvSpPr>
            <p:cNvPr id="30" name="Freeform 3680"/>
            <p:cNvSpPr>
              <a:spLocks/>
            </p:cNvSpPr>
            <p:nvPr/>
          </p:nvSpPr>
          <p:spPr bwMode="auto">
            <a:xfrm>
              <a:off x="2754" y="2473"/>
              <a:ext cx="9" cy="16"/>
            </a:xfrm>
            <a:custGeom>
              <a:avLst/>
              <a:gdLst/>
              <a:ahLst/>
              <a:cxnLst>
                <a:cxn ang="0">
                  <a:pos x="7" y="5"/>
                </a:cxn>
                <a:cxn ang="0">
                  <a:pos x="7" y="4"/>
                </a:cxn>
                <a:cxn ang="0">
                  <a:pos x="2" y="0"/>
                </a:cxn>
                <a:cxn ang="0">
                  <a:pos x="2" y="1"/>
                </a:cxn>
                <a:cxn ang="0">
                  <a:pos x="0" y="0"/>
                </a:cxn>
                <a:cxn ang="0">
                  <a:pos x="0" y="9"/>
                </a:cxn>
                <a:cxn ang="0">
                  <a:pos x="9" y="16"/>
                </a:cxn>
                <a:cxn ang="0">
                  <a:pos x="9" y="6"/>
                </a:cxn>
                <a:cxn ang="0">
                  <a:pos x="7" y="5"/>
                </a:cxn>
              </a:cxnLst>
              <a:rect l="0" t="0" r="r" b="b"/>
              <a:pathLst>
                <a:path w="9" h="16">
                  <a:moveTo>
                    <a:pt x="7" y="5"/>
                  </a:moveTo>
                  <a:lnTo>
                    <a:pt x="7" y="4"/>
                  </a:lnTo>
                  <a:lnTo>
                    <a:pt x="2" y="0"/>
                  </a:lnTo>
                  <a:lnTo>
                    <a:pt x="2" y="1"/>
                  </a:lnTo>
                  <a:lnTo>
                    <a:pt x="0" y="0"/>
                  </a:lnTo>
                  <a:lnTo>
                    <a:pt x="0" y="9"/>
                  </a:lnTo>
                  <a:lnTo>
                    <a:pt x="9" y="16"/>
                  </a:lnTo>
                  <a:lnTo>
                    <a:pt x="9" y="6"/>
                  </a:lnTo>
                  <a:lnTo>
                    <a:pt x="7" y="5"/>
                  </a:lnTo>
                  <a:close/>
                </a:path>
              </a:pathLst>
            </a:custGeom>
            <a:solidFill>
              <a:srgbClr val="98989B"/>
            </a:solidFill>
            <a:ln w="9525">
              <a:noFill/>
              <a:round/>
              <a:headEnd/>
              <a:tailEnd/>
            </a:ln>
          </p:spPr>
          <p:txBody>
            <a:bodyPr/>
            <a:lstStyle/>
            <a:p>
              <a:endParaRPr lang="en-US"/>
            </a:p>
          </p:txBody>
        </p:sp>
        <p:sp>
          <p:nvSpPr>
            <p:cNvPr id="31" name="Freeform 3681"/>
            <p:cNvSpPr>
              <a:spLocks/>
            </p:cNvSpPr>
            <p:nvPr/>
          </p:nvSpPr>
          <p:spPr bwMode="auto">
            <a:xfrm>
              <a:off x="2743" y="2465"/>
              <a:ext cx="9" cy="16"/>
            </a:xfrm>
            <a:custGeom>
              <a:avLst/>
              <a:gdLst/>
              <a:ahLst/>
              <a:cxnLst>
                <a:cxn ang="0">
                  <a:pos x="7" y="5"/>
                </a:cxn>
                <a:cxn ang="0">
                  <a:pos x="7" y="4"/>
                </a:cxn>
                <a:cxn ang="0">
                  <a:pos x="2" y="0"/>
                </a:cxn>
                <a:cxn ang="0">
                  <a:pos x="2" y="2"/>
                </a:cxn>
                <a:cxn ang="0">
                  <a:pos x="0" y="0"/>
                </a:cxn>
                <a:cxn ang="0">
                  <a:pos x="0" y="9"/>
                </a:cxn>
                <a:cxn ang="0">
                  <a:pos x="9" y="16"/>
                </a:cxn>
                <a:cxn ang="0">
                  <a:pos x="9" y="6"/>
                </a:cxn>
                <a:cxn ang="0">
                  <a:pos x="7" y="5"/>
                </a:cxn>
              </a:cxnLst>
              <a:rect l="0" t="0" r="r" b="b"/>
              <a:pathLst>
                <a:path w="9" h="16">
                  <a:moveTo>
                    <a:pt x="7" y="5"/>
                  </a:moveTo>
                  <a:lnTo>
                    <a:pt x="7" y="4"/>
                  </a:lnTo>
                  <a:lnTo>
                    <a:pt x="2" y="0"/>
                  </a:lnTo>
                  <a:lnTo>
                    <a:pt x="2" y="2"/>
                  </a:lnTo>
                  <a:lnTo>
                    <a:pt x="0" y="0"/>
                  </a:lnTo>
                  <a:lnTo>
                    <a:pt x="0" y="9"/>
                  </a:lnTo>
                  <a:lnTo>
                    <a:pt x="9" y="16"/>
                  </a:lnTo>
                  <a:lnTo>
                    <a:pt x="9" y="6"/>
                  </a:lnTo>
                  <a:lnTo>
                    <a:pt x="7" y="5"/>
                  </a:lnTo>
                  <a:close/>
                </a:path>
              </a:pathLst>
            </a:custGeom>
            <a:solidFill>
              <a:srgbClr val="98989B"/>
            </a:solidFill>
            <a:ln w="9525">
              <a:noFill/>
              <a:round/>
              <a:headEnd/>
              <a:tailEnd/>
            </a:ln>
          </p:spPr>
          <p:txBody>
            <a:bodyPr/>
            <a:lstStyle/>
            <a:p>
              <a:endParaRPr lang="en-US"/>
            </a:p>
          </p:txBody>
        </p:sp>
        <p:sp>
          <p:nvSpPr>
            <p:cNvPr id="32" name="Freeform 3682"/>
            <p:cNvSpPr>
              <a:spLocks/>
            </p:cNvSpPr>
            <p:nvPr/>
          </p:nvSpPr>
          <p:spPr bwMode="auto">
            <a:xfrm>
              <a:off x="2731" y="2457"/>
              <a:ext cx="9" cy="16"/>
            </a:xfrm>
            <a:custGeom>
              <a:avLst/>
              <a:gdLst/>
              <a:ahLst/>
              <a:cxnLst>
                <a:cxn ang="0">
                  <a:pos x="7" y="5"/>
                </a:cxn>
                <a:cxn ang="0">
                  <a:pos x="7" y="4"/>
                </a:cxn>
                <a:cxn ang="0">
                  <a:pos x="2" y="0"/>
                </a:cxn>
                <a:cxn ang="0">
                  <a:pos x="2" y="1"/>
                </a:cxn>
                <a:cxn ang="0">
                  <a:pos x="0" y="0"/>
                </a:cxn>
                <a:cxn ang="0">
                  <a:pos x="0" y="9"/>
                </a:cxn>
                <a:cxn ang="0">
                  <a:pos x="9" y="16"/>
                </a:cxn>
                <a:cxn ang="0">
                  <a:pos x="9" y="6"/>
                </a:cxn>
                <a:cxn ang="0">
                  <a:pos x="7" y="5"/>
                </a:cxn>
              </a:cxnLst>
              <a:rect l="0" t="0" r="r" b="b"/>
              <a:pathLst>
                <a:path w="9" h="16">
                  <a:moveTo>
                    <a:pt x="7" y="5"/>
                  </a:moveTo>
                  <a:lnTo>
                    <a:pt x="7" y="4"/>
                  </a:lnTo>
                  <a:lnTo>
                    <a:pt x="2" y="0"/>
                  </a:lnTo>
                  <a:lnTo>
                    <a:pt x="2" y="1"/>
                  </a:lnTo>
                  <a:lnTo>
                    <a:pt x="0" y="0"/>
                  </a:lnTo>
                  <a:lnTo>
                    <a:pt x="0" y="9"/>
                  </a:lnTo>
                  <a:lnTo>
                    <a:pt x="9" y="16"/>
                  </a:lnTo>
                  <a:lnTo>
                    <a:pt x="9" y="6"/>
                  </a:lnTo>
                  <a:lnTo>
                    <a:pt x="7" y="5"/>
                  </a:lnTo>
                  <a:close/>
                </a:path>
              </a:pathLst>
            </a:custGeom>
            <a:solidFill>
              <a:srgbClr val="98989B"/>
            </a:solidFill>
            <a:ln w="9525">
              <a:noFill/>
              <a:round/>
              <a:headEnd/>
              <a:tailEnd/>
            </a:ln>
          </p:spPr>
          <p:txBody>
            <a:bodyPr/>
            <a:lstStyle/>
            <a:p>
              <a:endParaRPr lang="en-US"/>
            </a:p>
          </p:txBody>
        </p:sp>
        <p:sp>
          <p:nvSpPr>
            <p:cNvPr id="33" name="Freeform 3683"/>
            <p:cNvSpPr>
              <a:spLocks/>
            </p:cNvSpPr>
            <p:nvPr/>
          </p:nvSpPr>
          <p:spPr bwMode="auto">
            <a:xfrm>
              <a:off x="2720" y="2449"/>
              <a:ext cx="9" cy="15"/>
            </a:xfrm>
            <a:custGeom>
              <a:avLst/>
              <a:gdLst/>
              <a:ahLst/>
              <a:cxnLst>
                <a:cxn ang="0">
                  <a:pos x="7" y="5"/>
                </a:cxn>
                <a:cxn ang="0">
                  <a:pos x="7" y="4"/>
                </a:cxn>
                <a:cxn ang="0">
                  <a:pos x="2" y="0"/>
                </a:cxn>
                <a:cxn ang="0">
                  <a:pos x="2" y="1"/>
                </a:cxn>
                <a:cxn ang="0">
                  <a:pos x="0" y="0"/>
                </a:cxn>
                <a:cxn ang="0">
                  <a:pos x="0" y="9"/>
                </a:cxn>
                <a:cxn ang="0">
                  <a:pos x="9" y="15"/>
                </a:cxn>
                <a:cxn ang="0">
                  <a:pos x="9" y="6"/>
                </a:cxn>
                <a:cxn ang="0">
                  <a:pos x="7" y="5"/>
                </a:cxn>
              </a:cxnLst>
              <a:rect l="0" t="0" r="r" b="b"/>
              <a:pathLst>
                <a:path w="9" h="15">
                  <a:moveTo>
                    <a:pt x="7" y="5"/>
                  </a:moveTo>
                  <a:lnTo>
                    <a:pt x="7" y="4"/>
                  </a:lnTo>
                  <a:lnTo>
                    <a:pt x="2" y="0"/>
                  </a:lnTo>
                  <a:lnTo>
                    <a:pt x="2" y="1"/>
                  </a:lnTo>
                  <a:lnTo>
                    <a:pt x="0" y="0"/>
                  </a:lnTo>
                  <a:lnTo>
                    <a:pt x="0" y="9"/>
                  </a:lnTo>
                  <a:lnTo>
                    <a:pt x="9" y="15"/>
                  </a:lnTo>
                  <a:lnTo>
                    <a:pt x="9" y="6"/>
                  </a:lnTo>
                  <a:lnTo>
                    <a:pt x="7" y="5"/>
                  </a:lnTo>
                  <a:close/>
                </a:path>
              </a:pathLst>
            </a:custGeom>
            <a:solidFill>
              <a:srgbClr val="98989B"/>
            </a:solidFill>
            <a:ln w="9525">
              <a:noFill/>
              <a:round/>
              <a:headEnd/>
              <a:tailEnd/>
            </a:ln>
          </p:spPr>
          <p:txBody>
            <a:bodyPr/>
            <a:lstStyle/>
            <a:p>
              <a:endParaRPr lang="en-US"/>
            </a:p>
          </p:txBody>
        </p:sp>
        <p:sp>
          <p:nvSpPr>
            <p:cNvPr id="34" name="Freeform 3684"/>
            <p:cNvSpPr>
              <a:spLocks/>
            </p:cNvSpPr>
            <p:nvPr/>
          </p:nvSpPr>
          <p:spPr bwMode="auto">
            <a:xfrm>
              <a:off x="2694" y="2433"/>
              <a:ext cx="9" cy="16"/>
            </a:xfrm>
            <a:custGeom>
              <a:avLst/>
              <a:gdLst/>
              <a:ahLst/>
              <a:cxnLst>
                <a:cxn ang="0">
                  <a:pos x="8" y="5"/>
                </a:cxn>
                <a:cxn ang="0">
                  <a:pos x="8" y="4"/>
                </a:cxn>
                <a:cxn ang="0">
                  <a:pos x="3" y="0"/>
                </a:cxn>
                <a:cxn ang="0">
                  <a:pos x="3" y="1"/>
                </a:cxn>
                <a:cxn ang="0">
                  <a:pos x="0" y="0"/>
                </a:cxn>
                <a:cxn ang="0">
                  <a:pos x="0" y="9"/>
                </a:cxn>
                <a:cxn ang="0">
                  <a:pos x="9" y="16"/>
                </a:cxn>
                <a:cxn ang="0">
                  <a:pos x="9" y="6"/>
                </a:cxn>
                <a:cxn ang="0">
                  <a:pos x="8" y="5"/>
                </a:cxn>
              </a:cxnLst>
              <a:rect l="0" t="0" r="r" b="b"/>
              <a:pathLst>
                <a:path w="9" h="16">
                  <a:moveTo>
                    <a:pt x="8" y="5"/>
                  </a:moveTo>
                  <a:lnTo>
                    <a:pt x="8" y="4"/>
                  </a:lnTo>
                  <a:lnTo>
                    <a:pt x="3" y="0"/>
                  </a:lnTo>
                  <a:lnTo>
                    <a:pt x="3" y="1"/>
                  </a:lnTo>
                  <a:lnTo>
                    <a:pt x="0" y="0"/>
                  </a:lnTo>
                  <a:lnTo>
                    <a:pt x="0" y="9"/>
                  </a:lnTo>
                  <a:lnTo>
                    <a:pt x="9" y="16"/>
                  </a:lnTo>
                  <a:lnTo>
                    <a:pt x="9" y="6"/>
                  </a:lnTo>
                  <a:lnTo>
                    <a:pt x="8" y="5"/>
                  </a:lnTo>
                  <a:close/>
                </a:path>
              </a:pathLst>
            </a:custGeom>
            <a:solidFill>
              <a:srgbClr val="98989B"/>
            </a:solidFill>
            <a:ln w="9525">
              <a:noFill/>
              <a:round/>
              <a:headEnd/>
              <a:tailEnd/>
            </a:ln>
          </p:spPr>
          <p:txBody>
            <a:bodyPr/>
            <a:lstStyle/>
            <a:p>
              <a:endParaRPr lang="en-US"/>
            </a:p>
          </p:txBody>
        </p:sp>
        <p:sp>
          <p:nvSpPr>
            <p:cNvPr id="35" name="Freeform 3685"/>
            <p:cNvSpPr>
              <a:spLocks/>
            </p:cNvSpPr>
            <p:nvPr/>
          </p:nvSpPr>
          <p:spPr bwMode="auto">
            <a:xfrm>
              <a:off x="2674" y="2425"/>
              <a:ext cx="8" cy="16"/>
            </a:xfrm>
            <a:custGeom>
              <a:avLst/>
              <a:gdLst/>
              <a:ahLst/>
              <a:cxnLst>
                <a:cxn ang="0">
                  <a:pos x="7" y="5"/>
                </a:cxn>
                <a:cxn ang="0">
                  <a:pos x="7" y="4"/>
                </a:cxn>
                <a:cxn ang="0">
                  <a:pos x="2" y="1"/>
                </a:cxn>
                <a:cxn ang="0">
                  <a:pos x="2" y="2"/>
                </a:cxn>
                <a:cxn ang="0">
                  <a:pos x="0" y="0"/>
                </a:cxn>
                <a:cxn ang="0">
                  <a:pos x="0" y="10"/>
                </a:cxn>
                <a:cxn ang="0">
                  <a:pos x="8" y="16"/>
                </a:cxn>
                <a:cxn ang="0">
                  <a:pos x="8" y="7"/>
                </a:cxn>
                <a:cxn ang="0">
                  <a:pos x="7" y="5"/>
                </a:cxn>
              </a:cxnLst>
              <a:rect l="0" t="0" r="r" b="b"/>
              <a:pathLst>
                <a:path w="8" h="16">
                  <a:moveTo>
                    <a:pt x="7" y="5"/>
                  </a:moveTo>
                  <a:lnTo>
                    <a:pt x="7" y="4"/>
                  </a:lnTo>
                  <a:lnTo>
                    <a:pt x="2" y="1"/>
                  </a:lnTo>
                  <a:lnTo>
                    <a:pt x="2" y="2"/>
                  </a:lnTo>
                  <a:lnTo>
                    <a:pt x="0" y="0"/>
                  </a:lnTo>
                  <a:lnTo>
                    <a:pt x="0" y="10"/>
                  </a:lnTo>
                  <a:lnTo>
                    <a:pt x="8" y="16"/>
                  </a:lnTo>
                  <a:lnTo>
                    <a:pt x="8" y="7"/>
                  </a:lnTo>
                  <a:lnTo>
                    <a:pt x="7" y="5"/>
                  </a:lnTo>
                  <a:close/>
                </a:path>
              </a:pathLst>
            </a:custGeom>
            <a:solidFill>
              <a:srgbClr val="98989B"/>
            </a:solidFill>
            <a:ln w="9525">
              <a:noFill/>
              <a:round/>
              <a:headEnd/>
              <a:tailEnd/>
            </a:ln>
          </p:spPr>
          <p:txBody>
            <a:bodyPr/>
            <a:lstStyle/>
            <a:p>
              <a:endParaRPr lang="en-US"/>
            </a:p>
          </p:txBody>
        </p:sp>
        <p:sp>
          <p:nvSpPr>
            <p:cNvPr id="36" name="Freeform 3686"/>
            <p:cNvSpPr>
              <a:spLocks/>
            </p:cNvSpPr>
            <p:nvPr/>
          </p:nvSpPr>
          <p:spPr bwMode="auto">
            <a:xfrm>
              <a:off x="2647" y="2416"/>
              <a:ext cx="16" cy="19"/>
            </a:xfrm>
            <a:custGeom>
              <a:avLst/>
              <a:gdLst/>
              <a:ahLst/>
              <a:cxnLst>
                <a:cxn ang="0">
                  <a:pos x="41" y="67"/>
                </a:cxn>
                <a:cxn ang="0">
                  <a:pos x="58" y="57"/>
                </a:cxn>
                <a:cxn ang="0">
                  <a:pos x="58" y="57"/>
                </a:cxn>
                <a:cxn ang="0">
                  <a:pos x="46" y="27"/>
                </a:cxn>
                <a:cxn ang="0">
                  <a:pos x="17" y="6"/>
                </a:cxn>
                <a:cxn ang="0">
                  <a:pos x="1" y="16"/>
                </a:cxn>
                <a:cxn ang="0">
                  <a:pos x="1" y="16"/>
                </a:cxn>
                <a:cxn ang="0">
                  <a:pos x="13" y="46"/>
                </a:cxn>
                <a:cxn ang="0">
                  <a:pos x="41" y="67"/>
                </a:cxn>
              </a:cxnLst>
              <a:rect l="0" t="0" r="r" b="b"/>
              <a:pathLst>
                <a:path w="59" h="73">
                  <a:moveTo>
                    <a:pt x="41" y="67"/>
                  </a:moveTo>
                  <a:cubicBezTo>
                    <a:pt x="49" y="73"/>
                    <a:pt x="56" y="69"/>
                    <a:pt x="58" y="57"/>
                  </a:cubicBezTo>
                  <a:cubicBezTo>
                    <a:pt x="58" y="57"/>
                    <a:pt x="58" y="57"/>
                    <a:pt x="58" y="57"/>
                  </a:cubicBezTo>
                  <a:cubicBezTo>
                    <a:pt x="59" y="46"/>
                    <a:pt x="54" y="33"/>
                    <a:pt x="46" y="27"/>
                  </a:cubicBezTo>
                  <a:cubicBezTo>
                    <a:pt x="17" y="6"/>
                    <a:pt x="17" y="6"/>
                    <a:pt x="17" y="6"/>
                  </a:cubicBezTo>
                  <a:cubicBezTo>
                    <a:pt x="10" y="0"/>
                    <a:pt x="2" y="5"/>
                    <a:pt x="1" y="16"/>
                  </a:cubicBezTo>
                  <a:cubicBezTo>
                    <a:pt x="1" y="16"/>
                    <a:pt x="1" y="16"/>
                    <a:pt x="1" y="16"/>
                  </a:cubicBezTo>
                  <a:cubicBezTo>
                    <a:pt x="0" y="27"/>
                    <a:pt x="5" y="41"/>
                    <a:pt x="13" y="46"/>
                  </a:cubicBezTo>
                  <a:lnTo>
                    <a:pt x="41" y="67"/>
                  </a:lnTo>
                  <a:close/>
                </a:path>
              </a:pathLst>
            </a:custGeom>
            <a:solidFill>
              <a:srgbClr val="98979B"/>
            </a:solidFill>
            <a:ln w="9525">
              <a:noFill/>
              <a:round/>
              <a:headEnd/>
              <a:tailEnd/>
            </a:ln>
          </p:spPr>
          <p:txBody>
            <a:bodyPr/>
            <a:lstStyle/>
            <a:p>
              <a:endParaRPr lang="en-US"/>
            </a:p>
          </p:txBody>
        </p:sp>
        <p:sp>
          <p:nvSpPr>
            <p:cNvPr id="37" name="Freeform 3687"/>
            <p:cNvSpPr>
              <a:spLocks/>
            </p:cNvSpPr>
            <p:nvPr/>
          </p:nvSpPr>
          <p:spPr bwMode="auto">
            <a:xfrm>
              <a:off x="2622" y="2399"/>
              <a:ext cx="16" cy="19"/>
            </a:xfrm>
            <a:custGeom>
              <a:avLst/>
              <a:gdLst/>
              <a:ahLst/>
              <a:cxnLst>
                <a:cxn ang="0">
                  <a:pos x="41" y="67"/>
                </a:cxn>
                <a:cxn ang="0">
                  <a:pos x="57" y="57"/>
                </a:cxn>
                <a:cxn ang="0">
                  <a:pos x="57" y="57"/>
                </a:cxn>
                <a:cxn ang="0">
                  <a:pos x="45" y="27"/>
                </a:cxn>
                <a:cxn ang="0">
                  <a:pos x="17" y="6"/>
                </a:cxn>
                <a:cxn ang="0">
                  <a:pos x="1" y="16"/>
                </a:cxn>
                <a:cxn ang="0">
                  <a:pos x="1" y="16"/>
                </a:cxn>
                <a:cxn ang="0">
                  <a:pos x="13" y="46"/>
                </a:cxn>
                <a:cxn ang="0">
                  <a:pos x="41" y="67"/>
                </a:cxn>
              </a:cxnLst>
              <a:rect l="0" t="0" r="r" b="b"/>
              <a:pathLst>
                <a:path w="59" h="73">
                  <a:moveTo>
                    <a:pt x="41" y="67"/>
                  </a:moveTo>
                  <a:cubicBezTo>
                    <a:pt x="49" y="73"/>
                    <a:pt x="56" y="68"/>
                    <a:pt x="57" y="57"/>
                  </a:cubicBezTo>
                  <a:cubicBezTo>
                    <a:pt x="57" y="57"/>
                    <a:pt x="57" y="57"/>
                    <a:pt x="57" y="57"/>
                  </a:cubicBezTo>
                  <a:cubicBezTo>
                    <a:pt x="59" y="46"/>
                    <a:pt x="53" y="32"/>
                    <a:pt x="45" y="27"/>
                  </a:cubicBezTo>
                  <a:cubicBezTo>
                    <a:pt x="17" y="6"/>
                    <a:pt x="17" y="6"/>
                    <a:pt x="17" y="6"/>
                  </a:cubicBezTo>
                  <a:cubicBezTo>
                    <a:pt x="9" y="0"/>
                    <a:pt x="2" y="5"/>
                    <a:pt x="1" y="16"/>
                  </a:cubicBezTo>
                  <a:cubicBezTo>
                    <a:pt x="1" y="16"/>
                    <a:pt x="1" y="16"/>
                    <a:pt x="1" y="16"/>
                  </a:cubicBezTo>
                  <a:cubicBezTo>
                    <a:pt x="0" y="27"/>
                    <a:pt x="5" y="41"/>
                    <a:pt x="13" y="46"/>
                  </a:cubicBezTo>
                  <a:lnTo>
                    <a:pt x="41" y="67"/>
                  </a:lnTo>
                  <a:close/>
                </a:path>
              </a:pathLst>
            </a:custGeom>
            <a:solidFill>
              <a:srgbClr val="98979B"/>
            </a:solidFill>
            <a:ln w="9525">
              <a:noFill/>
              <a:round/>
              <a:headEnd/>
              <a:tailEnd/>
            </a:ln>
          </p:spPr>
          <p:txBody>
            <a:bodyPr/>
            <a:lstStyle/>
            <a:p>
              <a:endParaRPr lang="en-US"/>
            </a:p>
          </p:txBody>
        </p:sp>
        <p:sp>
          <p:nvSpPr>
            <p:cNvPr id="38" name="Freeform 3688"/>
            <p:cNvSpPr>
              <a:spLocks/>
            </p:cNvSpPr>
            <p:nvPr/>
          </p:nvSpPr>
          <p:spPr bwMode="auto">
            <a:xfrm>
              <a:off x="2829" y="2543"/>
              <a:ext cx="15" cy="20"/>
            </a:xfrm>
            <a:custGeom>
              <a:avLst/>
              <a:gdLst/>
              <a:ahLst/>
              <a:cxnLst>
                <a:cxn ang="0">
                  <a:pos x="15" y="20"/>
                </a:cxn>
                <a:cxn ang="0">
                  <a:pos x="15" y="10"/>
                </a:cxn>
                <a:cxn ang="0">
                  <a:pos x="0" y="0"/>
                </a:cxn>
                <a:cxn ang="0">
                  <a:pos x="0" y="10"/>
                </a:cxn>
                <a:cxn ang="0">
                  <a:pos x="15" y="20"/>
                </a:cxn>
              </a:cxnLst>
              <a:rect l="0" t="0" r="r" b="b"/>
              <a:pathLst>
                <a:path w="15" h="20">
                  <a:moveTo>
                    <a:pt x="15" y="20"/>
                  </a:moveTo>
                  <a:lnTo>
                    <a:pt x="15" y="10"/>
                  </a:lnTo>
                  <a:lnTo>
                    <a:pt x="0" y="0"/>
                  </a:lnTo>
                  <a:lnTo>
                    <a:pt x="0" y="10"/>
                  </a:lnTo>
                  <a:lnTo>
                    <a:pt x="15" y="20"/>
                  </a:lnTo>
                  <a:close/>
                </a:path>
              </a:pathLst>
            </a:custGeom>
            <a:solidFill>
              <a:srgbClr val="98989B"/>
            </a:solidFill>
            <a:ln w="9525">
              <a:noFill/>
              <a:round/>
              <a:headEnd/>
              <a:tailEnd/>
            </a:ln>
          </p:spPr>
          <p:txBody>
            <a:bodyPr/>
            <a:lstStyle/>
            <a:p>
              <a:endParaRPr lang="en-US"/>
            </a:p>
          </p:txBody>
        </p:sp>
        <p:sp>
          <p:nvSpPr>
            <p:cNvPr id="39" name="Freeform 3689"/>
            <p:cNvSpPr>
              <a:spLocks/>
            </p:cNvSpPr>
            <p:nvPr/>
          </p:nvSpPr>
          <p:spPr bwMode="auto">
            <a:xfrm>
              <a:off x="2855" y="2562"/>
              <a:ext cx="15" cy="21"/>
            </a:xfrm>
            <a:custGeom>
              <a:avLst/>
              <a:gdLst/>
              <a:ahLst/>
              <a:cxnLst>
                <a:cxn ang="0">
                  <a:pos x="15" y="21"/>
                </a:cxn>
                <a:cxn ang="0">
                  <a:pos x="15" y="11"/>
                </a:cxn>
                <a:cxn ang="0">
                  <a:pos x="0" y="0"/>
                </a:cxn>
                <a:cxn ang="0">
                  <a:pos x="0" y="10"/>
                </a:cxn>
                <a:cxn ang="0">
                  <a:pos x="15" y="21"/>
                </a:cxn>
              </a:cxnLst>
              <a:rect l="0" t="0" r="r" b="b"/>
              <a:pathLst>
                <a:path w="15" h="21">
                  <a:moveTo>
                    <a:pt x="15" y="21"/>
                  </a:moveTo>
                  <a:lnTo>
                    <a:pt x="15" y="11"/>
                  </a:lnTo>
                  <a:lnTo>
                    <a:pt x="0" y="0"/>
                  </a:lnTo>
                  <a:lnTo>
                    <a:pt x="0" y="10"/>
                  </a:lnTo>
                  <a:lnTo>
                    <a:pt x="15" y="21"/>
                  </a:lnTo>
                  <a:close/>
                </a:path>
              </a:pathLst>
            </a:custGeom>
            <a:solidFill>
              <a:srgbClr val="98989B"/>
            </a:solidFill>
            <a:ln w="9525">
              <a:noFill/>
              <a:round/>
              <a:headEnd/>
              <a:tailEnd/>
            </a:ln>
          </p:spPr>
          <p:txBody>
            <a:bodyPr/>
            <a:lstStyle/>
            <a:p>
              <a:endParaRPr lang="en-US"/>
            </a:p>
          </p:txBody>
        </p:sp>
        <p:sp>
          <p:nvSpPr>
            <p:cNvPr id="40" name="Freeform 3690"/>
            <p:cNvSpPr>
              <a:spLocks/>
            </p:cNvSpPr>
            <p:nvPr/>
          </p:nvSpPr>
          <p:spPr bwMode="auto">
            <a:xfrm>
              <a:off x="2673" y="2437"/>
              <a:ext cx="10" cy="12"/>
            </a:xfrm>
            <a:custGeom>
              <a:avLst/>
              <a:gdLst/>
              <a:ahLst/>
              <a:cxnLst>
                <a:cxn ang="0">
                  <a:pos x="10" y="12"/>
                </a:cxn>
                <a:cxn ang="0">
                  <a:pos x="10" y="8"/>
                </a:cxn>
                <a:cxn ang="0">
                  <a:pos x="0" y="0"/>
                </a:cxn>
                <a:cxn ang="0">
                  <a:pos x="0" y="5"/>
                </a:cxn>
                <a:cxn ang="0">
                  <a:pos x="10" y="12"/>
                </a:cxn>
              </a:cxnLst>
              <a:rect l="0" t="0" r="r" b="b"/>
              <a:pathLst>
                <a:path w="10" h="12">
                  <a:moveTo>
                    <a:pt x="10" y="12"/>
                  </a:moveTo>
                  <a:lnTo>
                    <a:pt x="10" y="8"/>
                  </a:lnTo>
                  <a:lnTo>
                    <a:pt x="0" y="0"/>
                  </a:lnTo>
                  <a:lnTo>
                    <a:pt x="0" y="5"/>
                  </a:lnTo>
                  <a:lnTo>
                    <a:pt x="10" y="12"/>
                  </a:lnTo>
                  <a:close/>
                </a:path>
              </a:pathLst>
            </a:custGeom>
            <a:solidFill>
              <a:srgbClr val="98989B"/>
            </a:solidFill>
            <a:ln w="9525">
              <a:noFill/>
              <a:round/>
              <a:headEnd/>
              <a:tailEnd/>
            </a:ln>
          </p:spPr>
          <p:txBody>
            <a:bodyPr/>
            <a:lstStyle/>
            <a:p>
              <a:endParaRPr lang="en-US"/>
            </a:p>
          </p:txBody>
        </p:sp>
      </p:grpSp>
      <p:sp>
        <p:nvSpPr>
          <p:cNvPr id="41" name="Rounded Rectangle 40"/>
          <p:cNvSpPr/>
          <p:nvPr/>
        </p:nvSpPr>
        <p:spPr bwMode="auto">
          <a:xfrm>
            <a:off x="5295378" y="4684786"/>
            <a:ext cx="444137" cy="388620"/>
          </a:xfrm>
          <a:prstGeom prst="roundRect">
            <a:avLst/>
          </a:prstGeom>
          <a:solidFill>
            <a:schemeClr val="accent5"/>
          </a:solidFill>
          <a:ln w="38100" algn="ctr">
            <a:solidFill>
              <a:schemeClr val="accent1"/>
            </a:solidFill>
            <a:miter lim="800000"/>
            <a:headEnd/>
            <a:tailEnd/>
          </a:ln>
        </p:spPr>
        <p:txBody>
          <a:bodyPr wrap="none" rtlCol="0" anchor="ctr"/>
          <a:lstStyle/>
          <a:p>
            <a:pPr algn="ctr"/>
            <a:r>
              <a:rPr lang="en-US" sz="1400" dirty="0" smtClean="0"/>
              <a:t>VM</a:t>
            </a:r>
            <a:endParaRPr lang="en-US" sz="1400" dirty="0"/>
          </a:p>
        </p:txBody>
      </p:sp>
      <p:grpSp>
        <p:nvGrpSpPr>
          <p:cNvPr id="42" name="Group 334"/>
          <p:cNvGrpSpPr>
            <a:grpSpLocks/>
          </p:cNvGrpSpPr>
          <p:nvPr/>
        </p:nvGrpSpPr>
        <p:grpSpPr bwMode="auto">
          <a:xfrm>
            <a:off x="5211350" y="5735073"/>
            <a:ext cx="334064" cy="620712"/>
            <a:chOff x="4272" y="1872"/>
            <a:chExt cx="925" cy="1717"/>
          </a:xfrm>
        </p:grpSpPr>
        <p:sp>
          <p:nvSpPr>
            <p:cNvPr id="43" name="Freeform 335"/>
            <p:cNvSpPr>
              <a:spLocks/>
            </p:cNvSpPr>
            <p:nvPr/>
          </p:nvSpPr>
          <p:spPr bwMode="auto">
            <a:xfrm>
              <a:off x="4536" y="3062"/>
              <a:ext cx="637" cy="527"/>
            </a:xfrm>
            <a:custGeom>
              <a:avLst/>
              <a:gdLst/>
              <a:ahLst/>
              <a:cxnLst>
                <a:cxn ang="0">
                  <a:pos x="5799" y="0"/>
                </a:cxn>
                <a:cxn ang="0">
                  <a:pos x="0" y="4101"/>
                </a:cxn>
                <a:cxn ang="0">
                  <a:pos x="0" y="4798"/>
                </a:cxn>
                <a:cxn ang="0">
                  <a:pos x="5799" y="697"/>
                </a:cxn>
                <a:cxn ang="0">
                  <a:pos x="5799" y="0"/>
                </a:cxn>
              </a:cxnLst>
              <a:rect l="0" t="0" r="r" b="b"/>
              <a:pathLst>
                <a:path w="5799" h="4798">
                  <a:moveTo>
                    <a:pt x="5799" y="0"/>
                  </a:moveTo>
                  <a:lnTo>
                    <a:pt x="0" y="4101"/>
                  </a:lnTo>
                  <a:lnTo>
                    <a:pt x="0" y="4798"/>
                  </a:lnTo>
                  <a:lnTo>
                    <a:pt x="5799" y="697"/>
                  </a:lnTo>
                  <a:lnTo>
                    <a:pt x="5799" y="0"/>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44" name="Freeform 336"/>
            <p:cNvSpPr>
              <a:spLocks/>
            </p:cNvSpPr>
            <p:nvPr/>
          </p:nvSpPr>
          <p:spPr bwMode="auto">
            <a:xfrm>
              <a:off x="4296" y="3342"/>
              <a:ext cx="240" cy="247"/>
            </a:xfrm>
            <a:custGeom>
              <a:avLst/>
              <a:gdLst/>
              <a:ahLst/>
              <a:cxnLst>
                <a:cxn ang="0">
                  <a:pos x="2190" y="1550"/>
                </a:cxn>
                <a:cxn ang="0">
                  <a:pos x="0" y="0"/>
                </a:cxn>
                <a:cxn ang="0">
                  <a:pos x="0" y="699"/>
                </a:cxn>
                <a:cxn ang="0">
                  <a:pos x="2190" y="2247"/>
                </a:cxn>
                <a:cxn ang="0">
                  <a:pos x="2190" y="1550"/>
                </a:cxn>
              </a:cxnLst>
              <a:rect l="0" t="0" r="r" b="b"/>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lstStyle/>
            <a:p>
              <a:endParaRPr lang="en-US"/>
            </a:p>
          </p:txBody>
        </p:sp>
        <p:sp>
          <p:nvSpPr>
            <p:cNvPr id="45" name="Freeform 337"/>
            <p:cNvSpPr>
              <a:spLocks/>
            </p:cNvSpPr>
            <p:nvPr/>
          </p:nvSpPr>
          <p:spPr bwMode="auto">
            <a:xfrm>
              <a:off x="4525" y="2051"/>
              <a:ext cx="672" cy="1487"/>
            </a:xfrm>
            <a:custGeom>
              <a:avLst/>
              <a:gdLst/>
              <a:ahLst/>
              <a:cxnLst>
                <a:cxn ang="0">
                  <a:pos x="6116" y="0"/>
                </a:cxn>
                <a:cxn ang="0">
                  <a:pos x="0" y="4325"/>
                </a:cxn>
                <a:cxn ang="0">
                  <a:pos x="0" y="13550"/>
                </a:cxn>
                <a:cxn ang="0">
                  <a:pos x="6116" y="9225"/>
                </a:cxn>
                <a:cxn ang="0">
                  <a:pos x="6116" y="0"/>
                </a:cxn>
              </a:cxnLst>
              <a:rect l="0" t="0" r="r" b="b"/>
              <a:pathLst>
                <a:path w="6116" h="13550">
                  <a:moveTo>
                    <a:pt x="6116" y="0"/>
                  </a:moveTo>
                  <a:lnTo>
                    <a:pt x="0" y="4325"/>
                  </a:lnTo>
                  <a:lnTo>
                    <a:pt x="0" y="13550"/>
                  </a:lnTo>
                  <a:lnTo>
                    <a:pt x="6116" y="9225"/>
                  </a:lnTo>
                  <a:lnTo>
                    <a:pt x="6116" y="0"/>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46" name="Freeform 338"/>
            <p:cNvSpPr>
              <a:spLocks/>
            </p:cNvSpPr>
            <p:nvPr/>
          </p:nvSpPr>
          <p:spPr bwMode="auto">
            <a:xfrm>
              <a:off x="4272" y="2347"/>
              <a:ext cx="253" cy="1191"/>
            </a:xfrm>
            <a:custGeom>
              <a:avLst/>
              <a:gdLst/>
              <a:ahLst/>
              <a:cxnLst>
                <a:cxn ang="0">
                  <a:pos x="2308" y="1632"/>
                </a:cxn>
                <a:cxn ang="0">
                  <a:pos x="0" y="0"/>
                </a:cxn>
                <a:cxn ang="0">
                  <a:pos x="0" y="9224"/>
                </a:cxn>
                <a:cxn ang="0">
                  <a:pos x="2308" y="10857"/>
                </a:cxn>
                <a:cxn ang="0">
                  <a:pos x="2308" y="1632"/>
                </a:cxn>
              </a:cxnLst>
              <a:rect l="0" t="0" r="r" b="b"/>
              <a:pathLst>
                <a:path w="2308" h="10857">
                  <a:moveTo>
                    <a:pt x="2308" y="1632"/>
                  </a:moveTo>
                  <a:lnTo>
                    <a:pt x="0" y="0"/>
                  </a:lnTo>
                  <a:lnTo>
                    <a:pt x="0" y="9224"/>
                  </a:lnTo>
                  <a:lnTo>
                    <a:pt x="2308" y="10857"/>
                  </a:lnTo>
                  <a:lnTo>
                    <a:pt x="2308" y="1632"/>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47" name="Freeform 339"/>
            <p:cNvSpPr>
              <a:spLocks/>
            </p:cNvSpPr>
            <p:nvPr/>
          </p:nvSpPr>
          <p:spPr bwMode="auto">
            <a:xfrm>
              <a:off x="4272" y="1872"/>
              <a:ext cx="925" cy="654"/>
            </a:xfrm>
            <a:custGeom>
              <a:avLst/>
              <a:gdLst/>
              <a:ahLst/>
              <a:cxnLst>
                <a:cxn ang="0">
                  <a:pos x="8424" y="1632"/>
                </a:cxn>
                <a:cxn ang="0">
                  <a:pos x="2308" y="5957"/>
                </a:cxn>
                <a:cxn ang="0">
                  <a:pos x="0" y="4325"/>
                </a:cxn>
                <a:cxn ang="0">
                  <a:pos x="6116" y="0"/>
                </a:cxn>
                <a:cxn ang="0">
                  <a:pos x="8424" y="1632"/>
                </a:cxn>
              </a:cxnLst>
              <a:rect l="0" t="0" r="r" b="b"/>
              <a:pathLst>
                <a:path w="8424" h="5957">
                  <a:moveTo>
                    <a:pt x="8424" y="1632"/>
                  </a:moveTo>
                  <a:lnTo>
                    <a:pt x="2308" y="5957"/>
                  </a:lnTo>
                  <a:lnTo>
                    <a:pt x="0" y="4325"/>
                  </a:lnTo>
                  <a:lnTo>
                    <a:pt x="6116" y="0"/>
                  </a:lnTo>
                  <a:lnTo>
                    <a:pt x="8424" y="1632"/>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48" name="Freeform 340"/>
            <p:cNvSpPr>
              <a:spLocks noEditPoints="1"/>
            </p:cNvSpPr>
            <p:nvPr/>
          </p:nvSpPr>
          <p:spPr bwMode="auto">
            <a:xfrm>
              <a:off x="4297" y="2421"/>
              <a:ext cx="196" cy="1038"/>
            </a:xfrm>
            <a:custGeom>
              <a:avLst/>
              <a:gdLst/>
              <a:ahLst/>
              <a:cxnLst>
                <a:cxn ang="0">
                  <a:pos x="1091" y="8965"/>
                </a:cxn>
                <a:cxn ang="0">
                  <a:pos x="0" y="8192"/>
                </a:cxn>
                <a:cxn ang="0">
                  <a:pos x="0" y="6843"/>
                </a:cxn>
                <a:cxn ang="0">
                  <a:pos x="1091" y="7616"/>
                </a:cxn>
                <a:cxn ang="0">
                  <a:pos x="1091" y="8965"/>
                </a:cxn>
                <a:cxn ang="0">
                  <a:pos x="0" y="1342"/>
                </a:cxn>
                <a:cxn ang="0">
                  <a:pos x="0" y="5322"/>
                </a:cxn>
                <a:cxn ang="0">
                  <a:pos x="1091" y="6094"/>
                </a:cxn>
                <a:cxn ang="0">
                  <a:pos x="1091" y="2114"/>
                </a:cxn>
                <a:cxn ang="0">
                  <a:pos x="0" y="1342"/>
                </a:cxn>
                <a:cxn ang="0">
                  <a:pos x="1091" y="6283"/>
                </a:cxn>
                <a:cxn ang="0">
                  <a:pos x="0" y="5511"/>
                </a:cxn>
                <a:cxn ang="0">
                  <a:pos x="0" y="6657"/>
                </a:cxn>
                <a:cxn ang="0">
                  <a:pos x="1091" y="7427"/>
                </a:cxn>
                <a:cxn ang="0">
                  <a:pos x="1091" y="6283"/>
                </a:cxn>
                <a:cxn ang="0">
                  <a:pos x="0" y="0"/>
                </a:cxn>
                <a:cxn ang="0">
                  <a:pos x="0" y="529"/>
                </a:cxn>
                <a:cxn ang="0">
                  <a:pos x="1785" y="1795"/>
                </a:cxn>
                <a:cxn ang="0">
                  <a:pos x="1785" y="1264"/>
                </a:cxn>
                <a:cxn ang="0">
                  <a:pos x="0" y="0"/>
                </a:cxn>
                <a:cxn ang="0">
                  <a:pos x="1244" y="9073"/>
                </a:cxn>
                <a:cxn ang="0">
                  <a:pos x="1785" y="9456"/>
                </a:cxn>
                <a:cxn ang="0">
                  <a:pos x="1785" y="2608"/>
                </a:cxn>
                <a:cxn ang="0">
                  <a:pos x="1244" y="2223"/>
                </a:cxn>
                <a:cxn ang="0">
                  <a:pos x="1244" y="9073"/>
                </a:cxn>
                <a:cxn ang="0">
                  <a:pos x="0" y="1153"/>
                </a:cxn>
                <a:cxn ang="0">
                  <a:pos x="1785" y="2419"/>
                </a:cxn>
                <a:cxn ang="0">
                  <a:pos x="1785" y="1982"/>
                </a:cxn>
                <a:cxn ang="0">
                  <a:pos x="0" y="718"/>
                </a:cxn>
                <a:cxn ang="0">
                  <a:pos x="0" y="1153"/>
                </a:cxn>
              </a:cxnLst>
              <a:rect l="0" t="0" r="r" b="b"/>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lstStyle/>
            <a:p>
              <a:endParaRPr lang="en-US"/>
            </a:p>
          </p:txBody>
        </p:sp>
        <p:sp>
          <p:nvSpPr>
            <p:cNvPr id="49" name="Freeform 341"/>
            <p:cNvSpPr>
              <a:spLocks/>
            </p:cNvSpPr>
            <p:nvPr/>
          </p:nvSpPr>
          <p:spPr bwMode="auto">
            <a:xfrm>
              <a:off x="4451" y="2765"/>
              <a:ext cx="23" cy="35"/>
            </a:xfrm>
            <a:custGeom>
              <a:avLst/>
              <a:gdLst/>
              <a:ahLst/>
              <a:cxnLst>
                <a:cxn ang="0">
                  <a:pos x="78" y="55"/>
                </a:cxn>
                <a:cxn ang="0">
                  <a:pos x="65" y="127"/>
                </a:cxn>
                <a:cxn ang="0">
                  <a:pos x="11" y="78"/>
                </a:cxn>
                <a:cxn ang="0">
                  <a:pos x="25" y="6"/>
                </a:cxn>
                <a:cxn ang="0">
                  <a:pos x="78" y="55"/>
                </a:cxn>
              </a:cxnLst>
              <a:rect l="0" t="0" r="r" b="b"/>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lstStyle/>
            <a:p>
              <a:endParaRPr lang="en-US"/>
            </a:p>
          </p:txBody>
        </p:sp>
        <p:sp>
          <p:nvSpPr>
            <p:cNvPr id="50" name="Freeform 342"/>
            <p:cNvSpPr>
              <a:spLocks/>
            </p:cNvSpPr>
            <p:nvPr/>
          </p:nvSpPr>
          <p:spPr bwMode="auto">
            <a:xfrm>
              <a:off x="4451" y="2824"/>
              <a:ext cx="23" cy="34"/>
            </a:xfrm>
            <a:custGeom>
              <a:avLst/>
              <a:gdLst/>
              <a:ahLst/>
              <a:cxnLst>
                <a:cxn ang="0">
                  <a:pos x="78" y="55"/>
                </a:cxn>
                <a:cxn ang="0">
                  <a:pos x="65" y="126"/>
                </a:cxn>
                <a:cxn ang="0">
                  <a:pos x="11" y="78"/>
                </a:cxn>
                <a:cxn ang="0">
                  <a:pos x="25" y="7"/>
                </a:cxn>
                <a:cxn ang="0">
                  <a:pos x="78" y="55"/>
                </a:cxn>
              </a:cxnLst>
              <a:rect l="0" t="0" r="r" b="b"/>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a:p>
          </p:txBody>
        </p:sp>
        <p:sp>
          <p:nvSpPr>
            <p:cNvPr id="51" name="Freeform 343"/>
            <p:cNvSpPr>
              <a:spLocks/>
            </p:cNvSpPr>
            <p:nvPr/>
          </p:nvSpPr>
          <p:spPr bwMode="auto">
            <a:xfrm>
              <a:off x="4451" y="2882"/>
              <a:ext cx="23" cy="34"/>
            </a:xfrm>
            <a:custGeom>
              <a:avLst/>
              <a:gdLst/>
              <a:ahLst/>
              <a:cxnLst>
                <a:cxn ang="0">
                  <a:pos x="78" y="55"/>
                </a:cxn>
                <a:cxn ang="0">
                  <a:pos x="65" y="127"/>
                </a:cxn>
                <a:cxn ang="0">
                  <a:pos x="11" y="78"/>
                </a:cxn>
                <a:cxn ang="0">
                  <a:pos x="25" y="7"/>
                </a:cxn>
                <a:cxn ang="0">
                  <a:pos x="78" y="55"/>
                </a:cxn>
              </a:cxnLst>
              <a:rect l="0" t="0" r="r" b="b"/>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a:p>
          </p:txBody>
        </p:sp>
      </p:grpSp>
      <p:grpSp>
        <p:nvGrpSpPr>
          <p:cNvPr id="52" name="Group 334"/>
          <p:cNvGrpSpPr>
            <a:grpSpLocks/>
          </p:cNvGrpSpPr>
          <p:nvPr/>
        </p:nvGrpSpPr>
        <p:grpSpPr bwMode="auto">
          <a:xfrm>
            <a:off x="5801900" y="5735073"/>
            <a:ext cx="334064" cy="620712"/>
            <a:chOff x="4272" y="1872"/>
            <a:chExt cx="925" cy="1717"/>
          </a:xfrm>
        </p:grpSpPr>
        <p:sp>
          <p:nvSpPr>
            <p:cNvPr id="56" name="Freeform 335"/>
            <p:cNvSpPr>
              <a:spLocks/>
            </p:cNvSpPr>
            <p:nvPr/>
          </p:nvSpPr>
          <p:spPr bwMode="auto">
            <a:xfrm>
              <a:off x="4536" y="3062"/>
              <a:ext cx="637" cy="527"/>
            </a:xfrm>
            <a:custGeom>
              <a:avLst/>
              <a:gdLst/>
              <a:ahLst/>
              <a:cxnLst>
                <a:cxn ang="0">
                  <a:pos x="5799" y="0"/>
                </a:cxn>
                <a:cxn ang="0">
                  <a:pos x="0" y="4101"/>
                </a:cxn>
                <a:cxn ang="0">
                  <a:pos x="0" y="4798"/>
                </a:cxn>
                <a:cxn ang="0">
                  <a:pos x="5799" y="697"/>
                </a:cxn>
                <a:cxn ang="0">
                  <a:pos x="5799" y="0"/>
                </a:cxn>
              </a:cxnLst>
              <a:rect l="0" t="0" r="r" b="b"/>
              <a:pathLst>
                <a:path w="5799" h="4798">
                  <a:moveTo>
                    <a:pt x="5799" y="0"/>
                  </a:moveTo>
                  <a:lnTo>
                    <a:pt x="0" y="4101"/>
                  </a:lnTo>
                  <a:lnTo>
                    <a:pt x="0" y="4798"/>
                  </a:lnTo>
                  <a:lnTo>
                    <a:pt x="5799" y="697"/>
                  </a:lnTo>
                  <a:lnTo>
                    <a:pt x="5799" y="0"/>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57" name="Freeform 336"/>
            <p:cNvSpPr>
              <a:spLocks/>
            </p:cNvSpPr>
            <p:nvPr/>
          </p:nvSpPr>
          <p:spPr bwMode="auto">
            <a:xfrm>
              <a:off x="4296" y="3342"/>
              <a:ext cx="240" cy="247"/>
            </a:xfrm>
            <a:custGeom>
              <a:avLst/>
              <a:gdLst/>
              <a:ahLst/>
              <a:cxnLst>
                <a:cxn ang="0">
                  <a:pos x="2190" y="1550"/>
                </a:cxn>
                <a:cxn ang="0">
                  <a:pos x="0" y="0"/>
                </a:cxn>
                <a:cxn ang="0">
                  <a:pos x="0" y="699"/>
                </a:cxn>
                <a:cxn ang="0">
                  <a:pos x="2190" y="2247"/>
                </a:cxn>
                <a:cxn ang="0">
                  <a:pos x="2190" y="1550"/>
                </a:cxn>
              </a:cxnLst>
              <a:rect l="0" t="0" r="r" b="b"/>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lstStyle/>
            <a:p>
              <a:endParaRPr lang="en-US"/>
            </a:p>
          </p:txBody>
        </p:sp>
        <p:sp>
          <p:nvSpPr>
            <p:cNvPr id="58" name="Freeform 337"/>
            <p:cNvSpPr>
              <a:spLocks/>
            </p:cNvSpPr>
            <p:nvPr/>
          </p:nvSpPr>
          <p:spPr bwMode="auto">
            <a:xfrm>
              <a:off x="4525" y="2051"/>
              <a:ext cx="672" cy="1487"/>
            </a:xfrm>
            <a:custGeom>
              <a:avLst/>
              <a:gdLst/>
              <a:ahLst/>
              <a:cxnLst>
                <a:cxn ang="0">
                  <a:pos x="6116" y="0"/>
                </a:cxn>
                <a:cxn ang="0">
                  <a:pos x="0" y="4325"/>
                </a:cxn>
                <a:cxn ang="0">
                  <a:pos x="0" y="13550"/>
                </a:cxn>
                <a:cxn ang="0">
                  <a:pos x="6116" y="9225"/>
                </a:cxn>
                <a:cxn ang="0">
                  <a:pos x="6116" y="0"/>
                </a:cxn>
              </a:cxnLst>
              <a:rect l="0" t="0" r="r" b="b"/>
              <a:pathLst>
                <a:path w="6116" h="13550">
                  <a:moveTo>
                    <a:pt x="6116" y="0"/>
                  </a:moveTo>
                  <a:lnTo>
                    <a:pt x="0" y="4325"/>
                  </a:lnTo>
                  <a:lnTo>
                    <a:pt x="0" y="13550"/>
                  </a:lnTo>
                  <a:lnTo>
                    <a:pt x="6116" y="9225"/>
                  </a:lnTo>
                  <a:lnTo>
                    <a:pt x="6116" y="0"/>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59" name="Freeform 338"/>
            <p:cNvSpPr>
              <a:spLocks/>
            </p:cNvSpPr>
            <p:nvPr/>
          </p:nvSpPr>
          <p:spPr bwMode="auto">
            <a:xfrm>
              <a:off x="4272" y="2347"/>
              <a:ext cx="253" cy="1191"/>
            </a:xfrm>
            <a:custGeom>
              <a:avLst/>
              <a:gdLst/>
              <a:ahLst/>
              <a:cxnLst>
                <a:cxn ang="0">
                  <a:pos x="2308" y="1632"/>
                </a:cxn>
                <a:cxn ang="0">
                  <a:pos x="0" y="0"/>
                </a:cxn>
                <a:cxn ang="0">
                  <a:pos x="0" y="9224"/>
                </a:cxn>
                <a:cxn ang="0">
                  <a:pos x="2308" y="10857"/>
                </a:cxn>
                <a:cxn ang="0">
                  <a:pos x="2308" y="1632"/>
                </a:cxn>
              </a:cxnLst>
              <a:rect l="0" t="0" r="r" b="b"/>
              <a:pathLst>
                <a:path w="2308" h="10857">
                  <a:moveTo>
                    <a:pt x="2308" y="1632"/>
                  </a:moveTo>
                  <a:lnTo>
                    <a:pt x="0" y="0"/>
                  </a:lnTo>
                  <a:lnTo>
                    <a:pt x="0" y="9224"/>
                  </a:lnTo>
                  <a:lnTo>
                    <a:pt x="2308" y="10857"/>
                  </a:lnTo>
                  <a:lnTo>
                    <a:pt x="2308" y="1632"/>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60" name="Freeform 339"/>
            <p:cNvSpPr>
              <a:spLocks/>
            </p:cNvSpPr>
            <p:nvPr/>
          </p:nvSpPr>
          <p:spPr bwMode="auto">
            <a:xfrm>
              <a:off x="4272" y="1872"/>
              <a:ext cx="925" cy="654"/>
            </a:xfrm>
            <a:custGeom>
              <a:avLst/>
              <a:gdLst/>
              <a:ahLst/>
              <a:cxnLst>
                <a:cxn ang="0">
                  <a:pos x="8424" y="1632"/>
                </a:cxn>
                <a:cxn ang="0">
                  <a:pos x="2308" y="5957"/>
                </a:cxn>
                <a:cxn ang="0">
                  <a:pos x="0" y="4325"/>
                </a:cxn>
                <a:cxn ang="0">
                  <a:pos x="6116" y="0"/>
                </a:cxn>
                <a:cxn ang="0">
                  <a:pos x="8424" y="1632"/>
                </a:cxn>
              </a:cxnLst>
              <a:rect l="0" t="0" r="r" b="b"/>
              <a:pathLst>
                <a:path w="8424" h="5957">
                  <a:moveTo>
                    <a:pt x="8424" y="1632"/>
                  </a:moveTo>
                  <a:lnTo>
                    <a:pt x="2308" y="5957"/>
                  </a:lnTo>
                  <a:lnTo>
                    <a:pt x="0" y="4325"/>
                  </a:lnTo>
                  <a:lnTo>
                    <a:pt x="6116" y="0"/>
                  </a:lnTo>
                  <a:lnTo>
                    <a:pt x="8424" y="1632"/>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61" name="Freeform 340"/>
            <p:cNvSpPr>
              <a:spLocks noEditPoints="1"/>
            </p:cNvSpPr>
            <p:nvPr/>
          </p:nvSpPr>
          <p:spPr bwMode="auto">
            <a:xfrm>
              <a:off x="4297" y="2421"/>
              <a:ext cx="196" cy="1038"/>
            </a:xfrm>
            <a:custGeom>
              <a:avLst/>
              <a:gdLst/>
              <a:ahLst/>
              <a:cxnLst>
                <a:cxn ang="0">
                  <a:pos x="1091" y="8965"/>
                </a:cxn>
                <a:cxn ang="0">
                  <a:pos x="0" y="8192"/>
                </a:cxn>
                <a:cxn ang="0">
                  <a:pos x="0" y="6843"/>
                </a:cxn>
                <a:cxn ang="0">
                  <a:pos x="1091" y="7616"/>
                </a:cxn>
                <a:cxn ang="0">
                  <a:pos x="1091" y="8965"/>
                </a:cxn>
                <a:cxn ang="0">
                  <a:pos x="0" y="1342"/>
                </a:cxn>
                <a:cxn ang="0">
                  <a:pos x="0" y="5322"/>
                </a:cxn>
                <a:cxn ang="0">
                  <a:pos x="1091" y="6094"/>
                </a:cxn>
                <a:cxn ang="0">
                  <a:pos x="1091" y="2114"/>
                </a:cxn>
                <a:cxn ang="0">
                  <a:pos x="0" y="1342"/>
                </a:cxn>
                <a:cxn ang="0">
                  <a:pos x="1091" y="6283"/>
                </a:cxn>
                <a:cxn ang="0">
                  <a:pos x="0" y="5511"/>
                </a:cxn>
                <a:cxn ang="0">
                  <a:pos x="0" y="6657"/>
                </a:cxn>
                <a:cxn ang="0">
                  <a:pos x="1091" y="7427"/>
                </a:cxn>
                <a:cxn ang="0">
                  <a:pos x="1091" y="6283"/>
                </a:cxn>
                <a:cxn ang="0">
                  <a:pos x="0" y="0"/>
                </a:cxn>
                <a:cxn ang="0">
                  <a:pos x="0" y="529"/>
                </a:cxn>
                <a:cxn ang="0">
                  <a:pos x="1785" y="1795"/>
                </a:cxn>
                <a:cxn ang="0">
                  <a:pos x="1785" y="1264"/>
                </a:cxn>
                <a:cxn ang="0">
                  <a:pos x="0" y="0"/>
                </a:cxn>
                <a:cxn ang="0">
                  <a:pos x="1244" y="9073"/>
                </a:cxn>
                <a:cxn ang="0">
                  <a:pos x="1785" y="9456"/>
                </a:cxn>
                <a:cxn ang="0">
                  <a:pos x="1785" y="2608"/>
                </a:cxn>
                <a:cxn ang="0">
                  <a:pos x="1244" y="2223"/>
                </a:cxn>
                <a:cxn ang="0">
                  <a:pos x="1244" y="9073"/>
                </a:cxn>
                <a:cxn ang="0">
                  <a:pos x="0" y="1153"/>
                </a:cxn>
                <a:cxn ang="0">
                  <a:pos x="1785" y="2419"/>
                </a:cxn>
                <a:cxn ang="0">
                  <a:pos x="1785" y="1982"/>
                </a:cxn>
                <a:cxn ang="0">
                  <a:pos x="0" y="718"/>
                </a:cxn>
                <a:cxn ang="0">
                  <a:pos x="0" y="1153"/>
                </a:cxn>
              </a:cxnLst>
              <a:rect l="0" t="0" r="r" b="b"/>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lstStyle/>
            <a:p>
              <a:endParaRPr lang="en-US"/>
            </a:p>
          </p:txBody>
        </p:sp>
        <p:sp>
          <p:nvSpPr>
            <p:cNvPr id="62" name="Freeform 341"/>
            <p:cNvSpPr>
              <a:spLocks/>
            </p:cNvSpPr>
            <p:nvPr/>
          </p:nvSpPr>
          <p:spPr bwMode="auto">
            <a:xfrm>
              <a:off x="4451" y="2765"/>
              <a:ext cx="23" cy="35"/>
            </a:xfrm>
            <a:custGeom>
              <a:avLst/>
              <a:gdLst/>
              <a:ahLst/>
              <a:cxnLst>
                <a:cxn ang="0">
                  <a:pos x="78" y="55"/>
                </a:cxn>
                <a:cxn ang="0">
                  <a:pos x="65" y="127"/>
                </a:cxn>
                <a:cxn ang="0">
                  <a:pos x="11" y="78"/>
                </a:cxn>
                <a:cxn ang="0">
                  <a:pos x="25" y="6"/>
                </a:cxn>
                <a:cxn ang="0">
                  <a:pos x="78" y="55"/>
                </a:cxn>
              </a:cxnLst>
              <a:rect l="0" t="0" r="r" b="b"/>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lstStyle/>
            <a:p>
              <a:endParaRPr lang="en-US"/>
            </a:p>
          </p:txBody>
        </p:sp>
        <p:sp>
          <p:nvSpPr>
            <p:cNvPr id="63" name="Freeform 342"/>
            <p:cNvSpPr>
              <a:spLocks/>
            </p:cNvSpPr>
            <p:nvPr/>
          </p:nvSpPr>
          <p:spPr bwMode="auto">
            <a:xfrm>
              <a:off x="4451" y="2824"/>
              <a:ext cx="23" cy="34"/>
            </a:xfrm>
            <a:custGeom>
              <a:avLst/>
              <a:gdLst/>
              <a:ahLst/>
              <a:cxnLst>
                <a:cxn ang="0">
                  <a:pos x="78" y="55"/>
                </a:cxn>
                <a:cxn ang="0">
                  <a:pos x="65" y="126"/>
                </a:cxn>
                <a:cxn ang="0">
                  <a:pos x="11" y="78"/>
                </a:cxn>
                <a:cxn ang="0">
                  <a:pos x="25" y="7"/>
                </a:cxn>
                <a:cxn ang="0">
                  <a:pos x="78" y="55"/>
                </a:cxn>
              </a:cxnLst>
              <a:rect l="0" t="0" r="r" b="b"/>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a:p>
          </p:txBody>
        </p:sp>
        <p:sp>
          <p:nvSpPr>
            <p:cNvPr id="64" name="Freeform 343"/>
            <p:cNvSpPr>
              <a:spLocks/>
            </p:cNvSpPr>
            <p:nvPr/>
          </p:nvSpPr>
          <p:spPr bwMode="auto">
            <a:xfrm>
              <a:off x="4451" y="2882"/>
              <a:ext cx="23" cy="34"/>
            </a:xfrm>
            <a:custGeom>
              <a:avLst/>
              <a:gdLst/>
              <a:ahLst/>
              <a:cxnLst>
                <a:cxn ang="0">
                  <a:pos x="78" y="55"/>
                </a:cxn>
                <a:cxn ang="0">
                  <a:pos x="65" y="127"/>
                </a:cxn>
                <a:cxn ang="0">
                  <a:pos x="11" y="78"/>
                </a:cxn>
                <a:cxn ang="0">
                  <a:pos x="25" y="7"/>
                </a:cxn>
                <a:cxn ang="0">
                  <a:pos x="78" y="55"/>
                </a:cxn>
              </a:cxnLst>
              <a:rect l="0" t="0" r="r" b="b"/>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a:p>
          </p:txBody>
        </p:sp>
      </p:grpSp>
      <p:grpSp>
        <p:nvGrpSpPr>
          <p:cNvPr id="53" name="Group 334"/>
          <p:cNvGrpSpPr>
            <a:grpSpLocks/>
          </p:cNvGrpSpPr>
          <p:nvPr/>
        </p:nvGrpSpPr>
        <p:grpSpPr bwMode="auto">
          <a:xfrm>
            <a:off x="6392450" y="5735073"/>
            <a:ext cx="334064" cy="620712"/>
            <a:chOff x="4272" y="1872"/>
            <a:chExt cx="925" cy="1717"/>
          </a:xfrm>
        </p:grpSpPr>
        <p:sp>
          <p:nvSpPr>
            <p:cNvPr id="66" name="Freeform 335"/>
            <p:cNvSpPr>
              <a:spLocks/>
            </p:cNvSpPr>
            <p:nvPr/>
          </p:nvSpPr>
          <p:spPr bwMode="auto">
            <a:xfrm>
              <a:off x="4536" y="3062"/>
              <a:ext cx="637" cy="527"/>
            </a:xfrm>
            <a:custGeom>
              <a:avLst/>
              <a:gdLst/>
              <a:ahLst/>
              <a:cxnLst>
                <a:cxn ang="0">
                  <a:pos x="5799" y="0"/>
                </a:cxn>
                <a:cxn ang="0">
                  <a:pos x="0" y="4101"/>
                </a:cxn>
                <a:cxn ang="0">
                  <a:pos x="0" y="4798"/>
                </a:cxn>
                <a:cxn ang="0">
                  <a:pos x="5799" y="697"/>
                </a:cxn>
                <a:cxn ang="0">
                  <a:pos x="5799" y="0"/>
                </a:cxn>
              </a:cxnLst>
              <a:rect l="0" t="0" r="r" b="b"/>
              <a:pathLst>
                <a:path w="5799" h="4798">
                  <a:moveTo>
                    <a:pt x="5799" y="0"/>
                  </a:moveTo>
                  <a:lnTo>
                    <a:pt x="0" y="4101"/>
                  </a:lnTo>
                  <a:lnTo>
                    <a:pt x="0" y="4798"/>
                  </a:lnTo>
                  <a:lnTo>
                    <a:pt x="5799" y="697"/>
                  </a:lnTo>
                  <a:lnTo>
                    <a:pt x="5799" y="0"/>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67" name="Freeform 336"/>
            <p:cNvSpPr>
              <a:spLocks/>
            </p:cNvSpPr>
            <p:nvPr/>
          </p:nvSpPr>
          <p:spPr bwMode="auto">
            <a:xfrm>
              <a:off x="4296" y="3342"/>
              <a:ext cx="240" cy="247"/>
            </a:xfrm>
            <a:custGeom>
              <a:avLst/>
              <a:gdLst/>
              <a:ahLst/>
              <a:cxnLst>
                <a:cxn ang="0">
                  <a:pos x="2190" y="1550"/>
                </a:cxn>
                <a:cxn ang="0">
                  <a:pos x="0" y="0"/>
                </a:cxn>
                <a:cxn ang="0">
                  <a:pos x="0" y="699"/>
                </a:cxn>
                <a:cxn ang="0">
                  <a:pos x="2190" y="2247"/>
                </a:cxn>
                <a:cxn ang="0">
                  <a:pos x="2190" y="1550"/>
                </a:cxn>
              </a:cxnLst>
              <a:rect l="0" t="0" r="r" b="b"/>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lstStyle/>
            <a:p>
              <a:endParaRPr lang="en-US"/>
            </a:p>
          </p:txBody>
        </p:sp>
        <p:sp>
          <p:nvSpPr>
            <p:cNvPr id="68" name="Freeform 337"/>
            <p:cNvSpPr>
              <a:spLocks/>
            </p:cNvSpPr>
            <p:nvPr/>
          </p:nvSpPr>
          <p:spPr bwMode="auto">
            <a:xfrm>
              <a:off x="4525" y="2051"/>
              <a:ext cx="672" cy="1487"/>
            </a:xfrm>
            <a:custGeom>
              <a:avLst/>
              <a:gdLst/>
              <a:ahLst/>
              <a:cxnLst>
                <a:cxn ang="0">
                  <a:pos x="6116" y="0"/>
                </a:cxn>
                <a:cxn ang="0">
                  <a:pos x="0" y="4325"/>
                </a:cxn>
                <a:cxn ang="0">
                  <a:pos x="0" y="13550"/>
                </a:cxn>
                <a:cxn ang="0">
                  <a:pos x="6116" y="9225"/>
                </a:cxn>
                <a:cxn ang="0">
                  <a:pos x="6116" y="0"/>
                </a:cxn>
              </a:cxnLst>
              <a:rect l="0" t="0" r="r" b="b"/>
              <a:pathLst>
                <a:path w="6116" h="13550">
                  <a:moveTo>
                    <a:pt x="6116" y="0"/>
                  </a:moveTo>
                  <a:lnTo>
                    <a:pt x="0" y="4325"/>
                  </a:lnTo>
                  <a:lnTo>
                    <a:pt x="0" y="13550"/>
                  </a:lnTo>
                  <a:lnTo>
                    <a:pt x="6116" y="9225"/>
                  </a:lnTo>
                  <a:lnTo>
                    <a:pt x="6116" y="0"/>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69" name="Freeform 338"/>
            <p:cNvSpPr>
              <a:spLocks/>
            </p:cNvSpPr>
            <p:nvPr/>
          </p:nvSpPr>
          <p:spPr bwMode="auto">
            <a:xfrm>
              <a:off x="4272" y="2347"/>
              <a:ext cx="253" cy="1191"/>
            </a:xfrm>
            <a:custGeom>
              <a:avLst/>
              <a:gdLst/>
              <a:ahLst/>
              <a:cxnLst>
                <a:cxn ang="0">
                  <a:pos x="2308" y="1632"/>
                </a:cxn>
                <a:cxn ang="0">
                  <a:pos x="0" y="0"/>
                </a:cxn>
                <a:cxn ang="0">
                  <a:pos x="0" y="9224"/>
                </a:cxn>
                <a:cxn ang="0">
                  <a:pos x="2308" y="10857"/>
                </a:cxn>
                <a:cxn ang="0">
                  <a:pos x="2308" y="1632"/>
                </a:cxn>
              </a:cxnLst>
              <a:rect l="0" t="0" r="r" b="b"/>
              <a:pathLst>
                <a:path w="2308" h="10857">
                  <a:moveTo>
                    <a:pt x="2308" y="1632"/>
                  </a:moveTo>
                  <a:lnTo>
                    <a:pt x="0" y="0"/>
                  </a:lnTo>
                  <a:lnTo>
                    <a:pt x="0" y="9224"/>
                  </a:lnTo>
                  <a:lnTo>
                    <a:pt x="2308" y="10857"/>
                  </a:lnTo>
                  <a:lnTo>
                    <a:pt x="2308" y="1632"/>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70" name="Freeform 339"/>
            <p:cNvSpPr>
              <a:spLocks/>
            </p:cNvSpPr>
            <p:nvPr/>
          </p:nvSpPr>
          <p:spPr bwMode="auto">
            <a:xfrm>
              <a:off x="4272" y="1872"/>
              <a:ext cx="925" cy="654"/>
            </a:xfrm>
            <a:custGeom>
              <a:avLst/>
              <a:gdLst/>
              <a:ahLst/>
              <a:cxnLst>
                <a:cxn ang="0">
                  <a:pos x="8424" y="1632"/>
                </a:cxn>
                <a:cxn ang="0">
                  <a:pos x="2308" y="5957"/>
                </a:cxn>
                <a:cxn ang="0">
                  <a:pos x="0" y="4325"/>
                </a:cxn>
                <a:cxn ang="0">
                  <a:pos x="6116" y="0"/>
                </a:cxn>
                <a:cxn ang="0">
                  <a:pos x="8424" y="1632"/>
                </a:cxn>
              </a:cxnLst>
              <a:rect l="0" t="0" r="r" b="b"/>
              <a:pathLst>
                <a:path w="8424" h="5957">
                  <a:moveTo>
                    <a:pt x="8424" y="1632"/>
                  </a:moveTo>
                  <a:lnTo>
                    <a:pt x="2308" y="5957"/>
                  </a:lnTo>
                  <a:lnTo>
                    <a:pt x="0" y="4325"/>
                  </a:lnTo>
                  <a:lnTo>
                    <a:pt x="6116" y="0"/>
                  </a:lnTo>
                  <a:lnTo>
                    <a:pt x="8424" y="1632"/>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71" name="Freeform 340"/>
            <p:cNvSpPr>
              <a:spLocks noEditPoints="1"/>
            </p:cNvSpPr>
            <p:nvPr/>
          </p:nvSpPr>
          <p:spPr bwMode="auto">
            <a:xfrm>
              <a:off x="4297" y="2421"/>
              <a:ext cx="196" cy="1038"/>
            </a:xfrm>
            <a:custGeom>
              <a:avLst/>
              <a:gdLst/>
              <a:ahLst/>
              <a:cxnLst>
                <a:cxn ang="0">
                  <a:pos x="1091" y="8965"/>
                </a:cxn>
                <a:cxn ang="0">
                  <a:pos x="0" y="8192"/>
                </a:cxn>
                <a:cxn ang="0">
                  <a:pos x="0" y="6843"/>
                </a:cxn>
                <a:cxn ang="0">
                  <a:pos x="1091" y="7616"/>
                </a:cxn>
                <a:cxn ang="0">
                  <a:pos x="1091" y="8965"/>
                </a:cxn>
                <a:cxn ang="0">
                  <a:pos x="0" y="1342"/>
                </a:cxn>
                <a:cxn ang="0">
                  <a:pos x="0" y="5322"/>
                </a:cxn>
                <a:cxn ang="0">
                  <a:pos x="1091" y="6094"/>
                </a:cxn>
                <a:cxn ang="0">
                  <a:pos x="1091" y="2114"/>
                </a:cxn>
                <a:cxn ang="0">
                  <a:pos x="0" y="1342"/>
                </a:cxn>
                <a:cxn ang="0">
                  <a:pos x="1091" y="6283"/>
                </a:cxn>
                <a:cxn ang="0">
                  <a:pos x="0" y="5511"/>
                </a:cxn>
                <a:cxn ang="0">
                  <a:pos x="0" y="6657"/>
                </a:cxn>
                <a:cxn ang="0">
                  <a:pos x="1091" y="7427"/>
                </a:cxn>
                <a:cxn ang="0">
                  <a:pos x="1091" y="6283"/>
                </a:cxn>
                <a:cxn ang="0">
                  <a:pos x="0" y="0"/>
                </a:cxn>
                <a:cxn ang="0">
                  <a:pos x="0" y="529"/>
                </a:cxn>
                <a:cxn ang="0">
                  <a:pos x="1785" y="1795"/>
                </a:cxn>
                <a:cxn ang="0">
                  <a:pos x="1785" y="1264"/>
                </a:cxn>
                <a:cxn ang="0">
                  <a:pos x="0" y="0"/>
                </a:cxn>
                <a:cxn ang="0">
                  <a:pos x="1244" y="9073"/>
                </a:cxn>
                <a:cxn ang="0">
                  <a:pos x="1785" y="9456"/>
                </a:cxn>
                <a:cxn ang="0">
                  <a:pos x="1785" y="2608"/>
                </a:cxn>
                <a:cxn ang="0">
                  <a:pos x="1244" y="2223"/>
                </a:cxn>
                <a:cxn ang="0">
                  <a:pos x="1244" y="9073"/>
                </a:cxn>
                <a:cxn ang="0">
                  <a:pos x="0" y="1153"/>
                </a:cxn>
                <a:cxn ang="0">
                  <a:pos x="1785" y="2419"/>
                </a:cxn>
                <a:cxn ang="0">
                  <a:pos x="1785" y="1982"/>
                </a:cxn>
                <a:cxn ang="0">
                  <a:pos x="0" y="718"/>
                </a:cxn>
                <a:cxn ang="0">
                  <a:pos x="0" y="1153"/>
                </a:cxn>
              </a:cxnLst>
              <a:rect l="0" t="0" r="r" b="b"/>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lstStyle/>
            <a:p>
              <a:endParaRPr lang="en-US"/>
            </a:p>
          </p:txBody>
        </p:sp>
        <p:sp>
          <p:nvSpPr>
            <p:cNvPr id="72" name="Freeform 341"/>
            <p:cNvSpPr>
              <a:spLocks/>
            </p:cNvSpPr>
            <p:nvPr/>
          </p:nvSpPr>
          <p:spPr bwMode="auto">
            <a:xfrm>
              <a:off x="4451" y="2765"/>
              <a:ext cx="23" cy="35"/>
            </a:xfrm>
            <a:custGeom>
              <a:avLst/>
              <a:gdLst/>
              <a:ahLst/>
              <a:cxnLst>
                <a:cxn ang="0">
                  <a:pos x="78" y="55"/>
                </a:cxn>
                <a:cxn ang="0">
                  <a:pos x="65" y="127"/>
                </a:cxn>
                <a:cxn ang="0">
                  <a:pos x="11" y="78"/>
                </a:cxn>
                <a:cxn ang="0">
                  <a:pos x="25" y="6"/>
                </a:cxn>
                <a:cxn ang="0">
                  <a:pos x="78" y="55"/>
                </a:cxn>
              </a:cxnLst>
              <a:rect l="0" t="0" r="r" b="b"/>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lstStyle/>
            <a:p>
              <a:endParaRPr lang="en-US"/>
            </a:p>
          </p:txBody>
        </p:sp>
        <p:sp>
          <p:nvSpPr>
            <p:cNvPr id="73" name="Freeform 342"/>
            <p:cNvSpPr>
              <a:spLocks/>
            </p:cNvSpPr>
            <p:nvPr/>
          </p:nvSpPr>
          <p:spPr bwMode="auto">
            <a:xfrm>
              <a:off x="4451" y="2824"/>
              <a:ext cx="23" cy="34"/>
            </a:xfrm>
            <a:custGeom>
              <a:avLst/>
              <a:gdLst/>
              <a:ahLst/>
              <a:cxnLst>
                <a:cxn ang="0">
                  <a:pos x="78" y="55"/>
                </a:cxn>
                <a:cxn ang="0">
                  <a:pos x="65" y="126"/>
                </a:cxn>
                <a:cxn ang="0">
                  <a:pos x="11" y="78"/>
                </a:cxn>
                <a:cxn ang="0">
                  <a:pos x="25" y="7"/>
                </a:cxn>
                <a:cxn ang="0">
                  <a:pos x="78" y="55"/>
                </a:cxn>
              </a:cxnLst>
              <a:rect l="0" t="0" r="r" b="b"/>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a:p>
          </p:txBody>
        </p:sp>
        <p:sp>
          <p:nvSpPr>
            <p:cNvPr id="74" name="Freeform 343"/>
            <p:cNvSpPr>
              <a:spLocks/>
            </p:cNvSpPr>
            <p:nvPr/>
          </p:nvSpPr>
          <p:spPr bwMode="auto">
            <a:xfrm>
              <a:off x="4451" y="2882"/>
              <a:ext cx="23" cy="34"/>
            </a:xfrm>
            <a:custGeom>
              <a:avLst/>
              <a:gdLst/>
              <a:ahLst/>
              <a:cxnLst>
                <a:cxn ang="0">
                  <a:pos x="78" y="55"/>
                </a:cxn>
                <a:cxn ang="0">
                  <a:pos x="65" y="127"/>
                </a:cxn>
                <a:cxn ang="0">
                  <a:pos x="11" y="78"/>
                </a:cxn>
                <a:cxn ang="0">
                  <a:pos x="25" y="7"/>
                </a:cxn>
                <a:cxn ang="0">
                  <a:pos x="78" y="55"/>
                </a:cxn>
              </a:cxnLst>
              <a:rect l="0" t="0" r="r" b="b"/>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a:p>
          </p:txBody>
        </p:sp>
      </p:grpSp>
      <p:sp>
        <p:nvSpPr>
          <p:cNvPr id="75" name="Rounded Rectangle 74"/>
          <p:cNvSpPr/>
          <p:nvPr/>
        </p:nvSpPr>
        <p:spPr bwMode="auto">
          <a:xfrm>
            <a:off x="4731707" y="4684786"/>
            <a:ext cx="444137" cy="388620"/>
          </a:xfrm>
          <a:prstGeom prst="roundRect">
            <a:avLst/>
          </a:prstGeom>
          <a:solidFill>
            <a:schemeClr val="accent5"/>
          </a:solidFill>
          <a:ln w="38100" algn="ctr">
            <a:solidFill>
              <a:schemeClr val="accent1"/>
            </a:solidFill>
            <a:miter lim="800000"/>
            <a:headEnd/>
            <a:tailEnd/>
          </a:ln>
        </p:spPr>
        <p:txBody>
          <a:bodyPr wrap="none" rtlCol="0" anchor="ctr"/>
          <a:lstStyle/>
          <a:p>
            <a:pPr algn="ctr"/>
            <a:r>
              <a:rPr lang="en-US" sz="1400" dirty="0" smtClean="0"/>
              <a:t>VM</a:t>
            </a:r>
            <a:endParaRPr lang="en-US" sz="1400" dirty="0"/>
          </a:p>
        </p:txBody>
      </p:sp>
      <p:sp>
        <p:nvSpPr>
          <p:cNvPr id="76" name="Rounded Rectangle 75"/>
          <p:cNvSpPr/>
          <p:nvPr/>
        </p:nvSpPr>
        <p:spPr bwMode="auto">
          <a:xfrm>
            <a:off x="6014406" y="4559474"/>
            <a:ext cx="1830889" cy="977030"/>
          </a:xfrm>
          <a:prstGeom prst="roundRect">
            <a:avLst/>
          </a:prstGeom>
          <a:solidFill>
            <a:schemeClr val="bg1"/>
          </a:solidFill>
          <a:ln w="19050" algn="ctr">
            <a:solidFill>
              <a:schemeClr val="tx2"/>
            </a:solidFill>
            <a:miter lim="800000"/>
            <a:headEnd/>
            <a:tailEnd/>
          </a:ln>
        </p:spPr>
        <p:txBody>
          <a:bodyPr wrap="none" rtlCol="0" anchor="ctr"/>
          <a:lstStyle/>
          <a:p>
            <a:pPr algn="ctr"/>
            <a:endParaRPr lang="en-US" dirty="0"/>
          </a:p>
        </p:txBody>
      </p:sp>
      <p:sp>
        <p:nvSpPr>
          <p:cNvPr id="77" name="TextBox 76"/>
          <p:cNvSpPr txBox="1"/>
          <p:nvPr/>
        </p:nvSpPr>
        <p:spPr bwMode="auto">
          <a:xfrm>
            <a:off x="265134" y="1891431"/>
            <a:ext cx="3863832" cy="492443"/>
          </a:xfrm>
          <a:prstGeom prst="rect">
            <a:avLst/>
          </a:prstGeom>
          <a:noFill/>
          <a:ln w="19050" algn="ctr">
            <a:noFill/>
            <a:miter lim="800000"/>
            <a:headEnd/>
            <a:tailEnd/>
          </a:ln>
        </p:spPr>
        <p:txBody>
          <a:bodyPr wrap="square" lIns="0" tIns="0" rIns="0" bIns="0" rtlCol="0">
            <a:spAutoFit/>
          </a:bodyPr>
          <a:lstStyle/>
          <a:p>
            <a:pPr marL="284163" indent="-284163"/>
            <a:r>
              <a:rPr lang="en-US" sz="1600" dirty="0" smtClean="0"/>
              <a:t>(1) ADX monitors application performance by measuring application response time</a:t>
            </a:r>
          </a:p>
        </p:txBody>
      </p:sp>
      <p:sp>
        <p:nvSpPr>
          <p:cNvPr id="78" name="TextBox 77"/>
          <p:cNvSpPr txBox="1"/>
          <p:nvPr/>
        </p:nvSpPr>
        <p:spPr bwMode="auto">
          <a:xfrm>
            <a:off x="6152166" y="5232904"/>
            <a:ext cx="1505238" cy="184666"/>
          </a:xfrm>
          <a:prstGeom prst="rect">
            <a:avLst/>
          </a:prstGeom>
          <a:noFill/>
          <a:ln w="19050" algn="ctr">
            <a:noFill/>
            <a:miter lim="800000"/>
            <a:headEnd/>
            <a:tailEnd/>
          </a:ln>
        </p:spPr>
        <p:txBody>
          <a:bodyPr wrap="square" lIns="0" tIns="0" rIns="0" bIns="0" rtlCol="0">
            <a:spAutoFit/>
          </a:bodyPr>
          <a:lstStyle/>
          <a:p>
            <a:pPr algn="ctr"/>
            <a:r>
              <a:rPr lang="en-US" sz="1200" dirty="0" smtClean="0">
                <a:latin typeface="Franklin Gothic Medium" pitchFamily="34" charset="0"/>
              </a:rPr>
              <a:t>Shared Resource Pool</a:t>
            </a:r>
          </a:p>
        </p:txBody>
      </p:sp>
      <p:sp>
        <p:nvSpPr>
          <p:cNvPr id="80" name="TextBox 79"/>
          <p:cNvSpPr txBox="1"/>
          <p:nvPr/>
        </p:nvSpPr>
        <p:spPr bwMode="auto">
          <a:xfrm>
            <a:off x="4477853" y="5232904"/>
            <a:ext cx="1505238" cy="184666"/>
          </a:xfrm>
          <a:prstGeom prst="rect">
            <a:avLst/>
          </a:prstGeom>
          <a:noFill/>
          <a:ln w="19050" algn="ctr">
            <a:noFill/>
            <a:miter lim="800000"/>
            <a:headEnd/>
            <a:tailEnd/>
          </a:ln>
        </p:spPr>
        <p:txBody>
          <a:bodyPr wrap="square" lIns="0" tIns="0" rIns="0" bIns="0" rtlCol="0">
            <a:spAutoFit/>
          </a:bodyPr>
          <a:lstStyle/>
          <a:p>
            <a:pPr algn="ctr"/>
            <a:r>
              <a:rPr lang="en-US" sz="1200" dirty="0" smtClean="0">
                <a:solidFill>
                  <a:schemeClr val="bg1"/>
                </a:solidFill>
                <a:latin typeface="Franklin Gothic Medium" pitchFamily="34" charset="0"/>
              </a:rPr>
              <a:t>Dedicated VMs</a:t>
            </a:r>
          </a:p>
        </p:txBody>
      </p:sp>
      <p:pic>
        <p:nvPicPr>
          <p:cNvPr id="81" name="Picture 80"/>
          <p:cNvPicPr>
            <a:picLocks noChangeAspect="1" noChangeArrowheads="1"/>
          </p:cNvPicPr>
          <p:nvPr/>
        </p:nvPicPr>
        <p:blipFill>
          <a:blip r:embed="rId3"/>
          <a:srcRect/>
          <a:stretch>
            <a:fillRect/>
          </a:stretch>
        </p:blipFill>
        <p:spPr bwMode="auto">
          <a:xfrm>
            <a:off x="5778132" y="2553078"/>
            <a:ext cx="382304" cy="277803"/>
          </a:xfrm>
          <a:prstGeom prst="rect">
            <a:avLst/>
          </a:prstGeom>
          <a:noFill/>
          <a:ln w="9525">
            <a:noFill/>
            <a:miter lim="800000"/>
            <a:headEnd/>
            <a:tailEnd/>
          </a:ln>
          <a:effectLst/>
        </p:spPr>
      </p:pic>
      <p:pic>
        <p:nvPicPr>
          <p:cNvPr id="82" name="Picture 81"/>
          <p:cNvPicPr>
            <a:picLocks noChangeAspect="1" noChangeArrowheads="1"/>
          </p:cNvPicPr>
          <p:nvPr/>
        </p:nvPicPr>
        <p:blipFill>
          <a:blip r:embed="rId3"/>
          <a:srcRect/>
          <a:stretch>
            <a:fillRect/>
          </a:stretch>
        </p:blipFill>
        <p:spPr bwMode="auto">
          <a:xfrm>
            <a:off x="5164356" y="2402766"/>
            <a:ext cx="382304" cy="277803"/>
          </a:xfrm>
          <a:prstGeom prst="rect">
            <a:avLst/>
          </a:prstGeom>
          <a:noFill/>
          <a:ln w="9525">
            <a:noFill/>
            <a:miter lim="800000"/>
            <a:headEnd/>
            <a:tailEnd/>
          </a:ln>
          <a:effectLst/>
        </p:spPr>
      </p:pic>
      <p:pic>
        <p:nvPicPr>
          <p:cNvPr id="84" name="Picture 22"/>
          <p:cNvPicPr>
            <a:picLocks noChangeAspect="1" noChangeArrowheads="1"/>
          </p:cNvPicPr>
          <p:nvPr/>
        </p:nvPicPr>
        <p:blipFill>
          <a:blip r:embed="rId4"/>
          <a:srcRect/>
          <a:stretch>
            <a:fillRect/>
          </a:stretch>
        </p:blipFill>
        <p:spPr bwMode="auto">
          <a:xfrm>
            <a:off x="4919014" y="2226924"/>
            <a:ext cx="185263" cy="332989"/>
          </a:xfrm>
          <a:prstGeom prst="rect">
            <a:avLst/>
          </a:prstGeom>
          <a:noFill/>
          <a:ln w="9525">
            <a:noFill/>
            <a:miter lim="800000"/>
            <a:headEnd/>
            <a:tailEnd/>
          </a:ln>
          <a:effectLst/>
        </p:spPr>
      </p:pic>
      <p:pic>
        <p:nvPicPr>
          <p:cNvPr id="85" name="Picture 22"/>
          <p:cNvPicPr>
            <a:picLocks noChangeAspect="1" noChangeArrowheads="1"/>
          </p:cNvPicPr>
          <p:nvPr/>
        </p:nvPicPr>
        <p:blipFill>
          <a:blip r:embed="rId4"/>
          <a:srcRect/>
          <a:stretch>
            <a:fillRect/>
          </a:stretch>
        </p:blipFill>
        <p:spPr bwMode="auto">
          <a:xfrm>
            <a:off x="5783310" y="2214398"/>
            <a:ext cx="185263" cy="332989"/>
          </a:xfrm>
          <a:prstGeom prst="rect">
            <a:avLst/>
          </a:prstGeom>
          <a:noFill/>
          <a:ln w="9525">
            <a:noFill/>
            <a:miter lim="800000"/>
            <a:headEnd/>
            <a:tailEnd/>
          </a:ln>
          <a:effectLst/>
        </p:spPr>
      </p:pic>
      <p:sp>
        <p:nvSpPr>
          <p:cNvPr id="86" name="TextBox 85"/>
          <p:cNvSpPr txBox="1"/>
          <p:nvPr/>
        </p:nvSpPr>
        <p:spPr bwMode="auto">
          <a:xfrm>
            <a:off x="265133" y="3172575"/>
            <a:ext cx="4195656" cy="738664"/>
          </a:xfrm>
          <a:prstGeom prst="rect">
            <a:avLst/>
          </a:prstGeom>
          <a:noFill/>
          <a:ln w="19050" algn="ctr">
            <a:noFill/>
            <a:miter lim="800000"/>
            <a:headEnd/>
            <a:tailEnd/>
          </a:ln>
        </p:spPr>
        <p:txBody>
          <a:bodyPr wrap="square" lIns="0" tIns="0" rIns="0" bIns="0" rtlCol="0">
            <a:spAutoFit/>
          </a:bodyPr>
          <a:lstStyle/>
          <a:p>
            <a:pPr marL="284163" indent="-284163"/>
            <a:r>
              <a:rPr lang="en-US" sz="1600" dirty="0" smtClean="0"/>
              <a:t>(3) Load increases; VM1 response time goes up.  ADX automatically redirects new requests to applications with faster response times</a:t>
            </a:r>
          </a:p>
        </p:txBody>
      </p:sp>
      <p:sp>
        <p:nvSpPr>
          <p:cNvPr id="87" name="TextBox 86"/>
          <p:cNvSpPr txBox="1"/>
          <p:nvPr/>
        </p:nvSpPr>
        <p:spPr bwMode="auto">
          <a:xfrm>
            <a:off x="265133" y="2532003"/>
            <a:ext cx="3968664" cy="492443"/>
          </a:xfrm>
          <a:prstGeom prst="rect">
            <a:avLst/>
          </a:prstGeom>
          <a:noFill/>
          <a:ln w="19050" algn="ctr">
            <a:noFill/>
            <a:miter lim="800000"/>
            <a:headEnd/>
            <a:tailEnd/>
          </a:ln>
        </p:spPr>
        <p:txBody>
          <a:bodyPr wrap="square" lIns="0" tIns="0" rIns="0" bIns="0" rtlCol="0">
            <a:spAutoFit/>
          </a:bodyPr>
          <a:lstStyle/>
          <a:p>
            <a:pPr marL="284163" indent="-284163"/>
            <a:r>
              <a:rPr lang="en-US" sz="1600" dirty="0" smtClean="0"/>
              <a:t>(2) End of quarter: Financial reports initiated across the company</a:t>
            </a:r>
          </a:p>
        </p:txBody>
      </p:sp>
      <p:sp>
        <p:nvSpPr>
          <p:cNvPr id="88" name="TextBox 87"/>
          <p:cNvSpPr txBox="1"/>
          <p:nvPr/>
        </p:nvSpPr>
        <p:spPr bwMode="auto">
          <a:xfrm>
            <a:off x="265134" y="4059368"/>
            <a:ext cx="4144028" cy="984885"/>
          </a:xfrm>
          <a:prstGeom prst="rect">
            <a:avLst/>
          </a:prstGeom>
          <a:noFill/>
          <a:ln w="19050" algn="ctr">
            <a:noFill/>
            <a:miter lim="800000"/>
            <a:headEnd/>
            <a:tailEnd/>
          </a:ln>
        </p:spPr>
        <p:txBody>
          <a:bodyPr wrap="square" lIns="0" tIns="0" rIns="0" bIns="0" rtlCol="0">
            <a:spAutoFit/>
          </a:bodyPr>
          <a:lstStyle/>
          <a:p>
            <a:pPr marL="284163" indent="-284163"/>
            <a:r>
              <a:rPr lang="en-US" sz="1600" dirty="0" smtClean="0"/>
              <a:t>(4) Load increases further still.</a:t>
            </a:r>
            <a:br>
              <a:rPr lang="en-US" sz="1600" dirty="0" smtClean="0"/>
            </a:br>
            <a:r>
              <a:rPr lang="en-US" sz="1600" dirty="0" smtClean="0"/>
              <a:t>Application Resource Broker alerts the operator and commissions additional VM’s from the shared pool</a:t>
            </a:r>
          </a:p>
        </p:txBody>
      </p:sp>
      <p:sp>
        <p:nvSpPr>
          <p:cNvPr id="89" name="TextBox 88"/>
          <p:cNvSpPr txBox="1"/>
          <p:nvPr/>
        </p:nvSpPr>
        <p:spPr bwMode="auto">
          <a:xfrm>
            <a:off x="265134" y="5192382"/>
            <a:ext cx="3882657" cy="492443"/>
          </a:xfrm>
          <a:prstGeom prst="rect">
            <a:avLst/>
          </a:prstGeom>
          <a:noFill/>
          <a:ln w="19050" algn="ctr">
            <a:noFill/>
            <a:miter lim="800000"/>
            <a:headEnd/>
            <a:tailEnd/>
          </a:ln>
        </p:spPr>
        <p:txBody>
          <a:bodyPr wrap="square" lIns="0" tIns="0" rIns="0" bIns="0" rtlCol="0">
            <a:spAutoFit/>
          </a:bodyPr>
          <a:lstStyle/>
          <a:p>
            <a:pPr marL="284163" indent="-284163"/>
            <a:r>
              <a:rPr lang="en-US" sz="1600" dirty="0" smtClean="0"/>
              <a:t>(5) Earnings are announced; load on application decreases dramatically</a:t>
            </a:r>
          </a:p>
        </p:txBody>
      </p:sp>
      <p:sp>
        <p:nvSpPr>
          <p:cNvPr id="90" name="TextBox 89"/>
          <p:cNvSpPr txBox="1"/>
          <p:nvPr/>
        </p:nvSpPr>
        <p:spPr bwMode="auto">
          <a:xfrm>
            <a:off x="265134" y="5832954"/>
            <a:ext cx="4108070" cy="492443"/>
          </a:xfrm>
          <a:prstGeom prst="rect">
            <a:avLst/>
          </a:prstGeom>
          <a:noFill/>
          <a:ln w="19050" algn="ctr">
            <a:noFill/>
            <a:miter lim="800000"/>
            <a:headEnd/>
            <a:tailEnd/>
          </a:ln>
        </p:spPr>
        <p:txBody>
          <a:bodyPr wrap="square" lIns="0" tIns="0" rIns="0" bIns="0" rtlCol="0">
            <a:spAutoFit/>
          </a:bodyPr>
          <a:lstStyle/>
          <a:p>
            <a:pPr marL="284163" indent="-284163"/>
            <a:r>
              <a:rPr lang="en-US" sz="1600" dirty="0" smtClean="0"/>
              <a:t>(6) Newly created VM’s are decommissioned and released for use by other applications</a:t>
            </a:r>
          </a:p>
        </p:txBody>
      </p:sp>
      <p:sp>
        <p:nvSpPr>
          <p:cNvPr id="94" name="Rounded Rectangle 93"/>
          <p:cNvSpPr/>
          <p:nvPr/>
        </p:nvSpPr>
        <p:spPr bwMode="auto">
          <a:xfrm>
            <a:off x="6689768" y="4684786"/>
            <a:ext cx="444137" cy="388620"/>
          </a:xfrm>
          <a:prstGeom prst="roundRect">
            <a:avLst/>
          </a:prstGeom>
          <a:solidFill>
            <a:schemeClr val="accent5"/>
          </a:solidFill>
          <a:ln w="38100" algn="ctr">
            <a:solidFill>
              <a:schemeClr val="accent1"/>
            </a:solidFill>
            <a:miter lim="800000"/>
            <a:headEnd/>
            <a:tailEnd/>
          </a:ln>
        </p:spPr>
        <p:txBody>
          <a:bodyPr wrap="none" rtlCol="0" anchor="ctr"/>
          <a:lstStyle/>
          <a:p>
            <a:pPr algn="ctr"/>
            <a:r>
              <a:rPr lang="en-US" sz="1400" dirty="0" smtClean="0"/>
              <a:t>VM</a:t>
            </a:r>
            <a:endParaRPr lang="en-US" sz="1400" dirty="0"/>
          </a:p>
        </p:txBody>
      </p:sp>
      <p:sp>
        <p:nvSpPr>
          <p:cNvPr id="95" name="Rounded Rectangle 94"/>
          <p:cNvSpPr/>
          <p:nvPr/>
        </p:nvSpPr>
        <p:spPr bwMode="auto">
          <a:xfrm>
            <a:off x="7265078" y="4684786"/>
            <a:ext cx="444137" cy="388620"/>
          </a:xfrm>
          <a:prstGeom prst="roundRect">
            <a:avLst/>
          </a:prstGeom>
          <a:solidFill>
            <a:schemeClr val="accent5"/>
          </a:solidFill>
          <a:ln w="38100" algn="ctr">
            <a:solidFill>
              <a:schemeClr val="accent1"/>
            </a:solidFill>
            <a:miter lim="800000"/>
            <a:headEnd/>
            <a:tailEnd/>
          </a:ln>
        </p:spPr>
        <p:txBody>
          <a:bodyPr wrap="none" rtlCol="0" anchor="ctr"/>
          <a:lstStyle/>
          <a:p>
            <a:pPr algn="ctr"/>
            <a:r>
              <a:rPr lang="en-US" sz="1400" dirty="0" smtClean="0"/>
              <a:t>VM</a:t>
            </a:r>
            <a:endParaRPr lang="en-US" sz="1400" dirty="0"/>
          </a:p>
        </p:txBody>
      </p:sp>
      <p:sp>
        <p:nvSpPr>
          <p:cNvPr id="96" name="Rounded Rectangle 95"/>
          <p:cNvSpPr/>
          <p:nvPr/>
        </p:nvSpPr>
        <p:spPr bwMode="auto">
          <a:xfrm>
            <a:off x="6126097" y="4684786"/>
            <a:ext cx="444137" cy="388620"/>
          </a:xfrm>
          <a:prstGeom prst="roundRect">
            <a:avLst/>
          </a:prstGeom>
          <a:solidFill>
            <a:schemeClr val="accent5"/>
          </a:solidFill>
          <a:ln w="38100" algn="ctr">
            <a:solidFill>
              <a:schemeClr val="accent1"/>
            </a:solidFill>
            <a:miter lim="800000"/>
            <a:headEnd/>
            <a:tailEnd/>
          </a:ln>
        </p:spPr>
        <p:txBody>
          <a:bodyPr wrap="none" rtlCol="0" anchor="ctr"/>
          <a:lstStyle/>
          <a:p>
            <a:pPr algn="ctr"/>
            <a:r>
              <a:rPr lang="en-US" sz="1400" dirty="0" smtClean="0"/>
              <a:t>VM</a:t>
            </a:r>
            <a:endParaRPr lang="en-US" sz="1400" dirty="0"/>
          </a:p>
        </p:txBody>
      </p:sp>
      <p:grpSp>
        <p:nvGrpSpPr>
          <p:cNvPr id="54" name="Group 334"/>
          <p:cNvGrpSpPr>
            <a:grpSpLocks/>
          </p:cNvGrpSpPr>
          <p:nvPr/>
        </p:nvGrpSpPr>
        <p:grpSpPr bwMode="auto">
          <a:xfrm>
            <a:off x="7015098" y="5735073"/>
            <a:ext cx="334064" cy="620712"/>
            <a:chOff x="4272" y="1872"/>
            <a:chExt cx="925" cy="1717"/>
          </a:xfrm>
        </p:grpSpPr>
        <p:sp>
          <p:nvSpPr>
            <p:cNvPr id="118" name="Freeform 335"/>
            <p:cNvSpPr>
              <a:spLocks/>
            </p:cNvSpPr>
            <p:nvPr/>
          </p:nvSpPr>
          <p:spPr bwMode="auto">
            <a:xfrm>
              <a:off x="4536" y="3062"/>
              <a:ext cx="637" cy="527"/>
            </a:xfrm>
            <a:custGeom>
              <a:avLst/>
              <a:gdLst/>
              <a:ahLst/>
              <a:cxnLst>
                <a:cxn ang="0">
                  <a:pos x="5799" y="0"/>
                </a:cxn>
                <a:cxn ang="0">
                  <a:pos x="0" y="4101"/>
                </a:cxn>
                <a:cxn ang="0">
                  <a:pos x="0" y="4798"/>
                </a:cxn>
                <a:cxn ang="0">
                  <a:pos x="5799" y="697"/>
                </a:cxn>
                <a:cxn ang="0">
                  <a:pos x="5799" y="0"/>
                </a:cxn>
              </a:cxnLst>
              <a:rect l="0" t="0" r="r" b="b"/>
              <a:pathLst>
                <a:path w="5799" h="4798">
                  <a:moveTo>
                    <a:pt x="5799" y="0"/>
                  </a:moveTo>
                  <a:lnTo>
                    <a:pt x="0" y="4101"/>
                  </a:lnTo>
                  <a:lnTo>
                    <a:pt x="0" y="4798"/>
                  </a:lnTo>
                  <a:lnTo>
                    <a:pt x="5799" y="697"/>
                  </a:lnTo>
                  <a:lnTo>
                    <a:pt x="5799" y="0"/>
                  </a:lnTo>
                  <a:close/>
                </a:path>
              </a:pathLst>
            </a:custGeom>
            <a:solidFill>
              <a:srgbClr val="5F5F5F"/>
            </a:solidFill>
            <a:ln w="9525" cap="flat" cmpd="sng">
              <a:noFill/>
              <a:prstDash val="solid"/>
              <a:round/>
              <a:headEnd type="none" w="med" len="med"/>
              <a:tailEnd type="none" w="med" len="med"/>
            </a:ln>
            <a:effectLst/>
          </p:spPr>
          <p:txBody>
            <a:bodyPr/>
            <a:lstStyle/>
            <a:p>
              <a:endParaRPr lang="en-US"/>
            </a:p>
          </p:txBody>
        </p:sp>
        <p:sp>
          <p:nvSpPr>
            <p:cNvPr id="119" name="Freeform 336"/>
            <p:cNvSpPr>
              <a:spLocks/>
            </p:cNvSpPr>
            <p:nvPr/>
          </p:nvSpPr>
          <p:spPr bwMode="auto">
            <a:xfrm>
              <a:off x="4296" y="3342"/>
              <a:ext cx="240" cy="247"/>
            </a:xfrm>
            <a:custGeom>
              <a:avLst/>
              <a:gdLst/>
              <a:ahLst/>
              <a:cxnLst>
                <a:cxn ang="0">
                  <a:pos x="2190" y="1550"/>
                </a:cxn>
                <a:cxn ang="0">
                  <a:pos x="0" y="0"/>
                </a:cxn>
                <a:cxn ang="0">
                  <a:pos x="0" y="699"/>
                </a:cxn>
                <a:cxn ang="0">
                  <a:pos x="2190" y="2247"/>
                </a:cxn>
                <a:cxn ang="0">
                  <a:pos x="2190" y="1550"/>
                </a:cxn>
              </a:cxnLst>
              <a:rect l="0" t="0" r="r" b="b"/>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lstStyle/>
            <a:p>
              <a:endParaRPr lang="en-US"/>
            </a:p>
          </p:txBody>
        </p:sp>
        <p:sp>
          <p:nvSpPr>
            <p:cNvPr id="120" name="Freeform 337"/>
            <p:cNvSpPr>
              <a:spLocks/>
            </p:cNvSpPr>
            <p:nvPr/>
          </p:nvSpPr>
          <p:spPr bwMode="auto">
            <a:xfrm>
              <a:off x="4525" y="2051"/>
              <a:ext cx="672" cy="1487"/>
            </a:xfrm>
            <a:custGeom>
              <a:avLst/>
              <a:gdLst/>
              <a:ahLst/>
              <a:cxnLst>
                <a:cxn ang="0">
                  <a:pos x="6116" y="0"/>
                </a:cxn>
                <a:cxn ang="0">
                  <a:pos x="0" y="4325"/>
                </a:cxn>
                <a:cxn ang="0">
                  <a:pos x="0" y="13550"/>
                </a:cxn>
                <a:cxn ang="0">
                  <a:pos x="6116" y="9225"/>
                </a:cxn>
                <a:cxn ang="0">
                  <a:pos x="6116" y="0"/>
                </a:cxn>
              </a:cxnLst>
              <a:rect l="0" t="0" r="r" b="b"/>
              <a:pathLst>
                <a:path w="6116" h="13550">
                  <a:moveTo>
                    <a:pt x="6116" y="0"/>
                  </a:moveTo>
                  <a:lnTo>
                    <a:pt x="0" y="4325"/>
                  </a:lnTo>
                  <a:lnTo>
                    <a:pt x="0" y="13550"/>
                  </a:lnTo>
                  <a:lnTo>
                    <a:pt x="6116" y="9225"/>
                  </a:lnTo>
                  <a:lnTo>
                    <a:pt x="6116" y="0"/>
                  </a:lnTo>
                  <a:close/>
                </a:path>
              </a:pathLst>
            </a:custGeom>
            <a:solidFill>
              <a:srgbClr val="808080"/>
            </a:solidFill>
            <a:ln w="9525" cap="flat" cmpd="sng">
              <a:noFill/>
              <a:prstDash val="solid"/>
              <a:round/>
              <a:headEnd type="none" w="med" len="med"/>
              <a:tailEnd type="none" w="med" len="med"/>
            </a:ln>
            <a:effectLst/>
          </p:spPr>
          <p:txBody>
            <a:bodyPr/>
            <a:lstStyle/>
            <a:p>
              <a:endParaRPr lang="en-US"/>
            </a:p>
          </p:txBody>
        </p:sp>
        <p:sp>
          <p:nvSpPr>
            <p:cNvPr id="121" name="Freeform 338"/>
            <p:cNvSpPr>
              <a:spLocks/>
            </p:cNvSpPr>
            <p:nvPr/>
          </p:nvSpPr>
          <p:spPr bwMode="auto">
            <a:xfrm>
              <a:off x="4272" y="2347"/>
              <a:ext cx="253" cy="1191"/>
            </a:xfrm>
            <a:custGeom>
              <a:avLst/>
              <a:gdLst/>
              <a:ahLst/>
              <a:cxnLst>
                <a:cxn ang="0">
                  <a:pos x="2308" y="1632"/>
                </a:cxn>
                <a:cxn ang="0">
                  <a:pos x="0" y="0"/>
                </a:cxn>
                <a:cxn ang="0">
                  <a:pos x="0" y="9224"/>
                </a:cxn>
                <a:cxn ang="0">
                  <a:pos x="2308" y="10857"/>
                </a:cxn>
                <a:cxn ang="0">
                  <a:pos x="2308" y="1632"/>
                </a:cxn>
              </a:cxnLst>
              <a:rect l="0" t="0" r="r" b="b"/>
              <a:pathLst>
                <a:path w="2308" h="10857">
                  <a:moveTo>
                    <a:pt x="2308" y="1632"/>
                  </a:moveTo>
                  <a:lnTo>
                    <a:pt x="0" y="0"/>
                  </a:lnTo>
                  <a:lnTo>
                    <a:pt x="0" y="9224"/>
                  </a:lnTo>
                  <a:lnTo>
                    <a:pt x="2308" y="10857"/>
                  </a:lnTo>
                  <a:lnTo>
                    <a:pt x="2308" y="1632"/>
                  </a:lnTo>
                  <a:close/>
                </a:path>
              </a:pathLst>
            </a:custGeom>
            <a:solidFill>
              <a:srgbClr val="777777"/>
            </a:solidFill>
            <a:ln w="9525" cap="flat" cmpd="sng">
              <a:noFill/>
              <a:prstDash val="solid"/>
              <a:round/>
              <a:headEnd type="none" w="med" len="med"/>
              <a:tailEnd type="none" w="med" len="med"/>
            </a:ln>
            <a:effectLst/>
          </p:spPr>
          <p:txBody>
            <a:bodyPr/>
            <a:lstStyle/>
            <a:p>
              <a:endParaRPr lang="en-US"/>
            </a:p>
          </p:txBody>
        </p:sp>
        <p:sp>
          <p:nvSpPr>
            <p:cNvPr id="122" name="Freeform 339"/>
            <p:cNvSpPr>
              <a:spLocks/>
            </p:cNvSpPr>
            <p:nvPr/>
          </p:nvSpPr>
          <p:spPr bwMode="auto">
            <a:xfrm>
              <a:off x="4272" y="1872"/>
              <a:ext cx="925" cy="654"/>
            </a:xfrm>
            <a:custGeom>
              <a:avLst/>
              <a:gdLst/>
              <a:ahLst/>
              <a:cxnLst>
                <a:cxn ang="0">
                  <a:pos x="8424" y="1632"/>
                </a:cxn>
                <a:cxn ang="0">
                  <a:pos x="2308" y="5957"/>
                </a:cxn>
                <a:cxn ang="0">
                  <a:pos x="0" y="4325"/>
                </a:cxn>
                <a:cxn ang="0">
                  <a:pos x="6116" y="0"/>
                </a:cxn>
                <a:cxn ang="0">
                  <a:pos x="8424" y="1632"/>
                </a:cxn>
              </a:cxnLst>
              <a:rect l="0" t="0" r="r" b="b"/>
              <a:pathLst>
                <a:path w="8424" h="5957">
                  <a:moveTo>
                    <a:pt x="8424" y="1632"/>
                  </a:moveTo>
                  <a:lnTo>
                    <a:pt x="2308" y="5957"/>
                  </a:lnTo>
                  <a:lnTo>
                    <a:pt x="0" y="4325"/>
                  </a:lnTo>
                  <a:lnTo>
                    <a:pt x="6116" y="0"/>
                  </a:lnTo>
                  <a:lnTo>
                    <a:pt x="8424" y="1632"/>
                  </a:lnTo>
                  <a:close/>
                </a:path>
              </a:pathLst>
            </a:custGeom>
            <a:solidFill>
              <a:srgbClr val="B2B2B2"/>
            </a:solidFill>
            <a:ln w="9525" cap="flat" cmpd="sng">
              <a:noFill/>
              <a:prstDash val="solid"/>
              <a:round/>
              <a:headEnd type="none" w="med" len="med"/>
              <a:tailEnd type="none" w="med" len="med"/>
            </a:ln>
            <a:effectLst/>
          </p:spPr>
          <p:txBody>
            <a:bodyPr/>
            <a:lstStyle/>
            <a:p>
              <a:endParaRPr lang="en-US"/>
            </a:p>
          </p:txBody>
        </p:sp>
        <p:sp>
          <p:nvSpPr>
            <p:cNvPr id="123" name="Freeform 340"/>
            <p:cNvSpPr>
              <a:spLocks noEditPoints="1"/>
            </p:cNvSpPr>
            <p:nvPr/>
          </p:nvSpPr>
          <p:spPr bwMode="auto">
            <a:xfrm>
              <a:off x="4297" y="2421"/>
              <a:ext cx="196" cy="1038"/>
            </a:xfrm>
            <a:custGeom>
              <a:avLst/>
              <a:gdLst/>
              <a:ahLst/>
              <a:cxnLst>
                <a:cxn ang="0">
                  <a:pos x="1091" y="8965"/>
                </a:cxn>
                <a:cxn ang="0">
                  <a:pos x="0" y="8192"/>
                </a:cxn>
                <a:cxn ang="0">
                  <a:pos x="0" y="6843"/>
                </a:cxn>
                <a:cxn ang="0">
                  <a:pos x="1091" y="7616"/>
                </a:cxn>
                <a:cxn ang="0">
                  <a:pos x="1091" y="8965"/>
                </a:cxn>
                <a:cxn ang="0">
                  <a:pos x="0" y="1342"/>
                </a:cxn>
                <a:cxn ang="0">
                  <a:pos x="0" y="5322"/>
                </a:cxn>
                <a:cxn ang="0">
                  <a:pos x="1091" y="6094"/>
                </a:cxn>
                <a:cxn ang="0">
                  <a:pos x="1091" y="2114"/>
                </a:cxn>
                <a:cxn ang="0">
                  <a:pos x="0" y="1342"/>
                </a:cxn>
                <a:cxn ang="0">
                  <a:pos x="1091" y="6283"/>
                </a:cxn>
                <a:cxn ang="0">
                  <a:pos x="0" y="5511"/>
                </a:cxn>
                <a:cxn ang="0">
                  <a:pos x="0" y="6657"/>
                </a:cxn>
                <a:cxn ang="0">
                  <a:pos x="1091" y="7427"/>
                </a:cxn>
                <a:cxn ang="0">
                  <a:pos x="1091" y="6283"/>
                </a:cxn>
                <a:cxn ang="0">
                  <a:pos x="0" y="0"/>
                </a:cxn>
                <a:cxn ang="0">
                  <a:pos x="0" y="529"/>
                </a:cxn>
                <a:cxn ang="0">
                  <a:pos x="1785" y="1795"/>
                </a:cxn>
                <a:cxn ang="0">
                  <a:pos x="1785" y="1264"/>
                </a:cxn>
                <a:cxn ang="0">
                  <a:pos x="0" y="0"/>
                </a:cxn>
                <a:cxn ang="0">
                  <a:pos x="1244" y="9073"/>
                </a:cxn>
                <a:cxn ang="0">
                  <a:pos x="1785" y="9456"/>
                </a:cxn>
                <a:cxn ang="0">
                  <a:pos x="1785" y="2608"/>
                </a:cxn>
                <a:cxn ang="0">
                  <a:pos x="1244" y="2223"/>
                </a:cxn>
                <a:cxn ang="0">
                  <a:pos x="1244" y="9073"/>
                </a:cxn>
                <a:cxn ang="0">
                  <a:pos x="0" y="1153"/>
                </a:cxn>
                <a:cxn ang="0">
                  <a:pos x="1785" y="2419"/>
                </a:cxn>
                <a:cxn ang="0">
                  <a:pos x="1785" y="1982"/>
                </a:cxn>
                <a:cxn ang="0">
                  <a:pos x="0" y="718"/>
                </a:cxn>
                <a:cxn ang="0">
                  <a:pos x="0" y="1153"/>
                </a:cxn>
              </a:cxnLst>
              <a:rect l="0" t="0" r="r" b="b"/>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lstStyle/>
            <a:p>
              <a:endParaRPr lang="en-US"/>
            </a:p>
          </p:txBody>
        </p:sp>
        <p:sp>
          <p:nvSpPr>
            <p:cNvPr id="124" name="Freeform 341"/>
            <p:cNvSpPr>
              <a:spLocks/>
            </p:cNvSpPr>
            <p:nvPr/>
          </p:nvSpPr>
          <p:spPr bwMode="auto">
            <a:xfrm>
              <a:off x="4451" y="2765"/>
              <a:ext cx="23" cy="35"/>
            </a:xfrm>
            <a:custGeom>
              <a:avLst/>
              <a:gdLst/>
              <a:ahLst/>
              <a:cxnLst>
                <a:cxn ang="0">
                  <a:pos x="78" y="55"/>
                </a:cxn>
                <a:cxn ang="0">
                  <a:pos x="65" y="127"/>
                </a:cxn>
                <a:cxn ang="0">
                  <a:pos x="11" y="78"/>
                </a:cxn>
                <a:cxn ang="0">
                  <a:pos x="25" y="6"/>
                </a:cxn>
                <a:cxn ang="0">
                  <a:pos x="78" y="55"/>
                </a:cxn>
              </a:cxnLst>
              <a:rect l="0" t="0" r="r" b="b"/>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lstStyle/>
            <a:p>
              <a:endParaRPr lang="en-US"/>
            </a:p>
          </p:txBody>
        </p:sp>
        <p:sp>
          <p:nvSpPr>
            <p:cNvPr id="125" name="Freeform 342"/>
            <p:cNvSpPr>
              <a:spLocks/>
            </p:cNvSpPr>
            <p:nvPr/>
          </p:nvSpPr>
          <p:spPr bwMode="auto">
            <a:xfrm>
              <a:off x="4451" y="2824"/>
              <a:ext cx="23" cy="34"/>
            </a:xfrm>
            <a:custGeom>
              <a:avLst/>
              <a:gdLst/>
              <a:ahLst/>
              <a:cxnLst>
                <a:cxn ang="0">
                  <a:pos x="78" y="55"/>
                </a:cxn>
                <a:cxn ang="0">
                  <a:pos x="65" y="126"/>
                </a:cxn>
                <a:cxn ang="0">
                  <a:pos x="11" y="78"/>
                </a:cxn>
                <a:cxn ang="0">
                  <a:pos x="25" y="7"/>
                </a:cxn>
                <a:cxn ang="0">
                  <a:pos x="78" y="55"/>
                </a:cxn>
              </a:cxnLst>
              <a:rect l="0" t="0" r="r" b="b"/>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a:p>
          </p:txBody>
        </p:sp>
        <p:sp>
          <p:nvSpPr>
            <p:cNvPr id="126" name="Freeform 343"/>
            <p:cNvSpPr>
              <a:spLocks/>
            </p:cNvSpPr>
            <p:nvPr/>
          </p:nvSpPr>
          <p:spPr bwMode="auto">
            <a:xfrm>
              <a:off x="4451" y="2882"/>
              <a:ext cx="23" cy="34"/>
            </a:xfrm>
            <a:custGeom>
              <a:avLst/>
              <a:gdLst/>
              <a:ahLst/>
              <a:cxnLst>
                <a:cxn ang="0">
                  <a:pos x="78" y="55"/>
                </a:cxn>
                <a:cxn ang="0">
                  <a:pos x="65" y="127"/>
                </a:cxn>
                <a:cxn ang="0">
                  <a:pos x="11" y="78"/>
                </a:cxn>
                <a:cxn ang="0">
                  <a:pos x="25" y="7"/>
                </a:cxn>
                <a:cxn ang="0">
                  <a:pos x="78" y="55"/>
                </a:cxn>
              </a:cxnLst>
              <a:rect l="0" t="0" r="r" b="b"/>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a:p>
          </p:txBody>
        </p:sp>
      </p:grpSp>
      <p:cxnSp>
        <p:nvCxnSpPr>
          <p:cNvPr id="137" name="Straight Arrow Connector 136"/>
          <p:cNvCxnSpPr/>
          <p:nvPr/>
        </p:nvCxnSpPr>
        <p:spPr>
          <a:xfrm rot="10800000" flipV="1">
            <a:off x="5066258" y="4057924"/>
            <a:ext cx="344309" cy="32051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rot="5400000">
            <a:off x="5422677" y="4202884"/>
            <a:ext cx="386582" cy="111566"/>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rot="16200000" flipH="1">
            <a:off x="6175697" y="4034998"/>
            <a:ext cx="411480" cy="411480"/>
          </a:xfrm>
          <a:prstGeom prst="straightConnector1">
            <a:avLst/>
          </a:prstGeom>
          <a:ln w="19050">
            <a:solidFill>
              <a:schemeClr val="tx2"/>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rot="16200000" flipH="1">
            <a:off x="5969830" y="4176258"/>
            <a:ext cx="311164" cy="225832"/>
          </a:xfrm>
          <a:prstGeom prst="straightConnector1">
            <a:avLst/>
          </a:prstGeom>
          <a:ln w="19050">
            <a:solidFill>
              <a:schemeClr val="tx2"/>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a:off x="6350695" y="3933172"/>
            <a:ext cx="563672" cy="425885"/>
          </a:xfrm>
          <a:prstGeom prst="straightConnector1">
            <a:avLst/>
          </a:prstGeom>
          <a:ln w="19050">
            <a:solidFill>
              <a:schemeClr val="tx2"/>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53" name="TextBox 152"/>
          <p:cNvSpPr txBox="1"/>
          <p:nvPr/>
        </p:nvSpPr>
        <p:spPr bwMode="auto">
          <a:xfrm>
            <a:off x="6901841" y="1465545"/>
            <a:ext cx="1753644" cy="215444"/>
          </a:xfrm>
          <a:prstGeom prst="rect">
            <a:avLst/>
          </a:prstGeom>
          <a:noFill/>
          <a:ln w="19050" algn="ctr">
            <a:noFill/>
            <a:miter lim="800000"/>
            <a:headEnd/>
            <a:tailEnd/>
          </a:ln>
        </p:spPr>
        <p:txBody>
          <a:bodyPr wrap="square" lIns="0" tIns="0" rIns="0" bIns="0" rtlCol="0">
            <a:spAutoFit/>
          </a:bodyPr>
          <a:lstStyle/>
          <a:p>
            <a:pPr algn="ctr"/>
            <a:r>
              <a:rPr lang="en-US" sz="1400" dirty="0" smtClean="0">
                <a:latin typeface="Franklin Gothic Medium" pitchFamily="34" charset="0"/>
              </a:rPr>
              <a:t>Application Load</a:t>
            </a:r>
          </a:p>
        </p:txBody>
      </p:sp>
      <p:graphicFrame>
        <p:nvGraphicFramePr>
          <p:cNvPr id="154" name="Chart 153"/>
          <p:cNvGraphicFramePr/>
          <p:nvPr/>
        </p:nvGraphicFramePr>
        <p:xfrm>
          <a:off x="6388272" y="1615857"/>
          <a:ext cx="2486417" cy="2307920"/>
        </p:xfrm>
        <a:graphic>
          <a:graphicData uri="http://schemas.openxmlformats.org/drawingml/2006/chart">
            <c:chart xmlns:c="http://schemas.openxmlformats.org/drawingml/2006/chart" xmlns:r="http://schemas.openxmlformats.org/officeDocument/2006/relationships" r:id="rId5"/>
          </a:graphicData>
        </a:graphic>
      </p:graphicFrame>
      <p:sp>
        <p:nvSpPr>
          <p:cNvPr id="156" name="Rectangle 155"/>
          <p:cNvSpPr/>
          <p:nvPr/>
        </p:nvSpPr>
        <p:spPr bwMode="auto">
          <a:xfrm>
            <a:off x="7189940" y="1728592"/>
            <a:ext cx="375780" cy="2041742"/>
          </a:xfrm>
          <a:prstGeom prst="rect">
            <a:avLst/>
          </a:prstGeom>
          <a:solidFill>
            <a:schemeClr val="bg1"/>
          </a:solidFill>
          <a:ln w="19050" algn="ctr">
            <a:noFill/>
            <a:miter lim="800000"/>
            <a:headEnd/>
            <a:tailEnd/>
          </a:ln>
        </p:spPr>
        <p:txBody>
          <a:bodyPr wrap="none" rtlCol="0" anchor="ctr"/>
          <a:lstStyle/>
          <a:p>
            <a:pPr algn="ctr"/>
            <a:endParaRPr lang="en-US" dirty="0"/>
          </a:p>
        </p:txBody>
      </p:sp>
      <p:sp>
        <p:nvSpPr>
          <p:cNvPr id="157" name="Rectangle 156"/>
          <p:cNvSpPr/>
          <p:nvPr/>
        </p:nvSpPr>
        <p:spPr bwMode="auto">
          <a:xfrm>
            <a:off x="7515617" y="1728592"/>
            <a:ext cx="475988" cy="2041742"/>
          </a:xfrm>
          <a:prstGeom prst="rect">
            <a:avLst/>
          </a:prstGeom>
          <a:solidFill>
            <a:schemeClr val="bg1"/>
          </a:solidFill>
          <a:ln w="19050" algn="ctr">
            <a:noFill/>
            <a:miter lim="800000"/>
            <a:headEnd/>
            <a:tailEnd/>
          </a:ln>
        </p:spPr>
        <p:txBody>
          <a:bodyPr wrap="none" rtlCol="0" anchor="ctr"/>
          <a:lstStyle/>
          <a:p>
            <a:pPr algn="ctr"/>
            <a:endParaRPr lang="en-US" dirty="0"/>
          </a:p>
        </p:txBody>
      </p:sp>
      <p:sp>
        <p:nvSpPr>
          <p:cNvPr id="158" name="Rectangle 157"/>
          <p:cNvSpPr/>
          <p:nvPr/>
        </p:nvSpPr>
        <p:spPr bwMode="auto">
          <a:xfrm>
            <a:off x="7991605" y="1728592"/>
            <a:ext cx="864296" cy="2041742"/>
          </a:xfrm>
          <a:prstGeom prst="rect">
            <a:avLst/>
          </a:prstGeom>
          <a:solidFill>
            <a:schemeClr val="bg1"/>
          </a:solidFill>
          <a:ln w="19050" algn="ctr">
            <a:noFill/>
            <a:miter lim="800000"/>
            <a:headEnd/>
            <a:tailEnd/>
          </a:ln>
        </p:spPr>
        <p:txBody>
          <a:bodyPr wrap="none" rtlCol="0" anchor="ctr"/>
          <a:lstStyle/>
          <a:p>
            <a:pPr algn="ctr"/>
            <a:endParaRPr lang="en-US" dirty="0"/>
          </a:p>
        </p:txBody>
      </p:sp>
      <p:graphicFrame>
        <p:nvGraphicFramePr>
          <p:cNvPr id="160" name="Chart 159"/>
          <p:cNvGraphicFramePr/>
          <p:nvPr/>
        </p:nvGraphicFramePr>
        <p:xfrm>
          <a:off x="6388272" y="1615857"/>
          <a:ext cx="2486417" cy="2307920"/>
        </p:xfrm>
        <a:graphic>
          <a:graphicData uri="http://schemas.openxmlformats.org/drawingml/2006/chart">
            <c:chart xmlns:c="http://schemas.openxmlformats.org/drawingml/2006/chart" xmlns:r="http://schemas.openxmlformats.org/officeDocument/2006/relationships" r:id="rId6"/>
          </a:graphicData>
        </a:graphic>
      </p:graphicFrame>
      <p:grpSp>
        <p:nvGrpSpPr>
          <p:cNvPr id="55" name="Group 115"/>
          <p:cNvGrpSpPr/>
          <p:nvPr/>
        </p:nvGrpSpPr>
        <p:grpSpPr>
          <a:xfrm>
            <a:off x="8020719" y="4394775"/>
            <a:ext cx="826718" cy="1102289"/>
            <a:chOff x="8020719" y="4394775"/>
            <a:chExt cx="826718" cy="1102289"/>
          </a:xfrm>
        </p:grpSpPr>
        <p:sp>
          <p:nvSpPr>
            <p:cNvPr id="161" name="Rectangle 160"/>
            <p:cNvSpPr/>
            <p:nvPr/>
          </p:nvSpPr>
          <p:spPr bwMode="auto">
            <a:xfrm>
              <a:off x="8020719" y="4394775"/>
              <a:ext cx="826718" cy="688932"/>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6200000" scaled="1"/>
              <a:tileRect/>
            </a:gradFill>
            <a:ln w="19050" algn="ctr">
              <a:noFill/>
              <a:miter lim="800000"/>
              <a:headEnd/>
              <a:tailEnd/>
            </a:ln>
          </p:spPr>
          <p:txBody>
            <a:bodyPr wrap="square" rtlCol="0" anchor="ctr" anchorCtr="1">
              <a:normAutofit/>
            </a:bodyPr>
            <a:lstStyle/>
            <a:p>
              <a:pPr algn="ctr"/>
              <a:r>
                <a:rPr lang="en-US" sz="1200" dirty="0" smtClean="0">
                  <a:solidFill>
                    <a:schemeClr val="bg1"/>
                  </a:solidFill>
                  <a:latin typeface="Franklin Gothic Medium Cond" pitchFamily="34" charset="0"/>
                </a:rPr>
                <a:t>Application Resource</a:t>
              </a:r>
              <a:br>
                <a:rPr lang="en-US" sz="1200" dirty="0" smtClean="0">
                  <a:solidFill>
                    <a:schemeClr val="bg1"/>
                  </a:solidFill>
                  <a:latin typeface="Franklin Gothic Medium Cond" pitchFamily="34" charset="0"/>
                </a:rPr>
              </a:br>
              <a:r>
                <a:rPr lang="en-US" sz="1200" dirty="0" smtClean="0">
                  <a:solidFill>
                    <a:schemeClr val="bg1"/>
                  </a:solidFill>
                  <a:latin typeface="Franklin Gothic Medium Cond" pitchFamily="34" charset="0"/>
                </a:rPr>
                <a:t>Broker</a:t>
              </a:r>
            </a:p>
          </p:txBody>
        </p:sp>
        <p:sp>
          <p:nvSpPr>
            <p:cNvPr id="162" name="Rectangle 161"/>
            <p:cNvSpPr/>
            <p:nvPr/>
          </p:nvSpPr>
          <p:spPr bwMode="auto">
            <a:xfrm>
              <a:off x="8020719" y="5108757"/>
              <a:ext cx="826718" cy="388307"/>
            </a:xfrm>
            <a:prstGeom prst="rect">
              <a:avLst/>
            </a:prstGeom>
            <a:solidFill>
              <a:schemeClr val="tx2"/>
            </a:solidFill>
            <a:ln w="19050" algn="ctr">
              <a:noFill/>
              <a:miter lim="800000"/>
              <a:headEnd/>
              <a:tailEnd/>
            </a:ln>
          </p:spPr>
          <p:txBody>
            <a:bodyPr wrap="none" rtlCol="0" anchor="ctr"/>
            <a:lstStyle/>
            <a:p>
              <a:pPr algn="ctr">
                <a:lnSpc>
                  <a:spcPct val="80000"/>
                </a:lnSpc>
              </a:pPr>
              <a:r>
                <a:rPr lang="en-US" sz="1200" dirty="0" smtClean="0">
                  <a:solidFill>
                    <a:schemeClr val="bg1"/>
                  </a:solidFill>
                  <a:latin typeface="Franklin Gothic Medium Cond" pitchFamily="34" charset="0"/>
                </a:rPr>
                <a:t>VMware</a:t>
              </a:r>
              <a:br>
                <a:rPr lang="en-US" sz="1200" dirty="0" smtClean="0">
                  <a:solidFill>
                    <a:schemeClr val="bg1"/>
                  </a:solidFill>
                  <a:latin typeface="Franklin Gothic Medium Cond" pitchFamily="34" charset="0"/>
                </a:rPr>
              </a:br>
              <a:r>
                <a:rPr lang="en-US" sz="1200" dirty="0" smtClean="0">
                  <a:solidFill>
                    <a:schemeClr val="bg1"/>
                  </a:solidFill>
                  <a:latin typeface="Franklin Gothic Medium Cond" pitchFamily="34" charset="0"/>
                </a:rPr>
                <a:t>vCenter</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6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par>
                                <p:cTn id="15" presetID="22" presetClass="exit" presetSubtype="8" fill="hold" grpId="0" nodeType="withEffect">
                                  <p:stCondLst>
                                    <p:cond delay="0"/>
                                  </p:stCondLst>
                                  <p:childTnLst>
                                    <p:animEffect transition="out" filter="wipe(left)">
                                      <p:cBhvr>
                                        <p:cTn id="16" dur="500"/>
                                        <p:tgtEl>
                                          <p:spTgt spid="156"/>
                                        </p:tgtEl>
                                      </p:cBhvr>
                                    </p:animEffect>
                                    <p:set>
                                      <p:cBhvr>
                                        <p:cTn id="17" dur="1" fill="hold">
                                          <p:stCondLst>
                                            <p:cond delay="499"/>
                                          </p:stCondLst>
                                        </p:cTn>
                                        <p:tgtEl>
                                          <p:spTgt spid="15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8"/>
                                        </p:tgtEl>
                                        <p:attrNameLst>
                                          <p:attrName>style.visibility</p:attrName>
                                        </p:attrNameLst>
                                      </p:cBhvr>
                                      <p:to>
                                        <p:strVal val="visible"/>
                                      </p:to>
                                    </p:set>
                                  </p:childTnLst>
                                </p:cTn>
                              </p:par>
                              <p:par>
                                <p:cTn id="22" presetID="22" presetClass="entr" presetSubtype="8" fill="hold" nodeType="withEffect">
                                  <p:stCondLst>
                                    <p:cond delay="0"/>
                                  </p:stCondLst>
                                  <p:childTnLst>
                                    <p:set>
                                      <p:cBhvr>
                                        <p:cTn id="23" dur="1" fill="hold">
                                          <p:stCondLst>
                                            <p:cond delay="0"/>
                                          </p:stCondLst>
                                        </p:cTn>
                                        <p:tgtEl>
                                          <p:spTgt spid="140"/>
                                        </p:tgtEl>
                                        <p:attrNameLst>
                                          <p:attrName>style.visibility</p:attrName>
                                        </p:attrNameLst>
                                      </p:cBhvr>
                                      <p:to>
                                        <p:strVal val="visible"/>
                                      </p:to>
                                    </p:set>
                                    <p:animEffect transition="in" filter="wipe(left)">
                                      <p:cBhvr>
                                        <p:cTn id="24" dur="500"/>
                                        <p:tgtEl>
                                          <p:spTgt spid="140"/>
                                        </p:tgtEl>
                                      </p:cBhvr>
                                    </p:animEffect>
                                  </p:childTnLst>
                                </p:cTn>
                              </p:par>
                              <p:par>
                                <p:cTn id="25" presetID="22" presetClass="entr" presetSubtype="8" fill="hold" nodeType="withEffect">
                                  <p:stCondLst>
                                    <p:cond delay="0"/>
                                  </p:stCondLst>
                                  <p:childTnLst>
                                    <p:set>
                                      <p:cBhvr>
                                        <p:cTn id="26" dur="1" fill="hold">
                                          <p:stCondLst>
                                            <p:cond delay="0"/>
                                          </p:stCondLst>
                                        </p:cTn>
                                        <p:tgtEl>
                                          <p:spTgt spid="139"/>
                                        </p:tgtEl>
                                        <p:attrNameLst>
                                          <p:attrName>style.visibility</p:attrName>
                                        </p:attrNameLst>
                                      </p:cBhvr>
                                      <p:to>
                                        <p:strVal val="visible"/>
                                      </p:to>
                                    </p:set>
                                    <p:animEffect transition="in" filter="wipe(left)">
                                      <p:cBhvr>
                                        <p:cTn id="27" dur="500"/>
                                        <p:tgtEl>
                                          <p:spTgt spid="139"/>
                                        </p:tgtEl>
                                      </p:cBhvr>
                                    </p:animEffect>
                                  </p:childTnLst>
                                </p:cTn>
                              </p:par>
                              <p:par>
                                <p:cTn id="28" presetID="22" presetClass="entr" presetSubtype="8" fill="hold" nodeType="withEffect">
                                  <p:stCondLst>
                                    <p:cond delay="0"/>
                                  </p:stCondLst>
                                  <p:childTnLst>
                                    <p:set>
                                      <p:cBhvr>
                                        <p:cTn id="29" dur="1" fill="hold">
                                          <p:stCondLst>
                                            <p:cond delay="0"/>
                                          </p:stCondLst>
                                        </p:cTn>
                                        <p:tgtEl>
                                          <p:spTgt spid="149"/>
                                        </p:tgtEl>
                                        <p:attrNameLst>
                                          <p:attrName>style.visibility</p:attrName>
                                        </p:attrNameLst>
                                      </p:cBhvr>
                                      <p:to>
                                        <p:strVal val="visible"/>
                                      </p:to>
                                    </p:set>
                                    <p:animEffect transition="in" filter="wipe(left)">
                                      <p:cBhvr>
                                        <p:cTn id="30" dur="500"/>
                                        <p:tgtEl>
                                          <p:spTgt spid="14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96"/>
                                        </p:tgtEl>
                                        <p:attrNameLst>
                                          <p:attrName>style.visibility</p:attrName>
                                        </p:attrNameLst>
                                      </p:cBhvr>
                                      <p:to>
                                        <p:strVal val="visible"/>
                                      </p:to>
                                    </p:set>
                                    <p:animEffect transition="in" filter="wipe(down)">
                                      <p:cBhvr>
                                        <p:cTn id="33" dur="500"/>
                                        <p:tgtEl>
                                          <p:spTgt spid="96"/>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94"/>
                                        </p:tgtEl>
                                        <p:attrNameLst>
                                          <p:attrName>style.visibility</p:attrName>
                                        </p:attrNameLst>
                                      </p:cBhvr>
                                      <p:to>
                                        <p:strVal val="visible"/>
                                      </p:to>
                                    </p:set>
                                    <p:animEffect transition="in" filter="wipe(down)">
                                      <p:cBhvr>
                                        <p:cTn id="36" dur="500"/>
                                        <p:tgtEl>
                                          <p:spTgt spid="9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95"/>
                                        </p:tgtEl>
                                        <p:attrNameLst>
                                          <p:attrName>style.visibility</p:attrName>
                                        </p:attrNameLst>
                                      </p:cBhvr>
                                      <p:to>
                                        <p:strVal val="visible"/>
                                      </p:to>
                                    </p:set>
                                    <p:animEffect transition="in" filter="wipe(down)">
                                      <p:cBhvr>
                                        <p:cTn id="39" dur="500"/>
                                        <p:tgtEl>
                                          <p:spTgt spid="95"/>
                                        </p:tgtEl>
                                      </p:cBhvr>
                                    </p:animEffect>
                                  </p:childTnLst>
                                </p:cTn>
                              </p:par>
                              <p:par>
                                <p:cTn id="40" presetID="22" presetClass="exit" presetSubtype="8" fill="hold" grpId="0" nodeType="withEffect">
                                  <p:stCondLst>
                                    <p:cond delay="0"/>
                                  </p:stCondLst>
                                  <p:childTnLst>
                                    <p:animEffect transition="out" filter="wipe(left)">
                                      <p:cBhvr>
                                        <p:cTn id="41" dur="500"/>
                                        <p:tgtEl>
                                          <p:spTgt spid="157"/>
                                        </p:tgtEl>
                                      </p:cBhvr>
                                    </p:animEffect>
                                    <p:set>
                                      <p:cBhvr>
                                        <p:cTn id="42" dur="1" fill="hold">
                                          <p:stCondLst>
                                            <p:cond delay="499"/>
                                          </p:stCondLst>
                                        </p:cTn>
                                        <p:tgtEl>
                                          <p:spTgt spid="15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par>
                                <p:cTn id="47" presetID="22" presetClass="exit" presetSubtype="8" fill="hold" grpId="0" nodeType="withEffect">
                                  <p:stCondLst>
                                    <p:cond delay="0"/>
                                  </p:stCondLst>
                                  <p:childTnLst>
                                    <p:animEffect transition="out" filter="wipe(left)">
                                      <p:cBhvr>
                                        <p:cTn id="48" dur="500"/>
                                        <p:tgtEl>
                                          <p:spTgt spid="158"/>
                                        </p:tgtEl>
                                      </p:cBhvr>
                                    </p:animEffect>
                                    <p:set>
                                      <p:cBhvr>
                                        <p:cTn id="49" dur="1" fill="hold">
                                          <p:stCondLst>
                                            <p:cond delay="499"/>
                                          </p:stCondLst>
                                        </p:cTn>
                                        <p:tgtEl>
                                          <p:spTgt spid="15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90"/>
                                        </p:tgtEl>
                                        <p:attrNameLst>
                                          <p:attrName>style.visibility</p:attrName>
                                        </p:attrNameLst>
                                      </p:cBhvr>
                                      <p:to>
                                        <p:strVal val="visible"/>
                                      </p:to>
                                    </p:set>
                                  </p:childTnLst>
                                </p:cTn>
                              </p:par>
                              <p:par>
                                <p:cTn id="54" presetID="22" presetClass="exit" presetSubtype="1" fill="hold" grpId="1" nodeType="withEffect">
                                  <p:stCondLst>
                                    <p:cond delay="0"/>
                                  </p:stCondLst>
                                  <p:childTnLst>
                                    <p:animEffect transition="out" filter="wipe(up)">
                                      <p:cBhvr>
                                        <p:cTn id="55" dur="500"/>
                                        <p:tgtEl>
                                          <p:spTgt spid="95"/>
                                        </p:tgtEl>
                                      </p:cBhvr>
                                    </p:animEffect>
                                    <p:set>
                                      <p:cBhvr>
                                        <p:cTn id="56" dur="1" fill="hold">
                                          <p:stCondLst>
                                            <p:cond delay="499"/>
                                          </p:stCondLst>
                                        </p:cTn>
                                        <p:tgtEl>
                                          <p:spTgt spid="95"/>
                                        </p:tgtEl>
                                        <p:attrNameLst>
                                          <p:attrName>style.visibility</p:attrName>
                                        </p:attrNameLst>
                                      </p:cBhvr>
                                      <p:to>
                                        <p:strVal val="hidden"/>
                                      </p:to>
                                    </p:set>
                                  </p:childTnLst>
                                </p:cTn>
                              </p:par>
                              <p:par>
                                <p:cTn id="57" presetID="22" presetClass="exit" presetSubtype="1" fill="hold" grpId="1" nodeType="withEffect">
                                  <p:stCondLst>
                                    <p:cond delay="0"/>
                                  </p:stCondLst>
                                  <p:childTnLst>
                                    <p:animEffect transition="out" filter="wipe(up)">
                                      <p:cBhvr>
                                        <p:cTn id="58" dur="500"/>
                                        <p:tgtEl>
                                          <p:spTgt spid="94"/>
                                        </p:tgtEl>
                                      </p:cBhvr>
                                    </p:animEffect>
                                    <p:set>
                                      <p:cBhvr>
                                        <p:cTn id="59" dur="1" fill="hold">
                                          <p:stCondLst>
                                            <p:cond delay="499"/>
                                          </p:stCondLst>
                                        </p:cTn>
                                        <p:tgtEl>
                                          <p:spTgt spid="94"/>
                                        </p:tgtEl>
                                        <p:attrNameLst>
                                          <p:attrName>style.visibility</p:attrName>
                                        </p:attrNameLst>
                                      </p:cBhvr>
                                      <p:to>
                                        <p:strVal val="hidden"/>
                                      </p:to>
                                    </p:set>
                                  </p:childTnLst>
                                </p:cTn>
                              </p:par>
                              <p:par>
                                <p:cTn id="60" presetID="22" presetClass="exit" presetSubtype="1" fill="hold" grpId="1" nodeType="withEffect">
                                  <p:stCondLst>
                                    <p:cond delay="0"/>
                                  </p:stCondLst>
                                  <p:childTnLst>
                                    <p:animEffect transition="out" filter="wipe(up)">
                                      <p:cBhvr>
                                        <p:cTn id="61" dur="500"/>
                                        <p:tgtEl>
                                          <p:spTgt spid="96"/>
                                        </p:tgtEl>
                                      </p:cBhvr>
                                    </p:animEffect>
                                    <p:set>
                                      <p:cBhvr>
                                        <p:cTn id="62" dur="1" fill="hold">
                                          <p:stCondLst>
                                            <p:cond delay="499"/>
                                          </p:stCondLst>
                                        </p:cTn>
                                        <p:tgtEl>
                                          <p:spTgt spid="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88" grpId="0"/>
      <p:bldP spid="89" grpId="0"/>
      <p:bldP spid="90" grpId="0"/>
      <p:bldP spid="94" grpId="0" animBg="1"/>
      <p:bldP spid="94" grpId="1" animBg="1"/>
      <p:bldP spid="95" grpId="0" animBg="1"/>
      <p:bldP spid="95" grpId="1" animBg="1"/>
      <p:bldP spid="96" grpId="0" animBg="1"/>
      <p:bldP spid="96" grpId="1" animBg="1"/>
      <p:bldP spid="156" grpId="0" animBg="1"/>
      <p:bldP spid="157" grpId="0" animBg="1"/>
      <p:bldP spid="158" grpId="0" animBg="1"/>
      <p:bldGraphic spid="160" grpId="0">
        <p:bldAsOne/>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4194" name="Rectangle 2"/>
          <p:cNvSpPr>
            <a:spLocks noGrp="1" noChangeArrowheads="1"/>
          </p:cNvSpPr>
          <p:nvPr>
            <p:ph type="title"/>
          </p:nvPr>
        </p:nvSpPr>
        <p:spPr>
          <a:xfrm>
            <a:off x="241430" y="680950"/>
            <a:ext cx="8208875" cy="560153"/>
          </a:xfrm>
        </p:spPr>
        <p:txBody>
          <a:bodyPr/>
          <a:lstStyle/>
          <a:p>
            <a:pPr eaLnBrk="1" hangingPunct="1">
              <a:defRPr/>
            </a:pPr>
            <a:r>
              <a:rPr lang="en-US" sz="3200" dirty="0" smtClean="0"/>
              <a:t>IPv6-4 Application Delivery (SLB) </a:t>
            </a:r>
            <a:endParaRPr lang="en-US" dirty="0" smtClean="0"/>
          </a:p>
        </p:txBody>
      </p:sp>
      <p:sp>
        <p:nvSpPr>
          <p:cNvPr id="23" name="Content Placeholder 22"/>
          <p:cNvSpPr>
            <a:spLocks noGrp="1"/>
          </p:cNvSpPr>
          <p:nvPr>
            <p:ph idx="1"/>
          </p:nvPr>
        </p:nvSpPr>
        <p:spPr>
          <a:xfrm>
            <a:off x="295084" y="1727768"/>
            <a:ext cx="5258224" cy="4058034"/>
          </a:xfrm>
        </p:spPr>
        <p:txBody>
          <a:bodyPr/>
          <a:lstStyle/>
          <a:p>
            <a:r>
              <a:rPr lang="en-US" dirty="0" smtClean="0"/>
              <a:t>Brocade ADX offers translation service for IPv4 applications </a:t>
            </a:r>
          </a:p>
          <a:p>
            <a:pPr lvl="1"/>
            <a:r>
              <a:rPr lang="en-US" sz="2000" dirty="0" smtClean="0">
                <a:solidFill>
                  <a:schemeClr val="bg2"/>
                </a:solidFill>
              </a:rPr>
              <a:t>IPv6 VIP </a:t>
            </a:r>
            <a:r>
              <a:rPr lang="en-US" sz="2000" dirty="0" smtClean="0">
                <a:solidFill>
                  <a:schemeClr val="bg2"/>
                </a:solidFill>
                <a:sym typeface="Wingdings" pitchFamily="2" charset="2"/>
              </a:rPr>
              <a:t> IPv4 App Servers (v664)</a:t>
            </a:r>
          </a:p>
          <a:p>
            <a:pPr lvl="1"/>
            <a:r>
              <a:rPr lang="en-US" sz="2000" dirty="0" smtClean="0"/>
              <a:t>IPv6 VIP </a:t>
            </a:r>
            <a:r>
              <a:rPr lang="en-US" sz="2000" dirty="0" smtClean="0">
                <a:sym typeface="Wingdings" pitchFamily="2" charset="2"/>
              </a:rPr>
              <a:t> IPv6 App Servers (v666)</a:t>
            </a:r>
          </a:p>
          <a:p>
            <a:pPr lvl="1"/>
            <a:r>
              <a:rPr lang="en-US" sz="2000" dirty="0" smtClean="0"/>
              <a:t>IPv6 VIP </a:t>
            </a:r>
            <a:r>
              <a:rPr lang="en-US" sz="2000" dirty="0" smtClean="0">
                <a:sym typeface="Wingdings" pitchFamily="2" charset="2"/>
              </a:rPr>
              <a:t> IPv4 + IPv6 Servers (v664+6)</a:t>
            </a:r>
          </a:p>
          <a:p>
            <a:r>
              <a:rPr lang="en-US" dirty="0" smtClean="0"/>
              <a:t>Additional capabilities for IPv6 </a:t>
            </a:r>
          </a:p>
          <a:p>
            <a:pPr lvl="1"/>
            <a:r>
              <a:rPr lang="en-US" sz="2000" dirty="0" smtClean="0"/>
              <a:t>DoS attack (SYN attack) prevention</a:t>
            </a:r>
          </a:p>
          <a:p>
            <a:pPr lvl="1"/>
            <a:r>
              <a:rPr lang="en-US" sz="2000" dirty="0" smtClean="0"/>
              <a:t>Preservation of source IPv6 address</a:t>
            </a:r>
          </a:p>
          <a:p>
            <a:pPr lvl="2"/>
            <a:r>
              <a:rPr lang="en-US" dirty="0" smtClean="0"/>
              <a:t>Insert client IP into HTTP header</a:t>
            </a:r>
          </a:p>
          <a:p>
            <a:pPr lvl="1"/>
            <a:r>
              <a:rPr lang="en-US" sz="2000" dirty="0" smtClean="0"/>
              <a:t>Application-aware switching</a:t>
            </a:r>
          </a:p>
        </p:txBody>
      </p:sp>
      <p:sp>
        <p:nvSpPr>
          <p:cNvPr id="150" name="Text Placeholder 3"/>
          <p:cNvSpPr>
            <a:spLocks noGrp="1"/>
          </p:cNvSpPr>
          <p:nvPr>
            <p:ph type="body" idx="10"/>
          </p:nvPr>
        </p:nvSpPr>
        <p:spPr>
          <a:xfrm>
            <a:off x="240282" y="1138398"/>
            <a:ext cx="8206105" cy="384721"/>
          </a:xfrm>
        </p:spPr>
        <p:txBody>
          <a:bodyPr/>
          <a:lstStyle/>
          <a:p>
            <a:r>
              <a:rPr lang="en-US" dirty="0" smtClean="0"/>
              <a:t>Quickly enable IPv6 web presence for your IPv4 applications</a:t>
            </a:r>
            <a:endParaRPr lang="en-US" dirty="0"/>
          </a:p>
        </p:txBody>
      </p:sp>
      <p:sp>
        <p:nvSpPr>
          <p:cNvPr id="148" name="Footer Placeholder 147"/>
          <p:cNvSpPr>
            <a:spLocks noGrp="1"/>
          </p:cNvSpPr>
          <p:nvPr>
            <p:ph type="ftr" sz="quarter" idx="3"/>
          </p:nvPr>
        </p:nvSpPr>
        <p:spPr/>
        <p:txBody>
          <a:bodyPr/>
          <a:lstStyle/>
          <a:p>
            <a:r>
              <a:rPr lang="en-US" smtClean="0"/>
              <a:t>© 2011 Brocade Communications Systems, Inc. - COMPANY PROPRIETARY INFORMATION</a:t>
            </a:r>
            <a:endParaRPr lang="en-US" dirty="0"/>
          </a:p>
        </p:txBody>
      </p:sp>
      <p:sp>
        <p:nvSpPr>
          <p:cNvPr id="147" name="Slide Number Placeholder 146"/>
          <p:cNvSpPr>
            <a:spLocks noGrp="1"/>
          </p:cNvSpPr>
          <p:nvPr>
            <p:ph type="sldNum" sz="quarter" idx="4"/>
          </p:nvPr>
        </p:nvSpPr>
        <p:spPr/>
        <p:txBody>
          <a:bodyPr/>
          <a:lstStyle/>
          <a:p>
            <a:fld id="{7BCC8D0D-EAEC-449D-9161-023DFF90F2E2}" type="slidenum">
              <a:rPr lang="en-US" smtClean="0"/>
              <a:pPr/>
              <a:t>66</a:t>
            </a:fld>
            <a:endParaRPr lang="en-US" dirty="0"/>
          </a:p>
        </p:txBody>
      </p:sp>
      <p:grpSp>
        <p:nvGrpSpPr>
          <p:cNvPr id="2" name="Group 148"/>
          <p:cNvGrpSpPr/>
          <p:nvPr/>
        </p:nvGrpSpPr>
        <p:grpSpPr>
          <a:xfrm>
            <a:off x="5720316" y="1690577"/>
            <a:ext cx="3014519" cy="4561367"/>
            <a:chOff x="5369849" y="1496920"/>
            <a:chExt cx="3248024" cy="4962383"/>
          </a:xfrm>
        </p:grpSpPr>
        <p:cxnSp>
          <p:nvCxnSpPr>
            <p:cNvPr id="691" name="Straight Connector 690"/>
            <p:cNvCxnSpPr/>
            <p:nvPr/>
          </p:nvCxnSpPr>
          <p:spPr>
            <a:xfrm rot="16200000" flipH="1">
              <a:off x="7544840" y="5183944"/>
              <a:ext cx="465405" cy="45321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93" name="Text Box 34"/>
            <p:cNvSpPr txBox="1">
              <a:spLocks noChangeArrowheads="1"/>
            </p:cNvSpPr>
            <p:nvPr/>
          </p:nvSpPr>
          <p:spPr bwMode="auto">
            <a:xfrm>
              <a:off x="7383329" y="3353019"/>
              <a:ext cx="1026822" cy="468769"/>
            </a:xfrm>
            <a:prstGeom prst="rect">
              <a:avLst/>
            </a:prstGeom>
            <a:noFill/>
            <a:ln w="9525" algn="ctr">
              <a:noFill/>
              <a:miter lim="800000"/>
              <a:headEnd/>
              <a:tailEnd/>
            </a:ln>
          </p:spPr>
          <p:txBody>
            <a:bodyPr wrap="square" lIns="0" tIns="0" rIns="0" bIns="0" anchor="ctr" anchorCtr="1">
              <a:spAutoFit/>
            </a:bodyPr>
            <a:lstStyle/>
            <a:p>
              <a:pPr indent="-284163" algn="ctr">
                <a:spcBef>
                  <a:spcPts val="300"/>
                </a:spcBef>
                <a:buClr>
                  <a:srgbClr val="000085"/>
                </a:buClr>
                <a:buSzPct val="80000"/>
                <a:buFont typeface="Wingdings" pitchFamily="2" charset="2"/>
                <a:buNone/>
              </a:pPr>
              <a:r>
                <a:rPr lang="en-US" sz="1400" dirty="0" smtClean="0">
                  <a:ea typeface="굴림" charset="-127"/>
                </a:rPr>
                <a:t>Brocade ADX </a:t>
              </a:r>
              <a:endParaRPr lang="en-US" sz="1400" dirty="0">
                <a:ea typeface="굴림" charset="-127"/>
              </a:endParaRPr>
            </a:p>
          </p:txBody>
        </p:sp>
        <p:sp>
          <p:nvSpPr>
            <p:cNvPr id="694" name="Text Box 39"/>
            <p:cNvSpPr txBox="1">
              <a:spLocks noChangeArrowheads="1"/>
            </p:cNvSpPr>
            <p:nvPr/>
          </p:nvSpPr>
          <p:spPr bwMode="auto">
            <a:xfrm>
              <a:off x="5369849" y="1496920"/>
              <a:ext cx="1652338" cy="307777"/>
            </a:xfrm>
            <a:prstGeom prst="rect">
              <a:avLst/>
            </a:prstGeom>
            <a:noFill/>
            <a:ln w="9525" algn="ctr">
              <a:noFill/>
              <a:miter lim="800000"/>
              <a:headEnd/>
              <a:tailEnd/>
            </a:ln>
          </p:spPr>
          <p:txBody>
            <a:bodyPr wrap="square">
              <a:spAutoFit/>
            </a:bodyPr>
            <a:lstStyle/>
            <a:p>
              <a:pPr indent="-284163" algn="ctr">
                <a:spcBef>
                  <a:spcPts val="300"/>
                </a:spcBef>
                <a:buClr>
                  <a:srgbClr val="000085"/>
                </a:buClr>
                <a:buSzPct val="80000"/>
                <a:buFont typeface="Wingdings" pitchFamily="2" charset="2"/>
                <a:buNone/>
              </a:pPr>
              <a:r>
                <a:rPr lang="en-US" sz="1400" dirty="0" smtClean="0">
                  <a:ea typeface="굴림" charset="-127"/>
                </a:rPr>
                <a:t>IPv6 App Servers</a:t>
              </a:r>
              <a:endParaRPr lang="en-US" sz="1400" dirty="0">
                <a:ea typeface="굴림" charset="-127"/>
              </a:endParaRPr>
            </a:p>
          </p:txBody>
        </p:sp>
        <p:sp>
          <p:nvSpPr>
            <p:cNvPr id="695" name="Text Box 33"/>
            <p:cNvSpPr txBox="1">
              <a:spLocks noChangeArrowheads="1"/>
            </p:cNvSpPr>
            <p:nvPr/>
          </p:nvSpPr>
          <p:spPr bwMode="auto">
            <a:xfrm>
              <a:off x="6473273" y="6151526"/>
              <a:ext cx="1122423" cy="307777"/>
            </a:xfrm>
            <a:prstGeom prst="rect">
              <a:avLst/>
            </a:prstGeom>
            <a:noFill/>
            <a:ln w="9525" algn="ctr">
              <a:noFill/>
              <a:miter lim="800000"/>
              <a:headEnd/>
              <a:tailEnd/>
            </a:ln>
          </p:spPr>
          <p:txBody>
            <a:bodyPr wrap="none">
              <a:spAutoFit/>
            </a:bodyPr>
            <a:lstStyle/>
            <a:p>
              <a:pPr marL="284163" indent="-284163">
                <a:spcBef>
                  <a:spcPct val="20000"/>
                </a:spcBef>
                <a:buClr>
                  <a:srgbClr val="000085"/>
                </a:buClr>
                <a:buSzPct val="80000"/>
                <a:buFont typeface="Wingdings" pitchFamily="2" charset="2"/>
                <a:buNone/>
              </a:pPr>
              <a:r>
                <a:rPr lang="en-US" sz="1400" dirty="0" smtClean="0">
                  <a:ea typeface="굴림" charset="-127"/>
                </a:rPr>
                <a:t>IPv6 Clients </a:t>
              </a:r>
              <a:endParaRPr lang="en-US" sz="1400" dirty="0">
                <a:ea typeface="굴림" charset="-127"/>
              </a:endParaRPr>
            </a:p>
          </p:txBody>
        </p:sp>
        <p:grpSp>
          <p:nvGrpSpPr>
            <p:cNvPr id="3" name="Group 3852"/>
            <p:cNvGrpSpPr>
              <a:grpSpLocks/>
            </p:cNvGrpSpPr>
            <p:nvPr/>
          </p:nvGrpSpPr>
          <p:grpSpPr bwMode="auto">
            <a:xfrm>
              <a:off x="6394296" y="3248537"/>
              <a:ext cx="1099983" cy="974530"/>
              <a:chOff x="2574" y="2726"/>
              <a:chExt cx="738" cy="730"/>
            </a:xfrm>
          </p:grpSpPr>
          <p:sp>
            <p:nvSpPr>
              <p:cNvPr id="757" name="Freeform 3585"/>
              <p:cNvSpPr>
                <a:spLocks/>
              </p:cNvSpPr>
              <p:nvPr/>
            </p:nvSpPr>
            <p:spPr bwMode="auto">
              <a:xfrm>
                <a:off x="2939" y="2985"/>
                <a:ext cx="373" cy="471"/>
              </a:xfrm>
              <a:custGeom>
                <a:avLst/>
                <a:gdLst/>
                <a:ahLst/>
                <a:cxnLst>
                  <a:cxn ang="0">
                    <a:pos x="0" y="264"/>
                  </a:cxn>
                  <a:cxn ang="0">
                    <a:pos x="0" y="471"/>
                  </a:cxn>
                  <a:cxn ang="0">
                    <a:pos x="373" y="206"/>
                  </a:cxn>
                  <a:cxn ang="0">
                    <a:pos x="373" y="0"/>
                  </a:cxn>
                  <a:cxn ang="0">
                    <a:pos x="0" y="264"/>
                  </a:cxn>
                </a:cxnLst>
                <a:rect l="0" t="0" r="r" b="b"/>
                <a:pathLst>
                  <a:path w="373" h="471">
                    <a:moveTo>
                      <a:pt x="0" y="264"/>
                    </a:moveTo>
                    <a:lnTo>
                      <a:pt x="0" y="471"/>
                    </a:lnTo>
                    <a:lnTo>
                      <a:pt x="373" y="206"/>
                    </a:lnTo>
                    <a:lnTo>
                      <a:pt x="373" y="0"/>
                    </a:lnTo>
                    <a:lnTo>
                      <a:pt x="0" y="264"/>
                    </a:lnTo>
                    <a:close/>
                  </a:path>
                </a:pathLst>
              </a:custGeom>
              <a:solidFill>
                <a:srgbClr val="98989B"/>
              </a:solidFill>
              <a:ln w="9525" cap="flat" cmpd="sng">
                <a:noFill/>
                <a:prstDash val="solid"/>
                <a:round/>
                <a:headEnd type="none" w="med" len="med"/>
                <a:tailEnd type="none" w="med" len="med"/>
              </a:ln>
              <a:effectLst/>
            </p:spPr>
            <p:txBody>
              <a:bodyPr/>
              <a:lstStyle/>
              <a:p>
                <a:endParaRPr lang="en-US" dirty="0"/>
              </a:p>
            </p:txBody>
          </p:sp>
          <p:sp>
            <p:nvSpPr>
              <p:cNvPr id="758" name="Freeform 3586"/>
              <p:cNvSpPr>
                <a:spLocks/>
              </p:cNvSpPr>
              <p:nvPr/>
            </p:nvSpPr>
            <p:spPr bwMode="auto">
              <a:xfrm>
                <a:off x="2574" y="2726"/>
                <a:ext cx="738" cy="523"/>
              </a:xfrm>
              <a:custGeom>
                <a:avLst/>
                <a:gdLst/>
                <a:ahLst/>
                <a:cxnLst>
                  <a:cxn ang="0">
                    <a:pos x="0" y="265"/>
                  </a:cxn>
                  <a:cxn ang="0">
                    <a:pos x="365" y="523"/>
                  </a:cxn>
                  <a:cxn ang="0">
                    <a:pos x="738" y="259"/>
                  </a:cxn>
                  <a:cxn ang="0">
                    <a:pos x="373" y="0"/>
                  </a:cxn>
                  <a:cxn ang="0">
                    <a:pos x="0" y="265"/>
                  </a:cxn>
                </a:cxnLst>
                <a:rect l="0" t="0" r="r" b="b"/>
                <a:pathLst>
                  <a:path w="738" h="523">
                    <a:moveTo>
                      <a:pt x="0" y="265"/>
                    </a:moveTo>
                    <a:lnTo>
                      <a:pt x="365" y="523"/>
                    </a:lnTo>
                    <a:lnTo>
                      <a:pt x="738" y="259"/>
                    </a:lnTo>
                    <a:lnTo>
                      <a:pt x="373" y="0"/>
                    </a:lnTo>
                    <a:lnTo>
                      <a:pt x="0" y="265"/>
                    </a:lnTo>
                    <a:close/>
                  </a:path>
                </a:pathLst>
              </a:custGeom>
              <a:solidFill>
                <a:srgbClr val="B2B2B2"/>
              </a:solidFill>
              <a:ln w="9525" cap="flat" cmpd="sng">
                <a:noFill/>
                <a:prstDash val="solid"/>
                <a:round/>
                <a:headEnd type="none" w="med" len="med"/>
                <a:tailEnd type="none" w="med" len="med"/>
              </a:ln>
              <a:effectLst/>
            </p:spPr>
            <p:txBody>
              <a:bodyPr/>
              <a:lstStyle/>
              <a:p>
                <a:endParaRPr lang="en-US" dirty="0"/>
              </a:p>
            </p:txBody>
          </p:sp>
          <p:sp>
            <p:nvSpPr>
              <p:cNvPr id="759" name="Freeform 3587"/>
              <p:cNvSpPr>
                <a:spLocks/>
              </p:cNvSpPr>
              <p:nvPr/>
            </p:nvSpPr>
            <p:spPr bwMode="auto">
              <a:xfrm>
                <a:off x="2574" y="2991"/>
                <a:ext cx="365" cy="465"/>
              </a:xfrm>
              <a:custGeom>
                <a:avLst/>
                <a:gdLst/>
                <a:ahLst/>
                <a:cxnLst>
                  <a:cxn ang="0">
                    <a:pos x="365" y="465"/>
                  </a:cxn>
                  <a:cxn ang="0">
                    <a:pos x="0" y="206"/>
                  </a:cxn>
                  <a:cxn ang="0">
                    <a:pos x="0" y="0"/>
                  </a:cxn>
                  <a:cxn ang="0">
                    <a:pos x="365" y="258"/>
                  </a:cxn>
                  <a:cxn ang="0">
                    <a:pos x="365" y="465"/>
                  </a:cxn>
                </a:cxnLst>
                <a:rect l="0" t="0" r="r" b="b"/>
                <a:pathLst>
                  <a:path w="365" h="465">
                    <a:moveTo>
                      <a:pt x="365" y="465"/>
                    </a:moveTo>
                    <a:lnTo>
                      <a:pt x="0" y="206"/>
                    </a:lnTo>
                    <a:lnTo>
                      <a:pt x="0" y="0"/>
                    </a:lnTo>
                    <a:lnTo>
                      <a:pt x="365" y="258"/>
                    </a:lnTo>
                    <a:lnTo>
                      <a:pt x="365" y="465"/>
                    </a:lnTo>
                    <a:close/>
                  </a:path>
                </a:pathLst>
              </a:custGeom>
              <a:solidFill>
                <a:srgbClr val="717073"/>
              </a:solidFill>
              <a:ln w="9525" cap="flat" cmpd="sng">
                <a:noFill/>
                <a:prstDash val="solid"/>
                <a:round/>
                <a:headEnd type="none" w="med" len="med"/>
                <a:tailEnd type="none" w="med" len="med"/>
              </a:ln>
              <a:effectLst/>
            </p:spPr>
            <p:txBody>
              <a:bodyPr/>
              <a:lstStyle/>
              <a:p>
                <a:endParaRPr lang="en-US" dirty="0"/>
              </a:p>
            </p:txBody>
          </p:sp>
          <p:sp>
            <p:nvSpPr>
              <p:cNvPr id="760" name="Freeform 3588"/>
              <p:cNvSpPr>
                <a:spLocks/>
              </p:cNvSpPr>
              <p:nvPr/>
            </p:nvSpPr>
            <p:spPr bwMode="auto">
              <a:xfrm>
                <a:off x="2671" y="3223"/>
                <a:ext cx="153" cy="141"/>
              </a:xfrm>
              <a:custGeom>
                <a:avLst/>
                <a:gdLst/>
                <a:ahLst/>
                <a:cxnLst>
                  <a:cxn ang="0">
                    <a:pos x="153" y="141"/>
                  </a:cxn>
                  <a:cxn ang="0">
                    <a:pos x="153" y="109"/>
                  </a:cxn>
                  <a:cxn ang="0">
                    <a:pos x="0" y="0"/>
                  </a:cxn>
                  <a:cxn ang="0">
                    <a:pos x="0" y="33"/>
                  </a:cxn>
                  <a:cxn ang="0">
                    <a:pos x="153" y="141"/>
                  </a:cxn>
                </a:cxnLst>
                <a:rect l="0" t="0" r="r" b="b"/>
                <a:pathLst>
                  <a:path w="153" h="141">
                    <a:moveTo>
                      <a:pt x="153" y="141"/>
                    </a:moveTo>
                    <a:lnTo>
                      <a:pt x="153" y="109"/>
                    </a:lnTo>
                    <a:lnTo>
                      <a:pt x="0" y="0"/>
                    </a:lnTo>
                    <a:lnTo>
                      <a:pt x="0" y="33"/>
                    </a:lnTo>
                    <a:lnTo>
                      <a:pt x="153" y="141"/>
                    </a:lnTo>
                    <a:close/>
                  </a:path>
                </a:pathLst>
              </a:custGeom>
              <a:solidFill>
                <a:srgbClr val="98989B"/>
              </a:solidFill>
              <a:ln w="9525">
                <a:noFill/>
                <a:round/>
                <a:headEnd/>
                <a:tailEnd/>
              </a:ln>
            </p:spPr>
            <p:txBody>
              <a:bodyPr/>
              <a:lstStyle/>
              <a:p>
                <a:endParaRPr lang="en-US" dirty="0"/>
              </a:p>
            </p:txBody>
          </p:sp>
          <p:sp>
            <p:nvSpPr>
              <p:cNvPr id="761" name="Freeform 3589"/>
              <p:cNvSpPr>
                <a:spLocks/>
              </p:cNvSpPr>
              <p:nvPr/>
            </p:nvSpPr>
            <p:spPr bwMode="auto">
              <a:xfrm>
                <a:off x="2710" y="3256"/>
                <a:ext cx="27" cy="41"/>
              </a:xfrm>
              <a:custGeom>
                <a:avLst/>
                <a:gdLst/>
                <a:ahLst/>
                <a:cxnLst>
                  <a:cxn ang="0">
                    <a:pos x="27" y="41"/>
                  </a:cxn>
                  <a:cxn ang="0">
                    <a:pos x="27" y="19"/>
                  </a:cxn>
                  <a:cxn ang="0">
                    <a:pos x="0" y="0"/>
                  </a:cxn>
                  <a:cxn ang="0">
                    <a:pos x="0" y="22"/>
                  </a:cxn>
                  <a:cxn ang="0">
                    <a:pos x="27" y="41"/>
                  </a:cxn>
                </a:cxnLst>
                <a:rect l="0" t="0" r="r" b="b"/>
                <a:pathLst>
                  <a:path w="27" h="41">
                    <a:moveTo>
                      <a:pt x="27" y="41"/>
                    </a:moveTo>
                    <a:lnTo>
                      <a:pt x="27" y="19"/>
                    </a:lnTo>
                    <a:lnTo>
                      <a:pt x="0" y="0"/>
                    </a:lnTo>
                    <a:lnTo>
                      <a:pt x="0" y="22"/>
                    </a:lnTo>
                    <a:lnTo>
                      <a:pt x="27" y="41"/>
                    </a:lnTo>
                    <a:close/>
                  </a:path>
                </a:pathLst>
              </a:custGeom>
              <a:solidFill>
                <a:srgbClr val="C2C2C4"/>
              </a:solidFill>
              <a:ln w="9525">
                <a:noFill/>
                <a:round/>
                <a:headEnd/>
                <a:tailEnd/>
              </a:ln>
            </p:spPr>
            <p:txBody>
              <a:bodyPr/>
              <a:lstStyle/>
              <a:p>
                <a:endParaRPr lang="en-US" dirty="0"/>
              </a:p>
            </p:txBody>
          </p:sp>
          <p:sp>
            <p:nvSpPr>
              <p:cNvPr id="762" name="Freeform 3590"/>
              <p:cNvSpPr>
                <a:spLocks/>
              </p:cNvSpPr>
              <p:nvPr/>
            </p:nvSpPr>
            <p:spPr bwMode="auto">
              <a:xfrm>
                <a:off x="2727" y="3273"/>
                <a:ext cx="5" cy="7"/>
              </a:xfrm>
              <a:custGeom>
                <a:avLst/>
                <a:gdLst/>
                <a:ahLst/>
                <a:cxnLst>
                  <a:cxn ang="0">
                    <a:pos x="5" y="7"/>
                  </a:cxn>
                  <a:cxn ang="0">
                    <a:pos x="5" y="4"/>
                  </a:cxn>
                  <a:cxn ang="0">
                    <a:pos x="0" y="0"/>
                  </a:cxn>
                  <a:cxn ang="0">
                    <a:pos x="0" y="3"/>
                  </a:cxn>
                  <a:cxn ang="0">
                    <a:pos x="5" y="7"/>
                  </a:cxn>
                </a:cxnLst>
                <a:rect l="0" t="0" r="r" b="b"/>
                <a:pathLst>
                  <a:path w="5" h="7">
                    <a:moveTo>
                      <a:pt x="5" y="7"/>
                    </a:moveTo>
                    <a:lnTo>
                      <a:pt x="5" y="4"/>
                    </a:lnTo>
                    <a:lnTo>
                      <a:pt x="0" y="0"/>
                    </a:lnTo>
                    <a:lnTo>
                      <a:pt x="0" y="3"/>
                    </a:lnTo>
                    <a:lnTo>
                      <a:pt x="5" y="7"/>
                    </a:lnTo>
                    <a:close/>
                  </a:path>
                </a:pathLst>
              </a:custGeom>
              <a:solidFill>
                <a:srgbClr val="98989B"/>
              </a:solidFill>
              <a:ln w="9525">
                <a:noFill/>
                <a:round/>
                <a:headEnd/>
                <a:tailEnd/>
              </a:ln>
            </p:spPr>
            <p:txBody>
              <a:bodyPr/>
              <a:lstStyle/>
              <a:p>
                <a:endParaRPr lang="en-US" dirty="0"/>
              </a:p>
            </p:txBody>
          </p:sp>
          <p:sp>
            <p:nvSpPr>
              <p:cNvPr id="763" name="Freeform 3591"/>
              <p:cNvSpPr>
                <a:spLocks/>
              </p:cNvSpPr>
              <p:nvPr/>
            </p:nvSpPr>
            <p:spPr bwMode="auto">
              <a:xfrm>
                <a:off x="2715" y="3266"/>
                <a:ext cx="6" cy="6"/>
              </a:xfrm>
              <a:custGeom>
                <a:avLst/>
                <a:gdLst/>
                <a:ahLst/>
                <a:cxnLst>
                  <a:cxn ang="0">
                    <a:pos x="6" y="6"/>
                  </a:cxn>
                  <a:cxn ang="0">
                    <a:pos x="6" y="4"/>
                  </a:cxn>
                  <a:cxn ang="0">
                    <a:pos x="0" y="0"/>
                  </a:cxn>
                  <a:cxn ang="0">
                    <a:pos x="0" y="2"/>
                  </a:cxn>
                  <a:cxn ang="0">
                    <a:pos x="6" y="6"/>
                  </a:cxn>
                </a:cxnLst>
                <a:rect l="0" t="0" r="r" b="b"/>
                <a:pathLst>
                  <a:path w="6" h="6">
                    <a:moveTo>
                      <a:pt x="6" y="6"/>
                    </a:moveTo>
                    <a:lnTo>
                      <a:pt x="6" y="4"/>
                    </a:lnTo>
                    <a:lnTo>
                      <a:pt x="0" y="0"/>
                    </a:lnTo>
                    <a:lnTo>
                      <a:pt x="0" y="2"/>
                    </a:lnTo>
                    <a:lnTo>
                      <a:pt x="6" y="6"/>
                    </a:lnTo>
                    <a:close/>
                  </a:path>
                </a:pathLst>
              </a:custGeom>
              <a:solidFill>
                <a:srgbClr val="98989B"/>
              </a:solidFill>
              <a:ln w="9525">
                <a:noFill/>
                <a:round/>
                <a:headEnd/>
                <a:tailEnd/>
              </a:ln>
            </p:spPr>
            <p:txBody>
              <a:bodyPr/>
              <a:lstStyle/>
              <a:p>
                <a:endParaRPr lang="en-US" dirty="0"/>
              </a:p>
            </p:txBody>
          </p:sp>
          <p:sp>
            <p:nvSpPr>
              <p:cNvPr id="764" name="Freeform 3592"/>
              <p:cNvSpPr>
                <a:spLocks/>
              </p:cNvSpPr>
              <p:nvPr/>
            </p:nvSpPr>
            <p:spPr bwMode="auto">
              <a:xfrm>
                <a:off x="2720" y="3277"/>
                <a:ext cx="6" cy="7"/>
              </a:xfrm>
              <a:custGeom>
                <a:avLst/>
                <a:gdLst/>
                <a:ahLst/>
                <a:cxnLst>
                  <a:cxn ang="0">
                    <a:pos x="6" y="7"/>
                  </a:cxn>
                  <a:cxn ang="0">
                    <a:pos x="6" y="4"/>
                  </a:cxn>
                  <a:cxn ang="0">
                    <a:pos x="0" y="0"/>
                  </a:cxn>
                  <a:cxn ang="0">
                    <a:pos x="0" y="2"/>
                  </a:cxn>
                  <a:cxn ang="0">
                    <a:pos x="6" y="7"/>
                  </a:cxn>
                </a:cxnLst>
                <a:rect l="0" t="0" r="r" b="b"/>
                <a:pathLst>
                  <a:path w="6" h="7">
                    <a:moveTo>
                      <a:pt x="6" y="7"/>
                    </a:moveTo>
                    <a:lnTo>
                      <a:pt x="6" y="4"/>
                    </a:lnTo>
                    <a:lnTo>
                      <a:pt x="0" y="0"/>
                    </a:lnTo>
                    <a:lnTo>
                      <a:pt x="0" y="2"/>
                    </a:lnTo>
                    <a:lnTo>
                      <a:pt x="6" y="7"/>
                    </a:lnTo>
                    <a:close/>
                  </a:path>
                </a:pathLst>
              </a:custGeom>
              <a:solidFill>
                <a:srgbClr val="98989B"/>
              </a:solidFill>
              <a:ln w="9525">
                <a:noFill/>
                <a:round/>
                <a:headEnd/>
                <a:tailEnd/>
              </a:ln>
            </p:spPr>
            <p:txBody>
              <a:bodyPr/>
              <a:lstStyle/>
              <a:p>
                <a:endParaRPr lang="en-US" dirty="0"/>
              </a:p>
            </p:txBody>
          </p:sp>
          <p:sp>
            <p:nvSpPr>
              <p:cNvPr id="765" name="Freeform 3593"/>
              <p:cNvSpPr>
                <a:spLocks/>
              </p:cNvSpPr>
              <p:nvPr/>
            </p:nvSpPr>
            <p:spPr bwMode="auto">
              <a:xfrm>
                <a:off x="2757" y="3290"/>
                <a:ext cx="27" cy="41"/>
              </a:xfrm>
              <a:custGeom>
                <a:avLst/>
                <a:gdLst/>
                <a:ahLst/>
                <a:cxnLst>
                  <a:cxn ang="0">
                    <a:pos x="27" y="41"/>
                  </a:cxn>
                  <a:cxn ang="0">
                    <a:pos x="27" y="19"/>
                  </a:cxn>
                  <a:cxn ang="0">
                    <a:pos x="0" y="0"/>
                  </a:cxn>
                  <a:cxn ang="0">
                    <a:pos x="0" y="21"/>
                  </a:cxn>
                  <a:cxn ang="0">
                    <a:pos x="27" y="41"/>
                  </a:cxn>
                </a:cxnLst>
                <a:rect l="0" t="0" r="r" b="b"/>
                <a:pathLst>
                  <a:path w="27" h="41">
                    <a:moveTo>
                      <a:pt x="27" y="41"/>
                    </a:moveTo>
                    <a:lnTo>
                      <a:pt x="27" y="19"/>
                    </a:lnTo>
                    <a:lnTo>
                      <a:pt x="0" y="0"/>
                    </a:lnTo>
                    <a:lnTo>
                      <a:pt x="0" y="21"/>
                    </a:lnTo>
                    <a:lnTo>
                      <a:pt x="27" y="41"/>
                    </a:lnTo>
                    <a:close/>
                  </a:path>
                </a:pathLst>
              </a:custGeom>
              <a:solidFill>
                <a:srgbClr val="C2C2C4"/>
              </a:solidFill>
              <a:ln w="9525">
                <a:noFill/>
                <a:round/>
                <a:headEnd/>
                <a:tailEnd/>
              </a:ln>
            </p:spPr>
            <p:txBody>
              <a:bodyPr/>
              <a:lstStyle/>
              <a:p>
                <a:endParaRPr lang="en-US" dirty="0"/>
              </a:p>
            </p:txBody>
          </p:sp>
          <p:sp>
            <p:nvSpPr>
              <p:cNvPr id="766" name="Freeform 3594"/>
              <p:cNvSpPr>
                <a:spLocks/>
              </p:cNvSpPr>
              <p:nvPr/>
            </p:nvSpPr>
            <p:spPr bwMode="auto">
              <a:xfrm>
                <a:off x="2773" y="3307"/>
                <a:ext cx="6" cy="7"/>
              </a:xfrm>
              <a:custGeom>
                <a:avLst/>
                <a:gdLst/>
                <a:ahLst/>
                <a:cxnLst>
                  <a:cxn ang="0">
                    <a:pos x="6" y="7"/>
                  </a:cxn>
                  <a:cxn ang="0">
                    <a:pos x="6" y="4"/>
                  </a:cxn>
                  <a:cxn ang="0">
                    <a:pos x="0" y="0"/>
                  </a:cxn>
                  <a:cxn ang="0">
                    <a:pos x="0" y="3"/>
                  </a:cxn>
                  <a:cxn ang="0">
                    <a:pos x="6" y="7"/>
                  </a:cxn>
                </a:cxnLst>
                <a:rect l="0" t="0" r="r" b="b"/>
                <a:pathLst>
                  <a:path w="6" h="7">
                    <a:moveTo>
                      <a:pt x="6" y="7"/>
                    </a:moveTo>
                    <a:lnTo>
                      <a:pt x="6" y="4"/>
                    </a:lnTo>
                    <a:lnTo>
                      <a:pt x="0" y="0"/>
                    </a:lnTo>
                    <a:lnTo>
                      <a:pt x="0" y="3"/>
                    </a:lnTo>
                    <a:lnTo>
                      <a:pt x="6" y="7"/>
                    </a:lnTo>
                    <a:close/>
                  </a:path>
                </a:pathLst>
              </a:custGeom>
              <a:solidFill>
                <a:srgbClr val="98989B"/>
              </a:solidFill>
              <a:ln w="9525">
                <a:noFill/>
                <a:round/>
                <a:headEnd/>
                <a:tailEnd/>
              </a:ln>
            </p:spPr>
            <p:txBody>
              <a:bodyPr/>
              <a:lstStyle/>
              <a:p>
                <a:endParaRPr lang="en-US" dirty="0"/>
              </a:p>
            </p:txBody>
          </p:sp>
          <p:sp>
            <p:nvSpPr>
              <p:cNvPr id="767" name="Freeform 3595"/>
              <p:cNvSpPr>
                <a:spLocks/>
              </p:cNvSpPr>
              <p:nvPr/>
            </p:nvSpPr>
            <p:spPr bwMode="auto">
              <a:xfrm>
                <a:off x="2762" y="3299"/>
                <a:ext cx="6" cy="7"/>
              </a:xfrm>
              <a:custGeom>
                <a:avLst/>
                <a:gdLst/>
                <a:ahLst/>
                <a:cxnLst>
                  <a:cxn ang="0">
                    <a:pos x="6" y="7"/>
                  </a:cxn>
                  <a:cxn ang="0">
                    <a:pos x="6" y="4"/>
                  </a:cxn>
                  <a:cxn ang="0">
                    <a:pos x="0" y="0"/>
                  </a:cxn>
                  <a:cxn ang="0">
                    <a:pos x="0" y="3"/>
                  </a:cxn>
                  <a:cxn ang="0">
                    <a:pos x="6" y="7"/>
                  </a:cxn>
                </a:cxnLst>
                <a:rect l="0" t="0" r="r" b="b"/>
                <a:pathLst>
                  <a:path w="6" h="7">
                    <a:moveTo>
                      <a:pt x="6" y="7"/>
                    </a:moveTo>
                    <a:lnTo>
                      <a:pt x="6" y="4"/>
                    </a:lnTo>
                    <a:lnTo>
                      <a:pt x="0" y="0"/>
                    </a:lnTo>
                    <a:lnTo>
                      <a:pt x="0" y="3"/>
                    </a:lnTo>
                    <a:lnTo>
                      <a:pt x="6" y="7"/>
                    </a:lnTo>
                    <a:close/>
                  </a:path>
                </a:pathLst>
              </a:custGeom>
              <a:solidFill>
                <a:srgbClr val="98989B"/>
              </a:solidFill>
              <a:ln w="9525">
                <a:noFill/>
                <a:round/>
                <a:headEnd/>
                <a:tailEnd/>
              </a:ln>
            </p:spPr>
            <p:txBody>
              <a:bodyPr/>
              <a:lstStyle/>
              <a:p>
                <a:endParaRPr lang="en-US" dirty="0"/>
              </a:p>
            </p:txBody>
          </p:sp>
          <p:sp>
            <p:nvSpPr>
              <p:cNvPr id="768" name="Freeform 3596"/>
              <p:cNvSpPr>
                <a:spLocks/>
              </p:cNvSpPr>
              <p:nvPr/>
            </p:nvSpPr>
            <p:spPr bwMode="auto">
              <a:xfrm>
                <a:off x="2766" y="3310"/>
                <a:ext cx="6" cy="7"/>
              </a:xfrm>
              <a:custGeom>
                <a:avLst/>
                <a:gdLst/>
                <a:ahLst/>
                <a:cxnLst>
                  <a:cxn ang="0">
                    <a:pos x="6" y="7"/>
                  </a:cxn>
                  <a:cxn ang="0">
                    <a:pos x="6" y="4"/>
                  </a:cxn>
                  <a:cxn ang="0">
                    <a:pos x="0" y="0"/>
                  </a:cxn>
                  <a:cxn ang="0">
                    <a:pos x="0" y="3"/>
                  </a:cxn>
                  <a:cxn ang="0">
                    <a:pos x="6" y="7"/>
                  </a:cxn>
                </a:cxnLst>
                <a:rect l="0" t="0" r="r" b="b"/>
                <a:pathLst>
                  <a:path w="6" h="7">
                    <a:moveTo>
                      <a:pt x="6" y="7"/>
                    </a:moveTo>
                    <a:lnTo>
                      <a:pt x="6" y="4"/>
                    </a:lnTo>
                    <a:lnTo>
                      <a:pt x="0" y="0"/>
                    </a:lnTo>
                    <a:lnTo>
                      <a:pt x="0" y="3"/>
                    </a:lnTo>
                    <a:lnTo>
                      <a:pt x="6" y="7"/>
                    </a:lnTo>
                    <a:close/>
                  </a:path>
                </a:pathLst>
              </a:custGeom>
              <a:solidFill>
                <a:srgbClr val="98989B"/>
              </a:solidFill>
              <a:ln w="9525">
                <a:noFill/>
                <a:round/>
                <a:headEnd/>
                <a:tailEnd/>
              </a:ln>
            </p:spPr>
            <p:txBody>
              <a:bodyPr/>
              <a:lstStyle/>
              <a:p>
                <a:endParaRPr lang="en-US" dirty="0"/>
              </a:p>
            </p:txBody>
          </p:sp>
          <p:sp>
            <p:nvSpPr>
              <p:cNvPr id="769" name="Freeform 3597"/>
              <p:cNvSpPr>
                <a:spLocks/>
              </p:cNvSpPr>
              <p:nvPr/>
            </p:nvSpPr>
            <p:spPr bwMode="auto">
              <a:xfrm>
                <a:off x="2811" y="3193"/>
                <a:ext cx="114" cy="113"/>
              </a:xfrm>
              <a:custGeom>
                <a:avLst/>
                <a:gdLst/>
                <a:ahLst/>
                <a:cxnLst>
                  <a:cxn ang="0">
                    <a:pos x="114" y="113"/>
                  </a:cxn>
                  <a:cxn ang="0">
                    <a:pos x="114" y="81"/>
                  </a:cxn>
                  <a:cxn ang="0">
                    <a:pos x="0" y="0"/>
                  </a:cxn>
                  <a:cxn ang="0">
                    <a:pos x="0" y="32"/>
                  </a:cxn>
                  <a:cxn ang="0">
                    <a:pos x="114" y="113"/>
                  </a:cxn>
                </a:cxnLst>
                <a:rect l="0" t="0" r="r" b="b"/>
                <a:pathLst>
                  <a:path w="114" h="113">
                    <a:moveTo>
                      <a:pt x="114" y="113"/>
                    </a:moveTo>
                    <a:lnTo>
                      <a:pt x="114" y="81"/>
                    </a:lnTo>
                    <a:lnTo>
                      <a:pt x="0" y="0"/>
                    </a:lnTo>
                    <a:lnTo>
                      <a:pt x="0" y="32"/>
                    </a:lnTo>
                    <a:lnTo>
                      <a:pt x="114" y="113"/>
                    </a:lnTo>
                    <a:close/>
                  </a:path>
                </a:pathLst>
              </a:custGeom>
              <a:solidFill>
                <a:srgbClr val="98989B"/>
              </a:solidFill>
              <a:ln w="9525">
                <a:noFill/>
                <a:round/>
                <a:headEnd/>
                <a:tailEnd/>
              </a:ln>
            </p:spPr>
            <p:txBody>
              <a:bodyPr/>
              <a:lstStyle/>
              <a:p>
                <a:endParaRPr lang="en-US" dirty="0"/>
              </a:p>
            </p:txBody>
          </p:sp>
          <p:sp>
            <p:nvSpPr>
              <p:cNvPr id="770" name="Freeform 3598"/>
              <p:cNvSpPr>
                <a:spLocks/>
              </p:cNvSpPr>
              <p:nvPr/>
            </p:nvSpPr>
            <p:spPr bwMode="auto">
              <a:xfrm>
                <a:off x="2587" y="3034"/>
                <a:ext cx="181" cy="160"/>
              </a:xfrm>
              <a:custGeom>
                <a:avLst/>
                <a:gdLst/>
                <a:ahLst/>
                <a:cxnLst>
                  <a:cxn ang="0">
                    <a:pos x="0" y="0"/>
                  </a:cxn>
                  <a:cxn ang="0">
                    <a:pos x="0" y="32"/>
                  </a:cxn>
                  <a:cxn ang="0">
                    <a:pos x="181" y="160"/>
                  </a:cxn>
                  <a:cxn ang="0">
                    <a:pos x="181" y="128"/>
                  </a:cxn>
                  <a:cxn ang="0">
                    <a:pos x="0" y="0"/>
                  </a:cxn>
                </a:cxnLst>
                <a:rect l="0" t="0" r="r" b="b"/>
                <a:pathLst>
                  <a:path w="181" h="160">
                    <a:moveTo>
                      <a:pt x="0" y="0"/>
                    </a:moveTo>
                    <a:lnTo>
                      <a:pt x="0" y="32"/>
                    </a:lnTo>
                    <a:lnTo>
                      <a:pt x="181" y="160"/>
                    </a:lnTo>
                    <a:lnTo>
                      <a:pt x="181" y="128"/>
                    </a:lnTo>
                    <a:lnTo>
                      <a:pt x="0" y="0"/>
                    </a:lnTo>
                    <a:close/>
                  </a:path>
                </a:pathLst>
              </a:custGeom>
              <a:solidFill>
                <a:srgbClr val="98989B"/>
              </a:solidFill>
              <a:ln w="9525">
                <a:noFill/>
                <a:round/>
                <a:headEnd/>
                <a:tailEnd/>
              </a:ln>
            </p:spPr>
            <p:txBody>
              <a:bodyPr/>
              <a:lstStyle/>
              <a:p>
                <a:endParaRPr lang="en-US" dirty="0"/>
              </a:p>
            </p:txBody>
          </p:sp>
          <p:sp>
            <p:nvSpPr>
              <p:cNvPr id="771" name="Freeform 3599"/>
              <p:cNvSpPr>
                <a:spLocks/>
              </p:cNvSpPr>
              <p:nvPr/>
            </p:nvSpPr>
            <p:spPr bwMode="auto">
              <a:xfrm>
                <a:off x="2587" y="3077"/>
                <a:ext cx="181" cy="161"/>
              </a:xfrm>
              <a:custGeom>
                <a:avLst/>
                <a:gdLst/>
                <a:ahLst/>
                <a:cxnLst>
                  <a:cxn ang="0">
                    <a:pos x="0" y="0"/>
                  </a:cxn>
                  <a:cxn ang="0">
                    <a:pos x="0" y="32"/>
                  </a:cxn>
                  <a:cxn ang="0">
                    <a:pos x="181" y="161"/>
                  </a:cxn>
                  <a:cxn ang="0">
                    <a:pos x="181" y="128"/>
                  </a:cxn>
                  <a:cxn ang="0">
                    <a:pos x="0" y="0"/>
                  </a:cxn>
                </a:cxnLst>
                <a:rect l="0" t="0" r="r" b="b"/>
                <a:pathLst>
                  <a:path w="181" h="161">
                    <a:moveTo>
                      <a:pt x="0" y="0"/>
                    </a:moveTo>
                    <a:lnTo>
                      <a:pt x="0" y="32"/>
                    </a:lnTo>
                    <a:lnTo>
                      <a:pt x="181" y="161"/>
                    </a:lnTo>
                    <a:lnTo>
                      <a:pt x="181" y="128"/>
                    </a:lnTo>
                    <a:lnTo>
                      <a:pt x="0" y="0"/>
                    </a:lnTo>
                    <a:close/>
                  </a:path>
                </a:pathLst>
              </a:custGeom>
              <a:solidFill>
                <a:srgbClr val="98989B"/>
              </a:solidFill>
              <a:ln w="9525">
                <a:noFill/>
                <a:round/>
                <a:headEnd/>
                <a:tailEnd/>
              </a:ln>
            </p:spPr>
            <p:txBody>
              <a:bodyPr/>
              <a:lstStyle/>
              <a:p>
                <a:endParaRPr lang="en-US" dirty="0"/>
              </a:p>
            </p:txBody>
          </p:sp>
          <p:sp>
            <p:nvSpPr>
              <p:cNvPr id="772" name="Freeform 3600"/>
              <p:cNvSpPr>
                <a:spLocks/>
              </p:cNvSpPr>
              <p:nvPr/>
            </p:nvSpPr>
            <p:spPr bwMode="auto">
              <a:xfrm>
                <a:off x="2811" y="3236"/>
                <a:ext cx="114" cy="114"/>
              </a:xfrm>
              <a:custGeom>
                <a:avLst/>
                <a:gdLst/>
                <a:ahLst/>
                <a:cxnLst>
                  <a:cxn ang="0">
                    <a:pos x="114" y="114"/>
                  </a:cxn>
                  <a:cxn ang="0">
                    <a:pos x="114" y="82"/>
                  </a:cxn>
                  <a:cxn ang="0">
                    <a:pos x="0" y="0"/>
                  </a:cxn>
                  <a:cxn ang="0">
                    <a:pos x="0" y="32"/>
                  </a:cxn>
                  <a:cxn ang="0">
                    <a:pos x="114" y="114"/>
                  </a:cxn>
                </a:cxnLst>
                <a:rect l="0" t="0" r="r" b="b"/>
                <a:pathLst>
                  <a:path w="114" h="114">
                    <a:moveTo>
                      <a:pt x="114" y="114"/>
                    </a:moveTo>
                    <a:lnTo>
                      <a:pt x="114" y="82"/>
                    </a:lnTo>
                    <a:lnTo>
                      <a:pt x="0" y="0"/>
                    </a:lnTo>
                    <a:lnTo>
                      <a:pt x="0" y="32"/>
                    </a:lnTo>
                    <a:lnTo>
                      <a:pt x="114" y="114"/>
                    </a:lnTo>
                    <a:close/>
                  </a:path>
                </a:pathLst>
              </a:custGeom>
              <a:solidFill>
                <a:srgbClr val="98989B"/>
              </a:solidFill>
              <a:ln w="9525">
                <a:noFill/>
                <a:round/>
                <a:headEnd/>
                <a:tailEnd/>
              </a:ln>
            </p:spPr>
            <p:txBody>
              <a:bodyPr/>
              <a:lstStyle/>
              <a:p>
                <a:endParaRPr lang="en-US" dirty="0"/>
              </a:p>
            </p:txBody>
          </p:sp>
          <p:sp>
            <p:nvSpPr>
              <p:cNvPr id="773" name="Freeform 3601"/>
              <p:cNvSpPr>
                <a:spLocks/>
              </p:cNvSpPr>
              <p:nvPr/>
            </p:nvSpPr>
            <p:spPr bwMode="auto">
              <a:xfrm>
                <a:off x="2774" y="3168"/>
                <a:ext cx="30" cy="140"/>
              </a:xfrm>
              <a:custGeom>
                <a:avLst/>
                <a:gdLst/>
                <a:ahLst/>
                <a:cxnLst>
                  <a:cxn ang="0">
                    <a:pos x="30" y="140"/>
                  </a:cxn>
                  <a:cxn ang="0">
                    <a:pos x="30" y="21"/>
                  </a:cxn>
                  <a:cxn ang="0">
                    <a:pos x="0" y="0"/>
                  </a:cxn>
                  <a:cxn ang="0">
                    <a:pos x="0" y="119"/>
                  </a:cxn>
                  <a:cxn ang="0">
                    <a:pos x="30" y="140"/>
                  </a:cxn>
                </a:cxnLst>
                <a:rect l="0" t="0" r="r" b="b"/>
                <a:pathLst>
                  <a:path w="30" h="140">
                    <a:moveTo>
                      <a:pt x="30" y="140"/>
                    </a:moveTo>
                    <a:lnTo>
                      <a:pt x="30" y="21"/>
                    </a:lnTo>
                    <a:lnTo>
                      <a:pt x="0" y="0"/>
                    </a:lnTo>
                    <a:lnTo>
                      <a:pt x="0" y="119"/>
                    </a:lnTo>
                    <a:lnTo>
                      <a:pt x="30" y="140"/>
                    </a:lnTo>
                    <a:close/>
                  </a:path>
                </a:pathLst>
              </a:custGeom>
              <a:solidFill>
                <a:srgbClr val="98989B"/>
              </a:solidFill>
              <a:ln w="9525">
                <a:noFill/>
                <a:round/>
                <a:headEnd/>
                <a:tailEnd/>
              </a:ln>
            </p:spPr>
            <p:txBody>
              <a:bodyPr/>
              <a:lstStyle/>
              <a:p>
                <a:endParaRPr lang="en-US" dirty="0"/>
              </a:p>
            </p:txBody>
          </p:sp>
          <p:sp>
            <p:nvSpPr>
              <p:cNvPr id="774" name="Freeform 3602"/>
              <p:cNvSpPr>
                <a:spLocks/>
              </p:cNvSpPr>
              <p:nvPr/>
            </p:nvSpPr>
            <p:spPr bwMode="auto">
              <a:xfrm>
                <a:off x="2587" y="3121"/>
                <a:ext cx="181" cy="160"/>
              </a:xfrm>
              <a:custGeom>
                <a:avLst/>
                <a:gdLst/>
                <a:ahLst/>
                <a:cxnLst>
                  <a:cxn ang="0">
                    <a:pos x="0" y="0"/>
                  </a:cxn>
                  <a:cxn ang="0">
                    <a:pos x="0" y="32"/>
                  </a:cxn>
                  <a:cxn ang="0">
                    <a:pos x="181" y="160"/>
                  </a:cxn>
                  <a:cxn ang="0">
                    <a:pos x="181" y="128"/>
                  </a:cxn>
                  <a:cxn ang="0">
                    <a:pos x="0" y="0"/>
                  </a:cxn>
                </a:cxnLst>
                <a:rect l="0" t="0" r="r" b="b"/>
                <a:pathLst>
                  <a:path w="181" h="160">
                    <a:moveTo>
                      <a:pt x="0" y="0"/>
                    </a:moveTo>
                    <a:lnTo>
                      <a:pt x="0" y="32"/>
                    </a:lnTo>
                    <a:lnTo>
                      <a:pt x="181" y="160"/>
                    </a:lnTo>
                    <a:lnTo>
                      <a:pt x="181" y="128"/>
                    </a:lnTo>
                    <a:lnTo>
                      <a:pt x="0" y="0"/>
                    </a:lnTo>
                    <a:close/>
                  </a:path>
                </a:pathLst>
              </a:custGeom>
              <a:solidFill>
                <a:srgbClr val="98989B"/>
              </a:solidFill>
              <a:ln w="9525">
                <a:noFill/>
                <a:round/>
                <a:headEnd/>
                <a:tailEnd/>
              </a:ln>
            </p:spPr>
            <p:txBody>
              <a:bodyPr/>
              <a:lstStyle/>
              <a:p>
                <a:endParaRPr lang="en-US" dirty="0"/>
              </a:p>
            </p:txBody>
          </p:sp>
          <p:sp>
            <p:nvSpPr>
              <p:cNvPr id="775" name="Freeform 3603"/>
              <p:cNvSpPr>
                <a:spLocks/>
              </p:cNvSpPr>
              <p:nvPr/>
            </p:nvSpPr>
            <p:spPr bwMode="auto">
              <a:xfrm>
                <a:off x="2811" y="3280"/>
                <a:ext cx="114" cy="113"/>
              </a:xfrm>
              <a:custGeom>
                <a:avLst/>
                <a:gdLst/>
                <a:ahLst/>
                <a:cxnLst>
                  <a:cxn ang="0">
                    <a:pos x="114" y="113"/>
                  </a:cxn>
                  <a:cxn ang="0">
                    <a:pos x="114" y="81"/>
                  </a:cxn>
                  <a:cxn ang="0">
                    <a:pos x="0" y="0"/>
                  </a:cxn>
                  <a:cxn ang="0">
                    <a:pos x="0" y="32"/>
                  </a:cxn>
                  <a:cxn ang="0">
                    <a:pos x="114" y="113"/>
                  </a:cxn>
                </a:cxnLst>
                <a:rect l="0" t="0" r="r" b="b"/>
                <a:pathLst>
                  <a:path w="114" h="113">
                    <a:moveTo>
                      <a:pt x="114" y="113"/>
                    </a:moveTo>
                    <a:lnTo>
                      <a:pt x="114" y="81"/>
                    </a:lnTo>
                    <a:lnTo>
                      <a:pt x="0" y="0"/>
                    </a:lnTo>
                    <a:lnTo>
                      <a:pt x="0" y="32"/>
                    </a:lnTo>
                    <a:lnTo>
                      <a:pt x="114" y="113"/>
                    </a:lnTo>
                    <a:close/>
                  </a:path>
                </a:pathLst>
              </a:custGeom>
              <a:solidFill>
                <a:srgbClr val="98989B"/>
              </a:solidFill>
              <a:ln w="9525">
                <a:noFill/>
                <a:round/>
                <a:headEnd/>
                <a:tailEnd/>
              </a:ln>
            </p:spPr>
            <p:txBody>
              <a:bodyPr/>
              <a:lstStyle/>
              <a:p>
                <a:endParaRPr lang="en-US" dirty="0"/>
              </a:p>
            </p:txBody>
          </p:sp>
          <p:sp>
            <p:nvSpPr>
              <p:cNvPr id="776" name="Freeform 3604"/>
              <p:cNvSpPr>
                <a:spLocks/>
              </p:cNvSpPr>
              <p:nvPr/>
            </p:nvSpPr>
            <p:spPr bwMode="auto">
              <a:xfrm>
                <a:off x="2835" y="3316"/>
                <a:ext cx="9" cy="16"/>
              </a:xfrm>
              <a:custGeom>
                <a:avLst/>
                <a:gdLst/>
                <a:ahLst/>
                <a:cxnLst>
                  <a:cxn ang="0">
                    <a:pos x="2" y="11"/>
                  </a:cxn>
                  <a:cxn ang="0">
                    <a:pos x="2" y="12"/>
                  </a:cxn>
                  <a:cxn ang="0">
                    <a:pos x="7" y="16"/>
                  </a:cxn>
                  <a:cxn ang="0">
                    <a:pos x="7" y="15"/>
                  </a:cxn>
                  <a:cxn ang="0">
                    <a:pos x="9" y="16"/>
                  </a:cxn>
                  <a:cxn ang="0">
                    <a:pos x="9" y="7"/>
                  </a:cxn>
                  <a:cxn ang="0">
                    <a:pos x="0" y="0"/>
                  </a:cxn>
                  <a:cxn ang="0">
                    <a:pos x="0" y="10"/>
                  </a:cxn>
                  <a:cxn ang="0">
                    <a:pos x="2" y="11"/>
                  </a:cxn>
                </a:cxnLst>
                <a:rect l="0" t="0" r="r" b="b"/>
                <a:pathLst>
                  <a:path w="9" h="16">
                    <a:moveTo>
                      <a:pt x="2" y="11"/>
                    </a:moveTo>
                    <a:lnTo>
                      <a:pt x="2" y="12"/>
                    </a:lnTo>
                    <a:lnTo>
                      <a:pt x="7" y="16"/>
                    </a:lnTo>
                    <a:lnTo>
                      <a:pt x="7" y="15"/>
                    </a:lnTo>
                    <a:lnTo>
                      <a:pt x="9" y="16"/>
                    </a:lnTo>
                    <a:lnTo>
                      <a:pt x="9" y="7"/>
                    </a:lnTo>
                    <a:lnTo>
                      <a:pt x="0" y="0"/>
                    </a:lnTo>
                    <a:lnTo>
                      <a:pt x="0" y="10"/>
                    </a:lnTo>
                    <a:lnTo>
                      <a:pt x="2" y="11"/>
                    </a:lnTo>
                    <a:close/>
                  </a:path>
                </a:pathLst>
              </a:custGeom>
              <a:solidFill>
                <a:srgbClr val="C2C2C4"/>
              </a:solidFill>
              <a:ln w="9525">
                <a:noFill/>
                <a:round/>
                <a:headEnd/>
                <a:tailEnd/>
              </a:ln>
            </p:spPr>
            <p:txBody>
              <a:bodyPr/>
              <a:lstStyle/>
              <a:p>
                <a:endParaRPr lang="en-US" dirty="0"/>
              </a:p>
            </p:txBody>
          </p:sp>
          <p:sp>
            <p:nvSpPr>
              <p:cNvPr id="777" name="Freeform 3605"/>
              <p:cNvSpPr>
                <a:spLocks/>
              </p:cNvSpPr>
              <p:nvPr/>
            </p:nvSpPr>
            <p:spPr bwMode="auto">
              <a:xfrm>
                <a:off x="2847" y="3324"/>
                <a:ext cx="8" cy="16"/>
              </a:xfrm>
              <a:custGeom>
                <a:avLst/>
                <a:gdLst/>
                <a:ahLst/>
                <a:cxnLst>
                  <a:cxn ang="0">
                    <a:pos x="1" y="11"/>
                  </a:cxn>
                  <a:cxn ang="0">
                    <a:pos x="1" y="12"/>
                  </a:cxn>
                  <a:cxn ang="0">
                    <a:pos x="6" y="16"/>
                  </a:cxn>
                  <a:cxn ang="0">
                    <a:pos x="6" y="15"/>
                  </a:cxn>
                  <a:cxn ang="0">
                    <a:pos x="8" y="16"/>
                  </a:cxn>
                  <a:cxn ang="0">
                    <a:pos x="8" y="7"/>
                  </a:cxn>
                  <a:cxn ang="0">
                    <a:pos x="0" y="0"/>
                  </a:cxn>
                  <a:cxn ang="0">
                    <a:pos x="0" y="10"/>
                  </a:cxn>
                  <a:cxn ang="0">
                    <a:pos x="1" y="11"/>
                  </a:cxn>
                </a:cxnLst>
                <a:rect l="0" t="0" r="r" b="b"/>
                <a:pathLst>
                  <a:path w="8" h="16">
                    <a:moveTo>
                      <a:pt x="1" y="11"/>
                    </a:moveTo>
                    <a:lnTo>
                      <a:pt x="1" y="12"/>
                    </a:lnTo>
                    <a:lnTo>
                      <a:pt x="6" y="16"/>
                    </a:lnTo>
                    <a:lnTo>
                      <a:pt x="6" y="15"/>
                    </a:lnTo>
                    <a:lnTo>
                      <a:pt x="8" y="16"/>
                    </a:lnTo>
                    <a:lnTo>
                      <a:pt x="8" y="7"/>
                    </a:lnTo>
                    <a:lnTo>
                      <a:pt x="0" y="0"/>
                    </a:lnTo>
                    <a:lnTo>
                      <a:pt x="0" y="10"/>
                    </a:lnTo>
                    <a:lnTo>
                      <a:pt x="1" y="11"/>
                    </a:lnTo>
                    <a:close/>
                  </a:path>
                </a:pathLst>
              </a:custGeom>
              <a:solidFill>
                <a:srgbClr val="C2C2C4"/>
              </a:solidFill>
              <a:ln w="9525">
                <a:noFill/>
                <a:round/>
                <a:headEnd/>
                <a:tailEnd/>
              </a:ln>
            </p:spPr>
            <p:txBody>
              <a:bodyPr/>
              <a:lstStyle/>
              <a:p>
                <a:endParaRPr lang="en-US" dirty="0"/>
              </a:p>
            </p:txBody>
          </p:sp>
          <p:sp>
            <p:nvSpPr>
              <p:cNvPr id="778" name="Freeform 3606"/>
              <p:cNvSpPr>
                <a:spLocks/>
              </p:cNvSpPr>
              <p:nvPr/>
            </p:nvSpPr>
            <p:spPr bwMode="auto">
              <a:xfrm>
                <a:off x="2858" y="3333"/>
                <a:ext cx="9" cy="15"/>
              </a:xfrm>
              <a:custGeom>
                <a:avLst/>
                <a:gdLst/>
                <a:ahLst/>
                <a:cxnLst>
                  <a:cxn ang="0">
                    <a:pos x="2" y="10"/>
                  </a:cxn>
                  <a:cxn ang="0">
                    <a:pos x="2" y="11"/>
                  </a:cxn>
                  <a:cxn ang="0">
                    <a:pos x="7" y="15"/>
                  </a:cxn>
                  <a:cxn ang="0">
                    <a:pos x="7" y="14"/>
                  </a:cxn>
                  <a:cxn ang="0">
                    <a:pos x="9" y="15"/>
                  </a:cxn>
                  <a:cxn ang="0">
                    <a:pos x="9" y="6"/>
                  </a:cxn>
                  <a:cxn ang="0">
                    <a:pos x="0" y="0"/>
                  </a:cxn>
                  <a:cxn ang="0">
                    <a:pos x="0" y="9"/>
                  </a:cxn>
                  <a:cxn ang="0">
                    <a:pos x="2" y="10"/>
                  </a:cxn>
                </a:cxnLst>
                <a:rect l="0" t="0" r="r" b="b"/>
                <a:pathLst>
                  <a:path w="9" h="15">
                    <a:moveTo>
                      <a:pt x="2" y="10"/>
                    </a:moveTo>
                    <a:lnTo>
                      <a:pt x="2" y="11"/>
                    </a:lnTo>
                    <a:lnTo>
                      <a:pt x="7" y="15"/>
                    </a:lnTo>
                    <a:lnTo>
                      <a:pt x="7" y="14"/>
                    </a:lnTo>
                    <a:lnTo>
                      <a:pt x="9" y="15"/>
                    </a:lnTo>
                    <a:lnTo>
                      <a:pt x="9" y="6"/>
                    </a:lnTo>
                    <a:lnTo>
                      <a:pt x="0" y="0"/>
                    </a:lnTo>
                    <a:lnTo>
                      <a:pt x="0" y="9"/>
                    </a:lnTo>
                    <a:lnTo>
                      <a:pt x="2" y="10"/>
                    </a:lnTo>
                    <a:close/>
                  </a:path>
                </a:pathLst>
              </a:custGeom>
              <a:solidFill>
                <a:srgbClr val="C2C2C4"/>
              </a:solidFill>
              <a:ln w="9525">
                <a:noFill/>
                <a:round/>
                <a:headEnd/>
                <a:tailEnd/>
              </a:ln>
            </p:spPr>
            <p:txBody>
              <a:bodyPr/>
              <a:lstStyle/>
              <a:p>
                <a:endParaRPr lang="en-US" dirty="0"/>
              </a:p>
            </p:txBody>
          </p:sp>
          <p:sp>
            <p:nvSpPr>
              <p:cNvPr id="779" name="Freeform 3607"/>
              <p:cNvSpPr>
                <a:spLocks/>
              </p:cNvSpPr>
              <p:nvPr/>
            </p:nvSpPr>
            <p:spPr bwMode="auto">
              <a:xfrm>
                <a:off x="2869" y="3341"/>
                <a:ext cx="10" cy="15"/>
              </a:xfrm>
              <a:custGeom>
                <a:avLst/>
                <a:gdLst/>
                <a:ahLst/>
                <a:cxnLst>
                  <a:cxn ang="0">
                    <a:pos x="2" y="10"/>
                  </a:cxn>
                  <a:cxn ang="0">
                    <a:pos x="2" y="11"/>
                  </a:cxn>
                  <a:cxn ang="0">
                    <a:pos x="7" y="15"/>
                  </a:cxn>
                  <a:cxn ang="0">
                    <a:pos x="7" y="14"/>
                  </a:cxn>
                  <a:cxn ang="0">
                    <a:pos x="10" y="15"/>
                  </a:cxn>
                  <a:cxn ang="0">
                    <a:pos x="10" y="6"/>
                  </a:cxn>
                  <a:cxn ang="0">
                    <a:pos x="0" y="0"/>
                  </a:cxn>
                  <a:cxn ang="0">
                    <a:pos x="0" y="9"/>
                  </a:cxn>
                  <a:cxn ang="0">
                    <a:pos x="2" y="10"/>
                  </a:cxn>
                </a:cxnLst>
                <a:rect l="0" t="0" r="r" b="b"/>
                <a:pathLst>
                  <a:path w="10" h="15">
                    <a:moveTo>
                      <a:pt x="2" y="10"/>
                    </a:moveTo>
                    <a:lnTo>
                      <a:pt x="2" y="11"/>
                    </a:lnTo>
                    <a:lnTo>
                      <a:pt x="7" y="15"/>
                    </a:lnTo>
                    <a:lnTo>
                      <a:pt x="7" y="14"/>
                    </a:lnTo>
                    <a:lnTo>
                      <a:pt x="10" y="15"/>
                    </a:lnTo>
                    <a:lnTo>
                      <a:pt x="10" y="6"/>
                    </a:lnTo>
                    <a:lnTo>
                      <a:pt x="0" y="0"/>
                    </a:lnTo>
                    <a:lnTo>
                      <a:pt x="0" y="9"/>
                    </a:lnTo>
                    <a:lnTo>
                      <a:pt x="2" y="10"/>
                    </a:lnTo>
                    <a:close/>
                  </a:path>
                </a:pathLst>
              </a:custGeom>
              <a:solidFill>
                <a:srgbClr val="C2C2C4"/>
              </a:solidFill>
              <a:ln w="9525">
                <a:noFill/>
                <a:round/>
                <a:headEnd/>
                <a:tailEnd/>
              </a:ln>
            </p:spPr>
            <p:txBody>
              <a:bodyPr/>
              <a:lstStyle/>
              <a:p>
                <a:endParaRPr lang="en-US" dirty="0"/>
              </a:p>
            </p:txBody>
          </p:sp>
          <p:sp>
            <p:nvSpPr>
              <p:cNvPr id="780" name="Freeform 3608"/>
              <p:cNvSpPr>
                <a:spLocks/>
              </p:cNvSpPr>
              <p:nvPr/>
            </p:nvSpPr>
            <p:spPr bwMode="auto">
              <a:xfrm>
                <a:off x="2881" y="3349"/>
                <a:ext cx="9" cy="16"/>
              </a:xfrm>
              <a:custGeom>
                <a:avLst/>
                <a:gdLst/>
                <a:ahLst/>
                <a:cxnLst>
                  <a:cxn ang="0">
                    <a:pos x="2" y="10"/>
                  </a:cxn>
                  <a:cxn ang="0">
                    <a:pos x="2" y="11"/>
                  </a:cxn>
                  <a:cxn ang="0">
                    <a:pos x="7" y="15"/>
                  </a:cxn>
                  <a:cxn ang="0">
                    <a:pos x="7" y="14"/>
                  </a:cxn>
                  <a:cxn ang="0">
                    <a:pos x="9" y="16"/>
                  </a:cxn>
                  <a:cxn ang="0">
                    <a:pos x="9" y="6"/>
                  </a:cxn>
                  <a:cxn ang="0">
                    <a:pos x="0" y="0"/>
                  </a:cxn>
                  <a:cxn ang="0">
                    <a:pos x="0" y="9"/>
                  </a:cxn>
                  <a:cxn ang="0">
                    <a:pos x="2" y="10"/>
                  </a:cxn>
                </a:cxnLst>
                <a:rect l="0" t="0" r="r" b="b"/>
                <a:pathLst>
                  <a:path w="9" h="16">
                    <a:moveTo>
                      <a:pt x="2" y="10"/>
                    </a:moveTo>
                    <a:lnTo>
                      <a:pt x="2" y="11"/>
                    </a:lnTo>
                    <a:lnTo>
                      <a:pt x="7" y="15"/>
                    </a:lnTo>
                    <a:lnTo>
                      <a:pt x="7" y="14"/>
                    </a:lnTo>
                    <a:lnTo>
                      <a:pt x="9" y="16"/>
                    </a:lnTo>
                    <a:lnTo>
                      <a:pt x="9" y="6"/>
                    </a:lnTo>
                    <a:lnTo>
                      <a:pt x="0" y="0"/>
                    </a:lnTo>
                    <a:lnTo>
                      <a:pt x="0" y="9"/>
                    </a:lnTo>
                    <a:lnTo>
                      <a:pt x="2" y="10"/>
                    </a:lnTo>
                    <a:close/>
                  </a:path>
                </a:pathLst>
              </a:custGeom>
              <a:solidFill>
                <a:srgbClr val="C2C2C4"/>
              </a:solidFill>
              <a:ln w="9525">
                <a:noFill/>
                <a:round/>
                <a:headEnd/>
                <a:tailEnd/>
              </a:ln>
            </p:spPr>
            <p:txBody>
              <a:bodyPr/>
              <a:lstStyle/>
              <a:p>
                <a:endParaRPr lang="en-US" dirty="0"/>
              </a:p>
            </p:txBody>
          </p:sp>
          <p:sp>
            <p:nvSpPr>
              <p:cNvPr id="781" name="Freeform 3609"/>
              <p:cNvSpPr>
                <a:spLocks/>
              </p:cNvSpPr>
              <p:nvPr/>
            </p:nvSpPr>
            <p:spPr bwMode="auto">
              <a:xfrm>
                <a:off x="2893" y="3357"/>
                <a:ext cx="9" cy="16"/>
              </a:xfrm>
              <a:custGeom>
                <a:avLst/>
                <a:gdLst/>
                <a:ahLst/>
                <a:cxnLst>
                  <a:cxn ang="0">
                    <a:pos x="2" y="11"/>
                  </a:cxn>
                  <a:cxn ang="0">
                    <a:pos x="2" y="12"/>
                  </a:cxn>
                  <a:cxn ang="0">
                    <a:pos x="7" y="15"/>
                  </a:cxn>
                  <a:cxn ang="0">
                    <a:pos x="7" y="14"/>
                  </a:cxn>
                  <a:cxn ang="0">
                    <a:pos x="9" y="16"/>
                  </a:cxn>
                  <a:cxn ang="0">
                    <a:pos x="9" y="6"/>
                  </a:cxn>
                  <a:cxn ang="0">
                    <a:pos x="0" y="0"/>
                  </a:cxn>
                  <a:cxn ang="0">
                    <a:pos x="0" y="9"/>
                  </a:cxn>
                  <a:cxn ang="0">
                    <a:pos x="2" y="11"/>
                  </a:cxn>
                </a:cxnLst>
                <a:rect l="0" t="0" r="r" b="b"/>
                <a:pathLst>
                  <a:path w="9" h="16">
                    <a:moveTo>
                      <a:pt x="2" y="11"/>
                    </a:moveTo>
                    <a:lnTo>
                      <a:pt x="2" y="12"/>
                    </a:lnTo>
                    <a:lnTo>
                      <a:pt x="7" y="15"/>
                    </a:lnTo>
                    <a:lnTo>
                      <a:pt x="7" y="14"/>
                    </a:lnTo>
                    <a:lnTo>
                      <a:pt x="9" y="16"/>
                    </a:lnTo>
                    <a:lnTo>
                      <a:pt x="9" y="6"/>
                    </a:lnTo>
                    <a:lnTo>
                      <a:pt x="0" y="0"/>
                    </a:lnTo>
                    <a:lnTo>
                      <a:pt x="0" y="9"/>
                    </a:lnTo>
                    <a:lnTo>
                      <a:pt x="2" y="11"/>
                    </a:lnTo>
                    <a:close/>
                  </a:path>
                </a:pathLst>
              </a:custGeom>
              <a:solidFill>
                <a:srgbClr val="C2C2C4"/>
              </a:solidFill>
              <a:ln w="9525">
                <a:noFill/>
                <a:round/>
                <a:headEnd/>
                <a:tailEnd/>
              </a:ln>
            </p:spPr>
            <p:txBody>
              <a:bodyPr/>
              <a:lstStyle/>
              <a:p>
                <a:endParaRPr lang="en-US" dirty="0"/>
              </a:p>
            </p:txBody>
          </p:sp>
          <p:sp>
            <p:nvSpPr>
              <p:cNvPr id="782" name="Freeform 3610"/>
              <p:cNvSpPr>
                <a:spLocks/>
              </p:cNvSpPr>
              <p:nvPr/>
            </p:nvSpPr>
            <p:spPr bwMode="auto">
              <a:xfrm>
                <a:off x="2893" y="3341"/>
                <a:ext cx="9" cy="16"/>
              </a:xfrm>
              <a:custGeom>
                <a:avLst/>
                <a:gdLst/>
                <a:ahLst/>
                <a:cxnLst>
                  <a:cxn ang="0">
                    <a:pos x="7" y="5"/>
                  </a:cxn>
                  <a:cxn ang="0">
                    <a:pos x="7" y="4"/>
                  </a:cxn>
                  <a:cxn ang="0">
                    <a:pos x="2" y="1"/>
                  </a:cxn>
                  <a:cxn ang="0">
                    <a:pos x="2" y="2"/>
                  </a:cxn>
                  <a:cxn ang="0">
                    <a:pos x="0" y="0"/>
                  </a:cxn>
                  <a:cxn ang="0">
                    <a:pos x="0" y="9"/>
                  </a:cxn>
                  <a:cxn ang="0">
                    <a:pos x="9" y="16"/>
                  </a:cxn>
                  <a:cxn ang="0">
                    <a:pos x="9" y="7"/>
                  </a:cxn>
                  <a:cxn ang="0">
                    <a:pos x="7" y="5"/>
                  </a:cxn>
                </a:cxnLst>
                <a:rect l="0" t="0" r="r" b="b"/>
                <a:pathLst>
                  <a:path w="9" h="16">
                    <a:moveTo>
                      <a:pt x="7" y="5"/>
                    </a:moveTo>
                    <a:lnTo>
                      <a:pt x="7" y="4"/>
                    </a:lnTo>
                    <a:lnTo>
                      <a:pt x="2" y="1"/>
                    </a:lnTo>
                    <a:lnTo>
                      <a:pt x="2" y="2"/>
                    </a:lnTo>
                    <a:lnTo>
                      <a:pt x="0" y="0"/>
                    </a:lnTo>
                    <a:lnTo>
                      <a:pt x="0" y="9"/>
                    </a:lnTo>
                    <a:lnTo>
                      <a:pt x="9" y="16"/>
                    </a:lnTo>
                    <a:lnTo>
                      <a:pt x="9" y="7"/>
                    </a:lnTo>
                    <a:lnTo>
                      <a:pt x="7" y="5"/>
                    </a:lnTo>
                    <a:close/>
                  </a:path>
                </a:pathLst>
              </a:custGeom>
              <a:solidFill>
                <a:srgbClr val="C2C2C4"/>
              </a:solidFill>
              <a:ln w="9525">
                <a:noFill/>
                <a:round/>
                <a:headEnd/>
                <a:tailEnd/>
              </a:ln>
            </p:spPr>
            <p:txBody>
              <a:bodyPr/>
              <a:lstStyle/>
              <a:p>
                <a:endParaRPr lang="en-US" dirty="0"/>
              </a:p>
            </p:txBody>
          </p:sp>
          <p:sp>
            <p:nvSpPr>
              <p:cNvPr id="783" name="Freeform 3611"/>
              <p:cNvSpPr>
                <a:spLocks/>
              </p:cNvSpPr>
              <p:nvPr/>
            </p:nvSpPr>
            <p:spPr bwMode="auto">
              <a:xfrm>
                <a:off x="2881" y="3333"/>
                <a:ext cx="9" cy="16"/>
              </a:xfrm>
              <a:custGeom>
                <a:avLst/>
                <a:gdLst/>
                <a:ahLst/>
                <a:cxnLst>
                  <a:cxn ang="0">
                    <a:pos x="7" y="5"/>
                  </a:cxn>
                  <a:cxn ang="0">
                    <a:pos x="7" y="4"/>
                  </a:cxn>
                  <a:cxn ang="0">
                    <a:pos x="2" y="1"/>
                  </a:cxn>
                  <a:cxn ang="0">
                    <a:pos x="2" y="2"/>
                  </a:cxn>
                  <a:cxn ang="0">
                    <a:pos x="0" y="0"/>
                  </a:cxn>
                  <a:cxn ang="0">
                    <a:pos x="0" y="9"/>
                  </a:cxn>
                  <a:cxn ang="0">
                    <a:pos x="9" y="16"/>
                  </a:cxn>
                  <a:cxn ang="0">
                    <a:pos x="9" y="7"/>
                  </a:cxn>
                  <a:cxn ang="0">
                    <a:pos x="7" y="5"/>
                  </a:cxn>
                </a:cxnLst>
                <a:rect l="0" t="0" r="r" b="b"/>
                <a:pathLst>
                  <a:path w="9" h="16">
                    <a:moveTo>
                      <a:pt x="7" y="5"/>
                    </a:moveTo>
                    <a:lnTo>
                      <a:pt x="7" y="4"/>
                    </a:lnTo>
                    <a:lnTo>
                      <a:pt x="2" y="1"/>
                    </a:lnTo>
                    <a:lnTo>
                      <a:pt x="2" y="2"/>
                    </a:lnTo>
                    <a:lnTo>
                      <a:pt x="0" y="0"/>
                    </a:lnTo>
                    <a:lnTo>
                      <a:pt x="0" y="9"/>
                    </a:lnTo>
                    <a:lnTo>
                      <a:pt x="9" y="16"/>
                    </a:lnTo>
                    <a:lnTo>
                      <a:pt x="9" y="7"/>
                    </a:lnTo>
                    <a:lnTo>
                      <a:pt x="7" y="5"/>
                    </a:lnTo>
                    <a:close/>
                  </a:path>
                </a:pathLst>
              </a:custGeom>
              <a:solidFill>
                <a:srgbClr val="C2C2C4"/>
              </a:solidFill>
              <a:ln w="9525">
                <a:noFill/>
                <a:round/>
                <a:headEnd/>
                <a:tailEnd/>
              </a:ln>
            </p:spPr>
            <p:txBody>
              <a:bodyPr/>
              <a:lstStyle/>
              <a:p>
                <a:endParaRPr lang="en-US" dirty="0"/>
              </a:p>
            </p:txBody>
          </p:sp>
          <p:sp>
            <p:nvSpPr>
              <p:cNvPr id="784" name="Freeform 3612"/>
              <p:cNvSpPr>
                <a:spLocks/>
              </p:cNvSpPr>
              <p:nvPr/>
            </p:nvSpPr>
            <p:spPr bwMode="auto">
              <a:xfrm>
                <a:off x="2869" y="3325"/>
                <a:ext cx="10" cy="16"/>
              </a:xfrm>
              <a:custGeom>
                <a:avLst/>
                <a:gdLst/>
                <a:ahLst/>
                <a:cxnLst>
                  <a:cxn ang="0">
                    <a:pos x="8" y="5"/>
                  </a:cxn>
                  <a:cxn ang="0">
                    <a:pos x="8" y="4"/>
                  </a:cxn>
                  <a:cxn ang="0">
                    <a:pos x="3" y="1"/>
                  </a:cxn>
                  <a:cxn ang="0">
                    <a:pos x="3" y="2"/>
                  </a:cxn>
                  <a:cxn ang="0">
                    <a:pos x="0" y="0"/>
                  </a:cxn>
                  <a:cxn ang="0">
                    <a:pos x="0" y="9"/>
                  </a:cxn>
                  <a:cxn ang="0">
                    <a:pos x="10" y="16"/>
                  </a:cxn>
                  <a:cxn ang="0">
                    <a:pos x="10" y="7"/>
                  </a:cxn>
                  <a:cxn ang="0">
                    <a:pos x="8" y="5"/>
                  </a:cxn>
                </a:cxnLst>
                <a:rect l="0" t="0" r="r" b="b"/>
                <a:pathLst>
                  <a:path w="10" h="16">
                    <a:moveTo>
                      <a:pt x="8" y="5"/>
                    </a:moveTo>
                    <a:lnTo>
                      <a:pt x="8" y="4"/>
                    </a:lnTo>
                    <a:lnTo>
                      <a:pt x="3" y="1"/>
                    </a:lnTo>
                    <a:lnTo>
                      <a:pt x="3" y="2"/>
                    </a:lnTo>
                    <a:lnTo>
                      <a:pt x="0" y="0"/>
                    </a:lnTo>
                    <a:lnTo>
                      <a:pt x="0" y="9"/>
                    </a:lnTo>
                    <a:lnTo>
                      <a:pt x="10" y="16"/>
                    </a:lnTo>
                    <a:lnTo>
                      <a:pt x="10" y="7"/>
                    </a:lnTo>
                    <a:lnTo>
                      <a:pt x="8" y="5"/>
                    </a:lnTo>
                    <a:close/>
                  </a:path>
                </a:pathLst>
              </a:custGeom>
              <a:solidFill>
                <a:srgbClr val="C2C2C4"/>
              </a:solidFill>
              <a:ln w="9525">
                <a:noFill/>
                <a:round/>
                <a:headEnd/>
                <a:tailEnd/>
              </a:ln>
            </p:spPr>
            <p:txBody>
              <a:bodyPr/>
              <a:lstStyle/>
              <a:p>
                <a:endParaRPr lang="en-US" dirty="0"/>
              </a:p>
            </p:txBody>
          </p:sp>
          <p:sp>
            <p:nvSpPr>
              <p:cNvPr id="785" name="Freeform 3613"/>
              <p:cNvSpPr>
                <a:spLocks/>
              </p:cNvSpPr>
              <p:nvPr/>
            </p:nvSpPr>
            <p:spPr bwMode="auto">
              <a:xfrm>
                <a:off x="2858" y="3317"/>
                <a:ext cx="9" cy="16"/>
              </a:xfrm>
              <a:custGeom>
                <a:avLst/>
                <a:gdLst/>
                <a:ahLst/>
                <a:cxnLst>
                  <a:cxn ang="0">
                    <a:pos x="7" y="5"/>
                  </a:cxn>
                  <a:cxn ang="0">
                    <a:pos x="7" y="4"/>
                  </a:cxn>
                  <a:cxn ang="0">
                    <a:pos x="2" y="0"/>
                  </a:cxn>
                  <a:cxn ang="0">
                    <a:pos x="2" y="1"/>
                  </a:cxn>
                  <a:cxn ang="0">
                    <a:pos x="0" y="0"/>
                  </a:cxn>
                  <a:cxn ang="0">
                    <a:pos x="0" y="9"/>
                  </a:cxn>
                  <a:cxn ang="0">
                    <a:pos x="9" y="16"/>
                  </a:cxn>
                  <a:cxn ang="0">
                    <a:pos x="9" y="6"/>
                  </a:cxn>
                  <a:cxn ang="0">
                    <a:pos x="7" y="5"/>
                  </a:cxn>
                </a:cxnLst>
                <a:rect l="0" t="0" r="r" b="b"/>
                <a:pathLst>
                  <a:path w="9" h="16">
                    <a:moveTo>
                      <a:pt x="7" y="5"/>
                    </a:moveTo>
                    <a:lnTo>
                      <a:pt x="7" y="4"/>
                    </a:lnTo>
                    <a:lnTo>
                      <a:pt x="2" y="0"/>
                    </a:lnTo>
                    <a:lnTo>
                      <a:pt x="2" y="1"/>
                    </a:lnTo>
                    <a:lnTo>
                      <a:pt x="0" y="0"/>
                    </a:lnTo>
                    <a:lnTo>
                      <a:pt x="0" y="9"/>
                    </a:lnTo>
                    <a:lnTo>
                      <a:pt x="9" y="16"/>
                    </a:lnTo>
                    <a:lnTo>
                      <a:pt x="9" y="6"/>
                    </a:lnTo>
                    <a:lnTo>
                      <a:pt x="7" y="5"/>
                    </a:lnTo>
                    <a:close/>
                  </a:path>
                </a:pathLst>
              </a:custGeom>
              <a:solidFill>
                <a:srgbClr val="C2C2C4"/>
              </a:solidFill>
              <a:ln w="9525">
                <a:noFill/>
                <a:round/>
                <a:headEnd/>
                <a:tailEnd/>
              </a:ln>
            </p:spPr>
            <p:txBody>
              <a:bodyPr/>
              <a:lstStyle/>
              <a:p>
                <a:endParaRPr lang="en-US" dirty="0"/>
              </a:p>
            </p:txBody>
          </p:sp>
          <p:sp>
            <p:nvSpPr>
              <p:cNvPr id="786" name="Freeform 3614"/>
              <p:cNvSpPr>
                <a:spLocks/>
              </p:cNvSpPr>
              <p:nvPr/>
            </p:nvSpPr>
            <p:spPr bwMode="auto">
              <a:xfrm>
                <a:off x="2847" y="3309"/>
                <a:ext cx="9" cy="16"/>
              </a:xfrm>
              <a:custGeom>
                <a:avLst/>
                <a:gdLst/>
                <a:ahLst/>
                <a:cxnLst>
                  <a:cxn ang="0">
                    <a:pos x="7" y="5"/>
                  </a:cxn>
                  <a:cxn ang="0">
                    <a:pos x="7" y="4"/>
                  </a:cxn>
                  <a:cxn ang="0">
                    <a:pos x="2" y="0"/>
                  </a:cxn>
                  <a:cxn ang="0">
                    <a:pos x="2" y="1"/>
                  </a:cxn>
                  <a:cxn ang="0">
                    <a:pos x="0" y="0"/>
                  </a:cxn>
                  <a:cxn ang="0">
                    <a:pos x="0" y="9"/>
                  </a:cxn>
                  <a:cxn ang="0">
                    <a:pos x="9" y="16"/>
                  </a:cxn>
                  <a:cxn ang="0">
                    <a:pos x="9" y="6"/>
                  </a:cxn>
                  <a:cxn ang="0">
                    <a:pos x="7" y="5"/>
                  </a:cxn>
                </a:cxnLst>
                <a:rect l="0" t="0" r="r" b="b"/>
                <a:pathLst>
                  <a:path w="9" h="16">
                    <a:moveTo>
                      <a:pt x="7" y="5"/>
                    </a:moveTo>
                    <a:lnTo>
                      <a:pt x="7" y="4"/>
                    </a:lnTo>
                    <a:lnTo>
                      <a:pt x="2" y="0"/>
                    </a:lnTo>
                    <a:lnTo>
                      <a:pt x="2" y="1"/>
                    </a:lnTo>
                    <a:lnTo>
                      <a:pt x="0" y="0"/>
                    </a:lnTo>
                    <a:lnTo>
                      <a:pt x="0" y="9"/>
                    </a:lnTo>
                    <a:lnTo>
                      <a:pt x="9" y="16"/>
                    </a:lnTo>
                    <a:lnTo>
                      <a:pt x="9" y="6"/>
                    </a:lnTo>
                    <a:lnTo>
                      <a:pt x="7" y="5"/>
                    </a:lnTo>
                    <a:close/>
                  </a:path>
                </a:pathLst>
              </a:custGeom>
              <a:solidFill>
                <a:srgbClr val="C2C2C4"/>
              </a:solidFill>
              <a:ln w="9525">
                <a:noFill/>
                <a:round/>
                <a:headEnd/>
                <a:tailEnd/>
              </a:ln>
            </p:spPr>
            <p:txBody>
              <a:bodyPr/>
              <a:lstStyle/>
              <a:p>
                <a:endParaRPr lang="en-US" dirty="0"/>
              </a:p>
            </p:txBody>
          </p:sp>
          <p:sp>
            <p:nvSpPr>
              <p:cNvPr id="787" name="Freeform 3615"/>
              <p:cNvSpPr>
                <a:spLocks/>
              </p:cNvSpPr>
              <p:nvPr/>
            </p:nvSpPr>
            <p:spPr bwMode="auto">
              <a:xfrm>
                <a:off x="2835" y="3300"/>
                <a:ext cx="9" cy="17"/>
              </a:xfrm>
              <a:custGeom>
                <a:avLst/>
                <a:gdLst/>
                <a:ahLst/>
                <a:cxnLst>
                  <a:cxn ang="0">
                    <a:pos x="7" y="6"/>
                  </a:cxn>
                  <a:cxn ang="0">
                    <a:pos x="7" y="5"/>
                  </a:cxn>
                  <a:cxn ang="0">
                    <a:pos x="2" y="1"/>
                  </a:cxn>
                  <a:cxn ang="0">
                    <a:pos x="2" y="2"/>
                  </a:cxn>
                  <a:cxn ang="0">
                    <a:pos x="0" y="0"/>
                  </a:cxn>
                  <a:cxn ang="0">
                    <a:pos x="0" y="10"/>
                  </a:cxn>
                  <a:cxn ang="0">
                    <a:pos x="9" y="17"/>
                  </a:cxn>
                  <a:cxn ang="0">
                    <a:pos x="9" y="7"/>
                  </a:cxn>
                  <a:cxn ang="0">
                    <a:pos x="7" y="6"/>
                  </a:cxn>
                </a:cxnLst>
                <a:rect l="0" t="0" r="r" b="b"/>
                <a:pathLst>
                  <a:path w="9" h="17">
                    <a:moveTo>
                      <a:pt x="7" y="6"/>
                    </a:moveTo>
                    <a:lnTo>
                      <a:pt x="7" y="5"/>
                    </a:lnTo>
                    <a:lnTo>
                      <a:pt x="2" y="1"/>
                    </a:lnTo>
                    <a:lnTo>
                      <a:pt x="2" y="2"/>
                    </a:lnTo>
                    <a:lnTo>
                      <a:pt x="0" y="0"/>
                    </a:lnTo>
                    <a:lnTo>
                      <a:pt x="0" y="10"/>
                    </a:lnTo>
                    <a:lnTo>
                      <a:pt x="9" y="17"/>
                    </a:lnTo>
                    <a:lnTo>
                      <a:pt x="9" y="7"/>
                    </a:lnTo>
                    <a:lnTo>
                      <a:pt x="7" y="6"/>
                    </a:lnTo>
                    <a:close/>
                  </a:path>
                </a:pathLst>
              </a:custGeom>
              <a:solidFill>
                <a:srgbClr val="C2C2C4"/>
              </a:solidFill>
              <a:ln w="9525">
                <a:noFill/>
                <a:round/>
                <a:headEnd/>
                <a:tailEnd/>
              </a:ln>
            </p:spPr>
            <p:txBody>
              <a:bodyPr/>
              <a:lstStyle/>
              <a:p>
                <a:endParaRPr lang="en-US" dirty="0"/>
              </a:p>
            </p:txBody>
          </p:sp>
          <p:sp>
            <p:nvSpPr>
              <p:cNvPr id="788" name="Freeform 3616"/>
              <p:cNvSpPr>
                <a:spLocks/>
              </p:cNvSpPr>
              <p:nvPr/>
            </p:nvSpPr>
            <p:spPr bwMode="auto">
              <a:xfrm>
                <a:off x="2642" y="3125"/>
                <a:ext cx="9" cy="16"/>
              </a:xfrm>
              <a:custGeom>
                <a:avLst/>
                <a:gdLst/>
                <a:ahLst/>
                <a:cxnLst>
                  <a:cxn ang="0">
                    <a:pos x="7" y="5"/>
                  </a:cxn>
                  <a:cxn ang="0">
                    <a:pos x="7" y="4"/>
                  </a:cxn>
                  <a:cxn ang="0">
                    <a:pos x="2" y="0"/>
                  </a:cxn>
                  <a:cxn ang="0">
                    <a:pos x="2" y="1"/>
                  </a:cxn>
                  <a:cxn ang="0">
                    <a:pos x="0" y="0"/>
                  </a:cxn>
                  <a:cxn ang="0">
                    <a:pos x="0" y="9"/>
                  </a:cxn>
                  <a:cxn ang="0">
                    <a:pos x="9" y="16"/>
                  </a:cxn>
                  <a:cxn ang="0">
                    <a:pos x="9" y="6"/>
                  </a:cxn>
                  <a:cxn ang="0">
                    <a:pos x="7" y="5"/>
                  </a:cxn>
                </a:cxnLst>
                <a:rect l="0" t="0" r="r" b="b"/>
                <a:pathLst>
                  <a:path w="9" h="16">
                    <a:moveTo>
                      <a:pt x="7" y="5"/>
                    </a:moveTo>
                    <a:lnTo>
                      <a:pt x="7" y="4"/>
                    </a:lnTo>
                    <a:lnTo>
                      <a:pt x="2" y="0"/>
                    </a:lnTo>
                    <a:lnTo>
                      <a:pt x="2" y="1"/>
                    </a:lnTo>
                    <a:lnTo>
                      <a:pt x="0" y="0"/>
                    </a:lnTo>
                    <a:lnTo>
                      <a:pt x="0" y="9"/>
                    </a:lnTo>
                    <a:lnTo>
                      <a:pt x="9" y="16"/>
                    </a:lnTo>
                    <a:lnTo>
                      <a:pt x="9" y="6"/>
                    </a:lnTo>
                    <a:lnTo>
                      <a:pt x="7" y="5"/>
                    </a:lnTo>
                    <a:close/>
                  </a:path>
                </a:pathLst>
              </a:custGeom>
              <a:solidFill>
                <a:srgbClr val="C2C2C4"/>
              </a:solidFill>
              <a:ln w="9525">
                <a:noFill/>
                <a:round/>
                <a:headEnd/>
                <a:tailEnd/>
              </a:ln>
            </p:spPr>
            <p:txBody>
              <a:bodyPr/>
              <a:lstStyle/>
              <a:p>
                <a:endParaRPr lang="en-US" dirty="0"/>
              </a:p>
            </p:txBody>
          </p:sp>
          <p:sp>
            <p:nvSpPr>
              <p:cNvPr id="789" name="Freeform 3617"/>
              <p:cNvSpPr>
                <a:spLocks/>
              </p:cNvSpPr>
              <p:nvPr/>
            </p:nvSpPr>
            <p:spPr bwMode="auto">
              <a:xfrm>
                <a:off x="2658" y="3139"/>
                <a:ext cx="8" cy="16"/>
              </a:xfrm>
              <a:custGeom>
                <a:avLst/>
                <a:gdLst/>
                <a:ahLst/>
                <a:cxnLst>
                  <a:cxn ang="0">
                    <a:pos x="7" y="5"/>
                  </a:cxn>
                  <a:cxn ang="0">
                    <a:pos x="7" y="4"/>
                  </a:cxn>
                  <a:cxn ang="0">
                    <a:pos x="2" y="1"/>
                  </a:cxn>
                  <a:cxn ang="0">
                    <a:pos x="2" y="2"/>
                  </a:cxn>
                  <a:cxn ang="0">
                    <a:pos x="0" y="0"/>
                  </a:cxn>
                  <a:cxn ang="0">
                    <a:pos x="0" y="10"/>
                  </a:cxn>
                  <a:cxn ang="0">
                    <a:pos x="8" y="16"/>
                  </a:cxn>
                  <a:cxn ang="0">
                    <a:pos x="8" y="7"/>
                  </a:cxn>
                  <a:cxn ang="0">
                    <a:pos x="7" y="5"/>
                  </a:cxn>
                </a:cxnLst>
                <a:rect l="0" t="0" r="r" b="b"/>
                <a:pathLst>
                  <a:path w="8" h="16">
                    <a:moveTo>
                      <a:pt x="7" y="5"/>
                    </a:moveTo>
                    <a:lnTo>
                      <a:pt x="7" y="4"/>
                    </a:lnTo>
                    <a:lnTo>
                      <a:pt x="2" y="1"/>
                    </a:lnTo>
                    <a:lnTo>
                      <a:pt x="2" y="2"/>
                    </a:lnTo>
                    <a:lnTo>
                      <a:pt x="0" y="0"/>
                    </a:lnTo>
                    <a:lnTo>
                      <a:pt x="0" y="10"/>
                    </a:lnTo>
                    <a:lnTo>
                      <a:pt x="8" y="16"/>
                    </a:lnTo>
                    <a:lnTo>
                      <a:pt x="8" y="7"/>
                    </a:lnTo>
                    <a:lnTo>
                      <a:pt x="7" y="5"/>
                    </a:lnTo>
                    <a:close/>
                  </a:path>
                </a:pathLst>
              </a:custGeom>
              <a:solidFill>
                <a:srgbClr val="C2C2C4"/>
              </a:solidFill>
              <a:ln w="9525">
                <a:noFill/>
                <a:round/>
                <a:headEnd/>
                <a:tailEnd/>
              </a:ln>
            </p:spPr>
            <p:txBody>
              <a:bodyPr/>
              <a:lstStyle/>
              <a:p>
                <a:endParaRPr lang="en-US" dirty="0"/>
              </a:p>
            </p:txBody>
          </p:sp>
          <p:sp>
            <p:nvSpPr>
              <p:cNvPr id="790" name="Freeform 3618"/>
              <p:cNvSpPr>
                <a:spLocks/>
              </p:cNvSpPr>
              <p:nvPr/>
            </p:nvSpPr>
            <p:spPr bwMode="auto">
              <a:xfrm>
                <a:off x="2671" y="3149"/>
                <a:ext cx="9" cy="16"/>
              </a:xfrm>
              <a:custGeom>
                <a:avLst/>
                <a:gdLst/>
                <a:ahLst/>
                <a:cxnLst>
                  <a:cxn ang="0">
                    <a:pos x="7" y="6"/>
                  </a:cxn>
                  <a:cxn ang="0">
                    <a:pos x="7" y="4"/>
                  </a:cxn>
                  <a:cxn ang="0">
                    <a:pos x="2" y="1"/>
                  </a:cxn>
                  <a:cxn ang="0">
                    <a:pos x="2" y="2"/>
                  </a:cxn>
                  <a:cxn ang="0">
                    <a:pos x="0" y="0"/>
                  </a:cxn>
                  <a:cxn ang="0">
                    <a:pos x="0" y="10"/>
                  </a:cxn>
                  <a:cxn ang="0">
                    <a:pos x="9" y="16"/>
                  </a:cxn>
                  <a:cxn ang="0">
                    <a:pos x="9" y="7"/>
                  </a:cxn>
                  <a:cxn ang="0">
                    <a:pos x="7" y="6"/>
                  </a:cxn>
                </a:cxnLst>
                <a:rect l="0" t="0" r="r" b="b"/>
                <a:pathLst>
                  <a:path w="9" h="16">
                    <a:moveTo>
                      <a:pt x="7" y="6"/>
                    </a:moveTo>
                    <a:lnTo>
                      <a:pt x="7" y="4"/>
                    </a:lnTo>
                    <a:lnTo>
                      <a:pt x="2" y="1"/>
                    </a:lnTo>
                    <a:lnTo>
                      <a:pt x="2" y="2"/>
                    </a:lnTo>
                    <a:lnTo>
                      <a:pt x="0" y="0"/>
                    </a:lnTo>
                    <a:lnTo>
                      <a:pt x="0" y="10"/>
                    </a:lnTo>
                    <a:lnTo>
                      <a:pt x="9" y="16"/>
                    </a:lnTo>
                    <a:lnTo>
                      <a:pt x="9" y="7"/>
                    </a:lnTo>
                    <a:lnTo>
                      <a:pt x="7" y="6"/>
                    </a:lnTo>
                    <a:close/>
                  </a:path>
                </a:pathLst>
              </a:custGeom>
              <a:solidFill>
                <a:srgbClr val="C2C2C4"/>
              </a:solidFill>
              <a:ln w="9525">
                <a:noFill/>
                <a:round/>
                <a:headEnd/>
                <a:tailEnd/>
              </a:ln>
            </p:spPr>
            <p:txBody>
              <a:bodyPr/>
              <a:lstStyle/>
              <a:p>
                <a:endParaRPr lang="en-US" dirty="0"/>
              </a:p>
            </p:txBody>
          </p:sp>
          <p:sp>
            <p:nvSpPr>
              <p:cNvPr id="791" name="Freeform 3619"/>
              <p:cNvSpPr>
                <a:spLocks/>
              </p:cNvSpPr>
              <p:nvPr/>
            </p:nvSpPr>
            <p:spPr bwMode="auto">
              <a:xfrm>
                <a:off x="2829" y="3223"/>
                <a:ext cx="15" cy="21"/>
              </a:xfrm>
              <a:custGeom>
                <a:avLst/>
                <a:gdLst/>
                <a:ahLst/>
                <a:cxnLst>
                  <a:cxn ang="0">
                    <a:pos x="15" y="21"/>
                  </a:cxn>
                  <a:cxn ang="0">
                    <a:pos x="15" y="11"/>
                  </a:cxn>
                  <a:cxn ang="0">
                    <a:pos x="0" y="0"/>
                  </a:cxn>
                  <a:cxn ang="0">
                    <a:pos x="0" y="10"/>
                  </a:cxn>
                  <a:cxn ang="0">
                    <a:pos x="15" y="21"/>
                  </a:cxn>
                </a:cxnLst>
                <a:rect l="0" t="0" r="r" b="b"/>
                <a:pathLst>
                  <a:path w="15" h="21">
                    <a:moveTo>
                      <a:pt x="15" y="21"/>
                    </a:moveTo>
                    <a:lnTo>
                      <a:pt x="15" y="11"/>
                    </a:lnTo>
                    <a:lnTo>
                      <a:pt x="0" y="0"/>
                    </a:lnTo>
                    <a:lnTo>
                      <a:pt x="0" y="10"/>
                    </a:lnTo>
                    <a:lnTo>
                      <a:pt x="15" y="21"/>
                    </a:lnTo>
                    <a:close/>
                  </a:path>
                </a:pathLst>
              </a:custGeom>
              <a:solidFill>
                <a:srgbClr val="C2C2C4"/>
              </a:solidFill>
              <a:ln w="9525">
                <a:noFill/>
                <a:round/>
                <a:headEnd/>
                <a:tailEnd/>
              </a:ln>
            </p:spPr>
            <p:txBody>
              <a:bodyPr/>
              <a:lstStyle/>
              <a:p>
                <a:endParaRPr lang="en-US" dirty="0"/>
              </a:p>
            </p:txBody>
          </p:sp>
          <p:sp>
            <p:nvSpPr>
              <p:cNvPr id="792" name="Freeform 3620"/>
              <p:cNvSpPr>
                <a:spLocks/>
              </p:cNvSpPr>
              <p:nvPr/>
            </p:nvSpPr>
            <p:spPr bwMode="auto">
              <a:xfrm>
                <a:off x="2849" y="3238"/>
                <a:ext cx="15" cy="20"/>
              </a:xfrm>
              <a:custGeom>
                <a:avLst/>
                <a:gdLst/>
                <a:ahLst/>
                <a:cxnLst>
                  <a:cxn ang="0">
                    <a:pos x="15" y="20"/>
                  </a:cxn>
                  <a:cxn ang="0">
                    <a:pos x="15" y="10"/>
                  </a:cxn>
                  <a:cxn ang="0">
                    <a:pos x="0" y="0"/>
                  </a:cxn>
                  <a:cxn ang="0">
                    <a:pos x="0" y="10"/>
                  </a:cxn>
                  <a:cxn ang="0">
                    <a:pos x="15" y="20"/>
                  </a:cxn>
                </a:cxnLst>
                <a:rect l="0" t="0" r="r" b="b"/>
                <a:pathLst>
                  <a:path w="15" h="20">
                    <a:moveTo>
                      <a:pt x="15" y="20"/>
                    </a:moveTo>
                    <a:lnTo>
                      <a:pt x="15" y="10"/>
                    </a:lnTo>
                    <a:lnTo>
                      <a:pt x="0" y="0"/>
                    </a:lnTo>
                    <a:lnTo>
                      <a:pt x="0" y="10"/>
                    </a:lnTo>
                    <a:lnTo>
                      <a:pt x="15" y="20"/>
                    </a:lnTo>
                    <a:close/>
                  </a:path>
                </a:pathLst>
              </a:custGeom>
              <a:solidFill>
                <a:srgbClr val="C2C2C4"/>
              </a:solidFill>
              <a:ln w="9525">
                <a:noFill/>
                <a:round/>
                <a:headEnd/>
                <a:tailEnd/>
              </a:ln>
            </p:spPr>
            <p:txBody>
              <a:bodyPr/>
              <a:lstStyle/>
              <a:p>
                <a:endParaRPr lang="en-US" dirty="0"/>
              </a:p>
            </p:txBody>
          </p:sp>
          <p:sp>
            <p:nvSpPr>
              <p:cNvPr id="793" name="Freeform 3621"/>
              <p:cNvSpPr>
                <a:spLocks/>
              </p:cNvSpPr>
              <p:nvPr/>
            </p:nvSpPr>
            <p:spPr bwMode="auto">
              <a:xfrm>
                <a:off x="2641" y="3137"/>
                <a:ext cx="10" cy="12"/>
              </a:xfrm>
              <a:custGeom>
                <a:avLst/>
                <a:gdLst/>
                <a:ahLst/>
                <a:cxnLst>
                  <a:cxn ang="0">
                    <a:pos x="10" y="12"/>
                  </a:cxn>
                  <a:cxn ang="0">
                    <a:pos x="10" y="7"/>
                  </a:cxn>
                  <a:cxn ang="0">
                    <a:pos x="0" y="0"/>
                  </a:cxn>
                  <a:cxn ang="0">
                    <a:pos x="0" y="5"/>
                  </a:cxn>
                  <a:cxn ang="0">
                    <a:pos x="10" y="12"/>
                  </a:cxn>
                </a:cxnLst>
                <a:rect l="0" t="0" r="r" b="b"/>
                <a:pathLst>
                  <a:path w="10" h="12">
                    <a:moveTo>
                      <a:pt x="10" y="12"/>
                    </a:moveTo>
                    <a:lnTo>
                      <a:pt x="10" y="7"/>
                    </a:lnTo>
                    <a:lnTo>
                      <a:pt x="0" y="0"/>
                    </a:lnTo>
                    <a:lnTo>
                      <a:pt x="0" y="5"/>
                    </a:lnTo>
                    <a:lnTo>
                      <a:pt x="10" y="12"/>
                    </a:lnTo>
                    <a:close/>
                  </a:path>
                </a:pathLst>
              </a:custGeom>
              <a:solidFill>
                <a:srgbClr val="C2C2C4"/>
              </a:solidFill>
              <a:ln w="9525">
                <a:noFill/>
                <a:round/>
                <a:headEnd/>
                <a:tailEnd/>
              </a:ln>
            </p:spPr>
            <p:txBody>
              <a:bodyPr/>
              <a:lstStyle/>
              <a:p>
                <a:endParaRPr lang="en-US" dirty="0"/>
              </a:p>
            </p:txBody>
          </p:sp>
          <p:sp>
            <p:nvSpPr>
              <p:cNvPr id="794" name="Freeform 3622"/>
              <p:cNvSpPr>
                <a:spLocks/>
              </p:cNvSpPr>
              <p:nvPr/>
            </p:nvSpPr>
            <p:spPr bwMode="auto">
              <a:xfrm>
                <a:off x="2869" y="3252"/>
                <a:ext cx="15" cy="21"/>
              </a:xfrm>
              <a:custGeom>
                <a:avLst/>
                <a:gdLst/>
                <a:ahLst/>
                <a:cxnLst>
                  <a:cxn ang="0">
                    <a:pos x="15" y="21"/>
                  </a:cxn>
                  <a:cxn ang="0">
                    <a:pos x="15" y="11"/>
                  </a:cxn>
                  <a:cxn ang="0">
                    <a:pos x="0" y="0"/>
                  </a:cxn>
                  <a:cxn ang="0">
                    <a:pos x="0" y="10"/>
                  </a:cxn>
                  <a:cxn ang="0">
                    <a:pos x="15" y="21"/>
                  </a:cxn>
                </a:cxnLst>
                <a:rect l="0" t="0" r="r" b="b"/>
                <a:pathLst>
                  <a:path w="15" h="21">
                    <a:moveTo>
                      <a:pt x="15" y="21"/>
                    </a:moveTo>
                    <a:lnTo>
                      <a:pt x="15" y="11"/>
                    </a:lnTo>
                    <a:lnTo>
                      <a:pt x="0" y="0"/>
                    </a:lnTo>
                    <a:lnTo>
                      <a:pt x="0" y="10"/>
                    </a:lnTo>
                    <a:lnTo>
                      <a:pt x="15" y="21"/>
                    </a:lnTo>
                    <a:close/>
                  </a:path>
                </a:pathLst>
              </a:custGeom>
              <a:solidFill>
                <a:srgbClr val="C2C2C4"/>
              </a:solidFill>
              <a:ln w="9525">
                <a:noFill/>
                <a:round/>
                <a:headEnd/>
                <a:tailEnd/>
              </a:ln>
            </p:spPr>
            <p:txBody>
              <a:bodyPr/>
              <a:lstStyle/>
              <a:p>
                <a:endParaRPr lang="en-US" dirty="0"/>
              </a:p>
            </p:txBody>
          </p:sp>
          <p:sp>
            <p:nvSpPr>
              <p:cNvPr id="795" name="Freeform 3623"/>
              <p:cNvSpPr>
                <a:spLocks/>
              </p:cNvSpPr>
              <p:nvPr/>
            </p:nvSpPr>
            <p:spPr bwMode="auto">
              <a:xfrm>
                <a:off x="2889" y="3266"/>
                <a:ext cx="15" cy="21"/>
              </a:xfrm>
              <a:custGeom>
                <a:avLst/>
                <a:gdLst/>
                <a:ahLst/>
                <a:cxnLst>
                  <a:cxn ang="0">
                    <a:pos x="15" y="21"/>
                  </a:cxn>
                  <a:cxn ang="0">
                    <a:pos x="15" y="11"/>
                  </a:cxn>
                  <a:cxn ang="0">
                    <a:pos x="0" y="0"/>
                  </a:cxn>
                  <a:cxn ang="0">
                    <a:pos x="0" y="10"/>
                  </a:cxn>
                  <a:cxn ang="0">
                    <a:pos x="15" y="21"/>
                  </a:cxn>
                </a:cxnLst>
                <a:rect l="0" t="0" r="r" b="b"/>
                <a:pathLst>
                  <a:path w="15" h="21">
                    <a:moveTo>
                      <a:pt x="15" y="21"/>
                    </a:moveTo>
                    <a:lnTo>
                      <a:pt x="15" y="11"/>
                    </a:lnTo>
                    <a:lnTo>
                      <a:pt x="0" y="0"/>
                    </a:lnTo>
                    <a:lnTo>
                      <a:pt x="0" y="10"/>
                    </a:lnTo>
                    <a:lnTo>
                      <a:pt x="15" y="21"/>
                    </a:lnTo>
                    <a:close/>
                  </a:path>
                </a:pathLst>
              </a:custGeom>
              <a:solidFill>
                <a:srgbClr val="C2C2C4"/>
              </a:solidFill>
              <a:ln w="9525">
                <a:noFill/>
                <a:round/>
                <a:headEnd/>
                <a:tailEnd/>
              </a:ln>
            </p:spPr>
            <p:txBody>
              <a:bodyPr/>
              <a:lstStyle/>
              <a:p>
                <a:endParaRPr lang="en-US" dirty="0"/>
              </a:p>
            </p:txBody>
          </p:sp>
          <p:sp>
            <p:nvSpPr>
              <p:cNvPr id="796" name="Freeform 3624"/>
              <p:cNvSpPr>
                <a:spLocks/>
              </p:cNvSpPr>
              <p:nvPr/>
            </p:nvSpPr>
            <p:spPr bwMode="auto">
              <a:xfrm>
                <a:off x="2618" y="3071"/>
                <a:ext cx="16" cy="19"/>
              </a:xfrm>
              <a:custGeom>
                <a:avLst/>
                <a:gdLst/>
                <a:ahLst/>
                <a:cxnLst>
                  <a:cxn ang="0">
                    <a:pos x="33" y="53"/>
                  </a:cxn>
                  <a:cxn ang="0">
                    <a:pos x="46" y="45"/>
                  </a:cxn>
                  <a:cxn ang="0">
                    <a:pos x="46" y="45"/>
                  </a:cxn>
                  <a:cxn ang="0">
                    <a:pos x="36" y="21"/>
                  </a:cxn>
                  <a:cxn ang="0">
                    <a:pos x="14" y="4"/>
                  </a:cxn>
                  <a:cxn ang="0">
                    <a:pos x="1" y="12"/>
                  </a:cxn>
                  <a:cxn ang="0">
                    <a:pos x="1" y="12"/>
                  </a:cxn>
                  <a:cxn ang="0">
                    <a:pos x="10" y="36"/>
                  </a:cxn>
                  <a:cxn ang="0">
                    <a:pos x="33" y="53"/>
                  </a:cxn>
                </a:cxnLst>
                <a:rect l="0" t="0" r="r" b="b"/>
                <a:pathLst>
                  <a:path w="47" h="57">
                    <a:moveTo>
                      <a:pt x="33" y="53"/>
                    </a:moveTo>
                    <a:cubicBezTo>
                      <a:pt x="39" y="57"/>
                      <a:pt x="45" y="54"/>
                      <a:pt x="46" y="45"/>
                    </a:cubicBezTo>
                    <a:cubicBezTo>
                      <a:pt x="46" y="45"/>
                      <a:pt x="46" y="45"/>
                      <a:pt x="46" y="45"/>
                    </a:cubicBezTo>
                    <a:cubicBezTo>
                      <a:pt x="47" y="36"/>
                      <a:pt x="42" y="25"/>
                      <a:pt x="36" y="21"/>
                    </a:cubicBezTo>
                    <a:cubicBezTo>
                      <a:pt x="14" y="4"/>
                      <a:pt x="14" y="4"/>
                      <a:pt x="14" y="4"/>
                    </a:cubicBezTo>
                    <a:cubicBezTo>
                      <a:pt x="7" y="0"/>
                      <a:pt x="2" y="3"/>
                      <a:pt x="1" y="12"/>
                    </a:cubicBezTo>
                    <a:cubicBezTo>
                      <a:pt x="1" y="12"/>
                      <a:pt x="1" y="12"/>
                      <a:pt x="1" y="12"/>
                    </a:cubicBezTo>
                    <a:cubicBezTo>
                      <a:pt x="0" y="21"/>
                      <a:pt x="4" y="32"/>
                      <a:pt x="10" y="36"/>
                    </a:cubicBezTo>
                    <a:lnTo>
                      <a:pt x="33" y="53"/>
                    </a:lnTo>
                    <a:close/>
                  </a:path>
                </a:pathLst>
              </a:custGeom>
              <a:solidFill>
                <a:srgbClr val="C2C2C4"/>
              </a:solidFill>
              <a:ln w="9525">
                <a:noFill/>
                <a:round/>
                <a:headEnd/>
                <a:tailEnd/>
              </a:ln>
            </p:spPr>
            <p:txBody>
              <a:bodyPr/>
              <a:lstStyle/>
              <a:p>
                <a:endParaRPr lang="en-US" dirty="0"/>
              </a:p>
            </p:txBody>
          </p:sp>
          <p:sp>
            <p:nvSpPr>
              <p:cNvPr id="797" name="Freeform 3625"/>
              <p:cNvSpPr>
                <a:spLocks/>
              </p:cNvSpPr>
              <p:nvPr/>
            </p:nvSpPr>
            <p:spPr bwMode="auto">
              <a:xfrm>
                <a:off x="2618" y="3114"/>
                <a:ext cx="16" cy="19"/>
              </a:xfrm>
              <a:custGeom>
                <a:avLst/>
                <a:gdLst/>
                <a:ahLst/>
                <a:cxnLst>
                  <a:cxn ang="0">
                    <a:pos x="33" y="53"/>
                  </a:cxn>
                  <a:cxn ang="0">
                    <a:pos x="46" y="45"/>
                  </a:cxn>
                  <a:cxn ang="0">
                    <a:pos x="46" y="45"/>
                  </a:cxn>
                  <a:cxn ang="0">
                    <a:pos x="36" y="21"/>
                  </a:cxn>
                  <a:cxn ang="0">
                    <a:pos x="14" y="4"/>
                  </a:cxn>
                  <a:cxn ang="0">
                    <a:pos x="1" y="12"/>
                  </a:cxn>
                  <a:cxn ang="0">
                    <a:pos x="1" y="12"/>
                  </a:cxn>
                  <a:cxn ang="0">
                    <a:pos x="10" y="36"/>
                  </a:cxn>
                  <a:cxn ang="0">
                    <a:pos x="33" y="53"/>
                  </a:cxn>
                </a:cxnLst>
                <a:rect l="0" t="0" r="r" b="b"/>
                <a:pathLst>
                  <a:path w="47" h="57">
                    <a:moveTo>
                      <a:pt x="33" y="53"/>
                    </a:moveTo>
                    <a:cubicBezTo>
                      <a:pt x="39" y="57"/>
                      <a:pt x="45" y="54"/>
                      <a:pt x="46" y="45"/>
                    </a:cubicBezTo>
                    <a:cubicBezTo>
                      <a:pt x="46" y="45"/>
                      <a:pt x="46" y="45"/>
                      <a:pt x="46" y="45"/>
                    </a:cubicBezTo>
                    <a:cubicBezTo>
                      <a:pt x="47" y="36"/>
                      <a:pt x="42" y="25"/>
                      <a:pt x="36" y="21"/>
                    </a:cubicBezTo>
                    <a:cubicBezTo>
                      <a:pt x="14" y="4"/>
                      <a:pt x="14" y="4"/>
                      <a:pt x="14" y="4"/>
                    </a:cubicBezTo>
                    <a:cubicBezTo>
                      <a:pt x="7" y="0"/>
                      <a:pt x="2" y="3"/>
                      <a:pt x="1" y="12"/>
                    </a:cubicBezTo>
                    <a:cubicBezTo>
                      <a:pt x="1" y="12"/>
                      <a:pt x="1" y="12"/>
                      <a:pt x="1" y="12"/>
                    </a:cubicBezTo>
                    <a:cubicBezTo>
                      <a:pt x="0" y="21"/>
                      <a:pt x="4" y="32"/>
                      <a:pt x="10" y="36"/>
                    </a:cubicBezTo>
                    <a:lnTo>
                      <a:pt x="33" y="53"/>
                    </a:lnTo>
                    <a:close/>
                  </a:path>
                </a:pathLst>
              </a:custGeom>
              <a:solidFill>
                <a:srgbClr val="C2C2C4"/>
              </a:solidFill>
              <a:ln w="9525">
                <a:noFill/>
                <a:round/>
                <a:headEnd/>
                <a:tailEnd/>
              </a:ln>
            </p:spPr>
            <p:txBody>
              <a:bodyPr/>
              <a:lstStyle/>
              <a:p>
                <a:endParaRPr lang="en-US" dirty="0"/>
              </a:p>
            </p:txBody>
          </p:sp>
          <p:sp>
            <p:nvSpPr>
              <p:cNvPr id="798" name="Freeform 3626"/>
              <p:cNvSpPr>
                <a:spLocks/>
              </p:cNvSpPr>
              <p:nvPr/>
            </p:nvSpPr>
            <p:spPr bwMode="auto">
              <a:xfrm>
                <a:off x="2691" y="3165"/>
                <a:ext cx="16" cy="19"/>
              </a:xfrm>
              <a:custGeom>
                <a:avLst/>
                <a:gdLst/>
                <a:ahLst/>
                <a:cxnLst>
                  <a:cxn ang="0">
                    <a:pos x="33" y="53"/>
                  </a:cxn>
                  <a:cxn ang="0">
                    <a:pos x="46" y="46"/>
                  </a:cxn>
                  <a:cxn ang="0">
                    <a:pos x="46" y="46"/>
                  </a:cxn>
                  <a:cxn ang="0">
                    <a:pos x="37" y="21"/>
                  </a:cxn>
                  <a:cxn ang="0">
                    <a:pos x="14" y="5"/>
                  </a:cxn>
                  <a:cxn ang="0">
                    <a:pos x="1" y="13"/>
                  </a:cxn>
                  <a:cxn ang="0">
                    <a:pos x="1" y="13"/>
                  </a:cxn>
                  <a:cxn ang="0">
                    <a:pos x="11" y="37"/>
                  </a:cxn>
                  <a:cxn ang="0">
                    <a:pos x="33" y="53"/>
                  </a:cxn>
                </a:cxnLst>
                <a:rect l="0" t="0" r="r" b="b"/>
                <a:pathLst>
                  <a:path w="47" h="58">
                    <a:moveTo>
                      <a:pt x="33" y="53"/>
                    </a:moveTo>
                    <a:cubicBezTo>
                      <a:pt x="40" y="58"/>
                      <a:pt x="45" y="54"/>
                      <a:pt x="46" y="46"/>
                    </a:cubicBezTo>
                    <a:cubicBezTo>
                      <a:pt x="46" y="46"/>
                      <a:pt x="46" y="46"/>
                      <a:pt x="46" y="46"/>
                    </a:cubicBezTo>
                    <a:cubicBezTo>
                      <a:pt x="47" y="37"/>
                      <a:pt x="43" y="26"/>
                      <a:pt x="37" y="21"/>
                    </a:cubicBezTo>
                    <a:cubicBezTo>
                      <a:pt x="14" y="5"/>
                      <a:pt x="14" y="5"/>
                      <a:pt x="14" y="5"/>
                    </a:cubicBezTo>
                    <a:cubicBezTo>
                      <a:pt x="8" y="0"/>
                      <a:pt x="2" y="4"/>
                      <a:pt x="1" y="13"/>
                    </a:cubicBezTo>
                    <a:cubicBezTo>
                      <a:pt x="1" y="13"/>
                      <a:pt x="1" y="13"/>
                      <a:pt x="1" y="13"/>
                    </a:cubicBezTo>
                    <a:cubicBezTo>
                      <a:pt x="0" y="21"/>
                      <a:pt x="5" y="32"/>
                      <a:pt x="11" y="37"/>
                    </a:cubicBezTo>
                    <a:lnTo>
                      <a:pt x="33" y="53"/>
                    </a:lnTo>
                    <a:close/>
                  </a:path>
                </a:pathLst>
              </a:custGeom>
              <a:solidFill>
                <a:srgbClr val="C2C2C4"/>
              </a:solidFill>
              <a:ln w="9525">
                <a:noFill/>
                <a:round/>
                <a:headEnd/>
                <a:tailEnd/>
              </a:ln>
            </p:spPr>
            <p:txBody>
              <a:bodyPr/>
              <a:lstStyle/>
              <a:p>
                <a:endParaRPr lang="en-US" dirty="0"/>
              </a:p>
            </p:txBody>
          </p:sp>
          <p:sp>
            <p:nvSpPr>
              <p:cNvPr id="799" name="Freeform 3627"/>
              <p:cNvSpPr>
                <a:spLocks/>
              </p:cNvSpPr>
              <p:nvPr/>
            </p:nvSpPr>
            <p:spPr bwMode="auto">
              <a:xfrm>
                <a:off x="2650" y="3094"/>
                <a:ext cx="4" cy="5"/>
              </a:xfrm>
              <a:custGeom>
                <a:avLst/>
                <a:gdLst/>
                <a:ahLst/>
                <a:cxnLst>
                  <a:cxn ang="0">
                    <a:pos x="12" y="12"/>
                  </a:cxn>
                  <a:cxn ang="0">
                    <a:pos x="6" y="14"/>
                  </a:cxn>
                  <a:cxn ang="0">
                    <a:pos x="0" y="4"/>
                  </a:cxn>
                  <a:cxn ang="0">
                    <a:pos x="6" y="2"/>
                  </a:cxn>
                  <a:cxn ang="0">
                    <a:pos x="12" y="12"/>
                  </a:cxn>
                </a:cxnLst>
                <a:rect l="0" t="0" r="r" b="b"/>
                <a:pathLst>
                  <a:path w="12" h="17">
                    <a:moveTo>
                      <a:pt x="12" y="12"/>
                    </a:moveTo>
                    <a:cubicBezTo>
                      <a:pt x="12" y="16"/>
                      <a:pt x="9" y="17"/>
                      <a:pt x="6" y="14"/>
                    </a:cubicBezTo>
                    <a:cubicBezTo>
                      <a:pt x="2" y="12"/>
                      <a:pt x="0" y="7"/>
                      <a:pt x="0" y="4"/>
                    </a:cubicBezTo>
                    <a:cubicBezTo>
                      <a:pt x="0" y="0"/>
                      <a:pt x="3" y="0"/>
                      <a:pt x="6" y="2"/>
                    </a:cubicBezTo>
                    <a:cubicBezTo>
                      <a:pt x="9" y="4"/>
                      <a:pt x="12" y="9"/>
                      <a:pt x="12" y="12"/>
                    </a:cubicBezTo>
                    <a:close/>
                  </a:path>
                </a:pathLst>
              </a:custGeom>
              <a:solidFill>
                <a:srgbClr val="C2C2C4"/>
              </a:solidFill>
              <a:ln w="9525">
                <a:noFill/>
                <a:round/>
                <a:headEnd/>
                <a:tailEnd/>
              </a:ln>
            </p:spPr>
            <p:txBody>
              <a:bodyPr/>
              <a:lstStyle/>
              <a:p>
                <a:endParaRPr lang="en-US" dirty="0"/>
              </a:p>
            </p:txBody>
          </p:sp>
          <p:sp>
            <p:nvSpPr>
              <p:cNvPr id="800" name="Freeform 3628"/>
              <p:cNvSpPr>
                <a:spLocks/>
              </p:cNvSpPr>
              <p:nvPr/>
            </p:nvSpPr>
            <p:spPr bwMode="auto">
              <a:xfrm>
                <a:off x="2656" y="3098"/>
                <a:ext cx="5" cy="6"/>
              </a:xfrm>
              <a:custGeom>
                <a:avLst/>
                <a:gdLst/>
                <a:ahLst/>
                <a:cxnLst>
                  <a:cxn ang="0">
                    <a:pos x="13" y="13"/>
                  </a:cxn>
                  <a:cxn ang="0">
                    <a:pos x="6" y="15"/>
                  </a:cxn>
                  <a:cxn ang="0">
                    <a:pos x="0" y="5"/>
                  </a:cxn>
                  <a:cxn ang="0">
                    <a:pos x="6" y="3"/>
                  </a:cxn>
                  <a:cxn ang="0">
                    <a:pos x="13" y="13"/>
                  </a:cxn>
                </a:cxnLst>
                <a:rect l="0" t="0" r="r" b="b"/>
                <a:pathLst>
                  <a:path w="13" h="18">
                    <a:moveTo>
                      <a:pt x="13" y="13"/>
                    </a:moveTo>
                    <a:cubicBezTo>
                      <a:pt x="13" y="17"/>
                      <a:pt x="10" y="18"/>
                      <a:pt x="6" y="15"/>
                    </a:cubicBezTo>
                    <a:cubicBezTo>
                      <a:pt x="3" y="13"/>
                      <a:pt x="0" y="8"/>
                      <a:pt x="0" y="5"/>
                    </a:cubicBezTo>
                    <a:cubicBezTo>
                      <a:pt x="0" y="1"/>
                      <a:pt x="3" y="0"/>
                      <a:pt x="6" y="3"/>
                    </a:cubicBezTo>
                    <a:cubicBezTo>
                      <a:pt x="10" y="5"/>
                      <a:pt x="13" y="10"/>
                      <a:pt x="13" y="13"/>
                    </a:cubicBezTo>
                    <a:close/>
                  </a:path>
                </a:pathLst>
              </a:custGeom>
              <a:solidFill>
                <a:srgbClr val="C2C2C4"/>
              </a:solidFill>
              <a:ln w="9525">
                <a:noFill/>
                <a:round/>
                <a:headEnd/>
                <a:tailEnd/>
              </a:ln>
            </p:spPr>
            <p:txBody>
              <a:bodyPr/>
              <a:lstStyle/>
              <a:p>
                <a:endParaRPr lang="en-US" dirty="0"/>
              </a:p>
            </p:txBody>
          </p:sp>
          <p:sp>
            <p:nvSpPr>
              <p:cNvPr id="801" name="Freeform 3629"/>
              <p:cNvSpPr>
                <a:spLocks/>
              </p:cNvSpPr>
              <p:nvPr/>
            </p:nvSpPr>
            <p:spPr bwMode="auto">
              <a:xfrm>
                <a:off x="2663" y="3102"/>
                <a:ext cx="4" cy="6"/>
              </a:xfrm>
              <a:custGeom>
                <a:avLst/>
                <a:gdLst/>
                <a:ahLst/>
                <a:cxnLst>
                  <a:cxn ang="0">
                    <a:pos x="12" y="13"/>
                  </a:cxn>
                  <a:cxn ang="0">
                    <a:pos x="6" y="15"/>
                  </a:cxn>
                  <a:cxn ang="0">
                    <a:pos x="0" y="5"/>
                  </a:cxn>
                  <a:cxn ang="0">
                    <a:pos x="6" y="3"/>
                  </a:cxn>
                  <a:cxn ang="0">
                    <a:pos x="12" y="13"/>
                  </a:cxn>
                </a:cxnLst>
                <a:rect l="0" t="0" r="r" b="b"/>
                <a:pathLst>
                  <a:path w="12" h="18">
                    <a:moveTo>
                      <a:pt x="12" y="13"/>
                    </a:moveTo>
                    <a:cubicBezTo>
                      <a:pt x="12" y="17"/>
                      <a:pt x="9" y="18"/>
                      <a:pt x="6" y="15"/>
                    </a:cubicBezTo>
                    <a:cubicBezTo>
                      <a:pt x="3" y="13"/>
                      <a:pt x="0" y="8"/>
                      <a:pt x="0" y="5"/>
                    </a:cubicBezTo>
                    <a:cubicBezTo>
                      <a:pt x="0" y="1"/>
                      <a:pt x="3" y="0"/>
                      <a:pt x="6" y="3"/>
                    </a:cubicBezTo>
                    <a:cubicBezTo>
                      <a:pt x="9" y="5"/>
                      <a:pt x="12" y="10"/>
                      <a:pt x="12" y="13"/>
                    </a:cubicBezTo>
                    <a:close/>
                  </a:path>
                </a:pathLst>
              </a:custGeom>
              <a:solidFill>
                <a:srgbClr val="C2C2C4"/>
              </a:solidFill>
              <a:ln w="9525">
                <a:noFill/>
                <a:round/>
                <a:headEnd/>
                <a:tailEnd/>
              </a:ln>
            </p:spPr>
            <p:txBody>
              <a:bodyPr/>
              <a:lstStyle/>
              <a:p>
                <a:endParaRPr lang="en-US" dirty="0"/>
              </a:p>
            </p:txBody>
          </p:sp>
          <p:sp>
            <p:nvSpPr>
              <p:cNvPr id="802" name="Freeform 3630"/>
              <p:cNvSpPr>
                <a:spLocks/>
              </p:cNvSpPr>
              <p:nvPr/>
            </p:nvSpPr>
            <p:spPr bwMode="auto">
              <a:xfrm>
                <a:off x="2669" y="3107"/>
                <a:ext cx="4" cy="6"/>
              </a:xfrm>
              <a:custGeom>
                <a:avLst/>
                <a:gdLst/>
                <a:ahLst/>
                <a:cxnLst>
                  <a:cxn ang="0">
                    <a:pos x="13" y="13"/>
                  </a:cxn>
                  <a:cxn ang="0">
                    <a:pos x="7" y="15"/>
                  </a:cxn>
                  <a:cxn ang="0">
                    <a:pos x="0" y="5"/>
                  </a:cxn>
                  <a:cxn ang="0">
                    <a:pos x="7" y="3"/>
                  </a:cxn>
                  <a:cxn ang="0">
                    <a:pos x="13" y="13"/>
                  </a:cxn>
                </a:cxnLst>
                <a:rect l="0" t="0" r="r" b="b"/>
                <a:pathLst>
                  <a:path w="13" h="17">
                    <a:moveTo>
                      <a:pt x="13" y="13"/>
                    </a:moveTo>
                    <a:cubicBezTo>
                      <a:pt x="13" y="17"/>
                      <a:pt x="10" y="17"/>
                      <a:pt x="7" y="15"/>
                    </a:cubicBezTo>
                    <a:cubicBezTo>
                      <a:pt x="3" y="13"/>
                      <a:pt x="0" y="8"/>
                      <a:pt x="0" y="5"/>
                    </a:cubicBezTo>
                    <a:cubicBezTo>
                      <a:pt x="0" y="1"/>
                      <a:pt x="3" y="0"/>
                      <a:pt x="7" y="3"/>
                    </a:cubicBezTo>
                    <a:cubicBezTo>
                      <a:pt x="10" y="5"/>
                      <a:pt x="13" y="10"/>
                      <a:pt x="13" y="13"/>
                    </a:cubicBezTo>
                    <a:close/>
                  </a:path>
                </a:pathLst>
              </a:custGeom>
              <a:solidFill>
                <a:srgbClr val="C2C2C4"/>
              </a:solidFill>
              <a:ln w="9525">
                <a:noFill/>
                <a:round/>
                <a:headEnd/>
                <a:tailEnd/>
              </a:ln>
            </p:spPr>
            <p:txBody>
              <a:bodyPr/>
              <a:lstStyle/>
              <a:p>
                <a:endParaRPr lang="en-US" dirty="0"/>
              </a:p>
            </p:txBody>
          </p:sp>
          <p:sp>
            <p:nvSpPr>
              <p:cNvPr id="803" name="Freeform 3631"/>
              <p:cNvSpPr>
                <a:spLocks/>
              </p:cNvSpPr>
              <p:nvPr/>
            </p:nvSpPr>
            <p:spPr bwMode="auto">
              <a:xfrm>
                <a:off x="2676" y="3112"/>
                <a:ext cx="4" cy="5"/>
              </a:xfrm>
              <a:custGeom>
                <a:avLst/>
                <a:gdLst/>
                <a:ahLst/>
                <a:cxnLst>
                  <a:cxn ang="0">
                    <a:pos x="12" y="13"/>
                  </a:cxn>
                  <a:cxn ang="0">
                    <a:pos x="6" y="15"/>
                  </a:cxn>
                  <a:cxn ang="0">
                    <a:pos x="0" y="4"/>
                  </a:cxn>
                  <a:cxn ang="0">
                    <a:pos x="6" y="3"/>
                  </a:cxn>
                  <a:cxn ang="0">
                    <a:pos x="12" y="13"/>
                  </a:cxn>
                </a:cxnLst>
                <a:rect l="0" t="0" r="r" b="b"/>
                <a:pathLst>
                  <a:path w="12" h="17">
                    <a:moveTo>
                      <a:pt x="12" y="13"/>
                    </a:moveTo>
                    <a:cubicBezTo>
                      <a:pt x="12" y="17"/>
                      <a:pt x="10" y="17"/>
                      <a:pt x="6" y="15"/>
                    </a:cubicBezTo>
                    <a:cubicBezTo>
                      <a:pt x="3" y="13"/>
                      <a:pt x="0" y="8"/>
                      <a:pt x="0" y="4"/>
                    </a:cubicBezTo>
                    <a:cubicBezTo>
                      <a:pt x="0" y="1"/>
                      <a:pt x="3" y="0"/>
                      <a:pt x="6" y="3"/>
                    </a:cubicBezTo>
                    <a:cubicBezTo>
                      <a:pt x="10" y="5"/>
                      <a:pt x="12" y="10"/>
                      <a:pt x="12" y="13"/>
                    </a:cubicBezTo>
                    <a:close/>
                  </a:path>
                </a:pathLst>
              </a:custGeom>
              <a:solidFill>
                <a:srgbClr val="C2C2C4"/>
              </a:solidFill>
              <a:ln w="9525">
                <a:noFill/>
                <a:round/>
                <a:headEnd/>
                <a:tailEnd/>
              </a:ln>
            </p:spPr>
            <p:txBody>
              <a:bodyPr/>
              <a:lstStyle/>
              <a:p>
                <a:endParaRPr lang="en-US" dirty="0"/>
              </a:p>
            </p:txBody>
          </p:sp>
          <p:sp>
            <p:nvSpPr>
              <p:cNvPr id="804" name="Freeform 3632"/>
              <p:cNvSpPr>
                <a:spLocks/>
              </p:cNvSpPr>
              <p:nvPr/>
            </p:nvSpPr>
            <p:spPr bwMode="auto">
              <a:xfrm>
                <a:off x="2682" y="3116"/>
                <a:ext cx="4" cy="6"/>
              </a:xfrm>
              <a:custGeom>
                <a:avLst/>
                <a:gdLst/>
                <a:ahLst/>
                <a:cxnLst>
                  <a:cxn ang="0">
                    <a:pos x="12" y="13"/>
                  </a:cxn>
                  <a:cxn ang="0">
                    <a:pos x="6" y="15"/>
                  </a:cxn>
                  <a:cxn ang="0">
                    <a:pos x="0" y="4"/>
                  </a:cxn>
                  <a:cxn ang="0">
                    <a:pos x="6" y="2"/>
                  </a:cxn>
                  <a:cxn ang="0">
                    <a:pos x="12" y="13"/>
                  </a:cxn>
                </a:cxnLst>
                <a:rect l="0" t="0" r="r" b="b"/>
                <a:pathLst>
                  <a:path w="12" h="17">
                    <a:moveTo>
                      <a:pt x="12" y="13"/>
                    </a:moveTo>
                    <a:cubicBezTo>
                      <a:pt x="12" y="16"/>
                      <a:pt x="9" y="17"/>
                      <a:pt x="6" y="15"/>
                    </a:cubicBezTo>
                    <a:cubicBezTo>
                      <a:pt x="2" y="12"/>
                      <a:pt x="0" y="8"/>
                      <a:pt x="0" y="4"/>
                    </a:cubicBezTo>
                    <a:cubicBezTo>
                      <a:pt x="0" y="1"/>
                      <a:pt x="2" y="0"/>
                      <a:pt x="6" y="2"/>
                    </a:cubicBezTo>
                    <a:cubicBezTo>
                      <a:pt x="9" y="5"/>
                      <a:pt x="12" y="10"/>
                      <a:pt x="12" y="13"/>
                    </a:cubicBezTo>
                    <a:close/>
                  </a:path>
                </a:pathLst>
              </a:custGeom>
              <a:solidFill>
                <a:srgbClr val="C2C2C4"/>
              </a:solidFill>
              <a:ln w="9525">
                <a:noFill/>
                <a:round/>
                <a:headEnd/>
                <a:tailEnd/>
              </a:ln>
            </p:spPr>
            <p:txBody>
              <a:bodyPr/>
              <a:lstStyle/>
              <a:p>
                <a:endParaRPr lang="en-US" dirty="0"/>
              </a:p>
            </p:txBody>
          </p:sp>
          <p:sp>
            <p:nvSpPr>
              <p:cNvPr id="805" name="Freeform 3633"/>
              <p:cNvSpPr>
                <a:spLocks/>
              </p:cNvSpPr>
              <p:nvPr/>
            </p:nvSpPr>
            <p:spPr bwMode="auto">
              <a:xfrm>
                <a:off x="2689" y="3121"/>
                <a:ext cx="4" cy="6"/>
              </a:xfrm>
              <a:custGeom>
                <a:avLst/>
                <a:gdLst/>
                <a:ahLst/>
                <a:cxnLst>
                  <a:cxn ang="0">
                    <a:pos x="13" y="13"/>
                  </a:cxn>
                  <a:cxn ang="0">
                    <a:pos x="6" y="15"/>
                  </a:cxn>
                  <a:cxn ang="0">
                    <a:pos x="0" y="4"/>
                  </a:cxn>
                  <a:cxn ang="0">
                    <a:pos x="6" y="2"/>
                  </a:cxn>
                  <a:cxn ang="0">
                    <a:pos x="13" y="13"/>
                  </a:cxn>
                </a:cxnLst>
                <a:rect l="0" t="0" r="r" b="b"/>
                <a:pathLst>
                  <a:path w="13" h="17">
                    <a:moveTo>
                      <a:pt x="13" y="13"/>
                    </a:moveTo>
                    <a:cubicBezTo>
                      <a:pt x="12" y="16"/>
                      <a:pt x="10" y="17"/>
                      <a:pt x="6" y="15"/>
                    </a:cubicBezTo>
                    <a:cubicBezTo>
                      <a:pt x="3" y="12"/>
                      <a:pt x="0" y="8"/>
                      <a:pt x="0" y="4"/>
                    </a:cubicBezTo>
                    <a:cubicBezTo>
                      <a:pt x="0" y="1"/>
                      <a:pt x="3" y="0"/>
                      <a:pt x="6" y="2"/>
                    </a:cubicBezTo>
                    <a:cubicBezTo>
                      <a:pt x="10" y="5"/>
                      <a:pt x="13" y="10"/>
                      <a:pt x="13" y="13"/>
                    </a:cubicBezTo>
                    <a:close/>
                  </a:path>
                </a:pathLst>
              </a:custGeom>
              <a:solidFill>
                <a:srgbClr val="C2C2C4"/>
              </a:solidFill>
              <a:ln w="9525">
                <a:noFill/>
                <a:round/>
                <a:headEnd/>
                <a:tailEnd/>
              </a:ln>
            </p:spPr>
            <p:txBody>
              <a:bodyPr/>
              <a:lstStyle/>
              <a:p>
                <a:endParaRPr lang="en-US" dirty="0"/>
              </a:p>
            </p:txBody>
          </p:sp>
          <p:sp>
            <p:nvSpPr>
              <p:cNvPr id="806" name="Freeform 3634"/>
              <p:cNvSpPr>
                <a:spLocks/>
              </p:cNvSpPr>
              <p:nvPr/>
            </p:nvSpPr>
            <p:spPr bwMode="auto">
              <a:xfrm>
                <a:off x="2695" y="3126"/>
                <a:ext cx="4" cy="5"/>
              </a:xfrm>
              <a:custGeom>
                <a:avLst/>
                <a:gdLst/>
                <a:ahLst/>
                <a:cxnLst>
                  <a:cxn ang="0">
                    <a:pos x="12" y="13"/>
                  </a:cxn>
                  <a:cxn ang="0">
                    <a:pos x="6" y="15"/>
                  </a:cxn>
                  <a:cxn ang="0">
                    <a:pos x="0" y="4"/>
                  </a:cxn>
                  <a:cxn ang="0">
                    <a:pos x="6" y="2"/>
                  </a:cxn>
                  <a:cxn ang="0">
                    <a:pos x="12" y="13"/>
                  </a:cxn>
                </a:cxnLst>
                <a:rect l="0" t="0" r="r" b="b"/>
                <a:pathLst>
                  <a:path w="12" h="17">
                    <a:moveTo>
                      <a:pt x="12" y="13"/>
                    </a:moveTo>
                    <a:cubicBezTo>
                      <a:pt x="12" y="16"/>
                      <a:pt x="9" y="17"/>
                      <a:pt x="6" y="15"/>
                    </a:cubicBezTo>
                    <a:cubicBezTo>
                      <a:pt x="3" y="12"/>
                      <a:pt x="0" y="8"/>
                      <a:pt x="0" y="4"/>
                    </a:cubicBezTo>
                    <a:cubicBezTo>
                      <a:pt x="0" y="1"/>
                      <a:pt x="3" y="0"/>
                      <a:pt x="6" y="2"/>
                    </a:cubicBezTo>
                    <a:cubicBezTo>
                      <a:pt x="9" y="5"/>
                      <a:pt x="12" y="9"/>
                      <a:pt x="12" y="13"/>
                    </a:cubicBezTo>
                    <a:close/>
                  </a:path>
                </a:pathLst>
              </a:custGeom>
              <a:solidFill>
                <a:srgbClr val="C2C2C4"/>
              </a:solidFill>
              <a:ln w="9525">
                <a:noFill/>
                <a:round/>
                <a:headEnd/>
                <a:tailEnd/>
              </a:ln>
            </p:spPr>
            <p:txBody>
              <a:bodyPr/>
              <a:lstStyle/>
              <a:p>
                <a:endParaRPr lang="en-US" dirty="0"/>
              </a:p>
            </p:txBody>
          </p:sp>
          <p:sp>
            <p:nvSpPr>
              <p:cNvPr id="807" name="Freeform 3635"/>
              <p:cNvSpPr>
                <a:spLocks/>
              </p:cNvSpPr>
              <p:nvPr/>
            </p:nvSpPr>
            <p:spPr bwMode="auto">
              <a:xfrm>
                <a:off x="2650" y="3099"/>
                <a:ext cx="4" cy="6"/>
              </a:xfrm>
              <a:custGeom>
                <a:avLst/>
                <a:gdLst/>
                <a:ahLst/>
                <a:cxnLst>
                  <a:cxn ang="0">
                    <a:pos x="12" y="13"/>
                  </a:cxn>
                  <a:cxn ang="0">
                    <a:pos x="6" y="15"/>
                  </a:cxn>
                  <a:cxn ang="0">
                    <a:pos x="0" y="4"/>
                  </a:cxn>
                  <a:cxn ang="0">
                    <a:pos x="6" y="2"/>
                  </a:cxn>
                  <a:cxn ang="0">
                    <a:pos x="12" y="13"/>
                  </a:cxn>
                </a:cxnLst>
                <a:rect l="0" t="0" r="r" b="b"/>
                <a:pathLst>
                  <a:path w="12" h="17">
                    <a:moveTo>
                      <a:pt x="12" y="13"/>
                    </a:moveTo>
                    <a:cubicBezTo>
                      <a:pt x="12" y="16"/>
                      <a:pt x="9" y="17"/>
                      <a:pt x="6" y="15"/>
                    </a:cubicBezTo>
                    <a:cubicBezTo>
                      <a:pt x="2" y="12"/>
                      <a:pt x="0" y="7"/>
                      <a:pt x="0" y="4"/>
                    </a:cubicBezTo>
                    <a:cubicBezTo>
                      <a:pt x="0" y="1"/>
                      <a:pt x="2" y="0"/>
                      <a:pt x="6" y="2"/>
                    </a:cubicBezTo>
                    <a:cubicBezTo>
                      <a:pt x="9" y="5"/>
                      <a:pt x="12" y="9"/>
                      <a:pt x="12" y="13"/>
                    </a:cubicBezTo>
                    <a:close/>
                  </a:path>
                </a:pathLst>
              </a:custGeom>
              <a:solidFill>
                <a:srgbClr val="C2C2C4"/>
              </a:solidFill>
              <a:ln w="9525">
                <a:noFill/>
                <a:round/>
                <a:headEnd/>
                <a:tailEnd/>
              </a:ln>
            </p:spPr>
            <p:txBody>
              <a:bodyPr/>
              <a:lstStyle/>
              <a:p>
                <a:endParaRPr lang="en-US" dirty="0"/>
              </a:p>
            </p:txBody>
          </p:sp>
          <p:sp>
            <p:nvSpPr>
              <p:cNvPr id="808" name="Freeform 3636"/>
              <p:cNvSpPr>
                <a:spLocks/>
              </p:cNvSpPr>
              <p:nvPr/>
            </p:nvSpPr>
            <p:spPr bwMode="auto">
              <a:xfrm>
                <a:off x="2656" y="3104"/>
                <a:ext cx="4" cy="6"/>
              </a:xfrm>
              <a:custGeom>
                <a:avLst/>
                <a:gdLst/>
                <a:ahLst/>
                <a:cxnLst>
                  <a:cxn ang="0">
                    <a:pos x="12" y="13"/>
                  </a:cxn>
                  <a:cxn ang="0">
                    <a:pos x="6" y="15"/>
                  </a:cxn>
                  <a:cxn ang="0">
                    <a:pos x="0" y="4"/>
                  </a:cxn>
                  <a:cxn ang="0">
                    <a:pos x="6" y="2"/>
                  </a:cxn>
                  <a:cxn ang="0">
                    <a:pos x="12" y="13"/>
                  </a:cxn>
                </a:cxnLst>
                <a:rect l="0" t="0" r="r" b="b"/>
                <a:pathLst>
                  <a:path w="12" h="17">
                    <a:moveTo>
                      <a:pt x="12" y="13"/>
                    </a:moveTo>
                    <a:cubicBezTo>
                      <a:pt x="12" y="16"/>
                      <a:pt x="10" y="17"/>
                      <a:pt x="6" y="15"/>
                    </a:cubicBezTo>
                    <a:cubicBezTo>
                      <a:pt x="3" y="12"/>
                      <a:pt x="0" y="7"/>
                      <a:pt x="0" y="4"/>
                    </a:cubicBezTo>
                    <a:cubicBezTo>
                      <a:pt x="0" y="1"/>
                      <a:pt x="3" y="0"/>
                      <a:pt x="6" y="2"/>
                    </a:cubicBezTo>
                    <a:cubicBezTo>
                      <a:pt x="10" y="5"/>
                      <a:pt x="12" y="9"/>
                      <a:pt x="12" y="13"/>
                    </a:cubicBezTo>
                    <a:close/>
                  </a:path>
                </a:pathLst>
              </a:custGeom>
              <a:solidFill>
                <a:srgbClr val="C2C2C4"/>
              </a:solidFill>
              <a:ln w="9525">
                <a:noFill/>
                <a:round/>
                <a:headEnd/>
                <a:tailEnd/>
              </a:ln>
            </p:spPr>
            <p:txBody>
              <a:bodyPr/>
              <a:lstStyle/>
              <a:p>
                <a:endParaRPr lang="en-US" dirty="0"/>
              </a:p>
            </p:txBody>
          </p:sp>
          <p:sp>
            <p:nvSpPr>
              <p:cNvPr id="809" name="Freeform 3637"/>
              <p:cNvSpPr>
                <a:spLocks/>
              </p:cNvSpPr>
              <p:nvPr/>
            </p:nvSpPr>
            <p:spPr bwMode="auto">
              <a:xfrm>
                <a:off x="2663" y="3109"/>
                <a:ext cx="4" cy="5"/>
              </a:xfrm>
              <a:custGeom>
                <a:avLst/>
                <a:gdLst/>
                <a:ahLst/>
                <a:cxnLst>
                  <a:cxn ang="0">
                    <a:pos x="12" y="13"/>
                  </a:cxn>
                  <a:cxn ang="0">
                    <a:pos x="6" y="14"/>
                  </a:cxn>
                  <a:cxn ang="0">
                    <a:pos x="0" y="4"/>
                  </a:cxn>
                  <a:cxn ang="0">
                    <a:pos x="6" y="2"/>
                  </a:cxn>
                  <a:cxn ang="0">
                    <a:pos x="12" y="13"/>
                  </a:cxn>
                </a:cxnLst>
                <a:rect l="0" t="0" r="r" b="b"/>
                <a:pathLst>
                  <a:path w="12" h="17">
                    <a:moveTo>
                      <a:pt x="12" y="13"/>
                    </a:moveTo>
                    <a:cubicBezTo>
                      <a:pt x="12" y="16"/>
                      <a:pt x="9" y="17"/>
                      <a:pt x="6" y="14"/>
                    </a:cubicBezTo>
                    <a:cubicBezTo>
                      <a:pt x="2" y="12"/>
                      <a:pt x="0" y="7"/>
                      <a:pt x="0" y="4"/>
                    </a:cubicBezTo>
                    <a:cubicBezTo>
                      <a:pt x="0" y="0"/>
                      <a:pt x="3" y="0"/>
                      <a:pt x="6" y="2"/>
                    </a:cubicBezTo>
                    <a:cubicBezTo>
                      <a:pt x="9" y="4"/>
                      <a:pt x="12" y="9"/>
                      <a:pt x="12" y="13"/>
                    </a:cubicBezTo>
                    <a:close/>
                  </a:path>
                </a:pathLst>
              </a:custGeom>
              <a:solidFill>
                <a:srgbClr val="C2C2C4"/>
              </a:solidFill>
              <a:ln w="9525">
                <a:noFill/>
                <a:round/>
                <a:headEnd/>
                <a:tailEnd/>
              </a:ln>
            </p:spPr>
            <p:txBody>
              <a:bodyPr/>
              <a:lstStyle/>
              <a:p>
                <a:endParaRPr lang="en-US" dirty="0"/>
              </a:p>
            </p:txBody>
          </p:sp>
          <p:sp>
            <p:nvSpPr>
              <p:cNvPr id="810" name="Freeform 3638"/>
              <p:cNvSpPr>
                <a:spLocks/>
              </p:cNvSpPr>
              <p:nvPr/>
            </p:nvSpPr>
            <p:spPr bwMode="auto">
              <a:xfrm>
                <a:off x="2669" y="3113"/>
                <a:ext cx="4" cy="6"/>
              </a:xfrm>
              <a:custGeom>
                <a:avLst/>
                <a:gdLst/>
                <a:ahLst/>
                <a:cxnLst>
                  <a:cxn ang="0">
                    <a:pos x="13" y="13"/>
                  </a:cxn>
                  <a:cxn ang="0">
                    <a:pos x="6" y="14"/>
                  </a:cxn>
                  <a:cxn ang="0">
                    <a:pos x="0" y="4"/>
                  </a:cxn>
                  <a:cxn ang="0">
                    <a:pos x="7" y="2"/>
                  </a:cxn>
                  <a:cxn ang="0">
                    <a:pos x="13" y="13"/>
                  </a:cxn>
                </a:cxnLst>
                <a:rect l="0" t="0" r="r" b="b"/>
                <a:pathLst>
                  <a:path w="13" h="17">
                    <a:moveTo>
                      <a:pt x="13" y="13"/>
                    </a:moveTo>
                    <a:cubicBezTo>
                      <a:pt x="13" y="16"/>
                      <a:pt x="10" y="17"/>
                      <a:pt x="6" y="14"/>
                    </a:cubicBezTo>
                    <a:cubicBezTo>
                      <a:pt x="3" y="12"/>
                      <a:pt x="0" y="7"/>
                      <a:pt x="0" y="4"/>
                    </a:cubicBezTo>
                    <a:cubicBezTo>
                      <a:pt x="0" y="0"/>
                      <a:pt x="3" y="0"/>
                      <a:pt x="7" y="2"/>
                    </a:cubicBezTo>
                    <a:cubicBezTo>
                      <a:pt x="10" y="4"/>
                      <a:pt x="13" y="9"/>
                      <a:pt x="13" y="13"/>
                    </a:cubicBezTo>
                    <a:close/>
                  </a:path>
                </a:pathLst>
              </a:custGeom>
              <a:solidFill>
                <a:srgbClr val="C2C2C4"/>
              </a:solidFill>
              <a:ln w="9525">
                <a:noFill/>
                <a:round/>
                <a:headEnd/>
                <a:tailEnd/>
              </a:ln>
            </p:spPr>
            <p:txBody>
              <a:bodyPr/>
              <a:lstStyle/>
              <a:p>
                <a:endParaRPr lang="en-US" dirty="0"/>
              </a:p>
            </p:txBody>
          </p:sp>
          <p:sp>
            <p:nvSpPr>
              <p:cNvPr id="811" name="Freeform 3639"/>
              <p:cNvSpPr>
                <a:spLocks/>
              </p:cNvSpPr>
              <p:nvPr/>
            </p:nvSpPr>
            <p:spPr bwMode="auto">
              <a:xfrm>
                <a:off x="2676" y="3118"/>
                <a:ext cx="4" cy="6"/>
              </a:xfrm>
              <a:custGeom>
                <a:avLst/>
                <a:gdLst/>
                <a:ahLst/>
                <a:cxnLst>
                  <a:cxn ang="0">
                    <a:pos x="12" y="13"/>
                  </a:cxn>
                  <a:cxn ang="0">
                    <a:pos x="6" y="15"/>
                  </a:cxn>
                  <a:cxn ang="0">
                    <a:pos x="0" y="5"/>
                  </a:cxn>
                  <a:cxn ang="0">
                    <a:pos x="6" y="3"/>
                  </a:cxn>
                  <a:cxn ang="0">
                    <a:pos x="12" y="13"/>
                  </a:cxn>
                </a:cxnLst>
                <a:rect l="0" t="0" r="r" b="b"/>
                <a:pathLst>
                  <a:path w="12" h="18">
                    <a:moveTo>
                      <a:pt x="12" y="13"/>
                    </a:moveTo>
                    <a:cubicBezTo>
                      <a:pt x="12" y="17"/>
                      <a:pt x="9" y="18"/>
                      <a:pt x="6" y="15"/>
                    </a:cubicBezTo>
                    <a:cubicBezTo>
                      <a:pt x="3" y="13"/>
                      <a:pt x="0" y="8"/>
                      <a:pt x="0" y="5"/>
                    </a:cubicBezTo>
                    <a:cubicBezTo>
                      <a:pt x="0" y="1"/>
                      <a:pt x="3" y="0"/>
                      <a:pt x="6" y="3"/>
                    </a:cubicBezTo>
                    <a:cubicBezTo>
                      <a:pt x="10" y="5"/>
                      <a:pt x="12" y="10"/>
                      <a:pt x="12" y="13"/>
                    </a:cubicBezTo>
                    <a:close/>
                  </a:path>
                </a:pathLst>
              </a:custGeom>
              <a:solidFill>
                <a:srgbClr val="C2C2C4"/>
              </a:solidFill>
              <a:ln w="9525">
                <a:noFill/>
                <a:round/>
                <a:headEnd/>
                <a:tailEnd/>
              </a:ln>
            </p:spPr>
            <p:txBody>
              <a:bodyPr/>
              <a:lstStyle/>
              <a:p>
                <a:endParaRPr lang="en-US" dirty="0"/>
              </a:p>
            </p:txBody>
          </p:sp>
          <p:sp>
            <p:nvSpPr>
              <p:cNvPr id="812" name="Freeform 3640"/>
              <p:cNvSpPr>
                <a:spLocks/>
              </p:cNvSpPr>
              <p:nvPr/>
            </p:nvSpPr>
            <p:spPr bwMode="auto">
              <a:xfrm>
                <a:off x="2682" y="3122"/>
                <a:ext cx="4" cy="6"/>
              </a:xfrm>
              <a:custGeom>
                <a:avLst/>
                <a:gdLst/>
                <a:ahLst/>
                <a:cxnLst>
                  <a:cxn ang="0">
                    <a:pos x="13" y="13"/>
                  </a:cxn>
                  <a:cxn ang="0">
                    <a:pos x="7" y="15"/>
                  </a:cxn>
                  <a:cxn ang="0">
                    <a:pos x="1" y="5"/>
                  </a:cxn>
                  <a:cxn ang="0">
                    <a:pos x="7" y="3"/>
                  </a:cxn>
                  <a:cxn ang="0">
                    <a:pos x="13" y="13"/>
                  </a:cxn>
                </a:cxnLst>
                <a:rect l="0" t="0" r="r" b="b"/>
                <a:pathLst>
                  <a:path w="13" h="18">
                    <a:moveTo>
                      <a:pt x="13" y="13"/>
                    </a:moveTo>
                    <a:cubicBezTo>
                      <a:pt x="13" y="17"/>
                      <a:pt x="10" y="18"/>
                      <a:pt x="7" y="15"/>
                    </a:cubicBezTo>
                    <a:cubicBezTo>
                      <a:pt x="3" y="13"/>
                      <a:pt x="0" y="8"/>
                      <a:pt x="1" y="5"/>
                    </a:cubicBezTo>
                    <a:cubicBezTo>
                      <a:pt x="1" y="1"/>
                      <a:pt x="3" y="0"/>
                      <a:pt x="7" y="3"/>
                    </a:cubicBezTo>
                    <a:cubicBezTo>
                      <a:pt x="10" y="5"/>
                      <a:pt x="13" y="10"/>
                      <a:pt x="13" y="13"/>
                    </a:cubicBezTo>
                    <a:close/>
                  </a:path>
                </a:pathLst>
              </a:custGeom>
              <a:solidFill>
                <a:srgbClr val="C2C2C4"/>
              </a:solidFill>
              <a:ln w="9525">
                <a:noFill/>
                <a:round/>
                <a:headEnd/>
                <a:tailEnd/>
              </a:ln>
            </p:spPr>
            <p:txBody>
              <a:bodyPr/>
              <a:lstStyle/>
              <a:p>
                <a:endParaRPr lang="en-US" dirty="0"/>
              </a:p>
            </p:txBody>
          </p:sp>
          <p:sp>
            <p:nvSpPr>
              <p:cNvPr id="813" name="Freeform 3641"/>
              <p:cNvSpPr>
                <a:spLocks/>
              </p:cNvSpPr>
              <p:nvPr/>
            </p:nvSpPr>
            <p:spPr bwMode="auto">
              <a:xfrm>
                <a:off x="2689" y="3127"/>
                <a:ext cx="4" cy="6"/>
              </a:xfrm>
              <a:custGeom>
                <a:avLst/>
                <a:gdLst/>
                <a:ahLst/>
                <a:cxnLst>
                  <a:cxn ang="0">
                    <a:pos x="12" y="13"/>
                  </a:cxn>
                  <a:cxn ang="0">
                    <a:pos x="6" y="15"/>
                  </a:cxn>
                  <a:cxn ang="0">
                    <a:pos x="0" y="5"/>
                  </a:cxn>
                  <a:cxn ang="0">
                    <a:pos x="6" y="3"/>
                  </a:cxn>
                  <a:cxn ang="0">
                    <a:pos x="12" y="13"/>
                  </a:cxn>
                </a:cxnLst>
                <a:rect l="0" t="0" r="r" b="b"/>
                <a:pathLst>
                  <a:path w="12" h="17">
                    <a:moveTo>
                      <a:pt x="12" y="13"/>
                    </a:moveTo>
                    <a:cubicBezTo>
                      <a:pt x="12" y="17"/>
                      <a:pt x="10" y="17"/>
                      <a:pt x="6" y="15"/>
                    </a:cubicBezTo>
                    <a:cubicBezTo>
                      <a:pt x="3" y="13"/>
                      <a:pt x="0" y="8"/>
                      <a:pt x="0" y="5"/>
                    </a:cubicBezTo>
                    <a:cubicBezTo>
                      <a:pt x="0" y="1"/>
                      <a:pt x="3" y="0"/>
                      <a:pt x="6" y="3"/>
                    </a:cubicBezTo>
                    <a:cubicBezTo>
                      <a:pt x="10" y="5"/>
                      <a:pt x="12" y="10"/>
                      <a:pt x="12" y="13"/>
                    </a:cubicBezTo>
                    <a:close/>
                  </a:path>
                </a:pathLst>
              </a:custGeom>
              <a:solidFill>
                <a:srgbClr val="C2C2C4"/>
              </a:solidFill>
              <a:ln w="9525">
                <a:noFill/>
                <a:round/>
                <a:headEnd/>
                <a:tailEnd/>
              </a:ln>
            </p:spPr>
            <p:txBody>
              <a:bodyPr/>
              <a:lstStyle/>
              <a:p>
                <a:endParaRPr lang="en-US" dirty="0"/>
              </a:p>
            </p:txBody>
          </p:sp>
          <p:sp>
            <p:nvSpPr>
              <p:cNvPr id="814" name="Freeform 3642"/>
              <p:cNvSpPr>
                <a:spLocks/>
              </p:cNvSpPr>
              <p:nvPr/>
            </p:nvSpPr>
            <p:spPr bwMode="auto">
              <a:xfrm>
                <a:off x="2695" y="3132"/>
                <a:ext cx="4" cy="5"/>
              </a:xfrm>
              <a:custGeom>
                <a:avLst/>
                <a:gdLst/>
                <a:ahLst/>
                <a:cxnLst>
                  <a:cxn ang="0">
                    <a:pos x="12" y="13"/>
                  </a:cxn>
                  <a:cxn ang="0">
                    <a:pos x="6" y="15"/>
                  </a:cxn>
                  <a:cxn ang="0">
                    <a:pos x="0" y="4"/>
                  </a:cxn>
                  <a:cxn ang="0">
                    <a:pos x="6" y="3"/>
                  </a:cxn>
                  <a:cxn ang="0">
                    <a:pos x="12" y="13"/>
                  </a:cxn>
                </a:cxnLst>
                <a:rect l="0" t="0" r="r" b="b"/>
                <a:pathLst>
                  <a:path w="12" h="17">
                    <a:moveTo>
                      <a:pt x="12" y="13"/>
                    </a:moveTo>
                    <a:cubicBezTo>
                      <a:pt x="12" y="17"/>
                      <a:pt x="9" y="17"/>
                      <a:pt x="6" y="15"/>
                    </a:cubicBezTo>
                    <a:cubicBezTo>
                      <a:pt x="2" y="13"/>
                      <a:pt x="0" y="8"/>
                      <a:pt x="0" y="4"/>
                    </a:cubicBezTo>
                    <a:cubicBezTo>
                      <a:pt x="0" y="1"/>
                      <a:pt x="2" y="0"/>
                      <a:pt x="6" y="3"/>
                    </a:cubicBezTo>
                    <a:cubicBezTo>
                      <a:pt x="9" y="5"/>
                      <a:pt x="12" y="10"/>
                      <a:pt x="12" y="13"/>
                    </a:cubicBezTo>
                    <a:close/>
                  </a:path>
                </a:pathLst>
              </a:custGeom>
              <a:solidFill>
                <a:srgbClr val="C2C2C4"/>
              </a:solidFill>
              <a:ln w="9525">
                <a:noFill/>
                <a:round/>
                <a:headEnd/>
                <a:tailEnd/>
              </a:ln>
            </p:spPr>
            <p:txBody>
              <a:bodyPr/>
              <a:lstStyle/>
              <a:p>
                <a:endParaRPr lang="en-US" dirty="0"/>
              </a:p>
            </p:txBody>
          </p:sp>
          <p:sp>
            <p:nvSpPr>
              <p:cNvPr id="815" name="Freeform 3643"/>
              <p:cNvSpPr>
                <a:spLocks/>
              </p:cNvSpPr>
              <p:nvPr/>
            </p:nvSpPr>
            <p:spPr bwMode="auto">
              <a:xfrm>
                <a:off x="2618" y="3158"/>
                <a:ext cx="16" cy="19"/>
              </a:xfrm>
              <a:custGeom>
                <a:avLst/>
                <a:gdLst/>
                <a:ahLst/>
                <a:cxnLst>
                  <a:cxn ang="0">
                    <a:pos x="33" y="53"/>
                  </a:cxn>
                  <a:cxn ang="0">
                    <a:pos x="46" y="45"/>
                  </a:cxn>
                  <a:cxn ang="0">
                    <a:pos x="46" y="45"/>
                  </a:cxn>
                  <a:cxn ang="0">
                    <a:pos x="36" y="21"/>
                  </a:cxn>
                  <a:cxn ang="0">
                    <a:pos x="14" y="4"/>
                  </a:cxn>
                  <a:cxn ang="0">
                    <a:pos x="1" y="12"/>
                  </a:cxn>
                  <a:cxn ang="0">
                    <a:pos x="1" y="12"/>
                  </a:cxn>
                  <a:cxn ang="0">
                    <a:pos x="10" y="36"/>
                  </a:cxn>
                  <a:cxn ang="0">
                    <a:pos x="33" y="53"/>
                  </a:cxn>
                </a:cxnLst>
                <a:rect l="0" t="0" r="r" b="b"/>
                <a:pathLst>
                  <a:path w="47" h="57">
                    <a:moveTo>
                      <a:pt x="33" y="53"/>
                    </a:moveTo>
                    <a:cubicBezTo>
                      <a:pt x="39" y="57"/>
                      <a:pt x="45" y="54"/>
                      <a:pt x="46" y="45"/>
                    </a:cubicBezTo>
                    <a:cubicBezTo>
                      <a:pt x="46" y="45"/>
                      <a:pt x="46" y="45"/>
                      <a:pt x="46" y="45"/>
                    </a:cubicBezTo>
                    <a:cubicBezTo>
                      <a:pt x="47" y="36"/>
                      <a:pt x="42" y="25"/>
                      <a:pt x="36" y="21"/>
                    </a:cubicBezTo>
                    <a:cubicBezTo>
                      <a:pt x="14" y="4"/>
                      <a:pt x="14" y="4"/>
                      <a:pt x="14" y="4"/>
                    </a:cubicBezTo>
                    <a:cubicBezTo>
                      <a:pt x="7" y="0"/>
                      <a:pt x="2" y="3"/>
                      <a:pt x="1" y="12"/>
                    </a:cubicBezTo>
                    <a:cubicBezTo>
                      <a:pt x="1" y="12"/>
                      <a:pt x="1" y="12"/>
                      <a:pt x="1" y="12"/>
                    </a:cubicBezTo>
                    <a:cubicBezTo>
                      <a:pt x="0" y="21"/>
                      <a:pt x="4" y="32"/>
                      <a:pt x="10" y="36"/>
                    </a:cubicBezTo>
                    <a:lnTo>
                      <a:pt x="33" y="53"/>
                    </a:lnTo>
                    <a:close/>
                  </a:path>
                </a:pathLst>
              </a:custGeom>
              <a:solidFill>
                <a:srgbClr val="C2C2C4"/>
              </a:solidFill>
              <a:ln w="9525">
                <a:noFill/>
                <a:round/>
                <a:headEnd/>
                <a:tailEnd/>
              </a:ln>
            </p:spPr>
            <p:txBody>
              <a:bodyPr/>
              <a:lstStyle/>
              <a:p>
                <a:endParaRPr lang="en-US" dirty="0"/>
              </a:p>
            </p:txBody>
          </p:sp>
          <p:sp>
            <p:nvSpPr>
              <p:cNvPr id="816" name="Freeform 3644"/>
              <p:cNvSpPr>
                <a:spLocks/>
              </p:cNvSpPr>
              <p:nvPr/>
            </p:nvSpPr>
            <p:spPr bwMode="auto">
              <a:xfrm>
                <a:off x="2650" y="3180"/>
                <a:ext cx="4" cy="6"/>
              </a:xfrm>
              <a:custGeom>
                <a:avLst/>
                <a:gdLst/>
                <a:ahLst/>
                <a:cxnLst>
                  <a:cxn ang="0">
                    <a:pos x="12" y="13"/>
                  </a:cxn>
                  <a:cxn ang="0">
                    <a:pos x="6" y="15"/>
                  </a:cxn>
                  <a:cxn ang="0">
                    <a:pos x="0" y="4"/>
                  </a:cxn>
                  <a:cxn ang="0">
                    <a:pos x="6" y="2"/>
                  </a:cxn>
                  <a:cxn ang="0">
                    <a:pos x="12" y="13"/>
                  </a:cxn>
                </a:cxnLst>
                <a:rect l="0" t="0" r="r" b="b"/>
                <a:pathLst>
                  <a:path w="12" h="17">
                    <a:moveTo>
                      <a:pt x="12" y="13"/>
                    </a:moveTo>
                    <a:cubicBezTo>
                      <a:pt x="12" y="16"/>
                      <a:pt x="9" y="17"/>
                      <a:pt x="6" y="15"/>
                    </a:cubicBezTo>
                    <a:cubicBezTo>
                      <a:pt x="2" y="12"/>
                      <a:pt x="0" y="7"/>
                      <a:pt x="0" y="4"/>
                    </a:cubicBezTo>
                    <a:cubicBezTo>
                      <a:pt x="0" y="1"/>
                      <a:pt x="3" y="0"/>
                      <a:pt x="6" y="2"/>
                    </a:cubicBezTo>
                    <a:cubicBezTo>
                      <a:pt x="9" y="5"/>
                      <a:pt x="12" y="9"/>
                      <a:pt x="12" y="13"/>
                    </a:cubicBezTo>
                    <a:close/>
                  </a:path>
                </a:pathLst>
              </a:custGeom>
              <a:solidFill>
                <a:srgbClr val="C2C2C4"/>
              </a:solidFill>
              <a:ln w="9525">
                <a:noFill/>
                <a:round/>
                <a:headEnd/>
                <a:tailEnd/>
              </a:ln>
            </p:spPr>
            <p:txBody>
              <a:bodyPr/>
              <a:lstStyle/>
              <a:p>
                <a:endParaRPr lang="en-US" dirty="0"/>
              </a:p>
            </p:txBody>
          </p:sp>
          <p:sp>
            <p:nvSpPr>
              <p:cNvPr id="817" name="Freeform 3645"/>
              <p:cNvSpPr>
                <a:spLocks/>
              </p:cNvSpPr>
              <p:nvPr/>
            </p:nvSpPr>
            <p:spPr bwMode="auto">
              <a:xfrm>
                <a:off x="2656" y="3185"/>
                <a:ext cx="5" cy="5"/>
              </a:xfrm>
              <a:custGeom>
                <a:avLst/>
                <a:gdLst/>
                <a:ahLst/>
                <a:cxnLst>
                  <a:cxn ang="0">
                    <a:pos x="13" y="13"/>
                  </a:cxn>
                  <a:cxn ang="0">
                    <a:pos x="6" y="14"/>
                  </a:cxn>
                  <a:cxn ang="0">
                    <a:pos x="0" y="4"/>
                  </a:cxn>
                  <a:cxn ang="0">
                    <a:pos x="6" y="2"/>
                  </a:cxn>
                  <a:cxn ang="0">
                    <a:pos x="13" y="13"/>
                  </a:cxn>
                </a:cxnLst>
                <a:rect l="0" t="0" r="r" b="b"/>
                <a:pathLst>
                  <a:path w="13" h="17">
                    <a:moveTo>
                      <a:pt x="13" y="13"/>
                    </a:moveTo>
                    <a:cubicBezTo>
                      <a:pt x="13" y="16"/>
                      <a:pt x="10" y="17"/>
                      <a:pt x="6" y="14"/>
                    </a:cubicBezTo>
                    <a:cubicBezTo>
                      <a:pt x="3" y="12"/>
                      <a:pt x="0" y="7"/>
                      <a:pt x="0" y="4"/>
                    </a:cubicBezTo>
                    <a:cubicBezTo>
                      <a:pt x="0" y="0"/>
                      <a:pt x="3" y="0"/>
                      <a:pt x="6" y="2"/>
                    </a:cubicBezTo>
                    <a:cubicBezTo>
                      <a:pt x="10" y="4"/>
                      <a:pt x="13" y="9"/>
                      <a:pt x="13" y="13"/>
                    </a:cubicBezTo>
                    <a:close/>
                  </a:path>
                </a:pathLst>
              </a:custGeom>
              <a:solidFill>
                <a:srgbClr val="C2C2C4"/>
              </a:solidFill>
              <a:ln w="9525">
                <a:noFill/>
                <a:round/>
                <a:headEnd/>
                <a:tailEnd/>
              </a:ln>
            </p:spPr>
            <p:txBody>
              <a:bodyPr/>
              <a:lstStyle/>
              <a:p>
                <a:endParaRPr lang="en-US" dirty="0"/>
              </a:p>
            </p:txBody>
          </p:sp>
          <p:sp>
            <p:nvSpPr>
              <p:cNvPr id="818" name="Freeform 3646"/>
              <p:cNvSpPr>
                <a:spLocks/>
              </p:cNvSpPr>
              <p:nvPr/>
            </p:nvSpPr>
            <p:spPr bwMode="auto">
              <a:xfrm>
                <a:off x="2663" y="3189"/>
                <a:ext cx="4" cy="6"/>
              </a:xfrm>
              <a:custGeom>
                <a:avLst/>
                <a:gdLst/>
                <a:ahLst/>
                <a:cxnLst>
                  <a:cxn ang="0">
                    <a:pos x="12" y="13"/>
                  </a:cxn>
                  <a:cxn ang="0">
                    <a:pos x="6" y="14"/>
                  </a:cxn>
                  <a:cxn ang="0">
                    <a:pos x="0" y="4"/>
                  </a:cxn>
                  <a:cxn ang="0">
                    <a:pos x="6" y="2"/>
                  </a:cxn>
                  <a:cxn ang="0">
                    <a:pos x="12" y="13"/>
                  </a:cxn>
                </a:cxnLst>
                <a:rect l="0" t="0" r="r" b="b"/>
                <a:pathLst>
                  <a:path w="12" h="17">
                    <a:moveTo>
                      <a:pt x="12" y="13"/>
                    </a:moveTo>
                    <a:cubicBezTo>
                      <a:pt x="12" y="16"/>
                      <a:pt x="9" y="17"/>
                      <a:pt x="6" y="14"/>
                    </a:cubicBezTo>
                    <a:cubicBezTo>
                      <a:pt x="3" y="12"/>
                      <a:pt x="0" y="7"/>
                      <a:pt x="0" y="4"/>
                    </a:cubicBezTo>
                    <a:cubicBezTo>
                      <a:pt x="0" y="0"/>
                      <a:pt x="3" y="0"/>
                      <a:pt x="6" y="2"/>
                    </a:cubicBezTo>
                    <a:cubicBezTo>
                      <a:pt x="9" y="4"/>
                      <a:pt x="12" y="9"/>
                      <a:pt x="12" y="13"/>
                    </a:cubicBezTo>
                    <a:close/>
                  </a:path>
                </a:pathLst>
              </a:custGeom>
              <a:solidFill>
                <a:srgbClr val="C2C2C4"/>
              </a:solidFill>
              <a:ln w="9525">
                <a:noFill/>
                <a:round/>
                <a:headEnd/>
                <a:tailEnd/>
              </a:ln>
            </p:spPr>
            <p:txBody>
              <a:bodyPr/>
              <a:lstStyle/>
              <a:p>
                <a:endParaRPr lang="en-US" dirty="0"/>
              </a:p>
            </p:txBody>
          </p:sp>
          <p:sp>
            <p:nvSpPr>
              <p:cNvPr id="819" name="Freeform 3647"/>
              <p:cNvSpPr>
                <a:spLocks/>
              </p:cNvSpPr>
              <p:nvPr/>
            </p:nvSpPr>
            <p:spPr bwMode="auto">
              <a:xfrm>
                <a:off x="2669" y="3194"/>
                <a:ext cx="4" cy="6"/>
              </a:xfrm>
              <a:custGeom>
                <a:avLst/>
                <a:gdLst/>
                <a:ahLst/>
                <a:cxnLst>
                  <a:cxn ang="0">
                    <a:pos x="13" y="13"/>
                  </a:cxn>
                  <a:cxn ang="0">
                    <a:pos x="7" y="15"/>
                  </a:cxn>
                  <a:cxn ang="0">
                    <a:pos x="0" y="5"/>
                  </a:cxn>
                  <a:cxn ang="0">
                    <a:pos x="7" y="3"/>
                  </a:cxn>
                  <a:cxn ang="0">
                    <a:pos x="13" y="13"/>
                  </a:cxn>
                </a:cxnLst>
                <a:rect l="0" t="0" r="r" b="b"/>
                <a:pathLst>
                  <a:path w="13" h="18">
                    <a:moveTo>
                      <a:pt x="13" y="13"/>
                    </a:moveTo>
                    <a:cubicBezTo>
                      <a:pt x="13" y="17"/>
                      <a:pt x="10" y="18"/>
                      <a:pt x="7" y="15"/>
                    </a:cubicBezTo>
                    <a:cubicBezTo>
                      <a:pt x="3" y="13"/>
                      <a:pt x="0" y="8"/>
                      <a:pt x="0" y="5"/>
                    </a:cubicBezTo>
                    <a:cubicBezTo>
                      <a:pt x="0" y="1"/>
                      <a:pt x="3" y="0"/>
                      <a:pt x="7" y="3"/>
                    </a:cubicBezTo>
                    <a:cubicBezTo>
                      <a:pt x="10" y="5"/>
                      <a:pt x="13" y="10"/>
                      <a:pt x="13" y="13"/>
                    </a:cubicBezTo>
                    <a:close/>
                  </a:path>
                </a:pathLst>
              </a:custGeom>
              <a:solidFill>
                <a:srgbClr val="C2C2C4"/>
              </a:solidFill>
              <a:ln w="9525">
                <a:noFill/>
                <a:round/>
                <a:headEnd/>
                <a:tailEnd/>
              </a:ln>
            </p:spPr>
            <p:txBody>
              <a:bodyPr/>
              <a:lstStyle/>
              <a:p>
                <a:endParaRPr lang="en-US" dirty="0"/>
              </a:p>
            </p:txBody>
          </p:sp>
          <p:sp>
            <p:nvSpPr>
              <p:cNvPr id="820" name="Freeform 3648"/>
              <p:cNvSpPr>
                <a:spLocks/>
              </p:cNvSpPr>
              <p:nvPr/>
            </p:nvSpPr>
            <p:spPr bwMode="auto">
              <a:xfrm>
                <a:off x="2676" y="3198"/>
                <a:ext cx="4" cy="6"/>
              </a:xfrm>
              <a:custGeom>
                <a:avLst/>
                <a:gdLst/>
                <a:ahLst/>
                <a:cxnLst>
                  <a:cxn ang="0">
                    <a:pos x="12" y="13"/>
                  </a:cxn>
                  <a:cxn ang="0">
                    <a:pos x="6" y="15"/>
                  </a:cxn>
                  <a:cxn ang="0">
                    <a:pos x="0" y="5"/>
                  </a:cxn>
                  <a:cxn ang="0">
                    <a:pos x="6" y="3"/>
                  </a:cxn>
                  <a:cxn ang="0">
                    <a:pos x="12" y="13"/>
                  </a:cxn>
                </a:cxnLst>
                <a:rect l="0" t="0" r="r" b="b"/>
                <a:pathLst>
                  <a:path w="12" h="18">
                    <a:moveTo>
                      <a:pt x="12" y="13"/>
                    </a:moveTo>
                    <a:cubicBezTo>
                      <a:pt x="12" y="17"/>
                      <a:pt x="10" y="18"/>
                      <a:pt x="6" y="15"/>
                    </a:cubicBezTo>
                    <a:cubicBezTo>
                      <a:pt x="3" y="13"/>
                      <a:pt x="0" y="8"/>
                      <a:pt x="0" y="5"/>
                    </a:cubicBezTo>
                    <a:cubicBezTo>
                      <a:pt x="0" y="1"/>
                      <a:pt x="3" y="0"/>
                      <a:pt x="6" y="3"/>
                    </a:cubicBezTo>
                    <a:cubicBezTo>
                      <a:pt x="10" y="5"/>
                      <a:pt x="12" y="10"/>
                      <a:pt x="12" y="13"/>
                    </a:cubicBezTo>
                    <a:close/>
                  </a:path>
                </a:pathLst>
              </a:custGeom>
              <a:solidFill>
                <a:srgbClr val="C2C2C4"/>
              </a:solidFill>
              <a:ln w="9525">
                <a:noFill/>
                <a:round/>
                <a:headEnd/>
                <a:tailEnd/>
              </a:ln>
            </p:spPr>
            <p:txBody>
              <a:bodyPr/>
              <a:lstStyle/>
              <a:p>
                <a:endParaRPr lang="en-US" dirty="0"/>
              </a:p>
            </p:txBody>
          </p:sp>
          <p:sp>
            <p:nvSpPr>
              <p:cNvPr id="821" name="Freeform 3649"/>
              <p:cNvSpPr>
                <a:spLocks/>
              </p:cNvSpPr>
              <p:nvPr/>
            </p:nvSpPr>
            <p:spPr bwMode="auto">
              <a:xfrm>
                <a:off x="2682" y="3203"/>
                <a:ext cx="4" cy="6"/>
              </a:xfrm>
              <a:custGeom>
                <a:avLst/>
                <a:gdLst/>
                <a:ahLst/>
                <a:cxnLst>
                  <a:cxn ang="0">
                    <a:pos x="12" y="13"/>
                  </a:cxn>
                  <a:cxn ang="0">
                    <a:pos x="6" y="15"/>
                  </a:cxn>
                  <a:cxn ang="0">
                    <a:pos x="0" y="5"/>
                  </a:cxn>
                  <a:cxn ang="0">
                    <a:pos x="6" y="3"/>
                  </a:cxn>
                  <a:cxn ang="0">
                    <a:pos x="12" y="13"/>
                  </a:cxn>
                </a:cxnLst>
                <a:rect l="0" t="0" r="r" b="b"/>
                <a:pathLst>
                  <a:path w="12" h="17">
                    <a:moveTo>
                      <a:pt x="12" y="13"/>
                    </a:moveTo>
                    <a:cubicBezTo>
                      <a:pt x="12" y="17"/>
                      <a:pt x="9" y="17"/>
                      <a:pt x="6" y="15"/>
                    </a:cubicBezTo>
                    <a:cubicBezTo>
                      <a:pt x="2" y="13"/>
                      <a:pt x="0" y="8"/>
                      <a:pt x="0" y="5"/>
                    </a:cubicBezTo>
                    <a:cubicBezTo>
                      <a:pt x="0" y="1"/>
                      <a:pt x="2" y="0"/>
                      <a:pt x="6" y="3"/>
                    </a:cubicBezTo>
                    <a:cubicBezTo>
                      <a:pt x="9" y="5"/>
                      <a:pt x="12" y="10"/>
                      <a:pt x="12" y="13"/>
                    </a:cubicBezTo>
                    <a:close/>
                  </a:path>
                </a:pathLst>
              </a:custGeom>
              <a:solidFill>
                <a:srgbClr val="C2C2C4"/>
              </a:solidFill>
              <a:ln w="9525">
                <a:noFill/>
                <a:round/>
                <a:headEnd/>
                <a:tailEnd/>
              </a:ln>
            </p:spPr>
            <p:txBody>
              <a:bodyPr/>
              <a:lstStyle/>
              <a:p>
                <a:endParaRPr lang="en-US" dirty="0"/>
              </a:p>
            </p:txBody>
          </p:sp>
          <p:sp>
            <p:nvSpPr>
              <p:cNvPr id="822" name="Freeform 3650"/>
              <p:cNvSpPr>
                <a:spLocks/>
              </p:cNvSpPr>
              <p:nvPr/>
            </p:nvSpPr>
            <p:spPr bwMode="auto">
              <a:xfrm>
                <a:off x="2689" y="3208"/>
                <a:ext cx="4" cy="5"/>
              </a:xfrm>
              <a:custGeom>
                <a:avLst/>
                <a:gdLst/>
                <a:ahLst/>
                <a:cxnLst>
                  <a:cxn ang="0">
                    <a:pos x="13" y="13"/>
                  </a:cxn>
                  <a:cxn ang="0">
                    <a:pos x="6" y="15"/>
                  </a:cxn>
                  <a:cxn ang="0">
                    <a:pos x="0" y="4"/>
                  </a:cxn>
                  <a:cxn ang="0">
                    <a:pos x="6" y="3"/>
                  </a:cxn>
                  <a:cxn ang="0">
                    <a:pos x="13" y="13"/>
                  </a:cxn>
                </a:cxnLst>
                <a:rect l="0" t="0" r="r" b="b"/>
                <a:pathLst>
                  <a:path w="13" h="17">
                    <a:moveTo>
                      <a:pt x="13" y="13"/>
                    </a:moveTo>
                    <a:cubicBezTo>
                      <a:pt x="12" y="17"/>
                      <a:pt x="10" y="17"/>
                      <a:pt x="6" y="15"/>
                    </a:cubicBezTo>
                    <a:cubicBezTo>
                      <a:pt x="3" y="13"/>
                      <a:pt x="0" y="8"/>
                      <a:pt x="0" y="4"/>
                    </a:cubicBezTo>
                    <a:cubicBezTo>
                      <a:pt x="0" y="1"/>
                      <a:pt x="3" y="0"/>
                      <a:pt x="6" y="3"/>
                    </a:cubicBezTo>
                    <a:cubicBezTo>
                      <a:pt x="10" y="5"/>
                      <a:pt x="13" y="10"/>
                      <a:pt x="13" y="13"/>
                    </a:cubicBezTo>
                    <a:close/>
                  </a:path>
                </a:pathLst>
              </a:custGeom>
              <a:solidFill>
                <a:srgbClr val="C2C2C4"/>
              </a:solidFill>
              <a:ln w="9525">
                <a:noFill/>
                <a:round/>
                <a:headEnd/>
                <a:tailEnd/>
              </a:ln>
            </p:spPr>
            <p:txBody>
              <a:bodyPr/>
              <a:lstStyle/>
              <a:p>
                <a:endParaRPr lang="en-US" dirty="0"/>
              </a:p>
            </p:txBody>
          </p:sp>
          <p:sp>
            <p:nvSpPr>
              <p:cNvPr id="823" name="Freeform 3651"/>
              <p:cNvSpPr>
                <a:spLocks/>
              </p:cNvSpPr>
              <p:nvPr/>
            </p:nvSpPr>
            <p:spPr bwMode="auto">
              <a:xfrm>
                <a:off x="2695" y="3212"/>
                <a:ext cx="4" cy="6"/>
              </a:xfrm>
              <a:custGeom>
                <a:avLst/>
                <a:gdLst/>
                <a:ahLst/>
                <a:cxnLst>
                  <a:cxn ang="0">
                    <a:pos x="12" y="13"/>
                  </a:cxn>
                  <a:cxn ang="0">
                    <a:pos x="6" y="15"/>
                  </a:cxn>
                  <a:cxn ang="0">
                    <a:pos x="0" y="4"/>
                  </a:cxn>
                  <a:cxn ang="0">
                    <a:pos x="6" y="3"/>
                  </a:cxn>
                  <a:cxn ang="0">
                    <a:pos x="12" y="13"/>
                  </a:cxn>
                </a:cxnLst>
                <a:rect l="0" t="0" r="r" b="b"/>
                <a:pathLst>
                  <a:path w="12" h="17">
                    <a:moveTo>
                      <a:pt x="12" y="13"/>
                    </a:moveTo>
                    <a:cubicBezTo>
                      <a:pt x="12" y="16"/>
                      <a:pt x="9" y="17"/>
                      <a:pt x="6" y="15"/>
                    </a:cubicBezTo>
                    <a:cubicBezTo>
                      <a:pt x="3" y="12"/>
                      <a:pt x="0" y="8"/>
                      <a:pt x="0" y="4"/>
                    </a:cubicBezTo>
                    <a:cubicBezTo>
                      <a:pt x="0" y="1"/>
                      <a:pt x="3" y="0"/>
                      <a:pt x="6" y="3"/>
                    </a:cubicBezTo>
                    <a:cubicBezTo>
                      <a:pt x="9" y="5"/>
                      <a:pt x="12" y="10"/>
                      <a:pt x="12" y="13"/>
                    </a:cubicBezTo>
                    <a:close/>
                  </a:path>
                </a:pathLst>
              </a:custGeom>
              <a:solidFill>
                <a:srgbClr val="C2C2C4"/>
              </a:solidFill>
              <a:ln w="9525">
                <a:noFill/>
                <a:round/>
                <a:headEnd/>
                <a:tailEnd/>
              </a:ln>
            </p:spPr>
            <p:txBody>
              <a:bodyPr/>
              <a:lstStyle/>
              <a:p>
                <a:endParaRPr lang="en-US" dirty="0"/>
              </a:p>
            </p:txBody>
          </p:sp>
          <p:sp>
            <p:nvSpPr>
              <p:cNvPr id="824" name="Freeform 3652"/>
              <p:cNvSpPr>
                <a:spLocks/>
              </p:cNvSpPr>
              <p:nvPr/>
            </p:nvSpPr>
            <p:spPr bwMode="auto">
              <a:xfrm>
                <a:off x="2650" y="3186"/>
                <a:ext cx="4" cy="6"/>
              </a:xfrm>
              <a:custGeom>
                <a:avLst/>
                <a:gdLst/>
                <a:ahLst/>
                <a:cxnLst>
                  <a:cxn ang="0">
                    <a:pos x="12" y="13"/>
                  </a:cxn>
                  <a:cxn ang="0">
                    <a:pos x="6" y="15"/>
                  </a:cxn>
                  <a:cxn ang="0">
                    <a:pos x="0" y="4"/>
                  </a:cxn>
                  <a:cxn ang="0">
                    <a:pos x="6" y="2"/>
                  </a:cxn>
                  <a:cxn ang="0">
                    <a:pos x="12" y="13"/>
                  </a:cxn>
                </a:cxnLst>
                <a:rect l="0" t="0" r="r" b="b"/>
                <a:pathLst>
                  <a:path w="12" h="17">
                    <a:moveTo>
                      <a:pt x="12" y="13"/>
                    </a:moveTo>
                    <a:cubicBezTo>
                      <a:pt x="12" y="16"/>
                      <a:pt x="9" y="17"/>
                      <a:pt x="6" y="15"/>
                    </a:cubicBezTo>
                    <a:cubicBezTo>
                      <a:pt x="2" y="12"/>
                      <a:pt x="0" y="8"/>
                      <a:pt x="0" y="4"/>
                    </a:cubicBezTo>
                    <a:cubicBezTo>
                      <a:pt x="0" y="1"/>
                      <a:pt x="2" y="0"/>
                      <a:pt x="6" y="2"/>
                    </a:cubicBezTo>
                    <a:cubicBezTo>
                      <a:pt x="9" y="5"/>
                      <a:pt x="12" y="10"/>
                      <a:pt x="12" y="13"/>
                    </a:cubicBezTo>
                    <a:close/>
                  </a:path>
                </a:pathLst>
              </a:custGeom>
              <a:solidFill>
                <a:srgbClr val="C2C2C4"/>
              </a:solidFill>
              <a:ln w="9525">
                <a:noFill/>
                <a:round/>
                <a:headEnd/>
                <a:tailEnd/>
              </a:ln>
            </p:spPr>
            <p:txBody>
              <a:bodyPr/>
              <a:lstStyle/>
              <a:p>
                <a:endParaRPr lang="en-US" dirty="0"/>
              </a:p>
            </p:txBody>
          </p:sp>
          <p:sp>
            <p:nvSpPr>
              <p:cNvPr id="825" name="Freeform 3653"/>
              <p:cNvSpPr>
                <a:spLocks/>
              </p:cNvSpPr>
              <p:nvPr/>
            </p:nvSpPr>
            <p:spPr bwMode="auto">
              <a:xfrm>
                <a:off x="2656" y="3191"/>
                <a:ext cx="4" cy="5"/>
              </a:xfrm>
              <a:custGeom>
                <a:avLst/>
                <a:gdLst/>
                <a:ahLst/>
                <a:cxnLst>
                  <a:cxn ang="0">
                    <a:pos x="12" y="13"/>
                  </a:cxn>
                  <a:cxn ang="0">
                    <a:pos x="6" y="15"/>
                  </a:cxn>
                  <a:cxn ang="0">
                    <a:pos x="0" y="4"/>
                  </a:cxn>
                  <a:cxn ang="0">
                    <a:pos x="6" y="2"/>
                  </a:cxn>
                  <a:cxn ang="0">
                    <a:pos x="12" y="13"/>
                  </a:cxn>
                </a:cxnLst>
                <a:rect l="0" t="0" r="r" b="b"/>
                <a:pathLst>
                  <a:path w="12" h="17">
                    <a:moveTo>
                      <a:pt x="12" y="13"/>
                    </a:moveTo>
                    <a:cubicBezTo>
                      <a:pt x="12" y="16"/>
                      <a:pt x="10" y="17"/>
                      <a:pt x="6" y="15"/>
                    </a:cubicBezTo>
                    <a:cubicBezTo>
                      <a:pt x="3" y="12"/>
                      <a:pt x="0" y="8"/>
                      <a:pt x="0" y="4"/>
                    </a:cubicBezTo>
                    <a:cubicBezTo>
                      <a:pt x="0" y="1"/>
                      <a:pt x="3" y="0"/>
                      <a:pt x="6" y="2"/>
                    </a:cubicBezTo>
                    <a:cubicBezTo>
                      <a:pt x="10" y="5"/>
                      <a:pt x="12" y="9"/>
                      <a:pt x="12" y="13"/>
                    </a:cubicBezTo>
                    <a:close/>
                  </a:path>
                </a:pathLst>
              </a:custGeom>
              <a:solidFill>
                <a:srgbClr val="C2C2C4"/>
              </a:solidFill>
              <a:ln w="9525">
                <a:noFill/>
                <a:round/>
                <a:headEnd/>
                <a:tailEnd/>
              </a:ln>
            </p:spPr>
            <p:txBody>
              <a:bodyPr/>
              <a:lstStyle/>
              <a:p>
                <a:endParaRPr lang="en-US" dirty="0"/>
              </a:p>
            </p:txBody>
          </p:sp>
          <p:sp>
            <p:nvSpPr>
              <p:cNvPr id="826" name="Freeform 3654"/>
              <p:cNvSpPr>
                <a:spLocks/>
              </p:cNvSpPr>
              <p:nvPr/>
            </p:nvSpPr>
            <p:spPr bwMode="auto">
              <a:xfrm>
                <a:off x="2663" y="3195"/>
                <a:ext cx="4" cy="6"/>
              </a:xfrm>
              <a:custGeom>
                <a:avLst/>
                <a:gdLst/>
                <a:ahLst/>
                <a:cxnLst>
                  <a:cxn ang="0">
                    <a:pos x="12" y="13"/>
                  </a:cxn>
                  <a:cxn ang="0">
                    <a:pos x="6" y="15"/>
                  </a:cxn>
                  <a:cxn ang="0">
                    <a:pos x="0" y="4"/>
                  </a:cxn>
                  <a:cxn ang="0">
                    <a:pos x="6" y="2"/>
                  </a:cxn>
                  <a:cxn ang="0">
                    <a:pos x="12" y="13"/>
                  </a:cxn>
                </a:cxnLst>
                <a:rect l="0" t="0" r="r" b="b"/>
                <a:pathLst>
                  <a:path w="12" h="17">
                    <a:moveTo>
                      <a:pt x="12" y="13"/>
                    </a:moveTo>
                    <a:cubicBezTo>
                      <a:pt x="12" y="16"/>
                      <a:pt x="9" y="17"/>
                      <a:pt x="6" y="15"/>
                    </a:cubicBezTo>
                    <a:cubicBezTo>
                      <a:pt x="2" y="12"/>
                      <a:pt x="0" y="7"/>
                      <a:pt x="0" y="4"/>
                    </a:cubicBezTo>
                    <a:cubicBezTo>
                      <a:pt x="0" y="1"/>
                      <a:pt x="3" y="0"/>
                      <a:pt x="6" y="2"/>
                    </a:cubicBezTo>
                    <a:cubicBezTo>
                      <a:pt x="9" y="5"/>
                      <a:pt x="12" y="9"/>
                      <a:pt x="12" y="13"/>
                    </a:cubicBezTo>
                    <a:close/>
                  </a:path>
                </a:pathLst>
              </a:custGeom>
              <a:solidFill>
                <a:srgbClr val="C2C2C4"/>
              </a:solidFill>
              <a:ln w="9525">
                <a:noFill/>
                <a:round/>
                <a:headEnd/>
                <a:tailEnd/>
              </a:ln>
            </p:spPr>
            <p:txBody>
              <a:bodyPr/>
              <a:lstStyle/>
              <a:p>
                <a:endParaRPr lang="en-US" dirty="0"/>
              </a:p>
            </p:txBody>
          </p:sp>
          <p:sp>
            <p:nvSpPr>
              <p:cNvPr id="827" name="Freeform 3655"/>
              <p:cNvSpPr>
                <a:spLocks/>
              </p:cNvSpPr>
              <p:nvPr/>
            </p:nvSpPr>
            <p:spPr bwMode="auto">
              <a:xfrm>
                <a:off x="2669" y="3200"/>
                <a:ext cx="4" cy="6"/>
              </a:xfrm>
              <a:custGeom>
                <a:avLst/>
                <a:gdLst/>
                <a:ahLst/>
                <a:cxnLst>
                  <a:cxn ang="0">
                    <a:pos x="13" y="13"/>
                  </a:cxn>
                  <a:cxn ang="0">
                    <a:pos x="6" y="15"/>
                  </a:cxn>
                  <a:cxn ang="0">
                    <a:pos x="0" y="4"/>
                  </a:cxn>
                  <a:cxn ang="0">
                    <a:pos x="7" y="2"/>
                  </a:cxn>
                  <a:cxn ang="0">
                    <a:pos x="13" y="13"/>
                  </a:cxn>
                </a:cxnLst>
                <a:rect l="0" t="0" r="r" b="b"/>
                <a:pathLst>
                  <a:path w="13" h="17">
                    <a:moveTo>
                      <a:pt x="13" y="13"/>
                    </a:moveTo>
                    <a:cubicBezTo>
                      <a:pt x="13" y="16"/>
                      <a:pt x="10" y="17"/>
                      <a:pt x="6" y="15"/>
                    </a:cubicBezTo>
                    <a:cubicBezTo>
                      <a:pt x="3" y="12"/>
                      <a:pt x="0" y="7"/>
                      <a:pt x="0" y="4"/>
                    </a:cubicBezTo>
                    <a:cubicBezTo>
                      <a:pt x="0" y="1"/>
                      <a:pt x="3" y="0"/>
                      <a:pt x="7" y="2"/>
                    </a:cubicBezTo>
                    <a:cubicBezTo>
                      <a:pt x="10" y="5"/>
                      <a:pt x="13" y="9"/>
                      <a:pt x="13" y="13"/>
                    </a:cubicBezTo>
                    <a:close/>
                  </a:path>
                </a:pathLst>
              </a:custGeom>
              <a:solidFill>
                <a:srgbClr val="C2C2C4"/>
              </a:solidFill>
              <a:ln w="9525">
                <a:noFill/>
                <a:round/>
                <a:headEnd/>
                <a:tailEnd/>
              </a:ln>
            </p:spPr>
            <p:txBody>
              <a:bodyPr/>
              <a:lstStyle/>
              <a:p>
                <a:endParaRPr lang="en-US" dirty="0"/>
              </a:p>
            </p:txBody>
          </p:sp>
          <p:sp>
            <p:nvSpPr>
              <p:cNvPr id="828" name="Freeform 3656"/>
              <p:cNvSpPr>
                <a:spLocks/>
              </p:cNvSpPr>
              <p:nvPr/>
            </p:nvSpPr>
            <p:spPr bwMode="auto">
              <a:xfrm>
                <a:off x="2676" y="3205"/>
                <a:ext cx="4" cy="5"/>
              </a:xfrm>
              <a:custGeom>
                <a:avLst/>
                <a:gdLst/>
                <a:ahLst/>
                <a:cxnLst>
                  <a:cxn ang="0">
                    <a:pos x="12" y="13"/>
                  </a:cxn>
                  <a:cxn ang="0">
                    <a:pos x="6" y="14"/>
                  </a:cxn>
                  <a:cxn ang="0">
                    <a:pos x="0" y="4"/>
                  </a:cxn>
                  <a:cxn ang="0">
                    <a:pos x="6" y="2"/>
                  </a:cxn>
                  <a:cxn ang="0">
                    <a:pos x="12" y="13"/>
                  </a:cxn>
                </a:cxnLst>
                <a:rect l="0" t="0" r="r" b="b"/>
                <a:pathLst>
                  <a:path w="12" h="17">
                    <a:moveTo>
                      <a:pt x="12" y="13"/>
                    </a:moveTo>
                    <a:cubicBezTo>
                      <a:pt x="12" y="16"/>
                      <a:pt x="9" y="17"/>
                      <a:pt x="6" y="14"/>
                    </a:cubicBezTo>
                    <a:cubicBezTo>
                      <a:pt x="3" y="12"/>
                      <a:pt x="0" y="7"/>
                      <a:pt x="0" y="4"/>
                    </a:cubicBezTo>
                    <a:cubicBezTo>
                      <a:pt x="0" y="0"/>
                      <a:pt x="3" y="0"/>
                      <a:pt x="6" y="2"/>
                    </a:cubicBezTo>
                    <a:cubicBezTo>
                      <a:pt x="10" y="5"/>
                      <a:pt x="12" y="9"/>
                      <a:pt x="12" y="13"/>
                    </a:cubicBezTo>
                    <a:close/>
                  </a:path>
                </a:pathLst>
              </a:custGeom>
              <a:solidFill>
                <a:srgbClr val="C2C2C4"/>
              </a:solidFill>
              <a:ln w="9525">
                <a:noFill/>
                <a:round/>
                <a:headEnd/>
                <a:tailEnd/>
              </a:ln>
            </p:spPr>
            <p:txBody>
              <a:bodyPr/>
              <a:lstStyle/>
              <a:p>
                <a:endParaRPr lang="en-US" dirty="0"/>
              </a:p>
            </p:txBody>
          </p:sp>
          <p:sp>
            <p:nvSpPr>
              <p:cNvPr id="829" name="Freeform 3657"/>
              <p:cNvSpPr>
                <a:spLocks/>
              </p:cNvSpPr>
              <p:nvPr/>
            </p:nvSpPr>
            <p:spPr bwMode="auto">
              <a:xfrm>
                <a:off x="2682" y="3209"/>
                <a:ext cx="4" cy="6"/>
              </a:xfrm>
              <a:custGeom>
                <a:avLst/>
                <a:gdLst/>
                <a:ahLst/>
                <a:cxnLst>
                  <a:cxn ang="0">
                    <a:pos x="13" y="13"/>
                  </a:cxn>
                  <a:cxn ang="0">
                    <a:pos x="7" y="14"/>
                  </a:cxn>
                  <a:cxn ang="0">
                    <a:pos x="1" y="4"/>
                  </a:cxn>
                  <a:cxn ang="0">
                    <a:pos x="7" y="2"/>
                  </a:cxn>
                  <a:cxn ang="0">
                    <a:pos x="13" y="13"/>
                  </a:cxn>
                </a:cxnLst>
                <a:rect l="0" t="0" r="r" b="b"/>
                <a:pathLst>
                  <a:path w="13" h="17">
                    <a:moveTo>
                      <a:pt x="13" y="13"/>
                    </a:moveTo>
                    <a:cubicBezTo>
                      <a:pt x="13" y="16"/>
                      <a:pt x="10" y="17"/>
                      <a:pt x="7" y="14"/>
                    </a:cubicBezTo>
                    <a:cubicBezTo>
                      <a:pt x="3" y="12"/>
                      <a:pt x="0" y="7"/>
                      <a:pt x="1" y="4"/>
                    </a:cubicBezTo>
                    <a:cubicBezTo>
                      <a:pt x="1" y="0"/>
                      <a:pt x="3" y="0"/>
                      <a:pt x="7" y="2"/>
                    </a:cubicBezTo>
                    <a:cubicBezTo>
                      <a:pt x="10" y="4"/>
                      <a:pt x="13" y="9"/>
                      <a:pt x="13" y="13"/>
                    </a:cubicBezTo>
                    <a:close/>
                  </a:path>
                </a:pathLst>
              </a:custGeom>
              <a:solidFill>
                <a:srgbClr val="C2C2C4"/>
              </a:solidFill>
              <a:ln w="9525">
                <a:noFill/>
                <a:round/>
                <a:headEnd/>
                <a:tailEnd/>
              </a:ln>
            </p:spPr>
            <p:txBody>
              <a:bodyPr/>
              <a:lstStyle/>
              <a:p>
                <a:endParaRPr lang="en-US" dirty="0"/>
              </a:p>
            </p:txBody>
          </p:sp>
          <p:sp>
            <p:nvSpPr>
              <p:cNvPr id="830" name="Freeform 3658"/>
              <p:cNvSpPr>
                <a:spLocks/>
              </p:cNvSpPr>
              <p:nvPr/>
            </p:nvSpPr>
            <p:spPr bwMode="auto">
              <a:xfrm>
                <a:off x="2689" y="3214"/>
                <a:ext cx="4" cy="6"/>
              </a:xfrm>
              <a:custGeom>
                <a:avLst/>
                <a:gdLst/>
                <a:ahLst/>
                <a:cxnLst>
                  <a:cxn ang="0">
                    <a:pos x="12" y="12"/>
                  </a:cxn>
                  <a:cxn ang="0">
                    <a:pos x="6" y="14"/>
                  </a:cxn>
                  <a:cxn ang="0">
                    <a:pos x="0" y="4"/>
                  </a:cxn>
                  <a:cxn ang="0">
                    <a:pos x="6" y="2"/>
                  </a:cxn>
                  <a:cxn ang="0">
                    <a:pos x="12" y="12"/>
                  </a:cxn>
                </a:cxnLst>
                <a:rect l="0" t="0" r="r" b="b"/>
                <a:pathLst>
                  <a:path w="12" h="17">
                    <a:moveTo>
                      <a:pt x="12" y="12"/>
                    </a:moveTo>
                    <a:cubicBezTo>
                      <a:pt x="12" y="16"/>
                      <a:pt x="10" y="17"/>
                      <a:pt x="6" y="14"/>
                    </a:cubicBezTo>
                    <a:cubicBezTo>
                      <a:pt x="3" y="12"/>
                      <a:pt x="0" y="7"/>
                      <a:pt x="0" y="4"/>
                    </a:cubicBezTo>
                    <a:cubicBezTo>
                      <a:pt x="0" y="0"/>
                      <a:pt x="3" y="0"/>
                      <a:pt x="6" y="2"/>
                    </a:cubicBezTo>
                    <a:cubicBezTo>
                      <a:pt x="10" y="4"/>
                      <a:pt x="12" y="9"/>
                      <a:pt x="12" y="12"/>
                    </a:cubicBezTo>
                    <a:close/>
                  </a:path>
                </a:pathLst>
              </a:custGeom>
              <a:solidFill>
                <a:srgbClr val="C2C2C4"/>
              </a:solidFill>
              <a:ln w="9525">
                <a:noFill/>
                <a:round/>
                <a:headEnd/>
                <a:tailEnd/>
              </a:ln>
            </p:spPr>
            <p:txBody>
              <a:bodyPr/>
              <a:lstStyle/>
              <a:p>
                <a:endParaRPr lang="en-US" dirty="0"/>
              </a:p>
            </p:txBody>
          </p:sp>
          <p:sp>
            <p:nvSpPr>
              <p:cNvPr id="831" name="Freeform 3659"/>
              <p:cNvSpPr>
                <a:spLocks/>
              </p:cNvSpPr>
              <p:nvPr/>
            </p:nvSpPr>
            <p:spPr bwMode="auto">
              <a:xfrm>
                <a:off x="2695" y="3218"/>
                <a:ext cx="4" cy="6"/>
              </a:xfrm>
              <a:custGeom>
                <a:avLst/>
                <a:gdLst/>
                <a:ahLst/>
                <a:cxnLst>
                  <a:cxn ang="0">
                    <a:pos x="12" y="13"/>
                  </a:cxn>
                  <a:cxn ang="0">
                    <a:pos x="6" y="15"/>
                  </a:cxn>
                  <a:cxn ang="0">
                    <a:pos x="0" y="5"/>
                  </a:cxn>
                  <a:cxn ang="0">
                    <a:pos x="6" y="3"/>
                  </a:cxn>
                  <a:cxn ang="0">
                    <a:pos x="12" y="13"/>
                  </a:cxn>
                </a:cxnLst>
                <a:rect l="0" t="0" r="r" b="b"/>
                <a:pathLst>
                  <a:path w="12" h="18">
                    <a:moveTo>
                      <a:pt x="12" y="13"/>
                    </a:moveTo>
                    <a:cubicBezTo>
                      <a:pt x="12" y="17"/>
                      <a:pt x="9" y="18"/>
                      <a:pt x="6" y="15"/>
                    </a:cubicBezTo>
                    <a:cubicBezTo>
                      <a:pt x="2" y="13"/>
                      <a:pt x="0" y="8"/>
                      <a:pt x="0" y="5"/>
                    </a:cubicBezTo>
                    <a:cubicBezTo>
                      <a:pt x="0" y="1"/>
                      <a:pt x="2" y="0"/>
                      <a:pt x="6" y="3"/>
                    </a:cubicBezTo>
                    <a:cubicBezTo>
                      <a:pt x="9" y="5"/>
                      <a:pt x="12" y="10"/>
                      <a:pt x="12" y="13"/>
                    </a:cubicBezTo>
                    <a:close/>
                  </a:path>
                </a:pathLst>
              </a:custGeom>
              <a:solidFill>
                <a:srgbClr val="C2C2C4"/>
              </a:solidFill>
              <a:ln w="9525">
                <a:noFill/>
                <a:round/>
                <a:headEnd/>
                <a:tailEnd/>
              </a:ln>
            </p:spPr>
            <p:txBody>
              <a:bodyPr/>
              <a:lstStyle/>
              <a:p>
                <a:endParaRPr lang="en-US" dirty="0"/>
              </a:p>
            </p:txBody>
          </p:sp>
          <p:sp>
            <p:nvSpPr>
              <p:cNvPr id="832" name="Freeform 3660"/>
              <p:cNvSpPr>
                <a:spLocks/>
              </p:cNvSpPr>
              <p:nvPr/>
            </p:nvSpPr>
            <p:spPr bwMode="auto">
              <a:xfrm>
                <a:off x="2777" y="3221"/>
                <a:ext cx="15" cy="66"/>
              </a:xfrm>
              <a:custGeom>
                <a:avLst/>
                <a:gdLst/>
                <a:ahLst/>
                <a:cxnLst>
                  <a:cxn ang="0">
                    <a:pos x="48" y="157"/>
                  </a:cxn>
                  <a:cxn ang="0">
                    <a:pos x="26" y="172"/>
                  </a:cxn>
                  <a:cxn ang="0">
                    <a:pos x="25" y="173"/>
                  </a:cxn>
                  <a:cxn ang="0">
                    <a:pos x="25" y="61"/>
                  </a:cxn>
                  <a:cxn ang="0">
                    <a:pos x="41" y="36"/>
                  </a:cxn>
                  <a:cxn ang="0">
                    <a:pos x="48" y="31"/>
                  </a:cxn>
                  <a:cxn ang="0">
                    <a:pos x="48" y="0"/>
                  </a:cxn>
                  <a:cxn ang="0">
                    <a:pos x="26" y="15"/>
                  </a:cxn>
                  <a:cxn ang="0">
                    <a:pos x="0" y="61"/>
                  </a:cxn>
                  <a:cxn ang="0">
                    <a:pos x="0" y="176"/>
                  </a:cxn>
                  <a:cxn ang="0">
                    <a:pos x="5" y="192"/>
                  </a:cxn>
                  <a:cxn ang="0">
                    <a:pos x="21" y="199"/>
                  </a:cxn>
                  <a:cxn ang="0">
                    <a:pos x="21" y="199"/>
                  </a:cxn>
                  <a:cxn ang="0">
                    <a:pos x="41" y="192"/>
                  </a:cxn>
                  <a:cxn ang="0">
                    <a:pos x="48" y="187"/>
                  </a:cxn>
                  <a:cxn ang="0">
                    <a:pos x="48" y="157"/>
                  </a:cxn>
                </a:cxnLst>
                <a:rect l="0" t="0" r="r" b="b"/>
                <a:pathLst>
                  <a:path w="48" h="199">
                    <a:moveTo>
                      <a:pt x="48" y="157"/>
                    </a:moveTo>
                    <a:cubicBezTo>
                      <a:pt x="26" y="172"/>
                      <a:pt x="26" y="172"/>
                      <a:pt x="26" y="172"/>
                    </a:cubicBezTo>
                    <a:cubicBezTo>
                      <a:pt x="26" y="172"/>
                      <a:pt x="25" y="173"/>
                      <a:pt x="25" y="173"/>
                    </a:cubicBezTo>
                    <a:cubicBezTo>
                      <a:pt x="25" y="61"/>
                      <a:pt x="25" y="61"/>
                      <a:pt x="25" y="61"/>
                    </a:cubicBezTo>
                    <a:cubicBezTo>
                      <a:pt x="24" y="56"/>
                      <a:pt x="32" y="41"/>
                      <a:pt x="41" y="36"/>
                    </a:cubicBezTo>
                    <a:cubicBezTo>
                      <a:pt x="48" y="31"/>
                      <a:pt x="48" y="31"/>
                      <a:pt x="48" y="31"/>
                    </a:cubicBezTo>
                    <a:cubicBezTo>
                      <a:pt x="48" y="0"/>
                      <a:pt x="48" y="0"/>
                      <a:pt x="48" y="0"/>
                    </a:cubicBezTo>
                    <a:cubicBezTo>
                      <a:pt x="26" y="15"/>
                      <a:pt x="26" y="15"/>
                      <a:pt x="26" y="15"/>
                    </a:cubicBezTo>
                    <a:cubicBezTo>
                      <a:pt x="11" y="26"/>
                      <a:pt x="1" y="43"/>
                      <a:pt x="0" y="61"/>
                    </a:cubicBezTo>
                    <a:cubicBezTo>
                      <a:pt x="0" y="176"/>
                      <a:pt x="0" y="176"/>
                      <a:pt x="0" y="176"/>
                    </a:cubicBezTo>
                    <a:cubicBezTo>
                      <a:pt x="0" y="181"/>
                      <a:pt x="1" y="187"/>
                      <a:pt x="5" y="192"/>
                    </a:cubicBezTo>
                    <a:cubicBezTo>
                      <a:pt x="9" y="197"/>
                      <a:pt x="15" y="199"/>
                      <a:pt x="21" y="199"/>
                    </a:cubicBezTo>
                    <a:cubicBezTo>
                      <a:pt x="21" y="199"/>
                      <a:pt x="21" y="199"/>
                      <a:pt x="21" y="199"/>
                    </a:cubicBezTo>
                    <a:cubicBezTo>
                      <a:pt x="29" y="199"/>
                      <a:pt x="35" y="196"/>
                      <a:pt x="41" y="192"/>
                    </a:cubicBezTo>
                    <a:cubicBezTo>
                      <a:pt x="48" y="187"/>
                      <a:pt x="48" y="187"/>
                      <a:pt x="48" y="187"/>
                    </a:cubicBezTo>
                    <a:lnTo>
                      <a:pt x="48" y="157"/>
                    </a:lnTo>
                    <a:close/>
                  </a:path>
                </a:pathLst>
              </a:custGeom>
              <a:solidFill>
                <a:srgbClr val="C2C2C4"/>
              </a:solidFill>
              <a:ln w="9525">
                <a:noFill/>
                <a:round/>
                <a:headEnd/>
                <a:tailEnd/>
              </a:ln>
            </p:spPr>
            <p:txBody>
              <a:bodyPr/>
              <a:lstStyle/>
              <a:p>
                <a:endParaRPr lang="en-US" dirty="0"/>
              </a:p>
            </p:txBody>
          </p:sp>
          <p:sp>
            <p:nvSpPr>
              <p:cNvPr id="833" name="Freeform 3661"/>
              <p:cNvSpPr>
                <a:spLocks/>
              </p:cNvSpPr>
              <p:nvPr/>
            </p:nvSpPr>
            <p:spPr bwMode="auto">
              <a:xfrm>
                <a:off x="2779" y="3186"/>
                <a:ext cx="18" cy="26"/>
              </a:xfrm>
              <a:custGeom>
                <a:avLst/>
                <a:gdLst/>
                <a:ahLst/>
                <a:cxnLst>
                  <a:cxn ang="0">
                    <a:pos x="18" y="26"/>
                  </a:cxn>
                  <a:cxn ang="0">
                    <a:pos x="18" y="12"/>
                  </a:cxn>
                  <a:cxn ang="0">
                    <a:pos x="0" y="0"/>
                  </a:cxn>
                  <a:cxn ang="0">
                    <a:pos x="0" y="14"/>
                  </a:cxn>
                  <a:cxn ang="0">
                    <a:pos x="18" y="26"/>
                  </a:cxn>
                </a:cxnLst>
                <a:rect l="0" t="0" r="r" b="b"/>
                <a:pathLst>
                  <a:path w="18" h="26">
                    <a:moveTo>
                      <a:pt x="18" y="26"/>
                    </a:moveTo>
                    <a:lnTo>
                      <a:pt x="18" y="12"/>
                    </a:lnTo>
                    <a:lnTo>
                      <a:pt x="0" y="0"/>
                    </a:lnTo>
                    <a:lnTo>
                      <a:pt x="0" y="14"/>
                    </a:lnTo>
                    <a:lnTo>
                      <a:pt x="18" y="26"/>
                    </a:lnTo>
                    <a:close/>
                  </a:path>
                </a:pathLst>
              </a:custGeom>
              <a:solidFill>
                <a:srgbClr val="C2C2C4"/>
              </a:solidFill>
              <a:ln w="9525">
                <a:noFill/>
                <a:round/>
                <a:headEnd/>
                <a:tailEnd/>
              </a:ln>
            </p:spPr>
            <p:txBody>
              <a:bodyPr/>
              <a:lstStyle/>
              <a:p>
                <a:endParaRPr lang="en-US" dirty="0"/>
              </a:p>
            </p:txBody>
          </p:sp>
        </p:grpSp>
        <p:grpSp>
          <p:nvGrpSpPr>
            <p:cNvPr id="4" name="Group 2635"/>
            <p:cNvGrpSpPr>
              <a:grpSpLocks/>
            </p:cNvGrpSpPr>
            <p:nvPr/>
          </p:nvGrpSpPr>
          <p:grpSpPr bwMode="auto">
            <a:xfrm>
              <a:off x="5642070" y="1877707"/>
              <a:ext cx="569658" cy="947734"/>
              <a:chOff x="4272" y="1872"/>
              <a:chExt cx="925" cy="1717"/>
            </a:xfrm>
          </p:grpSpPr>
          <p:sp>
            <p:nvSpPr>
              <p:cNvPr id="748" name="Freeform 2636"/>
              <p:cNvSpPr>
                <a:spLocks/>
              </p:cNvSpPr>
              <p:nvPr/>
            </p:nvSpPr>
            <p:spPr bwMode="auto">
              <a:xfrm>
                <a:off x="4536" y="3062"/>
                <a:ext cx="637" cy="527"/>
              </a:xfrm>
              <a:custGeom>
                <a:avLst/>
                <a:gdLst/>
                <a:ahLst/>
                <a:cxnLst>
                  <a:cxn ang="0">
                    <a:pos x="5799" y="0"/>
                  </a:cxn>
                  <a:cxn ang="0">
                    <a:pos x="0" y="4101"/>
                  </a:cxn>
                  <a:cxn ang="0">
                    <a:pos x="0" y="4798"/>
                  </a:cxn>
                  <a:cxn ang="0">
                    <a:pos x="5799" y="697"/>
                  </a:cxn>
                  <a:cxn ang="0">
                    <a:pos x="5799" y="0"/>
                  </a:cxn>
                </a:cxnLst>
                <a:rect l="0" t="0" r="r" b="b"/>
                <a:pathLst>
                  <a:path w="5799" h="4798">
                    <a:moveTo>
                      <a:pt x="5799" y="0"/>
                    </a:moveTo>
                    <a:lnTo>
                      <a:pt x="0" y="4101"/>
                    </a:lnTo>
                    <a:lnTo>
                      <a:pt x="0" y="4798"/>
                    </a:lnTo>
                    <a:lnTo>
                      <a:pt x="5799" y="697"/>
                    </a:lnTo>
                    <a:lnTo>
                      <a:pt x="5799" y="0"/>
                    </a:lnTo>
                    <a:close/>
                  </a:path>
                </a:pathLst>
              </a:custGeom>
              <a:solidFill>
                <a:srgbClr val="5F5F5F"/>
              </a:solidFill>
              <a:ln w="9525" cap="flat" cmpd="sng">
                <a:noFill/>
                <a:prstDash val="solid"/>
                <a:round/>
                <a:headEnd type="none" w="med" len="med"/>
                <a:tailEnd type="none" w="med" len="med"/>
              </a:ln>
              <a:effectLst/>
            </p:spPr>
            <p:txBody>
              <a:bodyPr/>
              <a:lstStyle/>
              <a:p>
                <a:endParaRPr lang="en-US" dirty="0"/>
              </a:p>
            </p:txBody>
          </p:sp>
          <p:sp>
            <p:nvSpPr>
              <p:cNvPr id="749" name="Freeform 2637"/>
              <p:cNvSpPr>
                <a:spLocks/>
              </p:cNvSpPr>
              <p:nvPr/>
            </p:nvSpPr>
            <p:spPr bwMode="auto">
              <a:xfrm>
                <a:off x="4296" y="3342"/>
                <a:ext cx="240" cy="247"/>
              </a:xfrm>
              <a:custGeom>
                <a:avLst/>
                <a:gdLst/>
                <a:ahLst/>
                <a:cxnLst>
                  <a:cxn ang="0">
                    <a:pos x="2190" y="1550"/>
                  </a:cxn>
                  <a:cxn ang="0">
                    <a:pos x="0" y="0"/>
                  </a:cxn>
                  <a:cxn ang="0">
                    <a:pos x="0" y="699"/>
                  </a:cxn>
                  <a:cxn ang="0">
                    <a:pos x="2190" y="2247"/>
                  </a:cxn>
                  <a:cxn ang="0">
                    <a:pos x="2190" y="1550"/>
                  </a:cxn>
                </a:cxnLst>
                <a:rect l="0" t="0" r="r" b="b"/>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lstStyle/>
              <a:p>
                <a:endParaRPr lang="en-US" dirty="0"/>
              </a:p>
            </p:txBody>
          </p:sp>
          <p:sp>
            <p:nvSpPr>
              <p:cNvPr id="750" name="Freeform 2638"/>
              <p:cNvSpPr>
                <a:spLocks/>
              </p:cNvSpPr>
              <p:nvPr/>
            </p:nvSpPr>
            <p:spPr bwMode="auto">
              <a:xfrm>
                <a:off x="4525" y="2051"/>
                <a:ext cx="672" cy="1487"/>
              </a:xfrm>
              <a:custGeom>
                <a:avLst/>
                <a:gdLst/>
                <a:ahLst/>
                <a:cxnLst>
                  <a:cxn ang="0">
                    <a:pos x="6116" y="0"/>
                  </a:cxn>
                  <a:cxn ang="0">
                    <a:pos x="0" y="4325"/>
                  </a:cxn>
                  <a:cxn ang="0">
                    <a:pos x="0" y="13550"/>
                  </a:cxn>
                  <a:cxn ang="0">
                    <a:pos x="6116" y="9225"/>
                  </a:cxn>
                  <a:cxn ang="0">
                    <a:pos x="6116" y="0"/>
                  </a:cxn>
                </a:cxnLst>
                <a:rect l="0" t="0" r="r" b="b"/>
                <a:pathLst>
                  <a:path w="6116" h="13550">
                    <a:moveTo>
                      <a:pt x="6116" y="0"/>
                    </a:moveTo>
                    <a:lnTo>
                      <a:pt x="0" y="4325"/>
                    </a:lnTo>
                    <a:lnTo>
                      <a:pt x="0" y="13550"/>
                    </a:lnTo>
                    <a:lnTo>
                      <a:pt x="6116" y="9225"/>
                    </a:lnTo>
                    <a:lnTo>
                      <a:pt x="6116" y="0"/>
                    </a:lnTo>
                    <a:close/>
                  </a:path>
                </a:pathLst>
              </a:custGeom>
              <a:solidFill>
                <a:srgbClr val="808080"/>
              </a:solidFill>
              <a:ln w="9525" cap="flat" cmpd="sng">
                <a:noFill/>
                <a:prstDash val="solid"/>
                <a:round/>
                <a:headEnd type="none" w="med" len="med"/>
                <a:tailEnd type="none" w="med" len="med"/>
              </a:ln>
              <a:effectLst/>
            </p:spPr>
            <p:txBody>
              <a:bodyPr/>
              <a:lstStyle/>
              <a:p>
                <a:endParaRPr lang="en-US" dirty="0"/>
              </a:p>
            </p:txBody>
          </p:sp>
          <p:sp>
            <p:nvSpPr>
              <p:cNvPr id="751" name="Freeform 2639"/>
              <p:cNvSpPr>
                <a:spLocks/>
              </p:cNvSpPr>
              <p:nvPr/>
            </p:nvSpPr>
            <p:spPr bwMode="auto">
              <a:xfrm>
                <a:off x="4272" y="2347"/>
                <a:ext cx="253" cy="1191"/>
              </a:xfrm>
              <a:custGeom>
                <a:avLst/>
                <a:gdLst/>
                <a:ahLst/>
                <a:cxnLst>
                  <a:cxn ang="0">
                    <a:pos x="2308" y="1632"/>
                  </a:cxn>
                  <a:cxn ang="0">
                    <a:pos x="0" y="0"/>
                  </a:cxn>
                  <a:cxn ang="0">
                    <a:pos x="0" y="9224"/>
                  </a:cxn>
                  <a:cxn ang="0">
                    <a:pos x="2308" y="10857"/>
                  </a:cxn>
                  <a:cxn ang="0">
                    <a:pos x="2308" y="1632"/>
                  </a:cxn>
                </a:cxnLst>
                <a:rect l="0" t="0" r="r" b="b"/>
                <a:pathLst>
                  <a:path w="2308" h="10857">
                    <a:moveTo>
                      <a:pt x="2308" y="1632"/>
                    </a:moveTo>
                    <a:lnTo>
                      <a:pt x="0" y="0"/>
                    </a:lnTo>
                    <a:lnTo>
                      <a:pt x="0" y="9224"/>
                    </a:lnTo>
                    <a:lnTo>
                      <a:pt x="2308" y="10857"/>
                    </a:lnTo>
                    <a:lnTo>
                      <a:pt x="2308" y="1632"/>
                    </a:lnTo>
                    <a:close/>
                  </a:path>
                </a:pathLst>
              </a:custGeom>
              <a:solidFill>
                <a:srgbClr val="777777"/>
              </a:solidFill>
              <a:ln w="9525" cap="flat" cmpd="sng">
                <a:noFill/>
                <a:prstDash val="solid"/>
                <a:round/>
                <a:headEnd type="none" w="med" len="med"/>
                <a:tailEnd type="none" w="med" len="med"/>
              </a:ln>
              <a:effectLst/>
            </p:spPr>
            <p:txBody>
              <a:bodyPr/>
              <a:lstStyle/>
              <a:p>
                <a:endParaRPr lang="en-US" dirty="0"/>
              </a:p>
            </p:txBody>
          </p:sp>
          <p:sp>
            <p:nvSpPr>
              <p:cNvPr id="752" name="Freeform 2640"/>
              <p:cNvSpPr>
                <a:spLocks/>
              </p:cNvSpPr>
              <p:nvPr/>
            </p:nvSpPr>
            <p:spPr bwMode="auto">
              <a:xfrm>
                <a:off x="4272" y="1872"/>
                <a:ext cx="925" cy="654"/>
              </a:xfrm>
              <a:custGeom>
                <a:avLst/>
                <a:gdLst/>
                <a:ahLst/>
                <a:cxnLst>
                  <a:cxn ang="0">
                    <a:pos x="8424" y="1632"/>
                  </a:cxn>
                  <a:cxn ang="0">
                    <a:pos x="2308" y="5957"/>
                  </a:cxn>
                  <a:cxn ang="0">
                    <a:pos x="0" y="4325"/>
                  </a:cxn>
                  <a:cxn ang="0">
                    <a:pos x="6116" y="0"/>
                  </a:cxn>
                  <a:cxn ang="0">
                    <a:pos x="8424" y="1632"/>
                  </a:cxn>
                </a:cxnLst>
                <a:rect l="0" t="0" r="r" b="b"/>
                <a:pathLst>
                  <a:path w="8424" h="5957">
                    <a:moveTo>
                      <a:pt x="8424" y="1632"/>
                    </a:moveTo>
                    <a:lnTo>
                      <a:pt x="2308" y="5957"/>
                    </a:lnTo>
                    <a:lnTo>
                      <a:pt x="0" y="4325"/>
                    </a:lnTo>
                    <a:lnTo>
                      <a:pt x="6116" y="0"/>
                    </a:lnTo>
                    <a:lnTo>
                      <a:pt x="8424" y="1632"/>
                    </a:lnTo>
                    <a:close/>
                  </a:path>
                </a:pathLst>
              </a:custGeom>
              <a:solidFill>
                <a:srgbClr val="B2B2B2"/>
              </a:solidFill>
              <a:ln w="9525" cap="flat" cmpd="sng">
                <a:noFill/>
                <a:prstDash val="solid"/>
                <a:round/>
                <a:headEnd type="none" w="med" len="med"/>
                <a:tailEnd type="none" w="med" len="med"/>
              </a:ln>
              <a:effectLst/>
            </p:spPr>
            <p:txBody>
              <a:bodyPr/>
              <a:lstStyle/>
              <a:p>
                <a:endParaRPr lang="en-US" dirty="0"/>
              </a:p>
            </p:txBody>
          </p:sp>
          <p:sp>
            <p:nvSpPr>
              <p:cNvPr id="753" name="Freeform 2641"/>
              <p:cNvSpPr>
                <a:spLocks noEditPoints="1"/>
              </p:cNvSpPr>
              <p:nvPr/>
            </p:nvSpPr>
            <p:spPr bwMode="auto">
              <a:xfrm>
                <a:off x="4297" y="2421"/>
                <a:ext cx="196" cy="1038"/>
              </a:xfrm>
              <a:custGeom>
                <a:avLst/>
                <a:gdLst/>
                <a:ahLst/>
                <a:cxnLst>
                  <a:cxn ang="0">
                    <a:pos x="1091" y="8965"/>
                  </a:cxn>
                  <a:cxn ang="0">
                    <a:pos x="0" y="8192"/>
                  </a:cxn>
                  <a:cxn ang="0">
                    <a:pos x="0" y="6843"/>
                  </a:cxn>
                  <a:cxn ang="0">
                    <a:pos x="1091" y="7616"/>
                  </a:cxn>
                  <a:cxn ang="0">
                    <a:pos x="1091" y="8965"/>
                  </a:cxn>
                  <a:cxn ang="0">
                    <a:pos x="0" y="1342"/>
                  </a:cxn>
                  <a:cxn ang="0">
                    <a:pos x="0" y="5322"/>
                  </a:cxn>
                  <a:cxn ang="0">
                    <a:pos x="1091" y="6094"/>
                  </a:cxn>
                  <a:cxn ang="0">
                    <a:pos x="1091" y="2114"/>
                  </a:cxn>
                  <a:cxn ang="0">
                    <a:pos x="0" y="1342"/>
                  </a:cxn>
                  <a:cxn ang="0">
                    <a:pos x="1091" y="6283"/>
                  </a:cxn>
                  <a:cxn ang="0">
                    <a:pos x="0" y="5511"/>
                  </a:cxn>
                  <a:cxn ang="0">
                    <a:pos x="0" y="6657"/>
                  </a:cxn>
                  <a:cxn ang="0">
                    <a:pos x="1091" y="7427"/>
                  </a:cxn>
                  <a:cxn ang="0">
                    <a:pos x="1091" y="6283"/>
                  </a:cxn>
                  <a:cxn ang="0">
                    <a:pos x="0" y="0"/>
                  </a:cxn>
                  <a:cxn ang="0">
                    <a:pos x="0" y="529"/>
                  </a:cxn>
                  <a:cxn ang="0">
                    <a:pos x="1785" y="1795"/>
                  </a:cxn>
                  <a:cxn ang="0">
                    <a:pos x="1785" y="1264"/>
                  </a:cxn>
                  <a:cxn ang="0">
                    <a:pos x="0" y="0"/>
                  </a:cxn>
                  <a:cxn ang="0">
                    <a:pos x="1244" y="9073"/>
                  </a:cxn>
                  <a:cxn ang="0">
                    <a:pos x="1785" y="9456"/>
                  </a:cxn>
                  <a:cxn ang="0">
                    <a:pos x="1785" y="2608"/>
                  </a:cxn>
                  <a:cxn ang="0">
                    <a:pos x="1244" y="2223"/>
                  </a:cxn>
                  <a:cxn ang="0">
                    <a:pos x="1244" y="9073"/>
                  </a:cxn>
                  <a:cxn ang="0">
                    <a:pos x="0" y="1153"/>
                  </a:cxn>
                  <a:cxn ang="0">
                    <a:pos x="1785" y="2419"/>
                  </a:cxn>
                  <a:cxn ang="0">
                    <a:pos x="1785" y="1982"/>
                  </a:cxn>
                  <a:cxn ang="0">
                    <a:pos x="0" y="718"/>
                  </a:cxn>
                  <a:cxn ang="0">
                    <a:pos x="0" y="1153"/>
                  </a:cxn>
                </a:cxnLst>
                <a:rect l="0" t="0" r="r" b="b"/>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lstStyle/>
              <a:p>
                <a:endParaRPr lang="en-US" dirty="0"/>
              </a:p>
            </p:txBody>
          </p:sp>
          <p:sp>
            <p:nvSpPr>
              <p:cNvPr id="754" name="Freeform 2642"/>
              <p:cNvSpPr>
                <a:spLocks/>
              </p:cNvSpPr>
              <p:nvPr/>
            </p:nvSpPr>
            <p:spPr bwMode="auto">
              <a:xfrm>
                <a:off x="4451" y="2765"/>
                <a:ext cx="23" cy="35"/>
              </a:xfrm>
              <a:custGeom>
                <a:avLst/>
                <a:gdLst/>
                <a:ahLst/>
                <a:cxnLst>
                  <a:cxn ang="0">
                    <a:pos x="78" y="55"/>
                  </a:cxn>
                  <a:cxn ang="0">
                    <a:pos x="65" y="127"/>
                  </a:cxn>
                  <a:cxn ang="0">
                    <a:pos x="11" y="78"/>
                  </a:cxn>
                  <a:cxn ang="0">
                    <a:pos x="25" y="6"/>
                  </a:cxn>
                  <a:cxn ang="0">
                    <a:pos x="78" y="55"/>
                  </a:cxn>
                </a:cxnLst>
                <a:rect l="0" t="0" r="r" b="b"/>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lstStyle/>
              <a:p>
                <a:endParaRPr lang="en-US" dirty="0"/>
              </a:p>
            </p:txBody>
          </p:sp>
          <p:sp>
            <p:nvSpPr>
              <p:cNvPr id="755" name="Freeform 2643"/>
              <p:cNvSpPr>
                <a:spLocks/>
              </p:cNvSpPr>
              <p:nvPr/>
            </p:nvSpPr>
            <p:spPr bwMode="auto">
              <a:xfrm>
                <a:off x="4451" y="2824"/>
                <a:ext cx="23" cy="34"/>
              </a:xfrm>
              <a:custGeom>
                <a:avLst/>
                <a:gdLst/>
                <a:ahLst/>
                <a:cxnLst>
                  <a:cxn ang="0">
                    <a:pos x="78" y="55"/>
                  </a:cxn>
                  <a:cxn ang="0">
                    <a:pos x="65" y="126"/>
                  </a:cxn>
                  <a:cxn ang="0">
                    <a:pos x="11" y="78"/>
                  </a:cxn>
                  <a:cxn ang="0">
                    <a:pos x="25" y="7"/>
                  </a:cxn>
                  <a:cxn ang="0">
                    <a:pos x="78" y="55"/>
                  </a:cxn>
                </a:cxnLst>
                <a:rect l="0" t="0" r="r" b="b"/>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dirty="0"/>
              </a:p>
            </p:txBody>
          </p:sp>
          <p:sp>
            <p:nvSpPr>
              <p:cNvPr id="756" name="Freeform 2644"/>
              <p:cNvSpPr>
                <a:spLocks/>
              </p:cNvSpPr>
              <p:nvPr/>
            </p:nvSpPr>
            <p:spPr bwMode="auto">
              <a:xfrm>
                <a:off x="4451" y="2882"/>
                <a:ext cx="23" cy="34"/>
              </a:xfrm>
              <a:custGeom>
                <a:avLst/>
                <a:gdLst/>
                <a:ahLst/>
                <a:cxnLst>
                  <a:cxn ang="0">
                    <a:pos x="78" y="55"/>
                  </a:cxn>
                  <a:cxn ang="0">
                    <a:pos x="65" y="127"/>
                  </a:cxn>
                  <a:cxn ang="0">
                    <a:pos x="11" y="78"/>
                  </a:cxn>
                  <a:cxn ang="0">
                    <a:pos x="25" y="7"/>
                  </a:cxn>
                  <a:cxn ang="0">
                    <a:pos x="78" y="55"/>
                  </a:cxn>
                </a:cxnLst>
                <a:rect l="0" t="0" r="r" b="b"/>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dirty="0"/>
              </a:p>
            </p:txBody>
          </p:sp>
        </p:grpSp>
        <p:grpSp>
          <p:nvGrpSpPr>
            <p:cNvPr id="5" name="Group 497"/>
            <p:cNvGrpSpPr>
              <a:grpSpLocks/>
            </p:cNvGrpSpPr>
            <p:nvPr/>
          </p:nvGrpSpPr>
          <p:grpSpPr bwMode="auto">
            <a:xfrm rot="20018165">
              <a:off x="6039688" y="4092065"/>
              <a:ext cx="1913749" cy="1352297"/>
              <a:chOff x="3888" y="-192"/>
              <a:chExt cx="2046" cy="1370"/>
            </a:xfrm>
          </p:grpSpPr>
          <p:sp>
            <p:nvSpPr>
              <p:cNvPr id="746" name="Freeform 472"/>
              <p:cNvSpPr>
                <a:spLocks/>
              </p:cNvSpPr>
              <p:nvPr/>
            </p:nvSpPr>
            <p:spPr bwMode="gray">
              <a:xfrm>
                <a:off x="3888" y="-152"/>
                <a:ext cx="2046" cy="1330"/>
              </a:xfrm>
              <a:custGeom>
                <a:avLst/>
                <a:gdLst/>
                <a:ahLst/>
                <a:cxnLst>
                  <a:cxn ang="0">
                    <a:pos x="614" y="732"/>
                  </a:cxn>
                  <a:cxn ang="0">
                    <a:pos x="1960" y="554"/>
                  </a:cxn>
                  <a:cxn ang="0">
                    <a:pos x="3144" y="1195"/>
                  </a:cxn>
                  <a:cxn ang="0">
                    <a:pos x="3225" y="1975"/>
                  </a:cxn>
                  <a:cxn ang="0">
                    <a:pos x="1529" y="1943"/>
                  </a:cxn>
                  <a:cxn ang="0">
                    <a:pos x="738" y="1378"/>
                  </a:cxn>
                  <a:cxn ang="0">
                    <a:pos x="614" y="732"/>
                  </a:cxn>
                </a:cxnLst>
                <a:rect l="0" t="0" r="r" b="b"/>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B2B2B2"/>
              </a:solidFill>
              <a:ln w="9525">
                <a:solidFill>
                  <a:srgbClr val="B2B2B2"/>
                </a:solidFill>
                <a:round/>
                <a:headEnd/>
                <a:tailEnd/>
              </a:ln>
              <a:effectLst/>
            </p:spPr>
            <p:txBody>
              <a:bodyPr/>
              <a:lstStyle/>
              <a:p>
                <a:endParaRPr lang="en-US" dirty="0"/>
              </a:p>
            </p:txBody>
          </p:sp>
          <p:sp>
            <p:nvSpPr>
              <p:cNvPr id="747" name="Freeform 473"/>
              <p:cNvSpPr>
                <a:spLocks/>
              </p:cNvSpPr>
              <p:nvPr/>
            </p:nvSpPr>
            <p:spPr bwMode="gray">
              <a:xfrm>
                <a:off x="3888" y="-192"/>
                <a:ext cx="2043" cy="1330"/>
              </a:xfrm>
              <a:custGeom>
                <a:avLst/>
                <a:gdLst/>
                <a:ahLst/>
                <a:cxnLst>
                  <a:cxn ang="0">
                    <a:pos x="614" y="732"/>
                  </a:cxn>
                  <a:cxn ang="0">
                    <a:pos x="1960" y="554"/>
                  </a:cxn>
                  <a:cxn ang="0">
                    <a:pos x="3144" y="1195"/>
                  </a:cxn>
                  <a:cxn ang="0">
                    <a:pos x="3225" y="1975"/>
                  </a:cxn>
                  <a:cxn ang="0">
                    <a:pos x="1529" y="1943"/>
                  </a:cxn>
                  <a:cxn ang="0">
                    <a:pos x="738" y="1378"/>
                  </a:cxn>
                  <a:cxn ang="0">
                    <a:pos x="614" y="732"/>
                  </a:cxn>
                </a:cxnLst>
                <a:rect l="0" t="0" r="r" b="b"/>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rgbClr val="B2B2B2"/>
                </a:solidFill>
                <a:round/>
                <a:headEnd/>
                <a:tailEnd/>
              </a:ln>
              <a:effectLst/>
            </p:spPr>
            <p:txBody>
              <a:bodyPr/>
              <a:lstStyle/>
              <a:p>
                <a:endParaRPr lang="en-US" dirty="0"/>
              </a:p>
            </p:txBody>
          </p:sp>
        </p:grpSp>
        <p:grpSp>
          <p:nvGrpSpPr>
            <p:cNvPr id="6" name="Group 2635"/>
            <p:cNvGrpSpPr>
              <a:grpSpLocks/>
            </p:cNvGrpSpPr>
            <p:nvPr/>
          </p:nvGrpSpPr>
          <p:grpSpPr bwMode="auto">
            <a:xfrm>
              <a:off x="6142492" y="1903093"/>
              <a:ext cx="569658" cy="947734"/>
              <a:chOff x="4272" y="1872"/>
              <a:chExt cx="925" cy="1717"/>
            </a:xfrm>
          </p:grpSpPr>
          <p:sp>
            <p:nvSpPr>
              <p:cNvPr id="737" name="Freeform 2636"/>
              <p:cNvSpPr>
                <a:spLocks/>
              </p:cNvSpPr>
              <p:nvPr/>
            </p:nvSpPr>
            <p:spPr bwMode="auto">
              <a:xfrm>
                <a:off x="4536" y="3062"/>
                <a:ext cx="637" cy="527"/>
              </a:xfrm>
              <a:custGeom>
                <a:avLst/>
                <a:gdLst/>
                <a:ahLst/>
                <a:cxnLst>
                  <a:cxn ang="0">
                    <a:pos x="5799" y="0"/>
                  </a:cxn>
                  <a:cxn ang="0">
                    <a:pos x="0" y="4101"/>
                  </a:cxn>
                  <a:cxn ang="0">
                    <a:pos x="0" y="4798"/>
                  </a:cxn>
                  <a:cxn ang="0">
                    <a:pos x="5799" y="697"/>
                  </a:cxn>
                  <a:cxn ang="0">
                    <a:pos x="5799" y="0"/>
                  </a:cxn>
                </a:cxnLst>
                <a:rect l="0" t="0" r="r" b="b"/>
                <a:pathLst>
                  <a:path w="5799" h="4798">
                    <a:moveTo>
                      <a:pt x="5799" y="0"/>
                    </a:moveTo>
                    <a:lnTo>
                      <a:pt x="0" y="4101"/>
                    </a:lnTo>
                    <a:lnTo>
                      <a:pt x="0" y="4798"/>
                    </a:lnTo>
                    <a:lnTo>
                      <a:pt x="5799" y="697"/>
                    </a:lnTo>
                    <a:lnTo>
                      <a:pt x="5799" y="0"/>
                    </a:lnTo>
                    <a:close/>
                  </a:path>
                </a:pathLst>
              </a:custGeom>
              <a:solidFill>
                <a:srgbClr val="5F5F5F"/>
              </a:solidFill>
              <a:ln w="9525" cap="flat" cmpd="sng">
                <a:noFill/>
                <a:prstDash val="solid"/>
                <a:round/>
                <a:headEnd type="none" w="med" len="med"/>
                <a:tailEnd type="none" w="med" len="med"/>
              </a:ln>
              <a:effectLst/>
            </p:spPr>
            <p:txBody>
              <a:bodyPr/>
              <a:lstStyle/>
              <a:p>
                <a:endParaRPr lang="en-US" dirty="0"/>
              </a:p>
            </p:txBody>
          </p:sp>
          <p:sp>
            <p:nvSpPr>
              <p:cNvPr id="738" name="Freeform 2637"/>
              <p:cNvSpPr>
                <a:spLocks/>
              </p:cNvSpPr>
              <p:nvPr/>
            </p:nvSpPr>
            <p:spPr bwMode="auto">
              <a:xfrm>
                <a:off x="4296" y="3342"/>
                <a:ext cx="240" cy="247"/>
              </a:xfrm>
              <a:custGeom>
                <a:avLst/>
                <a:gdLst/>
                <a:ahLst/>
                <a:cxnLst>
                  <a:cxn ang="0">
                    <a:pos x="2190" y="1550"/>
                  </a:cxn>
                  <a:cxn ang="0">
                    <a:pos x="0" y="0"/>
                  </a:cxn>
                  <a:cxn ang="0">
                    <a:pos x="0" y="699"/>
                  </a:cxn>
                  <a:cxn ang="0">
                    <a:pos x="2190" y="2247"/>
                  </a:cxn>
                  <a:cxn ang="0">
                    <a:pos x="2190" y="1550"/>
                  </a:cxn>
                </a:cxnLst>
                <a:rect l="0" t="0" r="r" b="b"/>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lstStyle/>
              <a:p>
                <a:endParaRPr lang="en-US" dirty="0"/>
              </a:p>
            </p:txBody>
          </p:sp>
          <p:sp>
            <p:nvSpPr>
              <p:cNvPr id="739" name="Freeform 2638"/>
              <p:cNvSpPr>
                <a:spLocks/>
              </p:cNvSpPr>
              <p:nvPr/>
            </p:nvSpPr>
            <p:spPr bwMode="auto">
              <a:xfrm>
                <a:off x="4525" y="2051"/>
                <a:ext cx="672" cy="1487"/>
              </a:xfrm>
              <a:custGeom>
                <a:avLst/>
                <a:gdLst/>
                <a:ahLst/>
                <a:cxnLst>
                  <a:cxn ang="0">
                    <a:pos x="6116" y="0"/>
                  </a:cxn>
                  <a:cxn ang="0">
                    <a:pos x="0" y="4325"/>
                  </a:cxn>
                  <a:cxn ang="0">
                    <a:pos x="0" y="13550"/>
                  </a:cxn>
                  <a:cxn ang="0">
                    <a:pos x="6116" y="9225"/>
                  </a:cxn>
                  <a:cxn ang="0">
                    <a:pos x="6116" y="0"/>
                  </a:cxn>
                </a:cxnLst>
                <a:rect l="0" t="0" r="r" b="b"/>
                <a:pathLst>
                  <a:path w="6116" h="13550">
                    <a:moveTo>
                      <a:pt x="6116" y="0"/>
                    </a:moveTo>
                    <a:lnTo>
                      <a:pt x="0" y="4325"/>
                    </a:lnTo>
                    <a:lnTo>
                      <a:pt x="0" y="13550"/>
                    </a:lnTo>
                    <a:lnTo>
                      <a:pt x="6116" y="9225"/>
                    </a:lnTo>
                    <a:lnTo>
                      <a:pt x="6116" y="0"/>
                    </a:lnTo>
                    <a:close/>
                  </a:path>
                </a:pathLst>
              </a:custGeom>
              <a:solidFill>
                <a:srgbClr val="808080"/>
              </a:solidFill>
              <a:ln w="9525" cap="flat" cmpd="sng">
                <a:noFill/>
                <a:prstDash val="solid"/>
                <a:round/>
                <a:headEnd type="none" w="med" len="med"/>
                <a:tailEnd type="none" w="med" len="med"/>
              </a:ln>
              <a:effectLst/>
            </p:spPr>
            <p:txBody>
              <a:bodyPr/>
              <a:lstStyle/>
              <a:p>
                <a:endParaRPr lang="en-US" dirty="0"/>
              </a:p>
            </p:txBody>
          </p:sp>
          <p:sp>
            <p:nvSpPr>
              <p:cNvPr id="740" name="Freeform 2639"/>
              <p:cNvSpPr>
                <a:spLocks/>
              </p:cNvSpPr>
              <p:nvPr/>
            </p:nvSpPr>
            <p:spPr bwMode="auto">
              <a:xfrm>
                <a:off x="4272" y="2347"/>
                <a:ext cx="253" cy="1191"/>
              </a:xfrm>
              <a:custGeom>
                <a:avLst/>
                <a:gdLst/>
                <a:ahLst/>
                <a:cxnLst>
                  <a:cxn ang="0">
                    <a:pos x="2308" y="1632"/>
                  </a:cxn>
                  <a:cxn ang="0">
                    <a:pos x="0" y="0"/>
                  </a:cxn>
                  <a:cxn ang="0">
                    <a:pos x="0" y="9224"/>
                  </a:cxn>
                  <a:cxn ang="0">
                    <a:pos x="2308" y="10857"/>
                  </a:cxn>
                  <a:cxn ang="0">
                    <a:pos x="2308" y="1632"/>
                  </a:cxn>
                </a:cxnLst>
                <a:rect l="0" t="0" r="r" b="b"/>
                <a:pathLst>
                  <a:path w="2308" h="10857">
                    <a:moveTo>
                      <a:pt x="2308" y="1632"/>
                    </a:moveTo>
                    <a:lnTo>
                      <a:pt x="0" y="0"/>
                    </a:lnTo>
                    <a:lnTo>
                      <a:pt x="0" y="9224"/>
                    </a:lnTo>
                    <a:lnTo>
                      <a:pt x="2308" y="10857"/>
                    </a:lnTo>
                    <a:lnTo>
                      <a:pt x="2308" y="1632"/>
                    </a:lnTo>
                    <a:close/>
                  </a:path>
                </a:pathLst>
              </a:custGeom>
              <a:solidFill>
                <a:srgbClr val="777777"/>
              </a:solidFill>
              <a:ln w="9525" cap="flat" cmpd="sng">
                <a:noFill/>
                <a:prstDash val="solid"/>
                <a:round/>
                <a:headEnd type="none" w="med" len="med"/>
                <a:tailEnd type="none" w="med" len="med"/>
              </a:ln>
              <a:effectLst/>
            </p:spPr>
            <p:txBody>
              <a:bodyPr/>
              <a:lstStyle/>
              <a:p>
                <a:endParaRPr lang="en-US" dirty="0"/>
              </a:p>
            </p:txBody>
          </p:sp>
          <p:sp>
            <p:nvSpPr>
              <p:cNvPr id="741" name="Freeform 2640"/>
              <p:cNvSpPr>
                <a:spLocks/>
              </p:cNvSpPr>
              <p:nvPr/>
            </p:nvSpPr>
            <p:spPr bwMode="auto">
              <a:xfrm>
                <a:off x="4272" y="1872"/>
                <a:ext cx="925" cy="654"/>
              </a:xfrm>
              <a:custGeom>
                <a:avLst/>
                <a:gdLst/>
                <a:ahLst/>
                <a:cxnLst>
                  <a:cxn ang="0">
                    <a:pos x="8424" y="1632"/>
                  </a:cxn>
                  <a:cxn ang="0">
                    <a:pos x="2308" y="5957"/>
                  </a:cxn>
                  <a:cxn ang="0">
                    <a:pos x="0" y="4325"/>
                  </a:cxn>
                  <a:cxn ang="0">
                    <a:pos x="6116" y="0"/>
                  </a:cxn>
                  <a:cxn ang="0">
                    <a:pos x="8424" y="1632"/>
                  </a:cxn>
                </a:cxnLst>
                <a:rect l="0" t="0" r="r" b="b"/>
                <a:pathLst>
                  <a:path w="8424" h="5957">
                    <a:moveTo>
                      <a:pt x="8424" y="1632"/>
                    </a:moveTo>
                    <a:lnTo>
                      <a:pt x="2308" y="5957"/>
                    </a:lnTo>
                    <a:lnTo>
                      <a:pt x="0" y="4325"/>
                    </a:lnTo>
                    <a:lnTo>
                      <a:pt x="6116" y="0"/>
                    </a:lnTo>
                    <a:lnTo>
                      <a:pt x="8424" y="1632"/>
                    </a:lnTo>
                    <a:close/>
                  </a:path>
                </a:pathLst>
              </a:custGeom>
              <a:solidFill>
                <a:srgbClr val="B2B2B2"/>
              </a:solidFill>
              <a:ln w="9525" cap="flat" cmpd="sng">
                <a:noFill/>
                <a:prstDash val="solid"/>
                <a:round/>
                <a:headEnd type="none" w="med" len="med"/>
                <a:tailEnd type="none" w="med" len="med"/>
              </a:ln>
              <a:effectLst/>
            </p:spPr>
            <p:txBody>
              <a:bodyPr/>
              <a:lstStyle/>
              <a:p>
                <a:endParaRPr lang="en-US" dirty="0"/>
              </a:p>
            </p:txBody>
          </p:sp>
          <p:sp>
            <p:nvSpPr>
              <p:cNvPr id="742" name="Freeform 2641"/>
              <p:cNvSpPr>
                <a:spLocks noEditPoints="1"/>
              </p:cNvSpPr>
              <p:nvPr/>
            </p:nvSpPr>
            <p:spPr bwMode="auto">
              <a:xfrm>
                <a:off x="4297" y="2421"/>
                <a:ext cx="196" cy="1038"/>
              </a:xfrm>
              <a:custGeom>
                <a:avLst/>
                <a:gdLst/>
                <a:ahLst/>
                <a:cxnLst>
                  <a:cxn ang="0">
                    <a:pos x="1091" y="8965"/>
                  </a:cxn>
                  <a:cxn ang="0">
                    <a:pos x="0" y="8192"/>
                  </a:cxn>
                  <a:cxn ang="0">
                    <a:pos x="0" y="6843"/>
                  </a:cxn>
                  <a:cxn ang="0">
                    <a:pos x="1091" y="7616"/>
                  </a:cxn>
                  <a:cxn ang="0">
                    <a:pos x="1091" y="8965"/>
                  </a:cxn>
                  <a:cxn ang="0">
                    <a:pos x="0" y="1342"/>
                  </a:cxn>
                  <a:cxn ang="0">
                    <a:pos x="0" y="5322"/>
                  </a:cxn>
                  <a:cxn ang="0">
                    <a:pos x="1091" y="6094"/>
                  </a:cxn>
                  <a:cxn ang="0">
                    <a:pos x="1091" y="2114"/>
                  </a:cxn>
                  <a:cxn ang="0">
                    <a:pos x="0" y="1342"/>
                  </a:cxn>
                  <a:cxn ang="0">
                    <a:pos x="1091" y="6283"/>
                  </a:cxn>
                  <a:cxn ang="0">
                    <a:pos x="0" y="5511"/>
                  </a:cxn>
                  <a:cxn ang="0">
                    <a:pos x="0" y="6657"/>
                  </a:cxn>
                  <a:cxn ang="0">
                    <a:pos x="1091" y="7427"/>
                  </a:cxn>
                  <a:cxn ang="0">
                    <a:pos x="1091" y="6283"/>
                  </a:cxn>
                  <a:cxn ang="0">
                    <a:pos x="0" y="0"/>
                  </a:cxn>
                  <a:cxn ang="0">
                    <a:pos x="0" y="529"/>
                  </a:cxn>
                  <a:cxn ang="0">
                    <a:pos x="1785" y="1795"/>
                  </a:cxn>
                  <a:cxn ang="0">
                    <a:pos x="1785" y="1264"/>
                  </a:cxn>
                  <a:cxn ang="0">
                    <a:pos x="0" y="0"/>
                  </a:cxn>
                  <a:cxn ang="0">
                    <a:pos x="1244" y="9073"/>
                  </a:cxn>
                  <a:cxn ang="0">
                    <a:pos x="1785" y="9456"/>
                  </a:cxn>
                  <a:cxn ang="0">
                    <a:pos x="1785" y="2608"/>
                  </a:cxn>
                  <a:cxn ang="0">
                    <a:pos x="1244" y="2223"/>
                  </a:cxn>
                  <a:cxn ang="0">
                    <a:pos x="1244" y="9073"/>
                  </a:cxn>
                  <a:cxn ang="0">
                    <a:pos x="0" y="1153"/>
                  </a:cxn>
                  <a:cxn ang="0">
                    <a:pos x="1785" y="2419"/>
                  </a:cxn>
                  <a:cxn ang="0">
                    <a:pos x="1785" y="1982"/>
                  </a:cxn>
                  <a:cxn ang="0">
                    <a:pos x="0" y="718"/>
                  </a:cxn>
                  <a:cxn ang="0">
                    <a:pos x="0" y="1153"/>
                  </a:cxn>
                </a:cxnLst>
                <a:rect l="0" t="0" r="r" b="b"/>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lstStyle/>
              <a:p>
                <a:endParaRPr lang="en-US" dirty="0"/>
              </a:p>
            </p:txBody>
          </p:sp>
          <p:sp>
            <p:nvSpPr>
              <p:cNvPr id="743" name="Freeform 2642"/>
              <p:cNvSpPr>
                <a:spLocks/>
              </p:cNvSpPr>
              <p:nvPr/>
            </p:nvSpPr>
            <p:spPr bwMode="auto">
              <a:xfrm>
                <a:off x="4451" y="2765"/>
                <a:ext cx="23" cy="35"/>
              </a:xfrm>
              <a:custGeom>
                <a:avLst/>
                <a:gdLst/>
                <a:ahLst/>
                <a:cxnLst>
                  <a:cxn ang="0">
                    <a:pos x="78" y="55"/>
                  </a:cxn>
                  <a:cxn ang="0">
                    <a:pos x="65" y="127"/>
                  </a:cxn>
                  <a:cxn ang="0">
                    <a:pos x="11" y="78"/>
                  </a:cxn>
                  <a:cxn ang="0">
                    <a:pos x="25" y="6"/>
                  </a:cxn>
                  <a:cxn ang="0">
                    <a:pos x="78" y="55"/>
                  </a:cxn>
                </a:cxnLst>
                <a:rect l="0" t="0" r="r" b="b"/>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lstStyle/>
              <a:p>
                <a:endParaRPr lang="en-US" dirty="0"/>
              </a:p>
            </p:txBody>
          </p:sp>
          <p:sp>
            <p:nvSpPr>
              <p:cNvPr id="744" name="Freeform 2643"/>
              <p:cNvSpPr>
                <a:spLocks/>
              </p:cNvSpPr>
              <p:nvPr/>
            </p:nvSpPr>
            <p:spPr bwMode="auto">
              <a:xfrm>
                <a:off x="4451" y="2824"/>
                <a:ext cx="23" cy="34"/>
              </a:xfrm>
              <a:custGeom>
                <a:avLst/>
                <a:gdLst/>
                <a:ahLst/>
                <a:cxnLst>
                  <a:cxn ang="0">
                    <a:pos x="78" y="55"/>
                  </a:cxn>
                  <a:cxn ang="0">
                    <a:pos x="65" y="126"/>
                  </a:cxn>
                  <a:cxn ang="0">
                    <a:pos x="11" y="78"/>
                  </a:cxn>
                  <a:cxn ang="0">
                    <a:pos x="25" y="7"/>
                  </a:cxn>
                  <a:cxn ang="0">
                    <a:pos x="78" y="55"/>
                  </a:cxn>
                </a:cxnLst>
                <a:rect l="0" t="0" r="r" b="b"/>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dirty="0"/>
              </a:p>
            </p:txBody>
          </p:sp>
          <p:sp>
            <p:nvSpPr>
              <p:cNvPr id="745" name="Freeform 2644"/>
              <p:cNvSpPr>
                <a:spLocks/>
              </p:cNvSpPr>
              <p:nvPr/>
            </p:nvSpPr>
            <p:spPr bwMode="auto">
              <a:xfrm>
                <a:off x="4451" y="2882"/>
                <a:ext cx="23" cy="34"/>
              </a:xfrm>
              <a:custGeom>
                <a:avLst/>
                <a:gdLst/>
                <a:ahLst/>
                <a:cxnLst>
                  <a:cxn ang="0">
                    <a:pos x="78" y="55"/>
                  </a:cxn>
                  <a:cxn ang="0">
                    <a:pos x="65" y="127"/>
                  </a:cxn>
                  <a:cxn ang="0">
                    <a:pos x="11" y="78"/>
                  </a:cxn>
                  <a:cxn ang="0">
                    <a:pos x="25" y="7"/>
                  </a:cxn>
                  <a:cxn ang="0">
                    <a:pos x="78" y="55"/>
                  </a:cxn>
                </a:cxnLst>
                <a:rect l="0" t="0" r="r" b="b"/>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dirty="0"/>
              </a:p>
            </p:txBody>
          </p:sp>
        </p:grpSp>
        <p:cxnSp>
          <p:nvCxnSpPr>
            <p:cNvPr id="700" name="Straight Connector 699"/>
            <p:cNvCxnSpPr/>
            <p:nvPr/>
          </p:nvCxnSpPr>
          <p:spPr>
            <a:xfrm rot="5400000" flipH="1" flipV="1">
              <a:off x="6078090" y="5202519"/>
              <a:ext cx="490794" cy="33991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01" name="Straight Connector 700"/>
            <p:cNvCxnSpPr/>
            <p:nvPr/>
          </p:nvCxnSpPr>
          <p:spPr>
            <a:xfrm rot="16200000" flipH="1">
              <a:off x="6772876" y="5380933"/>
              <a:ext cx="423091" cy="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02" name="Straight Connector 701"/>
            <p:cNvCxnSpPr/>
            <p:nvPr/>
          </p:nvCxnSpPr>
          <p:spPr>
            <a:xfrm rot="5400000" flipH="1" flipV="1">
              <a:off x="6840879" y="4242808"/>
              <a:ext cx="21154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03" name="Straight Connector 702"/>
            <p:cNvCxnSpPr/>
            <p:nvPr/>
          </p:nvCxnSpPr>
          <p:spPr>
            <a:xfrm>
              <a:off x="5879714" y="2757744"/>
              <a:ext cx="906425" cy="60079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04" name="Straight Connector 703"/>
            <p:cNvCxnSpPr/>
            <p:nvPr/>
          </p:nvCxnSpPr>
          <p:spPr>
            <a:xfrm rot="5400000">
              <a:off x="6970043" y="2864581"/>
              <a:ext cx="566947" cy="38712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05" name="Straight Connector 704"/>
            <p:cNvCxnSpPr/>
            <p:nvPr/>
          </p:nvCxnSpPr>
          <p:spPr>
            <a:xfrm rot="10800000" flipV="1">
              <a:off x="7154376" y="2808514"/>
              <a:ext cx="727031" cy="5584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06" name="Oval 705"/>
            <p:cNvSpPr/>
            <p:nvPr/>
          </p:nvSpPr>
          <p:spPr bwMode="auto">
            <a:xfrm>
              <a:off x="5417060" y="1767702"/>
              <a:ext cx="1529593" cy="1193128"/>
            </a:xfrm>
            <a:prstGeom prst="ellipse">
              <a:avLst/>
            </a:prstGeom>
            <a:noFill/>
            <a:ln w="19050" algn="ctr">
              <a:solidFill>
                <a:schemeClr val="accent1"/>
              </a:solidFill>
              <a:prstDash val="dash"/>
              <a:miter lim="800000"/>
              <a:headEnd/>
              <a:tailEnd/>
            </a:ln>
          </p:spPr>
          <p:txBody>
            <a:bodyPr wrap="none" rtlCol="0" anchor="ctr"/>
            <a:lstStyle/>
            <a:p>
              <a:pPr algn="ctr"/>
              <a:endParaRPr lang="en-US" dirty="0"/>
            </a:p>
          </p:txBody>
        </p:sp>
        <p:grpSp>
          <p:nvGrpSpPr>
            <p:cNvPr id="7" name="Group 2635"/>
            <p:cNvGrpSpPr>
              <a:grpSpLocks/>
            </p:cNvGrpSpPr>
            <p:nvPr/>
          </p:nvGrpSpPr>
          <p:grpSpPr bwMode="auto">
            <a:xfrm>
              <a:off x="7228314" y="1886169"/>
              <a:ext cx="569658" cy="947734"/>
              <a:chOff x="4272" y="1872"/>
              <a:chExt cx="925" cy="1717"/>
            </a:xfrm>
          </p:grpSpPr>
          <p:sp>
            <p:nvSpPr>
              <p:cNvPr id="728" name="Freeform 2636"/>
              <p:cNvSpPr>
                <a:spLocks/>
              </p:cNvSpPr>
              <p:nvPr/>
            </p:nvSpPr>
            <p:spPr bwMode="auto">
              <a:xfrm>
                <a:off x="4536" y="3062"/>
                <a:ext cx="637" cy="527"/>
              </a:xfrm>
              <a:custGeom>
                <a:avLst/>
                <a:gdLst/>
                <a:ahLst/>
                <a:cxnLst>
                  <a:cxn ang="0">
                    <a:pos x="5799" y="0"/>
                  </a:cxn>
                  <a:cxn ang="0">
                    <a:pos x="0" y="4101"/>
                  </a:cxn>
                  <a:cxn ang="0">
                    <a:pos x="0" y="4798"/>
                  </a:cxn>
                  <a:cxn ang="0">
                    <a:pos x="5799" y="697"/>
                  </a:cxn>
                  <a:cxn ang="0">
                    <a:pos x="5799" y="0"/>
                  </a:cxn>
                </a:cxnLst>
                <a:rect l="0" t="0" r="r" b="b"/>
                <a:pathLst>
                  <a:path w="5799" h="4798">
                    <a:moveTo>
                      <a:pt x="5799" y="0"/>
                    </a:moveTo>
                    <a:lnTo>
                      <a:pt x="0" y="4101"/>
                    </a:lnTo>
                    <a:lnTo>
                      <a:pt x="0" y="4798"/>
                    </a:lnTo>
                    <a:lnTo>
                      <a:pt x="5799" y="697"/>
                    </a:lnTo>
                    <a:lnTo>
                      <a:pt x="5799" y="0"/>
                    </a:lnTo>
                    <a:close/>
                  </a:path>
                </a:pathLst>
              </a:custGeom>
              <a:solidFill>
                <a:srgbClr val="5F5F5F"/>
              </a:solidFill>
              <a:ln w="9525" cap="flat" cmpd="sng">
                <a:noFill/>
                <a:prstDash val="solid"/>
                <a:round/>
                <a:headEnd type="none" w="med" len="med"/>
                <a:tailEnd type="none" w="med" len="med"/>
              </a:ln>
              <a:effectLst/>
            </p:spPr>
            <p:txBody>
              <a:bodyPr/>
              <a:lstStyle/>
              <a:p>
                <a:endParaRPr lang="en-US" dirty="0"/>
              </a:p>
            </p:txBody>
          </p:sp>
          <p:sp>
            <p:nvSpPr>
              <p:cNvPr id="729" name="Freeform 2637"/>
              <p:cNvSpPr>
                <a:spLocks/>
              </p:cNvSpPr>
              <p:nvPr/>
            </p:nvSpPr>
            <p:spPr bwMode="auto">
              <a:xfrm>
                <a:off x="4296" y="3342"/>
                <a:ext cx="240" cy="247"/>
              </a:xfrm>
              <a:custGeom>
                <a:avLst/>
                <a:gdLst/>
                <a:ahLst/>
                <a:cxnLst>
                  <a:cxn ang="0">
                    <a:pos x="2190" y="1550"/>
                  </a:cxn>
                  <a:cxn ang="0">
                    <a:pos x="0" y="0"/>
                  </a:cxn>
                  <a:cxn ang="0">
                    <a:pos x="0" y="699"/>
                  </a:cxn>
                  <a:cxn ang="0">
                    <a:pos x="2190" y="2247"/>
                  </a:cxn>
                  <a:cxn ang="0">
                    <a:pos x="2190" y="1550"/>
                  </a:cxn>
                </a:cxnLst>
                <a:rect l="0" t="0" r="r" b="b"/>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lstStyle/>
              <a:p>
                <a:endParaRPr lang="en-US" dirty="0"/>
              </a:p>
            </p:txBody>
          </p:sp>
          <p:sp>
            <p:nvSpPr>
              <p:cNvPr id="730" name="Freeform 2638"/>
              <p:cNvSpPr>
                <a:spLocks/>
              </p:cNvSpPr>
              <p:nvPr/>
            </p:nvSpPr>
            <p:spPr bwMode="auto">
              <a:xfrm>
                <a:off x="4525" y="2051"/>
                <a:ext cx="672" cy="1487"/>
              </a:xfrm>
              <a:custGeom>
                <a:avLst/>
                <a:gdLst/>
                <a:ahLst/>
                <a:cxnLst>
                  <a:cxn ang="0">
                    <a:pos x="6116" y="0"/>
                  </a:cxn>
                  <a:cxn ang="0">
                    <a:pos x="0" y="4325"/>
                  </a:cxn>
                  <a:cxn ang="0">
                    <a:pos x="0" y="13550"/>
                  </a:cxn>
                  <a:cxn ang="0">
                    <a:pos x="6116" y="9225"/>
                  </a:cxn>
                  <a:cxn ang="0">
                    <a:pos x="6116" y="0"/>
                  </a:cxn>
                </a:cxnLst>
                <a:rect l="0" t="0" r="r" b="b"/>
                <a:pathLst>
                  <a:path w="6116" h="13550">
                    <a:moveTo>
                      <a:pt x="6116" y="0"/>
                    </a:moveTo>
                    <a:lnTo>
                      <a:pt x="0" y="4325"/>
                    </a:lnTo>
                    <a:lnTo>
                      <a:pt x="0" y="13550"/>
                    </a:lnTo>
                    <a:lnTo>
                      <a:pt x="6116" y="9225"/>
                    </a:lnTo>
                    <a:lnTo>
                      <a:pt x="6116" y="0"/>
                    </a:lnTo>
                    <a:close/>
                  </a:path>
                </a:pathLst>
              </a:custGeom>
              <a:solidFill>
                <a:srgbClr val="808080"/>
              </a:solidFill>
              <a:ln w="9525" cap="flat" cmpd="sng">
                <a:noFill/>
                <a:prstDash val="solid"/>
                <a:round/>
                <a:headEnd type="none" w="med" len="med"/>
                <a:tailEnd type="none" w="med" len="med"/>
              </a:ln>
              <a:effectLst/>
            </p:spPr>
            <p:txBody>
              <a:bodyPr/>
              <a:lstStyle/>
              <a:p>
                <a:endParaRPr lang="en-US" dirty="0"/>
              </a:p>
            </p:txBody>
          </p:sp>
          <p:sp>
            <p:nvSpPr>
              <p:cNvPr id="731" name="Freeform 2639"/>
              <p:cNvSpPr>
                <a:spLocks/>
              </p:cNvSpPr>
              <p:nvPr/>
            </p:nvSpPr>
            <p:spPr bwMode="auto">
              <a:xfrm>
                <a:off x="4272" y="2347"/>
                <a:ext cx="253" cy="1191"/>
              </a:xfrm>
              <a:custGeom>
                <a:avLst/>
                <a:gdLst/>
                <a:ahLst/>
                <a:cxnLst>
                  <a:cxn ang="0">
                    <a:pos x="2308" y="1632"/>
                  </a:cxn>
                  <a:cxn ang="0">
                    <a:pos x="0" y="0"/>
                  </a:cxn>
                  <a:cxn ang="0">
                    <a:pos x="0" y="9224"/>
                  </a:cxn>
                  <a:cxn ang="0">
                    <a:pos x="2308" y="10857"/>
                  </a:cxn>
                  <a:cxn ang="0">
                    <a:pos x="2308" y="1632"/>
                  </a:cxn>
                </a:cxnLst>
                <a:rect l="0" t="0" r="r" b="b"/>
                <a:pathLst>
                  <a:path w="2308" h="10857">
                    <a:moveTo>
                      <a:pt x="2308" y="1632"/>
                    </a:moveTo>
                    <a:lnTo>
                      <a:pt x="0" y="0"/>
                    </a:lnTo>
                    <a:lnTo>
                      <a:pt x="0" y="9224"/>
                    </a:lnTo>
                    <a:lnTo>
                      <a:pt x="2308" y="10857"/>
                    </a:lnTo>
                    <a:lnTo>
                      <a:pt x="2308" y="1632"/>
                    </a:lnTo>
                    <a:close/>
                  </a:path>
                </a:pathLst>
              </a:custGeom>
              <a:solidFill>
                <a:srgbClr val="777777"/>
              </a:solidFill>
              <a:ln w="9525" cap="flat" cmpd="sng">
                <a:noFill/>
                <a:prstDash val="solid"/>
                <a:round/>
                <a:headEnd type="none" w="med" len="med"/>
                <a:tailEnd type="none" w="med" len="med"/>
              </a:ln>
              <a:effectLst/>
            </p:spPr>
            <p:txBody>
              <a:bodyPr/>
              <a:lstStyle/>
              <a:p>
                <a:endParaRPr lang="en-US" dirty="0"/>
              </a:p>
            </p:txBody>
          </p:sp>
          <p:sp>
            <p:nvSpPr>
              <p:cNvPr id="732" name="Freeform 2640"/>
              <p:cNvSpPr>
                <a:spLocks/>
              </p:cNvSpPr>
              <p:nvPr/>
            </p:nvSpPr>
            <p:spPr bwMode="auto">
              <a:xfrm>
                <a:off x="4272" y="1872"/>
                <a:ext cx="925" cy="654"/>
              </a:xfrm>
              <a:custGeom>
                <a:avLst/>
                <a:gdLst/>
                <a:ahLst/>
                <a:cxnLst>
                  <a:cxn ang="0">
                    <a:pos x="8424" y="1632"/>
                  </a:cxn>
                  <a:cxn ang="0">
                    <a:pos x="2308" y="5957"/>
                  </a:cxn>
                  <a:cxn ang="0">
                    <a:pos x="0" y="4325"/>
                  </a:cxn>
                  <a:cxn ang="0">
                    <a:pos x="6116" y="0"/>
                  </a:cxn>
                  <a:cxn ang="0">
                    <a:pos x="8424" y="1632"/>
                  </a:cxn>
                </a:cxnLst>
                <a:rect l="0" t="0" r="r" b="b"/>
                <a:pathLst>
                  <a:path w="8424" h="5957">
                    <a:moveTo>
                      <a:pt x="8424" y="1632"/>
                    </a:moveTo>
                    <a:lnTo>
                      <a:pt x="2308" y="5957"/>
                    </a:lnTo>
                    <a:lnTo>
                      <a:pt x="0" y="4325"/>
                    </a:lnTo>
                    <a:lnTo>
                      <a:pt x="6116" y="0"/>
                    </a:lnTo>
                    <a:lnTo>
                      <a:pt x="8424" y="1632"/>
                    </a:lnTo>
                    <a:close/>
                  </a:path>
                </a:pathLst>
              </a:custGeom>
              <a:solidFill>
                <a:srgbClr val="B2B2B2"/>
              </a:solidFill>
              <a:ln w="9525" cap="flat" cmpd="sng">
                <a:noFill/>
                <a:prstDash val="solid"/>
                <a:round/>
                <a:headEnd type="none" w="med" len="med"/>
                <a:tailEnd type="none" w="med" len="med"/>
              </a:ln>
              <a:effectLst/>
            </p:spPr>
            <p:txBody>
              <a:bodyPr/>
              <a:lstStyle/>
              <a:p>
                <a:endParaRPr lang="en-US" dirty="0"/>
              </a:p>
            </p:txBody>
          </p:sp>
          <p:sp>
            <p:nvSpPr>
              <p:cNvPr id="733" name="Freeform 2641"/>
              <p:cNvSpPr>
                <a:spLocks noEditPoints="1"/>
              </p:cNvSpPr>
              <p:nvPr/>
            </p:nvSpPr>
            <p:spPr bwMode="auto">
              <a:xfrm>
                <a:off x="4297" y="2421"/>
                <a:ext cx="196" cy="1038"/>
              </a:xfrm>
              <a:custGeom>
                <a:avLst/>
                <a:gdLst/>
                <a:ahLst/>
                <a:cxnLst>
                  <a:cxn ang="0">
                    <a:pos x="1091" y="8965"/>
                  </a:cxn>
                  <a:cxn ang="0">
                    <a:pos x="0" y="8192"/>
                  </a:cxn>
                  <a:cxn ang="0">
                    <a:pos x="0" y="6843"/>
                  </a:cxn>
                  <a:cxn ang="0">
                    <a:pos x="1091" y="7616"/>
                  </a:cxn>
                  <a:cxn ang="0">
                    <a:pos x="1091" y="8965"/>
                  </a:cxn>
                  <a:cxn ang="0">
                    <a:pos x="0" y="1342"/>
                  </a:cxn>
                  <a:cxn ang="0">
                    <a:pos x="0" y="5322"/>
                  </a:cxn>
                  <a:cxn ang="0">
                    <a:pos x="1091" y="6094"/>
                  </a:cxn>
                  <a:cxn ang="0">
                    <a:pos x="1091" y="2114"/>
                  </a:cxn>
                  <a:cxn ang="0">
                    <a:pos x="0" y="1342"/>
                  </a:cxn>
                  <a:cxn ang="0">
                    <a:pos x="1091" y="6283"/>
                  </a:cxn>
                  <a:cxn ang="0">
                    <a:pos x="0" y="5511"/>
                  </a:cxn>
                  <a:cxn ang="0">
                    <a:pos x="0" y="6657"/>
                  </a:cxn>
                  <a:cxn ang="0">
                    <a:pos x="1091" y="7427"/>
                  </a:cxn>
                  <a:cxn ang="0">
                    <a:pos x="1091" y="6283"/>
                  </a:cxn>
                  <a:cxn ang="0">
                    <a:pos x="0" y="0"/>
                  </a:cxn>
                  <a:cxn ang="0">
                    <a:pos x="0" y="529"/>
                  </a:cxn>
                  <a:cxn ang="0">
                    <a:pos x="1785" y="1795"/>
                  </a:cxn>
                  <a:cxn ang="0">
                    <a:pos x="1785" y="1264"/>
                  </a:cxn>
                  <a:cxn ang="0">
                    <a:pos x="0" y="0"/>
                  </a:cxn>
                  <a:cxn ang="0">
                    <a:pos x="1244" y="9073"/>
                  </a:cxn>
                  <a:cxn ang="0">
                    <a:pos x="1785" y="9456"/>
                  </a:cxn>
                  <a:cxn ang="0">
                    <a:pos x="1785" y="2608"/>
                  </a:cxn>
                  <a:cxn ang="0">
                    <a:pos x="1244" y="2223"/>
                  </a:cxn>
                  <a:cxn ang="0">
                    <a:pos x="1244" y="9073"/>
                  </a:cxn>
                  <a:cxn ang="0">
                    <a:pos x="0" y="1153"/>
                  </a:cxn>
                  <a:cxn ang="0">
                    <a:pos x="1785" y="2419"/>
                  </a:cxn>
                  <a:cxn ang="0">
                    <a:pos x="1785" y="1982"/>
                  </a:cxn>
                  <a:cxn ang="0">
                    <a:pos x="0" y="718"/>
                  </a:cxn>
                  <a:cxn ang="0">
                    <a:pos x="0" y="1153"/>
                  </a:cxn>
                </a:cxnLst>
                <a:rect l="0" t="0" r="r" b="b"/>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lstStyle/>
              <a:p>
                <a:endParaRPr lang="en-US" dirty="0"/>
              </a:p>
            </p:txBody>
          </p:sp>
          <p:sp>
            <p:nvSpPr>
              <p:cNvPr id="734" name="Freeform 2642"/>
              <p:cNvSpPr>
                <a:spLocks/>
              </p:cNvSpPr>
              <p:nvPr/>
            </p:nvSpPr>
            <p:spPr bwMode="auto">
              <a:xfrm>
                <a:off x="4451" y="2765"/>
                <a:ext cx="23" cy="35"/>
              </a:xfrm>
              <a:custGeom>
                <a:avLst/>
                <a:gdLst/>
                <a:ahLst/>
                <a:cxnLst>
                  <a:cxn ang="0">
                    <a:pos x="78" y="55"/>
                  </a:cxn>
                  <a:cxn ang="0">
                    <a:pos x="65" y="127"/>
                  </a:cxn>
                  <a:cxn ang="0">
                    <a:pos x="11" y="78"/>
                  </a:cxn>
                  <a:cxn ang="0">
                    <a:pos x="25" y="6"/>
                  </a:cxn>
                  <a:cxn ang="0">
                    <a:pos x="78" y="55"/>
                  </a:cxn>
                </a:cxnLst>
                <a:rect l="0" t="0" r="r" b="b"/>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lstStyle/>
              <a:p>
                <a:endParaRPr lang="en-US" dirty="0"/>
              </a:p>
            </p:txBody>
          </p:sp>
          <p:sp>
            <p:nvSpPr>
              <p:cNvPr id="735" name="Freeform 2643"/>
              <p:cNvSpPr>
                <a:spLocks/>
              </p:cNvSpPr>
              <p:nvPr/>
            </p:nvSpPr>
            <p:spPr bwMode="auto">
              <a:xfrm>
                <a:off x="4451" y="2824"/>
                <a:ext cx="23" cy="34"/>
              </a:xfrm>
              <a:custGeom>
                <a:avLst/>
                <a:gdLst/>
                <a:ahLst/>
                <a:cxnLst>
                  <a:cxn ang="0">
                    <a:pos x="78" y="55"/>
                  </a:cxn>
                  <a:cxn ang="0">
                    <a:pos x="65" y="126"/>
                  </a:cxn>
                  <a:cxn ang="0">
                    <a:pos x="11" y="78"/>
                  </a:cxn>
                  <a:cxn ang="0">
                    <a:pos x="25" y="7"/>
                  </a:cxn>
                  <a:cxn ang="0">
                    <a:pos x="78" y="55"/>
                  </a:cxn>
                </a:cxnLst>
                <a:rect l="0" t="0" r="r" b="b"/>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dirty="0"/>
              </a:p>
            </p:txBody>
          </p:sp>
          <p:sp>
            <p:nvSpPr>
              <p:cNvPr id="736" name="Freeform 2644"/>
              <p:cNvSpPr>
                <a:spLocks/>
              </p:cNvSpPr>
              <p:nvPr/>
            </p:nvSpPr>
            <p:spPr bwMode="auto">
              <a:xfrm>
                <a:off x="4451" y="2882"/>
                <a:ext cx="23" cy="34"/>
              </a:xfrm>
              <a:custGeom>
                <a:avLst/>
                <a:gdLst/>
                <a:ahLst/>
                <a:cxnLst>
                  <a:cxn ang="0">
                    <a:pos x="78" y="55"/>
                  </a:cxn>
                  <a:cxn ang="0">
                    <a:pos x="65" y="127"/>
                  </a:cxn>
                  <a:cxn ang="0">
                    <a:pos x="11" y="78"/>
                  </a:cxn>
                  <a:cxn ang="0">
                    <a:pos x="25" y="7"/>
                  </a:cxn>
                  <a:cxn ang="0">
                    <a:pos x="78" y="55"/>
                  </a:cxn>
                </a:cxnLst>
                <a:rect l="0" t="0" r="r" b="b"/>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dirty="0"/>
              </a:p>
            </p:txBody>
          </p:sp>
        </p:grpSp>
        <p:grpSp>
          <p:nvGrpSpPr>
            <p:cNvPr id="8" name="Group 2635"/>
            <p:cNvGrpSpPr>
              <a:grpSpLocks/>
            </p:cNvGrpSpPr>
            <p:nvPr/>
          </p:nvGrpSpPr>
          <p:grpSpPr bwMode="auto">
            <a:xfrm>
              <a:off x="7728737" y="1911555"/>
              <a:ext cx="569658" cy="947734"/>
              <a:chOff x="4272" y="1872"/>
              <a:chExt cx="925" cy="1717"/>
            </a:xfrm>
          </p:grpSpPr>
          <p:sp>
            <p:nvSpPr>
              <p:cNvPr id="719" name="Freeform 2636"/>
              <p:cNvSpPr>
                <a:spLocks/>
              </p:cNvSpPr>
              <p:nvPr/>
            </p:nvSpPr>
            <p:spPr bwMode="auto">
              <a:xfrm>
                <a:off x="4536" y="3062"/>
                <a:ext cx="637" cy="527"/>
              </a:xfrm>
              <a:custGeom>
                <a:avLst/>
                <a:gdLst/>
                <a:ahLst/>
                <a:cxnLst>
                  <a:cxn ang="0">
                    <a:pos x="5799" y="0"/>
                  </a:cxn>
                  <a:cxn ang="0">
                    <a:pos x="0" y="4101"/>
                  </a:cxn>
                  <a:cxn ang="0">
                    <a:pos x="0" y="4798"/>
                  </a:cxn>
                  <a:cxn ang="0">
                    <a:pos x="5799" y="697"/>
                  </a:cxn>
                  <a:cxn ang="0">
                    <a:pos x="5799" y="0"/>
                  </a:cxn>
                </a:cxnLst>
                <a:rect l="0" t="0" r="r" b="b"/>
                <a:pathLst>
                  <a:path w="5799" h="4798">
                    <a:moveTo>
                      <a:pt x="5799" y="0"/>
                    </a:moveTo>
                    <a:lnTo>
                      <a:pt x="0" y="4101"/>
                    </a:lnTo>
                    <a:lnTo>
                      <a:pt x="0" y="4798"/>
                    </a:lnTo>
                    <a:lnTo>
                      <a:pt x="5799" y="697"/>
                    </a:lnTo>
                    <a:lnTo>
                      <a:pt x="5799" y="0"/>
                    </a:lnTo>
                    <a:close/>
                  </a:path>
                </a:pathLst>
              </a:custGeom>
              <a:solidFill>
                <a:srgbClr val="5F5F5F"/>
              </a:solidFill>
              <a:ln w="9525" cap="flat" cmpd="sng">
                <a:noFill/>
                <a:prstDash val="solid"/>
                <a:round/>
                <a:headEnd type="none" w="med" len="med"/>
                <a:tailEnd type="none" w="med" len="med"/>
              </a:ln>
              <a:effectLst/>
            </p:spPr>
            <p:txBody>
              <a:bodyPr/>
              <a:lstStyle/>
              <a:p>
                <a:endParaRPr lang="en-US" dirty="0"/>
              </a:p>
            </p:txBody>
          </p:sp>
          <p:sp>
            <p:nvSpPr>
              <p:cNvPr id="720" name="Freeform 2637"/>
              <p:cNvSpPr>
                <a:spLocks/>
              </p:cNvSpPr>
              <p:nvPr/>
            </p:nvSpPr>
            <p:spPr bwMode="auto">
              <a:xfrm>
                <a:off x="4296" y="3342"/>
                <a:ext cx="240" cy="247"/>
              </a:xfrm>
              <a:custGeom>
                <a:avLst/>
                <a:gdLst/>
                <a:ahLst/>
                <a:cxnLst>
                  <a:cxn ang="0">
                    <a:pos x="2190" y="1550"/>
                  </a:cxn>
                  <a:cxn ang="0">
                    <a:pos x="0" y="0"/>
                  </a:cxn>
                  <a:cxn ang="0">
                    <a:pos x="0" y="699"/>
                  </a:cxn>
                  <a:cxn ang="0">
                    <a:pos x="2190" y="2247"/>
                  </a:cxn>
                  <a:cxn ang="0">
                    <a:pos x="2190" y="1550"/>
                  </a:cxn>
                </a:cxnLst>
                <a:rect l="0" t="0" r="r" b="b"/>
                <a:pathLst>
                  <a:path w="2190" h="2247">
                    <a:moveTo>
                      <a:pt x="2190" y="1550"/>
                    </a:moveTo>
                    <a:lnTo>
                      <a:pt x="0" y="0"/>
                    </a:lnTo>
                    <a:lnTo>
                      <a:pt x="0" y="699"/>
                    </a:lnTo>
                    <a:lnTo>
                      <a:pt x="2190" y="2247"/>
                    </a:lnTo>
                    <a:lnTo>
                      <a:pt x="2190" y="1550"/>
                    </a:lnTo>
                    <a:close/>
                  </a:path>
                </a:pathLst>
              </a:custGeom>
              <a:solidFill>
                <a:srgbClr val="717073"/>
              </a:solidFill>
              <a:ln w="9525">
                <a:noFill/>
                <a:round/>
                <a:headEnd/>
                <a:tailEnd/>
              </a:ln>
            </p:spPr>
            <p:txBody>
              <a:bodyPr/>
              <a:lstStyle/>
              <a:p>
                <a:endParaRPr lang="en-US" dirty="0"/>
              </a:p>
            </p:txBody>
          </p:sp>
          <p:sp>
            <p:nvSpPr>
              <p:cNvPr id="721" name="Freeform 2638"/>
              <p:cNvSpPr>
                <a:spLocks/>
              </p:cNvSpPr>
              <p:nvPr/>
            </p:nvSpPr>
            <p:spPr bwMode="auto">
              <a:xfrm>
                <a:off x="4525" y="2051"/>
                <a:ext cx="672" cy="1487"/>
              </a:xfrm>
              <a:custGeom>
                <a:avLst/>
                <a:gdLst/>
                <a:ahLst/>
                <a:cxnLst>
                  <a:cxn ang="0">
                    <a:pos x="6116" y="0"/>
                  </a:cxn>
                  <a:cxn ang="0">
                    <a:pos x="0" y="4325"/>
                  </a:cxn>
                  <a:cxn ang="0">
                    <a:pos x="0" y="13550"/>
                  </a:cxn>
                  <a:cxn ang="0">
                    <a:pos x="6116" y="9225"/>
                  </a:cxn>
                  <a:cxn ang="0">
                    <a:pos x="6116" y="0"/>
                  </a:cxn>
                </a:cxnLst>
                <a:rect l="0" t="0" r="r" b="b"/>
                <a:pathLst>
                  <a:path w="6116" h="13550">
                    <a:moveTo>
                      <a:pt x="6116" y="0"/>
                    </a:moveTo>
                    <a:lnTo>
                      <a:pt x="0" y="4325"/>
                    </a:lnTo>
                    <a:lnTo>
                      <a:pt x="0" y="13550"/>
                    </a:lnTo>
                    <a:lnTo>
                      <a:pt x="6116" y="9225"/>
                    </a:lnTo>
                    <a:lnTo>
                      <a:pt x="6116" y="0"/>
                    </a:lnTo>
                    <a:close/>
                  </a:path>
                </a:pathLst>
              </a:custGeom>
              <a:solidFill>
                <a:srgbClr val="808080"/>
              </a:solidFill>
              <a:ln w="9525" cap="flat" cmpd="sng">
                <a:noFill/>
                <a:prstDash val="solid"/>
                <a:round/>
                <a:headEnd type="none" w="med" len="med"/>
                <a:tailEnd type="none" w="med" len="med"/>
              </a:ln>
              <a:effectLst/>
            </p:spPr>
            <p:txBody>
              <a:bodyPr/>
              <a:lstStyle/>
              <a:p>
                <a:endParaRPr lang="en-US" dirty="0"/>
              </a:p>
            </p:txBody>
          </p:sp>
          <p:sp>
            <p:nvSpPr>
              <p:cNvPr id="722" name="Freeform 2639"/>
              <p:cNvSpPr>
                <a:spLocks/>
              </p:cNvSpPr>
              <p:nvPr/>
            </p:nvSpPr>
            <p:spPr bwMode="auto">
              <a:xfrm>
                <a:off x="4272" y="2347"/>
                <a:ext cx="253" cy="1191"/>
              </a:xfrm>
              <a:custGeom>
                <a:avLst/>
                <a:gdLst/>
                <a:ahLst/>
                <a:cxnLst>
                  <a:cxn ang="0">
                    <a:pos x="2308" y="1632"/>
                  </a:cxn>
                  <a:cxn ang="0">
                    <a:pos x="0" y="0"/>
                  </a:cxn>
                  <a:cxn ang="0">
                    <a:pos x="0" y="9224"/>
                  </a:cxn>
                  <a:cxn ang="0">
                    <a:pos x="2308" y="10857"/>
                  </a:cxn>
                  <a:cxn ang="0">
                    <a:pos x="2308" y="1632"/>
                  </a:cxn>
                </a:cxnLst>
                <a:rect l="0" t="0" r="r" b="b"/>
                <a:pathLst>
                  <a:path w="2308" h="10857">
                    <a:moveTo>
                      <a:pt x="2308" y="1632"/>
                    </a:moveTo>
                    <a:lnTo>
                      <a:pt x="0" y="0"/>
                    </a:lnTo>
                    <a:lnTo>
                      <a:pt x="0" y="9224"/>
                    </a:lnTo>
                    <a:lnTo>
                      <a:pt x="2308" y="10857"/>
                    </a:lnTo>
                    <a:lnTo>
                      <a:pt x="2308" y="1632"/>
                    </a:lnTo>
                    <a:close/>
                  </a:path>
                </a:pathLst>
              </a:custGeom>
              <a:solidFill>
                <a:srgbClr val="777777"/>
              </a:solidFill>
              <a:ln w="9525" cap="flat" cmpd="sng">
                <a:noFill/>
                <a:prstDash val="solid"/>
                <a:round/>
                <a:headEnd type="none" w="med" len="med"/>
                <a:tailEnd type="none" w="med" len="med"/>
              </a:ln>
              <a:effectLst/>
            </p:spPr>
            <p:txBody>
              <a:bodyPr/>
              <a:lstStyle/>
              <a:p>
                <a:endParaRPr lang="en-US" dirty="0"/>
              </a:p>
            </p:txBody>
          </p:sp>
          <p:sp>
            <p:nvSpPr>
              <p:cNvPr id="723" name="Freeform 2640"/>
              <p:cNvSpPr>
                <a:spLocks/>
              </p:cNvSpPr>
              <p:nvPr/>
            </p:nvSpPr>
            <p:spPr bwMode="auto">
              <a:xfrm>
                <a:off x="4272" y="1872"/>
                <a:ext cx="925" cy="654"/>
              </a:xfrm>
              <a:custGeom>
                <a:avLst/>
                <a:gdLst/>
                <a:ahLst/>
                <a:cxnLst>
                  <a:cxn ang="0">
                    <a:pos x="8424" y="1632"/>
                  </a:cxn>
                  <a:cxn ang="0">
                    <a:pos x="2308" y="5957"/>
                  </a:cxn>
                  <a:cxn ang="0">
                    <a:pos x="0" y="4325"/>
                  </a:cxn>
                  <a:cxn ang="0">
                    <a:pos x="6116" y="0"/>
                  </a:cxn>
                  <a:cxn ang="0">
                    <a:pos x="8424" y="1632"/>
                  </a:cxn>
                </a:cxnLst>
                <a:rect l="0" t="0" r="r" b="b"/>
                <a:pathLst>
                  <a:path w="8424" h="5957">
                    <a:moveTo>
                      <a:pt x="8424" y="1632"/>
                    </a:moveTo>
                    <a:lnTo>
                      <a:pt x="2308" y="5957"/>
                    </a:lnTo>
                    <a:lnTo>
                      <a:pt x="0" y="4325"/>
                    </a:lnTo>
                    <a:lnTo>
                      <a:pt x="6116" y="0"/>
                    </a:lnTo>
                    <a:lnTo>
                      <a:pt x="8424" y="1632"/>
                    </a:lnTo>
                    <a:close/>
                  </a:path>
                </a:pathLst>
              </a:custGeom>
              <a:solidFill>
                <a:srgbClr val="B2B2B2"/>
              </a:solidFill>
              <a:ln w="9525" cap="flat" cmpd="sng">
                <a:noFill/>
                <a:prstDash val="solid"/>
                <a:round/>
                <a:headEnd type="none" w="med" len="med"/>
                <a:tailEnd type="none" w="med" len="med"/>
              </a:ln>
              <a:effectLst/>
            </p:spPr>
            <p:txBody>
              <a:bodyPr/>
              <a:lstStyle/>
              <a:p>
                <a:endParaRPr lang="en-US" dirty="0"/>
              </a:p>
            </p:txBody>
          </p:sp>
          <p:sp>
            <p:nvSpPr>
              <p:cNvPr id="724" name="Freeform 2641"/>
              <p:cNvSpPr>
                <a:spLocks noEditPoints="1"/>
              </p:cNvSpPr>
              <p:nvPr/>
            </p:nvSpPr>
            <p:spPr bwMode="auto">
              <a:xfrm>
                <a:off x="4297" y="2421"/>
                <a:ext cx="196" cy="1038"/>
              </a:xfrm>
              <a:custGeom>
                <a:avLst/>
                <a:gdLst/>
                <a:ahLst/>
                <a:cxnLst>
                  <a:cxn ang="0">
                    <a:pos x="1091" y="8965"/>
                  </a:cxn>
                  <a:cxn ang="0">
                    <a:pos x="0" y="8192"/>
                  </a:cxn>
                  <a:cxn ang="0">
                    <a:pos x="0" y="6843"/>
                  </a:cxn>
                  <a:cxn ang="0">
                    <a:pos x="1091" y="7616"/>
                  </a:cxn>
                  <a:cxn ang="0">
                    <a:pos x="1091" y="8965"/>
                  </a:cxn>
                  <a:cxn ang="0">
                    <a:pos x="0" y="1342"/>
                  </a:cxn>
                  <a:cxn ang="0">
                    <a:pos x="0" y="5322"/>
                  </a:cxn>
                  <a:cxn ang="0">
                    <a:pos x="1091" y="6094"/>
                  </a:cxn>
                  <a:cxn ang="0">
                    <a:pos x="1091" y="2114"/>
                  </a:cxn>
                  <a:cxn ang="0">
                    <a:pos x="0" y="1342"/>
                  </a:cxn>
                  <a:cxn ang="0">
                    <a:pos x="1091" y="6283"/>
                  </a:cxn>
                  <a:cxn ang="0">
                    <a:pos x="0" y="5511"/>
                  </a:cxn>
                  <a:cxn ang="0">
                    <a:pos x="0" y="6657"/>
                  </a:cxn>
                  <a:cxn ang="0">
                    <a:pos x="1091" y="7427"/>
                  </a:cxn>
                  <a:cxn ang="0">
                    <a:pos x="1091" y="6283"/>
                  </a:cxn>
                  <a:cxn ang="0">
                    <a:pos x="0" y="0"/>
                  </a:cxn>
                  <a:cxn ang="0">
                    <a:pos x="0" y="529"/>
                  </a:cxn>
                  <a:cxn ang="0">
                    <a:pos x="1785" y="1795"/>
                  </a:cxn>
                  <a:cxn ang="0">
                    <a:pos x="1785" y="1264"/>
                  </a:cxn>
                  <a:cxn ang="0">
                    <a:pos x="0" y="0"/>
                  </a:cxn>
                  <a:cxn ang="0">
                    <a:pos x="1244" y="9073"/>
                  </a:cxn>
                  <a:cxn ang="0">
                    <a:pos x="1785" y="9456"/>
                  </a:cxn>
                  <a:cxn ang="0">
                    <a:pos x="1785" y="2608"/>
                  </a:cxn>
                  <a:cxn ang="0">
                    <a:pos x="1244" y="2223"/>
                  </a:cxn>
                  <a:cxn ang="0">
                    <a:pos x="1244" y="9073"/>
                  </a:cxn>
                  <a:cxn ang="0">
                    <a:pos x="0" y="1153"/>
                  </a:cxn>
                  <a:cxn ang="0">
                    <a:pos x="1785" y="2419"/>
                  </a:cxn>
                  <a:cxn ang="0">
                    <a:pos x="1785" y="1982"/>
                  </a:cxn>
                  <a:cxn ang="0">
                    <a:pos x="0" y="718"/>
                  </a:cxn>
                  <a:cxn ang="0">
                    <a:pos x="0" y="1153"/>
                  </a:cxn>
                </a:cxnLst>
                <a:rect l="0" t="0" r="r" b="b"/>
                <a:pathLst>
                  <a:path w="1785" h="9456">
                    <a:moveTo>
                      <a:pt x="1091" y="8965"/>
                    </a:moveTo>
                    <a:lnTo>
                      <a:pt x="0" y="8192"/>
                    </a:lnTo>
                    <a:lnTo>
                      <a:pt x="0" y="6843"/>
                    </a:lnTo>
                    <a:lnTo>
                      <a:pt x="1091" y="7616"/>
                    </a:lnTo>
                    <a:lnTo>
                      <a:pt x="1091" y="8965"/>
                    </a:lnTo>
                    <a:close/>
                    <a:moveTo>
                      <a:pt x="0" y="1342"/>
                    </a:moveTo>
                    <a:lnTo>
                      <a:pt x="0" y="5322"/>
                    </a:lnTo>
                    <a:lnTo>
                      <a:pt x="1091" y="6094"/>
                    </a:lnTo>
                    <a:lnTo>
                      <a:pt x="1091" y="2114"/>
                    </a:lnTo>
                    <a:lnTo>
                      <a:pt x="0" y="1342"/>
                    </a:lnTo>
                    <a:close/>
                    <a:moveTo>
                      <a:pt x="1091" y="6283"/>
                    </a:moveTo>
                    <a:lnTo>
                      <a:pt x="0" y="5511"/>
                    </a:lnTo>
                    <a:lnTo>
                      <a:pt x="0" y="6657"/>
                    </a:lnTo>
                    <a:lnTo>
                      <a:pt x="1091" y="7427"/>
                    </a:lnTo>
                    <a:lnTo>
                      <a:pt x="1091" y="6283"/>
                    </a:lnTo>
                    <a:close/>
                    <a:moveTo>
                      <a:pt x="0" y="0"/>
                    </a:moveTo>
                    <a:lnTo>
                      <a:pt x="0" y="529"/>
                    </a:lnTo>
                    <a:lnTo>
                      <a:pt x="1785" y="1795"/>
                    </a:lnTo>
                    <a:lnTo>
                      <a:pt x="1785" y="1264"/>
                    </a:lnTo>
                    <a:lnTo>
                      <a:pt x="0" y="0"/>
                    </a:lnTo>
                    <a:close/>
                    <a:moveTo>
                      <a:pt x="1244" y="9073"/>
                    </a:moveTo>
                    <a:lnTo>
                      <a:pt x="1785" y="9456"/>
                    </a:lnTo>
                    <a:lnTo>
                      <a:pt x="1785" y="2608"/>
                    </a:lnTo>
                    <a:lnTo>
                      <a:pt x="1244" y="2223"/>
                    </a:lnTo>
                    <a:lnTo>
                      <a:pt x="1244" y="9073"/>
                    </a:lnTo>
                    <a:close/>
                    <a:moveTo>
                      <a:pt x="0" y="1153"/>
                    </a:moveTo>
                    <a:lnTo>
                      <a:pt x="1785" y="2419"/>
                    </a:lnTo>
                    <a:lnTo>
                      <a:pt x="1785" y="1982"/>
                    </a:lnTo>
                    <a:lnTo>
                      <a:pt x="0" y="718"/>
                    </a:lnTo>
                    <a:lnTo>
                      <a:pt x="0" y="1153"/>
                    </a:lnTo>
                    <a:close/>
                  </a:path>
                </a:pathLst>
              </a:custGeom>
              <a:solidFill>
                <a:srgbClr val="98979B"/>
              </a:solidFill>
              <a:ln w="9525">
                <a:noFill/>
                <a:round/>
                <a:headEnd/>
                <a:tailEnd/>
              </a:ln>
            </p:spPr>
            <p:txBody>
              <a:bodyPr/>
              <a:lstStyle/>
              <a:p>
                <a:endParaRPr lang="en-US" dirty="0"/>
              </a:p>
            </p:txBody>
          </p:sp>
          <p:sp>
            <p:nvSpPr>
              <p:cNvPr id="725" name="Freeform 2642"/>
              <p:cNvSpPr>
                <a:spLocks/>
              </p:cNvSpPr>
              <p:nvPr/>
            </p:nvSpPr>
            <p:spPr bwMode="auto">
              <a:xfrm>
                <a:off x="4451" y="2765"/>
                <a:ext cx="23" cy="35"/>
              </a:xfrm>
              <a:custGeom>
                <a:avLst/>
                <a:gdLst/>
                <a:ahLst/>
                <a:cxnLst>
                  <a:cxn ang="0">
                    <a:pos x="78" y="55"/>
                  </a:cxn>
                  <a:cxn ang="0">
                    <a:pos x="65" y="127"/>
                  </a:cxn>
                  <a:cxn ang="0">
                    <a:pos x="11" y="78"/>
                  </a:cxn>
                  <a:cxn ang="0">
                    <a:pos x="25" y="6"/>
                  </a:cxn>
                  <a:cxn ang="0">
                    <a:pos x="78" y="55"/>
                  </a:cxn>
                </a:cxnLst>
                <a:rect l="0" t="0" r="r" b="b"/>
                <a:pathLst>
                  <a:path w="89" h="133">
                    <a:moveTo>
                      <a:pt x="78" y="55"/>
                    </a:moveTo>
                    <a:cubicBezTo>
                      <a:pt x="89" y="88"/>
                      <a:pt x="83" y="120"/>
                      <a:pt x="65" y="127"/>
                    </a:cubicBezTo>
                    <a:cubicBezTo>
                      <a:pt x="46" y="133"/>
                      <a:pt x="22" y="111"/>
                      <a:pt x="11" y="78"/>
                    </a:cubicBezTo>
                    <a:cubicBezTo>
                      <a:pt x="0" y="44"/>
                      <a:pt x="6" y="13"/>
                      <a:pt x="25" y="6"/>
                    </a:cubicBezTo>
                    <a:cubicBezTo>
                      <a:pt x="43" y="0"/>
                      <a:pt x="67" y="22"/>
                      <a:pt x="78" y="55"/>
                    </a:cubicBezTo>
                    <a:close/>
                  </a:path>
                </a:pathLst>
              </a:custGeom>
              <a:solidFill>
                <a:srgbClr val="DEDEE0"/>
              </a:solidFill>
              <a:ln w="9525">
                <a:noFill/>
                <a:round/>
                <a:headEnd/>
                <a:tailEnd/>
              </a:ln>
            </p:spPr>
            <p:txBody>
              <a:bodyPr/>
              <a:lstStyle/>
              <a:p>
                <a:endParaRPr lang="en-US" dirty="0"/>
              </a:p>
            </p:txBody>
          </p:sp>
          <p:sp>
            <p:nvSpPr>
              <p:cNvPr id="726" name="Freeform 2643"/>
              <p:cNvSpPr>
                <a:spLocks/>
              </p:cNvSpPr>
              <p:nvPr/>
            </p:nvSpPr>
            <p:spPr bwMode="auto">
              <a:xfrm>
                <a:off x="4451" y="2824"/>
                <a:ext cx="23" cy="34"/>
              </a:xfrm>
              <a:custGeom>
                <a:avLst/>
                <a:gdLst/>
                <a:ahLst/>
                <a:cxnLst>
                  <a:cxn ang="0">
                    <a:pos x="78" y="55"/>
                  </a:cxn>
                  <a:cxn ang="0">
                    <a:pos x="65" y="126"/>
                  </a:cxn>
                  <a:cxn ang="0">
                    <a:pos x="11" y="78"/>
                  </a:cxn>
                  <a:cxn ang="0">
                    <a:pos x="25" y="7"/>
                  </a:cxn>
                  <a:cxn ang="0">
                    <a:pos x="78" y="55"/>
                  </a:cxn>
                </a:cxnLst>
                <a:rect l="0" t="0" r="r" b="b"/>
                <a:pathLst>
                  <a:path w="89" h="133">
                    <a:moveTo>
                      <a:pt x="78" y="55"/>
                    </a:moveTo>
                    <a:cubicBezTo>
                      <a:pt x="89" y="88"/>
                      <a:pt x="83" y="120"/>
                      <a:pt x="65" y="126"/>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dirty="0"/>
              </a:p>
            </p:txBody>
          </p:sp>
          <p:sp>
            <p:nvSpPr>
              <p:cNvPr id="727" name="Freeform 2644"/>
              <p:cNvSpPr>
                <a:spLocks/>
              </p:cNvSpPr>
              <p:nvPr/>
            </p:nvSpPr>
            <p:spPr bwMode="auto">
              <a:xfrm>
                <a:off x="4451" y="2882"/>
                <a:ext cx="23" cy="34"/>
              </a:xfrm>
              <a:custGeom>
                <a:avLst/>
                <a:gdLst/>
                <a:ahLst/>
                <a:cxnLst>
                  <a:cxn ang="0">
                    <a:pos x="78" y="55"/>
                  </a:cxn>
                  <a:cxn ang="0">
                    <a:pos x="65" y="127"/>
                  </a:cxn>
                  <a:cxn ang="0">
                    <a:pos x="11" y="78"/>
                  </a:cxn>
                  <a:cxn ang="0">
                    <a:pos x="25" y="7"/>
                  </a:cxn>
                  <a:cxn ang="0">
                    <a:pos x="78" y="55"/>
                  </a:cxn>
                </a:cxnLst>
                <a:rect l="0" t="0" r="r" b="b"/>
                <a:pathLst>
                  <a:path w="89" h="133">
                    <a:moveTo>
                      <a:pt x="78" y="55"/>
                    </a:moveTo>
                    <a:cubicBezTo>
                      <a:pt x="89" y="89"/>
                      <a:pt x="83" y="121"/>
                      <a:pt x="65" y="127"/>
                    </a:cubicBezTo>
                    <a:cubicBezTo>
                      <a:pt x="46" y="133"/>
                      <a:pt x="22" y="111"/>
                      <a:pt x="11" y="78"/>
                    </a:cubicBezTo>
                    <a:cubicBezTo>
                      <a:pt x="0" y="45"/>
                      <a:pt x="6" y="13"/>
                      <a:pt x="25" y="7"/>
                    </a:cubicBezTo>
                    <a:cubicBezTo>
                      <a:pt x="43" y="0"/>
                      <a:pt x="67" y="22"/>
                      <a:pt x="78" y="55"/>
                    </a:cubicBezTo>
                    <a:close/>
                  </a:path>
                </a:pathLst>
              </a:custGeom>
              <a:solidFill>
                <a:srgbClr val="DEDEE0"/>
              </a:solidFill>
              <a:ln w="9525">
                <a:noFill/>
                <a:round/>
                <a:headEnd/>
                <a:tailEnd/>
              </a:ln>
            </p:spPr>
            <p:txBody>
              <a:bodyPr/>
              <a:lstStyle/>
              <a:p>
                <a:endParaRPr lang="en-US" dirty="0"/>
              </a:p>
            </p:txBody>
          </p:sp>
        </p:grpSp>
        <p:sp>
          <p:nvSpPr>
            <p:cNvPr id="709" name="Oval 708"/>
            <p:cNvSpPr/>
            <p:nvPr/>
          </p:nvSpPr>
          <p:spPr bwMode="auto">
            <a:xfrm>
              <a:off x="7003304" y="1776164"/>
              <a:ext cx="1529593" cy="1193128"/>
            </a:xfrm>
            <a:prstGeom prst="ellipse">
              <a:avLst/>
            </a:prstGeom>
            <a:noFill/>
            <a:ln w="19050" algn="ctr">
              <a:solidFill>
                <a:schemeClr val="accent1"/>
              </a:solidFill>
              <a:prstDash val="dash"/>
              <a:miter lim="800000"/>
              <a:headEnd/>
              <a:tailEnd/>
            </a:ln>
          </p:spPr>
          <p:txBody>
            <a:bodyPr wrap="none" rtlCol="0" anchor="ctr"/>
            <a:lstStyle/>
            <a:p>
              <a:pPr algn="ctr"/>
              <a:endParaRPr lang="en-US" dirty="0"/>
            </a:p>
          </p:txBody>
        </p:sp>
        <p:cxnSp>
          <p:nvCxnSpPr>
            <p:cNvPr id="710" name="Straight Connector 709"/>
            <p:cNvCxnSpPr/>
            <p:nvPr/>
          </p:nvCxnSpPr>
          <p:spPr>
            <a:xfrm rot="16200000" flipH="1">
              <a:off x="6346384" y="2818843"/>
              <a:ext cx="558486" cy="45321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11" name="Text Box 39"/>
            <p:cNvSpPr txBox="1">
              <a:spLocks noChangeArrowheads="1"/>
            </p:cNvSpPr>
            <p:nvPr/>
          </p:nvSpPr>
          <p:spPr bwMode="auto">
            <a:xfrm>
              <a:off x="6965535" y="1496920"/>
              <a:ext cx="1652338" cy="307777"/>
            </a:xfrm>
            <a:prstGeom prst="rect">
              <a:avLst/>
            </a:prstGeom>
            <a:noFill/>
            <a:ln w="9525" algn="ctr">
              <a:noFill/>
              <a:miter lim="800000"/>
              <a:headEnd/>
              <a:tailEnd/>
            </a:ln>
          </p:spPr>
          <p:txBody>
            <a:bodyPr wrap="square">
              <a:spAutoFit/>
            </a:bodyPr>
            <a:lstStyle/>
            <a:p>
              <a:pPr indent="-284163" algn="ctr">
                <a:spcBef>
                  <a:spcPts val="300"/>
                </a:spcBef>
                <a:buClr>
                  <a:srgbClr val="000085"/>
                </a:buClr>
                <a:buSzPct val="80000"/>
                <a:buFont typeface="Wingdings" pitchFamily="2" charset="2"/>
                <a:buNone/>
              </a:pPr>
              <a:r>
                <a:rPr lang="en-US" sz="1400" dirty="0" smtClean="0">
                  <a:ea typeface="굴림" charset="-127"/>
                </a:rPr>
                <a:t>IPv4 App Servers</a:t>
              </a:r>
              <a:endParaRPr lang="en-US" sz="1400" dirty="0">
                <a:ea typeface="굴림" charset="-127"/>
              </a:endParaRPr>
            </a:p>
          </p:txBody>
        </p:sp>
        <p:pic>
          <p:nvPicPr>
            <p:cNvPr id="712" name="Picture 2"/>
            <p:cNvPicPr>
              <a:picLocks noChangeAspect="1" noChangeArrowheads="1"/>
            </p:cNvPicPr>
            <p:nvPr/>
          </p:nvPicPr>
          <p:blipFill>
            <a:blip r:embed="rId3"/>
            <a:srcRect/>
            <a:stretch>
              <a:fillRect/>
            </a:stretch>
          </p:blipFill>
          <p:spPr bwMode="auto">
            <a:xfrm>
              <a:off x="5712529" y="5499399"/>
              <a:ext cx="691213" cy="668490"/>
            </a:xfrm>
            <a:prstGeom prst="rect">
              <a:avLst/>
            </a:prstGeom>
            <a:noFill/>
            <a:ln w="9525">
              <a:noFill/>
              <a:miter lim="800000"/>
              <a:headEnd/>
              <a:tailEnd/>
            </a:ln>
          </p:spPr>
        </p:pic>
        <p:pic>
          <p:nvPicPr>
            <p:cNvPr id="713" name="Picture 2"/>
            <p:cNvPicPr>
              <a:picLocks noChangeAspect="1" noChangeArrowheads="1"/>
            </p:cNvPicPr>
            <p:nvPr/>
          </p:nvPicPr>
          <p:blipFill>
            <a:blip r:embed="rId3"/>
            <a:srcRect/>
            <a:stretch>
              <a:fillRect/>
            </a:stretch>
          </p:blipFill>
          <p:spPr bwMode="auto">
            <a:xfrm>
              <a:off x="6637838" y="5533247"/>
              <a:ext cx="691213" cy="668490"/>
            </a:xfrm>
            <a:prstGeom prst="rect">
              <a:avLst/>
            </a:prstGeom>
            <a:noFill/>
            <a:ln w="9525">
              <a:noFill/>
              <a:miter lim="800000"/>
              <a:headEnd/>
              <a:tailEnd/>
            </a:ln>
          </p:spPr>
        </p:pic>
        <p:pic>
          <p:nvPicPr>
            <p:cNvPr id="714" name="Picture 2"/>
            <p:cNvPicPr>
              <a:picLocks noChangeAspect="1" noChangeArrowheads="1"/>
            </p:cNvPicPr>
            <p:nvPr/>
          </p:nvPicPr>
          <p:blipFill>
            <a:blip r:embed="rId3"/>
            <a:srcRect/>
            <a:stretch>
              <a:fillRect/>
            </a:stretch>
          </p:blipFill>
          <p:spPr bwMode="auto">
            <a:xfrm>
              <a:off x="7629241" y="5490938"/>
              <a:ext cx="691213" cy="668490"/>
            </a:xfrm>
            <a:prstGeom prst="rect">
              <a:avLst/>
            </a:prstGeom>
            <a:noFill/>
            <a:ln w="9525">
              <a:noFill/>
              <a:miter lim="800000"/>
              <a:headEnd/>
              <a:tailEnd/>
            </a:ln>
          </p:spPr>
        </p:pic>
        <p:sp>
          <p:nvSpPr>
            <p:cNvPr id="715" name="Freeform 714"/>
            <p:cNvSpPr/>
            <p:nvPr/>
          </p:nvSpPr>
          <p:spPr>
            <a:xfrm>
              <a:off x="6276275" y="4162420"/>
              <a:ext cx="613726" cy="1336980"/>
            </a:xfrm>
            <a:custGeom>
              <a:avLst/>
              <a:gdLst>
                <a:gd name="connsiteX0" fmla="*/ 0 w 1158875"/>
                <a:gd name="connsiteY0" fmla="*/ 1257300 h 1257300"/>
                <a:gd name="connsiteX1" fmla="*/ 714375 w 1158875"/>
                <a:gd name="connsiteY1" fmla="*/ 923925 h 1257300"/>
                <a:gd name="connsiteX2" fmla="*/ 1095375 w 1158875"/>
                <a:gd name="connsiteY2" fmla="*/ 133350 h 1257300"/>
                <a:gd name="connsiteX3" fmla="*/ 1095375 w 1158875"/>
                <a:gd name="connsiteY3" fmla="*/ 123825 h 1257300"/>
                <a:gd name="connsiteX4" fmla="*/ 1095375 w 1158875"/>
                <a:gd name="connsiteY4" fmla="*/ 123825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875" h="1257300">
                  <a:moveTo>
                    <a:pt x="0" y="1257300"/>
                  </a:moveTo>
                  <a:cubicBezTo>
                    <a:pt x="265906" y="1184275"/>
                    <a:pt x="531813" y="1111250"/>
                    <a:pt x="714375" y="923925"/>
                  </a:cubicBezTo>
                  <a:cubicBezTo>
                    <a:pt x="896937" y="736600"/>
                    <a:pt x="1031875" y="266700"/>
                    <a:pt x="1095375" y="133350"/>
                  </a:cubicBezTo>
                  <a:cubicBezTo>
                    <a:pt x="1158875" y="0"/>
                    <a:pt x="1095375" y="123825"/>
                    <a:pt x="1095375" y="123825"/>
                  </a:cubicBezTo>
                  <a:lnTo>
                    <a:pt x="1095375" y="123825"/>
                  </a:lnTo>
                </a:path>
              </a:pathLst>
            </a:custGeom>
            <a:ln w="19050">
              <a:solidFill>
                <a:schemeClr val="accent2">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16" name="Text Box 39"/>
            <p:cNvSpPr txBox="1">
              <a:spLocks noChangeArrowheads="1"/>
            </p:cNvSpPr>
            <p:nvPr/>
          </p:nvSpPr>
          <p:spPr bwMode="auto">
            <a:xfrm>
              <a:off x="6550090" y="3527776"/>
              <a:ext cx="830891" cy="273426"/>
            </a:xfrm>
            <a:prstGeom prst="rect">
              <a:avLst/>
            </a:prstGeom>
            <a:noFill/>
            <a:ln w="9525" algn="ctr">
              <a:noFill/>
              <a:miter lim="800000"/>
              <a:headEnd/>
              <a:tailEnd/>
            </a:ln>
          </p:spPr>
          <p:txBody>
            <a:bodyPr wrap="square">
              <a:spAutoFit/>
            </a:bodyPr>
            <a:lstStyle/>
            <a:p>
              <a:pPr indent="-284163" algn="ctr">
                <a:spcBef>
                  <a:spcPts val="300"/>
                </a:spcBef>
                <a:buClr>
                  <a:srgbClr val="000085"/>
                </a:buClr>
                <a:buSzPct val="80000"/>
                <a:buFont typeface="Wingdings" pitchFamily="2" charset="2"/>
                <a:buNone/>
              </a:pPr>
              <a:r>
                <a:rPr lang="en-US" sz="1400" dirty="0" smtClean="0">
                  <a:solidFill>
                    <a:schemeClr val="accent2">
                      <a:lumMod val="75000"/>
                    </a:schemeClr>
                  </a:solidFill>
                  <a:latin typeface="+mj-lt"/>
                  <a:ea typeface="굴림" charset="-127"/>
                </a:rPr>
                <a:t>IPv6</a:t>
              </a:r>
              <a:endParaRPr lang="en-US" sz="1400" dirty="0">
                <a:solidFill>
                  <a:schemeClr val="accent2">
                    <a:lumMod val="75000"/>
                  </a:schemeClr>
                </a:solidFill>
                <a:latin typeface="+mj-lt"/>
                <a:ea typeface="굴림" charset="-127"/>
              </a:endParaRPr>
            </a:p>
          </p:txBody>
        </p:sp>
        <p:sp>
          <p:nvSpPr>
            <p:cNvPr id="717" name="Freeform 716"/>
            <p:cNvSpPr/>
            <p:nvPr/>
          </p:nvSpPr>
          <p:spPr>
            <a:xfrm>
              <a:off x="6315617" y="2884673"/>
              <a:ext cx="310010" cy="490790"/>
            </a:xfrm>
            <a:custGeom>
              <a:avLst/>
              <a:gdLst>
                <a:gd name="connsiteX0" fmla="*/ 312737 w 312737"/>
                <a:gd name="connsiteY0" fmla="*/ 552450 h 552450"/>
                <a:gd name="connsiteX1" fmla="*/ 169862 w 312737"/>
                <a:gd name="connsiteY1" fmla="*/ 238125 h 552450"/>
                <a:gd name="connsiteX2" fmla="*/ 169862 w 312737"/>
                <a:gd name="connsiteY2" fmla="*/ 238125 h 552450"/>
                <a:gd name="connsiteX3" fmla="*/ 26987 w 312737"/>
                <a:gd name="connsiteY3" fmla="*/ 38100 h 552450"/>
                <a:gd name="connsiteX4" fmla="*/ 7937 w 312737"/>
                <a:gd name="connsiteY4" fmla="*/ 9525 h 552450"/>
                <a:gd name="connsiteX5" fmla="*/ 7937 w 312737"/>
                <a:gd name="connsiteY5" fmla="*/ 9525 h 552450"/>
                <a:gd name="connsiteX6" fmla="*/ 7937 w 312737"/>
                <a:gd name="connsiteY6" fmla="*/ 9525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737" h="552450">
                  <a:moveTo>
                    <a:pt x="312737" y="552450"/>
                  </a:moveTo>
                  <a:lnTo>
                    <a:pt x="169862" y="238125"/>
                  </a:lnTo>
                  <a:lnTo>
                    <a:pt x="169862" y="238125"/>
                  </a:lnTo>
                  <a:lnTo>
                    <a:pt x="26987" y="38100"/>
                  </a:lnTo>
                  <a:cubicBezTo>
                    <a:pt x="0" y="0"/>
                    <a:pt x="7937" y="9525"/>
                    <a:pt x="7937" y="9525"/>
                  </a:cubicBezTo>
                  <a:lnTo>
                    <a:pt x="7937" y="9525"/>
                  </a:lnTo>
                  <a:lnTo>
                    <a:pt x="7937" y="9525"/>
                  </a:lnTo>
                </a:path>
              </a:pathLst>
            </a:custGeom>
            <a:ln w="19050">
              <a:solidFill>
                <a:schemeClr val="accent2">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18" name="Freeform 717"/>
            <p:cNvSpPr/>
            <p:nvPr/>
          </p:nvSpPr>
          <p:spPr>
            <a:xfrm flipH="1">
              <a:off x="7296003" y="2833902"/>
              <a:ext cx="207722" cy="575409"/>
            </a:xfrm>
            <a:custGeom>
              <a:avLst/>
              <a:gdLst>
                <a:gd name="connsiteX0" fmla="*/ 312737 w 312737"/>
                <a:gd name="connsiteY0" fmla="*/ 552450 h 552450"/>
                <a:gd name="connsiteX1" fmla="*/ 169862 w 312737"/>
                <a:gd name="connsiteY1" fmla="*/ 238125 h 552450"/>
                <a:gd name="connsiteX2" fmla="*/ 169862 w 312737"/>
                <a:gd name="connsiteY2" fmla="*/ 238125 h 552450"/>
                <a:gd name="connsiteX3" fmla="*/ 26987 w 312737"/>
                <a:gd name="connsiteY3" fmla="*/ 38100 h 552450"/>
                <a:gd name="connsiteX4" fmla="*/ 7937 w 312737"/>
                <a:gd name="connsiteY4" fmla="*/ 9525 h 552450"/>
                <a:gd name="connsiteX5" fmla="*/ 7937 w 312737"/>
                <a:gd name="connsiteY5" fmla="*/ 9525 h 552450"/>
                <a:gd name="connsiteX6" fmla="*/ 7937 w 312737"/>
                <a:gd name="connsiteY6" fmla="*/ 9525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737" h="552450">
                  <a:moveTo>
                    <a:pt x="312737" y="552450"/>
                  </a:moveTo>
                  <a:lnTo>
                    <a:pt x="169862" y="238125"/>
                  </a:lnTo>
                  <a:lnTo>
                    <a:pt x="169862" y="238125"/>
                  </a:lnTo>
                  <a:lnTo>
                    <a:pt x="26987" y="38100"/>
                  </a:lnTo>
                  <a:cubicBezTo>
                    <a:pt x="0" y="0"/>
                    <a:pt x="7937" y="9525"/>
                    <a:pt x="7937" y="9525"/>
                  </a:cubicBezTo>
                  <a:lnTo>
                    <a:pt x="7937" y="9525"/>
                  </a:lnTo>
                  <a:lnTo>
                    <a:pt x="7937" y="9525"/>
                  </a:lnTo>
                </a:path>
              </a:pathLst>
            </a:custGeom>
            <a:ln w="19050">
              <a:solidFill>
                <a:schemeClr val="accent2">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51" name="Date Placeholder 150"/>
          <p:cNvSpPr>
            <a:spLocks noGrp="1"/>
          </p:cNvSpPr>
          <p:nvPr>
            <p:ph type="dt" sz="half" idx="2"/>
          </p:nvPr>
        </p:nvSpPr>
        <p:spPr/>
        <p:txBody>
          <a:bodyPr/>
          <a:lstStyle/>
          <a:p>
            <a:fld id="{E840408B-E96E-436D-B6B3-B66FB48F3562}" type="datetime3">
              <a:rPr lang="en-AU" smtClean="0"/>
              <a:pPr/>
              <a:t>22 September, 2011</a:t>
            </a:fld>
            <a:endParaRPr lang="en-US" dirty="0"/>
          </a:p>
        </p:txBody>
      </p:sp>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29"/>
          <p:cNvSpPr>
            <a:spLocks noGrp="1"/>
          </p:cNvSpPr>
          <p:nvPr>
            <p:ph type="title"/>
          </p:nvPr>
        </p:nvSpPr>
        <p:spPr/>
        <p:txBody>
          <a:bodyPr/>
          <a:lstStyle/>
          <a:p>
            <a:r>
              <a:rPr lang="en-US" dirty="0" smtClean="0"/>
              <a:t>Brocade Network Advisor</a:t>
            </a:r>
            <a:endParaRPr lang="en-US" dirty="0"/>
          </a:p>
        </p:txBody>
      </p:sp>
      <p:pic>
        <p:nvPicPr>
          <p:cNvPr id="10" name="Picture Placeholder 9" descr="Chapter_42-16920002_mr_.jpg"/>
          <p:cNvPicPr>
            <a:picLocks noGrp="1" noChangeAspect="1"/>
          </p:cNvPicPr>
          <p:nvPr>
            <p:ph type="pic" sz="quarter" idx="10"/>
          </p:nvPr>
        </p:nvPicPr>
        <p:blipFill>
          <a:blip r:embed="rId3"/>
          <a:srcRect t="66" b="66"/>
          <a:stretch>
            <a:fillRect/>
          </a:stretch>
        </p:blipFill>
        <p:spPr/>
      </p:pic>
      <p:sp>
        <p:nvSpPr>
          <p:cNvPr id="14" name="Text Placeholder 13"/>
          <p:cNvSpPr>
            <a:spLocks noGrp="1"/>
          </p:cNvSpPr>
          <p:nvPr>
            <p:ph type="body" idx="11"/>
          </p:nvPr>
        </p:nvSpPr>
        <p:spPr/>
        <p:txBody>
          <a:bodyPr/>
          <a:lstStyle/>
          <a:p>
            <a:endParaRPr lang="en-US"/>
          </a:p>
        </p:txBody>
      </p:sp>
      <p:sp>
        <p:nvSpPr>
          <p:cNvPr id="17" name="Date Placeholder 16"/>
          <p:cNvSpPr>
            <a:spLocks noGrp="1"/>
          </p:cNvSpPr>
          <p:nvPr>
            <p:ph type="dt" sz="half" idx="2"/>
          </p:nvPr>
        </p:nvSpPr>
        <p:spPr/>
        <p:txBody>
          <a:bodyPr/>
          <a:lstStyle/>
          <a:p>
            <a:fld id="{E13C53CF-A6E8-440A-B7F2-398A3F118654}" type="datetime3">
              <a:rPr lang="en-AU" smtClean="0"/>
              <a:pPr/>
              <a:t>22 September, 2011</a:t>
            </a:fld>
            <a:endParaRPr lang="en-US" dirty="0"/>
          </a:p>
        </p:txBody>
      </p:sp>
      <p:sp>
        <p:nvSpPr>
          <p:cNvPr id="19" name="Footer Placeholder 18"/>
          <p:cNvSpPr>
            <a:spLocks noGrp="1"/>
          </p:cNvSpPr>
          <p:nvPr>
            <p:ph type="ftr" sz="quarter" idx="3"/>
          </p:nvPr>
        </p:nvSpPr>
        <p:spPr/>
        <p:txBody>
          <a:bodyPr/>
          <a:lstStyle/>
          <a:p>
            <a:r>
              <a:rPr lang="en-US" smtClean="0"/>
              <a:t>© 2011 Brocade Communications Systems, Inc. - COMPANY PROPRIETARY INFORMATION</a:t>
            </a:r>
            <a:endParaRPr lang="en-US" dirty="0"/>
          </a:p>
        </p:txBody>
      </p:sp>
      <p:sp>
        <p:nvSpPr>
          <p:cNvPr id="9" name="Slide Number Placeholder 8"/>
          <p:cNvSpPr>
            <a:spLocks noGrp="1"/>
          </p:cNvSpPr>
          <p:nvPr>
            <p:ph type="sldNum" sz="quarter" idx="4"/>
          </p:nvPr>
        </p:nvSpPr>
        <p:spPr/>
        <p:txBody>
          <a:bodyPr/>
          <a:lstStyle/>
          <a:p>
            <a:fld id="{7BCC8D0D-EAEC-449D-9161-023DFF90F2E2}" type="slidenum">
              <a:rPr lang="en-US" smtClean="0"/>
              <a:pPr/>
              <a:t>67</a:t>
            </a:fld>
            <a:endParaRPr lang="en-US" dirty="0"/>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1"/>
          <p:cNvSpPr>
            <a:spLocks noGrp="1"/>
          </p:cNvSpPr>
          <p:nvPr>
            <p:ph type="title"/>
          </p:nvPr>
        </p:nvSpPr>
        <p:spPr>
          <a:xfrm>
            <a:off x="350838" y="658370"/>
            <a:ext cx="8080375" cy="560153"/>
          </a:xfrm>
        </p:spPr>
        <p:txBody>
          <a:bodyPr/>
          <a:lstStyle/>
          <a:p>
            <a:r>
              <a:rPr lang="en-US" dirty="0" smtClean="0"/>
              <a:t>Brocade BNA</a:t>
            </a:r>
          </a:p>
        </p:txBody>
      </p:sp>
      <p:sp>
        <p:nvSpPr>
          <p:cNvPr id="23" name="Text Placeholder 22"/>
          <p:cNvSpPr>
            <a:spLocks noGrp="1"/>
          </p:cNvSpPr>
          <p:nvPr>
            <p:ph type="body" idx="10"/>
          </p:nvPr>
        </p:nvSpPr>
        <p:spPr/>
        <p:txBody>
          <a:bodyPr/>
          <a:lstStyle/>
          <a:p>
            <a:r>
              <a:rPr lang="en-US" dirty="0" smtClean="0"/>
              <a:t>Unified SAN (and IP) with adapter management</a:t>
            </a:r>
            <a:endParaRPr lang="en-US" dirty="0"/>
          </a:p>
        </p:txBody>
      </p:sp>
      <p:sp>
        <p:nvSpPr>
          <p:cNvPr id="24" name="Footer Placeholder 2"/>
          <p:cNvSpPr>
            <a:spLocks noGrp="1"/>
          </p:cNvSpPr>
          <p:nvPr>
            <p:ph type="ftr" sz="quarter" idx="3"/>
          </p:nvPr>
        </p:nvSpPr>
        <p:spPr>
          <a:noFill/>
        </p:spPr>
        <p:txBody>
          <a:bodyPr/>
          <a:lstStyle/>
          <a:p>
            <a:r>
              <a:rPr lang="en-US" smtClean="0"/>
              <a:t>© 2011 Brocade Communications Systems, Inc. - COMPANY PROPRIETARY INFORMATION</a:t>
            </a:r>
            <a:endParaRPr lang="en-US" dirty="0" smtClean="0"/>
          </a:p>
        </p:txBody>
      </p:sp>
      <p:sp>
        <p:nvSpPr>
          <p:cNvPr id="69636" name="Rectangle 5"/>
          <p:cNvSpPr>
            <a:spLocks noChangeArrowheads="1"/>
          </p:cNvSpPr>
          <p:nvPr/>
        </p:nvSpPr>
        <p:spPr bwMode="auto">
          <a:xfrm>
            <a:off x="471488" y="2068512"/>
            <a:ext cx="3870326" cy="3780197"/>
          </a:xfrm>
          <a:prstGeom prst="rect">
            <a:avLst/>
          </a:prstGeom>
          <a:noFill/>
          <a:ln w="6350">
            <a:solidFill>
              <a:srgbClr val="BEBEBE"/>
            </a:solidFill>
            <a:miter lim="800000"/>
            <a:headEnd/>
            <a:tailEnd/>
          </a:ln>
        </p:spPr>
        <p:txBody>
          <a:bodyPr wrap="none" anchor="ctr"/>
          <a:lstStyle/>
          <a:p>
            <a:endParaRPr lang="en-US" dirty="0"/>
          </a:p>
        </p:txBody>
      </p:sp>
      <p:sp>
        <p:nvSpPr>
          <p:cNvPr id="69637" name="Rectangle 2"/>
          <p:cNvSpPr>
            <a:spLocks noChangeArrowheads="1"/>
          </p:cNvSpPr>
          <p:nvPr/>
        </p:nvSpPr>
        <p:spPr bwMode="auto">
          <a:xfrm>
            <a:off x="863600" y="2079625"/>
            <a:ext cx="3440981" cy="3635375"/>
          </a:xfrm>
          <a:prstGeom prst="rect">
            <a:avLst/>
          </a:prstGeom>
          <a:noFill/>
          <a:ln w="9525">
            <a:noFill/>
            <a:miter lim="800000"/>
            <a:headEnd/>
            <a:tailEnd/>
          </a:ln>
        </p:spPr>
        <p:txBody>
          <a:bodyPr wrap="square">
            <a:spAutoFit/>
          </a:bodyPr>
          <a:lstStyle/>
          <a:p>
            <a:pPr marL="287338" indent="-287338" algn="l">
              <a:lnSpc>
                <a:spcPct val="110000"/>
              </a:lnSpc>
              <a:spcBef>
                <a:spcPct val="20000"/>
              </a:spcBef>
              <a:buFont typeface="Wingdings 2" pitchFamily="18" charset="2"/>
              <a:buNone/>
            </a:pPr>
            <a:r>
              <a:rPr lang="en-US" sz="1700" dirty="0">
                <a:solidFill>
                  <a:schemeClr val="bg2"/>
                </a:solidFill>
                <a:latin typeface="+mj-lt"/>
              </a:rPr>
              <a:t>Unified </a:t>
            </a:r>
            <a:r>
              <a:rPr lang="en-US" sz="1700" dirty="0" smtClean="0">
                <a:solidFill>
                  <a:schemeClr val="bg2"/>
                </a:solidFill>
                <a:latin typeface="+mj-lt"/>
              </a:rPr>
              <a:t>management</a:t>
            </a:r>
            <a:endParaRPr lang="en-US" sz="1700" dirty="0">
              <a:solidFill>
                <a:schemeClr val="bg2"/>
              </a:solidFill>
              <a:latin typeface="+mj-lt"/>
            </a:endParaRPr>
          </a:p>
          <a:p>
            <a:pPr marL="173038" indent="-173038" algn="l">
              <a:lnSpc>
                <a:spcPct val="110000"/>
              </a:lnSpc>
              <a:spcBef>
                <a:spcPct val="20000"/>
              </a:spcBef>
              <a:buFont typeface="Arial" pitchFamily="34" charset="0"/>
              <a:buChar char="•"/>
            </a:pPr>
            <a:r>
              <a:rPr lang="en-US" sz="1500" dirty="0"/>
              <a:t>Host-based </a:t>
            </a:r>
            <a:r>
              <a:rPr lang="en-US" sz="1500" dirty="0" smtClean="0"/>
              <a:t>discovery</a:t>
            </a:r>
            <a:endParaRPr lang="en-US" sz="1500" dirty="0"/>
          </a:p>
          <a:p>
            <a:pPr marL="173038" indent="-173038" algn="l">
              <a:lnSpc>
                <a:spcPct val="110000"/>
              </a:lnSpc>
              <a:spcBef>
                <a:spcPct val="20000"/>
              </a:spcBef>
              <a:buFont typeface="Arial" pitchFamily="34" charset="0"/>
              <a:buChar char="•"/>
            </a:pPr>
            <a:r>
              <a:rPr lang="en-US" sz="1500" dirty="0"/>
              <a:t>Discovery of Brocade HBAs/CNAs</a:t>
            </a:r>
          </a:p>
          <a:p>
            <a:pPr marL="173038" indent="-173038" algn="l">
              <a:lnSpc>
                <a:spcPct val="110000"/>
              </a:lnSpc>
              <a:spcBef>
                <a:spcPct val="20000"/>
              </a:spcBef>
              <a:buFont typeface="Arial" pitchFamily="34" charset="0"/>
              <a:buChar char="•"/>
            </a:pPr>
            <a:r>
              <a:rPr lang="en-US" sz="1500" dirty="0"/>
              <a:t>Host-based </a:t>
            </a:r>
            <a:r>
              <a:rPr lang="en-US" sz="1500" dirty="0" smtClean="0"/>
              <a:t>topology views</a:t>
            </a:r>
            <a:endParaRPr lang="en-US" sz="1500" dirty="0"/>
          </a:p>
          <a:p>
            <a:pPr marL="173038" indent="-173038" algn="l">
              <a:lnSpc>
                <a:spcPct val="110000"/>
              </a:lnSpc>
              <a:spcBef>
                <a:spcPct val="20000"/>
              </a:spcBef>
              <a:buFont typeface="Arial" pitchFamily="34" charset="0"/>
              <a:buChar char="•"/>
            </a:pPr>
            <a:r>
              <a:rPr lang="en-US" sz="1500" dirty="0" smtClean="0"/>
              <a:t>Server-to-adapter </a:t>
            </a:r>
            <a:r>
              <a:rPr lang="en-US" sz="1500" dirty="0"/>
              <a:t>automatic mapping</a:t>
            </a:r>
          </a:p>
          <a:p>
            <a:pPr marL="173038" indent="-173038" algn="l">
              <a:lnSpc>
                <a:spcPct val="110000"/>
              </a:lnSpc>
              <a:spcBef>
                <a:spcPct val="20000"/>
              </a:spcBef>
              <a:buFont typeface="Arial" pitchFamily="34" charset="0"/>
              <a:buChar char="•"/>
            </a:pPr>
            <a:r>
              <a:rPr lang="en-US" sz="1500" dirty="0"/>
              <a:t>Properties display</a:t>
            </a:r>
          </a:p>
          <a:p>
            <a:pPr marL="173038" indent="-173038" algn="l">
              <a:lnSpc>
                <a:spcPct val="110000"/>
              </a:lnSpc>
              <a:spcBef>
                <a:spcPct val="20000"/>
              </a:spcBef>
              <a:buFont typeface="Arial" pitchFamily="34" charset="0"/>
              <a:buChar char="•"/>
            </a:pPr>
            <a:r>
              <a:rPr lang="en-US" sz="1500" dirty="0"/>
              <a:t>Events integration</a:t>
            </a:r>
          </a:p>
          <a:p>
            <a:pPr marL="173038" indent="-173038" algn="l">
              <a:lnSpc>
                <a:spcPct val="110000"/>
              </a:lnSpc>
              <a:spcBef>
                <a:spcPct val="20000"/>
              </a:spcBef>
              <a:buFont typeface="Arial" pitchFamily="34" charset="0"/>
              <a:buChar char="•"/>
            </a:pPr>
            <a:r>
              <a:rPr lang="en-US" sz="1500" dirty="0"/>
              <a:t>Statistics collection and display</a:t>
            </a:r>
          </a:p>
          <a:p>
            <a:pPr marL="173038" indent="-173038" algn="l">
              <a:lnSpc>
                <a:spcPct val="110000"/>
              </a:lnSpc>
              <a:spcBef>
                <a:spcPct val="20000"/>
              </a:spcBef>
              <a:buFont typeface="Arial" pitchFamily="34" charset="0"/>
              <a:buChar char="•"/>
            </a:pPr>
            <a:r>
              <a:rPr lang="en-US" sz="1500" dirty="0" smtClean="0"/>
              <a:t>End-to-end operations</a:t>
            </a:r>
            <a:endParaRPr lang="en-US" sz="1500" dirty="0"/>
          </a:p>
          <a:p>
            <a:pPr marL="173038" indent="-173038" algn="l">
              <a:lnSpc>
                <a:spcPct val="110000"/>
              </a:lnSpc>
              <a:spcBef>
                <a:spcPct val="20000"/>
              </a:spcBef>
              <a:buFont typeface="Arial" pitchFamily="34" charset="0"/>
              <a:buChar char="•"/>
            </a:pPr>
            <a:r>
              <a:rPr lang="en-US" sz="1500" dirty="0" smtClean="0"/>
              <a:t>Adapter SupportSave </a:t>
            </a:r>
            <a:endParaRPr lang="en-US" sz="1500" dirty="0"/>
          </a:p>
          <a:p>
            <a:pPr marL="173038" indent="-173038" algn="l">
              <a:lnSpc>
                <a:spcPct val="110000"/>
              </a:lnSpc>
              <a:spcBef>
                <a:spcPct val="20000"/>
              </a:spcBef>
              <a:buFont typeface="Arial" pitchFamily="34" charset="0"/>
              <a:buChar char="•"/>
            </a:pPr>
            <a:r>
              <a:rPr lang="en-US" sz="1500" dirty="0"/>
              <a:t>Deep element management HCM Launch-in-Context</a:t>
            </a:r>
          </a:p>
        </p:txBody>
      </p:sp>
      <p:pic>
        <p:nvPicPr>
          <p:cNvPr id="26" name="Picture 12" descr="image002"/>
          <p:cNvPicPr>
            <a:picLocks noChangeAspect="1" noChangeArrowheads="1"/>
          </p:cNvPicPr>
          <p:nvPr/>
        </p:nvPicPr>
        <p:blipFill>
          <a:blip r:embed="rId3" cstate="print"/>
          <a:srcRect/>
          <a:stretch>
            <a:fillRect/>
          </a:stretch>
        </p:blipFill>
        <p:spPr bwMode="auto">
          <a:xfrm>
            <a:off x="4572000" y="2074652"/>
            <a:ext cx="4313208" cy="3733800"/>
          </a:xfrm>
          <a:prstGeom prst="rect">
            <a:avLst/>
          </a:prstGeom>
          <a:noFill/>
          <a:ln w="25400">
            <a:solidFill>
              <a:schemeClr val="tx1"/>
            </a:solidFill>
            <a:miter lim="800000"/>
            <a:headEnd/>
            <a:tailEnd/>
          </a:ln>
        </p:spPr>
      </p:pic>
      <p:sp>
        <p:nvSpPr>
          <p:cNvPr id="20" name="Slide Number Placeholder 19"/>
          <p:cNvSpPr>
            <a:spLocks noGrp="1"/>
          </p:cNvSpPr>
          <p:nvPr>
            <p:ph type="sldNum" sz="quarter" idx="4"/>
          </p:nvPr>
        </p:nvSpPr>
        <p:spPr/>
        <p:txBody>
          <a:bodyPr/>
          <a:lstStyle/>
          <a:p>
            <a:fld id="{7BCC8D0D-EAEC-449D-9161-023DFF90F2E2}" type="slidenum">
              <a:rPr lang="en-US" smtClean="0">
                <a:solidFill>
                  <a:srgbClr val="8C8C8C"/>
                </a:solidFill>
              </a:rPr>
              <a:pPr/>
              <a:t>68</a:t>
            </a:fld>
            <a:endParaRPr lang="en-US" dirty="0">
              <a:solidFill>
                <a:srgbClr val="8C8C8C"/>
              </a:solidFill>
            </a:endParaRPr>
          </a:p>
        </p:txBody>
      </p:sp>
      <p:sp>
        <p:nvSpPr>
          <p:cNvPr id="22" name="Rectangle 6"/>
          <p:cNvSpPr>
            <a:spLocks noChangeArrowheads="1"/>
          </p:cNvSpPr>
          <p:nvPr/>
        </p:nvSpPr>
        <p:spPr bwMode="auto">
          <a:xfrm>
            <a:off x="471489" y="2068512"/>
            <a:ext cx="305762" cy="3780197"/>
          </a:xfrm>
          <a:prstGeom prst="rect">
            <a:avLst/>
          </a:prstGeom>
          <a:solidFill>
            <a:schemeClr val="accent1">
              <a:lumMod val="60000"/>
              <a:lumOff val="40000"/>
            </a:schemeClr>
          </a:solidFill>
          <a:ln w="6350" algn="ctr">
            <a:solidFill>
              <a:srgbClr val="BEBEBE"/>
            </a:solidFill>
            <a:miter lim="800000"/>
            <a:headEnd/>
            <a:tailEnd/>
          </a:ln>
        </p:spPr>
        <p:txBody>
          <a:bodyPr wrap="none" anchor="ctr"/>
          <a:lstStyle/>
          <a:p>
            <a:endParaRPr lang="en-US" sz="2600" dirty="0"/>
          </a:p>
        </p:txBody>
      </p:sp>
      <p:grpSp>
        <p:nvGrpSpPr>
          <p:cNvPr id="2" name="Group 7"/>
          <p:cNvGrpSpPr>
            <a:grpSpLocks/>
          </p:cNvGrpSpPr>
          <p:nvPr/>
        </p:nvGrpSpPr>
        <p:grpSpPr bwMode="auto">
          <a:xfrm>
            <a:off x="549565" y="3725862"/>
            <a:ext cx="195262" cy="161925"/>
            <a:chOff x="4560" y="3408"/>
            <a:chExt cx="336" cy="239"/>
          </a:xfrm>
        </p:grpSpPr>
        <p:sp>
          <p:nvSpPr>
            <p:cNvPr id="27" name="AutoShape 8"/>
            <p:cNvSpPr>
              <a:spLocks noChangeArrowheads="1"/>
            </p:cNvSpPr>
            <p:nvPr/>
          </p:nvSpPr>
          <p:spPr bwMode="auto">
            <a:xfrm>
              <a:off x="4560" y="3408"/>
              <a:ext cx="192" cy="239"/>
            </a:xfrm>
            <a:prstGeom prst="chevron">
              <a:avLst>
                <a:gd name="adj" fmla="val 52500"/>
              </a:avLst>
            </a:prstGeom>
            <a:solidFill>
              <a:srgbClr val="FF0000"/>
            </a:solidFill>
            <a:ln w="12700">
              <a:noFill/>
              <a:miter lim="800000"/>
              <a:headEnd/>
              <a:tailEnd/>
            </a:ln>
          </p:spPr>
          <p:txBody>
            <a:bodyPr wrap="none" anchor="ctr"/>
            <a:lstStyle/>
            <a:p>
              <a:endParaRPr lang="en-US" dirty="0"/>
            </a:p>
          </p:txBody>
        </p:sp>
        <p:sp>
          <p:nvSpPr>
            <p:cNvPr id="28" name="AutoShape 9"/>
            <p:cNvSpPr>
              <a:spLocks noChangeArrowheads="1"/>
            </p:cNvSpPr>
            <p:nvPr/>
          </p:nvSpPr>
          <p:spPr bwMode="auto">
            <a:xfrm>
              <a:off x="4704" y="3408"/>
              <a:ext cx="192" cy="239"/>
            </a:xfrm>
            <a:prstGeom prst="chevron">
              <a:avLst>
                <a:gd name="adj" fmla="val 52500"/>
              </a:avLst>
            </a:prstGeom>
            <a:solidFill>
              <a:srgbClr val="D00000"/>
            </a:solidFill>
            <a:ln w="12700">
              <a:noFill/>
              <a:miter lim="800000"/>
              <a:headEnd/>
              <a:tailEnd/>
            </a:ln>
          </p:spPr>
          <p:txBody>
            <a:bodyPr wrap="none" anchor="ctr"/>
            <a:lstStyle/>
            <a:p>
              <a:endParaRPr lang="en-US" dirty="0"/>
            </a:p>
          </p:txBody>
        </p:sp>
      </p:grpSp>
      <p:sp>
        <p:nvSpPr>
          <p:cNvPr id="13" name="Date Placeholder 12"/>
          <p:cNvSpPr>
            <a:spLocks noGrp="1"/>
          </p:cNvSpPr>
          <p:nvPr>
            <p:ph type="dt" sz="half" idx="2"/>
          </p:nvPr>
        </p:nvSpPr>
        <p:spPr/>
        <p:txBody>
          <a:bodyPr/>
          <a:lstStyle/>
          <a:p>
            <a:fld id="{818EE71F-6E18-4656-B06D-427B3A8B5C10}" type="datetime3">
              <a:rPr lang="en-AU" smtClean="0"/>
              <a:pPr/>
              <a:t>22 September, 2011</a:t>
            </a:fld>
            <a:endParaRPr lang="en-US" dirty="0"/>
          </a:p>
        </p:txBody>
      </p:sp>
    </p:spTree>
    <p:extLst>
      <p:ext uri="{BB962C8B-B14F-4D97-AF65-F5344CB8AC3E}">
        <p14:creationId xmlns="" xmlns:p14="http://schemas.microsoft.com/office/powerpoint/2010/main" val="1630378885"/>
      </p:ext>
    </p:extLst>
  </p:cSld>
  <p:clrMapOvr>
    <a:masterClrMapping/>
  </p:clrMapOvr>
  <p:transition advClick="0">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ChangeArrowheads="1"/>
          </p:cNvSpPr>
          <p:nvPr/>
        </p:nvSpPr>
        <p:spPr bwMode="auto">
          <a:xfrm>
            <a:off x="6429174" y="4684357"/>
            <a:ext cx="2192338" cy="258762"/>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r>
              <a:rPr lang="en-US" sz="1000" b="1">
                <a:solidFill>
                  <a:srgbClr val="000000"/>
                </a:solidFill>
              </a:rPr>
              <a:t> </a:t>
            </a:r>
          </a:p>
        </p:txBody>
      </p:sp>
      <p:sp>
        <p:nvSpPr>
          <p:cNvPr id="31746" name="Rectangle 8"/>
          <p:cNvSpPr>
            <a:spLocks noChangeArrowheads="1"/>
          </p:cNvSpPr>
          <p:nvPr/>
        </p:nvSpPr>
        <p:spPr bwMode="auto">
          <a:xfrm>
            <a:off x="4443212" y="4684357"/>
            <a:ext cx="1998662" cy="258762"/>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r>
              <a:rPr lang="en-US" sz="1000" b="1">
                <a:solidFill>
                  <a:srgbClr val="000000"/>
                </a:solidFill>
              </a:rPr>
              <a:t> </a:t>
            </a:r>
          </a:p>
        </p:txBody>
      </p:sp>
      <p:sp>
        <p:nvSpPr>
          <p:cNvPr id="31747" name="Rectangle 9"/>
          <p:cNvSpPr>
            <a:spLocks noChangeArrowheads="1"/>
          </p:cNvSpPr>
          <p:nvPr/>
        </p:nvSpPr>
        <p:spPr bwMode="auto">
          <a:xfrm>
            <a:off x="2396924" y="4684357"/>
            <a:ext cx="2046288" cy="258762"/>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endParaRPr lang="en-US" sz="1000" b="1">
              <a:solidFill>
                <a:srgbClr val="000000"/>
              </a:solidFill>
            </a:endParaRPr>
          </a:p>
        </p:txBody>
      </p:sp>
      <p:sp>
        <p:nvSpPr>
          <p:cNvPr id="31748" name="Rectangle 27"/>
          <p:cNvSpPr>
            <a:spLocks noChangeArrowheads="1"/>
          </p:cNvSpPr>
          <p:nvPr/>
        </p:nvSpPr>
        <p:spPr bwMode="auto">
          <a:xfrm>
            <a:off x="6429174" y="4425594"/>
            <a:ext cx="2192338" cy="258763"/>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r>
              <a:rPr lang="en-US" sz="1000" b="1">
                <a:solidFill>
                  <a:srgbClr val="000000"/>
                </a:solidFill>
              </a:rPr>
              <a:t> </a:t>
            </a:r>
          </a:p>
        </p:txBody>
      </p:sp>
      <p:sp>
        <p:nvSpPr>
          <p:cNvPr id="31749" name="Rectangle 28"/>
          <p:cNvSpPr>
            <a:spLocks noChangeArrowheads="1"/>
          </p:cNvSpPr>
          <p:nvPr/>
        </p:nvSpPr>
        <p:spPr bwMode="auto">
          <a:xfrm>
            <a:off x="4443212" y="4425594"/>
            <a:ext cx="1998662" cy="258763"/>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r>
              <a:rPr lang="en-US" sz="1000" b="1">
                <a:solidFill>
                  <a:srgbClr val="000000"/>
                </a:solidFill>
              </a:rPr>
              <a:t> </a:t>
            </a:r>
          </a:p>
        </p:txBody>
      </p:sp>
      <p:sp>
        <p:nvSpPr>
          <p:cNvPr id="31750" name="Rectangle 29"/>
          <p:cNvSpPr>
            <a:spLocks noChangeArrowheads="1"/>
          </p:cNvSpPr>
          <p:nvPr/>
        </p:nvSpPr>
        <p:spPr bwMode="auto">
          <a:xfrm>
            <a:off x="2396924" y="4425594"/>
            <a:ext cx="2046288" cy="258763"/>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None/>
            </a:pPr>
            <a:r>
              <a:rPr lang="en-US" sz="1000" b="1">
                <a:solidFill>
                  <a:srgbClr val="000000"/>
                </a:solidFill>
              </a:rPr>
              <a:t>          </a:t>
            </a:r>
          </a:p>
        </p:txBody>
      </p:sp>
      <p:sp>
        <p:nvSpPr>
          <p:cNvPr id="31751" name="Rectangle 51"/>
          <p:cNvSpPr>
            <a:spLocks noChangeArrowheads="1"/>
          </p:cNvSpPr>
          <p:nvPr/>
        </p:nvSpPr>
        <p:spPr bwMode="auto">
          <a:xfrm>
            <a:off x="6335512" y="2091969"/>
            <a:ext cx="2286000" cy="258763"/>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None/>
            </a:pPr>
            <a:r>
              <a:rPr lang="en-US" sz="1000" b="1">
                <a:solidFill>
                  <a:srgbClr val="000000"/>
                </a:solidFill>
              </a:rPr>
              <a:t>9000 (FOS); 5000 (M-EOS/Mixed)</a:t>
            </a:r>
          </a:p>
        </p:txBody>
      </p:sp>
      <p:sp>
        <p:nvSpPr>
          <p:cNvPr id="31752" name="Rectangle 52"/>
          <p:cNvSpPr>
            <a:spLocks noChangeArrowheads="1"/>
          </p:cNvSpPr>
          <p:nvPr/>
        </p:nvSpPr>
        <p:spPr bwMode="auto">
          <a:xfrm>
            <a:off x="4443212" y="2091969"/>
            <a:ext cx="1998662" cy="258763"/>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None/>
            </a:pPr>
            <a:r>
              <a:rPr lang="en-US" sz="1000" b="1">
                <a:solidFill>
                  <a:srgbClr val="000000"/>
                </a:solidFill>
              </a:rPr>
              <a:t>2560</a:t>
            </a:r>
          </a:p>
        </p:txBody>
      </p:sp>
      <p:sp>
        <p:nvSpPr>
          <p:cNvPr id="31753" name="Rectangle 53"/>
          <p:cNvSpPr>
            <a:spLocks noChangeArrowheads="1"/>
          </p:cNvSpPr>
          <p:nvPr/>
        </p:nvSpPr>
        <p:spPr bwMode="auto">
          <a:xfrm>
            <a:off x="2396924" y="2091969"/>
            <a:ext cx="2046288" cy="258763"/>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None/>
            </a:pPr>
            <a:r>
              <a:rPr lang="en-US" sz="1000" b="1">
                <a:solidFill>
                  <a:srgbClr val="000000"/>
                </a:solidFill>
              </a:rPr>
              <a:t>1000</a:t>
            </a:r>
          </a:p>
        </p:txBody>
      </p:sp>
      <p:sp>
        <p:nvSpPr>
          <p:cNvPr id="31754" name="Rectangle 54"/>
          <p:cNvSpPr>
            <a:spLocks noChangeArrowheads="1"/>
          </p:cNvSpPr>
          <p:nvPr/>
        </p:nvSpPr>
        <p:spPr bwMode="auto">
          <a:xfrm>
            <a:off x="542724" y="2091969"/>
            <a:ext cx="1887538" cy="258763"/>
          </a:xfrm>
          <a:prstGeom prst="rect">
            <a:avLst/>
          </a:prstGeom>
          <a:solidFill>
            <a:srgbClr val="F8F8F8"/>
          </a:solidFill>
          <a:ln w="12700">
            <a:noFill/>
            <a:miter lim="800000"/>
            <a:headEnd/>
            <a:tailEnd/>
          </a:ln>
        </p:spPr>
        <p:txBody>
          <a:bodyPr/>
          <a:lstStyle/>
          <a:p>
            <a:pPr marL="115888" indent="-115888">
              <a:lnSpc>
                <a:spcPct val="110000"/>
              </a:lnSpc>
              <a:spcBef>
                <a:spcPct val="20000"/>
              </a:spcBef>
              <a:buFont typeface="Wingdings 2" pitchFamily="18" charset="2"/>
              <a:buNone/>
            </a:pPr>
            <a:r>
              <a:rPr lang="en-US" sz="1000" b="1">
                <a:solidFill>
                  <a:srgbClr val="000000"/>
                </a:solidFill>
              </a:rPr>
              <a:t>Number of Ports</a:t>
            </a:r>
          </a:p>
        </p:txBody>
      </p:sp>
      <p:sp>
        <p:nvSpPr>
          <p:cNvPr id="164" name="Date Placeholder 163"/>
          <p:cNvSpPr>
            <a:spLocks noGrp="1"/>
          </p:cNvSpPr>
          <p:nvPr>
            <p:ph type="dt" sz="half" idx="2"/>
          </p:nvPr>
        </p:nvSpPr>
        <p:spPr/>
        <p:txBody>
          <a:bodyPr/>
          <a:lstStyle/>
          <a:p>
            <a:fld id="{87CD3AC0-E67D-490E-B624-8FB0D2F89D56}" type="datetime3">
              <a:rPr lang="en-AU" smtClean="0"/>
              <a:pPr/>
              <a:t>22 September, 2011</a:t>
            </a:fld>
            <a:endParaRPr lang="en-US" dirty="0"/>
          </a:p>
        </p:txBody>
      </p:sp>
      <p:sp>
        <p:nvSpPr>
          <p:cNvPr id="168" name="Footer Placeholder 167"/>
          <p:cNvSpPr>
            <a:spLocks noGrp="1"/>
          </p:cNvSpPr>
          <p:nvPr>
            <p:ph type="ftr" sz="quarter" idx="3"/>
          </p:nvPr>
        </p:nvSpPr>
        <p:spPr/>
        <p:txBody>
          <a:bodyPr/>
          <a:lstStyle/>
          <a:p>
            <a:r>
              <a:rPr lang="en-US" smtClean="0"/>
              <a:t>© 2011 Brocade Communications Systems, Inc. - COMPANY PROPRIETARY INFORMATION</a:t>
            </a:r>
            <a:endParaRPr lang="en-US" dirty="0"/>
          </a:p>
        </p:txBody>
      </p:sp>
      <p:sp>
        <p:nvSpPr>
          <p:cNvPr id="167" name="Slide Number Placeholder 166"/>
          <p:cNvSpPr>
            <a:spLocks noGrp="1"/>
          </p:cNvSpPr>
          <p:nvPr>
            <p:ph type="sldNum" sz="quarter" idx="4"/>
          </p:nvPr>
        </p:nvSpPr>
        <p:spPr/>
        <p:txBody>
          <a:bodyPr/>
          <a:lstStyle/>
          <a:p>
            <a:fld id="{7BCC8D0D-EAEC-449D-9161-023DFF90F2E2}" type="slidenum">
              <a:rPr lang="en-US" smtClean="0"/>
              <a:pPr/>
              <a:t>69</a:t>
            </a:fld>
            <a:endParaRPr lang="en-US" dirty="0"/>
          </a:p>
        </p:txBody>
      </p:sp>
      <p:sp>
        <p:nvSpPr>
          <p:cNvPr id="31755" name="Rectangle 2"/>
          <p:cNvSpPr>
            <a:spLocks noGrp="1" noChangeArrowheads="1"/>
          </p:cNvSpPr>
          <p:nvPr>
            <p:ph type="title" idx="4294967295"/>
          </p:nvPr>
        </p:nvSpPr>
        <p:spPr>
          <a:xfrm>
            <a:off x="293922" y="658813"/>
            <a:ext cx="8089900" cy="560387"/>
          </a:xfrm>
        </p:spPr>
        <p:txBody>
          <a:bodyPr/>
          <a:lstStyle/>
          <a:p>
            <a:pPr eaLnBrk="1" hangingPunct="1"/>
            <a:r>
              <a:rPr lang="en-US" dirty="0" smtClean="0"/>
              <a:t>SAN Offering</a:t>
            </a:r>
          </a:p>
        </p:txBody>
      </p:sp>
      <p:sp>
        <p:nvSpPr>
          <p:cNvPr id="31756" name="Line 3"/>
          <p:cNvSpPr>
            <a:spLocks noChangeShapeType="1"/>
          </p:cNvSpPr>
          <p:nvPr/>
        </p:nvSpPr>
        <p:spPr bwMode="auto">
          <a:xfrm>
            <a:off x="542724" y="5640032"/>
            <a:ext cx="0" cy="517525"/>
          </a:xfrm>
          <a:prstGeom prst="line">
            <a:avLst/>
          </a:prstGeom>
          <a:noFill/>
          <a:ln w="12700" cap="sq">
            <a:noFill/>
            <a:round/>
            <a:headEnd/>
            <a:tailEnd/>
          </a:ln>
        </p:spPr>
        <p:txBody>
          <a:bodyPr wrap="none" anchor="ctr"/>
          <a:lstStyle/>
          <a:p>
            <a:endParaRPr lang="en-US"/>
          </a:p>
        </p:txBody>
      </p:sp>
      <p:sp>
        <p:nvSpPr>
          <p:cNvPr id="31757" name="Line 4"/>
          <p:cNvSpPr>
            <a:spLocks noChangeShapeType="1"/>
          </p:cNvSpPr>
          <p:nvPr/>
        </p:nvSpPr>
        <p:spPr bwMode="auto">
          <a:xfrm>
            <a:off x="8427837" y="5640032"/>
            <a:ext cx="0" cy="517525"/>
          </a:xfrm>
          <a:prstGeom prst="line">
            <a:avLst/>
          </a:prstGeom>
          <a:noFill/>
          <a:ln w="12700" cap="sq">
            <a:noFill/>
            <a:round/>
            <a:headEnd/>
            <a:tailEnd/>
          </a:ln>
        </p:spPr>
        <p:txBody>
          <a:bodyPr wrap="none" anchor="ctr"/>
          <a:lstStyle/>
          <a:p>
            <a:endParaRPr lang="en-US"/>
          </a:p>
        </p:txBody>
      </p:sp>
      <p:sp>
        <p:nvSpPr>
          <p:cNvPr id="31758" name="Line 5"/>
          <p:cNvSpPr>
            <a:spLocks noChangeShapeType="1"/>
          </p:cNvSpPr>
          <p:nvPr/>
        </p:nvSpPr>
        <p:spPr bwMode="auto">
          <a:xfrm>
            <a:off x="8427837" y="5797634"/>
            <a:ext cx="0" cy="258762"/>
          </a:xfrm>
          <a:prstGeom prst="line">
            <a:avLst/>
          </a:prstGeom>
          <a:noFill/>
          <a:ln w="12700" cap="sq">
            <a:noFill/>
            <a:round/>
            <a:headEnd/>
            <a:tailEnd/>
          </a:ln>
        </p:spPr>
        <p:txBody>
          <a:bodyPr wrap="none" anchor="ctr"/>
          <a:lstStyle/>
          <a:p>
            <a:endParaRPr lang="en-US"/>
          </a:p>
        </p:txBody>
      </p:sp>
      <p:sp>
        <p:nvSpPr>
          <p:cNvPr id="31759" name="Rectangle 7"/>
          <p:cNvSpPr>
            <a:spLocks noChangeArrowheads="1"/>
          </p:cNvSpPr>
          <p:nvPr/>
        </p:nvSpPr>
        <p:spPr bwMode="auto">
          <a:xfrm>
            <a:off x="6429174" y="4163657"/>
            <a:ext cx="2192338" cy="258762"/>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r>
              <a:rPr lang="en-US" sz="1000" b="1">
                <a:solidFill>
                  <a:srgbClr val="000000"/>
                </a:solidFill>
              </a:rPr>
              <a:t> </a:t>
            </a:r>
          </a:p>
        </p:txBody>
      </p:sp>
      <p:sp>
        <p:nvSpPr>
          <p:cNvPr id="31760" name="Rectangle 8"/>
          <p:cNvSpPr>
            <a:spLocks noChangeArrowheads="1"/>
          </p:cNvSpPr>
          <p:nvPr/>
        </p:nvSpPr>
        <p:spPr bwMode="auto">
          <a:xfrm>
            <a:off x="4443212" y="4163657"/>
            <a:ext cx="1998662" cy="258762"/>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r>
              <a:rPr lang="en-US" sz="1000" b="1">
                <a:solidFill>
                  <a:srgbClr val="000000"/>
                </a:solidFill>
              </a:rPr>
              <a:t> </a:t>
            </a:r>
          </a:p>
        </p:txBody>
      </p:sp>
      <p:sp>
        <p:nvSpPr>
          <p:cNvPr id="31761" name="Rectangle 9"/>
          <p:cNvSpPr>
            <a:spLocks noChangeArrowheads="1"/>
          </p:cNvSpPr>
          <p:nvPr/>
        </p:nvSpPr>
        <p:spPr bwMode="auto">
          <a:xfrm>
            <a:off x="2396924" y="4163657"/>
            <a:ext cx="2046288" cy="258762"/>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endParaRPr lang="en-US" sz="1000" b="1">
              <a:solidFill>
                <a:srgbClr val="000000"/>
              </a:solidFill>
            </a:endParaRPr>
          </a:p>
        </p:txBody>
      </p:sp>
      <p:sp>
        <p:nvSpPr>
          <p:cNvPr id="31762" name="Rectangle 10"/>
          <p:cNvSpPr>
            <a:spLocks noChangeArrowheads="1"/>
          </p:cNvSpPr>
          <p:nvPr/>
        </p:nvSpPr>
        <p:spPr bwMode="auto">
          <a:xfrm>
            <a:off x="542724" y="4163657"/>
            <a:ext cx="1887538" cy="258762"/>
          </a:xfrm>
          <a:prstGeom prst="rect">
            <a:avLst/>
          </a:prstGeom>
          <a:solidFill>
            <a:srgbClr val="F8F8F8"/>
          </a:solidFill>
          <a:ln w="12700">
            <a:noFill/>
            <a:miter lim="800000"/>
            <a:headEnd/>
            <a:tailEnd/>
          </a:ln>
        </p:spPr>
        <p:txBody>
          <a:bodyPr/>
          <a:lstStyle/>
          <a:p>
            <a:pPr marL="115888" indent="-115888">
              <a:lnSpc>
                <a:spcPct val="110000"/>
              </a:lnSpc>
              <a:spcBef>
                <a:spcPct val="20000"/>
              </a:spcBef>
              <a:buFont typeface="Wingdings 2" pitchFamily="18" charset="2"/>
              <a:buNone/>
            </a:pPr>
            <a:r>
              <a:rPr lang="en-US" sz="1000" b="1">
                <a:solidFill>
                  <a:srgbClr val="000000"/>
                </a:solidFill>
              </a:rPr>
              <a:t>Encryption (BES/FS8-18)</a:t>
            </a:r>
          </a:p>
        </p:txBody>
      </p:sp>
      <p:sp>
        <p:nvSpPr>
          <p:cNvPr id="31763" name="Rectangle 11"/>
          <p:cNvSpPr>
            <a:spLocks noChangeArrowheads="1"/>
          </p:cNvSpPr>
          <p:nvPr/>
        </p:nvSpPr>
        <p:spPr bwMode="auto">
          <a:xfrm>
            <a:off x="6429174" y="4943119"/>
            <a:ext cx="2192338" cy="258763"/>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r>
              <a:rPr lang="en-US" sz="1000" b="1">
                <a:solidFill>
                  <a:srgbClr val="000000"/>
                </a:solidFill>
              </a:rPr>
              <a:t> </a:t>
            </a:r>
          </a:p>
        </p:txBody>
      </p:sp>
      <p:sp>
        <p:nvSpPr>
          <p:cNvPr id="31764" name="Rectangle 12"/>
          <p:cNvSpPr>
            <a:spLocks noChangeArrowheads="1"/>
          </p:cNvSpPr>
          <p:nvPr/>
        </p:nvSpPr>
        <p:spPr bwMode="auto">
          <a:xfrm>
            <a:off x="4443212" y="4943119"/>
            <a:ext cx="1998662" cy="258763"/>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r>
              <a:rPr lang="en-US" sz="1000" b="1">
                <a:solidFill>
                  <a:srgbClr val="000000"/>
                </a:solidFill>
              </a:rPr>
              <a:t> </a:t>
            </a:r>
          </a:p>
        </p:txBody>
      </p:sp>
      <p:sp>
        <p:nvSpPr>
          <p:cNvPr id="31765" name="Rectangle 13"/>
          <p:cNvSpPr>
            <a:spLocks noChangeArrowheads="1"/>
          </p:cNvSpPr>
          <p:nvPr/>
        </p:nvSpPr>
        <p:spPr bwMode="auto">
          <a:xfrm>
            <a:off x="2396924" y="4943119"/>
            <a:ext cx="2046288" cy="258763"/>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endParaRPr lang="en-US" sz="1000" b="1">
              <a:solidFill>
                <a:srgbClr val="000000"/>
              </a:solidFill>
            </a:endParaRPr>
          </a:p>
        </p:txBody>
      </p:sp>
      <p:sp>
        <p:nvSpPr>
          <p:cNvPr id="31766" name="Rectangle 14"/>
          <p:cNvSpPr>
            <a:spLocks noChangeArrowheads="1"/>
          </p:cNvSpPr>
          <p:nvPr/>
        </p:nvSpPr>
        <p:spPr bwMode="auto">
          <a:xfrm>
            <a:off x="542724" y="4943119"/>
            <a:ext cx="1887538" cy="258763"/>
          </a:xfrm>
          <a:prstGeom prst="rect">
            <a:avLst/>
          </a:prstGeom>
          <a:solidFill>
            <a:srgbClr val="F8F8F8"/>
          </a:solidFill>
          <a:ln w="12700">
            <a:noFill/>
            <a:miter lim="800000"/>
            <a:headEnd/>
            <a:tailEnd/>
          </a:ln>
        </p:spPr>
        <p:txBody>
          <a:bodyPr/>
          <a:lstStyle/>
          <a:p>
            <a:pPr marL="115888" indent="-115888">
              <a:lnSpc>
                <a:spcPct val="110000"/>
              </a:lnSpc>
              <a:spcBef>
                <a:spcPct val="20000"/>
              </a:spcBef>
              <a:buFont typeface="Wingdings 2" pitchFamily="18" charset="2"/>
              <a:buNone/>
            </a:pPr>
            <a:r>
              <a:rPr lang="en-US" sz="1000" b="1">
                <a:solidFill>
                  <a:srgbClr val="000000"/>
                </a:solidFill>
              </a:rPr>
              <a:t>DBMS (ODBC &amp; JDBC)</a:t>
            </a:r>
          </a:p>
        </p:txBody>
      </p:sp>
      <p:sp>
        <p:nvSpPr>
          <p:cNvPr id="31767" name="Rectangle 19"/>
          <p:cNvSpPr>
            <a:spLocks noChangeArrowheads="1"/>
          </p:cNvSpPr>
          <p:nvPr/>
        </p:nvSpPr>
        <p:spPr bwMode="auto">
          <a:xfrm>
            <a:off x="6429174" y="5206644"/>
            <a:ext cx="2192338" cy="258763"/>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r>
              <a:rPr lang="en-US" sz="1000" b="1">
                <a:solidFill>
                  <a:srgbClr val="000000"/>
                </a:solidFill>
              </a:rPr>
              <a:t> </a:t>
            </a:r>
          </a:p>
        </p:txBody>
      </p:sp>
      <p:sp>
        <p:nvSpPr>
          <p:cNvPr id="31768" name="Rectangle 20"/>
          <p:cNvSpPr>
            <a:spLocks noChangeArrowheads="1"/>
          </p:cNvSpPr>
          <p:nvPr/>
        </p:nvSpPr>
        <p:spPr bwMode="auto">
          <a:xfrm>
            <a:off x="4443212" y="5206644"/>
            <a:ext cx="1998662" cy="258763"/>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r>
              <a:rPr lang="en-US" sz="1000" b="1">
                <a:solidFill>
                  <a:srgbClr val="000000"/>
                </a:solidFill>
              </a:rPr>
              <a:t> </a:t>
            </a:r>
          </a:p>
        </p:txBody>
      </p:sp>
      <p:sp>
        <p:nvSpPr>
          <p:cNvPr id="31769" name="Rectangle 21"/>
          <p:cNvSpPr>
            <a:spLocks noChangeArrowheads="1"/>
          </p:cNvSpPr>
          <p:nvPr/>
        </p:nvSpPr>
        <p:spPr bwMode="auto">
          <a:xfrm>
            <a:off x="2396924" y="5206644"/>
            <a:ext cx="2046288" cy="258763"/>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endParaRPr lang="en-US" sz="1000" b="1">
              <a:solidFill>
                <a:srgbClr val="000000"/>
              </a:solidFill>
            </a:endParaRPr>
          </a:p>
        </p:txBody>
      </p:sp>
      <p:sp>
        <p:nvSpPr>
          <p:cNvPr id="31770" name="Rectangle 22"/>
          <p:cNvSpPr>
            <a:spLocks noChangeArrowheads="1"/>
          </p:cNvSpPr>
          <p:nvPr/>
        </p:nvSpPr>
        <p:spPr bwMode="auto">
          <a:xfrm>
            <a:off x="542724" y="5206644"/>
            <a:ext cx="1887538" cy="258763"/>
          </a:xfrm>
          <a:prstGeom prst="rect">
            <a:avLst/>
          </a:prstGeom>
          <a:solidFill>
            <a:srgbClr val="F8F8F8"/>
          </a:solidFill>
          <a:ln w="12700">
            <a:noFill/>
            <a:miter lim="800000"/>
            <a:headEnd/>
            <a:tailEnd/>
          </a:ln>
        </p:spPr>
        <p:txBody>
          <a:bodyPr/>
          <a:lstStyle/>
          <a:p>
            <a:pPr marL="115888" indent="-115888">
              <a:lnSpc>
                <a:spcPct val="110000"/>
              </a:lnSpc>
              <a:spcBef>
                <a:spcPct val="20000"/>
              </a:spcBef>
              <a:buFont typeface="Wingdings 2" pitchFamily="18" charset="2"/>
              <a:buNone/>
            </a:pPr>
            <a:r>
              <a:rPr lang="en-US" sz="1000" b="1">
                <a:solidFill>
                  <a:srgbClr val="000000"/>
                </a:solidFill>
              </a:rPr>
              <a:t>Partner Software Integration</a:t>
            </a:r>
          </a:p>
        </p:txBody>
      </p:sp>
      <p:sp>
        <p:nvSpPr>
          <p:cNvPr id="31771" name="Rectangle 23"/>
          <p:cNvSpPr>
            <a:spLocks noChangeArrowheads="1"/>
          </p:cNvSpPr>
          <p:nvPr/>
        </p:nvSpPr>
        <p:spPr bwMode="auto">
          <a:xfrm>
            <a:off x="6429174" y="5465407"/>
            <a:ext cx="2192338" cy="258762"/>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r>
              <a:rPr lang="en-US" sz="1000" b="1">
                <a:solidFill>
                  <a:srgbClr val="000000"/>
                </a:solidFill>
              </a:rPr>
              <a:t> </a:t>
            </a:r>
          </a:p>
        </p:txBody>
      </p:sp>
      <p:sp>
        <p:nvSpPr>
          <p:cNvPr id="31772" name="Rectangle 24"/>
          <p:cNvSpPr>
            <a:spLocks noChangeArrowheads="1"/>
          </p:cNvSpPr>
          <p:nvPr/>
        </p:nvSpPr>
        <p:spPr bwMode="auto">
          <a:xfrm>
            <a:off x="4443212" y="5465407"/>
            <a:ext cx="1998662" cy="258762"/>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r>
              <a:rPr lang="en-US" sz="1000" b="1">
                <a:solidFill>
                  <a:srgbClr val="000000"/>
                </a:solidFill>
              </a:rPr>
              <a:t> </a:t>
            </a:r>
          </a:p>
        </p:txBody>
      </p:sp>
      <p:sp>
        <p:nvSpPr>
          <p:cNvPr id="31773" name="Rectangle 25"/>
          <p:cNvSpPr>
            <a:spLocks noChangeArrowheads="1"/>
          </p:cNvSpPr>
          <p:nvPr/>
        </p:nvSpPr>
        <p:spPr bwMode="auto">
          <a:xfrm>
            <a:off x="2396924" y="5465407"/>
            <a:ext cx="2046288" cy="258762"/>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endParaRPr lang="en-US" sz="1000" b="1">
              <a:solidFill>
                <a:srgbClr val="000000"/>
              </a:solidFill>
            </a:endParaRPr>
          </a:p>
        </p:txBody>
      </p:sp>
      <p:sp>
        <p:nvSpPr>
          <p:cNvPr id="31774" name="Rectangle 26"/>
          <p:cNvSpPr>
            <a:spLocks noChangeArrowheads="1"/>
          </p:cNvSpPr>
          <p:nvPr/>
        </p:nvSpPr>
        <p:spPr bwMode="auto">
          <a:xfrm>
            <a:off x="542724" y="5465407"/>
            <a:ext cx="2339975" cy="288925"/>
          </a:xfrm>
          <a:prstGeom prst="rect">
            <a:avLst/>
          </a:prstGeom>
          <a:solidFill>
            <a:srgbClr val="F8F8F8"/>
          </a:solidFill>
          <a:ln w="12700">
            <a:noFill/>
            <a:miter lim="800000"/>
            <a:headEnd/>
            <a:tailEnd/>
          </a:ln>
        </p:spPr>
        <p:txBody>
          <a:bodyPr/>
          <a:lstStyle/>
          <a:p>
            <a:pPr marL="115888" indent="-115888">
              <a:lnSpc>
                <a:spcPct val="110000"/>
              </a:lnSpc>
              <a:spcBef>
                <a:spcPct val="20000"/>
              </a:spcBef>
              <a:buFont typeface="Wingdings 2" pitchFamily="18" charset="2"/>
              <a:buNone/>
            </a:pPr>
            <a:r>
              <a:rPr lang="en-US" sz="1000" b="1" dirty="0">
                <a:solidFill>
                  <a:srgbClr val="000000"/>
                </a:solidFill>
              </a:rPr>
              <a:t>Role Based Access Control (RBAC)</a:t>
            </a:r>
          </a:p>
        </p:txBody>
      </p:sp>
      <p:sp>
        <p:nvSpPr>
          <p:cNvPr id="31775" name="Rectangle 27"/>
          <p:cNvSpPr>
            <a:spLocks noChangeArrowheads="1"/>
          </p:cNvSpPr>
          <p:nvPr/>
        </p:nvSpPr>
        <p:spPr bwMode="auto">
          <a:xfrm>
            <a:off x="6429174" y="3904894"/>
            <a:ext cx="2192338" cy="258763"/>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r>
              <a:rPr lang="en-US" sz="1000" b="1">
                <a:solidFill>
                  <a:srgbClr val="000000"/>
                </a:solidFill>
              </a:rPr>
              <a:t> </a:t>
            </a:r>
          </a:p>
        </p:txBody>
      </p:sp>
      <p:sp>
        <p:nvSpPr>
          <p:cNvPr id="31776" name="Rectangle 28"/>
          <p:cNvSpPr>
            <a:spLocks noChangeArrowheads="1"/>
          </p:cNvSpPr>
          <p:nvPr/>
        </p:nvSpPr>
        <p:spPr bwMode="auto">
          <a:xfrm>
            <a:off x="4443212" y="3904894"/>
            <a:ext cx="1998662" cy="258763"/>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r>
              <a:rPr lang="en-US" sz="1000" b="1">
                <a:solidFill>
                  <a:srgbClr val="000000"/>
                </a:solidFill>
              </a:rPr>
              <a:t> </a:t>
            </a:r>
          </a:p>
        </p:txBody>
      </p:sp>
      <p:sp>
        <p:nvSpPr>
          <p:cNvPr id="31777" name="Rectangle 29"/>
          <p:cNvSpPr>
            <a:spLocks noChangeArrowheads="1"/>
          </p:cNvSpPr>
          <p:nvPr/>
        </p:nvSpPr>
        <p:spPr bwMode="auto">
          <a:xfrm>
            <a:off x="2396924" y="3904894"/>
            <a:ext cx="2046288" cy="258763"/>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None/>
            </a:pPr>
            <a:r>
              <a:rPr lang="en-US" sz="1000" b="1">
                <a:solidFill>
                  <a:srgbClr val="000000"/>
                </a:solidFill>
              </a:rPr>
              <a:t>          </a:t>
            </a:r>
          </a:p>
        </p:txBody>
      </p:sp>
      <p:sp>
        <p:nvSpPr>
          <p:cNvPr id="31778" name="Rectangle 30"/>
          <p:cNvSpPr>
            <a:spLocks noChangeArrowheads="1"/>
          </p:cNvSpPr>
          <p:nvPr/>
        </p:nvSpPr>
        <p:spPr bwMode="auto">
          <a:xfrm>
            <a:off x="542724" y="3904894"/>
            <a:ext cx="1887538" cy="258763"/>
          </a:xfrm>
          <a:prstGeom prst="rect">
            <a:avLst/>
          </a:prstGeom>
          <a:solidFill>
            <a:srgbClr val="F8F8F8"/>
          </a:solidFill>
          <a:ln w="12700">
            <a:noFill/>
            <a:miter lim="800000"/>
            <a:headEnd/>
            <a:tailEnd/>
          </a:ln>
        </p:spPr>
        <p:txBody>
          <a:bodyPr/>
          <a:lstStyle/>
          <a:p>
            <a:pPr marL="115888" indent="-115888">
              <a:lnSpc>
                <a:spcPct val="110000"/>
              </a:lnSpc>
              <a:spcBef>
                <a:spcPct val="20000"/>
              </a:spcBef>
              <a:buFont typeface="Wingdings 2" pitchFamily="18" charset="2"/>
              <a:buNone/>
            </a:pPr>
            <a:r>
              <a:rPr lang="en-US" sz="1000" b="1">
                <a:solidFill>
                  <a:srgbClr val="000000"/>
                </a:solidFill>
              </a:rPr>
              <a:t>Virtualization Support</a:t>
            </a:r>
          </a:p>
        </p:txBody>
      </p:sp>
      <p:sp>
        <p:nvSpPr>
          <p:cNvPr id="31779" name="Rectangle 31"/>
          <p:cNvSpPr>
            <a:spLocks noChangeArrowheads="1"/>
          </p:cNvSpPr>
          <p:nvPr/>
        </p:nvSpPr>
        <p:spPr bwMode="auto">
          <a:xfrm>
            <a:off x="6429174" y="3646132"/>
            <a:ext cx="2192338" cy="258762"/>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r>
              <a:rPr lang="en-US" sz="1000" b="1">
                <a:solidFill>
                  <a:srgbClr val="000000"/>
                </a:solidFill>
              </a:rPr>
              <a:t> </a:t>
            </a:r>
          </a:p>
        </p:txBody>
      </p:sp>
      <p:sp>
        <p:nvSpPr>
          <p:cNvPr id="31780" name="Rectangle 32"/>
          <p:cNvSpPr>
            <a:spLocks noChangeArrowheads="1"/>
          </p:cNvSpPr>
          <p:nvPr/>
        </p:nvSpPr>
        <p:spPr bwMode="auto">
          <a:xfrm>
            <a:off x="4443212" y="3646132"/>
            <a:ext cx="1998662" cy="258762"/>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r>
              <a:rPr lang="en-US" sz="1000" b="1">
                <a:solidFill>
                  <a:srgbClr val="000000"/>
                </a:solidFill>
              </a:rPr>
              <a:t> </a:t>
            </a:r>
          </a:p>
        </p:txBody>
      </p:sp>
      <p:sp>
        <p:nvSpPr>
          <p:cNvPr id="31781" name="Rectangle 33"/>
          <p:cNvSpPr>
            <a:spLocks noChangeArrowheads="1"/>
          </p:cNvSpPr>
          <p:nvPr/>
        </p:nvSpPr>
        <p:spPr bwMode="auto">
          <a:xfrm>
            <a:off x="2396924" y="3646132"/>
            <a:ext cx="2046288" cy="258762"/>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r>
              <a:rPr lang="en-US" sz="1000" b="1">
                <a:solidFill>
                  <a:srgbClr val="000000"/>
                </a:solidFill>
              </a:rPr>
              <a:t> </a:t>
            </a:r>
          </a:p>
        </p:txBody>
      </p:sp>
      <p:sp>
        <p:nvSpPr>
          <p:cNvPr id="31782" name="Rectangle 34"/>
          <p:cNvSpPr>
            <a:spLocks noChangeArrowheads="1"/>
          </p:cNvSpPr>
          <p:nvPr/>
        </p:nvSpPr>
        <p:spPr bwMode="auto">
          <a:xfrm>
            <a:off x="542724" y="3646132"/>
            <a:ext cx="1887538" cy="258762"/>
          </a:xfrm>
          <a:prstGeom prst="rect">
            <a:avLst/>
          </a:prstGeom>
          <a:solidFill>
            <a:srgbClr val="F8F8F8"/>
          </a:solidFill>
          <a:ln w="12700">
            <a:noFill/>
            <a:miter lim="800000"/>
            <a:headEnd/>
            <a:tailEnd/>
          </a:ln>
        </p:spPr>
        <p:txBody>
          <a:bodyPr/>
          <a:lstStyle/>
          <a:p>
            <a:pPr marL="115888" indent="-115888">
              <a:lnSpc>
                <a:spcPct val="110000"/>
              </a:lnSpc>
              <a:spcBef>
                <a:spcPct val="20000"/>
              </a:spcBef>
              <a:buFont typeface="Wingdings 2" pitchFamily="18" charset="2"/>
              <a:buNone/>
            </a:pPr>
            <a:r>
              <a:rPr lang="en-US" sz="1000" b="1">
                <a:solidFill>
                  <a:srgbClr val="000000"/>
                </a:solidFill>
              </a:rPr>
              <a:t>HBA Management</a:t>
            </a:r>
          </a:p>
        </p:txBody>
      </p:sp>
      <p:sp>
        <p:nvSpPr>
          <p:cNvPr id="31783" name="Rectangle 35"/>
          <p:cNvSpPr>
            <a:spLocks noChangeArrowheads="1"/>
          </p:cNvSpPr>
          <p:nvPr/>
        </p:nvSpPr>
        <p:spPr bwMode="auto">
          <a:xfrm>
            <a:off x="6429174" y="3128607"/>
            <a:ext cx="2192338" cy="258762"/>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endParaRPr lang="en-US" sz="1000" b="1">
              <a:solidFill>
                <a:srgbClr val="000000"/>
              </a:solidFill>
            </a:endParaRPr>
          </a:p>
        </p:txBody>
      </p:sp>
      <p:sp>
        <p:nvSpPr>
          <p:cNvPr id="31784" name="Rectangle 36"/>
          <p:cNvSpPr>
            <a:spLocks noChangeArrowheads="1"/>
          </p:cNvSpPr>
          <p:nvPr/>
        </p:nvSpPr>
        <p:spPr bwMode="auto">
          <a:xfrm>
            <a:off x="4443212" y="3128607"/>
            <a:ext cx="1998662" cy="258762"/>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endParaRPr lang="en-US" sz="1000" b="1">
              <a:solidFill>
                <a:srgbClr val="000000"/>
              </a:solidFill>
            </a:endParaRPr>
          </a:p>
        </p:txBody>
      </p:sp>
      <p:sp>
        <p:nvSpPr>
          <p:cNvPr id="31785" name="Rectangle 37"/>
          <p:cNvSpPr>
            <a:spLocks noChangeArrowheads="1"/>
          </p:cNvSpPr>
          <p:nvPr/>
        </p:nvSpPr>
        <p:spPr bwMode="auto">
          <a:xfrm>
            <a:off x="2396924" y="3128607"/>
            <a:ext cx="2046288" cy="258762"/>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endParaRPr lang="en-US" sz="1000" b="1">
              <a:solidFill>
                <a:srgbClr val="000000"/>
              </a:solidFill>
            </a:endParaRPr>
          </a:p>
        </p:txBody>
      </p:sp>
      <p:sp>
        <p:nvSpPr>
          <p:cNvPr id="31786" name="Rectangle 38"/>
          <p:cNvSpPr>
            <a:spLocks noChangeArrowheads="1"/>
          </p:cNvSpPr>
          <p:nvPr/>
        </p:nvSpPr>
        <p:spPr bwMode="auto">
          <a:xfrm>
            <a:off x="542724" y="3128607"/>
            <a:ext cx="1887538" cy="258762"/>
          </a:xfrm>
          <a:prstGeom prst="rect">
            <a:avLst/>
          </a:prstGeom>
          <a:solidFill>
            <a:srgbClr val="F8F8F8"/>
          </a:solidFill>
          <a:ln w="12700">
            <a:noFill/>
            <a:miter lim="800000"/>
            <a:headEnd/>
            <a:tailEnd/>
          </a:ln>
        </p:spPr>
        <p:txBody>
          <a:bodyPr/>
          <a:lstStyle/>
          <a:p>
            <a:pPr marL="115888" indent="-115888">
              <a:lnSpc>
                <a:spcPct val="110000"/>
              </a:lnSpc>
              <a:spcBef>
                <a:spcPct val="20000"/>
              </a:spcBef>
              <a:buFont typeface="Wingdings 2" pitchFamily="18" charset="2"/>
              <a:buNone/>
            </a:pPr>
            <a:r>
              <a:rPr lang="en-US" sz="1000" b="1">
                <a:solidFill>
                  <a:srgbClr val="000000"/>
                </a:solidFill>
              </a:rPr>
              <a:t>Brocade 48000 Director</a:t>
            </a:r>
          </a:p>
        </p:txBody>
      </p:sp>
      <p:sp>
        <p:nvSpPr>
          <p:cNvPr id="31787" name="Rectangle 39"/>
          <p:cNvSpPr>
            <a:spLocks noChangeArrowheads="1"/>
          </p:cNvSpPr>
          <p:nvPr/>
        </p:nvSpPr>
        <p:spPr bwMode="auto">
          <a:xfrm>
            <a:off x="6429174" y="2611082"/>
            <a:ext cx="2192338" cy="258762"/>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r>
              <a:rPr lang="en-US" sz="1000" b="1">
                <a:solidFill>
                  <a:srgbClr val="000000"/>
                </a:solidFill>
              </a:rPr>
              <a:t> </a:t>
            </a:r>
          </a:p>
        </p:txBody>
      </p:sp>
      <p:sp>
        <p:nvSpPr>
          <p:cNvPr id="31788" name="Rectangle 40"/>
          <p:cNvSpPr>
            <a:spLocks noChangeArrowheads="1"/>
          </p:cNvSpPr>
          <p:nvPr/>
        </p:nvSpPr>
        <p:spPr bwMode="auto">
          <a:xfrm>
            <a:off x="4443212" y="2611082"/>
            <a:ext cx="1998662" cy="258762"/>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r>
              <a:rPr lang="en-US" sz="1000" b="1">
                <a:solidFill>
                  <a:srgbClr val="000000"/>
                </a:solidFill>
              </a:rPr>
              <a:t> </a:t>
            </a:r>
          </a:p>
        </p:txBody>
      </p:sp>
      <p:sp>
        <p:nvSpPr>
          <p:cNvPr id="31789" name="Rectangle 41"/>
          <p:cNvSpPr>
            <a:spLocks noChangeArrowheads="1"/>
          </p:cNvSpPr>
          <p:nvPr/>
        </p:nvSpPr>
        <p:spPr bwMode="auto">
          <a:xfrm>
            <a:off x="2396924" y="2611082"/>
            <a:ext cx="2046288" cy="258762"/>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r>
              <a:rPr lang="en-US" sz="1000" b="1">
                <a:solidFill>
                  <a:srgbClr val="000000"/>
                </a:solidFill>
              </a:rPr>
              <a:t>  </a:t>
            </a:r>
          </a:p>
        </p:txBody>
      </p:sp>
      <p:sp>
        <p:nvSpPr>
          <p:cNvPr id="31790" name="Rectangle 42"/>
          <p:cNvSpPr>
            <a:spLocks noChangeArrowheads="1"/>
          </p:cNvSpPr>
          <p:nvPr/>
        </p:nvSpPr>
        <p:spPr bwMode="auto">
          <a:xfrm>
            <a:off x="542724" y="2611082"/>
            <a:ext cx="1960563" cy="258762"/>
          </a:xfrm>
          <a:prstGeom prst="rect">
            <a:avLst/>
          </a:prstGeom>
          <a:solidFill>
            <a:srgbClr val="F8F8F8"/>
          </a:solidFill>
          <a:ln w="12700">
            <a:noFill/>
            <a:miter lim="800000"/>
            <a:headEnd/>
            <a:tailEnd/>
          </a:ln>
        </p:spPr>
        <p:txBody>
          <a:bodyPr/>
          <a:lstStyle/>
          <a:p>
            <a:pPr marL="115888" indent="-115888">
              <a:lnSpc>
                <a:spcPct val="110000"/>
              </a:lnSpc>
              <a:spcBef>
                <a:spcPct val="20000"/>
              </a:spcBef>
              <a:buFont typeface="Wingdings 2" pitchFamily="18" charset="2"/>
              <a:buNone/>
            </a:pPr>
            <a:r>
              <a:rPr lang="en-US" sz="1000" b="1">
                <a:solidFill>
                  <a:srgbClr val="000000"/>
                </a:solidFill>
              </a:rPr>
              <a:t>Brocade 8000 / FCOE10-24</a:t>
            </a:r>
          </a:p>
        </p:txBody>
      </p:sp>
      <p:sp>
        <p:nvSpPr>
          <p:cNvPr id="31791" name="Rectangle 43"/>
          <p:cNvSpPr>
            <a:spLocks noChangeArrowheads="1"/>
          </p:cNvSpPr>
          <p:nvPr/>
        </p:nvSpPr>
        <p:spPr bwMode="auto">
          <a:xfrm>
            <a:off x="6429174" y="2869844"/>
            <a:ext cx="2192338" cy="258763"/>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r>
              <a:rPr lang="en-US" sz="1000" b="1">
                <a:solidFill>
                  <a:srgbClr val="000000"/>
                </a:solidFill>
              </a:rPr>
              <a:t> </a:t>
            </a:r>
          </a:p>
        </p:txBody>
      </p:sp>
      <p:sp>
        <p:nvSpPr>
          <p:cNvPr id="31792" name="Rectangle 44"/>
          <p:cNvSpPr>
            <a:spLocks noChangeArrowheads="1"/>
          </p:cNvSpPr>
          <p:nvPr/>
        </p:nvSpPr>
        <p:spPr bwMode="auto">
          <a:xfrm>
            <a:off x="4443212" y="2869844"/>
            <a:ext cx="1998662" cy="258763"/>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r>
              <a:rPr lang="en-US" sz="1000" b="1">
                <a:solidFill>
                  <a:srgbClr val="000000"/>
                </a:solidFill>
              </a:rPr>
              <a:t> </a:t>
            </a:r>
          </a:p>
        </p:txBody>
      </p:sp>
      <p:sp>
        <p:nvSpPr>
          <p:cNvPr id="31793" name="Rectangle 45"/>
          <p:cNvSpPr>
            <a:spLocks noChangeArrowheads="1"/>
          </p:cNvSpPr>
          <p:nvPr/>
        </p:nvSpPr>
        <p:spPr bwMode="auto">
          <a:xfrm>
            <a:off x="2396924" y="2869844"/>
            <a:ext cx="2046288" cy="258763"/>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r>
              <a:rPr lang="en-US" sz="1000" b="1">
                <a:solidFill>
                  <a:srgbClr val="000000"/>
                </a:solidFill>
              </a:rPr>
              <a:t> </a:t>
            </a:r>
          </a:p>
        </p:txBody>
      </p:sp>
      <p:sp>
        <p:nvSpPr>
          <p:cNvPr id="31794" name="Rectangle 46"/>
          <p:cNvSpPr>
            <a:spLocks noChangeArrowheads="1"/>
          </p:cNvSpPr>
          <p:nvPr/>
        </p:nvSpPr>
        <p:spPr bwMode="auto">
          <a:xfrm>
            <a:off x="542724" y="2869844"/>
            <a:ext cx="2289175" cy="280988"/>
          </a:xfrm>
          <a:prstGeom prst="rect">
            <a:avLst/>
          </a:prstGeom>
          <a:solidFill>
            <a:srgbClr val="F8F8F8"/>
          </a:solidFill>
          <a:ln w="12700">
            <a:noFill/>
            <a:miter lim="800000"/>
            <a:headEnd/>
            <a:tailEnd/>
          </a:ln>
        </p:spPr>
        <p:txBody>
          <a:bodyPr/>
          <a:lstStyle/>
          <a:p>
            <a:pPr marL="115888" indent="-115888">
              <a:lnSpc>
                <a:spcPct val="110000"/>
              </a:lnSpc>
              <a:spcBef>
                <a:spcPct val="20000"/>
              </a:spcBef>
              <a:buFont typeface="Wingdings 2" pitchFamily="18" charset="2"/>
              <a:buNone/>
            </a:pPr>
            <a:r>
              <a:rPr lang="en-US" sz="1000" b="1">
                <a:solidFill>
                  <a:srgbClr val="000000"/>
                </a:solidFill>
              </a:rPr>
              <a:t>Brocade 7800 / FX8-24</a:t>
            </a:r>
          </a:p>
        </p:txBody>
      </p:sp>
      <p:sp>
        <p:nvSpPr>
          <p:cNvPr id="31795" name="Rectangle 47"/>
          <p:cNvSpPr>
            <a:spLocks noChangeArrowheads="1"/>
          </p:cNvSpPr>
          <p:nvPr/>
        </p:nvSpPr>
        <p:spPr bwMode="auto">
          <a:xfrm>
            <a:off x="6429174" y="2352319"/>
            <a:ext cx="2192338" cy="258763"/>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endParaRPr lang="en-US" sz="1000" b="1">
              <a:solidFill>
                <a:srgbClr val="000000"/>
              </a:solidFill>
            </a:endParaRPr>
          </a:p>
        </p:txBody>
      </p:sp>
      <p:sp>
        <p:nvSpPr>
          <p:cNvPr id="31796" name="Rectangle 48"/>
          <p:cNvSpPr>
            <a:spLocks noChangeArrowheads="1"/>
          </p:cNvSpPr>
          <p:nvPr/>
        </p:nvSpPr>
        <p:spPr bwMode="auto">
          <a:xfrm>
            <a:off x="4443212" y="2352319"/>
            <a:ext cx="1998662" cy="258763"/>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endParaRPr lang="en-US" sz="1000" b="1">
              <a:solidFill>
                <a:srgbClr val="000000"/>
              </a:solidFill>
            </a:endParaRPr>
          </a:p>
        </p:txBody>
      </p:sp>
      <p:sp>
        <p:nvSpPr>
          <p:cNvPr id="31797" name="Rectangle 49"/>
          <p:cNvSpPr>
            <a:spLocks noChangeArrowheads="1"/>
          </p:cNvSpPr>
          <p:nvPr/>
        </p:nvSpPr>
        <p:spPr bwMode="auto">
          <a:xfrm>
            <a:off x="2396924" y="2352319"/>
            <a:ext cx="2046288" cy="258763"/>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endParaRPr lang="en-US" sz="1000" b="1">
              <a:solidFill>
                <a:srgbClr val="000000"/>
              </a:solidFill>
            </a:endParaRPr>
          </a:p>
        </p:txBody>
      </p:sp>
      <p:sp>
        <p:nvSpPr>
          <p:cNvPr id="31798" name="Rectangle 50"/>
          <p:cNvSpPr>
            <a:spLocks noChangeArrowheads="1"/>
          </p:cNvSpPr>
          <p:nvPr/>
        </p:nvSpPr>
        <p:spPr bwMode="auto">
          <a:xfrm>
            <a:off x="542724" y="2352319"/>
            <a:ext cx="1887538" cy="258763"/>
          </a:xfrm>
          <a:prstGeom prst="rect">
            <a:avLst/>
          </a:prstGeom>
          <a:solidFill>
            <a:srgbClr val="F8F8F8"/>
          </a:solidFill>
          <a:ln w="12700">
            <a:noFill/>
            <a:miter lim="800000"/>
            <a:headEnd/>
            <a:tailEnd/>
          </a:ln>
        </p:spPr>
        <p:txBody>
          <a:bodyPr/>
          <a:lstStyle/>
          <a:p>
            <a:pPr marL="115888" indent="-115888">
              <a:lnSpc>
                <a:spcPct val="110000"/>
              </a:lnSpc>
              <a:spcBef>
                <a:spcPct val="20000"/>
              </a:spcBef>
              <a:buFont typeface="Wingdings 2" pitchFamily="18" charset="2"/>
              <a:buNone/>
            </a:pPr>
            <a:r>
              <a:rPr lang="en-US" sz="1000" b="1">
                <a:solidFill>
                  <a:srgbClr val="000000"/>
                </a:solidFill>
              </a:rPr>
              <a:t>4 and 8 Gbps Switches</a:t>
            </a:r>
          </a:p>
        </p:txBody>
      </p:sp>
      <p:sp>
        <p:nvSpPr>
          <p:cNvPr id="31799" name="Rectangle 55"/>
          <p:cNvSpPr>
            <a:spLocks noChangeArrowheads="1"/>
          </p:cNvSpPr>
          <p:nvPr/>
        </p:nvSpPr>
        <p:spPr bwMode="auto">
          <a:xfrm>
            <a:off x="6429174" y="1839557"/>
            <a:ext cx="2192338" cy="258762"/>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None/>
            </a:pPr>
            <a:r>
              <a:rPr lang="en-US" sz="1000" b="1">
                <a:solidFill>
                  <a:srgbClr val="000000"/>
                </a:solidFill>
              </a:rPr>
              <a:t>M-EOS, FOS, Mixed</a:t>
            </a:r>
          </a:p>
        </p:txBody>
      </p:sp>
      <p:sp>
        <p:nvSpPr>
          <p:cNvPr id="31800" name="Rectangle 56"/>
          <p:cNvSpPr>
            <a:spLocks noChangeArrowheads="1"/>
          </p:cNvSpPr>
          <p:nvPr/>
        </p:nvSpPr>
        <p:spPr bwMode="auto">
          <a:xfrm>
            <a:off x="4443212" y="1839557"/>
            <a:ext cx="1998662" cy="258762"/>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None/>
            </a:pPr>
            <a:r>
              <a:rPr lang="en-US" sz="1000" b="1">
                <a:solidFill>
                  <a:srgbClr val="000000"/>
                </a:solidFill>
              </a:rPr>
              <a:t>M-EOS, FOS, Mixed</a:t>
            </a:r>
          </a:p>
        </p:txBody>
      </p:sp>
      <p:sp>
        <p:nvSpPr>
          <p:cNvPr id="31801" name="Rectangle 57"/>
          <p:cNvSpPr>
            <a:spLocks noChangeArrowheads="1"/>
          </p:cNvSpPr>
          <p:nvPr/>
        </p:nvSpPr>
        <p:spPr bwMode="auto">
          <a:xfrm>
            <a:off x="2396924" y="1839557"/>
            <a:ext cx="2046288" cy="258762"/>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None/>
            </a:pPr>
            <a:r>
              <a:rPr lang="en-US" sz="1000" b="1">
                <a:solidFill>
                  <a:srgbClr val="000000"/>
                </a:solidFill>
              </a:rPr>
              <a:t>FOS</a:t>
            </a:r>
          </a:p>
        </p:txBody>
      </p:sp>
      <p:sp>
        <p:nvSpPr>
          <p:cNvPr id="31802" name="Rectangle 58"/>
          <p:cNvSpPr>
            <a:spLocks noChangeArrowheads="1"/>
          </p:cNvSpPr>
          <p:nvPr/>
        </p:nvSpPr>
        <p:spPr bwMode="auto">
          <a:xfrm>
            <a:off x="542724" y="1839557"/>
            <a:ext cx="1887538" cy="258762"/>
          </a:xfrm>
          <a:prstGeom prst="rect">
            <a:avLst/>
          </a:prstGeom>
          <a:solidFill>
            <a:srgbClr val="F8F8F8"/>
          </a:solidFill>
          <a:ln w="12700">
            <a:noFill/>
            <a:miter lim="800000"/>
            <a:headEnd/>
            <a:tailEnd/>
          </a:ln>
        </p:spPr>
        <p:txBody>
          <a:bodyPr/>
          <a:lstStyle/>
          <a:p>
            <a:pPr marL="115888" indent="-115888">
              <a:lnSpc>
                <a:spcPct val="110000"/>
              </a:lnSpc>
              <a:spcBef>
                <a:spcPct val="20000"/>
              </a:spcBef>
              <a:buFont typeface="Wingdings 2" pitchFamily="18" charset="2"/>
              <a:buNone/>
            </a:pPr>
            <a:r>
              <a:rPr lang="en-US" sz="1000" b="1">
                <a:solidFill>
                  <a:srgbClr val="000000"/>
                </a:solidFill>
              </a:rPr>
              <a:t>Type of Fabrics Supported</a:t>
            </a:r>
          </a:p>
        </p:txBody>
      </p:sp>
      <p:sp>
        <p:nvSpPr>
          <p:cNvPr id="31803" name="Rectangle 59"/>
          <p:cNvSpPr>
            <a:spLocks noChangeArrowheads="1"/>
          </p:cNvSpPr>
          <p:nvPr/>
        </p:nvSpPr>
        <p:spPr bwMode="auto">
          <a:xfrm>
            <a:off x="542724" y="5971819"/>
            <a:ext cx="1887538" cy="258763"/>
          </a:xfrm>
          <a:prstGeom prst="rect">
            <a:avLst/>
          </a:prstGeom>
          <a:solidFill>
            <a:srgbClr val="F8F8F8"/>
          </a:solidFill>
          <a:ln w="12700">
            <a:noFill/>
            <a:miter lim="800000"/>
            <a:headEnd/>
            <a:tailEnd/>
          </a:ln>
        </p:spPr>
        <p:txBody>
          <a:bodyPr/>
          <a:lstStyle/>
          <a:p>
            <a:pPr marL="115888" indent="-115888">
              <a:lnSpc>
                <a:spcPct val="110000"/>
              </a:lnSpc>
              <a:spcBef>
                <a:spcPct val="20000"/>
              </a:spcBef>
            </a:pPr>
            <a:r>
              <a:rPr lang="en-US" sz="1000" b="1" dirty="0">
                <a:solidFill>
                  <a:srgbClr val="000000"/>
                </a:solidFill>
              </a:rPr>
              <a:t>FICON</a:t>
            </a:r>
          </a:p>
        </p:txBody>
      </p:sp>
      <p:sp>
        <p:nvSpPr>
          <p:cNvPr id="31804" name="Rectangle 60"/>
          <p:cNvSpPr>
            <a:spLocks noChangeArrowheads="1"/>
          </p:cNvSpPr>
          <p:nvPr/>
        </p:nvSpPr>
        <p:spPr bwMode="auto">
          <a:xfrm>
            <a:off x="6429174" y="5982932"/>
            <a:ext cx="2192338" cy="258762"/>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r>
              <a:rPr lang="en-US" sz="1000" b="1">
                <a:solidFill>
                  <a:srgbClr val="000000"/>
                </a:solidFill>
              </a:rPr>
              <a:t> </a:t>
            </a:r>
          </a:p>
        </p:txBody>
      </p:sp>
      <p:sp>
        <p:nvSpPr>
          <p:cNvPr id="31805" name="Rectangle 61"/>
          <p:cNvSpPr>
            <a:spLocks noChangeArrowheads="1"/>
          </p:cNvSpPr>
          <p:nvPr/>
        </p:nvSpPr>
        <p:spPr bwMode="auto">
          <a:xfrm>
            <a:off x="4443212" y="5982932"/>
            <a:ext cx="1998662" cy="258762"/>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endParaRPr lang="en-US" sz="1000" b="1">
              <a:solidFill>
                <a:srgbClr val="000000"/>
              </a:solidFill>
            </a:endParaRPr>
          </a:p>
        </p:txBody>
      </p:sp>
      <p:sp>
        <p:nvSpPr>
          <p:cNvPr id="31806" name="Rectangle 62"/>
          <p:cNvSpPr>
            <a:spLocks noChangeArrowheads="1"/>
          </p:cNvSpPr>
          <p:nvPr/>
        </p:nvSpPr>
        <p:spPr bwMode="auto">
          <a:xfrm>
            <a:off x="2396924" y="5982932"/>
            <a:ext cx="2046288" cy="258762"/>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endParaRPr lang="en-US" sz="1000" b="1">
              <a:solidFill>
                <a:srgbClr val="000000"/>
              </a:solidFill>
            </a:endParaRPr>
          </a:p>
        </p:txBody>
      </p:sp>
      <p:sp>
        <p:nvSpPr>
          <p:cNvPr id="31807" name="Rectangle 63"/>
          <p:cNvSpPr>
            <a:spLocks noChangeArrowheads="1"/>
          </p:cNvSpPr>
          <p:nvPr/>
        </p:nvSpPr>
        <p:spPr bwMode="auto">
          <a:xfrm>
            <a:off x="6429174" y="5724169"/>
            <a:ext cx="2192338" cy="258763"/>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r>
              <a:rPr lang="en-US" sz="1000" b="1">
                <a:solidFill>
                  <a:srgbClr val="000000"/>
                </a:solidFill>
              </a:rPr>
              <a:t> </a:t>
            </a:r>
          </a:p>
        </p:txBody>
      </p:sp>
      <p:sp>
        <p:nvSpPr>
          <p:cNvPr id="31808" name="Rectangle 64"/>
          <p:cNvSpPr>
            <a:spLocks noChangeArrowheads="1"/>
          </p:cNvSpPr>
          <p:nvPr/>
        </p:nvSpPr>
        <p:spPr bwMode="auto">
          <a:xfrm>
            <a:off x="4443212" y="5724169"/>
            <a:ext cx="1998662" cy="258763"/>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endParaRPr lang="en-US" sz="1000" b="1">
              <a:solidFill>
                <a:srgbClr val="000000"/>
              </a:solidFill>
            </a:endParaRPr>
          </a:p>
        </p:txBody>
      </p:sp>
      <p:sp>
        <p:nvSpPr>
          <p:cNvPr id="31809" name="Rectangle 65"/>
          <p:cNvSpPr>
            <a:spLocks noChangeArrowheads="1"/>
          </p:cNvSpPr>
          <p:nvPr/>
        </p:nvSpPr>
        <p:spPr bwMode="auto">
          <a:xfrm>
            <a:off x="2396924" y="5724169"/>
            <a:ext cx="2046288" cy="258763"/>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endParaRPr lang="en-US" sz="1000" b="1">
              <a:solidFill>
                <a:srgbClr val="000000"/>
              </a:solidFill>
            </a:endParaRPr>
          </a:p>
        </p:txBody>
      </p:sp>
      <p:sp>
        <p:nvSpPr>
          <p:cNvPr id="31810" name="Rectangle 66"/>
          <p:cNvSpPr>
            <a:spLocks noChangeArrowheads="1"/>
          </p:cNvSpPr>
          <p:nvPr/>
        </p:nvSpPr>
        <p:spPr bwMode="auto">
          <a:xfrm>
            <a:off x="542724" y="5724169"/>
            <a:ext cx="1887538" cy="258763"/>
          </a:xfrm>
          <a:prstGeom prst="rect">
            <a:avLst/>
          </a:prstGeom>
          <a:solidFill>
            <a:srgbClr val="F8F8F8"/>
          </a:solidFill>
          <a:ln w="12700">
            <a:noFill/>
            <a:miter lim="800000"/>
            <a:headEnd/>
            <a:tailEnd/>
          </a:ln>
        </p:spPr>
        <p:txBody>
          <a:bodyPr/>
          <a:lstStyle/>
          <a:p>
            <a:pPr marL="115888" indent="-115888">
              <a:lnSpc>
                <a:spcPct val="110000"/>
              </a:lnSpc>
              <a:spcBef>
                <a:spcPct val="20000"/>
              </a:spcBef>
            </a:pPr>
            <a:r>
              <a:rPr lang="en-US" sz="1000" b="1" dirty="0" smtClean="0">
                <a:solidFill>
                  <a:srgbClr val="000000"/>
                </a:solidFill>
              </a:rPr>
              <a:t>Call Home Support</a:t>
            </a:r>
            <a:endParaRPr lang="en-US" sz="1000" b="1" dirty="0">
              <a:solidFill>
                <a:srgbClr val="000000"/>
              </a:solidFill>
            </a:endParaRPr>
          </a:p>
        </p:txBody>
      </p:sp>
      <p:sp>
        <p:nvSpPr>
          <p:cNvPr id="31811" name="Rectangle 67"/>
          <p:cNvSpPr>
            <a:spLocks noChangeArrowheads="1"/>
          </p:cNvSpPr>
          <p:nvPr/>
        </p:nvSpPr>
        <p:spPr bwMode="auto">
          <a:xfrm>
            <a:off x="6429174" y="3387369"/>
            <a:ext cx="2192338" cy="258763"/>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r>
              <a:rPr lang="en-US" sz="1000" b="1">
                <a:solidFill>
                  <a:srgbClr val="000000"/>
                </a:solidFill>
              </a:rPr>
              <a:t> </a:t>
            </a:r>
          </a:p>
        </p:txBody>
      </p:sp>
      <p:sp>
        <p:nvSpPr>
          <p:cNvPr id="31812" name="Rectangle 68"/>
          <p:cNvSpPr>
            <a:spLocks noChangeArrowheads="1"/>
          </p:cNvSpPr>
          <p:nvPr/>
        </p:nvSpPr>
        <p:spPr bwMode="auto">
          <a:xfrm>
            <a:off x="4443212" y="3387369"/>
            <a:ext cx="1998662" cy="258763"/>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r>
              <a:rPr lang="en-US" sz="1000" b="1">
                <a:solidFill>
                  <a:srgbClr val="000000"/>
                </a:solidFill>
              </a:rPr>
              <a:t> </a:t>
            </a:r>
          </a:p>
        </p:txBody>
      </p:sp>
      <p:sp>
        <p:nvSpPr>
          <p:cNvPr id="31813" name="Rectangle 69"/>
          <p:cNvSpPr>
            <a:spLocks noChangeArrowheads="1"/>
          </p:cNvSpPr>
          <p:nvPr/>
        </p:nvSpPr>
        <p:spPr bwMode="auto">
          <a:xfrm>
            <a:off x="2396924" y="3387369"/>
            <a:ext cx="2046288" cy="258763"/>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r>
              <a:rPr lang="en-US" sz="1000" b="1">
                <a:solidFill>
                  <a:srgbClr val="000000"/>
                </a:solidFill>
              </a:rPr>
              <a:t> </a:t>
            </a:r>
          </a:p>
        </p:txBody>
      </p:sp>
      <p:sp>
        <p:nvSpPr>
          <p:cNvPr id="31814" name="Rectangle 70"/>
          <p:cNvSpPr>
            <a:spLocks noChangeArrowheads="1"/>
          </p:cNvSpPr>
          <p:nvPr/>
        </p:nvSpPr>
        <p:spPr bwMode="auto">
          <a:xfrm>
            <a:off x="542724" y="3387369"/>
            <a:ext cx="1887538" cy="258763"/>
          </a:xfrm>
          <a:prstGeom prst="rect">
            <a:avLst/>
          </a:prstGeom>
          <a:solidFill>
            <a:srgbClr val="F8F8F8"/>
          </a:solidFill>
          <a:ln w="12700">
            <a:noFill/>
            <a:miter lim="800000"/>
            <a:headEnd/>
            <a:tailEnd/>
          </a:ln>
        </p:spPr>
        <p:txBody>
          <a:bodyPr/>
          <a:lstStyle/>
          <a:p>
            <a:pPr marL="115888" indent="-115888">
              <a:lnSpc>
                <a:spcPct val="110000"/>
              </a:lnSpc>
              <a:spcBef>
                <a:spcPct val="20000"/>
              </a:spcBef>
              <a:buFont typeface="Wingdings 2" pitchFamily="18" charset="2"/>
              <a:buNone/>
            </a:pPr>
            <a:r>
              <a:rPr lang="en-US" sz="1000" b="1">
                <a:solidFill>
                  <a:srgbClr val="000000"/>
                </a:solidFill>
              </a:rPr>
              <a:t>Brocade DCX-4S Backbone</a:t>
            </a:r>
          </a:p>
        </p:txBody>
      </p:sp>
      <p:sp>
        <p:nvSpPr>
          <p:cNvPr id="31815" name="Rectangle 71"/>
          <p:cNvSpPr>
            <a:spLocks noChangeArrowheads="1"/>
          </p:cNvSpPr>
          <p:nvPr/>
        </p:nvSpPr>
        <p:spPr bwMode="auto">
          <a:xfrm>
            <a:off x="6429174" y="1576032"/>
            <a:ext cx="2192338" cy="258762"/>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None/>
            </a:pPr>
            <a:r>
              <a:rPr lang="en-US" sz="1000" b="1">
                <a:solidFill>
                  <a:srgbClr val="000000"/>
                </a:solidFill>
              </a:rPr>
              <a:t>24</a:t>
            </a:r>
          </a:p>
        </p:txBody>
      </p:sp>
      <p:sp>
        <p:nvSpPr>
          <p:cNvPr id="31816" name="Rectangle 72"/>
          <p:cNvSpPr>
            <a:spLocks noChangeArrowheads="1"/>
          </p:cNvSpPr>
          <p:nvPr/>
        </p:nvSpPr>
        <p:spPr bwMode="auto">
          <a:xfrm>
            <a:off x="4443212" y="1576032"/>
            <a:ext cx="1998662" cy="258762"/>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None/>
            </a:pPr>
            <a:r>
              <a:rPr lang="en-US" sz="1000" b="1">
                <a:solidFill>
                  <a:srgbClr val="000000"/>
                </a:solidFill>
              </a:rPr>
              <a:t>4</a:t>
            </a:r>
          </a:p>
        </p:txBody>
      </p:sp>
      <p:sp>
        <p:nvSpPr>
          <p:cNvPr id="31817" name="Rectangle 73"/>
          <p:cNvSpPr>
            <a:spLocks noChangeArrowheads="1"/>
          </p:cNvSpPr>
          <p:nvPr/>
        </p:nvSpPr>
        <p:spPr bwMode="auto">
          <a:xfrm>
            <a:off x="2396924" y="1576032"/>
            <a:ext cx="2046288" cy="258762"/>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None/>
            </a:pPr>
            <a:r>
              <a:rPr lang="en-US" sz="1000" b="1">
                <a:solidFill>
                  <a:srgbClr val="000000"/>
                </a:solidFill>
              </a:rPr>
              <a:t>1</a:t>
            </a:r>
          </a:p>
        </p:txBody>
      </p:sp>
      <p:sp>
        <p:nvSpPr>
          <p:cNvPr id="31818" name="Rectangle 74"/>
          <p:cNvSpPr>
            <a:spLocks noChangeArrowheads="1"/>
          </p:cNvSpPr>
          <p:nvPr/>
        </p:nvSpPr>
        <p:spPr bwMode="auto">
          <a:xfrm>
            <a:off x="542724" y="1576032"/>
            <a:ext cx="1887538" cy="258762"/>
          </a:xfrm>
          <a:prstGeom prst="rect">
            <a:avLst/>
          </a:prstGeom>
          <a:solidFill>
            <a:srgbClr val="F8F8F8"/>
          </a:solidFill>
          <a:ln w="12700">
            <a:noFill/>
            <a:miter lim="800000"/>
            <a:headEnd/>
            <a:tailEnd/>
          </a:ln>
        </p:spPr>
        <p:txBody>
          <a:bodyPr/>
          <a:lstStyle/>
          <a:p>
            <a:pPr marL="115888" indent="-115888">
              <a:lnSpc>
                <a:spcPct val="110000"/>
              </a:lnSpc>
              <a:spcBef>
                <a:spcPct val="20000"/>
              </a:spcBef>
              <a:buFont typeface="Wingdings 2" pitchFamily="18" charset="2"/>
              <a:buNone/>
            </a:pPr>
            <a:r>
              <a:rPr lang="en-US" sz="1000" b="1">
                <a:solidFill>
                  <a:srgbClr val="000000"/>
                </a:solidFill>
              </a:rPr>
              <a:t>Number of Fabrics</a:t>
            </a:r>
          </a:p>
        </p:txBody>
      </p:sp>
      <p:sp>
        <p:nvSpPr>
          <p:cNvPr id="31819" name="Rectangle 75"/>
          <p:cNvSpPr>
            <a:spLocks noChangeArrowheads="1"/>
          </p:cNvSpPr>
          <p:nvPr/>
        </p:nvSpPr>
        <p:spPr bwMode="auto">
          <a:xfrm>
            <a:off x="6429174" y="1283932"/>
            <a:ext cx="2192338" cy="292100"/>
          </a:xfrm>
          <a:prstGeom prst="rect">
            <a:avLst/>
          </a:prstGeom>
          <a:solidFill>
            <a:schemeClr val="accent1"/>
          </a:solidFill>
          <a:ln w="12700">
            <a:noFill/>
            <a:miter lim="800000"/>
            <a:headEnd/>
            <a:tailEnd/>
          </a:ln>
        </p:spPr>
        <p:txBody>
          <a:bodyPr/>
          <a:lstStyle/>
          <a:p>
            <a:pPr algn="ctr">
              <a:lnSpc>
                <a:spcPct val="110000"/>
              </a:lnSpc>
              <a:spcBef>
                <a:spcPct val="20000"/>
              </a:spcBef>
              <a:buFont typeface="Wingdings 2" pitchFamily="18" charset="2"/>
              <a:buNone/>
            </a:pPr>
            <a:r>
              <a:rPr lang="en-US" sz="1200" b="1" dirty="0" smtClean="0">
                <a:solidFill>
                  <a:srgbClr val="FFFFFF"/>
                </a:solidFill>
              </a:rPr>
              <a:t>Enterprise Version</a:t>
            </a:r>
            <a:endParaRPr lang="en-US" sz="1200" b="1" dirty="0">
              <a:solidFill>
                <a:srgbClr val="FFFFFF"/>
              </a:solidFill>
            </a:endParaRPr>
          </a:p>
        </p:txBody>
      </p:sp>
      <p:sp>
        <p:nvSpPr>
          <p:cNvPr id="31820" name="Rectangle 76"/>
          <p:cNvSpPr>
            <a:spLocks noChangeArrowheads="1"/>
          </p:cNvSpPr>
          <p:nvPr/>
        </p:nvSpPr>
        <p:spPr bwMode="auto">
          <a:xfrm>
            <a:off x="4367012" y="1283932"/>
            <a:ext cx="2152650" cy="292100"/>
          </a:xfrm>
          <a:prstGeom prst="rect">
            <a:avLst/>
          </a:prstGeom>
          <a:solidFill>
            <a:schemeClr val="accent1"/>
          </a:solidFill>
          <a:ln w="12700">
            <a:noFill/>
            <a:miter lim="800000"/>
            <a:headEnd/>
            <a:tailEnd/>
          </a:ln>
        </p:spPr>
        <p:txBody>
          <a:bodyPr/>
          <a:lstStyle/>
          <a:p>
            <a:pPr algn="ctr">
              <a:lnSpc>
                <a:spcPct val="110000"/>
              </a:lnSpc>
              <a:spcBef>
                <a:spcPct val="20000"/>
              </a:spcBef>
              <a:buFont typeface="Wingdings 2" pitchFamily="18" charset="2"/>
              <a:buNone/>
            </a:pPr>
            <a:r>
              <a:rPr lang="en-US" sz="1200" b="1" dirty="0" smtClean="0">
                <a:solidFill>
                  <a:srgbClr val="FFFFFF"/>
                </a:solidFill>
              </a:rPr>
              <a:t>Mid-Market Version</a:t>
            </a:r>
            <a:endParaRPr lang="en-US" sz="1200" b="1" dirty="0">
              <a:solidFill>
                <a:srgbClr val="FFFFFF"/>
              </a:solidFill>
            </a:endParaRPr>
          </a:p>
        </p:txBody>
      </p:sp>
      <p:sp>
        <p:nvSpPr>
          <p:cNvPr id="31821" name="Rectangle 77"/>
          <p:cNvSpPr>
            <a:spLocks noChangeArrowheads="1"/>
          </p:cNvSpPr>
          <p:nvPr/>
        </p:nvSpPr>
        <p:spPr bwMode="auto">
          <a:xfrm>
            <a:off x="2430262" y="1283932"/>
            <a:ext cx="2000250" cy="292100"/>
          </a:xfrm>
          <a:prstGeom prst="rect">
            <a:avLst/>
          </a:prstGeom>
          <a:solidFill>
            <a:schemeClr val="accent1"/>
          </a:solidFill>
          <a:ln w="12700">
            <a:noFill/>
            <a:miter lim="800000"/>
            <a:headEnd/>
            <a:tailEnd/>
          </a:ln>
        </p:spPr>
        <p:txBody>
          <a:bodyPr/>
          <a:lstStyle/>
          <a:p>
            <a:pPr algn="ctr">
              <a:lnSpc>
                <a:spcPct val="110000"/>
              </a:lnSpc>
              <a:spcBef>
                <a:spcPct val="20000"/>
              </a:spcBef>
              <a:buFont typeface="Wingdings 2" pitchFamily="18" charset="2"/>
              <a:buNone/>
            </a:pPr>
            <a:r>
              <a:rPr lang="en-US" sz="1200" b="1" dirty="0" smtClean="0">
                <a:solidFill>
                  <a:srgbClr val="FFFFFF"/>
                </a:solidFill>
              </a:rPr>
              <a:t>No Charge Version	</a:t>
            </a:r>
            <a:endParaRPr lang="en-US" sz="1200" b="1" dirty="0">
              <a:solidFill>
                <a:srgbClr val="FFFFFF"/>
              </a:solidFill>
            </a:endParaRPr>
          </a:p>
        </p:txBody>
      </p:sp>
      <p:sp>
        <p:nvSpPr>
          <p:cNvPr id="31822" name="Rectangle 78"/>
          <p:cNvSpPr>
            <a:spLocks noChangeArrowheads="1"/>
          </p:cNvSpPr>
          <p:nvPr/>
        </p:nvSpPr>
        <p:spPr bwMode="auto">
          <a:xfrm>
            <a:off x="542724" y="1283932"/>
            <a:ext cx="1887538" cy="292100"/>
          </a:xfrm>
          <a:prstGeom prst="rect">
            <a:avLst/>
          </a:prstGeom>
          <a:solidFill>
            <a:schemeClr val="accent1"/>
          </a:solidFill>
          <a:ln w="12700">
            <a:noFill/>
            <a:miter lim="800000"/>
            <a:headEnd/>
            <a:tailEnd/>
          </a:ln>
        </p:spPr>
        <p:txBody>
          <a:bodyPr/>
          <a:lstStyle/>
          <a:p>
            <a:pPr>
              <a:lnSpc>
                <a:spcPct val="110000"/>
              </a:lnSpc>
              <a:spcBef>
                <a:spcPct val="20000"/>
              </a:spcBef>
              <a:buFont typeface="Wingdings 2" pitchFamily="18" charset="2"/>
              <a:buNone/>
            </a:pPr>
            <a:r>
              <a:rPr lang="en-US" sz="1200" b="1">
                <a:solidFill>
                  <a:srgbClr val="FFFFFF"/>
                </a:solidFill>
              </a:rPr>
              <a:t>Feature</a:t>
            </a:r>
          </a:p>
        </p:txBody>
      </p:sp>
      <p:sp>
        <p:nvSpPr>
          <p:cNvPr id="31823" name="Line 85"/>
          <p:cNvSpPr>
            <a:spLocks noChangeShapeType="1"/>
          </p:cNvSpPr>
          <p:nvPr/>
        </p:nvSpPr>
        <p:spPr bwMode="auto">
          <a:xfrm>
            <a:off x="542724" y="1283932"/>
            <a:ext cx="0" cy="292100"/>
          </a:xfrm>
          <a:prstGeom prst="line">
            <a:avLst/>
          </a:prstGeom>
          <a:noFill/>
          <a:ln w="12700" cap="sq">
            <a:noFill/>
            <a:round/>
            <a:headEnd/>
            <a:tailEnd/>
          </a:ln>
        </p:spPr>
        <p:txBody>
          <a:bodyPr wrap="none" anchor="ctr"/>
          <a:lstStyle/>
          <a:p>
            <a:endParaRPr lang="en-US"/>
          </a:p>
        </p:txBody>
      </p:sp>
      <p:sp>
        <p:nvSpPr>
          <p:cNvPr id="31824" name="Line 89"/>
          <p:cNvSpPr>
            <a:spLocks noChangeShapeType="1"/>
          </p:cNvSpPr>
          <p:nvPr/>
        </p:nvSpPr>
        <p:spPr bwMode="auto">
          <a:xfrm>
            <a:off x="8427837" y="1283932"/>
            <a:ext cx="0" cy="292100"/>
          </a:xfrm>
          <a:prstGeom prst="line">
            <a:avLst/>
          </a:prstGeom>
          <a:noFill/>
          <a:ln w="12700" cap="sq">
            <a:noFill/>
            <a:round/>
            <a:headEnd/>
            <a:tailEnd/>
          </a:ln>
        </p:spPr>
        <p:txBody>
          <a:bodyPr wrap="none" anchor="ctr"/>
          <a:lstStyle/>
          <a:p>
            <a:endParaRPr lang="en-US"/>
          </a:p>
        </p:txBody>
      </p:sp>
      <p:sp>
        <p:nvSpPr>
          <p:cNvPr id="31825" name="Line 90"/>
          <p:cNvSpPr>
            <a:spLocks noChangeShapeType="1"/>
          </p:cNvSpPr>
          <p:nvPr/>
        </p:nvSpPr>
        <p:spPr bwMode="auto">
          <a:xfrm>
            <a:off x="542724" y="1576032"/>
            <a:ext cx="0" cy="258762"/>
          </a:xfrm>
          <a:prstGeom prst="line">
            <a:avLst/>
          </a:prstGeom>
          <a:noFill/>
          <a:ln w="12700" cap="sq">
            <a:noFill/>
            <a:round/>
            <a:headEnd/>
            <a:tailEnd/>
          </a:ln>
        </p:spPr>
        <p:txBody>
          <a:bodyPr wrap="none" anchor="ctr"/>
          <a:lstStyle/>
          <a:p>
            <a:endParaRPr lang="en-US"/>
          </a:p>
        </p:txBody>
      </p:sp>
      <p:sp>
        <p:nvSpPr>
          <p:cNvPr id="31826" name="Line 91"/>
          <p:cNvSpPr>
            <a:spLocks noChangeShapeType="1"/>
          </p:cNvSpPr>
          <p:nvPr/>
        </p:nvSpPr>
        <p:spPr bwMode="auto">
          <a:xfrm>
            <a:off x="8427837" y="1576032"/>
            <a:ext cx="0" cy="258762"/>
          </a:xfrm>
          <a:prstGeom prst="line">
            <a:avLst/>
          </a:prstGeom>
          <a:noFill/>
          <a:ln w="12700" cap="sq">
            <a:noFill/>
            <a:round/>
            <a:headEnd/>
            <a:tailEnd/>
          </a:ln>
        </p:spPr>
        <p:txBody>
          <a:bodyPr wrap="none" anchor="ctr"/>
          <a:lstStyle/>
          <a:p>
            <a:endParaRPr lang="en-US"/>
          </a:p>
        </p:txBody>
      </p:sp>
      <p:sp>
        <p:nvSpPr>
          <p:cNvPr id="31827" name="Line 92"/>
          <p:cNvSpPr>
            <a:spLocks noChangeShapeType="1"/>
          </p:cNvSpPr>
          <p:nvPr/>
        </p:nvSpPr>
        <p:spPr bwMode="auto">
          <a:xfrm>
            <a:off x="542724" y="1834794"/>
            <a:ext cx="0" cy="1811338"/>
          </a:xfrm>
          <a:prstGeom prst="line">
            <a:avLst/>
          </a:prstGeom>
          <a:noFill/>
          <a:ln w="12700" cap="sq">
            <a:noFill/>
            <a:round/>
            <a:headEnd/>
            <a:tailEnd/>
          </a:ln>
        </p:spPr>
        <p:txBody>
          <a:bodyPr wrap="none" anchor="ctr"/>
          <a:lstStyle/>
          <a:p>
            <a:endParaRPr lang="en-US"/>
          </a:p>
        </p:txBody>
      </p:sp>
      <p:sp>
        <p:nvSpPr>
          <p:cNvPr id="31828" name="Line 93"/>
          <p:cNvSpPr>
            <a:spLocks noChangeShapeType="1"/>
          </p:cNvSpPr>
          <p:nvPr/>
        </p:nvSpPr>
        <p:spPr bwMode="auto">
          <a:xfrm>
            <a:off x="8427837" y="1834794"/>
            <a:ext cx="0" cy="1811338"/>
          </a:xfrm>
          <a:prstGeom prst="line">
            <a:avLst/>
          </a:prstGeom>
          <a:noFill/>
          <a:ln w="12700" cap="sq">
            <a:noFill/>
            <a:round/>
            <a:headEnd/>
            <a:tailEnd/>
          </a:ln>
        </p:spPr>
        <p:txBody>
          <a:bodyPr wrap="none" anchor="ctr"/>
          <a:lstStyle/>
          <a:p>
            <a:endParaRPr lang="en-US"/>
          </a:p>
        </p:txBody>
      </p:sp>
      <p:sp>
        <p:nvSpPr>
          <p:cNvPr id="31829" name="Line 94"/>
          <p:cNvSpPr>
            <a:spLocks noChangeShapeType="1"/>
          </p:cNvSpPr>
          <p:nvPr/>
        </p:nvSpPr>
        <p:spPr bwMode="auto">
          <a:xfrm>
            <a:off x="542724" y="3646132"/>
            <a:ext cx="0" cy="2070100"/>
          </a:xfrm>
          <a:prstGeom prst="line">
            <a:avLst/>
          </a:prstGeom>
          <a:noFill/>
          <a:ln w="12700" cap="sq">
            <a:noFill/>
            <a:round/>
            <a:headEnd/>
            <a:tailEnd/>
          </a:ln>
        </p:spPr>
        <p:txBody>
          <a:bodyPr wrap="none" anchor="ctr"/>
          <a:lstStyle/>
          <a:p>
            <a:endParaRPr lang="en-US"/>
          </a:p>
        </p:txBody>
      </p:sp>
      <p:sp>
        <p:nvSpPr>
          <p:cNvPr id="31830" name="Line 95"/>
          <p:cNvSpPr>
            <a:spLocks noChangeShapeType="1"/>
          </p:cNvSpPr>
          <p:nvPr/>
        </p:nvSpPr>
        <p:spPr bwMode="auto">
          <a:xfrm>
            <a:off x="8427837" y="3646132"/>
            <a:ext cx="0" cy="2070100"/>
          </a:xfrm>
          <a:prstGeom prst="line">
            <a:avLst/>
          </a:prstGeom>
          <a:noFill/>
          <a:ln w="12700" cap="sq">
            <a:noFill/>
            <a:round/>
            <a:headEnd/>
            <a:tailEnd/>
          </a:ln>
        </p:spPr>
        <p:txBody>
          <a:bodyPr wrap="none" anchor="ctr"/>
          <a:lstStyle/>
          <a:p>
            <a:endParaRPr lang="en-US"/>
          </a:p>
        </p:txBody>
      </p:sp>
      <p:sp>
        <p:nvSpPr>
          <p:cNvPr id="31831" name="Oval 207"/>
          <p:cNvSpPr>
            <a:spLocks noChangeAspect="1" noChangeArrowheads="1"/>
          </p:cNvSpPr>
          <p:nvPr/>
        </p:nvSpPr>
        <p:spPr bwMode="auto">
          <a:xfrm flipV="1">
            <a:off x="7429299" y="5500332"/>
            <a:ext cx="192088" cy="192087"/>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32" name="Oval 207"/>
          <p:cNvSpPr>
            <a:spLocks noChangeAspect="1" noChangeArrowheads="1"/>
          </p:cNvSpPr>
          <p:nvPr/>
        </p:nvSpPr>
        <p:spPr bwMode="auto">
          <a:xfrm flipV="1">
            <a:off x="7429299" y="2385657"/>
            <a:ext cx="192088" cy="192087"/>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33" name="Oval 207"/>
          <p:cNvSpPr>
            <a:spLocks noChangeAspect="1" noChangeArrowheads="1"/>
          </p:cNvSpPr>
          <p:nvPr/>
        </p:nvSpPr>
        <p:spPr bwMode="auto">
          <a:xfrm flipV="1">
            <a:off x="7426124" y="2641244"/>
            <a:ext cx="198438" cy="19843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34" name="Oval 207"/>
          <p:cNvSpPr>
            <a:spLocks noChangeAspect="1" noChangeArrowheads="1"/>
          </p:cNvSpPr>
          <p:nvPr/>
        </p:nvSpPr>
        <p:spPr bwMode="auto">
          <a:xfrm flipV="1">
            <a:off x="7426124" y="2900007"/>
            <a:ext cx="198438" cy="198437"/>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35" name="Oval 207"/>
          <p:cNvSpPr>
            <a:spLocks noChangeAspect="1" noChangeArrowheads="1"/>
          </p:cNvSpPr>
          <p:nvPr/>
        </p:nvSpPr>
        <p:spPr bwMode="auto">
          <a:xfrm flipV="1">
            <a:off x="7426124" y="3160357"/>
            <a:ext cx="198438" cy="198437"/>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36" name="Oval 207"/>
          <p:cNvSpPr>
            <a:spLocks noChangeAspect="1" noChangeArrowheads="1"/>
          </p:cNvSpPr>
          <p:nvPr/>
        </p:nvSpPr>
        <p:spPr bwMode="auto">
          <a:xfrm flipV="1">
            <a:off x="7426124" y="3411182"/>
            <a:ext cx="198438" cy="198437"/>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37" name="Oval 207"/>
          <p:cNvSpPr>
            <a:spLocks noChangeAspect="1" noChangeArrowheads="1"/>
          </p:cNvSpPr>
          <p:nvPr/>
        </p:nvSpPr>
        <p:spPr bwMode="auto">
          <a:xfrm flipV="1">
            <a:off x="7426124" y="3676294"/>
            <a:ext cx="198438" cy="19843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38" name="Oval 207"/>
          <p:cNvSpPr>
            <a:spLocks noChangeAspect="1" noChangeArrowheads="1"/>
          </p:cNvSpPr>
          <p:nvPr/>
        </p:nvSpPr>
        <p:spPr bwMode="auto">
          <a:xfrm flipV="1">
            <a:off x="7426124" y="3933469"/>
            <a:ext cx="198438" cy="19843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39" name="Oval 207"/>
          <p:cNvSpPr>
            <a:spLocks noChangeAspect="1" noChangeArrowheads="1"/>
          </p:cNvSpPr>
          <p:nvPr/>
        </p:nvSpPr>
        <p:spPr bwMode="auto">
          <a:xfrm flipV="1">
            <a:off x="7426124" y="4192232"/>
            <a:ext cx="198438" cy="198437"/>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40" name="Oval 207"/>
          <p:cNvSpPr>
            <a:spLocks noChangeAspect="1" noChangeArrowheads="1"/>
          </p:cNvSpPr>
          <p:nvPr/>
        </p:nvSpPr>
        <p:spPr bwMode="auto">
          <a:xfrm flipV="1">
            <a:off x="7426124" y="4971694"/>
            <a:ext cx="198438" cy="19843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41" name="Oval 207"/>
          <p:cNvSpPr>
            <a:spLocks noChangeAspect="1" noChangeArrowheads="1"/>
          </p:cNvSpPr>
          <p:nvPr/>
        </p:nvSpPr>
        <p:spPr bwMode="auto">
          <a:xfrm flipV="1">
            <a:off x="7426124" y="5236807"/>
            <a:ext cx="198438" cy="198437"/>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42" name="Oval 207"/>
          <p:cNvSpPr>
            <a:spLocks noChangeAspect="1" noChangeArrowheads="1"/>
          </p:cNvSpPr>
          <p:nvPr/>
        </p:nvSpPr>
        <p:spPr bwMode="auto">
          <a:xfrm flipV="1">
            <a:off x="3333549" y="2385657"/>
            <a:ext cx="192088" cy="192087"/>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43" name="Oval 207"/>
          <p:cNvSpPr>
            <a:spLocks noChangeAspect="1" noChangeArrowheads="1"/>
          </p:cNvSpPr>
          <p:nvPr/>
        </p:nvSpPr>
        <p:spPr bwMode="auto">
          <a:xfrm flipV="1">
            <a:off x="5346499" y="2385657"/>
            <a:ext cx="192088" cy="192087"/>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44" name="Oval 207"/>
          <p:cNvSpPr>
            <a:spLocks noChangeAspect="1" noChangeArrowheads="1"/>
          </p:cNvSpPr>
          <p:nvPr/>
        </p:nvSpPr>
        <p:spPr bwMode="auto">
          <a:xfrm flipV="1">
            <a:off x="7429299" y="5997219"/>
            <a:ext cx="192088" cy="19208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45" name="Oval 207"/>
          <p:cNvSpPr>
            <a:spLocks noChangeAspect="1" noChangeArrowheads="1"/>
          </p:cNvSpPr>
          <p:nvPr/>
        </p:nvSpPr>
        <p:spPr bwMode="auto">
          <a:xfrm flipV="1">
            <a:off x="7429299" y="5746394"/>
            <a:ext cx="192088" cy="19208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46" name="Oval 207"/>
          <p:cNvSpPr>
            <a:spLocks noChangeAspect="1" noChangeArrowheads="1"/>
          </p:cNvSpPr>
          <p:nvPr/>
        </p:nvSpPr>
        <p:spPr bwMode="auto">
          <a:xfrm flipV="1">
            <a:off x="3333549" y="2636482"/>
            <a:ext cx="192088" cy="192087"/>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47" name="Oval 207"/>
          <p:cNvSpPr>
            <a:spLocks noChangeAspect="1" noChangeArrowheads="1"/>
          </p:cNvSpPr>
          <p:nvPr/>
        </p:nvSpPr>
        <p:spPr bwMode="auto">
          <a:xfrm flipV="1">
            <a:off x="3333549" y="2901594"/>
            <a:ext cx="192088" cy="19208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48" name="Oval 207"/>
          <p:cNvSpPr>
            <a:spLocks noChangeAspect="1" noChangeArrowheads="1"/>
          </p:cNvSpPr>
          <p:nvPr/>
        </p:nvSpPr>
        <p:spPr bwMode="auto">
          <a:xfrm flipV="1">
            <a:off x="3333549" y="3166707"/>
            <a:ext cx="192088" cy="192087"/>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49" name="Oval 207"/>
          <p:cNvSpPr>
            <a:spLocks noChangeAspect="1" noChangeArrowheads="1"/>
          </p:cNvSpPr>
          <p:nvPr/>
        </p:nvSpPr>
        <p:spPr bwMode="auto">
          <a:xfrm flipV="1">
            <a:off x="3333549" y="3422294"/>
            <a:ext cx="192088" cy="19208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50" name="Oval 207"/>
          <p:cNvSpPr>
            <a:spLocks noChangeAspect="1" noChangeArrowheads="1"/>
          </p:cNvSpPr>
          <p:nvPr/>
        </p:nvSpPr>
        <p:spPr bwMode="auto">
          <a:xfrm flipV="1">
            <a:off x="3333549" y="3677882"/>
            <a:ext cx="192088" cy="192087"/>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51" name="Oval 207"/>
          <p:cNvSpPr>
            <a:spLocks noChangeAspect="1" noChangeArrowheads="1"/>
          </p:cNvSpPr>
          <p:nvPr/>
        </p:nvSpPr>
        <p:spPr bwMode="auto">
          <a:xfrm flipV="1">
            <a:off x="3333549" y="3925532"/>
            <a:ext cx="192088" cy="192087"/>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52" name="Oval 207"/>
          <p:cNvSpPr>
            <a:spLocks noChangeAspect="1" noChangeArrowheads="1"/>
          </p:cNvSpPr>
          <p:nvPr/>
        </p:nvSpPr>
        <p:spPr bwMode="auto">
          <a:xfrm flipV="1">
            <a:off x="5346499" y="2641244"/>
            <a:ext cx="192088" cy="19208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53" name="Oval 207"/>
          <p:cNvSpPr>
            <a:spLocks noChangeAspect="1" noChangeArrowheads="1"/>
          </p:cNvSpPr>
          <p:nvPr/>
        </p:nvSpPr>
        <p:spPr bwMode="auto">
          <a:xfrm flipV="1">
            <a:off x="5346499" y="2892069"/>
            <a:ext cx="192088" cy="19208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54" name="Oval 207"/>
          <p:cNvSpPr>
            <a:spLocks noChangeAspect="1" noChangeArrowheads="1"/>
          </p:cNvSpPr>
          <p:nvPr/>
        </p:nvSpPr>
        <p:spPr bwMode="auto">
          <a:xfrm flipV="1">
            <a:off x="5346499" y="3157182"/>
            <a:ext cx="192088" cy="192087"/>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55" name="Oval 207"/>
          <p:cNvSpPr>
            <a:spLocks noChangeAspect="1" noChangeArrowheads="1"/>
          </p:cNvSpPr>
          <p:nvPr/>
        </p:nvSpPr>
        <p:spPr bwMode="auto">
          <a:xfrm flipV="1">
            <a:off x="5346499" y="3422294"/>
            <a:ext cx="192088" cy="19208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56" name="Oval 207"/>
          <p:cNvSpPr>
            <a:spLocks noChangeAspect="1" noChangeArrowheads="1"/>
          </p:cNvSpPr>
          <p:nvPr/>
        </p:nvSpPr>
        <p:spPr bwMode="auto">
          <a:xfrm flipV="1">
            <a:off x="5346499" y="3677882"/>
            <a:ext cx="192088" cy="192087"/>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57" name="Oval 207"/>
          <p:cNvSpPr>
            <a:spLocks noChangeAspect="1" noChangeArrowheads="1"/>
          </p:cNvSpPr>
          <p:nvPr/>
        </p:nvSpPr>
        <p:spPr bwMode="auto">
          <a:xfrm flipV="1">
            <a:off x="5346499" y="3933469"/>
            <a:ext cx="192088" cy="19208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58" name="Oval 207"/>
          <p:cNvSpPr>
            <a:spLocks noChangeAspect="1" noChangeArrowheads="1"/>
          </p:cNvSpPr>
          <p:nvPr/>
        </p:nvSpPr>
        <p:spPr bwMode="auto">
          <a:xfrm flipV="1">
            <a:off x="5346499" y="4198582"/>
            <a:ext cx="192088" cy="192087"/>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59" name="Oval 207"/>
          <p:cNvSpPr>
            <a:spLocks noChangeAspect="1" noChangeArrowheads="1"/>
          </p:cNvSpPr>
          <p:nvPr/>
        </p:nvSpPr>
        <p:spPr bwMode="auto">
          <a:xfrm flipV="1">
            <a:off x="5346499" y="4978044"/>
            <a:ext cx="192088" cy="19208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60" name="Oval 207"/>
          <p:cNvSpPr>
            <a:spLocks noChangeAspect="1" noChangeArrowheads="1"/>
          </p:cNvSpPr>
          <p:nvPr/>
        </p:nvSpPr>
        <p:spPr bwMode="auto">
          <a:xfrm flipV="1">
            <a:off x="5346499" y="5233632"/>
            <a:ext cx="192088" cy="192087"/>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61" name="Oval 207"/>
          <p:cNvSpPr>
            <a:spLocks noChangeAspect="1" noChangeArrowheads="1"/>
          </p:cNvSpPr>
          <p:nvPr/>
        </p:nvSpPr>
        <p:spPr bwMode="auto">
          <a:xfrm flipV="1">
            <a:off x="5346499" y="5498744"/>
            <a:ext cx="192088" cy="19208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62" name="Oval 207"/>
          <p:cNvSpPr>
            <a:spLocks noChangeAspect="1" noChangeArrowheads="1"/>
          </p:cNvSpPr>
          <p:nvPr/>
        </p:nvSpPr>
        <p:spPr bwMode="auto">
          <a:xfrm flipV="1">
            <a:off x="3333549" y="4196994"/>
            <a:ext cx="192088" cy="19208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23697" name="Oval 207"/>
          <p:cNvSpPr>
            <a:spLocks noChangeAspect="1" noChangeArrowheads="1"/>
          </p:cNvSpPr>
          <p:nvPr/>
        </p:nvSpPr>
        <p:spPr bwMode="auto">
          <a:xfrm flipV="1">
            <a:off x="3333549" y="4973282"/>
            <a:ext cx="192088" cy="192087"/>
          </a:xfrm>
          <a:prstGeom prst="ellipse">
            <a:avLst/>
          </a:prstGeom>
          <a:solidFill>
            <a:schemeClr val="bg2"/>
          </a:solidFill>
          <a:ln w="9525">
            <a:solidFill>
              <a:schemeClr val="tx2"/>
            </a:solidFill>
            <a:round/>
            <a:headEnd/>
            <a:tailEnd/>
          </a:ln>
        </p:spPr>
        <p:txBody>
          <a:bodyPr rot="10800000" wrap="none" anchor="ctr"/>
          <a:lstStyle/>
          <a:p>
            <a:pPr algn="ctr" eaLnBrk="0" hangingPunct="0">
              <a:defRPr/>
            </a:pPr>
            <a:endParaRPr lang="en-US" sz="2400">
              <a:solidFill>
                <a:srgbClr val="000000"/>
              </a:solidFill>
              <a:latin typeface="Gulim" pitchFamily="34" charset="-127"/>
              <a:cs typeface="Times New Roman" pitchFamily="18" charset="0"/>
            </a:endParaRPr>
          </a:p>
        </p:txBody>
      </p:sp>
      <p:sp>
        <p:nvSpPr>
          <p:cNvPr id="23698" name="Oval 207"/>
          <p:cNvSpPr>
            <a:spLocks noChangeAspect="1" noChangeArrowheads="1"/>
          </p:cNvSpPr>
          <p:nvPr/>
        </p:nvSpPr>
        <p:spPr bwMode="auto">
          <a:xfrm flipV="1">
            <a:off x="3333549" y="5238394"/>
            <a:ext cx="192088" cy="192088"/>
          </a:xfrm>
          <a:prstGeom prst="ellipse">
            <a:avLst/>
          </a:prstGeom>
          <a:solidFill>
            <a:schemeClr val="bg2"/>
          </a:solidFill>
          <a:ln w="9525">
            <a:solidFill>
              <a:schemeClr val="tx2"/>
            </a:solidFill>
            <a:round/>
            <a:headEnd/>
            <a:tailEnd/>
          </a:ln>
        </p:spPr>
        <p:txBody>
          <a:bodyPr rot="10800000" wrap="none" anchor="ctr"/>
          <a:lstStyle/>
          <a:p>
            <a:pPr algn="ctr" eaLnBrk="0" hangingPunct="0">
              <a:defRPr/>
            </a:pPr>
            <a:endParaRPr lang="en-US" sz="2400">
              <a:solidFill>
                <a:srgbClr val="000000"/>
              </a:solidFill>
              <a:latin typeface="Gulim" pitchFamily="34" charset="-127"/>
              <a:cs typeface="Times New Roman" pitchFamily="18" charset="0"/>
            </a:endParaRPr>
          </a:p>
        </p:txBody>
      </p:sp>
      <p:sp>
        <p:nvSpPr>
          <p:cNvPr id="23699" name="Oval 207"/>
          <p:cNvSpPr>
            <a:spLocks noChangeAspect="1" noChangeArrowheads="1"/>
          </p:cNvSpPr>
          <p:nvPr/>
        </p:nvSpPr>
        <p:spPr bwMode="auto">
          <a:xfrm flipV="1">
            <a:off x="3333549" y="5493982"/>
            <a:ext cx="192088" cy="192087"/>
          </a:xfrm>
          <a:prstGeom prst="ellipse">
            <a:avLst/>
          </a:prstGeom>
          <a:solidFill>
            <a:schemeClr val="bg2"/>
          </a:solidFill>
          <a:ln w="9525">
            <a:solidFill>
              <a:schemeClr val="tx2"/>
            </a:solidFill>
            <a:round/>
            <a:headEnd/>
            <a:tailEnd/>
          </a:ln>
        </p:spPr>
        <p:txBody>
          <a:bodyPr rot="10800000" wrap="none" anchor="ctr"/>
          <a:lstStyle/>
          <a:p>
            <a:pPr algn="ctr" eaLnBrk="0" hangingPunct="0">
              <a:defRPr/>
            </a:pPr>
            <a:endParaRPr lang="en-US" sz="2400">
              <a:solidFill>
                <a:srgbClr val="000000"/>
              </a:solidFill>
              <a:latin typeface="Gulim" pitchFamily="34" charset="-127"/>
              <a:cs typeface="Times New Roman" pitchFamily="18" charset="0"/>
            </a:endParaRPr>
          </a:p>
        </p:txBody>
      </p:sp>
      <p:sp>
        <p:nvSpPr>
          <p:cNvPr id="23700" name="Oval 207"/>
          <p:cNvSpPr>
            <a:spLocks noChangeAspect="1" noChangeArrowheads="1"/>
          </p:cNvSpPr>
          <p:nvPr/>
        </p:nvSpPr>
        <p:spPr bwMode="auto">
          <a:xfrm flipV="1">
            <a:off x="3333549" y="5746394"/>
            <a:ext cx="192088" cy="192088"/>
          </a:xfrm>
          <a:prstGeom prst="ellipse">
            <a:avLst/>
          </a:prstGeom>
          <a:solidFill>
            <a:schemeClr val="bg2"/>
          </a:solidFill>
          <a:ln w="9525">
            <a:solidFill>
              <a:schemeClr val="tx2"/>
            </a:solidFill>
            <a:round/>
            <a:headEnd/>
            <a:tailEnd/>
          </a:ln>
        </p:spPr>
        <p:txBody>
          <a:bodyPr rot="10800000" wrap="none" anchor="ctr"/>
          <a:lstStyle/>
          <a:p>
            <a:pPr algn="ctr" eaLnBrk="0" hangingPunct="0">
              <a:defRPr/>
            </a:pPr>
            <a:endParaRPr lang="en-US" sz="2400">
              <a:solidFill>
                <a:srgbClr val="000000"/>
              </a:solidFill>
              <a:latin typeface="Gulim" pitchFamily="34" charset="-127"/>
              <a:cs typeface="Times New Roman" pitchFamily="18" charset="0"/>
            </a:endParaRPr>
          </a:p>
        </p:txBody>
      </p:sp>
      <p:sp>
        <p:nvSpPr>
          <p:cNvPr id="23701" name="Oval 207"/>
          <p:cNvSpPr>
            <a:spLocks noChangeAspect="1" noChangeArrowheads="1"/>
          </p:cNvSpPr>
          <p:nvPr/>
        </p:nvSpPr>
        <p:spPr bwMode="auto">
          <a:xfrm flipV="1">
            <a:off x="3333549" y="5997219"/>
            <a:ext cx="192088" cy="192088"/>
          </a:xfrm>
          <a:prstGeom prst="ellipse">
            <a:avLst/>
          </a:prstGeom>
          <a:solidFill>
            <a:schemeClr val="bg2"/>
          </a:solidFill>
          <a:ln w="9525">
            <a:solidFill>
              <a:schemeClr val="tx2"/>
            </a:solidFill>
            <a:round/>
            <a:headEnd/>
            <a:tailEnd/>
          </a:ln>
        </p:spPr>
        <p:txBody>
          <a:bodyPr rot="10800000" wrap="none" anchor="ctr"/>
          <a:lstStyle/>
          <a:p>
            <a:pPr algn="ctr" eaLnBrk="0" hangingPunct="0">
              <a:defRPr/>
            </a:pPr>
            <a:endParaRPr lang="en-US" sz="2400">
              <a:solidFill>
                <a:srgbClr val="000000"/>
              </a:solidFill>
              <a:latin typeface="Gulim" pitchFamily="34" charset="-127"/>
              <a:cs typeface="Times New Roman" pitchFamily="18" charset="0"/>
            </a:endParaRPr>
          </a:p>
        </p:txBody>
      </p:sp>
      <p:sp>
        <p:nvSpPr>
          <p:cNvPr id="31868" name="Oval 207"/>
          <p:cNvSpPr>
            <a:spLocks noChangeAspect="1" noChangeArrowheads="1"/>
          </p:cNvSpPr>
          <p:nvPr/>
        </p:nvSpPr>
        <p:spPr bwMode="auto">
          <a:xfrm flipV="1">
            <a:off x="5346499" y="6255548"/>
            <a:ext cx="192088" cy="192088"/>
          </a:xfrm>
          <a:prstGeom prst="ellipse">
            <a:avLst/>
          </a:prstGeom>
          <a:gradFill rotWithShape="1">
            <a:gsLst>
              <a:gs pos="0">
                <a:srgbClr val="A00000"/>
              </a:gs>
              <a:gs pos="50000">
                <a:srgbClr val="E60000"/>
              </a:gs>
              <a:gs pos="100000">
                <a:srgbClr val="FF0000"/>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23703" name="Oval 207"/>
          <p:cNvSpPr>
            <a:spLocks noChangeAspect="1" noChangeArrowheads="1"/>
          </p:cNvSpPr>
          <p:nvPr/>
        </p:nvSpPr>
        <p:spPr bwMode="auto">
          <a:xfrm flipV="1">
            <a:off x="5346499" y="5997219"/>
            <a:ext cx="192088" cy="192088"/>
          </a:xfrm>
          <a:prstGeom prst="ellipse">
            <a:avLst/>
          </a:prstGeom>
          <a:solidFill>
            <a:schemeClr val="bg2"/>
          </a:solidFill>
          <a:ln w="9525">
            <a:solidFill>
              <a:schemeClr val="tx2"/>
            </a:solidFill>
            <a:round/>
            <a:headEnd/>
            <a:tailEnd/>
          </a:ln>
        </p:spPr>
        <p:txBody>
          <a:bodyPr rot="10800000" wrap="none" anchor="ctr"/>
          <a:lstStyle/>
          <a:p>
            <a:pPr algn="ctr" eaLnBrk="0" hangingPunct="0">
              <a:defRPr/>
            </a:pPr>
            <a:endParaRPr lang="en-US" sz="2400">
              <a:solidFill>
                <a:srgbClr val="000000"/>
              </a:solidFill>
              <a:latin typeface="Gulim" pitchFamily="34" charset="-127"/>
              <a:cs typeface="Times New Roman" pitchFamily="18" charset="0"/>
            </a:endParaRPr>
          </a:p>
        </p:txBody>
      </p:sp>
      <p:sp>
        <p:nvSpPr>
          <p:cNvPr id="31872" name="Rectangle 10"/>
          <p:cNvSpPr>
            <a:spLocks noChangeArrowheads="1"/>
          </p:cNvSpPr>
          <p:nvPr/>
        </p:nvSpPr>
        <p:spPr bwMode="auto">
          <a:xfrm>
            <a:off x="542724" y="4674832"/>
            <a:ext cx="1887538" cy="258762"/>
          </a:xfrm>
          <a:prstGeom prst="rect">
            <a:avLst/>
          </a:prstGeom>
          <a:solidFill>
            <a:srgbClr val="F8F8F8"/>
          </a:solidFill>
          <a:ln w="12700">
            <a:noFill/>
            <a:miter lim="800000"/>
            <a:headEnd/>
            <a:tailEnd/>
          </a:ln>
        </p:spPr>
        <p:txBody>
          <a:bodyPr/>
          <a:lstStyle/>
          <a:p>
            <a:pPr marL="115888" indent="-115888">
              <a:lnSpc>
                <a:spcPct val="110000"/>
              </a:lnSpc>
              <a:spcBef>
                <a:spcPct val="20000"/>
              </a:spcBef>
              <a:buFont typeface="Wingdings 2" pitchFamily="18" charset="2"/>
              <a:buNone/>
            </a:pPr>
            <a:r>
              <a:rPr lang="en-US" sz="1000" b="1">
                <a:solidFill>
                  <a:srgbClr val="000000"/>
                </a:solidFill>
              </a:rPr>
              <a:t>Historical Performance</a:t>
            </a:r>
          </a:p>
        </p:txBody>
      </p:sp>
      <p:sp>
        <p:nvSpPr>
          <p:cNvPr id="31873" name="Rectangle 30"/>
          <p:cNvSpPr>
            <a:spLocks noChangeArrowheads="1"/>
          </p:cNvSpPr>
          <p:nvPr/>
        </p:nvSpPr>
        <p:spPr bwMode="auto">
          <a:xfrm>
            <a:off x="542724" y="4416069"/>
            <a:ext cx="1887538" cy="258763"/>
          </a:xfrm>
          <a:prstGeom prst="rect">
            <a:avLst/>
          </a:prstGeom>
          <a:solidFill>
            <a:srgbClr val="F8F8F8"/>
          </a:solidFill>
          <a:ln w="12700">
            <a:noFill/>
            <a:miter lim="800000"/>
            <a:headEnd/>
            <a:tailEnd/>
          </a:ln>
        </p:spPr>
        <p:txBody>
          <a:bodyPr/>
          <a:lstStyle/>
          <a:p>
            <a:pPr marL="115888" indent="-115888">
              <a:lnSpc>
                <a:spcPct val="110000"/>
              </a:lnSpc>
              <a:spcBef>
                <a:spcPct val="20000"/>
              </a:spcBef>
              <a:buFont typeface="Wingdings 2" pitchFamily="18" charset="2"/>
              <a:buNone/>
            </a:pPr>
            <a:r>
              <a:rPr lang="en-US" sz="1000" b="1">
                <a:solidFill>
                  <a:srgbClr val="000000"/>
                </a:solidFill>
              </a:rPr>
              <a:t>Real-Time Performance</a:t>
            </a:r>
          </a:p>
        </p:txBody>
      </p:sp>
      <p:sp>
        <p:nvSpPr>
          <p:cNvPr id="31874" name="Line 79"/>
          <p:cNvSpPr>
            <a:spLocks noChangeShapeType="1"/>
          </p:cNvSpPr>
          <p:nvPr/>
        </p:nvSpPr>
        <p:spPr bwMode="auto">
          <a:xfrm>
            <a:off x="544312" y="1283932"/>
            <a:ext cx="8077200" cy="0"/>
          </a:xfrm>
          <a:prstGeom prst="line">
            <a:avLst/>
          </a:prstGeom>
          <a:noFill/>
          <a:ln w="12700">
            <a:solidFill>
              <a:schemeClr val="bg2"/>
            </a:solidFill>
            <a:round/>
            <a:headEnd/>
            <a:tailEnd/>
          </a:ln>
        </p:spPr>
        <p:txBody>
          <a:bodyPr wrap="none" anchor="ctr"/>
          <a:lstStyle/>
          <a:p>
            <a:endParaRPr lang="en-US"/>
          </a:p>
        </p:txBody>
      </p:sp>
      <p:grpSp>
        <p:nvGrpSpPr>
          <p:cNvPr id="2" name="Group 160"/>
          <p:cNvGrpSpPr>
            <a:grpSpLocks/>
          </p:cNvGrpSpPr>
          <p:nvPr/>
        </p:nvGrpSpPr>
        <p:grpSpPr bwMode="auto">
          <a:xfrm>
            <a:off x="539549" y="1576032"/>
            <a:ext cx="8078788" cy="4648200"/>
            <a:chOff x="567386" y="1207247"/>
            <a:chExt cx="8078793" cy="4646998"/>
          </a:xfrm>
        </p:grpSpPr>
        <p:sp>
          <p:nvSpPr>
            <p:cNvPr id="31882" name="Line 84"/>
            <p:cNvSpPr>
              <a:spLocks noChangeShapeType="1"/>
            </p:cNvSpPr>
            <p:nvPr/>
          </p:nvSpPr>
          <p:spPr bwMode="auto">
            <a:xfrm>
              <a:off x="567386" y="5854245"/>
              <a:ext cx="8077161" cy="0"/>
            </a:xfrm>
            <a:prstGeom prst="line">
              <a:avLst/>
            </a:prstGeom>
            <a:noFill/>
            <a:ln w="12700">
              <a:solidFill>
                <a:schemeClr val="bg2"/>
              </a:solidFill>
              <a:round/>
              <a:headEnd/>
              <a:tailEnd/>
            </a:ln>
          </p:spPr>
          <p:txBody>
            <a:bodyPr wrap="none" anchor="ctr"/>
            <a:lstStyle/>
            <a:p>
              <a:endParaRPr lang="en-US"/>
            </a:p>
          </p:txBody>
        </p:sp>
        <p:sp>
          <p:nvSpPr>
            <p:cNvPr id="31883" name="Line 80"/>
            <p:cNvSpPr>
              <a:spLocks noChangeShapeType="1"/>
            </p:cNvSpPr>
            <p:nvPr/>
          </p:nvSpPr>
          <p:spPr bwMode="auto">
            <a:xfrm>
              <a:off x="567391" y="1207247"/>
              <a:ext cx="8077161" cy="0"/>
            </a:xfrm>
            <a:prstGeom prst="line">
              <a:avLst/>
            </a:prstGeom>
            <a:noFill/>
            <a:ln w="12700">
              <a:solidFill>
                <a:schemeClr val="bg2"/>
              </a:solidFill>
              <a:round/>
              <a:headEnd/>
              <a:tailEnd/>
            </a:ln>
          </p:spPr>
          <p:txBody>
            <a:bodyPr wrap="none" anchor="ctr"/>
            <a:lstStyle/>
            <a:p>
              <a:endParaRPr lang="en-US"/>
            </a:p>
          </p:txBody>
        </p:sp>
        <p:sp>
          <p:nvSpPr>
            <p:cNvPr id="31884" name="Line 81"/>
            <p:cNvSpPr>
              <a:spLocks noChangeShapeType="1"/>
            </p:cNvSpPr>
            <p:nvPr/>
          </p:nvSpPr>
          <p:spPr bwMode="auto">
            <a:xfrm>
              <a:off x="567391" y="1466010"/>
              <a:ext cx="8077161" cy="0"/>
            </a:xfrm>
            <a:prstGeom prst="line">
              <a:avLst/>
            </a:prstGeom>
            <a:noFill/>
            <a:ln w="12700">
              <a:solidFill>
                <a:schemeClr val="bg2"/>
              </a:solidFill>
              <a:round/>
              <a:headEnd/>
              <a:tailEnd/>
            </a:ln>
          </p:spPr>
          <p:txBody>
            <a:bodyPr wrap="none" anchor="ctr"/>
            <a:lstStyle/>
            <a:p>
              <a:endParaRPr lang="en-US"/>
            </a:p>
          </p:txBody>
        </p:sp>
        <p:sp>
          <p:nvSpPr>
            <p:cNvPr id="31885" name="Line 82"/>
            <p:cNvSpPr>
              <a:spLocks noChangeShapeType="1"/>
            </p:cNvSpPr>
            <p:nvPr/>
          </p:nvSpPr>
          <p:spPr bwMode="auto">
            <a:xfrm>
              <a:off x="567391" y="3277347"/>
              <a:ext cx="8077161" cy="0"/>
            </a:xfrm>
            <a:prstGeom prst="line">
              <a:avLst/>
            </a:prstGeom>
            <a:noFill/>
            <a:ln w="12700">
              <a:solidFill>
                <a:schemeClr val="bg2"/>
              </a:solidFill>
              <a:round/>
              <a:headEnd/>
              <a:tailEnd/>
            </a:ln>
          </p:spPr>
          <p:txBody>
            <a:bodyPr wrap="none" anchor="ctr"/>
            <a:lstStyle/>
            <a:p>
              <a:endParaRPr lang="en-US"/>
            </a:p>
          </p:txBody>
        </p:sp>
        <p:sp>
          <p:nvSpPr>
            <p:cNvPr id="31886" name="Line 83"/>
            <p:cNvSpPr>
              <a:spLocks noChangeShapeType="1"/>
            </p:cNvSpPr>
            <p:nvPr/>
          </p:nvSpPr>
          <p:spPr bwMode="auto">
            <a:xfrm>
              <a:off x="567391" y="5093447"/>
              <a:ext cx="8077161" cy="0"/>
            </a:xfrm>
            <a:prstGeom prst="line">
              <a:avLst/>
            </a:prstGeom>
            <a:noFill/>
            <a:ln w="12700">
              <a:solidFill>
                <a:schemeClr val="bg2"/>
              </a:solidFill>
              <a:round/>
              <a:headEnd/>
              <a:tailEnd/>
            </a:ln>
          </p:spPr>
          <p:txBody>
            <a:bodyPr wrap="none" anchor="ctr"/>
            <a:lstStyle/>
            <a:p>
              <a:endParaRPr lang="en-US"/>
            </a:p>
          </p:txBody>
        </p:sp>
        <p:sp>
          <p:nvSpPr>
            <p:cNvPr id="31887" name="Line 84"/>
            <p:cNvSpPr>
              <a:spLocks noChangeShapeType="1"/>
            </p:cNvSpPr>
            <p:nvPr/>
          </p:nvSpPr>
          <p:spPr bwMode="auto">
            <a:xfrm>
              <a:off x="567391" y="5352210"/>
              <a:ext cx="8077161" cy="0"/>
            </a:xfrm>
            <a:prstGeom prst="line">
              <a:avLst/>
            </a:prstGeom>
            <a:noFill/>
            <a:ln w="12700">
              <a:solidFill>
                <a:schemeClr val="bg2"/>
              </a:solidFill>
              <a:round/>
              <a:headEnd/>
              <a:tailEnd/>
            </a:ln>
          </p:spPr>
          <p:txBody>
            <a:bodyPr wrap="none" anchor="ctr"/>
            <a:lstStyle/>
            <a:p>
              <a:endParaRPr lang="en-US"/>
            </a:p>
          </p:txBody>
        </p:sp>
        <p:sp>
          <p:nvSpPr>
            <p:cNvPr id="31888" name="Line 96"/>
            <p:cNvSpPr>
              <a:spLocks noChangeShapeType="1"/>
            </p:cNvSpPr>
            <p:nvPr/>
          </p:nvSpPr>
          <p:spPr bwMode="auto">
            <a:xfrm>
              <a:off x="567391" y="1983535"/>
              <a:ext cx="8077161" cy="0"/>
            </a:xfrm>
            <a:prstGeom prst="line">
              <a:avLst/>
            </a:prstGeom>
            <a:noFill/>
            <a:ln w="12700">
              <a:solidFill>
                <a:schemeClr val="bg2"/>
              </a:solidFill>
              <a:round/>
              <a:headEnd/>
              <a:tailEnd/>
            </a:ln>
          </p:spPr>
          <p:txBody>
            <a:bodyPr wrap="none" anchor="ctr"/>
            <a:lstStyle/>
            <a:p>
              <a:endParaRPr lang="en-US"/>
            </a:p>
          </p:txBody>
        </p:sp>
        <p:sp>
          <p:nvSpPr>
            <p:cNvPr id="31889" name="Line 97"/>
            <p:cNvSpPr>
              <a:spLocks noChangeShapeType="1"/>
            </p:cNvSpPr>
            <p:nvPr/>
          </p:nvSpPr>
          <p:spPr bwMode="auto">
            <a:xfrm>
              <a:off x="567391" y="1724772"/>
              <a:ext cx="8077161" cy="0"/>
            </a:xfrm>
            <a:prstGeom prst="line">
              <a:avLst/>
            </a:prstGeom>
            <a:noFill/>
            <a:ln w="12700">
              <a:solidFill>
                <a:schemeClr val="bg2"/>
              </a:solidFill>
              <a:round/>
              <a:headEnd/>
              <a:tailEnd/>
            </a:ln>
          </p:spPr>
          <p:txBody>
            <a:bodyPr wrap="none" anchor="ctr"/>
            <a:lstStyle/>
            <a:p>
              <a:endParaRPr lang="en-US"/>
            </a:p>
          </p:txBody>
        </p:sp>
        <p:sp>
          <p:nvSpPr>
            <p:cNvPr id="31890" name="Line 98"/>
            <p:cNvSpPr>
              <a:spLocks noChangeShapeType="1"/>
            </p:cNvSpPr>
            <p:nvPr/>
          </p:nvSpPr>
          <p:spPr bwMode="auto">
            <a:xfrm>
              <a:off x="567391" y="2242297"/>
              <a:ext cx="8077161" cy="0"/>
            </a:xfrm>
            <a:prstGeom prst="line">
              <a:avLst/>
            </a:prstGeom>
            <a:noFill/>
            <a:ln w="12700">
              <a:solidFill>
                <a:schemeClr val="bg2"/>
              </a:solidFill>
              <a:round/>
              <a:headEnd/>
              <a:tailEnd/>
            </a:ln>
          </p:spPr>
          <p:txBody>
            <a:bodyPr wrap="none" anchor="ctr"/>
            <a:lstStyle/>
            <a:p>
              <a:endParaRPr lang="en-US"/>
            </a:p>
          </p:txBody>
        </p:sp>
        <p:sp>
          <p:nvSpPr>
            <p:cNvPr id="31891" name="Line 99"/>
            <p:cNvSpPr>
              <a:spLocks noChangeShapeType="1"/>
            </p:cNvSpPr>
            <p:nvPr/>
          </p:nvSpPr>
          <p:spPr bwMode="auto">
            <a:xfrm>
              <a:off x="567391" y="2759822"/>
              <a:ext cx="8077161" cy="0"/>
            </a:xfrm>
            <a:prstGeom prst="line">
              <a:avLst/>
            </a:prstGeom>
            <a:noFill/>
            <a:ln w="12700">
              <a:solidFill>
                <a:schemeClr val="bg2"/>
              </a:solidFill>
              <a:round/>
              <a:headEnd/>
              <a:tailEnd/>
            </a:ln>
          </p:spPr>
          <p:txBody>
            <a:bodyPr wrap="none" anchor="ctr"/>
            <a:lstStyle/>
            <a:p>
              <a:endParaRPr lang="en-US"/>
            </a:p>
          </p:txBody>
        </p:sp>
        <p:sp>
          <p:nvSpPr>
            <p:cNvPr id="31892" name="Line 100"/>
            <p:cNvSpPr>
              <a:spLocks noChangeShapeType="1"/>
            </p:cNvSpPr>
            <p:nvPr/>
          </p:nvSpPr>
          <p:spPr bwMode="auto">
            <a:xfrm>
              <a:off x="567391" y="2501060"/>
              <a:ext cx="8077161" cy="0"/>
            </a:xfrm>
            <a:prstGeom prst="line">
              <a:avLst/>
            </a:prstGeom>
            <a:noFill/>
            <a:ln w="12700">
              <a:solidFill>
                <a:schemeClr val="bg2"/>
              </a:solidFill>
              <a:round/>
              <a:headEnd/>
              <a:tailEnd/>
            </a:ln>
          </p:spPr>
          <p:txBody>
            <a:bodyPr wrap="none" anchor="ctr"/>
            <a:lstStyle/>
            <a:p>
              <a:endParaRPr lang="en-US"/>
            </a:p>
          </p:txBody>
        </p:sp>
        <p:sp>
          <p:nvSpPr>
            <p:cNvPr id="31893" name="Line 101"/>
            <p:cNvSpPr>
              <a:spLocks noChangeShapeType="1"/>
            </p:cNvSpPr>
            <p:nvPr/>
          </p:nvSpPr>
          <p:spPr bwMode="auto">
            <a:xfrm>
              <a:off x="567391" y="3018585"/>
              <a:ext cx="8077161" cy="0"/>
            </a:xfrm>
            <a:prstGeom prst="line">
              <a:avLst/>
            </a:prstGeom>
            <a:noFill/>
            <a:ln w="12700">
              <a:solidFill>
                <a:schemeClr val="bg2"/>
              </a:solidFill>
              <a:round/>
              <a:headEnd/>
              <a:tailEnd/>
            </a:ln>
          </p:spPr>
          <p:txBody>
            <a:bodyPr wrap="none" anchor="ctr"/>
            <a:lstStyle/>
            <a:p>
              <a:endParaRPr lang="en-US"/>
            </a:p>
          </p:txBody>
        </p:sp>
        <p:sp>
          <p:nvSpPr>
            <p:cNvPr id="31894" name="Line 102"/>
            <p:cNvSpPr>
              <a:spLocks noChangeShapeType="1"/>
            </p:cNvSpPr>
            <p:nvPr/>
          </p:nvSpPr>
          <p:spPr bwMode="auto">
            <a:xfrm>
              <a:off x="567391" y="3536110"/>
              <a:ext cx="8077161" cy="0"/>
            </a:xfrm>
            <a:prstGeom prst="line">
              <a:avLst/>
            </a:prstGeom>
            <a:noFill/>
            <a:ln w="12700">
              <a:solidFill>
                <a:schemeClr val="bg2"/>
              </a:solidFill>
              <a:round/>
              <a:headEnd/>
              <a:tailEnd/>
            </a:ln>
          </p:spPr>
          <p:txBody>
            <a:bodyPr wrap="none" anchor="ctr"/>
            <a:lstStyle/>
            <a:p>
              <a:endParaRPr lang="en-US"/>
            </a:p>
          </p:txBody>
        </p:sp>
        <p:sp>
          <p:nvSpPr>
            <p:cNvPr id="31895" name="Line 103"/>
            <p:cNvSpPr>
              <a:spLocks noChangeShapeType="1"/>
            </p:cNvSpPr>
            <p:nvPr/>
          </p:nvSpPr>
          <p:spPr bwMode="auto">
            <a:xfrm>
              <a:off x="567391" y="3794872"/>
              <a:ext cx="8077161" cy="0"/>
            </a:xfrm>
            <a:prstGeom prst="line">
              <a:avLst/>
            </a:prstGeom>
            <a:noFill/>
            <a:ln w="12700">
              <a:solidFill>
                <a:schemeClr val="bg2"/>
              </a:solidFill>
              <a:round/>
              <a:headEnd/>
              <a:tailEnd/>
            </a:ln>
          </p:spPr>
          <p:txBody>
            <a:bodyPr wrap="none" anchor="ctr"/>
            <a:lstStyle/>
            <a:p>
              <a:endParaRPr lang="en-US"/>
            </a:p>
          </p:txBody>
        </p:sp>
        <p:sp>
          <p:nvSpPr>
            <p:cNvPr id="31896" name="Line 104"/>
            <p:cNvSpPr>
              <a:spLocks noChangeShapeType="1"/>
            </p:cNvSpPr>
            <p:nvPr/>
          </p:nvSpPr>
          <p:spPr bwMode="auto">
            <a:xfrm>
              <a:off x="567391" y="4834685"/>
              <a:ext cx="8077161" cy="0"/>
            </a:xfrm>
            <a:prstGeom prst="line">
              <a:avLst/>
            </a:prstGeom>
            <a:noFill/>
            <a:ln w="12700">
              <a:solidFill>
                <a:schemeClr val="bg2"/>
              </a:solidFill>
              <a:round/>
              <a:headEnd/>
              <a:tailEnd/>
            </a:ln>
          </p:spPr>
          <p:txBody>
            <a:bodyPr wrap="none" anchor="ctr"/>
            <a:lstStyle/>
            <a:p>
              <a:endParaRPr lang="en-US"/>
            </a:p>
          </p:txBody>
        </p:sp>
        <p:sp>
          <p:nvSpPr>
            <p:cNvPr id="31897" name="Line 105"/>
            <p:cNvSpPr>
              <a:spLocks noChangeShapeType="1"/>
            </p:cNvSpPr>
            <p:nvPr/>
          </p:nvSpPr>
          <p:spPr bwMode="auto">
            <a:xfrm>
              <a:off x="567391" y="4575922"/>
              <a:ext cx="8077161" cy="0"/>
            </a:xfrm>
            <a:prstGeom prst="line">
              <a:avLst/>
            </a:prstGeom>
            <a:noFill/>
            <a:ln w="12700">
              <a:solidFill>
                <a:schemeClr val="bg2"/>
              </a:solidFill>
              <a:round/>
              <a:headEnd/>
              <a:tailEnd/>
            </a:ln>
          </p:spPr>
          <p:txBody>
            <a:bodyPr wrap="none" anchor="ctr"/>
            <a:lstStyle/>
            <a:p>
              <a:endParaRPr lang="en-US"/>
            </a:p>
          </p:txBody>
        </p:sp>
        <p:sp>
          <p:nvSpPr>
            <p:cNvPr id="31898" name="Line 107"/>
            <p:cNvSpPr>
              <a:spLocks noChangeShapeType="1"/>
            </p:cNvSpPr>
            <p:nvPr/>
          </p:nvSpPr>
          <p:spPr bwMode="auto">
            <a:xfrm>
              <a:off x="567391" y="4312397"/>
              <a:ext cx="8077161" cy="0"/>
            </a:xfrm>
            <a:prstGeom prst="line">
              <a:avLst/>
            </a:prstGeom>
            <a:noFill/>
            <a:ln w="12700">
              <a:solidFill>
                <a:schemeClr val="bg2"/>
              </a:solidFill>
              <a:round/>
              <a:headEnd/>
              <a:tailEnd/>
            </a:ln>
          </p:spPr>
          <p:txBody>
            <a:bodyPr wrap="none" anchor="ctr"/>
            <a:lstStyle/>
            <a:p>
              <a:endParaRPr lang="en-US"/>
            </a:p>
          </p:txBody>
        </p:sp>
        <p:sp>
          <p:nvSpPr>
            <p:cNvPr id="31899" name="Line 108"/>
            <p:cNvSpPr>
              <a:spLocks noChangeShapeType="1"/>
            </p:cNvSpPr>
            <p:nvPr/>
          </p:nvSpPr>
          <p:spPr bwMode="auto">
            <a:xfrm>
              <a:off x="567391" y="4053635"/>
              <a:ext cx="8077161" cy="0"/>
            </a:xfrm>
            <a:prstGeom prst="line">
              <a:avLst/>
            </a:prstGeom>
            <a:noFill/>
            <a:ln w="12700">
              <a:solidFill>
                <a:schemeClr val="bg2"/>
              </a:solidFill>
              <a:round/>
              <a:headEnd/>
              <a:tailEnd/>
            </a:ln>
          </p:spPr>
          <p:txBody>
            <a:bodyPr wrap="none" anchor="ctr"/>
            <a:lstStyle/>
            <a:p>
              <a:endParaRPr lang="en-US"/>
            </a:p>
          </p:txBody>
        </p:sp>
        <p:sp>
          <p:nvSpPr>
            <p:cNvPr id="31900" name="Line 79"/>
            <p:cNvSpPr>
              <a:spLocks noChangeShapeType="1"/>
            </p:cNvSpPr>
            <p:nvPr/>
          </p:nvSpPr>
          <p:spPr bwMode="auto">
            <a:xfrm>
              <a:off x="569018" y="5600887"/>
              <a:ext cx="8077161" cy="0"/>
            </a:xfrm>
            <a:prstGeom prst="line">
              <a:avLst/>
            </a:prstGeom>
            <a:noFill/>
            <a:ln w="12700">
              <a:solidFill>
                <a:schemeClr val="bg2"/>
              </a:solidFill>
              <a:round/>
              <a:headEnd/>
              <a:tailEnd/>
            </a:ln>
          </p:spPr>
          <p:txBody>
            <a:bodyPr wrap="none" anchor="ctr"/>
            <a:lstStyle/>
            <a:p>
              <a:endParaRPr lang="en-US"/>
            </a:p>
          </p:txBody>
        </p:sp>
      </p:grpSp>
      <p:sp>
        <p:nvSpPr>
          <p:cNvPr id="31876" name="Oval 207"/>
          <p:cNvSpPr>
            <a:spLocks noChangeAspect="1" noChangeArrowheads="1"/>
          </p:cNvSpPr>
          <p:nvPr/>
        </p:nvSpPr>
        <p:spPr bwMode="auto">
          <a:xfrm flipV="1">
            <a:off x="7426124" y="4711344"/>
            <a:ext cx="198438" cy="19843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77" name="Oval 207"/>
          <p:cNvSpPr>
            <a:spLocks noChangeAspect="1" noChangeArrowheads="1"/>
          </p:cNvSpPr>
          <p:nvPr/>
        </p:nvSpPr>
        <p:spPr bwMode="auto">
          <a:xfrm flipV="1">
            <a:off x="5346499" y="4719282"/>
            <a:ext cx="192088" cy="192087"/>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157" name="Oval 207"/>
          <p:cNvSpPr>
            <a:spLocks noChangeAspect="1" noChangeArrowheads="1"/>
          </p:cNvSpPr>
          <p:nvPr/>
        </p:nvSpPr>
        <p:spPr bwMode="auto">
          <a:xfrm flipV="1">
            <a:off x="3333549" y="4714519"/>
            <a:ext cx="192088" cy="192088"/>
          </a:xfrm>
          <a:prstGeom prst="ellipse">
            <a:avLst/>
          </a:prstGeom>
          <a:solidFill>
            <a:schemeClr val="bg2"/>
          </a:solidFill>
          <a:ln w="9525">
            <a:solidFill>
              <a:schemeClr val="tx2"/>
            </a:solidFill>
            <a:round/>
            <a:headEnd/>
            <a:tailEnd/>
          </a:ln>
        </p:spPr>
        <p:txBody>
          <a:bodyPr rot="10800000" wrap="none" anchor="ctr"/>
          <a:lstStyle/>
          <a:p>
            <a:pPr algn="ctr" eaLnBrk="0" hangingPunct="0">
              <a:defRPr/>
            </a:pPr>
            <a:endParaRPr lang="en-US" sz="2400">
              <a:solidFill>
                <a:srgbClr val="000000"/>
              </a:solidFill>
              <a:latin typeface="Gulim" pitchFamily="34" charset="-127"/>
              <a:cs typeface="Times New Roman" pitchFamily="18" charset="0"/>
            </a:endParaRPr>
          </a:p>
        </p:txBody>
      </p:sp>
      <p:sp>
        <p:nvSpPr>
          <p:cNvPr id="31879" name="Oval 207"/>
          <p:cNvSpPr>
            <a:spLocks noChangeAspect="1" noChangeArrowheads="1"/>
          </p:cNvSpPr>
          <p:nvPr/>
        </p:nvSpPr>
        <p:spPr bwMode="auto">
          <a:xfrm flipV="1">
            <a:off x="7426124" y="4452582"/>
            <a:ext cx="198438" cy="198437"/>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80" name="Oval 207"/>
          <p:cNvSpPr>
            <a:spLocks noChangeAspect="1" noChangeArrowheads="1"/>
          </p:cNvSpPr>
          <p:nvPr/>
        </p:nvSpPr>
        <p:spPr bwMode="auto">
          <a:xfrm flipV="1">
            <a:off x="5346499" y="4458932"/>
            <a:ext cx="192088" cy="192087"/>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31881" name="Oval 207"/>
          <p:cNvSpPr>
            <a:spLocks noChangeAspect="1" noChangeArrowheads="1"/>
          </p:cNvSpPr>
          <p:nvPr/>
        </p:nvSpPr>
        <p:spPr bwMode="auto">
          <a:xfrm flipV="1">
            <a:off x="3333549" y="4457344"/>
            <a:ext cx="192088" cy="19208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158" name="Rectangle 59"/>
          <p:cNvSpPr>
            <a:spLocks noChangeArrowheads="1"/>
          </p:cNvSpPr>
          <p:nvPr/>
        </p:nvSpPr>
        <p:spPr bwMode="auto">
          <a:xfrm>
            <a:off x="512244" y="6249347"/>
            <a:ext cx="1887538" cy="258763"/>
          </a:xfrm>
          <a:prstGeom prst="rect">
            <a:avLst/>
          </a:prstGeom>
          <a:solidFill>
            <a:srgbClr val="F8F8F8"/>
          </a:solidFill>
          <a:ln w="12700">
            <a:noFill/>
            <a:miter lim="800000"/>
            <a:headEnd/>
            <a:tailEnd/>
          </a:ln>
        </p:spPr>
        <p:txBody>
          <a:bodyPr/>
          <a:lstStyle/>
          <a:p>
            <a:pPr marL="115888" indent="-115888">
              <a:lnSpc>
                <a:spcPct val="110000"/>
              </a:lnSpc>
              <a:spcBef>
                <a:spcPct val="20000"/>
              </a:spcBef>
            </a:pPr>
            <a:r>
              <a:rPr lang="en-US" sz="1000" b="1" dirty="0" smtClean="0">
                <a:solidFill>
                  <a:srgbClr val="000000"/>
                </a:solidFill>
              </a:rPr>
              <a:t>Brocade DCX Backbone</a:t>
            </a:r>
            <a:endParaRPr lang="en-US" sz="1000" b="1" dirty="0">
              <a:solidFill>
                <a:srgbClr val="000000"/>
              </a:solidFill>
            </a:endParaRPr>
          </a:p>
        </p:txBody>
      </p:sp>
      <p:sp>
        <p:nvSpPr>
          <p:cNvPr id="159" name="Rectangle 60"/>
          <p:cNvSpPr>
            <a:spLocks noChangeArrowheads="1"/>
          </p:cNvSpPr>
          <p:nvPr/>
        </p:nvSpPr>
        <p:spPr bwMode="auto">
          <a:xfrm>
            <a:off x="6398694" y="6260460"/>
            <a:ext cx="2192338" cy="258762"/>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r>
              <a:rPr lang="en-US" sz="1000" b="1">
                <a:solidFill>
                  <a:srgbClr val="000000"/>
                </a:solidFill>
              </a:rPr>
              <a:t> </a:t>
            </a:r>
          </a:p>
        </p:txBody>
      </p:sp>
      <p:sp>
        <p:nvSpPr>
          <p:cNvPr id="160" name="Rectangle 61"/>
          <p:cNvSpPr>
            <a:spLocks noChangeArrowheads="1"/>
          </p:cNvSpPr>
          <p:nvPr/>
        </p:nvSpPr>
        <p:spPr bwMode="auto">
          <a:xfrm>
            <a:off x="4412732" y="6260460"/>
            <a:ext cx="1998662" cy="258762"/>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endParaRPr lang="en-US" sz="1000" b="1">
              <a:solidFill>
                <a:srgbClr val="000000"/>
              </a:solidFill>
            </a:endParaRPr>
          </a:p>
        </p:txBody>
      </p:sp>
      <p:sp>
        <p:nvSpPr>
          <p:cNvPr id="161" name="Rectangle 62"/>
          <p:cNvSpPr>
            <a:spLocks noChangeArrowheads="1"/>
          </p:cNvSpPr>
          <p:nvPr/>
        </p:nvSpPr>
        <p:spPr bwMode="auto">
          <a:xfrm>
            <a:off x="2366444" y="6260460"/>
            <a:ext cx="2046288" cy="258762"/>
          </a:xfrm>
          <a:prstGeom prst="rect">
            <a:avLst/>
          </a:prstGeom>
          <a:solidFill>
            <a:srgbClr val="F8F8F8"/>
          </a:solidFill>
          <a:ln w="12700">
            <a:noFill/>
            <a:miter lim="800000"/>
            <a:headEnd/>
            <a:tailEnd/>
          </a:ln>
        </p:spPr>
        <p:txBody>
          <a:bodyPr/>
          <a:lstStyle/>
          <a:p>
            <a:pPr algn="ctr">
              <a:lnSpc>
                <a:spcPct val="110000"/>
              </a:lnSpc>
              <a:spcBef>
                <a:spcPct val="20000"/>
              </a:spcBef>
              <a:buClr>
                <a:srgbClr val="000000"/>
              </a:buClr>
              <a:buFont typeface="Wingdings" pitchFamily="2" charset="2"/>
              <a:buChar char="ü"/>
            </a:pPr>
            <a:endParaRPr lang="en-US" sz="1000" b="1">
              <a:solidFill>
                <a:srgbClr val="000000"/>
              </a:solidFill>
            </a:endParaRPr>
          </a:p>
        </p:txBody>
      </p:sp>
      <p:sp>
        <p:nvSpPr>
          <p:cNvPr id="162" name="Oval 207"/>
          <p:cNvSpPr>
            <a:spLocks noChangeAspect="1" noChangeArrowheads="1"/>
          </p:cNvSpPr>
          <p:nvPr/>
        </p:nvSpPr>
        <p:spPr bwMode="auto">
          <a:xfrm flipV="1">
            <a:off x="7409210" y="6253965"/>
            <a:ext cx="192088" cy="19208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163" name="Oval 207"/>
          <p:cNvSpPr>
            <a:spLocks noChangeAspect="1" noChangeArrowheads="1"/>
          </p:cNvSpPr>
          <p:nvPr/>
        </p:nvSpPr>
        <p:spPr bwMode="auto">
          <a:xfrm flipV="1">
            <a:off x="3344633" y="6274747"/>
            <a:ext cx="192088" cy="192088"/>
          </a:xfrm>
          <a:prstGeom prst="ellipse">
            <a:avLst/>
          </a:prstGeom>
          <a:solidFill>
            <a:schemeClr val="bg2"/>
          </a:solidFill>
          <a:ln w="9525">
            <a:solidFill>
              <a:schemeClr val="tx2"/>
            </a:solidFill>
            <a:round/>
            <a:headEnd/>
            <a:tailEnd/>
          </a:ln>
        </p:spPr>
        <p:txBody>
          <a:bodyPr rot="10800000" wrap="none" anchor="ctr"/>
          <a:lstStyle/>
          <a:p>
            <a:pPr algn="ctr" eaLnBrk="0" hangingPunct="0">
              <a:defRPr/>
            </a:pPr>
            <a:endParaRPr lang="en-US" sz="2400">
              <a:solidFill>
                <a:srgbClr val="000000"/>
              </a:solidFill>
              <a:latin typeface="Gulim" pitchFamily="34" charset="-127"/>
              <a:cs typeface="Times New Roman" pitchFamily="18" charset="0"/>
            </a:endParaRPr>
          </a:p>
        </p:txBody>
      </p:sp>
      <p:sp>
        <p:nvSpPr>
          <p:cNvPr id="165" name="Oval 207"/>
          <p:cNvSpPr>
            <a:spLocks noChangeAspect="1" noChangeArrowheads="1"/>
          </p:cNvSpPr>
          <p:nvPr/>
        </p:nvSpPr>
        <p:spPr bwMode="auto">
          <a:xfrm flipV="1">
            <a:off x="5338175" y="5752832"/>
            <a:ext cx="192088" cy="19208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p:spPr>
        <p:txBody>
          <a:bodyPr rot="10800000" wrap="none" anchor="ctr"/>
          <a:lstStyle/>
          <a:p>
            <a:pPr algn="ctr" eaLnBrk="0" hangingPunct="0"/>
            <a:endParaRPr lang="en-US" sz="2400">
              <a:solidFill>
                <a:srgbClr val="000000"/>
              </a:solidFill>
              <a:latin typeface="Gulim" pitchFamily="34" charset="-127"/>
              <a:cs typeface="Times New Roman" pitchFamily="18" charset="0"/>
            </a:endParaRPr>
          </a:p>
        </p:txBody>
      </p:sp>
      <p:sp>
        <p:nvSpPr>
          <p:cNvPr id="166" name="Oval 207"/>
          <p:cNvSpPr>
            <a:spLocks noChangeAspect="1" noChangeArrowheads="1"/>
          </p:cNvSpPr>
          <p:nvPr/>
        </p:nvSpPr>
        <p:spPr bwMode="auto">
          <a:xfrm flipV="1">
            <a:off x="5353426" y="6263919"/>
            <a:ext cx="192088" cy="192088"/>
          </a:xfrm>
          <a:prstGeom prst="ellipse">
            <a:avLst/>
          </a:prstGeom>
          <a:solidFill>
            <a:schemeClr val="bg2"/>
          </a:solidFill>
          <a:ln w="9525">
            <a:solidFill>
              <a:schemeClr val="tx2"/>
            </a:solidFill>
            <a:round/>
            <a:headEnd/>
            <a:tailEnd/>
          </a:ln>
        </p:spPr>
        <p:txBody>
          <a:bodyPr rot="10800000" wrap="none" anchor="ctr"/>
          <a:lstStyle/>
          <a:p>
            <a:pPr algn="ctr" eaLnBrk="0" hangingPunct="0">
              <a:defRPr/>
            </a:pPr>
            <a:endParaRPr lang="en-US" sz="2400">
              <a:solidFill>
                <a:srgbClr val="000000"/>
              </a:solidFill>
              <a:latin typeface="Gulim" pitchFamily="34" charset="-127"/>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50"/>
          <p:cNvGrpSpPr/>
          <p:nvPr/>
        </p:nvGrpSpPr>
        <p:grpSpPr>
          <a:xfrm>
            <a:off x="471898" y="1526741"/>
            <a:ext cx="8549163" cy="1148617"/>
            <a:chOff x="353569" y="1598016"/>
            <a:chExt cx="8549163" cy="1148617"/>
          </a:xfrm>
        </p:grpSpPr>
        <p:sp>
          <p:nvSpPr>
            <p:cNvPr id="85" name="Rectangle 84"/>
            <p:cNvSpPr/>
            <p:nvPr/>
          </p:nvSpPr>
          <p:spPr bwMode="auto">
            <a:xfrm>
              <a:off x="353569" y="1598016"/>
              <a:ext cx="8549163" cy="1148617"/>
            </a:xfrm>
            <a:prstGeom prst="rect">
              <a:avLst/>
            </a:prstGeom>
            <a:gradFill flip="none" rotWithShape="1">
              <a:gsLst>
                <a:gs pos="0">
                  <a:schemeClr val="tx2"/>
                </a:gs>
                <a:gs pos="23000">
                  <a:schemeClr val="tx2">
                    <a:lumMod val="20000"/>
                    <a:lumOff val="80000"/>
                  </a:schemeClr>
                </a:gs>
                <a:gs pos="100000">
                  <a:schemeClr val="bg1"/>
                </a:gs>
              </a:gsLst>
              <a:lin ang="0" scaled="1"/>
              <a:tileRect/>
            </a:gradFill>
            <a:ln w="19050" algn="ctr">
              <a:noFill/>
              <a:miter lim="800000"/>
              <a:headEnd/>
              <a:tailEnd/>
            </a:ln>
          </p:spPr>
          <p:txBody>
            <a:bodyPr wrap="none" rtlCol="0" anchor="ctr"/>
            <a:lstStyle/>
            <a:p>
              <a:pPr algn="ctr" defTabSz="914400"/>
              <a:endParaRPr lang="en-US" dirty="0">
                <a:solidFill>
                  <a:prstClr val="black"/>
                </a:solidFill>
              </a:endParaRPr>
            </a:p>
          </p:txBody>
        </p:sp>
        <p:sp>
          <p:nvSpPr>
            <p:cNvPr id="86" name="Pentagon 85"/>
            <p:cNvSpPr/>
            <p:nvPr/>
          </p:nvSpPr>
          <p:spPr bwMode="auto">
            <a:xfrm>
              <a:off x="353569" y="1598016"/>
              <a:ext cx="770382" cy="1148617"/>
            </a:xfrm>
            <a:prstGeom prst="homePlate">
              <a:avLst/>
            </a:prstGeom>
            <a:gradFill>
              <a:gsLst>
                <a:gs pos="0">
                  <a:schemeClr val="bg2">
                    <a:lumMod val="60000"/>
                    <a:lumOff val="40000"/>
                  </a:schemeClr>
                </a:gs>
                <a:gs pos="23000">
                  <a:schemeClr val="bg2"/>
                </a:gs>
                <a:gs pos="100000">
                  <a:schemeClr val="bg2">
                    <a:lumMod val="50000"/>
                  </a:schemeClr>
                </a:gs>
              </a:gsLst>
              <a:lin ang="5400000" scaled="0"/>
            </a:gradFill>
            <a:ln w="19050" algn="ctr">
              <a:solidFill>
                <a:schemeClr val="tx1"/>
              </a:solidFill>
              <a:miter lim="800000"/>
              <a:headEnd/>
              <a:tailEnd/>
            </a:ln>
            <a:effectLst>
              <a:innerShdw blurRad="114300">
                <a:prstClr val="black"/>
              </a:innerShdw>
            </a:effectLst>
          </p:spPr>
          <p:txBody>
            <a:bodyPr vert="vert270" wrap="square" rtlCol="0" anchor="t" anchorCtr="1"/>
            <a:lstStyle/>
            <a:p>
              <a:pPr defTabSz="914400">
                <a:lnSpc>
                  <a:spcPct val="85000"/>
                </a:lnSpc>
              </a:pPr>
              <a:r>
                <a:rPr lang="en-US" sz="1400" dirty="0" smtClean="0">
                  <a:solidFill>
                    <a:prstClr val="white"/>
                  </a:solidFill>
                  <a:effectLst>
                    <a:outerShdw blurRad="63500" dist="38100" dir="5400000" algn="t" rotWithShape="0">
                      <a:prstClr val="black">
                        <a:alpha val="80000"/>
                      </a:prstClr>
                    </a:outerShdw>
                  </a:effectLst>
                  <a:latin typeface="Franklin Gothic Demi"/>
                </a:rPr>
                <a:t>Core</a:t>
              </a:r>
            </a:p>
          </p:txBody>
        </p:sp>
      </p:grpSp>
      <p:grpSp>
        <p:nvGrpSpPr>
          <p:cNvPr id="5" name="Group 548"/>
          <p:cNvGrpSpPr/>
          <p:nvPr/>
        </p:nvGrpSpPr>
        <p:grpSpPr>
          <a:xfrm>
            <a:off x="482535" y="3461537"/>
            <a:ext cx="8549163" cy="1148617"/>
            <a:chOff x="353569" y="4126072"/>
            <a:chExt cx="8549163" cy="1148617"/>
          </a:xfrm>
        </p:grpSpPr>
        <p:sp>
          <p:nvSpPr>
            <p:cNvPr id="88" name="Rectangle 87"/>
            <p:cNvSpPr/>
            <p:nvPr/>
          </p:nvSpPr>
          <p:spPr bwMode="auto">
            <a:xfrm>
              <a:off x="353569" y="4126072"/>
              <a:ext cx="8549163" cy="1148617"/>
            </a:xfrm>
            <a:prstGeom prst="rect">
              <a:avLst/>
            </a:prstGeom>
            <a:gradFill flip="none" rotWithShape="1">
              <a:gsLst>
                <a:gs pos="0">
                  <a:schemeClr val="tx2"/>
                </a:gs>
                <a:gs pos="23000">
                  <a:schemeClr val="tx2">
                    <a:lumMod val="20000"/>
                    <a:lumOff val="80000"/>
                  </a:schemeClr>
                </a:gs>
                <a:gs pos="100000">
                  <a:schemeClr val="bg1"/>
                </a:gs>
              </a:gsLst>
              <a:lin ang="0" scaled="1"/>
              <a:tileRect/>
            </a:gradFill>
            <a:ln w="19050" algn="ctr">
              <a:noFill/>
              <a:miter lim="800000"/>
              <a:headEnd/>
              <a:tailEnd/>
            </a:ln>
          </p:spPr>
          <p:txBody>
            <a:bodyPr wrap="none" rtlCol="0" anchor="ctr"/>
            <a:lstStyle/>
            <a:p>
              <a:pPr algn="ctr" defTabSz="914400"/>
              <a:endParaRPr lang="en-US" dirty="0">
                <a:solidFill>
                  <a:prstClr val="black"/>
                </a:solidFill>
              </a:endParaRPr>
            </a:p>
          </p:txBody>
        </p:sp>
        <p:sp>
          <p:nvSpPr>
            <p:cNvPr id="89" name="Pentagon 88"/>
            <p:cNvSpPr/>
            <p:nvPr/>
          </p:nvSpPr>
          <p:spPr bwMode="auto">
            <a:xfrm>
              <a:off x="353569" y="4126072"/>
              <a:ext cx="770382" cy="1148617"/>
            </a:xfrm>
            <a:prstGeom prst="homePlate">
              <a:avLst/>
            </a:prstGeom>
            <a:gradFill>
              <a:gsLst>
                <a:gs pos="0">
                  <a:schemeClr val="bg2">
                    <a:lumMod val="60000"/>
                    <a:lumOff val="40000"/>
                  </a:schemeClr>
                </a:gs>
                <a:gs pos="23000">
                  <a:schemeClr val="bg2"/>
                </a:gs>
                <a:gs pos="100000">
                  <a:schemeClr val="bg2">
                    <a:lumMod val="50000"/>
                  </a:schemeClr>
                </a:gs>
              </a:gsLst>
              <a:lin ang="5400000" scaled="0"/>
            </a:gradFill>
            <a:ln w="19050" algn="ctr">
              <a:solidFill>
                <a:schemeClr val="tx1"/>
              </a:solidFill>
              <a:miter lim="800000"/>
              <a:headEnd/>
              <a:tailEnd/>
            </a:ln>
            <a:effectLst>
              <a:innerShdw blurRad="114300">
                <a:prstClr val="black"/>
              </a:innerShdw>
            </a:effectLst>
          </p:spPr>
          <p:txBody>
            <a:bodyPr vert="vert270" wrap="square" rtlCol="0" anchor="t" anchorCtr="1"/>
            <a:lstStyle/>
            <a:p>
              <a:pPr defTabSz="914400">
                <a:lnSpc>
                  <a:spcPct val="85000"/>
                </a:lnSpc>
              </a:pPr>
              <a:r>
                <a:rPr lang="en-US" sz="1400" dirty="0" smtClean="0">
                  <a:solidFill>
                    <a:prstClr val="white"/>
                  </a:solidFill>
                  <a:effectLst>
                    <a:outerShdw blurRad="63500" dist="38100" dir="5400000" algn="t" rotWithShape="0">
                      <a:prstClr val="black">
                        <a:alpha val="80000"/>
                      </a:prstClr>
                    </a:outerShdw>
                  </a:effectLst>
                  <a:latin typeface="Franklin Gothic Demi"/>
                </a:rPr>
                <a:t>Access</a:t>
              </a:r>
            </a:p>
          </p:txBody>
        </p:sp>
      </p:grpSp>
      <p:grpSp>
        <p:nvGrpSpPr>
          <p:cNvPr id="6" name="Group 46"/>
          <p:cNvGrpSpPr/>
          <p:nvPr/>
        </p:nvGrpSpPr>
        <p:grpSpPr>
          <a:xfrm>
            <a:off x="7536842" y="3973928"/>
            <a:ext cx="640080" cy="640080"/>
            <a:chOff x="1859162" y="469873"/>
            <a:chExt cx="1002790" cy="838588"/>
          </a:xfrm>
          <a:scene3d>
            <a:camera prst="orthographicFront"/>
            <a:lightRig rig="flat" dir="t"/>
          </a:scene3d>
        </p:grpSpPr>
        <p:sp>
          <p:nvSpPr>
            <p:cNvPr id="48" name="Oval 47"/>
            <p:cNvSpPr/>
            <p:nvPr/>
          </p:nvSpPr>
          <p:spPr>
            <a:xfrm>
              <a:off x="1859162" y="469873"/>
              <a:ext cx="1002790" cy="838588"/>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49" name="Oval 4"/>
            <p:cNvSpPr/>
            <p:nvPr/>
          </p:nvSpPr>
          <p:spPr>
            <a:xfrm>
              <a:off x="2006017" y="592681"/>
              <a:ext cx="709080" cy="59297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algn="ctr" defTabSz="444500">
                <a:lnSpc>
                  <a:spcPct val="90000"/>
                </a:lnSpc>
                <a:spcBef>
                  <a:spcPct val="0"/>
                </a:spcBef>
                <a:spcAft>
                  <a:spcPct val="35000"/>
                </a:spcAft>
              </a:pPr>
              <a:r>
                <a:rPr lang="en-US" sz="1000" dirty="0" smtClean="0">
                  <a:solidFill>
                    <a:prstClr val="white"/>
                  </a:solidFill>
                </a:rPr>
                <a:t>FCX**</a:t>
              </a:r>
            </a:p>
            <a:p>
              <a:pPr algn="ctr" defTabSz="444500">
                <a:lnSpc>
                  <a:spcPct val="90000"/>
                </a:lnSpc>
                <a:spcBef>
                  <a:spcPct val="0"/>
                </a:spcBef>
                <a:spcAft>
                  <a:spcPct val="35000"/>
                </a:spcAft>
              </a:pPr>
              <a:r>
                <a:rPr lang="en-US" sz="800" dirty="0" smtClean="0">
                  <a:solidFill>
                    <a:prstClr val="white"/>
                  </a:solidFill>
                </a:rPr>
                <a:t>48 1 </a:t>
              </a:r>
              <a:r>
                <a:rPr lang="en-US" sz="800" dirty="0" err="1" smtClean="0">
                  <a:solidFill>
                    <a:prstClr val="white"/>
                  </a:solidFill>
                </a:rPr>
                <a:t>GbE</a:t>
              </a:r>
              <a:endParaRPr lang="en-US" sz="800" dirty="0">
                <a:solidFill>
                  <a:prstClr val="white"/>
                </a:solidFill>
              </a:endParaRPr>
            </a:p>
          </p:txBody>
        </p:sp>
      </p:grpSp>
      <p:grpSp>
        <p:nvGrpSpPr>
          <p:cNvPr id="7" name="Group 49"/>
          <p:cNvGrpSpPr/>
          <p:nvPr/>
        </p:nvGrpSpPr>
        <p:grpSpPr>
          <a:xfrm>
            <a:off x="7612132" y="3462466"/>
            <a:ext cx="640080" cy="640080"/>
            <a:chOff x="1221" y="264372"/>
            <a:chExt cx="1290500" cy="1012143"/>
          </a:xfrm>
          <a:scene3d>
            <a:camera prst="orthographicFront"/>
            <a:lightRig rig="flat" dir="t"/>
          </a:scene3d>
        </p:grpSpPr>
        <p:sp>
          <p:nvSpPr>
            <p:cNvPr id="51" name="Oval 50"/>
            <p:cNvSpPr/>
            <p:nvPr/>
          </p:nvSpPr>
          <p:spPr>
            <a:xfrm>
              <a:off x="1221" y="264372"/>
              <a:ext cx="1264986" cy="1012143"/>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2" name="Oval 4"/>
            <p:cNvSpPr/>
            <p:nvPr/>
          </p:nvSpPr>
          <p:spPr>
            <a:xfrm>
              <a:off x="23733" y="412596"/>
              <a:ext cx="1267988" cy="7156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algn="ctr" defTabSz="444500">
                <a:lnSpc>
                  <a:spcPct val="90000"/>
                </a:lnSpc>
                <a:spcBef>
                  <a:spcPct val="0"/>
                </a:spcBef>
                <a:spcAft>
                  <a:spcPct val="35000"/>
                </a:spcAft>
              </a:pPr>
              <a:r>
                <a:rPr lang="en-US" sz="1000" dirty="0" smtClean="0">
                  <a:solidFill>
                    <a:prstClr val="white"/>
                  </a:solidFill>
                </a:rPr>
                <a:t>TurboIron*</a:t>
              </a:r>
            </a:p>
            <a:p>
              <a:pPr algn="ctr" defTabSz="444500">
                <a:lnSpc>
                  <a:spcPct val="90000"/>
                </a:lnSpc>
                <a:spcBef>
                  <a:spcPct val="0"/>
                </a:spcBef>
                <a:spcAft>
                  <a:spcPct val="35000"/>
                </a:spcAft>
              </a:pPr>
              <a:r>
                <a:rPr lang="en-US" sz="800" dirty="0" smtClean="0">
                  <a:solidFill>
                    <a:prstClr val="white"/>
                  </a:solidFill>
                </a:rPr>
                <a:t>24 10 </a:t>
              </a:r>
              <a:r>
                <a:rPr lang="en-US" sz="800" dirty="0" err="1" smtClean="0">
                  <a:solidFill>
                    <a:prstClr val="white"/>
                  </a:solidFill>
                </a:rPr>
                <a:t>GbE</a:t>
              </a:r>
              <a:endParaRPr lang="en-US" sz="800" dirty="0">
                <a:solidFill>
                  <a:prstClr val="white"/>
                </a:solidFill>
              </a:endParaRPr>
            </a:p>
          </p:txBody>
        </p:sp>
      </p:grpSp>
      <p:sp>
        <p:nvSpPr>
          <p:cNvPr id="2" name="Title 1"/>
          <p:cNvSpPr>
            <a:spLocks noGrp="1"/>
          </p:cNvSpPr>
          <p:nvPr>
            <p:ph type="title"/>
          </p:nvPr>
        </p:nvSpPr>
        <p:spPr>
          <a:xfrm>
            <a:off x="350838" y="186446"/>
            <a:ext cx="8080375" cy="1032077"/>
          </a:xfrm>
        </p:spPr>
        <p:txBody>
          <a:bodyPr/>
          <a:lstStyle/>
          <a:p>
            <a:r>
              <a:rPr lang="en-US" dirty="0" smtClean="0"/>
              <a:t>Data Centre Access Solutions</a:t>
            </a:r>
            <a:br>
              <a:rPr lang="en-US" dirty="0" smtClean="0"/>
            </a:br>
            <a:endParaRPr lang="en-US" dirty="0"/>
          </a:p>
        </p:txBody>
      </p:sp>
      <p:sp>
        <p:nvSpPr>
          <p:cNvPr id="4" name="Text Placeholder 3"/>
          <p:cNvSpPr>
            <a:spLocks noGrp="1"/>
          </p:cNvSpPr>
          <p:nvPr>
            <p:ph type="body" idx="10"/>
          </p:nvPr>
        </p:nvSpPr>
        <p:spPr>
          <a:xfrm>
            <a:off x="353568" y="667187"/>
            <a:ext cx="8077645" cy="413959"/>
          </a:xfrm>
        </p:spPr>
        <p:txBody>
          <a:bodyPr/>
          <a:lstStyle/>
          <a:p>
            <a:r>
              <a:rPr lang="en-US" dirty="0" smtClean="0"/>
              <a:t>3 Architectural Solutions for each stage</a:t>
            </a:r>
            <a:endParaRPr lang="en-US" dirty="0"/>
          </a:p>
        </p:txBody>
      </p:sp>
      <p:sp>
        <p:nvSpPr>
          <p:cNvPr id="57" name="Slide Number Placeholder 56"/>
          <p:cNvSpPr>
            <a:spLocks noGrp="1"/>
          </p:cNvSpPr>
          <p:nvPr>
            <p:ph type="sldNum" sz="quarter" idx="4"/>
          </p:nvPr>
        </p:nvSpPr>
        <p:spPr>
          <a:prstGeom prst="rect">
            <a:avLst/>
          </a:prstGeom>
        </p:spPr>
        <p:txBody>
          <a:bodyPr/>
          <a:lstStyle/>
          <a:p>
            <a:fld id="{A2D22DFE-6CB8-4AD3-A910-19BBBADDDEF4}" type="slidenum">
              <a:rPr lang="en-US" smtClean="0">
                <a:solidFill>
                  <a:srgbClr val="8C8C8C"/>
                </a:solidFill>
              </a:rPr>
              <a:pPr/>
              <a:t>7</a:t>
            </a:fld>
            <a:endParaRPr lang="en-US">
              <a:solidFill>
                <a:srgbClr val="8C8C8C"/>
              </a:solidFill>
            </a:endParaRPr>
          </a:p>
        </p:txBody>
      </p:sp>
      <p:graphicFrame>
        <p:nvGraphicFramePr>
          <p:cNvPr id="9" name="Diagram 8"/>
          <p:cNvGraphicFramePr/>
          <p:nvPr/>
        </p:nvGraphicFramePr>
        <p:xfrm>
          <a:off x="639312" y="5757076"/>
          <a:ext cx="8266745" cy="4027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Oval 14"/>
          <p:cNvSpPr/>
          <p:nvPr/>
        </p:nvSpPr>
        <p:spPr bwMode="auto">
          <a:xfrm>
            <a:off x="6685406" y="3447188"/>
            <a:ext cx="1033272" cy="1033272"/>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defTabSz="914400"/>
            <a:r>
              <a:rPr lang="en-US" sz="1500" dirty="0" smtClean="0">
                <a:solidFill>
                  <a:prstClr val="white"/>
                </a:solidFill>
              </a:rPr>
              <a:t>VDX</a:t>
            </a:r>
          </a:p>
          <a:p>
            <a:pPr algn="ctr" defTabSz="914400"/>
            <a:r>
              <a:rPr lang="en-US" sz="1100" dirty="0" smtClean="0">
                <a:solidFill>
                  <a:prstClr val="white"/>
                </a:solidFill>
              </a:rPr>
              <a:t>24/60 10GbE</a:t>
            </a:r>
            <a:endParaRPr lang="en-US" sz="1100" dirty="0">
              <a:solidFill>
                <a:prstClr val="white"/>
              </a:solidFill>
            </a:endParaRPr>
          </a:p>
        </p:txBody>
      </p:sp>
      <p:sp>
        <p:nvSpPr>
          <p:cNvPr id="28" name="TextBox 27"/>
          <p:cNvSpPr txBox="1"/>
          <p:nvPr/>
        </p:nvSpPr>
        <p:spPr bwMode="auto">
          <a:xfrm>
            <a:off x="1259202" y="4867352"/>
            <a:ext cx="1670563" cy="923330"/>
          </a:xfrm>
          <a:prstGeom prst="rect">
            <a:avLst/>
          </a:prstGeom>
          <a:noFill/>
          <a:ln w="19050" algn="ctr">
            <a:noFill/>
            <a:miter lim="800000"/>
            <a:headEnd/>
            <a:tailEnd/>
          </a:ln>
        </p:spPr>
        <p:txBody>
          <a:bodyPr wrap="square" lIns="0" tIns="0" rIns="0" bIns="0" rtlCol="0">
            <a:spAutoFit/>
          </a:bodyPr>
          <a:lstStyle/>
          <a:p>
            <a:pPr algn="ctr" defTabSz="914400"/>
            <a:r>
              <a:rPr lang="en-US" sz="1500" b="1" dirty="0" smtClean="0">
                <a:solidFill>
                  <a:prstClr val="black"/>
                </a:solidFill>
              </a:rPr>
              <a:t>1. Architecting </a:t>
            </a:r>
            <a:r>
              <a:rPr lang="en-US" sz="1500" b="1" dirty="0" smtClean="0">
                <a:solidFill>
                  <a:srgbClr val="FF0000"/>
                </a:solidFill>
              </a:rPr>
              <a:t>Consolidated DC </a:t>
            </a:r>
            <a:r>
              <a:rPr lang="en-US" sz="1500" b="1" dirty="0" smtClean="0">
                <a:solidFill>
                  <a:srgbClr val="000000"/>
                </a:solidFill>
              </a:rPr>
              <a:t>with </a:t>
            </a:r>
            <a:r>
              <a:rPr lang="en-US" sz="1500" b="1" dirty="0" smtClean="0"/>
              <a:t>Dense 1 </a:t>
            </a:r>
            <a:r>
              <a:rPr lang="en-US" sz="1500" b="1" dirty="0" err="1" smtClean="0"/>
              <a:t>GbE</a:t>
            </a:r>
            <a:r>
              <a:rPr lang="en-US" sz="1500" b="1" dirty="0" smtClean="0"/>
              <a:t> </a:t>
            </a:r>
            <a:r>
              <a:rPr lang="en-US" sz="1500" b="1" dirty="0" smtClean="0">
                <a:solidFill>
                  <a:prstClr val="black"/>
                </a:solidFill>
              </a:rPr>
              <a:t>Server Access  </a:t>
            </a:r>
          </a:p>
        </p:txBody>
      </p:sp>
      <p:sp>
        <p:nvSpPr>
          <p:cNvPr id="29" name="TextBox 28"/>
          <p:cNvSpPr txBox="1"/>
          <p:nvPr/>
        </p:nvSpPr>
        <p:spPr bwMode="auto">
          <a:xfrm>
            <a:off x="3850567" y="4833749"/>
            <a:ext cx="1563119" cy="923330"/>
          </a:xfrm>
          <a:prstGeom prst="rect">
            <a:avLst/>
          </a:prstGeom>
          <a:noFill/>
          <a:ln w="19050" algn="ctr">
            <a:noFill/>
            <a:miter lim="800000"/>
            <a:headEnd/>
            <a:tailEnd/>
          </a:ln>
        </p:spPr>
        <p:txBody>
          <a:bodyPr wrap="square" lIns="0" tIns="0" rIns="0" bIns="0" rtlCol="0">
            <a:spAutoFit/>
          </a:bodyPr>
          <a:lstStyle/>
          <a:p>
            <a:pPr algn="ctr" defTabSz="914400"/>
            <a:r>
              <a:rPr lang="en-US" sz="1500" b="1" dirty="0" smtClean="0">
                <a:solidFill>
                  <a:prstClr val="black"/>
                </a:solidFill>
              </a:rPr>
              <a:t>2. Architecting </a:t>
            </a:r>
            <a:r>
              <a:rPr lang="en-US" sz="1500" b="1" dirty="0" smtClean="0">
                <a:solidFill>
                  <a:srgbClr val="FF0000"/>
                </a:solidFill>
              </a:rPr>
              <a:t>Virtualized DC </a:t>
            </a:r>
            <a:r>
              <a:rPr lang="en-US" sz="1500" b="1" dirty="0" smtClean="0">
                <a:solidFill>
                  <a:prstClr val="black"/>
                </a:solidFill>
              </a:rPr>
              <a:t>with </a:t>
            </a:r>
            <a:r>
              <a:rPr lang="en-US" sz="1500" b="1" dirty="0" smtClean="0"/>
              <a:t>Dense 10 GbE   </a:t>
            </a:r>
            <a:r>
              <a:rPr lang="en-US" sz="1500" b="1" dirty="0" smtClean="0">
                <a:solidFill>
                  <a:prstClr val="black"/>
                </a:solidFill>
              </a:rPr>
              <a:t>Server Access</a:t>
            </a:r>
          </a:p>
        </p:txBody>
      </p:sp>
      <p:sp>
        <p:nvSpPr>
          <p:cNvPr id="30" name="TextBox 29"/>
          <p:cNvSpPr txBox="1"/>
          <p:nvPr/>
        </p:nvSpPr>
        <p:spPr bwMode="auto">
          <a:xfrm>
            <a:off x="6719637" y="4817546"/>
            <a:ext cx="1711575" cy="923330"/>
          </a:xfrm>
          <a:prstGeom prst="rect">
            <a:avLst/>
          </a:prstGeom>
          <a:noFill/>
          <a:ln w="19050" algn="ctr">
            <a:noFill/>
            <a:miter lim="800000"/>
            <a:headEnd/>
            <a:tailEnd/>
          </a:ln>
        </p:spPr>
        <p:txBody>
          <a:bodyPr wrap="square" lIns="0" tIns="0" rIns="0" bIns="0" rtlCol="0">
            <a:spAutoFit/>
          </a:bodyPr>
          <a:lstStyle/>
          <a:p>
            <a:pPr algn="ctr" defTabSz="914400"/>
            <a:r>
              <a:rPr lang="en-US" sz="1500" b="1" dirty="0" smtClean="0">
                <a:solidFill>
                  <a:prstClr val="black"/>
                </a:solidFill>
              </a:rPr>
              <a:t>3. Architecting </a:t>
            </a:r>
            <a:r>
              <a:rPr lang="en-US" sz="1500" b="1" dirty="0" smtClean="0">
                <a:solidFill>
                  <a:srgbClr val="FF0000"/>
                </a:solidFill>
              </a:rPr>
              <a:t>Virtualized/Cloud DC </a:t>
            </a:r>
            <a:r>
              <a:rPr lang="en-US" sz="1500" b="1" dirty="0" smtClean="0">
                <a:solidFill>
                  <a:prstClr val="black"/>
                </a:solidFill>
              </a:rPr>
              <a:t>with </a:t>
            </a:r>
            <a:r>
              <a:rPr lang="en-US" sz="1500" b="1" dirty="0" smtClean="0"/>
              <a:t>1/10 </a:t>
            </a:r>
            <a:r>
              <a:rPr lang="en-US" sz="1500" b="1" dirty="0" err="1" smtClean="0"/>
              <a:t>GbE</a:t>
            </a:r>
            <a:r>
              <a:rPr lang="en-US" sz="1500" b="1" dirty="0" smtClean="0"/>
              <a:t>  </a:t>
            </a:r>
            <a:r>
              <a:rPr lang="en-US" sz="1500" b="1" dirty="0" smtClean="0">
                <a:solidFill>
                  <a:prstClr val="black"/>
                </a:solidFill>
              </a:rPr>
              <a:t>Server Access</a:t>
            </a:r>
          </a:p>
        </p:txBody>
      </p:sp>
      <p:grpSp>
        <p:nvGrpSpPr>
          <p:cNvPr id="8" name="Group 24"/>
          <p:cNvGrpSpPr/>
          <p:nvPr/>
        </p:nvGrpSpPr>
        <p:grpSpPr>
          <a:xfrm>
            <a:off x="1897725" y="3452143"/>
            <a:ext cx="1032040" cy="1032040"/>
            <a:chOff x="344424" y="835801"/>
            <a:chExt cx="1032040" cy="1032040"/>
          </a:xfrm>
          <a:scene3d>
            <a:camera prst="orthographicFront"/>
            <a:lightRig rig="flat" dir="t"/>
          </a:scene3d>
        </p:grpSpPr>
        <p:sp>
          <p:nvSpPr>
            <p:cNvPr id="31" name="Oval 30"/>
            <p:cNvSpPr/>
            <p:nvPr/>
          </p:nvSpPr>
          <p:spPr>
            <a:xfrm>
              <a:off x="344424" y="835801"/>
              <a:ext cx="1032040" cy="1032040"/>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32" name="Oval 4"/>
            <p:cNvSpPr/>
            <p:nvPr/>
          </p:nvSpPr>
          <p:spPr>
            <a:xfrm>
              <a:off x="495563" y="986940"/>
              <a:ext cx="729762" cy="72976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algn="ctr" defTabSz="666750">
                <a:lnSpc>
                  <a:spcPct val="90000"/>
                </a:lnSpc>
                <a:spcBef>
                  <a:spcPct val="0"/>
                </a:spcBef>
                <a:spcAft>
                  <a:spcPct val="35000"/>
                </a:spcAft>
              </a:pPr>
              <a:r>
                <a:rPr lang="en-US" sz="1500" dirty="0" smtClean="0">
                  <a:solidFill>
                    <a:prstClr val="white"/>
                  </a:solidFill>
                </a:rPr>
                <a:t>MLX</a:t>
              </a:r>
            </a:p>
            <a:p>
              <a:pPr algn="ctr" defTabSz="666750">
                <a:lnSpc>
                  <a:spcPct val="90000"/>
                </a:lnSpc>
                <a:spcBef>
                  <a:spcPct val="0"/>
                </a:spcBef>
                <a:spcAft>
                  <a:spcPct val="35000"/>
                </a:spcAft>
              </a:pPr>
              <a:r>
                <a:rPr lang="en-US" sz="1050" dirty="0" smtClean="0">
                  <a:solidFill>
                    <a:prstClr val="white"/>
                  </a:solidFill>
                </a:rPr>
                <a:t>1,536 </a:t>
              </a:r>
              <a:br>
                <a:rPr lang="en-US" sz="1050" dirty="0" smtClean="0">
                  <a:solidFill>
                    <a:prstClr val="white"/>
                  </a:solidFill>
                </a:rPr>
              </a:br>
              <a:r>
                <a:rPr lang="en-US" sz="1050" dirty="0" smtClean="0">
                  <a:solidFill>
                    <a:prstClr val="white"/>
                  </a:solidFill>
                </a:rPr>
                <a:t>1 </a:t>
              </a:r>
              <a:r>
                <a:rPr lang="en-US" sz="1050" dirty="0" err="1" smtClean="0">
                  <a:solidFill>
                    <a:prstClr val="white"/>
                  </a:solidFill>
                </a:rPr>
                <a:t>GbE</a:t>
              </a:r>
              <a:endParaRPr lang="en-US" sz="1050" dirty="0">
                <a:solidFill>
                  <a:prstClr val="white"/>
                </a:solidFill>
              </a:endParaRPr>
            </a:p>
          </p:txBody>
        </p:sp>
      </p:grpSp>
      <p:grpSp>
        <p:nvGrpSpPr>
          <p:cNvPr id="10" name="Group 53"/>
          <p:cNvGrpSpPr/>
          <p:nvPr/>
        </p:nvGrpSpPr>
        <p:grpSpPr>
          <a:xfrm>
            <a:off x="4418485" y="3497421"/>
            <a:ext cx="1032040" cy="1032040"/>
            <a:chOff x="344424" y="835801"/>
            <a:chExt cx="1032040" cy="1032040"/>
          </a:xfrm>
          <a:scene3d>
            <a:camera prst="orthographicFront"/>
            <a:lightRig rig="flat" dir="t"/>
          </a:scene3d>
        </p:grpSpPr>
        <p:sp>
          <p:nvSpPr>
            <p:cNvPr id="55" name="Oval 54"/>
            <p:cNvSpPr/>
            <p:nvPr/>
          </p:nvSpPr>
          <p:spPr>
            <a:xfrm>
              <a:off x="344424" y="835801"/>
              <a:ext cx="1032040" cy="1032040"/>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56" name="Oval 4"/>
            <p:cNvSpPr/>
            <p:nvPr/>
          </p:nvSpPr>
          <p:spPr>
            <a:xfrm>
              <a:off x="495563" y="986940"/>
              <a:ext cx="729762" cy="72976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algn="ctr" defTabSz="666750">
                <a:lnSpc>
                  <a:spcPct val="90000"/>
                </a:lnSpc>
                <a:spcBef>
                  <a:spcPct val="0"/>
                </a:spcBef>
                <a:spcAft>
                  <a:spcPct val="35000"/>
                </a:spcAft>
              </a:pPr>
              <a:r>
                <a:rPr lang="en-US" sz="1500" dirty="0" smtClean="0">
                  <a:solidFill>
                    <a:prstClr val="white"/>
                  </a:solidFill>
                </a:rPr>
                <a:t>MLX</a:t>
              </a:r>
            </a:p>
            <a:p>
              <a:pPr algn="ctr" defTabSz="666750">
                <a:lnSpc>
                  <a:spcPct val="90000"/>
                </a:lnSpc>
                <a:spcBef>
                  <a:spcPct val="0"/>
                </a:spcBef>
                <a:spcAft>
                  <a:spcPct val="35000"/>
                </a:spcAft>
              </a:pPr>
              <a:r>
                <a:rPr lang="en-US" sz="1100" dirty="0" smtClean="0">
                  <a:solidFill>
                    <a:prstClr val="white"/>
                  </a:solidFill>
                </a:rPr>
                <a:t>256 </a:t>
              </a:r>
              <a:br>
                <a:rPr lang="en-US" sz="1100" dirty="0" smtClean="0">
                  <a:solidFill>
                    <a:prstClr val="white"/>
                  </a:solidFill>
                </a:rPr>
              </a:br>
              <a:r>
                <a:rPr lang="en-US" sz="1100" dirty="0" smtClean="0">
                  <a:solidFill>
                    <a:prstClr val="white"/>
                  </a:solidFill>
                </a:rPr>
                <a:t>10 </a:t>
              </a:r>
              <a:r>
                <a:rPr lang="en-US" sz="1100" dirty="0" err="1" smtClean="0">
                  <a:solidFill>
                    <a:prstClr val="white"/>
                  </a:solidFill>
                </a:rPr>
                <a:t>GbE</a:t>
              </a:r>
              <a:endParaRPr lang="en-US" sz="1100" dirty="0">
                <a:solidFill>
                  <a:prstClr val="white"/>
                </a:solidFill>
              </a:endParaRPr>
            </a:p>
          </p:txBody>
        </p:sp>
      </p:grpSp>
      <p:grpSp>
        <p:nvGrpSpPr>
          <p:cNvPr id="11" name="Group 66"/>
          <p:cNvGrpSpPr/>
          <p:nvPr/>
        </p:nvGrpSpPr>
        <p:grpSpPr>
          <a:xfrm>
            <a:off x="4137424" y="1612194"/>
            <a:ext cx="1098701" cy="1102242"/>
            <a:chOff x="344424" y="835801"/>
            <a:chExt cx="1032040" cy="1032040"/>
          </a:xfrm>
          <a:scene3d>
            <a:camera prst="orthographicFront"/>
            <a:lightRig rig="flat" dir="t"/>
          </a:scene3d>
        </p:grpSpPr>
        <p:sp>
          <p:nvSpPr>
            <p:cNvPr id="68" name="Oval 67"/>
            <p:cNvSpPr/>
            <p:nvPr/>
          </p:nvSpPr>
          <p:spPr>
            <a:xfrm>
              <a:off x="344424" y="835801"/>
              <a:ext cx="1032040" cy="1032040"/>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69" name="Oval 4"/>
            <p:cNvSpPr/>
            <p:nvPr/>
          </p:nvSpPr>
          <p:spPr>
            <a:xfrm>
              <a:off x="495563" y="986940"/>
              <a:ext cx="729762" cy="72976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algn="ctr" defTabSz="666750">
                <a:lnSpc>
                  <a:spcPct val="90000"/>
                </a:lnSpc>
                <a:spcBef>
                  <a:spcPct val="0"/>
                </a:spcBef>
                <a:spcAft>
                  <a:spcPct val="35000"/>
                </a:spcAft>
              </a:pPr>
              <a:r>
                <a:rPr lang="en-US" sz="1500" dirty="0" smtClean="0">
                  <a:solidFill>
                    <a:prstClr val="white"/>
                  </a:solidFill>
                </a:rPr>
                <a:t>MLX</a:t>
              </a:r>
            </a:p>
          </p:txBody>
        </p:sp>
      </p:grpSp>
      <p:cxnSp>
        <p:nvCxnSpPr>
          <p:cNvPr id="23" name="Straight Connector 22"/>
          <p:cNvCxnSpPr/>
          <p:nvPr/>
        </p:nvCxnSpPr>
        <p:spPr>
          <a:xfrm rot="5400000">
            <a:off x="2543109" y="3978679"/>
            <a:ext cx="1719151" cy="23453"/>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24" name="Straight Connector 23"/>
          <p:cNvCxnSpPr/>
          <p:nvPr/>
        </p:nvCxnSpPr>
        <p:spPr>
          <a:xfrm rot="5400000">
            <a:off x="5488443" y="3996224"/>
            <a:ext cx="1688736" cy="472"/>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67" name="Straight Connector 66"/>
          <p:cNvCxnSpPr/>
          <p:nvPr/>
        </p:nvCxnSpPr>
        <p:spPr>
          <a:xfrm flipV="1">
            <a:off x="2098686" y="2163315"/>
            <a:ext cx="2038738" cy="1298113"/>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flipH="1" flipV="1">
            <a:off x="4196136" y="3178554"/>
            <a:ext cx="952930" cy="1588"/>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15" idx="0"/>
          </p:cNvCxnSpPr>
          <p:nvPr/>
        </p:nvCxnSpPr>
        <p:spPr>
          <a:xfrm rot="10800000" flipH="1" flipV="1">
            <a:off x="5226818" y="2203036"/>
            <a:ext cx="1975224" cy="1244152"/>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93" name="Picture 19" descr="BigironRX-16_small"/>
          <p:cNvPicPr>
            <a:picLocks noChangeAspect="1" noChangeArrowheads="1"/>
          </p:cNvPicPr>
          <p:nvPr/>
        </p:nvPicPr>
        <p:blipFill>
          <a:blip r:embed="rId8" cstate="print"/>
          <a:srcRect/>
          <a:stretch>
            <a:fillRect/>
          </a:stretch>
        </p:blipFill>
        <p:spPr bwMode="gray">
          <a:xfrm>
            <a:off x="3015046" y="3904402"/>
            <a:ext cx="375912" cy="615914"/>
          </a:xfrm>
          <a:prstGeom prst="rect">
            <a:avLst/>
          </a:prstGeom>
          <a:noFill/>
          <a:ln w="9525">
            <a:noFill/>
            <a:miter lim="800000"/>
            <a:headEnd/>
            <a:tailEnd/>
          </a:ln>
        </p:spPr>
      </p:pic>
      <p:pic>
        <p:nvPicPr>
          <p:cNvPr id="94" name="Picture 19" descr="BigironRX-16_small"/>
          <p:cNvPicPr>
            <a:picLocks noChangeAspect="1" noChangeArrowheads="1"/>
          </p:cNvPicPr>
          <p:nvPr/>
        </p:nvPicPr>
        <p:blipFill>
          <a:blip r:embed="rId8" cstate="print"/>
          <a:srcRect/>
          <a:stretch>
            <a:fillRect/>
          </a:stretch>
        </p:blipFill>
        <p:spPr bwMode="gray">
          <a:xfrm>
            <a:off x="5759238" y="3973929"/>
            <a:ext cx="370064" cy="606332"/>
          </a:xfrm>
          <a:prstGeom prst="rect">
            <a:avLst/>
          </a:prstGeom>
          <a:noFill/>
          <a:ln w="9525">
            <a:noFill/>
            <a:miter lim="800000"/>
            <a:headEnd/>
            <a:tailEnd/>
          </a:ln>
        </p:spPr>
      </p:pic>
      <p:grpSp>
        <p:nvGrpSpPr>
          <p:cNvPr id="12" name="Group 101"/>
          <p:cNvGrpSpPr/>
          <p:nvPr/>
        </p:nvGrpSpPr>
        <p:grpSpPr>
          <a:xfrm>
            <a:off x="5226818" y="1688197"/>
            <a:ext cx="781443" cy="1029677"/>
            <a:chOff x="-1398625" y="1727584"/>
            <a:chExt cx="781443" cy="1029677"/>
          </a:xfrm>
        </p:grpSpPr>
        <p:pic>
          <p:nvPicPr>
            <p:cNvPr id="100" name="Picture 99" descr="MLXe-32.jpg"/>
            <p:cNvPicPr>
              <a:picLocks noChangeAspect="1"/>
            </p:cNvPicPr>
            <p:nvPr/>
          </p:nvPicPr>
          <p:blipFill>
            <a:blip r:embed="rId9">
              <a:clrChange>
                <a:clrFrom>
                  <a:srgbClr val="FFFFFF"/>
                </a:clrFrom>
                <a:clrTo>
                  <a:srgbClr val="FFFFFF">
                    <a:alpha val="0"/>
                  </a:srgbClr>
                </a:clrTo>
              </a:clrChange>
            </a:blip>
            <a:stretch>
              <a:fillRect/>
            </a:stretch>
          </p:blipFill>
          <p:spPr>
            <a:xfrm>
              <a:off x="-1398625" y="1727584"/>
              <a:ext cx="569285" cy="1029677"/>
            </a:xfrm>
            <a:prstGeom prst="rect">
              <a:avLst/>
            </a:prstGeom>
          </p:spPr>
        </p:pic>
        <p:grpSp>
          <p:nvGrpSpPr>
            <p:cNvPr id="13" name="Group 100"/>
            <p:cNvGrpSpPr/>
            <p:nvPr/>
          </p:nvGrpSpPr>
          <p:grpSpPr>
            <a:xfrm>
              <a:off x="-1191541" y="2274946"/>
              <a:ext cx="574359" cy="479791"/>
              <a:chOff x="1721780" y="2232418"/>
              <a:chExt cx="574359" cy="479791"/>
            </a:xfrm>
          </p:grpSpPr>
          <p:pic>
            <p:nvPicPr>
              <p:cNvPr id="97" name="Picture 19" descr="NetironMLX16000_small"/>
              <p:cNvPicPr>
                <a:picLocks noChangeAspect="1" noChangeArrowheads="1"/>
              </p:cNvPicPr>
              <p:nvPr/>
            </p:nvPicPr>
            <p:blipFill>
              <a:blip r:embed="rId10" cstate="print"/>
              <a:srcRect/>
              <a:stretch>
                <a:fillRect/>
              </a:stretch>
            </p:blipFill>
            <p:spPr bwMode="gray">
              <a:xfrm>
                <a:off x="1721780" y="2232418"/>
                <a:ext cx="346572" cy="446428"/>
              </a:xfrm>
              <a:prstGeom prst="rect">
                <a:avLst/>
              </a:prstGeom>
              <a:noFill/>
              <a:ln w="9525">
                <a:noFill/>
                <a:miter lim="800000"/>
                <a:headEnd/>
                <a:tailEnd/>
              </a:ln>
            </p:spPr>
          </p:pic>
          <p:pic>
            <p:nvPicPr>
              <p:cNvPr id="98" name="Picture 20" descr="NetironMLX-8_small"/>
              <p:cNvPicPr>
                <a:picLocks noChangeAspect="1" noChangeArrowheads="1"/>
              </p:cNvPicPr>
              <p:nvPr/>
            </p:nvPicPr>
            <p:blipFill>
              <a:blip r:embed="rId11" cstate="print"/>
              <a:srcRect/>
              <a:stretch>
                <a:fillRect/>
              </a:stretch>
            </p:blipFill>
            <p:spPr bwMode="gray">
              <a:xfrm>
                <a:off x="1814603" y="2387497"/>
                <a:ext cx="357249" cy="291821"/>
              </a:xfrm>
              <a:prstGeom prst="rect">
                <a:avLst/>
              </a:prstGeom>
              <a:noFill/>
              <a:ln w="9525">
                <a:noFill/>
                <a:miter lim="800000"/>
                <a:headEnd/>
                <a:tailEnd/>
              </a:ln>
            </p:spPr>
          </p:pic>
          <p:pic>
            <p:nvPicPr>
              <p:cNvPr id="99" name="Picture 21" descr="NetironMLX-4_small"/>
              <p:cNvPicPr>
                <a:picLocks noChangeAspect="1" noChangeArrowheads="1"/>
              </p:cNvPicPr>
              <p:nvPr/>
            </p:nvPicPr>
            <p:blipFill>
              <a:blip r:embed="rId12" cstate="print"/>
              <a:srcRect/>
              <a:stretch>
                <a:fillRect/>
              </a:stretch>
            </p:blipFill>
            <p:spPr bwMode="gray">
              <a:xfrm>
                <a:off x="1934373" y="2528613"/>
                <a:ext cx="361766" cy="183596"/>
              </a:xfrm>
              <a:prstGeom prst="rect">
                <a:avLst/>
              </a:prstGeom>
              <a:noFill/>
              <a:ln w="9525">
                <a:noFill/>
                <a:miter lim="800000"/>
                <a:headEnd/>
                <a:tailEnd/>
              </a:ln>
            </p:spPr>
          </p:pic>
        </p:grpSp>
      </p:grpSp>
      <p:pic>
        <p:nvPicPr>
          <p:cNvPr id="103" name="Picture 3" descr="C:\jim\photos\products\VDX\VDX_6720_angle_med.png"/>
          <p:cNvPicPr>
            <a:picLocks noChangeAspect="1" noChangeArrowheads="1"/>
          </p:cNvPicPr>
          <p:nvPr/>
        </p:nvPicPr>
        <p:blipFill>
          <a:blip r:embed="rId13"/>
          <a:srcRect/>
          <a:stretch>
            <a:fillRect/>
          </a:stretch>
        </p:blipFill>
        <p:spPr bwMode="auto">
          <a:xfrm>
            <a:off x="8165047" y="4414221"/>
            <a:ext cx="741010" cy="191229"/>
          </a:xfrm>
          <a:prstGeom prst="rect">
            <a:avLst/>
          </a:prstGeom>
          <a:noFill/>
        </p:spPr>
      </p:pic>
      <p:grpSp>
        <p:nvGrpSpPr>
          <p:cNvPr id="14" name="Group 35"/>
          <p:cNvGrpSpPr/>
          <p:nvPr/>
        </p:nvGrpSpPr>
        <p:grpSpPr>
          <a:xfrm>
            <a:off x="1259202" y="3433997"/>
            <a:ext cx="875579" cy="940810"/>
            <a:chOff x="1177629" y="1500959"/>
            <a:chExt cx="1032040" cy="1032040"/>
          </a:xfrm>
          <a:scene3d>
            <a:camera prst="orthographicFront"/>
            <a:lightRig rig="flat" dir="t"/>
          </a:scene3d>
        </p:grpSpPr>
        <p:sp>
          <p:nvSpPr>
            <p:cNvPr id="37" name="Oval 36"/>
            <p:cNvSpPr/>
            <p:nvPr/>
          </p:nvSpPr>
          <p:spPr>
            <a:xfrm>
              <a:off x="1177629" y="1500959"/>
              <a:ext cx="1032040" cy="1032040"/>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38" name="Oval 4"/>
            <p:cNvSpPr/>
            <p:nvPr/>
          </p:nvSpPr>
          <p:spPr>
            <a:xfrm>
              <a:off x="1328768" y="1652098"/>
              <a:ext cx="729762" cy="72976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algn="ctr" defTabSz="666750">
                <a:lnSpc>
                  <a:spcPct val="90000"/>
                </a:lnSpc>
                <a:spcBef>
                  <a:spcPct val="0"/>
                </a:spcBef>
                <a:spcAft>
                  <a:spcPct val="35000"/>
                </a:spcAft>
              </a:pPr>
              <a:r>
                <a:rPr lang="en-US" sz="1500" dirty="0" smtClean="0">
                  <a:solidFill>
                    <a:prstClr val="white"/>
                  </a:solidFill>
                </a:rPr>
                <a:t>RX</a:t>
              </a:r>
            </a:p>
            <a:p>
              <a:pPr algn="ctr" defTabSz="666750">
                <a:lnSpc>
                  <a:spcPct val="90000"/>
                </a:lnSpc>
                <a:spcBef>
                  <a:spcPct val="0"/>
                </a:spcBef>
                <a:spcAft>
                  <a:spcPct val="35000"/>
                </a:spcAft>
              </a:pPr>
              <a:r>
                <a:rPr lang="en-US" sz="1000" dirty="0" smtClean="0">
                  <a:solidFill>
                    <a:prstClr val="white"/>
                  </a:solidFill>
                </a:rPr>
                <a:t>768</a:t>
              </a:r>
            </a:p>
            <a:p>
              <a:pPr algn="ctr" defTabSz="666750">
                <a:lnSpc>
                  <a:spcPct val="90000"/>
                </a:lnSpc>
                <a:spcBef>
                  <a:spcPct val="0"/>
                </a:spcBef>
                <a:spcAft>
                  <a:spcPct val="35000"/>
                </a:spcAft>
              </a:pPr>
              <a:r>
                <a:rPr lang="en-US" sz="1000" dirty="0" smtClean="0">
                  <a:solidFill>
                    <a:prstClr val="white"/>
                  </a:solidFill>
                </a:rPr>
                <a:t>1 </a:t>
              </a:r>
              <a:r>
                <a:rPr lang="en-US" sz="1000" dirty="0" err="1" smtClean="0">
                  <a:solidFill>
                    <a:prstClr val="white"/>
                  </a:solidFill>
                </a:rPr>
                <a:t>GbE</a:t>
              </a:r>
              <a:endParaRPr lang="en-US" sz="1000" dirty="0">
                <a:solidFill>
                  <a:prstClr val="white"/>
                </a:solidFill>
              </a:endParaRPr>
            </a:p>
          </p:txBody>
        </p:sp>
      </p:grpSp>
      <p:grpSp>
        <p:nvGrpSpPr>
          <p:cNvPr id="16" name="Group 56"/>
          <p:cNvGrpSpPr/>
          <p:nvPr/>
        </p:nvGrpSpPr>
        <p:grpSpPr>
          <a:xfrm>
            <a:off x="3815085" y="3497188"/>
            <a:ext cx="957599" cy="917033"/>
            <a:chOff x="1177629" y="1500959"/>
            <a:chExt cx="1032040" cy="1032040"/>
          </a:xfrm>
          <a:scene3d>
            <a:camera prst="orthographicFront"/>
            <a:lightRig rig="flat" dir="t"/>
          </a:scene3d>
        </p:grpSpPr>
        <p:sp>
          <p:nvSpPr>
            <p:cNvPr id="58" name="Oval 57"/>
            <p:cNvSpPr/>
            <p:nvPr/>
          </p:nvSpPr>
          <p:spPr>
            <a:xfrm>
              <a:off x="1177629" y="1500959"/>
              <a:ext cx="1032040" cy="1032040"/>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59" name="Oval 4"/>
            <p:cNvSpPr/>
            <p:nvPr/>
          </p:nvSpPr>
          <p:spPr>
            <a:xfrm>
              <a:off x="1328768" y="1652098"/>
              <a:ext cx="729762" cy="72976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algn="ctr" defTabSz="666750">
                <a:lnSpc>
                  <a:spcPct val="90000"/>
                </a:lnSpc>
                <a:spcBef>
                  <a:spcPct val="0"/>
                </a:spcBef>
                <a:spcAft>
                  <a:spcPct val="35000"/>
                </a:spcAft>
              </a:pPr>
              <a:r>
                <a:rPr lang="en-US" sz="1400" dirty="0" smtClean="0">
                  <a:solidFill>
                    <a:prstClr val="white"/>
                  </a:solidFill>
                </a:rPr>
                <a:t>RX</a:t>
              </a:r>
            </a:p>
            <a:p>
              <a:pPr algn="ctr" defTabSz="666750">
                <a:lnSpc>
                  <a:spcPct val="90000"/>
                </a:lnSpc>
                <a:spcBef>
                  <a:spcPct val="0"/>
                </a:spcBef>
                <a:spcAft>
                  <a:spcPct val="35000"/>
                </a:spcAft>
              </a:pPr>
              <a:r>
                <a:rPr lang="en-US" sz="1000" dirty="0" smtClean="0">
                  <a:solidFill>
                    <a:prstClr val="white"/>
                  </a:solidFill>
                </a:rPr>
                <a:t>256 </a:t>
              </a:r>
              <a:br>
                <a:rPr lang="en-US" sz="1000" dirty="0" smtClean="0">
                  <a:solidFill>
                    <a:prstClr val="white"/>
                  </a:solidFill>
                </a:rPr>
              </a:br>
              <a:r>
                <a:rPr lang="en-US" sz="1000" dirty="0" smtClean="0">
                  <a:solidFill>
                    <a:prstClr val="white"/>
                  </a:solidFill>
                </a:rPr>
                <a:t>10 </a:t>
              </a:r>
              <a:r>
                <a:rPr lang="en-US" sz="1000" dirty="0" err="1" smtClean="0">
                  <a:solidFill>
                    <a:prstClr val="white"/>
                  </a:solidFill>
                </a:rPr>
                <a:t>GbE</a:t>
              </a:r>
              <a:endParaRPr lang="en-US" sz="1000" dirty="0" smtClean="0">
                <a:solidFill>
                  <a:prstClr val="white"/>
                </a:solidFill>
              </a:endParaRPr>
            </a:p>
          </p:txBody>
        </p:sp>
      </p:grpSp>
      <p:sp>
        <p:nvSpPr>
          <p:cNvPr id="54" name="Rounded Rectangle 53"/>
          <p:cNvSpPr/>
          <p:nvPr/>
        </p:nvSpPr>
        <p:spPr bwMode="auto">
          <a:xfrm>
            <a:off x="6532880" y="2852752"/>
            <a:ext cx="2431690" cy="3522511"/>
          </a:xfrm>
          <a:prstGeom prst="roundRect">
            <a:avLst>
              <a:gd name="adj" fmla="val 0"/>
            </a:avLst>
          </a:prstGeom>
          <a:noFill/>
          <a:ln w="38100" cap="flat" cmpd="sng" algn="ctr">
            <a:solidFill>
              <a:srgbClr val="FF0000"/>
            </a:solidFill>
            <a:prstDash val="solid"/>
            <a:miter lim="800000"/>
            <a:headEnd type="none" w="med" len="med"/>
            <a:tailEnd type="none" w="med" len="med"/>
          </a:ln>
        </p:spPr>
        <p:txBody>
          <a:bodyPr wrap="none" rtlCol="0" anchor="ctr"/>
          <a:lstStyle/>
          <a:p>
            <a:pPr algn="ctr" defTabSz="914400"/>
            <a:endParaRPr lang="en-US" dirty="0">
              <a:solidFill>
                <a:prstClr val="black"/>
              </a:solidFill>
            </a:endParaRPr>
          </a:p>
        </p:txBody>
      </p:sp>
      <p:grpSp>
        <p:nvGrpSpPr>
          <p:cNvPr id="17" name="Group 60"/>
          <p:cNvGrpSpPr/>
          <p:nvPr/>
        </p:nvGrpSpPr>
        <p:grpSpPr>
          <a:xfrm>
            <a:off x="5864552" y="177585"/>
            <a:ext cx="21204144" cy="1285229"/>
            <a:chOff x="5258869" y="-452728"/>
            <a:chExt cx="22566493" cy="1671252"/>
          </a:xfrm>
        </p:grpSpPr>
        <p:grpSp>
          <p:nvGrpSpPr>
            <p:cNvPr id="18" name="Group 79"/>
            <p:cNvGrpSpPr/>
            <p:nvPr/>
          </p:nvGrpSpPr>
          <p:grpSpPr>
            <a:xfrm>
              <a:off x="5258869" y="-452728"/>
              <a:ext cx="3299192" cy="1671252"/>
              <a:chOff x="3884625" y="-330146"/>
              <a:chExt cx="4714969" cy="2173218"/>
            </a:xfrm>
          </p:grpSpPr>
          <p:grpSp>
            <p:nvGrpSpPr>
              <p:cNvPr id="19" name="Group 73"/>
              <p:cNvGrpSpPr/>
              <p:nvPr/>
            </p:nvGrpSpPr>
            <p:grpSpPr>
              <a:xfrm>
                <a:off x="3884625" y="773059"/>
                <a:ext cx="1613535" cy="1070013"/>
                <a:chOff x="1208863" y="3078634"/>
                <a:chExt cx="1613535" cy="1070013"/>
              </a:xfrm>
            </p:grpSpPr>
            <p:pic>
              <p:nvPicPr>
                <p:cNvPr id="76" name="Picture 5"/>
                <p:cNvPicPr>
                  <a:picLocks noChangeAspect="1" noChangeArrowheads="1"/>
                </p:cNvPicPr>
                <p:nvPr/>
              </p:nvPicPr>
              <p:blipFill>
                <a:blip r:embed="rId14"/>
                <a:srcRect/>
                <a:stretch>
                  <a:fillRect/>
                </a:stretch>
              </p:blipFill>
              <p:spPr bwMode="auto">
                <a:xfrm>
                  <a:off x="1620543" y="3078634"/>
                  <a:ext cx="1038584" cy="803015"/>
                </a:xfrm>
                <a:prstGeom prst="rect">
                  <a:avLst/>
                </a:prstGeom>
                <a:noFill/>
                <a:ln w="9525">
                  <a:noFill/>
                  <a:miter lim="800000"/>
                  <a:headEnd/>
                  <a:tailEnd/>
                </a:ln>
              </p:spPr>
            </p:pic>
            <p:sp>
              <p:nvSpPr>
                <p:cNvPr id="77" name="Oval 76"/>
                <p:cNvSpPr/>
                <p:nvPr/>
              </p:nvSpPr>
              <p:spPr bwMode="auto">
                <a:xfrm>
                  <a:off x="1208863" y="3646679"/>
                  <a:ext cx="1613535" cy="501968"/>
                </a:xfrm>
                <a:prstGeom prst="ellipse">
                  <a:avLst/>
                </a:prstGeom>
                <a:noFill/>
                <a:ln w="19050" algn="ctr">
                  <a:noFill/>
                  <a:miter lim="800000"/>
                  <a:headEnd/>
                  <a:tailEnd/>
                </a:ln>
              </p:spPr>
              <p:txBody>
                <a:bodyPr wrap="none" rtlCol="0" anchor="ctr"/>
                <a:lstStyle/>
                <a:p>
                  <a:pPr fontAlgn="auto">
                    <a:lnSpc>
                      <a:spcPct val="100000"/>
                    </a:lnSpc>
                    <a:spcBef>
                      <a:spcPts val="0"/>
                    </a:spcBef>
                    <a:spcAft>
                      <a:spcPts val="0"/>
                    </a:spcAft>
                    <a:buFontTx/>
                    <a:buNone/>
                  </a:pPr>
                  <a:r>
                    <a:rPr lang="en-US" sz="1200" b="1" dirty="0" smtClean="0">
                      <a:solidFill>
                        <a:prstClr val="black"/>
                      </a:solidFill>
                      <a:latin typeface="Franklin Gothic Book"/>
                    </a:rPr>
                    <a:t>Consolidation</a:t>
                  </a:r>
                  <a:endParaRPr lang="en-US" sz="1200" b="1" dirty="0">
                    <a:solidFill>
                      <a:prstClr val="black"/>
                    </a:solidFill>
                    <a:latin typeface="Franklin Gothic Book"/>
                  </a:endParaRPr>
                </a:p>
              </p:txBody>
            </p:sp>
          </p:grpSp>
          <p:grpSp>
            <p:nvGrpSpPr>
              <p:cNvPr id="20" name="Group 75"/>
              <p:cNvGrpSpPr/>
              <p:nvPr/>
            </p:nvGrpSpPr>
            <p:grpSpPr>
              <a:xfrm>
                <a:off x="6704173" y="-330146"/>
                <a:ext cx="1895421" cy="1274559"/>
                <a:chOff x="6001049" y="1823957"/>
                <a:chExt cx="1895421" cy="1274559"/>
              </a:xfrm>
            </p:grpSpPr>
            <p:sp>
              <p:nvSpPr>
                <p:cNvPr id="74" name="Oval 73"/>
                <p:cNvSpPr/>
                <p:nvPr/>
              </p:nvSpPr>
              <p:spPr bwMode="auto">
                <a:xfrm>
                  <a:off x="6001049" y="2596549"/>
                  <a:ext cx="1613535" cy="501967"/>
                </a:xfrm>
                <a:prstGeom prst="ellipse">
                  <a:avLst/>
                </a:prstGeom>
                <a:noFill/>
                <a:ln w="19050" algn="ctr">
                  <a:noFill/>
                  <a:miter lim="800000"/>
                  <a:headEnd/>
                  <a:tailEnd/>
                </a:ln>
              </p:spPr>
              <p:txBody>
                <a:bodyPr wrap="none" rtlCol="0" anchor="ctr"/>
                <a:lstStyle/>
                <a:p>
                  <a:pPr fontAlgn="auto">
                    <a:lnSpc>
                      <a:spcPct val="100000"/>
                    </a:lnSpc>
                    <a:spcBef>
                      <a:spcPts val="0"/>
                    </a:spcBef>
                    <a:spcAft>
                      <a:spcPts val="0"/>
                    </a:spcAft>
                    <a:buFontTx/>
                    <a:buNone/>
                  </a:pPr>
                  <a:r>
                    <a:rPr lang="en-US" sz="1200" b="1" dirty="0" smtClean="0">
                      <a:solidFill>
                        <a:prstClr val="black"/>
                      </a:solidFill>
                      <a:latin typeface="Franklin Gothic Book"/>
                    </a:rPr>
                    <a:t>     Cloud</a:t>
                  </a:r>
                  <a:endParaRPr lang="en-US" sz="1200" b="1" dirty="0">
                    <a:solidFill>
                      <a:prstClr val="black"/>
                    </a:solidFill>
                    <a:latin typeface="Franklin Gothic Book"/>
                  </a:endParaRPr>
                </a:p>
              </p:txBody>
            </p:sp>
            <p:pic>
              <p:nvPicPr>
                <p:cNvPr id="75" name="Picture 1"/>
                <p:cNvPicPr>
                  <a:picLocks noChangeAspect="1" noChangeArrowheads="1"/>
                </p:cNvPicPr>
                <p:nvPr/>
              </p:nvPicPr>
              <p:blipFill>
                <a:blip r:embed="rId15"/>
                <a:srcRect/>
                <a:stretch>
                  <a:fillRect/>
                </a:stretch>
              </p:blipFill>
              <p:spPr bwMode="auto">
                <a:xfrm>
                  <a:off x="6037362" y="1823957"/>
                  <a:ext cx="1859108" cy="958435"/>
                </a:xfrm>
                <a:prstGeom prst="rect">
                  <a:avLst/>
                </a:prstGeom>
                <a:noFill/>
                <a:ln w="9525">
                  <a:noFill/>
                  <a:miter lim="800000"/>
                  <a:headEnd/>
                  <a:tailEnd/>
                </a:ln>
              </p:spPr>
            </p:pic>
          </p:grpSp>
          <p:grpSp>
            <p:nvGrpSpPr>
              <p:cNvPr id="21" name="Group 74"/>
              <p:cNvGrpSpPr/>
              <p:nvPr/>
            </p:nvGrpSpPr>
            <p:grpSpPr>
              <a:xfrm>
                <a:off x="5395014" y="404699"/>
                <a:ext cx="1613535" cy="903367"/>
                <a:chOff x="2995720" y="2799817"/>
                <a:chExt cx="1613535" cy="903367"/>
              </a:xfrm>
            </p:grpSpPr>
            <p:sp>
              <p:nvSpPr>
                <p:cNvPr id="72" name="Oval 71"/>
                <p:cNvSpPr/>
                <p:nvPr/>
              </p:nvSpPr>
              <p:spPr bwMode="auto">
                <a:xfrm>
                  <a:off x="2995720" y="3201217"/>
                  <a:ext cx="1613535" cy="501967"/>
                </a:xfrm>
                <a:prstGeom prst="ellipse">
                  <a:avLst/>
                </a:prstGeom>
                <a:noFill/>
                <a:ln w="19050" algn="ctr">
                  <a:noFill/>
                  <a:miter lim="800000"/>
                  <a:headEnd/>
                  <a:tailEnd/>
                </a:ln>
              </p:spPr>
              <p:txBody>
                <a:bodyPr wrap="none" rtlCol="0" anchor="ctr"/>
                <a:lstStyle/>
                <a:p>
                  <a:pPr fontAlgn="auto">
                    <a:lnSpc>
                      <a:spcPct val="100000"/>
                    </a:lnSpc>
                    <a:spcBef>
                      <a:spcPts val="0"/>
                    </a:spcBef>
                    <a:spcAft>
                      <a:spcPts val="0"/>
                    </a:spcAft>
                    <a:buFontTx/>
                    <a:buNone/>
                  </a:pPr>
                  <a:r>
                    <a:rPr lang="en-US" sz="1200" b="1" dirty="0" smtClean="0">
                      <a:solidFill>
                        <a:prstClr val="black"/>
                      </a:solidFill>
                      <a:latin typeface="Franklin Gothic Book"/>
                    </a:rPr>
                    <a:t>Virtualization</a:t>
                  </a:r>
                  <a:endParaRPr lang="en-US" sz="1200" b="1" dirty="0">
                    <a:solidFill>
                      <a:prstClr val="black"/>
                    </a:solidFill>
                    <a:latin typeface="Franklin Gothic Book"/>
                  </a:endParaRPr>
                </a:p>
              </p:txBody>
            </p:sp>
            <p:pic>
              <p:nvPicPr>
                <p:cNvPr id="73" name="Picture 3" descr="DGRM_Consolidation_Q108.png"/>
                <p:cNvPicPr>
                  <a:picLocks noChangeAspect="1"/>
                </p:cNvPicPr>
                <p:nvPr/>
              </p:nvPicPr>
              <p:blipFill>
                <a:blip r:embed="rId16"/>
                <a:srcRect/>
                <a:stretch>
                  <a:fillRect/>
                </a:stretch>
              </p:blipFill>
              <p:spPr bwMode="auto">
                <a:xfrm>
                  <a:off x="3384406" y="2799817"/>
                  <a:ext cx="736642" cy="566008"/>
                </a:xfrm>
                <a:prstGeom prst="rect">
                  <a:avLst/>
                </a:prstGeom>
                <a:noFill/>
                <a:ln w="9525">
                  <a:noFill/>
                  <a:miter lim="800000"/>
                  <a:headEnd/>
                  <a:tailEnd/>
                </a:ln>
              </p:spPr>
            </p:pic>
          </p:grpSp>
        </p:grpSp>
        <p:sp>
          <p:nvSpPr>
            <p:cNvPr id="63" name="Right Arrow 62"/>
            <p:cNvSpPr/>
            <p:nvPr/>
          </p:nvSpPr>
          <p:spPr bwMode="auto">
            <a:xfrm>
              <a:off x="27628118" y="421068"/>
              <a:ext cx="197244" cy="150944"/>
            </a:xfrm>
            <a:prstGeom prst="rightArrow">
              <a:avLst/>
            </a:prstGeom>
            <a:solidFill>
              <a:schemeClr val="bg2"/>
            </a:solidFill>
            <a:ln w="19050" algn="ctr">
              <a:noFill/>
              <a:miter lim="800000"/>
              <a:headEnd/>
              <a:tailEnd/>
            </a:ln>
          </p:spPr>
          <p:txBody>
            <a:bodyPr wrap="none" rtlCol="0" anchor="ctr"/>
            <a:lstStyle/>
            <a:p>
              <a:pPr algn="ctr"/>
              <a:endParaRPr lang="en-US" dirty="0"/>
            </a:p>
          </p:txBody>
        </p:sp>
        <p:sp>
          <p:nvSpPr>
            <p:cNvPr id="64" name="Right Arrow 63"/>
            <p:cNvSpPr/>
            <p:nvPr/>
          </p:nvSpPr>
          <p:spPr bwMode="auto">
            <a:xfrm>
              <a:off x="6968945" y="65940"/>
              <a:ext cx="197243" cy="150944"/>
            </a:xfrm>
            <a:prstGeom prst="rightArrow">
              <a:avLst/>
            </a:prstGeom>
            <a:solidFill>
              <a:schemeClr val="bg2"/>
            </a:solidFill>
            <a:ln w="19050" algn="ctr">
              <a:noFill/>
              <a:miter lim="800000"/>
              <a:headEnd/>
              <a:tailEnd/>
            </a:ln>
          </p:spPr>
          <p:txBody>
            <a:bodyPr wrap="none" rtlCol="0" anchor="ctr"/>
            <a:lstStyle/>
            <a:p>
              <a:pPr algn="ctr"/>
              <a:endParaRPr lang="en-US" dirty="0"/>
            </a:p>
          </p:txBody>
        </p:sp>
      </p:grpSp>
      <p:sp>
        <p:nvSpPr>
          <p:cNvPr id="79" name="Right Arrow 78"/>
          <p:cNvSpPr/>
          <p:nvPr/>
        </p:nvSpPr>
        <p:spPr bwMode="auto">
          <a:xfrm>
            <a:off x="6719637" y="833298"/>
            <a:ext cx="185336" cy="116079"/>
          </a:xfrm>
          <a:prstGeom prst="rightArrow">
            <a:avLst/>
          </a:prstGeom>
          <a:solidFill>
            <a:schemeClr val="bg2"/>
          </a:solidFill>
          <a:ln w="19050" algn="ctr">
            <a:noFill/>
            <a:miter lim="800000"/>
            <a:headEnd/>
            <a:tailEnd/>
          </a:ln>
        </p:spPr>
        <p:txBody>
          <a:bodyPr wrap="none" rtlCol="0" anchor="ctr"/>
          <a:lstStyle/>
          <a:p>
            <a:pPr algn="ctr"/>
            <a:endParaRPr lang="en-US" dirty="0"/>
          </a:p>
        </p:txBody>
      </p:sp>
      <p:sp>
        <p:nvSpPr>
          <p:cNvPr id="66" name="Date Placeholder 65"/>
          <p:cNvSpPr>
            <a:spLocks noGrp="1"/>
          </p:cNvSpPr>
          <p:nvPr>
            <p:ph type="dt" sz="half" idx="2"/>
          </p:nvPr>
        </p:nvSpPr>
        <p:spPr/>
        <p:txBody>
          <a:bodyPr/>
          <a:lstStyle/>
          <a:p>
            <a:fld id="{4956AEC1-2DBF-4F20-8D9E-E56D37EA2986}" type="datetime3">
              <a:rPr lang="en-AU" smtClean="0"/>
              <a:pPr/>
              <a:t>22 September, 2011</a:t>
            </a:fld>
            <a:endParaRPr lang="en-US" dirty="0"/>
          </a:p>
        </p:txBody>
      </p:sp>
      <p:sp>
        <p:nvSpPr>
          <p:cNvPr id="71" name="Footer Placeholder 70"/>
          <p:cNvSpPr>
            <a:spLocks noGrp="1"/>
          </p:cNvSpPr>
          <p:nvPr>
            <p:ph type="ftr" sz="quarter" idx="3"/>
          </p:nvPr>
        </p:nvSpPr>
        <p:spPr/>
        <p:txBody>
          <a:bodyPr/>
          <a:lstStyle/>
          <a:p>
            <a:r>
              <a:rPr lang="en-US" smtClean="0"/>
              <a:t>© 2011 Brocade Communications Systems, Inc. - COMPANY PROPRIETARY INFORMATION</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Date Placeholder 40"/>
          <p:cNvSpPr>
            <a:spLocks noGrp="1"/>
          </p:cNvSpPr>
          <p:nvPr>
            <p:ph type="dt" sz="half" idx="2"/>
          </p:nvPr>
        </p:nvSpPr>
        <p:spPr/>
        <p:txBody>
          <a:bodyPr/>
          <a:lstStyle/>
          <a:p>
            <a:fld id="{613F2658-072A-46A2-8112-830121AE671F}" type="datetime3">
              <a:rPr lang="en-AU" smtClean="0"/>
              <a:pPr/>
              <a:t>22 September, 2011</a:t>
            </a:fld>
            <a:endParaRPr lang="en-US" dirty="0"/>
          </a:p>
        </p:txBody>
      </p:sp>
      <p:sp>
        <p:nvSpPr>
          <p:cNvPr id="43" name="Footer Placeholder 42"/>
          <p:cNvSpPr>
            <a:spLocks noGrp="1"/>
          </p:cNvSpPr>
          <p:nvPr>
            <p:ph type="ftr" sz="quarter" idx="3"/>
          </p:nvPr>
        </p:nvSpPr>
        <p:spPr/>
        <p:txBody>
          <a:bodyPr/>
          <a:lstStyle/>
          <a:p>
            <a:r>
              <a:rPr lang="en-US" smtClean="0"/>
              <a:t>© 2011 Brocade Communications Systems, Inc. - COMPANY PROPRIETARY INFORMATION</a:t>
            </a:r>
            <a:endParaRPr lang="en-US" dirty="0"/>
          </a:p>
        </p:txBody>
      </p:sp>
      <p:sp>
        <p:nvSpPr>
          <p:cNvPr id="42" name="Slide Number Placeholder 41"/>
          <p:cNvSpPr>
            <a:spLocks noGrp="1"/>
          </p:cNvSpPr>
          <p:nvPr>
            <p:ph type="sldNum" sz="quarter" idx="4"/>
          </p:nvPr>
        </p:nvSpPr>
        <p:spPr/>
        <p:txBody>
          <a:bodyPr/>
          <a:lstStyle/>
          <a:p>
            <a:fld id="{7BCC8D0D-EAEC-449D-9161-023DFF90F2E2}" type="slidenum">
              <a:rPr lang="en-US" smtClean="0"/>
              <a:pPr/>
              <a:t>70</a:t>
            </a:fld>
            <a:endParaRPr lang="en-US" dirty="0"/>
          </a:p>
        </p:txBody>
      </p:sp>
      <p:sp>
        <p:nvSpPr>
          <p:cNvPr id="120835" name="Title 1"/>
          <p:cNvSpPr>
            <a:spLocks noGrp="1"/>
          </p:cNvSpPr>
          <p:nvPr>
            <p:ph type="title" idx="4294967295"/>
          </p:nvPr>
        </p:nvSpPr>
        <p:spPr>
          <a:xfrm>
            <a:off x="290608" y="322263"/>
            <a:ext cx="8089900" cy="560387"/>
          </a:xfrm>
        </p:spPr>
        <p:txBody>
          <a:bodyPr/>
          <a:lstStyle/>
          <a:p>
            <a:pPr eaLnBrk="1" hangingPunct="1"/>
            <a:r>
              <a:rPr lang="en-US" dirty="0" smtClean="0"/>
              <a:t>IP Offering</a:t>
            </a:r>
          </a:p>
        </p:txBody>
      </p:sp>
      <p:graphicFrame>
        <p:nvGraphicFramePr>
          <p:cNvPr id="409885" name="Group 285"/>
          <p:cNvGraphicFramePr>
            <a:graphicFrameLocks noGrp="1"/>
          </p:cNvGraphicFramePr>
          <p:nvPr/>
        </p:nvGraphicFramePr>
        <p:xfrm>
          <a:off x="580981" y="986001"/>
          <a:ext cx="7981950" cy="4725670"/>
        </p:xfrm>
        <a:graphic>
          <a:graphicData uri="http://schemas.openxmlformats.org/drawingml/2006/table">
            <a:tbl>
              <a:tblPr/>
              <a:tblGrid>
                <a:gridCol w="2066925"/>
                <a:gridCol w="2008187"/>
                <a:gridCol w="2081213"/>
                <a:gridCol w="1825625"/>
              </a:tblGrid>
              <a:tr h="336550">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pPr>
                      <a:r>
                        <a:rPr kumimoji="0" lang="en-US" sz="1200" b="1" i="0" u="none" strike="noStrike" cap="none" normalizeH="0" baseline="0" dirty="0" smtClean="0">
                          <a:ln>
                            <a:noFill/>
                          </a:ln>
                          <a:solidFill>
                            <a:schemeClr val="bg1"/>
                          </a:solidFill>
                          <a:effectLst/>
                          <a:latin typeface="Arial" pitchFamily="34" charset="0"/>
                        </a:rPr>
                        <a:t>Feature</a:t>
                      </a:r>
                    </a:p>
                  </a:txBody>
                  <a:tcPr marT="36576" marB="36576" anchor="ctr" horzOverflow="overflow">
                    <a:lnL>
                      <a:noFill/>
                    </a:lnL>
                    <a:lnR w="12700" cap="flat" cmpd="sng" algn="ctr">
                      <a:solidFill>
                        <a:schemeClr val="accent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r>
                        <a:rPr kumimoji="0" lang="en-US" sz="1200" b="1" i="0" u="none" strike="noStrike" cap="none" normalizeH="0" baseline="0" dirty="0" smtClean="0">
                          <a:ln>
                            <a:noFill/>
                          </a:ln>
                          <a:solidFill>
                            <a:schemeClr val="bg1"/>
                          </a:solidFill>
                          <a:effectLst/>
                          <a:latin typeface="Arial" pitchFamily="34" charset="0"/>
                        </a:rPr>
                        <a:t>No Charge Version</a:t>
                      </a:r>
                    </a:p>
                  </a:txBody>
                  <a:tcPr marT="36576" marB="36576"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r>
                        <a:rPr kumimoji="0" lang="en-US" sz="1200" b="1" i="0" u="none" strike="noStrike" cap="none" normalizeH="0" baseline="0" dirty="0" smtClean="0">
                          <a:ln>
                            <a:noFill/>
                          </a:ln>
                          <a:solidFill>
                            <a:schemeClr val="bg1"/>
                          </a:solidFill>
                          <a:effectLst/>
                          <a:latin typeface="Arial" pitchFamily="34" charset="0"/>
                        </a:rPr>
                        <a:t>For Charge Version (Configurable)</a:t>
                      </a:r>
                    </a:p>
                  </a:txBody>
                  <a:tcPr marT="36576" marB="36576" anchor="ctr" horzOverflow="overflow">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1" i="0" u="none" strike="noStrike" cap="none" normalizeH="0" baseline="0" dirty="0" smtClean="0">
                        <a:ln>
                          <a:noFill/>
                        </a:ln>
                        <a:solidFill>
                          <a:schemeClr val="bg1"/>
                        </a:solidFill>
                        <a:effectLst/>
                        <a:latin typeface="Arial" pitchFamily="34" charset="0"/>
                      </a:endParaRPr>
                    </a:p>
                  </a:txBody>
                  <a:tcPr marT="36576" marB="36576" anchor="ctr" horzOverflow="overflow">
                    <a:lnL w="12700" cap="flat" cmpd="sng" algn="ctr">
                      <a:solidFill>
                        <a:schemeClr val="accent1"/>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1"/>
                    </a:solidFill>
                  </a:tcPr>
                </a:tc>
              </a:tr>
              <a:tr h="265113">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pPr>
                      <a:r>
                        <a:rPr kumimoji="0" lang="en-US" sz="1200" b="0" i="0" u="none" strike="noStrike" cap="none" normalizeH="0" baseline="0" dirty="0" smtClean="0">
                          <a:ln>
                            <a:noFill/>
                          </a:ln>
                          <a:solidFill>
                            <a:schemeClr val="tx1"/>
                          </a:solidFill>
                          <a:effectLst/>
                          <a:latin typeface="Arial" pitchFamily="34" charset="0"/>
                        </a:rPr>
                        <a:t># Devices</a:t>
                      </a:r>
                    </a:p>
                  </a:txBody>
                  <a:tcPr marT="36576" marB="36576"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r>
                        <a:rPr kumimoji="0" lang="en-US" sz="1200" b="0" i="0" u="none" strike="noStrike" cap="none" normalizeH="0" baseline="0" dirty="0" smtClean="0">
                          <a:ln>
                            <a:noFill/>
                          </a:ln>
                          <a:solidFill>
                            <a:schemeClr val="tx1"/>
                          </a:solidFill>
                          <a:effectLst/>
                          <a:latin typeface="Arial" pitchFamily="34" charset="0"/>
                        </a:rPr>
                        <a:t>20</a:t>
                      </a:r>
                    </a:p>
                  </a:txBody>
                  <a:tcPr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r>
                        <a:rPr kumimoji="0" lang="en-US" sz="1200" b="0" i="0" u="none" strike="noStrike" cap="none" normalizeH="0" baseline="0" dirty="0" smtClean="0">
                          <a:ln>
                            <a:noFill/>
                          </a:ln>
                          <a:solidFill>
                            <a:schemeClr val="tx1"/>
                          </a:solidFill>
                          <a:effectLst/>
                          <a:latin typeface="Arial" pitchFamily="34" charset="0"/>
                        </a:rPr>
                        <a:t>5,000</a:t>
                      </a:r>
                    </a:p>
                  </a:txBody>
                  <a:tcPr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r>
                        <a:rPr kumimoji="0" lang="en-US" sz="1200" b="0" i="0" u="none" strike="noStrike" cap="none" normalizeH="0" baseline="0" dirty="0" smtClean="0">
                          <a:ln>
                            <a:noFill/>
                          </a:ln>
                          <a:solidFill>
                            <a:schemeClr val="tx1"/>
                          </a:solidFill>
                          <a:effectLst/>
                          <a:latin typeface="Arial" pitchFamily="34" charset="0"/>
                        </a:rPr>
                        <a:t>Max configuration</a:t>
                      </a:r>
                    </a:p>
                  </a:txBody>
                  <a:tcPr marT="36576" marB="36576"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65113">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pPr>
                      <a:r>
                        <a:rPr kumimoji="0" lang="en-US" sz="1200" b="0" i="0" u="none" strike="noStrike" cap="none" normalizeH="0" baseline="0" dirty="0" smtClean="0">
                          <a:ln>
                            <a:noFill/>
                          </a:ln>
                          <a:solidFill>
                            <a:schemeClr val="tx1"/>
                          </a:solidFill>
                          <a:effectLst/>
                          <a:latin typeface="Arial" pitchFamily="34" charset="0"/>
                        </a:rPr>
                        <a:t># Ports</a:t>
                      </a:r>
                    </a:p>
                  </a:txBody>
                  <a:tcPr marT="36576" marB="36576"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r>
                        <a:rPr kumimoji="0" lang="en-US" sz="1200" b="0" i="0" u="none" strike="noStrike" cap="none" normalizeH="0" baseline="0" dirty="0" smtClean="0">
                          <a:ln>
                            <a:noFill/>
                          </a:ln>
                          <a:solidFill>
                            <a:schemeClr val="tx1"/>
                          </a:solidFill>
                          <a:effectLst/>
                          <a:latin typeface="Arial" pitchFamily="34" charset="0"/>
                        </a:rPr>
                        <a:t>1,000</a:t>
                      </a:r>
                    </a:p>
                  </a:txBody>
                  <a:tcPr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r>
                        <a:rPr kumimoji="0" lang="en-US" sz="1200" b="0" i="0" u="none" strike="noStrike" cap="none" normalizeH="0" baseline="0" dirty="0" smtClean="0">
                          <a:ln>
                            <a:noFill/>
                          </a:ln>
                          <a:solidFill>
                            <a:schemeClr val="tx1"/>
                          </a:solidFill>
                          <a:effectLst/>
                          <a:latin typeface="Arial" pitchFamily="34" charset="0"/>
                        </a:rPr>
                        <a:t>Max</a:t>
                      </a:r>
                    </a:p>
                  </a:txBody>
                  <a:tcPr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r>
                        <a:rPr kumimoji="0" lang="en-US" sz="1200" b="0" i="0" u="none" strike="noStrike" cap="none" normalizeH="0" baseline="0" dirty="0" smtClean="0">
                          <a:ln>
                            <a:noFill/>
                          </a:ln>
                          <a:solidFill>
                            <a:schemeClr val="tx1"/>
                          </a:solidFill>
                          <a:effectLst/>
                          <a:latin typeface="Arial" pitchFamily="34" charset="0"/>
                        </a:rPr>
                        <a:t>Max configuration</a:t>
                      </a:r>
                    </a:p>
                  </a:txBody>
                  <a:tcPr marT="36576" marB="36576"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65113">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pPr>
                      <a:r>
                        <a:rPr kumimoji="0" lang="en-US" sz="1200" b="0" i="0" u="none" strike="noStrike" cap="none" normalizeH="0" baseline="0" dirty="0" smtClean="0">
                          <a:ln>
                            <a:noFill/>
                          </a:ln>
                          <a:solidFill>
                            <a:schemeClr val="tx1"/>
                          </a:solidFill>
                          <a:effectLst/>
                          <a:latin typeface="Arial" pitchFamily="34" charset="0"/>
                        </a:rPr>
                        <a:t># MPLS</a:t>
                      </a:r>
                    </a:p>
                  </a:txBody>
                  <a:tcPr marT="36576" marB="36576"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r>
                        <a:rPr kumimoji="0" lang="en-US" sz="1200" b="0" i="0" u="none" strike="noStrike" cap="none" normalizeH="0" baseline="0" dirty="0" smtClean="0">
                          <a:ln>
                            <a:noFill/>
                          </a:ln>
                          <a:solidFill>
                            <a:schemeClr val="tx1"/>
                          </a:solidFill>
                          <a:effectLst/>
                          <a:latin typeface="Arial" pitchFamily="34" charset="0"/>
                        </a:rPr>
                        <a:t>0</a:t>
                      </a:r>
                    </a:p>
                  </a:txBody>
                  <a:tcPr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r>
                        <a:rPr kumimoji="0" lang="en-US" sz="1200" b="0" i="0" u="none" strike="noStrike" cap="none" normalizeH="0" baseline="0" dirty="0" smtClean="0">
                          <a:ln>
                            <a:noFill/>
                          </a:ln>
                          <a:solidFill>
                            <a:schemeClr val="tx1"/>
                          </a:solidFill>
                          <a:effectLst/>
                          <a:latin typeface="Arial" pitchFamily="34" charset="0"/>
                        </a:rPr>
                        <a:t>Max</a:t>
                      </a:r>
                    </a:p>
                  </a:txBody>
                  <a:tcPr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r>
                        <a:rPr kumimoji="0" lang="en-US" sz="1200" b="0" i="0" u="none" strike="noStrike" cap="none" normalizeH="0" baseline="0" dirty="0" smtClean="0">
                          <a:ln>
                            <a:noFill/>
                          </a:ln>
                          <a:solidFill>
                            <a:schemeClr val="tx1"/>
                          </a:solidFill>
                          <a:effectLst/>
                          <a:latin typeface="Arial" pitchFamily="34" charset="0"/>
                        </a:rPr>
                        <a:t>Max configuration</a:t>
                      </a:r>
                    </a:p>
                  </a:txBody>
                  <a:tcPr marT="36576" marB="36576"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65113">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pPr>
                      <a:r>
                        <a:rPr kumimoji="0" lang="en-US" sz="1200" b="0" i="0" u="none" strike="noStrike" cap="none" normalizeH="0" baseline="0" dirty="0" smtClean="0">
                          <a:ln>
                            <a:noFill/>
                          </a:ln>
                          <a:solidFill>
                            <a:schemeClr val="tx1"/>
                          </a:solidFill>
                          <a:effectLst/>
                          <a:latin typeface="Arial" pitchFamily="34" charset="0"/>
                        </a:rPr>
                        <a:t>Dashboard</a:t>
                      </a:r>
                    </a:p>
                  </a:txBody>
                  <a:tcPr marT="36576" marB="36576"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66700">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pPr>
                      <a:r>
                        <a:rPr kumimoji="0" lang="en-US" sz="1200" b="0" i="0" u="none" strike="noStrike" cap="none" normalizeH="0" baseline="0" dirty="0" smtClean="0">
                          <a:ln>
                            <a:noFill/>
                          </a:ln>
                          <a:solidFill>
                            <a:schemeClr val="tx1"/>
                          </a:solidFill>
                          <a:effectLst/>
                          <a:latin typeface="Arial" pitchFamily="34" charset="0"/>
                        </a:rPr>
                        <a:t>Discovery of IP Products</a:t>
                      </a:r>
                    </a:p>
                  </a:txBody>
                  <a:tcPr marT="36576" marB="36576"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65113">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pPr>
                      <a:r>
                        <a:rPr kumimoji="0" lang="en-US" sz="1200" b="0" i="0" u="none" strike="noStrike" cap="none" normalizeH="0" baseline="0" dirty="0" smtClean="0">
                          <a:ln>
                            <a:noFill/>
                          </a:ln>
                          <a:solidFill>
                            <a:schemeClr val="tx1"/>
                          </a:solidFill>
                          <a:effectLst/>
                          <a:latin typeface="Arial" pitchFamily="34" charset="0"/>
                        </a:rPr>
                        <a:t>Topology Manager</a:t>
                      </a:r>
                    </a:p>
                  </a:txBody>
                  <a:tcPr marT="36576" marB="36576"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65113">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pPr>
                      <a:r>
                        <a:rPr kumimoji="0" lang="en-US" sz="1200" b="0" i="0" u="none" strike="noStrike" cap="none" normalizeH="0" baseline="0" dirty="0" smtClean="0">
                          <a:ln>
                            <a:noFill/>
                          </a:ln>
                          <a:solidFill>
                            <a:schemeClr val="tx1"/>
                          </a:solidFill>
                          <a:effectLst/>
                          <a:latin typeface="Arial" pitchFamily="34" charset="0"/>
                        </a:rPr>
                        <a:t>Fault Management</a:t>
                      </a:r>
                    </a:p>
                  </a:txBody>
                  <a:tcPr marT="36576" marB="36576"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65113">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pPr>
                      <a:r>
                        <a:rPr kumimoji="0" lang="en-US" sz="1200" b="0" i="0" u="none" strike="noStrike" cap="none" normalizeH="0" baseline="0" dirty="0" smtClean="0">
                          <a:ln>
                            <a:noFill/>
                          </a:ln>
                          <a:solidFill>
                            <a:schemeClr val="tx1"/>
                          </a:solidFill>
                          <a:effectLst/>
                          <a:latin typeface="Arial" pitchFamily="34" charset="0"/>
                        </a:rPr>
                        <a:t>Configuration Manager</a:t>
                      </a:r>
                    </a:p>
                  </a:txBody>
                  <a:tcPr marT="36576" marB="36576"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65113">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pPr>
                      <a:r>
                        <a:rPr kumimoji="0" lang="en-US" sz="1200" b="0" i="0" u="none" strike="noStrike" cap="none" normalizeH="0" baseline="0" dirty="0" smtClean="0">
                          <a:ln>
                            <a:noFill/>
                          </a:ln>
                          <a:solidFill>
                            <a:schemeClr val="tx1"/>
                          </a:solidFill>
                          <a:effectLst/>
                          <a:latin typeface="Arial" pitchFamily="34" charset="0"/>
                        </a:rPr>
                        <a:t>Change Manager</a:t>
                      </a:r>
                    </a:p>
                  </a:txBody>
                  <a:tcPr marT="36576" marB="36576"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65113">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pPr>
                      <a:r>
                        <a:rPr kumimoji="0" lang="en-US" sz="1200" b="0" i="0" u="none" strike="noStrike" cap="none" normalizeH="0" baseline="0" dirty="0" smtClean="0">
                          <a:ln>
                            <a:noFill/>
                          </a:ln>
                          <a:solidFill>
                            <a:schemeClr val="tx1"/>
                          </a:solidFill>
                          <a:effectLst/>
                          <a:latin typeface="Arial" pitchFamily="34" charset="0"/>
                        </a:rPr>
                        <a:t>Performance Monitor</a:t>
                      </a:r>
                    </a:p>
                  </a:txBody>
                  <a:tcPr marT="36576" marB="36576"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65113">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pPr>
                      <a:r>
                        <a:rPr kumimoji="0" lang="en-US" sz="1200" b="0" i="0" u="none" strike="noStrike" cap="none" normalizeH="0" baseline="0" dirty="0" smtClean="0">
                          <a:ln>
                            <a:noFill/>
                          </a:ln>
                          <a:solidFill>
                            <a:schemeClr val="tx1"/>
                          </a:solidFill>
                          <a:effectLst/>
                          <a:latin typeface="Arial" pitchFamily="34" charset="0"/>
                        </a:rPr>
                        <a:t>Reports</a:t>
                      </a:r>
                    </a:p>
                  </a:txBody>
                  <a:tcPr marT="36576" marB="36576"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63525">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pPr>
                      <a:r>
                        <a:rPr kumimoji="0" lang="en-US" sz="1200" b="0" i="0" u="none" strike="noStrike" cap="none" normalizeH="0" baseline="0" dirty="0" smtClean="0">
                          <a:ln>
                            <a:noFill/>
                          </a:ln>
                          <a:solidFill>
                            <a:schemeClr val="tx1"/>
                          </a:solidFill>
                          <a:effectLst/>
                          <a:latin typeface="Arial" pitchFamily="34" charset="0"/>
                        </a:rPr>
                        <a:t>Administration/RBAC</a:t>
                      </a:r>
                    </a:p>
                  </a:txBody>
                  <a:tcPr marT="36576" marB="36576"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65113">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pPr>
                      <a:r>
                        <a:rPr kumimoji="0" lang="en-US" sz="1200" b="0" i="0" u="none" strike="noStrike" cap="none" normalizeH="0" baseline="0" dirty="0" smtClean="0">
                          <a:ln>
                            <a:noFill/>
                          </a:ln>
                          <a:solidFill>
                            <a:schemeClr val="tx1"/>
                          </a:solidFill>
                          <a:effectLst/>
                          <a:latin typeface="Arial" pitchFamily="34" charset="0"/>
                        </a:rPr>
                        <a:t>MPLS Manager</a:t>
                      </a:r>
                    </a:p>
                  </a:txBody>
                  <a:tcPr marT="36576" marB="36576"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63525">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pPr>
                      <a:r>
                        <a:rPr kumimoji="0" lang="en-US" sz="1200" b="0" i="0" u="none" strike="noStrike" cap="none" normalizeH="0" baseline="0" dirty="0" smtClean="0">
                          <a:ln>
                            <a:noFill/>
                          </a:ln>
                          <a:solidFill>
                            <a:schemeClr val="tx1"/>
                          </a:solidFill>
                          <a:effectLst/>
                          <a:latin typeface="Arial" pitchFamily="34" charset="0"/>
                        </a:rPr>
                        <a:t>Traffic Analyzer</a:t>
                      </a:r>
                    </a:p>
                  </a:txBody>
                  <a:tcPr marT="36576" marB="36576"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63525">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pPr>
                      <a:r>
                        <a:rPr kumimoji="0" lang="en-US" sz="1200" b="0" i="0" u="none" strike="noStrike" cap="none" normalizeH="0" baseline="0" dirty="0" smtClean="0">
                          <a:ln>
                            <a:noFill/>
                          </a:ln>
                          <a:solidFill>
                            <a:schemeClr val="tx1"/>
                          </a:solidFill>
                          <a:effectLst/>
                          <a:latin typeface="Arial" pitchFamily="34" charset="0"/>
                        </a:rPr>
                        <a:t>ADP Management</a:t>
                      </a:r>
                    </a:p>
                  </a:txBody>
                  <a:tcPr marT="36576" marB="36576"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63525">
                <a:tc>
                  <a:txBody>
                    <a:bodyPr/>
                    <a:lstStyle/>
                    <a:p>
                      <a:pPr marL="0" marR="0" lvl="0" indent="0" algn="l" defTabSz="914400" rtl="0" eaLnBrk="1" fontAlgn="base" latinLnBrk="0" hangingPunct="1">
                        <a:lnSpc>
                          <a:spcPct val="110000"/>
                        </a:lnSpc>
                        <a:spcBef>
                          <a:spcPct val="20000"/>
                        </a:spcBef>
                        <a:spcAft>
                          <a:spcPct val="0"/>
                        </a:spcAft>
                        <a:buClrTx/>
                        <a:buSzTx/>
                        <a:buFont typeface="Wingdings 2" pitchFamily="18" charset="2"/>
                        <a:buNone/>
                        <a:tabLst/>
                      </a:pPr>
                      <a:r>
                        <a:rPr kumimoji="0" lang="en-US" sz="1200" b="0" i="0" u="none" strike="noStrike" cap="none" normalizeH="0" baseline="0" dirty="0" smtClean="0">
                          <a:ln>
                            <a:noFill/>
                          </a:ln>
                          <a:solidFill>
                            <a:schemeClr val="tx1"/>
                          </a:solidFill>
                          <a:effectLst/>
                          <a:latin typeface="Arial" pitchFamily="34" charset="0"/>
                        </a:rPr>
                        <a:t>Call Home support</a:t>
                      </a:r>
                    </a:p>
                  </a:txBody>
                  <a:tcPr marT="36576" marB="36576"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 typeface="Wingdings 2" pitchFamily="18" charset="2"/>
                        <a:buNone/>
                        <a:tabLst/>
                      </a:pPr>
                      <a:endParaRPr kumimoji="0" lang="en-US" sz="1200" b="0" i="0" u="none" strike="noStrike" cap="none" normalizeH="0" baseline="0" dirty="0" smtClean="0">
                        <a:ln>
                          <a:noFill/>
                        </a:ln>
                        <a:solidFill>
                          <a:schemeClr val="tx1"/>
                        </a:solidFill>
                        <a:effectLst/>
                        <a:latin typeface="Arial" pitchFamily="34" charset="0"/>
                      </a:endParaRPr>
                    </a:p>
                  </a:txBody>
                  <a:tcPr marT="36576" marB="36576"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bl>
          </a:graphicData>
        </a:graphic>
      </p:graphicFrame>
      <p:sp>
        <p:nvSpPr>
          <p:cNvPr id="409692" name="Oval 137"/>
          <p:cNvSpPr>
            <a:spLocks noChangeAspect="1" noChangeArrowheads="1"/>
          </p:cNvSpPr>
          <p:nvPr/>
        </p:nvSpPr>
        <p:spPr bwMode="auto">
          <a:xfrm flipV="1">
            <a:off x="3601621" y="3805030"/>
            <a:ext cx="192087" cy="192088"/>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w="9525">
            <a:solidFill>
              <a:schemeClr val="tx1"/>
            </a:solidFill>
            <a:round/>
            <a:headEnd/>
            <a:tailEnd/>
          </a:ln>
          <a:effectLst>
            <a:outerShdw blurRad="50800" dist="38100" dir="2700000" algn="tl" rotWithShape="0">
              <a:prstClr val="black">
                <a:alpha val="40000"/>
              </a:prstClr>
            </a:outerShdw>
          </a:effectLst>
        </p:spPr>
        <p:txBody>
          <a:bodyPr rot="10800000" wrap="none" anchor="ctr"/>
          <a:lstStyle/>
          <a:p>
            <a:pPr eaLnBrk="0" hangingPunct="0">
              <a:defRPr/>
            </a:pPr>
            <a:endParaRPr lang="en-US" sz="2400" dirty="0">
              <a:solidFill>
                <a:srgbClr val="000000"/>
              </a:solidFill>
              <a:latin typeface="Gulim" pitchFamily="34" charset="-127"/>
              <a:cs typeface="Times New Roman" pitchFamily="18" charset="0"/>
            </a:endParaRPr>
          </a:p>
        </p:txBody>
      </p:sp>
      <p:sp>
        <p:nvSpPr>
          <p:cNvPr id="409696" name="Oval 137"/>
          <p:cNvSpPr>
            <a:spLocks noChangeAspect="1" noChangeArrowheads="1"/>
          </p:cNvSpPr>
          <p:nvPr/>
        </p:nvSpPr>
        <p:spPr bwMode="auto">
          <a:xfrm flipV="1">
            <a:off x="3591893" y="3541909"/>
            <a:ext cx="192087" cy="192088"/>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w="9525">
            <a:solidFill>
              <a:schemeClr val="tx1"/>
            </a:solidFill>
            <a:round/>
            <a:headEnd/>
            <a:tailEnd/>
          </a:ln>
          <a:effectLst>
            <a:outerShdw blurRad="50800" dist="38100" dir="2700000" algn="tl" rotWithShape="0">
              <a:prstClr val="black">
                <a:alpha val="40000"/>
              </a:prstClr>
            </a:outerShdw>
          </a:effectLst>
        </p:spPr>
        <p:txBody>
          <a:bodyPr rot="10800000" wrap="none" anchor="ctr"/>
          <a:lstStyle/>
          <a:p>
            <a:pPr eaLnBrk="0" hangingPunct="0">
              <a:defRPr/>
            </a:pPr>
            <a:endParaRPr lang="en-US" sz="2400" dirty="0">
              <a:solidFill>
                <a:srgbClr val="000000"/>
              </a:solidFill>
              <a:latin typeface="Gulim" pitchFamily="34" charset="-127"/>
              <a:cs typeface="Times New Roman" pitchFamily="18" charset="0"/>
            </a:endParaRPr>
          </a:p>
        </p:txBody>
      </p:sp>
      <p:sp>
        <p:nvSpPr>
          <p:cNvPr id="409703" name="Oval 137"/>
          <p:cNvSpPr>
            <a:spLocks noChangeAspect="1" noChangeArrowheads="1"/>
          </p:cNvSpPr>
          <p:nvPr/>
        </p:nvSpPr>
        <p:spPr bwMode="auto">
          <a:xfrm flipV="1">
            <a:off x="3623393" y="4656457"/>
            <a:ext cx="192087" cy="192087"/>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9525">
            <a:solidFill>
              <a:schemeClr val="tx2"/>
            </a:solidFill>
            <a:round/>
            <a:headEnd/>
            <a:tailEnd/>
          </a:ln>
          <a:effectLst>
            <a:outerShdw blurRad="50800" dist="38100" dir="2700000" algn="tl" rotWithShape="0">
              <a:prstClr val="black">
                <a:alpha val="40000"/>
              </a:prstClr>
            </a:outerShdw>
          </a:effectLst>
        </p:spPr>
        <p:txBody>
          <a:bodyPr rot="10800000" wrap="none" anchor="ctr"/>
          <a:lstStyle/>
          <a:p>
            <a:pPr eaLnBrk="0" hangingPunct="0">
              <a:defRPr/>
            </a:pPr>
            <a:endParaRPr lang="en-US" sz="2400" dirty="0">
              <a:solidFill>
                <a:srgbClr val="000000"/>
              </a:solidFill>
              <a:latin typeface="Gulim" pitchFamily="34" charset="-127"/>
              <a:cs typeface="Times New Roman" pitchFamily="18" charset="0"/>
            </a:endParaRPr>
          </a:p>
        </p:txBody>
      </p:sp>
      <p:sp>
        <p:nvSpPr>
          <p:cNvPr id="409705" name="Oval 137"/>
          <p:cNvSpPr>
            <a:spLocks noChangeAspect="1" noChangeArrowheads="1"/>
          </p:cNvSpPr>
          <p:nvPr/>
        </p:nvSpPr>
        <p:spPr bwMode="auto">
          <a:xfrm flipV="1">
            <a:off x="3582166" y="2186387"/>
            <a:ext cx="192087" cy="19208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a:effectLst>
            <a:outerShdw blurRad="50800" dist="38100" dir="2700000" algn="tl" rotWithShape="0">
              <a:prstClr val="black">
                <a:alpha val="40000"/>
              </a:prstClr>
            </a:outerShdw>
          </a:effectLst>
        </p:spPr>
        <p:txBody>
          <a:bodyPr rot="10800000" wrap="none" anchor="ctr"/>
          <a:lstStyle/>
          <a:p>
            <a:pPr eaLnBrk="0" hangingPunct="0">
              <a:defRPr/>
            </a:pPr>
            <a:endParaRPr lang="en-US" sz="2400" dirty="0">
              <a:solidFill>
                <a:srgbClr val="000000"/>
              </a:solidFill>
              <a:latin typeface="Gulim"/>
              <a:cs typeface="Times New Roman" pitchFamily="18" charset="0"/>
            </a:endParaRPr>
          </a:p>
        </p:txBody>
      </p:sp>
      <p:sp>
        <p:nvSpPr>
          <p:cNvPr id="409706" name="Oval 137"/>
          <p:cNvSpPr>
            <a:spLocks noChangeAspect="1" noChangeArrowheads="1"/>
          </p:cNvSpPr>
          <p:nvPr/>
        </p:nvSpPr>
        <p:spPr bwMode="auto">
          <a:xfrm flipV="1">
            <a:off x="3582165" y="2446332"/>
            <a:ext cx="192087" cy="19208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a:effectLst>
            <a:outerShdw blurRad="50800" dist="38100" dir="2700000" algn="tl" rotWithShape="0">
              <a:prstClr val="black">
                <a:alpha val="40000"/>
              </a:prstClr>
            </a:outerShdw>
          </a:effectLst>
        </p:spPr>
        <p:txBody>
          <a:bodyPr rot="10800000" wrap="none" anchor="ctr"/>
          <a:lstStyle/>
          <a:p>
            <a:pPr eaLnBrk="0" hangingPunct="0">
              <a:defRPr/>
            </a:pPr>
            <a:endParaRPr lang="en-US" sz="2400" dirty="0">
              <a:solidFill>
                <a:srgbClr val="000000"/>
              </a:solidFill>
              <a:latin typeface="Gulim"/>
              <a:cs typeface="Times New Roman" pitchFamily="18" charset="0"/>
            </a:endParaRPr>
          </a:p>
        </p:txBody>
      </p:sp>
      <p:sp>
        <p:nvSpPr>
          <p:cNvPr id="409707" name="Oval 137"/>
          <p:cNvSpPr>
            <a:spLocks noChangeAspect="1" noChangeArrowheads="1"/>
          </p:cNvSpPr>
          <p:nvPr/>
        </p:nvSpPr>
        <p:spPr bwMode="auto">
          <a:xfrm flipV="1">
            <a:off x="3582165" y="2693576"/>
            <a:ext cx="192087" cy="19208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a:effectLst>
            <a:outerShdw blurRad="50800" dist="38100" dir="2700000" algn="tl" rotWithShape="0">
              <a:prstClr val="black">
                <a:alpha val="40000"/>
              </a:prstClr>
            </a:outerShdw>
          </a:effectLst>
        </p:spPr>
        <p:txBody>
          <a:bodyPr rot="10800000" wrap="none" anchor="ctr"/>
          <a:lstStyle/>
          <a:p>
            <a:pPr eaLnBrk="0" hangingPunct="0">
              <a:defRPr/>
            </a:pPr>
            <a:endParaRPr lang="en-US" sz="2400" dirty="0">
              <a:solidFill>
                <a:srgbClr val="000000"/>
              </a:solidFill>
              <a:latin typeface="Gulim"/>
              <a:cs typeface="Times New Roman" pitchFamily="18" charset="0"/>
            </a:endParaRPr>
          </a:p>
        </p:txBody>
      </p:sp>
      <p:sp>
        <p:nvSpPr>
          <p:cNvPr id="409711" name="Oval 137"/>
          <p:cNvSpPr>
            <a:spLocks noChangeAspect="1" noChangeArrowheads="1"/>
          </p:cNvSpPr>
          <p:nvPr/>
        </p:nvSpPr>
        <p:spPr bwMode="auto">
          <a:xfrm flipV="1">
            <a:off x="5607815" y="2446332"/>
            <a:ext cx="192087" cy="19208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a:effectLst>
            <a:outerShdw blurRad="50800" dist="38100" dir="2700000" algn="tl" rotWithShape="0">
              <a:prstClr val="black">
                <a:alpha val="40000"/>
              </a:prstClr>
            </a:outerShdw>
          </a:effectLst>
        </p:spPr>
        <p:txBody>
          <a:bodyPr rot="10800000" wrap="none" anchor="ctr"/>
          <a:lstStyle/>
          <a:p>
            <a:pPr eaLnBrk="0" hangingPunct="0">
              <a:defRPr/>
            </a:pPr>
            <a:endParaRPr lang="en-US" sz="2400" dirty="0">
              <a:solidFill>
                <a:srgbClr val="000000"/>
              </a:solidFill>
              <a:latin typeface="Gulim"/>
              <a:cs typeface="Times New Roman" pitchFamily="18" charset="0"/>
            </a:endParaRPr>
          </a:p>
        </p:txBody>
      </p:sp>
      <p:sp>
        <p:nvSpPr>
          <p:cNvPr id="409712" name="Oval 137"/>
          <p:cNvSpPr>
            <a:spLocks noChangeAspect="1" noChangeArrowheads="1"/>
          </p:cNvSpPr>
          <p:nvPr/>
        </p:nvSpPr>
        <p:spPr bwMode="auto">
          <a:xfrm flipV="1">
            <a:off x="5627269" y="2693577"/>
            <a:ext cx="192087" cy="19208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a:effectLst>
            <a:outerShdw blurRad="50800" dist="38100" dir="2700000" algn="tl" rotWithShape="0">
              <a:prstClr val="black">
                <a:alpha val="40000"/>
              </a:prstClr>
            </a:outerShdw>
          </a:effectLst>
        </p:spPr>
        <p:txBody>
          <a:bodyPr rot="10800000" wrap="none" anchor="ctr"/>
          <a:lstStyle/>
          <a:p>
            <a:pPr eaLnBrk="0" hangingPunct="0">
              <a:defRPr/>
            </a:pPr>
            <a:endParaRPr lang="en-US" sz="2400" dirty="0">
              <a:solidFill>
                <a:srgbClr val="000000"/>
              </a:solidFill>
              <a:latin typeface="Gulim"/>
              <a:cs typeface="Times New Roman" pitchFamily="18" charset="0"/>
            </a:endParaRPr>
          </a:p>
        </p:txBody>
      </p:sp>
      <p:sp>
        <p:nvSpPr>
          <p:cNvPr id="409714" name="Oval 137"/>
          <p:cNvSpPr>
            <a:spLocks noChangeAspect="1" noChangeArrowheads="1"/>
          </p:cNvSpPr>
          <p:nvPr/>
        </p:nvSpPr>
        <p:spPr bwMode="auto">
          <a:xfrm flipV="1">
            <a:off x="5646726" y="3229949"/>
            <a:ext cx="192087" cy="19208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a:effectLst>
            <a:outerShdw blurRad="50800" dist="38100" dir="2700000" algn="tl" rotWithShape="0">
              <a:prstClr val="black">
                <a:alpha val="40000"/>
              </a:prstClr>
            </a:outerShdw>
          </a:effectLst>
        </p:spPr>
        <p:txBody>
          <a:bodyPr rot="10800000" wrap="none" anchor="ctr"/>
          <a:lstStyle/>
          <a:p>
            <a:pPr eaLnBrk="0" hangingPunct="0">
              <a:defRPr/>
            </a:pPr>
            <a:endParaRPr lang="en-US" sz="2400" dirty="0">
              <a:solidFill>
                <a:srgbClr val="000000"/>
              </a:solidFill>
              <a:latin typeface="Gulim"/>
              <a:cs typeface="Times New Roman" pitchFamily="18" charset="0"/>
            </a:endParaRPr>
          </a:p>
        </p:txBody>
      </p:sp>
      <p:sp>
        <p:nvSpPr>
          <p:cNvPr id="409715" name="Oval 137"/>
          <p:cNvSpPr>
            <a:spLocks noChangeAspect="1" noChangeArrowheads="1"/>
          </p:cNvSpPr>
          <p:nvPr/>
        </p:nvSpPr>
        <p:spPr bwMode="auto">
          <a:xfrm flipV="1">
            <a:off x="5646727" y="3538532"/>
            <a:ext cx="192087" cy="19208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a:effectLst>
            <a:outerShdw blurRad="50800" dist="38100" dir="2700000" algn="tl" rotWithShape="0">
              <a:prstClr val="black">
                <a:alpha val="40000"/>
              </a:prstClr>
            </a:outerShdw>
          </a:effectLst>
        </p:spPr>
        <p:txBody>
          <a:bodyPr rot="10800000" wrap="none" anchor="ctr"/>
          <a:lstStyle/>
          <a:p>
            <a:pPr eaLnBrk="0" hangingPunct="0">
              <a:defRPr/>
            </a:pPr>
            <a:endParaRPr lang="en-US" sz="2400" dirty="0">
              <a:solidFill>
                <a:srgbClr val="000000"/>
              </a:solidFill>
              <a:latin typeface="Gulim"/>
              <a:cs typeface="Times New Roman" pitchFamily="18" charset="0"/>
            </a:endParaRPr>
          </a:p>
        </p:txBody>
      </p:sp>
      <p:sp>
        <p:nvSpPr>
          <p:cNvPr id="409716" name="Oval 137"/>
          <p:cNvSpPr>
            <a:spLocks noChangeAspect="1" noChangeArrowheads="1"/>
          </p:cNvSpPr>
          <p:nvPr/>
        </p:nvSpPr>
        <p:spPr bwMode="auto">
          <a:xfrm flipV="1">
            <a:off x="5656453" y="3808204"/>
            <a:ext cx="192087" cy="19208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a:effectLst>
            <a:outerShdw blurRad="50800" dist="38100" dir="2700000" algn="tl" rotWithShape="0">
              <a:prstClr val="black">
                <a:alpha val="40000"/>
              </a:prstClr>
            </a:outerShdw>
          </a:effectLst>
        </p:spPr>
        <p:txBody>
          <a:bodyPr rot="10800000" wrap="none" anchor="ctr"/>
          <a:lstStyle/>
          <a:p>
            <a:pPr eaLnBrk="0" hangingPunct="0">
              <a:defRPr/>
            </a:pPr>
            <a:endParaRPr lang="en-US" sz="2400" dirty="0">
              <a:solidFill>
                <a:srgbClr val="000000"/>
              </a:solidFill>
              <a:latin typeface="Gulim"/>
              <a:cs typeface="Times New Roman" pitchFamily="18" charset="0"/>
            </a:endParaRPr>
          </a:p>
        </p:txBody>
      </p:sp>
      <p:sp>
        <p:nvSpPr>
          <p:cNvPr id="409717" name="Oval 137"/>
          <p:cNvSpPr>
            <a:spLocks noChangeAspect="1" noChangeArrowheads="1"/>
          </p:cNvSpPr>
          <p:nvPr/>
        </p:nvSpPr>
        <p:spPr bwMode="auto">
          <a:xfrm flipV="1">
            <a:off x="5656453" y="4074905"/>
            <a:ext cx="192087" cy="19208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a:effectLst>
            <a:outerShdw blurRad="50800" dist="38100" dir="2700000" algn="tl" rotWithShape="0">
              <a:prstClr val="black">
                <a:alpha val="40000"/>
              </a:prstClr>
            </a:outerShdw>
          </a:effectLst>
        </p:spPr>
        <p:txBody>
          <a:bodyPr rot="10800000" wrap="none" anchor="ctr"/>
          <a:lstStyle/>
          <a:p>
            <a:pPr eaLnBrk="0" hangingPunct="0">
              <a:defRPr/>
            </a:pPr>
            <a:endParaRPr lang="en-US" sz="2400" dirty="0">
              <a:solidFill>
                <a:srgbClr val="000000"/>
              </a:solidFill>
              <a:latin typeface="Gulim"/>
              <a:cs typeface="Times New Roman" pitchFamily="18" charset="0"/>
            </a:endParaRPr>
          </a:p>
        </p:txBody>
      </p:sp>
      <p:sp>
        <p:nvSpPr>
          <p:cNvPr id="409718" name="Oval 137"/>
          <p:cNvSpPr>
            <a:spLocks noChangeAspect="1" noChangeArrowheads="1"/>
          </p:cNvSpPr>
          <p:nvPr/>
        </p:nvSpPr>
        <p:spPr bwMode="auto">
          <a:xfrm flipV="1">
            <a:off x="5666182" y="4354305"/>
            <a:ext cx="192087" cy="19208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a:effectLst>
            <a:outerShdw blurRad="50800" dist="38100" dir="2700000" algn="tl" rotWithShape="0">
              <a:prstClr val="black">
                <a:alpha val="40000"/>
              </a:prstClr>
            </a:outerShdw>
          </a:effectLst>
        </p:spPr>
        <p:txBody>
          <a:bodyPr rot="10800000" wrap="none" anchor="ctr"/>
          <a:lstStyle/>
          <a:p>
            <a:pPr eaLnBrk="0" hangingPunct="0">
              <a:defRPr/>
            </a:pPr>
            <a:endParaRPr lang="en-US" sz="2400" dirty="0">
              <a:solidFill>
                <a:srgbClr val="000000"/>
              </a:solidFill>
              <a:latin typeface="Gulim"/>
              <a:cs typeface="Times New Roman" pitchFamily="18" charset="0"/>
            </a:endParaRPr>
          </a:p>
        </p:txBody>
      </p:sp>
      <p:sp>
        <p:nvSpPr>
          <p:cNvPr id="409723" name="Oval 137"/>
          <p:cNvSpPr>
            <a:spLocks noChangeAspect="1" noChangeArrowheads="1"/>
          </p:cNvSpPr>
          <p:nvPr/>
        </p:nvSpPr>
        <p:spPr bwMode="auto">
          <a:xfrm flipV="1">
            <a:off x="5666181" y="4615230"/>
            <a:ext cx="192087" cy="192087"/>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a:effectLst>
            <a:outerShdw blurRad="50800" dist="38100" dir="2700000" algn="tl" rotWithShape="0">
              <a:prstClr val="black">
                <a:alpha val="40000"/>
              </a:prstClr>
            </a:outerShdw>
          </a:effectLst>
        </p:spPr>
        <p:txBody>
          <a:bodyPr rot="10800000" wrap="none" anchor="ctr"/>
          <a:lstStyle/>
          <a:p>
            <a:pPr eaLnBrk="0" hangingPunct="0">
              <a:defRPr/>
            </a:pPr>
            <a:endParaRPr lang="en-US" sz="2400" dirty="0">
              <a:solidFill>
                <a:srgbClr val="000000"/>
              </a:solidFill>
              <a:latin typeface="Gulim"/>
              <a:cs typeface="Times New Roman" pitchFamily="18" charset="0"/>
            </a:endParaRPr>
          </a:p>
        </p:txBody>
      </p:sp>
      <p:sp>
        <p:nvSpPr>
          <p:cNvPr id="409739" name="Oval 137"/>
          <p:cNvSpPr>
            <a:spLocks noChangeAspect="1" noChangeArrowheads="1"/>
          </p:cNvSpPr>
          <p:nvPr/>
        </p:nvSpPr>
        <p:spPr bwMode="auto">
          <a:xfrm flipV="1">
            <a:off x="3583190" y="6475513"/>
            <a:ext cx="192087" cy="192088"/>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9525">
            <a:solidFill>
              <a:schemeClr val="tx2"/>
            </a:solidFill>
            <a:round/>
            <a:headEnd/>
            <a:tailEnd/>
          </a:ln>
          <a:effectLst>
            <a:outerShdw blurRad="50800" dist="38100" dir="2700000" algn="tl" rotWithShape="0">
              <a:prstClr val="black">
                <a:alpha val="40000"/>
              </a:prstClr>
            </a:outerShdw>
          </a:effectLst>
        </p:spPr>
        <p:txBody>
          <a:bodyPr rot="10800000" wrap="none" anchor="ctr"/>
          <a:lstStyle/>
          <a:p>
            <a:pPr eaLnBrk="0" hangingPunct="0">
              <a:defRPr/>
            </a:pPr>
            <a:endParaRPr lang="en-US" sz="2400" dirty="0">
              <a:solidFill>
                <a:srgbClr val="000000"/>
              </a:solidFill>
              <a:latin typeface="Gulim" pitchFamily="34" charset="-127"/>
              <a:cs typeface="Times New Roman" pitchFamily="18" charset="0"/>
            </a:endParaRPr>
          </a:p>
        </p:txBody>
      </p:sp>
      <p:sp>
        <p:nvSpPr>
          <p:cNvPr id="39229" name="Text Box 317"/>
          <p:cNvSpPr txBox="1">
            <a:spLocks noChangeArrowheads="1"/>
          </p:cNvSpPr>
          <p:nvPr/>
        </p:nvSpPr>
        <p:spPr bwMode="auto">
          <a:xfrm>
            <a:off x="3745115" y="6431063"/>
            <a:ext cx="509587" cy="274638"/>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defRPr/>
            </a:pPr>
            <a:r>
              <a:rPr lang="en-US" sz="1200" dirty="0">
                <a:solidFill>
                  <a:srgbClr val="000000"/>
                </a:solidFill>
              </a:rPr>
              <a:t>= No</a:t>
            </a:r>
          </a:p>
        </p:txBody>
      </p:sp>
      <p:sp>
        <p:nvSpPr>
          <p:cNvPr id="409741" name="Oval 137"/>
          <p:cNvSpPr>
            <a:spLocks noChangeAspect="1" noChangeArrowheads="1"/>
          </p:cNvSpPr>
          <p:nvPr/>
        </p:nvSpPr>
        <p:spPr bwMode="auto">
          <a:xfrm flipV="1">
            <a:off x="5608840" y="6475513"/>
            <a:ext cx="192087" cy="192088"/>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w="9525">
            <a:solidFill>
              <a:schemeClr val="tx1"/>
            </a:solidFill>
            <a:round/>
            <a:headEnd/>
            <a:tailEnd/>
          </a:ln>
          <a:effectLst>
            <a:outerShdw blurRad="50800" dist="38100" dir="2700000" algn="tl" rotWithShape="0">
              <a:prstClr val="black">
                <a:alpha val="40000"/>
              </a:prstClr>
            </a:outerShdw>
          </a:effectLst>
        </p:spPr>
        <p:txBody>
          <a:bodyPr rot="10800000" wrap="none" anchor="ctr"/>
          <a:lstStyle/>
          <a:p>
            <a:pPr eaLnBrk="0" hangingPunct="0">
              <a:defRPr/>
            </a:pPr>
            <a:endParaRPr lang="en-US" sz="2400" dirty="0">
              <a:solidFill>
                <a:srgbClr val="000000"/>
              </a:solidFill>
              <a:latin typeface="Gulim" pitchFamily="34" charset="-127"/>
              <a:cs typeface="Times New Roman" pitchFamily="18" charset="0"/>
            </a:endParaRPr>
          </a:p>
        </p:txBody>
      </p:sp>
      <p:sp>
        <p:nvSpPr>
          <p:cNvPr id="39231" name="Text Box 319"/>
          <p:cNvSpPr txBox="1">
            <a:spLocks noChangeArrowheads="1"/>
          </p:cNvSpPr>
          <p:nvPr/>
        </p:nvSpPr>
        <p:spPr bwMode="auto">
          <a:xfrm>
            <a:off x="5773940" y="6431063"/>
            <a:ext cx="746125" cy="274638"/>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defRPr/>
            </a:pPr>
            <a:r>
              <a:rPr lang="en-US" sz="1200" dirty="0">
                <a:solidFill>
                  <a:srgbClr val="000000"/>
                </a:solidFill>
              </a:rPr>
              <a:t>= Partial</a:t>
            </a:r>
          </a:p>
        </p:txBody>
      </p:sp>
      <p:sp>
        <p:nvSpPr>
          <p:cNvPr id="409744" name="Oval 137"/>
          <p:cNvSpPr>
            <a:spLocks noChangeAspect="1" noChangeArrowheads="1"/>
          </p:cNvSpPr>
          <p:nvPr/>
        </p:nvSpPr>
        <p:spPr bwMode="auto">
          <a:xfrm flipV="1">
            <a:off x="7550352" y="6475513"/>
            <a:ext cx="193675" cy="19208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a:effectLst>
            <a:outerShdw blurRad="50800" dist="38100" dir="2700000" algn="tl" rotWithShape="0">
              <a:prstClr val="black">
                <a:alpha val="40000"/>
              </a:prstClr>
            </a:outerShdw>
          </a:effectLst>
        </p:spPr>
        <p:txBody>
          <a:bodyPr rot="10800000" wrap="none" anchor="ctr"/>
          <a:lstStyle/>
          <a:p>
            <a:pPr eaLnBrk="0" hangingPunct="0">
              <a:defRPr/>
            </a:pPr>
            <a:endParaRPr lang="en-US" sz="2400" dirty="0">
              <a:solidFill>
                <a:srgbClr val="000000"/>
              </a:solidFill>
              <a:latin typeface="Gulim"/>
              <a:cs typeface="Times New Roman" pitchFamily="18" charset="0"/>
            </a:endParaRPr>
          </a:p>
        </p:txBody>
      </p:sp>
      <p:sp>
        <p:nvSpPr>
          <p:cNvPr id="39234" name="Text Box 322"/>
          <p:cNvSpPr txBox="1">
            <a:spLocks noChangeArrowheads="1"/>
          </p:cNvSpPr>
          <p:nvPr/>
        </p:nvSpPr>
        <p:spPr bwMode="auto">
          <a:xfrm>
            <a:off x="7712277" y="6431063"/>
            <a:ext cx="577850" cy="274638"/>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defRPr/>
            </a:pPr>
            <a:r>
              <a:rPr lang="en-US" sz="1200" dirty="0">
                <a:solidFill>
                  <a:srgbClr val="000000"/>
                </a:solidFill>
              </a:rPr>
              <a:t>= Yes</a:t>
            </a:r>
          </a:p>
        </p:txBody>
      </p:sp>
      <p:sp>
        <p:nvSpPr>
          <p:cNvPr id="45" name="Oval 137"/>
          <p:cNvSpPr>
            <a:spLocks noChangeAspect="1" noChangeArrowheads="1"/>
          </p:cNvSpPr>
          <p:nvPr/>
        </p:nvSpPr>
        <p:spPr bwMode="auto">
          <a:xfrm flipV="1">
            <a:off x="3621076" y="4902583"/>
            <a:ext cx="192087" cy="192087"/>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9525">
            <a:solidFill>
              <a:schemeClr val="tx2"/>
            </a:solidFill>
            <a:round/>
            <a:headEnd/>
            <a:tailEnd/>
          </a:ln>
          <a:effectLst>
            <a:outerShdw blurRad="50800" dist="38100" dir="2700000" algn="tl" rotWithShape="0">
              <a:prstClr val="black">
                <a:alpha val="40000"/>
              </a:prstClr>
            </a:outerShdw>
          </a:effectLst>
        </p:spPr>
        <p:txBody>
          <a:bodyPr rot="10800000" wrap="none" anchor="ctr"/>
          <a:lstStyle/>
          <a:p>
            <a:pPr eaLnBrk="0" hangingPunct="0">
              <a:defRPr/>
            </a:pPr>
            <a:endParaRPr lang="en-US" sz="2400" dirty="0">
              <a:solidFill>
                <a:srgbClr val="000000"/>
              </a:solidFill>
              <a:latin typeface="Gulim" pitchFamily="34" charset="-127"/>
              <a:cs typeface="Times New Roman" pitchFamily="18" charset="0"/>
            </a:endParaRPr>
          </a:p>
        </p:txBody>
      </p:sp>
      <p:sp>
        <p:nvSpPr>
          <p:cNvPr id="51" name="Oval 137"/>
          <p:cNvSpPr>
            <a:spLocks noChangeAspect="1" noChangeArrowheads="1"/>
          </p:cNvSpPr>
          <p:nvPr/>
        </p:nvSpPr>
        <p:spPr bwMode="auto">
          <a:xfrm flipV="1">
            <a:off x="5658921" y="4895128"/>
            <a:ext cx="193675" cy="19208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a:effectLst>
            <a:outerShdw blurRad="50800" dist="38100" dir="2700000" algn="tl" rotWithShape="0">
              <a:prstClr val="black">
                <a:alpha val="40000"/>
              </a:prstClr>
            </a:outerShdw>
          </a:effectLst>
        </p:spPr>
        <p:txBody>
          <a:bodyPr rot="10800000" wrap="none" anchor="ctr"/>
          <a:lstStyle/>
          <a:p>
            <a:pPr eaLnBrk="0" hangingPunct="0">
              <a:defRPr/>
            </a:pPr>
            <a:endParaRPr lang="en-US" sz="2400" dirty="0">
              <a:solidFill>
                <a:srgbClr val="000000"/>
              </a:solidFill>
              <a:latin typeface="Gulim"/>
              <a:cs typeface="Times New Roman" pitchFamily="18" charset="0"/>
            </a:endParaRPr>
          </a:p>
        </p:txBody>
      </p:sp>
      <p:sp>
        <p:nvSpPr>
          <p:cNvPr id="52" name="Oval 137"/>
          <p:cNvSpPr>
            <a:spLocks noChangeAspect="1" noChangeArrowheads="1"/>
          </p:cNvSpPr>
          <p:nvPr/>
        </p:nvSpPr>
        <p:spPr bwMode="auto">
          <a:xfrm flipV="1">
            <a:off x="5665406" y="5183716"/>
            <a:ext cx="193675" cy="19208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a:effectLst>
            <a:outerShdw blurRad="50800" dist="38100" dir="2700000" algn="tl" rotWithShape="0">
              <a:prstClr val="black">
                <a:alpha val="40000"/>
              </a:prstClr>
            </a:outerShdw>
          </a:effectLst>
        </p:spPr>
        <p:txBody>
          <a:bodyPr rot="10800000" wrap="none" anchor="ctr"/>
          <a:lstStyle/>
          <a:p>
            <a:pPr eaLnBrk="0" hangingPunct="0">
              <a:defRPr/>
            </a:pPr>
            <a:endParaRPr lang="en-US" sz="2400" dirty="0">
              <a:solidFill>
                <a:srgbClr val="000000"/>
              </a:solidFill>
              <a:latin typeface="Gulim"/>
              <a:cs typeface="Times New Roman" pitchFamily="18" charset="0"/>
            </a:endParaRPr>
          </a:p>
        </p:txBody>
      </p:sp>
      <p:sp>
        <p:nvSpPr>
          <p:cNvPr id="53" name="Oval 137"/>
          <p:cNvSpPr>
            <a:spLocks noChangeAspect="1" noChangeArrowheads="1"/>
          </p:cNvSpPr>
          <p:nvPr/>
        </p:nvSpPr>
        <p:spPr bwMode="auto">
          <a:xfrm flipV="1">
            <a:off x="3628720" y="5181442"/>
            <a:ext cx="192087" cy="192087"/>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9525">
            <a:solidFill>
              <a:schemeClr val="tx2"/>
            </a:solidFill>
            <a:round/>
            <a:headEnd/>
            <a:tailEnd/>
          </a:ln>
          <a:effectLst>
            <a:outerShdw blurRad="50800" dist="38100" dir="2700000" algn="tl" rotWithShape="0">
              <a:prstClr val="black">
                <a:alpha val="40000"/>
              </a:prstClr>
            </a:outerShdw>
          </a:effectLst>
        </p:spPr>
        <p:txBody>
          <a:bodyPr rot="10800000" wrap="none" anchor="ctr"/>
          <a:lstStyle/>
          <a:p>
            <a:pPr eaLnBrk="0" hangingPunct="0">
              <a:defRPr/>
            </a:pPr>
            <a:endParaRPr lang="en-US" sz="2400" dirty="0">
              <a:solidFill>
                <a:srgbClr val="000000"/>
              </a:solidFill>
              <a:latin typeface="Gulim" pitchFamily="34" charset="-127"/>
              <a:cs typeface="Times New Roman" pitchFamily="18" charset="0"/>
            </a:endParaRPr>
          </a:p>
        </p:txBody>
      </p:sp>
      <p:sp>
        <p:nvSpPr>
          <p:cNvPr id="55" name="Oval 137"/>
          <p:cNvSpPr>
            <a:spLocks noChangeAspect="1" noChangeArrowheads="1"/>
          </p:cNvSpPr>
          <p:nvPr/>
        </p:nvSpPr>
        <p:spPr bwMode="auto">
          <a:xfrm flipV="1">
            <a:off x="5658919" y="5449603"/>
            <a:ext cx="193675" cy="19208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a:effectLst>
            <a:outerShdw blurRad="50800" dist="38100" dir="2700000" algn="tl" rotWithShape="0">
              <a:prstClr val="black">
                <a:alpha val="40000"/>
              </a:prstClr>
            </a:outerShdw>
          </a:effectLst>
        </p:spPr>
        <p:txBody>
          <a:bodyPr rot="10800000" wrap="none" anchor="ctr"/>
          <a:lstStyle/>
          <a:p>
            <a:pPr eaLnBrk="0" hangingPunct="0">
              <a:defRPr/>
            </a:pPr>
            <a:endParaRPr lang="en-US" sz="2400" dirty="0">
              <a:solidFill>
                <a:srgbClr val="000000"/>
              </a:solidFill>
              <a:latin typeface="Gulim"/>
              <a:cs typeface="Times New Roman" pitchFamily="18" charset="0"/>
            </a:endParaRPr>
          </a:p>
        </p:txBody>
      </p:sp>
      <p:sp>
        <p:nvSpPr>
          <p:cNvPr id="56" name="Oval 137"/>
          <p:cNvSpPr>
            <a:spLocks noChangeAspect="1" noChangeArrowheads="1"/>
          </p:cNvSpPr>
          <p:nvPr/>
        </p:nvSpPr>
        <p:spPr bwMode="auto">
          <a:xfrm flipV="1">
            <a:off x="3637289" y="5470217"/>
            <a:ext cx="192087" cy="192088"/>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9525">
            <a:solidFill>
              <a:schemeClr val="tx2"/>
            </a:solidFill>
            <a:round/>
            <a:headEnd/>
            <a:tailEnd/>
          </a:ln>
          <a:effectLst>
            <a:outerShdw blurRad="50800" dist="38100" dir="2700000" algn="tl" rotWithShape="0">
              <a:prstClr val="black">
                <a:alpha val="40000"/>
              </a:prstClr>
            </a:outerShdw>
          </a:effectLst>
        </p:spPr>
        <p:txBody>
          <a:bodyPr rot="10800000" wrap="none" anchor="ctr"/>
          <a:lstStyle/>
          <a:p>
            <a:pPr eaLnBrk="0" hangingPunct="0">
              <a:defRPr/>
            </a:pPr>
            <a:endParaRPr lang="en-US" sz="2400" dirty="0">
              <a:solidFill>
                <a:srgbClr val="000000"/>
              </a:solidFill>
              <a:latin typeface="Gulim" pitchFamily="34" charset="-127"/>
              <a:cs typeface="Times New Roman" pitchFamily="18" charset="0"/>
            </a:endParaRPr>
          </a:p>
        </p:txBody>
      </p:sp>
      <p:sp>
        <p:nvSpPr>
          <p:cNvPr id="58" name="Oval 137"/>
          <p:cNvSpPr>
            <a:spLocks noChangeAspect="1" noChangeArrowheads="1"/>
          </p:cNvSpPr>
          <p:nvPr/>
        </p:nvSpPr>
        <p:spPr bwMode="auto">
          <a:xfrm flipV="1">
            <a:off x="3611348" y="4087132"/>
            <a:ext cx="192087" cy="192088"/>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w="9525">
            <a:solidFill>
              <a:schemeClr val="tx1"/>
            </a:solidFill>
            <a:round/>
            <a:headEnd/>
            <a:tailEnd/>
          </a:ln>
          <a:effectLst>
            <a:outerShdw blurRad="50800" dist="38100" dir="2700000" algn="tl" rotWithShape="0">
              <a:prstClr val="black">
                <a:alpha val="40000"/>
              </a:prstClr>
            </a:outerShdw>
          </a:effectLst>
        </p:spPr>
        <p:txBody>
          <a:bodyPr rot="10800000" wrap="none" anchor="ctr"/>
          <a:lstStyle/>
          <a:p>
            <a:pPr eaLnBrk="0" hangingPunct="0">
              <a:defRPr/>
            </a:pPr>
            <a:endParaRPr lang="en-US" sz="2400" dirty="0">
              <a:solidFill>
                <a:srgbClr val="000000"/>
              </a:solidFill>
              <a:latin typeface="Gulim" pitchFamily="34" charset="-127"/>
              <a:cs typeface="Times New Roman" pitchFamily="18" charset="0"/>
            </a:endParaRPr>
          </a:p>
        </p:txBody>
      </p:sp>
      <p:sp>
        <p:nvSpPr>
          <p:cNvPr id="68" name="Oval 137"/>
          <p:cNvSpPr>
            <a:spLocks noChangeAspect="1" noChangeArrowheads="1"/>
          </p:cNvSpPr>
          <p:nvPr/>
        </p:nvSpPr>
        <p:spPr bwMode="auto">
          <a:xfrm flipV="1">
            <a:off x="5607815" y="2179362"/>
            <a:ext cx="192087" cy="19208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a:effectLst>
            <a:outerShdw blurRad="50800" dist="38100" dir="2700000" algn="tl" rotWithShape="0">
              <a:prstClr val="black">
                <a:alpha val="40000"/>
              </a:prstClr>
            </a:outerShdw>
          </a:effectLst>
        </p:spPr>
        <p:txBody>
          <a:bodyPr rot="10800000" wrap="none" anchor="ctr"/>
          <a:lstStyle/>
          <a:p>
            <a:pPr eaLnBrk="0" hangingPunct="0">
              <a:defRPr/>
            </a:pPr>
            <a:endParaRPr lang="en-US" sz="2400" dirty="0">
              <a:solidFill>
                <a:srgbClr val="000000"/>
              </a:solidFill>
              <a:latin typeface="Gulim"/>
              <a:cs typeface="Times New Roman" pitchFamily="18" charset="0"/>
            </a:endParaRPr>
          </a:p>
        </p:txBody>
      </p:sp>
      <p:sp>
        <p:nvSpPr>
          <p:cNvPr id="71" name="Oval 137"/>
          <p:cNvSpPr>
            <a:spLocks noChangeAspect="1" noChangeArrowheads="1"/>
          </p:cNvSpPr>
          <p:nvPr/>
        </p:nvSpPr>
        <p:spPr bwMode="auto">
          <a:xfrm flipV="1">
            <a:off x="5646727" y="2975679"/>
            <a:ext cx="192087" cy="192088"/>
          </a:xfrm>
          <a:prstGeom prst="ellipse">
            <a:avLst/>
          </a:prstGeom>
          <a:gradFill rotWithShape="1">
            <a:gsLst>
              <a:gs pos="0">
                <a:srgbClr val="349E10"/>
              </a:gs>
              <a:gs pos="50000">
                <a:srgbClr val="4EE31C"/>
              </a:gs>
              <a:gs pos="100000">
                <a:srgbClr val="5EFF24"/>
              </a:gs>
            </a:gsLst>
            <a:lin ang="5400000" scaled="1"/>
          </a:gradFill>
          <a:ln w="9525">
            <a:solidFill>
              <a:schemeClr val="tx2"/>
            </a:solidFill>
            <a:round/>
            <a:headEnd/>
            <a:tailEnd/>
          </a:ln>
          <a:effectLst>
            <a:outerShdw blurRad="50800" dist="38100" dir="2700000" algn="tl" rotWithShape="0">
              <a:prstClr val="black">
                <a:alpha val="40000"/>
              </a:prstClr>
            </a:outerShdw>
          </a:effectLst>
        </p:spPr>
        <p:txBody>
          <a:bodyPr rot="10800000" wrap="none" anchor="ctr"/>
          <a:lstStyle/>
          <a:p>
            <a:pPr eaLnBrk="0" hangingPunct="0">
              <a:defRPr/>
            </a:pPr>
            <a:endParaRPr lang="en-US" sz="2400" dirty="0">
              <a:solidFill>
                <a:srgbClr val="000000"/>
              </a:solidFill>
              <a:latin typeface="Gulim"/>
              <a:cs typeface="Times New Roman" pitchFamily="18" charset="0"/>
            </a:endParaRPr>
          </a:p>
        </p:txBody>
      </p:sp>
      <p:sp>
        <p:nvSpPr>
          <p:cNvPr id="38" name="Oval 137"/>
          <p:cNvSpPr>
            <a:spLocks noChangeAspect="1" noChangeArrowheads="1"/>
          </p:cNvSpPr>
          <p:nvPr/>
        </p:nvSpPr>
        <p:spPr bwMode="auto">
          <a:xfrm flipV="1">
            <a:off x="3598588" y="3293631"/>
            <a:ext cx="192087" cy="192088"/>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w="9525">
            <a:solidFill>
              <a:schemeClr val="tx1"/>
            </a:solidFill>
            <a:round/>
            <a:headEnd/>
            <a:tailEnd/>
          </a:ln>
          <a:effectLst>
            <a:outerShdw blurRad="50800" dist="38100" dir="2700000" algn="tl" rotWithShape="0">
              <a:prstClr val="black">
                <a:alpha val="40000"/>
              </a:prstClr>
            </a:outerShdw>
          </a:effectLst>
        </p:spPr>
        <p:txBody>
          <a:bodyPr rot="10800000" wrap="none" anchor="ctr"/>
          <a:lstStyle/>
          <a:p>
            <a:pPr eaLnBrk="0" hangingPunct="0">
              <a:defRPr/>
            </a:pPr>
            <a:endParaRPr lang="en-US" sz="2400" dirty="0">
              <a:solidFill>
                <a:srgbClr val="000000"/>
              </a:solidFill>
              <a:latin typeface="Gulim" pitchFamily="34" charset="-127"/>
              <a:cs typeface="Times New Roman" pitchFamily="18" charset="0"/>
            </a:endParaRPr>
          </a:p>
        </p:txBody>
      </p:sp>
      <p:sp>
        <p:nvSpPr>
          <p:cNvPr id="44" name="Oval 137"/>
          <p:cNvSpPr>
            <a:spLocks noChangeAspect="1" noChangeArrowheads="1"/>
          </p:cNvSpPr>
          <p:nvPr/>
        </p:nvSpPr>
        <p:spPr bwMode="auto">
          <a:xfrm flipV="1">
            <a:off x="3598584" y="2999705"/>
            <a:ext cx="192087" cy="192088"/>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w="9525">
            <a:solidFill>
              <a:schemeClr val="tx1"/>
            </a:solidFill>
            <a:round/>
            <a:headEnd/>
            <a:tailEnd/>
          </a:ln>
          <a:effectLst>
            <a:outerShdw blurRad="50800" dist="38100" dir="2700000" algn="tl" rotWithShape="0">
              <a:prstClr val="black">
                <a:alpha val="40000"/>
              </a:prstClr>
            </a:outerShdw>
          </a:effectLst>
        </p:spPr>
        <p:txBody>
          <a:bodyPr rot="10800000" wrap="none" anchor="ctr"/>
          <a:lstStyle/>
          <a:p>
            <a:pPr eaLnBrk="0" hangingPunct="0">
              <a:defRPr/>
            </a:pPr>
            <a:endParaRPr lang="en-US" sz="2400" dirty="0">
              <a:solidFill>
                <a:srgbClr val="000000"/>
              </a:solidFill>
              <a:latin typeface="Gulim" pitchFamily="34" charset="-127"/>
              <a:cs typeface="Times New Roman" pitchFamily="18" charset="0"/>
            </a:endParaRPr>
          </a:p>
        </p:txBody>
      </p:sp>
      <p:sp>
        <p:nvSpPr>
          <p:cNvPr id="46" name="Oval 137"/>
          <p:cNvSpPr>
            <a:spLocks noChangeAspect="1" noChangeArrowheads="1"/>
          </p:cNvSpPr>
          <p:nvPr/>
        </p:nvSpPr>
        <p:spPr bwMode="auto">
          <a:xfrm flipV="1">
            <a:off x="3623389" y="4384303"/>
            <a:ext cx="192087" cy="192087"/>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9525">
            <a:solidFill>
              <a:schemeClr val="tx2"/>
            </a:solidFill>
            <a:round/>
            <a:headEnd/>
            <a:tailEnd/>
          </a:ln>
          <a:effectLst>
            <a:outerShdw blurRad="50800" dist="38100" dir="2700000" algn="tl" rotWithShape="0">
              <a:prstClr val="black">
                <a:alpha val="40000"/>
              </a:prstClr>
            </a:outerShdw>
          </a:effectLst>
        </p:spPr>
        <p:txBody>
          <a:bodyPr rot="10800000" wrap="none" anchor="ctr"/>
          <a:lstStyle/>
          <a:p>
            <a:pPr eaLnBrk="0" hangingPunct="0">
              <a:defRPr/>
            </a:pPr>
            <a:endParaRPr lang="en-US" sz="2400" dirty="0">
              <a:solidFill>
                <a:srgbClr val="000000"/>
              </a:solidFill>
              <a:latin typeface="Gulim" pitchFamily="34" charset="-127"/>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1"/>
          <p:cNvSpPr>
            <a:spLocks noGrp="1"/>
          </p:cNvSpPr>
          <p:nvPr>
            <p:ph type="title"/>
          </p:nvPr>
        </p:nvSpPr>
        <p:spPr/>
        <p:txBody>
          <a:bodyPr/>
          <a:lstStyle/>
          <a:p>
            <a:r>
              <a:rPr lang="en-US" dirty="0" smtClean="0"/>
              <a:t>Brocade HCM</a:t>
            </a:r>
          </a:p>
        </p:txBody>
      </p:sp>
      <p:sp>
        <p:nvSpPr>
          <p:cNvPr id="23" name="Text Placeholder 22"/>
          <p:cNvSpPr>
            <a:spLocks noGrp="1"/>
          </p:cNvSpPr>
          <p:nvPr>
            <p:ph type="body" idx="10"/>
          </p:nvPr>
        </p:nvSpPr>
        <p:spPr/>
        <p:txBody>
          <a:bodyPr/>
          <a:lstStyle/>
          <a:p>
            <a:r>
              <a:rPr lang="en-US" dirty="0" smtClean="0"/>
              <a:t>Adapter element manager</a:t>
            </a:r>
            <a:endParaRPr lang="en-US" dirty="0"/>
          </a:p>
        </p:txBody>
      </p:sp>
      <p:sp>
        <p:nvSpPr>
          <p:cNvPr id="24" name="Footer Placeholder 2"/>
          <p:cNvSpPr>
            <a:spLocks noGrp="1"/>
          </p:cNvSpPr>
          <p:nvPr>
            <p:ph type="ftr" sz="quarter" idx="3"/>
          </p:nvPr>
        </p:nvSpPr>
        <p:spPr>
          <a:noFill/>
        </p:spPr>
        <p:txBody>
          <a:bodyPr/>
          <a:lstStyle/>
          <a:p>
            <a:r>
              <a:rPr lang="en-US" smtClean="0"/>
              <a:t>© 2011 Brocade Communications Systems, Inc. - COMPANY PROPRIETARY INFORMATION</a:t>
            </a:r>
            <a:endParaRPr lang="en-US" dirty="0" smtClean="0"/>
          </a:p>
        </p:txBody>
      </p:sp>
      <p:sp>
        <p:nvSpPr>
          <p:cNvPr id="69636" name="Rectangle 5"/>
          <p:cNvSpPr>
            <a:spLocks noChangeArrowheads="1"/>
          </p:cNvSpPr>
          <p:nvPr/>
        </p:nvSpPr>
        <p:spPr bwMode="auto">
          <a:xfrm>
            <a:off x="471488" y="2068512"/>
            <a:ext cx="3870326" cy="3780197"/>
          </a:xfrm>
          <a:prstGeom prst="rect">
            <a:avLst/>
          </a:prstGeom>
          <a:noFill/>
          <a:ln w="6350">
            <a:solidFill>
              <a:srgbClr val="BEBEBE"/>
            </a:solidFill>
            <a:miter lim="800000"/>
            <a:headEnd/>
            <a:tailEnd/>
          </a:ln>
        </p:spPr>
        <p:txBody>
          <a:bodyPr wrap="none" anchor="ctr"/>
          <a:lstStyle/>
          <a:p>
            <a:endParaRPr lang="en-US" dirty="0"/>
          </a:p>
        </p:txBody>
      </p:sp>
      <p:sp>
        <p:nvSpPr>
          <p:cNvPr id="69637" name="Rectangle 2"/>
          <p:cNvSpPr>
            <a:spLocks noChangeArrowheads="1"/>
          </p:cNvSpPr>
          <p:nvPr/>
        </p:nvSpPr>
        <p:spPr bwMode="auto">
          <a:xfrm>
            <a:off x="863600" y="2079625"/>
            <a:ext cx="3505200" cy="3380926"/>
          </a:xfrm>
          <a:prstGeom prst="rect">
            <a:avLst/>
          </a:prstGeom>
          <a:noFill/>
          <a:ln w="9525">
            <a:noFill/>
            <a:miter lim="800000"/>
            <a:headEnd/>
            <a:tailEnd/>
          </a:ln>
        </p:spPr>
        <p:txBody>
          <a:bodyPr>
            <a:spAutoFit/>
          </a:bodyPr>
          <a:lstStyle/>
          <a:p>
            <a:pPr marL="287338" indent="-287338" algn="l">
              <a:lnSpc>
                <a:spcPct val="110000"/>
              </a:lnSpc>
              <a:spcBef>
                <a:spcPct val="20000"/>
              </a:spcBef>
              <a:buFont typeface="Wingdings 2" pitchFamily="18" charset="2"/>
              <a:buNone/>
            </a:pPr>
            <a:r>
              <a:rPr lang="en-US" sz="1700" dirty="0" smtClean="0">
                <a:solidFill>
                  <a:schemeClr val="bg2"/>
                </a:solidFill>
                <a:latin typeface="+mj-lt"/>
              </a:rPr>
              <a:t>Adapter management</a:t>
            </a:r>
            <a:endParaRPr lang="en-US" sz="1700" dirty="0">
              <a:solidFill>
                <a:schemeClr val="bg2"/>
              </a:solidFill>
              <a:latin typeface="+mj-lt"/>
            </a:endParaRPr>
          </a:p>
          <a:p>
            <a:pPr marL="173038" indent="-173038" algn="l">
              <a:lnSpc>
                <a:spcPct val="110000"/>
              </a:lnSpc>
              <a:spcBef>
                <a:spcPct val="20000"/>
              </a:spcBef>
              <a:buFont typeface="Arial" pitchFamily="34" charset="0"/>
              <a:buChar char="•"/>
            </a:pPr>
            <a:r>
              <a:rPr lang="en-US" sz="1500" dirty="0" smtClean="0"/>
              <a:t>SAN resource discovery</a:t>
            </a:r>
            <a:endParaRPr lang="en-US" sz="1500" dirty="0"/>
          </a:p>
          <a:p>
            <a:pPr marL="173038" indent="-173038" algn="l">
              <a:lnSpc>
                <a:spcPct val="110000"/>
              </a:lnSpc>
              <a:spcBef>
                <a:spcPct val="20000"/>
              </a:spcBef>
              <a:buFont typeface="Arial" pitchFamily="34" charset="0"/>
              <a:buChar char="•"/>
            </a:pPr>
            <a:r>
              <a:rPr lang="en-US" sz="1500" dirty="0" smtClean="0"/>
              <a:t>Driver/firmware updates </a:t>
            </a:r>
            <a:endParaRPr lang="en-US" sz="1500" dirty="0"/>
          </a:p>
          <a:p>
            <a:pPr marL="173038" indent="-173038" algn="l">
              <a:lnSpc>
                <a:spcPct val="110000"/>
              </a:lnSpc>
              <a:spcBef>
                <a:spcPct val="20000"/>
              </a:spcBef>
              <a:buFont typeface="Arial" pitchFamily="34" charset="0"/>
              <a:buChar char="•"/>
            </a:pPr>
            <a:r>
              <a:rPr lang="en-US" sz="1500" dirty="0" smtClean="0"/>
              <a:t>Multi-OS support</a:t>
            </a:r>
            <a:endParaRPr lang="en-US" sz="1500" dirty="0"/>
          </a:p>
          <a:p>
            <a:pPr marL="173038" indent="-173038" algn="l">
              <a:lnSpc>
                <a:spcPct val="110000"/>
              </a:lnSpc>
              <a:spcBef>
                <a:spcPct val="20000"/>
              </a:spcBef>
              <a:buFont typeface="Arial" pitchFamily="34" charset="0"/>
              <a:buChar char="•"/>
            </a:pPr>
            <a:r>
              <a:rPr lang="en-US" sz="1500" dirty="0" smtClean="0"/>
              <a:t>Easy access to HBA parameters</a:t>
            </a:r>
            <a:endParaRPr lang="en-US" sz="1500" dirty="0"/>
          </a:p>
          <a:p>
            <a:pPr marL="173038" indent="-173038" algn="l">
              <a:lnSpc>
                <a:spcPct val="110000"/>
              </a:lnSpc>
              <a:spcBef>
                <a:spcPct val="20000"/>
              </a:spcBef>
              <a:buFont typeface="Arial" pitchFamily="34" charset="0"/>
              <a:buChar char="•"/>
            </a:pPr>
            <a:r>
              <a:rPr lang="en-US" sz="1500" dirty="0" smtClean="0"/>
              <a:t>Monitoring and diagnostics</a:t>
            </a:r>
            <a:endParaRPr lang="en-US" sz="1500" dirty="0"/>
          </a:p>
          <a:p>
            <a:pPr marL="173038" indent="-173038" algn="l">
              <a:lnSpc>
                <a:spcPct val="110000"/>
              </a:lnSpc>
              <a:spcBef>
                <a:spcPct val="20000"/>
              </a:spcBef>
              <a:buFont typeface="Arial" pitchFamily="34" charset="0"/>
              <a:buChar char="•"/>
            </a:pPr>
            <a:r>
              <a:rPr lang="en-US" sz="1500" dirty="0" smtClean="0"/>
              <a:t>Scripting and automation</a:t>
            </a:r>
            <a:endParaRPr lang="en-US" sz="1500" dirty="0"/>
          </a:p>
          <a:p>
            <a:pPr marL="173038" indent="-173038" algn="l">
              <a:lnSpc>
                <a:spcPct val="110000"/>
              </a:lnSpc>
              <a:spcBef>
                <a:spcPct val="20000"/>
              </a:spcBef>
              <a:buFont typeface="Arial" pitchFamily="34" charset="0"/>
              <a:buChar char="•"/>
            </a:pPr>
            <a:r>
              <a:rPr lang="en-US" sz="1500" dirty="0" smtClean="0"/>
              <a:t>Logging and audit trail</a:t>
            </a:r>
            <a:endParaRPr lang="en-US" sz="1500" dirty="0"/>
          </a:p>
          <a:p>
            <a:pPr marL="173038" indent="-173038" algn="l">
              <a:lnSpc>
                <a:spcPct val="110000"/>
              </a:lnSpc>
              <a:spcBef>
                <a:spcPct val="20000"/>
              </a:spcBef>
              <a:buFont typeface="Arial" pitchFamily="34" charset="0"/>
              <a:buChar char="•"/>
            </a:pPr>
            <a:r>
              <a:rPr lang="en-US" sz="1500" dirty="0" smtClean="0"/>
              <a:t>Virtualization support</a:t>
            </a:r>
            <a:endParaRPr lang="en-US" sz="1500" dirty="0"/>
          </a:p>
          <a:p>
            <a:pPr marL="173038" indent="-173038" algn="l">
              <a:lnSpc>
                <a:spcPct val="110000"/>
              </a:lnSpc>
              <a:spcBef>
                <a:spcPct val="20000"/>
              </a:spcBef>
              <a:buFont typeface="Arial" pitchFamily="34" charset="0"/>
              <a:buChar char="•"/>
            </a:pPr>
            <a:r>
              <a:rPr lang="en-US" sz="1500" dirty="0" smtClean="0"/>
              <a:t>Beaconing of HBA/switch ports</a:t>
            </a:r>
            <a:endParaRPr lang="en-US" sz="1500" dirty="0"/>
          </a:p>
          <a:p>
            <a:pPr marL="173038" indent="-173038" algn="l">
              <a:lnSpc>
                <a:spcPct val="110000"/>
              </a:lnSpc>
              <a:spcBef>
                <a:spcPct val="20000"/>
              </a:spcBef>
              <a:buFont typeface="Arial" pitchFamily="34" charset="0"/>
              <a:buChar char="•"/>
            </a:pPr>
            <a:r>
              <a:rPr lang="en-US" sz="1500" dirty="0" smtClean="0"/>
              <a:t>Built-in supportability, SupportSave</a:t>
            </a:r>
            <a:endParaRPr lang="en-US" sz="1500" dirty="0"/>
          </a:p>
        </p:txBody>
      </p:sp>
      <p:sp>
        <p:nvSpPr>
          <p:cNvPr id="69638" name="Rectangle 6"/>
          <p:cNvSpPr>
            <a:spLocks noChangeArrowheads="1"/>
          </p:cNvSpPr>
          <p:nvPr/>
        </p:nvSpPr>
        <p:spPr bwMode="auto">
          <a:xfrm>
            <a:off x="471489" y="2068511"/>
            <a:ext cx="305762" cy="3780197"/>
          </a:xfrm>
          <a:prstGeom prst="rect">
            <a:avLst/>
          </a:prstGeom>
          <a:solidFill>
            <a:schemeClr val="accent1">
              <a:lumMod val="60000"/>
              <a:lumOff val="40000"/>
            </a:schemeClr>
          </a:solidFill>
          <a:ln w="6350" algn="ctr">
            <a:solidFill>
              <a:srgbClr val="BEBEBE"/>
            </a:solidFill>
            <a:miter lim="800000"/>
            <a:headEnd/>
            <a:tailEnd/>
          </a:ln>
        </p:spPr>
        <p:txBody>
          <a:bodyPr wrap="none" anchor="ctr"/>
          <a:lstStyle/>
          <a:p>
            <a:endParaRPr lang="en-US" sz="2600" dirty="0"/>
          </a:p>
        </p:txBody>
      </p:sp>
      <p:grpSp>
        <p:nvGrpSpPr>
          <p:cNvPr id="2" name="Group 7"/>
          <p:cNvGrpSpPr>
            <a:grpSpLocks/>
          </p:cNvGrpSpPr>
          <p:nvPr/>
        </p:nvGrpSpPr>
        <p:grpSpPr bwMode="auto">
          <a:xfrm>
            <a:off x="549565" y="3725862"/>
            <a:ext cx="195262" cy="161925"/>
            <a:chOff x="4560" y="3408"/>
            <a:chExt cx="336" cy="239"/>
          </a:xfrm>
        </p:grpSpPr>
        <p:sp>
          <p:nvSpPr>
            <p:cNvPr id="69652" name="AutoShape 8"/>
            <p:cNvSpPr>
              <a:spLocks noChangeArrowheads="1"/>
            </p:cNvSpPr>
            <p:nvPr/>
          </p:nvSpPr>
          <p:spPr bwMode="auto">
            <a:xfrm>
              <a:off x="4560" y="3408"/>
              <a:ext cx="192" cy="239"/>
            </a:xfrm>
            <a:prstGeom prst="chevron">
              <a:avLst>
                <a:gd name="adj" fmla="val 52500"/>
              </a:avLst>
            </a:prstGeom>
            <a:solidFill>
              <a:srgbClr val="FF0000"/>
            </a:solidFill>
            <a:ln w="12700">
              <a:noFill/>
              <a:miter lim="800000"/>
              <a:headEnd/>
              <a:tailEnd/>
            </a:ln>
          </p:spPr>
          <p:txBody>
            <a:bodyPr wrap="none" anchor="ctr"/>
            <a:lstStyle/>
            <a:p>
              <a:endParaRPr lang="en-US" dirty="0"/>
            </a:p>
          </p:txBody>
        </p:sp>
        <p:sp>
          <p:nvSpPr>
            <p:cNvPr id="69653" name="AutoShape 9"/>
            <p:cNvSpPr>
              <a:spLocks noChangeArrowheads="1"/>
            </p:cNvSpPr>
            <p:nvPr/>
          </p:nvSpPr>
          <p:spPr bwMode="auto">
            <a:xfrm>
              <a:off x="4704" y="3408"/>
              <a:ext cx="192" cy="239"/>
            </a:xfrm>
            <a:prstGeom prst="chevron">
              <a:avLst>
                <a:gd name="adj" fmla="val 52500"/>
              </a:avLst>
            </a:prstGeom>
            <a:solidFill>
              <a:srgbClr val="D00000"/>
            </a:solidFill>
            <a:ln w="12700">
              <a:noFill/>
              <a:miter lim="800000"/>
              <a:headEnd/>
              <a:tailEnd/>
            </a:ln>
          </p:spPr>
          <p:txBody>
            <a:bodyPr wrap="none" anchor="ctr"/>
            <a:lstStyle/>
            <a:p>
              <a:endParaRPr lang="en-US" dirty="0"/>
            </a:p>
          </p:txBody>
        </p:sp>
      </p:grpSp>
      <p:pic>
        <p:nvPicPr>
          <p:cNvPr id="12" name="Picture 5"/>
          <p:cNvPicPr preferRelativeResize="0">
            <a:picLocks noChangeArrowheads="1"/>
          </p:cNvPicPr>
          <p:nvPr/>
        </p:nvPicPr>
        <p:blipFill>
          <a:blip r:embed="rId3" cstate="print"/>
          <a:srcRect/>
          <a:stretch>
            <a:fillRect/>
          </a:stretch>
        </p:blipFill>
        <p:spPr bwMode="auto">
          <a:xfrm>
            <a:off x="4572000" y="2074652"/>
            <a:ext cx="4267200" cy="3733800"/>
          </a:xfrm>
          <a:prstGeom prst="rect">
            <a:avLst/>
          </a:prstGeom>
          <a:ln>
            <a:headEnd/>
            <a:tailEnd/>
          </a:ln>
        </p:spPr>
        <p:style>
          <a:lnRef idx="2">
            <a:schemeClr val="dk1"/>
          </a:lnRef>
          <a:fillRef idx="1">
            <a:schemeClr val="lt1"/>
          </a:fillRef>
          <a:effectRef idx="0">
            <a:schemeClr val="dk1"/>
          </a:effectRef>
          <a:fontRef idx="minor">
            <a:schemeClr val="dk1"/>
          </a:fontRef>
        </p:style>
      </p:pic>
      <p:grpSp>
        <p:nvGrpSpPr>
          <p:cNvPr id="3" name="Group 111"/>
          <p:cNvGrpSpPr/>
          <p:nvPr/>
        </p:nvGrpSpPr>
        <p:grpSpPr>
          <a:xfrm>
            <a:off x="8077200" y="76200"/>
            <a:ext cx="990600" cy="1066800"/>
            <a:chOff x="479315" y="1867476"/>
            <a:chExt cx="1742728" cy="1830532"/>
          </a:xfrm>
        </p:grpSpPr>
        <p:pic>
          <p:nvPicPr>
            <p:cNvPr id="14" name="Picture 2" descr="C:\Users\dan\Desktop\shadow.png"/>
            <p:cNvPicPr>
              <a:picLocks noChangeAspect="1" noChangeArrowheads="1"/>
            </p:cNvPicPr>
            <p:nvPr/>
          </p:nvPicPr>
          <p:blipFill>
            <a:blip r:embed="rId4"/>
            <a:srcRect/>
            <a:stretch>
              <a:fillRect/>
            </a:stretch>
          </p:blipFill>
          <p:spPr bwMode="auto">
            <a:xfrm>
              <a:off x="479315" y="3013368"/>
              <a:ext cx="1742728" cy="684640"/>
            </a:xfrm>
            <a:prstGeom prst="rect">
              <a:avLst/>
            </a:prstGeom>
            <a:noFill/>
          </p:spPr>
        </p:pic>
        <p:grpSp>
          <p:nvGrpSpPr>
            <p:cNvPr id="4" name="Group 11"/>
            <p:cNvGrpSpPr/>
            <p:nvPr/>
          </p:nvGrpSpPr>
          <p:grpSpPr>
            <a:xfrm>
              <a:off x="534996" y="1867476"/>
              <a:ext cx="1631367" cy="1631367"/>
              <a:chOff x="4892008" y="1510236"/>
              <a:chExt cx="825183" cy="825183"/>
            </a:xfrm>
          </p:grpSpPr>
          <p:grpSp>
            <p:nvGrpSpPr>
              <p:cNvPr id="5" name="Group 37"/>
              <p:cNvGrpSpPr/>
              <p:nvPr/>
            </p:nvGrpSpPr>
            <p:grpSpPr>
              <a:xfrm>
                <a:off x="4892008" y="1510236"/>
                <a:ext cx="825183" cy="825183"/>
                <a:chOff x="3516630" y="805815"/>
                <a:chExt cx="1200150" cy="1200150"/>
              </a:xfrm>
            </p:grpSpPr>
            <p:sp>
              <p:nvSpPr>
                <p:cNvPr id="18" name="Oval 17"/>
                <p:cNvSpPr/>
                <p:nvPr/>
              </p:nvSpPr>
              <p:spPr bwMode="auto">
                <a:xfrm>
                  <a:off x="3516630" y="805815"/>
                  <a:ext cx="1200150" cy="1200150"/>
                </a:xfrm>
                <a:prstGeom prst="ellipse">
                  <a:avLst/>
                </a:prstGeom>
                <a:gradFill>
                  <a:gsLst>
                    <a:gs pos="0">
                      <a:schemeClr val="bg2">
                        <a:lumMod val="60000"/>
                        <a:lumOff val="40000"/>
                      </a:schemeClr>
                    </a:gs>
                    <a:gs pos="23000">
                      <a:schemeClr val="bg2"/>
                    </a:gs>
                    <a:gs pos="100000">
                      <a:schemeClr val="bg2">
                        <a:lumMod val="50000"/>
                      </a:schemeClr>
                    </a:gs>
                  </a:gsLst>
                  <a:lin ang="5400000" scaled="0"/>
                </a:gradFill>
                <a:ln w="19050" algn="ctr">
                  <a:solidFill>
                    <a:schemeClr val="tx1"/>
                  </a:solidFill>
                  <a:miter lim="800000"/>
                  <a:headEnd/>
                  <a:tailEnd/>
                </a:ln>
                <a:effectLst>
                  <a:innerShdw blurRad="114300">
                    <a:prstClr val="black"/>
                  </a:innerShdw>
                </a:effectLst>
              </p:spPr>
              <p:txBody>
                <a:bodyPr wrap="none" rtlCol="0" anchor="ctr"/>
                <a:lstStyle/>
                <a:p>
                  <a:pPr algn="ctr"/>
                  <a:endParaRPr lang="en-US" sz="900" dirty="0"/>
                </a:p>
              </p:txBody>
            </p:sp>
            <p:sp>
              <p:nvSpPr>
                <p:cNvPr id="19" name="Oval 18"/>
                <p:cNvSpPr/>
                <p:nvPr/>
              </p:nvSpPr>
              <p:spPr bwMode="auto">
                <a:xfrm>
                  <a:off x="3688080" y="882015"/>
                  <a:ext cx="857250" cy="622300"/>
                </a:xfrm>
                <a:prstGeom prst="ellipse">
                  <a:avLst/>
                </a:prstGeom>
                <a:gradFill>
                  <a:gsLst>
                    <a:gs pos="0">
                      <a:schemeClr val="bg1">
                        <a:alpha val="52000"/>
                      </a:schemeClr>
                    </a:gs>
                    <a:gs pos="100000">
                      <a:schemeClr val="bg1">
                        <a:alpha val="0"/>
                      </a:schemeClr>
                    </a:gs>
                  </a:gsLst>
                  <a:lin ang="5400000" scaled="0"/>
                </a:gradFill>
                <a:ln w="19050" algn="ctr">
                  <a:noFill/>
                  <a:miter lim="800000"/>
                  <a:headEnd/>
                  <a:tailEnd/>
                </a:ln>
              </p:spPr>
              <p:txBody>
                <a:bodyPr wrap="none" rtlCol="0" anchor="ctr"/>
                <a:lstStyle/>
                <a:p>
                  <a:pPr algn="ctr"/>
                  <a:endParaRPr lang="en-US" sz="900" dirty="0"/>
                </a:p>
              </p:txBody>
            </p:sp>
          </p:grpSp>
          <p:sp>
            <p:nvSpPr>
              <p:cNvPr id="17" name="TextBox 16"/>
              <p:cNvSpPr txBox="1"/>
              <p:nvPr/>
            </p:nvSpPr>
            <p:spPr bwMode="auto">
              <a:xfrm>
                <a:off x="4970398" y="1875216"/>
                <a:ext cx="668402" cy="95223"/>
              </a:xfrm>
              <a:prstGeom prst="rect">
                <a:avLst/>
              </a:prstGeom>
              <a:noFill/>
              <a:ln w="19050" algn="ctr">
                <a:noFill/>
                <a:miter lim="800000"/>
                <a:headEnd/>
                <a:tailEnd/>
              </a:ln>
            </p:spPr>
            <p:txBody>
              <a:bodyPr wrap="square" lIns="0" tIns="0" rIns="0" bIns="0" rtlCol="0" anchor="ctr">
                <a:spAutoFit/>
              </a:bodyPr>
              <a:lstStyle/>
              <a:p>
                <a:pPr lvl="0" algn="ctr">
                  <a:lnSpc>
                    <a:spcPct val="85000"/>
                  </a:lnSpc>
                </a:pPr>
                <a:r>
                  <a:rPr lang="en-US" sz="900" dirty="0" smtClean="0">
                    <a:solidFill>
                      <a:schemeClr val="bg1"/>
                    </a:solidFill>
                    <a:effectLst>
                      <a:outerShdw blurRad="63500" dist="38100" dir="5400000" algn="t" rotWithShape="0">
                        <a:prstClr val="black">
                          <a:alpha val="80000"/>
                        </a:prstClr>
                      </a:outerShdw>
                    </a:effectLst>
                    <a:latin typeface="+mj-lt"/>
                  </a:rPr>
                  <a:t>MANAGEMENT</a:t>
                </a:r>
              </a:p>
            </p:txBody>
          </p:sp>
        </p:grpSp>
      </p:grpSp>
      <p:sp>
        <p:nvSpPr>
          <p:cNvPr id="21" name="Slide Number Placeholder 20"/>
          <p:cNvSpPr>
            <a:spLocks noGrp="1"/>
          </p:cNvSpPr>
          <p:nvPr>
            <p:ph type="sldNum" sz="quarter" idx="4"/>
          </p:nvPr>
        </p:nvSpPr>
        <p:spPr/>
        <p:txBody>
          <a:bodyPr/>
          <a:lstStyle/>
          <a:p>
            <a:fld id="{7BCC8D0D-EAEC-449D-9161-023DFF90F2E2}" type="slidenum">
              <a:rPr lang="en-US" smtClean="0">
                <a:solidFill>
                  <a:srgbClr val="8C8C8C"/>
                </a:solidFill>
              </a:rPr>
              <a:pPr/>
              <a:t>71</a:t>
            </a:fld>
            <a:endParaRPr lang="en-US" dirty="0">
              <a:solidFill>
                <a:srgbClr val="8C8C8C"/>
              </a:solidFill>
            </a:endParaRPr>
          </a:p>
        </p:txBody>
      </p:sp>
      <p:sp>
        <p:nvSpPr>
          <p:cNvPr id="20" name="Date Placeholder 19"/>
          <p:cNvSpPr>
            <a:spLocks noGrp="1"/>
          </p:cNvSpPr>
          <p:nvPr>
            <p:ph type="dt" sz="half" idx="2"/>
          </p:nvPr>
        </p:nvSpPr>
        <p:spPr/>
        <p:txBody>
          <a:bodyPr/>
          <a:lstStyle/>
          <a:p>
            <a:fld id="{004EA489-8558-4A04-ADF7-FFE6A13BA346}" type="datetime3">
              <a:rPr lang="en-AU" smtClean="0"/>
              <a:pPr/>
              <a:t>22 September, 2011</a:t>
            </a:fld>
            <a:endParaRPr lang="en-US" dirty="0"/>
          </a:p>
        </p:txBody>
      </p:sp>
    </p:spTree>
    <p:extLst>
      <p:ext uri="{BB962C8B-B14F-4D97-AF65-F5344CB8AC3E}">
        <p14:creationId xmlns:p14="http://schemas.microsoft.com/office/powerpoint/2010/main" xmlns="" val="1630378885"/>
      </p:ext>
    </p:extLst>
  </p:cSld>
  <p:clrMapOvr>
    <a:masterClrMapping/>
  </p:clrMapOvr>
  <p:transition advClick="0">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Title 1"/>
          <p:cNvSpPr>
            <a:spLocks noGrp="1"/>
          </p:cNvSpPr>
          <p:nvPr>
            <p:ph type="title"/>
          </p:nvPr>
        </p:nvSpPr>
        <p:spPr>
          <a:xfrm>
            <a:off x="232807" y="597600"/>
            <a:ext cx="8208875" cy="560153"/>
          </a:xfrm>
        </p:spPr>
        <p:txBody>
          <a:bodyPr/>
          <a:lstStyle/>
          <a:p>
            <a:r>
              <a:rPr lang="en-US" dirty="0" smtClean="0"/>
              <a:t>Brocade Network Advisor</a:t>
            </a:r>
            <a:endParaRPr lang="en-US" dirty="0"/>
          </a:p>
        </p:txBody>
      </p:sp>
      <p:sp>
        <p:nvSpPr>
          <p:cNvPr id="240" name="Content Placeholder 135"/>
          <p:cNvSpPr>
            <a:spLocks noGrp="1"/>
          </p:cNvSpPr>
          <p:nvPr>
            <p:ph idx="1"/>
          </p:nvPr>
        </p:nvSpPr>
        <p:spPr>
          <a:xfrm>
            <a:off x="340447" y="2016728"/>
            <a:ext cx="4392612" cy="3446072"/>
          </a:xfrm>
        </p:spPr>
        <p:txBody>
          <a:bodyPr/>
          <a:lstStyle/>
          <a:p>
            <a:r>
              <a:rPr lang="en-US" sz="2000" dirty="0" smtClean="0"/>
              <a:t>Open architecture with industry-standard APIs (SMI-S, Web Services, NETCONF, SNMP)</a:t>
            </a:r>
          </a:p>
          <a:p>
            <a:pPr marL="228600" lvl="1" indent="-228600">
              <a:spcBef>
                <a:spcPts val="1400"/>
              </a:spcBef>
              <a:buClrTx/>
            </a:pPr>
            <a:r>
              <a:rPr lang="en-US" sz="2000" dirty="0" smtClean="0">
                <a:solidFill>
                  <a:schemeClr val="tx1"/>
                </a:solidFill>
              </a:rPr>
              <a:t>Seamless integration with </a:t>
            </a:r>
          </a:p>
          <a:p>
            <a:pPr marL="460375" lvl="2" indent="-228600">
              <a:spcBef>
                <a:spcPts val="1400"/>
              </a:spcBef>
              <a:buClrTx/>
            </a:pPr>
            <a:r>
              <a:rPr lang="en-US" sz="1600" dirty="0" smtClean="0">
                <a:solidFill>
                  <a:schemeClr val="tx1"/>
                </a:solidFill>
              </a:rPr>
              <a:t>Orchestration Frameworks</a:t>
            </a:r>
          </a:p>
          <a:p>
            <a:pPr marL="460375" lvl="2" indent="-228600">
              <a:spcBef>
                <a:spcPts val="1400"/>
              </a:spcBef>
              <a:buClrTx/>
            </a:pPr>
            <a:r>
              <a:rPr lang="en-US" sz="1600" dirty="0" smtClean="0"/>
              <a:t>Security Partners</a:t>
            </a:r>
          </a:p>
          <a:p>
            <a:pPr marL="460375" lvl="2" indent="-228600">
              <a:spcBef>
                <a:spcPts val="1400"/>
              </a:spcBef>
              <a:buClrTx/>
            </a:pPr>
            <a:r>
              <a:rPr lang="en-US" sz="1600" dirty="0" smtClean="0">
                <a:solidFill>
                  <a:schemeClr val="tx1"/>
                </a:solidFill>
              </a:rPr>
              <a:t>Service Delivery platforms</a:t>
            </a:r>
          </a:p>
          <a:p>
            <a:r>
              <a:rPr lang="en-US" sz="2000" dirty="0" smtClean="0"/>
              <a:t>VMware and Microsoft hypervisor plug-ins</a:t>
            </a:r>
            <a:endParaRPr lang="en-US" sz="2000" dirty="0"/>
          </a:p>
        </p:txBody>
      </p:sp>
      <p:sp>
        <p:nvSpPr>
          <p:cNvPr id="142" name="Text Placeholder 3"/>
          <p:cNvSpPr>
            <a:spLocks noGrp="1"/>
          </p:cNvSpPr>
          <p:nvPr>
            <p:ph type="body" idx="10"/>
          </p:nvPr>
        </p:nvSpPr>
        <p:spPr>
          <a:xfrm>
            <a:off x="234041" y="1080727"/>
            <a:ext cx="8197171" cy="735586"/>
          </a:xfrm>
        </p:spPr>
        <p:txBody>
          <a:bodyPr/>
          <a:lstStyle/>
          <a:p>
            <a:r>
              <a:rPr lang="en-US" dirty="0" smtClean="0"/>
              <a:t>End-to-End Service Orchestration with Leading Partner Products</a:t>
            </a:r>
            <a:endParaRPr lang="en-US" dirty="0"/>
          </a:p>
        </p:txBody>
      </p:sp>
      <p:sp>
        <p:nvSpPr>
          <p:cNvPr id="103" name="Slide Number Placeholder 102"/>
          <p:cNvSpPr>
            <a:spLocks noGrp="1"/>
          </p:cNvSpPr>
          <p:nvPr>
            <p:ph type="sldNum" sz="quarter" idx="4"/>
          </p:nvPr>
        </p:nvSpPr>
        <p:spPr/>
        <p:txBody>
          <a:bodyPr/>
          <a:lstStyle/>
          <a:p>
            <a:fld id="{7BCC8D0D-EAEC-449D-9161-023DFF90F2E2}" type="slidenum">
              <a:rPr lang="en-US" smtClean="0"/>
              <a:pPr/>
              <a:t>72</a:t>
            </a:fld>
            <a:endParaRPr lang="en-US" dirty="0"/>
          </a:p>
        </p:txBody>
      </p:sp>
      <p:grpSp>
        <p:nvGrpSpPr>
          <p:cNvPr id="2" name="Group 142"/>
          <p:cNvGrpSpPr/>
          <p:nvPr/>
        </p:nvGrpSpPr>
        <p:grpSpPr>
          <a:xfrm>
            <a:off x="5067826" y="1717265"/>
            <a:ext cx="3650872" cy="4764498"/>
            <a:chOff x="4667776" y="255181"/>
            <a:chExt cx="3650872" cy="4764498"/>
          </a:xfrm>
        </p:grpSpPr>
        <p:pic>
          <p:nvPicPr>
            <p:cNvPr id="144" name="Picture 2" descr="C:\jim\presentations\analyst2010_0818\Jason\B17060x08B_300ucr_lr.jpg"/>
            <p:cNvPicPr>
              <a:picLocks noChangeAspect="1" noChangeArrowheads="1"/>
            </p:cNvPicPr>
            <p:nvPr/>
          </p:nvPicPr>
          <p:blipFill>
            <a:blip r:embed="rId3"/>
            <a:srcRect l="35864" t="24846" r="26745"/>
            <a:stretch>
              <a:fillRect/>
            </a:stretch>
          </p:blipFill>
          <p:spPr bwMode="gray">
            <a:xfrm>
              <a:off x="4671680" y="255181"/>
              <a:ext cx="3646968" cy="4754969"/>
            </a:xfrm>
            <a:prstGeom prst="rect">
              <a:avLst/>
            </a:prstGeom>
            <a:noFill/>
            <a:ln>
              <a:noFill/>
            </a:ln>
          </p:spPr>
        </p:pic>
        <p:sp>
          <p:nvSpPr>
            <p:cNvPr id="145" name="Rectangle 144"/>
            <p:cNvSpPr/>
            <p:nvPr/>
          </p:nvSpPr>
          <p:spPr bwMode="gray">
            <a:xfrm rot="5400000">
              <a:off x="4185394" y="886425"/>
              <a:ext cx="4615636" cy="3650872"/>
            </a:xfrm>
            <a:prstGeom prst="rect">
              <a:avLst/>
            </a:prstGeom>
            <a:solidFill>
              <a:schemeClr val="bg1">
                <a:alpha val="82000"/>
              </a:schemeClr>
            </a:solidFill>
            <a:ln w="19050" algn="ctr">
              <a:noFill/>
              <a:miter lim="800000"/>
              <a:headEnd/>
              <a:tailEnd/>
            </a:ln>
          </p:spPr>
          <p:txBody>
            <a:bodyPr wrap="none" rtlCol="0" anchor="ctr"/>
            <a:lstStyle/>
            <a:p>
              <a:pPr algn="ctr"/>
              <a:endParaRPr lang="en-US" dirty="0">
                <a:solidFill>
                  <a:prstClr val="black"/>
                </a:solidFill>
              </a:endParaRPr>
            </a:p>
          </p:txBody>
        </p:sp>
        <p:sp>
          <p:nvSpPr>
            <p:cNvPr id="146" name="Rectangle 145"/>
            <p:cNvSpPr/>
            <p:nvPr/>
          </p:nvSpPr>
          <p:spPr bwMode="auto">
            <a:xfrm>
              <a:off x="5131263" y="2334051"/>
              <a:ext cx="2733957" cy="1174921"/>
            </a:xfrm>
            <a:prstGeom prst="rect">
              <a:avLst/>
            </a:prstGeom>
            <a:solidFill>
              <a:schemeClr val="accent2">
                <a:lumMod val="20000"/>
                <a:lumOff val="80000"/>
                <a:alpha val="70000"/>
              </a:schemeClr>
            </a:solidFill>
            <a:ln w="19050" algn="ctr">
              <a:noFill/>
              <a:miter lim="800000"/>
              <a:headEnd/>
              <a:tailEnd/>
            </a:ln>
          </p:spPr>
          <p:style>
            <a:lnRef idx="0">
              <a:scrgbClr r="0" g="0" b="0"/>
            </a:lnRef>
            <a:fillRef idx="1002">
              <a:schemeClr val="lt1"/>
            </a:fillRef>
            <a:effectRef idx="0">
              <a:scrgbClr r="0" g="0" b="0"/>
            </a:effectRef>
            <a:fontRef idx="major"/>
          </p:style>
          <p:txBody>
            <a:bodyPr wrap="none" rtlCol="0" anchor="ctr"/>
            <a:lstStyle/>
            <a:p>
              <a:pPr algn="ctr"/>
              <a:endParaRPr lang="en-US" sz="1600" dirty="0">
                <a:solidFill>
                  <a:prstClr val="black"/>
                </a:solidFill>
              </a:endParaRPr>
            </a:p>
          </p:txBody>
        </p:sp>
        <p:sp>
          <p:nvSpPr>
            <p:cNvPr id="147" name="Rectangle 146"/>
            <p:cNvSpPr/>
            <p:nvPr/>
          </p:nvSpPr>
          <p:spPr bwMode="gray">
            <a:xfrm>
              <a:off x="4669492" y="259083"/>
              <a:ext cx="3649156" cy="144953"/>
            </a:xfrm>
            <a:prstGeom prst="rect">
              <a:avLst/>
            </a:prstGeom>
            <a:solidFill>
              <a:schemeClr val="bg2"/>
            </a:solidFill>
            <a:ln w="19050" algn="ctr">
              <a:noFill/>
              <a:miter lim="800000"/>
              <a:headEnd/>
              <a:tailEnd/>
            </a:ln>
          </p:spPr>
          <p:txBody>
            <a:bodyPr wrap="none" rtlCol="0" anchor="ctr"/>
            <a:lstStyle/>
            <a:p>
              <a:pPr algn="ctr"/>
              <a:endParaRPr lang="en-US" dirty="0">
                <a:solidFill>
                  <a:prstClr val="white"/>
                </a:solidFill>
                <a:latin typeface="Franklin Gothic Demi"/>
              </a:endParaRPr>
            </a:p>
          </p:txBody>
        </p:sp>
        <p:grpSp>
          <p:nvGrpSpPr>
            <p:cNvPr id="3" name="Group 44"/>
            <p:cNvGrpSpPr/>
            <p:nvPr/>
          </p:nvGrpSpPr>
          <p:grpSpPr>
            <a:xfrm>
              <a:off x="5852231" y="2413419"/>
              <a:ext cx="1317512" cy="1107643"/>
              <a:chOff x="4838700" y="1523999"/>
              <a:chExt cx="4305300" cy="3619501"/>
            </a:xfrm>
          </p:grpSpPr>
          <p:grpSp>
            <p:nvGrpSpPr>
              <p:cNvPr id="4" name="Group 29"/>
              <p:cNvGrpSpPr>
                <a:grpSpLocks/>
              </p:cNvGrpSpPr>
              <p:nvPr/>
            </p:nvGrpSpPr>
            <p:grpSpPr bwMode="auto">
              <a:xfrm>
                <a:off x="4838700" y="1523999"/>
                <a:ext cx="4305300" cy="3619501"/>
                <a:chOff x="768" y="240"/>
                <a:chExt cx="4320" cy="4080"/>
              </a:xfrm>
            </p:grpSpPr>
            <p:pic>
              <p:nvPicPr>
                <p:cNvPr id="238" name="Picture 8" descr="09-003_monitor_NEC"/>
                <p:cNvPicPr>
                  <a:picLocks noChangeAspect="1" noChangeArrowheads="1"/>
                </p:cNvPicPr>
                <p:nvPr/>
              </p:nvPicPr>
              <p:blipFill>
                <a:blip r:embed="rId4"/>
                <a:srcRect r="23" b="14142"/>
                <a:stretch>
                  <a:fillRect/>
                </a:stretch>
              </p:blipFill>
              <p:spPr bwMode="auto">
                <a:xfrm>
                  <a:off x="768" y="240"/>
                  <a:ext cx="4320" cy="4080"/>
                </a:xfrm>
                <a:prstGeom prst="rect">
                  <a:avLst/>
                </a:prstGeom>
                <a:noFill/>
                <a:effectLst>
                  <a:outerShdw blurRad="50800" dist="38100" dir="13500000" algn="br" rotWithShape="0">
                    <a:prstClr val="black">
                      <a:alpha val="40000"/>
                    </a:prstClr>
                  </a:outerShdw>
                </a:effectLst>
              </p:spPr>
            </p:pic>
            <p:pic>
              <p:nvPicPr>
                <p:cNvPr id="239" name="Picture 11" descr="09-003_monitor_NEC"/>
                <p:cNvPicPr>
                  <a:picLocks noChangeAspect="1" noChangeArrowheads="1"/>
                </p:cNvPicPr>
                <p:nvPr/>
              </p:nvPicPr>
              <p:blipFill>
                <a:blip r:embed="rId4"/>
                <a:srcRect l="63319" t="1010" r="21129" b="96970"/>
                <a:stretch>
                  <a:fillRect/>
                </a:stretch>
              </p:blipFill>
              <p:spPr bwMode="auto">
                <a:xfrm>
                  <a:off x="4272" y="288"/>
                  <a:ext cx="672" cy="96"/>
                </a:xfrm>
                <a:prstGeom prst="rect">
                  <a:avLst/>
                </a:prstGeom>
                <a:noFill/>
              </p:spPr>
            </p:pic>
          </p:grpSp>
          <p:pic>
            <p:nvPicPr>
              <p:cNvPr id="237" name="Picture 4"/>
              <p:cNvPicPr>
                <a:picLocks noChangeAspect="1" noChangeArrowheads="1"/>
              </p:cNvPicPr>
              <p:nvPr/>
            </p:nvPicPr>
            <p:blipFill>
              <a:blip r:embed="rId5"/>
              <a:stretch>
                <a:fillRect/>
              </a:stretch>
            </p:blipFill>
            <p:spPr bwMode="auto">
              <a:xfrm>
                <a:off x="4974335" y="1666875"/>
                <a:ext cx="4032134" cy="2873509"/>
              </a:xfrm>
              <a:prstGeom prst="rect">
                <a:avLst/>
              </a:prstGeom>
              <a:noFill/>
              <a:ln>
                <a:noFill/>
              </a:ln>
            </p:spPr>
          </p:pic>
        </p:grpSp>
        <p:sp>
          <p:nvSpPr>
            <p:cNvPr id="149" name="Isosceles Triangle 148"/>
            <p:cNvSpPr/>
            <p:nvPr/>
          </p:nvSpPr>
          <p:spPr bwMode="auto">
            <a:xfrm>
              <a:off x="5137082" y="882502"/>
              <a:ext cx="2665744" cy="1298944"/>
            </a:xfrm>
            <a:prstGeom prst="triangle">
              <a:avLst>
                <a:gd name="adj" fmla="val 50000"/>
              </a:avLst>
            </a:prstGeom>
            <a:gradFill flip="none" rotWithShape="1">
              <a:gsLst>
                <a:gs pos="0">
                  <a:schemeClr val="accent2">
                    <a:lumMod val="40000"/>
                    <a:lumOff val="60000"/>
                  </a:schemeClr>
                </a:gs>
                <a:gs pos="100000">
                  <a:schemeClr val="accent2">
                    <a:lumMod val="20000"/>
                    <a:lumOff val="80000"/>
                  </a:schemeClr>
                </a:gs>
              </a:gsLst>
              <a:lin ang="16200000" scaled="1"/>
              <a:tileRect/>
            </a:gradFill>
            <a:ln w="19050" algn="ctr">
              <a:noFill/>
              <a:miter lim="800000"/>
              <a:headEnd/>
              <a:tailEnd/>
            </a:ln>
          </p:spPr>
          <p:txBody>
            <a:bodyPr wrap="none" rtlCol="0" anchor="ctr"/>
            <a:lstStyle/>
            <a:p>
              <a:pPr algn="ctr"/>
              <a:endParaRPr lang="en-US" sz="1600" dirty="0">
                <a:solidFill>
                  <a:prstClr val="black"/>
                </a:solidFill>
              </a:endParaRPr>
            </a:p>
          </p:txBody>
        </p:sp>
        <p:sp>
          <p:nvSpPr>
            <p:cNvPr id="150" name="Oval 149"/>
            <p:cNvSpPr/>
            <p:nvPr/>
          </p:nvSpPr>
          <p:spPr bwMode="auto">
            <a:xfrm>
              <a:off x="5314705" y="3759130"/>
              <a:ext cx="662017" cy="662017"/>
            </a:xfrm>
            <a:prstGeom prst="ellipse">
              <a:avLst/>
            </a:prstGeom>
            <a:ln>
              <a:headEnd/>
              <a:tailEnd/>
            </a:ln>
          </p:spPr>
          <p:style>
            <a:lnRef idx="1">
              <a:schemeClr val="accent5"/>
            </a:lnRef>
            <a:fillRef idx="3">
              <a:schemeClr val="accent5"/>
            </a:fillRef>
            <a:effectRef idx="2">
              <a:schemeClr val="accent5"/>
            </a:effectRef>
            <a:fontRef idx="minor">
              <a:schemeClr val="lt1"/>
            </a:fontRef>
          </p:style>
          <p:txBody>
            <a:bodyPr wrap="none" rtlCol="0" anchor="ctr"/>
            <a:lstStyle/>
            <a:p>
              <a:pPr algn="ctr">
                <a:lnSpc>
                  <a:spcPts val="1800"/>
                </a:lnSpc>
              </a:pPr>
              <a:r>
                <a:rPr lang="en-US" sz="1200" dirty="0" smtClean="0">
                  <a:solidFill>
                    <a:prstClr val="white"/>
                  </a:solidFill>
                  <a:latin typeface="Franklin Gothic Medium Cond" pitchFamily="34" charset="0"/>
                </a:rPr>
                <a:t>LAN</a:t>
              </a:r>
              <a:endParaRPr lang="en-US" sz="1200" dirty="0">
                <a:solidFill>
                  <a:prstClr val="white"/>
                </a:solidFill>
                <a:latin typeface="Franklin Gothic Medium Cond" pitchFamily="34" charset="0"/>
              </a:endParaRPr>
            </a:p>
          </p:txBody>
        </p:sp>
        <p:sp>
          <p:nvSpPr>
            <p:cNvPr id="151" name="Oval 150"/>
            <p:cNvSpPr/>
            <p:nvPr/>
          </p:nvSpPr>
          <p:spPr bwMode="auto">
            <a:xfrm>
              <a:off x="6062796" y="3759130"/>
              <a:ext cx="662017" cy="662017"/>
            </a:xfrm>
            <a:prstGeom prst="ellipse">
              <a:avLst/>
            </a:prstGeom>
            <a:ln>
              <a:headEnd/>
              <a:tailEnd/>
            </a:ln>
          </p:spPr>
          <p:style>
            <a:lnRef idx="1">
              <a:schemeClr val="accent4"/>
            </a:lnRef>
            <a:fillRef idx="3">
              <a:schemeClr val="accent4"/>
            </a:fillRef>
            <a:effectRef idx="2">
              <a:schemeClr val="accent4"/>
            </a:effectRef>
            <a:fontRef idx="minor">
              <a:schemeClr val="lt1"/>
            </a:fontRef>
          </p:style>
          <p:txBody>
            <a:bodyPr wrap="none" rtlCol="0" anchor="ctr"/>
            <a:lstStyle/>
            <a:p>
              <a:pPr algn="ctr">
                <a:lnSpc>
                  <a:spcPts val="1800"/>
                </a:lnSpc>
              </a:pPr>
              <a:r>
                <a:rPr lang="en-US" sz="1200" dirty="0" smtClean="0">
                  <a:solidFill>
                    <a:prstClr val="white"/>
                  </a:solidFill>
                  <a:latin typeface="Franklin Gothic Medium Cond" pitchFamily="34" charset="0"/>
                </a:rPr>
                <a:t>Converged</a:t>
              </a:r>
              <a:endParaRPr lang="en-US" sz="1200" dirty="0">
                <a:solidFill>
                  <a:prstClr val="white"/>
                </a:solidFill>
                <a:latin typeface="Franklin Gothic Medium Cond" pitchFamily="34" charset="0"/>
              </a:endParaRPr>
            </a:p>
          </p:txBody>
        </p:sp>
        <p:sp>
          <p:nvSpPr>
            <p:cNvPr id="152" name="Oval 151"/>
            <p:cNvSpPr/>
            <p:nvPr/>
          </p:nvSpPr>
          <p:spPr bwMode="auto">
            <a:xfrm>
              <a:off x="6820661" y="3759130"/>
              <a:ext cx="662017" cy="662017"/>
            </a:xfrm>
            <a:prstGeom prst="ellipse">
              <a:avLst/>
            </a:prstGeom>
            <a:ln>
              <a:headEnd/>
              <a:tailEnd/>
            </a:ln>
          </p:spPr>
          <p:style>
            <a:lnRef idx="1">
              <a:schemeClr val="accent6"/>
            </a:lnRef>
            <a:fillRef idx="3">
              <a:schemeClr val="accent6"/>
            </a:fillRef>
            <a:effectRef idx="2">
              <a:schemeClr val="accent6"/>
            </a:effectRef>
            <a:fontRef idx="minor">
              <a:schemeClr val="lt1"/>
            </a:fontRef>
          </p:style>
          <p:txBody>
            <a:bodyPr wrap="none" rtlCol="0" anchor="ctr"/>
            <a:lstStyle/>
            <a:p>
              <a:pPr algn="ctr">
                <a:lnSpc>
                  <a:spcPts val="1800"/>
                </a:lnSpc>
              </a:pPr>
              <a:r>
                <a:rPr lang="en-US" sz="1200" dirty="0" smtClean="0">
                  <a:solidFill>
                    <a:prstClr val="white"/>
                  </a:solidFill>
                  <a:latin typeface="Franklin Gothic Medium Cond" pitchFamily="34" charset="0"/>
                </a:rPr>
                <a:t>SAN</a:t>
              </a:r>
              <a:endParaRPr lang="en-US" sz="1200" dirty="0">
                <a:solidFill>
                  <a:prstClr val="white"/>
                </a:solidFill>
                <a:latin typeface="Franklin Gothic Medium Cond" pitchFamily="34" charset="0"/>
              </a:endParaRPr>
            </a:p>
          </p:txBody>
        </p:sp>
        <p:grpSp>
          <p:nvGrpSpPr>
            <p:cNvPr id="5" name="Group 10"/>
            <p:cNvGrpSpPr>
              <a:grpSpLocks noChangeAspect="1"/>
            </p:cNvGrpSpPr>
            <p:nvPr/>
          </p:nvGrpSpPr>
          <p:grpSpPr bwMode="auto">
            <a:xfrm>
              <a:off x="6860564" y="1921114"/>
              <a:ext cx="1005529" cy="161172"/>
              <a:chOff x="4102" y="1803"/>
              <a:chExt cx="1254" cy="201"/>
            </a:xfrm>
            <a:solidFill>
              <a:srgbClr val="4D4F54"/>
            </a:solidFill>
          </p:grpSpPr>
          <p:sp>
            <p:nvSpPr>
              <p:cNvPr id="230" name="Freeform 11"/>
              <p:cNvSpPr>
                <a:spLocks/>
              </p:cNvSpPr>
              <p:nvPr/>
            </p:nvSpPr>
            <p:spPr bwMode="auto">
              <a:xfrm>
                <a:off x="4102" y="1803"/>
                <a:ext cx="435" cy="201"/>
              </a:xfrm>
              <a:custGeom>
                <a:avLst/>
                <a:gdLst/>
                <a:ahLst/>
                <a:cxnLst>
                  <a:cxn ang="0">
                    <a:pos x="46" y="73"/>
                  </a:cxn>
                  <a:cxn ang="0">
                    <a:pos x="34" y="82"/>
                  </a:cxn>
                  <a:cxn ang="0">
                    <a:pos x="23" y="73"/>
                  </a:cxn>
                  <a:cxn ang="0">
                    <a:pos x="1" y="18"/>
                  </a:cxn>
                  <a:cxn ang="0">
                    <a:pos x="0" y="12"/>
                  </a:cxn>
                  <a:cxn ang="0">
                    <a:pos x="11" y="1"/>
                  </a:cxn>
                  <a:cxn ang="0">
                    <a:pos x="20" y="9"/>
                  </a:cxn>
                  <a:cxn ang="0">
                    <a:pos x="34" y="51"/>
                  </a:cxn>
                  <a:cxn ang="0">
                    <a:pos x="34" y="51"/>
                  </a:cxn>
                  <a:cxn ang="0">
                    <a:pos x="48" y="9"/>
                  </a:cxn>
                  <a:cxn ang="0">
                    <a:pos x="58" y="1"/>
                  </a:cxn>
                  <a:cxn ang="0">
                    <a:pos x="79" y="1"/>
                  </a:cxn>
                  <a:cxn ang="0">
                    <a:pos x="88" y="9"/>
                  </a:cxn>
                  <a:cxn ang="0">
                    <a:pos x="109" y="0"/>
                  </a:cxn>
                  <a:cxn ang="0">
                    <a:pos x="131" y="11"/>
                  </a:cxn>
                  <a:cxn ang="0">
                    <a:pos x="153" y="0"/>
                  </a:cxn>
                  <a:cxn ang="0">
                    <a:pos x="183" y="29"/>
                  </a:cxn>
                  <a:cxn ang="0">
                    <a:pos x="183" y="70"/>
                  </a:cxn>
                  <a:cxn ang="0">
                    <a:pos x="172" y="82"/>
                  </a:cxn>
                  <a:cxn ang="0">
                    <a:pos x="161" y="70"/>
                  </a:cxn>
                  <a:cxn ang="0">
                    <a:pos x="161" y="33"/>
                  </a:cxn>
                  <a:cxn ang="0">
                    <a:pos x="149" y="18"/>
                  </a:cxn>
                  <a:cxn ang="0">
                    <a:pos x="136" y="33"/>
                  </a:cxn>
                  <a:cxn ang="0">
                    <a:pos x="136" y="70"/>
                  </a:cxn>
                  <a:cxn ang="0">
                    <a:pos x="125" y="82"/>
                  </a:cxn>
                  <a:cxn ang="0">
                    <a:pos x="115" y="70"/>
                  </a:cxn>
                  <a:cxn ang="0">
                    <a:pos x="115" y="33"/>
                  </a:cxn>
                  <a:cxn ang="0">
                    <a:pos x="102" y="18"/>
                  </a:cxn>
                  <a:cxn ang="0">
                    <a:pos x="89" y="33"/>
                  </a:cxn>
                  <a:cxn ang="0">
                    <a:pos x="89" y="70"/>
                  </a:cxn>
                  <a:cxn ang="0">
                    <a:pos x="79" y="82"/>
                  </a:cxn>
                  <a:cxn ang="0">
                    <a:pos x="68" y="70"/>
                  </a:cxn>
                  <a:cxn ang="0">
                    <a:pos x="68" y="17"/>
                  </a:cxn>
                  <a:cxn ang="0">
                    <a:pos x="46" y="73"/>
                  </a:cxn>
                </a:cxnLst>
                <a:rect l="0" t="0" r="r" b="b"/>
                <a:pathLst>
                  <a:path w="183" h="82">
                    <a:moveTo>
                      <a:pt x="46" y="73"/>
                    </a:moveTo>
                    <a:cubicBezTo>
                      <a:pt x="44" y="79"/>
                      <a:pt x="42" y="82"/>
                      <a:pt x="34" y="82"/>
                    </a:cubicBezTo>
                    <a:cubicBezTo>
                      <a:pt x="27" y="82"/>
                      <a:pt x="25" y="79"/>
                      <a:pt x="23" y="73"/>
                    </a:cubicBezTo>
                    <a:cubicBezTo>
                      <a:pt x="1" y="18"/>
                      <a:pt x="1" y="18"/>
                      <a:pt x="1" y="18"/>
                    </a:cubicBezTo>
                    <a:cubicBezTo>
                      <a:pt x="0" y="15"/>
                      <a:pt x="0" y="14"/>
                      <a:pt x="0" y="12"/>
                    </a:cubicBezTo>
                    <a:cubicBezTo>
                      <a:pt x="0" y="5"/>
                      <a:pt x="5" y="1"/>
                      <a:pt x="11" y="1"/>
                    </a:cubicBezTo>
                    <a:cubicBezTo>
                      <a:pt x="17" y="1"/>
                      <a:pt x="19" y="5"/>
                      <a:pt x="20" y="9"/>
                    </a:cubicBezTo>
                    <a:cubicBezTo>
                      <a:pt x="34" y="51"/>
                      <a:pt x="34" y="51"/>
                      <a:pt x="34" y="51"/>
                    </a:cubicBezTo>
                    <a:cubicBezTo>
                      <a:pt x="34" y="51"/>
                      <a:pt x="34" y="51"/>
                      <a:pt x="34" y="51"/>
                    </a:cubicBezTo>
                    <a:cubicBezTo>
                      <a:pt x="48" y="9"/>
                      <a:pt x="48" y="9"/>
                      <a:pt x="48" y="9"/>
                    </a:cubicBezTo>
                    <a:cubicBezTo>
                      <a:pt x="49" y="5"/>
                      <a:pt x="52" y="1"/>
                      <a:pt x="58" y="1"/>
                    </a:cubicBezTo>
                    <a:cubicBezTo>
                      <a:pt x="58" y="1"/>
                      <a:pt x="78" y="1"/>
                      <a:pt x="79" y="1"/>
                    </a:cubicBezTo>
                    <a:cubicBezTo>
                      <a:pt x="84" y="1"/>
                      <a:pt x="88" y="4"/>
                      <a:pt x="88" y="9"/>
                    </a:cubicBezTo>
                    <a:cubicBezTo>
                      <a:pt x="94" y="4"/>
                      <a:pt x="101" y="0"/>
                      <a:pt x="109" y="0"/>
                    </a:cubicBezTo>
                    <a:cubicBezTo>
                      <a:pt x="117" y="0"/>
                      <a:pt x="125" y="4"/>
                      <a:pt x="131" y="11"/>
                    </a:cubicBezTo>
                    <a:cubicBezTo>
                      <a:pt x="137" y="4"/>
                      <a:pt x="146" y="0"/>
                      <a:pt x="153" y="0"/>
                    </a:cubicBezTo>
                    <a:cubicBezTo>
                      <a:pt x="171" y="0"/>
                      <a:pt x="183" y="11"/>
                      <a:pt x="183" y="29"/>
                    </a:cubicBezTo>
                    <a:cubicBezTo>
                      <a:pt x="183" y="70"/>
                      <a:pt x="183" y="70"/>
                      <a:pt x="183" y="70"/>
                    </a:cubicBezTo>
                    <a:cubicBezTo>
                      <a:pt x="183" y="78"/>
                      <a:pt x="178" y="82"/>
                      <a:pt x="172" y="82"/>
                    </a:cubicBezTo>
                    <a:cubicBezTo>
                      <a:pt x="166" y="82"/>
                      <a:pt x="161" y="78"/>
                      <a:pt x="161" y="70"/>
                    </a:cubicBezTo>
                    <a:cubicBezTo>
                      <a:pt x="161" y="33"/>
                      <a:pt x="161" y="33"/>
                      <a:pt x="161" y="33"/>
                    </a:cubicBezTo>
                    <a:cubicBezTo>
                      <a:pt x="161" y="24"/>
                      <a:pt x="157" y="18"/>
                      <a:pt x="149" y="18"/>
                    </a:cubicBezTo>
                    <a:cubicBezTo>
                      <a:pt x="141" y="18"/>
                      <a:pt x="136" y="24"/>
                      <a:pt x="136" y="33"/>
                    </a:cubicBezTo>
                    <a:cubicBezTo>
                      <a:pt x="136" y="70"/>
                      <a:pt x="136" y="70"/>
                      <a:pt x="136" y="70"/>
                    </a:cubicBezTo>
                    <a:cubicBezTo>
                      <a:pt x="136" y="78"/>
                      <a:pt x="132" y="82"/>
                      <a:pt x="125" y="82"/>
                    </a:cubicBezTo>
                    <a:cubicBezTo>
                      <a:pt x="119" y="82"/>
                      <a:pt x="115" y="78"/>
                      <a:pt x="115" y="70"/>
                    </a:cubicBezTo>
                    <a:cubicBezTo>
                      <a:pt x="115" y="33"/>
                      <a:pt x="115" y="33"/>
                      <a:pt x="115" y="33"/>
                    </a:cubicBezTo>
                    <a:cubicBezTo>
                      <a:pt x="115" y="24"/>
                      <a:pt x="110" y="18"/>
                      <a:pt x="102" y="18"/>
                    </a:cubicBezTo>
                    <a:cubicBezTo>
                      <a:pt x="93" y="18"/>
                      <a:pt x="89" y="24"/>
                      <a:pt x="89" y="33"/>
                    </a:cubicBezTo>
                    <a:cubicBezTo>
                      <a:pt x="89" y="70"/>
                      <a:pt x="89" y="70"/>
                      <a:pt x="89" y="70"/>
                    </a:cubicBezTo>
                    <a:cubicBezTo>
                      <a:pt x="89" y="78"/>
                      <a:pt x="85" y="82"/>
                      <a:pt x="79" y="82"/>
                    </a:cubicBezTo>
                    <a:cubicBezTo>
                      <a:pt x="72" y="82"/>
                      <a:pt x="68" y="78"/>
                      <a:pt x="68" y="70"/>
                    </a:cubicBezTo>
                    <a:cubicBezTo>
                      <a:pt x="68" y="17"/>
                      <a:pt x="68" y="17"/>
                      <a:pt x="68" y="17"/>
                    </a:cubicBezTo>
                    <a:cubicBezTo>
                      <a:pt x="46" y="73"/>
                      <a:pt x="46" y="73"/>
                      <a:pt x="46" y="7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31" name="Freeform 12"/>
              <p:cNvSpPr>
                <a:spLocks/>
              </p:cNvSpPr>
              <p:nvPr/>
            </p:nvSpPr>
            <p:spPr bwMode="auto">
              <a:xfrm>
                <a:off x="4551" y="1805"/>
                <a:ext cx="262" cy="199"/>
              </a:xfrm>
              <a:custGeom>
                <a:avLst/>
                <a:gdLst/>
                <a:ahLst/>
                <a:cxnLst>
                  <a:cxn ang="0">
                    <a:pos x="1" y="11"/>
                  </a:cxn>
                  <a:cxn ang="0">
                    <a:pos x="0" y="6"/>
                  </a:cxn>
                  <a:cxn ang="0">
                    <a:pos x="6" y="0"/>
                  </a:cxn>
                  <a:cxn ang="0">
                    <a:pos x="14" y="7"/>
                  </a:cxn>
                  <a:cxn ang="0">
                    <a:pos x="30" y="61"/>
                  </a:cxn>
                  <a:cxn ang="0">
                    <a:pos x="31" y="61"/>
                  </a:cxn>
                  <a:cxn ang="0">
                    <a:pos x="47" y="9"/>
                  </a:cxn>
                  <a:cxn ang="0">
                    <a:pos x="55" y="0"/>
                  </a:cxn>
                  <a:cxn ang="0">
                    <a:pos x="63" y="9"/>
                  </a:cxn>
                  <a:cxn ang="0">
                    <a:pos x="79" y="61"/>
                  </a:cxn>
                  <a:cxn ang="0">
                    <a:pos x="79" y="61"/>
                  </a:cxn>
                  <a:cxn ang="0">
                    <a:pos x="96" y="7"/>
                  </a:cxn>
                  <a:cxn ang="0">
                    <a:pos x="104" y="0"/>
                  </a:cxn>
                  <a:cxn ang="0">
                    <a:pos x="110" y="6"/>
                  </a:cxn>
                  <a:cxn ang="0">
                    <a:pos x="109" y="11"/>
                  </a:cxn>
                  <a:cxn ang="0">
                    <a:pos x="87" y="74"/>
                  </a:cxn>
                  <a:cxn ang="0">
                    <a:pos x="79" y="81"/>
                  </a:cxn>
                  <a:cxn ang="0">
                    <a:pos x="72" y="74"/>
                  </a:cxn>
                  <a:cxn ang="0">
                    <a:pos x="55" y="21"/>
                  </a:cxn>
                  <a:cxn ang="0">
                    <a:pos x="55" y="21"/>
                  </a:cxn>
                  <a:cxn ang="0">
                    <a:pos x="38" y="74"/>
                  </a:cxn>
                  <a:cxn ang="0">
                    <a:pos x="30" y="81"/>
                  </a:cxn>
                  <a:cxn ang="0">
                    <a:pos x="23" y="74"/>
                  </a:cxn>
                  <a:cxn ang="0">
                    <a:pos x="1" y="11"/>
                  </a:cxn>
                </a:cxnLst>
                <a:rect l="0" t="0" r="r" b="b"/>
                <a:pathLst>
                  <a:path w="110" h="81">
                    <a:moveTo>
                      <a:pt x="1" y="11"/>
                    </a:moveTo>
                    <a:cubicBezTo>
                      <a:pt x="0" y="9"/>
                      <a:pt x="0" y="7"/>
                      <a:pt x="0" y="6"/>
                    </a:cubicBezTo>
                    <a:cubicBezTo>
                      <a:pt x="0" y="3"/>
                      <a:pt x="2" y="0"/>
                      <a:pt x="6" y="0"/>
                    </a:cubicBezTo>
                    <a:cubicBezTo>
                      <a:pt x="9" y="0"/>
                      <a:pt x="12" y="1"/>
                      <a:pt x="14" y="7"/>
                    </a:cubicBezTo>
                    <a:cubicBezTo>
                      <a:pt x="30" y="61"/>
                      <a:pt x="30" y="61"/>
                      <a:pt x="30" y="61"/>
                    </a:cubicBezTo>
                    <a:cubicBezTo>
                      <a:pt x="31" y="61"/>
                      <a:pt x="31" y="61"/>
                      <a:pt x="31" y="61"/>
                    </a:cubicBezTo>
                    <a:cubicBezTo>
                      <a:pt x="47" y="9"/>
                      <a:pt x="47" y="9"/>
                      <a:pt x="47" y="9"/>
                    </a:cubicBezTo>
                    <a:cubicBezTo>
                      <a:pt x="49" y="3"/>
                      <a:pt x="50" y="0"/>
                      <a:pt x="55" y="0"/>
                    </a:cubicBezTo>
                    <a:cubicBezTo>
                      <a:pt x="60" y="0"/>
                      <a:pt x="61" y="3"/>
                      <a:pt x="63" y="9"/>
                    </a:cubicBezTo>
                    <a:cubicBezTo>
                      <a:pt x="79" y="61"/>
                      <a:pt x="79" y="61"/>
                      <a:pt x="79" y="61"/>
                    </a:cubicBezTo>
                    <a:cubicBezTo>
                      <a:pt x="79" y="61"/>
                      <a:pt x="79" y="61"/>
                      <a:pt x="79" y="61"/>
                    </a:cubicBezTo>
                    <a:cubicBezTo>
                      <a:pt x="96" y="7"/>
                      <a:pt x="96" y="7"/>
                      <a:pt x="96" y="7"/>
                    </a:cubicBezTo>
                    <a:cubicBezTo>
                      <a:pt x="98" y="1"/>
                      <a:pt x="101" y="0"/>
                      <a:pt x="104" y="0"/>
                    </a:cubicBezTo>
                    <a:cubicBezTo>
                      <a:pt x="108" y="0"/>
                      <a:pt x="110" y="3"/>
                      <a:pt x="110" y="6"/>
                    </a:cubicBezTo>
                    <a:cubicBezTo>
                      <a:pt x="110" y="7"/>
                      <a:pt x="109" y="9"/>
                      <a:pt x="109" y="11"/>
                    </a:cubicBezTo>
                    <a:cubicBezTo>
                      <a:pt x="87" y="74"/>
                      <a:pt x="87" y="74"/>
                      <a:pt x="87" y="74"/>
                    </a:cubicBezTo>
                    <a:cubicBezTo>
                      <a:pt x="85" y="80"/>
                      <a:pt x="83" y="81"/>
                      <a:pt x="79" y="81"/>
                    </a:cubicBezTo>
                    <a:cubicBezTo>
                      <a:pt x="76" y="81"/>
                      <a:pt x="74" y="80"/>
                      <a:pt x="72" y="74"/>
                    </a:cubicBezTo>
                    <a:cubicBezTo>
                      <a:pt x="55" y="21"/>
                      <a:pt x="55" y="21"/>
                      <a:pt x="55" y="21"/>
                    </a:cubicBezTo>
                    <a:cubicBezTo>
                      <a:pt x="55" y="21"/>
                      <a:pt x="55" y="21"/>
                      <a:pt x="55" y="21"/>
                    </a:cubicBezTo>
                    <a:cubicBezTo>
                      <a:pt x="38" y="74"/>
                      <a:pt x="38" y="74"/>
                      <a:pt x="38" y="74"/>
                    </a:cubicBezTo>
                    <a:cubicBezTo>
                      <a:pt x="36" y="80"/>
                      <a:pt x="34" y="81"/>
                      <a:pt x="30" y="81"/>
                    </a:cubicBezTo>
                    <a:cubicBezTo>
                      <a:pt x="27" y="81"/>
                      <a:pt x="25" y="80"/>
                      <a:pt x="23" y="74"/>
                    </a:cubicBezTo>
                    <a:cubicBezTo>
                      <a:pt x="1" y="11"/>
                      <a:pt x="1" y="11"/>
                      <a:pt x="1"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32" name="Freeform 13"/>
              <p:cNvSpPr>
                <a:spLocks noEditPoints="1"/>
              </p:cNvSpPr>
              <p:nvPr/>
            </p:nvSpPr>
            <p:spPr bwMode="auto">
              <a:xfrm>
                <a:off x="4824" y="1805"/>
                <a:ext cx="164" cy="199"/>
              </a:xfrm>
              <a:custGeom>
                <a:avLst/>
                <a:gdLst/>
                <a:ahLst/>
                <a:cxnLst>
                  <a:cxn ang="0">
                    <a:pos x="13" y="41"/>
                  </a:cxn>
                  <a:cxn ang="0">
                    <a:pos x="35" y="11"/>
                  </a:cxn>
                  <a:cxn ang="0">
                    <a:pos x="57" y="41"/>
                  </a:cxn>
                  <a:cxn ang="0">
                    <a:pos x="35" y="70"/>
                  </a:cxn>
                  <a:cxn ang="0">
                    <a:pos x="13" y="41"/>
                  </a:cxn>
                  <a:cxn ang="0">
                    <a:pos x="69" y="7"/>
                  </a:cxn>
                  <a:cxn ang="0">
                    <a:pos x="63" y="0"/>
                  </a:cxn>
                  <a:cxn ang="0">
                    <a:pos x="57" y="7"/>
                  </a:cxn>
                  <a:cxn ang="0">
                    <a:pos x="57" y="11"/>
                  </a:cxn>
                  <a:cxn ang="0">
                    <a:pos x="57" y="11"/>
                  </a:cxn>
                  <a:cxn ang="0">
                    <a:pos x="35" y="0"/>
                  </a:cxn>
                  <a:cxn ang="0">
                    <a:pos x="0" y="41"/>
                  </a:cxn>
                  <a:cxn ang="0">
                    <a:pos x="35" y="81"/>
                  </a:cxn>
                  <a:cxn ang="0">
                    <a:pos x="57" y="69"/>
                  </a:cxn>
                  <a:cxn ang="0">
                    <a:pos x="57" y="69"/>
                  </a:cxn>
                  <a:cxn ang="0">
                    <a:pos x="57" y="75"/>
                  </a:cxn>
                  <a:cxn ang="0">
                    <a:pos x="63" y="81"/>
                  </a:cxn>
                  <a:cxn ang="0">
                    <a:pos x="69" y="75"/>
                  </a:cxn>
                  <a:cxn ang="0">
                    <a:pos x="69" y="7"/>
                  </a:cxn>
                </a:cxnLst>
                <a:rect l="0" t="0" r="r" b="b"/>
                <a:pathLst>
                  <a:path w="69" h="81">
                    <a:moveTo>
                      <a:pt x="13" y="41"/>
                    </a:moveTo>
                    <a:cubicBezTo>
                      <a:pt x="13" y="27"/>
                      <a:pt x="19" y="11"/>
                      <a:pt x="35" y="11"/>
                    </a:cubicBezTo>
                    <a:cubicBezTo>
                      <a:pt x="51" y="11"/>
                      <a:pt x="57" y="27"/>
                      <a:pt x="57" y="41"/>
                    </a:cubicBezTo>
                    <a:cubicBezTo>
                      <a:pt x="57" y="54"/>
                      <a:pt x="51" y="70"/>
                      <a:pt x="35" y="70"/>
                    </a:cubicBezTo>
                    <a:cubicBezTo>
                      <a:pt x="19" y="70"/>
                      <a:pt x="13" y="54"/>
                      <a:pt x="13" y="41"/>
                    </a:cubicBezTo>
                    <a:close/>
                    <a:moveTo>
                      <a:pt x="69" y="7"/>
                    </a:moveTo>
                    <a:cubicBezTo>
                      <a:pt x="69" y="2"/>
                      <a:pt x="66" y="0"/>
                      <a:pt x="63" y="0"/>
                    </a:cubicBezTo>
                    <a:cubicBezTo>
                      <a:pt x="60" y="0"/>
                      <a:pt x="57" y="2"/>
                      <a:pt x="57" y="7"/>
                    </a:cubicBezTo>
                    <a:cubicBezTo>
                      <a:pt x="57" y="11"/>
                      <a:pt x="57" y="11"/>
                      <a:pt x="57" y="11"/>
                    </a:cubicBezTo>
                    <a:cubicBezTo>
                      <a:pt x="57" y="11"/>
                      <a:pt x="57" y="11"/>
                      <a:pt x="57" y="11"/>
                    </a:cubicBezTo>
                    <a:cubicBezTo>
                      <a:pt x="51" y="4"/>
                      <a:pt x="44" y="0"/>
                      <a:pt x="35" y="0"/>
                    </a:cubicBezTo>
                    <a:cubicBezTo>
                      <a:pt x="13" y="0"/>
                      <a:pt x="0" y="20"/>
                      <a:pt x="0" y="41"/>
                    </a:cubicBezTo>
                    <a:cubicBezTo>
                      <a:pt x="0" y="62"/>
                      <a:pt x="13" y="81"/>
                      <a:pt x="35" y="81"/>
                    </a:cubicBezTo>
                    <a:cubicBezTo>
                      <a:pt x="44" y="81"/>
                      <a:pt x="51" y="77"/>
                      <a:pt x="57" y="69"/>
                    </a:cubicBezTo>
                    <a:cubicBezTo>
                      <a:pt x="57" y="69"/>
                      <a:pt x="57" y="69"/>
                      <a:pt x="57" y="69"/>
                    </a:cubicBezTo>
                    <a:cubicBezTo>
                      <a:pt x="57" y="75"/>
                      <a:pt x="57" y="75"/>
                      <a:pt x="57" y="75"/>
                    </a:cubicBezTo>
                    <a:cubicBezTo>
                      <a:pt x="57" y="80"/>
                      <a:pt x="60" y="81"/>
                      <a:pt x="63" y="81"/>
                    </a:cubicBezTo>
                    <a:cubicBezTo>
                      <a:pt x="66" y="81"/>
                      <a:pt x="69" y="80"/>
                      <a:pt x="69" y="75"/>
                    </a:cubicBezTo>
                    <a:cubicBezTo>
                      <a:pt x="69" y="7"/>
                      <a:pt x="69" y="7"/>
                      <a:pt x="69"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33" name="Freeform 14"/>
              <p:cNvSpPr>
                <a:spLocks/>
              </p:cNvSpPr>
              <p:nvPr/>
            </p:nvSpPr>
            <p:spPr bwMode="auto">
              <a:xfrm>
                <a:off x="5031" y="1805"/>
                <a:ext cx="90" cy="199"/>
              </a:xfrm>
              <a:custGeom>
                <a:avLst/>
                <a:gdLst/>
                <a:ahLst/>
                <a:cxnLst>
                  <a:cxn ang="0">
                    <a:pos x="0" y="7"/>
                  </a:cxn>
                  <a:cxn ang="0">
                    <a:pos x="6" y="0"/>
                  </a:cxn>
                  <a:cxn ang="0">
                    <a:pos x="13" y="7"/>
                  </a:cxn>
                  <a:cxn ang="0">
                    <a:pos x="13" y="14"/>
                  </a:cxn>
                  <a:cxn ang="0">
                    <a:pos x="13" y="14"/>
                  </a:cxn>
                  <a:cxn ang="0">
                    <a:pos x="31" y="0"/>
                  </a:cxn>
                  <a:cxn ang="0">
                    <a:pos x="38" y="7"/>
                  </a:cxn>
                  <a:cxn ang="0">
                    <a:pos x="30" y="14"/>
                  </a:cxn>
                  <a:cxn ang="0">
                    <a:pos x="13" y="37"/>
                  </a:cxn>
                  <a:cxn ang="0">
                    <a:pos x="13" y="74"/>
                  </a:cxn>
                  <a:cxn ang="0">
                    <a:pos x="6" y="81"/>
                  </a:cxn>
                  <a:cxn ang="0">
                    <a:pos x="0" y="74"/>
                  </a:cxn>
                  <a:cxn ang="0">
                    <a:pos x="0" y="7"/>
                  </a:cxn>
                </a:cxnLst>
                <a:rect l="0" t="0" r="r" b="b"/>
                <a:pathLst>
                  <a:path w="38" h="81">
                    <a:moveTo>
                      <a:pt x="0" y="7"/>
                    </a:moveTo>
                    <a:cubicBezTo>
                      <a:pt x="0" y="3"/>
                      <a:pt x="2" y="0"/>
                      <a:pt x="6" y="0"/>
                    </a:cubicBezTo>
                    <a:cubicBezTo>
                      <a:pt x="10" y="0"/>
                      <a:pt x="13" y="3"/>
                      <a:pt x="13" y="7"/>
                    </a:cubicBezTo>
                    <a:cubicBezTo>
                      <a:pt x="13" y="14"/>
                      <a:pt x="13" y="14"/>
                      <a:pt x="13" y="14"/>
                    </a:cubicBezTo>
                    <a:cubicBezTo>
                      <a:pt x="13" y="14"/>
                      <a:pt x="13" y="14"/>
                      <a:pt x="13" y="14"/>
                    </a:cubicBezTo>
                    <a:cubicBezTo>
                      <a:pt x="16" y="8"/>
                      <a:pt x="23" y="0"/>
                      <a:pt x="31" y="0"/>
                    </a:cubicBezTo>
                    <a:cubicBezTo>
                      <a:pt x="35" y="0"/>
                      <a:pt x="38" y="3"/>
                      <a:pt x="38" y="7"/>
                    </a:cubicBezTo>
                    <a:cubicBezTo>
                      <a:pt x="38" y="11"/>
                      <a:pt x="35" y="13"/>
                      <a:pt x="30" y="14"/>
                    </a:cubicBezTo>
                    <a:cubicBezTo>
                      <a:pt x="22" y="15"/>
                      <a:pt x="13" y="21"/>
                      <a:pt x="13" y="37"/>
                    </a:cubicBezTo>
                    <a:cubicBezTo>
                      <a:pt x="13" y="74"/>
                      <a:pt x="13" y="74"/>
                      <a:pt x="13" y="74"/>
                    </a:cubicBezTo>
                    <a:cubicBezTo>
                      <a:pt x="13" y="79"/>
                      <a:pt x="10" y="81"/>
                      <a:pt x="6" y="81"/>
                    </a:cubicBezTo>
                    <a:cubicBezTo>
                      <a:pt x="2" y="81"/>
                      <a:pt x="0" y="79"/>
                      <a:pt x="0" y="74"/>
                    </a:cubicBezTo>
                    <a:cubicBezTo>
                      <a:pt x="0" y="7"/>
                      <a:pt x="0" y="7"/>
                      <a:pt x="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34" name="Freeform 15"/>
              <p:cNvSpPr>
                <a:spLocks noEditPoints="1"/>
              </p:cNvSpPr>
              <p:nvPr/>
            </p:nvSpPr>
            <p:spPr bwMode="auto">
              <a:xfrm>
                <a:off x="5131" y="1805"/>
                <a:ext cx="164" cy="199"/>
              </a:xfrm>
              <a:custGeom>
                <a:avLst/>
                <a:gdLst/>
                <a:ahLst/>
                <a:cxnLst>
                  <a:cxn ang="0">
                    <a:pos x="13" y="36"/>
                  </a:cxn>
                  <a:cxn ang="0">
                    <a:pos x="35" y="11"/>
                  </a:cxn>
                  <a:cxn ang="0">
                    <a:pos x="56" y="36"/>
                  </a:cxn>
                  <a:cxn ang="0">
                    <a:pos x="13" y="36"/>
                  </a:cxn>
                  <a:cxn ang="0">
                    <a:pos x="62" y="46"/>
                  </a:cxn>
                  <a:cxn ang="0">
                    <a:pos x="69" y="39"/>
                  </a:cxn>
                  <a:cxn ang="0">
                    <a:pos x="35" y="0"/>
                  </a:cxn>
                  <a:cxn ang="0">
                    <a:pos x="0" y="41"/>
                  </a:cxn>
                  <a:cxn ang="0">
                    <a:pos x="36" y="81"/>
                  </a:cxn>
                  <a:cxn ang="0">
                    <a:pos x="68" y="65"/>
                  </a:cxn>
                  <a:cxn ang="0">
                    <a:pos x="63" y="59"/>
                  </a:cxn>
                  <a:cxn ang="0">
                    <a:pos x="36" y="70"/>
                  </a:cxn>
                  <a:cxn ang="0">
                    <a:pos x="13" y="46"/>
                  </a:cxn>
                  <a:cxn ang="0">
                    <a:pos x="62" y="46"/>
                  </a:cxn>
                </a:cxnLst>
                <a:rect l="0" t="0" r="r" b="b"/>
                <a:pathLst>
                  <a:path w="69" h="81">
                    <a:moveTo>
                      <a:pt x="13" y="36"/>
                    </a:moveTo>
                    <a:cubicBezTo>
                      <a:pt x="13" y="24"/>
                      <a:pt x="19" y="11"/>
                      <a:pt x="35" y="11"/>
                    </a:cubicBezTo>
                    <a:cubicBezTo>
                      <a:pt x="50" y="11"/>
                      <a:pt x="56" y="25"/>
                      <a:pt x="56" y="36"/>
                    </a:cubicBezTo>
                    <a:cubicBezTo>
                      <a:pt x="13" y="36"/>
                      <a:pt x="13" y="36"/>
                      <a:pt x="13" y="36"/>
                    </a:cubicBezTo>
                    <a:close/>
                    <a:moveTo>
                      <a:pt x="62" y="46"/>
                    </a:moveTo>
                    <a:cubicBezTo>
                      <a:pt x="68" y="46"/>
                      <a:pt x="69" y="43"/>
                      <a:pt x="69" y="39"/>
                    </a:cubicBezTo>
                    <a:cubicBezTo>
                      <a:pt x="69" y="20"/>
                      <a:pt x="57" y="0"/>
                      <a:pt x="35" y="0"/>
                    </a:cubicBezTo>
                    <a:cubicBezTo>
                      <a:pt x="13" y="0"/>
                      <a:pt x="0" y="19"/>
                      <a:pt x="0" y="41"/>
                    </a:cubicBezTo>
                    <a:cubicBezTo>
                      <a:pt x="0" y="62"/>
                      <a:pt x="11" y="81"/>
                      <a:pt x="36" y="81"/>
                    </a:cubicBezTo>
                    <a:cubicBezTo>
                      <a:pt x="51" y="81"/>
                      <a:pt x="68" y="72"/>
                      <a:pt x="68" y="65"/>
                    </a:cubicBezTo>
                    <a:cubicBezTo>
                      <a:pt x="68" y="61"/>
                      <a:pt x="65" y="59"/>
                      <a:pt x="63" y="59"/>
                    </a:cubicBezTo>
                    <a:cubicBezTo>
                      <a:pt x="58" y="59"/>
                      <a:pt x="54" y="70"/>
                      <a:pt x="36" y="70"/>
                    </a:cubicBezTo>
                    <a:cubicBezTo>
                      <a:pt x="21" y="70"/>
                      <a:pt x="13" y="59"/>
                      <a:pt x="13" y="46"/>
                    </a:cubicBezTo>
                    <a:cubicBezTo>
                      <a:pt x="62" y="46"/>
                      <a:pt x="62" y="46"/>
                      <a:pt x="62" y="4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35" name="Freeform 16"/>
              <p:cNvSpPr>
                <a:spLocks noEditPoints="1"/>
              </p:cNvSpPr>
              <p:nvPr/>
            </p:nvSpPr>
            <p:spPr bwMode="auto">
              <a:xfrm>
                <a:off x="5295" y="1810"/>
                <a:ext cx="61" cy="32"/>
              </a:xfrm>
              <a:custGeom>
                <a:avLst/>
                <a:gdLst/>
                <a:ahLst/>
                <a:cxnLst>
                  <a:cxn ang="0">
                    <a:pos x="10" y="0"/>
                  </a:cxn>
                  <a:cxn ang="0">
                    <a:pos x="10" y="1"/>
                  </a:cxn>
                  <a:cxn ang="0">
                    <a:pos x="6" y="1"/>
                  </a:cxn>
                  <a:cxn ang="0">
                    <a:pos x="6" y="13"/>
                  </a:cxn>
                  <a:cxn ang="0">
                    <a:pos x="4" y="13"/>
                  </a:cxn>
                  <a:cxn ang="0">
                    <a:pos x="4" y="1"/>
                  </a:cxn>
                  <a:cxn ang="0">
                    <a:pos x="0" y="1"/>
                  </a:cxn>
                  <a:cxn ang="0">
                    <a:pos x="0" y="0"/>
                  </a:cxn>
                  <a:cxn ang="0">
                    <a:pos x="10" y="0"/>
                  </a:cxn>
                  <a:cxn ang="0">
                    <a:pos x="24" y="13"/>
                  </a:cxn>
                  <a:cxn ang="0">
                    <a:pos x="23" y="5"/>
                  </a:cxn>
                  <a:cxn ang="0">
                    <a:pos x="23" y="1"/>
                  </a:cxn>
                  <a:cxn ang="0">
                    <a:pos x="23" y="1"/>
                  </a:cxn>
                  <a:cxn ang="0">
                    <a:pos x="22" y="5"/>
                  </a:cxn>
                  <a:cxn ang="0">
                    <a:pos x="19" y="13"/>
                  </a:cxn>
                  <a:cxn ang="0">
                    <a:pos x="17" y="13"/>
                  </a:cxn>
                  <a:cxn ang="0">
                    <a:pos x="15" y="5"/>
                  </a:cxn>
                  <a:cxn ang="0">
                    <a:pos x="14" y="1"/>
                  </a:cxn>
                  <a:cxn ang="0">
                    <a:pos x="14" y="1"/>
                  </a:cxn>
                  <a:cxn ang="0">
                    <a:pos x="13" y="5"/>
                  </a:cxn>
                  <a:cxn ang="0">
                    <a:pos x="13" y="13"/>
                  </a:cxn>
                  <a:cxn ang="0">
                    <a:pos x="11" y="13"/>
                  </a:cxn>
                  <a:cxn ang="0">
                    <a:pos x="12" y="0"/>
                  </a:cxn>
                  <a:cxn ang="0">
                    <a:pos x="15" y="0"/>
                  </a:cxn>
                  <a:cxn ang="0">
                    <a:pos x="17" y="7"/>
                  </a:cxn>
                  <a:cxn ang="0">
                    <a:pos x="18" y="10"/>
                  </a:cxn>
                  <a:cxn ang="0">
                    <a:pos x="18" y="10"/>
                  </a:cxn>
                  <a:cxn ang="0">
                    <a:pos x="19" y="7"/>
                  </a:cxn>
                  <a:cxn ang="0">
                    <a:pos x="22" y="0"/>
                  </a:cxn>
                  <a:cxn ang="0">
                    <a:pos x="25" y="0"/>
                  </a:cxn>
                  <a:cxn ang="0">
                    <a:pos x="26" y="13"/>
                  </a:cxn>
                  <a:cxn ang="0">
                    <a:pos x="24" y="13"/>
                  </a:cxn>
                </a:cxnLst>
                <a:rect l="0" t="0" r="r" b="b"/>
                <a:pathLst>
                  <a:path w="26" h="13">
                    <a:moveTo>
                      <a:pt x="10" y="0"/>
                    </a:moveTo>
                    <a:cubicBezTo>
                      <a:pt x="10" y="1"/>
                      <a:pt x="10" y="1"/>
                      <a:pt x="10" y="1"/>
                    </a:cubicBezTo>
                    <a:cubicBezTo>
                      <a:pt x="6" y="1"/>
                      <a:pt x="6" y="1"/>
                      <a:pt x="6" y="1"/>
                    </a:cubicBezTo>
                    <a:cubicBezTo>
                      <a:pt x="6" y="13"/>
                      <a:pt x="6" y="13"/>
                      <a:pt x="6" y="13"/>
                    </a:cubicBezTo>
                    <a:cubicBezTo>
                      <a:pt x="4" y="13"/>
                      <a:pt x="4" y="13"/>
                      <a:pt x="4" y="13"/>
                    </a:cubicBezTo>
                    <a:cubicBezTo>
                      <a:pt x="4" y="1"/>
                      <a:pt x="4" y="1"/>
                      <a:pt x="4" y="1"/>
                    </a:cubicBezTo>
                    <a:cubicBezTo>
                      <a:pt x="0" y="1"/>
                      <a:pt x="0" y="1"/>
                      <a:pt x="0" y="1"/>
                    </a:cubicBezTo>
                    <a:cubicBezTo>
                      <a:pt x="0" y="0"/>
                      <a:pt x="0" y="0"/>
                      <a:pt x="0" y="0"/>
                    </a:cubicBezTo>
                    <a:cubicBezTo>
                      <a:pt x="10" y="0"/>
                      <a:pt x="10" y="0"/>
                      <a:pt x="10" y="0"/>
                    </a:cubicBezTo>
                    <a:close/>
                    <a:moveTo>
                      <a:pt x="24" y="13"/>
                    </a:moveTo>
                    <a:cubicBezTo>
                      <a:pt x="23" y="5"/>
                      <a:pt x="23" y="5"/>
                      <a:pt x="23" y="5"/>
                    </a:cubicBezTo>
                    <a:cubicBezTo>
                      <a:pt x="23" y="4"/>
                      <a:pt x="23" y="3"/>
                      <a:pt x="23" y="1"/>
                    </a:cubicBezTo>
                    <a:cubicBezTo>
                      <a:pt x="23" y="1"/>
                      <a:pt x="23" y="1"/>
                      <a:pt x="23" y="1"/>
                    </a:cubicBezTo>
                    <a:cubicBezTo>
                      <a:pt x="23" y="3"/>
                      <a:pt x="22" y="4"/>
                      <a:pt x="22" y="5"/>
                    </a:cubicBezTo>
                    <a:cubicBezTo>
                      <a:pt x="19" y="13"/>
                      <a:pt x="19" y="13"/>
                      <a:pt x="19" y="13"/>
                    </a:cubicBezTo>
                    <a:cubicBezTo>
                      <a:pt x="17" y="13"/>
                      <a:pt x="17" y="13"/>
                      <a:pt x="17" y="13"/>
                    </a:cubicBezTo>
                    <a:cubicBezTo>
                      <a:pt x="15" y="5"/>
                      <a:pt x="15" y="5"/>
                      <a:pt x="15" y="5"/>
                    </a:cubicBezTo>
                    <a:cubicBezTo>
                      <a:pt x="14" y="4"/>
                      <a:pt x="14" y="2"/>
                      <a:pt x="14" y="1"/>
                    </a:cubicBezTo>
                    <a:cubicBezTo>
                      <a:pt x="14" y="1"/>
                      <a:pt x="14" y="1"/>
                      <a:pt x="14" y="1"/>
                    </a:cubicBezTo>
                    <a:cubicBezTo>
                      <a:pt x="14" y="3"/>
                      <a:pt x="14" y="4"/>
                      <a:pt x="13" y="5"/>
                    </a:cubicBezTo>
                    <a:cubicBezTo>
                      <a:pt x="13" y="13"/>
                      <a:pt x="13" y="13"/>
                      <a:pt x="13" y="13"/>
                    </a:cubicBezTo>
                    <a:cubicBezTo>
                      <a:pt x="11" y="13"/>
                      <a:pt x="11" y="13"/>
                      <a:pt x="11" y="13"/>
                    </a:cubicBezTo>
                    <a:cubicBezTo>
                      <a:pt x="12" y="0"/>
                      <a:pt x="12" y="0"/>
                      <a:pt x="12" y="0"/>
                    </a:cubicBezTo>
                    <a:cubicBezTo>
                      <a:pt x="15" y="0"/>
                      <a:pt x="15" y="0"/>
                      <a:pt x="15" y="0"/>
                    </a:cubicBezTo>
                    <a:cubicBezTo>
                      <a:pt x="17" y="7"/>
                      <a:pt x="17" y="7"/>
                      <a:pt x="17" y="7"/>
                    </a:cubicBezTo>
                    <a:cubicBezTo>
                      <a:pt x="18" y="8"/>
                      <a:pt x="18" y="9"/>
                      <a:pt x="18" y="10"/>
                    </a:cubicBezTo>
                    <a:cubicBezTo>
                      <a:pt x="18" y="10"/>
                      <a:pt x="18" y="10"/>
                      <a:pt x="18" y="10"/>
                    </a:cubicBezTo>
                    <a:cubicBezTo>
                      <a:pt x="19" y="9"/>
                      <a:pt x="19" y="8"/>
                      <a:pt x="19" y="7"/>
                    </a:cubicBezTo>
                    <a:cubicBezTo>
                      <a:pt x="22" y="0"/>
                      <a:pt x="22" y="0"/>
                      <a:pt x="22" y="0"/>
                    </a:cubicBezTo>
                    <a:cubicBezTo>
                      <a:pt x="25" y="0"/>
                      <a:pt x="25" y="0"/>
                      <a:pt x="25" y="0"/>
                    </a:cubicBezTo>
                    <a:cubicBezTo>
                      <a:pt x="26" y="13"/>
                      <a:pt x="26" y="13"/>
                      <a:pt x="26" y="13"/>
                    </a:cubicBezTo>
                    <a:cubicBezTo>
                      <a:pt x="24" y="13"/>
                      <a:pt x="24" y="13"/>
                      <a:pt x="24" y="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grpSp>
        <p:pic>
          <p:nvPicPr>
            <p:cNvPr id="154" name="Picture 2" descr="Z:\HP\Resources\Logos\circle logo\hp_circlelogo_3d.png"/>
            <p:cNvPicPr>
              <a:picLocks noChangeAspect="1" noChangeArrowheads="1"/>
            </p:cNvPicPr>
            <p:nvPr/>
          </p:nvPicPr>
          <p:blipFill>
            <a:blip r:embed="rId6"/>
            <a:srcRect l="23784" t="22282" r="23297" b="22134"/>
            <a:stretch>
              <a:fillRect/>
            </a:stretch>
          </p:blipFill>
          <p:spPr bwMode="auto">
            <a:xfrm>
              <a:off x="6223101" y="1577921"/>
              <a:ext cx="501589" cy="526848"/>
            </a:xfrm>
            <a:prstGeom prst="rect">
              <a:avLst/>
            </a:prstGeom>
            <a:noFill/>
          </p:spPr>
        </p:pic>
        <p:grpSp>
          <p:nvGrpSpPr>
            <p:cNvPr id="6" name="Group 23"/>
            <p:cNvGrpSpPr/>
            <p:nvPr/>
          </p:nvGrpSpPr>
          <p:grpSpPr>
            <a:xfrm>
              <a:off x="5516886" y="1396525"/>
              <a:ext cx="626862" cy="253161"/>
              <a:chOff x="886331" y="3150652"/>
              <a:chExt cx="1012309" cy="408818"/>
            </a:xfrm>
            <a:solidFill>
              <a:srgbClr val="1F70C1"/>
            </a:solidFill>
          </p:grpSpPr>
          <p:sp>
            <p:nvSpPr>
              <p:cNvPr id="167" name="Freeform 58"/>
              <p:cNvSpPr>
                <a:spLocks/>
              </p:cNvSpPr>
              <p:nvPr/>
            </p:nvSpPr>
            <p:spPr bwMode="auto">
              <a:xfrm>
                <a:off x="1730353" y="3150652"/>
                <a:ext cx="168287" cy="28842"/>
              </a:xfrm>
              <a:custGeom>
                <a:avLst/>
                <a:gdLst/>
                <a:ahLst/>
                <a:cxnLst>
                  <a:cxn ang="0">
                    <a:pos x="1237" y="212"/>
                  </a:cxn>
                  <a:cxn ang="0">
                    <a:pos x="0" y="212"/>
                  </a:cxn>
                  <a:cxn ang="0">
                    <a:pos x="75" y="0"/>
                  </a:cxn>
                  <a:cxn ang="0">
                    <a:pos x="1237" y="0"/>
                  </a:cxn>
                  <a:cxn ang="0">
                    <a:pos x="1237" y="212"/>
                  </a:cxn>
                </a:cxnLst>
                <a:rect l="0" t="0" r="r" b="b"/>
                <a:pathLst>
                  <a:path w="1237" h="212">
                    <a:moveTo>
                      <a:pt x="1237" y="212"/>
                    </a:moveTo>
                    <a:lnTo>
                      <a:pt x="0" y="212"/>
                    </a:lnTo>
                    <a:lnTo>
                      <a:pt x="75" y="0"/>
                    </a:lnTo>
                    <a:lnTo>
                      <a:pt x="1237" y="0"/>
                    </a:lnTo>
                    <a:lnTo>
                      <a:pt x="1237" y="2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68" name="Freeform 59"/>
              <p:cNvSpPr>
                <a:spLocks/>
              </p:cNvSpPr>
              <p:nvPr/>
            </p:nvSpPr>
            <p:spPr bwMode="auto">
              <a:xfrm>
                <a:off x="1449420" y="3150652"/>
                <a:ext cx="167063" cy="29250"/>
              </a:xfrm>
              <a:custGeom>
                <a:avLst/>
                <a:gdLst/>
                <a:ahLst/>
                <a:cxnLst>
                  <a:cxn ang="0">
                    <a:pos x="1" y="0"/>
                  </a:cxn>
                  <a:cxn ang="0">
                    <a:pos x="487" y="0"/>
                  </a:cxn>
                  <a:cxn ang="0">
                    <a:pos x="519" y="91"/>
                  </a:cxn>
                  <a:cxn ang="0">
                    <a:pos x="1" y="91"/>
                  </a:cxn>
                  <a:cxn ang="0">
                    <a:pos x="1" y="0"/>
                  </a:cxn>
                </a:cxnLst>
                <a:rect l="0" t="0" r="r" b="b"/>
                <a:pathLst>
                  <a:path w="520" h="91">
                    <a:moveTo>
                      <a:pt x="1" y="0"/>
                    </a:moveTo>
                    <a:cubicBezTo>
                      <a:pt x="487" y="0"/>
                      <a:pt x="487" y="0"/>
                      <a:pt x="487" y="0"/>
                    </a:cubicBezTo>
                    <a:cubicBezTo>
                      <a:pt x="519" y="91"/>
                      <a:pt x="519" y="91"/>
                      <a:pt x="519" y="91"/>
                    </a:cubicBezTo>
                    <a:cubicBezTo>
                      <a:pt x="520" y="90"/>
                      <a:pt x="1" y="91"/>
                      <a:pt x="1" y="91"/>
                    </a:cubicBezTo>
                    <a:cubicBezTo>
                      <a:pt x="1" y="90"/>
                      <a:pt x="0" y="0"/>
                      <a:pt x="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69" name="Freeform 60"/>
              <p:cNvSpPr>
                <a:spLocks/>
              </p:cNvSpPr>
              <p:nvPr/>
            </p:nvSpPr>
            <p:spPr bwMode="auto">
              <a:xfrm>
                <a:off x="1109036" y="3150652"/>
                <a:ext cx="283517" cy="29250"/>
              </a:xfrm>
              <a:custGeom>
                <a:avLst/>
                <a:gdLst/>
                <a:ahLst/>
                <a:cxnLst>
                  <a:cxn ang="0">
                    <a:pos x="673" y="0"/>
                  </a:cxn>
                  <a:cxn ang="0">
                    <a:pos x="882" y="91"/>
                  </a:cxn>
                  <a:cxn ang="0">
                    <a:pos x="0" y="91"/>
                  </a:cxn>
                  <a:cxn ang="0">
                    <a:pos x="0" y="0"/>
                  </a:cxn>
                  <a:cxn ang="0">
                    <a:pos x="673" y="0"/>
                  </a:cxn>
                </a:cxnLst>
                <a:rect l="0" t="0" r="r" b="b"/>
                <a:pathLst>
                  <a:path w="882" h="91">
                    <a:moveTo>
                      <a:pt x="673" y="0"/>
                    </a:moveTo>
                    <a:cubicBezTo>
                      <a:pt x="753" y="8"/>
                      <a:pt x="823" y="36"/>
                      <a:pt x="882" y="91"/>
                    </a:cubicBezTo>
                    <a:cubicBezTo>
                      <a:pt x="882" y="91"/>
                      <a:pt x="0" y="91"/>
                      <a:pt x="0" y="91"/>
                    </a:cubicBezTo>
                    <a:cubicBezTo>
                      <a:pt x="0" y="90"/>
                      <a:pt x="0" y="0"/>
                      <a:pt x="0" y="0"/>
                    </a:cubicBezTo>
                    <a:lnTo>
                      <a:pt x="67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70" name="Rectangle 61"/>
              <p:cNvSpPr>
                <a:spLocks noChangeArrowheads="1"/>
              </p:cNvSpPr>
              <p:nvPr/>
            </p:nvSpPr>
            <p:spPr bwMode="auto">
              <a:xfrm>
                <a:off x="886331" y="3150652"/>
                <a:ext cx="196993" cy="28842"/>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71" name="Line 62"/>
              <p:cNvSpPr>
                <a:spLocks noChangeShapeType="1"/>
              </p:cNvSpPr>
              <p:nvPr/>
            </p:nvSpPr>
            <p:spPr bwMode="auto">
              <a:xfrm>
                <a:off x="985100" y="3165073"/>
                <a:ext cx="136" cy="136"/>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72" name="Line 63"/>
              <p:cNvSpPr>
                <a:spLocks noChangeShapeType="1"/>
              </p:cNvSpPr>
              <p:nvPr/>
            </p:nvSpPr>
            <p:spPr bwMode="auto">
              <a:xfrm>
                <a:off x="985100" y="3165073"/>
                <a:ext cx="136" cy="136"/>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73" name="Freeform 64"/>
              <p:cNvSpPr>
                <a:spLocks/>
              </p:cNvSpPr>
              <p:nvPr/>
            </p:nvSpPr>
            <p:spPr bwMode="auto">
              <a:xfrm>
                <a:off x="1711034" y="3205206"/>
                <a:ext cx="187606" cy="28978"/>
              </a:xfrm>
              <a:custGeom>
                <a:avLst/>
                <a:gdLst/>
                <a:ahLst/>
                <a:cxnLst>
                  <a:cxn ang="0">
                    <a:pos x="584" y="90"/>
                  </a:cxn>
                  <a:cxn ang="0">
                    <a:pos x="0" y="90"/>
                  </a:cxn>
                  <a:cxn ang="0">
                    <a:pos x="32" y="0"/>
                  </a:cxn>
                  <a:cxn ang="0">
                    <a:pos x="584" y="0"/>
                  </a:cxn>
                  <a:cxn ang="0">
                    <a:pos x="584" y="90"/>
                  </a:cxn>
                </a:cxnLst>
                <a:rect l="0" t="0" r="r" b="b"/>
                <a:pathLst>
                  <a:path w="584" h="90">
                    <a:moveTo>
                      <a:pt x="584" y="90"/>
                    </a:moveTo>
                    <a:cubicBezTo>
                      <a:pt x="0" y="90"/>
                      <a:pt x="0" y="90"/>
                      <a:pt x="0" y="90"/>
                    </a:cubicBezTo>
                    <a:cubicBezTo>
                      <a:pt x="0" y="90"/>
                      <a:pt x="32" y="0"/>
                      <a:pt x="32" y="0"/>
                    </a:cubicBezTo>
                    <a:cubicBezTo>
                      <a:pt x="584" y="0"/>
                      <a:pt x="584" y="0"/>
                      <a:pt x="584" y="0"/>
                    </a:cubicBezTo>
                    <a:lnTo>
                      <a:pt x="584" y="9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74" name="Freeform 65"/>
              <p:cNvSpPr>
                <a:spLocks/>
              </p:cNvSpPr>
              <p:nvPr/>
            </p:nvSpPr>
            <p:spPr bwMode="auto">
              <a:xfrm>
                <a:off x="1449692" y="3205206"/>
                <a:ext cx="186109" cy="28978"/>
              </a:xfrm>
              <a:custGeom>
                <a:avLst/>
                <a:gdLst/>
                <a:ahLst/>
                <a:cxnLst>
                  <a:cxn ang="0">
                    <a:pos x="1368" y="213"/>
                  </a:cxn>
                  <a:cxn ang="0">
                    <a:pos x="0" y="213"/>
                  </a:cxn>
                  <a:cxn ang="0">
                    <a:pos x="0" y="0"/>
                  </a:cxn>
                  <a:cxn ang="0">
                    <a:pos x="1292" y="0"/>
                  </a:cxn>
                  <a:cxn ang="0">
                    <a:pos x="1368" y="213"/>
                  </a:cxn>
                </a:cxnLst>
                <a:rect l="0" t="0" r="r" b="b"/>
                <a:pathLst>
                  <a:path w="1368" h="213">
                    <a:moveTo>
                      <a:pt x="1368" y="213"/>
                    </a:moveTo>
                    <a:lnTo>
                      <a:pt x="0" y="213"/>
                    </a:lnTo>
                    <a:lnTo>
                      <a:pt x="0" y="0"/>
                    </a:lnTo>
                    <a:lnTo>
                      <a:pt x="1292" y="0"/>
                    </a:lnTo>
                    <a:lnTo>
                      <a:pt x="1368" y="2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75" name="Freeform 66"/>
              <p:cNvSpPr>
                <a:spLocks/>
              </p:cNvSpPr>
              <p:nvPr/>
            </p:nvSpPr>
            <p:spPr bwMode="auto">
              <a:xfrm>
                <a:off x="1109036" y="3205206"/>
                <a:ext cx="313719" cy="28978"/>
              </a:xfrm>
              <a:custGeom>
                <a:avLst/>
                <a:gdLst/>
                <a:ahLst/>
                <a:cxnLst>
                  <a:cxn ang="0">
                    <a:pos x="951" y="0"/>
                  </a:cxn>
                  <a:cxn ang="0">
                    <a:pos x="976" y="90"/>
                  </a:cxn>
                  <a:cxn ang="0">
                    <a:pos x="0" y="90"/>
                  </a:cxn>
                  <a:cxn ang="0">
                    <a:pos x="0" y="0"/>
                  </a:cxn>
                  <a:cxn ang="0">
                    <a:pos x="951" y="0"/>
                  </a:cxn>
                </a:cxnLst>
                <a:rect l="0" t="0" r="r" b="b"/>
                <a:pathLst>
                  <a:path w="976" h="90">
                    <a:moveTo>
                      <a:pt x="951" y="0"/>
                    </a:moveTo>
                    <a:cubicBezTo>
                      <a:pt x="963" y="30"/>
                      <a:pt x="976" y="55"/>
                      <a:pt x="976" y="90"/>
                    </a:cubicBezTo>
                    <a:cubicBezTo>
                      <a:pt x="0" y="90"/>
                      <a:pt x="0" y="90"/>
                      <a:pt x="0" y="90"/>
                    </a:cubicBezTo>
                    <a:cubicBezTo>
                      <a:pt x="0" y="0"/>
                      <a:pt x="0" y="0"/>
                      <a:pt x="0" y="0"/>
                    </a:cubicBezTo>
                    <a:lnTo>
                      <a:pt x="95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76" name="Rectangle 67"/>
              <p:cNvSpPr>
                <a:spLocks noChangeArrowheads="1"/>
              </p:cNvSpPr>
              <p:nvPr/>
            </p:nvSpPr>
            <p:spPr bwMode="auto">
              <a:xfrm>
                <a:off x="886331" y="3205206"/>
                <a:ext cx="196993" cy="2897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77" name="Line 68"/>
              <p:cNvSpPr>
                <a:spLocks noChangeShapeType="1"/>
              </p:cNvSpPr>
              <p:nvPr/>
            </p:nvSpPr>
            <p:spPr bwMode="auto">
              <a:xfrm>
                <a:off x="985100" y="3219627"/>
                <a:ext cx="136" cy="136"/>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78" name="Line 69"/>
              <p:cNvSpPr>
                <a:spLocks noChangeShapeType="1"/>
              </p:cNvSpPr>
              <p:nvPr/>
            </p:nvSpPr>
            <p:spPr bwMode="auto">
              <a:xfrm>
                <a:off x="985100" y="3219627"/>
                <a:ext cx="136" cy="136"/>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79" name="Freeform 70"/>
              <p:cNvSpPr>
                <a:spLocks/>
              </p:cNvSpPr>
              <p:nvPr/>
            </p:nvSpPr>
            <p:spPr bwMode="auto">
              <a:xfrm>
                <a:off x="1691716" y="3259897"/>
                <a:ext cx="151418" cy="28842"/>
              </a:xfrm>
              <a:custGeom>
                <a:avLst/>
                <a:gdLst/>
                <a:ahLst/>
                <a:cxnLst>
                  <a:cxn ang="0">
                    <a:pos x="0" y="212"/>
                  </a:cxn>
                  <a:cxn ang="0">
                    <a:pos x="76" y="0"/>
                  </a:cxn>
                  <a:cxn ang="0">
                    <a:pos x="1113" y="0"/>
                  </a:cxn>
                  <a:cxn ang="0">
                    <a:pos x="1113" y="212"/>
                  </a:cxn>
                  <a:cxn ang="0">
                    <a:pos x="0" y="212"/>
                  </a:cxn>
                </a:cxnLst>
                <a:rect l="0" t="0" r="r" b="b"/>
                <a:pathLst>
                  <a:path w="1113" h="212">
                    <a:moveTo>
                      <a:pt x="0" y="212"/>
                    </a:moveTo>
                    <a:lnTo>
                      <a:pt x="76" y="0"/>
                    </a:lnTo>
                    <a:lnTo>
                      <a:pt x="1113" y="0"/>
                    </a:lnTo>
                    <a:lnTo>
                      <a:pt x="1113" y="212"/>
                    </a:lnTo>
                    <a:lnTo>
                      <a:pt x="0" y="2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80" name="Freeform 71"/>
              <p:cNvSpPr>
                <a:spLocks/>
              </p:cNvSpPr>
              <p:nvPr/>
            </p:nvSpPr>
            <p:spPr bwMode="auto">
              <a:xfrm>
                <a:off x="1505063" y="3259897"/>
                <a:ext cx="150057" cy="28842"/>
              </a:xfrm>
              <a:custGeom>
                <a:avLst/>
                <a:gdLst/>
                <a:ahLst/>
                <a:cxnLst>
                  <a:cxn ang="0">
                    <a:pos x="1027" y="0"/>
                  </a:cxn>
                  <a:cxn ang="0">
                    <a:pos x="1103" y="212"/>
                  </a:cxn>
                  <a:cxn ang="0">
                    <a:pos x="0" y="212"/>
                  </a:cxn>
                  <a:cxn ang="0">
                    <a:pos x="0" y="0"/>
                  </a:cxn>
                  <a:cxn ang="0">
                    <a:pos x="1027" y="0"/>
                  </a:cxn>
                </a:cxnLst>
                <a:rect l="0" t="0" r="r" b="b"/>
                <a:pathLst>
                  <a:path w="1103" h="212">
                    <a:moveTo>
                      <a:pt x="1027" y="0"/>
                    </a:moveTo>
                    <a:lnTo>
                      <a:pt x="1103" y="212"/>
                    </a:lnTo>
                    <a:lnTo>
                      <a:pt x="0" y="212"/>
                    </a:lnTo>
                    <a:lnTo>
                      <a:pt x="0" y="0"/>
                    </a:lnTo>
                    <a:lnTo>
                      <a:pt x="1027"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81" name="Freeform 72"/>
              <p:cNvSpPr>
                <a:spLocks/>
              </p:cNvSpPr>
              <p:nvPr/>
            </p:nvSpPr>
            <p:spPr bwMode="auto">
              <a:xfrm>
                <a:off x="1335279" y="3259897"/>
                <a:ext cx="90062" cy="28842"/>
              </a:xfrm>
              <a:custGeom>
                <a:avLst/>
                <a:gdLst/>
                <a:ahLst/>
                <a:cxnLst>
                  <a:cxn ang="0">
                    <a:pos x="280" y="0"/>
                  </a:cxn>
                  <a:cxn ang="0">
                    <a:pos x="267" y="90"/>
                  </a:cxn>
                  <a:cxn ang="0">
                    <a:pos x="0" y="90"/>
                  </a:cxn>
                  <a:cxn ang="0">
                    <a:pos x="0" y="0"/>
                  </a:cxn>
                  <a:cxn ang="0">
                    <a:pos x="280" y="0"/>
                  </a:cxn>
                </a:cxnLst>
                <a:rect l="0" t="0" r="r" b="b"/>
                <a:pathLst>
                  <a:path w="280" h="90">
                    <a:moveTo>
                      <a:pt x="280" y="0"/>
                    </a:moveTo>
                    <a:cubicBezTo>
                      <a:pt x="280" y="31"/>
                      <a:pt x="276" y="63"/>
                      <a:pt x="267" y="90"/>
                    </a:cubicBezTo>
                    <a:cubicBezTo>
                      <a:pt x="0" y="90"/>
                      <a:pt x="0" y="90"/>
                      <a:pt x="0" y="90"/>
                    </a:cubicBezTo>
                    <a:cubicBezTo>
                      <a:pt x="0" y="0"/>
                      <a:pt x="0" y="0"/>
                      <a:pt x="0" y="0"/>
                    </a:cubicBezTo>
                    <a:lnTo>
                      <a:pt x="28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82" name="Rectangle 73"/>
              <p:cNvSpPr>
                <a:spLocks noChangeArrowheads="1"/>
              </p:cNvSpPr>
              <p:nvPr/>
            </p:nvSpPr>
            <p:spPr bwMode="auto">
              <a:xfrm>
                <a:off x="941293" y="3259897"/>
                <a:ext cx="84892" cy="28842"/>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83" name="Line 74"/>
              <p:cNvSpPr>
                <a:spLocks noChangeShapeType="1"/>
              </p:cNvSpPr>
              <p:nvPr/>
            </p:nvSpPr>
            <p:spPr bwMode="auto">
              <a:xfrm>
                <a:off x="983739" y="3274318"/>
                <a:ext cx="136" cy="136"/>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84" name="Line 75"/>
              <p:cNvSpPr>
                <a:spLocks noChangeShapeType="1"/>
              </p:cNvSpPr>
              <p:nvPr/>
            </p:nvSpPr>
            <p:spPr bwMode="auto">
              <a:xfrm>
                <a:off x="983739" y="3274318"/>
                <a:ext cx="136" cy="136"/>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85" name="Rectangle 76"/>
              <p:cNvSpPr>
                <a:spLocks noChangeArrowheads="1"/>
              </p:cNvSpPr>
              <p:nvPr/>
            </p:nvSpPr>
            <p:spPr bwMode="auto">
              <a:xfrm>
                <a:off x="1166039" y="3259897"/>
                <a:ext cx="84484" cy="28842"/>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86" name="Line 77"/>
              <p:cNvSpPr>
                <a:spLocks noChangeShapeType="1"/>
              </p:cNvSpPr>
              <p:nvPr/>
            </p:nvSpPr>
            <p:spPr bwMode="auto">
              <a:xfrm>
                <a:off x="1208349" y="3274318"/>
                <a:ext cx="136" cy="136"/>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87" name="Line 78"/>
              <p:cNvSpPr>
                <a:spLocks noChangeShapeType="1"/>
              </p:cNvSpPr>
              <p:nvPr/>
            </p:nvSpPr>
            <p:spPr bwMode="auto">
              <a:xfrm>
                <a:off x="1208349" y="3274318"/>
                <a:ext cx="136" cy="136"/>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88" name="Freeform 79"/>
              <p:cNvSpPr>
                <a:spLocks/>
              </p:cNvSpPr>
              <p:nvPr/>
            </p:nvSpPr>
            <p:spPr bwMode="auto">
              <a:xfrm>
                <a:off x="1505063" y="3313227"/>
                <a:ext cx="338071" cy="28978"/>
              </a:xfrm>
              <a:custGeom>
                <a:avLst/>
                <a:gdLst/>
                <a:ahLst/>
                <a:cxnLst>
                  <a:cxn ang="0">
                    <a:pos x="259" y="22"/>
                  </a:cxn>
                  <a:cxn ang="0">
                    <a:pos x="259" y="90"/>
                  </a:cxn>
                  <a:cxn ang="0">
                    <a:pos x="0" y="90"/>
                  </a:cxn>
                  <a:cxn ang="0">
                    <a:pos x="0" y="0"/>
                  </a:cxn>
                  <a:cxn ang="0">
                    <a:pos x="494" y="0"/>
                  </a:cxn>
                  <a:cxn ang="0">
                    <a:pos x="525" y="84"/>
                  </a:cxn>
                  <a:cxn ang="0">
                    <a:pos x="554" y="0"/>
                  </a:cxn>
                  <a:cxn ang="0">
                    <a:pos x="1052" y="0"/>
                  </a:cxn>
                  <a:cxn ang="0">
                    <a:pos x="1052" y="90"/>
                  </a:cxn>
                  <a:cxn ang="0">
                    <a:pos x="794" y="90"/>
                  </a:cxn>
                  <a:cxn ang="0">
                    <a:pos x="794" y="22"/>
                  </a:cxn>
                  <a:cxn ang="0">
                    <a:pos x="770" y="90"/>
                  </a:cxn>
                  <a:cxn ang="0">
                    <a:pos x="283" y="90"/>
                  </a:cxn>
                  <a:cxn ang="0">
                    <a:pos x="259" y="22"/>
                  </a:cxn>
                </a:cxnLst>
                <a:rect l="0" t="0" r="r" b="b"/>
                <a:pathLst>
                  <a:path w="1052" h="90">
                    <a:moveTo>
                      <a:pt x="259" y="22"/>
                    </a:moveTo>
                    <a:cubicBezTo>
                      <a:pt x="259" y="22"/>
                      <a:pt x="259" y="90"/>
                      <a:pt x="259" y="90"/>
                    </a:cubicBezTo>
                    <a:cubicBezTo>
                      <a:pt x="0" y="90"/>
                      <a:pt x="0" y="90"/>
                      <a:pt x="0" y="90"/>
                    </a:cubicBezTo>
                    <a:cubicBezTo>
                      <a:pt x="0" y="0"/>
                      <a:pt x="0" y="0"/>
                      <a:pt x="0" y="0"/>
                    </a:cubicBezTo>
                    <a:cubicBezTo>
                      <a:pt x="494" y="0"/>
                      <a:pt x="494" y="0"/>
                      <a:pt x="494" y="0"/>
                    </a:cubicBezTo>
                    <a:cubicBezTo>
                      <a:pt x="525" y="84"/>
                      <a:pt x="525" y="84"/>
                      <a:pt x="525" y="84"/>
                    </a:cubicBezTo>
                    <a:cubicBezTo>
                      <a:pt x="525" y="84"/>
                      <a:pt x="554" y="0"/>
                      <a:pt x="554" y="0"/>
                    </a:cubicBezTo>
                    <a:cubicBezTo>
                      <a:pt x="1052" y="0"/>
                      <a:pt x="1052" y="0"/>
                      <a:pt x="1052" y="0"/>
                    </a:cubicBezTo>
                    <a:cubicBezTo>
                      <a:pt x="1052" y="90"/>
                      <a:pt x="1052" y="90"/>
                      <a:pt x="1052" y="90"/>
                    </a:cubicBezTo>
                    <a:cubicBezTo>
                      <a:pt x="794" y="90"/>
                      <a:pt x="794" y="90"/>
                      <a:pt x="794" y="90"/>
                    </a:cubicBezTo>
                    <a:cubicBezTo>
                      <a:pt x="794" y="90"/>
                      <a:pt x="794" y="22"/>
                      <a:pt x="794" y="22"/>
                    </a:cubicBezTo>
                    <a:cubicBezTo>
                      <a:pt x="770" y="90"/>
                      <a:pt x="770" y="90"/>
                      <a:pt x="770" y="90"/>
                    </a:cubicBezTo>
                    <a:cubicBezTo>
                      <a:pt x="283" y="90"/>
                      <a:pt x="283" y="90"/>
                      <a:pt x="283" y="90"/>
                    </a:cubicBezTo>
                    <a:lnTo>
                      <a:pt x="259" y="2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89" name="Freeform 80"/>
              <p:cNvSpPr>
                <a:spLocks/>
              </p:cNvSpPr>
              <p:nvPr/>
            </p:nvSpPr>
            <p:spPr bwMode="auto">
              <a:xfrm>
                <a:off x="1166039" y="3313227"/>
                <a:ext cx="242840" cy="28978"/>
              </a:xfrm>
              <a:custGeom>
                <a:avLst/>
                <a:gdLst/>
                <a:ahLst/>
                <a:cxnLst>
                  <a:cxn ang="0">
                    <a:pos x="0" y="0"/>
                  </a:cxn>
                  <a:cxn ang="0">
                    <a:pos x="756" y="0"/>
                  </a:cxn>
                  <a:cxn ang="0">
                    <a:pos x="756" y="0"/>
                  </a:cxn>
                  <a:cxn ang="0">
                    <a:pos x="681" y="90"/>
                  </a:cxn>
                  <a:cxn ang="0">
                    <a:pos x="0" y="90"/>
                  </a:cxn>
                  <a:cxn ang="0">
                    <a:pos x="0" y="0"/>
                  </a:cxn>
                </a:cxnLst>
                <a:rect l="0" t="0" r="r" b="b"/>
                <a:pathLst>
                  <a:path w="756" h="90">
                    <a:moveTo>
                      <a:pt x="0" y="0"/>
                    </a:moveTo>
                    <a:cubicBezTo>
                      <a:pt x="756" y="0"/>
                      <a:pt x="756" y="0"/>
                      <a:pt x="756" y="0"/>
                    </a:cubicBezTo>
                    <a:cubicBezTo>
                      <a:pt x="756" y="0"/>
                      <a:pt x="756" y="0"/>
                      <a:pt x="756" y="0"/>
                    </a:cubicBezTo>
                    <a:cubicBezTo>
                      <a:pt x="739" y="30"/>
                      <a:pt x="709" y="67"/>
                      <a:pt x="681" y="90"/>
                    </a:cubicBezTo>
                    <a:cubicBezTo>
                      <a:pt x="681" y="90"/>
                      <a:pt x="0" y="90"/>
                      <a:pt x="0" y="90"/>
                    </a:cubicBezTo>
                    <a:cubicBezTo>
                      <a:pt x="0" y="90"/>
                      <a:pt x="0" y="0"/>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90" name="Rectangle 81"/>
              <p:cNvSpPr>
                <a:spLocks noChangeArrowheads="1"/>
              </p:cNvSpPr>
              <p:nvPr/>
            </p:nvSpPr>
            <p:spPr bwMode="auto">
              <a:xfrm>
                <a:off x="941293" y="3313227"/>
                <a:ext cx="84892" cy="2897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91" name="Line 82"/>
              <p:cNvSpPr>
                <a:spLocks noChangeShapeType="1"/>
              </p:cNvSpPr>
              <p:nvPr/>
            </p:nvSpPr>
            <p:spPr bwMode="auto">
              <a:xfrm>
                <a:off x="983739" y="3327648"/>
                <a:ext cx="136" cy="136"/>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92" name="Line 83"/>
              <p:cNvSpPr>
                <a:spLocks noChangeShapeType="1"/>
              </p:cNvSpPr>
              <p:nvPr/>
            </p:nvSpPr>
            <p:spPr bwMode="auto">
              <a:xfrm>
                <a:off x="983739" y="3327648"/>
                <a:ext cx="136" cy="136"/>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93" name="Rectangle 84"/>
              <p:cNvSpPr>
                <a:spLocks noChangeArrowheads="1"/>
              </p:cNvSpPr>
              <p:nvPr/>
            </p:nvSpPr>
            <p:spPr bwMode="auto">
              <a:xfrm>
                <a:off x="1760146" y="3367917"/>
                <a:ext cx="82987" cy="28842"/>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94" name="Line 85"/>
              <p:cNvSpPr>
                <a:spLocks noChangeShapeType="1"/>
              </p:cNvSpPr>
              <p:nvPr/>
            </p:nvSpPr>
            <p:spPr bwMode="auto">
              <a:xfrm>
                <a:off x="1801640" y="3382338"/>
                <a:ext cx="136" cy="136"/>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95" name="Line 86"/>
              <p:cNvSpPr>
                <a:spLocks noChangeShapeType="1"/>
              </p:cNvSpPr>
              <p:nvPr/>
            </p:nvSpPr>
            <p:spPr bwMode="auto">
              <a:xfrm>
                <a:off x="1801640" y="3382338"/>
                <a:ext cx="136" cy="136"/>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96" name="Freeform 87"/>
              <p:cNvSpPr>
                <a:spLocks/>
              </p:cNvSpPr>
              <p:nvPr/>
            </p:nvSpPr>
            <p:spPr bwMode="auto">
              <a:xfrm>
                <a:off x="1505063" y="3367917"/>
                <a:ext cx="83531" cy="28842"/>
              </a:xfrm>
              <a:custGeom>
                <a:avLst/>
                <a:gdLst/>
                <a:ahLst/>
                <a:cxnLst>
                  <a:cxn ang="0">
                    <a:pos x="259" y="0"/>
                  </a:cxn>
                  <a:cxn ang="0">
                    <a:pos x="0" y="0"/>
                  </a:cxn>
                  <a:cxn ang="0">
                    <a:pos x="0" y="90"/>
                  </a:cxn>
                  <a:cxn ang="0">
                    <a:pos x="259" y="90"/>
                  </a:cxn>
                  <a:cxn ang="0">
                    <a:pos x="259" y="0"/>
                  </a:cxn>
                </a:cxnLst>
                <a:rect l="0" t="0" r="r" b="b"/>
                <a:pathLst>
                  <a:path w="260" h="90">
                    <a:moveTo>
                      <a:pt x="259" y="0"/>
                    </a:moveTo>
                    <a:cubicBezTo>
                      <a:pt x="0" y="0"/>
                      <a:pt x="0" y="0"/>
                      <a:pt x="0" y="0"/>
                    </a:cubicBezTo>
                    <a:cubicBezTo>
                      <a:pt x="0" y="90"/>
                      <a:pt x="0" y="90"/>
                      <a:pt x="0" y="90"/>
                    </a:cubicBezTo>
                    <a:cubicBezTo>
                      <a:pt x="0" y="90"/>
                      <a:pt x="259" y="90"/>
                      <a:pt x="259" y="90"/>
                    </a:cubicBezTo>
                    <a:cubicBezTo>
                      <a:pt x="259" y="90"/>
                      <a:pt x="260" y="0"/>
                      <a:pt x="259"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97" name="Freeform 88"/>
              <p:cNvSpPr>
                <a:spLocks/>
              </p:cNvSpPr>
              <p:nvPr/>
            </p:nvSpPr>
            <p:spPr bwMode="auto">
              <a:xfrm>
                <a:off x="1604919" y="3367917"/>
                <a:ext cx="138494" cy="28842"/>
              </a:xfrm>
              <a:custGeom>
                <a:avLst/>
                <a:gdLst/>
                <a:ahLst/>
                <a:cxnLst>
                  <a:cxn ang="0">
                    <a:pos x="431" y="0"/>
                  </a:cxn>
                  <a:cxn ang="0">
                    <a:pos x="400" y="90"/>
                  </a:cxn>
                  <a:cxn ang="0">
                    <a:pos x="32" y="90"/>
                  </a:cxn>
                  <a:cxn ang="0">
                    <a:pos x="0" y="0"/>
                  </a:cxn>
                  <a:cxn ang="0">
                    <a:pos x="431" y="0"/>
                  </a:cxn>
                </a:cxnLst>
                <a:rect l="0" t="0" r="r" b="b"/>
                <a:pathLst>
                  <a:path w="431" h="90">
                    <a:moveTo>
                      <a:pt x="431" y="0"/>
                    </a:moveTo>
                    <a:cubicBezTo>
                      <a:pt x="430" y="0"/>
                      <a:pt x="401" y="90"/>
                      <a:pt x="400" y="90"/>
                    </a:cubicBezTo>
                    <a:cubicBezTo>
                      <a:pt x="32" y="90"/>
                      <a:pt x="32" y="90"/>
                      <a:pt x="32" y="90"/>
                    </a:cubicBezTo>
                    <a:cubicBezTo>
                      <a:pt x="32" y="90"/>
                      <a:pt x="0" y="0"/>
                      <a:pt x="0" y="0"/>
                    </a:cubicBezTo>
                    <a:lnTo>
                      <a:pt x="43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98" name="Freeform 89"/>
              <p:cNvSpPr>
                <a:spLocks/>
              </p:cNvSpPr>
              <p:nvPr/>
            </p:nvSpPr>
            <p:spPr bwMode="auto">
              <a:xfrm>
                <a:off x="1166039" y="3367917"/>
                <a:ext cx="244472" cy="28842"/>
              </a:xfrm>
              <a:custGeom>
                <a:avLst/>
                <a:gdLst/>
                <a:ahLst/>
                <a:cxnLst>
                  <a:cxn ang="0">
                    <a:pos x="0" y="0"/>
                  </a:cxn>
                  <a:cxn ang="0">
                    <a:pos x="679" y="0"/>
                  </a:cxn>
                  <a:cxn ang="0">
                    <a:pos x="760" y="90"/>
                  </a:cxn>
                  <a:cxn ang="0">
                    <a:pos x="0" y="90"/>
                  </a:cxn>
                  <a:cxn ang="0">
                    <a:pos x="0" y="0"/>
                  </a:cxn>
                </a:cxnLst>
                <a:rect l="0" t="0" r="r" b="b"/>
                <a:pathLst>
                  <a:path w="761" h="90">
                    <a:moveTo>
                      <a:pt x="0" y="0"/>
                    </a:moveTo>
                    <a:cubicBezTo>
                      <a:pt x="679" y="0"/>
                      <a:pt x="679" y="0"/>
                      <a:pt x="679" y="0"/>
                    </a:cubicBezTo>
                    <a:cubicBezTo>
                      <a:pt x="710" y="26"/>
                      <a:pt x="738" y="58"/>
                      <a:pt x="760" y="90"/>
                    </a:cubicBezTo>
                    <a:cubicBezTo>
                      <a:pt x="761" y="90"/>
                      <a:pt x="0" y="90"/>
                      <a:pt x="0" y="90"/>
                    </a:cubicBezTo>
                    <a:cubicBezTo>
                      <a:pt x="0" y="90"/>
                      <a:pt x="0" y="0"/>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99" name="Freeform 90"/>
              <p:cNvSpPr>
                <a:spLocks/>
              </p:cNvSpPr>
              <p:nvPr/>
            </p:nvSpPr>
            <p:spPr bwMode="auto">
              <a:xfrm>
                <a:off x="941701" y="3367917"/>
                <a:ext cx="84484" cy="28842"/>
              </a:xfrm>
              <a:custGeom>
                <a:avLst/>
                <a:gdLst/>
                <a:ahLst/>
                <a:cxnLst>
                  <a:cxn ang="0">
                    <a:pos x="263" y="90"/>
                  </a:cxn>
                  <a:cxn ang="0">
                    <a:pos x="263" y="0"/>
                  </a:cxn>
                  <a:cxn ang="0">
                    <a:pos x="0" y="0"/>
                  </a:cxn>
                  <a:cxn ang="0">
                    <a:pos x="0" y="90"/>
                  </a:cxn>
                  <a:cxn ang="0">
                    <a:pos x="263" y="90"/>
                  </a:cxn>
                </a:cxnLst>
                <a:rect l="0" t="0" r="r" b="b"/>
                <a:pathLst>
                  <a:path w="263" h="90">
                    <a:moveTo>
                      <a:pt x="263" y="90"/>
                    </a:moveTo>
                    <a:cubicBezTo>
                      <a:pt x="263" y="0"/>
                      <a:pt x="263" y="0"/>
                      <a:pt x="263" y="0"/>
                    </a:cubicBezTo>
                    <a:cubicBezTo>
                      <a:pt x="0" y="0"/>
                      <a:pt x="0" y="0"/>
                      <a:pt x="0" y="0"/>
                    </a:cubicBezTo>
                    <a:cubicBezTo>
                      <a:pt x="0" y="0"/>
                      <a:pt x="0" y="90"/>
                      <a:pt x="0" y="90"/>
                    </a:cubicBezTo>
                    <a:cubicBezTo>
                      <a:pt x="0" y="90"/>
                      <a:pt x="262" y="90"/>
                      <a:pt x="263" y="9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00" name="Rectangle 91"/>
              <p:cNvSpPr>
                <a:spLocks noChangeArrowheads="1"/>
              </p:cNvSpPr>
              <p:nvPr/>
            </p:nvSpPr>
            <p:spPr bwMode="auto">
              <a:xfrm>
                <a:off x="1760146" y="3422472"/>
                <a:ext cx="82987" cy="2897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01" name="Line 92"/>
              <p:cNvSpPr>
                <a:spLocks noChangeShapeType="1"/>
              </p:cNvSpPr>
              <p:nvPr/>
            </p:nvSpPr>
            <p:spPr bwMode="auto">
              <a:xfrm>
                <a:off x="1801640" y="3436893"/>
                <a:ext cx="136" cy="136"/>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02" name="Line 93"/>
              <p:cNvSpPr>
                <a:spLocks noChangeShapeType="1"/>
              </p:cNvSpPr>
              <p:nvPr/>
            </p:nvSpPr>
            <p:spPr bwMode="auto">
              <a:xfrm>
                <a:off x="1801640" y="3436893"/>
                <a:ext cx="136" cy="136"/>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03" name="Rectangle 94"/>
              <p:cNvSpPr>
                <a:spLocks noChangeArrowheads="1"/>
              </p:cNvSpPr>
              <p:nvPr/>
            </p:nvSpPr>
            <p:spPr bwMode="auto">
              <a:xfrm>
                <a:off x="1505063" y="3422472"/>
                <a:ext cx="83123" cy="2897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04" name="Line 95"/>
              <p:cNvSpPr>
                <a:spLocks noChangeShapeType="1"/>
              </p:cNvSpPr>
              <p:nvPr/>
            </p:nvSpPr>
            <p:spPr bwMode="auto">
              <a:xfrm>
                <a:off x="1546828" y="3436893"/>
                <a:ext cx="136" cy="136"/>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05" name="Line 96"/>
              <p:cNvSpPr>
                <a:spLocks noChangeShapeType="1"/>
              </p:cNvSpPr>
              <p:nvPr/>
            </p:nvSpPr>
            <p:spPr bwMode="auto">
              <a:xfrm>
                <a:off x="1546828" y="3436893"/>
                <a:ext cx="136" cy="136"/>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06" name="Freeform 97"/>
              <p:cNvSpPr>
                <a:spLocks/>
              </p:cNvSpPr>
              <p:nvPr/>
            </p:nvSpPr>
            <p:spPr bwMode="auto">
              <a:xfrm>
                <a:off x="1623966" y="3422472"/>
                <a:ext cx="100537" cy="28978"/>
              </a:xfrm>
              <a:custGeom>
                <a:avLst/>
                <a:gdLst/>
                <a:ahLst/>
                <a:cxnLst>
                  <a:cxn ang="0">
                    <a:pos x="280" y="90"/>
                  </a:cxn>
                  <a:cxn ang="0">
                    <a:pos x="313" y="0"/>
                  </a:cxn>
                  <a:cxn ang="0">
                    <a:pos x="0" y="0"/>
                  </a:cxn>
                  <a:cxn ang="0">
                    <a:pos x="32" y="90"/>
                  </a:cxn>
                  <a:cxn ang="0">
                    <a:pos x="280" y="90"/>
                  </a:cxn>
                </a:cxnLst>
                <a:rect l="0" t="0" r="r" b="b"/>
                <a:pathLst>
                  <a:path w="313" h="90">
                    <a:moveTo>
                      <a:pt x="280" y="90"/>
                    </a:moveTo>
                    <a:cubicBezTo>
                      <a:pt x="280" y="90"/>
                      <a:pt x="312" y="0"/>
                      <a:pt x="313" y="0"/>
                    </a:cubicBezTo>
                    <a:cubicBezTo>
                      <a:pt x="0" y="0"/>
                      <a:pt x="0" y="0"/>
                      <a:pt x="0" y="0"/>
                    </a:cubicBezTo>
                    <a:cubicBezTo>
                      <a:pt x="0" y="0"/>
                      <a:pt x="32" y="90"/>
                      <a:pt x="32" y="90"/>
                    </a:cubicBezTo>
                    <a:cubicBezTo>
                      <a:pt x="32" y="90"/>
                      <a:pt x="280" y="90"/>
                      <a:pt x="280" y="9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07" name="Freeform 98"/>
              <p:cNvSpPr>
                <a:spLocks/>
              </p:cNvSpPr>
              <p:nvPr/>
            </p:nvSpPr>
            <p:spPr bwMode="auto">
              <a:xfrm>
                <a:off x="1166039" y="3422472"/>
                <a:ext cx="86116" cy="28978"/>
              </a:xfrm>
              <a:custGeom>
                <a:avLst/>
                <a:gdLst/>
                <a:ahLst/>
                <a:cxnLst>
                  <a:cxn ang="0">
                    <a:pos x="0" y="90"/>
                  </a:cxn>
                  <a:cxn ang="0">
                    <a:pos x="0" y="0"/>
                  </a:cxn>
                  <a:cxn ang="0">
                    <a:pos x="267" y="0"/>
                  </a:cxn>
                  <a:cxn ang="0">
                    <a:pos x="267" y="90"/>
                  </a:cxn>
                  <a:cxn ang="0">
                    <a:pos x="0" y="90"/>
                  </a:cxn>
                </a:cxnLst>
                <a:rect l="0" t="0" r="r" b="b"/>
                <a:pathLst>
                  <a:path w="268" h="90">
                    <a:moveTo>
                      <a:pt x="0" y="90"/>
                    </a:moveTo>
                    <a:cubicBezTo>
                      <a:pt x="0" y="90"/>
                      <a:pt x="0" y="0"/>
                      <a:pt x="0" y="0"/>
                    </a:cubicBezTo>
                    <a:cubicBezTo>
                      <a:pt x="267" y="0"/>
                      <a:pt x="267" y="0"/>
                      <a:pt x="267" y="0"/>
                    </a:cubicBezTo>
                    <a:cubicBezTo>
                      <a:pt x="267" y="0"/>
                      <a:pt x="268" y="90"/>
                      <a:pt x="267" y="90"/>
                    </a:cubicBezTo>
                    <a:cubicBezTo>
                      <a:pt x="267" y="90"/>
                      <a:pt x="0" y="89"/>
                      <a:pt x="0" y="9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08" name="Freeform 99"/>
              <p:cNvSpPr>
                <a:spLocks/>
              </p:cNvSpPr>
              <p:nvPr/>
            </p:nvSpPr>
            <p:spPr bwMode="auto">
              <a:xfrm>
                <a:off x="1336911" y="3422472"/>
                <a:ext cx="90606" cy="28978"/>
              </a:xfrm>
              <a:custGeom>
                <a:avLst/>
                <a:gdLst/>
                <a:ahLst/>
                <a:cxnLst>
                  <a:cxn ang="0">
                    <a:pos x="266" y="0"/>
                  </a:cxn>
                  <a:cxn ang="0">
                    <a:pos x="282" y="90"/>
                  </a:cxn>
                  <a:cxn ang="0">
                    <a:pos x="0" y="90"/>
                  </a:cxn>
                  <a:cxn ang="0">
                    <a:pos x="0" y="0"/>
                  </a:cxn>
                  <a:cxn ang="0">
                    <a:pos x="266" y="0"/>
                  </a:cxn>
                </a:cxnLst>
                <a:rect l="0" t="0" r="r" b="b"/>
                <a:pathLst>
                  <a:path w="282" h="90">
                    <a:moveTo>
                      <a:pt x="266" y="0"/>
                    </a:moveTo>
                    <a:cubicBezTo>
                      <a:pt x="279" y="27"/>
                      <a:pt x="280" y="59"/>
                      <a:pt x="282" y="90"/>
                    </a:cubicBezTo>
                    <a:cubicBezTo>
                      <a:pt x="0" y="90"/>
                      <a:pt x="0" y="90"/>
                      <a:pt x="0" y="90"/>
                    </a:cubicBezTo>
                    <a:cubicBezTo>
                      <a:pt x="0" y="0"/>
                      <a:pt x="0" y="0"/>
                      <a:pt x="0" y="0"/>
                    </a:cubicBezTo>
                    <a:lnTo>
                      <a:pt x="26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09" name="Rectangle 100"/>
              <p:cNvSpPr>
                <a:spLocks noChangeArrowheads="1"/>
              </p:cNvSpPr>
              <p:nvPr/>
            </p:nvSpPr>
            <p:spPr bwMode="auto">
              <a:xfrm>
                <a:off x="941701" y="3422472"/>
                <a:ext cx="84484" cy="2897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10" name="Line 101"/>
              <p:cNvSpPr>
                <a:spLocks noChangeShapeType="1"/>
              </p:cNvSpPr>
              <p:nvPr/>
            </p:nvSpPr>
            <p:spPr bwMode="auto">
              <a:xfrm>
                <a:off x="983739" y="3436893"/>
                <a:ext cx="136" cy="136"/>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11" name="Line 102"/>
              <p:cNvSpPr>
                <a:spLocks noChangeShapeType="1"/>
              </p:cNvSpPr>
              <p:nvPr/>
            </p:nvSpPr>
            <p:spPr bwMode="auto">
              <a:xfrm>
                <a:off x="983739" y="3436893"/>
                <a:ext cx="136" cy="136"/>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12" name="Rectangle 103"/>
              <p:cNvSpPr>
                <a:spLocks noChangeArrowheads="1"/>
              </p:cNvSpPr>
              <p:nvPr/>
            </p:nvSpPr>
            <p:spPr bwMode="auto">
              <a:xfrm>
                <a:off x="1760146" y="3475802"/>
                <a:ext cx="138494" cy="2897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13" name="Line 104"/>
              <p:cNvSpPr>
                <a:spLocks noChangeShapeType="1"/>
              </p:cNvSpPr>
              <p:nvPr/>
            </p:nvSpPr>
            <p:spPr bwMode="auto">
              <a:xfrm>
                <a:off x="1829529" y="3490359"/>
                <a:ext cx="136" cy="136"/>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14" name="Line 105"/>
              <p:cNvSpPr>
                <a:spLocks noChangeShapeType="1"/>
              </p:cNvSpPr>
              <p:nvPr/>
            </p:nvSpPr>
            <p:spPr bwMode="auto">
              <a:xfrm>
                <a:off x="1829529" y="3490359"/>
                <a:ext cx="136" cy="136"/>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15" name="Rectangle 106"/>
              <p:cNvSpPr>
                <a:spLocks noChangeArrowheads="1"/>
              </p:cNvSpPr>
              <p:nvPr/>
            </p:nvSpPr>
            <p:spPr bwMode="auto">
              <a:xfrm>
                <a:off x="1449692" y="3475802"/>
                <a:ext cx="138494" cy="2897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16" name="Line 107"/>
              <p:cNvSpPr>
                <a:spLocks noChangeShapeType="1"/>
              </p:cNvSpPr>
              <p:nvPr/>
            </p:nvSpPr>
            <p:spPr bwMode="auto">
              <a:xfrm>
                <a:off x="1518803" y="3490359"/>
                <a:ext cx="136" cy="136"/>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17" name="Line 108"/>
              <p:cNvSpPr>
                <a:spLocks noChangeShapeType="1"/>
              </p:cNvSpPr>
              <p:nvPr/>
            </p:nvSpPr>
            <p:spPr bwMode="auto">
              <a:xfrm>
                <a:off x="1518803" y="3490359"/>
                <a:ext cx="136" cy="136"/>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18" name="Freeform 109"/>
              <p:cNvSpPr>
                <a:spLocks/>
              </p:cNvSpPr>
              <p:nvPr/>
            </p:nvSpPr>
            <p:spPr bwMode="auto">
              <a:xfrm>
                <a:off x="1642876" y="3475802"/>
                <a:ext cx="62308" cy="28978"/>
              </a:xfrm>
              <a:custGeom>
                <a:avLst/>
                <a:gdLst/>
                <a:ahLst/>
                <a:cxnLst>
                  <a:cxn ang="0">
                    <a:pos x="385" y="213"/>
                  </a:cxn>
                  <a:cxn ang="0">
                    <a:pos x="76" y="213"/>
                  </a:cxn>
                  <a:cxn ang="0">
                    <a:pos x="0" y="0"/>
                  </a:cxn>
                  <a:cxn ang="0">
                    <a:pos x="458" y="0"/>
                  </a:cxn>
                  <a:cxn ang="0">
                    <a:pos x="385" y="213"/>
                  </a:cxn>
                </a:cxnLst>
                <a:rect l="0" t="0" r="r" b="b"/>
                <a:pathLst>
                  <a:path w="458" h="213">
                    <a:moveTo>
                      <a:pt x="385" y="213"/>
                    </a:moveTo>
                    <a:lnTo>
                      <a:pt x="76" y="213"/>
                    </a:lnTo>
                    <a:lnTo>
                      <a:pt x="0" y="0"/>
                    </a:lnTo>
                    <a:lnTo>
                      <a:pt x="458" y="0"/>
                    </a:lnTo>
                    <a:lnTo>
                      <a:pt x="385" y="2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19" name="Freeform 110"/>
              <p:cNvSpPr>
                <a:spLocks/>
              </p:cNvSpPr>
              <p:nvPr/>
            </p:nvSpPr>
            <p:spPr bwMode="auto">
              <a:xfrm>
                <a:off x="886331" y="3475802"/>
                <a:ext cx="196993" cy="28978"/>
              </a:xfrm>
              <a:custGeom>
                <a:avLst/>
                <a:gdLst/>
                <a:ahLst/>
                <a:cxnLst>
                  <a:cxn ang="0">
                    <a:pos x="0" y="0"/>
                  </a:cxn>
                  <a:cxn ang="0">
                    <a:pos x="0" y="90"/>
                  </a:cxn>
                  <a:cxn ang="0">
                    <a:pos x="613" y="90"/>
                  </a:cxn>
                  <a:cxn ang="0">
                    <a:pos x="613" y="0"/>
                  </a:cxn>
                  <a:cxn ang="0">
                    <a:pos x="0" y="0"/>
                  </a:cxn>
                </a:cxnLst>
                <a:rect l="0" t="0" r="r" b="b"/>
                <a:pathLst>
                  <a:path w="613" h="90">
                    <a:moveTo>
                      <a:pt x="0" y="0"/>
                    </a:moveTo>
                    <a:cubicBezTo>
                      <a:pt x="0" y="90"/>
                      <a:pt x="0" y="90"/>
                      <a:pt x="0" y="90"/>
                    </a:cubicBezTo>
                    <a:cubicBezTo>
                      <a:pt x="613" y="90"/>
                      <a:pt x="613" y="90"/>
                      <a:pt x="613" y="90"/>
                    </a:cubicBezTo>
                    <a:cubicBezTo>
                      <a:pt x="613" y="90"/>
                      <a:pt x="613" y="0"/>
                      <a:pt x="613" y="0"/>
                    </a:cubicBezTo>
                    <a:cubicBezTo>
                      <a:pt x="613" y="0"/>
                      <a:pt x="0" y="0"/>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20" name="Freeform 111"/>
              <p:cNvSpPr>
                <a:spLocks/>
              </p:cNvSpPr>
              <p:nvPr/>
            </p:nvSpPr>
            <p:spPr bwMode="auto">
              <a:xfrm>
                <a:off x="1109036" y="3475802"/>
                <a:ext cx="314944" cy="28978"/>
              </a:xfrm>
              <a:custGeom>
                <a:avLst/>
                <a:gdLst/>
                <a:ahLst/>
                <a:cxnLst>
                  <a:cxn ang="0">
                    <a:pos x="980" y="0"/>
                  </a:cxn>
                  <a:cxn ang="0">
                    <a:pos x="946" y="90"/>
                  </a:cxn>
                  <a:cxn ang="0">
                    <a:pos x="938" y="90"/>
                  </a:cxn>
                  <a:cxn ang="0">
                    <a:pos x="0" y="90"/>
                  </a:cxn>
                  <a:cxn ang="0">
                    <a:pos x="0" y="0"/>
                  </a:cxn>
                  <a:cxn ang="0">
                    <a:pos x="980" y="0"/>
                  </a:cxn>
                </a:cxnLst>
                <a:rect l="0" t="0" r="r" b="b"/>
                <a:pathLst>
                  <a:path w="980" h="90">
                    <a:moveTo>
                      <a:pt x="980" y="0"/>
                    </a:moveTo>
                    <a:cubicBezTo>
                      <a:pt x="974" y="29"/>
                      <a:pt x="968" y="66"/>
                      <a:pt x="946" y="90"/>
                    </a:cubicBezTo>
                    <a:cubicBezTo>
                      <a:pt x="938" y="90"/>
                      <a:pt x="938" y="90"/>
                      <a:pt x="938" y="90"/>
                    </a:cubicBezTo>
                    <a:cubicBezTo>
                      <a:pt x="0" y="90"/>
                      <a:pt x="0" y="90"/>
                      <a:pt x="0" y="90"/>
                    </a:cubicBezTo>
                    <a:cubicBezTo>
                      <a:pt x="0" y="0"/>
                      <a:pt x="0" y="0"/>
                      <a:pt x="0" y="0"/>
                    </a:cubicBezTo>
                    <a:lnTo>
                      <a:pt x="98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21" name="Freeform 112"/>
              <p:cNvSpPr>
                <a:spLocks/>
              </p:cNvSpPr>
              <p:nvPr/>
            </p:nvSpPr>
            <p:spPr bwMode="auto">
              <a:xfrm>
                <a:off x="1662466" y="3530220"/>
                <a:ext cx="23808" cy="29250"/>
              </a:xfrm>
              <a:custGeom>
                <a:avLst/>
                <a:gdLst/>
                <a:ahLst/>
                <a:cxnLst>
                  <a:cxn ang="0">
                    <a:pos x="102" y="215"/>
                  </a:cxn>
                  <a:cxn ang="0">
                    <a:pos x="71" y="215"/>
                  </a:cxn>
                  <a:cxn ang="0">
                    <a:pos x="0" y="0"/>
                  </a:cxn>
                  <a:cxn ang="0">
                    <a:pos x="175" y="0"/>
                  </a:cxn>
                  <a:cxn ang="0">
                    <a:pos x="102" y="215"/>
                  </a:cxn>
                </a:cxnLst>
                <a:rect l="0" t="0" r="r" b="b"/>
                <a:pathLst>
                  <a:path w="175" h="215">
                    <a:moveTo>
                      <a:pt x="102" y="215"/>
                    </a:moveTo>
                    <a:lnTo>
                      <a:pt x="71" y="215"/>
                    </a:lnTo>
                    <a:lnTo>
                      <a:pt x="0" y="0"/>
                    </a:lnTo>
                    <a:lnTo>
                      <a:pt x="175" y="0"/>
                    </a:lnTo>
                    <a:lnTo>
                      <a:pt x="102"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22" name="Rectangle 113"/>
              <p:cNvSpPr>
                <a:spLocks noChangeArrowheads="1"/>
              </p:cNvSpPr>
              <p:nvPr/>
            </p:nvSpPr>
            <p:spPr bwMode="auto">
              <a:xfrm>
                <a:off x="1760146" y="3530220"/>
                <a:ext cx="138494" cy="292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23" name="Line 114"/>
              <p:cNvSpPr>
                <a:spLocks noChangeShapeType="1"/>
              </p:cNvSpPr>
              <p:nvPr/>
            </p:nvSpPr>
            <p:spPr bwMode="auto">
              <a:xfrm>
                <a:off x="1829529" y="3544913"/>
                <a:ext cx="136" cy="136"/>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24" name="Line 115"/>
              <p:cNvSpPr>
                <a:spLocks noChangeShapeType="1"/>
              </p:cNvSpPr>
              <p:nvPr/>
            </p:nvSpPr>
            <p:spPr bwMode="auto">
              <a:xfrm>
                <a:off x="1829529" y="3544913"/>
                <a:ext cx="136" cy="136"/>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25" name="Freeform 116"/>
              <p:cNvSpPr>
                <a:spLocks/>
              </p:cNvSpPr>
              <p:nvPr/>
            </p:nvSpPr>
            <p:spPr bwMode="auto">
              <a:xfrm>
                <a:off x="1109036" y="3530492"/>
                <a:ext cx="285150" cy="28978"/>
              </a:xfrm>
              <a:custGeom>
                <a:avLst/>
                <a:gdLst/>
                <a:ahLst/>
                <a:cxnLst>
                  <a:cxn ang="0">
                    <a:pos x="0" y="90"/>
                  </a:cxn>
                  <a:cxn ang="0">
                    <a:pos x="0" y="0"/>
                  </a:cxn>
                  <a:cxn ang="0">
                    <a:pos x="887" y="0"/>
                  </a:cxn>
                  <a:cxn ang="0">
                    <a:pos x="659" y="90"/>
                  </a:cxn>
                  <a:cxn ang="0">
                    <a:pos x="0" y="90"/>
                  </a:cxn>
                </a:cxnLst>
                <a:rect l="0" t="0" r="r" b="b"/>
                <a:pathLst>
                  <a:path w="887" h="90">
                    <a:moveTo>
                      <a:pt x="0" y="90"/>
                    </a:moveTo>
                    <a:cubicBezTo>
                      <a:pt x="0" y="0"/>
                      <a:pt x="0" y="0"/>
                      <a:pt x="0" y="0"/>
                    </a:cubicBezTo>
                    <a:cubicBezTo>
                      <a:pt x="0" y="0"/>
                      <a:pt x="885" y="0"/>
                      <a:pt x="887" y="0"/>
                    </a:cubicBezTo>
                    <a:cubicBezTo>
                      <a:pt x="828" y="56"/>
                      <a:pt x="747" y="89"/>
                      <a:pt x="659" y="90"/>
                    </a:cubicBezTo>
                    <a:cubicBezTo>
                      <a:pt x="0" y="90"/>
                      <a:pt x="0" y="90"/>
                      <a:pt x="0" y="9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26" name="Rectangle 117"/>
              <p:cNvSpPr>
                <a:spLocks noChangeArrowheads="1"/>
              </p:cNvSpPr>
              <p:nvPr/>
            </p:nvSpPr>
            <p:spPr bwMode="auto">
              <a:xfrm>
                <a:off x="1449692" y="3530220"/>
                <a:ext cx="138494" cy="292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27" name="Line 118"/>
              <p:cNvSpPr>
                <a:spLocks noChangeShapeType="1"/>
              </p:cNvSpPr>
              <p:nvPr/>
            </p:nvSpPr>
            <p:spPr bwMode="auto">
              <a:xfrm>
                <a:off x="1518803" y="3544913"/>
                <a:ext cx="136" cy="136"/>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28" name="Line 119"/>
              <p:cNvSpPr>
                <a:spLocks noChangeShapeType="1"/>
              </p:cNvSpPr>
              <p:nvPr/>
            </p:nvSpPr>
            <p:spPr bwMode="auto">
              <a:xfrm>
                <a:off x="1518803" y="3544913"/>
                <a:ext cx="136" cy="136"/>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229" name="Freeform 120"/>
              <p:cNvSpPr>
                <a:spLocks/>
              </p:cNvSpPr>
              <p:nvPr/>
            </p:nvSpPr>
            <p:spPr bwMode="auto">
              <a:xfrm>
                <a:off x="886331" y="3530492"/>
                <a:ext cx="196993" cy="28978"/>
              </a:xfrm>
              <a:custGeom>
                <a:avLst/>
                <a:gdLst/>
                <a:ahLst/>
                <a:cxnLst>
                  <a:cxn ang="0">
                    <a:pos x="613" y="0"/>
                  </a:cxn>
                  <a:cxn ang="0">
                    <a:pos x="613" y="90"/>
                  </a:cxn>
                  <a:cxn ang="0">
                    <a:pos x="0" y="90"/>
                  </a:cxn>
                  <a:cxn ang="0">
                    <a:pos x="0" y="0"/>
                  </a:cxn>
                  <a:cxn ang="0">
                    <a:pos x="613" y="0"/>
                  </a:cxn>
                </a:cxnLst>
                <a:rect l="0" t="0" r="r" b="b"/>
                <a:pathLst>
                  <a:path w="613" h="90">
                    <a:moveTo>
                      <a:pt x="613" y="0"/>
                    </a:moveTo>
                    <a:cubicBezTo>
                      <a:pt x="613" y="0"/>
                      <a:pt x="613" y="90"/>
                      <a:pt x="613" y="90"/>
                    </a:cubicBezTo>
                    <a:cubicBezTo>
                      <a:pt x="613" y="90"/>
                      <a:pt x="0" y="90"/>
                      <a:pt x="0" y="90"/>
                    </a:cubicBezTo>
                    <a:cubicBezTo>
                      <a:pt x="0" y="90"/>
                      <a:pt x="0" y="0"/>
                      <a:pt x="0" y="0"/>
                    </a:cubicBezTo>
                    <a:cubicBezTo>
                      <a:pt x="0" y="0"/>
                      <a:pt x="613" y="0"/>
                      <a:pt x="613"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grpSp>
        <p:grpSp>
          <p:nvGrpSpPr>
            <p:cNvPr id="7" name="Group 103"/>
            <p:cNvGrpSpPr/>
            <p:nvPr/>
          </p:nvGrpSpPr>
          <p:grpSpPr>
            <a:xfrm>
              <a:off x="5240870" y="1837380"/>
              <a:ext cx="763145" cy="233107"/>
              <a:chOff x="3455988" y="1131888"/>
              <a:chExt cx="1309687" cy="400050"/>
            </a:xfrm>
            <a:solidFill>
              <a:schemeClr val="bg2"/>
            </a:solidFill>
          </p:grpSpPr>
          <p:sp>
            <p:nvSpPr>
              <p:cNvPr id="165" name="Freeform 6"/>
              <p:cNvSpPr>
                <a:spLocks/>
              </p:cNvSpPr>
              <p:nvPr/>
            </p:nvSpPr>
            <p:spPr bwMode="auto">
              <a:xfrm>
                <a:off x="4508500" y="1150938"/>
                <a:ext cx="257175" cy="361950"/>
              </a:xfrm>
              <a:custGeom>
                <a:avLst/>
                <a:gdLst/>
                <a:ahLst/>
                <a:cxnLst>
                  <a:cxn ang="0">
                    <a:pos x="162" y="228"/>
                  </a:cxn>
                  <a:cxn ang="0">
                    <a:pos x="0" y="228"/>
                  </a:cxn>
                  <a:cxn ang="0">
                    <a:pos x="0" y="0"/>
                  </a:cxn>
                  <a:cxn ang="0">
                    <a:pos x="81" y="0"/>
                  </a:cxn>
                  <a:cxn ang="0">
                    <a:pos x="81" y="159"/>
                  </a:cxn>
                  <a:cxn ang="0">
                    <a:pos x="162" y="159"/>
                  </a:cxn>
                  <a:cxn ang="0">
                    <a:pos x="162" y="228"/>
                  </a:cxn>
                </a:cxnLst>
                <a:rect l="0" t="0" r="r" b="b"/>
                <a:pathLst>
                  <a:path w="162" h="228">
                    <a:moveTo>
                      <a:pt x="162" y="228"/>
                    </a:moveTo>
                    <a:lnTo>
                      <a:pt x="0" y="228"/>
                    </a:lnTo>
                    <a:lnTo>
                      <a:pt x="0" y="0"/>
                    </a:lnTo>
                    <a:lnTo>
                      <a:pt x="81" y="0"/>
                    </a:lnTo>
                    <a:lnTo>
                      <a:pt x="81" y="159"/>
                    </a:lnTo>
                    <a:lnTo>
                      <a:pt x="162" y="159"/>
                    </a:lnTo>
                    <a:lnTo>
                      <a:pt x="162" y="228"/>
                    </a:lnTo>
                    <a:close/>
                  </a:path>
                </a:pathLst>
              </a:custGeom>
              <a:solidFill>
                <a:srgbClr val="0085C3"/>
              </a:solid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66" name="Freeform 7"/>
              <p:cNvSpPr>
                <a:spLocks noEditPoints="1"/>
              </p:cNvSpPr>
              <p:nvPr/>
            </p:nvSpPr>
            <p:spPr bwMode="auto">
              <a:xfrm>
                <a:off x="3455988" y="1131888"/>
                <a:ext cx="1025525" cy="400050"/>
              </a:xfrm>
              <a:custGeom>
                <a:avLst/>
                <a:gdLst/>
                <a:ahLst/>
                <a:cxnLst>
                  <a:cxn ang="0">
                    <a:pos x="348" y="317"/>
                  </a:cxn>
                  <a:cxn ang="0">
                    <a:pos x="228" y="204"/>
                  </a:cxn>
                  <a:cxn ang="0">
                    <a:pos x="201" y="204"/>
                  </a:cxn>
                  <a:cxn ang="0">
                    <a:pos x="201" y="424"/>
                  </a:cxn>
                  <a:cxn ang="0">
                    <a:pos x="228" y="424"/>
                  </a:cxn>
                  <a:cxn ang="0">
                    <a:pos x="348" y="317"/>
                  </a:cxn>
                  <a:cxn ang="0">
                    <a:pos x="1587" y="591"/>
                  </a:cxn>
                  <a:cxn ang="0">
                    <a:pos x="1188" y="591"/>
                  </a:cxn>
                  <a:cxn ang="0">
                    <a:pos x="1188" y="399"/>
                  </a:cxn>
                  <a:cxn ang="0">
                    <a:pos x="855" y="621"/>
                  </a:cxn>
                  <a:cxn ang="0">
                    <a:pos x="540" y="412"/>
                  </a:cxn>
                  <a:cxn ang="0">
                    <a:pos x="538" y="416"/>
                  </a:cxn>
                  <a:cxn ang="0">
                    <a:pos x="234" y="591"/>
                  </a:cxn>
                  <a:cxn ang="0">
                    <a:pos x="0" y="591"/>
                  </a:cxn>
                  <a:cxn ang="0">
                    <a:pos x="0" y="31"/>
                  </a:cxn>
                  <a:cxn ang="0">
                    <a:pos x="221" y="31"/>
                  </a:cxn>
                  <a:cxn ang="0">
                    <a:pos x="537" y="205"/>
                  </a:cxn>
                  <a:cxn ang="0">
                    <a:pos x="538" y="211"/>
                  </a:cxn>
                  <a:cxn ang="0">
                    <a:pos x="855" y="0"/>
                  </a:cxn>
                  <a:cxn ang="0">
                    <a:pos x="979" y="83"/>
                  </a:cxn>
                  <a:cxn ang="0">
                    <a:pos x="723" y="253"/>
                  </a:cxn>
                  <a:cxn ang="0">
                    <a:pos x="763" y="280"/>
                  </a:cxn>
                  <a:cxn ang="0">
                    <a:pos x="1019" y="109"/>
                  </a:cxn>
                  <a:cxn ang="0">
                    <a:pos x="1143" y="192"/>
                  </a:cxn>
                  <a:cxn ang="0">
                    <a:pos x="889" y="363"/>
                  </a:cxn>
                  <a:cxn ang="0">
                    <a:pos x="933" y="393"/>
                  </a:cxn>
                  <a:cxn ang="0">
                    <a:pos x="1188" y="223"/>
                  </a:cxn>
                  <a:cxn ang="0">
                    <a:pos x="1188" y="31"/>
                  </a:cxn>
                  <a:cxn ang="0">
                    <a:pos x="1388" y="31"/>
                  </a:cxn>
                  <a:cxn ang="0">
                    <a:pos x="1388" y="420"/>
                  </a:cxn>
                  <a:cxn ang="0">
                    <a:pos x="1587" y="420"/>
                  </a:cxn>
                  <a:cxn ang="0">
                    <a:pos x="1587" y="591"/>
                  </a:cxn>
                </a:cxnLst>
                <a:rect l="0" t="0" r="r" b="b"/>
                <a:pathLst>
                  <a:path w="1587" h="621">
                    <a:moveTo>
                      <a:pt x="348" y="317"/>
                    </a:moveTo>
                    <a:cubicBezTo>
                      <a:pt x="348" y="241"/>
                      <a:pt x="301" y="204"/>
                      <a:pt x="228" y="204"/>
                    </a:cubicBezTo>
                    <a:cubicBezTo>
                      <a:pt x="201" y="204"/>
                      <a:pt x="201" y="204"/>
                      <a:pt x="201" y="204"/>
                    </a:cubicBezTo>
                    <a:cubicBezTo>
                      <a:pt x="201" y="424"/>
                      <a:pt x="201" y="424"/>
                      <a:pt x="201" y="424"/>
                    </a:cubicBezTo>
                    <a:cubicBezTo>
                      <a:pt x="228" y="424"/>
                      <a:pt x="228" y="424"/>
                      <a:pt x="228" y="424"/>
                    </a:cubicBezTo>
                    <a:cubicBezTo>
                      <a:pt x="294" y="424"/>
                      <a:pt x="348" y="391"/>
                      <a:pt x="348" y="317"/>
                    </a:cubicBezTo>
                    <a:close/>
                    <a:moveTo>
                      <a:pt x="1587" y="591"/>
                    </a:moveTo>
                    <a:cubicBezTo>
                      <a:pt x="1188" y="591"/>
                      <a:pt x="1188" y="591"/>
                      <a:pt x="1188" y="591"/>
                    </a:cubicBezTo>
                    <a:cubicBezTo>
                      <a:pt x="1188" y="399"/>
                      <a:pt x="1188" y="399"/>
                      <a:pt x="1188" y="399"/>
                    </a:cubicBezTo>
                    <a:cubicBezTo>
                      <a:pt x="855" y="621"/>
                      <a:pt x="855" y="621"/>
                      <a:pt x="855" y="621"/>
                    </a:cubicBezTo>
                    <a:cubicBezTo>
                      <a:pt x="540" y="412"/>
                      <a:pt x="540" y="412"/>
                      <a:pt x="540" y="412"/>
                    </a:cubicBezTo>
                    <a:cubicBezTo>
                      <a:pt x="538" y="416"/>
                      <a:pt x="538" y="416"/>
                      <a:pt x="538" y="416"/>
                    </a:cubicBezTo>
                    <a:cubicBezTo>
                      <a:pt x="498" y="531"/>
                      <a:pt x="381" y="591"/>
                      <a:pt x="234" y="591"/>
                    </a:cubicBezTo>
                    <a:cubicBezTo>
                      <a:pt x="0" y="591"/>
                      <a:pt x="0" y="591"/>
                      <a:pt x="0" y="591"/>
                    </a:cubicBezTo>
                    <a:cubicBezTo>
                      <a:pt x="0" y="31"/>
                      <a:pt x="0" y="31"/>
                      <a:pt x="0" y="31"/>
                    </a:cubicBezTo>
                    <a:cubicBezTo>
                      <a:pt x="221" y="31"/>
                      <a:pt x="221" y="31"/>
                      <a:pt x="221" y="31"/>
                    </a:cubicBezTo>
                    <a:cubicBezTo>
                      <a:pt x="374" y="31"/>
                      <a:pt x="494" y="84"/>
                      <a:pt x="537" y="205"/>
                    </a:cubicBezTo>
                    <a:cubicBezTo>
                      <a:pt x="538" y="211"/>
                      <a:pt x="538" y="211"/>
                      <a:pt x="538" y="211"/>
                    </a:cubicBezTo>
                    <a:cubicBezTo>
                      <a:pt x="855" y="0"/>
                      <a:pt x="855" y="0"/>
                      <a:pt x="855" y="0"/>
                    </a:cubicBezTo>
                    <a:cubicBezTo>
                      <a:pt x="979" y="83"/>
                      <a:pt x="979" y="83"/>
                      <a:pt x="979" y="83"/>
                    </a:cubicBezTo>
                    <a:cubicBezTo>
                      <a:pt x="723" y="253"/>
                      <a:pt x="723" y="253"/>
                      <a:pt x="723" y="253"/>
                    </a:cubicBezTo>
                    <a:cubicBezTo>
                      <a:pt x="763" y="280"/>
                      <a:pt x="763" y="280"/>
                      <a:pt x="763" y="280"/>
                    </a:cubicBezTo>
                    <a:cubicBezTo>
                      <a:pt x="1019" y="109"/>
                      <a:pt x="1019" y="109"/>
                      <a:pt x="1019" y="109"/>
                    </a:cubicBezTo>
                    <a:cubicBezTo>
                      <a:pt x="1143" y="192"/>
                      <a:pt x="1143" y="192"/>
                      <a:pt x="1143" y="192"/>
                    </a:cubicBezTo>
                    <a:cubicBezTo>
                      <a:pt x="889" y="363"/>
                      <a:pt x="889" y="363"/>
                      <a:pt x="889" y="363"/>
                    </a:cubicBezTo>
                    <a:cubicBezTo>
                      <a:pt x="933" y="393"/>
                      <a:pt x="933" y="393"/>
                      <a:pt x="933" y="393"/>
                    </a:cubicBezTo>
                    <a:cubicBezTo>
                      <a:pt x="1188" y="223"/>
                      <a:pt x="1188" y="223"/>
                      <a:pt x="1188" y="223"/>
                    </a:cubicBezTo>
                    <a:cubicBezTo>
                      <a:pt x="1188" y="31"/>
                      <a:pt x="1188" y="31"/>
                      <a:pt x="1188" y="31"/>
                    </a:cubicBezTo>
                    <a:cubicBezTo>
                      <a:pt x="1388" y="31"/>
                      <a:pt x="1388" y="31"/>
                      <a:pt x="1388" y="31"/>
                    </a:cubicBezTo>
                    <a:cubicBezTo>
                      <a:pt x="1388" y="420"/>
                      <a:pt x="1388" y="420"/>
                      <a:pt x="1388" y="420"/>
                    </a:cubicBezTo>
                    <a:cubicBezTo>
                      <a:pt x="1587" y="420"/>
                      <a:pt x="1587" y="420"/>
                      <a:pt x="1587" y="420"/>
                    </a:cubicBezTo>
                    <a:lnTo>
                      <a:pt x="1587" y="591"/>
                    </a:lnTo>
                    <a:close/>
                  </a:path>
                </a:pathLst>
              </a:custGeom>
              <a:solidFill>
                <a:srgbClr val="0085C3"/>
              </a:solid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grpSp>
        <p:grpSp>
          <p:nvGrpSpPr>
            <p:cNvPr id="8" name="Group 117"/>
            <p:cNvGrpSpPr/>
            <p:nvPr/>
          </p:nvGrpSpPr>
          <p:grpSpPr>
            <a:xfrm>
              <a:off x="6123496" y="1006193"/>
              <a:ext cx="801691" cy="278570"/>
              <a:chOff x="2898506" y="3114755"/>
              <a:chExt cx="1383936" cy="480885"/>
            </a:xfrm>
            <a:solidFill>
              <a:srgbClr val="05539C"/>
            </a:solidFill>
          </p:grpSpPr>
          <p:sp>
            <p:nvSpPr>
              <p:cNvPr id="161" name="Freeform 38"/>
              <p:cNvSpPr>
                <a:spLocks/>
              </p:cNvSpPr>
              <p:nvPr/>
            </p:nvSpPr>
            <p:spPr bwMode="auto">
              <a:xfrm>
                <a:off x="2898506" y="3202833"/>
                <a:ext cx="330039" cy="363448"/>
              </a:xfrm>
              <a:custGeom>
                <a:avLst/>
                <a:gdLst/>
                <a:ahLst/>
                <a:cxnLst>
                  <a:cxn ang="0">
                    <a:pos x="2" y="0"/>
                  </a:cxn>
                  <a:cxn ang="0">
                    <a:pos x="134" y="1"/>
                  </a:cxn>
                  <a:cxn ang="0">
                    <a:pos x="134" y="40"/>
                  </a:cxn>
                  <a:cxn ang="0">
                    <a:pos x="131" y="39"/>
                  </a:cxn>
                  <a:cxn ang="0">
                    <a:pos x="116" y="16"/>
                  </a:cxn>
                  <a:cxn ang="0">
                    <a:pos x="61" y="16"/>
                  </a:cxn>
                  <a:cxn ang="0">
                    <a:pos x="61" y="64"/>
                  </a:cxn>
                  <a:cxn ang="0">
                    <a:pos x="107" y="64"/>
                  </a:cxn>
                  <a:cxn ang="0">
                    <a:pos x="120" y="44"/>
                  </a:cxn>
                  <a:cxn ang="0">
                    <a:pos x="123" y="44"/>
                  </a:cxn>
                  <a:cxn ang="0">
                    <a:pos x="123" y="98"/>
                  </a:cxn>
                  <a:cxn ang="0">
                    <a:pos x="120" y="100"/>
                  </a:cxn>
                  <a:cxn ang="0">
                    <a:pos x="108" y="79"/>
                  </a:cxn>
                  <a:cxn ang="0">
                    <a:pos x="61" y="79"/>
                  </a:cxn>
                  <a:cxn ang="0">
                    <a:pos x="61" y="134"/>
                  </a:cxn>
                  <a:cxn ang="0">
                    <a:pos x="121" y="134"/>
                  </a:cxn>
                  <a:cxn ang="0">
                    <a:pos x="134" y="107"/>
                  </a:cxn>
                  <a:cxn ang="0">
                    <a:pos x="138" y="106"/>
                  </a:cxn>
                  <a:cxn ang="0">
                    <a:pos x="138" y="151"/>
                  </a:cxn>
                  <a:cxn ang="0">
                    <a:pos x="44" y="150"/>
                  </a:cxn>
                  <a:cxn ang="0">
                    <a:pos x="2" y="152"/>
                  </a:cxn>
                  <a:cxn ang="0">
                    <a:pos x="2" y="147"/>
                  </a:cxn>
                  <a:cxn ang="0">
                    <a:pos x="25" y="113"/>
                  </a:cxn>
                  <a:cxn ang="0">
                    <a:pos x="25" y="32"/>
                  </a:cxn>
                  <a:cxn ang="0">
                    <a:pos x="2" y="5"/>
                  </a:cxn>
                  <a:cxn ang="0">
                    <a:pos x="2" y="0"/>
                  </a:cxn>
                </a:cxnLst>
                <a:rect l="0" t="0" r="r" b="b"/>
                <a:pathLst>
                  <a:path w="138" h="152">
                    <a:moveTo>
                      <a:pt x="2" y="0"/>
                    </a:moveTo>
                    <a:cubicBezTo>
                      <a:pt x="134" y="1"/>
                      <a:pt x="134" y="1"/>
                      <a:pt x="134" y="1"/>
                    </a:cubicBezTo>
                    <a:cubicBezTo>
                      <a:pt x="134" y="40"/>
                      <a:pt x="134" y="40"/>
                      <a:pt x="134" y="40"/>
                    </a:cubicBezTo>
                    <a:cubicBezTo>
                      <a:pt x="134" y="42"/>
                      <a:pt x="131" y="42"/>
                      <a:pt x="131" y="39"/>
                    </a:cubicBezTo>
                    <a:cubicBezTo>
                      <a:pt x="129" y="33"/>
                      <a:pt x="118" y="18"/>
                      <a:pt x="116" y="16"/>
                    </a:cubicBezTo>
                    <a:cubicBezTo>
                      <a:pt x="61" y="16"/>
                      <a:pt x="61" y="16"/>
                      <a:pt x="61" y="16"/>
                    </a:cubicBezTo>
                    <a:cubicBezTo>
                      <a:pt x="61" y="64"/>
                      <a:pt x="61" y="64"/>
                      <a:pt x="61" y="64"/>
                    </a:cubicBezTo>
                    <a:cubicBezTo>
                      <a:pt x="107" y="64"/>
                      <a:pt x="107" y="64"/>
                      <a:pt x="107" y="64"/>
                    </a:cubicBezTo>
                    <a:cubicBezTo>
                      <a:pt x="111" y="63"/>
                      <a:pt x="116" y="53"/>
                      <a:pt x="120" y="44"/>
                    </a:cubicBezTo>
                    <a:cubicBezTo>
                      <a:pt x="121" y="41"/>
                      <a:pt x="123" y="43"/>
                      <a:pt x="123" y="44"/>
                    </a:cubicBezTo>
                    <a:cubicBezTo>
                      <a:pt x="123" y="59"/>
                      <a:pt x="123" y="87"/>
                      <a:pt x="123" y="98"/>
                    </a:cubicBezTo>
                    <a:cubicBezTo>
                      <a:pt x="123" y="102"/>
                      <a:pt x="121" y="104"/>
                      <a:pt x="120" y="100"/>
                    </a:cubicBezTo>
                    <a:cubicBezTo>
                      <a:pt x="118" y="96"/>
                      <a:pt x="112" y="83"/>
                      <a:pt x="108" y="79"/>
                    </a:cubicBezTo>
                    <a:cubicBezTo>
                      <a:pt x="61" y="79"/>
                      <a:pt x="61" y="79"/>
                      <a:pt x="61" y="79"/>
                    </a:cubicBezTo>
                    <a:cubicBezTo>
                      <a:pt x="61" y="134"/>
                      <a:pt x="61" y="134"/>
                      <a:pt x="61" y="134"/>
                    </a:cubicBezTo>
                    <a:cubicBezTo>
                      <a:pt x="121" y="134"/>
                      <a:pt x="121" y="134"/>
                      <a:pt x="121" y="134"/>
                    </a:cubicBezTo>
                    <a:cubicBezTo>
                      <a:pt x="124" y="131"/>
                      <a:pt x="133" y="112"/>
                      <a:pt x="134" y="107"/>
                    </a:cubicBezTo>
                    <a:cubicBezTo>
                      <a:pt x="134" y="105"/>
                      <a:pt x="138" y="105"/>
                      <a:pt x="138" y="106"/>
                    </a:cubicBezTo>
                    <a:cubicBezTo>
                      <a:pt x="138" y="151"/>
                      <a:pt x="138" y="151"/>
                      <a:pt x="138" y="151"/>
                    </a:cubicBezTo>
                    <a:cubicBezTo>
                      <a:pt x="44" y="150"/>
                      <a:pt x="44" y="150"/>
                      <a:pt x="44" y="150"/>
                    </a:cubicBezTo>
                    <a:cubicBezTo>
                      <a:pt x="25" y="150"/>
                      <a:pt x="21" y="150"/>
                      <a:pt x="2" y="152"/>
                    </a:cubicBezTo>
                    <a:cubicBezTo>
                      <a:pt x="0" y="152"/>
                      <a:pt x="0" y="148"/>
                      <a:pt x="2" y="147"/>
                    </a:cubicBezTo>
                    <a:cubicBezTo>
                      <a:pt x="22" y="137"/>
                      <a:pt x="25" y="142"/>
                      <a:pt x="25" y="113"/>
                    </a:cubicBezTo>
                    <a:cubicBezTo>
                      <a:pt x="25" y="32"/>
                      <a:pt x="25" y="32"/>
                      <a:pt x="25" y="32"/>
                    </a:cubicBezTo>
                    <a:cubicBezTo>
                      <a:pt x="25" y="10"/>
                      <a:pt x="19" y="11"/>
                      <a:pt x="2" y="5"/>
                    </a:cubicBezTo>
                    <a:cubicBezTo>
                      <a:pt x="0" y="4"/>
                      <a:pt x="1" y="1"/>
                      <a:pt x="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62" name="Freeform 39"/>
              <p:cNvSpPr>
                <a:spLocks/>
              </p:cNvSpPr>
              <p:nvPr/>
            </p:nvSpPr>
            <p:spPr bwMode="auto">
              <a:xfrm>
                <a:off x="3251830" y="3202833"/>
                <a:ext cx="603384" cy="361423"/>
              </a:xfrm>
              <a:custGeom>
                <a:avLst/>
                <a:gdLst/>
                <a:ahLst/>
                <a:cxnLst>
                  <a:cxn ang="0">
                    <a:pos x="18" y="0"/>
                  </a:cxn>
                  <a:cxn ang="0">
                    <a:pos x="79" y="1"/>
                  </a:cxn>
                  <a:cxn ang="0">
                    <a:pos x="126" y="97"/>
                  </a:cxn>
                  <a:cxn ang="0">
                    <a:pos x="175" y="2"/>
                  </a:cxn>
                  <a:cxn ang="0">
                    <a:pos x="216" y="2"/>
                  </a:cxn>
                  <a:cxn ang="0">
                    <a:pos x="235" y="0"/>
                  </a:cxn>
                  <a:cxn ang="0">
                    <a:pos x="236" y="5"/>
                  </a:cxn>
                  <a:cxn ang="0">
                    <a:pos x="212" y="17"/>
                  </a:cxn>
                  <a:cxn ang="0">
                    <a:pos x="224" y="135"/>
                  </a:cxn>
                  <a:cxn ang="0">
                    <a:pos x="250" y="148"/>
                  </a:cxn>
                  <a:cxn ang="0">
                    <a:pos x="250" y="151"/>
                  </a:cxn>
                  <a:cxn ang="0">
                    <a:pos x="165" y="151"/>
                  </a:cxn>
                  <a:cxn ang="0">
                    <a:pos x="164" y="147"/>
                  </a:cxn>
                  <a:cxn ang="0">
                    <a:pos x="187" y="136"/>
                  </a:cxn>
                  <a:cxn ang="0">
                    <a:pos x="179" y="33"/>
                  </a:cxn>
                  <a:cxn ang="0">
                    <a:pos x="121" y="151"/>
                  </a:cxn>
                  <a:cxn ang="0">
                    <a:pos x="111" y="151"/>
                  </a:cxn>
                  <a:cxn ang="0">
                    <a:pos x="58" y="36"/>
                  </a:cxn>
                  <a:cxn ang="0">
                    <a:pos x="48" y="135"/>
                  </a:cxn>
                  <a:cxn ang="0">
                    <a:pos x="72" y="147"/>
                  </a:cxn>
                  <a:cxn ang="0">
                    <a:pos x="73" y="150"/>
                  </a:cxn>
                  <a:cxn ang="0">
                    <a:pos x="7" y="151"/>
                  </a:cxn>
                  <a:cxn ang="0">
                    <a:pos x="6" y="146"/>
                  </a:cxn>
                  <a:cxn ang="0">
                    <a:pos x="32" y="107"/>
                  </a:cxn>
                  <a:cxn ang="0">
                    <a:pos x="42" y="23"/>
                  </a:cxn>
                  <a:cxn ang="0">
                    <a:pos x="18" y="4"/>
                  </a:cxn>
                  <a:cxn ang="0">
                    <a:pos x="18" y="0"/>
                  </a:cxn>
                </a:cxnLst>
                <a:rect l="0" t="0" r="r" b="b"/>
                <a:pathLst>
                  <a:path w="252" h="151">
                    <a:moveTo>
                      <a:pt x="18" y="0"/>
                    </a:moveTo>
                    <a:cubicBezTo>
                      <a:pt x="79" y="1"/>
                      <a:pt x="79" y="1"/>
                      <a:pt x="79" y="1"/>
                    </a:cubicBezTo>
                    <a:cubicBezTo>
                      <a:pt x="126" y="97"/>
                      <a:pt x="126" y="97"/>
                      <a:pt x="126" y="97"/>
                    </a:cubicBezTo>
                    <a:cubicBezTo>
                      <a:pt x="175" y="2"/>
                      <a:pt x="175" y="2"/>
                      <a:pt x="175" y="2"/>
                    </a:cubicBezTo>
                    <a:cubicBezTo>
                      <a:pt x="175" y="2"/>
                      <a:pt x="213" y="2"/>
                      <a:pt x="216" y="2"/>
                    </a:cubicBezTo>
                    <a:cubicBezTo>
                      <a:pt x="220" y="2"/>
                      <a:pt x="233" y="1"/>
                      <a:pt x="235" y="0"/>
                    </a:cubicBezTo>
                    <a:cubicBezTo>
                      <a:pt x="237" y="0"/>
                      <a:pt x="237" y="4"/>
                      <a:pt x="236" y="5"/>
                    </a:cubicBezTo>
                    <a:cubicBezTo>
                      <a:pt x="234" y="6"/>
                      <a:pt x="214" y="14"/>
                      <a:pt x="212" y="17"/>
                    </a:cubicBezTo>
                    <a:cubicBezTo>
                      <a:pt x="224" y="135"/>
                      <a:pt x="224" y="135"/>
                      <a:pt x="224" y="135"/>
                    </a:cubicBezTo>
                    <a:cubicBezTo>
                      <a:pt x="225" y="139"/>
                      <a:pt x="246" y="147"/>
                      <a:pt x="250" y="148"/>
                    </a:cubicBezTo>
                    <a:cubicBezTo>
                      <a:pt x="252" y="148"/>
                      <a:pt x="251" y="151"/>
                      <a:pt x="250" y="151"/>
                    </a:cubicBezTo>
                    <a:cubicBezTo>
                      <a:pt x="237" y="150"/>
                      <a:pt x="178" y="150"/>
                      <a:pt x="165" y="151"/>
                    </a:cubicBezTo>
                    <a:cubicBezTo>
                      <a:pt x="164" y="151"/>
                      <a:pt x="158" y="149"/>
                      <a:pt x="164" y="147"/>
                    </a:cubicBezTo>
                    <a:cubicBezTo>
                      <a:pt x="171" y="145"/>
                      <a:pt x="185" y="141"/>
                      <a:pt x="187" y="136"/>
                    </a:cubicBezTo>
                    <a:cubicBezTo>
                      <a:pt x="179" y="33"/>
                      <a:pt x="179" y="33"/>
                      <a:pt x="179" y="33"/>
                    </a:cubicBezTo>
                    <a:cubicBezTo>
                      <a:pt x="121" y="151"/>
                      <a:pt x="121" y="151"/>
                      <a:pt x="121" y="151"/>
                    </a:cubicBezTo>
                    <a:cubicBezTo>
                      <a:pt x="111" y="151"/>
                      <a:pt x="111" y="151"/>
                      <a:pt x="111" y="151"/>
                    </a:cubicBezTo>
                    <a:cubicBezTo>
                      <a:pt x="58" y="36"/>
                      <a:pt x="58" y="36"/>
                      <a:pt x="58" y="36"/>
                    </a:cubicBezTo>
                    <a:cubicBezTo>
                      <a:pt x="48" y="135"/>
                      <a:pt x="48" y="135"/>
                      <a:pt x="48" y="135"/>
                    </a:cubicBezTo>
                    <a:cubicBezTo>
                      <a:pt x="52" y="142"/>
                      <a:pt x="70" y="146"/>
                      <a:pt x="72" y="147"/>
                    </a:cubicBezTo>
                    <a:cubicBezTo>
                      <a:pt x="74" y="147"/>
                      <a:pt x="74" y="151"/>
                      <a:pt x="73" y="150"/>
                    </a:cubicBezTo>
                    <a:cubicBezTo>
                      <a:pt x="60" y="149"/>
                      <a:pt x="13" y="150"/>
                      <a:pt x="7" y="151"/>
                    </a:cubicBezTo>
                    <a:cubicBezTo>
                      <a:pt x="5" y="151"/>
                      <a:pt x="0" y="148"/>
                      <a:pt x="6" y="146"/>
                    </a:cubicBezTo>
                    <a:cubicBezTo>
                      <a:pt x="23" y="141"/>
                      <a:pt x="28" y="146"/>
                      <a:pt x="32" y="107"/>
                    </a:cubicBezTo>
                    <a:cubicBezTo>
                      <a:pt x="42" y="23"/>
                      <a:pt x="42" y="23"/>
                      <a:pt x="42" y="23"/>
                    </a:cubicBezTo>
                    <a:cubicBezTo>
                      <a:pt x="43" y="9"/>
                      <a:pt x="26" y="7"/>
                      <a:pt x="18" y="4"/>
                    </a:cubicBezTo>
                    <a:cubicBezTo>
                      <a:pt x="16" y="4"/>
                      <a:pt x="15" y="0"/>
                      <a:pt x="18"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63" name="Freeform 40"/>
              <p:cNvSpPr>
                <a:spLocks/>
              </p:cNvSpPr>
              <p:nvPr/>
            </p:nvSpPr>
            <p:spPr bwMode="auto">
              <a:xfrm>
                <a:off x="3802569" y="3179548"/>
                <a:ext cx="348262" cy="416092"/>
              </a:xfrm>
              <a:custGeom>
                <a:avLst/>
                <a:gdLst/>
                <a:ahLst/>
                <a:cxnLst>
                  <a:cxn ang="0">
                    <a:pos x="141" y="48"/>
                  </a:cxn>
                  <a:cxn ang="0">
                    <a:pos x="143" y="10"/>
                  </a:cxn>
                  <a:cxn ang="0">
                    <a:pos x="47" y="26"/>
                  </a:cxn>
                  <a:cxn ang="0">
                    <a:pos x="48" y="154"/>
                  </a:cxn>
                  <a:cxn ang="0">
                    <a:pos x="142" y="158"/>
                  </a:cxn>
                  <a:cxn ang="0">
                    <a:pos x="146" y="154"/>
                  </a:cxn>
                  <a:cxn ang="0">
                    <a:pos x="146" y="116"/>
                  </a:cxn>
                  <a:cxn ang="0">
                    <a:pos x="142" y="116"/>
                  </a:cxn>
                  <a:cxn ang="0">
                    <a:pos x="128" y="146"/>
                  </a:cxn>
                  <a:cxn ang="0">
                    <a:pos x="65" y="123"/>
                  </a:cxn>
                  <a:cxn ang="0">
                    <a:pos x="70" y="41"/>
                  </a:cxn>
                  <a:cxn ang="0">
                    <a:pos x="122" y="23"/>
                  </a:cxn>
                  <a:cxn ang="0">
                    <a:pos x="137" y="48"/>
                  </a:cxn>
                  <a:cxn ang="0">
                    <a:pos x="141" y="48"/>
                  </a:cxn>
                </a:cxnLst>
                <a:rect l="0" t="0" r="r" b="b"/>
                <a:pathLst>
                  <a:path w="146" h="174">
                    <a:moveTo>
                      <a:pt x="141" y="48"/>
                    </a:moveTo>
                    <a:cubicBezTo>
                      <a:pt x="143" y="10"/>
                      <a:pt x="143" y="10"/>
                      <a:pt x="143" y="10"/>
                    </a:cubicBezTo>
                    <a:cubicBezTo>
                      <a:pt x="125" y="7"/>
                      <a:pt x="83" y="0"/>
                      <a:pt x="47" y="26"/>
                    </a:cubicBezTo>
                    <a:cubicBezTo>
                      <a:pt x="10" y="53"/>
                      <a:pt x="0" y="123"/>
                      <a:pt x="48" y="154"/>
                    </a:cubicBezTo>
                    <a:cubicBezTo>
                      <a:pt x="80" y="174"/>
                      <a:pt x="138" y="160"/>
                      <a:pt x="142" y="158"/>
                    </a:cubicBezTo>
                    <a:cubicBezTo>
                      <a:pt x="144" y="157"/>
                      <a:pt x="146" y="156"/>
                      <a:pt x="146" y="154"/>
                    </a:cubicBezTo>
                    <a:cubicBezTo>
                      <a:pt x="146" y="152"/>
                      <a:pt x="146" y="118"/>
                      <a:pt x="146" y="116"/>
                    </a:cubicBezTo>
                    <a:cubicBezTo>
                      <a:pt x="146" y="114"/>
                      <a:pt x="144" y="115"/>
                      <a:pt x="142" y="116"/>
                    </a:cubicBezTo>
                    <a:cubicBezTo>
                      <a:pt x="141" y="118"/>
                      <a:pt x="134" y="143"/>
                      <a:pt x="128" y="146"/>
                    </a:cubicBezTo>
                    <a:cubicBezTo>
                      <a:pt x="115" y="153"/>
                      <a:pt x="82" y="157"/>
                      <a:pt x="65" y="123"/>
                    </a:cubicBezTo>
                    <a:cubicBezTo>
                      <a:pt x="54" y="100"/>
                      <a:pt x="54" y="69"/>
                      <a:pt x="70" y="41"/>
                    </a:cubicBezTo>
                    <a:cubicBezTo>
                      <a:pt x="87" y="12"/>
                      <a:pt x="118" y="20"/>
                      <a:pt x="122" y="23"/>
                    </a:cubicBezTo>
                    <a:cubicBezTo>
                      <a:pt x="129" y="27"/>
                      <a:pt x="134" y="36"/>
                      <a:pt x="137" y="48"/>
                    </a:cubicBezTo>
                    <a:cubicBezTo>
                      <a:pt x="138" y="53"/>
                      <a:pt x="141" y="52"/>
                      <a:pt x="141" y="4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sp>
            <p:nvSpPr>
              <p:cNvPr id="164" name="Freeform 41"/>
              <p:cNvSpPr>
                <a:spLocks/>
              </p:cNvSpPr>
              <p:nvPr/>
            </p:nvSpPr>
            <p:spPr bwMode="auto">
              <a:xfrm>
                <a:off x="4166018" y="3114755"/>
                <a:ext cx="116424" cy="170082"/>
              </a:xfrm>
              <a:custGeom>
                <a:avLst/>
                <a:gdLst/>
                <a:ahLst/>
                <a:cxnLst>
                  <a:cxn ang="0">
                    <a:pos x="1" y="17"/>
                  </a:cxn>
                  <a:cxn ang="0">
                    <a:pos x="40" y="12"/>
                  </a:cxn>
                  <a:cxn ang="0">
                    <a:pos x="36" y="42"/>
                  </a:cxn>
                  <a:cxn ang="0">
                    <a:pos x="17" y="59"/>
                  </a:cxn>
                  <a:cxn ang="0">
                    <a:pos x="37" y="59"/>
                  </a:cxn>
                  <a:cxn ang="0">
                    <a:pos x="44" y="49"/>
                  </a:cxn>
                  <a:cxn ang="0">
                    <a:pos x="46" y="50"/>
                  </a:cxn>
                  <a:cxn ang="0">
                    <a:pos x="46" y="71"/>
                  </a:cxn>
                  <a:cxn ang="0">
                    <a:pos x="0" y="71"/>
                  </a:cxn>
                  <a:cxn ang="0">
                    <a:pos x="0" y="64"/>
                  </a:cxn>
                  <a:cxn ang="0">
                    <a:pos x="24" y="38"/>
                  </a:cxn>
                  <a:cxn ang="0">
                    <a:pos x="6" y="20"/>
                  </a:cxn>
                  <a:cxn ang="0">
                    <a:pos x="1" y="17"/>
                  </a:cxn>
                </a:cxnLst>
                <a:rect l="0" t="0" r="r" b="b"/>
                <a:pathLst>
                  <a:path w="49" h="71">
                    <a:moveTo>
                      <a:pt x="1" y="17"/>
                    </a:moveTo>
                    <a:cubicBezTo>
                      <a:pt x="19" y="0"/>
                      <a:pt x="35" y="6"/>
                      <a:pt x="40" y="12"/>
                    </a:cubicBezTo>
                    <a:cubicBezTo>
                      <a:pt x="46" y="17"/>
                      <a:pt x="49" y="29"/>
                      <a:pt x="36" y="42"/>
                    </a:cubicBezTo>
                    <a:cubicBezTo>
                      <a:pt x="30" y="48"/>
                      <a:pt x="17" y="59"/>
                      <a:pt x="17" y="59"/>
                    </a:cubicBezTo>
                    <a:cubicBezTo>
                      <a:pt x="17" y="59"/>
                      <a:pt x="38" y="59"/>
                      <a:pt x="37" y="59"/>
                    </a:cubicBezTo>
                    <a:cubicBezTo>
                      <a:pt x="39" y="58"/>
                      <a:pt x="43" y="51"/>
                      <a:pt x="44" y="49"/>
                    </a:cubicBezTo>
                    <a:cubicBezTo>
                      <a:pt x="45" y="48"/>
                      <a:pt x="46" y="48"/>
                      <a:pt x="46" y="50"/>
                    </a:cubicBezTo>
                    <a:cubicBezTo>
                      <a:pt x="46" y="51"/>
                      <a:pt x="46" y="71"/>
                      <a:pt x="46" y="71"/>
                    </a:cubicBezTo>
                    <a:cubicBezTo>
                      <a:pt x="40" y="71"/>
                      <a:pt x="5" y="71"/>
                      <a:pt x="0" y="71"/>
                    </a:cubicBezTo>
                    <a:cubicBezTo>
                      <a:pt x="0" y="64"/>
                      <a:pt x="0" y="64"/>
                      <a:pt x="0" y="64"/>
                    </a:cubicBezTo>
                    <a:cubicBezTo>
                      <a:pt x="9" y="56"/>
                      <a:pt x="18" y="46"/>
                      <a:pt x="24" y="38"/>
                    </a:cubicBezTo>
                    <a:cubicBezTo>
                      <a:pt x="31" y="29"/>
                      <a:pt x="30" y="7"/>
                      <a:pt x="6" y="20"/>
                    </a:cubicBezTo>
                    <a:cubicBezTo>
                      <a:pt x="3" y="22"/>
                      <a:pt x="0" y="20"/>
                      <a:pt x="1" y="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600" dirty="0">
                  <a:solidFill>
                    <a:prstClr val="black"/>
                  </a:solidFill>
                </a:endParaRPr>
              </a:p>
            </p:txBody>
          </p:sp>
        </p:grpSp>
        <p:sp>
          <p:nvSpPr>
            <p:cNvPr id="158" name="Rectangle 157"/>
            <p:cNvSpPr/>
            <p:nvPr/>
          </p:nvSpPr>
          <p:spPr bwMode="auto">
            <a:xfrm>
              <a:off x="5124235" y="3511883"/>
              <a:ext cx="2733600" cy="164792"/>
            </a:xfrm>
            <a:prstGeom prst="rect">
              <a:avLst/>
            </a:prstGeom>
            <a:solidFill>
              <a:schemeClr val="accent3"/>
            </a:solidFill>
            <a:ln w="19050" algn="ctr">
              <a:noFill/>
              <a:miter lim="800000"/>
              <a:headEnd/>
              <a:tailEnd/>
            </a:ln>
          </p:spPr>
          <p:txBody>
            <a:bodyPr wrap="none" rtlCol="0" anchor="ctr"/>
            <a:lstStyle/>
            <a:p>
              <a:pPr algn="ctr"/>
              <a:r>
                <a:rPr lang="en-US" sz="1200" dirty="0" smtClean="0">
                  <a:solidFill>
                    <a:prstClr val="white"/>
                  </a:solidFill>
                </a:rPr>
                <a:t>NETWORK MANAGEMENT</a:t>
              </a:r>
              <a:endParaRPr lang="en-US" sz="1200" dirty="0">
                <a:solidFill>
                  <a:prstClr val="white"/>
                </a:solidFill>
              </a:endParaRPr>
            </a:p>
          </p:txBody>
        </p:sp>
        <p:sp>
          <p:nvSpPr>
            <p:cNvPr id="159" name="Rectangle 158"/>
            <p:cNvSpPr/>
            <p:nvPr/>
          </p:nvSpPr>
          <p:spPr bwMode="auto">
            <a:xfrm>
              <a:off x="5124235" y="2176277"/>
              <a:ext cx="2733600" cy="164792"/>
            </a:xfrm>
            <a:prstGeom prst="rect">
              <a:avLst/>
            </a:prstGeom>
            <a:solidFill>
              <a:schemeClr val="accent2"/>
            </a:solidFill>
            <a:ln w="19050" algn="ctr">
              <a:noFill/>
              <a:miter lim="800000"/>
              <a:headEnd/>
              <a:tailEnd/>
            </a:ln>
          </p:spPr>
          <p:txBody>
            <a:bodyPr wrap="none" rtlCol="0" anchor="ctr"/>
            <a:lstStyle/>
            <a:p>
              <a:pPr algn="ctr"/>
              <a:r>
                <a:rPr lang="en-US" sz="1200" dirty="0" smtClean="0">
                  <a:solidFill>
                    <a:prstClr val="white"/>
                  </a:solidFill>
                </a:rPr>
                <a:t>NORTHBOUND APIs</a:t>
              </a:r>
              <a:endParaRPr lang="en-US" sz="1200" dirty="0">
                <a:solidFill>
                  <a:prstClr val="white"/>
                </a:solidFill>
              </a:endParaRPr>
            </a:p>
          </p:txBody>
        </p:sp>
        <p:pic>
          <p:nvPicPr>
            <p:cNvPr id="160" name="Picture 159" descr="Microsoft_Logo.png"/>
            <p:cNvPicPr>
              <a:picLocks noChangeAspect="1"/>
            </p:cNvPicPr>
            <p:nvPr/>
          </p:nvPicPr>
          <p:blipFill>
            <a:blip r:embed="rId7"/>
            <a:stretch>
              <a:fillRect/>
            </a:stretch>
          </p:blipFill>
          <p:spPr>
            <a:xfrm>
              <a:off x="6713928" y="1403534"/>
              <a:ext cx="985294" cy="233907"/>
            </a:xfrm>
            <a:prstGeom prst="rect">
              <a:avLst/>
            </a:prstGeom>
          </p:spPr>
        </p:pic>
      </p:grpSp>
      <p:sp>
        <p:nvSpPr>
          <p:cNvPr id="104" name="Date Placeholder 103"/>
          <p:cNvSpPr>
            <a:spLocks noGrp="1"/>
          </p:cNvSpPr>
          <p:nvPr>
            <p:ph type="dt" sz="half" idx="2"/>
          </p:nvPr>
        </p:nvSpPr>
        <p:spPr/>
        <p:txBody>
          <a:bodyPr/>
          <a:lstStyle/>
          <a:p>
            <a:fld id="{52C6D3B6-D72E-46E3-8A10-E6825C76A319}" type="datetime3">
              <a:rPr lang="en-AU" smtClean="0"/>
              <a:pPr/>
              <a:t>22 September, 2011</a:t>
            </a:fld>
            <a:endParaRPr lang="en-US" dirty="0"/>
          </a:p>
        </p:txBody>
      </p:sp>
      <p:sp>
        <p:nvSpPr>
          <p:cNvPr id="105" name="Footer Placeholder 104"/>
          <p:cNvSpPr>
            <a:spLocks noGrp="1"/>
          </p:cNvSpPr>
          <p:nvPr>
            <p:ph type="ftr" sz="quarter" idx="3"/>
          </p:nvPr>
        </p:nvSpPr>
        <p:spPr/>
        <p:txBody>
          <a:bodyPr/>
          <a:lstStyle/>
          <a:p>
            <a:r>
              <a:rPr lang="en-US" smtClean="0"/>
              <a:t>© 2011 Brocade Communications Systems, Inc. - COMPANY PROPRIETARY INFORMATION</a:t>
            </a:r>
            <a:endParaRPr lang="en-US" dirty="0"/>
          </a:p>
        </p:txBody>
      </p:sp>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2"/>
          <p:cNvSpPr>
            <a:spLocks noGrp="1" noChangeArrowheads="1"/>
          </p:cNvSpPr>
          <p:nvPr>
            <p:ph type="title"/>
          </p:nvPr>
        </p:nvSpPr>
        <p:spPr/>
        <p:txBody>
          <a:bodyPr/>
          <a:lstStyle/>
          <a:p>
            <a:r>
              <a:rPr lang="en-US" dirty="0" smtClean="0"/>
              <a:t>Management Plug-In for VMware </a:t>
            </a:r>
            <a:r>
              <a:rPr lang="en-US" dirty="0" err="1" smtClean="0"/>
              <a:t>vCenter</a:t>
            </a:r>
            <a:endParaRPr lang="en-US" sz="2400" i="1" dirty="0"/>
          </a:p>
        </p:txBody>
      </p:sp>
      <p:sp>
        <p:nvSpPr>
          <p:cNvPr id="195585" name="Content Placeholder 2"/>
          <p:cNvSpPr>
            <a:spLocks noGrp="1"/>
          </p:cNvSpPr>
          <p:nvPr>
            <p:ph idx="1"/>
          </p:nvPr>
        </p:nvSpPr>
        <p:spPr>
          <a:xfrm>
            <a:off x="338507" y="1790559"/>
            <a:ext cx="4368172" cy="4026743"/>
          </a:xfrm>
        </p:spPr>
        <p:txBody>
          <a:bodyPr/>
          <a:lstStyle/>
          <a:p>
            <a:pPr marL="287338" indent="-287338"/>
            <a:r>
              <a:rPr lang="en-US" sz="2000" dirty="0" smtClean="0"/>
              <a:t>Provide SAN visibility to VMware </a:t>
            </a:r>
            <a:r>
              <a:rPr lang="en-US" sz="2000" dirty="0" err="1" smtClean="0"/>
              <a:t>vCenter</a:t>
            </a:r>
            <a:r>
              <a:rPr lang="en-US" sz="2000" dirty="0" smtClean="0"/>
              <a:t> </a:t>
            </a:r>
            <a:r>
              <a:rPr lang="en-US" sz="2000" dirty="0" err="1" smtClean="0"/>
              <a:t>Admins</a:t>
            </a:r>
            <a:endParaRPr lang="en-US" sz="2000" dirty="0" smtClean="0"/>
          </a:p>
          <a:p>
            <a:pPr marL="287338" indent="-287338"/>
            <a:r>
              <a:rPr sz="2000" dirty="0" smtClean="0"/>
              <a:t>Fabric, network statistics sent to vCenter</a:t>
            </a:r>
          </a:p>
          <a:p>
            <a:pPr marL="287338" indent="-287338"/>
            <a:r>
              <a:rPr sz="2000" dirty="0" smtClean="0"/>
              <a:t>Performance Thresholds and Errors</a:t>
            </a:r>
          </a:p>
          <a:p>
            <a:r>
              <a:rPr lang="en-US" sz="2000" dirty="0"/>
              <a:t>Enables VM-to-storage proactive port </a:t>
            </a:r>
            <a:r>
              <a:rPr lang="en-US" sz="2000" dirty="0" smtClean="0"/>
              <a:t>monitoring</a:t>
            </a:r>
          </a:p>
          <a:p>
            <a:r>
              <a:rPr lang="en-US" sz="2000" dirty="0"/>
              <a:t>Empowers </a:t>
            </a:r>
            <a:r>
              <a:rPr lang="en-US" sz="2000" dirty="0" err="1"/>
              <a:t>vCenter</a:t>
            </a:r>
            <a:r>
              <a:rPr lang="en-US" sz="2000" dirty="0"/>
              <a:t> administrators with bottleneck </a:t>
            </a:r>
            <a:r>
              <a:rPr lang="en-US" sz="2000" dirty="0" smtClean="0"/>
              <a:t>identification</a:t>
            </a:r>
            <a:endParaRPr lang="en-US" sz="2000" dirty="0"/>
          </a:p>
        </p:txBody>
      </p:sp>
      <p:sp>
        <p:nvSpPr>
          <p:cNvPr id="58" name="Text Placeholder 38"/>
          <p:cNvSpPr>
            <a:spLocks noGrp="1"/>
          </p:cNvSpPr>
          <p:nvPr>
            <p:ph type="body" idx="10"/>
          </p:nvPr>
        </p:nvSpPr>
        <p:spPr>
          <a:xfrm>
            <a:off x="353568" y="1124716"/>
            <a:ext cx="8790432" cy="413959"/>
          </a:xfrm>
        </p:spPr>
        <p:txBody>
          <a:bodyPr/>
          <a:lstStyle/>
          <a:p>
            <a:r>
              <a:rPr lang="en-US" dirty="0" smtClean="0"/>
              <a:t>Bridging operational gaps</a:t>
            </a:r>
            <a:endParaRPr lang="en-US" dirty="0"/>
          </a:p>
        </p:txBody>
      </p:sp>
      <p:sp>
        <p:nvSpPr>
          <p:cNvPr id="53" name="Date Placeholder 52"/>
          <p:cNvSpPr>
            <a:spLocks noGrp="1"/>
          </p:cNvSpPr>
          <p:nvPr>
            <p:ph type="dt" sz="half" idx="2"/>
          </p:nvPr>
        </p:nvSpPr>
        <p:spPr/>
        <p:txBody>
          <a:bodyPr/>
          <a:lstStyle/>
          <a:p>
            <a:fld id="{36C5041A-7C04-41AD-AFAD-4CB3D842112A}" type="datetime3">
              <a:rPr lang="en-AU" smtClean="0"/>
              <a:pPr/>
              <a:t>22 September, 2011</a:t>
            </a:fld>
            <a:endParaRPr lang="en-US" dirty="0"/>
          </a:p>
        </p:txBody>
      </p:sp>
      <p:sp>
        <p:nvSpPr>
          <p:cNvPr id="55" name="Footer Placeholder 54"/>
          <p:cNvSpPr>
            <a:spLocks noGrp="1"/>
          </p:cNvSpPr>
          <p:nvPr>
            <p:ph type="ftr" sz="quarter" idx="3"/>
          </p:nvPr>
        </p:nvSpPr>
        <p:spPr/>
        <p:txBody>
          <a:bodyPr/>
          <a:lstStyle/>
          <a:p>
            <a:r>
              <a:rPr lang="en-US" smtClean="0"/>
              <a:t>© 2011 Brocade Communications Systems, Inc. - COMPANY PROPRIETARY INFORMATION</a:t>
            </a:r>
            <a:endParaRPr lang="en-US" dirty="0"/>
          </a:p>
        </p:txBody>
      </p:sp>
      <p:sp>
        <p:nvSpPr>
          <p:cNvPr id="54" name="Slide Number Placeholder 53"/>
          <p:cNvSpPr>
            <a:spLocks noGrp="1"/>
          </p:cNvSpPr>
          <p:nvPr>
            <p:ph type="sldNum" sz="quarter" idx="4"/>
          </p:nvPr>
        </p:nvSpPr>
        <p:spPr/>
        <p:txBody>
          <a:bodyPr/>
          <a:lstStyle/>
          <a:p>
            <a:fld id="{7BCC8D0D-EAEC-449D-9161-023DFF90F2E2}" type="slidenum">
              <a:rPr lang="en-US" smtClean="0"/>
              <a:pPr/>
              <a:t>73</a:t>
            </a:fld>
            <a:endParaRPr lang="en-US" dirty="0"/>
          </a:p>
        </p:txBody>
      </p:sp>
      <p:pic>
        <p:nvPicPr>
          <p:cNvPr id="195586" name="Picture 92" descr="FastironGS648P-POEright.png"/>
          <p:cNvPicPr>
            <a:picLocks noChangeAspect="1"/>
          </p:cNvPicPr>
          <p:nvPr/>
        </p:nvPicPr>
        <p:blipFill>
          <a:blip r:embed="rId3"/>
          <a:srcRect/>
          <a:stretch>
            <a:fillRect/>
          </a:stretch>
        </p:blipFill>
        <p:spPr bwMode="auto">
          <a:xfrm>
            <a:off x="7173913" y="4667489"/>
            <a:ext cx="1492250" cy="914400"/>
          </a:xfrm>
          <a:prstGeom prst="rect">
            <a:avLst/>
          </a:prstGeom>
          <a:noFill/>
          <a:ln w="9525">
            <a:noFill/>
            <a:miter lim="800000"/>
            <a:headEnd/>
            <a:tailEnd/>
          </a:ln>
        </p:spPr>
      </p:pic>
      <p:cxnSp>
        <p:nvCxnSpPr>
          <p:cNvPr id="195587" name="Straight Connector 97"/>
          <p:cNvCxnSpPr>
            <a:cxnSpLocks noChangeShapeType="1"/>
          </p:cNvCxnSpPr>
          <p:nvPr/>
        </p:nvCxnSpPr>
        <p:spPr bwMode="auto">
          <a:xfrm flipH="1">
            <a:off x="7835900" y="4405551"/>
            <a:ext cx="42863" cy="633413"/>
          </a:xfrm>
          <a:prstGeom prst="line">
            <a:avLst/>
          </a:prstGeom>
          <a:noFill/>
          <a:ln w="12700">
            <a:solidFill>
              <a:schemeClr val="tx1"/>
            </a:solidFill>
            <a:round/>
            <a:headEnd/>
            <a:tailEnd/>
          </a:ln>
        </p:spPr>
      </p:cxnSp>
      <p:cxnSp>
        <p:nvCxnSpPr>
          <p:cNvPr id="195588" name="Straight Connector 65"/>
          <p:cNvCxnSpPr>
            <a:cxnSpLocks noChangeShapeType="1"/>
          </p:cNvCxnSpPr>
          <p:nvPr/>
        </p:nvCxnSpPr>
        <p:spPr bwMode="auto">
          <a:xfrm rot="10800000" flipV="1">
            <a:off x="5626100" y="4210289"/>
            <a:ext cx="1828800" cy="685800"/>
          </a:xfrm>
          <a:prstGeom prst="line">
            <a:avLst/>
          </a:prstGeom>
          <a:noFill/>
          <a:ln w="12700">
            <a:solidFill>
              <a:schemeClr val="bg1"/>
            </a:solidFill>
            <a:round/>
            <a:headEnd/>
            <a:tailEnd/>
          </a:ln>
        </p:spPr>
      </p:cxnSp>
      <p:pic>
        <p:nvPicPr>
          <p:cNvPr id="195589" name="Picture 2" descr="Z:\Corp Dev\VMWare\vmwarepics\hbapic.png"/>
          <p:cNvPicPr>
            <a:picLocks noChangeAspect="1" noChangeArrowheads="1"/>
          </p:cNvPicPr>
          <p:nvPr/>
        </p:nvPicPr>
        <p:blipFill>
          <a:blip r:embed="rId4"/>
          <a:srcRect/>
          <a:stretch>
            <a:fillRect/>
          </a:stretch>
        </p:blipFill>
        <p:spPr bwMode="auto">
          <a:xfrm>
            <a:off x="7632700" y="4246801"/>
            <a:ext cx="304800" cy="430213"/>
          </a:xfrm>
          <a:prstGeom prst="rect">
            <a:avLst/>
          </a:prstGeom>
          <a:noFill/>
          <a:ln w="9525">
            <a:noFill/>
            <a:miter lim="800000"/>
            <a:headEnd/>
            <a:tailEnd/>
          </a:ln>
        </p:spPr>
      </p:pic>
      <p:pic>
        <p:nvPicPr>
          <p:cNvPr id="195590" name="Picture 2" descr="Z:\Corp Dev\VMWare\vmwarepics\hbapic.png"/>
          <p:cNvPicPr>
            <a:picLocks noChangeAspect="1" noChangeArrowheads="1"/>
          </p:cNvPicPr>
          <p:nvPr/>
        </p:nvPicPr>
        <p:blipFill>
          <a:blip r:embed="rId4"/>
          <a:srcRect/>
          <a:stretch>
            <a:fillRect/>
          </a:stretch>
        </p:blipFill>
        <p:spPr bwMode="auto">
          <a:xfrm>
            <a:off x="5778500" y="4296014"/>
            <a:ext cx="304800" cy="430212"/>
          </a:xfrm>
          <a:prstGeom prst="rect">
            <a:avLst/>
          </a:prstGeom>
          <a:noFill/>
          <a:ln w="9525">
            <a:noFill/>
            <a:miter lim="800000"/>
            <a:headEnd/>
            <a:tailEnd/>
          </a:ln>
        </p:spPr>
      </p:pic>
      <p:cxnSp>
        <p:nvCxnSpPr>
          <p:cNvPr id="195591" name="Straight Connector 73"/>
          <p:cNvCxnSpPr>
            <a:cxnSpLocks noChangeShapeType="1"/>
          </p:cNvCxnSpPr>
          <p:nvPr/>
        </p:nvCxnSpPr>
        <p:spPr bwMode="auto">
          <a:xfrm rot="5400000">
            <a:off x="5181600" y="5451714"/>
            <a:ext cx="660400" cy="228600"/>
          </a:xfrm>
          <a:prstGeom prst="line">
            <a:avLst/>
          </a:prstGeom>
          <a:noFill/>
          <a:ln w="12700">
            <a:solidFill>
              <a:srgbClr val="000000"/>
            </a:solidFill>
            <a:round/>
            <a:headEnd/>
            <a:tailEnd/>
          </a:ln>
        </p:spPr>
      </p:cxnSp>
      <p:pic>
        <p:nvPicPr>
          <p:cNvPr id="195592" name="Picture 4" descr="ICON_VirtTriangle_flat_Q408.png"/>
          <p:cNvPicPr>
            <a:picLocks noChangeAspect="1"/>
          </p:cNvPicPr>
          <p:nvPr/>
        </p:nvPicPr>
        <p:blipFill>
          <a:blip r:embed="rId5"/>
          <a:srcRect/>
          <a:stretch>
            <a:fillRect/>
          </a:stretch>
        </p:blipFill>
        <p:spPr bwMode="auto">
          <a:xfrm>
            <a:off x="5214938" y="3492739"/>
            <a:ext cx="1524000" cy="642937"/>
          </a:xfrm>
          <a:prstGeom prst="rect">
            <a:avLst/>
          </a:prstGeom>
          <a:noFill/>
          <a:ln w="9525">
            <a:noFill/>
            <a:miter lim="800000"/>
            <a:headEnd/>
            <a:tailEnd/>
          </a:ln>
        </p:spPr>
      </p:pic>
      <p:pic>
        <p:nvPicPr>
          <p:cNvPr id="195593" name="Picture 8" descr="ICON_Server_flat_Q408.png"/>
          <p:cNvPicPr>
            <a:picLocks noChangeAspect="1"/>
          </p:cNvPicPr>
          <p:nvPr/>
        </p:nvPicPr>
        <p:blipFill>
          <a:blip r:embed="rId6"/>
          <a:srcRect/>
          <a:stretch>
            <a:fillRect/>
          </a:stretch>
        </p:blipFill>
        <p:spPr bwMode="auto">
          <a:xfrm>
            <a:off x="5519738" y="4137264"/>
            <a:ext cx="958850" cy="234950"/>
          </a:xfrm>
          <a:prstGeom prst="rect">
            <a:avLst/>
          </a:prstGeom>
          <a:noFill/>
          <a:ln w="9525">
            <a:noFill/>
            <a:miter lim="800000"/>
            <a:headEnd/>
            <a:tailEnd/>
          </a:ln>
        </p:spPr>
      </p:pic>
      <p:pic>
        <p:nvPicPr>
          <p:cNvPr id="195594" name="Picture 10" descr="ICON_VM_basic_flat_R2_Q408.png"/>
          <p:cNvPicPr>
            <a:picLocks noChangeAspect="1"/>
          </p:cNvPicPr>
          <p:nvPr/>
        </p:nvPicPr>
        <p:blipFill>
          <a:blip r:embed="rId7"/>
          <a:srcRect/>
          <a:stretch>
            <a:fillRect/>
          </a:stretch>
        </p:blipFill>
        <p:spPr bwMode="auto">
          <a:xfrm>
            <a:off x="5214938" y="2672001"/>
            <a:ext cx="242887" cy="234950"/>
          </a:xfrm>
          <a:prstGeom prst="rect">
            <a:avLst/>
          </a:prstGeom>
          <a:noFill/>
          <a:ln w="9525">
            <a:noFill/>
            <a:miter lim="800000"/>
            <a:headEnd/>
            <a:tailEnd/>
          </a:ln>
        </p:spPr>
      </p:pic>
      <p:grpSp>
        <p:nvGrpSpPr>
          <p:cNvPr id="2" name="Group 19"/>
          <p:cNvGrpSpPr>
            <a:grpSpLocks/>
          </p:cNvGrpSpPr>
          <p:nvPr/>
        </p:nvGrpSpPr>
        <p:grpSpPr bwMode="auto">
          <a:xfrm>
            <a:off x="5214938" y="2965689"/>
            <a:ext cx="1524000" cy="468312"/>
            <a:chOff x="7086600" y="685800"/>
            <a:chExt cx="1600200" cy="800100"/>
          </a:xfrm>
        </p:grpSpPr>
        <p:sp>
          <p:nvSpPr>
            <p:cNvPr id="18" name="Rounded Rectangle 17"/>
            <p:cNvSpPr/>
            <p:nvPr/>
          </p:nvSpPr>
          <p:spPr bwMode="auto">
            <a:xfrm>
              <a:off x="7086600" y="685800"/>
              <a:ext cx="1600200" cy="800100"/>
            </a:xfrm>
            <a:prstGeom prst="roundRect">
              <a:avLst/>
            </a:prstGeom>
            <a:gradFill>
              <a:gsLst>
                <a:gs pos="0">
                  <a:srgbClr val="2F97D9"/>
                </a:gs>
                <a:gs pos="100000">
                  <a:srgbClr val="8FD1F0"/>
                </a:gs>
              </a:gsLst>
            </a:gradFill>
            <a:ln w="12700">
              <a:solidFill>
                <a:srgbClr val="39A5E5"/>
              </a:solidFill>
              <a:headEnd type="none" w="med" len="med"/>
              <a:tailEnd type="none" w="med" len="med"/>
            </a:ln>
            <a:effectLst/>
            <a:scene3d>
              <a:camera prst="orthographicFront"/>
              <a:lightRig rig="threePt" dir="t"/>
            </a:scene3d>
            <a:sp3d>
              <a:bevelT w="25400" h="6350"/>
            </a:sp3d>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sz="1100" b="1" dirty="0">
                  <a:solidFill>
                    <a:srgbClr val="FFFF0D"/>
                  </a:solidFill>
                  <a:ea typeface="ＭＳ Ｐゴシック"/>
                  <a:cs typeface="Arial" pitchFamily="34" charset="0"/>
                </a:rPr>
                <a:t>VMware Infrastructure</a:t>
              </a:r>
            </a:p>
          </p:txBody>
        </p:sp>
        <p:sp>
          <p:nvSpPr>
            <p:cNvPr id="19" name="Freeform 18"/>
            <p:cNvSpPr/>
            <p:nvPr/>
          </p:nvSpPr>
          <p:spPr bwMode="auto">
            <a:xfrm>
              <a:off x="7086600" y="685800"/>
              <a:ext cx="1583448" cy="387586"/>
            </a:xfrm>
            <a:custGeom>
              <a:avLst/>
              <a:gdLst>
                <a:gd name="connsiteX0" fmla="*/ 1583448 w 1583448"/>
                <a:gd name="connsiteY0" fmla="*/ 387586 h 387586"/>
                <a:gd name="connsiteX1" fmla="*/ 1583448 w 1583448"/>
                <a:gd name="connsiteY1" fmla="*/ 140191 h 387586"/>
                <a:gd name="connsiteX2" fmla="*/ 1575200 w 1583448"/>
                <a:gd name="connsiteY2" fmla="*/ 82465 h 387586"/>
                <a:gd name="connsiteX3" fmla="*/ 1575200 w 1583448"/>
                <a:gd name="connsiteY3" fmla="*/ 82465 h 387586"/>
                <a:gd name="connsiteX4" fmla="*/ 1525718 w 1583448"/>
                <a:gd name="connsiteY4" fmla="*/ 8246 h 387586"/>
                <a:gd name="connsiteX5" fmla="*/ 1467988 w 1583448"/>
                <a:gd name="connsiteY5" fmla="*/ 0 h 387586"/>
                <a:gd name="connsiteX6" fmla="*/ 115459 w 1583448"/>
                <a:gd name="connsiteY6" fmla="*/ 0 h 387586"/>
                <a:gd name="connsiteX7" fmla="*/ 57729 w 1583448"/>
                <a:gd name="connsiteY7" fmla="*/ 16493 h 387586"/>
                <a:gd name="connsiteX8" fmla="*/ 57729 w 1583448"/>
                <a:gd name="connsiteY8" fmla="*/ 16493 h 387586"/>
                <a:gd name="connsiteX9" fmla="*/ 8247 w 1583448"/>
                <a:gd name="connsiteY9" fmla="*/ 74218 h 387586"/>
                <a:gd name="connsiteX10" fmla="*/ 8247 w 1583448"/>
                <a:gd name="connsiteY10" fmla="*/ 74218 h 387586"/>
                <a:gd name="connsiteX11" fmla="*/ 0 w 1583448"/>
                <a:gd name="connsiteY11" fmla="*/ 156684 h 387586"/>
                <a:gd name="connsiteX12" fmla="*/ 0 w 1583448"/>
                <a:gd name="connsiteY12" fmla="*/ 156684 h 38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83448" h="387586">
                  <a:moveTo>
                    <a:pt x="1583448" y="387586"/>
                  </a:moveTo>
                  <a:lnTo>
                    <a:pt x="1583448" y="140191"/>
                  </a:lnTo>
                  <a:lnTo>
                    <a:pt x="1575200" y="82465"/>
                  </a:lnTo>
                  <a:lnTo>
                    <a:pt x="1575200" y="82465"/>
                  </a:lnTo>
                  <a:lnTo>
                    <a:pt x="1525718" y="8246"/>
                  </a:lnTo>
                  <a:lnTo>
                    <a:pt x="1467988" y="0"/>
                  </a:lnTo>
                  <a:lnTo>
                    <a:pt x="115459" y="0"/>
                  </a:lnTo>
                  <a:lnTo>
                    <a:pt x="57729" y="16493"/>
                  </a:lnTo>
                  <a:lnTo>
                    <a:pt x="57729" y="16493"/>
                  </a:lnTo>
                  <a:lnTo>
                    <a:pt x="8247" y="74218"/>
                  </a:lnTo>
                  <a:lnTo>
                    <a:pt x="8247" y="74218"/>
                  </a:lnTo>
                  <a:lnTo>
                    <a:pt x="0" y="156684"/>
                  </a:lnTo>
                  <a:lnTo>
                    <a:pt x="0" y="156684"/>
                  </a:lnTo>
                </a:path>
              </a:pathLst>
            </a:custGeom>
            <a:gradFill flip="none" rotWithShape="1">
              <a:gsLst>
                <a:gs pos="1000">
                  <a:schemeClr val="bg1">
                    <a:alpha val="19000"/>
                  </a:schemeClr>
                </a:gs>
                <a:gs pos="100000">
                  <a:schemeClr val="bg1">
                    <a:alpha val="0"/>
                  </a:schemeClr>
                </a:gs>
              </a:gsLst>
              <a:lin ang="18000000" scaled="0"/>
              <a:tileRect/>
            </a:gradFill>
            <a:ln w="9525" cap="flat" cmpd="sng" algn="ctr">
              <a:noFill/>
              <a:prstDash val="solid"/>
              <a:round/>
              <a:headEnd type="none" w="med" len="med"/>
              <a:tailEnd type="none" w="med" len="med"/>
            </a:ln>
            <a:effectLst/>
          </p:spPr>
          <p:txBody>
            <a:bodyPr anchor="ctr"/>
            <a:lstStyle/>
            <a:p>
              <a:pPr>
                <a:defRPr/>
              </a:pPr>
              <a:endParaRPr lang="en-US" sz="1400" b="1" dirty="0">
                <a:solidFill>
                  <a:srgbClr val="FFFFFF"/>
                </a:solidFill>
                <a:ea typeface="ＭＳ Ｐゴシック" charset="-128"/>
                <a:cs typeface="ＭＳ Ｐゴシック" charset="-128"/>
              </a:endParaRPr>
            </a:p>
          </p:txBody>
        </p:sp>
      </p:grpSp>
      <p:pic>
        <p:nvPicPr>
          <p:cNvPr id="195596" name="Picture 10" descr="ICON_VM_basic_flat_R2_Q408.png"/>
          <p:cNvPicPr>
            <a:picLocks noChangeAspect="1"/>
          </p:cNvPicPr>
          <p:nvPr/>
        </p:nvPicPr>
        <p:blipFill>
          <a:blip r:embed="rId7"/>
          <a:srcRect/>
          <a:stretch>
            <a:fillRect/>
          </a:stretch>
        </p:blipFill>
        <p:spPr bwMode="auto">
          <a:xfrm>
            <a:off x="5519738" y="2672001"/>
            <a:ext cx="242887" cy="234950"/>
          </a:xfrm>
          <a:prstGeom prst="rect">
            <a:avLst/>
          </a:prstGeom>
          <a:noFill/>
          <a:ln w="9525">
            <a:noFill/>
            <a:miter lim="800000"/>
            <a:headEnd/>
            <a:tailEnd/>
          </a:ln>
        </p:spPr>
      </p:pic>
      <p:pic>
        <p:nvPicPr>
          <p:cNvPr id="195597" name="Picture 10" descr="ICON_VM_basic_flat_R2_Q408.png"/>
          <p:cNvPicPr>
            <a:picLocks noChangeAspect="1"/>
          </p:cNvPicPr>
          <p:nvPr/>
        </p:nvPicPr>
        <p:blipFill>
          <a:blip r:embed="rId7"/>
          <a:srcRect/>
          <a:stretch>
            <a:fillRect/>
          </a:stretch>
        </p:blipFill>
        <p:spPr bwMode="auto">
          <a:xfrm>
            <a:off x="6129338" y="2672001"/>
            <a:ext cx="242887" cy="234950"/>
          </a:xfrm>
          <a:prstGeom prst="rect">
            <a:avLst/>
          </a:prstGeom>
          <a:noFill/>
          <a:ln w="9525">
            <a:noFill/>
            <a:miter lim="800000"/>
            <a:headEnd/>
            <a:tailEnd/>
          </a:ln>
        </p:spPr>
      </p:pic>
      <p:pic>
        <p:nvPicPr>
          <p:cNvPr id="195598" name="Picture 10" descr="ICON_VM_basic_flat_R2_Q408.png"/>
          <p:cNvPicPr>
            <a:picLocks noChangeAspect="1"/>
          </p:cNvPicPr>
          <p:nvPr/>
        </p:nvPicPr>
        <p:blipFill>
          <a:blip r:embed="rId7"/>
          <a:srcRect/>
          <a:stretch>
            <a:fillRect/>
          </a:stretch>
        </p:blipFill>
        <p:spPr bwMode="auto">
          <a:xfrm>
            <a:off x="5824538" y="2672001"/>
            <a:ext cx="242887" cy="234950"/>
          </a:xfrm>
          <a:prstGeom prst="rect">
            <a:avLst/>
          </a:prstGeom>
          <a:noFill/>
          <a:ln w="9525">
            <a:noFill/>
            <a:miter lim="800000"/>
            <a:headEnd/>
            <a:tailEnd/>
          </a:ln>
        </p:spPr>
      </p:pic>
      <p:grpSp>
        <p:nvGrpSpPr>
          <p:cNvPr id="3" name="Group 51"/>
          <p:cNvGrpSpPr>
            <a:grpSpLocks/>
          </p:cNvGrpSpPr>
          <p:nvPr/>
        </p:nvGrpSpPr>
        <p:grpSpPr bwMode="auto">
          <a:xfrm>
            <a:off x="7077075" y="2672001"/>
            <a:ext cx="1524000" cy="1700213"/>
            <a:chOff x="6934200" y="2438400"/>
            <a:chExt cx="1905000" cy="2209800"/>
          </a:xfrm>
        </p:grpSpPr>
        <p:pic>
          <p:nvPicPr>
            <p:cNvPr id="195629" name="Picture 4" descr="ICON_VirtTriangle_flat_Q408.png"/>
            <p:cNvPicPr>
              <a:picLocks noChangeAspect="1"/>
            </p:cNvPicPr>
            <p:nvPr/>
          </p:nvPicPr>
          <p:blipFill>
            <a:blip r:embed="rId5"/>
            <a:srcRect/>
            <a:stretch>
              <a:fillRect/>
            </a:stretch>
          </p:blipFill>
          <p:spPr bwMode="auto">
            <a:xfrm>
              <a:off x="6934200" y="3505200"/>
              <a:ext cx="1905000" cy="835025"/>
            </a:xfrm>
            <a:prstGeom prst="rect">
              <a:avLst/>
            </a:prstGeom>
            <a:noFill/>
            <a:ln w="9525">
              <a:noFill/>
              <a:miter lim="800000"/>
              <a:headEnd/>
              <a:tailEnd/>
            </a:ln>
          </p:spPr>
        </p:pic>
        <p:pic>
          <p:nvPicPr>
            <p:cNvPr id="195630" name="Picture 8" descr="ICON_Server_flat_Q408.png"/>
            <p:cNvPicPr>
              <a:picLocks noChangeAspect="1"/>
            </p:cNvPicPr>
            <p:nvPr/>
          </p:nvPicPr>
          <p:blipFill>
            <a:blip r:embed="rId8"/>
            <a:srcRect/>
            <a:stretch>
              <a:fillRect/>
            </a:stretch>
          </p:blipFill>
          <p:spPr bwMode="auto">
            <a:xfrm>
              <a:off x="7315200" y="4343400"/>
              <a:ext cx="1199214" cy="304800"/>
            </a:xfrm>
            <a:prstGeom prst="rect">
              <a:avLst/>
            </a:prstGeom>
            <a:noFill/>
            <a:ln w="9525">
              <a:noFill/>
              <a:miter lim="800000"/>
              <a:headEnd/>
              <a:tailEnd/>
            </a:ln>
          </p:spPr>
        </p:pic>
        <p:pic>
          <p:nvPicPr>
            <p:cNvPr id="195631" name="Picture 10" descr="ICON_VM_basic_flat_R2_Q408.png"/>
            <p:cNvPicPr>
              <a:picLocks noChangeAspect="1"/>
            </p:cNvPicPr>
            <p:nvPr/>
          </p:nvPicPr>
          <p:blipFill>
            <a:blip r:embed="rId9"/>
            <a:srcRect/>
            <a:stretch>
              <a:fillRect/>
            </a:stretch>
          </p:blipFill>
          <p:spPr bwMode="auto">
            <a:xfrm>
              <a:off x="6934200" y="2438400"/>
              <a:ext cx="304800" cy="304800"/>
            </a:xfrm>
            <a:prstGeom prst="rect">
              <a:avLst/>
            </a:prstGeom>
            <a:noFill/>
            <a:ln w="9525">
              <a:noFill/>
              <a:miter lim="800000"/>
              <a:headEnd/>
              <a:tailEnd/>
            </a:ln>
          </p:spPr>
        </p:pic>
        <p:grpSp>
          <p:nvGrpSpPr>
            <p:cNvPr id="4" name="Group 19"/>
            <p:cNvGrpSpPr>
              <a:grpSpLocks/>
            </p:cNvGrpSpPr>
            <p:nvPr/>
          </p:nvGrpSpPr>
          <p:grpSpPr bwMode="auto">
            <a:xfrm>
              <a:off x="6934200" y="2819400"/>
              <a:ext cx="1905000" cy="609600"/>
              <a:chOff x="7086600" y="685800"/>
              <a:chExt cx="1600200" cy="800100"/>
            </a:xfrm>
          </p:grpSpPr>
          <p:sp>
            <p:nvSpPr>
              <p:cNvPr id="31" name="Rounded Rectangle 30"/>
              <p:cNvSpPr/>
              <p:nvPr/>
            </p:nvSpPr>
            <p:spPr bwMode="auto">
              <a:xfrm>
                <a:off x="7086600" y="685800"/>
                <a:ext cx="1600200" cy="800100"/>
              </a:xfrm>
              <a:prstGeom prst="roundRect">
                <a:avLst/>
              </a:prstGeom>
              <a:gradFill>
                <a:gsLst>
                  <a:gs pos="0">
                    <a:srgbClr val="2F97D9"/>
                  </a:gs>
                  <a:gs pos="100000">
                    <a:srgbClr val="8FD1F0"/>
                  </a:gs>
                </a:gsLst>
              </a:gradFill>
              <a:ln w="12700">
                <a:solidFill>
                  <a:srgbClr val="39A5E5"/>
                </a:solidFill>
                <a:headEnd type="none" w="med" len="med"/>
                <a:tailEnd type="none" w="med" len="med"/>
              </a:ln>
              <a:effectLst/>
              <a:scene3d>
                <a:camera prst="orthographicFront"/>
                <a:lightRig rig="threePt" dir="t"/>
              </a:scene3d>
              <a:sp3d>
                <a:bevelT w="25400" h="6350"/>
              </a:sp3d>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sz="1100" b="1" dirty="0">
                    <a:solidFill>
                      <a:srgbClr val="FFFF0D"/>
                    </a:solidFill>
                    <a:ea typeface="ＭＳ Ｐゴシック"/>
                    <a:cs typeface="Arial" pitchFamily="34" charset="0"/>
                  </a:rPr>
                  <a:t>VMware Infrastructure</a:t>
                </a:r>
              </a:p>
            </p:txBody>
          </p:sp>
          <p:sp>
            <p:nvSpPr>
              <p:cNvPr id="32" name="Freeform 31"/>
              <p:cNvSpPr/>
              <p:nvPr/>
            </p:nvSpPr>
            <p:spPr bwMode="auto">
              <a:xfrm>
                <a:off x="7086600" y="685800"/>
                <a:ext cx="1583448" cy="387586"/>
              </a:xfrm>
              <a:custGeom>
                <a:avLst/>
                <a:gdLst>
                  <a:gd name="connsiteX0" fmla="*/ 1583448 w 1583448"/>
                  <a:gd name="connsiteY0" fmla="*/ 387586 h 387586"/>
                  <a:gd name="connsiteX1" fmla="*/ 1583448 w 1583448"/>
                  <a:gd name="connsiteY1" fmla="*/ 140191 h 387586"/>
                  <a:gd name="connsiteX2" fmla="*/ 1575200 w 1583448"/>
                  <a:gd name="connsiteY2" fmla="*/ 82465 h 387586"/>
                  <a:gd name="connsiteX3" fmla="*/ 1575200 w 1583448"/>
                  <a:gd name="connsiteY3" fmla="*/ 82465 h 387586"/>
                  <a:gd name="connsiteX4" fmla="*/ 1525718 w 1583448"/>
                  <a:gd name="connsiteY4" fmla="*/ 8246 h 387586"/>
                  <a:gd name="connsiteX5" fmla="*/ 1467988 w 1583448"/>
                  <a:gd name="connsiteY5" fmla="*/ 0 h 387586"/>
                  <a:gd name="connsiteX6" fmla="*/ 115459 w 1583448"/>
                  <a:gd name="connsiteY6" fmla="*/ 0 h 387586"/>
                  <a:gd name="connsiteX7" fmla="*/ 57729 w 1583448"/>
                  <a:gd name="connsiteY7" fmla="*/ 16493 h 387586"/>
                  <a:gd name="connsiteX8" fmla="*/ 57729 w 1583448"/>
                  <a:gd name="connsiteY8" fmla="*/ 16493 h 387586"/>
                  <a:gd name="connsiteX9" fmla="*/ 8247 w 1583448"/>
                  <a:gd name="connsiteY9" fmla="*/ 74218 h 387586"/>
                  <a:gd name="connsiteX10" fmla="*/ 8247 w 1583448"/>
                  <a:gd name="connsiteY10" fmla="*/ 74218 h 387586"/>
                  <a:gd name="connsiteX11" fmla="*/ 0 w 1583448"/>
                  <a:gd name="connsiteY11" fmla="*/ 156684 h 387586"/>
                  <a:gd name="connsiteX12" fmla="*/ 0 w 1583448"/>
                  <a:gd name="connsiteY12" fmla="*/ 156684 h 38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83448" h="387586">
                    <a:moveTo>
                      <a:pt x="1583448" y="387586"/>
                    </a:moveTo>
                    <a:lnTo>
                      <a:pt x="1583448" y="140191"/>
                    </a:lnTo>
                    <a:lnTo>
                      <a:pt x="1575200" y="82465"/>
                    </a:lnTo>
                    <a:lnTo>
                      <a:pt x="1575200" y="82465"/>
                    </a:lnTo>
                    <a:lnTo>
                      <a:pt x="1525718" y="8246"/>
                    </a:lnTo>
                    <a:lnTo>
                      <a:pt x="1467988" y="0"/>
                    </a:lnTo>
                    <a:lnTo>
                      <a:pt x="115459" y="0"/>
                    </a:lnTo>
                    <a:lnTo>
                      <a:pt x="57729" y="16493"/>
                    </a:lnTo>
                    <a:lnTo>
                      <a:pt x="57729" y="16493"/>
                    </a:lnTo>
                    <a:lnTo>
                      <a:pt x="8247" y="74218"/>
                    </a:lnTo>
                    <a:lnTo>
                      <a:pt x="8247" y="74218"/>
                    </a:lnTo>
                    <a:lnTo>
                      <a:pt x="0" y="156684"/>
                    </a:lnTo>
                    <a:lnTo>
                      <a:pt x="0" y="156684"/>
                    </a:lnTo>
                  </a:path>
                </a:pathLst>
              </a:custGeom>
              <a:gradFill flip="none" rotWithShape="1">
                <a:gsLst>
                  <a:gs pos="1000">
                    <a:schemeClr val="bg1">
                      <a:alpha val="19000"/>
                    </a:schemeClr>
                  </a:gs>
                  <a:gs pos="100000">
                    <a:schemeClr val="bg1">
                      <a:alpha val="0"/>
                    </a:schemeClr>
                  </a:gs>
                </a:gsLst>
                <a:lin ang="18000000" scaled="0"/>
                <a:tileRect/>
              </a:gradFill>
              <a:ln w="9525" cap="flat" cmpd="sng" algn="ctr">
                <a:noFill/>
                <a:prstDash val="solid"/>
                <a:round/>
                <a:headEnd type="none" w="med" len="med"/>
                <a:tailEnd type="none" w="med" len="med"/>
              </a:ln>
              <a:effectLst/>
            </p:spPr>
            <p:txBody>
              <a:bodyPr anchor="ctr"/>
              <a:lstStyle/>
              <a:p>
                <a:pPr>
                  <a:defRPr/>
                </a:pPr>
                <a:endParaRPr lang="en-US" sz="1400" b="1" dirty="0">
                  <a:solidFill>
                    <a:srgbClr val="FFFF0D"/>
                  </a:solidFill>
                  <a:latin typeface="Arial" pitchFamily="34" charset="0"/>
                  <a:ea typeface="ＭＳ Ｐゴシック"/>
                  <a:cs typeface="ＭＳ Ｐゴシック"/>
                </a:endParaRPr>
              </a:p>
            </p:txBody>
          </p:sp>
        </p:grpSp>
        <p:pic>
          <p:nvPicPr>
            <p:cNvPr id="195633" name="Picture 10" descr="ICON_VM_basic_flat_R2_Q408.png"/>
            <p:cNvPicPr>
              <a:picLocks noChangeAspect="1"/>
            </p:cNvPicPr>
            <p:nvPr/>
          </p:nvPicPr>
          <p:blipFill>
            <a:blip r:embed="rId9"/>
            <a:srcRect/>
            <a:stretch>
              <a:fillRect/>
            </a:stretch>
          </p:blipFill>
          <p:spPr bwMode="auto">
            <a:xfrm>
              <a:off x="7315200" y="2438400"/>
              <a:ext cx="304800" cy="304800"/>
            </a:xfrm>
            <a:prstGeom prst="rect">
              <a:avLst/>
            </a:prstGeom>
            <a:noFill/>
            <a:ln w="9525">
              <a:noFill/>
              <a:miter lim="800000"/>
              <a:headEnd/>
              <a:tailEnd/>
            </a:ln>
          </p:spPr>
        </p:pic>
        <p:pic>
          <p:nvPicPr>
            <p:cNvPr id="195634" name="Picture 10" descr="ICON_VM_basic_flat_R2_Q408.png"/>
            <p:cNvPicPr>
              <a:picLocks noChangeAspect="1"/>
            </p:cNvPicPr>
            <p:nvPr/>
          </p:nvPicPr>
          <p:blipFill>
            <a:blip r:embed="rId9"/>
            <a:srcRect/>
            <a:stretch>
              <a:fillRect/>
            </a:stretch>
          </p:blipFill>
          <p:spPr bwMode="auto">
            <a:xfrm>
              <a:off x="8077200" y="2438400"/>
              <a:ext cx="304800" cy="304800"/>
            </a:xfrm>
            <a:prstGeom prst="rect">
              <a:avLst/>
            </a:prstGeom>
            <a:noFill/>
            <a:ln w="9525">
              <a:noFill/>
              <a:miter lim="800000"/>
              <a:headEnd/>
              <a:tailEnd/>
            </a:ln>
          </p:spPr>
        </p:pic>
        <p:pic>
          <p:nvPicPr>
            <p:cNvPr id="195635" name="Picture 10" descr="ICON_VM_basic_flat_R2_Q408.png"/>
            <p:cNvPicPr>
              <a:picLocks noChangeAspect="1"/>
            </p:cNvPicPr>
            <p:nvPr/>
          </p:nvPicPr>
          <p:blipFill>
            <a:blip r:embed="rId9"/>
            <a:srcRect/>
            <a:stretch>
              <a:fillRect/>
            </a:stretch>
          </p:blipFill>
          <p:spPr bwMode="auto">
            <a:xfrm>
              <a:off x="7696200" y="2438400"/>
              <a:ext cx="304800" cy="304800"/>
            </a:xfrm>
            <a:prstGeom prst="rect">
              <a:avLst/>
            </a:prstGeom>
            <a:noFill/>
            <a:ln w="9525">
              <a:noFill/>
              <a:miter lim="800000"/>
              <a:headEnd/>
              <a:tailEnd/>
            </a:ln>
          </p:spPr>
        </p:pic>
      </p:grpSp>
      <p:pic>
        <p:nvPicPr>
          <p:cNvPr id="33" name="Picture 4" descr="ICON_VirtTriangle_flat_Q408.png"/>
          <p:cNvPicPr>
            <a:picLocks noChangeAspect="1"/>
          </p:cNvPicPr>
          <p:nvPr/>
        </p:nvPicPr>
        <p:blipFill>
          <a:blip r:embed="rId5" cstate="print">
            <a:duotone>
              <a:prstClr val="black"/>
              <a:schemeClr val="accent2">
                <a:tint val="45000"/>
                <a:satMod val="400000"/>
              </a:schemeClr>
            </a:duotone>
          </a:blip>
          <a:srcRect/>
          <a:stretch>
            <a:fillRect/>
          </a:stretch>
        </p:blipFill>
        <p:spPr bwMode="auto">
          <a:xfrm rot="10800000">
            <a:off x="5214541" y="1909873"/>
            <a:ext cx="3048000" cy="728536"/>
          </a:xfrm>
          <a:prstGeom prst="rect">
            <a:avLst/>
          </a:prstGeom>
          <a:noFill/>
          <a:ln w="9525">
            <a:noFill/>
            <a:miter lim="800000"/>
            <a:headEnd/>
            <a:tailEnd/>
          </a:ln>
        </p:spPr>
      </p:pic>
      <p:grpSp>
        <p:nvGrpSpPr>
          <p:cNvPr id="5" name="Group 19"/>
          <p:cNvGrpSpPr>
            <a:grpSpLocks/>
          </p:cNvGrpSpPr>
          <p:nvPr/>
        </p:nvGrpSpPr>
        <p:grpSpPr bwMode="auto">
          <a:xfrm>
            <a:off x="5092700" y="1324214"/>
            <a:ext cx="3352800" cy="557212"/>
            <a:chOff x="7086600" y="685800"/>
            <a:chExt cx="1600200" cy="800100"/>
          </a:xfrm>
        </p:grpSpPr>
        <p:sp>
          <p:nvSpPr>
            <p:cNvPr id="35" name="Rounded Rectangle 34"/>
            <p:cNvSpPr/>
            <p:nvPr/>
          </p:nvSpPr>
          <p:spPr bwMode="auto">
            <a:xfrm>
              <a:off x="7086600" y="685800"/>
              <a:ext cx="1600200" cy="800100"/>
            </a:xfrm>
            <a:prstGeom prst="roundRect">
              <a:avLst/>
            </a:prstGeom>
            <a:gradFill>
              <a:gsLst>
                <a:gs pos="0">
                  <a:srgbClr val="2F97D9"/>
                </a:gs>
                <a:gs pos="100000">
                  <a:srgbClr val="8FD1F0"/>
                </a:gs>
              </a:gsLst>
            </a:gradFill>
            <a:ln w="12700">
              <a:solidFill>
                <a:srgbClr val="39A5E5"/>
              </a:solidFill>
              <a:headEnd type="none" w="med" len="med"/>
              <a:tailEnd type="none" w="med" len="med"/>
            </a:ln>
            <a:effectLst/>
            <a:scene3d>
              <a:camera prst="orthographicFront"/>
              <a:lightRig rig="threePt" dir="t"/>
            </a:scene3d>
            <a:sp3d>
              <a:bevelT w="25400" h="6350"/>
            </a:sp3d>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sz="1400" b="1" dirty="0">
                  <a:solidFill>
                    <a:srgbClr val="FFFF0D"/>
                  </a:solidFill>
                  <a:ea typeface="ＭＳ Ｐゴシック"/>
                  <a:cs typeface="Arial" pitchFamily="34" charset="0"/>
                </a:rPr>
                <a:t>VMware vCenter Server</a:t>
              </a:r>
            </a:p>
          </p:txBody>
        </p:sp>
        <p:sp>
          <p:nvSpPr>
            <p:cNvPr id="36" name="Freeform 35"/>
            <p:cNvSpPr/>
            <p:nvPr/>
          </p:nvSpPr>
          <p:spPr bwMode="auto">
            <a:xfrm>
              <a:off x="7086600" y="685800"/>
              <a:ext cx="1583448" cy="387586"/>
            </a:xfrm>
            <a:custGeom>
              <a:avLst/>
              <a:gdLst>
                <a:gd name="connsiteX0" fmla="*/ 1583448 w 1583448"/>
                <a:gd name="connsiteY0" fmla="*/ 387586 h 387586"/>
                <a:gd name="connsiteX1" fmla="*/ 1583448 w 1583448"/>
                <a:gd name="connsiteY1" fmla="*/ 140191 h 387586"/>
                <a:gd name="connsiteX2" fmla="*/ 1575200 w 1583448"/>
                <a:gd name="connsiteY2" fmla="*/ 82465 h 387586"/>
                <a:gd name="connsiteX3" fmla="*/ 1575200 w 1583448"/>
                <a:gd name="connsiteY3" fmla="*/ 82465 h 387586"/>
                <a:gd name="connsiteX4" fmla="*/ 1525718 w 1583448"/>
                <a:gd name="connsiteY4" fmla="*/ 8246 h 387586"/>
                <a:gd name="connsiteX5" fmla="*/ 1467988 w 1583448"/>
                <a:gd name="connsiteY5" fmla="*/ 0 h 387586"/>
                <a:gd name="connsiteX6" fmla="*/ 115459 w 1583448"/>
                <a:gd name="connsiteY6" fmla="*/ 0 h 387586"/>
                <a:gd name="connsiteX7" fmla="*/ 57729 w 1583448"/>
                <a:gd name="connsiteY7" fmla="*/ 16493 h 387586"/>
                <a:gd name="connsiteX8" fmla="*/ 57729 w 1583448"/>
                <a:gd name="connsiteY8" fmla="*/ 16493 h 387586"/>
                <a:gd name="connsiteX9" fmla="*/ 8247 w 1583448"/>
                <a:gd name="connsiteY9" fmla="*/ 74218 h 387586"/>
                <a:gd name="connsiteX10" fmla="*/ 8247 w 1583448"/>
                <a:gd name="connsiteY10" fmla="*/ 74218 h 387586"/>
                <a:gd name="connsiteX11" fmla="*/ 0 w 1583448"/>
                <a:gd name="connsiteY11" fmla="*/ 156684 h 387586"/>
                <a:gd name="connsiteX12" fmla="*/ 0 w 1583448"/>
                <a:gd name="connsiteY12" fmla="*/ 156684 h 38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83448" h="387586">
                  <a:moveTo>
                    <a:pt x="1583448" y="387586"/>
                  </a:moveTo>
                  <a:lnTo>
                    <a:pt x="1583448" y="140191"/>
                  </a:lnTo>
                  <a:lnTo>
                    <a:pt x="1575200" y="82465"/>
                  </a:lnTo>
                  <a:lnTo>
                    <a:pt x="1575200" y="82465"/>
                  </a:lnTo>
                  <a:lnTo>
                    <a:pt x="1525718" y="8246"/>
                  </a:lnTo>
                  <a:lnTo>
                    <a:pt x="1467988" y="0"/>
                  </a:lnTo>
                  <a:lnTo>
                    <a:pt x="115459" y="0"/>
                  </a:lnTo>
                  <a:lnTo>
                    <a:pt x="57729" y="16493"/>
                  </a:lnTo>
                  <a:lnTo>
                    <a:pt x="57729" y="16493"/>
                  </a:lnTo>
                  <a:lnTo>
                    <a:pt x="8247" y="74218"/>
                  </a:lnTo>
                  <a:lnTo>
                    <a:pt x="8247" y="74218"/>
                  </a:lnTo>
                  <a:lnTo>
                    <a:pt x="0" y="156684"/>
                  </a:lnTo>
                  <a:lnTo>
                    <a:pt x="0" y="156684"/>
                  </a:lnTo>
                </a:path>
              </a:pathLst>
            </a:custGeom>
            <a:gradFill flip="none" rotWithShape="1">
              <a:gsLst>
                <a:gs pos="1000">
                  <a:schemeClr val="bg1">
                    <a:alpha val="19000"/>
                  </a:schemeClr>
                </a:gs>
                <a:gs pos="100000">
                  <a:schemeClr val="bg1">
                    <a:alpha val="0"/>
                  </a:schemeClr>
                </a:gs>
              </a:gsLst>
              <a:lin ang="18000000" scaled="0"/>
              <a:tileRect/>
            </a:gradFill>
            <a:ln w="9525" cap="flat" cmpd="sng" algn="ctr">
              <a:noFill/>
              <a:prstDash val="solid"/>
              <a:round/>
              <a:headEnd type="none" w="med" len="med"/>
              <a:tailEnd type="none" w="med" len="med"/>
            </a:ln>
            <a:effectLst/>
          </p:spPr>
          <p:txBody>
            <a:bodyPr anchor="ctr"/>
            <a:lstStyle/>
            <a:p>
              <a:pPr>
                <a:defRPr/>
              </a:pPr>
              <a:endParaRPr lang="en-US" sz="1400" b="1" dirty="0">
                <a:solidFill>
                  <a:srgbClr val="FFFF0D"/>
                </a:solidFill>
                <a:latin typeface="Arial" pitchFamily="34" charset="0"/>
                <a:ea typeface="ＭＳ Ｐゴシック"/>
                <a:cs typeface="ＭＳ Ｐゴシック"/>
              </a:endParaRPr>
            </a:p>
          </p:txBody>
        </p:sp>
      </p:grpSp>
      <p:sp>
        <p:nvSpPr>
          <p:cNvPr id="195602" name="TextBox 60"/>
          <p:cNvSpPr txBox="1">
            <a:spLocks noChangeArrowheads="1"/>
          </p:cNvSpPr>
          <p:nvPr/>
        </p:nvSpPr>
        <p:spPr bwMode="auto">
          <a:xfrm>
            <a:off x="6311900" y="2262426"/>
            <a:ext cx="1143000" cy="304800"/>
          </a:xfrm>
          <a:prstGeom prst="rect">
            <a:avLst/>
          </a:prstGeom>
          <a:noFill/>
          <a:ln w="9525">
            <a:noFill/>
            <a:miter lim="800000"/>
            <a:headEnd/>
            <a:tailEnd/>
          </a:ln>
        </p:spPr>
        <p:txBody>
          <a:bodyPr>
            <a:spAutoFit/>
          </a:bodyPr>
          <a:lstStyle/>
          <a:p>
            <a:r>
              <a:rPr lang="en-US" sz="1400" b="1" dirty="0">
                <a:solidFill>
                  <a:srgbClr val="000000"/>
                </a:solidFill>
                <a:ea typeface="ＭＳ Ｐゴシック"/>
                <a:cs typeface="ＭＳ Ｐゴシック"/>
              </a:rPr>
              <a:t>Manage</a:t>
            </a:r>
          </a:p>
        </p:txBody>
      </p:sp>
      <p:pic>
        <p:nvPicPr>
          <p:cNvPr id="195603" name="Picture 3" descr="Z:\Corp Dev\VMWare\vmwarepics\5100.png"/>
          <p:cNvPicPr>
            <a:picLocks noChangeAspect="1" noChangeArrowheads="1"/>
          </p:cNvPicPr>
          <p:nvPr/>
        </p:nvPicPr>
        <p:blipFill>
          <a:blip r:embed="rId10"/>
          <a:srcRect/>
          <a:stretch>
            <a:fillRect/>
          </a:stretch>
        </p:blipFill>
        <p:spPr bwMode="auto">
          <a:xfrm>
            <a:off x="5016500" y="4896089"/>
            <a:ext cx="1219200" cy="339725"/>
          </a:xfrm>
          <a:prstGeom prst="rect">
            <a:avLst/>
          </a:prstGeom>
          <a:noFill/>
          <a:ln w="9525">
            <a:noFill/>
            <a:miter lim="800000"/>
            <a:headEnd/>
            <a:tailEnd/>
          </a:ln>
        </p:spPr>
      </p:pic>
      <p:cxnSp>
        <p:nvCxnSpPr>
          <p:cNvPr id="195604" name="Straight Connector 64"/>
          <p:cNvCxnSpPr>
            <a:cxnSpLocks noChangeShapeType="1"/>
          </p:cNvCxnSpPr>
          <p:nvPr/>
        </p:nvCxnSpPr>
        <p:spPr bwMode="auto">
          <a:xfrm rot="5400000">
            <a:off x="5511800" y="4476989"/>
            <a:ext cx="533400" cy="304800"/>
          </a:xfrm>
          <a:prstGeom prst="line">
            <a:avLst/>
          </a:prstGeom>
          <a:noFill/>
          <a:ln w="12700">
            <a:solidFill>
              <a:schemeClr val="tx1"/>
            </a:solidFill>
            <a:round/>
            <a:headEnd/>
            <a:tailEnd/>
          </a:ln>
        </p:spPr>
      </p:cxnSp>
      <p:pic>
        <p:nvPicPr>
          <p:cNvPr id="195605" name="Picture 14" descr="ICON_Storage_3up_Q408.png"/>
          <p:cNvPicPr>
            <a:picLocks noChangeAspect="1"/>
          </p:cNvPicPr>
          <p:nvPr/>
        </p:nvPicPr>
        <p:blipFill>
          <a:blip r:embed="rId11"/>
          <a:srcRect/>
          <a:stretch>
            <a:fillRect/>
          </a:stretch>
        </p:blipFill>
        <p:spPr bwMode="auto">
          <a:xfrm>
            <a:off x="5016500" y="5896214"/>
            <a:ext cx="762000" cy="752475"/>
          </a:xfrm>
          <a:prstGeom prst="rect">
            <a:avLst/>
          </a:prstGeom>
          <a:noFill/>
          <a:ln w="9525">
            <a:noFill/>
            <a:miter lim="800000"/>
            <a:headEnd/>
            <a:tailEnd/>
          </a:ln>
        </p:spPr>
      </p:pic>
      <p:sp>
        <p:nvSpPr>
          <p:cNvPr id="195606" name="TextBox 100"/>
          <p:cNvSpPr txBox="1">
            <a:spLocks noChangeArrowheads="1"/>
          </p:cNvSpPr>
          <p:nvPr/>
        </p:nvSpPr>
        <p:spPr bwMode="auto">
          <a:xfrm>
            <a:off x="4711700" y="4667489"/>
            <a:ext cx="1050925" cy="244475"/>
          </a:xfrm>
          <a:prstGeom prst="rect">
            <a:avLst/>
          </a:prstGeom>
          <a:noFill/>
          <a:ln w="9525">
            <a:noFill/>
            <a:miter lim="800000"/>
            <a:headEnd/>
            <a:tailEnd/>
          </a:ln>
        </p:spPr>
        <p:txBody>
          <a:bodyPr>
            <a:spAutoFit/>
          </a:bodyPr>
          <a:lstStyle/>
          <a:p>
            <a:r>
              <a:rPr lang="en-US" sz="1000" b="1" dirty="0">
                <a:solidFill>
                  <a:srgbClr val="000000"/>
                </a:solidFill>
                <a:ea typeface="ＭＳ Ｐゴシック"/>
                <a:cs typeface="ＭＳ Ｐゴシック"/>
              </a:rPr>
              <a:t>Brocade SAN</a:t>
            </a:r>
          </a:p>
        </p:txBody>
      </p:sp>
      <p:cxnSp>
        <p:nvCxnSpPr>
          <p:cNvPr id="195607" name="Straight Connector 101"/>
          <p:cNvCxnSpPr>
            <a:cxnSpLocks noChangeShapeType="1"/>
          </p:cNvCxnSpPr>
          <p:nvPr/>
        </p:nvCxnSpPr>
        <p:spPr bwMode="auto">
          <a:xfrm>
            <a:off x="6388100" y="4362689"/>
            <a:ext cx="1400175" cy="641350"/>
          </a:xfrm>
          <a:prstGeom prst="line">
            <a:avLst/>
          </a:prstGeom>
          <a:noFill/>
          <a:ln w="12700">
            <a:solidFill>
              <a:schemeClr val="tx1"/>
            </a:solidFill>
            <a:round/>
            <a:headEnd/>
            <a:tailEnd/>
          </a:ln>
        </p:spPr>
      </p:cxnSp>
      <p:cxnSp>
        <p:nvCxnSpPr>
          <p:cNvPr id="45" name="Elbow Connector 104"/>
          <p:cNvCxnSpPr>
            <a:cxnSpLocks noChangeShapeType="1"/>
          </p:cNvCxnSpPr>
          <p:nvPr/>
        </p:nvCxnSpPr>
        <p:spPr bwMode="auto">
          <a:xfrm rot="16200000" flipH="1">
            <a:off x="5614194" y="5593795"/>
            <a:ext cx="938212" cy="304800"/>
          </a:xfrm>
          <a:prstGeom prst="bentConnector2">
            <a:avLst/>
          </a:prstGeom>
          <a:noFill/>
          <a:ln w="12700">
            <a:solidFill>
              <a:srgbClr val="000000"/>
            </a:solidFill>
            <a:prstDash val="sysDash"/>
            <a:round/>
            <a:headEnd/>
            <a:tailEnd type="arrow" w="med" len="med"/>
          </a:ln>
        </p:spPr>
      </p:cxnSp>
      <p:cxnSp>
        <p:nvCxnSpPr>
          <p:cNvPr id="46" name="Elbow Connector 93"/>
          <p:cNvCxnSpPr>
            <a:cxnSpLocks noChangeShapeType="1"/>
            <a:stCxn id="8" idx="3"/>
          </p:cNvCxnSpPr>
          <p:nvPr/>
        </p:nvCxnSpPr>
        <p:spPr bwMode="auto">
          <a:xfrm flipH="1" flipV="1">
            <a:off x="7853363" y="1594089"/>
            <a:ext cx="647700" cy="4521200"/>
          </a:xfrm>
          <a:prstGeom prst="bentConnector4">
            <a:avLst>
              <a:gd name="adj1" fmla="val -50245"/>
              <a:gd name="adj2" fmla="val 100069"/>
            </a:avLst>
          </a:prstGeom>
          <a:noFill/>
          <a:ln w="25400">
            <a:solidFill>
              <a:srgbClr val="0000FF"/>
            </a:solidFill>
            <a:miter lim="800000"/>
            <a:headEnd/>
            <a:tailEnd type="arrow" w="med" len="med"/>
          </a:ln>
        </p:spPr>
      </p:cxnSp>
      <p:cxnSp>
        <p:nvCxnSpPr>
          <p:cNvPr id="47" name="Elbow Connector 104"/>
          <p:cNvCxnSpPr>
            <a:cxnSpLocks noChangeShapeType="1"/>
          </p:cNvCxnSpPr>
          <p:nvPr/>
        </p:nvCxnSpPr>
        <p:spPr bwMode="auto">
          <a:xfrm rot="16200000" flipH="1">
            <a:off x="5858669" y="5349320"/>
            <a:ext cx="938212" cy="793750"/>
          </a:xfrm>
          <a:prstGeom prst="bentConnector2">
            <a:avLst/>
          </a:prstGeom>
          <a:noFill/>
          <a:ln w="19050">
            <a:solidFill>
              <a:srgbClr val="0000FF"/>
            </a:solidFill>
            <a:round/>
            <a:headEnd/>
            <a:tailEnd type="arrow" w="med" len="med"/>
          </a:ln>
        </p:spPr>
      </p:cxnSp>
      <p:cxnSp>
        <p:nvCxnSpPr>
          <p:cNvPr id="195611" name="Straight Connector 56"/>
          <p:cNvCxnSpPr>
            <a:cxnSpLocks noChangeShapeType="1"/>
          </p:cNvCxnSpPr>
          <p:nvPr/>
        </p:nvCxnSpPr>
        <p:spPr bwMode="auto">
          <a:xfrm rot="10800000" flipV="1">
            <a:off x="5626100" y="4373801"/>
            <a:ext cx="2163763" cy="522288"/>
          </a:xfrm>
          <a:prstGeom prst="line">
            <a:avLst/>
          </a:prstGeom>
          <a:noFill/>
          <a:ln w="12700">
            <a:solidFill>
              <a:schemeClr val="tx1"/>
            </a:solidFill>
            <a:round/>
            <a:headEnd/>
            <a:tailEnd/>
          </a:ln>
        </p:spPr>
      </p:cxnSp>
      <p:sp>
        <p:nvSpPr>
          <p:cNvPr id="195612" name="TextBox 102"/>
          <p:cNvSpPr txBox="1">
            <a:spLocks noChangeArrowheads="1"/>
          </p:cNvSpPr>
          <p:nvPr/>
        </p:nvSpPr>
        <p:spPr bwMode="auto">
          <a:xfrm>
            <a:off x="7835900" y="4696064"/>
            <a:ext cx="1295400" cy="244475"/>
          </a:xfrm>
          <a:prstGeom prst="rect">
            <a:avLst/>
          </a:prstGeom>
          <a:noFill/>
          <a:ln w="9525">
            <a:noFill/>
            <a:miter lim="800000"/>
            <a:headEnd/>
            <a:tailEnd/>
          </a:ln>
        </p:spPr>
        <p:txBody>
          <a:bodyPr>
            <a:spAutoFit/>
          </a:bodyPr>
          <a:lstStyle/>
          <a:p>
            <a:r>
              <a:rPr lang="en-US" sz="1000" b="1" dirty="0">
                <a:solidFill>
                  <a:srgbClr val="000000"/>
                </a:solidFill>
                <a:ea typeface="ＭＳ Ｐゴシック"/>
                <a:cs typeface="ＭＳ Ｐゴシック"/>
              </a:rPr>
              <a:t>Brocade </a:t>
            </a:r>
            <a:r>
              <a:rPr lang="en-US" sz="1000" b="1" dirty="0" smtClean="0">
                <a:solidFill>
                  <a:srgbClr val="000000"/>
                </a:solidFill>
                <a:ea typeface="ＭＳ Ｐゴシック"/>
                <a:cs typeface="ＭＳ Ｐゴシック"/>
              </a:rPr>
              <a:t>SAN</a:t>
            </a:r>
            <a:endParaRPr lang="en-US" sz="1000" b="1" dirty="0">
              <a:solidFill>
                <a:srgbClr val="000000"/>
              </a:solidFill>
              <a:ea typeface="ＭＳ Ｐゴシック"/>
              <a:cs typeface="ＭＳ Ｐゴシック"/>
            </a:endParaRPr>
          </a:p>
        </p:txBody>
      </p:sp>
      <p:sp>
        <p:nvSpPr>
          <p:cNvPr id="8" name="Rectangle 7"/>
          <p:cNvSpPr/>
          <p:nvPr/>
        </p:nvSpPr>
        <p:spPr>
          <a:xfrm>
            <a:off x="6399213" y="5581889"/>
            <a:ext cx="2101850" cy="1066800"/>
          </a:xfrm>
          <a:prstGeom prst="rect">
            <a:avLst/>
          </a:prstGeom>
          <a:solidFill>
            <a:srgbClr val="3399FF">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1" dirty="0">
              <a:solidFill>
                <a:srgbClr val="000000"/>
              </a:solidFill>
              <a:ea typeface="ＭＳ Ｐゴシック" charset="-128"/>
              <a:cs typeface="ＭＳ Ｐゴシック" charset="-128"/>
            </a:endParaRPr>
          </a:p>
        </p:txBody>
      </p:sp>
      <p:pic>
        <p:nvPicPr>
          <p:cNvPr id="195617" name="Picture 6" descr="C:\Documents and Settings\nderose\Desktop\Brocade_DCFM_Enterprise_large[1].jpg"/>
          <p:cNvPicPr>
            <a:picLocks noChangeAspect="1" noChangeArrowheads="1"/>
          </p:cNvPicPr>
          <p:nvPr/>
        </p:nvPicPr>
        <p:blipFill>
          <a:blip r:embed="rId12"/>
          <a:srcRect/>
          <a:stretch>
            <a:fillRect/>
          </a:stretch>
        </p:blipFill>
        <p:spPr bwMode="auto">
          <a:xfrm>
            <a:off x="6953250" y="5839064"/>
            <a:ext cx="958850" cy="752475"/>
          </a:xfrm>
          <a:prstGeom prst="rect">
            <a:avLst/>
          </a:prstGeom>
          <a:noFill/>
          <a:ln w="9525">
            <a:noFill/>
            <a:miter lim="800000"/>
            <a:headEnd/>
            <a:tailEnd/>
          </a:ln>
        </p:spPr>
      </p:pic>
      <p:sp>
        <p:nvSpPr>
          <p:cNvPr id="195618" name="TextBox 89"/>
          <p:cNvSpPr txBox="1">
            <a:spLocks noChangeArrowheads="1"/>
          </p:cNvSpPr>
          <p:nvPr/>
        </p:nvSpPr>
        <p:spPr bwMode="auto">
          <a:xfrm>
            <a:off x="6610570" y="5536701"/>
            <a:ext cx="1611941" cy="338554"/>
          </a:xfrm>
          <a:prstGeom prst="rect">
            <a:avLst/>
          </a:prstGeom>
          <a:noFill/>
          <a:ln w="9525">
            <a:noFill/>
            <a:miter lim="800000"/>
            <a:headEnd/>
            <a:tailEnd/>
          </a:ln>
        </p:spPr>
        <p:txBody>
          <a:bodyPr wrap="square">
            <a:spAutoFit/>
          </a:bodyPr>
          <a:lstStyle/>
          <a:p>
            <a:r>
              <a:rPr lang="en-US" sz="1600" b="1" dirty="0" smtClean="0">
                <a:solidFill>
                  <a:srgbClr val="FFFF0D"/>
                </a:solidFill>
                <a:ea typeface="ＭＳ Ｐゴシック"/>
                <a:cs typeface="ＭＳ Ｐゴシック"/>
              </a:rPr>
              <a:t>Network Advisor</a:t>
            </a:r>
            <a:endParaRPr lang="en-US" sz="1600" b="1" dirty="0">
              <a:solidFill>
                <a:srgbClr val="FFFF0D"/>
              </a:solidFill>
              <a:ea typeface="ＭＳ Ｐゴシック"/>
              <a:cs typeface="ＭＳ Ｐゴシック"/>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2000"/>
                                        <p:tgtEl>
                                          <p:spTgt spid="45"/>
                                        </p:tgtEl>
                                      </p:cBhvr>
                                    </p:animEffect>
                                  </p:childTnLst>
                                </p:cTn>
                              </p:par>
                              <p:par>
                                <p:cTn id="8" presetID="22" presetClass="entr" presetSubtype="8"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left)">
                                      <p:cBhvr>
                                        <p:cTn id="10" dur="2000"/>
                                        <p:tgtEl>
                                          <p:spTgt spid="47"/>
                                        </p:tgtEl>
                                      </p:cBhvr>
                                    </p:animEffect>
                                  </p:childTnLst>
                                </p:cTn>
                              </p:par>
                            </p:childTnLst>
                          </p:cTn>
                        </p:par>
                        <p:par>
                          <p:cTn id="11" fill="hold">
                            <p:stCondLst>
                              <p:cond delay="2000"/>
                            </p:stCondLst>
                            <p:childTnLst>
                              <p:par>
                                <p:cTn id="12" presetID="22" presetClass="entr" presetSubtype="4" fill="hold" nodeType="afterEffect">
                                  <p:stCondLst>
                                    <p:cond delay="1000"/>
                                  </p:stCondLst>
                                  <p:childTnLst>
                                    <p:set>
                                      <p:cBhvr>
                                        <p:cTn id="13" dur="1" fill="hold">
                                          <p:stCondLst>
                                            <p:cond delay="0"/>
                                          </p:stCondLst>
                                        </p:cTn>
                                        <p:tgtEl>
                                          <p:spTgt spid="46"/>
                                        </p:tgtEl>
                                        <p:attrNameLst>
                                          <p:attrName>style.visibility</p:attrName>
                                        </p:attrNameLst>
                                      </p:cBhvr>
                                      <p:to>
                                        <p:strVal val="visible"/>
                                      </p:to>
                                    </p:set>
                                    <p:animEffect transition="in" filter="wipe(down)">
                                      <p:cBhvr>
                                        <p:cTn id="14"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SCOM Plug-in Dialog</a:t>
            </a:r>
            <a:endParaRPr lang="en-US" dirty="0"/>
          </a:p>
        </p:txBody>
      </p:sp>
      <p:sp>
        <p:nvSpPr>
          <p:cNvPr id="6" name="Date Placeholder 5"/>
          <p:cNvSpPr>
            <a:spLocks noGrp="1"/>
          </p:cNvSpPr>
          <p:nvPr>
            <p:ph type="dt" sz="half" idx="2"/>
          </p:nvPr>
        </p:nvSpPr>
        <p:spPr/>
        <p:txBody>
          <a:bodyPr/>
          <a:lstStyle/>
          <a:p>
            <a:fld id="{B7D59075-F347-4771-98F3-BEECEFFBA10D}" type="datetime3">
              <a:rPr lang="en-AU" smtClean="0"/>
              <a:pPr/>
              <a:t>22 September, 2011</a:t>
            </a:fld>
            <a:endParaRPr lang="en-US" dirty="0"/>
          </a:p>
        </p:txBody>
      </p:sp>
      <p:sp>
        <p:nvSpPr>
          <p:cNvPr id="9" name="Footer Placeholder 8"/>
          <p:cNvSpPr>
            <a:spLocks noGrp="1"/>
          </p:cNvSpPr>
          <p:nvPr>
            <p:ph type="ftr" sz="quarter" idx="3"/>
          </p:nvPr>
        </p:nvSpPr>
        <p:spPr/>
        <p:txBody>
          <a:bodyPr/>
          <a:lstStyle/>
          <a:p>
            <a:r>
              <a:rPr lang="en-US" smtClean="0"/>
              <a:t>© 2011 Brocade Communications Systems, Inc. - COMPANY PROPRIETARY INFORMATION</a:t>
            </a:r>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74</a:t>
            </a:fld>
            <a:endParaRPr lang="en-US" dirty="0"/>
          </a:p>
        </p:txBody>
      </p:sp>
      <p:sp>
        <p:nvSpPr>
          <p:cNvPr id="8" name="TextBox 7"/>
          <p:cNvSpPr txBox="1"/>
          <p:nvPr/>
        </p:nvSpPr>
        <p:spPr bwMode="auto">
          <a:xfrm>
            <a:off x="320039" y="1737359"/>
            <a:ext cx="3870961" cy="3323987"/>
          </a:xfrm>
          <a:prstGeom prst="rect">
            <a:avLst/>
          </a:prstGeom>
          <a:noFill/>
          <a:ln w="19050" algn="ctr">
            <a:noFill/>
            <a:miter lim="800000"/>
            <a:headEnd/>
            <a:tailEnd/>
          </a:ln>
        </p:spPr>
        <p:txBody>
          <a:bodyPr wrap="square" lIns="0" tIns="0" rIns="0" bIns="0" rtlCol="0">
            <a:spAutoFit/>
          </a:bodyPr>
          <a:lstStyle/>
          <a:p>
            <a:pPr>
              <a:buFont typeface="Arial" pitchFamily="34" charset="0"/>
              <a:buChar char="•"/>
            </a:pPr>
            <a:r>
              <a:rPr lang="en-US" dirty="0" smtClean="0"/>
              <a:t> Provide fabric inventory information in System Center Operations Manager (SCOM) plug-in</a:t>
            </a:r>
          </a:p>
          <a:p>
            <a:endParaRPr lang="en-US" dirty="0" smtClean="0">
              <a:sym typeface="Wingdings" pitchFamily="2" charset="2"/>
            </a:endParaRPr>
          </a:p>
          <a:p>
            <a:pPr>
              <a:buFont typeface="Arial" pitchFamily="34" charset="0"/>
              <a:buChar char="•"/>
            </a:pPr>
            <a:r>
              <a:rPr lang="en-US" dirty="0" smtClean="0">
                <a:sym typeface="Wingdings" pitchFamily="2" charset="2"/>
              </a:rPr>
              <a:t> </a:t>
            </a:r>
            <a:r>
              <a:rPr lang="en-US" dirty="0" smtClean="0"/>
              <a:t>Management Pack retrieves the call home events from Network Advisor Server and periodically checks the health of Network Advisor</a:t>
            </a:r>
          </a:p>
          <a:p>
            <a:endParaRPr lang="en-US" dirty="0" smtClean="0">
              <a:sym typeface="Wingdings" pitchFamily="2" charset="2"/>
            </a:endParaRPr>
          </a:p>
          <a:p>
            <a:pPr>
              <a:buFont typeface="Arial" pitchFamily="34" charset="0"/>
              <a:buChar char="•"/>
            </a:pPr>
            <a:r>
              <a:rPr lang="en-US" dirty="0" smtClean="0"/>
              <a:t> User has to register the SCOM Server to Network Advisor to receive the Fabric and Call Home events Details</a:t>
            </a:r>
          </a:p>
        </p:txBody>
      </p:sp>
      <p:pic>
        <p:nvPicPr>
          <p:cNvPr id="3074" name="Picture 2"/>
          <p:cNvPicPr>
            <a:picLocks noChangeAspect="1" noChangeArrowheads="1"/>
          </p:cNvPicPr>
          <p:nvPr/>
        </p:nvPicPr>
        <p:blipFill>
          <a:blip r:embed="rId2"/>
          <a:srcRect/>
          <a:stretch>
            <a:fillRect/>
          </a:stretch>
        </p:blipFill>
        <p:spPr bwMode="auto">
          <a:xfrm>
            <a:off x="4243224" y="1620981"/>
            <a:ext cx="4900776" cy="3647209"/>
          </a:xfrm>
          <a:prstGeom prst="rect">
            <a:avLst/>
          </a:prstGeom>
          <a:noFill/>
          <a:ln w="9525">
            <a:noFill/>
            <a:miter lim="800000"/>
            <a:headEnd/>
            <a:tailEnd/>
          </a:ln>
        </p:spPr>
      </p:pic>
      <p:pic>
        <p:nvPicPr>
          <p:cNvPr id="3075" name="Picture 3"/>
          <p:cNvPicPr>
            <a:picLocks noChangeAspect="1" noChangeArrowheads="1"/>
          </p:cNvPicPr>
          <p:nvPr/>
        </p:nvPicPr>
        <p:blipFill>
          <a:blip r:embed="rId3"/>
          <a:srcRect/>
          <a:stretch>
            <a:fillRect/>
          </a:stretch>
        </p:blipFill>
        <p:spPr bwMode="auto">
          <a:xfrm>
            <a:off x="6026039" y="3252354"/>
            <a:ext cx="2632621" cy="230115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3474" name="Rectangle 2"/>
          <p:cNvSpPr>
            <a:spLocks noGrp="1" noChangeArrowheads="1"/>
          </p:cNvSpPr>
          <p:nvPr>
            <p:ph type="ctrTitle"/>
          </p:nvPr>
        </p:nvSpPr>
        <p:spPr>
          <a:xfrm>
            <a:off x="668383" y="3922637"/>
            <a:ext cx="7620000" cy="584775"/>
          </a:xfrm>
        </p:spPr>
        <p:txBody>
          <a:bodyPr/>
          <a:lstStyle/>
          <a:p>
            <a:r>
              <a:rPr lang="en-US" altLang="en-US" sz="4000" dirty="0">
                <a:solidFill>
                  <a:schemeClr val="bg1"/>
                </a:solidFill>
              </a:rPr>
              <a:t>Brocade’s </a:t>
            </a:r>
            <a:r>
              <a:rPr lang="en-US" altLang="en-US" sz="4000" dirty="0" smtClean="0">
                <a:solidFill>
                  <a:schemeClr val="bg1"/>
                </a:solidFill>
              </a:rPr>
              <a:t>HBA’s and CNA’s</a:t>
            </a:r>
            <a:endParaRPr lang="en-US" altLang="en-US" sz="4000" dirty="0">
              <a:solidFill>
                <a:schemeClr val="bg1"/>
              </a:solidFill>
            </a:endParaRPr>
          </a:p>
        </p:txBody>
      </p:sp>
    </p:spTree>
  </p:cSld>
  <p:clrMapOvr>
    <a:masterClrMapping/>
  </p:clrMapOvr>
  <p:transition>
    <p:wipe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8754" name="Rectangle 2"/>
          <p:cNvSpPr>
            <a:spLocks noGrp="1" noChangeArrowheads="1"/>
          </p:cNvSpPr>
          <p:nvPr>
            <p:ph type="title" idx="4294967295"/>
          </p:nvPr>
        </p:nvSpPr>
        <p:spPr>
          <a:xfrm>
            <a:off x="152400" y="582847"/>
            <a:ext cx="9144000" cy="560153"/>
          </a:xfrm>
        </p:spPr>
        <p:txBody>
          <a:bodyPr/>
          <a:lstStyle/>
          <a:p>
            <a:r>
              <a:rPr lang="en-US" dirty="0"/>
              <a:t>Why Do We Offer Our Own </a:t>
            </a:r>
            <a:r>
              <a:rPr lang="en-US" dirty="0" smtClean="0"/>
              <a:t>HBA/CNA </a:t>
            </a:r>
            <a:r>
              <a:rPr lang="en-US" dirty="0"/>
              <a:t>Products?</a:t>
            </a:r>
          </a:p>
        </p:txBody>
      </p:sp>
      <p:sp>
        <p:nvSpPr>
          <p:cNvPr id="58371" name="Rectangle 3"/>
          <p:cNvSpPr>
            <a:spLocks noGrp="1" noChangeArrowheads="1"/>
          </p:cNvSpPr>
          <p:nvPr>
            <p:ph type="body" idx="4294967295"/>
          </p:nvPr>
        </p:nvSpPr>
        <p:spPr>
          <a:xfrm>
            <a:off x="76200" y="1271588"/>
            <a:ext cx="8763000" cy="4386842"/>
          </a:xfrm>
        </p:spPr>
        <p:txBody>
          <a:bodyPr/>
          <a:lstStyle/>
          <a:p>
            <a:pPr>
              <a:lnSpc>
                <a:spcPct val="90000"/>
              </a:lnSpc>
              <a:spcBef>
                <a:spcPct val="100000"/>
              </a:spcBef>
            </a:pPr>
            <a:r>
              <a:rPr lang="en-US" sz="2800" i="1" dirty="0"/>
              <a:t>Because </a:t>
            </a:r>
            <a:r>
              <a:rPr lang="en-US" sz="2800" b="1" i="1" dirty="0">
                <a:solidFill>
                  <a:schemeClr val="accent1"/>
                </a:solidFill>
              </a:rPr>
              <a:t>only Brocade </a:t>
            </a:r>
            <a:r>
              <a:rPr lang="en-US" sz="2800" b="1" i="1" dirty="0" smtClean="0">
                <a:solidFill>
                  <a:schemeClr val="accent1"/>
                </a:solidFill>
              </a:rPr>
              <a:t>HBAs/CNAs</a:t>
            </a:r>
            <a:r>
              <a:rPr lang="en-US" sz="2800" i="1" dirty="0" smtClean="0"/>
              <a:t> </a:t>
            </a:r>
            <a:r>
              <a:rPr lang="en-US" sz="2800" i="1" dirty="0"/>
              <a:t>will extend Brocade’s </a:t>
            </a:r>
            <a:r>
              <a:rPr lang="en-US" sz="2800" i="1" u="sng" dirty="0"/>
              <a:t>Advanced Fabric Services</a:t>
            </a:r>
            <a:r>
              <a:rPr lang="en-US" sz="2800" i="1" dirty="0"/>
              <a:t> and the DCF Architecture into the server</a:t>
            </a:r>
          </a:p>
          <a:p>
            <a:pPr lvl="1">
              <a:lnSpc>
                <a:spcPct val="90000"/>
              </a:lnSpc>
              <a:spcBef>
                <a:spcPct val="100000"/>
              </a:spcBef>
            </a:pPr>
            <a:r>
              <a:rPr lang="en-US" sz="2400" dirty="0"/>
              <a:t>This provides the necessary intelligence to gather and assess information, so that storage administrators can easily deploy and manage fabric data services</a:t>
            </a:r>
          </a:p>
          <a:p>
            <a:pPr marL="1143000" lvl="2" indent="-228600"/>
            <a:r>
              <a:rPr lang="en-US" dirty="0"/>
              <a:t>Virtualization</a:t>
            </a:r>
          </a:p>
          <a:p>
            <a:pPr marL="1143000" lvl="2" indent="-228600"/>
            <a:r>
              <a:rPr lang="en-US" dirty="0" err="1"/>
              <a:t>QoS</a:t>
            </a:r>
            <a:r>
              <a:rPr lang="en-US" dirty="0"/>
              <a:t> </a:t>
            </a:r>
          </a:p>
          <a:p>
            <a:pPr marL="1143000" lvl="2" indent="-228600"/>
            <a:r>
              <a:rPr lang="en-US" dirty="0"/>
              <a:t>Security</a:t>
            </a:r>
          </a:p>
          <a:p>
            <a:pPr marL="1143000" lvl="2" indent="-228600"/>
            <a:r>
              <a:rPr lang="en-US" dirty="0"/>
              <a:t>Performance</a:t>
            </a:r>
          </a:p>
          <a:p>
            <a:pPr marL="1143000" lvl="2" indent="-228600"/>
            <a:r>
              <a:rPr lang="en-US" dirty="0"/>
              <a:t>Manageability</a:t>
            </a:r>
          </a:p>
        </p:txBody>
      </p:sp>
      <p:sp>
        <p:nvSpPr>
          <p:cNvPr id="2378756" name="Text Box 4"/>
          <p:cNvSpPr txBox="1">
            <a:spLocks noChangeArrowheads="1"/>
          </p:cNvSpPr>
          <p:nvPr/>
        </p:nvSpPr>
        <p:spPr bwMode="auto">
          <a:xfrm>
            <a:off x="6135688" y="4840288"/>
            <a:ext cx="1890712" cy="519112"/>
          </a:xfrm>
          <a:prstGeom prst="rect">
            <a:avLst/>
          </a:prstGeom>
          <a:noFill/>
          <a:ln w="12700">
            <a:noFill/>
            <a:miter lim="800000"/>
            <a:headEnd/>
            <a:tailEnd/>
          </a:ln>
          <a:effectLst/>
        </p:spPr>
        <p:txBody>
          <a:bodyPr>
            <a:spAutoFit/>
          </a:bodyPr>
          <a:lstStyle/>
          <a:p>
            <a:pPr algn="l"/>
            <a:endParaRPr lang="en-AU" sz="2800"/>
          </a:p>
        </p:txBody>
      </p:sp>
      <p:sp>
        <p:nvSpPr>
          <p:cNvPr id="2378757" name="Text Box 5"/>
          <p:cNvSpPr txBox="1">
            <a:spLocks noChangeArrowheads="1"/>
          </p:cNvSpPr>
          <p:nvPr/>
        </p:nvSpPr>
        <p:spPr bwMode="auto">
          <a:xfrm>
            <a:off x="4813300" y="3978275"/>
            <a:ext cx="4406900" cy="822325"/>
          </a:xfrm>
          <a:prstGeom prst="rect">
            <a:avLst/>
          </a:prstGeom>
          <a:noFill/>
          <a:ln w="12700">
            <a:noFill/>
            <a:miter lim="800000"/>
            <a:headEnd/>
            <a:tailEnd/>
          </a:ln>
          <a:effectLst/>
        </p:spPr>
        <p:txBody>
          <a:bodyPr>
            <a:spAutoFit/>
          </a:bodyPr>
          <a:lstStyle/>
          <a:p>
            <a:pPr>
              <a:spcBef>
                <a:spcPct val="50000"/>
              </a:spcBef>
            </a:pPr>
            <a:r>
              <a:rPr lang="en-US" sz="2400" b="1" i="1">
                <a:solidFill>
                  <a:schemeClr val="accent1"/>
                </a:solidFill>
              </a:rPr>
              <a:t>Not only in the Fabric but at the host as well</a:t>
            </a:r>
          </a:p>
        </p:txBody>
      </p:sp>
      <p:pic>
        <p:nvPicPr>
          <p:cNvPr id="2378758" name="Picture 4" descr="Brocade_815_90_LP_sm"/>
          <p:cNvPicPr>
            <a:picLocks noChangeAspect="1" noChangeArrowheads="1"/>
          </p:cNvPicPr>
          <p:nvPr/>
        </p:nvPicPr>
        <p:blipFill>
          <a:blip r:embed="rId3"/>
          <a:srcRect/>
          <a:stretch>
            <a:fillRect/>
          </a:stretch>
        </p:blipFill>
        <p:spPr bwMode="auto">
          <a:xfrm>
            <a:off x="6213475" y="5016500"/>
            <a:ext cx="2778125" cy="1249363"/>
          </a:xfrm>
          <a:prstGeom prst="rect">
            <a:avLst/>
          </a:prstGeom>
          <a:noFill/>
          <a:ln w="9525">
            <a:noFill/>
            <a:miter lim="800000"/>
            <a:headEnd/>
            <a:tailEnd/>
          </a:ln>
        </p:spPr>
      </p:pic>
      <p:pic>
        <p:nvPicPr>
          <p:cNvPr id="2378759" name="Picture 5" descr="Brocade_825_90_LP_sm"/>
          <p:cNvPicPr>
            <a:picLocks noChangeAspect="1" noChangeArrowheads="1"/>
          </p:cNvPicPr>
          <p:nvPr/>
        </p:nvPicPr>
        <p:blipFill>
          <a:blip r:embed="rId4"/>
          <a:srcRect/>
          <a:stretch>
            <a:fillRect/>
          </a:stretch>
        </p:blipFill>
        <p:spPr bwMode="auto">
          <a:xfrm>
            <a:off x="3195638" y="5064125"/>
            <a:ext cx="2806700" cy="1260475"/>
          </a:xfrm>
          <a:prstGeom prst="rect">
            <a:avLst/>
          </a:prstGeom>
          <a:noFill/>
          <a:ln w="9525">
            <a:noFill/>
            <a:miter lim="800000"/>
            <a:headEnd/>
            <a:tailEnd/>
          </a:ln>
        </p:spPr>
      </p:pic>
      <p:sp>
        <p:nvSpPr>
          <p:cNvPr id="9" name="Slide Number Placeholder 8"/>
          <p:cNvSpPr>
            <a:spLocks noGrp="1"/>
          </p:cNvSpPr>
          <p:nvPr>
            <p:ph type="sldNum" sz="quarter" idx="4"/>
          </p:nvPr>
        </p:nvSpPr>
        <p:spPr/>
        <p:txBody>
          <a:bodyPr/>
          <a:lstStyle/>
          <a:p>
            <a:fld id="{7BCC8D0D-EAEC-449D-9161-023DFF90F2E2}" type="slidenum">
              <a:rPr lang="en-US" smtClean="0"/>
              <a:pPr/>
              <a:t>76</a:t>
            </a:fld>
            <a:endParaRPr lang="en-US" dirty="0"/>
          </a:p>
        </p:txBody>
      </p:sp>
      <p:sp>
        <p:nvSpPr>
          <p:cNvPr id="10" name="Date Placeholder 9"/>
          <p:cNvSpPr>
            <a:spLocks noGrp="1"/>
          </p:cNvSpPr>
          <p:nvPr>
            <p:ph type="dt" sz="half" idx="2"/>
          </p:nvPr>
        </p:nvSpPr>
        <p:spPr/>
        <p:txBody>
          <a:bodyPr/>
          <a:lstStyle/>
          <a:p>
            <a:fld id="{276D7924-B742-4F40-86CE-9CBC4DA47783}" type="datetime3">
              <a:rPr lang="en-AU" smtClean="0"/>
              <a:pPr/>
              <a:t>22 September, 2011</a:t>
            </a:fld>
            <a:endParaRPr lang="en-US" dirty="0"/>
          </a:p>
        </p:txBody>
      </p:sp>
      <p:sp>
        <p:nvSpPr>
          <p:cNvPr id="11" name="Footer Placeholder 10"/>
          <p:cNvSpPr>
            <a:spLocks noGrp="1"/>
          </p:cNvSpPr>
          <p:nvPr>
            <p:ph type="ftr" sz="quarter" idx="3"/>
          </p:nvPr>
        </p:nvSpPr>
        <p:spPr/>
        <p:txBody>
          <a:bodyPr/>
          <a:lstStyle/>
          <a:p>
            <a:r>
              <a:rPr lang="en-US" smtClean="0"/>
              <a:t>© 2011 Brocade Communications Systems, Inc. - COMPANY PROPRIETARY INFORMATION</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fade">
                                      <p:cBhvr>
                                        <p:cTn id="7" dur="500"/>
                                        <p:tgtEl>
                                          <p:spTgt spid="5837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8371">
                                            <p:txEl>
                                              <p:pRg st="1" end="1"/>
                                            </p:txEl>
                                          </p:spTgt>
                                        </p:tgtEl>
                                        <p:attrNameLst>
                                          <p:attrName>style.visibility</p:attrName>
                                        </p:attrNameLst>
                                      </p:cBhvr>
                                      <p:to>
                                        <p:strVal val="visible"/>
                                      </p:to>
                                    </p:set>
                                    <p:animEffect transition="in" filter="fade">
                                      <p:cBhvr>
                                        <p:cTn id="10" dur="500"/>
                                        <p:tgtEl>
                                          <p:spTgt spid="5837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8371">
                                            <p:txEl>
                                              <p:pRg st="6" end="6"/>
                                            </p:txEl>
                                          </p:spTgt>
                                        </p:tgtEl>
                                        <p:attrNameLst>
                                          <p:attrName>style.visibility</p:attrName>
                                        </p:attrNameLst>
                                      </p:cBhvr>
                                      <p:to>
                                        <p:strVal val="visible"/>
                                      </p:to>
                                    </p:set>
                                    <p:animEffect transition="in" filter="fade">
                                      <p:cBhvr>
                                        <p:cTn id="13" dur="500"/>
                                        <p:tgtEl>
                                          <p:spTgt spid="58371">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8371">
                                            <p:txEl>
                                              <p:pRg st="2" end="2"/>
                                            </p:txEl>
                                          </p:spTgt>
                                        </p:tgtEl>
                                        <p:attrNameLst>
                                          <p:attrName>style.visibility</p:attrName>
                                        </p:attrNameLst>
                                      </p:cBhvr>
                                      <p:to>
                                        <p:strVal val="visible"/>
                                      </p:to>
                                    </p:set>
                                    <p:animEffect transition="in" filter="fade">
                                      <p:cBhvr>
                                        <p:cTn id="16" dur="500"/>
                                        <p:tgtEl>
                                          <p:spTgt spid="58371">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8371">
                                            <p:txEl>
                                              <p:pRg st="3" end="3"/>
                                            </p:txEl>
                                          </p:spTgt>
                                        </p:tgtEl>
                                        <p:attrNameLst>
                                          <p:attrName>style.visibility</p:attrName>
                                        </p:attrNameLst>
                                      </p:cBhvr>
                                      <p:to>
                                        <p:strVal val="visible"/>
                                      </p:to>
                                    </p:set>
                                    <p:animEffect transition="in" filter="fade">
                                      <p:cBhvr>
                                        <p:cTn id="19" dur="500"/>
                                        <p:tgtEl>
                                          <p:spTgt spid="58371">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8371">
                                            <p:txEl>
                                              <p:pRg st="4" end="4"/>
                                            </p:txEl>
                                          </p:spTgt>
                                        </p:tgtEl>
                                        <p:attrNameLst>
                                          <p:attrName>style.visibility</p:attrName>
                                        </p:attrNameLst>
                                      </p:cBhvr>
                                      <p:to>
                                        <p:strVal val="visible"/>
                                      </p:to>
                                    </p:set>
                                    <p:animEffect transition="in" filter="fade">
                                      <p:cBhvr>
                                        <p:cTn id="22" dur="500"/>
                                        <p:tgtEl>
                                          <p:spTgt spid="58371">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8371">
                                            <p:txEl>
                                              <p:pRg st="5" end="5"/>
                                            </p:txEl>
                                          </p:spTgt>
                                        </p:tgtEl>
                                        <p:attrNameLst>
                                          <p:attrName>style.visibility</p:attrName>
                                        </p:attrNameLst>
                                      </p:cBhvr>
                                      <p:to>
                                        <p:strVal val="visible"/>
                                      </p:to>
                                    </p:set>
                                    <p:animEffect transition="in" filter="fade">
                                      <p:cBhvr>
                                        <p:cTn id="25" dur="500"/>
                                        <p:tgtEl>
                                          <p:spTgt spid="58371">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3787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875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8994" name="Rectangle 2"/>
          <p:cNvSpPr>
            <a:spLocks noGrp="1" noChangeArrowheads="1"/>
          </p:cNvSpPr>
          <p:nvPr>
            <p:ph type="title"/>
          </p:nvPr>
        </p:nvSpPr>
        <p:spPr>
          <a:xfrm>
            <a:off x="350839" y="658370"/>
            <a:ext cx="8653824" cy="560153"/>
          </a:xfrm>
        </p:spPr>
        <p:txBody>
          <a:bodyPr/>
          <a:lstStyle/>
          <a:p>
            <a:r>
              <a:rPr lang="en-US" altLang="zh-CN" sz="3600" dirty="0">
                <a:ea typeface="宋体" pitchFamily="2" charset="-122"/>
              </a:rPr>
              <a:t>Workloads with mixed I/O requirements</a:t>
            </a:r>
            <a:r>
              <a:rPr lang="en-US" altLang="zh-CN" sz="3800" dirty="0">
                <a:ea typeface="宋体" pitchFamily="2" charset="-122"/>
              </a:rPr>
              <a:t> </a:t>
            </a:r>
            <a:r>
              <a:rPr lang="en-US" altLang="zh-CN" sz="3600" dirty="0">
                <a:ea typeface="宋体" pitchFamily="2" charset="-122"/>
              </a:rPr>
              <a:t/>
            </a:r>
            <a:br>
              <a:rPr lang="en-US" altLang="zh-CN" sz="3600" dirty="0">
                <a:ea typeface="宋体" pitchFamily="2" charset="-122"/>
              </a:rPr>
            </a:br>
            <a:r>
              <a:rPr lang="en-US" sz="2800" i="1" dirty="0"/>
              <a:t>Guaranteed SLA for all workloads running on the host</a:t>
            </a:r>
            <a:endParaRPr lang="en-US" sz="3200" i="1" dirty="0"/>
          </a:p>
        </p:txBody>
      </p:sp>
      <p:pic>
        <p:nvPicPr>
          <p:cNvPr id="2388995" name="Picture 3" descr="Fig1_NPIV_in_virt_env_rev"/>
          <p:cNvPicPr>
            <a:picLocks noGrp="1" noChangeAspect="1" noChangeArrowheads="1"/>
          </p:cNvPicPr>
          <p:nvPr>
            <p:ph type="body" idx="1"/>
          </p:nvPr>
        </p:nvPicPr>
        <p:blipFill>
          <a:blip r:embed="rId3"/>
          <a:srcRect/>
          <a:stretch>
            <a:fillRect/>
          </a:stretch>
        </p:blipFill>
        <p:spPr>
          <a:xfrm>
            <a:off x="234950" y="1753961"/>
            <a:ext cx="4667250" cy="4460875"/>
          </a:xfrm>
          <a:noFill/>
          <a:ln/>
        </p:spPr>
      </p:pic>
      <p:sp>
        <p:nvSpPr>
          <p:cNvPr id="271" name="Text Box 217"/>
          <p:cNvSpPr txBox="1">
            <a:spLocks noChangeArrowheads="1"/>
          </p:cNvSpPr>
          <p:nvPr/>
        </p:nvSpPr>
        <p:spPr bwMode="auto">
          <a:xfrm>
            <a:off x="5119688" y="1630136"/>
            <a:ext cx="4024312" cy="4724400"/>
          </a:xfrm>
          <a:prstGeom prst="rect">
            <a:avLst/>
          </a:prstGeom>
          <a:noFill/>
          <a:ln w="12700" algn="ctr">
            <a:noFill/>
            <a:miter lim="800000"/>
            <a:headEnd/>
            <a:tailEnd/>
          </a:ln>
        </p:spPr>
        <p:txBody>
          <a:bodyPr>
            <a:spAutoFit/>
          </a:bodyPr>
          <a:lstStyle/>
          <a:p>
            <a:pPr marL="174625" indent="-174625" algn="l" defTabSz="914400" eaLnBrk="0" hangingPunct="0">
              <a:spcBef>
                <a:spcPct val="50000"/>
              </a:spcBef>
            </a:pPr>
            <a:r>
              <a:rPr lang="en-US" sz="2000" b="1" dirty="0"/>
              <a:t>End to End Quality of Service from VM to LUN</a:t>
            </a:r>
          </a:p>
          <a:p>
            <a:pPr marL="174625" indent="-174625" algn="l" defTabSz="914400" eaLnBrk="0" hangingPunct="0">
              <a:spcBef>
                <a:spcPct val="50000"/>
              </a:spcBef>
              <a:buFontTx/>
              <a:buChar char="•"/>
            </a:pPr>
            <a:r>
              <a:rPr lang="en-US" sz="2000" dirty="0"/>
              <a:t>Discrete hardware I/O paths within the HBA allows VM I/O traffic prioritization within host server</a:t>
            </a:r>
          </a:p>
          <a:p>
            <a:pPr marL="174625" indent="-174625" algn="l" defTabSz="914400" eaLnBrk="0" hangingPunct="0">
              <a:spcBef>
                <a:spcPct val="50000"/>
              </a:spcBef>
              <a:buFontTx/>
              <a:buChar char="•"/>
            </a:pPr>
            <a:r>
              <a:rPr lang="en-US" sz="2000" dirty="0"/>
              <a:t>Each discrete path has an associated Quality of Service (guaranteed bandwidth)</a:t>
            </a:r>
          </a:p>
          <a:p>
            <a:pPr marL="174625" indent="-174625" algn="l" defTabSz="914400" eaLnBrk="0" hangingPunct="0">
              <a:spcBef>
                <a:spcPct val="50000"/>
              </a:spcBef>
              <a:buFontTx/>
              <a:buChar char="•"/>
            </a:pPr>
            <a:r>
              <a:rPr lang="en-US" sz="2000" dirty="0"/>
              <a:t>Enables mixed VM workloads with varying I/O requirements to share a single host without impacting service level</a:t>
            </a:r>
          </a:p>
          <a:p>
            <a:pPr marL="174625" indent="-174625" algn="l" defTabSz="914400" eaLnBrk="0" hangingPunct="0"/>
            <a:endParaRPr lang="en-US" sz="1400" dirty="0"/>
          </a:p>
        </p:txBody>
      </p:sp>
      <p:sp>
        <p:nvSpPr>
          <p:cNvPr id="2" name="Text Box 217"/>
          <p:cNvSpPr txBox="1">
            <a:spLocks noChangeArrowheads="1"/>
          </p:cNvSpPr>
          <p:nvPr/>
        </p:nvSpPr>
        <p:spPr bwMode="auto">
          <a:xfrm>
            <a:off x="377825" y="2196874"/>
            <a:ext cx="1196975" cy="517525"/>
          </a:xfrm>
          <a:prstGeom prst="rect">
            <a:avLst/>
          </a:prstGeom>
          <a:noFill/>
          <a:ln w="12700" algn="ctr">
            <a:noFill/>
            <a:miter lim="800000"/>
            <a:headEnd/>
            <a:tailEnd/>
          </a:ln>
        </p:spPr>
        <p:txBody>
          <a:bodyPr>
            <a:spAutoFit/>
          </a:bodyPr>
          <a:lstStyle/>
          <a:p>
            <a:pPr marL="174625" indent="-174625" algn="l" defTabSz="914400" eaLnBrk="0" hangingPunct="0">
              <a:spcBef>
                <a:spcPct val="50000"/>
              </a:spcBef>
            </a:pPr>
            <a:r>
              <a:rPr lang="en-US" sz="1400">
                <a:solidFill>
                  <a:schemeClr val="bg1"/>
                </a:solidFill>
              </a:rPr>
              <a:t>SQL Server</a:t>
            </a:r>
          </a:p>
          <a:p>
            <a:pPr marL="174625" indent="-174625" algn="l" defTabSz="914400" eaLnBrk="0" hangingPunct="0"/>
            <a:endParaRPr lang="en-US" sz="1400"/>
          </a:p>
        </p:txBody>
      </p:sp>
      <p:sp>
        <p:nvSpPr>
          <p:cNvPr id="3" name="Text Box 217"/>
          <p:cNvSpPr txBox="1">
            <a:spLocks noChangeArrowheads="1"/>
          </p:cNvSpPr>
          <p:nvPr/>
        </p:nvSpPr>
        <p:spPr bwMode="auto">
          <a:xfrm>
            <a:off x="1990725" y="2182586"/>
            <a:ext cx="1196975" cy="517525"/>
          </a:xfrm>
          <a:prstGeom prst="rect">
            <a:avLst/>
          </a:prstGeom>
          <a:noFill/>
          <a:ln w="12700" algn="ctr">
            <a:noFill/>
            <a:miter lim="800000"/>
            <a:headEnd/>
            <a:tailEnd/>
          </a:ln>
        </p:spPr>
        <p:txBody>
          <a:bodyPr>
            <a:spAutoFit/>
          </a:bodyPr>
          <a:lstStyle/>
          <a:p>
            <a:pPr marL="174625" indent="-174625" algn="l" defTabSz="914400" eaLnBrk="0" hangingPunct="0">
              <a:spcBef>
                <a:spcPct val="50000"/>
              </a:spcBef>
            </a:pPr>
            <a:r>
              <a:rPr lang="en-US" sz="1400">
                <a:solidFill>
                  <a:schemeClr val="bg1"/>
                </a:solidFill>
              </a:rPr>
              <a:t>Exchange</a:t>
            </a:r>
          </a:p>
          <a:p>
            <a:pPr marL="174625" indent="-174625" algn="l" defTabSz="914400" eaLnBrk="0" hangingPunct="0"/>
            <a:endParaRPr lang="en-US" sz="1400"/>
          </a:p>
        </p:txBody>
      </p:sp>
      <p:sp>
        <p:nvSpPr>
          <p:cNvPr id="4" name="Text Box 217"/>
          <p:cNvSpPr txBox="1">
            <a:spLocks noChangeArrowheads="1"/>
          </p:cNvSpPr>
          <p:nvPr/>
        </p:nvSpPr>
        <p:spPr bwMode="auto">
          <a:xfrm>
            <a:off x="3533775" y="2180999"/>
            <a:ext cx="901700" cy="517525"/>
          </a:xfrm>
          <a:prstGeom prst="rect">
            <a:avLst/>
          </a:prstGeom>
          <a:noFill/>
          <a:ln w="12700" algn="ctr">
            <a:noFill/>
            <a:miter lim="800000"/>
            <a:headEnd/>
            <a:tailEnd/>
          </a:ln>
        </p:spPr>
        <p:txBody>
          <a:bodyPr>
            <a:spAutoFit/>
          </a:bodyPr>
          <a:lstStyle/>
          <a:p>
            <a:pPr marL="174625" indent="-174625" algn="l" defTabSz="914400" eaLnBrk="0" hangingPunct="0">
              <a:spcBef>
                <a:spcPct val="50000"/>
              </a:spcBef>
            </a:pPr>
            <a:r>
              <a:rPr lang="en-US" sz="1400">
                <a:solidFill>
                  <a:schemeClr val="bg1"/>
                </a:solidFill>
              </a:rPr>
              <a:t>Apache</a:t>
            </a:r>
          </a:p>
          <a:p>
            <a:pPr marL="174625" indent="-174625" algn="l" defTabSz="914400" eaLnBrk="0" hangingPunct="0"/>
            <a:endParaRPr lang="en-US" sz="1400"/>
          </a:p>
        </p:txBody>
      </p:sp>
      <p:sp>
        <p:nvSpPr>
          <p:cNvPr id="5" name="Text Box 217"/>
          <p:cNvSpPr txBox="1">
            <a:spLocks noChangeArrowheads="1"/>
          </p:cNvSpPr>
          <p:nvPr/>
        </p:nvSpPr>
        <p:spPr bwMode="auto">
          <a:xfrm>
            <a:off x="2132013" y="3473224"/>
            <a:ext cx="860425" cy="635000"/>
          </a:xfrm>
          <a:prstGeom prst="rect">
            <a:avLst/>
          </a:prstGeom>
          <a:noFill/>
          <a:ln w="12700" algn="ctr">
            <a:noFill/>
            <a:miter lim="800000"/>
            <a:headEnd/>
            <a:tailEnd/>
          </a:ln>
        </p:spPr>
        <p:txBody>
          <a:bodyPr>
            <a:spAutoFit/>
          </a:bodyPr>
          <a:lstStyle/>
          <a:p>
            <a:pPr defTabSz="914400" eaLnBrk="0" hangingPunct="0">
              <a:lnSpc>
                <a:spcPct val="80000"/>
              </a:lnSpc>
            </a:pPr>
            <a:r>
              <a:rPr lang="en-US" sz="1400" b="1" i="1"/>
              <a:t>QoS</a:t>
            </a:r>
            <a:br>
              <a:rPr lang="en-US" sz="1400" b="1" i="1"/>
            </a:br>
            <a:r>
              <a:rPr lang="en-US" sz="800" b="1" i="1"/>
              <a:t>Engine </a:t>
            </a:r>
          </a:p>
          <a:p>
            <a:pPr defTabSz="914400" eaLnBrk="0" hangingPunct="0"/>
            <a:endParaRPr lang="en-US" sz="800" i="1"/>
          </a:p>
          <a:p>
            <a:pPr algn="l" defTabSz="914400" eaLnBrk="0" hangingPunct="0"/>
            <a:endParaRPr lang="en-US" sz="1000" i="1"/>
          </a:p>
        </p:txBody>
      </p:sp>
      <p:sp>
        <p:nvSpPr>
          <p:cNvPr id="6" name="Text Box 217"/>
          <p:cNvSpPr txBox="1">
            <a:spLocks noChangeArrowheads="1"/>
          </p:cNvSpPr>
          <p:nvPr/>
        </p:nvSpPr>
        <p:spPr bwMode="auto">
          <a:xfrm>
            <a:off x="3109913" y="4165374"/>
            <a:ext cx="860425" cy="635000"/>
          </a:xfrm>
          <a:prstGeom prst="rect">
            <a:avLst/>
          </a:prstGeom>
          <a:noFill/>
          <a:ln w="12700" algn="ctr">
            <a:noFill/>
            <a:miter lim="800000"/>
            <a:headEnd/>
            <a:tailEnd/>
          </a:ln>
        </p:spPr>
        <p:txBody>
          <a:bodyPr>
            <a:spAutoFit/>
          </a:bodyPr>
          <a:lstStyle/>
          <a:p>
            <a:pPr defTabSz="914400" eaLnBrk="0" hangingPunct="0">
              <a:lnSpc>
                <a:spcPct val="80000"/>
              </a:lnSpc>
            </a:pPr>
            <a:r>
              <a:rPr lang="en-US" sz="1400" b="1" i="1"/>
              <a:t>QoS</a:t>
            </a:r>
            <a:br>
              <a:rPr lang="en-US" sz="1400" b="1" i="1"/>
            </a:br>
            <a:r>
              <a:rPr lang="en-US" sz="800" b="1" i="1"/>
              <a:t>Engine </a:t>
            </a:r>
          </a:p>
          <a:p>
            <a:pPr defTabSz="914400" eaLnBrk="0" hangingPunct="0"/>
            <a:endParaRPr lang="en-US" sz="800" i="1"/>
          </a:p>
          <a:p>
            <a:pPr algn="l" defTabSz="914400" eaLnBrk="0" hangingPunct="0"/>
            <a:endParaRPr lang="en-US" sz="1000" i="1"/>
          </a:p>
        </p:txBody>
      </p:sp>
      <p:sp>
        <p:nvSpPr>
          <p:cNvPr id="7" name="Text Box 217"/>
          <p:cNvSpPr txBox="1">
            <a:spLocks noChangeArrowheads="1"/>
          </p:cNvSpPr>
          <p:nvPr/>
        </p:nvSpPr>
        <p:spPr bwMode="auto">
          <a:xfrm>
            <a:off x="3881438" y="4651149"/>
            <a:ext cx="860425" cy="635000"/>
          </a:xfrm>
          <a:prstGeom prst="rect">
            <a:avLst/>
          </a:prstGeom>
          <a:noFill/>
          <a:ln w="12700" algn="ctr">
            <a:noFill/>
            <a:miter lim="800000"/>
            <a:headEnd/>
            <a:tailEnd/>
          </a:ln>
        </p:spPr>
        <p:txBody>
          <a:bodyPr>
            <a:spAutoFit/>
          </a:bodyPr>
          <a:lstStyle/>
          <a:p>
            <a:pPr defTabSz="914400" eaLnBrk="0" hangingPunct="0">
              <a:lnSpc>
                <a:spcPct val="80000"/>
              </a:lnSpc>
            </a:pPr>
            <a:r>
              <a:rPr lang="en-US" sz="1400" b="1" i="1"/>
              <a:t>QoS</a:t>
            </a:r>
            <a:br>
              <a:rPr lang="en-US" sz="1400" b="1" i="1"/>
            </a:br>
            <a:r>
              <a:rPr lang="en-US" sz="800" b="1" i="1"/>
              <a:t>Engine </a:t>
            </a:r>
          </a:p>
          <a:p>
            <a:pPr defTabSz="914400" eaLnBrk="0" hangingPunct="0"/>
            <a:endParaRPr lang="en-US" sz="800" i="1"/>
          </a:p>
          <a:p>
            <a:pPr algn="l" defTabSz="914400" eaLnBrk="0" hangingPunct="0"/>
            <a:endParaRPr lang="en-US" sz="1000" i="1"/>
          </a:p>
        </p:txBody>
      </p:sp>
      <p:sp>
        <p:nvSpPr>
          <p:cNvPr id="8" name="Text Box 217"/>
          <p:cNvSpPr txBox="1">
            <a:spLocks noChangeArrowheads="1"/>
          </p:cNvSpPr>
          <p:nvPr/>
        </p:nvSpPr>
        <p:spPr bwMode="auto">
          <a:xfrm>
            <a:off x="966788" y="2800124"/>
            <a:ext cx="860425" cy="512762"/>
          </a:xfrm>
          <a:prstGeom prst="rect">
            <a:avLst/>
          </a:prstGeom>
          <a:noFill/>
          <a:ln w="12700" algn="ctr">
            <a:noFill/>
            <a:miter lim="800000"/>
            <a:headEnd/>
            <a:tailEnd/>
          </a:ln>
        </p:spPr>
        <p:txBody>
          <a:bodyPr>
            <a:spAutoFit/>
          </a:bodyPr>
          <a:lstStyle/>
          <a:p>
            <a:pPr defTabSz="914400" eaLnBrk="0" hangingPunct="0">
              <a:lnSpc>
                <a:spcPct val="80000"/>
              </a:lnSpc>
            </a:pPr>
            <a:r>
              <a:rPr lang="en-US" sz="1400" b="1" i="1">
                <a:solidFill>
                  <a:schemeClr val="accent1"/>
                </a:solidFill>
              </a:rPr>
              <a:t>QoS</a:t>
            </a:r>
            <a:r>
              <a:rPr lang="en-US" sz="1200" b="1" i="1">
                <a:solidFill>
                  <a:schemeClr val="accent1"/>
                </a:solidFill>
              </a:rPr>
              <a:t/>
            </a:r>
            <a:br>
              <a:rPr lang="en-US" sz="1200" b="1" i="1">
                <a:solidFill>
                  <a:schemeClr val="accent1"/>
                </a:solidFill>
              </a:rPr>
            </a:br>
            <a:r>
              <a:rPr lang="en-US" sz="800" b="1" i="1">
                <a:solidFill>
                  <a:schemeClr val="accent1"/>
                </a:solidFill>
              </a:rPr>
              <a:t>Policy</a:t>
            </a:r>
            <a:r>
              <a:rPr lang="en-US" sz="800" b="1" i="1"/>
              <a:t> </a:t>
            </a:r>
          </a:p>
          <a:p>
            <a:pPr algn="l" defTabSz="914400" eaLnBrk="0" hangingPunct="0"/>
            <a:endParaRPr lang="en-US" sz="1000" b="1" i="1"/>
          </a:p>
        </p:txBody>
      </p:sp>
      <p:sp>
        <p:nvSpPr>
          <p:cNvPr id="9" name="Text Box 217"/>
          <p:cNvSpPr txBox="1">
            <a:spLocks noChangeArrowheads="1"/>
          </p:cNvSpPr>
          <p:nvPr/>
        </p:nvSpPr>
        <p:spPr bwMode="auto">
          <a:xfrm>
            <a:off x="2452688" y="2825524"/>
            <a:ext cx="860425" cy="512762"/>
          </a:xfrm>
          <a:prstGeom prst="rect">
            <a:avLst/>
          </a:prstGeom>
          <a:noFill/>
          <a:ln w="12700" algn="ctr">
            <a:noFill/>
            <a:miter lim="800000"/>
            <a:headEnd/>
            <a:tailEnd/>
          </a:ln>
        </p:spPr>
        <p:txBody>
          <a:bodyPr>
            <a:spAutoFit/>
          </a:bodyPr>
          <a:lstStyle/>
          <a:p>
            <a:pPr defTabSz="914400" eaLnBrk="0" hangingPunct="0">
              <a:lnSpc>
                <a:spcPct val="80000"/>
              </a:lnSpc>
            </a:pPr>
            <a:r>
              <a:rPr lang="en-US" sz="1400" b="1" i="1">
                <a:solidFill>
                  <a:srgbClr val="459945"/>
                </a:solidFill>
              </a:rPr>
              <a:t>QoS</a:t>
            </a:r>
            <a:br>
              <a:rPr lang="en-US" sz="1400" b="1" i="1">
                <a:solidFill>
                  <a:srgbClr val="459945"/>
                </a:solidFill>
              </a:rPr>
            </a:br>
            <a:r>
              <a:rPr lang="en-US" sz="800" b="1" i="1">
                <a:solidFill>
                  <a:srgbClr val="459945"/>
                </a:solidFill>
              </a:rPr>
              <a:t>Policy </a:t>
            </a:r>
            <a:endParaRPr lang="en-US" sz="800" i="1">
              <a:solidFill>
                <a:srgbClr val="459945"/>
              </a:solidFill>
            </a:endParaRPr>
          </a:p>
          <a:p>
            <a:pPr algn="l" defTabSz="914400" eaLnBrk="0" hangingPunct="0"/>
            <a:endParaRPr lang="en-US" sz="1000" i="1">
              <a:solidFill>
                <a:srgbClr val="459945"/>
              </a:solidFill>
            </a:endParaRPr>
          </a:p>
        </p:txBody>
      </p:sp>
      <p:sp>
        <p:nvSpPr>
          <p:cNvPr id="10" name="Text Box 217"/>
          <p:cNvSpPr txBox="1">
            <a:spLocks noChangeArrowheads="1"/>
          </p:cNvSpPr>
          <p:nvPr/>
        </p:nvSpPr>
        <p:spPr bwMode="auto">
          <a:xfrm>
            <a:off x="3954463" y="2803299"/>
            <a:ext cx="860425" cy="512762"/>
          </a:xfrm>
          <a:prstGeom prst="rect">
            <a:avLst/>
          </a:prstGeom>
          <a:noFill/>
          <a:ln w="12700" algn="ctr">
            <a:noFill/>
            <a:miter lim="800000"/>
            <a:headEnd/>
            <a:tailEnd/>
          </a:ln>
        </p:spPr>
        <p:txBody>
          <a:bodyPr>
            <a:spAutoFit/>
          </a:bodyPr>
          <a:lstStyle/>
          <a:p>
            <a:pPr defTabSz="914400" eaLnBrk="0" hangingPunct="0">
              <a:lnSpc>
                <a:spcPct val="80000"/>
              </a:lnSpc>
            </a:pPr>
            <a:r>
              <a:rPr lang="en-US" sz="1400" b="1" i="1">
                <a:solidFill>
                  <a:schemeClr val="hlink"/>
                </a:solidFill>
              </a:rPr>
              <a:t>QoS</a:t>
            </a:r>
            <a:br>
              <a:rPr lang="en-US" sz="1400" b="1" i="1">
                <a:solidFill>
                  <a:schemeClr val="hlink"/>
                </a:solidFill>
              </a:rPr>
            </a:br>
            <a:r>
              <a:rPr lang="en-US" sz="800" b="1" i="1">
                <a:solidFill>
                  <a:schemeClr val="hlink"/>
                </a:solidFill>
              </a:rPr>
              <a:t>Policy </a:t>
            </a:r>
          </a:p>
          <a:p>
            <a:pPr algn="l" defTabSz="914400" eaLnBrk="0" hangingPunct="0"/>
            <a:endParaRPr lang="en-US" sz="1000" b="1" i="1">
              <a:solidFill>
                <a:schemeClr val="hlink"/>
              </a:solidFill>
            </a:endParaRPr>
          </a:p>
        </p:txBody>
      </p:sp>
      <p:pic>
        <p:nvPicPr>
          <p:cNvPr id="198" name="Picture 7"/>
          <p:cNvPicPr>
            <a:picLocks noChangeAspect="1" noChangeArrowheads="1"/>
          </p:cNvPicPr>
          <p:nvPr/>
        </p:nvPicPr>
        <p:blipFill>
          <a:blip r:embed="rId4"/>
          <a:srcRect/>
          <a:stretch>
            <a:fillRect/>
          </a:stretch>
        </p:blipFill>
        <p:spPr bwMode="auto">
          <a:xfrm>
            <a:off x="2092325" y="3585936"/>
            <a:ext cx="228600" cy="152400"/>
          </a:xfrm>
          <a:prstGeom prst="rect">
            <a:avLst/>
          </a:prstGeom>
          <a:noFill/>
          <a:ln w="12700" algn="ctr">
            <a:noFill/>
            <a:miter lim="800000"/>
            <a:headEnd/>
            <a:tailEnd/>
          </a:ln>
        </p:spPr>
      </p:pic>
      <p:grpSp>
        <p:nvGrpSpPr>
          <p:cNvPr id="11" name="Group 15"/>
          <p:cNvGrpSpPr>
            <a:grpSpLocks/>
          </p:cNvGrpSpPr>
          <p:nvPr/>
        </p:nvGrpSpPr>
        <p:grpSpPr bwMode="auto">
          <a:xfrm>
            <a:off x="1905000" y="2968399"/>
            <a:ext cx="6127750" cy="1824037"/>
            <a:chOff x="1708" y="1412"/>
            <a:chExt cx="3860" cy="911"/>
          </a:xfrm>
        </p:grpSpPr>
        <p:sp>
          <p:nvSpPr>
            <p:cNvPr id="2389008" name="Oval 16"/>
            <p:cNvSpPr>
              <a:spLocks noChangeArrowheads="1"/>
            </p:cNvSpPr>
            <p:nvPr/>
          </p:nvSpPr>
          <p:spPr bwMode="auto">
            <a:xfrm rot="1160046">
              <a:off x="1708" y="1769"/>
              <a:ext cx="2110" cy="554"/>
            </a:xfrm>
            <a:prstGeom prst="ellipse">
              <a:avLst/>
            </a:prstGeom>
            <a:solidFill>
              <a:srgbClr val="3399FF">
                <a:alpha val="14999"/>
              </a:srgbClr>
            </a:solidFill>
            <a:ln w="12700" algn="ctr">
              <a:solidFill>
                <a:schemeClr val="tx2"/>
              </a:solidFill>
              <a:round/>
              <a:headEnd/>
              <a:tailEnd/>
            </a:ln>
            <a:effectLst/>
          </p:spPr>
          <p:txBody>
            <a:bodyPr wrap="none" anchor="ctr"/>
            <a:lstStyle/>
            <a:p>
              <a:r>
                <a:rPr lang="en-US" sz="2000" b="1">
                  <a:solidFill>
                    <a:schemeClr val="accent1"/>
                  </a:solidFill>
                  <a:effectLst>
                    <a:outerShdw blurRad="38100" dist="38100" dir="2700000" algn="tl">
                      <a:srgbClr val="000000"/>
                    </a:outerShdw>
                  </a:effectLst>
                </a:rPr>
                <a:t>Unified Management</a:t>
              </a:r>
            </a:p>
          </p:txBody>
        </p:sp>
        <p:sp>
          <p:nvSpPr>
            <p:cNvPr id="2389009" name="Text Box 17"/>
            <p:cNvSpPr txBox="1">
              <a:spLocks noChangeArrowheads="1"/>
            </p:cNvSpPr>
            <p:nvPr/>
          </p:nvSpPr>
          <p:spPr bwMode="auto">
            <a:xfrm>
              <a:off x="4368" y="1412"/>
              <a:ext cx="1200" cy="168"/>
            </a:xfrm>
            <a:prstGeom prst="rect">
              <a:avLst/>
            </a:prstGeom>
            <a:noFill/>
            <a:ln w="12700" algn="ctr">
              <a:noFill/>
              <a:miter lim="800000"/>
              <a:headEnd/>
              <a:tailEnd/>
            </a:ln>
            <a:effectLst/>
          </p:spPr>
          <p:txBody>
            <a:bodyPr>
              <a:spAutoFit/>
            </a:bodyPr>
            <a:lstStyle/>
            <a:p>
              <a:pPr algn="l">
                <a:spcBef>
                  <a:spcPct val="50000"/>
                </a:spcBef>
              </a:pPr>
              <a:endParaRPr lang="en-AU" sz="1600" b="1"/>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par>
                          <p:cTn id="29" fill="hold">
                            <p:stCondLst>
                              <p:cond delay="500"/>
                            </p:stCondLst>
                            <p:childTnLst>
                              <p:par>
                                <p:cTn id="30" presetID="53" presetClass="entr" presetSubtype="0" fill="hold" grpId="0" nodeType="afterEffect">
                                  <p:stCondLst>
                                    <p:cond delay="50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par>
                          <p:cTn id="35" fill="hold">
                            <p:stCondLst>
                              <p:cond delay="1500"/>
                            </p:stCondLst>
                            <p:childTnLst>
                              <p:par>
                                <p:cTn id="36" presetID="53" presetClass="entr" presetSubtype="0" fill="hold" grpId="0" nodeType="after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1157285" y="1362491"/>
            <a:ext cx="7851435" cy="5209324"/>
            <a:chOff x="1184088" y="848988"/>
            <a:chExt cx="7851435" cy="5209324"/>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735178" y="903376"/>
              <a:ext cx="5300345" cy="51549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2"/>
            <p:cNvGrpSpPr>
              <a:grpSpLocks/>
            </p:cNvGrpSpPr>
            <p:nvPr/>
          </p:nvGrpSpPr>
          <p:grpSpPr bwMode="auto">
            <a:xfrm>
              <a:off x="1184088" y="848988"/>
              <a:ext cx="7076291" cy="4483100"/>
              <a:chOff x="1184088" y="850898"/>
              <a:chExt cx="7076291" cy="4483101"/>
            </a:xfrm>
          </p:grpSpPr>
          <p:sp>
            <p:nvSpPr>
              <p:cNvPr id="70670" name="AutoShape 241"/>
              <p:cNvSpPr>
                <a:spLocks noChangeArrowheads="1"/>
              </p:cNvSpPr>
              <p:nvPr/>
            </p:nvSpPr>
            <p:spPr bwMode="auto">
              <a:xfrm>
                <a:off x="5529879" y="850898"/>
                <a:ext cx="2730500" cy="355601"/>
              </a:xfrm>
              <a:prstGeom prst="wedgeRectCallout">
                <a:avLst>
                  <a:gd name="adj1" fmla="val -39936"/>
                  <a:gd name="adj2" fmla="val 130424"/>
                </a:avLst>
              </a:prstGeom>
              <a:ln>
                <a:solidFill>
                  <a:schemeClr val="bg2"/>
                </a:solidFill>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tIns="27432" bIns="27432" anchor="ctr"/>
              <a:lstStyle/>
              <a:p>
                <a:pPr marL="115888" indent="-115888" algn="ctr"/>
                <a:r>
                  <a:rPr lang="en-US" sz="1100" dirty="0">
                    <a:latin typeface="+mj-lt"/>
                  </a:rPr>
                  <a:t>VM inventory and detailed information</a:t>
                </a:r>
              </a:p>
            </p:txBody>
          </p:sp>
          <p:sp>
            <p:nvSpPr>
              <p:cNvPr id="70668" name="AutoShape 241"/>
              <p:cNvSpPr>
                <a:spLocks noChangeArrowheads="1"/>
              </p:cNvSpPr>
              <p:nvPr/>
            </p:nvSpPr>
            <p:spPr bwMode="auto">
              <a:xfrm>
                <a:off x="1184088" y="4979988"/>
                <a:ext cx="2641600" cy="354011"/>
              </a:xfrm>
              <a:prstGeom prst="wedgeRectCallout">
                <a:avLst>
                  <a:gd name="adj1" fmla="val 55476"/>
                  <a:gd name="adj2" fmla="val -202864"/>
                </a:avLst>
              </a:prstGeom>
              <a:ln>
                <a:solidFill>
                  <a:schemeClr val="bg2"/>
                </a:solidFill>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tIns="27432" bIns="27432" anchor="ctr"/>
              <a:lstStyle/>
              <a:p>
                <a:pPr marL="115888" indent="-115888" algn="ctr"/>
                <a:r>
                  <a:rPr lang="en-US" sz="1100" dirty="0">
                    <a:latin typeface="+mj-lt"/>
                  </a:rPr>
                  <a:t>View VM LUN path information</a:t>
                </a:r>
              </a:p>
            </p:txBody>
          </p:sp>
        </p:grpSp>
      </p:grpSp>
      <p:grpSp>
        <p:nvGrpSpPr>
          <p:cNvPr id="4" name="Group 26"/>
          <p:cNvGrpSpPr/>
          <p:nvPr/>
        </p:nvGrpSpPr>
        <p:grpSpPr>
          <a:xfrm>
            <a:off x="4052349" y="1546347"/>
            <a:ext cx="4465637" cy="4515319"/>
            <a:chOff x="690563" y="887506"/>
            <a:chExt cx="4465637" cy="4515318"/>
          </a:xfrm>
        </p:grpSpPr>
        <p:pic>
          <p:nvPicPr>
            <p:cNvPr id="22" name="Picture 5"/>
            <p:cNvPicPr>
              <a:picLocks noChangeAspect="1" noChangeArrowheads="1"/>
            </p:cNvPicPr>
            <p:nvPr/>
          </p:nvPicPr>
          <p:blipFill>
            <a:blip r:embed="rId4" cstate="print"/>
            <a:srcRect/>
            <a:stretch>
              <a:fillRect/>
            </a:stretch>
          </p:blipFill>
          <p:spPr bwMode="auto">
            <a:xfrm>
              <a:off x="690563" y="887506"/>
              <a:ext cx="4465637" cy="451531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5" name="AutoShape 241"/>
            <p:cNvSpPr>
              <a:spLocks noChangeArrowheads="1"/>
            </p:cNvSpPr>
            <p:nvPr/>
          </p:nvSpPr>
          <p:spPr bwMode="auto">
            <a:xfrm>
              <a:off x="1997892" y="2262528"/>
              <a:ext cx="2158971" cy="361944"/>
            </a:xfrm>
            <a:prstGeom prst="wedgeRectCallout">
              <a:avLst>
                <a:gd name="adj1" fmla="val -51953"/>
                <a:gd name="adj2" fmla="val 110402"/>
              </a:avLst>
            </a:prstGeom>
            <a:ln>
              <a:solidFill>
                <a:schemeClr val="bg2"/>
              </a:solidFill>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tIns="27432" bIns="27432" anchor="ctr"/>
            <a:lstStyle/>
            <a:p>
              <a:pPr marL="115888" indent="-115888" algn="ctr"/>
              <a:r>
                <a:rPr lang="en-US" sz="1100" dirty="0">
                  <a:latin typeface="+mj-lt"/>
                </a:rPr>
                <a:t>Virtual machine discovery</a:t>
              </a:r>
            </a:p>
          </p:txBody>
        </p:sp>
      </p:grpSp>
      <p:sp>
        <p:nvSpPr>
          <p:cNvPr id="70657" name="Title 1"/>
          <p:cNvSpPr>
            <a:spLocks noGrp="1"/>
          </p:cNvSpPr>
          <p:nvPr>
            <p:ph type="title"/>
          </p:nvPr>
        </p:nvSpPr>
        <p:spPr>
          <a:xfrm>
            <a:off x="350867" y="539863"/>
            <a:ext cx="8089901" cy="560153"/>
          </a:xfrm>
        </p:spPr>
        <p:txBody>
          <a:bodyPr/>
          <a:lstStyle/>
          <a:p>
            <a:r>
              <a:rPr lang="en-US" dirty="0" smtClean="0"/>
              <a:t>Virtualization Management Integration</a:t>
            </a:r>
          </a:p>
        </p:txBody>
      </p:sp>
      <p:sp>
        <p:nvSpPr>
          <p:cNvPr id="27" name="Content Placeholder 26"/>
          <p:cNvSpPr>
            <a:spLocks noGrp="1"/>
          </p:cNvSpPr>
          <p:nvPr>
            <p:ph idx="1"/>
          </p:nvPr>
        </p:nvSpPr>
        <p:spPr>
          <a:xfrm>
            <a:off x="350859" y="1672812"/>
            <a:ext cx="3310421" cy="3211135"/>
          </a:xfrm>
        </p:spPr>
        <p:txBody>
          <a:bodyPr/>
          <a:lstStyle/>
          <a:p>
            <a:pPr>
              <a:buNone/>
            </a:pPr>
            <a:r>
              <a:rPr lang="en-US" sz="2000" b="1" dirty="0" smtClean="0">
                <a:solidFill>
                  <a:schemeClr val="bg2"/>
                </a:solidFill>
              </a:rPr>
              <a:t>Virtualization support</a:t>
            </a:r>
          </a:p>
          <a:p>
            <a:pPr>
              <a:spcBef>
                <a:spcPts val="600"/>
              </a:spcBef>
            </a:pPr>
            <a:r>
              <a:rPr lang="en-US" sz="2000" dirty="0" smtClean="0"/>
              <a:t>Discovery of VMware ESX virtual machines via APIs</a:t>
            </a:r>
          </a:p>
          <a:p>
            <a:pPr>
              <a:spcBef>
                <a:spcPts val="600"/>
              </a:spcBef>
            </a:pPr>
            <a:r>
              <a:rPr lang="en-US" sz="2000" dirty="0" smtClean="0"/>
              <a:t>Part of host discovery</a:t>
            </a:r>
          </a:p>
          <a:p>
            <a:pPr>
              <a:spcBef>
                <a:spcPts val="600"/>
              </a:spcBef>
            </a:pPr>
            <a:r>
              <a:rPr lang="en-US" sz="2000" dirty="0" smtClean="0"/>
              <a:t>View </a:t>
            </a:r>
            <a:r>
              <a:rPr lang="en-US" sz="2000" dirty="0" err="1" smtClean="0"/>
              <a:t>VMs</a:t>
            </a:r>
            <a:r>
              <a:rPr lang="en-US" sz="2000" dirty="0" smtClean="0"/>
              <a:t> Properties</a:t>
            </a:r>
          </a:p>
          <a:p>
            <a:pPr>
              <a:spcBef>
                <a:spcPts val="600"/>
              </a:spcBef>
            </a:pPr>
            <a:r>
              <a:rPr lang="en-US" sz="2000" dirty="0" smtClean="0"/>
              <a:t>Display VM properties, including end-to-end path from VM to LUN</a:t>
            </a:r>
          </a:p>
          <a:p>
            <a:endParaRPr lang="en-US" sz="2000" dirty="0"/>
          </a:p>
        </p:txBody>
      </p:sp>
      <p:sp>
        <p:nvSpPr>
          <p:cNvPr id="26" name="Text Placeholder 25"/>
          <p:cNvSpPr>
            <a:spLocks noGrp="1"/>
          </p:cNvSpPr>
          <p:nvPr>
            <p:ph type="body" idx="10"/>
          </p:nvPr>
        </p:nvSpPr>
        <p:spPr/>
        <p:txBody>
          <a:bodyPr/>
          <a:lstStyle/>
          <a:p>
            <a:r>
              <a:rPr lang="en-US" dirty="0" smtClean="0"/>
              <a:t>VMware Awareness</a:t>
            </a:r>
            <a:endParaRPr lang="en-US" dirty="0"/>
          </a:p>
        </p:txBody>
      </p:sp>
      <p:sp>
        <p:nvSpPr>
          <p:cNvPr id="20" name="Footer Placeholder 4"/>
          <p:cNvSpPr>
            <a:spLocks noGrp="1"/>
          </p:cNvSpPr>
          <p:nvPr>
            <p:ph type="ftr" sz="quarter" idx="3"/>
          </p:nvPr>
        </p:nvSpPr>
        <p:spPr/>
        <p:txBody>
          <a:bodyPr/>
          <a:lstStyle/>
          <a:p>
            <a:r>
              <a:rPr lang="en-US" smtClean="0"/>
              <a:t>© 2011 Brocade Communications Systems, Inc. - COMPANY PROPRIETARY INFORMATION</a:t>
            </a:r>
            <a:endParaRPr lang="en-US" dirty="0" smtClean="0"/>
          </a:p>
        </p:txBody>
      </p:sp>
      <p:sp>
        <p:nvSpPr>
          <p:cNvPr id="34" name="Slide Number Placeholder 33"/>
          <p:cNvSpPr>
            <a:spLocks noGrp="1"/>
          </p:cNvSpPr>
          <p:nvPr>
            <p:ph type="sldNum" sz="quarter" idx="4"/>
          </p:nvPr>
        </p:nvSpPr>
        <p:spPr/>
        <p:txBody>
          <a:bodyPr/>
          <a:lstStyle/>
          <a:p>
            <a:fld id="{7BCC8D0D-EAEC-449D-9161-023DFF90F2E2}" type="slidenum">
              <a:rPr lang="en-US" smtClean="0"/>
              <a:pPr/>
              <a:t>78</a:t>
            </a:fld>
            <a:endParaRPr lang="en-US" dirty="0"/>
          </a:p>
        </p:txBody>
      </p:sp>
      <p:sp>
        <p:nvSpPr>
          <p:cNvPr id="15" name="Date Placeholder 14"/>
          <p:cNvSpPr>
            <a:spLocks noGrp="1"/>
          </p:cNvSpPr>
          <p:nvPr>
            <p:ph type="dt" sz="half" idx="2"/>
          </p:nvPr>
        </p:nvSpPr>
        <p:spPr/>
        <p:txBody>
          <a:bodyPr/>
          <a:lstStyle/>
          <a:p>
            <a:fld id="{A6196561-B5DD-44FD-A9D6-CDCCF0C6DC27}" type="datetime3">
              <a:rPr lang="en-AU" smtClean="0"/>
              <a:pPr/>
              <a:t>22 September, 2011</a:t>
            </a:fld>
            <a:endParaRPr lang="en-US" dirty="0"/>
          </a:p>
        </p:txBody>
      </p:sp>
    </p:spTree>
    <p:extLst>
      <p:ext uri="{BB962C8B-B14F-4D97-AF65-F5344CB8AC3E}">
        <p14:creationId xmlns:p14="http://schemas.microsoft.com/office/powerpoint/2010/main" xmlns="" val="1538733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2066" name="Rectangle 2"/>
          <p:cNvSpPr>
            <a:spLocks noGrp="1" noChangeArrowheads="1"/>
          </p:cNvSpPr>
          <p:nvPr>
            <p:ph type="title" idx="4294967295"/>
          </p:nvPr>
        </p:nvSpPr>
        <p:spPr/>
        <p:txBody>
          <a:bodyPr/>
          <a:lstStyle/>
          <a:p>
            <a:r>
              <a:rPr lang="en-US"/>
              <a:t>Brocade Management </a:t>
            </a:r>
            <a:br>
              <a:rPr lang="en-US"/>
            </a:br>
            <a:r>
              <a:rPr lang="en-US" sz="2400">
                <a:solidFill>
                  <a:schemeClr val="accent1"/>
                </a:solidFill>
                <a:effectLst>
                  <a:outerShdw blurRad="38100" dist="38100" dir="2700000" algn="tl">
                    <a:srgbClr val="000000"/>
                  </a:outerShdw>
                </a:effectLst>
                <a:latin typeface="Microsoft Sans Serif" pitchFamily="34" charset="0"/>
                <a:ea typeface="Arial Unicode MS" pitchFamily="34" charset="-128"/>
                <a:cs typeface="Arial Unicode MS" pitchFamily="34" charset="-128"/>
              </a:rPr>
              <a:t>HCM &amp; DCFM </a:t>
            </a:r>
            <a:r>
              <a:rPr lang="en-US" sz="1800" i="1"/>
              <a:t>  </a:t>
            </a:r>
            <a:endParaRPr lang="en-US" i="1"/>
          </a:p>
        </p:txBody>
      </p:sp>
      <p:sp>
        <p:nvSpPr>
          <p:cNvPr id="2392067" name="Rectangle 3"/>
          <p:cNvSpPr>
            <a:spLocks noGrp="1" noChangeArrowheads="1"/>
          </p:cNvSpPr>
          <p:nvPr>
            <p:ph type="body" sz="half" idx="4294967295"/>
          </p:nvPr>
        </p:nvSpPr>
        <p:spPr>
          <a:xfrm>
            <a:off x="228600" y="1295400"/>
            <a:ext cx="4305300" cy="4800600"/>
          </a:xfrm>
        </p:spPr>
        <p:txBody>
          <a:bodyPr/>
          <a:lstStyle/>
          <a:p>
            <a:r>
              <a:rPr lang="en-US" sz="1800" dirty="0"/>
              <a:t>SAN resources discovery</a:t>
            </a:r>
          </a:p>
          <a:p>
            <a:r>
              <a:rPr lang="en-US" sz="1800" dirty="0"/>
              <a:t>Firmware/Driver Update</a:t>
            </a:r>
          </a:p>
          <a:p>
            <a:r>
              <a:rPr lang="en-US" sz="1800" dirty="0"/>
              <a:t>End to End QOS config</a:t>
            </a:r>
          </a:p>
          <a:p>
            <a:r>
              <a:rPr lang="en-US" sz="1800" dirty="0"/>
              <a:t>Multi-OS Support</a:t>
            </a:r>
          </a:p>
          <a:p>
            <a:r>
              <a:rPr lang="en-US" sz="1800" dirty="0"/>
              <a:t>Easy access to HBA parameters</a:t>
            </a:r>
          </a:p>
          <a:p>
            <a:r>
              <a:rPr lang="en-US" sz="1800" dirty="0"/>
              <a:t>Monitoring</a:t>
            </a:r>
          </a:p>
          <a:p>
            <a:r>
              <a:rPr lang="en-US" sz="1800" dirty="0"/>
              <a:t>Diagnostics</a:t>
            </a:r>
          </a:p>
          <a:p>
            <a:r>
              <a:rPr lang="en-US" sz="1800" dirty="0"/>
              <a:t>Scripting and automation</a:t>
            </a:r>
          </a:p>
          <a:p>
            <a:r>
              <a:rPr lang="en-US" sz="1800" dirty="0"/>
              <a:t>Logging and Audit trail</a:t>
            </a:r>
          </a:p>
          <a:p>
            <a:r>
              <a:rPr lang="en-US" sz="1800" dirty="0"/>
              <a:t>Virtualization Support (NPIV)</a:t>
            </a:r>
          </a:p>
          <a:p>
            <a:r>
              <a:rPr lang="en-US" sz="1800" dirty="0"/>
              <a:t>Beaconing (HBA and switch port)</a:t>
            </a:r>
          </a:p>
          <a:p>
            <a:r>
              <a:rPr lang="en-US" sz="1800" dirty="0"/>
              <a:t>Supportability built in (capture support info)</a:t>
            </a:r>
          </a:p>
        </p:txBody>
      </p:sp>
      <p:pic>
        <p:nvPicPr>
          <p:cNvPr id="2392068" name="Picture 4"/>
          <p:cNvPicPr>
            <a:picLocks noChangeAspect="1" noChangeArrowheads="1"/>
          </p:cNvPicPr>
          <p:nvPr/>
        </p:nvPicPr>
        <p:blipFill>
          <a:blip r:embed="rId3"/>
          <a:srcRect/>
          <a:stretch>
            <a:fillRect/>
          </a:stretch>
        </p:blipFill>
        <p:spPr bwMode="auto">
          <a:xfrm>
            <a:off x="4724400" y="1371600"/>
            <a:ext cx="4210050" cy="4267200"/>
          </a:xfrm>
          <a:prstGeom prst="rect">
            <a:avLst/>
          </a:prstGeom>
          <a:noFill/>
          <a:ln w="28575" algn="ctr">
            <a:solidFill>
              <a:schemeClr val="tx1"/>
            </a:solidFill>
            <a:miter lim="800000"/>
            <a:headEnd/>
            <a:tailEnd/>
          </a:ln>
          <a:effectLst/>
        </p:spPr>
      </p:pic>
      <p:grpSp>
        <p:nvGrpSpPr>
          <p:cNvPr id="2" name="Group 5"/>
          <p:cNvGrpSpPr>
            <a:grpSpLocks/>
          </p:cNvGrpSpPr>
          <p:nvPr/>
        </p:nvGrpSpPr>
        <p:grpSpPr bwMode="auto">
          <a:xfrm>
            <a:off x="7948613" y="73025"/>
            <a:ext cx="1131887" cy="1123950"/>
            <a:chOff x="1235" y="905"/>
            <a:chExt cx="1784" cy="1732"/>
          </a:xfrm>
        </p:grpSpPr>
        <p:sp>
          <p:nvSpPr>
            <p:cNvPr id="2392070" name="AutoShape 6"/>
            <p:cNvSpPr>
              <a:spLocks noChangeArrowheads="1"/>
            </p:cNvSpPr>
            <p:nvPr/>
          </p:nvSpPr>
          <p:spPr bwMode="auto">
            <a:xfrm>
              <a:off x="1292" y="910"/>
              <a:ext cx="1727" cy="1727"/>
            </a:xfrm>
            <a:prstGeom prst="diamond">
              <a:avLst/>
            </a:prstGeom>
            <a:solidFill>
              <a:schemeClr val="tx1"/>
            </a:solidFill>
            <a:ln w="12700">
              <a:solidFill>
                <a:schemeClr val="tx2"/>
              </a:solidFill>
              <a:miter lim="800000"/>
              <a:headEnd/>
              <a:tailEnd/>
            </a:ln>
            <a:effectLst/>
          </p:spPr>
          <p:txBody>
            <a:bodyPr wrap="none" anchor="ctr"/>
            <a:lstStyle/>
            <a:p>
              <a:endParaRPr lang="en-AU"/>
            </a:p>
          </p:txBody>
        </p:sp>
        <p:sp>
          <p:nvSpPr>
            <p:cNvPr id="2392071" name="AutoShape 7"/>
            <p:cNvSpPr>
              <a:spLocks noChangeArrowheads="1"/>
            </p:cNvSpPr>
            <p:nvPr/>
          </p:nvSpPr>
          <p:spPr bwMode="auto">
            <a:xfrm>
              <a:off x="1235" y="905"/>
              <a:ext cx="1727" cy="1727"/>
            </a:xfrm>
            <a:prstGeom prst="diamond">
              <a:avLst/>
            </a:prstGeom>
            <a:solidFill>
              <a:schemeClr val="accent1"/>
            </a:solidFill>
            <a:ln w="12700">
              <a:solidFill>
                <a:schemeClr val="tx1"/>
              </a:solidFill>
              <a:miter lim="800000"/>
              <a:headEnd/>
              <a:tailEnd/>
            </a:ln>
            <a:effectLst/>
          </p:spPr>
          <p:txBody>
            <a:bodyPr wrap="none" anchor="ctr"/>
            <a:lstStyle/>
            <a:p>
              <a:r>
                <a:rPr lang="en-US" sz="1200">
                  <a:solidFill>
                    <a:schemeClr val="bg1"/>
                  </a:solidFill>
                  <a:effectLst>
                    <a:outerShdw blurRad="38100" dist="38100" dir="2700000" algn="tl">
                      <a:srgbClr val="000000"/>
                    </a:outerShdw>
                  </a:effectLst>
                  <a:latin typeface="Microsoft Sans Serif" pitchFamily="34" charset="0"/>
                  <a:ea typeface="Arial Unicode MS" pitchFamily="34" charset="-128"/>
                  <a:cs typeface="Arial Unicode MS" pitchFamily="34" charset="-128"/>
                </a:rPr>
                <a:t>Management</a:t>
              </a:r>
            </a:p>
          </p:txBody>
        </p:sp>
      </p:grpSp>
      <p:pic>
        <p:nvPicPr>
          <p:cNvPr id="2392072" name="Picture 8"/>
          <p:cNvPicPr>
            <a:picLocks noChangeAspect="1" noChangeArrowheads="1"/>
          </p:cNvPicPr>
          <p:nvPr/>
        </p:nvPicPr>
        <p:blipFill>
          <a:blip r:embed="rId4"/>
          <a:srcRect/>
          <a:stretch>
            <a:fillRect/>
          </a:stretch>
        </p:blipFill>
        <p:spPr bwMode="auto">
          <a:xfrm>
            <a:off x="4329113" y="3108325"/>
            <a:ext cx="3743325" cy="2835275"/>
          </a:xfrm>
          <a:prstGeom prst="rect">
            <a:avLst/>
          </a:prstGeom>
          <a:noFill/>
          <a:ln w="28575">
            <a:solidFill>
              <a:schemeClr val="tx1"/>
            </a:solidFill>
            <a:miter lim="800000"/>
            <a:headEnd/>
            <a:tailEnd/>
          </a:ln>
        </p:spPr>
      </p:pic>
      <p:sp>
        <p:nvSpPr>
          <p:cNvPr id="2392073" name="Rectangle 9"/>
          <p:cNvSpPr>
            <a:spLocks noChangeArrowheads="1"/>
          </p:cNvSpPr>
          <p:nvPr/>
        </p:nvSpPr>
        <p:spPr bwMode="auto">
          <a:xfrm>
            <a:off x="7215188" y="5538788"/>
            <a:ext cx="844550" cy="366712"/>
          </a:xfrm>
          <a:prstGeom prst="rect">
            <a:avLst/>
          </a:prstGeom>
          <a:solidFill>
            <a:schemeClr val="bg1"/>
          </a:solidFill>
          <a:ln w="12700">
            <a:noFill/>
            <a:miter lim="800000"/>
            <a:headEnd/>
            <a:tailEnd/>
          </a:ln>
          <a:effectLst/>
        </p:spPr>
        <p:txBody>
          <a:bodyPr wrap="none">
            <a:spAutoFit/>
          </a:bodyPr>
          <a:lstStyle/>
          <a:p>
            <a:r>
              <a:rPr lang="en-US">
                <a:solidFill>
                  <a:schemeClr val="accent1"/>
                </a:solidFill>
                <a:effectLst>
                  <a:outerShdw blurRad="38100" dist="38100" dir="2700000" algn="tl">
                    <a:srgbClr val="C0C0C0"/>
                  </a:outerShdw>
                </a:effectLst>
              </a:rPr>
              <a:t>DCFM</a:t>
            </a:r>
          </a:p>
        </p:txBody>
      </p:sp>
      <p:sp>
        <p:nvSpPr>
          <p:cNvPr id="2392074" name="Rectangle 10"/>
          <p:cNvSpPr>
            <a:spLocks noChangeArrowheads="1"/>
          </p:cNvSpPr>
          <p:nvPr/>
        </p:nvSpPr>
        <p:spPr bwMode="auto">
          <a:xfrm>
            <a:off x="8186738" y="5229225"/>
            <a:ext cx="704850" cy="366713"/>
          </a:xfrm>
          <a:prstGeom prst="rect">
            <a:avLst/>
          </a:prstGeom>
          <a:solidFill>
            <a:schemeClr val="bg1"/>
          </a:solidFill>
          <a:ln w="12700" algn="ctr">
            <a:noFill/>
            <a:miter lim="800000"/>
            <a:headEnd/>
            <a:tailEnd/>
          </a:ln>
          <a:effectLst/>
        </p:spPr>
        <p:txBody>
          <a:bodyPr wrap="none">
            <a:spAutoFit/>
          </a:bodyPr>
          <a:lstStyle/>
          <a:p>
            <a:r>
              <a:rPr lang="en-US">
                <a:solidFill>
                  <a:schemeClr val="accent1"/>
                </a:solidFill>
                <a:effectLst>
                  <a:outerShdw blurRad="38100" dist="38100" dir="2700000" algn="tl">
                    <a:srgbClr val="C0C0C0"/>
                  </a:outerShdw>
                </a:effectLst>
              </a:rPr>
              <a:t>HCM</a:t>
            </a:r>
          </a:p>
        </p:txBody>
      </p:sp>
      <p:sp>
        <p:nvSpPr>
          <p:cNvPr id="12" name="Slide Number Placeholder 11"/>
          <p:cNvSpPr>
            <a:spLocks noGrp="1"/>
          </p:cNvSpPr>
          <p:nvPr>
            <p:ph type="sldNum" sz="quarter" idx="4"/>
          </p:nvPr>
        </p:nvSpPr>
        <p:spPr/>
        <p:txBody>
          <a:bodyPr/>
          <a:lstStyle/>
          <a:p>
            <a:fld id="{7BCC8D0D-EAEC-449D-9161-023DFF90F2E2}" type="slidenum">
              <a:rPr lang="en-US" smtClean="0"/>
              <a:pPr/>
              <a:t>79</a:t>
            </a:fld>
            <a:endParaRPr lang="en-US" dirty="0"/>
          </a:p>
        </p:txBody>
      </p:sp>
      <p:sp>
        <p:nvSpPr>
          <p:cNvPr id="13" name="Date Placeholder 12"/>
          <p:cNvSpPr>
            <a:spLocks noGrp="1"/>
          </p:cNvSpPr>
          <p:nvPr>
            <p:ph type="dt" sz="half" idx="2"/>
          </p:nvPr>
        </p:nvSpPr>
        <p:spPr/>
        <p:txBody>
          <a:bodyPr/>
          <a:lstStyle/>
          <a:p>
            <a:fld id="{C0D820CC-6401-4862-ACA3-D3CC5884DA5F}" type="datetime3">
              <a:rPr lang="en-AU" smtClean="0"/>
              <a:pPr/>
              <a:t>22 September, 2011</a:t>
            </a:fld>
            <a:endParaRPr lang="en-US" dirty="0"/>
          </a:p>
        </p:txBody>
      </p:sp>
      <p:sp>
        <p:nvSpPr>
          <p:cNvPr id="14" name="Footer Placeholder 13"/>
          <p:cNvSpPr>
            <a:spLocks noGrp="1"/>
          </p:cNvSpPr>
          <p:nvPr>
            <p:ph type="ftr" sz="quarter" idx="3"/>
          </p:nvPr>
        </p:nvSpPr>
        <p:spPr/>
        <p:txBody>
          <a:bodyPr/>
          <a:lstStyle/>
          <a:p>
            <a:r>
              <a:rPr lang="en-US" smtClean="0"/>
              <a:t>© 2011 Brocade Communications Systems, Inc. - COMPANY PROPRIETARY INFORMATION</a:t>
            </a:r>
            <a:endParaRPr lang="en-US" dirty="0"/>
          </a:p>
        </p:txBody>
      </p:sp>
    </p:spTree>
  </p:cSld>
  <p:clrMapOvr>
    <a:masterClrMapping/>
  </p:clrMapOvr>
  <p:transition advClick="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47"/>
          <p:cNvGrpSpPr/>
          <p:nvPr/>
        </p:nvGrpSpPr>
        <p:grpSpPr>
          <a:xfrm>
            <a:off x="353581" y="2601769"/>
            <a:ext cx="8549163" cy="1148617"/>
            <a:chOff x="353569" y="2862044"/>
            <a:chExt cx="8549163" cy="1148617"/>
          </a:xfrm>
        </p:grpSpPr>
        <p:sp>
          <p:nvSpPr>
            <p:cNvPr id="545" name="Rectangle 544"/>
            <p:cNvSpPr/>
            <p:nvPr/>
          </p:nvSpPr>
          <p:spPr bwMode="auto">
            <a:xfrm>
              <a:off x="353569" y="2862044"/>
              <a:ext cx="8549163" cy="1148617"/>
            </a:xfrm>
            <a:prstGeom prst="rect">
              <a:avLst/>
            </a:prstGeom>
            <a:gradFill flip="none" rotWithShape="1">
              <a:gsLst>
                <a:gs pos="0">
                  <a:schemeClr val="tx2"/>
                </a:gs>
                <a:gs pos="23000">
                  <a:schemeClr val="tx2">
                    <a:lumMod val="20000"/>
                    <a:lumOff val="80000"/>
                  </a:schemeClr>
                </a:gs>
                <a:gs pos="100000">
                  <a:schemeClr val="bg1"/>
                </a:gs>
              </a:gsLst>
              <a:lin ang="0" scaled="1"/>
              <a:tileRect/>
            </a:gradFill>
            <a:ln w="19050" algn="ctr">
              <a:noFill/>
              <a:miter lim="800000"/>
              <a:headEnd/>
              <a:tailEnd/>
            </a:ln>
          </p:spPr>
          <p:txBody>
            <a:bodyPr wrap="none" rtlCol="0" anchor="ctr"/>
            <a:lstStyle/>
            <a:p>
              <a:pPr algn="ctr" defTabSz="914400"/>
              <a:endParaRPr lang="en-US" dirty="0">
                <a:solidFill>
                  <a:prstClr val="black"/>
                </a:solidFill>
              </a:endParaRPr>
            </a:p>
          </p:txBody>
        </p:sp>
        <p:sp>
          <p:nvSpPr>
            <p:cNvPr id="540" name="Pentagon 539"/>
            <p:cNvSpPr/>
            <p:nvPr/>
          </p:nvSpPr>
          <p:spPr bwMode="auto">
            <a:xfrm>
              <a:off x="353569" y="2862044"/>
              <a:ext cx="770382" cy="1148617"/>
            </a:xfrm>
            <a:prstGeom prst="homePlate">
              <a:avLst/>
            </a:prstGeom>
            <a:gradFill>
              <a:gsLst>
                <a:gs pos="0">
                  <a:schemeClr val="bg2">
                    <a:lumMod val="60000"/>
                    <a:lumOff val="40000"/>
                  </a:schemeClr>
                </a:gs>
                <a:gs pos="23000">
                  <a:schemeClr val="bg2"/>
                </a:gs>
                <a:gs pos="100000">
                  <a:schemeClr val="bg2">
                    <a:lumMod val="50000"/>
                  </a:schemeClr>
                </a:gs>
              </a:gsLst>
              <a:lin ang="5400000" scaled="0"/>
            </a:gradFill>
            <a:ln w="19050" algn="ctr">
              <a:solidFill>
                <a:schemeClr val="tx1"/>
              </a:solidFill>
              <a:miter lim="800000"/>
              <a:headEnd/>
              <a:tailEnd/>
            </a:ln>
            <a:effectLst>
              <a:innerShdw blurRad="114300">
                <a:prstClr val="black"/>
              </a:innerShdw>
            </a:effectLst>
          </p:spPr>
          <p:txBody>
            <a:bodyPr vert="vert270" wrap="square" rtlCol="0" anchor="t" anchorCtr="1"/>
            <a:lstStyle/>
            <a:p>
              <a:pPr defTabSz="914400">
                <a:lnSpc>
                  <a:spcPct val="85000"/>
                </a:lnSpc>
              </a:pPr>
              <a:r>
                <a:rPr lang="en-US" sz="1100" dirty="0" smtClean="0">
                  <a:solidFill>
                    <a:prstClr val="white"/>
                  </a:solidFill>
                  <a:effectLst>
                    <a:outerShdw blurRad="63500" dist="38100" dir="5400000" algn="t" rotWithShape="0">
                      <a:prstClr val="black">
                        <a:alpha val="80000"/>
                      </a:prstClr>
                    </a:outerShdw>
                  </a:effectLst>
                  <a:latin typeface="Franklin Gothic Demi"/>
                </a:rPr>
                <a:t>Aggregation</a:t>
              </a:r>
            </a:p>
          </p:txBody>
        </p:sp>
      </p:grpSp>
      <p:grpSp>
        <p:nvGrpSpPr>
          <p:cNvPr id="3" name="Group 550"/>
          <p:cNvGrpSpPr/>
          <p:nvPr/>
        </p:nvGrpSpPr>
        <p:grpSpPr>
          <a:xfrm>
            <a:off x="353581" y="1385365"/>
            <a:ext cx="8549163" cy="1148617"/>
            <a:chOff x="353569" y="1598016"/>
            <a:chExt cx="8549163" cy="1148617"/>
          </a:xfrm>
        </p:grpSpPr>
        <p:sp>
          <p:nvSpPr>
            <p:cNvPr id="544" name="Rectangle 543"/>
            <p:cNvSpPr/>
            <p:nvPr/>
          </p:nvSpPr>
          <p:spPr bwMode="auto">
            <a:xfrm>
              <a:off x="353569" y="1598016"/>
              <a:ext cx="8549163" cy="1148617"/>
            </a:xfrm>
            <a:prstGeom prst="rect">
              <a:avLst/>
            </a:prstGeom>
            <a:gradFill flip="none" rotWithShape="1">
              <a:gsLst>
                <a:gs pos="0">
                  <a:schemeClr val="tx2"/>
                </a:gs>
                <a:gs pos="23000">
                  <a:schemeClr val="tx2">
                    <a:lumMod val="20000"/>
                    <a:lumOff val="80000"/>
                  </a:schemeClr>
                </a:gs>
                <a:gs pos="100000">
                  <a:schemeClr val="bg1"/>
                </a:gs>
              </a:gsLst>
              <a:lin ang="0" scaled="1"/>
              <a:tileRect/>
            </a:gradFill>
            <a:ln w="19050" algn="ctr">
              <a:noFill/>
              <a:miter lim="800000"/>
              <a:headEnd/>
              <a:tailEnd/>
            </a:ln>
          </p:spPr>
          <p:txBody>
            <a:bodyPr wrap="none" rtlCol="0" anchor="ctr"/>
            <a:lstStyle/>
            <a:p>
              <a:pPr algn="ctr" defTabSz="914400"/>
              <a:endParaRPr lang="en-US" dirty="0">
                <a:solidFill>
                  <a:prstClr val="black"/>
                </a:solidFill>
              </a:endParaRPr>
            </a:p>
          </p:txBody>
        </p:sp>
        <p:sp>
          <p:nvSpPr>
            <p:cNvPr id="539" name="Pentagon 538"/>
            <p:cNvSpPr/>
            <p:nvPr/>
          </p:nvSpPr>
          <p:spPr bwMode="auto">
            <a:xfrm>
              <a:off x="353569" y="1598016"/>
              <a:ext cx="770382" cy="1148617"/>
            </a:xfrm>
            <a:prstGeom prst="homePlate">
              <a:avLst/>
            </a:prstGeom>
            <a:gradFill>
              <a:gsLst>
                <a:gs pos="0">
                  <a:schemeClr val="bg2">
                    <a:lumMod val="60000"/>
                    <a:lumOff val="40000"/>
                  </a:schemeClr>
                </a:gs>
                <a:gs pos="23000">
                  <a:schemeClr val="bg2"/>
                </a:gs>
                <a:gs pos="100000">
                  <a:schemeClr val="bg2">
                    <a:lumMod val="50000"/>
                  </a:schemeClr>
                </a:gs>
              </a:gsLst>
              <a:lin ang="5400000" scaled="0"/>
            </a:gradFill>
            <a:ln w="19050" algn="ctr">
              <a:solidFill>
                <a:schemeClr val="tx1"/>
              </a:solidFill>
              <a:miter lim="800000"/>
              <a:headEnd/>
              <a:tailEnd/>
            </a:ln>
            <a:effectLst>
              <a:innerShdw blurRad="114300">
                <a:prstClr val="black"/>
              </a:innerShdw>
            </a:effectLst>
          </p:spPr>
          <p:txBody>
            <a:bodyPr vert="vert270" wrap="square" rtlCol="0" anchor="t" anchorCtr="1"/>
            <a:lstStyle/>
            <a:p>
              <a:pPr defTabSz="914400">
                <a:lnSpc>
                  <a:spcPct val="85000"/>
                </a:lnSpc>
              </a:pPr>
              <a:r>
                <a:rPr lang="en-US" sz="1400" dirty="0" smtClean="0">
                  <a:solidFill>
                    <a:prstClr val="white"/>
                  </a:solidFill>
                  <a:effectLst>
                    <a:outerShdw blurRad="63500" dist="38100" dir="5400000" algn="t" rotWithShape="0">
                      <a:prstClr val="black">
                        <a:alpha val="80000"/>
                      </a:prstClr>
                    </a:outerShdw>
                  </a:effectLst>
                  <a:latin typeface="Franklin Gothic Demi"/>
                </a:rPr>
                <a:t>Core</a:t>
              </a:r>
            </a:p>
          </p:txBody>
        </p:sp>
      </p:grpSp>
      <p:grpSp>
        <p:nvGrpSpPr>
          <p:cNvPr id="4" name="Group 548"/>
          <p:cNvGrpSpPr/>
          <p:nvPr/>
        </p:nvGrpSpPr>
        <p:grpSpPr>
          <a:xfrm>
            <a:off x="353581" y="3818172"/>
            <a:ext cx="8549163" cy="1148617"/>
            <a:chOff x="353569" y="4126072"/>
            <a:chExt cx="8549163" cy="1148617"/>
          </a:xfrm>
        </p:grpSpPr>
        <p:sp>
          <p:nvSpPr>
            <p:cNvPr id="546" name="Rectangle 545"/>
            <p:cNvSpPr/>
            <p:nvPr/>
          </p:nvSpPr>
          <p:spPr bwMode="auto">
            <a:xfrm>
              <a:off x="353569" y="4126072"/>
              <a:ext cx="8549163" cy="1148617"/>
            </a:xfrm>
            <a:prstGeom prst="rect">
              <a:avLst/>
            </a:prstGeom>
            <a:gradFill flip="none" rotWithShape="1">
              <a:gsLst>
                <a:gs pos="0">
                  <a:schemeClr val="tx2"/>
                </a:gs>
                <a:gs pos="23000">
                  <a:schemeClr val="tx2">
                    <a:lumMod val="20000"/>
                    <a:lumOff val="80000"/>
                  </a:schemeClr>
                </a:gs>
                <a:gs pos="100000">
                  <a:schemeClr val="bg1"/>
                </a:gs>
              </a:gsLst>
              <a:lin ang="0" scaled="1"/>
              <a:tileRect/>
            </a:gradFill>
            <a:ln w="19050" algn="ctr">
              <a:noFill/>
              <a:miter lim="800000"/>
              <a:headEnd/>
              <a:tailEnd/>
            </a:ln>
          </p:spPr>
          <p:txBody>
            <a:bodyPr wrap="none" rtlCol="0" anchor="ctr"/>
            <a:lstStyle/>
            <a:p>
              <a:pPr algn="ctr" defTabSz="914400"/>
              <a:endParaRPr lang="en-US" dirty="0">
                <a:solidFill>
                  <a:prstClr val="black"/>
                </a:solidFill>
              </a:endParaRPr>
            </a:p>
          </p:txBody>
        </p:sp>
        <p:sp>
          <p:nvSpPr>
            <p:cNvPr id="541" name="Pentagon 540"/>
            <p:cNvSpPr/>
            <p:nvPr/>
          </p:nvSpPr>
          <p:spPr bwMode="auto">
            <a:xfrm>
              <a:off x="353569" y="4126072"/>
              <a:ext cx="770382" cy="1148617"/>
            </a:xfrm>
            <a:prstGeom prst="homePlate">
              <a:avLst/>
            </a:prstGeom>
            <a:gradFill>
              <a:gsLst>
                <a:gs pos="0">
                  <a:schemeClr val="bg2">
                    <a:lumMod val="60000"/>
                    <a:lumOff val="40000"/>
                  </a:schemeClr>
                </a:gs>
                <a:gs pos="23000">
                  <a:schemeClr val="bg2"/>
                </a:gs>
                <a:gs pos="100000">
                  <a:schemeClr val="bg2">
                    <a:lumMod val="50000"/>
                  </a:schemeClr>
                </a:gs>
              </a:gsLst>
              <a:lin ang="5400000" scaled="0"/>
            </a:gradFill>
            <a:ln w="19050" algn="ctr">
              <a:solidFill>
                <a:schemeClr val="tx1"/>
              </a:solidFill>
              <a:miter lim="800000"/>
              <a:headEnd/>
              <a:tailEnd/>
            </a:ln>
            <a:effectLst>
              <a:innerShdw blurRad="114300">
                <a:prstClr val="black"/>
              </a:innerShdw>
            </a:effectLst>
          </p:spPr>
          <p:txBody>
            <a:bodyPr vert="vert270" wrap="square" rtlCol="0" anchor="t" anchorCtr="1"/>
            <a:lstStyle/>
            <a:p>
              <a:pPr defTabSz="914400">
                <a:lnSpc>
                  <a:spcPct val="85000"/>
                </a:lnSpc>
              </a:pPr>
              <a:r>
                <a:rPr lang="en-US" sz="1400" dirty="0" smtClean="0">
                  <a:solidFill>
                    <a:prstClr val="white"/>
                  </a:solidFill>
                  <a:effectLst>
                    <a:outerShdw blurRad="63500" dist="38100" dir="5400000" algn="t" rotWithShape="0">
                      <a:prstClr val="black">
                        <a:alpha val="80000"/>
                      </a:prstClr>
                    </a:outerShdw>
                  </a:effectLst>
                  <a:latin typeface="Franklin Gothic Demi"/>
                </a:rPr>
                <a:t>Access</a:t>
              </a:r>
            </a:p>
          </p:txBody>
        </p:sp>
      </p:grpSp>
      <p:grpSp>
        <p:nvGrpSpPr>
          <p:cNvPr id="5" name="Group 549"/>
          <p:cNvGrpSpPr/>
          <p:nvPr/>
        </p:nvGrpSpPr>
        <p:grpSpPr>
          <a:xfrm>
            <a:off x="353581" y="5034574"/>
            <a:ext cx="8549163" cy="1148617"/>
            <a:chOff x="353569" y="5390100"/>
            <a:chExt cx="8549163" cy="1148617"/>
          </a:xfrm>
        </p:grpSpPr>
        <p:sp>
          <p:nvSpPr>
            <p:cNvPr id="547" name="Rectangle 546"/>
            <p:cNvSpPr/>
            <p:nvPr/>
          </p:nvSpPr>
          <p:spPr bwMode="auto">
            <a:xfrm>
              <a:off x="353569" y="5390100"/>
              <a:ext cx="8549163" cy="1148617"/>
            </a:xfrm>
            <a:prstGeom prst="rect">
              <a:avLst/>
            </a:prstGeom>
            <a:gradFill flip="none" rotWithShape="1">
              <a:gsLst>
                <a:gs pos="0">
                  <a:schemeClr val="tx2"/>
                </a:gs>
                <a:gs pos="23000">
                  <a:schemeClr val="tx2">
                    <a:lumMod val="20000"/>
                    <a:lumOff val="80000"/>
                  </a:schemeClr>
                </a:gs>
                <a:gs pos="100000">
                  <a:schemeClr val="bg1"/>
                </a:gs>
              </a:gsLst>
              <a:lin ang="0" scaled="1"/>
              <a:tileRect/>
            </a:gradFill>
            <a:ln w="19050" algn="ctr">
              <a:noFill/>
              <a:miter lim="800000"/>
              <a:headEnd/>
              <a:tailEnd/>
            </a:ln>
          </p:spPr>
          <p:txBody>
            <a:bodyPr wrap="none" rtlCol="0" anchor="ctr"/>
            <a:lstStyle/>
            <a:p>
              <a:pPr algn="ctr" defTabSz="914400"/>
              <a:endParaRPr lang="en-US" dirty="0">
                <a:solidFill>
                  <a:prstClr val="black"/>
                </a:solidFill>
              </a:endParaRPr>
            </a:p>
          </p:txBody>
        </p:sp>
        <p:sp>
          <p:nvSpPr>
            <p:cNvPr id="542" name="Pentagon 541"/>
            <p:cNvSpPr/>
            <p:nvPr/>
          </p:nvSpPr>
          <p:spPr bwMode="auto">
            <a:xfrm>
              <a:off x="353569" y="5390100"/>
              <a:ext cx="770382" cy="1148617"/>
            </a:xfrm>
            <a:prstGeom prst="homePlate">
              <a:avLst/>
            </a:prstGeom>
            <a:gradFill>
              <a:gsLst>
                <a:gs pos="0">
                  <a:schemeClr val="bg2">
                    <a:lumMod val="60000"/>
                    <a:lumOff val="40000"/>
                  </a:schemeClr>
                </a:gs>
                <a:gs pos="23000">
                  <a:schemeClr val="bg2"/>
                </a:gs>
                <a:gs pos="100000">
                  <a:schemeClr val="bg2">
                    <a:lumMod val="50000"/>
                  </a:schemeClr>
                </a:gs>
              </a:gsLst>
              <a:lin ang="5400000" scaled="0"/>
            </a:gradFill>
            <a:ln w="19050" algn="ctr">
              <a:solidFill>
                <a:schemeClr val="tx1"/>
              </a:solidFill>
              <a:miter lim="800000"/>
              <a:headEnd/>
              <a:tailEnd/>
            </a:ln>
            <a:effectLst>
              <a:innerShdw blurRad="114300">
                <a:prstClr val="black"/>
              </a:innerShdw>
            </a:effectLst>
          </p:spPr>
          <p:txBody>
            <a:bodyPr vert="vert270" wrap="square" rtlCol="0" anchor="t" anchorCtr="1"/>
            <a:lstStyle/>
            <a:p>
              <a:pPr defTabSz="914400">
                <a:lnSpc>
                  <a:spcPct val="85000"/>
                </a:lnSpc>
              </a:pPr>
              <a:r>
                <a:rPr lang="en-US" sz="1400" dirty="0" smtClean="0">
                  <a:solidFill>
                    <a:prstClr val="white"/>
                  </a:solidFill>
                  <a:effectLst>
                    <a:outerShdw blurRad="63500" dist="38100" dir="5400000" algn="t" rotWithShape="0">
                      <a:prstClr val="black">
                        <a:alpha val="80000"/>
                      </a:prstClr>
                    </a:outerShdw>
                  </a:effectLst>
                  <a:latin typeface="Franklin Gothic Demi"/>
                </a:rPr>
                <a:t>Servers</a:t>
              </a:r>
            </a:p>
          </p:txBody>
        </p:sp>
      </p:grpSp>
      <p:sp>
        <p:nvSpPr>
          <p:cNvPr id="449" name="Freeform 448"/>
          <p:cNvSpPr/>
          <p:nvPr/>
        </p:nvSpPr>
        <p:spPr>
          <a:xfrm>
            <a:off x="2847458" y="3295681"/>
            <a:ext cx="737074" cy="195251"/>
          </a:xfrm>
          <a:custGeom>
            <a:avLst/>
            <a:gdLst>
              <a:gd name="connsiteX0" fmla="*/ 0 w 1783458"/>
              <a:gd name="connsiteY0" fmla="*/ 0 h 204039"/>
              <a:gd name="connsiteX1" fmla="*/ 1783458 w 1783458"/>
              <a:gd name="connsiteY1" fmla="*/ 0 h 204039"/>
              <a:gd name="connsiteX2" fmla="*/ 1783458 w 1783458"/>
              <a:gd name="connsiteY2" fmla="*/ 204039 h 204039"/>
            </a:gdLst>
            <a:ahLst/>
            <a:cxnLst>
              <a:cxn ang="0">
                <a:pos x="connsiteX0" y="connsiteY0"/>
              </a:cxn>
              <a:cxn ang="0">
                <a:pos x="connsiteX1" y="connsiteY1"/>
              </a:cxn>
              <a:cxn ang="0">
                <a:pos x="connsiteX2" y="connsiteY2"/>
              </a:cxn>
            </a:cxnLst>
            <a:rect l="l" t="t" r="r" b="b"/>
            <a:pathLst>
              <a:path w="1783458" h="204039">
                <a:moveTo>
                  <a:pt x="0" y="0"/>
                </a:moveTo>
                <a:lnTo>
                  <a:pt x="1783458" y="0"/>
                </a:lnTo>
                <a:lnTo>
                  <a:pt x="1783458" y="204039"/>
                </a:lnTo>
              </a:path>
            </a:pathLst>
          </a:cu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cxnSp>
        <p:nvCxnSpPr>
          <p:cNvPr id="451" name="Straight Connector 450"/>
          <p:cNvCxnSpPr>
            <a:stCxn id="456" idx="2"/>
          </p:cNvCxnSpPr>
          <p:nvPr/>
        </p:nvCxnSpPr>
        <p:spPr>
          <a:xfrm rot="5400000">
            <a:off x="2737702" y="4225777"/>
            <a:ext cx="1462154" cy="23193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53" name="Freeform 452"/>
          <p:cNvSpPr/>
          <p:nvPr/>
        </p:nvSpPr>
        <p:spPr>
          <a:xfrm flipH="1">
            <a:off x="2815140" y="2376796"/>
            <a:ext cx="597005" cy="808601"/>
          </a:xfrm>
          <a:custGeom>
            <a:avLst/>
            <a:gdLst>
              <a:gd name="connsiteX0" fmla="*/ 0 w 597005"/>
              <a:gd name="connsiteY0" fmla="*/ 808601 h 808601"/>
              <a:gd name="connsiteX1" fmla="*/ 597005 w 597005"/>
              <a:gd name="connsiteY1" fmla="*/ 0 h 808601"/>
            </a:gdLst>
            <a:ahLst/>
            <a:cxnLst>
              <a:cxn ang="0">
                <a:pos x="connsiteX0" y="connsiteY0"/>
              </a:cxn>
              <a:cxn ang="0">
                <a:pos x="connsiteX1" y="connsiteY1"/>
              </a:cxn>
            </a:cxnLst>
            <a:rect l="l" t="t" r="r" b="b"/>
            <a:pathLst>
              <a:path w="597005" h="808601">
                <a:moveTo>
                  <a:pt x="0" y="808601"/>
                </a:moveTo>
                <a:lnTo>
                  <a:pt x="597005" y="0"/>
                </a:lnTo>
              </a:path>
            </a:pathLst>
          </a:cu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sp>
        <p:nvSpPr>
          <p:cNvPr id="455" name="Rectangle 454"/>
          <p:cNvSpPr/>
          <p:nvPr/>
        </p:nvSpPr>
        <p:spPr>
          <a:xfrm>
            <a:off x="3113164" y="2591002"/>
            <a:ext cx="973945" cy="400110"/>
          </a:xfrm>
          <a:prstGeom prst="rect">
            <a:avLst/>
          </a:prstGeom>
        </p:spPr>
        <p:txBody>
          <a:bodyPr wrap="square" anchor="ctr">
            <a:spAutoFit/>
          </a:bodyPr>
          <a:lstStyle/>
          <a:p>
            <a:pPr algn="ctr" defTabSz="914400"/>
            <a:r>
              <a:rPr lang="es-ES" sz="1000" dirty="0" err="1" smtClean="0">
                <a:solidFill>
                  <a:prstClr val="black"/>
                </a:solidFill>
              </a:rPr>
              <a:t>Brocade</a:t>
            </a:r>
            <a:r>
              <a:rPr lang="es-ES" sz="1000" dirty="0" smtClean="0">
                <a:solidFill>
                  <a:prstClr val="black"/>
                </a:solidFill>
              </a:rPr>
              <a:t/>
            </a:r>
            <a:br>
              <a:rPr lang="es-ES" sz="1000" dirty="0" smtClean="0">
                <a:solidFill>
                  <a:prstClr val="black"/>
                </a:solidFill>
              </a:rPr>
            </a:br>
            <a:r>
              <a:rPr lang="es-ES" sz="1000" dirty="0" smtClean="0">
                <a:solidFill>
                  <a:prstClr val="black"/>
                </a:solidFill>
              </a:rPr>
              <a:t>MLX</a:t>
            </a:r>
          </a:p>
        </p:txBody>
      </p:sp>
      <p:pic>
        <p:nvPicPr>
          <p:cNvPr id="456" name="Picture 116"/>
          <p:cNvPicPr>
            <a:picLocks noChangeAspect="1" noChangeArrowheads="1"/>
          </p:cNvPicPr>
          <p:nvPr/>
        </p:nvPicPr>
        <p:blipFill>
          <a:blip r:embed="rId3" cstate="screen">
            <a:duotone>
              <a:schemeClr val="bg2">
                <a:shade val="45000"/>
                <a:satMod val="135000"/>
              </a:schemeClr>
              <a:prstClr val="white"/>
            </a:duotone>
          </a:blip>
          <a:srcRect/>
          <a:stretch>
            <a:fillRect/>
          </a:stretch>
        </p:blipFill>
        <p:spPr bwMode="gray">
          <a:xfrm>
            <a:off x="3379166" y="2975669"/>
            <a:ext cx="411163" cy="635000"/>
          </a:xfrm>
          <a:prstGeom prst="rect">
            <a:avLst/>
          </a:prstGeom>
          <a:noFill/>
          <a:ln w="9525">
            <a:noFill/>
            <a:miter lim="800000"/>
            <a:headEnd/>
            <a:tailEnd/>
          </a:ln>
        </p:spPr>
      </p:pic>
      <p:sp>
        <p:nvSpPr>
          <p:cNvPr id="54345" name="Rectangle 462"/>
          <p:cNvSpPr>
            <a:spLocks noGrp="1" noChangeArrowheads="1"/>
          </p:cNvSpPr>
          <p:nvPr>
            <p:ph type="title"/>
          </p:nvPr>
        </p:nvSpPr>
        <p:spPr>
          <a:xfrm>
            <a:off x="350838" y="445710"/>
            <a:ext cx="8080375" cy="560153"/>
          </a:xfrm>
        </p:spPr>
        <p:txBody>
          <a:bodyPr/>
          <a:lstStyle/>
          <a:p>
            <a:r>
              <a:rPr lang="en-US" smtClean="0"/>
              <a:t>Brocade Data Center Product Portfolio</a:t>
            </a:r>
            <a:endParaRPr lang="en-US" dirty="0" smtClean="0"/>
          </a:p>
        </p:txBody>
      </p:sp>
      <p:sp>
        <p:nvSpPr>
          <p:cNvPr id="450" name="Slide Number Placeholder 449"/>
          <p:cNvSpPr>
            <a:spLocks noGrp="1"/>
          </p:cNvSpPr>
          <p:nvPr>
            <p:ph type="sldNum" sz="quarter" idx="4"/>
          </p:nvPr>
        </p:nvSpPr>
        <p:spPr>
          <a:xfrm>
            <a:off x="8137525" y="6532595"/>
            <a:ext cx="246063" cy="155575"/>
          </a:xfrm>
        </p:spPr>
        <p:txBody>
          <a:bodyPr/>
          <a:lstStyle/>
          <a:p>
            <a:fld id="{A2D22DFE-6CB8-4AD3-A910-19BBBADDDEF4}" type="slidenum">
              <a:rPr lang="en-US" smtClean="0">
                <a:solidFill>
                  <a:prstClr val="black">
                    <a:tint val="75000"/>
                  </a:prstClr>
                </a:solidFill>
              </a:rPr>
              <a:pPr/>
              <a:t>8</a:t>
            </a:fld>
            <a:endParaRPr lang="en-US">
              <a:solidFill>
                <a:prstClr val="black">
                  <a:tint val="75000"/>
                </a:prstClr>
              </a:solidFill>
            </a:endParaRPr>
          </a:p>
        </p:txBody>
      </p:sp>
      <p:grpSp>
        <p:nvGrpSpPr>
          <p:cNvPr id="6" name="Group 907"/>
          <p:cNvGrpSpPr/>
          <p:nvPr/>
        </p:nvGrpSpPr>
        <p:grpSpPr>
          <a:xfrm>
            <a:off x="7857717" y="1433485"/>
            <a:ext cx="1045029" cy="1052363"/>
            <a:chOff x="7171807" y="1641372"/>
            <a:chExt cx="1045029" cy="1052362"/>
          </a:xfrm>
        </p:grpSpPr>
        <p:sp>
          <p:nvSpPr>
            <p:cNvPr id="563" name="Rectangle 562"/>
            <p:cNvSpPr/>
            <p:nvPr/>
          </p:nvSpPr>
          <p:spPr bwMode="auto">
            <a:xfrm>
              <a:off x="7171807" y="1641372"/>
              <a:ext cx="1045029" cy="190500"/>
            </a:xfrm>
            <a:prstGeom prst="rect">
              <a:avLst/>
            </a:prstGeom>
            <a:solidFill>
              <a:schemeClr val="tx2"/>
            </a:solidFill>
            <a:ln w="19050" algn="ctr">
              <a:noFill/>
              <a:miter lim="800000"/>
              <a:headEnd/>
              <a:tailEnd/>
            </a:ln>
          </p:spPr>
          <p:txBody>
            <a:bodyPr wrap="none" rtlCol="0" anchor="ctr"/>
            <a:lstStyle/>
            <a:p>
              <a:pPr algn="ctr" defTabSz="914400">
                <a:lnSpc>
                  <a:spcPct val="85000"/>
                </a:lnSpc>
              </a:pPr>
              <a:r>
                <a:rPr lang="en-US" sz="1200" dirty="0" smtClean="0">
                  <a:solidFill>
                    <a:prstClr val="white"/>
                  </a:solidFill>
                  <a:effectLst>
                    <a:outerShdw blurRad="63500" dist="38100" dir="5400000" algn="t" rotWithShape="0">
                      <a:prstClr val="black">
                        <a:alpha val="80000"/>
                      </a:prstClr>
                    </a:outerShdw>
                  </a:effectLst>
                  <a:latin typeface="Franklin Gothic Demi"/>
                </a:rPr>
                <a:t>1 </a:t>
              </a:r>
              <a:r>
                <a:rPr lang="en-US" sz="1200" dirty="0" err="1" smtClean="0">
                  <a:solidFill>
                    <a:prstClr val="white"/>
                  </a:solidFill>
                  <a:effectLst>
                    <a:outerShdw blurRad="63500" dist="38100" dir="5400000" algn="t" rotWithShape="0">
                      <a:prstClr val="black">
                        <a:alpha val="80000"/>
                      </a:prstClr>
                    </a:outerShdw>
                  </a:effectLst>
                  <a:latin typeface="Franklin Gothic Demi"/>
                </a:rPr>
                <a:t>GbE</a:t>
              </a:r>
              <a:endParaRPr lang="en-US" sz="1200" dirty="0">
                <a:solidFill>
                  <a:prstClr val="white"/>
                </a:solidFill>
                <a:effectLst>
                  <a:outerShdw blurRad="63500" dist="38100" dir="5400000" algn="t" rotWithShape="0">
                    <a:prstClr val="black">
                      <a:alpha val="80000"/>
                    </a:prstClr>
                  </a:outerShdw>
                </a:effectLst>
                <a:latin typeface="Franklin Gothic Demi"/>
              </a:endParaRPr>
            </a:p>
          </p:txBody>
        </p:sp>
        <p:sp>
          <p:nvSpPr>
            <p:cNvPr id="564" name="Rectangle 563"/>
            <p:cNvSpPr/>
            <p:nvPr/>
          </p:nvSpPr>
          <p:spPr bwMode="auto">
            <a:xfrm>
              <a:off x="7171807" y="1856837"/>
              <a:ext cx="1045029" cy="190500"/>
            </a:xfrm>
            <a:prstGeom prst="rect">
              <a:avLst/>
            </a:prstGeom>
            <a:solidFill>
              <a:schemeClr val="accent4"/>
            </a:solidFill>
            <a:ln w="19050" algn="ctr">
              <a:noFill/>
              <a:miter lim="800000"/>
              <a:headEnd/>
              <a:tailEnd/>
            </a:ln>
          </p:spPr>
          <p:txBody>
            <a:bodyPr wrap="none" rtlCol="0" anchor="ctr"/>
            <a:lstStyle/>
            <a:p>
              <a:pPr algn="ctr" defTabSz="914400">
                <a:lnSpc>
                  <a:spcPct val="85000"/>
                </a:lnSpc>
              </a:pPr>
              <a:r>
                <a:rPr lang="en-US" sz="1200" dirty="0" smtClean="0">
                  <a:solidFill>
                    <a:prstClr val="white"/>
                  </a:solidFill>
                  <a:effectLst>
                    <a:outerShdw blurRad="63500" dist="38100" dir="5400000" algn="t" rotWithShape="0">
                      <a:prstClr val="black">
                        <a:alpha val="80000"/>
                      </a:prstClr>
                    </a:outerShdw>
                  </a:effectLst>
                  <a:latin typeface="Franklin Gothic Demi"/>
                </a:rPr>
                <a:t>4 </a:t>
              </a:r>
              <a:r>
                <a:rPr lang="en-US" sz="1200" dirty="0" err="1" smtClean="0">
                  <a:solidFill>
                    <a:prstClr val="white"/>
                  </a:solidFill>
                  <a:effectLst>
                    <a:outerShdw blurRad="63500" dist="38100" dir="5400000" algn="t" rotWithShape="0">
                      <a:prstClr val="black">
                        <a:alpha val="80000"/>
                      </a:prstClr>
                    </a:outerShdw>
                  </a:effectLst>
                  <a:latin typeface="Franklin Gothic Demi"/>
                </a:rPr>
                <a:t>Gbps</a:t>
              </a:r>
              <a:r>
                <a:rPr lang="en-US" sz="1200" dirty="0" smtClean="0">
                  <a:solidFill>
                    <a:prstClr val="white"/>
                  </a:solidFill>
                  <a:effectLst>
                    <a:outerShdw blurRad="63500" dist="38100" dir="5400000" algn="t" rotWithShape="0">
                      <a:prstClr val="black">
                        <a:alpha val="80000"/>
                      </a:prstClr>
                    </a:outerShdw>
                  </a:effectLst>
                  <a:latin typeface="Franklin Gothic Demi"/>
                </a:rPr>
                <a:t> FC</a:t>
              </a:r>
              <a:endParaRPr lang="en-US" sz="1200" dirty="0">
                <a:solidFill>
                  <a:prstClr val="white"/>
                </a:solidFill>
                <a:effectLst>
                  <a:outerShdw blurRad="63500" dist="38100" dir="5400000" algn="t" rotWithShape="0">
                    <a:prstClr val="black">
                      <a:alpha val="80000"/>
                    </a:prstClr>
                  </a:outerShdw>
                </a:effectLst>
                <a:latin typeface="Franklin Gothic Demi"/>
              </a:endParaRPr>
            </a:p>
          </p:txBody>
        </p:sp>
        <p:sp>
          <p:nvSpPr>
            <p:cNvPr id="565" name="Rectangle 564"/>
            <p:cNvSpPr/>
            <p:nvPr/>
          </p:nvSpPr>
          <p:spPr bwMode="auto">
            <a:xfrm>
              <a:off x="7171807" y="2072302"/>
              <a:ext cx="1045029" cy="190500"/>
            </a:xfrm>
            <a:prstGeom prst="rect">
              <a:avLst/>
            </a:prstGeom>
            <a:solidFill>
              <a:schemeClr val="accent6"/>
            </a:solidFill>
            <a:ln w="19050" algn="ctr">
              <a:noFill/>
              <a:miter lim="800000"/>
              <a:headEnd/>
              <a:tailEnd/>
            </a:ln>
          </p:spPr>
          <p:txBody>
            <a:bodyPr wrap="none" rtlCol="0" anchor="ctr"/>
            <a:lstStyle/>
            <a:p>
              <a:pPr algn="ctr" defTabSz="914400">
                <a:lnSpc>
                  <a:spcPct val="85000"/>
                </a:lnSpc>
              </a:pPr>
              <a:r>
                <a:rPr lang="en-US" sz="1200" dirty="0" smtClean="0">
                  <a:solidFill>
                    <a:prstClr val="white"/>
                  </a:solidFill>
                  <a:effectLst>
                    <a:outerShdw blurRad="63500" dist="38100" dir="5400000" algn="t" rotWithShape="0">
                      <a:prstClr val="black">
                        <a:alpha val="80000"/>
                      </a:prstClr>
                    </a:outerShdw>
                  </a:effectLst>
                  <a:latin typeface="Franklin Gothic Demi"/>
                </a:rPr>
                <a:t>8/16 </a:t>
              </a:r>
              <a:r>
                <a:rPr lang="en-US" sz="1200" dirty="0" err="1" smtClean="0">
                  <a:solidFill>
                    <a:prstClr val="white"/>
                  </a:solidFill>
                  <a:effectLst>
                    <a:outerShdw blurRad="63500" dist="38100" dir="5400000" algn="t" rotWithShape="0">
                      <a:prstClr val="black">
                        <a:alpha val="80000"/>
                      </a:prstClr>
                    </a:outerShdw>
                  </a:effectLst>
                  <a:latin typeface="Franklin Gothic Demi"/>
                </a:rPr>
                <a:t>Gbps</a:t>
              </a:r>
              <a:r>
                <a:rPr lang="en-US" sz="1200" dirty="0" smtClean="0">
                  <a:solidFill>
                    <a:prstClr val="white"/>
                  </a:solidFill>
                  <a:effectLst>
                    <a:outerShdw blurRad="63500" dist="38100" dir="5400000" algn="t" rotWithShape="0">
                      <a:prstClr val="black">
                        <a:alpha val="80000"/>
                      </a:prstClr>
                    </a:outerShdw>
                  </a:effectLst>
                  <a:latin typeface="Franklin Gothic Demi"/>
                </a:rPr>
                <a:t> FC</a:t>
              </a:r>
              <a:endParaRPr lang="en-US" sz="1200" dirty="0">
                <a:solidFill>
                  <a:prstClr val="white"/>
                </a:solidFill>
                <a:effectLst>
                  <a:outerShdw blurRad="63500" dist="38100" dir="5400000" algn="t" rotWithShape="0">
                    <a:prstClr val="black">
                      <a:alpha val="80000"/>
                    </a:prstClr>
                  </a:outerShdw>
                </a:effectLst>
                <a:latin typeface="Franklin Gothic Demi"/>
              </a:endParaRPr>
            </a:p>
          </p:txBody>
        </p:sp>
        <p:sp>
          <p:nvSpPr>
            <p:cNvPr id="566" name="Rectangle 565"/>
            <p:cNvSpPr/>
            <p:nvPr/>
          </p:nvSpPr>
          <p:spPr bwMode="auto">
            <a:xfrm>
              <a:off x="7171807" y="2287767"/>
              <a:ext cx="1045029" cy="190500"/>
            </a:xfrm>
            <a:prstGeom prst="rect">
              <a:avLst/>
            </a:prstGeom>
            <a:solidFill>
              <a:schemeClr val="bg2"/>
            </a:solidFill>
            <a:ln w="19050" algn="ctr">
              <a:noFill/>
              <a:miter lim="800000"/>
              <a:headEnd/>
              <a:tailEnd/>
            </a:ln>
          </p:spPr>
          <p:txBody>
            <a:bodyPr wrap="none" rtlCol="0" anchor="ctr"/>
            <a:lstStyle/>
            <a:p>
              <a:pPr algn="ctr" defTabSz="914400">
                <a:lnSpc>
                  <a:spcPct val="85000"/>
                </a:lnSpc>
              </a:pPr>
              <a:r>
                <a:rPr lang="en-US" sz="1200" dirty="0" smtClean="0">
                  <a:solidFill>
                    <a:prstClr val="white"/>
                  </a:solidFill>
                  <a:effectLst>
                    <a:outerShdw blurRad="63500" dist="38100" dir="5400000" algn="t" rotWithShape="0">
                      <a:prstClr val="black">
                        <a:alpha val="80000"/>
                      </a:prstClr>
                    </a:outerShdw>
                  </a:effectLst>
                  <a:latin typeface="Franklin Gothic Demi"/>
                </a:rPr>
                <a:t>10 </a:t>
              </a:r>
              <a:r>
                <a:rPr lang="en-US" sz="1200" dirty="0" err="1" smtClean="0">
                  <a:solidFill>
                    <a:prstClr val="white"/>
                  </a:solidFill>
                  <a:effectLst>
                    <a:outerShdw blurRad="63500" dist="38100" dir="5400000" algn="t" rotWithShape="0">
                      <a:prstClr val="black">
                        <a:alpha val="80000"/>
                      </a:prstClr>
                    </a:outerShdw>
                  </a:effectLst>
                  <a:latin typeface="Franklin Gothic Demi"/>
                </a:rPr>
                <a:t>Gbps</a:t>
              </a:r>
              <a:r>
                <a:rPr lang="en-US" sz="1200" dirty="0" smtClean="0">
                  <a:solidFill>
                    <a:prstClr val="white"/>
                  </a:solidFill>
                  <a:effectLst>
                    <a:outerShdw blurRad="63500" dist="38100" dir="5400000" algn="t" rotWithShape="0">
                      <a:prstClr val="black">
                        <a:alpha val="80000"/>
                      </a:prstClr>
                    </a:outerShdw>
                  </a:effectLst>
                  <a:latin typeface="Franklin Gothic Demi"/>
                </a:rPr>
                <a:t> DCB</a:t>
              </a:r>
              <a:endParaRPr lang="en-US" sz="1200" dirty="0">
                <a:solidFill>
                  <a:prstClr val="white"/>
                </a:solidFill>
                <a:effectLst>
                  <a:outerShdw blurRad="63500" dist="38100" dir="5400000" algn="t" rotWithShape="0">
                    <a:prstClr val="black">
                      <a:alpha val="80000"/>
                    </a:prstClr>
                  </a:outerShdw>
                </a:effectLst>
                <a:latin typeface="Franklin Gothic Demi"/>
              </a:endParaRPr>
            </a:p>
          </p:txBody>
        </p:sp>
        <p:sp>
          <p:nvSpPr>
            <p:cNvPr id="567" name="Rectangle 566"/>
            <p:cNvSpPr/>
            <p:nvPr/>
          </p:nvSpPr>
          <p:spPr bwMode="auto">
            <a:xfrm>
              <a:off x="7171807" y="2503234"/>
              <a:ext cx="1045029" cy="190500"/>
            </a:xfrm>
            <a:prstGeom prst="rect">
              <a:avLst/>
            </a:prstGeom>
            <a:solidFill>
              <a:schemeClr val="accent2"/>
            </a:solidFill>
            <a:ln w="19050" algn="ctr">
              <a:noFill/>
              <a:miter lim="800000"/>
              <a:headEnd/>
              <a:tailEnd/>
            </a:ln>
          </p:spPr>
          <p:txBody>
            <a:bodyPr wrap="none" rtlCol="0" anchor="ctr"/>
            <a:lstStyle/>
            <a:p>
              <a:pPr algn="ctr" defTabSz="914400">
                <a:lnSpc>
                  <a:spcPct val="85000"/>
                </a:lnSpc>
              </a:pPr>
              <a:r>
                <a:rPr lang="en-US" sz="1200" dirty="0" smtClean="0">
                  <a:solidFill>
                    <a:prstClr val="white"/>
                  </a:solidFill>
                  <a:effectLst>
                    <a:outerShdw blurRad="63500" dist="38100" dir="5400000" algn="t" rotWithShape="0">
                      <a:prstClr val="black">
                        <a:alpha val="80000"/>
                      </a:prstClr>
                    </a:outerShdw>
                  </a:effectLst>
                  <a:latin typeface="Franklin Gothic Demi"/>
                </a:rPr>
                <a:t>10 </a:t>
              </a:r>
              <a:r>
                <a:rPr lang="en-US" sz="1200" dirty="0" err="1" smtClean="0">
                  <a:solidFill>
                    <a:prstClr val="white"/>
                  </a:solidFill>
                  <a:effectLst>
                    <a:outerShdw blurRad="63500" dist="38100" dir="5400000" algn="t" rotWithShape="0">
                      <a:prstClr val="black">
                        <a:alpha val="80000"/>
                      </a:prstClr>
                    </a:outerShdw>
                  </a:effectLst>
                  <a:latin typeface="Franklin Gothic Demi"/>
                </a:rPr>
                <a:t>GbE</a:t>
              </a:r>
              <a:endParaRPr lang="en-US" sz="1200" dirty="0">
                <a:solidFill>
                  <a:prstClr val="white"/>
                </a:solidFill>
                <a:effectLst>
                  <a:outerShdw blurRad="63500" dist="38100" dir="5400000" algn="t" rotWithShape="0">
                    <a:prstClr val="black">
                      <a:alpha val="80000"/>
                    </a:prstClr>
                  </a:outerShdw>
                </a:effectLst>
                <a:latin typeface="Franklin Gothic Demi"/>
              </a:endParaRPr>
            </a:p>
          </p:txBody>
        </p:sp>
      </p:grpSp>
      <p:sp>
        <p:nvSpPr>
          <p:cNvPr id="588" name="Rectangle 587"/>
          <p:cNvSpPr/>
          <p:nvPr/>
        </p:nvSpPr>
        <p:spPr>
          <a:xfrm>
            <a:off x="972822" y="4029766"/>
            <a:ext cx="973945" cy="400110"/>
          </a:xfrm>
          <a:prstGeom prst="rect">
            <a:avLst/>
          </a:prstGeom>
        </p:spPr>
        <p:txBody>
          <a:bodyPr wrap="square" anchor="ctr">
            <a:spAutoFit/>
          </a:bodyPr>
          <a:lstStyle/>
          <a:p>
            <a:pPr algn="ctr" defTabSz="914400"/>
            <a:r>
              <a:rPr lang="es-ES" sz="1000" dirty="0" err="1" smtClean="0">
                <a:solidFill>
                  <a:prstClr val="black"/>
                </a:solidFill>
              </a:rPr>
              <a:t>GbEToR</a:t>
            </a:r>
            <a:endParaRPr lang="es-ES" sz="1000" dirty="0" smtClean="0">
              <a:solidFill>
                <a:prstClr val="black"/>
              </a:solidFill>
            </a:endParaRPr>
          </a:p>
          <a:p>
            <a:pPr algn="ctr" defTabSz="914400"/>
            <a:r>
              <a:rPr lang="es-ES" sz="1000" dirty="0" smtClean="0">
                <a:solidFill>
                  <a:prstClr val="black"/>
                </a:solidFill>
              </a:rPr>
              <a:t>FCX</a:t>
            </a:r>
          </a:p>
        </p:txBody>
      </p:sp>
      <p:sp>
        <p:nvSpPr>
          <p:cNvPr id="878" name="Rectangle 877"/>
          <p:cNvSpPr/>
          <p:nvPr/>
        </p:nvSpPr>
        <p:spPr>
          <a:xfrm>
            <a:off x="6003146" y="3818162"/>
            <a:ext cx="1464454" cy="400110"/>
          </a:xfrm>
          <a:prstGeom prst="rect">
            <a:avLst/>
          </a:prstGeom>
        </p:spPr>
        <p:txBody>
          <a:bodyPr wrap="square" anchor="ctr">
            <a:spAutoFit/>
          </a:bodyPr>
          <a:lstStyle/>
          <a:p>
            <a:pPr algn="ctr" defTabSz="914400"/>
            <a:r>
              <a:rPr lang="es-ES" sz="1000" dirty="0" smtClean="0">
                <a:solidFill>
                  <a:prstClr val="black"/>
                </a:solidFill>
              </a:rPr>
              <a:t>8 </a:t>
            </a:r>
            <a:r>
              <a:rPr lang="es-ES" sz="1000" dirty="0" err="1" smtClean="0">
                <a:solidFill>
                  <a:prstClr val="black"/>
                </a:solidFill>
              </a:rPr>
              <a:t>Gbps</a:t>
            </a:r>
            <a:r>
              <a:rPr lang="es-ES" sz="1000" dirty="0" smtClean="0">
                <a:solidFill>
                  <a:prstClr val="black"/>
                </a:solidFill>
              </a:rPr>
              <a:t> DCX4S/</a:t>
            </a:r>
            <a:br>
              <a:rPr lang="es-ES" sz="1000" dirty="0" smtClean="0">
                <a:solidFill>
                  <a:prstClr val="black"/>
                </a:solidFill>
              </a:rPr>
            </a:br>
            <a:r>
              <a:rPr lang="es-ES" sz="1000" dirty="0" smtClean="0">
                <a:solidFill>
                  <a:prstClr val="black"/>
                </a:solidFill>
              </a:rPr>
              <a:t>48000/5300/5100</a:t>
            </a:r>
          </a:p>
        </p:txBody>
      </p:sp>
      <p:sp>
        <p:nvSpPr>
          <p:cNvPr id="955" name="Rectangle 954"/>
          <p:cNvSpPr/>
          <p:nvPr/>
        </p:nvSpPr>
        <p:spPr>
          <a:xfrm>
            <a:off x="7931943" y="2590998"/>
            <a:ext cx="695326" cy="400110"/>
          </a:xfrm>
          <a:prstGeom prst="rect">
            <a:avLst/>
          </a:prstGeom>
        </p:spPr>
        <p:txBody>
          <a:bodyPr wrap="square" anchor="ctr">
            <a:spAutoFit/>
          </a:bodyPr>
          <a:lstStyle/>
          <a:p>
            <a:pPr algn="ctr" defTabSz="914400"/>
            <a:r>
              <a:rPr lang="es-ES" sz="1000" dirty="0" smtClean="0">
                <a:solidFill>
                  <a:prstClr val="black"/>
                </a:solidFill>
              </a:rPr>
              <a:t>Disk </a:t>
            </a:r>
            <a:r>
              <a:rPr lang="es-ES" sz="1000" dirty="0" err="1" smtClean="0">
                <a:solidFill>
                  <a:prstClr val="black"/>
                </a:solidFill>
              </a:rPr>
              <a:t>Arrays</a:t>
            </a:r>
            <a:endParaRPr lang="es-ES" sz="1000" dirty="0" smtClean="0">
              <a:solidFill>
                <a:prstClr val="black"/>
              </a:solidFill>
            </a:endParaRPr>
          </a:p>
        </p:txBody>
      </p:sp>
      <p:sp>
        <p:nvSpPr>
          <p:cNvPr id="956" name="Freeform 955"/>
          <p:cNvSpPr/>
          <p:nvPr/>
        </p:nvSpPr>
        <p:spPr>
          <a:xfrm>
            <a:off x="2937808" y="2077129"/>
            <a:ext cx="1838232" cy="204039"/>
          </a:xfrm>
          <a:custGeom>
            <a:avLst/>
            <a:gdLst>
              <a:gd name="connsiteX0" fmla="*/ 0 w 1783458"/>
              <a:gd name="connsiteY0" fmla="*/ 0 h 204039"/>
              <a:gd name="connsiteX1" fmla="*/ 1783458 w 1783458"/>
              <a:gd name="connsiteY1" fmla="*/ 0 h 204039"/>
              <a:gd name="connsiteX2" fmla="*/ 1783458 w 1783458"/>
              <a:gd name="connsiteY2" fmla="*/ 204039 h 204039"/>
            </a:gdLst>
            <a:ahLst/>
            <a:cxnLst>
              <a:cxn ang="0">
                <a:pos x="connsiteX0" y="connsiteY0"/>
              </a:cxn>
              <a:cxn ang="0">
                <a:pos x="connsiteX1" y="connsiteY1"/>
              </a:cxn>
              <a:cxn ang="0">
                <a:pos x="connsiteX2" y="connsiteY2"/>
              </a:cxn>
            </a:cxnLst>
            <a:rect l="l" t="t" r="r" b="b"/>
            <a:pathLst>
              <a:path w="1783458" h="204039">
                <a:moveTo>
                  <a:pt x="0" y="0"/>
                </a:moveTo>
                <a:lnTo>
                  <a:pt x="1783458" y="0"/>
                </a:lnTo>
                <a:lnTo>
                  <a:pt x="1783458" y="204039"/>
                </a:lnTo>
              </a:path>
            </a:pathLst>
          </a:cu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sp>
        <p:nvSpPr>
          <p:cNvPr id="961" name="Freeform 960"/>
          <p:cNvSpPr/>
          <p:nvPr/>
        </p:nvSpPr>
        <p:spPr>
          <a:xfrm rot="5400000" flipV="1">
            <a:off x="5091748" y="2499865"/>
            <a:ext cx="469477" cy="1100884"/>
          </a:xfrm>
          <a:custGeom>
            <a:avLst/>
            <a:gdLst>
              <a:gd name="connsiteX0" fmla="*/ 0 w 1783458"/>
              <a:gd name="connsiteY0" fmla="*/ 0 h 204039"/>
              <a:gd name="connsiteX1" fmla="*/ 1783458 w 1783458"/>
              <a:gd name="connsiteY1" fmla="*/ 0 h 204039"/>
              <a:gd name="connsiteX2" fmla="*/ 1783458 w 1783458"/>
              <a:gd name="connsiteY2" fmla="*/ 204039 h 204039"/>
            </a:gdLst>
            <a:ahLst/>
            <a:cxnLst>
              <a:cxn ang="0">
                <a:pos x="connsiteX0" y="connsiteY0"/>
              </a:cxn>
              <a:cxn ang="0">
                <a:pos x="connsiteX1" y="connsiteY1"/>
              </a:cxn>
              <a:cxn ang="0">
                <a:pos x="connsiteX2" y="connsiteY2"/>
              </a:cxn>
            </a:cxnLst>
            <a:rect l="l" t="t" r="r" b="b"/>
            <a:pathLst>
              <a:path w="1783458" h="204039">
                <a:moveTo>
                  <a:pt x="0" y="0"/>
                </a:moveTo>
                <a:lnTo>
                  <a:pt x="1783458" y="0"/>
                </a:lnTo>
                <a:lnTo>
                  <a:pt x="1783458" y="204039"/>
                </a:lnTo>
              </a:path>
            </a:pathLst>
          </a:cu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sp>
        <p:nvSpPr>
          <p:cNvPr id="990" name="Freeform 989"/>
          <p:cNvSpPr/>
          <p:nvPr/>
        </p:nvSpPr>
        <p:spPr>
          <a:xfrm>
            <a:off x="6229354" y="3273498"/>
            <a:ext cx="1886895" cy="262135"/>
          </a:xfrm>
          <a:custGeom>
            <a:avLst/>
            <a:gdLst>
              <a:gd name="connsiteX0" fmla="*/ 0 w 1662546"/>
              <a:gd name="connsiteY0" fmla="*/ 0 h 151140"/>
              <a:gd name="connsiteX1" fmla="*/ 340066 w 1662546"/>
              <a:gd name="connsiteY1" fmla="*/ 151140 h 151140"/>
              <a:gd name="connsiteX2" fmla="*/ 1662546 w 1662546"/>
              <a:gd name="connsiteY2" fmla="*/ 151140 h 151140"/>
              <a:gd name="connsiteX3" fmla="*/ 1647432 w 1662546"/>
              <a:gd name="connsiteY3" fmla="*/ 7557 h 151140"/>
            </a:gdLst>
            <a:ahLst/>
            <a:cxnLst>
              <a:cxn ang="0">
                <a:pos x="connsiteX0" y="connsiteY0"/>
              </a:cxn>
              <a:cxn ang="0">
                <a:pos x="connsiteX1" y="connsiteY1"/>
              </a:cxn>
              <a:cxn ang="0">
                <a:pos x="connsiteX2" y="connsiteY2"/>
              </a:cxn>
              <a:cxn ang="0">
                <a:pos x="connsiteX3" y="connsiteY3"/>
              </a:cxn>
            </a:cxnLst>
            <a:rect l="l" t="t" r="r" b="b"/>
            <a:pathLst>
              <a:path w="1662546" h="151140">
                <a:moveTo>
                  <a:pt x="0" y="0"/>
                </a:moveTo>
                <a:lnTo>
                  <a:pt x="340066" y="151140"/>
                </a:lnTo>
                <a:lnTo>
                  <a:pt x="1662546" y="151140"/>
                </a:lnTo>
                <a:lnTo>
                  <a:pt x="1647432" y="7557"/>
                </a:lnTo>
              </a:path>
            </a:pathLst>
          </a:cu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sp>
        <p:nvSpPr>
          <p:cNvPr id="991" name="Freeform 990"/>
          <p:cNvSpPr/>
          <p:nvPr/>
        </p:nvSpPr>
        <p:spPr>
          <a:xfrm>
            <a:off x="6200779" y="3311590"/>
            <a:ext cx="2247979" cy="344947"/>
          </a:xfrm>
          <a:custGeom>
            <a:avLst/>
            <a:gdLst>
              <a:gd name="connsiteX0" fmla="*/ 0 w 2070625"/>
              <a:gd name="connsiteY0" fmla="*/ 7557 h 226711"/>
              <a:gd name="connsiteX1" fmla="*/ 445864 w 2070625"/>
              <a:gd name="connsiteY1" fmla="*/ 226711 h 226711"/>
              <a:gd name="connsiteX2" fmla="*/ 2063068 w 2070625"/>
              <a:gd name="connsiteY2" fmla="*/ 226711 h 226711"/>
              <a:gd name="connsiteX3" fmla="*/ 2070625 w 2070625"/>
              <a:gd name="connsiteY3" fmla="*/ 0 h 226711"/>
            </a:gdLst>
            <a:ahLst/>
            <a:cxnLst>
              <a:cxn ang="0">
                <a:pos x="connsiteX0" y="connsiteY0"/>
              </a:cxn>
              <a:cxn ang="0">
                <a:pos x="connsiteX1" y="connsiteY1"/>
              </a:cxn>
              <a:cxn ang="0">
                <a:pos x="connsiteX2" y="connsiteY2"/>
              </a:cxn>
              <a:cxn ang="0">
                <a:pos x="connsiteX3" y="connsiteY3"/>
              </a:cxn>
            </a:cxnLst>
            <a:rect l="l" t="t" r="r" b="b"/>
            <a:pathLst>
              <a:path w="2070625" h="226711">
                <a:moveTo>
                  <a:pt x="0" y="7557"/>
                </a:moveTo>
                <a:lnTo>
                  <a:pt x="445864" y="226711"/>
                </a:lnTo>
                <a:lnTo>
                  <a:pt x="2063068" y="226711"/>
                </a:lnTo>
                <a:lnTo>
                  <a:pt x="2070625" y="0"/>
                </a:lnTo>
              </a:path>
            </a:pathLst>
          </a:custGeom>
          <a:ln w="190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grpSp>
        <p:nvGrpSpPr>
          <p:cNvPr id="7" name="Group 985"/>
          <p:cNvGrpSpPr/>
          <p:nvPr/>
        </p:nvGrpSpPr>
        <p:grpSpPr>
          <a:xfrm>
            <a:off x="7940278" y="2955256"/>
            <a:ext cx="678656" cy="533400"/>
            <a:chOff x="8031957" y="3167916"/>
            <a:chExt cx="678656" cy="533400"/>
          </a:xfrm>
        </p:grpSpPr>
        <p:grpSp>
          <p:nvGrpSpPr>
            <p:cNvPr id="8" name="Group 36"/>
            <p:cNvGrpSpPr>
              <a:grpSpLocks/>
            </p:cNvGrpSpPr>
            <p:nvPr/>
          </p:nvGrpSpPr>
          <p:grpSpPr bwMode="auto">
            <a:xfrm>
              <a:off x="8031957" y="3167916"/>
              <a:ext cx="328613" cy="533400"/>
              <a:chOff x="3769" y="1208"/>
              <a:chExt cx="1415" cy="2293"/>
            </a:xfrm>
          </p:grpSpPr>
          <p:sp>
            <p:nvSpPr>
              <p:cNvPr id="932" name="Freeform 37"/>
              <p:cNvSpPr>
                <a:spLocks/>
              </p:cNvSpPr>
              <p:nvPr/>
            </p:nvSpPr>
            <p:spPr bwMode="gray">
              <a:xfrm>
                <a:off x="3772" y="1507"/>
                <a:ext cx="1411" cy="766"/>
              </a:xfrm>
              <a:custGeom>
                <a:avLst/>
                <a:gdLst>
                  <a:gd name="T0" fmla="*/ 0 w 2232"/>
                  <a:gd name="T1" fmla="*/ 2 h 1212"/>
                  <a:gd name="T2" fmla="*/ 2 w 2232"/>
                  <a:gd name="T3" fmla="*/ 3 h 1212"/>
                  <a:gd name="T4" fmla="*/ 4 w 2232"/>
                  <a:gd name="T5" fmla="*/ 2 h 1212"/>
                  <a:gd name="T6" fmla="*/ 5 w 2232"/>
                  <a:gd name="T7" fmla="*/ 3 h 1212"/>
                  <a:gd name="T8" fmla="*/ 6 w 2232"/>
                  <a:gd name="T9" fmla="*/ 2 h 1212"/>
                  <a:gd name="T10" fmla="*/ 3 w 2232"/>
                  <a:gd name="T11" fmla="*/ 0 h 1212"/>
                  <a:gd name="T12" fmla="*/ 0 w 2232"/>
                  <a:gd name="T13" fmla="*/ 2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a:noFill/>
                <a:round/>
                <a:headEnd/>
                <a:tailEnd/>
              </a:ln>
            </p:spPr>
            <p:txBody>
              <a:bodyPr/>
              <a:lstStyle/>
              <a:p>
                <a:pPr defTabSz="914400"/>
                <a:endParaRPr lang="en-US">
                  <a:solidFill>
                    <a:prstClr val="black"/>
                  </a:solidFill>
                </a:endParaRPr>
              </a:p>
            </p:txBody>
          </p:sp>
          <p:sp>
            <p:nvSpPr>
              <p:cNvPr id="933" name="Freeform 38"/>
              <p:cNvSpPr>
                <a:spLocks/>
              </p:cNvSpPr>
              <p:nvPr/>
            </p:nvSpPr>
            <p:spPr bwMode="gray">
              <a:xfrm>
                <a:off x="3769" y="1804"/>
                <a:ext cx="1411" cy="766"/>
              </a:xfrm>
              <a:custGeom>
                <a:avLst/>
                <a:gdLst>
                  <a:gd name="T0" fmla="*/ 0 w 2232"/>
                  <a:gd name="T1" fmla="*/ 2 h 1212"/>
                  <a:gd name="T2" fmla="*/ 2 w 2232"/>
                  <a:gd name="T3" fmla="*/ 3 h 1212"/>
                  <a:gd name="T4" fmla="*/ 4 w 2232"/>
                  <a:gd name="T5" fmla="*/ 2 h 1212"/>
                  <a:gd name="T6" fmla="*/ 5 w 2232"/>
                  <a:gd name="T7" fmla="*/ 3 h 1212"/>
                  <a:gd name="T8" fmla="*/ 6 w 2232"/>
                  <a:gd name="T9" fmla="*/ 2 h 1212"/>
                  <a:gd name="T10" fmla="*/ 3 w 2232"/>
                  <a:gd name="T11" fmla="*/ 0 h 1212"/>
                  <a:gd name="T12" fmla="*/ 0 w 2232"/>
                  <a:gd name="T13" fmla="*/ 2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71" y="554"/>
                    </a:lnTo>
                    <a:lnTo>
                      <a:pt x="2086" y="918"/>
                    </a:lnTo>
                    <a:lnTo>
                      <a:pt x="2232" y="814"/>
                    </a:lnTo>
                    <a:lnTo>
                      <a:pt x="1080" y="0"/>
                    </a:lnTo>
                    <a:lnTo>
                      <a:pt x="0" y="766"/>
                    </a:lnTo>
                    <a:close/>
                  </a:path>
                </a:pathLst>
              </a:custGeom>
              <a:solidFill>
                <a:srgbClr val="B2B2B2"/>
              </a:solidFill>
              <a:ln w="9525">
                <a:noFill/>
                <a:round/>
                <a:headEnd/>
                <a:tailEnd/>
              </a:ln>
            </p:spPr>
            <p:txBody>
              <a:bodyPr/>
              <a:lstStyle/>
              <a:p>
                <a:pPr defTabSz="914400"/>
                <a:endParaRPr lang="en-US">
                  <a:solidFill>
                    <a:prstClr val="black"/>
                  </a:solidFill>
                </a:endParaRPr>
              </a:p>
            </p:txBody>
          </p:sp>
          <p:sp>
            <p:nvSpPr>
              <p:cNvPr id="934" name="Freeform 39"/>
              <p:cNvSpPr>
                <a:spLocks/>
              </p:cNvSpPr>
              <p:nvPr/>
            </p:nvSpPr>
            <p:spPr bwMode="gray">
              <a:xfrm>
                <a:off x="3769" y="2103"/>
                <a:ext cx="1411" cy="766"/>
              </a:xfrm>
              <a:custGeom>
                <a:avLst/>
                <a:gdLst>
                  <a:gd name="T0" fmla="*/ 0 w 2232"/>
                  <a:gd name="T1" fmla="*/ 2 h 1212"/>
                  <a:gd name="T2" fmla="*/ 2 w 2232"/>
                  <a:gd name="T3" fmla="*/ 3 h 1212"/>
                  <a:gd name="T4" fmla="*/ 4 w 2232"/>
                  <a:gd name="T5" fmla="*/ 2 h 1212"/>
                  <a:gd name="T6" fmla="*/ 5 w 2232"/>
                  <a:gd name="T7" fmla="*/ 3 h 1212"/>
                  <a:gd name="T8" fmla="*/ 6 w 2232"/>
                  <a:gd name="T9" fmla="*/ 2 h 1212"/>
                  <a:gd name="T10" fmla="*/ 3 w 2232"/>
                  <a:gd name="T11" fmla="*/ 0 h 1212"/>
                  <a:gd name="T12" fmla="*/ 0 w 2232"/>
                  <a:gd name="T13" fmla="*/ 2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a:noFill/>
                <a:round/>
                <a:headEnd/>
                <a:tailEnd/>
              </a:ln>
            </p:spPr>
            <p:txBody>
              <a:bodyPr/>
              <a:lstStyle/>
              <a:p>
                <a:pPr defTabSz="914400"/>
                <a:endParaRPr lang="en-US">
                  <a:solidFill>
                    <a:prstClr val="black"/>
                  </a:solidFill>
                </a:endParaRPr>
              </a:p>
            </p:txBody>
          </p:sp>
          <p:sp>
            <p:nvSpPr>
              <p:cNvPr id="935" name="Freeform 40"/>
              <p:cNvSpPr>
                <a:spLocks/>
              </p:cNvSpPr>
              <p:nvPr/>
            </p:nvSpPr>
            <p:spPr bwMode="gray">
              <a:xfrm>
                <a:off x="4165" y="1848"/>
                <a:ext cx="924" cy="654"/>
              </a:xfrm>
              <a:custGeom>
                <a:avLst/>
                <a:gdLst>
                  <a:gd name="T0" fmla="*/ 0 w 1462"/>
                  <a:gd name="T1" fmla="*/ 3 h 1034"/>
                  <a:gd name="T2" fmla="*/ 0 w 1462"/>
                  <a:gd name="T3" fmla="*/ 2 h 1034"/>
                  <a:gd name="T4" fmla="*/ 3 w 1462"/>
                  <a:gd name="T5" fmla="*/ 0 h 1034"/>
                  <a:gd name="T6" fmla="*/ 4 w 1462"/>
                  <a:gd name="T7" fmla="*/ 1 h 1034"/>
                  <a:gd name="T8" fmla="*/ 4 w 1462"/>
                  <a:gd name="T9" fmla="*/ 3 h 1034"/>
                  <a:gd name="T10" fmla="*/ 2 w 1462"/>
                  <a:gd name="T11" fmla="*/ 1 h 1034"/>
                  <a:gd name="T12" fmla="*/ 0 w 1462"/>
                  <a:gd name="T13" fmla="*/ 3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defTabSz="914400"/>
                <a:endParaRPr lang="en-US">
                  <a:solidFill>
                    <a:prstClr val="black"/>
                  </a:solidFill>
                </a:endParaRPr>
              </a:p>
            </p:txBody>
          </p:sp>
          <p:sp>
            <p:nvSpPr>
              <p:cNvPr id="936" name="Freeform 41"/>
              <p:cNvSpPr>
                <a:spLocks/>
              </p:cNvSpPr>
              <p:nvPr/>
            </p:nvSpPr>
            <p:spPr bwMode="gray">
              <a:xfrm>
                <a:off x="4165" y="2146"/>
                <a:ext cx="924" cy="654"/>
              </a:xfrm>
              <a:custGeom>
                <a:avLst/>
                <a:gdLst>
                  <a:gd name="T0" fmla="*/ 0 w 1462"/>
                  <a:gd name="T1" fmla="*/ 3 h 1034"/>
                  <a:gd name="T2" fmla="*/ 0 w 1462"/>
                  <a:gd name="T3" fmla="*/ 2 h 1034"/>
                  <a:gd name="T4" fmla="*/ 3 w 1462"/>
                  <a:gd name="T5" fmla="*/ 0 h 1034"/>
                  <a:gd name="T6" fmla="*/ 4 w 1462"/>
                  <a:gd name="T7" fmla="*/ 1 h 1034"/>
                  <a:gd name="T8" fmla="*/ 4 w 1462"/>
                  <a:gd name="T9" fmla="*/ 3 h 1034"/>
                  <a:gd name="T10" fmla="*/ 2 w 1462"/>
                  <a:gd name="T11" fmla="*/ 1 h 1034"/>
                  <a:gd name="T12" fmla="*/ 0 w 1462"/>
                  <a:gd name="T13" fmla="*/ 3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defTabSz="914400"/>
                <a:endParaRPr lang="en-US">
                  <a:solidFill>
                    <a:prstClr val="black"/>
                  </a:solidFill>
                </a:endParaRPr>
              </a:p>
            </p:txBody>
          </p:sp>
          <p:sp>
            <p:nvSpPr>
              <p:cNvPr id="937" name="Freeform 42"/>
              <p:cNvSpPr>
                <a:spLocks/>
              </p:cNvSpPr>
              <p:nvPr/>
            </p:nvSpPr>
            <p:spPr bwMode="gray">
              <a:xfrm>
                <a:off x="4100" y="2567"/>
                <a:ext cx="1078" cy="766"/>
              </a:xfrm>
              <a:custGeom>
                <a:avLst/>
                <a:gdLst>
                  <a:gd name="T0" fmla="*/ 0 w 1707"/>
                  <a:gd name="T1" fmla="*/ 2 h 1212"/>
                  <a:gd name="T2" fmla="*/ 2 w 1707"/>
                  <a:gd name="T3" fmla="*/ 3 h 1212"/>
                  <a:gd name="T4" fmla="*/ 4 w 1707"/>
                  <a:gd name="T5" fmla="*/ 1 h 1212"/>
                  <a:gd name="T6" fmla="*/ 3 w 1707"/>
                  <a:gd name="T7" fmla="*/ 0 h 1212"/>
                  <a:gd name="T8" fmla="*/ 0 w 1707"/>
                  <a:gd name="T9" fmla="*/ 2 h 1212"/>
                  <a:gd name="T10" fmla="*/ 0 60000 65536"/>
                  <a:gd name="T11" fmla="*/ 0 60000 65536"/>
                  <a:gd name="T12" fmla="*/ 0 60000 65536"/>
                  <a:gd name="T13" fmla="*/ 0 60000 65536"/>
                  <a:gd name="T14" fmla="*/ 0 60000 65536"/>
                  <a:gd name="T15" fmla="*/ 0 w 1707"/>
                  <a:gd name="T16" fmla="*/ 0 h 1212"/>
                  <a:gd name="T17" fmla="*/ 1707 w 1707"/>
                  <a:gd name="T18" fmla="*/ 1212 h 1212"/>
                </a:gdLst>
                <a:ahLst/>
                <a:cxnLst>
                  <a:cxn ang="T10">
                    <a:pos x="T0" y="T1"/>
                  </a:cxn>
                  <a:cxn ang="T11">
                    <a:pos x="T2" y="T3"/>
                  </a:cxn>
                  <a:cxn ang="T12">
                    <a:pos x="T4" y="T5"/>
                  </a:cxn>
                  <a:cxn ang="T13">
                    <a:pos x="T6" y="T7"/>
                  </a:cxn>
                  <a:cxn ang="T14">
                    <a:pos x="T8" y="T9"/>
                  </a:cxn>
                </a:cxnLst>
                <a:rect l="T15" t="T16" r="T17" b="T18"/>
                <a:pathLst>
                  <a:path w="1707" h="1212">
                    <a:moveTo>
                      <a:pt x="0" y="766"/>
                    </a:moveTo>
                    <a:lnTo>
                      <a:pt x="628" y="1212"/>
                    </a:lnTo>
                    <a:lnTo>
                      <a:pt x="1707" y="448"/>
                    </a:lnTo>
                    <a:lnTo>
                      <a:pt x="1080" y="0"/>
                    </a:lnTo>
                    <a:lnTo>
                      <a:pt x="0" y="766"/>
                    </a:lnTo>
                    <a:close/>
                  </a:path>
                </a:pathLst>
              </a:custGeom>
              <a:solidFill>
                <a:srgbClr val="EAEAEA"/>
              </a:solidFill>
              <a:ln w="9525">
                <a:noFill/>
                <a:round/>
                <a:headEnd/>
                <a:tailEnd/>
              </a:ln>
            </p:spPr>
            <p:txBody>
              <a:bodyPr/>
              <a:lstStyle/>
              <a:p>
                <a:pPr defTabSz="914400"/>
                <a:endParaRPr lang="en-US">
                  <a:solidFill>
                    <a:prstClr val="black"/>
                  </a:solidFill>
                </a:endParaRPr>
              </a:p>
            </p:txBody>
          </p:sp>
          <p:sp>
            <p:nvSpPr>
              <p:cNvPr id="938" name="Freeform 43"/>
              <p:cNvSpPr>
                <a:spLocks/>
              </p:cNvSpPr>
              <p:nvPr/>
            </p:nvSpPr>
            <p:spPr bwMode="gray">
              <a:xfrm>
                <a:off x="4167" y="2444"/>
                <a:ext cx="923" cy="653"/>
              </a:xfrm>
              <a:custGeom>
                <a:avLst/>
                <a:gdLst>
                  <a:gd name="T0" fmla="*/ 0 w 1462"/>
                  <a:gd name="T1" fmla="*/ 3 h 1034"/>
                  <a:gd name="T2" fmla="*/ 0 w 1462"/>
                  <a:gd name="T3" fmla="*/ 2 h 1034"/>
                  <a:gd name="T4" fmla="*/ 3 w 1462"/>
                  <a:gd name="T5" fmla="*/ 0 h 1034"/>
                  <a:gd name="T6" fmla="*/ 4 w 1462"/>
                  <a:gd name="T7" fmla="*/ 1 h 1034"/>
                  <a:gd name="T8" fmla="*/ 4 w 1462"/>
                  <a:gd name="T9" fmla="*/ 2 h 1034"/>
                  <a:gd name="T10" fmla="*/ 3 w 1462"/>
                  <a:gd name="T11" fmla="*/ 1 h 1034"/>
                  <a:gd name="T12" fmla="*/ 0 w 1462"/>
                  <a:gd name="T13" fmla="*/ 3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747"/>
                    </a:lnTo>
                    <a:lnTo>
                      <a:pt x="927" y="375"/>
                    </a:lnTo>
                    <a:lnTo>
                      <a:pt x="0" y="1034"/>
                    </a:lnTo>
                    <a:close/>
                  </a:path>
                </a:pathLst>
              </a:custGeom>
              <a:solidFill>
                <a:srgbClr val="333333"/>
              </a:solidFill>
              <a:ln w="9525">
                <a:noFill/>
                <a:round/>
                <a:headEnd/>
                <a:tailEnd/>
              </a:ln>
            </p:spPr>
            <p:txBody>
              <a:bodyPr/>
              <a:lstStyle/>
              <a:p>
                <a:pPr defTabSz="914400"/>
                <a:endParaRPr lang="en-US">
                  <a:solidFill>
                    <a:prstClr val="black"/>
                  </a:solidFill>
                </a:endParaRPr>
              </a:p>
            </p:txBody>
          </p:sp>
          <p:sp>
            <p:nvSpPr>
              <p:cNvPr id="939" name="Freeform 44"/>
              <p:cNvSpPr>
                <a:spLocks/>
              </p:cNvSpPr>
              <p:nvPr/>
            </p:nvSpPr>
            <p:spPr bwMode="gray">
              <a:xfrm>
                <a:off x="3771" y="1989"/>
                <a:ext cx="394" cy="513"/>
              </a:xfrm>
              <a:custGeom>
                <a:avLst/>
                <a:gdLst>
                  <a:gd name="T0" fmla="*/ 0 w 624"/>
                  <a:gd name="T1" fmla="*/ 0 h 812"/>
                  <a:gd name="T2" fmla="*/ 0 w 624"/>
                  <a:gd name="T3" fmla="*/ 1 h 812"/>
                  <a:gd name="T4" fmla="*/ 2 w 624"/>
                  <a:gd name="T5" fmla="*/ 2 h 812"/>
                  <a:gd name="T6" fmla="*/ 2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defTabSz="914400"/>
                <a:endParaRPr lang="en-US">
                  <a:solidFill>
                    <a:prstClr val="black"/>
                  </a:solidFill>
                </a:endParaRPr>
              </a:p>
            </p:txBody>
          </p:sp>
          <p:sp>
            <p:nvSpPr>
              <p:cNvPr id="940" name="Freeform 45"/>
              <p:cNvSpPr>
                <a:spLocks/>
              </p:cNvSpPr>
              <p:nvPr/>
            </p:nvSpPr>
            <p:spPr bwMode="gray">
              <a:xfrm>
                <a:off x="3771" y="2287"/>
                <a:ext cx="394" cy="513"/>
              </a:xfrm>
              <a:custGeom>
                <a:avLst/>
                <a:gdLst>
                  <a:gd name="T0" fmla="*/ 0 w 624"/>
                  <a:gd name="T1" fmla="*/ 0 h 812"/>
                  <a:gd name="T2" fmla="*/ 0 w 624"/>
                  <a:gd name="T3" fmla="*/ 1 h 812"/>
                  <a:gd name="T4" fmla="*/ 2 w 624"/>
                  <a:gd name="T5" fmla="*/ 2 h 812"/>
                  <a:gd name="T6" fmla="*/ 2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defTabSz="914400"/>
                <a:endParaRPr lang="en-US">
                  <a:solidFill>
                    <a:prstClr val="black"/>
                  </a:solidFill>
                </a:endParaRPr>
              </a:p>
            </p:txBody>
          </p:sp>
          <p:sp>
            <p:nvSpPr>
              <p:cNvPr id="941" name="Freeform 46"/>
              <p:cNvSpPr>
                <a:spLocks/>
              </p:cNvSpPr>
              <p:nvPr/>
            </p:nvSpPr>
            <p:spPr bwMode="gray">
              <a:xfrm>
                <a:off x="3853" y="2870"/>
                <a:ext cx="643" cy="629"/>
              </a:xfrm>
              <a:custGeom>
                <a:avLst/>
                <a:gdLst>
                  <a:gd name="T0" fmla="*/ 0 w 1018"/>
                  <a:gd name="T1" fmla="*/ 0 h 995"/>
                  <a:gd name="T2" fmla="*/ 1 w 1018"/>
                  <a:gd name="T3" fmla="*/ 1 h 995"/>
                  <a:gd name="T4" fmla="*/ 3 w 1018"/>
                  <a:gd name="T5" fmla="*/ 3 h 995"/>
                  <a:gd name="T6" fmla="*/ 3 w 1018"/>
                  <a:gd name="T7" fmla="*/ 2 h 995"/>
                  <a:gd name="T8" fmla="*/ 0 w 1018"/>
                  <a:gd name="T9" fmla="*/ 0 h 995"/>
                  <a:gd name="T10" fmla="*/ 0 60000 65536"/>
                  <a:gd name="T11" fmla="*/ 0 60000 65536"/>
                  <a:gd name="T12" fmla="*/ 0 60000 65536"/>
                  <a:gd name="T13" fmla="*/ 0 60000 65536"/>
                  <a:gd name="T14" fmla="*/ 0 60000 65536"/>
                  <a:gd name="T15" fmla="*/ 0 w 1018"/>
                  <a:gd name="T16" fmla="*/ 0 h 995"/>
                  <a:gd name="T17" fmla="*/ 1018 w 1018"/>
                  <a:gd name="T18" fmla="*/ 995 h 995"/>
                </a:gdLst>
                <a:ahLst/>
                <a:cxnLst>
                  <a:cxn ang="T10">
                    <a:pos x="T0" y="T1"/>
                  </a:cxn>
                  <a:cxn ang="T11">
                    <a:pos x="T2" y="T3"/>
                  </a:cxn>
                  <a:cxn ang="T12">
                    <a:pos x="T4" y="T5"/>
                  </a:cxn>
                  <a:cxn ang="T13">
                    <a:pos x="T6" y="T7"/>
                  </a:cxn>
                  <a:cxn ang="T14">
                    <a:pos x="T8" y="T9"/>
                  </a:cxn>
                </a:cxnLst>
                <a:rect l="T15" t="T16" r="T17" b="T18"/>
                <a:pathLst>
                  <a:path w="1018" h="995">
                    <a:moveTo>
                      <a:pt x="0" y="0"/>
                    </a:moveTo>
                    <a:lnTo>
                      <a:pt x="1" y="271"/>
                    </a:lnTo>
                    <a:lnTo>
                      <a:pt x="1018" y="995"/>
                    </a:lnTo>
                    <a:lnTo>
                      <a:pt x="1018" y="721"/>
                    </a:lnTo>
                    <a:lnTo>
                      <a:pt x="0" y="0"/>
                    </a:lnTo>
                    <a:close/>
                  </a:path>
                </a:pathLst>
              </a:custGeom>
              <a:solidFill>
                <a:srgbClr val="8F8F8F"/>
              </a:solidFill>
              <a:ln w="9525">
                <a:noFill/>
                <a:round/>
                <a:headEnd/>
                <a:tailEnd/>
              </a:ln>
            </p:spPr>
            <p:txBody>
              <a:bodyPr/>
              <a:lstStyle/>
              <a:p>
                <a:pPr defTabSz="914400"/>
                <a:endParaRPr lang="en-US">
                  <a:solidFill>
                    <a:prstClr val="black"/>
                  </a:solidFill>
                </a:endParaRPr>
              </a:p>
            </p:txBody>
          </p:sp>
          <p:sp>
            <p:nvSpPr>
              <p:cNvPr id="942" name="Freeform 47"/>
              <p:cNvSpPr>
                <a:spLocks/>
              </p:cNvSpPr>
              <p:nvPr/>
            </p:nvSpPr>
            <p:spPr bwMode="gray">
              <a:xfrm>
                <a:off x="3771" y="2584"/>
                <a:ext cx="394" cy="514"/>
              </a:xfrm>
              <a:custGeom>
                <a:avLst/>
                <a:gdLst>
                  <a:gd name="T0" fmla="*/ 0 w 624"/>
                  <a:gd name="T1" fmla="*/ 0 h 812"/>
                  <a:gd name="T2" fmla="*/ 0 w 624"/>
                  <a:gd name="T3" fmla="*/ 1 h 812"/>
                  <a:gd name="T4" fmla="*/ 2 w 624"/>
                  <a:gd name="T5" fmla="*/ 2 h 812"/>
                  <a:gd name="T6" fmla="*/ 2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defTabSz="914400"/>
                <a:endParaRPr lang="en-US">
                  <a:solidFill>
                    <a:prstClr val="black"/>
                  </a:solidFill>
                </a:endParaRPr>
              </a:p>
            </p:txBody>
          </p:sp>
          <p:sp>
            <p:nvSpPr>
              <p:cNvPr id="943" name="Freeform 48"/>
              <p:cNvSpPr>
                <a:spLocks/>
              </p:cNvSpPr>
              <p:nvPr/>
            </p:nvSpPr>
            <p:spPr bwMode="gray">
              <a:xfrm>
                <a:off x="3772" y="1208"/>
                <a:ext cx="1411" cy="766"/>
              </a:xfrm>
              <a:custGeom>
                <a:avLst/>
                <a:gdLst>
                  <a:gd name="T0" fmla="*/ 0 w 2232"/>
                  <a:gd name="T1" fmla="*/ 2 h 1212"/>
                  <a:gd name="T2" fmla="*/ 2 w 2232"/>
                  <a:gd name="T3" fmla="*/ 3 h 1212"/>
                  <a:gd name="T4" fmla="*/ 4 w 2232"/>
                  <a:gd name="T5" fmla="*/ 2 h 1212"/>
                  <a:gd name="T6" fmla="*/ 5 w 2232"/>
                  <a:gd name="T7" fmla="*/ 3 h 1212"/>
                  <a:gd name="T8" fmla="*/ 6 w 2232"/>
                  <a:gd name="T9" fmla="*/ 2 h 1212"/>
                  <a:gd name="T10" fmla="*/ 3 w 2232"/>
                  <a:gd name="T11" fmla="*/ 0 h 1212"/>
                  <a:gd name="T12" fmla="*/ 0 w 2232"/>
                  <a:gd name="T13" fmla="*/ 2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EAEAEA"/>
              </a:solidFill>
              <a:ln w="9525">
                <a:noFill/>
                <a:round/>
                <a:headEnd/>
                <a:tailEnd/>
              </a:ln>
            </p:spPr>
            <p:txBody>
              <a:bodyPr/>
              <a:lstStyle/>
              <a:p>
                <a:pPr defTabSz="914400"/>
                <a:endParaRPr lang="en-US">
                  <a:solidFill>
                    <a:prstClr val="black"/>
                  </a:solidFill>
                </a:endParaRPr>
              </a:p>
            </p:txBody>
          </p:sp>
          <p:sp>
            <p:nvSpPr>
              <p:cNvPr id="944" name="Freeform 49"/>
              <p:cNvSpPr>
                <a:spLocks/>
              </p:cNvSpPr>
              <p:nvPr/>
            </p:nvSpPr>
            <p:spPr bwMode="gray">
              <a:xfrm>
                <a:off x="4165" y="1551"/>
                <a:ext cx="924" cy="654"/>
              </a:xfrm>
              <a:custGeom>
                <a:avLst/>
                <a:gdLst>
                  <a:gd name="T0" fmla="*/ 0 w 1462"/>
                  <a:gd name="T1" fmla="*/ 3 h 1034"/>
                  <a:gd name="T2" fmla="*/ 0 w 1462"/>
                  <a:gd name="T3" fmla="*/ 2 h 1034"/>
                  <a:gd name="T4" fmla="*/ 3 w 1462"/>
                  <a:gd name="T5" fmla="*/ 0 h 1034"/>
                  <a:gd name="T6" fmla="*/ 4 w 1462"/>
                  <a:gd name="T7" fmla="*/ 1 h 1034"/>
                  <a:gd name="T8" fmla="*/ 4 w 1462"/>
                  <a:gd name="T9" fmla="*/ 3 h 1034"/>
                  <a:gd name="T10" fmla="*/ 2 w 1462"/>
                  <a:gd name="T11" fmla="*/ 1 h 1034"/>
                  <a:gd name="T12" fmla="*/ 0 w 1462"/>
                  <a:gd name="T13" fmla="*/ 3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defTabSz="914400"/>
                <a:endParaRPr lang="en-US">
                  <a:solidFill>
                    <a:prstClr val="black"/>
                  </a:solidFill>
                </a:endParaRPr>
              </a:p>
            </p:txBody>
          </p:sp>
          <p:sp>
            <p:nvSpPr>
              <p:cNvPr id="945" name="Freeform 50"/>
              <p:cNvSpPr>
                <a:spLocks/>
              </p:cNvSpPr>
              <p:nvPr/>
            </p:nvSpPr>
            <p:spPr bwMode="gray">
              <a:xfrm>
                <a:off x="3771" y="1691"/>
                <a:ext cx="394" cy="514"/>
              </a:xfrm>
              <a:custGeom>
                <a:avLst/>
                <a:gdLst>
                  <a:gd name="T0" fmla="*/ 0 w 624"/>
                  <a:gd name="T1" fmla="*/ 0 h 812"/>
                  <a:gd name="T2" fmla="*/ 0 w 624"/>
                  <a:gd name="T3" fmla="*/ 1 h 812"/>
                  <a:gd name="T4" fmla="*/ 2 w 624"/>
                  <a:gd name="T5" fmla="*/ 2 h 812"/>
                  <a:gd name="T6" fmla="*/ 2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defTabSz="914400"/>
                <a:endParaRPr lang="en-US">
                  <a:solidFill>
                    <a:prstClr val="black"/>
                  </a:solidFill>
                </a:endParaRPr>
              </a:p>
            </p:txBody>
          </p:sp>
          <p:sp>
            <p:nvSpPr>
              <p:cNvPr id="946" name="Freeform 51"/>
              <p:cNvSpPr>
                <a:spLocks/>
              </p:cNvSpPr>
              <p:nvPr/>
            </p:nvSpPr>
            <p:spPr bwMode="gray">
              <a:xfrm>
                <a:off x="4496" y="1719"/>
                <a:ext cx="688" cy="1782"/>
              </a:xfrm>
              <a:custGeom>
                <a:avLst/>
                <a:gdLst>
                  <a:gd name="T0" fmla="*/ 0 w 1088"/>
                  <a:gd name="T1" fmla="*/ 6 h 2820"/>
                  <a:gd name="T2" fmla="*/ 3 w 1088"/>
                  <a:gd name="T3" fmla="*/ 5 h 2820"/>
                  <a:gd name="T4" fmla="*/ 3 w 1088"/>
                  <a:gd name="T5" fmla="*/ 1 h 2820"/>
                  <a:gd name="T6" fmla="*/ 3 w 1088"/>
                  <a:gd name="T7" fmla="*/ 0 h 2820"/>
                  <a:gd name="T8" fmla="*/ 3 w 1088"/>
                  <a:gd name="T9" fmla="*/ 5 h 2820"/>
                  <a:gd name="T10" fmla="*/ 0 w 1088"/>
                  <a:gd name="T11" fmla="*/ 7 h 2820"/>
                  <a:gd name="T12" fmla="*/ 0 w 1088"/>
                  <a:gd name="T13" fmla="*/ 6 h 2820"/>
                  <a:gd name="T14" fmla="*/ 0 60000 65536"/>
                  <a:gd name="T15" fmla="*/ 0 60000 65536"/>
                  <a:gd name="T16" fmla="*/ 0 60000 65536"/>
                  <a:gd name="T17" fmla="*/ 0 60000 65536"/>
                  <a:gd name="T18" fmla="*/ 0 60000 65536"/>
                  <a:gd name="T19" fmla="*/ 0 60000 65536"/>
                  <a:gd name="T20" fmla="*/ 0 60000 65536"/>
                  <a:gd name="T21" fmla="*/ 0 w 1088"/>
                  <a:gd name="T22" fmla="*/ 0 h 2820"/>
                  <a:gd name="T23" fmla="*/ 1088 w 1088"/>
                  <a:gd name="T24" fmla="*/ 2820 h 28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8" h="2820">
                    <a:moveTo>
                      <a:pt x="0" y="2554"/>
                    </a:moveTo>
                    <a:lnTo>
                      <a:pt x="938" y="1890"/>
                    </a:lnTo>
                    <a:lnTo>
                      <a:pt x="938" y="102"/>
                    </a:lnTo>
                    <a:lnTo>
                      <a:pt x="1088" y="0"/>
                    </a:lnTo>
                    <a:lnTo>
                      <a:pt x="1088" y="2046"/>
                    </a:lnTo>
                    <a:lnTo>
                      <a:pt x="0" y="2820"/>
                    </a:lnTo>
                    <a:lnTo>
                      <a:pt x="0" y="2554"/>
                    </a:lnTo>
                    <a:close/>
                  </a:path>
                </a:pathLst>
              </a:custGeom>
              <a:solidFill>
                <a:srgbClr val="B2B2B2"/>
              </a:solidFill>
              <a:ln w="9525">
                <a:noFill/>
                <a:round/>
                <a:headEnd/>
                <a:tailEnd/>
              </a:ln>
            </p:spPr>
            <p:txBody>
              <a:bodyPr/>
              <a:lstStyle/>
              <a:p>
                <a:pPr defTabSz="914400"/>
                <a:endParaRPr lang="en-US">
                  <a:solidFill>
                    <a:prstClr val="black"/>
                  </a:solidFill>
                </a:endParaRPr>
              </a:p>
            </p:txBody>
          </p:sp>
          <p:sp>
            <p:nvSpPr>
              <p:cNvPr id="947" name="Freeform 52"/>
              <p:cNvSpPr>
                <a:spLocks/>
              </p:cNvSpPr>
              <p:nvPr/>
            </p:nvSpPr>
            <p:spPr bwMode="gray">
              <a:xfrm>
                <a:off x="4220" y="2665"/>
                <a:ext cx="664" cy="598"/>
              </a:xfrm>
              <a:custGeom>
                <a:avLst/>
                <a:gdLst>
                  <a:gd name="T0" fmla="*/ 0 w 1048"/>
                  <a:gd name="T1" fmla="*/ 2 h 940"/>
                  <a:gd name="T2" fmla="*/ 0 w 1048"/>
                  <a:gd name="T3" fmla="*/ 1 h 940"/>
                  <a:gd name="T4" fmla="*/ 3 w 1048"/>
                  <a:gd name="T5" fmla="*/ 1 h 940"/>
                  <a:gd name="T6" fmla="*/ 3 w 1048"/>
                  <a:gd name="T7" fmla="*/ 1 h 940"/>
                  <a:gd name="T8" fmla="*/ 3 w 1048"/>
                  <a:gd name="T9" fmla="*/ 2 h 940"/>
                  <a:gd name="T10" fmla="*/ 0 w 1048"/>
                  <a:gd name="T11" fmla="*/ 2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defTabSz="914400"/>
                <a:endParaRPr lang="en-US">
                  <a:solidFill>
                    <a:prstClr val="black"/>
                  </a:solidFill>
                </a:endParaRPr>
              </a:p>
            </p:txBody>
          </p:sp>
          <p:sp>
            <p:nvSpPr>
              <p:cNvPr id="948" name="Freeform 53"/>
              <p:cNvSpPr>
                <a:spLocks/>
              </p:cNvSpPr>
              <p:nvPr/>
            </p:nvSpPr>
            <p:spPr bwMode="gray">
              <a:xfrm>
                <a:off x="4220" y="2473"/>
                <a:ext cx="787" cy="547"/>
              </a:xfrm>
              <a:custGeom>
                <a:avLst/>
                <a:gdLst>
                  <a:gd name="T0" fmla="*/ 0 w 1246"/>
                  <a:gd name="T1" fmla="*/ 2 h 866"/>
                  <a:gd name="T2" fmla="*/ 3 w 1246"/>
                  <a:gd name="T3" fmla="*/ 0 h 866"/>
                  <a:gd name="T4" fmla="*/ 2 w 1246"/>
                  <a:gd name="T5" fmla="*/ 2 h 866"/>
                  <a:gd name="T6" fmla="*/ 0 w 1246"/>
                  <a:gd name="T7" fmla="*/ 2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defTabSz="914400"/>
                <a:endParaRPr lang="en-US">
                  <a:solidFill>
                    <a:prstClr val="black"/>
                  </a:solidFill>
                </a:endParaRPr>
              </a:p>
            </p:txBody>
          </p:sp>
          <p:sp>
            <p:nvSpPr>
              <p:cNvPr id="949" name="Freeform 54"/>
              <p:cNvSpPr>
                <a:spLocks/>
              </p:cNvSpPr>
              <p:nvPr/>
            </p:nvSpPr>
            <p:spPr bwMode="gray">
              <a:xfrm>
                <a:off x="4220" y="2369"/>
                <a:ext cx="664" cy="598"/>
              </a:xfrm>
              <a:custGeom>
                <a:avLst/>
                <a:gdLst>
                  <a:gd name="T0" fmla="*/ 0 w 1048"/>
                  <a:gd name="T1" fmla="*/ 2 h 940"/>
                  <a:gd name="T2" fmla="*/ 0 w 1048"/>
                  <a:gd name="T3" fmla="*/ 1 h 940"/>
                  <a:gd name="T4" fmla="*/ 3 w 1048"/>
                  <a:gd name="T5" fmla="*/ 1 h 940"/>
                  <a:gd name="T6" fmla="*/ 3 w 1048"/>
                  <a:gd name="T7" fmla="*/ 1 h 940"/>
                  <a:gd name="T8" fmla="*/ 3 w 1048"/>
                  <a:gd name="T9" fmla="*/ 2 h 940"/>
                  <a:gd name="T10" fmla="*/ 0 w 1048"/>
                  <a:gd name="T11" fmla="*/ 2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defTabSz="914400"/>
                <a:endParaRPr lang="en-US">
                  <a:solidFill>
                    <a:prstClr val="black"/>
                  </a:solidFill>
                </a:endParaRPr>
              </a:p>
            </p:txBody>
          </p:sp>
          <p:sp>
            <p:nvSpPr>
              <p:cNvPr id="950" name="Freeform 55"/>
              <p:cNvSpPr>
                <a:spLocks/>
              </p:cNvSpPr>
              <p:nvPr/>
            </p:nvSpPr>
            <p:spPr bwMode="gray">
              <a:xfrm>
                <a:off x="4220" y="2177"/>
                <a:ext cx="787" cy="547"/>
              </a:xfrm>
              <a:custGeom>
                <a:avLst/>
                <a:gdLst>
                  <a:gd name="T0" fmla="*/ 0 w 1246"/>
                  <a:gd name="T1" fmla="*/ 2 h 866"/>
                  <a:gd name="T2" fmla="*/ 3 w 1246"/>
                  <a:gd name="T3" fmla="*/ 0 h 866"/>
                  <a:gd name="T4" fmla="*/ 2 w 1246"/>
                  <a:gd name="T5" fmla="*/ 2 h 866"/>
                  <a:gd name="T6" fmla="*/ 0 w 1246"/>
                  <a:gd name="T7" fmla="*/ 2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defTabSz="914400"/>
                <a:endParaRPr lang="en-US">
                  <a:solidFill>
                    <a:prstClr val="black"/>
                  </a:solidFill>
                </a:endParaRPr>
              </a:p>
            </p:txBody>
          </p:sp>
          <p:sp>
            <p:nvSpPr>
              <p:cNvPr id="951" name="Freeform 56"/>
              <p:cNvSpPr>
                <a:spLocks/>
              </p:cNvSpPr>
              <p:nvPr/>
            </p:nvSpPr>
            <p:spPr bwMode="gray">
              <a:xfrm>
                <a:off x="4220" y="2073"/>
                <a:ext cx="664" cy="598"/>
              </a:xfrm>
              <a:custGeom>
                <a:avLst/>
                <a:gdLst>
                  <a:gd name="T0" fmla="*/ 0 w 1048"/>
                  <a:gd name="T1" fmla="*/ 2 h 940"/>
                  <a:gd name="T2" fmla="*/ 0 w 1048"/>
                  <a:gd name="T3" fmla="*/ 1 h 940"/>
                  <a:gd name="T4" fmla="*/ 3 w 1048"/>
                  <a:gd name="T5" fmla="*/ 1 h 940"/>
                  <a:gd name="T6" fmla="*/ 3 w 1048"/>
                  <a:gd name="T7" fmla="*/ 1 h 940"/>
                  <a:gd name="T8" fmla="*/ 3 w 1048"/>
                  <a:gd name="T9" fmla="*/ 2 h 940"/>
                  <a:gd name="T10" fmla="*/ 0 w 1048"/>
                  <a:gd name="T11" fmla="*/ 2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defTabSz="914400"/>
                <a:endParaRPr lang="en-US">
                  <a:solidFill>
                    <a:prstClr val="black"/>
                  </a:solidFill>
                </a:endParaRPr>
              </a:p>
            </p:txBody>
          </p:sp>
          <p:sp>
            <p:nvSpPr>
              <p:cNvPr id="952" name="Freeform 57"/>
              <p:cNvSpPr>
                <a:spLocks/>
              </p:cNvSpPr>
              <p:nvPr/>
            </p:nvSpPr>
            <p:spPr bwMode="gray">
              <a:xfrm>
                <a:off x="4220" y="1881"/>
                <a:ext cx="787" cy="547"/>
              </a:xfrm>
              <a:custGeom>
                <a:avLst/>
                <a:gdLst>
                  <a:gd name="T0" fmla="*/ 0 w 1246"/>
                  <a:gd name="T1" fmla="*/ 2 h 866"/>
                  <a:gd name="T2" fmla="*/ 3 w 1246"/>
                  <a:gd name="T3" fmla="*/ 0 h 866"/>
                  <a:gd name="T4" fmla="*/ 2 w 1246"/>
                  <a:gd name="T5" fmla="*/ 2 h 866"/>
                  <a:gd name="T6" fmla="*/ 0 w 1246"/>
                  <a:gd name="T7" fmla="*/ 2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defTabSz="914400"/>
                <a:endParaRPr lang="en-US">
                  <a:solidFill>
                    <a:prstClr val="black"/>
                  </a:solidFill>
                </a:endParaRPr>
              </a:p>
            </p:txBody>
          </p:sp>
          <p:sp>
            <p:nvSpPr>
              <p:cNvPr id="953" name="Freeform 58"/>
              <p:cNvSpPr>
                <a:spLocks/>
              </p:cNvSpPr>
              <p:nvPr/>
            </p:nvSpPr>
            <p:spPr bwMode="gray">
              <a:xfrm>
                <a:off x="4220" y="1777"/>
                <a:ext cx="664" cy="598"/>
              </a:xfrm>
              <a:custGeom>
                <a:avLst/>
                <a:gdLst>
                  <a:gd name="T0" fmla="*/ 0 w 1048"/>
                  <a:gd name="T1" fmla="*/ 2 h 940"/>
                  <a:gd name="T2" fmla="*/ 0 w 1048"/>
                  <a:gd name="T3" fmla="*/ 1 h 940"/>
                  <a:gd name="T4" fmla="*/ 3 w 1048"/>
                  <a:gd name="T5" fmla="*/ 1 h 940"/>
                  <a:gd name="T6" fmla="*/ 3 w 1048"/>
                  <a:gd name="T7" fmla="*/ 1 h 940"/>
                  <a:gd name="T8" fmla="*/ 3 w 1048"/>
                  <a:gd name="T9" fmla="*/ 2 h 940"/>
                  <a:gd name="T10" fmla="*/ 0 w 1048"/>
                  <a:gd name="T11" fmla="*/ 2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defTabSz="914400"/>
                <a:endParaRPr lang="en-US">
                  <a:solidFill>
                    <a:prstClr val="black"/>
                  </a:solidFill>
                </a:endParaRPr>
              </a:p>
            </p:txBody>
          </p:sp>
          <p:sp>
            <p:nvSpPr>
              <p:cNvPr id="954" name="Freeform 59"/>
              <p:cNvSpPr>
                <a:spLocks/>
              </p:cNvSpPr>
              <p:nvPr/>
            </p:nvSpPr>
            <p:spPr bwMode="gray">
              <a:xfrm>
                <a:off x="4220" y="1585"/>
                <a:ext cx="787" cy="547"/>
              </a:xfrm>
              <a:custGeom>
                <a:avLst/>
                <a:gdLst>
                  <a:gd name="T0" fmla="*/ 0 w 1246"/>
                  <a:gd name="T1" fmla="*/ 2 h 866"/>
                  <a:gd name="T2" fmla="*/ 3 w 1246"/>
                  <a:gd name="T3" fmla="*/ 0 h 866"/>
                  <a:gd name="T4" fmla="*/ 2 w 1246"/>
                  <a:gd name="T5" fmla="*/ 2 h 866"/>
                  <a:gd name="T6" fmla="*/ 0 w 1246"/>
                  <a:gd name="T7" fmla="*/ 2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defTabSz="914400"/>
                <a:endParaRPr lang="en-US">
                  <a:solidFill>
                    <a:prstClr val="black"/>
                  </a:solidFill>
                </a:endParaRPr>
              </a:p>
            </p:txBody>
          </p:sp>
        </p:grpSp>
        <p:grpSp>
          <p:nvGrpSpPr>
            <p:cNvPr id="9" name="Group 36"/>
            <p:cNvGrpSpPr>
              <a:grpSpLocks/>
            </p:cNvGrpSpPr>
            <p:nvPr/>
          </p:nvGrpSpPr>
          <p:grpSpPr bwMode="auto">
            <a:xfrm>
              <a:off x="8382000" y="3167916"/>
              <a:ext cx="328613" cy="533400"/>
              <a:chOff x="3769" y="1208"/>
              <a:chExt cx="1415" cy="2293"/>
            </a:xfrm>
          </p:grpSpPr>
          <p:sp>
            <p:nvSpPr>
              <p:cNvPr id="963" name="Freeform 37"/>
              <p:cNvSpPr>
                <a:spLocks/>
              </p:cNvSpPr>
              <p:nvPr/>
            </p:nvSpPr>
            <p:spPr bwMode="gray">
              <a:xfrm>
                <a:off x="3772" y="1507"/>
                <a:ext cx="1411" cy="766"/>
              </a:xfrm>
              <a:custGeom>
                <a:avLst/>
                <a:gdLst>
                  <a:gd name="T0" fmla="*/ 0 w 2232"/>
                  <a:gd name="T1" fmla="*/ 2 h 1212"/>
                  <a:gd name="T2" fmla="*/ 2 w 2232"/>
                  <a:gd name="T3" fmla="*/ 3 h 1212"/>
                  <a:gd name="T4" fmla="*/ 4 w 2232"/>
                  <a:gd name="T5" fmla="*/ 2 h 1212"/>
                  <a:gd name="T6" fmla="*/ 5 w 2232"/>
                  <a:gd name="T7" fmla="*/ 3 h 1212"/>
                  <a:gd name="T8" fmla="*/ 6 w 2232"/>
                  <a:gd name="T9" fmla="*/ 2 h 1212"/>
                  <a:gd name="T10" fmla="*/ 3 w 2232"/>
                  <a:gd name="T11" fmla="*/ 0 h 1212"/>
                  <a:gd name="T12" fmla="*/ 0 w 2232"/>
                  <a:gd name="T13" fmla="*/ 2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a:noFill/>
                <a:round/>
                <a:headEnd/>
                <a:tailEnd/>
              </a:ln>
            </p:spPr>
            <p:txBody>
              <a:bodyPr/>
              <a:lstStyle/>
              <a:p>
                <a:pPr defTabSz="914400"/>
                <a:endParaRPr lang="en-US">
                  <a:solidFill>
                    <a:prstClr val="black"/>
                  </a:solidFill>
                </a:endParaRPr>
              </a:p>
            </p:txBody>
          </p:sp>
          <p:sp>
            <p:nvSpPr>
              <p:cNvPr id="964" name="Freeform 38"/>
              <p:cNvSpPr>
                <a:spLocks/>
              </p:cNvSpPr>
              <p:nvPr/>
            </p:nvSpPr>
            <p:spPr bwMode="gray">
              <a:xfrm>
                <a:off x="3769" y="1804"/>
                <a:ext cx="1411" cy="766"/>
              </a:xfrm>
              <a:custGeom>
                <a:avLst/>
                <a:gdLst>
                  <a:gd name="T0" fmla="*/ 0 w 2232"/>
                  <a:gd name="T1" fmla="*/ 2 h 1212"/>
                  <a:gd name="T2" fmla="*/ 2 w 2232"/>
                  <a:gd name="T3" fmla="*/ 3 h 1212"/>
                  <a:gd name="T4" fmla="*/ 4 w 2232"/>
                  <a:gd name="T5" fmla="*/ 2 h 1212"/>
                  <a:gd name="T6" fmla="*/ 5 w 2232"/>
                  <a:gd name="T7" fmla="*/ 3 h 1212"/>
                  <a:gd name="T8" fmla="*/ 6 w 2232"/>
                  <a:gd name="T9" fmla="*/ 2 h 1212"/>
                  <a:gd name="T10" fmla="*/ 3 w 2232"/>
                  <a:gd name="T11" fmla="*/ 0 h 1212"/>
                  <a:gd name="T12" fmla="*/ 0 w 2232"/>
                  <a:gd name="T13" fmla="*/ 2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71" y="554"/>
                    </a:lnTo>
                    <a:lnTo>
                      <a:pt x="2086" y="918"/>
                    </a:lnTo>
                    <a:lnTo>
                      <a:pt x="2232" y="814"/>
                    </a:lnTo>
                    <a:lnTo>
                      <a:pt x="1080" y="0"/>
                    </a:lnTo>
                    <a:lnTo>
                      <a:pt x="0" y="766"/>
                    </a:lnTo>
                    <a:close/>
                  </a:path>
                </a:pathLst>
              </a:custGeom>
              <a:solidFill>
                <a:srgbClr val="B2B2B2"/>
              </a:solidFill>
              <a:ln w="9525">
                <a:noFill/>
                <a:round/>
                <a:headEnd/>
                <a:tailEnd/>
              </a:ln>
            </p:spPr>
            <p:txBody>
              <a:bodyPr/>
              <a:lstStyle/>
              <a:p>
                <a:pPr defTabSz="914400"/>
                <a:endParaRPr lang="en-US">
                  <a:solidFill>
                    <a:prstClr val="black"/>
                  </a:solidFill>
                </a:endParaRPr>
              </a:p>
            </p:txBody>
          </p:sp>
          <p:sp>
            <p:nvSpPr>
              <p:cNvPr id="965" name="Freeform 39"/>
              <p:cNvSpPr>
                <a:spLocks/>
              </p:cNvSpPr>
              <p:nvPr/>
            </p:nvSpPr>
            <p:spPr bwMode="gray">
              <a:xfrm>
                <a:off x="3769" y="2103"/>
                <a:ext cx="1411" cy="766"/>
              </a:xfrm>
              <a:custGeom>
                <a:avLst/>
                <a:gdLst>
                  <a:gd name="T0" fmla="*/ 0 w 2232"/>
                  <a:gd name="T1" fmla="*/ 2 h 1212"/>
                  <a:gd name="T2" fmla="*/ 2 w 2232"/>
                  <a:gd name="T3" fmla="*/ 3 h 1212"/>
                  <a:gd name="T4" fmla="*/ 4 w 2232"/>
                  <a:gd name="T5" fmla="*/ 2 h 1212"/>
                  <a:gd name="T6" fmla="*/ 5 w 2232"/>
                  <a:gd name="T7" fmla="*/ 3 h 1212"/>
                  <a:gd name="T8" fmla="*/ 6 w 2232"/>
                  <a:gd name="T9" fmla="*/ 2 h 1212"/>
                  <a:gd name="T10" fmla="*/ 3 w 2232"/>
                  <a:gd name="T11" fmla="*/ 0 h 1212"/>
                  <a:gd name="T12" fmla="*/ 0 w 2232"/>
                  <a:gd name="T13" fmla="*/ 2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B2B2B2"/>
              </a:solidFill>
              <a:ln w="9525">
                <a:noFill/>
                <a:round/>
                <a:headEnd/>
                <a:tailEnd/>
              </a:ln>
            </p:spPr>
            <p:txBody>
              <a:bodyPr/>
              <a:lstStyle/>
              <a:p>
                <a:pPr defTabSz="914400"/>
                <a:endParaRPr lang="en-US">
                  <a:solidFill>
                    <a:prstClr val="black"/>
                  </a:solidFill>
                </a:endParaRPr>
              </a:p>
            </p:txBody>
          </p:sp>
          <p:sp>
            <p:nvSpPr>
              <p:cNvPr id="966" name="Freeform 40"/>
              <p:cNvSpPr>
                <a:spLocks/>
              </p:cNvSpPr>
              <p:nvPr/>
            </p:nvSpPr>
            <p:spPr bwMode="gray">
              <a:xfrm>
                <a:off x="4165" y="1848"/>
                <a:ext cx="924" cy="654"/>
              </a:xfrm>
              <a:custGeom>
                <a:avLst/>
                <a:gdLst>
                  <a:gd name="T0" fmla="*/ 0 w 1462"/>
                  <a:gd name="T1" fmla="*/ 3 h 1034"/>
                  <a:gd name="T2" fmla="*/ 0 w 1462"/>
                  <a:gd name="T3" fmla="*/ 2 h 1034"/>
                  <a:gd name="T4" fmla="*/ 3 w 1462"/>
                  <a:gd name="T5" fmla="*/ 0 h 1034"/>
                  <a:gd name="T6" fmla="*/ 4 w 1462"/>
                  <a:gd name="T7" fmla="*/ 1 h 1034"/>
                  <a:gd name="T8" fmla="*/ 4 w 1462"/>
                  <a:gd name="T9" fmla="*/ 3 h 1034"/>
                  <a:gd name="T10" fmla="*/ 2 w 1462"/>
                  <a:gd name="T11" fmla="*/ 1 h 1034"/>
                  <a:gd name="T12" fmla="*/ 0 w 1462"/>
                  <a:gd name="T13" fmla="*/ 3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defTabSz="914400"/>
                <a:endParaRPr lang="en-US">
                  <a:solidFill>
                    <a:prstClr val="black"/>
                  </a:solidFill>
                </a:endParaRPr>
              </a:p>
            </p:txBody>
          </p:sp>
          <p:sp>
            <p:nvSpPr>
              <p:cNvPr id="967" name="Freeform 41"/>
              <p:cNvSpPr>
                <a:spLocks/>
              </p:cNvSpPr>
              <p:nvPr/>
            </p:nvSpPr>
            <p:spPr bwMode="gray">
              <a:xfrm>
                <a:off x="4165" y="2146"/>
                <a:ext cx="924" cy="654"/>
              </a:xfrm>
              <a:custGeom>
                <a:avLst/>
                <a:gdLst>
                  <a:gd name="T0" fmla="*/ 0 w 1462"/>
                  <a:gd name="T1" fmla="*/ 3 h 1034"/>
                  <a:gd name="T2" fmla="*/ 0 w 1462"/>
                  <a:gd name="T3" fmla="*/ 2 h 1034"/>
                  <a:gd name="T4" fmla="*/ 3 w 1462"/>
                  <a:gd name="T5" fmla="*/ 0 h 1034"/>
                  <a:gd name="T6" fmla="*/ 4 w 1462"/>
                  <a:gd name="T7" fmla="*/ 1 h 1034"/>
                  <a:gd name="T8" fmla="*/ 4 w 1462"/>
                  <a:gd name="T9" fmla="*/ 3 h 1034"/>
                  <a:gd name="T10" fmla="*/ 2 w 1462"/>
                  <a:gd name="T11" fmla="*/ 1 h 1034"/>
                  <a:gd name="T12" fmla="*/ 0 w 1462"/>
                  <a:gd name="T13" fmla="*/ 3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defTabSz="914400"/>
                <a:endParaRPr lang="en-US">
                  <a:solidFill>
                    <a:prstClr val="black"/>
                  </a:solidFill>
                </a:endParaRPr>
              </a:p>
            </p:txBody>
          </p:sp>
          <p:sp>
            <p:nvSpPr>
              <p:cNvPr id="968" name="Freeform 42"/>
              <p:cNvSpPr>
                <a:spLocks/>
              </p:cNvSpPr>
              <p:nvPr/>
            </p:nvSpPr>
            <p:spPr bwMode="gray">
              <a:xfrm>
                <a:off x="4100" y="2567"/>
                <a:ext cx="1078" cy="766"/>
              </a:xfrm>
              <a:custGeom>
                <a:avLst/>
                <a:gdLst>
                  <a:gd name="T0" fmla="*/ 0 w 1707"/>
                  <a:gd name="T1" fmla="*/ 2 h 1212"/>
                  <a:gd name="T2" fmla="*/ 2 w 1707"/>
                  <a:gd name="T3" fmla="*/ 3 h 1212"/>
                  <a:gd name="T4" fmla="*/ 4 w 1707"/>
                  <a:gd name="T5" fmla="*/ 1 h 1212"/>
                  <a:gd name="T6" fmla="*/ 3 w 1707"/>
                  <a:gd name="T7" fmla="*/ 0 h 1212"/>
                  <a:gd name="T8" fmla="*/ 0 w 1707"/>
                  <a:gd name="T9" fmla="*/ 2 h 1212"/>
                  <a:gd name="T10" fmla="*/ 0 60000 65536"/>
                  <a:gd name="T11" fmla="*/ 0 60000 65536"/>
                  <a:gd name="T12" fmla="*/ 0 60000 65536"/>
                  <a:gd name="T13" fmla="*/ 0 60000 65536"/>
                  <a:gd name="T14" fmla="*/ 0 60000 65536"/>
                  <a:gd name="T15" fmla="*/ 0 w 1707"/>
                  <a:gd name="T16" fmla="*/ 0 h 1212"/>
                  <a:gd name="T17" fmla="*/ 1707 w 1707"/>
                  <a:gd name="T18" fmla="*/ 1212 h 1212"/>
                </a:gdLst>
                <a:ahLst/>
                <a:cxnLst>
                  <a:cxn ang="T10">
                    <a:pos x="T0" y="T1"/>
                  </a:cxn>
                  <a:cxn ang="T11">
                    <a:pos x="T2" y="T3"/>
                  </a:cxn>
                  <a:cxn ang="T12">
                    <a:pos x="T4" y="T5"/>
                  </a:cxn>
                  <a:cxn ang="T13">
                    <a:pos x="T6" y="T7"/>
                  </a:cxn>
                  <a:cxn ang="T14">
                    <a:pos x="T8" y="T9"/>
                  </a:cxn>
                </a:cxnLst>
                <a:rect l="T15" t="T16" r="T17" b="T18"/>
                <a:pathLst>
                  <a:path w="1707" h="1212">
                    <a:moveTo>
                      <a:pt x="0" y="766"/>
                    </a:moveTo>
                    <a:lnTo>
                      <a:pt x="628" y="1212"/>
                    </a:lnTo>
                    <a:lnTo>
                      <a:pt x="1707" y="448"/>
                    </a:lnTo>
                    <a:lnTo>
                      <a:pt x="1080" y="0"/>
                    </a:lnTo>
                    <a:lnTo>
                      <a:pt x="0" y="766"/>
                    </a:lnTo>
                    <a:close/>
                  </a:path>
                </a:pathLst>
              </a:custGeom>
              <a:solidFill>
                <a:srgbClr val="EAEAEA"/>
              </a:solidFill>
              <a:ln w="9525">
                <a:noFill/>
                <a:round/>
                <a:headEnd/>
                <a:tailEnd/>
              </a:ln>
            </p:spPr>
            <p:txBody>
              <a:bodyPr/>
              <a:lstStyle/>
              <a:p>
                <a:pPr defTabSz="914400"/>
                <a:endParaRPr lang="en-US">
                  <a:solidFill>
                    <a:prstClr val="black"/>
                  </a:solidFill>
                </a:endParaRPr>
              </a:p>
            </p:txBody>
          </p:sp>
          <p:sp>
            <p:nvSpPr>
              <p:cNvPr id="969" name="Freeform 43"/>
              <p:cNvSpPr>
                <a:spLocks/>
              </p:cNvSpPr>
              <p:nvPr/>
            </p:nvSpPr>
            <p:spPr bwMode="gray">
              <a:xfrm>
                <a:off x="4167" y="2444"/>
                <a:ext cx="923" cy="653"/>
              </a:xfrm>
              <a:custGeom>
                <a:avLst/>
                <a:gdLst>
                  <a:gd name="T0" fmla="*/ 0 w 1462"/>
                  <a:gd name="T1" fmla="*/ 3 h 1034"/>
                  <a:gd name="T2" fmla="*/ 0 w 1462"/>
                  <a:gd name="T3" fmla="*/ 2 h 1034"/>
                  <a:gd name="T4" fmla="*/ 3 w 1462"/>
                  <a:gd name="T5" fmla="*/ 0 h 1034"/>
                  <a:gd name="T6" fmla="*/ 4 w 1462"/>
                  <a:gd name="T7" fmla="*/ 1 h 1034"/>
                  <a:gd name="T8" fmla="*/ 4 w 1462"/>
                  <a:gd name="T9" fmla="*/ 2 h 1034"/>
                  <a:gd name="T10" fmla="*/ 3 w 1462"/>
                  <a:gd name="T11" fmla="*/ 1 h 1034"/>
                  <a:gd name="T12" fmla="*/ 0 w 1462"/>
                  <a:gd name="T13" fmla="*/ 3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747"/>
                    </a:lnTo>
                    <a:lnTo>
                      <a:pt x="927" y="375"/>
                    </a:lnTo>
                    <a:lnTo>
                      <a:pt x="0" y="1034"/>
                    </a:lnTo>
                    <a:close/>
                  </a:path>
                </a:pathLst>
              </a:custGeom>
              <a:solidFill>
                <a:srgbClr val="333333"/>
              </a:solidFill>
              <a:ln w="9525">
                <a:noFill/>
                <a:round/>
                <a:headEnd/>
                <a:tailEnd/>
              </a:ln>
            </p:spPr>
            <p:txBody>
              <a:bodyPr/>
              <a:lstStyle/>
              <a:p>
                <a:pPr defTabSz="914400"/>
                <a:endParaRPr lang="en-US">
                  <a:solidFill>
                    <a:prstClr val="black"/>
                  </a:solidFill>
                </a:endParaRPr>
              </a:p>
            </p:txBody>
          </p:sp>
          <p:sp>
            <p:nvSpPr>
              <p:cNvPr id="970" name="Freeform 44"/>
              <p:cNvSpPr>
                <a:spLocks/>
              </p:cNvSpPr>
              <p:nvPr/>
            </p:nvSpPr>
            <p:spPr bwMode="gray">
              <a:xfrm>
                <a:off x="3771" y="1989"/>
                <a:ext cx="394" cy="513"/>
              </a:xfrm>
              <a:custGeom>
                <a:avLst/>
                <a:gdLst>
                  <a:gd name="T0" fmla="*/ 0 w 624"/>
                  <a:gd name="T1" fmla="*/ 0 h 812"/>
                  <a:gd name="T2" fmla="*/ 0 w 624"/>
                  <a:gd name="T3" fmla="*/ 1 h 812"/>
                  <a:gd name="T4" fmla="*/ 2 w 624"/>
                  <a:gd name="T5" fmla="*/ 2 h 812"/>
                  <a:gd name="T6" fmla="*/ 2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defTabSz="914400"/>
                <a:endParaRPr lang="en-US">
                  <a:solidFill>
                    <a:prstClr val="black"/>
                  </a:solidFill>
                </a:endParaRPr>
              </a:p>
            </p:txBody>
          </p:sp>
          <p:sp>
            <p:nvSpPr>
              <p:cNvPr id="971" name="Freeform 45"/>
              <p:cNvSpPr>
                <a:spLocks/>
              </p:cNvSpPr>
              <p:nvPr/>
            </p:nvSpPr>
            <p:spPr bwMode="gray">
              <a:xfrm>
                <a:off x="3771" y="2287"/>
                <a:ext cx="394" cy="513"/>
              </a:xfrm>
              <a:custGeom>
                <a:avLst/>
                <a:gdLst>
                  <a:gd name="T0" fmla="*/ 0 w 624"/>
                  <a:gd name="T1" fmla="*/ 0 h 812"/>
                  <a:gd name="T2" fmla="*/ 0 w 624"/>
                  <a:gd name="T3" fmla="*/ 1 h 812"/>
                  <a:gd name="T4" fmla="*/ 2 w 624"/>
                  <a:gd name="T5" fmla="*/ 2 h 812"/>
                  <a:gd name="T6" fmla="*/ 2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defTabSz="914400"/>
                <a:endParaRPr lang="en-US">
                  <a:solidFill>
                    <a:prstClr val="black"/>
                  </a:solidFill>
                </a:endParaRPr>
              </a:p>
            </p:txBody>
          </p:sp>
          <p:sp>
            <p:nvSpPr>
              <p:cNvPr id="972" name="Freeform 46"/>
              <p:cNvSpPr>
                <a:spLocks/>
              </p:cNvSpPr>
              <p:nvPr/>
            </p:nvSpPr>
            <p:spPr bwMode="gray">
              <a:xfrm>
                <a:off x="3853" y="2870"/>
                <a:ext cx="643" cy="629"/>
              </a:xfrm>
              <a:custGeom>
                <a:avLst/>
                <a:gdLst>
                  <a:gd name="T0" fmla="*/ 0 w 1018"/>
                  <a:gd name="T1" fmla="*/ 0 h 995"/>
                  <a:gd name="T2" fmla="*/ 1 w 1018"/>
                  <a:gd name="T3" fmla="*/ 1 h 995"/>
                  <a:gd name="T4" fmla="*/ 3 w 1018"/>
                  <a:gd name="T5" fmla="*/ 3 h 995"/>
                  <a:gd name="T6" fmla="*/ 3 w 1018"/>
                  <a:gd name="T7" fmla="*/ 2 h 995"/>
                  <a:gd name="T8" fmla="*/ 0 w 1018"/>
                  <a:gd name="T9" fmla="*/ 0 h 995"/>
                  <a:gd name="T10" fmla="*/ 0 60000 65536"/>
                  <a:gd name="T11" fmla="*/ 0 60000 65536"/>
                  <a:gd name="T12" fmla="*/ 0 60000 65536"/>
                  <a:gd name="T13" fmla="*/ 0 60000 65536"/>
                  <a:gd name="T14" fmla="*/ 0 60000 65536"/>
                  <a:gd name="T15" fmla="*/ 0 w 1018"/>
                  <a:gd name="T16" fmla="*/ 0 h 995"/>
                  <a:gd name="T17" fmla="*/ 1018 w 1018"/>
                  <a:gd name="T18" fmla="*/ 995 h 995"/>
                </a:gdLst>
                <a:ahLst/>
                <a:cxnLst>
                  <a:cxn ang="T10">
                    <a:pos x="T0" y="T1"/>
                  </a:cxn>
                  <a:cxn ang="T11">
                    <a:pos x="T2" y="T3"/>
                  </a:cxn>
                  <a:cxn ang="T12">
                    <a:pos x="T4" y="T5"/>
                  </a:cxn>
                  <a:cxn ang="T13">
                    <a:pos x="T6" y="T7"/>
                  </a:cxn>
                  <a:cxn ang="T14">
                    <a:pos x="T8" y="T9"/>
                  </a:cxn>
                </a:cxnLst>
                <a:rect l="T15" t="T16" r="T17" b="T18"/>
                <a:pathLst>
                  <a:path w="1018" h="995">
                    <a:moveTo>
                      <a:pt x="0" y="0"/>
                    </a:moveTo>
                    <a:lnTo>
                      <a:pt x="1" y="271"/>
                    </a:lnTo>
                    <a:lnTo>
                      <a:pt x="1018" y="995"/>
                    </a:lnTo>
                    <a:lnTo>
                      <a:pt x="1018" y="721"/>
                    </a:lnTo>
                    <a:lnTo>
                      <a:pt x="0" y="0"/>
                    </a:lnTo>
                    <a:close/>
                  </a:path>
                </a:pathLst>
              </a:custGeom>
              <a:solidFill>
                <a:srgbClr val="8F8F8F"/>
              </a:solidFill>
              <a:ln w="9525">
                <a:noFill/>
                <a:round/>
                <a:headEnd/>
                <a:tailEnd/>
              </a:ln>
            </p:spPr>
            <p:txBody>
              <a:bodyPr/>
              <a:lstStyle/>
              <a:p>
                <a:pPr defTabSz="914400"/>
                <a:endParaRPr lang="en-US">
                  <a:solidFill>
                    <a:prstClr val="black"/>
                  </a:solidFill>
                </a:endParaRPr>
              </a:p>
            </p:txBody>
          </p:sp>
          <p:sp>
            <p:nvSpPr>
              <p:cNvPr id="973" name="Freeform 47"/>
              <p:cNvSpPr>
                <a:spLocks/>
              </p:cNvSpPr>
              <p:nvPr/>
            </p:nvSpPr>
            <p:spPr bwMode="gray">
              <a:xfrm>
                <a:off x="3771" y="2584"/>
                <a:ext cx="394" cy="514"/>
              </a:xfrm>
              <a:custGeom>
                <a:avLst/>
                <a:gdLst>
                  <a:gd name="T0" fmla="*/ 0 w 624"/>
                  <a:gd name="T1" fmla="*/ 0 h 812"/>
                  <a:gd name="T2" fmla="*/ 0 w 624"/>
                  <a:gd name="T3" fmla="*/ 1 h 812"/>
                  <a:gd name="T4" fmla="*/ 2 w 624"/>
                  <a:gd name="T5" fmla="*/ 2 h 812"/>
                  <a:gd name="T6" fmla="*/ 2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defTabSz="914400"/>
                <a:endParaRPr lang="en-US">
                  <a:solidFill>
                    <a:prstClr val="black"/>
                  </a:solidFill>
                </a:endParaRPr>
              </a:p>
            </p:txBody>
          </p:sp>
          <p:sp>
            <p:nvSpPr>
              <p:cNvPr id="974" name="Freeform 48"/>
              <p:cNvSpPr>
                <a:spLocks/>
              </p:cNvSpPr>
              <p:nvPr/>
            </p:nvSpPr>
            <p:spPr bwMode="gray">
              <a:xfrm>
                <a:off x="3772" y="1208"/>
                <a:ext cx="1411" cy="766"/>
              </a:xfrm>
              <a:custGeom>
                <a:avLst/>
                <a:gdLst>
                  <a:gd name="T0" fmla="*/ 0 w 2232"/>
                  <a:gd name="T1" fmla="*/ 2 h 1212"/>
                  <a:gd name="T2" fmla="*/ 2 w 2232"/>
                  <a:gd name="T3" fmla="*/ 3 h 1212"/>
                  <a:gd name="T4" fmla="*/ 4 w 2232"/>
                  <a:gd name="T5" fmla="*/ 2 h 1212"/>
                  <a:gd name="T6" fmla="*/ 5 w 2232"/>
                  <a:gd name="T7" fmla="*/ 3 h 1212"/>
                  <a:gd name="T8" fmla="*/ 6 w 2232"/>
                  <a:gd name="T9" fmla="*/ 2 h 1212"/>
                  <a:gd name="T10" fmla="*/ 3 w 2232"/>
                  <a:gd name="T11" fmla="*/ 0 h 1212"/>
                  <a:gd name="T12" fmla="*/ 0 w 2232"/>
                  <a:gd name="T13" fmla="*/ 2 h 1212"/>
                  <a:gd name="T14" fmla="*/ 0 60000 65536"/>
                  <a:gd name="T15" fmla="*/ 0 60000 65536"/>
                  <a:gd name="T16" fmla="*/ 0 60000 65536"/>
                  <a:gd name="T17" fmla="*/ 0 60000 65536"/>
                  <a:gd name="T18" fmla="*/ 0 60000 65536"/>
                  <a:gd name="T19" fmla="*/ 0 60000 65536"/>
                  <a:gd name="T20" fmla="*/ 0 60000 65536"/>
                  <a:gd name="T21" fmla="*/ 0 w 2232"/>
                  <a:gd name="T22" fmla="*/ 0 h 1212"/>
                  <a:gd name="T23" fmla="*/ 2232 w 2232"/>
                  <a:gd name="T24" fmla="*/ 1212 h 1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2" h="1212">
                    <a:moveTo>
                      <a:pt x="0" y="766"/>
                    </a:moveTo>
                    <a:lnTo>
                      <a:pt x="628" y="1212"/>
                    </a:lnTo>
                    <a:lnTo>
                      <a:pt x="1562" y="546"/>
                    </a:lnTo>
                    <a:lnTo>
                      <a:pt x="2086" y="918"/>
                    </a:lnTo>
                    <a:lnTo>
                      <a:pt x="2232" y="814"/>
                    </a:lnTo>
                    <a:lnTo>
                      <a:pt x="1080" y="0"/>
                    </a:lnTo>
                    <a:lnTo>
                      <a:pt x="0" y="766"/>
                    </a:lnTo>
                    <a:close/>
                  </a:path>
                </a:pathLst>
              </a:custGeom>
              <a:solidFill>
                <a:srgbClr val="EAEAEA"/>
              </a:solidFill>
              <a:ln w="9525">
                <a:noFill/>
                <a:round/>
                <a:headEnd/>
                <a:tailEnd/>
              </a:ln>
            </p:spPr>
            <p:txBody>
              <a:bodyPr/>
              <a:lstStyle/>
              <a:p>
                <a:pPr defTabSz="914400"/>
                <a:endParaRPr lang="en-US">
                  <a:solidFill>
                    <a:prstClr val="black"/>
                  </a:solidFill>
                </a:endParaRPr>
              </a:p>
            </p:txBody>
          </p:sp>
          <p:sp>
            <p:nvSpPr>
              <p:cNvPr id="975" name="Freeform 49"/>
              <p:cNvSpPr>
                <a:spLocks/>
              </p:cNvSpPr>
              <p:nvPr/>
            </p:nvSpPr>
            <p:spPr bwMode="gray">
              <a:xfrm>
                <a:off x="4165" y="1551"/>
                <a:ext cx="924" cy="654"/>
              </a:xfrm>
              <a:custGeom>
                <a:avLst/>
                <a:gdLst>
                  <a:gd name="T0" fmla="*/ 0 w 1462"/>
                  <a:gd name="T1" fmla="*/ 3 h 1034"/>
                  <a:gd name="T2" fmla="*/ 0 w 1462"/>
                  <a:gd name="T3" fmla="*/ 2 h 1034"/>
                  <a:gd name="T4" fmla="*/ 3 w 1462"/>
                  <a:gd name="T5" fmla="*/ 0 h 1034"/>
                  <a:gd name="T6" fmla="*/ 4 w 1462"/>
                  <a:gd name="T7" fmla="*/ 1 h 1034"/>
                  <a:gd name="T8" fmla="*/ 4 w 1462"/>
                  <a:gd name="T9" fmla="*/ 3 h 1034"/>
                  <a:gd name="T10" fmla="*/ 2 w 1462"/>
                  <a:gd name="T11" fmla="*/ 1 h 1034"/>
                  <a:gd name="T12" fmla="*/ 0 w 1462"/>
                  <a:gd name="T13" fmla="*/ 3 h 1034"/>
                  <a:gd name="T14" fmla="*/ 0 60000 65536"/>
                  <a:gd name="T15" fmla="*/ 0 60000 65536"/>
                  <a:gd name="T16" fmla="*/ 0 60000 65536"/>
                  <a:gd name="T17" fmla="*/ 0 60000 65536"/>
                  <a:gd name="T18" fmla="*/ 0 60000 65536"/>
                  <a:gd name="T19" fmla="*/ 0 60000 65536"/>
                  <a:gd name="T20" fmla="*/ 0 60000 65536"/>
                  <a:gd name="T21" fmla="*/ 0 w 1462"/>
                  <a:gd name="T22" fmla="*/ 0 h 1034"/>
                  <a:gd name="T23" fmla="*/ 1462 w 1462"/>
                  <a:gd name="T24" fmla="*/ 1034 h 10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2" h="1034">
                    <a:moveTo>
                      <a:pt x="0" y="1034"/>
                    </a:moveTo>
                    <a:lnTo>
                      <a:pt x="0" y="666"/>
                    </a:lnTo>
                    <a:lnTo>
                      <a:pt x="938" y="0"/>
                    </a:lnTo>
                    <a:lnTo>
                      <a:pt x="1462" y="372"/>
                    </a:lnTo>
                    <a:lnTo>
                      <a:pt x="1461" y="917"/>
                    </a:lnTo>
                    <a:lnTo>
                      <a:pt x="822" y="452"/>
                    </a:lnTo>
                    <a:lnTo>
                      <a:pt x="0" y="1034"/>
                    </a:lnTo>
                    <a:close/>
                  </a:path>
                </a:pathLst>
              </a:custGeom>
              <a:solidFill>
                <a:srgbClr val="333333"/>
              </a:solidFill>
              <a:ln w="9525">
                <a:noFill/>
                <a:round/>
                <a:headEnd/>
                <a:tailEnd/>
              </a:ln>
            </p:spPr>
            <p:txBody>
              <a:bodyPr/>
              <a:lstStyle/>
              <a:p>
                <a:pPr defTabSz="914400"/>
                <a:endParaRPr lang="en-US">
                  <a:solidFill>
                    <a:prstClr val="black"/>
                  </a:solidFill>
                </a:endParaRPr>
              </a:p>
            </p:txBody>
          </p:sp>
          <p:sp>
            <p:nvSpPr>
              <p:cNvPr id="976" name="Freeform 50"/>
              <p:cNvSpPr>
                <a:spLocks/>
              </p:cNvSpPr>
              <p:nvPr/>
            </p:nvSpPr>
            <p:spPr bwMode="gray">
              <a:xfrm>
                <a:off x="3771" y="1691"/>
                <a:ext cx="394" cy="514"/>
              </a:xfrm>
              <a:custGeom>
                <a:avLst/>
                <a:gdLst>
                  <a:gd name="T0" fmla="*/ 0 w 624"/>
                  <a:gd name="T1" fmla="*/ 0 h 812"/>
                  <a:gd name="T2" fmla="*/ 0 w 624"/>
                  <a:gd name="T3" fmla="*/ 1 h 812"/>
                  <a:gd name="T4" fmla="*/ 2 w 624"/>
                  <a:gd name="T5" fmla="*/ 2 h 812"/>
                  <a:gd name="T6" fmla="*/ 2 w 624"/>
                  <a:gd name="T7" fmla="*/ 1 h 812"/>
                  <a:gd name="T8" fmla="*/ 0 w 624"/>
                  <a:gd name="T9" fmla="*/ 0 h 812"/>
                  <a:gd name="T10" fmla="*/ 0 60000 65536"/>
                  <a:gd name="T11" fmla="*/ 0 60000 65536"/>
                  <a:gd name="T12" fmla="*/ 0 60000 65536"/>
                  <a:gd name="T13" fmla="*/ 0 60000 65536"/>
                  <a:gd name="T14" fmla="*/ 0 60000 65536"/>
                  <a:gd name="T15" fmla="*/ 0 w 624"/>
                  <a:gd name="T16" fmla="*/ 0 h 812"/>
                  <a:gd name="T17" fmla="*/ 624 w 624"/>
                  <a:gd name="T18" fmla="*/ 812 h 812"/>
                </a:gdLst>
                <a:ahLst/>
                <a:cxnLst>
                  <a:cxn ang="T10">
                    <a:pos x="T0" y="T1"/>
                  </a:cxn>
                  <a:cxn ang="T11">
                    <a:pos x="T2" y="T3"/>
                  </a:cxn>
                  <a:cxn ang="T12">
                    <a:pos x="T4" y="T5"/>
                  </a:cxn>
                  <a:cxn ang="T13">
                    <a:pos x="T6" y="T7"/>
                  </a:cxn>
                  <a:cxn ang="T14">
                    <a:pos x="T8" y="T9"/>
                  </a:cxn>
                </a:cxnLst>
                <a:rect l="T15" t="T16" r="T17" b="T18"/>
                <a:pathLst>
                  <a:path w="624" h="812">
                    <a:moveTo>
                      <a:pt x="0" y="0"/>
                    </a:moveTo>
                    <a:lnTo>
                      <a:pt x="0" y="370"/>
                    </a:lnTo>
                    <a:lnTo>
                      <a:pt x="624" y="812"/>
                    </a:lnTo>
                    <a:lnTo>
                      <a:pt x="624" y="444"/>
                    </a:lnTo>
                    <a:lnTo>
                      <a:pt x="0" y="0"/>
                    </a:lnTo>
                    <a:close/>
                  </a:path>
                </a:pathLst>
              </a:custGeom>
              <a:solidFill>
                <a:srgbClr val="8F8F8F"/>
              </a:solidFill>
              <a:ln w="9525">
                <a:noFill/>
                <a:round/>
                <a:headEnd/>
                <a:tailEnd/>
              </a:ln>
            </p:spPr>
            <p:txBody>
              <a:bodyPr/>
              <a:lstStyle/>
              <a:p>
                <a:pPr defTabSz="914400"/>
                <a:endParaRPr lang="en-US">
                  <a:solidFill>
                    <a:prstClr val="black"/>
                  </a:solidFill>
                </a:endParaRPr>
              </a:p>
            </p:txBody>
          </p:sp>
          <p:sp>
            <p:nvSpPr>
              <p:cNvPr id="977" name="Freeform 51"/>
              <p:cNvSpPr>
                <a:spLocks/>
              </p:cNvSpPr>
              <p:nvPr/>
            </p:nvSpPr>
            <p:spPr bwMode="gray">
              <a:xfrm>
                <a:off x="4496" y="1719"/>
                <a:ext cx="688" cy="1782"/>
              </a:xfrm>
              <a:custGeom>
                <a:avLst/>
                <a:gdLst>
                  <a:gd name="T0" fmla="*/ 0 w 1088"/>
                  <a:gd name="T1" fmla="*/ 6 h 2820"/>
                  <a:gd name="T2" fmla="*/ 3 w 1088"/>
                  <a:gd name="T3" fmla="*/ 5 h 2820"/>
                  <a:gd name="T4" fmla="*/ 3 w 1088"/>
                  <a:gd name="T5" fmla="*/ 1 h 2820"/>
                  <a:gd name="T6" fmla="*/ 3 w 1088"/>
                  <a:gd name="T7" fmla="*/ 0 h 2820"/>
                  <a:gd name="T8" fmla="*/ 3 w 1088"/>
                  <a:gd name="T9" fmla="*/ 5 h 2820"/>
                  <a:gd name="T10" fmla="*/ 0 w 1088"/>
                  <a:gd name="T11" fmla="*/ 7 h 2820"/>
                  <a:gd name="T12" fmla="*/ 0 w 1088"/>
                  <a:gd name="T13" fmla="*/ 6 h 2820"/>
                  <a:gd name="T14" fmla="*/ 0 60000 65536"/>
                  <a:gd name="T15" fmla="*/ 0 60000 65536"/>
                  <a:gd name="T16" fmla="*/ 0 60000 65536"/>
                  <a:gd name="T17" fmla="*/ 0 60000 65536"/>
                  <a:gd name="T18" fmla="*/ 0 60000 65536"/>
                  <a:gd name="T19" fmla="*/ 0 60000 65536"/>
                  <a:gd name="T20" fmla="*/ 0 60000 65536"/>
                  <a:gd name="T21" fmla="*/ 0 w 1088"/>
                  <a:gd name="T22" fmla="*/ 0 h 2820"/>
                  <a:gd name="T23" fmla="*/ 1088 w 1088"/>
                  <a:gd name="T24" fmla="*/ 2820 h 28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8" h="2820">
                    <a:moveTo>
                      <a:pt x="0" y="2554"/>
                    </a:moveTo>
                    <a:lnTo>
                      <a:pt x="938" y="1890"/>
                    </a:lnTo>
                    <a:lnTo>
                      <a:pt x="938" y="102"/>
                    </a:lnTo>
                    <a:lnTo>
                      <a:pt x="1088" y="0"/>
                    </a:lnTo>
                    <a:lnTo>
                      <a:pt x="1088" y="2046"/>
                    </a:lnTo>
                    <a:lnTo>
                      <a:pt x="0" y="2820"/>
                    </a:lnTo>
                    <a:lnTo>
                      <a:pt x="0" y="2554"/>
                    </a:lnTo>
                    <a:close/>
                  </a:path>
                </a:pathLst>
              </a:custGeom>
              <a:solidFill>
                <a:srgbClr val="B2B2B2"/>
              </a:solidFill>
              <a:ln w="9525">
                <a:noFill/>
                <a:round/>
                <a:headEnd/>
                <a:tailEnd/>
              </a:ln>
            </p:spPr>
            <p:txBody>
              <a:bodyPr/>
              <a:lstStyle/>
              <a:p>
                <a:pPr defTabSz="914400"/>
                <a:endParaRPr lang="en-US">
                  <a:solidFill>
                    <a:prstClr val="black"/>
                  </a:solidFill>
                </a:endParaRPr>
              </a:p>
            </p:txBody>
          </p:sp>
          <p:sp>
            <p:nvSpPr>
              <p:cNvPr id="978" name="Freeform 52"/>
              <p:cNvSpPr>
                <a:spLocks/>
              </p:cNvSpPr>
              <p:nvPr/>
            </p:nvSpPr>
            <p:spPr bwMode="gray">
              <a:xfrm>
                <a:off x="4220" y="2665"/>
                <a:ext cx="664" cy="598"/>
              </a:xfrm>
              <a:custGeom>
                <a:avLst/>
                <a:gdLst>
                  <a:gd name="T0" fmla="*/ 0 w 1048"/>
                  <a:gd name="T1" fmla="*/ 2 h 940"/>
                  <a:gd name="T2" fmla="*/ 0 w 1048"/>
                  <a:gd name="T3" fmla="*/ 1 h 940"/>
                  <a:gd name="T4" fmla="*/ 3 w 1048"/>
                  <a:gd name="T5" fmla="*/ 1 h 940"/>
                  <a:gd name="T6" fmla="*/ 3 w 1048"/>
                  <a:gd name="T7" fmla="*/ 1 h 940"/>
                  <a:gd name="T8" fmla="*/ 3 w 1048"/>
                  <a:gd name="T9" fmla="*/ 2 h 940"/>
                  <a:gd name="T10" fmla="*/ 0 w 1048"/>
                  <a:gd name="T11" fmla="*/ 2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defTabSz="914400"/>
                <a:endParaRPr lang="en-US">
                  <a:solidFill>
                    <a:prstClr val="black"/>
                  </a:solidFill>
                </a:endParaRPr>
              </a:p>
            </p:txBody>
          </p:sp>
          <p:sp>
            <p:nvSpPr>
              <p:cNvPr id="979" name="Freeform 53"/>
              <p:cNvSpPr>
                <a:spLocks/>
              </p:cNvSpPr>
              <p:nvPr/>
            </p:nvSpPr>
            <p:spPr bwMode="gray">
              <a:xfrm>
                <a:off x="4220" y="2473"/>
                <a:ext cx="787" cy="547"/>
              </a:xfrm>
              <a:custGeom>
                <a:avLst/>
                <a:gdLst>
                  <a:gd name="T0" fmla="*/ 0 w 1246"/>
                  <a:gd name="T1" fmla="*/ 2 h 866"/>
                  <a:gd name="T2" fmla="*/ 3 w 1246"/>
                  <a:gd name="T3" fmla="*/ 0 h 866"/>
                  <a:gd name="T4" fmla="*/ 2 w 1246"/>
                  <a:gd name="T5" fmla="*/ 2 h 866"/>
                  <a:gd name="T6" fmla="*/ 0 w 1246"/>
                  <a:gd name="T7" fmla="*/ 2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defTabSz="914400"/>
                <a:endParaRPr lang="en-US">
                  <a:solidFill>
                    <a:prstClr val="black"/>
                  </a:solidFill>
                </a:endParaRPr>
              </a:p>
            </p:txBody>
          </p:sp>
          <p:sp>
            <p:nvSpPr>
              <p:cNvPr id="980" name="Freeform 54"/>
              <p:cNvSpPr>
                <a:spLocks/>
              </p:cNvSpPr>
              <p:nvPr/>
            </p:nvSpPr>
            <p:spPr bwMode="gray">
              <a:xfrm>
                <a:off x="4220" y="2369"/>
                <a:ext cx="664" cy="598"/>
              </a:xfrm>
              <a:custGeom>
                <a:avLst/>
                <a:gdLst>
                  <a:gd name="T0" fmla="*/ 0 w 1048"/>
                  <a:gd name="T1" fmla="*/ 2 h 940"/>
                  <a:gd name="T2" fmla="*/ 0 w 1048"/>
                  <a:gd name="T3" fmla="*/ 1 h 940"/>
                  <a:gd name="T4" fmla="*/ 3 w 1048"/>
                  <a:gd name="T5" fmla="*/ 1 h 940"/>
                  <a:gd name="T6" fmla="*/ 3 w 1048"/>
                  <a:gd name="T7" fmla="*/ 1 h 940"/>
                  <a:gd name="T8" fmla="*/ 3 w 1048"/>
                  <a:gd name="T9" fmla="*/ 2 h 940"/>
                  <a:gd name="T10" fmla="*/ 0 w 1048"/>
                  <a:gd name="T11" fmla="*/ 2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defTabSz="914400"/>
                <a:endParaRPr lang="en-US">
                  <a:solidFill>
                    <a:prstClr val="black"/>
                  </a:solidFill>
                </a:endParaRPr>
              </a:p>
            </p:txBody>
          </p:sp>
          <p:sp>
            <p:nvSpPr>
              <p:cNvPr id="981" name="Freeform 55"/>
              <p:cNvSpPr>
                <a:spLocks/>
              </p:cNvSpPr>
              <p:nvPr/>
            </p:nvSpPr>
            <p:spPr bwMode="gray">
              <a:xfrm>
                <a:off x="4220" y="2177"/>
                <a:ext cx="787" cy="547"/>
              </a:xfrm>
              <a:custGeom>
                <a:avLst/>
                <a:gdLst>
                  <a:gd name="T0" fmla="*/ 0 w 1246"/>
                  <a:gd name="T1" fmla="*/ 2 h 866"/>
                  <a:gd name="T2" fmla="*/ 3 w 1246"/>
                  <a:gd name="T3" fmla="*/ 0 h 866"/>
                  <a:gd name="T4" fmla="*/ 2 w 1246"/>
                  <a:gd name="T5" fmla="*/ 2 h 866"/>
                  <a:gd name="T6" fmla="*/ 0 w 1246"/>
                  <a:gd name="T7" fmla="*/ 2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defTabSz="914400"/>
                <a:endParaRPr lang="en-US">
                  <a:solidFill>
                    <a:prstClr val="black"/>
                  </a:solidFill>
                </a:endParaRPr>
              </a:p>
            </p:txBody>
          </p:sp>
          <p:sp>
            <p:nvSpPr>
              <p:cNvPr id="982" name="Freeform 56"/>
              <p:cNvSpPr>
                <a:spLocks/>
              </p:cNvSpPr>
              <p:nvPr/>
            </p:nvSpPr>
            <p:spPr bwMode="gray">
              <a:xfrm>
                <a:off x="4220" y="2073"/>
                <a:ext cx="664" cy="598"/>
              </a:xfrm>
              <a:custGeom>
                <a:avLst/>
                <a:gdLst>
                  <a:gd name="T0" fmla="*/ 0 w 1048"/>
                  <a:gd name="T1" fmla="*/ 2 h 940"/>
                  <a:gd name="T2" fmla="*/ 0 w 1048"/>
                  <a:gd name="T3" fmla="*/ 1 h 940"/>
                  <a:gd name="T4" fmla="*/ 3 w 1048"/>
                  <a:gd name="T5" fmla="*/ 1 h 940"/>
                  <a:gd name="T6" fmla="*/ 3 w 1048"/>
                  <a:gd name="T7" fmla="*/ 1 h 940"/>
                  <a:gd name="T8" fmla="*/ 3 w 1048"/>
                  <a:gd name="T9" fmla="*/ 2 h 940"/>
                  <a:gd name="T10" fmla="*/ 0 w 1048"/>
                  <a:gd name="T11" fmla="*/ 2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defTabSz="914400"/>
                <a:endParaRPr lang="en-US">
                  <a:solidFill>
                    <a:prstClr val="black"/>
                  </a:solidFill>
                </a:endParaRPr>
              </a:p>
            </p:txBody>
          </p:sp>
          <p:sp>
            <p:nvSpPr>
              <p:cNvPr id="983" name="Freeform 57"/>
              <p:cNvSpPr>
                <a:spLocks/>
              </p:cNvSpPr>
              <p:nvPr/>
            </p:nvSpPr>
            <p:spPr bwMode="gray">
              <a:xfrm>
                <a:off x="4220" y="1881"/>
                <a:ext cx="787" cy="547"/>
              </a:xfrm>
              <a:custGeom>
                <a:avLst/>
                <a:gdLst>
                  <a:gd name="T0" fmla="*/ 0 w 1246"/>
                  <a:gd name="T1" fmla="*/ 2 h 866"/>
                  <a:gd name="T2" fmla="*/ 3 w 1246"/>
                  <a:gd name="T3" fmla="*/ 0 h 866"/>
                  <a:gd name="T4" fmla="*/ 2 w 1246"/>
                  <a:gd name="T5" fmla="*/ 2 h 866"/>
                  <a:gd name="T6" fmla="*/ 0 w 1246"/>
                  <a:gd name="T7" fmla="*/ 2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defTabSz="914400"/>
                <a:endParaRPr lang="en-US">
                  <a:solidFill>
                    <a:prstClr val="black"/>
                  </a:solidFill>
                </a:endParaRPr>
              </a:p>
            </p:txBody>
          </p:sp>
          <p:sp>
            <p:nvSpPr>
              <p:cNvPr id="984" name="Freeform 58"/>
              <p:cNvSpPr>
                <a:spLocks/>
              </p:cNvSpPr>
              <p:nvPr/>
            </p:nvSpPr>
            <p:spPr bwMode="gray">
              <a:xfrm>
                <a:off x="4220" y="1777"/>
                <a:ext cx="664" cy="598"/>
              </a:xfrm>
              <a:custGeom>
                <a:avLst/>
                <a:gdLst>
                  <a:gd name="T0" fmla="*/ 0 w 1048"/>
                  <a:gd name="T1" fmla="*/ 2 h 940"/>
                  <a:gd name="T2" fmla="*/ 0 w 1048"/>
                  <a:gd name="T3" fmla="*/ 1 h 940"/>
                  <a:gd name="T4" fmla="*/ 3 w 1048"/>
                  <a:gd name="T5" fmla="*/ 1 h 940"/>
                  <a:gd name="T6" fmla="*/ 3 w 1048"/>
                  <a:gd name="T7" fmla="*/ 1 h 940"/>
                  <a:gd name="T8" fmla="*/ 3 w 1048"/>
                  <a:gd name="T9" fmla="*/ 2 h 940"/>
                  <a:gd name="T10" fmla="*/ 0 w 1048"/>
                  <a:gd name="T11" fmla="*/ 2 h 940"/>
                  <a:gd name="T12" fmla="*/ 0 60000 65536"/>
                  <a:gd name="T13" fmla="*/ 0 60000 65536"/>
                  <a:gd name="T14" fmla="*/ 0 60000 65536"/>
                  <a:gd name="T15" fmla="*/ 0 60000 65536"/>
                  <a:gd name="T16" fmla="*/ 0 60000 65536"/>
                  <a:gd name="T17" fmla="*/ 0 60000 65536"/>
                  <a:gd name="T18" fmla="*/ 0 w 1048"/>
                  <a:gd name="T19" fmla="*/ 0 h 940"/>
                  <a:gd name="T20" fmla="*/ 1048 w 1048"/>
                  <a:gd name="T21" fmla="*/ 940 h 940"/>
                </a:gdLst>
                <a:ahLst/>
                <a:cxnLst>
                  <a:cxn ang="T12">
                    <a:pos x="T0" y="T1"/>
                  </a:cxn>
                  <a:cxn ang="T13">
                    <a:pos x="T2" y="T3"/>
                  </a:cxn>
                  <a:cxn ang="T14">
                    <a:pos x="T4" y="T5"/>
                  </a:cxn>
                  <a:cxn ang="T15">
                    <a:pos x="T6" y="T7"/>
                  </a:cxn>
                  <a:cxn ang="T16">
                    <a:pos x="T8" y="T9"/>
                  </a:cxn>
                  <a:cxn ang="T17">
                    <a:pos x="T10" y="T11"/>
                  </a:cxn>
                </a:cxnLst>
                <a:rect l="T18" t="T19" r="T20" b="T21"/>
                <a:pathLst>
                  <a:path w="1048" h="940">
                    <a:moveTo>
                      <a:pt x="0" y="680"/>
                    </a:moveTo>
                    <a:lnTo>
                      <a:pt x="0" y="307"/>
                    </a:lnTo>
                    <a:cubicBezTo>
                      <a:pt x="174" y="194"/>
                      <a:pt x="870" y="0"/>
                      <a:pt x="1044" y="4"/>
                    </a:cubicBezTo>
                    <a:cubicBezTo>
                      <a:pt x="1044" y="4"/>
                      <a:pt x="1044" y="152"/>
                      <a:pt x="1044" y="330"/>
                    </a:cubicBezTo>
                    <a:cubicBezTo>
                      <a:pt x="1048" y="394"/>
                      <a:pt x="1014" y="581"/>
                      <a:pt x="849" y="695"/>
                    </a:cubicBezTo>
                    <a:cubicBezTo>
                      <a:pt x="396" y="940"/>
                      <a:pt x="56" y="720"/>
                      <a:pt x="0" y="680"/>
                    </a:cubicBezTo>
                    <a:close/>
                  </a:path>
                </a:pathLst>
              </a:custGeom>
              <a:solidFill>
                <a:srgbClr val="8F8F8F"/>
              </a:solidFill>
              <a:ln w="9525">
                <a:noFill/>
                <a:round/>
                <a:headEnd/>
                <a:tailEnd/>
              </a:ln>
            </p:spPr>
            <p:txBody>
              <a:bodyPr/>
              <a:lstStyle/>
              <a:p>
                <a:pPr defTabSz="914400"/>
                <a:endParaRPr lang="en-US">
                  <a:solidFill>
                    <a:prstClr val="black"/>
                  </a:solidFill>
                </a:endParaRPr>
              </a:p>
            </p:txBody>
          </p:sp>
          <p:sp>
            <p:nvSpPr>
              <p:cNvPr id="985" name="Freeform 59"/>
              <p:cNvSpPr>
                <a:spLocks/>
              </p:cNvSpPr>
              <p:nvPr/>
            </p:nvSpPr>
            <p:spPr bwMode="gray">
              <a:xfrm>
                <a:off x="4220" y="1585"/>
                <a:ext cx="787" cy="547"/>
              </a:xfrm>
              <a:custGeom>
                <a:avLst/>
                <a:gdLst>
                  <a:gd name="T0" fmla="*/ 0 w 1246"/>
                  <a:gd name="T1" fmla="*/ 2 h 866"/>
                  <a:gd name="T2" fmla="*/ 3 w 1246"/>
                  <a:gd name="T3" fmla="*/ 0 h 866"/>
                  <a:gd name="T4" fmla="*/ 2 w 1246"/>
                  <a:gd name="T5" fmla="*/ 2 h 866"/>
                  <a:gd name="T6" fmla="*/ 0 w 1246"/>
                  <a:gd name="T7" fmla="*/ 2 h 866"/>
                  <a:gd name="T8" fmla="*/ 0 60000 65536"/>
                  <a:gd name="T9" fmla="*/ 0 60000 65536"/>
                  <a:gd name="T10" fmla="*/ 0 60000 65536"/>
                  <a:gd name="T11" fmla="*/ 0 60000 65536"/>
                  <a:gd name="T12" fmla="*/ 0 w 1246"/>
                  <a:gd name="T13" fmla="*/ 0 h 866"/>
                  <a:gd name="T14" fmla="*/ 1246 w 1246"/>
                  <a:gd name="T15" fmla="*/ 866 h 866"/>
                </a:gdLst>
                <a:ahLst/>
                <a:cxnLst>
                  <a:cxn ang="T8">
                    <a:pos x="T0" y="T1"/>
                  </a:cxn>
                  <a:cxn ang="T9">
                    <a:pos x="T2" y="T3"/>
                  </a:cxn>
                  <a:cxn ang="T10">
                    <a:pos x="T4" y="T5"/>
                  </a:cxn>
                  <a:cxn ang="T11">
                    <a:pos x="T6" y="T7"/>
                  </a:cxn>
                </a:cxnLst>
                <a:rect l="T12" t="T13" r="T14" b="T15"/>
                <a:pathLst>
                  <a:path w="1246" h="866">
                    <a:moveTo>
                      <a:pt x="0" y="614"/>
                    </a:moveTo>
                    <a:cubicBezTo>
                      <a:pt x="432" y="307"/>
                      <a:pt x="865" y="0"/>
                      <a:pt x="865" y="0"/>
                    </a:cubicBezTo>
                    <a:cubicBezTo>
                      <a:pt x="1246" y="324"/>
                      <a:pt x="919" y="584"/>
                      <a:pt x="852" y="636"/>
                    </a:cubicBezTo>
                    <a:cubicBezTo>
                      <a:pt x="442" y="866"/>
                      <a:pt x="60" y="662"/>
                      <a:pt x="0" y="614"/>
                    </a:cubicBezTo>
                    <a:close/>
                  </a:path>
                </a:pathLst>
              </a:custGeom>
              <a:solidFill>
                <a:srgbClr val="EAEAEA"/>
              </a:solidFill>
              <a:ln w="9525">
                <a:noFill/>
                <a:round/>
                <a:headEnd/>
                <a:tailEnd/>
              </a:ln>
            </p:spPr>
            <p:txBody>
              <a:bodyPr/>
              <a:lstStyle/>
              <a:p>
                <a:pPr defTabSz="914400"/>
                <a:endParaRPr lang="en-US">
                  <a:solidFill>
                    <a:prstClr val="black"/>
                  </a:solidFill>
                </a:endParaRPr>
              </a:p>
            </p:txBody>
          </p:sp>
        </p:grpSp>
      </p:grpSp>
      <p:sp>
        <p:nvSpPr>
          <p:cNvPr id="992" name="Freeform 991"/>
          <p:cNvSpPr/>
          <p:nvPr/>
        </p:nvSpPr>
        <p:spPr>
          <a:xfrm>
            <a:off x="6066578" y="3505407"/>
            <a:ext cx="515593" cy="931026"/>
          </a:xfrm>
          <a:custGeom>
            <a:avLst/>
            <a:gdLst>
              <a:gd name="connsiteX0" fmla="*/ 0 w 460979"/>
              <a:gd name="connsiteY0" fmla="*/ 0 h 1020199"/>
              <a:gd name="connsiteX1" fmla="*/ 0 w 460979"/>
              <a:gd name="connsiteY1" fmla="*/ 1020199 h 1020199"/>
              <a:gd name="connsiteX2" fmla="*/ 460979 w 460979"/>
              <a:gd name="connsiteY2" fmla="*/ 1020199 h 1020199"/>
            </a:gdLst>
            <a:ahLst/>
            <a:cxnLst>
              <a:cxn ang="0">
                <a:pos x="connsiteX0" y="connsiteY0"/>
              </a:cxn>
              <a:cxn ang="0">
                <a:pos x="connsiteX1" y="connsiteY1"/>
              </a:cxn>
              <a:cxn ang="0">
                <a:pos x="connsiteX2" y="connsiteY2"/>
              </a:cxn>
            </a:cxnLst>
            <a:rect l="l" t="t" r="r" b="b"/>
            <a:pathLst>
              <a:path w="460979" h="1020199">
                <a:moveTo>
                  <a:pt x="0" y="0"/>
                </a:moveTo>
                <a:lnTo>
                  <a:pt x="0" y="1020199"/>
                </a:lnTo>
                <a:lnTo>
                  <a:pt x="460979" y="1020199"/>
                </a:lnTo>
              </a:path>
            </a:pathLst>
          </a:custGeom>
          <a:ln w="190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sp>
        <p:nvSpPr>
          <p:cNvPr id="1004" name="Freeform 1003"/>
          <p:cNvSpPr/>
          <p:nvPr/>
        </p:nvSpPr>
        <p:spPr>
          <a:xfrm>
            <a:off x="2131095" y="2394524"/>
            <a:ext cx="597005" cy="808601"/>
          </a:xfrm>
          <a:custGeom>
            <a:avLst/>
            <a:gdLst>
              <a:gd name="connsiteX0" fmla="*/ 0 w 597005"/>
              <a:gd name="connsiteY0" fmla="*/ 808601 h 808601"/>
              <a:gd name="connsiteX1" fmla="*/ 597005 w 597005"/>
              <a:gd name="connsiteY1" fmla="*/ 0 h 808601"/>
            </a:gdLst>
            <a:ahLst/>
            <a:cxnLst>
              <a:cxn ang="0">
                <a:pos x="connsiteX0" y="connsiteY0"/>
              </a:cxn>
              <a:cxn ang="0">
                <a:pos x="connsiteX1" y="connsiteY1"/>
              </a:cxn>
            </a:cxnLst>
            <a:rect l="l" t="t" r="r" b="b"/>
            <a:pathLst>
              <a:path w="597005" h="808601">
                <a:moveTo>
                  <a:pt x="0" y="808601"/>
                </a:moveTo>
                <a:lnTo>
                  <a:pt x="597005" y="0"/>
                </a:lnTo>
              </a:path>
            </a:pathLst>
          </a:cu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sp>
        <p:nvSpPr>
          <p:cNvPr id="1009" name="Freeform 1008"/>
          <p:cNvSpPr/>
          <p:nvPr/>
        </p:nvSpPr>
        <p:spPr>
          <a:xfrm>
            <a:off x="1654988" y="3565855"/>
            <a:ext cx="249382" cy="967300"/>
          </a:xfrm>
          <a:custGeom>
            <a:avLst/>
            <a:gdLst>
              <a:gd name="connsiteX0" fmla="*/ 241825 w 249382"/>
              <a:gd name="connsiteY0" fmla="*/ 0 h 967300"/>
              <a:gd name="connsiteX1" fmla="*/ 249382 w 249382"/>
              <a:gd name="connsiteY1" fmla="*/ 763260 h 967300"/>
              <a:gd name="connsiteX2" fmla="*/ 0 w 249382"/>
              <a:gd name="connsiteY2" fmla="*/ 967300 h 967300"/>
            </a:gdLst>
            <a:ahLst/>
            <a:cxnLst>
              <a:cxn ang="0">
                <a:pos x="connsiteX0" y="connsiteY0"/>
              </a:cxn>
              <a:cxn ang="0">
                <a:pos x="connsiteX1" y="connsiteY1"/>
              </a:cxn>
              <a:cxn ang="0">
                <a:pos x="connsiteX2" y="connsiteY2"/>
              </a:cxn>
            </a:cxnLst>
            <a:rect l="l" t="t" r="r" b="b"/>
            <a:pathLst>
              <a:path w="249382" h="967300">
                <a:moveTo>
                  <a:pt x="241825" y="0"/>
                </a:moveTo>
                <a:lnTo>
                  <a:pt x="249382" y="763260"/>
                </a:lnTo>
                <a:lnTo>
                  <a:pt x="0" y="967300"/>
                </a:lnTo>
              </a:path>
            </a:pathLst>
          </a:cu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sp>
        <p:nvSpPr>
          <p:cNvPr id="1010" name="Freeform 1009"/>
          <p:cNvSpPr/>
          <p:nvPr/>
        </p:nvSpPr>
        <p:spPr>
          <a:xfrm flipH="1">
            <a:off x="1971753" y="3565855"/>
            <a:ext cx="249382" cy="967300"/>
          </a:xfrm>
          <a:custGeom>
            <a:avLst/>
            <a:gdLst>
              <a:gd name="connsiteX0" fmla="*/ 241825 w 249382"/>
              <a:gd name="connsiteY0" fmla="*/ 0 h 967300"/>
              <a:gd name="connsiteX1" fmla="*/ 249382 w 249382"/>
              <a:gd name="connsiteY1" fmla="*/ 763260 h 967300"/>
              <a:gd name="connsiteX2" fmla="*/ 0 w 249382"/>
              <a:gd name="connsiteY2" fmla="*/ 967300 h 967300"/>
            </a:gdLst>
            <a:ahLst/>
            <a:cxnLst>
              <a:cxn ang="0">
                <a:pos x="connsiteX0" y="connsiteY0"/>
              </a:cxn>
              <a:cxn ang="0">
                <a:pos x="connsiteX1" y="connsiteY1"/>
              </a:cxn>
              <a:cxn ang="0">
                <a:pos x="connsiteX2" y="connsiteY2"/>
              </a:cxn>
            </a:cxnLst>
            <a:rect l="l" t="t" r="r" b="b"/>
            <a:pathLst>
              <a:path w="249382" h="967300">
                <a:moveTo>
                  <a:pt x="241825" y="0"/>
                </a:moveTo>
                <a:lnTo>
                  <a:pt x="249382" y="763260"/>
                </a:lnTo>
                <a:lnTo>
                  <a:pt x="0" y="967300"/>
                </a:lnTo>
              </a:path>
            </a:pathLst>
          </a:cu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cxnSp>
        <p:nvCxnSpPr>
          <p:cNvPr id="1013" name="Straight Connector 1012"/>
          <p:cNvCxnSpPr/>
          <p:nvPr/>
        </p:nvCxnSpPr>
        <p:spPr>
          <a:xfrm rot="5400000">
            <a:off x="2148753" y="4951445"/>
            <a:ext cx="57930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15" name="Straight Connector 1014"/>
          <p:cNvCxnSpPr/>
          <p:nvPr/>
        </p:nvCxnSpPr>
        <p:spPr>
          <a:xfrm rot="5400000">
            <a:off x="2224953" y="4951445"/>
            <a:ext cx="579307"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0" name="Group 479"/>
          <p:cNvGrpSpPr>
            <a:grpSpLocks/>
          </p:cNvGrpSpPr>
          <p:nvPr/>
        </p:nvGrpSpPr>
        <p:grpSpPr bwMode="auto">
          <a:xfrm>
            <a:off x="2164570" y="5241107"/>
            <a:ext cx="547687" cy="561975"/>
            <a:chOff x="1159" y="3175"/>
            <a:chExt cx="345" cy="354"/>
          </a:xfrm>
        </p:grpSpPr>
        <p:pic>
          <p:nvPicPr>
            <p:cNvPr id="858" name="Picture 480"/>
            <p:cNvPicPr>
              <a:picLocks noChangeAspect="1" noChangeArrowheads="1"/>
            </p:cNvPicPr>
            <p:nvPr/>
          </p:nvPicPr>
          <p:blipFill>
            <a:blip r:embed="rId4" cstate="screen"/>
            <a:srcRect/>
            <a:stretch>
              <a:fillRect/>
            </a:stretch>
          </p:blipFill>
          <p:spPr bwMode="gray">
            <a:xfrm>
              <a:off x="1159" y="3379"/>
              <a:ext cx="345" cy="150"/>
            </a:xfrm>
            <a:prstGeom prst="rect">
              <a:avLst/>
            </a:prstGeom>
            <a:noFill/>
            <a:ln w="9525">
              <a:noFill/>
              <a:miter lim="800000"/>
              <a:headEnd/>
              <a:tailEnd/>
            </a:ln>
          </p:spPr>
        </p:pic>
        <p:pic>
          <p:nvPicPr>
            <p:cNvPr id="859" name="Picture 481"/>
            <p:cNvPicPr>
              <a:picLocks noChangeAspect="1" noChangeArrowheads="1"/>
            </p:cNvPicPr>
            <p:nvPr/>
          </p:nvPicPr>
          <p:blipFill>
            <a:blip r:embed="rId4" cstate="screen"/>
            <a:srcRect/>
            <a:stretch>
              <a:fillRect/>
            </a:stretch>
          </p:blipFill>
          <p:spPr bwMode="gray">
            <a:xfrm>
              <a:off x="1159" y="3277"/>
              <a:ext cx="345" cy="150"/>
            </a:xfrm>
            <a:prstGeom prst="rect">
              <a:avLst/>
            </a:prstGeom>
            <a:noFill/>
            <a:ln w="9525">
              <a:noFill/>
              <a:miter lim="800000"/>
              <a:headEnd/>
              <a:tailEnd/>
            </a:ln>
          </p:spPr>
        </p:pic>
        <p:pic>
          <p:nvPicPr>
            <p:cNvPr id="860" name="Picture 482"/>
            <p:cNvPicPr>
              <a:picLocks noChangeAspect="1" noChangeArrowheads="1"/>
            </p:cNvPicPr>
            <p:nvPr/>
          </p:nvPicPr>
          <p:blipFill>
            <a:blip r:embed="rId4" cstate="screen"/>
            <a:srcRect/>
            <a:stretch>
              <a:fillRect/>
            </a:stretch>
          </p:blipFill>
          <p:spPr bwMode="gray">
            <a:xfrm>
              <a:off x="1159" y="3175"/>
              <a:ext cx="345" cy="150"/>
            </a:xfrm>
            <a:prstGeom prst="rect">
              <a:avLst/>
            </a:prstGeom>
            <a:noFill/>
            <a:ln w="9525">
              <a:noFill/>
              <a:miter lim="800000"/>
              <a:headEnd/>
              <a:tailEnd/>
            </a:ln>
          </p:spPr>
        </p:pic>
      </p:grpSp>
      <p:cxnSp>
        <p:nvCxnSpPr>
          <p:cNvPr id="1016" name="Straight Connector 1015"/>
          <p:cNvCxnSpPr/>
          <p:nvPr/>
        </p:nvCxnSpPr>
        <p:spPr>
          <a:xfrm rot="5400000">
            <a:off x="1158150" y="4951445"/>
            <a:ext cx="579307"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1" name="Group 489"/>
          <p:cNvGrpSpPr>
            <a:grpSpLocks/>
          </p:cNvGrpSpPr>
          <p:nvPr/>
        </p:nvGrpSpPr>
        <p:grpSpPr bwMode="auto">
          <a:xfrm>
            <a:off x="1185951" y="5241107"/>
            <a:ext cx="547687" cy="561975"/>
            <a:chOff x="1159" y="3175"/>
            <a:chExt cx="345" cy="354"/>
          </a:xfrm>
        </p:grpSpPr>
        <p:pic>
          <p:nvPicPr>
            <p:cNvPr id="862" name="Picture 490"/>
            <p:cNvPicPr>
              <a:picLocks noChangeAspect="1" noChangeArrowheads="1"/>
            </p:cNvPicPr>
            <p:nvPr/>
          </p:nvPicPr>
          <p:blipFill>
            <a:blip r:embed="rId4" cstate="screen"/>
            <a:srcRect/>
            <a:stretch>
              <a:fillRect/>
            </a:stretch>
          </p:blipFill>
          <p:spPr bwMode="gray">
            <a:xfrm>
              <a:off x="1159" y="3379"/>
              <a:ext cx="345" cy="150"/>
            </a:xfrm>
            <a:prstGeom prst="rect">
              <a:avLst/>
            </a:prstGeom>
            <a:noFill/>
            <a:ln w="9525">
              <a:noFill/>
              <a:miter lim="800000"/>
              <a:headEnd/>
              <a:tailEnd/>
            </a:ln>
          </p:spPr>
        </p:pic>
        <p:pic>
          <p:nvPicPr>
            <p:cNvPr id="863" name="Picture 491"/>
            <p:cNvPicPr>
              <a:picLocks noChangeAspect="1" noChangeArrowheads="1"/>
            </p:cNvPicPr>
            <p:nvPr/>
          </p:nvPicPr>
          <p:blipFill>
            <a:blip r:embed="rId4" cstate="screen"/>
            <a:srcRect/>
            <a:stretch>
              <a:fillRect/>
            </a:stretch>
          </p:blipFill>
          <p:spPr bwMode="gray">
            <a:xfrm>
              <a:off x="1159" y="3277"/>
              <a:ext cx="345" cy="150"/>
            </a:xfrm>
            <a:prstGeom prst="rect">
              <a:avLst/>
            </a:prstGeom>
            <a:noFill/>
            <a:ln w="9525">
              <a:noFill/>
              <a:miter lim="800000"/>
              <a:headEnd/>
              <a:tailEnd/>
            </a:ln>
          </p:spPr>
        </p:pic>
        <p:pic>
          <p:nvPicPr>
            <p:cNvPr id="864" name="Picture 492"/>
            <p:cNvPicPr>
              <a:picLocks noChangeAspect="1" noChangeArrowheads="1"/>
            </p:cNvPicPr>
            <p:nvPr/>
          </p:nvPicPr>
          <p:blipFill>
            <a:blip r:embed="rId4" cstate="screen"/>
            <a:srcRect/>
            <a:stretch>
              <a:fillRect/>
            </a:stretch>
          </p:blipFill>
          <p:spPr bwMode="gray">
            <a:xfrm>
              <a:off x="1159" y="3175"/>
              <a:ext cx="345" cy="150"/>
            </a:xfrm>
            <a:prstGeom prst="rect">
              <a:avLst/>
            </a:prstGeom>
            <a:noFill/>
            <a:ln w="9525">
              <a:noFill/>
              <a:miter lim="800000"/>
              <a:headEnd/>
              <a:tailEnd/>
            </a:ln>
          </p:spPr>
        </p:pic>
      </p:grpSp>
      <p:sp>
        <p:nvSpPr>
          <p:cNvPr id="1017" name="Freeform 1016"/>
          <p:cNvSpPr/>
          <p:nvPr/>
        </p:nvSpPr>
        <p:spPr>
          <a:xfrm>
            <a:off x="2637402" y="4601168"/>
            <a:ext cx="4896952" cy="1428277"/>
          </a:xfrm>
          <a:custGeom>
            <a:avLst/>
            <a:gdLst>
              <a:gd name="connsiteX0" fmla="*/ 0 w 4896952"/>
              <a:gd name="connsiteY0" fmla="*/ 0 h 1262023"/>
              <a:gd name="connsiteX1" fmla="*/ 272053 w 4896952"/>
              <a:gd name="connsiteY1" fmla="*/ 491206 h 1262023"/>
              <a:gd name="connsiteX2" fmla="*/ 272053 w 4896952"/>
              <a:gd name="connsiteY2" fmla="*/ 1262023 h 1262023"/>
              <a:gd name="connsiteX3" fmla="*/ 4896952 w 4896952"/>
              <a:gd name="connsiteY3" fmla="*/ 1262023 h 1262023"/>
              <a:gd name="connsiteX4" fmla="*/ 4896952 w 4896952"/>
              <a:gd name="connsiteY4" fmla="*/ 1125996 h 1262023"/>
              <a:gd name="connsiteX0" fmla="*/ 0 w 4896952"/>
              <a:gd name="connsiteY0" fmla="*/ 0 h 1262023"/>
              <a:gd name="connsiteX1" fmla="*/ 272053 w 4896952"/>
              <a:gd name="connsiteY1" fmla="*/ 491206 h 1262023"/>
              <a:gd name="connsiteX2" fmla="*/ 272053 w 4896952"/>
              <a:gd name="connsiteY2" fmla="*/ 1262023 h 1262023"/>
              <a:gd name="connsiteX3" fmla="*/ 4896952 w 4896952"/>
              <a:gd name="connsiteY3" fmla="*/ 1262023 h 1262023"/>
              <a:gd name="connsiteX4" fmla="*/ 4896952 w 4896952"/>
              <a:gd name="connsiteY4" fmla="*/ 1062005 h 126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952" h="1262023">
                <a:moveTo>
                  <a:pt x="0" y="0"/>
                </a:moveTo>
                <a:lnTo>
                  <a:pt x="272053" y="491206"/>
                </a:lnTo>
                <a:lnTo>
                  <a:pt x="272053" y="1262023"/>
                </a:lnTo>
                <a:lnTo>
                  <a:pt x="4896952" y="1262023"/>
                </a:lnTo>
                <a:lnTo>
                  <a:pt x="4896952" y="1062005"/>
                </a:lnTo>
              </a:path>
            </a:pathLst>
          </a:cu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grpSp>
        <p:nvGrpSpPr>
          <p:cNvPr id="12" name="Group 880"/>
          <p:cNvGrpSpPr/>
          <p:nvPr/>
        </p:nvGrpSpPr>
        <p:grpSpPr>
          <a:xfrm>
            <a:off x="7318764" y="5122100"/>
            <a:ext cx="542926" cy="680987"/>
            <a:chOff x="7318764" y="5334747"/>
            <a:chExt cx="542926" cy="680986"/>
          </a:xfrm>
        </p:grpSpPr>
        <p:pic>
          <p:nvPicPr>
            <p:cNvPr id="879" name="Picture 92"/>
            <p:cNvPicPr>
              <a:picLocks noChangeAspect="1" noChangeArrowheads="1"/>
            </p:cNvPicPr>
            <p:nvPr/>
          </p:nvPicPr>
          <p:blipFill>
            <a:blip r:embed="rId5" cstate="screen"/>
            <a:srcRect/>
            <a:stretch>
              <a:fillRect/>
            </a:stretch>
          </p:blipFill>
          <p:spPr bwMode="gray">
            <a:xfrm>
              <a:off x="7318764" y="5706711"/>
              <a:ext cx="542926" cy="309022"/>
            </a:xfrm>
            <a:prstGeom prst="rect">
              <a:avLst/>
            </a:prstGeom>
            <a:noFill/>
            <a:ln w="9525">
              <a:noFill/>
              <a:miter lim="800000"/>
              <a:headEnd/>
              <a:tailEnd/>
            </a:ln>
          </p:spPr>
        </p:pic>
        <p:sp>
          <p:nvSpPr>
            <p:cNvPr id="880" name="Rectangle 879"/>
            <p:cNvSpPr/>
            <p:nvPr/>
          </p:nvSpPr>
          <p:spPr>
            <a:xfrm>
              <a:off x="7318764" y="5334747"/>
              <a:ext cx="542926" cy="246221"/>
            </a:xfrm>
            <a:prstGeom prst="rect">
              <a:avLst/>
            </a:prstGeom>
          </p:spPr>
          <p:txBody>
            <a:bodyPr wrap="square" anchor="ctr">
              <a:spAutoFit/>
            </a:bodyPr>
            <a:lstStyle/>
            <a:p>
              <a:pPr algn="ctr" defTabSz="914400"/>
              <a:r>
                <a:rPr lang="es-ES" sz="1000" dirty="0" smtClean="0">
                  <a:solidFill>
                    <a:prstClr val="black"/>
                  </a:solidFill>
                </a:rPr>
                <a:t>NAS</a:t>
              </a:r>
            </a:p>
          </p:txBody>
        </p:sp>
      </p:grpSp>
      <p:sp>
        <p:nvSpPr>
          <p:cNvPr id="1018" name="Freeform 1017"/>
          <p:cNvSpPr/>
          <p:nvPr/>
        </p:nvSpPr>
        <p:spPr>
          <a:xfrm>
            <a:off x="3355333" y="4820320"/>
            <a:ext cx="3370433" cy="1163781"/>
          </a:xfrm>
          <a:custGeom>
            <a:avLst/>
            <a:gdLst>
              <a:gd name="connsiteX0" fmla="*/ 3362876 w 3370433"/>
              <a:gd name="connsiteY0" fmla="*/ 0 h 1163781"/>
              <a:gd name="connsiteX1" fmla="*/ 3370433 w 3370433"/>
              <a:gd name="connsiteY1" fmla="*/ 1163781 h 1163781"/>
              <a:gd name="connsiteX2" fmla="*/ 0 w 3370433"/>
              <a:gd name="connsiteY2" fmla="*/ 1163781 h 1163781"/>
              <a:gd name="connsiteX3" fmla="*/ 7557 w 3370433"/>
              <a:gd name="connsiteY3" fmla="*/ 861500 h 1163781"/>
            </a:gdLst>
            <a:ahLst/>
            <a:cxnLst>
              <a:cxn ang="0">
                <a:pos x="connsiteX0" y="connsiteY0"/>
              </a:cxn>
              <a:cxn ang="0">
                <a:pos x="connsiteX1" y="connsiteY1"/>
              </a:cxn>
              <a:cxn ang="0">
                <a:pos x="connsiteX2" y="connsiteY2"/>
              </a:cxn>
              <a:cxn ang="0">
                <a:pos x="connsiteX3" y="connsiteY3"/>
              </a:cxn>
            </a:cxnLst>
            <a:rect l="l" t="t" r="r" b="b"/>
            <a:pathLst>
              <a:path w="3370433" h="1163781">
                <a:moveTo>
                  <a:pt x="3362876" y="0"/>
                </a:moveTo>
                <a:lnTo>
                  <a:pt x="3370433" y="1163781"/>
                </a:lnTo>
                <a:lnTo>
                  <a:pt x="0" y="1163781"/>
                </a:lnTo>
                <a:lnTo>
                  <a:pt x="7557" y="861500"/>
                </a:lnTo>
              </a:path>
            </a:pathLst>
          </a:custGeom>
          <a:ln w="190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grpSp>
        <p:nvGrpSpPr>
          <p:cNvPr id="13" name="Group 190"/>
          <p:cNvGrpSpPr>
            <a:grpSpLocks/>
          </p:cNvGrpSpPr>
          <p:nvPr/>
        </p:nvGrpSpPr>
        <p:grpSpPr bwMode="auto">
          <a:xfrm>
            <a:off x="3113151" y="5072825"/>
            <a:ext cx="547688" cy="730251"/>
            <a:chOff x="2292" y="3020"/>
            <a:chExt cx="345" cy="460"/>
          </a:xfrm>
        </p:grpSpPr>
        <p:pic>
          <p:nvPicPr>
            <p:cNvPr id="598" name="Picture 191"/>
            <p:cNvPicPr>
              <a:picLocks noChangeAspect="1" noChangeArrowheads="1"/>
            </p:cNvPicPr>
            <p:nvPr/>
          </p:nvPicPr>
          <p:blipFill>
            <a:blip r:embed="rId4" cstate="screen"/>
            <a:srcRect/>
            <a:stretch>
              <a:fillRect/>
            </a:stretch>
          </p:blipFill>
          <p:spPr bwMode="gray">
            <a:xfrm>
              <a:off x="2292" y="3321"/>
              <a:ext cx="345" cy="150"/>
            </a:xfrm>
            <a:prstGeom prst="rect">
              <a:avLst/>
            </a:prstGeom>
            <a:noFill/>
            <a:ln w="9525">
              <a:noFill/>
              <a:miter lim="800000"/>
              <a:headEnd/>
              <a:tailEnd/>
            </a:ln>
          </p:spPr>
        </p:pic>
        <p:pic>
          <p:nvPicPr>
            <p:cNvPr id="599" name="Picture 192"/>
            <p:cNvPicPr>
              <a:picLocks noChangeAspect="1" noChangeArrowheads="1"/>
            </p:cNvPicPr>
            <p:nvPr/>
          </p:nvPicPr>
          <p:blipFill>
            <a:blip r:embed="rId4" cstate="screen"/>
            <a:srcRect/>
            <a:stretch>
              <a:fillRect/>
            </a:stretch>
          </p:blipFill>
          <p:spPr bwMode="gray">
            <a:xfrm>
              <a:off x="2292" y="3220"/>
              <a:ext cx="345" cy="150"/>
            </a:xfrm>
            <a:prstGeom prst="rect">
              <a:avLst/>
            </a:prstGeom>
            <a:noFill/>
            <a:ln w="9525">
              <a:noFill/>
              <a:miter lim="800000"/>
              <a:headEnd/>
              <a:tailEnd/>
            </a:ln>
          </p:spPr>
        </p:pic>
        <p:pic>
          <p:nvPicPr>
            <p:cNvPr id="600" name="Picture 193"/>
            <p:cNvPicPr>
              <a:picLocks noChangeAspect="1" noChangeArrowheads="1"/>
            </p:cNvPicPr>
            <p:nvPr/>
          </p:nvPicPr>
          <p:blipFill>
            <a:blip r:embed="rId4" cstate="screen"/>
            <a:srcRect/>
            <a:stretch>
              <a:fillRect/>
            </a:stretch>
          </p:blipFill>
          <p:spPr bwMode="gray">
            <a:xfrm>
              <a:off x="2292" y="3119"/>
              <a:ext cx="345" cy="150"/>
            </a:xfrm>
            <a:prstGeom prst="rect">
              <a:avLst/>
            </a:prstGeom>
            <a:noFill/>
            <a:ln w="9525">
              <a:noFill/>
              <a:miter lim="800000"/>
              <a:headEnd/>
              <a:tailEnd/>
            </a:ln>
          </p:spPr>
        </p:pic>
        <p:pic>
          <p:nvPicPr>
            <p:cNvPr id="601" name="Picture 194"/>
            <p:cNvPicPr>
              <a:picLocks noChangeAspect="1" noChangeArrowheads="1"/>
            </p:cNvPicPr>
            <p:nvPr/>
          </p:nvPicPr>
          <p:blipFill>
            <a:blip r:embed="rId4" cstate="screen"/>
            <a:srcRect/>
            <a:stretch>
              <a:fillRect/>
            </a:stretch>
          </p:blipFill>
          <p:spPr bwMode="gray">
            <a:xfrm>
              <a:off x="2292" y="3020"/>
              <a:ext cx="345" cy="150"/>
            </a:xfrm>
            <a:prstGeom prst="rect">
              <a:avLst/>
            </a:prstGeom>
            <a:noFill/>
            <a:ln w="9525">
              <a:noFill/>
              <a:miter lim="800000"/>
              <a:headEnd/>
              <a:tailEnd/>
            </a:ln>
          </p:spPr>
        </p:pic>
        <p:grpSp>
          <p:nvGrpSpPr>
            <p:cNvPr id="14" name="Group 195"/>
            <p:cNvGrpSpPr>
              <a:grpSpLocks/>
            </p:cNvGrpSpPr>
            <p:nvPr/>
          </p:nvGrpSpPr>
          <p:grpSpPr bwMode="auto">
            <a:xfrm>
              <a:off x="2291" y="3087"/>
              <a:ext cx="257" cy="393"/>
              <a:chOff x="2250" y="2920"/>
              <a:chExt cx="364" cy="661"/>
            </a:xfrm>
          </p:grpSpPr>
          <p:grpSp>
            <p:nvGrpSpPr>
              <p:cNvPr id="15" name="Group 196"/>
              <p:cNvGrpSpPr>
                <a:grpSpLocks/>
              </p:cNvGrpSpPr>
              <p:nvPr/>
            </p:nvGrpSpPr>
            <p:grpSpPr bwMode="auto">
              <a:xfrm>
                <a:off x="2250" y="3416"/>
                <a:ext cx="364" cy="165"/>
                <a:chOff x="1368" y="2048"/>
                <a:chExt cx="1290" cy="573"/>
              </a:xfrm>
            </p:grpSpPr>
            <p:grpSp>
              <p:nvGrpSpPr>
                <p:cNvPr id="16" name="Group 197"/>
                <p:cNvGrpSpPr>
                  <a:grpSpLocks/>
                </p:cNvGrpSpPr>
                <p:nvPr/>
              </p:nvGrpSpPr>
              <p:grpSpPr bwMode="auto">
                <a:xfrm>
                  <a:off x="1368" y="2048"/>
                  <a:ext cx="667" cy="573"/>
                  <a:chOff x="1368" y="2059"/>
                  <a:chExt cx="667" cy="573"/>
                </a:xfrm>
              </p:grpSpPr>
              <p:grpSp>
                <p:nvGrpSpPr>
                  <p:cNvPr id="17" name="Group 198"/>
                  <p:cNvGrpSpPr>
                    <a:grpSpLocks/>
                  </p:cNvGrpSpPr>
                  <p:nvPr/>
                </p:nvGrpSpPr>
                <p:grpSpPr bwMode="auto">
                  <a:xfrm>
                    <a:off x="1368" y="2059"/>
                    <a:ext cx="356" cy="573"/>
                    <a:chOff x="1299" y="2300"/>
                    <a:chExt cx="356" cy="471"/>
                  </a:xfrm>
                </p:grpSpPr>
                <p:grpSp>
                  <p:nvGrpSpPr>
                    <p:cNvPr id="18" name="Group 199"/>
                    <p:cNvGrpSpPr>
                      <a:grpSpLocks/>
                    </p:cNvGrpSpPr>
                    <p:nvPr/>
                  </p:nvGrpSpPr>
                  <p:grpSpPr bwMode="auto">
                    <a:xfrm>
                      <a:off x="1299" y="2300"/>
                      <a:ext cx="201" cy="471"/>
                      <a:chOff x="1299" y="2300"/>
                      <a:chExt cx="201" cy="471"/>
                    </a:xfrm>
                  </p:grpSpPr>
                  <p:pic>
                    <p:nvPicPr>
                      <p:cNvPr id="725" name="Picture 200"/>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726" name="Picture 201"/>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nvGrpSpPr>
                    <p:cNvPr id="19" name="Group 202"/>
                    <p:cNvGrpSpPr>
                      <a:grpSpLocks/>
                    </p:cNvGrpSpPr>
                    <p:nvPr/>
                  </p:nvGrpSpPr>
                  <p:grpSpPr bwMode="auto">
                    <a:xfrm>
                      <a:off x="1454" y="2300"/>
                      <a:ext cx="201" cy="471"/>
                      <a:chOff x="1299" y="2300"/>
                      <a:chExt cx="201" cy="471"/>
                    </a:xfrm>
                  </p:grpSpPr>
                  <p:pic>
                    <p:nvPicPr>
                      <p:cNvPr id="723" name="Picture 203"/>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724" name="Picture 204"/>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grpSp>
                <p:nvGrpSpPr>
                  <p:cNvPr id="20" name="Group 205"/>
                  <p:cNvGrpSpPr>
                    <a:grpSpLocks/>
                  </p:cNvGrpSpPr>
                  <p:nvPr/>
                </p:nvGrpSpPr>
                <p:grpSpPr bwMode="auto">
                  <a:xfrm>
                    <a:off x="1679" y="2059"/>
                    <a:ext cx="356" cy="573"/>
                    <a:chOff x="1299" y="2300"/>
                    <a:chExt cx="356" cy="471"/>
                  </a:xfrm>
                </p:grpSpPr>
                <p:grpSp>
                  <p:nvGrpSpPr>
                    <p:cNvPr id="21" name="Group 206"/>
                    <p:cNvGrpSpPr>
                      <a:grpSpLocks/>
                    </p:cNvGrpSpPr>
                    <p:nvPr/>
                  </p:nvGrpSpPr>
                  <p:grpSpPr bwMode="auto">
                    <a:xfrm>
                      <a:off x="1299" y="2300"/>
                      <a:ext cx="201" cy="471"/>
                      <a:chOff x="1299" y="2300"/>
                      <a:chExt cx="201" cy="471"/>
                    </a:xfrm>
                  </p:grpSpPr>
                  <p:pic>
                    <p:nvPicPr>
                      <p:cNvPr id="719" name="Picture 207"/>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720" name="Picture 208"/>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nvGrpSpPr>
                    <p:cNvPr id="22" name="Group 209"/>
                    <p:cNvGrpSpPr>
                      <a:grpSpLocks/>
                    </p:cNvGrpSpPr>
                    <p:nvPr/>
                  </p:nvGrpSpPr>
                  <p:grpSpPr bwMode="auto">
                    <a:xfrm>
                      <a:off x="1454" y="2300"/>
                      <a:ext cx="201" cy="471"/>
                      <a:chOff x="1299" y="2300"/>
                      <a:chExt cx="201" cy="471"/>
                    </a:xfrm>
                  </p:grpSpPr>
                  <p:pic>
                    <p:nvPicPr>
                      <p:cNvPr id="717" name="Picture 210"/>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718" name="Picture 211"/>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grpSp>
            <p:grpSp>
              <p:nvGrpSpPr>
                <p:cNvPr id="23" name="Group 212"/>
                <p:cNvGrpSpPr>
                  <a:grpSpLocks/>
                </p:cNvGrpSpPr>
                <p:nvPr/>
              </p:nvGrpSpPr>
              <p:grpSpPr bwMode="auto">
                <a:xfrm>
                  <a:off x="1991" y="2048"/>
                  <a:ext cx="667" cy="573"/>
                  <a:chOff x="1368" y="2059"/>
                  <a:chExt cx="667" cy="573"/>
                </a:xfrm>
              </p:grpSpPr>
              <p:grpSp>
                <p:nvGrpSpPr>
                  <p:cNvPr id="24" name="Group 213"/>
                  <p:cNvGrpSpPr>
                    <a:grpSpLocks/>
                  </p:cNvGrpSpPr>
                  <p:nvPr/>
                </p:nvGrpSpPr>
                <p:grpSpPr bwMode="auto">
                  <a:xfrm>
                    <a:off x="1368" y="2059"/>
                    <a:ext cx="356" cy="573"/>
                    <a:chOff x="1299" y="2300"/>
                    <a:chExt cx="356" cy="471"/>
                  </a:xfrm>
                </p:grpSpPr>
                <p:grpSp>
                  <p:nvGrpSpPr>
                    <p:cNvPr id="25" name="Group 214"/>
                    <p:cNvGrpSpPr>
                      <a:grpSpLocks/>
                    </p:cNvGrpSpPr>
                    <p:nvPr/>
                  </p:nvGrpSpPr>
                  <p:grpSpPr bwMode="auto">
                    <a:xfrm>
                      <a:off x="1299" y="2300"/>
                      <a:ext cx="201" cy="471"/>
                      <a:chOff x="1299" y="2300"/>
                      <a:chExt cx="201" cy="471"/>
                    </a:xfrm>
                  </p:grpSpPr>
                  <p:pic>
                    <p:nvPicPr>
                      <p:cNvPr id="711" name="Picture 215"/>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712" name="Picture 216"/>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nvGrpSpPr>
                    <p:cNvPr id="26" name="Group 217"/>
                    <p:cNvGrpSpPr>
                      <a:grpSpLocks/>
                    </p:cNvGrpSpPr>
                    <p:nvPr/>
                  </p:nvGrpSpPr>
                  <p:grpSpPr bwMode="auto">
                    <a:xfrm>
                      <a:off x="1454" y="2300"/>
                      <a:ext cx="201" cy="471"/>
                      <a:chOff x="1299" y="2300"/>
                      <a:chExt cx="201" cy="471"/>
                    </a:xfrm>
                  </p:grpSpPr>
                  <p:pic>
                    <p:nvPicPr>
                      <p:cNvPr id="709" name="Picture 218"/>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710" name="Picture 219"/>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grpSp>
                <p:nvGrpSpPr>
                  <p:cNvPr id="27" name="Group 220"/>
                  <p:cNvGrpSpPr>
                    <a:grpSpLocks/>
                  </p:cNvGrpSpPr>
                  <p:nvPr/>
                </p:nvGrpSpPr>
                <p:grpSpPr bwMode="auto">
                  <a:xfrm>
                    <a:off x="1679" y="2059"/>
                    <a:ext cx="356" cy="573"/>
                    <a:chOff x="1299" y="2300"/>
                    <a:chExt cx="356" cy="471"/>
                  </a:xfrm>
                </p:grpSpPr>
                <p:grpSp>
                  <p:nvGrpSpPr>
                    <p:cNvPr id="28" name="Group 221"/>
                    <p:cNvGrpSpPr>
                      <a:grpSpLocks/>
                    </p:cNvGrpSpPr>
                    <p:nvPr/>
                  </p:nvGrpSpPr>
                  <p:grpSpPr bwMode="auto">
                    <a:xfrm>
                      <a:off x="1299" y="2300"/>
                      <a:ext cx="201" cy="471"/>
                      <a:chOff x="1299" y="2300"/>
                      <a:chExt cx="201" cy="471"/>
                    </a:xfrm>
                  </p:grpSpPr>
                  <p:pic>
                    <p:nvPicPr>
                      <p:cNvPr id="705" name="Picture 222"/>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sp>
                    <p:nvSpPr>
                      <p:cNvPr id="706" name="AutoShape 223"/>
                      <p:cNvSpPr>
                        <a:spLocks noChangeAspect="1" noChangeArrowheads="1"/>
                      </p:cNvSpPr>
                      <p:nvPr/>
                    </p:nvSpPr>
                    <p:spPr bwMode="gray">
                      <a:xfrm rot="16200000" flipV="1">
                        <a:off x="1203" y="2474"/>
                        <a:ext cx="471" cy="123"/>
                      </a:xfrm>
                      <a:prstGeom prst="rect">
                        <a:avLst/>
                      </a:prstGeom>
                      <a:noFill/>
                      <a:ln w="9525">
                        <a:noFill/>
                        <a:miter lim="800000"/>
                        <a:headEnd/>
                        <a:tailEnd/>
                      </a:ln>
                    </p:spPr>
                    <p:txBody>
                      <a:bodyPr rot="10800000" vert="eaVert"/>
                      <a:lstStyle/>
                      <a:p>
                        <a:pPr defTabSz="914400"/>
                        <a:endParaRPr lang="en-US">
                          <a:solidFill>
                            <a:prstClr val="black"/>
                          </a:solidFill>
                        </a:endParaRPr>
                      </a:p>
                    </p:txBody>
                  </p:sp>
                </p:grpSp>
                <p:grpSp>
                  <p:nvGrpSpPr>
                    <p:cNvPr id="29" name="Group 224"/>
                    <p:cNvGrpSpPr>
                      <a:grpSpLocks/>
                    </p:cNvGrpSpPr>
                    <p:nvPr/>
                  </p:nvGrpSpPr>
                  <p:grpSpPr bwMode="auto">
                    <a:xfrm>
                      <a:off x="1454" y="2300"/>
                      <a:ext cx="201" cy="471"/>
                      <a:chOff x="1299" y="2300"/>
                      <a:chExt cx="201" cy="471"/>
                    </a:xfrm>
                  </p:grpSpPr>
                  <p:pic>
                    <p:nvPicPr>
                      <p:cNvPr id="703" name="Picture 225"/>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704" name="Picture 226"/>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grpSp>
          </p:grpSp>
          <p:grpSp>
            <p:nvGrpSpPr>
              <p:cNvPr id="30" name="Group 227"/>
              <p:cNvGrpSpPr>
                <a:grpSpLocks/>
              </p:cNvGrpSpPr>
              <p:nvPr/>
            </p:nvGrpSpPr>
            <p:grpSpPr bwMode="auto">
              <a:xfrm>
                <a:off x="2250" y="3250"/>
                <a:ext cx="364" cy="165"/>
                <a:chOff x="1368" y="2048"/>
                <a:chExt cx="1290" cy="573"/>
              </a:xfrm>
            </p:grpSpPr>
            <p:grpSp>
              <p:nvGrpSpPr>
                <p:cNvPr id="31" name="Group 228"/>
                <p:cNvGrpSpPr>
                  <a:grpSpLocks/>
                </p:cNvGrpSpPr>
                <p:nvPr/>
              </p:nvGrpSpPr>
              <p:grpSpPr bwMode="auto">
                <a:xfrm>
                  <a:off x="1368" y="2048"/>
                  <a:ext cx="667" cy="573"/>
                  <a:chOff x="1368" y="2059"/>
                  <a:chExt cx="667" cy="573"/>
                </a:xfrm>
              </p:grpSpPr>
              <p:grpSp>
                <p:nvGrpSpPr>
                  <p:cNvPr id="736" name="Group 229"/>
                  <p:cNvGrpSpPr>
                    <a:grpSpLocks/>
                  </p:cNvGrpSpPr>
                  <p:nvPr/>
                </p:nvGrpSpPr>
                <p:grpSpPr bwMode="auto">
                  <a:xfrm>
                    <a:off x="1368" y="2059"/>
                    <a:ext cx="356" cy="573"/>
                    <a:chOff x="1299" y="2300"/>
                    <a:chExt cx="356" cy="471"/>
                  </a:xfrm>
                </p:grpSpPr>
                <p:grpSp>
                  <p:nvGrpSpPr>
                    <p:cNvPr id="737" name="Group 230"/>
                    <p:cNvGrpSpPr>
                      <a:grpSpLocks/>
                    </p:cNvGrpSpPr>
                    <p:nvPr/>
                  </p:nvGrpSpPr>
                  <p:grpSpPr bwMode="auto">
                    <a:xfrm>
                      <a:off x="1299" y="2300"/>
                      <a:ext cx="201" cy="471"/>
                      <a:chOff x="1299" y="2300"/>
                      <a:chExt cx="201" cy="471"/>
                    </a:xfrm>
                  </p:grpSpPr>
                  <p:pic>
                    <p:nvPicPr>
                      <p:cNvPr id="695" name="Picture 231"/>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696" name="Picture 232"/>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nvGrpSpPr>
                    <p:cNvPr id="738" name="Group 233"/>
                    <p:cNvGrpSpPr>
                      <a:grpSpLocks/>
                    </p:cNvGrpSpPr>
                    <p:nvPr/>
                  </p:nvGrpSpPr>
                  <p:grpSpPr bwMode="auto">
                    <a:xfrm>
                      <a:off x="1454" y="2300"/>
                      <a:ext cx="201" cy="471"/>
                      <a:chOff x="1299" y="2300"/>
                      <a:chExt cx="201" cy="471"/>
                    </a:xfrm>
                  </p:grpSpPr>
                  <p:pic>
                    <p:nvPicPr>
                      <p:cNvPr id="693" name="Picture 234"/>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694" name="Picture 235"/>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grpSp>
                <p:nvGrpSpPr>
                  <p:cNvPr id="739" name="Group 236"/>
                  <p:cNvGrpSpPr>
                    <a:grpSpLocks/>
                  </p:cNvGrpSpPr>
                  <p:nvPr/>
                </p:nvGrpSpPr>
                <p:grpSpPr bwMode="auto">
                  <a:xfrm>
                    <a:off x="1679" y="2059"/>
                    <a:ext cx="356" cy="573"/>
                    <a:chOff x="1299" y="2300"/>
                    <a:chExt cx="356" cy="471"/>
                  </a:xfrm>
                </p:grpSpPr>
                <p:grpSp>
                  <p:nvGrpSpPr>
                    <p:cNvPr id="740" name="Group 237"/>
                    <p:cNvGrpSpPr>
                      <a:grpSpLocks/>
                    </p:cNvGrpSpPr>
                    <p:nvPr/>
                  </p:nvGrpSpPr>
                  <p:grpSpPr bwMode="auto">
                    <a:xfrm>
                      <a:off x="1299" y="2300"/>
                      <a:ext cx="201" cy="471"/>
                      <a:chOff x="1299" y="2300"/>
                      <a:chExt cx="201" cy="471"/>
                    </a:xfrm>
                  </p:grpSpPr>
                  <p:pic>
                    <p:nvPicPr>
                      <p:cNvPr id="689" name="Picture 238"/>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690" name="Picture 239"/>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nvGrpSpPr>
                    <p:cNvPr id="741" name="Group 240"/>
                    <p:cNvGrpSpPr>
                      <a:grpSpLocks/>
                    </p:cNvGrpSpPr>
                    <p:nvPr/>
                  </p:nvGrpSpPr>
                  <p:grpSpPr bwMode="auto">
                    <a:xfrm>
                      <a:off x="1454" y="2300"/>
                      <a:ext cx="201" cy="471"/>
                      <a:chOff x="1299" y="2300"/>
                      <a:chExt cx="201" cy="471"/>
                    </a:xfrm>
                  </p:grpSpPr>
                  <p:pic>
                    <p:nvPicPr>
                      <p:cNvPr id="687" name="Picture 241"/>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688" name="Picture 242"/>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grpSp>
            <p:grpSp>
              <p:nvGrpSpPr>
                <p:cNvPr id="742" name="Group 243"/>
                <p:cNvGrpSpPr>
                  <a:grpSpLocks/>
                </p:cNvGrpSpPr>
                <p:nvPr/>
              </p:nvGrpSpPr>
              <p:grpSpPr bwMode="auto">
                <a:xfrm>
                  <a:off x="1991" y="2048"/>
                  <a:ext cx="667" cy="573"/>
                  <a:chOff x="1368" y="2059"/>
                  <a:chExt cx="667" cy="573"/>
                </a:xfrm>
              </p:grpSpPr>
              <p:grpSp>
                <p:nvGrpSpPr>
                  <p:cNvPr id="747" name="Group 244"/>
                  <p:cNvGrpSpPr>
                    <a:grpSpLocks/>
                  </p:cNvGrpSpPr>
                  <p:nvPr/>
                </p:nvGrpSpPr>
                <p:grpSpPr bwMode="auto">
                  <a:xfrm>
                    <a:off x="1368" y="2059"/>
                    <a:ext cx="356" cy="573"/>
                    <a:chOff x="1299" y="2300"/>
                    <a:chExt cx="356" cy="471"/>
                  </a:xfrm>
                </p:grpSpPr>
                <p:grpSp>
                  <p:nvGrpSpPr>
                    <p:cNvPr id="748" name="Group 245"/>
                    <p:cNvGrpSpPr>
                      <a:grpSpLocks/>
                    </p:cNvGrpSpPr>
                    <p:nvPr/>
                  </p:nvGrpSpPr>
                  <p:grpSpPr bwMode="auto">
                    <a:xfrm>
                      <a:off x="1299" y="2300"/>
                      <a:ext cx="201" cy="471"/>
                      <a:chOff x="1299" y="2300"/>
                      <a:chExt cx="201" cy="471"/>
                    </a:xfrm>
                  </p:grpSpPr>
                  <p:pic>
                    <p:nvPicPr>
                      <p:cNvPr id="681" name="Picture 246"/>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682" name="Picture 247"/>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nvGrpSpPr>
                    <p:cNvPr id="753" name="Group 248"/>
                    <p:cNvGrpSpPr>
                      <a:grpSpLocks/>
                    </p:cNvGrpSpPr>
                    <p:nvPr/>
                  </p:nvGrpSpPr>
                  <p:grpSpPr bwMode="auto">
                    <a:xfrm>
                      <a:off x="1454" y="2300"/>
                      <a:ext cx="201" cy="471"/>
                      <a:chOff x="1299" y="2300"/>
                      <a:chExt cx="201" cy="471"/>
                    </a:xfrm>
                  </p:grpSpPr>
                  <p:pic>
                    <p:nvPicPr>
                      <p:cNvPr id="679" name="Picture 249"/>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680" name="Picture 250"/>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grpSp>
                <p:nvGrpSpPr>
                  <p:cNvPr id="754" name="Group 251"/>
                  <p:cNvGrpSpPr>
                    <a:grpSpLocks/>
                  </p:cNvGrpSpPr>
                  <p:nvPr/>
                </p:nvGrpSpPr>
                <p:grpSpPr bwMode="auto">
                  <a:xfrm>
                    <a:off x="1679" y="2059"/>
                    <a:ext cx="356" cy="573"/>
                    <a:chOff x="1299" y="2300"/>
                    <a:chExt cx="356" cy="471"/>
                  </a:xfrm>
                </p:grpSpPr>
                <p:grpSp>
                  <p:nvGrpSpPr>
                    <p:cNvPr id="755" name="Group 252"/>
                    <p:cNvGrpSpPr>
                      <a:grpSpLocks/>
                    </p:cNvGrpSpPr>
                    <p:nvPr/>
                  </p:nvGrpSpPr>
                  <p:grpSpPr bwMode="auto">
                    <a:xfrm>
                      <a:off x="1299" y="2300"/>
                      <a:ext cx="201" cy="471"/>
                      <a:chOff x="1299" y="2300"/>
                      <a:chExt cx="201" cy="471"/>
                    </a:xfrm>
                  </p:grpSpPr>
                  <p:pic>
                    <p:nvPicPr>
                      <p:cNvPr id="675" name="Picture 253"/>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676" name="Picture 254"/>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nvGrpSpPr>
                    <p:cNvPr id="756" name="Group 255"/>
                    <p:cNvGrpSpPr>
                      <a:grpSpLocks/>
                    </p:cNvGrpSpPr>
                    <p:nvPr/>
                  </p:nvGrpSpPr>
                  <p:grpSpPr bwMode="auto">
                    <a:xfrm>
                      <a:off x="1454" y="2300"/>
                      <a:ext cx="201" cy="471"/>
                      <a:chOff x="1299" y="2300"/>
                      <a:chExt cx="201" cy="471"/>
                    </a:xfrm>
                  </p:grpSpPr>
                  <p:pic>
                    <p:nvPicPr>
                      <p:cNvPr id="673" name="Picture 256"/>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674" name="Picture 257"/>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grpSp>
          </p:grpSp>
          <p:grpSp>
            <p:nvGrpSpPr>
              <p:cNvPr id="761" name="Group 258"/>
              <p:cNvGrpSpPr>
                <a:grpSpLocks/>
              </p:cNvGrpSpPr>
              <p:nvPr/>
            </p:nvGrpSpPr>
            <p:grpSpPr bwMode="auto">
              <a:xfrm>
                <a:off x="2250" y="3085"/>
                <a:ext cx="364" cy="165"/>
                <a:chOff x="1368" y="2048"/>
                <a:chExt cx="1290" cy="573"/>
              </a:xfrm>
            </p:grpSpPr>
            <p:grpSp>
              <p:nvGrpSpPr>
                <p:cNvPr id="762" name="Group 259"/>
                <p:cNvGrpSpPr>
                  <a:grpSpLocks/>
                </p:cNvGrpSpPr>
                <p:nvPr/>
              </p:nvGrpSpPr>
              <p:grpSpPr bwMode="auto">
                <a:xfrm>
                  <a:off x="1368" y="2048"/>
                  <a:ext cx="667" cy="573"/>
                  <a:chOff x="1368" y="2059"/>
                  <a:chExt cx="667" cy="573"/>
                </a:xfrm>
              </p:grpSpPr>
              <p:grpSp>
                <p:nvGrpSpPr>
                  <p:cNvPr id="767" name="Group 260"/>
                  <p:cNvGrpSpPr>
                    <a:grpSpLocks/>
                  </p:cNvGrpSpPr>
                  <p:nvPr/>
                </p:nvGrpSpPr>
                <p:grpSpPr bwMode="auto">
                  <a:xfrm>
                    <a:off x="1368" y="2059"/>
                    <a:ext cx="356" cy="573"/>
                    <a:chOff x="1299" y="2300"/>
                    <a:chExt cx="356" cy="471"/>
                  </a:xfrm>
                </p:grpSpPr>
                <p:grpSp>
                  <p:nvGrpSpPr>
                    <p:cNvPr id="768" name="Group 261"/>
                    <p:cNvGrpSpPr>
                      <a:grpSpLocks/>
                    </p:cNvGrpSpPr>
                    <p:nvPr/>
                  </p:nvGrpSpPr>
                  <p:grpSpPr bwMode="auto">
                    <a:xfrm>
                      <a:off x="1299" y="2300"/>
                      <a:ext cx="201" cy="471"/>
                      <a:chOff x="1299" y="2300"/>
                      <a:chExt cx="201" cy="471"/>
                    </a:xfrm>
                  </p:grpSpPr>
                  <p:pic>
                    <p:nvPicPr>
                      <p:cNvPr id="665" name="Picture 262"/>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666" name="Picture 263"/>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nvGrpSpPr>
                    <p:cNvPr id="769" name="Group 264"/>
                    <p:cNvGrpSpPr>
                      <a:grpSpLocks/>
                    </p:cNvGrpSpPr>
                    <p:nvPr/>
                  </p:nvGrpSpPr>
                  <p:grpSpPr bwMode="auto">
                    <a:xfrm>
                      <a:off x="1454" y="2300"/>
                      <a:ext cx="201" cy="471"/>
                      <a:chOff x="1299" y="2300"/>
                      <a:chExt cx="201" cy="471"/>
                    </a:xfrm>
                  </p:grpSpPr>
                  <p:pic>
                    <p:nvPicPr>
                      <p:cNvPr id="663" name="Picture 265"/>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664" name="Picture 266"/>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grpSp>
                <p:nvGrpSpPr>
                  <p:cNvPr id="770" name="Group 267"/>
                  <p:cNvGrpSpPr>
                    <a:grpSpLocks/>
                  </p:cNvGrpSpPr>
                  <p:nvPr/>
                </p:nvGrpSpPr>
                <p:grpSpPr bwMode="auto">
                  <a:xfrm>
                    <a:off x="1679" y="2059"/>
                    <a:ext cx="356" cy="573"/>
                    <a:chOff x="1299" y="2300"/>
                    <a:chExt cx="356" cy="471"/>
                  </a:xfrm>
                </p:grpSpPr>
                <p:grpSp>
                  <p:nvGrpSpPr>
                    <p:cNvPr id="771" name="Group 268"/>
                    <p:cNvGrpSpPr>
                      <a:grpSpLocks/>
                    </p:cNvGrpSpPr>
                    <p:nvPr/>
                  </p:nvGrpSpPr>
                  <p:grpSpPr bwMode="auto">
                    <a:xfrm>
                      <a:off x="1299" y="2300"/>
                      <a:ext cx="201" cy="471"/>
                      <a:chOff x="1299" y="2300"/>
                      <a:chExt cx="201" cy="471"/>
                    </a:xfrm>
                  </p:grpSpPr>
                  <p:pic>
                    <p:nvPicPr>
                      <p:cNvPr id="659" name="Picture 269"/>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660" name="Picture 270"/>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nvGrpSpPr>
                    <p:cNvPr id="772" name="Group 271"/>
                    <p:cNvGrpSpPr>
                      <a:grpSpLocks/>
                    </p:cNvGrpSpPr>
                    <p:nvPr/>
                  </p:nvGrpSpPr>
                  <p:grpSpPr bwMode="auto">
                    <a:xfrm>
                      <a:off x="1454" y="2300"/>
                      <a:ext cx="201" cy="471"/>
                      <a:chOff x="1299" y="2300"/>
                      <a:chExt cx="201" cy="471"/>
                    </a:xfrm>
                  </p:grpSpPr>
                  <p:pic>
                    <p:nvPicPr>
                      <p:cNvPr id="657" name="Picture 272"/>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658" name="Picture 273"/>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grpSp>
            <p:grpSp>
              <p:nvGrpSpPr>
                <p:cNvPr id="777" name="Group 274"/>
                <p:cNvGrpSpPr>
                  <a:grpSpLocks/>
                </p:cNvGrpSpPr>
                <p:nvPr/>
              </p:nvGrpSpPr>
              <p:grpSpPr bwMode="auto">
                <a:xfrm>
                  <a:off x="1991" y="2048"/>
                  <a:ext cx="667" cy="573"/>
                  <a:chOff x="1368" y="2059"/>
                  <a:chExt cx="667" cy="573"/>
                </a:xfrm>
              </p:grpSpPr>
              <p:grpSp>
                <p:nvGrpSpPr>
                  <p:cNvPr id="778" name="Group 275"/>
                  <p:cNvGrpSpPr>
                    <a:grpSpLocks/>
                  </p:cNvGrpSpPr>
                  <p:nvPr/>
                </p:nvGrpSpPr>
                <p:grpSpPr bwMode="auto">
                  <a:xfrm>
                    <a:off x="1368" y="2059"/>
                    <a:ext cx="356" cy="573"/>
                    <a:chOff x="1299" y="2300"/>
                    <a:chExt cx="356" cy="471"/>
                  </a:xfrm>
                </p:grpSpPr>
                <p:grpSp>
                  <p:nvGrpSpPr>
                    <p:cNvPr id="783" name="Group 276"/>
                    <p:cNvGrpSpPr>
                      <a:grpSpLocks/>
                    </p:cNvGrpSpPr>
                    <p:nvPr/>
                  </p:nvGrpSpPr>
                  <p:grpSpPr bwMode="auto">
                    <a:xfrm>
                      <a:off x="1299" y="2300"/>
                      <a:ext cx="201" cy="471"/>
                      <a:chOff x="1299" y="2300"/>
                      <a:chExt cx="201" cy="471"/>
                    </a:xfrm>
                  </p:grpSpPr>
                  <p:pic>
                    <p:nvPicPr>
                      <p:cNvPr id="651" name="Picture 277"/>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652" name="Picture 278"/>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nvGrpSpPr>
                    <p:cNvPr id="784" name="Group 279"/>
                    <p:cNvGrpSpPr>
                      <a:grpSpLocks/>
                    </p:cNvGrpSpPr>
                    <p:nvPr/>
                  </p:nvGrpSpPr>
                  <p:grpSpPr bwMode="auto">
                    <a:xfrm>
                      <a:off x="1454" y="2300"/>
                      <a:ext cx="201" cy="471"/>
                      <a:chOff x="1299" y="2300"/>
                      <a:chExt cx="201" cy="471"/>
                    </a:xfrm>
                  </p:grpSpPr>
                  <p:pic>
                    <p:nvPicPr>
                      <p:cNvPr id="649" name="Picture 280"/>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650" name="Picture 281"/>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grpSp>
                <p:nvGrpSpPr>
                  <p:cNvPr id="785" name="Group 282"/>
                  <p:cNvGrpSpPr>
                    <a:grpSpLocks/>
                  </p:cNvGrpSpPr>
                  <p:nvPr/>
                </p:nvGrpSpPr>
                <p:grpSpPr bwMode="auto">
                  <a:xfrm>
                    <a:off x="1679" y="2059"/>
                    <a:ext cx="356" cy="573"/>
                    <a:chOff x="1299" y="2300"/>
                    <a:chExt cx="356" cy="471"/>
                  </a:xfrm>
                </p:grpSpPr>
                <p:grpSp>
                  <p:nvGrpSpPr>
                    <p:cNvPr id="786" name="Group 283"/>
                    <p:cNvGrpSpPr>
                      <a:grpSpLocks/>
                    </p:cNvGrpSpPr>
                    <p:nvPr/>
                  </p:nvGrpSpPr>
                  <p:grpSpPr bwMode="auto">
                    <a:xfrm>
                      <a:off x="1299" y="2300"/>
                      <a:ext cx="201" cy="471"/>
                      <a:chOff x="1299" y="2300"/>
                      <a:chExt cx="201" cy="471"/>
                    </a:xfrm>
                  </p:grpSpPr>
                  <p:pic>
                    <p:nvPicPr>
                      <p:cNvPr id="645" name="Picture 284"/>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646" name="Picture 285"/>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nvGrpSpPr>
                    <p:cNvPr id="791" name="Group 286"/>
                    <p:cNvGrpSpPr>
                      <a:grpSpLocks/>
                    </p:cNvGrpSpPr>
                    <p:nvPr/>
                  </p:nvGrpSpPr>
                  <p:grpSpPr bwMode="auto">
                    <a:xfrm>
                      <a:off x="1454" y="2300"/>
                      <a:ext cx="201" cy="471"/>
                      <a:chOff x="1299" y="2300"/>
                      <a:chExt cx="201" cy="471"/>
                    </a:xfrm>
                  </p:grpSpPr>
                  <p:pic>
                    <p:nvPicPr>
                      <p:cNvPr id="643" name="Picture 287"/>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644" name="Picture 288"/>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grpSp>
          </p:grpSp>
          <p:grpSp>
            <p:nvGrpSpPr>
              <p:cNvPr id="792" name="Group 289"/>
              <p:cNvGrpSpPr>
                <a:grpSpLocks/>
              </p:cNvGrpSpPr>
              <p:nvPr/>
            </p:nvGrpSpPr>
            <p:grpSpPr bwMode="auto">
              <a:xfrm>
                <a:off x="2250" y="2920"/>
                <a:ext cx="364" cy="165"/>
                <a:chOff x="1368" y="2048"/>
                <a:chExt cx="1290" cy="573"/>
              </a:xfrm>
            </p:grpSpPr>
            <p:grpSp>
              <p:nvGrpSpPr>
                <p:cNvPr id="797" name="Group 290"/>
                <p:cNvGrpSpPr>
                  <a:grpSpLocks/>
                </p:cNvGrpSpPr>
                <p:nvPr/>
              </p:nvGrpSpPr>
              <p:grpSpPr bwMode="auto">
                <a:xfrm>
                  <a:off x="1368" y="2048"/>
                  <a:ext cx="667" cy="573"/>
                  <a:chOff x="1368" y="2059"/>
                  <a:chExt cx="667" cy="573"/>
                </a:xfrm>
              </p:grpSpPr>
              <p:grpSp>
                <p:nvGrpSpPr>
                  <p:cNvPr id="798" name="Group 291"/>
                  <p:cNvGrpSpPr>
                    <a:grpSpLocks/>
                  </p:cNvGrpSpPr>
                  <p:nvPr/>
                </p:nvGrpSpPr>
                <p:grpSpPr bwMode="auto">
                  <a:xfrm>
                    <a:off x="1368" y="2059"/>
                    <a:ext cx="356" cy="573"/>
                    <a:chOff x="1299" y="2300"/>
                    <a:chExt cx="356" cy="471"/>
                  </a:xfrm>
                </p:grpSpPr>
                <p:grpSp>
                  <p:nvGrpSpPr>
                    <p:cNvPr id="799" name="Group 292"/>
                    <p:cNvGrpSpPr>
                      <a:grpSpLocks/>
                    </p:cNvGrpSpPr>
                    <p:nvPr/>
                  </p:nvGrpSpPr>
                  <p:grpSpPr bwMode="auto">
                    <a:xfrm>
                      <a:off x="1299" y="2300"/>
                      <a:ext cx="201" cy="471"/>
                      <a:chOff x="1299" y="2300"/>
                      <a:chExt cx="201" cy="471"/>
                    </a:xfrm>
                  </p:grpSpPr>
                  <p:pic>
                    <p:nvPicPr>
                      <p:cNvPr id="635" name="Picture 293"/>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636" name="Picture 294"/>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nvGrpSpPr>
                    <p:cNvPr id="800" name="Group 295"/>
                    <p:cNvGrpSpPr>
                      <a:grpSpLocks/>
                    </p:cNvGrpSpPr>
                    <p:nvPr/>
                  </p:nvGrpSpPr>
                  <p:grpSpPr bwMode="auto">
                    <a:xfrm>
                      <a:off x="1454" y="2300"/>
                      <a:ext cx="201" cy="471"/>
                      <a:chOff x="1299" y="2300"/>
                      <a:chExt cx="201" cy="471"/>
                    </a:xfrm>
                  </p:grpSpPr>
                  <p:pic>
                    <p:nvPicPr>
                      <p:cNvPr id="633" name="Picture 296"/>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634" name="Picture 297"/>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grpSp>
                <p:nvGrpSpPr>
                  <p:cNvPr id="801" name="Group 298"/>
                  <p:cNvGrpSpPr>
                    <a:grpSpLocks/>
                  </p:cNvGrpSpPr>
                  <p:nvPr/>
                </p:nvGrpSpPr>
                <p:grpSpPr bwMode="auto">
                  <a:xfrm>
                    <a:off x="1679" y="2059"/>
                    <a:ext cx="356" cy="573"/>
                    <a:chOff x="1299" y="2300"/>
                    <a:chExt cx="356" cy="471"/>
                  </a:xfrm>
                </p:grpSpPr>
                <p:grpSp>
                  <p:nvGrpSpPr>
                    <p:cNvPr id="802" name="Group 299"/>
                    <p:cNvGrpSpPr>
                      <a:grpSpLocks/>
                    </p:cNvGrpSpPr>
                    <p:nvPr/>
                  </p:nvGrpSpPr>
                  <p:grpSpPr bwMode="auto">
                    <a:xfrm>
                      <a:off x="1299" y="2300"/>
                      <a:ext cx="201" cy="471"/>
                      <a:chOff x="1299" y="2300"/>
                      <a:chExt cx="201" cy="471"/>
                    </a:xfrm>
                  </p:grpSpPr>
                  <p:pic>
                    <p:nvPicPr>
                      <p:cNvPr id="629" name="Picture 300"/>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630" name="Picture 301"/>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nvGrpSpPr>
                    <p:cNvPr id="807" name="Group 302"/>
                    <p:cNvGrpSpPr>
                      <a:grpSpLocks/>
                    </p:cNvGrpSpPr>
                    <p:nvPr/>
                  </p:nvGrpSpPr>
                  <p:grpSpPr bwMode="auto">
                    <a:xfrm>
                      <a:off x="1454" y="2300"/>
                      <a:ext cx="201" cy="471"/>
                      <a:chOff x="1299" y="2300"/>
                      <a:chExt cx="201" cy="471"/>
                    </a:xfrm>
                  </p:grpSpPr>
                  <p:pic>
                    <p:nvPicPr>
                      <p:cNvPr id="627" name="Picture 303"/>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628" name="Picture 304"/>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grpSp>
            <p:grpSp>
              <p:nvGrpSpPr>
                <p:cNvPr id="808" name="Group 305"/>
                <p:cNvGrpSpPr>
                  <a:grpSpLocks/>
                </p:cNvGrpSpPr>
                <p:nvPr/>
              </p:nvGrpSpPr>
              <p:grpSpPr bwMode="auto">
                <a:xfrm>
                  <a:off x="1991" y="2048"/>
                  <a:ext cx="667" cy="573"/>
                  <a:chOff x="1368" y="2059"/>
                  <a:chExt cx="667" cy="573"/>
                </a:xfrm>
              </p:grpSpPr>
              <p:grpSp>
                <p:nvGrpSpPr>
                  <p:cNvPr id="813" name="Group 306"/>
                  <p:cNvGrpSpPr>
                    <a:grpSpLocks/>
                  </p:cNvGrpSpPr>
                  <p:nvPr/>
                </p:nvGrpSpPr>
                <p:grpSpPr bwMode="auto">
                  <a:xfrm>
                    <a:off x="1368" y="2059"/>
                    <a:ext cx="356" cy="573"/>
                    <a:chOff x="1299" y="2300"/>
                    <a:chExt cx="356" cy="471"/>
                  </a:xfrm>
                </p:grpSpPr>
                <p:grpSp>
                  <p:nvGrpSpPr>
                    <p:cNvPr id="814" name="Group 307"/>
                    <p:cNvGrpSpPr>
                      <a:grpSpLocks/>
                    </p:cNvGrpSpPr>
                    <p:nvPr/>
                  </p:nvGrpSpPr>
                  <p:grpSpPr bwMode="auto">
                    <a:xfrm>
                      <a:off x="1299" y="2300"/>
                      <a:ext cx="201" cy="471"/>
                      <a:chOff x="1299" y="2300"/>
                      <a:chExt cx="201" cy="471"/>
                    </a:xfrm>
                  </p:grpSpPr>
                  <p:pic>
                    <p:nvPicPr>
                      <p:cNvPr id="621" name="Picture 308"/>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622" name="Picture 309"/>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nvGrpSpPr>
                    <p:cNvPr id="815" name="Group 310"/>
                    <p:cNvGrpSpPr>
                      <a:grpSpLocks/>
                    </p:cNvGrpSpPr>
                    <p:nvPr/>
                  </p:nvGrpSpPr>
                  <p:grpSpPr bwMode="auto">
                    <a:xfrm>
                      <a:off x="1454" y="2300"/>
                      <a:ext cx="201" cy="471"/>
                      <a:chOff x="1299" y="2300"/>
                      <a:chExt cx="201" cy="471"/>
                    </a:xfrm>
                  </p:grpSpPr>
                  <p:pic>
                    <p:nvPicPr>
                      <p:cNvPr id="619" name="Picture 311"/>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620" name="Picture 312"/>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grpSp>
                <p:nvGrpSpPr>
                  <p:cNvPr id="816" name="Group 313"/>
                  <p:cNvGrpSpPr>
                    <a:grpSpLocks/>
                  </p:cNvGrpSpPr>
                  <p:nvPr/>
                </p:nvGrpSpPr>
                <p:grpSpPr bwMode="auto">
                  <a:xfrm>
                    <a:off x="1679" y="2059"/>
                    <a:ext cx="356" cy="573"/>
                    <a:chOff x="1299" y="2300"/>
                    <a:chExt cx="356" cy="471"/>
                  </a:xfrm>
                </p:grpSpPr>
                <p:grpSp>
                  <p:nvGrpSpPr>
                    <p:cNvPr id="821" name="Group 314"/>
                    <p:cNvGrpSpPr>
                      <a:grpSpLocks/>
                    </p:cNvGrpSpPr>
                    <p:nvPr/>
                  </p:nvGrpSpPr>
                  <p:grpSpPr bwMode="auto">
                    <a:xfrm>
                      <a:off x="1299" y="2300"/>
                      <a:ext cx="201" cy="471"/>
                      <a:chOff x="1299" y="2300"/>
                      <a:chExt cx="201" cy="471"/>
                    </a:xfrm>
                  </p:grpSpPr>
                  <p:pic>
                    <p:nvPicPr>
                      <p:cNvPr id="615" name="Picture 315"/>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616" name="Picture 316"/>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nvGrpSpPr>
                    <p:cNvPr id="822" name="Group 317"/>
                    <p:cNvGrpSpPr>
                      <a:grpSpLocks/>
                    </p:cNvGrpSpPr>
                    <p:nvPr/>
                  </p:nvGrpSpPr>
                  <p:grpSpPr bwMode="auto">
                    <a:xfrm>
                      <a:off x="1454" y="2300"/>
                      <a:ext cx="201" cy="471"/>
                      <a:chOff x="1299" y="2300"/>
                      <a:chExt cx="201" cy="471"/>
                    </a:xfrm>
                  </p:grpSpPr>
                  <p:pic>
                    <p:nvPicPr>
                      <p:cNvPr id="613" name="Picture 318"/>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614" name="Picture 319"/>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grpSp>
          </p:grpSp>
        </p:grpSp>
      </p:grpSp>
      <p:sp>
        <p:nvSpPr>
          <p:cNvPr id="589" name="Rectangle 588"/>
          <p:cNvSpPr/>
          <p:nvPr/>
        </p:nvSpPr>
        <p:spPr>
          <a:xfrm>
            <a:off x="1951441" y="4031104"/>
            <a:ext cx="973945" cy="246221"/>
          </a:xfrm>
          <a:prstGeom prst="rect">
            <a:avLst/>
          </a:prstGeom>
        </p:spPr>
        <p:txBody>
          <a:bodyPr wrap="square" anchor="ctr">
            <a:spAutoFit/>
          </a:bodyPr>
          <a:lstStyle/>
          <a:p>
            <a:pPr algn="ctr" defTabSz="914400"/>
            <a:r>
              <a:rPr lang="es-ES" sz="1000" dirty="0" smtClean="0">
                <a:solidFill>
                  <a:prstClr val="black"/>
                </a:solidFill>
              </a:rPr>
              <a:t>1/10 </a:t>
            </a:r>
            <a:r>
              <a:rPr lang="es-ES" sz="1000" dirty="0" err="1" smtClean="0">
                <a:solidFill>
                  <a:prstClr val="black"/>
                </a:solidFill>
              </a:rPr>
              <a:t>GbEToR</a:t>
            </a:r>
            <a:endParaRPr lang="es-ES" sz="1000" dirty="0" smtClean="0">
              <a:solidFill>
                <a:prstClr val="black"/>
              </a:solidFill>
            </a:endParaRPr>
          </a:p>
        </p:txBody>
      </p:sp>
      <p:pic>
        <p:nvPicPr>
          <p:cNvPr id="584" name="Picture 484"/>
          <p:cNvPicPr>
            <a:picLocks noChangeAspect="1" noChangeArrowheads="1"/>
          </p:cNvPicPr>
          <p:nvPr/>
        </p:nvPicPr>
        <p:blipFill>
          <a:blip r:embed="rId7" cstate="screen"/>
          <a:srcRect/>
          <a:stretch>
            <a:fillRect/>
          </a:stretch>
        </p:blipFill>
        <p:spPr bwMode="gray">
          <a:xfrm>
            <a:off x="2164562" y="4436440"/>
            <a:ext cx="547688" cy="255589"/>
          </a:xfrm>
          <a:prstGeom prst="rect">
            <a:avLst/>
          </a:prstGeom>
          <a:noFill/>
          <a:ln w="9525">
            <a:noFill/>
            <a:miter lim="800000"/>
            <a:headEnd/>
            <a:tailEnd/>
          </a:ln>
        </p:spPr>
      </p:pic>
      <p:pic>
        <p:nvPicPr>
          <p:cNvPr id="1023" name="Picture 502" descr="EMC"/>
          <p:cNvPicPr>
            <a:picLocks noChangeAspect="1" noChangeArrowheads="1"/>
          </p:cNvPicPr>
          <p:nvPr/>
        </p:nvPicPr>
        <p:blipFill>
          <a:blip r:embed="rId8" cstate="screen"/>
          <a:srcRect/>
          <a:stretch>
            <a:fillRect/>
          </a:stretch>
        </p:blipFill>
        <p:spPr bwMode="gray">
          <a:xfrm>
            <a:off x="6022220" y="6189489"/>
            <a:ext cx="282020" cy="282019"/>
          </a:xfrm>
          <a:prstGeom prst="rect">
            <a:avLst/>
          </a:prstGeom>
          <a:solidFill>
            <a:schemeClr val="bg1"/>
          </a:solidFill>
          <a:ln w="9525">
            <a:noFill/>
            <a:miter lim="800000"/>
            <a:headEnd/>
            <a:tailEnd/>
          </a:ln>
        </p:spPr>
      </p:pic>
      <p:pic>
        <p:nvPicPr>
          <p:cNvPr id="1024" name="Picture 503" descr="netapp-logo-new-small">
            <a:hlinkClick r:id="rId9"/>
          </p:cNvPr>
          <p:cNvPicPr>
            <a:picLocks noChangeAspect="1" noChangeArrowheads="1"/>
          </p:cNvPicPr>
          <p:nvPr/>
        </p:nvPicPr>
        <p:blipFill>
          <a:blip r:embed="rId10" cstate="screen"/>
          <a:srcRect/>
          <a:stretch>
            <a:fillRect/>
          </a:stretch>
        </p:blipFill>
        <p:spPr bwMode="gray">
          <a:xfrm>
            <a:off x="6703784" y="6190910"/>
            <a:ext cx="289565" cy="279191"/>
          </a:xfrm>
          <a:prstGeom prst="rect">
            <a:avLst/>
          </a:prstGeom>
          <a:noFill/>
          <a:ln w="9525">
            <a:noFill/>
            <a:miter lim="800000"/>
            <a:headEnd/>
            <a:tailEnd/>
          </a:ln>
        </p:spPr>
      </p:pic>
      <p:pic>
        <p:nvPicPr>
          <p:cNvPr id="1025" name="Picture 504" descr="IBM"/>
          <p:cNvPicPr>
            <a:picLocks noChangeAspect="1" noChangeArrowheads="1"/>
          </p:cNvPicPr>
          <p:nvPr/>
        </p:nvPicPr>
        <p:blipFill>
          <a:blip r:embed="rId11" cstate="screen"/>
          <a:srcRect/>
          <a:stretch>
            <a:fillRect/>
          </a:stretch>
        </p:blipFill>
        <p:spPr bwMode="gray">
          <a:xfrm>
            <a:off x="3975659" y="6188545"/>
            <a:ext cx="283906" cy="283907"/>
          </a:xfrm>
          <a:prstGeom prst="rect">
            <a:avLst/>
          </a:prstGeom>
          <a:solidFill>
            <a:schemeClr val="bg1"/>
          </a:solidFill>
          <a:ln w="9525">
            <a:noFill/>
            <a:miter lim="800000"/>
            <a:headEnd/>
            <a:tailEnd/>
          </a:ln>
        </p:spPr>
      </p:pic>
      <p:pic>
        <p:nvPicPr>
          <p:cNvPr id="1026" name="Picture 505" descr="Dell"/>
          <p:cNvPicPr>
            <a:picLocks noChangeAspect="1" noChangeArrowheads="1"/>
          </p:cNvPicPr>
          <p:nvPr/>
        </p:nvPicPr>
        <p:blipFill>
          <a:blip r:embed="rId12" cstate="screen"/>
          <a:srcRect/>
          <a:stretch>
            <a:fillRect/>
          </a:stretch>
        </p:blipFill>
        <p:spPr bwMode="gray">
          <a:xfrm>
            <a:off x="1247539" y="6188545"/>
            <a:ext cx="283906" cy="283907"/>
          </a:xfrm>
          <a:prstGeom prst="rect">
            <a:avLst/>
          </a:prstGeom>
          <a:solidFill>
            <a:schemeClr val="bg1"/>
          </a:solidFill>
          <a:ln w="9525">
            <a:noFill/>
            <a:miter lim="800000"/>
            <a:headEnd/>
            <a:tailEnd/>
          </a:ln>
        </p:spPr>
      </p:pic>
      <p:pic>
        <p:nvPicPr>
          <p:cNvPr id="1027" name="Picture 506" descr="NEC"/>
          <p:cNvPicPr>
            <a:picLocks noChangeAspect="1" noChangeArrowheads="1"/>
          </p:cNvPicPr>
          <p:nvPr/>
        </p:nvPicPr>
        <p:blipFill>
          <a:blip r:embed="rId13" cstate="screen"/>
          <a:srcRect/>
          <a:stretch>
            <a:fillRect/>
          </a:stretch>
        </p:blipFill>
        <p:spPr bwMode="gray">
          <a:xfrm>
            <a:off x="4659107" y="6189489"/>
            <a:ext cx="282019" cy="282019"/>
          </a:xfrm>
          <a:prstGeom prst="rect">
            <a:avLst/>
          </a:prstGeom>
          <a:solidFill>
            <a:schemeClr val="bg1"/>
          </a:solidFill>
          <a:ln w="9525">
            <a:noFill/>
            <a:miter lim="800000"/>
            <a:headEnd/>
            <a:tailEnd/>
          </a:ln>
        </p:spPr>
      </p:pic>
      <p:pic>
        <p:nvPicPr>
          <p:cNvPr id="1028" name="Picture 507" descr="Fujitsu"/>
          <p:cNvPicPr>
            <a:picLocks noChangeAspect="1" noChangeArrowheads="1"/>
          </p:cNvPicPr>
          <p:nvPr/>
        </p:nvPicPr>
        <p:blipFill>
          <a:blip r:embed="rId14" cstate="screen"/>
          <a:srcRect/>
          <a:stretch>
            <a:fillRect/>
          </a:stretch>
        </p:blipFill>
        <p:spPr bwMode="gray">
          <a:xfrm>
            <a:off x="1930994" y="6189489"/>
            <a:ext cx="282019" cy="282019"/>
          </a:xfrm>
          <a:prstGeom prst="rect">
            <a:avLst/>
          </a:prstGeom>
          <a:solidFill>
            <a:schemeClr val="bg1"/>
          </a:solidFill>
          <a:ln w="9525">
            <a:noFill/>
            <a:miter lim="800000"/>
            <a:headEnd/>
            <a:tailEnd/>
          </a:ln>
        </p:spPr>
      </p:pic>
      <p:pic>
        <p:nvPicPr>
          <p:cNvPr id="1029" name="Picture 508" descr="SUN"/>
          <p:cNvPicPr>
            <a:picLocks noChangeAspect="1" noChangeArrowheads="1"/>
          </p:cNvPicPr>
          <p:nvPr/>
        </p:nvPicPr>
        <p:blipFill>
          <a:blip r:embed="rId15" cstate="screen"/>
          <a:srcRect/>
          <a:stretch>
            <a:fillRect/>
          </a:stretch>
        </p:blipFill>
        <p:spPr bwMode="gray">
          <a:xfrm>
            <a:off x="5340676" y="6189489"/>
            <a:ext cx="282019" cy="282019"/>
          </a:xfrm>
          <a:prstGeom prst="rect">
            <a:avLst/>
          </a:prstGeom>
          <a:solidFill>
            <a:schemeClr val="bg1"/>
          </a:solidFill>
          <a:ln w="9525">
            <a:noFill/>
            <a:miter lim="800000"/>
            <a:headEnd/>
            <a:tailEnd/>
          </a:ln>
        </p:spPr>
      </p:pic>
      <p:pic>
        <p:nvPicPr>
          <p:cNvPr id="1030" name="Picture 509" descr="HP"/>
          <p:cNvPicPr>
            <a:picLocks noChangeAspect="1" noChangeArrowheads="1"/>
          </p:cNvPicPr>
          <p:nvPr/>
        </p:nvPicPr>
        <p:blipFill>
          <a:blip r:embed="rId16" cstate="screen"/>
          <a:srcRect/>
          <a:stretch>
            <a:fillRect/>
          </a:stretch>
        </p:blipFill>
        <p:spPr bwMode="gray">
          <a:xfrm>
            <a:off x="2612543" y="6189489"/>
            <a:ext cx="282019" cy="282019"/>
          </a:xfrm>
          <a:prstGeom prst="rect">
            <a:avLst/>
          </a:prstGeom>
          <a:solidFill>
            <a:schemeClr val="bg1"/>
          </a:solidFill>
          <a:ln w="9525">
            <a:noFill/>
            <a:miter lim="800000"/>
            <a:headEnd/>
            <a:tailEnd/>
          </a:ln>
        </p:spPr>
      </p:pic>
      <p:pic>
        <p:nvPicPr>
          <p:cNvPr id="1031" name="Picture 510" descr="Hitachi"/>
          <p:cNvPicPr>
            <a:picLocks noChangeAspect="1" noChangeArrowheads="1"/>
          </p:cNvPicPr>
          <p:nvPr/>
        </p:nvPicPr>
        <p:blipFill>
          <a:blip r:embed="rId17" cstate="screen"/>
          <a:srcRect/>
          <a:stretch>
            <a:fillRect/>
          </a:stretch>
        </p:blipFill>
        <p:spPr bwMode="gray">
          <a:xfrm>
            <a:off x="3294100" y="6189489"/>
            <a:ext cx="282020" cy="282019"/>
          </a:xfrm>
          <a:prstGeom prst="rect">
            <a:avLst/>
          </a:prstGeom>
          <a:solidFill>
            <a:schemeClr val="bg1"/>
          </a:solidFill>
          <a:ln w="9525">
            <a:noFill/>
            <a:miter lim="800000"/>
            <a:headEnd/>
            <a:tailEnd/>
          </a:ln>
        </p:spPr>
      </p:pic>
      <p:cxnSp>
        <p:nvCxnSpPr>
          <p:cNvPr id="988" name="Straight Connector 987"/>
          <p:cNvCxnSpPr/>
          <p:nvPr/>
        </p:nvCxnSpPr>
        <p:spPr>
          <a:xfrm>
            <a:off x="6172200" y="3225329"/>
            <a:ext cx="127358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27" name="Group 956"/>
          <p:cNvGrpSpPr/>
          <p:nvPr/>
        </p:nvGrpSpPr>
        <p:grpSpPr>
          <a:xfrm>
            <a:off x="7166365" y="2591010"/>
            <a:ext cx="695326" cy="846891"/>
            <a:chOff x="7166365" y="2803658"/>
            <a:chExt cx="695326" cy="846891"/>
          </a:xfrm>
        </p:grpSpPr>
        <p:grpSp>
          <p:nvGrpSpPr>
            <p:cNvPr id="828" name="Group 60"/>
            <p:cNvGrpSpPr>
              <a:grpSpLocks/>
            </p:cNvGrpSpPr>
            <p:nvPr/>
          </p:nvGrpSpPr>
          <p:grpSpPr bwMode="auto">
            <a:xfrm>
              <a:off x="7318764" y="3217162"/>
              <a:ext cx="381000" cy="433387"/>
              <a:chOff x="3792" y="1296"/>
              <a:chExt cx="1502" cy="2016"/>
            </a:xfrm>
          </p:grpSpPr>
          <p:sp>
            <p:nvSpPr>
              <p:cNvPr id="884" name="Freeform 61"/>
              <p:cNvSpPr>
                <a:spLocks/>
              </p:cNvSpPr>
              <p:nvPr/>
            </p:nvSpPr>
            <p:spPr bwMode="gray">
              <a:xfrm>
                <a:off x="3792" y="1847"/>
                <a:ext cx="749" cy="1464"/>
              </a:xfrm>
              <a:custGeom>
                <a:avLst/>
                <a:gdLst>
                  <a:gd name="T0" fmla="*/ 82 w 900"/>
                  <a:gd name="T1" fmla="*/ 160 h 1761"/>
                  <a:gd name="T2" fmla="*/ 82 w 900"/>
                  <a:gd name="T3" fmla="*/ 56 h 1761"/>
                  <a:gd name="T4" fmla="*/ 0 w 900"/>
                  <a:gd name="T5" fmla="*/ 0 h 1761"/>
                  <a:gd name="T6" fmla="*/ 0 w 900"/>
                  <a:gd name="T7" fmla="*/ 101 h 1761"/>
                  <a:gd name="T8" fmla="*/ 82 w 900"/>
                  <a:gd name="T9" fmla="*/ 160 h 1761"/>
                  <a:gd name="T10" fmla="*/ 0 60000 65536"/>
                  <a:gd name="T11" fmla="*/ 0 60000 65536"/>
                  <a:gd name="T12" fmla="*/ 0 60000 65536"/>
                  <a:gd name="T13" fmla="*/ 0 60000 65536"/>
                  <a:gd name="T14" fmla="*/ 0 60000 65536"/>
                  <a:gd name="T15" fmla="*/ 0 w 900"/>
                  <a:gd name="T16" fmla="*/ 0 h 1761"/>
                  <a:gd name="T17" fmla="*/ 900 w 900"/>
                  <a:gd name="T18" fmla="*/ 1761 h 1761"/>
                </a:gdLst>
                <a:ahLst/>
                <a:cxnLst>
                  <a:cxn ang="T10">
                    <a:pos x="T0" y="T1"/>
                  </a:cxn>
                  <a:cxn ang="T11">
                    <a:pos x="T2" y="T3"/>
                  </a:cxn>
                  <a:cxn ang="T12">
                    <a:pos x="T4" y="T5"/>
                  </a:cxn>
                  <a:cxn ang="T13">
                    <a:pos x="T6" y="T7"/>
                  </a:cxn>
                  <a:cxn ang="T14">
                    <a:pos x="T8" y="T9"/>
                  </a:cxn>
                </a:cxnLst>
                <a:rect l="T15" t="T16" r="T17" b="T18"/>
                <a:pathLst>
                  <a:path w="900" h="1761">
                    <a:moveTo>
                      <a:pt x="899" y="1761"/>
                    </a:moveTo>
                    <a:lnTo>
                      <a:pt x="900" y="618"/>
                    </a:lnTo>
                    <a:lnTo>
                      <a:pt x="0" y="0"/>
                    </a:lnTo>
                    <a:lnTo>
                      <a:pt x="0" y="1118"/>
                    </a:lnTo>
                    <a:lnTo>
                      <a:pt x="899" y="1761"/>
                    </a:lnTo>
                    <a:close/>
                  </a:path>
                </a:pathLst>
              </a:custGeom>
              <a:solidFill>
                <a:srgbClr val="565656"/>
              </a:solidFill>
              <a:ln w="9525">
                <a:noFill/>
                <a:round/>
                <a:headEnd/>
                <a:tailEnd/>
              </a:ln>
            </p:spPr>
            <p:txBody>
              <a:bodyPr/>
              <a:lstStyle/>
              <a:p>
                <a:pPr defTabSz="914400"/>
                <a:endParaRPr lang="en-US">
                  <a:solidFill>
                    <a:prstClr val="black"/>
                  </a:solidFill>
                </a:endParaRPr>
              </a:p>
            </p:txBody>
          </p:sp>
          <p:sp>
            <p:nvSpPr>
              <p:cNvPr id="885" name="Freeform 62"/>
              <p:cNvSpPr>
                <a:spLocks/>
              </p:cNvSpPr>
              <p:nvPr/>
            </p:nvSpPr>
            <p:spPr bwMode="gray">
              <a:xfrm>
                <a:off x="4539" y="1840"/>
                <a:ext cx="755" cy="1472"/>
              </a:xfrm>
              <a:custGeom>
                <a:avLst/>
                <a:gdLst>
                  <a:gd name="T0" fmla="*/ 0 w 908"/>
                  <a:gd name="T1" fmla="*/ 161 h 1770"/>
                  <a:gd name="T2" fmla="*/ 0 w 908"/>
                  <a:gd name="T3" fmla="*/ 57 h 1770"/>
                  <a:gd name="T4" fmla="*/ 82 w 908"/>
                  <a:gd name="T5" fmla="*/ 0 h 1770"/>
                  <a:gd name="T6" fmla="*/ 82 w 908"/>
                  <a:gd name="T7" fmla="*/ 101 h 1770"/>
                  <a:gd name="T8" fmla="*/ 0 w 908"/>
                  <a:gd name="T9" fmla="*/ 161 h 1770"/>
                  <a:gd name="T10" fmla="*/ 0 60000 65536"/>
                  <a:gd name="T11" fmla="*/ 0 60000 65536"/>
                  <a:gd name="T12" fmla="*/ 0 60000 65536"/>
                  <a:gd name="T13" fmla="*/ 0 60000 65536"/>
                  <a:gd name="T14" fmla="*/ 0 60000 65536"/>
                  <a:gd name="T15" fmla="*/ 0 w 908"/>
                  <a:gd name="T16" fmla="*/ 0 h 1770"/>
                  <a:gd name="T17" fmla="*/ 908 w 908"/>
                  <a:gd name="T18" fmla="*/ 1770 h 1770"/>
                </a:gdLst>
                <a:ahLst/>
                <a:cxnLst>
                  <a:cxn ang="T10">
                    <a:pos x="T0" y="T1"/>
                  </a:cxn>
                  <a:cxn ang="T11">
                    <a:pos x="T2" y="T3"/>
                  </a:cxn>
                  <a:cxn ang="T12">
                    <a:pos x="T4" y="T5"/>
                  </a:cxn>
                  <a:cxn ang="T13">
                    <a:pos x="T6" y="T7"/>
                  </a:cxn>
                  <a:cxn ang="T14">
                    <a:pos x="T8" y="T9"/>
                  </a:cxn>
                </a:cxnLst>
                <a:rect l="T15" t="T16" r="T17" b="T18"/>
                <a:pathLst>
                  <a:path w="908" h="1770">
                    <a:moveTo>
                      <a:pt x="0" y="1770"/>
                    </a:moveTo>
                    <a:lnTo>
                      <a:pt x="0" y="624"/>
                    </a:lnTo>
                    <a:lnTo>
                      <a:pt x="908" y="0"/>
                    </a:lnTo>
                    <a:lnTo>
                      <a:pt x="908" y="1118"/>
                    </a:lnTo>
                    <a:lnTo>
                      <a:pt x="0" y="1770"/>
                    </a:lnTo>
                    <a:close/>
                  </a:path>
                </a:pathLst>
              </a:custGeom>
              <a:solidFill>
                <a:srgbClr val="808080"/>
              </a:solidFill>
              <a:ln w="9525">
                <a:noFill/>
                <a:round/>
                <a:headEnd/>
                <a:tailEnd/>
              </a:ln>
            </p:spPr>
            <p:txBody>
              <a:bodyPr/>
              <a:lstStyle/>
              <a:p>
                <a:pPr defTabSz="914400"/>
                <a:endParaRPr lang="en-US">
                  <a:solidFill>
                    <a:prstClr val="black"/>
                  </a:solidFill>
                </a:endParaRPr>
              </a:p>
            </p:txBody>
          </p:sp>
          <p:sp>
            <p:nvSpPr>
              <p:cNvPr id="886" name="Freeform 63"/>
              <p:cNvSpPr>
                <a:spLocks/>
              </p:cNvSpPr>
              <p:nvPr/>
            </p:nvSpPr>
            <p:spPr bwMode="gray">
              <a:xfrm>
                <a:off x="3792" y="1296"/>
                <a:ext cx="1499" cy="1065"/>
              </a:xfrm>
              <a:custGeom>
                <a:avLst/>
                <a:gdLst>
                  <a:gd name="T0" fmla="*/ 747 w 1499"/>
                  <a:gd name="T1" fmla="*/ 1065 h 1065"/>
                  <a:gd name="T2" fmla="*/ 1499 w 1499"/>
                  <a:gd name="T3" fmla="*/ 549 h 1065"/>
                  <a:gd name="T4" fmla="*/ 745 w 1499"/>
                  <a:gd name="T5" fmla="*/ 0 h 1065"/>
                  <a:gd name="T6" fmla="*/ 0 w 1499"/>
                  <a:gd name="T7" fmla="*/ 550 h 1065"/>
                  <a:gd name="T8" fmla="*/ 747 w 1499"/>
                  <a:gd name="T9" fmla="*/ 1065 h 1065"/>
                  <a:gd name="T10" fmla="*/ 0 60000 65536"/>
                  <a:gd name="T11" fmla="*/ 0 60000 65536"/>
                  <a:gd name="T12" fmla="*/ 0 60000 65536"/>
                  <a:gd name="T13" fmla="*/ 0 60000 65536"/>
                  <a:gd name="T14" fmla="*/ 0 60000 65536"/>
                  <a:gd name="T15" fmla="*/ 0 w 1499"/>
                  <a:gd name="T16" fmla="*/ 0 h 1065"/>
                  <a:gd name="T17" fmla="*/ 1499 w 1499"/>
                  <a:gd name="T18" fmla="*/ 1065 h 1065"/>
                </a:gdLst>
                <a:ahLst/>
                <a:cxnLst>
                  <a:cxn ang="T10">
                    <a:pos x="T0" y="T1"/>
                  </a:cxn>
                  <a:cxn ang="T11">
                    <a:pos x="T2" y="T3"/>
                  </a:cxn>
                  <a:cxn ang="T12">
                    <a:pos x="T4" y="T5"/>
                  </a:cxn>
                  <a:cxn ang="T13">
                    <a:pos x="T6" y="T7"/>
                  </a:cxn>
                  <a:cxn ang="T14">
                    <a:pos x="T8" y="T9"/>
                  </a:cxn>
                </a:cxnLst>
                <a:rect l="T15" t="T16" r="T17" b="T18"/>
                <a:pathLst>
                  <a:path w="1499" h="1065">
                    <a:moveTo>
                      <a:pt x="747" y="1065"/>
                    </a:moveTo>
                    <a:lnTo>
                      <a:pt x="1499" y="549"/>
                    </a:lnTo>
                    <a:lnTo>
                      <a:pt x="745" y="0"/>
                    </a:lnTo>
                    <a:lnTo>
                      <a:pt x="0" y="550"/>
                    </a:lnTo>
                    <a:lnTo>
                      <a:pt x="747" y="1065"/>
                    </a:lnTo>
                    <a:close/>
                  </a:path>
                </a:pathLst>
              </a:custGeom>
              <a:solidFill>
                <a:srgbClr val="B2B2B2"/>
              </a:solidFill>
              <a:ln w="9525">
                <a:noFill/>
                <a:round/>
                <a:headEnd/>
                <a:tailEnd/>
              </a:ln>
            </p:spPr>
            <p:txBody>
              <a:bodyPr/>
              <a:lstStyle/>
              <a:p>
                <a:pPr defTabSz="914400"/>
                <a:endParaRPr lang="en-US">
                  <a:solidFill>
                    <a:prstClr val="black"/>
                  </a:solidFill>
                </a:endParaRPr>
              </a:p>
            </p:txBody>
          </p:sp>
          <p:sp>
            <p:nvSpPr>
              <p:cNvPr id="887" name="Freeform 64"/>
              <p:cNvSpPr>
                <a:spLocks/>
              </p:cNvSpPr>
              <p:nvPr/>
            </p:nvSpPr>
            <p:spPr bwMode="gray">
              <a:xfrm>
                <a:off x="4245" y="2779"/>
                <a:ext cx="227" cy="318"/>
              </a:xfrm>
              <a:custGeom>
                <a:avLst/>
                <a:gdLst>
                  <a:gd name="T0" fmla="*/ 0 w 273"/>
                  <a:gd name="T1" fmla="*/ 17 h 383"/>
                  <a:gd name="T2" fmla="*/ 0 w 273"/>
                  <a:gd name="T3" fmla="*/ 0 h 383"/>
                  <a:gd name="T4" fmla="*/ 25 w 273"/>
                  <a:gd name="T5" fmla="*/ 17 h 383"/>
                  <a:gd name="T6" fmla="*/ 25 w 273"/>
                  <a:gd name="T7" fmla="*/ 34 h 383"/>
                  <a:gd name="T8" fmla="*/ 0 w 273"/>
                  <a:gd name="T9" fmla="*/ 17 h 383"/>
                  <a:gd name="T10" fmla="*/ 0 60000 65536"/>
                  <a:gd name="T11" fmla="*/ 0 60000 65536"/>
                  <a:gd name="T12" fmla="*/ 0 60000 65536"/>
                  <a:gd name="T13" fmla="*/ 0 60000 65536"/>
                  <a:gd name="T14" fmla="*/ 0 60000 65536"/>
                  <a:gd name="T15" fmla="*/ 0 w 273"/>
                  <a:gd name="T16" fmla="*/ 0 h 383"/>
                  <a:gd name="T17" fmla="*/ 273 w 273"/>
                  <a:gd name="T18" fmla="*/ 383 h 383"/>
                </a:gdLst>
                <a:ahLst/>
                <a:cxnLst>
                  <a:cxn ang="T10">
                    <a:pos x="T0" y="T1"/>
                  </a:cxn>
                  <a:cxn ang="T11">
                    <a:pos x="T2" y="T3"/>
                  </a:cxn>
                  <a:cxn ang="T12">
                    <a:pos x="T4" y="T5"/>
                  </a:cxn>
                  <a:cxn ang="T13">
                    <a:pos x="T6" y="T7"/>
                  </a:cxn>
                  <a:cxn ang="T14">
                    <a:pos x="T8" y="T9"/>
                  </a:cxn>
                </a:cxnLst>
                <a:rect l="T15" t="T16" r="T17" b="T18"/>
                <a:pathLst>
                  <a:path w="273" h="383">
                    <a:moveTo>
                      <a:pt x="0" y="194"/>
                    </a:moveTo>
                    <a:lnTo>
                      <a:pt x="0" y="0"/>
                    </a:lnTo>
                    <a:lnTo>
                      <a:pt x="273" y="193"/>
                    </a:lnTo>
                    <a:lnTo>
                      <a:pt x="273" y="383"/>
                    </a:lnTo>
                    <a:lnTo>
                      <a:pt x="0" y="194"/>
                    </a:lnTo>
                    <a:close/>
                  </a:path>
                </a:pathLst>
              </a:custGeom>
              <a:solidFill>
                <a:srgbClr val="B2B2B2"/>
              </a:solidFill>
              <a:ln w="9525">
                <a:noFill/>
                <a:round/>
                <a:headEnd/>
                <a:tailEnd/>
              </a:ln>
            </p:spPr>
            <p:txBody>
              <a:bodyPr/>
              <a:lstStyle/>
              <a:p>
                <a:pPr defTabSz="914400"/>
                <a:endParaRPr lang="en-US">
                  <a:solidFill>
                    <a:prstClr val="black"/>
                  </a:solidFill>
                </a:endParaRPr>
              </a:p>
            </p:txBody>
          </p:sp>
          <p:sp>
            <p:nvSpPr>
              <p:cNvPr id="888" name="Oval 65"/>
              <p:cNvSpPr>
                <a:spLocks noChangeArrowheads="1"/>
              </p:cNvSpPr>
              <p:nvPr/>
            </p:nvSpPr>
            <p:spPr bwMode="gray">
              <a:xfrm rot="3040974">
                <a:off x="4254" y="2864"/>
                <a:ext cx="108" cy="75"/>
              </a:xfrm>
              <a:prstGeom prst="ellipse">
                <a:avLst/>
              </a:prstGeom>
              <a:solidFill>
                <a:srgbClr val="565656"/>
              </a:solidFill>
              <a:ln w="9525">
                <a:noFill/>
                <a:round/>
                <a:headEnd/>
                <a:tailEnd/>
              </a:ln>
            </p:spPr>
            <p:txBody>
              <a:bodyPr rot="10800000" vert="eaVert"/>
              <a:lstStyle/>
              <a:p>
                <a:pPr defTabSz="914400"/>
                <a:endParaRPr lang="en-US">
                  <a:solidFill>
                    <a:prstClr val="black"/>
                  </a:solidFill>
                </a:endParaRPr>
              </a:p>
            </p:txBody>
          </p:sp>
          <p:sp>
            <p:nvSpPr>
              <p:cNvPr id="889" name="Oval 66"/>
              <p:cNvSpPr>
                <a:spLocks noChangeArrowheads="1"/>
              </p:cNvSpPr>
              <p:nvPr/>
            </p:nvSpPr>
            <p:spPr bwMode="gray">
              <a:xfrm rot="3040974">
                <a:off x="4284" y="2892"/>
                <a:ext cx="48" cy="20"/>
              </a:xfrm>
              <a:prstGeom prst="ellipse">
                <a:avLst/>
              </a:prstGeom>
              <a:solidFill>
                <a:srgbClr val="B2B2B2"/>
              </a:solidFill>
              <a:ln w="9525">
                <a:noFill/>
                <a:round/>
                <a:headEnd/>
                <a:tailEnd/>
              </a:ln>
            </p:spPr>
            <p:txBody>
              <a:bodyPr rot="10800000" vert="eaVert"/>
              <a:lstStyle/>
              <a:p>
                <a:pPr defTabSz="914400"/>
                <a:endParaRPr lang="en-US">
                  <a:solidFill>
                    <a:prstClr val="black"/>
                  </a:solidFill>
                </a:endParaRPr>
              </a:p>
            </p:txBody>
          </p:sp>
          <p:sp>
            <p:nvSpPr>
              <p:cNvPr id="890" name="Oval 67"/>
              <p:cNvSpPr>
                <a:spLocks noChangeArrowheads="1"/>
              </p:cNvSpPr>
              <p:nvPr/>
            </p:nvSpPr>
            <p:spPr bwMode="gray">
              <a:xfrm rot="3040974">
                <a:off x="4355" y="2932"/>
                <a:ext cx="108" cy="75"/>
              </a:xfrm>
              <a:prstGeom prst="ellipse">
                <a:avLst/>
              </a:prstGeom>
              <a:solidFill>
                <a:srgbClr val="565656"/>
              </a:solidFill>
              <a:ln w="9525">
                <a:noFill/>
                <a:round/>
                <a:headEnd/>
                <a:tailEnd/>
              </a:ln>
            </p:spPr>
            <p:txBody>
              <a:bodyPr rot="10800000" vert="eaVert"/>
              <a:lstStyle/>
              <a:p>
                <a:pPr defTabSz="914400"/>
                <a:endParaRPr lang="en-US">
                  <a:solidFill>
                    <a:prstClr val="black"/>
                  </a:solidFill>
                </a:endParaRPr>
              </a:p>
            </p:txBody>
          </p:sp>
          <p:sp>
            <p:nvSpPr>
              <p:cNvPr id="891" name="Oval 68"/>
              <p:cNvSpPr>
                <a:spLocks noChangeArrowheads="1"/>
              </p:cNvSpPr>
              <p:nvPr/>
            </p:nvSpPr>
            <p:spPr bwMode="gray">
              <a:xfrm rot="3040974">
                <a:off x="4385" y="2960"/>
                <a:ext cx="48" cy="19"/>
              </a:xfrm>
              <a:prstGeom prst="ellipse">
                <a:avLst/>
              </a:prstGeom>
              <a:solidFill>
                <a:srgbClr val="B2B2B2"/>
              </a:solidFill>
              <a:ln w="9525">
                <a:noFill/>
                <a:round/>
                <a:headEnd/>
                <a:tailEnd/>
              </a:ln>
            </p:spPr>
            <p:txBody>
              <a:bodyPr rot="10800000" vert="eaVert"/>
              <a:lstStyle/>
              <a:p>
                <a:pPr defTabSz="914400"/>
                <a:endParaRPr lang="en-US">
                  <a:solidFill>
                    <a:prstClr val="black"/>
                  </a:solidFill>
                </a:endParaRPr>
              </a:p>
            </p:txBody>
          </p:sp>
          <p:sp>
            <p:nvSpPr>
              <p:cNvPr id="892" name="Freeform 69"/>
              <p:cNvSpPr>
                <a:spLocks/>
              </p:cNvSpPr>
              <p:nvPr/>
            </p:nvSpPr>
            <p:spPr bwMode="gray">
              <a:xfrm>
                <a:off x="4245" y="2532"/>
                <a:ext cx="227" cy="318"/>
              </a:xfrm>
              <a:custGeom>
                <a:avLst/>
                <a:gdLst>
                  <a:gd name="T0" fmla="*/ 0 w 273"/>
                  <a:gd name="T1" fmla="*/ 17 h 383"/>
                  <a:gd name="T2" fmla="*/ 0 w 273"/>
                  <a:gd name="T3" fmla="*/ 0 h 383"/>
                  <a:gd name="T4" fmla="*/ 25 w 273"/>
                  <a:gd name="T5" fmla="*/ 17 h 383"/>
                  <a:gd name="T6" fmla="*/ 25 w 273"/>
                  <a:gd name="T7" fmla="*/ 34 h 383"/>
                  <a:gd name="T8" fmla="*/ 0 w 273"/>
                  <a:gd name="T9" fmla="*/ 17 h 383"/>
                  <a:gd name="T10" fmla="*/ 0 60000 65536"/>
                  <a:gd name="T11" fmla="*/ 0 60000 65536"/>
                  <a:gd name="T12" fmla="*/ 0 60000 65536"/>
                  <a:gd name="T13" fmla="*/ 0 60000 65536"/>
                  <a:gd name="T14" fmla="*/ 0 60000 65536"/>
                  <a:gd name="T15" fmla="*/ 0 w 273"/>
                  <a:gd name="T16" fmla="*/ 0 h 383"/>
                  <a:gd name="T17" fmla="*/ 273 w 273"/>
                  <a:gd name="T18" fmla="*/ 383 h 383"/>
                </a:gdLst>
                <a:ahLst/>
                <a:cxnLst>
                  <a:cxn ang="T10">
                    <a:pos x="T0" y="T1"/>
                  </a:cxn>
                  <a:cxn ang="T11">
                    <a:pos x="T2" y="T3"/>
                  </a:cxn>
                  <a:cxn ang="T12">
                    <a:pos x="T4" y="T5"/>
                  </a:cxn>
                  <a:cxn ang="T13">
                    <a:pos x="T6" y="T7"/>
                  </a:cxn>
                  <a:cxn ang="T14">
                    <a:pos x="T8" y="T9"/>
                  </a:cxn>
                </a:cxnLst>
                <a:rect l="T15" t="T16" r="T17" b="T18"/>
                <a:pathLst>
                  <a:path w="273" h="383">
                    <a:moveTo>
                      <a:pt x="0" y="194"/>
                    </a:moveTo>
                    <a:lnTo>
                      <a:pt x="0" y="0"/>
                    </a:lnTo>
                    <a:lnTo>
                      <a:pt x="273" y="193"/>
                    </a:lnTo>
                    <a:lnTo>
                      <a:pt x="273" y="383"/>
                    </a:lnTo>
                    <a:lnTo>
                      <a:pt x="0" y="194"/>
                    </a:lnTo>
                    <a:close/>
                  </a:path>
                </a:pathLst>
              </a:custGeom>
              <a:solidFill>
                <a:srgbClr val="B2B2B2"/>
              </a:solidFill>
              <a:ln w="9525">
                <a:noFill/>
                <a:round/>
                <a:headEnd/>
                <a:tailEnd/>
              </a:ln>
            </p:spPr>
            <p:txBody>
              <a:bodyPr/>
              <a:lstStyle/>
              <a:p>
                <a:pPr defTabSz="914400"/>
                <a:endParaRPr lang="en-US">
                  <a:solidFill>
                    <a:prstClr val="black"/>
                  </a:solidFill>
                </a:endParaRPr>
              </a:p>
            </p:txBody>
          </p:sp>
          <p:sp>
            <p:nvSpPr>
              <p:cNvPr id="893" name="Oval 70"/>
              <p:cNvSpPr>
                <a:spLocks noChangeArrowheads="1"/>
              </p:cNvSpPr>
              <p:nvPr/>
            </p:nvSpPr>
            <p:spPr bwMode="gray">
              <a:xfrm rot="3040974">
                <a:off x="4254" y="2617"/>
                <a:ext cx="108" cy="75"/>
              </a:xfrm>
              <a:prstGeom prst="ellipse">
                <a:avLst/>
              </a:prstGeom>
              <a:solidFill>
                <a:srgbClr val="565656"/>
              </a:solidFill>
              <a:ln w="9525">
                <a:noFill/>
                <a:round/>
                <a:headEnd/>
                <a:tailEnd/>
              </a:ln>
            </p:spPr>
            <p:txBody>
              <a:bodyPr rot="10800000" vert="eaVert"/>
              <a:lstStyle/>
              <a:p>
                <a:pPr defTabSz="914400"/>
                <a:endParaRPr lang="en-US">
                  <a:solidFill>
                    <a:prstClr val="black"/>
                  </a:solidFill>
                </a:endParaRPr>
              </a:p>
            </p:txBody>
          </p:sp>
          <p:sp>
            <p:nvSpPr>
              <p:cNvPr id="894" name="Oval 71"/>
              <p:cNvSpPr>
                <a:spLocks noChangeArrowheads="1"/>
              </p:cNvSpPr>
              <p:nvPr/>
            </p:nvSpPr>
            <p:spPr bwMode="gray">
              <a:xfrm rot="3040974">
                <a:off x="4284" y="2645"/>
                <a:ext cx="48" cy="20"/>
              </a:xfrm>
              <a:prstGeom prst="ellipse">
                <a:avLst/>
              </a:prstGeom>
              <a:solidFill>
                <a:srgbClr val="B2B2B2"/>
              </a:solidFill>
              <a:ln w="9525">
                <a:noFill/>
                <a:round/>
                <a:headEnd/>
                <a:tailEnd/>
              </a:ln>
            </p:spPr>
            <p:txBody>
              <a:bodyPr rot="10800000" vert="eaVert"/>
              <a:lstStyle/>
              <a:p>
                <a:pPr defTabSz="914400"/>
                <a:endParaRPr lang="en-US">
                  <a:solidFill>
                    <a:prstClr val="black"/>
                  </a:solidFill>
                </a:endParaRPr>
              </a:p>
            </p:txBody>
          </p:sp>
          <p:sp>
            <p:nvSpPr>
              <p:cNvPr id="895" name="Oval 72"/>
              <p:cNvSpPr>
                <a:spLocks noChangeArrowheads="1"/>
              </p:cNvSpPr>
              <p:nvPr/>
            </p:nvSpPr>
            <p:spPr bwMode="gray">
              <a:xfrm rot="3040974">
                <a:off x="4355" y="2685"/>
                <a:ext cx="108" cy="75"/>
              </a:xfrm>
              <a:prstGeom prst="ellipse">
                <a:avLst/>
              </a:prstGeom>
              <a:solidFill>
                <a:srgbClr val="565656"/>
              </a:solidFill>
              <a:ln w="9525">
                <a:noFill/>
                <a:round/>
                <a:headEnd/>
                <a:tailEnd/>
              </a:ln>
            </p:spPr>
            <p:txBody>
              <a:bodyPr rot="10800000" vert="eaVert"/>
              <a:lstStyle/>
              <a:p>
                <a:pPr defTabSz="914400"/>
                <a:endParaRPr lang="en-US">
                  <a:solidFill>
                    <a:prstClr val="black"/>
                  </a:solidFill>
                </a:endParaRPr>
              </a:p>
            </p:txBody>
          </p:sp>
          <p:sp>
            <p:nvSpPr>
              <p:cNvPr id="896" name="Oval 73"/>
              <p:cNvSpPr>
                <a:spLocks noChangeArrowheads="1"/>
              </p:cNvSpPr>
              <p:nvPr/>
            </p:nvSpPr>
            <p:spPr bwMode="gray">
              <a:xfrm rot="3040974">
                <a:off x="4385" y="2713"/>
                <a:ext cx="48" cy="19"/>
              </a:xfrm>
              <a:prstGeom prst="ellipse">
                <a:avLst/>
              </a:prstGeom>
              <a:solidFill>
                <a:srgbClr val="B2B2B2"/>
              </a:solidFill>
              <a:ln w="9525">
                <a:noFill/>
                <a:round/>
                <a:headEnd/>
                <a:tailEnd/>
              </a:ln>
            </p:spPr>
            <p:txBody>
              <a:bodyPr rot="10800000" vert="eaVert"/>
              <a:lstStyle/>
              <a:p>
                <a:pPr defTabSz="914400"/>
                <a:endParaRPr lang="en-US">
                  <a:solidFill>
                    <a:prstClr val="black"/>
                  </a:solidFill>
                </a:endParaRPr>
              </a:p>
            </p:txBody>
          </p:sp>
          <p:sp>
            <p:nvSpPr>
              <p:cNvPr id="897" name="Freeform 74"/>
              <p:cNvSpPr>
                <a:spLocks/>
              </p:cNvSpPr>
              <p:nvPr/>
            </p:nvSpPr>
            <p:spPr bwMode="gray">
              <a:xfrm>
                <a:off x="4245" y="2282"/>
                <a:ext cx="227" cy="319"/>
              </a:xfrm>
              <a:custGeom>
                <a:avLst/>
                <a:gdLst>
                  <a:gd name="T0" fmla="*/ 0 w 273"/>
                  <a:gd name="T1" fmla="*/ 18 h 383"/>
                  <a:gd name="T2" fmla="*/ 0 w 273"/>
                  <a:gd name="T3" fmla="*/ 0 h 383"/>
                  <a:gd name="T4" fmla="*/ 25 w 273"/>
                  <a:gd name="T5" fmla="*/ 18 h 383"/>
                  <a:gd name="T6" fmla="*/ 25 w 273"/>
                  <a:gd name="T7" fmla="*/ 36 h 383"/>
                  <a:gd name="T8" fmla="*/ 0 w 273"/>
                  <a:gd name="T9" fmla="*/ 18 h 383"/>
                  <a:gd name="T10" fmla="*/ 0 60000 65536"/>
                  <a:gd name="T11" fmla="*/ 0 60000 65536"/>
                  <a:gd name="T12" fmla="*/ 0 60000 65536"/>
                  <a:gd name="T13" fmla="*/ 0 60000 65536"/>
                  <a:gd name="T14" fmla="*/ 0 60000 65536"/>
                  <a:gd name="T15" fmla="*/ 0 w 273"/>
                  <a:gd name="T16" fmla="*/ 0 h 383"/>
                  <a:gd name="T17" fmla="*/ 273 w 273"/>
                  <a:gd name="T18" fmla="*/ 383 h 383"/>
                </a:gdLst>
                <a:ahLst/>
                <a:cxnLst>
                  <a:cxn ang="T10">
                    <a:pos x="T0" y="T1"/>
                  </a:cxn>
                  <a:cxn ang="T11">
                    <a:pos x="T2" y="T3"/>
                  </a:cxn>
                  <a:cxn ang="T12">
                    <a:pos x="T4" y="T5"/>
                  </a:cxn>
                  <a:cxn ang="T13">
                    <a:pos x="T6" y="T7"/>
                  </a:cxn>
                  <a:cxn ang="T14">
                    <a:pos x="T8" y="T9"/>
                  </a:cxn>
                </a:cxnLst>
                <a:rect l="T15" t="T16" r="T17" b="T18"/>
                <a:pathLst>
                  <a:path w="273" h="383">
                    <a:moveTo>
                      <a:pt x="0" y="194"/>
                    </a:moveTo>
                    <a:lnTo>
                      <a:pt x="0" y="0"/>
                    </a:lnTo>
                    <a:lnTo>
                      <a:pt x="273" y="193"/>
                    </a:lnTo>
                    <a:lnTo>
                      <a:pt x="273" y="383"/>
                    </a:lnTo>
                    <a:lnTo>
                      <a:pt x="0" y="194"/>
                    </a:lnTo>
                    <a:close/>
                  </a:path>
                </a:pathLst>
              </a:custGeom>
              <a:solidFill>
                <a:srgbClr val="B2B2B2"/>
              </a:solidFill>
              <a:ln w="9525">
                <a:noFill/>
                <a:round/>
                <a:headEnd/>
                <a:tailEnd/>
              </a:ln>
            </p:spPr>
            <p:txBody>
              <a:bodyPr/>
              <a:lstStyle/>
              <a:p>
                <a:pPr defTabSz="914400"/>
                <a:endParaRPr lang="en-US">
                  <a:solidFill>
                    <a:prstClr val="black"/>
                  </a:solidFill>
                </a:endParaRPr>
              </a:p>
            </p:txBody>
          </p:sp>
          <p:sp>
            <p:nvSpPr>
              <p:cNvPr id="898" name="Oval 75"/>
              <p:cNvSpPr>
                <a:spLocks noChangeArrowheads="1"/>
              </p:cNvSpPr>
              <p:nvPr/>
            </p:nvSpPr>
            <p:spPr bwMode="gray">
              <a:xfrm rot="3040974">
                <a:off x="4253" y="2368"/>
                <a:ext cx="109" cy="75"/>
              </a:xfrm>
              <a:prstGeom prst="ellipse">
                <a:avLst/>
              </a:prstGeom>
              <a:solidFill>
                <a:srgbClr val="565656"/>
              </a:solidFill>
              <a:ln w="9525">
                <a:noFill/>
                <a:round/>
                <a:headEnd/>
                <a:tailEnd/>
              </a:ln>
            </p:spPr>
            <p:txBody>
              <a:bodyPr rot="10800000" vert="eaVert"/>
              <a:lstStyle/>
              <a:p>
                <a:pPr defTabSz="914400"/>
                <a:endParaRPr lang="en-US">
                  <a:solidFill>
                    <a:prstClr val="black"/>
                  </a:solidFill>
                </a:endParaRPr>
              </a:p>
            </p:txBody>
          </p:sp>
          <p:sp>
            <p:nvSpPr>
              <p:cNvPr id="899" name="Oval 76"/>
              <p:cNvSpPr>
                <a:spLocks noChangeArrowheads="1"/>
              </p:cNvSpPr>
              <p:nvPr/>
            </p:nvSpPr>
            <p:spPr bwMode="gray">
              <a:xfrm rot="3040974">
                <a:off x="4283" y="2396"/>
                <a:ext cx="49" cy="20"/>
              </a:xfrm>
              <a:prstGeom prst="ellipse">
                <a:avLst/>
              </a:prstGeom>
              <a:solidFill>
                <a:srgbClr val="B2B2B2"/>
              </a:solidFill>
              <a:ln w="9525">
                <a:noFill/>
                <a:round/>
                <a:headEnd/>
                <a:tailEnd/>
              </a:ln>
            </p:spPr>
            <p:txBody>
              <a:bodyPr rot="10800000" vert="eaVert"/>
              <a:lstStyle/>
              <a:p>
                <a:pPr defTabSz="914400"/>
                <a:endParaRPr lang="en-US">
                  <a:solidFill>
                    <a:prstClr val="black"/>
                  </a:solidFill>
                </a:endParaRPr>
              </a:p>
            </p:txBody>
          </p:sp>
          <p:sp>
            <p:nvSpPr>
              <p:cNvPr id="900" name="Oval 77"/>
              <p:cNvSpPr>
                <a:spLocks noChangeArrowheads="1"/>
              </p:cNvSpPr>
              <p:nvPr/>
            </p:nvSpPr>
            <p:spPr bwMode="gray">
              <a:xfrm rot="3040974">
                <a:off x="4355" y="2436"/>
                <a:ext cx="108" cy="75"/>
              </a:xfrm>
              <a:prstGeom prst="ellipse">
                <a:avLst/>
              </a:prstGeom>
              <a:solidFill>
                <a:srgbClr val="565656"/>
              </a:solidFill>
              <a:ln w="9525">
                <a:noFill/>
                <a:round/>
                <a:headEnd/>
                <a:tailEnd/>
              </a:ln>
            </p:spPr>
            <p:txBody>
              <a:bodyPr rot="10800000" vert="eaVert"/>
              <a:lstStyle/>
              <a:p>
                <a:pPr defTabSz="914400"/>
                <a:endParaRPr lang="en-US">
                  <a:solidFill>
                    <a:prstClr val="black"/>
                  </a:solidFill>
                </a:endParaRPr>
              </a:p>
            </p:txBody>
          </p:sp>
          <p:sp>
            <p:nvSpPr>
              <p:cNvPr id="901" name="Oval 78"/>
              <p:cNvSpPr>
                <a:spLocks noChangeArrowheads="1"/>
              </p:cNvSpPr>
              <p:nvPr/>
            </p:nvSpPr>
            <p:spPr bwMode="gray">
              <a:xfrm rot="3040974">
                <a:off x="4385" y="2464"/>
                <a:ext cx="48" cy="19"/>
              </a:xfrm>
              <a:prstGeom prst="ellipse">
                <a:avLst/>
              </a:prstGeom>
              <a:solidFill>
                <a:srgbClr val="B2B2B2"/>
              </a:solidFill>
              <a:ln w="9525">
                <a:noFill/>
                <a:round/>
                <a:headEnd/>
                <a:tailEnd/>
              </a:ln>
            </p:spPr>
            <p:txBody>
              <a:bodyPr rot="10800000" vert="eaVert"/>
              <a:lstStyle/>
              <a:p>
                <a:pPr defTabSz="914400"/>
                <a:endParaRPr lang="en-US">
                  <a:solidFill>
                    <a:prstClr val="black"/>
                  </a:solidFill>
                </a:endParaRPr>
              </a:p>
            </p:txBody>
          </p:sp>
          <p:sp>
            <p:nvSpPr>
              <p:cNvPr id="902" name="Freeform 79"/>
              <p:cNvSpPr>
                <a:spLocks/>
              </p:cNvSpPr>
              <p:nvPr/>
            </p:nvSpPr>
            <p:spPr bwMode="gray">
              <a:xfrm>
                <a:off x="3862" y="2013"/>
                <a:ext cx="279" cy="278"/>
              </a:xfrm>
              <a:custGeom>
                <a:avLst/>
                <a:gdLst>
                  <a:gd name="T0" fmla="*/ 0 w 336"/>
                  <a:gd name="T1" fmla="*/ 8 h 334"/>
                  <a:gd name="T2" fmla="*/ 0 w 336"/>
                  <a:gd name="T3" fmla="*/ 0 h 334"/>
                  <a:gd name="T4" fmla="*/ 30 w 336"/>
                  <a:gd name="T5" fmla="*/ 22 h 334"/>
                  <a:gd name="T6" fmla="*/ 30 w 336"/>
                  <a:gd name="T7" fmla="*/ 31 h 334"/>
                  <a:gd name="T8" fmla="*/ 0 w 336"/>
                  <a:gd name="T9" fmla="*/ 8 h 334"/>
                  <a:gd name="T10" fmla="*/ 0 60000 65536"/>
                  <a:gd name="T11" fmla="*/ 0 60000 65536"/>
                  <a:gd name="T12" fmla="*/ 0 60000 65536"/>
                  <a:gd name="T13" fmla="*/ 0 60000 65536"/>
                  <a:gd name="T14" fmla="*/ 0 60000 65536"/>
                  <a:gd name="T15" fmla="*/ 0 w 336"/>
                  <a:gd name="T16" fmla="*/ 0 h 334"/>
                  <a:gd name="T17" fmla="*/ 336 w 336"/>
                  <a:gd name="T18" fmla="*/ 334 h 334"/>
                </a:gdLst>
                <a:ahLst/>
                <a:cxnLst>
                  <a:cxn ang="T10">
                    <a:pos x="T0" y="T1"/>
                  </a:cxn>
                  <a:cxn ang="T11">
                    <a:pos x="T2" y="T3"/>
                  </a:cxn>
                  <a:cxn ang="T12">
                    <a:pos x="T4" y="T5"/>
                  </a:cxn>
                  <a:cxn ang="T13">
                    <a:pos x="T6" y="T7"/>
                  </a:cxn>
                  <a:cxn ang="T14">
                    <a:pos x="T8" y="T9"/>
                  </a:cxn>
                </a:cxnLst>
                <a:rect l="T15" t="T16" r="T17" b="T18"/>
                <a:pathLst>
                  <a:path w="336" h="334">
                    <a:moveTo>
                      <a:pt x="0" y="97"/>
                    </a:moveTo>
                    <a:lnTo>
                      <a:pt x="0" y="0"/>
                    </a:lnTo>
                    <a:lnTo>
                      <a:pt x="336" y="236"/>
                    </a:lnTo>
                    <a:lnTo>
                      <a:pt x="336" y="334"/>
                    </a:lnTo>
                    <a:lnTo>
                      <a:pt x="0" y="97"/>
                    </a:lnTo>
                    <a:close/>
                  </a:path>
                </a:pathLst>
              </a:custGeom>
              <a:solidFill>
                <a:srgbClr val="808080"/>
              </a:solidFill>
              <a:ln w="9525">
                <a:noFill/>
                <a:round/>
                <a:headEnd/>
                <a:tailEnd/>
              </a:ln>
            </p:spPr>
            <p:txBody>
              <a:bodyPr/>
              <a:lstStyle/>
              <a:p>
                <a:pPr defTabSz="914400"/>
                <a:endParaRPr lang="en-US">
                  <a:solidFill>
                    <a:prstClr val="black"/>
                  </a:solidFill>
                </a:endParaRPr>
              </a:p>
            </p:txBody>
          </p:sp>
          <p:sp>
            <p:nvSpPr>
              <p:cNvPr id="903" name="Freeform 80"/>
              <p:cNvSpPr>
                <a:spLocks/>
              </p:cNvSpPr>
              <p:nvPr/>
            </p:nvSpPr>
            <p:spPr bwMode="gray">
              <a:xfrm>
                <a:off x="3982" y="2221"/>
                <a:ext cx="39" cy="618"/>
              </a:xfrm>
              <a:custGeom>
                <a:avLst/>
                <a:gdLst>
                  <a:gd name="T0" fmla="*/ 5 w 46"/>
                  <a:gd name="T1" fmla="*/ 68 h 743"/>
                  <a:gd name="T2" fmla="*/ 5 w 46"/>
                  <a:gd name="T3" fmla="*/ 2 h 743"/>
                  <a:gd name="T4" fmla="*/ 0 w 46"/>
                  <a:gd name="T5" fmla="*/ 0 h 743"/>
                  <a:gd name="T6" fmla="*/ 0 w 46"/>
                  <a:gd name="T7" fmla="*/ 64 h 743"/>
                  <a:gd name="T8" fmla="*/ 5 w 46"/>
                  <a:gd name="T9" fmla="*/ 68 h 743"/>
                  <a:gd name="T10" fmla="*/ 0 60000 65536"/>
                  <a:gd name="T11" fmla="*/ 0 60000 65536"/>
                  <a:gd name="T12" fmla="*/ 0 60000 65536"/>
                  <a:gd name="T13" fmla="*/ 0 60000 65536"/>
                  <a:gd name="T14" fmla="*/ 0 60000 65536"/>
                  <a:gd name="T15" fmla="*/ 0 w 46"/>
                  <a:gd name="T16" fmla="*/ 0 h 743"/>
                  <a:gd name="T17" fmla="*/ 46 w 46"/>
                  <a:gd name="T18" fmla="*/ 743 h 743"/>
                </a:gdLst>
                <a:ahLst/>
                <a:cxnLst>
                  <a:cxn ang="T10">
                    <a:pos x="T0" y="T1"/>
                  </a:cxn>
                  <a:cxn ang="T11">
                    <a:pos x="T2" y="T3"/>
                  </a:cxn>
                  <a:cxn ang="T12">
                    <a:pos x="T4" y="T5"/>
                  </a:cxn>
                  <a:cxn ang="T13">
                    <a:pos x="T6" y="T7"/>
                  </a:cxn>
                  <a:cxn ang="T14">
                    <a:pos x="T8" y="T9"/>
                  </a:cxn>
                </a:cxnLst>
                <a:rect l="T15" t="T16" r="T17" b="T18"/>
                <a:pathLst>
                  <a:path w="46" h="743">
                    <a:moveTo>
                      <a:pt x="46" y="743"/>
                    </a:moveTo>
                    <a:lnTo>
                      <a:pt x="44" y="32"/>
                    </a:lnTo>
                    <a:lnTo>
                      <a:pt x="0" y="0"/>
                    </a:lnTo>
                    <a:lnTo>
                      <a:pt x="0" y="708"/>
                    </a:lnTo>
                    <a:lnTo>
                      <a:pt x="46" y="743"/>
                    </a:lnTo>
                    <a:close/>
                  </a:path>
                </a:pathLst>
              </a:custGeom>
              <a:solidFill>
                <a:srgbClr val="B2B2B2"/>
              </a:solidFill>
              <a:ln w="9525">
                <a:noFill/>
                <a:round/>
                <a:headEnd/>
                <a:tailEnd/>
              </a:ln>
            </p:spPr>
            <p:txBody>
              <a:bodyPr/>
              <a:lstStyle/>
              <a:p>
                <a:pPr defTabSz="914400"/>
                <a:endParaRPr lang="en-US">
                  <a:solidFill>
                    <a:prstClr val="black"/>
                  </a:solidFill>
                </a:endParaRPr>
              </a:p>
            </p:txBody>
          </p:sp>
          <p:sp>
            <p:nvSpPr>
              <p:cNvPr id="904" name="Freeform 81"/>
              <p:cNvSpPr>
                <a:spLocks/>
              </p:cNvSpPr>
              <p:nvPr/>
            </p:nvSpPr>
            <p:spPr bwMode="gray">
              <a:xfrm>
                <a:off x="3945" y="2282"/>
                <a:ext cx="114" cy="160"/>
              </a:xfrm>
              <a:custGeom>
                <a:avLst/>
                <a:gdLst>
                  <a:gd name="T0" fmla="*/ 0 w 273"/>
                  <a:gd name="T1" fmla="*/ 0 h 383"/>
                  <a:gd name="T2" fmla="*/ 0 w 273"/>
                  <a:gd name="T3" fmla="*/ 0 h 383"/>
                  <a:gd name="T4" fmla="*/ 0 w 273"/>
                  <a:gd name="T5" fmla="*/ 0 h 383"/>
                  <a:gd name="T6" fmla="*/ 0 w 273"/>
                  <a:gd name="T7" fmla="*/ 0 h 383"/>
                  <a:gd name="T8" fmla="*/ 0 w 273"/>
                  <a:gd name="T9" fmla="*/ 0 h 383"/>
                  <a:gd name="T10" fmla="*/ 0 60000 65536"/>
                  <a:gd name="T11" fmla="*/ 0 60000 65536"/>
                  <a:gd name="T12" fmla="*/ 0 60000 65536"/>
                  <a:gd name="T13" fmla="*/ 0 60000 65536"/>
                  <a:gd name="T14" fmla="*/ 0 60000 65536"/>
                  <a:gd name="T15" fmla="*/ 0 w 273"/>
                  <a:gd name="T16" fmla="*/ 0 h 383"/>
                  <a:gd name="T17" fmla="*/ 273 w 273"/>
                  <a:gd name="T18" fmla="*/ 383 h 383"/>
                </a:gdLst>
                <a:ahLst/>
                <a:cxnLst>
                  <a:cxn ang="T10">
                    <a:pos x="T0" y="T1"/>
                  </a:cxn>
                  <a:cxn ang="T11">
                    <a:pos x="T2" y="T3"/>
                  </a:cxn>
                  <a:cxn ang="T12">
                    <a:pos x="T4" y="T5"/>
                  </a:cxn>
                  <a:cxn ang="T13">
                    <a:pos x="T6" y="T7"/>
                  </a:cxn>
                  <a:cxn ang="T14">
                    <a:pos x="T8" y="T9"/>
                  </a:cxn>
                </a:cxnLst>
                <a:rect l="T15" t="T16" r="T17" b="T18"/>
                <a:pathLst>
                  <a:path w="273" h="383">
                    <a:moveTo>
                      <a:pt x="0" y="194"/>
                    </a:moveTo>
                    <a:lnTo>
                      <a:pt x="0" y="0"/>
                    </a:lnTo>
                    <a:lnTo>
                      <a:pt x="273" y="193"/>
                    </a:lnTo>
                    <a:lnTo>
                      <a:pt x="273" y="383"/>
                    </a:lnTo>
                    <a:lnTo>
                      <a:pt x="0" y="194"/>
                    </a:lnTo>
                    <a:close/>
                  </a:path>
                </a:pathLst>
              </a:custGeom>
              <a:solidFill>
                <a:srgbClr val="808080"/>
              </a:solidFill>
              <a:ln w="9525">
                <a:noFill/>
                <a:round/>
                <a:headEnd/>
                <a:tailEnd/>
              </a:ln>
            </p:spPr>
            <p:txBody>
              <a:bodyPr/>
              <a:lstStyle/>
              <a:p>
                <a:pPr defTabSz="914400"/>
                <a:endParaRPr lang="en-US">
                  <a:solidFill>
                    <a:prstClr val="black"/>
                  </a:solidFill>
                </a:endParaRPr>
              </a:p>
            </p:txBody>
          </p:sp>
        </p:grpSp>
        <p:sp>
          <p:nvSpPr>
            <p:cNvPr id="907" name="Rectangle 906"/>
            <p:cNvSpPr/>
            <p:nvPr/>
          </p:nvSpPr>
          <p:spPr>
            <a:xfrm>
              <a:off x="7166365" y="2803658"/>
              <a:ext cx="695326" cy="400110"/>
            </a:xfrm>
            <a:prstGeom prst="rect">
              <a:avLst/>
            </a:prstGeom>
          </p:spPr>
          <p:txBody>
            <a:bodyPr wrap="square" anchor="ctr">
              <a:spAutoFit/>
            </a:bodyPr>
            <a:lstStyle/>
            <a:p>
              <a:pPr algn="ctr" defTabSz="914400"/>
              <a:r>
                <a:rPr lang="es-ES" sz="1000" dirty="0" smtClean="0">
                  <a:solidFill>
                    <a:prstClr val="black"/>
                  </a:solidFill>
                </a:rPr>
                <a:t>Tape</a:t>
              </a:r>
              <a:br>
                <a:rPr lang="es-ES" sz="1000" dirty="0" smtClean="0">
                  <a:solidFill>
                    <a:prstClr val="black"/>
                  </a:solidFill>
                </a:rPr>
              </a:br>
              <a:r>
                <a:rPr lang="es-ES" sz="1000" dirty="0" err="1" smtClean="0">
                  <a:solidFill>
                    <a:prstClr val="black"/>
                  </a:solidFill>
                </a:rPr>
                <a:t>Libraries</a:t>
              </a:r>
              <a:endParaRPr lang="es-ES" sz="1000" dirty="0" smtClean="0">
                <a:solidFill>
                  <a:prstClr val="black"/>
                </a:solidFill>
              </a:endParaRPr>
            </a:p>
          </p:txBody>
        </p:sp>
      </p:grpSp>
      <p:grpSp>
        <p:nvGrpSpPr>
          <p:cNvPr id="829" name="Group 1195"/>
          <p:cNvGrpSpPr/>
          <p:nvPr/>
        </p:nvGrpSpPr>
        <p:grpSpPr>
          <a:xfrm>
            <a:off x="3790329" y="3565855"/>
            <a:ext cx="3067671" cy="2237227"/>
            <a:chOff x="2885011" y="3778506"/>
            <a:chExt cx="3067671" cy="2237227"/>
          </a:xfrm>
        </p:grpSpPr>
        <p:sp>
          <p:nvSpPr>
            <p:cNvPr id="1189" name="Freeform 1188"/>
            <p:cNvSpPr/>
            <p:nvPr/>
          </p:nvSpPr>
          <p:spPr>
            <a:xfrm>
              <a:off x="2885011" y="3778506"/>
              <a:ext cx="1401238" cy="888744"/>
            </a:xfrm>
            <a:custGeom>
              <a:avLst/>
              <a:gdLst>
                <a:gd name="connsiteX0" fmla="*/ 0 w 1201567"/>
                <a:gd name="connsiteY0" fmla="*/ 0 h 853944"/>
                <a:gd name="connsiteX1" fmla="*/ 1201567 w 1201567"/>
                <a:gd name="connsiteY1" fmla="*/ 853944 h 853944"/>
              </a:gdLst>
              <a:ahLst/>
              <a:cxnLst>
                <a:cxn ang="0">
                  <a:pos x="connsiteX0" y="connsiteY0"/>
                </a:cxn>
                <a:cxn ang="0">
                  <a:pos x="connsiteX1" y="connsiteY1"/>
                </a:cxn>
              </a:cxnLst>
              <a:rect l="l" t="t" r="r" b="b"/>
              <a:pathLst>
                <a:path w="1201567" h="853944">
                  <a:moveTo>
                    <a:pt x="0" y="0"/>
                  </a:moveTo>
                  <a:lnTo>
                    <a:pt x="1201567" y="853944"/>
                  </a:lnTo>
                </a:path>
              </a:pathLst>
            </a:cu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sp>
          <p:nvSpPr>
            <p:cNvPr id="1195" name="Freeform 1194"/>
            <p:cNvSpPr/>
            <p:nvPr/>
          </p:nvSpPr>
          <p:spPr>
            <a:xfrm flipH="1">
              <a:off x="4581426" y="3891506"/>
              <a:ext cx="1371256" cy="840553"/>
            </a:xfrm>
            <a:custGeom>
              <a:avLst/>
              <a:gdLst>
                <a:gd name="connsiteX0" fmla="*/ 0 w 460979"/>
                <a:gd name="connsiteY0" fmla="*/ 0 h 1020199"/>
                <a:gd name="connsiteX1" fmla="*/ 0 w 460979"/>
                <a:gd name="connsiteY1" fmla="*/ 1020199 h 1020199"/>
                <a:gd name="connsiteX2" fmla="*/ 460979 w 460979"/>
                <a:gd name="connsiteY2" fmla="*/ 1020199 h 1020199"/>
              </a:gdLst>
              <a:ahLst/>
              <a:cxnLst>
                <a:cxn ang="0">
                  <a:pos x="connsiteX0" y="connsiteY0"/>
                </a:cxn>
                <a:cxn ang="0">
                  <a:pos x="connsiteX1" y="connsiteY1"/>
                </a:cxn>
                <a:cxn ang="0">
                  <a:pos x="connsiteX2" y="connsiteY2"/>
                </a:cxn>
              </a:cxnLst>
              <a:rect l="l" t="t" r="r" b="b"/>
              <a:pathLst>
                <a:path w="460979" h="1020199">
                  <a:moveTo>
                    <a:pt x="0" y="0"/>
                  </a:moveTo>
                  <a:lnTo>
                    <a:pt x="0" y="1020199"/>
                  </a:lnTo>
                  <a:lnTo>
                    <a:pt x="460979" y="1020199"/>
                  </a:lnTo>
                </a:path>
              </a:pathLst>
            </a:custGeom>
            <a:ln w="190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cxnSp>
          <p:nvCxnSpPr>
            <p:cNvPr id="997" name="Straight Connector 996"/>
            <p:cNvCxnSpPr/>
            <p:nvPr/>
          </p:nvCxnSpPr>
          <p:spPr>
            <a:xfrm rot="16200000" flipH="1">
              <a:off x="4071890" y="5099016"/>
              <a:ext cx="411032" cy="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830" name="Group 328"/>
            <p:cNvGrpSpPr>
              <a:grpSpLocks/>
            </p:cNvGrpSpPr>
            <p:nvPr/>
          </p:nvGrpSpPr>
          <p:grpSpPr bwMode="auto">
            <a:xfrm>
              <a:off x="4079763" y="5285483"/>
              <a:ext cx="547687" cy="730250"/>
              <a:chOff x="2292" y="3020"/>
              <a:chExt cx="345" cy="460"/>
            </a:xfrm>
          </p:grpSpPr>
          <p:pic>
            <p:nvPicPr>
              <p:cNvPr id="728" name="Picture 329"/>
              <p:cNvPicPr>
                <a:picLocks noChangeAspect="1" noChangeArrowheads="1"/>
              </p:cNvPicPr>
              <p:nvPr/>
            </p:nvPicPr>
            <p:blipFill>
              <a:blip r:embed="rId4" cstate="screen"/>
              <a:srcRect/>
              <a:stretch>
                <a:fillRect/>
              </a:stretch>
            </p:blipFill>
            <p:spPr bwMode="gray">
              <a:xfrm>
                <a:off x="2292" y="3321"/>
                <a:ext cx="345" cy="150"/>
              </a:xfrm>
              <a:prstGeom prst="rect">
                <a:avLst/>
              </a:prstGeom>
              <a:noFill/>
              <a:ln w="9525">
                <a:noFill/>
                <a:miter lim="800000"/>
                <a:headEnd/>
                <a:tailEnd/>
              </a:ln>
            </p:spPr>
          </p:pic>
          <p:pic>
            <p:nvPicPr>
              <p:cNvPr id="729" name="Picture 330"/>
              <p:cNvPicPr>
                <a:picLocks noChangeAspect="1" noChangeArrowheads="1"/>
              </p:cNvPicPr>
              <p:nvPr/>
            </p:nvPicPr>
            <p:blipFill>
              <a:blip r:embed="rId4" cstate="screen"/>
              <a:srcRect/>
              <a:stretch>
                <a:fillRect/>
              </a:stretch>
            </p:blipFill>
            <p:spPr bwMode="gray">
              <a:xfrm>
                <a:off x="2292" y="3220"/>
                <a:ext cx="345" cy="150"/>
              </a:xfrm>
              <a:prstGeom prst="rect">
                <a:avLst/>
              </a:prstGeom>
              <a:noFill/>
              <a:ln w="9525">
                <a:noFill/>
                <a:miter lim="800000"/>
                <a:headEnd/>
                <a:tailEnd/>
              </a:ln>
            </p:spPr>
          </p:pic>
          <p:pic>
            <p:nvPicPr>
              <p:cNvPr id="730" name="Picture 331"/>
              <p:cNvPicPr>
                <a:picLocks noChangeAspect="1" noChangeArrowheads="1"/>
              </p:cNvPicPr>
              <p:nvPr/>
            </p:nvPicPr>
            <p:blipFill>
              <a:blip r:embed="rId4" cstate="screen"/>
              <a:srcRect/>
              <a:stretch>
                <a:fillRect/>
              </a:stretch>
            </p:blipFill>
            <p:spPr bwMode="gray">
              <a:xfrm>
                <a:off x="2292" y="3119"/>
                <a:ext cx="345" cy="150"/>
              </a:xfrm>
              <a:prstGeom prst="rect">
                <a:avLst/>
              </a:prstGeom>
              <a:noFill/>
              <a:ln w="9525">
                <a:noFill/>
                <a:miter lim="800000"/>
                <a:headEnd/>
                <a:tailEnd/>
              </a:ln>
            </p:spPr>
          </p:pic>
          <p:pic>
            <p:nvPicPr>
              <p:cNvPr id="731" name="Picture 332"/>
              <p:cNvPicPr>
                <a:picLocks noChangeAspect="1" noChangeArrowheads="1"/>
              </p:cNvPicPr>
              <p:nvPr/>
            </p:nvPicPr>
            <p:blipFill>
              <a:blip r:embed="rId4" cstate="screen"/>
              <a:srcRect/>
              <a:stretch>
                <a:fillRect/>
              </a:stretch>
            </p:blipFill>
            <p:spPr bwMode="gray">
              <a:xfrm>
                <a:off x="2292" y="3020"/>
                <a:ext cx="345" cy="150"/>
              </a:xfrm>
              <a:prstGeom prst="rect">
                <a:avLst/>
              </a:prstGeom>
              <a:noFill/>
              <a:ln w="9525">
                <a:noFill/>
                <a:miter lim="800000"/>
                <a:headEnd/>
                <a:tailEnd/>
              </a:ln>
            </p:spPr>
          </p:pic>
          <p:grpSp>
            <p:nvGrpSpPr>
              <p:cNvPr id="831" name="Group 333"/>
              <p:cNvGrpSpPr>
                <a:grpSpLocks/>
              </p:cNvGrpSpPr>
              <p:nvPr/>
            </p:nvGrpSpPr>
            <p:grpSpPr bwMode="auto">
              <a:xfrm>
                <a:off x="2291" y="3087"/>
                <a:ext cx="257" cy="393"/>
                <a:chOff x="2250" y="2920"/>
                <a:chExt cx="364" cy="661"/>
              </a:xfrm>
            </p:grpSpPr>
            <p:grpSp>
              <p:nvGrpSpPr>
                <p:cNvPr id="832" name="Group 334"/>
                <p:cNvGrpSpPr>
                  <a:grpSpLocks/>
                </p:cNvGrpSpPr>
                <p:nvPr/>
              </p:nvGrpSpPr>
              <p:grpSpPr bwMode="auto">
                <a:xfrm>
                  <a:off x="2250" y="3416"/>
                  <a:ext cx="364" cy="165"/>
                  <a:chOff x="1368" y="2048"/>
                  <a:chExt cx="1290" cy="573"/>
                </a:xfrm>
              </p:grpSpPr>
              <p:grpSp>
                <p:nvGrpSpPr>
                  <p:cNvPr id="837" name="Group 335"/>
                  <p:cNvGrpSpPr>
                    <a:grpSpLocks/>
                  </p:cNvGrpSpPr>
                  <p:nvPr/>
                </p:nvGrpSpPr>
                <p:grpSpPr bwMode="auto">
                  <a:xfrm>
                    <a:off x="1368" y="2048"/>
                    <a:ext cx="667" cy="573"/>
                    <a:chOff x="1368" y="2059"/>
                    <a:chExt cx="667" cy="573"/>
                  </a:xfrm>
                </p:grpSpPr>
                <p:grpSp>
                  <p:nvGrpSpPr>
                    <p:cNvPr id="838" name="Group 336"/>
                    <p:cNvGrpSpPr>
                      <a:grpSpLocks/>
                    </p:cNvGrpSpPr>
                    <p:nvPr/>
                  </p:nvGrpSpPr>
                  <p:grpSpPr bwMode="auto">
                    <a:xfrm>
                      <a:off x="1368" y="2059"/>
                      <a:ext cx="356" cy="573"/>
                      <a:chOff x="1299" y="2300"/>
                      <a:chExt cx="356" cy="471"/>
                    </a:xfrm>
                  </p:grpSpPr>
                  <p:grpSp>
                    <p:nvGrpSpPr>
                      <p:cNvPr id="843" name="Group 337"/>
                      <p:cNvGrpSpPr>
                        <a:grpSpLocks/>
                      </p:cNvGrpSpPr>
                      <p:nvPr/>
                    </p:nvGrpSpPr>
                    <p:grpSpPr bwMode="auto">
                      <a:xfrm>
                        <a:off x="1299" y="2300"/>
                        <a:ext cx="201" cy="471"/>
                        <a:chOff x="1299" y="2300"/>
                        <a:chExt cx="201" cy="471"/>
                      </a:xfrm>
                    </p:grpSpPr>
                    <p:pic>
                      <p:nvPicPr>
                        <p:cNvPr id="855" name="Picture 338"/>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856" name="Picture 339"/>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nvGrpSpPr>
                      <p:cNvPr id="844" name="Group 340"/>
                      <p:cNvGrpSpPr>
                        <a:grpSpLocks/>
                      </p:cNvGrpSpPr>
                      <p:nvPr/>
                    </p:nvGrpSpPr>
                    <p:grpSpPr bwMode="auto">
                      <a:xfrm>
                        <a:off x="1454" y="2300"/>
                        <a:ext cx="201" cy="471"/>
                        <a:chOff x="1299" y="2300"/>
                        <a:chExt cx="201" cy="471"/>
                      </a:xfrm>
                    </p:grpSpPr>
                    <p:pic>
                      <p:nvPicPr>
                        <p:cNvPr id="853" name="Picture 341"/>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854" name="Picture 342"/>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grpSp>
                  <p:nvGrpSpPr>
                    <p:cNvPr id="845" name="Group 343"/>
                    <p:cNvGrpSpPr>
                      <a:grpSpLocks/>
                    </p:cNvGrpSpPr>
                    <p:nvPr/>
                  </p:nvGrpSpPr>
                  <p:grpSpPr bwMode="auto">
                    <a:xfrm>
                      <a:off x="1679" y="2059"/>
                      <a:ext cx="356" cy="573"/>
                      <a:chOff x="1299" y="2300"/>
                      <a:chExt cx="356" cy="471"/>
                    </a:xfrm>
                  </p:grpSpPr>
                  <p:grpSp>
                    <p:nvGrpSpPr>
                      <p:cNvPr id="846" name="Group 344"/>
                      <p:cNvGrpSpPr>
                        <a:grpSpLocks/>
                      </p:cNvGrpSpPr>
                      <p:nvPr/>
                    </p:nvGrpSpPr>
                    <p:grpSpPr bwMode="auto">
                      <a:xfrm>
                        <a:off x="1299" y="2300"/>
                        <a:ext cx="201" cy="471"/>
                        <a:chOff x="1299" y="2300"/>
                        <a:chExt cx="201" cy="471"/>
                      </a:xfrm>
                    </p:grpSpPr>
                    <p:pic>
                      <p:nvPicPr>
                        <p:cNvPr id="849" name="Picture 345"/>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850" name="Picture 346"/>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nvGrpSpPr>
                      <p:cNvPr id="851" name="Group 347"/>
                      <p:cNvGrpSpPr>
                        <a:grpSpLocks/>
                      </p:cNvGrpSpPr>
                      <p:nvPr/>
                    </p:nvGrpSpPr>
                    <p:grpSpPr bwMode="auto">
                      <a:xfrm>
                        <a:off x="1454" y="2300"/>
                        <a:ext cx="201" cy="471"/>
                        <a:chOff x="1299" y="2300"/>
                        <a:chExt cx="201" cy="471"/>
                      </a:xfrm>
                    </p:grpSpPr>
                    <p:pic>
                      <p:nvPicPr>
                        <p:cNvPr id="847" name="Picture 348"/>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848" name="Picture 349"/>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grpSp>
              <p:grpSp>
                <p:nvGrpSpPr>
                  <p:cNvPr id="852" name="Group 350"/>
                  <p:cNvGrpSpPr>
                    <a:grpSpLocks/>
                  </p:cNvGrpSpPr>
                  <p:nvPr/>
                </p:nvGrpSpPr>
                <p:grpSpPr bwMode="auto">
                  <a:xfrm>
                    <a:off x="1991" y="2048"/>
                    <a:ext cx="667" cy="573"/>
                    <a:chOff x="1368" y="2059"/>
                    <a:chExt cx="667" cy="573"/>
                  </a:xfrm>
                </p:grpSpPr>
                <p:grpSp>
                  <p:nvGrpSpPr>
                    <p:cNvPr id="857" name="Group 351"/>
                    <p:cNvGrpSpPr>
                      <a:grpSpLocks/>
                    </p:cNvGrpSpPr>
                    <p:nvPr/>
                  </p:nvGrpSpPr>
                  <p:grpSpPr bwMode="auto">
                    <a:xfrm>
                      <a:off x="1368" y="2059"/>
                      <a:ext cx="356" cy="573"/>
                      <a:chOff x="1299" y="2300"/>
                      <a:chExt cx="356" cy="471"/>
                    </a:xfrm>
                  </p:grpSpPr>
                  <p:grpSp>
                    <p:nvGrpSpPr>
                      <p:cNvPr id="861" name="Group 352"/>
                      <p:cNvGrpSpPr>
                        <a:grpSpLocks/>
                      </p:cNvGrpSpPr>
                      <p:nvPr/>
                    </p:nvGrpSpPr>
                    <p:grpSpPr bwMode="auto">
                      <a:xfrm>
                        <a:off x="1299" y="2300"/>
                        <a:ext cx="201" cy="471"/>
                        <a:chOff x="1299" y="2300"/>
                        <a:chExt cx="201" cy="471"/>
                      </a:xfrm>
                    </p:grpSpPr>
                    <p:pic>
                      <p:nvPicPr>
                        <p:cNvPr id="841" name="Picture 353"/>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842" name="Picture 354"/>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nvGrpSpPr>
                      <p:cNvPr id="865" name="Group 355"/>
                      <p:cNvGrpSpPr>
                        <a:grpSpLocks/>
                      </p:cNvGrpSpPr>
                      <p:nvPr/>
                    </p:nvGrpSpPr>
                    <p:grpSpPr bwMode="auto">
                      <a:xfrm>
                        <a:off x="1454" y="2300"/>
                        <a:ext cx="201" cy="471"/>
                        <a:chOff x="1299" y="2300"/>
                        <a:chExt cx="201" cy="471"/>
                      </a:xfrm>
                    </p:grpSpPr>
                    <p:pic>
                      <p:nvPicPr>
                        <p:cNvPr id="839" name="Picture 356"/>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840" name="Picture 357"/>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grpSp>
                  <p:nvGrpSpPr>
                    <p:cNvPr id="866" name="Group 358"/>
                    <p:cNvGrpSpPr>
                      <a:grpSpLocks/>
                    </p:cNvGrpSpPr>
                    <p:nvPr/>
                  </p:nvGrpSpPr>
                  <p:grpSpPr bwMode="auto">
                    <a:xfrm>
                      <a:off x="1679" y="2059"/>
                      <a:ext cx="356" cy="573"/>
                      <a:chOff x="1299" y="2300"/>
                      <a:chExt cx="356" cy="471"/>
                    </a:xfrm>
                  </p:grpSpPr>
                  <p:grpSp>
                    <p:nvGrpSpPr>
                      <p:cNvPr id="867" name="Group 359"/>
                      <p:cNvGrpSpPr>
                        <a:grpSpLocks/>
                      </p:cNvGrpSpPr>
                      <p:nvPr/>
                    </p:nvGrpSpPr>
                    <p:grpSpPr bwMode="auto">
                      <a:xfrm>
                        <a:off x="1299" y="2300"/>
                        <a:ext cx="201" cy="471"/>
                        <a:chOff x="1299" y="2300"/>
                        <a:chExt cx="201" cy="471"/>
                      </a:xfrm>
                    </p:grpSpPr>
                    <p:pic>
                      <p:nvPicPr>
                        <p:cNvPr id="835" name="Picture 360"/>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836" name="Picture 361"/>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nvGrpSpPr>
                      <p:cNvPr id="868" name="Group 362"/>
                      <p:cNvGrpSpPr>
                        <a:grpSpLocks/>
                      </p:cNvGrpSpPr>
                      <p:nvPr/>
                    </p:nvGrpSpPr>
                    <p:grpSpPr bwMode="auto">
                      <a:xfrm>
                        <a:off x="1454" y="2300"/>
                        <a:ext cx="201" cy="471"/>
                        <a:chOff x="1299" y="2300"/>
                        <a:chExt cx="201" cy="471"/>
                      </a:xfrm>
                    </p:grpSpPr>
                    <p:pic>
                      <p:nvPicPr>
                        <p:cNvPr id="833" name="Picture 363"/>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834" name="Picture 364"/>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grpSp>
            </p:grpSp>
            <p:grpSp>
              <p:nvGrpSpPr>
                <p:cNvPr id="869" name="Group 365"/>
                <p:cNvGrpSpPr>
                  <a:grpSpLocks/>
                </p:cNvGrpSpPr>
                <p:nvPr/>
              </p:nvGrpSpPr>
              <p:grpSpPr bwMode="auto">
                <a:xfrm>
                  <a:off x="2250" y="3250"/>
                  <a:ext cx="364" cy="165"/>
                  <a:chOff x="1368" y="2048"/>
                  <a:chExt cx="1290" cy="573"/>
                </a:xfrm>
              </p:grpSpPr>
              <p:grpSp>
                <p:nvGrpSpPr>
                  <p:cNvPr id="870" name="Group 366"/>
                  <p:cNvGrpSpPr>
                    <a:grpSpLocks/>
                  </p:cNvGrpSpPr>
                  <p:nvPr/>
                </p:nvGrpSpPr>
                <p:grpSpPr bwMode="auto">
                  <a:xfrm>
                    <a:off x="1368" y="2048"/>
                    <a:ext cx="667" cy="573"/>
                    <a:chOff x="1368" y="2059"/>
                    <a:chExt cx="667" cy="573"/>
                  </a:xfrm>
                </p:grpSpPr>
                <p:grpSp>
                  <p:nvGrpSpPr>
                    <p:cNvPr id="872" name="Group 367"/>
                    <p:cNvGrpSpPr>
                      <a:grpSpLocks/>
                    </p:cNvGrpSpPr>
                    <p:nvPr/>
                  </p:nvGrpSpPr>
                  <p:grpSpPr bwMode="auto">
                    <a:xfrm>
                      <a:off x="1368" y="2059"/>
                      <a:ext cx="356" cy="573"/>
                      <a:chOff x="1299" y="2300"/>
                      <a:chExt cx="356" cy="471"/>
                    </a:xfrm>
                  </p:grpSpPr>
                  <p:grpSp>
                    <p:nvGrpSpPr>
                      <p:cNvPr id="873" name="Group 368"/>
                      <p:cNvGrpSpPr>
                        <a:grpSpLocks/>
                      </p:cNvGrpSpPr>
                      <p:nvPr/>
                    </p:nvGrpSpPr>
                    <p:grpSpPr bwMode="auto">
                      <a:xfrm>
                        <a:off x="1299" y="2300"/>
                        <a:ext cx="201" cy="471"/>
                        <a:chOff x="1299" y="2300"/>
                        <a:chExt cx="201" cy="471"/>
                      </a:xfrm>
                    </p:grpSpPr>
                    <p:pic>
                      <p:nvPicPr>
                        <p:cNvPr id="825" name="Picture 369"/>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826" name="Picture 370"/>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nvGrpSpPr>
                      <p:cNvPr id="875" name="Group 371"/>
                      <p:cNvGrpSpPr>
                        <a:grpSpLocks/>
                      </p:cNvGrpSpPr>
                      <p:nvPr/>
                    </p:nvGrpSpPr>
                    <p:grpSpPr bwMode="auto">
                      <a:xfrm>
                        <a:off x="1454" y="2300"/>
                        <a:ext cx="201" cy="471"/>
                        <a:chOff x="1299" y="2300"/>
                        <a:chExt cx="201" cy="471"/>
                      </a:xfrm>
                    </p:grpSpPr>
                    <p:pic>
                      <p:nvPicPr>
                        <p:cNvPr id="823" name="Picture 372"/>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824" name="Picture 373"/>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grpSp>
                  <p:nvGrpSpPr>
                    <p:cNvPr id="876" name="Group 374"/>
                    <p:cNvGrpSpPr>
                      <a:grpSpLocks/>
                    </p:cNvGrpSpPr>
                    <p:nvPr/>
                  </p:nvGrpSpPr>
                  <p:grpSpPr bwMode="auto">
                    <a:xfrm>
                      <a:off x="1679" y="2059"/>
                      <a:ext cx="356" cy="573"/>
                      <a:chOff x="1299" y="2300"/>
                      <a:chExt cx="356" cy="471"/>
                    </a:xfrm>
                  </p:grpSpPr>
                  <p:grpSp>
                    <p:nvGrpSpPr>
                      <p:cNvPr id="881" name="Group 375"/>
                      <p:cNvGrpSpPr>
                        <a:grpSpLocks/>
                      </p:cNvGrpSpPr>
                      <p:nvPr/>
                    </p:nvGrpSpPr>
                    <p:grpSpPr bwMode="auto">
                      <a:xfrm>
                        <a:off x="1299" y="2300"/>
                        <a:ext cx="201" cy="471"/>
                        <a:chOff x="1299" y="2300"/>
                        <a:chExt cx="201" cy="471"/>
                      </a:xfrm>
                    </p:grpSpPr>
                    <p:pic>
                      <p:nvPicPr>
                        <p:cNvPr id="819" name="Picture 376"/>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820" name="Picture 377"/>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nvGrpSpPr>
                      <p:cNvPr id="882" name="Group 378"/>
                      <p:cNvGrpSpPr>
                        <a:grpSpLocks/>
                      </p:cNvGrpSpPr>
                      <p:nvPr/>
                    </p:nvGrpSpPr>
                    <p:grpSpPr bwMode="auto">
                      <a:xfrm>
                        <a:off x="1454" y="2300"/>
                        <a:ext cx="201" cy="471"/>
                        <a:chOff x="1299" y="2300"/>
                        <a:chExt cx="201" cy="471"/>
                      </a:xfrm>
                    </p:grpSpPr>
                    <p:pic>
                      <p:nvPicPr>
                        <p:cNvPr id="817" name="Picture 379"/>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818" name="Picture 380"/>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grpSp>
              <p:grpSp>
                <p:nvGrpSpPr>
                  <p:cNvPr id="883" name="Group 381"/>
                  <p:cNvGrpSpPr>
                    <a:grpSpLocks/>
                  </p:cNvGrpSpPr>
                  <p:nvPr/>
                </p:nvGrpSpPr>
                <p:grpSpPr bwMode="auto">
                  <a:xfrm>
                    <a:off x="1991" y="2048"/>
                    <a:ext cx="667" cy="573"/>
                    <a:chOff x="1368" y="2059"/>
                    <a:chExt cx="667" cy="573"/>
                  </a:xfrm>
                </p:grpSpPr>
                <p:grpSp>
                  <p:nvGrpSpPr>
                    <p:cNvPr id="905" name="Group 382"/>
                    <p:cNvGrpSpPr>
                      <a:grpSpLocks/>
                    </p:cNvGrpSpPr>
                    <p:nvPr/>
                  </p:nvGrpSpPr>
                  <p:grpSpPr bwMode="auto">
                    <a:xfrm>
                      <a:off x="1368" y="2059"/>
                      <a:ext cx="356" cy="573"/>
                      <a:chOff x="1299" y="2300"/>
                      <a:chExt cx="356" cy="471"/>
                    </a:xfrm>
                  </p:grpSpPr>
                  <p:grpSp>
                    <p:nvGrpSpPr>
                      <p:cNvPr id="906" name="Group 383"/>
                      <p:cNvGrpSpPr>
                        <a:grpSpLocks/>
                      </p:cNvGrpSpPr>
                      <p:nvPr/>
                    </p:nvGrpSpPr>
                    <p:grpSpPr bwMode="auto">
                      <a:xfrm>
                        <a:off x="1299" y="2300"/>
                        <a:ext cx="201" cy="471"/>
                        <a:chOff x="1299" y="2300"/>
                        <a:chExt cx="201" cy="471"/>
                      </a:xfrm>
                    </p:grpSpPr>
                    <p:pic>
                      <p:nvPicPr>
                        <p:cNvPr id="811" name="Picture 384"/>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812" name="Picture 385"/>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nvGrpSpPr>
                      <p:cNvPr id="908" name="Group 386"/>
                      <p:cNvGrpSpPr>
                        <a:grpSpLocks/>
                      </p:cNvGrpSpPr>
                      <p:nvPr/>
                    </p:nvGrpSpPr>
                    <p:grpSpPr bwMode="auto">
                      <a:xfrm>
                        <a:off x="1454" y="2300"/>
                        <a:ext cx="201" cy="471"/>
                        <a:chOff x="1299" y="2300"/>
                        <a:chExt cx="201" cy="471"/>
                      </a:xfrm>
                    </p:grpSpPr>
                    <p:pic>
                      <p:nvPicPr>
                        <p:cNvPr id="809" name="Picture 387"/>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810" name="Picture 388"/>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grpSp>
                  <p:nvGrpSpPr>
                    <p:cNvPr id="909" name="Group 389"/>
                    <p:cNvGrpSpPr>
                      <a:grpSpLocks/>
                    </p:cNvGrpSpPr>
                    <p:nvPr/>
                  </p:nvGrpSpPr>
                  <p:grpSpPr bwMode="auto">
                    <a:xfrm>
                      <a:off x="1679" y="2059"/>
                      <a:ext cx="356" cy="573"/>
                      <a:chOff x="1299" y="2300"/>
                      <a:chExt cx="356" cy="471"/>
                    </a:xfrm>
                  </p:grpSpPr>
                  <p:grpSp>
                    <p:nvGrpSpPr>
                      <p:cNvPr id="910" name="Group 390"/>
                      <p:cNvGrpSpPr>
                        <a:grpSpLocks/>
                      </p:cNvGrpSpPr>
                      <p:nvPr/>
                    </p:nvGrpSpPr>
                    <p:grpSpPr bwMode="auto">
                      <a:xfrm>
                        <a:off x="1299" y="2300"/>
                        <a:ext cx="201" cy="471"/>
                        <a:chOff x="1299" y="2300"/>
                        <a:chExt cx="201" cy="471"/>
                      </a:xfrm>
                    </p:grpSpPr>
                    <p:pic>
                      <p:nvPicPr>
                        <p:cNvPr id="805" name="Picture 391"/>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806" name="Picture 392"/>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nvGrpSpPr>
                      <p:cNvPr id="911" name="Group 393"/>
                      <p:cNvGrpSpPr>
                        <a:grpSpLocks/>
                      </p:cNvGrpSpPr>
                      <p:nvPr/>
                    </p:nvGrpSpPr>
                    <p:grpSpPr bwMode="auto">
                      <a:xfrm>
                        <a:off x="1454" y="2300"/>
                        <a:ext cx="201" cy="471"/>
                        <a:chOff x="1299" y="2300"/>
                        <a:chExt cx="201" cy="471"/>
                      </a:xfrm>
                    </p:grpSpPr>
                    <p:pic>
                      <p:nvPicPr>
                        <p:cNvPr id="803" name="Picture 394"/>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804" name="Picture 395"/>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grpSp>
            </p:grpSp>
            <p:grpSp>
              <p:nvGrpSpPr>
                <p:cNvPr id="912" name="Group 396"/>
                <p:cNvGrpSpPr>
                  <a:grpSpLocks/>
                </p:cNvGrpSpPr>
                <p:nvPr/>
              </p:nvGrpSpPr>
              <p:grpSpPr bwMode="auto">
                <a:xfrm>
                  <a:off x="2250" y="3085"/>
                  <a:ext cx="364" cy="165"/>
                  <a:chOff x="1368" y="2048"/>
                  <a:chExt cx="1290" cy="573"/>
                </a:xfrm>
              </p:grpSpPr>
              <p:grpSp>
                <p:nvGrpSpPr>
                  <p:cNvPr id="913" name="Group 397"/>
                  <p:cNvGrpSpPr>
                    <a:grpSpLocks/>
                  </p:cNvGrpSpPr>
                  <p:nvPr/>
                </p:nvGrpSpPr>
                <p:grpSpPr bwMode="auto">
                  <a:xfrm>
                    <a:off x="1368" y="2048"/>
                    <a:ext cx="667" cy="573"/>
                    <a:chOff x="1368" y="2059"/>
                    <a:chExt cx="667" cy="573"/>
                  </a:xfrm>
                </p:grpSpPr>
                <p:grpSp>
                  <p:nvGrpSpPr>
                    <p:cNvPr id="914" name="Group 398"/>
                    <p:cNvGrpSpPr>
                      <a:grpSpLocks/>
                    </p:cNvGrpSpPr>
                    <p:nvPr/>
                  </p:nvGrpSpPr>
                  <p:grpSpPr bwMode="auto">
                    <a:xfrm>
                      <a:off x="1368" y="2059"/>
                      <a:ext cx="356" cy="573"/>
                      <a:chOff x="1299" y="2300"/>
                      <a:chExt cx="356" cy="471"/>
                    </a:xfrm>
                  </p:grpSpPr>
                  <p:grpSp>
                    <p:nvGrpSpPr>
                      <p:cNvPr id="915" name="Group 399"/>
                      <p:cNvGrpSpPr>
                        <a:grpSpLocks/>
                      </p:cNvGrpSpPr>
                      <p:nvPr/>
                    </p:nvGrpSpPr>
                    <p:grpSpPr bwMode="auto">
                      <a:xfrm>
                        <a:off x="1299" y="2300"/>
                        <a:ext cx="201" cy="471"/>
                        <a:chOff x="1299" y="2300"/>
                        <a:chExt cx="201" cy="471"/>
                      </a:xfrm>
                    </p:grpSpPr>
                    <p:pic>
                      <p:nvPicPr>
                        <p:cNvPr id="795" name="Picture 400"/>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796" name="Picture 401"/>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nvGrpSpPr>
                      <p:cNvPr id="916" name="Group 402"/>
                      <p:cNvGrpSpPr>
                        <a:grpSpLocks/>
                      </p:cNvGrpSpPr>
                      <p:nvPr/>
                    </p:nvGrpSpPr>
                    <p:grpSpPr bwMode="auto">
                      <a:xfrm>
                        <a:off x="1454" y="2300"/>
                        <a:ext cx="201" cy="471"/>
                        <a:chOff x="1299" y="2300"/>
                        <a:chExt cx="201" cy="471"/>
                      </a:xfrm>
                    </p:grpSpPr>
                    <p:pic>
                      <p:nvPicPr>
                        <p:cNvPr id="793" name="Picture 403"/>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794" name="Picture 404"/>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grpSp>
                  <p:nvGrpSpPr>
                    <p:cNvPr id="917" name="Group 405"/>
                    <p:cNvGrpSpPr>
                      <a:grpSpLocks/>
                    </p:cNvGrpSpPr>
                    <p:nvPr/>
                  </p:nvGrpSpPr>
                  <p:grpSpPr bwMode="auto">
                    <a:xfrm>
                      <a:off x="1679" y="2059"/>
                      <a:ext cx="356" cy="573"/>
                      <a:chOff x="1299" y="2300"/>
                      <a:chExt cx="356" cy="471"/>
                    </a:xfrm>
                  </p:grpSpPr>
                  <p:grpSp>
                    <p:nvGrpSpPr>
                      <p:cNvPr id="918" name="Group 406"/>
                      <p:cNvGrpSpPr>
                        <a:grpSpLocks/>
                      </p:cNvGrpSpPr>
                      <p:nvPr/>
                    </p:nvGrpSpPr>
                    <p:grpSpPr bwMode="auto">
                      <a:xfrm>
                        <a:off x="1299" y="2300"/>
                        <a:ext cx="201" cy="471"/>
                        <a:chOff x="1299" y="2300"/>
                        <a:chExt cx="201" cy="471"/>
                      </a:xfrm>
                    </p:grpSpPr>
                    <p:pic>
                      <p:nvPicPr>
                        <p:cNvPr id="789" name="Picture 407"/>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790" name="Picture 408"/>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nvGrpSpPr>
                      <p:cNvPr id="919" name="Group 409"/>
                      <p:cNvGrpSpPr>
                        <a:grpSpLocks/>
                      </p:cNvGrpSpPr>
                      <p:nvPr/>
                    </p:nvGrpSpPr>
                    <p:grpSpPr bwMode="auto">
                      <a:xfrm>
                        <a:off x="1454" y="2300"/>
                        <a:ext cx="201" cy="471"/>
                        <a:chOff x="1299" y="2300"/>
                        <a:chExt cx="201" cy="471"/>
                      </a:xfrm>
                    </p:grpSpPr>
                    <p:pic>
                      <p:nvPicPr>
                        <p:cNvPr id="787" name="Picture 410"/>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788" name="Picture 411"/>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grpSp>
              <p:grpSp>
                <p:nvGrpSpPr>
                  <p:cNvPr id="920" name="Group 412"/>
                  <p:cNvGrpSpPr>
                    <a:grpSpLocks/>
                  </p:cNvGrpSpPr>
                  <p:nvPr/>
                </p:nvGrpSpPr>
                <p:grpSpPr bwMode="auto">
                  <a:xfrm>
                    <a:off x="1991" y="2048"/>
                    <a:ext cx="667" cy="573"/>
                    <a:chOff x="1368" y="2059"/>
                    <a:chExt cx="667" cy="573"/>
                  </a:xfrm>
                </p:grpSpPr>
                <p:grpSp>
                  <p:nvGrpSpPr>
                    <p:cNvPr id="921" name="Group 413"/>
                    <p:cNvGrpSpPr>
                      <a:grpSpLocks/>
                    </p:cNvGrpSpPr>
                    <p:nvPr/>
                  </p:nvGrpSpPr>
                  <p:grpSpPr bwMode="auto">
                    <a:xfrm>
                      <a:off x="1368" y="2059"/>
                      <a:ext cx="356" cy="573"/>
                      <a:chOff x="1299" y="2300"/>
                      <a:chExt cx="356" cy="471"/>
                    </a:xfrm>
                  </p:grpSpPr>
                  <p:grpSp>
                    <p:nvGrpSpPr>
                      <p:cNvPr id="922" name="Group 414"/>
                      <p:cNvGrpSpPr>
                        <a:grpSpLocks/>
                      </p:cNvGrpSpPr>
                      <p:nvPr/>
                    </p:nvGrpSpPr>
                    <p:grpSpPr bwMode="auto">
                      <a:xfrm>
                        <a:off x="1299" y="2300"/>
                        <a:ext cx="201" cy="471"/>
                        <a:chOff x="1299" y="2300"/>
                        <a:chExt cx="201" cy="471"/>
                      </a:xfrm>
                    </p:grpSpPr>
                    <p:pic>
                      <p:nvPicPr>
                        <p:cNvPr id="781" name="Picture 415"/>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782" name="Picture 416"/>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nvGrpSpPr>
                      <p:cNvPr id="923" name="Group 417"/>
                      <p:cNvGrpSpPr>
                        <a:grpSpLocks/>
                      </p:cNvGrpSpPr>
                      <p:nvPr/>
                    </p:nvGrpSpPr>
                    <p:grpSpPr bwMode="auto">
                      <a:xfrm>
                        <a:off x="1454" y="2300"/>
                        <a:ext cx="201" cy="471"/>
                        <a:chOff x="1299" y="2300"/>
                        <a:chExt cx="201" cy="471"/>
                      </a:xfrm>
                    </p:grpSpPr>
                    <p:pic>
                      <p:nvPicPr>
                        <p:cNvPr id="779" name="Picture 418"/>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780" name="Picture 419"/>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grpSp>
                  <p:nvGrpSpPr>
                    <p:cNvPr id="924" name="Group 420"/>
                    <p:cNvGrpSpPr>
                      <a:grpSpLocks/>
                    </p:cNvGrpSpPr>
                    <p:nvPr/>
                  </p:nvGrpSpPr>
                  <p:grpSpPr bwMode="auto">
                    <a:xfrm>
                      <a:off x="1679" y="2059"/>
                      <a:ext cx="356" cy="573"/>
                      <a:chOff x="1299" y="2300"/>
                      <a:chExt cx="356" cy="471"/>
                    </a:xfrm>
                  </p:grpSpPr>
                  <p:grpSp>
                    <p:nvGrpSpPr>
                      <p:cNvPr id="925" name="Group 421"/>
                      <p:cNvGrpSpPr>
                        <a:grpSpLocks/>
                      </p:cNvGrpSpPr>
                      <p:nvPr/>
                    </p:nvGrpSpPr>
                    <p:grpSpPr bwMode="auto">
                      <a:xfrm>
                        <a:off x="1299" y="2300"/>
                        <a:ext cx="201" cy="471"/>
                        <a:chOff x="1299" y="2300"/>
                        <a:chExt cx="201" cy="471"/>
                      </a:xfrm>
                    </p:grpSpPr>
                    <p:pic>
                      <p:nvPicPr>
                        <p:cNvPr id="775" name="Picture 422"/>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776" name="Picture 423"/>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nvGrpSpPr>
                      <p:cNvPr id="926" name="Group 424"/>
                      <p:cNvGrpSpPr>
                        <a:grpSpLocks/>
                      </p:cNvGrpSpPr>
                      <p:nvPr/>
                    </p:nvGrpSpPr>
                    <p:grpSpPr bwMode="auto">
                      <a:xfrm>
                        <a:off x="1454" y="2300"/>
                        <a:ext cx="201" cy="471"/>
                        <a:chOff x="1299" y="2300"/>
                        <a:chExt cx="201" cy="471"/>
                      </a:xfrm>
                    </p:grpSpPr>
                    <p:pic>
                      <p:nvPicPr>
                        <p:cNvPr id="773" name="Picture 425"/>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774" name="Picture 426"/>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grpSp>
            </p:grpSp>
            <p:grpSp>
              <p:nvGrpSpPr>
                <p:cNvPr id="927" name="Group 427"/>
                <p:cNvGrpSpPr>
                  <a:grpSpLocks/>
                </p:cNvGrpSpPr>
                <p:nvPr/>
              </p:nvGrpSpPr>
              <p:grpSpPr bwMode="auto">
                <a:xfrm>
                  <a:off x="2250" y="2920"/>
                  <a:ext cx="364" cy="165"/>
                  <a:chOff x="1368" y="2048"/>
                  <a:chExt cx="1290" cy="573"/>
                </a:xfrm>
              </p:grpSpPr>
              <p:grpSp>
                <p:nvGrpSpPr>
                  <p:cNvPr id="928" name="Group 428"/>
                  <p:cNvGrpSpPr>
                    <a:grpSpLocks/>
                  </p:cNvGrpSpPr>
                  <p:nvPr/>
                </p:nvGrpSpPr>
                <p:grpSpPr bwMode="auto">
                  <a:xfrm>
                    <a:off x="1368" y="2048"/>
                    <a:ext cx="667" cy="573"/>
                    <a:chOff x="1368" y="2059"/>
                    <a:chExt cx="667" cy="573"/>
                  </a:xfrm>
                </p:grpSpPr>
                <p:grpSp>
                  <p:nvGrpSpPr>
                    <p:cNvPr id="929" name="Group 429"/>
                    <p:cNvGrpSpPr>
                      <a:grpSpLocks/>
                    </p:cNvGrpSpPr>
                    <p:nvPr/>
                  </p:nvGrpSpPr>
                  <p:grpSpPr bwMode="auto">
                    <a:xfrm>
                      <a:off x="1368" y="2059"/>
                      <a:ext cx="356" cy="573"/>
                      <a:chOff x="1299" y="2300"/>
                      <a:chExt cx="356" cy="471"/>
                    </a:xfrm>
                  </p:grpSpPr>
                  <p:grpSp>
                    <p:nvGrpSpPr>
                      <p:cNvPr id="930" name="Group 430"/>
                      <p:cNvGrpSpPr>
                        <a:grpSpLocks/>
                      </p:cNvGrpSpPr>
                      <p:nvPr/>
                    </p:nvGrpSpPr>
                    <p:grpSpPr bwMode="auto">
                      <a:xfrm>
                        <a:off x="1299" y="2300"/>
                        <a:ext cx="201" cy="471"/>
                        <a:chOff x="1299" y="2300"/>
                        <a:chExt cx="201" cy="471"/>
                      </a:xfrm>
                    </p:grpSpPr>
                    <p:pic>
                      <p:nvPicPr>
                        <p:cNvPr id="765" name="Picture 431"/>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766" name="Picture 432"/>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nvGrpSpPr>
                      <p:cNvPr id="931" name="Group 433"/>
                      <p:cNvGrpSpPr>
                        <a:grpSpLocks/>
                      </p:cNvGrpSpPr>
                      <p:nvPr/>
                    </p:nvGrpSpPr>
                    <p:grpSpPr bwMode="auto">
                      <a:xfrm>
                        <a:off x="1454" y="2300"/>
                        <a:ext cx="201" cy="471"/>
                        <a:chOff x="1299" y="2300"/>
                        <a:chExt cx="201" cy="471"/>
                      </a:xfrm>
                    </p:grpSpPr>
                    <p:pic>
                      <p:nvPicPr>
                        <p:cNvPr id="763" name="Picture 434"/>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764" name="Picture 435"/>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grpSp>
                  <p:nvGrpSpPr>
                    <p:cNvPr id="957" name="Group 436"/>
                    <p:cNvGrpSpPr>
                      <a:grpSpLocks/>
                    </p:cNvGrpSpPr>
                    <p:nvPr/>
                  </p:nvGrpSpPr>
                  <p:grpSpPr bwMode="auto">
                    <a:xfrm>
                      <a:off x="1679" y="2059"/>
                      <a:ext cx="356" cy="573"/>
                      <a:chOff x="1299" y="2300"/>
                      <a:chExt cx="356" cy="471"/>
                    </a:xfrm>
                  </p:grpSpPr>
                  <p:grpSp>
                    <p:nvGrpSpPr>
                      <p:cNvPr id="958" name="Group 437"/>
                      <p:cNvGrpSpPr>
                        <a:grpSpLocks/>
                      </p:cNvGrpSpPr>
                      <p:nvPr/>
                    </p:nvGrpSpPr>
                    <p:grpSpPr bwMode="auto">
                      <a:xfrm>
                        <a:off x="1299" y="2300"/>
                        <a:ext cx="201" cy="471"/>
                        <a:chOff x="1299" y="2300"/>
                        <a:chExt cx="201" cy="471"/>
                      </a:xfrm>
                    </p:grpSpPr>
                    <p:pic>
                      <p:nvPicPr>
                        <p:cNvPr id="759" name="Picture 438"/>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760" name="Picture 439"/>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nvGrpSpPr>
                      <p:cNvPr id="959" name="Group 440"/>
                      <p:cNvGrpSpPr>
                        <a:grpSpLocks/>
                      </p:cNvGrpSpPr>
                      <p:nvPr/>
                    </p:nvGrpSpPr>
                    <p:grpSpPr bwMode="auto">
                      <a:xfrm>
                        <a:off x="1454" y="2300"/>
                        <a:ext cx="201" cy="471"/>
                        <a:chOff x="1299" y="2300"/>
                        <a:chExt cx="201" cy="471"/>
                      </a:xfrm>
                    </p:grpSpPr>
                    <p:pic>
                      <p:nvPicPr>
                        <p:cNvPr id="757" name="Picture 441"/>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758" name="Picture 442"/>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grpSp>
              <p:grpSp>
                <p:nvGrpSpPr>
                  <p:cNvPr id="960" name="Group 443"/>
                  <p:cNvGrpSpPr>
                    <a:grpSpLocks/>
                  </p:cNvGrpSpPr>
                  <p:nvPr/>
                </p:nvGrpSpPr>
                <p:grpSpPr bwMode="auto">
                  <a:xfrm>
                    <a:off x="1991" y="2048"/>
                    <a:ext cx="667" cy="573"/>
                    <a:chOff x="1368" y="2059"/>
                    <a:chExt cx="667" cy="573"/>
                  </a:xfrm>
                </p:grpSpPr>
                <p:grpSp>
                  <p:nvGrpSpPr>
                    <p:cNvPr id="962" name="Group 444"/>
                    <p:cNvGrpSpPr>
                      <a:grpSpLocks/>
                    </p:cNvGrpSpPr>
                    <p:nvPr/>
                  </p:nvGrpSpPr>
                  <p:grpSpPr bwMode="auto">
                    <a:xfrm>
                      <a:off x="1368" y="2059"/>
                      <a:ext cx="356" cy="573"/>
                      <a:chOff x="1299" y="2300"/>
                      <a:chExt cx="356" cy="471"/>
                    </a:xfrm>
                  </p:grpSpPr>
                  <p:grpSp>
                    <p:nvGrpSpPr>
                      <p:cNvPr id="986" name="Group 445"/>
                      <p:cNvGrpSpPr>
                        <a:grpSpLocks/>
                      </p:cNvGrpSpPr>
                      <p:nvPr/>
                    </p:nvGrpSpPr>
                    <p:grpSpPr bwMode="auto">
                      <a:xfrm>
                        <a:off x="1299" y="2300"/>
                        <a:ext cx="201" cy="471"/>
                        <a:chOff x="1299" y="2300"/>
                        <a:chExt cx="201" cy="471"/>
                      </a:xfrm>
                    </p:grpSpPr>
                    <p:pic>
                      <p:nvPicPr>
                        <p:cNvPr id="751" name="Picture 446"/>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752" name="Picture 447"/>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nvGrpSpPr>
                      <p:cNvPr id="987" name="Group 448"/>
                      <p:cNvGrpSpPr>
                        <a:grpSpLocks/>
                      </p:cNvGrpSpPr>
                      <p:nvPr/>
                    </p:nvGrpSpPr>
                    <p:grpSpPr bwMode="auto">
                      <a:xfrm>
                        <a:off x="1454" y="2300"/>
                        <a:ext cx="201" cy="471"/>
                        <a:chOff x="1299" y="2300"/>
                        <a:chExt cx="201" cy="471"/>
                      </a:xfrm>
                    </p:grpSpPr>
                    <p:pic>
                      <p:nvPicPr>
                        <p:cNvPr id="749" name="Picture 449"/>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750" name="Picture 450"/>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grpSp>
                  <p:nvGrpSpPr>
                    <p:cNvPr id="989" name="Group 451"/>
                    <p:cNvGrpSpPr>
                      <a:grpSpLocks/>
                    </p:cNvGrpSpPr>
                    <p:nvPr/>
                  </p:nvGrpSpPr>
                  <p:grpSpPr bwMode="auto">
                    <a:xfrm>
                      <a:off x="1679" y="2059"/>
                      <a:ext cx="356" cy="573"/>
                      <a:chOff x="1299" y="2300"/>
                      <a:chExt cx="356" cy="471"/>
                    </a:xfrm>
                  </p:grpSpPr>
                  <p:grpSp>
                    <p:nvGrpSpPr>
                      <p:cNvPr id="993" name="Group 452"/>
                      <p:cNvGrpSpPr>
                        <a:grpSpLocks/>
                      </p:cNvGrpSpPr>
                      <p:nvPr/>
                    </p:nvGrpSpPr>
                    <p:grpSpPr bwMode="auto">
                      <a:xfrm>
                        <a:off x="1299" y="2300"/>
                        <a:ext cx="201" cy="471"/>
                        <a:chOff x="1299" y="2300"/>
                        <a:chExt cx="201" cy="471"/>
                      </a:xfrm>
                    </p:grpSpPr>
                    <p:pic>
                      <p:nvPicPr>
                        <p:cNvPr id="745" name="Picture 453"/>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746" name="Picture 454"/>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nvGrpSpPr>
                      <p:cNvPr id="994" name="Group 455"/>
                      <p:cNvGrpSpPr>
                        <a:grpSpLocks/>
                      </p:cNvGrpSpPr>
                      <p:nvPr/>
                    </p:nvGrpSpPr>
                    <p:grpSpPr bwMode="auto">
                      <a:xfrm>
                        <a:off x="1454" y="2300"/>
                        <a:ext cx="201" cy="471"/>
                        <a:chOff x="1299" y="2300"/>
                        <a:chExt cx="201" cy="471"/>
                      </a:xfrm>
                    </p:grpSpPr>
                    <p:pic>
                      <p:nvPicPr>
                        <p:cNvPr id="743" name="Picture 456"/>
                        <p:cNvPicPr>
                          <a:picLocks noChangeAspect="1" noChangeArrowheads="1"/>
                        </p:cNvPicPr>
                        <p:nvPr/>
                      </p:nvPicPr>
                      <p:blipFill>
                        <a:blip r:embed="rId6" cstate="screen"/>
                        <a:srcRect/>
                        <a:stretch>
                          <a:fillRect/>
                        </a:stretch>
                      </p:blipFill>
                      <p:spPr bwMode="gray">
                        <a:xfrm rot="16200000" flipV="1">
                          <a:off x="1125" y="2474"/>
                          <a:ext cx="471" cy="123"/>
                        </a:xfrm>
                        <a:prstGeom prst="rect">
                          <a:avLst/>
                        </a:prstGeom>
                        <a:noFill/>
                        <a:ln w="9525">
                          <a:noFill/>
                          <a:miter lim="800000"/>
                          <a:headEnd/>
                          <a:tailEnd/>
                        </a:ln>
                      </p:spPr>
                    </p:pic>
                    <p:pic>
                      <p:nvPicPr>
                        <p:cNvPr id="744" name="Picture 457"/>
                        <p:cNvPicPr>
                          <a:picLocks noChangeAspect="1" noChangeArrowheads="1"/>
                        </p:cNvPicPr>
                        <p:nvPr/>
                      </p:nvPicPr>
                      <p:blipFill>
                        <a:blip r:embed="rId6" cstate="screen"/>
                        <a:srcRect/>
                        <a:stretch>
                          <a:fillRect/>
                        </a:stretch>
                      </p:blipFill>
                      <p:spPr bwMode="gray">
                        <a:xfrm rot="16200000" flipV="1">
                          <a:off x="1203" y="2474"/>
                          <a:ext cx="471" cy="123"/>
                        </a:xfrm>
                        <a:prstGeom prst="rect">
                          <a:avLst/>
                        </a:prstGeom>
                        <a:noFill/>
                        <a:ln w="9525">
                          <a:noFill/>
                          <a:miter lim="800000"/>
                          <a:headEnd/>
                          <a:tailEnd/>
                        </a:ln>
                      </p:spPr>
                    </p:pic>
                  </p:grpSp>
                </p:grpSp>
              </p:grpSp>
            </p:grpSp>
          </p:grpSp>
        </p:grpSp>
      </p:grpSp>
      <p:sp>
        <p:nvSpPr>
          <p:cNvPr id="590" name="Rectangle 589"/>
          <p:cNvSpPr/>
          <p:nvPr/>
        </p:nvSpPr>
        <p:spPr>
          <a:xfrm>
            <a:off x="2972243" y="3982742"/>
            <a:ext cx="973945" cy="400110"/>
          </a:xfrm>
          <a:prstGeom prst="rect">
            <a:avLst/>
          </a:prstGeom>
        </p:spPr>
        <p:txBody>
          <a:bodyPr wrap="square" anchor="ctr">
            <a:spAutoFit/>
          </a:bodyPr>
          <a:lstStyle/>
          <a:p>
            <a:pPr algn="ctr" defTabSz="914400"/>
            <a:r>
              <a:rPr lang="en-US" sz="1000" dirty="0" smtClean="0">
                <a:solidFill>
                  <a:prstClr val="black"/>
                </a:solidFill>
              </a:rPr>
              <a:t>1/10 </a:t>
            </a:r>
            <a:r>
              <a:rPr lang="en-US" sz="1000" dirty="0" err="1" smtClean="0">
                <a:solidFill>
                  <a:prstClr val="black"/>
                </a:solidFill>
              </a:rPr>
              <a:t>GbEEoR</a:t>
            </a:r>
            <a:r>
              <a:rPr lang="en-US" sz="1000" dirty="0" smtClean="0">
                <a:solidFill>
                  <a:prstClr val="black"/>
                </a:solidFill>
              </a:rPr>
              <a:t> RX</a:t>
            </a:r>
          </a:p>
        </p:txBody>
      </p:sp>
      <p:grpSp>
        <p:nvGrpSpPr>
          <p:cNvPr id="995" name="Group 874"/>
          <p:cNvGrpSpPr/>
          <p:nvPr/>
        </p:nvGrpSpPr>
        <p:grpSpPr>
          <a:xfrm>
            <a:off x="5587933" y="2591000"/>
            <a:ext cx="973945" cy="1026318"/>
            <a:chOff x="5528295" y="2803663"/>
            <a:chExt cx="973945" cy="1026311"/>
          </a:xfrm>
        </p:grpSpPr>
        <p:pic>
          <p:nvPicPr>
            <p:cNvPr id="871" name="Picture 460"/>
            <p:cNvPicPr>
              <a:picLocks noChangeAspect="1" noChangeArrowheads="1"/>
            </p:cNvPicPr>
            <p:nvPr/>
          </p:nvPicPr>
          <p:blipFill>
            <a:blip r:embed="rId18" cstate="screen">
              <a:duotone>
                <a:schemeClr val="bg2">
                  <a:shade val="45000"/>
                  <a:satMod val="135000"/>
                </a:schemeClr>
                <a:prstClr val="white"/>
              </a:duotone>
            </a:blip>
            <a:srcRect/>
            <a:stretch>
              <a:fillRect/>
            </a:stretch>
          </p:blipFill>
          <p:spPr bwMode="gray">
            <a:xfrm>
              <a:off x="5811274" y="3201324"/>
              <a:ext cx="407987" cy="628650"/>
            </a:xfrm>
            <a:prstGeom prst="rect">
              <a:avLst/>
            </a:prstGeom>
            <a:noFill/>
            <a:ln w="9525">
              <a:noFill/>
              <a:miter lim="800000"/>
              <a:headEnd/>
              <a:tailEnd/>
            </a:ln>
          </p:spPr>
        </p:pic>
        <p:sp>
          <p:nvSpPr>
            <p:cNvPr id="874" name="Rectangle 873"/>
            <p:cNvSpPr/>
            <p:nvPr/>
          </p:nvSpPr>
          <p:spPr>
            <a:xfrm>
              <a:off x="5528295" y="2803663"/>
              <a:ext cx="973945" cy="400107"/>
            </a:xfrm>
            <a:prstGeom prst="rect">
              <a:avLst/>
            </a:prstGeom>
          </p:spPr>
          <p:txBody>
            <a:bodyPr wrap="square" anchor="ctr">
              <a:spAutoFit/>
            </a:bodyPr>
            <a:lstStyle/>
            <a:p>
              <a:pPr algn="ctr" defTabSz="914400"/>
              <a:r>
                <a:rPr lang="es-ES" sz="1000" dirty="0" smtClean="0">
                  <a:solidFill>
                    <a:prstClr val="black"/>
                  </a:solidFill>
                </a:rPr>
                <a:t>8 </a:t>
              </a:r>
              <a:r>
                <a:rPr lang="es-ES" sz="1000" dirty="0" err="1" smtClean="0">
                  <a:solidFill>
                    <a:prstClr val="black"/>
                  </a:solidFill>
                </a:rPr>
                <a:t>Gbps</a:t>
              </a:r>
              <a:r>
                <a:rPr lang="es-ES" sz="1000" dirty="0" smtClean="0">
                  <a:solidFill>
                    <a:prstClr val="black"/>
                  </a:solidFill>
                </a:rPr>
                <a:t> DCX </a:t>
              </a:r>
              <a:r>
                <a:rPr lang="es-ES" sz="1000" dirty="0" err="1" smtClean="0">
                  <a:solidFill>
                    <a:prstClr val="black"/>
                  </a:solidFill>
                </a:rPr>
                <a:t>Backbone</a:t>
              </a:r>
              <a:endParaRPr lang="es-ES" sz="1000" dirty="0" smtClean="0">
                <a:solidFill>
                  <a:prstClr val="black"/>
                </a:solidFill>
              </a:endParaRPr>
            </a:p>
          </p:txBody>
        </p:sp>
      </p:grpSp>
      <p:sp>
        <p:nvSpPr>
          <p:cNvPr id="432" name="Freeform 431"/>
          <p:cNvSpPr/>
          <p:nvPr/>
        </p:nvSpPr>
        <p:spPr>
          <a:xfrm>
            <a:off x="1988033" y="3284691"/>
            <a:ext cx="737074" cy="195249"/>
          </a:xfrm>
          <a:custGeom>
            <a:avLst/>
            <a:gdLst>
              <a:gd name="connsiteX0" fmla="*/ 0 w 1783458"/>
              <a:gd name="connsiteY0" fmla="*/ 0 h 204039"/>
              <a:gd name="connsiteX1" fmla="*/ 1783458 w 1783458"/>
              <a:gd name="connsiteY1" fmla="*/ 0 h 204039"/>
              <a:gd name="connsiteX2" fmla="*/ 1783458 w 1783458"/>
              <a:gd name="connsiteY2" fmla="*/ 204039 h 204039"/>
            </a:gdLst>
            <a:ahLst/>
            <a:cxnLst>
              <a:cxn ang="0">
                <a:pos x="connsiteX0" y="connsiteY0"/>
              </a:cxn>
              <a:cxn ang="0">
                <a:pos x="connsiteX1" y="connsiteY1"/>
              </a:cxn>
              <a:cxn ang="0">
                <a:pos x="connsiteX2" y="connsiteY2"/>
              </a:cxn>
            </a:cxnLst>
            <a:rect l="l" t="t" r="r" b="b"/>
            <a:pathLst>
              <a:path w="1783458" h="204039">
                <a:moveTo>
                  <a:pt x="0" y="0"/>
                </a:moveTo>
                <a:lnTo>
                  <a:pt x="1783458" y="0"/>
                </a:lnTo>
                <a:lnTo>
                  <a:pt x="1783458" y="204039"/>
                </a:lnTo>
              </a:path>
            </a:pathLst>
          </a:cu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dirty="0">
              <a:solidFill>
                <a:prstClr val="black"/>
              </a:solidFill>
            </a:endParaRPr>
          </a:p>
        </p:txBody>
      </p:sp>
      <p:pic>
        <p:nvPicPr>
          <p:cNvPr id="435" name="Picture 115"/>
          <p:cNvPicPr>
            <a:picLocks noChangeAspect="1" noChangeArrowheads="1"/>
          </p:cNvPicPr>
          <p:nvPr/>
        </p:nvPicPr>
        <p:blipFill>
          <a:blip r:embed="rId19" cstate="screen">
            <a:duotone>
              <a:schemeClr val="bg2">
                <a:shade val="45000"/>
                <a:satMod val="135000"/>
              </a:schemeClr>
              <a:prstClr val="white"/>
            </a:duotone>
          </a:blip>
          <a:srcRect/>
          <a:stretch>
            <a:fillRect/>
          </a:stretch>
        </p:blipFill>
        <p:spPr bwMode="gray">
          <a:xfrm>
            <a:off x="2582705" y="3151884"/>
            <a:ext cx="412750" cy="401637"/>
          </a:xfrm>
          <a:prstGeom prst="rect">
            <a:avLst/>
          </a:prstGeom>
          <a:noFill/>
          <a:ln w="9525">
            <a:noFill/>
            <a:miter lim="800000"/>
            <a:headEnd/>
            <a:tailEnd/>
          </a:ln>
        </p:spPr>
      </p:pic>
      <p:sp>
        <p:nvSpPr>
          <p:cNvPr id="438" name="Rectangle 437"/>
          <p:cNvSpPr/>
          <p:nvPr/>
        </p:nvSpPr>
        <p:spPr>
          <a:xfrm>
            <a:off x="2302115" y="2589766"/>
            <a:ext cx="973945" cy="553998"/>
          </a:xfrm>
          <a:prstGeom prst="rect">
            <a:avLst/>
          </a:prstGeom>
        </p:spPr>
        <p:txBody>
          <a:bodyPr wrap="square" anchor="ctr">
            <a:spAutoFit/>
          </a:bodyPr>
          <a:lstStyle/>
          <a:p>
            <a:pPr algn="ctr" defTabSz="914400"/>
            <a:r>
              <a:rPr lang="es-ES" sz="1000" dirty="0" err="1" smtClean="0">
                <a:solidFill>
                  <a:prstClr val="black"/>
                </a:solidFill>
              </a:rPr>
              <a:t>Brocade</a:t>
            </a:r>
            <a:r>
              <a:rPr lang="es-ES" sz="1000" dirty="0" smtClean="0">
                <a:solidFill>
                  <a:prstClr val="black"/>
                </a:solidFill>
              </a:rPr>
              <a:t> </a:t>
            </a:r>
            <a:r>
              <a:rPr lang="es-ES" sz="1000" dirty="0" err="1" smtClean="0">
                <a:solidFill>
                  <a:prstClr val="black"/>
                </a:solidFill>
              </a:rPr>
              <a:t>Application</a:t>
            </a:r>
            <a:r>
              <a:rPr lang="es-ES" sz="1000" dirty="0" smtClean="0">
                <a:solidFill>
                  <a:prstClr val="black"/>
                </a:solidFill>
              </a:rPr>
              <a:t> </a:t>
            </a:r>
            <a:r>
              <a:rPr lang="es-ES" sz="1000" dirty="0" err="1" smtClean="0">
                <a:solidFill>
                  <a:prstClr val="black"/>
                </a:solidFill>
              </a:rPr>
              <a:t>Delivery</a:t>
            </a:r>
            <a:endParaRPr lang="es-ES" sz="1000" dirty="0" smtClean="0">
              <a:solidFill>
                <a:prstClr val="black"/>
              </a:solidFill>
            </a:endParaRPr>
          </a:p>
        </p:txBody>
      </p:sp>
      <p:sp>
        <p:nvSpPr>
          <p:cNvPr id="573" name="Rectangle 572"/>
          <p:cNvSpPr/>
          <p:nvPr/>
        </p:nvSpPr>
        <p:spPr>
          <a:xfrm>
            <a:off x="1524014" y="2667950"/>
            <a:ext cx="973945" cy="246221"/>
          </a:xfrm>
          <a:prstGeom prst="rect">
            <a:avLst/>
          </a:prstGeom>
        </p:spPr>
        <p:txBody>
          <a:bodyPr wrap="square" anchor="ctr">
            <a:spAutoFit/>
          </a:bodyPr>
          <a:lstStyle/>
          <a:p>
            <a:pPr algn="ctr" defTabSz="914400"/>
            <a:r>
              <a:rPr lang="es-ES" sz="1000" dirty="0" smtClean="0">
                <a:solidFill>
                  <a:prstClr val="black"/>
                </a:solidFill>
              </a:rPr>
              <a:t>Brocade RX</a:t>
            </a:r>
          </a:p>
        </p:txBody>
      </p:sp>
      <p:sp>
        <p:nvSpPr>
          <p:cNvPr id="463" name="Rectangle 462"/>
          <p:cNvSpPr/>
          <p:nvPr/>
        </p:nvSpPr>
        <p:spPr>
          <a:xfrm>
            <a:off x="1951441" y="4202082"/>
            <a:ext cx="973945" cy="246221"/>
          </a:xfrm>
          <a:prstGeom prst="rect">
            <a:avLst/>
          </a:prstGeom>
        </p:spPr>
        <p:txBody>
          <a:bodyPr wrap="square" anchor="ctr">
            <a:spAutoFit/>
          </a:bodyPr>
          <a:lstStyle/>
          <a:p>
            <a:pPr algn="ctr" defTabSz="914400"/>
            <a:r>
              <a:rPr lang="es-ES" sz="1000" dirty="0" err="1" smtClean="0">
                <a:solidFill>
                  <a:prstClr val="black"/>
                </a:solidFill>
              </a:rPr>
              <a:t>TurboIron</a:t>
            </a:r>
            <a:endParaRPr lang="es-ES" sz="1000" dirty="0" smtClean="0">
              <a:solidFill>
                <a:prstClr val="black"/>
              </a:solidFill>
            </a:endParaRPr>
          </a:p>
        </p:txBody>
      </p:sp>
      <p:pic>
        <p:nvPicPr>
          <p:cNvPr id="464" name="Picture 484"/>
          <p:cNvPicPr>
            <a:picLocks noChangeAspect="1" noChangeArrowheads="1"/>
          </p:cNvPicPr>
          <p:nvPr/>
        </p:nvPicPr>
        <p:blipFill>
          <a:blip r:embed="rId7" cstate="screen">
            <a:duotone>
              <a:schemeClr val="bg2">
                <a:shade val="45000"/>
                <a:satMod val="135000"/>
              </a:schemeClr>
              <a:prstClr val="white"/>
            </a:duotone>
          </a:blip>
          <a:srcRect/>
          <a:stretch>
            <a:fillRect/>
          </a:stretch>
        </p:blipFill>
        <p:spPr bwMode="gray">
          <a:xfrm>
            <a:off x="2164562" y="4436432"/>
            <a:ext cx="547688" cy="255589"/>
          </a:xfrm>
          <a:prstGeom prst="rect">
            <a:avLst/>
          </a:prstGeom>
          <a:noFill/>
          <a:ln w="9525">
            <a:noFill/>
            <a:miter lim="800000"/>
            <a:headEnd/>
            <a:tailEnd/>
          </a:ln>
        </p:spPr>
      </p:pic>
      <p:grpSp>
        <p:nvGrpSpPr>
          <p:cNvPr id="996" name="Group 478"/>
          <p:cNvGrpSpPr/>
          <p:nvPr/>
        </p:nvGrpSpPr>
        <p:grpSpPr>
          <a:xfrm>
            <a:off x="4842859" y="4007417"/>
            <a:ext cx="1159654" cy="684611"/>
            <a:chOff x="3937555" y="4220073"/>
            <a:chExt cx="1159654" cy="684607"/>
          </a:xfrm>
        </p:grpSpPr>
        <p:sp>
          <p:nvSpPr>
            <p:cNvPr id="480" name="Rectangle 479"/>
            <p:cNvSpPr/>
            <p:nvPr/>
          </p:nvSpPr>
          <p:spPr>
            <a:xfrm>
              <a:off x="3937555" y="4220073"/>
              <a:ext cx="1159654" cy="553995"/>
            </a:xfrm>
            <a:prstGeom prst="rect">
              <a:avLst/>
            </a:prstGeom>
          </p:spPr>
          <p:txBody>
            <a:bodyPr wrap="square" anchor="ctr">
              <a:spAutoFit/>
            </a:bodyPr>
            <a:lstStyle/>
            <a:p>
              <a:pPr algn="ctr" defTabSz="914400"/>
              <a:r>
                <a:rPr lang="en-US" sz="1000" dirty="0" smtClean="0">
                  <a:solidFill>
                    <a:prstClr val="black"/>
                  </a:solidFill>
                </a:rPr>
                <a:t>DCB/</a:t>
              </a:r>
              <a:r>
                <a:rPr lang="en-US" sz="1000" dirty="0" err="1" smtClean="0">
                  <a:solidFill>
                    <a:prstClr val="black"/>
                  </a:solidFill>
                </a:rPr>
                <a:t>FCoE</a:t>
              </a:r>
              <a:endParaRPr lang="en-US" sz="1000" dirty="0" smtClean="0">
                <a:solidFill>
                  <a:prstClr val="black"/>
                </a:solidFill>
              </a:endParaRPr>
            </a:p>
            <a:p>
              <a:pPr algn="ctr" defTabSz="914400"/>
              <a:r>
                <a:rPr lang="en-US" sz="1000" dirty="0" smtClean="0">
                  <a:solidFill>
                    <a:prstClr val="black"/>
                  </a:solidFill>
                </a:rPr>
                <a:t>Brocade 8000</a:t>
              </a:r>
            </a:p>
            <a:p>
              <a:pPr algn="ctr" defTabSz="914400"/>
              <a:endParaRPr lang="en-US" sz="1000" dirty="0" smtClean="0">
                <a:solidFill>
                  <a:prstClr val="black"/>
                </a:solidFill>
              </a:endParaRPr>
            </a:p>
          </p:txBody>
        </p:sp>
        <p:pic>
          <p:nvPicPr>
            <p:cNvPr id="481" name="Picture 458"/>
            <p:cNvPicPr>
              <a:picLocks noChangeAspect="1" noChangeArrowheads="1"/>
            </p:cNvPicPr>
            <p:nvPr/>
          </p:nvPicPr>
          <p:blipFill>
            <a:blip r:embed="rId20" cstate="screen">
              <a:duotone>
                <a:schemeClr val="bg2">
                  <a:shade val="45000"/>
                  <a:satMod val="135000"/>
                </a:schemeClr>
                <a:prstClr val="white"/>
              </a:duotone>
            </a:blip>
            <a:srcRect/>
            <a:stretch>
              <a:fillRect/>
            </a:stretch>
          </p:blipFill>
          <p:spPr bwMode="gray">
            <a:xfrm>
              <a:off x="4079762" y="4649092"/>
              <a:ext cx="547688" cy="255588"/>
            </a:xfrm>
            <a:prstGeom prst="rect">
              <a:avLst/>
            </a:prstGeom>
            <a:noFill/>
            <a:ln w="9525">
              <a:noFill/>
              <a:miter lim="800000"/>
              <a:headEnd/>
              <a:tailEnd/>
            </a:ln>
          </p:spPr>
        </p:pic>
      </p:grpSp>
      <p:grpSp>
        <p:nvGrpSpPr>
          <p:cNvPr id="998" name="Group 456"/>
          <p:cNvGrpSpPr/>
          <p:nvPr/>
        </p:nvGrpSpPr>
        <p:grpSpPr>
          <a:xfrm>
            <a:off x="3660839" y="3610668"/>
            <a:ext cx="2870554" cy="2178120"/>
            <a:chOff x="4741799" y="3823328"/>
            <a:chExt cx="2870554" cy="2178120"/>
          </a:xfrm>
        </p:grpSpPr>
        <p:sp>
          <p:nvSpPr>
            <p:cNvPr id="511" name="Freeform 510"/>
            <p:cNvSpPr/>
            <p:nvPr/>
          </p:nvSpPr>
          <p:spPr>
            <a:xfrm flipH="1">
              <a:off x="4741799" y="3823328"/>
              <a:ext cx="634806" cy="980609"/>
            </a:xfrm>
            <a:custGeom>
              <a:avLst/>
              <a:gdLst>
                <a:gd name="connsiteX0" fmla="*/ 0 w 597005"/>
                <a:gd name="connsiteY0" fmla="*/ 808601 h 808601"/>
                <a:gd name="connsiteX1" fmla="*/ 597005 w 597005"/>
                <a:gd name="connsiteY1" fmla="*/ 0 h 808601"/>
              </a:gdLst>
              <a:ahLst/>
              <a:cxnLst>
                <a:cxn ang="0">
                  <a:pos x="connsiteX0" y="connsiteY0"/>
                </a:cxn>
                <a:cxn ang="0">
                  <a:pos x="connsiteX1" y="connsiteY1"/>
                </a:cxn>
              </a:cxnLst>
              <a:rect l="l" t="t" r="r" b="b"/>
              <a:pathLst>
                <a:path w="597005" h="808601">
                  <a:moveTo>
                    <a:pt x="0" y="808601"/>
                  </a:moveTo>
                  <a:lnTo>
                    <a:pt x="597005" y="0"/>
                  </a:lnTo>
                </a:path>
              </a:pathLst>
            </a:cu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cxnSp>
          <p:nvCxnSpPr>
            <p:cNvPr id="512" name="Straight Connector 511"/>
            <p:cNvCxnSpPr/>
            <p:nvPr/>
          </p:nvCxnSpPr>
          <p:spPr>
            <a:xfrm>
              <a:off x="5649367" y="4965764"/>
              <a:ext cx="1962986" cy="1588"/>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13" name="Freeform 7"/>
            <p:cNvSpPr>
              <a:spLocks/>
            </p:cNvSpPr>
            <p:nvPr/>
          </p:nvSpPr>
          <p:spPr bwMode="auto">
            <a:xfrm>
              <a:off x="4920293" y="4623624"/>
              <a:ext cx="1113040" cy="744525"/>
            </a:xfrm>
            <a:custGeom>
              <a:avLst/>
              <a:gdLst/>
              <a:ahLst/>
              <a:cxnLst>
                <a:cxn ang="0">
                  <a:pos x="294" y="108"/>
                </a:cxn>
                <a:cxn ang="0">
                  <a:pos x="300" y="83"/>
                </a:cxn>
                <a:cxn ang="0">
                  <a:pos x="251" y="34"/>
                </a:cxn>
                <a:cxn ang="0">
                  <a:pos x="250" y="34"/>
                </a:cxn>
                <a:cxn ang="0">
                  <a:pos x="177" y="0"/>
                </a:cxn>
                <a:cxn ang="0">
                  <a:pos x="97" y="45"/>
                </a:cxn>
                <a:cxn ang="0">
                  <a:pos x="66" y="34"/>
                </a:cxn>
                <a:cxn ang="0">
                  <a:pos x="16" y="83"/>
                </a:cxn>
                <a:cxn ang="0">
                  <a:pos x="17" y="93"/>
                </a:cxn>
                <a:cxn ang="0">
                  <a:pos x="0" y="146"/>
                </a:cxn>
                <a:cxn ang="0">
                  <a:pos x="92" y="238"/>
                </a:cxn>
                <a:cxn ang="0">
                  <a:pos x="110" y="236"/>
                </a:cxn>
                <a:cxn ang="0">
                  <a:pos x="176" y="262"/>
                </a:cxn>
                <a:cxn ang="0">
                  <a:pos x="243" y="234"/>
                </a:cxn>
                <a:cxn ang="0">
                  <a:pos x="266" y="238"/>
                </a:cxn>
                <a:cxn ang="0">
                  <a:pos x="334" y="170"/>
                </a:cxn>
                <a:cxn ang="0">
                  <a:pos x="294" y="108"/>
                </a:cxn>
              </a:cxnLst>
              <a:rect l="0" t="0" r="r" b="b"/>
              <a:pathLst>
                <a:path w="334" h="262">
                  <a:moveTo>
                    <a:pt x="294" y="108"/>
                  </a:moveTo>
                  <a:cubicBezTo>
                    <a:pt x="298" y="101"/>
                    <a:pt x="300" y="92"/>
                    <a:pt x="300" y="83"/>
                  </a:cubicBezTo>
                  <a:cubicBezTo>
                    <a:pt x="300" y="56"/>
                    <a:pt x="278" y="34"/>
                    <a:pt x="251" y="34"/>
                  </a:cubicBezTo>
                  <a:cubicBezTo>
                    <a:pt x="251" y="34"/>
                    <a:pt x="250" y="34"/>
                    <a:pt x="250" y="34"/>
                  </a:cubicBezTo>
                  <a:cubicBezTo>
                    <a:pt x="232" y="13"/>
                    <a:pt x="206" y="0"/>
                    <a:pt x="177" y="0"/>
                  </a:cubicBezTo>
                  <a:cubicBezTo>
                    <a:pt x="143" y="0"/>
                    <a:pt x="113" y="18"/>
                    <a:pt x="97" y="45"/>
                  </a:cubicBezTo>
                  <a:cubicBezTo>
                    <a:pt x="88" y="38"/>
                    <a:pt x="77" y="34"/>
                    <a:pt x="66" y="34"/>
                  </a:cubicBezTo>
                  <a:cubicBezTo>
                    <a:pt x="38" y="34"/>
                    <a:pt x="16" y="56"/>
                    <a:pt x="16" y="83"/>
                  </a:cubicBezTo>
                  <a:cubicBezTo>
                    <a:pt x="16" y="86"/>
                    <a:pt x="16" y="89"/>
                    <a:pt x="17" y="93"/>
                  </a:cubicBezTo>
                  <a:cubicBezTo>
                    <a:pt x="6" y="108"/>
                    <a:pt x="0" y="126"/>
                    <a:pt x="0" y="146"/>
                  </a:cubicBezTo>
                  <a:cubicBezTo>
                    <a:pt x="0" y="197"/>
                    <a:pt x="41" y="238"/>
                    <a:pt x="92" y="238"/>
                  </a:cubicBezTo>
                  <a:cubicBezTo>
                    <a:pt x="98" y="238"/>
                    <a:pt x="104" y="237"/>
                    <a:pt x="110" y="236"/>
                  </a:cubicBezTo>
                  <a:cubicBezTo>
                    <a:pt x="127" y="252"/>
                    <a:pt x="150" y="262"/>
                    <a:pt x="176" y="262"/>
                  </a:cubicBezTo>
                  <a:cubicBezTo>
                    <a:pt x="202" y="262"/>
                    <a:pt x="226" y="251"/>
                    <a:pt x="243" y="234"/>
                  </a:cubicBezTo>
                  <a:cubicBezTo>
                    <a:pt x="250" y="236"/>
                    <a:pt x="258" y="238"/>
                    <a:pt x="266" y="238"/>
                  </a:cubicBezTo>
                  <a:cubicBezTo>
                    <a:pt x="303" y="238"/>
                    <a:pt x="334" y="207"/>
                    <a:pt x="334" y="170"/>
                  </a:cubicBezTo>
                  <a:cubicBezTo>
                    <a:pt x="334" y="142"/>
                    <a:pt x="317" y="119"/>
                    <a:pt x="294" y="108"/>
                  </a:cubicBezTo>
                  <a:close/>
                </a:path>
              </a:pathLst>
            </a:custGeom>
            <a:gradFill>
              <a:gsLst>
                <a:gs pos="0">
                  <a:schemeClr val="bg2">
                    <a:lumMod val="60000"/>
                    <a:lumOff val="40000"/>
                  </a:schemeClr>
                </a:gs>
                <a:gs pos="23000">
                  <a:schemeClr val="bg2"/>
                </a:gs>
                <a:gs pos="100000">
                  <a:schemeClr val="bg2">
                    <a:lumMod val="50000"/>
                  </a:schemeClr>
                </a:gs>
              </a:gsLst>
              <a:lin ang="5400000" scaled="0"/>
            </a:gradFill>
            <a:ln w="12700" algn="ctr">
              <a:solidFill>
                <a:schemeClr val="tx1"/>
              </a:solidFill>
              <a:miter lim="800000"/>
              <a:headEnd/>
              <a:tailEnd/>
            </a:ln>
            <a:effectLst>
              <a:innerShdw blurRad="114300">
                <a:prstClr val="black"/>
              </a:innerShdw>
            </a:effectLst>
          </p:spPr>
          <p:txBody>
            <a:bodyPr wrap="none" rtlCol="0" anchor="ctr"/>
            <a:lstStyle/>
            <a:p>
              <a:pPr algn="ctr" defTabSz="914400"/>
              <a:endParaRPr lang="en-US" dirty="0" smtClean="0">
                <a:solidFill>
                  <a:prstClr val="black"/>
                </a:solidFill>
              </a:endParaRPr>
            </a:p>
          </p:txBody>
        </p:sp>
        <p:sp>
          <p:nvSpPr>
            <p:cNvPr id="514" name="Rectangle 513"/>
            <p:cNvSpPr/>
            <p:nvPr/>
          </p:nvSpPr>
          <p:spPr>
            <a:xfrm>
              <a:off x="4928072" y="4741265"/>
              <a:ext cx="1101725" cy="463973"/>
            </a:xfrm>
            <a:prstGeom prst="rect">
              <a:avLst/>
            </a:prstGeom>
          </p:spPr>
          <p:txBody>
            <a:bodyPr wrap="square" anchor="ctr">
              <a:spAutoFit/>
            </a:bodyPr>
            <a:lstStyle/>
            <a:p>
              <a:pPr algn="ctr" defTabSz="914400">
                <a:lnSpc>
                  <a:spcPct val="85000"/>
                </a:lnSpc>
              </a:pPr>
              <a:r>
                <a:rPr lang="en-US" sz="1400" dirty="0" smtClean="0">
                  <a:solidFill>
                    <a:prstClr val="white"/>
                  </a:solidFill>
                  <a:effectLst>
                    <a:outerShdw blurRad="63500" dist="38100" dir="5400000" algn="t" rotWithShape="0">
                      <a:prstClr val="black">
                        <a:alpha val="80000"/>
                      </a:prstClr>
                    </a:outerShdw>
                  </a:effectLst>
                  <a:latin typeface="Franklin Gothic Demi"/>
                </a:rPr>
                <a:t>Brocade</a:t>
              </a:r>
              <a:br>
                <a:rPr lang="en-US" sz="1400" dirty="0" smtClean="0">
                  <a:solidFill>
                    <a:prstClr val="white"/>
                  </a:solidFill>
                  <a:effectLst>
                    <a:outerShdw blurRad="63500" dist="38100" dir="5400000" algn="t" rotWithShape="0">
                      <a:prstClr val="black">
                        <a:alpha val="80000"/>
                      </a:prstClr>
                    </a:outerShdw>
                  </a:effectLst>
                  <a:latin typeface="Franklin Gothic Demi"/>
                </a:rPr>
              </a:br>
              <a:r>
                <a:rPr lang="en-US" sz="1400" dirty="0" smtClean="0">
                  <a:solidFill>
                    <a:prstClr val="white"/>
                  </a:solidFill>
                  <a:effectLst>
                    <a:outerShdw blurRad="63500" dist="38100" dir="5400000" algn="t" rotWithShape="0">
                      <a:prstClr val="black">
                        <a:alpha val="80000"/>
                      </a:prstClr>
                    </a:outerShdw>
                  </a:effectLst>
                  <a:latin typeface="Franklin Gothic Demi"/>
                </a:rPr>
                <a:t>VCS</a:t>
              </a:r>
            </a:p>
          </p:txBody>
        </p:sp>
        <p:pic>
          <p:nvPicPr>
            <p:cNvPr id="515" name="Picture 458"/>
            <p:cNvPicPr>
              <a:picLocks noChangeAspect="1" noChangeArrowheads="1"/>
            </p:cNvPicPr>
            <p:nvPr/>
          </p:nvPicPr>
          <p:blipFill>
            <a:blip r:embed="rId20" cstate="screen">
              <a:duotone>
                <a:schemeClr val="bg2">
                  <a:shade val="45000"/>
                  <a:satMod val="135000"/>
                </a:schemeClr>
                <a:prstClr val="white"/>
              </a:duotone>
            </a:blip>
            <a:srcRect/>
            <a:stretch>
              <a:fillRect/>
            </a:stretch>
          </p:blipFill>
          <p:spPr bwMode="gray">
            <a:xfrm>
              <a:off x="5280716" y="4514837"/>
              <a:ext cx="421661" cy="198780"/>
            </a:xfrm>
            <a:prstGeom prst="rect">
              <a:avLst/>
            </a:prstGeom>
            <a:noFill/>
            <a:ln w="9525">
              <a:noFill/>
              <a:miter lim="800000"/>
              <a:headEnd/>
              <a:tailEnd/>
            </a:ln>
          </p:spPr>
        </p:pic>
        <p:cxnSp>
          <p:nvCxnSpPr>
            <p:cNvPr id="516" name="Straight Connector 515"/>
            <p:cNvCxnSpPr/>
            <p:nvPr/>
          </p:nvCxnSpPr>
          <p:spPr>
            <a:xfrm rot="5400000">
              <a:off x="4896801" y="5509315"/>
              <a:ext cx="555975"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p:cNvCxnSpPr/>
            <p:nvPr/>
          </p:nvCxnSpPr>
          <p:spPr>
            <a:xfrm rot="5400000">
              <a:off x="5218993" y="5527597"/>
              <a:ext cx="555975"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999" name="Group 479"/>
            <p:cNvGrpSpPr>
              <a:grpSpLocks/>
            </p:cNvGrpSpPr>
            <p:nvPr/>
          </p:nvGrpSpPr>
          <p:grpSpPr bwMode="auto">
            <a:xfrm>
              <a:off x="4890210" y="5577042"/>
              <a:ext cx="395902" cy="424406"/>
              <a:chOff x="1159" y="3175"/>
              <a:chExt cx="345" cy="354"/>
            </a:xfrm>
          </p:grpSpPr>
          <p:pic>
            <p:nvPicPr>
              <p:cNvPr id="530" name="Picture 480"/>
              <p:cNvPicPr>
                <a:picLocks noChangeAspect="1" noChangeArrowheads="1"/>
              </p:cNvPicPr>
              <p:nvPr/>
            </p:nvPicPr>
            <p:blipFill>
              <a:blip r:embed="rId4" cstate="screen">
                <a:duotone>
                  <a:schemeClr val="bg2">
                    <a:shade val="45000"/>
                    <a:satMod val="135000"/>
                  </a:schemeClr>
                  <a:prstClr val="white"/>
                </a:duotone>
              </a:blip>
              <a:srcRect/>
              <a:stretch>
                <a:fillRect/>
              </a:stretch>
            </p:blipFill>
            <p:spPr bwMode="gray">
              <a:xfrm>
                <a:off x="1159" y="3379"/>
                <a:ext cx="345" cy="150"/>
              </a:xfrm>
              <a:prstGeom prst="rect">
                <a:avLst/>
              </a:prstGeom>
              <a:noFill/>
              <a:ln w="9525">
                <a:noFill/>
                <a:miter lim="800000"/>
                <a:headEnd/>
                <a:tailEnd/>
              </a:ln>
            </p:spPr>
          </p:pic>
          <p:pic>
            <p:nvPicPr>
              <p:cNvPr id="531" name="Picture 481"/>
              <p:cNvPicPr>
                <a:picLocks noChangeAspect="1" noChangeArrowheads="1"/>
              </p:cNvPicPr>
              <p:nvPr/>
            </p:nvPicPr>
            <p:blipFill>
              <a:blip r:embed="rId4" cstate="screen">
                <a:duotone>
                  <a:schemeClr val="bg2">
                    <a:shade val="45000"/>
                    <a:satMod val="135000"/>
                  </a:schemeClr>
                  <a:prstClr val="white"/>
                </a:duotone>
              </a:blip>
              <a:srcRect/>
              <a:stretch>
                <a:fillRect/>
              </a:stretch>
            </p:blipFill>
            <p:spPr bwMode="gray">
              <a:xfrm>
                <a:off x="1159" y="3277"/>
                <a:ext cx="345" cy="150"/>
              </a:xfrm>
              <a:prstGeom prst="rect">
                <a:avLst/>
              </a:prstGeom>
              <a:noFill/>
              <a:ln w="9525">
                <a:noFill/>
                <a:miter lim="800000"/>
                <a:headEnd/>
                <a:tailEnd/>
              </a:ln>
            </p:spPr>
          </p:pic>
          <p:pic>
            <p:nvPicPr>
              <p:cNvPr id="532" name="Picture 482"/>
              <p:cNvPicPr>
                <a:picLocks noChangeAspect="1" noChangeArrowheads="1"/>
              </p:cNvPicPr>
              <p:nvPr/>
            </p:nvPicPr>
            <p:blipFill>
              <a:blip r:embed="rId4" cstate="screen">
                <a:duotone>
                  <a:schemeClr val="bg2">
                    <a:shade val="45000"/>
                    <a:satMod val="135000"/>
                  </a:schemeClr>
                  <a:prstClr val="white"/>
                </a:duotone>
              </a:blip>
              <a:srcRect/>
              <a:stretch>
                <a:fillRect/>
              </a:stretch>
            </p:blipFill>
            <p:spPr bwMode="gray">
              <a:xfrm>
                <a:off x="1159" y="3175"/>
                <a:ext cx="345" cy="150"/>
              </a:xfrm>
              <a:prstGeom prst="rect">
                <a:avLst/>
              </a:prstGeom>
              <a:noFill/>
              <a:ln w="9525">
                <a:noFill/>
                <a:miter lim="800000"/>
                <a:headEnd/>
                <a:tailEnd/>
              </a:ln>
            </p:spPr>
          </p:pic>
        </p:grpSp>
        <p:grpSp>
          <p:nvGrpSpPr>
            <p:cNvPr id="1000" name="Group 479"/>
            <p:cNvGrpSpPr>
              <a:grpSpLocks/>
            </p:cNvGrpSpPr>
            <p:nvPr/>
          </p:nvGrpSpPr>
          <p:grpSpPr bwMode="auto">
            <a:xfrm>
              <a:off x="5306472" y="5567891"/>
              <a:ext cx="341608" cy="406123"/>
              <a:chOff x="1159" y="3175"/>
              <a:chExt cx="345" cy="354"/>
            </a:xfrm>
          </p:grpSpPr>
          <p:pic>
            <p:nvPicPr>
              <p:cNvPr id="527" name="Picture 480"/>
              <p:cNvPicPr>
                <a:picLocks noChangeAspect="1" noChangeArrowheads="1"/>
              </p:cNvPicPr>
              <p:nvPr/>
            </p:nvPicPr>
            <p:blipFill>
              <a:blip r:embed="rId4" cstate="screen">
                <a:duotone>
                  <a:schemeClr val="bg2">
                    <a:shade val="45000"/>
                    <a:satMod val="135000"/>
                  </a:schemeClr>
                  <a:prstClr val="white"/>
                </a:duotone>
              </a:blip>
              <a:srcRect/>
              <a:stretch>
                <a:fillRect/>
              </a:stretch>
            </p:blipFill>
            <p:spPr bwMode="gray">
              <a:xfrm>
                <a:off x="1159" y="3379"/>
                <a:ext cx="345" cy="150"/>
              </a:xfrm>
              <a:prstGeom prst="rect">
                <a:avLst/>
              </a:prstGeom>
              <a:noFill/>
              <a:ln w="9525">
                <a:noFill/>
                <a:miter lim="800000"/>
                <a:headEnd/>
                <a:tailEnd/>
              </a:ln>
            </p:spPr>
          </p:pic>
          <p:pic>
            <p:nvPicPr>
              <p:cNvPr id="528" name="Picture 481"/>
              <p:cNvPicPr>
                <a:picLocks noChangeAspect="1" noChangeArrowheads="1"/>
              </p:cNvPicPr>
              <p:nvPr/>
            </p:nvPicPr>
            <p:blipFill>
              <a:blip r:embed="rId4" cstate="screen">
                <a:duotone>
                  <a:schemeClr val="bg2">
                    <a:shade val="45000"/>
                    <a:satMod val="135000"/>
                  </a:schemeClr>
                  <a:prstClr val="white"/>
                </a:duotone>
              </a:blip>
              <a:srcRect/>
              <a:stretch>
                <a:fillRect/>
              </a:stretch>
            </p:blipFill>
            <p:spPr bwMode="gray">
              <a:xfrm>
                <a:off x="1159" y="3277"/>
                <a:ext cx="345" cy="150"/>
              </a:xfrm>
              <a:prstGeom prst="rect">
                <a:avLst/>
              </a:prstGeom>
              <a:noFill/>
              <a:ln w="9525">
                <a:noFill/>
                <a:miter lim="800000"/>
                <a:headEnd/>
                <a:tailEnd/>
              </a:ln>
            </p:spPr>
          </p:pic>
          <p:pic>
            <p:nvPicPr>
              <p:cNvPr id="529" name="Picture 482"/>
              <p:cNvPicPr>
                <a:picLocks noChangeAspect="1" noChangeArrowheads="1"/>
              </p:cNvPicPr>
              <p:nvPr/>
            </p:nvPicPr>
            <p:blipFill>
              <a:blip r:embed="rId4" cstate="screen">
                <a:duotone>
                  <a:schemeClr val="bg2">
                    <a:shade val="45000"/>
                    <a:satMod val="135000"/>
                  </a:schemeClr>
                  <a:prstClr val="white"/>
                </a:duotone>
              </a:blip>
              <a:srcRect/>
              <a:stretch>
                <a:fillRect/>
              </a:stretch>
            </p:blipFill>
            <p:spPr bwMode="gray">
              <a:xfrm>
                <a:off x="1159" y="3175"/>
                <a:ext cx="345" cy="150"/>
              </a:xfrm>
              <a:prstGeom prst="rect">
                <a:avLst/>
              </a:prstGeom>
              <a:noFill/>
              <a:ln w="9525">
                <a:noFill/>
                <a:miter lim="800000"/>
                <a:headEnd/>
                <a:tailEnd/>
              </a:ln>
            </p:spPr>
          </p:pic>
        </p:grpSp>
        <p:cxnSp>
          <p:nvCxnSpPr>
            <p:cNvPr id="520" name="Straight Connector 519"/>
            <p:cNvCxnSpPr/>
            <p:nvPr/>
          </p:nvCxnSpPr>
          <p:spPr>
            <a:xfrm rot="5400000">
              <a:off x="5541185" y="5527597"/>
              <a:ext cx="555975"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001" name="Group 479"/>
            <p:cNvGrpSpPr>
              <a:grpSpLocks/>
            </p:cNvGrpSpPr>
            <p:nvPr/>
          </p:nvGrpSpPr>
          <p:grpSpPr bwMode="auto">
            <a:xfrm>
              <a:off x="5686539" y="5558749"/>
              <a:ext cx="341608" cy="406123"/>
              <a:chOff x="1159" y="3175"/>
              <a:chExt cx="345" cy="354"/>
            </a:xfrm>
          </p:grpSpPr>
          <p:pic>
            <p:nvPicPr>
              <p:cNvPr id="524" name="Picture 480"/>
              <p:cNvPicPr>
                <a:picLocks noChangeAspect="1" noChangeArrowheads="1"/>
              </p:cNvPicPr>
              <p:nvPr/>
            </p:nvPicPr>
            <p:blipFill>
              <a:blip r:embed="rId4" cstate="screen">
                <a:duotone>
                  <a:schemeClr val="bg2">
                    <a:shade val="45000"/>
                    <a:satMod val="135000"/>
                  </a:schemeClr>
                  <a:prstClr val="white"/>
                </a:duotone>
              </a:blip>
              <a:srcRect/>
              <a:stretch>
                <a:fillRect/>
              </a:stretch>
            </p:blipFill>
            <p:spPr bwMode="gray">
              <a:xfrm>
                <a:off x="1159" y="3379"/>
                <a:ext cx="345" cy="150"/>
              </a:xfrm>
              <a:prstGeom prst="rect">
                <a:avLst/>
              </a:prstGeom>
              <a:noFill/>
              <a:ln w="9525">
                <a:noFill/>
                <a:miter lim="800000"/>
                <a:headEnd/>
                <a:tailEnd/>
              </a:ln>
            </p:spPr>
          </p:pic>
          <p:pic>
            <p:nvPicPr>
              <p:cNvPr id="525" name="Picture 481"/>
              <p:cNvPicPr>
                <a:picLocks noChangeAspect="1" noChangeArrowheads="1"/>
              </p:cNvPicPr>
              <p:nvPr/>
            </p:nvPicPr>
            <p:blipFill>
              <a:blip r:embed="rId4" cstate="screen">
                <a:duotone>
                  <a:schemeClr val="bg2">
                    <a:shade val="45000"/>
                    <a:satMod val="135000"/>
                  </a:schemeClr>
                  <a:prstClr val="white"/>
                </a:duotone>
              </a:blip>
              <a:srcRect/>
              <a:stretch>
                <a:fillRect/>
              </a:stretch>
            </p:blipFill>
            <p:spPr bwMode="gray">
              <a:xfrm>
                <a:off x="1159" y="3277"/>
                <a:ext cx="345" cy="150"/>
              </a:xfrm>
              <a:prstGeom prst="rect">
                <a:avLst/>
              </a:prstGeom>
              <a:noFill/>
              <a:ln w="9525">
                <a:noFill/>
                <a:miter lim="800000"/>
                <a:headEnd/>
                <a:tailEnd/>
              </a:ln>
            </p:spPr>
          </p:pic>
          <p:pic>
            <p:nvPicPr>
              <p:cNvPr id="526" name="Picture 482"/>
              <p:cNvPicPr>
                <a:picLocks noChangeAspect="1" noChangeArrowheads="1"/>
              </p:cNvPicPr>
              <p:nvPr/>
            </p:nvPicPr>
            <p:blipFill>
              <a:blip r:embed="rId4" cstate="screen">
                <a:duotone>
                  <a:schemeClr val="bg2">
                    <a:shade val="45000"/>
                    <a:satMod val="135000"/>
                  </a:schemeClr>
                  <a:prstClr val="white"/>
                </a:duotone>
              </a:blip>
              <a:srcRect/>
              <a:stretch>
                <a:fillRect/>
              </a:stretch>
            </p:blipFill>
            <p:spPr bwMode="gray">
              <a:xfrm>
                <a:off x="1159" y="3175"/>
                <a:ext cx="345" cy="150"/>
              </a:xfrm>
              <a:prstGeom prst="rect">
                <a:avLst/>
              </a:prstGeom>
              <a:noFill/>
              <a:ln w="9525">
                <a:noFill/>
                <a:miter lim="800000"/>
                <a:headEnd/>
                <a:tailEnd/>
              </a:ln>
            </p:spPr>
          </p:pic>
        </p:grpSp>
        <p:pic>
          <p:nvPicPr>
            <p:cNvPr id="522" name="Picture 458"/>
            <p:cNvPicPr>
              <a:picLocks noChangeAspect="1" noChangeArrowheads="1"/>
            </p:cNvPicPr>
            <p:nvPr/>
          </p:nvPicPr>
          <p:blipFill>
            <a:blip r:embed="rId20" cstate="screen">
              <a:duotone>
                <a:schemeClr val="bg2">
                  <a:shade val="45000"/>
                  <a:satMod val="135000"/>
                </a:schemeClr>
                <a:prstClr val="white"/>
              </a:duotone>
            </a:blip>
            <a:srcRect/>
            <a:stretch>
              <a:fillRect/>
            </a:stretch>
          </p:blipFill>
          <p:spPr bwMode="gray">
            <a:xfrm>
              <a:off x="4951034" y="5179022"/>
              <a:ext cx="406598" cy="191679"/>
            </a:xfrm>
            <a:prstGeom prst="rect">
              <a:avLst/>
            </a:prstGeom>
            <a:noFill/>
            <a:ln w="9525">
              <a:noFill/>
              <a:miter lim="800000"/>
              <a:headEnd/>
              <a:tailEnd/>
            </a:ln>
          </p:spPr>
        </p:pic>
        <p:pic>
          <p:nvPicPr>
            <p:cNvPr id="523" name="Picture 458"/>
            <p:cNvPicPr>
              <a:picLocks noChangeAspect="1" noChangeArrowheads="1"/>
            </p:cNvPicPr>
            <p:nvPr/>
          </p:nvPicPr>
          <p:blipFill>
            <a:blip r:embed="rId20" cstate="screen">
              <a:duotone>
                <a:schemeClr val="bg2">
                  <a:shade val="45000"/>
                  <a:satMod val="135000"/>
                </a:schemeClr>
                <a:prstClr val="white"/>
              </a:duotone>
            </a:blip>
            <a:srcRect/>
            <a:stretch>
              <a:fillRect/>
            </a:stretch>
          </p:blipFill>
          <p:spPr bwMode="gray">
            <a:xfrm>
              <a:off x="5443599" y="5160739"/>
              <a:ext cx="430710" cy="203047"/>
            </a:xfrm>
            <a:prstGeom prst="rect">
              <a:avLst/>
            </a:prstGeom>
            <a:noFill/>
            <a:ln w="9525">
              <a:noFill/>
              <a:miter lim="800000"/>
              <a:headEnd/>
              <a:tailEnd/>
            </a:ln>
          </p:spPr>
        </p:pic>
      </p:grpSp>
      <p:pic>
        <p:nvPicPr>
          <p:cNvPr id="877" name="Picture 460"/>
          <p:cNvPicPr>
            <a:picLocks noChangeAspect="1" noChangeArrowheads="1"/>
          </p:cNvPicPr>
          <p:nvPr/>
        </p:nvPicPr>
        <p:blipFill>
          <a:blip r:embed="rId18" cstate="screen">
            <a:duotone>
              <a:schemeClr val="bg2">
                <a:shade val="45000"/>
                <a:satMod val="135000"/>
              </a:schemeClr>
              <a:prstClr val="white"/>
            </a:duotone>
          </a:blip>
          <a:srcRect/>
          <a:stretch>
            <a:fillRect/>
          </a:stretch>
        </p:blipFill>
        <p:spPr bwMode="gray">
          <a:xfrm>
            <a:off x="6531393" y="4218273"/>
            <a:ext cx="407987" cy="628651"/>
          </a:xfrm>
          <a:prstGeom prst="rect">
            <a:avLst/>
          </a:prstGeom>
          <a:noFill/>
          <a:ln w="9525">
            <a:noFill/>
            <a:miter lim="800000"/>
            <a:headEnd/>
            <a:tailEnd/>
          </a:ln>
        </p:spPr>
      </p:pic>
      <p:grpSp>
        <p:nvGrpSpPr>
          <p:cNvPr id="1002" name="Group 425"/>
          <p:cNvGrpSpPr/>
          <p:nvPr/>
        </p:nvGrpSpPr>
        <p:grpSpPr>
          <a:xfrm>
            <a:off x="2338983" y="1385586"/>
            <a:ext cx="973945" cy="1019667"/>
            <a:chOff x="3113151" y="2803658"/>
            <a:chExt cx="973945" cy="1019667"/>
          </a:xfrm>
        </p:grpSpPr>
        <p:sp>
          <p:nvSpPr>
            <p:cNvPr id="482" name="Rectangle 481"/>
            <p:cNvSpPr/>
            <p:nvPr/>
          </p:nvSpPr>
          <p:spPr>
            <a:xfrm>
              <a:off x="3113151" y="2803658"/>
              <a:ext cx="973945" cy="400110"/>
            </a:xfrm>
            <a:prstGeom prst="rect">
              <a:avLst/>
            </a:prstGeom>
          </p:spPr>
          <p:txBody>
            <a:bodyPr wrap="square" anchor="ctr">
              <a:spAutoFit/>
            </a:bodyPr>
            <a:lstStyle/>
            <a:p>
              <a:pPr algn="ctr" defTabSz="914400"/>
              <a:r>
                <a:rPr lang="es-ES" sz="1000" dirty="0" err="1" smtClean="0">
                  <a:solidFill>
                    <a:prstClr val="black"/>
                  </a:solidFill>
                </a:rPr>
                <a:t>Brocade</a:t>
              </a:r>
              <a:r>
                <a:rPr lang="es-ES" sz="1000" dirty="0" smtClean="0">
                  <a:solidFill>
                    <a:prstClr val="black"/>
                  </a:solidFill>
                </a:rPr>
                <a:t/>
              </a:r>
              <a:br>
                <a:rPr lang="es-ES" sz="1000" dirty="0" smtClean="0">
                  <a:solidFill>
                    <a:prstClr val="black"/>
                  </a:solidFill>
                </a:rPr>
              </a:br>
              <a:r>
                <a:rPr lang="es-ES" sz="1000" dirty="0" smtClean="0">
                  <a:solidFill>
                    <a:prstClr val="black"/>
                  </a:solidFill>
                </a:rPr>
                <a:t>MLX</a:t>
              </a:r>
            </a:p>
          </p:txBody>
        </p:sp>
        <p:pic>
          <p:nvPicPr>
            <p:cNvPr id="486" name="Picture 116"/>
            <p:cNvPicPr>
              <a:picLocks noChangeAspect="1" noChangeArrowheads="1"/>
            </p:cNvPicPr>
            <p:nvPr/>
          </p:nvPicPr>
          <p:blipFill>
            <a:blip r:embed="rId3" cstate="screen">
              <a:duotone>
                <a:schemeClr val="bg2">
                  <a:shade val="45000"/>
                  <a:satMod val="135000"/>
                </a:schemeClr>
                <a:prstClr val="white"/>
              </a:duotone>
            </a:blip>
            <a:srcRect/>
            <a:stretch>
              <a:fillRect/>
            </a:stretch>
          </p:blipFill>
          <p:spPr bwMode="gray">
            <a:xfrm>
              <a:off x="3379155" y="3188325"/>
              <a:ext cx="411163" cy="635000"/>
            </a:xfrm>
            <a:prstGeom prst="rect">
              <a:avLst/>
            </a:prstGeom>
            <a:noFill/>
            <a:ln w="9525">
              <a:noFill/>
              <a:miter lim="800000"/>
              <a:headEnd/>
              <a:tailEnd/>
            </a:ln>
          </p:spPr>
        </p:pic>
      </p:grpSp>
      <p:pic>
        <p:nvPicPr>
          <p:cNvPr id="461" name="Picture 484"/>
          <p:cNvPicPr>
            <a:picLocks noChangeAspect="1" noChangeArrowheads="1"/>
          </p:cNvPicPr>
          <p:nvPr/>
        </p:nvPicPr>
        <p:blipFill>
          <a:blip r:embed="rId7" cstate="screen">
            <a:duotone>
              <a:schemeClr val="bg2">
                <a:shade val="45000"/>
                <a:satMod val="135000"/>
              </a:schemeClr>
              <a:prstClr val="white"/>
            </a:duotone>
          </a:blip>
          <a:srcRect/>
          <a:stretch>
            <a:fillRect/>
          </a:stretch>
        </p:blipFill>
        <p:spPr bwMode="gray">
          <a:xfrm>
            <a:off x="1225141" y="4484960"/>
            <a:ext cx="547688" cy="255589"/>
          </a:xfrm>
          <a:prstGeom prst="rect">
            <a:avLst/>
          </a:prstGeom>
          <a:noFill/>
          <a:ln w="9525">
            <a:noFill/>
            <a:miter lim="800000"/>
            <a:headEnd/>
            <a:tailEnd/>
          </a:ln>
        </p:spPr>
      </p:pic>
      <p:pic>
        <p:nvPicPr>
          <p:cNvPr id="462" name="Picture 115"/>
          <p:cNvPicPr>
            <a:picLocks noChangeAspect="1" noChangeArrowheads="1"/>
          </p:cNvPicPr>
          <p:nvPr/>
        </p:nvPicPr>
        <p:blipFill>
          <a:blip r:embed="rId19" cstate="screen">
            <a:duotone>
              <a:schemeClr val="bg2">
                <a:shade val="45000"/>
                <a:satMod val="135000"/>
              </a:schemeClr>
              <a:prstClr val="white"/>
            </a:duotone>
          </a:blip>
          <a:srcRect/>
          <a:stretch>
            <a:fillRect/>
          </a:stretch>
        </p:blipFill>
        <p:spPr bwMode="gray">
          <a:xfrm>
            <a:off x="3205953" y="4310428"/>
            <a:ext cx="412750" cy="401637"/>
          </a:xfrm>
          <a:prstGeom prst="rect">
            <a:avLst/>
          </a:prstGeom>
          <a:noFill/>
          <a:ln w="9525">
            <a:noFill/>
            <a:miter lim="800000"/>
            <a:headEnd/>
            <a:tailEnd/>
          </a:ln>
        </p:spPr>
      </p:pic>
      <p:pic>
        <p:nvPicPr>
          <p:cNvPr id="459" name="Picture 115"/>
          <p:cNvPicPr>
            <a:picLocks noChangeAspect="1" noChangeArrowheads="1"/>
          </p:cNvPicPr>
          <p:nvPr/>
        </p:nvPicPr>
        <p:blipFill>
          <a:blip r:embed="rId19" cstate="screen">
            <a:duotone>
              <a:schemeClr val="bg2">
                <a:shade val="45000"/>
                <a:satMod val="135000"/>
              </a:schemeClr>
              <a:prstClr val="white"/>
            </a:duotone>
          </a:blip>
          <a:srcRect/>
          <a:stretch>
            <a:fillRect/>
          </a:stretch>
        </p:blipFill>
        <p:spPr bwMode="gray">
          <a:xfrm>
            <a:off x="1718345" y="3110745"/>
            <a:ext cx="412750" cy="401637"/>
          </a:xfrm>
          <a:prstGeom prst="rect">
            <a:avLst/>
          </a:prstGeom>
          <a:noFill/>
          <a:ln w="9525">
            <a:noFill/>
            <a:miter lim="800000"/>
            <a:headEnd/>
            <a:tailEnd/>
          </a:ln>
        </p:spPr>
      </p:pic>
      <p:grpSp>
        <p:nvGrpSpPr>
          <p:cNvPr id="1003" name="Group 497"/>
          <p:cNvGrpSpPr>
            <a:grpSpLocks/>
          </p:cNvGrpSpPr>
          <p:nvPr/>
        </p:nvGrpSpPr>
        <p:grpSpPr bwMode="auto">
          <a:xfrm>
            <a:off x="4087078" y="2098694"/>
            <a:ext cx="1389650" cy="930511"/>
            <a:chOff x="3888" y="-192"/>
            <a:chExt cx="2046" cy="1370"/>
          </a:xfrm>
        </p:grpSpPr>
        <p:sp>
          <p:nvSpPr>
            <p:cNvPr id="454" name="Freeform 472"/>
            <p:cNvSpPr>
              <a:spLocks/>
            </p:cNvSpPr>
            <p:nvPr/>
          </p:nvSpPr>
          <p:spPr bwMode="gray">
            <a:xfrm>
              <a:off x="3888" y="-152"/>
              <a:ext cx="2046" cy="1330"/>
            </a:xfrm>
            <a:custGeom>
              <a:avLst/>
              <a:gdLst/>
              <a:ahLst/>
              <a:cxnLst>
                <a:cxn ang="0">
                  <a:pos x="614" y="732"/>
                </a:cxn>
                <a:cxn ang="0">
                  <a:pos x="1960" y="554"/>
                </a:cxn>
                <a:cxn ang="0">
                  <a:pos x="3144" y="1195"/>
                </a:cxn>
                <a:cxn ang="0">
                  <a:pos x="3225" y="1975"/>
                </a:cxn>
                <a:cxn ang="0">
                  <a:pos x="1529" y="1943"/>
                </a:cxn>
                <a:cxn ang="0">
                  <a:pos x="738" y="1378"/>
                </a:cxn>
                <a:cxn ang="0">
                  <a:pos x="614" y="732"/>
                </a:cxn>
              </a:cxnLst>
              <a:rect l="0" t="0" r="r" b="b"/>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B2B2B2"/>
            </a:solidFill>
            <a:ln w="9525">
              <a:solidFill>
                <a:srgbClr val="B2B2B2"/>
              </a:solidFill>
              <a:round/>
              <a:headEnd/>
              <a:tailEnd/>
            </a:ln>
            <a:effectLst/>
          </p:spPr>
          <p:txBody>
            <a:bodyPr/>
            <a:lstStyle/>
            <a:p>
              <a:pPr defTabSz="914400"/>
              <a:endParaRPr lang="en-US">
                <a:solidFill>
                  <a:prstClr val="black"/>
                </a:solidFill>
              </a:endParaRPr>
            </a:p>
          </p:txBody>
        </p:sp>
        <p:sp>
          <p:nvSpPr>
            <p:cNvPr id="460" name="Freeform 473"/>
            <p:cNvSpPr>
              <a:spLocks/>
            </p:cNvSpPr>
            <p:nvPr/>
          </p:nvSpPr>
          <p:spPr bwMode="gray">
            <a:xfrm>
              <a:off x="3888" y="-192"/>
              <a:ext cx="2043" cy="1330"/>
            </a:xfrm>
            <a:custGeom>
              <a:avLst/>
              <a:gdLst/>
              <a:ahLst/>
              <a:cxnLst>
                <a:cxn ang="0">
                  <a:pos x="614" y="732"/>
                </a:cxn>
                <a:cxn ang="0">
                  <a:pos x="1960" y="554"/>
                </a:cxn>
                <a:cxn ang="0">
                  <a:pos x="3144" y="1195"/>
                </a:cxn>
                <a:cxn ang="0">
                  <a:pos x="3225" y="1975"/>
                </a:cxn>
                <a:cxn ang="0">
                  <a:pos x="1529" y="1943"/>
                </a:cxn>
                <a:cxn ang="0">
                  <a:pos x="738" y="1378"/>
                </a:cxn>
                <a:cxn ang="0">
                  <a:pos x="614" y="732"/>
                </a:cxn>
              </a:cxnLst>
              <a:rect l="0" t="0" r="r" b="b"/>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rgbClr val="B2B2B2"/>
              </a:solidFill>
              <a:round/>
              <a:headEnd/>
              <a:tailEnd/>
            </a:ln>
            <a:effectLst/>
          </p:spPr>
          <p:txBody>
            <a:bodyPr/>
            <a:lstStyle/>
            <a:p>
              <a:pPr defTabSz="914400"/>
              <a:endParaRPr lang="en-US">
                <a:solidFill>
                  <a:prstClr val="black"/>
                </a:solidFill>
              </a:endParaRPr>
            </a:p>
          </p:txBody>
        </p:sp>
      </p:grpSp>
      <p:sp>
        <p:nvSpPr>
          <p:cNvPr id="465" name="TextBox 464"/>
          <p:cNvSpPr txBox="1"/>
          <p:nvPr/>
        </p:nvSpPr>
        <p:spPr bwMode="auto">
          <a:xfrm>
            <a:off x="4613549" y="2446211"/>
            <a:ext cx="318046" cy="184666"/>
          </a:xfrm>
          <a:prstGeom prst="rect">
            <a:avLst/>
          </a:prstGeom>
          <a:noFill/>
          <a:ln w="19050" algn="ctr">
            <a:noFill/>
            <a:miter lim="800000"/>
            <a:headEnd/>
            <a:tailEnd/>
          </a:ln>
        </p:spPr>
        <p:txBody>
          <a:bodyPr wrap="none" lIns="0" tIns="0" rIns="0" bIns="0" rtlCol="0">
            <a:spAutoFit/>
          </a:bodyPr>
          <a:lstStyle/>
          <a:p>
            <a:pPr defTabSz="914400"/>
            <a:r>
              <a:rPr lang="en-US" sz="1200" dirty="0" smtClean="0">
                <a:solidFill>
                  <a:prstClr val="black"/>
                </a:solidFill>
              </a:rPr>
              <a:t>WAN</a:t>
            </a:r>
          </a:p>
        </p:txBody>
      </p:sp>
      <p:sp>
        <p:nvSpPr>
          <p:cNvPr id="452" name="Date Placeholder 451"/>
          <p:cNvSpPr>
            <a:spLocks noGrp="1"/>
          </p:cNvSpPr>
          <p:nvPr>
            <p:ph type="dt" sz="half" idx="2"/>
          </p:nvPr>
        </p:nvSpPr>
        <p:spPr>
          <a:xfrm>
            <a:off x="4572000" y="6524790"/>
            <a:ext cx="2133600" cy="155235"/>
          </a:xfrm>
        </p:spPr>
        <p:txBody>
          <a:bodyPr/>
          <a:lstStyle/>
          <a:p>
            <a:fld id="{77E00DFB-CBB6-4906-8D51-428C2CF0BAA8}" type="datetime3">
              <a:rPr lang="en-AU" smtClean="0"/>
              <a:pPr/>
              <a:t>22 September, 2011</a:t>
            </a:fld>
            <a:endParaRPr lang="en-US" dirty="0"/>
          </a:p>
        </p:txBody>
      </p:sp>
      <p:sp>
        <p:nvSpPr>
          <p:cNvPr id="457" name="Footer Placeholder 456"/>
          <p:cNvSpPr>
            <a:spLocks noGrp="1"/>
          </p:cNvSpPr>
          <p:nvPr>
            <p:ph type="ftr" sz="quarter" idx="3"/>
          </p:nvPr>
        </p:nvSpPr>
        <p:spPr>
          <a:xfrm>
            <a:off x="465881" y="6524790"/>
            <a:ext cx="4010752" cy="155235"/>
          </a:xfrm>
        </p:spPr>
        <p:txBody>
          <a:bodyPr/>
          <a:lstStyle/>
          <a:p>
            <a:r>
              <a:rPr lang="en-US" smtClean="0"/>
              <a:t>© 2011 Brocade Communications Systems, Inc. - COMPANY PROPRIETARY INFORMATION</a:t>
            </a:r>
            <a:endParaRPr lang="en-US" dirty="0"/>
          </a:p>
        </p:txBody>
      </p:sp>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6706" name="Rectangle 2"/>
          <p:cNvSpPr>
            <a:spLocks noGrp="1" noChangeArrowheads="1"/>
          </p:cNvSpPr>
          <p:nvPr>
            <p:ph type="title"/>
          </p:nvPr>
        </p:nvSpPr>
        <p:spPr>
          <a:xfrm>
            <a:off x="350839" y="484198"/>
            <a:ext cx="8089900" cy="560153"/>
          </a:xfrm>
        </p:spPr>
        <p:txBody>
          <a:bodyPr/>
          <a:lstStyle/>
          <a:p>
            <a:r>
              <a:rPr lang="en-US" dirty="0"/>
              <a:t>10Gb FCoE CNA</a:t>
            </a:r>
            <a:br>
              <a:rPr lang="en-US" dirty="0"/>
            </a:br>
            <a:r>
              <a:rPr lang="en-US" sz="2400" dirty="0">
                <a:solidFill>
                  <a:schemeClr val="accent1"/>
                </a:solidFill>
                <a:effectLst>
                  <a:outerShdw blurRad="38100" dist="38100" dir="2700000" algn="tl">
                    <a:srgbClr val="000000"/>
                  </a:outerShdw>
                </a:effectLst>
                <a:latin typeface="Microsoft Sans Serif" pitchFamily="34" charset="0"/>
                <a:ea typeface="Arial Unicode MS" pitchFamily="34" charset="-128"/>
                <a:cs typeface="Arial Unicode MS" pitchFamily="34" charset="-128"/>
              </a:rPr>
              <a:t>Full performance server I/O Consolidation</a:t>
            </a:r>
          </a:p>
        </p:txBody>
      </p:sp>
      <p:sp>
        <p:nvSpPr>
          <p:cNvPr id="2376707" name="Rectangle 3"/>
          <p:cNvSpPr>
            <a:spLocks noGrp="1" noChangeArrowheads="1"/>
          </p:cNvSpPr>
          <p:nvPr>
            <p:ph type="body" idx="1"/>
          </p:nvPr>
        </p:nvSpPr>
        <p:spPr>
          <a:xfrm>
            <a:off x="150222" y="1392228"/>
            <a:ext cx="8763000" cy="5129096"/>
          </a:xfrm>
        </p:spPr>
        <p:txBody>
          <a:bodyPr/>
          <a:lstStyle/>
          <a:p>
            <a:pPr>
              <a:lnSpc>
                <a:spcPct val="80000"/>
              </a:lnSpc>
            </a:pPr>
            <a:r>
              <a:rPr lang="en-US" sz="1800" dirty="0"/>
              <a:t>Single chip, low power adapter solution</a:t>
            </a:r>
          </a:p>
          <a:p>
            <a:pPr>
              <a:lnSpc>
                <a:spcPct val="80000"/>
              </a:lnSpc>
            </a:pPr>
            <a:r>
              <a:rPr lang="en-US" sz="1800" dirty="0"/>
              <a:t>Dual port 10Gb CEE / 8G FC</a:t>
            </a:r>
          </a:p>
          <a:p>
            <a:pPr lvl="1">
              <a:lnSpc>
                <a:spcPct val="80000"/>
              </a:lnSpc>
            </a:pPr>
            <a:r>
              <a:rPr lang="en-US" sz="1400" dirty="0"/>
              <a:t>SFP+ and 10GBase-T models</a:t>
            </a:r>
          </a:p>
          <a:p>
            <a:pPr>
              <a:lnSpc>
                <a:spcPct val="80000"/>
              </a:lnSpc>
            </a:pPr>
            <a:r>
              <a:rPr lang="en-US" sz="1800" dirty="0"/>
              <a:t>Multi-function </a:t>
            </a:r>
            <a:r>
              <a:rPr lang="en-US" sz="1800" dirty="0" err="1"/>
              <a:t>PCIe</a:t>
            </a:r>
            <a:r>
              <a:rPr lang="en-US" sz="1800" dirty="0"/>
              <a:t> x8 2.0 Gen2</a:t>
            </a:r>
          </a:p>
          <a:p>
            <a:pPr lvl="1">
              <a:lnSpc>
                <a:spcPct val="80000"/>
              </a:lnSpc>
            </a:pPr>
            <a:r>
              <a:rPr lang="en-US" sz="1400" dirty="0"/>
              <a:t>Independent HPC, FCoE, Data PCI functions</a:t>
            </a:r>
          </a:p>
          <a:p>
            <a:pPr lvl="1">
              <a:lnSpc>
                <a:spcPct val="80000"/>
              </a:lnSpc>
            </a:pPr>
            <a:r>
              <a:rPr lang="en-US" sz="1400" dirty="0"/>
              <a:t>FC / Ethernet Virtual addressing</a:t>
            </a:r>
            <a:r>
              <a:rPr lang="en-US" sz="1600" dirty="0"/>
              <a:t> </a:t>
            </a:r>
          </a:p>
          <a:p>
            <a:pPr>
              <a:lnSpc>
                <a:spcPct val="80000"/>
              </a:lnSpc>
            </a:pPr>
            <a:r>
              <a:rPr lang="en-US" sz="1800" dirty="0"/>
              <a:t>FCoE</a:t>
            </a:r>
          </a:p>
          <a:p>
            <a:pPr lvl="1">
              <a:lnSpc>
                <a:spcPct val="80000"/>
              </a:lnSpc>
            </a:pPr>
            <a:r>
              <a:rPr lang="en-US" sz="1400" dirty="0"/>
              <a:t>3rd Generation FC HBA, FC-SP Encryption</a:t>
            </a:r>
          </a:p>
          <a:p>
            <a:pPr lvl="1">
              <a:lnSpc>
                <a:spcPct val="80000"/>
              </a:lnSpc>
            </a:pPr>
            <a:r>
              <a:rPr lang="en-US" sz="1400" dirty="0"/>
              <a:t>Full FC protocol offload</a:t>
            </a:r>
          </a:p>
          <a:p>
            <a:pPr>
              <a:lnSpc>
                <a:spcPct val="80000"/>
              </a:lnSpc>
            </a:pPr>
            <a:r>
              <a:rPr lang="en-US" sz="1800" dirty="0"/>
              <a:t>HPC</a:t>
            </a:r>
          </a:p>
          <a:p>
            <a:pPr lvl="1">
              <a:lnSpc>
                <a:spcPct val="80000"/>
              </a:lnSpc>
            </a:pPr>
            <a:r>
              <a:rPr lang="en-US" sz="1400" dirty="0"/>
              <a:t>Low latency &lt; 2us</a:t>
            </a:r>
          </a:p>
          <a:p>
            <a:pPr>
              <a:lnSpc>
                <a:spcPct val="80000"/>
              </a:lnSpc>
            </a:pPr>
            <a:r>
              <a:rPr lang="en-US" sz="1800" dirty="0"/>
              <a:t>Data</a:t>
            </a:r>
          </a:p>
          <a:p>
            <a:pPr lvl="1">
              <a:lnSpc>
                <a:spcPct val="80000"/>
              </a:lnSpc>
            </a:pPr>
            <a:r>
              <a:rPr lang="en-US" sz="1400" dirty="0"/>
              <a:t>Full functioning server NIC</a:t>
            </a:r>
          </a:p>
          <a:p>
            <a:pPr lvl="1">
              <a:lnSpc>
                <a:spcPct val="80000"/>
              </a:lnSpc>
            </a:pPr>
            <a:r>
              <a:rPr lang="en-US" sz="1400" dirty="0"/>
              <a:t>TCP/IP acceleration, RSS, jumbo frames, VLANs, Priority, Flow control, link aggregation</a:t>
            </a:r>
          </a:p>
          <a:p>
            <a:pPr>
              <a:lnSpc>
                <a:spcPct val="80000"/>
              </a:lnSpc>
            </a:pPr>
            <a:r>
              <a:rPr lang="en-US" sz="1800" dirty="0"/>
              <a:t>Converged Enhanced Ethernet</a:t>
            </a:r>
          </a:p>
          <a:p>
            <a:pPr lvl="1">
              <a:lnSpc>
                <a:spcPct val="80000"/>
              </a:lnSpc>
            </a:pPr>
            <a:r>
              <a:rPr lang="en-US" sz="1400" dirty="0"/>
              <a:t>Per Priority Pause (PPFC), Congestion Management (QCN</a:t>
            </a:r>
            <a:r>
              <a:rPr lang="en-US" sz="1600" dirty="0"/>
              <a:t>)</a:t>
            </a:r>
          </a:p>
        </p:txBody>
      </p:sp>
      <p:pic>
        <p:nvPicPr>
          <p:cNvPr id="2376708" name="Picture 9" descr="825_lowprofile_angle_med"/>
          <p:cNvPicPr>
            <a:picLocks noChangeAspect="1" noChangeArrowheads="1"/>
          </p:cNvPicPr>
          <p:nvPr/>
        </p:nvPicPr>
        <p:blipFill>
          <a:blip r:embed="rId3"/>
          <a:srcRect/>
          <a:stretch>
            <a:fillRect/>
          </a:stretch>
        </p:blipFill>
        <p:spPr bwMode="auto">
          <a:xfrm>
            <a:off x="5737225" y="2425295"/>
            <a:ext cx="3021013" cy="1890712"/>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0"/>
          <p:cNvGrpSpPr/>
          <p:nvPr/>
        </p:nvGrpSpPr>
        <p:grpSpPr>
          <a:xfrm>
            <a:off x="162435" y="3230719"/>
            <a:ext cx="8984714" cy="2247446"/>
            <a:chOff x="-2" y="744759"/>
            <a:chExt cx="9134477" cy="2924176"/>
          </a:xfrm>
        </p:grpSpPr>
        <p:sp>
          <p:nvSpPr>
            <p:cNvPr id="62" name="Rectangle 61"/>
            <p:cNvSpPr/>
            <p:nvPr/>
          </p:nvSpPr>
          <p:spPr bwMode="auto">
            <a:xfrm>
              <a:off x="0" y="744760"/>
              <a:ext cx="9134475" cy="2924175"/>
            </a:xfrm>
            <a:prstGeom prst="rect">
              <a:avLst/>
            </a:prstGeom>
            <a:gradFill>
              <a:gsLst>
                <a:gs pos="0">
                  <a:schemeClr val="bg1"/>
                </a:gs>
                <a:gs pos="100000">
                  <a:schemeClr val="accent1">
                    <a:lumMod val="20000"/>
                    <a:lumOff val="80000"/>
                  </a:schemeClr>
                </a:gs>
              </a:gsLst>
              <a:lin ang="16200000" scaled="1"/>
            </a:gradFill>
            <a:ln w="1270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baseline="0">
                <a:ln>
                  <a:noFill/>
                </a:ln>
                <a:solidFill>
                  <a:schemeClr val="tx1"/>
                </a:solidFill>
                <a:effectLst/>
                <a:latin typeface="Arial" charset="0"/>
                <a:ea typeface="+mn-ea"/>
                <a:cs typeface="+mn-cs"/>
              </a:endParaRPr>
            </a:p>
          </p:txBody>
        </p:sp>
        <p:sp>
          <p:nvSpPr>
            <p:cNvPr id="63" name="Rectangle 62"/>
            <p:cNvSpPr/>
            <p:nvPr/>
          </p:nvSpPr>
          <p:spPr bwMode="auto">
            <a:xfrm rot="10800000">
              <a:off x="-2" y="744759"/>
              <a:ext cx="9134475" cy="340995"/>
            </a:xfrm>
            <a:prstGeom prst="rect">
              <a:avLst/>
            </a:prstGeom>
            <a:gradFill>
              <a:gsLst>
                <a:gs pos="0">
                  <a:schemeClr val="accent1">
                    <a:lumMod val="40000"/>
                    <a:lumOff val="60000"/>
                  </a:schemeClr>
                </a:gs>
                <a:gs pos="100000">
                  <a:schemeClr val="accent1">
                    <a:lumMod val="20000"/>
                    <a:lumOff val="80000"/>
                    <a:alpha val="0"/>
                  </a:schemeClr>
                </a:gs>
              </a:gsLst>
              <a:lin ang="16200000" scaled="1"/>
            </a:gradFill>
            <a:ln w="1270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baseline="0">
                <a:ln>
                  <a:noFill/>
                </a:ln>
                <a:solidFill>
                  <a:schemeClr val="tx1"/>
                </a:solidFill>
                <a:effectLst/>
                <a:latin typeface="Arial" charset="0"/>
                <a:ea typeface="+mn-ea"/>
                <a:cs typeface="+mn-cs"/>
              </a:endParaRPr>
            </a:p>
          </p:txBody>
        </p:sp>
      </p:grpSp>
      <p:grpSp>
        <p:nvGrpSpPr>
          <p:cNvPr id="4" name="Group 111"/>
          <p:cNvGrpSpPr>
            <a:grpSpLocks noChangeAspect="1"/>
          </p:cNvGrpSpPr>
          <p:nvPr/>
        </p:nvGrpSpPr>
        <p:grpSpPr bwMode="gray">
          <a:xfrm>
            <a:off x="6529630" y="1946501"/>
            <a:ext cx="1922788" cy="1995520"/>
            <a:chOff x="479315" y="1867476"/>
            <a:chExt cx="1742728" cy="1830532"/>
          </a:xfrm>
        </p:grpSpPr>
        <p:pic>
          <p:nvPicPr>
            <p:cNvPr id="47" name="Picture 2" descr="C:\Users\dan\Desktop\shadow.png"/>
            <p:cNvPicPr>
              <a:picLocks noChangeAspect="1" noChangeArrowheads="1"/>
            </p:cNvPicPr>
            <p:nvPr/>
          </p:nvPicPr>
          <p:blipFill>
            <a:blip r:embed="rId3"/>
            <a:srcRect/>
            <a:stretch>
              <a:fillRect/>
            </a:stretch>
          </p:blipFill>
          <p:spPr bwMode="gray">
            <a:xfrm>
              <a:off x="479315" y="3013368"/>
              <a:ext cx="1742728" cy="684640"/>
            </a:xfrm>
            <a:prstGeom prst="rect">
              <a:avLst/>
            </a:prstGeom>
            <a:noFill/>
          </p:spPr>
        </p:pic>
        <p:grpSp>
          <p:nvGrpSpPr>
            <p:cNvPr id="5" name="Group 11"/>
            <p:cNvGrpSpPr/>
            <p:nvPr/>
          </p:nvGrpSpPr>
          <p:grpSpPr bwMode="gray">
            <a:xfrm>
              <a:off x="534996" y="1867476"/>
              <a:ext cx="1631367" cy="1631367"/>
              <a:chOff x="4892008" y="1510236"/>
              <a:chExt cx="825183" cy="825183"/>
            </a:xfrm>
          </p:grpSpPr>
          <p:grpSp>
            <p:nvGrpSpPr>
              <p:cNvPr id="6" name="Group 37"/>
              <p:cNvGrpSpPr/>
              <p:nvPr/>
            </p:nvGrpSpPr>
            <p:grpSpPr bwMode="gray">
              <a:xfrm>
                <a:off x="4892008" y="1510236"/>
                <a:ext cx="825183" cy="825183"/>
                <a:chOff x="3516630" y="805815"/>
                <a:chExt cx="1200150" cy="1200150"/>
              </a:xfrm>
            </p:grpSpPr>
            <p:sp>
              <p:nvSpPr>
                <p:cNvPr id="52" name="Oval 51"/>
                <p:cNvSpPr/>
                <p:nvPr/>
              </p:nvSpPr>
              <p:spPr bwMode="gray">
                <a:xfrm>
                  <a:off x="3516630" y="805815"/>
                  <a:ext cx="1200150" cy="1200150"/>
                </a:xfrm>
                <a:prstGeom prst="ellipse">
                  <a:avLst/>
                </a:prstGeom>
                <a:solidFill>
                  <a:schemeClr val="accent4">
                    <a:lumMod val="75000"/>
                  </a:schemeClr>
                </a:solidFill>
                <a:ln w="19050" algn="ctr">
                  <a:solidFill>
                    <a:schemeClr val="tx1"/>
                  </a:solidFill>
                  <a:miter lim="800000"/>
                  <a:headEnd/>
                  <a:tailEnd/>
                </a:ln>
                <a:effectLst>
                  <a:innerShdw blurRad="114300">
                    <a:prstClr val="black"/>
                  </a:innerShdw>
                </a:effectLst>
              </p:spPr>
              <p:txBody>
                <a:bodyPr wrap="none" rtlCol="0" anchor="ctr"/>
                <a:lstStyle/>
                <a:p>
                  <a:pPr algn="ctr"/>
                  <a:endParaRPr lang="en-US" sz="3600" dirty="0"/>
                </a:p>
              </p:txBody>
            </p:sp>
            <p:sp>
              <p:nvSpPr>
                <p:cNvPr id="53" name="Oval 52"/>
                <p:cNvSpPr/>
                <p:nvPr/>
              </p:nvSpPr>
              <p:spPr bwMode="gray">
                <a:xfrm>
                  <a:off x="3688077" y="882016"/>
                  <a:ext cx="857250" cy="622300"/>
                </a:xfrm>
                <a:prstGeom prst="ellipse">
                  <a:avLst/>
                </a:prstGeom>
                <a:gradFill>
                  <a:gsLst>
                    <a:gs pos="0">
                      <a:schemeClr val="bg1">
                        <a:alpha val="52000"/>
                      </a:schemeClr>
                    </a:gs>
                    <a:gs pos="100000">
                      <a:schemeClr val="bg1">
                        <a:alpha val="0"/>
                      </a:schemeClr>
                    </a:gs>
                  </a:gsLst>
                  <a:lin ang="5400000" scaled="0"/>
                </a:gradFill>
                <a:ln w="19050" algn="ctr">
                  <a:noFill/>
                  <a:miter lim="800000"/>
                  <a:headEnd/>
                  <a:tailEnd/>
                </a:ln>
              </p:spPr>
              <p:txBody>
                <a:bodyPr wrap="none" rtlCol="0" anchor="ctr"/>
                <a:lstStyle/>
                <a:p>
                  <a:pPr algn="ctr"/>
                  <a:endParaRPr lang="en-US" sz="3600" dirty="0"/>
                </a:p>
              </p:txBody>
            </p:sp>
          </p:grpSp>
          <p:sp>
            <p:nvSpPr>
              <p:cNvPr id="50" name="TextBox 49"/>
              <p:cNvSpPr txBox="1"/>
              <p:nvPr/>
            </p:nvSpPr>
            <p:spPr bwMode="gray">
              <a:xfrm>
                <a:off x="4970398" y="1825718"/>
                <a:ext cx="668402" cy="194220"/>
              </a:xfrm>
              <a:prstGeom prst="rect">
                <a:avLst/>
              </a:prstGeom>
              <a:noFill/>
              <a:ln w="19050" algn="ctr">
                <a:noFill/>
                <a:miter lim="800000"/>
                <a:headEnd/>
                <a:tailEnd/>
              </a:ln>
            </p:spPr>
            <p:txBody>
              <a:bodyPr wrap="square" lIns="0" tIns="0" rIns="0" bIns="0" rtlCol="0" anchor="ctr">
                <a:spAutoFit/>
              </a:bodyPr>
              <a:lstStyle/>
              <a:p>
                <a:pPr lvl="0" algn="ctr">
                  <a:lnSpc>
                    <a:spcPct val="85000"/>
                  </a:lnSpc>
                </a:pPr>
                <a:r>
                  <a:rPr lang="en-US" sz="3200" dirty="0" smtClean="0">
                    <a:solidFill>
                      <a:schemeClr val="bg1"/>
                    </a:solidFill>
                    <a:effectLst>
                      <a:outerShdw blurRad="63500" dist="38100" dir="5400000" algn="t" rotWithShape="0">
                        <a:prstClr val="black">
                          <a:alpha val="80000"/>
                        </a:prstClr>
                      </a:outerShdw>
                    </a:effectLst>
                    <a:latin typeface="+mj-lt"/>
                  </a:rPr>
                  <a:t>NIC</a:t>
                </a:r>
              </a:p>
            </p:txBody>
          </p:sp>
        </p:grpSp>
      </p:grpSp>
      <p:grpSp>
        <p:nvGrpSpPr>
          <p:cNvPr id="7" name="Group 113"/>
          <p:cNvGrpSpPr>
            <a:grpSpLocks noChangeAspect="1"/>
          </p:cNvGrpSpPr>
          <p:nvPr/>
        </p:nvGrpSpPr>
        <p:grpSpPr bwMode="gray">
          <a:xfrm>
            <a:off x="3457142" y="1944764"/>
            <a:ext cx="1926136" cy="1998994"/>
            <a:chOff x="3711694" y="1867476"/>
            <a:chExt cx="1742728" cy="1830532"/>
          </a:xfrm>
        </p:grpSpPr>
        <p:pic>
          <p:nvPicPr>
            <p:cNvPr id="66" name="Picture 2" descr="C:\Users\dan\Desktop\shadow.png"/>
            <p:cNvPicPr>
              <a:picLocks noChangeAspect="1" noChangeArrowheads="1"/>
            </p:cNvPicPr>
            <p:nvPr/>
          </p:nvPicPr>
          <p:blipFill>
            <a:blip r:embed="rId3"/>
            <a:srcRect/>
            <a:stretch>
              <a:fillRect/>
            </a:stretch>
          </p:blipFill>
          <p:spPr bwMode="gray">
            <a:xfrm>
              <a:off x="3711694" y="3013368"/>
              <a:ext cx="1742728" cy="684640"/>
            </a:xfrm>
            <a:prstGeom prst="rect">
              <a:avLst/>
            </a:prstGeom>
            <a:noFill/>
            <a:ln w="19050" algn="ctr">
              <a:noFill/>
              <a:miter lim="800000"/>
              <a:headEnd/>
              <a:tailEnd/>
            </a:ln>
          </p:spPr>
        </p:pic>
        <p:grpSp>
          <p:nvGrpSpPr>
            <p:cNvPr id="8" name="Group 66"/>
            <p:cNvGrpSpPr/>
            <p:nvPr/>
          </p:nvGrpSpPr>
          <p:grpSpPr bwMode="gray">
            <a:xfrm>
              <a:off x="3767375" y="1867476"/>
              <a:ext cx="1631367" cy="1631367"/>
              <a:chOff x="4892008" y="1510236"/>
              <a:chExt cx="825183" cy="825183"/>
            </a:xfrm>
          </p:grpSpPr>
          <p:grpSp>
            <p:nvGrpSpPr>
              <p:cNvPr id="9" name="Group 37"/>
              <p:cNvGrpSpPr/>
              <p:nvPr/>
            </p:nvGrpSpPr>
            <p:grpSpPr bwMode="gray">
              <a:xfrm>
                <a:off x="4892008" y="1510236"/>
                <a:ext cx="825183" cy="825183"/>
                <a:chOff x="3516630" y="805815"/>
                <a:chExt cx="1200150" cy="1200150"/>
              </a:xfrm>
            </p:grpSpPr>
            <p:sp>
              <p:nvSpPr>
                <p:cNvPr id="73" name="Oval 72"/>
                <p:cNvSpPr/>
                <p:nvPr/>
              </p:nvSpPr>
              <p:spPr bwMode="gray">
                <a:xfrm>
                  <a:off x="3516630" y="805815"/>
                  <a:ext cx="1200150" cy="1200150"/>
                </a:xfrm>
                <a:prstGeom prst="ellipse">
                  <a:avLst/>
                </a:prstGeom>
                <a:solidFill>
                  <a:schemeClr val="accent6"/>
                </a:solidFill>
                <a:ln w="12700" algn="ctr">
                  <a:solidFill>
                    <a:schemeClr val="tx1"/>
                  </a:solidFill>
                  <a:miter lim="800000"/>
                  <a:headEnd/>
                  <a:tailEnd/>
                </a:ln>
                <a:effectLst>
                  <a:innerShdw blurRad="114300">
                    <a:prstClr val="black"/>
                  </a:innerShdw>
                </a:effectLst>
              </p:spPr>
              <p:txBody>
                <a:bodyPr wrap="none" rtlCol="0" anchor="ctr"/>
                <a:lstStyle/>
                <a:p>
                  <a:pPr algn="ctr"/>
                  <a:endParaRPr lang="en-US" sz="3600" dirty="0">
                    <a:solidFill>
                      <a:srgbClr val="FF6600"/>
                    </a:solidFill>
                  </a:endParaRPr>
                </a:p>
              </p:txBody>
            </p:sp>
            <p:sp>
              <p:nvSpPr>
                <p:cNvPr id="74" name="Oval 73"/>
                <p:cNvSpPr/>
                <p:nvPr/>
              </p:nvSpPr>
              <p:spPr bwMode="gray">
                <a:xfrm>
                  <a:off x="3688080" y="882015"/>
                  <a:ext cx="857250" cy="622300"/>
                </a:xfrm>
                <a:prstGeom prst="ellipse">
                  <a:avLst/>
                </a:prstGeom>
                <a:gradFill>
                  <a:gsLst>
                    <a:gs pos="0">
                      <a:schemeClr val="bg1">
                        <a:alpha val="52000"/>
                      </a:schemeClr>
                    </a:gs>
                    <a:gs pos="100000">
                      <a:schemeClr val="bg1">
                        <a:alpha val="0"/>
                      </a:schemeClr>
                    </a:gs>
                  </a:gsLst>
                  <a:lin ang="5400000" scaled="0"/>
                </a:gradFill>
                <a:ln w="19050" algn="ctr">
                  <a:noFill/>
                  <a:miter lim="800000"/>
                  <a:headEnd/>
                  <a:tailEnd/>
                </a:ln>
              </p:spPr>
              <p:txBody>
                <a:bodyPr wrap="none" rtlCol="0" anchor="ctr"/>
                <a:lstStyle/>
                <a:p>
                  <a:pPr algn="ctr"/>
                  <a:endParaRPr lang="en-US" sz="3600" dirty="0"/>
                </a:p>
              </p:txBody>
            </p:sp>
          </p:grpSp>
          <p:sp>
            <p:nvSpPr>
              <p:cNvPr id="70" name="TextBox 69"/>
              <p:cNvSpPr txBox="1"/>
              <p:nvPr/>
            </p:nvSpPr>
            <p:spPr bwMode="gray">
              <a:xfrm>
                <a:off x="4918651" y="1825887"/>
                <a:ext cx="770874" cy="193883"/>
              </a:xfrm>
              <a:prstGeom prst="rect">
                <a:avLst/>
              </a:prstGeom>
              <a:noFill/>
              <a:ln w="19050" algn="ctr">
                <a:noFill/>
                <a:miter lim="800000"/>
                <a:headEnd/>
                <a:tailEnd/>
              </a:ln>
            </p:spPr>
            <p:txBody>
              <a:bodyPr wrap="square" lIns="0" tIns="0" rIns="0" bIns="0" rtlCol="0" anchor="ctr">
                <a:spAutoFit/>
              </a:bodyPr>
              <a:lstStyle/>
              <a:p>
                <a:pPr algn="ctr">
                  <a:lnSpc>
                    <a:spcPct val="85000"/>
                  </a:lnSpc>
                </a:pPr>
                <a:r>
                  <a:rPr lang="en-US" sz="3200" dirty="0" smtClean="0">
                    <a:solidFill>
                      <a:schemeClr val="bg1"/>
                    </a:solidFill>
                    <a:effectLst>
                      <a:outerShdw blurRad="63500" dist="38100" dir="5400000" algn="t" rotWithShape="0">
                        <a:prstClr val="black">
                          <a:alpha val="80000"/>
                        </a:prstClr>
                      </a:outerShdw>
                    </a:effectLst>
                    <a:latin typeface="+mj-lt"/>
                  </a:rPr>
                  <a:t>CNA</a:t>
                </a:r>
              </a:p>
            </p:txBody>
          </p:sp>
        </p:grpSp>
      </p:grpSp>
      <p:grpSp>
        <p:nvGrpSpPr>
          <p:cNvPr id="10" name="Group 114"/>
          <p:cNvGrpSpPr>
            <a:grpSpLocks noChangeAspect="1"/>
          </p:cNvGrpSpPr>
          <p:nvPr/>
        </p:nvGrpSpPr>
        <p:grpSpPr bwMode="gray">
          <a:xfrm>
            <a:off x="388002" y="1946501"/>
            <a:ext cx="1922788" cy="1995520"/>
            <a:chOff x="6944072" y="1867476"/>
            <a:chExt cx="1742728" cy="1830532"/>
          </a:xfrm>
        </p:grpSpPr>
        <p:pic>
          <p:nvPicPr>
            <p:cNvPr id="79" name="Picture 2" descr="C:\Users\dan\Desktop\shadow.png"/>
            <p:cNvPicPr>
              <a:picLocks noChangeAspect="1" noChangeArrowheads="1"/>
            </p:cNvPicPr>
            <p:nvPr/>
          </p:nvPicPr>
          <p:blipFill>
            <a:blip r:embed="rId3"/>
            <a:srcRect/>
            <a:stretch>
              <a:fillRect/>
            </a:stretch>
          </p:blipFill>
          <p:spPr bwMode="gray">
            <a:xfrm>
              <a:off x="6944072" y="3013368"/>
              <a:ext cx="1742728" cy="684640"/>
            </a:xfrm>
            <a:prstGeom prst="rect">
              <a:avLst/>
            </a:prstGeom>
            <a:noFill/>
          </p:spPr>
        </p:pic>
        <p:grpSp>
          <p:nvGrpSpPr>
            <p:cNvPr id="11" name="Group 22"/>
            <p:cNvGrpSpPr/>
            <p:nvPr/>
          </p:nvGrpSpPr>
          <p:grpSpPr bwMode="gray">
            <a:xfrm>
              <a:off x="6999753" y="1867476"/>
              <a:ext cx="1631367" cy="1631367"/>
              <a:chOff x="4892008" y="1510236"/>
              <a:chExt cx="825183" cy="825183"/>
            </a:xfrm>
          </p:grpSpPr>
          <p:grpSp>
            <p:nvGrpSpPr>
              <p:cNvPr id="12" name="Group 37"/>
              <p:cNvGrpSpPr/>
              <p:nvPr/>
            </p:nvGrpSpPr>
            <p:grpSpPr bwMode="gray">
              <a:xfrm>
                <a:off x="4892008" y="1510236"/>
                <a:ext cx="825183" cy="825183"/>
                <a:chOff x="3516630" y="805815"/>
                <a:chExt cx="1200150" cy="1200150"/>
              </a:xfrm>
            </p:grpSpPr>
            <p:sp>
              <p:nvSpPr>
                <p:cNvPr id="85" name="Oval 84"/>
                <p:cNvSpPr/>
                <p:nvPr/>
              </p:nvSpPr>
              <p:spPr bwMode="gray">
                <a:xfrm>
                  <a:off x="3516630" y="805815"/>
                  <a:ext cx="1200150" cy="1200150"/>
                </a:xfrm>
                <a:prstGeom prst="ellipse">
                  <a:avLst/>
                </a:prstGeom>
                <a:solidFill>
                  <a:schemeClr val="accent3"/>
                </a:solidFill>
                <a:ln w="12700" algn="ctr">
                  <a:solidFill>
                    <a:schemeClr val="tx1"/>
                  </a:solidFill>
                  <a:miter lim="800000"/>
                  <a:headEnd/>
                  <a:tailEnd/>
                </a:ln>
                <a:effectLst>
                  <a:innerShdw blurRad="114300">
                    <a:prstClr val="black"/>
                  </a:innerShdw>
                </a:effectLst>
              </p:spPr>
              <p:txBody>
                <a:bodyPr wrap="none" rtlCol="0" anchor="ctr"/>
                <a:lstStyle/>
                <a:p>
                  <a:pPr algn="ctr"/>
                  <a:endParaRPr lang="en-US" sz="3600" dirty="0"/>
                </a:p>
              </p:txBody>
            </p:sp>
            <p:sp>
              <p:nvSpPr>
                <p:cNvPr id="86" name="Oval 85"/>
                <p:cNvSpPr/>
                <p:nvPr/>
              </p:nvSpPr>
              <p:spPr bwMode="gray">
                <a:xfrm>
                  <a:off x="3688080" y="882015"/>
                  <a:ext cx="857250" cy="622300"/>
                </a:xfrm>
                <a:prstGeom prst="ellipse">
                  <a:avLst/>
                </a:prstGeom>
                <a:gradFill>
                  <a:gsLst>
                    <a:gs pos="0">
                      <a:schemeClr val="bg1">
                        <a:alpha val="52000"/>
                      </a:schemeClr>
                    </a:gs>
                    <a:gs pos="100000">
                      <a:schemeClr val="bg1">
                        <a:alpha val="0"/>
                      </a:schemeClr>
                    </a:gs>
                  </a:gsLst>
                  <a:lin ang="5400000" scaled="0"/>
                </a:gradFill>
                <a:ln w="19050" algn="ctr">
                  <a:noFill/>
                  <a:miter lim="800000"/>
                  <a:headEnd/>
                  <a:tailEnd/>
                </a:ln>
              </p:spPr>
              <p:txBody>
                <a:bodyPr wrap="none" rtlCol="0" anchor="ctr"/>
                <a:lstStyle/>
                <a:p>
                  <a:pPr algn="ctr"/>
                  <a:endParaRPr lang="en-US" sz="3600" dirty="0"/>
                </a:p>
              </p:txBody>
            </p:sp>
          </p:grpSp>
          <p:sp>
            <p:nvSpPr>
              <p:cNvPr id="83" name="TextBox 82"/>
              <p:cNvSpPr txBox="1"/>
              <p:nvPr/>
            </p:nvSpPr>
            <p:spPr bwMode="gray">
              <a:xfrm>
                <a:off x="4907559" y="1825718"/>
                <a:ext cx="809418" cy="194220"/>
              </a:xfrm>
              <a:prstGeom prst="rect">
                <a:avLst/>
              </a:prstGeom>
              <a:noFill/>
              <a:ln w="19050" algn="ctr">
                <a:noFill/>
                <a:miter lim="800000"/>
                <a:headEnd/>
                <a:tailEnd/>
              </a:ln>
            </p:spPr>
            <p:txBody>
              <a:bodyPr wrap="square" lIns="0" tIns="0" rIns="0" bIns="0" rtlCol="0" anchor="ctr">
                <a:spAutoFit/>
              </a:bodyPr>
              <a:lstStyle/>
              <a:p>
                <a:pPr lvl="0" algn="ctr">
                  <a:lnSpc>
                    <a:spcPct val="85000"/>
                  </a:lnSpc>
                </a:pPr>
                <a:r>
                  <a:rPr lang="en-US" sz="3200" dirty="0" smtClean="0">
                    <a:solidFill>
                      <a:schemeClr val="bg1"/>
                    </a:solidFill>
                    <a:effectLst>
                      <a:outerShdw blurRad="63500" dist="38100" dir="5400000" algn="t" rotWithShape="0">
                        <a:prstClr val="black">
                          <a:alpha val="80000"/>
                        </a:prstClr>
                      </a:outerShdw>
                    </a:effectLst>
                    <a:latin typeface="+mj-lt"/>
                  </a:rPr>
                  <a:t>HBA</a:t>
                </a:r>
              </a:p>
            </p:txBody>
          </p:sp>
        </p:grpSp>
      </p:grpSp>
      <p:pic>
        <p:nvPicPr>
          <p:cNvPr id="46" name="Picture 8" descr="C:\jim\photos\products\16Gb\cards\1860_2port_asic_side_med.png"/>
          <p:cNvPicPr>
            <a:picLocks noChangeAspect="1" noChangeArrowheads="1"/>
          </p:cNvPicPr>
          <p:nvPr/>
        </p:nvPicPr>
        <p:blipFill>
          <a:blip r:embed="rId4"/>
          <a:srcRect/>
          <a:stretch>
            <a:fillRect/>
          </a:stretch>
        </p:blipFill>
        <p:spPr bwMode="auto">
          <a:xfrm>
            <a:off x="592891" y="1897375"/>
            <a:ext cx="5497009" cy="2518260"/>
          </a:xfrm>
          <a:prstGeom prst="rect">
            <a:avLst/>
          </a:prstGeom>
          <a:noFill/>
        </p:spPr>
      </p:pic>
      <p:grpSp>
        <p:nvGrpSpPr>
          <p:cNvPr id="13" name="Group 47"/>
          <p:cNvGrpSpPr/>
          <p:nvPr/>
        </p:nvGrpSpPr>
        <p:grpSpPr bwMode="gray">
          <a:xfrm>
            <a:off x="3175030" y="1695415"/>
            <a:ext cx="2486694" cy="2580754"/>
            <a:chOff x="2978205" y="1251460"/>
            <a:chExt cx="2880344" cy="2989295"/>
          </a:xfrm>
        </p:grpSpPr>
        <p:pic>
          <p:nvPicPr>
            <p:cNvPr id="36" name="Picture 2" descr="C:\Users\dan\Desktop\shadow.png"/>
            <p:cNvPicPr>
              <a:picLocks noChangeAspect="1" noChangeArrowheads="1"/>
            </p:cNvPicPr>
            <p:nvPr/>
          </p:nvPicPr>
          <p:blipFill>
            <a:blip r:embed="rId3"/>
            <a:srcRect/>
            <a:stretch>
              <a:fillRect/>
            </a:stretch>
          </p:blipFill>
          <p:spPr bwMode="gray">
            <a:xfrm>
              <a:off x="2978205" y="3122724"/>
              <a:ext cx="2880344" cy="1118031"/>
            </a:xfrm>
            <a:prstGeom prst="rect">
              <a:avLst/>
            </a:prstGeom>
            <a:noFill/>
            <a:ln w="19050" algn="ctr">
              <a:noFill/>
              <a:miter lim="800000"/>
              <a:headEnd/>
              <a:tailEnd/>
            </a:ln>
          </p:spPr>
        </p:pic>
        <p:grpSp>
          <p:nvGrpSpPr>
            <p:cNvPr id="14" name="Group 45"/>
            <p:cNvGrpSpPr/>
            <p:nvPr/>
          </p:nvGrpSpPr>
          <p:grpSpPr bwMode="gray">
            <a:xfrm>
              <a:off x="3070234" y="1251460"/>
              <a:ext cx="2696289" cy="2664056"/>
              <a:chOff x="3070234" y="1251460"/>
              <a:chExt cx="2696289" cy="2664056"/>
            </a:xfrm>
          </p:grpSpPr>
          <p:sp>
            <p:nvSpPr>
              <p:cNvPr id="44" name="Oval 43"/>
              <p:cNvSpPr/>
              <p:nvPr/>
            </p:nvSpPr>
            <p:spPr bwMode="gray">
              <a:xfrm>
                <a:off x="3070234" y="1251460"/>
                <a:ext cx="2696289" cy="2664056"/>
              </a:xfrm>
              <a:prstGeom prst="ellipse">
                <a:avLst/>
              </a:prstGeom>
              <a:gradFill>
                <a:gsLst>
                  <a:gs pos="0">
                    <a:schemeClr val="bg2">
                      <a:lumMod val="60000"/>
                      <a:lumOff val="40000"/>
                    </a:schemeClr>
                  </a:gs>
                  <a:gs pos="23000">
                    <a:schemeClr val="bg2"/>
                  </a:gs>
                  <a:gs pos="100000">
                    <a:schemeClr val="bg2">
                      <a:lumMod val="50000"/>
                    </a:schemeClr>
                  </a:gs>
                </a:gsLst>
                <a:lin ang="5400000" scaled="0"/>
              </a:gradFill>
              <a:ln w="19050" algn="ctr">
                <a:solidFill>
                  <a:schemeClr val="tx1"/>
                </a:solidFill>
                <a:miter lim="800000"/>
                <a:headEnd/>
                <a:tailEnd/>
              </a:ln>
              <a:effectLst>
                <a:innerShdw blurRad="114300">
                  <a:prstClr val="black"/>
                </a:innerShdw>
              </a:effectLst>
            </p:spPr>
            <p:txBody>
              <a:bodyPr wrap="none" rtlCol="0" anchor="ctr"/>
              <a:lstStyle/>
              <a:p>
                <a:pPr algn="ctr"/>
                <a:endParaRPr lang="en-US" sz="3600" dirty="0"/>
              </a:p>
            </p:txBody>
          </p:sp>
          <p:sp>
            <p:nvSpPr>
              <p:cNvPr id="45" name="Oval 44"/>
              <p:cNvSpPr/>
              <p:nvPr/>
            </p:nvSpPr>
            <p:spPr bwMode="gray">
              <a:xfrm>
                <a:off x="3455418" y="1420606"/>
                <a:ext cx="1925921" cy="1381362"/>
              </a:xfrm>
              <a:prstGeom prst="ellipse">
                <a:avLst/>
              </a:prstGeom>
              <a:gradFill>
                <a:gsLst>
                  <a:gs pos="0">
                    <a:schemeClr val="bg1">
                      <a:alpha val="52000"/>
                    </a:schemeClr>
                  </a:gs>
                  <a:gs pos="100000">
                    <a:schemeClr val="bg1">
                      <a:alpha val="0"/>
                    </a:schemeClr>
                  </a:gs>
                </a:gsLst>
                <a:lin ang="5400000" scaled="0"/>
              </a:gradFill>
              <a:ln w="19050" algn="ctr">
                <a:noFill/>
                <a:miter lim="800000"/>
                <a:headEnd/>
                <a:tailEnd/>
              </a:ln>
            </p:spPr>
            <p:txBody>
              <a:bodyPr wrap="none" rtlCol="0" anchor="ctr"/>
              <a:lstStyle/>
              <a:p>
                <a:pPr algn="ctr"/>
                <a:endParaRPr lang="en-US" sz="3600" dirty="0"/>
              </a:p>
            </p:txBody>
          </p:sp>
          <p:sp>
            <p:nvSpPr>
              <p:cNvPr id="43" name="TextBox 42"/>
              <p:cNvSpPr txBox="1"/>
              <p:nvPr/>
            </p:nvSpPr>
            <p:spPr bwMode="gray">
              <a:xfrm>
                <a:off x="3157290" y="2164916"/>
                <a:ext cx="2518834" cy="837151"/>
              </a:xfrm>
              <a:prstGeom prst="rect">
                <a:avLst/>
              </a:prstGeom>
              <a:noFill/>
              <a:ln w="19050" algn="ctr">
                <a:noFill/>
                <a:miter lim="800000"/>
                <a:headEnd/>
                <a:tailEnd/>
              </a:ln>
            </p:spPr>
            <p:txBody>
              <a:bodyPr wrap="square" lIns="0" tIns="0" rIns="0" bIns="0" rtlCol="0" anchor="ctr">
                <a:spAutoFit/>
              </a:bodyPr>
              <a:lstStyle/>
              <a:p>
                <a:pPr algn="ctr">
                  <a:lnSpc>
                    <a:spcPct val="85000"/>
                  </a:lnSpc>
                </a:pPr>
                <a:r>
                  <a:rPr lang="en-US" sz="3200" dirty="0" smtClean="0">
                    <a:solidFill>
                      <a:schemeClr val="bg1"/>
                    </a:solidFill>
                    <a:effectLst>
                      <a:outerShdw blurRad="63500" dist="38100" dir="5400000" algn="t" rotWithShape="0">
                        <a:prstClr val="black">
                          <a:alpha val="80000"/>
                        </a:prstClr>
                      </a:outerShdw>
                    </a:effectLst>
                    <a:latin typeface="+mj-lt"/>
                  </a:rPr>
                  <a:t>FABRIC ADAPTER</a:t>
                </a:r>
              </a:p>
            </p:txBody>
          </p:sp>
        </p:grpSp>
      </p:grpSp>
      <p:sp>
        <p:nvSpPr>
          <p:cNvPr id="2" name="Title 1"/>
          <p:cNvSpPr>
            <a:spLocks noGrp="1"/>
          </p:cNvSpPr>
          <p:nvPr>
            <p:ph type="title"/>
          </p:nvPr>
        </p:nvSpPr>
        <p:spPr/>
        <p:txBody>
          <a:bodyPr/>
          <a:lstStyle/>
          <a:p>
            <a:r>
              <a:rPr lang="en-US" dirty="0" smtClean="0"/>
              <a:t>Brocade 1860 Fabric Adapter</a:t>
            </a:r>
            <a:endParaRPr lang="en-US" dirty="0"/>
          </a:p>
        </p:txBody>
      </p:sp>
      <p:sp>
        <p:nvSpPr>
          <p:cNvPr id="55" name="Footer Placeholder 5"/>
          <p:cNvSpPr>
            <a:spLocks noGrp="1"/>
          </p:cNvSpPr>
          <p:nvPr>
            <p:ph type="ftr" sz="quarter" idx="3"/>
          </p:nvPr>
        </p:nvSpPr>
        <p:spPr>
          <a:xfrm>
            <a:off x="465881" y="6631120"/>
            <a:ext cx="4027582" cy="155235"/>
          </a:xfrm>
          <a:prstGeom prst="rect">
            <a:avLst/>
          </a:prstGeom>
        </p:spPr>
        <p:txBody>
          <a:bodyPr vert="horz" wrap="square" lIns="0" tIns="0" rIns="0" bIns="0" rtlCol="0" anchor="b" anchorCtr="0"/>
          <a:lstStyle>
            <a:lvl1pPr algn="l">
              <a:defRPr sz="800">
                <a:solidFill>
                  <a:schemeClr val="tx2"/>
                </a:solidFill>
                <a:latin typeface="+mn-lt"/>
              </a:defRPr>
            </a:lvl1pPr>
          </a:lstStyle>
          <a:p>
            <a:r>
              <a:rPr lang="en-US" smtClean="0"/>
              <a:t>© 2011 Brocade Communications Systems, Inc. - COMPANY PROPRIETARY INFORMATION</a:t>
            </a:r>
            <a:endParaRPr lang="en-US" dirty="0"/>
          </a:p>
        </p:txBody>
      </p:sp>
      <p:sp>
        <p:nvSpPr>
          <p:cNvPr id="56" name="Slide Number Placeholder 6"/>
          <p:cNvSpPr>
            <a:spLocks noGrp="1"/>
          </p:cNvSpPr>
          <p:nvPr>
            <p:ph type="sldNum" sz="quarter" idx="4"/>
          </p:nvPr>
        </p:nvSpPr>
        <p:spPr>
          <a:xfrm>
            <a:off x="8110728" y="6639295"/>
            <a:ext cx="246061" cy="155233"/>
          </a:xfrm>
          <a:prstGeom prst="rect">
            <a:avLst/>
          </a:prstGeom>
        </p:spPr>
        <p:txBody>
          <a:bodyPr vert="horz" wrap="square" lIns="0" tIns="0" rIns="0" bIns="0" rtlCol="0" anchor="b" anchorCtr="0"/>
          <a:lstStyle>
            <a:lvl1pPr algn="r">
              <a:defRPr sz="900">
                <a:solidFill>
                  <a:schemeClr val="tx2"/>
                </a:solidFill>
                <a:latin typeface="+mn-lt"/>
              </a:defRPr>
            </a:lvl1pPr>
          </a:lstStyle>
          <a:p>
            <a:fld id="{7BCC8D0D-EAEC-449D-9161-023DFF90F2E2}" type="slidenum">
              <a:rPr lang="en-US" smtClean="0"/>
              <a:pPr/>
              <a:t>81</a:t>
            </a:fld>
            <a:endParaRPr lang="en-US" dirty="0"/>
          </a:p>
        </p:txBody>
      </p:sp>
      <p:sp>
        <p:nvSpPr>
          <p:cNvPr id="76" name="Text Placeholder 75"/>
          <p:cNvSpPr>
            <a:spLocks noGrp="1"/>
          </p:cNvSpPr>
          <p:nvPr>
            <p:ph type="body" idx="10"/>
          </p:nvPr>
        </p:nvSpPr>
        <p:spPr bwMode="auto"/>
        <p:txBody>
          <a:bodyPr/>
          <a:lstStyle/>
          <a:p>
            <a:r>
              <a:rPr lang="en-US" dirty="0" smtClean="0"/>
              <a:t>A new class of adapter for the cloud-enabled data center</a:t>
            </a:r>
            <a:endParaRPr lang="en-US" dirty="0"/>
          </a:p>
        </p:txBody>
      </p:sp>
      <p:sp>
        <p:nvSpPr>
          <p:cNvPr id="38" name="TextBox 37"/>
          <p:cNvSpPr txBox="1"/>
          <p:nvPr/>
        </p:nvSpPr>
        <p:spPr bwMode="auto">
          <a:xfrm>
            <a:off x="473671" y="4415635"/>
            <a:ext cx="8196660" cy="2277547"/>
          </a:xfrm>
          <a:prstGeom prst="rect">
            <a:avLst/>
          </a:prstGeom>
          <a:noFill/>
          <a:ln w="19050" algn="ctr">
            <a:noFill/>
            <a:miter lim="800000"/>
            <a:headEnd/>
            <a:tailEnd/>
          </a:ln>
        </p:spPr>
        <p:txBody>
          <a:bodyPr wrap="square" lIns="0" tIns="0" rIns="0" bIns="0" rtlCol="0">
            <a:spAutoFit/>
          </a:bodyPr>
          <a:lstStyle/>
          <a:p>
            <a:pPr marL="282575" indent="-282575">
              <a:buFont typeface="Arial" pitchFamily="34" charset="0"/>
              <a:buChar char="•"/>
            </a:pPr>
            <a:r>
              <a:rPr lang="en-US" sz="2000" dirty="0" smtClean="0"/>
              <a:t>Fabric Adapter: Extends Ethernet &amp; </a:t>
            </a:r>
            <a:r>
              <a:rPr lang="en-US" sz="2000" dirty="0" err="1" smtClean="0"/>
              <a:t>Fibre</a:t>
            </a:r>
            <a:r>
              <a:rPr lang="en-US" sz="2000" dirty="0" smtClean="0"/>
              <a:t> Channel Fabric services</a:t>
            </a:r>
            <a:endParaRPr lang="en-US" dirty="0" smtClean="0"/>
          </a:p>
          <a:p>
            <a:pPr marL="739775" lvl="1" indent="-282575">
              <a:buFont typeface="Arial" pitchFamily="34" charset="0"/>
              <a:buChar char="•"/>
            </a:pPr>
            <a:r>
              <a:rPr lang="en-US" dirty="0" smtClean="0"/>
              <a:t>Brocade Server Application Optimization (SAO): </a:t>
            </a:r>
            <a:r>
              <a:rPr lang="en-US" dirty="0" err="1" smtClean="0"/>
              <a:t>QoS</a:t>
            </a:r>
            <a:r>
              <a:rPr lang="en-US" dirty="0" smtClean="0"/>
              <a:t>, </a:t>
            </a:r>
            <a:r>
              <a:rPr lang="en-US" dirty="0" err="1" smtClean="0"/>
              <a:t>N_Port</a:t>
            </a:r>
            <a:r>
              <a:rPr lang="en-US" dirty="0" smtClean="0"/>
              <a:t> </a:t>
            </a:r>
            <a:r>
              <a:rPr lang="en-US" dirty="0" err="1" smtClean="0"/>
              <a:t>Trunking</a:t>
            </a:r>
            <a:endParaRPr lang="en-US" dirty="0" smtClean="0"/>
          </a:p>
          <a:p>
            <a:pPr marL="739775" lvl="1" indent="-282575">
              <a:buFont typeface="Arial" pitchFamily="34" charset="0"/>
              <a:buChar char="•"/>
            </a:pPr>
            <a:r>
              <a:rPr lang="en-US" dirty="0" smtClean="0"/>
              <a:t>Brocade </a:t>
            </a:r>
            <a:r>
              <a:rPr lang="en-US" dirty="0" err="1" smtClean="0"/>
              <a:t>vFLink</a:t>
            </a:r>
            <a:r>
              <a:rPr lang="en-US" dirty="0" smtClean="0"/>
              <a:t> I/O virtualization, SR-IOV, VEB/VEPA</a:t>
            </a:r>
          </a:p>
          <a:p>
            <a:pPr marL="282575" indent="-282575">
              <a:buFont typeface="Arial" pitchFamily="34" charset="0"/>
              <a:buChar char="•"/>
            </a:pPr>
            <a:r>
              <a:rPr lang="en-US" sz="2000" dirty="0" smtClean="0"/>
              <a:t>Brocade Any I/O technology</a:t>
            </a:r>
          </a:p>
          <a:p>
            <a:pPr marL="739775" lvl="1" indent="-282575">
              <a:buFont typeface="Arial" pitchFamily="34" charset="0"/>
              <a:buChar char="•"/>
            </a:pPr>
            <a:r>
              <a:rPr lang="en-US" dirty="0" smtClean="0"/>
              <a:t>16/8/4/2 </a:t>
            </a:r>
            <a:r>
              <a:rPr lang="en-US" dirty="0" err="1" smtClean="0"/>
              <a:t>Gbps</a:t>
            </a:r>
            <a:r>
              <a:rPr lang="en-US" dirty="0" smtClean="0"/>
              <a:t> </a:t>
            </a:r>
            <a:r>
              <a:rPr lang="en-US" dirty="0" err="1" smtClean="0"/>
              <a:t>Fibre</a:t>
            </a:r>
            <a:r>
              <a:rPr lang="en-US" dirty="0" smtClean="0"/>
              <a:t> Channel, 10 </a:t>
            </a:r>
            <a:r>
              <a:rPr lang="en-US" dirty="0" err="1" smtClean="0"/>
              <a:t>GbE</a:t>
            </a:r>
            <a:r>
              <a:rPr lang="en-US" dirty="0" smtClean="0"/>
              <a:t> Data Center Bridging (DCB), TCP/IP, </a:t>
            </a:r>
            <a:r>
              <a:rPr lang="en-US" dirty="0" err="1" smtClean="0"/>
              <a:t>FCoE</a:t>
            </a:r>
            <a:r>
              <a:rPr lang="en-US" dirty="0" smtClean="0"/>
              <a:t>, and/or </a:t>
            </a:r>
            <a:r>
              <a:rPr lang="en-US" dirty="0" err="1" smtClean="0"/>
              <a:t>iSCSI</a:t>
            </a:r>
            <a:endParaRPr lang="en-US" dirty="0" smtClean="0"/>
          </a:p>
          <a:p>
            <a:pPr marL="739775" lvl="1" indent="-282575">
              <a:buFont typeface="Arial" pitchFamily="34" charset="0"/>
              <a:buChar char="•"/>
            </a:pPr>
            <a:r>
              <a:rPr lang="en-US" dirty="0" smtClean="0"/>
              <a:t>Configurable on a per-port basis</a:t>
            </a:r>
          </a:p>
          <a:p>
            <a:pPr marL="739775" lvl="1" indent="-282575">
              <a:buFont typeface="Arial" pitchFamily="34" charset="0"/>
              <a:buChar char="•"/>
            </a:pPr>
            <a:r>
              <a:rPr lang="en-US" dirty="0" smtClean="0"/>
              <a:t>All protocols supported concurrently, no licensing required</a:t>
            </a:r>
          </a:p>
        </p:txBody>
      </p:sp>
      <p:sp>
        <p:nvSpPr>
          <p:cNvPr id="40" name="Cross 39"/>
          <p:cNvSpPr/>
          <p:nvPr/>
        </p:nvSpPr>
        <p:spPr bwMode="gray">
          <a:xfrm>
            <a:off x="2609926" y="2670221"/>
            <a:ext cx="548080" cy="548080"/>
          </a:xfrm>
          <a:prstGeom prst="plus">
            <a:avLst>
              <a:gd name="adj" fmla="val 34160"/>
            </a:avLst>
          </a:prstGeom>
          <a:solidFill>
            <a:schemeClr val="tx2"/>
          </a:solidFill>
          <a:ln w="19050" algn="ctr">
            <a:noFill/>
            <a:miter lim="800000"/>
            <a:headEnd/>
            <a:tailEnd/>
          </a:ln>
        </p:spPr>
        <p:txBody>
          <a:bodyPr wrap="none" rtlCol="0" anchor="ctr"/>
          <a:lstStyle/>
          <a:p>
            <a:pPr algn="ctr"/>
            <a:endParaRPr lang="en-US" dirty="0"/>
          </a:p>
        </p:txBody>
      </p:sp>
      <p:sp>
        <p:nvSpPr>
          <p:cNvPr id="41" name="Cross 40"/>
          <p:cNvSpPr/>
          <p:nvPr/>
        </p:nvSpPr>
        <p:spPr bwMode="gray">
          <a:xfrm>
            <a:off x="5682414" y="2670221"/>
            <a:ext cx="548080" cy="548080"/>
          </a:xfrm>
          <a:prstGeom prst="plus">
            <a:avLst>
              <a:gd name="adj" fmla="val 34160"/>
            </a:avLst>
          </a:prstGeom>
          <a:solidFill>
            <a:schemeClr val="tx2"/>
          </a:solidFill>
          <a:ln w="19050" algn="ctr">
            <a:noFill/>
            <a:miter lim="800000"/>
            <a:headEnd/>
            <a:tailEnd/>
          </a:ln>
        </p:spPr>
        <p:txBody>
          <a:bodyPr wrap="none" rtlCol="0" anchor="ctr"/>
          <a:lstStyle/>
          <a:p>
            <a:pPr algn="ctr"/>
            <a:endParaRPr lang="en-US" dirty="0"/>
          </a:p>
        </p:txBody>
      </p:sp>
      <p:sp>
        <p:nvSpPr>
          <p:cNvPr id="42" name="Date Placeholder 41"/>
          <p:cNvSpPr>
            <a:spLocks noGrp="1"/>
          </p:cNvSpPr>
          <p:nvPr>
            <p:ph type="dt" sz="half" idx="2"/>
          </p:nvPr>
        </p:nvSpPr>
        <p:spPr/>
        <p:txBody>
          <a:bodyPr/>
          <a:lstStyle/>
          <a:p>
            <a:fld id="{30C3CAF3-3268-4FA7-9585-860291137EE9}" type="datetime3">
              <a:rPr lang="en-AU" smtClean="0"/>
              <a:pPr/>
              <a:t>22 September, 2011</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1000" fill="hold"/>
                                        <p:tgtEl>
                                          <p:spTgt spid="10"/>
                                        </p:tgtEl>
                                        <p:attrNameLst>
                                          <p:attrName>ppt_x</p:attrName>
                                          <p:attrName>ppt_y</p:attrName>
                                        </p:attrNameLst>
                                      </p:cBhvr>
                                    </p:animMotion>
                                  </p:childTnLst>
                                </p:cTn>
                              </p:par>
                              <p:par>
                                <p:cTn id="7" presetID="35" presetClass="path" presetSubtype="0" accel="50000" decel="50000" fill="hold" nodeType="withEffect">
                                  <p:stCondLst>
                                    <p:cond delay="0"/>
                                  </p:stCondLst>
                                  <p:childTnLst>
                                    <p:animMotion origin="layout" path="M 0 0  L -0.25 0  E" pathEditMode="relative" ptsTypes="">
                                      <p:cBhvr>
                                        <p:cTn id="8" dur="1000" fill="hold"/>
                                        <p:tgtEl>
                                          <p:spTgt spid="4"/>
                                        </p:tgtEl>
                                        <p:attrNameLst>
                                          <p:attrName>ppt_x</p:attrName>
                                          <p:attrName>ppt_y</p:attrName>
                                        </p:attrNameLst>
                                      </p:cBhvr>
                                    </p:animMotion>
                                  </p:childTnLst>
                                </p:cTn>
                              </p:par>
                              <p:par>
                                <p:cTn id="9" presetID="63" presetClass="path" presetSubtype="0" accel="50000" decel="50000" fill="hold" grpId="0" nodeType="withEffect">
                                  <p:stCondLst>
                                    <p:cond delay="0"/>
                                  </p:stCondLst>
                                  <p:childTnLst>
                                    <p:animMotion origin="layout" path="M 0 0  L 0.25 0  E" pathEditMode="relative" ptsTypes="">
                                      <p:cBhvr>
                                        <p:cTn id="10" dur="2000" fill="hold"/>
                                        <p:tgtEl>
                                          <p:spTgt spid="40"/>
                                        </p:tgtEl>
                                        <p:attrNameLst>
                                          <p:attrName>ppt_x</p:attrName>
                                          <p:attrName>ppt_y</p:attrName>
                                        </p:attrNameLst>
                                      </p:cBhvr>
                                    </p:animMotion>
                                  </p:childTnLst>
                                </p:cTn>
                              </p:par>
                              <p:par>
                                <p:cTn id="11" presetID="35" presetClass="path" presetSubtype="0" accel="50000" decel="50000" fill="hold" grpId="0" nodeType="withEffect">
                                  <p:stCondLst>
                                    <p:cond delay="0"/>
                                  </p:stCondLst>
                                  <p:childTnLst>
                                    <p:animMotion origin="layout" path="M 0 0  L -0.25 0  E" pathEditMode="relative" ptsTypes="">
                                      <p:cBhvr>
                                        <p:cTn id="12" dur="2000" fill="hold"/>
                                        <p:tgtEl>
                                          <p:spTgt spid="41"/>
                                        </p:tgtEl>
                                        <p:attrNameLst>
                                          <p:attrName>ppt_x</p:attrName>
                                          <p:attrName>ppt_y</p:attrName>
                                        </p:attrNameLst>
                                      </p:cBhvr>
                                    </p:animMotion>
                                  </p:childTnLst>
                                </p:cTn>
                              </p:par>
                              <p:par>
                                <p:cTn id="13" presetID="10" presetClass="exit" presetSubtype="0" fill="hold" nodeType="withEffect">
                                  <p:stCondLst>
                                    <p:cond delay="0"/>
                                  </p:stCondLst>
                                  <p:childTnLst>
                                    <p:animEffect transition="out" filter="fade">
                                      <p:cBhvr>
                                        <p:cTn id="14" dur="1000"/>
                                        <p:tgtEl>
                                          <p:spTgt spid="10"/>
                                        </p:tgtEl>
                                      </p:cBhvr>
                                    </p:animEffect>
                                    <p:set>
                                      <p:cBhvr>
                                        <p:cTn id="15" dur="1" fill="hold">
                                          <p:stCondLst>
                                            <p:cond delay="999"/>
                                          </p:stCondLst>
                                        </p:cTn>
                                        <p:tgtEl>
                                          <p:spTgt spid="10"/>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00"/>
                                        <p:tgtEl>
                                          <p:spTgt spid="7"/>
                                        </p:tgtEl>
                                      </p:cBhvr>
                                    </p:animEffect>
                                    <p:set>
                                      <p:cBhvr>
                                        <p:cTn id="18" dur="1" fill="hold">
                                          <p:stCondLst>
                                            <p:cond delay="999"/>
                                          </p:stCondLst>
                                        </p:cTn>
                                        <p:tgtEl>
                                          <p:spTgt spid="7"/>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1000"/>
                                        <p:tgtEl>
                                          <p:spTgt spid="4"/>
                                        </p:tgtEl>
                                      </p:cBhvr>
                                    </p:animEffect>
                                    <p:set>
                                      <p:cBhvr>
                                        <p:cTn id="21" dur="1" fill="hold">
                                          <p:stCondLst>
                                            <p:cond delay="999"/>
                                          </p:stCondLst>
                                        </p:cTn>
                                        <p:tgtEl>
                                          <p:spTgt spid="4"/>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1000"/>
                                        <p:tgtEl>
                                          <p:spTgt spid="40"/>
                                        </p:tgtEl>
                                      </p:cBhvr>
                                    </p:animEffect>
                                    <p:set>
                                      <p:cBhvr>
                                        <p:cTn id="24" dur="1" fill="hold">
                                          <p:stCondLst>
                                            <p:cond delay="999"/>
                                          </p:stCondLst>
                                        </p:cTn>
                                        <p:tgtEl>
                                          <p:spTgt spid="4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1000"/>
                                        <p:tgtEl>
                                          <p:spTgt spid="41"/>
                                        </p:tgtEl>
                                      </p:cBhvr>
                                    </p:animEffect>
                                    <p:set>
                                      <p:cBhvr>
                                        <p:cTn id="27" dur="1" fill="hold">
                                          <p:stCondLst>
                                            <p:cond delay="999"/>
                                          </p:stCondLst>
                                        </p:cTn>
                                        <p:tgtEl>
                                          <p:spTgt spid="41"/>
                                        </p:tgtEl>
                                        <p:attrNameLst>
                                          <p:attrName>style.visibility</p:attrName>
                                        </p:attrNameLst>
                                      </p:cBhvr>
                                      <p:to>
                                        <p:strVal val="hidden"/>
                                      </p:to>
                                    </p:set>
                                  </p:childTnLst>
                                </p:cTn>
                              </p:par>
                              <p:par>
                                <p:cTn id="28" presetID="53"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Effect transition="in" filter="fade">
                                      <p:cBhvr>
                                        <p:cTn id="32" dur="1000"/>
                                        <p:tgtEl>
                                          <p:spTgt spid="13"/>
                                        </p:tgtEl>
                                      </p:cBhvr>
                                    </p:animEffect>
                                  </p:childTnLst>
                                </p:cTn>
                              </p:par>
                            </p:childTnLst>
                          </p:cTn>
                        </p:par>
                        <p:par>
                          <p:cTn id="33" fill="hold">
                            <p:stCondLst>
                              <p:cond delay="2000"/>
                            </p:stCondLst>
                            <p:childTnLst>
                              <p:par>
                                <p:cTn id="34" presetID="63" presetClass="path" presetSubtype="0" accel="50000" decel="50000" fill="hold" nodeType="afterEffect">
                                  <p:stCondLst>
                                    <p:cond delay="3000"/>
                                  </p:stCondLst>
                                  <p:childTnLst>
                                    <p:animMotion origin="layout" path="M -3.33333E-6 -2.96296E-6 L 0.33577 0.00185 " pathEditMode="relative" rAng="0" ptsTypes="AA">
                                      <p:cBhvr>
                                        <p:cTn id="35" dur="500" fill="hold"/>
                                        <p:tgtEl>
                                          <p:spTgt spid="13"/>
                                        </p:tgtEl>
                                        <p:attrNameLst>
                                          <p:attrName>ppt_x</p:attrName>
                                          <p:attrName>ppt_y</p:attrName>
                                        </p:attrNameLst>
                                      </p:cBhvr>
                                      <p:rCtr x="168" y="1"/>
                                    </p:animMotion>
                                  </p:childTnLst>
                                </p:cTn>
                              </p:par>
                              <p:par>
                                <p:cTn id="36" presetID="42" presetClass="entr" presetSubtype="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1000"/>
                                        <p:tgtEl>
                                          <p:spTgt spid="38"/>
                                        </p:tgtEl>
                                      </p:cBhvr>
                                    </p:animEffect>
                                    <p:anim calcmode="lin" valueType="num">
                                      <p:cBhvr>
                                        <p:cTn id="39" dur="1000" fill="hold"/>
                                        <p:tgtEl>
                                          <p:spTgt spid="38"/>
                                        </p:tgtEl>
                                        <p:attrNameLst>
                                          <p:attrName>ppt_x</p:attrName>
                                        </p:attrNameLst>
                                      </p:cBhvr>
                                      <p:tavLst>
                                        <p:tav tm="0">
                                          <p:val>
                                            <p:strVal val="#ppt_x"/>
                                          </p:val>
                                        </p:tav>
                                        <p:tav tm="100000">
                                          <p:val>
                                            <p:strVal val="#ppt_x"/>
                                          </p:val>
                                        </p:tav>
                                      </p:tavLst>
                                    </p:anim>
                                    <p:anim calcmode="lin" valueType="num">
                                      <p:cBhvr>
                                        <p:cTn id="40" dur="1000" fill="hold"/>
                                        <p:tgtEl>
                                          <p:spTgt spid="38"/>
                                        </p:tgtEl>
                                        <p:attrNameLst>
                                          <p:attrName>ppt_y</p:attrName>
                                        </p:attrNameLst>
                                      </p:cBhvr>
                                      <p:tavLst>
                                        <p:tav tm="0">
                                          <p:val>
                                            <p:strVal val="#ppt_y+.1"/>
                                          </p:val>
                                        </p:tav>
                                        <p:tav tm="100000">
                                          <p:val>
                                            <p:strVal val="#ppt_y"/>
                                          </p:val>
                                        </p:tav>
                                      </p:tavLst>
                                    </p:anim>
                                  </p:childTnLst>
                                </p:cTn>
                              </p:par>
                            </p:childTnLst>
                          </p:cTn>
                        </p:par>
                        <p:par>
                          <p:cTn id="41" fill="hold">
                            <p:stCondLst>
                              <p:cond delay="5500"/>
                            </p:stCondLst>
                            <p:childTnLst>
                              <p:par>
                                <p:cTn id="42" presetID="10" presetClass="entr" presetSubtype="0" fill="hold" nodeType="after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animBg="1"/>
      <p:bldP spid="40" grpId="1" animBg="1"/>
      <p:bldP spid="41" grpId="0" animBg="1"/>
      <p:bldP spid="41"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Rectangle 2"/>
          <p:cNvSpPr>
            <a:spLocks noGrp="1" noChangeArrowheads="1"/>
          </p:cNvSpPr>
          <p:nvPr>
            <p:ph type="title"/>
          </p:nvPr>
        </p:nvSpPr>
        <p:spPr>
          <a:xfrm>
            <a:off x="350840" y="658370"/>
            <a:ext cx="8080375" cy="560153"/>
          </a:xfrm>
        </p:spPr>
        <p:txBody>
          <a:bodyPr/>
          <a:lstStyle/>
          <a:p>
            <a:r>
              <a:rPr lang="en-US" dirty="0" smtClean="0"/>
              <a:t>Brocade </a:t>
            </a:r>
            <a:r>
              <a:rPr lang="en-US" dirty="0" err="1" smtClean="0"/>
              <a:t>vFLink</a:t>
            </a:r>
            <a:r>
              <a:rPr lang="en-US" dirty="0" smtClean="0"/>
              <a:t> I/O Virtualization (IOV)</a:t>
            </a:r>
          </a:p>
        </p:txBody>
      </p:sp>
      <p:sp>
        <p:nvSpPr>
          <p:cNvPr id="9" name="Content Placeholder 8"/>
          <p:cNvSpPr>
            <a:spLocks noGrp="1"/>
          </p:cNvSpPr>
          <p:nvPr>
            <p:ph idx="1"/>
          </p:nvPr>
        </p:nvSpPr>
        <p:spPr>
          <a:xfrm>
            <a:off x="350839" y="1672806"/>
            <a:ext cx="4752425" cy="5095574"/>
          </a:xfrm>
        </p:spPr>
        <p:txBody>
          <a:bodyPr>
            <a:normAutofit fontScale="85000" lnSpcReduction="20000"/>
          </a:bodyPr>
          <a:lstStyle/>
          <a:p>
            <a:r>
              <a:rPr lang="en-US" dirty="0" smtClean="0"/>
              <a:t>Up to 16 virtual fabric links (</a:t>
            </a:r>
            <a:r>
              <a:rPr lang="en-US" dirty="0" err="1" smtClean="0"/>
              <a:t>vFLinks</a:t>
            </a:r>
            <a:r>
              <a:rPr lang="en-US" dirty="0" smtClean="0"/>
              <a:t>)</a:t>
            </a:r>
          </a:p>
          <a:p>
            <a:pPr lvl="1"/>
            <a:r>
              <a:rPr lang="en-US" dirty="0" smtClean="0"/>
              <a:t>8 </a:t>
            </a:r>
            <a:r>
              <a:rPr lang="en-US" dirty="0" err="1" smtClean="0"/>
              <a:t>PCIe</a:t>
            </a:r>
            <a:r>
              <a:rPr lang="en-US" dirty="0" smtClean="0"/>
              <a:t> Physical Functions (PFs) per port</a:t>
            </a:r>
          </a:p>
          <a:p>
            <a:pPr lvl="2"/>
            <a:r>
              <a:rPr lang="en-US" dirty="0" err="1" smtClean="0"/>
              <a:t>Fibre</a:t>
            </a:r>
            <a:r>
              <a:rPr lang="en-US" dirty="0" smtClean="0"/>
              <a:t> Channel: </a:t>
            </a:r>
            <a:r>
              <a:rPr lang="en-US" dirty="0" err="1" smtClean="0"/>
              <a:t>vHBA</a:t>
            </a:r>
            <a:endParaRPr lang="en-US" dirty="0" smtClean="0"/>
          </a:p>
          <a:p>
            <a:pPr lvl="2"/>
            <a:r>
              <a:rPr lang="en-US" dirty="0" smtClean="0"/>
              <a:t>Ethernet: </a:t>
            </a:r>
            <a:r>
              <a:rPr lang="en-US" dirty="0" err="1" smtClean="0"/>
              <a:t>vNIC</a:t>
            </a:r>
            <a:r>
              <a:rPr lang="en-US" dirty="0" smtClean="0"/>
              <a:t> or </a:t>
            </a:r>
            <a:r>
              <a:rPr lang="en-US" dirty="0" err="1" smtClean="0"/>
              <a:t>vHBA</a:t>
            </a:r>
            <a:r>
              <a:rPr lang="en-US" dirty="0" smtClean="0"/>
              <a:t> (</a:t>
            </a:r>
            <a:r>
              <a:rPr lang="en-US" dirty="0" err="1" smtClean="0"/>
              <a:t>FCoE</a:t>
            </a:r>
            <a:r>
              <a:rPr lang="en-US" dirty="0" smtClean="0"/>
              <a:t>)</a:t>
            </a:r>
          </a:p>
          <a:p>
            <a:r>
              <a:rPr lang="en-US" dirty="0" smtClean="0"/>
              <a:t>Appear as independent physical adapters to operating system</a:t>
            </a:r>
          </a:p>
          <a:p>
            <a:pPr lvl="1"/>
            <a:r>
              <a:rPr lang="en-US" dirty="0" smtClean="0"/>
              <a:t>No OS dependency, works today</a:t>
            </a:r>
          </a:p>
          <a:p>
            <a:pPr lvl="1"/>
            <a:r>
              <a:rPr lang="en-US" dirty="0" smtClean="0"/>
              <a:t>OS- and hypervisor-agnostic</a:t>
            </a:r>
          </a:p>
          <a:p>
            <a:pPr lvl="1"/>
            <a:r>
              <a:rPr lang="en-US" dirty="0" smtClean="0"/>
              <a:t>Access layer switch agnostic</a:t>
            </a:r>
          </a:p>
          <a:p>
            <a:r>
              <a:rPr lang="en-US" dirty="0" smtClean="0"/>
              <a:t>Configurable bandwidth assignments</a:t>
            </a:r>
          </a:p>
          <a:p>
            <a:pPr lvl="1"/>
            <a:r>
              <a:rPr lang="en-US" dirty="0" smtClean="0"/>
              <a:t>100 Mbps increments</a:t>
            </a:r>
          </a:p>
          <a:p>
            <a:r>
              <a:rPr lang="en-US" dirty="0" smtClean="0"/>
              <a:t>Consolidate multiple NICs and HBAs while maintaining isolation, </a:t>
            </a:r>
            <a:r>
              <a:rPr lang="en-US" dirty="0" err="1" smtClean="0"/>
              <a:t>QoS</a:t>
            </a:r>
            <a:r>
              <a:rPr lang="en-US" dirty="0" smtClean="0"/>
              <a:t>, and bandwidth allocations for different networks</a:t>
            </a:r>
            <a:endParaRPr lang="en-US" dirty="0"/>
          </a:p>
        </p:txBody>
      </p:sp>
      <p:sp>
        <p:nvSpPr>
          <p:cNvPr id="100" name="Text Placeholder 99"/>
          <p:cNvSpPr>
            <a:spLocks noGrp="1"/>
          </p:cNvSpPr>
          <p:nvPr>
            <p:ph type="body" idx="10"/>
          </p:nvPr>
        </p:nvSpPr>
        <p:spPr/>
        <p:txBody>
          <a:bodyPr/>
          <a:lstStyle/>
          <a:p>
            <a:r>
              <a:rPr lang="en-US" dirty="0" smtClean="0"/>
              <a:t>Adapter consolidation with granular control</a:t>
            </a:r>
            <a:endParaRPr lang="en-US" dirty="0"/>
          </a:p>
        </p:txBody>
      </p:sp>
      <p:sp>
        <p:nvSpPr>
          <p:cNvPr id="8" name="Rectangle 4"/>
          <p:cNvSpPr>
            <a:spLocks noGrp="1" noChangeArrowheads="1"/>
          </p:cNvSpPr>
          <p:nvPr>
            <p:ph type="ftr" sz="quarter" idx="3"/>
          </p:nvPr>
        </p:nvSpPr>
        <p:spPr>
          <a:prstGeom prst="rect">
            <a:avLst/>
          </a:prstGeom>
          <a:ln/>
        </p:spPr>
        <p:txBody>
          <a:bodyPr/>
          <a:lstStyle/>
          <a:p>
            <a:r>
              <a:rPr lang="en-US" smtClean="0">
                <a:solidFill>
                  <a:srgbClr val="8C8C8C"/>
                </a:solidFill>
              </a:rPr>
              <a:t>© 2011 Brocade Communications Systems, Inc. - COMPANY PROPRIETARY INFORMATION</a:t>
            </a:r>
            <a:endParaRPr lang="en-US" dirty="0">
              <a:solidFill>
                <a:srgbClr val="8C8C8C"/>
              </a:solidFill>
            </a:endParaRPr>
          </a:p>
        </p:txBody>
      </p:sp>
      <p:sp>
        <p:nvSpPr>
          <p:cNvPr id="10" name="Slide Number Placeholder 9"/>
          <p:cNvSpPr>
            <a:spLocks noGrp="1"/>
          </p:cNvSpPr>
          <p:nvPr>
            <p:ph type="sldNum" sz="quarter" idx="4"/>
          </p:nvPr>
        </p:nvSpPr>
        <p:spPr>
          <a:xfrm>
            <a:off x="8193937" y="6639295"/>
            <a:ext cx="246061" cy="155233"/>
          </a:xfrm>
        </p:spPr>
        <p:txBody>
          <a:bodyPr/>
          <a:lstStyle/>
          <a:p>
            <a:fld id="{7BCC8D0D-EAEC-449D-9161-023DFF90F2E2}" type="slidenum">
              <a:rPr lang="en-US" smtClean="0">
                <a:solidFill>
                  <a:srgbClr val="8C8C8C"/>
                </a:solidFill>
              </a:rPr>
              <a:pPr/>
              <a:t>82</a:t>
            </a:fld>
            <a:endParaRPr lang="en-US" dirty="0">
              <a:solidFill>
                <a:srgbClr val="8C8C8C"/>
              </a:solidFill>
            </a:endParaRPr>
          </a:p>
        </p:txBody>
      </p:sp>
      <p:sp>
        <p:nvSpPr>
          <p:cNvPr id="201732" name="Rectangle 4"/>
          <p:cNvSpPr>
            <a:spLocks noChangeArrowheads="1"/>
          </p:cNvSpPr>
          <p:nvPr/>
        </p:nvSpPr>
        <p:spPr bwMode="auto">
          <a:xfrm>
            <a:off x="0" y="100013"/>
            <a:ext cx="9144000" cy="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fontAlgn="auto">
              <a:spcBef>
                <a:spcPts val="0"/>
              </a:spcBef>
              <a:spcAft>
                <a:spcPts val="0"/>
              </a:spcAft>
              <a:defRPr/>
            </a:pPr>
            <a:endParaRPr lang="en-US" sz="2000">
              <a:solidFill>
                <a:prstClr val="black"/>
              </a:solidFill>
              <a:latin typeface="Franklin Gothic Book"/>
              <a:ea typeface="ＭＳ Ｐゴシック"/>
              <a:cs typeface="ＭＳ Ｐゴシック"/>
            </a:endParaRPr>
          </a:p>
        </p:txBody>
      </p:sp>
      <p:sp>
        <p:nvSpPr>
          <p:cNvPr id="170" name="Rounded Rectangle 169"/>
          <p:cNvSpPr/>
          <p:nvPr/>
        </p:nvSpPr>
        <p:spPr bwMode="gray">
          <a:xfrm>
            <a:off x="5406845" y="2594155"/>
            <a:ext cx="3111696" cy="758950"/>
          </a:xfrm>
          <a:prstGeom prst="roundRect">
            <a:avLst>
              <a:gd name="adj" fmla="val 10998"/>
            </a:avLst>
          </a:prstGeom>
          <a:solidFill>
            <a:schemeClr val="accent1"/>
          </a:solidFill>
          <a:ln w="19050">
            <a:solidFill>
              <a:schemeClr val="tx1"/>
            </a:solidFill>
            <a:headEnd/>
            <a:tailEnd/>
          </a:ln>
        </p:spPr>
        <p:style>
          <a:lnRef idx="2">
            <a:schemeClr val="accent2"/>
          </a:lnRef>
          <a:fillRef idx="1">
            <a:schemeClr val="lt1"/>
          </a:fillRef>
          <a:effectRef idx="0">
            <a:schemeClr val="accent2"/>
          </a:effectRef>
          <a:fontRef idx="minor">
            <a:schemeClr val="dk1"/>
          </a:fontRef>
        </p:style>
        <p:txBody>
          <a:bodyPr wrap="none" rtlCol="0" anchor="b"/>
          <a:lstStyle/>
          <a:p>
            <a:pPr algn="ctr"/>
            <a:endParaRPr lang="en-US" sz="1700" b="1" dirty="0" smtClean="0"/>
          </a:p>
        </p:txBody>
      </p:sp>
      <p:sp>
        <p:nvSpPr>
          <p:cNvPr id="171" name="Rounded Rectangle 170"/>
          <p:cNvSpPr/>
          <p:nvPr/>
        </p:nvSpPr>
        <p:spPr bwMode="gray">
          <a:xfrm>
            <a:off x="5406845" y="3429000"/>
            <a:ext cx="3129446" cy="725622"/>
          </a:xfrm>
          <a:prstGeom prst="roundRect">
            <a:avLst/>
          </a:prstGeom>
          <a:solidFill>
            <a:schemeClr val="bg2">
              <a:lumMod val="20000"/>
              <a:lumOff val="80000"/>
            </a:schemeClr>
          </a:solidFill>
          <a:ln w="19050" algn="ctr">
            <a:solidFill>
              <a:schemeClr val="tx1"/>
            </a:solidFill>
            <a:miter lim="800000"/>
            <a:headEnd/>
            <a:tailEnd/>
          </a:ln>
        </p:spPr>
        <p:txBody>
          <a:bodyPr wrap="none" rtlCol="0" anchor="b"/>
          <a:lstStyle/>
          <a:p>
            <a:pPr algn="ctr"/>
            <a:endParaRPr lang="en-US" sz="1050" dirty="0" smtClean="0"/>
          </a:p>
        </p:txBody>
      </p:sp>
      <p:sp>
        <p:nvSpPr>
          <p:cNvPr id="172" name="Can 171"/>
          <p:cNvSpPr/>
          <p:nvPr/>
        </p:nvSpPr>
        <p:spPr bwMode="gray">
          <a:xfrm>
            <a:off x="5955861" y="4061475"/>
            <a:ext cx="758950" cy="1745585"/>
          </a:xfrm>
          <a:prstGeom prst="can">
            <a:avLst/>
          </a:prstGeom>
          <a:solidFill>
            <a:schemeClr val="bg1"/>
          </a:solidFill>
          <a:ln w="19050" algn="ctr">
            <a:solidFill>
              <a:schemeClr val="tx1"/>
            </a:solidFill>
            <a:miter lim="800000"/>
            <a:headEnd/>
            <a:tailEnd/>
          </a:ln>
        </p:spPr>
        <p:txBody>
          <a:bodyPr wrap="none" rtlCol="0" anchor="b"/>
          <a:lstStyle/>
          <a:p>
            <a:pPr algn="ctr"/>
            <a:endParaRPr lang="en-US" sz="1050" b="1" dirty="0" smtClean="0"/>
          </a:p>
        </p:txBody>
      </p:sp>
      <p:sp>
        <p:nvSpPr>
          <p:cNvPr id="173" name="Can 172"/>
          <p:cNvSpPr/>
          <p:nvPr/>
        </p:nvSpPr>
        <p:spPr bwMode="gray">
          <a:xfrm>
            <a:off x="7170181" y="4061475"/>
            <a:ext cx="758950" cy="1745585"/>
          </a:xfrm>
          <a:prstGeom prst="can">
            <a:avLst/>
          </a:prstGeom>
          <a:solidFill>
            <a:schemeClr val="bg1"/>
          </a:solidFill>
          <a:ln w="19050" algn="ctr">
            <a:solidFill>
              <a:schemeClr val="tx1"/>
            </a:solidFill>
            <a:miter lim="800000"/>
            <a:headEnd/>
            <a:tailEnd/>
          </a:ln>
        </p:spPr>
        <p:txBody>
          <a:bodyPr wrap="none" rtlCol="0" anchor="b"/>
          <a:lstStyle/>
          <a:p>
            <a:pPr algn="ctr"/>
            <a:endParaRPr lang="en-US" sz="1050" b="1" dirty="0" smtClean="0"/>
          </a:p>
        </p:txBody>
      </p:sp>
      <p:sp>
        <p:nvSpPr>
          <p:cNvPr id="174" name="Can 173"/>
          <p:cNvSpPr/>
          <p:nvPr/>
        </p:nvSpPr>
        <p:spPr bwMode="gray">
          <a:xfrm>
            <a:off x="6014005" y="3909686"/>
            <a:ext cx="75895" cy="262242"/>
          </a:xfrm>
          <a:prstGeom prst="can">
            <a:avLst>
              <a:gd name="adj" fmla="val 81401"/>
            </a:avLst>
          </a:prstGeom>
          <a:solidFill>
            <a:schemeClr val="accent6">
              <a:lumMod val="40000"/>
              <a:lumOff val="60000"/>
            </a:schemeClr>
          </a:solidFill>
          <a:ln w="19050" algn="ctr">
            <a:solidFill>
              <a:schemeClr val="accent6"/>
            </a:solidFill>
            <a:miter lim="800000"/>
            <a:headEnd/>
            <a:tailEnd/>
          </a:ln>
        </p:spPr>
        <p:txBody>
          <a:bodyPr wrap="none" rtlCol="0" anchor="b"/>
          <a:lstStyle/>
          <a:p>
            <a:pPr algn="ctr"/>
            <a:endParaRPr lang="en-US" sz="1050" b="1" dirty="0" smtClean="0"/>
          </a:p>
        </p:txBody>
      </p:sp>
      <p:sp>
        <p:nvSpPr>
          <p:cNvPr id="175" name="Rounded Rectangle 174"/>
          <p:cNvSpPr/>
          <p:nvPr/>
        </p:nvSpPr>
        <p:spPr bwMode="gray">
          <a:xfrm>
            <a:off x="5938110" y="3016183"/>
            <a:ext cx="758950" cy="227686"/>
          </a:xfrm>
          <a:prstGeom prst="roundRect">
            <a:avLst/>
          </a:prstGeom>
          <a:solidFill>
            <a:schemeClr val="tx2">
              <a:lumMod val="20000"/>
              <a:lumOff val="80000"/>
            </a:schemeClr>
          </a:solidFill>
          <a:ln w="19050" algn="ctr">
            <a:solidFill>
              <a:schemeClr val="tx2"/>
            </a:solidFill>
            <a:miter lim="800000"/>
            <a:headEnd/>
            <a:tailEnd/>
          </a:ln>
        </p:spPr>
        <p:txBody>
          <a:bodyPr wrap="none" rtlCol="0" anchor="b"/>
          <a:lstStyle/>
          <a:p>
            <a:pPr algn="ctr"/>
            <a:endParaRPr lang="en-US" sz="1000" dirty="0" smtClean="0"/>
          </a:p>
        </p:txBody>
      </p:sp>
      <p:sp>
        <p:nvSpPr>
          <p:cNvPr id="176" name="TextBox 175"/>
          <p:cNvSpPr txBox="1"/>
          <p:nvPr/>
        </p:nvSpPr>
        <p:spPr bwMode="gray">
          <a:xfrm>
            <a:off x="7853236" y="3909685"/>
            <a:ext cx="344646" cy="153888"/>
          </a:xfrm>
          <a:prstGeom prst="rect">
            <a:avLst/>
          </a:prstGeom>
          <a:noFill/>
          <a:ln w="19050" algn="ctr">
            <a:noFill/>
            <a:miter lim="800000"/>
            <a:headEnd/>
            <a:tailEnd/>
          </a:ln>
        </p:spPr>
        <p:txBody>
          <a:bodyPr wrap="none" lIns="0" tIns="0" rIns="0" bIns="0" rtlCol="0">
            <a:spAutoFit/>
          </a:bodyPr>
          <a:lstStyle/>
          <a:p>
            <a:r>
              <a:rPr lang="en-US" sz="1000" b="1" smtClean="0"/>
              <a:t>vHBAs</a:t>
            </a:r>
          </a:p>
        </p:txBody>
      </p:sp>
      <p:sp>
        <p:nvSpPr>
          <p:cNvPr id="177" name="TextBox 176"/>
          <p:cNvSpPr txBox="1"/>
          <p:nvPr/>
        </p:nvSpPr>
        <p:spPr bwMode="gray">
          <a:xfrm>
            <a:off x="5648084" y="3907587"/>
            <a:ext cx="307777" cy="153888"/>
          </a:xfrm>
          <a:prstGeom prst="rect">
            <a:avLst/>
          </a:prstGeom>
          <a:noFill/>
          <a:ln w="19050" algn="ctr">
            <a:noFill/>
            <a:miter lim="800000"/>
            <a:headEnd/>
            <a:tailEnd/>
          </a:ln>
        </p:spPr>
        <p:txBody>
          <a:bodyPr wrap="none" lIns="0" tIns="0" rIns="0" bIns="0" rtlCol="0">
            <a:spAutoFit/>
          </a:bodyPr>
          <a:lstStyle/>
          <a:p>
            <a:r>
              <a:rPr lang="en-US" sz="1000" b="1" dirty="0" err="1" smtClean="0"/>
              <a:t>vNICs</a:t>
            </a:r>
            <a:endParaRPr lang="en-US" sz="1000" b="1" dirty="0" smtClean="0"/>
          </a:p>
        </p:txBody>
      </p:sp>
      <p:sp>
        <p:nvSpPr>
          <p:cNvPr id="178" name="TextBox 177"/>
          <p:cNvSpPr txBox="1"/>
          <p:nvPr/>
        </p:nvSpPr>
        <p:spPr bwMode="gray">
          <a:xfrm rot="16200000">
            <a:off x="5676137" y="4732973"/>
            <a:ext cx="405560" cy="153888"/>
          </a:xfrm>
          <a:prstGeom prst="rect">
            <a:avLst/>
          </a:prstGeom>
          <a:noFill/>
          <a:ln w="19050" algn="ctr">
            <a:noFill/>
            <a:miter lim="800000"/>
            <a:headEnd/>
            <a:tailEnd/>
          </a:ln>
        </p:spPr>
        <p:txBody>
          <a:bodyPr wrap="none" lIns="0" tIns="0" rIns="0" bIns="0" rtlCol="0">
            <a:spAutoFit/>
          </a:bodyPr>
          <a:lstStyle/>
          <a:p>
            <a:r>
              <a:rPr lang="en-US" sz="1000" b="1" dirty="0" smtClean="0"/>
              <a:t>10 </a:t>
            </a:r>
            <a:r>
              <a:rPr lang="en-US" sz="1000" b="1" dirty="0" err="1" smtClean="0"/>
              <a:t>GbE</a:t>
            </a:r>
            <a:endParaRPr lang="en-US" sz="1000" b="1" dirty="0" smtClean="0"/>
          </a:p>
        </p:txBody>
      </p:sp>
      <p:sp>
        <p:nvSpPr>
          <p:cNvPr id="179" name="TextBox 178"/>
          <p:cNvSpPr txBox="1"/>
          <p:nvPr/>
        </p:nvSpPr>
        <p:spPr bwMode="gray">
          <a:xfrm rot="16200000">
            <a:off x="6471275" y="4732972"/>
            <a:ext cx="1243930" cy="153888"/>
          </a:xfrm>
          <a:prstGeom prst="rect">
            <a:avLst/>
          </a:prstGeom>
          <a:noFill/>
          <a:ln w="19050" algn="ctr">
            <a:noFill/>
            <a:miter lim="800000"/>
            <a:headEnd/>
            <a:tailEnd/>
          </a:ln>
        </p:spPr>
        <p:txBody>
          <a:bodyPr wrap="none" lIns="0" tIns="0" rIns="0" bIns="0" rtlCol="0">
            <a:spAutoFit/>
          </a:bodyPr>
          <a:lstStyle/>
          <a:p>
            <a:pPr algn="ctr"/>
            <a:r>
              <a:rPr lang="en-US" sz="1000" b="1" dirty="0" smtClean="0"/>
              <a:t>16 </a:t>
            </a:r>
            <a:r>
              <a:rPr lang="en-US" sz="1000" b="1" dirty="0" err="1" smtClean="0"/>
              <a:t>Gbps</a:t>
            </a:r>
            <a:r>
              <a:rPr lang="en-US" sz="1000" b="1" dirty="0" smtClean="0"/>
              <a:t> </a:t>
            </a:r>
            <a:r>
              <a:rPr lang="en-US" sz="1000" b="1" dirty="0" err="1" smtClean="0"/>
              <a:t>Fibre</a:t>
            </a:r>
            <a:r>
              <a:rPr lang="en-US" sz="1000" b="1" dirty="0" smtClean="0"/>
              <a:t> Channel</a:t>
            </a:r>
          </a:p>
        </p:txBody>
      </p:sp>
      <p:sp>
        <p:nvSpPr>
          <p:cNvPr id="180" name="TextBox 179"/>
          <p:cNvSpPr txBox="1"/>
          <p:nvPr/>
        </p:nvSpPr>
        <p:spPr bwMode="gray">
          <a:xfrm>
            <a:off x="7759590" y="2637174"/>
            <a:ext cx="705321" cy="184666"/>
          </a:xfrm>
          <a:prstGeom prst="rect">
            <a:avLst/>
          </a:prstGeom>
          <a:noFill/>
          <a:ln w="19050" algn="ctr">
            <a:noFill/>
            <a:miter lim="800000"/>
            <a:headEnd/>
            <a:tailEnd/>
          </a:ln>
        </p:spPr>
        <p:txBody>
          <a:bodyPr wrap="none" lIns="0" tIns="0" rIns="0" bIns="0" rtlCol="0">
            <a:spAutoFit/>
          </a:bodyPr>
          <a:lstStyle/>
          <a:p>
            <a:r>
              <a:rPr lang="en-US" sz="1200" dirty="0" smtClean="0">
                <a:latin typeface="+mj-lt"/>
              </a:rPr>
              <a:t>Hypervisor</a:t>
            </a:r>
          </a:p>
        </p:txBody>
      </p:sp>
      <p:grpSp>
        <p:nvGrpSpPr>
          <p:cNvPr id="2" name="Group 263"/>
          <p:cNvGrpSpPr/>
          <p:nvPr/>
        </p:nvGrpSpPr>
        <p:grpSpPr>
          <a:xfrm>
            <a:off x="5045122" y="4931237"/>
            <a:ext cx="2039956" cy="1936397"/>
            <a:chOff x="5045122" y="4931237"/>
            <a:chExt cx="2039956" cy="1936397"/>
          </a:xfrm>
        </p:grpSpPr>
        <p:grpSp>
          <p:nvGrpSpPr>
            <p:cNvPr id="3" name="Group 180"/>
            <p:cNvGrpSpPr/>
            <p:nvPr/>
          </p:nvGrpSpPr>
          <p:grpSpPr>
            <a:xfrm>
              <a:off x="5045122" y="4931237"/>
              <a:ext cx="2039956" cy="1936397"/>
              <a:chOff x="5045122" y="4931237"/>
              <a:chExt cx="2039956" cy="1936397"/>
            </a:xfrm>
          </p:grpSpPr>
          <p:sp>
            <p:nvSpPr>
              <p:cNvPr id="182" name="Freeform 472"/>
              <p:cNvSpPr>
                <a:spLocks/>
              </p:cNvSpPr>
              <p:nvPr/>
            </p:nvSpPr>
            <p:spPr bwMode="gray">
              <a:xfrm rot="18876299">
                <a:off x="5138651" y="4921207"/>
                <a:ext cx="1896618" cy="1996236"/>
              </a:xfrm>
              <a:custGeom>
                <a:avLst/>
                <a:gdLst/>
                <a:ahLst/>
                <a:cxnLst>
                  <a:cxn ang="0">
                    <a:pos x="614" y="732"/>
                  </a:cxn>
                  <a:cxn ang="0">
                    <a:pos x="1960" y="554"/>
                  </a:cxn>
                  <a:cxn ang="0">
                    <a:pos x="3144" y="1195"/>
                  </a:cxn>
                  <a:cxn ang="0">
                    <a:pos x="3225" y="1975"/>
                  </a:cxn>
                  <a:cxn ang="0">
                    <a:pos x="1529" y="1943"/>
                  </a:cxn>
                  <a:cxn ang="0">
                    <a:pos x="738" y="1378"/>
                  </a:cxn>
                  <a:cxn ang="0">
                    <a:pos x="614" y="732"/>
                  </a:cxn>
                </a:cxnLst>
                <a:rect l="0" t="0" r="r" b="b"/>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B2B2B2"/>
              </a:solidFill>
              <a:ln w="9525">
                <a:solidFill>
                  <a:schemeClr val="bg1">
                    <a:lumMod val="50000"/>
                  </a:schemeClr>
                </a:solidFill>
                <a:round/>
                <a:headEnd/>
                <a:tailEnd/>
              </a:ln>
              <a:effectLst/>
            </p:spPr>
            <p:txBody>
              <a:bodyPr/>
              <a:lstStyle/>
              <a:p>
                <a:endParaRPr lang="en-US" dirty="0"/>
              </a:p>
            </p:txBody>
          </p:sp>
          <p:sp>
            <p:nvSpPr>
              <p:cNvPr id="183" name="Freeform 473"/>
              <p:cNvSpPr>
                <a:spLocks/>
              </p:cNvSpPr>
              <p:nvPr/>
            </p:nvSpPr>
            <p:spPr bwMode="gray">
              <a:xfrm rot="18876299">
                <a:off x="5096321" y="4880038"/>
                <a:ext cx="1893837" cy="1996236"/>
              </a:xfrm>
              <a:custGeom>
                <a:avLst/>
                <a:gdLst/>
                <a:ahLst/>
                <a:cxnLst>
                  <a:cxn ang="0">
                    <a:pos x="614" y="732"/>
                  </a:cxn>
                  <a:cxn ang="0">
                    <a:pos x="1960" y="554"/>
                  </a:cxn>
                  <a:cxn ang="0">
                    <a:pos x="3144" y="1195"/>
                  </a:cxn>
                  <a:cxn ang="0">
                    <a:pos x="3225" y="1975"/>
                  </a:cxn>
                  <a:cxn ang="0">
                    <a:pos x="1529" y="1943"/>
                  </a:cxn>
                  <a:cxn ang="0">
                    <a:pos x="738" y="1378"/>
                  </a:cxn>
                  <a:cxn ang="0">
                    <a:pos x="614" y="732"/>
                  </a:cxn>
                </a:cxnLst>
                <a:rect l="0" t="0" r="r" b="b"/>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chemeClr val="bg1">
                    <a:lumMod val="50000"/>
                  </a:schemeClr>
                </a:solidFill>
                <a:round/>
                <a:headEnd/>
                <a:tailEnd/>
              </a:ln>
              <a:effectLst/>
            </p:spPr>
            <p:txBody>
              <a:bodyPr/>
              <a:lstStyle/>
              <a:p>
                <a:endParaRPr lang="en-US" dirty="0"/>
              </a:p>
            </p:txBody>
          </p:sp>
        </p:grpSp>
        <p:sp>
          <p:nvSpPr>
            <p:cNvPr id="184" name="TextBox 183"/>
            <p:cNvSpPr txBox="1"/>
            <p:nvPr/>
          </p:nvSpPr>
          <p:spPr bwMode="auto">
            <a:xfrm>
              <a:off x="5652281" y="5678629"/>
              <a:ext cx="828753" cy="307777"/>
            </a:xfrm>
            <a:prstGeom prst="rect">
              <a:avLst/>
            </a:prstGeom>
            <a:noFill/>
            <a:ln w="19050" algn="ctr">
              <a:noFill/>
              <a:miter lim="800000"/>
              <a:headEnd/>
              <a:tailEnd/>
            </a:ln>
          </p:spPr>
          <p:txBody>
            <a:bodyPr wrap="none" lIns="0" tIns="0" rIns="0" bIns="0" rtlCol="0">
              <a:spAutoFit/>
            </a:bodyPr>
            <a:lstStyle/>
            <a:p>
              <a:pPr algn="ctr"/>
              <a:r>
                <a:rPr lang="en-US" sz="1000" b="1" dirty="0" smtClean="0"/>
                <a:t>Ethernet Fabric</a:t>
              </a:r>
            </a:p>
            <a:p>
              <a:pPr algn="ctr"/>
              <a:r>
                <a:rPr lang="en-US" sz="1000" b="1" dirty="0" smtClean="0"/>
                <a:t>(VCS)</a:t>
              </a:r>
            </a:p>
          </p:txBody>
        </p:sp>
      </p:grpSp>
      <p:sp>
        <p:nvSpPr>
          <p:cNvPr id="185" name="TextBox 184"/>
          <p:cNvSpPr txBox="1"/>
          <p:nvPr/>
        </p:nvSpPr>
        <p:spPr bwMode="gray">
          <a:xfrm>
            <a:off x="4938271" y="4146723"/>
            <a:ext cx="989565" cy="369332"/>
          </a:xfrm>
          <a:prstGeom prst="rect">
            <a:avLst/>
          </a:prstGeom>
          <a:noFill/>
          <a:ln w="19050" algn="ctr">
            <a:noFill/>
            <a:miter lim="800000"/>
            <a:headEnd/>
            <a:tailEnd/>
          </a:ln>
        </p:spPr>
        <p:txBody>
          <a:bodyPr wrap="none" lIns="0" tIns="0" rIns="0" bIns="0" rtlCol="0">
            <a:spAutoFit/>
          </a:bodyPr>
          <a:lstStyle/>
          <a:p>
            <a:pPr algn="r"/>
            <a:r>
              <a:rPr lang="en-US" sz="1200" dirty="0" smtClean="0">
                <a:latin typeface="+mj-lt"/>
              </a:rPr>
              <a:t>Brocade 1860</a:t>
            </a:r>
          </a:p>
          <a:p>
            <a:pPr algn="r"/>
            <a:r>
              <a:rPr lang="en-US" sz="1200" dirty="0" smtClean="0">
                <a:latin typeface="+mj-lt"/>
              </a:rPr>
              <a:t>Fabric Adapter</a:t>
            </a:r>
          </a:p>
        </p:txBody>
      </p:sp>
      <p:grpSp>
        <p:nvGrpSpPr>
          <p:cNvPr id="4" name="Group 151"/>
          <p:cNvGrpSpPr/>
          <p:nvPr/>
        </p:nvGrpSpPr>
        <p:grpSpPr bwMode="gray">
          <a:xfrm rot="16200000">
            <a:off x="5747297" y="4768381"/>
            <a:ext cx="687308" cy="153888"/>
            <a:chOff x="4481711" y="4263843"/>
            <a:chExt cx="687308" cy="153888"/>
          </a:xfrm>
        </p:grpSpPr>
        <p:sp>
          <p:nvSpPr>
            <p:cNvPr id="187" name="TextBox 186"/>
            <p:cNvSpPr txBox="1"/>
            <p:nvPr/>
          </p:nvSpPr>
          <p:spPr bwMode="gray">
            <a:xfrm>
              <a:off x="4781092" y="4263843"/>
              <a:ext cx="387927" cy="153888"/>
            </a:xfrm>
            <a:prstGeom prst="rect">
              <a:avLst/>
            </a:prstGeom>
            <a:noFill/>
            <a:ln w="19050" algn="ctr">
              <a:noFill/>
              <a:miter lim="800000"/>
              <a:headEnd/>
              <a:tailEnd/>
            </a:ln>
          </p:spPr>
          <p:txBody>
            <a:bodyPr wrap="none" lIns="0" tIns="0" rIns="0" bIns="0" rtlCol="0">
              <a:spAutoFit/>
            </a:bodyPr>
            <a:lstStyle/>
            <a:p>
              <a:r>
                <a:rPr lang="en-US" sz="1000" b="1" dirty="0" smtClean="0"/>
                <a:t>1 </a:t>
              </a:r>
              <a:r>
                <a:rPr lang="en-US" sz="1000" b="1" dirty="0" err="1" smtClean="0"/>
                <a:t>Gbps</a:t>
              </a:r>
              <a:endParaRPr lang="en-US" sz="1000" b="1" dirty="0" smtClean="0"/>
            </a:p>
          </p:txBody>
        </p:sp>
        <p:cxnSp>
          <p:nvCxnSpPr>
            <p:cNvPr id="188" name="Straight Connector 187"/>
            <p:cNvCxnSpPr/>
            <p:nvPr/>
          </p:nvCxnSpPr>
          <p:spPr bwMode="gray">
            <a:xfrm rot="10800000" flipV="1">
              <a:off x="4481711" y="4340789"/>
              <a:ext cx="227685" cy="2"/>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 name="Group 152"/>
          <p:cNvGrpSpPr/>
          <p:nvPr/>
        </p:nvGrpSpPr>
        <p:grpSpPr bwMode="gray">
          <a:xfrm rot="16200000">
            <a:off x="5896988" y="4768381"/>
            <a:ext cx="687307" cy="153888"/>
            <a:chOff x="4481711" y="4413534"/>
            <a:chExt cx="687307" cy="153888"/>
          </a:xfrm>
        </p:grpSpPr>
        <p:sp>
          <p:nvSpPr>
            <p:cNvPr id="190" name="TextBox 189"/>
            <p:cNvSpPr txBox="1"/>
            <p:nvPr/>
          </p:nvSpPr>
          <p:spPr bwMode="gray">
            <a:xfrm>
              <a:off x="4781091" y="4413534"/>
              <a:ext cx="387927" cy="153888"/>
            </a:xfrm>
            <a:prstGeom prst="rect">
              <a:avLst/>
            </a:prstGeom>
            <a:noFill/>
            <a:ln w="19050" algn="ctr">
              <a:noFill/>
              <a:miter lim="800000"/>
              <a:headEnd/>
              <a:tailEnd/>
            </a:ln>
          </p:spPr>
          <p:txBody>
            <a:bodyPr wrap="none" lIns="0" tIns="0" rIns="0" bIns="0" rtlCol="0">
              <a:spAutoFit/>
            </a:bodyPr>
            <a:lstStyle/>
            <a:p>
              <a:r>
                <a:rPr lang="en-US" sz="1000" b="1" dirty="0" smtClean="0"/>
                <a:t>1 </a:t>
              </a:r>
              <a:r>
                <a:rPr lang="en-US" sz="1000" b="1" dirty="0" err="1" smtClean="0"/>
                <a:t>Gbps</a:t>
              </a:r>
              <a:endParaRPr lang="en-US" sz="1000" b="1" dirty="0" smtClean="0"/>
            </a:p>
          </p:txBody>
        </p:sp>
        <p:cxnSp>
          <p:nvCxnSpPr>
            <p:cNvPr id="191" name="Straight Connector 190"/>
            <p:cNvCxnSpPr/>
            <p:nvPr/>
          </p:nvCxnSpPr>
          <p:spPr bwMode="gray">
            <a:xfrm rot="10800000" flipV="1">
              <a:off x="4481711" y="4490480"/>
              <a:ext cx="227685" cy="2"/>
            </a:xfrm>
            <a:prstGeom prst="line">
              <a:avLst/>
            </a:prstGeom>
            <a:ln w="19050">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 name="Group 153"/>
          <p:cNvGrpSpPr/>
          <p:nvPr/>
        </p:nvGrpSpPr>
        <p:grpSpPr bwMode="gray">
          <a:xfrm rot="16200000">
            <a:off x="6048778" y="4768381"/>
            <a:ext cx="687307" cy="153888"/>
            <a:chOff x="4481711" y="4565324"/>
            <a:chExt cx="687307" cy="153888"/>
          </a:xfrm>
        </p:grpSpPr>
        <p:sp>
          <p:nvSpPr>
            <p:cNvPr id="193" name="TextBox 192"/>
            <p:cNvSpPr txBox="1"/>
            <p:nvPr/>
          </p:nvSpPr>
          <p:spPr bwMode="gray">
            <a:xfrm>
              <a:off x="4781091" y="4565324"/>
              <a:ext cx="387927" cy="153888"/>
            </a:xfrm>
            <a:prstGeom prst="rect">
              <a:avLst/>
            </a:prstGeom>
            <a:noFill/>
            <a:ln w="19050" algn="ctr">
              <a:noFill/>
              <a:miter lim="800000"/>
              <a:headEnd/>
              <a:tailEnd/>
            </a:ln>
          </p:spPr>
          <p:txBody>
            <a:bodyPr wrap="none" lIns="0" tIns="0" rIns="0" bIns="0" rtlCol="0">
              <a:spAutoFit/>
            </a:bodyPr>
            <a:lstStyle/>
            <a:p>
              <a:r>
                <a:rPr lang="en-US" sz="1000" b="1" dirty="0" smtClean="0"/>
                <a:t>3 </a:t>
              </a:r>
              <a:r>
                <a:rPr lang="en-US" sz="1000" b="1" dirty="0" err="1" smtClean="0"/>
                <a:t>Gbps</a:t>
              </a:r>
              <a:endParaRPr lang="en-US" sz="1000" b="1" dirty="0" smtClean="0"/>
            </a:p>
          </p:txBody>
        </p:sp>
        <p:cxnSp>
          <p:nvCxnSpPr>
            <p:cNvPr id="194" name="Straight Connector 193"/>
            <p:cNvCxnSpPr/>
            <p:nvPr/>
          </p:nvCxnSpPr>
          <p:spPr bwMode="gray">
            <a:xfrm rot="10800000" flipV="1">
              <a:off x="4481711" y="4644540"/>
              <a:ext cx="227685" cy="2"/>
            </a:xfrm>
            <a:prstGeom prst="line">
              <a:avLst/>
            </a:prstGeom>
            <a:ln w="19050">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7" name="Group 154"/>
          <p:cNvGrpSpPr/>
          <p:nvPr/>
        </p:nvGrpSpPr>
        <p:grpSpPr bwMode="gray">
          <a:xfrm rot="16200000">
            <a:off x="6200569" y="4768381"/>
            <a:ext cx="687306" cy="153888"/>
            <a:chOff x="4481711" y="4717115"/>
            <a:chExt cx="687306" cy="153888"/>
          </a:xfrm>
        </p:grpSpPr>
        <p:sp>
          <p:nvSpPr>
            <p:cNvPr id="196" name="TextBox 195"/>
            <p:cNvSpPr txBox="1"/>
            <p:nvPr/>
          </p:nvSpPr>
          <p:spPr bwMode="gray">
            <a:xfrm>
              <a:off x="4781090" y="4717115"/>
              <a:ext cx="387927" cy="153888"/>
            </a:xfrm>
            <a:prstGeom prst="rect">
              <a:avLst/>
            </a:prstGeom>
            <a:noFill/>
            <a:ln w="19050" algn="ctr">
              <a:noFill/>
              <a:miter lim="800000"/>
              <a:headEnd/>
              <a:tailEnd/>
            </a:ln>
          </p:spPr>
          <p:txBody>
            <a:bodyPr wrap="none" lIns="0" tIns="0" rIns="0" bIns="0" rtlCol="0">
              <a:spAutoFit/>
            </a:bodyPr>
            <a:lstStyle/>
            <a:p>
              <a:r>
                <a:rPr lang="en-US" sz="1000" b="1" smtClean="0"/>
                <a:t>5 </a:t>
              </a:r>
              <a:r>
                <a:rPr lang="en-US" sz="1000" b="1" dirty="0" err="1" smtClean="0"/>
                <a:t>Gbps</a:t>
              </a:r>
              <a:endParaRPr lang="en-US" sz="1000" b="1" dirty="0" smtClean="0"/>
            </a:p>
          </p:txBody>
        </p:sp>
        <p:cxnSp>
          <p:nvCxnSpPr>
            <p:cNvPr id="197" name="Straight Connector 196"/>
            <p:cNvCxnSpPr/>
            <p:nvPr/>
          </p:nvCxnSpPr>
          <p:spPr bwMode="gray">
            <a:xfrm rot="10800000" flipV="1">
              <a:off x="4481711" y="4796941"/>
              <a:ext cx="227685" cy="2"/>
            </a:xfrm>
            <a:prstGeom prst="line">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 name="Group 264"/>
          <p:cNvGrpSpPr/>
          <p:nvPr/>
        </p:nvGrpSpPr>
        <p:grpSpPr>
          <a:xfrm>
            <a:off x="6942497" y="4919678"/>
            <a:ext cx="2039956" cy="1936397"/>
            <a:chOff x="6942497" y="4919678"/>
            <a:chExt cx="2039956" cy="1936397"/>
          </a:xfrm>
        </p:grpSpPr>
        <p:grpSp>
          <p:nvGrpSpPr>
            <p:cNvPr id="12" name="Group 197"/>
            <p:cNvGrpSpPr/>
            <p:nvPr/>
          </p:nvGrpSpPr>
          <p:grpSpPr>
            <a:xfrm>
              <a:off x="6942497" y="4919678"/>
              <a:ext cx="2039956" cy="1936397"/>
              <a:chOff x="6942497" y="4919678"/>
              <a:chExt cx="2039956" cy="1936397"/>
            </a:xfrm>
          </p:grpSpPr>
          <p:sp>
            <p:nvSpPr>
              <p:cNvPr id="199" name="Freeform 472"/>
              <p:cNvSpPr>
                <a:spLocks/>
              </p:cNvSpPr>
              <p:nvPr/>
            </p:nvSpPr>
            <p:spPr bwMode="gray">
              <a:xfrm rot="18876299">
                <a:off x="7036026" y="4909648"/>
                <a:ext cx="1896618" cy="1996236"/>
              </a:xfrm>
              <a:custGeom>
                <a:avLst/>
                <a:gdLst/>
                <a:ahLst/>
                <a:cxnLst>
                  <a:cxn ang="0">
                    <a:pos x="614" y="732"/>
                  </a:cxn>
                  <a:cxn ang="0">
                    <a:pos x="1960" y="554"/>
                  </a:cxn>
                  <a:cxn ang="0">
                    <a:pos x="3144" y="1195"/>
                  </a:cxn>
                  <a:cxn ang="0">
                    <a:pos x="3225" y="1975"/>
                  </a:cxn>
                  <a:cxn ang="0">
                    <a:pos x="1529" y="1943"/>
                  </a:cxn>
                  <a:cxn ang="0">
                    <a:pos x="738" y="1378"/>
                  </a:cxn>
                  <a:cxn ang="0">
                    <a:pos x="614" y="732"/>
                  </a:cxn>
                </a:cxnLst>
                <a:rect l="0" t="0" r="r" b="b"/>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B2B2B2"/>
              </a:solidFill>
              <a:ln w="9525">
                <a:solidFill>
                  <a:schemeClr val="bg1">
                    <a:lumMod val="50000"/>
                  </a:schemeClr>
                </a:solidFill>
                <a:round/>
                <a:headEnd/>
                <a:tailEnd/>
              </a:ln>
              <a:effectLst/>
            </p:spPr>
            <p:txBody>
              <a:bodyPr/>
              <a:lstStyle/>
              <a:p>
                <a:endParaRPr lang="en-US" dirty="0"/>
              </a:p>
            </p:txBody>
          </p:sp>
          <p:sp>
            <p:nvSpPr>
              <p:cNvPr id="200" name="Freeform 473"/>
              <p:cNvSpPr>
                <a:spLocks/>
              </p:cNvSpPr>
              <p:nvPr/>
            </p:nvSpPr>
            <p:spPr bwMode="gray">
              <a:xfrm rot="18876299">
                <a:off x="6993696" y="4868479"/>
                <a:ext cx="1893837" cy="1996236"/>
              </a:xfrm>
              <a:custGeom>
                <a:avLst/>
                <a:gdLst/>
                <a:ahLst/>
                <a:cxnLst>
                  <a:cxn ang="0">
                    <a:pos x="614" y="732"/>
                  </a:cxn>
                  <a:cxn ang="0">
                    <a:pos x="1960" y="554"/>
                  </a:cxn>
                  <a:cxn ang="0">
                    <a:pos x="3144" y="1195"/>
                  </a:cxn>
                  <a:cxn ang="0">
                    <a:pos x="3225" y="1975"/>
                  </a:cxn>
                  <a:cxn ang="0">
                    <a:pos x="1529" y="1943"/>
                  </a:cxn>
                  <a:cxn ang="0">
                    <a:pos x="738" y="1378"/>
                  </a:cxn>
                  <a:cxn ang="0">
                    <a:pos x="614" y="732"/>
                  </a:cxn>
                </a:cxnLst>
                <a:rect l="0" t="0" r="r" b="b"/>
                <a:pathLst>
                  <a:path w="4021" h="2621">
                    <a:moveTo>
                      <a:pt x="614" y="732"/>
                    </a:moveTo>
                    <a:cubicBezTo>
                      <a:pt x="361" y="172"/>
                      <a:pt x="1481" y="0"/>
                      <a:pt x="1960" y="554"/>
                    </a:cubicBezTo>
                    <a:cubicBezTo>
                      <a:pt x="2283" y="468"/>
                      <a:pt x="3069" y="683"/>
                      <a:pt x="3144" y="1195"/>
                    </a:cubicBezTo>
                    <a:cubicBezTo>
                      <a:pt x="4021" y="1442"/>
                      <a:pt x="3720" y="1954"/>
                      <a:pt x="3225" y="1975"/>
                    </a:cubicBezTo>
                    <a:cubicBezTo>
                      <a:pt x="3375" y="2621"/>
                      <a:pt x="1793" y="2573"/>
                      <a:pt x="1529" y="1943"/>
                    </a:cubicBezTo>
                    <a:cubicBezTo>
                      <a:pt x="668" y="1970"/>
                      <a:pt x="576" y="1453"/>
                      <a:pt x="738" y="1378"/>
                    </a:cubicBezTo>
                    <a:cubicBezTo>
                      <a:pt x="555" y="1335"/>
                      <a:pt x="0" y="909"/>
                      <a:pt x="614" y="732"/>
                    </a:cubicBezTo>
                    <a:close/>
                  </a:path>
                </a:pathLst>
              </a:custGeom>
              <a:solidFill>
                <a:srgbClr val="FFFFFF"/>
              </a:solidFill>
              <a:ln w="9525">
                <a:solidFill>
                  <a:schemeClr val="bg1">
                    <a:lumMod val="50000"/>
                  </a:schemeClr>
                </a:solidFill>
                <a:round/>
                <a:headEnd/>
                <a:tailEnd/>
              </a:ln>
              <a:effectLst/>
            </p:spPr>
            <p:txBody>
              <a:bodyPr/>
              <a:lstStyle/>
              <a:p>
                <a:endParaRPr lang="en-US" dirty="0"/>
              </a:p>
            </p:txBody>
          </p:sp>
        </p:grpSp>
        <p:sp>
          <p:nvSpPr>
            <p:cNvPr id="201" name="TextBox 200"/>
            <p:cNvSpPr txBox="1"/>
            <p:nvPr/>
          </p:nvSpPr>
          <p:spPr bwMode="auto">
            <a:xfrm>
              <a:off x="7560003" y="5678629"/>
              <a:ext cx="748603" cy="307777"/>
            </a:xfrm>
            <a:prstGeom prst="rect">
              <a:avLst/>
            </a:prstGeom>
            <a:noFill/>
            <a:ln w="19050" algn="ctr">
              <a:noFill/>
              <a:miter lim="800000"/>
              <a:headEnd/>
              <a:tailEnd/>
            </a:ln>
          </p:spPr>
          <p:txBody>
            <a:bodyPr wrap="none" lIns="0" tIns="0" rIns="0" bIns="0" rtlCol="0">
              <a:spAutoFit/>
            </a:bodyPr>
            <a:lstStyle/>
            <a:p>
              <a:pPr algn="ctr"/>
              <a:r>
                <a:rPr lang="en-US" sz="1000" b="1" dirty="0" err="1" smtClean="0"/>
                <a:t>Fibre</a:t>
              </a:r>
              <a:r>
                <a:rPr lang="en-US" sz="1000" b="1" dirty="0" smtClean="0"/>
                <a:t> Channel</a:t>
              </a:r>
            </a:p>
            <a:p>
              <a:pPr algn="ctr"/>
              <a:r>
                <a:rPr lang="en-US" sz="1000" b="1" dirty="0" smtClean="0"/>
                <a:t>Fabric</a:t>
              </a:r>
            </a:p>
          </p:txBody>
        </p:sp>
      </p:grpSp>
      <p:grpSp>
        <p:nvGrpSpPr>
          <p:cNvPr id="13" name="Group 153"/>
          <p:cNvGrpSpPr/>
          <p:nvPr/>
        </p:nvGrpSpPr>
        <p:grpSpPr bwMode="gray">
          <a:xfrm rot="16200000">
            <a:off x="7102682" y="4758241"/>
            <a:ext cx="687307" cy="153888"/>
            <a:chOff x="4481711" y="4565324"/>
            <a:chExt cx="687307" cy="153888"/>
          </a:xfrm>
        </p:grpSpPr>
        <p:sp>
          <p:nvSpPr>
            <p:cNvPr id="203" name="TextBox 202"/>
            <p:cNvSpPr txBox="1"/>
            <p:nvPr/>
          </p:nvSpPr>
          <p:spPr bwMode="gray">
            <a:xfrm>
              <a:off x="4781091" y="4565324"/>
              <a:ext cx="387927" cy="153888"/>
            </a:xfrm>
            <a:prstGeom prst="rect">
              <a:avLst/>
            </a:prstGeom>
            <a:noFill/>
            <a:ln w="19050" algn="ctr">
              <a:noFill/>
              <a:miter lim="800000"/>
              <a:headEnd/>
              <a:tailEnd/>
            </a:ln>
          </p:spPr>
          <p:txBody>
            <a:bodyPr wrap="none" lIns="0" tIns="0" rIns="0" bIns="0" rtlCol="0">
              <a:spAutoFit/>
            </a:bodyPr>
            <a:lstStyle/>
            <a:p>
              <a:r>
                <a:rPr lang="en-US" sz="1000" b="1" smtClean="0"/>
                <a:t>6 </a:t>
              </a:r>
              <a:r>
                <a:rPr lang="en-US" sz="1000" b="1" dirty="0" err="1" smtClean="0"/>
                <a:t>Gbps</a:t>
              </a:r>
              <a:endParaRPr lang="en-US" sz="1000" b="1" dirty="0" smtClean="0"/>
            </a:p>
          </p:txBody>
        </p:sp>
        <p:cxnSp>
          <p:nvCxnSpPr>
            <p:cNvPr id="204" name="Straight Connector 203"/>
            <p:cNvCxnSpPr/>
            <p:nvPr/>
          </p:nvCxnSpPr>
          <p:spPr bwMode="gray">
            <a:xfrm rot="10800000" flipV="1">
              <a:off x="4481711" y="4644540"/>
              <a:ext cx="227685" cy="2"/>
            </a:xfrm>
            <a:prstGeom prst="line">
              <a:avLst/>
            </a:prstGeom>
            <a:ln w="1905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4" name="Group 154"/>
          <p:cNvGrpSpPr/>
          <p:nvPr/>
        </p:nvGrpSpPr>
        <p:grpSpPr bwMode="gray">
          <a:xfrm rot="16200000">
            <a:off x="7218967" y="4722741"/>
            <a:ext cx="758318" cy="153888"/>
            <a:chOff x="4481711" y="4717109"/>
            <a:chExt cx="758318" cy="153888"/>
          </a:xfrm>
        </p:grpSpPr>
        <p:sp>
          <p:nvSpPr>
            <p:cNvPr id="206" name="TextBox 205"/>
            <p:cNvSpPr txBox="1"/>
            <p:nvPr/>
          </p:nvSpPr>
          <p:spPr bwMode="gray">
            <a:xfrm>
              <a:off x="4776761" y="4717109"/>
              <a:ext cx="463268" cy="153888"/>
            </a:xfrm>
            <a:prstGeom prst="rect">
              <a:avLst/>
            </a:prstGeom>
            <a:noFill/>
            <a:ln w="19050" algn="ctr">
              <a:noFill/>
              <a:miter lim="800000"/>
              <a:headEnd/>
              <a:tailEnd/>
            </a:ln>
          </p:spPr>
          <p:txBody>
            <a:bodyPr wrap="none" lIns="0" tIns="0" rIns="0" bIns="0" rtlCol="0">
              <a:spAutoFit/>
            </a:bodyPr>
            <a:lstStyle/>
            <a:p>
              <a:r>
                <a:rPr lang="en-US" sz="1000" b="1" dirty="0" smtClean="0"/>
                <a:t>10 </a:t>
              </a:r>
              <a:r>
                <a:rPr lang="en-US" sz="1000" b="1" dirty="0" err="1" smtClean="0"/>
                <a:t>Gbps</a:t>
              </a:r>
              <a:endParaRPr lang="en-US" sz="1000" b="1" dirty="0" smtClean="0"/>
            </a:p>
          </p:txBody>
        </p:sp>
        <p:cxnSp>
          <p:nvCxnSpPr>
            <p:cNvPr id="207" name="Straight Connector 206"/>
            <p:cNvCxnSpPr/>
            <p:nvPr/>
          </p:nvCxnSpPr>
          <p:spPr bwMode="gray">
            <a:xfrm rot="10800000" flipV="1">
              <a:off x="4481711" y="4796941"/>
              <a:ext cx="227685" cy="2"/>
            </a:xfrm>
            <a:prstGeom prst="line">
              <a:avLst/>
            </a:prstGeom>
            <a:ln w="19050">
              <a:solidFill>
                <a:srgbClr val="7030A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08" name="Rounded Rectangle 207"/>
          <p:cNvSpPr/>
          <p:nvPr/>
        </p:nvSpPr>
        <p:spPr bwMode="gray">
          <a:xfrm>
            <a:off x="6014005" y="3201315"/>
            <a:ext cx="75895" cy="75895"/>
          </a:xfrm>
          <a:prstGeom prst="roundRect">
            <a:avLst/>
          </a:prstGeom>
          <a:solidFill>
            <a:schemeClr val="accent6">
              <a:lumMod val="40000"/>
              <a:lumOff val="60000"/>
            </a:schemeClr>
          </a:solidFill>
          <a:ln w="19050" algn="ctr">
            <a:solidFill>
              <a:schemeClr val="accent6"/>
            </a:solidFill>
            <a:miter lim="800000"/>
            <a:headEnd/>
            <a:tailEnd/>
          </a:ln>
        </p:spPr>
        <p:txBody>
          <a:bodyPr wrap="none" rtlCol="0" anchor="b"/>
          <a:lstStyle/>
          <a:p>
            <a:pPr algn="ctr"/>
            <a:endParaRPr lang="en-US" sz="1700" b="1" dirty="0" smtClean="0"/>
          </a:p>
        </p:txBody>
      </p:sp>
      <p:cxnSp>
        <p:nvCxnSpPr>
          <p:cNvPr id="209" name="Straight Connector 208"/>
          <p:cNvCxnSpPr>
            <a:stCxn id="174" idx="1"/>
            <a:endCxn id="208" idx="2"/>
          </p:cNvCxnSpPr>
          <p:nvPr/>
        </p:nvCxnSpPr>
        <p:spPr bwMode="gray">
          <a:xfrm rot="5400000" flipH="1" flipV="1">
            <a:off x="5735715" y="3593448"/>
            <a:ext cx="632476" cy="0"/>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0" name="Rounded Rectangle 209"/>
          <p:cNvSpPr/>
          <p:nvPr/>
        </p:nvSpPr>
        <p:spPr bwMode="gray">
          <a:xfrm>
            <a:off x="6123241" y="3201315"/>
            <a:ext cx="75895" cy="75895"/>
          </a:xfrm>
          <a:prstGeom prst="roundRect">
            <a:avLst/>
          </a:prstGeom>
          <a:solidFill>
            <a:schemeClr val="accent4">
              <a:lumMod val="20000"/>
              <a:lumOff val="80000"/>
            </a:schemeClr>
          </a:solidFill>
          <a:ln w="19050" algn="ctr">
            <a:solidFill>
              <a:schemeClr val="accent4"/>
            </a:solidFill>
            <a:miter lim="800000"/>
            <a:headEnd/>
            <a:tailEnd/>
          </a:ln>
        </p:spPr>
        <p:txBody>
          <a:bodyPr wrap="none" rtlCol="0" anchor="b"/>
          <a:lstStyle/>
          <a:p>
            <a:pPr algn="ctr"/>
            <a:endParaRPr lang="en-US" sz="1700" b="1" dirty="0" smtClean="0"/>
          </a:p>
        </p:txBody>
      </p:sp>
      <p:cxnSp>
        <p:nvCxnSpPr>
          <p:cNvPr id="211" name="Straight Connector 210"/>
          <p:cNvCxnSpPr>
            <a:endCxn id="210" idx="2"/>
          </p:cNvCxnSpPr>
          <p:nvPr/>
        </p:nvCxnSpPr>
        <p:spPr bwMode="gray">
          <a:xfrm rot="5400000" flipH="1" flipV="1">
            <a:off x="5844951" y="3593448"/>
            <a:ext cx="632476" cy="0"/>
          </a:xfrm>
          <a:prstGeom prst="line">
            <a:avLst/>
          </a:prstGeom>
          <a:ln w="19050">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2" name="Rounded Rectangle 211"/>
          <p:cNvSpPr/>
          <p:nvPr/>
        </p:nvSpPr>
        <p:spPr bwMode="gray">
          <a:xfrm>
            <a:off x="6275641" y="3201315"/>
            <a:ext cx="75895" cy="75895"/>
          </a:xfrm>
          <a:prstGeom prst="roundRect">
            <a:avLst/>
          </a:prstGeom>
          <a:solidFill>
            <a:schemeClr val="bg2">
              <a:lumMod val="20000"/>
              <a:lumOff val="80000"/>
            </a:schemeClr>
          </a:solidFill>
          <a:ln w="19050" algn="ctr">
            <a:solidFill>
              <a:schemeClr val="bg2"/>
            </a:solidFill>
            <a:miter lim="800000"/>
            <a:headEnd/>
            <a:tailEnd/>
          </a:ln>
        </p:spPr>
        <p:txBody>
          <a:bodyPr wrap="none" rtlCol="0" anchor="b"/>
          <a:lstStyle/>
          <a:p>
            <a:pPr algn="ctr"/>
            <a:endParaRPr lang="en-US" sz="1700" b="1" dirty="0" smtClean="0"/>
          </a:p>
        </p:txBody>
      </p:sp>
      <p:cxnSp>
        <p:nvCxnSpPr>
          <p:cNvPr id="213" name="Straight Connector 212"/>
          <p:cNvCxnSpPr>
            <a:endCxn id="212" idx="2"/>
          </p:cNvCxnSpPr>
          <p:nvPr/>
        </p:nvCxnSpPr>
        <p:spPr bwMode="gray">
          <a:xfrm rot="5400000" flipH="1" flipV="1">
            <a:off x="5997351" y="3593448"/>
            <a:ext cx="632476" cy="0"/>
          </a:xfrm>
          <a:prstGeom prst="line">
            <a:avLst/>
          </a:prstGeom>
          <a:ln w="19050">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4" name="Rounded Rectangle 213"/>
          <p:cNvSpPr/>
          <p:nvPr/>
        </p:nvSpPr>
        <p:spPr bwMode="gray">
          <a:xfrm>
            <a:off x="6502403" y="3201315"/>
            <a:ext cx="75895" cy="75895"/>
          </a:xfrm>
          <a:prstGeom prst="roundRect">
            <a:avLst/>
          </a:prstGeom>
          <a:solidFill>
            <a:srgbClr val="9BD4FF"/>
          </a:solidFill>
          <a:ln w="19050" algn="ctr">
            <a:solidFill>
              <a:srgbClr val="0070C0"/>
            </a:solidFill>
            <a:miter lim="800000"/>
            <a:headEnd/>
            <a:tailEnd/>
          </a:ln>
        </p:spPr>
        <p:txBody>
          <a:bodyPr wrap="none" rtlCol="0" anchor="b"/>
          <a:lstStyle/>
          <a:p>
            <a:pPr algn="ctr"/>
            <a:endParaRPr lang="en-US" sz="1700" b="1" dirty="0" smtClean="0"/>
          </a:p>
        </p:txBody>
      </p:sp>
      <p:cxnSp>
        <p:nvCxnSpPr>
          <p:cNvPr id="215" name="Straight Connector 214"/>
          <p:cNvCxnSpPr>
            <a:endCxn id="214" idx="2"/>
          </p:cNvCxnSpPr>
          <p:nvPr/>
        </p:nvCxnSpPr>
        <p:spPr bwMode="gray">
          <a:xfrm rot="5400000" flipH="1" flipV="1">
            <a:off x="6224113" y="3593448"/>
            <a:ext cx="632476" cy="0"/>
          </a:xfrm>
          <a:prstGeom prst="line">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6" name="Rounded Rectangle 215"/>
          <p:cNvSpPr/>
          <p:nvPr/>
        </p:nvSpPr>
        <p:spPr bwMode="gray">
          <a:xfrm>
            <a:off x="7152431" y="3016183"/>
            <a:ext cx="758950" cy="227685"/>
          </a:xfrm>
          <a:prstGeom prst="roundRect">
            <a:avLst/>
          </a:prstGeom>
          <a:solidFill>
            <a:schemeClr val="accent1">
              <a:lumMod val="40000"/>
              <a:lumOff val="60000"/>
            </a:schemeClr>
          </a:solidFill>
          <a:ln w="19050" algn="ctr">
            <a:solidFill>
              <a:schemeClr val="bg1">
                <a:lumMod val="50000"/>
              </a:schemeClr>
            </a:solidFill>
            <a:miter lim="800000"/>
            <a:headEnd/>
            <a:tailEnd/>
          </a:ln>
        </p:spPr>
        <p:txBody>
          <a:bodyPr wrap="none" rtlCol="0" anchor="b"/>
          <a:lstStyle/>
          <a:p>
            <a:pPr algn="ctr"/>
            <a:endParaRPr lang="en-US" sz="1700" b="1" dirty="0" smtClean="0"/>
          </a:p>
        </p:txBody>
      </p:sp>
      <p:sp>
        <p:nvSpPr>
          <p:cNvPr id="217" name="TextBox 216"/>
          <p:cNvSpPr txBox="1"/>
          <p:nvPr/>
        </p:nvSpPr>
        <p:spPr bwMode="gray">
          <a:xfrm>
            <a:off x="7202911" y="2862296"/>
            <a:ext cx="936154" cy="153888"/>
          </a:xfrm>
          <a:prstGeom prst="rect">
            <a:avLst/>
          </a:prstGeom>
          <a:noFill/>
          <a:ln w="19050" algn="ctr">
            <a:noFill/>
            <a:miter lim="800000"/>
            <a:headEnd/>
            <a:tailEnd/>
          </a:ln>
        </p:spPr>
        <p:txBody>
          <a:bodyPr wrap="none" lIns="0" tIns="0" rIns="0" bIns="0" rtlCol="0">
            <a:spAutoFit/>
          </a:bodyPr>
          <a:lstStyle/>
          <a:p>
            <a:r>
              <a:rPr lang="en-US" sz="1000" b="1" dirty="0" smtClean="0"/>
              <a:t>Kernel Storage IF</a:t>
            </a:r>
          </a:p>
        </p:txBody>
      </p:sp>
      <p:sp>
        <p:nvSpPr>
          <p:cNvPr id="218" name="Rounded Rectangle 217"/>
          <p:cNvSpPr/>
          <p:nvPr/>
        </p:nvSpPr>
        <p:spPr bwMode="gray">
          <a:xfrm>
            <a:off x="7347697" y="3201315"/>
            <a:ext cx="75895" cy="75895"/>
          </a:xfrm>
          <a:prstGeom prst="roundRect">
            <a:avLst/>
          </a:prstGeom>
          <a:solidFill>
            <a:srgbClr val="BDEEFF"/>
          </a:solidFill>
          <a:ln w="19050" algn="ctr">
            <a:solidFill>
              <a:srgbClr val="00B0F0"/>
            </a:solidFill>
            <a:miter lim="800000"/>
            <a:headEnd/>
            <a:tailEnd/>
          </a:ln>
        </p:spPr>
        <p:txBody>
          <a:bodyPr wrap="none" rtlCol="0" anchor="b"/>
          <a:lstStyle/>
          <a:p>
            <a:pPr algn="ctr"/>
            <a:endParaRPr lang="en-US" sz="1700" b="1" dirty="0" smtClean="0"/>
          </a:p>
        </p:txBody>
      </p:sp>
      <p:cxnSp>
        <p:nvCxnSpPr>
          <p:cNvPr id="219" name="Straight Connector 218"/>
          <p:cNvCxnSpPr>
            <a:endCxn id="218" idx="2"/>
          </p:cNvCxnSpPr>
          <p:nvPr/>
        </p:nvCxnSpPr>
        <p:spPr bwMode="gray">
          <a:xfrm rot="5400000" flipH="1" flipV="1">
            <a:off x="7069407" y="3593448"/>
            <a:ext cx="632476" cy="0"/>
          </a:xfrm>
          <a:prstGeom prst="line">
            <a:avLst/>
          </a:prstGeom>
          <a:ln w="1905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0" name="Rounded Rectangle 219"/>
          <p:cNvSpPr/>
          <p:nvPr/>
        </p:nvSpPr>
        <p:spPr bwMode="gray">
          <a:xfrm>
            <a:off x="7607800" y="3201315"/>
            <a:ext cx="75895" cy="75895"/>
          </a:xfrm>
          <a:prstGeom prst="roundRect">
            <a:avLst/>
          </a:prstGeom>
          <a:solidFill>
            <a:srgbClr val="D8BEEC"/>
          </a:solidFill>
          <a:ln w="19050" algn="ctr">
            <a:solidFill>
              <a:srgbClr val="7030A0"/>
            </a:solidFill>
            <a:miter lim="800000"/>
            <a:headEnd/>
            <a:tailEnd/>
          </a:ln>
        </p:spPr>
        <p:txBody>
          <a:bodyPr wrap="none" rtlCol="0" anchor="b"/>
          <a:lstStyle/>
          <a:p>
            <a:pPr algn="ctr"/>
            <a:endParaRPr lang="en-US" sz="1700" b="1" dirty="0" smtClean="0"/>
          </a:p>
        </p:txBody>
      </p:sp>
      <p:cxnSp>
        <p:nvCxnSpPr>
          <p:cNvPr id="221" name="Straight Connector 220"/>
          <p:cNvCxnSpPr>
            <a:endCxn id="220" idx="2"/>
          </p:cNvCxnSpPr>
          <p:nvPr/>
        </p:nvCxnSpPr>
        <p:spPr bwMode="gray">
          <a:xfrm rot="5400000" flipH="1" flipV="1">
            <a:off x="7329510" y="3593448"/>
            <a:ext cx="632476" cy="0"/>
          </a:xfrm>
          <a:prstGeom prst="line">
            <a:avLst/>
          </a:prstGeom>
          <a:ln w="19050">
            <a:solidFill>
              <a:srgbClr val="7030A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2" name="TextBox 221"/>
          <p:cNvSpPr txBox="1"/>
          <p:nvPr/>
        </p:nvSpPr>
        <p:spPr bwMode="gray">
          <a:xfrm>
            <a:off x="6089900" y="2862295"/>
            <a:ext cx="413575" cy="153888"/>
          </a:xfrm>
          <a:prstGeom prst="rect">
            <a:avLst/>
          </a:prstGeom>
          <a:noFill/>
          <a:ln w="19050" algn="ctr">
            <a:noFill/>
            <a:miter lim="800000"/>
            <a:headEnd/>
            <a:tailEnd/>
          </a:ln>
        </p:spPr>
        <p:txBody>
          <a:bodyPr wrap="none" lIns="0" tIns="0" rIns="0" bIns="0" rtlCol="0">
            <a:spAutoFit/>
          </a:bodyPr>
          <a:lstStyle/>
          <a:p>
            <a:r>
              <a:rPr lang="en-US" sz="1000" b="1" dirty="0" err="1" smtClean="0"/>
              <a:t>vSwitch</a:t>
            </a:r>
            <a:endParaRPr lang="en-US" sz="1000" b="1" dirty="0" smtClean="0"/>
          </a:p>
        </p:txBody>
      </p:sp>
      <p:sp>
        <p:nvSpPr>
          <p:cNvPr id="223" name="Can 222"/>
          <p:cNvSpPr/>
          <p:nvPr/>
        </p:nvSpPr>
        <p:spPr bwMode="gray">
          <a:xfrm>
            <a:off x="6118478" y="3909686"/>
            <a:ext cx="75895" cy="262242"/>
          </a:xfrm>
          <a:prstGeom prst="can">
            <a:avLst>
              <a:gd name="adj" fmla="val 78263"/>
            </a:avLst>
          </a:prstGeom>
          <a:solidFill>
            <a:schemeClr val="accent4">
              <a:lumMod val="20000"/>
              <a:lumOff val="80000"/>
            </a:schemeClr>
          </a:solidFill>
          <a:ln w="19050" algn="ctr">
            <a:solidFill>
              <a:schemeClr val="accent4"/>
            </a:solidFill>
            <a:miter lim="800000"/>
            <a:headEnd/>
            <a:tailEnd/>
          </a:ln>
        </p:spPr>
        <p:txBody>
          <a:bodyPr wrap="none" rtlCol="0" anchor="b"/>
          <a:lstStyle/>
          <a:p>
            <a:pPr algn="ctr"/>
            <a:endParaRPr lang="en-US" sz="1050" b="1" dirty="0" smtClean="0"/>
          </a:p>
        </p:txBody>
      </p:sp>
      <p:sp>
        <p:nvSpPr>
          <p:cNvPr id="224" name="Can 223"/>
          <p:cNvSpPr/>
          <p:nvPr/>
        </p:nvSpPr>
        <p:spPr bwMode="gray">
          <a:xfrm>
            <a:off x="6223248" y="3909686"/>
            <a:ext cx="170232" cy="262242"/>
          </a:xfrm>
          <a:prstGeom prst="can">
            <a:avLst>
              <a:gd name="adj" fmla="val 43750"/>
            </a:avLst>
          </a:prstGeom>
          <a:solidFill>
            <a:schemeClr val="bg2">
              <a:lumMod val="20000"/>
              <a:lumOff val="80000"/>
            </a:schemeClr>
          </a:solidFill>
          <a:ln w="19050" algn="ctr">
            <a:solidFill>
              <a:schemeClr val="bg2"/>
            </a:solidFill>
            <a:miter lim="800000"/>
            <a:headEnd/>
            <a:tailEnd/>
          </a:ln>
        </p:spPr>
        <p:txBody>
          <a:bodyPr wrap="none" rtlCol="0" anchor="b"/>
          <a:lstStyle/>
          <a:p>
            <a:pPr algn="ctr"/>
            <a:endParaRPr lang="en-US" sz="1050" b="1" dirty="0" smtClean="0"/>
          </a:p>
        </p:txBody>
      </p:sp>
      <p:sp>
        <p:nvSpPr>
          <p:cNvPr id="225" name="Can 224"/>
          <p:cNvSpPr/>
          <p:nvPr/>
        </p:nvSpPr>
        <p:spPr bwMode="gray">
          <a:xfrm>
            <a:off x="6439802" y="3909686"/>
            <a:ext cx="199113" cy="262242"/>
          </a:xfrm>
          <a:prstGeom prst="can">
            <a:avLst>
              <a:gd name="adj" fmla="val 35378"/>
            </a:avLst>
          </a:prstGeom>
          <a:solidFill>
            <a:srgbClr val="9BD4FF"/>
          </a:solidFill>
          <a:ln w="19050" algn="ctr">
            <a:solidFill>
              <a:srgbClr val="0070C0"/>
            </a:solidFill>
            <a:miter lim="800000"/>
            <a:headEnd/>
            <a:tailEnd/>
          </a:ln>
        </p:spPr>
        <p:txBody>
          <a:bodyPr wrap="none" rtlCol="0" anchor="b"/>
          <a:lstStyle/>
          <a:p>
            <a:pPr algn="ctr"/>
            <a:endParaRPr lang="en-US" sz="1050" b="1" dirty="0" smtClean="0"/>
          </a:p>
        </p:txBody>
      </p:sp>
      <p:sp>
        <p:nvSpPr>
          <p:cNvPr id="226" name="Can 225"/>
          <p:cNvSpPr/>
          <p:nvPr/>
        </p:nvSpPr>
        <p:spPr bwMode="gray">
          <a:xfrm>
            <a:off x="7311835" y="3909686"/>
            <a:ext cx="152400" cy="262242"/>
          </a:xfrm>
          <a:prstGeom prst="can">
            <a:avLst>
              <a:gd name="adj" fmla="val 43750"/>
            </a:avLst>
          </a:prstGeom>
          <a:solidFill>
            <a:srgbClr val="BDEEFF"/>
          </a:solidFill>
          <a:ln w="19050" algn="ctr">
            <a:solidFill>
              <a:srgbClr val="00B0F0"/>
            </a:solidFill>
            <a:miter lim="800000"/>
            <a:headEnd/>
            <a:tailEnd/>
          </a:ln>
        </p:spPr>
        <p:txBody>
          <a:bodyPr wrap="none" rtlCol="0" anchor="b"/>
          <a:lstStyle/>
          <a:p>
            <a:pPr algn="ctr"/>
            <a:endParaRPr lang="en-US" sz="1050" b="1" dirty="0" smtClean="0"/>
          </a:p>
        </p:txBody>
      </p:sp>
      <p:sp>
        <p:nvSpPr>
          <p:cNvPr id="227" name="Can 226"/>
          <p:cNvSpPr/>
          <p:nvPr/>
        </p:nvSpPr>
        <p:spPr bwMode="gray">
          <a:xfrm>
            <a:off x="7500805" y="3909686"/>
            <a:ext cx="305113" cy="262242"/>
          </a:xfrm>
          <a:prstGeom prst="can">
            <a:avLst/>
          </a:prstGeom>
          <a:solidFill>
            <a:srgbClr val="D8BEEC"/>
          </a:solidFill>
          <a:ln w="19050" algn="ctr">
            <a:solidFill>
              <a:srgbClr val="7030A0"/>
            </a:solidFill>
            <a:miter lim="800000"/>
            <a:headEnd/>
            <a:tailEnd/>
          </a:ln>
        </p:spPr>
        <p:txBody>
          <a:bodyPr wrap="none" rtlCol="0" anchor="b"/>
          <a:lstStyle/>
          <a:p>
            <a:pPr algn="ctr"/>
            <a:endParaRPr lang="en-US" sz="1050" b="1" dirty="0" smtClean="0"/>
          </a:p>
        </p:txBody>
      </p:sp>
      <p:sp>
        <p:nvSpPr>
          <p:cNvPr id="228" name="Rounded Rectangle 227"/>
          <p:cNvSpPr/>
          <p:nvPr/>
        </p:nvSpPr>
        <p:spPr bwMode="gray">
          <a:xfrm>
            <a:off x="6621165" y="2062890"/>
            <a:ext cx="531265" cy="455370"/>
          </a:xfrm>
          <a:prstGeom prst="roundRect">
            <a:avLst/>
          </a:prstGeom>
          <a:solidFill>
            <a:schemeClr val="accent2">
              <a:lumMod val="20000"/>
              <a:lumOff val="80000"/>
            </a:schemeClr>
          </a:solidFill>
          <a:ln w="19050" algn="ctr">
            <a:solidFill>
              <a:schemeClr val="accent2"/>
            </a:solidFill>
            <a:miter lim="800000"/>
            <a:headEnd/>
            <a:tailEnd/>
          </a:ln>
        </p:spPr>
        <p:txBody>
          <a:bodyPr wrap="none" rtlCol="0" anchor="t"/>
          <a:lstStyle/>
          <a:p>
            <a:pPr algn="ctr"/>
            <a:r>
              <a:rPr lang="es-ES" sz="1200" dirty="0" smtClean="0"/>
              <a:t>VM3</a:t>
            </a:r>
            <a:endParaRPr lang="en-US" sz="1200" dirty="0" smtClean="0"/>
          </a:p>
        </p:txBody>
      </p:sp>
      <p:sp>
        <p:nvSpPr>
          <p:cNvPr id="229" name="Rounded Rectangle 228"/>
          <p:cNvSpPr/>
          <p:nvPr/>
        </p:nvSpPr>
        <p:spPr bwMode="gray">
          <a:xfrm>
            <a:off x="7987275" y="2062890"/>
            <a:ext cx="531265" cy="455370"/>
          </a:xfrm>
          <a:prstGeom prst="roundRect">
            <a:avLst/>
          </a:prstGeom>
          <a:solidFill>
            <a:schemeClr val="accent2">
              <a:lumMod val="20000"/>
              <a:lumOff val="80000"/>
            </a:schemeClr>
          </a:solidFill>
          <a:ln w="19050" algn="ctr">
            <a:solidFill>
              <a:schemeClr val="accent2"/>
            </a:solidFill>
            <a:miter lim="800000"/>
            <a:headEnd/>
            <a:tailEnd/>
          </a:ln>
        </p:spPr>
        <p:txBody>
          <a:bodyPr wrap="none" rtlCol="0" anchor="t"/>
          <a:lstStyle/>
          <a:p>
            <a:pPr algn="ctr"/>
            <a:r>
              <a:rPr lang="es-ES" sz="1200" dirty="0" err="1" smtClean="0"/>
              <a:t>VMn</a:t>
            </a:r>
            <a:endParaRPr lang="en-US" sz="1200" dirty="0" smtClean="0"/>
          </a:p>
        </p:txBody>
      </p:sp>
      <p:sp>
        <p:nvSpPr>
          <p:cNvPr id="230" name="Rounded Rectangle 229"/>
          <p:cNvSpPr/>
          <p:nvPr/>
        </p:nvSpPr>
        <p:spPr bwMode="gray">
          <a:xfrm>
            <a:off x="5406845" y="2062890"/>
            <a:ext cx="531265" cy="455370"/>
          </a:xfrm>
          <a:prstGeom prst="roundRect">
            <a:avLst/>
          </a:prstGeom>
          <a:solidFill>
            <a:schemeClr val="accent2">
              <a:lumMod val="20000"/>
              <a:lumOff val="80000"/>
            </a:schemeClr>
          </a:solidFill>
          <a:ln w="19050" algn="ctr">
            <a:solidFill>
              <a:schemeClr val="accent2"/>
            </a:solidFill>
            <a:miter lim="800000"/>
            <a:headEnd/>
            <a:tailEnd/>
          </a:ln>
        </p:spPr>
        <p:txBody>
          <a:bodyPr wrap="none" rtlCol="0" anchor="t"/>
          <a:lstStyle/>
          <a:p>
            <a:pPr algn="ctr"/>
            <a:r>
              <a:rPr lang="es-ES" sz="1200" dirty="0" smtClean="0"/>
              <a:t>VM1</a:t>
            </a:r>
            <a:endParaRPr lang="en-US" sz="1200" dirty="0" smtClean="0"/>
          </a:p>
        </p:txBody>
      </p:sp>
      <p:sp>
        <p:nvSpPr>
          <p:cNvPr id="231" name="Rounded Rectangle 230"/>
          <p:cNvSpPr/>
          <p:nvPr/>
        </p:nvSpPr>
        <p:spPr bwMode="gray">
          <a:xfrm>
            <a:off x="6014005" y="2062890"/>
            <a:ext cx="531265" cy="455370"/>
          </a:xfrm>
          <a:prstGeom prst="roundRect">
            <a:avLst/>
          </a:prstGeom>
          <a:solidFill>
            <a:schemeClr val="accent2">
              <a:lumMod val="20000"/>
              <a:lumOff val="80000"/>
            </a:schemeClr>
          </a:solidFill>
          <a:ln w="19050" algn="ctr">
            <a:solidFill>
              <a:schemeClr val="accent2"/>
            </a:solidFill>
            <a:miter lim="800000"/>
            <a:headEnd/>
            <a:tailEnd/>
          </a:ln>
        </p:spPr>
        <p:txBody>
          <a:bodyPr wrap="none" rtlCol="0" anchor="t"/>
          <a:lstStyle/>
          <a:p>
            <a:pPr algn="ctr"/>
            <a:r>
              <a:rPr lang="es-ES" sz="1200" dirty="0" smtClean="0"/>
              <a:t>VM2</a:t>
            </a:r>
            <a:endParaRPr lang="en-US" sz="1200" dirty="0" smtClean="0"/>
          </a:p>
        </p:txBody>
      </p:sp>
      <p:cxnSp>
        <p:nvCxnSpPr>
          <p:cNvPr id="232" name="Straight Connector 231"/>
          <p:cNvCxnSpPr/>
          <p:nvPr/>
        </p:nvCxnSpPr>
        <p:spPr bwMode="gray">
          <a:xfrm>
            <a:off x="7228325" y="2290575"/>
            <a:ext cx="683055" cy="0"/>
          </a:xfrm>
          <a:prstGeom prst="line">
            <a:avLst/>
          </a:prstGeom>
          <a:ln w="76200" cap="rnd">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 name="Group 151"/>
          <p:cNvGrpSpPr/>
          <p:nvPr/>
        </p:nvGrpSpPr>
        <p:grpSpPr bwMode="gray">
          <a:xfrm>
            <a:off x="8005027" y="4339742"/>
            <a:ext cx="732192" cy="153888"/>
            <a:chOff x="4420211" y="4187947"/>
            <a:chExt cx="732192" cy="153888"/>
          </a:xfrm>
        </p:grpSpPr>
        <p:sp>
          <p:nvSpPr>
            <p:cNvPr id="234" name="TextBox 233"/>
            <p:cNvSpPr txBox="1"/>
            <p:nvPr/>
          </p:nvSpPr>
          <p:spPr bwMode="gray">
            <a:xfrm>
              <a:off x="4719592" y="4187947"/>
              <a:ext cx="432811" cy="153888"/>
            </a:xfrm>
            <a:prstGeom prst="rect">
              <a:avLst/>
            </a:prstGeom>
            <a:noFill/>
            <a:ln w="19050" algn="ctr">
              <a:noFill/>
              <a:miter lim="800000"/>
              <a:headEnd/>
              <a:tailEnd/>
            </a:ln>
          </p:spPr>
          <p:txBody>
            <a:bodyPr wrap="none" lIns="0" tIns="0" rIns="0" bIns="0" rtlCol="0">
              <a:spAutoFit/>
            </a:bodyPr>
            <a:lstStyle/>
            <a:p>
              <a:r>
                <a:rPr lang="en-US" sz="1000" b="1" dirty="0" smtClean="0"/>
                <a:t>Console</a:t>
              </a:r>
            </a:p>
          </p:txBody>
        </p:sp>
        <p:cxnSp>
          <p:nvCxnSpPr>
            <p:cNvPr id="235" name="Straight Connector 234"/>
            <p:cNvCxnSpPr/>
            <p:nvPr/>
          </p:nvCxnSpPr>
          <p:spPr bwMode="gray">
            <a:xfrm rot="10800000" flipV="1">
              <a:off x="4420211" y="4264893"/>
              <a:ext cx="227685" cy="2"/>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6" name="Group 152"/>
          <p:cNvGrpSpPr/>
          <p:nvPr/>
        </p:nvGrpSpPr>
        <p:grpSpPr bwMode="gray">
          <a:xfrm>
            <a:off x="8005028" y="4489434"/>
            <a:ext cx="1044777" cy="153888"/>
            <a:chOff x="4420211" y="4337639"/>
            <a:chExt cx="1044777" cy="153888"/>
          </a:xfrm>
        </p:grpSpPr>
        <p:sp>
          <p:nvSpPr>
            <p:cNvPr id="237" name="TextBox 236"/>
            <p:cNvSpPr txBox="1"/>
            <p:nvPr/>
          </p:nvSpPr>
          <p:spPr bwMode="gray">
            <a:xfrm>
              <a:off x="4719591" y="4337639"/>
              <a:ext cx="745397" cy="153888"/>
            </a:xfrm>
            <a:prstGeom prst="rect">
              <a:avLst/>
            </a:prstGeom>
            <a:noFill/>
            <a:ln w="19050" algn="ctr">
              <a:noFill/>
              <a:miter lim="800000"/>
              <a:headEnd/>
              <a:tailEnd/>
            </a:ln>
          </p:spPr>
          <p:txBody>
            <a:bodyPr wrap="none" lIns="0" tIns="0" rIns="0" bIns="0" rtlCol="0">
              <a:spAutoFit/>
            </a:bodyPr>
            <a:lstStyle/>
            <a:p>
              <a:r>
                <a:rPr lang="en-US" sz="1000" b="1" dirty="0" smtClean="0"/>
                <a:t>Backup/</a:t>
              </a:r>
              <a:r>
                <a:rPr lang="en-US" sz="1000" b="1" dirty="0" err="1" smtClean="0"/>
                <a:t>iSCSI</a:t>
              </a:r>
              <a:endParaRPr lang="en-US" sz="1000" b="1" dirty="0" smtClean="0"/>
            </a:p>
          </p:txBody>
        </p:sp>
        <p:cxnSp>
          <p:nvCxnSpPr>
            <p:cNvPr id="238" name="Straight Connector 237"/>
            <p:cNvCxnSpPr/>
            <p:nvPr/>
          </p:nvCxnSpPr>
          <p:spPr bwMode="gray">
            <a:xfrm rot="10800000" flipV="1">
              <a:off x="4420211" y="4414585"/>
              <a:ext cx="227685" cy="2"/>
            </a:xfrm>
            <a:prstGeom prst="line">
              <a:avLst/>
            </a:prstGeom>
            <a:ln w="19050">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7" name="Group 153"/>
          <p:cNvGrpSpPr/>
          <p:nvPr/>
        </p:nvGrpSpPr>
        <p:grpSpPr bwMode="gray">
          <a:xfrm>
            <a:off x="8005028" y="4641224"/>
            <a:ext cx="1014319" cy="153888"/>
            <a:chOff x="4420211" y="4489429"/>
            <a:chExt cx="1014319" cy="153888"/>
          </a:xfrm>
        </p:grpSpPr>
        <p:sp>
          <p:nvSpPr>
            <p:cNvPr id="240" name="TextBox 239"/>
            <p:cNvSpPr txBox="1"/>
            <p:nvPr/>
          </p:nvSpPr>
          <p:spPr bwMode="gray">
            <a:xfrm>
              <a:off x="4719591" y="4489429"/>
              <a:ext cx="714939" cy="153888"/>
            </a:xfrm>
            <a:prstGeom prst="rect">
              <a:avLst/>
            </a:prstGeom>
            <a:noFill/>
            <a:ln w="19050" algn="ctr">
              <a:noFill/>
              <a:miter lim="800000"/>
              <a:headEnd/>
              <a:tailEnd/>
            </a:ln>
          </p:spPr>
          <p:txBody>
            <a:bodyPr wrap="none" lIns="0" tIns="0" rIns="0" bIns="0" rtlCol="0">
              <a:spAutoFit/>
            </a:bodyPr>
            <a:lstStyle/>
            <a:p>
              <a:r>
                <a:rPr lang="en-US" sz="1000" b="1" dirty="0" smtClean="0"/>
                <a:t>VM Migration</a:t>
              </a:r>
            </a:p>
          </p:txBody>
        </p:sp>
        <p:cxnSp>
          <p:nvCxnSpPr>
            <p:cNvPr id="241" name="Straight Connector 240"/>
            <p:cNvCxnSpPr/>
            <p:nvPr/>
          </p:nvCxnSpPr>
          <p:spPr bwMode="gray">
            <a:xfrm rot="10800000" flipV="1">
              <a:off x="4420211" y="4568645"/>
              <a:ext cx="227685" cy="2"/>
            </a:xfrm>
            <a:prstGeom prst="line">
              <a:avLst/>
            </a:prstGeom>
            <a:ln w="19050">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8" name="Group 154"/>
          <p:cNvGrpSpPr/>
          <p:nvPr/>
        </p:nvGrpSpPr>
        <p:grpSpPr bwMode="gray">
          <a:xfrm>
            <a:off x="8005028" y="4793013"/>
            <a:ext cx="882872" cy="153888"/>
            <a:chOff x="4420211" y="4641219"/>
            <a:chExt cx="882872" cy="153888"/>
          </a:xfrm>
        </p:grpSpPr>
        <p:sp>
          <p:nvSpPr>
            <p:cNvPr id="243" name="TextBox 242"/>
            <p:cNvSpPr txBox="1"/>
            <p:nvPr/>
          </p:nvSpPr>
          <p:spPr bwMode="gray">
            <a:xfrm>
              <a:off x="4719590" y="4641219"/>
              <a:ext cx="583493" cy="153888"/>
            </a:xfrm>
            <a:prstGeom prst="rect">
              <a:avLst/>
            </a:prstGeom>
            <a:noFill/>
            <a:ln w="19050" algn="ctr">
              <a:noFill/>
              <a:miter lim="800000"/>
              <a:headEnd/>
              <a:tailEnd/>
            </a:ln>
          </p:spPr>
          <p:txBody>
            <a:bodyPr wrap="none" lIns="0" tIns="0" rIns="0" bIns="0" rtlCol="0">
              <a:spAutoFit/>
            </a:bodyPr>
            <a:lstStyle/>
            <a:p>
              <a:r>
                <a:rPr lang="en-US" sz="1000" b="1" dirty="0" smtClean="0"/>
                <a:t>Production</a:t>
              </a:r>
            </a:p>
          </p:txBody>
        </p:sp>
        <p:cxnSp>
          <p:nvCxnSpPr>
            <p:cNvPr id="244" name="Straight Connector 243"/>
            <p:cNvCxnSpPr/>
            <p:nvPr/>
          </p:nvCxnSpPr>
          <p:spPr bwMode="gray">
            <a:xfrm rot="10800000" flipV="1">
              <a:off x="4420211" y="4721045"/>
              <a:ext cx="227685" cy="2"/>
            </a:xfrm>
            <a:prstGeom prst="line">
              <a:avLst/>
            </a:prstGeom>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9" name="Group 155"/>
          <p:cNvGrpSpPr/>
          <p:nvPr/>
        </p:nvGrpSpPr>
        <p:grpSpPr bwMode="gray">
          <a:xfrm>
            <a:off x="8005028" y="4944804"/>
            <a:ext cx="1017525" cy="153888"/>
            <a:chOff x="4420211" y="4793009"/>
            <a:chExt cx="1017525" cy="153888"/>
          </a:xfrm>
        </p:grpSpPr>
        <p:sp>
          <p:nvSpPr>
            <p:cNvPr id="246" name="TextBox 245"/>
            <p:cNvSpPr txBox="1"/>
            <p:nvPr/>
          </p:nvSpPr>
          <p:spPr bwMode="gray">
            <a:xfrm>
              <a:off x="4719591" y="4793009"/>
              <a:ext cx="718145" cy="153888"/>
            </a:xfrm>
            <a:prstGeom prst="rect">
              <a:avLst/>
            </a:prstGeom>
            <a:noFill/>
            <a:ln w="19050" algn="ctr">
              <a:noFill/>
              <a:miter lim="800000"/>
              <a:headEnd/>
              <a:tailEnd/>
            </a:ln>
          </p:spPr>
          <p:txBody>
            <a:bodyPr wrap="none" lIns="0" tIns="0" rIns="0" bIns="0" rtlCol="0">
              <a:spAutoFit/>
            </a:bodyPr>
            <a:lstStyle/>
            <a:p>
              <a:r>
                <a:rPr lang="en-US" sz="1000" b="1" dirty="0" smtClean="0"/>
                <a:t>Tape Storage</a:t>
              </a:r>
            </a:p>
          </p:txBody>
        </p:sp>
        <p:cxnSp>
          <p:nvCxnSpPr>
            <p:cNvPr id="247" name="Straight Connector 246"/>
            <p:cNvCxnSpPr/>
            <p:nvPr/>
          </p:nvCxnSpPr>
          <p:spPr bwMode="gray">
            <a:xfrm rot="10800000" flipV="1">
              <a:off x="4420211" y="4873445"/>
              <a:ext cx="227685" cy="2"/>
            </a:xfrm>
            <a:prstGeom prst="line">
              <a:avLst/>
            </a:prstGeom>
            <a:ln w="1905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0" name="Group 156"/>
          <p:cNvGrpSpPr/>
          <p:nvPr/>
        </p:nvGrpSpPr>
        <p:grpSpPr bwMode="gray">
          <a:xfrm>
            <a:off x="8005019" y="5096592"/>
            <a:ext cx="987076" cy="153888"/>
            <a:chOff x="4420211" y="4944789"/>
            <a:chExt cx="987076" cy="153888"/>
          </a:xfrm>
        </p:grpSpPr>
        <p:sp>
          <p:nvSpPr>
            <p:cNvPr id="262" name="TextBox 261"/>
            <p:cNvSpPr txBox="1"/>
            <p:nvPr/>
          </p:nvSpPr>
          <p:spPr bwMode="gray">
            <a:xfrm>
              <a:off x="4719598" y="4944789"/>
              <a:ext cx="687689" cy="153888"/>
            </a:xfrm>
            <a:prstGeom prst="rect">
              <a:avLst/>
            </a:prstGeom>
            <a:noFill/>
            <a:ln w="19050" algn="ctr">
              <a:noFill/>
              <a:miter lim="800000"/>
              <a:headEnd/>
              <a:tailEnd/>
            </a:ln>
          </p:spPr>
          <p:txBody>
            <a:bodyPr wrap="none" lIns="0" tIns="0" rIns="0" bIns="0" rtlCol="0">
              <a:spAutoFit/>
            </a:bodyPr>
            <a:lstStyle/>
            <a:p>
              <a:r>
                <a:rPr lang="en-US" sz="1000" b="1" dirty="0" smtClean="0"/>
                <a:t>Disk Storage</a:t>
              </a:r>
            </a:p>
          </p:txBody>
        </p:sp>
        <p:cxnSp>
          <p:nvCxnSpPr>
            <p:cNvPr id="263" name="Straight Connector 262"/>
            <p:cNvCxnSpPr/>
            <p:nvPr/>
          </p:nvCxnSpPr>
          <p:spPr bwMode="gray">
            <a:xfrm rot="10800000" flipV="1">
              <a:off x="4420211" y="5021745"/>
              <a:ext cx="227685" cy="2"/>
            </a:xfrm>
            <a:prstGeom prst="line">
              <a:avLst/>
            </a:prstGeom>
            <a:ln w="19050">
              <a:solidFill>
                <a:srgbClr val="7030A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91" name="Date Placeholder 90"/>
          <p:cNvSpPr>
            <a:spLocks noGrp="1"/>
          </p:cNvSpPr>
          <p:nvPr>
            <p:ph type="dt" sz="half" idx="2"/>
          </p:nvPr>
        </p:nvSpPr>
        <p:spPr/>
        <p:txBody>
          <a:bodyPr/>
          <a:lstStyle/>
          <a:p>
            <a:fld id="{633D0A8A-B5ED-42EE-8F3E-C7A66DF9542B}" type="datetime3">
              <a:rPr lang="en-AU" smtClean="0"/>
              <a:pPr/>
              <a:t>22 September, 2011</a:t>
            </a:fld>
            <a:endParaRPr lang="en-US" dirty="0"/>
          </a:p>
        </p:txBody>
      </p:sp>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210" name="Rectangle 42"/>
          <p:cNvSpPr>
            <a:spLocks noGrp="1" noChangeArrowheads="1"/>
          </p:cNvSpPr>
          <p:nvPr>
            <p:ph type="title"/>
          </p:nvPr>
        </p:nvSpPr>
        <p:spPr/>
        <p:txBody>
          <a:bodyPr/>
          <a:lstStyle/>
          <a:p>
            <a:r>
              <a:rPr lang="en-US" dirty="0" smtClean="0"/>
              <a:t>Why Enterprises Choose Brocade</a:t>
            </a:r>
            <a:endParaRPr lang="en-US" dirty="0"/>
          </a:p>
        </p:txBody>
      </p:sp>
      <p:sp>
        <p:nvSpPr>
          <p:cNvPr id="42" name="Content Placeholder 41"/>
          <p:cNvSpPr>
            <a:spLocks noGrp="1"/>
          </p:cNvSpPr>
          <p:nvPr>
            <p:ph idx="1"/>
          </p:nvPr>
        </p:nvSpPr>
        <p:spPr>
          <a:xfrm>
            <a:off x="350839" y="1672808"/>
            <a:ext cx="3990974" cy="3872342"/>
          </a:xfrm>
        </p:spPr>
        <p:txBody>
          <a:bodyPr/>
          <a:lstStyle/>
          <a:p>
            <a:r>
              <a:rPr lang="en-US" dirty="0" smtClean="0"/>
              <a:t>A trusted, strategic partner for networking products and complete end-to-end solutions</a:t>
            </a:r>
          </a:p>
          <a:p>
            <a:r>
              <a:rPr lang="en-US" dirty="0" smtClean="0"/>
              <a:t>Comprehensive product and services portfolios</a:t>
            </a:r>
          </a:p>
          <a:p>
            <a:r>
              <a:rPr lang="en-US" dirty="0" smtClean="0"/>
              <a:t>Extraordinary networks </a:t>
            </a:r>
            <a:br>
              <a:rPr lang="en-US" dirty="0" smtClean="0"/>
            </a:br>
            <a:r>
              <a:rPr lang="en-US" dirty="0" smtClean="0"/>
              <a:t>to meet real-world requirements</a:t>
            </a:r>
            <a:endParaRPr lang="en-US" dirty="0"/>
          </a:p>
        </p:txBody>
      </p:sp>
      <p:sp>
        <p:nvSpPr>
          <p:cNvPr id="36" name="Footer Placeholder 12"/>
          <p:cNvSpPr>
            <a:spLocks noGrp="1"/>
          </p:cNvSpPr>
          <p:nvPr>
            <p:ph type="ftr" sz="quarter" idx="3"/>
          </p:nvPr>
        </p:nvSpPr>
        <p:spPr/>
        <p:txBody>
          <a:bodyPr/>
          <a:lstStyle/>
          <a:p>
            <a:r>
              <a:rPr lang="en-US" smtClean="0"/>
              <a:t>© 2011 Brocade Communications Systems, Inc. - COMPANY PROPRIETARY INFORMATION</a:t>
            </a:r>
            <a:endParaRPr lang="en-US" dirty="0"/>
          </a:p>
        </p:txBody>
      </p:sp>
      <p:sp>
        <p:nvSpPr>
          <p:cNvPr id="39" name="Slide Number Placeholder 7"/>
          <p:cNvSpPr>
            <a:spLocks noGrp="1"/>
          </p:cNvSpPr>
          <p:nvPr>
            <p:ph type="sldNum" sz="quarter" idx="4"/>
          </p:nvPr>
        </p:nvSpPr>
        <p:spPr/>
        <p:txBody>
          <a:bodyPr/>
          <a:lstStyle/>
          <a:p>
            <a:fld id="{7BCC8D0D-EAEC-449D-9161-023DFF90F2E2}" type="slidenum">
              <a:rPr lang="en-US" smtClean="0"/>
              <a:pPr/>
              <a:t>83</a:t>
            </a:fld>
            <a:endParaRPr lang="en-US" dirty="0"/>
          </a:p>
        </p:txBody>
      </p:sp>
      <p:sp>
        <p:nvSpPr>
          <p:cNvPr id="37" name="Rectangle 36"/>
          <p:cNvSpPr/>
          <p:nvPr/>
        </p:nvSpPr>
        <p:spPr bwMode="auto">
          <a:xfrm>
            <a:off x="6602681" y="1502228"/>
            <a:ext cx="2541319" cy="1524000"/>
          </a:xfrm>
          <a:prstGeom prst="rect">
            <a:avLst/>
          </a:prstGeom>
          <a:solidFill>
            <a:schemeClr val="accent1">
              <a:lumMod val="60000"/>
              <a:lumOff val="40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Rectangle 37"/>
          <p:cNvSpPr/>
          <p:nvPr/>
        </p:nvSpPr>
        <p:spPr bwMode="auto">
          <a:xfrm>
            <a:off x="4341813" y="1502228"/>
            <a:ext cx="2201491" cy="1524000"/>
          </a:xfrm>
          <a:prstGeom prst="rect">
            <a:avLst/>
          </a:prstGeom>
          <a:solidFill>
            <a:schemeClr val="bg2"/>
          </a:solidFill>
          <a:ln w="9525">
            <a:noFill/>
            <a:round/>
            <a:headEnd/>
            <a:tailEnd/>
          </a:ln>
          <a:effectLst>
            <a:innerShdw blurRad="825500">
              <a:prstClr val="black">
                <a:alpha val="34000"/>
              </a:prstClr>
            </a:innerShdw>
          </a:effectLst>
        </p:spPr>
        <p:txBody>
          <a:bodyPr anchor="ctr" anchorCtr="1">
            <a:prstTxWarp prst="textNoShape">
              <a:avLst/>
            </a:prstTxWarp>
          </a:bodyPr>
          <a:lstStyle/>
          <a:p>
            <a:pPr algn="ctr">
              <a:lnSpc>
                <a:spcPct val="85000"/>
              </a:lnSpc>
              <a:defRPr/>
            </a:pPr>
            <a:endParaRPr lang="en-US" sz="4400" dirty="0">
              <a:solidFill>
                <a:schemeClr val="bg2"/>
              </a:solidFill>
            </a:endParaRPr>
          </a:p>
        </p:txBody>
      </p:sp>
      <p:sp>
        <p:nvSpPr>
          <p:cNvPr id="40" name="Rectangle 39"/>
          <p:cNvSpPr/>
          <p:nvPr/>
        </p:nvSpPr>
        <p:spPr bwMode="auto">
          <a:xfrm>
            <a:off x="6602681" y="3102428"/>
            <a:ext cx="2541319" cy="1524000"/>
          </a:xfrm>
          <a:prstGeom prst="rect">
            <a:avLst/>
          </a:prstGeom>
          <a:solidFill>
            <a:schemeClr val="accent1">
              <a:lumMod val="60000"/>
              <a:lumOff val="40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Rectangle 40"/>
          <p:cNvSpPr/>
          <p:nvPr/>
        </p:nvSpPr>
        <p:spPr bwMode="auto">
          <a:xfrm>
            <a:off x="4341813" y="3102428"/>
            <a:ext cx="2201491" cy="1524000"/>
          </a:xfrm>
          <a:prstGeom prst="rect">
            <a:avLst/>
          </a:prstGeom>
          <a:solidFill>
            <a:schemeClr val="bg2"/>
          </a:solidFill>
          <a:ln w="9525">
            <a:noFill/>
            <a:round/>
            <a:headEnd/>
            <a:tailEnd/>
          </a:ln>
          <a:effectLst>
            <a:innerShdw blurRad="825500">
              <a:prstClr val="black">
                <a:alpha val="34000"/>
              </a:prstClr>
            </a:innerShdw>
          </a:effectLst>
        </p:spPr>
        <p:txBody>
          <a:bodyPr anchor="ctr" anchorCtr="1">
            <a:prstTxWarp prst="textNoShape">
              <a:avLst/>
            </a:prstTxWarp>
          </a:bodyPr>
          <a:lstStyle/>
          <a:p>
            <a:pPr algn="ctr">
              <a:lnSpc>
                <a:spcPct val="85000"/>
              </a:lnSpc>
              <a:defRPr/>
            </a:pPr>
            <a:endParaRPr lang="en-US" sz="4400" dirty="0">
              <a:solidFill>
                <a:schemeClr val="bg2"/>
              </a:solidFill>
            </a:endParaRPr>
          </a:p>
        </p:txBody>
      </p:sp>
      <p:sp>
        <p:nvSpPr>
          <p:cNvPr id="43" name="Rectangle 42"/>
          <p:cNvSpPr/>
          <p:nvPr/>
        </p:nvSpPr>
        <p:spPr bwMode="auto">
          <a:xfrm>
            <a:off x="6602681" y="4702628"/>
            <a:ext cx="2541319" cy="1493838"/>
          </a:xfrm>
          <a:prstGeom prst="rect">
            <a:avLst/>
          </a:prstGeom>
          <a:solidFill>
            <a:schemeClr val="accent1">
              <a:lumMod val="60000"/>
              <a:lumOff val="40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Rectangle 43"/>
          <p:cNvSpPr/>
          <p:nvPr/>
        </p:nvSpPr>
        <p:spPr bwMode="auto">
          <a:xfrm>
            <a:off x="4341813" y="4702628"/>
            <a:ext cx="2201491" cy="1493838"/>
          </a:xfrm>
          <a:prstGeom prst="rect">
            <a:avLst/>
          </a:prstGeom>
          <a:solidFill>
            <a:schemeClr val="bg2"/>
          </a:solidFill>
          <a:ln w="9525">
            <a:noFill/>
            <a:round/>
            <a:headEnd/>
            <a:tailEnd/>
          </a:ln>
          <a:effectLst>
            <a:innerShdw blurRad="825500">
              <a:prstClr val="black">
                <a:alpha val="34000"/>
              </a:prstClr>
            </a:innerShdw>
          </a:effectLst>
        </p:spPr>
        <p:txBody>
          <a:bodyPr anchor="ctr" anchorCtr="1">
            <a:prstTxWarp prst="textNoShape">
              <a:avLst/>
            </a:prstTxWarp>
          </a:bodyPr>
          <a:lstStyle/>
          <a:p>
            <a:pPr algn="ctr">
              <a:lnSpc>
                <a:spcPct val="85000"/>
              </a:lnSpc>
              <a:defRPr/>
            </a:pPr>
            <a:endParaRPr lang="en-US" sz="4400" dirty="0">
              <a:solidFill>
                <a:schemeClr val="bg2"/>
              </a:solidFill>
            </a:endParaRPr>
          </a:p>
        </p:txBody>
      </p:sp>
      <p:sp>
        <p:nvSpPr>
          <p:cNvPr id="45" name="TextBox 44"/>
          <p:cNvSpPr txBox="1"/>
          <p:nvPr/>
        </p:nvSpPr>
        <p:spPr bwMode="auto">
          <a:xfrm>
            <a:off x="7148945" y="1596949"/>
            <a:ext cx="1766455" cy="1334211"/>
          </a:xfrm>
          <a:prstGeom prst="rect">
            <a:avLst/>
          </a:prstGeom>
          <a:noFill/>
          <a:ln w="19050" algn="ctr">
            <a:noFill/>
            <a:miter lim="800000"/>
            <a:headEnd/>
            <a:tailEnd/>
          </a:ln>
        </p:spPr>
        <p:txBody>
          <a:bodyPr wrap="square" lIns="45720" tIns="0" rIns="45720" bIns="0" anchor="ctr" anchorCtr="0">
            <a:spAutoFit/>
          </a:bodyPr>
          <a:lstStyle/>
          <a:p>
            <a:pPr fontAlgn="auto">
              <a:lnSpc>
                <a:spcPct val="90000"/>
              </a:lnSpc>
              <a:spcBef>
                <a:spcPts val="0"/>
              </a:spcBef>
              <a:spcAft>
                <a:spcPts val="900"/>
              </a:spcAft>
              <a:defRPr/>
            </a:pPr>
            <a:r>
              <a:rPr lang="en-US" sz="2200" dirty="0" smtClean="0"/>
              <a:t>Reduce IT Spend </a:t>
            </a:r>
          </a:p>
          <a:p>
            <a:pPr fontAlgn="auto">
              <a:lnSpc>
                <a:spcPct val="90000"/>
              </a:lnSpc>
              <a:spcBef>
                <a:spcPts val="0"/>
              </a:spcBef>
              <a:spcAft>
                <a:spcPts val="900"/>
              </a:spcAft>
              <a:defRPr/>
            </a:pPr>
            <a:r>
              <a:rPr lang="en-US" sz="2200" dirty="0" smtClean="0"/>
              <a:t>Target 30 </a:t>
            </a:r>
            <a:br>
              <a:rPr lang="en-US" sz="2200" dirty="0" smtClean="0"/>
            </a:br>
            <a:r>
              <a:rPr lang="en-US" sz="2200" dirty="0" smtClean="0"/>
              <a:t>to 50%</a:t>
            </a:r>
          </a:p>
        </p:txBody>
      </p:sp>
      <p:sp>
        <p:nvSpPr>
          <p:cNvPr id="46" name="TextBox 45"/>
          <p:cNvSpPr txBox="1"/>
          <p:nvPr/>
        </p:nvSpPr>
        <p:spPr bwMode="auto">
          <a:xfrm>
            <a:off x="7148943" y="3188243"/>
            <a:ext cx="1766455" cy="1334211"/>
          </a:xfrm>
          <a:prstGeom prst="rect">
            <a:avLst/>
          </a:prstGeom>
          <a:noFill/>
          <a:ln w="19050" algn="ctr">
            <a:noFill/>
            <a:miter lim="800000"/>
            <a:headEnd/>
            <a:tailEnd/>
          </a:ln>
        </p:spPr>
        <p:txBody>
          <a:bodyPr wrap="square" lIns="45720" tIns="0" rIns="45720" bIns="0" anchor="ctr" anchorCtr="0">
            <a:spAutoFit/>
          </a:bodyPr>
          <a:lstStyle/>
          <a:p>
            <a:pPr>
              <a:lnSpc>
                <a:spcPct val="90000"/>
              </a:lnSpc>
              <a:spcAft>
                <a:spcPts val="900"/>
              </a:spcAft>
              <a:defRPr/>
            </a:pPr>
            <a:r>
              <a:rPr lang="en-US" sz="2200" dirty="0" smtClean="0"/>
              <a:t>Open Solutions</a:t>
            </a:r>
          </a:p>
          <a:p>
            <a:pPr>
              <a:lnSpc>
                <a:spcPct val="90000"/>
              </a:lnSpc>
              <a:spcAft>
                <a:spcPts val="900"/>
              </a:spcAft>
              <a:defRPr/>
            </a:pPr>
            <a:r>
              <a:rPr lang="en-US" sz="2200" dirty="0" smtClean="0"/>
              <a:t>World-Class Partners</a:t>
            </a:r>
          </a:p>
        </p:txBody>
      </p:sp>
      <p:sp>
        <p:nvSpPr>
          <p:cNvPr id="47" name="TextBox 46"/>
          <p:cNvSpPr txBox="1"/>
          <p:nvPr/>
        </p:nvSpPr>
        <p:spPr bwMode="auto">
          <a:xfrm>
            <a:off x="7148945" y="4941920"/>
            <a:ext cx="1766455" cy="1029513"/>
          </a:xfrm>
          <a:prstGeom prst="rect">
            <a:avLst/>
          </a:prstGeom>
          <a:noFill/>
          <a:ln w="19050" algn="ctr">
            <a:noFill/>
            <a:miter lim="800000"/>
            <a:headEnd/>
            <a:tailEnd/>
          </a:ln>
        </p:spPr>
        <p:txBody>
          <a:bodyPr wrap="square" lIns="45720" tIns="0" rIns="45720" bIns="0" anchor="ctr" anchorCtr="0">
            <a:spAutoFit/>
          </a:bodyPr>
          <a:lstStyle/>
          <a:p>
            <a:pPr>
              <a:lnSpc>
                <a:spcPct val="90000"/>
              </a:lnSpc>
              <a:spcAft>
                <a:spcPts val="900"/>
              </a:spcAft>
              <a:defRPr/>
            </a:pPr>
            <a:r>
              <a:rPr lang="en-US" sz="2200" dirty="0" smtClean="0"/>
              <a:t>Leading Innovation</a:t>
            </a:r>
          </a:p>
          <a:p>
            <a:pPr>
              <a:lnSpc>
                <a:spcPct val="90000"/>
              </a:lnSpc>
              <a:spcAft>
                <a:spcPts val="900"/>
              </a:spcAft>
              <a:defRPr/>
            </a:pPr>
            <a:r>
              <a:rPr lang="en-US" sz="2200" dirty="0" smtClean="0"/>
              <a:t>Your Timeline</a:t>
            </a:r>
          </a:p>
        </p:txBody>
      </p:sp>
      <p:sp>
        <p:nvSpPr>
          <p:cNvPr id="48" name="TextBox 47"/>
          <p:cNvSpPr txBox="1"/>
          <p:nvPr/>
        </p:nvSpPr>
        <p:spPr bwMode="auto">
          <a:xfrm>
            <a:off x="5324476" y="1798489"/>
            <a:ext cx="719620" cy="705578"/>
          </a:xfrm>
          <a:prstGeom prst="rect">
            <a:avLst/>
          </a:prstGeom>
          <a:noFill/>
          <a:ln w="19050" algn="ctr">
            <a:noFill/>
            <a:miter lim="800000"/>
            <a:headEnd/>
            <a:tailEnd/>
          </a:ln>
        </p:spPr>
        <p:txBody>
          <a:bodyPr wrap="none" lIns="0" tIns="0" rIns="0" bIns="0" anchor="ctr" anchorCtr="0">
            <a:spAutoFit/>
          </a:bodyPr>
          <a:lstStyle/>
          <a:p>
            <a:pPr algn="r" fontAlgn="auto">
              <a:lnSpc>
                <a:spcPts val="6600"/>
              </a:lnSpc>
              <a:spcBef>
                <a:spcPts val="0"/>
              </a:spcBef>
              <a:spcAft>
                <a:spcPts val="0"/>
              </a:spcAft>
              <a:defRPr/>
            </a:pPr>
            <a:r>
              <a:rPr lang="en-US" sz="2400" dirty="0" smtClean="0">
                <a:solidFill>
                  <a:schemeClr val="bg1"/>
                </a:solidFill>
                <a:effectLst>
                  <a:innerShdw blurRad="165100">
                    <a:prstClr val="black">
                      <a:alpha val="34000"/>
                    </a:prstClr>
                  </a:innerShdw>
                </a:effectLst>
                <a:latin typeface="+mj-lt"/>
              </a:rPr>
              <a:t>COST</a:t>
            </a:r>
            <a:endParaRPr lang="en-US" sz="2400" dirty="0">
              <a:solidFill>
                <a:schemeClr val="bg1"/>
              </a:solidFill>
              <a:effectLst>
                <a:innerShdw blurRad="165100">
                  <a:prstClr val="black">
                    <a:alpha val="34000"/>
                  </a:prstClr>
                </a:innerShdw>
              </a:effectLst>
              <a:latin typeface="+mj-lt"/>
              <a:ea typeface="+mn-ea"/>
              <a:cs typeface="+mn-cs"/>
            </a:endParaRPr>
          </a:p>
        </p:txBody>
      </p:sp>
      <p:sp>
        <p:nvSpPr>
          <p:cNvPr id="57" name="TextBox 56"/>
          <p:cNvSpPr txBox="1"/>
          <p:nvPr/>
        </p:nvSpPr>
        <p:spPr bwMode="auto">
          <a:xfrm>
            <a:off x="4997336" y="3338206"/>
            <a:ext cx="1046760" cy="705578"/>
          </a:xfrm>
          <a:prstGeom prst="rect">
            <a:avLst/>
          </a:prstGeom>
          <a:noFill/>
          <a:ln w="19050" algn="ctr">
            <a:noFill/>
            <a:miter lim="800000"/>
            <a:headEnd/>
            <a:tailEnd/>
          </a:ln>
        </p:spPr>
        <p:txBody>
          <a:bodyPr wrap="none" lIns="0" tIns="0" rIns="0" bIns="0" anchor="ctr" anchorCtr="0">
            <a:spAutoFit/>
          </a:bodyPr>
          <a:lstStyle/>
          <a:p>
            <a:pPr algn="r" fontAlgn="auto">
              <a:lnSpc>
                <a:spcPts val="6600"/>
              </a:lnSpc>
              <a:spcBef>
                <a:spcPts val="0"/>
              </a:spcBef>
              <a:spcAft>
                <a:spcPts val="0"/>
              </a:spcAft>
              <a:defRPr/>
            </a:pPr>
            <a:r>
              <a:rPr lang="en-US" sz="2400" dirty="0" smtClean="0">
                <a:solidFill>
                  <a:schemeClr val="bg1"/>
                </a:solidFill>
                <a:effectLst>
                  <a:innerShdw blurRad="165100">
                    <a:prstClr val="black">
                      <a:alpha val="34000"/>
                    </a:prstClr>
                  </a:innerShdw>
                </a:effectLst>
                <a:latin typeface="+mj-lt"/>
              </a:rPr>
              <a:t>CHOICE</a:t>
            </a:r>
            <a:endParaRPr lang="en-US" sz="2400" dirty="0">
              <a:solidFill>
                <a:schemeClr val="bg1"/>
              </a:solidFill>
              <a:effectLst>
                <a:innerShdw blurRad="165100">
                  <a:prstClr val="black">
                    <a:alpha val="34000"/>
                  </a:prstClr>
                </a:innerShdw>
              </a:effectLst>
              <a:latin typeface="+mj-lt"/>
              <a:ea typeface="+mn-ea"/>
              <a:cs typeface="+mn-cs"/>
            </a:endParaRPr>
          </a:p>
        </p:txBody>
      </p:sp>
      <p:sp>
        <p:nvSpPr>
          <p:cNvPr id="58" name="TextBox 57"/>
          <p:cNvSpPr txBox="1"/>
          <p:nvPr/>
        </p:nvSpPr>
        <p:spPr bwMode="auto">
          <a:xfrm>
            <a:off x="4500918" y="4936405"/>
            <a:ext cx="1543178" cy="705578"/>
          </a:xfrm>
          <a:prstGeom prst="rect">
            <a:avLst/>
          </a:prstGeom>
          <a:noFill/>
          <a:ln w="19050" algn="ctr">
            <a:noFill/>
            <a:miter lim="800000"/>
            <a:headEnd/>
            <a:tailEnd/>
          </a:ln>
        </p:spPr>
        <p:txBody>
          <a:bodyPr wrap="none" lIns="0" tIns="0" rIns="0" bIns="0" anchor="ctr" anchorCtr="0">
            <a:spAutoFit/>
          </a:bodyPr>
          <a:lstStyle/>
          <a:p>
            <a:pPr algn="r" fontAlgn="auto">
              <a:lnSpc>
                <a:spcPts val="6600"/>
              </a:lnSpc>
              <a:spcBef>
                <a:spcPts val="0"/>
              </a:spcBef>
              <a:spcAft>
                <a:spcPts val="0"/>
              </a:spcAft>
              <a:defRPr/>
            </a:pPr>
            <a:r>
              <a:rPr lang="en-US" sz="2400" dirty="0" smtClean="0">
                <a:solidFill>
                  <a:schemeClr val="bg1"/>
                </a:solidFill>
                <a:effectLst>
                  <a:innerShdw blurRad="165100">
                    <a:prstClr val="black">
                      <a:alpha val="34000"/>
                    </a:prstClr>
                  </a:innerShdw>
                </a:effectLst>
                <a:latin typeface="+mj-lt"/>
              </a:rPr>
              <a:t>SOLUTIONS</a:t>
            </a:r>
            <a:endParaRPr lang="en-US" sz="2400" dirty="0">
              <a:solidFill>
                <a:schemeClr val="bg1"/>
              </a:solidFill>
              <a:effectLst>
                <a:innerShdw blurRad="165100">
                  <a:prstClr val="black">
                    <a:alpha val="34000"/>
                  </a:prstClr>
                </a:innerShdw>
              </a:effectLst>
              <a:latin typeface="+mj-lt"/>
              <a:ea typeface="+mn-ea"/>
              <a:cs typeface="+mn-cs"/>
            </a:endParaRPr>
          </a:p>
        </p:txBody>
      </p:sp>
      <p:grpSp>
        <p:nvGrpSpPr>
          <p:cNvPr id="2" name="Group 38"/>
          <p:cNvGrpSpPr/>
          <p:nvPr/>
        </p:nvGrpSpPr>
        <p:grpSpPr>
          <a:xfrm flipV="1">
            <a:off x="6086103" y="4959928"/>
            <a:ext cx="990600" cy="964469"/>
            <a:chOff x="4114800" y="4683261"/>
            <a:chExt cx="990600" cy="964469"/>
          </a:xfrm>
        </p:grpSpPr>
        <p:sp>
          <p:nvSpPr>
            <p:cNvPr id="63" name="Isosceles Triangle 62"/>
            <p:cNvSpPr/>
            <p:nvPr/>
          </p:nvSpPr>
          <p:spPr bwMode="auto">
            <a:xfrm flipV="1">
              <a:off x="4114800" y="5165803"/>
              <a:ext cx="990600" cy="481927"/>
            </a:xfrm>
            <a:prstGeom prst="triangle">
              <a:avLst/>
            </a:prstGeom>
            <a:solidFill>
              <a:schemeClr val="bg1"/>
            </a:solidFill>
            <a:ln w="19050" algn="ctr">
              <a:noFill/>
              <a:miter lim="800000"/>
              <a:headEnd/>
              <a:tailEnd/>
            </a:ln>
            <a:effectLst>
              <a:outerShdw blurRad="50800" dist="38100" dir="2700000" algn="tl" rotWithShape="0">
                <a:prstClr val="black">
                  <a:alpha val="40000"/>
                </a:prstClr>
              </a:outerShdw>
            </a:effectLst>
          </p:spPr>
          <p:txBody>
            <a:bodyPr wrap="none" rtlCol="0" anchor="ctr"/>
            <a:lstStyle/>
            <a:p>
              <a:pPr algn="ctr"/>
              <a:endParaRPr lang="en-US" dirty="0"/>
            </a:p>
          </p:txBody>
        </p:sp>
        <p:sp>
          <p:nvSpPr>
            <p:cNvPr id="67" name="Down Arrow 66"/>
            <p:cNvSpPr/>
            <p:nvPr/>
          </p:nvSpPr>
          <p:spPr bwMode="auto">
            <a:xfrm>
              <a:off x="4114800" y="4683261"/>
              <a:ext cx="990600" cy="955539"/>
            </a:xfrm>
            <a:prstGeom prst="downArrow">
              <a:avLst/>
            </a:prstGeom>
            <a:gradFill>
              <a:gsLst>
                <a:gs pos="0">
                  <a:schemeClr val="accent1">
                    <a:alpha val="0"/>
                  </a:schemeClr>
                </a:gs>
                <a:gs pos="50000">
                  <a:schemeClr val="bg1"/>
                </a:gs>
              </a:gsLst>
              <a:lin ang="5400000" scaled="0"/>
            </a:gradFill>
            <a:ln w="19050" algn="ctr">
              <a:noFill/>
              <a:miter lim="800000"/>
              <a:headEnd/>
              <a:tailEnd/>
            </a:ln>
          </p:spPr>
          <p:txBody>
            <a:bodyPr wrap="none" rtlCol="0" anchor="ctr"/>
            <a:lstStyle/>
            <a:p>
              <a:pPr algn="ctr"/>
              <a:endParaRPr lang="en-US" dirty="0"/>
            </a:p>
          </p:txBody>
        </p:sp>
      </p:grpSp>
      <p:grpSp>
        <p:nvGrpSpPr>
          <p:cNvPr id="3" name="Group 37"/>
          <p:cNvGrpSpPr/>
          <p:nvPr/>
        </p:nvGrpSpPr>
        <p:grpSpPr>
          <a:xfrm>
            <a:off x="6086103" y="3366089"/>
            <a:ext cx="990600" cy="955539"/>
            <a:chOff x="4114800" y="3124200"/>
            <a:chExt cx="990600" cy="955539"/>
          </a:xfrm>
        </p:grpSpPr>
        <p:sp>
          <p:nvSpPr>
            <p:cNvPr id="72" name="Isosceles Triangle 71"/>
            <p:cNvSpPr/>
            <p:nvPr/>
          </p:nvSpPr>
          <p:spPr bwMode="auto">
            <a:xfrm>
              <a:off x="4114800" y="3124200"/>
              <a:ext cx="990600" cy="481927"/>
            </a:xfrm>
            <a:prstGeom prst="triangle">
              <a:avLst/>
            </a:prstGeom>
            <a:solidFill>
              <a:schemeClr val="bg1"/>
            </a:solidFill>
            <a:ln w="19050" algn="ctr">
              <a:noFill/>
              <a:miter lim="800000"/>
              <a:headEnd/>
              <a:tailEnd/>
            </a:ln>
            <a:effectLst>
              <a:outerShdw blurRad="50800" dist="38100" dir="2700000" algn="tl" rotWithShape="0">
                <a:prstClr val="black">
                  <a:alpha val="40000"/>
                </a:prstClr>
              </a:outerShdw>
            </a:effectLst>
          </p:spPr>
          <p:txBody>
            <a:bodyPr wrap="none" rtlCol="0" anchor="ctr"/>
            <a:lstStyle/>
            <a:p>
              <a:pPr algn="ctr"/>
              <a:endParaRPr lang="en-US" dirty="0"/>
            </a:p>
          </p:txBody>
        </p:sp>
        <p:sp>
          <p:nvSpPr>
            <p:cNvPr id="73" name="Down Arrow 72"/>
            <p:cNvSpPr/>
            <p:nvPr/>
          </p:nvSpPr>
          <p:spPr bwMode="auto">
            <a:xfrm rot="10800000">
              <a:off x="4114800" y="3124200"/>
              <a:ext cx="990600" cy="955539"/>
            </a:xfrm>
            <a:prstGeom prst="downArrow">
              <a:avLst/>
            </a:prstGeom>
            <a:gradFill>
              <a:gsLst>
                <a:gs pos="0">
                  <a:schemeClr val="accent1">
                    <a:alpha val="0"/>
                  </a:schemeClr>
                </a:gs>
                <a:gs pos="50000">
                  <a:schemeClr val="bg1"/>
                </a:gs>
              </a:gsLst>
              <a:lin ang="5400000" scaled="0"/>
            </a:gradFill>
            <a:ln w="19050" algn="ctr">
              <a:noFill/>
              <a:miter lim="800000"/>
              <a:headEnd/>
              <a:tailEnd/>
            </a:ln>
          </p:spPr>
          <p:txBody>
            <a:bodyPr wrap="none" rtlCol="0" anchor="ctr"/>
            <a:lstStyle/>
            <a:p>
              <a:pPr algn="ctr"/>
              <a:endParaRPr lang="en-US" dirty="0"/>
            </a:p>
          </p:txBody>
        </p:sp>
      </p:grpSp>
      <p:grpSp>
        <p:nvGrpSpPr>
          <p:cNvPr id="4" name="Group 36"/>
          <p:cNvGrpSpPr/>
          <p:nvPr/>
        </p:nvGrpSpPr>
        <p:grpSpPr>
          <a:xfrm flipV="1">
            <a:off x="6086103" y="1802078"/>
            <a:ext cx="990600" cy="955540"/>
            <a:chOff x="4114800" y="1689772"/>
            <a:chExt cx="990600" cy="955540"/>
          </a:xfrm>
        </p:grpSpPr>
        <p:sp>
          <p:nvSpPr>
            <p:cNvPr id="75" name="Isosceles Triangle 74"/>
            <p:cNvSpPr/>
            <p:nvPr/>
          </p:nvSpPr>
          <p:spPr bwMode="auto">
            <a:xfrm>
              <a:off x="4114800" y="1689772"/>
              <a:ext cx="990600" cy="481927"/>
            </a:xfrm>
            <a:prstGeom prst="triangle">
              <a:avLst/>
            </a:prstGeom>
            <a:solidFill>
              <a:schemeClr val="bg1"/>
            </a:solidFill>
            <a:ln w="19050" algn="ctr">
              <a:noFill/>
              <a:miter lim="800000"/>
              <a:headEnd/>
              <a:tailEnd/>
            </a:ln>
            <a:effectLst>
              <a:outerShdw blurRad="50800" dist="38100" dir="2700000" algn="tl" rotWithShape="0">
                <a:prstClr val="black">
                  <a:alpha val="40000"/>
                </a:prstClr>
              </a:outerShdw>
            </a:effectLst>
          </p:spPr>
          <p:txBody>
            <a:bodyPr wrap="none" rtlCol="0" anchor="ctr"/>
            <a:lstStyle/>
            <a:p>
              <a:pPr algn="ctr"/>
              <a:endParaRPr lang="en-US" dirty="0"/>
            </a:p>
          </p:txBody>
        </p:sp>
        <p:sp>
          <p:nvSpPr>
            <p:cNvPr id="76" name="Down Arrow 75"/>
            <p:cNvSpPr/>
            <p:nvPr/>
          </p:nvSpPr>
          <p:spPr bwMode="auto">
            <a:xfrm rot="10800000">
              <a:off x="4114800" y="1689773"/>
              <a:ext cx="990600" cy="955539"/>
            </a:xfrm>
            <a:prstGeom prst="downArrow">
              <a:avLst/>
            </a:prstGeom>
            <a:gradFill>
              <a:gsLst>
                <a:gs pos="0">
                  <a:schemeClr val="accent1">
                    <a:alpha val="0"/>
                  </a:schemeClr>
                </a:gs>
                <a:gs pos="50000">
                  <a:schemeClr val="bg1"/>
                </a:gs>
              </a:gsLst>
              <a:lin ang="5400000" scaled="0"/>
            </a:gradFill>
            <a:ln w="19050" algn="ctr">
              <a:noFill/>
              <a:miter lim="800000"/>
              <a:headEnd/>
              <a:tailEnd/>
            </a:ln>
          </p:spPr>
          <p:txBody>
            <a:bodyPr wrap="none" rtlCol="0" anchor="ctr"/>
            <a:lstStyle/>
            <a:p>
              <a:pPr algn="ctr"/>
              <a:endParaRPr lang="en-US" dirty="0"/>
            </a:p>
          </p:txBody>
        </p:sp>
      </p:grpSp>
      <p:sp>
        <p:nvSpPr>
          <p:cNvPr id="27" name="Date Placeholder 26"/>
          <p:cNvSpPr>
            <a:spLocks noGrp="1"/>
          </p:cNvSpPr>
          <p:nvPr>
            <p:ph type="dt" sz="half" idx="2"/>
          </p:nvPr>
        </p:nvSpPr>
        <p:spPr/>
        <p:txBody>
          <a:bodyPr/>
          <a:lstStyle/>
          <a:p>
            <a:fld id="{20F7B8CC-5515-4CA9-A1D1-4996FD4E531D}" type="datetime3">
              <a:rPr lang="en-AU" smtClean="0"/>
              <a:pPr/>
              <a:t>22 September, 2011</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right)">
                                      <p:cBhvr>
                                        <p:cTn id="10" dur="500"/>
                                        <p:tgtEl>
                                          <p:spTgt spid="37"/>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1000"/>
                                        <p:tgtEl>
                                          <p:spTgt spid="48"/>
                                        </p:tgtEl>
                                      </p:cBhvr>
                                    </p:animEffect>
                                    <p:anim calcmode="lin" valueType="num">
                                      <p:cBhvr>
                                        <p:cTn id="14" dur="1000" fill="hold"/>
                                        <p:tgtEl>
                                          <p:spTgt spid="48"/>
                                        </p:tgtEl>
                                        <p:attrNameLst>
                                          <p:attrName>ppt_x</p:attrName>
                                        </p:attrNameLst>
                                      </p:cBhvr>
                                      <p:tavLst>
                                        <p:tav tm="0">
                                          <p:val>
                                            <p:strVal val="#ppt_x"/>
                                          </p:val>
                                        </p:tav>
                                        <p:tav tm="100000">
                                          <p:val>
                                            <p:strVal val="#ppt_x"/>
                                          </p:val>
                                        </p:tav>
                                      </p:tavLst>
                                    </p:anim>
                                    <p:anim calcmode="lin" valueType="num">
                                      <p:cBhvr>
                                        <p:cTn id="15" dur="1000" fill="hold"/>
                                        <p:tgtEl>
                                          <p:spTgt spid="4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45">
                                            <p:txEl>
                                              <p:pRg st="0" end="0"/>
                                            </p:txEl>
                                          </p:spTgt>
                                        </p:tgtEl>
                                        <p:attrNameLst>
                                          <p:attrName>style.visibility</p:attrName>
                                        </p:attrNameLst>
                                      </p:cBhvr>
                                      <p:to>
                                        <p:strVal val="visible"/>
                                      </p:to>
                                    </p:set>
                                    <p:animEffect transition="in" filter="fade">
                                      <p:cBhvr>
                                        <p:cTn id="23" dur="500"/>
                                        <p:tgtEl>
                                          <p:spTgt spid="45">
                                            <p:txEl>
                                              <p:pRg st="0" end="0"/>
                                            </p:txEl>
                                          </p:spTgt>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45">
                                            <p:txEl>
                                              <p:pRg st="1" end="1"/>
                                            </p:txEl>
                                          </p:spTgt>
                                        </p:tgtEl>
                                        <p:attrNameLst>
                                          <p:attrName>style.visibility</p:attrName>
                                        </p:attrNameLst>
                                      </p:cBhvr>
                                      <p:to>
                                        <p:strVal val="visible"/>
                                      </p:to>
                                    </p:set>
                                    <p:animEffect transition="in" filter="fade">
                                      <p:cBhvr>
                                        <p:cTn id="27" dur="500"/>
                                        <p:tgtEl>
                                          <p:spTgt spid="45">
                                            <p:txEl>
                                              <p:pRg st="1" end="1"/>
                                            </p:txEl>
                                          </p:spTgt>
                                        </p:tgtEl>
                                      </p:cBhvr>
                                    </p:animEffect>
                                  </p:childTnLst>
                                </p:cTn>
                              </p:par>
                            </p:childTnLst>
                          </p:cTn>
                        </p:par>
                        <p:par>
                          <p:cTn id="28" fill="hold">
                            <p:stCondLst>
                              <p:cond delay="2500"/>
                            </p:stCondLst>
                            <p:childTnLst>
                              <p:par>
                                <p:cTn id="29" presetID="47" presetClass="entr" presetSubtype="0" fill="hold" grpId="0" nodeType="after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1000"/>
                                        <p:tgtEl>
                                          <p:spTgt spid="57"/>
                                        </p:tgtEl>
                                      </p:cBhvr>
                                    </p:animEffect>
                                    <p:anim calcmode="lin" valueType="num">
                                      <p:cBhvr>
                                        <p:cTn id="32" dur="1000" fill="hold"/>
                                        <p:tgtEl>
                                          <p:spTgt spid="57"/>
                                        </p:tgtEl>
                                        <p:attrNameLst>
                                          <p:attrName>ppt_x</p:attrName>
                                        </p:attrNameLst>
                                      </p:cBhvr>
                                      <p:tavLst>
                                        <p:tav tm="0">
                                          <p:val>
                                            <p:strVal val="#ppt_x"/>
                                          </p:val>
                                        </p:tav>
                                        <p:tav tm="100000">
                                          <p:val>
                                            <p:strVal val="#ppt_x"/>
                                          </p:val>
                                        </p:tav>
                                      </p:tavLst>
                                    </p:anim>
                                    <p:anim calcmode="lin" valueType="num">
                                      <p:cBhvr>
                                        <p:cTn id="33" dur="1000" fill="hold"/>
                                        <p:tgtEl>
                                          <p:spTgt spid="57"/>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left)">
                                      <p:cBhvr>
                                        <p:cTn id="36" dur="500"/>
                                        <p:tgtEl>
                                          <p:spTgt spid="41"/>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right)">
                                      <p:cBhvr>
                                        <p:cTn id="39" dur="500"/>
                                        <p:tgtEl>
                                          <p:spTgt spid="40"/>
                                        </p:tgtEl>
                                      </p:cBhvr>
                                    </p:animEffect>
                                  </p:childTnLst>
                                </p:cTn>
                              </p:par>
                            </p:childTnLst>
                          </p:cTn>
                        </p:par>
                        <p:par>
                          <p:cTn id="40" fill="hold">
                            <p:stCondLst>
                              <p:cond delay="3500"/>
                            </p:stCondLst>
                            <p:childTnLst>
                              <p:par>
                                <p:cTn id="41" presetID="22" presetClass="entr" presetSubtype="4"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00"/>
                                        <p:tgtEl>
                                          <p:spTgt spid="3"/>
                                        </p:tgtEl>
                                      </p:cBhvr>
                                    </p:animEffect>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46">
                                            <p:txEl>
                                              <p:pRg st="0" end="0"/>
                                            </p:txEl>
                                          </p:spTgt>
                                        </p:tgtEl>
                                        <p:attrNameLst>
                                          <p:attrName>style.visibility</p:attrName>
                                        </p:attrNameLst>
                                      </p:cBhvr>
                                      <p:to>
                                        <p:strVal val="visible"/>
                                      </p:to>
                                    </p:set>
                                    <p:animEffect transition="in" filter="fade">
                                      <p:cBhvr>
                                        <p:cTn id="47" dur="500"/>
                                        <p:tgtEl>
                                          <p:spTgt spid="46">
                                            <p:txEl>
                                              <p:pRg st="0" end="0"/>
                                            </p:txEl>
                                          </p:spTgt>
                                        </p:tgtEl>
                                      </p:cBhvr>
                                    </p:animEffect>
                                  </p:childTnLst>
                                </p:cTn>
                              </p:par>
                            </p:childTnLst>
                          </p:cTn>
                        </p:par>
                        <p:par>
                          <p:cTn id="48" fill="hold">
                            <p:stCondLst>
                              <p:cond delay="4500"/>
                            </p:stCondLst>
                            <p:childTnLst>
                              <p:par>
                                <p:cTn id="49" presetID="10" presetClass="entr" presetSubtype="0" fill="hold" grpId="0" nodeType="afterEffect">
                                  <p:stCondLst>
                                    <p:cond delay="0"/>
                                  </p:stCondLst>
                                  <p:childTnLst>
                                    <p:set>
                                      <p:cBhvr>
                                        <p:cTn id="50" dur="1" fill="hold">
                                          <p:stCondLst>
                                            <p:cond delay="0"/>
                                          </p:stCondLst>
                                        </p:cTn>
                                        <p:tgtEl>
                                          <p:spTgt spid="46">
                                            <p:txEl>
                                              <p:pRg st="1" end="1"/>
                                            </p:txEl>
                                          </p:spTgt>
                                        </p:tgtEl>
                                        <p:attrNameLst>
                                          <p:attrName>style.visibility</p:attrName>
                                        </p:attrNameLst>
                                      </p:cBhvr>
                                      <p:to>
                                        <p:strVal val="visible"/>
                                      </p:to>
                                    </p:set>
                                    <p:animEffect transition="in" filter="fade">
                                      <p:cBhvr>
                                        <p:cTn id="51" dur="500"/>
                                        <p:tgtEl>
                                          <p:spTgt spid="46">
                                            <p:txEl>
                                              <p:pRg st="1" end="1"/>
                                            </p:txEl>
                                          </p:spTgt>
                                        </p:tgtEl>
                                      </p:cBhvr>
                                    </p:animEffect>
                                  </p:childTnLst>
                                </p:cTn>
                              </p:par>
                            </p:childTnLst>
                          </p:cTn>
                        </p:par>
                        <p:par>
                          <p:cTn id="52" fill="hold">
                            <p:stCondLst>
                              <p:cond delay="5000"/>
                            </p:stCondLst>
                            <p:childTnLst>
                              <p:par>
                                <p:cTn id="53" presetID="47" presetClass="entr" presetSubtype="0" fill="hold" grpId="0" nodeType="afterEffect">
                                  <p:stCondLst>
                                    <p:cond delay="0"/>
                                  </p:stCondLst>
                                  <p:childTnLst>
                                    <p:set>
                                      <p:cBhvr>
                                        <p:cTn id="54" dur="1" fill="hold">
                                          <p:stCondLst>
                                            <p:cond delay="0"/>
                                          </p:stCondLst>
                                        </p:cTn>
                                        <p:tgtEl>
                                          <p:spTgt spid="58"/>
                                        </p:tgtEl>
                                        <p:attrNameLst>
                                          <p:attrName>style.visibility</p:attrName>
                                        </p:attrNameLst>
                                      </p:cBhvr>
                                      <p:to>
                                        <p:strVal val="visible"/>
                                      </p:to>
                                    </p:set>
                                    <p:animEffect transition="in" filter="fade">
                                      <p:cBhvr>
                                        <p:cTn id="55" dur="1000"/>
                                        <p:tgtEl>
                                          <p:spTgt spid="58"/>
                                        </p:tgtEl>
                                      </p:cBhvr>
                                    </p:animEffect>
                                    <p:anim calcmode="lin" valueType="num">
                                      <p:cBhvr>
                                        <p:cTn id="56" dur="1000" fill="hold"/>
                                        <p:tgtEl>
                                          <p:spTgt spid="58"/>
                                        </p:tgtEl>
                                        <p:attrNameLst>
                                          <p:attrName>ppt_x</p:attrName>
                                        </p:attrNameLst>
                                      </p:cBhvr>
                                      <p:tavLst>
                                        <p:tav tm="0">
                                          <p:val>
                                            <p:strVal val="#ppt_x"/>
                                          </p:val>
                                        </p:tav>
                                        <p:tav tm="100000">
                                          <p:val>
                                            <p:strVal val="#ppt_x"/>
                                          </p:val>
                                        </p:tav>
                                      </p:tavLst>
                                    </p:anim>
                                    <p:anim calcmode="lin" valueType="num">
                                      <p:cBhvr>
                                        <p:cTn id="57" dur="1000" fill="hold"/>
                                        <p:tgtEl>
                                          <p:spTgt spid="58"/>
                                        </p:tgtEl>
                                        <p:attrNameLst>
                                          <p:attrName>ppt_y</p:attrName>
                                        </p:attrNameLst>
                                      </p:cBhvr>
                                      <p:tavLst>
                                        <p:tav tm="0">
                                          <p:val>
                                            <p:strVal val="#ppt_y-.1"/>
                                          </p:val>
                                        </p:tav>
                                        <p:tav tm="100000">
                                          <p:val>
                                            <p:strVal val="#ppt_y"/>
                                          </p:val>
                                        </p:tav>
                                      </p:tavLst>
                                    </p:anim>
                                  </p:childTnLst>
                                </p:cTn>
                              </p:par>
                              <p:par>
                                <p:cTn id="58" presetID="22" presetClass="entr" presetSubtype="8" fill="hold" grpId="0"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wipe(left)">
                                      <p:cBhvr>
                                        <p:cTn id="60" dur="500"/>
                                        <p:tgtEl>
                                          <p:spTgt spid="44"/>
                                        </p:tgtEl>
                                      </p:cBhvr>
                                    </p:animEffect>
                                  </p:childTnLst>
                                </p:cTn>
                              </p:par>
                              <p:par>
                                <p:cTn id="61" presetID="22" presetClass="entr" presetSubtype="2" fill="hold" grpId="0" nodeType="with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wipe(right)">
                                      <p:cBhvr>
                                        <p:cTn id="63" dur="500"/>
                                        <p:tgtEl>
                                          <p:spTgt spid="43"/>
                                        </p:tgtEl>
                                      </p:cBhvr>
                                    </p:animEffect>
                                  </p:childTnLst>
                                </p:cTn>
                              </p:par>
                            </p:childTnLst>
                          </p:cTn>
                        </p:par>
                        <p:par>
                          <p:cTn id="64" fill="hold">
                            <p:stCondLst>
                              <p:cond delay="6000"/>
                            </p:stCondLst>
                            <p:childTnLst>
                              <p:par>
                                <p:cTn id="65" presetID="22" presetClass="entr" presetSubtype="1" fill="hold" nodeType="after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wipe(up)">
                                      <p:cBhvr>
                                        <p:cTn id="67" dur="500"/>
                                        <p:tgtEl>
                                          <p:spTgt spid="2"/>
                                        </p:tgtEl>
                                      </p:cBhvr>
                                    </p:animEffect>
                                  </p:childTnLst>
                                </p:cTn>
                              </p:par>
                            </p:childTnLst>
                          </p:cTn>
                        </p:par>
                        <p:par>
                          <p:cTn id="68" fill="hold">
                            <p:stCondLst>
                              <p:cond delay="6500"/>
                            </p:stCondLst>
                            <p:childTnLst>
                              <p:par>
                                <p:cTn id="69" presetID="10" presetClass="entr" presetSubtype="0" fill="hold" grpId="0" nodeType="afterEffect">
                                  <p:stCondLst>
                                    <p:cond delay="0"/>
                                  </p:stCondLst>
                                  <p:childTnLst>
                                    <p:set>
                                      <p:cBhvr>
                                        <p:cTn id="70" dur="1" fill="hold">
                                          <p:stCondLst>
                                            <p:cond delay="0"/>
                                          </p:stCondLst>
                                        </p:cTn>
                                        <p:tgtEl>
                                          <p:spTgt spid="47">
                                            <p:txEl>
                                              <p:pRg st="0" end="0"/>
                                            </p:txEl>
                                          </p:spTgt>
                                        </p:tgtEl>
                                        <p:attrNameLst>
                                          <p:attrName>style.visibility</p:attrName>
                                        </p:attrNameLst>
                                      </p:cBhvr>
                                      <p:to>
                                        <p:strVal val="visible"/>
                                      </p:to>
                                    </p:set>
                                    <p:animEffect transition="in" filter="fade">
                                      <p:cBhvr>
                                        <p:cTn id="71" dur="500"/>
                                        <p:tgtEl>
                                          <p:spTgt spid="47">
                                            <p:txEl>
                                              <p:pRg st="0" end="0"/>
                                            </p:txEl>
                                          </p:spTgt>
                                        </p:tgtEl>
                                      </p:cBhvr>
                                    </p:animEffect>
                                  </p:childTnLst>
                                </p:cTn>
                              </p:par>
                            </p:childTnLst>
                          </p:cTn>
                        </p:par>
                        <p:par>
                          <p:cTn id="72" fill="hold">
                            <p:stCondLst>
                              <p:cond delay="7000"/>
                            </p:stCondLst>
                            <p:childTnLst>
                              <p:par>
                                <p:cTn id="73" presetID="10" presetClass="entr" presetSubtype="0" fill="hold" grpId="0" nodeType="afterEffect">
                                  <p:stCondLst>
                                    <p:cond delay="0"/>
                                  </p:stCondLst>
                                  <p:childTnLst>
                                    <p:set>
                                      <p:cBhvr>
                                        <p:cTn id="74" dur="1" fill="hold">
                                          <p:stCondLst>
                                            <p:cond delay="0"/>
                                          </p:stCondLst>
                                        </p:cTn>
                                        <p:tgtEl>
                                          <p:spTgt spid="47">
                                            <p:txEl>
                                              <p:pRg st="1" end="1"/>
                                            </p:txEl>
                                          </p:spTgt>
                                        </p:tgtEl>
                                        <p:attrNameLst>
                                          <p:attrName>style.visibility</p:attrName>
                                        </p:attrNameLst>
                                      </p:cBhvr>
                                      <p:to>
                                        <p:strVal val="visible"/>
                                      </p:to>
                                    </p:set>
                                    <p:animEffect transition="in" filter="fade">
                                      <p:cBhvr>
                                        <p:cTn id="75" dur="500"/>
                                        <p:tgtEl>
                                          <p:spTgt spid="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0" grpId="0" animBg="1"/>
      <p:bldP spid="41" grpId="0" animBg="1"/>
      <p:bldP spid="43" grpId="0" animBg="1"/>
      <p:bldP spid="44" grpId="0" animBg="1"/>
      <p:bldP spid="45" grpId="0" build="p"/>
      <p:bldP spid="46" grpId="0" build="p"/>
      <p:bldP spid="47" grpId="0" build="p"/>
      <p:bldP spid="48" grpId="0"/>
      <p:bldP spid="57" grpId="0"/>
      <p:bldP spid="5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29"/>
          <p:cNvSpPr>
            <a:spLocks noGrp="1"/>
          </p:cNvSpPr>
          <p:nvPr>
            <p:ph type="title"/>
          </p:nvPr>
        </p:nvSpPr>
        <p:spPr/>
        <p:txBody>
          <a:bodyPr/>
          <a:lstStyle/>
          <a:p>
            <a:r>
              <a:rPr lang="en-US" smtClean="0"/>
              <a:t>Thank You</a:t>
            </a:r>
            <a:endParaRPr lang="en-US" dirty="0"/>
          </a:p>
        </p:txBody>
      </p:sp>
      <p:sp>
        <p:nvSpPr>
          <p:cNvPr id="15" name="Text Placeholder 14"/>
          <p:cNvSpPr>
            <a:spLocks noGrp="1"/>
          </p:cNvSpPr>
          <p:nvPr>
            <p:ph type="body" idx="1"/>
          </p:nvPr>
        </p:nvSpPr>
        <p:spPr/>
        <p:txBody>
          <a:bodyPr/>
          <a:lstStyle/>
          <a:p>
            <a:endParaRPr lang="en-US"/>
          </a:p>
        </p:txBody>
      </p:sp>
      <p:pic>
        <p:nvPicPr>
          <p:cNvPr id="12" name="Picture Placeholder 11" descr="Title_01_bridge.jpg"/>
          <p:cNvPicPr>
            <a:picLocks noGrp="1" noChangeAspect="1"/>
          </p:cNvPicPr>
          <p:nvPr>
            <p:ph type="pic" sz="quarter" idx="10"/>
          </p:nvPr>
        </p:nvPicPr>
        <p:blipFill>
          <a:blip r:embed="rId3" cstate="screen"/>
          <a:srcRect t="20" b="20"/>
          <a:stretch>
            <a:fillRect/>
          </a:stretch>
        </p:blipFill>
        <p:spPr/>
      </p:pic>
      <p:sp>
        <p:nvSpPr>
          <p:cNvPr id="14" name="Footer Placeholder 13"/>
          <p:cNvSpPr>
            <a:spLocks noGrp="1"/>
          </p:cNvSpPr>
          <p:nvPr>
            <p:ph type="ftr" sz="quarter" idx="3"/>
          </p:nvPr>
        </p:nvSpPr>
        <p:spPr/>
        <p:txBody>
          <a:bodyPr/>
          <a:lstStyle/>
          <a:p>
            <a:r>
              <a:rPr lang="en-US" smtClean="0"/>
              <a:t>© 2011 Brocade Communications Systems, Inc. - COMPANY PROPRIETARY INFORMATION</a:t>
            </a:r>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84</a:t>
            </a:fld>
            <a:endParaRPr lang="en-US" dirty="0"/>
          </a:p>
        </p:txBody>
      </p:sp>
    </p:spTree>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2"/>
          <p:cNvSpPr>
            <a:spLocks noGrp="1" noChangeArrowheads="1"/>
          </p:cNvSpPr>
          <p:nvPr>
            <p:ph type="title"/>
          </p:nvPr>
        </p:nvSpPr>
        <p:spPr>
          <a:xfrm>
            <a:off x="516310" y="257756"/>
            <a:ext cx="8089901" cy="560153"/>
          </a:xfrm>
        </p:spPr>
        <p:txBody>
          <a:bodyPr/>
          <a:lstStyle/>
          <a:p>
            <a:r>
              <a:rPr lang="en-US" dirty="0"/>
              <a:t>Brocade DCX Backbone </a:t>
            </a:r>
            <a:r>
              <a:rPr lang="en-US" dirty="0" smtClean="0"/>
              <a:t>Family</a:t>
            </a:r>
            <a:endParaRPr lang="en-US" sz="2400" i="1" dirty="0"/>
          </a:p>
        </p:txBody>
      </p:sp>
      <p:sp>
        <p:nvSpPr>
          <p:cNvPr id="12" name="Content Placeholder 11"/>
          <p:cNvSpPr>
            <a:spLocks noGrp="1"/>
          </p:cNvSpPr>
          <p:nvPr>
            <p:ph idx="1"/>
          </p:nvPr>
        </p:nvSpPr>
        <p:spPr>
          <a:xfrm>
            <a:off x="350839" y="1672808"/>
            <a:ext cx="6669086" cy="4131387"/>
          </a:xfrm>
        </p:spPr>
        <p:txBody>
          <a:bodyPr/>
          <a:lstStyle/>
          <a:p>
            <a:pPr>
              <a:lnSpc>
                <a:spcPct val="100000"/>
              </a:lnSpc>
              <a:spcBef>
                <a:spcPct val="35000"/>
              </a:spcBef>
            </a:pPr>
            <a:r>
              <a:rPr lang="en-US" sz="2400" dirty="0" smtClean="0"/>
              <a:t>New 64-port 8 Gbps Fibre Channel blade, the industry’s highest-density port blade</a:t>
            </a:r>
          </a:p>
          <a:p>
            <a:pPr lvl="1">
              <a:lnSpc>
                <a:spcPct val="100000"/>
              </a:lnSpc>
            </a:pPr>
            <a:r>
              <a:rPr lang="en-US" sz="2000" dirty="0" smtClean="0"/>
              <a:t>Leverages 8 Gbps SWL mini-SFP (mSFP)</a:t>
            </a:r>
          </a:p>
          <a:p>
            <a:pPr lvl="1">
              <a:lnSpc>
                <a:spcPct val="100000"/>
              </a:lnSpc>
            </a:pPr>
            <a:r>
              <a:rPr lang="en-US" sz="2000" dirty="0" smtClean="0"/>
              <a:t>Universal Fibre Channel ports (E, F, FL, M, and EX)</a:t>
            </a:r>
          </a:p>
          <a:p>
            <a:pPr>
              <a:lnSpc>
                <a:spcPct val="100000"/>
              </a:lnSpc>
              <a:spcBef>
                <a:spcPct val="35000"/>
              </a:spcBef>
            </a:pPr>
            <a:r>
              <a:rPr lang="en-US" sz="2400" dirty="0" smtClean="0"/>
              <a:t>48-, 32-, 16-port 8 Gbps Fibre Channel blades          </a:t>
            </a:r>
          </a:p>
          <a:p>
            <a:pPr lvl="1">
              <a:lnSpc>
                <a:spcPct val="100000"/>
              </a:lnSpc>
              <a:spcBef>
                <a:spcPct val="35000"/>
              </a:spcBef>
            </a:pPr>
            <a:r>
              <a:rPr lang="en-US" sz="2000" dirty="0" smtClean="0"/>
              <a:t>8 and 4 Gbps SWL and LWL SFPs; auto-negotiate slower speeds</a:t>
            </a:r>
          </a:p>
          <a:p>
            <a:pPr lvl="1">
              <a:lnSpc>
                <a:spcPct val="100000"/>
              </a:lnSpc>
              <a:spcBef>
                <a:spcPct val="35000"/>
              </a:spcBef>
            </a:pPr>
            <a:r>
              <a:rPr lang="en-US" sz="2000" dirty="0" smtClean="0"/>
              <a:t>Universal Fibre Channel/FICON ports (E, F, FL, M, EX)</a:t>
            </a:r>
          </a:p>
          <a:p>
            <a:pPr>
              <a:lnSpc>
                <a:spcPct val="100000"/>
              </a:lnSpc>
              <a:spcBef>
                <a:spcPct val="35000"/>
              </a:spcBef>
            </a:pPr>
            <a:r>
              <a:rPr lang="en-US" sz="2400" dirty="0" smtClean="0"/>
              <a:t>6-port 10 Gbps Fibre Channel blade for </a:t>
            </a:r>
            <a:br>
              <a:rPr lang="en-US" sz="2400" dirty="0" smtClean="0"/>
            </a:br>
            <a:r>
              <a:rPr lang="en-US" sz="2400" dirty="0" smtClean="0"/>
              <a:t>dark fiber</a:t>
            </a:r>
            <a:endParaRPr lang="en-US" sz="2400" dirty="0"/>
          </a:p>
        </p:txBody>
      </p:sp>
      <p:sp>
        <p:nvSpPr>
          <p:cNvPr id="13" name="Text Placeholder 12"/>
          <p:cNvSpPr>
            <a:spLocks noGrp="1"/>
          </p:cNvSpPr>
          <p:nvPr>
            <p:ph type="body" idx="10"/>
          </p:nvPr>
        </p:nvSpPr>
        <p:spPr>
          <a:xfrm>
            <a:off x="519039" y="724102"/>
            <a:ext cx="8087171" cy="413959"/>
          </a:xfrm>
        </p:spPr>
        <p:txBody>
          <a:bodyPr/>
          <a:lstStyle/>
          <a:p>
            <a:r>
              <a:rPr lang="en-US" dirty="0" smtClean="0"/>
              <a:t>Fibre Channel port blade options</a:t>
            </a:r>
            <a:endParaRPr lang="en-US" dirty="0"/>
          </a:p>
        </p:txBody>
      </p:sp>
      <p:pic>
        <p:nvPicPr>
          <p:cNvPr id="679949" name="Picture 4" descr="mSFP_SFP_angle"/>
          <p:cNvPicPr>
            <a:picLocks noChangeAspect="1" noChangeArrowheads="1"/>
          </p:cNvPicPr>
          <p:nvPr/>
        </p:nvPicPr>
        <p:blipFill>
          <a:blip r:embed="rId3" cstate="print"/>
          <a:srcRect/>
          <a:stretch>
            <a:fillRect/>
          </a:stretch>
        </p:blipFill>
        <p:spPr bwMode="auto">
          <a:xfrm>
            <a:off x="7086600" y="2913063"/>
            <a:ext cx="1905000" cy="896937"/>
          </a:xfrm>
          <a:prstGeom prst="rect">
            <a:avLst/>
          </a:prstGeom>
          <a:noFill/>
          <a:ln w="9525">
            <a:noFill/>
            <a:miter lim="800000"/>
            <a:headEnd/>
            <a:tailEnd/>
          </a:ln>
        </p:spPr>
      </p:pic>
      <p:pic>
        <p:nvPicPr>
          <p:cNvPr id="679944" name="Picture 35" descr="C:\Documents and Settings\jheuser\My Documents\My Pictures\2010_02_04\64PortBlade_angle_med.png"/>
          <p:cNvPicPr>
            <a:picLocks noChangeAspect="1" noChangeArrowheads="1"/>
          </p:cNvPicPr>
          <p:nvPr/>
        </p:nvPicPr>
        <p:blipFill>
          <a:blip r:embed="rId4" cstate="print"/>
          <a:srcRect/>
          <a:stretch>
            <a:fillRect/>
          </a:stretch>
        </p:blipFill>
        <p:spPr bwMode="auto">
          <a:xfrm>
            <a:off x="7239000" y="990600"/>
            <a:ext cx="755650" cy="2122488"/>
          </a:xfrm>
          <a:prstGeom prst="rect">
            <a:avLst/>
          </a:prstGeom>
          <a:noFill/>
          <a:ln w="9525">
            <a:noFill/>
            <a:miter lim="800000"/>
            <a:headEnd/>
            <a:tailEnd/>
          </a:ln>
        </p:spPr>
      </p:pic>
      <p:pic>
        <p:nvPicPr>
          <p:cNvPr id="679950" name="Picture 76" descr="Xenon_angle"/>
          <p:cNvPicPr>
            <a:picLocks noChangeAspect="1" noChangeArrowheads="1"/>
          </p:cNvPicPr>
          <p:nvPr/>
        </p:nvPicPr>
        <p:blipFill>
          <a:blip r:embed="rId5" cstate="print"/>
          <a:srcRect/>
          <a:stretch>
            <a:fillRect/>
          </a:stretch>
        </p:blipFill>
        <p:spPr bwMode="auto">
          <a:xfrm>
            <a:off x="8266113" y="5138738"/>
            <a:ext cx="330200" cy="1066800"/>
          </a:xfrm>
          <a:prstGeom prst="rect">
            <a:avLst/>
          </a:prstGeom>
          <a:noFill/>
          <a:ln w="9525">
            <a:noFill/>
            <a:miter lim="800000"/>
            <a:headEnd/>
            <a:tailEnd/>
          </a:ln>
        </p:spPr>
      </p:pic>
      <p:sp>
        <p:nvSpPr>
          <p:cNvPr id="14" name="Slide Number Placeholder 13"/>
          <p:cNvSpPr>
            <a:spLocks noGrp="1"/>
          </p:cNvSpPr>
          <p:nvPr>
            <p:ph type="sldNum" sz="quarter" idx="4"/>
          </p:nvPr>
        </p:nvSpPr>
        <p:spPr/>
        <p:txBody>
          <a:bodyPr/>
          <a:lstStyle/>
          <a:p>
            <a:fld id="{7BCC8D0D-EAEC-449D-9161-023DFF90F2E2}" type="slidenum">
              <a:rPr lang="en-US" smtClean="0"/>
              <a:pPr/>
              <a:t>85</a:t>
            </a:fld>
            <a:endParaRPr lang="en-US" dirty="0"/>
          </a:p>
        </p:txBody>
      </p:sp>
      <p:pic>
        <p:nvPicPr>
          <p:cNvPr id="15" name="Picture 11" descr="FC8-16_angle_med"/>
          <p:cNvPicPr>
            <a:picLocks noChangeAspect="1" noChangeArrowheads="1"/>
          </p:cNvPicPr>
          <p:nvPr/>
        </p:nvPicPr>
        <p:blipFill>
          <a:blip r:embed="rId6"/>
          <a:srcRect/>
          <a:stretch>
            <a:fillRect/>
          </a:stretch>
        </p:blipFill>
        <p:spPr bwMode="auto">
          <a:xfrm>
            <a:off x="7450255" y="5118926"/>
            <a:ext cx="402986" cy="1106424"/>
          </a:xfrm>
          <a:prstGeom prst="rect">
            <a:avLst/>
          </a:prstGeom>
          <a:noFill/>
        </p:spPr>
      </p:pic>
      <p:pic>
        <p:nvPicPr>
          <p:cNvPr id="16" name="Picture 12" descr="FC8-32_angle_med"/>
          <p:cNvPicPr>
            <a:picLocks noChangeAspect="1" noChangeArrowheads="1"/>
          </p:cNvPicPr>
          <p:nvPr/>
        </p:nvPicPr>
        <p:blipFill>
          <a:blip r:embed="rId7"/>
          <a:srcRect/>
          <a:stretch>
            <a:fillRect/>
          </a:stretch>
        </p:blipFill>
        <p:spPr bwMode="auto">
          <a:xfrm>
            <a:off x="7860622" y="3995737"/>
            <a:ext cx="398109" cy="1106424"/>
          </a:xfrm>
          <a:prstGeom prst="rect">
            <a:avLst/>
          </a:prstGeom>
          <a:noFill/>
        </p:spPr>
      </p:pic>
      <p:pic>
        <p:nvPicPr>
          <p:cNvPr id="17" name="Picture 13" descr="FC8-48_angle_med"/>
          <p:cNvPicPr>
            <a:picLocks noChangeAspect="1" noChangeArrowheads="1"/>
          </p:cNvPicPr>
          <p:nvPr/>
        </p:nvPicPr>
        <p:blipFill>
          <a:blip r:embed="rId8"/>
          <a:srcRect/>
          <a:stretch>
            <a:fillRect/>
          </a:stretch>
        </p:blipFill>
        <p:spPr bwMode="auto">
          <a:xfrm>
            <a:off x="7048501" y="3995737"/>
            <a:ext cx="394373" cy="1106424"/>
          </a:xfrm>
          <a:prstGeom prst="rect">
            <a:avLst/>
          </a:prstGeom>
          <a:noFill/>
        </p:spPr>
      </p:pic>
      <p:sp>
        <p:nvSpPr>
          <p:cNvPr id="18" name="Date Placeholder 17"/>
          <p:cNvSpPr>
            <a:spLocks noGrp="1"/>
          </p:cNvSpPr>
          <p:nvPr>
            <p:ph type="dt" sz="half" idx="2"/>
          </p:nvPr>
        </p:nvSpPr>
        <p:spPr/>
        <p:txBody>
          <a:bodyPr/>
          <a:lstStyle/>
          <a:p>
            <a:fld id="{74C66DC5-D16F-47B8-B2E9-C4277D761362}" type="datetime3">
              <a:rPr lang="en-AU" smtClean="0"/>
              <a:pPr/>
              <a:t>22 September, 2011</a:t>
            </a:fld>
            <a:endParaRPr lang="en-US" dirty="0"/>
          </a:p>
        </p:txBody>
      </p:sp>
      <p:sp>
        <p:nvSpPr>
          <p:cNvPr id="19" name="Footer Placeholder 18"/>
          <p:cNvSpPr>
            <a:spLocks noGrp="1"/>
          </p:cNvSpPr>
          <p:nvPr>
            <p:ph type="ftr" sz="quarter" idx="3"/>
          </p:nvPr>
        </p:nvSpPr>
        <p:spPr/>
        <p:txBody>
          <a:bodyPr/>
          <a:lstStyle/>
          <a:p>
            <a:r>
              <a:rPr lang="en-US" smtClean="0"/>
              <a:t>© 2011 Brocade Communications Systems, Inc. - COMPANY PROPRIETARY INFORMATION</a:t>
            </a:r>
            <a:endParaRPr lang="en-US" dirty="0"/>
          </a:p>
        </p:txBody>
      </p:sp>
    </p:spTree>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9" name="Rectangle 2"/>
          <p:cNvSpPr>
            <a:spLocks noGrp="1" noChangeArrowheads="1"/>
          </p:cNvSpPr>
          <p:nvPr>
            <p:ph type="title"/>
          </p:nvPr>
        </p:nvSpPr>
        <p:spPr>
          <a:xfrm>
            <a:off x="516310" y="249047"/>
            <a:ext cx="8089901" cy="560153"/>
          </a:xfrm>
        </p:spPr>
        <p:txBody>
          <a:bodyPr/>
          <a:lstStyle/>
          <a:p>
            <a:r>
              <a:rPr lang="en-US" dirty="0"/>
              <a:t>Brocade FX8-24 SAN Extension </a:t>
            </a:r>
            <a:r>
              <a:rPr lang="en-US" dirty="0" smtClean="0"/>
              <a:t>Blade</a:t>
            </a:r>
            <a:endParaRPr lang="en-US" sz="2400" i="1" dirty="0"/>
          </a:p>
        </p:txBody>
      </p:sp>
      <p:sp>
        <p:nvSpPr>
          <p:cNvPr id="8" name="Content Placeholder 7"/>
          <p:cNvSpPr>
            <a:spLocks noGrp="1"/>
          </p:cNvSpPr>
          <p:nvPr>
            <p:ph idx="1"/>
          </p:nvPr>
        </p:nvSpPr>
        <p:spPr>
          <a:xfrm>
            <a:off x="2285999" y="1672808"/>
            <a:ext cx="6583363" cy="4756174"/>
          </a:xfrm>
        </p:spPr>
        <p:txBody>
          <a:bodyPr/>
          <a:lstStyle/>
          <a:p>
            <a:pPr>
              <a:lnSpc>
                <a:spcPct val="90000"/>
              </a:lnSpc>
            </a:pPr>
            <a:r>
              <a:rPr lang="en-US" sz="1800" b="1" dirty="0" smtClean="0"/>
              <a:t>Optimum flexibility</a:t>
            </a:r>
          </a:p>
          <a:p>
            <a:pPr lvl="1">
              <a:lnSpc>
                <a:spcPct val="90000"/>
              </a:lnSpc>
            </a:pPr>
            <a:r>
              <a:rPr lang="en-US" sz="1600" dirty="0" smtClean="0"/>
              <a:t>Twelve 8 Gbps Fibre Channel ports, 10 × 1 Gigabit Ethernet (GbE) ports</a:t>
            </a:r>
          </a:p>
          <a:p>
            <a:pPr lvl="1">
              <a:lnSpc>
                <a:spcPct val="90000"/>
              </a:lnSpc>
            </a:pPr>
            <a:r>
              <a:rPr lang="en-US" sz="1600" dirty="0" smtClean="0"/>
              <a:t>Optional 10 GbE port upgrade with up to 20 Gbps bandwidth</a:t>
            </a:r>
          </a:p>
          <a:p>
            <a:pPr lvl="1">
              <a:lnSpc>
                <a:spcPct val="90000"/>
              </a:lnSpc>
            </a:pPr>
            <a:r>
              <a:rPr lang="en-US" sz="1600" dirty="0" smtClean="0"/>
              <a:t>Up to four blades per Brocade DCX chassis</a:t>
            </a:r>
          </a:p>
          <a:p>
            <a:pPr lvl="1">
              <a:lnSpc>
                <a:spcPct val="90000"/>
              </a:lnSpc>
            </a:pPr>
            <a:r>
              <a:rPr lang="en-US" sz="1600" dirty="0" smtClean="0"/>
              <a:t>Mainframe or open systems </a:t>
            </a:r>
          </a:p>
          <a:p>
            <a:pPr>
              <a:lnSpc>
                <a:spcPct val="90000"/>
              </a:lnSpc>
            </a:pPr>
            <a:r>
              <a:rPr lang="en-US" sz="1800" b="1" dirty="0" smtClean="0"/>
              <a:t>Best-in-class performance</a:t>
            </a:r>
          </a:p>
          <a:p>
            <a:pPr lvl="1">
              <a:lnSpc>
                <a:spcPct val="90000"/>
              </a:lnSpc>
            </a:pPr>
            <a:r>
              <a:rPr lang="en-US" sz="1600" dirty="0" smtClean="0"/>
              <a:t>Highest port density, bandwidth, and throughput </a:t>
            </a:r>
          </a:p>
          <a:p>
            <a:pPr lvl="1">
              <a:lnSpc>
                <a:spcPct val="90000"/>
              </a:lnSpc>
            </a:pPr>
            <a:r>
              <a:rPr lang="en-US" sz="1600" dirty="0" smtClean="0"/>
              <a:t>Industry’s first and only 10 Gbps FCIP solution</a:t>
            </a:r>
          </a:p>
          <a:p>
            <a:pPr lvl="1">
              <a:lnSpc>
                <a:spcPct val="90000"/>
              </a:lnSpc>
            </a:pPr>
            <a:r>
              <a:rPr lang="en-US" sz="1600" dirty="0" smtClean="0"/>
              <a:t>FCIP Trunking maximizes FCIP tunnel bandwidth</a:t>
            </a:r>
          </a:p>
          <a:p>
            <a:pPr lvl="1">
              <a:lnSpc>
                <a:spcPct val="90000"/>
              </a:lnSpc>
            </a:pPr>
            <a:r>
              <a:rPr lang="en-US" sz="1600" dirty="0" smtClean="0"/>
              <a:t>Adaptive rate limiting and advanced compression optimize </a:t>
            </a:r>
            <a:br>
              <a:rPr lang="en-US" sz="1600" dirty="0" smtClean="0"/>
            </a:br>
            <a:r>
              <a:rPr lang="en-US" sz="1600" dirty="0" smtClean="0"/>
              <a:t>network resources</a:t>
            </a:r>
          </a:p>
          <a:p>
            <a:pPr>
              <a:lnSpc>
                <a:spcPct val="90000"/>
              </a:lnSpc>
            </a:pPr>
            <a:r>
              <a:rPr lang="en-US" sz="1800" b="1" dirty="0" smtClean="0"/>
              <a:t>Value-added solutions</a:t>
            </a:r>
          </a:p>
          <a:p>
            <a:pPr lvl="1">
              <a:lnSpc>
                <a:spcPct val="90000"/>
              </a:lnSpc>
            </a:pPr>
            <a:r>
              <a:rPr lang="en-US" sz="1600" dirty="0" smtClean="0"/>
              <a:t>Extends replication and backup over any distance </a:t>
            </a:r>
          </a:p>
          <a:p>
            <a:pPr lvl="1">
              <a:lnSpc>
                <a:spcPct val="90000"/>
              </a:lnSpc>
            </a:pPr>
            <a:r>
              <a:rPr lang="en-US" sz="1600" dirty="0" smtClean="0"/>
              <a:t>Enables faster, more reliable data replication, backup, and recovery</a:t>
            </a:r>
            <a:endParaRPr lang="en-US" sz="2400" dirty="0"/>
          </a:p>
        </p:txBody>
      </p:sp>
      <p:sp>
        <p:nvSpPr>
          <p:cNvPr id="9" name="Text Placeholder 8"/>
          <p:cNvSpPr>
            <a:spLocks noGrp="1"/>
          </p:cNvSpPr>
          <p:nvPr>
            <p:ph type="body" idx="10"/>
          </p:nvPr>
        </p:nvSpPr>
        <p:spPr>
          <a:xfrm>
            <a:off x="519039" y="715393"/>
            <a:ext cx="8087171" cy="413959"/>
          </a:xfrm>
        </p:spPr>
        <p:txBody>
          <a:bodyPr/>
          <a:lstStyle/>
          <a:p>
            <a:r>
              <a:rPr lang="en-US" dirty="0" smtClean="0"/>
              <a:t>Replicate data across any distance</a:t>
            </a:r>
            <a:endParaRPr lang="en-US" dirty="0"/>
          </a:p>
        </p:txBody>
      </p:sp>
      <p:sp>
        <p:nvSpPr>
          <p:cNvPr id="664585" name="Oval 477"/>
          <p:cNvSpPr>
            <a:spLocks noChangeArrowheads="1"/>
          </p:cNvSpPr>
          <p:nvPr/>
        </p:nvSpPr>
        <p:spPr bwMode="auto">
          <a:xfrm>
            <a:off x="152400" y="1330325"/>
            <a:ext cx="2124075" cy="4876800"/>
          </a:xfrm>
          <a:prstGeom prst="ellipse">
            <a:avLst/>
          </a:prstGeom>
          <a:gradFill rotWithShape="1">
            <a:gsLst>
              <a:gs pos="0">
                <a:srgbClr val="969696"/>
              </a:gs>
              <a:gs pos="100000">
                <a:schemeClr val="bg1">
                  <a:alpha val="0"/>
                </a:schemeClr>
              </a:gs>
            </a:gsLst>
            <a:path path="shape">
              <a:fillToRect l="50000" t="50000" r="50000" b="50000"/>
            </a:path>
          </a:gradFill>
          <a:ln w="12700" algn="ctr">
            <a:noFill/>
            <a:round/>
            <a:headEnd/>
            <a:tailEnd/>
          </a:ln>
        </p:spPr>
        <p:txBody>
          <a:bodyPr wrap="none" anchor="ctr"/>
          <a:lstStyle/>
          <a:p>
            <a:pPr algn="l"/>
            <a:endParaRPr lang="en-US" sz="2000" dirty="0"/>
          </a:p>
        </p:txBody>
      </p:sp>
      <p:pic>
        <p:nvPicPr>
          <p:cNvPr id="664583" name="Picture 11" descr="FX8-24_blade_angle_med"/>
          <p:cNvPicPr>
            <a:picLocks noChangeAspect="1" noChangeArrowheads="1"/>
          </p:cNvPicPr>
          <p:nvPr/>
        </p:nvPicPr>
        <p:blipFill>
          <a:blip r:embed="rId3" cstate="print"/>
          <a:srcRect/>
          <a:stretch>
            <a:fillRect/>
          </a:stretch>
        </p:blipFill>
        <p:spPr bwMode="auto">
          <a:xfrm>
            <a:off x="601663" y="2190750"/>
            <a:ext cx="1225550" cy="3154363"/>
          </a:xfrm>
          <a:prstGeom prst="rect">
            <a:avLst/>
          </a:prstGeom>
          <a:noFill/>
          <a:ln w="9525">
            <a:noFill/>
            <a:miter lim="800000"/>
            <a:headEnd/>
            <a:tailEnd/>
          </a:ln>
        </p:spPr>
      </p:pic>
      <p:sp>
        <p:nvSpPr>
          <p:cNvPr id="10" name="Slide Number Placeholder 9"/>
          <p:cNvSpPr>
            <a:spLocks noGrp="1"/>
          </p:cNvSpPr>
          <p:nvPr>
            <p:ph type="sldNum" sz="quarter" idx="4"/>
          </p:nvPr>
        </p:nvSpPr>
        <p:spPr/>
        <p:txBody>
          <a:bodyPr/>
          <a:lstStyle/>
          <a:p>
            <a:fld id="{7BCC8D0D-EAEC-449D-9161-023DFF90F2E2}" type="slidenum">
              <a:rPr lang="en-US" smtClean="0"/>
              <a:pPr/>
              <a:t>86</a:t>
            </a:fld>
            <a:endParaRPr lang="en-US" dirty="0"/>
          </a:p>
        </p:txBody>
      </p:sp>
      <p:sp>
        <p:nvSpPr>
          <p:cNvPr id="11" name="Date Placeholder 10"/>
          <p:cNvSpPr>
            <a:spLocks noGrp="1"/>
          </p:cNvSpPr>
          <p:nvPr>
            <p:ph type="dt" sz="half" idx="2"/>
          </p:nvPr>
        </p:nvSpPr>
        <p:spPr/>
        <p:txBody>
          <a:bodyPr/>
          <a:lstStyle/>
          <a:p>
            <a:fld id="{9E8217E3-CA59-42D8-AB64-91C688B1B8D0}" type="datetime3">
              <a:rPr lang="en-AU" smtClean="0"/>
              <a:pPr/>
              <a:t>22 September, 2011</a:t>
            </a:fld>
            <a:endParaRPr lang="en-US" dirty="0"/>
          </a:p>
        </p:txBody>
      </p:sp>
      <p:sp>
        <p:nvSpPr>
          <p:cNvPr id="12" name="Footer Placeholder 11"/>
          <p:cNvSpPr>
            <a:spLocks noGrp="1"/>
          </p:cNvSpPr>
          <p:nvPr>
            <p:ph type="ftr" sz="quarter" idx="3"/>
          </p:nvPr>
        </p:nvSpPr>
        <p:spPr/>
        <p:txBody>
          <a:bodyPr/>
          <a:lstStyle/>
          <a:p>
            <a:r>
              <a:rPr lang="en-US" smtClean="0"/>
              <a:t>© 2011 Brocade Communications Systems, Inc. - COMPANY PROPRIETARY INFORMATION</a:t>
            </a:r>
            <a:endParaRPr lang="en-US" dirty="0"/>
          </a:p>
        </p:txBody>
      </p:sp>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icture Placeholder 23"/>
          <p:cNvSpPr txBox="1">
            <a:spLocks/>
          </p:cNvSpPr>
          <p:nvPr/>
        </p:nvSpPr>
        <p:spPr bwMode="gray">
          <a:xfrm>
            <a:off x="6118229" y="1792224"/>
            <a:ext cx="3025775" cy="3729036"/>
          </a:xfrm>
          <a:prstGeom prst="rect">
            <a:avLst/>
          </a:prstGeom>
          <a:solidFill>
            <a:schemeClr val="tx2">
              <a:lumMod val="20000"/>
              <a:lumOff val="80000"/>
            </a:schemeClr>
          </a:solidFill>
        </p:spPr>
      </p:sp>
      <p:sp>
        <p:nvSpPr>
          <p:cNvPr id="14" name="Picture Placeholder 10"/>
          <p:cNvSpPr txBox="1">
            <a:spLocks/>
          </p:cNvSpPr>
          <p:nvPr/>
        </p:nvSpPr>
        <p:spPr bwMode="gray">
          <a:xfrm>
            <a:off x="6118229" y="1792224"/>
            <a:ext cx="3025775" cy="3729036"/>
          </a:xfrm>
          <a:prstGeom prst="rect">
            <a:avLst/>
          </a:prstGeom>
          <a:solidFill>
            <a:schemeClr val="tx2">
              <a:lumMod val="20000"/>
              <a:lumOff val="80000"/>
            </a:schemeClr>
          </a:solidFill>
        </p:spPr>
      </p:sp>
      <p:sp>
        <p:nvSpPr>
          <p:cNvPr id="236546" name="Rectangle 2"/>
          <p:cNvSpPr>
            <a:spLocks noGrp="1" noChangeArrowheads="1"/>
          </p:cNvSpPr>
          <p:nvPr>
            <p:ph type="title"/>
          </p:nvPr>
        </p:nvSpPr>
        <p:spPr>
          <a:xfrm>
            <a:off x="350840" y="179386"/>
            <a:ext cx="8080375" cy="560153"/>
          </a:xfrm>
        </p:spPr>
        <p:txBody>
          <a:bodyPr/>
          <a:lstStyle/>
          <a:p>
            <a:r>
              <a:rPr lang="en-US" dirty="0" smtClean="0"/>
              <a:t>Brocade FC SAN Extension </a:t>
            </a:r>
            <a:endParaRPr lang="en-US" dirty="0"/>
          </a:p>
        </p:txBody>
      </p:sp>
      <p:sp>
        <p:nvSpPr>
          <p:cNvPr id="8" name="Content Placeholder 7"/>
          <p:cNvSpPr>
            <a:spLocks noGrp="1"/>
          </p:cNvSpPr>
          <p:nvPr>
            <p:ph idx="1"/>
          </p:nvPr>
        </p:nvSpPr>
        <p:spPr>
          <a:xfrm>
            <a:off x="350840" y="1280913"/>
            <a:ext cx="5621791" cy="5185191"/>
          </a:xfrm>
        </p:spPr>
        <p:txBody>
          <a:bodyPr>
            <a:normAutofit/>
          </a:bodyPr>
          <a:lstStyle/>
          <a:p>
            <a:pPr marL="177800" indent="-177800">
              <a:lnSpc>
                <a:spcPct val="120000"/>
              </a:lnSpc>
              <a:spcBef>
                <a:spcPts val="800"/>
              </a:spcBef>
            </a:pPr>
            <a:r>
              <a:rPr lang="en-US" sz="1800" b="1" dirty="0" smtClean="0"/>
              <a:t>Optimum flexibility</a:t>
            </a:r>
          </a:p>
          <a:p>
            <a:pPr lvl="1">
              <a:lnSpc>
                <a:spcPct val="110000"/>
              </a:lnSpc>
              <a:spcBef>
                <a:spcPts val="1200"/>
              </a:spcBef>
            </a:pPr>
            <a:r>
              <a:rPr lang="en-US" sz="1600" dirty="0" smtClean="0"/>
              <a:t>Brocade FX8-24 Extension Blade </a:t>
            </a:r>
          </a:p>
          <a:p>
            <a:pPr lvl="1">
              <a:lnSpc>
                <a:spcPct val="110000"/>
              </a:lnSpc>
              <a:spcBef>
                <a:spcPts val="1200"/>
              </a:spcBef>
            </a:pPr>
            <a:r>
              <a:rPr lang="en-US" sz="1600" dirty="0" smtClean="0"/>
              <a:t>Brocade 7800 Extension Switch</a:t>
            </a:r>
          </a:p>
          <a:p>
            <a:pPr marL="177800" indent="-177800">
              <a:lnSpc>
                <a:spcPct val="120000"/>
              </a:lnSpc>
              <a:spcBef>
                <a:spcPts val="800"/>
              </a:spcBef>
            </a:pPr>
            <a:r>
              <a:rPr lang="en-US" sz="1800" b="1" dirty="0" smtClean="0"/>
              <a:t>Best-in-class performance</a:t>
            </a:r>
          </a:p>
          <a:p>
            <a:pPr lvl="1">
              <a:lnSpc>
                <a:spcPct val="110000"/>
              </a:lnSpc>
              <a:spcBef>
                <a:spcPts val="1200"/>
              </a:spcBef>
            </a:pPr>
            <a:r>
              <a:rPr lang="en-US" sz="1600" dirty="0" smtClean="0"/>
              <a:t>Highest port density, bandwidth, and throughput </a:t>
            </a:r>
          </a:p>
          <a:p>
            <a:pPr lvl="1">
              <a:lnSpc>
                <a:spcPct val="110000"/>
              </a:lnSpc>
              <a:spcBef>
                <a:spcPts val="1200"/>
              </a:spcBef>
            </a:pPr>
            <a:r>
              <a:rPr lang="en-US" sz="1600" dirty="0" smtClean="0"/>
              <a:t>Industry’s first and only 10 </a:t>
            </a:r>
            <a:r>
              <a:rPr lang="en-US" sz="1600" dirty="0" err="1" smtClean="0"/>
              <a:t>Gbps</a:t>
            </a:r>
            <a:r>
              <a:rPr lang="en-US" sz="1600" dirty="0" smtClean="0"/>
              <a:t> FCIP solution</a:t>
            </a:r>
          </a:p>
          <a:p>
            <a:pPr lvl="1">
              <a:lnSpc>
                <a:spcPct val="110000"/>
              </a:lnSpc>
              <a:spcBef>
                <a:spcPts val="1200"/>
              </a:spcBef>
            </a:pPr>
            <a:r>
              <a:rPr lang="en-US" sz="1600" dirty="0" smtClean="0"/>
              <a:t>FCIP </a:t>
            </a:r>
            <a:r>
              <a:rPr lang="en-US" sz="1600" dirty="0" err="1" smtClean="0"/>
              <a:t>Trunking</a:t>
            </a:r>
            <a:r>
              <a:rPr lang="en-US" sz="1600" dirty="0" smtClean="0"/>
              <a:t> maximizes FCIP tunnel bandwidth</a:t>
            </a:r>
          </a:p>
          <a:p>
            <a:pPr lvl="1">
              <a:lnSpc>
                <a:spcPct val="110000"/>
              </a:lnSpc>
              <a:spcBef>
                <a:spcPts val="1200"/>
              </a:spcBef>
            </a:pPr>
            <a:r>
              <a:rPr lang="en-US" sz="1600" dirty="0" smtClean="0"/>
              <a:t>Adaptive Rate Limiting and advanced compression optimizes network resources</a:t>
            </a:r>
          </a:p>
          <a:p>
            <a:pPr marL="177800" indent="-177800">
              <a:lnSpc>
                <a:spcPct val="120000"/>
              </a:lnSpc>
              <a:spcBef>
                <a:spcPts val="800"/>
              </a:spcBef>
            </a:pPr>
            <a:r>
              <a:rPr lang="en-US" sz="1800" b="1" dirty="0" smtClean="0"/>
              <a:t>Value-added solutions</a:t>
            </a:r>
          </a:p>
          <a:p>
            <a:pPr lvl="1">
              <a:lnSpc>
                <a:spcPct val="110000"/>
              </a:lnSpc>
              <a:spcBef>
                <a:spcPts val="1200"/>
              </a:spcBef>
            </a:pPr>
            <a:r>
              <a:rPr lang="en-US" sz="1600" dirty="0" smtClean="0"/>
              <a:t>Extends replication and backup over any distance </a:t>
            </a:r>
          </a:p>
          <a:p>
            <a:pPr lvl="1">
              <a:lnSpc>
                <a:spcPct val="110000"/>
              </a:lnSpc>
              <a:spcBef>
                <a:spcPts val="1200"/>
              </a:spcBef>
            </a:pPr>
            <a:r>
              <a:rPr lang="en-US" sz="1600" dirty="0" smtClean="0"/>
              <a:t>Enables faster, more reliable data replication, backup, and recovery</a:t>
            </a:r>
            <a:endParaRPr lang="en-US" sz="1600" dirty="0"/>
          </a:p>
        </p:txBody>
      </p:sp>
      <p:sp>
        <p:nvSpPr>
          <p:cNvPr id="10" name="Text Placeholder 9"/>
          <p:cNvSpPr>
            <a:spLocks noGrp="1"/>
          </p:cNvSpPr>
          <p:nvPr>
            <p:ph type="body" idx="10"/>
          </p:nvPr>
        </p:nvSpPr>
        <p:spPr>
          <a:xfrm>
            <a:off x="353569" y="711048"/>
            <a:ext cx="8077645" cy="413959"/>
          </a:xfrm>
        </p:spPr>
        <p:txBody>
          <a:bodyPr/>
          <a:lstStyle/>
          <a:p>
            <a:r>
              <a:rPr lang="en-US" smtClean="0"/>
              <a:t>Product Highlights</a:t>
            </a:r>
            <a:endParaRPr lang="en-US" dirty="0"/>
          </a:p>
        </p:txBody>
      </p:sp>
      <p:sp>
        <p:nvSpPr>
          <p:cNvPr id="13" name="Slide Number Placeholder 12"/>
          <p:cNvSpPr>
            <a:spLocks noGrp="1"/>
          </p:cNvSpPr>
          <p:nvPr>
            <p:ph type="sldNum" sz="quarter" idx="4"/>
          </p:nvPr>
        </p:nvSpPr>
        <p:spPr/>
        <p:txBody>
          <a:bodyPr/>
          <a:lstStyle/>
          <a:p>
            <a:fld id="{7BCC8D0D-EAEC-449D-9161-023DFF90F2E2}" type="slidenum">
              <a:rPr lang="en-US" smtClean="0"/>
              <a:pPr/>
              <a:t>87</a:t>
            </a:fld>
            <a:endParaRPr lang="en-US" dirty="0"/>
          </a:p>
        </p:txBody>
      </p:sp>
      <p:sp>
        <p:nvSpPr>
          <p:cNvPr id="16" name="Rectangle 35"/>
          <p:cNvSpPr>
            <a:spLocks noChangeArrowheads="1"/>
          </p:cNvSpPr>
          <p:nvPr/>
        </p:nvSpPr>
        <p:spPr bwMode="auto">
          <a:xfrm>
            <a:off x="6118225" y="4724400"/>
            <a:ext cx="3025775" cy="795528"/>
          </a:xfrm>
          <a:prstGeom prst="rect">
            <a:avLst/>
          </a:prstGeom>
          <a:solidFill>
            <a:schemeClr val="tx1">
              <a:alpha val="50000"/>
            </a:schemeClr>
          </a:solidFill>
          <a:ln w="9525">
            <a:noFill/>
            <a:miter lim="800000"/>
            <a:headEnd/>
            <a:tailEnd/>
          </a:ln>
          <a:effectLst>
            <a:innerShdw blurRad="114300">
              <a:prstClr val="black"/>
            </a:innerShdw>
          </a:effectLst>
        </p:spPr>
        <p:txBody>
          <a:bodyPr vert="horz" wrap="square" lIns="91440" tIns="45720" rIns="91440" bIns="45720" numCol="1" anchor="ctr" anchorCtr="0" compatLnSpc="1">
            <a:prstTxWarp prst="textNoShape">
              <a:avLst/>
            </a:prstTxWarp>
          </a:bodyPr>
          <a:lstStyle/>
          <a:p>
            <a:pPr>
              <a:buNone/>
            </a:pPr>
            <a:r>
              <a:rPr lang="en-US" sz="2000" dirty="0" smtClean="0">
                <a:solidFill>
                  <a:schemeClr val="bg1"/>
                </a:solidFill>
                <a:latin typeface="+mn-lt"/>
              </a:rPr>
              <a:t>SAN Core/Edge</a:t>
            </a:r>
            <a:endParaRPr lang="en-US" sz="2000" dirty="0">
              <a:solidFill>
                <a:schemeClr val="bg1"/>
              </a:solidFill>
              <a:latin typeface="+mn-lt"/>
            </a:endParaRPr>
          </a:p>
        </p:txBody>
      </p:sp>
      <p:pic>
        <p:nvPicPr>
          <p:cNvPr id="17" name="Picture 9" descr="7800_angle2_med"/>
          <p:cNvPicPr>
            <a:picLocks noChangeAspect="1" noChangeArrowheads="1"/>
          </p:cNvPicPr>
          <p:nvPr/>
        </p:nvPicPr>
        <p:blipFill>
          <a:blip r:embed="rId3" cstate="print"/>
          <a:srcRect/>
          <a:stretch>
            <a:fillRect/>
          </a:stretch>
        </p:blipFill>
        <p:spPr bwMode="auto">
          <a:xfrm>
            <a:off x="7010400" y="3048000"/>
            <a:ext cx="2112264" cy="447599"/>
          </a:xfrm>
          <a:prstGeom prst="rect">
            <a:avLst/>
          </a:prstGeom>
          <a:noFill/>
          <a:ln w="9525">
            <a:noFill/>
            <a:miter lim="800000"/>
            <a:headEnd/>
            <a:tailEnd/>
          </a:ln>
        </p:spPr>
      </p:pic>
      <p:pic>
        <p:nvPicPr>
          <p:cNvPr id="18" name="Picture 11" descr="FX8-24_blade_angle_med"/>
          <p:cNvPicPr>
            <a:picLocks noChangeAspect="1" noChangeArrowheads="1"/>
          </p:cNvPicPr>
          <p:nvPr/>
        </p:nvPicPr>
        <p:blipFill>
          <a:blip r:embed="rId4" cstate="print"/>
          <a:srcRect/>
          <a:stretch>
            <a:fillRect/>
          </a:stretch>
        </p:blipFill>
        <p:spPr bwMode="auto">
          <a:xfrm>
            <a:off x="6096000" y="2133600"/>
            <a:ext cx="888423" cy="2286000"/>
          </a:xfrm>
          <a:prstGeom prst="rect">
            <a:avLst/>
          </a:prstGeom>
          <a:noFill/>
          <a:ln w="9525">
            <a:noFill/>
            <a:miter lim="800000"/>
            <a:headEnd/>
            <a:tailEnd/>
          </a:ln>
        </p:spPr>
      </p:pic>
      <p:sp>
        <p:nvSpPr>
          <p:cNvPr id="11" name="Date Placeholder 10"/>
          <p:cNvSpPr>
            <a:spLocks noGrp="1"/>
          </p:cNvSpPr>
          <p:nvPr>
            <p:ph type="dt" sz="half" idx="2"/>
          </p:nvPr>
        </p:nvSpPr>
        <p:spPr/>
        <p:txBody>
          <a:bodyPr/>
          <a:lstStyle/>
          <a:p>
            <a:fld id="{9D86F154-B2CA-4DFE-AA4F-70C0B3BFD9B1}" type="datetime3">
              <a:rPr lang="en-AU" smtClean="0"/>
              <a:pPr/>
              <a:t>22 September, 2011</a:t>
            </a:fld>
            <a:endParaRPr lang="en-US" dirty="0"/>
          </a:p>
        </p:txBody>
      </p:sp>
      <p:sp>
        <p:nvSpPr>
          <p:cNvPr id="12" name="Footer Placeholder 11"/>
          <p:cNvSpPr>
            <a:spLocks noGrp="1"/>
          </p:cNvSpPr>
          <p:nvPr>
            <p:ph type="ftr" sz="quarter" idx="3"/>
          </p:nvPr>
        </p:nvSpPr>
        <p:spPr/>
        <p:txBody>
          <a:bodyPr/>
          <a:lstStyle/>
          <a:p>
            <a:r>
              <a:rPr lang="en-US" smtClean="0"/>
              <a:t>© 2011 Brocade Communications Systems, Inc. - COMPANY PROPRIETARY INFORMATION</a:t>
            </a:r>
            <a:endParaRPr lang="en-US" dirty="0"/>
          </a:p>
        </p:txBody>
      </p:sp>
    </p:spTree>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icture Placeholder 24"/>
          <p:cNvSpPr txBox="1">
            <a:spLocks/>
          </p:cNvSpPr>
          <p:nvPr/>
        </p:nvSpPr>
        <p:spPr bwMode="gray">
          <a:xfrm>
            <a:off x="6118229" y="1792224"/>
            <a:ext cx="3025775" cy="3729036"/>
          </a:xfrm>
          <a:prstGeom prst="rect">
            <a:avLst/>
          </a:prstGeom>
          <a:solidFill>
            <a:schemeClr val="tx2">
              <a:lumMod val="20000"/>
              <a:lumOff val="80000"/>
            </a:schemeClr>
          </a:solidFill>
        </p:spPr>
      </p:sp>
      <p:sp>
        <p:nvSpPr>
          <p:cNvPr id="236546" name="Rectangle 2"/>
          <p:cNvSpPr>
            <a:spLocks noGrp="1" noChangeArrowheads="1"/>
          </p:cNvSpPr>
          <p:nvPr>
            <p:ph type="title"/>
          </p:nvPr>
        </p:nvSpPr>
        <p:spPr>
          <a:xfrm>
            <a:off x="542438" y="168491"/>
            <a:ext cx="8080375" cy="560153"/>
          </a:xfrm>
        </p:spPr>
        <p:txBody>
          <a:bodyPr/>
          <a:lstStyle/>
          <a:p>
            <a:r>
              <a:rPr lang="en-US" dirty="0" smtClean="0"/>
              <a:t>Brocade 8 </a:t>
            </a:r>
            <a:r>
              <a:rPr lang="en-US" dirty="0" err="1" smtClean="0"/>
              <a:t>Gbps</a:t>
            </a:r>
            <a:r>
              <a:rPr lang="en-US" dirty="0" smtClean="0"/>
              <a:t> </a:t>
            </a:r>
            <a:r>
              <a:rPr lang="en-US" dirty="0" err="1" smtClean="0"/>
              <a:t>Fibre</a:t>
            </a:r>
            <a:r>
              <a:rPr lang="en-US" dirty="0" smtClean="0"/>
              <a:t> Channel Switches </a:t>
            </a:r>
            <a:endParaRPr lang="en-US" dirty="0"/>
          </a:p>
        </p:txBody>
      </p:sp>
      <p:sp>
        <p:nvSpPr>
          <p:cNvPr id="10" name="Content Placeholder 9"/>
          <p:cNvSpPr>
            <a:spLocks noGrp="1"/>
          </p:cNvSpPr>
          <p:nvPr>
            <p:ph idx="1"/>
          </p:nvPr>
        </p:nvSpPr>
        <p:spPr>
          <a:xfrm>
            <a:off x="350840" y="1248265"/>
            <a:ext cx="5621791" cy="5185192"/>
          </a:xfrm>
        </p:spPr>
        <p:txBody>
          <a:bodyPr>
            <a:noAutofit/>
          </a:bodyPr>
          <a:lstStyle/>
          <a:p>
            <a:pPr>
              <a:lnSpc>
                <a:spcPct val="100000"/>
              </a:lnSpc>
              <a:spcBef>
                <a:spcPts val="600"/>
              </a:spcBef>
            </a:pPr>
            <a:r>
              <a:rPr lang="en-US" sz="1600" b="1" dirty="0" smtClean="0"/>
              <a:t>Best-in-class performance</a:t>
            </a:r>
          </a:p>
          <a:p>
            <a:pPr lvl="1">
              <a:lnSpc>
                <a:spcPct val="100000"/>
              </a:lnSpc>
              <a:spcBef>
                <a:spcPts val="600"/>
              </a:spcBef>
            </a:pPr>
            <a:r>
              <a:rPr lang="en-US" sz="1400" dirty="0" smtClean="0"/>
              <a:t>All FC ports can operate at full 8 </a:t>
            </a:r>
            <a:r>
              <a:rPr lang="en-US" sz="1400" dirty="0" err="1" smtClean="0"/>
              <a:t>Gbps</a:t>
            </a:r>
            <a:r>
              <a:rPr lang="en-US" sz="1400" dirty="0" smtClean="0"/>
              <a:t> without congestion</a:t>
            </a:r>
          </a:p>
          <a:p>
            <a:pPr lvl="1">
              <a:lnSpc>
                <a:spcPct val="100000"/>
              </a:lnSpc>
              <a:spcBef>
                <a:spcPts val="600"/>
              </a:spcBef>
            </a:pPr>
            <a:r>
              <a:rPr lang="en-US" sz="1400" dirty="0" smtClean="0"/>
              <a:t>Hardware-based, frame-level </a:t>
            </a:r>
            <a:r>
              <a:rPr lang="en-US" sz="1400" dirty="0" err="1" smtClean="0"/>
              <a:t>trunking</a:t>
            </a:r>
            <a:endParaRPr lang="en-US" sz="1400" dirty="0" smtClean="0"/>
          </a:p>
          <a:p>
            <a:pPr>
              <a:lnSpc>
                <a:spcPct val="100000"/>
              </a:lnSpc>
              <a:spcBef>
                <a:spcPts val="600"/>
              </a:spcBef>
            </a:pPr>
            <a:r>
              <a:rPr lang="en-US" sz="1600" b="1" dirty="0" smtClean="0"/>
              <a:t>Best-in-class flexibility</a:t>
            </a:r>
          </a:p>
          <a:p>
            <a:pPr lvl="1">
              <a:lnSpc>
                <a:spcPct val="100000"/>
              </a:lnSpc>
              <a:spcBef>
                <a:spcPts val="600"/>
              </a:spcBef>
            </a:pPr>
            <a:r>
              <a:rPr lang="en-US" sz="1400" dirty="0" smtClean="0"/>
              <a:t>8-24, 24-40, and 48-80 port models  </a:t>
            </a:r>
          </a:p>
          <a:p>
            <a:pPr lvl="1">
              <a:lnSpc>
                <a:spcPct val="100000"/>
              </a:lnSpc>
              <a:spcBef>
                <a:spcPts val="600"/>
              </a:spcBef>
            </a:pPr>
            <a:r>
              <a:rPr lang="en-US" sz="1400" dirty="0" smtClean="0"/>
              <a:t>Ports-on-Demand scalability</a:t>
            </a:r>
          </a:p>
          <a:p>
            <a:pPr lvl="1">
              <a:lnSpc>
                <a:spcPct val="100000"/>
              </a:lnSpc>
              <a:spcBef>
                <a:spcPts val="600"/>
              </a:spcBef>
            </a:pPr>
            <a:r>
              <a:rPr lang="en-US" sz="1400" dirty="0" smtClean="0"/>
              <a:t>Access Gateway mode (300/5100 models)</a:t>
            </a:r>
          </a:p>
          <a:p>
            <a:pPr>
              <a:lnSpc>
                <a:spcPct val="100000"/>
              </a:lnSpc>
              <a:spcBef>
                <a:spcPts val="600"/>
              </a:spcBef>
            </a:pPr>
            <a:r>
              <a:rPr lang="en-US" sz="1600" b="1" dirty="0" smtClean="0"/>
              <a:t>High availability </a:t>
            </a:r>
          </a:p>
          <a:p>
            <a:pPr lvl="1">
              <a:lnSpc>
                <a:spcPct val="100000"/>
              </a:lnSpc>
              <a:spcBef>
                <a:spcPts val="600"/>
              </a:spcBef>
            </a:pPr>
            <a:r>
              <a:rPr lang="en-US" sz="1400" dirty="0" smtClean="0"/>
              <a:t>Hot-swappable, redundant, load sharing AC power supplies and redundant cooling (5100/5300 models)</a:t>
            </a:r>
          </a:p>
          <a:p>
            <a:pPr lvl="1">
              <a:lnSpc>
                <a:spcPct val="100000"/>
              </a:lnSpc>
              <a:spcBef>
                <a:spcPts val="600"/>
              </a:spcBef>
            </a:pPr>
            <a:r>
              <a:rPr lang="en-US" sz="1400" dirty="0" smtClean="0">
                <a:solidFill>
                  <a:srgbClr val="FF0000"/>
                </a:solidFill>
              </a:rPr>
              <a:t>Hot code load and activation</a:t>
            </a:r>
          </a:p>
          <a:p>
            <a:pPr>
              <a:lnSpc>
                <a:spcPct val="100000"/>
              </a:lnSpc>
              <a:spcBef>
                <a:spcPts val="600"/>
              </a:spcBef>
            </a:pPr>
            <a:r>
              <a:rPr lang="en-US" sz="1600" b="1" dirty="0" smtClean="0"/>
              <a:t>Advanced functionality</a:t>
            </a:r>
          </a:p>
          <a:p>
            <a:pPr lvl="1">
              <a:lnSpc>
                <a:spcPct val="100000"/>
              </a:lnSpc>
              <a:spcBef>
                <a:spcPts val="600"/>
              </a:spcBef>
            </a:pPr>
            <a:r>
              <a:rPr lang="en-US" sz="1400" dirty="0" smtClean="0"/>
              <a:t>Adaptive Networking and Top Talkers</a:t>
            </a:r>
          </a:p>
          <a:p>
            <a:pPr lvl="1">
              <a:lnSpc>
                <a:spcPct val="100000"/>
              </a:lnSpc>
              <a:spcBef>
                <a:spcPts val="600"/>
              </a:spcBef>
            </a:pPr>
            <a:r>
              <a:rPr lang="en-US" sz="1400" dirty="0" smtClean="0"/>
              <a:t>Integrated Routing, Virtual Fabrics, FICON (5100/5300 models)</a:t>
            </a:r>
          </a:p>
          <a:p>
            <a:pPr lvl="1">
              <a:lnSpc>
                <a:spcPct val="100000"/>
              </a:lnSpc>
              <a:spcBef>
                <a:spcPts val="600"/>
              </a:spcBef>
            </a:pPr>
            <a:r>
              <a:rPr lang="en-US" sz="1400" dirty="0" smtClean="0"/>
              <a:t>DCFM Professional included for multi-switch management</a:t>
            </a:r>
          </a:p>
          <a:p>
            <a:pPr>
              <a:lnSpc>
                <a:spcPct val="100000"/>
              </a:lnSpc>
              <a:spcBef>
                <a:spcPts val="600"/>
              </a:spcBef>
            </a:pPr>
            <a:r>
              <a:rPr lang="en-US" sz="1600" b="1" dirty="0" smtClean="0"/>
              <a:t>Operational efficiency</a:t>
            </a:r>
          </a:p>
          <a:p>
            <a:pPr lvl="1">
              <a:lnSpc>
                <a:spcPct val="100000"/>
              </a:lnSpc>
              <a:spcBef>
                <a:spcPts val="600"/>
              </a:spcBef>
            </a:pPr>
            <a:r>
              <a:rPr lang="en-US" sz="1400" dirty="0" smtClean="0"/>
              <a:t>Best-in-class power efficiency</a:t>
            </a:r>
          </a:p>
          <a:p>
            <a:pPr lvl="1">
              <a:lnSpc>
                <a:spcPct val="100000"/>
              </a:lnSpc>
              <a:spcBef>
                <a:spcPts val="600"/>
              </a:spcBef>
            </a:pPr>
            <a:r>
              <a:rPr lang="en-US" sz="1400" dirty="0" smtClean="0"/>
              <a:t>Back-to-front airflow</a:t>
            </a:r>
          </a:p>
          <a:p>
            <a:pPr>
              <a:lnSpc>
                <a:spcPct val="100000"/>
              </a:lnSpc>
              <a:spcBef>
                <a:spcPts val="600"/>
              </a:spcBef>
            </a:pPr>
            <a:endParaRPr lang="en-US" sz="1600" dirty="0"/>
          </a:p>
        </p:txBody>
      </p:sp>
      <p:sp>
        <p:nvSpPr>
          <p:cNvPr id="11" name="Text Placeholder 10"/>
          <p:cNvSpPr>
            <a:spLocks noGrp="1"/>
          </p:cNvSpPr>
          <p:nvPr>
            <p:ph type="body" idx="10"/>
          </p:nvPr>
        </p:nvSpPr>
        <p:spPr>
          <a:xfrm>
            <a:off x="545167" y="667495"/>
            <a:ext cx="8077645" cy="413959"/>
          </a:xfrm>
        </p:spPr>
        <p:txBody>
          <a:bodyPr/>
          <a:lstStyle/>
          <a:p>
            <a:r>
              <a:rPr lang="en-US" dirty="0" smtClean="0"/>
              <a:t>Product </a:t>
            </a:r>
            <a:r>
              <a:rPr lang="en-US" dirty="0" err="1" smtClean="0"/>
              <a:t>Highlghts</a:t>
            </a:r>
            <a:endParaRPr lang="en-US" dirty="0"/>
          </a:p>
        </p:txBody>
      </p:sp>
      <p:sp>
        <p:nvSpPr>
          <p:cNvPr id="15" name="Slide Number Placeholder 14"/>
          <p:cNvSpPr>
            <a:spLocks noGrp="1"/>
          </p:cNvSpPr>
          <p:nvPr>
            <p:ph type="sldNum" sz="quarter" idx="4"/>
          </p:nvPr>
        </p:nvSpPr>
        <p:spPr/>
        <p:txBody>
          <a:bodyPr/>
          <a:lstStyle/>
          <a:p>
            <a:fld id="{7BCC8D0D-EAEC-449D-9161-023DFF90F2E2}" type="slidenum">
              <a:rPr lang="en-US" smtClean="0"/>
              <a:pPr/>
              <a:t>88</a:t>
            </a:fld>
            <a:endParaRPr lang="en-US" dirty="0"/>
          </a:p>
        </p:txBody>
      </p:sp>
      <p:grpSp>
        <p:nvGrpSpPr>
          <p:cNvPr id="2" name="Group 17"/>
          <p:cNvGrpSpPr/>
          <p:nvPr/>
        </p:nvGrpSpPr>
        <p:grpSpPr>
          <a:xfrm>
            <a:off x="6292797" y="2357437"/>
            <a:ext cx="2673403" cy="1909763"/>
            <a:chOff x="374650" y="1905000"/>
            <a:chExt cx="3206750" cy="2290763"/>
          </a:xfrm>
          <a:effectLst/>
        </p:grpSpPr>
        <p:pic>
          <p:nvPicPr>
            <p:cNvPr id="685061" name="Picture 5" descr="5300_angle2_med"/>
            <p:cNvPicPr>
              <a:picLocks noChangeAspect="1" noChangeArrowheads="1"/>
            </p:cNvPicPr>
            <p:nvPr/>
          </p:nvPicPr>
          <p:blipFill>
            <a:blip r:embed="rId3" cstate="print"/>
            <a:srcRect/>
            <a:stretch>
              <a:fillRect/>
            </a:stretch>
          </p:blipFill>
          <p:spPr bwMode="auto">
            <a:xfrm>
              <a:off x="377825" y="3297238"/>
              <a:ext cx="3200400" cy="898525"/>
            </a:xfrm>
            <a:prstGeom prst="rect">
              <a:avLst/>
            </a:prstGeom>
            <a:noFill/>
          </p:spPr>
        </p:pic>
        <p:pic>
          <p:nvPicPr>
            <p:cNvPr id="685062" name="Picture 6" descr="5100_angle2_med"/>
            <p:cNvPicPr>
              <a:picLocks noChangeAspect="1" noChangeArrowheads="1"/>
            </p:cNvPicPr>
            <p:nvPr/>
          </p:nvPicPr>
          <p:blipFill>
            <a:blip r:embed="rId4" cstate="print"/>
            <a:srcRect/>
            <a:stretch>
              <a:fillRect/>
            </a:stretch>
          </p:blipFill>
          <p:spPr bwMode="auto">
            <a:xfrm>
              <a:off x="377825" y="2589213"/>
              <a:ext cx="3200400" cy="687387"/>
            </a:xfrm>
            <a:prstGeom prst="rect">
              <a:avLst/>
            </a:prstGeom>
            <a:noFill/>
          </p:spPr>
        </p:pic>
        <p:pic>
          <p:nvPicPr>
            <p:cNvPr id="685063" name="Picture 7" descr="300_angle2_med"/>
            <p:cNvPicPr>
              <a:picLocks noChangeAspect="1" noChangeArrowheads="1"/>
            </p:cNvPicPr>
            <p:nvPr/>
          </p:nvPicPr>
          <p:blipFill>
            <a:blip r:embed="rId5" cstate="print"/>
            <a:srcRect/>
            <a:stretch>
              <a:fillRect/>
            </a:stretch>
          </p:blipFill>
          <p:spPr bwMode="auto">
            <a:xfrm>
              <a:off x="374650" y="1905000"/>
              <a:ext cx="3206750" cy="596900"/>
            </a:xfrm>
            <a:prstGeom prst="rect">
              <a:avLst/>
            </a:prstGeom>
            <a:noFill/>
          </p:spPr>
        </p:pic>
      </p:grpSp>
      <p:sp>
        <p:nvSpPr>
          <p:cNvPr id="17" name="Rectangle 35"/>
          <p:cNvSpPr>
            <a:spLocks noChangeArrowheads="1"/>
          </p:cNvSpPr>
          <p:nvPr/>
        </p:nvSpPr>
        <p:spPr bwMode="auto">
          <a:xfrm>
            <a:off x="6118225" y="4724400"/>
            <a:ext cx="3025775" cy="795528"/>
          </a:xfrm>
          <a:prstGeom prst="rect">
            <a:avLst/>
          </a:prstGeom>
          <a:solidFill>
            <a:schemeClr val="tx1">
              <a:alpha val="50000"/>
            </a:schemeClr>
          </a:solidFill>
          <a:ln w="9525">
            <a:noFill/>
            <a:miter lim="800000"/>
            <a:headEnd/>
            <a:tailEnd/>
          </a:ln>
          <a:effectLst>
            <a:innerShdw blurRad="114300">
              <a:prstClr val="black"/>
            </a:innerShdw>
          </a:effectLst>
        </p:spPr>
        <p:txBody>
          <a:bodyPr vert="horz" wrap="square" lIns="91440" tIns="45720" rIns="91440" bIns="45720" numCol="1" anchor="ctr" anchorCtr="0" compatLnSpc="1">
            <a:prstTxWarp prst="textNoShape">
              <a:avLst/>
            </a:prstTxWarp>
          </a:bodyPr>
          <a:lstStyle/>
          <a:p>
            <a:pPr>
              <a:buNone/>
            </a:pPr>
            <a:r>
              <a:rPr lang="en-US" sz="2000" dirty="0" smtClean="0">
                <a:solidFill>
                  <a:schemeClr val="bg1"/>
                </a:solidFill>
                <a:latin typeface="+mn-lt"/>
              </a:rPr>
              <a:t>SAN Edge</a:t>
            </a:r>
            <a:endParaRPr lang="en-US" sz="2000" dirty="0">
              <a:solidFill>
                <a:schemeClr val="bg1"/>
              </a:solidFill>
              <a:latin typeface="+mn-lt"/>
            </a:endParaRPr>
          </a:p>
        </p:txBody>
      </p:sp>
      <p:sp>
        <p:nvSpPr>
          <p:cNvPr id="12" name="Date Placeholder 11"/>
          <p:cNvSpPr>
            <a:spLocks noGrp="1"/>
          </p:cNvSpPr>
          <p:nvPr>
            <p:ph type="dt" sz="half" idx="2"/>
          </p:nvPr>
        </p:nvSpPr>
        <p:spPr/>
        <p:txBody>
          <a:bodyPr/>
          <a:lstStyle/>
          <a:p>
            <a:fld id="{40048A69-B490-4C5F-9750-AF75E7CB0EFF}" type="datetime3">
              <a:rPr lang="en-AU" smtClean="0"/>
              <a:pPr/>
              <a:t>22 September, 2011</a:t>
            </a:fld>
            <a:endParaRPr lang="en-US" dirty="0"/>
          </a:p>
        </p:txBody>
      </p:sp>
      <p:sp>
        <p:nvSpPr>
          <p:cNvPr id="13" name="Footer Placeholder 12"/>
          <p:cNvSpPr>
            <a:spLocks noGrp="1"/>
          </p:cNvSpPr>
          <p:nvPr>
            <p:ph type="ftr" sz="quarter" idx="3"/>
          </p:nvPr>
        </p:nvSpPr>
        <p:spPr/>
        <p:txBody>
          <a:bodyPr/>
          <a:lstStyle/>
          <a:p>
            <a:r>
              <a:rPr lang="en-US" smtClean="0"/>
              <a:t>© 2011 Brocade Communications Systems, Inc. - COMPANY PROPRIETARY INFORMATION</a:t>
            </a:r>
            <a:endParaRPr lang="en-US" dirty="0"/>
          </a:p>
        </p:txBody>
      </p:sp>
    </p:spTree>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icture Placeholder 24"/>
          <p:cNvSpPr txBox="1">
            <a:spLocks/>
          </p:cNvSpPr>
          <p:nvPr/>
        </p:nvSpPr>
        <p:spPr bwMode="gray">
          <a:xfrm>
            <a:off x="6118225" y="1790700"/>
            <a:ext cx="3025775" cy="3729036"/>
          </a:xfrm>
          <a:prstGeom prst="rect">
            <a:avLst/>
          </a:prstGeom>
          <a:solidFill>
            <a:schemeClr val="tx2">
              <a:lumMod val="20000"/>
              <a:lumOff val="80000"/>
            </a:schemeClr>
          </a:solidFill>
        </p:spPr>
      </p:sp>
      <p:sp>
        <p:nvSpPr>
          <p:cNvPr id="236546" name="Rectangle 2"/>
          <p:cNvSpPr>
            <a:spLocks noGrp="1" noChangeArrowheads="1"/>
          </p:cNvSpPr>
          <p:nvPr>
            <p:ph type="title"/>
          </p:nvPr>
        </p:nvSpPr>
        <p:spPr/>
        <p:txBody>
          <a:bodyPr/>
          <a:lstStyle/>
          <a:p>
            <a:pPr>
              <a:defRPr/>
            </a:pPr>
            <a:r>
              <a:rPr lang="en-US" dirty="0">
                <a:latin typeface="+mj-lt"/>
                <a:ea typeface="+mj-ea"/>
                <a:cs typeface="+mj-cs"/>
              </a:rPr>
              <a:t>Brocade NetIron MLX Series </a:t>
            </a:r>
            <a:r>
              <a:rPr lang="en-US" dirty="0" smtClean="0">
                <a:latin typeface="+mj-lt"/>
                <a:ea typeface="+mj-ea"/>
                <a:cs typeface="+mj-cs"/>
              </a:rPr>
              <a:t>Routers</a:t>
            </a:r>
            <a:endParaRPr lang="en-US" sz="2400" i="1" dirty="0">
              <a:solidFill>
                <a:schemeClr val="tx1">
                  <a:lumMod val="75000"/>
                </a:schemeClr>
              </a:solidFill>
              <a:latin typeface="+mj-lt"/>
              <a:ea typeface="+mj-ea"/>
              <a:cs typeface="+mj-cs"/>
            </a:endParaRPr>
          </a:p>
        </p:txBody>
      </p:sp>
      <p:sp>
        <p:nvSpPr>
          <p:cNvPr id="24" name="Content Placeholder 23"/>
          <p:cNvSpPr>
            <a:spLocks noGrp="1"/>
          </p:cNvSpPr>
          <p:nvPr>
            <p:ph idx="1"/>
          </p:nvPr>
        </p:nvSpPr>
        <p:spPr>
          <a:xfrm>
            <a:off x="350840" y="1596608"/>
            <a:ext cx="5621791" cy="5185192"/>
          </a:xfrm>
        </p:spPr>
        <p:txBody>
          <a:bodyPr>
            <a:normAutofit fontScale="55000" lnSpcReduction="20000"/>
          </a:bodyPr>
          <a:lstStyle/>
          <a:p>
            <a:r>
              <a:rPr lang="en-US" sz="2500" b="1" dirty="0" smtClean="0"/>
              <a:t>Leading performance and scalability</a:t>
            </a:r>
          </a:p>
          <a:p>
            <a:pPr lvl="1"/>
            <a:r>
              <a:rPr lang="en-US" dirty="0" smtClean="0"/>
              <a:t>Up to 15.36 Tbps forwarding capacity; 4.8 Bpps throughput</a:t>
            </a:r>
          </a:p>
          <a:p>
            <a:pPr lvl="1"/>
            <a:r>
              <a:rPr lang="en-US" dirty="0" smtClean="0"/>
              <a:t>Up to 1536 1 GbE, 256 10 GbE and 32 100 GbE ports</a:t>
            </a:r>
          </a:p>
          <a:p>
            <a:pPr lvl="1"/>
            <a:r>
              <a:rPr lang="en-US" dirty="0" smtClean="0"/>
              <a:t>Wire-speed, non-blocking performance</a:t>
            </a:r>
          </a:p>
          <a:p>
            <a:pPr lvl="1"/>
            <a:r>
              <a:rPr lang="en-US" dirty="0" smtClean="0"/>
              <a:t>Rear Exhaust airflow on all models</a:t>
            </a:r>
          </a:p>
          <a:p>
            <a:r>
              <a:rPr lang="en-US" sz="2500" b="1" dirty="0" smtClean="0"/>
              <a:t>Optimum flexibility</a:t>
            </a:r>
          </a:p>
          <a:p>
            <a:pPr lvl="1"/>
            <a:r>
              <a:rPr lang="en-US" dirty="0" smtClean="0"/>
              <a:t>4-, 8-, 16-, and 32-slot chassis</a:t>
            </a:r>
          </a:p>
          <a:p>
            <a:pPr lvl="1"/>
            <a:r>
              <a:rPr lang="en-US" dirty="0" smtClean="0"/>
              <a:t>20-, 48-port copper and 20-port fiber 1 </a:t>
            </a:r>
            <a:r>
              <a:rPr lang="en-US" dirty="0" err="1" smtClean="0"/>
              <a:t>GbE</a:t>
            </a:r>
            <a:r>
              <a:rPr lang="en-US" dirty="0" smtClean="0"/>
              <a:t> modules</a:t>
            </a:r>
          </a:p>
          <a:p>
            <a:pPr lvl="1"/>
            <a:r>
              <a:rPr lang="en-US" dirty="0" smtClean="0"/>
              <a:t>4- and 8-port 10 GbE modules </a:t>
            </a:r>
          </a:p>
          <a:p>
            <a:pPr lvl="1"/>
            <a:r>
              <a:rPr lang="en-US" dirty="0" smtClean="0"/>
              <a:t>2-port CFP 100 GbE module</a:t>
            </a:r>
          </a:p>
          <a:p>
            <a:pPr lvl="1"/>
            <a:r>
              <a:rPr lang="en-US" dirty="0" smtClean="0"/>
              <a:t>4- and 8-port OC48 and 2-port OC192 modules</a:t>
            </a:r>
          </a:p>
          <a:p>
            <a:pPr lvl="1"/>
            <a:r>
              <a:rPr lang="en-US" dirty="0" smtClean="0"/>
              <a:t>DCB-ready</a:t>
            </a:r>
          </a:p>
          <a:p>
            <a:pPr lvl="1"/>
            <a:r>
              <a:rPr lang="en-US" dirty="0" smtClean="0"/>
              <a:t>Field-programmable packet processor</a:t>
            </a:r>
          </a:p>
          <a:p>
            <a:r>
              <a:rPr lang="en-US" sz="2500" b="1" dirty="0" smtClean="0"/>
              <a:t>High availability</a:t>
            </a:r>
          </a:p>
          <a:p>
            <a:pPr lvl="1"/>
            <a:r>
              <a:rPr lang="en-US" dirty="0" smtClean="0"/>
              <a:t>Management, fabric, and M+N power redundancy</a:t>
            </a:r>
          </a:p>
          <a:p>
            <a:pPr lvl="1"/>
            <a:r>
              <a:rPr lang="en-US" dirty="0" smtClean="0"/>
              <a:t>Removable and load-sharing components</a:t>
            </a:r>
          </a:p>
          <a:p>
            <a:pPr lvl="1"/>
            <a:r>
              <a:rPr lang="en-US" dirty="0" smtClean="0"/>
              <a:t>MCT, Hitless failover and upgrade; graceful restart</a:t>
            </a:r>
          </a:p>
          <a:p>
            <a:pPr lvl="0"/>
            <a:r>
              <a:rPr lang="en-US" sz="2500" b="1" dirty="0" smtClean="0"/>
              <a:t>Advanced functionality</a:t>
            </a:r>
          </a:p>
          <a:p>
            <a:pPr lvl="1"/>
            <a:r>
              <a:rPr lang="en-US" dirty="0" smtClean="0"/>
              <a:t>Virtualization through multi-VRF</a:t>
            </a:r>
          </a:p>
          <a:p>
            <a:pPr lvl="1"/>
            <a:r>
              <a:rPr lang="en-US" dirty="0" smtClean="0"/>
              <a:t>Multi-service feature set (IPv4, IPv6, MPLS)</a:t>
            </a:r>
          </a:p>
          <a:p>
            <a:pPr lvl="1"/>
            <a:r>
              <a:rPr lang="en-US" dirty="0" err="1" smtClean="0"/>
              <a:t>sFlow</a:t>
            </a:r>
            <a:r>
              <a:rPr lang="en-US" dirty="0" smtClean="0"/>
              <a:t> for granular network traffic accounting</a:t>
            </a:r>
          </a:p>
          <a:p>
            <a:endParaRPr lang="en-US" dirty="0"/>
          </a:p>
        </p:txBody>
      </p:sp>
      <p:sp>
        <p:nvSpPr>
          <p:cNvPr id="18" name="Text Placeholder 17"/>
          <p:cNvSpPr>
            <a:spLocks noGrp="1"/>
          </p:cNvSpPr>
          <p:nvPr>
            <p:ph type="body" idx="10"/>
          </p:nvPr>
        </p:nvSpPr>
        <p:spPr/>
        <p:txBody>
          <a:bodyPr/>
          <a:lstStyle/>
          <a:p>
            <a:r>
              <a:rPr lang="en-US" dirty="0" smtClean="0"/>
              <a:t>Product Highlights</a:t>
            </a:r>
            <a:endParaRPr lang="en-US" dirty="0"/>
          </a:p>
        </p:txBody>
      </p:sp>
      <p:sp>
        <p:nvSpPr>
          <p:cNvPr id="13" name="Date Placeholder 12"/>
          <p:cNvSpPr>
            <a:spLocks noGrp="1"/>
          </p:cNvSpPr>
          <p:nvPr>
            <p:ph type="dt" sz="half" idx="2"/>
          </p:nvPr>
        </p:nvSpPr>
        <p:spPr/>
        <p:txBody>
          <a:bodyPr/>
          <a:lstStyle/>
          <a:p>
            <a:fld id="{7F28D921-8A37-4C1E-B2B8-5048A555154D}" type="datetime3">
              <a:rPr lang="en-AU" smtClean="0">
                <a:solidFill>
                  <a:srgbClr val="8C8C8C"/>
                </a:solidFill>
              </a:rPr>
              <a:pPr/>
              <a:t>22 September, 2011</a:t>
            </a:fld>
            <a:endParaRPr lang="en-US">
              <a:solidFill>
                <a:srgbClr val="8C8C8C"/>
              </a:solidFill>
            </a:endParaRPr>
          </a:p>
        </p:txBody>
      </p:sp>
      <p:sp>
        <p:nvSpPr>
          <p:cNvPr id="16" name="Footer Placeholder 15"/>
          <p:cNvSpPr>
            <a:spLocks noGrp="1"/>
          </p:cNvSpPr>
          <p:nvPr>
            <p:ph type="ftr" sz="quarter" idx="3"/>
          </p:nvPr>
        </p:nvSpPr>
        <p:spPr/>
        <p:txBody>
          <a:bodyPr/>
          <a:lstStyle/>
          <a:p>
            <a:r>
              <a:rPr lang="en-US" smtClean="0">
                <a:solidFill>
                  <a:srgbClr val="8C8C8C"/>
                </a:solidFill>
              </a:rPr>
              <a:t>© 2011 Brocade Communications Systems, Inc. - COMPANY PROPRIETARY INFORMATION</a:t>
            </a:r>
            <a:endParaRPr lang="en-US">
              <a:solidFill>
                <a:srgbClr val="8C8C8C"/>
              </a:solidFill>
            </a:endParaRPr>
          </a:p>
        </p:txBody>
      </p:sp>
      <p:sp>
        <p:nvSpPr>
          <p:cNvPr id="15" name="Slide Number Placeholder 14"/>
          <p:cNvSpPr>
            <a:spLocks noGrp="1"/>
          </p:cNvSpPr>
          <p:nvPr>
            <p:ph type="sldNum" sz="quarter" idx="4"/>
          </p:nvPr>
        </p:nvSpPr>
        <p:spPr/>
        <p:txBody>
          <a:bodyPr/>
          <a:lstStyle/>
          <a:p>
            <a:fld id="{7BCC8D0D-EAEC-449D-9161-023DFF90F2E2}" type="slidenum">
              <a:rPr lang="en-US" smtClean="0">
                <a:solidFill>
                  <a:srgbClr val="8C8C8C"/>
                </a:solidFill>
              </a:rPr>
              <a:pPr/>
              <a:t>89</a:t>
            </a:fld>
            <a:endParaRPr lang="en-US" dirty="0">
              <a:solidFill>
                <a:srgbClr val="8C8C8C"/>
              </a:solidFill>
            </a:endParaRPr>
          </a:p>
        </p:txBody>
      </p:sp>
      <p:sp>
        <p:nvSpPr>
          <p:cNvPr id="28" name="Rectangle 35"/>
          <p:cNvSpPr>
            <a:spLocks noChangeArrowheads="1"/>
          </p:cNvSpPr>
          <p:nvPr/>
        </p:nvSpPr>
        <p:spPr bwMode="auto">
          <a:xfrm>
            <a:off x="6118225" y="4724400"/>
            <a:ext cx="3025775" cy="795528"/>
          </a:xfrm>
          <a:prstGeom prst="rect">
            <a:avLst/>
          </a:prstGeom>
          <a:solidFill>
            <a:schemeClr val="tx1">
              <a:alpha val="50000"/>
            </a:schemeClr>
          </a:solidFill>
          <a:ln w="9525">
            <a:noFill/>
            <a:miter lim="800000"/>
            <a:headEnd/>
            <a:tailEnd/>
          </a:ln>
          <a:effectLst>
            <a:innerShdw blurRad="114300">
              <a:prstClr val="black"/>
            </a:innerShdw>
          </a:effectLst>
        </p:spPr>
        <p:txBody>
          <a:bodyPr vert="horz" wrap="square" lIns="91440" tIns="45720" rIns="91440" bIns="45720" numCol="1" anchor="ctr" anchorCtr="0" compatLnSpc="1">
            <a:prstTxWarp prst="textNoShape">
              <a:avLst/>
            </a:prstTxWarp>
          </a:bodyPr>
          <a:lstStyle/>
          <a:p>
            <a:pPr algn="ctr" fontAlgn="base">
              <a:lnSpc>
                <a:spcPct val="110000"/>
              </a:lnSpc>
              <a:spcBef>
                <a:spcPct val="20000"/>
              </a:spcBef>
              <a:spcAft>
                <a:spcPct val="0"/>
              </a:spcAft>
              <a:buFont typeface="Wingdings 2" pitchFamily="18" charset="2"/>
              <a:buNone/>
            </a:pPr>
            <a:r>
              <a:rPr lang="en-US" sz="2000" dirty="0">
                <a:solidFill>
                  <a:prstClr val="white"/>
                </a:solidFill>
              </a:rPr>
              <a:t>Data Center Core/Aggregation</a:t>
            </a:r>
          </a:p>
        </p:txBody>
      </p:sp>
      <p:grpSp>
        <p:nvGrpSpPr>
          <p:cNvPr id="2" name="Group 62"/>
          <p:cNvGrpSpPr/>
          <p:nvPr/>
        </p:nvGrpSpPr>
        <p:grpSpPr>
          <a:xfrm>
            <a:off x="6477000" y="1828800"/>
            <a:ext cx="2133600" cy="2892992"/>
            <a:chOff x="7315200" y="4724400"/>
            <a:chExt cx="1537373" cy="1716523"/>
          </a:xfrm>
        </p:grpSpPr>
        <p:pic>
          <p:nvPicPr>
            <p:cNvPr id="20" name="Picture 19" descr="F:\MLXe-32_angle_med.png"/>
            <p:cNvPicPr>
              <a:picLocks noChangeAspect="1" noChangeArrowheads="1"/>
            </p:cNvPicPr>
            <p:nvPr/>
          </p:nvPicPr>
          <p:blipFill>
            <a:blip r:embed="rId3" cstate="print"/>
            <a:srcRect/>
            <a:stretch>
              <a:fillRect/>
            </a:stretch>
          </p:blipFill>
          <p:spPr bwMode="auto">
            <a:xfrm>
              <a:off x="7983623" y="4724400"/>
              <a:ext cx="868950" cy="1632439"/>
            </a:xfrm>
            <a:prstGeom prst="rect">
              <a:avLst/>
            </a:prstGeom>
            <a:noFill/>
          </p:spPr>
        </p:pic>
        <p:pic>
          <p:nvPicPr>
            <p:cNvPr id="21" name="Picture 10" descr="F:\MLXe-16_angle2_med.png"/>
            <p:cNvPicPr>
              <a:picLocks noChangeAspect="1" noChangeArrowheads="1"/>
            </p:cNvPicPr>
            <p:nvPr/>
          </p:nvPicPr>
          <p:blipFill>
            <a:blip r:embed="rId4" cstate="print"/>
            <a:srcRect/>
            <a:stretch>
              <a:fillRect/>
            </a:stretch>
          </p:blipFill>
          <p:spPr bwMode="auto">
            <a:xfrm>
              <a:off x="7924800" y="5486400"/>
              <a:ext cx="727246" cy="833757"/>
            </a:xfrm>
            <a:prstGeom prst="rect">
              <a:avLst/>
            </a:prstGeom>
            <a:noFill/>
          </p:spPr>
        </p:pic>
        <p:pic>
          <p:nvPicPr>
            <p:cNvPr id="22" name="Picture 5" descr="F:\MLXe-8_angle2_med.png"/>
            <p:cNvPicPr>
              <a:picLocks noChangeAspect="1" noChangeArrowheads="1"/>
            </p:cNvPicPr>
            <p:nvPr/>
          </p:nvPicPr>
          <p:blipFill>
            <a:blip r:embed="rId5" cstate="print"/>
            <a:srcRect/>
            <a:stretch>
              <a:fillRect/>
            </a:stretch>
          </p:blipFill>
          <p:spPr bwMode="auto">
            <a:xfrm>
              <a:off x="7515727" y="5834459"/>
              <a:ext cx="855002" cy="535348"/>
            </a:xfrm>
            <a:prstGeom prst="rect">
              <a:avLst/>
            </a:prstGeom>
            <a:noFill/>
          </p:spPr>
        </p:pic>
        <p:pic>
          <p:nvPicPr>
            <p:cNvPr id="23" name="Picture 3" descr="F:\MLXe-4_angle2_med.png"/>
            <p:cNvPicPr>
              <a:picLocks noChangeAspect="1" noChangeArrowheads="1"/>
            </p:cNvPicPr>
            <p:nvPr/>
          </p:nvPicPr>
          <p:blipFill>
            <a:blip r:embed="rId6" cstate="print"/>
            <a:srcRect/>
            <a:stretch>
              <a:fillRect/>
            </a:stretch>
          </p:blipFill>
          <p:spPr bwMode="auto">
            <a:xfrm>
              <a:off x="7315200" y="6095649"/>
              <a:ext cx="710913" cy="345274"/>
            </a:xfrm>
            <a:prstGeom prst="rect">
              <a:avLst/>
            </a:prstGeom>
            <a:noFill/>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C:\Documents and Settings\ccolgan\Desktop\BROCADE PROJECTS\APAC\images\PURCHASED\cropped\100253-1_crop 16x9.jpg"/>
          <p:cNvPicPr>
            <a:picLocks noChangeAspect="1" noChangeArrowheads="1"/>
          </p:cNvPicPr>
          <p:nvPr/>
        </p:nvPicPr>
        <p:blipFill rotWithShape="1">
          <a:blip r:embed="rId3" cstate="screen"/>
          <a:srcRect/>
          <a:stretch/>
        </p:blipFill>
        <p:spPr bwMode="auto">
          <a:xfrm>
            <a:off x="0" y="0"/>
            <a:ext cx="9144000" cy="6858000"/>
          </a:xfrm>
          <a:prstGeom prst="rect">
            <a:avLst/>
          </a:prstGeom>
          <a:noFill/>
        </p:spPr>
      </p:pic>
      <p:sp>
        <p:nvSpPr>
          <p:cNvPr id="19" name="Rectangle 18"/>
          <p:cNvSpPr/>
          <p:nvPr/>
        </p:nvSpPr>
        <p:spPr>
          <a:xfrm>
            <a:off x="-214312" y="-179387"/>
            <a:ext cx="9377362" cy="7037387"/>
          </a:xfrm>
          <a:prstGeom prst="rect">
            <a:avLst/>
          </a:prstGeom>
          <a:gradFill flip="none" rotWithShape="1">
            <a:gsLst>
              <a:gs pos="25000">
                <a:schemeClr val="tx1">
                  <a:alpha val="0"/>
                </a:schemeClr>
              </a:gs>
              <a:gs pos="57000">
                <a:schemeClr val="tx1">
                  <a:alpha val="20000"/>
                </a:schemeClr>
              </a:gs>
              <a:gs pos="85000">
                <a:schemeClr val="tx1">
                  <a:alpha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a:solidFill>
                <a:prstClr val="white"/>
              </a:solidFill>
            </a:endParaRPr>
          </a:p>
        </p:txBody>
      </p:sp>
      <p:sp>
        <p:nvSpPr>
          <p:cNvPr id="21" name="Rectangle 20"/>
          <p:cNvSpPr/>
          <p:nvPr/>
        </p:nvSpPr>
        <p:spPr>
          <a:xfrm>
            <a:off x="455614" y="-9525"/>
            <a:ext cx="4573587" cy="6867525"/>
          </a:xfrm>
          <a:prstGeom prst="rect">
            <a:avLst/>
          </a:prstGeom>
          <a:solidFill>
            <a:srgbClr val="C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22" name="Title 10"/>
          <p:cNvSpPr txBox="1">
            <a:spLocks/>
          </p:cNvSpPr>
          <p:nvPr/>
        </p:nvSpPr>
        <p:spPr>
          <a:xfrm>
            <a:off x="457996" y="459583"/>
            <a:ext cx="4541837" cy="1605463"/>
          </a:xfrm>
          <a:prstGeom prst="rect">
            <a:avLst/>
          </a:prstGeom>
        </p:spPr>
        <p:txBody>
          <a:bodyPr lIns="45720" rIns="45720" anchor="ctr" anchorCtr="0"/>
          <a:lstStyle/>
          <a:p>
            <a:pPr algn="ctr" fontAlgn="base">
              <a:lnSpc>
                <a:spcPct val="85000"/>
              </a:lnSpc>
              <a:spcBef>
                <a:spcPct val="0"/>
              </a:spcBef>
              <a:spcAft>
                <a:spcPct val="0"/>
              </a:spcAft>
              <a:defRPr/>
            </a:pPr>
            <a:r>
              <a:rPr lang="en-US" sz="6600" spc="-100" dirty="0" smtClean="0">
                <a:solidFill>
                  <a:prstClr val="white"/>
                </a:solidFill>
                <a:effectLst>
                  <a:outerShdw blurRad="38100" dist="38100" dir="2700000" algn="tl">
                    <a:srgbClr val="000000">
                      <a:alpha val="43137"/>
                    </a:srgbClr>
                  </a:outerShdw>
                </a:effectLst>
                <a:latin typeface="Franklin Gothic Medium Cond" pitchFamily="34" charset="0"/>
              </a:rPr>
              <a:t>C</a:t>
            </a:r>
            <a:r>
              <a:rPr lang="en-US" sz="5400" spc="-100" dirty="0" smtClean="0">
                <a:solidFill>
                  <a:prstClr val="white"/>
                </a:solidFill>
                <a:effectLst>
                  <a:outerShdw blurRad="38100" dist="38100" dir="2700000" algn="tl">
                    <a:srgbClr val="000000">
                      <a:alpha val="43137"/>
                    </a:srgbClr>
                  </a:outerShdw>
                </a:effectLst>
                <a:latin typeface="Franklin Gothic Medium Cond" pitchFamily="34" charset="0"/>
              </a:rPr>
              <a:t>LOUD</a:t>
            </a:r>
            <a:r>
              <a:rPr lang="en-US" sz="6600" spc="-100" dirty="0" smtClean="0">
                <a:solidFill>
                  <a:prstClr val="white"/>
                </a:solidFill>
                <a:effectLst>
                  <a:outerShdw blurRad="38100" dist="38100" dir="2700000" algn="tl">
                    <a:srgbClr val="000000">
                      <a:alpha val="43137"/>
                    </a:srgbClr>
                  </a:outerShdw>
                </a:effectLst>
                <a:latin typeface="Franklin Gothic Medium Cond" pitchFamily="34" charset="0"/>
              </a:rPr>
              <a:t>P</a:t>
            </a:r>
            <a:r>
              <a:rPr lang="en-US" sz="5400" spc="-100" dirty="0" smtClean="0">
                <a:solidFill>
                  <a:prstClr val="white"/>
                </a:solidFill>
                <a:effectLst>
                  <a:outerShdw blurRad="38100" dist="38100" dir="2700000" algn="tl">
                    <a:srgbClr val="000000">
                      <a:alpha val="43137"/>
                    </a:srgbClr>
                  </a:outerShdw>
                </a:effectLst>
                <a:latin typeface="Franklin Gothic Medium Cond" pitchFamily="34" charset="0"/>
              </a:rPr>
              <a:t>LEX</a:t>
            </a:r>
            <a:endParaRPr lang="en-US" sz="3200" spc="-100" dirty="0" smtClean="0">
              <a:solidFill>
                <a:prstClr val="white"/>
              </a:solidFill>
              <a:effectLst>
                <a:outerShdw blurRad="38100" dist="38100" dir="2700000" algn="tl">
                  <a:srgbClr val="000000">
                    <a:alpha val="43137"/>
                  </a:srgbClr>
                </a:outerShdw>
              </a:effectLst>
              <a:latin typeface="Franklin Gothic Medium Cond" pitchFamily="34" charset="0"/>
            </a:endParaRPr>
          </a:p>
        </p:txBody>
      </p:sp>
      <p:sp>
        <p:nvSpPr>
          <p:cNvPr id="25" name="TextBox 24"/>
          <p:cNvSpPr txBox="1"/>
          <p:nvPr/>
        </p:nvSpPr>
        <p:spPr>
          <a:xfrm>
            <a:off x="510216" y="3311925"/>
            <a:ext cx="4509460" cy="2215991"/>
          </a:xfrm>
          <a:prstGeom prst="rect">
            <a:avLst/>
          </a:prstGeom>
          <a:noFill/>
        </p:spPr>
        <p:txBody>
          <a:bodyPr wrap="square" rtlCol="0">
            <a:spAutoFit/>
          </a:bodyPr>
          <a:lstStyle/>
          <a:p>
            <a:pPr marL="174625" indent="-174625" fontAlgn="base">
              <a:lnSpc>
                <a:spcPct val="90000"/>
              </a:lnSpc>
              <a:spcBef>
                <a:spcPts val="1200"/>
              </a:spcBef>
              <a:spcAft>
                <a:spcPct val="0"/>
              </a:spcAft>
              <a:buClr>
                <a:srgbClr val="500000"/>
              </a:buClr>
              <a:buSzPct val="100000"/>
              <a:buFont typeface="Arial" pitchFamily="34" charset="0"/>
              <a:buChar char="•"/>
            </a:pPr>
            <a:r>
              <a:rPr lang="en-US" sz="2400" dirty="0" smtClean="0">
                <a:solidFill>
                  <a:prstClr val="white"/>
                </a:solidFill>
                <a:latin typeface="Arial" pitchFamily="-72" charset="0"/>
              </a:rPr>
              <a:t>Enable multi-vendor solutions</a:t>
            </a:r>
          </a:p>
          <a:p>
            <a:pPr marL="174625" indent="-174625" fontAlgn="base">
              <a:lnSpc>
                <a:spcPct val="90000"/>
              </a:lnSpc>
              <a:spcBef>
                <a:spcPts val="1200"/>
              </a:spcBef>
              <a:spcAft>
                <a:spcPct val="0"/>
              </a:spcAft>
              <a:buClr>
                <a:srgbClr val="500000"/>
              </a:buClr>
              <a:buSzPct val="100000"/>
              <a:buFont typeface="Arial" pitchFamily="34" charset="0"/>
              <a:buChar char="•"/>
            </a:pPr>
            <a:r>
              <a:rPr lang="en-US" sz="2400" dirty="0" smtClean="0">
                <a:solidFill>
                  <a:prstClr val="white"/>
                </a:solidFill>
                <a:latin typeface="Arial" pitchFamily="-72" charset="0"/>
              </a:rPr>
              <a:t>Customer choice of technologies</a:t>
            </a:r>
          </a:p>
          <a:p>
            <a:pPr marL="174625" indent="-174625" fontAlgn="base">
              <a:lnSpc>
                <a:spcPct val="90000"/>
              </a:lnSpc>
              <a:spcBef>
                <a:spcPts val="1200"/>
              </a:spcBef>
              <a:spcAft>
                <a:spcPct val="0"/>
              </a:spcAft>
              <a:buClr>
                <a:srgbClr val="500000"/>
              </a:buClr>
              <a:buSzPct val="100000"/>
              <a:buFont typeface="Arial" pitchFamily="34" charset="0"/>
              <a:buChar char="•"/>
            </a:pPr>
            <a:r>
              <a:rPr lang="en-US" sz="2400" dirty="0" smtClean="0">
                <a:solidFill>
                  <a:prstClr val="white"/>
                </a:solidFill>
                <a:latin typeface="Arial" pitchFamily="-72" charset="0"/>
              </a:rPr>
              <a:t>Investment protection</a:t>
            </a:r>
          </a:p>
          <a:p>
            <a:pPr marL="174625" indent="-174625" fontAlgn="base">
              <a:lnSpc>
                <a:spcPct val="90000"/>
              </a:lnSpc>
              <a:spcBef>
                <a:spcPts val="1200"/>
              </a:spcBef>
              <a:spcAft>
                <a:spcPct val="0"/>
              </a:spcAft>
              <a:buClr>
                <a:srgbClr val="500000"/>
              </a:buClr>
              <a:buSzPct val="100000"/>
              <a:buFont typeface="Arial" pitchFamily="34" charset="0"/>
              <a:buChar char="•"/>
            </a:pPr>
            <a:r>
              <a:rPr lang="en-US" sz="2400" dirty="0" smtClean="0">
                <a:solidFill>
                  <a:prstClr val="white"/>
                </a:solidFill>
                <a:latin typeface="Arial" pitchFamily="-72" charset="0"/>
              </a:rPr>
              <a:t>Faster innovation</a:t>
            </a:r>
          </a:p>
        </p:txBody>
      </p:sp>
      <p:cxnSp>
        <p:nvCxnSpPr>
          <p:cNvPr id="26" name="Straight Connector 25"/>
          <p:cNvCxnSpPr/>
          <p:nvPr/>
        </p:nvCxnSpPr>
        <p:spPr>
          <a:xfrm>
            <a:off x="696090" y="1867385"/>
            <a:ext cx="4093593" cy="0"/>
          </a:xfrm>
          <a:prstGeom prst="line">
            <a:avLst/>
          </a:prstGeom>
          <a:ln w="28575">
            <a:solidFill>
              <a:schemeClr val="bg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Title 10"/>
          <p:cNvSpPr txBox="1">
            <a:spLocks/>
          </p:cNvSpPr>
          <p:nvPr/>
        </p:nvSpPr>
        <p:spPr>
          <a:xfrm>
            <a:off x="457996" y="1863383"/>
            <a:ext cx="4541837" cy="1605463"/>
          </a:xfrm>
          <a:prstGeom prst="rect">
            <a:avLst/>
          </a:prstGeom>
        </p:spPr>
        <p:txBody>
          <a:bodyPr lIns="45720" rIns="45720" anchor="ctr" anchorCtr="0"/>
          <a:lstStyle/>
          <a:p>
            <a:pPr algn="ctr" fontAlgn="base">
              <a:lnSpc>
                <a:spcPct val="85000"/>
              </a:lnSpc>
              <a:spcBef>
                <a:spcPct val="0"/>
              </a:spcBef>
              <a:spcAft>
                <a:spcPct val="0"/>
              </a:spcAft>
              <a:defRPr/>
            </a:pPr>
            <a:r>
              <a:rPr lang="en-US" sz="8800" spc="320" dirty="0" smtClean="0">
                <a:solidFill>
                  <a:prstClr val="white"/>
                </a:solidFill>
                <a:effectLst>
                  <a:outerShdw blurRad="38100" dist="38100" dir="2700000" algn="tl">
                    <a:srgbClr val="000000">
                      <a:alpha val="43137"/>
                    </a:srgbClr>
                  </a:outerShdw>
                </a:effectLst>
                <a:latin typeface="Franklin Gothic Medium Cond" pitchFamily="34" charset="0"/>
              </a:rPr>
              <a:t>OPEN</a:t>
            </a:r>
            <a:endParaRPr lang="en-US" sz="4000" spc="-10" dirty="0" smtClean="0">
              <a:solidFill>
                <a:prstClr val="white"/>
              </a:solidFill>
              <a:effectLst>
                <a:outerShdw blurRad="38100" dist="38100" dir="2700000" algn="tl">
                  <a:srgbClr val="000000">
                    <a:alpha val="43137"/>
                  </a:srgbClr>
                </a:outerShdw>
              </a:effectLst>
              <a:latin typeface="Franklin Gothic Medium Cond" pitchFamily="34" charset="0"/>
            </a:endParaRPr>
          </a:p>
        </p:txBody>
      </p:sp>
      <p:sp>
        <p:nvSpPr>
          <p:cNvPr id="14" name="Freeform 67"/>
          <p:cNvSpPr>
            <a:spLocks noEditPoints="1"/>
          </p:cNvSpPr>
          <p:nvPr/>
        </p:nvSpPr>
        <p:spPr bwMode="black">
          <a:xfrm>
            <a:off x="8567584" y="6463836"/>
            <a:ext cx="421341" cy="306128"/>
          </a:xfrm>
          <a:custGeom>
            <a:avLst/>
            <a:gdLst/>
            <a:ahLst/>
            <a:cxnLst>
              <a:cxn ang="0">
                <a:pos x="1511" y="0"/>
              </a:cxn>
              <a:cxn ang="0">
                <a:pos x="1902" y="390"/>
              </a:cxn>
              <a:cxn ang="0">
                <a:pos x="1760" y="691"/>
              </a:cxn>
              <a:cxn ang="0">
                <a:pos x="1902" y="992"/>
              </a:cxn>
              <a:cxn ang="0">
                <a:pos x="1511" y="1382"/>
              </a:cxn>
              <a:cxn ang="0">
                <a:pos x="0" y="1382"/>
              </a:cxn>
              <a:cxn ang="0">
                <a:pos x="1044" y="691"/>
              </a:cxn>
              <a:cxn ang="0">
                <a:pos x="0" y="0"/>
              </a:cxn>
              <a:cxn ang="0">
                <a:pos x="1511" y="0"/>
              </a:cxn>
              <a:cxn ang="0">
                <a:pos x="1492" y="195"/>
              </a:cxn>
              <a:cxn ang="0">
                <a:pos x="537" y="195"/>
              </a:cxn>
              <a:cxn ang="0">
                <a:pos x="1492" y="585"/>
              </a:cxn>
              <a:cxn ang="0">
                <a:pos x="1687" y="390"/>
              </a:cxn>
              <a:cxn ang="0">
                <a:pos x="1492" y="195"/>
              </a:cxn>
              <a:cxn ang="0">
                <a:pos x="1492" y="797"/>
              </a:cxn>
              <a:cxn ang="0">
                <a:pos x="537" y="1187"/>
              </a:cxn>
              <a:cxn ang="0">
                <a:pos x="1492" y="1187"/>
              </a:cxn>
              <a:cxn ang="0">
                <a:pos x="1687" y="992"/>
              </a:cxn>
              <a:cxn ang="0">
                <a:pos x="1492" y="797"/>
              </a:cxn>
            </a:cxnLst>
            <a:rect l="0" t="0" r="r" b="b"/>
            <a:pathLst>
              <a:path w="1902" h="1382">
                <a:moveTo>
                  <a:pt x="1511" y="0"/>
                </a:moveTo>
                <a:cubicBezTo>
                  <a:pt x="1727" y="0"/>
                  <a:pt x="1902" y="174"/>
                  <a:pt x="1902" y="390"/>
                </a:cubicBezTo>
                <a:cubicBezTo>
                  <a:pt x="1902" y="511"/>
                  <a:pt x="1846" y="619"/>
                  <a:pt x="1760" y="691"/>
                </a:cubicBezTo>
                <a:cubicBezTo>
                  <a:pt x="1846" y="762"/>
                  <a:pt x="1902" y="870"/>
                  <a:pt x="1902" y="992"/>
                </a:cubicBezTo>
                <a:cubicBezTo>
                  <a:pt x="1902" y="1207"/>
                  <a:pt x="1727" y="1382"/>
                  <a:pt x="1511" y="1382"/>
                </a:cubicBezTo>
                <a:cubicBezTo>
                  <a:pt x="0" y="1382"/>
                  <a:pt x="0" y="1382"/>
                  <a:pt x="0" y="1382"/>
                </a:cubicBezTo>
                <a:cubicBezTo>
                  <a:pt x="387" y="991"/>
                  <a:pt x="755" y="790"/>
                  <a:pt x="1044" y="691"/>
                </a:cubicBezTo>
                <a:cubicBezTo>
                  <a:pt x="755" y="592"/>
                  <a:pt x="387" y="391"/>
                  <a:pt x="0" y="0"/>
                </a:cubicBezTo>
                <a:lnTo>
                  <a:pt x="1511" y="0"/>
                </a:lnTo>
                <a:close/>
                <a:moveTo>
                  <a:pt x="1492" y="195"/>
                </a:moveTo>
                <a:cubicBezTo>
                  <a:pt x="537" y="195"/>
                  <a:pt x="537" y="195"/>
                  <a:pt x="537" y="195"/>
                </a:cubicBezTo>
                <a:cubicBezTo>
                  <a:pt x="981" y="514"/>
                  <a:pt x="1284" y="585"/>
                  <a:pt x="1492" y="585"/>
                </a:cubicBezTo>
                <a:cubicBezTo>
                  <a:pt x="1600" y="585"/>
                  <a:pt x="1687" y="497"/>
                  <a:pt x="1687" y="390"/>
                </a:cubicBezTo>
                <a:cubicBezTo>
                  <a:pt x="1687" y="282"/>
                  <a:pt x="1600" y="195"/>
                  <a:pt x="1492" y="195"/>
                </a:cubicBezTo>
                <a:close/>
                <a:moveTo>
                  <a:pt x="1492" y="797"/>
                </a:moveTo>
                <a:cubicBezTo>
                  <a:pt x="1284" y="797"/>
                  <a:pt x="981" y="868"/>
                  <a:pt x="537" y="1187"/>
                </a:cubicBezTo>
                <a:cubicBezTo>
                  <a:pt x="1492" y="1187"/>
                  <a:pt x="1492" y="1187"/>
                  <a:pt x="1492" y="1187"/>
                </a:cubicBezTo>
                <a:cubicBezTo>
                  <a:pt x="1600" y="1187"/>
                  <a:pt x="1687" y="1099"/>
                  <a:pt x="1687" y="992"/>
                </a:cubicBezTo>
                <a:cubicBezTo>
                  <a:pt x="1687" y="884"/>
                  <a:pt x="1600" y="797"/>
                  <a:pt x="1492" y="797"/>
                </a:cubicBezTo>
                <a:close/>
              </a:path>
            </a:pathLst>
          </a:custGeom>
          <a:solidFill>
            <a:srgbClr val="FF0000"/>
          </a:solidFill>
          <a:ln w="9525">
            <a:noFill/>
            <a:round/>
            <a:headEnd/>
            <a:tailEnd/>
          </a:ln>
        </p:spPr>
        <p:txBody>
          <a:bodyPr/>
          <a:lstStyle/>
          <a:p>
            <a:pPr fontAlgn="base">
              <a:spcBef>
                <a:spcPct val="0"/>
              </a:spcBef>
              <a:spcAft>
                <a:spcPct val="0"/>
              </a:spcAft>
            </a:pPr>
            <a:endParaRPr lang="en-US" sz="2400">
              <a:solidFill>
                <a:prstClr val="white"/>
              </a:solidFill>
              <a:latin typeface="Arial" pitchFamily="-72" charset="0"/>
            </a:endParaRPr>
          </a:p>
        </p:txBody>
      </p:sp>
      <p:sp>
        <p:nvSpPr>
          <p:cNvPr id="13" name="Slide Number Placeholder 6"/>
          <p:cNvSpPr>
            <a:spLocks noGrp="1"/>
          </p:cNvSpPr>
          <p:nvPr>
            <p:ph type="sldNum" sz="quarter" idx="4294967295"/>
          </p:nvPr>
        </p:nvSpPr>
        <p:spPr>
          <a:xfrm>
            <a:off x="8137545" y="6638947"/>
            <a:ext cx="246063" cy="155575"/>
          </a:xfrm>
          <a:prstGeom prst="rect">
            <a:avLst/>
          </a:prstGeom>
        </p:spPr>
        <p:txBody>
          <a:bodyPr/>
          <a:lstStyle/>
          <a:p>
            <a:pPr>
              <a:defRPr/>
            </a:pPr>
            <a:fld id="{6910FE7C-7EF2-49DB-8013-8D21F57C4FA3}" type="slidenum">
              <a:rPr lang="en-US">
                <a:solidFill>
                  <a:prstClr val="black">
                    <a:tint val="75000"/>
                  </a:prstClr>
                </a:solidFill>
              </a:rPr>
              <a:pPr>
                <a:defRPr/>
              </a:pPr>
              <a:t>9</a:t>
            </a:fld>
            <a:endParaRPr lang="en-US" dirty="0">
              <a:solidFill>
                <a:prstClr val="black">
                  <a:tint val="75000"/>
                </a:prstClr>
              </a:solidFill>
            </a:endParaRPr>
          </a:p>
        </p:txBody>
      </p:sp>
      <p:sp>
        <p:nvSpPr>
          <p:cNvPr id="23" name="Date Placeholder 4"/>
          <p:cNvSpPr txBox="1">
            <a:spLocks/>
          </p:cNvSpPr>
          <p:nvPr/>
        </p:nvSpPr>
        <p:spPr bwMode="auto">
          <a:xfrm>
            <a:off x="4572000" y="6630988"/>
            <a:ext cx="2133600" cy="209288"/>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228600" indent="-228600" fontAlgn="base">
              <a:lnSpc>
                <a:spcPct val="95000"/>
              </a:lnSpc>
              <a:spcBef>
                <a:spcPct val="0"/>
              </a:spcBef>
              <a:spcAft>
                <a:spcPct val="0"/>
              </a:spcAft>
              <a:defRPr/>
            </a:pPr>
            <a:fld id="{B209BCFF-E9A2-467D-9959-55FAA924BDFF}" type="datetime1">
              <a:rPr lang="en-US" sz="800" smtClean="0">
                <a:solidFill>
                  <a:srgbClr val="898989"/>
                </a:solidFill>
                <a:latin typeface="Arial" pitchFamily="-72" charset="0"/>
              </a:rPr>
              <a:pPr marL="228600" indent="-228600" fontAlgn="base">
                <a:lnSpc>
                  <a:spcPct val="95000"/>
                </a:lnSpc>
                <a:spcBef>
                  <a:spcPct val="0"/>
                </a:spcBef>
                <a:spcAft>
                  <a:spcPct val="0"/>
                </a:spcAft>
                <a:defRPr/>
              </a:pPr>
              <a:t>9/22/2011</a:t>
            </a:fld>
            <a:endParaRPr lang="en-US" sz="800" dirty="0">
              <a:solidFill>
                <a:srgbClr val="898989"/>
              </a:solidFill>
              <a:latin typeface="Arial" pitchFamily="-72" charset="0"/>
            </a:endParaRPr>
          </a:p>
        </p:txBody>
      </p:sp>
      <p:sp>
        <p:nvSpPr>
          <p:cNvPr id="17" name="Footer Placeholder 16"/>
          <p:cNvSpPr>
            <a:spLocks noGrp="1"/>
          </p:cNvSpPr>
          <p:nvPr>
            <p:ph type="ftr" sz="quarter" idx="4294967295"/>
          </p:nvPr>
        </p:nvSpPr>
        <p:spPr>
          <a:xfrm>
            <a:off x="465138" y="6631011"/>
            <a:ext cx="4011612" cy="155575"/>
          </a:xfrm>
          <a:prstGeom prst="rect">
            <a:avLst/>
          </a:prstGeom>
        </p:spPr>
        <p:txBody>
          <a:bodyPr/>
          <a:lstStyle/>
          <a:p>
            <a:pPr>
              <a:defRPr/>
            </a:pPr>
            <a:r>
              <a:rPr lang="en-US" smtClean="0">
                <a:solidFill>
                  <a:prstClr val="black">
                    <a:tint val="75000"/>
                  </a:prstClr>
                </a:solidFill>
              </a:rPr>
              <a:t>© 2011 Brocade Communications Systems, Inc. - COMPANY PROPRIETARY INFORMATION</a:t>
            </a:r>
            <a:endParaRPr lang="en-US" dirty="0">
              <a:solidFill>
                <a:prstClr val="black">
                  <a:tint val="75000"/>
                </a:prstClr>
              </a:solidFill>
            </a:endParaRPr>
          </a:p>
        </p:txBody>
      </p:sp>
      <p:sp>
        <p:nvSpPr>
          <p:cNvPr id="16" name="Date Placeholder 15"/>
          <p:cNvSpPr>
            <a:spLocks noGrp="1"/>
          </p:cNvSpPr>
          <p:nvPr>
            <p:ph type="dt" sz="half" idx="2"/>
          </p:nvPr>
        </p:nvSpPr>
        <p:spPr/>
        <p:txBody>
          <a:bodyPr/>
          <a:lstStyle/>
          <a:p>
            <a:fld id="{189825DA-8BE9-4DE4-94DC-F971DB839B9A}" type="datetime3">
              <a:rPr lang="en-AU" smtClean="0"/>
              <a:pPr/>
              <a:t>22 September, 2011</a:t>
            </a:fld>
            <a:endParaRPr lang="en-US" dirty="0"/>
          </a:p>
        </p:txBody>
      </p:sp>
    </p:spTree>
    <p:extLst>
      <p:ext uri="{BB962C8B-B14F-4D97-AF65-F5344CB8AC3E}">
        <p14:creationId xmlns:mc="http://schemas.openxmlformats.org/markup-compatibility/2006" xmlns:mv="urn:schemas-microsoft-com:mac:vml" xmlns:p14="http://schemas.microsoft.com/office/powerpoint/2010/main" xmlns="" val="3850232055"/>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title"/>
          </p:nvPr>
        </p:nvSpPr>
        <p:spPr>
          <a:xfrm>
            <a:off x="350838" y="152400"/>
            <a:ext cx="8080375" cy="852541"/>
          </a:xfrm>
        </p:spPr>
        <p:txBody>
          <a:bodyPr/>
          <a:lstStyle/>
          <a:p>
            <a:r>
              <a:rPr lang="en-US" sz="2000" dirty="0" smtClean="0">
                <a:solidFill>
                  <a:srgbClr val="FF0000"/>
                </a:solidFill>
              </a:rPr>
              <a:t/>
            </a:r>
            <a:br>
              <a:rPr lang="en-US" sz="2000" dirty="0" smtClean="0">
                <a:solidFill>
                  <a:srgbClr val="FF0000"/>
                </a:solidFill>
              </a:rPr>
            </a:br>
            <a:r>
              <a:rPr lang="en-US" dirty="0" smtClean="0"/>
              <a:t>MLX 100G Module</a:t>
            </a:r>
            <a:endParaRPr lang="en-US" dirty="0" smtClean="0">
              <a:cs typeface="ＭＳ Ｐゴシック"/>
            </a:endParaRPr>
          </a:p>
        </p:txBody>
      </p:sp>
      <p:sp>
        <p:nvSpPr>
          <p:cNvPr id="11" name="Text Placeholder 10"/>
          <p:cNvSpPr>
            <a:spLocks noGrp="1"/>
          </p:cNvSpPr>
          <p:nvPr>
            <p:ph type="body" idx="10"/>
          </p:nvPr>
        </p:nvSpPr>
        <p:spPr>
          <a:xfrm>
            <a:off x="353568" y="914400"/>
            <a:ext cx="8077645" cy="413959"/>
          </a:xfrm>
        </p:spPr>
        <p:txBody>
          <a:bodyPr/>
          <a:lstStyle/>
          <a:p>
            <a:r>
              <a:rPr lang="en-US" dirty="0" smtClean="0"/>
              <a:t>Product Highlights </a:t>
            </a:r>
            <a:endParaRPr lang="en-US" dirty="0"/>
          </a:p>
        </p:txBody>
      </p:sp>
      <p:sp>
        <p:nvSpPr>
          <p:cNvPr id="290" name="Date Placeholder 289"/>
          <p:cNvSpPr>
            <a:spLocks noGrp="1"/>
          </p:cNvSpPr>
          <p:nvPr>
            <p:ph type="dt" sz="half" idx="4294967295"/>
          </p:nvPr>
        </p:nvSpPr>
        <p:spPr>
          <a:xfrm>
            <a:off x="4572000" y="6631120"/>
            <a:ext cx="2133600" cy="155235"/>
          </a:xfrm>
          <a:prstGeom prst="rect">
            <a:avLst/>
          </a:prstGeom>
        </p:spPr>
        <p:txBody>
          <a:bodyPr/>
          <a:lstStyle/>
          <a:p>
            <a:fld id="{82259FB3-5938-48DE-9F61-D351615090DA}" type="datetime1">
              <a:rPr lang="en-US" smtClean="0"/>
              <a:pPr/>
              <a:t>9/22/2011</a:t>
            </a:fld>
            <a:endParaRPr lang="en-US" dirty="0"/>
          </a:p>
        </p:txBody>
      </p:sp>
      <p:sp>
        <p:nvSpPr>
          <p:cNvPr id="26" name="Footer Placeholder 5"/>
          <p:cNvSpPr>
            <a:spLocks noGrp="1"/>
          </p:cNvSpPr>
          <p:nvPr>
            <p:ph type="ftr" sz="quarter" idx="4294967295"/>
          </p:nvPr>
        </p:nvSpPr>
        <p:spPr>
          <a:xfrm>
            <a:off x="465881" y="6631120"/>
            <a:ext cx="4010752" cy="155235"/>
          </a:xfrm>
          <a:prstGeom prst="rect">
            <a:avLst/>
          </a:prstGeom>
        </p:spPr>
        <p:txBody>
          <a:bodyPr vert="horz" wrap="square" lIns="0" tIns="0" rIns="0" bIns="0" rtlCol="0" anchor="b" anchorCtr="0"/>
          <a:lstStyle>
            <a:lvl1pPr algn="l">
              <a:defRPr sz="800">
                <a:solidFill>
                  <a:schemeClr val="tx2"/>
                </a:solidFill>
                <a:latin typeface="+mn-lt"/>
              </a:defRPr>
            </a:lvl1pPr>
          </a:lstStyle>
          <a:p>
            <a:r>
              <a:rPr lang="en-US" dirty="0" smtClean="0">
                <a:solidFill>
                  <a:srgbClr val="8C8C8C"/>
                </a:solidFill>
              </a:rPr>
              <a:t>© 2011 Brocade Communications Systems, Inc. Company Proprietary Information</a:t>
            </a:r>
            <a:endParaRPr lang="en-US" dirty="0">
              <a:solidFill>
                <a:srgbClr val="8C8C8C"/>
              </a:solidFill>
            </a:endParaRPr>
          </a:p>
        </p:txBody>
      </p:sp>
      <p:sp>
        <p:nvSpPr>
          <p:cNvPr id="27" name="Slide Number Placeholder 6"/>
          <p:cNvSpPr>
            <a:spLocks noGrp="1"/>
          </p:cNvSpPr>
          <p:nvPr>
            <p:ph type="sldNum" sz="quarter" idx="4294967295"/>
          </p:nvPr>
        </p:nvSpPr>
        <p:spPr>
          <a:xfrm>
            <a:off x="8137890" y="6639295"/>
            <a:ext cx="246061" cy="155233"/>
          </a:xfrm>
          <a:prstGeom prst="rect">
            <a:avLst/>
          </a:prstGeom>
        </p:spPr>
        <p:txBody>
          <a:bodyPr vert="horz" wrap="square" lIns="0" tIns="0" rIns="0" bIns="0" rtlCol="0" anchor="b" anchorCtr="0"/>
          <a:lstStyle>
            <a:lvl1pPr algn="r">
              <a:defRPr sz="900">
                <a:solidFill>
                  <a:schemeClr val="tx2"/>
                </a:solidFill>
                <a:latin typeface="+mn-lt"/>
              </a:defRPr>
            </a:lvl1pPr>
          </a:lstStyle>
          <a:p>
            <a:fld id="{7BCC8D0D-EAEC-449D-9161-023DFF90F2E2}" type="slidenum">
              <a:rPr lang="en-US" smtClean="0">
                <a:solidFill>
                  <a:srgbClr val="8C8C8C"/>
                </a:solidFill>
              </a:rPr>
              <a:pPr/>
              <a:t>90</a:t>
            </a:fld>
            <a:endParaRPr lang="en-US" dirty="0">
              <a:solidFill>
                <a:srgbClr val="8C8C8C"/>
              </a:solidFill>
            </a:endParaRPr>
          </a:p>
        </p:txBody>
      </p:sp>
      <p:sp>
        <p:nvSpPr>
          <p:cNvPr id="10" name="Rectangle 9"/>
          <p:cNvSpPr/>
          <p:nvPr/>
        </p:nvSpPr>
        <p:spPr>
          <a:xfrm>
            <a:off x="304800" y="1602432"/>
            <a:ext cx="7848600" cy="5170646"/>
          </a:xfrm>
          <a:prstGeom prst="rect">
            <a:avLst/>
          </a:prstGeom>
        </p:spPr>
        <p:txBody>
          <a:bodyPr wrap="square" anchor="ctr">
            <a:spAutoFit/>
          </a:bodyPr>
          <a:lstStyle/>
          <a:p>
            <a:pPr marL="171450" indent="-171450" algn="l">
              <a:lnSpc>
                <a:spcPct val="150000"/>
              </a:lnSpc>
              <a:defRPr/>
            </a:pPr>
            <a:r>
              <a:rPr lang="en-US" kern="0" dirty="0" smtClean="0">
                <a:solidFill>
                  <a:srgbClr val="000000"/>
                </a:solidFill>
                <a:latin typeface="+mn-lt"/>
              </a:rPr>
              <a:t>Industry’s first </a:t>
            </a:r>
            <a:r>
              <a:rPr lang="en-US" b="1" kern="0" dirty="0" smtClean="0">
                <a:solidFill>
                  <a:schemeClr val="bg2"/>
                </a:solidFill>
                <a:latin typeface="+mn-lt"/>
              </a:rPr>
              <a:t>2 port </a:t>
            </a:r>
            <a:r>
              <a:rPr lang="en-US" kern="0" dirty="0" smtClean="0">
                <a:solidFill>
                  <a:srgbClr val="000000"/>
                </a:solidFill>
                <a:latin typeface="+mn-lt"/>
              </a:rPr>
              <a:t>100 GbE module</a:t>
            </a:r>
          </a:p>
          <a:p>
            <a:pPr marL="171450" indent="-171450" algn="l">
              <a:lnSpc>
                <a:spcPct val="150000"/>
              </a:lnSpc>
              <a:defRPr/>
            </a:pPr>
            <a:r>
              <a:rPr lang="en-US" kern="0" dirty="0" smtClean="0">
                <a:solidFill>
                  <a:srgbClr val="000000"/>
                </a:solidFill>
                <a:latin typeface="+mn-lt"/>
              </a:rPr>
              <a:t>Massive 100 GbE density of </a:t>
            </a:r>
            <a:r>
              <a:rPr lang="en-US" b="1" kern="0" dirty="0" smtClean="0">
                <a:solidFill>
                  <a:schemeClr val="bg2"/>
                </a:solidFill>
                <a:latin typeface="+mn-lt"/>
              </a:rPr>
              <a:t>32 wire-speed </a:t>
            </a:r>
            <a:r>
              <a:rPr lang="en-US" kern="0" dirty="0" smtClean="0">
                <a:solidFill>
                  <a:srgbClr val="000000"/>
                </a:solidFill>
                <a:latin typeface="+mn-lt"/>
              </a:rPr>
              <a:t>ports </a:t>
            </a:r>
          </a:p>
          <a:p>
            <a:pPr marL="171450" indent="-171450" algn="l">
              <a:lnSpc>
                <a:spcPct val="150000"/>
              </a:lnSpc>
              <a:defRPr/>
            </a:pPr>
            <a:r>
              <a:rPr lang="en-US" b="1" dirty="0" smtClean="0">
                <a:solidFill>
                  <a:schemeClr val="bg2"/>
                </a:solidFill>
                <a:latin typeface="+mn-lt"/>
              </a:rPr>
              <a:t>Terabit trunks  </a:t>
            </a:r>
            <a:r>
              <a:rPr lang="en-US" dirty="0" smtClean="0">
                <a:solidFill>
                  <a:schemeClr val="tx1"/>
                </a:solidFill>
                <a:latin typeface="+mn-lt"/>
              </a:rPr>
              <a:t>with 1.6 Tb/s per trunk</a:t>
            </a:r>
            <a:r>
              <a:rPr lang="en-US" dirty="0" smtClean="0">
                <a:latin typeface="+mn-lt"/>
              </a:rPr>
              <a:t>.</a:t>
            </a:r>
          </a:p>
          <a:p>
            <a:pPr marL="171450" indent="-171450" algn="l">
              <a:lnSpc>
                <a:spcPct val="150000"/>
              </a:lnSpc>
              <a:defRPr/>
            </a:pPr>
            <a:r>
              <a:rPr lang="en-US" b="1" dirty="0" smtClean="0">
                <a:solidFill>
                  <a:schemeClr val="bg2"/>
                </a:solidFill>
                <a:latin typeface="+mn-lt"/>
              </a:rPr>
              <a:t>Ports on Demand </a:t>
            </a:r>
            <a:r>
              <a:rPr lang="en-US" dirty="0" smtClean="0">
                <a:solidFill>
                  <a:schemeClr val="tx1"/>
                </a:solidFill>
                <a:latin typeface="+mn-lt"/>
              </a:rPr>
              <a:t>enabling pay as you grow strategy</a:t>
            </a:r>
          </a:p>
          <a:p>
            <a:pPr marL="171450" indent="-171450" algn="l">
              <a:lnSpc>
                <a:spcPct val="150000"/>
              </a:lnSpc>
              <a:defRPr/>
            </a:pPr>
            <a:r>
              <a:rPr lang="en-US" dirty="0" smtClean="0">
                <a:solidFill>
                  <a:schemeClr val="tx1"/>
                </a:solidFill>
                <a:latin typeface="+mn-lt"/>
              </a:rPr>
              <a:t>Classic XMR and MLX chassis support 1-port 100 GbE </a:t>
            </a:r>
          </a:p>
          <a:p>
            <a:pPr marL="171450" indent="-171450" algn="l">
              <a:lnSpc>
                <a:spcPct val="150000"/>
              </a:lnSpc>
              <a:defRPr/>
            </a:pPr>
            <a:r>
              <a:rPr lang="en-US" b="1" kern="0" dirty="0" smtClean="0">
                <a:solidFill>
                  <a:schemeClr val="bg2"/>
                </a:solidFill>
                <a:latin typeface="+mn-lt"/>
              </a:rPr>
              <a:t>Full featured</a:t>
            </a:r>
            <a:r>
              <a:rPr lang="en-US" kern="0" dirty="0" smtClean="0">
                <a:solidFill>
                  <a:schemeClr val="tx1"/>
                </a:solidFill>
                <a:latin typeface="+mn-lt"/>
              </a:rPr>
              <a:t> card with Advanced MPLS and IPv4/IPv6 capabilities</a:t>
            </a:r>
          </a:p>
          <a:p>
            <a:pPr marL="171450" indent="-171450" algn="l">
              <a:lnSpc>
                <a:spcPct val="150000"/>
              </a:lnSpc>
              <a:defRPr/>
            </a:pPr>
            <a:r>
              <a:rPr lang="en-US" kern="0" dirty="0" smtClean="0">
                <a:solidFill>
                  <a:schemeClr val="tx1"/>
                </a:solidFill>
                <a:latin typeface="+mn-lt"/>
              </a:rPr>
              <a:t>1 million IPv4 and 240 K IPv6 FIB capacity</a:t>
            </a:r>
          </a:p>
          <a:p>
            <a:pPr marL="171450" indent="-171450" algn="l">
              <a:lnSpc>
                <a:spcPct val="150000"/>
              </a:lnSpc>
              <a:defRPr/>
            </a:pPr>
            <a:r>
              <a:rPr lang="en-US" b="1" kern="0" dirty="0" smtClean="0">
                <a:solidFill>
                  <a:schemeClr val="bg2"/>
                </a:solidFill>
                <a:latin typeface="+mn-lt"/>
              </a:rPr>
              <a:t>802.3ba </a:t>
            </a:r>
            <a:r>
              <a:rPr lang="en-US" kern="0" dirty="0" smtClean="0">
                <a:solidFill>
                  <a:schemeClr val="tx1"/>
                </a:solidFill>
                <a:latin typeface="+mn-lt"/>
              </a:rPr>
              <a:t>compliant and supports CFP based optics</a:t>
            </a:r>
          </a:p>
          <a:p>
            <a:pPr marL="171450" indent="-171450">
              <a:lnSpc>
                <a:spcPct val="150000"/>
              </a:lnSpc>
              <a:defRPr/>
            </a:pPr>
            <a:r>
              <a:rPr lang="en-US" b="1" kern="0" dirty="0" smtClean="0">
                <a:solidFill>
                  <a:srgbClr val="FF0000"/>
                </a:solidFill>
                <a:latin typeface="+mn-lt"/>
              </a:rPr>
              <a:t>Backwards compatible </a:t>
            </a:r>
            <a:r>
              <a:rPr lang="en-US" kern="0" dirty="0" smtClean="0">
                <a:latin typeface="+mn-lt"/>
              </a:rPr>
              <a:t>with existing XMR &amp; MLX interface modules</a:t>
            </a:r>
          </a:p>
          <a:p>
            <a:pPr marL="171450" indent="-171450">
              <a:lnSpc>
                <a:spcPct val="150000"/>
              </a:lnSpc>
              <a:defRPr/>
            </a:pPr>
            <a:r>
              <a:rPr lang="en-US" kern="0" dirty="0" smtClean="0">
                <a:latin typeface="+mn-lt"/>
              </a:rPr>
              <a:t>Field upgradeable programmable network processors</a:t>
            </a:r>
          </a:p>
          <a:p>
            <a:pPr marL="171450" indent="-171450" algn="l">
              <a:lnSpc>
                <a:spcPct val="150000"/>
              </a:lnSpc>
              <a:defRPr/>
            </a:pPr>
            <a:endParaRPr lang="en-US" kern="0" dirty="0" smtClean="0">
              <a:solidFill>
                <a:schemeClr val="tx1"/>
              </a:solidFill>
              <a:latin typeface="Arial"/>
            </a:endParaRPr>
          </a:p>
        </p:txBody>
      </p:sp>
      <p:pic>
        <p:nvPicPr>
          <p:cNvPr id="12" name="Picture 2" descr="C:\jim\photos\products\100G_module_CF-X12\CF-X12_angle_med.png"/>
          <p:cNvPicPr>
            <a:picLocks noChangeAspect="1" noChangeArrowheads="1"/>
          </p:cNvPicPr>
          <p:nvPr/>
        </p:nvPicPr>
        <p:blipFill>
          <a:blip r:embed="rId3" cstate="print"/>
          <a:srcRect/>
          <a:stretch>
            <a:fillRect/>
          </a:stretch>
        </p:blipFill>
        <p:spPr bwMode="auto">
          <a:xfrm>
            <a:off x="5791200" y="1066800"/>
            <a:ext cx="3162302" cy="2068661"/>
          </a:xfrm>
          <a:prstGeom prst="rect">
            <a:avLst/>
          </a:prstGeom>
          <a:noFill/>
        </p:spPr>
      </p:pic>
      <p:pic>
        <p:nvPicPr>
          <p:cNvPr id="9" name="Picture 4" descr="F:\100Gx2_front_large.png"/>
          <p:cNvPicPr>
            <a:picLocks noChangeAspect="1" noChangeArrowheads="1"/>
          </p:cNvPicPr>
          <p:nvPr/>
        </p:nvPicPr>
        <p:blipFill>
          <a:blip r:embed="rId4" cstate="print"/>
          <a:srcRect/>
          <a:stretch>
            <a:fillRect/>
          </a:stretch>
        </p:blipFill>
        <p:spPr bwMode="auto">
          <a:xfrm>
            <a:off x="8077200" y="3048000"/>
            <a:ext cx="421424" cy="3604155"/>
          </a:xfrm>
          <a:prstGeom prst="rect">
            <a:avLst/>
          </a:prstGeom>
          <a:noFill/>
        </p:spPr>
      </p:pic>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icture Placeholder 10"/>
          <p:cNvSpPr txBox="1">
            <a:spLocks/>
          </p:cNvSpPr>
          <p:nvPr/>
        </p:nvSpPr>
        <p:spPr bwMode="gray">
          <a:xfrm>
            <a:off x="6118229" y="1792224"/>
            <a:ext cx="3025775" cy="3729036"/>
          </a:xfrm>
          <a:prstGeom prst="rect">
            <a:avLst/>
          </a:prstGeom>
          <a:solidFill>
            <a:schemeClr val="tx2">
              <a:lumMod val="20000"/>
              <a:lumOff val="80000"/>
            </a:schemeClr>
          </a:solidFill>
        </p:spPr>
      </p:sp>
      <p:sp>
        <p:nvSpPr>
          <p:cNvPr id="236546" name="Rectangle 2"/>
          <p:cNvSpPr>
            <a:spLocks noGrp="1" noChangeArrowheads="1"/>
          </p:cNvSpPr>
          <p:nvPr>
            <p:ph type="title"/>
          </p:nvPr>
        </p:nvSpPr>
        <p:spPr/>
        <p:txBody>
          <a:bodyPr/>
          <a:lstStyle/>
          <a:p>
            <a:pPr>
              <a:defRPr/>
            </a:pPr>
            <a:r>
              <a:rPr lang="en-US" dirty="0">
                <a:latin typeface="+mj-lt"/>
                <a:ea typeface="+mj-ea"/>
                <a:cs typeface="+mj-cs"/>
              </a:rPr>
              <a:t>Brocade BigIron RX Series Switches </a:t>
            </a:r>
            <a:endParaRPr lang="en-US" sz="2400" i="1" dirty="0">
              <a:solidFill>
                <a:schemeClr val="tx1">
                  <a:lumMod val="75000"/>
                </a:schemeClr>
              </a:solidFill>
              <a:latin typeface="+mj-lt"/>
              <a:ea typeface="+mj-ea"/>
              <a:cs typeface="+mj-cs"/>
            </a:endParaRPr>
          </a:p>
        </p:txBody>
      </p:sp>
      <p:sp>
        <p:nvSpPr>
          <p:cNvPr id="28" name="Text Placeholder 27"/>
          <p:cNvSpPr>
            <a:spLocks noGrp="1"/>
          </p:cNvSpPr>
          <p:nvPr>
            <p:ph type="body" idx="10"/>
          </p:nvPr>
        </p:nvSpPr>
        <p:spPr/>
        <p:txBody>
          <a:bodyPr/>
          <a:lstStyle/>
          <a:p>
            <a:r>
              <a:rPr lang="en-US" dirty="0" smtClean="0"/>
              <a:t>Product Highlights</a:t>
            </a:r>
            <a:endParaRPr lang="en-US" dirty="0"/>
          </a:p>
        </p:txBody>
      </p:sp>
      <p:sp>
        <p:nvSpPr>
          <p:cNvPr id="13" name="Date Placeholder 12"/>
          <p:cNvSpPr>
            <a:spLocks noGrp="1"/>
          </p:cNvSpPr>
          <p:nvPr>
            <p:ph type="dt" sz="half" idx="2"/>
          </p:nvPr>
        </p:nvSpPr>
        <p:spPr/>
        <p:txBody>
          <a:bodyPr/>
          <a:lstStyle/>
          <a:p>
            <a:fld id="{65C1DD7D-7DF4-4B2E-87BC-6D5A4FD1D410}" type="datetime3">
              <a:rPr lang="en-AU" smtClean="0"/>
              <a:pPr/>
              <a:t>22 September, 2011</a:t>
            </a:fld>
            <a:endParaRPr lang="en-US"/>
          </a:p>
        </p:txBody>
      </p:sp>
      <p:sp>
        <p:nvSpPr>
          <p:cNvPr id="16" name="Footer Placeholder 15"/>
          <p:cNvSpPr>
            <a:spLocks noGrp="1"/>
          </p:cNvSpPr>
          <p:nvPr>
            <p:ph type="ftr" sz="quarter" idx="3"/>
          </p:nvPr>
        </p:nvSpPr>
        <p:spPr/>
        <p:txBody>
          <a:bodyPr/>
          <a:lstStyle/>
          <a:p>
            <a:r>
              <a:rPr lang="en-US" smtClean="0"/>
              <a:t>© 2011 Brocade Communications Systems, Inc. - COMPANY PROPRIETARY INFORMATION</a:t>
            </a:r>
            <a:endParaRPr lang="en-US"/>
          </a:p>
        </p:txBody>
      </p:sp>
      <p:sp>
        <p:nvSpPr>
          <p:cNvPr id="15" name="Slide Number Placeholder 14"/>
          <p:cNvSpPr>
            <a:spLocks noGrp="1"/>
          </p:cNvSpPr>
          <p:nvPr>
            <p:ph type="sldNum" sz="quarter" idx="4"/>
          </p:nvPr>
        </p:nvSpPr>
        <p:spPr/>
        <p:txBody>
          <a:bodyPr/>
          <a:lstStyle/>
          <a:p>
            <a:fld id="{7BCC8D0D-EAEC-449D-9161-023DFF90F2E2}" type="slidenum">
              <a:rPr lang="en-US" smtClean="0"/>
              <a:pPr/>
              <a:t>91</a:t>
            </a:fld>
            <a:endParaRPr lang="en-US" dirty="0"/>
          </a:p>
        </p:txBody>
      </p:sp>
      <p:sp>
        <p:nvSpPr>
          <p:cNvPr id="17" name="Rectangle 35"/>
          <p:cNvSpPr>
            <a:spLocks noChangeArrowheads="1"/>
          </p:cNvSpPr>
          <p:nvPr/>
        </p:nvSpPr>
        <p:spPr bwMode="auto">
          <a:xfrm>
            <a:off x="6118225" y="4724400"/>
            <a:ext cx="3025775" cy="795528"/>
          </a:xfrm>
          <a:prstGeom prst="rect">
            <a:avLst/>
          </a:prstGeom>
          <a:solidFill>
            <a:schemeClr val="tx1">
              <a:alpha val="50000"/>
            </a:schemeClr>
          </a:solidFill>
          <a:ln w="9525">
            <a:noFill/>
            <a:miter lim="800000"/>
            <a:headEnd/>
            <a:tailEnd/>
          </a:ln>
          <a:effectLst>
            <a:innerShdw blurRad="114300">
              <a:prstClr val="black"/>
            </a:innerShdw>
          </a:effectLst>
        </p:spPr>
        <p:txBody>
          <a:bodyPr vert="horz" wrap="square" lIns="91440" tIns="45720" rIns="91440" bIns="45720" numCol="1" anchor="ctr" anchorCtr="0" compatLnSpc="1">
            <a:prstTxWarp prst="textNoShape">
              <a:avLst/>
            </a:prstTxWarp>
          </a:bodyPr>
          <a:lstStyle/>
          <a:p>
            <a:pPr>
              <a:buNone/>
            </a:pPr>
            <a:r>
              <a:rPr lang="en-US" sz="2000" dirty="0" smtClean="0">
                <a:solidFill>
                  <a:schemeClr val="bg1"/>
                </a:solidFill>
                <a:latin typeface="+mn-lt"/>
              </a:rPr>
              <a:t>Data Center </a:t>
            </a:r>
            <a:br>
              <a:rPr lang="en-US" sz="2000" dirty="0" smtClean="0">
                <a:solidFill>
                  <a:schemeClr val="bg1"/>
                </a:solidFill>
                <a:latin typeface="+mn-lt"/>
              </a:rPr>
            </a:br>
            <a:r>
              <a:rPr lang="en-US" sz="2000" dirty="0" smtClean="0">
                <a:solidFill>
                  <a:schemeClr val="bg1"/>
                </a:solidFill>
                <a:latin typeface="+mn-lt"/>
              </a:rPr>
              <a:t>Access/Aggregation</a:t>
            </a:r>
            <a:endParaRPr lang="en-US" sz="2000" dirty="0">
              <a:solidFill>
                <a:schemeClr val="bg1"/>
              </a:solidFill>
              <a:latin typeface="+mn-lt"/>
            </a:endParaRPr>
          </a:p>
        </p:txBody>
      </p:sp>
      <p:grpSp>
        <p:nvGrpSpPr>
          <p:cNvPr id="2" name="Group 12"/>
          <p:cNvGrpSpPr/>
          <p:nvPr/>
        </p:nvGrpSpPr>
        <p:grpSpPr>
          <a:xfrm>
            <a:off x="6248400" y="2133600"/>
            <a:ext cx="2743200" cy="2380315"/>
            <a:chOff x="425787" y="2299449"/>
            <a:chExt cx="3162336" cy="2380315"/>
          </a:xfrm>
        </p:grpSpPr>
        <p:pic>
          <p:nvPicPr>
            <p:cNvPr id="24" name="Picture 19" descr="BigironRX-16_small"/>
            <p:cNvPicPr>
              <a:picLocks noChangeAspect="1" noChangeArrowheads="1"/>
            </p:cNvPicPr>
            <p:nvPr/>
          </p:nvPicPr>
          <p:blipFill>
            <a:blip r:embed="rId3" cstate="print"/>
            <a:srcRect/>
            <a:stretch>
              <a:fillRect/>
            </a:stretch>
          </p:blipFill>
          <p:spPr bwMode="gray">
            <a:xfrm>
              <a:off x="425787" y="2299449"/>
              <a:ext cx="1933986" cy="2128743"/>
            </a:xfrm>
            <a:prstGeom prst="rect">
              <a:avLst/>
            </a:prstGeom>
            <a:noFill/>
            <a:ln w="9525">
              <a:noFill/>
              <a:miter lim="800000"/>
              <a:headEnd/>
              <a:tailEnd/>
            </a:ln>
          </p:spPr>
        </p:pic>
        <p:pic>
          <p:nvPicPr>
            <p:cNvPr id="25" name="Picture 20" descr="BigironRX-8_small"/>
            <p:cNvPicPr>
              <a:picLocks noChangeAspect="1" noChangeArrowheads="1"/>
            </p:cNvPicPr>
            <p:nvPr/>
          </p:nvPicPr>
          <p:blipFill>
            <a:blip r:embed="rId4" cstate="print"/>
            <a:srcRect/>
            <a:stretch>
              <a:fillRect/>
            </a:stretch>
          </p:blipFill>
          <p:spPr bwMode="gray">
            <a:xfrm>
              <a:off x="928944" y="3193029"/>
              <a:ext cx="2140067" cy="1478798"/>
            </a:xfrm>
            <a:prstGeom prst="rect">
              <a:avLst/>
            </a:prstGeom>
            <a:noFill/>
            <a:ln w="9525">
              <a:noFill/>
              <a:miter lim="800000"/>
              <a:headEnd/>
              <a:tailEnd/>
            </a:ln>
          </p:spPr>
        </p:pic>
        <p:pic>
          <p:nvPicPr>
            <p:cNvPr id="26" name="Picture 21" descr="BigironRX-4_small"/>
            <p:cNvPicPr>
              <a:picLocks noChangeAspect="1" noChangeArrowheads="1"/>
            </p:cNvPicPr>
            <p:nvPr/>
          </p:nvPicPr>
          <p:blipFill>
            <a:blip r:embed="rId5" cstate="print"/>
            <a:srcRect/>
            <a:stretch>
              <a:fillRect/>
            </a:stretch>
          </p:blipFill>
          <p:spPr bwMode="gray">
            <a:xfrm>
              <a:off x="1685843" y="3841855"/>
              <a:ext cx="1902280" cy="837909"/>
            </a:xfrm>
            <a:prstGeom prst="rect">
              <a:avLst/>
            </a:prstGeom>
            <a:noFill/>
            <a:ln w="9525">
              <a:noFill/>
              <a:miter lim="800000"/>
              <a:headEnd/>
              <a:tailEnd/>
            </a:ln>
          </p:spPr>
        </p:pic>
      </p:grpSp>
      <p:sp>
        <p:nvSpPr>
          <p:cNvPr id="27" name="Rectangle 3"/>
          <p:cNvSpPr txBox="1">
            <a:spLocks noChangeArrowheads="1"/>
          </p:cNvSpPr>
          <p:nvPr/>
        </p:nvSpPr>
        <p:spPr bwMode="gray">
          <a:xfrm>
            <a:off x="457200" y="1600200"/>
            <a:ext cx="4942114" cy="4680177"/>
          </a:xfrm>
          <a:prstGeom prst="rect">
            <a:avLst/>
          </a:prstGeom>
          <a:noFill/>
          <a:effectLst>
            <a:outerShdw blurRad="50800" dist="38100" dir="2700000">
              <a:srgbClr val="000000">
                <a:alpha val="43000"/>
              </a:srgbClr>
            </a:outerShdw>
          </a:effectLst>
        </p:spPr>
        <p:txBody>
          <a:bodyPr vert="horz" wrap="square" lIns="91440" tIns="45720" rIns="91440" bIns="45720" rtlCol="0">
            <a:normAutofit/>
          </a:bodyPr>
          <a:lstStyle/>
          <a:p>
            <a:pPr marL="228600" marR="0" lvl="0" indent="-228600" algn="l" fontAlgn="auto">
              <a:lnSpc>
                <a:spcPct val="100000"/>
              </a:lnSpc>
              <a:spcBef>
                <a:spcPts val="1000"/>
              </a:spcBef>
              <a:spcAft>
                <a:spcPct val="10000"/>
              </a:spcAft>
              <a:buClrTx/>
              <a:buSzTx/>
              <a:buFont typeface="Arial" pitchFamily="34" charset="0"/>
              <a:buChar char="•"/>
              <a:tabLst/>
              <a:defRPr/>
            </a:pPr>
            <a:r>
              <a:rPr lang="en-US" sz="1400" b="1" dirty="0" smtClean="0">
                <a:latin typeface="+mn-lt"/>
              </a:rPr>
              <a:t>Leading performance</a:t>
            </a:r>
          </a:p>
          <a:p>
            <a:pPr marR="0" lvl="1" indent="-225425" algn="l" fontAlgn="auto">
              <a:lnSpc>
                <a:spcPct val="100000"/>
              </a:lnSpc>
              <a:spcBef>
                <a:spcPts val="1000"/>
              </a:spcBef>
              <a:spcAft>
                <a:spcPct val="10000"/>
              </a:spcAft>
              <a:buClr>
                <a:schemeClr val="tx2"/>
              </a:buClr>
              <a:buSzTx/>
              <a:buFont typeface="Arial" pitchFamily="34" charset="0"/>
              <a:buChar char="•"/>
              <a:tabLst/>
              <a:defRPr/>
            </a:pPr>
            <a:r>
              <a:rPr lang="en-US" sz="1200" dirty="0" smtClean="0">
                <a:latin typeface="+mn-lt"/>
              </a:rPr>
              <a:t>Up to 3.84 Tbps fabric capacity in a chassis</a:t>
            </a:r>
          </a:p>
          <a:p>
            <a:pPr marR="0" lvl="1" indent="-225425" algn="l" fontAlgn="auto">
              <a:lnSpc>
                <a:spcPct val="100000"/>
              </a:lnSpc>
              <a:spcBef>
                <a:spcPts val="1000"/>
              </a:spcBef>
              <a:spcAft>
                <a:spcPct val="10000"/>
              </a:spcAft>
              <a:buClr>
                <a:schemeClr val="tx2"/>
              </a:buClr>
              <a:buSzTx/>
              <a:buFont typeface="Arial" pitchFamily="34" charset="0"/>
              <a:buChar char="•"/>
              <a:tabLst/>
              <a:defRPr/>
            </a:pPr>
            <a:r>
              <a:rPr lang="en-US" sz="1200" dirty="0" smtClean="0">
                <a:latin typeface="+mn-lt"/>
              </a:rPr>
              <a:t>Up to 768 1 GbE and 256 10 GbE ports</a:t>
            </a:r>
          </a:p>
          <a:p>
            <a:pPr marR="0" lvl="1" indent="-225425" algn="l" fontAlgn="auto">
              <a:lnSpc>
                <a:spcPct val="100000"/>
              </a:lnSpc>
              <a:spcBef>
                <a:spcPts val="1000"/>
              </a:spcBef>
              <a:spcAft>
                <a:spcPct val="10000"/>
              </a:spcAft>
              <a:buClr>
                <a:schemeClr val="tx2"/>
              </a:buClr>
              <a:buSzTx/>
              <a:buFont typeface="Arial" pitchFamily="34" charset="0"/>
              <a:buChar char="•"/>
              <a:tabLst/>
              <a:defRPr/>
            </a:pPr>
            <a:r>
              <a:rPr lang="en-US" sz="1200" dirty="0" smtClean="0">
                <a:latin typeface="+mn-lt"/>
              </a:rPr>
              <a:t>4-, 8-, and 16-slot chassis </a:t>
            </a:r>
          </a:p>
          <a:p>
            <a:pPr marL="228600" indent="-228600" algn="l" defTabSz="914400" eaLnBrk="1" fontAlgn="auto" latinLnBrk="0" hangingPunct="1">
              <a:lnSpc>
                <a:spcPct val="100000"/>
              </a:lnSpc>
              <a:spcBef>
                <a:spcPts val="1000"/>
              </a:spcBef>
              <a:spcAft>
                <a:spcPct val="10000"/>
              </a:spcAft>
              <a:buFont typeface="Arial" pitchFamily="34" charset="0"/>
              <a:buChar char="•"/>
            </a:pPr>
            <a:r>
              <a:rPr lang="en-US" sz="1400" b="1" dirty="0" smtClean="0">
                <a:latin typeface="+mn-lt"/>
              </a:rPr>
              <a:t>Advanced capabilities</a:t>
            </a:r>
          </a:p>
          <a:p>
            <a:pPr lvl="1" indent="-225425" algn="l" defTabSz="914400" eaLnBrk="1" fontAlgn="auto" latinLnBrk="0" hangingPunct="1">
              <a:lnSpc>
                <a:spcPct val="100000"/>
              </a:lnSpc>
              <a:spcBef>
                <a:spcPts val="1000"/>
              </a:spcBef>
              <a:spcAft>
                <a:spcPct val="10000"/>
              </a:spcAft>
              <a:buClr>
                <a:schemeClr val="tx2"/>
              </a:buClr>
              <a:buFont typeface="Arial" pitchFamily="34" charset="0"/>
              <a:buChar char="•"/>
            </a:pPr>
            <a:r>
              <a:rPr lang="en-US" sz="1200" dirty="0" smtClean="0">
                <a:latin typeface="+mn-lt"/>
              </a:rPr>
              <a:t>Advanced (IPv4/IPv6) Layer 2/3 feature set</a:t>
            </a:r>
          </a:p>
          <a:p>
            <a:pPr lvl="1" indent="-225425" algn="l" defTabSz="914400" eaLnBrk="1" fontAlgn="auto" latinLnBrk="0" hangingPunct="1">
              <a:lnSpc>
                <a:spcPct val="100000"/>
              </a:lnSpc>
              <a:spcBef>
                <a:spcPts val="1000"/>
              </a:spcBef>
              <a:spcAft>
                <a:spcPct val="10000"/>
              </a:spcAft>
              <a:buClr>
                <a:schemeClr val="tx2"/>
              </a:buClr>
              <a:buFont typeface="Arial" pitchFamily="34" charset="0"/>
              <a:buChar char="•"/>
            </a:pPr>
            <a:r>
              <a:rPr lang="en-US" sz="1200" dirty="0" err="1" smtClean="0">
                <a:latin typeface="+mn-lt"/>
              </a:rPr>
              <a:t>sFlow</a:t>
            </a:r>
            <a:r>
              <a:rPr lang="en-US" sz="1200" dirty="0" smtClean="0">
                <a:latin typeface="+mn-lt"/>
              </a:rPr>
              <a:t> for granular network traffic accounting</a:t>
            </a:r>
          </a:p>
          <a:p>
            <a:pPr lvl="1" indent="-225425" algn="l" defTabSz="914400" eaLnBrk="1" fontAlgn="auto" latinLnBrk="0" hangingPunct="1">
              <a:lnSpc>
                <a:spcPct val="100000"/>
              </a:lnSpc>
              <a:spcBef>
                <a:spcPts val="1000"/>
              </a:spcBef>
              <a:spcAft>
                <a:spcPct val="10000"/>
              </a:spcAft>
              <a:buClr>
                <a:schemeClr val="tx2"/>
              </a:buClr>
              <a:buFont typeface="Arial" pitchFamily="34" charset="0"/>
              <a:buChar char="•"/>
            </a:pPr>
            <a:r>
              <a:rPr lang="en-US" sz="1200" dirty="0" smtClean="0">
                <a:latin typeface="+mn-lt"/>
              </a:rPr>
              <a:t>Fully redundant management, fabric, and M+N PSUs</a:t>
            </a:r>
          </a:p>
          <a:p>
            <a:pPr lvl="1" indent="-225425" algn="l" defTabSz="914400" eaLnBrk="1" fontAlgn="auto" latinLnBrk="0" hangingPunct="1">
              <a:lnSpc>
                <a:spcPct val="100000"/>
              </a:lnSpc>
              <a:spcBef>
                <a:spcPts val="1000"/>
              </a:spcBef>
              <a:spcAft>
                <a:spcPct val="10000"/>
              </a:spcAft>
              <a:buClr>
                <a:schemeClr val="tx2"/>
              </a:buClr>
              <a:buFont typeface="Arial" pitchFamily="34" charset="0"/>
              <a:buChar char="•"/>
            </a:pPr>
            <a:r>
              <a:rPr lang="en-US" sz="1200" dirty="0" smtClean="0">
                <a:latin typeface="+mn-lt"/>
              </a:rPr>
              <a:t>Removable and load-sharing components</a:t>
            </a:r>
          </a:p>
          <a:p>
            <a:pPr lvl="1" indent="-225425" algn="l" defTabSz="914400" eaLnBrk="1" fontAlgn="auto" latinLnBrk="0" hangingPunct="1">
              <a:lnSpc>
                <a:spcPct val="100000"/>
              </a:lnSpc>
              <a:spcBef>
                <a:spcPts val="1000"/>
              </a:spcBef>
              <a:spcAft>
                <a:spcPct val="10000"/>
              </a:spcAft>
              <a:buClr>
                <a:schemeClr val="tx2"/>
              </a:buClr>
              <a:buFont typeface="Arial" pitchFamily="34" charset="0"/>
              <a:buChar char="•"/>
            </a:pPr>
            <a:r>
              <a:rPr lang="en-US" sz="1200" dirty="0" smtClean="0">
                <a:latin typeface="+mn-lt"/>
              </a:rPr>
              <a:t>Hitless failover and software upgrade</a:t>
            </a:r>
          </a:p>
          <a:p>
            <a:pPr marL="228600" marR="0" lvl="0" indent="-228600" algn="l" fontAlgn="auto">
              <a:lnSpc>
                <a:spcPct val="100000"/>
              </a:lnSpc>
              <a:spcBef>
                <a:spcPts val="1000"/>
              </a:spcBef>
              <a:spcAft>
                <a:spcPct val="10000"/>
              </a:spcAft>
              <a:buClrTx/>
              <a:buSzTx/>
              <a:buFont typeface="Arial" pitchFamily="34" charset="0"/>
              <a:buChar char="•"/>
              <a:tabLst/>
              <a:defRPr/>
            </a:pPr>
            <a:r>
              <a:rPr lang="en-US" sz="1400" b="1" dirty="0" smtClean="0">
                <a:latin typeface="+mn-lt"/>
              </a:rPr>
              <a:t>Unparalleled Value</a:t>
            </a:r>
          </a:p>
          <a:p>
            <a:pPr marR="0" lvl="1" indent="-225425" algn="l" fontAlgn="auto">
              <a:lnSpc>
                <a:spcPct val="100000"/>
              </a:lnSpc>
              <a:spcBef>
                <a:spcPts val="1000"/>
              </a:spcBef>
              <a:spcAft>
                <a:spcPct val="10000"/>
              </a:spcAft>
              <a:buClr>
                <a:schemeClr val="tx2"/>
              </a:buClr>
              <a:buSzTx/>
              <a:buFont typeface="Arial" pitchFamily="34" charset="0"/>
              <a:buChar char="•"/>
              <a:tabLst/>
              <a:defRPr/>
            </a:pPr>
            <a:r>
              <a:rPr lang="en-US" sz="1200" dirty="0" smtClean="0">
                <a:latin typeface="+mn-lt"/>
              </a:rPr>
              <a:t>Best-in-class power efficiency</a:t>
            </a:r>
          </a:p>
          <a:p>
            <a:pPr marR="0" lvl="1" indent="-225425" algn="l" fontAlgn="auto">
              <a:lnSpc>
                <a:spcPct val="100000"/>
              </a:lnSpc>
              <a:spcBef>
                <a:spcPts val="1000"/>
              </a:spcBef>
              <a:spcAft>
                <a:spcPct val="10000"/>
              </a:spcAft>
              <a:buClr>
                <a:schemeClr val="tx2"/>
              </a:buClr>
              <a:buSzTx/>
              <a:buFont typeface="Arial" pitchFamily="34" charset="0"/>
              <a:buChar char="•"/>
              <a:tabLst/>
              <a:defRPr/>
            </a:pPr>
            <a:r>
              <a:rPr lang="en-US" sz="1200" dirty="0" smtClean="0">
                <a:latin typeface="+mn-lt"/>
              </a:rPr>
              <a:t>All features included in base software</a:t>
            </a:r>
          </a:p>
          <a:p>
            <a:pPr marL="574675" marR="0" lvl="1" indent="-231775" algn="l" defTabSz="914400" rtl="0" eaLnBrk="1" fontAlgn="auto" latinLnBrk="0" hangingPunct="1">
              <a:lnSpc>
                <a:spcPct val="95000"/>
              </a:lnSpc>
              <a:spcBef>
                <a:spcPct val="0"/>
              </a:spcBef>
              <a:spcAft>
                <a:spcPct val="10000"/>
              </a:spcAft>
              <a:buClr>
                <a:schemeClr val="tx2"/>
              </a:buClr>
              <a:buSzTx/>
              <a:buFont typeface="Arial" pitchFamily="34" charset="0"/>
              <a:buChar char="•"/>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icture Placeholder 13"/>
          <p:cNvSpPr txBox="1">
            <a:spLocks/>
          </p:cNvSpPr>
          <p:nvPr/>
        </p:nvSpPr>
        <p:spPr bwMode="gray">
          <a:xfrm>
            <a:off x="6118229" y="1792224"/>
            <a:ext cx="3025775" cy="3729036"/>
          </a:xfrm>
          <a:prstGeom prst="rect">
            <a:avLst/>
          </a:prstGeom>
          <a:solidFill>
            <a:schemeClr val="tx2">
              <a:lumMod val="20000"/>
              <a:lumOff val="80000"/>
            </a:schemeClr>
          </a:solidFill>
        </p:spPr>
      </p:sp>
      <p:sp>
        <p:nvSpPr>
          <p:cNvPr id="668675" name="Rectangle 4"/>
          <p:cNvSpPr>
            <a:spLocks noGrp="1" noChangeArrowheads="1"/>
          </p:cNvSpPr>
          <p:nvPr>
            <p:ph type="title"/>
          </p:nvPr>
        </p:nvSpPr>
        <p:spPr>
          <a:xfrm>
            <a:off x="350840" y="249027"/>
            <a:ext cx="9021760" cy="969496"/>
          </a:xfrm>
        </p:spPr>
        <p:txBody>
          <a:bodyPr/>
          <a:lstStyle/>
          <a:p>
            <a:r>
              <a:rPr lang="en-US" sz="3000" dirty="0"/>
              <a:t>Brocade </a:t>
            </a:r>
            <a:r>
              <a:rPr lang="en-US" sz="3000" dirty="0" err="1"/>
              <a:t>ServerIron</a:t>
            </a:r>
            <a:r>
              <a:rPr lang="en-US" sz="3000" dirty="0"/>
              <a:t> ADX App. </a:t>
            </a:r>
            <a:r>
              <a:rPr lang="en-US" sz="3000" dirty="0" smtClean="0"/>
              <a:t>Delivery Controllers</a:t>
            </a:r>
            <a:endParaRPr lang="en-US" sz="2000" i="1" dirty="0">
              <a:solidFill>
                <a:srgbClr val="BFBFBF"/>
              </a:solidFill>
            </a:endParaRPr>
          </a:p>
        </p:txBody>
      </p:sp>
      <p:sp>
        <p:nvSpPr>
          <p:cNvPr id="12" name="Content Placeholder 11"/>
          <p:cNvSpPr>
            <a:spLocks noGrp="1"/>
          </p:cNvSpPr>
          <p:nvPr>
            <p:ph idx="1"/>
          </p:nvPr>
        </p:nvSpPr>
        <p:spPr>
          <a:xfrm>
            <a:off x="350840" y="1672808"/>
            <a:ext cx="5621791" cy="4804191"/>
          </a:xfrm>
        </p:spPr>
        <p:txBody>
          <a:bodyPr>
            <a:noAutofit/>
          </a:bodyPr>
          <a:lstStyle/>
          <a:p>
            <a:pPr>
              <a:lnSpc>
                <a:spcPct val="100000"/>
              </a:lnSpc>
              <a:spcBef>
                <a:spcPts val="1000"/>
              </a:spcBef>
            </a:pPr>
            <a:r>
              <a:rPr lang="en-US" sz="2000" dirty="0" smtClean="0"/>
              <a:t> </a:t>
            </a:r>
            <a:r>
              <a:rPr lang="en-US" sz="1400" b="1" dirty="0" smtClean="0"/>
              <a:t>Leading performance and scalability</a:t>
            </a:r>
          </a:p>
          <a:p>
            <a:pPr lvl="1">
              <a:lnSpc>
                <a:spcPct val="100000"/>
              </a:lnSpc>
              <a:spcBef>
                <a:spcPts val="1000"/>
              </a:spcBef>
            </a:pPr>
            <a:r>
              <a:rPr lang="en-US" sz="1200" dirty="0" smtClean="0"/>
              <a:t>70 </a:t>
            </a:r>
            <a:r>
              <a:rPr lang="en-US" sz="1200" dirty="0" err="1" smtClean="0"/>
              <a:t>Gbps</a:t>
            </a:r>
            <a:r>
              <a:rPr lang="en-US" sz="1200" dirty="0" smtClean="0"/>
              <a:t> L4-7 throughput</a:t>
            </a:r>
          </a:p>
          <a:p>
            <a:pPr lvl="1">
              <a:lnSpc>
                <a:spcPct val="100000"/>
              </a:lnSpc>
              <a:spcBef>
                <a:spcPts val="1000"/>
              </a:spcBef>
            </a:pPr>
            <a:r>
              <a:rPr lang="en-US" sz="1200" dirty="0" smtClean="0"/>
              <a:t>16M L4 transactions/sec</a:t>
            </a:r>
          </a:p>
          <a:p>
            <a:pPr lvl="1">
              <a:lnSpc>
                <a:spcPct val="100000"/>
              </a:lnSpc>
              <a:spcBef>
                <a:spcPts val="1000"/>
              </a:spcBef>
            </a:pPr>
            <a:r>
              <a:rPr lang="en-US" sz="1200" dirty="0" smtClean="0"/>
              <a:t>120M SYN attacks/Sec </a:t>
            </a:r>
            <a:r>
              <a:rPr lang="en-US" sz="1200" dirty="0" err="1" smtClean="0"/>
              <a:t>DoS</a:t>
            </a:r>
            <a:r>
              <a:rPr lang="en-US" sz="1200" dirty="0" smtClean="0"/>
              <a:t> protection</a:t>
            </a:r>
          </a:p>
          <a:p>
            <a:pPr lvl="1">
              <a:lnSpc>
                <a:spcPct val="100000"/>
              </a:lnSpc>
              <a:spcBef>
                <a:spcPts val="1000"/>
              </a:spcBef>
            </a:pPr>
            <a:r>
              <a:rPr lang="en-US" sz="1200" dirty="0" smtClean="0"/>
              <a:t>14M DNS queries/sec</a:t>
            </a:r>
          </a:p>
          <a:p>
            <a:pPr lvl="1">
              <a:lnSpc>
                <a:spcPct val="100000"/>
              </a:lnSpc>
              <a:spcBef>
                <a:spcPts val="1000"/>
              </a:spcBef>
            </a:pPr>
            <a:r>
              <a:rPr lang="en-US" sz="1200" dirty="0" smtClean="0"/>
              <a:t>320 </a:t>
            </a:r>
            <a:r>
              <a:rPr lang="en-US" sz="1200" dirty="0" err="1" smtClean="0"/>
              <a:t>Gbps</a:t>
            </a:r>
            <a:r>
              <a:rPr lang="en-US" sz="1200" dirty="0" smtClean="0"/>
              <a:t> switching</a:t>
            </a:r>
          </a:p>
          <a:p>
            <a:pPr>
              <a:lnSpc>
                <a:spcPct val="100000"/>
              </a:lnSpc>
              <a:spcBef>
                <a:spcPts val="1000"/>
              </a:spcBef>
            </a:pPr>
            <a:r>
              <a:rPr lang="en-US" sz="1400" b="1" dirty="0" smtClean="0"/>
              <a:t>Optimum flexibility</a:t>
            </a:r>
          </a:p>
          <a:p>
            <a:pPr lvl="1">
              <a:lnSpc>
                <a:spcPct val="100000"/>
              </a:lnSpc>
              <a:spcBef>
                <a:spcPts val="1000"/>
              </a:spcBef>
            </a:pPr>
            <a:r>
              <a:rPr lang="en-US" sz="1200" dirty="0" smtClean="0"/>
              <a:t>Fixed and chassis configurations with interchangeable modules</a:t>
            </a:r>
          </a:p>
          <a:p>
            <a:pPr>
              <a:lnSpc>
                <a:spcPct val="100000"/>
              </a:lnSpc>
              <a:spcBef>
                <a:spcPts val="1000"/>
              </a:spcBef>
            </a:pPr>
            <a:r>
              <a:rPr lang="en-US" sz="1400" b="1" dirty="0" smtClean="0"/>
              <a:t>Advanced functionalit</a:t>
            </a:r>
            <a:r>
              <a:rPr lang="en-US" sz="1600" b="1" dirty="0" smtClean="0"/>
              <a:t>y</a:t>
            </a:r>
          </a:p>
          <a:p>
            <a:pPr lvl="1">
              <a:lnSpc>
                <a:spcPct val="100000"/>
              </a:lnSpc>
              <a:spcBef>
                <a:spcPts val="1000"/>
              </a:spcBef>
            </a:pPr>
            <a:r>
              <a:rPr lang="en-US" sz="1200" dirty="0" smtClean="0"/>
              <a:t>Content switching and rewrite</a:t>
            </a:r>
          </a:p>
          <a:p>
            <a:pPr lvl="1">
              <a:lnSpc>
                <a:spcPct val="100000"/>
              </a:lnSpc>
              <a:spcBef>
                <a:spcPts val="1000"/>
              </a:spcBef>
            </a:pPr>
            <a:r>
              <a:rPr lang="en-US" sz="1200" dirty="0" smtClean="0"/>
              <a:t>Transparent cache switching</a:t>
            </a:r>
          </a:p>
          <a:p>
            <a:pPr lvl="1">
              <a:lnSpc>
                <a:spcPct val="100000"/>
              </a:lnSpc>
              <a:spcBef>
                <a:spcPts val="1000"/>
              </a:spcBef>
            </a:pPr>
            <a:r>
              <a:rPr lang="en-US" sz="1200" dirty="0" smtClean="0"/>
              <a:t>Hardware SSL acceleration</a:t>
            </a:r>
          </a:p>
          <a:p>
            <a:pPr lvl="1">
              <a:lnSpc>
                <a:spcPct val="100000"/>
              </a:lnSpc>
              <a:spcBef>
                <a:spcPts val="1000"/>
              </a:spcBef>
            </a:pPr>
            <a:r>
              <a:rPr lang="en-US" sz="1200" dirty="0" smtClean="0"/>
              <a:t>TCP/HTTP multiplexing</a:t>
            </a:r>
          </a:p>
          <a:p>
            <a:pPr lvl="1">
              <a:lnSpc>
                <a:spcPct val="100000"/>
              </a:lnSpc>
              <a:spcBef>
                <a:spcPts val="1000"/>
              </a:spcBef>
            </a:pPr>
            <a:r>
              <a:rPr lang="en-US" sz="1200" dirty="0" smtClean="0"/>
              <a:t>Multi-site redundancy using GSLB, FWLB</a:t>
            </a:r>
          </a:p>
          <a:p>
            <a:pPr lvl="1">
              <a:lnSpc>
                <a:spcPct val="100000"/>
              </a:lnSpc>
              <a:spcBef>
                <a:spcPts val="1000"/>
              </a:spcBef>
            </a:pPr>
            <a:r>
              <a:rPr lang="en-US" sz="1200" dirty="0" smtClean="0"/>
              <a:t>VMware application provisioning </a:t>
            </a:r>
          </a:p>
          <a:p>
            <a:pPr lvl="1">
              <a:lnSpc>
                <a:spcPct val="100000"/>
              </a:lnSpc>
              <a:spcBef>
                <a:spcPts val="1000"/>
              </a:spcBef>
            </a:pPr>
            <a:r>
              <a:rPr lang="en-US" sz="1200" dirty="0" smtClean="0"/>
              <a:t> </a:t>
            </a:r>
          </a:p>
          <a:p>
            <a:pPr>
              <a:lnSpc>
                <a:spcPct val="100000"/>
              </a:lnSpc>
              <a:spcBef>
                <a:spcPts val="1000"/>
              </a:spcBef>
            </a:pPr>
            <a:endParaRPr lang="en-US" sz="2000" dirty="0"/>
          </a:p>
        </p:txBody>
      </p:sp>
      <p:sp>
        <p:nvSpPr>
          <p:cNvPr id="13" name="Text Placeholder 12"/>
          <p:cNvSpPr>
            <a:spLocks noGrp="1"/>
          </p:cNvSpPr>
          <p:nvPr>
            <p:ph type="body" idx="10"/>
          </p:nvPr>
        </p:nvSpPr>
        <p:spPr/>
        <p:txBody>
          <a:bodyPr/>
          <a:lstStyle/>
          <a:p>
            <a:r>
              <a:rPr lang="en-US" dirty="0" smtClean="0"/>
              <a:t>Product Highlights</a:t>
            </a:r>
            <a:endParaRPr lang="en-US" dirty="0"/>
          </a:p>
        </p:txBody>
      </p:sp>
      <p:sp>
        <p:nvSpPr>
          <p:cNvPr id="15" name="Date Placeholder 14"/>
          <p:cNvSpPr>
            <a:spLocks noGrp="1"/>
          </p:cNvSpPr>
          <p:nvPr>
            <p:ph type="dt" sz="half" idx="2"/>
          </p:nvPr>
        </p:nvSpPr>
        <p:spPr/>
        <p:txBody>
          <a:bodyPr/>
          <a:lstStyle/>
          <a:p>
            <a:fld id="{681D472A-B2DB-4729-8D56-E32A31A9E5DB}" type="datetime3">
              <a:rPr lang="en-AU" smtClean="0"/>
              <a:pPr/>
              <a:t>22 September, 2011</a:t>
            </a:fld>
            <a:endParaRPr lang="en-US"/>
          </a:p>
        </p:txBody>
      </p:sp>
      <p:sp>
        <p:nvSpPr>
          <p:cNvPr id="17" name="Footer Placeholder 16"/>
          <p:cNvSpPr>
            <a:spLocks noGrp="1"/>
          </p:cNvSpPr>
          <p:nvPr>
            <p:ph type="ftr" sz="quarter" idx="3"/>
          </p:nvPr>
        </p:nvSpPr>
        <p:spPr/>
        <p:txBody>
          <a:bodyPr/>
          <a:lstStyle/>
          <a:p>
            <a:r>
              <a:rPr lang="en-US" smtClean="0"/>
              <a:t>© 2011 Brocade Communications Systems, Inc. - COMPANY PROPRIETARY INFORMATION</a:t>
            </a:r>
            <a:endParaRPr lang="en-US"/>
          </a:p>
        </p:txBody>
      </p:sp>
      <p:sp>
        <p:nvSpPr>
          <p:cNvPr id="16" name="Slide Number Placeholder 15"/>
          <p:cNvSpPr>
            <a:spLocks noGrp="1"/>
          </p:cNvSpPr>
          <p:nvPr>
            <p:ph type="sldNum" sz="quarter" idx="4"/>
          </p:nvPr>
        </p:nvSpPr>
        <p:spPr/>
        <p:txBody>
          <a:bodyPr/>
          <a:lstStyle/>
          <a:p>
            <a:fld id="{7BCC8D0D-EAEC-449D-9161-023DFF90F2E2}" type="slidenum">
              <a:rPr lang="en-US" smtClean="0"/>
              <a:pPr/>
              <a:t>92</a:t>
            </a:fld>
            <a:endParaRPr lang="en-US" dirty="0"/>
          </a:p>
        </p:txBody>
      </p:sp>
      <p:grpSp>
        <p:nvGrpSpPr>
          <p:cNvPr id="2" name="Group 18"/>
          <p:cNvGrpSpPr/>
          <p:nvPr/>
        </p:nvGrpSpPr>
        <p:grpSpPr>
          <a:xfrm>
            <a:off x="6343741" y="2362200"/>
            <a:ext cx="2647859" cy="1981200"/>
            <a:chOff x="6248400" y="2057400"/>
            <a:chExt cx="3133725" cy="2344738"/>
          </a:xfrm>
        </p:grpSpPr>
        <p:pic>
          <p:nvPicPr>
            <p:cNvPr id="668678" name="Picture 9" descr="ServerIron8000_angle2_med"/>
            <p:cNvPicPr>
              <a:picLocks noChangeAspect="1" noChangeArrowheads="1"/>
            </p:cNvPicPr>
            <p:nvPr/>
          </p:nvPicPr>
          <p:blipFill>
            <a:blip r:embed="rId3" cstate="print"/>
            <a:srcRect/>
            <a:stretch>
              <a:fillRect/>
            </a:stretch>
          </p:blipFill>
          <p:spPr bwMode="auto">
            <a:xfrm>
              <a:off x="6248400" y="2057400"/>
              <a:ext cx="2309813" cy="1728788"/>
            </a:xfrm>
            <a:prstGeom prst="rect">
              <a:avLst/>
            </a:prstGeom>
            <a:noFill/>
            <a:ln w="9525">
              <a:noFill/>
              <a:miter lim="800000"/>
              <a:headEnd/>
              <a:tailEnd/>
            </a:ln>
          </p:spPr>
        </p:pic>
        <p:pic>
          <p:nvPicPr>
            <p:cNvPr id="668679" name="Picture 8" descr="ServerIron4000_angle1_med"/>
            <p:cNvPicPr>
              <a:picLocks noChangeAspect="1" noChangeArrowheads="1"/>
            </p:cNvPicPr>
            <p:nvPr/>
          </p:nvPicPr>
          <p:blipFill>
            <a:blip r:embed="rId4" cstate="print"/>
            <a:srcRect/>
            <a:stretch>
              <a:fillRect/>
            </a:stretch>
          </p:blipFill>
          <p:spPr bwMode="auto">
            <a:xfrm>
              <a:off x="6626225" y="3200400"/>
              <a:ext cx="2381250" cy="995363"/>
            </a:xfrm>
            <a:prstGeom prst="rect">
              <a:avLst/>
            </a:prstGeom>
            <a:noFill/>
            <a:ln w="9525">
              <a:noFill/>
              <a:miter lim="800000"/>
              <a:headEnd/>
              <a:tailEnd/>
            </a:ln>
          </p:spPr>
        </p:pic>
        <p:pic>
          <p:nvPicPr>
            <p:cNvPr id="668680" name="Picture 9" descr="ServerIron1216_angle1_med"/>
            <p:cNvPicPr>
              <a:picLocks noChangeAspect="1" noChangeArrowheads="1"/>
            </p:cNvPicPr>
            <p:nvPr/>
          </p:nvPicPr>
          <p:blipFill>
            <a:blip r:embed="rId5" cstate="print"/>
            <a:srcRect/>
            <a:stretch>
              <a:fillRect/>
            </a:stretch>
          </p:blipFill>
          <p:spPr bwMode="auto">
            <a:xfrm>
              <a:off x="7019925" y="3962400"/>
              <a:ext cx="2362200" cy="439738"/>
            </a:xfrm>
            <a:prstGeom prst="rect">
              <a:avLst/>
            </a:prstGeom>
            <a:noFill/>
            <a:ln w="9525">
              <a:noFill/>
              <a:miter lim="800000"/>
              <a:headEnd/>
              <a:tailEnd/>
            </a:ln>
          </p:spPr>
        </p:pic>
      </p:grpSp>
      <p:sp>
        <p:nvSpPr>
          <p:cNvPr id="18" name="Rectangle 35"/>
          <p:cNvSpPr>
            <a:spLocks noChangeArrowheads="1"/>
          </p:cNvSpPr>
          <p:nvPr/>
        </p:nvSpPr>
        <p:spPr bwMode="auto">
          <a:xfrm>
            <a:off x="6118225" y="4724400"/>
            <a:ext cx="3025775" cy="795528"/>
          </a:xfrm>
          <a:prstGeom prst="rect">
            <a:avLst/>
          </a:prstGeom>
          <a:solidFill>
            <a:schemeClr val="tx1">
              <a:alpha val="50000"/>
            </a:schemeClr>
          </a:solidFill>
          <a:ln w="9525">
            <a:noFill/>
            <a:miter lim="800000"/>
            <a:headEnd/>
            <a:tailEnd/>
          </a:ln>
          <a:effectLst>
            <a:innerShdw blurRad="114300">
              <a:prstClr val="black"/>
            </a:innerShdw>
          </a:effectLst>
        </p:spPr>
        <p:txBody>
          <a:bodyPr vert="horz" wrap="square" lIns="91440" tIns="45720" rIns="91440" bIns="45720" numCol="1" anchor="ctr" anchorCtr="0" compatLnSpc="1">
            <a:prstTxWarp prst="textNoShape">
              <a:avLst/>
            </a:prstTxWarp>
          </a:bodyPr>
          <a:lstStyle/>
          <a:p>
            <a:pPr>
              <a:buNone/>
            </a:pPr>
            <a:r>
              <a:rPr lang="en-US" sz="2000" dirty="0" smtClean="0">
                <a:solidFill>
                  <a:schemeClr val="bg1"/>
                </a:solidFill>
                <a:latin typeface="+mn-lt"/>
              </a:rPr>
              <a:t>Data Center </a:t>
            </a:r>
            <a:r>
              <a:rPr lang="en-US" sz="2000" dirty="0">
                <a:solidFill>
                  <a:schemeClr val="bg1"/>
                </a:solidFill>
                <a:latin typeface="+mn-lt"/>
              </a:rPr>
              <a:t/>
            </a:r>
            <a:br>
              <a:rPr lang="en-US" sz="2000" dirty="0">
                <a:solidFill>
                  <a:schemeClr val="bg1"/>
                </a:solidFill>
                <a:latin typeface="+mn-lt"/>
              </a:rPr>
            </a:br>
            <a:r>
              <a:rPr lang="en-US" sz="2000" dirty="0" smtClean="0">
                <a:solidFill>
                  <a:schemeClr val="bg1"/>
                </a:solidFill>
                <a:latin typeface="+mn-lt"/>
              </a:rPr>
              <a:t>Aggregation</a:t>
            </a:r>
            <a:endParaRPr lang="en-US" sz="2000" dirty="0">
              <a:solidFill>
                <a:schemeClr val="bg1"/>
              </a:solidFill>
              <a:latin typeface="+mn-lt"/>
            </a:endParaRPr>
          </a:p>
        </p:txBody>
      </p:sp>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icture Placeholder 23"/>
          <p:cNvSpPr txBox="1">
            <a:spLocks/>
          </p:cNvSpPr>
          <p:nvPr/>
        </p:nvSpPr>
        <p:spPr bwMode="gray">
          <a:xfrm>
            <a:off x="6118229" y="1792224"/>
            <a:ext cx="3025775" cy="3729036"/>
          </a:xfrm>
          <a:prstGeom prst="rect">
            <a:avLst/>
          </a:prstGeom>
          <a:solidFill>
            <a:schemeClr val="tx2">
              <a:lumMod val="20000"/>
              <a:lumOff val="80000"/>
            </a:schemeClr>
          </a:solidFill>
        </p:spPr>
      </p:sp>
      <p:sp>
        <p:nvSpPr>
          <p:cNvPr id="236546" name="Rectangle 2"/>
          <p:cNvSpPr>
            <a:spLocks noGrp="1" noChangeArrowheads="1"/>
          </p:cNvSpPr>
          <p:nvPr>
            <p:ph type="title"/>
          </p:nvPr>
        </p:nvSpPr>
        <p:spPr/>
        <p:txBody>
          <a:bodyPr/>
          <a:lstStyle/>
          <a:p>
            <a:r>
              <a:rPr lang="en-US" dirty="0" smtClean="0"/>
              <a:t>Brocade </a:t>
            </a:r>
            <a:r>
              <a:rPr lang="en-US" dirty="0" err="1" smtClean="0"/>
              <a:t>NetIron</a:t>
            </a:r>
            <a:r>
              <a:rPr lang="en-US" dirty="0" smtClean="0"/>
              <a:t> CES Series Switches </a:t>
            </a:r>
            <a:endParaRPr lang="en-US" dirty="0"/>
          </a:p>
        </p:txBody>
      </p:sp>
      <p:sp>
        <p:nvSpPr>
          <p:cNvPr id="10" name="Content Placeholder 9"/>
          <p:cNvSpPr>
            <a:spLocks noGrp="1"/>
          </p:cNvSpPr>
          <p:nvPr>
            <p:ph idx="1"/>
          </p:nvPr>
        </p:nvSpPr>
        <p:spPr>
          <a:xfrm>
            <a:off x="350840" y="1672808"/>
            <a:ext cx="5621791" cy="4880392"/>
          </a:xfrm>
        </p:spPr>
        <p:txBody>
          <a:bodyPr>
            <a:noAutofit/>
          </a:bodyPr>
          <a:lstStyle/>
          <a:p>
            <a:pPr>
              <a:lnSpc>
                <a:spcPct val="80000"/>
              </a:lnSpc>
              <a:spcBef>
                <a:spcPts val="400"/>
              </a:spcBef>
              <a:spcAft>
                <a:spcPts val="700"/>
              </a:spcAft>
            </a:pPr>
            <a:r>
              <a:rPr lang="en-US" sz="1400" b="1" dirty="0" smtClean="0"/>
              <a:t>Data center-class performance</a:t>
            </a:r>
          </a:p>
          <a:p>
            <a:pPr lvl="1">
              <a:lnSpc>
                <a:spcPct val="80000"/>
              </a:lnSpc>
              <a:spcBef>
                <a:spcPts val="400"/>
              </a:spcBef>
              <a:spcAft>
                <a:spcPts val="700"/>
              </a:spcAft>
            </a:pPr>
            <a:r>
              <a:rPr lang="en-US" sz="1200" dirty="0" smtClean="0"/>
              <a:t>DC modularization with </a:t>
            </a:r>
            <a:r>
              <a:rPr lang="en-US" sz="1200" dirty="0" err="1" smtClean="0"/>
              <a:t>GbE</a:t>
            </a:r>
            <a:r>
              <a:rPr lang="en-US" sz="1200" dirty="0" smtClean="0"/>
              <a:t> </a:t>
            </a:r>
            <a:r>
              <a:rPr lang="en-US" sz="1200" dirty="0" err="1" smtClean="0"/>
              <a:t>ToR</a:t>
            </a:r>
            <a:r>
              <a:rPr lang="en-US" sz="1200" dirty="0" smtClean="0"/>
              <a:t> solution</a:t>
            </a:r>
          </a:p>
          <a:p>
            <a:pPr lvl="1">
              <a:lnSpc>
                <a:spcPct val="80000"/>
              </a:lnSpc>
              <a:spcBef>
                <a:spcPts val="400"/>
              </a:spcBef>
              <a:spcAft>
                <a:spcPts val="700"/>
              </a:spcAft>
            </a:pPr>
            <a:r>
              <a:rPr lang="en-US" sz="1200" dirty="0" smtClean="0"/>
              <a:t>Wire-speed performance; 48-136 </a:t>
            </a:r>
            <a:r>
              <a:rPr lang="en-US" sz="1200" dirty="0" err="1" smtClean="0"/>
              <a:t>Gbps</a:t>
            </a:r>
            <a:endParaRPr lang="en-US" sz="1200" dirty="0" smtClean="0"/>
          </a:p>
          <a:p>
            <a:pPr lvl="1">
              <a:lnSpc>
                <a:spcPct val="80000"/>
              </a:lnSpc>
              <a:spcBef>
                <a:spcPts val="400"/>
              </a:spcBef>
              <a:spcAft>
                <a:spcPts val="700"/>
              </a:spcAft>
            </a:pPr>
            <a:r>
              <a:rPr lang="en-US" sz="1200" dirty="0" smtClean="0"/>
              <a:t>128,000 MAC addresses, 32,000 IPv4 routes</a:t>
            </a:r>
          </a:p>
          <a:p>
            <a:pPr lvl="1">
              <a:lnSpc>
                <a:spcPct val="80000"/>
              </a:lnSpc>
              <a:spcBef>
                <a:spcPts val="400"/>
              </a:spcBef>
              <a:spcAft>
                <a:spcPts val="700"/>
              </a:spcAft>
            </a:pPr>
            <a:r>
              <a:rPr lang="en-US" sz="1200" dirty="0" smtClean="0"/>
              <a:t>Deep packet buffers; low latency</a:t>
            </a:r>
          </a:p>
          <a:p>
            <a:pPr lvl="1">
              <a:lnSpc>
                <a:spcPct val="80000"/>
              </a:lnSpc>
              <a:spcBef>
                <a:spcPts val="400"/>
              </a:spcBef>
              <a:spcAft>
                <a:spcPts val="700"/>
              </a:spcAft>
            </a:pPr>
            <a:r>
              <a:rPr lang="en-US" sz="1200" dirty="0" smtClean="0"/>
              <a:t>Front-to-back airflow</a:t>
            </a:r>
          </a:p>
          <a:p>
            <a:pPr>
              <a:lnSpc>
                <a:spcPct val="80000"/>
              </a:lnSpc>
              <a:spcBef>
                <a:spcPts val="400"/>
              </a:spcBef>
              <a:spcAft>
                <a:spcPts val="700"/>
              </a:spcAft>
            </a:pPr>
            <a:r>
              <a:rPr lang="en-US" sz="1400" b="1" dirty="0" smtClean="0"/>
              <a:t>Best-in-class flexibility</a:t>
            </a:r>
          </a:p>
          <a:p>
            <a:pPr lvl="1">
              <a:lnSpc>
                <a:spcPct val="80000"/>
              </a:lnSpc>
              <a:spcBef>
                <a:spcPts val="400"/>
              </a:spcBef>
              <a:spcAft>
                <a:spcPts val="700"/>
              </a:spcAft>
            </a:pPr>
            <a:r>
              <a:rPr lang="en-US" sz="1200" dirty="0" smtClean="0"/>
              <a:t>24- and 48-port copper and fiber models </a:t>
            </a:r>
          </a:p>
          <a:p>
            <a:pPr lvl="1">
              <a:lnSpc>
                <a:spcPct val="80000"/>
              </a:lnSpc>
              <a:spcBef>
                <a:spcPts val="400"/>
              </a:spcBef>
              <a:spcAft>
                <a:spcPts val="700"/>
              </a:spcAft>
            </a:pPr>
            <a:r>
              <a:rPr lang="en-US" sz="1200" dirty="0" smtClean="0"/>
              <a:t>Field-upgradable to 2-port 10 </a:t>
            </a:r>
            <a:r>
              <a:rPr lang="en-US" sz="1200" dirty="0" err="1" smtClean="0"/>
              <a:t>GbE</a:t>
            </a:r>
            <a:endParaRPr lang="en-US" sz="1200" dirty="0" smtClean="0"/>
          </a:p>
          <a:p>
            <a:pPr>
              <a:lnSpc>
                <a:spcPct val="80000"/>
              </a:lnSpc>
              <a:spcBef>
                <a:spcPts val="400"/>
              </a:spcBef>
              <a:spcAft>
                <a:spcPts val="700"/>
              </a:spcAft>
            </a:pPr>
            <a:r>
              <a:rPr lang="en-US" sz="1400" b="1" dirty="0" smtClean="0"/>
              <a:t>High availability</a:t>
            </a:r>
          </a:p>
          <a:p>
            <a:pPr lvl="1">
              <a:lnSpc>
                <a:spcPct val="80000"/>
              </a:lnSpc>
              <a:spcBef>
                <a:spcPts val="400"/>
              </a:spcBef>
              <a:spcAft>
                <a:spcPts val="700"/>
              </a:spcAft>
            </a:pPr>
            <a:r>
              <a:rPr lang="en-US" sz="1200" dirty="0" smtClean="0"/>
              <a:t>Designed for NEBS Level 3 compliance</a:t>
            </a:r>
          </a:p>
          <a:p>
            <a:pPr lvl="1">
              <a:lnSpc>
                <a:spcPct val="80000"/>
              </a:lnSpc>
              <a:spcBef>
                <a:spcPts val="400"/>
              </a:spcBef>
              <a:spcAft>
                <a:spcPts val="700"/>
              </a:spcAft>
            </a:pPr>
            <a:r>
              <a:rPr lang="en-US" sz="1200" dirty="0" smtClean="0"/>
              <a:t>Hot-swappable, redundant, load sharing AC/DC power supplies </a:t>
            </a:r>
          </a:p>
          <a:p>
            <a:pPr lvl="1">
              <a:lnSpc>
                <a:spcPct val="80000"/>
              </a:lnSpc>
              <a:spcBef>
                <a:spcPts val="400"/>
              </a:spcBef>
              <a:spcAft>
                <a:spcPts val="700"/>
              </a:spcAft>
            </a:pPr>
            <a:r>
              <a:rPr lang="en-US" sz="1200" dirty="0" smtClean="0"/>
              <a:t>N+1 redundant, replaceable cooling system</a:t>
            </a:r>
          </a:p>
          <a:p>
            <a:pPr>
              <a:lnSpc>
                <a:spcPct val="80000"/>
              </a:lnSpc>
              <a:spcBef>
                <a:spcPts val="400"/>
              </a:spcBef>
              <a:spcAft>
                <a:spcPts val="700"/>
              </a:spcAft>
            </a:pPr>
            <a:r>
              <a:rPr lang="en-US" sz="1400" b="1" dirty="0" smtClean="0"/>
              <a:t>Advanced functionality</a:t>
            </a:r>
          </a:p>
          <a:p>
            <a:pPr lvl="1">
              <a:lnSpc>
                <a:spcPct val="80000"/>
              </a:lnSpc>
              <a:spcBef>
                <a:spcPts val="400"/>
              </a:spcBef>
              <a:spcAft>
                <a:spcPts val="700"/>
              </a:spcAft>
            </a:pPr>
            <a:r>
              <a:rPr lang="en-US" sz="1200" dirty="0" smtClean="0"/>
              <a:t>Virtualization through multi-VRF </a:t>
            </a:r>
          </a:p>
          <a:p>
            <a:pPr lvl="1">
              <a:lnSpc>
                <a:spcPct val="80000"/>
              </a:lnSpc>
              <a:spcBef>
                <a:spcPts val="400"/>
              </a:spcBef>
              <a:spcAft>
                <a:spcPts val="700"/>
              </a:spcAft>
            </a:pPr>
            <a:r>
              <a:rPr lang="en-US" sz="1200" dirty="0" smtClean="0"/>
              <a:t>Full IPv4 </a:t>
            </a:r>
            <a:r>
              <a:rPr lang="en-US" sz="1200" dirty="0" err="1" smtClean="0"/>
              <a:t>unicast</a:t>
            </a:r>
            <a:r>
              <a:rPr lang="en-US" sz="1200" dirty="0" smtClean="0"/>
              <a:t>  &amp; multicast capabilities</a:t>
            </a:r>
          </a:p>
          <a:p>
            <a:pPr lvl="1">
              <a:lnSpc>
                <a:spcPct val="80000"/>
              </a:lnSpc>
              <a:spcBef>
                <a:spcPts val="400"/>
              </a:spcBef>
              <a:spcAft>
                <a:spcPts val="700"/>
              </a:spcAft>
            </a:pPr>
            <a:r>
              <a:rPr lang="en-US" sz="1200" dirty="0" smtClean="0"/>
              <a:t>Advanced </a:t>
            </a:r>
            <a:r>
              <a:rPr lang="en-US" sz="1200" dirty="0" err="1" smtClean="0"/>
              <a:t>QoS</a:t>
            </a:r>
            <a:r>
              <a:rPr lang="en-US" sz="1200" dirty="0" smtClean="0"/>
              <a:t> capabilities</a:t>
            </a:r>
          </a:p>
          <a:p>
            <a:pPr lvl="1"/>
            <a:endParaRPr lang="en-US" sz="1200" dirty="0" smtClean="0"/>
          </a:p>
          <a:p>
            <a:endParaRPr lang="en-US" sz="1400" dirty="0"/>
          </a:p>
        </p:txBody>
      </p:sp>
      <p:sp>
        <p:nvSpPr>
          <p:cNvPr id="33" name="Text Placeholder 32"/>
          <p:cNvSpPr>
            <a:spLocks noGrp="1"/>
          </p:cNvSpPr>
          <p:nvPr>
            <p:ph type="body" idx="10"/>
          </p:nvPr>
        </p:nvSpPr>
        <p:spPr/>
        <p:txBody>
          <a:bodyPr/>
          <a:lstStyle/>
          <a:p>
            <a:r>
              <a:rPr lang="en-US" dirty="0" smtClean="0"/>
              <a:t>Product Highlights</a:t>
            </a:r>
            <a:endParaRPr lang="en-US" dirty="0"/>
          </a:p>
        </p:txBody>
      </p:sp>
      <p:sp>
        <p:nvSpPr>
          <p:cNvPr id="13" name="Date Placeholder 12"/>
          <p:cNvSpPr>
            <a:spLocks noGrp="1"/>
          </p:cNvSpPr>
          <p:nvPr>
            <p:ph type="dt" sz="half" idx="2"/>
          </p:nvPr>
        </p:nvSpPr>
        <p:spPr/>
        <p:txBody>
          <a:bodyPr/>
          <a:lstStyle/>
          <a:p>
            <a:fld id="{76B4F7A6-81A8-4CE6-ACC1-B5E870396E15}" type="datetime3">
              <a:rPr lang="en-AU" smtClean="0"/>
              <a:pPr/>
              <a:t>22 September, 2011</a:t>
            </a:fld>
            <a:endParaRPr lang="en-US"/>
          </a:p>
        </p:txBody>
      </p:sp>
      <p:sp>
        <p:nvSpPr>
          <p:cNvPr id="16" name="Footer Placeholder 15"/>
          <p:cNvSpPr>
            <a:spLocks noGrp="1"/>
          </p:cNvSpPr>
          <p:nvPr>
            <p:ph type="ftr" sz="quarter" idx="3"/>
          </p:nvPr>
        </p:nvSpPr>
        <p:spPr/>
        <p:txBody>
          <a:bodyPr/>
          <a:lstStyle/>
          <a:p>
            <a:r>
              <a:rPr lang="en-US" smtClean="0"/>
              <a:t>© 2011 Brocade Communications Systems, Inc. - COMPANY PROPRIETARY INFORMATION</a:t>
            </a:r>
            <a:endParaRPr lang="en-US"/>
          </a:p>
        </p:txBody>
      </p:sp>
      <p:sp>
        <p:nvSpPr>
          <p:cNvPr id="15" name="Slide Number Placeholder 14"/>
          <p:cNvSpPr>
            <a:spLocks noGrp="1"/>
          </p:cNvSpPr>
          <p:nvPr>
            <p:ph type="sldNum" sz="quarter" idx="4"/>
          </p:nvPr>
        </p:nvSpPr>
        <p:spPr/>
        <p:txBody>
          <a:bodyPr/>
          <a:lstStyle/>
          <a:p>
            <a:fld id="{7BCC8D0D-EAEC-449D-9161-023DFF90F2E2}" type="slidenum">
              <a:rPr lang="en-US" smtClean="0"/>
              <a:pPr/>
              <a:t>93</a:t>
            </a:fld>
            <a:endParaRPr lang="en-US" dirty="0"/>
          </a:p>
        </p:txBody>
      </p:sp>
      <p:grpSp>
        <p:nvGrpSpPr>
          <p:cNvPr id="2" name="Group 17"/>
          <p:cNvGrpSpPr/>
          <p:nvPr/>
        </p:nvGrpSpPr>
        <p:grpSpPr>
          <a:xfrm>
            <a:off x="6324600" y="2057400"/>
            <a:ext cx="2605314" cy="2505875"/>
            <a:chOff x="304800" y="1600200"/>
            <a:chExt cx="3327400" cy="3200400"/>
          </a:xfrm>
        </p:grpSpPr>
        <p:pic>
          <p:nvPicPr>
            <p:cNvPr id="676870" name="Picture 19" descr="NI-CES-2048FX_med"/>
            <p:cNvPicPr>
              <a:picLocks noChangeAspect="1" noChangeArrowheads="1"/>
            </p:cNvPicPr>
            <p:nvPr/>
          </p:nvPicPr>
          <p:blipFill>
            <a:blip r:embed="rId3" cstate="print"/>
            <a:srcRect/>
            <a:stretch>
              <a:fillRect/>
            </a:stretch>
          </p:blipFill>
          <p:spPr bwMode="auto">
            <a:xfrm>
              <a:off x="304800" y="3962400"/>
              <a:ext cx="3298825" cy="838200"/>
            </a:xfrm>
            <a:prstGeom prst="rect">
              <a:avLst/>
            </a:prstGeom>
            <a:noFill/>
            <a:ln w="9525">
              <a:noFill/>
              <a:miter lim="800000"/>
              <a:headEnd/>
              <a:tailEnd/>
            </a:ln>
          </p:spPr>
        </p:pic>
        <p:pic>
          <p:nvPicPr>
            <p:cNvPr id="676871" name="Picture 17" descr="NI-CES-2048CX_med"/>
            <p:cNvPicPr>
              <a:picLocks noChangeAspect="1" noChangeArrowheads="1"/>
            </p:cNvPicPr>
            <p:nvPr/>
          </p:nvPicPr>
          <p:blipFill>
            <a:blip r:embed="rId4" cstate="print"/>
            <a:srcRect/>
            <a:stretch>
              <a:fillRect/>
            </a:stretch>
          </p:blipFill>
          <p:spPr bwMode="auto">
            <a:xfrm>
              <a:off x="304800" y="3124200"/>
              <a:ext cx="3327400" cy="838200"/>
            </a:xfrm>
            <a:prstGeom prst="rect">
              <a:avLst/>
            </a:prstGeom>
            <a:noFill/>
            <a:ln w="9525">
              <a:noFill/>
              <a:miter lim="800000"/>
              <a:headEnd/>
              <a:tailEnd/>
            </a:ln>
          </p:spPr>
        </p:pic>
        <p:pic>
          <p:nvPicPr>
            <p:cNvPr id="676872" name="Picture 15" descr="NI-CES-2024F_med"/>
            <p:cNvPicPr>
              <a:picLocks noChangeAspect="1" noChangeArrowheads="1"/>
            </p:cNvPicPr>
            <p:nvPr/>
          </p:nvPicPr>
          <p:blipFill>
            <a:blip r:embed="rId5" cstate="print"/>
            <a:srcRect/>
            <a:stretch>
              <a:fillRect/>
            </a:stretch>
          </p:blipFill>
          <p:spPr bwMode="auto">
            <a:xfrm>
              <a:off x="304800" y="2362200"/>
              <a:ext cx="3200400" cy="781050"/>
            </a:xfrm>
            <a:prstGeom prst="rect">
              <a:avLst/>
            </a:prstGeom>
            <a:noFill/>
            <a:ln w="9525">
              <a:noFill/>
              <a:miter lim="800000"/>
              <a:headEnd/>
              <a:tailEnd/>
            </a:ln>
          </p:spPr>
        </p:pic>
        <p:pic>
          <p:nvPicPr>
            <p:cNvPr id="676873" name="Picture 16" descr="NI-CES-2024C_med"/>
            <p:cNvPicPr>
              <a:picLocks noChangeAspect="1" noChangeArrowheads="1"/>
            </p:cNvPicPr>
            <p:nvPr/>
          </p:nvPicPr>
          <p:blipFill>
            <a:blip r:embed="rId6" cstate="print"/>
            <a:srcRect/>
            <a:stretch>
              <a:fillRect/>
            </a:stretch>
          </p:blipFill>
          <p:spPr bwMode="auto">
            <a:xfrm>
              <a:off x="304800" y="1600200"/>
              <a:ext cx="3200400" cy="800100"/>
            </a:xfrm>
            <a:prstGeom prst="rect">
              <a:avLst/>
            </a:prstGeom>
            <a:noFill/>
            <a:ln w="9525">
              <a:noFill/>
              <a:miter lim="800000"/>
              <a:headEnd/>
              <a:tailEnd/>
            </a:ln>
          </p:spPr>
        </p:pic>
      </p:grpSp>
      <p:sp>
        <p:nvSpPr>
          <p:cNvPr id="17" name="Rectangle 35"/>
          <p:cNvSpPr>
            <a:spLocks noChangeArrowheads="1"/>
          </p:cNvSpPr>
          <p:nvPr/>
        </p:nvSpPr>
        <p:spPr bwMode="auto">
          <a:xfrm>
            <a:off x="6118225" y="4724400"/>
            <a:ext cx="3025775" cy="795528"/>
          </a:xfrm>
          <a:prstGeom prst="rect">
            <a:avLst/>
          </a:prstGeom>
          <a:solidFill>
            <a:schemeClr val="tx1">
              <a:alpha val="50000"/>
            </a:schemeClr>
          </a:solidFill>
          <a:ln w="9525">
            <a:noFill/>
            <a:miter lim="800000"/>
            <a:headEnd/>
            <a:tailEnd/>
          </a:ln>
          <a:effectLst>
            <a:innerShdw blurRad="114300">
              <a:prstClr val="black"/>
            </a:innerShdw>
          </a:effectLst>
        </p:spPr>
        <p:txBody>
          <a:bodyPr vert="horz" wrap="square" lIns="91440" tIns="45720" rIns="91440" bIns="45720" numCol="1" anchor="ctr" anchorCtr="0" compatLnSpc="1">
            <a:prstTxWarp prst="textNoShape">
              <a:avLst/>
            </a:prstTxWarp>
          </a:bodyPr>
          <a:lstStyle/>
          <a:p>
            <a:pPr>
              <a:buNone/>
            </a:pPr>
            <a:r>
              <a:rPr lang="en-US" sz="2000" dirty="0" smtClean="0">
                <a:solidFill>
                  <a:schemeClr val="bg1"/>
                </a:solidFill>
                <a:latin typeface="+mn-lt"/>
              </a:rPr>
              <a:t>Data Center Access</a:t>
            </a:r>
            <a:endParaRPr lang="en-US" sz="2000" dirty="0">
              <a:solidFill>
                <a:schemeClr val="bg1"/>
              </a:solidFill>
              <a:latin typeface="+mn-lt"/>
            </a:endParaRPr>
          </a:p>
        </p:txBody>
      </p:sp>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78"/>
          <p:cNvSpPr>
            <a:spLocks noChangeArrowheads="1"/>
          </p:cNvSpPr>
          <p:nvPr/>
        </p:nvSpPr>
        <p:spPr bwMode="auto">
          <a:xfrm>
            <a:off x="152400" y="1828800"/>
            <a:ext cx="3819525" cy="2667000"/>
          </a:xfrm>
          <a:prstGeom prst="roundRect">
            <a:avLst>
              <a:gd name="adj" fmla="val 31866"/>
            </a:avLst>
          </a:prstGeom>
          <a:gradFill flip="none" rotWithShape="1">
            <a:gsLst>
              <a:gs pos="69000">
                <a:srgbClr val="FF9000"/>
              </a:gs>
              <a:gs pos="0">
                <a:srgbClr val="FFFFFF"/>
              </a:gs>
              <a:gs pos="95000">
                <a:schemeClr val="bg1"/>
              </a:gs>
            </a:gsLst>
            <a:path path="shape">
              <a:fillToRect l="50000" t="50000" r="50000" b="50000"/>
            </a:path>
            <a:tileRect/>
          </a:gradFill>
          <a:ln w="12700">
            <a:noFill/>
            <a:round/>
            <a:headEnd/>
            <a:tailEnd/>
          </a:ln>
        </p:spPr>
        <p:txBody>
          <a:bodyPr wrap="none" anchor="ctr">
            <a:prstTxWarp prst="textNoShape">
              <a:avLst/>
            </a:prstTxWarp>
          </a:bodyPr>
          <a:lstStyle/>
          <a:p>
            <a:pPr>
              <a:defRPr/>
            </a:pPr>
            <a:endParaRPr lang="en-US">
              <a:latin typeface="Arial" pitchFamily="-112" charset="0"/>
            </a:endParaRPr>
          </a:p>
        </p:txBody>
      </p:sp>
      <p:sp>
        <p:nvSpPr>
          <p:cNvPr id="93187" name="Rectangle 2"/>
          <p:cNvSpPr>
            <a:spLocks noGrp="1" noChangeArrowheads="1"/>
          </p:cNvSpPr>
          <p:nvPr>
            <p:ph type="title"/>
          </p:nvPr>
        </p:nvSpPr>
        <p:spPr/>
        <p:txBody>
          <a:bodyPr/>
          <a:lstStyle/>
          <a:p>
            <a:pPr eaLnBrk="1" hangingPunct="1"/>
            <a:r>
              <a:rPr lang="en-US" dirty="0" smtClean="0">
                <a:ea typeface="ＭＳ Ｐゴシック" pitchFamily="31" charset="-128"/>
                <a:cs typeface="ＭＳ Ｐゴシック" pitchFamily="31" charset="-128"/>
              </a:rPr>
              <a:t>Brocade </a:t>
            </a:r>
            <a:r>
              <a:rPr lang="en-US" dirty="0" err="1" smtClean="0">
                <a:ea typeface="ＭＳ Ｐゴシック" pitchFamily="31" charset="-128"/>
                <a:cs typeface="ＭＳ Ｐゴシック" pitchFamily="31" charset="-128"/>
              </a:rPr>
              <a:t>FastIron</a:t>
            </a:r>
            <a:r>
              <a:rPr lang="en-US" dirty="0" smtClean="0">
                <a:ea typeface="ＭＳ Ｐゴシック" pitchFamily="31" charset="-128"/>
                <a:cs typeface="ＭＳ Ｐゴシック" pitchFamily="31" charset="-128"/>
              </a:rPr>
              <a:t> CX Series Switches </a:t>
            </a:r>
            <a:r>
              <a:rPr lang="en-US" dirty="0" smtClean="0">
                <a:solidFill>
                  <a:srgbClr val="FFC000"/>
                </a:solidFill>
                <a:ea typeface="ＭＳ Ｐゴシック" pitchFamily="31" charset="-128"/>
                <a:cs typeface="ＭＳ Ｐゴシック" pitchFamily="31" charset="-128"/>
              </a:rPr>
              <a:t/>
            </a:r>
            <a:br>
              <a:rPr lang="en-US" dirty="0" smtClean="0">
                <a:solidFill>
                  <a:srgbClr val="FFC000"/>
                </a:solidFill>
                <a:ea typeface="ＭＳ Ｐゴシック" pitchFamily="31" charset="-128"/>
                <a:cs typeface="ＭＳ Ｐゴシック" pitchFamily="31" charset="-128"/>
              </a:rPr>
            </a:br>
            <a:r>
              <a:rPr lang="en-US" sz="2400" i="1" dirty="0" smtClean="0">
                <a:ea typeface="ＭＳ Ｐゴシック" pitchFamily="31" charset="-128"/>
                <a:cs typeface="ＭＳ Ｐゴシック" pitchFamily="31" charset="-128"/>
              </a:rPr>
              <a:t>Product highlights</a:t>
            </a:r>
          </a:p>
        </p:txBody>
      </p:sp>
      <p:sp>
        <p:nvSpPr>
          <p:cNvPr id="93188" name="Rectangle 3"/>
          <p:cNvSpPr>
            <a:spLocks noGrp="1" noChangeArrowheads="1"/>
          </p:cNvSpPr>
          <p:nvPr>
            <p:ph idx="1"/>
          </p:nvPr>
        </p:nvSpPr>
        <p:spPr bwMode="gray">
          <a:xfrm>
            <a:off x="3562350" y="852488"/>
            <a:ext cx="5581650" cy="5303837"/>
          </a:xfrm>
        </p:spPr>
        <p:txBody>
          <a:bodyPr/>
          <a:lstStyle/>
          <a:p>
            <a:pPr marL="177800" indent="-177800" eaLnBrk="1" hangingPunct="1">
              <a:lnSpc>
                <a:spcPct val="100000"/>
              </a:lnSpc>
              <a:spcBef>
                <a:spcPct val="0"/>
              </a:spcBef>
              <a:spcAft>
                <a:spcPct val="10000"/>
              </a:spcAft>
            </a:pPr>
            <a:r>
              <a:rPr lang="en-US" sz="1800" b="1" dirty="0" smtClean="0">
                <a:ea typeface="ＭＳ Ｐゴシック" pitchFamily="31" charset="-128"/>
                <a:cs typeface="ＭＳ Ｐゴシック" pitchFamily="31" charset="-128"/>
              </a:rPr>
              <a:t>Highest </a:t>
            </a:r>
            <a:r>
              <a:rPr lang="en-US" sz="1800" b="1" dirty="0" err="1" smtClean="0">
                <a:ea typeface="ＭＳ Ｐゴシック" pitchFamily="31" charset="-128"/>
                <a:cs typeface="ＭＳ Ｐゴシック" pitchFamily="31" charset="-128"/>
              </a:rPr>
              <a:t>PoE</a:t>
            </a:r>
            <a:r>
              <a:rPr lang="en-US" sz="1800" b="1" dirty="0" smtClean="0">
                <a:ea typeface="ＭＳ Ｐゴシック" pitchFamily="31" charset="-128"/>
                <a:cs typeface="ＭＳ Ｐゴシック" pitchFamily="31" charset="-128"/>
              </a:rPr>
              <a:t>+ port density in a stackable design</a:t>
            </a:r>
          </a:p>
          <a:p>
            <a:pPr marL="574675" lvl="1" eaLnBrk="1" hangingPunct="1">
              <a:lnSpc>
                <a:spcPct val="100000"/>
              </a:lnSpc>
              <a:spcBef>
                <a:spcPct val="0"/>
              </a:spcBef>
              <a:spcAft>
                <a:spcPct val="10000"/>
              </a:spcAft>
            </a:pPr>
            <a:r>
              <a:rPr lang="en-US" sz="1600" dirty="0" smtClean="0"/>
              <a:t>Up to 48 </a:t>
            </a:r>
            <a:r>
              <a:rPr lang="en-US" sz="1600" dirty="0" err="1" smtClean="0"/>
              <a:t>PoE</a:t>
            </a:r>
            <a:r>
              <a:rPr lang="en-US" sz="1600" dirty="0" smtClean="0"/>
              <a:t> or 26 </a:t>
            </a:r>
            <a:r>
              <a:rPr lang="en-US" sz="1600" dirty="0" err="1" smtClean="0"/>
              <a:t>PoE</a:t>
            </a:r>
            <a:r>
              <a:rPr lang="en-US" sz="1600" dirty="0" smtClean="0"/>
              <a:t>+ ports in 1U</a:t>
            </a:r>
          </a:p>
          <a:p>
            <a:pPr marL="574675" lvl="1" eaLnBrk="1" hangingPunct="1">
              <a:lnSpc>
                <a:spcPct val="100000"/>
              </a:lnSpc>
              <a:spcBef>
                <a:spcPct val="0"/>
              </a:spcBef>
              <a:spcAft>
                <a:spcPct val="10000"/>
              </a:spcAft>
            </a:pPr>
            <a:r>
              <a:rPr lang="en-US" sz="1600" dirty="0" smtClean="0"/>
              <a:t>Up to 384 </a:t>
            </a:r>
            <a:r>
              <a:rPr lang="en-US" sz="1600" dirty="0" err="1" smtClean="0"/>
              <a:t>PoE</a:t>
            </a:r>
            <a:r>
              <a:rPr lang="en-US" sz="1600" dirty="0" smtClean="0"/>
              <a:t> or 208 </a:t>
            </a:r>
            <a:r>
              <a:rPr lang="en-US" sz="1600" dirty="0" err="1" smtClean="0"/>
              <a:t>PoE</a:t>
            </a:r>
            <a:r>
              <a:rPr lang="en-US" sz="1600" dirty="0" smtClean="0"/>
              <a:t>+ ports per stack</a:t>
            </a:r>
          </a:p>
          <a:p>
            <a:pPr marL="177800" indent="-177800" eaLnBrk="1" hangingPunct="1">
              <a:lnSpc>
                <a:spcPct val="100000"/>
              </a:lnSpc>
              <a:spcBef>
                <a:spcPct val="0"/>
              </a:spcBef>
              <a:spcAft>
                <a:spcPct val="10000"/>
              </a:spcAft>
            </a:pPr>
            <a:r>
              <a:rPr lang="en-US" sz="1800" b="1" dirty="0" smtClean="0">
                <a:ea typeface="ＭＳ Ｐゴシック" pitchFamily="31" charset="-128"/>
                <a:cs typeface="ＭＳ Ｐゴシック" pitchFamily="31" charset="-128"/>
              </a:rPr>
              <a:t>Optimum flexibility and high availability</a:t>
            </a:r>
            <a:endParaRPr lang="en-US" sz="1600" dirty="0" smtClean="0">
              <a:ea typeface="ＭＳ Ｐゴシック" pitchFamily="31" charset="-128"/>
              <a:cs typeface="ＭＳ Ｐゴシック" pitchFamily="31" charset="-128"/>
            </a:endParaRPr>
          </a:p>
          <a:p>
            <a:pPr marL="574675" lvl="1" eaLnBrk="1" hangingPunct="1">
              <a:lnSpc>
                <a:spcPct val="100000"/>
              </a:lnSpc>
              <a:spcBef>
                <a:spcPct val="0"/>
              </a:spcBef>
              <a:spcAft>
                <a:spcPct val="10000"/>
              </a:spcAft>
            </a:pPr>
            <a:r>
              <a:rPr lang="en-US" sz="1600" dirty="0" err="1" smtClean="0"/>
              <a:t>PoE</a:t>
            </a:r>
            <a:r>
              <a:rPr lang="en-US" sz="1600" dirty="0" smtClean="0"/>
              <a:t>+, non-</a:t>
            </a:r>
            <a:r>
              <a:rPr lang="en-US" sz="1600" dirty="0" err="1" smtClean="0"/>
              <a:t>PoE</a:t>
            </a:r>
            <a:r>
              <a:rPr lang="en-US" sz="1600" dirty="0" smtClean="0"/>
              <a:t>+ and 24 fiber ports models</a:t>
            </a:r>
          </a:p>
          <a:p>
            <a:pPr marL="574675" lvl="1" eaLnBrk="1" hangingPunct="1">
              <a:lnSpc>
                <a:spcPct val="100000"/>
              </a:lnSpc>
              <a:spcBef>
                <a:spcPct val="0"/>
              </a:spcBef>
              <a:spcAft>
                <a:spcPct val="10000"/>
              </a:spcAft>
            </a:pPr>
            <a:r>
              <a:rPr lang="en-US" sz="1600" dirty="0" smtClean="0"/>
              <a:t>All models support four 100/1000 </a:t>
            </a:r>
            <a:r>
              <a:rPr lang="en-US" sz="1600" dirty="0" err="1" smtClean="0"/>
              <a:t>MbE</a:t>
            </a:r>
            <a:r>
              <a:rPr lang="en-US" sz="1600" dirty="0" smtClean="0"/>
              <a:t> fiber uplinks</a:t>
            </a:r>
          </a:p>
          <a:p>
            <a:pPr marL="574675" lvl="1" eaLnBrk="1" hangingPunct="1">
              <a:lnSpc>
                <a:spcPct val="100000"/>
              </a:lnSpc>
              <a:spcBef>
                <a:spcPct val="0"/>
              </a:spcBef>
              <a:spcAft>
                <a:spcPct val="10000"/>
              </a:spcAft>
            </a:pPr>
            <a:r>
              <a:rPr lang="en-US" sz="1600" dirty="0" smtClean="0"/>
              <a:t>All models are field-upgradable to 2-port 10 </a:t>
            </a:r>
            <a:r>
              <a:rPr lang="en-US" sz="1600" dirty="0" err="1" smtClean="0"/>
              <a:t>GbE</a:t>
            </a:r>
            <a:endParaRPr lang="en-US" sz="1600" dirty="0" smtClean="0"/>
          </a:p>
          <a:p>
            <a:pPr marL="574675" lvl="1" eaLnBrk="1" hangingPunct="1">
              <a:lnSpc>
                <a:spcPct val="100000"/>
              </a:lnSpc>
              <a:spcBef>
                <a:spcPct val="0"/>
              </a:spcBef>
              <a:spcAft>
                <a:spcPct val="10000"/>
              </a:spcAft>
            </a:pPr>
            <a:r>
              <a:rPr lang="en-US" sz="1600" dirty="0" smtClean="0"/>
              <a:t>Dedicated 64 </a:t>
            </a:r>
            <a:r>
              <a:rPr lang="en-US" sz="1600" dirty="0" err="1" smtClean="0"/>
              <a:t>Gbps</a:t>
            </a:r>
            <a:r>
              <a:rPr lang="en-US" sz="1600" dirty="0" smtClean="0"/>
              <a:t> stacking bandwidth (FDX)</a:t>
            </a:r>
          </a:p>
          <a:p>
            <a:pPr marL="574675" lvl="1" eaLnBrk="1" hangingPunct="1">
              <a:lnSpc>
                <a:spcPct val="100000"/>
              </a:lnSpc>
              <a:spcBef>
                <a:spcPct val="0"/>
              </a:spcBef>
              <a:spcAft>
                <a:spcPct val="10000"/>
              </a:spcAft>
            </a:pPr>
            <a:r>
              <a:rPr lang="en-US" sz="1600" dirty="0" smtClean="0"/>
              <a:t>Redundant, removable, load-sharing power supplies</a:t>
            </a:r>
          </a:p>
          <a:p>
            <a:pPr marL="574675" lvl="1" eaLnBrk="1" hangingPunct="1">
              <a:lnSpc>
                <a:spcPct val="100000"/>
              </a:lnSpc>
              <a:spcBef>
                <a:spcPct val="0"/>
              </a:spcBef>
              <a:spcAft>
                <a:spcPct val="10000"/>
              </a:spcAft>
            </a:pPr>
            <a:r>
              <a:rPr lang="en-US" sz="1600" dirty="0" smtClean="0"/>
              <a:t>Hot unit insertion/removal from the stack</a:t>
            </a:r>
          </a:p>
          <a:p>
            <a:pPr marL="574675" lvl="1" eaLnBrk="1" hangingPunct="1">
              <a:lnSpc>
                <a:spcPct val="100000"/>
              </a:lnSpc>
              <a:spcBef>
                <a:spcPct val="0"/>
              </a:spcBef>
              <a:spcAft>
                <a:spcPct val="10000"/>
              </a:spcAft>
            </a:pPr>
            <a:r>
              <a:rPr lang="en-US" sz="1600" dirty="0" smtClean="0"/>
              <a:t>Cross-unit link aggregation</a:t>
            </a:r>
          </a:p>
          <a:p>
            <a:pPr marL="574675" lvl="1" eaLnBrk="1" hangingPunct="1">
              <a:lnSpc>
                <a:spcPct val="100000"/>
              </a:lnSpc>
              <a:spcBef>
                <a:spcPct val="0"/>
              </a:spcBef>
              <a:spcAft>
                <a:spcPct val="10000"/>
              </a:spcAft>
            </a:pPr>
            <a:r>
              <a:rPr lang="en-US" sz="1600" dirty="0" smtClean="0"/>
              <a:t>Single IP management</a:t>
            </a:r>
          </a:p>
          <a:p>
            <a:pPr marL="177800" indent="-177800" eaLnBrk="1" hangingPunct="1">
              <a:lnSpc>
                <a:spcPct val="100000"/>
              </a:lnSpc>
              <a:spcBef>
                <a:spcPct val="0"/>
              </a:spcBef>
              <a:spcAft>
                <a:spcPct val="10000"/>
              </a:spcAft>
            </a:pPr>
            <a:r>
              <a:rPr lang="en-US" sz="1800" b="1" dirty="0" smtClean="0">
                <a:ea typeface="ＭＳ Ｐゴシック" pitchFamily="31" charset="-128"/>
                <a:cs typeface="ＭＳ Ｐゴシック" pitchFamily="31" charset="-128"/>
              </a:rPr>
              <a:t>Advanced VoIP software features</a:t>
            </a:r>
            <a:endParaRPr lang="en-US" sz="1600" dirty="0" smtClean="0">
              <a:ea typeface="ＭＳ Ｐゴシック" pitchFamily="31" charset="-128"/>
              <a:cs typeface="ＭＳ Ｐゴシック" pitchFamily="31" charset="-128"/>
            </a:endParaRPr>
          </a:p>
          <a:p>
            <a:pPr marL="574675" lvl="1" eaLnBrk="1" hangingPunct="1">
              <a:lnSpc>
                <a:spcPct val="100000"/>
              </a:lnSpc>
              <a:spcBef>
                <a:spcPct val="0"/>
              </a:spcBef>
              <a:spcAft>
                <a:spcPct val="10000"/>
              </a:spcAft>
            </a:pPr>
            <a:r>
              <a:rPr lang="en-US" sz="1600" dirty="0" smtClean="0"/>
              <a:t>Dynamic voice VLAN and </a:t>
            </a:r>
            <a:r>
              <a:rPr lang="en-US" sz="1600" dirty="0" err="1" smtClean="0"/>
              <a:t>QoS</a:t>
            </a:r>
            <a:r>
              <a:rPr lang="en-US" sz="1600" dirty="0" smtClean="0"/>
              <a:t> configuration</a:t>
            </a:r>
          </a:p>
          <a:p>
            <a:pPr marL="574675" lvl="1" eaLnBrk="1" hangingPunct="1">
              <a:lnSpc>
                <a:spcPct val="100000"/>
              </a:lnSpc>
              <a:spcBef>
                <a:spcPct val="0"/>
              </a:spcBef>
              <a:spcAft>
                <a:spcPct val="10000"/>
              </a:spcAft>
            </a:pPr>
            <a:r>
              <a:rPr lang="en-US" sz="1600" dirty="0" smtClean="0"/>
              <a:t>Dynamic power management through LLDP-MED</a:t>
            </a:r>
          </a:p>
          <a:p>
            <a:pPr marL="574675" lvl="1" eaLnBrk="1" hangingPunct="1">
              <a:lnSpc>
                <a:spcPct val="100000"/>
              </a:lnSpc>
              <a:spcBef>
                <a:spcPct val="0"/>
              </a:spcBef>
              <a:spcAft>
                <a:spcPct val="10000"/>
              </a:spcAft>
            </a:pPr>
            <a:r>
              <a:rPr lang="en-US" sz="1600" dirty="0" smtClean="0"/>
              <a:t>Robust security suite</a:t>
            </a:r>
          </a:p>
          <a:p>
            <a:pPr marL="574675" lvl="1" eaLnBrk="1" hangingPunct="1">
              <a:lnSpc>
                <a:spcPct val="100000"/>
              </a:lnSpc>
              <a:spcBef>
                <a:spcPct val="0"/>
              </a:spcBef>
              <a:spcAft>
                <a:spcPct val="10000"/>
              </a:spcAft>
            </a:pPr>
            <a:r>
              <a:rPr lang="en-US" sz="1600" dirty="0" err="1" smtClean="0"/>
              <a:t>sFlow</a:t>
            </a:r>
            <a:r>
              <a:rPr lang="en-US" sz="1600" dirty="0" smtClean="0"/>
              <a:t> for granular network traffic accounting</a:t>
            </a:r>
          </a:p>
          <a:p>
            <a:pPr marL="574675" lvl="1" eaLnBrk="1" hangingPunct="1">
              <a:lnSpc>
                <a:spcPct val="100000"/>
              </a:lnSpc>
              <a:spcBef>
                <a:spcPct val="0"/>
              </a:spcBef>
              <a:spcAft>
                <a:spcPct val="10000"/>
              </a:spcAft>
            </a:pPr>
            <a:r>
              <a:rPr lang="en-US" sz="1600" dirty="0" smtClean="0"/>
              <a:t>Support for variety of 802.3af and 802.3at devices</a:t>
            </a:r>
          </a:p>
          <a:p>
            <a:pPr marL="574675" lvl="1" eaLnBrk="1" hangingPunct="1">
              <a:lnSpc>
                <a:spcPct val="100000"/>
              </a:lnSpc>
              <a:spcBef>
                <a:spcPct val="0"/>
              </a:spcBef>
              <a:spcAft>
                <a:spcPct val="10000"/>
              </a:spcAft>
            </a:pPr>
            <a:r>
              <a:rPr lang="en-US" sz="1600" dirty="0" smtClean="0"/>
              <a:t>Support for full Layer 3 features and routing</a:t>
            </a:r>
            <a:endParaRPr lang="en-US" sz="1400" dirty="0" smtClean="0"/>
          </a:p>
        </p:txBody>
      </p:sp>
      <p:pic>
        <p:nvPicPr>
          <p:cNvPr id="93189" name="Picture 9" descr="FastIron_FCX648S_angle1_med"/>
          <p:cNvPicPr>
            <a:picLocks noChangeAspect="1" noChangeArrowheads="1"/>
          </p:cNvPicPr>
          <p:nvPr/>
        </p:nvPicPr>
        <p:blipFill>
          <a:blip r:embed="rId3"/>
          <a:srcRect/>
          <a:stretch>
            <a:fillRect/>
          </a:stretch>
        </p:blipFill>
        <p:spPr bwMode="auto">
          <a:xfrm>
            <a:off x="447675" y="2795587"/>
            <a:ext cx="3200400" cy="633413"/>
          </a:xfrm>
          <a:prstGeom prst="rect">
            <a:avLst/>
          </a:prstGeom>
          <a:noFill/>
          <a:ln w="9525">
            <a:noFill/>
            <a:miter lim="800000"/>
            <a:headEnd/>
            <a:tailEnd/>
          </a:ln>
        </p:spPr>
      </p:pic>
      <p:pic>
        <p:nvPicPr>
          <p:cNvPr id="93190" name="Picture 8" descr="FastIron_FCX624S_angle1_med"/>
          <p:cNvPicPr>
            <a:picLocks noChangeAspect="1" noChangeArrowheads="1"/>
          </p:cNvPicPr>
          <p:nvPr/>
        </p:nvPicPr>
        <p:blipFill>
          <a:blip r:embed="rId4"/>
          <a:srcRect/>
          <a:stretch>
            <a:fillRect/>
          </a:stretch>
        </p:blipFill>
        <p:spPr bwMode="auto">
          <a:xfrm>
            <a:off x="447675" y="2133600"/>
            <a:ext cx="3200400" cy="579438"/>
          </a:xfrm>
          <a:prstGeom prst="rect">
            <a:avLst/>
          </a:prstGeom>
          <a:noFill/>
          <a:ln w="9525">
            <a:noFill/>
            <a:miter lim="800000"/>
            <a:headEnd/>
            <a:tailEnd/>
          </a:ln>
        </p:spPr>
      </p:pic>
      <p:sp>
        <p:nvSpPr>
          <p:cNvPr id="93191" name="Rectangle 19"/>
          <p:cNvSpPr>
            <a:spLocks noChangeArrowheads="1"/>
          </p:cNvSpPr>
          <p:nvPr/>
        </p:nvSpPr>
        <p:spPr bwMode="auto">
          <a:xfrm>
            <a:off x="228600" y="5486400"/>
            <a:ext cx="3657600" cy="304800"/>
          </a:xfrm>
          <a:prstGeom prst="rect">
            <a:avLst/>
          </a:prstGeom>
          <a:solidFill>
            <a:srgbClr val="5F5F5F"/>
          </a:solidFill>
          <a:ln w="9525">
            <a:noFill/>
            <a:miter lim="800000"/>
            <a:headEnd/>
            <a:tailEnd/>
          </a:ln>
        </p:spPr>
        <p:txBody>
          <a:bodyPr wrap="none" anchor="ctr">
            <a:prstTxWarp prst="textNoShape">
              <a:avLst/>
            </a:prstTxWarp>
          </a:bodyPr>
          <a:lstStyle/>
          <a:p>
            <a:pPr eaLnBrk="0" hangingPunct="0"/>
            <a:r>
              <a:rPr lang="en-US" dirty="0" smtClean="0">
                <a:solidFill>
                  <a:schemeClr val="bg1"/>
                </a:solidFill>
              </a:rPr>
              <a:t>Data Centre edge or Campus </a:t>
            </a:r>
            <a:r>
              <a:rPr lang="en-US" dirty="0">
                <a:solidFill>
                  <a:schemeClr val="bg1"/>
                </a:solidFill>
              </a:rPr>
              <a:t>Access</a:t>
            </a:r>
            <a:endParaRPr lang="en-US" sz="1800" dirty="0">
              <a:solidFill>
                <a:schemeClr val="bg1"/>
              </a:solidFill>
            </a:endParaRPr>
          </a:p>
        </p:txBody>
      </p:sp>
      <p:pic>
        <p:nvPicPr>
          <p:cNvPr id="12" name="Picture 5" descr="bro_AssuranceLimitedLifetimeWarranty Emblem.JPG"/>
          <p:cNvPicPr>
            <a:picLocks noChangeAspect="1"/>
          </p:cNvPicPr>
          <p:nvPr/>
        </p:nvPicPr>
        <p:blipFill>
          <a:blip r:embed="rId5" cstate="print"/>
          <a:srcRect/>
          <a:stretch>
            <a:fillRect/>
          </a:stretch>
        </p:blipFill>
        <p:spPr bwMode="auto">
          <a:xfrm>
            <a:off x="457200" y="4648201"/>
            <a:ext cx="1828800" cy="361950"/>
          </a:xfrm>
          <a:prstGeom prst="rect">
            <a:avLst/>
          </a:prstGeom>
          <a:noFill/>
          <a:ln w="9525">
            <a:noFill/>
            <a:miter lim="800000"/>
            <a:headEnd/>
            <a:tailEnd/>
          </a:ln>
        </p:spPr>
      </p:pic>
      <p:sp>
        <p:nvSpPr>
          <p:cNvPr id="14" name="Rectangle 13"/>
          <p:cNvSpPr/>
          <p:nvPr/>
        </p:nvSpPr>
        <p:spPr bwMode="auto">
          <a:xfrm>
            <a:off x="1066800" y="3581400"/>
            <a:ext cx="2286000" cy="381000"/>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600" b="0" i="0" u="none" strike="noStrike" cap="none" normalizeH="0" baseline="0">
              <a:ln>
                <a:noFill/>
              </a:ln>
              <a:solidFill>
                <a:schemeClr val="tx1"/>
              </a:solidFill>
              <a:effectLst/>
              <a:latin typeface="Arial" pitchFamily="30" charset="0"/>
            </a:endParaRPr>
          </a:p>
        </p:txBody>
      </p:sp>
      <p:pic>
        <p:nvPicPr>
          <p:cNvPr id="13" name="Picture 12" descr="FastIron_FCX624S-F_angle1.jpg"/>
          <p:cNvPicPr>
            <a:picLocks noChangeAspect="1"/>
          </p:cNvPicPr>
          <p:nvPr/>
        </p:nvPicPr>
        <p:blipFill>
          <a:blip r:embed="rId6">
            <a:clrChange>
              <a:clrFrom>
                <a:srgbClr val="FFFFFF"/>
              </a:clrFrom>
              <a:clrTo>
                <a:srgbClr val="FFFFFF">
                  <a:alpha val="0"/>
                </a:srgbClr>
              </a:clrTo>
            </a:clrChange>
          </a:blip>
          <a:stretch>
            <a:fillRect/>
          </a:stretch>
        </p:blipFill>
        <p:spPr>
          <a:xfrm>
            <a:off x="381000" y="3276600"/>
            <a:ext cx="3537857" cy="990600"/>
          </a:xfrm>
          <a:prstGeom prst="rect">
            <a:avLst/>
          </a:prstGeom>
        </p:spPr>
      </p:pic>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Object 2"/>
          <p:cNvGraphicFramePr>
            <a:graphicFrameLocks noChangeAspect="1"/>
          </p:cNvGraphicFramePr>
          <p:nvPr/>
        </p:nvGraphicFramePr>
        <p:xfrm>
          <a:off x="6749737" y="1566441"/>
          <a:ext cx="2108513" cy="702838"/>
        </p:xfrm>
        <a:graphic>
          <a:graphicData uri="http://schemas.openxmlformats.org/presentationml/2006/ole">
            <p:oleObj spid="_x0000_s177154" name="Acrobat Document" r:id="rId4" imgW="14613840" imgH="4871160" progId="AcroExch.Document.7">
              <p:embed/>
            </p:oleObj>
          </a:graphicData>
        </a:graphic>
      </p:graphicFrame>
      <p:pic>
        <p:nvPicPr>
          <p:cNvPr id="42" name="Picture 3" descr="C:\Documents and Settings\epounds\My Documents\My Pictures\Callisto\Brocade VDX 6720_angle2.jpg"/>
          <p:cNvPicPr>
            <a:picLocks noChangeAspect="1" noChangeArrowheads="1"/>
          </p:cNvPicPr>
          <p:nvPr/>
        </p:nvPicPr>
        <p:blipFill>
          <a:blip r:embed="rId5" cstate="print"/>
          <a:srcRect/>
          <a:stretch>
            <a:fillRect/>
          </a:stretch>
        </p:blipFill>
        <p:spPr bwMode="auto">
          <a:xfrm>
            <a:off x="6811058" y="1303940"/>
            <a:ext cx="1902054" cy="371665"/>
          </a:xfrm>
          <a:prstGeom prst="rect">
            <a:avLst/>
          </a:prstGeom>
          <a:noFill/>
        </p:spPr>
      </p:pic>
      <p:sp>
        <p:nvSpPr>
          <p:cNvPr id="749570" name="Rectangle 2"/>
          <p:cNvSpPr>
            <a:spLocks noGrp="1" noChangeArrowheads="1"/>
          </p:cNvSpPr>
          <p:nvPr>
            <p:ph type="title"/>
          </p:nvPr>
        </p:nvSpPr>
        <p:spPr/>
        <p:txBody>
          <a:bodyPr/>
          <a:lstStyle/>
          <a:p>
            <a:r>
              <a:rPr lang="en-US" smtClean="0"/>
              <a:t>10 GbE Fixed Port Data Center Portfolio</a:t>
            </a:r>
            <a:endParaRPr lang="en-US" dirty="0"/>
          </a:p>
        </p:txBody>
      </p:sp>
      <p:sp>
        <p:nvSpPr>
          <p:cNvPr id="11" name="Date Placeholder 10"/>
          <p:cNvSpPr>
            <a:spLocks noGrp="1"/>
          </p:cNvSpPr>
          <p:nvPr>
            <p:ph type="dt" sz="half" idx="2"/>
          </p:nvPr>
        </p:nvSpPr>
        <p:spPr/>
        <p:txBody>
          <a:bodyPr/>
          <a:lstStyle/>
          <a:p>
            <a:fld id="{9E2E91A7-1F2F-4181-AAAF-2A8AAF4DFAA0}" type="datetime3">
              <a:rPr lang="en-AU" smtClean="0"/>
              <a:pPr/>
              <a:t>22 September, 2011</a:t>
            </a:fld>
            <a:endParaRPr lang="en-US" dirty="0"/>
          </a:p>
        </p:txBody>
      </p:sp>
      <p:sp>
        <p:nvSpPr>
          <p:cNvPr id="15" name="Footer Placeholder 14"/>
          <p:cNvSpPr>
            <a:spLocks noGrp="1"/>
          </p:cNvSpPr>
          <p:nvPr>
            <p:ph type="ftr" sz="quarter" idx="3"/>
          </p:nvPr>
        </p:nvSpPr>
        <p:spPr/>
        <p:txBody>
          <a:bodyPr/>
          <a:lstStyle/>
          <a:p>
            <a:r>
              <a:rPr lang="en-US" smtClean="0"/>
              <a:t>© 2011 Brocade Communications Systems, Inc. - COMPANY PROPRIETARY INFORMATION</a:t>
            </a:r>
            <a:endParaRPr lang="en-US" dirty="0"/>
          </a:p>
        </p:txBody>
      </p:sp>
      <p:sp>
        <p:nvSpPr>
          <p:cNvPr id="14" name="Slide Number Placeholder 13"/>
          <p:cNvSpPr>
            <a:spLocks noGrp="1"/>
          </p:cNvSpPr>
          <p:nvPr>
            <p:ph type="sldNum" sz="quarter" idx="4"/>
          </p:nvPr>
        </p:nvSpPr>
        <p:spPr/>
        <p:txBody>
          <a:bodyPr/>
          <a:lstStyle/>
          <a:p>
            <a:fld id="{7BCC8D0D-EAEC-449D-9161-023DFF90F2E2}" type="slidenum">
              <a:rPr lang="en-US" smtClean="0"/>
              <a:pPr/>
              <a:t>95</a:t>
            </a:fld>
            <a:endParaRPr lang="en-US" dirty="0"/>
          </a:p>
        </p:txBody>
      </p:sp>
      <p:pic>
        <p:nvPicPr>
          <p:cNvPr id="24" name="Picture 4" descr="8000_angle2_med"/>
          <p:cNvPicPr>
            <a:picLocks noChangeAspect="1" noChangeArrowheads="1"/>
          </p:cNvPicPr>
          <p:nvPr/>
        </p:nvPicPr>
        <p:blipFill>
          <a:blip r:embed="rId6" cstate="print"/>
          <a:srcRect/>
          <a:stretch>
            <a:fillRect/>
          </a:stretch>
        </p:blipFill>
        <p:spPr bwMode="gray">
          <a:xfrm>
            <a:off x="2101850" y="1634278"/>
            <a:ext cx="1878319" cy="455243"/>
          </a:xfrm>
          <a:prstGeom prst="rect">
            <a:avLst/>
          </a:prstGeom>
          <a:noFill/>
          <a:ln w="9525">
            <a:noFill/>
            <a:miter lim="800000"/>
            <a:headEnd/>
            <a:tailEnd/>
          </a:ln>
        </p:spPr>
      </p:pic>
      <p:graphicFrame>
        <p:nvGraphicFramePr>
          <p:cNvPr id="34" name="Table 33"/>
          <p:cNvGraphicFramePr>
            <a:graphicFrameLocks noGrp="1"/>
          </p:cNvGraphicFramePr>
          <p:nvPr/>
        </p:nvGraphicFramePr>
        <p:xfrm>
          <a:off x="295276" y="2170857"/>
          <a:ext cx="8667749" cy="3841535"/>
        </p:xfrm>
        <a:graphic>
          <a:graphicData uri="http://schemas.openxmlformats.org/drawingml/2006/table">
            <a:tbl>
              <a:tblPr firstRow="1"/>
              <a:tblGrid>
                <a:gridCol w="1647824"/>
                <a:gridCol w="2339975"/>
                <a:gridCol w="2339975"/>
                <a:gridCol w="2339975"/>
              </a:tblGrid>
              <a:tr h="193671">
                <a:tc>
                  <a:txBody>
                    <a:bodyPr/>
                    <a:lstStyle>
                      <a:defPPr>
                        <a:defRPr lang="en-US"/>
                      </a:defPPr>
                      <a:lvl1pPr marL="0" algn="l" defTabSz="914400" rtl="0" eaLnBrk="1" latinLnBrk="0" hangingPunct="1">
                        <a:defRPr sz="1800" b="1" kern="1200">
                          <a:solidFill>
                            <a:schemeClr val="lt1"/>
                          </a:solidFill>
                          <a:latin typeface="Futura Bk"/>
                        </a:defRPr>
                      </a:lvl1pPr>
                      <a:lvl2pPr marL="457200" algn="l" defTabSz="914400" rtl="0" eaLnBrk="1" latinLnBrk="0" hangingPunct="1">
                        <a:defRPr sz="1800" b="1" kern="1200">
                          <a:solidFill>
                            <a:schemeClr val="lt1"/>
                          </a:solidFill>
                          <a:latin typeface="Futura Bk"/>
                        </a:defRPr>
                      </a:lvl2pPr>
                      <a:lvl3pPr marL="914400" algn="l" defTabSz="914400" rtl="0" eaLnBrk="1" latinLnBrk="0" hangingPunct="1">
                        <a:defRPr sz="1800" b="1" kern="1200">
                          <a:solidFill>
                            <a:schemeClr val="lt1"/>
                          </a:solidFill>
                          <a:latin typeface="Futura Bk"/>
                        </a:defRPr>
                      </a:lvl3pPr>
                      <a:lvl4pPr marL="1371600" algn="l" defTabSz="914400" rtl="0" eaLnBrk="1" latinLnBrk="0" hangingPunct="1">
                        <a:defRPr sz="1800" b="1" kern="1200">
                          <a:solidFill>
                            <a:schemeClr val="lt1"/>
                          </a:solidFill>
                          <a:latin typeface="Futura Bk"/>
                        </a:defRPr>
                      </a:lvl4pPr>
                      <a:lvl5pPr marL="1828800" algn="l" defTabSz="914400" rtl="0" eaLnBrk="1" latinLnBrk="0" hangingPunct="1">
                        <a:defRPr sz="1800" b="1" kern="1200">
                          <a:solidFill>
                            <a:schemeClr val="lt1"/>
                          </a:solidFill>
                          <a:latin typeface="Futura Bk"/>
                        </a:defRPr>
                      </a:lvl5pPr>
                      <a:lvl6pPr marL="2286000" algn="l" defTabSz="914400" rtl="0" eaLnBrk="1" latinLnBrk="0" hangingPunct="1">
                        <a:defRPr sz="1800" b="1" kern="1200">
                          <a:solidFill>
                            <a:schemeClr val="lt1"/>
                          </a:solidFill>
                          <a:latin typeface="Futura Bk"/>
                        </a:defRPr>
                      </a:lvl6pPr>
                      <a:lvl7pPr marL="2743200" algn="l" defTabSz="914400" rtl="0" eaLnBrk="1" latinLnBrk="0" hangingPunct="1">
                        <a:defRPr sz="1800" b="1" kern="1200">
                          <a:solidFill>
                            <a:schemeClr val="lt1"/>
                          </a:solidFill>
                          <a:latin typeface="Futura Bk"/>
                        </a:defRPr>
                      </a:lvl7pPr>
                      <a:lvl8pPr marL="3200400" algn="l" defTabSz="914400" rtl="0" eaLnBrk="1" latinLnBrk="0" hangingPunct="1">
                        <a:defRPr sz="1800" b="1" kern="1200">
                          <a:solidFill>
                            <a:schemeClr val="lt1"/>
                          </a:solidFill>
                          <a:latin typeface="Futura Bk"/>
                        </a:defRPr>
                      </a:lvl8pPr>
                      <a:lvl9pPr marL="3657600" algn="l" defTabSz="914400" rtl="0" eaLnBrk="1" latinLnBrk="0" hangingPunct="1">
                        <a:defRPr sz="1800" b="1" kern="1200">
                          <a:solidFill>
                            <a:schemeClr val="lt1"/>
                          </a:solidFill>
                          <a:latin typeface="Futura Bk"/>
                        </a:defRPr>
                      </a:lvl9pPr>
                    </a:lstStyle>
                    <a:p>
                      <a:endParaRPr lang="en-US" sz="2000" b="0" dirty="0">
                        <a:solidFill>
                          <a:srgbClr val="94979A"/>
                        </a:solidFill>
                        <a:latin typeface="HPFutura Heavy" pitchFamily="50" charset="0"/>
                      </a:endParaRPr>
                    </a:p>
                  </a:txBody>
                  <a:tcPr marL="99333" marR="99333" marT="49667" marB="49667">
                    <a:lnL w="12700" cmpd="sng">
                      <a:noFill/>
                    </a:lnL>
                    <a:lnR w="127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defPPr>
                        <a:defRPr lang="en-US"/>
                      </a:defPPr>
                      <a:lvl1pPr marL="0" algn="l" defTabSz="914400" rtl="0" eaLnBrk="1" latinLnBrk="0" hangingPunct="1">
                        <a:defRPr sz="1800" b="1" kern="1200">
                          <a:solidFill>
                            <a:schemeClr val="lt1"/>
                          </a:solidFill>
                          <a:latin typeface="Futura Bk"/>
                        </a:defRPr>
                      </a:lvl1pPr>
                      <a:lvl2pPr marL="457200" algn="l" defTabSz="914400" rtl="0" eaLnBrk="1" latinLnBrk="0" hangingPunct="1">
                        <a:defRPr sz="1800" b="1" kern="1200">
                          <a:solidFill>
                            <a:schemeClr val="lt1"/>
                          </a:solidFill>
                          <a:latin typeface="Futura Bk"/>
                        </a:defRPr>
                      </a:lvl2pPr>
                      <a:lvl3pPr marL="914400" algn="l" defTabSz="914400" rtl="0" eaLnBrk="1" latinLnBrk="0" hangingPunct="1">
                        <a:defRPr sz="1800" b="1" kern="1200">
                          <a:solidFill>
                            <a:schemeClr val="lt1"/>
                          </a:solidFill>
                          <a:latin typeface="Futura Bk"/>
                        </a:defRPr>
                      </a:lvl3pPr>
                      <a:lvl4pPr marL="1371600" algn="l" defTabSz="914400" rtl="0" eaLnBrk="1" latinLnBrk="0" hangingPunct="1">
                        <a:defRPr sz="1800" b="1" kern="1200">
                          <a:solidFill>
                            <a:schemeClr val="lt1"/>
                          </a:solidFill>
                          <a:latin typeface="Futura Bk"/>
                        </a:defRPr>
                      </a:lvl4pPr>
                      <a:lvl5pPr marL="1828800" algn="l" defTabSz="914400" rtl="0" eaLnBrk="1" latinLnBrk="0" hangingPunct="1">
                        <a:defRPr sz="1800" b="1" kern="1200">
                          <a:solidFill>
                            <a:schemeClr val="lt1"/>
                          </a:solidFill>
                          <a:latin typeface="Futura Bk"/>
                        </a:defRPr>
                      </a:lvl5pPr>
                      <a:lvl6pPr marL="2286000" algn="l" defTabSz="914400" rtl="0" eaLnBrk="1" latinLnBrk="0" hangingPunct="1">
                        <a:defRPr sz="1800" b="1" kern="1200">
                          <a:solidFill>
                            <a:schemeClr val="lt1"/>
                          </a:solidFill>
                          <a:latin typeface="Futura Bk"/>
                        </a:defRPr>
                      </a:lvl6pPr>
                      <a:lvl7pPr marL="2743200" algn="l" defTabSz="914400" rtl="0" eaLnBrk="1" latinLnBrk="0" hangingPunct="1">
                        <a:defRPr sz="1800" b="1" kern="1200">
                          <a:solidFill>
                            <a:schemeClr val="lt1"/>
                          </a:solidFill>
                          <a:latin typeface="Futura Bk"/>
                        </a:defRPr>
                      </a:lvl7pPr>
                      <a:lvl8pPr marL="3200400" algn="l" defTabSz="914400" rtl="0" eaLnBrk="1" latinLnBrk="0" hangingPunct="1">
                        <a:defRPr sz="1800" b="1" kern="1200">
                          <a:solidFill>
                            <a:schemeClr val="lt1"/>
                          </a:solidFill>
                          <a:latin typeface="Futura Bk"/>
                        </a:defRPr>
                      </a:lvl8pPr>
                      <a:lvl9pPr marL="3657600" algn="l" defTabSz="914400" rtl="0" eaLnBrk="1" latinLnBrk="0" hangingPunct="1">
                        <a:defRPr sz="1800" b="1" kern="1200">
                          <a:solidFill>
                            <a:schemeClr val="lt1"/>
                          </a:solidFill>
                          <a:latin typeface="Futura Bk"/>
                        </a:defRPr>
                      </a:lvl9pPr>
                    </a:lstStyle>
                    <a:p>
                      <a:r>
                        <a:rPr lang="en-US" sz="1600" b="0" dirty="0" smtClean="0">
                          <a:latin typeface="+mj-lt"/>
                        </a:rPr>
                        <a:t>Brocade 8000</a:t>
                      </a:r>
                      <a:endParaRPr lang="en-US" sz="1600" b="0" dirty="0">
                        <a:latin typeface="+mj-lt"/>
                      </a:endParaRPr>
                    </a:p>
                  </a:txBody>
                  <a:tcPr marL="99333" marR="99333" marT="49667" marB="49667"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defPPr>
                        <a:defRPr lang="en-US"/>
                      </a:defPPr>
                      <a:lvl1pPr marL="0" algn="l" defTabSz="914400" rtl="0" eaLnBrk="1" latinLnBrk="0" hangingPunct="1">
                        <a:defRPr sz="1800" b="1" kern="1200">
                          <a:solidFill>
                            <a:schemeClr val="lt1"/>
                          </a:solidFill>
                          <a:latin typeface="Futura Bk"/>
                        </a:defRPr>
                      </a:lvl1pPr>
                      <a:lvl2pPr marL="457200" algn="l" defTabSz="914400" rtl="0" eaLnBrk="1" latinLnBrk="0" hangingPunct="1">
                        <a:defRPr sz="1800" b="1" kern="1200">
                          <a:solidFill>
                            <a:schemeClr val="lt1"/>
                          </a:solidFill>
                          <a:latin typeface="Futura Bk"/>
                        </a:defRPr>
                      </a:lvl2pPr>
                      <a:lvl3pPr marL="914400" algn="l" defTabSz="914400" rtl="0" eaLnBrk="1" latinLnBrk="0" hangingPunct="1">
                        <a:defRPr sz="1800" b="1" kern="1200">
                          <a:solidFill>
                            <a:schemeClr val="lt1"/>
                          </a:solidFill>
                          <a:latin typeface="Futura Bk"/>
                        </a:defRPr>
                      </a:lvl3pPr>
                      <a:lvl4pPr marL="1371600" algn="l" defTabSz="914400" rtl="0" eaLnBrk="1" latinLnBrk="0" hangingPunct="1">
                        <a:defRPr sz="1800" b="1" kern="1200">
                          <a:solidFill>
                            <a:schemeClr val="lt1"/>
                          </a:solidFill>
                          <a:latin typeface="Futura Bk"/>
                        </a:defRPr>
                      </a:lvl4pPr>
                      <a:lvl5pPr marL="1828800" algn="l" defTabSz="914400" rtl="0" eaLnBrk="1" latinLnBrk="0" hangingPunct="1">
                        <a:defRPr sz="1800" b="1" kern="1200">
                          <a:solidFill>
                            <a:schemeClr val="lt1"/>
                          </a:solidFill>
                          <a:latin typeface="Futura Bk"/>
                        </a:defRPr>
                      </a:lvl5pPr>
                      <a:lvl6pPr marL="2286000" algn="l" defTabSz="914400" rtl="0" eaLnBrk="1" latinLnBrk="0" hangingPunct="1">
                        <a:defRPr sz="1800" b="1" kern="1200">
                          <a:solidFill>
                            <a:schemeClr val="lt1"/>
                          </a:solidFill>
                          <a:latin typeface="Futura Bk"/>
                        </a:defRPr>
                      </a:lvl6pPr>
                      <a:lvl7pPr marL="2743200" algn="l" defTabSz="914400" rtl="0" eaLnBrk="1" latinLnBrk="0" hangingPunct="1">
                        <a:defRPr sz="1800" b="1" kern="1200">
                          <a:solidFill>
                            <a:schemeClr val="lt1"/>
                          </a:solidFill>
                          <a:latin typeface="Futura Bk"/>
                        </a:defRPr>
                      </a:lvl7pPr>
                      <a:lvl8pPr marL="3200400" algn="l" defTabSz="914400" rtl="0" eaLnBrk="1" latinLnBrk="0" hangingPunct="1">
                        <a:defRPr sz="1800" b="1" kern="1200">
                          <a:solidFill>
                            <a:schemeClr val="lt1"/>
                          </a:solidFill>
                          <a:latin typeface="Futura Bk"/>
                        </a:defRPr>
                      </a:lvl8pPr>
                      <a:lvl9pPr marL="3657600" algn="l" defTabSz="914400" rtl="0" eaLnBrk="1" latinLnBrk="0" hangingPunct="1">
                        <a:defRPr sz="1800" b="1" kern="1200">
                          <a:solidFill>
                            <a:schemeClr val="lt1"/>
                          </a:solidFill>
                          <a:latin typeface="Futura Bk"/>
                        </a:defRPr>
                      </a:lvl9pPr>
                    </a:lstStyle>
                    <a:p>
                      <a:r>
                        <a:rPr lang="en-US" sz="1600" b="0" dirty="0" smtClean="0">
                          <a:latin typeface="+mj-lt"/>
                        </a:rPr>
                        <a:t>Brocade</a:t>
                      </a:r>
                      <a:r>
                        <a:rPr lang="en-US" sz="1600" b="0" baseline="0" dirty="0" smtClean="0">
                          <a:latin typeface="+mj-lt"/>
                        </a:rPr>
                        <a:t> TurboIron 24X</a:t>
                      </a:r>
                      <a:endParaRPr lang="en-US" sz="1600" b="0" dirty="0">
                        <a:latin typeface="+mj-lt"/>
                      </a:endParaRPr>
                    </a:p>
                  </a:txBody>
                  <a:tcPr marL="99333" marR="99333" marT="49667" marB="49667"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defPPr>
                        <a:defRPr lang="en-US"/>
                      </a:defPPr>
                      <a:lvl1pPr marL="0" algn="l" defTabSz="914400" rtl="0" eaLnBrk="1" latinLnBrk="0" hangingPunct="1">
                        <a:defRPr sz="1800" b="1" kern="1200">
                          <a:solidFill>
                            <a:schemeClr val="lt1"/>
                          </a:solidFill>
                          <a:latin typeface="Futura Bk"/>
                        </a:defRPr>
                      </a:lvl1pPr>
                      <a:lvl2pPr marL="457200" algn="l" defTabSz="914400" rtl="0" eaLnBrk="1" latinLnBrk="0" hangingPunct="1">
                        <a:defRPr sz="1800" b="1" kern="1200">
                          <a:solidFill>
                            <a:schemeClr val="lt1"/>
                          </a:solidFill>
                          <a:latin typeface="Futura Bk"/>
                        </a:defRPr>
                      </a:lvl2pPr>
                      <a:lvl3pPr marL="914400" algn="l" defTabSz="914400" rtl="0" eaLnBrk="1" latinLnBrk="0" hangingPunct="1">
                        <a:defRPr sz="1800" b="1" kern="1200">
                          <a:solidFill>
                            <a:schemeClr val="lt1"/>
                          </a:solidFill>
                          <a:latin typeface="Futura Bk"/>
                        </a:defRPr>
                      </a:lvl3pPr>
                      <a:lvl4pPr marL="1371600" algn="l" defTabSz="914400" rtl="0" eaLnBrk="1" latinLnBrk="0" hangingPunct="1">
                        <a:defRPr sz="1800" b="1" kern="1200">
                          <a:solidFill>
                            <a:schemeClr val="lt1"/>
                          </a:solidFill>
                          <a:latin typeface="Futura Bk"/>
                        </a:defRPr>
                      </a:lvl4pPr>
                      <a:lvl5pPr marL="1828800" algn="l" defTabSz="914400" rtl="0" eaLnBrk="1" latinLnBrk="0" hangingPunct="1">
                        <a:defRPr sz="1800" b="1" kern="1200">
                          <a:solidFill>
                            <a:schemeClr val="lt1"/>
                          </a:solidFill>
                          <a:latin typeface="Futura Bk"/>
                        </a:defRPr>
                      </a:lvl5pPr>
                      <a:lvl6pPr marL="2286000" algn="l" defTabSz="914400" rtl="0" eaLnBrk="1" latinLnBrk="0" hangingPunct="1">
                        <a:defRPr sz="1800" b="1" kern="1200">
                          <a:solidFill>
                            <a:schemeClr val="lt1"/>
                          </a:solidFill>
                          <a:latin typeface="Futura Bk"/>
                        </a:defRPr>
                      </a:lvl6pPr>
                      <a:lvl7pPr marL="2743200" algn="l" defTabSz="914400" rtl="0" eaLnBrk="1" latinLnBrk="0" hangingPunct="1">
                        <a:defRPr sz="1800" b="1" kern="1200">
                          <a:solidFill>
                            <a:schemeClr val="lt1"/>
                          </a:solidFill>
                          <a:latin typeface="Futura Bk"/>
                        </a:defRPr>
                      </a:lvl7pPr>
                      <a:lvl8pPr marL="3200400" algn="l" defTabSz="914400" rtl="0" eaLnBrk="1" latinLnBrk="0" hangingPunct="1">
                        <a:defRPr sz="1800" b="1" kern="1200">
                          <a:solidFill>
                            <a:schemeClr val="lt1"/>
                          </a:solidFill>
                          <a:latin typeface="Futura Bk"/>
                        </a:defRPr>
                      </a:lvl8pPr>
                      <a:lvl9pPr marL="3657600" algn="l" defTabSz="914400" rtl="0" eaLnBrk="1" latinLnBrk="0" hangingPunct="1">
                        <a:defRPr sz="1800" b="1" kern="1200">
                          <a:solidFill>
                            <a:schemeClr val="lt1"/>
                          </a:solidFill>
                          <a:latin typeface="Futura Bk"/>
                        </a:defRPr>
                      </a:lvl9pPr>
                    </a:lstStyle>
                    <a:p>
                      <a:r>
                        <a:rPr lang="en-US" sz="1600" b="0" dirty="0" smtClean="0">
                          <a:latin typeface="+mj-lt"/>
                        </a:rPr>
                        <a:t>Brocade</a:t>
                      </a:r>
                      <a:r>
                        <a:rPr lang="en-US" sz="1600" b="0" baseline="0" dirty="0" smtClean="0">
                          <a:latin typeface="+mj-lt"/>
                        </a:rPr>
                        <a:t> VDX 6720</a:t>
                      </a:r>
                      <a:endParaRPr lang="en-US" sz="1600" b="0" dirty="0">
                        <a:latin typeface="+mj-lt"/>
                      </a:endParaRPr>
                    </a:p>
                  </a:txBody>
                  <a:tcPr marL="99333" marR="99333" marT="49667" marB="49667"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r h="1005799">
                <a:tc>
                  <a:txBody>
                    <a:bodyPr/>
                    <a:lstStyle>
                      <a:defPPr>
                        <a:defRPr lang="en-US"/>
                      </a:defPPr>
                      <a:lvl1pPr marL="0" algn="l" defTabSz="914400" rtl="0" eaLnBrk="1" latinLnBrk="0" hangingPunct="1">
                        <a:defRPr sz="1800" kern="1200">
                          <a:solidFill>
                            <a:schemeClr val="dk1"/>
                          </a:solidFill>
                          <a:latin typeface="Futura Bk"/>
                        </a:defRPr>
                      </a:lvl1pPr>
                      <a:lvl2pPr marL="457200" algn="l" defTabSz="914400" rtl="0" eaLnBrk="1" latinLnBrk="0" hangingPunct="1">
                        <a:defRPr sz="1800" kern="1200">
                          <a:solidFill>
                            <a:schemeClr val="dk1"/>
                          </a:solidFill>
                          <a:latin typeface="Futura Bk"/>
                        </a:defRPr>
                      </a:lvl2pPr>
                      <a:lvl3pPr marL="914400" algn="l" defTabSz="914400" rtl="0" eaLnBrk="1" latinLnBrk="0" hangingPunct="1">
                        <a:defRPr sz="1800" kern="1200">
                          <a:solidFill>
                            <a:schemeClr val="dk1"/>
                          </a:solidFill>
                          <a:latin typeface="Futura Bk"/>
                        </a:defRPr>
                      </a:lvl3pPr>
                      <a:lvl4pPr marL="1371600" algn="l" defTabSz="914400" rtl="0" eaLnBrk="1" latinLnBrk="0" hangingPunct="1">
                        <a:defRPr sz="1800" kern="1200">
                          <a:solidFill>
                            <a:schemeClr val="dk1"/>
                          </a:solidFill>
                          <a:latin typeface="Futura Bk"/>
                        </a:defRPr>
                      </a:lvl4pPr>
                      <a:lvl5pPr marL="1828800" algn="l" defTabSz="914400" rtl="0" eaLnBrk="1" latinLnBrk="0" hangingPunct="1">
                        <a:defRPr sz="1800" kern="1200">
                          <a:solidFill>
                            <a:schemeClr val="dk1"/>
                          </a:solidFill>
                          <a:latin typeface="Futura Bk"/>
                        </a:defRPr>
                      </a:lvl5pPr>
                      <a:lvl6pPr marL="2286000" algn="l" defTabSz="914400" rtl="0" eaLnBrk="1" latinLnBrk="0" hangingPunct="1">
                        <a:defRPr sz="1800" kern="1200">
                          <a:solidFill>
                            <a:schemeClr val="dk1"/>
                          </a:solidFill>
                          <a:latin typeface="Futura Bk"/>
                        </a:defRPr>
                      </a:lvl6pPr>
                      <a:lvl7pPr marL="2743200" algn="l" defTabSz="914400" rtl="0" eaLnBrk="1" latinLnBrk="0" hangingPunct="1">
                        <a:defRPr sz="1800" kern="1200">
                          <a:solidFill>
                            <a:schemeClr val="dk1"/>
                          </a:solidFill>
                          <a:latin typeface="Futura Bk"/>
                        </a:defRPr>
                      </a:lvl7pPr>
                      <a:lvl8pPr marL="3200400" algn="l" defTabSz="914400" rtl="0" eaLnBrk="1" latinLnBrk="0" hangingPunct="1">
                        <a:defRPr sz="1800" kern="1200">
                          <a:solidFill>
                            <a:schemeClr val="dk1"/>
                          </a:solidFill>
                          <a:latin typeface="Futura Bk"/>
                        </a:defRPr>
                      </a:lvl8pPr>
                      <a:lvl9pPr marL="3657600" algn="l" defTabSz="914400" rtl="0" eaLnBrk="1" latinLnBrk="0" hangingPunct="1">
                        <a:defRPr sz="1800" kern="1200">
                          <a:solidFill>
                            <a:schemeClr val="dk1"/>
                          </a:solidFill>
                          <a:latin typeface="Futura Bk"/>
                        </a:defRPr>
                      </a:lvl9pPr>
                    </a:lstStyle>
                    <a:p>
                      <a:r>
                        <a:rPr lang="en-US" sz="1600" dirty="0" smtClean="0">
                          <a:solidFill>
                            <a:schemeClr val="tx1"/>
                          </a:solidFill>
                          <a:latin typeface="+mj-lt"/>
                        </a:rPr>
                        <a:t>Positioning Statement</a:t>
                      </a:r>
                      <a:endParaRPr lang="en-US" sz="1600" dirty="0">
                        <a:solidFill>
                          <a:schemeClr val="tx1"/>
                        </a:solidFill>
                        <a:latin typeface="+mj-lt"/>
                      </a:endParaRPr>
                    </a:p>
                  </a:txBody>
                  <a:tcPr marL="99333" marR="99333" marT="49667" marB="49667" anchor="ctr">
                    <a:lnL w="12700" cmpd="sng">
                      <a:noFill/>
                    </a:lnL>
                    <a:lnR w="12700" cmpd="sng">
                      <a:noFill/>
                    </a:lnR>
                    <a:lnT w="38100" cap="flat" cmpd="sng" algn="ctr">
                      <a:no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defPPr>
                      <a:lvl1pPr marL="0" algn="l" defTabSz="914400" rtl="0" eaLnBrk="1" latinLnBrk="0" hangingPunct="1">
                        <a:defRPr sz="1800" kern="1200">
                          <a:solidFill>
                            <a:schemeClr val="dk1"/>
                          </a:solidFill>
                          <a:latin typeface="Futura Bk"/>
                        </a:defRPr>
                      </a:lvl1pPr>
                      <a:lvl2pPr marL="457200" algn="l" defTabSz="914400" rtl="0" eaLnBrk="1" latinLnBrk="0" hangingPunct="1">
                        <a:defRPr sz="1800" kern="1200">
                          <a:solidFill>
                            <a:schemeClr val="dk1"/>
                          </a:solidFill>
                          <a:latin typeface="Futura Bk"/>
                        </a:defRPr>
                      </a:lvl2pPr>
                      <a:lvl3pPr marL="914400" algn="l" defTabSz="914400" rtl="0" eaLnBrk="1" latinLnBrk="0" hangingPunct="1">
                        <a:defRPr sz="1800" kern="1200">
                          <a:solidFill>
                            <a:schemeClr val="dk1"/>
                          </a:solidFill>
                          <a:latin typeface="Futura Bk"/>
                        </a:defRPr>
                      </a:lvl3pPr>
                      <a:lvl4pPr marL="1371600" algn="l" defTabSz="914400" rtl="0" eaLnBrk="1" latinLnBrk="0" hangingPunct="1">
                        <a:defRPr sz="1800" kern="1200">
                          <a:solidFill>
                            <a:schemeClr val="dk1"/>
                          </a:solidFill>
                          <a:latin typeface="Futura Bk"/>
                        </a:defRPr>
                      </a:lvl4pPr>
                      <a:lvl5pPr marL="1828800" algn="l" defTabSz="914400" rtl="0" eaLnBrk="1" latinLnBrk="0" hangingPunct="1">
                        <a:defRPr sz="1800" kern="1200">
                          <a:solidFill>
                            <a:schemeClr val="dk1"/>
                          </a:solidFill>
                          <a:latin typeface="Futura Bk"/>
                        </a:defRPr>
                      </a:lvl5pPr>
                      <a:lvl6pPr marL="2286000" algn="l" defTabSz="914400" rtl="0" eaLnBrk="1" latinLnBrk="0" hangingPunct="1">
                        <a:defRPr sz="1800" kern="1200">
                          <a:solidFill>
                            <a:schemeClr val="dk1"/>
                          </a:solidFill>
                          <a:latin typeface="Futura Bk"/>
                        </a:defRPr>
                      </a:lvl6pPr>
                      <a:lvl7pPr marL="2743200" algn="l" defTabSz="914400" rtl="0" eaLnBrk="1" latinLnBrk="0" hangingPunct="1">
                        <a:defRPr sz="1800" kern="1200">
                          <a:solidFill>
                            <a:schemeClr val="dk1"/>
                          </a:solidFill>
                          <a:latin typeface="Futura Bk"/>
                        </a:defRPr>
                      </a:lvl7pPr>
                      <a:lvl8pPr marL="3200400" algn="l" defTabSz="914400" rtl="0" eaLnBrk="1" latinLnBrk="0" hangingPunct="1">
                        <a:defRPr sz="1800" kern="1200">
                          <a:solidFill>
                            <a:schemeClr val="dk1"/>
                          </a:solidFill>
                          <a:latin typeface="Futura Bk"/>
                        </a:defRPr>
                      </a:lvl8pPr>
                      <a:lvl9pPr marL="3657600" algn="l" defTabSz="914400" rtl="0" eaLnBrk="1" latinLnBrk="0" hangingPunct="1">
                        <a:defRPr sz="1800" kern="1200">
                          <a:solidFill>
                            <a:schemeClr val="dk1"/>
                          </a:solidFill>
                          <a:latin typeface="Futura Bk"/>
                        </a:defRPr>
                      </a:lvl9pPr>
                    </a:lstStyle>
                    <a:p>
                      <a:r>
                        <a:rPr lang="en-US" sz="1400" dirty="0" smtClean="0">
                          <a:solidFill>
                            <a:schemeClr val="tx1"/>
                          </a:solidFill>
                          <a:latin typeface="+mn-lt"/>
                        </a:rPr>
                        <a:t>10 GbEswitch targeted at server I/O consolidation. Splits IP and </a:t>
                      </a:r>
                      <a:r>
                        <a:rPr lang="en-US" sz="1400" dirty="0" err="1" smtClean="0">
                          <a:solidFill>
                            <a:schemeClr val="tx1"/>
                          </a:solidFill>
                          <a:latin typeface="+mn-lt"/>
                        </a:rPr>
                        <a:t>FCoE</a:t>
                      </a:r>
                      <a:r>
                        <a:rPr lang="en-US" sz="1400" dirty="0" smtClean="0">
                          <a:solidFill>
                            <a:schemeClr val="tx1"/>
                          </a:solidFill>
                          <a:latin typeface="+mn-lt"/>
                        </a:rPr>
                        <a:t> traffic </a:t>
                      </a:r>
                      <a:br>
                        <a:rPr lang="en-US" sz="1400" dirty="0" smtClean="0">
                          <a:solidFill>
                            <a:schemeClr val="tx1"/>
                          </a:solidFill>
                          <a:latin typeface="+mn-lt"/>
                        </a:rPr>
                      </a:br>
                      <a:r>
                        <a:rPr lang="en-US" sz="1400" dirty="0" smtClean="0">
                          <a:solidFill>
                            <a:schemeClr val="tx1"/>
                          </a:solidFill>
                          <a:latin typeface="+mn-lt"/>
                        </a:rPr>
                        <a:t>at </a:t>
                      </a:r>
                      <a:r>
                        <a:rPr lang="en-US" sz="1400" dirty="0" err="1" smtClean="0">
                          <a:solidFill>
                            <a:schemeClr val="tx1"/>
                          </a:solidFill>
                          <a:latin typeface="+mn-lt"/>
                        </a:rPr>
                        <a:t>ToR</a:t>
                      </a:r>
                      <a:r>
                        <a:rPr lang="en-US" sz="1400" dirty="0" smtClean="0">
                          <a:solidFill>
                            <a:schemeClr val="tx1"/>
                          </a:solidFill>
                          <a:latin typeface="+mn-lt"/>
                        </a:rPr>
                        <a:t>.</a:t>
                      </a:r>
                    </a:p>
                  </a:txBody>
                  <a:tcPr marL="99333" marR="99333" marT="49667" marB="49667" anchor="ctr">
                    <a:lnL w="12700" cmpd="sng">
                      <a:noFill/>
                    </a:lnL>
                    <a:lnR w="12700" cmpd="sng">
                      <a:noFill/>
                    </a:lnR>
                    <a:lnT w="38100" cap="flat" cmpd="sng" algn="ctr">
                      <a:no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defPPr>
                      <a:lvl1pPr marL="0" algn="l" defTabSz="914400" rtl="0" eaLnBrk="1" latinLnBrk="0" hangingPunct="1">
                        <a:defRPr sz="1800" kern="1200">
                          <a:solidFill>
                            <a:schemeClr val="dk1"/>
                          </a:solidFill>
                          <a:latin typeface="Futura Bk"/>
                        </a:defRPr>
                      </a:lvl1pPr>
                      <a:lvl2pPr marL="457200" algn="l" defTabSz="914400" rtl="0" eaLnBrk="1" latinLnBrk="0" hangingPunct="1">
                        <a:defRPr sz="1800" kern="1200">
                          <a:solidFill>
                            <a:schemeClr val="dk1"/>
                          </a:solidFill>
                          <a:latin typeface="Futura Bk"/>
                        </a:defRPr>
                      </a:lvl2pPr>
                      <a:lvl3pPr marL="914400" algn="l" defTabSz="914400" rtl="0" eaLnBrk="1" latinLnBrk="0" hangingPunct="1">
                        <a:defRPr sz="1800" kern="1200">
                          <a:solidFill>
                            <a:schemeClr val="dk1"/>
                          </a:solidFill>
                          <a:latin typeface="Futura Bk"/>
                        </a:defRPr>
                      </a:lvl3pPr>
                      <a:lvl4pPr marL="1371600" algn="l" defTabSz="914400" rtl="0" eaLnBrk="1" latinLnBrk="0" hangingPunct="1">
                        <a:defRPr sz="1800" kern="1200">
                          <a:solidFill>
                            <a:schemeClr val="dk1"/>
                          </a:solidFill>
                          <a:latin typeface="Futura Bk"/>
                        </a:defRPr>
                      </a:lvl4pPr>
                      <a:lvl5pPr marL="1828800" algn="l" defTabSz="914400" rtl="0" eaLnBrk="1" latinLnBrk="0" hangingPunct="1">
                        <a:defRPr sz="1800" kern="1200">
                          <a:solidFill>
                            <a:schemeClr val="dk1"/>
                          </a:solidFill>
                          <a:latin typeface="Futura Bk"/>
                        </a:defRPr>
                      </a:lvl5pPr>
                      <a:lvl6pPr marL="2286000" algn="l" defTabSz="914400" rtl="0" eaLnBrk="1" latinLnBrk="0" hangingPunct="1">
                        <a:defRPr sz="1800" kern="1200">
                          <a:solidFill>
                            <a:schemeClr val="dk1"/>
                          </a:solidFill>
                          <a:latin typeface="Futura Bk"/>
                        </a:defRPr>
                      </a:lvl6pPr>
                      <a:lvl7pPr marL="2743200" algn="l" defTabSz="914400" rtl="0" eaLnBrk="1" latinLnBrk="0" hangingPunct="1">
                        <a:defRPr sz="1800" kern="1200">
                          <a:solidFill>
                            <a:schemeClr val="dk1"/>
                          </a:solidFill>
                          <a:latin typeface="Futura Bk"/>
                        </a:defRPr>
                      </a:lvl7pPr>
                      <a:lvl8pPr marL="3200400" algn="l" defTabSz="914400" rtl="0" eaLnBrk="1" latinLnBrk="0" hangingPunct="1">
                        <a:defRPr sz="1800" kern="1200">
                          <a:solidFill>
                            <a:schemeClr val="dk1"/>
                          </a:solidFill>
                          <a:latin typeface="Futura Bk"/>
                        </a:defRPr>
                      </a:lvl8pPr>
                      <a:lvl9pPr marL="3657600" algn="l" defTabSz="914400" rtl="0" eaLnBrk="1" latinLnBrk="0" hangingPunct="1">
                        <a:defRPr sz="1800" kern="1200">
                          <a:solidFill>
                            <a:schemeClr val="dk1"/>
                          </a:solidFill>
                          <a:latin typeface="Futura Bk"/>
                        </a:defRPr>
                      </a:lvl9pPr>
                    </a:lstStyle>
                    <a:p>
                      <a:r>
                        <a:rPr lang="en-US" sz="1400" kern="1200" baseline="0" dirty="0" smtClean="0">
                          <a:solidFill>
                            <a:srgbClr val="000000"/>
                          </a:solidFill>
                          <a:latin typeface="Franklin Gothic Book"/>
                        </a:rPr>
                        <a:t>10 GbE switch with a rich set of L2/L3 features targeted at the cost-optimized ToR market.</a:t>
                      </a:r>
                      <a:endParaRPr lang="en-US" sz="1400" dirty="0">
                        <a:solidFill>
                          <a:schemeClr val="tx1"/>
                        </a:solidFill>
                        <a:latin typeface="+mn-lt"/>
                      </a:endParaRPr>
                    </a:p>
                  </a:txBody>
                  <a:tcPr marL="99333" marR="99333" marT="49667" marB="49667" anchor="ctr">
                    <a:lnL w="12700" cmpd="sng">
                      <a:noFill/>
                    </a:lnL>
                    <a:lnR w="12700" cmpd="sng">
                      <a:noFill/>
                    </a:lnR>
                    <a:lnT w="38100" cap="flat" cmpd="sng" algn="ctr">
                      <a:no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defPPr>
                      <a:lvl1pPr marL="0" algn="l" defTabSz="914400" rtl="0" eaLnBrk="1" latinLnBrk="0" hangingPunct="1">
                        <a:defRPr sz="1800" kern="1200">
                          <a:solidFill>
                            <a:schemeClr val="dk1"/>
                          </a:solidFill>
                          <a:latin typeface="Futura Bk"/>
                        </a:defRPr>
                      </a:lvl1pPr>
                      <a:lvl2pPr marL="457200" algn="l" defTabSz="914400" rtl="0" eaLnBrk="1" latinLnBrk="0" hangingPunct="1">
                        <a:defRPr sz="1800" kern="1200">
                          <a:solidFill>
                            <a:schemeClr val="dk1"/>
                          </a:solidFill>
                          <a:latin typeface="Futura Bk"/>
                        </a:defRPr>
                      </a:lvl2pPr>
                      <a:lvl3pPr marL="914400" algn="l" defTabSz="914400" rtl="0" eaLnBrk="1" latinLnBrk="0" hangingPunct="1">
                        <a:defRPr sz="1800" kern="1200">
                          <a:solidFill>
                            <a:schemeClr val="dk1"/>
                          </a:solidFill>
                          <a:latin typeface="Futura Bk"/>
                        </a:defRPr>
                      </a:lvl3pPr>
                      <a:lvl4pPr marL="1371600" algn="l" defTabSz="914400" rtl="0" eaLnBrk="1" latinLnBrk="0" hangingPunct="1">
                        <a:defRPr sz="1800" kern="1200">
                          <a:solidFill>
                            <a:schemeClr val="dk1"/>
                          </a:solidFill>
                          <a:latin typeface="Futura Bk"/>
                        </a:defRPr>
                      </a:lvl4pPr>
                      <a:lvl5pPr marL="1828800" algn="l" defTabSz="914400" rtl="0" eaLnBrk="1" latinLnBrk="0" hangingPunct="1">
                        <a:defRPr sz="1800" kern="1200">
                          <a:solidFill>
                            <a:schemeClr val="dk1"/>
                          </a:solidFill>
                          <a:latin typeface="Futura Bk"/>
                        </a:defRPr>
                      </a:lvl5pPr>
                      <a:lvl6pPr marL="2286000" algn="l" defTabSz="914400" rtl="0" eaLnBrk="1" latinLnBrk="0" hangingPunct="1">
                        <a:defRPr sz="1800" kern="1200">
                          <a:solidFill>
                            <a:schemeClr val="dk1"/>
                          </a:solidFill>
                          <a:latin typeface="Futura Bk"/>
                        </a:defRPr>
                      </a:lvl6pPr>
                      <a:lvl7pPr marL="2743200" algn="l" defTabSz="914400" rtl="0" eaLnBrk="1" latinLnBrk="0" hangingPunct="1">
                        <a:defRPr sz="1800" kern="1200">
                          <a:solidFill>
                            <a:schemeClr val="dk1"/>
                          </a:solidFill>
                          <a:latin typeface="Futura Bk"/>
                        </a:defRPr>
                      </a:lvl7pPr>
                      <a:lvl8pPr marL="3200400" algn="l" defTabSz="914400" rtl="0" eaLnBrk="1" latinLnBrk="0" hangingPunct="1">
                        <a:defRPr sz="1800" kern="1200">
                          <a:solidFill>
                            <a:schemeClr val="dk1"/>
                          </a:solidFill>
                          <a:latin typeface="Futura Bk"/>
                        </a:defRPr>
                      </a:lvl8pPr>
                      <a:lvl9pPr marL="3657600" algn="l" defTabSz="914400" rtl="0" eaLnBrk="1" latinLnBrk="0" hangingPunct="1">
                        <a:defRPr sz="1800" kern="1200">
                          <a:solidFill>
                            <a:schemeClr val="dk1"/>
                          </a:solidFill>
                          <a:latin typeface="Futura Bk"/>
                        </a:defRPr>
                      </a:lvl9pPr>
                    </a:lstStyle>
                    <a:p>
                      <a:r>
                        <a:rPr lang="en-US" sz="1400" dirty="0" smtClean="0">
                          <a:solidFill>
                            <a:schemeClr val="tx1"/>
                          </a:solidFill>
                          <a:latin typeface="+mn-lt"/>
                        </a:rPr>
                        <a:t>10 GbE switch, delivering VCS, targeted at virtual data centers. Enables end-to-end LAN/SAN convergence.</a:t>
                      </a:r>
                      <a:endParaRPr lang="en-US" sz="1400" dirty="0">
                        <a:solidFill>
                          <a:schemeClr val="tx1"/>
                        </a:solidFill>
                        <a:latin typeface="+mn-lt"/>
                      </a:endParaRPr>
                    </a:p>
                  </a:txBody>
                  <a:tcPr marL="99333" marR="99333" marT="49667" marB="49667" anchor="ctr">
                    <a:lnL w="12700" cmpd="sng">
                      <a:noFill/>
                    </a:lnL>
                    <a:lnR w="12700" cmpd="sng">
                      <a:noFill/>
                    </a:lnR>
                    <a:lnT w="38100" cap="flat" cmpd="sng" algn="ctr">
                      <a:no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r>
              <a:tr h="463900">
                <a:tc>
                  <a:txBody>
                    <a:bodyPr/>
                    <a:lstStyle>
                      <a:defPPr>
                        <a:defRPr lang="en-US"/>
                      </a:defPPr>
                      <a:lvl1pPr marL="0" algn="l" defTabSz="914400" rtl="0" eaLnBrk="1" latinLnBrk="0" hangingPunct="1">
                        <a:defRPr sz="1800" kern="1200">
                          <a:solidFill>
                            <a:schemeClr val="dk1"/>
                          </a:solidFill>
                          <a:latin typeface="Futura Bk"/>
                        </a:defRPr>
                      </a:lvl1pPr>
                      <a:lvl2pPr marL="457200" algn="l" defTabSz="914400" rtl="0" eaLnBrk="1" latinLnBrk="0" hangingPunct="1">
                        <a:defRPr sz="1800" kern="1200">
                          <a:solidFill>
                            <a:schemeClr val="dk1"/>
                          </a:solidFill>
                          <a:latin typeface="Futura Bk"/>
                        </a:defRPr>
                      </a:lvl2pPr>
                      <a:lvl3pPr marL="914400" algn="l" defTabSz="914400" rtl="0" eaLnBrk="1" latinLnBrk="0" hangingPunct="1">
                        <a:defRPr sz="1800" kern="1200">
                          <a:solidFill>
                            <a:schemeClr val="dk1"/>
                          </a:solidFill>
                          <a:latin typeface="Futura Bk"/>
                        </a:defRPr>
                      </a:lvl3pPr>
                      <a:lvl4pPr marL="1371600" algn="l" defTabSz="914400" rtl="0" eaLnBrk="1" latinLnBrk="0" hangingPunct="1">
                        <a:defRPr sz="1800" kern="1200">
                          <a:solidFill>
                            <a:schemeClr val="dk1"/>
                          </a:solidFill>
                          <a:latin typeface="Futura Bk"/>
                        </a:defRPr>
                      </a:lvl4pPr>
                      <a:lvl5pPr marL="1828800" algn="l" defTabSz="914400" rtl="0" eaLnBrk="1" latinLnBrk="0" hangingPunct="1">
                        <a:defRPr sz="1800" kern="1200">
                          <a:solidFill>
                            <a:schemeClr val="dk1"/>
                          </a:solidFill>
                          <a:latin typeface="Futura Bk"/>
                        </a:defRPr>
                      </a:lvl5pPr>
                      <a:lvl6pPr marL="2286000" algn="l" defTabSz="914400" rtl="0" eaLnBrk="1" latinLnBrk="0" hangingPunct="1">
                        <a:defRPr sz="1800" kern="1200">
                          <a:solidFill>
                            <a:schemeClr val="dk1"/>
                          </a:solidFill>
                          <a:latin typeface="Futura Bk"/>
                        </a:defRPr>
                      </a:lvl6pPr>
                      <a:lvl7pPr marL="2743200" algn="l" defTabSz="914400" rtl="0" eaLnBrk="1" latinLnBrk="0" hangingPunct="1">
                        <a:defRPr sz="1800" kern="1200">
                          <a:solidFill>
                            <a:schemeClr val="dk1"/>
                          </a:solidFill>
                          <a:latin typeface="Futura Bk"/>
                        </a:defRPr>
                      </a:lvl7pPr>
                      <a:lvl8pPr marL="3200400" algn="l" defTabSz="914400" rtl="0" eaLnBrk="1" latinLnBrk="0" hangingPunct="1">
                        <a:defRPr sz="1800" kern="1200">
                          <a:solidFill>
                            <a:schemeClr val="dk1"/>
                          </a:solidFill>
                          <a:latin typeface="Futura Bk"/>
                        </a:defRPr>
                      </a:lvl8pPr>
                      <a:lvl9pPr marL="3657600" algn="l" defTabSz="914400" rtl="0" eaLnBrk="1" latinLnBrk="0" hangingPunct="1">
                        <a:defRPr sz="1800" kern="1200">
                          <a:solidFill>
                            <a:schemeClr val="dk1"/>
                          </a:solidFill>
                          <a:latin typeface="Futura Bk"/>
                        </a:defRPr>
                      </a:lvl9pPr>
                    </a:lstStyle>
                    <a:p>
                      <a:r>
                        <a:rPr lang="en-US" sz="1600" dirty="0" smtClean="0">
                          <a:solidFill>
                            <a:schemeClr val="tx1"/>
                          </a:solidFill>
                          <a:latin typeface="+mj-lt"/>
                        </a:rPr>
                        <a:t>Use Cases</a:t>
                      </a:r>
                      <a:endParaRPr lang="en-US" sz="1600" dirty="0">
                        <a:solidFill>
                          <a:schemeClr val="tx1"/>
                        </a:solidFill>
                        <a:latin typeface="+mj-lt"/>
                      </a:endParaRPr>
                    </a:p>
                  </a:txBody>
                  <a:tcPr marL="99333" marR="99333" marT="49667" marB="49667" anchor="ctr">
                    <a:lnL w="12700" cmpd="sng">
                      <a:noFill/>
                    </a:lnL>
                    <a:lnR w="12700" cmpd="sng">
                      <a:noFill/>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defPPr>
                      <a:lvl1pPr marL="0" algn="l" defTabSz="914400" rtl="0" eaLnBrk="1" latinLnBrk="0" hangingPunct="1">
                        <a:defRPr sz="1800" kern="1200">
                          <a:solidFill>
                            <a:schemeClr val="dk1"/>
                          </a:solidFill>
                          <a:latin typeface="Futura Bk"/>
                        </a:defRPr>
                      </a:lvl1pPr>
                      <a:lvl2pPr marL="457200" algn="l" defTabSz="914400" rtl="0" eaLnBrk="1" latinLnBrk="0" hangingPunct="1">
                        <a:defRPr sz="1800" kern="1200">
                          <a:solidFill>
                            <a:schemeClr val="dk1"/>
                          </a:solidFill>
                          <a:latin typeface="Futura Bk"/>
                        </a:defRPr>
                      </a:lvl2pPr>
                      <a:lvl3pPr marL="914400" algn="l" defTabSz="914400" rtl="0" eaLnBrk="1" latinLnBrk="0" hangingPunct="1">
                        <a:defRPr sz="1800" kern="1200">
                          <a:solidFill>
                            <a:schemeClr val="dk1"/>
                          </a:solidFill>
                          <a:latin typeface="Futura Bk"/>
                        </a:defRPr>
                      </a:lvl3pPr>
                      <a:lvl4pPr marL="1371600" algn="l" defTabSz="914400" rtl="0" eaLnBrk="1" latinLnBrk="0" hangingPunct="1">
                        <a:defRPr sz="1800" kern="1200">
                          <a:solidFill>
                            <a:schemeClr val="dk1"/>
                          </a:solidFill>
                          <a:latin typeface="Futura Bk"/>
                        </a:defRPr>
                      </a:lvl4pPr>
                      <a:lvl5pPr marL="1828800" algn="l" defTabSz="914400" rtl="0" eaLnBrk="1" latinLnBrk="0" hangingPunct="1">
                        <a:defRPr sz="1800" kern="1200">
                          <a:solidFill>
                            <a:schemeClr val="dk1"/>
                          </a:solidFill>
                          <a:latin typeface="Futura Bk"/>
                        </a:defRPr>
                      </a:lvl5pPr>
                      <a:lvl6pPr marL="2286000" algn="l" defTabSz="914400" rtl="0" eaLnBrk="1" latinLnBrk="0" hangingPunct="1">
                        <a:defRPr sz="1800" kern="1200">
                          <a:solidFill>
                            <a:schemeClr val="dk1"/>
                          </a:solidFill>
                          <a:latin typeface="Futura Bk"/>
                        </a:defRPr>
                      </a:lvl6pPr>
                      <a:lvl7pPr marL="2743200" algn="l" defTabSz="914400" rtl="0" eaLnBrk="1" latinLnBrk="0" hangingPunct="1">
                        <a:defRPr sz="1800" kern="1200">
                          <a:solidFill>
                            <a:schemeClr val="dk1"/>
                          </a:solidFill>
                          <a:latin typeface="Futura Bk"/>
                        </a:defRPr>
                      </a:lvl7pPr>
                      <a:lvl8pPr marL="3200400" algn="l" defTabSz="914400" rtl="0" eaLnBrk="1" latinLnBrk="0" hangingPunct="1">
                        <a:defRPr sz="1800" kern="1200">
                          <a:solidFill>
                            <a:schemeClr val="dk1"/>
                          </a:solidFill>
                          <a:latin typeface="Futura Bk"/>
                        </a:defRPr>
                      </a:lvl8pPr>
                      <a:lvl9pPr marL="3657600" algn="l" defTabSz="914400" rtl="0" eaLnBrk="1" latinLnBrk="0" hangingPunct="1">
                        <a:defRPr sz="1800" kern="1200">
                          <a:solidFill>
                            <a:schemeClr val="dk1"/>
                          </a:solidFill>
                          <a:latin typeface="Futura Bk"/>
                        </a:defRPr>
                      </a:lvl9pPr>
                    </a:lstStyle>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solidFill>
                            <a:schemeClr val="tx1"/>
                          </a:solidFill>
                          <a:latin typeface="+mn-lt"/>
                        </a:rPr>
                        <a:t>10 GbE ToR server access</a:t>
                      </a:r>
                    </a:p>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solidFill>
                            <a:schemeClr val="tx1"/>
                          </a:solidFill>
                          <a:latin typeface="+mn-lt"/>
                        </a:rPr>
                        <a:t>Server I/O consolidation</a:t>
                      </a:r>
                    </a:p>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solidFill>
                            <a:schemeClr val="tx1"/>
                          </a:solidFill>
                          <a:latin typeface="+mn-lt"/>
                        </a:rPr>
                        <a:t>Direct attach to storage</a:t>
                      </a:r>
                      <a:endParaRPr lang="en-US" sz="1400" dirty="0">
                        <a:solidFill>
                          <a:schemeClr val="tx1"/>
                        </a:solidFill>
                        <a:latin typeface="+mn-lt"/>
                      </a:endParaRPr>
                    </a:p>
                  </a:txBody>
                  <a:tcPr marL="99333" marR="99333" marT="49667" marB="49667" anchor="ctr">
                    <a:lnL w="12700" cmpd="sng">
                      <a:noFill/>
                    </a:lnL>
                    <a:lnR w="12700" cmpd="sng">
                      <a:noFill/>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defPPr>
                      <a:lvl1pPr marL="0" algn="l" defTabSz="914400" rtl="0" eaLnBrk="1" latinLnBrk="0" hangingPunct="1">
                        <a:defRPr sz="1800" kern="1200">
                          <a:solidFill>
                            <a:schemeClr val="dk1"/>
                          </a:solidFill>
                          <a:latin typeface="Futura Bk"/>
                        </a:defRPr>
                      </a:lvl1pPr>
                      <a:lvl2pPr marL="457200" algn="l" defTabSz="914400" rtl="0" eaLnBrk="1" latinLnBrk="0" hangingPunct="1">
                        <a:defRPr sz="1800" kern="1200">
                          <a:solidFill>
                            <a:schemeClr val="dk1"/>
                          </a:solidFill>
                          <a:latin typeface="Futura Bk"/>
                        </a:defRPr>
                      </a:lvl2pPr>
                      <a:lvl3pPr marL="914400" algn="l" defTabSz="914400" rtl="0" eaLnBrk="1" latinLnBrk="0" hangingPunct="1">
                        <a:defRPr sz="1800" kern="1200">
                          <a:solidFill>
                            <a:schemeClr val="dk1"/>
                          </a:solidFill>
                          <a:latin typeface="Futura Bk"/>
                        </a:defRPr>
                      </a:lvl3pPr>
                      <a:lvl4pPr marL="1371600" algn="l" defTabSz="914400" rtl="0" eaLnBrk="1" latinLnBrk="0" hangingPunct="1">
                        <a:defRPr sz="1800" kern="1200">
                          <a:solidFill>
                            <a:schemeClr val="dk1"/>
                          </a:solidFill>
                          <a:latin typeface="Futura Bk"/>
                        </a:defRPr>
                      </a:lvl4pPr>
                      <a:lvl5pPr marL="1828800" algn="l" defTabSz="914400" rtl="0" eaLnBrk="1" latinLnBrk="0" hangingPunct="1">
                        <a:defRPr sz="1800" kern="1200">
                          <a:solidFill>
                            <a:schemeClr val="dk1"/>
                          </a:solidFill>
                          <a:latin typeface="Futura Bk"/>
                        </a:defRPr>
                      </a:lvl5pPr>
                      <a:lvl6pPr marL="2286000" algn="l" defTabSz="914400" rtl="0" eaLnBrk="1" latinLnBrk="0" hangingPunct="1">
                        <a:defRPr sz="1800" kern="1200">
                          <a:solidFill>
                            <a:schemeClr val="dk1"/>
                          </a:solidFill>
                          <a:latin typeface="Futura Bk"/>
                        </a:defRPr>
                      </a:lvl6pPr>
                      <a:lvl7pPr marL="2743200" algn="l" defTabSz="914400" rtl="0" eaLnBrk="1" latinLnBrk="0" hangingPunct="1">
                        <a:defRPr sz="1800" kern="1200">
                          <a:solidFill>
                            <a:schemeClr val="dk1"/>
                          </a:solidFill>
                          <a:latin typeface="Futura Bk"/>
                        </a:defRPr>
                      </a:lvl7pPr>
                      <a:lvl8pPr marL="3200400" algn="l" defTabSz="914400" rtl="0" eaLnBrk="1" latinLnBrk="0" hangingPunct="1">
                        <a:defRPr sz="1800" kern="1200">
                          <a:solidFill>
                            <a:schemeClr val="dk1"/>
                          </a:solidFill>
                          <a:latin typeface="Futura Bk"/>
                        </a:defRPr>
                      </a:lvl8pPr>
                      <a:lvl9pPr marL="3657600" algn="l" defTabSz="914400" rtl="0" eaLnBrk="1" latinLnBrk="0" hangingPunct="1">
                        <a:defRPr sz="1800" kern="1200">
                          <a:solidFill>
                            <a:schemeClr val="dk1"/>
                          </a:solidFill>
                          <a:latin typeface="Futura Bk"/>
                        </a:defRPr>
                      </a:lvl9pPr>
                    </a:lstStyle>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solidFill>
                            <a:schemeClr val="tx1"/>
                          </a:solidFill>
                          <a:latin typeface="+mn-lt"/>
                        </a:rPr>
                        <a:t>10 GbE ToR server access</a:t>
                      </a:r>
                    </a:p>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solidFill>
                            <a:schemeClr val="tx1"/>
                          </a:solidFill>
                          <a:latin typeface="+mn-lt"/>
                        </a:rPr>
                        <a:t>L3 services to the edge</a:t>
                      </a:r>
                    </a:p>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solidFill>
                            <a:schemeClr val="tx1"/>
                          </a:solidFill>
                          <a:latin typeface="+mn-lt"/>
                        </a:rPr>
                        <a:t>10 GbE aggregation (L3)</a:t>
                      </a:r>
                      <a:endParaRPr lang="en-US" sz="1400" dirty="0">
                        <a:solidFill>
                          <a:schemeClr val="tx1"/>
                        </a:solidFill>
                        <a:latin typeface="+mn-lt"/>
                      </a:endParaRPr>
                    </a:p>
                  </a:txBody>
                  <a:tcPr marL="99333" marR="99333" marT="49667" marB="49667" anchor="ctr">
                    <a:lnL w="12700" cmpd="sng">
                      <a:noFill/>
                    </a:lnL>
                    <a:lnR w="12700" cmpd="sng">
                      <a:noFill/>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defPPr>
                      <a:lvl1pPr marL="0" algn="l" defTabSz="914400" rtl="0" eaLnBrk="1" latinLnBrk="0" hangingPunct="1">
                        <a:defRPr sz="1800" kern="1200">
                          <a:solidFill>
                            <a:schemeClr val="dk1"/>
                          </a:solidFill>
                          <a:latin typeface="Futura Bk"/>
                        </a:defRPr>
                      </a:lvl1pPr>
                      <a:lvl2pPr marL="457200" algn="l" defTabSz="914400" rtl="0" eaLnBrk="1" latinLnBrk="0" hangingPunct="1">
                        <a:defRPr sz="1800" kern="1200">
                          <a:solidFill>
                            <a:schemeClr val="dk1"/>
                          </a:solidFill>
                          <a:latin typeface="Futura Bk"/>
                        </a:defRPr>
                      </a:lvl2pPr>
                      <a:lvl3pPr marL="914400" algn="l" defTabSz="914400" rtl="0" eaLnBrk="1" latinLnBrk="0" hangingPunct="1">
                        <a:defRPr sz="1800" kern="1200">
                          <a:solidFill>
                            <a:schemeClr val="dk1"/>
                          </a:solidFill>
                          <a:latin typeface="Futura Bk"/>
                        </a:defRPr>
                      </a:lvl3pPr>
                      <a:lvl4pPr marL="1371600" algn="l" defTabSz="914400" rtl="0" eaLnBrk="1" latinLnBrk="0" hangingPunct="1">
                        <a:defRPr sz="1800" kern="1200">
                          <a:solidFill>
                            <a:schemeClr val="dk1"/>
                          </a:solidFill>
                          <a:latin typeface="Futura Bk"/>
                        </a:defRPr>
                      </a:lvl4pPr>
                      <a:lvl5pPr marL="1828800" algn="l" defTabSz="914400" rtl="0" eaLnBrk="1" latinLnBrk="0" hangingPunct="1">
                        <a:defRPr sz="1800" kern="1200">
                          <a:solidFill>
                            <a:schemeClr val="dk1"/>
                          </a:solidFill>
                          <a:latin typeface="Futura Bk"/>
                        </a:defRPr>
                      </a:lvl5pPr>
                      <a:lvl6pPr marL="2286000" algn="l" defTabSz="914400" rtl="0" eaLnBrk="1" latinLnBrk="0" hangingPunct="1">
                        <a:defRPr sz="1800" kern="1200">
                          <a:solidFill>
                            <a:schemeClr val="dk1"/>
                          </a:solidFill>
                          <a:latin typeface="Futura Bk"/>
                        </a:defRPr>
                      </a:lvl6pPr>
                      <a:lvl7pPr marL="2743200" algn="l" defTabSz="914400" rtl="0" eaLnBrk="1" latinLnBrk="0" hangingPunct="1">
                        <a:defRPr sz="1800" kern="1200">
                          <a:solidFill>
                            <a:schemeClr val="dk1"/>
                          </a:solidFill>
                          <a:latin typeface="Futura Bk"/>
                        </a:defRPr>
                      </a:lvl7pPr>
                      <a:lvl8pPr marL="3200400" algn="l" defTabSz="914400" rtl="0" eaLnBrk="1" latinLnBrk="0" hangingPunct="1">
                        <a:defRPr sz="1800" kern="1200">
                          <a:solidFill>
                            <a:schemeClr val="dk1"/>
                          </a:solidFill>
                          <a:latin typeface="Futura Bk"/>
                        </a:defRPr>
                      </a:lvl8pPr>
                      <a:lvl9pPr marL="3657600" algn="l" defTabSz="914400" rtl="0" eaLnBrk="1" latinLnBrk="0" hangingPunct="1">
                        <a:defRPr sz="1800" kern="1200">
                          <a:solidFill>
                            <a:schemeClr val="dk1"/>
                          </a:solidFill>
                          <a:latin typeface="Futura Bk"/>
                        </a:defRPr>
                      </a:lvl9pPr>
                    </a:lstStyle>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solidFill>
                            <a:schemeClr val="tx1"/>
                          </a:solidFill>
                          <a:latin typeface="+mn-lt"/>
                        </a:rPr>
                        <a:t>10GbE ToR, L2 </a:t>
                      </a:r>
                      <a:r>
                        <a:rPr lang="en-US" sz="1400" dirty="0" err="1" smtClean="0">
                          <a:solidFill>
                            <a:schemeClr val="tx1"/>
                          </a:solidFill>
                          <a:latin typeface="+mn-lt"/>
                        </a:rPr>
                        <a:t>agg</a:t>
                      </a:r>
                      <a:r>
                        <a:rPr lang="en-US" sz="1400" dirty="0" smtClean="0">
                          <a:solidFill>
                            <a:schemeClr val="tx1"/>
                          </a:solidFill>
                          <a:latin typeface="+mn-lt"/>
                        </a:rPr>
                        <a:t>.</a:t>
                      </a:r>
                    </a:p>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solidFill>
                            <a:schemeClr val="tx1"/>
                          </a:solidFill>
                          <a:latin typeface="+mn-lt"/>
                        </a:rPr>
                        <a:t>Large-scale virtualization</a:t>
                      </a:r>
                    </a:p>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solidFill>
                            <a:schemeClr val="tx1"/>
                          </a:solidFill>
                          <a:latin typeface="+mn-lt"/>
                        </a:rPr>
                        <a:t>LAN/SAN Convergence</a:t>
                      </a:r>
                      <a:endParaRPr lang="en-US" sz="1400" dirty="0">
                        <a:solidFill>
                          <a:schemeClr val="tx1"/>
                        </a:solidFill>
                        <a:latin typeface="+mn-lt"/>
                      </a:endParaRPr>
                    </a:p>
                  </a:txBody>
                  <a:tcPr marL="99333" marR="99333" marT="49667" marB="49667" anchor="ctr">
                    <a:lnL w="12700" cmpd="sng">
                      <a:noFill/>
                    </a:lnL>
                    <a:lnR w="12700" cmpd="sng">
                      <a:noFill/>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r>
              <a:tr h="463900">
                <a:tc>
                  <a:txBody>
                    <a:bodyPr/>
                    <a:lstStyle>
                      <a:defPPr>
                        <a:defRPr lang="en-US"/>
                      </a:defPPr>
                      <a:lvl1pPr marL="0" algn="l" defTabSz="914400" rtl="0" eaLnBrk="1" latinLnBrk="0" hangingPunct="1">
                        <a:defRPr sz="1800" kern="1200">
                          <a:solidFill>
                            <a:schemeClr val="dk1"/>
                          </a:solidFill>
                          <a:latin typeface="Futura Bk"/>
                        </a:defRPr>
                      </a:lvl1pPr>
                      <a:lvl2pPr marL="457200" algn="l" defTabSz="914400" rtl="0" eaLnBrk="1" latinLnBrk="0" hangingPunct="1">
                        <a:defRPr sz="1800" kern="1200">
                          <a:solidFill>
                            <a:schemeClr val="dk1"/>
                          </a:solidFill>
                          <a:latin typeface="Futura Bk"/>
                        </a:defRPr>
                      </a:lvl2pPr>
                      <a:lvl3pPr marL="914400" algn="l" defTabSz="914400" rtl="0" eaLnBrk="1" latinLnBrk="0" hangingPunct="1">
                        <a:defRPr sz="1800" kern="1200">
                          <a:solidFill>
                            <a:schemeClr val="dk1"/>
                          </a:solidFill>
                          <a:latin typeface="Futura Bk"/>
                        </a:defRPr>
                      </a:lvl3pPr>
                      <a:lvl4pPr marL="1371600" algn="l" defTabSz="914400" rtl="0" eaLnBrk="1" latinLnBrk="0" hangingPunct="1">
                        <a:defRPr sz="1800" kern="1200">
                          <a:solidFill>
                            <a:schemeClr val="dk1"/>
                          </a:solidFill>
                          <a:latin typeface="Futura Bk"/>
                        </a:defRPr>
                      </a:lvl4pPr>
                      <a:lvl5pPr marL="1828800" algn="l" defTabSz="914400" rtl="0" eaLnBrk="1" latinLnBrk="0" hangingPunct="1">
                        <a:defRPr sz="1800" kern="1200">
                          <a:solidFill>
                            <a:schemeClr val="dk1"/>
                          </a:solidFill>
                          <a:latin typeface="Futura Bk"/>
                        </a:defRPr>
                      </a:lvl5pPr>
                      <a:lvl6pPr marL="2286000" algn="l" defTabSz="914400" rtl="0" eaLnBrk="1" latinLnBrk="0" hangingPunct="1">
                        <a:defRPr sz="1800" kern="1200">
                          <a:solidFill>
                            <a:schemeClr val="dk1"/>
                          </a:solidFill>
                          <a:latin typeface="Futura Bk"/>
                        </a:defRPr>
                      </a:lvl6pPr>
                      <a:lvl7pPr marL="2743200" algn="l" defTabSz="914400" rtl="0" eaLnBrk="1" latinLnBrk="0" hangingPunct="1">
                        <a:defRPr sz="1800" kern="1200">
                          <a:solidFill>
                            <a:schemeClr val="dk1"/>
                          </a:solidFill>
                          <a:latin typeface="Futura Bk"/>
                        </a:defRPr>
                      </a:lvl7pPr>
                      <a:lvl8pPr marL="3200400" algn="l" defTabSz="914400" rtl="0" eaLnBrk="1" latinLnBrk="0" hangingPunct="1">
                        <a:defRPr sz="1800" kern="1200">
                          <a:solidFill>
                            <a:schemeClr val="dk1"/>
                          </a:solidFill>
                          <a:latin typeface="Futura Bk"/>
                        </a:defRPr>
                      </a:lvl8pPr>
                      <a:lvl9pPr marL="3657600" algn="l" defTabSz="914400" rtl="0" eaLnBrk="1" latinLnBrk="0" hangingPunct="1">
                        <a:defRPr sz="1800" kern="1200">
                          <a:solidFill>
                            <a:schemeClr val="dk1"/>
                          </a:solidFill>
                          <a:latin typeface="Futura Bk"/>
                        </a:defRPr>
                      </a:lvl9pPr>
                    </a:lstStyle>
                    <a:p>
                      <a:r>
                        <a:rPr lang="en-US" sz="1600" dirty="0" smtClean="0">
                          <a:solidFill>
                            <a:schemeClr val="tx1"/>
                          </a:solidFill>
                          <a:latin typeface="+mj-lt"/>
                        </a:rPr>
                        <a:t>Competitors</a:t>
                      </a:r>
                      <a:endParaRPr lang="en-US" sz="1600" dirty="0">
                        <a:solidFill>
                          <a:schemeClr val="tx1"/>
                        </a:solidFill>
                        <a:latin typeface="+mj-lt"/>
                      </a:endParaRPr>
                    </a:p>
                  </a:txBody>
                  <a:tcPr marL="99333" marR="99333" marT="49667" marB="49667" anchor="ctr">
                    <a:lnL w="12700" cmpd="sng">
                      <a:noFill/>
                    </a:lnL>
                    <a:lnR w="12700" cmpd="sng">
                      <a:noFill/>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defPPr>
                      <a:lvl1pPr marL="0" algn="l" defTabSz="914400" rtl="0" eaLnBrk="1" latinLnBrk="0" hangingPunct="1">
                        <a:defRPr sz="1800" kern="1200">
                          <a:solidFill>
                            <a:schemeClr val="dk1"/>
                          </a:solidFill>
                          <a:latin typeface="Futura Bk"/>
                        </a:defRPr>
                      </a:lvl1pPr>
                      <a:lvl2pPr marL="457200" algn="l" defTabSz="914400" rtl="0" eaLnBrk="1" latinLnBrk="0" hangingPunct="1">
                        <a:defRPr sz="1800" kern="1200">
                          <a:solidFill>
                            <a:schemeClr val="dk1"/>
                          </a:solidFill>
                          <a:latin typeface="Futura Bk"/>
                        </a:defRPr>
                      </a:lvl2pPr>
                      <a:lvl3pPr marL="914400" algn="l" defTabSz="914400" rtl="0" eaLnBrk="1" latinLnBrk="0" hangingPunct="1">
                        <a:defRPr sz="1800" kern="1200">
                          <a:solidFill>
                            <a:schemeClr val="dk1"/>
                          </a:solidFill>
                          <a:latin typeface="Futura Bk"/>
                        </a:defRPr>
                      </a:lvl3pPr>
                      <a:lvl4pPr marL="1371600" algn="l" defTabSz="914400" rtl="0" eaLnBrk="1" latinLnBrk="0" hangingPunct="1">
                        <a:defRPr sz="1800" kern="1200">
                          <a:solidFill>
                            <a:schemeClr val="dk1"/>
                          </a:solidFill>
                          <a:latin typeface="Futura Bk"/>
                        </a:defRPr>
                      </a:lvl4pPr>
                      <a:lvl5pPr marL="1828800" algn="l" defTabSz="914400" rtl="0" eaLnBrk="1" latinLnBrk="0" hangingPunct="1">
                        <a:defRPr sz="1800" kern="1200">
                          <a:solidFill>
                            <a:schemeClr val="dk1"/>
                          </a:solidFill>
                          <a:latin typeface="Futura Bk"/>
                        </a:defRPr>
                      </a:lvl5pPr>
                      <a:lvl6pPr marL="2286000" algn="l" defTabSz="914400" rtl="0" eaLnBrk="1" latinLnBrk="0" hangingPunct="1">
                        <a:defRPr sz="1800" kern="1200">
                          <a:solidFill>
                            <a:schemeClr val="dk1"/>
                          </a:solidFill>
                          <a:latin typeface="Futura Bk"/>
                        </a:defRPr>
                      </a:lvl6pPr>
                      <a:lvl7pPr marL="2743200" algn="l" defTabSz="914400" rtl="0" eaLnBrk="1" latinLnBrk="0" hangingPunct="1">
                        <a:defRPr sz="1800" kern="1200">
                          <a:solidFill>
                            <a:schemeClr val="dk1"/>
                          </a:solidFill>
                          <a:latin typeface="Futura Bk"/>
                        </a:defRPr>
                      </a:lvl7pPr>
                      <a:lvl8pPr marL="3200400" algn="l" defTabSz="914400" rtl="0" eaLnBrk="1" latinLnBrk="0" hangingPunct="1">
                        <a:defRPr sz="1800" kern="1200">
                          <a:solidFill>
                            <a:schemeClr val="dk1"/>
                          </a:solidFill>
                          <a:latin typeface="Futura Bk"/>
                        </a:defRPr>
                      </a:lvl8pPr>
                      <a:lvl9pPr marL="3657600" algn="l" defTabSz="914400" rtl="0" eaLnBrk="1" latinLnBrk="0" hangingPunct="1">
                        <a:defRPr sz="1800" kern="1200">
                          <a:solidFill>
                            <a:schemeClr val="dk1"/>
                          </a:solidFill>
                          <a:latin typeface="Futura Bk"/>
                        </a:defRPr>
                      </a:lvl9pPr>
                    </a:lstStyle>
                    <a:p>
                      <a:pPr marL="114300" indent="-114300">
                        <a:buFont typeface="Arial" pitchFamily="34" charset="0"/>
                        <a:buChar char="•"/>
                      </a:pPr>
                      <a:r>
                        <a:rPr lang="en-US" sz="1400" dirty="0" smtClean="0">
                          <a:solidFill>
                            <a:schemeClr val="tx1"/>
                          </a:solidFill>
                          <a:latin typeface="+mn-lt"/>
                        </a:rPr>
                        <a:t>Cisco Nexus 5010, 5020</a:t>
                      </a:r>
                      <a:endParaRPr lang="en-US" sz="1400" dirty="0">
                        <a:solidFill>
                          <a:schemeClr val="tx1"/>
                        </a:solidFill>
                        <a:latin typeface="+mn-lt"/>
                      </a:endParaRPr>
                    </a:p>
                  </a:txBody>
                  <a:tcPr marL="99333" marR="99333" marT="49667" marB="49667" anchor="ctr">
                    <a:lnL w="12700" cmpd="sng">
                      <a:noFill/>
                    </a:lnL>
                    <a:lnR w="12700" cmpd="sng">
                      <a:noFill/>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defPPr>
                      <a:lvl1pPr marL="0" algn="l" defTabSz="914400" rtl="0" eaLnBrk="1" latinLnBrk="0" hangingPunct="1">
                        <a:defRPr sz="1800" kern="1200">
                          <a:solidFill>
                            <a:schemeClr val="dk1"/>
                          </a:solidFill>
                          <a:latin typeface="Futura Bk"/>
                        </a:defRPr>
                      </a:lvl1pPr>
                      <a:lvl2pPr marL="457200" algn="l" defTabSz="914400" rtl="0" eaLnBrk="1" latinLnBrk="0" hangingPunct="1">
                        <a:defRPr sz="1800" kern="1200">
                          <a:solidFill>
                            <a:schemeClr val="dk1"/>
                          </a:solidFill>
                          <a:latin typeface="Futura Bk"/>
                        </a:defRPr>
                      </a:lvl2pPr>
                      <a:lvl3pPr marL="914400" algn="l" defTabSz="914400" rtl="0" eaLnBrk="1" latinLnBrk="0" hangingPunct="1">
                        <a:defRPr sz="1800" kern="1200">
                          <a:solidFill>
                            <a:schemeClr val="dk1"/>
                          </a:solidFill>
                          <a:latin typeface="Futura Bk"/>
                        </a:defRPr>
                      </a:lvl3pPr>
                      <a:lvl4pPr marL="1371600" algn="l" defTabSz="914400" rtl="0" eaLnBrk="1" latinLnBrk="0" hangingPunct="1">
                        <a:defRPr sz="1800" kern="1200">
                          <a:solidFill>
                            <a:schemeClr val="dk1"/>
                          </a:solidFill>
                          <a:latin typeface="Futura Bk"/>
                        </a:defRPr>
                      </a:lvl4pPr>
                      <a:lvl5pPr marL="1828800" algn="l" defTabSz="914400" rtl="0" eaLnBrk="1" latinLnBrk="0" hangingPunct="1">
                        <a:defRPr sz="1800" kern="1200">
                          <a:solidFill>
                            <a:schemeClr val="dk1"/>
                          </a:solidFill>
                          <a:latin typeface="Futura Bk"/>
                        </a:defRPr>
                      </a:lvl5pPr>
                      <a:lvl6pPr marL="2286000" algn="l" defTabSz="914400" rtl="0" eaLnBrk="1" latinLnBrk="0" hangingPunct="1">
                        <a:defRPr sz="1800" kern="1200">
                          <a:solidFill>
                            <a:schemeClr val="dk1"/>
                          </a:solidFill>
                          <a:latin typeface="Futura Bk"/>
                        </a:defRPr>
                      </a:lvl6pPr>
                      <a:lvl7pPr marL="2743200" algn="l" defTabSz="914400" rtl="0" eaLnBrk="1" latinLnBrk="0" hangingPunct="1">
                        <a:defRPr sz="1800" kern="1200">
                          <a:solidFill>
                            <a:schemeClr val="dk1"/>
                          </a:solidFill>
                          <a:latin typeface="Futura Bk"/>
                        </a:defRPr>
                      </a:lvl7pPr>
                      <a:lvl8pPr marL="3200400" algn="l" defTabSz="914400" rtl="0" eaLnBrk="1" latinLnBrk="0" hangingPunct="1">
                        <a:defRPr sz="1800" kern="1200">
                          <a:solidFill>
                            <a:schemeClr val="dk1"/>
                          </a:solidFill>
                          <a:latin typeface="Futura Bk"/>
                        </a:defRPr>
                      </a:lvl8pPr>
                      <a:lvl9pPr marL="3657600" algn="l" defTabSz="914400" rtl="0" eaLnBrk="1" latinLnBrk="0" hangingPunct="1">
                        <a:defRPr sz="1800" kern="1200">
                          <a:solidFill>
                            <a:schemeClr val="dk1"/>
                          </a:solidFill>
                          <a:latin typeface="Futura Bk"/>
                        </a:defRPr>
                      </a:lvl9pPr>
                    </a:lstStyle>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err="1" smtClean="0">
                          <a:solidFill>
                            <a:schemeClr val="tx1"/>
                          </a:solidFill>
                          <a:latin typeface="+mn-lt"/>
                        </a:rPr>
                        <a:t>Arista</a:t>
                      </a:r>
                      <a:r>
                        <a:rPr lang="en-US" sz="1400" dirty="0" smtClean="0">
                          <a:solidFill>
                            <a:schemeClr val="tx1"/>
                          </a:solidFill>
                          <a:latin typeface="+mn-lt"/>
                        </a:rPr>
                        <a:t> 7100</a:t>
                      </a:r>
                      <a:r>
                        <a:rPr lang="en-US" sz="1400" baseline="0" dirty="0" smtClean="0">
                          <a:solidFill>
                            <a:schemeClr val="tx1"/>
                          </a:solidFill>
                          <a:latin typeface="+mn-lt"/>
                        </a:rPr>
                        <a:t> series</a:t>
                      </a:r>
                      <a:endParaRPr lang="en-US" sz="1400" dirty="0" smtClean="0">
                        <a:solidFill>
                          <a:schemeClr val="tx1"/>
                        </a:solidFill>
                        <a:latin typeface="+mn-lt"/>
                      </a:endParaRPr>
                    </a:p>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solidFill>
                            <a:schemeClr val="tx1"/>
                          </a:solidFill>
                          <a:latin typeface="+mn-lt"/>
                        </a:rPr>
                        <a:t>Juniper EX2500</a:t>
                      </a:r>
                    </a:p>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solidFill>
                            <a:schemeClr val="tx1"/>
                          </a:solidFill>
                          <a:latin typeface="+mn-lt"/>
                        </a:rPr>
                        <a:t>HP </a:t>
                      </a:r>
                      <a:r>
                        <a:rPr lang="en-US" sz="1400" dirty="0" err="1" smtClean="0">
                          <a:solidFill>
                            <a:schemeClr val="tx1"/>
                          </a:solidFill>
                          <a:latin typeface="+mn-lt"/>
                        </a:rPr>
                        <a:t>ProCurve</a:t>
                      </a:r>
                      <a:r>
                        <a:rPr lang="en-US" sz="1400" dirty="0" smtClean="0">
                          <a:solidFill>
                            <a:schemeClr val="tx1"/>
                          </a:solidFill>
                          <a:latin typeface="+mn-lt"/>
                        </a:rPr>
                        <a:t> 6600 </a:t>
                      </a:r>
                    </a:p>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solidFill>
                            <a:schemeClr val="tx1"/>
                          </a:solidFill>
                          <a:latin typeface="+mn-lt"/>
                        </a:rPr>
                        <a:t>Blade G81xx</a:t>
                      </a:r>
                      <a:endParaRPr lang="en-US" sz="1400" dirty="0">
                        <a:solidFill>
                          <a:schemeClr val="tx1"/>
                        </a:solidFill>
                        <a:latin typeface="+mn-lt"/>
                      </a:endParaRPr>
                    </a:p>
                  </a:txBody>
                  <a:tcPr marL="99333" marR="99333" marT="49667" marB="49667" anchor="ctr">
                    <a:lnL w="12700" cmpd="sng">
                      <a:noFill/>
                    </a:lnL>
                    <a:lnR w="12700" cmpd="sng">
                      <a:noFill/>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defPPr>
                      <a:lvl1pPr marL="0" algn="l" defTabSz="914400" rtl="0" eaLnBrk="1" latinLnBrk="0" hangingPunct="1">
                        <a:defRPr sz="1800" kern="1200">
                          <a:solidFill>
                            <a:schemeClr val="dk1"/>
                          </a:solidFill>
                          <a:latin typeface="Futura Bk"/>
                        </a:defRPr>
                      </a:lvl1pPr>
                      <a:lvl2pPr marL="457200" algn="l" defTabSz="914400" rtl="0" eaLnBrk="1" latinLnBrk="0" hangingPunct="1">
                        <a:defRPr sz="1800" kern="1200">
                          <a:solidFill>
                            <a:schemeClr val="dk1"/>
                          </a:solidFill>
                          <a:latin typeface="Futura Bk"/>
                        </a:defRPr>
                      </a:lvl2pPr>
                      <a:lvl3pPr marL="914400" algn="l" defTabSz="914400" rtl="0" eaLnBrk="1" latinLnBrk="0" hangingPunct="1">
                        <a:defRPr sz="1800" kern="1200">
                          <a:solidFill>
                            <a:schemeClr val="dk1"/>
                          </a:solidFill>
                          <a:latin typeface="Futura Bk"/>
                        </a:defRPr>
                      </a:lvl3pPr>
                      <a:lvl4pPr marL="1371600" algn="l" defTabSz="914400" rtl="0" eaLnBrk="1" latinLnBrk="0" hangingPunct="1">
                        <a:defRPr sz="1800" kern="1200">
                          <a:solidFill>
                            <a:schemeClr val="dk1"/>
                          </a:solidFill>
                          <a:latin typeface="Futura Bk"/>
                        </a:defRPr>
                      </a:lvl4pPr>
                      <a:lvl5pPr marL="1828800" algn="l" defTabSz="914400" rtl="0" eaLnBrk="1" latinLnBrk="0" hangingPunct="1">
                        <a:defRPr sz="1800" kern="1200">
                          <a:solidFill>
                            <a:schemeClr val="dk1"/>
                          </a:solidFill>
                          <a:latin typeface="Futura Bk"/>
                        </a:defRPr>
                      </a:lvl5pPr>
                      <a:lvl6pPr marL="2286000" algn="l" defTabSz="914400" rtl="0" eaLnBrk="1" latinLnBrk="0" hangingPunct="1">
                        <a:defRPr sz="1800" kern="1200">
                          <a:solidFill>
                            <a:schemeClr val="dk1"/>
                          </a:solidFill>
                          <a:latin typeface="Futura Bk"/>
                        </a:defRPr>
                      </a:lvl6pPr>
                      <a:lvl7pPr marL="2743200" algn="l" defTabSz="914400" rtl="0" eaLnBrk="1" latinLnBrk="0" hangingPunct="1">
                        <a:defRPr sz="1800" kern="1200">
                          <a:solidFill>
                            <a:schemeClr val="dk1"/>
                          </a:solidFill>
                          <a:latin typeface="Futura Bk"/>
                        </a:defRPr>
                      </a:lvl7pPr>
                      <a:lvl8pPr marL="3200400" algn="l" defTabSz="914400" rtl="0" eaLnBrk="1" latinLnBrk="0" hangingPunct="1">
                        <a:defRPr sz="1800" kern="1200">
                          <a:solidFill>
                            <a:schemeClr val="dk1"/>
                          </a:solidFill>
                          <a:latin typeface="Futura Bk"/>
                        </a:defRPr>
                      </a:lvl8pPr>
                      <a:lvl9pPr marL="3657600" algn="l" defTabSz="914400" rtl="0" eaLnBrk="1" latinLnBrk="0" hangingPunct="1">
                        <a:defRPr sz="1800" kern="1200">
                          <a:solidFill>
                            <a:schemeClr val="dk1"/>
                          </a:solidFill>
                          <a:latin typeface="Futura Bk"/>
                        </a:defRPr>
                      </a:lvl9pPr>
                    </a:lstStyle>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solidFill>
                            <a:schemeClr val="tx1"/>
                          </a:solidFill>
                          <a:latin typeface="+mn-lt"/>
                        </a:rPr>
                        <a:t>Cisco Nexus 5010, 5020</a:t>
                      </a:r>
                    </a:p>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solidFill>
                            <a:schemeClr val="tx1"/>
                          </a:solidFill>
                          <a:latin typeface="+mn-lt"/>
                        </a:rPr>
                        <a:t>Juniper EX4500</a:t>
                      </a:r>
                    </a:p>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err="1" smtClean="0">
                          <a:solidFill>
                            <a:schemeClr val="tx1"/>
                          </a:solidFill>
                          <a:latin typeface="+mn-lt"/>
                        </a:rPr>
                        <a:t>Arista</a:t>
                      </a:r>
                      <a:r>
                        <a:rPr lang="en-US" sz="1400" dirty="0" smtClean="0">
                          <a:solidFill>
                            <a:schemeClr val="tx1"/>
                          </a:solidFill>
                          <a:latin typeface="+mn-lt"/>
                        </a:rPr>
                        <a:t> 7100 series</a:t>
                      </a:r>
                      <a:endParaRPr lang="en-US" sz="1400" dirty="0">
                        <a:solidFill>
                          <a:schemeClr val="tx1"/>
                        </a:solidFill>
                        <a:latin typeface="+mn-lt"/>
                      </a:endParaRPr>
                    </a:p>
                  </a:txBody>
                  <a:tcPr marL="99333" marR="99333" marT="49667" marB="49667" anchor="ctr">
                    <a:lnL w="12700" cmpd="sng">
                      <a:noFill/>
                    </a:lnL>
                    <a:lnR w="12700" cmpd="sng">
                      <a:noFill/>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r>
              <a:tr h="463900">
                <a:tc>
                  <a:txBody>
                    <a:bodyPr/>
                    <a:lstStyle>
                      <a:defPPr>
                        <a:defRPr lang="en-US"/>
                      </a:defPPr>
                      <a:lvl1pPr marL="0" algn="l" defTabSz="914400" rtl="0" eaLnBrk="1" latinLnBrk="0" hangingPunct="1">
                        <a:defRPr sz="1800" kern="1200">
                          <a:solidFill>
                            <a:schemeClr val="dk1"/>
                          </a:solidFill>
                          <a:latin typeface="Futura Bk"/>
                        </a:defRPr>
                      </a:lvl1pPr>
                      <a:lvl2pPr marL="457200" algn="l" defTabSz="914400" rtl="0" eaLnBrk="1" latinLnBrk="0" hangingPunct="1">
                        <a:defRPr sz="1800" kern="1200">
                          <a:solidFill>
                            <a:schemeClr val="dk1"/>
                          </a:solidFill>
                          <a:latin typeface="Futura Bk"/>
                        </a:defRPr>
                      </a:lvl2pPr>
                      <a:lvl3pPr marL="914400" algn="l" defTabSz="914400" rtl="0" eaLnBrk="1" latinLnBrk="0" hangingPunct="1">
                        <a:defRPr sz="1800" kern="1200">
                          <a:solidFill>
                            <a:schemeClr val="dk1"/>
                          </a:solidFill>
                          <a:latin typeface="Futura Bk"/>
                        </a:defRPr>
                      </a:lvl3pPr>
                      <a:lvl4pPr marL="1371600" algn="l" defTabSz="914400" rtl="0" eaLnBrk="1" latinLnBrk="0" hangingPunct="1">
                        <a:defRPr sz="1800" kern="1200">
                          <a:solidFill>
                            <a:schemeClr val="dk1"/>
                          </a:solidFill>
                          <a:latin typeface="Futura Bk"/>
                        </a:defRPr>
                      </a:lvl4pPr>
                      <a:lvl5pPr marL="1828800" algn="l" defTabSz="914400" rtl="0" eaLnBrk="1" latinLnBrk="0" hangingPunct="1">
                        <a:defRPr sz="1800" kern="1200">
                          <a:solidFill>
                            <a:schemeClr val="dk1"/>
                          </a:solidFill>
                          <a:latin typeface="Futura Bk"/>
                        </a:defRPr>
                      </a:lvl5pPr>
                      <a:lvl6pPr marL="2286000" algn="l" defTabSz="914400" rtl="0" eaLnBrk="1" latinLnBrk="0" hangingPunct="1">
                        <a:defRPr sz="1800" kern="1200">
                          <a:solidFill>
                            <a:schemeClr val="dk1"/>
                          </a:solidFill>
                          <a:latin typeface="Futura Bk"/>
                        </a:defRPr>
                      </a:lvl6pPr>
                      <a:lvl7pPr marL="2743200" algn="l" defTabSz="914400" rtl="0" eaLnBrk="1" latinLnBrk="0" hangingPunct="1">
                        <a:defRPr sz="1800" kern="1200">
                          <a:solidFill>
                            <a:schemeClr val="dk1"/>
                          </a:solidFill>
                          <a:latin typeface="Futura Bk"/>
                        </a:defRPr>
                      </a:lvl7pPr>
                      <a:lvl8pPr marL="3200400" algn="l" defTabSz="914400" rtl="0" eaLnBrk="1" latinLnBrk="0" hangingPunct="1">
                        <a:defRPr sz="1800" kern="1200">
                          <a:solidFill>
                            <a:schemeClr val="dk1"/>
                          </a:solidFill>
                          <a:latin typeface="Futura Bk"/>
                        </a:defRPr>
                      </a:lvl8pPr>
                      <a:lvl9pPr marL="3657600" algn="l" defTabSz="914400" rtl="0" eaLnBrk="1" latinLnBrk="0" hangingPunct="1">
                        <a:defRPr sz="1800" kern="1200">
                          <a:solidFill>
                            <a:schemeClr val="dk1"/>
                          </a:solidFill>
                          <a:latin typeface="Futura Bk"/>
                        </a:defRPr>
                      </a:lvl9pPr>
                    </a:lstStyle>
                    <a:p>
                      <a:r>
                        <a:rPr lang="en-US" sz="1600" dirty="0" smtClean="0">
                          <a:solidFill>
                            <a:schemeClr val="tx1"/>
                          </a:solidFill>
                          <a:latin typeface="+mj-lt"/>
                        </a:rPr>
                        <a:t>Complementary</a:t>
                      </a:r>
                      <a:r>
                        <a:rPr lang="en-US" sz="1600" baseline="0" dirty="0" smtClean="0">
                          <a:solidFill>
                            <a:schemeClr val="tx1"/>
                          </a:solidFill>
                          <a:latin typeface="+mj-lt"/>
                        </a:rPr>
                        <a:t> Products</a:t>
                      </a:r>
                      <a:endParaRPr lang="en-US" sz="1600" dirty="0">
                        <a:solidFill>
                          <a:schemeClr val="tx1"/>
                        </a:solidFill>
                        <a:latin typeface="+mj-lt"/>
                      </a:endParaRPr>
                    </a:p>
                  </a:txBody>
                  <a:tcPr marL="99333" marR="99333" marT="49667" marB="49667" anchor="ctr">
                    <a:lnL w="12700" cmpd="sng">
                      <a:noFill/>
                    </a:lnL>
                    <a:lnR w="12700" cmpd="sng">
                      <a:noFill/>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defPPr>
                      <a:lvl1pPr marL="0" algn="l" defTabSz="914400" rtl="0" eaLnBrk="1" latinLnBrk="0" hangingPunct="1">
                        <a:defRPr sz="1800" kern="1200">
                          <a:solidFill>
                            <a:schemeClr val="dk1"/>
                          </a:solidFill>
                          <a:latin typeface="Futura Bk"/>
                        </a:defRPr>
                      </a:lvl1pPr>
                      <a:lvl2pPr marL="457200" algn="l" defTabSz="914400" rtl="0" eaLnBrk="1" latinLnBrk="0" hangingPunct="1">
                        <a:defRPr sz="1800" kern="1200">
                          <a:solidFill>
                            <a:schemeClr val="dk1"/>
                          </a:solidFill>
                          <a:latin typeface="Futura Bk"/>
                        </a:defRPr>
                      </a:lvl2pPr>
                      <a:lvl3pPr marL="914400" algn="l" defTabSz="914400" rtl="0" eaLnBrk="1" latinLnBrk="0" hangingPunct="1">
                        <a:defRPr sz="1800" kern="1200">
                          <a:solidFill>
                            <a:schemeClr val="dk1"/>
                          </a:solidFill>
                          <a:latin typeface="Futura Bk"/>
                        </a:defRPr>
                      </a:lvl3pPr>
                      <a:lvl4pPr marL="1371600" algn="l" defTabSz="914400" rtl="0" eaLnBrk="1" latinLnBrk="0" hangingPunct="1">
                        <a:defRPr sz="1800" kern="1200">
                          <a:solidFill>
                            <a:schemeClr val="dk1"/>
                          </a:solidFill>
                          <a:latin typeface="Futura Bk"/>
                        </a:defRPr>
                      </a:lvl4pPr>
                      <a:lvl5pPr marL="1828800" algn="l" defTabSz="914400" rtl="0" eaLnBrk="1" latinLnBrk="0" hangingPunct="1">
                        <a:defRPr sz="1800" kern="1200">
                          <a:solidFill>
                            <a:schemeClr val="dk1"/>
                          </a:solidFill>
                          <a:latin typeface="Futura Bk"/>
                        </a:defRPr>
                      </a:lvl5pPr>
                      <a:lvl6pPr marL="2286000" algn="l" defTabSz="914400" rtl="0" eaLnBrk="1" latinLnBrk="0" hangingPunct="1">
                        <a:defRPr sz="1800" kern="1200">
                          <a:solidFill>
                            <a:schemeClr val="dk1"/>
                          </a:solidFill>
                          <a:latin typeface="Futura Bk"/>
                        </a:defRPr>
                      </a:lvl6pPr>
                      <a:lvl7pPr marL="2743200" algn="l" defTabSz="914400" rtl="0" eaLnBrk="1" latinLnBrk="0" hangingPunct="1">
                        <a:defRPr sz="1800" kern="1200">
                          <a:solidFill>
                            <a:schemeClr val="dk1"/>
                          </a:solidFill>
                          <a:latin typeface="Futura Bk"/>
                        </a:defRPr>
                      </a:lvl7pPr>
                      <a:lvl8pPr marL="3200400" algn="l" defTabSz="914400" rtl="0" eaLnBrk="1" latinLnBrk="0" hangingPunct="1">
                        <a:defRPr sz="1800" kern="1200">
                          <a:solidFill>
                            <a:schemeClr val="dk1"/>
                          </a:solidFill>
                          <a:latin typeface="Futura Bk"/>
                        </a:defRPr>
                      </a:lvl8pPr>
                      <a:lvl9pPr marL="3657600" algn="l" defTabSz="914400" rtl="0" eaLnBrk="1" latinLnBrk="0" hangingPunct="1">
                        <a:defRPr sz="1800" kern="1200">
                          <a:solidFill>
                            <a:schemeClr val="dk1"/>
                          </a:solidFill>
                          <a:latin typeface="Futura Bk"/>
                        </a:defRPr>
                      </a:lvl9pPr>
                    </a:lstStyle>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sv-SE" sz="1400" dirty="0" smtClean="0">
                          <a:solidFill>
                            <a:schemeClr val="tx1"/>
                          </a:solidFill>
                          <a:latin typeface="+mn-lt"/>
                        </a:rPr>
                        <a:t>1010/1020 CNAs</a:t>
                      </a:r>
                    </a:p>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sv-SE" sz="1400" dirty="0" smtClean="0">
                          <a:solidFill>
                            <a:schemeClr val="tx1"/>
                          </a:solidFill>
                          <a:latin typeface="+mn-lt"/>
                        </a:rPr>
                        <a:t>DCX FCoE Blade</a:t>
                      </a:r>
                      <a:endParaRPr lang="en-US" sz="1400" dirty="0">
                        <a:solidFill>
                          <a:schemeClr val="tx1"/>
                        </a:solidFill>
                        <a:latin typeface="+mn-lt"/>
                      </a:endParaRPr>
                    </a:p>
                  </a:txBody>
                  <a:tcPr marL="99333" marR="99333" marT="49667" marB="49667" anchor="ctr">
                    <a:lnL w="12700" cmpd="sng">
                      <a:noFill/>
                    </a:lnL>
                    <a:lnR w="12700" cmpd="sng">
                      <a:noFill/>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defPPr>
                      <a:lvl1pPr marL="0" algn="l" defTabSz="914400" rtl="0" eaLnBrk="1" latinLnBrk="0" hangingPunct="1">
                        <a:defRPr sz="1800" kern="1200">
                          <a:solidFill>
                            <a:schemeClr val="dk1"/>
                          </a:solidFill>
                          <a:latin typeface="Futura Bk"/>
                        </a:defRPr>
                      </a:lvl1pPr>
                      <a:lvl2pPr marL="457200" algn="l" defTabSz="914400" rtl="0" eaLnBrk="1" latinLnBrk="0" hangingPunct="1">
                        <a:defRPr sz="1800" kern="1200">
                          <a:solidFill>
                            <a:schemeClr val="dk1"/>
                          </a:solidFill>
                          <a:latin typeface="Futura Bk"/>
                        </a:defRPr>
                      </a:lvl2pPr>
                      <a:lvl3pPr marL="914400" algn="l" defTabSz="914400" rtl="0" eaLnBrk="1" latinLnBrk="0" hangingPunct="1">
                        <a:defRPr sz="1800" kern="1200">
                          <a:solidFill>
                            <a:schemeClr val="dk1"/>
                          </a:solidFill>
                          <a:latin typeface="Futura Bk"/>
                        </a:defRPr>
                      </a:lvl3pPr>
                      <a:lvl4pPr marL="1371600" algn="l" defTabSz="914400" rtl="0" eaLnBrk="1" latinLnBrk="0" hangingPunct="1">
                        <a:defRPr sz="1800" kern="1200">
                          <a:solidFill>
                            <a:schemeClr val="dk1"/>
                          </a:solidFill>
                          <a:latin typeface="Futura Bk"/>
                        </a:defRPr>
                      </a:lvl4pPr>
                      <a:lvl5pPr marL="1828800" algn="l" defTabSz="914400" rtl="0" eaLnBrk="1" latinLnBrk="0" hangingPunct="1">
                        <a:defRPr sz="1800" kern="1200">
                          <a:solidFill>
                            <a:schemeClr val="dk1"/>
                          </a:solidFill>
                          <a:latin typeface="Futura Bk"/>
                        </a:defRPr>
                      </a:lvl5pPr>
                      <a:lvl6pPr marL="2286000" algn="l" defTabSz="914400" rtl="0" eaLnBrk="1" latinLnBrk="0" hangingPunct="1">
                        <a:defRPr sz="1800" kern="1200">
                          <a:solidFill>
                            <a:schemeClr val="dk1"/>
                          </a:solidFill>
                          <a:latin typeface="Futura Bk"/>
                        </a:defRPr>
                      </a:lvl6pPr>
                      <a:lvl7pPr marL="2743200" algn="l" defTabSz="914400" rtl="0" eaLnBrk="1" latinLnBrk="0" hangingPunct="1">
                        <a:defRPr sz="1800" kern="1200">
                          <a:solidFill>
                            <a:schemeClr val="dk1"/>
                          </a:solidFill>
                          <a:latin typeface="Futura Bk"/>
                        </a:defRPr>
                      </a:lvl7pPr>
                      <a:lvl8pPr marL="3200400" algn="l" defTabSz="914400" rtl="0" eaLnBrk="1" latinLnBrk="0" hangingPunct="1">
                        <a:defRPr sz="1800" kern="1200">
                          <a:solidFill>
                            <a:schemeClr val="dk1"/>
                          </a:solidFill>
                          <a:latin typeface="Futura Bk"/>
                        </a:defRPr>
                      </a:lvl8pPr>
                      <a:lvl9pPr marL="3657600" algn="l" defTabSz="914400" rtl="0" eaLnBrk="1" latinLnBrk="0" hangingPunct="1">
                        <a:defRPr sz="1800" kern="1200">
                          <a:solidFill>
                            <a:schemeClr val="dk1"/>
                          </a:solidFill>
                          <a:latin typeface="Futura Bk"/>
                        </a:defRPr>
                      </a:lvl9pPr>
                    </a:lstStyle>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solidFill>
                            <a:schemeClr val="tx1"/>
                          </a:solidFill>
                          <a:latin typeface="+mn-lt"/>
                        </a:rPr>
                        <a:t>FCX, CES</a:t>
                      </a:r>
                    </a:p>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solidFill>
                            <a:schemeClr val="tx1"/>
                          </a:solidFill>
                          <a:latin typeface="+mn-lt"/>
                        </a:rPr>
                        <a:t>MLX</a:t>
                      </a:r>
                      <a:endParaRPr lang="en-US" sz="1400" dirty="0">
                        <a:solidFill>
                          <a:schemeClr val="tx1"/>
                        </a:solidFill>
                        <a:latin typeface="+mn-lt"/>
                      </a:endParaRPr>
                    </a:p>
                  </a:txBody>
                  <a:tcPr marL="99333" marR="99333" marT="49667" marB="49667" anchor="ctr">
                    <a:lnL w="12700" cmpd="sng">
                      <a:noFill/>
                    </a:lnL>
                    <a:lnR w="12700" cmpd="sng">
                      <a:noFill/>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defPPr>
                      <a:lvl1pPr marL="0" algn="l" defTabSz="914400" rtl="0" eaLnBrk="1" latinLnBrk="0" hangingPunct="1">
                        <a:defRPr sz="1800" kern="1200">
                          <a:solidFill>
                            <a:schemeClr val="dk1"/>
                          </a:solidFill>
                          <a:latin typeface="Futura Bk"/>
                        </a:defRPr>
                      </a:lvl1pPr>
                      <a:lvl2pPr marL="457200" algn="l" defTabSz="914400" rtl="0" eaLnBrk="1" latinLnBrk="0" hangingPunct="1">
                        <a:defRPr sz="1800" kern="1200">
                          <a:solidFill>
                            <a:schemeClr val="dk1"/>
                          </a:solidFill>
                          <a:latin typeface="Futura Bk"/>
                        </a:defRPr>
                      </a:lvl2pPr>
                      <a:lvl3pPr marL="914400" algn="l" defTabSz="914400" rtl="0" eaLnBrk="1" latinLnBrk="0" hangingPunct="1">
                        <a:defRPr sz="1800" kern="1200">
                          <a:solidFill>
                            <a:schemeClr val="dk1"/>
                          </a:solidFill>
                          <a:latin typeface="Futura Bk"/>
                        </a:defRPr>
                      </a:lvl3pPr>
                      <a:lvl4pPr marL="1371600" algn="l" defTabSz="914400" rtl="0" eaLnBrk="1" latinLnBrk="0" hangingPunct="1">
                        <a:defRPr sz="1800" kern="1200">
                          <a:solidFill>
                            <a:schemeClr val="dk1"/>
                          </a:solidFill>
                          <a:latin typeface="Futura Bk"/>
                        </a:defRPr>
                      </a:lvl4pPr>
                      <a:lvl5pPr marL="1828800" algn="l" defTabSz="914400" rtl="0" eaLnBrk="1" latinLnBrk="0" hangingPunct="1">
                        <a:defRPr sz="1800" kern="1200">
                          <a:solidFill>
                            <a:schemeClr val="dk1"/>
                          </a:solidFill>
                          <a:latin typeface="Futura Bk"/>
                        </a:defRPr>
                      </a:lvl5pPr>
                      <a:lvl6pPr marL="2286000" algn="l" defTabSz="914400" rtl="0" eaLnBrk="1" latinLnBrk="0" hangingPunct="1">
                        <a:defRPr sz="1800" kern="1200">
                          <a:solidFill>
                            <a:schemeClr val="dk1"/>
                          </a:solidFill>
                          <a:latin typeface="Futura Bk"/>
                        </a:defRPr>
                      </a:lvl6pPr>
                      <a:lvl7pPr marL="2743200" algn="l" defTabSz="914400" rtl="0" eaLnBrk="1" latinLnBrk="0" hangingPunct="1">
                        <a:defRPr sz="1800" kern="1200">
                          <a:solidFill>
                            <a:schemeClr val="dk1"/>
                          </a:solidFill>
                          <a:latin typeface="Futura Bk"/>
                        </a:defRPr>
                      </a:lvl7pPr>
                      <a:lvl8pPr marL="3200400" algn="l" defTabSz="914400" rtl="0" eaLnBrk="1" latinLnBrk="0" hangingPunct="1">
                        <a:defRPr sz="1800" kern="1200">
                          <a:solidFill>
                            <a:schemeClr val="dk1"/>
                          </a:solidFill>
                          <a:latin typeface="Futura Bk"/>
                        </a:defRPr>
                      </a:lvl8pPr>
                      <a:lvl9pPr marL="3657600" algn="l" defTabSz="914400" rtl="0" eaLnBrk="1" latinLnBrk="0" hangingPunct="1">
                        <a:defRPr sz="1800" kern="1200">
                          <a:solidFill>
                            <a:schemeClr val="dk1"/>
                          </a:solidFill>
                          <a:latin typeface="Futura Bk"/>
                        </a:defRPr>
                      </a:lvl9pPr>
                    </a:lstStyle>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solidFill>
                            <a:schemeClr val="tx1"/>
                          </a:solidFill>
                          <a:latin typeface="+mn-lt"/>
                        </a:rPr>
                        <a:t>1010/1020 CNAs</a:t>
                      </a:r>
                    </a:p>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solidFill>
                            <a:schemeClr val="tx1"/>
                          </a:solidFill>
                          <a:latin typeface="+mn-lt"/>
                        </a:rPr>
                        <a:t>MLX</a:t>
                      </a:r>
                    </a:p>
                    <a:p>
                      <a:pPr marL="114300" marR="0" indent="-114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solidFill>
                            <a:schemeClr val="tx1"/>
                          </a:solidFill>
                          <a:latin typeface="+mn-lt"/>
                        </a:rPr>
                        <a:t>Future VDX products</a:t>
                      </a:r>
                      <a:endParaRPr lang="en-US" sz="1400" dirty="0">
                        <a:solidFill>
                          <a:schemeClr val="tx1"/>
                        </a:solidFill>
                        <a:latin typeface="+mn-lt"/>
                      </a:endParaRPr>
                    </a:p>
                  </a:txBody>
                  <a:tcPr marL="99333" marR="99333" marT="49667" marB="49667" anchor="ctr">
                    <a:lnL w="12700" cmpd="sng">
                      <a:noFill/>
                    </a:lnL>
                    <a:lnR w="12700" cmpd="sng">
                      <a:noFill/>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35" name="Picture 9" descr="TurboIron24X_angle2_med"/>
          <p:cNvPicPr>
            <a:picLocks noChangeAspect="1" noChangeArrowheads="1"/>
          </p:cNvPicPr>
          <p:nvPr/>
        </p:nvPicPr>
        <p:blipFill>
          <a:blip r:embed="rId7" cstate="print"/>
          <a:srcRect/>
          <a:stretch>
            <a:fillRect/>
          </a:stretch>
        </p:blipFill>
        <p:spPr bwMode="auto">
          <a:xfrm>
            <a:off x="4505325" y="1709044"/>
            <a:ext cx="1885645" cy="369734"/>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78"/>
          <p:cNvSpPr>
            <a:spLocks noChangeArrowheads="1"/>
          </p:cNvSpPr>
          <p:nvPr/>
        </p:nvSpPr>
        <p:spPr bwMode="auto">
          <a:xfrm>
            <a:off x="142875" y="2234623"/>
            <a:ext cx="3590925" cy="2209800"/>
          </a:xfrm>
          <a:prstGeom prst="roundRect">
            <a:avLst>
              <a:gd name="adj" fmla="val 31866"/>
            </a:avLst>
          </a:prstGeom>
          <a:gradFill flip="none" rotWithShape="1">
            <a:gsLst>
              <a:gs pos="69000">
                <a:srgbClr val="FF9000"/>
              </a:gs>
              <a:gs pos="0">
                <a:srgbClr val="FFFFFF"/>
              </a:gs>
              <a:gs pos="95000">
                <a:schemeClr val="bg1"/>
              </a:gs>
            </a:gsLst>
            <a:path path="shape">
              <a:fillToRect l="50000" t="50000" r="50000" b="50000"/>
            </a:path>
            <a:tileRect/>
          </a:gradFill>
          <a:ln w="12700">
            <a:noFill/>
            <a:round/>
            <a:headEnd/>
            <a:tailEnd/>
          </a:ln>
        </p:spPr>
        <p:txBody>
          <a:bodyPr wrap="none" anchor="ctr">
            <a:prstTxWarp prst="textNoShape">
              <a:avLst/>
            </a:prstTxWarp>
          </a:bodyPr>
          <a:lstStyle/>
          <a:p>
            <a:pPr>
              <a:defRPr/>
            </a:pPr>
            <a:endParaRPr lang="en-US">
              <a:latin typeface="Arial" pitchFamily="-112" charset="0"/>
            </a:endParaRPr>
          </a:p>
        </p:txBody>
      </p:sp>
      <p:sp>
        <p:nvSpPr>
          <p:cNvPr id="91139" name="Rectangle 2"/>
          <p:cNvSpPr>
            <a:spLocks noGrp="1" noChangeArrowheads="1"/>
          </p:cNvSpPr>
          <p:nvPr>
            <p:ph type="title"/>
          </p:nvPr>
        </p:nvSpPr>
        <p:spPr>
          <a:xfrm>
            <a:off x="350839" y="481451"/>
            <a:ext cx="8089900" cy="560153"/>
          </a:xfrm>
        </p:spPr>
        <p:txBody>
          <a:bodyPr/>
          <a:lstStyle/>
          <a:p>
            <a:pPr eaLnBrk="1" hangingPunct="1"/>
            <a:r>
              <a:rPr lang="en-US" dirty="0" smtClean="0">
                <a:ea typeface="ＭＳ Ｐゴシック" pitchFamily="31" charset="-128"/>
                <a:cs typeface="ＭＳ Ｐゴシック" pitchFamily="31" charset="-128"/>
              </a:rPr>
              <a:t>Brocade </a:t>
            </a:r>
            <a:r>
              <a:rPr lang="en-US" dirty="0" err="1" smtClean="0">
                <a:ea typeface="ＭＳ Ｐゴシック" pitchFamily="31" charset="-128"/>
                <a:cs typeface="ＭＳ Ｐゴシック" pitchFamily="31" charset="-128"/>
              </a:rPr>
              <a:t>FastIron</a:t>
            </a:r>
            <a:r>
              <a:rPr lang="en-US" dirty="0" smtClean="0">
                <a:ea typeface="ＭＳ Ｐゴシック" pitchFamily="31" charset="-128"/>
                <a:cs typeface="ＭＳ Ｐゴシック" pitchFamily="31" charset="-128"/>
              </a:rPr>
              <a:t> WS Series Switches </a:t>
            </a:r>
            <a:r>
              <a:rPr lang="en-US" dirty="0" smtClean="0">
                <a:solidFill>
                  <a:srgbClr val="FFC000"/>
                </a:solidFill>
                <a:ea typeface="ＭＳ Ｐゴシック" pitchFamily="31" charset="-128"/>
                <a:cs typeface="ＭＳ Ｐゴシック" pitchFamily="31" charset="-128"/>
              </a:rPr>
              <a:t/>
            </a:r>
            <a:br>
              <a:rPr lang="en-US" dirty="0" smtClean="0">
                <a:solidFill>
                  <a:srgbClr val="FFC000"/>
                </a:solidFill>
                <a:ea typeface="ＭＳ Ｐゴシック" pitchFamily="31" charset="-128"/>
                <a:cs typeface="ＭＳ Ｐゴシック" pitchFamily="31" charset="-128"/>
              </a:rPr>
            </a:br>
            <a:r>
              <a:rPr lang="en-US" sz="2400" i="1" dirty="0" smtClean="0">
                <a:ea typeface="ＭＳ Ｐゴシック" pitchFamily="31" charset="-128"/>
                <a:cs typeface="ＭＳ Ｐゴシック" pitchFamily="31" charset="-128"/>
              </a:rPr>
              <a:t>Product highlights</a:t>
            </a:r>
          </a:p>
        </p:txBody>
      </p:sp>
      <p:sp>
        <p:nvSpPr>
          <p:cNvPr id="91140" name="Rectangle 3"/>
          <p:cNvSpPr>
            <a:spLocks noGrp="1" noChangeArrowheads="1"/>
          </p:cNvSpPr>
          <p:nvPr>
            <p:ph idx="1"/>
          </p:nvPr>
        </p:nvSpPr>
        <p:spPr bwMode="gray">
          <a:xfrm>
            <a:off x="3657600" y="1247198"/>
            <a:ext cx="5486400" cy="4207306"/>
          </a:xfrm>
        </p:spPr>
        <p:txBody>
          <a:bodyPr/>
          <a:lstStyle/>
          <a:p>
            <a:pPr marL="177800" indent="-177800" eaLnBrk="1" hangingPunct="1">
              <a:lnSpc>
                <a:spcPct val="100000"/>
              </a:lnSpc>
              <a:spcBef>
                <a:spcPct val="0"/>
              </a:spcBef>
              <a:spcAft>
                <a:spcPct val="10000"/>
              </a:spcAft>
            </a:pPr>
            <a:r>
              <a:rPr lang="en-US" sz="1800" b="1" dirty="0" smtClean="0">
                <a:ea typeface="ＭＳ Ｐゴシック" pitchFamily="31" charset="-128"/>
                <a:cs typeface="ＭＳ Ｐゴシック" pitchFamily="31" charset="-128"/>
              </a:rPr>
              <a:t>SMB/SME convergence solution</a:t>
            </a:r>
            <a:endParaRPr lang="en-US" sz="1600" dirty="0" smtClean="0">
              <a:ea typeface="ＭＳ Ｐゴシック" pitchFamily="31" charset="-128"/>
              <a:cs typeface="ＭＳ Ｐゴシック" pitchFamily="31" charset="-128"/>
            </a:endParaRPr>
          </a:p>
          <a:p>
            <a:pPr marL="574675" lvl="1" eaLnBrk="1" hangingPunct="1">
              <a:lnSpc>
                <a:spcPct val="100000"/>
              </a:lnSpc>
              <a:spcBef>
                <a:spcPct val="0"/>
              </a:spcBef>
              <a:spcAft>
                <a:spcPct val="10000"/>
              </a:spcAft>
            </a:pPr>
            <a:r>
              <a:rPr lang="en-US" sz="1600" dirty="0" smtClean="0"/>
              <a:t>Up to 48 10/100 or 10/100/1000 </a:t>
            </a:r>
            <a:r>
              <a:rPr lang="en-US" sz="1600" dirty="0" err="1" smtClean="0"/>
              <a:t>MbE</a:t>
            </a:r>
            <a:r>
              <a:rPr lang="en-US" sz="1600" dirty="0" smtClean="0"/>
              <a:t> </a:t>
            </a:r>
            <a:r>
              <a:rPr lang="en-US" sz="1600" dirty="0" err="1" smtClean="0"/>
              <a:t>PoE</a:t>
            </a:r>
            <a:r>
              <a:rPr lang="en-US" sz="1600" dirty="0" smtClean="0"/>
              <a:t> ports in 1U</a:t>
            </a:r>
          </a:p>
          <a:p>
            <a:pPr marL="574675" lvl="1" eaLnBrk="1" hangingPunct="1">
              <a:lnSpc>
                <a:spcPct val="100000"/>
              </a:lnSpc>
              <a:spcBef>
                <a:spcPct val="0"/>
              </a:spcBef>
              <a:spcAft>
                <a:spcPct val="10000"/>
              </a:spcAft>
            </a:pPr>
            <a:r>
              <a:rPr lang="en-US" sz="1600" dirty="0" smtClean="0"/>
              <a:t>Up to 48 Class-2 </a:t>
            </a:r>
            <a:r>
              <a:rPr lang="en-US" sz="1600" dirty="0" err="1" smtClean="0"/>
              <a:t>PoE</a:t>
            </a:r>
            <a:r>
              <a:rPr lang="en-US" sz="1600" dirty="0" smtClean="0"/>
              <a:t> or 27 full Class-3 </a:t>
            </a:r>
            <a:r>
              <a:rPr lang="en-US" sz="1600" dirty="0" err="1" smtClean="0"/>
              <a:t>PoE</a:t>
            </a:r>
            <a:r>
              <a:rPr lang="en-US" sz="1600" dirty="0" smtClean="0"/>
              <a:t> ports</a:t>
            </a:r>
          </a:p>
          <a:p>
            <a:pPr marL="177800" indent="-177800" eaLnBrk="1" hangingPunct="1">
              <a:lnSpc>
                <a:spcPct val="100000"/>
              </a:lnSpc>
              <a:spcBef>
                <a:spcPct val="0"/>
              </a:spcBef>
              <a:spcAft>
                <a:spcPct val="10000"/>
              </a:spcAft>
            </a:pPr>
            <a:r>
              <a:rPr lang="en-US" sz="1800" b="1" dirty="0" smtClean="0">
                <a:ea typeface="ＭＳ Ｐゴシック" pitchFamily="31" charset="-128"/>
                <a:cs typeface="ＭＳ Ｐゴシック" pitchFamily="31" charset="-128"/>
              </a:rPr>
              <a:t>Cost-effective flexibility</a:t>
            </a:r>
          </a:p>
          <a:p>
            <a:pPr marL="574675" lvl="1" eaLnBrk="1" hangingPunct="1">
              <a:lnSpc>
                <a:spcPct val="100000"/>
              </a:lnSpc>
              <a:spcBef>
                <a:spcPct val="0"/>
              </a:spcBef>
              <a:spcAft>
                <a:spcPct val="10000"/>
              </a:spcAft>
            </a:pPr>
            <a:r>
              <a:rPr lang="en-US" sz="1600" dirty="0" smtClean="0"/>
              <a:t>Cost-effective 10/100 or 10/100/1000 </a:t>
            </a:r>
            <a:r>
              <a:rPr lang="en-US" sz="1600" dirty="0" err="1" smtClean="0"/>
              <a:t>MbE</a:t>
            </a:r>
            <a:r>
              <a:rPr lang="en-US" sz="1600" dirty="0" smtClean="0"/>
              <a:t> models</a:t>
            </a:r>
          </a:p>
          <a:p>
            <a:pPr marL="574675" lvl="1" eaLnBrk="1" hangingPunct="1">
              <a:lnSpc>
                <a:spcPct val="100000"/>
              </a:lnSpc>
              <a:spcBef>
                <a:spcPct val="0"/>
              </a:spcBef>
              <a:spcAft>
                <a:spcPct val="10000"/>
              </a:spcAft>
            </a:pPr>
            <a:r>
              <a:rPr lang="en-US" sz="1600" dirty="0" err="1" smtClean="0"/>
              <a:t>PoE</a:t>
            </a:r>
            <a:r>
              <a:rPr lang="en-US" sz="1600" dirty="0" smtClean="0"/>
              <a:t> and non-</a:t>
            </a:r>
            <a:r>
              <a:rPr lang="en-US" sz="1600" dirty="0" err="1" smtClean="0"/>
              <a:t>PoE</a:t>
            </a:r>
            <a:r>
              <a:rPr lang="en-US" sz="1600" dirty="0" smtClean="0"/>
              <a:t> models</a:t>
            </a:r>
          </a:p>
          <a:p>
            <a:pPr marL="574675" lvl="1" eaLnBrk="1" hangingPunct="1">
              <a:lnSpc>
                <a:spcPct val="100000"/>
              </a:lnSpc>
              <a:spcBef>
                <a:spcPct val="0"/>
              </a:spcBef>
              <a:spcAft>
                <a:spcPct val="10000"/>
              </a:spcAft>
            </a:pPr>
            <a:r>
              <a:rPr lang="en-US" sz="1600" dirty="0" smtClean="0"/>
              <a:t>All models support four 100/1000 </a:t>
            </a:r>
            <a:r>
              <a:rPr lang="en-US" sz="1600" dirty="0" err="1" smtClean="0"/>
              <a:t>MbE</a:t>
            </a:r>
            <a:r>
              <a:rPr lang="en-US" sz="1600" dirty="0" smtClean="0"/>
              <a:t> fiber uplinks</a:t>
            </a:r>
          </a:p>
          <a:p>
            <a:pPr marL="574675" lvl="1" eaLnBrk="1" hangingPunct="1">
              <a:lnSpc>
                <a:spcPct val="100000"/>
              </a:lnSpc>
              <a:spcBef>
                <a:spcPct val="0"/>
              </a:spcBef>
              <a:spcAft>
                <a:spcPct val="10000"/>
              </a:spcAft>
            </a:pPr>
            <a:r>
              <a:rPr lang="en-US" sz="1600" dirty="0" smtClean="0"/>
              <a:t>Support for external power supply redundancy</a:t>
            </a:r>
          </a:p>
          <a:p>
            <a:pPr marL="177800" indent="-177800" eaLnBrk="1" hangingPunct="1">
              <a:lnSpc>
                <a:spcPct val="100000"/>
              </a:lnSpc>
              <a:spcBef>
                <a:spcPct val="0"/>
              </a:spcBef>
              <a:spcAft>
                <a:spcPct val="10000"/>
              </a:spcAft>
            </a:pPr>
            <a:r>
              <a:rPr lang="en-US" sz="1800" b="1" dirty="0" smtClean="0">
                <a:ea typeface="ＭＳ Ｐゴシック" pitchFamily="31" charset="-128"/>
                <a:cs typeface="ＭＳ Ｐゴシック" pitchFamily="31" charset="-128"/>
              </a:rPr>
              <a:t>Advanced VoIP software features</a:t>
            </a:r>
          </a:p>
          <a:p>
            <a:pPr marL="574675" lvl="1" eaLnBrk="1" hangingPunct="1">
              <a:lnSpc>
                <a:spcPct val="100000"/>
              </a:lnSpc>
              <a:spcBef>
                <a:spcPct val="0"/>
              </a:spcBef>
              <a:spcAft>
                <a:spcPct val="10000"/>
              </a:spcAft>
            </a:pPr>
            <a:r>
              <a:rPr lang="en-US" sz="1600" dirty="0" smtClean="0"/>
              <a:t>Dynamic voice VLAN and </a:t>
            </a:r>
            <a:r>
              <a:rPr lang="en-US" sz="1600" dirty="0" err="1" smtClean="0"/>
              <a:t>QoS</a:t>
            </a:r>
            <a:r>
              <a:rPr lang="en-US" sz="1600" dirty="0" smtClean="0"/>
              <a:t> configuration</a:t>
            </a:r>
          </a:p>
          <a:p>
            <a:pPr marL="574675" lvl="1" eaLnBrk="1" hangingPunct="1">
              <a:lnSpc>
                <a:spcPct val="100000"/>
              </a:lnSpc>
              <a:spcBef>
                <a:spcPct val="0"/>
              </a:spcBef>
              <a:spcAft>
                <a:spcPct val="10000"/>
              </a:spcAft>
            </a:pPr>
            <a:r>
              <a:rPr lang="en-US" sz="1600" dirty="0" smtClean="0"/>
              <a:t>Dynamic power management through LLDP-MED</a:t>
            </a:r>
          </a:p>
          <a:p>
            <a:pPr marL="574675" lvl="1" eaLnBrk="1" hangingPunct="1">
              <a:lnSpc>
                <a:spcPct val="100000"/>
              </a:lnSpc>
              <a:spcBef>
                <a:spcPct val="0"/>
              </a:spcBef>
              <a:spcAft>
                <a:spcPct val="10000"/>
              </a:spcAft>
            </a:pPr>
            <a:r>
              <a:rPr lang="en-US" sz="1600" dirty="0" smtClean="0"/>
              <a:t>Robust security suite</a:t>
            </a:r>
          </a:p>
          <a:p>
            <a:pPr marL="574675" lvl="1" eaLnBrk="1" hangingPunct="1">
              <a:lnSpc>
                <a:spcPct val="100000"/>
              </a:lnSpc>
              <a:spcBef>
                <a:spcPct val="0"/>
              </a:spcBef>
              <a:spcAft>
                <a:spcPct val="10000"/>
              </a:spcAft>
            </a:pPr>
            <a:r>
              <a:rPr lang="en-US" sz="1600" dirty="0" err="1" smtClean="0"/>
              <a:t>sFlow</a:t>
            </a:r>
            <a:r>
              <a:rPr lang="en-US" sz="1600" dirty="0" smtClean="0"/>
              <a:t> for granular network traffic accounting</a:t>
            </a:r>
          </a:p>
          <a:p>
            <a:pPr marL="574675" lvl="1" eaLnBrk="1" hangingPunct="1">
              <a:lnSpc>
                <a:spcPct val="100000"/>
              </a:lnSpc>
              <a:spcBef>
                <a:spcPct val="0"/>
              </a:spcBef>
              <a:spcAft>
                <a:spcPct val="10000"/>
              </a:spcAft>
            </a:pPr>
            <a:r>
              <a:rPr lang="en-US" sz="1600" dirty="0" smtClean="0"/>
              <a:t>Support for variety of 802.3af devices</a:t>
            </a:r>
            <a:endParaRPr lang="en-US" sz="1400" dirty="0" smtClean="0"/>
          </a:p>
        </p:txBody>
      </p:sp>
      <p:pic>
        <p:nvPicPr>
          <p:cNvPr id="91141" name="Picture 6" descr="C:\Documents and Settings\izahid\Local Settings\Temporary Internet Files\Content.Outlook\HW3RSGUL\FastironFWS624right.png"/>
          <p:cNvPicPr>
            <a:picLocks noChangeAspect="1" noChangeArrowheads="1"/>
          </p:cNvPicPr>
          <p:nvPr/>
        </p:nvPicPr>
        <p:blipFill>
          <a:blip r:embed="rId3"/>
          <a:srcRect/>
          <a:stretch>
            <a:fillRect/>
          </a:stretch>
        </p:blipFill>
        <p:spPr bwMode="auto">
          <a:xfrm>
            <a:off x="381000" y="2615623"/>
            <a:ext cx="3124200" cy="669925"/>
          </a:xfrm>
          <a:prstGeom prst="rect">
            <a:avLst/>
          </a:prstGeom>
          <a:noFill/>
          <a:ln w="9525">
            <a:noFill/>
            <a:miter lim="800000"/>
            <a:headEnd/>
            <a:tailEnd/>
          </a:ln>
        </p:spPr>
      </p:pic>
      <p:pic>
        <p:nvPicPr>
          <p:cNvPr id="91142" name="Picture 7" descr="C:\Documents and Settings\izahid\Local Settings\Temporary Internet Files\Content.Outlook\HW3RSGUL\FastironFWS648Gright.png"/>
          <p:cNvPicPr>
            <a:picLocks noChangeAspect="1" noChangeArrowheads="1"/>
          </p:cNvPicPr>
          <p:nvPr/>
        </p:nvPicPr>
        <p:blipFill>
          <a:blip r:embed="rId4"/>
          <a:srcRect/>
          <a:stretch>
            <a:fillRect/>
          </a:stretch>
        </p:blipFill>
        <p:spPr bwMode="auto">
          <a:xfrm>
            <a:off x="381000" y="3301423"/>
            <a:ext cx="3124200" cy="766763"/>
          </a:xfrm>
          <a:prstGeom prst="rect">
            <a:avLst/>
          </a:prstGeom>
          <a:noFill/>
          <a:ln w="9525">
            <a:noFill/>
            <a:miter lim="800000"/>
            <a:headEnd/>
            <a:tailEnd/>
          </a:ln>
        </p:spPr>
      </p:pic>
      <p:sp>
        <p:nvSpPr>
          <p:cNvPr id="91143" name="Rectangle 19"/>
          <p:cNvSpPr>
            <a:spLocks noChangeArrowheads="1"/>
          </p:cNvSpPr>
          <p:nvPr/>
        </p:nvSpPr>
        <p:spPr bwMode="auto">
          <a:xfrm>
            <a:off x="228600" y="5739823"/>
            <a:ext cx="3657600" cy="304800"/>
          </a:xfrm>
          <a:prstGeom prst="rect">
            <a:avLst/>
          </a:prstGeom>
          <a:solidFill>
            <a:srgbClr val="5F5F5F"/>
          </a:solidFill>
          <a:ln w="9525">
            <a:noFill/>
            <a:miter lim="800000"/>
            <a:headEnd/>
            <a:tailEnd/>
          </a:ln>
        </p:spPr>
        <p:txBody>
          <a:bodyPr wrap="none" anchor="ctr">
            <a:prstTxWarp prst="textNoShape">
              <a:avLst/>
            </a:prstTxWarp>
          </a:bodyPr>
          <a:lstStyle/>
          <a:p>
            <a:pPr eaLnBrk="0" hangingPunct="0"/>
            <a:r>
              <a:rPr lang="en-US" dirty="0">
                <a:solidFill>
                  <a:schemeClr val="bg1"/>
                </a:solidFill>
              </a:rPr>
              <a:t>Campus Access</a:t>
            </a:r>
            <a:endParaRPr lang="en-US" sz="1800" dirty="0">
              <a:solidFill>
                <a:schemeClr val="bg1"/>
              </a:solidFill>
            </a:endParaRPr>
          </a:p>
        </p:txBody>
      </p:sp>
      <p:pic>
        <p:nvPicPr>
          <p:cNvPr id="12" name="Picture 5" descr="bro_AssuranceLimitedLifetimeWarranty Emblem.JPG"/>
          <p:cNvPicPr>
            <a:picLocks noChangeAspect="1"/>
          </p:cNvPicPr>
          <p:nvPr/>
        </p:nvPicPr>
        <p:blipFill>
          <a:blip r:embed="rId5" cstate="print"/>
          <a:srcRect/>
          <a:stretch>
            <a:fillRect/>
          </a:stretch>
        </p:blipFill>
        <p:spPr bwMode="auto">
          <a:xfrm>
            <a:off x="304800" y="4749223"/>
            <a:ext cx="1828800" cy="3619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78"/>
          <p:cNvSpPr>
            <a:spLocks noChangeArrowheads="1"/>
          </p:cNvSpPr>
          <p:nvPr/>
        </p:nvSpPr>
        <p:spPr bwMode="auto">
          <a:xfrm>
            <a:off x="142875" y="1244023"/>
            <a:ext cx="3743325" cy="4114800"/>
          </a:xfrm>
          <a:prstGeom prst="roundRect">
            <a:avLst>
              <a:gd name="adj" fmla="val 31866"/>
            </a:avLst>
          </a:prstGeom>
          <a:gradFill flip="none" rotWithShape="1">
            <a:gsLst>
              <a:gs pos="69000">
                <a:srgbClr val="FF9000"/>
              </a:gs>
              <a:gs pos="0">
                <a:srgbClr val="FFFFFF"/>
              </a:gs>
              <a:gs pos="95000">
                <a:schemeClr val="bg1"/>
              </a:gs>
            </a:gsLst>
            <a:path path="shape">
              <a:fillToRect l="50000" t="50000" r="50000" b="50000"/>
            </a:path>
            <a:tileRect/>
          </a:gradFill>
          <a:ln w="12700">
            <a:noFill/>
            <a:round/>
            <a:headEnd/>
            <a:tailEnd/>
          </a:ln>
        </p:spPr>
        <p:txBody>
          <a:bodyPr wrap="none" anchor="ctr">
            <a:prstTxWarp prst="textNoShape">
              <a:avLst/>
            </a:prstTxWarp>
          </a:bodyPr>
          <a:lstStyle/>
          <a:p>
            <a:pPr>
              <a:defRPr/>
            </a:pPr>
            <a:endParaRPr lang="en-US">
              <a:latin typeface="Arial" pitchFamily="-112" charset="0"/>
            </a:endParaRPr>
          </a:p>
        </p:txBody>
      </p:sp>
      <p:sp>
        <p:nvSpPr>
          <p:cNvPr id="99331" name="Rectangle 2"/>
          <p:cNvSpPr>
            <a:spLocks noGrp="1" noChangeArrowheads="1"/>
          </p:cNvSpPr>
          <p:nvPr>
            <p:ph type="title"/>
          </p:nvPr>
        </p:nvSpPr>
        <p:spPr>
          <a:xfrm>
            <a:off x="152400" y="74431"/>
            <a:ext cx="8991600" cy="914400"/>
          </a:xfrm>
        </p:spPr>
        <p:txBody>
          <a:bodyPr/>
          <a:lstStyle/>
          <a:p>
            <a:pPr eaLnBrk="1" hangingPunct="1"/>
            <a:r>
              <a:rPr lang="en-US" dirty="0" smtClean="0">
                <a:ea typeface="ＭＳ Ｐゴシック" pitchFamily="31" charset="-128"/>
                <a:cs typeface="ＭＳ Ｐゴシック" pitchFamily="31" charset="-128"/>
              </a:rPr>
              <a:t>Brocade </a:t>
            </a:r>
            <a:r>
              <a:rPr lang="en-US" dirty="0" err="1" smtClean="0">
                <a:ea typeface="ＭＳ Ｐゴシック" pitchFamily="31" charset="-128"/>
                <a:cs typeface="ＭＳ Ｐゴシック" pitchFamily="31" charset="-128"/>
              </a:rPr>
              <a:t>FastIron</a:t>
            </a:r>
            <a:r>
              <a:rPr lang="en-US" dirty="0" smtClean="0">
                <a:ea typeface="ＭＳ Ｐゴシック" pitchFamily="31" charset="-128"/>
                <a:cs typeface="ＭＳ Ｐゴシック" pitchFamily="31" charset="-128"/>
              </a:rPr>
              <a:t> </a:t>
            </a:r>
            <a:r>
              <a:rPr lang="en-US" dirty="0" err="1" smtClean="0">
                <a:ea typeface="ＭＳ Ｐゴシック" pitchFamily="31" charset="-128"/>
                <a:cs typeface="ＭＳ Ｐゴシック" pitchFamily="31" charset="-128"/>
              </a:rPr>
              <a:t>SuperX</a:t>
            </a:r>
            <a:r>
              <a:rPr lang="en-US" dirty="0" smtClean="0">
                <a:ea typeface="ＭＳ Ｐゴシック" pitchFamily="31" charset="-128"/>
                <a:cs typeface="ＭＳ Ｐゴシック" pitchFamily="31" charset="-128"/>
              </a:rPr>
              <a:t>/SX Series Switches </a:t>
            </a:r>
            <a:r>
              <a:rPr lang="en-US" dirty="0" smtClean="0">
                <a:solidFill>
                  <a:srgbClr val="FFC000"/>
                </a:solidFill>
                <a:ea typeface="ＭＳ Ｐゴシック" pitchFamily="31" charset="-128"/>
                <a:cs typeface="ＭＳ Ｐゴシック" pitchFamily="31" charset="-128"/>
              </a:rPr>
              <a:t/>
            </a:r>
            <a:br>
              <a:rPr lang="en-US" dirty="0" smtClean="0">
                <a:solidFill>
                  <a:srgbClr val="FFC000"/>
                </a:solidFill>
                <a:ea typeface="ＭＳ Ｐゴシック" pitchFamily="31" charset="-128"/>
                <a:cs typeface="ＭＳ Ｐゴシック" pitchFamily="31" charset="-128"/>
              </a:rPr>
            </a:br>
            <a:r>
              <a:rPr lang="en-US" sz="2400" i="1" dirty="0" smtClean="0">
                <a:ea typeface="ＭＳ Ｐゴシック" pitchFamily="31" charset="-128"/>
                <a:cs typeface="ＭＳ Ｐゴシック" pitchFamily="31" charset="-128"/>
              </a:rPr>
              <a:t>Product highlights</a:t>
            </a:r>
          </a:p>
        </p:txBody>
      </p:sp>
      <p:sp>
        <p:nvSpPr>
          <p:cNvPr id="99332" name="Rectangle 3"/>
          <p:cNvSpPr>
            <a:spLocks noGrp="1" noChangeArrowheads="1"/>
          </p:cNvSpPr>
          <p:nvPr>
            <p:ph idx="1"/>
          </p:nvPr>
        </p:nvSpPr>
        <p:spPr bwMode="gray">
          <a:xfrm>
            <a:off x="3657600" y="958273"/>
            <a:ext cx="5486400" cy="5636928"/>
          </a:xfrm>
        </p:spPr>
        <p:txBody>
          <a:bodyPr/>
          <a:lstStyle/>
          <a:p>
            <a:pPr marL="177800" indent="-177800" eaLnBrk="1" hangingPunct="1">
              <a:lnSpc>
                <a:spcPct val="100000"/>
              </a:lnSpc>
              <a:spcBef>
                <a:spcPct val="0"/>
              </a:spcBef>
              <a:spcAft>
                <a:spcPct val="10000"/>
              </a:spcAft>
            </a:pPr>
            <a:r>
              <a:rPr lang="en-US" sz="1800" b="1" dirty="0" smtClean="0">
                <a:ea typeface="ＭＳ Ｐゴシック" pitchFamily="31" charset="-128"/>
                <a:cs typeface="ＭＳ Ｐゴシック" pitchFamily="31" charset="-128"/>
              </a:rPr>
              <a:t>Highest </a:t>
            </a:r>
            <a:r>
              <a:rPr lang="en-US" sz="1800" b="1" dirty="0" err="1" smtClean="0">
                <a:ea typeface="ＭＳ Ｐゴシック" pitchFamily="31" charset="-128"/>
                <a:cs typeface="ＭＳ Ｐゴシック" pitchFamily="31" charset="-128"/>
              </a:rPr>
              <a:t>PoE</a:t>
            </a:r>
            <a:r>
              <a:rPr lang="en-US" sz="1800" b="1" dirty="0" smtClean="0">
                <a:ea typeface="ＭＳ Ｐゴシック" pitchFamily="31" charset="-128"/>
                <a:cs typeface="ＭＳ Ｐゴシック" pitchFamily="31" charset="-128"/>
              </a:rPr>
              <a:t> port density in a chassis</a:t>
            </a:r>
          </a:p>
          <a:p>
            <a:pPr marL="574675" lvl="1" eaLnBrk="1" hangingPunct="1">
              <a:lnSpc>
                <a:spcPct val="100000"/>
              </a:lnSpc>
              <a:spcBef>
                <a:spcPct val="0"/>
              </a:spcBef>
              <a:spcAft>
                <a:spcPct val="10000"/>
              </a:spcAft>
            </a:pPr>
            <a:r>
              <a:rPr lang="en-US" sz="1600" dirty="0" smtClean="0"/>
              <a:t>Up to 384 10/100/1000 </a:t>
            </a:r>
            <a:r>
              <a:rPr lang="en-US" sz="1600" dirty="0" err="1" smtClean="0"/>
              <a:t>MbE</a:t>
            </a:r>
            <a:r>
              <a:rPr lang="en-US" sz="1600" dirty="0" smtClean="0"/>
              <a:t> </a:t>
            </a:r>
            <a:r>
              <a:rPr lang="en-US" sz="1600" dirty="0" err="1" smtClean="0"/>
              <a:t>PoE</a:t>
            </a:r>
            <a:r>
              <a:rPr lang="en-US" sz="1600" dirty="0" smtClean="0"/>
              <a:t> ports</a:t>
            </a:r>
          </a:p>
          <a:p>
            <a:pPr marL="574675" lvl="1" eaLnBrk="1" hangingPunct="1">
              <a:lnSpc>
                <a:spcPct val="100000"/>
              </a:lnSpc>
              <a:spcBef>
                <a:spcPct val="0"/>
              </a:spcBef>
              <a:spcAft>
                <a:spcPct val="10000"/>
              </a:spcAft>
            </a:pPr>
            <a:r>
              <a:rPr lang="en-US" sz="1600" dirty="0" smtClean="0"/>
              <a:t>Up to 400 1 </a:t>
            </a:r>
            <a:r>
              <a:rPr lang="en-US" sz="1600" dirty="0" err="1" smtClean="0"/>
              <a:t>GbE</a:t>
            </a:r>
            <a:r>
              <a:rPr lang="en-US" sz="1600" dirty="0" smtClean="0"/>
              <a:t> or 36 10 </a:t>
            </a:r>
            <a:r>
              <a:rPr lang="en-US" sz="1600" dirty="0" err="1" smtClean="0"/>
              <a:t>GbE</a:t>
            </a:r>
            <a:r>
              <a:rPr lang="en-US" sz="1600" dirty="0" smtClean="0"/>
              <a:t> ports</a:t>
            </a:r>
          </a:p>
          <a:p>
            <a:pPr marL="574675" lvl="1" eaLnBrk="1" hangingPunct="1">
              <a:lnSpc>
                <a:spcPct val="100000"/>
              </a:lnSpc>
              <a:spcBef>
                <a:spcPct val="0"/>
              </a:spcBef>
              <a:spcAft>
                <a:spcPct val="10000"/>
              </a:spcAft>
            </a:pPr>
            <a:r>
              <a:rPr lang="en-US" sz="1600" dirty="0" smtClean="0"/>
              <a:t>Wire-speed performance</a:t>
            </a:r>
            <a:endParaRPr lang="en-US" sz="1600" b="1" dirty="0" smtClean="0"/>
          </a:p>
          <a:p>
            <a:pPr marL="177800" indent="-177800" eaLnBrk="1" hangingPunct="1">
              <a:lnSpc>
                <a:spcPct val="100000"/>
              </a:lnSpc>
              <a:spcBef>
                <a:spcPct val="0"/>
              </a:spcBef>
              <a:spcAft>
                <a:spcPct val="10000"/>
              </a:spcAft>
            </a:pPr>
            <a:r>
              <a:rPr lang="en-US" sz="1800" b="1" dirty="0" smtClean="0">
                <a:ea typeface="ＭＳ Ｐゴシック" pitchFamily="31" charset="-128"/>
                <a:cs typeface="ＭＳ Ｐゴシック" pitchFamily="31" charset="-128"/>
              </a:rPr>
              <a:t>Optimum flexibility</a:t>
            </a:r>
            <a:endParaRPr lang="en-US" sz="1700" dirty="0" smtClean="0">
              <a:ea typeface="ＭＳ Ｐゴシック" pitchFamily="31" charset="-128"/>
              <a:cs typeface="ＭＳ Ｐゴシック" pitchFamily="31" charset="-128"/>
            </a:endParaRPr>
          </a:p>
          <a:p>
            <a:pPr marL="574675" lvl="1" eaLnBrk="1" hangingPunct="1">
              <a:lnSpc>
                <a:spcPct val="100000"/>
              </a:lnSpc>
              <a:spcBef>
                <a:spcPct val="0"/>
              </a:spcBef>
              <a:spcAft>
                <a:spcPct val="10000"/>
              </a:spcAft>
            </a:pPr>
            <a:r>
              <a:rPr lang="en-US" sz="1600" dirty="0" smtClean="0"/>
              <a:t>8- and 16-slot chassis </a:t>
            </a:r>
          </a:p>
          <a:p>
            <a:pPr marL="574675" lvl="1" eaLnBrk="1" hangingPunct="1">
              <a:lnSpc>
                <a:spcPct val="100000"/>
              </a:lnSpc>
              <a:spcBef>
                <a:spcPct val="0"/>
              </a:spcBef>
              <a:spcAft>
                <a:spcPct val="10000"/>
              </a:spcAft>
            </a:pPr>
            <a:r>
              <a:rPr lang="en-US" sz="1600" dirty="0" smtClean="0"/>
              <a:t>24-port copper and fiber 1 </a:t>
            </a:r>
            <a:r>
              <a:rPr lang="en-US" sz="1600" dirty="0" err="1" smtClean="0"/>
              <a:t>GbE</a:t>
            </a:r>
            <a:r>
              <a:rPr lang="en-US" sz="1600" dirty="0" smtClean="0"/>
              <a:t> modules</a:t>
            </a:r>
          </a:p>
          <a:p>
            <a:pPr marL="574675" lvl="1" eaLnBrk="1" hangingPunct="1">
              <a:lnSpc>
                <a:spcPct val="100000"/>
              </a:lnSpc>
              <a:spcBef>
                <a:spcPct val="0"/>
              </a:spcBef>
              <a:spcAft>
                <a:spcPct val="10000"/>
              </a:spcAft>
            </a:pPr>
            <a:r>
              <a:rPr lang="en-US" sz="1600" dirty="0" smtClean="0"/>
              <a:t>2-port 10 </a:t>
            </a:r>
            <a:r>
              <a:rPr lang="en-US" sz="1600" dirty="0" err="1" smtClean="0"/>
              <a:t>GbE</a:t>
            </a:r>
            <a:r>
              <a:rPr lang="en-US" sz="1600" dirty="0" smtClean="0"/>
              <a:t> modules</a:t>
            </a:r>
          </a:p>
          <a:p>
            <a:pPr marL="574675" lvl="1" eaLnBrk="1" hangingPunct="1">
              <a:lnSpc>
                <a:spcPct val="100000"/>
              </a:lnSpc>
              <a:spcBef>
                <a:spcPct val="0"/>
              </a:spcBef>
              <a:spcAft>
                <a:spcPct val="10000"/>
              </a:spcAft>
            </a:pPr>
            <a:r>
              <a:rPr lang="en-US" sz="1600" dirty="0" err="1" smtClean="0"/>
              <a:t>PoE</a:t>
            </a:r>
            <a:r>
              <a:rPr lang="en-US" sz="1600" dirty="0" smtClean="0"/>
              <a:t> field-upgradable 24-port modules</a:t>
            </a:r>
          </a:p>
          <a:p>
            <a:pPr marL="574675" lvl="1" eaLnBrk="1" hangingPunct="1">
              <a:lnSpc>
                <a:spcPct val="100000"/>
              </a:lnSpc>
              <a:spcBef>
                <a:spcPct val="0"/>
              </a:spcBef>
              <a:spcAft>
                <a:spcPct val="10000"/>
              </a:spcAft>
            </a:pPr>
            <a:r>
              <a:rPr lang="en-US" sz="1600" dirty="0" smtClean="0"/>
              <a:t>Support for LAN and WAN PHY on 10 </a:t>
            </a:r>
            <a:r>
              <a:rPr lang="en-US" sz="1600" dirty="0" err="1" smtClean="0"/>
              <a:t>GbE</a:t>
            </a:r>
            <a:r>
              <a:rPr lang="en-US" sz="1600" dirty="0" smtClean="0"/>
              <a:t> modules</a:t>
            </a:r>
          </a:p>
          <a:p>
            <a:pPr marL="177800" indent="-177800" eaLnBrk="1" hangingPunct="1">
              <a:lnSpc>
                <a:spcPct val="100000"/>
              </a:lnSpc>
              <a:spcBef>
                <a:spcPct val="0"/>
              </a:spcBef>
              <a:spcAft>
                <a:spcPct val="10000"/>
              </a:spcAft>
            </a:pPr>
            <a:r>
              <a:rPr lang="en-US" sz="1900" b="1" dirty="0" smtClean="0">
                <a:ea typeface="ＭＳ Ｐゴシック" pitchFamily="31" charset="-128"/>
                <a:cs typeface="ＭＳ Ｐゴシック" pitchFamily="31" charset="-128"/>
              </a:rPr>
              <a:t>High availability</a:t>
            </a:r>
          </a:p>
          <a:p>
            <a:pPr marL="574675" lvl="1" eaLnBrk="1" hangingPunct="1">
              <a:lnSpc>
                <a:spcPct val="100000"/>
              </a:lnSpc>
              <a:spcBef>
                <a:spcPct val="0"/>
              </a:spcBef>
              <a:spcAft>
                <a:spcPct val="10000"/>
              </a:spcAft>
            </a:pPr>
            <a:r>
              <a:rPr lang="en-US" sz="1600" dirty="0" smtClean="0"/>
              <a:t>Separate system and </a:t>
            </a:r>
            <a:r>
              <a:rPr lang="en-US" sz="1600" dirty="0" err="1" smtClean="0"/>
              <a:t>PoE</a:t>
            </a:r>
            <a:r>
              <a:rPr lang="en-US" sz="1600" dirty="0" smtClean="0"/>
              <a:t> power subsystems</a:t>
            </a:r>
          </a:p>
          <a:p>
            <a:pPr marL="574675" lvl="1" eaLnBrk="1" hangingPunct="1">
              <a:lnSpc>
                <a:spcPct val="100000"/>
              </a:lnSpc>
              <a:spcBef>
                <a:spcPct val="0"/>
              </a:spcBef>
              <a:spcAft>
                <a:spcPct val="10000"/>
              </a:spcAft>
            </a:pPr>
            <a:r>
              <a:rPr lang="en-US" sz="1600" dirty="0" smtClean="0"/>
              <a:t>Management, fabric, and N+1 power redundancy</a:t>
            </a:r>
          </a:p>
          <a:p>
            <a:pPr marL="574675" lvl="1" eaLnBrk="1" hangingPunct="1">
              <a:lnSpc>
                <a:spcPct val="100000"/>
              </a:lnSpc>
              <a:spcBef>
                <a:spcPct val="0"/>
              </a:spcBef>
              <a:spcAft>
                <a:spcPct val="10000"/>
              </a:spcAft>
            </a:pPr>
            <a:r>
              <a:rPr lang="en-US" sz="1600" dirty="0" smtClean="0"/>
              <a:t>Removable and load-sharing components</a:t>
            </a:r>
          </a:p>
          <a:p>
            <a:pPr marL="177800" indent="-177800" eaLnBrk="1" hangingPunct="1">
              <a:lnSpc>
                <a:spcPct val="100000"/>
              </a:lnSpc>
              <a:spcBef>
                <a:spcPct val="0"/>
              </a:spcBef>
              <a:spcAft>
                <a:spcPct val="10000"/>
              </a:spcAft>
            </a:pPr>
            <a:r>
              <a:rPr lang="en-US" sz="1800" b="1" dirty="0" smtClean="0">
                <a:ea typeface="ＭＳ Ｐゴシック" pitchFamily="31" charset="-128"/>
                <a:cs typeface="ＭＳ Ｐゴシック" pitchFamily="31" charset="-128"/>
              </a:rPr>
              <a:t>Advanced, scalable software features</a:t>
            </a:r>
            <a:endParaRPr lang="en-US" sz="1700" dirty="0" smtClean="0">
              <a:ea typeface="ＭＳ Ｐゴシック" pitchFamily="31" charset="-128"/>
              <a:cs typeface="ＭＳ Ｐゴシック" pitchFamily="31" charset="-128"/>
            </a:endParaRPr>
          </a:p>
          <a:p>
            <a:pPr marL="574675" lvl="1" eaLnBrk="1" hangingPunct="1">
              <a:lnSpc>
                <a:spcPct val="100000"/>
              </a:lnSpc>
              <a:spcBef>
                <a:spcPct val="0"/>
              </a:spcBef>
              <a:spcAft>
                <a:spcPct val="10000"/>
              </a:spcAft>
            </a:pPr>
            <a:r>
              <a:rPr lang="en-US" sz="1600" dirty="0" smtClean="0"/>
              <a:t>Dynamic voice VLAN and </a:t>
            </a:r>
            <a:r>
              <a:rPr lang="en-US" sz="1600" dirty="0" err="1" smtClean="0"/>
              <a:t>QoS</a:t>
            </a:r>
            <a:r>
              <a:rPr lang="en-US" sz="1600" dirty="0" smtClean="0"/>
              <a:t> configuration</a:t>
            </a:r>
          </a:p>
          <a:p>
            <a:pPr marL="574675" lvl="1" eaLnBrk="1" hangingPunct="1">
              <a:lnSpc>
                <a:spcPct val="100000"/>
              </a:lnSpc>
              <a:spcBef>
                <a:spcPct val="0"/>
              </a:spcBef>
              <a:spcAft>
                <a:spcPct val="10000"/>
              </a:spcAft>
            </a:pPr>
            <a:r>
              <a:rPr lang="en-US" sz="1600" dirty="0" smtClean="0"/>
              <a:t>Dynamic power management through LLDP-MED</a:t>
            </a:r>
          </a:p>
          <a:p>
            <a:pPr marL="574675" lvl="1" eaLnBrk="1" hangingPunct="1">
              <a:lnSpc>
                <a:spcPct val="100000"/>
              </a:lnSpc>
              <a:spcBef>
                <a:spcPct val="0"/>
              </a:spcBef>
              <a:spcAft>
                <a:spcPct val="10000"/>
              </a:spcAft>
            </a:pPr>
            <a:r>
              <a:rPr lang="en-US" sz="1600" dirty="0" smtClean="0"/>
              <a:t>Robust security suite</a:t>
            </a:r>
          </a:p>
          <a:p>
            <a:pPr marL="574675" lvl="1" eaLnBrk="1" hangingPunct="1">
              <a:lnSpc>
                <a:spcPct val="100000"/>
              </a:lnSpc>
              <a:spcBef>
                <a:spcPct val="0"/>
              </a:spcBef>
              <a:spcAft>
                <a:spcPct val="10000"/>
              </a:spcAft>
            </a:pPr>
            <a:r>
              <a:rPr lang="en-US" sz="1600" dirty="0" err="1" smtClean="0"/>
              <a:t>sFlow</a:t>
            </a:r>
            <a:r>
              <a:rPr lang="en-US" sz="1600" dirty="0" smtClean="0"/>
              <a:t> for granular network traffic accounting</a:t>
            </a:r>
          </a:p>
          <a:p>
            <a:pPr marL="574675" lvl="1" eaLnBrk="1" hangingPunct="1">
              <a:lnSpc>
                <a:spcPct val="100000"/>
              </a:lnSpc>
              <a:spcBef>
                <a:spcPct val="0"/>
              </a:spcBef>
              <a:spcAft>
                <a:spcPct val="10000"/>
              </a:spcAft>
            </a:pPr>
            <a:r>
              <a:rPr lang="en-US" sz="1600" dirty="0" smtClean="0"/>
              <a:t>Full Layer 3 IPv4 and IPv6 features and routing</a:t>
            </a:r>
            <a:endParaRPr lang="en-US" sz="1500" dirty="0" smtClean="0"/>
          </a:p>
        </p:txBody>
      </p:sp>
      <p:pic>
        <p:nvPicPr>
          <p:cNvPr id="99333" name="Picture 6" descr="FastIron_SX_1600_small"/>
          <p:cNvPicPr>
            <a:picLocks noChangeAspect="1" noChangeArrowheads="1"/>
          </p:cNvPicPr>
          <p:nvPr/>
        </p:nvPicPr>
        <p:blipFill>
          <a:blip r:embed="rId3"/>
          <a:srcRect/>
          <a:stretch>
            <a:fillRect/>
          </a:stretch>
        </p:blipFill>
        <p:spPr bwMode="gray">
          <a:xfrm>
            <a:off x="752475" y="1853623"/>
            <a:ext cx="1839913" cy="2209800"/>
          </a:xfrm>
          <a:prstGeom prst="rect">
            <a:avLst/>
          </a:prstGeom>
          <a:noFill/>
          <a:ln w="9525">
            <a:noFill/>
            <a:miter lim="800000"/>
            <a:headEnd/>
            <a:tailEnd/>
          </a:ln>
        </p:spPr>
      </p:pic>
      <p:pic>
        <p:nvPicPr>
          <p:cNvPr id="99334" name="Picture 5" descr="FastIron_SX_800_small"/>
          <p:cNvPicPr>
            <a:picLocks noChangeAspect="1" noChangeArrowheads="1"/>
          </p:cNvPicPr>
          <p:nvPr/>
        </p:nvPicPr>
        <p:blipFill>
          <a:blip r:embed="rId4"/>
          <a:srcRect/>
          <a:stretch>
            <a:fillRect/>
          </a:stretch>
        </p:blipFill>
        <p:spPr bwMode="gray">
          <a:xfrm>
            <a:off x="1362075" y="3301423"/>
            <a:ext cx="1828800" cy="1054100"/>
          </a:xfrm>
          <a:prstGeom prst="rect">
            <a:avLst/>
          </a:prstGeom>
          <a:noFill/>
          <a:ln w="9525">
            <a:noFill/>
            <a:miter lim="800000"/>
            <a:headEnd/>
            <a:tailEnd/>
          </a:ln>
        </p:spPr>
      </p:pic>
      <p:pic>
        <p:nvPicPr>
          <p:cNvPr id="99335" name="Picture 4" descr="SuperX"/>
          <p:cNvPicPr>
            <a:picLocks noChangeAspect="1" noChangeArrowheads="1"/>
          </p:cNvPicPr>
          <p:nvPr/>
        </p:nvPicPr>
        <p:blipFill>
          <a:blip r:embed="rId5"/>
          <a:srcRect/>
          <a:stretch>
            <a:fillRect/>
          </a:stretch>
        </p:blipFill>
        <p:spPr bwMode="gray">
          <a:xfrm>
            <a:off x="1895475" y="3606223"/>
            <a:ext cx="1828800" cy="1150938"/>
          </a:xfrm>
          <a:prstGeom prst="rect">
            <a:avLst/>
          </a:prstGeom>
          <a:noFill/>
          <a:ln w="9525">
            <a:noFill/>
            <a:miter lim="800000"/>
            <a:headEnd/>
            <a:tailEnd/>
          </a:ln>
        </p:spPr>
      </p:pic>
      <p:sp>
        <p:nvSpPr>
          <p:cNvPr id="99336" name="Rectangle 19"/>
          <p:cNvSpPr>
            <a:spLocks noChangeArrowheads="1"/>
          </p:cNvSpPr>
          <p:nvPr/>
        </p:nvSpPr>
        <p:spPr bwMode="auto">
          <a:xfrm>
            <a:off x="152400" y="5587423"/>
            <a:ext cx="3810000" cy="762000"/>
          </a:xfrm>
          <a:prstGeom prst="rect">
            <a:avLst/>
          </a:prstGeom>
          <a:solidFill>
            <a:srgbClr val="5F5F5F"/>
          </a:solidFill>
          <a:ln w="9525">
            <a:noFill/>
            <a:miter lim="800000"/>
            <a:headEnd/>
            <a:tailEnd/>
          </a:ln>
        </p:spPr>
        <p:txBody>
          <a:bodyPr wrap="none" anchor="ctr">
            <a:prstTxWarp prst="textNoShape">
              <a:avLst/>
            </a:prstTxWarp>
          </a:bodyPr>
          <a:lstStyle/>
          <a:p>
            <a:pPr eaLnBrk="0" hangingPunct="0"/>
            <a:r>
              <a:rPr lang="en-US" dirty="0">
                <a:solidFill>
                  <a:schemeClr val="bg1"/>
                </a:solidFill>
              </a:rPr>
              <a:t>Campus </a:t>
            </a:r>
            <a:r>
              <a:rPr lang="en-US" dirty="0" smtClean="0">
                <a:solidFill>
                  <a:schemeClr val="bg1"/>
                </a:solidFill>
              </a:rPr>
              <a:t/>
            </a:r>
            <a:br>
              <a:rPr lang="en-US" dirty="0" smtClean="0">
                <a:solidFill>
                  <a:schemeClr val="bg1"/>
                </a:solidFill>
              </a:rPr>
            </a:br>
            <a:r>
              <a:rPr lang="en-US" dirty="0" smtClean="0">
                <a:solidFill>
                  <a:schemeClr val="bg1"/>
                </a:solidFill>
              </a:rPr>
              <a:t>Access/Distribution</a:t>
            </a:r>
            <a:endParaRPr lang="en-US" sz="18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16"/>
          <p:cNvSpPr>
            <a:spLocks noGrp="1" noChangeArrowheads="1"/>
          </p:cNvSpPr>
          <p:nvPr>
            <p:ph type="title" idx="4294967295"/>
          </p:nvPr>
        </p:nvSpPr>
        <p:spPr>
          <a:xfrm>
            <a:off x="350839" y="530779"/>
            <a:ext cx="8089900" cy="560153"/>
          </a:xfrm>
        </p:spPr>
        <p:txBody>
          <a:bodyPr/>
          <a:lstStyle/>
          <a:p>
            <a:r>
              <a:rPr lang="en-US" dirty="0"/>
              <a:t>PERFORMANCE LEADERSHIP</a:t>
            </a:r>
          </a:p>
        </p:txBody>
      </p:sp>
      <p:sp>
        <p:nvSpPr>
          <p:cNvPr id="401411" name="Rectangle 6"/>
          <p:cNvSpPr>
            <a:spLocks noChangeArrowheads="1"/>
          </p:cNvSpPr>
          <p:nvPr/>
        </p:nvSpPr>
        <p:spPr bwMode="auto">
          <a:xfrm>
            <a:off x="4114800" y="1295400"/>
            <a:ext cx="5029200" cy="4800600"/>
          </a:xfrm>
          <a:prstGeom prst="rect">
            <a:avLst/>
          </a:prstGeom>
          <a:noFill/>
          <a:ln w="9525">
            <a:noFill/>
            <a:miter lim="800000"/>
            <a:headEnd/>
            <a:tailEnd/>
          </a:ln>
        </p:spPr>
        <p:txBody>
          <a:bodyPr/>
          <a:lstStyle/>
          <a:p>
            <a:pPr marL="287338" indent="-287338">
              <a:lnSpc>
                <a:spcPct val="90000"/>
              </a:lnSpc>
              <a:spcBef>
                <a:spcPct val="20000"/>
              </a:spcBef>
              <a:buFont typeface="Wingdings 2" pitchFamily="18" charset="2"/>
              <a:buNone/>
            </a:pPr>
            <a:r>
              <a:rPr lang="en-US" sz="1800" b="1" dirty="0"/>
              <a:t>For Scalability</a:t>
            </a:r>
          </a:p>
          <a:p>
            <a:pPr marL="633413" lvl="1" indent="-231775">
              <a:lnSpc>
                <a:spcPct val="90000"/>
              </a:lnSpc>
              <a:spcBef>
                <a:spcPct val="20000"/>
              </a:spcBef>
              <a:buFontTx/>
              <a:buChar char="–"/>
            </a:pPr>
            <a:r>
              <a:rPr lang="en-US" sz="1600" dirty="0"/>
              <a:t>70 </a:t>
            </a:r>
            <a:r>
              <a:rPr lang="en-US" sz="1600" dirty="0" err="1"/>
              <a:t>Gbps</a:t>
            </a:r>
            <a:r>
              <a:rPr lang="en-US" sz="1600" dirty="0"/>
              <a:t> Layer 4-7 throughput</a:t>
            </a:r>
            <a:endParaRPr lang="en-US" sz="1600" b="1" dirty="0">
              <a:latin typeface="Arial Narrow" pitchFamily="34" charset="0"/>
            </a:endParaRPr>
          </a:p>
          <a:p>
            <a:pPr marL="633413" lvl="1" indent="-231775">
              <a:lnSpc>
                <a:spcPct val="90000"/>
              </a:lnSpc>
              <a:spcBef>
                <a:spcPct val="20000"/>
              </a:spcBef>
              <a:buFontTx/>
              <a:buChar char="–"/>
            </a:pPr>
            <a:r>
              <a:rPr lang="en-US" sz="1600" dirty="0"/>
              <a:t>16 million Layer 4 transactions/sec</a:t>
            </a:r>
            <a:endParaRPr lang="en-US" sz="1600" b="1" dirty="0">
              <a:latin typeface="Arial Narrow" pitchFamily="34" charset="0"/>
            </a:endParaRPr>
          </a:p>
          <a:p>
            <a:pPr marL="633413" lvl="1" indent="-231775">
              <a:lnSpc>
                <a:spcPct val="90000"/>
              </a:lnSpc>
              <a:spcBef>
                <a:spcPct val="20000"/>
              </a:spcBef>
              <a:buFontTx/>
              <a:buChar char="–"/>
            </a:pPr>
            <a:r>
              <a:rPr lang="en-US" sz="1600" dirty="0"/>
              <a:t>120 million SYN/Sec </a:t>
            </a:r>
            <a:r>
              <a:rPr lang="en-US" sz="1600" dirty="0" err="1"/>
              <a:t>DoS</a:t>
            </a:r>
            <a:r>
              <a:rPr lang="en-US" sz="1600" dirty="0"/>
              <a:t> protection</a:t>
            </a:r>
            <a:endParaRPr lang="en-US" sz="1600" b="1" dirty="0">
              <a:latin typeface="Arial Narrow" pitchFamily="34" charset="0"/>
            </a:endParaRPr>
          </a:p>
          <a:p>
            <a:pPr marL="633413" lvl="1" indent="-231775">
              <a:lnSpc>
                <a:spcPct val="90000"/>
              </a:lnSpc>
              <a:spcBef>
                <a:spcPct val="20000"/>
              </a:spcBef>
              <a:buFontTx/>
              <a:buChar char="–"/>
            </a:pPr>
            <a:r>
              <a:rPr lang="en-US" sz="1600" dirty="0"/>
              <a:t>230,000 SSL TPS</a:t>
            </a:r>
            <a:endParaRPr lang="en-US" sz="1600" b="1" dirty="0">
              <a:latin typeface="Arial Narrow" pitchFamily="34" charset="0"/>
            </a:endParaRPr>
          </a:p>
          <a:p>
            <a:pPr marL="633413" lvl="1" indent="-231775">
              <a:lnSpc>
                <a:spcPct val="90000"/>
              </a:lnSpc>
              <a:spcBef>
                <a:spcPct val="20000"/>
              </a:spcBef>
              <a:buFontTx/>
              <a:buChar char="–"/>
            </a:pPr>
            <a:r>
              <a:rPr lang="en-US" sz="1600" dirty="0"/>
              <a:t>14 million DNS queries/sec</a:t>
            </a:r>
            <a:endParaRPr lang="en-US" sz="1600" b="1" dirty="0">
              <a:latin typeface="Arial Narrow" pitchFamily="34" charset="0"/>
            </a:endParaRPr>
          </a:p>
          <a:p>
            <a:pPr marL="633413" lvl="1" indent="-231775">
              <a:lnSpc>
                <a:spcPct val="90000"/>
              </a:lnSpc>
              <a:spcBef>
                <a:spcPct val="20000"/>
              </a:spcBef>
              <a:buFontTx/>
              <a:buChar char="–"/>
            </a:pPr>
            <a:r>
              <a:rPr lang="en-US" sz="1600" dirty="0"/>
              <a:t>320 </a:t>
            </a:r>
            <a:r>
              <a:rPr lang="en-US" sz="1600" dirty="0" err="1"/>
              <a:t>Gbps</a:t>
            </a:r>
            <a:r>
              <a:rPr lang="en-US" sz="1600" dirty="0"/>
              <a:t> switching fabric</a:t>
            </a:r>
            <a:endParaRPr lang="en-US" sz="1600" b="1" dirty="0">
              <a:latin typeface="Arial Narrow" pitchFamily="34" charset="0"/>
            </a:endParaRPr>
          </a:p>
          <a:p>
            <a:pPr marL="633413" lvl="1" indent="-231775">
              <a:lnSpc>
                <a:spcPct val="90000"/>
              </a:lnSpc>
              <a:spcBef>
                <a:spcPct val="20000"/>
              </a:spcBef>
              <a:buFontTx/>
              <a:buChar char="–"/>
            </a:pPr>
            <a:r>
              <a:rPr lang="en-US" sz="1600" dirty="0"/>
              <a:t>High-density 16 x 10 </a:t>
            </a:r>
            <a:r>
              <a:rPr lang="en-US" sz="1600" dirty="0" err="1"/>
              <a:t>GbE</a:t>
            </a:r>
            <a:r>
              <a:rPr lang="en-US" sz="1600" dirty="0"/>
              <a:t> ports and the only 10 </a:t>
            </a:r>
            <a:r>
              <a:rPr lang="en-US" sz="1600" dirty="0" err="1"/>
              <a:t>GbE</a:t>
            </a:r>
            <a:r>
              <a:rPr lang="en-US" sz="1600" dirty="0"/>
              <a:t>-capable 1U ADC</a:t>
            </a:r>
            <a:endParaRPr lang="en-US" sz="1600" b="1" dirty="0">
              <a:latin typeface="Arial Narrow" pitchFamily="34" charset="0"/>
            </a:endParaRPr>
          </a:p>
          <a:p>
            <a:pPr marL="633413" lvl="1" indent="-231775">
              <a:lnSpc>
                <a:spcPct val="90000"/>
              </a:lnSpc>
              <a:spcBef>
                <a:spcPct val="20000"/>
              </a:spcBef>
              <a:buFontTx/>
              <a:buChar char="–"/>
            </a:pPr>
            <a:r>
              <a:rPr lang="en-US" sz="1600" dirty="0"/>
              <a:t>Up to 32 processor cores</a:t>
            </a:r>
            <a:endParaRPr lang="en-US" sz="1600" b="1" dirty="0">
              <a:latin typeface="Arial Narrow" pitchFamily="34" charset="0"/>
            </a:endParaRPr>
          </a:p>
          <a:p>
            <a:pPr marL="287338" indent="-287338">
              <a:lnSpc>
                <a:spcPct val="90000"/>
              </a:lnSpc>
              <a:spcBef>
                <a:spcPct val="20000"/>
              </a:spcBef>
              <a:buFont typeface="Wingdings 2" pitchFamily="18" charset="2"/>
              <a:buNone/>
            </a:pPr>
            <a:r>
              <a:rPr lang="en-US" sz="1800" b="1" dirty="0"/>
              <a:t>For Greatest Flexibility</a:t>
            </a:r>
          </a:p>
          <a:p>
            <a:pPr marL="633413" lvl="1" indent="-231775">
              <a:lnSpc>
                <a:spcPct val="90000"/>
              </a:lnSpc>
              <a:spcBef>
                <a:spcPct val="20000"/>
              </a:spcBef>
              <a:buFontTx/>
              <a:buChar char="–"/>
            </a:pPr>
            <a:r>
              <a:rPr lang="en-US" sz="1600" dirty="0"/>
              <a:t>Fixed and chassis configurations with interchangeable modules</a:t>
            </a:r>
          </a:p>
          <a:p>
            <a:pPr marL="287338" indent="-287338">
              <a:lnSpc>
                <a:spcPct val="90000"/>
              </a:lnSpc>
              <a:spcBef>
                <a:spcPct val="20000"/>
              </a:spcBef>
              <a:buFont typeface="Wingdings 2" pitchFamily="18" charset="2"/>
              <a:buNone/>
            </a:pPr>
            <a:r>
              <a:rPr lang="en-US" sz="1800" b="1" dirty="0"/>
              <a:t>For Advanced Functionality</a:t>
            </a:r>
          </a:p>
          <a:p>
            <a:pPr marL="633413" lvl="1" indent="-231775">
              <a:lnSpc>
                <a:spcPct val="90000"/>
              </a:lnSpc>
              <a:spcBef>
                <a:spcPct val="20000"/>
              </a:spcBef>
              <a:buFontTx/>
              <a:buChar char="–"/>
            </a:pPr>
            <a:r>
              <a:rPr lang="en-US" sz="1600" dirty="0"/>
              <a:t>Content switching and rewrite, Transparent Cache Switching, hardware SSL acceleration, and TCP/HTTP multiplexing </a:t>
            </a:r>
          </a:p>
          <a:p>
            <a:pPr marL="633413" lvl="1" indent="-231775">
              <a:lnSpc>
                <a:spcPct val="90000"/>
              </a:lnSpc>
              <a:spcBef>
                <a:spcPct val="20000"/>
              </a:spcBef>
              <a:buFontTx/>
              <a:buChar char="–"/>
            </a:pPr>
            <a:r>
              <a:rPr lang="en-US" sz="1600" dirty="0"/>
              <a:t>GSLB and FWLB</a:t>
            </a:r>
          </a:p>
        </p:txBody>
      </p:sp>
      <p:sp>
        <p:nvSpPr>
          <p:cNvPr id="9" name="Oval 477"/>
          <p:cNvSpPr>
            <a:spLocks noChangeArrowheads="1"/>
          </p:cNvSpPr>
          <p:nvPr/>
        </p:nvSpPr>
        <p:spPr bwMode="auto">
          <a:xfrm>
            <a:off x="-482600" y="5461000"/>
            <a:ext cx="4881563" cy="812800"/>
          </a:xfrm>
          <a:prstGeom prst="ellipse">
            <a:avLst/>
          </a:prstGeom>
          <a:gradFill rotWithShape="1">
            <a:gsLst>
              <a:gs pos="0">
                <a:srgbClr val="B2B2B2"/>
              </a:gs>
              <a:gs pos="100000">
                <a:srgbClr val="FFFFFF">
                  <a:alpha val="0"/>
                </a:srgbClr>
              </a:gs>
            </a:gsLst>
            <a:path path="shape">
              <a:fillToRect l="50000" t="50000" r="50000" b="50000"/>
            </a:path>
          </a:gradFill>
          <a:ln w="12700" algn="ctr">
            <a:noFill/>
            <a:round/>
            <a:headEnd/>
            <a:tailEnd/>
          </a:ln>
        </p:spPr>
        <p:txBody>
          <a:bodyPr wrap="none" anchor="ctr"/>
          <a:lstStyle/>
          <a:p>
            <a:endParaRPr lang="en-US">
              <a:solidFill>
                <a:schemeClr val="bg1"/>
              </a:solidFill>
            </a:endParaRPr>
          </a:p>
        </p:txBody>
      </p:sp>
      <p:pic>
        <p:nvPicPr>
          <p:cNvPr id="401413" name="Picture 5" descr="SI10000_front_ppt"/>
          <p:cNvPicPr>
            <a:picLocks noChangeAspect="1" noChangeArrowheads="1"/>
          </p:cNvPicPr>
          <p:nvPr/>
        </p:nvPicPr>
        <p:blipFill>
          <a:blip r:embed="rId3" cstate="print">
            <a:lum bright="8000"/>
          </a:blip>
          <a:srcRect t="3189"/>
          <a:stretch>
            <a:fillRect/>
          </a:stretch>
        </p:blipFill>
        <p:spPr bwMode="auto">
          <a:xfrm>
            <a:off x="496888" y="3162300"/>
            <a:ext cx="2924175" cy="2774950"/>
          </a:xfrm>
          <a:prstGeom prst="rect">
            <a:avLst/>
          </a:prstGeom>
          <a:noFill/>
        </p:spPr>
      </p:pic>
      <p:pic>
        <p:nvPicPr>
          <p:cNvPr id="401414" name="Picture 6" descr="SI4000_front_ppt"/>
          <p:cNvPicPr>
            <a:picLocks noChangeAspect="1" noChangeArrowheads="1"/>
          </p:cNvPicPr>
          <p:nvPr/>
        </p:nvPicPr>
        <p:blipFill>
          <a:blip r:embed="rId4" cstate="print"/>
          <a:srcRect t="14525" b="4083"/>
          <a:stretch>
            <a:fillRect/>
          </a:stretch>
        </p:blipFill>
        <p:spPr bwMode="auto">
          <a:xfrm>
            <a:off x="487363" y="2003425"/>
            <a:ext cx="2941637" cy="1076325"/>
          </a:xfrm>
          <a:prstGeom prst="rect">
            <a:avLst/>
          </a:prstGeom>
          <a:noFill/>
        </p:spPr>
      </p:pic>
      <p:pic>
        <p:nvPicPr>
          <p:cNvPr id="401415" name="Picture 7" descr="SI1000_front_ppt"/>
          <p:cNvPicPr>
            <a:picLocks noChangeAspect="1" noChangeArrowheads="1"/>
          </p:cNvPicPr>
          <p:nvPr/>
        </p:nvPicPr>
        <p:blipFill>
          <a:blip r:embed="rId5" cstate="print"/>
          <a:srcRect l="464" t="17427" r="810" b="12448"/>
          <a:stretch>
            <a:fillRect/>
          </a:stretch>
        </p:blipFill>
        <p:spPr bwMode="auto">
          <a:xfrm>
            <a:off x="604838" y="1606550"/>
            <a:ext cx="2706687" cy="268288"/>
          </a:xfrm>
          <a:prstGeom prst="rect">
            <a:avLst/>
          </a:prstGeom>
          <a:noFill/>
        </p:spPr>
      </p:pic>
      <p:sp>
        <p:nvSpPr>
          <p:cNvPr id="11" name="Date Placeholder 10"/>
          <p:cNvSpPr>
            <a:spLocks noGrp="1"/>
          </p:cNvSpPr>
          <p:nvPr>
            <p:ph type="dt" sz="half" idx="2"/>
          </p:nvPr>
        </p:nvSpPr>
        <p:spPr/>
        <p:txBody>
          <a:bodyPr/>
          <a:lstStyle/>
          <a:p>
            <a:fld id="{1A90D11D-D36D-4863-B8E9-35D584F00A85}" type="datetime3">
              <a:rPr lang="en-AU" smtClean="0"/>
              <a:pPr/>
              <a:t>22 September, 2011</a:t>
            </a:fld>
            <a:endParaRPr lang="en-US" dirty="0"/>
          </a:p>
        </p:txBody>
      </p:sp>
      <p:sp>
        <p:nvSpPr>
          <p:cNvPr id="12" name="Slide Number Placeholder 11"/>
          <p:cNvSpPr>
            <a:spLocks noGrp="1"/>
          </p:cNvSpPr>
          <p:nvPr>
            <p:ph type="sldNum" sz="quarter" idx="4"/>
          </p:nvPr>
        </p:nvSpPr>
        <p:spPr/>
        <p:txBody>
          <a:bodyPr/>
          <a:lstStyle/>
          <a:p>
            <a:fld id="{7BCC8D0D-EAEC-449D-9161-023DFF90F2E2}" type="slidenum">
              <a:rPr lang="en-US" smtClean="0"/>
              <a:pPr/>
              <a:t>98</a:t>
            </a:fld>
            <a:endParaRPr lang="en-US" dirty="0"/>
          </a:p>
        </p:txBody>
      </p:sp>
      <p:sp>
        <p:nvSpPr>
          <p:cNvPr id="13" name="Footer Placeholder 12"/>
          <p:cNvSpPr>
            <a:spLocks noGrp="1"/>
          </p:cNvSpPr>
          <p:nvPr>
            <p:ph type="ftr" sz="quarter" idx="3"/>
          </p:nvPr>
        </p:nvSpPr>
        <p:spPr/>
        <p:txBody>
          <a:bodyPr/>
          <a:lstStyle/>
          <a:p>
            <a:r>
              <a:rPr lang="en-US" smtClean="0"/>
              <a:t>© 2011 Brocade Communications Systems, Inc. - COMPANY PROPRIETARY INFORMATION</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01415"/>
                                        </p:tgtEl>
                                        <p:attrNameLst>
                                          <p:attrName>style.visibility</p:attrName>
                                        </p:attrNameLst>
                                      </p:cBhvr>
                                      <p:to>
                                        <p:strVal val="visible"/>
                                      </p:to>
                                    </p:set>
                                    <p:animEffect transition="in" filter="fade">
                                      <p:cBhvr>
                                        <p:cTn id="7" dur="150"/>
                                        <p:tgtEl>
                                          <p:spTgt spid="401415"/>
                                        </p:tgtEl>
                                      </p:cBhvr>
                                    </p:animEffect>
                                    <p:anim calcmode="lin" valueType="num">
                                      <p:cBhvr>
                                        <p:cTn id="8" dur="150" fill="hold"/>
                                        <p:tgtEl>
                                          <p:spTgt spid="401415"/>
                                        </p:tgtEl>
                                        <p:attrNameLst>
                                          <p:attrName>ppt_x</p:attrName>
                                        </p:attrNameLst>
                                      </p:cBhvr>
                                      <p:tavLst>
                                        <p:tav tm="0">
                                          <p:val>
                                            <p:strVal val="#ppt_x"/>
                                          </p:val>
                                        </p:tav>
                                        <p:tav tm="100000">
                                          <p:val>
                                            <p:strVal val="#ppt_x"/>
                                          </p:val>
                                        </p:tav>
                                      </p:tavLst>
                                    </p:anim>
                                    <p:anim calcmode="lin" valueType="num">
                                      <p:cBhvr>
                                        <p:cTn id="9" dur="150" fill="hold"/>
                                        <p:tgtEl>
                                          <p:spTgt spid="401415"/>
                                        </p:tgtEl>
                                        <p:attrNameLst>
                                          <p:attrName>ppt_y</p:attrName>
                                        </p:attrNameLst>
                                      </p:cBhvr>
                                      <p:tavLst>
                                        <p:tav tm="0">
                                          <p:val>
                                            <p:strVal val="#ppt_y-.1"/>
                                          </p:val>
                                        </p:tav>
                                        <p:tav tm="100000">
                                          <p:val>
                                            <p:strVal val="#ppt_y"/>
                                          </p:val>
                                        </p:tav>
                                      </p:tavLst>
                                    </p:anim>
                                  </p:childTnLst>
                                </p:cTn>
                              </p:par>
                            </p:childTnLst>
                          </p:cTn>
                        </p:par>
                        <p:par>
                          <p:cTn id="10" fill="hold">
                            <p:stCondLst>
                              <p:cond delay="150"/>
                            </p:stCondLst>
                            <p:childTnLst>
                              <p:par>
                                <p:cTn id="11" presetID="47" presetClass="entr" presetSubtype="0" fill="hold" nodeType="afterEffect">
                                  <p:stCondLst>
                                    <p:cond delay="0"/>
                                  </p:stCondLst>
                                  <p:childTnLst>
                                    <p:set>
                                      <p:cBhvr>
                                        <p:cTn id="12" dur="1" fill="hold">
                                          <p:stCondLst>
                                            <p:cond delay="0"/>
                                          </p:stCondLst>
                                        </p:cTn>
                                        <p:tgtEl>
                                          <p:spTgt spid="401414"/>
                                        </p:tgtEl>
                                        <p:attrNameLst>
                                          <p:attrName>style.visibility</p:attrName>
                                        </p:attrNameLst>
                                      </p:cBhvr>
                                      <p:to>
                                        <p:strVal val="visible"/>
                                      </p:to>
                                    </p:set>
                                    <p:animEffect transition="in" filter="fade">
                                      <p:cBhvr>
                                        <p:cTn id="13" dur="150"/>
                                        <p:tgtEl>
                                          <p:spTgt spid="401414"/>
                                        </p:tgtEl>
                                      </p:cBhvr>
                                    </p:animEffect>
                                    <p:anim calcmode="lin" valueType="num">
                                      <p:cBhvr>
                                        <p:cTn id="14" dur="150" fill="hold"/>
                                        <p:tgtEl>
                                          <p:spTgt spid="401414"/>
                                        </p:tgtEl>
                                        <p:attrNameLst>
                                          <p:attrName>ppt_x</p:attrName>
                                        </p:attrNameLst>
                                      </p:cBhvr>
                                      <p:tavLst>
                                        <p:tav tm="0">
                                          <p:val>
                                            <p:strVal val="#ppt_x"/>
                                          </p:val>
                                        </p:tav>
                                        <p:tav tm="100000">
                                          <p:val>
                                            <p:strVal val="#ppt_x"/>
                                          </p:val>
                                        </p:tav>
                                      </p:tavLst>
                                    </p:anim>
                                    <p:anim calcmode="lin" valueType="num">
                                      <p:cBhvr>
                                        <p:cTn id="15" dur="150" fill="hold"/>
                                        <p:tgtEl>
                                          <p:spTgt spid="401414"/>
                                        </p:tgtEl>
                                        <p:attrNameLst>
                                          <p:attrName>ppt_y</p:attrName>
                                        </p:attrNameLst>
                                      </p:cBhvr>
                                      <p:tavLst>
                                        <p:tav tm="0">
                                          <p:val>
                                            <p:strVal val="#ppt_y-.1"/>
                                          </p:val>
                                        </p:tav>
                                        <p:tav tm="100000">
                                          <p:val>
                                            <p:strVal val="#ppt_y"/>
                                          </p:val>
                                        </p:tav>
                                      </p:tavLst>
                                    </p:anim>
                                  </p:childTnLst>
                                </p:cTn>
                              </p:par>
                            </p:childTnLst>
                          </p:cTn>
                        </p:par>
                        <p:par>
                          <p:cTn id="16" fill="hold">
                            <p:stCondLst>
                              <p:cond delay="300"/>
                            </p:stCondLst>
                            <p:childTnLst>
                              <p:par>
                                <p:cTn id="17" presetID="47" presetClass="entr" presetSubtype="0" fill="hold" nodeType="afterEffect">
                                  <p:stCondLst>
                                    <p:cond delay="0"/>
                                  </p:stCondLst>
                                  <p:childTnLst>
                                    <p:set>
                                      <p:cBhvr>
                                        <p:cTn id="18" dur="1" fill="hold">
                                          <p:stCondLst>
                                            <p:cond delay="0"/>
                                          </p:stCondLst>
                                        </p:cTn>
                                        <p:tgtEl>
                                          <p:spTgt spid="401413"/>
                                        </p:tgtEl>
                                        <p:attrNameLst>
                                          <p:attrName>style.visibility</p:attrName>
                                        </p:attrNameLst>
                                      </p:cBhvr>
                                      <p:to>
                                        <p:strVal val="visible"/>
                                      </p:to>
                                    </p:set>
                                    <p:animEffect transition="in" filter="fade">
                                      <p:cBhvr>
                                        <p:cTn id="19" dur="150"/>
                                        <p:tgtEl>
                                          <p:spTgt spid="401413"/>
                                        </p:tgtEl>
                                      </p:cBhvr>
                                    </p:animEffect>
                                    <p:anim calcmode="lin" valueType="num">
                                      <p:cBhvr>
                                        <p:cTn id="20" dur="150" fill="hold"/>
                                        <p:tgtEl>
                                          <p:spTgt spid="401413"/>
                                        </p:tgtEl>
                                        <p:attrNameLst>
                                          <p:attrName>ppt_x</p:attrName>
                                        </p:attrNameLst>
                                      </p:cBhvr>
                                      <p:tavLst>
                                        <p:tav tm="0">
                                          <p:val>
                                            <p:strVal val="#ppt_x"/>
                                          </p:val>
                                        </p:tav>
                                        <p:tav tm="100000">
                                          <p:val>
                                            <p:strVal val="#ppt_x"/>
                                          </p:val>
                                        </p:tav>
                                      </p:tavLst>
                                    </p:anim>
                                    <p:anim calcmode="lin" valueType="num">
                                      <p:cBhvr>
                                        <p:cTn id="21" dur="150" fill="hold"/>
                                        <p:tgtEl>
                                          <p:spTgt spid="401413"/>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50"/>
                                        <p:tgtEl>
                                          <p:spTgt spid="9"/>
                                        </p:tgtEl>
                                      </p:cBhvr>
                                    </p:animEffect>
                                    <p:anim calcmode="lin" valueType="num">
                                      <p:cBhvr>
                                        <p:cTn id="25" dur="150" fill="hold"/>
                                        <p:tgtEl>
                                          <p:spTgt spid="9"/>
                                        </p:tgtEl>
                                        <p:attrNameLst>
                                          <p:attrName>ppt_x</p:attrName>
                                        </p:attrNameLst>
                                      </p:cBhvr>
                                      <p:tavLst>
                                        <p:tav tm="0">
                                          <p:val>
                                            <p:strVal val="#ppt_x"/>
                                          </p:val>
                                        </p:tav>
                                        <p:tav tm="100000">
                                          <p:val>
                                            <p:strVal val="#ppt_x"/>
                                          </p:val>
                                        </p:tav>
                                      </p:tavLst>
                                    </p:anim>
                                    <p:anim calcmode="lin" valueType="num">
                                      <p:cBhvr>
                                        <p:cTn id="26" dur="1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50"/>
          <p:cNvSpPr>
            <a:spLocks noGrp="1"/>
          </p:cNvSpPr>
          <p:nvPr>
            <p:ph type="title"/>
          </p:nvPr>
        </p:nvSpPr>
        <p:spPr/>
        <p:txBody>
          <a:bodyPr/>
          <a:lstStyle/>
          <a:p>
            <a:r>
              <a:rPr lang="en-US" dirty="0" smtClean="0"/>
              <a:t>Brocade Mobility Product Line</a:t>
            </a:r>
            <a:endParaRPr lang="en-US" dirty="0"/>
          </a:p>
        </p:txBody>
      </p:sp>
      <p:sp>
        <p:nvSpPr>
          <p:cNvPr id="52" name="Text Placeholder 51"/>
          <p:cNvSpPr>
            <a:spLocks noGrp="1"/>
          </p:cNvSpPr>
          <p:nvPr>
            <p:ph type="body" idx="10"/>
          </p:nvPr>
        </p:nvSpPr>
        <p:spPr/>
        <p:txBody>
          <a:bodyPr/>
          <a:lstStyle/>
          <a:p>
            <a:endParaRPr lang="en-US"/>
          </a:p>
        </p:txBody>
      </p:sp>
      <p:sp>
        <p:nvSpPr>
          <p:cNvPr id="2" name="Date Placeholder 1"/>
          <p:cNvSpPr>
            <a:spLocks noGrp="1"/>
          </p:cNvSpPr>
          <p:nvPr>
            <p:ph type="dt" sz="half" idx="2"/>
          </p:nvPr>
        </p:nvSpPr>
        <p:spPr/>
        <p:txBody>
          <a:bodyPr/>
          <a:lstStyle/>
          <a:p>
            <a:fld id="{FCF703AC-D07A-4B5E-891C-6E779ADCC43A}" type="datetime1">
              <a:rPr lang="en-US" smtClean="0"/>
              <a:pPr/>
              <a:t>9/22/2011</a:t>
            </a:fld>
            <a:endParaRPr lang="en-US" dirty="0"/>
          </a:p>
        </p:txBody>
      </p:sp>
      <p:sp>
        <p:nvSpPr>
          <p:cNvPr id="3" name="Footer Placeholder 2"/>
          <p:cNvSpPr>
            <a:spLocks noGrp="1"/>
          </p:cNvSpPr>
          <p:nvPr>
            <p:ph type="ftr" sz="quarter" idx="3"/>
          </p:nvPr>
        </p:nvSpPr>
        <p:spPr/>
        <p:txBody>
          <a:bodyPr/>
          <a:lstStyle/>
          <a:p>
            <a:r>
              <a:rPr lang="en-US" smtClean="0"/>
              <a:t>© 2011 Brocade Communications Systems, Inc. CONFIDENTIAL—For Internal Use Only</a:t>
            </a:r>
            <a:endParaRPr lang="en-US" dirty="0"/>
          </a:p>
        </p:txBody>
      </p:sp>
      <p:sp>
        <p:nvSpPr>
          <p:cNvPr id="4" name="Slide Number Placeholder 3"/>
          <p:cNvSpPr>
            <a:spLocks noGrp="1"/>
          </p:cNvSpPr>
          <p:nvPr>
            <p:ph type="sldNum" sz="quarter" idx="4"/>
          </p:nvPr>
        </p:nvSpPr>
        <p:spPr/>
        <p:txBody>
          <a:bodyPr/>
          <a:lstStyle/>
          <a:p>
            <a:fld id="{7BCC8D0D-EAEC-449D-9161-023DFF90F2E2}" type="slidenum">
              <a:rPr lang="en-US" smtClean="0"/>
              <a:pPr/>
              <a:t>99</a:t>
            </a:fld>
            <a:endParaRPr lang="en-US" dirty="0"/>
          </a:p>
        </p:txBody>
      </p:sp>
      <p:grpSp>
        <p:nvGrpSpPr>
          <p:cNvPr id="5" name="Group 4"/>
          <p:cNvGrpSpPr/>
          <p:nvPr/>
        </p:nvGrpSpPr>
        <p:grpSpPr>
          <a:xfrm>
            <a:off x="457200" y="1594814"/>
            <a:ext cx="7987553" cy="4978111"/>
            <a:chOff x="457200" y="1594814"/>
            <a:chExt cx="7987553" cy="4978111"/>
          </a:xfrm>
        </p:grpSpPr>
        <p:sp>
          <p:nvSpPr>
            <p:cNvPr id="6" name="AutoShape 4"/>
            <p:cNvSpPr>
              <a:spLocks noChangeArrowheads="1"/>
            </p:cNvSpPr>
            <p:nvPr/>
          </p:nvSpPr>
          <p:spPr bwMode="gray">
            <a:xfrm rot="16200000">
              <a:off x="3887441" y="1826771"/>
              <a:ext cx="1127824" cy="7959727"/>
            </a:xfrm>
            <a:prstGeom prst="roundRect">
              <a:avLst>
                <a:gd name="adj" fmla="val 0"/>
              </a:avLst>
            </a:prstGeom>
            <a:gradFill flip="none" rotWithShape="1">
              <a:gsLst>
                <a:gs pos="0">
                  <a:schemeClr val="accent1">
                    <a:lumMod val="20000"/>
                    <a:lumOff val="80000"/>
                  </a:schemeClr>
                </a:gs>
                <a:gs pos="50000">
                  <a:schemeClr val="tx2">
                    <a:lumMod val="40000"/>
                    <a:lumOff val="60000"/>
                  </a:schemeClr>
                </a:gs>
              </a:gsLst>
              <a:lin ang="0" scaled="1"/>
              <a:tileRect/>
            </a:gradFill>
            <a:ln w="19050" algn="ctr">
              <a:noFill/>
              <a:miter lim="800000"/>
              <a:headEnd/>
              <a:tailEnd/>
            </a:ln>
          </p:spPr>
          <p:txBody>
            <a:bodyPr wrap="none" rtlCol="0" anchor="ctr"/>
            <a:lstStyle/>
            <a:p>
              <a:pPr algn="ctr">
                <a:defRPr/>
              </a:pPr>
              <a:endParaRPr lang="en-US" dirty="0"/>
            </a:p>
          </p:txBody>
        </p:sp>
        <p:sp>
          <p:nvSpPr>
            <p:cNvPr id="7" name="Rectangle 6"/>
            <p:cNvSpPr/>
            <p:nvPr/>
          </p:nvSpPr>
          <p:spPr bwMode="gray">
            <a:xfrm>
              <a:off x="458555" y="2054076"/>
              <a:ext cx="2665646" cy="3136708"/>
            </a:xfrm>
            <a:prstGeom prst="rect">
              <a:avLst/>
            </a:prstGeom>
            <a:solidFill>
              <a:schemeClr val="accent1">
                <a:lumMod val="40000"/>
                <a:lumOff val="60000"/>
              </a:schemeClr>
            </a:solidFill>
            <a:ln w="19050" algn="ctr">
              <a:noFill/>
              <a:miter lim="800000"/>
              <a:headEnd/>
              <a:tailEnd/>
            </a:ln>
          </p:spPr>
          <p:txBody>
            <a:bodyPr wrap="none" rtlCol="0" anchor="ctr"/>
            <a:lstStyle/>
            <a:p>
              <a:pPr algn="ctr">
                <a:defRPr/>
              </a:pPr>
              <a:endParaRPr lang="en-US" dirty="0"/>
            </a:p>
          </p:txBody>
        </p:sp>
        <p:sp>
          <p:nvSpPr>
            <p:cNvPr id="8" name="Rectangle 7"/>
            <p:cNvSpPr/>
            <p:nvPr/>
          </p:nvSpPr>
          <p:spPr bwMode="gray">
            <a:xfrm>
              <a:off x="457201" y="1594814"/>
              <a:ext cx="2667000" cy="533582"/>
            </a:xfrm>
            <a:prstGeom prst="rect">
              <a:avLst/>
            </a:prstGeom>
            <a:gradFill flip="none" rotWithShape="1">
              <a:gsLst>
                <a:gs pos="0">
                  <a:schemeClr val="bg2"/>
                </a:gs>
                <a:gs pos="50000">
                  <a:schemeClr val="bg2"/>
                </a:gs>
              </a:gsLst>
              <a:path path="rect">
                <a:fillToRect l="100000" t="100000"/>
              </a:path>
              <a:tileRect r="-100000" b="-100000"/>
            </a:gradFill>
            <a:ln w="9525">
              <a:noFill/>
              <a:round/>
              <a:headEnd/>
              <a:tailEnd/>
            </a:ln>
            <a:effectLst/>
          </p:spPr>
          <p:txBody>
            <a:bodyPr>
              <a:prstTxWarp prst="textNoShape">
                <a:avLst/>
              </a:prstTxWarp>
            </a:bodyPr>
            <a:lstStyle/>
            <a:p>
              <a:pPr>
                <a:defRPr/>
              </a:pPr>
              <a:endParaRPr lang="en-US" dirty="0"/>
            </a:p>
          </p:txBody>
        </p:sp>
        <p:sp>
          <p:nvSpPr>
            <p:cNvPr id="9" name="TextBox 8"/>
            <p:cNvSpPr txBox="1"/>
            <p:nvPr/>
          </p:nvSpPr>
          <p:spPr bwMode="gray">
            <a:xfrm>
              <a:off x="457200" y="1727958"/>
              <a:ext cx="2672862" cy="276999"/>
            </a:xfrm>
            <a:prstGeom prst="rect">
              <a:avLst/>
            </a:prstGeom>
            <a:noFill/>
            <a:ln w="19050" algn="ctr">
              <a:noFill/>
              <a:miter lim="800000"/>
              <a:headEnd/>
              <a:tailEnd/>
            </a:ln>
          </p:spPr>
          <p:txBody>
            <a:bodyPr wrap="square" lIns="0" tIns="0" rIns="0" bIns="0" rtlCol="0" anchor="ctr">
              <a:spAutoFit/>
            </a:bodyPr>
            <a:lstStyle/>
            <a:p>
              <a:pPr lvl="0" algn="ctr">
                <a:lnSpc>
                  <a:spcPct val="90000"/>
                </a:lnSpc>
              </a:pPr>
              <a:r>
                <a:rPr lang="en-US" sz="2000" dirty="0" smtClean="0">
                  <a:solidFill>
                    <a:prstClr val="white"/>
                  </a:solidFill>
                  <a:latin typeface="Franklin Gothic Demi"/>
                </a:rPr>
                <a:t>Wireless Access Points</a:t>
              </a:r>
            </a:p>
          </p:txBody>
        </p:sp>
        <p:sp>
          <p:nvSpPr>
            <p:cNvPr id="10" name="Rectangle 9"/>
            <p:cNvSpPr/>
            <p:nvPr/>
          </p:nvSpPr>
          <p:spPr bwMode="gray">
            <a:xfrm>
              <a:off x="3168087" y="2054076"/>
              <a:ext cx="2685312" cy="3136708"/>
            </a:xfrm>
            <a:prstGeom prst="rect">
              <a:avLst/>
            </a:prstGeom>
            <a:solidFill>
              <a:schemeClr val="accent1">
                <a:lumMod val="40000"/>
                <a:lumOff val="60000"/>
              </a:schemeClr>
            </a:solidFill>
            <a:ln w="19050" algn="ctr">
              <a:noFill/>
              <a:miter lim="800000"/>
              <a:headEnd/>
              <a:tailEnd/>
            </a:ln>
          </p:spPr>
          <p:txBody>
            <a:bodyPr wrap="none" rtlCol="0" anchor="ctr"/>
            <a:lstStyle/>
            <a:p>
              <a:pPr algn="ctr">
                <a:defRPr/>
              </a:pPr>
              <a:endParaRPr lang="en-US" dirty="0"/>
            </a:p>
          </p:txBody>
        </p:sp>
        <p:sp>
          <p:nvSpPr>
            <p:cNvPr id="11" name="Rectangle 10"/>
            <p:cNvSpPr/>
            <p:nvPr/>
          </p:nvSpPr>
          <p:spPr bwMode="gray">
            <a:xfrm>
              <a:off x="3166732" y="1594814"/>
              <a:ext cx="2686651" cy="533582"/>
            </a:xfrm>
            <a:prstGeom prst="rect">
              <a:avLst/>
            </a:prstGeom>
            <a:gradFill flip="none" rotWithShape="1">
              <a:gsLst>
                <a:gs pos="0">
                  <a:schemeClr val="bg2"/>
                </a:gs>
                <a:gs pos="50000">
                  <a:schemeClr val="bg2"/>
                </a:gs>
              </a:gsLst>
              <a:path path="rect">
                <a:fillToRect l="100000" t="100000"/>
              </a:path>
              <a:tileRect r="-100000" b="-100000"/>
            </a:gradFill>
            <a:ln w="9525">
              <a:noFill/>
              <a:round/>
              <a:headEnd/>
              <a:tailEnd/>
            </a:ln>
            <a:effectLst/>
          </p:spPr>
          <p:txBody>
            <a:bodyPr>
              <a:prstTxWarp prst="textNoShape">
                <a:avLst/>
              </a:prstTxWarp>
            </a:bodyPr>
            <a:lstStyle/>
            <a:p>
              <a:pPr>
                <a:defRPr/>
              </a:pPr>
              <a:endParaRPr lang="en-US" dirty="0"/>
            </a:p>
          </p:txBody>
        </p:sp>
        <p:sp>
          <p:nvSpPr>
            <p:cNvPr id="12" name="TextBox 11"/>
            <p:cNvSpPr txBox="1"/>
            <p:nvPr/>
          </p:nvSpPr>
          <p:spPr bwMode="gray">
            <a:xfrm>
              <a:off x="3247754" y="1727958"/>
              <a:ext cx="2563642" cy="276999"/>
            </a:xfrm>
            <a:prstGeom prst="rect">
              <a:avLst/>
            </a:prstGeom>
            <a:noFill/>
            <a:ln w="19050" algn="ctr">
              <a:noFill/>
              <a:miter lim="800000"/>
              <a:headEnd/>
              <a:tailEnd/>
            </a:ln>
          </p:spPr>
          <p:txBody>
            <a:bodyPr wrap="square" lIns="0" tIns="0" rIns="0" bIns="0" rtlCol="0" anchor="ctr">
              <a:spAutoFit/>
            </a:bodyPr>
            <a:lstStyle/>
            <a:p>
              <a:pPr lvl="0" algn="ctr">
                <a:lnSpc>
                  <a:spcPct val="90000"/>
                </a:lnSpc>
              </a:pPr>
              <a:r>
                <a:rPr lang="en-US" sz="2000" dirty="0" smtClean="0">
                  <a:solidFill>
                    <a:prstClr val="white"/>
                  </a:solidFill>
                  <a:latin typeface="Franklin Gothic Demi"/>
                </a:rPr>
                <a:t>Wireless Controllers</a:t>
              </a:r>
            </a:p>
          </p:txBody>
        </p:sp>
        <p:sp>
          <p:nvSpPr>
            <p:cNvPr id="13" name="Rectangle 12"/>
            <p:cNvSpPr/>
            <p:nvPr/>
          </p:nvSpPr>
          <p:spPr bwMode="gray">
            <a:xfrm>
              <a:off x="5891091" y="2054076"/>
              <a:ext cx="2531410" cy="3136708"/>
            </a:xfrm>
            <a:prstGeom prst="rect">
              <a:avLst/>
            </a:prstGeom>
            <a:solidFill>
              <a:schemeClr val="accent1">
                <a:lumMod val="40000"/>
                <a:lumOff val="60000"/>
              </a:schemeClr>
            </a:solidFill>
            <a:ln w="19050" algn="ctr">
              <a:noFill/>
              <a:miter lim="800000"/>
              <a:headEnd/>
              <a:tailEnd/>
            </a:ln>
          </p:spPr>
          <p:txBody>
            <a:bodyPr wrap="none" rtlCol="0" anchor="ctr"/>
            <a:lstStyle/>
            <a:p>
              <a:pPr algn="ctr">
                <a:defRPr/>
              </a:pPr>
              <a:endParaRPr lang="en-US" dirty="0"/>
            </a:p>
          </p:txBody>
        </p:sp>
        <p:sp>
          <p:nvSpPr>
            <p:cNvPr id="14" name="Rectangle 13"/>
            <p:cNvSpPr/>
            <p:nvPr/>
          </p:nvSpPr>
          <p:spPr bwMode="gray">
            <a:xfrm>
              <a:off x="5889737" y="1594814"/>
              <a:ext cx="2532672" cy="533582"/>
            </a:xfrm>
            <a:prstGeom prst="rect">
              <a:avLst/>
            </a:prstGeom>
            <a:gradFill flip="none" rotWithShape="1">
              <a:gsLst>
                <a:gs pos="0">
                  <a:schemeClr val="bg2"/>
                </a:gs>
                <a:gs pos="50000">
                  <a:schemeClr val="bg2"/>
                </a:gs>
              </a:gsLst>
              <a:path path="rect">
                <a:fillToRect l="100000" t="100000"/>
              </a:path>
              <a:tileRect r="-100000" b="-100000"/>
            </a:gradFill>
            <a:ln w="9525">
              <a:noFill/>
              <a:round/>
              <a:headEnd/>
              <a:tailEnd/>
            </a:ln>
            <a:effectLst/>
          </p:spPr>
          <p:txBody>
            <a:bodyPr>
              <a:prstTxWarp prst="textNoShape">
                <a:avLst/>
              </a:prstTxWarp>
            </a:bodyPr>
            <a:lstStyle/>
            <a:p>
              <a:pPr>
                <a:defRPr/>
              </a:pPr>
              <a:endParaRPr lang="en-US" dirty="0"/>
            </a:p>
          </p:txBody>
        </p:sp>
        <p:sp>
          <p:nvSpPr>
            <p:cNvPr id="15" name="TextBox 14"/>
            <p:cNvSpPr txBox="1"/>
            <p:nvPr/>
          </p:nvSpPr>
          <p:spPr bwMode="gray">
            <a:xfrm>
              <a:off x="5886994" y="1727958"/>
              <a:ext cx="2516777" cy="276999"/>
            </a:xfrm>
            <a:prstGeom prst="rect">
              <a:avLst/>
            </a:prstGeom>
            <a:noFill/>
            <a:ln w="19050" algn="ctr">
              <a:noFill/>
              <a:miter lim="800000"/>
              <a:headEnd/>
              <a:tailEnd/>
            </a:ln>
          </p:spPr>
          <p:txBody>
            <a:bodyPr wrap="square" lIns="0" tIns="0" rIns="0" bIns="0" rtlCol="0" anchor="ctr">
              <a:spAutoFit/>
            </a:bodyPr>
            <a:lstStyle/>
            <a:p>
              <a:pPr lvl="0" algn="ctr">
                <a:lnSpc>
                  <a:spcPct val="90000"/>
                </a:lnSpc>
              </a:pPr>
              <a:r>
                <a:rPr lang="en-US" sz="2000" dirty="0" smtClean="0">
                  <a:solidFill>
                    <a:prstClr val="white"/>
                  </a:solidFill>
                  <a:latin typeface="Franklin Gothic Demi"/>
                </a:rPr>
                <a:t>Ethernet Switches</a:t>
              </a:r>
            </a:p>
          </p:txBody>
        </p:sp>
        <p:sp>
          <p:nvSpPr>
            <p:cNvPr id="16" name="Rectangle 15"/>
            <p:cNvSpPr/>
            <p:nvPr/>
          </p:nvSpPr>
          <p:spPr bwMode="gray">
            <a:xfrm>
              <a:off x="471487" y="6358271"/>
              <a:ext cx="7958138" cy="194718"/>
            </a:xfrm>
            <a:prstGeom prst="rect">
              <a:avLst/>
            </a:prstGeom>
            <a:gradFill flip="none" rotWithShape="1">
              <a:gsLst>
                <a:gs pos="0">
                  <a:schemeClr val="bg2"/>
                </a:gs>
                <a:gs pos="50000">
                  <a:schemeClr val="bg2"/>
                </a:gs>
              </a:gsLst>
              <a:path path="rect">
                <a:fillToRect l="100000" t="100000"/>
              </a:path>
              <a:tileRect r="-100000" b="-100000"/>
            </a:gradFill>
            <a:ln w="9525">
              <a:noFill/>
              <a:round/>
              <a:headEnd/>
              <a:tailEnd/>
            </a:ln>
            <a:effectLst/>
          </p:spPr>
          <p:txBody>
            <a:bodyPr>
              <a:prstTxWarp prst="textNoShape">
                <a:avLst/>
              </a:prstTxWarp>
            </a:bodyPr>
            <a:lstStyle/>
            <a:p>
              <a:pPr>
                <a:defRPr/>
              </a:pPr>
              <a:endParaRPr lang="en-US" dirty="0"/>
            </a:p>
          </p:txBody>
        </p:sp>
        <p:sp>
          <p:nvSpPr>
            <p:cNvPr id="17" name="TextBox 16"/>
            <p:cNvSpPr txBox="1"/>
            <p:nvPr/>
          </p:nvSpPr>
          <p:spPr bwMode="gray">
            <a:xfrm>
              <a:off x="462579" y="6351326"/>
              <a:ext cx="7982174" cy="221599"/>
            </a:xfrm>
            <a:prstGeom prst="rect">
              <a:avLst/>
            </a:prstGeom>
            <a:noFill/>
            <a:ln w="19050" algn="ctr">
              <a:noFill/>
              <a:miter lim="800000"/>
              <a:headEnd/>
              <a:tailEnd/>
            </a:ln>
          </p:spPr>
          <p:txBody>
            <a:bodyPr wrap="square" lIns="0" tIns="0" rIns="0" bIns="0" rtlCol="0" anchor="ctr">
              <a:spAutoFit/>
            </a:bodyPr>
            <a:lstStyle/>
            <a:p>
              <a:pPr lvl="0" algn="ctr">
                <a:lnSpc>
                  <a:spcPct val="90000"/>
                </a:lnSpc>
              </a:pPr>
              <a:r>
                <a:rPr lang="en-US" sz="1600" dirty="0" err="1" smtClean="0">
                  <a:solidFill>
                    <a:prstClr val="white"/>
                  </a:solidFill>
                  <a:latin typeface="Franklin Gothic Demi"/>
                </a:rPr>
                <a:t>AirDefense</a:t>
              </a:r>
              <a:r>
                <a:rPr lang="en-US" sz="1600" dirty="0" smtClean="0">
                  <a:solidFill>
                    <a:prstClr val="white"/>
                  </a:solidFill>
                  <a:latin typeface="Franklin Gothic Demi"/>
                </a:rPr>
                <a:t> Enterprise – Wireless Intrusion Prevention</a:t>
              </a:r>
            </a:p>
          </p:txBody>
        </p:sp>
      </p:grpSp>
      <p:grpSp>
        <p:nvGrpSpPr>
          <p:cNvPr id="18" name="Group 17"/>
          <p:cNvGrpSpPr/>
          <p:nvPr/>
        </p:nvGrpSpPr>
        <p:grpSpPr>
          <a:xfrm>
            <a:off x="326066" y="5303747"/>
            <a:ext cx="7949026" cy="1020942"/>
            <a:chOff x="326066" y="5303747"/>
            <a:chExt cx="7949026" cy="1020942"/>
          </a:xfrm>
        </p:grpSpPr>
        <p:pic>
          <p:nvPicPr>
            <p:cNvPr id="19" name="Picture 3"/>
            <p:cNvPicPr>
              <a:picLocks noChangeAspect="1" noChangeArrowheads="1"/>
            </p:cNvPicPr>
            <p:nvPr/>
          </p:nvPicPr>
          <p:blipFill>
            <a:blip r:embed="rId2" cstate="print"/>
            <a:srcRect/>
            <a:stretch>
              <a:fillRect/>
            </a:stretch>
          </p:blipFill>
          <p:spPr bwMode="gray">
            <a:xfrm>
              <a:off x="796554" y="5303747"/>
              <a:ext cx="1021613" cy="802145"/>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20" name="Rectangle 9"/>
            <p:cNvSpPr>
              <a:spLocks noChangeArrowheads="1"/>
            </p:cNvSpPr>
            <p:nvPr/>
          </p:nvSpPr>
          <p:spPr bwMode="gray">
            <a:xfrm>
              <a:off x="326066" y="6149256"/>
              <a:ext cx="1945310" cy="175433"/>
            </a:xfrm>
            <a:prstGeom prst="rect">
              <a:avLst/>
            </a:prstGeom>
            <a:noFill/>
            <a:ln w="19050" algn="ctr">
              <a:noFill/>
              <a:miter lim="800000"/>
              <a:headEnd/>
              <a:tailEnd/>
            </a:ln>
          </p:spPr>
          <p:txBody>
            <a:bodyPr wrap="square" lIns="0" tIns="0" rIns="0" bIns="0" rtlCol="0" anchor="ctr">
              <a:spAutoFit/>
            </a:bodyPr>
            <a:lstStyle/>
            <a:p>
              <a:pPr algn="ctr">
                <a:lnSpc>
                  <a:spcPct val="95000"/>
                </a:lnSpc>
                <a:spcBef>
                  <a:spcPts val="600"/>
                </a:spcBef>
                <a:buClr>
                  <a:srgbClr val="000085"/>
                </a:buClr>
                <a:buSzPct val="80000"/>
                <a:buFont typeface="Wingdings" pitchFamily="2" charset="2"/>
                <a:buNone/>
              </a:pPr>
              <a:r>
                <a:rPr lang="en-US" sz="1200" dirty="0" smtClean="0">
                  <a:latin typeface="Franklin Gothic Medium" pitchFamily="34" charset="0"/>
                  <a:cs typeface="Arial" pitchFamily="34" charset="0"/>
                </a:rPr>
                <a:t>Network Management</a:t>
              </a:r>
              <a:endParaRPr lang="en-US" sz="1200" dirty="0">
                <a:latin typeface="Franklin Gothic Medium" pitchFamily="34" charset="0"/>
                <a:cs typeface="Arial" pitchFamily="34" charset="0"/>
              </a:endParaRPr>
            </a:p>
          </p:txBody>
        </p:sp>
        <p:pic>
          <p:nvPicPr>
            <p:cNvPr id="21" name="Picture 57" descr="HR - Signal Coverage.bmp"/>
            <p:cNvPicPr>
              <a:picLocks noChangeAspect="1"/>
            </p:cNvPicPr>
            <p:nvPr/>
          </p:nvPicPr>
          <p:blipFill>
            <a:blip r:embed="rId3"/>
            <a:srcRect/>
            <a:stretch>
              <a:fillRect/>
            </a:stretch>
          </p:blipFill>
          <p:spPr bwMode="gray">
            <a:xfrm>
              <a:off x="2371038" y="5351621"/>
              <a:ext cx="1016412" cy="754271"/>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p:spPr>
        </p:pic>
        <p:sp>
          <p:nvSpPr>
            <p:cNvPr id="22" name="Rectangle 9"/>
            <p:cNvSpPr>
              <a:spLocks noChangeArrowheads="1"/>
            </p:cNvSpPr>
            <p:nvPr/>
          </p:nvSpPr>
          <p:spPr bwMode="gray">
            <a:xfrm>
              <a:off x="2457897" y="6149256"/>
              <a:ext cx="897063" cy="175433"/>
            </a:xfrm>
            <a:prstGeom prst="rect">
              <a:avLst/>
            </a:prstGeom>
            <a:noFill/>
            <a:ln w="19050" algn="ctr">
              <a:noFill/>
              <a:miter lim="800000"/>
              <a:headEnd/>
              <a:tailEnd/>
            </a:ln>
          </p:spPr>
          <p:txBody>
            <a:bodyPr wrap="square" lIns="0" tIns="0" rIns="0" bIns="0" rtlCol="0" anchor="ctr">
              <a:spAutoFit/>
            </a:bodyPr>
            <a:lstStyle/>
            <a:p>
              <a:pPr algn="ctr">
                <a:lnSpc>
                  <a:spcPct val="95000"/>
                </a:lnSpc>
                <a:spcBef>
                  <a:spcPts val="600"/>
                </a:spcBef>
                <a:buClr>
                  <a:srgbClr val="000085"/>
                </a:buClr>
                <a:buSzPct val="80000"/>
                <a:buFont typeface="Wingdings" pitchFamily="2" charset="2"/>
                <a:buNone/>
              </a:pPr>
              <a:r>
                <a:rPr lang="en-US" sz="1200" dirty="0" smtClean="0">
                  <a:latin typeface="Franklin Gothic Medium" pitchFamily="34" charset="0"/>
                  <a:cs typeface="Arial" pitchFamily="34" charset="0"/>
                </a:rPr>
                <a:t>Live RF</a:t>
              </a:r>
              <a:endParaRPr lang="en-US" sz="1200" dirty="0">
                <a:latin typeface="Franklin Gothic Medium" pitchFamily="34" charset="0"/>
                <a:cs typeface="Arial" pitchFamily="34" charset="0"/>
              </a:endParaRPr>
            </a:p>
          </p:txBody>
        </p:sp>
        <p:pic>
          <p:nvPicPr>
            <p:cNvPr id="23" name="Picture 58" descr="forensic data.jpg"/>
            <p:cNvPicPr>
              <a:picLocks noChangeAspect="1"/>
            </p:cNvPicPr>
            <p:nvPr/>
          </p:nvPicPr>
          <p:blipFill>
            <a:blip r:embed="rId4"/>
            <a:srcRect/>
            <a:stretch>
              <a:fillRect/>
            </a:stretch>
          </p:blipFill>
          <p:spPr bwMode="gray">
            <a:xfrm>
              <a:off x="3916943" y="5331376"/>
              <a:ext cx="1069746" cy="774516"/>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24" name="Rectangle 9"/>
            <p:cNvSpPr>
              <a:spLocks noChangeArrowheads="1"/>
            </p:cNvSpPr>
            <p:nvPr/>
          </p:nvSpPr>
          <p:spPr bwMode="gray">
            <a:xfrm>
              <a:off x="3839751" y="6149256"/>
              <a:ext cx="1236966" cy="175433"/>
            </a:xfrm>
            <a:prstGeom prst="rect">
              <a:avLst/>
            </a:prstGeom>
            <a:noFill/>
            <a:ln w="19050" algn="ctr">
              <a:noFill/>
              <a:miter lim="800000"/>
              <a:headEnd/>
              <a:tailEnd/>
            </a:ln>
          </p:spPr>
          <p:txBody>
            <a:bodyPr wrap="square" lIns="0" tIns="0" rIns="0" bIns="0" rtlCol="0" anchor="ctr">
              <a:spAutoFit/>
            </a:bodyPr>
            <a:lstStyle/>
            <a:p>
              <a:pPr algn="ctr">
                <a:lnSpc>
                  <a:spcPct val="95000"/>
                </a:lnSpc>
                <a:spcBef>
                  <a:spcPts val="600"/>
                </a:spcBef>
                <a:buClr>
                  <a:srgbClr val="000085"/>
                </a:buClr>
                <a:buSzPct val="80000"/>
                <a:buFont typeface="Wingdings" pitchFamily="2" charset="2"/>
                <a:buNone/>
              </a:pPr>
              <a:r>
                <a:rPr lang="en-US" sz="1200" dirty="0" smtClean="0">
                  <a:latin typeface="Franklin Gothic Medium" pitchFamily="34" charset="0"/>
                  <a:cs typeface="Arial" pitchFamily="34" charset="0"/>
                </a:rPr>
                <a:t>Forensics</a:t>
              </a:r>
              <a:endParaRPr lang="en-US" sz="1200" dirty="0">
                <a:latin typeface="Franklin Gothic Medium" pitchFamily="34" charset="0"/>
                <a:cs typeface="Arial" pitchFamily="34" charset="0"/>
              </a:endParaRPr>
            </a:p>
          </p:txBody>
        </p:sp>
        <p:pic>
          <p:nvPicPr>
            <p:cNvPr id="25" name="Picture 56" descr="SA 1.jpg"/>
            <p:cNvPicPr>
              <a:picLocks noChangeAspect="1"/>
            </p:cNvPicPr>
            <p:nvPr/>
          </p:nvPicPr>
          <p:blipFill>
            <a:blip r:embed="rId5"/>
            <a:srcRect/>
            <a:stretch>
              <a:fillRect/>
            </a:stretch>
          </p:blipFill>
          <p:spPr bwMode="gray">
            <a:xfrm>
              <a:off x="5510125" y="5339302"/>
              <a:ext cx="1077665" cy="766590"/>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26" name="Rectangle 9"/>
            <p:cNvSpPr>
              <a:spLocks noChangeArrowheads="1"/>
            </p:cNvSpPr>
            <p:nvPr/>
          </p:nvSpPr>
          <p:spPr bwMode="gray">
            <a:xfrm>
              <a:off x="5082925" y="6149256"/>
              <a:ext cx="1944900" cy="175433"/>
            </a:xfrm>
            <a:prstGeom prst="rect">
              <a:avLst/>
            </a:prstGeom>
            <a:noFill/>
            <a:ln w="19050" algn="ctr">
              <a:noFill/>
              <a:miter lim="800000"/>
              <a:headEnd/>
              <a:tailEnd/>
            </a:ln>
          </p:spPr>
          <p:txBody>
            <a:bodyPr wrap="square" lIns="0" tIns="0" rIns="0" bIns="0" rtlCol="0" anchor="ctr">
              <a:spAutoFit/>
            </a:bodyPr>
            <a:lstStyle/>
            <a:p>
              <a:pPr algn="ctr">
                <a:lnSpc>
                  <a:spcPct val="95000"/>
                </a:lnSpc>
                <a:spcBef>
                  <a:spcPts val="600"/>
                </a:spcBef>
                <a:buClr>
                  <a:srgbClr val="000085"/>
                </a:buClr>
                <a:buSzPct val="80000"/>
                <a:buFont typeface="Wingdings" pitchFamily="2" charset="2"/>
                <a:buNone/>
              </a:pPr>
              <a:r>
                <a:rPr lang="en-US" sz="1200" dirty="0" smtClean="0">
                  <a:latin typeface="Franklin Gothic Medium" pitchFamily="34" charset="0"/>
                  <a:cs typeface="Arial" pitchFamily="34" charset="0"/>
                </a:rPr>
                <a:t>Spectrum Analysis</a:t>
              </a:r>
              <a:endParaRPr lang="en-US" sz="1200" dirty="0">
                <a:latin typeface="Franklin Gothic Medium" pitchFamily="34" charset="0"/>
                <a:cs typeface="Arial" pitchFamily="34" charset="0"/>
              </a:endParaRPr>
            </a:p>
          </p:txBody>
        </p:sp>
        <p:pic>
          <p:nvPicPr>
            <p:cNvPr id="27" name="Picture 62" descr="ATS.PNG"/>
            <p:cNvPicPr>
              <a:picLocks noChangeAspect="1"/>
            </p:cNvPicPr>
            <p:nvPr/>
          </p:nvPicPr>
          <p:blipFill>
            <a:blip r:embed="rId6"/>
            <a:srcRect/>
            <a:stretch>
              <a:fillRect/>
            </a:stretch>
          </p:blipFill>
          <p:spPr bwMode="gray">
            <a:xfrm>
              <a:off x="7120776" y="5337086"/>
              <a:ext cx="1055874" cy="768806"/>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28" name="Rectangle 9"/>
            <p:cNvSpPr>
              <a:spLocks noChangeArrowheads="1"/>
            </p:cNvSpPr>
            <p:nvPr/>
          </p:nvSpPr>
          <p:spPr bwMode="gray">
            <a:xfrm>
              <a:off x="7035171" y="6149256"/>
              <a:ext cx="1239921" cy="175433"/>
            </a:xfrm>
            <a:prstGeom prst="rect">
              <a:avLst/>
            </a:prstGeom>
            <a:noFill/>
            <a:ln w="19050" algn="ctr">
              <a:noFill/>
              <a:miter lim="800000"/>
              <a:headEnd/>
              <a:tailEnd/>
            </a:ln>
          </p:spPr>
          <p:txBody>
            <a:bodyPr wrap="square" lIns="0" tIns="0" rIns="0" bIns="0" rtlCol="0" anchor="ctr">
              <a:spAutoFit/>
            </a:bodyPr>
            <a:lstStyle/>
            <a:p>
              <a:pPr algn="ctr">
                <a:lnSpc>
                  <a:spcPct val="95000"/>
                </a:lnSpc>
                <a:spcBef>
                  <a:spcPts val="600"/>
                </a:spcBef>
                <a:buClr>
                  <a:srgbClr val="000085"/>
                </a:buClr>
                <a:buSzPct val="80000"/>
                <a:buFont typeface="Wingdings" pitchFamily="2" charset="2"/>
                <a:buNone/>
              </a:pPr>
              <a:r>
                <a:rPr lang="en-US" sz="1200" dirty="0" smtClean="0">
                  <a:latin typeface="Franklin Gothic Medium" pitchFamily="34" charset="0"/>
                  <a:cs typeface="Arial" pitchFamily="34" charset="0"/>
                </a:rPr>
                <a:t>Diagnostics</a:t>
              </a:r>
              <a:endParaRPr lang="en-US" sz="1200" dirty="0">
                <a:latin typeface="Franklin Gothic Medium" pitchFamily="34" charset="0"/>
                <a:cs typeface="Arial" pitchFamily="34" charset="0"/>
              </a:endParaRPr>
            </a:p>
          </p:txBody>
        </p:sp>
      </p:grpSp>
      <p:grpSp>
        <p:nvGrpSpPr>
          <p:cNvPr id="29" name="Group 28"/>
          <p:cNvGrpSpPr/>
          <p:nvPr/>
        </p:nvGrpSpPr>
        <p:grpSpPr>
          <a:xfrm>
            <a:off x="6037781" y="2377728"/>
            <a:ext cx="2148920" cy="2674048"/>
            <a:chOff x="6037781" y="2377728"/>
            <a:chExt cx="2148920" cy="2674048"/>
          </a:xfrm>
        </p:grpSpPr>
        <p:sp>
          <p:nvSpPr>
            <p:cNvPr id="30" name="TextBox 29"/>
            <p:cNvSpPr txBox="1"/>
            <p:nvPr/>
          </p:nvSpPr>
          <p:spPr bwMode="gray">
            <a:xfrm>
              <a:off x="6323994" y="2912585"/>
              <a:ext cx="1669837" cy="190052"/>
            </a:xfrm>
            <a:prstGeom prst="rect">
              <a:avLst/>
            </a:prstGeom>
            <a:noFill/>
            <a:ln w="19050" algn="ctr">
              <a:noFill/>
              <a:miter lim="800000"/>
              <a:headEnd/>
              <a:tailEnd/>
            </a:ln>
          </p:spPr>
          <p:txBody>
            <a:bodyPr wrap="square" lIns="0" tIns="0" rIns="0" bIns="0" rtlCol="0" anchor="ctr">
              <a:spAutoFit/>
            </a:bodyPr>
            <a:lstStyle/>
            <a:p>
              <a:pPr algn="ctr">
                <a:lnSpc>
                  <a:spcPct val="95000"/>
                </a:lnSpc>
                <a:spcBef>
                  <a:spcPts val="600"/>
                </a:spcBef>
              </a:pPr>
              <a:r>
                <a:rPr lang="en-US" sz="1300" dirty="0" smtClean="0">
                  <a:latin typeface="Franklin Gothic Medium" pitchFamily="34" charset="0"/>
                  <a:cs typeface="Arial" pitchFamily="34" charset="0"/>
                </a:rPr>
                <a:t>Brocade FastIron CX</a:t>
              </a:r>
            </a:p>
          </p:txBody>
        </p:sp>
        <p:sp>
          <p:nvSpPr>
            <p:cNvPr id="31" name="TextBox 30"/>
            <p:cNvSpPr txBox="1"/>
            <p:nvPr/>
          </p:nvSpPr>
          <p:spPr bwMode="gray">
            <a:xfrm>
              <a:off x="6310166" y="4861724"/>
              <a:ext cx="1669837" cy="190052"/>
            </a:xfrm>
            <a:prstGeom prst="rect">
              <a:avLst/>
            </a:prstGeom>
            <a:noFill/>
            <a:ln w="19050" algn="ctr">
              <a:noFill/>
              <a:miter lim="800000"/>
              <a:headEnd/>
              <a:tailEnd/>
            </a:ln>
          </p:spPr>
          <p:txBody>
            <a:bodyPr wrap="square" lIns="0" tIns="0" rIns="0" bIns="0" rtlCol="0" anchor="ctr">
              <a:spAutoFit/>
            </a:bodyPr>
            <a:lstStyle/>
            <a:p>
              <a:pPr lvl="0" algn="ctr">
                <a:lnSpc>
                  <a:spcPct val="95000"/>
                </a:lnSpc>
                <a:spcBef>
                  <a:spcPts val="600"/>
                </a:spcBef>
              </a:pPr>
              <a:r>
                <a:rPr lang="en-US" sz="1300" dirty="0" smtClean="0">
                  <a:latin typeface="Franklin Gothic Medium" pitchFamily="34" charset="0"/>
                  <a:cs typeface="Arial" pitchFamily="34" charset="0"/>
                </a:rPr>
                <a:t>Brocade FastIron SX</a:t>
              </a:r>
            </a:p>
          </p:txBody>
        </p:sp>
        <p:pic>
          <p:nvPicPr>
            <p:cNvPr id="32" name="Picture 6" descr="FastIron_SX_1600_small"/>
            <p:cNvPicPr>
              <a:picLocks noChangeAspect="1" noChangeArrowheads="1"/>
            </p:cNvPicPr>
            <p:nvPr/>
          </p:nvPicPr>
          <p:blipFill>
            <a:blip r:embed="rId7" cstate="screen"/>
            <a:srcRect/>
            <a:stretch>
              <a:fillRect/>
            </a:stretch>
          </p:blipFill>
          <p:spPr bwMode="gray">
            <a:xfrm>
              <a:off x="6576148" y="3385582"/>
              <a:ext cx="1137872" cy="1366499"/>
            </a:xfrm>
            <a:prstGeom prst="rect">
              <a:avLst/>
            </a:prstGeom>
            <a:noFill/>
            <a:ln w="9525">
              <a:noFill/>
              <a:miter lim="800000"/>
              <a:headEnd/>
              <a:tailEnd/>
            </a:ln>
          </p:spPr>
        </p:pic>
        <p:pic>
          <p:nvPicPr>
            <p:cNvPr id="33" name="Picture 5" descr="C:\Documents and Settings\anne\Desktop\FastIronFWS648Gright.png"/>
            <p:cNvPicPr>
              <a:picLocks noChangeAspect="1" noChangeArrowheads="1"/>
            </p:cNvPicPr>
            <p:nvPr/>
          </p:nvPicPr>
          <p:blipFill>
            <a:blip r:embed="rId8" cstate="screen"/>
            <a:srcRect/>
            <a:stretch>
              <a:fillRect/>
            </a:stretch>
          </p:blipFill>
          <p:spPr bwMode="gray">
            <a:xfrm>
              <a:off x="6037781" y="2377728"/>
              <a:ext cx="2148920" cy="568590"/>
            </a:xfrm>
            <a:prstGeom prst="rect">
              <a:avLst/>
            </a:prstGeom>
            <a:noFill/>
          </p:spPr>
        </p:pic>
      </p:grpSp>
      <p:grpSp>
        <p:nvGrpSpPr>
          <p:cNvPr id="34" name="Group 33"/>
          <p:cNvGrpSpPr/>
          <p:nvPr/>
        </p:nvGrpSpPr>
        <p:grpSpPr>
          <a:xfrm>
            <a:off x="457200" y="2913554"/>
            <a:ext cx="2667000" cy="2255070"/>
            <a:chOff x="457200" y="2913554"/>
            <a:chExt cx="2667000" cy="2255070"/>
          </a:xfrm>
        </p:grpSpPr>
        <p:sp>
          <p:nvSpPr>
            <p:cNvPr id="35" name="TextBox 34"/>
            <p:cNvSpPr txBox="1"/>
            <p:nvPr/>
          </p:nvSpPr>
          <p:spPr bwMode="gray">
            <a:xfrm>
              <a:off x="504568" y="2913554"/>
              <a:ext cx="2619632" cy="180049"/>
            </a:xfrm>
            <a:prstGeom prst="rect">
              <a:avLst/>
            </a:prstGeom>
            <a:noFill/>
            <a:ln w="19050" algn="ctr">
              <a:noFill/>
              <a:miter lim="800000"/>
              <a:headEnd/>
              <a:tailEnd/>
            </a:ln>
          </p:spPr>
          <p:txBody>
            <a:bodyPr wrap="square" lIns="0" tIns="0" rIns="0" bIns="0" rtlCol="0" anchor="ctr">
              <a:spAutoFit/>
            </a:bodyPr>
            <a:lstStyle/>
            <a:p>
              <a:pPr algn="ctr">
                <a:lnSpc>
                  <a:spcPct val="90000"/>
                </a:lnSpc>
                <a:spcBef>
                  <a:spcPts val="600"/>
                </a:spcBef>
              </a:pPr>
              <a:r>
                <a:rPr lang="en-US" sz="1300" dirty="0" smtClean="0">
                  <a:latin typeface="Franklin Gothic Medium" pitchFamily="34" charset="0"/>
                  <a:cs typeface="Arial" pitchFamily="34" charset="0"/>
                </a:rPr>
                <a:t>Brocade Mobility 650 Access Points</a:t>
              </a:r>
            </a:p>
          </p:txBody>
        </p:sp>
        <p:sp>
          <p:nvSpPr>
            <p:cNvPr id="36" name="TextBox 35"/>
            <p:cNvSpPr txBox="1"/>
            <p:nvPr/>
          </p:nvSpPr>
          <p:spPr bwMode="gray">
            <a:xfrm>
              <a:off x="457200" y="3897643"/>
              <a:ext cx="2667000" cy="180049"/>
            </a:xfrm>
            <a:prstGeom prst="rect">
              <a:avLst/>
            </a:prstGeom>
            <a:noFill/>
            <a:ln w="19050" algn="ctr">
              <a:noFill/>
              <a:miter lim="800000"/>
              <a:headEnd/>
              <a:tailEnd/>
            </a:ln>
          </p:spPr>
          <p:txBody>
            <a:bodyPr wrap="square" lIns="0" tIns="0" rIns="0" bIns="0" rtlCol="0" anchor="ctr">
              <a:spAutoFit/>
            </a:bodyPr>
            <a:lstStyle/>
            <a:p>
              <a:pPr algn="ctr">
                <a:lnSpc>
                  <a:spcPct val="90000"/>
                </a:lnSpc>
                <a:spcBef>
                  <a:spcPts val="600"/>
                </a:spcBef>
              </a:pPr>
              <a:r>
                <a:rPr lang="en-US" sz="1300" dirty="0" smtClean="0">
                  <a:latin typeface="Franklin Gothic Medium" pitchFamily="34" charset="0"/>
                  <a:cs typeface="Arial" pitchFamily="34" charset="0"/>
                </a:rPr>
                <a:t>Brocade Mobility 6511 Access Point</a:t>
              </a:r>
            </a:p>
          </p:txBody>
        </p:sp>
        <p:sp>
          <p:nvSpPr>
            <p:cNvPr id="37" name="TextBox 36"/>
            <p:cNvSpPr txBox="1"/>
            <p:nvPr/>
          </p:nvSpPr>
          <p:spPr bwMode="gray">
            <a:xfrm>
              <a:off x="457200" y="4988575"/>
              <a:ext cx="2667000" cy="180049"/>
            </a:xfrm>
            <a:prstGeom prst="rect">
              <a:avLst/>
            </a:prstGeom>
            <a:noFill/>
            <a:ln w="19050" algn="ctr">
              <a:noFill/>
              <a:miter lim="800000"/>
              <a:headEnd/>
              <a:tailEnd/>
            </a:ln>
          </p:spPr>
          <p:txBody>
            <a:bodyPr wrap="square" lIns="0" tIns="0" rIns="0" bIns="0" rtlCol="0" anchor="ctr">
              <a:spAutoFit/>
            </a:bodyPr>
            <a:lstStyle/>
            <a:p>
              <a:pPr lvl="0" algn="ctr">
                <a:lnSpc>
                  <a:spcPct val="90000"/>
                </a:lnSpc>
                <a:spcBef>
                  <a:spcPts val="600"/>
                </a:spcBef>
              </a:pPr>
              <a:r>
                <a:rPr lang="en-US" sz="1300" dirty="0" smtClean="0">
                  <a:solidFill>
                    <a:prstClr val="black"/>
                  </a:solidFill>
                  <a:latin typeface="Franklin Gothic Medium" pitchFamily="34" charset="0"/>
                  <a:cs typeface="Arial" pitchFamily="34" charset="0"/>
                </a:rPr>
                <a:t>Brocade Mobility 7131 Access Points</a:t>
              </a:r>
            </a:p>
          </p:txBody>
        </p:sp>
      </p:grpSp>
      <p:grpSp>
        <p:nvGrpSpPr>
          <p:cNvPr id="38" name="Group 50"/>
          <p:cNvGrpSpPr/>
          <p:nvPr/>
        </p:nvGrpSpPr>
        <p:grpSpPr>
          <a:xfrm>
            <a:off x="3162748" y="3022484"/>
            <a:ext cx="2678654" cy="2146140"/>
            <a:chOff x="3162748" y="3022484"/>
            <a:chExt cx="2678654" cy="2146140"/>
          </a:xfrm>
        </p:grpSpPr>
        <p:sp>
          <p:nvSpPr>
            <p:cNvPr id="41" name="TextBox 40"/>
            <p:cNvSpPr txBox="1"/>
            <p:nvPr/>
          </p:nvSpPr>
          <p:spPr bwMode="gray">
            <a:xfrm>
              <a:off x="3162748" y="3022484"/>
              <a:ext cx="2678654" cy="180049"/>
            </a:xfrm>
            <a:prstGeom prst="rect">
              <a:avLst/>
            </a:prstGeom>
            <a:noFill/>
            <a:ln w="19050" algn="ctr">
              <a:noFill/>
              <a:miter lim="800000"/>
              <a:headEnd/>
              <a:tailEnd/>
            </a:ln>
          </p:spPr>
          <p:txBody>
            <a:bodyPr wrap="square" lIns="0" tIns="0" rIns="0" bIns="0" rtlCol="0" anchor="ctr">
              <a:spAutoFit/>
            </a:bodyPr>
            <a:lstStyle/>
            <a:p>
              <a:pPr algn="ctr">
                <a:lnSpc>
                  <a:spcPct val="90000"/>
                </a:lnSpc>
                <a:spcBef>
                  <a:spcPts val="600"/>
                </a:spcBef>
              </a:pPr>
              <a:r>
                <a:rPr lang="en-US" sz="1300" dirty="0" smtClean="0">
                  <a:latin typeface="Franklin Gothic Medium" pitchFamily="34" charset="0"/>
                  <a:cs typeface="Arial" pitchFamily="34" charset="0"/>
                </a:rPr>
                <a:t>Brocade Mobility RFS7000 Controller</a:t>
              </a:r>
            </a:p>
          </p:txBody>
        </p:sp>
        <p:sp>
          <p:nvSpPr>
            <p:cNvPr id="42" name="TextBox 41"/>
            <p:cNvSpPr txBox="1"/>
            <p:nvPr/>
          </p:nvSpPr>
          <p:spPr bwMode="gray">
            <a:xfrm>
              <a:off x="3162749" y="4112078"/>
              <a:ext cx="2667896" cy="180049"/>
            </a:xfrm>
            <a:prstGeom prst="rect">
              <a:avLst/>
            </a:prstGeom>
            <a:noFill/>
            <a:ln w="19050" algn="ctr">
              <a:noFill/>
              <a:miter lim="800000"/>
              <a:headEnd/>
              <a:tailEnd/>
            </a:ln>
          </p:spPr>
          <p:txBody>
            <a:bodyPr wrap="square" lIns="0" tIns="0" rIns="0" bIns="0" rtlCol="0" anchor="ctr">
              <a:spAutoFit/>
            </a:bodyPr>
            <a:lstStyle/>
            <a:p>
              <a:pPr lvl="0" algn="ctr">
                <a:lnSpc>
                  <a:spcPct val="90000"/>
                </a:lnSpc>
                <a:spcBef>
                  <a:spcPts val="600"/>
                </a:spcBef>
              </a:pPr>
              <a:r>
                <a:rPr lang="en-US" sz="1300" dirty="0" smtClean="0">
                  <a:latin typeface="Franklin Gothic Medium" pitchFamily="34" charset="0"/>
                  <a:cs typeface="Arial" pitchFamily="34" charset="0"/>
                </a:rPr>
                <a:t>Brocade Mobility RFS6000 Controller</a:t>
              </a:r>
            </a:p>
          </p:txBody>
        </p:sp>
        <p:sp>
          <p:nvSpPr>
            <p:cNvPr id="45" name="TextBox 44"/>
            <p:cNvSpPr txBox="1"/>
            <p:nvPr/>
          </p:nvSpPr>
          <p:spPr bwMode="gray">
            <a:xfrm>
              <a:off x="3164542" y="4988575"/>
              <a:ext cx="2667896" cy="180049"/>
            </a:xfrm>
            <a:prstGeom prst="rect">
              <a:avLst/>
            </a:prstGeom>
            <a:noFill/>
            <a:ln w="19050" algn="ctr">
              <a:noFill/>
              <a:miter lim="800000"/>
              <a:headEnd/>
              <a:tailEnd/>
            </a:ln>
          </p:spPr>
          <p:txBody>
            <a:bodyPr wrap="square" lIns="0" tIns="0" rIns="0" bIns="0" rtlCol="0" anchor="ctr">
              <a:spAutoFit/>
            </a:bodyPr>
            <a:lstStyle/>
            <a:p>
              <a:pPr lvl="0" algn="ctr">
                <a:lnSpc>
                  <a:spcPct val="90000"/>
                </a:lnSpc>
                <a:spcBef>
                  <a:spcPts val="600"/>
                </a:spcBef>
              </a:pPr>
              <a:r>
                <a:rPr lang="en-US" sz="1300" dirty="0" smtClean="0">
                  <a:latin typeface="Franklin Gothic Medium" pitchFamily="34" charset="0"/>
                  <a:cs typeface="Arial" pitchFamily="34" charset="0"/>
                </a:rPr>
                <a:t>Brocade Mobility RFS4000 Controller</a:t>
              </a:r>
            </a:p>
          </p:txBody>
        </p:sp>
      </p:grpSp>
      <p:pic>
        <p:nvPicPr>
          <p:cNvPr id="46" name="Picture 45" descr="mobility.png"/>
          <p:cNvPicPr>
            <a:picLocks noChangeAspect="1"/>
          </p:cNvPicPr>
          <p:nvPr/>
        </p:nvPicPr>
        <p:blipFill>
          <a:blip r:embed="rId9"/>
          <a:stretch>
            <a:fillRect/>
          </a:stretch>
        </p:blipFill>
        <p:spPr>
          <a:xfrm>
            <a:off x="908672" y="2157984"/>
            <a:ext cx="876793" cy="744918"/>
          </a:xfrm>
          <a:prstGeom prst="rect">
            <a:avLst/>
          </a:prstGeom>
        </p:spPr>
      </p:pic>
      <p:pic>
        <p:nvPicPr>
          <p:cNvPr id="47" name="Picture 46" descr="650Int.bmp"/>
          <p:cNvPicPr>
            <a:picLocks noChangeAspect="1"/>
          </p:cNvPicPr>
          <p:nvPr/>
        </p:nvPicPr>
        <p:blipFill>
          <a:blip r:embed="rId10">
            <a:clrChange>
              <a:clrFrom>
                <a:srgbClr val="FFFFFF"/>
              </a:clrFrom>
              <a:clrTo>
                <a:srgbClr val="FFFFFF">
                  <a:alpha val="0"/>
                </a:srgbClr>
              </a:clrTo>
            </a:clrChange>
          </a:blip>
          <a:stretch>
            <a:fillRect/>
          </a:stretch>
        </p:blipFill>
        <p:spPr>
          <a:xfrm>
            <a:off x="1880766" y="2307772"/>
            <a:ext cx="733575" cy="586860"/>
          </a:xfrm>
          <a:prstGeom prst="rect">
            <a:avLst/>
          </a:prstGeom>
        </p:spPr>
      </p:pic>
      <p:pic>
        <p:nvPicPr>
          <p:cNvPr id="48" name="Picture 47" descr="7131n.bmp"/>
          <p:cNvPicPr>
            <a:picLocks noChangeAspect="1"/>
          </p:cNvPicPr>
          <p:nvPr/>
        </p:nvPicPr>
        <p:blipFill>
          <a:blip r:embed="rId11">
            <a:clrChange>
              <a:clrFrom>
                <a:srgbClr val="FFFFFF"/>
              </a:clrFrom>
              <a:clrTo>
                <a:srgbClr val="FFFFFF">
                  <a:alpha val="0"/>
                </a:srgbClr>
              </a:clrTo>
            </a:clrChange>
          </a:blip>
          <a:stretch>
            <a:fillRect/>
          </a:stretch>
        </p:blipFill>
        <p:spPr>
          <a:xfrm>
            <a:off x="1835601" y="4157473"/>
            <a:ext cx="1218864" cy="822064"/>
          </a:xfrm>
          <a:prstGeom prst="rect">
            <a:avLst/>
          </a:prstGeom>
        </p:spPr>
      </p:pic>
      <p:pic>
        <p:nvPicPr>
          <p:cNvPr id="49" name="Picture 3" descr="C:\Documents and Settings\mhong\My Documents\My Pictures\Mobility-7131_black.jpg"/>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631168" y="4037295"/>
            <a:ext cx="1076835" cy="1009532"/>
          </a:xfrm>
          <a:prstGeom prst="rect">
            <a:avLst/>
          </a:prstGeom>
          <a:noFill/>
        </p:spPr>
      </p:pic>
      <p:pic>
        <p:nvPicPr>
          <p:cNvPr id="50" name="Picture 5"/>
          <p:cNvPicPr>
            <a:picLocks noChangeAspect="1" noChangeArrowheads="1"/>
          </p:cNvPicPr>
          <p:nvPr/>
        </p:nvPicPr>
        <p:blipFill>
          <a:blip r:embed="rId13">
            <a:clrChange>
              <a:clrFrom>
                <a:srgbClr val="FFFFFF"/>
              </a:clrFrom>
              <a:clrTo>
                <a:srgbClr val="FFFFFF">
                  <a:alpha val="0"/>
                </a:srgbClr>
              </a:clrTo>
            </a:clrChange>
          </a:blip>
          <a:srcRect l="4351" t="6568" r="5040" b="3062"/>
          <a:stretch>
            <a:fillRect/>
          </a:stretch>
        </p:blipFill>
        <p:spPr bwMode="auto">
          <a:xfrm>
            <a:off x="1330148" y="3157727"/>
            <a:ext cx="872831" cy="727055"/>
          </a:xfrm>
          <a:prstGeom prst="rect">
            <a:avLst/>
          </a:prstGeom>
          <a:noFill/>
          <a:ln w="9525">
            <a:noFill/>
            <a:miter lim="800000"/>
            <a:headEnd/>
            <a:tailEnd/>
          </a:ln>
        </p:spPr>
      </p:pic>
      <p:pic>
        <p:nvPicPr>
          <p:cNvPr id="53" name="Picture 6" descr="C:\jim\photos\products\Airdefense\RFS7000_front.png"/>
          <p:cNvPicPr>
            <a:picLocks noChangeAspect="1" noChangeArrowheads="1"/>
          </p:cNvPicPr>
          <p:nvPr/>
        </p:nvPicPr>
        <p:blipFill>
          <a:blip r:embed="rId14"/>
          <a:srcRect/>
          <a:stretch>
            <a:fillRect/>
          </a:stretch>
        </p:blipFill>
        <p:spPr bwMode="auto">
          <a:xfrm>
            <a:off x="3214196" y="2535938"/>
            <a:ext cx="2567354" cy="392458"/>
          </a:xfrm>
          <a:prstGeom prst="rect">
            <a:avLst/>
          </a:prstGeom>
          <a:noFill/>
        </p:spPr>
      </p:pic>
      <p:pic>
        <p:nvPicPr>
          <p:cNvPr id="54" name="Picture 14" descr="C:\jim\photos\products\Airdefense\RFS4000_front.png"/>
          <p:cNvPicPr>
            <a:picLocks noChangeAspect="1" noChangeArrowheads="1"/>
          </p:cNvPicPr>
          <p:nvPr/>
        </p:nvPicPr>
        <p:blipFill>
          <a:blip r:embed="rId15"/>
          <a:srcRect/>
          <a:stretch>
            <a:fillRect/>
          </a:stretch>
        </p:blipFill>
        <p:spPr bwMode="auto">
          <a:xfrm>
            <a:off x="3798200" y="4622997"/>
            <a:ext cx="1399346" cy="285335"/>
          </a:xfrm>
          <a:prstGeom prst="rect">
            <a:avLst/>
          </a:prstGeom>
          <a:noFill/>
        </p:spPr>
      </p:pic>
      <p:pic>
        <p:nvPicPr>
          <p:cNvPr id="55" name="Picture 2" descr="C:\jim\photos\products\Airdefense\RFS6000_front.png"/>
          <p:cNvPicPr>
            <a:picLocks noChangeAspect="1" noChangeArrowheads="1"/>
          </p:cNvPicPr>
          <p:nvPr/>
        </p:nvPicPr>
        <p:blipFill>
          <a:blip r:embed="rId16"/>
          <a:srcRect/>
          <a:stretch>
            <a:fillRect/>
          </a:stretch>
        </p:blipFill>
        <p:spPr bwMode="auto">
          <a:xfrm>
            <a:off x="3210650" y="3645312"/>
            <a:ext cx="2574446" cy="398905"/>
          </a:xfrm>
          <a:prstGeom prst="rect">
            <a:avLst/>
          </a:prstGeom>
          <a:noFill/>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Corporate Presentation Template_4x3_6-3-11">
  <a:themeElements>
    <a:clrScheme name="Brocade_2010 palette">
      <a:dk1>
        <a:sysClr val="windowText" lastClr="000000"/>
      </a:dk1>
      <a:lt1>
        <a:sysClr val="window" lastClr="FFFFFF"/>
      </a:lt1>
      <a:dk2>
        <a:srgbClr val="8C8C8C"/>
      </a:dk2>
      <a:lt2>
        <a:srgbClr val="FF0000"/>
      </a:lt2>
      <a:accent1>
        <a:srgbClr val="BEBEBE"/>
      </a:accent1>
      <a:accent2>
        <a:srgbClr val="4084A4"/>
      </a:accent2>
      <a:accent3>
        <a:srgbClr val="4D698F"/>
      </a:accent3>
      <a:accent4>
        <a:srgbClr val="6D9442"/>
      </a:accent4>
      <a:accent5>
        <a:srgbClr val="D7B63A"/>
      </a:accent5>
      <a:accent6>
        <a:srgbClr val="D8832D"/>
      </a:accent6>
      <a:hlink>
        <a:srgbClr val="4084A4"/>
      </a:hlink>
      <a:folHlink>
        <a:srgbClr val="8C8C8C"/>
      </a:folHlink>
    </a:clrScheme>
    <a:fontScheme name="Brocade Template 2009">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19050" algn="ctr">
          <a:noFill/>
          <a:miter lim="800000"/>
          <a:headEnd/>
          <a:tailEnd/>
        </a:ln>
      </a:spPr>
      <a:bodyPr wrap="none" anchor="ctr"/>
      <a:lstStyle>
        <a:defPPr>
          <a:defRPr dirty="0"/>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lIns="0" tIns="0" rIns="0" bIns="0"/>
      <a:lstStyle>
        <a:defPPr>
          <a:defRPr sz="2000" dirty="0" smtClean="0"/>
        </a:defPPr>
      </a:lstStyle>
    </a:txDef>
  </a:objectDefaults>
  <a:extraClrSchemeLst/>
</a:theme>
</file>

<file path=ppt/theme/theme2.xml><?xml version="1.0" encoding="utf-8"?>
<a:theme xmlns:a="http://schemas.openxmlformats.org/drawingml/2006/main" name="Office Theme">
  <a:themeElements>
    <a:clrScheme name="Brocade_2010 palette">
      <a:dk1>
        <a:sysClr val="windowText" lastClr="000000"/>
      </a:dk1>
      <a:lt1>
        <a:sysClr val="window" lastClr="FFFFFF"/>
      </a:lt1>
      <a:dk2>
        <a:srgbClr val="8C8C8C"/>
      </a:dk2>
      <a:lt2>
        <a:srgbClr val="FF0000"/>
      </a:lt2>
      <a:accent1>
        <a:srgbClr val="BEBEBE"/>
      </a:accent1>
      <a:accent2>
        <a:srgbClr val="4084A4"/>
      </a:accent2>
      <a:accent3>
        <a:srgbClr val="4D698F"/>
      </a:accent3>
      <a:accent4>
        <a:srgbClr val="6D9442"/>
      </a:accent4>
      <a:accent5>
        <a:srgbClr val="D7B63A"/>
      </a:accent5>
      <a:accent6>
        <a:srgbClr val="D8832D"/>
      </a:accent6>
      <a:hlink>
        <a:srgbClr val="4084A4"/>
      </a:hlink>
      <a:folHlink>
        <a:srgbClr val="8C8C8C"/>
      </a:folHlink>
    </a:clrScheme>
    <a:fontScheme name="Brocade">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Brocade_2010 palette">
      <a:dk1>
        <a:sysClr val="windowText" lastClr="000000"/>
      </a:dk1>
      <a:lt1>
        <a:sysClr val="window" lastClr="FFFFFF"/>
      </a:lt1>
      <a:dk2>
        <a:srgbClr val="8C8C8C"/>
      </a:dk2>
      <a:lt2>
        <a:srgbClr val="FF0000"/>
      </a:lt2>
      <a:accent1>
        <a:srgbClr val="BEBEBE"/>
      </a:accent1>
      <a:accent2>
        <a:srgbClr val="4084A4"/>
      </a:accent2>
      <a:accent3>
        <a:srgbClr val="4D698F"/>
      </a:accent3>
      <a:accent4>
        <a:srgbClr val="6D9442"/>
      </a:accent4>
      <a:accent5>
        <a:srgbClr val="D7B63A"/>
      </a:accent5>
      <a:accent6>
        <a:srgbClr val="D8832D"/>
      </a:accent6>
      <a:hlink>
        <a:srgbClr val="4084A4"/>
      </a:hlink>
      <a:folHlink>
        <a:srgbClr val="8C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F8A51949-CE2D-4D1D-81B7-CD96A1311979}">
  <ds:schemaRefs>
    <ds:schemaRef ds:uri="http://schemas.microsoft.com/sharepoint/v3/contenttype/forms"/>
  </ds:schemaRefs>
</ds:datastoreItem>
</file>

<file path=customXml/itemProps2.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DB48DB2A-A2BB-49B9-B517-04CB45F2482A}">
  <ds:schemaRefs>
    <ds:schemaRef ds:uri="http://schemas.microsoft.com/office/2006/documentManagement/types"/>
    <ds:schemaRef ds:uri="http://purl.org/dc/elements/1.1/"/>
    <ds:schemaRef ds:uri="http://purl.org/dc/terms/"/>
    <ds:schemaRef ds:uri="http://purl.org/dc/dcmitype/"/>
    <ds:schemaRef ds:uri="http://www.w3.org/XML/1998/namespace"/>
    <ds:schemaRef ds:uri="http://schemas.microsoft.com/office/2006/metadata/propertie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Corporate Presentation Template_4x3_11-17-10</Template>
  <TotalTime>6863</TotalTime>
  <Words>14090</Words>
  <Application>Microsoft Office PowerPoint</Application>
  <PresentationFormat>On-screen Show (4:3)</PresentationFormat>
  <Paragraphs>2390</Paragraphs>
  <Slides>99</Slides>
  <Notes>85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99</vt:i4>
      </vt:variant>
    </vt:vector>
  </HeadingPairs>
  <TitlesOfParts>
    <vt:vector size="101" baseType="lpstr">
      <vt:lpstr>Corporate Presentation Template_4x3_6-3-11</vt:lpstr>
      <vt:lpstr>Acrobat Document</vt:lpstr>
      <vt:lpstr>Brocade </vt:lpstr>
      <vt:lpstr>Legal Disclaimer</vt:lpstr>
      <vt:lpstr>Agenda</vt:lpstr>
      <vt:lpstr>The Brocade Advantage</vt:lpstr>
      <vt:lpstr>Brocade Product Portfolio</vt:lpstr>
      <vt:lpstr>There is only ONE Company with 10+ years Compute and Storage Relationships and Fabric Experience</vt:lpstr>
      <vt:lpstr>Data Centre Access Solutions </vt:lpstr>
      <vt:lpstr>Brocade Data Center Product Portfolio</vt:lpstr>
      <vt:lpstr>Slide 9</vt:lpstr>
      <vt:lpstr>What is CloudPlex?</vt:lpstr>
      <vt:lpstr>What makes CLOUDPLEX UNIQUE?</vt:lpstr>
      <vt:lpstr>What are Virtual Compute Blocks?</vt:lpstr>
      <vt:lpstr>Slide 13</vt:lpstr>
      <vt:lpstr>Scaling Virtual Compute Blocks</vt:lpstr>
      <vt:lpstr>Slide 15</vt:lpstr>
      <vt:lpstr>Data Center Network Evolution</vt:lpstr>
      <vt:lpstr>Data Center Network Evolution</vt:lpstr>
      <vt:lpstr>Data Center Network Evolution</vt:lpstr>
      <vt:lpstr>Data Center Network Evolution</vt:lpstr>
      <vt:lpstr>Slide 20</vt:lpstr>
      <vt:lpstr>        Open Standards &amp; Customer Choice</vt:lpstr>
      <vt:lpstr>Virtual Cluster Switching (VCS) Details</vt:lpstr>
      <vt:lpstr>Brocade VDX product family</vt:lpstr>
      <vt:lpstr>Brocade VDX 6720 Data Center Switches</vt:lpstr>
      <vt:lpstr>Brocade VDX 6730 Data Center Switches</vt:lpstr>
      <vt:lpstr>Brocade VDX 6710 Data Center Switches</vt:lpstr>
      <vt:lpstr>3 VCS / VDX Use Models</vt:lpstr>
      <vt:lpstr> Brocade Virtual Cluster Switching (VCS)</vt:lpstr>
      <vt:lpstr>Virtual Cluster Switching (VCS)</vt:lpstr>
      <vt:lpstr>Slide 30</vt:lpstr>
      <vt:lpstr>Ethernet Fabrics</vt:lpstr>
      <vt:lpstr>Migrating to an Ethernet Fabric</vt:lpstr>
      <vt:lpstr>Scaling Open Virtual Compute Blocks</vt:lpstr>
      <vt:lpstr>Scalability and Flexibility of the Solution</vt:lpstr>
      <vt:lpstr>VCS Architecture</vt:lpstr>
      <vt:lpstr>Brocade VM-Aware Network Automation Migration</vt:lpstr>
      <vt:lpstr>Brocade Network Advisor 11.2</vt:lpstr>
      <vt:lpstr>Reference VCS Fabrics Deployment Scenario’s </vt:lpstr>
      <vt:lpstr>Brocade VDX with VCS Technology for ToR Server Access</vt:lpstr>
      <vt:lpstr>Brocade VDX with VCS Technology  for Aggregation</vt:lpstr>
      <vt:lpstr>Brocade VDX 6730 with VCS Technology for Native Fibre Channel Bridging</vt:lpstr>
      <vt:lpstr>24 Switch VDX Reference Architecture </vt:lpstr>
      <vt:lpstr>Something a little more traditional  – Fibre Channel</vt:lpstr>
      <vt:lpstr>Brocade DCX-Backbone Family </vt:lpstr>
      <vt:lpstr>Inter-Chassis Links (ICLs)</vt:lpstr>
      <vt:lpstr>Backbone Topologies with ICLs</vt:lpstr>
      <vt:lpstr>Brocade Fabric-based Encryption</vt:lpstr>
      <vt:lpstr>Energy Efficiency: Going Green</vt:lpstr>
      <vt:lpstr>Brocade DCX Efficiency: What does it mean to your data center? </vt:lpstr>
      <vt:lpstr>16G Fibre Channel Brocade DCX 8510 Overview</vt:lpstr>
      <vt:lpstr>Brocade 16Gb Family DCX 8510-8, DCX 8510-4, Brocade 6510</vt:lpstr>
      <vt:lpstr>Scale-Out Optical ICLs </vt:lpstr>
      <vt:lpstr>In-flight Encryption over ISLs</vt:lpstr>
      <vt:lpstr>IP Networking Solutions</vt:lpstr>
      <vt:lpstr>Focus on Three Distinct Market Segments</vt:lpstr>
      <vt:lpstr>Why Customers should buy Brocade IP</vt:lpstr>
      <vt:lpstr>Key Features and Benefits</vt:lpstr>
      <vt:lpstr>Brocade Data Center Networks </vt:lpstr>
      <vt:lpstr>Brocade Campus Networks </vt:lpstr>
      <vt:lpstr>Slide 60</vt:lpstr>
      <vt:lpstr>For the Enterprise</vt:lpstr>
      <vt:lpstr>ServerIron ADX and  Brocade Application Resource Broker</vt:lpstr>
      <vt:lpstr>Simplified Orchestration and Management </vt:lpstr>
      <vt:lpstr>Brocade Application Resource Broker</vt:lpstr>
      <vt:lpstr>Case Study: Brocade Application Resource Broker In Action</vt:lpstr>
      <vt:lpstr>IPv6-4 Application Delivery (SLB) </vt:lpstr>
      <vt:lpstr>Brocade Network Advisor</vt:lpstr>
      <vt:lpstr>Brocade BNA</vt:lpstr>
      <vt:lpstr>SAN Offering</vt:lpstr>
      <vt:lpstr>IP Offering</vt:lpstr>
      <vt:lpstr>Brocade HCM</vt:lpstr>
      <vt:lpstr>Brocade Network Advisor</vt:lpstr>
      <vt:lpstr>Management Plug-In for VMware vCenter</vt:lpstr>
      <vt:lpstr>SCOM Plug-in Dialog</vt:lpstr>
      <vt:lpstr>Brocade’s HBA’s and CNA’s</vt:lpstr>
      <vt:lpstr>Why Do We Offer Our Own HBA/CNA Products?</vt:lpstr>
      <vt:lpstr>Workloads with mixed I/O requirements  Guaranteed SLA for all workloads running on the host</vt:lpstr>
      <vt:lpstr>Virtualization Management Integration</vt:lpstr>
      <vt:lpstr>Brocade Management  HCM &amp; DCFM   </vt:lpstr>
      <vt:lpstr>10Gb FCoE CNA Full performance server I/O Consolidation</vt:lpstr>
      <vt:lpstr>Brocade 1860 Fabric Adapter</vt:lpstr>
      <vt:lpstr>Brocade vFLink I/O Virtualization (IOV)</vt:lpstr>
      <vt:lpstr>Why Enterprises Choose Brocade</vt:lpstr>
      <vt:lpstr>Thank You</vt:lpstr>
      <vt:lpstr>Brocade DCX Backbone Family</vt:lpstr>
      <vt:lpstr>Brocade FX8-24 SAN Extension Blade</vt:lpstr>
      <vt:lpstr>Brocade FC SAN Extension </vt:lpstr>
      <vt:lpstr>Brocade 8 Gbps Fibre Channel Switches </vt:lpstr>
      <vt:lpstr>Brocade NetIron MLX Series Routers</vt:lpstr>
      <vt:lpstr> MLX 100G Module</vt:lpstr>
      <vt:lpstr>Brocade BigIron RX Series Switches </vt:lpstr>
      <vt:lpstr>Brocade ServerIron ADX App. Delivery Controllers</vt:lpstr>
      <vt:lpstr>Brocade NetIron CES Series Switches </vt:lpstr>
      <vt:lpstr>Brocade FastIron CX Series Switches  Product highlights</vt:lpstr>
      <vt:lpstr>10 GbE Fixed Port Data Center Portfolio</vt:lpstr>
      <vt:lpstr>Brocade FastIron WS Series Switches  Product highlights</vt:lpstr>
      <vt:lpstr>Brocade FastIron SuperX/SX Series Switches  Product highlights</vt:lpstr>
      <vt:lpstr>PERFORMANCE LEADERSHIP</vt:lpstr>
      <vt:lpstr>Brocade Mobility Product Line</vt:lpstr>
    </vt:vector>
  </TitlesOfParts>
  <Manager/>
  <Company>Brocade Communications</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Presentation Template</dc:title>
  <dc:subject/>
  <dc:creator>Pat Devlin</dc:creator>
  <cp:keywords/>
  <dc:description/>
  <cp:lastModifiedBy>pcoates</cp:lastModifiedBy>
  <cp:revision>194</cp:revision>
  <cp:lastPrinted>2011-08-04T08:23:41Z</cp:lastPrinted>
  <dcterms:created xsi:type="dcterms:W3CDTF">2010-12-14T20:28:36Z</dcterms:created>
  <dcterms:modified xsi:type="dcterms:W3CDTF">2011-09-22T01:41:32Z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